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8" r:id="rId2"/>
    <p:sldMasterId id="2147483900" r:id="rId3"/>
  </p:sldMasterIdLst>
  <p:notesMasterIdLst>
    <p:notesMasterId r:id="rId191"/>
  </p:notesMasterIdLst>
  <p:sldIdLst>
    <p:sldId id="619" r:id="rId4"/>
    <p:sldId id="1079" r:id="rId5"/>
    <p:sldId id="1080" r:id="rId6"/>
    <p:sldId id="321" r:id="rId7"/>
    <p:sldId id="312" r:id="rId8"/>
    <p:sldId id="1077" r:id="rId9"/>
    <p:sldId id="277" r:id="rId10"/>
    <p:sldId id="1044" r:id="rId11"/>
    <p:sldId id="380" r:id="rId12"/>
    <p:sldId id="424" r:id="rId13"/>
    <p:sldId id="425" r:id="rId14"/>
    <p:sldId id="256" r:id="rId15"/>
    <p:sldId id="623" r:id="rId16"/>
    <p:sldId id="624" r:id="rId17"/>
    <p:sldId id="630" r:id="rId18"/>
    <p:sldId id="631" r:id="rId19"/>
    <p:sldId id="646" r:id="rId20"/>
    <p:sldId id="260" r:id="rId21"/>
    <p:sldId id="526" r:id="rId22"/>
    <p:sldId id="632" r:id="rId23"/>
    <p:sldId id="647" r:id="rId24"/>
    <p:sldId id="534" r:id="rId25"/>
    <p:sldId id="535" r:id="rId26"/>
    <p:sldId id="441" r:id="rId27"/>
    <p:sldId id="648" r:id="rId28"/>
    <p:sldId id="288" r:id="rId29"/>
    <p:sldId id="290" r:id="rId30"/>
    <p:sldId id="291" r:id="rId31"/>
    <p:sldId id="292" r:id="rId32"/>
    <p:sldId id="293" r:id="rId33"/>
    <p:sldId id="294" r:id="rId34"/>
    <p:sldId id="297" r:id="rId35"/>
    <p:sldId id="298" r:id="rId36"/>
    <p:sldId id="530" r:id="rId37"/>
    <p:sldId id="436" r:id="rId38"/>
    <p:sldId id="307" r:id="rId39"/>
    <p:sldId id="740" r:id="rId40"/>
    <p:sldId id="741" r:id="rId41"/>
    <p:sldId id="635" r:id="rId42"/>
    <p:sldId id="739" r:id="rId43"/>
    <p:sldId id="634" r:id="rId44"/>
    <p:sldId id="1081" r:id="rId45"/>
    <p:sldId id="691" r:id="rId46"/>
    <p:sldId id="1096" r:id="rId47"/>
    <p:sldId id="1095" r:id="rId48"/>
    <p:sldId id="1085" r:id="rId49"/>
    <p:sldId id="318" r:id="rId50"/>
    <p:sldId id="319" r:id="rId51"/>
    <p:sldId id="1065" r:id="rId52"/>
    <p:sldId id="1066" r:id="rId53"/>
    <p:sldId id="1078" r:id="rId54"/>
    <p:sldId id="778" r:id="rId55"/>
    <p:sldId id="779" r:id="rId56"/>
    <p:sldId id="780" r:id="rId57"/>
    <p:sldId id="322" r:id="rId58"/>
    <p:sldId id="324" r:id="rId59"/>
    <p:sldId id="325" r:id="rId60"/>
    <p:sldId id="327" r:id="rId61"/>
    <p:sldId id="328" r:id="rId62"/>
    <p:sldId id="329" r:id="rId63"/>
    <p:sldId id="1016" r:id="rId64"/>
    <p:sldId id="1023" r:id="rId65"/>
    <p:sldId id="1024" r:id="rId66"/>
    <p:sldId id="1025" r:id="rId67"/>
    <p:sldId id="1051" r:id="rId68"/>
    <p:sldId id="1052" r:id="rId69"/>
    <p:sldId id="1053" r:id="rId70"/>
    <p:sldId id="1054" r:id="rId71"/>
    <p:sldId id="1056" r:id="rId72"/>
    <p:sldId id="1057" r:id="rId73"/>
    <p:sldId id="1060" r:id="rId74"/>
    <p:sldId id="1067" r:id="rId75"/>
    <p:sldId id="1102" r:id="rId76"/>
    <p:sldId id="738" r:id="rId77"/>
    <p:sldId id="735" r:id="rId78"/>
    <p:sldId id="334" r:id="rId79"/>
    <p:sldId id="336" r:id="rId80"/>
    <p:sldId id="337" r:id="rId81"/>
    <p:sldId id="604" r:id="rId82"/>
    <p:sldId id="320" r:id="rId83"/>
    <p:sldId id="593" r:id="rId84"/>
    <p:sldId id="1087" r:id="rId85"/>
    <p:sldId id="280" r:id="rId86"/>
    <p:sldId id="1088" r:id="rId87"/>
    <p:sldId id="1089" r:id="rId88"/>
    <p:sldId id="1090" r:id="rId89"/>
    <p:sldId id="785" r:id="rId90"/>
    <p:sldId id="764" r:id="rId91"/>
    <p:sldId id="763" r:id="rId92"/>
    <p:sldId id="1076" r:id="rId93"/>
    <p:sldId id="728" r:id="rId94"/>
    <p:sldId id="729" r:id="rId95"/>
    <p:sldId id="727" r:id="rId96"/>
    <p:sldId id="730" r:id="rId97"/>
    <p:sldId id="731" r:id="rId98"/>
    <p:sldId id="732" r:id="rId99"/>
    <p:sldId id="733" r:id="rId100"/>
    <p:sldId id="1103" r:id="rId101"/>
    <p:sldId id="338" r:id="rId102"/>
    <p:sldId id="745" r:id="rId103"/>
    <p:sldId id="744" r:id="rId104"/>
    <p:sldId id="1086" r:id="rId105"/>
    <p:sldId id="1082" r:id="rId106"/>
    <p:sldId id="1091" r:id="rId107"/>
    <p:sldId id="296" r:id="rId108"/>
    <p:sldId id="281" r:id="rId109"/>
    <p:sldId id="286" r:id="rId110"/>
    <p:sldId id="282" r:id="rId111"/>
    <p:sldId id="284" r:id="rId112"/>
    <p:sldId id="283" r:id="rId113"/>
    <p:sldId id="266" r:id="rId114"/>
    <p:sldId id="287" r:id="rId115"/>
    <p:sldId id="1070" r:id="rId116"/>
    <p:sldId id="289" r:id="rId117"/>
    <p:sldId id="1071" r:id="rId118"/>
    <p:sldId id="1092" r:id="rId119"/>
    <p:sldId id="548" r:id="rId120"/>
    <p:sldId id="675" r:id="rId121"/>
    <p:sldId id="555" r:id="rId122"/>
    <p:sldId id="678" r:id="rId123"/>
    <p:sldId id="679" r:id="rId124"/>
    <p:sldId id="681" r:id="rId125"/>
    <p:sldId id="683" r:id="rId126"/>
    <p:sldId id="684" r:id="rId127"/>
    <p:sldId id="685" r:id="rId128"/>
    <p:sldId id="746" r:id="rId129"/>
    <p:sldId id="692" r:id="rId130"/>
    <p:sldId id="695" r:id="rId131"/>
    <p:sldId id="699" r:id="rId132"/>
    <p:sldId id="1093" r:id="rId133"/>
    <p:sldId id="411" r:id="rId134"/>
    <p:sldId id="412" r:id="rId135"/>
    <p:sldId id="560" r:id="rId136"/>
    <p:sldId id="748" r:id="rId137"/>
    <p:sldId id="749" r:id="rId138"/>
    <p:sldId id="752" r:id="rId139"/>
    <p:sldId id="788" r:id="rId140"/>
    <p:sldId id="754" r:id="rId141"/>
    <p:sldId id="791" r:id="rId142"/>
    <p:sldId id="1094" r:id="rId143"/>
    <p:sldId id="776" r:id="rId144"/>
    <p:sldId id="650" r:id="rId145"/>
    <p:sldId id="651" r:id="rId146"/>
    <p:sldId id="654" r:id="rId147"/>
    <p:sldId id="1064" r:id="rId148"/>
    <p:sldId id="655" r:id="rId149"/>
    <p:sldId id="756" r:id="rId150"/>
    <p:sldId id="656" r:id="rId151"/>
    <p:sldId id="658" r:id="rId152"/>
    <p:sldId id="757" r:id="rId153"/>
    <p:sldId id="758" r:id="rId154"/>
    <p:sldId id="659" r:id="rId155"/>
    <p:sldId id="660" r:id="rId156"/>
    <p:sldId id="661" r:id="rId157"/>
    <p:sldId id="662" r:id="rId158"/>
    <p:sldId id="1083" r:id="rId159"/>
    <p:sldId id="1021" r:id="rId160"/>
    <p:sldId id="1022" r:id="rId161"/>
    <p:sldId id="1069" r:id="rId162"/>
    <p:sldId id="1068" r:id="rId163"/>
    <p:sldId id="1014" r:id="rId164"/>
    <p:sldId id="1015" r:id="rId165"/>
    <p:sldId id="1019" r:id="rId166"/>
    <p:sldId id="1018" r:id="rId167"/>
    <p:sldId id="1084" r:id="rId168"/>
    <p:sldId id="1046" r:id="rId169"/>
    <p:sldId id="1097" r:id="rId170"/>
    <p:sldId id="1098" r:id="rId171"/>
    <p:sldId id="1033" r:id="rId172"/>
    <p:sldId id="1030" r:id="rId173"/>
    <p:sldId id="1031" r:id="rId174"/>
    <p:sldId id="1034" r:id="rId175"/>
    <p:sldId id="1035" r:id="rId176"/>
    <p:sldId id="1036" r:id="rId177"/>
    <p:sldId id="1037" r:id="rId178"/>
    <p:sldId id="1038" r:id="rId179"/>
    <p:sldId id="1048" r:id="rId180"/>
    <p:sldId id="1049" r:id="rId181"/>
    <p:sldId id="1039" r:id="rId182"/>
    <p:sldId id="1040" r:id="rId183"/>
    <p:sldId id="1041" r:id="rId184"/>
    <p:sldId id="1042" r:id="rId185"/>
    <p:sldId id="1047" r:id="rId186"/>
    <p:sldId id="1099" r:id="rId187"/>
    <p:sldId id="1101" r:id="rId188"/>
    <p:sldId id="1100" r:id="rId189"/>
    <p:sldId id="622" r:id="rId190"/>
  </p:sldIdLst>
  <p:sldSz cx="9144000" cy="6858000" type="screen4x3"/>
  <p:notesSz cx="6858000" cy="9144000"/>
  <p:defaultTextStyle>
    <a:defPPr>
      <a:defRPr lang="en-US"/>
    </a:defPPr>
    <a:lvl1pPr algn="ctr" rtl="0" fontAlgn="base">
      <a:spcBef>
        <a:spcPct val="0"/>
      </a:spcBef>
      <a:spcAft>
        <a:spcPct val="0"/>
      </a:spcAft>
      <a:defRPr sz="3600" b="1" kern="1200">
        <a:solidFill>
          <a:schemeClr val="tx1"/>
        </a:solidFill>
        <a:latin typeface="Times New Roman" pitchFamily="18" charset="0"/>
        <a:ea typeface="+mn-ea"/>
        <a:cs typeface="+mn-cs"/>
      </a:defRPr>
    </a:lvl1pPr>
    <a:lvl2pPr marL="457200" algn="ctr" rtl="0" fontAlgn="base">
      <a:spcBef>
        <a:spcPct val="0"/>
      </a:spcBef>
      <a:spcAft>
        <a:spcPct val="0"/>
      </a:spcAft>
      <a:defRPr sz="3600" b="1" kern="1200">
        <a:solidFill>
          <a:schemeClr val="tx1"/>
        </a:solidFill>
        <a:latin typeface="Times New Roman" pitchFamily="18" charset="0"/>
        <a:ea typeface="+mn-ea"/>
        <a:cs typeface="+mn-cs"/>
      </a:defRPr>
    </a:lvl2pPr>
    <a:lvl3pPr marL="914400" algn="ctr" rtl="0" fontAlgn="base">
      <a:spcBef>
        <a:spcPct val="0"/>
      </a:spcBef>
      <a:spcAft>
        <a:spcPct val="0"/>
      </a:spcAft>
      <a:defRPr sz="3600" b="1" kern="1200">
        <a:solidFill>
          <a:schemeClr val="tx1"/>
        </a:solidFill>
        <a:latin typeface="Times New Roman" pitchFamily="18" charset="0"/>
        <a:ea typeface="+mn-ea"/>
        <a:cs typeface="+mn-cs"/>
      </a:defRPr>
    </a:lvl3pPr>
    <a:lvl4pPr marL="1371600" algn="ctr" rtl="0" fontAlgn="base">
      <a:spcBef>
        <a:spcPct val="0"/>
      </a:spcBef>
      <a:spcAft>
        <a:spcPct val="0"/>
      </a:spcAft>
      <a:defRPr sz="3600" b="1" kern="1200">
        <a:solidFill>
          <a:schemeClr val="tx1"/>
        </a:solidFill>
        <a:latin typeface="Times New Roman" pitchFamily="18" charset="0"/>
        <a:ea typeface="+mn-ea"/>
        <a:cs typeface="+mn-cs"/>
      </a:defRPr>
    </a:lvl4pPr>
    <a:lvl5pPr marL="1828800" algn="ctr" rtl="0" fontAlgn="base">
      <a:spcBef>
        <a:spcPct val="0"/>
      </a:spcBef>
      <a:spcAft>
        <a:spcPct val="0"/>
      </a:spcAft>
      <a:defRPr sz="3600" b="1" kern="1200">
        <a:solidFill>
          <a:schemeClr val="tx1"/>
        </a:solidFill>
        <a:latin typeface="Times New Roman" pitchFamily="18" charset="0"/>
        <a:ea typeface="+mn-ea"/>
        <a:cs typeface="+mn-cs"/>
      </a:defRPr>
    </a:lvl5pPr>
    <a:lvl6pPr marL="2286000" algn="l" defTabSz="914400" rtl="0" eaLnBrk="1" latinLnBrk="0" hangingPunct="1">
      <a:defRPr sz="3600" b="1" kern="1200">
        <a:solidFill>
          <a:schemeClr val="tx1"/>
        </a:solidFill>
        <a:latin typeface="Times New Roman" pitchFamily="18" charset="0"/>
        <a:ea typeface="+mn-ea"/>
        <a:cs typeface="+mn-cs"/>
      </a:defRPr>
    </a:lvl6pPr>
    <a:lvl7pPr marL="2743200" algn="l" defTabSz="914400" rtl="0" eaLnBrk="1" latinLnBrk="0" hangingPunct="1">
      <a:defRPr sz="3600" b="1" kern="1200">
        <a:solidFill>
          <a:schemeClr val="tx1"/>
        </a:solidFill>
        <a:latin typeface="Times New Roman" pitchFamily="18" charset="0"/>
        <a:ea typeface="+mn-ea"/>
        <a:cs typeface="+mn-cs"/>
      </a:defRPr>
    </a:lvl7pPr>
    <a:lvl8pPr marL="3200400" algn="l" defTabSz="914400" rtl="0" eaLnBrk="1" latinLnBrk="0" hangingPunct="1">
      <a:defRPr sz="3600" b="1" kern="1200">
        <a:solidFill>
          <a:schemeClr val="tx1"/>
        </a:solidFill>
        <a:latin typeface="Times New Roman" pitchFamily="18" charset="0"/>
        <a:ea typeface="+mn-ea"/>
        <a:cs typeface="+mn-cs"/>
      </a:defRPr>
    </a:lvl8pPr>
    <a:lvl9pPr marL="3657600" algn="l" defTabSz="914400" rtl="0" eaLnBrk="1" latinLnBrk="0" hangingPunct="1">
      <a:defRPr sz="36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vel, Eric Richard" initials="NER" lastIdx="1" clrIdx="0">
    <p:extLst>
      <p:ext uri="{19B8F6BF-5375-455C-9EA6-DF929625EA0E}">
        <p15:presenceInfo xmlns:p15="http://schemas.microsoft.com/office/powerpoint/2012/main" userId="S::ern106@psu.edu::bd206e51-a5a6-44f3-9d54-f267d6050f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00"/>
    <a:srgbClr val="008000"/>
    <a:srgbClr val="FFFFCC"/>
    <a:srgbClr val="CC9900"/>
    <a:srgbClr val="CCECFF"/>
    <a:srgbClr val="CCFFCC"/>
    <a:srgbClr val="99CCFF"/>
    <a:srgbClr val="777777"/>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12" autoAdjust="0"/>
    <p:restoredTop sz="94249" autoAdjust="0"/>
  </p:normalViewPr>
  <p:slideViewPr>
    <p:cSldViewPr snapToGrid="0">
      <p:cViewPr varScale="1">
        <p:scale>
          <a:sx n="170" d="100"/>
          <a:sy n="170" d="100"/>
        </p:scale>
        <p:origin x="1412" y="80"/>
      </p:cViewPr>
      <p:guideLst>
        <p:guide orient="horz" pos="2144"/>
        <p:guide pos="2880"/>
      </p:guideLst>
    </p:cSldViewPr>
  </p:slideViewPr>
  <p:outlineViewPr>
    <p:cViewPr>
      <p:scale>
        <a:sx n="33" d="100"/>
        <a:sy n="33" d="100"/>
      </p:scale>
      <p:origin x="0" y="19350"/>
    </p:cViewPr>
  </p:outlineViewPr>
  <p:notesTextViewPr>
    <p:cViewPr>
      <p:scale>
        <a:sx n="3" d="2"/>
        <a:sy n="3" d="2"/>
      </p:scale>
      <p:origin x="0" y="0"/>
    </p:cViewPr>
  </p:notesTextViewPr>
  <p:sorterViewPr>
    <p:cViewPr varScale="1">
      <p:scale>
        <a:sx n="100" d="100"/>
        <a:sy n="100" d="100"/>
      </p:scale>
      <p:origin x="0" y="-55608"/>
    </p:cViewPr>
  </p:sorterViewPr>
  <p:notesViewPr>
    <p:cSldViewPr snapToGrid="0">
      <p:cViewPr varScale="1">
        <p:scale>
          <a:sx n="51" d="100"/>
          <a:sy n="51" d="100"/>
        </p:scale>
        <p:origin x="-2676" y="-90"/>
      </p:cViewPr>
      <p:guideLst>
        <p:guide orient="horz" pos="2880"/>
        <p:guide pos="2160"/>
      </p:guideLst>
    </p:cSldViewPr>
  </p:notesViewPr>
  <p:gridSpacing cx="914400" cy="9144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commentAuthors" Target="commen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presProps" Target="presProp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theme" Target="theme/theme1.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Calibri" panose="020F0502020204030204" pitchFamily="34" charset="0"/>
              </a:defRPr>
            </a:lvl1pPr>
          </a:lstStyle>
          <a:p>
            <a:pPr>
              <a:defRPr/>
            </a:pPr>
            <a:endParaRPr lang="en-US" dirty="0"/>
          </a:p>
        </p:txBody>
      </p:sp>
      <p:sp>
        <p:nvSpPr>
          <p:cNvPr id="17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alibri" panose="020F0502020204030204" pitchFamily="34" charset="0"/>
              </a:defRPr>
            </a:lvl1pPr>
          </a:lstStyle>
          <a:p>
            <a:pPr>
              <a:defRPr/>
            </a:pPr>
            <a:endParaRPr lang="en-US" dirty="0"/>
          </a:p>
        </p:txBody>
      </p:sp>
      <p:sp>
        <p:nvSpPr>
          <p:cNvPr id="140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Calibri" panose="020F0502020204030204" pitchFamily="34" charset="0"/>
              </a:defRPr>
            </a:lvl1pPr>
          </a:lstStyle>
          <a:p>
            <a:pPr>
              <a:defRPr/>
            </a:pPr>
            <a:endParaRPr lang="en-US" dirty="0"/>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Calibri" panose="020F0502020204030204" pitchFamily="34" charset="0"/>
              </a:defRPr>
            </a:lvl1pPr>
          </a:lstStyle>
          <a:p>
            <a:pPr>
              <a:defRPr/>
            </a:pPr>
            <a:fld id="{B4197C00-A14F-4F98-8DCB-6848679923FD}" type="slidenum">
              <a:rPr lang="en-US" smtClean="0"/>
              <a:pPr>
                <a:defRPr/>
              </a:pPr>
              <a:t>‹#›</a:t>
            </a:fld>
            <a:endParaRPr lang="en-US" dirty="0"/>
          </a:p>
        </p:txBody>
      </p:sp>
    </p:spTree>
    <p:extLst>
      <p:ext uri="{BB962C8B-B14F-4D97-AF65-F5344CB8AC3E}">
        <p14:creationId xmlns:p14="http://schemas.microsoft.com/office/powerpoint/2010/main" val="410554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2</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1879397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74CFD-EE0F-48F2-9D85-27A3628F2FFD}" type="slidenum">
              <a:rPr lang="en-US"/>
              <a:pPr/>
              <a:t>14</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98395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4409301-61E4-46A8-8F18-972B90B948C1}" type="slidenum">
              <a:rPr lang="en-US" smtClean="0"/>
              <a:pPr/>
              <a:t>111</a:t>
            </a:fld>
            <a:endParaRPr lang="en-US"/>
          </a:p>
        </p:txBody>
      </p:sp>
      <p:sp>
        <p:nvSpPr>
          <p:cNvPr id="36867" name="Rectangle 2"/>
          <p:cNvSpPr>
            <a:spLocks noGrp="1" noRot="1" noChangeAspect="1" noChangeArrowheads="1" noTextEdit="1"/>
          </p:cNvSpPr>
          <p:nvPr>
            <p:ph type="sldImg"/>
          </p:nvPr>
        </p:nvSpPr>
        <p:spPr>
          <a:xfrm>
            <a:off x="1182688" y="704850"/>
            <a:ext cx="4697412" cy="3522663"/>
          </a:xfrm>
          <a:ln/>
        </p:spPr>
      </p:sp>
      <p:sp>
        <p:nvSpPr>
          <p:cNvPr id="36868"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967048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79AB75B-4067-4860-9EB1-A49B7DF35B49}" type="slidenum">
              <a:rPr lang="en-US" smtClean="0"/>
              <a:pPr/>
              <a:t>112</a:t>
            </a:fld>
            <a:endParaRPr lang="en-US"/>
          </a:p>
        </p:txBody>
      </p:sp>
      <p:sp>
        <p:nvSpPr>
          <p:cNvPr id="37891" name="Rectangle 2"/>
          <p:cNvSpPr>
            <a:spLocks noGrp="1" noRot="1" noChangeAspect="1" noChangeArrowheads="1" noTextEdit="1"/>
          </p:cNvSpPr>
          <p:nvPr>
            <p:ph type="sldImg"/>
          </p:nvPr>
        </p:nvSpPr>
        <p:spPr>
          <a:xfrm>
            <a:off x="1182688" y="704850"/>
            <a:ext cx="4697412" cy="3522663"/>
          </a:xfrm>
          <a:ln/>
        </p:spPr>
      </p:sp>
      <p:sp>
        <p:nvSpPr>
          <p:cNvPr id="37892"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5750535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4C1E8CE-0251-4D9C-BC50-A1B338B71488}" type="slidenum">
              <a:rPr lang="en-US" smtClean="0"/>
              <a:pPr/>
              <a:t>113</a:t>
            </a:fld>
            <a:endParaRPr lang="en-US"/>
          </a:p>
        </p:txBody>
      </p:sp>
      <p:sp>
        <p:nvSpPr>
          <p:cNvPr id="38915" name="Rectangle 2"/>
          <p:cNvSpPr>
            <a:spLocks noGrp="1" noRot="1" noChangeAspect="1" noChangeArrowheads="1" noTextEdit="1"/>
          </p:cNvSpPr>
          <p:nvPr>
            <p:ph type="sldImg"/>
          </p:nvPr>
        </p:nvSpPr>
        <p:spPr>
          <a:xfrm>
            <a:off x="1182688" y="704850"/>
            <a:ext cx="4697412" cy="3522663"/>
          </a:xfrm>
          <a:ln/>
        </p:spPr>
      </p:sp>
      <p:sp>
        <p:nvSpPr>
          <p:cNvPr id="38916"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15561370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75E4CBE-38A7-4637-B7AA-520E24D96B79}" type="slidenum">
              <a:rPr lang="en-US" smtClean="0"/>
              <a:pPr/>
              <a:t>114</a:t>
            </a:fld>
            <a:endParaRPr lang="en-US"/>
          </a:p>
        </p:txBody>
      </p:sp>
      <p:sp>
        <p:nvSpPr>
          <p:cNvPr id="39939" name="Rectangle 2"/>
          <p:cNvSpPr>
            <a:spLocks noGrp="1" noRot="1" noChangeAspect="1" noChangeArrowheads="1" noTextEdit="1"/>
          </p:cNvSpPr>
          <p:nvPr>
            <p:ph type="sldImg"/>
          </p:nvPr>
        </p:nvSpPr>
        <p:spPr>
          <a:xfrm>
            <a:off x="1182688" y="704850"/>
            <a:ext cx="4697412" cy="3522663"/>
          </a:xfrm>
          <a:ln/>
        </p:spPr>
      </p:sp>
      <p:sp>
        <p:nvSpPr>
          <p:cNvPr id="39940"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14717961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F56DD92-B55B-414F-ADD8-6F445609DFE1}" type="slidenum">
              <a:rPr lang="en-US" smtClean="0"/>
              <a:pPr/>
              <a:t>115</a:t>
            </a:fld>
            <a:endParaRPr lang="en-US"/>
          </a:p>
        </p:txBody>
      </p:sp>
      <p:sp>
        <p:nvSpPr>
          <p:cNvPr id="40963" name="Rectangle 2"/>
          <p:cNvSpPr>
            <a:spLocks noGrp="1" noRot="1" noChangeAspect="1" noChangeArrowheads="1" noTextEdit="1"/>
          </p:cNvSpPr>
          <p:nvPr>
            <p:ph type="sldImg"/>
          </p:nvPr>
        </p:nvSpPr>
        <p:spPr>
          <a:xfrm>
            <a:off x="1182688" y="704850"/>
            <a:ext cx="4697412" cy="3522663"/>
          </a:xfrm>
          <a:ln/>
        </p:spPr>
      </p:sp>
      <p:sp>
        <p:nvSpPr>
          <p:cNvPr id="40964"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33095603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16464003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pPr/>
              <a:t>117</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38875503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pPr/>
              <a:t>118</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41479920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pPr/>
              <a:t>119</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1893895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pPr/>
              <a:t>120</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33278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74CFD-EE0F-48F2-9D85-27A3628F2FFD}" type="slidenum">
              <a:rPr lang="en-US"/>
              <a:pPr/>
              <a:t>15</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65564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pPr/>
              <a:t>121</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33838549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pPr/>
              <a:t>122</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31260231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pPr/>
              <a:t>123</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40048891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pPr/>
              <a:t>124</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5755301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pPr/>
              <a:t>125</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14969961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B92B-3ECC-420C-AF58-C242ABA0DBB7}" type="slidenum">
              <a:rPr lang="en-US">
                <a:solidFill>
                  <a:prstClr val="black"/>
                </a:solidFill>
              </a:rPr>
              <a:pPr/>
              <a:t>126</a:t>
            </a:fld>
            <a:endParaRPr lang="en-US">
              <a:solidFill>
                <a:prstClr val="black"/>
              </a:solidFill>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t>The use of</a:t>
            </a:r>
            <a:r>
              <a:rPr lang="en-US" b="1"/>
              <a:t> Fabric</a:t>
            </a:r>
            <a:r>
              <a:rPr lang="en-US"/>
              <a:t> keeps the </a:t>
            </a:r>
            <a:r>
              <a:rPr lang="en-US" b="1"/>
              <a:t>aggregate separate</a:t>
            </a:r>
            <a:r>
              <a:rPr lang="en-US"/>
              <a:t> from the base material, </a:t>
            </a:r>
            <a:r>
              <a:rPr lang="en-US" b="1"/>
              <a:t>reduces “pumping”,</a:t>
            </a:r>
            <a:r>
              <a:rPr lang="en-US"/>
              <a:t> and </a:t>
            </a:r>
            <a:r>
              <a:rPr lang="en-US" b="1"/>
              <a:t>spreads vehicle weight</a:t>
            </a:r>
            <a:r>
              <a:rPr lang="en-US"/>
              <a:t> to minimize rutting. </a:t>
            </a:r>
          </a:p>
          <a:p>
            <a:endParaRPr lang="en-US"/>
          </a:p>
        </p:txBody>
      </p:sp>
    </p:spTree>
    <p:extLst>
      <p:ext uri="{BB962C8B-B14F-4D97-AF65-F5344CB8AC3E}">
        <p14:creationId xmlns:p14="http://schemas.microsoft.com/office/powerpoint/2010/main" val="2087043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pPr/>
              <a:t>127</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26429713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pPr/>
              <a:t>128</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3181699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pPr/>
              <a:t>129</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1627139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23940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74CFD-EE0F-48F2-9D85-27A3628F2FFD}" type="slidenum">
              <a:rPr lang="en-US"/>
              <a:pPr/>
              <a:t>16</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51876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pPr/>
              <a:t>131</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581396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D0157190-C447-497B-A444-C84B835FA385}" type="slidenum">
              <a:rPr lang="en-US" smtClean="0"/>
              <a:pPr/>
              <a:t>132</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82204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D0157190-C447-497B-A444-C84B835FA385}" type="slidenum">
              <a:rPr lang="en-US" smtClean="0"/>
              <a:pPr/>
              <a:t>133</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41625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pPr/>
              <a:t>134</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828280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solidFill>
                  <a:prstClr val="black"/>
                </a:solidFill>
              </a:rPr>
              <a:pPr/>
              <a:t>135</a:t>
            </a:fld>
            <a:endParaRPr lang="en-US">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68187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solidFill>
                  <a:prstClr val="black"/>
                </a:solidFill>
              </a:rPr>
              <a:pPr/>
              <a:t>136</a:t>
            </a:fld>
            <a:endParaRPr lang="en-US">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246325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solidFill>
                  <a:prstClr val="black"/>
                </a:solidFill>
              </a:rPr>
              <a:pPr/>
              <a:t>137</a:t>
            </a:fld>
            <a:endParaRPr lang="en-US">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319722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solidFill>
                  <a:prstClr val="black"/>
                </a:solidFill>
              </a:rPr>
              <a:pPr/>
              <a:t>138</a:t>
            </a:fld>
            <a:endParaRPr lang="en-US">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027345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B419BB22-0409-450D-ADBF-172F7CEAF14A}" type="slidenum">
              <a:rPr lang="en-US" smtClean="0">
                <a:solidFill>
                  <a:prstClr val="black"/>
                </a:solidFill>
              </a:rPr>
              <a:pPr/>
              <a:t>139</a:t>
            </a:fld>
            <a:endParaRPr lang="en-US">
              <a:solidFill>
                <a:prstClr val="black"/>
              </a:solidFill>
            </a:endParaRP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74238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2416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E9F1-B2FA-4303-848A-5AFE2F79CAFE}" type="slidenum">
              <a:rPr lang="en-US"/>
              <a:pPr/>
              <a:t>17</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97847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FB69022B-32CD-4720-948A-96C21BF8BA6A}" type="slidenum">
              <a:rPr lang="en-US" smtClean="0">
                <a:solidFill>
                  <a:prstClr val="black"/>
                </a:solidFill>
              </a:rPr>
              <a:pPr/>
              <a:t>141</a:t>
            </a:fld>
            <a:endParaRPr lang="en-US">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en-US" b="1"/>
              <a:t>Discussed in “Banks”</a:t>
            </a:r>
          </a:p>
          <a:p>
            <a:pPr eaLnBrk="1" hangingPunct="1"/>
            <a:endParaRPr lang="en-US"/>
          </a:p>
          <a:p>
            <a:pPr eaLnBrk="1" hangingPunct="1"/>
            <a:r>
              <a:rPr lang="en-US"/>
              <a:t>We talked about these buried drains in the “Banks” section.</a:t>
            </a:r>
          </a:p>
          <a:p>
            <a:pPr eaLnBrk="1" hangingPunct="1"/>
            <a:endParaRPr lang="en-US"/>
          </a:p>
        </p:txBody>
      </p:sp>
    </p:spTree>
    <p:extLst>
      <p:ext uri="{BB962C8B-B14F-4D97-AF65-F5344CB8AC3E}">
        <p14:creationId xmlns:p14="http://schemas.microsoft.com/office/powerpoint/2010/main" val="21316661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CD0EB9C3-38B6-42D4-9B1B-80AE49D3E51D}" type="slidenum">
              <a:rPr lang="en-US" smtClean="0"/>
              <a:pPr/>
              <a:t>142</a:t>
            </a:fld>
            <a:endParaRPr lang="en-US"/>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2740588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0216C7BC-91A8-4620-8438-3587F00C08CF}" type="slidenum">
              <a:rPr lang="en-US" smtClean="0"/>
              <a:pPr/>
              <a:t>143</a:t>
            </a:fld>
            <a:endParaRPr lang="en-US"/>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r>
              <a:rPr lang="en-US" b="1"/>
              <a:t>Cumberland County Project:</a:t>
            </a:r>
          </a:p>
          <a:p>
            <a:pPr eaLnBrk="1" hangingPunct="1">
              <a:buFontTx/>
              <a:buChar char="•"/>
            </a:pPr>
            <a:r>
              <a:rPr lang="en-US" b="1"/>
              <a:t>Drain Wet Ditch To Far Side</a:t>
            </a:r>
          </a:p>
          <a:p>
            <a:pPr eaLnBrk="1" hangingPunct="1">
              <a:buFontTx/>
              <a:buChar char="•"/>
            </a:pPr>
            <a:r>
              <a:rPr lang="en-US" b="1"/>
              <a:t>Dave and Dave</a:t>
            </a:r>
          </a:p>
          <a:p>
            <a:pPr eaLnBrk="1" hangingPunct="1"/>
            <a:endParaRPr lang="en-US"/>
          </a:p>
          <a:p>
            <a:pPr eaLnBrk="1" hangingPunct="1"/>
            <a:r>
              <a:rPr lang="en-US"/>
              <a:t>Now let’s look at an underdrain project the Center did a couple of years ago in Cumberland County, to drain a wet ditch through the road base and outlet the water to the far side of the road.  If you pay attention, you’ll see my two ugly associates in these next slides.</a:t>
            </a:r>
          </a:p>
          <a:p>
            <a:pPr eaLnBrk="1" hangingPunct="1"/>
            <a:endParaRPr lang="en-US"/>
          </a:p>
          <a:p>
            <a:pPr eaLnBrk="1" hangingPunct="1"/>
            <a:endParaRPr lang="en-US"/>
          </a:p>
        </p:txBody>
      </p:sp>
    </p:spTree>
    <p:extLst>
      <p:ext uri="{BB962C8B-B14F-4D97-AF65-F5344CB8AC3E}">
        <p14:creationId xmlns:p14="http://schemas.microsoft.com/office/powerpoint/2010/main" val="368712627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72B95C1A-63E7-43B0-828C-632B1DBDE34B}" type="slidenum">
              <a:rPr lang="en-US" smtClean="0"/>
              <a:pPr/>
              <a:t>144</a:t>
            </a:fld>
            <a:endParaRPr lang="en-US"/>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r>
              <a:rPr lang="en-US" b="1"/>
              <a:t>Constructed Underdrain:</a:t>
            </a:r>
          </a:p>
          <a:p>
            <a:pPr eaLnBrk="1" hangingPunct="1">
              <a:buFontTx/>
              <a:buChar char="•"/>
            </a:pPr>
            <a:r>
              <a:rPr lang="en-US" b="1"/>
              <a:t>Built Any Size – For Any Flow</a:t>
            </a:r>
          </a:p>
          <a:p>
            <a:pPr eaLnBrk="1" hangingPunct="1">
              <a:buFontTx/>
              <a:buChar char="•"/>
            </a:pPr>
            <a:r>
              <a:rPr lang="en-US" b="1"/>
              <a:t>Clean Filter Stone Also Carries Water</a:t>
            </a:r>
          </a:p>
          <a:p>
            <a:pPr eaLnBrk="1" hangingPunct="1">
              <a:buFontTx/>
              <a:buChar char="•"/>
            </a:pPr>
            <a:r>
              <a:rPr lang="en-US" b="1" i="1"/>
              <a:t>Slide of Steps of Construction</a:t>
            </a:r>
            <a:r>
              <a:rPr lang="en-US"/>
              <a:t> </a:t>
            </a:r>
          </a:p>
          <a:p>
            <a:pPr eaLnBrk="1" hangingPunct="1"/>
            <a:endParaRPr lang="en-US"/>
          </a:p>
          <a:p>
            <a:pPr eaLnBrk="1" hangingPunct="1"/>
            <a:r>
              <a:rPr lang="en-US"/>
              <a:t>A constructed underdrain can be built to any size, to handle any anticipated flow.  The clean stone surrounding the drain pipe will carry water as well.  I’ve seen a lot of field drains made only of stone.  This slide shows the steps of constructing an underdrain.</a:t>
            </a:r>
          </a:p>
          <a:p>
            <a:pPr eaLnBrk="1" hangingPunct="1"/>
            <a:endParaRPr lang="en-US"/>
          </a:p>
        </p:txBody>
      </p:sp>
    </p:spTree>
    <p:extLst>
      <p:ext uri="{BB962C8B-B14F-4D97-AF65-F5344CB8AC3E}">
        <p14:creationId xmlns:p14="http://schemas.microsoft.com/office/powerpoint/2010/main" val="33120282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FB69022B-32CD-4720-948A-96C21BF8BA6A}" type="slidenum">
              <a:rPr lang="en-US" smtClean="0">
                <a:solidFill>
                  <a:prstClr val="black"/>
                </a:solidFill>
              </a:rPr>
              <a:pPr/>
              <a:t>145</a:t>
            </a:fld>
            <a:endParaRPr lang="en-US">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en-US" b="1"/>
              <a:t>Discussed in “Banks”</a:t>
            </a:r>
          </a:p>
          <a:p>
            <a:pPr eaLnBrk="1" hangingPunct="1"/>
            <a:endParaRPr lang="en-US"/>
          </a:p>
          <a:p>
            <a:pPr eaLnBrk="1" hangingPunct="1"/>
            <a:r>
              <a:rPr lang="en-US"/>
              <a:t>We talked about these buried drains in the “Banks” section.</a:t>
            </a:r>
          </a:p>
          <a:p>
            <a:pPr eaLnBrk="1" hangingPunct="1"/>
            <a:endParaRPr lang="en-US"/>
          </a:p>
        </p:txBody>
      </p:sp>
    </p:spTree>
    <p:extLst>
      <p:ext uri="{BB962C8B-B14F-4D97-AF65-F5344CB8AC3E}">
        <p14:creationId xmlns:p14="http://schemas.microsoft.com/office/powerpoint/2010/main" val="35041873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91A46F25-5FCC-439D-A469-2180B0DE9E44}" type="slidenum">
              <a:rPr lang="en-US" smtClean="0"/>
              <a:pPr/>
              <a:t>146</a:t>
            </a:fld>
            <a:endParaRPr lang="en-US"/>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70627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91A46F25-5FCC-439D-A469-2180B0DE9E44}" type="slidenum">
              <a:rPr lang="en-US" smtClean="0">
                <a:solidFill>
                  <a:prstClr val="black"/>
                </a:solidFill>
              </a:rPr>
              <a:pPr/>
              <a:t>147</a:t>
            </a:fld>
            <a:endParaRPr 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127586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F03C8B29-E07A-49E8-8127-411D905BCB4A}" type="slidenum">
              <a:rPr lang="en-US" smtClean="0"/>
              <a:pPr/>
              <a:t>148</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7547265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149</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1407729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150</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324187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7FB4E-8505-4945-984F-5EAC99774BF4}" type="slidenum">
              <a:rPr lang="en-US"/>
              <a:pPr/>
              <a:t>18</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520901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151</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11197660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152</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23377224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153</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20946782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154</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10859202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155</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21290295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25463027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157</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7412279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158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111987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159</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366440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160</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4598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E9F1-B2FA-4303-848A-5AFE2F79CAFE}" type="slidenum">
              <a:rPr lang="en-US"/>
              <a:pPr/>
              <a:t>19</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66039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161</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0661374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3443638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163</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053493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164</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21043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5432755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166</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4786181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167</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015252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2056362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169</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989505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170</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0170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E9F1-B2FA-4303-848A-5AFE2F79CAFE}" type="slidenum">
              <a:rPr lang="en-US"/>
              <a:pPr/>
              <a:t>20</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76816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171</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4978234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1544007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173</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397492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174</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5988901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175</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5042250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176</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639532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177</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4871059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6726944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179</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046907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180</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2164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E9F1-B2FA-4303-848A-5AFE2F79CAFE}" type="slidenum">
              <a:rPr lang="en-US"/>
              <a:pPr/>
              <a:t>21</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603220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181</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16965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182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177816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183</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7420805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62799631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185</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3102781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186</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27410078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89038" y="703263"/>
            <a:ext cx="4632325" cy="3473450"/>
          </a:xfrm>
          <a:ln/>
        </p:spPr>
      </p:sp>
      <p:sp>
        <p:nvSpPr>
          <p:cNvPr id="116739" name="Rectangle 3"/>
          <p:cNvSpPr>
            <a:spLocks noGrp="1" noChangeArrowheads="1"/>
          </p:cNvSpPr>
          <p:nvPr>
            <p:ph type="body" idx="1"/>
          </p:nvPr>
        </p:nvSpPr>
        <p:spPr>
          <a:noFill/>
          <a:ln w="9525"/>
        </p:spPr>
        <p:txBody>
          <a:bodyPr/>
          <a:lstStyle/>
          <a:p>
            <a:pPr eaLnBrk="1" hangingPunct="1"/>
            <a:r>
              <a:rPr lang="en-US"/>
              <a:t>This Section – Bank Management</a:t>
            </a:r>
          </a:p>
          <a:p>
            <a:pPr eaLnBrk="1" hangingPunct="1"/>
            <a:endParaRPr lang="en-US"/>
          </a:p>
          <a:p>
            <a:pPr eaLnBrk="1" hangingPunct="1"/>
            <a:r>
              <a:rPr lang="en-US"/>
              <a:t>In this section we will focus on the management of road banks.</a:t>
            </a:r>
          </a:p>
          <a:p>
            <a:pPr eaLnBrk="1" hangingPunct="1"/>
            <a:endParaRPr lang="en-US"/>
          </a:p>
        </p:txBody>
      </p:sp>
    </p:spTree>
    <p:extLst>
      <p:ext uri="{BB962C8B-B14F-4D97-AF65-F5344CB8AC3E}">
        <p14:creationId xmlns:p14="http://schemas.microsoft.com/office/powerpoint/2010/main" val="2622790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213ECA-64D1-4391-9663-5892922F7668}" type="slidenum">
              <a:rPr lang="en-US"/>
              <a:pPr/>
              <a:t>22</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689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1D869-1C73-4935-8F8F-36FBD57BBBE4}" type="slidenum">
              <a:rPr lang="en-US"/>
              <a:pPr/>
              <a:t>23</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131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3</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94509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2890E-AA23-4973-8238-F2F083EF462F}" type="slidenum">
              <a:rPr lang="en-US"/>
              <a:pPr/>
              <a:t>24</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6313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1C88-4E51-4C74-A288-1537C9187988}" type="slidenum">
              <a:rPr lang="en-US"/>
              <a:pPr/>
              <a:t>25</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7749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1C88-4E51-4C74-A288-1537C9187988}" type="slidenum">
              <a:rPr lang="en-US"/>
              <a:pPr/>
              <a:t>26</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156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F1C5F-BB66-47FE-B50F-60F9EF86FE6D}" type="slidenum">
              <a:rPr lang="en-US"/>
              <a:pPr/>
              <a:t>27</a:t>
            </a:fld>
            <a:endParaRPr lang="en-US"/>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5602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15DC8-9297-44AD-B181-E30732789A26}" type="slidenum">
              <a:rPr lang="en-US"/>
              <a:pPr/>
              <a:t>28</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0207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69AEB7-DD8D-4A28-8641-F738B77C4641}" type="slidenum">
              <a:rPr lang="en-US"/>
              <a:pPr/>
              <a:t>29</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587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54287F-01E5-4600-9DAF-2AE38B74049C}" type="slidenum">
              <a:rPr lang="en-US"/>
              <a:pPr/>
              <a:t>30</a:t>
            </a:fld>
            <a:endParaRPr lang="en-US"/>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908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2EE7B-5B2B-42E3-9A4D-23F52BBAD435}" type="slidenum">
              <a:rPr lang="en-US"/>
              <a:pPr/>
              <a:t>31</a:t>
            </a:fld>
            <a:endParaRPr lang="en-US"/>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0849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5CFD7-6022-4F67-B70F-356E1E8E6571}" type="slidenum">
              <a:rPr lang="en-US"/>
              <a:pPr/>
              <a:t>32</a:t>
            </a:fld>
            <a:endParaRPr lang="en-US"/>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53448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BFA21-3350-4A52-9B72-A422B92822F3}" type="slidenum">
              <a:rPr lang="en-US"/>
              <a:pPr/>
              <a:t>33</a:t>
            </a:fld>
            <a:endParaRPr lang="en-US"/>
          </a:p>
        </p:txBody>
      </p:sp>
      <p:sp>
        <p:nvSpPr>
          <p:cNvPr id="309250" name="Rectangle 2"/>
          <p:cNvSpPr>
            <a:spLocks noGrp="1" noChangeArrowheads="1"/>
          </p:cNvSpPr>
          <p:nvPr>
            <p:ph type="body" idx="1"/>
          </p:nvPr>
        </p:nvSpPr>
        <p:spPr>
          <a:xfrm>
            <a:off x="934720" y="4415586"/>
            <a:ext cx="5140960" cy="4183788"/>
          </a:xfrm>
          <a:noFill/>
          <a:ln/>
        </p:spPr>
        <p:txBody>
          <a:bodyPr lIns="92207" tIns="45295" rIns="92207" bIns="45295"/>
          <a:lstStyle/>
          <a:p>
            <a:endParaRPr lang="en-US" dirty="0"/>
          </a:p>
        </p:txBody>
      </p:sp>
      <p:sp>
        <p:nvSpPr>
          <p:cNvPr id="309251" name="Rectangle 3"/>
          <p:cNvSpPr>
            <a:spLocks noGrp="1" noRot="1" noChangeAspect="1" noChangeArrowheads="1" noTextEdit="1"/>
          </p:cNvSpPr>
          <p:nvPr>
            <p:ph type="sldImg"/>
          </p:nvPr>
        </p:nvSpPr>
        <p:spPr>
          <a:xfrm>
            <a:off x="1189038" y="703263"/>
            <a:ext cx="4632325" cy="3473450"/>
          </a:xfrm>
          <a:ln w="12700" cap="flat">
            <a:solidFill>
              <a:schemeClr val="tx1"/>
            </a:solidFill>
          </a:ln>
        </p:spPr>
      </p:sp>
    </p:spTree>
    <p:extLst>
      <p:ext uri="{BB962C8B-B14F-4D97-AF65-F5344CB8AC3E}">
        <p14:creationId xmlns:p14="http://schemas.microsoft.com/office/powerpoint/2010/main" val="88073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4</a:t>
            </a:fld>
            <a:endParaRPr lang="en-US">
              <a:solidFill>
                <a:srgbClr val="000000"/>
              </a:solidFill>
            </a:endParaRPr>
          </a:p>
        </p:txBody>
      </p:sp>
      <p:sp>
        <p:nvSpPr>
          <p:cNvPr id="46083" name="Rectangle 2"/>
          <p:cNvSpPr>
            <a:spLocks noGrp="1" noRot="1" noChangeAspect="1" noChangeArrowheads="1" noTextEdit="1"/>
          </p:cNvSpPr>
          <p:nvPr>
            <p:ph type="sldImg"/>
          </p:nvPr>
        </p:nvSpPr>
        <p:spPr>
          <a:xfrm>
            <a:off x="1258888" y="720725"/>
            <a:ext cx="4800600" cy="3600450"/>
          </a:xfrm>
          <a:ln/>
        </p:spPr>
      </p:sp>
      <p:sp>
        <p:nvSpPr>
          <p:cNvPr id="46084" name="Rectangle 3"/>
          <p:cNvSpPr>
            <a:spLocks noGrp="1" noChangeArrowheads="1"/>
          </p:cNvSpPr>
          <p:nvPr>
            <p:ph type="body" idx="1"/>
          </p:nvPr>
        </p:nvSpPr>
        <p:spPr>
          <a:noFill/>
          <a:ln/>
        </p:spPr>
        <p:txBody>
          <a:bodyPr/>
          <a:lstStyle/>
          <a:p>
            <a:pPr eaLnBrk="1" hangingPunct="1"/>
            <a:r>
              <a:rPr lang="en-US" dirty="0"/>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2256447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3A8CF0-DBCC-4537-8713-EC2B2978807D}" type="slidenum">
              <a:rPr lang="en-US"/>
              <a:pPr/>
              <a:t>34</a:t>
            </a:fld>
            <a:endParaRPr lang="en-US"/>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534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D6F152-58EF-4F0E-89F8-4BE72D025FB6}" type="slidenum">
              <a:rPr lang="en-US"/>
              <a:pPr/>
              <a:t>35</a:t>
            </a:fld>
            <a:endParaRPr 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dirty="0"/>
              <a:t>I changed</a:t>
            </a:r>
            <a:r>
              <a:rPr lang="en-US" baseline="0" dirty="0"/>
              <a:t> the slide to reduce words and highlight the concepts in the upcoming videos</a:t>
            </a:r>
            <a:endParaRPr lang="en-US" dirty="0"/>
          </a:p>
        </p:txBody>
      </p:sp>
    </p:spTree>
    <p:extLst>
      <p:ext uri="{BB962C8B-B14F-4D97-AF65-F5344CB8AC3E}">
        <p14:creationId xmlns:p14="http://schemas.microsoft.com/office/powerpoint/2010/main" val="2111088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893CC-1720-4A0F-A790-6615467988D9}" type="slidenum">
              <a:rPr lang="en-US"/>
              <a:pPr/>
              <a:t>36</a:t>
            </a:fld>
            <a:endParaRPr 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0773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53E8E-C3AB-49AA-BD23-F92C9DAD0716}" type="slidenum">
              <a:rPr lang="en-US">
                <a:solidFill>
                  <a:prstClr val="black"/>
                </a:solidFill>
              </a:rPr>
              <a:pPr/>
              <a:t>37</a:t>
            </a:fld>
            <a:endParaRPr lang="en-US">
              <a:solidFill>
                <a:prstClr val="black"/>
              </a:solidFill>
            </a:endParaRPr>
          </a:p>
        </p:txBody>
      </p:sp>
      <p:sp>
        <p:nvSpPr>
          <p:cNvPr id="327682" name="Rectangle 2"/>
          <p:cNvSpPr>
            <a:spLocks noGrp="1" noChangeArrowheads="1"/>
          </p:cNvSpPr>
          <p:nvPr>
            <p:ph type="body" idx="1"/>
          </p:nvPr>
        </p:nvSpPr>
        <p:spPr>
          <a:xfrm>
            <a:off x="934720" y="4415586"/>
            <a:ext cx="5140960" cy="4183788"/>
          </a:xfrm>
          <a:noFill/>
          <a:ln/>
        </p:spPr>
        <p:txBody>
          <a:bodyPr lIns="92207" tIns="45295" rIns="92207" bIns="45295"/>
          <a:lstStyle/>
          <a:p>
            <a:pPr lvl="2"/>
            <a:endParaRPr lang="en-US" sz="1000" dirty="0"/>
          </a:p>
        </p:txBody>
      </p:sp>
      <p:sp>
        <p:nvSpPr>
          <p:cNvPr id="327683" name="Rectangle 3"/>
          <p:cNvSpPr>
            <a:spLocks noGrp="1" noRot="1" noChangeAspect="1" noChangeArrowheads="1" noTextEdit="1"/>
          </p:cNvSpPr>
          <p:nvPr>
            <p:ph type="sldImg"/>
          </p:nvPr>
        </p:nvSpPr>
        <p:spPr>
          <a:xfrm>
            <a:off x="1189038" y="703263"/>
            <a:ext cx="4632325" cy="3473450"/>
          </a:xfrm>
          <a:ln w="12700" cap="flat">
            <a:solidFill>
              <a:schemeClr val="tx1"/>
            </a:solidFill>
          </a:ln>
        </p:spPr>
      </p:sp>
    </p:spTree>
    <p:extLst>
      <p:ext uri="{BB962C8B-B14F-4D97-AF65-F5344CB8AC3E}">
        <p14:creationId xmlns:p14="http://schemas.microsoft.com/office/powerpoint/2010/main" val="3054842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375DB-56ED-4164-9344-CDEC6217EA05}" type="slidenum">
              <a:rPr lang="en-US">
                <a:solidFill>
                  <a:prstClr val="black"/>
                </a:solidFill>
              </a:rPr>
              <a:pPr/>
              <a:t>38</a:t>
            </a:fld>
            <a:endParaRPr lang="en-US">
              <a:solidFill>
                <a:prstClr val="black"/>
              </a:solidFill>
            </a:endParaRPr>
          </a:p>
        </p:txBody>
      </p:sp>
      <p:sp>
        <p:nvSpPr>
          <p:cNvPr id="333826" name="Rectangle 2"/>
          <p:cNvSpPr>
            <a:spLocks noGrp="1" noChangeArrowheads="1"/>
          </p:cNvSpPr>
          <p:nvPr>
            <p:ph type="body" idx="1"/>
          </p:nvPr>
        </p:nvSpPr>
        <p:spPr>
          <a:xfrm>
            <a:off x="934720" y="4415586"/>
            <a:ext cx="5140960" cy="4183788"/>
          </a:xfrm>
          <a:noFill/>
          <a:ln/>
        </p:spPr>
        <p:txBody>
          <a:bodyPr lIns="92207" tIns="45295" rIns="92207" bIns="45295"/>
          <a:lstStyle/>
          <a:p>
            <a:pPr lvl="2"/>
            <a:endParaRPr lang="en-US" sz="1000" dirty="0"/>
          </a:p>
        </p:txBody>
      </p:sp>
      <p:sp>
        <p:nvSpPr>
          <p:cNvPr id="333827" name="Rectangle 3"/>
          <p:cNvSpPr>
            <a:spLocks noGrp="1" noRot="1" noChangeAspect="1" noChangeArrowheads="1" noTextEdit="1"/>
          </p:cNvSpPr>
          <p:nvPr>
            <p:ph type="sldImg"/>
          </p:nvPr>
        </p:nvSpPr>
        <p:spPr>
          <a:xfrm>
            <a:off x="1189038" y="703263"/>
            <a:ext cx="4632325" cy="3473450"/>
          </a:xfrm>
          <a:ln w="12700" cap="flat">
            <a:solidFill>
              <a:schemeClr val="tx1"/>
            </a:solidFill>
          </a:ln>
        </p:spPr>
      </p:sp>
    </p:spTree>
    <p:extLst>
      <p:ext uri="{BB962C8B-B14F-4D97-AF65-F5344CB8AC3E}">
        <p14:creationId xmlns:p14="http://schemas.microsoft.com/office/powerpoint/2010/main" val="4170795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5C769-6814-4320-9E3A-8A64F66C9719}" type="slidenum">
              <a:rPr lang="en-US"/>
              <a:pPr/>
              <a:t>39</a:t>
            </a:fld>
            <a:endParaRPr lang="en-US"/>
          </a:p>
        </p:txBody>
      </p:sp>
      <p:sp>
        <p:nvSpPr>
          <p:cNvPr id="338946" name="Rectangle 2"/>
          <p:cNvSpPr>
            <a:spLocks noGrp="1" noChangeArrowheads="1"/>
          </p:cNvSpPr>
          <p:nvPr>
            <p:ph type="body" idx="1"/>
          </p:nvPr>
        </p:nvSpPr>
        <p:spPr>
          <a:xfrm>
            <a:off x="934720" y="4415586"/>
            <a:ext cx="5140960" cy="4183788"/>
          </a:xfrm>
          <a:noFill/>
          <a:ln/>
        </p:spPr>
        <p:txBody>
          <a:bodyPr lIns="92207" tIns="45295" rIns="92207" bIns="45295"/>
          <a:lstStyle/>
          <a:p>
            <a:pPr lvl="2"/>
            <a:endParaRPr lang="en-US" sz="1000" dirty="0"/>
          </a:p>
        </p:txBody>
      </p:sp>
      <p:sp>
        <p:nvSpPr>
          <p:cNvPr id="338947" name="Rectangle 3"/>
          <p:cNvSpPr>
            <a:spLocks noGrp="1" noRot="1" noChangeAspect="1" noChangeArrowheads="1" noTextEdit="1"/>
          </p:cNvSpPr>
          <p:nvPr>
            <p:ph type="sldImg"/>
          </p:nvPr>
        </p:nvSpPr>
        <p:spPr>
          <a:xfrm>
            <a:off x="1189038" y="703263"/>
            <a:ext cx="4632325" cy="3473450"/>
          </a:xfrm>
          <a:ln w="12700" cap="flat">
            <a:solidFill>
              <a:schemeClr val="tx1"/>
            </a:solidFill>
          </a:ln>
        </p:spPr>
      </p:sp>
    </p:spTree>
    <p:extLst>
      <p:ext uri="{BB962C8B-B14F-4D97-AF65-F5344CB8AC3E}">
        <p14:creationId xmlns:p14="http://schemas.microsoft.com/office/powerpoint/2010/main" val="2572445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5C769-6814-4320-9E3A-8A64F66C9719}" type="slidenum">
              <a:rPr lang="en-US">
                <a:solidFill>
                  <a:prstClr val="black"/>
                </a:solidFill>
              </a:rPr>
              <a:pPr/>
              <a:t>40</a:t>
            </a:fld>
            <a:endParaRPr lang="en-US">
              <a:solidFill>
                <a:prstClr val="black"/>
              </a:solidFill>
            </a:endParaRPr>
          </a:p>
        </p:txBody>
      </p:sp>
      <p:sp>
        <p:nvSpPr>
          <p:cNvPr id="338946" name="Rectangle 2"/>
          <p:cNvSpPr>
            <a:spLocks noGrp="1" noChangeArrowheads="1"/>
          </p:cNvSpPr>
          <p:nvPr>
            <p:ph type="body" idx="1"/>
          </p:nvPr>
        </p:nvSpPr>
        <p:spPr>
          <a:xfrm>
            <a:off x="934720" y="4415586"/>
            <a:ext cx="5140960" cy="4183788"/>
          </a:xfrm>
          <a:noFill/>
          <a:ln/>
        </p:spPr>
        <p:txBody>
          <a:bodyPr lIns="92207" tIns="45295" rIns="92207" bIns="45295"/>
          <a:lstStyle/>
          <a:p>
            <a:pPr lvl="2"/>
            <a:endParaRPr lang="en-US" sz="1000" dirty="0"/>
          </a:p>
        </p:txBody>
      </p:sp>
      <p:sp>
        <p:nvSpPr>
          <p:cNvPr id="338947" name="Rectangle 3"/>
          <p:cNvSpPr>
            <a:spLocks noGrp="1" noRot="1" noChangeAspect="1" noChangeArrowheads="1" noTextEdit="1"/>
          </p:cNvSpPr>
          <p:nvPr>
            <p:ph type="sldImg"/>
          </p:nvPr>
        </p:nvSpPr>
        <p:spPr>
          <a:xfrm>
            <a:off x="1189038" y="703263"/>
            <a:ext cx="4632325" cy="3473450"/>
          </a:xfrm>
          <a:ln w="12700" cap="flat">
            <a:solidFill>
              <a:schemeClr val="tx1"/>
            </a:solidFill>
          </a:ln>
        </p:spPr>
      </p:sp>
    </p:spTree>
    <p:extLst>
      <p:ext uri="{BB962C8B-B14F-4D97-AF65-F5344CB8AC3E}">
        <p14:creationId xmlns:p14="http://schemas.microsoft.com/office/powerpoint/2010/main" val="965568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5C769-6814-4320-9E3A-8A64F66C9719}" type="slidenum">
              <a:rPr lang="en-US"/>
              <a:pPr/>
              <a:t>41</a:t>
            </a:fld>
            <a:endParaRPr lang="en-US"/>
          </a:p>
        </p:txBody>
      </p:sp>
      <p:sp>
        <p:nvSpPr>
          <p:cNvPr id="338946" name="Rectangle 2"/>
          <p:cNvSpPr>
            <a:spLocks noGrp="1" noChangeArrowheads="1"/>
          </p:cNvSpPr>
          <p:nvPr>
            <p:ph type="body" idx="1"/>
          </p:nvPr>
        </p:nvSpPr>
        <p:spPr>
          <a:xfrm>
            <a:off x="934720" y="4415586"/>
            <a:ext cx="5140960" cy="4183788"/>
          </a:xfrm>
          <a:noFill/>
          <a:ln/>
        </p:spPr>
        <p:txBody>
          <a:bodyPr lIns="92207" tIns="45295" rIns="92207" bIns="45295"/>
          <a:lstStyle/>
          <a:p>
            <a:pPr lvl="2"/>
            <a:endParaRPr lang="en-US" sz="1000" dirty="0"/>
          </a:p>
        </p:txBody>
      </p:sp>
      <p:sp>
        <p:nvSpPr>
          <p:cNvPr id="338947" name="Rectangle 3"/>
          <p:cNvSpPr>
            <a:spLocks noGrp="1" noRot="1" noChangeAspect="1" noChangeArrowheads="1" noTextEdit="1"/>
          </p:cNvSpPr>
          <p:nvPr>
            <p:ph type="sldImg"/>
          </p:nvPr>
        </p:nvSpPr>
        <p:spPr>
          <a:xfrm>
            <a:off x="1189038" y="703263"/>
            <a:ext cx="4632325" cy="3473450"/>
          </a:xfrm>
          <a:ln w="12700" cap="flat">
            <a:solidFill>
              <a:schemeClr val="tx1"/>
            </a:solidFill>
          </a:ln>
        </p:spPr>
      </p:sp>
    </p:spTree>
    <p:extLst>
      <p:ext uri="{BB962C8B-B14F-4D97-AF65-F5344CB8AC3E}">
        <p14:creationId xmlns:p14="http://schemas.microsoft.com/office/powerpoint/2010/main" val="3652505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4195146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43</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184669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5</a:t>
            </a:fld>
            <a:endParaRPr lang="en-US">
              <a:solidFill>
                <a:srgbClr val="000000"/>
              </a:solidFill>
            </a:endParaRPr>
          </a:p>
        </p:txBody>
      </p:sp>
      <p:sp>
        <p:nvSpPr>
          <p:cNvPr id="46083" name="Rectangle 2"/>
          <p:cNvSpPr>
            <a:spLocks noGrp="1" noRot="1" noChangeAspect="1" noChangeArrowheads="1" noTextEdit="1"/>
          </p:cNvSpPr>
          <p:nvPr>
            <p:ph type="sldImg"/>
          </p:nvPr>
        </p:nvSpPr>
        <p:spPr>
          <a:xfrm>
            <a:off x="1258888" y="720725"/>
            <a:ext cx="4800600" cy="3600450"/>
          </a:xfrm>
          <a:ln/>
        </p:spPr>
      </p:sp>
      <p:sp>
        <p:nvSpPr>
          <p:cNvPr id="46084" name="Rectangle 3"/>
          <p:cNvSpPr>
            <a:spLocks noGrp="1" noChangeArrowheads="1"/>
          </p:cNvSpPr>
          <p:nvPr>
            <p:ph type="body" idx="1"/>
          </p:nvPr>
        </p:nvSpPr>
        <p:spPr>
          <a:noFill/>
          <a:ln/>
        </p:spPr>
        <p:txBody>
          <a:bodyPr/>
          <a:lstStyle/>
          <a:p>
            <a:pPr eaLnBrk="1" hangingPunct="1"/>
            <a:r>
              <a:rPr lang="en-US"/>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726003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44</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4284955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45</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605365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46</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1040889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B5EA0761-944C-4752-9FA9-F318C161255B}" type="slidenum">
              <a:rPr lang="en-US" smtClean="0"/>
              <a:pPr/>
              <a:t>47</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b="1"/>
              <a:t>Entrenched – Both Banks Higher – Water Trapped</a:t>
            </a:r>
          </a:p>
          <a:p>
            <a:pPr eaLnBrk="1" hangingPunct="1"/>
            <a:endParaRPr lang="en-US"/>
          </a:p>
          <a:p>
            <a:pPr eaLnBrk="1" hangingPunct="1"/>
            <a:r>
              <a:rPr lang="en-US"/>
              <a:t>An entrenched road is where both banks are higher than the road, and water on the road and ditches can’t escape.</a:t>
            </a:r>
          </a:p>
          <a:p>
            <a:pPr eaLnBrk="1" hangingPunct="1"/>
            <a:endParaRPr lang="en-US"/>
          </a:p>
        </p:txBody>
      </p:sp>
    </p:spTree>
    <p:extLst>
      <p:ext uri="{BB962C8B-B14F-4D97-AF65-F5344CB8AC3E}">
        <p14:creationId xmlns:p14="http://schemas.microsoft.com/office/powerpoint/2010/main" val="3487803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0A6EFB72-61C9-4811-A52E-AD65988743B4}" type="slidenum">
              <a:rPr lang="en-US" smtClean="0"/>
              <a:pPr/>
              <a:t>48</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r>
              <a:rPr lang="en-US" b="1"/>
              <a:t>Fill To Eliminate Downslope Bank and Ditch – Can Sheet Flow ½ Road, and Create More Outlet Options For Pipes – Place To Put Snow</a:t>
            </a:r>
            <a:r>
              <a:rPr lang="en-US"/>
              <a:t> </a:t>
            </a:r>
          </a:p>
          <a:p>
            <a:pPr eaLnBrk="1" hangingPunct="1"/>
            <a:endParaRPr lang="en-US"/>
          </a:p>
          <a:p>
            <a:pPr eaLnBrk="1" hangingPunct="1"/>
            <a:r>
              <a:rPr lang="en-US"/>
              <a:t>By filling the road high enough to eliminate the downslope bank and ditch, water can sheet flow off the downslope side, and pipes from the upslope ditch can be outletted without a high maintenance tail ditch.  In addition, you now have some place to put the snow when you plow.</a:t>
            </a:r>
          </a:p>
          <a:p>
            <a:pPr eaLnBrk="1" hangingPunct="1"/>
            <a:endParaRPr lang="en-US"/>
          </a:p>
        </p:txBody>
      </p:sp>
    </p:spTree>
    <p:extLst>
      <p:ext uri="{BB962C8B-B14F-4D97-AF65-F5344CB8AC3E}">
        <p14:creationId xmlns:p14="http://schemas.microsoft.com/office/powerpoint/2010/main" val="3575720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0A6EFB72-61C9-4811-A52E-AD65988743B4}" type="slidenum">
              <a:rPr lang="en-US" smtClean="0"/>
              <a:pPr/>
              <a:t>49</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r>
              <a:rPr lang="en-US" b="1"/>
              <a:t>Fill To Eliminate Downslope Bank and Ditch – Can Sheet Flow ½ Road, and Create More Outlet Options For Pipes – Place To Put Snow</a:t>
            </a:r>
            <a:r>
              <a:rPr lang="en-US"/>
              <a:t> </a:t>
            </a:r>
          </a:p>
          <a:p>
            <a:pPr eaLnBrk="1" hangingPunct="1"/>
            <a:endParaRPr lang="en-US"/>
          </a:p>
          <a:p>
            <a:pPr eaLnBrk="1" hangingPunct="1"/>
            <a:r>
              <a:rPr lang="en-US"/>
              <a:t>By filling the road high enough to eliminate the downslope bank and ditch, water can sheet flow off the downslope side, and pipes from the upslope ditch can be outletted without a high maintenance tail ditch.  In addition, you now have some place to put the snow when you plow.</a:t>
            </a:r>
          </a:p>
          <a:p>
            <a:pPr eaLnBrk="1" hangingPunct="1"/>
            <a:endParaRPr lang="en-US"/>
          </a:p>
        </p:txBody>
      </p:sp>
    </p:spTree>
    <p:extLst>
      <p:ext uri="{BB962C8B-B14F-4D97-AF65-F5344CB8AC3E}">
        <p14:creationId xmlns:p14="http://schemas.microsoft.com/office/powerpoint/2010/main" val="2986552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0A6EFB72-61C9-4811-A52E-AD65988743B4}" type="slidenum">
              <a:rPr lang="en-US" smtClean="0"/>
              <a:pPr/>
              <a:t>50</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r>
              <a:rPr lang="en-US" b="1"/>
              <a:t>Fill To Eliminate Downslope Bank and Ditch – Can Sheet Flow ½ Road, and Create More Outlet Options For Pipes – Place To Put Snow</a:t>
            </a:r>
            <a:r>
              <a:rPr lang="en-US"/>
              <a:t> </a:t>
            </a:r>
          </a:p>
          <a:p>
            <a:pPr eaLnBrk="1" hangingPunct="1"/>
            <a:endParaRPr lang="en-US"/>
          </a:p>
          <a:p>
            <a:pPr eaLnBrk="1" hangingPunct="1"/>
            <a:r>
              <a:rPr lang="en-US"/>
              <a:t>By filling the road high enough to eliminate the downslope bank and ditch, water can sheet flow off the downslope side, and pipes from the upslope ditch can be outletted without a high maintenance tail ditch.  In addition, you now have some place to put the snow when you plow.</a:t>
            </a:r>
          </a:p>
          <a:p>
            <a:pPr eaLnBrk="1" hangingPunct="1"/>
            <a:endParaRPr lang="en-US"/>
          </a:p>
        </p:txBody>
      </p:sp>
    </p:spTree>
    <p:extLst>
      <p:ext uri="{BB962C8B-B14F-4D97-AF65-F5344CB8AC3E}">
        <p14:creationId xmlns:p14="http://schemas.microsoft.com/office/powerpoint/2010/main" val="3879762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0A6EFB72-61C9-4811-A52E-AD65988743B4}" type="slidenum">
              <a:rPr lang="en-US" smtClean="0"/>
              <a:pPr/>
              <a:t>51</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r>
              <a:rPr lang="en-US" b="1"/>
              <a:t>Fill To Eliminate Downslope Bank and Ditch – Can Sheet Flow ½ Road, and Create More Outlet Options For Pipes – Place To Put Snow</a:t>
            </a:r>
            <a:r>
              <a:rPr lang="en-US"/>
              <a:t> </a:t>
            </a:r>
          </a:p>
          <a:p>
            <a:pPr eaLnBrk="1" hangingPunct="1"/>
            <a:endParaRPr lang="en-US"/>
          </a:p>
          <a:p>
            <a:pPr eaLnBrk="1" hangingPunct="1"/>
            <a:r>
              <a:rPr lang="en-US"/>
              <a:t>By filling the road high enough to eliminate the downslope bank and ditch, water can sheet flow off the downslope side, and pipes from the upslope ditch can be outletted without a high maintenance tail ditch.  In addition, you now have some place to put the snow when you plow.</a:t>
            </a:r>
          </a:p>
          <a:p>
            <a:pPr eaLnBrk="1" hangingPunct="1"/>
            <a:endParaRPr lang="en-US"/>
          </a:p>
        </p:txBody>
      </p:sp>
    </p:spTree>
    <p:extLst>
      <p:ext uri="{BB962C8B-B14F-4D97-AF65-F5344CB8AC3E}">
        <p14:creationId xmlns:p14="http://schemas.microsoft.com/office/powerpoint/2010/main" val="2590972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B462F2BB-1A38-4EC7-B07F-424A6109B31A}" type="slidenum">
              <a:rPr lang="en-US" smtClean="0">
                <a:solidFill>
                  <a:srgbClr val="000000"/>
                </a:solidFill>
              </a:rPr>
              <a:pPr/>
              <a:t>52</a:t>
            </a:fld>
            <a:endParaRPr lang="en-US">
              <a:solidFill>
                <a:srgbClr val="000000"/>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99612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B462F2BB-1A38-4EC7-B07F-424A6109B31A}" type="slidenum">
              <a:rPr lang="en-US" smtClean="0">
                <a:solidFill>
                  <a:srgbClr val="000000"/>
                </a:solidFill>
              </a:rPr>
              <a:pPr/>
              <a:t>53</a:t>
            </a:fld>
            <a:endParaRPr lang="en-US">
              <a:solidFill>
                <a:srgbClr val="000000"/>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636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6</a:t>
            </a:fld>
            <a:endParaRPr lang="en-US">
              <a:solidFill>
                <a:srgbClr val="000000"/>
              </a:solidFill>
            </a:endParaRPr>
          </a:p>
        </p:txBody>
      </p:sp>
      <p:sp>
        <p:nvSpPr>
          <p:cNvPr id="46083" name="Rectangle 2"/>
          <p:cNvSpPr>
            <a:spLocks noGrp="1" noRot="1" noChangeAspect="1" noChangeArrowheads="1" noTextEdit="1"/>
          </p:cNvSpPr>
          <p:nvPr>
            <p:ph type="sldImg"/>
          </p:nvPr>
        </p:nvSpPr>
        <p:spPr>
          <a:xfrm>
            <a:off x="1182688" y="704850"/>
            <a:ext cx="4697412" cy="3524250"/>
          </a:xfrm>
          <a:ln/>
        </p:spPr>
      </p:sp>
      <p:sp>
        <p:nvSpPr>
          <p:cNvPr id="46084" name="Rectangle 3"/>
          <p:cNvSpPr>
            <a:spLocks noGrp="1" noChangeArrowheads="1"/>
          </p:cNvSpPr>
          <p:nvPr>
            <p:ph type="body" idx="1"/>
          </p:nvPr>
        </p:nvSpPr>
        <p:spPr>
          <a:noFill/>
          <a:ln/>
        </p:spPr>
        <p:txBody>
          <a:bodyPr/>
          <a:lstStyle/>
          <a:p>
            <a:pPr eaLnBrk="1" hangingPunct="1"/>
            <a:r>
              <a:rPr lang="en-US" dirty="0"/>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2050910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B462F2BB-1A38-4EC7-B07F-424A6109B31A}" type="slidenum">
              <a:rPr lang="en-US" smtClean="0">
                <a:solidFill>
                  <a:srgbClr val="000000"/>
                </a:solidFill>
              </a:rPr>
              <a:pPr/>
              <a:t>54</a:t>
            </a:fld>
            <a:endParaRPr lang="en-US">
              <a:solidFill>
                <a:srgbClr val="000000"/>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25230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3B6C0CB-19D2-438C-AFEE-174D786BB64B}" type="slidenum">
              <a:rPr lang="en-US" smtClean="0">
                <a:solidFill>
                  <a:srgbClr val="000000"/>
                </a:solidFill>
              </a:rPr>
              <a:pPr/>
              <a:t>55</a:t>
            </a:fld>
            <a:endParaRPr lang="en-US">
              <a:solidFill>
                <a:srgbClr val="000000"/>
              </a:solidFill>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b="1">
                <a:latin typeface="Arial" charset="0"/>
              </a:rPr>
              <a:t>Red Rose Project – Entrenched – Filled Profile and Compared to Rip-Rap</a:t>
            </a:r>
          </a:p>
          <a:p>
            <a:pPr eaLnBrk="1" hangingPunct="1"/>
            <a:endParaRPr lang="en-US">
              <a:latin typeface="Arial" charset="0"/>
            </a:endParaRPr>
          </a:p>
          <a:p>
            <a:pPr eaLnBrk="1" hangingPunct="1"/>
            <a:r>
              <a:rPr lang="en-US">
                <a:latin typeface="Arial" charset="0"/>
              </a:rPr>
              <a:t>This is Red Rose Road in Huntingdon County, a classic entrenched dirt road in Pennsylvania.  The far end of this Road is fairly steep with deep eroded trenches.  The Center thought the best fix here was to raise the road to the top of the banks.  However, we wanted to compare the cost of raising the road to the cost of the traditional practice of rip-rapping the ditches with properly sized stone.</a:t>
            </a:r>
          </a:p>
          <a:p>
            <a:pPr eaLnBrk="1" hangingPunct="1"/>
            <a:endParaRPr lang="en-US">
              <a:latin typeface="Arial" charset="0"/>
            </a:endParaRPr>
          </a:p>
        </p:txBody>
      </p:sp>
    </p:spTree>
    <p:extLst>
      <p:ext uri="{BB962C8B-B14F-4D97-AF65-F5344CB8AC3E}">
        <p14:creationId xmlns:p14="http://schemas.microsoft.com/office/powerpoint/2010/main" val="4122898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B6692D4-1DF0-423A-9FBC-79C421657DF7}" type="slidenum">
              <a:rPr lang="en-US" smtClean="0">
                <a:solidFill>
                  <a:srgbClr val="000000"/>
                </a:solidFill>
              </a:rPr>
              <a:pPr/>
              <a:t>56</a:t>
            </a:fld>
            <a:endParaRPr lang="en-US">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b="1">
                <a:latin typeface="Arial" charset="0"/>
              </a:rPr>
              <a:t>Red Rose Project – Entrenched – Filled Profile and Compared to Rip-Rap</a:t>
            </a:r>
          </a:p>
          <a:p>
            <a:pPr eaLnBrk="1" hangingPunct="1"/>
            <a:endParaRPr lang="en-US">
              <a:latin typeface="Arial" charset="0"/>
            </a:endParaRPr>
          </a:p>
          <a:p>
            <a:pPr eaLnBrk="1" hangingPunct="1"/>
            <a:r>
              <a:rPr lang="en-US">
                <a:latin typeface="Arial" charset="0"/>
              </a:rPr>
              <a:t>This is Red Rose Road in Huntingdon County, a classic entrenched dirt road in Pennsylvania.  The far end of this Road is fairly steep with deep eroded trenches.  The Center thought the best fix here was to raise the road to the top of the banks.  However, we wanted to compare the cost of raising the road to the cost of the traditional practice of rip-rapping the ditches with properly sized stone.</a:t>
            </a:r>
          </a:p>
          <a:p>
            <a:pPr eaLnBrk="1" hangingPunct="1"/>
            <a:endParaRPr lang="en-US">
              <a:latin typeface="Arial" charset="0"/>
            </a:endParaRPr>
          </a:p>
        </p:txBody>
      </p:sp>
    </p:spTree>
    <p:extLst>
      <p:ext uri="{BB962C8B-B14F-4D97-AF65-F5344CB8AC3E}">
        <p14:creationId xmlns:p14="http://schemas.microsoft.com/office/powerpoint/2010/main" val="4133153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1AC32F2B-413B-4D10-8462-2686E0789FC8}" type="slidenum">
              <a:rPr lang="en-US" smtClean="0">
                <a:solidFill>
                  <a:srgbClr val="000000"/>
                </a:solidFill>
              </a:rPr>
              <a:pPr/>
              <a:t>57</a:t>
            </a:fld>
            <a:endParaRPr lang="en-US">
              <a:solidFill>
                <a:srgbClr val="000000"/>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r>
              <a:rPr lang="en-US" b="1">
                <a:latin typeface="Arial" charset="0"/>
              </a:rPr>
              <a:t>Bid Project – Paid Contractor – Free Shale</a:t>
            </a:r>
          </a:p>
          <a:p>
            <a:pPr eaLnBrk="1" hangingPunct="1"/>
            <a:endParaRPr lang="en-US" b="1">
              <a:latin typeface="Arial" charset="0"/>
            </a:endParaRPr>
          </a:p>
          <a:p>
            <a:pPr eaLnBrk="1" hangingPunct="1"/>
            <a:r>
              <a:rPr lang="en-US">
                <a:latin typeface="Arial" charset="0"/>
              </a:rPr>
              <a:t>We bid the job and got a price from a local contractor to fill the road, using material from an adjacent borrow area.</a:t>
            </a:r>
          </a:p>
          <a:p>
            <a:pPr eaLnBrk="1" hangingPunct="1"/>
            <a:endParaRPr lang="en-US">
              <a:latin typeface="Arial" charset="0"/>
            </a:endParaRPr>
          </a:p>
        </p:txBody>
      </p:sp>
    </p:spTree>
    <p:extLst>
      <p:ext uri="{BB962C8B-B14F-4D97-AF65-F5344CB8AC3E}">
        <p14:creationId xmlns:p14="http://schemas.microsoft.com/office/powerpoint/2010/main" val="92267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989D5C5E-711E-45D2-95C1-4A28A3F70B26}" type="slidenum">
              <a:rPr lang="en-US" smtClean="0">
                <a:solidFill>
                  <a:srgbClr val="000000"/>
                </a:solidFill>
              </a:rPr>
              <a:pPr/>
              <a:t>58</a:t>
            </a:fld>
            <a:endParaRPr lang="en-US">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b="1">
                <a:latin typeface="Arial" charset="0"/>
              </a:rPr>
              <a:t>Finished Subgrade – Notice Crown – Road Can Sheet Flow – No Long Ditch Runs</a:t>
            </a:r>
          </a:p>
          <a:p>
            <a:pPr eaLnBrk="1" hangingPunct="1"/>
            <a:endParaRPr lang="en-US">
              <a:latin typeface="Arial" charset="0"/>
            </a:endParaRPr>
          </a:p>
          <a:p>
            <a:pPr eaLnBrk="1" hangingPunct="1"/>
            <a:r>
              <a:rPr lang="en-US">
                <a:latin typeface="Arial" charset="0"/>
              </a:rPr>
              <a:t>Here is the finished subgrade.  Notice we have built the proper crown into the subgrade before aggregate is placed.  Now, the road is wider and can sheet flow off one side.  The need for long ditch runs was also eliminated.</a:t>
            </a:r>
          </a:p>
          <a:p>
            <a:pPr eaLnBrk="1" hangingPunct="1"/>
            <a:endParaRPr lang="en-US">
              <a:latin typeface="Arial" charset="0"/>
            </a:endParaRPr>
          </a:p>
        </p:txBody>
      </p:sp>
    </p:spTree>
    <p:extLst>
      <p:ext uri="{BB962C8B-B14F-4D97-AF65-F5344CB8AC3E}">
        <p14:creationId xmlns:p14="http://schemas.microsoft.com/office/powerpoint/2010/main" val="1895546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B915E973-1334-4D3F-A4D7-A64782225F08}" type="slidenum">
              <a:rPr lang="en-US" smtClean="0">
                <a:solidFill>
                  <a:srgbClr val="000000"/>
                </a:solidFill>
              </a:rPr>
              <a:pPr/>
              <a:t>59</a:t>
            </a:fld>
            <a:endParaRPr lang="en-US">
              <a:solidFill>
                <a:srgbClr val="000000"/>
              </a:solidFill>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r>
              <a:rPr lang="en-US" b="1">
                <a:latin typeface="Arial" charset="0"/>
              </a:rPr>
              <a:t>DSA Placed Next Year</a:t>
            </a:r>
          </a:p>
          <a:p>
            <a:pPr eaLnBrk="1" hangingPunct="1"/>
            <a:endParaRPr lang="en-US">
              <a:latin typeface="Arial" charset="0"/>
            </a:endParaRPr>
          </a:p>
          <a:p>
            <a:pPr eaLnBrk="1" hangingPunct="1"/>
            <a:r>
              <a:rPr lang="en-US">
                <a:latin typeface="Arial" charset="0"/>
              </a:rPr>
              <a:t>A year later the DSA was applied to finish the project.</a:t>
            </a:r>
          </a:p>
          <a:p>
            <a:pPr eaLnBrk="1" hangingPunct="1"/>
            <a:endParaRPr lang="en-US">
              <a:latin typeface="Arial" charset="0"/>
            </a:endParaRPr>
          </a:p>
        </p:txBody>
      </p:sp>
    </p:spTree>
    <p:extLst>
      <p:ext uri="{BB962C8B-B14F-4D97-AF65-F5344CB8AC3E}">
        <p14:creationId xmlns:p14="http://schemas.microsoft.com/office/powerpoint/2010/main" val="3249172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4DECDC16-0D5C-4CD7-8B53-859FAE39DA65}" type="slidenum">
              <a:rPr lang="en-US" smtClean="0">
                <a:solidFill>
                  <a:srgbClr val="000000"/>
                </a:solidFill>
              </a:rPr>
              <a:pPr/>
              <a:t>60</a:t>
            </a:fld>
            <a:endParaRPr lang="en-US">
              <a:solidFill>
                <a:srgbClr val="000000"/>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en-US" b="1">
                <a:latin typeface="Arial" charset="0"/>
              </a:rPr>
              <a:t>DSA Placed Next Year</a:t>
            </a:r>
          </a:p>
          <a:p>
            <a:pPr eaLnBrk="1" hangingPunct="1"/>
            <a:endParaRPr lang="en-US">
              <a:latin typeface="Arial" charset="0"/>
            </a:endParaRPr>
          </a:p>
          <a:p>
            <a:pPr eaLnBrk="1" hangingPunct="1"/>
            <a:r>
              <a:rPr lang="en-US">
                <a:latin typeface="Arial" charset="0"/>
              </a:rPr>
              <a:t>A year later the DSA was applied to finish the project.</a:t>
            </a:r>
          </a:p>
          <a:p>
            <a:pPr eaLnBrk="1" hangingPunct="1"/>
            <a:endParaRPr lang="en-US">
              <a:latin typeface="Arial" charset="0"/>
            </a:endParaRPr>
          </a:p>
        </p:txBody>
      </p:sp>
    </p:spTree>
    <p:extLst>
      <p:ext uri="{BB962C8B-B14F-4D97-AF65-F5344CB8AC3E}">
        <p14:creationId xmlns:p14="http://schemas.microsoft.com/office/powerpoint/2010/main" val="2023336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61</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8361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53344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63</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1015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56F7F-76B4-4E1C-9A89-F8C73C3EABD1}" type="slidenum">
              <a:rPr lang="en-US"/>
              <a:pPr/>
              <a:t>7</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Char char="•"/>
            </a:pPr>
            <a:r>
              <a:rPr lang="en-US" b="1"/>
              <a:t>ALL ESMPs have these five goals</a:t>
            </a:r>
          </a:p>
          <a:p>
            <a:endParaRPr lang="en-US"/>
          </a:p>
          <a:p>
            <a:r>
              <a:rPr lang="en-US"/>
              <a:t>These five principles are the goals of </a:t>
            </a:r>
            <a:r>
              <a:rPr lang="en-US" b="1"/>
              <a:t>ALL</a:t>
            </a:r>
            <a:r>
              <a:rPr lang="en-US"/>
              <a:t> of the Environmentally Sensitive Maintenance Practices we will discuss in the next two days.</a:t>
            </a:r>
          </a:p>
        </p:txBody>
      </p:sp>
    </p:spTree>
    <p:extLst>
      <p:ext uri="{BB962C8B-B14F-4D97-AF65-F5344CB8AC3E}">
        <p14:creationId xmlns:p14="http://schemas.microsoft.com/office/powerpoint/2010/main" val="3993644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64</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734948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65</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50777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66</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9019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67</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32421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013979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69</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83618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70</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89017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71</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533969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72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67203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9ED79693-A5DB-4F9B-BC2D-BB1CC5C859FF}" type="slidenum">
              <a:rPr lang="en-US" smtClean="0">
                <a:solidFill>
                  <a:prstClr val="black"/>
                </a:solidFill>
              </a:rPr>
              <a:pPr/>
              <a:t>73</a:t>
            </a:fld>
            <a:endParaRPr lang="en-US">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878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3273FC6-2FB7-42B6-A0A9-326E2ED5B996}" type="slidenum">
              <a:rPr lang="en-US" smtClean="0"/>
              <a:pPr/>
              <a:t>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59615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6B5B7E61-AA0D-4224-851E-5094FFF75EFE}" type="slidenum">
              <a:rPr lang="en-US" smtClean="0">
                <a:solidFill>
                  <a:prstClr val="black"/>
                </a:solidFill>
              </a:rPr>
              <a:pPr/>
              <a:t>74</a:t>
            </a:fld>
            <a:endParaRPr lang="en-US">
              <a:solidFill>
                <a:prstClr val="black"/>
              </a:solidFill>
            </a:endParaRPr>
          </a:p>
        </p:txBody>
      </p:sp>
      <p:sp>
        <p:nvSpPr>
          <p:cNvPr id="266243" name="Rectangle 2"/>
          <p:cNvSpPr>
            <a:spLocks noGrp="1" noRot="1" noChangeAspect="1" noChangeArrowheads="1" noTextEdit="1"/>
          </p:cNvSpPr>
          <p:nvPr>
            <p:ph type="sldImg"/>
          </p:nvPr>
        </p:nvSpPr>
        <p:spPr>
          <a:xfrm>
            <a:off x="1182688" y="696913"/>
            <a:ext cx="4648200" cy="3486150"/>
          </a:xfrm>
          <a:ln/>
        </p:spPr>
      </p:sp>
      <p:sp>
        <p:nvSpPr>
          <p:cNvPr id="266244" name="Rectangle 3"/>
          <p:cNvSpPr>
            <a:spLocks noGrp="1" noChangeArrowheads="1"/>
          </p:cNvSpPr>
          <p:nvPr>
            <p:ph type="body" idx="1"/>
          </p:nvPr>
        </p:nvSpPr>
        <p:spPr>
          <a:noFill/>
          <a:ln/>
        </p:spPr>
        <p:txBody>
          <a:bodyPr/>
          <a:lstStyle/>
          <a:p>
            <a:pPr eaLnBrk="1" hangingPunct="1"/>
            <a:r>
              <a:rPr lang="en-US"/>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2061473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9E8D3B38-A9B4-489D-9EF0-85A0270B3311}" type="slidenum">
              <a:rPr lang="en-US" smtClean="0">
                <a:solidFill>
                  <a:prstClr val="black"/>
                </a:solidFill>
              </a:rPr>
              <a:pPr/>
              <a:t>75</a:t>
            </a:fld>
            <a:endParaRPr lang="en-US">
              <a:solidFill>
                <a:prstClr val="black"/>
              </a:solidFill>
            </a:endParaRPr>
          </a:p>
        </p:txBody>
      </p:sp>
      <p:sp>
        <p:nvSpPr>
          <p:cNvPr id="261123" name="Rectangle 2"/>
          <p:cNvSpPr>
            <a:spLocks noGrp="1" noRot="1" noChangeAspect="1" noChangeArrowheads="1" noTextEdit="1"/>
          </p:cNvSpPr>
          <p:nvPr>
            <p:ph type="sldImg"/>
          </p:nvPr>
        </p:nvSpPr>
        <p:spPr>
          <a:xfrm>
            <a:off x="1182688" y="696913"/>
            <a:ext cx="4648200" cy="3486150"/>
          </a:xfrm>
          <a:ln/>
        </p:spPr>
      </p:sp>
      <p:sp>
        <p:nvSpPr>
          <p:cNvPr id="261124" name="Rectangle 3"/>
          <p:cNvSpPr>
            <a:spLocks noGrp="1" noChangeArrowheads="1"/>
          </p:cNvSpPr>
          <p:nvPr>
            <p:ph type="body" idx="1"/>
          </p:nvPr>
        </p:nvSpPr>
        <p:spPr>
          <a:noFill/>
          <a:ln/>
        </p:spPr>
        <p:txBody>
          <a:bodyPr/>
          <a:lstStyle/>
          <a:p>
            <a:pPr eaLnBrk="1" hangingPunct="1"/>
            <a:r>
              <a:rPr lang="en-US"/>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971807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FA49A288-F7D7-4591-8D8F-1F534C96D1C7}" type="slidenum">
              <a:rPr lang="en-US" smtClean="0"/>
              <a:pPr/>
              <a:t>76</a:t>
            </a:fld>
            <a:endParaRPr lang="en-US"/>
          </a:p>
        </p:txBody>
      </p:sp>
      <p:sp>
        <p:nvSpPr>
          <p:cNvPr id="263171" name="Rectangle 2"/>
          <p:cNvSpPr>
            <a:spLocks noGrp="1" noRot="1" noChangeAspect="1" noChangeArrowheads="1" noTextEdit="1"/>
          </p:cNvSpPr>
          <p:nvPr>
            <p:ph type="sldImg"/>
          </p:nvPr>
        </p:nvSpPr>
        <p:spPr>
          <a:xfrm>
            <a:off x="1182688" y="696913"/>
            <a:ext cx="4648200" cy="3486150"/>
          </a:xfrm>
          <a:ln/>
        </p:spPr>
      </p:sp>
      <p:sp>
        <p:nvSpPr>
          <p:cNvPr id="263172" name="Rectangle 3"/>
          <p:cNvSpPr>
            <a:spLocks noGrp="1" noChangeArrowheads="1"/>
          </p:cNvSpPr>
          <p:nvPr>
            <p:ph type="body" idx="1"/>
          </p:nvPr>
        </p:nvSpPr>
        <p:spPr>
          <a:noFill/>
          <a:ln/>
        </p:spPr>
        <p:txBody>
          <a:bodyPr/>
          <a:lstStyle/>
          <a:p>
            <a:pPr eaLnBrk="1" hangingPunct="1"/>
            <a:r>
              <a:rPr lang="en-US"/>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16894902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9DC49B85-9452-42E4-9303-E4DEBD25431C}" type="slidenum">
              <a:rPr lang="en-US" smtClean="0"/>
              <a:pPr/>
              <a:t>77</a:t>
            </a:fld>
            <a:endParaRPr lang="en-US"/>
          </a:p>
        </p:txBody>
      </p:sp>
      <p:sp>
        <p:nvSpPr>
          <p:cNvPr id="265219" name="Rectangle 2"/>
          <p:cNvSpPr>
            <a:spLocks noGrp="1" noRot="1" noChangeAspect="1" noChangeArrowheads="1" noTextEdit="1"/>
          </p:cNvSpPr>
          <p:nvPr>
            <p:ph type="sldImg"/>
          </p:nvPr>
        </p:nvSpPr>
        <p:spPr>
          <a:xfrm>
            <a:off x="1182688" y="696913"/>
            <a:ext cx="4648200" cy="3486150"/>
          </a:xfrm>
          <a:ln/>
        </p:spPr>
      </p:sp>
      <p:sp>
        <p:nvSpPr>
          <p:cNvPr id="265220" name="Rectangle 3"/>
          <p:cNvSpPr>
            <a:spLocks noGrp="1" noChangeArrowheads="1"/>
          </p:cNvSpPr>
          <p:nvPr>
            <p:ph type="body" idx="1"/>
          </p:nvPr>
        </p:nvSpPr>
        <p:spPr>
          <a:noFill/>
          <a:ln/>
        </p:spPr>
        <p:txBody>
          <a:bodyPr/>
          <a:lstStyle/>
          <a:p>
            <a:pPr eaLnBrk="1" hangingPunct="1"/>
            <a:r>
              <a:rPr lang="en-US"/>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3361435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6B5B7E61-AA0D-4224-851E-5094FFF75EFE}" type="slidenum">
              <a:rPr lang="en-US" smtClean="0"/>
              <a:pPr/>
              <a:t>78</a:t>
            </a:fld>
            <a:endParaRPr lang="en-US"/>
          </a:p>
        </p:txBody>
      </p:sp>
      <p:sp>
        <p:nvSpPr>
          <p:cNvPr id="266243" name="Rectangle 2"/>
          <p:cNvSpPr>
            <a:spLocks noGrp="1" noRot="1" noChangeAspect="1" noChangeArrowheads="1" noTextEdit="1"/>
          </p:cNvSpPr>
          <p:nvPr>
            <p:ph type="sldImg"/>
          </p:nvPr>
        </p:nvSpPr>
        <p:spPr>
          <a:xfrm>
            <a:off x="1182688" y="696913"/>
            <a:ext cx="4648200" cy="3486150"/>
          </a:xfrm>
          <a:ln/>
        </p:spPr>
      </p:sp>
      <p:sp>
        <p:nvSpPr>
          <p:cNvPr id="266244" name="Rectangle 3"/>
          <p:cNvSpPr>
            <a:spLocks noGrp="1" noChangeArrowheads="1"/>
          </p:cNvSpPr>
          <p:nvPr>
            <p:ph type="body" idx="1"/>
          </p:nvPr>
        </p:nvSpPr>
        <p:spPr>
          <a:noFill/>
          <a:ln/>
        </p:spPr>
        <p:txBody>
          <a:bodyPr/>
          <a:lstStyle/>
          <a:p>
            <a:pPr eaLnBrk="1" hangingPunct="1"/>
            <a:r>
              <a:rPr lang="en-US"/>
              <a:t>The effects of increased erosion are many, but the biggest are increased maintenance problems, as well as excess sediment and chemical runoff to the streams.  </a:t>
            </a:r>
          </a:p>
        </p:txBody>
      </p:sp>
    </p:spTree>
    <p:extLst>
      <p:ext uri="{BB962C8B-B14F-4D97-AF65-F5344CB8AC3E}">
        <p14:creationId xmlns:p14="http://schemas.microsoft.com/office/powerpoint/2010/main" val="3253556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736102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05329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87</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26601670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B462F2BB-1A38-4EC7-B07F-424A6109B31A}" type="slidenum">
              <a:rPr lang="en-US" smtClean="0">
                <a:solidFill>
                  <a:srgbClr val="000000"/>
                </a:solidFill>
              </a:rPr>
              <a:pPr/>
              <a:t>88</a:t>
            </a:fld>
            <a:endParaRPr lang="en-US">
              <a:solidFill>
                <a:srgbClr val="000000"/>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444132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B462F2BB-1A38-4EC7-B07F-424A6109B31A}" type="slidenum">
              <a:rPr lang="en-US" smtClean="0">
                <a:solidFill>
                  <a:srgbClr val="000000"/>
                </a:solidFill>
              </a:rPr>
              <a:pPr/>
              <a:t>89</a:t>
            </a:fld>
            <a:endParaRPr lang="en-US">
              <a:solidFill>
                <a:srgbClr val="000000"/>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592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21D54-860F-492E-96AB-1E06C7EE6B67}" type="slidenum">
              <a:rPr lang="en-US" smtClean="0"/>
              <a:t>10</a:t>
            </a:fld>
            <a:endParaRPr lang="en-US"/>
          </a:p>
        </p:txBody>
      </p:sp>
    </p:spTree>
    <p:extLst>
      <p:ext uri="{BB962C8B-B14F-4D97-AF65-F5344CB8AC3E}">
        <p14:creationId xmlns:p14="http://schemas.microsoft.com/office/powerpoint/2010/main" val="3387399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90</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65085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91</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70070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92</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64355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93</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852069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94</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123490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95</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474865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96</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464213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866E771-DD40-4ADC-8E16-675489E43E54}" type="slidenum">
              <a:rPr lang="en-US" smtClean="0">
                <a:solidFill>
                  <a:prstClr val="black"/>
                </a:solidFill>
              </a:rPr>
              <a:pPr/>
              <a:t>97</a:t>
            </a:fld>
            <a:endParaRPr lang="en-US">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1006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35538497-675A-4FB4-B71C-4E00B6650D94}" type="slidenum">
              <a:rPr lang="en-US" smtClean="0"/>
              <a:pPr/>
              <a:t>99</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b="1"/>
              <a:t>Here Are The Numbers - $9,000 or 20% Cheaper Even If Have To Buy Fill</a:t>
            </a:r>
          </a:p>
          <a:p>
            <a:pPr eaLnBrk="1" hangingPunct="1"/>
            <a:endParaRPr lang="en-US" b="1"/>
          </a:p>
          <a:p>
            <a:pPr eaLnBrk="1" hangingPunct="1"/>
            <a:r>
              <a:rPr lang="en-US"/>
              <a:t>Here’s what the numbers told us.  Because the shale was free and available on site, we needed to adjust our figures to reflect the true cost of material and hauling when shale was not free.  But even after this adjustment, the cost of filling the road was $9,000, or 20%, cheaper than using rip-rap. </a:t>
            </a:r>
          </a:p>
          <a:p>
            <a:pPr eaLnBrk="1" hangingPunct="1"/>
            <a:endParaRPr lang="en-US"/>
          </a:p>
        </p:txBody>
      </p:sp>
    </p:spTree>
    <p:extLst>
      <p:ext uri="{BB962C8B-B14F-4D97-AF65-F5344CB8AC3E}">
        <p14:creationId xmlns:p14="http://schemas.microsoft.com/office/powerpoint/2010/main" val="928773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solidFill>
                  <a:prstClr val="black"/>
                </a:solidFill>
              </a:rPr>
              <a:pPr/>
              <a:t>100</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386847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74CFD-EE0F-48F2-9D85-27A3628F2FFD}" type="slidenum">
              <a:rPr lang="en-US"/>
              <a:pPr/>
              <a:t>13</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00584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A46DD1A-ADB4-483E-B524-1CF3ADBB6C33}" type="slidenum">
              <a:rPr lang="en-US">
                <a:solidFill>
                  <a:prstClr val="black"/>
                </a:solidFill>
              </a:rPr>
              <a:pPr/>
              <a:t>101</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The purpose of effective surface drainage is to keep water off the road, and reduce problems for drivers and maintenance crews alike.</a:t>
            </a:r>
          </a:p>
          <a:p>
            <a:pPr eaLnBrk="1" hangingPunct="1"/>
            <a:endParaRPr lang="en-US"/>
          </a:p>
        </p:txBody>
      </p:sp>
    </p:spTree>
    <p:extLst>
      <p:ext uri="{BB962C8B-B14F-4D97-AF65-F5344CB8AC3E}">
        <p14:creationId xmlns:p14="http://schemas.microsoft.com/office/powerpoint/2010/main" val="32839899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08AD2549-D2CA-4D00-9C5C-C9465D763F2D}" type="slidenum">
              <a:rPr lang="en-US" smtClean="0">
                <a:solidFill>
                  <a:prstClr val="black"/>
                </a:solidFill>
              </a:rPr>
              <a:pPr/>
              <a:t>102</a:t>
            </a:fld>
            <a:endParaRPr lang="en-US">
              <a:solidFill>
                <a:prstClr val="black"/>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50717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1123803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D2549-D2CA-4D00-9C5C-C9465D763F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b="1"/>
              <a:t>Helps With Drainage On Entrenched Roads</a:t>
            </a:r>
          </a:p>
          <a:p>
            <a:pPr eaLnBrk="1" hangingPunct="1"/>
            <a:endParaRPr lang="en-US"/>
          </a:p>
          <a:p>
            <a:pPr eaLnBrk="1" hangingPunct="1"/>
            <a:r>
              <a:rPr lang="en-US"/>
              <a:t>This technique can really help with drainage issues on entrenched roads.</a:t>
            </a:r>
          </a:p>
          <a:p>
            <a:pPr eaLnBrk="1" hangingPunct="1"/>
            <a:endParaRPr lang="en-US"/>
          </a:p>
        </p:txBody>
      </p:sp>
    </p:spTree>
    <p:extLst>
      <p:ext uri="{BB962C8B-B14F-4D97-AF65-F5344CB8AC3E}">
        <p14:creationId xmlns:p14="http://schemas.microsoft.com/office/powerpoint/2010/main" val="35364304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832A15D-5E20-4ECF-9977-AEB0F5EFC692}" type="slidenum">
              <a:rPr lang="en-US" smtClean="0"/>
              <a:pPr/>
              <a:t>105</a:t>
            </a:fld>
            <a:endParaRPr lang="en-US"/>
          </a:p>
        </p:txBody>
      </p:sp>
      <p:sp>
        <p:nvSpPr>
          <p:cNvPr id="29699" name="Rectangle 2"/>
          <p:cNvSpPr>
            <a:spLocks noGrp="1" noRot="1" noChangeAspect="1" noChangeArrowheads="1" noTextEdit="1"/>
          </p:cNvSpPr>
          <p:nvPr>
            <p:ph type="sldImg"/>
          </p:nvPr>
        </p:nvSpPr>
        <p:spPr>
          <a:xfrm>
            <a:off x="1182688" y="704850"/>
            <a:ext cx="4697412" cy="3522663"/>
          </a:xfrm>
          <a:ln/>
        </p:spPr>
      </p:sp>
      <p:sp>
        <p:nvSpPr>
          <p:cNvPr id="29700"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29584027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D03EF548-24E9-4695-8D06-1AE5786FCB1D}" type="slidenum">
              <a:rPr lang="en-US" smtClean="0"/>
              <a:pPr/>
              <a:t>106</a:t>
            </a:fld>
            <a:endParaRPr lang="en-US"/>
          </a:p>
        </p:txBody>
      </p:sp>
      <p:sp>
        <p:nvSpPr>
          <p:cNvPr id="30723" name="Rectangle 2"/>
          <p:cNvSpPr>
            <a:spLocks noGrp="1" noRot="1" noChangeAspect="1" noChangeArrowheads="1" noTextEdit="1"/>
          </p:cNvSpPr>
          <p:nvPr>
            <p:ph type="sldImg"/>
          </p:nvPr>
        </p:nvSpPr>
        <p:spPr>
          <a:xfrm>
            <a:off x="1182688" y="704850"/>
            <a:ext cx="4697412" cy="3522663"/>
          </a:xfrm>
          <a:ln/>
        </p:spPr>
      </p:sp>
      <p:sp>
        <p:nvSpPr>
          <p:cNvPr id="30724"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37533077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FF4F25D-A210-4D95-8370-D41865756893}" type="slidenum">
              <a:rPr lang="en-US" smtClean="0"/>
              <a:pPr/>
              <a:t>107</a:t>
            </a:fld>
            <a:endParaRPr lang="en-US"/>
          </a:p>
        </p:txBody>
      </p:sp>
      <p:sp>
        <p:nvSpPr>
          <p:cNvPr id="31747" name="Rectangle 2"/>
          <p:cNvSpPr>
            <a:spLocks noGrp="1" noRot="1" noChangeAspect="1" noChangeArrowheads="1" noTextEdit="1"/>
          </p:cNvSpPr>
          <p:nvPr>
            <p:ph type="sldImg"/>
          </p:nvPr>
        </p:nvSpPr>
        <p:spPr>
          <a:xfrm>
            <a:off x="1182688" y="704850"/>
            <a:ext cx="4697412" cy="3522663"/>
          </a:xfrm>
          <a:ln/>
        </p:spPr>
      </p:sp>
      <p:sp>
        <p:nvSpPr>
          <p:cNvPr id="31748"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10434190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410125B-03E9-4790-8DF4-75CD79807B5C}" type="slidenum">
              <a:rPr lang="en-US" smtClean="0"/>
              <a:pPr/>
              <a:t>108</a:t>
            </a:fld>
            <a:endParaRPr lang="en-US"/>
          </a:p>
        </p:txBody>
      </p:sp>
      <p:sp>
        <p:nvSpPr>
          <p:cNvPr id="32771" name="Rectangle 2"/>
          <p:cNvSpPr>
            <a:spLocks noGrp="1" noRot="1" noChangeAspect="1" noChangeArrowheads="1" noTextEdit="1"/>
          </p:cNvSpPr>
          <p:nvPr>
            <p:ph type="sldImg"/>
          </p:nvPr>
        </p:nvSpPr>
        <p:spPr>
          <a:xfrm>
            <a:off x="1182688" y="704850"/>
            <a:ext cx="4697412" cy="3522663"/>
          </a:xfrm>
          <a:ln/>
        </p:spPr>
      </p:sp>
      <p:sp>
        <p:nvSpPr>
          <p:cNvPr id="32772"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17859853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6B1204B-BFA6-4DE2-85FC-FFF93E627612}" type="slidenum">
              <a:rPr lang="en-US" smtClean="0"/>
              <a:pPr/>
              <a:t>109</a:t>
            </a:fld>
            <a:endParaRPr lang="en-US"/>
          </a:p>
        </p:txBody>
      </p:sp>
      <p:sp>
        <p:nvSpPr>
          <p:cNvPr id="33795" name="Rectangle 2"/>
          <p:cNvSpPr>
            <a:spLocks noGrp="1" noRot="1" noChangeAspect="1" noChangeArrowheads="1" noTextEdit="1"/>
          </p:cNvSpPr>
          <p:nvPr>
            <p:ph type="sldImg"/>
          </p:nvPr>
        </p:nvSpPr>
        <p:spPr>
          <a:xfrm>
            <a:off x="1182688" y="704850"/>
            <a:ext cx="4697412" cy="3522663"/>
          </a:xfrm>
          <a:ln/>
        </p:spPr>
      </p:sp>
      <p:sp>
        <p:nvSpPr>
          <p:cNvPr id="33796"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16937221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91F2016-F314-4D6E-972C-7F3F98D42834}" type="slidenum">
              <a:rPr lang="en-US" smtClean="0"/>
              <a:pPr/>
              <a:t>110</a:t>
            </a:fld>
            <a:endParaRPr lang="en-US"/>
          </a:p>
        </p:txBody>
      </p:sp>
      <p:sp>
        <p:nvSpPr>
          <p:cNvPr id="34819" name="Rectangle 2"/>
          <p:cNvSpPr>
            <a:spLocks noGrp="1" noRot="1" noChangeAspect="1" noChangeArrowheads="1" noTextEdit="1"/>
          </p:cNvSpPr>
          <p:nvPr>
            <p:ph type="sldImg"/>
          </p:nvPr>
        </p:nvSpPr>
        <p:spPr>
          <a:xfrm>
            <a:off x="1182688" y="704850"/>
            <a:ext cx="4697412" cy="3522663"/>
          </a:xfrm>
          <a:ln/>
        </p:spPr>
      </p:sp>
      <p:sp>
        <p:nvSpPr>
          <p:cNvPr id="34820" name="Rectangle 3"/>
          <p:cNvSpPr>
            <a:spLocks noGrp="1" noChangeArrowheads="1"/>
          </p:cNvSpPr>
          <p:nvPr>
            <p:ph type="body" idx="1"/>
          </p:nvPr>
        </p:nvSpPr>
        <p:spPr>
          <a:xfrm>
            <a:off x="941388" y="4464050"/>
            <a:ext cx="5178425" cy="4229100"/>
          </a:xfrm>
          <a:noFill/>
          <a:ln/>
        </p:spPr>
        <p:txBody>
          <a:bodyPr/>
          <a:lstStyle/>
          <a:p>
            <a:pPr eaLnBrk="1" hangingPunct="1"/>
            <a:r>
              <a:rPr lang="en-US" b="1"/>
              <a:t>Geo-Synthetics Can Be Used For Slope Reinforcement</a:t>
            </a:r>
          </a:p>
          <a:p>
            <a:pPr eaLnBrk="1" hangingPunct="1"/>
            <a:endParaRPr lang="en-US"/>
          </a:p>
          <a:p>
            <a:pPr eaLnBrk="1" hangingPunct="1"/>
            <a:r>
              <a:rPr lang="en-US"/>
              <a:t>Geo-synthetics, or “manmade earth”, have multiple applications, including slope reinforcement.</a:t>
            </a:r>
          </a:p>
          <a:p>
            <a:pPr eaLnBrk="1" hangingPunct="1"/>
            <a:endParaRPr lang="en-US"/>
          </a:p>
        </p:txBody>
      </p:sp>
    </p:spTree>
    <p:extLst>
      <p:ext uri="{BB962C8B-B14F-4D97-AF65-F5344CB8AC3E}">
        <p14:creationId xmlns:p14="http://schemas.microsoft.com/office/powerpoint/2010/main" val="168345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35B21-925C-4ECB-B3D1-4B80789CCD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B5859-3011-4E13-BFE4-DC8B84C907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B06B9-27C2-4DBA-9672-138A02DE85F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FEB63F-4D7E-46DC-8634-1E5D378EAAF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4AB449-6512-4D90-AE36-6BC7FFF68E8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9E7A3D4-4C76-48D8-89D1-65723214A48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EEEBB1-0A48-4201-9E72-C3076A12F5C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4F1FEE-95A0-4ED1-8740-A340A8B95FE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4188228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F1FEE-95A0-4ED1-8740-A340A8B95FE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302955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4F1FEE-95A0-4ED1-8740-A340A8B95FE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1926436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4F1FEE-95A0-4ED1-8740-A340A8B95FE0}"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300124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D960ED-E86D-4BBA-A11A-C0F269F7905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4F1FEE-95A0-4ED1-8740-A340A8B95FE0}"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282362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4F1FEE-95A0-4ED1-8740-A340A8B95FE0}"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2988011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F1FEE-95A0-4ED1-8740-A340A8B95FE0}"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3817667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4F1FEE-95A0-4ED1-8740-A340A8B95FE0}"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822676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4F1FEE-95A0-4ED1-8740-A340A8B95FE0}"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105285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F1FEE-95A0-4ED1-8740-A340A8B95FE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4151106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F1FEE-95A0-4ED1-8740-A340A8B95FE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6A9C-4CAE-4560-B3D5-2F86BE27D3A6}" type="slidenum">
              <a:rPr lang="en-US" smtClean="0"/>
              <a:t>‹#›</a:t>
            </a:fld>
            <a:endParaRPr lang="en-US"/>
          </a:p>
        </p:txBody>
      </p:sp>
    </p:spTree>
    <p:extLst>
      <p:ext uri="{BB962C8B-B14F-4D97-AF65-F5344CB8AC3E}">
        <p14:creationId xmlns:p14="http://schemas.microsoft.com/office/powerpoint/2010/main" val="3743790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985DA0-F5BB-4D85-8A5D-EF8AB93C3DCC}" type="datetime1">
              <a:rPr lang="en-US" smtClean="0">
                <a:solidFill>
                  <a:prstClr val="black">
                    <a:tint val="75000"/>
                  </a:prstClr>
                </a:solidFill>
              </a:rPr>
              <a:pPr/>
              <a:t>5/20/2021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99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7B559-8EF7-4CCC-825C-D42076252684}" type="datetime1">
              <a:rPr lang="en-US" smtClean="0">
                <a:solidFill>
                  <a:prstClr val="black">
                    <a:tint val="75000"/>
                  </a:prstClr>
                </a:solidFill>
              </a:rPr>
              <a:pPr/>
              <a:t>5/20/2021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900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46BE-EE92-4E83-8B42-77901C4DAB75}" type="datetime1">
              <a:rPr lang="en-US" smtClean="0">
                <a:solidFill>
                  <a:prstClr val="black">
                    <a:tint val="75000"/>
                  </a:prstClr>
                </a:solidFill>
              </a:rPr>
              <a:pPr/>
              <a:t>5/20/2021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07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AD1DF2-3FF2-4887-9822-E16CA90E6FC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0970A-1D8C-4A33-B1B1-5F54C6646EE7}" type="datetime1">
              <a:rPr lang="en-US" smtClean="0">
                <a:solidFill>
                  <a:prstClr val="black">
                    <a:tint val="75000"/>
                  </a:prstClr>
                </a:solidFill>
              </a:rPr>
              <a:pPr/>
              <a:t>5/20/2021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626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E42EE-0E0E-41BB-B63A-17A33A50FFFE}" type="datetime1">
              <a:rPr lang="en-US" smtClean="0">
                <a:solidFill>
                  <a:prstClr val="black">
                    <a:tint val="75000"/>
                  </a:prstClr>
                </a:solidFill>
              </a:rPr>
              <a:pPr/>
              <a:t>5/20/2021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917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B8371-D093-4564-AB29-14FB2C779F27}" type="datetime1">
              <a:rPr lang="en-US" smtClean="0">
                <a:solidFill>
                  <a:prstClr val="black">
                    <a:tint val="75000"/>
                  </a:prstClr>
                </a:solidFill>
              </a:rPr>
              <a:pPr/>
              <a:t>5/20/2021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627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2250A-64BF-4AAB-B2DB-F7DDC113275C}" type="datetime1">
              <a:rPr lang="en-US" smtClean="0">
                <a:solidFill>
                  <a:prstClr val="black">
                    <a:tint val="75000"/>
                  </a:prstClr>
                </a:solidFill>
              </a:rPr>
              <a:pPr/>
              <a:t>5/20/2021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341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59AAA-771C-40DF-99C7-EB8B06EA05A0}" type="datetime1">
              <a:rPr lang="en-US" smtClean="0">
                <a:solidFill>
                  <a:prstClr val="black">
                    <a:tint val="75000"/>
                  </a:prstClr>
                </a:solidFill>
              </a:rPr>
              <a:pPr/>
              <a:t>5/20/2021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152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0990-0828-4309-946A-FE210B472ABB}" type="datetime1">
              <a:rPr lang="en-US" smtClean="0">
                <a:solidFill>
                  <a:prstClr val="black">
                    <a:tint val="75000"/>
                  </a:prstClr>
                </a:solidFill>
              </a:rPr>
              <a:pPr/>
              <a:t>5/20/2021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24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A37D0-BDAB-4D48-A5F5-4FE04C6F2F7A}" type="datetime1">
              <a:rPr lang="en-US" smtClean="0">
                <a:solidFill>
                  <a:prstClr val="black">
                    <a:tint val="75000"/>
                  </a:prstClr>
                </a:solidFill>
              </a:rPr>
              <a:pPr/>
              <a:t>5/20/2021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590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27A6C-D57B-47B5-AE72-FE77079848F6}" type="datetime1">
              <a:rPr lang="en-US" smtClean="0">
                <a:solidFill>
                  <a:prstClr val="black">
                    <a:tint val="75000"/>
                  </a:prstClr>
                </a:solidFill>
              </a:rPr>
              <a:pPr/>
              <a:t>5/20/2021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6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CF93B-5B93-4610-BD2A-833EA15AEFF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679745-A7C1-4B46-B7F0-F421659292A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BA069C-AA59-42E3-ADE6-17D58629081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5603C0-DA82-4AAB-9191-3C28CFE1F2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EF10-C18F-46E9-97F9-C64F690D23B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23FDA8-D2DA-42E6-A747-DACF6375329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Calibri" panose="020F050202020403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panose="020F050202020403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alibri" panose="020F0502020204030204" pitchFamily="34" charset="0"/>
              </a:defRPr>
            </a:lvl1pPr>
          </a:lstStyle>
          <a:p>
            <a:pPr>
              <a:defRPr/>
            </a:pPr>
            <a:fld id="{88D73281-F29E-4BB7-813F-FD02D669DD4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F1FEE-95A0-4ED1-8740-A340A8B95FE0}" type="datetimeFigureOut">
              <a:rPr lang="en-US" smtClean="0"/>
              <a:t>5/20/2021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F6A9C-4CAE-4560-B3D5-2F86BE27D3A6}" type="slidenum">
              <a:rPr lang="en-US" smtClean="0"/>
              <a:t>‹#›</a:t>
            </a:fld>
            <a:endParaRPr lang="en-US"/>
          </a:p>
        </p:txBody>
      </p:sp>
    </p:spTree>
    <p:extLst>
      <p:ext uri="{BB962C8B-B14F-4D97-AF65-F5344CB8AC3E}">
        <p14:creationId xmlns:p14="http://schemas.microsoft.com/office/powerpoint/2010/main" val="4102647788"/>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478EB-3AEF-4AAF-B76E-BB1CDFCC0016}" type="datetime1">
              <a:rPr lang="en-US" smtClean="0">
                <a:solidFill>
                  <a:prstClr val="black">
                    <a:tint val="75000"/>
                  </a:prstClr>
                </a:solidFill>
              </a:rPr>
              <a:pPr/>
              <a:t>5/20/2021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7448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dirtandgravelroads.org/"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10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5.xml"/><Relationship Id="rId1" Type="http://schemas.openxmlformats.org/officeDocument/2006/relationships/slideLayout" Target="../slideLayouts/slideLayout13.xml"/><Relationship Id="rId4" Type="http://schemas.openxmlformats.org/officeDocument/2006/relationships/image" Target="../media/image16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2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2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34.jpeg"/><Relationship Id="rId7" Type="http://schemas.openxmlformats.org/officeDocument/2006/relationships/image" Target="../media/image174.jpe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80.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png"/></Relationships>
</file>

<file path=ppt/slides/_rels/slide13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3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33.jp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jpeg"/></Relationships>
</file>

<file path=ppt/slides/_rels/slide14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14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15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9.xml"/><Relationship Id="rId1" Type="http://schemas.openxmlformats.org/officeDocument/2006/relationships/slideLayout" Target="../slideLayouts/slideLayout13.xml"/><Relationship Id="rId5" Type="http://schemas.openxmlformats.org/officeDocument/2006/relationships/image" Target="../media/image217.jpeg"/><Relationship Id="rId4" Type="http://schemas.openxmlformats.org/officeDocument/2006/relationships/image" Target="../media/image216.jpeg"/></Relationships>
</file>

<file path=ppt/slides/_rels/slide18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74.xml"/><Relationship Id="rId1" Type="http://schemas.openxmlformats.org/officeDocument/2006/relationships/slideLayout" Target="../slideLayouts/slideLayout13.xml"/><Relationship Id="rId4" Type="http://schemas.openxmlformats.org/officeDocument/2006/relationships/image" Target="../media/image221.jpeg"/></Relationships>
</file>

<file path=ppt/slides/_rels/slide18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18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rn106\Documents\2020_Remote_ESM\infiltration.mpg" TargetMode="External"/><Relationship Id="rId1" Type="http://schemas.microsoft.com/office/2007/relationships/media" Target="file:///C:\Users\ern106\Documents\2020_Remote_ESM\infiltration.mpg" TargetMode="External"/><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5.xml"/><Relationship Id="rId1" Type="http://schemas.openxmlformats.org/officeDocument/2006/relationships/slideLayout" Target="../slideLayouts/slideLayout28.xml"/><Relationship Id="rId5" Type="http://schemas.openxmlformats.org/officeDocument/2006/relationships/image" Target="../media/image104.jpeg"/><Relationship Id="rId4"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5.png"/><Relationship Id="rId1" Type="http://schemas.openxmlformats.org/officeDocument/2006/relationships/slideLayout" Target="../slideLayouts/slideLayout1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28.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6.xml"/><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6.xml"/><Relationship Id="rId4" Type="http://schemas.openxmlformats.org/officeDocument/2006/relationships/image" Target="../media/image122.jpe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3.jpeg"/><Relationship Id="rId1" Type="http://schemas.openxmlformats.org/officeDocument/2006/relationships/slideLayout" Target="../slideLayouts/slideLayout16.xml"/><Relationship Id="rId5" Type="http://schemas.openxmlformats.org/officeDocument/2006/relationships/image" Target="../media/image124.jpeg"/><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5" Type="http://schemas.openxmlformats.org/officeDocument/2006/relationships/image" Target="../media/image136.jpeg"/><Relationship Id="rId4" Type="http://schemas.openxmlformats.org/officeDocument/2006/relationships/image" Target="../media/image135.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ound, outdoor, nature&#10;&#10;Description automatically generated">
            <a:extLst>
              <a:ext uri="{FF2B5EF4-FFF2-40B4-BE49-F238E27FC236}">
                <a16:creationId xmlns:a16="http://schemas.microsoft.com/office/drawing/2014/main" id="{2BE0727B-773A-4ED8-B74D-8D65EA9BB3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fld id="{1A8E2919-D427-4CE2-80E2-33083554A27B}" type="slidenum">
              <a:rPr lang="en-US" smtClean="0">
                <a:solidFill>
                  <a:prstClr val="black">
                    <a:tint val="75000"/>
                  </a:prstClr>
                </a:solidFill>
              </a:rPr>
              <a:pPr/>
              <a:t>1</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B74BFF49-BAA2-4E39-B83A-473C6C65E96D}"/>
              </a:ext>
            </a:extLst>
          </p:cNvPr>
          <p:cNvSpPr/>
          <p:nvPr/>
        </p:nvSpPr>
        <p:spPr bwMode="ltGray">
          <a:xfrm>
            <a:off x="0" y="0"/>
            <a:ext cx="9144000" cy="1415672"/>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dirty="0">
              <a:ln>
                <a:noFill/>
              </a:ln>
              <a:solidFill>
                <a:prstClr val="white"/>
              </a:solidFill>
              <a:effectLst/>
              <a:uLnTx/>
              <a:uFillTx/>
              <a:latin typeface="Euphemia"/>
              <a:ea typeface="+mn-ea"/>
              <a:cs typeface="+mn-cs"/>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0" y="1370974"/>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TextBox 12">
            <a:extLst>
              <a:ext uri="{FF2B5EF4-FFF2-40B4-BE49-F238E27FC236}">
                <a16:creationId xmlns:a16="http://schemas.microsoft.com/office/drawing/2014/main" id="{98931DAA-370C-423B-BE03-B3E64191C244}"/>
              </a:ext>
            </a:extLst>
          </p:cNvPr>
          <p:cNvSpPr txBox="1"/>
          <p:nvPr/>
        </p:nvSpPr>
        <p:spPr>
          <a:xfrm>
            <a:off x="4572000" y="209271"/>
            <a:ext cx="4572000"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Road Fill</a:t>
            </a:r>
            <a:endParaRPr kumimoji="0" lang="en-US" sz="66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4" name="TextBox 13">
            <a:extLst>
              <a:ext uri="{FF2B5EF4-FFF2-40B4-BE49-F238E27FC236}">
                <a16:creationId xmlns:a16="http://schemas.microsoft.com/office/drawing/2014/main" id="{FCDA24DA-0051-4BE6-8ECE-E5E3E9C7B18C}"/>
              </a:ext>
            </a:extLst>
          </p:cNvPr>
          <p:cNvSpPr txBox="1"/>
          <p:nvPr/>
        </p:nvSpPr>
        <p:spPr>
          <a:xfrm>
            <a:off x="170990" y="79883"/>
            <a:ext cx="4104290" cy="1300356"/>
          </a:xfrm>
          <a:prstGeom prst="rect">
            <a:avLst/>
          </a:prstGeom>
          <a:noFill/>
        </p:spPr>
        <p:txBody>
          <a:bodyPr wrap="square" rtlCol="0">
            <a:spAutoFit/>
          </a:bodyPr>
          <a:lstStyle/>
          <a:p>
            <a:pPr algn="ctr"/>
            <a:r>
              <a:rPr lang="en-US" sz="1800" b="1" dirty="0">
                <a:solidFill>
                  <a:schemeClr val="bg1"/>
                </a:solidFill>
                <a:effectLst>
                  <a:outerShdw blurRad="38100" dist="38100" dir="2700000" algn="tl">
                    <a:srgbClr val="000000">
                      <a:alpha val="43137"/>
                    </a:srgbClr>
                  </a:outerShdw>
                </a:effectLst>
                <a:latin typeface="Arial Black" panose="020B0A04020102020204" pitchFamily="34" charset="0"/>
              </a:rPr>
              <a:t>Dirt Gravel and Low Volume Road Program</a:t>
            </a:r>
          </a:p>
          <a:p>
            <a:pPr algn="ctr"/>
            <a:r>
              <a:rPr lang="en-US" sz="1050" b="1" dirty="0">
                <a:solidFill>
                  <a:schemeClr val="bg1"/>
                </a:solidFill>
                <a:effectLst>
                  <a:outerShdw blurRad="38100" dist="38100" dir="2700000" algn="tl">
                    <a:srgbClr val="000000">
                      <a:alpha val="43137"/>
                    </a:srgbClr>
                  </a:outerShdw>
                </a:effectLst>
                <a:latin typeface="Arial Black" panose="020B0A04020102020204" pitchFamily="34" charset="0"/>
              </a:rPr>
              <a:t> </a:t>
            </a:r>
            <a:endParaRPr lang="en-US" sz="2000" b="1" dirty="0">
              <a:solidFill>
                <a:schemeClr val="bg1"/>
              </a:solidFill>
              <a:effectLst>
                <a:outerShdw blurRad="38100" dist="38100" dir="2700000" algn="tl">
                  <a:srgbClr val="000000">
                    <a:alpha val="43137"/>
                  </a:srgbClr>
                </a:outerShdw>
              </a:effectLst>
              <a:latin typeface="Arial Black" panose="020B0A04020102020204" pitchFamily="34" charset="0"/>
            </a:endParaRPr>
          </a:p>
          <a:p>
            <a:pPr algn="ctr"/>
            <a:r>
              <a:rPr lang="en-US" sz="3200" b="1" dirty="0">
                <a:solidFill>
                  <a:schemeClr val="bg1"/>
                </a:solidFill>
                <a:effectLst>
                  <a:outerShdw blurRad="38100" dist="38100" dir="2700000" algn="tl">
                    <a:srgbClr val="000000">
                      <a:alpha val="43137"/>
                    </a:srgbClr>
                  </a:outerShdw>
                </a:effectLst>
                <a:latin typeface="Arial Black" panose="020B0A04020102020204" pitchFamily="34" charset="0"/>
              </a:rPr>
              <a:t>Remote Training</a:t>
            </a:r>
            <a:endParaRPr lang="en-US" sz="20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6" name="Subtitle 2">
            <a:extLst>
              <a:ext uri="{FF2B5EF4-FFF2-40B4-BE49-F238E27FC236}">
                <a16:creationId xmlns:a16="http://schemas.microsoft.com/office/drawing/2014/main" id="{5147A4C5-D12B-4F29-8FF8-A6A7C9C363D3}"/>
              </a:ext>
            </a:extLst>
          </p:cNvPr>
          <p:cNvSpPr txBox="1">
            <a:spLocks/>
          </p:cNvSpPr>
          <p:nvPr/>
        </p:nvSpPr>
        <p:spPr>
          <a:xfrm>
            <a:off x="0" y="4409072"/>
            <a:ext cx="6456203" cy="1600438"/>
          </a:xfrm>
          <a:prstGeom prst="rect">
            <a:avLst/>
          </a:prstGeom>
          <a:solidFill>
            <a:schemeClr val="bg1"/>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chemeClr val="tx2">
                    <a:lumMod val="75000"/>
                  </a:schemeClr>
                </a:solidFill>
                <a:effectLst/>
                <a:uLnTx/>
                <a:uFillTx/>
                <a:latin typeface="Calibri"/>
                <a:ea typeface="+mn-ea"/>
                <a:cs typeface="+mn-cs"/>
              </a:rPr>
              <a:t>If you are reading this, then you are successfully seeing the webinar video. Webinar audio should be automatic through your computer (or click “join audio”), and options can be accessed in the “audio options” button on the bottom left.  If your computer audio is not working, you can listen on your phone by dialing </a:t>
            </a:r>
            <a:r>
              <a:rPr lang="en-US" sz="1800" dirty="0">
                <a:solidFill>
                  <a:schemeClr val="tx1"/>
                </a:solidFill>
                <a:effectLst/>
                <a:latin typeface="Calibri" panose="020F0502020204030204" pitchFamily="34" charset="0"/>
                <a:ea typeface="Calibri" panose="020F0502020204030204" pitchFamily="34" charset="0"/>
              </a:rPr>
              <a:t>312-626-6799</a:t>
            </a:r>
            <a:r>
              <a:rPr kumimoji="0" lang="en-US" sz="1800" b="0" i="1" u="none" strike="noStrike" kern="1200" cap="none" spc="0" normalizeH="0" baseline="0" noProof="0" dirty="0">
                <a:ln>
                  <a:noFill/>
                </a:ln>
                <a:solidFill>
                  <a:schemeClr val="tx2">
                    <a:lumMod val="75000"/>
                  </a:schemeClr>
                </a:solidFill>
                <a:effectLst/>
                <a:uLnTx/>
                <a:uFillTx/>
                <a:latin typeface="Calibri"/>
                <a:ea typeface="+mn-ea"/>
                <a:cs typeface="+mn-cs"/>
              </a:rPr>
              <a:t>.</a:t>
            </a:r>
          </a:p>
        </p:txBody>
      </p:sp>
      <p:sp>
        <p:nvSpPr>
          <p:cNvPr id="18" name="TextBox 17">
            <a:extLst>
              <a:ext uri="{FF2B5EF4-FFF2-40B4-BE49-F238E27FC236}">
                <a16:creationId xmlns:a16="http://schemas.microsoft.com/office/drawing/2014/main" id="{C734E792-2E94-447A-89B5-8A6E072007F8}"/>
              </a:ext>
            </a:extLst>
          </p:cNvPr>
          <p:cNvSpPr txBox="1"/>
          <p:nvPr/>
        </p:nvSpPr>
        <p:spPr>
          <a:xfrm>
            <a:off x="73790" y="1778704"/>
            <a:ext cx="2331551" cy="908389"/>
          </a:xfrm>
          <a:prstGeom prst="rect">
            <a:avLst/>
          </a:prstGeom>
          <a:solidFill>
            <a:schemeClr val="bg1"/>
          </a:solidFill>
        </p:spPr>
        <p:txBody>
          <a:bodyPr vert="horz" lIns="91440" tIns="45720" rIns="91440" bIns="45720" rtlCol="0">
            <a:noAutofit/>
          </a:bodyPr>
          <a:lstStyle>
            <a:defPPr>
              <a:defRPr lang="en-US"/>
            </a:defPPr>
            <a:lvl1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tabLst/>
              <a:defRPr kumimoji="0" sz="2000" i="1" u="none" strike="noStrike" cap="none" spc="0" normalizeH="0" baseline="0">
                <a:ln>
                  <a:noFill/>
                </a:ln>
                <a:solidFill>
                  <a:schemeClr val="tx2">
                    <a:lumMod val="75000"/>
                  </a:schemeClr>
                </a:solidFill>
                <a:effectLst/>
                <a:uLnTx/>
                <a:uFillTx/>
                <a:latin typeface="Calibri"/>
              </a:defRPr>
            </a:lvl1pPr>
            <a:lvl2pPr indent="0" defTabSz="914400" eaLnBrk="1" latinLnBrk="0" hangingPunct="1">
              <a:spcBef>
                <a:spcPct val="20000"/>
              </a:spcBef>
              <a:buFont typeface="Arial" panose="020B0604020202020204" pitchFamily="34" charset="0"/>
              <a:buNone/>
              <a:defRPr sz="2800">
                <a:solidFill>
                  <a:schemeClr val="tx1">
                    <a:tint val="75000"/>
                  </a:schemeClr>
                </a:solidFill>
                <a:latin typeface="+mn-lt"/>
              </a:defRPr>
            </a:lvl2pPr>
            <a:lvl3pPr indent="0" defTabSz="914400" eaLnBrk="1" latinLnBrk="0" hangingPunct="1">
              <a:spcBef>
                <a:spcPct val="20000"/>
              </a:spcBef>
              <a:buFont typeface="Arial" panose="020B0604020202020204" pitchFamily="34" charset="0"/>
              <a:buNone/>
              <a:defRPr sz="2400">
                <a:solidFill>
                  <a:schemeClr val="tx1">
                    <a:tint val="75000"/>
                  </a:schemeClr>
                </a:solidFill>
                <a:latin typeface="+mn-lt"/>
              </a:defRPr>
            </a:lvl3pPr>
            <a:lvl4pPr indent="0" defTabSz="914400" eaLnBrk="1" latinLnBrk="0" hangingPunct="1">
              <a:spcBef>
                <a:spcPct val="20000"/>
              </a:spcBef>
              <a:buFont typeface="Arial" panose="020B0604020202020204" pitchFamily="34" charset="0"/>
              <a:buNone/>
              <a:defRPr sz="2000">
                <a:solidFill>
                  <a:schemeClr val="tx1">
                    <a:tint val="75000"/>
                  </a:schemeClr>
                </a:solidFill>
                <a:latin typeface="+mn-lt"/>
              </a:defRPr>
            </a:lvl4pPr>
            <a:lvl5pPr indent="0" defTabSz="914400" eaLnBrk="1" latinLnBrk="0" hangingPunct="1">
              <a:spcBef>
                <a:spcPct val="20000"/>
              </a:spcBef>
              <a:buFont typeface="Arial" panose="020B0604020202020204" pitchFamily="34" charset="0"/>
              <a:buNone/>
              <a:defRPr sz="2000">
                <a:solidFill>
                  <a:schemeClr val="tx1">
                    <a:tint val="75000"/>
                  </a:schemeClr>
                </a:solidFill>
                <a:latin typeface="+mn-lt"/>
              </a:defRPr>
            </a:lvl5pPr>
            <a:lvl6pPr indent="0" algn="ctr">
              <a:spcBef>
                <a:spcPct val="20000"/>
              </a:spcBef>
              <a:buFont typeface="Arial" panose="020B0604020202020204" pitchFamily="34" charset="0"/>
              <a:buNone/>
              <a:defRPr sz="2000">
                <a:solidFill>
                  <a:schemeClr val="tx1">
                    <a:tint val="75000"/>
                  </a:schemeClr>
                </a:solidFill>
                <a:latin typeface="+mn-lt"/>
              </a:defRPr>
            </a:lvl6pPr>
            <a:lvl7pPr indent="0" algn="ctr">
              <a:spcBef>
                <a:spcPct val="20000"/>
              </a:spcBef>
              <a:buFont typeface="Arial" panose="020B0604020202020204" pitchFamily="34" charset="0"/>
              <a:buNone/>
              <a:defRPr sz="2000">
                <a:solidFill>
                  <a:schemeClr val="tx1">
                    <a:tint val="75000"/>
                  </a:schemeClr>
                </a:solidFill>
                <a:latin typeface="+mn-lt"/>
              </a:defRPr>
            </a:lvl7pPr>
            <a:lvl8pPr indent="0" algn="ctr">
              <a:spcBef>
                <a:spcPct val="20000"/>
              </a:spcBef>
              <a:buFont typeface="Arial" panose="020B0604020202020204" pitchFamily="34" charset="0"/>
              <a:buNone/>
              <a:defRPr sz="2000">
                <a:solidFill>
                  <a:schemeClr val="tx1">
                    <a:tint val="75000"/>
                  </a:schemeClr>
                </a:solidFill>
                <a:latin typeface="+mn-lt"/>
              </a:defRPr>
            </a:lvl8pPr>
            <a:lvl9pPr indent="0" algn="ctr">
              <a:spcBef>
                <a:spcPct val="20000"/>
              </a:spcBef>
              <a:buFont typeface="Arial" panose="020B0604020202020204" pitchFamily="34" charset="0"/>
              <a:buNone/>
              <a:defRPr sz="2000">
                <a:solidFill>
                  <a:schemeClr val="tx1">
                    <a:tint val="75000"/>
                  </a:schemeClr>
                </a:solidFill>
                <a:latin typeface="+mn-lt"/>
              </a:defRPr>
            </a:lvl9pPr>
          </a:lstStyle>
          <a:p>
            <a:pPr algn="ctr"/>
            <a:r>
              <a:rPr lang="en-US" sz="2800" dirty="0"/>
              <a:t>5/20/2021 Starts at 9am</a:t>
            </a:r>
          </a:p>
        </p:txBody>
      </p:sp>
      <p:pic>
        <p:nvPicPr>
          <p:cNvPr id="17" name="Picture 16">
            <a:extLst>
              <a:ext uri="{FF2B5EF4-FFF2-40B4-BE49-F238E27FC236}">
                <a16:creationId xmlns:a16="http://schemas.microsoft.com/office/drawing/2014/main" id="{FB6BB4F2-E926-498D-B4E9-E5E7850D69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1091" y="5848672"/>
            <a:ext cx="3906113" cy="1397141"/>
          </a:xfrm>
          <a:prstGeom prst="rect">
            <a:avLst/>
          </a:prstGeom>
          <a:effectLst>
            <a:softEdge rad="228600"/>
          </a:effectLst>
        </p:spPr>
      </p:pic>
      <p:pic>
        <p:nvPicPr>
          <p:cNvPr id="19" name="Picture 18">
            <a:extLst>
              <a:ext uri="{FF2B5EF4-FFF2-40B4-BE49-F238E27FC236}">
                <a16:creationId xmlns:a16="http://schemas.microsoft.com/office/drawing/2014/main" id="{A7D8F307-FEF7-4140-9B47-26153AFCC2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0059" y="6245365"/>
            <a:ext cx="1879965" cy="568690"/>
          </a:xfrm>
          <a:prstGeom prst="rect">
            <a:avLst/>
          </a:prstGeom>
        </p:spPr>
      </p:pic>
      <p:sp>
        <p:nvSpPr>
          <p:cNvPr id="15" name="Rectangle 14">
            <a:extLst>
              <a:ext uri="{FF2B5EF4-FFF2-40B4-BE49-F238E27FC236}">
                <a16:creationId xmlns:a16="http://schemas.microsoft.com/office/drawing/2014/main" id="{7D4AFB8A-25C0-4FC4-A5C4-ECA1319CB987}"/>
              </a:ext>
            </a:extLst>
          </p:cNvPr>
          <p:cNvSpPr/>
          <p:nvPr/>
        </p:nvSpPr>
        <p:spPr>
          <a:xfrm>
            <a:off x="96997" y="6115127"/>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a:t>
            </a:r>
            <a:r>
              <a:rPr lang="en-US" sz="1800" dirty="0">
                <a:solidFill>
                  <a:srgbClr val="FF0000"/>
                </a:solidFill>
                <a:effectLst/>
                <a:latin typeface="Calibri" panose="020F0502020204030204" pitchFamily="34" charset="0"/>
                <a:ea typeface="Calibri" panose="020F0502020204030204" pitchFamily="34" charset="0"/>
              </a:rPr>
              <a:t>312-626-6799</a:t>
            </a:r>
            <a:r>
              <a:rPr lang="en-US" sz="1800" dirty="0">
                <a:effectLst/>
                <a:latin typeface="Calibri" panose="020F0502020204030204" pitchFamily="34" charset="0"/>
                <a:ea typeface="Calibri" panose="020F0502020204030204" pitchFamily="34" charset="0"/>
              </a:rPr>
              <a:t>  </a:t>
            </a:r>
            <a:r>
              <a:rPr kumimoji="0" lang="en-US" sz="1800" b="0"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Webinar ID: </a:t>
            </a:r>
            <a:r>
              <a:rPr lang="en-US" sz="1800" dirty="0">
                <a:solidFill>
                  <a:srgbClr val="FF0000"/>
                </a:solidFill>
                <a:effectLst/>
                <a:latin typeface="Calibri" panose="020F0502020204030204" pitchFamily="34" charset="0"/>
                <a:ea typeface="Calibri" panose="020F0502020204030204" pitchFamily="34" charset="0"/>
              </a:rPr>
              <a:t>998 9453 7275 </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60F31D2D-16ED-4E3D-8F4F-C298CFF7B8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9996" y="6242709"/>
            <a:ext cx="805145" cy="518749"/>
          </a:xfrm>
          <a:prstGeom prst="rect">
            <a:avLst/>
          </a:prstGeom>
        </p:spPr>
      </p:pic>
      <p:sp>
        <p:nvSpPr>
          <p:cNvPr id="21" name="TextBox 20">
            <a:extLst>
              <a:ext uri="{FF2B5EF4-FFF2-40B4-BE49-F238E27FC236}">
                <a16:creationId xmlns:a16="http://schemas.microsoft.com/office/drawing/2014/main" id="{3CD9D750-CCA0-42D6-A70A-7AC485DE3F01}"/>
              </a:ext>
            </a:extLst>
          </p:cNvPr>
          <p:cNvSpPr txBox="1"/>
          <p:nvPr/>
        </p:nvSpPr>
        <p:spPr>
          <a:xfrm>
            <a:off x="6818810" y="1509857"/>
            <a:ext cx="2211115" cy="908390"/>
          </a:xfrm>
          <a:prstGeom prst="rect">
            <a:avLst/>
          </a:prstGeom>
          <a:solidFill>
            <a:schemeClr val="bg1"/>
          </a:solidFill>
        </p:spPr>
        <p:txBody>
          <a:bodyPr vert="horz" lIns="91440" tIns="45720" rIns="91440" bIns="45720" rtlCol="0">
            <a:noAutofit/>
          </a:bodyPr>
          <a:lstStyle>
            <a:defPPr>
              <a:defRPr lang="en-US"/>
            </a:defPPr>
            <a:lvl1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tabLst/>
              <a:defRPr kumimoji="0" sz="2000" i="1" u="none" strike="noStrike" cap="none" spc="0" normalizeH="0" baseline="0">
                <a:ln>
                  <a:noFill/>
                </a:ln>
                <a:solidFill>
                  <a:schemeClr val="tx2">
                    <a:lumMod val="75000"/>
                  </a:schemeClr>
                </a:solidFill>
                <a:effectLst/>
                <a:uLnTx/>
                <a:uFillTx/>
                <a:latin typeface="Calibri"/>
              </a:defRPr>
            </a:lvl1pPr>
            <a:lvl2pPr indent="0" defTabSz="914400" eaLnBrk="1" latinLnBrk="0" hangingPunct="1">
              <a:spcBef>
                <a:spcPct val="20000"/>
              </a:spcBef>
              <a:buFont typeface="Arial" panose="020B0604020202020204" pitchFamily="34" charset="0"/>
              <a:buNone/>
              <a:defRPr sz="2800">
                <a:solidFill>
                  <a:schemeClr val="tx1">
                    <a:tint val="75000"/>
                  </a:schemeClr>
                </a:solidFill>
                <a:latin typeface="+mn-lt"/>
              </a:defRPr>
            </a:lvl2pPr>
            <a:lvl3pPr indent="0" defTabSz="914400" eaLnBrk="1" latinLnBrk="0" hangingPunct="1">
              <a:spcBef>
                <a:spcPct val="20000"/>
              </a:spcBef>
              <a:buFont typeface="Arial" panose="020B0604020202020204" pitchFamily="34" charset="0"/>
              <a:buNone/>
              <a:defRPr sz="2400">
                <a:solidFill>
                  <a:schemeClr val="tx1">
                    <a:tint val="75000"/>
                  </a:schemeClr>
                </a:solidFill>
                <a:latin typeface="+mn-lt"/>
              </a:defRPr>
            </a:lvl3pPr>
            <a:lvl4pPr indent="0" defTabSz="914400" eaLnBrk="1" latinLnBrk="0" hangingPunct="1">
              <a:spcBef>
                <a:spcPct val="20000"/>
              </a:spcBef>
              <a:buFont typeface="Arial" panose="020B0604020202020204" pitchFamily="34" charset="0"/>
              <a:buNone/>
              <a:defRPr sz="2000">
                <a:solidFill>
                  <a:schemeClr val="tx1">
                    <a:tint val="75000"/>
                  </a:schemeClr>
                </a:solidFill>
                <a:latin typeface="+mn-lt"/>
              </a:defRPr>
            </a:lvl4pPr>
            <a:lvl5pPr indent="0" defTabSz="914400" eaLnBrk="1" latinLnBrk="0" hangingPunct="1">
              <a:spcBef>
                <a:spcPct val="20000"/>
              </a:spcBef>
              <a:buFont typeface="Arial" panose="020B0604020202020204" pitchFamily="34" charset="0"/>
              <a:buNone/>
              <a:defRPr sz="2000">
                <a:solidFill>
                  <a:schemeClr val="tx1">
                    <a:tint val="75000"/>
                  </a:schemeClr>
                </a:solidFill>
                <a:latin typeface="+mn-lt"/>
              </a:defRPr>
            </a:lvl5pPr>
            <a:lvl6pPr indent="0" algn="ctr">
              <a:spcBef>
                <a:spcPct val="20000"/>
              </a:spcBef>
              <a:buFont typeface="Arial" panose="020B0604020202020204" pitchFamily="34" charset="0"/>
              <a:buNone/>
              <a:defRPr sz="2000">
                <a:solidFill>
                  <a:schemeClr val="tx1">
                    <a:tint val="75000"/>
                  </a:schemeClr>
                </a:solidFill>
                <a:latin typeface="+mn-lt"/>
              </a:defRPr>
            </a:lvl6pPr>
            <a:lvl7pPr indent="0" algn="ctr">
              <a:spcBef>
                <a:spcPct val="20000"/>
              </a:spcBef>
              <a:buFont typeface="Arial" panose="020B0604020202020204" pitchFamily="34" charset="0"/>
              <a:buNone/>
              <a:defRPr sz="2000">
                <a:solidFill>
                  <a:schemeClr val="tx1">
                    <a:tint val="75000"/>
                  </a:schemeClr>
                </a:solidFill>
                <a:latin typeface="+mn-lt"/>
              </a:defRPr>
            </a:lvl7pPr>
            <a:lvl8pPr indent="0" algn="ctr">
              <a:spcBef>
                <a:spcPct val="20000"/>
              </a:spcBef>
              <a:buFont typeface="Arial" panose="020B0604020202020204" pitchFamily="34" charset="0"/>
              <a:buNone/>
              <a:defRPr sz="2000">
                <a:solidFill>
                  <a:schemeClr val="tx1">
                    <a:tint val="75000"/>
                  </a:schemeClr>
                </a:solidFill>
                <a:latin typeface="+mn-lt"/>
              </a:defRPr>
            </a:lvl8pPr>
            <a:lvl9pPr indent="0" algn="ctr">
              <a:spcBef>
                <a:spcPct val="20000"/>
              </a:spcBef>
              <a:buFont typeface="Arial" panose="020B0604020202020204" pitchFamily="34" charset="0"/>
              <a:buNone/>
              <a:defRPr sz="2000">
                <a:solidFill>
                  <a:schemeClr val="tx1">
                    <a:tint val="75000"/>
                  </a:schemeClr>
                </a:solidFill>
                <a:latin typeface="+mn-lt"/>
              </a:defRPr>
            </a:lvl9pPr>
          </a:lstStyle>
          <a:p>
            <a:r>
              <a:rPr lang="en-US" sz="1600" dirty="0"/>
              <a:t>Eric Nevel- CDGRS</a:t>
            </a:r>
          </a:p>
          <a:p>
            <a:r>
              <a:rPr lang="en-US" sz="1600" dirty="0"/>
              <a:t>Steve Bloser - CDGRS</a:t>
            </a:r>
          </a:p>
          <a:p>
            <a:r>
              <a:rPr lang="en-US" sz="1200" dirty="0">
                <a:solidFill>
                  <a:schemeClr val="tx1"/>
                </a:solidFill>
                <a:hlinkClick r:id="rId6">
                  <a:extLst>
                    <a:ext uri="{A12FA001-AC4F-418D-AE19-62706E023703}">
                      <ahyp:hlinkClr xmlns:ahyp="http://schemas.microsoft.com/office/drawing/2018/hyperlinkcolor" val="tx"/>
                    </a:ext>
                  </a:extLst>
                </a:hlinkClick>
              </a:rPr>
              <a:t>www.dirtandgravelroads.org</a:t>
            </a:r>
            <a:r>
              <a:rPr lang="en-US" sz="1200" dirty="0">
                <a:solidFill>
                  <a:schemeClr val="tx1"/>
                </a:solidFill>
              </a:rPr>
              <a:t> </a:t>
            </a:r>
          </a:p>
        </p:txBody>
      </p:sp>
    </p:spTree>
    <p:extLst>
      <p:ext uri="{BB962C8B-B14F-4D97-AF65-F5344CB8AC3E}">
        <p14:creationId xmlns:p14="http://schemas.microsoft.com/office/powerpoint/2010/main" val="321730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56925"/>
            <a:ext cx="4500691" cy="32112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37" y="56925"/>
            <a:ext cx="4456264" cy="32204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057" y="3267075"/>
            <a:ext cx="4469943" cy="35487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54709" y="3286125"/>
            <a:ext cx="4517982" cy="3529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5" name="Text Box 8"/>
          <p:cNvSpPr txBox="1">
            <a:spLocks noChangeArrowheads="1"/>
          </p:cNvSpPr>
          <p:nvPr/>
        </p:nvSpPr>
        <p:spPr bwMode="auto">
          <a:xfrm>
            <a:off x="4670741" y="38939"/>
            <a:ext cx="1064810"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AFTER</a:t>
            </a:r>
          </a:p>
        </p:txBody>
      </p:sp>
      <p:sp>
        <p:nvSpPr>
          <p:cNvPr id="46" name="Text Box 8"/>
          <p:cNvSpPr txBox="1">
            <a:spLocks noChangeArrowheads="1"/>
          </p:cNvSpPr>
          <p:nvPr/>
        </p:nvSpPr>
        <p:spPr bwMode="auto">
          <a:xfrm>
            <a:off x="52237" y="71937"/>
            <a:ext cx="1255309"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BEFORE</a:t>
            </a:r>
          </a:p>
        </p:txBody>
      </p:sp>
      <p:sp>
        <p:nvSpPr>
          <p:cNvPr id="4" name="Text Box 8"/>
          <p:cNvSpPr txBox="1">
            <a:spLocks noChangeArrowheads="1"/>
          </p:cNvSpPr>
          <p:nvPr/>
        </p:nvSpPr>
        <p:spPr bwMode="auto">
          <a:xfrm>
            <a:off x="2925691" y="2663087"/>
            <a:ext cx="3371851" cy="1546577"/>
          </a:xfrm>
          <a:prstGeom prst="rect">
            <a:avLst/>
          </a:prstGeom>
          <a:solidFill>
            <a:srgbClr val="FFFFFF"/>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2018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DnG</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0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Wayne County, Adams Pond Road</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$92K Grants, $17K In-kind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sng"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Summary</a:t>
            </a:r>
            <a:r>
              <a:rPr kumimoji="0" lang="en-US" sz="1200" b="1"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Mile long site with poor base</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9 New shallow </a:t>
            </a:r>
            <a:r>
              <a:rPr kumimoji="0" lang="en-US" sz="1200" b="0" i="0" u="none" strike="noStrike" kern="0" cap="none" spc="0" normalizeH="0" baseline="0" noProof="0" dirty="0" err="1">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crosspipes</a:t>
            </a:r>
            <a:r>
              <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 installed, ditches reshaped and stabilized</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Base improvement and DSA</a:t>
            </a:r>
          </a:p>
        </p:txBody>
      </p:sp>
      <p:sp>
        <p:nvSpPr>
          <p:cNvPr id="13" name="Text Box 8"/>
          <p:cNvSpPr txBox="1">
            <a:spLocks noChangeArrowheads="1"/>
          </p:cNvSpPr>
          <p:nvPr/>
        </p:nvSpPr>
        <p:spPr bwMode="auto">
          <a:xfrm>
            <a:off x="4632362" y="6446494"/>
            <a:ext cx="1064810"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AFTER</a:t>
            </a:r>
          </a:p>
        </p:txBody>
      </p:sp>
      <p:sp>
        <p:nvSpPr>
          <p:cNvPr id="14" name="Text Box 8"/>
          <p:cNvSpPr txBox="1">
            <a:spLocks noChangeArrowheads="1"/>
          </p:cNvSpPr>
          <p:nvPr/>
        </p:nvSpPr>
        <p:spPr bwMode="auto">
          <a:xfrm>
            <a:off x="3101920" y="6446494"/>
            <a:ext cx="1255309"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BEFORE</a:t>
            </a:r>
          </a:p>
        </p:txBody>
      </p:sp>
      <p:sp>
        <p:nvSpPr>
          <p:cNvPr id="18" name="Down Arrow 17"/>
          <p:cNvSpPr/>
          <p:nvPr/>
        </p:nvSpPr>
        <p:spPr>
          <a:xfrm rot="5400000">
            <a:off x="2418661" y="4294687"/>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Down Arrow 18"/>
          <p:cNvSpPr/>
          <p:nvPr/>
        </p:nvSpPr>
        <p:spPr>
          <a:xfrm rot="5400000">
            <a:off x="6828224" y="4294686"/>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Down Arrow 14"/>
          <p:cNvSpPr/>
          <p:nvPr/>
        </p:nvSpPr>
        <p:spPr>
          <a:xfrm rot="16200000">
            <a:off x="4412793" y="6480910"/>
            <a:ext cx="215397" cy="300498"/>
          </a:xfrm>
          <a:prstGeom prst="downArrow">
            <a:avLst>
              <a:gd name="adj1" fmla="val 49998"/>
              <a:gd name="adj2" fmla="val 50000"/>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562203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y Documents\PICTURES_CDGRS\COUNTY_PROJECTS\Erie\franklin_twp\DCP_01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04800"/>
            <a:ext cx="4572000" cy="3404596"/>
          </a:xfrm>
          <a:prstGeom prst="rect">
            <a:avLst/>
          </a:prstGeom>
          <a:noFill/>
          <a:ln>
            <a:solidFill>
              <a:schemeClr val="tx1"/>
            </a:solidFill>
          </a:ln>
        </p:spPr>
      </p:pic>
      <p:sp>
        <p:nvSpPr>
          <p:cNvPr id="21" name="Text Box 5"/>
          <p:cNvSpPr txBox="1">
            <a:spLocks noChangeArrowheads="1"/>
          </p:cNvSpPr>
          <p:nvPr/>
        </p:nvSpPr>
        <p:spPr bwMode="auto">
          <a:xfrm>
            <a:off x="-228600" y="533400"/>
            <a:ext cx="8763000" cy="7232749"/>
          </a:xfrm>
          <a:prstGeom prst="rect">
            <a:avLst/>
          </a:prstGeom>
          <a:noFill/>
          <a:ln w="12700">
            <a:noFill/>
            <a:miter lim="800000"/>
            <a:headEnd/>
            <a:tailEnd/>
          </a:ln>
        </p:spPr>
        <p:txBody>
          <a:bodyPr wrap="square">
            <a:spAutoFit/>
          </a:bodyPr>
          <a:lstStyle/>
          <a:p>
            <a:pPr marL="742950" indent="-228600" algn="l"/>
            <a:r>
              <a:rPr lang="en-US" sz="3200" b="1" u="sng" dirty="0">
                <a:solidFill>
                  <a:srgbClr val="000000"/>
                </a:solidFill>
              </a:rPr>
              <a:t>Challenges of</a:t>
            </a:r>
          </a:p>
          <a:p>
            <a:pPr marL="742950" indent="-228600" algn="l"/>
            <a:r>
              <a:rPr lang="en-US" sz="3200" b="1" u="sng" dirty="0">
                <a:solidFill>
                  <a:srgbClr val="000000"/>
                </a:solidFill>
              </a:rPr>
              <a:t>wider roads</a:t>
            </a:r>
            <a:r>
              <a:rPr lang="en-US" sz="3200" b="1" dirty="0">
                <a:solidFill>
                  <a:srgbClr val="000000"/>
                </a:solidFill>
              </a:rPr>
              <a:t>:</a:t>
            </a:r>
          </a:p>
          <a:p>
            <a:pPr marL="742950" indent="-228600" algn="l">
              <a:buFont typeface="Arial" pitchFamily="34" charset="0"/>
              <a:buChar char="•"/>
            </a:pPr>
            <a:endParaRPr lang="en-US" sz="3200" dirty="0">
              <a:solidFill>
                <a:srgbClr val="000000"/>
              </a:solidFill>
            </a:endParaRPr>
          </a:p>
          <a:p>
            <a:pPr marL="742950" indent="-228600" algn="l">
              <a:buFont typeface="Arial" pitchFamily="34" charset="0"/>
              <a:buChar char="•"/>
            </a:pPr>
            <a:r>
              <a:rPr lang="en-US" sz="3200" dirty="0">
                <a:solidFill>
                  <a:srgbClr val="000000"/>
                </a:solidFill>
              </a:rPr>
              <a:t>Maintaining Crown</a:t>
            </a:r>
          </a:p>
          <a:p>
            <a:pPr marL="742950" indent="-228600" algn="l">
              <a:buFont typeface="Arial" pitchFamily="34" charset="0"/>
              <a:buChar char="•"/>
            </a:pPr>
            <a:endParaRPr lang="en-US" sz="3200" dirty="0">
              <a:solidFill>
                <a:srgbClr val="000000"/>
              </a:solidFill>
            </a:endParaRPr>
          </a:p>
          <a:p>
            <a:pPr marL="742950" indent="-228600" algn="l">
              <a:buFont typeface="Arial" pitchFamily="34" charset="0"/>
              <a:buChar char="•"/>
            </a:pPr>
            <a:r>
              <a:rPr lang="en-US" sz="3200" dirty="0">
                <a:solidFill>
                  <a:srgbClr val="000000"/>
                </a:solidFill>
              </a:rPr>
              <a:t>More re-graveling, </a:t>
            </a:r>
            <a:br>
              <a:rPr lang="en-US" sz="3200" dirty="0">
                <a:solidFill>
                  <a:srgbClr val="000000"/>
                </a:solidFill>
              </a:rPr>
            </a:br>
            <a:r>
              <a:rPr lang="en-US" sz="3200" dirty="0">
                <a:solidFill>
                  <a:srgbClr val="000000"/>
                </a:solidFill>
              </a:rPr>
              <a:t>grading, plowing, and</a:t>
            </a:r>
            <a:br>
              <a:rPr lang="en-US" sz="3200" dirty="0">
                <a:solidFill>
                  <a:srgbClr val="000000"/>
                </a:solidFill>
              </a:rPr>
            </a:br>
            <a:r>
              <a:rPr lang="en-US" sz="3200" dirty="0">
                <a:solidFill>
                  <a:srgbClr val="000000"/>
                </a:solidFill>
              </a:rPr>
              <a:t>money $$$</a:t>
            </a:r>
          </a:p>
          <a:p>
            <a:pPr marL="742950" indent="-228600" algn="l">
              <a:buFont typeface="Arial" pitchFamily="34" charset="0"/>
              <a:buChar char="•"/>
            </a:pPr>
            <a:endParaRPr lang="en-US" sz="3200" b="1" dirty="0">
              <a:solidFill>
                <a:srgbClr val="000000"/>
              </a:solidFill>
            </a:endParaRPr>
          </a:p>
          <a:p>
            <a:pPr marL="742950" indent="-228600" algn="l">
              <a:buFont typeface="Arial" pitchFamily="34" charset="0"/>
              <a:buChar char="•"/>
            </a:pPr>
            <a:r>
              <a:rPr lang="en-US" sz="3200" dirty="0">
                <a:solidFill>
                  <a:srgbClr val="000000"/>
                </a:solidFill>
              </a:rPr>
              <a:t>Increased site lines = faster speed</a:t>
            </a:r>
          </a:p>
          <a:p>
            <a:pPr marL="1200150" lvl="1" indent="-228600" algn="l">
              <a:buFont typeface="Arial" pitchFamily="34" charset="0"/>
              <a:buChar char="•"/>
            </a:pPr>
            <a:r>
              <a:rPr lang="en-US" sz="3200" dirty="0">
                <a:solidFill>
                  <a:srgbClr val="000000"/>
                </a:solidFill>
              </a:rPr>
              <a:t>Faster surface degradation</a:t>
            </a:r>
          </a:p>
          <a:p>
            <a:pPr marL="1200150" lvl="1" indent="-228600" algn="l">
              <a:buFont typeface="Arial" pitchFamily="34" charset="0"/>
              <a:buChar char="•"/>
            </a:pPr>
            <a:r>
              <a:rPr lang="en-US" sz="3200" dirty="0">
                <a:solidFill>
                  <a:srgbClr val="000000"/>
                </a:solidFill>
              </a:rPr>
              <a:t>More dust </a:t>
            </a:r>
          </a:p>
          <a:p>
            <a:pPr marL="1200150" lvl="1" indent="-742950">
              <a:buFont typeface="+mj-lt"/>
              <a:buAutoNum type="arabicPeriod"/>
            </a:pPr>
            <a:endParaRPr lang="en-US" sz="2000" dirty="0">
              <a:solidFill>
                <a:srgbClr val="000000"/>
              </a:solidFill>
            </a:endParaRPr>
          </a:p>
          <a:p>
            <a:pPr marL="742950" indent="-742950">
              <a:buFont typeface="+mj-lt"/>
              <a:buAutoNum type="arabicPeriod"/>
            </a:pPr>
            <a:endParaRPr lang="en-US" sz="2000" dirty="0">
              <a:solidFill>
                <a:srgbClr val="000000"/>
              </a:solidFill>
            </a:endParaRPr>
          </a:p>
          <a:p>
            <a:pPr marL="1200150" lvl="1" indent="-742950">
              <a:buFont typeface="+mj-lt"/>
              <a:buAutoNum type="arabicPeriod"/>
            </a:pPr>
            <a:endParaRPr lang="en-US" sz="2000" dirty="0">
              <a:solidFill>
                <a:srgbClr val="000000"/>
              </a:solidFill>
            </a:endParaRPr>
          </a:p>
          <a:p>
            <a:pPr marL="742950" indent="-742950">
              <a:buFont typeface="+mj-lt"/>
              <a:buAutoNum type="arabicPeriod"/>
            </a:pPr>
            <a:endParaRPr lang="en-US" sz="2000" dirty="0">
              <a:solidFill>
                <a:srgbClr val="000000"/>
              </a:solidFill>
            </a:endParaRPr>
          </a:p>
        </p:txBody>
      </p:sp>
      <p:sp>
        <p:nvSpPr>
          <p:cNvPr id="7" name="Rectangle 6"/>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25978121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y Documents\PICTURES_CDGRS\COUNTY_PROJECTS\Erie\franklin_twp\DCP_01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29204"/>
            <a:ext cx="4572000" cy="3404596"/>
          </a:xfrm>
          <a:prstGeom prst="rect">
            <a:avLst/>
          </a:prstGeom>
          <a:noFill/>
          <a:ln>
            <a:solidFill>
              <a:schemeClr val="tx1"/>
            </a:solidFill>
          </a:ln>
        </p:spPr>
      </p:pic>
      <p:sp>
        <p:nvSpPr>
          <p:cNvPr id="21" name="Text Box 5"/>
          <p:cNvSpPr txBox="1">
            <a:spLocks noChangeArrowheads="1"/>
          </p:cNvSpPr>
          <p:nvPr/>
        </p:nvSpPr>
        <p:spPr bwMode="auto">
          <a:xfrm>
            <a:off x="0" y="600321"/>
            <a:ext cx="8458200" cy="7171194"/>
          </a:xfrm>
          <a:prstGeom prst="rect">
            <a:avLst/>
          </a:prstGeom>
          <a:noFill/>
          <a:ln w="12700">
            <a:noFill/>
            <a:miter lim="800000"/>
            <a:headEnd/>
            <a:tailEnd/>
          </a:ln>
        </p:spPr>
        <p:txBody>
          <a:bodyPr wrap="square">
            <a:spAutoFit/>
          </a:bodyPr>
          <a:lstStyle/>
          <a:p>
            <a:pPr marL="742950" indent="-228600"/>
            <a:r>
              <a:rPr lang="en-US" sz="3200" b="1" dirty="0">
                <a:solidFill>
                  <a:srgbClr val="000000"/>
                </a:solidFill>
              </a:rPr>
              <a:t>Wider roads</a:t>
            </a:r>
          </a:p>
          <a:p>
            <a:pPr marL="742950" indent="-228600"/>
            <a:r>
              <a:rPr lang="en-US" sz="3200" dirty="0">
                <a:solidFill>
                  <a:srgbClr val="000000"/>
                </a:solidFill>
              </a:rPr>
              <a:t>Must pay</a:t>
            </a:r>
          </a:p>
          <a:p>
            <a:pPr marL="971550" lvl="1"/>
            <a:r>
              <a:rPr lang="en-US" sz="3200" dirty="0">
                <a:solidFill>
                  <a:srgbClr val="000000"/>
                </a:solidFill>
              </a:rPr>
              <a:t>attention to</a:t>
            </a:r>
          </a:p>
          <a:p>
            <a:pPr marL="971550" lvl="1"/>
            <a:r>
              <a:rPr lang="en-US" sz="3200" dirty="0">
                <a:solidFill>
                  <a:srgbClr val="000000"/>
                </a:solidFill>
              </a:rPr>
              <a:t>limits of ROW</a:t>
            </a:r>
          </a:p>
          <a:p>
            <a:pPr marL="971550" lvl="1"/>
            <a:endParaRPr lang="en-US" sz="3200" dirty="0">
              <a:solidFill>
                <a:srgbClr val="000000"/>
              </a:solidFill>
            </a:endParaRPr>
          </a:p>
          <a:p>
            <a:pPr marL="971550" lvl="1"/>
            <a:endParaRPr lang="en-US" sz="3200" dirty="0">
              <a:solidFill>
                <a:srgbClr val="000000"/>
              </a:solidFill>
            </a:endParaRPr>
          </a:p>
          <a:p>
            <a:pPr marL="971550" lvl="1"/>
            <a:endParaRPr lang="en-US" sz="3200" dirty="0">
              <a:solidFill>
                <a:srgbClr val="000000"/>
              </a:solidFill>
            </a:endParaRPr>
          </a:p>
          <a:p>
            <a:pPr marL="742950" indent="-228600">
              <a:buFont typeface="Arial" pitchFamily="34" charset="0"/>
              <a:buChar char="•"/>
            </a:pPr>
            <a:r>
              <a:rPr lang="en-US" sz="3200" b="1" dirty="0">
                <a:solidFill>
                  <a:srgbClr val="000000"/>
                </a:solidFill>
              </a:rPr>
              <a:t>Consider raising the road, but not over-widening the </a:t>
            </a:r>
            <a:r>
              <a:rPr lang="en-US" sz="3200" b="1" dirty="0" err="1">
                <a:solidFill>
                  <a:srgbClr val="000000"/>
                </a:solidFill>
              </a:rPr>
              <a:t>cartway</a:t>
            </a:r>
            <a:r>
              <a:rPr lang="en-US" sz="3200" b="1" dirty="0">
                <a:solidFill>
                  <a:srgbClr val="000000"/>
                </a:solidFill>
              </a:rPr>
              <a:t>.</a:t>
            </a:r>
          </a:p>
          <a:p>
            <a:pPr marL="742950" indent="-228600">
              <a:buFont typeface="Arial" pitchFamily="34" charset="0"/>
              <a:buChar char="•"/>
            </a:pPr>
            <a:endParaRPr lang="en-US" sz="3200" b="1" dirty="0">
              <a:solidFill>
                <a:srgbClr val="000000"/>
              </a:solidFill>
            </a:endParaRPr>
          </a:p>
          <a:p>
            <a:pPr marL="742950" indent="-228600">
              <a:buFont typeface="Arial" pitchFamily="34" charset="0"/>
              <a:buChar char="•"/>
            </a:pPr>
            <a:r>
              <a:rPr lang="en-US" sz="3200" b="1" dirty="0">
                <a:solidFill>
                  <a:srgbClr val="000000"/>
                </a:solidFill>
              </a:rPr>
              <a:t>NPDES Permit could apply.</a:t>
            </a:r>
          </a:p>
          <a:p>
            <a:pPr lvl="1"/>
            <a:r>
              <a:rPr lang="en-US" sz="2400" dirty="0">
                <a:solidFill>
                  <a:srgbClr val="000000"/>
                </a:solidFill>
              </a:rPr>
              <a:t>	If there is over 1.0 acre of disturbance outside of 	existing road “cross-section”</a:t>
            </a:r>
          </a:p>
          <a:p>
            <a:pPr marL="742950" indent="-742950">
              <a:buFont typeface="+mj-lt"/>
              <a:buAutoNum type="arabicPeriod"/>
            </a:pPr>
            <a:endParaRPr lang="en-US" sz="2000" dirty="0">
              <a:solidFill>
                <a:srgbClr val="000000"/>
              </a:solidFill>
            </a:endParaRPr>
          </a:p>
          <a:p>
            <a:pPr marL="1200150" lvl="1" indent="-742950">
              <a:buFont typeface="+mj-lt"/>
              <a:buAutoNum type="arabicPeriod"/>
            </a:pPr>
            <a:endParaRPr lang="en-US" sz="2000" dirty="0">
              <a:solidFill>
                <a:srgbClr val="000000"/>
              </a:solidFill>
            </a:endParaRPr>
          </a:p>
          <a:p>
            <a:pPr marL="742950" indent="-742950">
              <a:buFont typeface="+mj-lt"/>
              <a:buAutoNum type="arabicPeriod"/>
            </a:pPr>
            <a:endParaRPr lang="en-US" sz="2000" dirty="0">
              <a:solidFill>
                <a:srgbClr val="000000"/>
              </a:solidFill>
            </a:endParaRPr>
          </a:p>
        </p:txBody>
      </p:sp>
      <p:sp>
        <p:nvSpPr>
          <p:cNvPr id="7" name="Rectangle 6"/>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610" y="375643"/>
            <a:ext cx="9156879" cy="6546895"/>
          </a:xfrm>
          <a:prstGeom prst="rect">
            <a:avLst/>
          </a:prstGeom>
        </p:spPr>
      </p:pic>
      <p:sp>
        <p:nvSpPr>
          <p:cNvPr id="11" name="Text Box 4"/>
          <p:cNvSpPr txBox="1">
            <a:spLocks noChangeArrowheads="1"/>
          </p:cNvSpPr>
          <p:nvPr/>
        </p:nvSpPr>
        <p:spPr bwMode="auto">
          <a:xfrm>
            <a:off x="1456267" y="3733800"/>
            <a:ext cx="1199367"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Road Fill</a:t>
            </a:r>
          </a:p>
        </p:txBody>
      </p:sp>
      <p:cxnSp>
        <p:nvCxnSpPr>
          <p:cNvPr id="12" name="Straight Arrow Connector 11"/>
          <p:cNvCxnSpPr/>
          <p:nvPr/>
        </p:nvCxnSpPr>
        <p:spPr>
          <a:xfrm>
            <a:off x="2133600" y="4038600"/>
            <a:ext cx="501605" cy="10543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648601" y="3978696"/>
            <a:ext cx="856791" cy="9743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4"/>
          <p:cNvSpPr txBox="1">
            <a:spLocks noChangeArrowheads="1"/>
          </p:cNvSpPr>
          <p:nvPr/>
        </p:nvSpPr>
        <p:spPr bwMode="auto">
          <a:xfrm>
            <a:off x="3905708" y="3733800"/>
            <a:ext cx="2153154"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Final Road Width</a:t>
            </a:r>
          </a:p>
        </p:txBody>
      </p:sp>
      <p:sp>
        <p:nvSpPr>
          <p:cNvPr id="15" name="Text Box 4"/>
          <p:cNvSpPr txBox="1">
            <a:spLocks noChangeArrowheads="1"/>
          </p:cNvSpPr>
          <p:nvPr/>
        </p:nvSpPr>
        <p:spPr bwMode="auto">
          <a:xfrm>
            <a:off x="229494" y="572287"/>
            <a:ext cx="5213478"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Avoid over-widening the </a:t>
            </a:r>
            <a:r>
              <a:rPr lang="en-US" sz="2000" dirty="0" err="1">
                <a:solidFill>
                  <a:srgbClr val="000000"/>
                </a:solidFill>
              </a:rPr>
              <a:t>cartway</a:t>
            </a:r>
            <a:r>
              <a:rPr lang="en-US" sz="2000" dirty="0">
                <a:solidFill>
                  <a:srgbClr val="000000"/>
                </a:solidFill>
              </a:rPr>
              <a:t> when filling</a:t>
            </a:r>
          </a:p>
        </p:txBody>
      </p:sp>
      <p:cxnSp>
        <p:nvCxnSpPr>
          <p:cNvPr id="16" name="Straight Arrow Connector 15"/>
          <p:cNvCxnSpPr/>
          <p:nvPr/>
        </p:nvCxnSpPr>
        <p:spPr>
          <a:xfrm>
            <a:off x="6026437" y="4049703"/>
            <a:ext cx="2510065" cy="7913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4"/>
          <p:cNvSpPr txBox="1">
            <a:spLocks noChangeArrowheads="1"/>
          </p:cNvSpPr>
          <p:nvPr/>
        </p:nvSpPr>
        <p:spPr bwMode="auto">
          <a:xfrm>
            <a:off x="7085383" y="3078609"/>
            <a:ext cx="1199367"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Road Fill</a:t>
            </a:r>
          </a:p>
        </p:txBody>
      </p:sp>
      <p:cxnSp>
        <p:nvCxnSpPr>
          <p:cNvPr id="18" name="Straight Arrow Connector 17"/>
          <p:cNvCxnSpPr/>
          <p:nvPr/>
        </p:nvCxnSpPr>
        <p:spPr>
          <a:xfrm>
            <a:off x="7762716" y="3383409"/>
            <a:ext cx="501605" cy="10543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0918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384464" y="609600"/>
            <a:ext cx="8671937" cy="5638800"/>
          </a:xfrm>
          <a:noFill/>
        </p:spPr>
        <p:txBody>
          <a:bodyPr/>
          <a:lstStyle/>
          <a:p>
            <a:pPr marL="0" indent="0" eaLnBrk="1" hangingPunct="1">
              <a:buFontTx/>
              <a:buNone/>
            </a:pPr>
            <a:r>
              <a:rPr lang="en-US" sz="3600" b="1" dirty="0">
                <a:solidFill>
                  <a:srgbClr val="FF0000"/>
                </a:solidFill>
                <a:latin typeface="Arial" charset="0"/>
              </a:rPr>
              <a:t>Program has averaged 440,000 tons of fill </a:t>
            </a:r>
            <a:r>
              <a:rPr lang="en-US" sz="3600" b="1" u="sng" dirty="0">
                <a:solidFill>
                  <a:srgbClr val="FF0000"/>
                </a:solidFill>
                <a:latin typeface="Arial" charset="0"/>
              </a:rPr>
              <a:t>per year </a:t>
            </a:r>
            <a:r>
              <a:rPr lang="en-US" sz="3600" b="1" dirty="0">
                <a:solidFill>
                  <a:srgbClr val="FF0000"/>
                </a:solidFill>
                <a:latin typeface="Arial" charset="0"/>
              </a:rPr>
              <a:t>the last 5 years</a:t>
            </a:r>
          </a:p>
          <a:p>
            <a:pPr lvl="1" eaLnBrk="1" hangingPunct="1"/>
            <a:endParaRPr lang="en-US" sz="3200" dirty="0">
              <a:latin typeface="Arial" charset="0"/>
            </a:endParaRPr>
          </a:p>
          <a:p>
            <a:pPr lvl="1" eaLnBrk="1" hangingPunct="1"/>
            <a:endParaRPr lang="en-US" sz="3200" dirty="0">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pic>
        <p:nvPicPr>
          <p:cNvPr id="8" name="Picture 7">
            <a:extLst>
              <a:ext uri="{FF2B5EF4-FFF2-40B4-BE49-F238E27FC236}">
                <a16:creationId xmlns:a16="http://schemas.microsoft.com/office/drawing/2014/main" id="{71432C43-C29F-4CB2-A1D2-CE6A6B691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6919" y="3870098"/>
            <a:ext cx="4619482" cy="2923941"/>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F01AC30-D2AC-4DF1-BCD9-2FB54E2F2D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63" y="3806522"/>
            <a:ext cx="4516582" cy="3051095"/>
          </a:xfrm>
          <a:prstGeom prst="rect">
            <a:avLst/>
          </a:prstGeom>
        </p:spPr>
      </p:pic>
      <p:sp>
        <p:nvSpPr>
          <p:cNvPr id="4" name="Freeform: Shape 3">
            <a:extLst>
              <a:ext uri="{FF2B5EF4-FFF2-40B4-BE49-F238E27FC236}">
                <a16:creationId xmlns:a16="http://schemas.microsoft.com/office/drawing/2014/main" id="{B3DAE7C7-EF02-4CCD-BB35-DF68B1C21F4D}"/>
              </a:ext>
            </a:extLst>
          </p:cNvPr>
          <p:cNvSpPr/>
          <p:nvPr/>
        </p:nvSpPr>
        <p:spPr bwMode="auto">
          <a:xfrm>
            <a:off x="1828801" y="2587336"/>
            <a:ext cx="1163782" cy="3522518"/>
          </a:xfrm>
          <a:custGeom>
            <a:avLst/>
            <a:gdLst>
              <a:gd name="connsiteX0" fmla="*/ 1143000 w 1163782"/>
              <a:gd name="connsiteY0" fmla="*/ 3241964 h 3522518"/>
              <a:gd name="connsiteX1" fmla="*/ 1163782 w 1163782"/>
              <a:gd name="connsiteY1" fmla="*/ 0 h 3522518"/>
              <a:gd name="connsiteX2" fmla="*/ 20782 w 1163782"/>
              <a:gd name="connsiteY2" fmla="*/ 249382 h 3522518"/>
              <a:gd name="connsiteX3" fmla="*/ 0 w 1163782"/>
              <a:gd name="connsiteY3" fmla="*/ 3522518 h 3522518"/>
              <a:gd name="connsiteX4" fmla="*/ 1143000 w 1163782"/>
              <a:gd name="connsiteY4" fmla="*/ 3241964 h 352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2" h="3522518">
                <a:moveTo>
                  <a:pt x="1143000" y="3241964"/>
                </a:moveTo>
                <a:lnTo>
                  <a:pt x="1163782" y="0"/>
                </a:lnTo>
                <a:lnTo>
                  <a:pt x="20782" y="249382"/>
                </a:lnTo>
                <a:lnTo>
                  <a:pt x="0" y="3522518"/>
                </a:lnTo>
                <a:lnTo>
                  <a:pt x="1143000" y="3241964"/>
                </a:ln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ndParaRPr>
          </a:p>
        </p:txBody>
      </p:sp>
      <p:sp>
        <p:nvSpPr>
          <p:cNvPr id="6" name="Freeform: Shape 5">
            <a:extLst>
              <a:ext uri="{FF2B5EF4-FFF2-40B4-BE49-F238E27FC236}">
                <a16:creationId xmlns:a16="http://schemas.microsoft.com/office/drawing/2014/main" id="{5DA1AB2B-24C3-49FC-8B19-9C4F9A90EB71}"/>
              </a:ext>
            </a:extLst>
          </p:cNvPr>
          <p:cNvSpPr/>
          <p:nvPr/>
        </p:nvSpPr>
        <p:spPr bwMode="auto">
          <a:xfrm>
            <a:off x="1350818" y="2660073"/>
            <a:ext cx="509155" cy="3418609"/>
          </a:xfrm>
          <a:custGeom>
            <a:avLst/>
            <a:gdLst>
              <a:gd name="connsiteX0" fmla="*/ 509155 w 509155"/>
              <a:gd name="connsiteY0" fmla="*/ 166254 h 3418609"/>
              <a:gd name="connsiteX1" fmla="*/ 20782 w 509155"/>
              <a:gd name="connsiteY1" fmla="*/ 0 h 3418609"/>
              <a:gd name="connsiteX2" fmla="*/ 0 w 509155"/>
              <a:gd name="connsiteY2" fmla="*/ 3179618 h 3418609"/>
              <a:gd name="connsiteX3" fmla="*/ 467591 w 509155"/>
              <a:gd name="connsiteY3" fmla="*/ 3418609 h 3418609"/>
              <a:gd name="connsiteX4" fmla="*/ 509155 w 509155"/>
              <a:gd name="connsiteY4" fmla="*/ 166254 h 341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55" h="3418609">
                <a:moveTo>
                  <a:pt x="509155" y="166254"/>
                </a:moveTo>
                <a:lnTo>
                  <a:pt x="20782" y="0"/>
                </a:lnTo>
                <a:lnTo>
                  <a:pt x="0" y="3179618"/>
                </a:lnTo>
                <a:lnTo>
                  <a:pt x="467591" y="3418609"/>
                </a:lnTo>
                <a:lnTo>
                  <a:pt x="509155" y="166254"/>
                </a:ln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Freeform: Shape 9">
            <a:extLst>
              <a:ext uri="{FF2B5EF4-FFF2-40B4-BE49-F238E27FC236}">
                <a16:creationId xmlns:a16="http://schemas.microsoft.com/office/drawing/2014/main" id="{9242D5D6-8E5C-425F-A65C-C00BE607ECD9}"/>
              </a:ext>
            </a:extLst>
          </p:cNvPr>
          <p:cNvSpPr/>
          <p:nvPr/>
        </p:nvSpPr>
        <p:spPr bwMode="auto">
          <a:xfrm>
            <a:off x="1366838" y="2386013"/>
            <a:ext cx="1619250" cy="447675"/>
          </a:xfrm>
          <a:custGeom>
            <a:avLst/>
            <a:gdLst>
              <a:gd name="connsiteX0" fmla="*/ 1619250 w 1619250"/>
              <a:gd name="connsiteY0" fmla="*/ 195262 h 447675"/>
              <a:gd name="connsiteX1" fmla="*/ 1166812 w 1619250"/>
              <a:gd name="connsiteY1" fmla="*/ 0 h 447675"/>
              <a:gd name="connsiteX2" fmla="*/ 0 w 1619250"/>
              <a:gd name="connsiteY2" fmla="*/ 271462 h 447675"/>
              <a:gd name="connsiteX3" fmla="*/ 514350 w 1619250"/>
              <a:gd name="connsiteY3" fmla="*/ 447675 h 447675"/>
              <a:gd name="connsiteX4" fmla="*/ 1619250 w 1619250"/>
              <a:gd name="connsiteY4" fmla="*/ 195262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47675">
                <a:moveTo>
                  <a:pt x="1619250" y="195262"/>
                </a:moveTo>
                <a:lnTo>
                  <a:pt x="1166812" y="0"/>
                </a:lnTo>
                <a:lnTo>
                  <a:pt x="0" y="271462"/>
                </a:lnTo>
                <a:lnTo>
                  <a:pt x="514350" y="447675"/>
                </a:lnTo>
                <a:lnTo>
                  <a:pt x="1619250" y="195262"/>
                </a:ln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4">
            <a:extLst>
              <a:ext uri="{FF2B5EF4-FFF2-40B4-BE49-F238E27FC236}">
                <a16:creationId xmlns:a16="http://schemas.microsoft.com/office/drawing/2014/main" id="{A75397F4-E9B5-4696-9203-E5A43BFD48A1}"/>
              </a:ext>
            </a:extLst>
          </p:cNvPr>
          <p:cNvSpPr txBox="1">
            <a:spLocks noChangeArrowheads="1"/>
          </p:cNvSpPr>
          <p:nvPr/>
        </p:nvSpPr>
        <p:spPr bwMode="auto">
          <a:xfrm>
            <a:off x="3448051" y="2512668"/>
            <a:ext cx="527757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000" b="1" kern="0" dirty="0">
                <a:latin typeface="Arial" charset="0"/>
              </a:rPr>
              <a:t>That’s enough material to fill a football field almost 1,000 feet over 5 years.</a:t>
            </a:r>
            <a:endParaRPr lang="en-US" sz="1800" b="0" kern="0" dirty="0">
              <a:latin typeface="Arial" charset="0"/>
            </a:endParaRPr>
          </a:p>
        </p:txBody>
      </p:sp>
      <p:cxnSp>
        <p:nvCxnSpPr>
          <p:cNvPr id="16" name="Straight Arrow Connector 15">
            <a:extLst>
              <a:ext uri="{FF2B5EF4-FFF2-40B4-BE49-F238E27FC236}">
                <a16:creationId xmlns:a16="http://schemas.microsoft.com/office/drawing/2014/main" id="{46CB570C-10B3-451E-9883-11E564816B3B}"/>
              </a:ext>
            </a:extLst>
          </p:cNvPr>
          <p:cNvCxnSpPr/>
          <p:nvPr/>
        </p:nvCxnSpPr>
        <p:spPr bwMode="auto">
          <a:xfrm flipH="1">
            <a:off x="2654300" y="2833688"/>
            <a:ext cx="809771" cy="442912"/>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694173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dirty="0">
                <a:solidFill>
                  <a:schemeClr val="bg1">
                    <a:lumMod val="50000"/>
                  </a:schemeClr>
                </a:solidFill>
                <a:latin typeface="Arial" charset="0"/>
              </a:rPr>
              <a:t>Background</a:t>
            </a:r>
          </a:p>
          <a:p>
            <a:pPr lvl="1" eaLnBrk="1" hangingPunct="1">
              <a:buFont typeface="Arial" panose="020B0604020202020204" pitchFamily="34" charset="0"/>
              <a:buChar char="•"/>
            </a:pPr>
            <a:r>
              <a:rPr lang="en-US" sz="3200" dirty="0">
                <a:solidFill>
                  <a:schemeClr val="bg1">
                    <a:lumMod val="50000"/>
                  </a:schemeClr>
                </a:solidFill>
                <a:latin typeface="Arial" charset="0"/>
              </a:rPr>
              <a:t>Filling the Road Profile</a:t>
            </a:r>
          </a:p>
          <a:p>
            <a:pPr lvl="1" eaLnBrk="1" hangingPunct="1">
              <a:buFont typeface="Arial" panose="020B0604020202020204" pitchFamily="34" charset="0"/>
              <a:buChar char="•"/>
            </a:pPr>
            <a:r>
              <a:rPr lang="en-US" sz="3200" b="1" dirty="0">
                <a:solidFill>
                  <a:srgbClr val="FFFF00"/>
                </a:solidFill>
                <a:latin typeface="Arial" charset="0"/>
              </a:rPr>
              <a:t>Other Considerations</a:t>
            </a:r>
          </a:p>
          <a:p>
            <a:pPr lvl="1" eaLnBrk="1" hangingPunct="1">
              <a:buFont typeface="Arial" panose="020B0604020202020204" pitchFamily="34" charset="0"/>
              <a:buChar char="•"/>
            </a:pPr>
            <a:r>
              <a:rPr lang="en-US" sz="3200" dirty="0">
                <a:solidFill>
                  <a:schemeClr val="bg1"/>
                </a:solidFill>
                <a:latin typeface="Arial" charset="0"/>
              </a:rPr>
              <a:t>Types of Fill</a:t>
            </a:r>
          </a:p>
          <a:p>
            <a:pPr lvl="1" eaLnBrk="1" hangingPunct="1">
              <a:buFont typeface="Arial" panose="020B0604020202020204" pitchFamily="34" charset="0"/>
              <a:buChar char="•"/>
            </a:pPr>
            <a:r>
              <a:rPr lang="en-US" sz="3200" dirty="0">
                <a:solidFill>
                  <a:schemeClr val="bg1"/>
                </a:solidFill>
                <a:latin typeface="Arial" charset="0"/>
              </a:rPr>
              <a:t>Introduction to RFQ</a:t>
            </a: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25267067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b="1" dirty="0">
                <a:solidFill>
                  <a:srgbClr val="FFFF00"/>
                </a:solidFill>
                <a:latin typeface="Arial" charset="0"/>
              </a:rPr>
              <a:t>Other Considerations</a:t>
            </a:r>
          </a:p>
          <a:p>
            <a:pPr lvl="2" eaLnBrk="1" hangingPunct="1">
              <a:buFont typeface="Arial" panose="020B0604020202020204" pitchFamily="34" charset="0"/>
              <a:buChar char="•"/>
            </a:pPr>
            <a:r>
              <a:rPr lang="en-US" sz="2800" b="1" dirty="0">
                <a:solidFill>
                  <a:srgbClr val="FFFF00"/>
                </a:solidFill>
                <a:latin typeface="Arial" charset="0"/>
              </a:rPr>
              <a:t>Geosynthetics</a:t>
            </a:r>
          </a:p>
          <a:p>
            <a:pPr lvl="2" eaLnBrk="1" hangingPunct="1">
              <a:buFont typeface="Arial" panose="020B0604020202020204" pitchFamily="34" charset="0"/>
              <a:buChar char="•"/>
            </a:pPr>
            <a:r>
              <a:rPr lang="en-US" sz="2800" dirty="0">
                <a:solidFill>
                  <a:schemeClr val="bg1"/>
                </a:solidFill>
                <a:latin typeface="Arial" charset="0"/>
              </a:rPr>
              <a:t>Structural Reinforcement</a:t>
            </a:r>
          </a:p>
          <a:p>
            <a:pPr lvl="2" eaLnBrk="1" hangingPunct="1">
              <a:buFont typeface="Arial" panose="020B0604020202020204" pitchFamily="34" charset="0"/>
              <a:buChar char="•"/>
            </a:pPr>
            <a:r>
              <a:rPr lang="en-US" sz="2800" dirty="0">
                <a:solidFill>
                  <a:schemeClr val="bg1"/>
                </a:solidFill>
                <a:latin typeface="Arial" charset="0"/>
              </a:rPr>
              <a:t>French Mattresses</a:t>
            </a:r>
          </a:p>
          <a:p>
            <a:pPr lvl="2" eaLnBrk="1" hangingPunct="1">
              <a:buFont typeface="Arial" panose="020B0604020202020204" pitchFamily="34" charset="0"/>
              <a:buChar char="•"/>
            </a:pPr>
            <a:r>
              <a:rPr lang="en-US" sz="2800" dirty="0">
                <a:solidFill>
                  <a:schemeClr val="bg1"/>
                </a:solidFill>
                <a:latin typeface="Arial" charset="0"/>
              </a:rPr>
              <a:t>Underdrains</a:t>
            </a:r>
          </a:p>
          <a:p>
            <a:pPr lvl="2" eaLnBrk="1" hangingPunct="1">
              <a:buFont typeface="Arial" panose="020B0604020202020204" pitchFamily="34" charset="0"/>
              <a:buChar char="•"/>
            </a:pPr>
            <a:endParaRPr lang="en-US" sz="2800" dirty="0">
              <a:solidFill>
                <a:schemeClr val="bg1"/>
              </a:solidFill>
              <a:latin typeface="Arial" charset="0"/>
            </a:endParaRP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21059816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DSC022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2514600"/>
            <a:ext cx="1511300" cy="1962801"/>
          </a:xfrm>
          <a:prstGeom prst="rect">
            <a:avLst/>
          </a:prstGeom>
          <a:noFill/>
          <a:ln w="28575">
            <a:solidFill>
              <a:srgbClr val="000000"/>
            </a:solidFill>
            <a:miter lim="800000"/>
            <a:headEnd/>
            <a:tailEnd/>
          </a:ln>
        </p:spPr>
      </p:pic>
      <p:sp>
        <p:nvSpPr>
          <p:cNvPr id="12" name="Text Box 15"/>
          <p:cNvSpPr txBox="1">
            <a:spLocks noChangeArrowheads="1"/>
          </p:cNvSpPr>
          <p:nvPr/>
        </p:nvSpPr>
        <p:spPr bwMode="auto">
          <a:xfrm>
            <a:off x="609602" y="1143000"/>
            <a:ext cx="5671232" cy="3847207"/>
          </a:xfrm>
          <a:prstGeom prst="rect">
            <a:avLst/>
          </a:prstGeom>
          <a:noFill/>
          <a:ln w="9525">
            <a:noFill/>
            <a:miter lim="800000"/>
            <a:headEnd/>
            <a:tailEnd/>
          </a:ln>
        </p:spPr>
        <p:txBody>
          <a:bodyPr wrap="none">
            <a:spAutoFit/>
          </a:bodyPr>
          <a:lstStyle/>
          <a:p>
            <a:pPr algn="r"/>
            <a:r>
              <a:rPr lang="en-US" sz="5600" b="1" dirty="0">
                <a:solidFill>
                  <a:srgbClr val="FF0000"/>
                </a:solidFill>
                <a:latin typeface="Calibri" panose="020F0502020204030204" pitchFamily="34" charset="0"/>
              </a:rPr>
              <a:t>Separation </a:t>
            </a:r>
            <a:r>
              <a:rPr lang="en-US" sz="5600" b="1" u="sng" dirty="0">
                <a:solidFill>
                  <a:srgbClr val="FF0000"/>
                </a:solidFill>
                <a:latin typeface="Calibri" panose="020F0502020204030204" pitchFamily="34" charset="0"/>
              </a:rPr>
              <a:t>FABRIC</a:t>
            </a:r>
          </a:p>
          <a:p>
            <a:pPr algn="r"/>
            <a:endParaRPr lang="en-US" sz="5600" dirty="0">
              <a:latin typeface="Calibri" panose="020F0502020204030204" pitchFamily="34" charset="0"/>
            </a:endParaRPr>
          </a:p>
          <a:p>
            <a:pPr algn="r"/>
            <a:endParaRPr lang="en-US" sz="2000" dirty="0">
              <a:latin typeface="Calibri" panose="020F0502020204030204" pitchFamily="34" charset="0"/>
            </a:endParaRPr>
          </a:p>
          <a:p>
            <a:pPr algn="r"/>
            <a:r>
              <a:rPr lang="en-US" sz="5600" dirty="0">
                <a:latin typeface="Calibri" panose="020F0502020204030204" pitchFamily="34" charset="0"/>
              </a:rPr>
              <a:t>Geo-GRID</a:t>
            </a:r>
          </a:p>
          <a:p>
            <a:pPr algn="r"/>
            <a:endParaRPr lang="en-US" sz="5600" dirty="0">
              <a:latin typeface="Calibri" panose="020F0502020204030204" pitchFamily="34" charset="0"/>
            </a:endParaRPr>
          </a:p>
        </p:txBody>
      </p:sp>
      <p:pic>
        <p:nvPicPr>
          <p:cNvPr id="13" name="Picture 17" descr="landscapeFabri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427037"/>
            <a:ext cx="1514475" cy="1935163"/>
          </a:xfrm>
          <a:prstGeom prst="rect">
            <a:avLst/>
          </a:prstGeom>
          <a:noFill/>
          <a:ln w="28575">
            <a:solidFill>
              <a:srgbClr val="000000"/>
            </a:solid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4800"/>
            <a:ext cx="9144000" cy="6553200"/>
          </a:xfrm>
          <a:prstGeom prst="rect">
            <a:avLst/>
          </a:prstGeom>
        </p:spPr>
      </p:pic>
      <p:sp>
        <p:nvSpPr>
          <p:cNvPr id="54311" name="Text Box 39"/>
          <p:cNvSpPr txBox="1">
            <a:spLocks noChangeArrowheads="1"/>
          </p:cNvSpPr>
          <p:nvPr/>
        </p:nvSpPr>
        <p:spPr bwMode="auto">
          <a:xfrm>
            <a:off x="457200" y="4913293"/>
            <a:ext cx="8229600" cy="954107"/>
          </a:xfrm>
          <a:prstGeom prst="rect">
            <a:avLst/>
          </a:prstGeom>
          <a:solidFill>
            <a:srgbClr val="FFFF99"/>
          </a:solidFill>
          <a:ln w="76200" algn="ctr">
            <a:solidFill>
              <a:srgbClr val="FF0000"/>
            </a:solidFill>
            <a:miter lim="800000"/>
            <a:headEnd/>
            <a:tailEnd/>
          </a:ln>
          <a:effectLst>
            <a:outerShdw dist="107763" dir="2700000" algn="ctr" rotWithShape="0">
              <a:schemeClr val="bg2"/>
            </a:outerShdw>
          </a:effectLst>
        </p:spPr>
        <p:txBody>
          <a:bodyPr>
            <a:spAutoFit/>
          </a:bodyPr>
          <a:lstStyle/>
          <a:p>
            <a:pPr marL="3035300" indent="-3035300">
              <a:defRPr/>
            </a:pPr>
            <a:r>
              <a:rPr lang="en-US" sz="2800" b="1" u="sng" dirty="0">
                <a:latin typeface="Calibri" panose="020F0502020204030204" pitchFamily="34" charset="0"/>
              </a:rPr>
              <a:t>Separation Fabric</a:t>
            </a:r>
            <a:r>
              <a:rPr lang="en-US" sz="2800" b="1" dirty="0">
                <a:latin typeface="Calibri" panose="020F0502020204030204" pitchFamily="34" charset="0"/>
              </a:rPr>
              <a:t>:  Plastic “cloth” used to separate different materials in soil.</a:t>
            </a:r>
          </a:p>
        </p:txBody>
      </p:sp>
      <p:sp>
        <p:nvSpPr>
          <p:cNvPr id="8"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Separation Fabric</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28600" y="685800"/>
            <a:ext cx="7859713" cy="2738438"/>
          </a:xfrm>
          <a:prstGeom prst="rect">
            <a:avLst/>
          </a:prstGeom>
          <a:noFill/>
          <a:ln w="9525">
            <a:noFill/>
            <a:miter lim="800000"/>
            <a:headEnd/>
            <a:tailEnd/>
          </a:ln>
        </p:spPr>
        <p:txBody>
          <a:bodyPr>
            <a:spAutoFit/>
          </a:bodyPr>
          <a:lstStyle/>
          <a:p>
            <a:pPr algn="l"/>
            <a:r>
              <a:rPr lang="en-US" sz="3200" b="1" u="sng" dirty="0">
                <a:solidFill>
                  <a:srgbClr val="CC0000"/>
                </a:solidFill>
                <a:latin typeface="Calibri" panose="020F0502020204030204" pitchFamily="34" charset="0"/>
              </a:rPr>
              <a:t>Separation</a:t>
            </a:r>
            <a:r>
              <a:rPr lang="en-US" sz="3200" b="1" u="sng" dirty="0">
                <a:latin typeface="Calibri" panose="020F0502020204030204" pitchFamily="34" charset="0"/>
              </a:rPr>
              <a:t> Fabric Uses</a:t>
            </a:r>
            <a:r>
              <a:rPr lang="en-US" sz="3200" b="1" dirty="0">
                <a:latin typeface="Calibri" panose="020F0502020204030204" pitchFamily="34" charset="0"/>
              </a:rPr>
              <a:t>:</a:t>
            </a:r>
          </a:p>
          <a:p>
            <a:pPr algn="l"/>
            <a:endParaRPr lang="en-US" sz="1200" b="1" dirty="0">
              <a:latin typeface="Calibri" panose="020F0502020204030204" pitchFamily="34" charset="0"/>
            </a:endParaRPr>
          </a:p>
          <a:p>
            <a:pPr algn="l">
              <a:buFontTx/>
              <a:buChar char="•"/>
            </a:pPr>
            <a:r>
              <a:rPr lang="en-US" sz="3200" dirty="0">
                <a:latin typeface="Calibri" panose="020F0502020204030204" pitchFamily="34" charset="0"/>
              </a:rPr>
              <a:t> </a:t>
            </a:r>
            <a:r>
              <a:rPr lang="en-US" sz="3200" dirty="0">
                <a:solidFill>
                  <a:srgbClr val="CC0000"/>
                </a:solidFill>
                <a:latin typeface="Calibri" panose="020F0502020204030204" pitchFamily="34" charset="0"/>
              </a:rPr>
              <a:t>Separates</a:t>
            </a:r>
            <a:r>
              <a:rPr lang="en-US" sz="3200" dirty="0">
                <a:latin typeface="Calibri" panose="020F0502020204030204" pitchFamily="34" charset="0"/>
              </a:rPr>
              <a:t> two types of material</a:t>
            </a:r>
          </a:p>
          <a:p>
            <a:pPr lvl="1" algn="l">
              <a:buFontTx/>
              <a:buChar char="•"/>
            </a:pPr>
            <a:r>
              <a:rPr lang="en-US" sz="3200" dirty="0">
                <a:latin typeface="Calibri" panose="020F0502020204030204" pitchFamily="34" charset="0"/>
              </a:rPr>
              <a:t>Adds some strength</a:t>
            </a:r>
          </a:p>
          <a:p>
            <a:pPr lvl="1" algn="l">
              <a:buFontTx/>
              <a:buChar char="•"/>
            </a:pPr>
            <a:r>
              <a:rPr lang="en-US" sz="3200" dirty="0">
                <a:latin typeface="Calibri" panose="020F0502020204030204" pitchFamily="34" charset="0"/>
              </a:rPr>
              <a:t>Distributes loads over larger area</a:t>
            </a:r>
          </a:p>
          <a:p>
            <a:pPr lvl="1" algn="l">
              <a:buFontTx/>
              <a:buChar char="•"/>
            </a:pPr>
            <a:r>
              <a:rPr lang="en-US" sz="3200" dirty="0">
                <a:latin typeface="Calibri" panose="020F0502020204030204" pitchFamily="34" charset="0"/>
              </a:rPr>
              <a:t>Prevent clogging of underdrains</a:t>
            </a:r>
          </a:p>
        </p:txBody>
      </p:sp>
      <p:sp>
        <p:nvSpPr>
          <p:cNvPr id="7174" name="Rectangle 35"/>
          <p:cNvSpPr>
            <a:spLocks noChangeArrowheads="1"/>
          </p:cNvSpPr>
          <p:nvPr/>
        </p:nvSpPr>
        <p:spPr bwMode="auto">
          <a:xfrm>
            <a:off x="457200" y="3962400"/>
            <a:ext cx="3505200" cy="2514600"/>
          </a:xfrm>
          <a:prstGeom prst="rect">
            <a:avLst/>
          </a:prstGeom>
          <a:solidFill>
            <a:schemeClr val="bg1"/>
          </a:solidFill>
          <a:ln w="28575">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7175" name="Rectangle 36"/>
          <p:cNvSpPr>
            <a:spLocks noChangeArrowheads="1"/>
          </p:cNvSpPr>
          <p:nvPr/>
        </p:nvSpPr>
        <p:spPr bwMode="auto">
          <a:xfrm>
            <a:off x="457200" y="3962400"/>
            <a:ext cx="3505200" cy="1295400"/>
          </a:xfrm>
          <a:prstGeom prst="rect">
            <a:avLst/>
          </a:prstGeom>
          <a:pattFill prst="lgCheck">
            <a:fgClr>
              <a:schemeClr val="tx2"/>
            </a:fgClr>
            <a:bgClr>
              <a:srgbClr val="FFFFFF"/>
            </a:bgClr>
          </a:pattFill>
          <a:ln w="28575">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7176" name="Rectangle 37" descr="25%"/>
          <p:cNvSpPr>
            <a:spLocks noChangeArrowheads="1"/>
          </p:cNvSpPr>
          <p:nvPr/>
        </p:nvSpPr>
        <p:spPr bwMode="auto">
          <a:xfrm>
            <a:off x="457200" y="5181600"/>
            <a:ext cx="3505200" cy="1295400"/>
          </a:xfrm>
          <a:prstGeom prst="rect">
            <a:avLst/>
          </a:prstGeom>
          <a:pattFill prst="pct25">
            <a:fgClr>
              <a:schemeClr val="tx2"/>
            </a:fgClr>
            <a:bgClr>
              <a:srgbClr val="FFFFFF"/>
            </a:bgClr>
          </a:pattFill>
          <a:ln w="28575">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7177" name="Rectangle 38"/>
          <p:cNvSpPr>
            <a:spLocks noChangeArrowheads="1"/>
          </p:cNvSpPr>
          <p:nvPr/>
        </p:nvSpPr>
        <p:spPr bwMode="auto">
          <a:xfrm>
            <a:off x="4876800" y="3962400"/>
            <a:ext cx="3505200" cy="2514600"/>
          </a:xfrm>
          <a:prstGeom prst="rect">
            <a:avLst/>
          </a:prstGeom>
          <a:solidFill>
            <a:schemeClr val="bg1"/>
          </a:solidFill>
          <a:ln w="28575">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7178" name="Rectangle 39"/>
          <p:cNvSpPr>
            <a:spLocks noChangeArrowheads="1"/>
          </p:cNvSpPr>
          <p:nvPr/>
        </p:nvSpPr>
        <p:spPr bwMode="auto">
          <a:xfrm>
            <a:off x="4876800" y="3962400"/>
            <a:ext cx="3505200" cy="1295400"/>
          </a:xfrm>
          <a:prstGeom prst="rect">
            <a:avLst/>
          </a:prstGeom>
          <a:pattFill prst="lgCheck">
            <a:fgClr>
              <a:schemeClr val="tx2"/>
            </a:fgClr>
            <a:bgClr>
              <a:srgbClr val="FFFFFF"/>
            </a:bgClr>
          </a:pattFill>
          <a:ln w="28575">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7179" name="Rectangle 40" descr="25%"/>
          <p:cNvSpPr>
            <a:spLocks noChangeArrowheads="1"/>
          </p:cNvSpPr>
          <p:nvPr/>
        </p:nvSpPr>
        <p:spPr bwMode="auto">
          <a:xfrm>
            <a:off x="4876800" y="5181600"/>
            <a:ext cx="3505200" cy="1295400"/>
          </a:xfrm>
          <a:prstGeom prst="rect">
            <a:avLst/>
          </a:prstGeom>
          <a:pattFill prst="pct25">
            <a:fgClr>
              <a:schemeClr val="tx2"/>
            </a:fgClr>
            <a:bgClr>
              <a:srgbClr val="FFFFFF"/>
            </a:bgClr>
          </a:pattFill>
          <a:ln w="28575">
            <a:noFill/>
            <a:miter lim="800000"/>
            <a:headEnd/>
            <a:tailEnd/>
          </a:ln>
        </p:spPr>
        <p:txBody>
          <a:bodyPr wrap="none" anchor="ctr"/>
          <a:lstStyle/>
          <a:p>
            <a:endParaRPr lang="en-US" dirty="0">
              <a:latin typeface="Calibri" panose="020F0502020204030204" pitchFamily="34" charset="0"/>
            </a:endParaRPr>
          </a:p>
        </p:txBody>
      </p:sp>
      <p:sp>
        <p:nvSpPr>
          <p:cNvPr id="7180" name="Freeform 41"/>
          <p:cNvSpPr>
            <a:spLocks/>
          </p:cNvSpPr>
          <p:nvPr/>
        </p:nvSpPr>
        <p:spPr bwMode="auto">
          <a:xfrm>
            <a:off x="5715000" y="5181600"/>
            <a:ext cx="228600" cy="152400"/>
          </a:xfrm>
          <a:custGeom>
            <a:avLst/>
            <a:gdLst>
              <a:gd name="T0" fmla="*/ 76200 w 144"/>
              <a:gd name="T1" fmla="*/ 0 h 96"/>
              <a:gd name="T2" fmla="*/ 0 w 144"/>
              <a:gd name="T3" fmla="*/ 0 h 96"/>
              <a:gd name="T4" fmla="*/ 0 w 144"/>
              <a:gd name="T5" fmla="*/ 76200 h 96"/>
              <a:gd name="T6" fmla="*/ 76200 w 144"/>
              <a:gd name="T7" fmla="*/ 152400 h 96"/>
              <a:gd name="T8" fmla="*/ 152400 w 144"/>
              <a:gd name="T9" fmla="*/ 152400 h 96"/>
              <a:gd name="T10" fmla="*/ 228600 w 144"/>
              <a:gd name="T11" fmla="*/ 76200 h 96"/>
              <a:gd name="T12" fmla="*/ 152400 w 144"/>
              <a:gd name="T13" fmla="*/ 0 h 96"/>
              <a:gd name="T14" fmla="*/ 762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1" name="Freeform 42"/>
          <p:cNvSpPr>
            <a:spLocks/>
          </p:cNvSpPr>
          <p:nvPr/>
        </p:nvSpPr>
        <p:spPr bwMode="auto">
          <a:xfrm>
            <a:off x="6477000" y="5105400"/>
            <a:ext cx="304800" cy="228600"/>
          </a:xfrm>
          <a:custGeom>
            <a:avLst/>
            <a:gdLst>
              <a:gd name="T0" fmla="*/ 101600 w 144"/>
              <a:gd name="T1" fmla="*/ 0 h 96"/>
              <a:gd name="T2" fmla="*/ 0 w 144"/>
              <a:gd name="T3" fmla="*/ 0 h 96"/>
              <a:gd name="T4" fmla="*/ 0 w 144"/>
              <a:gd name="T5" fmla="*/ 114300 h 96"/>
              <a:gd name="T6" fmla="*/ 101600 w 144"/>
              <a:gd name="T7" fmla="*/ 228600 h 96"/>
              <a:gd name="T8" fmla="*/ 203200 w 144"/>
              <a:gd name="T9" fmla="*/ 228600 h 96"/>
              <a:gd name="T10" fmla="*/ 304800 w 144"/>
              <a:gd name="T11" fmla="*/ 1143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2" name="Freeform 43"/>
          <p:cNvSpPr>
            <a:spLocks/>
          </p:cNvSpPr>
          <p:nvPr/>
        </p:nvSpPr>
        <p:spPr bwMode="auto">
          <a:xfrm>
            <a:off x="5105400" y="5181600"/>
            <a:ext cx="381000" cy="152400"/>
          </a:xfrm>
          <a:custGeom>
            <a:avLst/>
            <a:gdLst>
              <a:gd name="T0" fmla="*/ 127000 w 144"/>
              <a:gd name="T1" fmla="*/ 0 h 96"/>
              <a:gd name="T2" fmla="*/ 0 w 144"/>
              <a:gd name="T3" fmla="*/ 0 h 96"/>
              <a:gd name="T4" fmla="*/ 0 w 144"/>
              <a:gd name="T5" fmla="*/ 76200 h 96"/>
              <a:gd name="T6" fmla="*/ 127000 w 144"/>
              <a:gd name="T7" fmla="*/ 152400 h 96"/>
              <a:gd name="T8" fmla="*/ 254000 w 144"/>
              <a:gd name="T9" fmla="*/ 152400 h 96"/>
              <a:gd name="T10" fmla="*/ 381000 w 144"/>
              <a:gd name="T11" fmla="*/ 76200 h 96"/>
              <a:gd name="T12" fmla="*/ 254000 w 144"/>
              <a:gd name="T13" fmla="*/ 0 h 96"/>
              <a:gd name="T14" fmla="*/ 1270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3" name="Freeform 44"/>
          <p:cNvSpPr>
            <a:spLocks/>
          </p:cNvSpPr>
          <p:nvPr/>
        </p:nvSpPr>
        <p:spPr bwMode="auto">
          <a:xfrm rot="5180867">
            <a:off x="7050088" y="5145088"/>
            <a:ext cx="304800" cy="228600"/>
          </a:xfrm>
          <a:custGeom>
            <a:avLst/>
            <a:gdLst>
              <a:gd name="T0" fmla="*/ 101600 w 144"/>
              <a:gd name="T1" fmla="*/ 0 h 96"/>
              <a:gd name="T2" fmla="*/ 0 w 144"/>
              <a:gd name="T3" fmla="*/ 0 h 96"/>
              <a:gd name="T4" fmla="*/ 0 w 144"/>
              <a:gd name="T5" fmla="*/ 114300 h 96"/>
              <a:gd name="T6" fmla="*/ 101600 w 144"/>
              <a:gd name="T7" fmla="*/ 228600 h 96"/>
              <a:gd name="T8" fmla="*/ 203200 w 144"/>
              <a:gd name="T9" fmla="*/ 228600 h 96"/>
              <a:gd name="T10" fmla="*/ 304800 w 144"/>
              <a:gd name="T11" fmla="*/ 1143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4" name="Freeform 45"/>
          <p:cNvSpPr>
            <a:spLocks/>
          </p:cNvSpPr>
          <p:nvPr/>
        </p:nvSpPr>
        <p:spPr bwMode="auto">
          <a:xfrm rot="5619133">
            <a:off x="7658100" y="5067300"/>
            <a:ext cx="381000" cy="304800"/>
          </a:xfrm>
          <a:custGeom>
            <a:avLst/>
            <a:gdLst>
              <a:gd name="T0" fmla="*/ 127000 w 144"/>
              <a:gd name="T1" fmla="*/ 0 h 96"/>
              <a:gd name="T2" fmla="*/ 0 w 144"/>
              <a:gd name="T3" fmla="*/ 0 h 96"/>
              <a:gd name="T4" fmla="*/ 0 w 144"/>
              <a:gd name="T5" fmla="*/ 152400 h 96"/>
              <a:gd name="T6" fmla="*/ 127000 w 144"/>
              <a:gd name="T7" fmla="*/ 304800 h 96"/>
              <a:gd name="T8" fmla="*/ 254000 w 144"/>
              <a:gd name="T9" fmla="*/ 304800 h 96"/>
              <a:gd name="T10" fmla="*/ 381000 w 144"/>
              <a:gd name="T11" fmla="*/ 152400 h 96"/>
              <a:gd name="T12" fmla="*/ 254000 w 144"/>
              <a:gd name="T13" fmla="*/ 0 h 96"/>
              <a:gd name="T14" fmla="*/ 1270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5" name="Freeform 46"/>
          <p:cNvSpPr>
            <a:spLocks/>
          </p:cNvSpPr>
          <p:nvPr/>
        </p:nvSpPr>
        <p:spPr bwMode="auto">
          <a:xfrm>
            <a:off x="6019800" y="5105400"/>
            <a:ext cx="762000" cy="152400"/>
          </a:xfrm>
          <a:custGeom>
            <a:avLst/>
            <a:gdLst>
              <a:gd name="T0" fmla="*/ 254000 w 144"/>
              <a:gd name="T1" fmla="*/ 0 h 96"/>
              <a:gd name="T2" fmla="*/ 0 w 144"/>
              <a:gd name="T3" fmla="*/ 0 h 96"/>
              <a:gd name="T4" fmla="*/ 0 w 144"/>
              <a:gd name="T5" fmla="*/ 76200 h 96"/>
              <a:gd name="T6" fmla="*/ 254000 w 144"/>
              <a:gd name="T7" fmla="*/ 152400 h 96"/>
              <a:gd name="T8" fmla="*/ 508000 w 144"/>
              <a:gd name="T9" fmla="*/ 152400 h 96"/>
              <a:gd name="T10" fmla="*/ 762000 w 144"/>
              <a:gd name="T11" fmla="*/ 76200 h 96"/>
              <a:gd name="T12" fmla="*/ 508000 w 144"/>
              <a:gd name="T13" fmla="*/ 0 h 96"/>
              <a:gd name="T14" fmla="*/ 2540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6" name="Freeform 47" descr="25%"/>
          <p:cNvSpPr>
            <a:spLocks/>
          </p:cNvSpPr>
          <p:nvPr/>
        </p:nvSpPr>
        <p:spPr bwMode="auto">
          <a:xfrm>
            <a:off x="6858000" y="5081588"/>
            <a:ext cx="304800" cy="152400"/>
          </a:xfrm>
          <a:custGeom>
            <a:avLst/>
            <a:gdLst>
              <a:gd name="T0" fmla="*/ 101600 w 144"/>
              <a:gd name="T1" fmla="*/ 0 h 96"/>
              <a:gd name="T2" fmla="*/ 0 w 144"/>
              <a:gd name="T3" fmla="*/ 0 h 96"/>
              <a:gd name="T4" fmla="*/ 0 w 144"/>
              <a:gd name="T5" fmla="*/ 76200 h 96"/>
              <a:gd name="T6" fmla="*/ 101600 w 144"/>
              <a:gd name="T7" fmla="*/ 152400 h 96"/>
              <a:gd name="T8" fmla="*/ 203200 w 144"/>
              <a:gd name="T9" fmla="*/ 152400 h 96"/>
              <a:gd name="T10" fmla="*/ 304800 w 144"/>
              <a:gd name="T11" fmla="*/ 762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7" name="Freeform 48" descr="25%"/>
          <p:cNvSpPr>
            <a:spLocks/>
          </p:cNvSpPr>
          <p:nvPr/>
        </p:nvSpPr>
        <p:spPr bwMode="auto">
          <a:xfrm rot="-3002547">
            <a:off x="5829300" y="4838700"/>
            <a:ext cx="457200" cy="381000"/>
          </a:xfrm>
          <a:custGeom>
            <a:avLst/>
            <a:gdLst>
              <a:gd name="T0" fmla="*/ 152400 w 144"/>
              <a:gd name="T1" fmla="*/ 0 h 96"/>
              <a:gd name="T2" fmla="*/ 0 w 144"/>
              <a:gd name="T3" fmla="*/ 0 h 96"/>
              <a:gd name="T4" fmla="*/ 0 w 144"/>
              <a:gd name="T5" fmla="*/ 190500 h 96"/>
              <a:gd name="T6" fmla="*/ 152400 w 144"/>
              <a:gd name="T7" fmla="*/ 381000 h 96"/>
              <a:gd name="T8" fmla="*/ 304800 w 144"/>
              <a:gd name="T9" fmla="*/ 381000 h 96"/>
              <a:gd name="T10" fmla="*/ 457200 w 144"/>
              <a:gd name="T11" fmla="*/ 190500 h 96"/>
              <a:gd name="T12" fmla="*/ 304800 w 144"/>
              <a:gd name="T13" fmla="*/ 0 h 96"/>
              <a:gd name="T14" fmla="*/ 1524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8" name="Freeform 49" descr="25%"/>
          <p:cNvSpPr>
            <a:spLocks/>
          </p:cNvSpPr>
          <p:nvPr/>
        </p:nvSpPr>
        <p:spPr bwMode="auto">
          <a:xfrm>
            <a:off x="6400800" y="4343400"/>
            <a:ext cx="304800" cy="304800"/>
          </a:xfrm>
          <a:custGeom>
            <a:avLst/>
            <a:gdLst>
              <a:gd name="T0" fmla="*/ 101600 w 144"/>
              <a:gd name="T1" fmla="*/ 0 h 96"/>
              <a:gd name="T2" fmla="*/ 0 w 144"/>
              <a:gd name="T3" fmla="*/ 0 h 96"/>
              <a:gd name="T4" fmla="*/ 0 w 144"/>
              <a:gd name="T5" fmla="*/ 152400 h 96"/>
              <a:gd name="T6" fmla="*/ 101600 w 144"/>
              <a:gd name="T7" fmla="*/ 304800 h 96"/>
              <a:gd name="T8" fmla="*/ 203200 w 144"/>
              <a:gd name="T9" fmla="*/ 304800 h 96"/>
              <a:gd name="T10" fmla="*/ 304800 w 144"/>
              <a:gd name="T11" fmla="*/ 1524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89" name="Freeform 50" descr="25%"/>
          <p:cNvSpPr>
            <a:spLocks/>
          </p:cNvSpPr>
          <p:nvPr/>
        </p:nvSpPr>
        <p:spPr bwMode="auto">
          <a:xfrm>
            <a:off x="4953000" y="4953000"/>
            <a:ext cx="304800" cy="304800"/>
          </a:xfrm>
          <a:custGeom>
            <a:avLst/>
            <a:gdLst>
              <a:gd name="T0" fmla="*/ 101600 w 144"/>
              <a:gd name="T1" fmla="*/ 0 h 96"/>
              <a:gd name="T2" fmla="*/ 0 w 144"/>
              <a:gd name="T3" fmla="*/ 0 h 96"/>
              <a:gd name="T4" fmla="*/ 0 w 144"/>
              <a:gd name="T5" fmla="*/ 152400 h 96"/>
              <a:gd name="T6" fmla="*/ 101600 w 144"/>
              <a:gd name="T7" fmla="*/ 304800 h 96"/>
              <a:gd name="T8" fmla="*/ 203200 w 144"/>
              <a:gd name="T9" fmla="*/ 304800 h 96"/>
              <a:gd name="T10" fmla="*/ 304800 w 144"/>
              <a:gd name="T11" fmla="*/ 1524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0" name="Freeform 51" descr="25%"/>
          <p:cNvSpPr>
            <a:spLocks/>
          </p:cNvSpPr>
          <p:nvPr/>
        </p:nvSpPr>
        <p:spPr bwMode="auto">
          <a:xfrm rot="1513970">
            <a:off x="7612063" y="4603750"/>
            <a:ext cx="457200" cy="304800"/>
          </a:xfrm>
          <a:custGeom>
            <a:avLst/>
            <a:gdLst>
              <a:gd name="T0" fmla="*/ 152400 w 144"/>
              <a:gd name="T1" fmla="*/ 0 h 96"/>
              <a:gd name="T2" fmla="*/ 0 w 144"/>
              <a:gd name="T3" fmla="*/ 0 h 96"/>
              <a:gd name="T4" fmla="*/ 0 w 144"/>
              <a:gd name="T5" fmla="*/ 152400 h 96"/>
              <a:gd name="T6" fmla="*/ 152400 w 144"/>
              <a:gd name="T7" fmla="*/ 304800 h 96"/>
              <a:gd name="T8" fmla="*/ 304800 w 144"/>
              <a:gd name="T9" fmla="*/ 304800 h 96"/>
              <a:gd name="T10" fmla="*/ 457200 w 144"/>
              <a:gd name="T11" fmla="*/ 152400 h 96"/>
              <a:gd name="T12" fmla="*/ 304800 w 144"/>
              <a:gd name="T13" fmla="*/ 0 h 96"/>
              <a:gd name="T14" fmla="*/ 1524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1" name="Freeform 52" descr="25%"/>
          <p:cNvSpPr>
            <a:spLocks/>
          </p:cNvSpPr>
          <p:nvPr/>
        </p:nvSpPr>
        <p:spPr bwMode="auto">
          <a:xfrm>
            <a:off x="7391400" y="4953000"/>
            <a:ext cx="304800" cy="304800"/>
          </a:xfrm>
          <a:custGeom>
            <a:avLst/>
            <a:gdLst>
              <a:gd name="T0" fmla="*/ 101600 w 144"/>
              <a:gd name="T1" fmla="*/ 0 h 96"/>
              <a:gd name="T2" fmla="*/ 0 w 144"/>
              <a:gd name="T3" fmla="*/ 0 h 96"/>
              <a:gd name="T4" fmla="*/ 0 w 144"/>
              <a:gd name="T5" fmla="*/ 152400 h 96"/>
              <a:gd name="T6" fmla="*/ 101600 w 144"/>
              <a:gd name="T7" fmla="*/ 304800 h 96"/>
              <a:gd name="T8" fmla="*/ 203200 w 144"/>
              <a:gd name="T9" fmla="*/ 304800 h 96"/>
              <a:gd name="T10" fmla="*/ 304800 w 144"/>
              <a:gd name="T11" fmla="*/ 1524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2" name="Freeform 53" descr="25%"/>
          <p:cNvSpPr>
            <a:spLocks/>
          </p:cNvSpPr>
          <p:nvPr/>
        </p:nvSpPr>
        <p:spPr bwMode="auto">
          <a:xfrm>
            <a:off x="8001000" y="5029200"/>
            <a:ext cx="304800" cy="304800"/>
          </a:xfrm>
          <a:custGeom>
            <a:avLst/>
            <a:gdLst>
              <a:gd name="T0" fmla="*/ 101600 w 144"/>
              <a:gd name="T1" fmla="*/ 0 h 96"/>
              <a:gd name="T2" fmla="*/ 0 w 144"/>
              <a:gd name="T3" fmla="*/ 0 h 96"/>
              <a:gd name="T4" fmla="*/ 0 w 144"/>
              <a:gd name="T5" fmla="*/ 152400 h 96"/>
              <a:gd name="T6" fmla="*/ 101600 w 144"/>
              <a:gd name="T7" fmla="*/ 304800 h 96"/>
              <a:gd name="T8" fmla="*/ 203200 w 144"/>
              <a:gd name="T9" fmla="*/ 304800 h 96"/>
              <a:gd name="T10" fmla="*/ 304800 w 144"/>
              <a:gd name="T11" fmla="*/ 152400 h 96"/>
              <a:gd name="T12" fmla="*/ 203200 w 144"/>
              <a:gd name="T13" fmla="*/ 0 h 96"/>
              <a:gd name="T14" fmla="*/ 1016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3" name="Freeform 54"/>
          <p:cNvSpPr>
            <a:spLocks/>
          </p:cNvSpPr>
          <p:nvPr/>
        </p:nvSpPr>
        <p:spPr bwMode="auto">
          <a:xfrm rot="8649122">
            <a:off x="6740525" y="5368925"/>
            <a:ext cx="381000" cy="304800"/>
          </a:xfrm>
          <a:custGeom>
            <a:avLst/>
            <a:gdLst>
              <a:gd name="T0" fmla="*/ 127000 w 144"/>
              <a:gd name="T1" fmla="*/ 0 h 96"/>
              <a:gd name="T2" fmla="*/ 0 w 144"/>
              <a:gd name="T3" fmla="*/ 0 h 96"/>
              <a:gd name="T4" fmla="*/ 0 w 144"/>
              <a:gd name="T5" fmla="*/ 152400 h 96"/>
              <a:gd name="T6" fmla="*/ 127000 w 144"/>
              <a:gd name="T7" fmla="*/ 304800 h 96"/>
              <a:gd name="T8" fmla="*/ 254000 w 144"/>
              <a:gd name="T9" fmla="*/ 304800 h 96"/>
              <a:gd name="T10" fmla="*/ 381000 w 144"/>
              <a:gd name="T11" fmla="*/ 152400 h 96"/>
              <a:gd name="T12" fmla="*/ 254000 w 144"/>
              <a:gd name="T13" fmla="*/ 0 h 96"/>
              <a:gd name="T14" fmla="*/ 1270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4" name="Freeform 55"/>
          <p:cNvSpPr>
            <a:spLocks/>
          </p:cNvSpPr>
          <p:nvPr/>
        </p:nvSpPr>
        <p:spPr bwMode="auto">
          <a:xfrm rot="8649122">
            <a:off x="5181600" y="5562600"/>
            <a:ext cx="381000" cy="304800"/>
          </a:xfrm>
          <a:custGeom>
            <a:avLst/>
            <a:gdLst>
              <a:gd name="T0" fmla="*/ 127000 w 144"/>
              <a:gd name="T1" fmla="*/ 0 h 96"/>
              <a:gd name="T2" fmla="*/ 0 w 144"/>
              <a:gd name="T3" fmla="*/ 0 h 96"/>
              <a:gd name="T4" fmla="*/ 0 w 144"/>
              <a:gd name="T5" fmla="*/ 152400 h 96"/>
              <a:gd name="T6" fmla="*/ 127000 w 144"/>
              <a:gd name="T7" fmla="*/ 304800 h 96"/>
              <a:gd name="T8" fmla="*/ 254000 w 144"/>
              <a:gd name="T9" fmla="*/ 304800 h 96"/>
              <a:gd name="T10" fmla="*/ 381000 w 144"/>
              <a:gd name="T11" fmla="*/ 152400 h 96"/>
              <a:gd name="T12" fmla="*/ 254000 w 144"/>
              <a:gd name="T13" fmla="*/ 0 h 96"/>
              <a:gd name="T14" fmla="*/ 1270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5" name="Freeform 56"/>
          <p:cNvSpPr>
            <a:spLocks/>
          </p:cNvSpPr>
          <p:nvPr/>
        </p:nvSpPr>
        <p:spPr bwMode="auto">
          <a:xfrm rot="10630554">
            <a:off x="5791200" y="5562600"/>
            <a:ext cx="655638" cy="152400"/>
          </a:xfrm>
          <a:custGeom>
            <a:avLst/>
            <a:gdLst>
              <a:gd name="T0" fmla="*/ 218546 w 144"/>
              <a:gd name="T1" fmla="*/ 0 h 96"/>
              <a:gd name="T2" fmla="*/ 0 w 144"/>
              <a:gd name="T3" fmla="*/ 0 h 96"/>
              <a:gd name="T4" fmla="*/ 0 w 144"/>
              <a:gd name="T5" fmla="*/ 76200 h 96"/>
              <a:gd name="T6" fmla="*/ 218546 w 144"/>
              <a:gd name="T7" fmla="*/ 152400 h 96"/>
              <a:gd name="T8" fmla="*/ 437092 w 144"/>
              <a:gd name="T9" fmla="*/ 152400 h 96"/>
              <a:gd name="T10" fmla="*/ 655638 w 144"/>
              <a:gd name="T11" fmla="*/ 76200 h 96"/>
              <a:gd name="T12" fmla="*/ 437092 w 144"/>
              <a:gd name="T13" fmla="*/ 0 h 96"/>
              <a:gd name="T14" fmla="*/ 218546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6" name="Freeform 57" descr="25%"/>
          <p:cNvSpPr>
            <a:spLocks/>
          </p:cNvSpPr>
          <p:nvPr/>
        </p:nvSpPr>
        <p:spPr bwMode="auto">
          <a:xfrm>
            <a:off x="5181600" y="4572000"/>
            <a:ext cx="838200" cy="228600"/>
          </a:xfrm>
          <a:custGeom>
            <a:avLst/>
            <a:gdLst>
              <a:gd name="T0" fmla="*/ 279400 w 144"/>
              <a:gd name="T1" fmla="*/ 0 h 96"/>
              <a:gd name="T2" fmla="*/ 0 w 144"/>
              <a:gd name="T3" fmla="*/ 0 h 96"/>
              <a:gd name="T4" fmla="*/ 0 w 144"/>
              <a:gd name="T5" fmla="*/ 114300 h 96"/>
              <a:gd name="T6" fmla="*/ 279400 w 144"/>
              <a:gd name="T7" fmla="*/ 228600 h 96"/>
              <a:gd name="T8" fmla="*/ 558800 w 144"/>
              <a:gd name="T9" fmla="*/ 228600 h 96"/>
              <a:gd name="T10" fmla="*/ 838200 w 144"/>
              <a:gd name="T11" fmla="*/ 114300 h 96"/>
              <a:gd name="T12" fmla="*/ 558800 w 144"/>
              <a:gd name="T13" fmla="*/ 0 h 96"/>
              <a:gd name="T14" fmla="*/ 2794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pct25">
            <a:fgClr>
              <a:schemeClr val="tx2"/>
            </a:fgClr>
            <a:bgClr>
              <a:srgbClr val="FFFFFF"/>
            </a:bgClr>
          </a:pattFill>
          <a:ln w="28575" cap="flat" cmpd="sng">
            <a:noFill/>
            <a:prstDash val="solid"/>
            <a:round/>
            <a:headEnd/>
            <a:tailEnd/>
          </a:ln>
        </p:spPr>
        <p:txBody>
          <a:bodyPr wrap="none" anchor="ctr"/>
          <a:lstStyle/>
          <a:p>
            <a:endParaRPr lang="en-US" dirty="0">
              <a:latin typeface="Calibri" panose="020F0502020204030204" pitchFamily="34" charset="0"/>
            </a:endParaRPr>
          </a:p>
        </p:txBody>
      </p:sp>
      <p:sp>
        <p:nvSpPr>
          <p:cNvPr id="7197" name="Line 58"/>
          <p:cNvSpPr>
            <a:spLocks noChangeShapeType="1"/>
          </p:cNvSpPr>
          <p:nvPr/>
        </p:nvSpPr>
        <p:spPr bwMode="auto">
          <a:xfrm>
            <a:off x="457200" y="5181600"/>
            <a:ext cx="3505200" cy="0"/>
          </a:xfrm>
          <a:prstGeom prst="line">
            <a:avLst/>
          </a:prstGeom>
          <a:noFill/>
          <a:ln w="76200">
            <a:solidFill>
              <a:schemeClr val="tx1"/>
            </a:solidFill>
            <a:round/>
            <a:headEnd/>
            <a:tailEnd/>
          </a:ln>
        </p:spPr>
        <p:txBody>
          <a:bodyPr/>
          <a:lstStyle/>
          <a:p>
            <a:endParaRPr lang="en-US" dirty="0">
              <a:latin typeface="Calibri" panose="020F0502020204030204" pitchFamily="34" charset="0"/>
            </a:endParaRPr>
          </a:p>
        </p:txBody>
      </p:sp>
      <p:sp>
        <p:nvSpPr>
          <p:cNvPr id="7198" name="Text Box 59"/>
          <p:cNvSpPr txBox="1">
            <a:spLocks noChangeArrowheads="1"/>
          </p:cNvSpPr>
          <p:nvPr/>
        </p:nvSpPr>
        <p:spPr bwMode="auto">
          <a:xfrm>
            <a:off x="4835492" y="3576638"/>
            <a:ext cx="3284681" cy="523220"/>
          </a:xfrm>
          <a:prstGeom prst="rect">
            <a:avLst/>
          </a:prstGeom>
          <a:solidFill>
            <a:schemeClr val="bg1"/>
          </a:solidFill>
          <a:ln w="19050">
            <a:solidFill>
              <a:schemeClr val="tx1"/>
            </a:solidFill>
            <a:miter lim="800000"/>
            <a:headEnd/>
            <a:tailEnd/>
          </a:ln>
        </p:spPr>
        <p:txBody>
          <a:bodyPr wrap="none">
            <a:spAutoFit/>
          </a:bodyPr>
          <a:lstStyle/>
          <a:p>
            <a:r>
              <a:rPr lang="en-US" sz="2800" dirty="0">
                <a:latin typeface="Calibri" panose="020F0502020204030204" pitchFamily="34" charset="0"/>
              </a:rPr>
              <a:t>No Separation Fabric</a:t>
            </a:r>
          </a:p>
        </p:txBody>
      </p:sp>
      <p:sp>
        <p:nvSpPr>
          <p:cNvPr id="7199" name="Text Box 60"/>
          <p:cNvSpPr txBox="1">
            <a:spLocks noChangeArrowheads="1"/>
          </p:cNvSpPr>
          <p:nvPr/>
        </p:nvSpPr>
        <p:spPr bwMode="auto">
          <a:xfrm>
            <a:off x="738268" y="3576638"/>
            <a:ext cx="2773323" cy="523220"/>
          </a:xfrm>
          <a:prstGeom prst="rect">
            <a:avLst/>
          </a:prstGeom>
          <a:solidFill>
            <a:schemeClr val="bg1"/>
          </a:solidFill>
          <a:ln w="19050">
            <a:solidFill>
              <a:schemeClr val="tx1"/>
            </a:solidFill>
            <a:miter lim="800000"/>
            <a:headEnd/>
            <a:tailEnd/>
          </a:ln>
        </p:spPr>
        <p:txBody>
          <a:bodyPr wrap="none">
            <a:spAutoFit/>
          </a:bodyPr>
          <a:lstStyle/>
          <a:p>
            <a:r>
              <a:rPr lang="en-US" sz="2800" dirty="0">
                <a:latin typeface="Calibri" panose="020F0502020204030204" pitchFamily="34" charset="0"/>
              </a:rPr>
              <a:t>Separation Fabric</a:t>
            </a:r>
          </a:p>
        </p:txBody>
      </p:sp>
      <p:sp>
        <p:nvSpPr>
          <p:cNvPr id="7200" name="Freeform 61"/>
          <p:cNvSpPr>
            <a:spLocks/>
          </p:cNvSpPr>
          <p:nvPr/>
        </p:nvSpPr>
        <p:spPr bwMode="auto">
          <a:xfrm rot="8649122">
            <a:off x="7839075" y="5387975"/>
            <a:ext cx="381000" cy="533400"/>
          </a:xfrm>
          <a:custGeom>
            <a:avLst/>
            <a:gdLst>
              <a:gd name="T0" fmla="*/ 127000 w 144"/>
              <a:gd name="T1" fmla="*/ 0 h 96"/>
              <a:gd name="T2" fmla="*/ 0 w 144"/>
              <a:gd name="T3" fmla="*/ 0 h 96"/>
              <a:gd name="T4" fmla="*/ 0 w 144"/>
              <a:gd name="T5" fmla="*/ 266700 h 96"/>
              <a:gd name="T6" fmla="*/ 127000 w 144"/>
              <a:gd name="T7" fmla="*/ 533400 h 96"/>
              <a:gd name="T8" fmla="*/ 254000 w 144"/>
              <a:gd name="T9" fmla="*/ 533400 h 96"/>
              <a:gd name="T10" fmla="*/ 381000 w 144"/>
              <a:gd name="T11" fmla="*/ 266700 h 96"/>
              <a:gd name="T12" fmla="*/ 254000 w 144"/>
              <a:gd name="T13" fmla="*/ 0 h 96"/>
              <a:gd name="T14" fmla="*/ 127000 w 14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96"/>
              <a:gd name="T26" fmla="*/ 144 w 14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96">
                <a:moveTo>
                  <a:pt x="48" y="0"/>
                </a:moveTo>
                <a:lnTo>
                  <a:pt x="0" y="0"/>
                </a:lnTo>
                <a:lnTo>
                  <a:pt x="0" y="48"/>
                </a:lnTo>
                <a:lnTo>
                  <a:pt x="48" y="96"/>
                </a:lnTo>
                <a:lnTo>
                  <a:pt x="96" y="96"/>
                </a:lnTo>
                <a:lnTo>
                  <a:pt x="144" y="48"/>
                </a:lnTo>
                <a:lnTo>
                  <a:pt x="96" y="0"/>
                </a:lnTo>
                <a:lnTo>
                  <a:pt x="48" y="0"/>
                </a:lnTo>
                <a:close/>
              </a:path>
            </a:pathLst>
          </a:custGeom>
          <a:pattFill prst="lgCheck">
            <a:fgClr>
              <a:schemeClr val="tx2"/>
            </a:fgClr>
            <a:bgClr>
              <a:srgbClr val="FFFFFF"/>
            </a:bgClr>
          </a:pattFill>
          <a:ln w="3175" cap="flat" cmpd="sng">
            <a:noFill/>
            <a:prstDash val="solid"/>
            <a:round/>
            <a:headEnd/>
            <a:tailEnd/>
          </a:ln>
        </p:spPr>
        <p:txBody>
          <a:bodyPr wrap="none" anchor="ctr"/>
          <a:lstStyle/>
          <a:p>
            <a:endParaRPr lang="en-US" dirty="0">
              <a:latin typeface="Calibri" panose="020F0502020204030204" pitchFamily="34" charset="0"/>
            </a:endParaRPr>
          </a:p>
        </p:txBody>
      </p:sp>
      <p:sp>
        <p:nvSpPr>
          <p:cNvPr id="7201" name="Text Box 62"/>
          <p:cNvSpPr txBox="1">
            <a:spLocks noChangeArrowheads="1"/>
          </p:cNvSpPr>
          <p:nvPr/>
        </p:nvSpPr>
        <p:spPr bwMode="auto">
          <a:xfrm>
            <a:off x="457200" y="4257675"/>
            <a:ext cx="878702" cy="461665"/>
          </a:xfrm>
          <a:prstGeom prst="rect">
            <a:avLst/>
          </a:prstGeom>
          <a:solidFill>
            <a:schemeClr val="bg1"/>
          </a:solidFill>
          <a:ln w="19050">
            <a:noFill/>
            <a:miter lim="800000"/>
            <a:headEnd/>
            <a:tailEnd/>
          </a:ln>
        </p:spPr>
        <p:txBody>
          <a:bodyPr wrap="none">
            <a:spAutoFit/>
          </a:bodyPr>
          <a:lstStyle/>
          <a:p>
            <a:r>
              <a:rPr lang="en-US" sz="2400" dirty="0">
                <a:solidFill>
                  <a:srgbClr val="CC0000"/>
                </a:solidFill>
                <a:latin typeface="Calibri" panose="020F0502020204030204" pitchFamily="34" charset="0"/>
              </a:rPr>
              <a:t>stone</a:t>
            </a:r>
          </a:p>
        </p:txBody>
      </p:sp>
      <p:sp>
        <p:nvSpPr>
          <p:cNvPr id="7202" name="Text Box 63"/>
          <p:cNvSpPr txBox="1">
            <a:spLocks noChangeArrowheads="1"/>
          </p:cNvSpPr>
          <p:nvPr/>
        </p:nvSpPr>
        <p:spPr bwMode="auto">
          <a:xfrm>
            <a:off x="457200" y="5562600"/>
            <a:ext cx="776175" cy="461665"/>
          </a:xfrm>
          <a:prstGeom prst="rect">
            <a:avLst/>
          </a:prstGeom>
          <a:solidFill>
            <a:schemeClr val="bg1"/>
          </a:solidFill>
          <a:ln w="19050">
            <a:noFill/>
            <a:miter lim="800000"/>
            <a:headEnd/>
            <a:tailEnd/>
          </a:ln>
        </p:spPr>
        <p:txBody>
          <a:bodyPr wrap="none">
            <a:spAutoFit/>
          </a:bodyPr>
          <a:lstStyle/>
          <a:p>
            <a:r>
              <a:rPr lang="en-US" sz="2400" dirty="0">
                <a:solidFill>
                  <a:srgbClr val="CC0000"/>
                </a:solidFill>
                <a:latin typeface="Calibri" panose="020F0502020204030204" pitchFamily="34" charset="0"/>
              </a:rPr>
              <a:t>sand</a:t>
            </a:r>
          </a:p>
        </p:txBody>
      </p:sp>
      <p:sp>
        <p:nvSpPr>
          <p:cNvPr id="7203" name="Text Box 64"/>
          <p:cNvSpPr txBox="1">
            <a:spLocks noChangeArrowheads="1"/>
          </p:cNvSpPr>
          <p:nvPr/>
        </p:nvSpPr>
        <p:spPr bwMode="auto">
          <a:xfrm>
            <a:off x="4876800" y="4267200"/>
            <a:ext cx="878702" cy="461665"/>
          </a:xfrm>
          <a:prstGeom prst="rect">
            <a:avLst/>
          </a:prstGeom>
          <a:solidFill>
            <a:schemeClr val="bg1"/>
          </a:solidFill>
          <a:ln w="19050">
            <a:noFill/>
            <a:miter lim="800000"/>
            <a:headEnd/>
            <a:tailEnd/>
          </a:ln>
        </p:spPr>
        <p:txBody>
          <a:bodyPr wrap="none">
            <a:spAutoFit/>
          </a:bodyPr>
          <a:lstStyle/>
          <a:p>
            <a:r>
              <a:rPr lang="en-US" sz="2400" dirty="0">
                <a:solidFill>
                  <a:srgbClr val="CC0000"/>
                </a:solidFill>
                <a:latin typeface="Calibri" panose="020F0502020204030204" pitchFamily="34" charset="0"/>
              </a:rPr>
              <a:t>stone</a:t>
            </a:r>
          </a:p>
        </p:txBody>
      </p:sp>
      <p:sp>
        <p:nvSpPr>
          <p:cNvPr id="7204" name="Text Box 65"/>
          <p:cNvSpPr txBox="1">
            <a:spLocks noChangeArrowheads="1"/>
          </p:cNvSpPr>
          <p:nvPr/>
        </p:nvSpPr>
        <p:spPr bwMode="auto">
          <a:xfrm>
            <a:off x="4876800" y="5572125"/>
            <a:ext cx="776175" cy="461665"/>
          </a:xfrm>
          <a:prstGeom prst="rect">
            <a:avLst/>
          </a:prstGeom>
          <a:solidFill>
            <a:schemeClr val="bg1"/>
          </a:solidFill>
          <a:ln w="19050">
            <a:noFill/>
            <a:miter lim="800000"/>
            <a:headEnd/>
            <a:tailEnd/>
          </a:ln>
        </p:spPr>
        <p:txBody>
          <a:bodyPr wrap="none">
            <a:spAutoFit/>
          </a:bodyPr>
          <a:lstStyle/>
          <a:p>
            <a:r>
              <a:rPr lang="en-US" sz="2400" dirty="0">
                <a:solidFill>
                  <a:srgbClr val="CC0000"/>
                </a:solidFill>
                <a:latin typeface="Calibri" panose="020F0502020204030204" pitchFamily="34" charset="0"/>
              </a:rPr>
              <a:t>sand</a:t>
            </a:r>
          </a:p>
        </p:txBody>
      </p:sp>
      <p:pic>
        <p:nvPicPr>
          <p:cNvPr id="7205" name="Picture 66" descr="landscapeFabr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8125" y="709613"/>
            <a:ext cx="1285875" cy="1643062"/>
          </a:xfrm>
          <a:prstGeom prst="rect">
            <a:avLst/>
          </a:prstGeom>
          <a:noFill/>
          <a:ln w="28575">
            <a:solidFill>
              <a:srgbClr val="000000"/>
            </a:solidFill>
            <a:miter lim="800000"/>
            <a:headEnd/>
            <a:tailEnd/>
          </a:ln>
        </p:spPr>
      </p:pic>
      <p:sp>
        <p:nvSpPr>
          <p:cNvPr id="39"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Separation Fabric</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6"/>
          <p:cNvSpPr txBox="1">
            <a:spLocks noChangeArrowheads="1"/>
          </p:cNvSpPr>
          <p:nvPr/>
        </p:nvSpPr>
        <p:spPr bwMode="auto">
          <a:xfrm>
            <a:off x="228600" y="838200"/>
            <a:ext cx="8763000" cy="5816977"/>
          </a:xfrm>
          <a:prstGeom prst="rect">
            <a:avLst/>
          </a:prstGeom>
          <a:noFill/>
          <a:ln w="9525">
            <a:noFill/>
            <a:miter lim="800000"/>
            <a:headEnd/>
            <a:tailEnd/>
          </a:ln>
        </p:spPr>
        <p:txBody>
          <a:bodyPr>
            <a:spAutoFit/>
          </a:bodyPr>
          <a:lstStyle/>
          <a:p>
            <a:pPr algn="l"/>
            <a:r>
              <a:rPr lang="en-US" sz="3200" b="1" u="sng" dirty="0">
                <a:latin typeface="Calibri" panose="020F0502020204030204" pitchFamily="34" charset="0"/>
              </a:rPr>
              <a:t>Considerations</a:t>
            </a:r>
            <a:r>
              <a:rPr lang="en-US" sz="3200" b="1" dirty="0">
                <a:latin typeface="Calibri" panose="020F0502020204030204" pitchFamily="34" charset="0"/>
              </a:rPr>
              <a:t>:</a:t>
            </a:r>
          </a:p>
          <a:p>
            <a:pPr algn="l"/>
            <a:endParaRPr lang="en-US" b="1" dirty="0">
              <a:latin typeface="Calibri" panose="020F0502020204030204" pitchFamily="34" charset="0"/>
            </a:endParaRPr>
          </a:p>
          <a:p>
            <a:pPr algn="l">
              <a:buFontTx/>
              <a:buChar char="•"/>
            </a:pPr>
            <a:r>
              <a:rPr lang="en-US" sz="3200" dirty="0">
                <a:latin typeface="Calibri" panose="020F0502020204030204" pitchFamily="34" charset="0"/>
              </a:rPr>
              <a:t> Allows water to pass through</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Not biodegradable</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Should be buried 1 foot minimum</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a:t>
            </a:r>
            <a:r>
              <a:rPr lang="en-US" sz="3200" u="sng" dirty="0">
                <a:latin typeface="Calibri" panose="020F0502020204030204" pitchFamily="34" charset="0"/>
              </a:rPr>
              <a:t>Many</a:t>
            </a:r>
            <a:r>
              <a:rPr lang="en-US" sz="3200" dirty="0">
                <a:latin typeface="Calibri" panose="020F0502020204030204" pitchFamily="34" charset="0"/>
              </a:rPr>
              <a:t> types, sizes, thicknesses, and uses</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Some typical rolls: (600 </a:t>
            </a:r>
            <a:r>
              <a:rPr lang="en-US" sz="3200" dirty="0" err="1">
                <a:latin typeface="Calibri" panose="020F0502020204030204" pitchFamily="34" charset="0"/>
              </a:rPr>
              <a:t>sqyd</a:t>
            </a:r>
            <a:r>
              <a:rPr lang="en-US" sz="3200" dirty="0">
                <a:latin typeface="Calibri" panose="020F0502020204030204" pitchFamily="34" charset="0"/>
              </a:rPr>
              <a:t>) - $400</a:t>
            </a:r>
          </a:p>
          <a:p>
            <a:pPr lvl="1" algn="l">
              <a:buFontTx/>
              <a:buChar char="•"/>
            </a:pPr>
            <a:r>
              <a:rPr lang="en-US" sz="3200" dirty="0">
                <a:latin typeface="Calibri" panose="020F0502020204030204" pitchFamily="34" charset="0"/>
              </a:rPr>
              <a:t>12.5’ wide x 432’ length</a:t>
            </a:r>
          </a:p>
          <a:p>
            <a:pPr lvl="1" algn="l">
              <a:buFontTx/>
              <a:buChar char="•"/>
            </a:pPr>
            <a:r>
              <a:rPr lang="en-US" sz="3200" dirty="0">
                <a:latin typeface="Calibri" panose="020F0502020204030204" pitchFamily="34" charset="0"/>
              </a:rPr>
              <a:t>15’ wide x 360’ length</a:t>
            </a:r>
          </a:p>
          <a:p>
            <a:pPr lvl="1" algn="l">
              <a:buFontTx/>
              <a:buChar char="•"/>
            </a:pPr>
            <a:r>
              <a:rPr lang="en-US" sz="3200" dirty="0">
                <a:latin typeface="Calibri" panose="020F0502020204030204" pitchFamily="34" charset="0"/>
              </a:rPr>
              <a:t>17.5’ wide x 309’ length</a:t>
            </a:r>
          </a:p>
        </p:txBody>
      </p:sp>
      <p:pic>
        <p:nvPicPr>
          <p:cNvPr id="8198" name="Picture 7" descr="landscapeFabr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3613" y="709613"/>
            <a:ext cx="1830387" cy="2338387"/>
          </a:xfrm>
          <a:prstGeom prst="rect">
            <a:avLst/>
          </a:prstGeom>
          <a:noFill/>
          <a:ln w="28575">
            <a:solidFill>
              <a:srgbClr val="000000"/>
            </a:solidFill>
            <a:miter lim="800000"/>
            <a:headEnd/>
            <a:tailEnd/>
          </a:ln>
        </p:spPr>
      </p:pic>
      <p:sp>
        <p:nvSpPr>
          <p:cNvPr id="8"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Separation Fabric</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28600" y="685800"/>
            <a:ext cx="8763000" cy="6062663"/>
          </a:xfrm>
          <a:prstGeom prst="rect">
            <a:avLst/>
          </a:prstGeom>
          <a:noFill/>
          <a:ln w="9525">
            <a:noFill/>
            <a:miter lim="800000"/>
            <a:headEnd/>
            <a:tailEnd/>
          </a:ln>
        </p:spPr>
        <p:txBody>
          <a:bodyPr>
            <a:spAutoFit/>
          </a:bodyPr>
          <a:lstStyle/>
          <a:p>
            <a:pPr algn="l"/>
            <a:r>
              <a:rPr lang="en-US" sz="3200" b="1" u="sng" dirty="0">
                <a:latin typeface="Calibri" panose="020F0502020204030204" pitchFamily="34" charset="0"/>
              </a:rPr>
              <a:t>Types</a:t>
            </a:r>
            <a:r>
              <a:rPr lang="en-US" sz="3200" b="1" dirty="0">
                <a:latin typeface="Calibri" panose="020F0502020204030204" pitchFamily="34" charset="0"/>
              </a:rPr>
              <a:t>:</a:t>
            </a:r>
          </a:p>
          <a:p>
            <a:pPr algn="l"/>
            <a:endParaRPr lang="en-US" sz="1200" b="1" dirty="0">
              <a:latin typeface="Calibri" panose="020F0502020204030204" pitchFamily="34" charset="0"/>
            </a:endParaRPr>
          </a:p>
          <a:p>
            <a:pPr algn="l">
              <a:buFontTx/>
              <a:buChar char="•"/>
            </a:pPr>
            <a:r>
              <a:rPr lang="en-US" sz="3200" dirty="0">
                <a:latin typeface="Calibri" panose="020F0502020204030204" pitchFamily="34" charset="0"/>
              </a:rPr>
              <a:t> Two major classifications:</a:t>
            </a:r>
          </a:p>
          <a:p>
            <a:pPr algn="l">
              <a:buFontTx/>
              <a:buChar char="•"/>
            </a:pPr>
            <a:endParaRPr lang="en-US" sz="1200" dirty="0">
              <a:latin typeface="Calibri" panose="020F0502020204030204" pitchFamily="34" charset="0"/>
            </a:endParaRPr>
          </a:p>
          <a:p>
            <a:pPr marL="6350" lvl="1" algn="l">
              <a:buFontTx/>
              <a:buChar char="•"/>
            </a:pPr>
            <a:r>
              <a:rPr lang="en-US" sz="3200" dirty="0">
                <a:latin typeface="Calibri" panose="020F0502020204030204" pitchFamily="34" charset="0"/>
              </a:rPr>
              <a:t> </a:t>
            </a:r>
            <a:r>
              <a:rPr lang="en-US" sz="3200" b="1" u="sng" dirty="0">
                <a:latin typeface="Calibri" panose="020F0502020204030204" pitchFamily="34" charset="0"/>
              </a:rPr>
              <a:t>Woven</a:t>
            </a:r>
          </a:p>
          <a:p>
            <a:pPr marL="463550" lvl="2" algn="l">
              <a:buFontTx/>
              <a:buChar char="•"/>
            </a:pPr>
            <a:r>
              <a:rPr lang="en-US" sz="3200" dirty="0">
                <a:latin typeface="Calibri" panose="020F0502020204030204" pitchFamily="34" charset="0"/>
              </a:rPr>
              <a:t>separation</a:t>
            </a:r>
          </a:p>
          <a:p>
            <a:pPr marL="463550" lvl="2" algn="l">
              <a:buFontTx/>
              <a:buChar char="•"/>
            </a:pPr>
            <a:r>
              <a:rPr lang="en-US" sz="3200" dirty="0">
                <a:latin typeface="Calibri" panose="020F0502020204030204" pitchFamily="34" charset="0"/>
              </a:rPr>
              <a:t>Support</a:t>
            </a:r>
          </a:p>
          <a:p>
            <a:pPr marL="463550" lvl="2" algn="l">
              <a:buFontTx/>
              <a:buChar char="•"/>
            </a:pPr>
            <a:r>
              <a:rPr lang="en-US" sz="3200" dirty="0">
                <a:solidFill>
                  <a:srgbClr val="FF0000"/>
                </a:solidFill>
                <a:latin typeface="Calibri" panose="020F0502020204030204" pitchFamily="34" charset="0"/>
              </a:rPr>
              <a:t>4-10 </a:t>
            </a:r>
            <a:r>
              <a:rPr lang="en-US" sz="3200" dirty="0" err="1">
                <a:solidFill>
                  <a:srgbClr val="FF0000"/>
                </a:solidFill>
                <a:latin typeface="Calibri" panose="020F0502020204030204" pitchFamily="34" charset="0"/>
              </a:rPr>
              <a:t>gpm</a:t>
            </a:r>
            <a:r>
              <a:rPr lang="en-US"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sqft</a:t>
            </a:r>
            <a:endParaRPr lang="en-US" sz="3200" dirty="0">
              <a:solidFill>
                <a:srgbClr val="FF0000"/>
              </a:solidFill>
              <a:latin typeface="Calibri" panose="020F0502020204030204" pitchFamily="34" charset="0"/>
            </a:endParaRPr>
          </a:p>
          <a:p>
            <a:pPr marL="463550" lvl="2" algn="l">
              <a:buFontTx/>
              <a:buChar char="•"/>
            </a:pPr>
            <a:endParaRPr lang="en-US" sz="3200" dirty="0">
              <a:latin typeface="Calibri" panose="020F0502020204030204" pitchFamily="34" charset="0"/>
            </a:endParaRPr>
          </a:p>
          <a:p>
            <a:pPr marL="6350" lvl="1" algn="l">
              <a:buFontTx/>
              <a:buChar char="•"/>
            </a:pPr>
            <a:r>
              <a:rPr lang="en-US" sz="3200" b="1" dirty="0">
                <a:latin typeface="Calibri" panose="020F0502020204030204" pitchFamily="34" charset="0"/>
              </a:rPr>
              <a:t> </a:t>
            </a:r>
            <a:r>
              <a:rPr lang="en-US" sz="3200" b="1" u="sng" dirty="0">
                <a:latin typeface="Calibri" panose="020F0502020204030204" pitchFamily="34" charset="0"/>
              </a:rPr>
              <a:t>Non-woven</a:t>
            </a:r>
          </a:p>
          <a:p>
            <a:pPr marL="463550" lvl="2" algn="l">
              <a:buFontTx/>
              <a:buChar char="•"/>
            </a:pPr>
            <a:r>
              <a:rPr lang="en-US" sz="3200" dirty="0">
                <a:latin typeface="Calibri" panose="020F0502020204030204" pitchFamily="34" charset="0"/>
              </a:rPr>
              <a:t>separation</a:t>
            </a:r>
          </a:p>
          <a:p>
            <a:pPr marL="463550" lvl="2" algn="l">
              <a:buFontTx/>
              <a:buChar char="•"/>
            </a:pPr>
            <a:r>
              <a:rPr lang="en-US" sz="3200" dirty="0">
                <a:latin typeface="Calibri" panose="020F0502020204030204" pitchFamily="34" charset="0"/>
              </a:rPr>
              <a:t>filtering</a:t>
            </a:r>
          </a:p>
          <a:p>
            <a:pPr marL="463550" lvl="2" algn="l">
              <a:buFontTx/>
              <a:buChar char="•"/>
            </a:pPr>
            <a:r>
              <a:rPr lang="en-US" sz="3200" dirty="0">
                <a:solidFill>
                  <a:srgbClr val="FF0000"/>
                </a:solidFill>
                <a:latin typeface="Calibri" panose="020F0502020204030204" pitchFamily="34" charset="0"/>
              </a:rPr>
              <a:t>95-140 </a:t>
            </a:r>
            <a:r>
              <a:rPr lang="en-US" sz="3200" dirty="0" err="1">
                <a:solidFill>
                  <a:srgbClr val="FF0000"/>
                </a:solidFill>
                <a:latin typeface="Calibri" panose="020F0502020204030204" pitchFamily="34" charset="0"/>
              </a:rPr>
              <a:t>gpm</a:t>
            </a:r>
            <a:r>
              <a:rPr lang="en-US"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sqft</a:t>
            </a:r>
            <a:endParaRPr lang="en-US" sz="3200" dirty="0">
              <a:solidFill>
                <a:srgbClr val="FF0000"/>
              </a:solidFill>
              <a:latin typeface="Calibri" panose="020F0502020204030204" pitchFamily="34" charset="0"/>
            </a:endParaRPr>
          </a:p>
          <a:p>
            <a:pPr algn="l">
              <a:buFontTx/>
              <a:buChar char="•"/>
            </a:pPr>
            <a:endParaRPr lang="en-US" sz="1200" dirty="0">
              <a:latin typeface="Calibri" panose="020F0502020204030204" pitchFamily="34" charset="0"/>
            </a:endParaRPr>
          </a:p>
        </p:txBody>
      </p:sp>
      <p:sp>
        <p:nvSpPr>
          <p:cNvPr id="9222" name="Rectangle 6" descr="Plaid"/>
          <p:cNvSpPr>
            <a:spLocks noChangeArrowheads="1"/>
          </p:cNvSpPr>
          <p:nvPr/>
        </p:nvSpPr>
        <p:spPr bwMode="auto">
          <a:xfrm>
            <a:off x="4343400" y="2133600"/>
            <a:ext cx="1674813" cy="1828800"/>
          </a:xfrm>
          <a:prstGeom prst="rect">
            <a:avLst/>
          </a:prstGeom>
          <a:pattFill prst="plaid">
            <a:fgClr>
              <a:schemeClr val="tx2"/>
            </a:fgClr>
            <a:bgClr>
              <a:srgbClr val="C0C0C0"/>
            </a:bgClr>
          </a:pattFill>
          <a:ln w="76200">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9223" name="Rectangle 7" descr="25%"/>
          <p:cNvSpPr>
            <a:spLocks noChangeArrowheads="1"/>
          </p:cNvSpPr>
          <p:nvPr/>
        </p:nvSpPr>
        <p:spPr bwMode="auto">
          <a:xfrm>
            <a:off x="4343400" y="4191000"/>
            <a:ext cx="1674813" cy="1828800"/>
          </a:xfrm>
          <a:prstGeom prst="rect">
            <a:avLst/>
          </a:prstGeom>
          <a:pattFill prst="pct25">
            <a:fgClr>
              <a:schemeClr val="tx2"/>
            </a:fgClr>
            <a:bgClr>
              <a:srgbClr val="C0C0C0"/>
            </a:bgClr>
          </a:pattFill>
          <a:ln w="76200">
            <a:solidFill>
              <a:schemeClr val="tx1"/>
            </a:solidFill>
            <a:miter lim="800000"/>
            <a:headEnd/>
            <a:tailEnd/>
          </a:ln>
        </p:spPr>
        <p:txBody>
          <a:bodyPr wrap="none" anchor="ctr"/>
          <a:lstStyle/>
          <a:p>
            <a:endParaRPr lang="en-US" dirty="0">
              <a:latin typeface="Calibri" panose="020F0502020204030204" pitchFamily="34" charset="0"/>
            </a:endParaRPr>
          </a:p>
        </p:txBody>
      </p:sp>
      <p:sp>
        <p:nvSpPr>
          <p:cNvPr id="9224" name="Line 8"/>
          <p:cNvSpPr>
            <a:spLocks noChangeShapeType="1"/>
          </p:cNvSpPr>
          <p:nvPr/>
        </p:nvSpPr>
        <p:spPr bwMode="auto">
          <a:xfrm flipV="1">
            <a:off x="7948613" y="1752600"/>
            <a:ext cx="0" cy="1600200"/>
          </a:xfrm>
          <a:prstGeom prst="line">
            <a:avLst/>
          </a:prstGeom>
          <a:noFill/>
          <a:ln w="254000">
            <a:solidFill>
              <a:schemeClr val="bg2"/>
            </a:solidFill>
            <a:round/>
            <a:headEnd/>
            <a:tailEnd/>
          </a:ln>
        </p:spPr>
        <p:txBody>
          <a:bodyPr/>
          <a:lstStyle/>
          <a:p>
            <a:endParaRPr lang="en-US" dirty="0">
              <a:latin typeface="Calibri" panose="020F0502020204030204" pitchFamily="34" charset="0"/>
            </a:endParaRPr>
          </a:p>
        </p:txBody>
      </p:sp>
      <p:sp>
        <p:nvSpPr>
          <p:cNvPr id="9225" name="Line 9"/>
          <p:cNvSpPr>
            <a:spLocks noChangeShapeType="1"/>
          </p:cNvSpPr>
          <p:nvPr/>
        </p:nvSpPr>
        <p:spPr bwMode="auto">
          <a:xfrm flipV="1">
            <a:off x="7008813" y="2330450"/>
            <a:ext cx="1828800" cy="0"/>
          </a:xfrm>
          <a:prstGeom prst="line">
            <a:avLst/>
          </a:prstGeom>
          <a:noFill/>
          <a:ln w="254000">
            <a:solidFill>
              <a:srgbClr val="CC0000"/>
            </a:solidFill>
            <a:round/>
            <a:headEnd/>
            <a:tailEnd/>
          </a:ln>
        </p:spPr>
        <p:txBody>
          <a:bodyPr/>
          <a:lstStyle/>
          <a:p>
            <a:endParaRPr lang="en-US" dirty="0">
              <a:latin typeface="Calibri" panose="020F0502020204030204" pitchFamily="34" charset="0"/>
            </a:endParaRPr>
          </a:p>
        </p:txBody>
      </p:sp>
      <p:sp>
        <p:nvSpPr>
          <p:cNvPr id="9226" name="Line 10"/>
          <p:cNvSpPr>
            <a:spLocks noChangeShapeType="1"/>
          </p:cNvSpPr>
          <p:nvPr/>
        </p:nvSpPr>
        <p:spPr bwMode="auto">
          <a:xfrm flipV="1">
            <a:off x="7689850" y="1752600"/>
            <a:ext cx="0" cy="1600200"/>
          </a:xfrm>
          <a:prstGeom prst="line">
            <a:avLst/>
          </a:prstGeom>
          <a:noFill/>
          <a:ln w="254000">
            <a:solidFill>
              <a:schemeClr val="tx1"/>
            </a:solidFill>
            <a:round/>
            <a:headEnd/>
            <a:tailEnd/>
          </a:ln>
        </p:spPr>
        <p:txBody>
          <a:bodyPr/>
          <a:lstStyle/>
          <a:p>
            <a:endParaRPr lang="en-US" dirty="0">
              <a:latin typeface="Calibri" panose="020F0502020204030204" pitchFamily="34" charset="0"/>
            </a:endParaRPr>
          </a:p>
        </p:txBody>
      </p:sp>
      <p:sp>
        <p:nvSpPr>
          <p:cNvPr id="9227" name="Line 11"/>
          <p:cNvSpPr>
            <a:spLocks noChangeShapeType="1"/>
          </p:cNvSpPr>
          <p:nvPr/>
        </p:nvSpPr>
        <p:spPr bwMode="auto">
          <a:xfrm flipV="1">
            <a:off x="7008813" y="2590800"/>
            <a:ext cx="1828800" cy="0"/>
          </a:xfrm>
          <a:prstGeom prst="line">
            <a:avLst/>
          </a:prstGeom>
          <a:noFill/>
          <a:ln w="254000">
            <a:solidFill>
              <a:srgbClr val="FF6600"/>
            </a:solidFill>
            <a:round/>
            <a:headEnd/>
            <a:tailEnd/>
          </a:ln>
        </p:spPr>
        <p:txBody>
          <a:bodyPr/>
          <a:lstStyle/>
          <a:p>
            <a:endParaRPr lang="en-US" dirty="0">
              <a:latin typeface="Calibri" panose="020F0502020204030204" pitchFamily="34" charset="0"/>
            </a:endParaRPr>
          </a:p>
        </p:txBody>
      </p:sp>
      <p:sp>
        <p:nvSpPr>
          <p:cNvPr id="9228" name="Line 12"/>
          <p:cNvSpPr>
            <a:spLocks noChangeShapeType="1"/>
          </p:cNvSpPr>
          <p:nvPr/>
        </p:nvSpPr>
        <p:spPr bwMode="auto">
          <a:xfrm flipV="1">
            <a:off x="7948613" y="2463800"/>
            <a:ext cx="0" cy="914400"/>
          </a:xfrm>
          <a:prstGeom prst="line">
            <a:avLst/>
          </a:prstGeom>
          <a:noFill/>
          <a:ln w="254000">
            <a:solidFill>
              <a:schemeClr val="bg2"/>
            </a:solidFill>
            <a:round/>
            <a:headEnd/>
            <a:tailEnd/>
          </a:ln>
        </p:spPr>
        <p:txBody>
          <a:bodyPr/>
          <a:lstStyle/>
          <a:p>
            <a:endParaRPr lang="en-US" dirty="0">
              <a:latin typeface="Calibri" panose="020F0502020204030204" pitchFamily="34" charset="0"/>
            </a:endParaRPr>
          </a:p>
        </p:txBody>
      </p:sp>
      <p:sp>
        <p:nvSpPr>
          <p:cNvPr id="9229" name="Line 13"/>
          <p:cNvSpPr>
            <a:spLocks noChangeShapeType="1"/>
          </p:cNvSpPr>
          <p:nvPr/>
        </p:nvSpPr>
        <p:spPr bwMode="auto">
          <a:xfrm flipV="1">
            <a:off x="7008813" y="2851150"/>
            <a:ext cx="1828800" cy="0"/>
          </a:xfrm>
          <a:prstGeom prst="line">
            <a:avLst/>
          </a:prstGeom>
          <a:noFill/>
          <a:ln w="254000">
            <a:solidFill>
              <a:srgbClr val="CC0000"/>
            </a:solidFill>
            <a:round/>
            <a:headEnd/>
            <a:tailEnd/>
          </a:ln>
        </p:spPr>
        <p:txBody>
          <a:bodyPr/>
          <a:lstStyle/>
          <a:p>
            <a:endParaRPr lang="en-US" dirty="0">
              <a:latin typeface="Calibri" panose="020F0502020204030204" pitchFamily="34" charset="0"/>
            </a:endParaRPr>
          </a:p>
        </p:txBody>
      </p:sp>
      <p:sp>
        <p:nvSpPr>
          <p:cNvPr id="9230" name="Line 14"/>
          <p:cNvSpPr>
            <a:spLocks noChangeShapeType="1"/>
          </p:cNvSpPr>
          <p:nvPr/>
        </p:nvSpPr>
        <p:spPr bwMode="auto">
          <a:xfrm flipV="1">
            <a:off x="7683500" y="2717800"/>
            <a:ext cx="0" cy="381000"/>
          </a:xfrm>
          <a:prstGeom prst="line">
            <a:avLst/>
          </a:prstGeom>
          <a:noFill/>
          <a:ln w="254000">
            <a:solidFill>
              <a:schemeClr val="tx1"/>
            </a:solidFill>
            <a:round/>
            <a:headEnd/>
            <a:tailEnd/>
          </a:ln>
        </p:spPr>
        <p:txBody>
          <a:bodyPr/>
          <a:lstStyle/>
          <a:p>
            <a:endParaRPr lang="en-US" dirty="0">
              <a:latin typeface="Calibri" panose="020F0502020204030204" pitchFamily="34" charset="0"/>
            </a:endParaRPr>
          </a:p>
        </p:txBody>
      </p:sp>
      <p:sp>
        <p:nvSpPr>
          <p:cNvPr id="9231" name="Line 15"/>
          <p:cNvSpPr>
            <a:spLocks noChangeShapeType="1"/>
          </p:cNvSpPr>
          <p:nvPr/>
        </p:nvSpPr>
        <p:spPr bwMode="auto">
          <a:xfrm flipV="1">
            <a:off x="8210550" y="2717800"/>
            <a:ext cx="0" cy="639763"/>
          </a:xfrm>
          <a:prstGeom prst="line">
            <a:avLst/>
          </a:prstGeom>
          <a:noFill/>
          <a:ln w="254000">
            <a:solidFill>
              <a:schemeClr val="tx1"/>
            </a:solidFill>
            <a:round/>
            <a:headEnd/>
            <a:tailEnd/>
          </a:ln>
        </p:spPr>
        <p:txBody>
          <a:bodyPr/>
          <a:lstStyle/>
          <a:p>
            <a:endParaRPr lang="en-US" dirty="0">
              <a:latin typeface="Calibri" panose="020F0502020204030204" pitchFamily="34" charset="0"/>
            </a:endParaRPr>
          </a:p>
        </p:txBody>
      </p:sp>
      <p:sp>
        <p:nvSpPr>
          <p:cNvPr id="9232" name="Line 16"/>
          <p:cNvSpPr>
            <a:spLocks noChangeShapeType="1"/>
          </p:cNvSpPr>
          <p:nvPr/>
        </p:nvSpPr>
        <p:spPr bwMode="auto">
          <a:xfrm flipV="1">
            <a:off x="8210550" y="1733550"/>
            <a:ext cx="0" cy="731838"/>
          </a:xfrm>
          <a:prstGeom prst="line">
            <a:avLst/>
          </a:prstGeom>
          <a:noFill/>
          <a:ln w="254000">
            <a:solidFill>
              <a:schemeClr val="tx1"/>
            </a:solidFill>
            <a:round/>
            <a:headEnd/>
            <a:tailEnd/>
          </a:ln>
        </p:spPr>
        <p:txBody>
          <a:bodyPr/>
          <a:lstStyle/>
          <a:p>
            <a:endParaRPr lang="en-US" dirty="0">
              <a:latin typeface="Calibri" panose="020F0502020204030204" pitchFamily="34" charset="0"/>
            </a:endParaRPr>
          </a:p>
        </p:txBody>
      </p:sp>
      <p:sp>
        <p:nvSpPr>
          <p:cNvPr id="9233" name="Line 17"/>
          <p:cNvSpPr>
            <a:spLocks noChangeShapeType="1"/>
          </p:cNvSpPr>
          <p:nvPr/>
        </p:nvSpPr>
        <p:spPr bwMode="auto">
          <a:xfrm flipV="1">
            <a:off x="7008813" y="3111500"/>
            <a:ext cx="1828800" cy="0"/>
          </a:xfrm>
          <a:prstGeom prst="line">
            <a:avLst/>
          </a:prstGeom>
          <a:noFill/>
          <a:ln w="254000">
            <a:solidFill>
              <a:srgbClr val="FF6600"/>
            </a:solidFill>
            <a:round/>
            <a:headEnd/>
            <a:tailEnd/>
          </a:ln>
        </p:spPr>
        <p:txBody>
          <a:bodyPr/>
          <a:lstStyle/>
          <a:p>
            <a:endParaRPr lang="en-US" dirty="0">
              <a:latin typeface="Calibri" panose="020F0502020204030204" pitchFamily="34" charset="0"/>
            </a:endParaRPr>
          </a:p>
        </p:txBody>
      </p:sp>
      <p:sp>
        <p:nvSpPr>
          <p:cNvPr id="9234" name="Line 18"/>
          <p:cNvSpPr>
            <a:spLocks noChangeShapeType="1"/>
          </p:cNvSpPr>
          <p:nvPr/>
        </p:nvSpPr>
        <p:spPr bwMode="auto">
          <a:xfrm flipV="1">
            <a:off x="7948613" y="1676400"/>
            <a:ext cx="0" cy="431800"/>
          </a:xfrm>
          <a:prstGeom prst="line">
            <a:avLst/>
          </a:prstGeom>
          <a:noFill/>
          <a:ln w="254000">
            <a:solidFill>
              <a:schemeClr val="bg2"/>
            </a:solidFill>
            <a:round/>
            <a:headEnd/>
            <a:tailEnd/>
          </a:ln>
        </p:spPr>
        <p:txBody>
          <a:bodyPr/>
          <a:lstStyle/>
          <a:p>
            <a:endParaRPr lang="en-US" dirty="0">
              <a:latin typeface="Calibri" panose="020F0502020204030204" pitchFamily="34" charset="0"/>
            </a:endParaRPr>
          </a:p>
        </p:txBody>
      </p:sp>
      <p:sp>
        <p:nvSpPr>
          <p:cNvPr id="9235" name="Line 19"/>
          <p:cNvSpPr>
            <a:spLocks noChangeShapeType="1"/>
          </p:cNvSpPr>
          <p:nvPr/>
        </p:nvSpPr>
        <p:spPr bwMode="auto">
          <a:xfrm flipH="1" flipV="1">
            <a:off x="7951788" y="3022600"/>
            <a:ext cx="0" cy="482600"/>
          </a:xfrm>
          <a:prstGeom prst="line">
            <a:avLst/>
          </a:prstGeom>
          <a:noFill/>
          <a:ln w="254000">
            <a:solidFill>
              <a:schemeClr val="bg2"/>
            </a:solidFill>
            <a:round/>
            <a:headEnd/>
            <a:tailEnd/>
          </a:ln>
        </p:spPr>
        <p:txBody>
          <a:bodyPr/>
          <a:lstStyle/>
          <a:p>
            <a:endParaRPr lang="en-US" dirty="0">
              <a:latin typeface="Calibri" panose="020F0502020204030204" pitchFamily="34" charset="0"/>
            </a:endParaRPr>
          </a:p>
        </p:txBody>
      </p:sp>
      <p:sp>
        <p:nvSpPr>
          <p:cNvPr id="9236" name="Freeform 20"/>
          <p:cNvSpPr>
            <a:spLocks/>
          </p:cNvSpPr>
          <p:nvPr/>
        </p:nvSpPr>
        <p:spPr bwMode="auto">
          <a:xfrm>
            <a:off x="6780213" y="1828800"/>
            <a:ext cx="2133600" cy="1752600"/>
          </a:xfrm>
          <a:custGeom>
            <a:avLst/>
            <a:gdLst>
              <a:gd name="T0" fmla="*/ 0 w 1344"/>
              <a:gd name="T1" fmla="*/ 0 h 1104"/>
              <a:gd name="T2" fmla="*/ 381000 w 1344"/>
              <a:gd name="T3" fmla="*/ 304800 h 1104"/>
              <a:gd name="T4" fmla="*/ 304800 w 1344"/>
              <a:gd name="T5" fmla="*/ 685800 h 1104"/>
              <a:gd name="T6" fmla="*/ 381000 w 1344"/>
              <a:gd name="T7" fmla="*/ 1066800 h 1104"/>
              <a:gd name="T8" fmla="*/ 609600 w 1344"/>
              <a:gd name="T9" fmla="*/ 1295400 h 1104"/>
              <a:gd name="T10" fmla="*/ 1143000 w 1344"/>
              <a:gd name="T11" fmla="*/ 1600200 h 1104"/>
              <a:gd name="T12" fmla="*/ 1676400 w 1344"/>
              <a:gd name="T13" fmla="*/ 1447800 h 1104"/>
              <a:gd name="T14" fmla="*/ 1981200 w 1344"/>
              <a:gd name="T15" fmla="*/ 1143000 h 1104"/>
              <a:gd name="T16" fmla="*/ 2133600 w 1344"/>
              <a:gd name="T17" fmla="*/ 1295400 h 1104"/>
              <a:gd name="T18" fmla="*/ 2057400 w 1344"/>
              <a:gd name="T19" fmla="*/ 1600200 h 1104"/>
              <a:gd name="T20" fmla="*/ 990600 w 1344"/>
              <a:gd name="T21" fmla="*/ 1752600 h 1104"/>
              <a:gd name="T22" fmla="*/ 152400 w 1344"/>
              <a:gd name="T23" fmla="*/ 1600200 h 1104"/>
              <a:gd name="T24" fmla="*/ 152400 w 1344"/>
              <a:gd name="T25" fmla="*/ 228600 h 1104"/>
              <a:gd name="T26" fmla="*/ 0 w 1344"/>
              <a:gd name="T27" fmla="*/ 0 h 1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44"/>
              <a:gd name="T43" fmla="*/ 0 h 1104"/>
              <a:gd name="T44" fmla="*/ 1344 w 1344"/>
              <a:gd name="T45" fmla="*/ 1104 h 1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44" h="1104">
                <a:moveTo>
                  <a:pt x="0" y="0"/>
                </a:moveTo>
                <a:lnTo>
                  <a:pt x="240" y="192"/>
                </a:lnTo>
                <a:lnTo>
                  <a:pt x="192" y="432"/>
                </a:lnTo>
                <a:lnTo>
                  <a:pt x="240" y="672"/>
                </a:lnTo>
                <a:lnTo>
                  <a:pt x="384" y="816"/>
                </a:lnTo>
                <a:lnTo>
                  <a:pt x="720" y="1008"/>
                </a:lnTo>
                <a:lnTo>
                  <a:pt x="1056" y="912"/>
                </a:lnTo>
                <a:lnTo>
                  <a:pt x="1248" y="720"/>
                </a:lnTo>
                <a:lnTo>
                  <a:pt x="1344" y="816"/>
                </a:lnTo>
                <a:lnTo>
                  <a:pt x="1296" y="1008"/>
                </a:lnTo>
                <a:lnTo>
                  <a:pt x="624" y="1104"/>
                </a:lnTo>
                <a:lnTo>
                  <a:pt x="96" y="1008"/>
                </a:lnTo>
                <a:lnTo>
                  <a:pt x="96" y="144"/>
                </a:lnTo>
                <a:lnTo>
                  <a:pt x="0" y="0"/>
                </a:lnTo>
                <a:close/>
              </a:path>
            </a:pathLst>
          </a:custGeom>
          <a:solidFill>
            <a:schemeClr val="bg1"/>
          </a:solidFill>
          <a:ln w="9525">
            <a:noFill/>
            <a:round/>
            <a:headEnd/>
            <a:tailEnd/>
          </a:ln>
        </p:spPr>
        <p:txBody>
          <a:bodyPr/>
          <a:lstStyle/>
          <a:p>
            <a:endParaRPr lang="en-US" dirty="0">
              <a:latin typeface="Calibri" panose="020F0502020204030204" pitchFamily="34" charset="0"/>
            </a:endParaRPr>
          </a:p>
        </p:txBody>
      </p:sp>
      <p:pic>
        <p:nvPicPr>
          <p:cNvPr id="9237" name="Picture 21" descr="Cartoon of a magnifying glass"/>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24">
            <a:off x="7008813" y="1495425"/>
            <a:ext cx="3124200" cy="2260600"/>
          </a:xfrm>
          <a:prstGeom prst="rect">
            <a:avLst/>
          </a:prstGeom>
          <a:noFill/>
          <a:ln w="9525">
            <a:noFill/>
            <a:miter lim="800000"/>
            <a:headEnd/>
            <a:tailEnd/>
          </a:ln>
        </p:spPr>
      </p:pic>
      <p:sp>
        <p:nvSpPr>
          <p:cNvPr id="9238" name="Oval 22" descr="Sand"/>
          <p:cNvSpPr>
            <a:spLocks noChangeArrowheads="1"/>
          </p:cNvSpPr>
          <p:nvPr/>
        </p:nvSpPr>
        <p:spPr bwMode="auto">
          <a:xfrm>
            <a:off x="7161213" y="3962400"/>
            <a:ext cx="1600200" cy="1676400"/>
          </a:xfrm>
          <a:prstGeom prst="ellipse">
            <a:avLst/>
          </a:prstGeom>
          <a:blipFill dpi="0" rotWithShape="1">
            <a:blip r:embed="rId4" cstate="print"/>
            <a:srcRect/>
            <a:tile tx="0" ty="0" sx="100000" sy="100000" flip="none" algn="tl"/>
          </a:blipFill>
          <a:ln w="9525">
            <a:solidFill>
              <a:schemeClr val="tx1"/>
            </a:solidFill>
            <a:round/>
            <a:headEnd/>
            <a:tailEnd/>
          </a:ln>
        </p:spPr>
        <p:txBody>
          <a:bodyPr wrap="none" anchor="ctr"/>
          <a:lstStyle/>
          <a:p>
            <a:endParaRPr lang="en-US" dirty="0">
              <a:latin typeface="Calibri" panose="020F0502020204030204" pitchFamily="34" charset="0"/>
            </a:endParaRPr>
          </a:p>
        </p:txBody>
      </p:sp>
      <p:pic>
        <p:nvPicPr>
          <p:cNvPr id="9239" name="Picture 23" descr="Cartoon of a magnifying glass"/>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24">
            <a:off x="7008813" y="3835400"/>
            <a:ext cx="3124200" cy="2260600"/>
          </a:xfrm>
          <a:prstGeom prst="rect">
            <a:avLst/>
          </a:prstGeom>
          <a:noFill/>
          <a:ln w="9525">
            <a:noFill/>
            <a:miter lim="800000"/>
            <a:headEnd/>
            <a:tailEnd/>
          </a:ln>
        </p:spPr>
      </p:pic>
      <p:sp>
        <p:nvSpPr>
          <p:cNvPr id="9240" name="Line 24"/>
          <p:cNvSpPr>
            <a:spLocks noChangeShapeType="1"/>
          </p:cNvSpPr>
          <p:nvPr/>
        </p:nvSpPr>
        <p:spPr bwMode="auto">
          <a:xfrm flipV="1">
            <a:off x="5865813" y="2819400"/>
            <a:ext cx="1295400" cy="533400"/>
          </a:xfrm>
          <a:prstGeom prst="line">
            <a:avLst/>
          </a:prstGeom>
          <a:noFill/>
          <a:ln w="254000">
            <a:solidFill>
              <a:srgbClr val="CC0000"/>
            </a:solidFill>
            <a:round/>
            <a:headEnd/>
            <a:tailEnd type="triangle" w="med" len="med"/>
          </a:ln>
        </p:spPr>
        <p:txBody>
          <a:bodyPr/>
          <a:lstStyle/>
          <a:p>
            <a:endParaRPr lang="en-US" dirty="0">
              <a:latin typeface="Calibri" panose="020F0502020204030204" pitchFamily="34" charset="0"/>
            </a:endParaRPr>
          </a:p>
        </p:txBody>
      </p:sp>
      <p:sp>
        <p:nvSpPr>
          <p:cNvPr id="9241" name="Line 25"/>
          <p:cNvSpPr>
            <a:spLocks noChangeShapeType="1"/>
          </p:cNvSpPr>
          <p:nvPr/>
        </p:nvSpPr>
        <p:spPr bwMode="auto">
          <a:xfrm flipV="1">
            <a:off x="5789613" y="4800600"/>
            <a:ext cx="1295400" cy="533400"/>
          </a:xfrm>
          <a:prstGeom prst="line">
            <a:avLst/>
          </a:prstGeom>
          <a:noFill/>
          <a:ln w="254000">
            <a:solidFill>
              <a:srgbClr val="CC0000"/>
            </a:solidFill>
            <a:round/>
            <a:headEnd/>
            <a:tailEnd type="triangle" w="med" len="med"/>
          </a:ln>
        </p:spPr>
        <p:txBody>
          <a:bodyPr/>
          <a:lstStyle/>
          <a:p>
            <a:endParaRPr lang="en-US" dirty="0">
              <a:latin typeface="Calibri" panose="020F0502020204030204" pitchFamily="34" charset="0"/>
            </a:endParaRPr>
          </a:p>
        </p:txBody>
      </p:sp>
      <p:sp>
        <p:nvSpPr>
          <p:cNvPr id="27"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Separation Fabric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10289" y="-2"/>
            <a:ext cx="4521315" cy="33909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4531604" y="0"/>
            <a:ext cx="4625210" cy="3390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4"/>
          <p:cNvPicPr/>
          <p:nvPr/>
        </p:nvPicPr>
        <p:blipFill>
          <a:blip r:embed="rId4" cstate="email">
            <a:extLst>
              <a:ext uri="{28A0092B-C50C-407E-A947-70E740481C1C}">
                <a14:useLocalDpi xmlns:a14="http://schemas.microsoft.com/office/drawing/2010/main"/>
              </a:ext>
            </a:extLst>
          </a:blip>
          <a:srcRect/>
          <a:stretch>
            <a:fillRect/>
          </a:stretch>
        </p:blipFill>
        <p:spPr bwMode="auto">
          <a:xfrm>
            <a:off x="-7767" y="3390900"/>
            <a:ext cx="4562475" cy="34747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p:cNvPicPr/>
          <p:nvPr/>
        </p:nvPicPr>
        <p:blipFill rotWithShape="1">
          <a:blip r:embed="rId5" cstate="email">
            <a:extLst>
              <a:ext uri="{28A0092B-C50C-407E-A947-70E740481C1C}">
                <a14:useLocalDpi xmlns:a14="http://schemas.microsoft.com/office/drawing/2010/main"/>
              </a:ext>
            </a:extLst>
          </a:blip>
          <a:srcRect/>
          <a:stretch/>
        </p:blipFill>
        <p:spPr bwMode="auto">
          <a:xfrm rot="5400000">
            <a:off x="5051865" y="2870641"/>
            <a:ext cx="3467099" cy="450762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46" name="Text Box 8"/>
          <p:cNvSpPr txBox="1">
            <a:spLocks noChangeArrowheads="1"/>
          </p:cNvSpPr>
          <p:nvPr/>
        </p:nvSpPr>
        <p:spPr bwMode="auto">
          <a:xfrm>
            <a:off x="4549660" y="17280"/>
            <a:ext cx="1255309"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DURING</a:t>
            </a:r>
            <a:r>
              <a:rPr kumimoji="0" lang="en-US" sz="1800" b="1" i="0" u="none" strike="noStrike" kern="0" cap="none" spc="0" normalizeH="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endPar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4" name="Text Box 8"/>
          <p:cNvSpPr txBox="1">
            <a:spLocks noChangeArrowheads="1"/>
          </p:cNvSpPr>
          <p:nvPr/>
        </p:nvSpPr>
        <p:spPr bwMode="auto">
          <a:xfrm>
            <a:off x="2925691" y="2663087"/>
            <a:ext cx="3371851" cy="1546577"/>
          </a:xfrm>
          <a:prstGeom prst="rect">
            <a:avLst/>
          </a:prstGeom>
          <a:solidFill>
            <a:srgbClr val="FFFFFF"/>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2018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DnG</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0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Bradford County, Jung Road</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$92K Grants, $15K In-kind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sng"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Summary</a:t>
            </a:r>
            <a:r>
              <a:rPr kumimoji="0" lang="en-US" sz="1200" b="1"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kern="0" dirty="0">
                <a:solidFill>
                  <a:srgbClr val="000000"/>
                </a:solidFill>
                <a:effectLst>
                  <a:outerShdw blurRad="50800" dir="13080000" algn="ctr" rotWithShape="0">
                    <a:srgbClr val="FFFFFF">
                      <a:alpha val="67000"/>
                    </a:srgbClr>
                  </a:outerShdw>
                </a:effectLst>
                <a:latin typeface="Arial" panose="020B0604020202020204" pitchFamily="34" charset="0"/>
                <a:cs typeface="Arial" panose="020B0604020202020204" pitchFamily="34" charset="0"/>
              </a:rPr>
              <a:t>Severely entrenched saturated road</a:t>
            </a:r>
            <a:endPar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~9,000</a:t>
            </a:r>
            <a:r>
              <a:rPr kumimoji="0" lang="en-US" sz="1200" b="0" i="0" u="none" strike="noStrike" kern="0" cap="none" spc="0" normalizeH="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 tons fill added to achieve sheet flow</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kern="0" baseline="0" dirty="0">
                <a:solidFill>
                  <a:srgbClr val="000000"/>
                </a:solidFill>
                <a:effectLst>
                  <a:outerShdw blurRad="50800" dir="13080000" algn="ctr" rotWithShape="0">
                    <a:srgbClr val="FFFFFF">
                      <a:alpha val="67000"/>
                    </a:srgbClr>
                  </a:outerShdw>
                </a:effectLst>
                <a:latin typeface="Arial" panose="020B0604020202020204" pitchFamily="34" charset="0"/>
                <a:cs typeface="Arial" panose="020B0604020202020204" pitchFamily="34" charset="0"/>
              </a:rPr>
              <a:t>1,300 feet of underdrain, new pipes, ditch stabilization</a:t>
            </a:r>
            <a:endParaRPr kumimoji="0" lang="en-US" sz="12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p:txBody>
      </p:sp>
      <p:sp>
        <p:nvSpPr>
          <p:cNvPr id="13" name="Text Box 8"/>
          <p:cNvSpPr txBox="1">
            <a:spLocks noChangeArrowheads="1"/>
          </p:cNvSpPr>
          <p:nvPr/>
        </p:nvSpPr>
        <p:spPr bwMode="auto">
          <a:xfrm>
            <a:off x="6297542" y="3383284"/>
            <a:ext cx="1064810"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AFTER</a:t>
            </a:r>
          </a:p>
        </p:txBody>
      </p:sp>
      <p:sp>
        <p:nvSpPr>
          <p:cNvPr id="14" name="Text Box 8"/>
          <p:cNvSpPr txBox="1">
            <a:spLocks noChangeArrowheads="1"/>
          </p:cNvSpPr>
          <p:nvPr/>
        </p:nvSpPr>
        <p:spPr bwMode="auto">
          <a:xfrm>
            <a:off x="3023175" y="14749"/>
            <a:ext cx="1255309"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BEFORE</a:t>
            </a:r>
          </a:p>
        </p:txBody>
      </p:sp>
      <p:sp>
        <p:nvSpPr>
          <p:cNvPr id="17" name="Text Box 8"/>
          <p:cNvSpPr txBox="1">
            <a:spLocks noChangeArrowheads="1"/>
          </p:cNvSpPr>
          <p:nvPr/>
        </p:nvSpPr>
        <p:spPr bwMode="auto">
          <a:xfrm>
            <a:off x="-29801" y="3382674"/>
            <a:ext cx="1255309" cy="369332"/>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DURING</a:t>
            </a:r>
            <a:r>
              <a:rPr kumimoji="0" lang="en-US" sz="1800" b="1" i="0" u="none" strike="noStrike" kern="0" cap="none" spc="0" normalizeH="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endParaRPr kumimoji="0" lang="en-US" sz="1800" b="1"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18" name="Down Arrow 17"/>
          <p:cNvSpPr/>
          <p:nvPr/>
        </p:nvSpPr>
        <p:spPr>
          <a:xfrm rot="5400000">
            <a:off x="1478861" y="4650287"/>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Down Arrow 18"/>
          <p:cNvSpPr/>
          <p:nvPr/>
        </p:nvSpPr>
        <p:spPr>
          <a:xfrm rot="5400000">
            <a:off x="5653545" y="4973028"/>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own Arrow 19"/>
          <p:cNvSpPr/>
          <p:nvPr/>
        </p:nvSpPr>
        <p:spPr>
          <a:xfrm rot="5400000">
            <a:off x="6460436" y="745037"/>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4396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6"/>
          <p:cNvSpPr txBox="1">
            <a:spLocks noChangeArrowheads="1"/>
          </p:cNvSpPr>
          <p:nvPr/>
        </p:nvSpPr>
        <p:spPr bwMode="auto">
          <a:xfrm>
            <a:off x="228600" y="685800"/>
            <a:ext cx="8763000" cy="5878532"/>
          </a:xfrm>
          <a:prstGeom prst="rect">
            <a:avLst/>
          </a:prstGeom>
          <a:noFill/>
          <a:ln w="9525">
            <a:noFill/>
            <a:miter lim="800000"/>
            <a:headEnd/>
            <a:tailEnd/>
          </a:ln>
        </p:spPr>
        <p:txBody>
          <a:bodyPr>
            <a:spAutoFit/>
          </a:bodyPr>
          <a:lstStyle/>
          <a:p>
            <a:pPr algn="l"/>
            <a:r>
              <a:rPr lang="en-US" sz="3200" b="1" u="sng" dirty="0">
                <a:latin typeface="Calibri" panose="020F0502020204030204" pitchFamily="34" charset="0"/>
              </a:rPr>
              <a:t>Types</a:t>
            </a:r>
            <a:r>
              <a:rPr lang="en-US" sz="3200" b="1" dirty="0">
                <a:latin typeface="Calibri" panose="020F0502020204030204" pitchFamily="34" charset="0"/>
              </a:rPr>
              <a:t>:</a:t>
            </a:r>
          </a:p>
          <a:p>
            <a:pPr algn="l"/>
            <a:r>
              <a:rPr lang="en-US" sz="3200" dirty="0">
                <a:latin typeface="Calibri" panose="020F0502020204030204" pitchFamily="34" charset="0"/>
              </a:rPr>
              <a:t>Recommended uses for each class of fabric:</a:t>
            </a:r>
          </a:p>
          <a:p>
            <a:pPr algn="l"/>
            <a:endParaRPr lang="en-US" sz="800" dirty="0">
              <a:latin typeface="Calibri" panose="020F0502020204030204" pitchFamily="34" charset="0"/>
            </a:endParaRPr>
          </a:p>
          <a:p>
            <a:pPr marL="682625" lvl="1" indent="-225425" algn="l">
              <a:buFontTx/>
              <a:buChar char="•"/>
            </a:pPr>
            <a:r>
              <a:rPr lang="en-US" sz="3200" b="1" dirty="0">
                <a:latin typeface="Calibri" panose="020F0502020204030204" pitchFamily="34" charset="0"/>
              </a:rPr>
              <a:t>Woven</a:t>
            </a:r>
            <a:r>
              <a:rPr lang="en-US" sz="3200" dirty="0">
                <a:latin typeface="Calibri" panose="020F0502020204030204" pitchFamily="34" charset="0"/>
              </a:rPr>
              <a:t> </a:t>
            </a:r>
          </a:p>
          <a:p>
            <a:pPr marL="1139825" lvl="2" indent="-225425" algn="l">
              <a:buFontTx/>
              <a:buChar char="•"/>
            </a:pPr>
            <a:r>
              <a:rPr lang="en-US" sz="3200" dirty="0">
                <a:latin typeface="Calibri" panose="020F0502020204030204" pitchFamily="34" charset="0"/>
              </a:rPr>
              <a:t>Base support for road in soft soils</a:t>
            </a:r>
          </a:p>
          <a:p>
            <a:pPr marL="1139825" lvl="2" indent="-225425" algn="l">
              <a:buFontTx/>
              <a:buChar char="•"/>
            </a:pPr>
            <a:r>
              <a:rPr lang="en-US" sz="3200" dirty="0">
                <a:latin typeface="Calibri" panose="020F0502020204030204" pitchFamily="34" charset="0"/>
              </a:rPr>
              <a:t>Deadman anchors in stacked walls</a:t>
            </a:r>
          </a:p>
          <a:p>
            <a:pPr marL="1139825" lvl="2" indent="-225425" algn="l">
              <a:buFontTx/>
              <a:buChar char="•"/>
            </a:pPr>
            <a:r>
              <a:rPr lang="en-US" sz="3200" dirty="0">
                <a:latin typeface="Calibri" panose="020F0502020204030204" pitchFamily="34" charset="0"/>
              </a:rPr>
              <a:t>Erosion control under rock armoring</a:t>
            </a:r>
          </a:p>
          <a:p>
            <a:pPr marL="1139825" lvl="2" indent="-225425" algn="l">
              <a:buFontTx/>
              <a:buChar char="•"/>
            </a:pPr>
            <a:endParaRPr lang="en-US" dirty="0">
              <a:latin typeface="Calibri" panose="020F0502020204030204" pitchFamily="34" charset="0"/>
            </a:endParaRPr>
          </a:p>
          <a:p>
            <a:pPr marL="682625" lvl="1" indent="-225425" algn="l">
              <a:buFontTx/>
              <a:buChar char="•"/>
            </a:pPr>
            <a:r>
              <a:rPr lang="en-US" sz="3200" b="1" dirty="0">
                <a:latin typeface="Calibri" panose="020F0502020204030204" pitchFamily="34" charset="0"/>
              </a:rPr>
              <a:t>Non-Woven</a:t>
            </a:r>
          </a:p>
          <a:p>
            <a:pPr marL="1139825" lvl="2" indent="-225425" algn="l">
              <a:buFontTx/>
              <a:buChar char="•"/>
            </a:pPr>
            <a:r>
              <a:rPr lang="en-US" sz="3200" dirty="0">
                <a:latin typeface="Calibri" panose="020F0502020204030204" pitchFamily="34" charset="0"/>
              </a:rPr>
              <a:t>Sub-surface drainage – Underdrain</a:t>
            </a:r>
          </a:p>
          <a:p>
            <a:pPr marL="1139825" lvl="2" indent="-225425" algn="l">
              <a:buFontTx/>
              <a:buChar char="•"/>
            </a:pPr>
            <a:r>
              <a:rPr lang="en-US" sz="3200" dirty="0">
                <a:latin typeface="Calibri" panose="020F0502020204030204" pitchFamily="34" charset="0"/>
              </a:rPr>
              <a:t>French Mattress</a:t>
            </a:r>
          </a:p>
          <a:p>
            <a:pPr algn="l">
              <a:buFontTx/>
              <a:buChar char="•"/>
            </a:pPr>
            <a:endParaRPr lang="en-US" sz="1200" dirty="0">
              <a:latin typeface="Calibri" panose="020F0502020204030204" pitchFamily="34" charset="0"/>
            </a:endParaRPr>
          </a:p>
          <a:p>
            <a:pPr marL="682625" lvl="1" indent="-225425" algn="l">
              <a:buFontTx/>
              <a:buChar char="•"/>
            </a:pPr>
            <a:r>
              <a:rPr lang="en-US" sz="3200" b="1" dirty="0">
                <a:latin typeface="Calibri" panose="020F0502020204030204" pitchFamily="34" charset="0"/>
              </a:rPr>
              <a:t> Consult manufacturer for intended use </a:t>
            </a:r>
            <a:endParaRPr lang="en-US" sz="1200" b="1" dirty="0">
              <a:latin typeface="Calibri" panose="020F0502020204030204" pitchFamily="34" charset="0"/>
            </a:endParaRPr>
          </a:p>
        </p:txBody>
      </p:sp>
      <p:pic>
        <p:nvPicPr>
          <p:cNvPr id="10246" name="Picture 31" descr="landscapeFabr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8125" y="709613"/>
            <a:ext cx="1285875" cy="1643062"/>
          </a:xfrm>
          <a:prstGeom prst="rect">
            <a:avLst/>
          </a:prstGeom>
          <a:noFill/>
          <a:ln w="28575">
            <a:solidFill>
              <a:srgbClr val="000000"/>
            </a:solidFill>
            <a:miter lim="800000"/>
            <a:headEnd/>
            <a:tailEnd/>
          </a:ln>
        </p:spPr>
      </p:pic>
      <p:sp>
        <p:nvSpPr>
          <p:cNvPr id="8"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Separation Fabric</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Separation Fabric</a:t>
            </a:r>
          </a:p>
        </p:txBody>
      </p:sp>
      <p:pic>
        <p:nvPicPr>
          <p:cNvPr id="11" name="Picture 7" descr="DSC022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2514600"/>
            <a:ext cx="1511300" cy="1962801"/>
          </a:xfrm>
          <a:prstGeom prst="rect">
            <a:avLst/>
          </a:prstGeom>
          <a:noFill/>
          <a:ln w="28575">
            <a:solidFill>
              <a:srgbClr val="000000"/>
            </a:solidFill>
            <a:miter lim="800000"/>
            <a:headEnd/>
            <a:tailEnd/>
          </a:ln>
        </p:spPr>
      </p:pic>
      <p:sp>
        <p:nvSpPr>
          <p:cNvPr id="13" name="Text Box 15"/>
          <p:cNvSpPr txBox="1">
            <a:spLocks noChangeArrowheads="1"/>
          </p:cNvSpPr>
          <p:nvPr/>
        </p:nvSpPr>
        <p:spPr bwMode="auto">
          <a:xfrm>
            <a:off x="609602" y="1143000"/>
            <a:ext cx="5671232" cy="3847207"/>
          </a:xfrm>
          <a:prstGeom prst="rect">
            <a:avLst/>
          </a:prstGeom>
          <a:noFill/>
          <a:ln w="9525">
            <a:noFill/>
            <a:miter lim="800000"/>
            <a:headEnd/>
            <a:tailEnd/>
          </a:ln>
        </p:spPr>
        <p:txBody>
          <a:bodyPr wrap="none">
            <a:spAutoFit/>
          </a:bodyPr>
          <a:lstStyle/>
          <a:p>
            <a:pPr algn="r"/>
            <a:r>
              <a:rPr lang="en-US" sz="5600" dirty="0">
                <a:latin typeface="Calibri" panose="020F0502020204030204" pitchFamily="34" charset="0"/>
              </a:rPr>
              <a:t>Separation FABRIC</a:t>
            </a:r>
          </a:p>
          <a:p>
            <a:pPr algn="r"/>
            <a:endParaRPr lang="en-US" sz="5600" dirty="0">
              <a:latin typeface="Calibri" panose="020F0502020204030204" pitchFamily="34" charset="0"/>
            </a:endParaRPr>
          </a:p>
          <a:p>
            <a:pPr algn="r"/>
            <a:endParaRPr lang="en-US" sz="2000" dirty="0">
              <a:latin typeface="Calibri" panose="020F0502020204030204" pitchFamily="34" charset="0"/>
            </a:endParaRPr>
          </a:p>
          <a:p>
            <a:pPr algn="r"/>
            <a:r>
              <a:rPr lang="en-US" sz="5600" b="1" dirty="0">
                <a:solidFill>
                  <a:srgbClr val="FF0000"/>
                </a:solidFill>
                <a:latin typeface="Calibri" panose="020F0502020204030204" pitchFamily="34" charset="0"/>
              </a:rPr>
              <a:t>Geo-</a:t>
            </a:r>
            <a:r>
              <a:rPr lang="en-US" sz="5600" b="1" u="sng" dirty="0">
                <a:solidFill>
                  <a:srgbClr val="FF0000"/>
                </a:solidFill>
                <a:latin typeface="Calibri" panose="020F0502020204030204" pitchFamily="34" charset="0"/>
              </a:rPr>
              <a:t>GRID</a:t>
            </a:r>
          </a:p>
          <a:p>
            <a:pPr algn="r"/>
            <a:endParaRPr lang="en-US" sz="5600" dirty="0">
              <a:latin typeface="Calibri" panose="020F0502020204030204" pitchFamily="34" charset="0"/>
            </a:endParaRPr>
          </a:p>
        </p:txBody>
      </p:sp>
      <p:pic>
        <p:nvPicPr>
          <p:cNvPr id="14" name="Picture 17" descr="landscapeFabri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427037"/>
            <a:ext cx="1514475" cy="1935163"/>
          </a:xfrm>
          <a:prstGeom prst="rect">
            <a:avLst/>
          </a:prstGeom>
          <a:noFill/>
          <a:ln w="28575">
            <a:solidFill>
              <a:srgbClr val="000000"/>
            </a:solid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10" descr="DSC022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0"/>
            <a:ext cx="9144000" cy="4572000"/>
          </a:xfrm>
          <a:prstGeom prst="rect">
            <a:avLst/>
          </a:prstGeom>
          <a:noFill/>
          <a:ln w="9525">
            <a:noFill/>
            <a:miter lim="800000"/>
            <a:headEnd/>
            <a:tailEnd/>
          </a:ln>
        </p:spPr>
      </p:pic>
      <p:sp>
        <p:nvSpPr>
          <p:cNvPr id="68619" name="Text Box 11"/>
          <p:cNvSpPr txBox="1">
            <a:spLocks noChangeArrowheads="1"/>
          </p:cNvSpPr>
          <p:nvPr/>
        </p:nvSpPr>
        <p:spPr bwMode="auto">
          <a:xfrm>
            <a:off x="323850" y="914400"/>
            <a:ext cx="8494713" cy="954107"/>
          </a:xfrm>
          <a:prstGeom prst="rect">
            <a:avLst/>
          </a:prstGeom>
          <a:solidFill>
            <a:srgbClr val="FFFF99"/>
          </a:solidFill>
          <a:ln w="76200">
            <a:solidFill>
              <a:srgbClr val="FF0000"/>
            </a:solidFill>
            <a:miter lim="800000"/>
            <a:headEnd/>
            <a:tailEnd/>
          </a:ln>
          <a:effectLst>
            <a:outerShdw dist="107763" dir="2700000" algn="ctr" rotWithShape="0">
              <a:schemeClr val="bg2"/>
            </a:outerShdw>
          </a:effectLst>
        </p:spPr>
        <p:txBody>
          <a:bodyPr>
            <a:spAutoFit/>
          </a:bodyPr>
          <a:lstStyle/>
          <a:p>
            <a:pPr marL="2057400" indent="-2057400">
              <a:defRPr/>
            </a:pPr>
            <a:r>
              <a:rPr lang="en-US" sz="2800" b="1" u="sng" dirty="0">
                <a:latin typeface="Calibri" panose="020F0502020204030204" pitchFamily="34" charset="0"/>
              </a:rPr>
              <a:t>GEO-GRID</a:t>
            </a:r>
            <a:r>
              <a:rPr lang="en-US" sz="2800" b="1" dirty="0">
                <a:latin typeface="Calibri" panose="020F0502020204030204" pitchFamily="34" charset="0"/>
              </a:rPr>
              <a:t>: Plastic grid used to stabilize and strengthen soil.</a:t>
            </a:r>
          </a:p>
        </p:txBody>
      </p:sp>
      <p:pic>
        <p:nvPicPr>
          <p:cNvPr id="13319" name="Picture 8"/>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29200" y="2362200"/>
            <a:ext cx="1524000" cy="1524000"/>
          </a:xfrm>
          <a:prstGeom prst="rect">
            <a:avLst/>
          </a:prstGeom>
          <a:noFill/>
          <a:ln w="9525">
            <a:noFill/>
            <a:miter lim="800000"/>
            <a:headEnd/>
            <a:tailEnd/>
          </a:ln>
        </p:spPr>
      </p:pic>
      <p:sp>
        <p:nvSpPr>
          <p:cNvPr id="9"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Geo-Grid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DSC022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0" y="381000"/>
            <a:ext cx="1727200" cy="2243202"/>
          </a:xfrm>
          <a:prstGeom prst="rect">
            <a:avLst/>
          </a:prstGeom>
          <a:noFill/>
          <a:ln w="28575">
            <a:solidFill>
              <a:srgbClr val="000000"/>
            </a:solidFill>
            <a:miter lim="800000"/>
            <a:headEnd/>
            <a:tailEnd/>
          </a:ln>
        </p:spPr>
      </p:pic>
      <p:pic>
        <p:nvPicPr>
          <p:cNvPr id="14339" name="Picture 8" descr="geogri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2895600"/>
            <a:ext cx="4038600" cy="3886200"/>
          </a:xfrm>
          <a:prstGeom prst="rect">
            <a:avLst/>
          </a:prstGeom>
          <a:noFill/>
          <a:ln w="38100">
            <a:solidFill>
              <a:srgbClr val="000000"/>
            </a:solidFill>
            <a:miter lim="800000"/>
            <a:headEnd/>
            <a:tailEnd/>
          </a:ln>
        </p:spPr>
      </p:pic>
      <p:sp>
        <p:nvSpPr>
          <p:cNvPr id="14343" name="Text Box 6"/>
          <p:cNvSpPr txBox="1">
            <a:spLocks noChangeArrowheads="1"/>
          </p:cNvSpPr>
          <p:nvPr/>
        </p:nvSpPr>
        <p:spPr bwMode="auto">
          <a:xfrm>
            <a:off x="228600" y="685800"/>
            <a:ext cx="7859713" cy="1938338"/>
          </a:xfrm>
          <a:prstGeom prst="rect">
            <a:avLst/>
          </a:prstGeom>
          <a:noFill/>
          <a:ln w="9525">
            <a:noFill/>
            <a:miter lim="800000"/>
            <a:headEnd/>
            <a:tailEnd/>
          </a:ln>
        </p:spPr>
        <p:txBody>
          <a:bodyPr>
            <a:spAutoFit/>
          </a:bodyPr>
          <a:lstStyle/>
          <a:p>
            <a:pPr algn="l"/>
            <a:r>
              <a:rPr lang="en-US" sz="3200" b="1" u="sng" dirty="0">
                <a:latin typeface="Calibri" panose="020F0502020204030204" pitchFamily="34" charset="0"/>
              </a:rPr>
              <a:t>Geo-Grid Uses</a:t>
            </a:r>
            <a:r>
              <a:rPr lang="en-US" sz="3200" b="1" dirty="0">
                <a:latin typeface="Calibri" panose="020F0502020204030204" pitchFamily="34" charset="0"/>
              </a:rPr>
              <a:t>:</a:t>
            </a:r>
          </a:p>
          <a:p>
            <a:pPr algn="l"/>
            <a:endParaRPr lang="en-US" sz="1200" b="1" dirty="0">
              <a:latin typeface="Calibri" panose="020F0502020204030204" pitchFamily="34" charset="0"/>
            </a:endParaRPr>
          </a:p>
          <a:p>
            <a:pPr algn="l">
              <a:buFontTx/>
              <a:buChar char="•"/>
            </a:pPr>
            <a:r>
              <a:rPr lang="en-US" sz="3200" dirty="0">
                <a:latin typeface="Calibri" panose="020F0502020204030204" pitchFamily="34" charset="0"/>
              </a:rPr>
              <a:t> Strengthen road base</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Spreads weight </a:t>
            </a:r>
            <a:r>
              <a:rPr lang="en-US" sz="3200" dirty="0">
                <a:solidFill>
                  <a:srgbClr val="CC0000"/>
                </a:solidFill>
                <a:latin typeface="Calibri" panose="020F0502020204030204" pitchFamily="34" charset="0"/>
              </a:rPr>
              <a:t>(snowshoe effect)</a:t>
            </a:r>
          </a:p>
        </p:txBody>
      </p:sp>
      <p:pic>
        <p:nvPicPr>
          <p:cNvPr id="14345" name="Picture 10" descr="geogri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2895600"/>
            <a:ext cx="4038600" cy="3886200"/>
          </a:xfrm>
          <a:prstGeom prst="rect">
            <a:avLst/>
          </a:prstGeom>
          <a:noFill/>
          <a:ln w="38100">
            <a:solidFill>
              <a:srgbClr val="000000"/>
            </a:solidFill>
            <a:miter lim="800000"/>
            <a:headEnd/>
            <a:tailEnd/>
          </a:ln>
        </p:spPr>
      </p:pic>
      <p:sp>
        <p:nvSpPr>
          <p:cNvPr id="11"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Geo-Grid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DSC022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457200"/>
            <a:ext cx="2032000" cy="2639061"/>
          </a:xfrm>
          <a:prstGeom prst="rect">
            <a:avLst/>
          </a:prstGeom>
          <a:noFill/>
          <a:ln w="28575">
            <a:solidFill>
              <a:srgbClr val="000000"/>
            </a:solidFill>
            <a:miter lim="800000"/>
            <a:headEnd/>
            <a:tailEnd/>
          </a:ln>
        </p:spPr>
      </p:pic>
      <p:sp>
        <p:nvSpPr>
          <p:cNvPr id="15365" name="Text Box 6"/>
          <p:cNvSpPr txBox="1">
            <a:spLocks noChangeArrowheads="1"/>
          </p:cNvSpPr>
          <p:nvPr/>
        </p:nvSpPr>
        <p:spPr bwMode="auto">
          <a:xfrm>
            <a:off x="228600" y="762000"/>
            <a:ext cx="8763000" cy="5324475"/>
          </a:xfrm>
          <a:prstGeom prst="rect">
            <a:avLst/>
          </a:prstGeom>
          <a:noFill/>
          <a:ln w="9525">
            <a:noFill/>
            <a:miter lim="800000"/>
            <a:headEnd/>
            <a:tailEnd/>
          </a:ln>
        </p:spPr>
        <p:txBody>
          <a:bodyPr>
            <a:spAutoFit/>
          </a:bodyPr>
          <a:lstStyle/>
          <a:p>
            <a:pPr algn="l"/>
            <a:r>
              <a:rPr lang="en-US" sz="3200" b="1" u="sng" dirty="0">
                <a:latin typeface="Calibri" panose="020F0502020204030204" pitchFamily="34" charset="0"/>
              </a:rPr>
              <a:t>Considerations</a:t>
            </a:r>
            <a:r>
              <a:rPr lang="en-US" sz="3200" b="1" dirty="0">
                <a:latin typeface="Calibri" panose="020F0502020204030204" pitchFamily="34" charset="0"/>
              </a:rPr>
              <a:t>:</a:t>
            </a:r>
          </a:p>
          <a:p>
            <a:pPr algn="l"/>
            <a:endParaRPr lang="en-US" sz="1200" b="1" dirty="0">
              <a:latin typeface="Calibri" panose="020F0502020204030204" pitchFamily="34" charset="0"/>
            </a:endParaRPr>
          </a:p>
          <a:p>
            <a:pPr algn="l">
              <a:buFontTx/>
              <a:buChar char="•"/>
            </a:pPr>
            <a:r>
              <a:rPr lang="en-US" sz="3200" dirty="0">
                <a:latin typeface="Calibri" panose="020F0502020204030204" pitchFamily="34" charset="0"/>
              </a:rPr>
              <a:t> Does not separate material like fabric</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Adds more strength than fabric</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Spreads weight better than fabric</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Reduces depth of fill required.</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Should be buried 1 foot minimum</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a:t>
            </a:r>
            <a:r>
              <a:rPr lang="en-US" sz="3200" u="sng" dirty="0">
                <a:latin typeface="Calibri" panose="020F0502020204030204" pitchFamily="34" charset="0"/>
              </a:rPr>
              <a:t>Many</a:t>
            </a:r>
            <a:r>
              <a:rPr lang="en-US" sz="3200" dirty="0">
                <a:latin typeface="Calibri" panose="020F0502020204030204" pitchFamily="34" charset="0"/>
              </a:rPr>
              <a:t> types, sizes, patterns, and uses</a:t>
            </a:r>
          </a:p>
          <a:p>
            <a:pPr algn="l">
              <a:buFontTx/>
              <a:buChar char="•"/>
            </a:pPr>
            <a:endParaRPr lang="en-US" sz="1200" dirty="0">
              <a:latin typeface="Calibri" panose="020F0502020204030204" pitchFamily="34" charset="0"/>
            </a:endParaRPr>
          </a:p>
          <a:p>
            <a:pPr algn="l">
              <a:buFontTx/>
              <a:buChar char="•"/>
            </a:pPr>
            <a:r>
              <a:rPr lang="en-US" sz="3200" dirty="0">
                <a:latin typeface="Calibri" panose="020F0502020204030204" pitchFamily="34" charset="0"/>
              </a:rPr>
              <a:t> Typical roll: 600 </a:t>
            </a:r>
            <a:r>
              <a:rPr lang="en-US" sz="3200" dirty="0" err="1">
                <a:latin typeface="Calibri" panose="020F0502020204030204" pitchFamily="34" charset="0"/>
              </a:rPr>
              <a:t>sqyd</a:t>
            </a:r>
            <a:r>
              <a:rPr lang="en-US" sz="3200" dirty="0">
                <a:latin typeface="Calibri" panose="020F0502020204030204" pitchFamily="34" charset="0"/>
              </a:rPr>
              <a:t>, $1,500</a:t>
            </a:r>
          </a:p>
        </p:txBody>
      </p:sp>
      <p:sp>
        <p:nvSpPr>
          <p:cNvPr id="8"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Geo-Grid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0" y="2971800"/>
            <a:ext cx="9144000" cy="1006475"/>
          </a:xfrm>
          <a:prstGeom prst="rect">
            <a:avLst/>
          </a:prstGeom>
          <a:noFill/>
          <a:ln w="9525">
            <a:noFill/>
            <a:miter lim="800000"/>
            <a:headEnd/>
            <a:tailEnd/>
          </a:ln>
        </p:spPr>
        <p:txBody>
          <a:bodyPr>
            <a:spAutoFit/>
          </a:bodyPr>
          <a:lstStyle/>
          <a:p>
            <a:pPr algn="ctr"/>
            <a:r>
              <a:rPr lang="en-US" sz="3200" b="1" u="sng" dirty="0">
                <a:latin typeface="Calibri" panose="020F0502020204030204" pitchFamily="34" charset="0"/>
              </a:rPr>
              <a:t>Common Uses</a:t>
            </a:r>
            <a:br>
              <a:rPr lang="en-US" sz="3200" b="1" dirty="0">
                <a:latin typeface="Calibri" panose="020F0502020204030204" pitchFamily="34" charset="0"/>
              </a:rPr>
            </a:br>
            <a:r>
              <a:rPr lang="en-US" sz="2800" b="1" dirty="0" err="1">
                <a:latin typeface="Calibri" panose="020F0502020204030204" pitchFamily="34" charset="0"/>
              </a:rPr>
              <a:t>Uses</a:t>
            </a:r>
            <a:r>
              <a:rPr lang="en-US" sz="2800" b="1" dirty="0">
                <a:latin typeface="Calibri" panose="020F0502020204030204" pitchFamily="34" charset="0"/>
              </a:rPr>
              <a:t> will be detailed throughout training</a:t>
            </a:r>
          </a:p>
        </p:txBody>
      </p:sp>
      <p:pic>
        <p:nvPicPr>
          <p:cNvPr id="16387" name="Picture 10" descr="shit 06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381000"/>
            <a:ext cx="4052642" cy="2689052"/>
          </a:xfrm>
          <a:prstGeom prst="rect">
            <a:avLst/>
          </a:prstGeom>
          <a:noFill/>
          <a:ln w="28575">
            <a:solidFill>
              <a:srgbClr val="000000"/>
            </a:solidFill>
            <a:miter lim="800000"/>
            <a:headEnd/>
            <a:tailEnd/>
          </a:ln>
        </p:spPr>
      </p:pic>
      <p:pic>
        <p:nvPicPr>
          <p:cNvPr id="16388" name="Picture 11" descr="geogridbankreinfor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3962400"/>
            <a:ext cx="4572000" cy="2794000"/>
          </a:xfrm>
          <a:prstGeom prst="rect">
            <a:avLst/>
          </a:prstGeom>
          <a:noFill/>
          <a:ln w="28575">
            <a:solidFill>
              <a:srgbClr val="000000"/>
            </a:solidFill>
            <a:miter lim="800000"/>
            <a:headEnd/>
            <a:tailEnd/>
          </a:ln>
        </p:spPr>
      </p:pic>
      <p:sp>
        <p:nvSpPr>
          <p:cNvPr id="8" name="Text Box 6"/>
          <p:cNvSpPr txBox="1">
            <a:spLocks noChangeArrowheads="1"/>
          </p:cNvSpPr>
          <p:nvPr/>
        </p:nvSpPr>
        <p:spPr bwMode="auto">
          <a:xfrm>
            <a:off x="4583575" y="-86134"/>
            <a:ext cx="4574141" cy="461665"/>
          </a:xfrm>
          <a:prstGeom prst="rect">
            <a:avLst/>
          </a:prstGeom>
          <a:noFill/>
          <a:ln w="9525">
            <a:noFill/>
            <a:miter lim="800000"/>
            <a:headEnd/>
            <a:tailEnd/>
          </a:ln>
        </p:spPr>
        <p:txBody>
          <a:bodyPr wrap="square">
            <a:spAutoFit/>
          </a:bodyPr>
          <a:lstStyle/>
          <a:p>
            <a:pPr algn="ctr" fontAlgn="auto">
              <a:spcBef>
                <a:spcPts val="0"/>
              </a:spcBef>
              <a:spcAft>
                <a:spcPts val="0"/>
              </a:spcAft>
              <a:tabLst>
                <a:tab pos="4860925" algn="l"/>
              </a:tabLst>
            </a:pPr>
            <a:r>
              <a:rPr lang="en-US" sz="2400" dirty="0">
                <a:solidFill>
                  <a:srgbClr val="FFFFCC"/>
                </a:solidFill>
                <a:latin typeface="Calibri" panose="020F0502020204030204"/>
              </a:rPr>
              <a:t>Geo-Grid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b="1" dirty="0">
                <a:solidFill>
                  <a:srgbClr val="FFFF00"/>
                </a:solidFill>
                <a:latin typeface="Arial" charset="0"/>
              </a:rPr>
              <a:t>Other Considerations</a:t>
            </a:r>
          </a:p>
          <a:p>
            <a:pPr lvl="2" eaLnBrk="1" hangingPunct="1">
              <a:buFont typeface="Arial" panose="020B0604020202020204" pitchFamily="34" charset="0"/>
              <a:buChar char="•"/>
            </a:pPr>
            <a:r>
              <a:rPr lang="en-US" sz="2800" dirty="0">
                <a:solidFill>
                  <a:schemeClr val="bg1">
                    <a:lumMod val="50000"/>
                  </a:schemeClr>
                </a:solidFill>
                <a:latin typeface="Arial" charset="0"/>
              </a:rPr>
              <a:t>Geosynthetics</a:t>
            </a:r>
          </a:p>
          <a:p>
            <a:pPr lvl="2" eaLnBrk="1" hangingPunct="1">
              <a:buFont typeface="Arial" panose="020B0604020202020204" pitchFamily="34" charset="0"/>
              <a:buChar char="•"/>
            </a:pPr>
            <a:r>
              <a:rPr lang="en-US" sz="2800" b="1" dirty="0">
                <a:solidFill>
                  <a:srgbClr val="FFFF00"/>
                </a:solidFill>
                <a:latin typeface="Arial" charset="0"/>
              </a:rPr>
              <a:t>Structural Reinforcement</a:t>
            </a:r>
          </a:p>
          <a:p>
            <a:pPr lvl="2" eaLnBrk="1" hangingPunct="1">
              <a:buFont typeface="Arial" panose="020B0604020202020204" pitchFamily="34" charset="0"/>
              <a:buChar char="•"/>
            </a:pPr>
            <a:r>
              <a:rPr lang="en-US" sz="2800" dirty="0">
                <a:solidFill>
                  <a:schemeClr val="bg1"/>
                </a:solidFill>
                <a:latin typeface="Arial" charset="0"/>
              </a:rPr>
              <a:t>French Mattresses</a:t>
            </a:r>
          </a:p>
          <a:p>
            <a:pPr lvl="2" eaLnBrk="1" hangingPunct="1">
              <a:buFont typeface="Arial" panose="020B0604020202020204" pitchFamily="34" charset="0"/>
              <a:buChar char="•"/>
            </a:pPr>
            <a:r>
              <a:rPr lang="en-US" sz="2800" dirty="0">
                <a:solidFill>
                  <a:schemeClr val="bg1"/>
                </a:solidFill>
                <a:latin typeface="Arial" charset="0"/>
              </a:rPr>
              <a:t>Underdrains</a:t>
            </a:r>
          </a:p>
          <a:p>
            <a:pPr lvl="2" eaLnBrk="1" hangingPunct="1">
              <a:buFont typeface="Arial" panose="020B0604020202020204" pitchFamily="34" charset="0"/>
              <a:buChar char="•"/>
            </a:pPr>
            <a:endParaRPr lang="en-US" sz="2800" dirty="0">
              <a:solidFill>
                <a:schemeClr val="bg1"/>
              </a:solidFill>
              <a:latin typeface="Arial" charset="0"/>
            </a:endParaRP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11346360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7455"/>
            <a:ext cx="9144000" cy="6790545"/>
          </a:xfrm>
          <a:prstGeom prst="rect">
            <a:avLst/>
          </a:prstGeom>
          <a:noFill/>
          <a:ln w="38100">
            <a:solidFill>
              <a:schemeClr val="tx1"/>
            </a:solidFill>
            <a:miter lim="800000"/>
            <a:headEnd/>
            <a:tailEnd/>
          </a:ln>
        </p:spPr>
      </p:pic>
      <p:sp>
        <p:nvSpPr>
          <p:cNvPr id="7" name="Rectangle 6"/>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Structural Reinforcement</a:t>
            </a:r>
          </a:p>
        </p:txBody>
      </p:sp>
      <p:sp>
        <p:nvSpPr>
          <p:cNvPr id="10"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1" name="Text Box 6"/>
          <p:cNvSpPr txBox="1">
            <a:spLocks noChangeArrowheads="1"/>
          </p:cNvSpPr>
          <p:nvPr/>
        </p:nvSpPr>
        <p:spPr bwMode="auto">
          <a:xfrm>
            <a:off x="152400" y="454146"/>
            <a:ext cx="8382000" cy="954107"/>
          </a:xfrm>
          <a:prstGeom prst="rect">
            <a:avLst/>
          </a:prstGeom>
          <a:solidFill>
            <a:srgbClr val="FFFF99"/>
          </a:solidFill>
          <a:ln w="76200">
            <a:solidFill>
              <a:srgbClr val="FF0000"/>
            </a:solidFill>
            <a:miter lim="800000"/>
            <a:headEnd/>
            <a:tailEnd/>
          </a:ln>
          <a:effectLst>
            <a:outerShdw dist="107763" dir="2700000" algn="ctr" rotWithShape="0">
              <a:schemeClr val="bg2"/>
            </a:outerShdw>
          </a:effectLst>
        </p:spPr>
        <p:txBody>
          <a:bodyPr wrap="square">
            <a:spAutoFit/>
          </a:bodyPr>
          <a:lstStyle/>
          <a:p>
            <a:r>
              <a:rPr lang="en-US" sz="2800" b="1" dirty="0"/>
              <a:t>Structural Reinforcement</a:t>
            </a:r>
            <a:r>
              <a:rPr lang="en-US" sz="2800" dirty="0"/>
              <a:t>: Addition of </a:t>
            </a:r>
            <a:r>
              <a:rPr lang="en-US" sz="2800" u="sng" dirty="0"/>
              <a:t>rock and/or geo-synthetics</a:t>
            </a:r>
            <a:r>
              <a:rPr lang="en-US" sz="2800" dirty="0"/>
              <a:t> </a:t>
            </a:r>
            <a:r>
              <a:rPr lang="en-US" sz="2800"/>
              <a:t>to establish a solid </a:t>
            </a:r>
            <a:r>
              <a:rPr lang="en-US" sz="2800" dirty="0"/>
              <a:t>road base</a:t>
            </a:r>
          </a:p>
        </p:txBody>
      </p:sp>
    </p:spTree>
    <p:extLst>
      <p:ext uri="{BB962C8B-B14F-4D97-AF65-F5344CB8AC3E}">
        <p14:creationId xmlns:p14="http://schemas.microsoft.com/office/powerpoint/2010/main" val="21723008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8" name="TextBox 7"/>
          <p:cNvSpPr txBox="1"/>
          <p:nvPr/>
        </p:nvSpPr>
        <p:spPr>
          <a:xfrm>
            <a:off x="126871" y="442317"/>
            <a:ext cx="4051943" cy="1200329"/>
          </a:xfrm>
          <a:prstGeom prst="rect">
            <a:avLst/>
          </a:prstGeom>
          <a:solidFill>
            <a:schemeClr val="bg1"/>
          </a:solidFill>
          <a:ln>
            <a:solidFill>
              <a:schemeClr val="tx1"/>
            </a:solidFill>
          </a:ln>
        </p:spPr>
        <p:txBody>
          <a:bodyPr wrap="none" rtlCol="0">
            <a:spAutoFit/>
          </a:bodyPr>
          <a:lstStyle/>
          <a:p>
            <a:pPr algn="l"/>
            <a:r>
              <a:rPr lang="en-US" sz="2400" b="1" dirty="0"/>
              <a:t>Importing new “bridge rock”</a:t>
            </a:r>
          </a:p>
          <a:p>
            <a:pPr marL="800100" lvl="1" indent="-342900" algn="l">
              <a:buFont typeface="Arial" panose="020B0604020202020204" pitchFamily="34" charset="0"/>
              <a:buChar char="•"/>
            </a:pPr>
            <a:r>
              <a:rPr lang="en-US" sz="2400" b="1" dirty="0"/>
              <a:t>Structural support</a:t>
            </a:r>
          </a:p>
          <a:p>
            <a:pPr marL="800100" lvl="1" indent="-342900" algn="l">
              <a:buFont typeface="Arial" panose="020B0604020202020204" pitchFamily="34" charset="0"/>
              <a:buChar char="•"/>
            </a:pPr>
            <a:r>
              <a:rPr lang="en-US" sz="2400" b="1" dirty="0"/>
              <a:t>Drainage</a:t>
            </a:r>
            <a:endParaRPr lang="en-US" sz="2400" dirty="0"/>
          </a:p>
        </p:txBody>
      </p:sp>
      <p:sp>
        <p:nvSpPr>
          <p:cNvPr id="9" name="Rectangle 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Structural Reinforcement</a:t>
            </a:r>
          </a:p>
        </p:txBody>
      </p:sp>
      <p:sp>
        <p:nvSpPr>
          <p:cNvPr id="1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7634435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52401" y="371495"/>
            <a:ext cx="8385176" cy="1200329"/>
          </a:xfrm>
          <a:prstGeom prst="rect">
            <a:avLst/>
          </a:prstGeom>
          <a:noFill/>
          <a:ln w="12700">
            <a:noFill/>
            <a:miter lim="800000"/>
            <a:headEnd/>
            <a:tailEnd/>
          </a:ln>
        </p:spPr>
        <p:txBody>
          <a:bodyPr wrap="square">
            <a:spAutoFit/>
          </a:bodyPr>
          <a:lstStyle/>
          <a:p>
            <a:pPr marL="742950" indent="-742950"/>
            <a:r>
              <a:rPr lang="en-US" sz="2400" b="1" u="sng" dirty="0"/>
              <a:t>Separation</a:t>
            </a:r>
            <a:r>
              <a:rPr lang="en-US" sz="2400" b="1" dirty="0"/>
              <a:t>:</a:t>
            </a:r>
          </a:p>
          <a:p>
            <a:r>
              <a:rPr lang="en-US" sz="2400" dirty="0"/>
              <a:t>Fabric keeps sub-base and sub-grade separate</a:t>
            </a:r>
          </a:p>
          <a:p>
            <a:r>
              <a:rPr lang="en-US" sz="2400" dirty="0"/>
              <a:t>(keeps mud below and stone on top)</a:t>
            </a:r>
            <a:endParaRPr lang="en-US" sz="2000" dirty="0"/>
          </a:p>
        </p:txBody>
      </p:sp>
      <p:pic>
        <p:nvPicPr>
          <p:cNvPr id="12" name="Picture 11"/>
          <p:cNvPicPr>
            <a:picLocks noChangeAspect="1" noChangeArrowheads="1"/>
          </p:cNvPicPr>
          <p:nvPr/>
        </p:nvPicPr>
        <p:blipFill>
          <a:blip r:embed="rId3" cstate="print"/>
          <a:srcRect/>
          <a:stretch>
            <a:fillRect/>
          </a:stretch>
        </p:blipFill>
        <p:spPr bwMode="auto">
          <a:xfrm>
            <a:off x="26911" y="1595465"/>
            <a:ext cx="9144000" cy="4210907"/>
          </a:xfrm>
          <a:prstGeom prst="rect">
            <a:avLst/>
          </a:prstGeom>
          <a:noFill/>
          <a:ln w="9525">
            <a:noFill/>
            <a:miter lim="800000"/>
            <a:headEnd/>
            <a:tailEnd/>
          </a:ln>
        </p:spPr>
      </p:pic>
      <p:sp>
        <p:nvSpPr>
          <p:cNvPr id="17" name="Freeform 16"/>
          <p:cNvSpPr/>
          <p:nvPr/>
        </p:nvSpPr>
        <p:spPr>
          <a:xfrm>
            <a:off x="2145693" y="3253244"/>
            <a:ext cx="6822017" cy="1095375"/>
          </a:xfrm>
          <a:custGeom>
            <a:avLst/>
            <a:gdLst>
              <a:gd name="connsiteX0" fmla="*/ 6350 w 5969000"/>
              <a:gd name="connsiteY0" fmla="*/ 438150 h 1104900"/>
              <a:gd name="connsiteX1" fmla="*/ 6350 w 5969000"/>
              <a:gd name="connsiteY1" fmla="*/ 438150 h 1104900"/>
              <a:gd name="connsiteX2" fmla="*/ 3429000 w 5969000"/>
              <a:gd name="connsiteY2" fmla="*/ 0 h 1104900"/>
              <a:gd name="connsiteX3" fmla="*/ 5969000 w 5969000"/>
              <a:gd name="connsiteY3" fmla="*/ 368300 h 1104900"/>
              <a:gd name="connsiteX4" fmla="*/ 5867400 w 5969000"/>
              <a:gd name="connsiteY4" fmla="*/ 990600 h 1104900"/>
              <a:gd name="connsiteX5" fmla="*/ 3390900 w 5969000"/>
              <a:gd name="connsiteY5" fmla="*/ 673100 h 1104900"/>
              <a:gd name="connsiteX6" fmla="*/ 0 w 5969000"/>
              <a:gd name="connsiteY6" fmla="*/ 1104900 h 1104900"/>
              <a:gd name="connsiteX7" fmla="*/ 6350 w 5969000"/>
              <a:gd name="connsiteY7" fmla="*/ 438150 h 1104900"/>
              <a:gd name="connsiteX0" fmla="*/ 6350 w 6826250"/>
              <a:gd name="connsiteY0" fmla="*/ 438150 h 1104900"/>
              <a:gd name="connsiteX1" fmla="*/ 6350 w 6826250"/>
              <a:gd name="connsiteY1" fmla="*/ 438150 h 1104900"/>
              <a:gd name="connsiteX2" fmla="*/ 3429000 w 6826250"/>
              <a:gd name="connsiteY2" fmla="*/ 0 h 1104900"/>
              <a:gd name="connsiteX3" fmla="*/ 5969000 w 6826250"/>
              <a:gd name="connsiteY3" fmla="*/ 368300 h 1104900"/>
              <a:gd name="connsiteX4" fmla="*/ 6826250 w 6826250"/>
              <a:gd name="connsiteY4" fmla="*/ 1104900 h 1104900"/>
              <a:gd name="connsiteX5" fmla="*/ 3390900 w 6826250"/>
              <a:gd name="connsiteY5" fmla="*/ 673100 h 1104900"/>
              <a:gd name="connsiteX6" fmla="*/ 0 w 6826250"/>
              <a:gd name="connsiteY6" fmla="*/ 1104900 h 1104900"/>
              <a:gd name="connsiteX7" fmla="*/ 6350 w 6826250"/>
              <a:gd name="connsiteY7" fmla="*/ 438150 h 1104900"/>
              <a:gd name="connsiteX0" fmla="*/ 6350 w 6826250"/>
              <a:gd name="connsiteY0" fmla="*/ 438150 h 1104900"/>
              <a:gd name="connsiteX1" fmla="*/ 6350 w 6826250"/>
              <a:gd name="connsiteY1" fmla="*/ 438150 h 1104900"/>
              <a:gd name="connsiteX2" fmla="*/ 3429000 w 6826250"/>
              <a:gd name="connsiteY2" fmla="*/ 0 h 1104900"/>
              <a:gd name="connsiteX3" fmla="*/ 6826250 w 6826250"/>
              <a:gd name="connsiteY3" fmla="*/ 514350 h 1104900"/>
              <a:gd name="connsiteX4" fmla="*/ 6826250 w 6826250"/>
              <a:gd name="connsiteY4" fmla="*/ 1104900 h 1104900"/>
              <a:gd name="connsiteX5" fmla="*/ 3390900 w 6826250"/>
              <a:gd name="connsiteY5" fmla="*/ 673100 h 1104900"/>
              <a:gd name="connsiteX6" fmla="*/ 0 w 6826250"/>
              <a:gd name="connsiteY6" fmla="*/ 1104900 h 1104900"/>
              <a:gd name="connsiteX7" fmla="*/ 6350 w 6826250"/>
              <a:gd name="connsiteY7" fmla="*/ 438150 h 1104900"/>
              <a:gd name="connsiteX0" fmla="*/ 6350 w 6826250"/>
              <a:gd name="connsiteY0" fmla="*/ 438150 h 1104900"/>
              <a:gd name="connsiteX1" fmla="*/ 6350 w 6826250"/>
              <a:gd name="connsiteY1" fmla="*/ 438150 h 1104900"/>
              <a:gd name="connsiteX2" fmla="*/ 3429000 w 6826250"/>
              <a:gd name="connsiteY2" fmla="*/ 0 h 1104900"/>
              <a:gd name="connsiteX3" fmla="*/ 6826250 w 6826250"/>
              <a:gd name="connsiteY3" fmla="*/ 514350 h 1104900"/>
              <a:gd name="connsiteX4" fmla="*/ 6826250 w 6826250"/>
              <a:gd name="connsiteY4" fmla="*/ 1104900 h 1104900"/>
              <a:gd name="connsiteX5" fmla="*/ 3390900 w 6826250"/>
              <a:gd name="connsiteY5" fmla="*/ 673100 h 1104900"/>
              <a:gd name="connsiteX6" fmla="*/ 0 w 6826250"/>
              <a:gd name="connsiteY6" fmla="*/ 1104900 h 1104900"/>
              <a:gd name="connsiteX7" fmla="*/ 6350 w 6826250"/>
              <a:gd name="connsiteY7" fmla="*/ 438150 h 1104900"/>
              <a:gd name="connsiteX0" fmla="*/ 6350 w 6826250"/>
              <a:gd name="connsiteY0" fmla="*/ 438150 h 1104900"/>
              <a:gd name="connsiteX1" fmla="*/ 6350 w 6826250"/>
              <a:gd name="connsiteY1" fmla="*/ 438150 h 1104900"/>
              <a:gd name="connsiteX2" fmla="*/ 3429000 w 6826250"/>
              <a:gd name="connsiteY2" fmla="*/ 0 h 1104900"/>
              <a:gd name="connsiteX3" fmla="*/ 6826250 w 6826250"/>
              <a:gd name="connsiteY3" fmla="*/ 497681 h 1104900"/>
              <a:gd name="connsiteX4" fmla="*/ 6826250 w 6826250"/>
              <a:gd name="connsiteY4" fmla="*/ 1104900 h 1104900"/>
              <a:gd name="connsiteX5" fmla="*/ 3390900 w 6826250"/>
              <a:gd name="connsiteY5" fmla="*/ 673100 h 1104900"/>
              <a:gd name="connsiteX6" fmla="*/ 0 w 6826250"/>
              <a:gd name="connsiteY6" fmla="*/ 1104900 h 1104900"/>
              <a:gd name="connsiteX7" fmla="*/ 6350 w 6826250"/>
              <a:gd name="connsiteY7" fmla="*/ 438150 h 1104900"/>
              <a:gd name="connsiteX0" fmla="*/ 6350 w 6826250"/>
              <a:gd name="connsiteY0" fmla="*/ 383381 h 1050131"/>
              <a:gd name="connsiteX1" fmla="*/ 6350 w 6826250"/>
              <a:gd name="connsiteY1" fmla="*/ 383381 h 1050131"/>
              <a:gd name="connsiteX2" fmla="*/ 3426619 w 6826250"/>
              <a:gd name="connsiteY2" fmla="*/ 0 h 1050131"/>
              <a:gd name="connsiteX3" fmla="*/ 6826250 w 6826250"/>
              <a:gd name="connsiteY3" fmla="*/ 442912 h 1050131"/>
              <a:gd name="connsiteX4" fmla="*/ 6826250 w 6826250"/>
              <a:gd name="connsiteY4" fmla="*/ 1050131 h 1050131"/>
              <a:gd name="connsiteX5" fmla="*/ 3390900 w 6826250"/>
              <a:gd name="connsiteY5" fmla="*/ 618331 h 1050131"/>
              <a:gd name="connsiteX6" fmla="*/ 0 w 6826250"/>
              <a:gd name="connsiteY6" fmla="*/ 1050131 h 1050131"/>
              <a:gd name="connsiteX7" fmla="*/ 6350 w 6826250"/>
              <a:gd name="connsiteY7" fmla="*/ 383381 h 1050131"/>
              <a:gd name="connsiteX0" fmla="*/ 6350 w 6826250"/>
              <a:gd name="connsiteY0" fmla="*/ 383381 h 1050131"/>
              <a:gd name="connsiteX1" fmla="*/ 6350 w 6826250"/>
              <a:gd name="connsiteY1" fmla="*/ 383381 h 1050131"/>
              <a:gd name="connsiteX2" fmla="*/ 3426619 w 6826250"/>
              <a:gd name="connsiteY2" fmla="*/ 0 h 1050131"/>
              <a:gd name="connsiteX3" fmla="*/ 6826250 w 6826250"/>
              <a:gd name="connsiteY3" fmla="*/ 442912 h 1050131"/>
              <a:gd name="connsiteX4" fmla="*/ 6826250 w 6826250"/>
              <a:gd name="connsiteY4" fmla="*/ 1050131 h 1050131"/>
              <a:gd name="connsiteX5" fmla="*/ 3390900 w 6826250"/>
              <a:gd name="connsiteY5" fmla="*/ 618331 h 1050131"/>
              <a:gd name="connsiteX6" fmla="*/ 0 w 6826250"/>
              <a:gd name="connsiteY6" fmla="*/ 1050131 h 1050131"/>
              <a:gd name="connsiteX7" fmla="*/ 6350 w 6826250"/>
              <a:gd name="connsiteY7" fmla="*/ 383381 h 1050131"/>
              <a:gd name="connsiteX0" fmla="*/ 2117 w 6822017"/>
              <a:gd name="connsiteY0" fmla="*/ 383381 h 1050131"/>
              <a:gd name="connsiteX1" fmla="*/ 2117 w 6822017"/>
              <a:gd name="connsiteY1" fmla="*/ 383381 h 1050131"/>
              <a:gd name="connsiteX2" fmla="*/ 3422386 w 6822017"/>
              <a:gd name="connsiteY2" fmla="*/ 0 h 1050131"/>
              <a:gd name="connsiteX3" fmla="*/ 6822017 w 6822017"/>
              <a:gd name="connsiteY3" fmla="*/ 442912 h 1050131"/>
              <a:gd name="connsiteX4" fmla="*/ 6822017 w 6822017"/>
              <a:gd name="connsiteY4" fmla="*/ 1050131 h 1050131"/>
              <a:gd name="connsiteX5" fmla="*/ 3386667 w 6822017"/>
              <a:gd name="connsiteY5" fmla="*/ 618331 h 1050131"/>
              <a:gd name="connsiteX6" fmla="*/ 91017 w 6822017"/>
              <a:gd name="connsiteY6" fmla="*/ 1007269 h 1050131"/>
              <a:gd name="connsiteX7" fmla="*/ 2117 w 6822017"/>
              <a:gd name="connsiteY7" fmla="*/ 383381 h 1050131"/>
              <a:gd name="connsiteX0" fmla="*/ 2117 w 6822017"/>
              <a:gd name="connsiteY0" fmla="*/ 383381 h 1050131"/>
              <a:gd name="connsiteX1" fmla="*/ 2117 w 6822017"/>
              <a:gd name="connsiteY1" fmla="*/ 383381 h 1050131"/>
              <a:gd name="connsiteX2" fmla="*/ 3422386 w 6822017"/>
              <a:gd name="connsiteY2" fmla="*/ 0 h 1050131"/>
              <a:gd name="connsiteX3" fmla="*/ 6822017 w 6822017"/>
              <a:gd name="connsiteY3" fmla="*/ 442912 h 1050131"/>
              <a:gd name="connsiteX4" fmla="*/ 6822017 w 6822017"/>
              <a:gd name="connsiteY4" fmla="*/ 1050131 h 1050131"/>
              <a:gd name="connsiteX5" fmla="*/ 3386667 w 6822017"/>
              <a:gd name="connsiteY5" fmla="*/ 618331 h 1050131"/>
              <a:gd name="connsiteX6" fmla="*/ 0 w 6822017"/>
              <a:gd name="connsiteY6" fmla="*/ 1050131 h 1050131"/>
              <a:gd name="connsiteX7" fmla="*/ 2117 w 6822017"/>
              <a:gd name="connsiteY7" fmla="*/ 383381 h 1050131"/>
              <a:gd name="connsiteX0" fmla="*/ 2117 w 6822017"/>
              <a:gd name="connsiteY0" fmla="*/ 428625 h 1095375"/>
              <a:gd name="connsiteX1" fmla="*/ 2117 w 6822017"/>
              <a:gd name="connsiteY1" fmla="*/ 428625 h 1095375"/>
              <a:gd name="connsiteX2" fmla="*/ 3466836 w 6822017"/>
              <a:gd name="connsiteY2" fmla="*/ 0 h 1095375"/>
              <a:gd name="connsiteX3" fmla="*/ 6822017 w 6822017"/>
              <a:gd name="connsiteY3" fmla="*/ 488156 h 1095375"/>
              <a:gd name="connsiteX4" fmla="*/ 6822017 w 6822017"/>
              <a:gd name="connsiteY4" fmla="*/ 1095375 h 1095375"/>
              <a:gd name="connsiteX5" fmla="*/ 3386667 w 6822017"/>
              <a:gd name="connsiteY5" fmla="*/ 663575 h 1095375"/>
              <a:gd name="connsiteX6" fmla="*/ 0 w 6822017"/>
              <a:gd name="connsiteY6" fmla="*/ 1095375 h 1095375"/>
              <a:gd name="connsiteX7" fmla="*/ 2117 w 6822017"/>
              <a:gd name="connsiteY7" fmla="*/ 42862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2017" h="1095375">
                <a:moveTo>
                  <a:pt x="2117" y="428625"/>
                </a:moveTo>
                <a:lnTo>
                  <a:pt x="2117" y="428625"/>
                </a:lnTo>
                <a:lnTo>
                  <a:pt x="3466836" y="0"/>
                </a:lnTo>
                <a:lnTo>
                  <a:pt x="6822017" y="488156"/>
                </a:lnTo>
                <a:lnTo>
                  <a:pt x="6822017" y="1095375"/>
                </a:lnTo>
                <a:lnTo>
                  <a:pt x="3386667" y="663575"/>
                </a:lnTo>
                <a:lnTo>
                  <a:pt x="0" y="1095375"/>
                </a:lnTo>
                <a:cubicBezTo>
                  <a:pt x="2117" y="873125"/>
                  <a:pt x="0" y="650875"/>
                  <a:pt x="2117" y="428625"/>
                </a:cubicBezTo>
                <a:close/>
              </a:path>
            </a:pathLst>
          </a:cu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2034409" y="3914423"/>
            <a:ext cx="3629025" cy="447675"/>
          </a:xfrm>
          <a:prstGeom prst="line">
            <a:avLst/>
          </a:prstGeom>
          <a:ln w="1016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12529" y="3912147"/>
            <a:ext cx="3355181" cy="449952"/>
          </a:xfrm>
          <a:prstGeom prst="line">
            <a:avLst/>
          </a:prstGeom>
          <a:ln w="1016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6911" y="2772142"/>
            <a:ext cx="1147312" cy="113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0308" y="2477255"/>
            <a:ext cx="1229791" cy="923330"/>
          </a:xfrm>
          <a:prstGeom prst="rect">
            <a:avLst/>
          </a:prstGeom>
          <a:solidFill>
            <a:schemeClr val="bg1"/>
          </a:solidFill>
        </p:spPr>
        <p:txBody>
          <a:bodyPr wrap="square" rtlCol="0">
            <a:spAutoFit/>
          </a:bodyPr>
          <a:lstStyle/>
          <a:p>
            <a:pPr algn="ctr"/>
            <a:r>
              <a:rPr lang="en-US" sz="1800" b="1" dirty="0"/>
              <a:t>Imported Base Course</a:t>
            </a:r>
          </a:p>
        </p:txBody>
      </p:sp>
      <p:sp>
        <p:nvSpPr>
          <p:cNvPr id="26" name="Rectangle 25"/>
          <p:cNvSpPr/>
          <p:nvPr/>
        </p:nvSpPr>
        <p:spPr>
          <a:xfrm>
            <a:off x="179311" y="3703195"/>
            <a:ext cx="1529750" cy="113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328" y="3702288"/>
            <a:ext cx="1428750" cy="646331"/>
          </a:xfrm>
          <a:prstGeom prst="rect">
            <a:avLst/>
          </a:prstGeom>
          <a:solidFill>
            <a:schemeClr val="bg1"/>
          </a:solidFill>
        </p:spPr>
        <p:txBody>
          <a:bodyPr wrap="square" rtlCol="0">
            <a:spAutoFit/>
          </a:bodyPr>
          <a:lstStyle/>
          <a:p>
            <a:pPr algn="ctr"/>
            <a:r>
              <a:rPr lang="en-US" sz="1800" b="1" dirty="0"/>
              <a:t>Imported Sub-Base</a:t>
            </a:r>
          </a:p>
        </p:txBody>
      </p:sp>
      <p:sp>
        <p:nvSpPr>
          <p:cNvPr id="27" name="TextBox 26"/>
          <p:cNvSpPr txBox="1"/>
          <p:nvPr/>
        </p:nvSpPr>
        <p:spPr>
          <a:xfrm>
            <a:off x="-128337" y="4413198"/>
            <a:ext cx="2016935" cy="369332"/>
          </a:xfrm>
          <a:prstGeom prst="rect">
            <a:avLst/>
          </a:prstGeom>
          <a:solidFill>
            <a:schemeClr val="bg1"/>
          </a:solidFill>
        </p:spPr>
        <p:txBody>
          <a:bodyPr wrap="square" rtlCol="0">
            <a:spAutoFit/>
          </a:bodyPr>
          <a:lstStyle/>
          <a:p>
            <a:pPr algn="ctr"/>
            <a:r>
              <a:rPr lang="en-US" sz="1800" b="1" dirty="0">
                <a:solidFill>
                  <a:srgbClr val="FF0000"/>
                </a:solidFill>
              </a:rPr>
              <a:t>FABRIC</a:t>
            </a:r>
          </a:p>
        </p:txBody>
      </p:sp>
      <p:cxnSp>
        <p:nvCxnSpPr>
          <p:cNvPr id="28" name="Straight Arrow Connector 27"/>
          <p:cNvCxnSpPr/>
          <p:nvPr/>
        </p:nvCxnSpPr>
        <p:spPr>
          <a:xfrm flipV="1">
            <a:off x="1778078" y="4042705"/>
            <a:ext cx="750492" cy="83788"/>
          </a:xfrm>
          <a:prstGeom prst="straightConnector1">
            <a:avLst/>
          </a:prstGeom>
          <a:ln w="38100">
            <a:solidFill>
              <a:srgbClr val="6666FF"/>
            </a:solidFill>
            <a:headEnd w="sm" len="sm"/>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619942" y="4413198"/>
            <a:ext cx="401767" cy="59351"/>
          </a:xfrm>
          <a:prstGeom prst="straightConnector1">
            <a:avLst/>
          </a:prstGeom>
          <a:ln w="38100">
            <a:solidFill>
              <a:srgbClr val="FF0000"/>
            </a:solidFill>
            <a:headEnd w="sm" len="sm"/>
            <a:tailEnd type="stealth"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2" name="Rectangle 1"/>
          <p:cNvSpPr/>
          <p:nvPr/>
        </p:nvSpPr>
        <p:spPr>
          <a:xfrm>
            <a:off x="26911" y="5715000"/>
            <a:ext cx="9144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483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152400" y="30480"/>
            <a:ext cx="4800600" cy="1477328"/>
          </a:xfrm>
          <a:prstGeom prst="rect">
            <a:avLst/>
          </a:prstGeom>
          <a:noFill/>
          <a:effectLst>
            <a:glow rad="127000">
              <a:srgbClr val="FFFF00"/>
            </a:glow>
          </a:effectLst>
        </p:spPr>
        <p:txBody>
          <a:bodyPr wrap="square" rtlCol="0">
            <a:spAutoFit/>
          </a:bodyPr>
          <a:lstStyle/>
          <a:p>
            <a:r>
              <a:rPr lang="en-US" sz="3000" dirty="0">
                <a:ln w="18415" cmpd="sng">
                  <a:solidFill>
                    <a:srgbClr val="FFFFFF"/>
                  </a:solidFill>
                  <a:prstDash val="solid"/>
                </a:ln>
                <a:solidFill>
                  <a:schemeClr val="bg1"/>
                </a:solidFill>
                <a:effectLst>
                  <a:glow rad="228600">
                    <a:schemeClr val="accent4">
                      <a:satMod val="175000"/>
                      <a:alpha val="40000"/>
                    </a:schemeClr>
                  </a:glow>
                  <a:outerShdw blurRad="63500" dir="3600000" algn="tl" rotWithShape="0">
                    <a:srgbClr val="000000">
                      <a:alpha val="70000"/>
                    </a:srgbClr>
                  </a:outerShdw>
                </a:effectLst>
              </a:rPr>
              <a:t>Environmentally Sensitive Maintenance for Dirt &amp; Gravel Roads</a:t>
            </a:r>
            <a:endParaRPr lang="en-US" sz="3000" dirty="0">
              <a:solidFill>
                <a:schemeClr val="bg1"/>
              </a:solidFill>
            </a:endParaRPr>
          </a:p>
        </p:txBody>
      </p:sp>
      <p:sp>
        <p:nvSpPr>
          <p:cNvPr id="5" name="TextBox 4"/>
          <p:cNvSpPr txBox="1"/>
          <p:nvPr/>
        </p:nvSpPr>
        <p:spPr>
          <a:xfrm>
            <a:off x="457200" y="1767006"/>
            <a:ext cx="4038600" cy="3323987"/>
          </a:xfrm>
          <a:prstGeom prst="rect">
            <a:avLst/>
          </a:prstGeom>
          <a:noFill/>
        </p:spPr>
        <p:txBody>
          <a:bodyPr wrap="square" rtlCol="0">
            <a:spAutoFit/>
          </a:bodyPr>
          <a:lstStyle/>
          <a:p>
            <a:r>
              <a:rPr lang="en-US" sz="9600" dirty="0">
                <a:ln w="18415" cmpd="sng">
                  <a:solidFill>
                    <a:srgbClr val="FFFFFF"/>
                  </a:solidFill>
                  <a:prstDash val="solid"/>
                </a:ln>
                <a:solidFill>
                  <a:srgbClr val="FFFF00"/>
                </a:solidFill>
                <a:effectLst>
                  <a:glow rad="228600">
                    <a:schemeClr val="accent4">
                      <a:satMod val="175000"/>
                      <a:alpha val="40000"/>
                    </a:schemeClr>
                  </a:glow>
                  <a:outerShdw blurRad="63500" dir="3600000" algn="tl" rotWithShape="0">
                    <a:srgbClr val="000000">
                      <a:alpha val="70000"/>
                    </a:srgbClr>
                  </a:outerShdw>
                </a:effectLst>
              </a:rPr>
              <a:t>Road Base</a:t>
            </a:r>
          </a:p>
          <a:p>
            <a:endParaRPr lang="en-US" dirty="0"/>
          </a:p>
        </p:txBody>
      </p:sp>
    </p:spTree>
    <p:extLst>
      <p:ext uri="{BB962C8B-B14F-4D97-AF65-F5344CB8AC3E}">
        <p14:creationId xmlns:p14="http://schemas.microsoft.com/office/powerpoint/2010/main" val="12877922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7600" y="375643"/>
            <a:ext cx="7162800" cy="6515100"/>
          </a:xfrm>
          <a:prstGeom prst="rect">
            <a:avLst/>
          </a:prstGeom>
        </p:spPr>
      </p:pic>
      <p:sp>
        <p:nvSpPr>
          <p:cNvPr id="9" name="Rectangle 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2" name="TextBox 11"/>
          <p:cNvSpPr txBox="1"/>
          <p:nvPr/>
        </p:nvSpPr>
        <p:spPr>
          <a:xfrm>
            <a:off x="-21220" y="1996095"/>
            <a:ext cx="3058897"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pPr marL="342900" indent="-342900">
              <a:buFontTx/>
              <a:buChar char="-"/>
            </a:pPr>
            <a:r>
              <a:rPr lang="en-US" b="1" dirty="0"/>
              <a:t>Low lying LVR</a:t>
            </a:r>
          </a:p>
          <a:p>
            <a:pPr marL="342900" indent="-342900">
              <a:buFontTx/>
              <a:buChar char="-"/>
            </a:pPr>
            <a:r>
              <a:rPr lang="en-US" b="1" dirty="0"/>
              <a:t>Saturated base soils</a:t>
            </a:r>
          </a:p>
        </p:txBody>
      </p:sp>
      <p:sp>
        <p:nvSpPr>
          <p:cNvPr id="13" name="Text Box 28"/>
          <p:cNvSpPr txBox="1">
            <a:spLocks noChangeArrowheads="1"/>
          </p:cNvSpPr>
          <p:nvPr/>
        </p:nvSpPr>
        <p:spPr bwMode="auto">
          <a:xfrm>
            <a:off x="4354831" y="357172"/>
            <a:ext cx="4792979" cy="523220"/>
          </a:xfrm>
          <a:prstGeom prst="rect">
            <a:avLst/>
          </a:prstGeom>
          <a:solidFill>
            <a:schemeClr val="bg1"/>
          </a:solidFill>
          <a:ln w="9525">
            <a:noFill/>
            <a:miter lim="800000"/>
            <a:headEnd/>
            <a:tailEnd/>
          </a:ln>
        </p:spPr>
        <p:txBody>
          <a:bodyPr wrap="none">
            <a:spAutoFit/>
          </a:bodyPr>
          <a:lstStyle/>
          <a:p>
            <a:r>
              <a:rPr lang="en-US" sz="2800" b="1" dirty="0">
                <a:solidFill>
                  <a:prstClr val="black"/>
                </a:solidFill>
              </a:rPr>
              <a:t>Example 1: Huntingdon County</a:t>
            </a:r>
          </a:p>
        </p:txBody>
      </p:sp>
      <p:sp>
        <p:nvSpPr>
          <p:cNvPr id="15" name="Text Box 28"/>
          <p:cNvSpPr txBox="1">
            <a:spLocks noChangeArrowheads="1"/>
          </p:cNvSpPr>
          <p:nvPr/>
        </p:nvSpPr>
        <p:spPr bwMode="auto">
          <a:xfrm>
            <a:off x="7620" y="6541625"/>
            <a:ext cx="2917145" cy="338554"/>
          </a:xfrm>
          <a:prstGeom prst="rect">
            <a:avLst/>
          </a:prstGeom>
          <a:solidFill>
            <a:schemeClr val="bg1"/>
          </a:solidFill>
          <a:ln w="9525">
            <a:noFill/>
            <a:miter lim="800000"/>
            <a:headEnd/>
            <a:tailEnd/>
          </a:ln>
        </p:spPr>
        <p:txBody>
          <a:bodyPr wrap="none">
            <a:spAutoFit/>
          </a:bodyPr>
          <a:lstStyle/>
          <a:p>
            <a:r>
              <a:rPr lang="en-US" sz="1600" dirty="0"/>
              <a:t>Huntingdon </a:t>
            </a:r>
            <a:r>
              <a:rPr lang="en-US" sz="1600" dirty="0" err="1"/>
              <a:t>Cty</a:t>
            </a:r>
            <a:r>
              <a:rPr lang="en-US" sz="1600" dirty="0"/>
              <a:t> – Miller Rd – 1/9</a:t>
            </a:r>
          </a:p>
        </p:txBody>
      </p:sp>
    </p:spTree>
    <p:extLst>
      <p:ext uri="{BB962C8B-B14F-4D97-AF65-F5344CB8AC3E}">
        <p14:creationId xmlns:p14="http://schemas.microsoft.com/office/powerpoint/2010/main" val="34602980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2" name="TextBox 11"/>
          <p:cNvSpPr txBox="1"/>
          <p:nvPr/>
        </p:nvSpPr>
        <p:spPr>
          <a:xfrm>
            <a:off x="304800" y="442317"/>
            <a:ext cx="3450220" cy="1015663"/>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The “tar and chip” surface and underlying soil was excavated prior to placing fabric</a:t>
            </a:r>
          </a:p>
        </p:txBody>
      </p:sp>
      <p:sp>
        <p:nvSpPr>
          <p:cNvPr id="15" name="Text Box 28"/>
          <p:cNvSpPr txBox="1">
            <a:spLocks noChangeArrowheads="1"/>
          </p:cNvSpPr>
          <p:nvPr/>
        </p:nvSpPr>
        <p:spPr bwMode="auto">
          <a:xfrm>
            <a:off x="7620" y="6519446"/>
            <a:ext cx="2917145" cy="338554"/>
          </a:xfrm>
          <a:prstGeom prst="rect">
            <a:avLst/>
          </a:prstGeom>
          <a:solidFill>
            <a:schemeClr val="bg1"/>
          </a:solidFill>
          <a:ln w="9525">
            <a:noFill/>
            <a:miter lim="800000"/>
            <a:headEnd/>
            <a:tailEnd/>
          </a:ln>
        </p:spPr>
        <p:txBody>
          <a:bodyPr wrap="none">
            <a:spAutoFit/>
          </a:bodyPr>
          <a:lstStyle/>
          <a:p>
            <a:r>
              <a:rPr lang="en-US" sz="1600" dirty="0"/>
              <a:t>Huntingdon </a:t>
            </a:r>
            <a:r>
              <a:rPr lang="en-US" sz="1600" dirty="0" err="1"/>
              <a:t>Cty</a:t>
            </a:r>
            <a:r>
              <a:rPr lang="en-US" sz="1600" dirty="0"/>
              <a:t> – Miller Rd – 2/9</a:t>
            </a:r>
          </a:p>
        </p:txBody>
      </p:sp>
    </p:spTree>
    <p:extLst>
      <p:ext uri="{BB962C8B-B14F-4D97-AF65-F5344CB8AC3E}">
        <p14:creationId xmlns:p14="http://schemas.microsoft.com/office/powerpoint/2010/main" val="32354435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2"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3" name="TextBox 12"/>
          <p:cNvSpPr txBox="1"/>
          <p:nvPr/>
        </p:nvSpPr>
        <p:spPr>
          <a:xfrm>
            <a:off x="304800" y="442317"/>
            <a:ext cx="3657600"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The bridge rock was tailgated and spread with a loader</a:t>
            </a:r>
          </a:p>
        </p:txBody>
      </p:sp>
      <p:sp>
        <p:nvSpPr>
          <p:cNvPr id="15" name="Text Box 28"/>
          <p:cNvSpPr txBox="1">
            <a:spLocks noChangeArrowheads="1"/>
          </p:cNvSpPr>
          <p:nvPr/>
        </p:nvSpPr>
        <p:spPr bwMode="auto">
          <a:xfrm>
            <a:off x="7620" y="6519446"/>
            <a:ext cx="2917145" cy="338554"/>
          </a:xfrm>
          <a:prstGeom prst="rect">
            <a:avLst/>
          </a:prstGeom>
          <a:solidFill>
            <a:schemeClr val="bg1"/>
          </a:solidFill>
          <a:ln w="9525">
            <a:noFill/>
            <a:miter lim="800000"/>
            <a:headEnd/>
            <a:tailEnd/>
          </a:ln>
        </p:spPr>
        <p:txBody>
          <a:bodyPr wrap="none">
            <a:spAutoFit/>
          </a:bodyPr>
          <a:lstStyle/>
          <a:p>
            <a:r>
              <a:rPr lang="en-US" sz="1600" dirty="0"/>
              <a:t>Huntingdon </a:t>
            </a:r>
            <a:r>
              <a:rPr lang="en-US" sz="1600" dirty="0" err="1"/>
              <a:t>Cty</a:t>
            </a:r>
            <a:r>
              <a:rPr lang="en-US" sz="1600" dirty="0"/>
              <a:t> – Miller Rd – 4/9</a:t>
            </a:r>
          </a:p>
        </p:txBody>
      </p:sp>
    </p:spTree>
    <p:extLst>
      <p:ext uri="{BB962C8B-B14F-4D97-AF65-F5344CB8AC3E}">
        <p14:creationId xmlns:p14="http://schemas.microsoft.com/office/powerpoint/2010/main" val="31951941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2"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3" name="TextBox 12"/>
          <p:cNvSpPr txBox="1"/>
          <p:nvPr/>
        </p:nvSpPr>
        <p:spPr>
          <a:xfrm>
            <a:off x="314325" y="3886200"/>
            <a:ext cx="3962400" cy="1938992"/>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Another layer of fabric was added to keep the surface gravel on the surface.</a:t>
            </a:r>
          </a:p>
          <a:p>
            <a:endParaRPr lang="en-US" b="1" dirty="0"/>
          </a:p>
          <a:p>
            <a:r>
              <a:rPr lang="en-US" b="1" dirty="0"/>
              <a:t>This is very similar to a French mattress, which we’ll discuss next.</a:t>
            </a:r>
          </a:p>
        </p:txBody>
      </p:sp>
      <p:sp>
        <p:nvSpPr>
          <p:cNvPr id="15" name="Text Box 28"/>
          <p:cNvSpPr txBox="1">
            <a:spLocks noChangeArrowheads="1"/>
          </p:cNvSpPr>
          <p:nvPr/>
        </p:nvSpPr>
        <p:spPr bwMode="auto">
          <a:xfrm>
            <a:off x="7620" y="6519446"/>
            <a:ext cx="2917145" cy="338554"/>
          </a:xfrm>
          <a:prstGeom prst="rect">
            <a:avLst/>
          </a:prstGeom>
          <a:solidFill>
            <a:schemeClr val="bg1"/>
          </a:solidFill>
          <a:ln w="9525">
            <a:noFill/>
            <a:miter lim="800000"/>
            <a:headEnd/>
            <a:tailEnd/>
          </a:ln>
        </p:spPr>
        <p:txBody>
          <a:bodyPr wrap="none">
            <a:spAutoFit/>
          </a:bodyPr>
          <a:lstStyle/>
          <a:p>
            <a:r>
              <a:rPr lang="en-US" sz="1600" dirty="0"/>
              <a:t>Huntingdon </a:t>
            </a:r>
            <a:r>
              <a:rPr lang="en-US" sz="1600" dirty="0" err="1"/>
              <a:t>Cty</a:t>
            </a:r>
            <a:r>
              <a:rPr lang="en-US" sz="1600" dirty="0"/>
              <a:t> – Miller Rd – 6/9</a:t>
            </a:r>
          </a:p>
        </p:txBody>
      </p:sp>
    </p:spTree>
    <p:extLst>
      <p:ext uri="{BB962C8B-B14F-4D97-AF65-F5344CB8AC3E}">
        <p14:creationId xmlns:p14="http://schemas.microsoft.com/office/powerpoint/2010/main" val="30957683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5" name="TextBox 14"/>
          <p:cNvSpPr txBox="1"/>
          <p:nvPr/>
        </p:nvSpPr>
        <p:spPr>
          <a:xfrm>
            <a:off x="152400" y="442317"/>
            <a:ext cx="3962400"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2RC was tailgated and will be “tarred and chipped”</a:t>
            </a:r>
          </a:p>
        </p:txBody>
      </p:sp>
      <p:sp>
        <p:nvSpPr>
          <p:cNvPr id="16" name="Text Box 28"/>
          <p:cNvSpPr txBox="1">
            <a:spLocks noChangeArrowheads="1"/>
          </p:cNvSpPr>
          <p:nvPr/>
        </p:nvSpPr>
        <p:spPr bwMode="auto">
          <a:xfrm>
            <a:off x="7620" y="6519446"/>
            <a:ext cx="2917145" cy="338554"/>
          </a:xfrm>
          <a:prstGeom prst="rect">
            <a:avLst/>
          </a:prstGeom>
          <a:solidFill>
            <a:schemeClr val="bg1"/>
          </a:solidFill>
          <a:ln w="9525">
            <a:noFill/>
            <a:miter lim="800000"/>
            <a:headEnd/>
            <a:tailEnd/>
          </a:ln>
        </p:spPr>
        <p:txBody>
          <a:bodyPr wrap="none">
            <a:spAutoFit/>
          </a:bodyPr>
          <a:lstStyle/>
          <a:p>
            <a:r>
              <a:rPr lang="en-US" sz="1600" dirty="0"/>
              <a:t>Huntingdon </a:t>
            </a:r>
            <a:r>
              <a:rPr lang="en-US" sz="1600" dirty="0" err="1"/>
              <a:t>Cty</a:t>
            </a:r>
            <a:r>
              <a:rPr lang="en-US" sz="1600" dirty="0"/>
              <a:t> – Miller Rd – 7/9</a:t>
            </a:r>
          </a:p>
        </p:txBody>
      </p:sp>
    </p:spTree>
    <p:extLst>
      <p:ext uri="{BB962C8B-B14F-4D97-AF65-F5344CB8AC3E}">
        <p14:creationId xmlns:p14="http://schemas.microsoft.com/office/powerpoint/2010/main" val="28634058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322591"/>
            <a:ext cx="6545083" cy="6535409"/>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2"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5" name="Text Box 28"/>
          <p:cNvSpPr txBox="1">
            <a:spLocks noChangeArrowheads="1"/>
          </p:cNvSpPr>
          <p:nvPr/>
        </p:nvSpPr>
        <p:spPr bwMode="auto">
          <a:xfrm>
            <a:off x="7620" y="6519446"/>
            <a:ext cx="2917145" cy="338554"/>
          </a:xfrm>
          <a:prstGeom prst="rect">
            <a:avLst/>
          </a:prstGeom>
          <a:solidFill>
            <a:schemeClr val="bg1"/>
          </a:solidFill>
          <a:ln w="9525">
            <a:noFill/>
            <a:miter lim="800000"/>
            <a:headEnd/>
            <a:tailEnd/>
          </a:ln>
        </p:spPr>
        <p:txBody>
          <a:bodyPr wrap="none">
            <a:spAutoFit/>
          </a:bodyPr>
          <a:lstStyle/>
          <a:p>
            <a:r>
              <a:rPr lang="en-US" sz="1600" dirty="0"/>
              <a:t>Huntingdon </a:t>
            </a:r>
            <a:r>
              <a:rPr lang="en-US" sz="1600" dirty="0" err="1"/>
              <a:t>Cty</a:t>
            </a:r>
            <a:r>
              <a:rPr lang="en-US" sz="1600" dirty="0"/>
              <a:t> – Miller Rd – 8/9</a:t>
            </a:r>
          </a:p>
        </p:txBody>
      </p:sp>
      <p:cxnSp>
        <p:nvCxnSpPr>
          <p:cNvPr id="6" name="Straight Arrow Connector 5"/>
          <p:cNvCxnSpPr/>
          <p:nvPr/>
        </p:nvCxnSpPr>
        <p:spPr>
          <a:xfrm flipH="1">
            <a:off x="6477000" y="2514600"/>
            <a:ext cx="1295400" cy="911721"/>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565" y="2331726"/>
            <a:ext cx="3345180" cy="163121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Any water that comes out of the ground under the road surface will now migrate into the ditch instead of saturating the road base</a:t>
            </a:r>
          </a:p>
        </p:txBody>
      </p:sp>
      <p:sp>
        <p:nvSpPr>
          <p:cNvPr id="13" name="TextBox 12"/>
          <p:cNvSpPr txBox="1"/>
          <p:nvPr/>
        </p:nvSpPr>
        <p:spPr>
          <a:xfrm>
            <a:off x="7277100" y="2133600"/>
            <a:ext cx="1858783" cy="400110"/>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“Bridge Rock”</a:t>
            </a:r>
          </a:p>
        </p:txBody>
      </p:sp>
    </p:spTree>
    <p:extLst>
      <p:ext uri="{BB962C8B-B14F-4D97-AF65-F5344CB8AC3E}">
        <p14:creationId xmlns:p14="http://schemas.microsoft.com/office/powerpoint/2010/main" val="10941429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60397"/>
            <a:ext cx="9144000" cy="6497603"/>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2"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5" name="Text Box 28"/>
          <p:cNvSpPr txBox="1">
            <a:spLocks noChangeArrowheads="1"/>
          </p:cNvSpPr>
          <p:nvPr/>
        </p:nvSpPr>
        <p:spPr bwMode="auto">
          <a:xfrm>
            <a:off x="7620" y="6519446"/>
            <a:ext cx="2917145" cy="338554"/>
          </a:xfrm>
          <a:prstGeom prst="rect">
            <a:avLst/>
          </a:prstGeom>
          <a:solidFill>
            <a:schemeClr val="bg1"/>
          </a:solidFill>
          <a:ln w="9525">
            <a:noFill/>
            <a:miter lim="800000"/>
            <a:headEnd/>
            <a:tailEnd/>
          </a:ln>
        </p:spPr>
        <p:txBody>
          <a:bodyPr wrap="none">
            <a:spAutoFit/>
          </a:bodyPr>
          <a:lstStyle/>
          <a:p>
            <a:r>
              <a:rPr lang="en-US" sz="1600" dirty="0">
                <a:solidFill>
                  <a:prstClr val="black"/>
                </a:solidFill>
              </a:rPr>
              <a:t>Huntingdon </a:t>
            </a:r>
            <a:r>
              <a:rPr lang="en-US" sz="1600" dirty="0" err="1">
                <a:solidFill>
                  <a:prstClr val="black"/>
                </a:solidFill>
              </a:rPr>
              <a:t>Cty</a:t>
            </a:r>
            <a:r>
              <a:rPr lang="en-US" sz="1600" dirty="0">
                <a:solidFill>
                  <a:prstClr val="black"/>
                </a:solidFill>
              </a:rPr>
              <a:t> – Miller Rd – 9/9</a:t>
            </a:r>
          </a:p>
        </p:txBody>
      </p:sp>
      <p:cxnSp>
        <p:nvCxnSpPr>
          <p:cNvPr id="6" name="Straight Arrow Connector 5"/>
          <p:cNvCxnSpPr/>
          <p:nvPr/>
        </p:nvCxnSpPr>
        <p:spPr>
          <a:xfrm>
            <a:off x="914400" y="3609198"/>
            <a:ext cx="819160" cy="911721"/>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55345" y="3865003"/>
            <a:ext cx="1869344" cy="400110"/>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One year later</a:t>
            </a:r>
          </a:p>
        </p:txBody>
      </p:sp>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40760" y="422762"/>
            <a:ext cx="3303240" cy="3004543"/>
          </a:xfrm>
          <a:prstGeom prst="rect">
            <a:avLst/>
          </a:prstGeom>
          <a:ln w="76200">
            <a:solidFill>
              <a:schemeClr val="bg1"/>
            </a:solidFill>
          </a:ln>
        </p:spPr>
      </p:pic>
      <p:sp>
        <p:nvSpPr>
          <p:cNvPr id="16" name="TextBox 15"/>
          <p:cNvSpPr txBox="1"/>
          <p:nvPr/>
        </p:nvSpPr>
        <p:spPr>
          <a:xfrm>
            <a:off x="5840761" y="3016656"/>
            <a:ext cx="941040" cy="400110"/>
          </a:xfrm>
          <a:prstGeom prst="rect">
            <a:avLst/>
          </a:prstGeom>
          <a:solidFill>
            <a:srgbClr val="FFFFFF"/>
          </a:solidFill>
          <a:ln w="9525">
            <a:solidFill>
              <a:schemeClr val="bg1"/>
            </a:solidFill>
            <a:miter lim="800000"/>
            <a:headEnd/>
            <a:tailEnd/>
          </a:ln>
        </p:spPr>
        <p:txBody>
          <a:bodyPr wrap="square">
            <a:spAutoFit/>
          </a:bodyPr>
          <a:lstStyle>
            <a:defPPr>
              <a:defRPr lang="en-US"/>
            </a:defPPr>
            <a:lvl1pPr>
              <a:defRPr sz="2000">
                <a:solidFill>
                  <a:srgbClr val="000000"/>
                </a:solidFill>
              </a:defRPr>
            </a:lvl1pPr>
          </a:lstStyle>
          <a:p>
            <a:r>
              <a:rPr lang="en-US" b="1" dirty="0"/>
              <a:t>Before</a:t>
            </a:r>
          </a:p>
        </p:txBody>
      </p:sp>
      <p:sp>
        <p:nvSpPr>
          <p:cNvPr id="13" name="TextBox 12"/>
          <p:cNvSpPr txBox="1"/>
          <p:nvPr/>
        </p:nvSpPr>
        <p:spPr>
          <a:xfrm>
            <a:off x="232701" y="3253204"/>
            <a:ext cx="1672299" cy="400110"/>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“Bridge Rock”</a:t>
            </a:r>
          </a:p>
        </p:txBody>
      </p:sp>
    </p:spTree>
    <p:extLst>
      <p:ext uri="{BB962C8B-B14F-4D97-AF65-F5344CB8AC3E}">
        <p14:creationId xmlns:p14="http://schemas.microsoft.com/office/powerpoint/2010/main" val="33423328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581025" y="510636"/>
            <a:ext cx="3429000" cy="1628775"/>
          </a:xfrm>
          <a:prstGeom prst="rect">
            <a:avLst/>
          </a:prstGeom>
          <a:solidFill>
            <a:srgbClr val="FFFF99"/>
          </a:solidFill>
          <a:ln w="76200" algn="ctr">
            <a:solidFill>
              <a:srgbClr val="FF0000"/>
            </a:solidFill>
            <a:miter lim="800000"/>
            <a:headEnd/>
            <a:tailEnd/>
          </a:ln>
          <a:effectLst>
            <a:outerShdw dist="107763" dir="2700000" algn="ctr" rotWithShape="0">
              <a:schemeClr val="bg2"/>
            </a:outerShdw>
          </a:effectLst>
        </p:spPr>
        <p:txBody>
          <a:bodyPr>
            <a:spAutoFit/>
          </a:bodyPr>
          <a:lstStyle/>
          <a:p>
            <a:pPr algn="l">
              <a:defRPr/>
            </a:pPr>
            <a:r>
              <a:rPr lang="en-US" sz="2400" b="1" u="sng" dirty="0"/>
              <a:t>Geo-GRID</a:t>
            </a:r>
          </a:p>
          <a:p>
            <a:pPr algn="l">
              <a:buFontTx/>
              <a:buChar char="-"/>
              <a:defRPr/>
            </a:pPr>
            <a:r>
              <a:rPr lang="en-US" sz="2400" dirty="0"/>
              <a:t>“snowshoe”</a:t>
            </a:r>
          </a:p>
          <a:p>
            <a:pPr algn="l">
              <a:buFontTx/>
              <a:buChar char="-"/>
              <a:defRPr/>
            </a:pPr>
            <a:r>
              <a:rPr lang="en-US" sz="2400" dirty="0"/>
              <a:t> spreads load</a:t>
            </a:r>
          </a:p>
          <a:p>
            <a:pPr algn="l">
              <a:buFontTx/>
              <a:buChar char="-"/>
              <a:defRPr/>
            </a:pPr>
            <a:r>
              <a:rPr lang="en-US" sz="2400" dirty="0"/>
              <a:t> strong support</a:t>
            </a:r>
          </a:p>
        </p:txBody>
      </p:sp>
      <p:pic>
        <p:nvPicPr>
          <p:cNvPr id="11" name="Picture 8" descr="geogri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457200"/>
            <a:ext cx="2152650" cy="2071418"/>
          </a:xfrm>
          <a:prstGeom prst="rect">
            <a:avLst/>
          </a:prstGeom>
          <a:noFill/>
          <a:ln w="38100">
            <a:solidFill>
              <a:srgbClr val="000000"/>
            </a:solidFill>
            <a:miter lim="800000"/>
            <a:headEnd/>
            <a:tailEnd/>
          </a:ln>
        </p:spPr>
      </p:pic>
      <p:sp>
        <p:nvSpPr>
          <p:cNvPr id="13" name="Text Box 5"/>
          <p:cNvSpPr txBox="1">
            <a:spLocks noChangeArrowheads="1"/>
          </p:cNvSpPr>
          <p:nvPr/>
        </p:nvSpPr>
        <p:spPr bwMode="auto">
          <a:xfrm>
            <a:off x="200024" y="786861"/>
            <a:ext cx="8478089" cy="4031873"/>
          </a:xfrm>
          <a:prstGeom prst="rect">
            <a:avLst/>
          </a:prstGeom>
          <a:noFill/>
          <a:ln w="12700">
            <a:noFill/>
            <a:miter lim="800000"/>
            <a:headEnd/>
            <a:tailEnd/>
          </a:ln>
        </p:spPr>
        <p:txBody>
          <a:bodyPr wrap="square">
            <a:spAutoFit/>
          </a:bodyPr>
          <a:lstStyle/>
          <a:p>
            <a:pPr marL="742950" indent="-742950"/>
            <a:endParaRPr lang="en-US" sz="3200" b="1" dirty="0"/>
          </a:p>
          <a:p>
            <a:pPr marL="742950" indent="-742950"/>
            <a:endParaRPr lang="en-US" sz="3200" b="1" dirty="0"/>
          </a:p>
          <a:p>
            <a:pPr marL="742950" indent="-742950"/>
            <a:endParaRPr lang="en-US" sz="3200" b="1" dirty="0"/>
          </a:p>
          <a:p>
            <a:pPr marL="742950" indent="-742950"/>
            <a:endParaRPr lang="en-US" sz="3200" b="1" dirty="0"/>
          </a:p>
          <a:p>
            <a:pPr marL="742950" indent="-742950"/>
            <a:r>
              <a:rPr lang="en-US" sz="3200" b="1" u="sng" dirty="0"/>
              <a:t>ROUGH GUIDE</a:t>
            </a:r>
            <a:r>
              <a:rPr lang="en-US" sz="3200" b="1" dirty="0"/>
              <a:t>:</a:t>
            </a:r>
          </a:p>
          <a:p>
            <a:r>
              <a:rPr lang="en-US" sz="3200" dirty="0"/>
              <a:t>The structural support added by geo-grid typically can produce a </a:t>
            </a:r>
            <a:r>
              <a:rPr lang="en-US" sz="3200" b="1" u="sng" dirty="0"/>
              <a:t>40% reduction</a:t>
            </a:r>
            <a:r>
              <a:rPr lang="en-US" sz="3200" b="1" dirty="0"/>
              <a:t> </a:t>
            </a:r>
            <a:r>
              <a:rPr lang="en-US" sz="3200" dirty="0"/>
              <a:t>in fill height for the same strength.</a:t>
            </a:r>
            <a:r>
              <a:rPr lang="en-US" sz="3200" dirty="0">
                <a:solidFill>
                  <a:srgbClr val="FF0000"/>
                </a:solidFill>
              </a:rPr>
              <a:t>*</a:t>
            </a:r>
            <a:endParaRPr lang="en-US" sz="2800" dirty="0">
              <a:solidFill>
                <a:srgbClr val="FF0000"/>
              </a:solidFill>
            </a:endParaRPr>
          </a:p>
        </p:txBody>
      </p:sp>
      <p:sp>
        <p:nvSpPr>
          <p:cNvPr id="14" name="TextBox 13"/>
          <p:cNvSpPr txBox="1"/>
          <p:nvPr/>
        </p:nvSpPr>
        <p:spPr>
          <a:xfrm>
            <a:off x="986253" y="5066384"/>
            <a:ext cx="7490997" cy="1200329"/>
          </a:xfrm>
          <a:prstGeom prst="rect">
            <a:avLst/>
          </a:prstGeom>
          <a:noFill/>
        </p:spPr>
        <p:txBody>
          <a:bodyPr wrap="square" rtlCol="0">
            <a:spAutoFit/>
          </a:bodyPr>
          <a:lstStyle/>
          <a:p>
            <a:r>
              <a:rPr lang="en-US" b="1" i="1" dirty="0">
                <a:solidFill>
                  <a:srgbClr val="FF0000"/>
                </a:solidFill>
              </a:rPr>
              <a:t>*Rule of thumb only: depends on fill material, kind of grid, moisture, etc.</a:t>
            </a:r>
          </a:p>
        </p:txBody>
      </p:sp>
      <p:pic>
        <p:nvPicPr>
          <p:cNvPr id="9" name="Picture 8" descr="DSC022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57512" y="539211"/>
            <a:ext cx="1033463" cy="1562100"/>
          </a:xfrm>
          <a:prstGeom prst="rect">
            <a:avLst/>
          </a:prstGeom>
          <a:noFill/>
          <a:ln w="28575">
            <a:noFill/>
            <a:miter lim="800000"/>
            <a:headEnd/>
            <a:tailEnd/>
          </a:ln>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4029938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5162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2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28" name="Text Box 5"/>
          <p:cNvSpPr txBox="1">
            <a:spLocks noChangeArrowheads="1"/>
          </p:cNvSpPr>
          <p:nvPr/>
        </p:nvSpPr>
        <p:spPr bwMode="auto">
          <a:xfrm>
            <a:off x="537649" y="704503"/>
            <a:ext cx="7721600" cy="1077218"/>
          </a:xfrm>
          <a:prstGeom prst="rect">
            <a:avLst/>
          </a:prstGeom>
          <a:noFill/>
          <a:ln w="12700">
            <a:noFill/>
            <a:miter lim="800000"/>
            <a:headEnd/>
            <a:tailEnd/>
          </a:ln>
        </p:spPr>
        <p:txBody>
          <a:bodyPr wrap="square">
            <a:spAutoFit/>
          </a:bodyPr>
          <a:lstStyle/>
          <a:p>
            <a:r>
              <a:rPr lang="en-US" sz="3200" b="1" dirty="0"/>
              <a:t>Place Geo-synthetics between sub-grade and base coarse</a:t>
            </a:r>
            <a:endParaRPr lang="en-US" sz="3200" dirty="0"/>
          </a:p>
        </p:txBody>
      </p:sp>
      <p:pic>
        <p:nvPicPr>
          <p:cNvPr id="30" name="Picture 29"/>
          <p:cNvPicPr>
            <a:picLocks noChangeAspect="1" noChangeArrowheads="1"/>
          </p:cNvPicPr>
          <p:nvPr/>
        </p:nvPicPr>
        <p:blipFill>
          <a:blip r:embed="rId3" cstate="print"/>
          <a:srcRect/>
          <a:stretch>
            <a:fillRect/>
          </a:stretch>
        </p:blipFill>
        <p:spPr bwMode="auto">
          <a:xfrm>
            <a:off x="-25400" y="1676400"/>
            <a:ext cx="9144000" cy="4210907"/>
          </a:xfrm>
          <a:prstGeom prst="rect">
            <a:avLst/>
          </a:prstGeom>
          <a:noFill/>
          <a:ln w="9525">
            <a:noFill/>
            <a:miter lim="800000"/>
            <a:headEnd/>
            <a:tailEnd/>
          </a:ln>
        </p:spPr>
      </p:pic>
      <p:cxnSp>
        <p:nvCxnSpPr>
          <p:cNvPr id="31" name="Straight Connector 30"/>
          <p:cNvCxnSpPr/>
          <p:nvPr/>
        </p:nvCxnSpPr>
        <p:spPr>
          <a:xfrm flipV="1">
            <a:off x="1982100" y="3323550"/>
            <a:ext cx="3629025" cy="447675"/>
          </a:xfrm>
          <a:prstGeom prst="line">
            <a:avLst/>
          </a:prstGeom>
          <a:ln w="1016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969400" y="3323550"/>
            <a:ext cx="3629025" cy="447675"/>
          </a:xfrm>
          <a:prstGeom prst="line">
            <a:avLst/>
          </a:prstGeom>
          <a:ln w="1016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560220" y="3321273"/>
            <a:ext cx="3355181" cy="449952"/>
          </a:xfrm>
          <a:prstGeom prst="line">
            <a:avLst/>
          </a:prstGeom>
          <a:ln w="1016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598424" y="3321273"/>
            <a:ext cx="3316976" cy="449952"/>
          </a:xfrm>
          <a:prstGeom prst="line">
            <a:avLst/>
          </a:prstGeom>
          <a:ln w="1016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399" y="2840171"/>
            <a:ext cx="1147312" cy="113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69511" y="2641767"/>
            <a:ext cx="1257299" cy="1015663"/>
          </a:xfrm>
          <a:prstGeom prst="rect">
            <a:avLst/>
          </a:prstGeom>
          <a:solidFill>
            <a:schemeClr val="bg1"/>
          </a:solidFill>
        </p:spPr>
        <p:txBody>
          <a:bodyPr wrap="square" rtlCol="0">
            <a:spAutoFit/>
          </a:bodyPr>
          <a:lstStyle/>
          <a:p>
            <a:pPr algn="ctr"/>
            <a:r>
              <a:rPr lang="en-US" sz="2000" b="1" dirty="0"/>
              <a:t>Imported Base Course</a:t>
            </a:r>
          </a:p>
        </p:txBody>
      </p:sp>
      <p:sp>
        <p:nvSpPr>
          <p:cNvPr id="37" name="Rectangle 36"/>
          <p:cNvSpPr/>
          <p:nvPr/>
        </p:nvSpPr>
        <p:spPr>
          <a:xfrm>
            <a:off x="127001" y="3771224"/>
            <a:ext cx="1529750" cy="113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13261" y="3646516"/>
            <a:ext cx="1428750" cy="646331"/>
          </a:xfrm>
          <a:prstGeom prst="rect">
            <a:avLst/>
          </a:prstGeom>
          <a:solidFill>
            <a:schemeClr val="bg1"/>
          </a:solidFill>
        </p:spPr>
        <p:txBody>
          <a:bodyPr wrap="square" rtlCol="0">
            <a:spAutoFit/>
          </a:bodyPr>
          <a:lstStyle/>
          <a:p>
            <a:pPr algn="ctr"/>
            <a:r>
              <a:rPr lang="en-US" sz="3600" b="1" dirty="0">
                <a:solidFill>
                  <a:srgbClr val="FF0000"/>
                </a:solidFill>
              </a:rPr>
              <a:t>GEO</a:t>
            </a:r>
            <a:endParaRPr lang="en-US" sz="3200" b="1" dirty="0">
              <a:solidFill>
                <a:srgbClr val="FF0000"/>
              </a:solidFill>
            </a:endParaRPr>
          </a:p>
        </p:txBody>
      </p:sp>
      <p:cxnSp>
        <p:nvCxnSpPr>
          <p:cNvPr id="39" name="Straight Arrow Connector 38"/>
          <p:cNvCxnSpPr/>
          <p:nvPr/>
        </p:nvCxnSpPr>
        <p:spPr>
          <a:xfrm flipV="1">
            <a:off x="1371600" y="3822324"/>
            <a:ext cx="597800" cy="156533"/>
          </a:xfrm>
          <a:prstGeom prst="straightConnector1">
            <a:avLst/>
          </a:prstGeom>
          <a:ln w="76200">
            <a:solidFill>
              <a:srgbClr val="FF0000"/>
            </a:solidFill>
            <a:headEnd w="sm" len="sm"/>
            <a:tailEnd type="stealth"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78902" y="4155901"/>
            <a:ext cx="1262653" cy="400110"/>
          </a:xfrm>
          <a:prstGeom prst="rect">
            <a:avLst/>
          </a:prstGeom>
          <a:noFill/>
        </p:spPr>
        <p:txBody>
          <a:bodyPr wrap="none" rtlCol="0">
            <a:spAutoFit/>
          </a:bodyPr>
          <a:lstStyle/>
          <a:p>
            <a:r>
              <a:rPr lang="en-US" sz="2000" b="1" dirty="0"/>
              <a:t>Sub-grade</a:t>
            </a:r>
            <a:endParaRPr lang="en-US" b="1" dirty="0"/>
          </a:p>
        </p:txBody>
      </p:sp>
      <p:pic>
        <p:nvPicPr>
          <p:cNvPr id="41" name="Picture 40"/>
          <p:cNvPicPr>
            <a:picLocks noChangeAspect="1"/>
          </p:cNvPicPr>
          <p:nvPr/>
        </p:nvPicPr>
        <p:blipFill>
          <a:blip r:embed="rId4"/>
          <a:stretch>
            <a:fillRect/>
          </a:stretch>
        </p:blipFill>
        <p:spPr>
          <a:xfrm>
            <a:off x="2794000" y="4188167"/>
            <a:ext cx="685800" cy="304800"/>
          </a:xfrm>
          <a:prstGeom prst="rect">
            <a:avLst/>
          </a:prstGeom>
        </p:spPr>
      </p:pic>
      <p:pic>
        <p:nvPicPr>
          <p:cNvPr id="42" name="Picture 41"/>
          <p:cNvPicPr>
            <a:picLocks noChangeAspect="1"/>
          </p:cNvPicPr>
          <p:nvPr/>
        </p:nvPicPr>
        <p:blipFill>
          <a:blip r:embed="rId4"/>
          <a:stretch>
            <a:fillRect/>
          </a:stretch>
        </p:blipFill>
        <p:spPr>
          <a:xfrm>
            <a:off x="2108200" y="4316425"/>
            <a:ext cx="685800" cy="304800"/>
          </a:xfrm>
          <a:prstGeom prst="rect">
            <a:avLst/>
          </a:prstGeom>
        </p:spPr>
      </p:pic>
      <p:pic>
        <p:nvPicPr>
          <p:cNvPr id="43" name="Picture 42"/>
          <p:cNvPicPr>
            <a:picLocks noChangeAspect="1"/>
          </p:cNvPicPr>
          <p:nvPr/>
        </p:nvPicPr>
        <p:blipFill>
          <a:blip r:embed="rId4"/>
          <a:stretch>
            <a:fillRect/>
          </a:stretch>
        </p:blipFill>
        <p:spPr>
          <a:xfrm>
            <a:off x="3474747" y="4103308"/>
            <a:ext cx="685800" cy="304800"/>
          </a:xfrm>
          <a:prstGeom prst="rect">
            <a:avLst/>
          </a:prstGeom>
        </p:spPr>
      </p:pic>
      <p:pic>
        <p:nvPicPr>
          <p:cNvPr id="44" name="Picture 43"/>
          <p:cNvPicPr>
            <a:picLocks noChangeAspect="1"/>
          </p:cNvPicPr>
          <p:nvPr/>
        </p:nvPicPr>
        <p:blipFill>
          <a:blip r:embed="rId4"/>
          <a:stretch>
            <a:fillRect/>
          </a:stretch>
        </p:blipFill>
        <p:spPr>
          <a:xfrm>
            <a:off x="4104818" y="4047170"/>
            <a:ext cx="685800" cy="304800"/>
          </a:xfrm>
          <a:prstGeom prst="rect">
            <a:avLst/>
          </a:prstGeom>
        </p:spPr>
      </p:pic>
      <p:pic>
        <p:nvPicPr>
          <p:cNvPr id="45" name="Picture 44"/>
          <p:cNvPicPr>
            <a:picLocks noChangeAspect="1"/>
          </p:cNvPicPr>
          <p:nvPr/>
        </p:nvPicPr>
        <p:blipFill>
          <a:blip r:embed="rId4"/>
          <a:stretch>
            <a:fillRect/>
          </a:stretch>
        </p:blipFill>
        <p:spPr>
          <a:xfrm>
            <a:off x="4611996" y="4003501"/>
            <a:ext cx="685800" cy="304800"/>
          </a:xfrm>
          <a:prstGeom prst="rect">
            <a:avLst/>
          </a:prstGeom>
        </p:spPr>
      </p:pic>
      <p:pic>
        <p:nvPicPr>
          <p:cNvPr id="46" name="Picture 45"/>
          <p:cNvPicPr>
            <a:picLocks noChangeAspect="1"/>
          </p:cNvPicPr>
          <p:nvPr/>
        </p:nvPicPr>
        <p:blipFill>
          <a:blip r:embed="rId4"/>
          <a:stretch>
            <a:fillRect/>
          </a:stretch>
        </p:blipFill>
        <p:spPr>
          <a:xfrm>
            <a:off x="5143627" y="3875683"/>
            <a:ext cx="685800" cy="304800"/>
          </a:xfrm>
          <a:prstGeom prst="rect">
            <a:avLst/>
          </a:prstGeom>
        </p:spPr>
      </p:pic>
      <p:pic>
        <p:nvPicPr>
          <p:cNvPr id="47" name="Picture 46"/>
          <p:cNvPicPr>
            <a:picLocks noChangeAspect="1"/>
          </p:cNvPicPr>
          <p:nvPr/>
        </p:nvPicPr>
        <p:blipFill>
          <a:blip r:embed="rId4"/>
          <a:stretch>
            <a:fillRect/>
          </a:stretch>
        </p:blipFill>
        <p:spPr>
          <a:xfrm>
            <a:off x="5804974" y="3989791"/>
            <a:ext cx="685800" cy="304800"/>
          </a:xfrm>
          <a:prstGeom prst="rect">
            <a:avLst/>
          </a:prstGeom>
        </p:spPr>
      </p:pic>
      <p:pic>
        <p:nvPicPr>
          <p:cNvPr id="48" name="Picture 47"/>
          <p:cNvPicPr>
            <a:picLocks noChangeAspect="1"/>
          </p:cNvPicPr>
          <p:nvPr/>
        </p:nvPicPr>
        <p:blipFill>
          <a:blip r:embed="rId4"/>
          <a:stretch>
            <a:fillRect/>
          </a:stretch>
        </p:blipFill>
        <p:spPr>
          <a:xfrm>
            <a:off x="6445314" y="4056181"/>
            <a:ext cx="685800" cy="304800"/>
          </a:xfrm>
          <a:prstGeom prst="rect">
            <a:avLst/>
          </a:prstGeom>
        </p:spPr>
      </p:pic>
      <p:pic>
        <p:nvPicPr>
          <p:cNvPr id="49" name="Picture 48"/>
          <p:cNvPicPr>
            <a:picLocks noChangeAspect="1"/>
          </p:cNvPicPr>
          <p:nvPr/>
        </p:nvPicPr>
        <p:blipFill>
          <a:blip r:embed="rId4"/>
          <a:stretch>
            <a:fillRect/>
          </a:stretch>
        </p:blipFill>
        <p:spPr>
          <a:xfrm>
            <a:off x="7082857" y="4066765"/>
            <a:ext cx="999412" cy="444183"/>
          </a:xfrm>
          <a:prstGeom prst="rect">
            <a:avLst/>
          </a:prstGeom>
        </p:spPr>
      </p:pic>
      <p:pic>
        <p:nvPicPr>
          <p:cNvPr id="50" name="Picture 49"/>
          <p:cNvPicPr>
            <a:picLocks noChangeAspect="1"/>
          </p:cNvPicPr>
          <p:nvPr/>
        </p:nvPicPr>
        <p:blipFill>
          <a:blip r:embed="rId4"/>
          <a:stretch>
            <a:fillRect/>
          </a:stretch>
        </p:blipFill>
        <p:spPr>
          <a:xfrm>
            <a:off x="4843197" y="4039170"/>
            <a:ext cx="999412" cy="444183"/>
          </a:xfrm>
          <a:prstGeom prst="rect">
            <a:avLst/>
          </a:prstGeom>
        </p:spPr>
      </p:pic>
      <p:pic>
        <p:nvPicPr>
          <p:cNvPr id="51" name="Picture 50"/>
          <p:cNvPicPr>
            <a:picLocks noChangeAspect="1"/>
          </p:cNvPicPr>
          <p:nvPr/>
        </p:nvPicPr>
        <p:blipFill>
          <a:blip r:embed="rId4"/>
          <a:stretch>
            <a:fillRect/>
          </a:stretch>
        </p:blipFill>
        <p:spPr>
          <a:xfrm>
            <a:off x="2130374" y="5038168"/>
            <a:ext cx="1166931" cy="518636"/>
          </a:xfrm>
          <a:prstGeom prst="rect">
            <a:avLst/>
          </a:prstGeom>
        </p:spPr>
      </p:pic>
      <p:pic>
        <p:nvPicPr>
          <p:cNvPr id="52" name="Picture 51"/>
          <p:cNvPicPr>
            <a:picLocks noChangeAspect="1"/>
          </p:cNvPicPr>
          <p:nvPr/>
        </p:nvPicPr>
        <p:blipFill>
          <a:blip r:embed="rId4"/>
          <a:stretch>
            <a:fillRect/>
          </a:stretch>
        </p:blipFill>
        <p:spPr>
          <a:xfrm>
            <a:off x="4749373" y="4489564"/>
            <a:ext cx="1167802" cy="519023"/>
          </a:xfrm>
          <a:prstGeom prst="rect">
            <a:avLst/>
          </a:prstGeom>
        </p:spPr>
      </p:pic>
      <p:pic>
        <p:nvPicPr>
          <p:cNvPr id="53" name="Picture 52"/>
          <p:cNvPicPr>
            <a:picLocks noChangeAspect="1"/>
          </p:cNvPicPr>
          <p:nvPr/>
        </p:nvPicPr>
        <p:blipFill>
          <a:blip r:embed="rId4"/>
          <a:stretch>
            <a:fillRect/>
          </a:stretch>
        </p:blipFill>
        <p:spPr>
          <a:xfrm>
            <a:off x="4306379" y="4299789"/>
            <a:ext cx="685800" cy="304800"/>
          </a:xfrm>
          <a:prstGeom prst="rect">
            <a:avLst/>
          </a:prstGeom>
        </p:spPr>
      </p:pic>
      <p:pic>
        <p:nvPicPr>
          <p:cNvPr id="54" name="Picture 53"/>
          <p:cNvPicPr>
            <a:picLocks noChangeAspect="1"/>
          </p:cNvPicPr>
          <p:nvPr/>
        </p:nvPicPr>
        <p:blipFill>
          <a:blip r:embed="rId4"/>
          <a:stretch>
            <a:fillRect/>
          </a:stretch>
        </p:blipFill>
        <p:spPr>
          <a:xfrm>
            <a:off x="3532802" y="4355460"/>
            <a:ext cx="865647" cy="384732"/>
          </a:xfrm>
          <a:prstGeom prst="rect">
            <a:avLst/>
          </a:prstGeom>
        </p:spPr>
      </p:pic>
      <p:pic>
        <p:nvPicPr>
          <p:cNvPr id="55" name="Picture 54"/>
          <p:cNvPicPr>
            <a:picLocks noChangeAspect="1"/>
          </p:cNvPicPr>
          <p:nvPr/>
        </p:nvPicPr>
        <p:blipFill>
          <a:blip r:embed="rId4"/>
          <a:stretch>
            <a:fillRect/>
          </a:stretch>
        </p:blipFill>
        <p:spPr>
          <a:xfrm>
            <a:off x="5746730" y="4246870"/>
            <a:ext cx="939927" cy="417745"/>
          </a:xfrm>
          <a:prstGeom prst="rect">
            <a:avLst/>
          </a:prstGeom>
        </p:spPr>
      </p:pic>
      <p:pic>
        <p:nvPicPr>
          <p:cNvPr id="56" name="Picture 55"/>
          <p:cNvPicPr>
            <a:picLocks noChangeAspect="1"/>
          </p:cNvPicPr>
          <p:nvPr/>
        </p:nvPicPr>
        <p:blipFill>
          <a:blip r:embed="rId4"/>
          <a:stretch>
            <a:fillRect/>
          </a:stretch>
        </p:blipFill>
        <p:spPr>
          <a:xfrm>
            <a:off x="3956534" y="4604839"/>
            <a:ext cx="982368" cy="436608"/>
          </a:xfrm>
          <a:prstGeom prst="rect">
            <a:avLst/>
          </a:prstGeom>
        </p:spPr>
      </p:pic>
      <p:pic>
        <p:nvPicPr>
          <p:cNvPr id="57" name="Picture 56"/>
          <p:cNvPicPr>
            <a:picLocks noChangeAspect="1"/>
          </p:cNvPicPr>
          <p:nvPr/>
        </p:nvPicPr>
        <p:blipFill>
          <a:blip r:embed="rId4"/>
          <a:stretch>
            <a:fillRect/>
          </a:stretch>
        </p:blipFill>
        <p:spPr>
          <a:xfrm>
            <a:off x="2102750" y="4604839"/>
            <a:ext cx="982368" cy="436608"/>
          </a:xfrm>
          <a:prstGeom prst="rect">
            <a:avLst/>
          </a:prstGeom>
        </p:spPr>
      </p:pic>
      <p:pic>
        <p:nvPicPr>
          <p:cNvPr id="58" name="Picture 57"/>
          <p:cNvPicPr>
            <a:picLocks noChangeAspect="1"/>
          </p:cNvPicPr>
          <p:nvPr/>
        </p:nvPicPr>
        <p:blipFill>
          <a:blip r:embed="rId4"/>
          <a:stretch>
            <a:fillRect/>
          </a:stretch>
        </p:blipFill>
        <p:spPr>
          <a:xfrm>
            <a:off x="2784489" y="4388449"/>
            <a:ext cx="1011404" cy="449513"/>
          </a:xfrm>
          <a:prstGeom prst="rect">
            <a:avLst/>
          </a:prstGeom>
        </p:spPr>
      </p:pic>
      <p:pic>
        <p:nvPicPr>
          <p:cNvPr id="59" name="Picture 58"/>
          <p:cNvPicPr>
            <a:picLocks noChangeAspect="1"/>
          </p:cNvPicPr>
          <p:nvPr/>
        </p:nvPicPr>
        <p:blipFill>
          <a:blip r:embed="rId4"/>
          <a:stretch>
            <a:fillRect/>
          </a:stretch>
        </p:blipFill>
        <p:spPr>
          <a:xfrm>
            <a:off x="3098144" y="4707667"/>
            <a:ext cx="1167802" cy="519023"/>
          </a:xfrm>
          <a:prstGeom prst="rect">
            <a:avLst/>
          </a:prstGeom>
        </p:spPr>
      </p:pic>
      <p:pic>
        <p:nvPicPr>
          <p:cNvPr id="60" name="Picture 59"/>
          <p:cNvPicPr>
            <a:picLocks noChangeAspect="1"/>
          </p:cNvPicPr>
          <p:nvPr/>
        </p:nvPicPr>
        <p:blipFill>
          <a:blip r:embed="rId4"/>
          <a:stretch>
            <a:fillRect/>
          </a:stretch>
        </p:blipFill>
        <p:spPr>
          <a:xfrm>
            <a:off x="3290191" y="5181255"/>
            <a:ext cx="857250" cy="381000"/>
          </a:xfrm>
          <a:prstGeom prst="rect">
            <a:avLst/>
          </a:prstGeom>
        </p:spPr>
      </p:pic>
      <p:pic>
        <p:nvPicPr>
          <p:cNvPr id="61" name="Picture 60"/>
          <p:cNvPicPr>
            <a:picLocks noChangeAspect="1"/>
          </p:cNvPicPr>
          <p:nvPr/>
        </p:nvPicPr>
        <p:blipFill>
          <a:blip r:embed="rId4"/>
          <a:stretch>
            <a:fillRect/>
          </a:stretch>
        </p:blipFill>
        <p:spPr>
          <a:xfrm>
            <a:off x="4134929" y="5127931"/>
            <a:ext cx="1028700" cy="457200"/>
          </a:xfrm>
          <a:prstGeom prst="rect">
            <a:avLst/>
          </a:prstGeom>
        </p:spPr>
      </p:pic>
      <p:pic>
        <p:nvPicPr>
          <p:cNvPr id="62" name="Picture 61"/>
          <p:cNvPicPr>
            <a:picLocks noChangeAspect="1"/>
          </p:cNvPicPr>
          <p:nvPr/>
        </p:nvPicPr>
        <p:blipFill>
          <a:blip r:embed="rId4"/>
          <a:stretch>
            <a:fillRect/>
          </a:stretch>
        </p:blipFill>
        <p:spPr>
          <a:xfrm>
            <a:off x="5798137" y="4637004"/>
            <a:ext cx="939927" cy="417745"/>
          </a:xfrm>
          <a:prstGeom prst="rect">
            <a:avLst/>
          </a:prstGeom>
        </p:spPr>
      </p:pic>
      <p:pic>
        <p:nvPicPr>
          <p:cNvPr id="63" name="Picture 62"/>
          <p:cNvPicPr>
            <a:picLocks noChangeAspect="1"/>
          </p:cNvPicPr>
          <p:nvPr/>
        </p:nvPicPr>
        <p:blipFill>
          <a:blip r:embed="rId4"/>
          <a:stretch>
            <a:fillRect/>
          </a:stretch>
        </p:blipFill>
        <p:spPr>
          <a:xfrm>
            <a:off x="4269096" y="4872617"/>
            <a:ext cx="855240" cy="380107"/>
          </a:xfrm>
          <a:prstGeom prst="rect">
            <a:avLst/>
          </a:prstGeom>
        </p:spPr>
      </p:pic>
      <p:pic>
        <p:nvPicPr>
          <p:cNvPr id="64" name="Picture 63"/>
          <p:cNvPicPr>
            <a:picLocks noChangeAspect="1"/>
          </p:cNvPicPr>
          <p:nvPr/>
        </p:nvPicPr>
        <p:blipFill>
          <a:blip r:embed="rId4"/>
          <a:stretch>
            <a:fillRect/>
          </a:stretch>
        </p:blipFill>
        <p:spPr>
          <a:xfrm>
            <a:off x="6716278" y="4684166"/>
            <a:ext cx="857250" cy="381000"/>
          </a:xfrm>
          <a:prstGeom prst="rect">
            <a:avLst/>
          </a:prstGeom>
        </p:spPr>
      </p:pic>
      <p:pic>
        <p:nvPicPr>
          <p:cNvPr id="65" name="Picture 64"/>
          <p:cNvPicPr>
            <a:picLocks noChangeAspect="1"/>
          </p:cNvPicPr>
          <p:nvPr/>
        </p:nvPicPr>
        <p:blipFill>
          <a:blip r:embed="rId4"/>
          <a:stretch>
            <a:fillRect/>
          </a:stretch>
        </p:blipFill>
        <p:spPr>
          <a:xfrm>
            <a:off x="6628755" y="4368948"/>
            <a:ext cx="685800" cy="304800"/>
          </a:xfrm>
          <a:prstGeom prst="rect">
            <a:avLst/>
          </a:prstGeom>
        </p:spPr>
      </p:pic>
      <p:pic>
        <p:nvPicPr>
          <p:cNvPr id="66" name="Picture 65"/>
          <p:cNvPicPr>
            <a:picLocks noChangeAspect="1"/>
          </p:cNvPicPr>
          <p:nvPr/>
        </p:nvPicPr>
        <p:blipFill>
          <a:blip r:embed="rId4"/>
          <a:stretch>
            <a:fillRect/>
          </a:stretch>
        </p:blipFill>
        <p:spPr>
          <a:xfrm>
            <a:off x="7330146" y="4435392"/>
            <a:ext cx="685800" cy="304800"/>
          </a:xfrm>
          <a:prstGeom prst="rect">
            <a:avLst/>
          </a:prstGeom>
        </p:spPr>
      </p:pic>
      <p:pic>
        <p:nvPicPr>
          <p:cNvPr id="67" name="Picture 66"/>
          <p:cNvPicPr>
            <a:picLocks noChangeAspect="1"/>
          </p:cNvPicPr>
          <p:nvPr/>
        </p:nvPicPr>
        <p:blipFill>
          <a:blip r:embed="rId4"/>
          <a:stretch>
            <a:fillRect/>
          </a:stretch>
        </p:blipFill>
        <p:spPr>
          <a:xfrm>
            <a:off x="8033688" y="4304862"/>
            <a:ext cx="920636" cy="409172"/>
          </a:xfrm>
          <a:prstGeom prst="rect">
            <a:avLst/>
          </a:prstGeom>
        </p:spPr>
      </p:pic>
      <p:pic>
        <p:nvPicPr>
          <p:cNvPr id="68" name="Picture 67"/>
          <p:cNvPicPr>
            <a:picLocks noChangeAspect="1"/>
          </p:cNvPicPr>
          <p:nvPr/>
        </p:nvPicPr>
        <p:blipFill>
          <a:blip r:embed="rId4"/>
          <a:stretch>
            <a:fillRect/>
          </a:stretch>
        </p:blipFill>
        <p:spPr>
          <a:xfrm>
            <a:off x="6905661" y="5023793"/>
            <a:ext cx="1263011" cy="561338"/>
          </a:xfrm>
          <a:prstGeom prst="rect">
            <a:avLst/>
          </a:prstGeom>
        </p:spPr>
      </p:pic>
      <p:pic>
        <p:nvPicPr>
          <p:cNvPr id="69" name="Picture 68"/>
          <p:cNvPicPr>
            <a:picLocks noChangeAspect="1"/>
          </p:cNvPicPr>
          <p:nvPr/>
        </p:nvPicPr>
        <p:blipFill>
          <a:blip r:embed="rId4"/>
          <a:stretch>
            <a:fillRect/>
          </a:stretch>
        </p:blipFill>
        <p:spPr>
          <a:xfrm>
            <a:off x="7505616" y="4627648"/>
            <a:ext cx="1028700" cy="457200"/>
          </a:xfrm>
          <a:prstGeom prst="rect">
            <a:avLst/>
          </a:prstGeom>
        </p:spPr>
      </p:pic>
      <p:pic>
        <p:nvPicPr>
          <p:cNvPr id="70" name="Picture 69"/>
          <p:cNvPicPr>
            <a:picLocks noChangeAspect="1"/>
          </p:cNvPicPr>
          <p:nvPr/>
        </p:nvPicPr>
        <p:blipFill>
          <a:blip r:embed="rId4"/>
          <a:stretch>
            <a:fillRect/>
          </a:stretch>
        </p:blipFill>
        <p:spPr>
          <a:xfrm>
            <a:off x="7925624" y="5119519"/>
            <a:ext cx="1028700" cy="457200"/>
          </a:xfrm>
          <a:prstGeom prst="rect">
            <a:avLst/>
          </a:prstGeom>
        </p:spPr>
      </p:pic>
      <p:pic>
        <p:nvPicPr>
          <p:cNvPr id="71" name="Picture 70"/>
          <p:cNvPicPr>
            <a:picLocks noChangeAspect="1"/>
          </p:cNvPicPr>
          <p:nvPr/>
        </p:nvPicPr>
        <p:blipFill>
          <a:blip r:embed="rId4"/>
          <a:stretch>
            <a:fillRect/>
          </a:stretch>
        </p:blipFill>
        <p:spPr>
          <a:xfrm>
            <a:off x="5743899" y="5038168"/>
            <a:ext cx="1182146" cy="525398"/>
          </a:xfrm>
          <a:prstGeom prst="rect">
            <a:avLst/>
          </a:prstGeom>
        </p:spPr>
      </p:pic>
      <p:pic>
        <p:nvPicPr>
          <p:cNvPr id="72" name="Picture 71"/>
          <p:cNvPicPr>
            <a:picLocks noChangeAspect="1"/>
          </p:cNvPicPr>
          <p:nvPr/>
        </p:nvPicPr>
        <p:blipFill>
          <a:blip r:embed="rId4"/>
          <a:stretch>
            <a:fillRect/>
          </a:stretch>
        </p:blipFill>
        <p:spPr>
          <a:xfrm>
            <a:off x="7969779" y="4704149"/>
            <a:ext cx="993441" cy="441529"/>
          </a:xfrm>
          <a:prstGeom prst="rect">
            <a:avLst/>
          </a:prstGeom>
        </p:spPr>
      </p:pic>
      <p:pic>
        <p:nvPicPr>
          <p:cNvPr id="73" name="Picture 72"/>
          <p:cNvPicPr>
            <a:picLocks noChangeAspect="1"/>
          </p:cNvPicPr>
          <p:nvPr/>
        </p:nvPicPr>
        <p:blipFill>
          <a:blip r:embed="rId4"/>
          <a:stretch>
            <a:fillRect/>
          </a:stretch>
        </p:blipFill>
        <p:spPr>
          <a:xfrm>
            <a:off x="4721288" y="4970650"/>
            <a:ext cx="1318847" cy="586154"/>
          </a:xfrm>
          <a:prstGeom prst="rect">
            <a:avLst/>
          </a:prstGeom>
        </p:spPr>
      </p:pic>
    </p:spTree>
    <p:extLst>
      <p:ext uri="{BB962C8B-B14F-4D97-AF65-F5344CB8AC3E}">
        <p14:creationId xmlns:p14="http://schemas.microsoft.com/office/powerpoint/2010/main" val="15223486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 y="0"/>
            <a:ext cx="9144000" cy="6858001"/>
          </a:xfrm>
          <a:prstGeom prst="rect">
            <a:avLst/>
          </a:prstGeom>
          <a:noFill/>
          <a:ln w="9525">
            <a:noFill/>
            <a:miter lim="800000"/>
            <a:headEnd/>
            <a:tailEnd/>
          </a:ln>
        </p:spPr>
      </p:pic>
      <p:sp>
        <p:nvSpPr>
          <p:cNvPr id="23" name="Rectangle 6"/>
          <p:cNvSpPr>
            <a:spLocks noChangeArrowheads="1"/>
          </p:cNvSpPr>
          <p:nvPr/>
        </p:nvSpPr>
        <p:spPr bwMode="auto">
          <a:xfrm>
            <a:off x="228600" y="609600"/>
            <a:ext cx="3429000" cy="1628775"/>
          </a:xfrm>
          <a:prstGeom prst="rect">
            <a:avLst/>
          </a:prstGeom>
          <a:solidFill>
            <a:srgbClr val="FFFF99"/>
          </a:solidFill>
          <a:ln w="76200" algn="ctr">
            <a:solidFill>
              <a:srgbClr val="FF0000"/>
            </a:solidFill>
            <a:miter lim="800000"/>
            <a:headEnd/>
            <a:tailEnd/>
          </a:ln>
          <a:effectLst>
            <a:outerShdw dist="107763" dir="2700000" algn="ctr" rotWithShape="0">
              <a:schemeClr val="bg2"/>
            </a:outerShdw>
          </a:effectLst>
        </p:spPr>
        <p:txBody>
          <a:bodyPr>
            <a:spAutoFit/>
          </a:bodyPr>
          <a:lstStyle/>
          <a:p>
            <a:pPr>
              <a:defRPr/>
            </a:pPr>
            <a:r>
              <a:rPr lang="en-US" sz="2400" b="1" u="sng" dirty="0"/>
              <a:t>Geo-GRID</a:t>
            </a:r>
          </a:p>
          <a:p>
            <a:pPr>
              <a:buFontTx/>
              <a:buChar char="-"/>
              <a:defRPr/>
            </a:pPr>
            <a:r>
              <a:rPr lang="en-US" sz="2400" dirty="0"/>
              <a:t>“snowshoe”</a:t>
            </a:r>
          </a:p>
          <a:p>
            <a:pPr>
              <a:buFontTx/>
              <a:buChar char="-"/>
              <a:defRPr/>
            </a:pPr>
            <a:r>
              <a:rPr lang="en-US" sz="2400" dirty="0"/>
              <a:t> spreads load</a:t>
            </a:r>
          </a:p>
          <a:p>
            <a:pPr>
              <a:buFontTx/>
              <a:buChar char="-"/>
              <a:defRPr/>
            </a:pPr>
            <a:r>
              <a:rPr lang="en-US" sz="2400" dirty="0"/>
              <a:t> strong support</a:t>
            </a:r>
          </a:p>
        </p:txBody>
      </p:sp>
      <p:pic>
        <p:nvPicPr>
          <p:cNvPr id="7" name="Picture 6" descr="DSC022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4137" y="647247"/>
            <a:ext cx="1033463" cy="1562100"/>
          </a:xfrm>
          <a:prstGeom prst="rect">
            <a:avLst/>
          </a:prstGeom>
          <a:noFill/>
          <a:ln w="28575">
            <a:noFill/>
            <a:miter lim="800000"/>
            <a:headEnd/>
            <a:tailEnd/>
          </a:ln>
        </p:spPr>
      </p:pic>
      <p:sp>
        <p:nvSpPr>
          <p:cNvPr id="8" name="Rectangle 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Geo-reinforced Roads</a:t>
            </a:r>
          </a:p>
        </p:txBody>
      </p:sp>
      <p:sp>
        <p:nvSpPr>
          <p:cNvPr id="10"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244159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a:lstStyle/>
          <a:p>
            <a:endParaRPr lang="en-US" sz="1400"/>
          </a:p>
        </p:txBody>
      </p:sp>
      <p:sp>
        <p:nvSpPr>
          <p:cNvPr id="13315"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a:lstStyle/>
          <a:p>
            <a:pPr algn="ctr"/>
            <a:endParaRPr lang="en-US" sz="1400"/>
          </a:p>
        </p:txBody>
      </p:sp>
      <p:sp>
        <p:nvSpPr>
          <p:cNvPr id="12" name="Content Placeholder 2"/>
          <p:cNvSpPr>
            <a:spLocks noGrp="1"/>
          </p:cNvSpPr>
          <p:nvPr>
            <p:ph idx="1"/>
          </p:nvPr>
        </p:nvSpPr>
        <p:spPr>
          <a:xfrm>
            <a:off x="685800" y="388293"/>
            <a:ext cx="7696200" cy="4525963"/>
          </a:xfrm>
        </p:spPr>
        <p:txBody>
          <a:bodyPr/>
          <a:lstStyle/>
          <a:p>
            <a:pPr marL="0" indent="0" algn="ctr">
              <a:buNone/>
            </a:pPr>
            <a:r>
              <a:rPr lang="en-US" b="1" dirty="0"/>
              <a:t>The most important part of a building is the part you can’t see.  </a:t>
            </a:r>
            <a:r>
              <a:rPr lang="en-US" b="1" u="sng" dirty="0"/>
              <a:t>Roads are the same.</a:t>
            </a:r>
          </a:p>
        </p:txBody>
      </p:sp>
      <p:sp>
        <p:nvSpPr>
          <p:cNvPr id="13" name="Rectangle 12"/>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pic>
        <p:nvPicPr>
          <p:cNvPr id="1026" name="Picture 2" descr="Image result for house foundation crack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7800" y="1534162"/>
            <a:ext cx="6502400" cy="5323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515360" y="6550223"/>
            <a:ext cx="2999740" cy="307777"/>
          </a:xfrm>
          <a:prstGeom prst="rect">
            <a:avLst/>
          </a:prstGeom>
        </p:spPr>
        <p:txBody>
          <a:bodyPr wrap="square">
            <a:spAutoFit/>
          </a:bodyPr>
          <a:lstStyle/>
          <a:p>
            <a:r>
              <a:rPr lang="en-US" sz="1400" b="1" dirty="0"/>
              <a:t>https://soilsmatter.wordpress.com/</a:t>
            </a:r>
          </a:p>
        </p:txBody>
      </p:sp>
    </p:spTree>
    <p:extLst>
      <p:ext uri="{BB962C8B-B14F-4D97-AF65-F5344CB8AC3E}">
        <p14:creationId xmlns:p14="http://schemas.microsoft.com/office/powerpoint/2010/main" val="24952710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b="1" dirty="0">
                <a:solidFill>
                  <a:srgbClr val="FFFF00"/>
                </a:solidFill>
                <a:latin typeface="Arial" charset="0"/>
              </a:rPr>
              <a:t>Other Considerations</a:t>
            </a:r>
          </a:p>
          <a:p>
            <a:pPr lvl="2" eaLnBrk="1" hangingPunct="1">
              <a:buFont typeface="Arial" panose="020B0604020202020204" pitchFamily="34" charset="0"/>
              <a:buChar char="•"/>
            </a:pPr>
            <a:r>
              <a:rPr lang="en-US" sz="2800" dirty="0">
                <a:solidFill>
                  <a:schemeClr val="bg1">
                    <a:lumMod val="50000"/>
                  </a:schemeClr>
                </a:solidFill>
                <a:latin typeface="Arial" charset="0"/>
              </a:rPr>
              <a:t>Geosynthetics</a:t>
            </a:r>
          </a:p>
          <a:p>
            <a:pPr lvl="2" eaLnBrk="1" hangingPunct="1">
              <a:buFont typeface="Arial" panose="020B0604020202020204" pitchFamily="34" charset="0"/>
              <a:buChar char="•"/>
            </a:pPr>
            <a:r>
              <a:rPr lang="en-US" sz="2800" dirty="0">
                <a:solidFill>
                  <a:schemeClr val="bg1">
                    <a:lumMod val="50000"/>
                  </a:schemeClr>
                </a:solidFill>
                <a:latin typeface="Arial" charset="0"/>
              </a:rPr>
              <a:t>Structural Reinforcement</a:t>
            </a:r>
          </a:p>
          <a:p>
            <a:pPr lvl="2" eaLnBrk="1" hangingPunct="1">
              <a:buFont typeface="Arial" panose="020B0604020202020204" pitchFamily="34" charset="0"/>
              <a:buChar char="•"/>
            </a:pPr>
            <a:r>
              <a:rPr lang="en-US" sz="2800" b="1" dirty="0">
                <a:solidFill>
                  <a:srgbClr val="FFFF00"/>
                </a:solidFill>
                <a:latin typeface="Arial" charset="0"/>
              </a:rPr>
              <a:t>French Mattresses</a:t>
            </a:r>
          </a:p>
          <a:p>
            <a:pPr lvl="2" eaLnBrk="1" hangingPunct="1">
              <a:buFont typeface="Arial" panose="020B0604020202020204" pitchFamily="34" charset="0"/>
              <a:buChar char="•"/>
            </a:pPr>
            <a:r>
              <a:rPr lang="en-US" sz="2800" dirty="0">
                <a:solidFill>
                  <a:schemeClr val="bg1"/>
                </a:solidFill>
                <a:latin typeface="Arial" charset="0"/>
              </a:rPr>
              <a:t>Underdrains</a:t>
            </a:r>
          </a:p>
          <a:p>
            <a:pPr lvl="2" eaLnBrk="1" hangingPunct="1">
              <a:buFont typeface="Arial" panose="020B0604020202020204" pitchFamily="34" charset="0"/>
              <a:buChar char="•"/>
            </a:pPr>
            <a:endParaRPr lang="en-US" sz="2800" dirty="0">
              <a:solidFill>
                <a:schemeClr val="bg1"/>
              </a:solidFill>
              <a:latin typeface="Arial" charset="0"/>
            </a:endParaRP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37062508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4" name="Text Box 6"/>
          <p:cNvSpPr txBox="1">
            <a:spLocks noChangeArrowheads="1"/>
          </p:cNvSpPr>
          <p:nvPr/>
        </p:nvSpPr>
        <p:spPr bwMode="auto">
          <a:xfrm>
            <a:off x="270431" y="412480"/>
            <a:ext cx="8429625" cy="1384995"/>
          </a:xfrm>
          <a:prstGeom prst="rect">
            <a:avLst/>
          </a:prstGeom>
          <a:solidFill>
            <a:srgbClr val="FFFF99"/>
          </a:solidFill>
          <a:ln w="76200">
            <a:solidFill>
              <a:srgbClr val="FF0000"/>
            </a:solidFill>
            <a:miter lim="800000"/>
            <a:headEnd/>
            <a:tailEnd/>
          </a:ln>
          <a:effectLst>
            <a:outerShdw dist="107763" dir="2700000" algn="ctr" rotWithShape="0">
              <a:schemeClr val="bg2"/>
            </a:outerShdw>
          </a:effectLst>
        </p:spPr>
        <p:txBody>
          <a:bodyPr>
            <a:spAutoFit/>
          </a:bodyPr>
          <a:lstStyle/>
          <a:p>
            <a:pPr algn="l">
              <a:defRPr/>
            </a:pPr>
            <a:r>
              <a:rPr lang="en-US" sz="2800" b="1" dirty="0"/>
              <a:t>French Mattress:  </a:t>
            </a:r>
            <a:r>
              <a:rPr lang="en-US" sz="2800" b="0" dirty="0">
                <a:solidFill>
                  <a:srgbClr val="000000"/>
                </a:solidFill>
              </a:rPr>
              <a:t>A drainage structure under a road consisting of coarse rock wrapped in fabric through which water can freely pass.</a:t>
            </a:r>
          </a:p>
        </p:txBody>
      </p:sp>
      <p:grpSp>
        <p:nvGrpSpPr>
          <p:cNvPr id="2" name="Group 1"/>
          <p:cNvGrpSpPr/>
          <p:nvPr/>
        </p:nvGrpSpPr>
        <p:grpSpPr>
          <a:xfrm>
            <a:off x="-57150" y="1984973"/>
            <a:ext cx="9296399" cy="4427538"/>
            <a:chOff x="347663" y="646113"/>
            <a:chExt cx="8628062" cy="4010025"/>
          </a:xfrm>
        </p:grpSpPr>
        <p:sp>
          <p:nvSpPr>
            <p:cNvPr id="168963" name="Rectangle 118"/>
            <p:cNvSpPr>
              <a:spLocks noChangeArrowheads="1"/>
            </p:cNvSpPr>
            <p:nvPr/>
          </p:nvSpPr>
          <p:spPr bwMode="auto">
            <a:xfrm>
              <a:off x="392113" y="660400"/>
              <a:ext cx="8526462" cy="3954463"/>
            </a:xfrm>
            <a:prstGeom prst="rect">
              <a:avLst/>
            </a:prstGeom>
            <a:solidFill>
              <a:schemeClr val="bg1"/>
            </a:solidFill>
            <a:ln w="9525" algn="ctr">
              <a:solidFill>
                <a:schemeClr val="tx1"/>
              </a:solidFill>
              <a:miter lim="800000"/>
              <a:headEnd/>
              <a:tailEnd/>
            </a:ln>
          </p:spPr>
          <p:txBody>
            <a:bodyPr anchor="ctr">
              <a:spAutoFit/>
            </a:bodyPr>
            <a:lstStyle/>
            <a:p>
              <a:endParaRPr lang="en-US"/>
            </a:p>
          </p:txBody>
        </p:sp>
        <p:sp>
          <p:nvSpPr>
            <p:cNvPr id="168964" name="Rectangle 119" descr="Granite"/>
            <p:cNvSpPr>
              <a:spLocks noChangeArrowheads="1"/>
            </p:cNvSpPr>
            <p:nvPr/>
          </p:nvSpPr>
          <p:spPr bwMode="auto">
            <a:xfrm>
              <a:off x="392113" y="2557463"/>
              <a:ext cx="8526462" cy="227012"/>
            </a:xfrm>
            <a:prstGeom prst="rect">
              <a:avLst/>
            </a:prstGeom>
            <a:blipFill dpi="0" rotWithShape="1">
              <a:blip r:embed="rId3" cstate="print"/>
              <a:srcRect/>
              <a:tile tx="0" ty="0" sx="100000" sy="100000" flip="none" algn="tl"/>
            </a:blipFill>
            <a:ln w="9525" algn="ctr">
              <a:solidFill>
                <a:schemeClr val="tx1"/>
              </a:solidFill>
              <a:miter lim="800000"/>
              <a:headEnd/>
              <a:tailEnd/>
            </a:ln>
          </p:spPr>
          <p:txBody>
            <a:bodyPr anchor="ctr">
              <a:spAutoFit/>
            </a:bodyPr>
            <a:lstStyle/>
            <a:p>
              <a:endParaRPr lang="en-US"/>
            </a:p>
          </p:txBody>
        </p:sp>
        <p:sp>
          <p:nvSpPr>
            <p:cNvPr id="168965" name="Text Box 120"/>
            <p:cNvSpPr txBox="1">
              <a:spLocks noChangeArrowheads="1"/>
            </p:cNvSpPr>
            <p:nvPr/>
          </p:nvSpPr>
          <p:spPr bwMode="auto">
            <a:xfrm>
              <a:off x="347663" y="2508250"/>
              <a:ext cx="627062" cy="304800"/>
            </a:xfrm>
            <a:prstGeom prst="rect">
              <a:avLst/>
            </a:prstGeom>
            <a:noFill/>
            <a:ln w="9525" algn="ctr">
              <a:noFill/>
              <a:miter lim="800000"/>
              <a:headEnd/>
              <a:tailEnd/>
            </a:ln>
          </p:spPr>
          <p:txBody>
            <a:bodyPr wrap="none">
              <a:spAutoFit/>
            </a:bodyPr>
            <a:lstStyle/>
            <a:p>
              <a:r>
                <a:rPr lang="en-US" sz="1400"/>
                <a:t>Road</a:t>
              </a:r>
            </a:p>
          </p:txBody>
        </p:sp>
        <p:sp>
          <p:nvSpPr>
            <p:cNvPr id="168966" name="Rectangle 121"/>
            <p:cNvSpPr>
              <a:spLocks noChangeArrowheads="1"/>
            </p:cNvSpPr>
            <p:nvPr/>
          </p:nvSpPr>
          <p:spPr bwMode="auto">
            <a:xfrm>
              <a:off x="392113" y="2784475"/>
              <a:ext cx="8526462" cy="1812925"/>
            </a:xfrm>
            <a:prstGeom prst="rect">
              <a:avLst/>
            </a:prstGeom>
            <a:solidFill>
              <a:srgbClr val="996600"/>
            </a:solidFill>
            <a:ln w="9525" algn="ctr">
              <a:solidFill>
                <a:schemeClr val="tx1"/>
              </a:solidFill>
              <a:miter lim="800000"/>
              <a:headEnd/>
              <a:tailEnd/>
            </a:ln>
          </p:spPr>
          <p:txBody>
            <a:bodyPr>
              <a:spAutoFit/>
            </a:bodyPr>
            <a:lstStyle/>
            <a:p>
              <a:endParaRPr lang="en-US"/>
            </a:p>
          </p:txBody>
        </p:sp>
        <p:sp>
          <p:nvSpPr>
            <p:cNvPr id="168967" name="Rectangle 122"/>
            <p:cNvSpPr>
              <a:spLocks noChangeArrowheads="1"/>
            </p:cNvSpPr>
            <p:nvPr/>
          </p:nvSpPr>
          <p:spPr bwMode="auto">
            <a:xfrm>
              <a:off x="392113" y="3808413"/>
              <a:ext cx="8526462" cy="801687"/>
            </a:xfrm>
            <a:prstGeom prst="rect">
              <a:avLst/>
            </a:prstGeom>
            <a:solidFill>
              <a:srgbClr val="99FF99"/>
            </a:solidFill>
            <a:ln w="9525" algn="ctr">
              <a:solidFill>
                <a:schemeClr val="tx1"/>
              </a:solidFill>
              <a:miter lim="800000"/>
              <a:headEnd/>
              <a:tailEnd/>
            </a:ln>
          </p:spPr>
          <p:txBody>
            <a:bodyPr anchor="ctr">
              <a:spAutoFit/>
            </a:bodyPr>
            <a:lstStyle/>
            <a:p>
              <a:endParaRPr lang="en-US"/>
            </a:p>
          </p:txBody>
        </p:sp>
        <p:sp>
          <p:nvSpPr>
            <p:cNvPr id="168968" name="Line 123"/>
            <p:cNvSpPr>
              <a:spLocks noChangeShapeType="1"/>
            </p:cNvSpPr>
            <p:nvPr/>
          </p:nvSpPr>
          <p:spPr bwMode="auto">
            <a:xfrm>
              <a:off x="392113" y="3817938"/>
              <a:ext cx="8526462" cy="0"/>
            </a:xfrm>
            <a:prstGeom prst="line">
              <a:avLst/>
            </a:prstGeom>
            <a:noFill/>
            <a:ln w="76200">
              <a:solidFill>
                <a:srgbClr val="008000"/>
              </a:solidFill>
              <a:round/>
              <a:headEnd/>
              <a:tailEnd/>
            </a:ln>
          </p:spPr>
          <p:txBody>
            <a:bodyPr>
              <a:spAutoFit/>
            </a:bodyPr>
            <a:lstStyle/>
            <a:p>
              <a:endParaRPr lang="en-US"/>
            </a:p>
          </p:txBody>
        </p:sp>
        <p:pic>
          <p:nvPicPr>
            <p:cNvPr id="168969" name="Picture 12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5" y="3263900"/>
              <a:ext cx="1211263" cy="782638"/>
            </a:xfrm>
            <a:prstGeom prst="rect">
              <a:avLst/>
            </a:prstGeom>
            <a:noFill/>
            <a:ln w="9525">
              <a:noFill/>
              <a:miter lim="800000"/>
              <a:headEnd/>
              <a:tailEnd/>
            </a:ln>
          </p:spPr>
        </p:pic>
        <p:pic>
          <p:nvPicPr>
            <p:cNvPr id="168970" name="Picture 125"/>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8438" y="1265238"/>
              <a:ext cx="1697037" cy="2755900"/>
            </a:xfrm>
            <a:prstGeom prst="rect">
              <a:avLst/>
            </a:prstGeom>
            <a:noFill/>
            <a:ln w="9525">
              <a:noFill/>
              <a:miter lim="800000"/>
              <a:headEnd/>
              <a:tailEnd/>
            </a:ln>
          </p:spPr>
        </p:pic>
        <p:pic>
          <p:nvPicPr>
            <p:cNvPr id="168971" name="Picture 12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27738" y="3279775"/>
              <a:ext cx="1370012" cy="884238"/>
            </a:xfrm>
            <a:prstGeom prst="rect">
              <a:avLst/>
            </a:prstGeom>
            <a:noFill/>
            <a:ln w="9525">
              <a:noFill/>
              <a:miter lim="800000"/>
              <a:headEnd/>
              <a:tailEnd/>
            </a:ln>
          </p:spPr>
        </p:pic>
        <p:pic>
          <p:nvPicPr>
            <p:cNvPr id="168972" name="Picture 127"/>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9088" y="3263900"/>
              <a:ext cx="1370012" cy="884238"/>
            </a:xfrm>
            <a:prstGeom prst="rect">
              <a:avLst/>
            </a:prstGeom>
            <a:noFill/>
            <a:ln w="9525">
              <a:noFill/>
              <a:miter lim="800000"/>
              <a:headEnd/>
              <a:tailEnd/>
            </a:ln>
          </p:spPr>
        </p:pic>
        <p:pic>
          <p:nvPicPr>
            <p:cNvPr id="168973" name="Picture 128"/>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7750" y="3235325"/>
              <a:ext cx="1577975" cy="1019175"/>
            </a:xfrm>
            <a:prstGeom prst="rect">
              <a:avLst/>
            </a:prstGeom>
            <a:noFill/>
            <a:ln w="9525">
              <a:noFill/>
              <a:miter lim="800000"/>
              <a:headEnd/>
              <a:tailEnd/>
            </a:ln>
          </p:spPr>
        </p:pic>
        <p:pic>
          <p:nvPicPr>
            <p:cNvPr id="168974" name="Picture 129"/>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1638" y="646113"/>
              <a:ext cx="2552700" cy="2032000"/>
            </a:xfrm>
            <a:prstGeom prst="rect">
              <a:avLst/>
            </a:prstGeom>
            <a:noFill/>
            <a:ln w="9525">
              <a:noFill/>
              <a:miter lim="800000"/>
              <a:headEnd/>
              <a:tailEnd/>
            </a:ln>
          </p:spPr>
        </p:pic>
        <p:sp>
          <p:nvSpPr>
            <p:cNvPr id="168975" name="Freeform 130"/>
            <p:cNvSpPr>
              <a:spLocks/>
            </p:cNvSpPr>
            <p:nvPr/>
          </p:nvSpPr>
          <p:spPr bwMode="auto">
            <a:xfrm>
              <a:off x="2684463" y="3059113"/>
              <a:ext cx="3833812" cy="709612"/>
            </a:xfrm>
            <a:custGeom>
              <a:avLst/>
              <a:gdLst>
                <a:gd name="T0" fmla="*/ 0 w 2415"/>
                <a:gd name="T1" fmla="*/ 0 h 447"/>
                <a:gd name="T2" fmla="*/ 2147483647 w 2415"/>
                <a:gd name="T3" fmla="*/ 2147483647 h 447"/>
                <a:gd name="T4" fmla="*/ 2147483647 w 2415"/>
                <a:gd name="T5" fmla="*/ 2147483647 h 447"/>
                <a:gd name="T6" fmla="*/ 2147483647 w 2415"/>
                <a:gd name="T7" fmla="*/ 2147483647 h 447"/>
                <a:gd name="T8" fmla="*/ 2147483647 w 2415"/>
                <a:gd name="T9" fmla="*/ 2147483647 h 447"/>
                <a:gd name="T10" fmla="*/ 2147483647 w 2415"/>
                <a:gd name="T11" fmla="*/ 2147483647 h 447"/>
                <a:gd name="T12" fmla="*/ 2147483647 w 2415"/>
                <a:gd name="T13" fmla="*/ 2147483647 h 447"/>
                <a:gd name="T14" fmla="*/ 2147483647 w 2415"/>
                <a:gd name="T15" fmla="*/ 2147483647 h 447"/>
                <a:gd name="T16" fmla="*/ 2147483647 w 2415"/>
                <a:gd name="T17" fmla="*/ 2147483647 h 447"/>
                <a:gd name="T18" fmla="*/ 2147483647 w 2415"/>
                <a:gd name="T19" fmla="*/ 2147483647 h 447"/>
                <a:gd name="T20" fmla="*/ 2147483647 w 2415"/>
                <a:gd name="T21" fmla="*/ 2147483647 h 447"/>
                <a:gd name="T22" fmla="*/ 0 w 2415"/>
                <a:gd name="T23" fmla="*/ 0 h 4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5"/>
                <a:gd name="T37" fmla="*/ 0 h 447"/>
                <a:gd name="T38" fmla="*/ 2415 w 2415"/>
                <a:gd name="T39" fmla="*/ 447 h 4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5" h="447">
                  <a:moveTo>
                    <a:pt x="0" y="0"/>
                  </a:moveTo>
                  <a:lnTo>
                    <a:pt x="1" y="123"/>
                  </a:lnTo>
                  <a:lnTo>
                    <a:pt x="282" y="422"/>
                  </a:lnTo>
                  <a:lnTo>
                    <a:pt x="385" y="447"/>
                  </a:lnTo>
                  <a:lnTo>
                    <a:pt x="1811" y="438"/>
                  </a:lnTo>
                  <a:lnTo>
                    <a:pt x="2138" y="414"/>
                  </a:lnTo>
                  <a:lnTo>
                    <a:pt x="2314" y="304"/>
                  </a:lnTo>
                  <a:lnTo>
                    <a:pt x="2415" y="47"/>
                  </a:lnTo>
                  <a:lnTo>
                    <a:pt x="2330" y="10"/>
                  </a:lnTo>
                  <a:lnTo>
                    <a:pt x="1942" y="10"/>
                  </a:lnTo>
                  <a:lnTo>
                    <a:pt x="1222" y="6"/>
                  </a:lnTo>
                  <a:lnTo>
                    <a:pt x="0" y="0"/>
                  </a:lnTo>
                  <a:close/>
                </a:path>
              </a:pathLst>
            </a:custGeom>
            <a:solidFill>
              <a:schemeClr val="bg1"/>
            </a:solidFill>
            <a:ln w="9525" cap="flat" cmpd="sng">
              <a:solidFill>
                <a:schemeClr val="bg1"/>
              </a:solidFill>
              <a:prstDash val="solid"/>
              <a:round/>
              <a:headEnd/>
              <a:tailEnd/>
            </a:ln>
          </p:spPr>
          <p:txBody>
            <a:bodyPr>
              <a:spAutoFit/>
            </a:bodyPr>
            <a:lstStyle/>
            <a:p>
              <a:endParaRPr lang="en-US"/>
            </a:p>
          </p:txBody>
        </p:sp>
        <p:sp>
          <p:nvSpPr>
            <p:cNvPr id="168976" name="Freeform 131"/>
            <p:cNvSpPr>
              <a:spLocks/>
            </p:cNvSpPr>
            <p:nvPr/>
          </p:nvSpPr>
          <p:spPr bwMode="auto">
            <a:xfrm>
              <a:off x="2963863" y="3433763"/>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77" name="Freeform 132"/>
            <p:cNvSpPr>
              <a:spLocks/>
            </p:cNvSpPr>
            <p:nvPr/>
          </p:nvSpPr>
          <p:spPr bwMode="auto">
            <a:xfrm>
              <a:off x="3289300" y="3292475"/>
              <a:ext cx="187325" cy="290513"/>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78" name="Freeform 133"/>
            <p:cNvSpPr>
              <a:spLocks/>
            </p:cNvSpPr>
            <p:nvPr/>
          </p:nvSpPr>
          <p:spPr bwMode="auto">
            <a:xfrm>
              <a:off x="3206750" y="344646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8979" name="Freeform 134"/>
            <p:cNvSpPr>
              <a:spLocks/>
            </p:cNvSpPr>
            <p:nvPr/>
          </p:nvSpPr>
          <p:spPr bwMode="auto">
            <a:xfrm>
              <a:off x="3382963" y="357028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0" name="Freeform 135"/>
            <p:cNvSpPr>
              <a:spLocks/>
            </p:cNvSpPr>
            <p:nvPr/>
          </p:nvSpPr>
          <p:spPr bwMode="auto">
            <a:xfrm>
              <a:off x="3036888" y="3333750"/>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8981" name="Freeform 136"/>
            <p:cNvSpPr>
              <a:spLocks/>
            </p:cNvSpPr>
            <p:nvPr/>
          </p:nvSpPr>
          <p:spPr bwMode="auto">
            <a:xfrm>
              <a:off x="2809875" y="3225800"/>
              <a:ext cx="185738"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82" name="Freeform 137"/>
            <p:cNvSpPr>
              <a:spLocks/>
            </p:cNvSpPr>
            <p:nvPr/>
          </p:nvSpPr>
          <p:spPr bwMode="auto">
            <a:xfrm>
              <a:off x="3087688" y="3541713"/>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3" name="Freeform 138"/>
            <p:cNvSpPr>
              <a:spLocks/>
            </p:cNvSpPr>
            <p:nvPr/>
          </p:nvSpPr>
          <p:spPr bwMode="auto">
            <a:xfrm rot="2199367">
              <a:off x="3514725" y="3375025"/>
              <a:ext cx="149225" cy="242888"/>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4" name="Freeform 139"/>
            <p:cNvSpPr>
              <a:spLocks/>
            </p:cNvSpPr>
            <p:nvPr/>
          </p:nvSpPr>
          <p:spPr bwMode="auto">
            <a:xfrm rot="2184983">
              <a:off x="3838575" y="3298825"/>
              <a:ext cx="187325" cy="239713"/>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85" name="Freeform 140"/>
            <p:cNvSpPr>
              <a:spLocks/>
            </p:cNvSpPr>
            <p:nvPr/>
          </p:nvSpPr>
          <p:spPr bwMode="auto">
            <a:xfrm rot="2205221">
              <a:off x="3756025" y="340201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8986" name="Freeform 141"/>
            <p:cNvSpPr>
              <a:spLocks/>
            </p:cNvSpPr>
            <p:nvPr/>
          </p:nvSpPr>
          <p:spPr bwMode="auto">
            <a:xfrm rot="2161642">
              <a:off x="3932238" y="352583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7" name="Freeform 142"/>
            <p:cNvSpPr>
              <a:spLocks/>
            </p:cNvSpPr>
            <p:nvPr/>
          </p:nvSpPr>
          <p:spPr bwMode="auto">
            <a:xfrm rot="2175231">
              <a:off x="3586163" y="3289300"/>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8988" name="Freeform 143"/>
            <p:cNvSpPr>
              <a:spLocks/>
            </p:cNvSpPr>
            <p:nvPr/>
          </p:nvSpPr>
          <p:spPr bwMode="auto">
            <a:xfrm rot="2194035">
              <a:off x="3389313" y="3195638"/>
              <a:ext cx="185737"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89" name="Freeform 144"/>
            <p:cNvSpPr>
              <a:spLocks/>
            </p:cNvSpPr>
            <p:nvPr/>
          </p:nvSpPr>
          <p:spPr bwMode="auto">
            <a:xfrm rot="2173641">
              <a:off x="3636963" y="3497263"/>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0" name="Freeform 145"/>
            <p:cNvSpPr>
              <a:spLocks/>
            </p:cNvSpPr>
            <p:nvPr/>
          </p:nvSpPr>
          <p:spPr bwMode="auto">
            <a:xfrm rot="2161642">
              <a:off x="3544888" y="3579813"/>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1" name="Freeform 146"/>
            <p:cNvSpPr>
              <a:spLocks/>
            </p:cNvSpPr>
            <p:nvPr/>
          </p:nvSpPr>
          <p:spPr bwMode="auto">
            <a:xfrm rot="7168553">
              <a:off x="4202113" y="3433763"/>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2" name="Freeform 147"/>
            <p:cNvSpPr>
              <a:spLocks/>
            </p:cNvSpPr>
            <p:nvPr/>
          </p:nvSpPr>
          <p:spPr bwMode="auto">
            <a:xfrm rot="7156515">
              <a:off x="4526756" y="3344070"/>
              <a:ext cx="187325" cy="239712"/>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93" name="Freeform 148"/>
            <p:cNvSpPr>
              <a:spLocks/>
            </p:cNvSpPr>
            <p:nvPr/>
          </p:nvSpPr>
          <p:spPr bwMode="auto">
            <a:xfrm rot="7167220">
              <a:off x="4445000" y="344646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8994" name="Freeform 149"/>
            <p:cNvSpPr>
              <a:spLocks/>
            </p:cNvSpPr>
            <p:nvPr/>
          </p:nvSpPr>
          <p:spPr bwMode="auto">
            <a:xfrm rot="7137059">
              <a:off x="4621212" y="357028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5" name="Freeform 150"/>
            <p:cNvSpPr>
              <a:spLocks/>
            </p:cNvSpPr>
            <p:nvPr/>
          </p:nvSpPr>
          <p:spPr bwMode="auto">
            <a:xfrm rot="7161465">
              <a:off x="4275137" y="3333751"/>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8996" name="Freeform 151"/>
            <p:cNvSpPr>
              <a:spLocks/>
            </p:cNvSpPr>
            <p:nvPr/>
          </p:nvSpPr>
          <p:spPr bwMode="auto">
            <a:xfrm rot="7143879">
              <a:off x="4048919" y="3225006"/>
              <a:ext cx="185738"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97" name="Freeform 152"/>
            <p:cNvSpPr>
              <a:spLocks/>
            </p:cNvSpPr>
            <p:nvPr/>
          </p:nvSpPr>
          <p:spPr bwMode="auto">
            <a:xfrm rot="7144205">
              <a:off x="4326732" y="3540919"/>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8" name="Freeform 153"/>
            <p:cNvSpPr>
              <a:spLocks/>
            </p:cNvSpPr>
            <p:nvPr/>
          </p:nvSpPr>
          <p:spPr bwMode="auto">
            <a:xfrm rot="9367920">
              <a:off x="4725988" y="3427413"/>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9" name="Freeform 154"/>
            <p:cNvSpPr>
              <a:spLocks/>
            </p:cNvSpPr>
            <p:nvPr/>
          </p:nvSpPr>
          <p:spPr bwMode="auto">
            <a:xfrm rot="9372441">
              <a:off x="4994275" y="340201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00" name="Freeform 155"/>
            <p:cNvSpPr>
              <a:spLocks/>
            </p:cNvSpPr>
            <p:nvPr/>
          </p:nvSpPr>
          <p:spPr bwMode="auto">
            <a:xfrm rot="9336696">
              <a:off x="4824413" y="3289300"/>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01" name="Freeform 156"/>
            <p:cNvSpPr>
              <a:spLocks/>
            </p:cNvSpPr>
            <p:nvPr/>
          </p:nvSpPr>
          <p:spPr bwMode="auto">
            <a:xfrm rot="9337914">
              <a:off x="4627563" y="3195638"/>
              <a:ext cx="185737"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02" name="Freeform 157"/>
            <p:cNvSpPr>
              <a:spLocks/>
            </p:cNvSpPr>
            <p:nvPr/>
          </p:nvSpPr>
          <p:spPr bwMode="auto">
            <a:xfrm rot="9317846">
              <a:off x="4875213" y="3497263"/>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3" name="Freeform 158"/>
            <p:cNvSpPr>
              <a:spLocks/>
            </p:cNvSpPr>
            <p:nvPr/>
          </p:nvSpPr>
          <p:spPr bwMode="auto">
            <a:xfrm rot="9298702">
              <a:off x="4783138" y="3579813"/>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4" name="Freeform 159"/>
            <p:cNvSpPr>
              <a:spLocks/>
            </p:cNvSpPr>
            <p:nvPr/>
          </p:nvSpPr>
          <p:spPr bwMode="auto">
            <a:xfrm rot="2471156">
              <a:off x="5272088" y="3360738"/>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5" name="Freeform 160"/>
            <p:cNvSpPr>
              <a:spLocks/>
            </p:cNvSpPr>
            <p:nvPr/>
          </p:nvSpPr>
          <p:spPr bwMode="auto">
            <a:xfrm rot="2509211">
              <a:off x="5508625" y="3168650"/>
              <a:ext cx="187325" cy="239713"/>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06" name="Freeform 161"/>
            <p:cNvSpPr>
              <a:spLocks/>
            </p:cNvSpPr>
            <p:nvPr/>
          </p:nvSpPr>
          <p:spPr bwMode="auto">
            <a:xfrm rot="2500933">
              <a:off x="5514975" y="3392488"/>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07" name="Freeform 162"/>
            <p:cNvSpPr>
              <a:spLocks/>
            </p:cNvSpPr>
            <p:nvPr/>
          </p:nvSpPr>
          <p:spPr bwMode="auto">
            <a:xfrm rot="2519233">
              <a:off x="5634038" y="3548063"/>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8" name="Freeform 163"/>
            <p:cNvSpPr>
              <a:spLocks/>
            </p:cNvSpPr>
            <p:nvPr/>
          </p:nvSpPr>
          <p:spPr bwMode="auto">
            <a:xfrm rot="2482711">
              <a:off x="5668963" y="3413125"/>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09" name="Freeform 164"/>
            <p:cNvSpPr>
              <a:spLocks/>
            </p:cNvSpPr>
            <p:nvPr/>
          </p:nvSpPr>
          <p:spPr bwMode="auto">
            <a:xfrm rot="2486873">
              <a:off x="5168900" y="3165475"/>
              <a:ext cx="185738"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10" name="Freeform 165"/>
            <p:cNvSpPr>
              <a:spLocks/>
            </p:cNvSpPr>
            <p:nvPr/>
          </p:nvSpPr>
          <p:spPr bwMode="auto">
            <a:xfrm rot="2492815">
              <a:off x="5370513" y="3532188"/>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1" name="Freeform 166"/>
            <p:cNvSpPr>
              <a:spLocks/>
            </p:cNvSpPr>
            <p:nvPr/>
          </p:nvSpPr>
          <p:spPr bwMode="auto">
            <a:xfrm rot="4670522">
              <a:off x="5872163" y="3328988"/>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2" name="Freeform 167"/>
            <p:cNvSpPr>
              <a:spLocks/>
            </p:cNvSpPr>
            <p:nvPr/>
          </p:nvSpPr>
          <p:spPr bwMode="auto">
            <a:xfrm rot="4706154">
              <a:off x="6115050" y="3341688"/>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13" name="Freeform 168"/>
            <p:cNvSpPr>
              <a:spLocks/>
            </p:cNvSpPr>
            <p:nvPr/>
          </p:nvSpPr>
          <p:spPr bwMode="auto">
            <a:xfrm rot="4657941">
              <a:off x="5329237" y="3267076"/>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14" name="Freeform 169"/>
            <p:cNvSpPr>
              <a:spLocks/>
            </p:cNvSpPr>
            <p:nvPr/>
          </p:nvSpPr>
          <p:spPr bwMode="auto">
            <a:xfrm rot="4680907">
              <a:off x="5647532" y="3210719"/>
              <a:ext cx="185737"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15" name="Freeform 170"/>
            <p:cNvSpPr>
              <a:spLocks/>
            </p:cNvSpPr>
            <p:nvPr/>
          </p:nvSpPr>
          <p:spPr bwMode="auto">
            <a:xfrm rot="4666457">
              <a:off x="5996782" y="3436144"/>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6" name="Freeform 171"/>
            <p:cNvSpPr>
              <a:spLocks/>
            </p:cNvSpPr>
            <p:nvPr/>
          </p:nvSpPr>
          <p:spPr bwMode="auto">
            <a:xfrm rot="4680875">
              <a:off x="5903912" y="351948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7" name="Freeform 172"/>
            <p:cNvSpPr>
              <a:spLocks/>
            </p:cNvSpPr>
            <p:nvPr/>
          </p:nvSpPr>
          <p:spPr bwMode="auto">
            <a:xfrm rot="2161642">
              <a:off x="3182938" y="3162300"/>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8" name="Freeform 173"/>
            <p:cNvSpPr>
              <a:spLocks/>
            </p:cNvSpPr>
            <p:nvPr/>
          </p:nvSpPr>
          <p:spPr bwMode="auto">
            <a:xfrm rot="7167220">
              <a:off x="3562350" y="3089276"/>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19" name="Freeform 174"/>
            <p:cNvSpPr>
              <a:spLocks/>
            </p:cNvSpPr>
            <p:nvPr/>
          </p:nvSpPr>
          <p:spPr bwMode="auto">
            <a:xfrm rot="7137059">
              <a:off x="3802062" y="319405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0" name="Freeform 175"/>
            <p:cNvSpPr>
              <a:spLocks/>
            </p:cNvSpPr>
            <p:nvPr/>
          </p:nvSpPr>
          <p:spPr bwMode="auto">
            <a:xfrm rot="7144205">
              <a:off x="2986881" y="3266282"/>
              <a:ext cx="150813"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1" name="Freeform 176"/>
            <p:cNvSpPr>
              <a:spLocks/>
            </p:cNvSpPr>
            <p:nvPr/>
          </p:nvSpPr>
          <p:spPr bwMode="auto">
            <a:xfrm rot="9317846">
              <a:off x="4081463" y="3076575"/>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2" name="Freeform 177"/>
            <p:cNvSpPr>
              <a:spLocks/>
            </p:cNvSpPr>
            <p:nvPr/>
          </p:nvSpPr>
          <p:spPr bwMode="auto">
            <a:xfrm rot="9298702">
              <a:off x="3989388" y="3159125"/>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3" name="Freeform 178"/>
            <p:cNvSpPr>
              <a:spLocks/>
            </p:cNvSpPr>
            <p:nvPr/>
          </p:nvSpPr>
          <p:spPr bwMode="auto">
            <a:xfrm rot="2519233">
              <a:off x="4948238" y="3089275"/>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4" name="Freeform 179"/>
            <p:cNvSpPr>
              <a:spLocks/>
            </p:cNvSpPr>
            <p:nvPr/>
          </p:nvSpPr>
          <p:spPr bwMode="auto">
            <a:xfrm rot="4680875">
              <a:off x="5110162" y="309880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5" name="Freeform 180"/>
            <p:cNvSpPr>
              <a:spLocks/>
            </p:cNvSpPr>
            <p:nvPr/>
          </p:nvSpPr>
          <p:spPr bwMode="auto">
            <a:xfrm rot="2161642">
              <a:off x="3332163" y="310673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6" name="Freeform 181"/>
            <p:cNvSpPr>
              <a:spLocks/>
            </p:cNvSpPr>
            <p:nvPr/>
          </p:nvSpPr>
          <p:spPr bwMode="auto">
            <a:xfrm rot="7167220">
              <a:off x="4371975" y="300196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27" name="Freeform 182"/>
            <p:cNvSpPr>
              <a:spLocks/>
            </p:cNvSpPr>
            <p:nvPr/>
          </p:nvSpPr>
          <p:spPr bwMode="auto">
            <a:xfrm rot="7137059">
              <a:off x="4548187" y="312578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8" name="Freeform 183"/>
            <p:cNvSpPr>
              <a:spLocks/>
            </p:cNvSpPr>
            <p:nvPr/>
          </p:nvSpPr>
          <p:spPr bwMode="auto">
            <a:xfrm rot="7144205">
              <a:off x="4221957" y="3128169"/>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9" name="Freeform 184"/>
            <p:cNvSpPr>
              <a:spLocks/>
            </p:cNvSpPr>
            <p:nvPr/>
          </p:nvSpPr>
          <p:spPr bwMode="auto">
            <a:xfrm rot="9317846">
              <a:off x="4802188" y="3052763"/>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0" name="Freeform 185"/>
            <p:cNvSpPr>
              <a:spLocks/>
            </p:cNvSpPr>
            <p:nvPr/>
          </p:nvSpPr>
          <p:spPr bwMode="auto">
            <a:xfrm rot="9298702">
              <a:off x="4735513" y="3160713"/>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1" name="Freeform 186"/>
            <p:cNvSpPr>
              <a:spLocks/>
            </p:cNvSpPr>
            <p:nvPr/>
          </p:nvSpPr>
          <p:spPr bwMode="auto">
            <a:xfrm rot="2519233">
              <a:off x="5294313" y="3084513"/>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2" name="Freeform 187"/>
            <p:cNvSpPr>
              <a:spLocks/>
            </p:cNvSpPr>
            <p:nvPr/>
          </p:nvSpPr>
          <p:spPr bwMode="auto">
            <a:xfrm rot="4680875">
              <a:off x="5449887" y="307498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3" name="Freeform 188"/>
            <p:cNvSpPr>
              <a:spLocks/>
            </p:cNvSpPr>
            <p:nvPr/>
          </p:nvSpPr>
          <p:spPr bwMode="auto">
            <a:xfrm rot="2492815">
              <a:off x="5840413" y="3195638"/>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4" name="Freeform 189"/>
            <p:cNvSpPr>
              <a:spLocks/>
            </p:cNvSpPr>
            <p:nvPr/>
          </p:nvSpPr>
          <p:spPr bwMode="auto">
            <a:xfrm rot="9372441">
              <a:off x="5178425" y="338931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35" name="Freeform 190"/>
            <p:cNvSpPr>
              <a:spLocks/>
            </p:cNvSpPr>
            <p:nvPr/>
          </p:nvSpPr>
          <p:spPr bwMode="auto">
            <a:xfrm rot="2471156">
              <a:off x="5049838" y="3265488"/>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6" name="Freeform 191"/>
            <p:cNvSpPr>
              <a:spLocks/>
            </p:cNvSpPr>
            <p:nvPr/>
          </p:nvSpPr>
          <p:spPr bwMode="auto">
            <a:xfrm rot="7144205">
              <a:off x="4488657" y="3255169"/>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7" name="Freeform 192"/>
            <p:cNvSpPr>
              <a:spLocks/>
            </p:cNvSpPr>
            <p:nvPr/>
          </p:nvSpPr>
          <p:spPr bwMode="auto">
            <a:xfrm rot="7167220">
              <a:off x="4121150" y="3490913"/>
              <a:ext cx="155575" cy="311150"/>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38" name="Freeform 193"/>
            <p:cNvSpPr>
              <a:spLocks/>
            </p:cNvSpPr>
            <p:nvPr/>
          </p:nvSpPr>
          <p:spPr bwMode="auto">
            <a:xfrm rot="7168553">
              <a:off x="4037013" y="3395663"/>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9" name="Freeform 194"/>
            <p:cNvSpPr>
              <a:spLocks/>
            </p:cNvSpPr>
            <p:nvPr/>
          </p:nvSpPr>
          <p:spPr bwMode="auto">
            <a:xfrm>
              <a:off x="2941638" y="3117850"/>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40" name="Freeform 195"/>
            <p:cNvSpPr>
              <a:spLocks/>
            </p:cNvSpPr>
            <p:nvPr/>
          </p:nvSpPr>
          <p:spPr bwMode="auto">
            <a:xfrm rot="7144205">
              <a:off x="2859881" y="3063082"/>
              <a:ext cx="150813"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1" name="Freeform 196"/>
            <p:cNvSpPr>
              <a:spLocks/>
            </p:cNvSpPr>
            <p:nvPr/>
          </p:nvSpPr>
          <p:spPr bwMode="auto">
            <a:xfrm rot="7137059">
              <a:off x="3713162" y="307975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2" name="Freeform 197"/>
            <p:cNvSpPr>
              <a:spLocks/>
            </p:cNvSpPr>
            <p:nvPr/>
          </p:nvSpPr>
          <p:spPr bwMode="auto">
            <a:xfrm rot="4680907">
              <a:off x="6015832" y="3229769"/>
              <a:ext cx="185737"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43" name="Freeform 198"/>
            <p:cNvSpPr>
              <a:spLocks/>
            </p:cNvSpPr>
            <p:nvPr/>
          </p:nvSpPr>
          <p:spPr bwMode="auto">
            <a:xfrm rot="9337914">
              <a:off x="6284913" y="3125788"/>
              <a:ext cx="185737"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44" name="Freeform 199"/>
            <p:cNvSpPr>
              <a:spLocks/>
            </p:cNvSpPr>
            <p:nvPr/>
          </p:nvSpPr>
          <p:spPr bwMode="auto">
            <a:xfrm rot="4657941">
              <a:off x="5900737" y="3114676"/>
              <a:ext cx="269875" cy="177800"/>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45" name="Freeform 200"/>
            <p:cNvSpPr>
              <a:spLocks/>
            </p:cNvSpPr>
            <p:nvPr/>
          </p:nvSpPr>
          <p:spPr bwMode="auto">
            <a:xfrm rot="7137059">
              <a:off x="6205537" y="305593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6" name="Freeform 201"/>
            <p:cNvSpPr>
              <a:spLocks/>
            </p:cNvSpPr>
            <p:nvPr/>
          </p:nvSpPr>
          <p:spPr bwMode="auto">
            <a:xfrm rot="9298702">
              <a:off x="6392863" y="3090863"/>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7" name="Freeform 202"/>
            <p:cNvSpPr>
              <a:spLocks/>
            </p:cNvSpPr>
            <p:nvPr/>
          </p:nvSpPr>
          <p:spPr bwMode="auto">
            <a:xfrm rot="7144205">
              <a:off x="6146007" y="3185319"/>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8" name="Freeform 203"/>
            <p:cNvSpPr>
              <a:spLocks/>
            </p:cNvSpPr>
            <p:nvPr/>
          </p:nvSpPr>
          <p:spPr bwMode="auto">
            <a:xfrm rot="2509211">
              <a:off x="5622925" y="3048000"/>
              <a:ext cx="187325" cy="239713"/>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49" name="Freeform 204"/>
            <p:cNvSpPr>
              <a:spLocks/>
            </p:cNvSpPr>
            <p:nvPr/>
          </p:nvSpPr>
          <p:spPr bwMode="auto">
            <a:xfrm rot="7156515">
              <a:off x="5117306" y="3559970"/>
              <a:ext cx="187325" cy="239712"/>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50" name="Freeform 205"/>
            <p:cNvSpPr>
              <a:spLocks/>
            </p:cNvSpPr>
            <p:nvPr/>
          </p:nvSpPr>
          <p:spPr bwMode="auto">
            <a:xfrm rot="9367920">
              <a:off x="3875088" y="3071813"/>
              <a:ext cx="149225" cy="16827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1" name="Freeform 206"/>
            <p:cNvSpPr>
              <a:spLocks/>
            </p:cNvSpPr>
            <p:nvPr/>
          </p:nvSpPr>
          <p:spPr bwMode="auto">
            <a:xfrm rot="9337914">
              <a:off x="6227763" y="3265488"/>
              <a:ext cx="185737" cy="238125"/>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52" name="Freeform 207"/>
            <p:cNvSpPr>
              <a:spLocks/>
            </p:cNvSpPr>
            <p:nvPr/>
          </p:nvSpPr>
          <p:spPr bwMode="auto">
            <a:xfrm rot="9317846">
              <a:off x="5764213" y="3071813"/>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3" name="Freeform 208"/>
            <p:cNvSpPr>
              <a:spLocks/>
            </p:cNvSpPr>
            <p:nvPr/>
          </p:nvSpPr>
          <p:spPr bwMode="auto">
            <a:xfrm rot="7144205">
              <a:off x="3828257" y="3591719"/>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4" name="Freeform 209"/>
            <p:cNvSpPr>
              <a:spLocks/>
            </p:cNvSpPr>
            <p:nvPr/>
          </p:nvSpPr>
          <p:spPr bwMode="auto">
            <a:xfrm rot="4680875">
              <a:off x="5764212" y="355758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5" name="Freeform 210"/>
            <p:cNvSpPr>
              <a:spLocks/>
            </p:cNvSpPr>
            <p:nvPr/>
          </p:nvSpPr>
          <p:spPr bwMode="auto">
            <a:xfrm rot="7144205">
              <a:off x="4209257" y="3248819"/>
              <a:ext cx="150812"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6" name="Freeform 211"/>
            <p:cNvSpPr>
              <a:spLocks/>
            </p:cNvSpPr>
            <p:nvPr/>
          </p:nvSpPr>
          <p:spPr bwMode="auto">
            <a:xfrm rot="7144205">
              <a:off x="2707481" y="3101182"/>
              <a:ext cx="150813"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7" name="Freeform 212"/>
            <p:cNvSpPr>
              <a:spLocks/>
            </p:cNvSpPr>
            <p:nvPr/>
          </p:nvSpPr>
          <p:spPr bwMode="auto">
            <a:xfrm rot="7137059">
              <a:off x="3509962" y="304800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8" name="Freeform 213"/>
            <p:cNvSpPr>
              <a:spLocks/>
            </p:cNvSpPr>
            <p:nvPr/>
          </p:nvSpPr>
          <p:spPr bwMode="auto">
            <a:xfrm rot="7137059">
              <a:off x="4627562" y="302895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9" name="Freeform 214"/>
            <p:cNvSpPr>
              <a:spLocks/>
            </p:cNvSpPr>
            <p:nvPr/>
          </p:nvSpPr>
          <p:spPr bwMode="auto">
            <a:xfrm rot="7137059">
              <a:off x="6030912" y="303530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60" name="Freeform 215"/>
            <p:cNvSpPr>
              <a:spLocks/>
            </p:cNvSpPr>
            <p:nvPr/>
          </p:nvSpPr>
          <p:spPr bwMode="auto">
            <a:xfrm rot="7137059">
              <a:off x="3224212" y="3035301"/>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61" name="Freeform 216"/>
            <p:cNvSpPr>
              <a:spLocks/>
            </p:cNvSpPr>
            <p:nvPr/>
          </p:nvSpPr>
          <p:spPr bwMode="auto">
            <a:xfrm rot="4680875">
              <a:off x="6024562" y="3551238"/>
              <a:ext cx="149225" cy="17145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62" name="Freeform 217"/>
            <p:cNvSpPr>
              <a:spLocks/>
            </p:cNvSpPr>
            <p:nvPr/>
          </p:nvSpPr>
          <p:spPr bwMode="auto">
            <a:xfrm>
              <a:off x="2590800" y="3038475"/>
              <a:ext cx="3994150" cy="762000"/>
            </a:xfrm>
            <a:custGeom>
              <a:avLst/>
              <a:gdLst>
                <a:gd name="T0" fmla="*/ 2147483647 w 2516"/>
                <a:gd name="T1" fmla="*/ 2147483647 h 480"/>
                <a:gd name="T2" fmla="*/ 2147483647 w 2516"/>
                <a:gd name="T3" fmla="*/ 2147483647 h 480"/>
                <a:gd name="T4" fmla="*/ 2147483647 w 2516"/>
                <a:gd name="T5" fmla="*/ 2147483647 h 480"/>
                <a:gd name="T6" fmla="*/ 2147483647 w 2516"/>
                <a:gd name="T7" fmla="*/ 2147483647 h 480"/>
                <a:gd name="T8" fmla="*/ 2147483647 w 2516"/>
                <a:gd name="T9" fmla="*/ 2147483647 h 480"/>
                <a:gd name="T10" fmla="*/ 2147483647 w 2516"/>
                <a:gd name="T11" fmla="*/ 2147483647 h 480"/>
                <a:gd name="T12" fmla="*/ 2147483647 w 2516"/>
                <a:gd name="T13" fmla="*/ 2147483647 h 480"/>
                <a:gd name="T14" fmla="*/ 2147483647 w 2516"/>
                <a:gd name="T15" fmla="*/ 2147483647 h 480"/>
                <a:gd name="T16" fmla="*/ 2147483647 w 2516"/>
                <a:gd name="T17" fmla="*/ 2147483647 h 480"/>
                <a:gd name="T18" fmla="*/ 0 w 2516"/>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6"/>
                <a:gd name="T31" fmla="*/ 0 h 480"/>
                <a:gd name="T32" fmla="*/ 2516 w 2516"/>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6" h="480">
                  <a:moveTo>
                    <a:pt x="19" y="33"/>
                  </a:moveTo>
                  <a:cubicBezTo>
                    <a:pt x="39" y="64"/>
                    <a:pt x="85" y="154"/>
                    <a:pt x="142" y="222"/>
                  </a:cubicBezTo>
                  <a:cubicBezTo>
                    <a:pt x="199" y="290"/>
                    <a:pt x="275" y="404"/>
                    <a:pt x="362" y="442"/>
                  </a:cubicBezTo>
                  <a:cubicBezTo>
                    <a:pt x="449" y="480"/>
                    <a:pt x="390" y="453"/>
                    <a:pt x="663" y="451"/>
                  </a:cubicBezTo>
                  <a:cubicBezTo>
                    <a:pt x="936" y="449"/>
                    <a:pt x="1734" y="442"/>
                    <a:pt x="1998" y="433"/>
                  </a:cubicBezTo>
                  <a:cubicBezTo>
                    <a:pt x="2262" y="424"/>
                    <a:pt x="2178" y="425"/>
                    <a:pt x="2245" y="396"/>
                  </a:cubicBezTo>
                  <a:cubicBezTo>
                    <a:pt x="2312" y="367"/>
                    <a:pt x="2364" y="318"/>
                    <a:pt x="2400" y="259"/>
                  </a:cubicBezTo>
                  <a:cubicBezTo>
                    <a:pt x="2436" y="200"/>
                    <a:pt x="2516" y="80"/>
                    <a:pt x="2464" y="40"/>
                  </a:cubicBezTo>
                  <a:cubicBezTo>
                    <a:pt x="2412" y="0"/>
                    <a:pt x="2501" y="24"/>
                    <a:pt x="2090" y="21"/>
                  </a:cubicBezTo>
                  <a:cubicBezTo>
                    <a:pt x="1679" y="18"/>
                    <a:pt x="435" y="24"/>
                    <a:pt x="0" y="24"/>
                  </a:cubicBezTo>
                </a:path>
              </a:pathLst>
            </a:custGeom>
            <a:noFill/>
            <a:ln w="57150" cap="flat" cmpd="sng">
              <a:solidFill>
                <a:schemeClr val="tx1"/>
              </a:solidFill>
              <a:prstDash val="solid"/>
              <a:round/>
              <a:headEnd/>
              <a:tailEnd/>
            </a:ln>
          </p:spPr>
          <p:txBody>
            <a:bodyPr>
              <a:spAutoFit/>
            </a:bodyPr>
            <a:lstStyle/>
            <a:p>
              <a:endParaRPr lang="en-US"/>
            </a:p>
          </p:txBody>
        </p:sp>
        <p:sp>
          <p:nvSpPr>
            <p:cNvPr id="169063" name="Text Box 218"/>
            <p:cNvSpPr txBox="1">
              <a:spLocks noChangeArrowheads="1"/>
            </p:cNvSpPr>
            <p:nvPr/>
          </p:nvSpPr>
          <p:spPr bwMode="auto">
            <a:xfrm>
              <a:off x="4079240" y="3211203"/>
              <a:ext cx="1134744" cy="418130"/>
            </a:xfrm>
            <a:prstGeom prst="rect">
              <a:avLst/>
            </a:prstGeom>
            <a:solidFill>
              <a:schemeClr val="bg1"/>
            </a:solidFill>
            <a:ln w="9525" algn="ctr">
              <a:solidFill>
                <a:schemeClr val="tx1"/>
              </a:solidFill>
              <a:miter lim="800000"/>
              <a:headEnd/>
              <a:tailEnd/>
            </a:ln>
          </p:spPr>
          <p:txBody>
            <a:bodyPr wrap="none" anchor="ctr">
              <a:spAutoFit/>
            </a:bodyPr>
            <a:lstStyle/>
            <a:p>
              <a:r>
                <a:rPr lang="en-US" sz="2400" dirty="0"/>
                <a:t>STONE</a:t>
              </a:r>
              <a:endParaRPr lang="en-US" dirty="0"/>
            </a:p>
          </p:txBody>
        </p:sp>
        <p:sp>
          <p:nvSpPr>
            <p:cNvPr id="169064" name="Text Box 219"/>
            <p:cNvSpPr txBox="1">
              <a:spLocks noChangeArrowheads="1"/>
            </p:cNvSpPr>
            <p:nvPr/>
          </p:nvSpPr>
          <p:spPr bwMode="auto">
            <a:xfrm>
              <a:off x="965745" y="2869891"/>
              <a:ext cx="1246683" cy="418130"/>
            </a:xfrm>
            <a:prstGeom prst="rect">
              <a:avLst/>
            </a:prstGeom>
            <a:solidFill>
              <a:schemeClr val="bg1"/>
            </a:solidFill>
            <a:ln w="9525" algn="ctr">
              <a:solidFill>
                <a:schemeClr val="tx1"/>
              </a:solidFill>
              <a:miter lim="800000"/>
              <a:headEnd/>
              <a:tailEnd/>
            </a:ln>
          </p:spPr>
          <p:txBody>
            <a:bodyPr wrap="none" anchor="ctr">
              <a:spAutoFit/>
            </a:bodyPr>
            <a:lstStyle/>
            <a:p>
              <a:r>
                <a:rPr lang="en-US" sz="2400" dirty="0"/>
                <a:t>FABRIC</a:t>
              </a:r>
            </a:p>
          </p:txBody>
        </p:sp>
        <p:sp>
          <p:nvSpPr>
            <p:cNvPr id="169065" name="Line 220"/>
            <p:cNvSpPr>
              <a:spLocks noChangeShapeType="1"/>
            </p:cNvSpPr>
            <p:nvPr/>
          </p:nvSpPr>
          <p:spPr bwMode="auto">
            <a:xfrm>
              <a:off x="2066925" y="3041650"/>
              <a:ext cx="519113" cy="26988"/>
            </a:xfrm>
            <a:prstGeom prst="line">
              <a:avLst/>
            </a:prstGeom>
            <a:noFill/>
            <a:ln w="76200">
              <a:solidFill>
                <a:schemeClr val="bg1"/>
              </a:solidFill>
              <a:round/>
              <a:headEnd/>
              <a:tailEnd type="triangle" w="med" len="med"/>
            </a:ln>
          </p:spPr>
          <p:txBody>
            <a:bodyPr>
              <a:spAutoFit/>
            </a:bodyPr>
            <a:lstStyle/>
            <a:p>
              <a:endParaRPr lang="en-US"/>
            </a:p>
          </p:txBody>
        </p:sp>
        <p:sp>
          <p:nvSpPr>
            <p:cNvPr id="169066" name="Line 228"/>
            <p:cNvSpPr>
              <a:spLocks noChangeShapeType="1"/>
            </p:cNvSpPr>
            <p:nvPr/>
          </p:nvSpPr>
          <p:spPr bwMode="auto">
            <a:xfrm flipH="1">
              <a:off x="3295650" y="3717925"/>
              <a:ext cx="53975" cy="879475"/>
            </a:xfrm>
            <a:prstGeom prst="line">
              <a:avLst/>
            </a:prstGeom>
            <a:noFill/>
            <a:ln w="76200">
              <a:solidFill>
                <a:srgbClr val="3399FF"/>
              </a:solidFill>
              <a:round/>
              <a:headEnd type="triangle" w="med" len="med"/>
              <a:tailEnd type="triangle" w="med" len="med"/>
            </a:ln>
          </p:spPr>
          <p:txBody>
            <a:bodyPr>
              <a:spAutoFit/>
            </a:bodyPr>
            <a:lstStyle/>
            <a:p>
              <a:endParaRPr lang="en-US"/>
            </a:p>
          </p:txBody>
        </p:sp>
        <p:sp>
          <p:nvSpPr>
            <p:cNvPr id="169067" name="Line 230"/>
            <p:cNvSpPr>
              <a:spLocks noChangeShapeType="1"/>
            </p:cNvSpPr>
            <p:nvPr/>
          </p:nvSpPr>
          <p:spPr bwMode="auto">
            <a:xfrm>
              <a:off x="5634038" y="3768725"/>
              <a:ext cx="112712" cy="863600"/>
            </a:xfrm>
            <a:prstGeom prst="line">
              <a:avLst/>
            </a:prstGeom>
            <a:noFill/>
            <a:ln w="76200">
              <a:solidFill>
                <a:srgbClr val="3399FF"/>
              </a:solidFill>
              <a:round/>
              <a:headEnd type="triangle" w="med" len="med"/>
              <a:tailEnd type="triangle" w="med" len="med"/>
            </a:ln>
          </p:spPr>
          <p:txBody>
            <a:bodyPr>
              <a:spAutoFit/>
            </a:bodyPr>
            <a:lstStyle/>
            <a:p>
              <a:endParaRPr lang="en-US"/>
            </a:p>
          </p:txBody>
        </p:sp>
        <p:sp>
          <p:nvSpPr>
            <p:cNvPr id="169068" name="Line 231"/>
            <p:cNvSpPr>
              <a:spLocks noChangeShapeType="1"/>
            </p:cNvSpPr>
            <p:nvPr/>
          </p:nvSpPr>
          <p:spPr bwMode="auto">
            <a:xfrm flipH="1">
              <a:off x="3798888" y="3754438"/>
              <a:ext cx="38100" cy="868362"/>
            </a:xfrm>
            <a:prstGeom prst="line">
              <a:avLst/>
            </a:prstGeom>
            <a:noFill/>
            <a:ln w="76200">
              <a:solidFill>
                <a:srgbClr val="3399FF"/>
              </a:solidFill>
              <a:round/>
              <a:headEnd type="triangle" w="med" len="med"/>
              <a:tailEnd type="triangle" w="med" len="med"/>
            </a:ln>
          </p:spPr>
          <p:txBody>
            <a:bodyPr>
              <a:spAutoFit/>
            </a:bodyPr>
            <a:lstStyle/>
            <a:p>
              <a:endParaRPr lang="en-US"/>
            </a:p>
          </p:txBody>
        </p:sp>
        <p:sp>
          <p:nvSpPr>
            <p:cNvPr id="169069" name="Line 232"/>
            <p:cNvSpPr>
              <a:spLocks noChangeShapeType="1"/>
            </p:cNvSpPr>
            <p:nvPr/>
          </p:nvSpPr>
          <p:spPr bwMode="auto">
            <a:xfrm>
              <a:off x="4502150" y="3792538"/>
              <a:ext cx="0" cy="863600"/>
            </a:xfrm>
            <a:prstGeom prst="line">
              <a:avLst/>
            </a:prstGeom>
            <a:noFill/>
            <a:ln w="76200">
              <a:solidFill>
                <a:srgbClr val="3399FF"/>
              </a:solidFill>
              <a:round/>
              <a:headEnd type="triangle" w="med" len="med"/>
              <a:tailEnd type="triangle" w="med" len="med"/>
            </a:ln>
          </p:spPr>
          <p:txBody>
            <a:bodyPr>
              <a:spAutoFit/>
            </a:bodyPr>
            <a:lstStyle/>
            <a:p>
              <a:endParaRPr lang="en-US"/>
            </a:p>
          </p:txBody>
        </p:sp>
        <p:sp>
          <p:nvSpPr>
            <p:cNvPr id="169070" name="Line 233"/>
            <p:cNvSpPr>
              <a:spLocks noChangeShapeType="1"/>
            </p:cNvSpPr>
            <p:nvPr/>
          </p:nvSpPr>
          <p:spPr bwMode="auto">
            <a:xfrm>
              <a:off x="5199063" y="3767138"/>
              <a:ext cx="112712" cy="863600"/>
            </a:xfrm>
            <a:prstGeom prst="line">
              <a:avLst/>
            </a:prstGeom>
            <a:noFill/>
            <a:ln w="76200">
              <a:solidFill>
                <a:srgbClr val="3399FF"/>
              </a:solidFill>
              <a:round/>
              <a:headEnd type="triangle" w="med" len="med"/>
              <a:tailEnd type="triangle" w="med" len="med"/>
            </a:ln>
          </p:spPr>
          <p:txBody>
            <a:bodyPr>
              <a:spAutoFit/>
            </a:bodyPr>
            <a:lstStyle/>
            <a:p>
              <a:endParaRPr lang="en-US"/>
            </a:p>
          </p:txBody>
        </p:sp>
        <p:sp>
          <p:nvSpPr>
            <p:cNvPr id="169071" name="Text Box 229"/>
            <p:cNvSpPr txBox="1">
              <a:spLocks noChangeArrowheads="1"/>
            </p:cNvSpPr>
            <p:nvPr/>
          </p:nvSpPr>
          <p:spPr bwMode="auto">
            <a:xfrm>
              <a:off x="3911600" y="4071938"/>
              <a:ext cx="1246188" cy="284162"/>
            </a:xfrm>
            <a:prstGeom prst="rect">
              <a:avLst/>
            </a:prstGeom>
            <a:solidFill>
              <a:schemeClr val="bg1"/>
            </a:solidFill>
            <a:ln w="9525" algn="ctr">
              <a:solidFill>
                <a:srgbClr val="3399FF"/>
              </a:solidFill>
              <a:miter lim="800000"/>
              <a:headEnd/>
              <a:tailEnd/>
            </a:ln>
          </p:spPr>
          <p:txBody>
            <a:bodyPr wrap="none" anchor="ctr">
              <a:spAutoFit/>
            </a:bodyPr>
            <a:lstStyle/>
            <a:p>
              <a:r>
                <a:rPr lang="en-US" sz="1200">
                  <a:solidFill>
                    <a:srgbClr val="3399FF"/>
                  </a:solidFill>
                </a:rPr>
                <a:t>WATER FLOW</a:t>
              </a:r>
            </a:p>
          </p:txBody>
        </p:sp>
      </p:grpSp>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16327576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85"/>
          <p:cNvSpPr txBox="1">
            <a:spLocks noChangeArrowheads="1"/>
          </p:cNvSpPr>
          <p:nvPr/>
        </p:nvSpPr>
        <p:spPr bwMode="auto">
          <a:xfrm>
            <a:off x="95250" y="630238"/>
            <a:ext cx="8802688" cy="4708525"/>
          </a:xfrm>
          <a:prstGeom prst="rect">
            <a:avLst/>
          </a:prstGeom>
          <a:noFill/>
          <a:ln w="9525">
            <a:noFill/>
            <a:miter lim="800000"/>
            <a:headEnd/>
            <a:tailEnd/>
          </a:ln>
        </p:spPr>
        <p:txBody>
          <a:bodyPr>
            <a:spAutoFit/>
          </a:bodyPr>
          <a:lstStyle/>
          <a:p>
            <a:pPr algn="l">
              <a:spcBef>
                <a:spcPct val="40000"/>
              </a:spcBef>
            </a:pPr>
            <a:r>
              <a:rPr lang="en-US" sz="2800" u="sng"/>
              <a:t>When to use a French Mattress</a:t>
            </a:r>
            <a:endParaRPr lang="en-US" sz="2800" b="0"/>
          </a:p>
          <a:p>
            <a:pPr algn="l">
              <a:spcBef>
                <a:spcPct val="40000"/>
              </a:spcBef>
              <a:buFontTx/>
              <a:buChar char="•"/>
            </a:pPr>
            <a:r>
              <a:rPr lang="en-US" sz="2800" b="0"/>
              <a:t>To reconnect wetland hydrology divided by road</a:t>
            </a:r>
          </a:p>
          <a:p>
            <a:pPr algn="l">
              <a:spcBef>
                <a:spcPct val="40000"/>
              </a:spcBef>
              <a:buFontTx/>
              <a:buChar char="•"/>
            </a:pPr>
            <a:r>
              <a:rPr lang="en-US" sz="2800" b="0"/>
              <a:t>Very effective in:</a:t>
            </a:r>
          </a:p>
          <a:p>
            <a:pPr lvl="1" algn="l">
              <a:spcBef>
                <a:spcPct val="40000"/>
              </a:spcBef>
              <a:buFontTx/>
              <a:buChar char="•"/>
            </a:pPr>
            <a:r>
              <a:rPr lang="en-US" sz="2800" b="0"/>
              <a:t> sloped and lowland wetlands</a:t>
            </a:r>
          </a:p>
          <a:p>
            <a:pPr lvl="1" algn="l">
              <a:spcBef>
                <a:spcPct val="40000"/>
              </a:spcBef>
              <a:buFontTx/>
              <a:buChar char="•"/>
            </a:pPr>
            <a:r>
              <a:rPr lang="en-US" sz="2800" b="0"/>
              <a:t> areas with wet banks</a:t>
            </a:r>
          </a:p>
          <a:p>
            <a:pPr lvl="1" algn="l">
              <a:spcBef>
                <a:spcPct val="40000"/>
              </a:spcBef>
              <a:buFontTx/>
              <a:buChar char="•"/>
            </a:pPr>
            <a:r>
              <a:rPr lang="en-US" sz="2800" b="0"/>
              <a:t> areas with saturated road base</a:t>
            </a:r>
          </a:p>
          <a:p>
            <a:pPr lvl="1" algn="l">
              <a:spcBef>
                <a:spcPct val="40000"/>
              </a:spcBef>
              <a:buFontTx/>
              <a:buChar char="•"/>
            </a:pPr>
            <a:r>
              <a:rPr lang="en-US" sz="2800" b="0"/>
              <a:t> floodplains</a:t>
            </a:r>
          </a:p>
          <a:p>
            <a:pPr lvl="1" algn="l">
              <a:spcBef>
                <a:spcPct val="40000"/>
              </a:spcBef>
              <a:buFontTx/>
              <a:buChar char="•"/>
            </a:pPr>
            <a:endParaRPr lang="en-US" sz="2800" b="0"/>
          </a:p>
        </p:txBody>
      </p:sp>
      <p:sp>
        <p:nvSpPr>
          <p:cNvPr id="9" name="Rectangle 8"/>
          <p:cNvSpPr>
            <a:spLocks noChangeArrowheads="1"/>
          </p:cNvSpPr>
          <p:nvPr/>
        </p:nvSpPr>
        <p:spPr bwMode="auto">
          <a:xfrm>
            <a:off x="4191000" y="4291538"/>
            <a:ext cx="4374107" cy="1047225"/>
          </a:xfrm>
          <a:prstGeom prst="rect">
            <a:avLst/>
          </a:prstGeom>
          <a:solidFill>
            <a:srgbClr val="000099"/>
          </a:solidFill>
          <a:ln w="57150" algn="ctr">
            <a:solidFill>
              <a:srgbClr val="FFFF00"/>
            </a:solidFill>
            <a:miter lim="800000"/>
            <a:headEnd/>
            <a:tailEnd/>
          </a:ln>
        </p:spPr>
        <p:txBody>
          <a:bodyPr wrap="none" anchor="ctr"/>
          <a:lstStyle/>
          <a:p>
            <a:pPr algn="ctr"/>
            <a:r>
              <a:rPr lang="en-US" sz="3200" dirty="0">
                <a:solidFill>
                  <a:srgbClr val="FFFF00"/>
                </a:solidFill>
                <a:latin typeface="Times New Roman" pitchFamily="18" charset="0"/>
              </a:rPr>
              <a:t>Page 17 in Field Guide</a:t>
            </a:r>
          </a:p>
        </p:txBody>
      </p:sp>
      <p:sp>
        <p:nvSpPr>
          <p:cNvPr id="8" name="Rectangle 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40707929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nevel\Desktop\New folder\LVR Needs FM\IMG_71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9986" name="Text Box 85"/>
          <p:cNvSpPr txBox="1">
            <a:spLocks noChangeArrowheads="1"/>
          </p:cNvSpPr>
          <p:nvPr/>
        </p:nvSpPr>
        <p:spPr bwMode="auto">
          <a:xfrm>
            <a:off x="95250" y="630238"/>
            <a:ext cx="5326982" cy="523220"/>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b="1">
                <a:solidFill>
                  <a:srgbClr val="000000"/>
                </a:solidFill>
              </a:defRPr>
            </a:lvl1pPr>
          </a:lstStyle>
          <a:p>
            <a:r>
              <a:rPr lang="en-US" sz="2800" dirty="0"/>
              <a:t>When to use a French Mattress</a:t>
            </a:r>
          </a:p>
        </p:txBody>
      </p:sp>
      <p:sp>
        <p:nvSpPr>
          <p:cNvPr id="7" name="Rectangle 6"/>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27537360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119" descr="Granite"/>
          <p:cNvSpPr>
            <a:spLocks noChangeArrowheads="1"/>
          </p:cNvSpPr>
          <p:nvPr/>
        </p:nvSpPr>
        <p:spPr bwMode="auto">
          <a:xfrm>
            <a:off x="-18147" y="3282920"/>
            <a:ext cx="9186929" cy="201168"/>
          </a:xfrm>
          <a:prstGeom prst="rect">
            <a:avLst/>
          </a:prstGeom>
          <a:blipFill dpi="0" rotWithShape="1">
            <a:blip r:embed="rId3" cstate="print"/>
            <a:srcRect/>
            <a:tile tx="0" ty="0" sx="100000" sy="100000" flip="none" algn="tl"/>
          </a:blipFill>
          <a:ln w="9525" algn="ctr">
            <a:solidFill>
              <a:schemeClr val="tx1"/>
            </a:solidFill>
            <a:miter lim="800000"/>
            <a:headEnd/>
            <a:tailEnd/>
          </a:ln>
        </p:spPr>
        <p:txBody>
          <a:bodyPr anchor="ctr">
            <a:spAutoFit/>
          </a:bodyPr>
          <a:lstStyle/>
          <a:p>
            <a:endParaRPr lang="en-US"/>
          </a:p>
        </p:txBody>
      </p:sp>
      <p:sp>
        <p:nvSpPr>
          <p:cNvPr id="168966" name="Rectangle 121"/>
          <p:cNvSpPr>
            <a:spLocks noChangeArrowheads="1"/>
          </p:cNvSpPr>
          <p:nvPr/>
        </p:nvSpPr>
        <p:spPr bwMode="auto">
          <a:xfrm>
            <a:off x="-18147" y="3487172"/>
            <a:ext cx="9186929" cy="1371600"/>
          </a:xfrm>
          <a:prstGeom prst="rect">
            <a:avLst/>
          </a:prstGeom>
          <a:solidFill>
            <a:srgbClr val="996600"/>
          </a:solidFill>
          <a:ln w="9525" algn="ctr">
            <a:solidFill>
              <a:schemeClr val="tx1"/>
            </a:solidFill>
            <a:miter lim="800000"/>
            <a:headEnd/>
            <a:tailEnd/>
          </a:ln>
        </p:spPr>
        <p:txBody>
          <a:bodyPr>
            <a:spAutoFit/>
          </a:bodyPr>
          <a:lstStyle/>
          <a:p>
            <a:endParaRPr lang="en-US"/>
          </a:p>
        </p:txBody>
      </p:sp>
      <p:sp>
        <p:nvSpPr>
          <p:cNvPr id="168967" name="Rectangle 122"/>
          <p:cNvSpPr>
            <a:spLocks noChangeArrowheads="1"/>
          </p:cNvSpPr>
          <p:nvPr/>
        </p:nvSpPr>
        <p:spPr bwMode="auto">
          <a:xfrm>
            <a:off x="-18147" y="4617720"/>
            <a:ext cx="9186929" cy="640080"/>
          </a:xfrm>
          <a:prstGeom prst="rect">
            <a:avLst/>
          </a:prstGeom>
          <a:solidFill>
            <a:srgbClr val="99FF99"/>
          </a:solidFill>
          <a:ln w="9525" algn="ctr">
            <a:solidFill>
              <a:schemeClr val="tx1"/>
            </a:solidFill>
            <a:miter lim="800000"/>
            <a:headEnd/>
            <a:tailEnd/>
          </a:ln>
        </p:spPr>
        <p:txBody>
          <a:bodyPr anchor="ctr">
            <a:spAutoFit/>
          </a:bodyPr>
          <a:lstStyle/>
          <a:p>
            <a:endParaRPr lang="en-US"/>
          </a:p>
        </p:txBody>
      </p:sp>
      <p:sp>
        <p:nvSpPr>
          <p:cNvPr id="168968" name="Line 123"/>
          <p:cNvSpPr>
            <a:spLocks noChangeShapeType="1"/>
          </p:cNvSpPr>
          <p:nvPr/>
        </p:nvSpPr>
        <p:spPr bwMode="auto">
          <a:xfrm>
            <a:off x="-18147" y="4628237"/>
            <a:ext cx="9186929" cy="0"/>
          </a:xfrm>
          <a:prstGeom prst="line">
            <a:avLst/>
          </a:prstGeom>
          <a:noFill/>
          <a:ln w="76200">
            <a:solidFill>
              <a:srgbClr val="008000"/>
            </a:solidFill>
            <a:round/>
            <a:headEnd/>
            <a:tailEnd/>
          </a:ln>
        </p:spPr>
        <p:txBody>
          <a:bodyPr>
            <a:spAutoFit/>
          </a:bodyPr>
          <a:lstStyle/>
          <a:p>
            <a:endParaRPr lang="en-US"/>
          </a:p>
        </p:txBody>
      </p:sp>
      <p:pic>
        <p:nvPicPr>
          <p:cNvPr id="168970" name="Picture 125"/>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78553" y="2188911"/>
            <a:ext cx="1598212" cy="2659624"/>
          </a:xfrm>
          <a:prstGeom prst="rect">
            <a:avLst/>
          </a:prstGeom>
          <a:noFill/>
          <a:ln w="9525">
            <a:noFill/>
            <a:miter lim="800000"/>
            <a:headEnd/>
            <a:tailEnd/>
          </a:ln>
        </p:spPr>
      </p:pic>
      <p:pic>
        <p:nvPicPr>
          <p:cNvPr id="168974" name="Picture 129"/>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505" y="2375909"/>
            <a:ext cx="1133808" cy="924862"/>
          </a:xfrm>
          <a:prstGeom prst="rect">
            <a:avLst/>
          </a:prstGeom>
          <a:noFill/>
          <a:ln w="9525">
            <a:noFill/>
            <a:miter lim="800000"/>
            <a:headEnd/>
            <a:tailEnd/>
          </a:ln>
        </p:spPr>
      </p:pic>
      <p:sp>
        <p:nvSpPr>
          <p:cNvPr id="168975" name="Freeform 130"/>
          <p:cNvSpPr>
            <a:spLocks/>
          </p:cNvSpPr>
          <p:nvPr/>
        </p:nvSpPr>
        <p:spPr bwMode="auto">
          <a:xfrm>
            <a:off x="2451771" y="3790405"/>
            <a:ext cx="4130782" cy="783495"/>
          </a:xfrm>
          <a:custGeom>
            <a:avLst/>
            <a:gdLst>
              <a:gd name="T0" fmla="*/ 0 w 2415"/>
              <a:gd name="T1" fmla="*/ 0 h 447"/>
              <a:gd name="T2" fmla="*/ 2147483647 w 2415"/>
              <a:gd name="T3" fmla="*/ 2147483647 h 447"/>
              <a:gd name="T4" fmla="*/ 2147483647 w 2415"/>
              <a:gd name="T5" fmla="*/ 2147483647 h 447"/>
              <a:gd name="T6" fmla="*/ 2147483647 w 2415"/>
              <a:gd name="T7" fmla="*/ 2147483647 h 447"/>
              <a:gd name="T8" fmla="*/ 2147483647 w 2415"/>
              <a:gd name="T9" fmla="*/ 2147483647 h 447"/>
              <a:gd name="T10" fmla="*/ 2147483647 w 2415"/>
              <a:gd name="T11" fmla="*/ 2147483647 h 447"/>
              <a:gd name="T12" fmla="*/ 2147483647 w 2415"/>
              <a:gd name="T13" fmla="*/ 2147483647 h 447"/>
              <a:gd name="T14" fmla="*/ 2147483647 w 2415"/>
              <a:gd name="T15" fmla="*/ 2147483647 h 447"/>
              <a:gd name="T16" fmla="*/ 2147483647 w 2415"/>
              <a:gd name="T17" fmla="*/ 2147483647 h 447"/>
              <a:gd name="T18" fmla="*/ 2147483647 w 2415"/>
              <a:gd name="T19" fmla="*/ 2147483647 h 447"/>
              <a:gd name="T20" fmla="*/ 2147483647 w 2415"/>
              <a:gd name="T21" fmla="*/ 2147483647 h 447"/>
              <a:gd name="T22" fmla="*/ 0 w 2415"/>
              <a:gd name="T23" fmla="*/ 0 h 4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5"/>
              <a:gd name="T37" fmla="*/ 0 h 447"/>
              <a:gd name="T38" fmla="*/ 2415 w 2415"/>
              <a:gd name="T39" fmla="*/ 447 h 4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5" h="447">
                <a:moveTo>
                  <a:pt x="0" y="0"/>
                </a:moveTo>
                <a:lnTo>
                  <a:pt x="1" y="123"/>
                </a:lnTo>
                <a:lnTo>
                  <a:pt x="282" y="422"/>
                </a:lnTo>
                <a:lnTo>
                  <a:pt x="385" y="447"/>
                </a:lnTo>
                <a:lnTo>
                  <a:pt x="1811" y="438"/>
                </a:lnTo>
                <a:lnTo>
                  <a:pt x="2138" y="414"/>
                </a:lnTo>
                <a:lnTo>
                  <a:pt x="2314" y="304"/>
                </a:lnTo>
                <a:lnTo>
                  <a:pt x="2415" y="47"/>
                </a:lnTo>
                <a:lnTo>
                  <a:pt x="2330" y="10"/>
                </a:lnTo>
                <a:lnTo>
                  <a:pt x="1942" y="10"/>
                </a:lnTo>
                <a:lnTo>
                  <a:pt x="1222" y="6"/>
                </a:lnTo>
                <a:lnTo>
                  <a:pt x="0" y="0"/>
                </a:lnTo>
                <a:close/>
              </a:path>
            </a:pathLst>
          </a:custGeom>
          <a:solidFill>
            <a:schemeClr val="bg1"/>
          </a:solidFill>
          <a:ln w="9525" cap="flat" cmpd="sng">
            <a:solidFill>
              <a:schemeClr val="bg1"/>
            </a:solidFill>
            <a:prstDash val="solid"/>
            <a:round/>
            <a:headEnd/>
            <a:tailEnd/>
          </a:ln>
        </p:spPr>
        <p:txBody>
          <a:bodyPr>
            <a:spAutoFit/>
          </a:bodyPr>
          <a:lstStyle/>
          <a:p>
            <a:endParaRPr lang="en-US"/>
          </a:p>
        </p:txBody>
      </p:sp>
      <p:sp>
        <p:nvSpPr>
          <p:cNvPr id="168976" name="Freeform 131"/>
          <p:cNvSpPr>
            <a:spLocks/>
          </p:cNvSpPr>
          <p:nvPr/>
        </p:nvSpPr>
        <p:spPr bwMode="auto">
          <a:xfrm>
            <a:off x="2752813" y="4204063"/>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77" name="Freeform 132"/>
          <p:cNvSpPr>
            <a:spLocks/>
          </p:cNvSpPr>
          <p:nvPr/>
        </p:nvSpPr>
        <p:spPr bwMode="auto">
          <a:xfrm>
            <a:off x="3103459" y="4048064"/>
            <a:ext cx="201835" cy="32076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78" name="Freeform 133"/>
          <p:cNvSpPr>
            <a:spLocks/>
          </p:cNvSpPr>
          <p:nvPr/>
        </p:nvSpPr>
        <p:spPr bwMode="auto">
          <a:xfrm>
            <a:off x="3014514" y="4218085"/>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8979" name="Freeform 134"/>
          <p:cNvSpPr>
            <a:spLocks/>
          </p:cNvSpPr>
          <p:nvPr/>
        </p:nvSpPr>
        <p:spPr bwMode="auto">
          <a:xfrm>
            <a:off x="3204377" y="4354802"/>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0" name="Freeform 135"/>
          <p:cNvSpPr>
            <a:spLocks/>
          </p:cNvSpPr>
          <p:nvPr/>
        </p:nvSpPr>
        <p:spPr bwMode="auto">
          <a:xfrm>
            <a:off x="2831495" y="4093637"/>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8981" name="Freeform 136"/>
          <p:cNvSpPr>
            <a:spLocks/>
          </p:cNvSpPr>
          <p:nvPr/>
        </p:nvSpPr>
        <p:spPr bwMode="auto">
          <a:xfrm>
            <a:off x="2586897" y="3974447"/>
            <a:ext cx="200125"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82" name="Freeform 137"/>
          <p:cNvSpPr>
            <a:spLocks/>
          </p:cNvSpPr>
          <p:nvPr/>
        </p:nvSpPr>
        <p:spPr bwMode="auto">
          <a:xfrm>
            <a:off x="2886230" y="4323252"/>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3" name="Freeform 138"/>
          <p:cNvSpPr>
            <a:spLocks/>
          </p:cNvSpPr>
          <p:nvPr/>
        </p:nvSpPr>
        <p:spPr bwMode="auto">
          <a:xfrm rot="2199367">
            <a:off x="3346345" y="4139209"/>
            <a:ext cx="160784" cy="268177"/>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4" name="Freeform 139"/>
          <p:cNvSpPr>
            <a:spLocks/>
          </p:cNvSpPr>
          <p:nvPr/>
        </p:nvSpPr>
        <p:spPr bwMode="auto">
          <a:xfrm rot="2184983">
            <a:off x="3695281" y="4055075"/>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85" name="Freeform 140"/>
          <p:cNvSpPr>
            <a:spLocks/>
          </p:cNvSpPr>
          <p:nvPr/>
        </p:nvSpPr>
        <p:spPr bwMode="auto">
          <a:xfrm rot="2205221">
            <a:off x="3606337" y="4169007"/>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8986" name="Freeform 141"/>
          <p:cNvSpPr>
            <a:spLocks/>
          </p:cNvSpPr>
          <p:nvPr/>
        </p:nvSpPr>
        <p:spPr bwMode="auto">
          <a:xfrm rot="2161642">
            <a:off x="3796199" y="4305724"/>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87" name="Freeform 142"/>
          <p:cNvSpPr>
            <a:spLocks/>
          </p:cNvSpPr>
          <p:nvPr/>
        </p:nvSpPr>
        <p:spPr bwMode="auto">
          <a:xfrm rot="2175231">
            <a:off x="3423317" y="4044559"/>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8988" name="Freeform 143"/>
          <p:cNvSpPr>
            <a:spLocks/>
          </p:cNvSpPr>
          <p:nvPr/>
        </p:nvSpPr>
        <p:spPr bwMode="auto">
          <a:xfrm rot="2194035">
            <a:off x="3211219" y="3941145"/>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89" name="Freeform 144"/>
          <p:cNvSpPr>
            <a:spLocks/>
          </p:cNvSpPr>
          <p:nvPr/>
        </p:nvSpPr>
        <p:spPr bwMode="auto">
          <a:xfrm rot="2173641">
            <a:off x="3478052" y="4274174"/>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0" name="Freeform 145"/>
          <p:cNvSpPr>
            <a:spLocks/>
          </p:cNvSpPr>
          <p:nvPr/>
        </p:nvSpPr>
        <p:spPr bwMode="auto">
          <a:xfrm rot="2161642">
            <a:off x="3378845" y="4365319"/>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1" name="Freeform 146"/>
          <p:cNvSpPr>
            <a:spLocks/>
          </p:cNvSpPr>
          <p:nvPr/>
        </p:nvSpPr>
        <p:spPr bwMode="auto">
          <a:xfrm rot="7168553">
            <a:off x="4084990" y="4206305"/>
            <a:ext cx="164762" cy="18131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2" name="Freeform 147"/>
          <p:cNvSpPr>
            <a:spLocks/>
          </p:cNvSpPr>
          <p:nvPr/>
        </p:nvSpPr>
        <p:spPr bwMode="auto">
          <a:xfrm rot="7156515">
            <a:off x="4434272" y="4108226"/>
            <a:ext cx="206829" cy="25828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93" name="Freeform 148"/>
          <p:cNvSpPr>
            <a:spLocks/>
          </p:cNvSpPr>
          <p:nvPr/>
        </p:nvSpPr>
        <p:spPr bwMode="auto">
          <a:xfrm rot="7167220">
            <a:off x="4346607" y="4222232"/>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8994" name="Freeform 149"/>
          <p:cNvSpPr>
            <a:spLocks/>
          </p:cNvSpPr>
          <p:nvPr/>
        </p:nvSpPr>
        <p:spPr bwMode="auto">
          <a:xfrm rot="7137059">
            <a:off x="4536553" y="4357087"/>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5" name="Freeform 150"/>
          <p:cNvSpPr>
            <a:spLocks/>
          </p:cNvSpPr>
          <p:nvPr/>
        </p:nvSpPr>
        <p:spPr bwMode="auto">
          <a:xfrm rot="7161465">
            <a:off x="4162063" y="4096007"/>
            <a:ext cx="297974" cy="191573"/>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8996" name="Freeform 151"/>
          <p:cNvSpPr>
            <a:spLocks/>
          </p:cNvSpPr>
          <p:nvPr/>
        </p:nvSpPr>
        <p:spPr bwMode="auto">
          <a:xfrm rot="7143879">
            <a:off x="3919443" y="3976744"/>
            <a:ext cx="205077" cy="25657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8997" name="Freeform 152"/>
          <p:cNvSpPr>
            <a:spLocks/>
          </p:cNvSpPr>
          <p:nvPr/>
        </p:nvSpPr>
        <p:spPr bwMode="auto">
          <a:xfrm rot="7144205">
            <a:off x="4219241" y="4324661"/>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8" name="Freeform 153"/>
          <p:cNvSpPr>
            <a:spLocks/>
          </p:cNvSpPr>
          <p:nvPr/>
        </p:nvSpPr>
        <p:spPr bwMode="auto">
          <a:xfrm rot="9367920">
            <a:off x="4651434" y="4197051"/>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999" name="Freeform 154"/>
          <p:cNvSpPr>
            <a:spLocks/>
          </p:cNvSpPr>
          <p:nvPr/>
        </p:nvSpPr>
        <p:spPr bwMode="auto">
          <a:xfrm rot="9372441">
            <a:off x="4940503" y="4169007"/>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00" name="Freeform 155"/>
          <p:cNvSpPr>
            <a:spLocks/>
          </p:cNvSpPr>
          <p:nvPr/>
        </p:nvSpPr>
        <p:spPr bwMode="auto">
          <a:xfrm rot="9336696">
            <a:off x="4757483" y="4044559"/>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01" name="Freeform 156"/>
          <p:cNvSpPr>
            <a:spLocks/>
          </p:cNvSpPr>
          <p:nvPr/>
        </p:nvSpPr>
        <p:spPr bwMode="auto">
          <a:xfrm rot="9337914">
            <a:off x="4545385" y="3941145"/>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02" name="Freeform 157"/>
          <p:cNvSpPr>
            <a:spLocks/>
          </p:cNvSpPr>
          <p:nvPr/>
        </p:nvSpPr>
        <p:spPr bwMode="auto">
          <a:xfrm rot="9317846">
            <a:off x="4812218" y="4274174"/>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3" name="Freeform 158"/>
          <p:cNvSpPr>
            <a:spLocks/>
          </p:cNvSpPr>
          <p:nvPr/>
        </p:nvSpPr>
        <p:spPr bwMode="auto">
          <a:xfrm rot="9298702">
            <a:off x="4713011" y="4365319"/>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4" name="Freeform 159"/>
          <p:cNvSpPr>
            <a:spLocks/>
          </p:cNvSpPr>
          <p:nvPr/>
        </p:nvSpPr>
        <p:spPr bwMode="auto">
          <a:xfrm rot="2471156">
            <a:off x="5239835" y="4123434"/>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5" name="Freeform 160"/>
          <p:cNvSpPr>
            <a:spLocks/>
          </p:cNvSpPr>
          <p:nvPr/>
        </p:nvSpPr>
        <p:spPr bwMode="auto">
          <a:xfrm rot="2509211">
            <a:off x="5494694" y="3911347"/>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06" name="Freeform 161"/>
          <p:cNvSpPr>
            <a:spLocks/>
          </p:cNvSpPr>
          <p:nvPr/>
        </p:nvSpPr>
        <p:spPr bwMode="auto">
          <a:xfrm rot="2500933">
            <a:off x="5501536" y="4158490"/>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07" name="Freeform 162"/>
          <p:cNvSpPr>
            <a:spLocks/>
          </p:cNvSpPr>
          <p:nvPr/>
        </p:nvSpPr>
        <p:spPr bwMode="auto">
          <a:xfrm rot="2519233">
            <a:off x="5629822" y="4330263"/>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08" name="Freeform 163"/>
          <p:cNvSpPr>
            <a:spLocks/>
          </p:cNvSpPr>
          <p:nvPr/>
        </p:nvSpPr>
        <p:spPr bwMode="auto">
          <a:xfrm rot="2482711">
            <a:off x="5667452" y="4181276"/>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09" name="Freeform 164"/>
          <p:cNvSpPr>
            <a:spLocks/>
          </p:cNvSpPr>
          <p:nvPr/>
        </p:nvSpPr>
        <p:spPr bwMode="auto">
          <a:xfrm rot="2486873">
            <a:off x="5128654" y="3907841"/>
            <a:ext cx="200125"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10" name="Freeform 165"/>
          <p:cNvSpPr>
            <a:spLocks/>
          </p:cNvSpPr>
          <p:nvPr/>
        </p:nvSpPr>
        <p:spPr bwMode="auto">
          <a:xfrm rot="2492815">
            <a:off x="5345884" y="4312735"/>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1" name="Freeform 166"/>
          <p:cNvSpPr>
            <a:spLocks/>
          </p:cNvSpPr>
          <p:nvPr/>
        </p:nvSpPr>
        <p:spPr bwMode="auto">
          <a:xfrm rot="4670522">
            <a:off x="5884404" y="4090622"/>
            <a:ext cx="164762" cy="18131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2" name="Freeform 167"/>
          <p:cNvSpPr>
            <a:spLocks/>
          </p:cNvSpPr>
          <p:nvPr/>
        </p:nvSpPr>
        <p:spPr bwMode="auto">
          <a:xfrm rot="4706154">
            <a:off x="6146020" y="4106548"/>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13" name="Freeform 168"/>
          <p:cNvSpPr>
            <a:spLocks/>
          </p:cNvSpPr>
          <p:nvPr/>
        </p:nvSpPr>
        <p:spPr bwMode="auto">
          <a:xfrm rot="4657941">
            <a:off x="5297814" y="4022390"/>
            <a:ext cx="297974" cy="191573"/>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14" name="Freeform 169"/>
          <p:cNvSpPr>
            <a:spLocks/>
          </p:cNvSpPr>
          <p:nvPr/>
        </p:nvSpPr>
        <p:spPr bwMode="auto">
          <a:xfrm rot="4680907">
            <a:off x="5641886" y="3960970"/>
            <a:ext cx="205075" cy="25657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15" name="Freeform 170"/>
          <p:cNvSpPr>
            <a:spLocks/>
          </p:cNvSpPr>
          <p:nvPr/>
        </p:nvSpPr>
        <p:spPr bwMode="auto">
          <a:xfrm rot="4666457">
            <a:off x="6018654" y="4208977"/>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6" name="Freeform 171"/>
          <p:cNvSpPr>
            <a:spLocks/>
          </p:cNvSpPr>
          <p:nvPr/>
        </p:nvSpPr>
        <p:spPr bwMode="auto">
          <a:xfrm rot="4680875">
            <a:off x="5918612" y="430099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7" name="Freeform 172"/>
          <p:cNvSpPr>
            <a:spLocks/>
          </p:cNvSpPr>
          <p:nvPr/>
        </p:nvSpPr>
        <p:spPr bwMode="auto">
          <a:xfrm rot="2161642">
            <a:off x="2988858" y="3904336"/>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18" name="Freeform 173"/>
          <p:cNvSpPr>
            <a:spLocks/>
          </p:cNvSpPr>
          <p:nvPr/>
        </p:nvSpPr>
        <p:spPr bwMode="auto">
          <a:xfrm rot="7167220">
            <a:off x="3395586" y="3827856"/>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19" name="Freeform 174"/>
          <p:cNvSpPr>
            <a:spLocks/>
          </p:cNvSpPr>
          <p:nvPr/>
        </p:nvSpPr>
        <p:spPr bwMode="auto">
          <a:xfrm rot="7137059">
            <a:off x="3653951" y="394167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0" name="Freeform 175"/>
          <p:cNvSpPr>
            <a:spLocks/>
          </p:cNvSpPr>
          <p:nvPr/>
        </p:nvSpPr>
        <p:spPr bwMode="auto">
          <a:xfrm rot="7144205">
            <a:off x="2775604" y="4021429"/>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1" name="Freeform 176"/>
          <p:cNvSpPr>
            <a:spLocks/>
          </p:cNvSpPr>
          <p:nvPr/>
        </p:nvSpPr>
        <p:spPr bwMode="auto">
          <a:xfrm rot="9317846">
            <a:off x="3956983" y="3809685"/>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2" name="Freeform 177"/>
          <p:cNvSpPr>
            <a:spLocks/>
          </p:cNvSpPr>
          <p:nvPr/>
        </p:nvSpPr>
        <p:spPr bwMode="auto">
          <a:xfrm rot="9298702">
            <a:off x="3857776" y="3900830"/>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3" name="Freeform 178"/>
          <p:cNvSpPr>
            <a:spLocks/>
          </p:cNvSpPr>
          <p:nvPr/>
        </p:nvSpPr>
        <p:spPr bwMode="auto">
          <a:xfrm rot="2519233">
            <a:off x="4890899" y="3823707"/>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4" name="Freeform 179"/>
          <p:cNvSpPr>
            <a:spLocks/>
          </p:cNvSpPr>
          <p:nvPr/>
        </p:nvSpPr>
        <p:spPr bwMode="auto">
          <a:xfrm rot="4680875">
            <a:off x="5063377" y="3836510"/>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5" name="Freeform 180"/>
          <p:cNvSpPr>
            <a:spLocks/>
          </p:cNvSpPr>
          <p:nvPr/>
        </p:nvSpPr>
        <p:spPr bwMode="auto">
          <a:xfrm rot="2161642">
            <a:off x="3149642" y="3842989"/>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6" name="Freeform 181"/>
          <p:cNvSpPr>
            <a:spLocks/>
          </p:cNvSpPr>
          <p:nvPr/>
        </p:nvSpPr>
        <p:spPr bwMode="auto">
          <a:xfrm rot="7167220">
            <a:off x="4267925" y="3731452"/>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27" name="Freeform 182"/>
          <p:cNvSpPr>
            <a:spLocks/>
          </p:cNvSpPr>
          <p:nvPr/>
        </p:nvSpPr>
        <p:spPr bwMode="auto">
          <a:xfrm rot="7137059">
            <a:off x="4457871" y="3866307"/>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8" name="Freeform 183"/>
          <p:cNvSpPr>
            <a:spLocks/>
          </p:cNvSpPr>
          <p:nvPr/>
        </p:nvSpPr>
        <p:spPr bwMode="auto">
          <a:xfrm rot="7144205">
            <a:off x="4106350" y="3868936"/>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29" name="Freeform 184"/>
          <p:cNvSpPr>
            <a:spLocks/>
          </p:cNvSpPr>
          <p:nvPr/>
        </p:nvSpPr>
        <p:spPr bwMode="auto">
          <a:xfrm rot="9317846">
            <a:off x="4733536" y="3783394"/>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0" name="Freeform 185"/>
          <p:cNvSpPr>
            <a:spLocks/>
          </p:cNvSpPr>
          <p:nvPr/>
        </p:nvSpPr>
        <p:spPr bwMode="auto">
          <a:xfrm rot="9298702">
            <a:off x="4661697" y="3902583"/>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1" name="Freeform 186"/>
          <p:cNvSpPr>
            <a:spLocks/>
          </p:cNvSpPr>
          <p:nvPr/>
        </p:nvSpPr>
        <p:spPr bwMode="auto">
          <a:xfrm rot="2519233">
            <a:off x="5263782" y="3818450"/>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2" name="Freeform 187"/>
          <p:cNvSpPr>
            <a:spLocks/>
          </p:cNvSpPr>
          <p:nvPr/>
        </p:nvSpPr>
        <p:spPr bwMode="auto">
          <a:xfrm rot="4680875">
            <a:off x="5429418" y="381021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3" name="Freeform 188"/>
          <p:cNvSpPr>
            <a:spLocks/>
          </p:cNvSpPr>
          <p:nvPr/>
        </p:nvSpPr>
        <p:spPr bwMode="auto">
          <a:xfrm rot="2492815">
            <a:off x="5852183" y="3941145"/>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4" name="Freeform 189"/>
          <p:cNvSpPr>
            <a:spLocks/>
          </p:cNvSpPr>
          <p:nvPr/>
        </p:nvSpPr>
        <p:spPr bwMode="auto">
          <a:xfrm rot="9372441">
            <a:off x="5138917" y="4154985"/>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35" name="Freeform 190"/>
          <p:cNvSpPr>
            <a:spLocks/>
          </p:cNvSpPr>
          <p:nvPr/>
        </p:nvSpPr>
        <p:spPr bwMode="auto">
          <a:xfrm rot="2471156">
            <a:off x="5000369" y="4018267"/>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6" name="Freeform 191"/>
          <p:cNvSpPr>
            <a:spLocks/>
          </p:cNvSpPr>
          <p:nvPr/>
        </p:nvSpPr>
        <p:spPr bwMode="auto">
          <a:xfrm rot="7144205">
            <a:off x="4393709" y="4009159"/>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7" name="Freeform 192"/>
          <p:cNvSpPr>
            <a:spLocks/>
          </p:cNvSpPr>
          <p:nvPr/>
        </p:nvSpPr>
        <p:spPr bwMode="auto">
          <a:xfrm rot="7167220">
            <a:off x="3997671" y="4271310"/>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9038" name="Freeform 193"/>
          <p:cNvSpPr>
            <a:spLocks/>
          </p:cNvSpPr>
          <p:nvPr/>
        </p:nvSpPr>
        <p:spPr bwMode="auto">
          <a:xfrm rot="7168553">
            <a:off x="3907101" y="4164239"/>
            <a:ext cx="164762" cy="18131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39" name="Freeform 194"/>
          <p:cNvSpPr>
            <a:spLocks/>
          </p:cNvSpPr>
          <p:nvPr/>
        </p:nvSpPr>
        <p:spPr bwMode="auto">
          <a:xfrm>
            <a:off x="2728867" y="3855258"/>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40" name="Freeform 195"/>
          <p:cNvSpPr>
            <a:spLocks/>
          </p:cNvSpPr>
          <p:nvPr/>
        </p:nvSpPr>
        <p:spPr bwMode="auto">
          <a:xfrm rot="7144205">
            <a:off x="2638766" y="3797072"/>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1" name="Freeform 196"/>
          <p:cNvSpPr>
            <a:spLocks/>
          </p:cNvSpPr>
          <p:nvPr/>
        </p:nvSpPr>
        <p:spPr bwMode="auto">
          <a:xfrm rot="7137059">
            <a:off x="3558165" y="3815477"/>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2" name="Freeform 197"/>
          <p:cNvSpPr>
            <a:spLocks/>
          </p:cNvSpPr>
          <p:nvPr/>
        </p:nvSpPr>
        <p:spPr bwMode="auto">
          <a:xfrm rot="4680907">
            <a:off x="6038715" y="3982003"/>
            <a:ext cx="205075" cy="25657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43" name="Freeform 198"/>
          <p:cNvSpPr>
            <a:spLocks/>
          </p:cNvSpPr>
          <p:nvPr/>
        </p:nvSpPr>
        <p:spPr bwMode="auto">
          <a:xfrm rot="9337914">
            <a:off x="6331114" y="3864022"/>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44" name="Freeform 199"/>
          <p:cNvSpPr>
            <a:spLocks/>
          </p:cNvSpPr>
          <p:nvPr/>
        </p:nvSpPr>
        <p:spPr bwMode="auto">
          <a:xfrm rot="4657941">
            <a:off x="5913583" y="3854123"/>
            <a:ext cx="297974" cy="191573"/>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69045" name="Freeform 200"/>
          <p:cNvSpPr>
            <a:spLocks/>
          </p:cNvSpPr>
          <p:nvPr/>
        </p:nvSpPr>
        <p:spPr bwMode="auto">
          <a:xfrm rot="7137059">
            <a:off x="6243601" y="3789185"/>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6" name="Freeform 201"/>
          <p:cNvSpPr>
            <a:spLocks/>
          </p:cNvSpPr>
          <p:nvPr/>
        </p:nvSpPr>
        <p:spPr bwMode="auto">
          <a:xfrm rot="9298702">
            <a:off x="6447426" y="3825461"/>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7" name="Freeform 202"/>
          <p:cNvSpPr>
            <a:spLocks/>
          </p:cNvSpPr>
          <p:nvPr/>
        </p:nvSpPr>
        <p:spPr bwMode="auto">
          <a:xfrm rot="7144205">
            <a:off x="6179439" y="3932036"/>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48" name="Freeform 203"/>
          <p:cNvSpPr>
            <a:spLocks/>
          </p:cNvSpPr>
          <p:nvPr/>
        </p:nvSpPr>
        <p:spPr bwMode="auto">
          <a:xfrm rot="2509211">
            <a:off x="5617848" y="3778135"/>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49" name="Freeform 204"/>
          <p:cNvSpPr>
            <a:spLocks/>
          </p:cNvSpPr>
          <p:nvPr/>
        </p:nvSpPr>
        <p:spPr bwMode="auto">
          <a:xfrm rot="7156515">
            <a:off x="5070567" y="4346605"/>
            <a:ext cx="206829" cy="25828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50" name="Freeform 205"/>
          <p:cNvSpPr>
            <a:spLocks/>
          </p:cNvSpPr>
          <p:nvPr/>
        </p:nvSpPr>
        <p:spPr bwMode="auto">
          <a:xfrm rot="9367920">
            <a:off x="3734622" y="3804427"/>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1" name="Freeform 206"/>
          <p:cNvSpPr>
            <a:spLocks/>
          </p:cNvSpPr>
          <p:nvPr/>
        </p:nvSpPr>
        <p:spPr bwMode="auto">
          <a:xfrm rot="9337914">
            <a:off x="6269538" y="4018267"/>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69052" name="Freeform 207"/>
          <p:cNvSpPr>
            <a:spLocks/>
          </p:cNvSpPr>
          <p:nvPr/>
        </p:nvSpPr>
        <p:spPr bwMode="auto">
          <a:xfrm rot="9317846">
            <a:off x="5770081" y="3804427"/>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3" name="Freeform 208"/>
          <p:cNvSpPr>
            <a:spLocks/>
          </p:cNvSpPr>
          <p:nvPr/>
        </p:nvSpPr>
        <p:spPr bwMode="auto">
          <a:xfrm rot="7144205">
            <a:off x="3682154" y="4380750"/>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4" name="Freeform 209"/>
          <p:cNvSpPr>
            <a:spLocks/>
          </p:cNvSpPr>
          <p:nvPr/>
        </p:nvSpPr>
        <p:spPr bwMode="auto">
          <a:xfrm rot="4680875">
            <a:off x="5768091" y="4343065"/>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5" name="Freeform 210"/>
          <p:cNvSpPr>
            <a:spLocks/>
          </p:cNvSpPr>
          <p:nvPr/>
        </p:nvSpPr>
        <p:spPr bwMode="auto">
          <a:xfrm rot="7144205">
            <a:off x="4092666" y="4002148"/>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6" name="Freeform 211"/>
          <p:cNvSpPr>
            <a:spLocks/>
          </p:cNvSpPr>
          <p:nvPr/>
        </p:nvSpPr>
        <p:spPr bwMode="auto">
          <a:xfrm rot="7144205">
            <a:off x="2474561" y="3839139"/>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7" name="Freeform 212"/>
          <p:cNvSpPr>
            <a:spLocks/>
          </p:cNvSpPr>
          <p:nvPr/>
        </p:nvSpPr>
        <p:spPr bwMode="auto">
          <a:xfrm rot="7137059">
            <a:off x="3339224" y="3780421"/>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8" name="Freeform 213"/>
          <p:cNvSpPr>
            <a:spLocks/>
          </p:cNvSpPr>
          <p:nvPr/>
        </p:nvSpPr>
        <p:spPr bwMode="auto">
          <a:xfrm rot="7137059">
            <a:off x="4543395" y="375938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59" name="Freeform 214"/>
          <p:cNvSpPr>
            <a:spLocks/>
          </p:cNvSpPr>
          <p:nvPr/>
        </p:nvSpPr>
        <p:spPr bwMode="auto">
          <a:xfrm rot="7137059">
            <a:off x="6055449" y="376639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60" name="Freeform 215"/>
          <p:cNvSpPr>
            <a:spLocks/>
          </p:cNvSpPr>
          <p:nvPr/>
        </p:nvSpPr>
        <p:spPr bwMode="auto">
          <a:xfrm rot="7137059">
            <a:off x="3031340" y="376639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61" name="Freeform 216"/>
          <p:cNvSpPr>
            <a:spLocks/>
          </p:cNvSpPr>
          <p:nvPr/>
        </p:nvSpPr>
        <p:spPr bwMode="auto">
          <a:xfrm rot="4680875">
            <a:off x="6048608" y="4336054"/>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9062" name="Freeform 217"/>
          <p:cNvSpPr>
            <a:spLocks/>
          </p:cNvSpPr>
          <p:nvPr/>
        </p:nvSpPr>
        <p:spPr bwMode="auto">
          <a:xfrm>
            <a:off x="2350852" y="3767618"/>
            <a:ext cx="4303540" cy="841337"/>
          </a:xfrm>
          <a:custGeom>
            <a:avLst/>
            <a:gdLst>
              <a:gd name="T0" fmla="*/ 2147483647 w 2516"/>
              <a:gd name="T1" fmla="*/ 2147483647 h 480"/>
              <a:gd name="T2" fmla="*/ 2147483647 w 2516"/>
              <a:gd name="T3" fmla="*/ 2147483647 h 480"/>
              <a:gd name="T4" fmla="*/ 2147483647 w 2516"/>
              <a:gd name="T5" fmla="*/ 2147483647 h 480"/>
              <a:gd name="T6" fmla="*/ 2147483647 w 2516"/>
              <a:gd name="T7" fmla="*/ 2147483647 h 480"/>
              <a:gd name="T8" fmla="*/ 2147483647 w 2516"/>
              <a:gd name="T9" fmla="*/ 2147483647 h 480"/>
              <a:gd name="T10" fmla="*/ 2147483647 w 2516"/>
              <a:gd name="T11" fmla="*/ 2147483647 h 480"/>
              <a:gd name="T12" fmla="*/ 2147483647 w 2516"/>
              <a:gd name="T13" fmla="*/ 2147483647 h 480"/>
              <a:gd name="T14" fmla="*/ 2147483647 w 2516"/>
              <a:gd name="T15" fmla="*/ 2147483647 h 480"/>
              <a:gd name="T16" fmla="*/ 2147483647 w 2516"/>
              <a:gd name="T17" fmla="*/ 2147483647 h 480"/>
              <a:gd name="T18" fmla="*/ 0 w 2516"/>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6"/>
              <a:gd name="T31" fmla="*/ 0 h 480"/>
              <a:gd name="T32" fmla="*/ 2516 w 2516"/>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6" h="480">
                <a:moveTo>
                  <a:pt x="19" y="33"/>
                </a:moveTo>
                <a:cubicBezTo>
                  <a:pt x="39" y="64"/>
                  <a:pt x="85" y="154"/>
                  <a:pt x="142" y="222"/>
                </a:cubicBezTo>
                <a:cubicBezTo>
                  <a:pt x="199" y="290"/>
                  <a:pt x="275" y="404"/>
                  <a:pt x="362" y="442"/>
                </a:cubicBezTo>
                <a:cubicBezTo>
                  <a:pt x="449" y="480"/>
                  <a:pt x="390" y="453"/>
                  <a:pt x="663" y="451"/>
                </a:cubicBezTo>
                <a:cubicBezTo>
                  <a:pt x="936" y="449"/>
                  <a:pt x="1734" y="442"/>
                  <a:pt x="1998" y="433"/>
                </a:cubicBezTo>
                <a:cubicBezTo>
                  <a:pt x="2262" y="424"/>
                  <a:pt x="2178" y="425"/>
                  <a:pt x="2245" y="396"/>
                </a:cubicBezTo>
                <a:cubicBezTo>
                  <a:pt x="2312" y="367"/>
                  <a:pt x="2364" y="318"/>
                  <a:pt x="2400" y="259"/>
                </a:cubicBezTo>
                <a:cubicBezTo>
                  <a:pt x="2436" y="200"/>
                  <a:pt x="2516" y="80"/>
                  <a:pt x="2464" y="40"/>
                </a:cubicBezTo>
                <a:cubicBezTo>
                  <a:pt x="2412" y="0"/>
                  <a:pt x="2501" y="24"/>
                  <a:pt x="2090" y="21"/>
                </a:cubicBezTo>
                <a:cubicBezTo>
                  <a:pt x="1679" y="18"/>
                  <a:pt x="435" y="24"/>
                  <a:pt x="0" y="24"/>
                </a:cubicBezTo>
              </a:path>
            </a:pathLst>
          </a:custGeom>
          <a:noFill/>
          <a:ln w="57150" cap="flat" cmpd="sng">
            <a:solidFill>
              <a:schemeClr val="tx1"/>
            </a:solidFill>
            <a:prstDash val="solid"/>
            <a:round/>
            <a:headEnd/>
            <a:tailEnd/>
          </a:ln>
        </p:spPr>
        <p:txBody>
          <a:bodyPr>
            <a:spAutoFit/>
          </a:bodyPr>
          <a:lstStyle/>
          <a:p>
            <a:endParaRPr lang="en-US"/>
          </a:p>
        </p:txBody>
      </p:sp>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18" name="Freeform 130"/>
          <p:cNvSpPr>
            <a:spLocks/>
          </p:cNvSpPr>
          <p:nvPr/>
        </p:nvSpPr>
        <p:spPr bwMode="auto">
          <a:xfrm>
            <a:off x="176888" y="3741296"/>
            <a:ext cx="1796367" cy="783495"/>
          </a:xfrm>
          <a:custGeom>
            <a:avLst/>
            <a:gdLst>
              <a:gd name="T0" fmla="*/ 0 w 2415"/>
              <a:gd name="T1" fmla="*/ 0 h 447"/>
              <a:gd name="T2" fmla="*/ 2147483647 w 2415"/>
              <a:gd name="T3" fmla="*/ 2147483647 h 447"/>
              <a:gd name="T4" fmla="*/ 2147483647 w 2415"/>
              <a:gd name="T5" fmla="*/ 2147483647 h 447"/>
              <a:gd name="T6" fmla="*/ 2147483647 w 2415"/>
              <a:gd name="T7" fmla="*/ 2147483647 h 447"/>
              <a:gd name="T8" fmla="*/ 2147483647 w 2415"/>
              <a:gd name="T9" fmla="*/ 2147483647 h 447"/>
              <a:gd name="T10" fmla="*/ 2147483647 w 2415"/>
              <a:gd name="T11" fmla="*/ 2147483647 h 447"/>
              <a:gd name="T12" fmla="*/ 2147483647 w 2415"/>
              <a:gd name="T13" fmla="*/ 2147483647 h 447"/>
              <a:gd name="T14" fmla="*/ 2147483647 w 2415"/>
              <a:gd name="T15" fmla="*/ 2147483647 h 447"/>
              <a:gd name="T16" fmla="*/ 2147483647 w 2415"/>
              <a:gd name="T17" fmla="*/ 2147483647 h 447"/>
              <a:gd name="T18" fmla="*/ 2147483647 w 2415"/>
              <a:gd name="T19" fmla="*/ 2147483647 h 447"/>
              <a:gd name="T20" fmla="*/ 2147483647 w 2415"/>
              <a:gd name="T21" fmla="*/ 2147483647 h 447"/>
              <a:gd name="T22" fmla="*/ 0 w 2415"/>
              <a:gd name="T23" fmla="*/ 0 h 4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5"/>
              <a:gd name="T37" fmla="*/ 0 h 447"/>
              <a:gd name="T38" fmla="*/ 2415 w 2415"/>
              <a:gd name="T39" fmla="*/ 447 h 4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5" h="447">
                <a:moveTo>
                  <a:pt x="0" y="0"/>
                </a:moveTo>
                <a:lnTo>
                  <a:pt x="1" y="123"/>
                </a:lnTo>
                <a:lnTo>
                  <a:pt x="282" y="422"/>
                </a:lnTo>
                <a:lnTo>
                  <a:pt x="385" y="447"/>
                </a:lnTo>
                <a:lnTo>
                  <a:pt x="1811" y="438"/>
                </a:lnTo>
                <a:lnTo>
                  <a:pt x="2138" y="414"/>
                </a:lnTo>
                <a:lnTo>
                  <a:pt x="2314" y="304"/>
                </a:lnTo>
                <a:lnTo>
                  <a:pt x="2415" y="47"/>
                </a:lnTo>
                <a:lnTo>
                  <a:pt x="2330" y="10"/>
                </a:lnTo>
                <a:lnTo>
                  <a:pt x="1942" y="10"/>
                </a:lnTo>
                <a:lnTo>
                  <a:pt x="1222" y="6"/>
                </a:lnTo>
                <a:lnTo>
                  <a:pt x="0" y="0"/>
                </a:lnTo>
                <a:close/>
              </a:path>
            </a:pathLst>
          </a:custGeom>
          <a:solidFill>
            <a:schemeClr val="bg1"/>
          </a:solidFill>
          <a:ln w="9525" cap="flat" cmpd="sng">
            <a:solidFill>
              <a:schemeClr val="bg1"/>
            </a:solidFill>
            <a:prstDash val="solid"/>
            <a:round/>
            <a:headEnd/>
            <a:tailEnd/>
          </a:ln>
        </p:spPr>
        <p:txBody>
          <a:bodyPr wrap="square">
            <a:spAutoFit/>
          </a:bodyPr>
          <a:lstStyle/>
          <a:p>
            <a:endParaRPr lang="en-US"/>
          </a:p>
        </p:txBody>
      </p:sp>
      <p:sp>
        <p:nvSpPr>
          <p:cNvPr id="119" name="Freeform 131"/>
          <p:cNvSpPr>
            <a:spLocks/>
          </p:cNvSpPr>
          <p:nvPr/>
        </p:nvSpPr>
        <p:spPr bwMode="auto">
          <a:xfrm>
            <a:off x="532328" y="4161283"/>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20" name="Freeform 132"/>
          <p:cNvSpPr>
            <a:spLocks/>
          </p:cNvSpPr>
          <p:nvPr/>
        </p:nvSpPr>
        <p:spPr bwMode="auto">
          <a:xfrm>
            <a:off x="882974" y="4005284"/>
            <a:ext cx="201835" cy="32076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21" name="Freeform 133"/>
          <p:cNvSpPr>
            <a:spLocks/>
          </p:cNvSpPr>
          <p:nvPr/>
        </p:nvSpPr>
        <p:spPr bwMode="auto">
          <a:xfrm>
            <a:off x="794029" y="4175305"/>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22" name="Freeform 134"/>
          <p:cNvSpPr>
            <a:spLocks/>
          </p:cNvSpPr>
          <p:nvPr/>
        </p:nvSpPr>
        <p:spPr bwMode="auto">
          <a:xfrm>
            <a:off x="983892" y="4312022"/>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23" name="Freeform 135"/>
          <p:cNvSpPr>
            <a:spLocks/>
          </p:cNvSpPr>
          <p:nvPr/>
        </p:nvSpPr>
        <p:spPr bwMode="auto">
          <a:xfrm>
            <a:off x="611010" y="4050857"/>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24" name="Freeform 136"/>
          <p:cNvSpPr>
            <a:spLocks/>
          </p:cNvSpPr>
          <p:nvPr/>
        </p:nvSpPr>
        <p:spPr bwMode="auto">
          <a:xfrm>
            <a:off x="366412" y="3931667"/>
            <a:ext cx="200125"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25" name="Freeform 137"/>
          <p:cNvSpPr>
            <a:spLocks/>
          </p:cNvSpPr>
          <p:nvPr/>
        </p:nvSpPr>
        <p:spPr bwMode="auto">
          <a:xfrm>
            <a:off x="665745" y="4280472"/>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26" name="Freeform 138"/>
          <p:cNvSpPr>
            <a:spLocks/>
          </p:cNvSpPr>
          <p:nvPr/>
        </p:nvSpPr>
        <p:spPr bwMode="auto">
          <a:xfrm rot="2199367">
            <a:off x="1125860" y="4096429"/>
            <a:ext cx="160784" cy="268177"/>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27" name="Freeform 139"/>
          <p:cNvSpPr>
            <a:spLocks/>
          </p:cNvSpPr>
          <p:nvPr/>
        </p:nvSpPr>
        <p:spPr bwMode="auto">
          <a:xfrm rot="2184983">
            <a:off x="1474796" y="4012295"/>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28" name="Freeform 140"/>
          <p:cNvSpPr>
            <a:spLocks/>
          </p:cNvSpPr>
          <p:nvPr/>
        </p:nvSpPr>
        <p:spPr bwMode="auto">
          <a:xfrm rot="2205221">
            <a:off x="1385852" y="4126227"/>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30" name="Freeform 142"/>
          <p:cNvSpPr>
            <a:spLocks/>
          </p:cNvSpPr>
          <p:nvPr/>
        </p:nvSpPr>
        <p:spPr bwMode="auto">
          <a:xfrm rot="2175231">
            <a:off x="1202832" y="4001779"/>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31" name="Freeform 143"/>
          <p:cNvSpPr>
            <a:spLocks/>
          </p:cNvSpPr>
          <p:nvPr/>
        </p:nvSpPr>
        <p:spPr bwMode="auto">
          <a:xfrm rot="2194035">
            <a:off x="990734" y="3898365"/>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132" name="Freeform 144"/>
          <p:cNvSpPr>
            <a:spLocks/>
          </p:cNvSpPr>
          <p:nvPr/>
        </p:nvSpPr>
        <p:spPr bwMode="auto">
          <a:xfrm rot="2173641">
            <a:off x="1257567" y="4231394"/>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33" name="Freeform 145"/>
          <p:cNvSpPr>
            <a:spLocks/>
          </p:cNvSpPr>
          <p:nvPr/>
        </p:nvSpPr>
        <p:spPr bwMode="auto">
          <a:xfrm rot="2161642">
            <a:off x="1158360" y="4322539"/>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0" name="Freeform 172"/>
          <p:cNvSpPr>
            <a:spLocks/>
          </p:cNvSpPr>
          <p:nvPr/>
        </p:nvSpPr>
        <p:spPr bwMode="auto">
          <a:xfrm rot="2161642">
            <a:off x="768373" y="3861556"/>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1" name="Freeform 173"/>
          <p:cNvSpPr>
            <a:spLocks/>
          </p:cNvSpPr>
          <p:nvPr/>
        </p:nvSpPr>
        <p:spPr bwMode="auto">
          <a:xfrm rot="7167220">
            <a:off x="1175101" y="3785076"/>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162" name="Freeform 174"/>
          <p:cNvSpPr>
            <a:spLocks/>
          </p:cNvSpPr>
          <p:nvPr/>
        </p:nvSpPr>
        <p:spPr bwMode="auto">
          <a:xfrm rot="7137059">
            <a:off x="1433466" y="389889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3" name="Freeform 175"/>
          <p:cNvSpPr>
            <a:spLocks/>
          </p:cNvSpPr>
          <p:nvPr/>
        </p:nvSpPr>
        <p:spPr bwMode="auto">
          <a:xfrm rot="7144205">
            <a:off x="555119" y="3978649"/>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68" name="Freeform 180"/>
          <p:cNvSpPr>
            <a:spLocks/>
          </p:cNvSpPr>
          <p:nvPr/>
        </p:nvSpPr>
        <p:spPr bwMode="auto">
          <a:xfrm rot="2161642">
            <a:off x="929157" y="3800209"/>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82" name="Freeform 194"/>
          <p:cNvSpPr>
            <a:spLocks/>
          </p:cNvSpPr>
          <p:nvPr/>
        </p:nvSpPr>
        <p:spPr bwMode="auto">
          <a:xfrm>
            <a:off x="508382" y="3812478"/>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183" name="Freeform 195"/>
          <p:cNvSpPr>
            <a:spLocks/>
          </p:cNvSpPr>
          <p:nvPr/>
        </p:nvSpPr>
        <p:spPr bwMode="auto">
          <a:xfrm rot="7144205">
            <a:off x="418281" y="3754292"/>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84" name="Freeform 196"/>
          <p:cNvSpPr>
            <a:spLocks/>
          </p:cNvSpPr>
          <p:nvPr/>
        </p:nvSpPr>
        <p:spPr bwMode="auto">
          <a:xfrm rot="7137059">
            <a:off x="1337680" y="3772697"/>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96" name="Freeform 208"/>
          <p:cNvSpPr>
            <a:spLocks/>
          </p:cNvSpPr>
          <p:nvPr/>
        </p:nvSpPr>
        <p:spPr bwMode="auto">
          <a:xfrm rot="7144205">
            <a:off x="1461669" y="4337970"/>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199" name="Freeform 211"/>
          <p:cNvSpPr>
            <a:spLocks/>
          </p:cNvSpPr>
          <p:nvPr/>
        </p:nvSpPr>
        <p:spPr bwMode="auto">
          <a:xfrm rot="7144205">
            <a:off x="254076" y="3796359"/>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00" name="Freeform 212"/>
          <p:cNvSpPr>
            <a:spLocks/>
          </p:cNvSpPr>
          <p:nvPr/>
        </p:nvSpPr>
        <p:spPr bwMode="auto">
          <a:xfrm rot="7137059">
            <a:off x="1118739" y="3737641"/>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03" name="Freeform 215"/>
          <p:cNvSpPr>
            <a:spLocks/>
          </p:cNvSpPr>
          <p:nvPr/>
        </p:nvSpPr>
        <p:spPr bwMode="auto">
          <a:xfrm rot="7137059">
            <a:off x="810855" y="372361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05" name="Freeform 217"/>
          <p:cNvSpPr>
            <a:spLocks/>
          </p:cNvSpPr>
          <p:nvPr/>
        </p:nvSpPr>
        <p:spPr bwMode="auto">
          <a:xfrm>
            <a:off x="130367" y="3753864"/>
            <a:ext cx="1822093" cy="763682"/>
          </a:xfrm>
          <a:custGeom>
            <a:avLst/>
            <a:gdLst>
              <a:gd name="T0" fmla="*/ 2147483647 w 2516"/>
              <a:gd name="T1" fmla="*/ 2147483647 h 480"/>
              <a:gd name="T2" fmla="*/ 2147483647 w 2516"/>
              <a:gd name="T3" fmla="*/ 2147483647 h 480"/>
              <a:gd name="T4" fmla="*/ 2147483647 w 2516"/>
              <a:gd name="T5" fmla="*/ 2147483647 h 480"/>
              <a:gd name="T6" fmla="*/ 2147483647 w 2516"/>
              <a:gd name="T7" fmla="*/ 2147483647 h 480"/>
              <a:gd name="T8" fmla="*/ 2147483647 w 2516"/>
              <a:gd name="T9" fmla="*/ 2147483647 h 480"/>
              <a:gd name="T10" fmla="*/ 2147483647 w 2516"/>
              <a:gd name="T11" fmla="*/ 2147483647 h 480"/>
              <a:gd name="T12" fmla="*/ 2147483647 w 2516"/>
              <a:gd name="T13" fmla="*/ 2147483647 h 480"/>
              <a:gd name="T14" fmla="*/ 2147483647 w 2516"/>
              <a:gd name="T15" fmla="*/ 2147483647 h 480"/>
              <a:gd name="T16" fmla="*/ 2147483647 w 2516"/>
              <a:gd name="T17" fmla="*/ 2147483647 h 480"/>
              <a:gd name="T18" fmla="*/ 0 w 2516"/>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6"/>
              <a:gd name="T31" fmla="*/ 0 h 480"/>
              <a:gd name="T32" fmla="*/ 2516 w 2516"/>
              <a:gd name="T33" fmla="*/ 480 h 480"/>
              <a:gd name="connsiteX0" fmla="*/ 76 w 9861"/>
              <a:gd name="connsiteY0" fmla="*/ 343 h 9077"/>
              <a:gd name="connsiteX1" fmla="*/ 564 w 9861"/>
              <a:gd name="connsiteY1" fmla="*/ 4280 h 9077"/>
              <a:gd name="connsiteX2" fmla="*/ 1357 w 9861"/>
              <a:gd name="connsiteY2" fmla="*/ 7957 h 9077"/>
              <a:gd name="connsiteX3" fmla="*/ 2635 w 9861"/>
              <a:gd name="connsiteY3" fmla="*/ 9051 h 9077"/>
              <a:gd name="connsiteX4" fmla="*/ 7941 w 9861"/>
              <a:gd name="connsiteY4" fmla="*/ 8676 h 9077"/>
              <a:gd name="connsiteX5" fmla="*/ 8923 w 9861"/>
              <a:gd name="connsiteY5" fmla="*/ 7905 h 9077"/>
              <a:gd name="connsiteX6" fmla="*/ 9539 w 9861"/>
              <a:gd name="connsiteY6" fmla="*/ 5051 h 9077"/>
              <a:gd name="connsiteX7" fmla="*/ 9793 w 9861"/>
              <a:gd name="connsiteY7" fmla="*/ 488 h 9077"/>
              <a:gd name="connsiteX8" fmla="*/ 8307 w 9861"/>
              <a:gd name="connsiteY8" fmla="*/ 93 h 9077"/>
              <a:gd name="connsiteX9" fmla="*/ 0 w 9861"/>
              <a:gd name="connsiteY9" fmla="*/ 155 h 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1" h="9077">
                <a:moveTo>
                  <a:pt x="76" y="343"/>
                </a:moveTo>
                <a:cubicBezTo>
                  <a:pt x="155" y="988"/>
                  <a:pt x="350" y="3011"/>
                  <a:pt x="564" y="4280"/>
                </a:cubicBezTo>
                <a:cubicBezTo>
                  <a:pt x="778" y="5549"/>
                  <a:pt x="1011" y="7166"/>
                  <a:pt x="1357" y="7957"/>
                </a:cubicBezTo>
                <a:cubicBezTo>
                  <a:pt x="1703" y="8749"/>
                  <a:pt x="1538" y="8931"/>
                  <a:pt x="2635" y="9051"/>
                </a:cubicBezTo>
                <a:cubicBezTo>
                  <a:pt x="3732" y="9171"/>
                  <a:pt x="6892" y="8863"/>
                  <a:pt x="7941" y="8676"/>
                </a:cubicBezTo>
                <a:cubicBezTo>
                  <a:pt x="8990" y="8488"/>
                  <a:pt x="8657" y="8509"/>
                  <a:pt x="8923" y="7905"/>
                </a:cubicBezTo>
                <a:cubicBezTo>
                  <a:pt x="9189" y="7301"/>
                  <a:pt x="9396" y="6280"/>
                  <a:pt x="9539" y="5051"/>
                </a:cubicBezTo>
                <a:cubicBezTo>
                  <a:pt x="9682" y="3822"/>
                  <a:pt x="10000" y="1322"/>
                  <a:pt x="9793" y="488"/>
                </a:cubicBezTo>
                <a:cubicBezTo>
                  <a:pt x="9587" y="-345"/>
                  <a:pt x="9940" y="155"/>
                  <a:pt x="8307" y="93"/>
                </a:cubicBezTo>
                <a:cubicBezTo>
                  <a:pt x="6673" y="30"/>
                  <a:pt x="1729" y="155"/>
                  <a:pt x="0" y="155"/>
                </a:cubicBezTo>
              </a:path>
            </a:pathLst>
          </a:custGeom>
          <a:noFill/>
          <a:ln w="57150" cap="flat" cmpd="sng">
            <a:solidFill>
              <a:schemeClr val="tx1"/>
            </a:solidFill>
            <a:prstDash val="solid"/>
            <a:round/>
            <a:headEnd/>
            <a:tailEnd/>
          </a:ln>
        </p:spPr>
        <p:txBody>
          <a:bodyPr wrap="square">
            <a:spAutoFit/>
          </a:bodyPr>
          <a:lstStyle/>
          <a:p>
            <a:endParaRPr lang="en-US"/>
          </a:p>
        </p:txBody>
      </p:sp>
      <p:sp>
        <p:nvSpPr>
          <p:cNvPr id="206" name="Freeform 139"/>
          <p:cNvSpPr>
            <a:spLocks/>
          </p:cNvSpPr>
          <p:nvPr/>
        </p:nvSpPr>
        <p:spPr bwMode="auto">
          <a:xfrm rot="2184983">
            <a:off x="1651614" y="4042969"/>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07" name="Freeform 174"/>
          <p:cNvSpPr>
            <a:spLocks/>
          </p:cNvSpPr>
          <p:nvPr/>
        </p:nvSpPr>
        <p:spPr bwMode="auto">
          <a:xfrm rot="7137059">
            <a:off x="1610284" y="3929572"/>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08" name="Freeform 196"/>
          <p:cNvSpPr>
            <a:spLocks/>
          </p:cNvSpPr>
          <p:nvPr/>
        </p:nvSpPr>
        <p:spPr bwMode="auto">
          <a:xfrm rot="7137059">
            <a:off x="1514498" y="3803371"/>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09" name="Freeform 139"/>
          <p:cNvSpPr>
            <a:spLocks/>
          </p:cNvSpPr>
          <p:nvPr/>
        </p:nvSpPr>
        <p:spPr bwMode="auto">
          <a:xfrm rot="2184983">
            <a:off x="360965" y="4210297"/>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10" name="Freeform 174"/>
          <p:cNvSpPr>
            <a:spLocks/>
          </p:cNvSpPr>
          <p:nvPr/>
        </p:nvSpPr>
        <p:spPr bwMode="auto">
          <a:xfrm rot="7137059">
            <a:off x="319635" y="4096900"/>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11" name="Freeform 196"/>
          <p:cNvSpPr>
            <a:spLocks/>
          </p:cNvSpPr>
          <p:nvPr/>
        </p:nvSpPr>
        <p:spPr bwMode="auto">
          <a:xfrm rot="7137059">
            <a:off x="223849" y="397069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12" name="Freeform 208"/>
          <p:cNvSpPr>
            <a:spLocks/>
          </p:cNvSpPr>
          <p:nvPr/>
        </p:nvSpPr>
        <p:spPr bwMode="auto">
          <a:xfrm rot="7144205">
            <a:off x="1727497" y="3805281"/>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13" name="Freeform 208"/>
          <p:cNvSpPr>
            <a:spLocks/>
          </p:cNvSpPr>
          <p:nvPr/>
        </p:nvSpPr>
        <p:spPr bwMode="auto">
          <a:xfrm rot="11620440">
            <a:off x="1588125" y="4264475"/>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14" name="Freeform 208"/>
          <p:cNvSpPr>
            <a:spLocks/>
          </p:cNvSpPr>
          <p:nvPr/>
        </p:nvSpPr>
        <p:spPr bwMode="auto">
          <a:xfrm rot="7144205">
            <a:off x="517136" y="4345552"/>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52" name="Freeform 130"/>
          <p:cNvSpPr>
            <a:spLocks/>
          </p:cNvSpPr>
          <p:nvPr/>
        </p:nvSpPr>
        <p:spPr bwMode="auto">
          <a:xfrm>
            <a:off x="7036469" y="3778776"/>
            <a:ext cx="4130782" cy="783495"/>
          </a:xfrm>
          <a:custGeom>
            <a:avLst/>
            <a:gdLst>
              <a:gd name="T0" fmla="*/ 0 w 2415"/>
              <a:gd name="T1" fmla="*/ 0 h 447"/>
              <a:gd name="T2" fmla="*/ 2147483647 w 2415"/>
              <a:gd name="T3" fmla="*/ 2147483647 h 447"/>
              <a:gd name="T4" fmla="*/ 2147483647 w 2415"/>
              <a:gd name="T5" fmla="*/ 2147483647 h 447"/>
              <a:gd name="T6" fmla="*/ 2147483647 w 2415"/>
              <a:gd name="T7" fmla="*/ 2147483647 h 447"/>
              <a:gd name="T8" fmla="*/ 2147483647 w 2415"/>
              <a:gd name="T9" fmla="*/ 2147483647 h 447"/>
              <a:gd name="T10" fmla="*/ 2147483647 w 2415"/>
              <a:gd name="T11" fmla="*/ 2147483647 h 447"/>
              <a:gd name="T12" fmla="*/ 2147483647 w 2415"/>
              <a:gd name="T13" fmla="*/ 2147483647 h 447"/>
              <a:gd name="T14" fmla="*/ 2147483647 w 2415"/>
              <a:gd name="T15" fmla="*/ 2147483647 h 447"/>
              <a:gd name="T16" fmla="*/ 2147483647 w 2415"/>
              <a:gd name="T17" fmla="*/ 2147483647 h 447"/>
              <a:gd name="T18" fmla="*/ 2147483647 w 2415"/>
              <a:gd name="T19" fmla="*/ 2147483647 h 447"/>
              <a:gd name="T20" fmla="*/ 2147483647 w 2415"/>
              <a:gd name="T21" fmla="*/ 2147483647 h 447"/>
              <a:gd name="T22" fmla="*/ 0 w 2415"/>
              <a:gd name="T23" fmla="*/ 0 h 4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5"/>
              <a:gd name="T37" fmla="*/ 0 h 447"/>
              <a:gd name="T38" fmla="*/ 2415 w 2415"/>
              <a:gd name="T39" fmla="*/ 447 h 4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5" h="447">
                <a:moveTo>
                  <a:pt x="0" y="0"/>
                </a:moveTo>
                <a:lnTo>
                  <a:pt x="1" y="123"/>
                </a:lnTo>
                <a:lnTo>
                  <a:pt x="282" y="422"/>
                </a:lnTo>
                <a:lnTo>
                  <a:pt x="385" y="447"/>
                </a:lnTo>
                <a:lnTo>
                  <a:pt x="1811" y="438"/>
                </a:lnTo>
                <a:lnTo>
                  <a:pt x="2138" y="414"/>
                </a:lnTo>
                <a:lnTo>
                  <a:pt x="2314" y="304"/>
                </a:lnTo>
                <a:lnTo>
                  <a:pt x="2415" y="47"/>
                </a:lnTo>
                <a:lnTo>
                  <a:pt x="2330" y="10"/>
                </a:lnTo>
                <a:lnTo>
                  <a:pt x="1942" y="10"/>
                </a:lnTo>
                <a:lnTo>
                  <a:pt x="1222" y="6"/>
                </a:lnTo>
                <a:lnTo>
                  <a:pt x="0" y="0"/>
                </a:lnTo>
                <a:close/>
              </a:path>
            </a:pathLst>
          </a:custGeom>
          <a:solidFill>
            <a:schemeClr val="bg1"/>
          </a:solidFill>
          <a:ln w="9525" cap="flat" cmpd="sng">
            <a:solidFill>
              <a:schemeClr val="bg1"/>
            </a:solidFill>
            <a:prstDash val="solid"/>
            <a:round/>
            <a:headEnd/>
            <a:tailEnd/>
          </a:ln>
        </p:spPr>
        <p:txBody>
          <a:bodyPr>
            <a:spAutoFit/>
          </a:bodyPr>
          <a:lstStyle/>
          <a:p>
            <a:endParaRPr lang="en-US"/>
          </a:p>
        </p:txBody>
      </p:sp>
      <p:sp>
        <p:nvSpPr>
          <p:cNvPr id="253" name="Freeform 131"/>
          <p:cNvSpPr>
            <a:spLocks/>
          </p:cNvSpPr>
          <p:nvPr/>
        </p:nvSpPr>
        <p:spPr bwMode="auto">
          <a:xfrm>
            <a:off x="7337511" y="4192434"/>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54" name="Freeform 132"/>
          <p:cNvSpPr>
            <a:spLocks/>
          </p:cNvSpPr>
          <p:nvPr/>
        </p:nvSpPr>
        <p:spPr bwMode="auto">
          <a:xfrm>
            <a:off x="7688157" y="4036435"/>
            <a:ext cx="201835" cy="32076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55" name="Freeform 133"/>
          <p:cNvSpPr>
            <a:spLocks/>
          </p:cNvSpPr>
          <p:nvPr/>
        </p:nvSpPr>
        <p:spPr bwMode="auto">
          <a:xfrm>
            <a:off x="7599212" y="4206456"/>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56" name="Freeform 134"/>
          <p:cNvSpPr>
            <a:spLocks/>
          </p:cNvSpPr>
          <p:nvPr/>
        </p:nvSpPr>
        <p:spPr bwMode="auto">
          <a:xfrm>
            <a:off x="7789075" y="4343173"/>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57" name="Freeform 135"/>
          <p:cNvSpPr>
            <a:spLocks/>
          </p:cNvSpPr>
          <p:nvPr/>
        </p:nvSpPr>
        <p:spPr bwMode="auto">
          <a:xfrm>
            <a:off x="7416193" y="4082008"/>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258" name="Freeform 136"/>
          <p:cNvSpPr>
            <a:spLocks/>
          </p:cNvSpPr>
          <p:nvPr/>
        </p:nvSpPr>
        <p:spPr bwMode="auto">
          <a:xfrm>
            <a:off x="7171595" y="3962818"/>
            <a:ext cx="200125"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59" name="Freeform 137"/>
          <p:cNvSpPr>
            <a:spLocks/>
          </p:cNvSpPr>
          <p:nvPr/>
        </p:nvSpPr>
        <p:spPr bwMode="auto">
          <a:xfrm>
            <a:off x="7470928" y="4311623"/>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60" name="Freeform 138"/>
          <p:cNvSpPr>
            <a:spLocks/>
          </p:cNvSpPr>
          <p:nvPr/>
        </p:nvSpPr>
        <p:spPr bwMode="auto">
          <a:xfrm rot="2199367">
            <a:off x="7931043" y="4127580"/>
            <a:ext cx="160784" cy="268177"/>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61" name="Freeform 139"/>
          <p:cNvSpPr>
            <a:spLocks/>
          </p:cNvSpPr>
          <p:nvPr/>
        </p:nvSpPr>
        <p:spPr bwMode="auto">
          <a:xfrm rot="2184983">
            <a:off x="8279979" y="4043446"/>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62" name="Freeform 140"/>
          <p:cNvSpPr>
            <a:spLocks/>
          </p:cNvSpPr>
          <p:nvPr/>
        </p:nvSpPr>
        <p:spPr bwMode="auto">
          <a:xfrm rot="2205221">
            <a:off x="8191035" y="4157378"/>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63" name="Freeform 141"/>
          <p:cNvSpPr>
            <a:spLocks/>
          </p:cNvSpPr>
          <p:nvPr/>
        </p:nvSpPr>
        <p:spPr bwMode="auto">
          <a:xfrm rot="2161642">
            <a:off x="8380897" y="4294095"/>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64" name="Freeform 142"/>
          <p:cNvSpPr>
            <a:spLocks/>
          </p:cNvSpPr>
          <p:nvPr/>
        </p:nvSpPr>
        <p:spPr bwMode="auto">
          <a:xfrm rot="2175231">
            <a:off x="8008015" y="4032930"/>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265" name="Freeform 143"/>
          <p:cNvSpPr>
            <a:spLocks/>
          </p:cNvSpPr>
          <p:nvPr/>
        </p:nvSpPr>
        <p:spPr bwMode="auto">
          <a:xfrm rot="2194035">
            <a:off x="7795917" y="3929516"/>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66" name="Freeform 144"/>
          <p:cNvSpPr>
            <a:spLocks/>
          </p:cNvSpPr>
          <p:nvPr/>
        </p:nvSpPr>
        <p:spPr bwMode="auto">
          <a:xfrm rot="2173641">
            <a:off x="8062750" y="4262545"/>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67" name="Freeform 145"/>
          <p:cNvSpPr>
            <a:spLocks/>
          </p:cNvSpPr>
          <p:nvPr/>
        </p:nvSpPr>
        <p:spPr bwMode="auto">
          <a:xfrm rot="2161642">
            <a:off x="7963543" y="4353690"/>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68" name="Freeform 146"/>
          <p:cNvSpPr>
            <a:spLocks/>
          </p:cNvSpPr>
          <p:nvPr/>
        </p:nvSpPr>
        <p:spPr bwMode="auto">
          <a:xfrm rot="7168553">
            <a:off x="8669688" y="4194676"/>
            <a:ext cx="164762" cy="18131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69" name="Freeform 147"/>
          <p:cNvSpPr>
            <a:spLocks/>
          </p:cNvSpPr>
          <p:nvPr/>
        </p:nvSpPr>
        <p:spPr bwMode="auto">
          <a:xfrm rot="7156515">
            <a:off x="9018970" y="4096597"/>
            <a:ext cx="206829" cy="25828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70" name="Freeform 148"/>
          <p:cNvSpPr>
            <a:spLocks/>
          </p:cNvSpPr>
          <p:nvPr/>
        </p:nvSpPr>
        <p:spPr bwMode="auto">
          <a:xfrm rot="7167220">
            <a:off x="8931305" y="4210603"/>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71" name="Freeform 149"/>
          <p:cNvSpPr>
            <a:spLocks/>
          </p:cNvSpPr>
          <p:nvPr/>
        </p:nvSpPr>
        <p:spPr bwMode="auto">
          <a:xfrm rot="7137059">
            <a:off x="9121251" y="434545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72" name="Freeform 150"/>
          <p:cNvSpPr>
            <a:spLocks/>
          </p:cNvSpPr>
          <p:nvPr/>
        </p:nvSpPr>
        <p:spPr bwMode="auto">
          <a:xfrm rot="7161465">
            <a:off x="8746761" y="4084378"/>
            <a:ext cx="297974" cy="191573"/>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273" name="Freeform 151"/>
          <p:cNvSpPr>
            <a:spLocks/>
          </p:cNvSpPr>
          <p:nvPr/>
        </p:nvSpPr>
        <p:spPr bwMode="auto">
          <a:xfrm rot="7143879">
            <a:off x="8504141" y="3965115"/>
            <a:ext cx="205077" cy="25657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74" name="Freeform 152"/>
          <p:cNvSpPr>
            <a:spLocks/>
          </p:cNvSpPr>
          <p:nvPr/>
        </p:nvSpPr>
        <p:spPr bwMode="auto">
          <a:xfrm rot="7144205">
            <a:off x="8803939" y="4313032"/>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75" name="Freeform 153"/>
          <p:cNvSpPr>
            <a:spLocks/>
          </p:cNvSpPr>
          <p:nvPr/>
        </p:nvSpPr>
        <p:spPr bwMode="auto">
          <a:xfrm rot="9367920">
            <a:off x="9236132" y="4185422"/>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76" name="Freeform 154"/>
          <p:cNvSpPr>
            <a:spLocks/>
          </p:cNvSpPr>
          <p:nvPr/>
        </p:nvSpPr>
        <p:spPr bwMode="auto">
          <a:xfrm rot="9372441">
            <a:off x="9525201" y="4157378"/>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77" name="Freeform 155"/>
          <p:cNvSpPr>
            <a:spLocks/>
          </p:cNvSpPr>
          <p:nvPr/>
        </p:nvSpPr>
        <p:spPr bwMode="auto">
          <a:xfrm rot="9336696">
            <a:off x="9342181" y="4032930"/>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278" name="Freeform 156"/>
          <p:cNvSpPr>
            <a:spLocks/>
          </p:cNvSpPr>
          <p:nvPr/>
        </p:nvSpPr>
        <p:spPr bwMode="auto">
          <a:xfrm rot="9337914">
            <a:off x="9130083" y="3929516"/>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79" name="Freeform 157"/>
          <p:cNvSpPr>
            <a:spLocks/>
          </p:cNvSpPr>
          <p:nvPr/>
        </p:nvSpPr>
        <p:spPr bwMode="auto">
          <a:xfrm rot="9317846">
            <a:off x="9396916" y="4262545"/>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80" name="Freeform 158"/>
          <p:cNvSpPr>
            <a:spLocks/>
          </p:cNvSpPr>
          <p:nvPr/>
        </p:nvSpPr>
        <p:spPr bwMode="auto">
          <a:xfrm rot="9298702">
            <a:off x="9297709" y="4353690"/>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81" name="Freeform 159"/>
          <p:cNvSpPr>
            <a:spLocks/>
          </p:cNvSpPr>
          <p:nvPr/>
        </p:nvSpPr>
        <p:spPr bwMode="auto">
          <a:xfrm rot="2471156">
            <a:off x="9824533" y="4111805"/>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82" name="Freeform 160"/>
          <p:cNvSpPr>
            <a:spLocks/>
          </p:cNvSpPr>
          <p:nvPr/>
        </p:nvSpPr>
        <p:spPr bwMode="auto">
          <a:xfrm rot="2509211">
            <a:off x="10079392" y="3899718"/>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83" name="Freeform 161"/>
          <p:cNvSpPr>
            <a:spLocks/>
          </p:cNvSpPr>
          <p:nvPr/>
        </p:nvSpPr>
        <p:spPr bwMode="auto">
          <a:xfrm rot="2500933">
            <a:off x="10086234" y="4146861"/>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84" name="Freeform 162"/>
          <p:cNvSpPr>
            <a:spLocks/>
          </p:cNvSpPr>
          <p:nvPr/>
        </p:nvSpPr>
        <p:spPr bwMode="auto">
          <a:xfrm rot="2519233">
            <a:off x="10214520" y="4318634"/>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85" name="Freeform 163"/>
          <p:cNvSpPr>
            <a:spLocks/>
          </p:cNvSpPr>
          <p:nvPr/>
        </p:nvSpPr>
        <p:spPr bwMode="auto">
          <a:xfrm rot="2482711">
            <a:off x="10252150" y="4169647"/>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286" name="Freeform 164"/>
          <p:cNvSpPr>
            <a:spLocks/>
          </p:cNvSpPr>
          <p:nvPr/>
        </p:nvSpPr>
        <p:spPr bwMode="auto">
          <a:xfrm rot="2486873">
            <a:off x="9713352" y="3896212"/>
            <a:ext cx="200125"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87" name="Freeform 165"/>
          <p:cNvSpPr>
            <a:spLocks/>
          </p:cNvSpPr>
          <p:nvPr/>
        </p:nvSpPr>
        <p:spPr bwMode="auto">
          <a:xfrm rot="2492815">
            <a:off x="9930582" y="4301106"/>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88" name="Freeform 166"/>
          <p:cNvSpPr>
            <a:spLocks/>
          </p:cNvSpPr>
          <p:nvPr/>
        </p:nvSpPr>
        <p:spPr bwMode="auto">
          <a:xfrm rot="4670522">
            <a:off x="10469102" y="4078993"/>
            <a:ext cx="164762" cy="18131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89" name="Freeform 167"/>
          <p:cNvSpPr>
            <a:spLocks/>
          </p:cNvSpPr>
          <p:nvPr/>
        </p:nvSpPr>
        <p:spPr bwMode="auto">
          <a:xfrm rot="4706154">
            <a:off x="10730718" y="4094919"/>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90" name="Freeform 168"/>
          <p:cNvSpPr>
            <a:spLocks/>
          </p:cNvSpPr>
          <p:nvPr/>
        </p:nvSpPr>
        <p:spPr bwMode="auto">
          <a:xfrm rot="4657941">
            <a:off x="9882512" y="4010761"/>
            <a:ext cx="297974" cy="191573"/>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291" name="Freeform 169"/>
          <p:cNvSpPr>
            <a:spLocks/>
          </p:cNvSpPr>
          <p:nvPr/>
        </p:nvSpPr>
        <p:spPr bwMode="auto">
          <a:xfrm rot="4680907">
            <a:off x="10226584" y="3949341"/>
            <a:ext cx="205075" cy="25657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292" name="Freeform 170"/>
          <p:cNvSpPr>
            <a:spLocks/>
          </p:cNvSpPr>
          <p:nvPr/>
        </p:nvSpPr>
        <p:spPr bwMode="auto">
          <a:xfrm rot="4666457">
            <a:off x="10603352" y="4197348"/>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93" name="Freeform 171"/>
          <p:cNvSpPr>
            <a:spLocks/>
          </p:cNvSpPr>
          <p:nvPr/>
        </p:nvSpPr>
        <p:spPr bwMode="auto">
          <a:xfrm rot="4680875">
            <a:off x="10503310" y="428936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94" name="Freeform 172"/>
          <p:cNvSpPr>
            <a:spLocks/>
          </p:cNvSpPr>
          <p:nvPr/>
        </p:nvSpPr>
        <p:spPr bwMode="auto">
          <a:xfrm rot="2161642">
            <a:off x="7573556" y="3892707"/>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95" name="Freeform 173"/>
          <p:cNvSpPr>
            <a:spLocks/>
          </p:cNvSpPr>
          <p:nvPr/>
        </p:nvSpPr>
        <p:spPr bwMode="auto">
          <a:xfrm rot="7167220">
            <a:off x="7980284" y="3816227"/>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296" name="Freeform 174"/>
          <p:cNvSpPr>
            <a:spLocks/>
          </p:cNvSpPr>
          <p:nvPr/>
        </p:nvSpPr>
        <p:spPr bwMode="auto">
          <a:xfrm rot="7137059">
            <a:off x="8238649" y="393004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97" name="Freeform 175"/>
          <p:cNvSpPr>
            <a:spLocks/>
          </p:cNvSpPr>
          <p:nvPr/>
        </p:nvSpPr>
        <p:spPr bwMode="auto">
          <a:xfrm rot="7144205">
            <a:off x="7360302" y="4009800"/>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98" name="Freeform 176"/>
          <p:cNvSpPr>
            <a:spLocks/>
          </p:cNvSpPr>
          <p:nvPr/>
        </p:nvSpPr>
        <p:spPr bwMode="auto">
          <a:xfrm rot="9317846">
            <a:off x="8541681" y="3798056"/>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299" name="Freeform 177"/>
          <p:cNvSpPr>
            <a:spLocks/>
          </p:cNvSpPr>
          <p:nvPr/>
        </p:nvSpPr>
        <p:spPr bwMode="auto">
          <a:xfrm rot="9298702">
            <a:off x="8442474" y="3889201"/>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0" name="Freeform 178"/>
          <p:cNvSpPr>
            <a:spLocks/>
          </p:cNvSpPr>
          <p:nvPr/>
        </p:nvSpPr>
        <p:spPr bwMode="auto">
          <a:xfrm rot="2519233">
            <a:off x="9475597" y="3812078"/>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1" name="Freeform 179"/>
          <p:cNvSpPr>
            <a:spLocks/>
          </p:cNvSpPr>
          <p:nvPr/>
        </p:nvSpPr>
        <p:spPr bwMode="auto">
          <a:xfrm rot="4680875">
            <a:off x="9648075" y="3824881"/>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2" name="Freeform 180"/>
          <p:cNvSpPr>
            <a:spLocks/>
          </p:cNvSpPr>
          <p:nvPr/>
        </p:nvSpPr>
        <p:spPr bwMode="auto">
          <a:xfrm rot="2161642">
            <a:off x="7734340" y="3831360"/>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3" name="Freeform 181"/>
          <p:cNvSpPr>
            <a:spLocks/>
          </p:cNvSpPr>
          <p:nvPr/>
        </p:nvSpPr>
        <p:spPr bwMode="auto">
          <a:xfrm rot="7167220">
            <a:off x="8852623" y="3719823"/>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304" name="Freeform 182"/>
          <p:cNvSpPr>
            <a:spLocks/>
          </p:cNvSpPr>
          <p:nvPr/>
        </p:nvSpPr>
        <p:spPr bwMode="auto">
          <a:xfrm rot="7137059">
            <a:off x="9042569" y="385467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5" name="Freeform 183"/>
          <p:cNvSpPr>
            <a:spLocks/>
          </p:cNvSpPr>
          <p:nvPr/>
        </p:nvSpPr>
        <p:spPr bwMode="auto">
          <a:xfrm rot="7144205">
            <a:off x="8691048" y="3857307"/>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6" name="Freeform 184"/>
          <p:cNvSpPr>
            <a:spLocks/>
          </p:cNvSpPr>
          <p:nvPr/>
        </p:nvSpPr>
        <p:spPr bwMode="auto">
          <a:xfrm rot="9317846">
            <a:off x="9318234" y="3771765"/>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7" name="Freeform 185"/>
          <p:cNvSpPr>
            <a:spLocks/>
          </p:cNvSpPr>
          <p:nvPr/>
        </p:nvSpPr>
        <p:spPr bwMode="auto">
          <a:xfrm rot="9298702">
            <a:off x="9246395" y="3890954"/>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8" name="Freeform 186"/>
          <p:cNvSpPr>
            <a:spLocks/>
          </p:cNvSpPr>
          <p:nvPr/>
        </p:nvSpPr>
        <p:spPr bwMode="auto">
          <a:xfrm rot="2519233">
            <a:off x="9848480" y="3806821"/>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09" name="Freeform 187"/>
          <p:cNvSpPr>
            <a:spLocks/>
          </p:cNvSpPr>
          <p:nvPr/>
        </p:nvSpPr>
        <p:spPr bwMode="auto">
          <a:xfrm rot="4680875">
            <a:off x="10014116" y="379858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0" name="Freeform 188"/>
          <p:cNvSpPr>
            <a:spLocks/>
          </p:cNvSpPr>
          <p:nvPr/>
        </p:nvSpPr>
        <p:spPr bwMode="auto">
          <a:xfrm rot="2492815">
            <a:off x="10436881" y="3929516"/>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1" name="Freeform 189"/>
          <p:cNvSpPr>
            <a:spLocks/>
          </p:cNvSpPr>
          <p:nvPr/>
        </p:nvSpPr>
        <p:spPr bwMode="auto">
          <a:xfrm rot="9372441">
            <a:off x="9723615" y="4143356"/>
            <a:ext cx="167626" cy="343546"/>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312" name="Freeform 190"/>
          <p:cNvSpPr>
            <a:spLocks/>
          </p:cNvSpPr>
          <p:nvPr/>
        </p:nvSpPr>
        <p:spPr bwMode="auto">
          <a:xfrm rot="2471156">
            <a:off x="9585067" y="4006638"/>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3" name="Freeform 191"/>
          <p:cNvSpPr>
            <a:spLocks/>
          </p:cNvSpPr>
          <p:nvPr/>
        </p:nvSpPr>
        <p:spPr bwMode="auto">
          <a:xfrm rot="7144205">
            <a:off x="8978407" y="3997530"/>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4" name="Freeform 192"/>
          <p:cNvSpPr>
            <a:spLocks/>
          </p:cNvSpPr>
          <p:nvPr/>
        </p:nvSpPr>
        <p:spPr bwMode="auto">
          <a:xfrm rot="7167220">
            <a:off x="8582369" y="4259681"/>
            <a:ext cx="171773" cy="335252"/>
          </a:xfrm>
          <a:custGeom>
            <a:avLst/>
            <a:gdLst>
              <a:gd name="T0" fmla="*/ 0 w 108"/>
              <a:gd name="T1" fmla="*/ 2147483647 h 160"/>
              <a:gd name="T2" fmla="*/ 2147483647 w 108"/>
              <a:gd name="T3" fmla="*/ 2147483647 h 160"/>
              <a:gd name="T4" fmla="*/ 2147483647 w 108"/>
              <a:gd name="T5" fmla="*/ 2147483647 h 160"/>
              <a:gd name="T6" fmla="*/ 2147483647 w 108"/>
              <a:gd name="T7" fmla="*/ 2147483647 h 160"/>
              <a:gd name="T8" fmla="*/ 2147483647 w 108"/>
              <a:gd name="T9" fmla="*/ 2147483647 h 160"/>
              <a:gd name="T10" fmla="*/ 2147483647 w 108"/>
              <a:gd name="T11" fmla="*/ 2147483647 h 160"/>
              <a:gd name="T12" fmla="*/ 0 w 108"/>
              <a:gd name="T13" fmla="*/ 2147483647 h 160"/>
              <a:gd name="T14" fmla="*/ 0 60000 65536"/>
              <a:gd name="T15" fmla="*/ 0 60000 65536"/>
              <a:gd name="T16" fmla="*/ 0 60000 65536"/>
              <a:gd name="T17" fmla="*/ 0 60000 65536"/>
              <a:gd name="T18" fmla="*/ 0 60000 65536"/>
              <a:gd name="T19" fmla="*/ 0 60000 65536"/>
              <a:gd name="T20" fmla="*/ 0 60000 65536"/>
              <a:gd name="T21" fmla="*/ 0 w 108"/>
              <a:gd name="T22" fmla="*/ 0 h 160"/>
              <a:gd name="T23" fmla="*/ 108 w 10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60">
                <a:moveTo>
                  <a:pt x="0" y="40"/>
                </a:moveTo>
                <a:cubicBezTo>
                  <a:pt x="10" y="86"/>
                  <a:pt x="17" y="143"/>
                  <a:pt x="68" y="160"/>
                </a:cubicBezTo>
                <a:cubicBezTo>
                  <a:pt x="75" y="155"/>
                  <a:pt x="87" y="155"/>
                  <a:pt x="92" y="148"/>
                </a:cubicBezTo>
                <a:cubicBezTo>
                  <a:pt x="95" y="144"/>
                  <a:pt x="107" y="98"/>
                  <a:pt x="108" y="96"/>
                </a:cubicBezTo>
                <a:cubicBezTo>
                  <a:pt x="91" y="70"/>
                  <a:pt x="102" y="39"/>
                  <a:pt x="72" y="24"/>
                </a:cubicBezTo>
                <a:cubicBezTo>
                  <a:pt x="69" y="19"/>
                  <a:pt x="70" y="10"/>
                  <a:pt x="64" y="8"/>
                </a:cubicBezTo>
                <a:cubicBezTo>
                  <a:pt x="44" y="0"/>
                  <a:pt x="13" y="27"/>
                  <a:pt x="0" y="40"/>
                </a:cubicBezTo>
                <a:close/>
              </a:path>
            </a:pathLst>
          </a:custGeom>
          <a:solidFill>
            <a:srgbClr val="808080"/>
          </a:solidFill>
          <a:ln w="9525">
            <a:solidFill>
              <a:srgbClr val="000000"/>
            </a:solidFill>
            <a:round/>
            <a:headEnd/>
            <a:tailEnd/>
          </a:ln>
        </p:spPr>
        <p:txBody>
          <a:bodyPr/>
          <a:lstStyle/>
          <a:p>
            <a:endParaRPr lang="en-US"/>
          </a:p>
        </p:txBody>
      </p:sp>
      <p:sp>
        <p:nvSpPr>
          <p:cNvPr id="315" name="Freeform 193"/>
          <p:cNvSpPr>
            <a:spLocks/>
          </p:cNvSpPr>
          <p:nvPr/>
        </p:nvSpPr>
        <p:spPr bwMode="auto">
          <a:xfrm rot="7168553">
            <a:off x="8491799" y="4152610"/>
            <a:ext cx="164762" cy="181310"/>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6" name="Freeform 194"/>
          <p:cNvSpPr>
            <a:spLocks/>
          </p:cNvSpPr>
          <p:nvPr/>
        </p:nvSpPr>
        <p:spPr bwMode="auto">
          <a:xfrm>
            <a:off x="7313565" y="3843629"/>
            <a:ext cx="290780" cy="196312"/>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317" name="Freeform 195"/>
          <p:cNvSpPr>
            <a:spLocks/>
          </p:cNvSpPr>
          <p:nvPr/>
        </p:nvSpPr>
        <p:spPr bwMode="auto">
          <a:xfrm rot="7144205">
            <a:off x="7223464" y="3785443"/>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8" name="Freeform 196"/>
          <p:cNvSpPr>
            <a:spLocks/>
          </p:cNvSpPr>
          <p:nvPr/>
        </p:nvSpPr>
        <p:spPr bwMode="auto">
          <a:xfrm rot="7137059">
            <a:off x="8142863" y="3803848"/>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19" name="Freeform 197"/>
          <p:cNvSpPr>
            <a:spLocks/>
          </p:cNvSpPr>
          <p:nvPr/>
        </p:nvSpPr>
        <p:spPr bwMode="auto">
          <a:xfrm rot="4680907">
            <a:off x="10623413" y="3970374"/>
            <a:ext cx="205075" cy="25657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320" name="Freeform 198"/>
          <p:cNvSpPr>
            <a:spLocks/>
          </p:cNvSpPr>
          <p:nvPr/>
        </p:nvSpPr>
        <p:spPr bwMode="auto">
          <a:xfrm rot="9337914">
            <a:off x="10915812" y="3852393"/>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321" name="Freeform 199"/>
          <p:cNvSpPr>
            <a:spLocks/>
          </p:cNvSpPr>
          <p:nvPr/>
        </p:nvSpPr>
        <p:spPr bwMode="auto">
          <a:xfrm rot="4657941">
            <a:off x="10498281" y="3842494"/>
            <a:ext cx="297974" cy="191573"/>
          </a:xfrm>
          <a:custGeom>
            <a:avLst/>
            <a:gdLst>
              <a:gd name="T0" fmla="*/ 0 w 188"/>
              <a:gd name="T1" fmla="*/ 2147483647 h 92"/>
              <a:gd name="T2" fmla="*/ 2147483647 w 188"/>
              <a:gd name="T3" fmla="*/ 0 h 92"/>
              <a:gd name="T4" fmla="*/ 2147483647 w 188"/>
              <a:gd name="T5" fmla="*/ 2147483647 h 92"/>
              <a:gd name="T6" fmla="*/ 2147483647 w 188"/>
              <a:gd name="T7" fmla="*/ 2147483647 h 92"/>
              <a:gd name="T8" fmla="*/ 2147483647 w 188"/>
              <a:gd name="T9" fmla="*/ 2147483647 h 92"/>
              <a:gd name="T10" fmla="*/ 2147483647 w 188"/>
              <a:gd name="T11" fmla="*/ 2147483647 h 92"/>
              <a:gd name="T12" fmla="*/ 0 w 188"/>
              <a:gd name="T13" fmla="*/ 2147483647 h 92"/>
              <a:gd name="T14" fmla="*/ 0 60000 65536"/>
              <a:gd name="T15" fmla="*/ 0 60000 65536"/>
              <a:gd name="T16" fmla="*/ 0 60000 65536"/>
              <a:gd name="T17" fmla="*/ 0 60000 65536"/>
              <a:gd name="T18" fmla="*/ 0 60000 65536"/>
              <a:gd name="T19" fmla="*/ 0 60000 65536"/>
              <a:gd name="T20" fmla="*/ 0 60000 65536"/>
              <a:gd name="T21" fmla="*/ 0 w 188"/>
              <a:gd name="T22" fmla="*/ 0 h 92"/>
              <a:gd name="T23" fmla="*/ 188 w 18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2">
                <a:moveTo>
                  <a:pt x="0" y="52"/>
                </a:moveTo>
                <a:cubicBezTo>
                  <a:pt x="51" y="43"/>
                  <a:pt x="94" y="13"/>
                  <a:pt x="144" y="0"/>
                </a:cubicBezTo>
                <a:cubicBezTo>
                  <a:pt x="162" y="4"/>
                  <a:pt x="173" y="6"/>
                  <a:pt x="188" y="16"/>
                </a:cubicBezTo>
                <a:cubicBezTo>
                  <a:pt x="182" y="33"/>
                  <a:pt x="181" y="55"/>
                  <a:pt x="168" y="68"/>
                </a:cubicBezTo>
                <a:cubicBezTo>
                  <a:pt x="150" y="86"/>
                  <a:pt x="103" y="88"/>
                  <a:pt x="80" y="92"/>
                </a:cubicBezTo>
                <a:cubicBezTo>
                  <a:pt x="28" y="83"/>
                  <a:pt x="47" y="89"/>
                  <a:pt x="20" y="80"/>
                </a:cubicBezTo>
                <a:cubicBezTo>
                  <a:pt x="14" y="62"/>
                  <a:pt x="6" y="70"/>
                  <a:pt x="0" y="52"/>
                </a:cubicBezTo>
                <a:close/>
              </a:path>
            </a:pathLst>
          </a:custGeom>
          <a:solidFill>
            <a:srgbClr val="808080"/>
          </a:solidFill>
          <a:ln w="9525">
            <a:solidFill>
              <a:srgbClr val="000000"/>
            </a:solidFill>
            <a:round/>
            <a:headEnd/>
            <a:tailEnd/>
          </a:ln>
        </p:spPr>
        <p:txBody>
          <a:bodyPr/>
          <a:lstStyle/>
          <a:p>
            <a:endParaRPr lang="en-US"/>
          </a:p>
        </p:txBody>
      </p:sp>
      <p:sp>
        <p:nvSpPr>
          <p:cNvPr id="322" name="Freeform 200"/>
          <p:cNvSpPr>
            <a:spLocks/>
          </p:cNvSpPr>
          <p:nvPr/>
        </p:nvSpPr>
        <p:spPr bwMode="auto">
          <a:xfrm rot="7137059">
            <a:off x="10828299" y="3777556"/>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23" name="Freeform 201"/>
          <p:cNvSpPr>
            <a:spLocks/>
          </p:cNvSpPr>
          <p:nvPr/>
        </p:nvSpPr>
        <p:spPr bwMode="auto">
          <a:xfrm rot="9298702">
            <a:off x="11032124" y="3813832"/>
            <a:ext cx="16078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24" name="Freeform 202"/>
          <p:cNvSpPr>
            <a:spLocks/>
          </p:cNvSpPr>
          <p:nvPr/>
        </p:nvSpPr>
        <p:spPr bwMode="auto">
          <a:xfrm rot="7144205">
            <a:off x="10764137" y="3920407"/>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25" name="Freeform 203"/>
          <p:cNvSpPr>
            <a:spLocks/>
          </p:cNvSpPr>
          <p:nvPr/>
        </p:nvSpPr>
        <p:spPr bwMode="auto">
          <a:xfrm rot="2509211">
            <a:off x="10202546" y="3766506"/>
            <a:ext cx="201835" cy="264671"/>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326" name="Freeform 204"/>
          <p:cNvSpPr>
            <a:spLocks/>
          </p:cNvSpPr>
          <p:nvPr/>
        </p:nvSpPr>
        <p:spPr bwMode="auto">
          <a:xfrm rot="7156515">
            <a:off x="9655265" y="4334976"/>
            <a:ext cx="206829" cy="258280"/>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327" name="Freeform 205"/>
          <p:cNvSpPr>
            <a:spLocks/>
          </p:cNvSpPr>
          <p:nvPr/>
        </p:nvSpPr>
        <p:spPr bwMode="auto">
          <a:xfrm rot="9367920">
            <a:off x="8319320" y="3792798"/>
            <a:ext cx="160784" cy="185795"/>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28" name="Freeform 206"/>
          <p:cNvSpPr>
            <a:spLocks/>
          </p:cNvSpPr>
          <p:nvPr/>
        </p:nvSpPr>
        <p:spPr bwMode="auto">
          <a:xfrm rot="9337914">
            <a:off x="10854236" y="4006638"/>
            <a:ext cx="200124" cy="262918"/>
          </a:xfrm>
          <a:custGeom>
            <a:avLst/>
            <a:gdLst>
              <a:gd name="T0" fmla="*/ 2147483647 w 130"/>
              <a:gd name="T1" fmla="*/ 2147483647 h 122"/>
              <a:gd name="T2" fmla="*/ 2147483647 w 130"/>
              <a:gd name="T3" fmla="*/ 2147483647 h 122"/>
              <a:gd name="T4" fmla="*/ 2147483647 w 130"/>
              <a:gd name="T5" fmla="*/ 2147483647 h 122"/>
              <a:gd name="T6" fmla="*/ 2147483647 w 130"/>
              <a:gd name="T7" fmla="*/ 2147483647 h 122"/>
              <a:gd name="T8" fmla="*/ 2147483647 w 130"/>
              <a:gd name="T9" fmla="*/ 2147483647 h 122"/>
              <a:gd name="T10" fmla="*/ 2147483647 w 130"/>
              <a:gd name="T11" fmla="*/ 2147483647 h 122"/>
              <a:gd name="T12" fmla="*/ 0 60000 65536"/>
              <a:gd name="T13" fmla="*/ 0 60000 65536"/>
              <a:gd name="T14" fmla="*/ 0 60000 65536"/>
              <a:gd name="T15" fmla="*/ 0 60000 65536"/>
              <a:gd name="T16" fmla="*/ 0 60000 65536"/>
              <a:gd name="T17" fmla="*/ 0 60000 65536"/>
              <a:gd name="T18" fmla="*/ 0 w 130"/>
              <a:gd name="T19" fmla="*/ 0 h 122"/>
              <a:gd name="T20" fmla="*/ 130 w 130"/>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30" h="122">
                <a:moveTo>
                  <a:pt x="38" y="11"/>
                </a:moveTo>
                <a:cubicBezTo>
                  <a:pt x="33" y="18"/>
                  <a:pt x="25" y="23"/>
                  <a:pt x="22" y="31"/>
                </a:cubicBezTo>
                <a:cubicBezTo>
                  <a:pt x="0" y="84"/>
                  <a:pt x="54" y="104"/>
                  <a:pt x="94" y="111"/>
                </a:cubicBezTo>
                <a:cubicBezTo>
                  <a:pt x="111" y="122"/>
                  <a:pt x="119" y="120"/>
                  <a:pt x="130" y="103"/>
                </a:cubicBezTo>
                <a:cubicBezTo>
                  <a:pt x="126" y="77"/>
                  <a:pt x="129" y="71"/>
                  <a:pt x="106" y="59"/>
                </a:cubicBezTo>
                <a:cubicBezTo>
                  <a:pt x="96" y="0"/>
                  <a:pt x="86" y="35"/>
                  <a:pt x="38" y="11"/>
                </a:cubicBezTo>
                <a:close/>
              </a:path>
            </a:pathLst>
          </a:custGeom>
          <a:solidFill>
            <a:srgbClr val="808080"/>
          </a:solidFill>
          <a:ln w="9525">
            <a:solidFill>
              <a:srgbClr val="000000"/>
            </a:solidFill>
            <a:round/>
            <a:headEnd/>
            <a:tailEnd/>
          </a:ln>
        </p:spPr>
        <p:txBody>
          <a:bodyPr/>
          <a:lstStyle/>
          <a:p>
            <a:endParaRPr lang="en-US"/>
          </a:p>
        </p:txBody>
      </p:sp>
      <p:sp>
        <p:nvSpPr>
          <p:cNvPr id="329" name="Freeform 207"/>
          <p:cNvSpPr>
            <a:spLocks/>
          </p:cNvSpPr>
          <p:nvPr/>
        </p:nvSpPr>
        <p:spPr bwMode="auto">
          <a:xfrm rot="9317846">
            <a:off x="10354779" y="3792798"/>
            <a:ext cx="162494" cy="18930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0" name="Freeform 208"/>
          <p:cNvSpPr>
            <a:spLocks/>
          </p:cNvSpPr>
          <p:nvPr/>
        </p:nvSpPr>
        <p:spPr bwMode="auto">
          <a:xfrm rot="7144205">
            <a:off x="8266852" y="4369121"/>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1" name="Freeform 209"/>
          <p:cNvSpPr>
            <a:spLocks/>
          </p:cNvSpPr>
          <p:nvPr/>
        </p:nvSpPr>
        <p:spPr bwMode="auto">
          <a:xfrm rot="4680875">
            <a:off x="10352789" y="4331436"/>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2" name="Freeform 210"/>
          <p:cNvSpPr>
            <a:spLocks/>
          </p:cNvSpPr>
          <p:nvPr/>
        </p:nvSpPr>
        <p:spPr bwMode="auto">
          <a:xfrm rot="7144205">
            <a:off x="8677364" y="3990519"/>
            <a:ext cx="166514"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3" name="Freeform 211"/>
          <p:cNvSpPr>
            <a:spLocks/>
          </p:cNvSpPr>
          <p:nvPr/>
        </p:nvSpPr>
        <p:spPr bwMode="auto">
          <a:xfrm rot="7144205">
            <a:off x="7059259" y="3827510"/>
            <a:ext cx="166515"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4" name="Freeform 212"/>
          <p:cNvSpPr>
            <a:spLocks/>
          </p:cNvSpPr>
          <p:nvPr/>
        </p:nvSpPr>
        <p:spPr bwMode="auto">
          <a:xfrm rot="7137059">
            <a:off x="7923922" y="3768792"/>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5" name="Freeform 213"/>
          <p:cNvSpPr>
            <a:spLocks/>
          </p:cNvSpPr>
          <p:nvPr/>
        </p:nvSpPr>
        <p:spPr bwMode="auto">
          <a:xfrm rot="7137059">
            <a:off x="9128093" y="3747759"/>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6" name="Freeform 214"/>
          <p:cNvSpPr>
            <a:spLocks/>
          </p:cNvSpPr>
          <p:nvPr/>
        </p:nvSpPr>
        <p:spPr bwMode="auto">
          <a:xfrm rot="7137059">
            <a:off x="10640147" y="3754770"/>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7" name="Freeform 215"/>
          <p:cNvSpPr>
            <a:spLocks/>
          </p:cNvSpPr>
          <p:nvPr/>
        </p:nvSpPr>
        <p:spPr bwMode="auto">
          <a:xfrm rot="7137059">
            <a:off x="7616038" y="3754770"/>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8" name="Freeform 216"/>
          <p:cNvSpPr>
            <a:spLocks/>
          </p:cNvSpPr>
          <p:nvPr/>
        </p:nvSpPr>
        <p:spPr bwMode="auto">
          <a:xfrm rot="4680875">
            <a:off x="10633306" y="4324425"/>
            <a:ext cx="164762" cy="184731"/>
          </a:xfrm>
          <a:custGeom>
            <a:avLst/>
            <a:gdLst>
              <a:gd name="T0" fmla="*/ 2147483647 w 104"/>
              <a:gd name="T1" fmla="*/ 0 h 87"/>
              <a:gd name="T2" fmla="*/ 2147483647 w 104"/>
              <a:gd name="T3" fmla="*/ 2147483647 h 87"/>
              <a:gd name="T4" fmla="*/ 0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7"/>
              <a:gd name="T26" fmla="*/ 104 w 10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7">
                <a:moveTo>
                  <a:pt x="24" y="0"/>
                </a:moveTo>
                <a:cubicBezTo>
                  <a:pt x="19" y="8"/>
                  <a:pt x="11" y="15"/>
                  <a:pt x="8" y="24"/>
                </a:cubicBezTo>
                <a:cubicBezTo>
                  <a:pt x="5" y="32"/>
                  <a:pt x="0" y="48"/>
                  <a:pt x="0" y="48"/>
                </a:cubicBezTo>
                <a:cubicBezTo>
                  <a:pt x="20" y="55"/>
                  <a:pt x="9" y="64"/>
                  <a:pt x="24" y="76"/>
                </a:cubicBezTo>
                <a:cubicBezTo>
                  <a:pt x="38" y="87"/>
                  <a:pt x="59" y="82"/>
                  <a:pt x="76" y="84"/>
                </a:cubicBezTo>
                <a:cubicBezTo>
                  <a:pt x="91" y="74"/>
                  <a:pt x="98" y="57"/>
                  <a:pt x="104" y="40"/>
                </a:cubicBezTo>
                <a:cubicBezTo>
                  <a:pt x="91" y="21"/>
                  <a:pt x="67" y="21"/>
                  <a:pt x="48" y="8"/>
                </a:cubicBezTo>
                <a:cubicBezTo>
                  <a:pt x="39" y="11"/>
                  <a:pt x="24" y="16"/>
                  <a:pt x="24" y="0"/>
                </a:cubicBezTo>
                <a:close/>
              </a:path>
            </a:pathLst>
          </a:custGeom>
          <a:solidFill>
            <a:srgbClr val="808080"/>
          </a:solidFill>
          <a:ln w="9525">
            <a:solidFill>
              <a:srgbClr val="000000"/>
            </a:solidFill>
            <a:round/>
            <a:headEnd/>
            <a:tailEnd/>
          </a:ln>
        </p:spPr>
        <p:txBody>
          <a:bodyPr/>
          <a:lstStyle/>
          <a:p>
            <a:endParaRPr lang="en-US"/>
          </a:p>
        </p:txBody>
      </p:sp>
      <p:sp>
        <p:nvSpPr>
          <p:cNvPr id="339" name="Freeform 217"/>
          <p:cNvSpPr>
            <a:spLocks/>
          </p:cNvSpPr>
          <p:nvPr/>
        </p:nvSpPr>
        <p:spPr bwMode="auto">
          <a:xfrm>
            <a:off x="6935550" y="3755989"/>
            <a:ext cx="4303540" cy="841337"/>
          </a:xfrm>
          <a:custGeom>
            <a:avLst/>
            <a:gdLst>
              <a:gd name="T0" fmla="*/ 2147483647 w 2516"/>
              <a:gd name="T1" fmla="*/ 2147483647 h 480"/>
              <a:gd name="T2" fmla="*/ 2147483647 w 2516"/>
              <a:gd name="T3" fmla="*/ 2147483647 h 480"/>
              <a:gd name="T4" fmla="*/ 2147483647 w 2516"/>
              <a:gd name="T5" fmla="*/ 2147483647 h 480"/>
              <a:gd name="T6" fmla="*/ 2147483647 w 2516"/>
              <a:gd name="T7" fmla="*/ 2147483647 h 480"/>
              <a:gd name="T8" fmla="*/ 2147483647 w 2516"/>
              <a:gd name="T9" fmla="*/ 2147483647 h 480"/>
              <a:gd name="T10" fmla="*/ 2147483647 w 2516"/>
              <a:gd name="T11" fmla="*/ 2147483647 h 480"/>
              <a:gd name="T12" fmla="*/ 2147483647 w 2516"/>
              <a:gd name="T13" fmla="*/ 2147483647 h 480"/>
              <a:gd name="T14" fmla="*/ 2147483647 w 2516"/>
              <a:gd name="T15" fmla="*/ 2147483647 h 480"/>
              <a:gd name="T16" fmla="*/ 2147483647 w 2516"/>
              <a:gd name="T17" fmla="*/ 2147483647 h 480"/>
              <a:gd name="T18" fmla="*/ 0 w 2516"/>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6"/>
              <a:gd name="T31" fmla="*/ 0 h 480"/>
              <a:gd name="T32" fmla="*/ 2516 w 2516"/>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6" h="480">
                <a:moveTo>
                  <a:pt x="19" y="33"/>
                </a:moveTo>
                <a:cubicBezTo>
                  <a:pt x="39" y="64"/>
                  <a:pt x="85" y="154"/>
                  <a:pt x="142" y="222"/>
                </a:cubicBezTo>
                <a:cubicBezTo>
                  <a:pt x="199" y="290"/>
                  <a:pt x="275" y="404"/>
                  <a:pt x="362" y="442"/>
                </a:cubicBezTo>
                <a:cubicBezTo>
                  <a:pt x="449" y="480"/>
                  <a:pt x="390" y="453"/>
                  <a:pt x="663" y="451"/>
                </a:cubicBezTo>
                <a:cubicBezTo>
                  <a:pt x="936" y="449"/>
                  <a:pt x="1734" y="442"/>
                  <a:pt x="1998" y="433"/>
                </a:cubicBezTo>
                <a:cubicBezTo>
                  <a:pt x="2262" y="424"/>
                  <a:pt x="2178" y="425"/>
                  <a:pt x="2245" y="396"/>
                </a:cubicBezTo>
                <a:cubicBezTo>
                  <a:pt x="2312" y="367"/>
                  <a:pt x="2364" y="318"/>
                  <a:pt x="2400" y="259"/>
                </a:cubicBezTo>
                <a:cubicBezTo>
                  <a:pt x="2436" y="200"/>
                  <a:pt x="2516" y="80"/>
                  <a:pt x="2464" y="40"/>
                </a:cubicBezTo>
                <a:cubicBezTo>
                  <a:pt x="2412" y="0"/>
                  <a:pt x="2501" y="24"/>
                  <a:pt x="2090" y="21"/>
                </a:cubicBezTo>
                <a:cubicBezTo>
                  <a:pt x="1679" y="18"/>
                  <a:pt x="435" y="24"/>
                  <a:pt x="0" y="24"/>
                </a:cubicBezTo>
              </a:path>
            </a:pathLst>
          </a:custGeom>
          <a:noFill/>
          <a:ln w="57150" cap="flat" cmpd="sng">
            <a:solidFill>
              <a:schemeClr val="tx1"/>
            </a:solidFill>
            <a:prstDash val="solid"/>
            <a:round/>
            <a:headEnd/>
            <a:tailEnd/>
          </a:ln>
        </p:spPr>
        <p:txBody>
          <a:bodyPr>
            <a:spAutoFit/>
          </a:bodyPr>
          <a:lstStyle/>
          <a:p>
            <a:endParaRPr lang="en-US"/>
          </a:p>
        </p:txBody>
      </p:sp>
      <p:sp>
        <p:nvSpPr>
          <p:cNvPr id="3" name="Oval 2"/>
          <p:cNvSpPr/>
          <p:nvPr/>
        </p:nvSpPr>
        <p:spPr>
          <a:xfrm>
            <a:off x="7518554" y="3997053"/>
            <a:ext cx="548640" cy="548640"/>
          </a:xfrm>
          <a:prstGeom prst="ellipse">
            <a:avLst/>
          </a:prstGeom>
          <a:solidFill>
            <a:schemeClr val="tx1">
              <a:lumMod val="75000"/>
              <a:lumOff val="2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8689545" y="3987357"/>
            <a:ext cx="548640" cy="548640"/>
          </a:xfrm>
          <a:prstGeom prst="ellipse">
            <a:avLst/>
          </a:prstGeom>
          <a:solidFill>
            <a:schemeClr val="tx1">
              <a:lumMod val="75000"/>
              <a:lumOff val="2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2" name="Picture 12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55287" y="4274778"/>
            <a:ext cx="1160874" cy="767792"/>
          </a:xfrm>
          <a:prstGeom prst="rect">
            <a:avLst/>
          </a:prstGeom>
          <a:noFill/>
          <a:ln w="9525">
            <a:noFill/>
            <a:miter lim="800000"/>
            <a:headEnd/>
            <a:tailEnd/>
          </a:ln>
        </p:spPr>
      </p:pic>
      <p:pic>
        <p:nvPicPr>
          <p:cNvPr id="343" name="Picture 12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23654" y="4508983"/>
            <a:ext cx="1160874" cy="767792"/>
          </a:xfrm>
          <a:prstGeom prst="rect">
            <a:avLst/>
          </a:prstGeom>
          <a:noFill/>
          <a:ln w="9525">
            <a:noFill/>
            <a:miter lim="800000"/>
            <a:headEnd/>
            <a:tailEnd/>
          </a:ln>
        </p:spPr>
      </p:pic>
      <p:pic>
        <p:nvPicPr>
          <p:cNvPr id="344" name="Picture 12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5449" y="4478270"/>
            <a:ext cx="1160874" cy="767792"/>
          </a:xfrm>
          <a:prstGeom prst="rect">
            <a:avLst/>
          </a:prstGeom>
          <a:noFill/>
          <a:ln w="9525">
            <a:noFill/>
            <a:miter lim="800000"/>
            <a:headEnd/>
            <a:tailEnd/>
          </a:ln>
        </p:spPr>
      </p:pic>
      <p:pic>
        <p:nvPicPr>
          <p:cNvPr id="345" name="Picture 12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64937" y="4488754"/>
            <a:ext cx="1160874" cy="767792"/>
          </a:xfrm>
          <a:prstGeom prst="rect">
            <a:avLst/>
          </a:prstGeom>
          <a:noFill/>
          <a:ln w="9525">
            <a:noFill/>
            <a:miter lim="800000"/>
            <a:headEnd/>
            <a:tailEnd/>
          </a:ln>
        </p:spPr>
      </p:pic>
      <p:pic>
        <p:nvPicPr>
          <p:cNvPr id="346" name="Picture 125"/>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29564" y="2697944"/>
            <a:ext cx="1310920" cy="2181535"/>
          </a:xfrm>
          <a:prstGeom prst="rect">
            <a:avLst/>
          </a:prstGeom>
          <a:noFill/>
          <a:ln w="9525">
            <a:noFill/>
            <a:miter lim="800000"/>
            <a:headEnd/>
            <a:tailEnd/>
          </a:ln>
        </p:spPr>
      </p:pic>
      <p:sp>
        <p:nvSpPr>
          <p:cNvPr id="347" name="Text Box 5"/>
          <p:cNvSpPr txBox="1">
            <a:spLocks noChangeArrowheads="1"/>
          </p:cNvSpPr>
          <p:nvPr/>
        </p:nvSpPr>
        <p:spPr bwMode="auto">
          <a:xfrm>
            <a:off x="315639" y="427615"/>
            <a:ext cx="8659616" cy="523220"/>
          </a:xfrm>
          <a:prstGeom prst="rect">
            <a:avLst/>
          </a:prstGeom>
          <a:noFill/>
          <a:ln w="12700">
            <a:noFill/>
            <a:miter lim="800000"/>
            <a:headEnd/>
            <a:tailEnd/>
          </a:ln>
        </p:spPr>
        <p:txBody>
          <a:bodyPr wrap="square">
            <a:spAutoFit/>
          </a:bodyPr>
          <a:lstStyle/>
          <a:p>
            <a:pPr marL="742950" indent="-742950"/>
            <a:r>
              <a:rPr lang="en-US" sz="2800" b="1" dirty="0"/>
              <a:t>A French Mattress is very flexible to fit your site!</a:t>
            </a:r>
            <a:endParaRPr lang="en-US" sz="2800" dirty="0"/>
          </a:p>
        </p:txBody>
      </p:sp>
      <p:sp>
        <p:nvSpPr>
          <p:cNvPr id="348" name="Text Box 25"/>
          <p:cNvSpPr txBox="1">
            <a:spLocks noChangeArrowheads="1"/>
          </p:cNvSpPr>
          <p:nvPr/>
        </p:nvSpPr>
        <p:spPr bwMode="auto">
          <a:xfrm>
            <a:off x="2018014" y="1036108"/>
            <a:ext cx="753731" cy="400110"/>
          </a:xfrm>
          <a:prstGeom prst="rect">
            <a:avLst/>
          </a:prstGeom>
          <a:solidFill>
            <a:schemeClr val="bg1"/>
          </a:solidFill>
          <a:ln w="9525" algn="ctr">
            <a:solidFill>
              <a:schemeClr val="bg1"/>
            </a:solidFill>
            <a:miter lim="800000"/>
            <a:headEnd/>
            <a:tailEnd/>
          </a:ln>
        </p:spPr>
        <p:txBody>
          <a:bodyPr wrap="none" anchor="ctr">
            <a:spAutoFit/>
          </a:bodyPr>
          <a:lstStyle/>
          <a:p>
            <a:r>
              <a:rPr lang="en-US" sz="2000" dirty="0"/>
              <a:t>short</a:t>
            </a:r>
          </a:p>
        </p:txBody>
      </p:sp>
      <p:sp>
        <p:nvSpPr>
          <p:cNvPr id="349" name="Line 37"/>
          <p:cNvSpPr>
            <a:spLocks noChangeShapeType="1"/>
          </p:cNvSpPr>
          <p:nvPr/>
        </p:nvSpPr>
        <p:spPr bwMode="auto">
          <a:xfrm flipH="1">
            <a:off x="1272355" y="1388656"/>
            <a:ext cx="1038282" cy="2340068"/>
          </a:xfrm>
          <a:prstGeom prst="line">
            <a:avLst/>
          </a:prstGeom>
          <a:noFill/>
          <a:ln w="76200">
            <a:solidFill>
              <a:schemeClr val="tx1"/>
            </a:solidFill>
            <a:round/>
            <a:headEnd/>
            <a:tailEnd type="triangle" w="med" len="med"/>
          </a:ln>
        </p:spPr>
        <p:txBody>
          <a:bodyPr wrap="square">
            <a:spAutoFit/>
          </a:bodyPr>
          <a:lstStyle/>
          <a:p>
            <a:endParaRPr lang="en-US"/>
          </a:p>
        </p:txBody>
      </p:sp>
      <p:sp>
        <p:nvSpPr>
          <p:cNvPr id="350" name="Text Box 25"/>
          <p:cNvSpPr txBox="1">
            <a:spLocks noChangeArrowheads="1"/>
          </p:cNvSpPr>
          <p:nvPr/>
        </p:nvSpPr>
        <p:spPr bwMode="auto">
          <a:xfrm>
            <a:off x="3644228" y="995168"/>
            <a:ext cx="723275" cy="461665"/>
          </a:xfrm>
          <a:prstGeom prst="rect">
            <a:avLst/>
          </a:prstGeom>
          <a:solidFill>
            <a:schemeClr val="bg1"/>
          </a:solidFill>
          <a:ln w="9525" algn="ctr">
            <a:solidFill>
              <a:schemeClr val="bg1"/>
            </a:solidFill>
            <a:miter lim="800000"/>
            <a:headEnd/>
            <a:tailEnd/>
          </a:ln>
        </p:spPr>
        <p:txBody>
          <a:bodyPr wrap="none" anchor="ctr">
            <a:spAutoFit/>
          </a:bodyPr>
          <a:lstStyle/>
          <a:p>
            <a:r>
              <a:rPr lang="en-US" sz="2400" dirty="0"/>
              <a:t>long</a:t>
            </a:r>
          </a:p>
        </p:txBody>
      </p:sp>
      <p:sp>
        <p:nvSpPr>
          <p:cNvPr id="351" name="Line 37"/>
          <p:cNvSpPr>
            <a:spLocks noChangeShapeType="1"/>
          </p:cNvSpPr>
          <p:nvPr/>
        </p:nvSpPr>
        <p:spPr bwMode="auto">
          <a:xfrm>
            <a:off x="3992330" y="1388656"/>
            <a:ext cx="135823" cy="2371096"/>
          </a:xfrm>
          <a:prstGeom prst="line">
            <a:avLst/>
          </a:prstGeom>
          <a:noFill/>
          <a:ln w="76200">
            <a:solidFill>
              <a:schemeClr val="tx1"/>
            </a:solidFill>
            <a:round/>
            <a:headEnd/>
            <a:tailEnd type="triangle" w="med" len="med"/>
          </a:ln>
        </p:spPr>
        <p:txBody>
          <a:bodyPr wrap="square">
            <a:spAutoFit/>
          </a:bodyPr>
          <a:lstStyle/>
          <a:p>
            <a:endParaRPr lang="en-US"/>
          </a:p>
        </p:txBody>
      </p:sp>
      <p:sp>
        <p:nvSpPr>
          <p:cNvPr id="352" name="Text Box 25"/>
          <p:cNvSpPr txBox="1">
            <a:spLocks noChangeArrowheads="1"/>
          </p:cNvSpPr>
          <p:nvPr/>
        </p:nvSpPr>
        <p:spPr bwMode="auto">
          <a:xfrm>
            <a:off x="5209160" y="1025945"/>
            <a:ext cx="3697038" cy="400110"/>
          </a:xfrm>
          <a:prstGeom prst="rect">
            <a:avLst/>
          </a:prstGeom>
          <a:solidFill>
            <a:schemeClr val="bg1"/>
          </a:solidFill>
          <a:ln w="9525" algn="ctr">
            <a:solidFill>
              <a:schemeClr val="bg1"/>
            </a:solidFill>
            <a:miter lim="800000"/>
            <a:headEnd/>
            <a:tailEnd/>
          </a:ln>
        </p:spPr>
        <p:txBody>
          <a:bodyPr wrap="none" anchor="ctr">
            <a:spAutoFit/>
          </a:bodyPr>
          <a:lstStyle/>
          <a:p>
            <a:r>
              <a:rPr lang="en-US" sz="2000" dirty="0"/>
              <a:t>with or without embedded pipes</a:t>
            </a:r>
          </a:p>
        </p:txBody>
      </p:sp>
      <p:sp>
        <p:nvSpPr>
          <p:cNvPr id="353" name="Line 37"/>
          <p:cNvSpPr>
            <a:spLocks noChangeShapeType="1"/>
          </p:cNvSpPr>
          <p:nvPr/>
        </p:nvSpPr>
        <p:spPr bwMode="auto">
          <a:xfrm>
            <a:off x="7588124" y="1388656"/>
            <a:ext cx="135823" cy="2371096"/>
          </a:xfrm>
          <a:prstGeom prst="line">
            <a:avLst/>
          </a:prstGeom>
          <a:noFill/>
          <a:ln w="76200">
            <a:solidFill>
              <a:schemeClr val="tx1"/>
            </a:solidFill>
            <a:round/>
            <a:headEnd/>
            <a:tailEnd type="triangle" w="med" len="med"/>
          </a:ln>
        </p:spPr>
        <p:txBody>
          <a:bodyPr wrap="square">
            <a:spAutoFit/>
          </a:bodyPr>
          <a:lstStyle/>
          <a:p>
            <a:endParaRPr lang="en-US"/>
          </a:p>
        </p:txBody>
      </p:sp>
      <p:sp>
        <p:nvSpPr>
          <p:cNvPr id="168965" name="Text Box 120"/>
          <p:cNvSpPr txBox="1">
            <a:spLocks noChangeArrowheads="1"/>
          </p:cNvSpPr>
          <p:nvPr/>
        </p:nvSpPr>
        <p:spPr bwMode="auto">
          <a:xfrm>
            <a:off x="-66040" y="3182188"/>
            <a:ext cx="671146" cy="369332"/>
          </a:xfrm>
          <a:prstGeom prst="rect">
            <a:avLst/>
          </a:prstGeom>
          <a:noFill/>
          <a:ln w="9525" algn="ctr">
            <a:noFill/>
            <a:miter lim="800000"/>
            <a:headEnd/>
            <a:tailEnd/>
          </a:ln>
        </p:spPr>
        <p:txBody>
          <a:bodyPr wrap="none">
            <a:spAutoFit/>
          </a:bodyPr>
          <a:lstStyle/>
          <a:p>
            <a:r>
              <a:rPr lang="en-US" b="1" dirty="0"/>
              <a:t>Road</a:t>
            </a:r>
          </a:p>
        </p:txBody>
      </p:sp>
    </p:spTree>
    <p:extLst>
      <p:ext uri="{BB962C8B-B14F-4D97-AF65-F5344CB8AC3E}">
        <p14:creationId xmlns:p14="http://schemas.microsoft.com/office/powerpoint/2010/main" val="41091751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347" name="Text Box 5"/>
          <p:cNvSpPr txBox="1">
            <a:spLocks noChangeArrowheads="1"/>
          </p:cNvSpPr>
          <p:nvPr/>
        </p:nvSpPr>
        <p:spPr bwMode="auto">
          <a:xfrm>
            <a:off x="0" y="427615"/>
            <a:ext cx="8975255" cy="584775"/>
          </a:xfrm>
          <a:prstGeom prst="rect">
            <a:avLst/>
          </a:prstGeom>
          <a:noFill/>
          <a:ln w="12700">
            <a:noFill/>
            <a:miter lim="800000"/>
            <a:headEnd/>
            <a:tailEnd/>
          </a:ln>
        </p:spPr>
        <p:txBody>
          <a:bodyPr wrap="square">
            <a:spAutoFit/>
          </a:bodyPr>
          <a:lstStyle/>
          <a:p>
            <a:pPr marL="742950" indent="-742950"/>
            <a:r>
              <a:rPr lang="en-US" sz="3200" b="1" dirty="0">
                <a:solidFill>
                  <a:prstClr val="black"/>
                </a:solidFill>
              </a:rPr>
              <a:t>A French Mattress is very flexible to fit your site!</a:t>
            </a:r>
            <a:endParaRPr lang="en-US" sz="3200" dirty="0">
              <a:solidFill>
                <a:prstClr val="black"/>
              </a:solidFill>
            </a:endParaRPr>
          </a:p>
        </p:txBody>
      </p:sp>
      <p:sp>
        <p:nvSpPr>
          <p:cNvPr id="348" name="Text Box 25"/>
          <p:cNvSpPr txBox="1">
            <a:spLocks noChangeArrowheads="1"/>
          </p:cNvSpPr>
          <p:nvPr/>
        </p:nvSpPr>
        <p:spPr bwMode="auto">
          <a:xfrm>
            <a:off x="2018014" y="1036108"/>
            <a:ext cx="753731" cy="400110"/>
          </a:xfrm>
          <a:prstGeom prst="rect">
            <a:avLst/>
          </a:prstGeom>
          <a:solidFill>
            <a:schemeClr val="bg1"/>
          </a:solidFill>
          <a:ln w="9525" algn="ctr">
            <a:solidFill>
              <a:schemeClr val="bg1"/>
            </a:solidFill>
            <a:miter lim="800000"/>
            <a:headEnd/>
            <a:tailEnd/>
          </a:ln>
        </p:spPr>
        <p:txBody>
          <a:bodyPr wrap="none" anchor="ctr">
            <a:spAutoFit/>
          </a:bodyPr>
          <a:lstStyle/>
          <a:p>
            <a:r>
              <a:rPr lang="en-US" sz="2000" dirty="0">
                <a:solidFill>
                  <a:prstClr val="black"/>
                </a:solidFill>
              </a:rPr>
              <a:t>short</a:t>
            </a:r>
          </a:p>
        </p:txBody>
      </p:sp>
      <p:sp>
        <p:nvSpPr>
          <p:cNvPr id="349" name="Line 37"/>
          <p:cNvSpPr>
            <a:spLocks noChangeShapeType="1"/>
          </p:cNvSpPr>
          <p:nvPr/>
        </p:nvSpPr>
        <p:spPr bwMode="auto">
          <a:xfrm flipH="1">
            <a:off x="1600199" y="1388656"/>
            <a:ext cx="710437" cy="897344"/>
          </a:xfrm>
          <a:prstGeom prst="line">
            <a:avLst/>
          </a:prstGeom>
          <a:noFill/>
          <a:ln w="76200">
            <a:solidFill>
              <a:schemeClr val="tx1"/>
            </a:solidFill>
            <a:round/>
            <a:headEnd/>
            <a:tailEnd type="triangle" w="med" len="med"/>
          </a:ln>
        </p:spPr>
        <p:txBody>
          <a:bodyPr wrap="square">
            <a:spAutoFit/>
          </a:bodyPr>
          <a:lstStyle/>
          <a:p>
            <a:endParaRPr lang="en-US">
              <a:solidFill>
                <a:prstClr val="black"/>
              </a:solidFill>
            </a:endParaRPr>
          </a:p>
        </p:txBody>
      </p:sp>
      <p:sp>
        <p:nvSpPr>
          <p:cNvPr id="350" name="Text Box 25"/>
          <p:cNvSpPr txBox="1">
            <a:spLocks noChangeArrowheads="1"/>
          </p:cNvSpPr>
          <p:nvPr/>
        </p:nvSpPr>
        <p:spPr bwMode="auto">
          <a:xfrm>
            <a:off x="3678693" y="1025945"/>
            <a:ext cx="654345" cy="400110"/>
          </a:xfrm>
          <a:prstGeom prst="rect">
            <a:avLst/>
          </a:prstGeom>
          <a:solidFill>
            <a:schemeClr val="bg1"/>
          </a:solidFill>
          <a:ln w="9525" algn="ctr">
            <a:solidFill>
              <a:schemeClr val="bg1"/>
            </a:solidFill>
            <a:miter lim="800000"/>
            <a:headEnd/>
            <a:tailEnd/>
          </a:ln>
        </p:spPr>
        <p:txBody>
          <a:bodyPr wrap="none" anchor="ctr">
            <a:spAutoFit/>
          </a:bodyPr>
          <a:lstStyle/>
          <a:p>
            <a:r>
              <a:rPr lang="en-US" sz="2000" dirty="0">
                <a:solidFill>
                  <a:prstClr val="black"/>
                </a:solidFill>
              </a:rPr>
              <a:t>long</a:t>
            </a:r>
          </a:p>
        </p:txBody>
      </p:sp>
      <p:sp>
        <p:nvSpPr>
          <p:cNvPr id="351" name="Line 37"/>
          <p:cNvSpPr>
            <a:spLocks noChangeShapeType="1"/>
          </p:cNvSpPr>
          <p:nvPr/>
        </p:nvSpPr>
        <p:spPr bwMode="auto">
          <a:xfrm>
            <a:off x="3992331" y="1388656"/>
            <a:ext cx="46270" cy="897344"/>
          </a:xfrm>
          <a:prstGeom prst="line">
            <a:avLst/>
          </a:prstGeom>
          <a:noFill/>
          <a:ln w="76200">
            <a:solidFill>
              <a:schemeClr val="tx1"/>
            </a:solidFill>
            <a:round/>
            <a:headEnd/>
            <a:tailEnd type="triangle" w="med" len="med"/>
          </a:ln>
        </p:spPr>
        <p:txBody>
          <a:bodyPr wrap="square">
            <a:spAutoFit/>
          </a:bodyPr>
          <a:lstStyle/>
          <a:p>
            <a:endParaRPr lang="en-US">
              <a:solidFill>
                <a:prstClr val="black"/>
              </a:solidFill>
            </a:endParaRPr>
          </a:p>
        </p:txBody>
      </p:sp>
      <p:sp>
        <p:nvSpPr>
          <p:cNvPr id="352" name="Text Box 25"/>
          <p:cNvSpPr txBox="1">
            <a:spLocks noChangeArrowheads="1"/>
          </p:cNvSpPr>
          <p:nvPr/>
        </p:nvSpPr>
        <p:spPr bwMode="auto">
          <a:xfrm>
            <a:off x="5209160" y="1025945"/>
            <a:ext cx="3697038" cy="400110"/>
          </a:xfrm>
          <a:prstGeom prst="rect">
            <a:avLst/>
          </a:prstGeom>
          <a:solidFill>
            <a:schemeClr val="bg1"/>
          </a:solidFill>
          <a:ln w="9525" algn="ctr">
            <a:solidFill>
              <a:schemeClr val="bg1"/>
            </a:solidFill>
            <a:miter lim="800000"/>
            <a:headEnd/>
            <a:tailEnd/>
          </a:ln>
        </p:spPr>
        <p:txBody>
          <a:bodyPr wrap="none" anchor="ctr">
            <a:spAutoFit/>
          </a:bodyPr>
          <a:lstStyle/>
          <a:p>
            <a:r>
              <a:rPr lang="en-US" sz="2000" dirty="0">
                <a:solidFill>
                  <a:prstClr val="black"/>
                </a:solidFill>
              </a:rPr>
              <a:t>with or without embedded pipes</a:t>
            </a:r>
          </a:p>
        </p:txBody>
      </p:sp>
      <p:sp>
        <p:nvSpPr>
          <p:cNvPr id="353" name="Line 37"/>
          <p:cNvSpPr>
            <a:spLocks noChangeShapeType="1"/>
          </p:cNvSpPr>
          <p:nvPr/>
        </p:nvSpPr>
        <p:spPr bwMode="auto">
          <a:xfrm>
            <a:off x="7588125" y="1388656"/>
            <a:ext cx="31876" cy="897344"/>
          </a:xfrm>
          <a:prstGeom prst="line">
            <a:avLst/>
          </a:prstGeom>
          <a:noFill/>
          <a:ln w="76200">
            <a:solidFill>
              <a:schemeClr val="tx1"/>
            </a:solidFill>
            <a:round/>
            <a:headEnd/>
            <a:tailEnd type="triangle" w="med" len="med"/>
          </a:ln>
        </p:spPr>
        <p:txBody>
          <a:bodyPr wrap="square">
            <a:spAutoFit/>
          </a:bodyPr>
          <a:lstStyle/>
          <a:p>
            <a:endParaRPr lang="en-US">
              <a:solidFill>
                <a:prstClr val="black"/>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24600" y="2362200"/>
            <a:ext cx="2819400" cy="449580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050" y="2362200"/>
            <a:ext cx="2835275" cy="2895600"/>
          </a:xfrm>
          <a:prstGeom prst="rect">
            <a:avLst/>
          </a:prstGeom>
          <a:ln w="28575">
            <a:solidFill>
              <a:schemeClr val="tx1"/>
            </a:solidFill>
          </a:ln>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4600" y="2362200"/>
            <a:ext cx="2815105" cy="4488053"/>
          </a:xfrm>
          <a:prstGeom prst="rect">
            <a:avLst/>
          </a:prstGeom>
          <a:ln w="28575">
            <a:solidFill>
              <a:schemeClr val="tx1"/>
            </a:solidFill>
          </a:ln>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55290" y="2362199"/>
            <a:ext cx="3233420" cy="4488053"/>
          </a:xfrm>
          <a:prstGeom prst="rect">
            <a:avLst/>
          </a:prstGeom>
          <a:ln w="28575">
            <a:solidFill>
              <a:schemeClr val="tx1"/>
            </a:solidFill>
          </a:ln>
        </p:spPr>
      </p:pic>
    </p:spTree>
    <p:extLst>
      <p:ext uri="{BB962C8B-B14F-4D97-AF65-F5344CB8AC3E}">
        <p14:creationId xmlns:p14="http://schemas.microsoft.com/office/powerpoint/2010/main" val="22721756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347" name="Text Box 5"/>
          <p:cNvSpPr txBox="1">
            <a:spLocks noChangeArrowheads="1"/>
          </p:cNvSpPr>
          <p:nvPr/>
        </p:nvSpPr>
        <p:spPr bwMode="auto">
          <a:xfrm>
            <a:off x="-20320" y="371068"/>
            <a:ext cx="9144000" cy="523220"/>
          </a:xfrm>
          <a:prstGeom prst="rect">
            <a:avLst/>
          </a:prstGeom>
          <a:noFill/>
          <a:ln w="12700">
            <a:noFill/>
            <a:miter lim="800000"/>
            <a:headEnd/>
            <a:tailEnd/>
          </a:ln>
        </p:spPr>
        <p:txBody>
          <a:bodyPr wrap="square">
            <a:spAutoFit/>
          </a:bodyPr>
          <a:lstStyle/>
          <a:p>
            <a:pPr marL="742950" indent="-742950" algn="ctr"/>
            <a:r>
              <a:rPr lang="en-US" sz="2800" b="1" dirty="0">
                <a:solidFill>
                  <a:prstClr val="black"/>
                </a:solidFill>
              </a:rPr>
              <a:t>Mattresses are flexible, a few examples: </a:t>
            </a:r>
            <a:r>
              <a:rPr lang="en-US" sz="2800" dirty="0">
                <a:solidFill>
                  <a:prstClr val="black"/>
                </a:solidFill>
              </a:rPr>
              <a:t>Bedford County</a:t>
            </a:r>
          </a:p>
        </p:txBody>
      </p:sp>
      <p:pic>
        <p:nvPicPr>
          <p:cNvPr id="239" name="Picture 23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49" y="894288"/>
            <a:ext cx="9124951" cy="5963712"/>
          </a:xfrm>
          <a:prstGeom prst="rect">
            <a:avLst/>
          </a:prstGeom>
        </p:spPr>
      </p:pic>
      <p:sp>
        <p:nvSpPr>
          <p:cNvPr id="241" name="Text Box 24"/>
          <p:cNvSpPr txBox="1">
            <a:spLocks noChangeArrowheads="1"/>
          </p:cNvSpPr>
          <p:nvPr/>
        </p:nvSpPr>
        <p:spPr bwMode="auto">
          <a:xfrm>
            <a:off x="5638800" y="1143000"/>
            <a:ext cx="2956618" cy="1015663"/>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000" b="1" dirty="0"/>
              <a:t>Can use French Mattress to build up road over unstable wetland soils</a:t>
            </a:r>
          </a:p>
        </p:txBody>
      </p:sp>
    </p:spTree>
    <p:extLst>
      <p:ext uri="{BB962C8B-B14F-4D97-AF65-F5344CB8AC3E}">
        <p14:creationId xmlns:p14="http://schemas.microsoft.com/office/powerpoint/2010/main" val="30913193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347" name="Text Box 5"/>
          <p:cNvSpPr txBox="1">
            <a:spLocks noChangeArrowheads="1"/>
          </p:cNvSpPr>
          <p:nvPr/>
        </p:nvSpPr>
        <p:spPr bwMode="auto">
          <a:xfrm>
            <a:off x="-20320" y="371068"/>
            <a:ext cx="9144000" cy="523220"/>
          </a:xfrm>
          <a:prstGeom prst="rect">
            <a:avLst/>
          </a:prstGeom>
          <a:noFill/>
          <a:ln w="12700">
            <a:noFill/>
            <a:miter lim="800000"/>
            <a:headEnd/>
            <a:tailEnd/>
          </a:ln>
        </p:spPr>
        <p:txBody>
          <a:bodyPr wrap="square">
            <a:spAutoFit/>
          </a:bodyPr>
          <a:lstStyle/>
          <a:p>
            <a:pPr marL="742950" indent="-742950" algn="ctr"/>
            <a:r>
              <a:rPr lang="en-US" sz="2800" b="1" dirty="0">
                <a:solidFill>
                  <a:prstClr val="black"/>
                </a:solidFill>
              </a:rPr>
              <a:t>Mattresses are flexible, a few examples: </a:t>
            </a:r>
            <a:r>
              <a:rPr lang="en-US" sz="2800" dirty="0">
                <a:solidFill>
                  <a:prstClr val="black"/>
                </a:solidFill>
              </a:rPr>
              <a:t>Centre County</a:t>
            </a:r>
          </a:p>
        </p:txBody>
      </p:sp>
      <p:sp>
        <p:nvSpPr>
          <p:cNvPr id="9" name="Text Box 24"/>
          <p:cNvSpPr txBox="1">
            <a:spLocks noChangeArrowheads="1"/>
          </p:cNvSpPr>
          <p:nvPr/>
        </p:nvSpPr>
        <p:spPr bwMode="auto">
          <a:xfrm>
            <a:off x="10316787" y="1727424"/>
            <a:ext cx="2956618" cy="1015663"/>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000" b="1" dirty="0">
                <a:solidFill>
                  <a:prstClr val="black"/>
                </a:solidFill>
              </a:rPr>
              <a:t>Long mattress with pipes due to wetland and backwatering from lake</a:t>
            </a:r>
          </a:p>
        </p:txBody>
      </p:sp>
      <p:cxnSp>
        <p:nvCxnSpPr>
          <p:cNvPr id="5" name="Straight Arrow Connector 4"/>
          <p:cNvCxnSpPr/>
          <p:nvPr/>
        </p:nvCxnSpPr>
        <p:spPr>
          <a:xfrm>
            <a:off x="1828800" y="2286000"/>
            <a:ext cx="685800" cy="5334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10945" y="2256333"/>
            <a:ext cx="694055" cy="160820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77508" y="2235256"/>
            <a:ext cx="228917" cy="379716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24"/>
          <p:cNvSpPr txBox="1">
            <a:spLocks noChangeArrowheads="1"/>
          </p:cNvSpPr>
          <p:nvPr/>
        </p:nvSpPr>
        <p:spPr bwMode="auto">
          <a:xfrm>
            <a:off x="238125" y="1882408"/>
            <a:ext cx="2057400" cy="400110"/>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000" b="1" dirty="0">
                <a:solidFill>
                  <a:prstClr val="black"/>
                </a:solidFill>
              </a:rPr>
              <a:t>Mattress outlets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320" y="849190"/>
            <a:ext cx="9164320" cy="5970978"/>
          </a:xfrm>
          <a:prstGeom prst="rect">
            <a:avLst/>
          </a:prstGeom>
        </p:spPr>
      </p:pic>
      <p:cxnSp>
        <p:nvCxnSpPr>
          <p:cNvPr id="17" name="Straight Arrow Connector 16"/>
          <p:cNvCxnSpPr/>
          <p:nvPr/>
        </p:nvCxnSpPr>
        <p:spPr>
          <a:xfrm>
            <a:off x="1676400" y="4648200"/>
            <a:ext cx="1020445" cy="1009167"/>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692526" y="1843529"/>
            <a:ext cx="1039812" cy="2094364"/>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166644" y="1727424"/>
            <a:ext cx="1758157" cy="4029012"/>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6" name="Text Box 24"/>
          <p:cNvSpPr txBox="1">
            <a:spLocks noChangeArrowheads="1"/>
          </p:cNvSpPr>
          <p:nvPr/>
        </p:nvSpPr>
        <p:spPr bwMode="auto">
          <a:xfrm>
            <a:off x="377508" y="3652936"/>
            <a:ext cx="1527492" cy="1200329"/>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400" b="1" dirty="0">
                <a:solidFill>
                  <a:prstClr val="black"/>
                </a:solidFill>
              </a:rPr>
              <a:t>Note drainage outlet</a:t>
            </a:r>
          </a:p>
        </p:txBody>
      </p:sp>
      <p:sp>
        <p:nvSpPr>
          <p:cNvPr id="10" name="Text Box 24"/>
          <p:cNvSpPr txBox="1">
            <a:spLocks noChangeArrowheads="1"/>
          </p:cNvSpPr>
          <p:nvPr/>
        </p:nvSpPr>
        <p:spPr bwMode="auto">
          <a:xfrm>
            <a:off x="2945154" y="1120530"/>
            <a:ext cx="5553075" cy="830997"/>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400" b="1" dirty="0">
                <a:solidFill>
                  <a:prstClr val="black"/>
                </a:solidFill>
              </a:rPr>
              <a:t>~200’ mattress used to bridge and drain a “perpetual aggregate-eating </a:t>
            </a:r>
            <a:r>
              <a:rPr lang="en-US" sz="2400" b="1" dirty="0" err="1">
                <a:solidFill>
                  <a:prstClr val="black"/>
                </a:solidFill>
              </a:rPr>
              <a:t>mudhole</a:t>
            </a:r>
            <a:r>
              <a:rPr lang="en-US" sz="2400" b="1" dirty="0">
                <a:solidFill>
                  <a:prstClr val="black"/>
                </a:solidFill>
              </a:rPr>
              <a:t>”</a:t>
            </a:r>
          </a:p>
        </p:txBody>
      </p:sp>
    </p:spTree>
    <p:extLst>
      <p:ext uri="{BB962C8B-B14F-4D97-AF65-F5344CB8AC3E}">
        <p14:creationId xmlns:p14="http://schemas.microsoft.com/office/powerpoint/2010/main" val="37929276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14400"/>
            <a:ext cx="9144000" cy="5953760"/>
          </a:xfrm>
          <a:prstGeom prst="rect">
            <a:avLst/>
          </a:prstGeom>
        </p:spPr>
      </p:pic>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347" name="Text Box 5"/>
          <p:cNvSpPr txBox="1">
            <a:spLocks noChangeArrowheads="1"/>
          </p:cNvSpPr>
          <p:nvPr/>
        </p:nvSpPr>
        <p:spPr bwMode="auto">
          <a:xfrm>
            <a:off x="-20320" y="371068"/>
            <a:ext cx="9144000" cy="523220"/>
          </a:xfrm>
          <a:prstGeom prst="rect">
            <a:avLst/>
          </a:prstGeom>
          <a:noFill/>
          <a:ln w="12700">
            <a:noFill/>
            <a:miter lim="800000"/>
            <a:headEnd/>
            <a:tailEnd/>
          </a:ln>
        </p:spPr>
        <p:txBody>
          <a:bodyPr wrap="square">
            <a:spAutoFit/>
          </a:bodyPr>
          <a:lstStyle/>
          <a:p>
            <a:pPr marL="742950" indent="-742950" algn="ctr"/>
            <a:r>
              <a:rPr lang="en-US" sz="2800" b="1" dirty="0">
                <a:solidFill>
                  <a:prstClr val="black"/>
                </a:solidFill>
              </a:rPr>
              <a:t>Mattresses are flexible, a few examples: </a:t>
            </a:r>
            <a:r>
              <a:rPr lang="en-US" sz="2800" dirty="0">
                <a:solidFill>
                  <a:prstClr val="black"/>
                </a:solidFill>
              </a:rPr>
              <a:t>Pike County</a:t>
            </a:r>
          </a:p>
        </p:txBody>
      </p:sp>
      <p:sp>
        <p:nvSpPr>
          <p:cNvPr id="9" name="Text Box 24"/>
          <p:cNvSpPr txBox="1">
            <a:spLocks noChangeArrowheads="1"/>
          </p:cNvSpPr>
          <p:nvPr/>
        </p:nvSpPr>
        <p:spPr bwMode="auto">
          <a:xfrm>
            <a:off x="5393098" y="1066800"/>
            <a:ext cx="2956618" cy="1015663"/>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000" b="1" dirty="0">
                <a:solidFill>
                  <a:prstClr val="black"/>
                </a:solidFill>
              </a:rPr>
              <a:t>Long mattress with pipes due to wetland and backwatering from lake</a:t>
            </a:r>
          </a:p>
        </p:txBody>
      </p:sp>
    </p:spTree>
    <p:extLst>
      <p:ext uri="{BB962C8B-B14F-4D97-AF65-F5344CB8AC3E}">
        <p14:creationId xmlns:p14="http://schemas.microsoft.com/office/powerpoint/2010/main" val="22984629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7620" y="5530262"/>
            <a:ext cx="9144000" cy="2318676"/>
          </a:xfrm>
          <a:custGeom>
            <a:avLst/>
            <a:gdLst>
              <a:gd name="connsiteX0" fmla="*/ 0 w 9144000"/>
              <a:gd name="connsiteY0" fmla="*/ 609600 h 2479040"/>
              <a:gd name="connsiteX1" fmla="*/ 4572000 w 9144000"/>
              <a:gd name="connsiteY1" fmla="*/ 0 h 2479040"/>
              <a:gd name="connsiteX2" fmla="*/ 9144000 w 9144000"/>
              <a:gd name="connsiteY2" fmla="*/ 599440 h 2479040"/>
              <a:gd name="connsiteX3" fmla="*/ 9144000 w 9144000"/>
              <a:gd name="connsiteY3" fmla="*/ 2479040 h 2479040"/>
              <a:gd name="connsiteX4" fmla="*/ 0 w 9144000"/>
              <a:gd name="connsiteY4" fmla="*/ 2468880 h 2479040"/>
              <a:gd name="connsiteX5" fmla="*/ 0 w 9144000"/>
              <a:gd name="connsiteY5" fmla="*/ 609600 h 2479040"/>
              <a:gd name="connsiteX0" fmla="*/ 0 w 9144000"/>
              <a:gd name="connsiteY0" fmla="*/ 163710 h 2033150"/>
              <a:gd name="connsiteX1" fmla="*/ 4583575 w 9144000"/>
              <a:gd name="connsiteY1" fmla="*/ 0 h 2033150"/>
              <a:gd name="connsiteX2" fmla="*/ 9144000 w 9144000"/>
              <a:gd name="connsiteY2" fmla="*/ 153550 h 2033150"/>
              <a:gd name="connsiteX3" fmla="*/ 9144000 w 9144000"/>
              <a:gd name="connsiteY3" fmla="*/ 2033150 h 2033150"/>
              <a:gd name="connsiteX4" fmla="*/ 0 w 9144000"/>
              <a:gd name="connsiteY4" fmla="*/ 2022990 h 2033150"/>
              <a:gd name="connsiteX5" fmla="*/ 0 w 9144000"/>
              <a:gd name="connsiteY5" fmla="*/ 163710 h 203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033150">
                <a:moveTo>
                  <a:pt x="0" y="163710"/>
                </a:moveTo>
                <a:lnTo>
                  <a:pt x="4583575" y="0"/>
                </a:lnTo>
                <a:lnTo>
                  <a:pt x="9144000" y="153550"/>
                </a:lnTo>
                <a:lnTo>
                  <a:pt x="9144000" y="2033150"/>
                </a:lnTo>
                <a:lnTo>
                  <a:pt x="0" y="2022990"/>
                </a:lnTo>
                <a:lnTo>
                  <a:pt x="0" y="16371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299" name="Text Box 3"/>
          <p:cNvSpPr txBox="1">
            <a:spLocks noChangeArrowheads="1"/>
          </p:cNvSpPr>
          <p:nvPr/>
        </p:nvSpPr>
        <p:spPr bwMode="auto">
          <a:xfrm>
            <a:off x="179387" y="499404"/>
            <a:ext cx="8832849" cy="3231654"/>
          </a:xfrm>
          <a:prstGeom prst="rect">
            <a:avLst/>
          </a:prstGeom>
          <a:noFill/>
          <a:ln w="9525">
            <a:noFill/>
            <a:miter lim="800000"/>
            <a:headEnd/>
            <a:tailEnd/>
          </a:ln>
        </p:spPr>
        <p:txBody>
          <a:bodyPr wrap="square">
            <a:spAutoFit/>
          </a:bodyPr>
          <a:lstStyle/>
          <a:p>
            <a:r>
              <a:rPr lang="en-US" sz="3600" b="1" u="sng" dirty="0">
                <a:solidFill>
                  <a:srgbClr val="FF0000"/>
                </a:solidFill>
              </a:rPr>
              <a:t>Important Notes:</a:t>
            </a:r>
            <a:endParaRPr lang="en-US" sz="3600" b="1" dirty="0">
              <a:solidFill>
                <a:srgbClr val="FF0000"/>
              </a:solidFill>
            </a:endParaRPr>
          </a:p>
          <a:p>
            <a:endParaRPr lang="en-US" sz="2800" dirty="0">
              <a:solidFill>
                <a:prstClr val="black"/>
              </a:solidFill>
            </a:endParaRPr>
          </a:p>
          <a:p>
            <a:r>
              <a:rPr lang="en-US" sz="2800" b="1" dirty="0">
                <a:solidFill>
                  <a:prstClr val="black"/>
                </a:solidFill>
              </a:rPr>
              <a:t>Make sure you make it wide enough to build road on top!</a:t>
            </a:r>
          </a:p>
          <a:p>
            <a:endParaRPr lang="en-US" sz="2800" b="1" dirty="0">
              <a:solidFill>
                <a:prstClr val="black"/>
              </a:solidFill>
            </a:endParaRPr>
          </a:p>
          <a:p>
            <a:endParaRPr lang="en-US" sz="2800" dirty="0">
              <a:solidFill>
                <a:prstClr val="white"/>
              </a:solidFill>
            </a:endParaRPr>
          </a:p>
          <a:p>
            <a:endParaRPr lang="en-US" sz="2800" dirty="0">
              <a:solidFill>
                <a:prstClr val="white"/>
              </a:solidFill>
            </a:endParaRPr>
          </a:p>
          <a:p>
            <a:endParaRPr lang="en-US" sz="2800" dirty="0">
              <a:solidFill>
                <a:prstClr val="white"/>
              </a:solidFill>
            </a:endParaRPr>
          </a:p>
        </p:txBody>
      </p:sp>
      <p:sp>
        <p:nvSpPr>
          <p:cNvPr id="7" name="Rectangle 6"/>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French Mattress</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6" name="Freeform 15"/>
          <p:cNvSpPr/>
          <p:nvPr/>
        </p:nvSpPr>
        <p:spPr>
          <a:xfrm>
            <a:off x="1061209" y="4402824"/>
            <a:ext cx="6654330" cy="723876"/>
          </a:xfrm>
          <a:custGeom>
            <a:avLst/>
            <a:gdLst>
              <a:gd name="connsiteX0" fmla="*/ 0 w 7457440"/>
              <a:gd name="connsiteY0" fmla="*/ 965200 h 1412240"/>
              <a:gd name="connsiteX1" fmla="*/ 548640 w 7457440"/>
              <a:gd name="connsiteY1" fmla="*/ 711200 h 1412240"/>
              <a:gd name="connsiteX2" fmla="*/ 3403600 w 7457440"/>
              <a:gd name="connsiteY2" fmla="*/ 0 h 1412240"/>
              <a:gd name="connsiteX3" fmla="*/ 6858000 w 7457440"/>
              <a:gd name="connsiteY3" fmla="*/ 558800 h 1412240"/>
              <a:gd name="connsiteX4" fmla="*/ 7457440 w 7457440"/>
              <a:gd name="connsiteY4" fmla="*/ 1026160 h 1412240"/>
              <a:gd name="connsiteX5" fmla="*/ 2509520 w 7457440"/>
              <a:gd name="connsiteY5" fmla="*/ 1412240 h 1412240"/>
              <a:gd name="connsiteX6" fmla="*/ 30480 w 7457440"/>
              <a:gd name="connsiteY6" fmla="*/ 1016000 h 1412240"/>
              <a:gd name="connsiteX0" fmla="*/ 10160 w 7467600"/>
              <a:gd name="connsiteY0" fmla="*/ 9652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619760 w 7467600"/>
              <a:gd name="connsiteY1" fmla="*/ 64008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84328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355600 w 7467600"/>
              <a:gd name="connsiteY1" fmla="*/ 54864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436880 w 7904480"/>
              <a:gd name="connsiteY0" fmla="*/ 98552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7904480"/>
              <a:gd name="connsiteY0" fmla="*/ 100584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8006080"/>
              <a:gd name="connsiteY0" fmla="*/ 1005840 h 1229360"/>
              <a:gd name="connsiteX1" fmla="*/ 792480 w 8006080"/>
              <a:gd name="connsiteY1" fmla="*/ 548640 h 1229360"/>
              <a:gd name="connsiteX2" fmla="*/ 385064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30480 w 8006080"/>
              <a:gd name="connsiteY0" fmla="*/ 1005840 h 1229360"/>
              <a:gd name="connsiteX1" fmla="*/ 792480 w 8006080"/>
              <a:gd name="connsiteY1" fmla="*/ 548640 h 1229360"/>
              <a:gd name="connsiteX2" fmla="*/ 384048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0 w 7975600"/>
              <a:gd name="connsiteY0" fmla="*/ 1005840 h 1229360"/>
              <a:gd name="connsiteX1" fmla="*/ 762000 w 7975600"/>
              <a:gd name="connsiteY1" fmla="*/ 548640 h 1229360"/>
              <a:gd name="connsiteX2" fmla="*/ 3810000 w 7975600"/>
              <a:gd name="connsiteY2" fmla="*/ 0 h 1229360"/>
              <a:gd name="connsiteX3" fmla="*/ 7264400 w 7975600"/>
              <a:gd name="connsiteY3" fmla="*/ 518160 h 1229360"/>
              <a:gd name="connsiteX4" fmla="*/ 7975600 w 7975600"/>
              <a:gd name="connsiteY4" fmla="*/ 1056640 h 1229360"/>
              <a:gd name="connsiteX5" fmla="*/ 2926080 w 7975600"/>
              <a:gd name="connsiteY5" fmla="*/ 1229360 h 1229360"/>
              <a:gd name="connsiteX6" fmla="*/ 132080 w 7975600"/>
              <a:gd name="connsiteY6" fmla="*/ 1148080 h 1229360"/>
              <a:gd name="connsiteX0" fmla="*/ 0 w 7863840"/>
              <a:gd name="connsiteY0" fmla="*/ 1168400 h 1229360"/>
              <a:gd name="connsiteX1" fmla="*/ 650240 w 7863840"/>
              <a:gd name="connsiteY1" fmla="*/ 54864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229360"/>
              <a:gd name="connsiteX1" fmla="*/ 538480 w 7863840"/>
              <a:gd name="connsiteY1" fmla="*/ 57912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647440 w 7863840"/>
              <a:gd name="connsiteY5" fmla="*/ 193040 h 1168400"/>
              <a:gd name="connsiteX6" fmla="*/ 20320 w 7863840"/>
              <a:gd name="connsiteY6" fmla="*/ 1148080 h 116840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749040 w 7863840"/>
              <a:gd name="connsiteY5" fmla="*/ 711200 h 1168400"/>
              <a:gd name="connsiteX6" fmla="*/ 20320 w 7863840"/>
              <a:gd name="connsiteY6" fmla="*/ 1148080 h 1168400"/>
              <a:gd name="connsiteX0" fmla="*/ 0 w 7843520"/>
              <a:gd name="connsiteY0" fmla="*/ 1168400 h 1219200"/>
              <a:gd name="connsiteX1" fmla="*/ 538480 w 7843520"/>
              <a:gd name="connsiteY1" fmla="*/ 579120 h 1219200"/>
              <a:gd name="connsiteX2" fmla="*/ 3698240 w 7843520"/>
              <a:gd name="connsiteY2" fmla="*/ 0 h 1219200"/>
              <a:gd name="connsiteX3" fmla="*/ 7152640 w 7843520"/>
              <a:gd name="connsiteY3" fmla="*/ 51816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168400 h 1219200"/>
              <a:gd name="connsiteX1" fmla="*/ 538480 w 7843520"/>
              <a:gd name="connsiteY1" fmla="*/ 579120 h 1219200"/>
              <a:gd name="connsiteX2" fmla="*/ 3698240 w 7843520"/>
              <a:gd name="connsiteY2" fmla="*/ 0 h 1219200"/>
              <a:gd name="connsiteX3" fmla="*/ 7142480 w 7843520"/>
              <a:gd name="connsiteY3" fmla="*/ 60960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097280 h 1148080"/>
              <a:gd name="connsiteX1" fmla="*/ 538480 w 7843520"/>
              <a:gd name="connsiteY1" fmla="*/ 50800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72960 w 7843520"/>
              <a:gd name="connsiteY3" fmla="*/ 57912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308120"/>
              <a:gd name="connsiteX1" fmla="*/ 599440 w 7843520"/>
              <a:gd name="connsiteY1" fmla="*/ 528320 h 1308120"/>
              <a:gd name="connsiteX2" fmla="*/ 3728720 w 7843520"/>
              <a:gd name="connsiteY2" fmla="*/ 0 h 1308120"/>
              <a:gd name="connsiteX3" fmla="*/ 7172960 w 7843520"/>
              <a:gd name="connsiteY3" fmla="*/ 579120 h 1308120"/>
              <a:gd name="connsiteX4" fmla="*/ 7843520 w 7843520"/>
              <a:gd name="connsiteY4" fmla="*/ 1148080 h 1308120"/>
              <a:gd name="connsiteX5" fmla="*/ 3749040 w 7843520"/>
              <a:gd name="connsiteY5" fmla="*/ 640080 h 1308120"/>
              <a:gd name="connsiteX6" fmla="*/ 612283 w 7843520"/>
              <a:gd name="connsiteY6" fmla="*/ 1308120 h 1308120"/>
              <a:gd name="connsiteX0" fmla="*/ 0 w 7251556"/>
              <a:gd name="connsiteY0" fmla="*/ 1342038 h 1342038"/>
              <a:gd name="connsiteX1" fmla="*/ 7476 w 7251556"/>
              <a:gd name="connsiteY1" fmla="*/ 528320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342038 h 1342038"/>
              <a:gd name="connsiteX1" fmla="*/ 313324 w 7251556"/>
              <a:gd name="connsiteY1" fmla="*/ 922652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056487 h 1056487"/>
              <a:gd name="connsiteX1" fmla="*/ 313324 w 7251556"/>
              <a:gd name="connsiteY1" fmla="*/ 637101 h 1056487"/>
              <a:gd name="connsiteX2" fmla="*/ 3176221 w 7251556"/>
              <a:gd name="connsiteY2" fmla="*/ 0 h 1056487"/>
              <a:gd name="connsiteX3" fmla="*/ 6580996 w 7251556"/>
              <a:gd name="connsiteY3" fmla="*/ 293569 h 1056487"/>
              <a:gd name="connsiteX4" fmla="*/ 7251556 w 7251556"/>
              <a:gd name="connsiteY4" fmla="*/ 862529 h 1056487"/>
              <a:gd name="connsiteX5" fmla="*/ 3157076 w 7251556"/>
              <a:gd name="connsiteY5" fmla="*/ 354529 h 1056487"/>
              <a:gd name="connsiteX6" fmla="*/ 20319 w 7251556"/>
              <a:gd name="connsiteY6" fmla="*/ 1022569 h 1056487"/>
              <a:gd name="connsiteX0" fmla="*/ 0 w 6679324"/>
              <a:gd name="connsiteY0" fmla="*/ 1056487 h 1161677"/>
              <a:gd name="connsiteX1" fmla="*/ 313324 w 6679324"/>
              <a:gd name="connsiteY1" fmla="*/ 637101 h 1161677"/>
              <a:gd name="connsiteX2" fmla="*/ 3176221 w 6679324"/>
              <a:gd name="connsiteY2" fmla="*/ 0 h 1161677"/>
              <a:gd name="connsiteX3" fmla="*/ 6580996 w 6679324"/>
              <a:gd name="connsiteY3" fmla="*/ 293569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056487 h 1161677"/>
              <a:gd name="connsiteX1" fmla="*/ 313324 w 6679324"/>
              <a:gd name="connsiteY1" fmla="*/ 637101 h 1161677"/>
              <a:gd name="connsiteX2" fmla="*/ 3176221 w 6679324"/>
              <a:gd name="connsiteY2" fmla="*/ 0 h 1161677"/>
              <a:gd name="connsiteX3" fmla="*/ 6166622 w 6679324"/>
              <a:gd name="connsiteY3" fmla="*/ 524728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165268 h 1270458"/>
              <a:gd name="connsiteX1" fmla="*/ 313324 w 6679324"/>
              <a:gd name="connsiteY1" fmla="*/ 74588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44272 w 6679324"/>
              <a:gd name="connsiteY5" fmla="*/ 1113373 h 1270458"/>
              <a:gd name="connsiteX6" fmla="*/ 20319 w 6679324"/>
              <a:gd name="connsiteY6" fmla="*/ 1131350 h 127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324" h="1270458">
                <a:moveTo>
                  <a:pt x="0" y="1165268"/>
                </a:moveTo>
                <a:lnTo>
                  <a:pt x="333056" y="691492"/>
                </a:lnTo>
                <a:lnTo>
                  <a:pt x="3166355" y="0"/>
                </a:lnTo>
                <a:lnTo>
                  <a:pt x="6275149" y="715095"/>
                </a:lnTo>
                <a:lnTo>
                  <a:pt x="6679324" y="1270458"/>
                </a:lnTo>
                <a:lnTo>
                  <a:pt x="3144272" y="1113373"/>
                </a:lnTo>
                <a:lnTo>
                  <a:pt x="20319" y="1131350"/>
                </a:lnTo>
              </a:path>
            </a:pathLst>
          </a:custGeom>
          <a:blipFill dpi="0" rotWithShape="1">
            <a:blip r:embed="rId3"/>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1325230" y="4118131"/>
            <a:ext cx="6027440" cy="723876"/>
          </a:xfrm>
          <a:custGeom>
            <a:avLst/>
            <a:gdLst>
              <a:gd name="connsiteX0" fmla="*/ 0 w 7457440"/>
              <a:gd name="connsiteY0" fmla="*/ 965200 h 1412240"/>
              <a:gd name="connsiteX1" fmla="*/ 548640 w 7457440"/>
              <a:gd name="connsiteY1" fmla="*/ 711200 h 1412240"/>
              <a:gd name="connsiteX2" fmla="*/ 3403600 w 7457440"/>
              <a:gd name="connsiteY2" fmla="*/ 0 h 1412240"/>
              <a:gd name="connsiteX3" fmla="*/ 6858000 w 7457440"/>
              <a:gd name="connsiteY3" fmla="*/ 558800 h 1412240"/>
              <a:gd name="connsiteX4" fmla="*/ 7457440 w 7457440"/>
              <a:gd name="connsiteY4" fmla="*/ 1026160 h 1412240"/>
              <a:gd name="connsiteX5" fmla="*/ 2509520 w 7457440"/>
              <a:gd name="connsiteY5" fmla="*/ 1412240 h 1412240"/>
              <a:gd name="connsiteX6" fmla="*/ 30480 w 7457440"/>
              <a:gd name="connsiteY6" fmla="*/ 1016000 h 1412240"/>
              <a:gd name="connsiteX0" fmla="*/ 10160 w 7467600"/>
              <a:gd name="connsiteY0" fmla="*/ 9652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619760 w 7467600"/>
              <a:gd name="connsiteY1" fmla="*/ 64008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84328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355600 w 7467600"/>
              <a:gd name="connsiteY1" fmla="*/ 54864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436880 w 7904480"/>
              <a:gd name="connsiteY0" fmla="*/ 98552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7904480"/>
              <a:gd name="connsiteY0" fmla="*/ 100584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8006080"/>
              <a:gd name="connsiteY0" fmla="*/ 1005840 h 1229360"/>
              <a:gd name="connsiteX1" fmla="*/ 792480 w 8006080"/>
              <a:gd name="connsiteY1" fmla="*/ 548640 h 1229360"/>
              <a:gd name="connsiteX2" fmla="*/ 385064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30480 w 8006080"/>
              <a:gd name="connsiteY0" fmla="*/ 1005840 h 1229360"/>
              <a:gd name="connsiteX1" fmla="*/ 792480 w 8006080"/>
              <a:gd name="connsiteY1" fmla="*/ 548640 h 1229360"/>
              <a:gd name="connsiteX2" fmla="*/ 384048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0 w 7975600"/>
              <a:gd name="connsiteY0" fmla="*/ 1005840 h 1229360"/>
              <a:gd name="connsiteX1" fmla="*/ 762000 w 7975600"/>
              <a:gd name="connsiteY1" fmla="*/ 548640 h 1229360"/>
              <a:gd name="connsiteX2" fmla="*/ 3810000 w 7975600"/>
              <a:gd name="connsiteY2" fmla="*/ 0 h 1229360"/>
              <a:gd name="connsiteX3" fmla="*/ 7264400 w 7975600"/>
              <a:gd name="connsiteY3" fmla="*/ 518160 h 1229360"/>
              <a:gd name="connsiteX4" fmla="*/ 7975600 w 7975600"/>
              <a:gd name="connsiteY4" fmla="*/ 1056640 h 1229360"/>
              <a:gd name="connsiteX5" fmla="*/ 2926080 w 7975600"/>
              <a:gd name="connsiteY5" fmla="*/ 1229360 h 1229360"/>
              <a:gd name="connsiteX6" fmla="*/ 132080 w 7975600"/>
              <a:gd name="connsiteY6" fmla="*/ 1148080 h 1229360"/>
              <a:gd name="connsiteX0" fmla="*/ 0 w 7863840"/>
              <a:gd name="connsiteY0" fmla="*/ 1168400 h 1229360"/>
              <a:gd name="connsiteX1" fmla="*/ 650240 w 7863840"/>
              <a:gd name="connsiteY1" fmla="*/ 54864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229360"/>
              <a:gd name="connsiteX1" fmla="*/ 538480 w 7863840"/>
              <a:gd name="connsiteY1" fmla="*/ 57912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647440 w 7863840"/>
              <a:gd name="connsiteY5" fmla="*/ 193040 h 1168400"/>
              <a:gd name="connsiteX6" fmla="*/ 20320 w 7863840"/>
              <a:gd name="connsiteY6" fmla="*/ 1148080 h 116840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749040 w 7863840"/>
              <a:gd name="connsiteY5" fmla="*/ 711200 h 1168400"/>
              <a:gd name="connsiteX6" fmla="*/ 20320 w 7863840"/>
              <a:gd name="connsiteY6" fmla="*/ 1148080 h 1168400"/>
              <a:gd name="connsiteX0" fmla="*/ 0 w 7843520"/>
              <a:gd name="connsiteY0" fmla="*/ 1168400 h 1219200"/>
              <a:gd name="connsiteX1" fmla="*/ 538480 w 7843520"/>
              <a:gd name="connsiteY1" fmla="*/ 579120 h 1219200"/>
              <a:gd name="connsiteX2" fmla="*/ 3698240 w 7843520"/>
              <a:gd name="connsiteY2" fmla="*/ 0 h 1219200"/>
              <a:gd name="connsiteX3" fmla="*/ 7152640 w 7843520"/>
              <a:gd name="connsiteY3" fmla="*/ 51816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168400 h 1219200"/>
              <a:gd name="connsiteX1" fmla="*/ 538480 w 7843520"/>
              <a:gd name="connsiteY1" fmla="*/ 579120 h 1219200"/>
              <a:gd name="connsiteX2" fmla="*/ 3698240 w 7843520"/>
              <a:gd name="connsiteY2" fmla="*/ 0 h 1219200"/>
              <a:gd name="connsiteX3" fmla="*/ 7142480 w 7843520"/>
              <a:gd name="connsiteY3" fmla="*/ 60960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097280 h 1148080"/>
              <a:gd name="connsiteX1" fmla="*/ 538480 w 7843520"/>
              <a:gd name="connsiteY1" fmla="*/ 50800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72960 w 7843520"/>
              <a:gd name="connsiteY3" fmla="*/ 57912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308120"/>
              <a:gd name="connsiteX1" fmla="*/ 599440 w 7843520"/>
              <a:gd name="connsiteY1" fmla="*/ 528320 h 1308120"/>
              <a:gd name="connsiteX2" fmla="*/ 3728720 w 7843520"/>
              <a:gd name="connsiteY2" fmla="*/ 0 h 1308120"/>
              <a:gd name="connsiteX3" fmla="*/ 7172960 w 7843520"/>
              <a:gd name="connsiteY3" fmla="*/ 579120 h 1308120"/>
              <a:gd name="connsiteX4" fmla="*/ 7843520 w 7843520"/>
              <a:gd name="connsiteY4" fmla="*/ 1148080 h 1308120"/>
              <a:gd name="connsiteX5" fmla="*/ 3749040 w 7843520"/>
              <a:gd name="connsiteY5" fmla="*/ 640080 h 1308120"/>
              <a:gd name="connsiteX6" fmla="*/ 612283 w 7843520"/>
              <a:gd name="connsiteY6" fmla="*/ 1308120 h 1308120"/>
              <a:gd name="connsiteX0" fmla="*/ 0 w 7251556"/>
              <a:gd name="connsiteY0" fmla="*/ 1342038 h 1342038"/>
              <a:gd name="connsiteX1" fmla="*/ 7476 w 7251556"/>
              <a:gd name="connsiteY1" fmla="*/ 528320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342038 h 1342038"/>
              <a:gd name="connsiteX1" fmla="*/ 313324 w 7251556"/>
              <a:gd name="connsiteY1" fmla="*/ 922652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056487 h 1056487"/>
              <a:gd name="connsiteX1" fmla="*/ 313324 w 7251556"/>
              <a:gd name="connsiteY1" fmla="*/ 637101 h 1056487"/>
              <a:gd name="connsiteX2" fmla="*/ 3176221 w 7251556"/>
              <a:gd name="connsiteY2" fmla="*/ 0 h 1056487"/>
              <a:gd name="connsiteX3" fmla="*/ 6580996 w 7251556"/>
              <a:gd name="connsiteY3" fmla="*/ 293569 h 1056487"/>
              <a:gd name="connsiteX4" fmla="*/ 7251556 w 7251556"/>
              <a:gd name="connsiteY4" fmla="*/ 862529 h 1056487"/>
              <a:gd name="connsiteX5" fmla="*/ 3157076 w 7251556"/>
              <a:gd name="connsiteY5" fmla="*/ 354529 h 1056487"/>
              <a:gd name="connsiteX6" fmla="*/ 20319 w 7251556"/>
              <a:gd name="connsiteY6" fmla="*/ 1022569 h 1056487"/>
              <a:gd name="connsiteX0" fmla="*/ 0 w 6679324"/>
              <a:gd name="connsiteY0" fmla="*/ 1056487 h 1161677"/>
              <a:gd name="connsiteX1" fmla="*/ 313324 w 6679324"/>
              <a:gd name="connsiteY1" fmla="*/ 637101 h 1161677"/>
              <a:gd name="connsiteX2" fmla="*/ 3176221 w 6679324"/>
              <a:gd name="connsiteY2" fmla="*/ 0 h 1161677"/>
              <a:gd name="connsiteX3" fmla="*/ 6580996 w 6679324"/>
              <a:gd name="connsiteY3" fmla="*/ 293569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056487 h 1161677"/>
              <a:gd name="connsiteX1" fmla="*/ 313324 w 6679324"/>
              <a:gd name="connsiteY1" fmla="*/ 637101 h 1161677"/>
              <a:gd name="connsiteX2" fmla="*/ 3176221 w 6679324"/>
              <a:gd name="connsiteY2" fmla="*/ 0 h 1161677"/>
              <a:gd name="connsiteX3" fmla="*/ 6166622 w 6679324"/>
              <a:gd name="connsiteY3" fmla="*/ 524728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165268 h 1270458"/>
              <a:gd name="connsiteX1" fmla="*/ 313324 w 6679324"/>
              <a:gd name="connsiteY1" fmla="*/ 74588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57076 w 6679324"/>
              <a:gd name="connsiteY5" fmla="*/ 463310 h 1270458"/>
              <a:gd name="connsiteX6" fmla="*/ 62726 w 6679324"/>
              <a:gd name="connsiteY6" fmla="*/ 1212609 h 1270458"/>
              <a:gd name="connsiteX0" fmla="*/ 0 w 6679324"/>
              <a:gd name="connsiteY0" fmla="*/ 1165268 h 1270458"/>
              <a:gd name="connsiteX1" fmla="*/ 347191 w 6679324"/>
              <a:gd name="connsiteY1" fmla="*/ 752435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57076 w 6679324"/>
              <a:gd name="connsiteY5" fmla="*/ 463310 h 1270458"/>
              <a:gd name="connsiteX6" fmla="*/ 62726 w 6679324"/>
              <a:gd name="connsiteY6" fmla="*/ 1212609 h 127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324" h="1270458">
                <a:moveTo>
                  <a:pt x="0" y="1165268"/>
                </a:moveTo>
                <a:lnTo>
                  <a:pt x="347191" y="752435"/>
                </a:lnTo>
                <a:lnTo>
                  <a:pt x="3166355" y="0"/>
                </a:lnTo>
                <a:lnTo>
                  <a:pt x="6275149" y="715095"/>
                </a:lnTo>
                <a:lnTo>
                  <a:pt x="6679324" y="1270458"/>
                </a:lnTo>
                <a:lnTo>
                  <a:pt x="3157076" y="463310"/>
                </a:lnTo>
                <a:lnTo>
                  <a:pt x="62726" y="1212609"/>
                </a:lnTo>
              </a:path>
            </a:pathLst>
          </a:custGeom>
          <a:blipFill dpi="0" rotWithShape="1">
            <a:blip r:embed="rId4"/>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88738" y="4963350"/>
            <a:ext cx="8686800" cy="750903"/>
          </a:xfrm>
          <a:custGeom>
            <a:avLst/>
            <a:gdLst>
              <a:gd name="connsiteX0" fmla="*/ 350520 w 3002280"/>
              <a:gd name="connsiteY0" fmla="*/ 45720 h 594360"/>
              <a:gd name="connsiteX1" fmla="*/ 0 w 3002280"/>
              <a:gd name="connsiteY1" fmla="*/ 594360 h 594360"/>
              <a:gd name="connsiteX2" fmla="*/ 3002280 w 3002280"/>
              <a:gd name="connsiteY2" fmla="*/ 579120 h 594360"/>
              <a:gd name="connsiteX3" fmla="*/ 2667000 w 3002280"/>
              <a:gd name="connsiteY3" fmla="*/ 0 h 594360"/>
              <a:gd name="connsiteX4" fmla="*/ 350520 w 3002280"/>
              <a:gd name="connsiteY4" fmla="*/ 45720 h 594360"/>
              <a:gd name="connsiteX0" fmla="*/ 527304 w 3002280"/>
              <a:gd name="connsiteY0" fmla="*/ 51816 h 594360"/>
              <a:gd name="connsiteX1" fmla="*/ 0 w 3002280"/>
              <a:gd name="connsiteY1" fmla="*/ 594360 h 594360"/>
              <a:gd name="connsiteX2" fmla="*/ 3002280 w 3002280"/>
              <a:gd name="connsiteY2" fmla="*/ 579120 h 594360"/>
              <a:gd name="connsiteX3" fmla="*/ 2667000 w 3002280"/>
              <a:gd name="connsiteY3" fmla="*/ 0 h 594360"/>
              <a:gd name="connsiteX4" fmla="*/ 527304 w 3002280"/>
              <a:gd name="connsiteY4" fmla="*/ 51816 h 594360"/>
              <a:gd name="connsiteX0" fmla="*/ 527304 w 3002280"/>
              <a:gd name="connsiteY0" fmla="*/ 0 h 542544"/>
              <a:gd name="connsiteX1" fmla="*/ 0 w 3002280"/>
              <a:gd name="connsiteY1" fmla="*/ 542544 h 542544"/>
              <a:gd name="connsiteX2" fmla="*/ 3002280 w 3002280"/>
              <a:gd name="connsiteY2" fmla="*/ 527304 h 542544"/>
              <a:gd name="connsiteX3" fmla="*/ 2538984 w 3002280"/>
              <a:gd name="connsiteY3" fmla="*/ 9144 h 542544"/>
              <a:gd name="connsiteX4" fmla="*/ 527304 w 3002280"/>
              <a:gd name="connsiteY4" fmla="*/ 0 h 542544"/>
              <a:gd name="connsiteX0" fmla="*/ 527304 w 3002280"/>
              <a:gd name="connsiteY0" fmla="*/ 0 h 542544"/>
              <a:gd name="connsiteX1" fmla="*/ 0 w 3002280"/>
              <a:gd name="connsiteY1" fmla="*/ 542544 h 542544"/>
              <a:gd name="connsiteX2" fmla="*/ 3002280 w 3002280"/>
              <a:gd name="connsiteY2" fmla="*/ 527304 h 542544"/>
              <a:gd name="connsiteX3" fmla="*/ 2630424 w 3002280"/>
              <a:gd name="connsiteY3" fmla="*/ 3048 h 542544"/>
              <a:gd name="connsiteX4" fmla="*/ 527304 w 3002280"/>
              <a:gd name="connsiteY4" fmla="*/ 0 h 542544"/>
              <a:gd name="connsiteX0" fmla="*/ 448056 w 3002280"/>
              <a:gd name="connsiteY0" fmla="*/ 33528 h 539496"/>
              <a:gd name="connsiteX1" fmla="*/ 0 w 3002280"/>
              <a:gd name="connsiteY1" fmla="*/ 539496 h 539496"/>
              <a:gd name="connsiteX2" fmla="*/ 3002280 w 3002280"/>
              <a:gd name="connsiteY2" fmla="*/ 524256 h 539496"/>
              <a:gd name="connsiteX3" fmla="*/ 2630424 w 3002280"/>
              <a:gd name="connsiteY3" fmla="*/ 0 h 539496"/>
              <a:gd name="connsiteX4" fmla="*/ 448056 w 3002280"/>
              <a:gd name="connsiteY4" fmla="*/ 33528 h 539496"/>
              <a:gd name="connsiteX0" fmla="*/ 484632 w 3002280"/>
              <a:gd name="connsiteY0" fmla="*/ 27432 h 539496"/>
              <a:gd name="connsiteX1" fmla="*/ 0 w 3002280"/>
              <a:gd name="connsiteY1" fmla="*/ 539496 h 539496"/>
              <a:gd name="connsiteX2" fmla="*/ 3002280 w 3002280"/>
              <a:gd name="connsiteY2" fmla="*/ 524256 h 539496"/>
              <a:gd name="connsiteX3" fmla="*/ 2630424 w 3002280"/>
              <a:gd name="connsiteY3" fmla="*/ 0 h 539496"/>
              <a:gd name="connsiteX4" fmla="*/ 484632 w 3002280"/>
              <a:gd name="connsiteY4" fmla="*/ 27432 h 539496"/>
              <a:gd name="connsiteX0" fmla="*/ 484632 w 3459480"/>
              <a:gd name="connsiteY0" fmla="*/ 27432 h 542544"/>
              <a:gd name="connsiteX1" fmla="*/ 0 w 3459480"/>
              <a:gd name="connsiteY1" fmla="*/ 539496 h 542544"/>
              <a:gd name="connsiteX2" fmla="*/ 3459480 w 3459480"/>
              <a:gd name="connsiteY2" fmla="*/ 542544 h 542544"/>
              <a:gd name="connsiteX3" fmla="*/ 2630424 w 3459480"/>
              <a:gd name="connsiteY3" fmla="*/ 0 h 542544"/>
              <a:gd name="connsiteX4" fmla="*/ 484632 w 3459480"/>
              <a:gd name="connsiteY4" fmla="*/ 27432 h 542544"/>
              <a:gd name="connsiteX0" fmla="*/ 484632 w 3459480"/>
              <a:gd name="connsiteY0" fmla="*/ 21336 h 536448"/>
              <a:gd name="connsiteX1" fmla="*/ 0 w 3459480"/>
              <a:gd name="connsiteY1" fmla="*/ 533400 h 536448"/>
              <a:gd name="connsiteX2" fmla="*/ 3459480 w 3459480"/>
              <a:gd name="connsiteY2" fmla="*/ 536448 h 536448"/>
              <a:gd name="connsiteX3" fmla="*/ 2990088 w 3459480"/>
              <a:gd name="connsiteY3" fmla="*/ 0 h 536448"/>
              <a:gd name="connsiteX4" fmla="*/ 484632 w 3459480"/>
              <a:gd name="connsiteY4" fmla="*/ 21336 h 536448"/>
              <a:gd name="connsiteX0" fmla="*/ 472440 w 3447288"/>
              <a:gd name="connsiteY0" fmla="*/ 21336 h 551688"/>
              <a:gd name="connsiteX1" fmla="*/ 0 w 3447288"/>
              <a:gd name="connsiteY1" fmla="*/ 551688 h 551688"/>
              <a:gd name="connsiteX2" fmla="*/ 3447288 w 3447288"/>
              <a:gd name="connsiteY2" fmla="*/ 536448 h 551688"/>
              <a:gd name="connsiteX3" fmla="*/ 2977896 w 3447288"/>
              <a:gd name="connsiteY3" fmla="*/ 0 h 551688"/>
              <a:gd name="connsiteX4" fmla="*/ 472440 w 3447288"/>
              <a:gd name="connsiteY4" fmla="*/ 21336 h 55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288" h="551688">
                <a:moveTo>
                  <a:pt x="472440" y="21336"/>
                </a:moveTo>
                <a:lnTo>
                  <a:pt x="0" y="551688"/>
                </a:lnTo>
                <a:lnTo>
                  <a:pt x="3447288" y="536448"/>
                </a:lnTo>
                <a:lnTo>
                  <a:pt x="2977896" y="0"/>
                </a:lnTo>
                <a:lnTo>
                  <a:pt x="472440" y="21336"/>
                </a:lnTo>
                <a:close/>
              </a:path>
            </a:pathLst>
          </a:custGeom>
          <a:blipFill dpi="0" rotWithShape="1">
            <a:blip r:embed="rId5">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a:off x="76200" y="2305184"/>
            <a:ext cx="0" cy="33608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686800" y="2305184"/>
            <a:ext cx="0" cy="33608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20000" y="2751166"/>
            <a:ext cx="0" cy="223546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2751166"/>
            <a:ext cx="0" cy="223546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76400" y="3259291"/>
            <a:ext cx="0" cy="128136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62800" y="3290640"/>
            <a:ext cx="0" cy="128136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 Box 4"/>
          <p:cNvSpPr txBox="1">
            <a:spLocks noChangeArrowheads="1"/>
          </p:cNvSpPr>
          <p:nvPr/>
        </p:nvSpPr>
        <p:spPr bwMode="auto">
          <a:xfrm>
            <a:off x="3120684" y="5126700"/>
            <a:ext cx="2919919" cy="461665"/>
          </a:xfrm>
          <a:prstGeom prst="rect">
            <a:avLst/>
          </a:prstGeom>
          <a:solidFill>
            <a:srgbClr val="FFFFFF"/>
          </a:solidFill>
          <a:ln w="9525">
            <a:noFill/>
            <a:miter lim="800000"/>
            <a:headEnd/>
            <a:tailEnd/>
          </a:ln>
          <a:effectLst>
            <a:softEdge rad="38100"/>
          </a:effectLst>
        </p:spPr>
        <p:txBody>
          <a:bodyPr wrap="square">
            <a:spAutoFit/>
          </a:bodyPr>
          <a:lstStyle/>
          <a:p>
            <a:r>
              <a:rPr lang="en-US" sz="2400" b="1" u="sng" dirty="0">
                <a:solidFill>
                  <a:srgbClr val="000000"/>
                </a:solidFill>
              </a:rPr>
              <a:t>18” x 20’ mattress</a:t>
            </a:r>
            <a:endParaRPr lang="en-US" sz="2400" dirty="0">
              <a:solidFill>
                <a:srgbClr val="000000"/>
              </a:solidFill>
            </a:endParaRPr>
          </a:p>
        </p:txBody>
      </p:sp>
      <p:cxnSp>
        <p:nvCxnSpPr>
          <p:cNvPr id="37" name="Straight Connector 36"/>
          <p:cNvCxnSpPr/>
          <p:nvPr/>
        </p:nvCxnSpPr>
        <p:spPr>
          <a:xfrm>
            <a:off x="381000" y="2403675"/>
            <a:ext cx="8080693" cy="6284"/>
          </a:xfrm>
          <a:prstGeom prst="line">
            <a:avLst/>
          </a:prstGeom>
          <a:ln w="19050">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0" name="Text Box 4"/>
          <p:cNvSpPr txBox="1">
            <a:spLocks noChangeArrowheads="1"/>
          </p:cNvSpPr>
          <p:nvPr/>
        </p:nvSpPr>
        <p:spPr bwMode="auto">
          <a:xfrm>
            <a:off x="4010796" y="2087630"/>
            <a:ext cx="1399404" cy="584775"/>
          </a:xfrm>
          <a:prstGeom prst="rect">
            <a:avLst/>
          </a:prstGeom>
          <a:solidFill>
            <a:srgbClr val="CCFFCC"/>
          </a:solidFill>
          <a:ln w="9525">
            <a:noFill/>
            <a:miter lim="800000"/>
            <a:headEnd/>
            <a:tailEnd/>
          </a:ln>
          <a:effectLst>
            <a:softEdge rad="38100"/>
          </a:effectLst>
        </p:spPr>
        <p:txBody>
          <a:bodyPr wrap="square">
            <a:spAutoFit/>
          </a:bodyPr>
          <a:lstStyle/>
          <a:p>
            <a:pPr algn="ctr"/>
            <a:r>
              <a:rPr lang="en-US" sz="3200" b="1" dirty="0">
                <a:solidFill>
                  <a:srgbClr val="000000"/>
                </a:solidFill>
              </a:rPr>
              <a:t>24 feet</a:t>
            </a:r>
            <a:endParaRPr lang="en-US" sz="3200" dirty="0">
              <a:solidFill>
                <a:srgbClr val="000000"/>
              </a:solidFill>
            </a:endParaRPr>
          </a:p>
        </p:txBody>
      </p:sp>
      <p:cxnSp>
        <p:nvCxnSpPr>
          <p:cNvPr id="41" name="Straight Connector 40"/>
          <p:cNvCxnSpPr/>
          <p:nvPr/>
        </p:nvCxnSpPr>
        <p:spPr>
          <a:xfrm flipV="1">
            <a:off x="1219200" y="2872218"/>
            <a:ext cx="6244908" cy="13012"/>
          </a:xfrm>
          <a:prstGeom prst="line">
            <a:avLst/>
          </a:prstGeom>
          <a:ln w="19050">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Text Box 4"/>
          <p:cNvSpPr txBox="1">
            <a:spLocks noChangeArrowheads="1"/>
          </p:cNvSpPr>
          <p:nvPr/>
        </p:nvSpPr>
        <p:spPr bwMode="auto">
          <a:xfrm>
            <a:off x="3983788" y="2535847"/>
            <a:ext cx="1399404" cy="584775"/>
          </a:xfrm>
          <a:prstGeom prst="rect">
            <a:avLst/>
          </a:prstGeom>
          <a:solidFill>
            <a:srgbClr val="CCFFCC"/>
          </a:solidFill>
          <a:ln w="9525">
            <a:noFill/>
            <a:miter lim="800000"/>
            <a:headEnd/>
            <a:tailEnd/>
          </a:ln>
          <a:effectLst>
            <a:softEdge rad="38100"/>
          </a:effectLst>
        </p:spPr>
        <p:txBody>
          <a:bodyPr wrap="square">
            <a:spAutoFit/>
          </a:bodyPr>
          <a:lstStyle/>
          <a:p>
            <a:pPr algn="ctr"/>
            <a:r>
              <a:rPr lang="en-US" sz="3200" b="1" dirty="0">
                <a:solidFill>
                  <a:srgbClr val="000000"/>
                </a:solidFill>
              </a:rPr>
              <a:t>20 feet</a:t>
            </a:r>
            <a:endParaRPr lang="en-US" sz="3200" dirty="0">
              <a:solidFill>
                <a:srgbClr val="000000"/>
              </a:solidFill>
            </a:endParaRPr>
          </a:p>
        </p:txBody>
      </p:sp>
      <p:cxnSp>
        <p:nvCxnSpPr>
          <p:cNvPr id="45" name="Straight Connector 44"/>
          <p:cNvCxnSpPr/>
          <p:nvPr/>
        </p:nvCxnSpPr>
        <p:spPr>
          <a:xfrm flipV="1">
            <a:off x="1752600" y="3290640"/>
            <a:ext cx="5295270" cy="54093"/>
          </a:xfrm>
          <a:prstGeom prst="line">
            <a:avLst/>
          </a:prstGeom>
          <a:ln w="19050">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Text Box 4"/>
          <p:cNvSpPr txBox="1">
            <a:spLocks noChangeArrowheads="1"/>
          </p:cNvSpPr>
          <p:nvPr/>
        </p:nvSpPr>
        <p:spPr bwMode="auto">
          <a:xfrm>
            <a:off x="4029438" y="2999898"/>
            <a:ext cx="1399404" cy="584775"/>
          </a:xfrm>
          <a:prstGeom prst="rect">
            <a:avLst/>
          </a:prstGeom>
          <a:solidFill>
            <a:srgbClr val="CCFFCC"/>
          </a:solidFill>
          <a:ln w="9525">
            <a:noFill/>
            <a:miter lim="800000"/>
            <a:headEnd/>
            <a:tailEnd/>
          </a:ln>
          <a:effectLst>
            <a:softEdge rad="38100"/>
          </a:effectLst>
        </p:spPr>
        <p:txBody>
          <a:bodyPr wrap="square">
            <a:spAutoFit/>
          </a:bodyPr>
          <a:lstStyle/>
          <a:p>
            <a:pPr algn="ctr"/>
            <a:r>
              <a:rPr lang="en-US" sz="3200" b="1" dirty="0">
                <a:solidFill>
                  <a:srgbClr val="000000"/>
                </a:solidFill>
              </a:rPr>
              <a:t>18 feet</a:t>
            </a:r>
            <a:endParaRPr lang="en-US" sz="3200" dirty="0">
              <a:solidFill>
                <a:srgbClr val="000000"/>
              </a:solidFill>
            </a:endParaRPr>
          </a:p>
        </p:txBody>
      </p:sp>
      <p:sp>
        <p:nvSpPr>
          <p:cNvPr id="23" name="Text Box 4"/>
          <p:cNvSpPr txBox="1">
            <a:spLocks noChangeArrowheads="1"/>
          </p:cNvSpPr>
          <p:nvPr/>
        </p:nvSpPr>
        <p:spPr bwMode="auto">
          <a:xfrm>
            <a:off x="200606" y="423016"/>
            <a:ext cx="8562393" cy="1754326"/>
          </a:xfrm>
          <a:prstGeom prst="rect">
            <a:avLst/>
          </a:prstGeom>
          <a:solidFill>
            <a:srgbClr val="FFFFFF"/>
          </a:solidFill>
          <a:ln w="9525">
            <a:noFill/>
            <a:miter lim="800000"/>
            <a:headEnd/>
            <a:tailEnd/>
          </a:ln>
          <a:effectLst>
            <a:softEdge rad="38100"/>
          </a:effectLst>
        </p:spPr>
        <p:txBody>
          <a:bodyPr wrap="square">
            <a:spAutoFit/>
          </a:bodyPr>
          <a:lstStyle/>
          <a:p>
            <a:pPr algn="ctr"/>
            <a:r>
              <a:rPr lang="en-US" sz="3600" dirty="0">
                <a:solidFill>
                  <a:srgbClr val="000000"/>
                </a:solidFill>
              </a:rPr>
              <a:t>Every situation is different, but you may need a 24’ wide mattress at the base to achieve a 18’ final road width!</a:t>
            </a:r>
          </a:p>
        </p:txBody>
      </p:sp>
      <p:pic>
        <p:nvPicPr>
          <p:cNvPr id="29" name="Picture 2" descr="Image result for front of c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046569">
            <a:off x="1919926" y="3276973"/>
            <a:ext cx="1635303" cy="108927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53050" y="5381825"/>
            <a:ext cx="914400" cy="0"/>
          </a:xfrm>
          <a:prstGeom prst="straightConnector1">
            <a:avLst/>
          </a:prstGeom>
          <a:ln w="53975">
            <a:solidFill>
              <a:schemeClr val="accent1">
                <a:alpha val="99000"/>
              </a:schemeClr>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074686" y="5406498"/>
            <a:ext cx="914400" cy="0"/>
          </a:xfrm>
          <a:prstGeom prst="straightConnector1">
            <a:avLst/>
          </a:prstGeom>
          <a:ln w="53975">
            <a:solidFill>
              <a:schemeClr val="accent1">
                <a:alpha val="99000"/>
              </a:schemeClr>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692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enevel\Desktop\httproadwarrior.blogs.pressdemocrat.comfiles201102road1.jp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
            <a:ext cx="91817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a:lstStyle/>
          <a:p>
            <a:endParaRPr lang="en-US" sz="1400"/>
          </a:p>
        </p:txBody>
      </p:sp>
      <p:sp>
        <p:nvSpPr>
          <p:cNvPr id="13315"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a:lstStyle/>
          <a:p>
            <a:pPr algn="ctr"/>
            <a:endParaRPr lang="en-US" sz="1400"/>
          </a:p>
        </p:txBody>
      </p:sp>
      <p:sp>
        <p:nvSpPr>
          <p:cNvPr id="9" name="Rectangle 8"/>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1" name="Rectangle 10"/>
          <p:cNvSpPr/>
          <p:nvPr/>
        </p:nvSpPr>
        <p:spPr>
          <a:xfrm>
            <a:off x="39451" y="4568004"/>
            <a:ext cx="6918960" cy="830997"/>
          </a:xfrm>
          <a:prstGeom prst="rect">
            <a:avLst/>
          </a:prstGeom>
          <a:solidFill>
            <a:schemeClr val="bg1"/>
          </a:solidFill>
          <a:ln>
            <a:solidFill>
              <a:schemeClr val="tx1"/>
            </a:solidFill>
          </a:ln>
        </p:spPr>
        <p:txBody>
          <a:bodyPr wrap="square">
            <a:spAutoFit/>
          </a:bodyPr>
          <a:lstStyle/>
          <a:p>
            <a:r>
              <a:rPr lang="en-US" sz="2400" b="1" dirty="0"/>
              <a:t>It’s impossible to properly maintain the road surface if underlying problems are the cause.</a:t>
            </a:r>
          </a:p>
        </p:txBody>
      </p:sp>
      <p:sp>
        <p:nvSpPr>
          <p:cNvPr id="2" name="Rectangle 1">
            <a:extLst>
              <a:ext uri="{FF2B5EF4-FFF2-40B4-BE49-F238E27FC236}">
                <a16:creationId xmlns:a16="http://schemas.microsoft.com/office/drawing/2014/main" id="{820E69E8-6F22-4491-9BF1-24F8D83B1E45}"/>
              </a:ext>
            </a:extLst>
          </p:cNvPr>
          <p:cNvSpPr/>
          <p:nvPr/>
        </p:nvSpPr>
        <p:spPr>
          <a:xfrm>
            <a:off x="36945" y="5544500"/>
            <a:ext cx="6400800" cy="1200329"/>
          </a:xfrm>
          <a:prstGeom prst="rect">
            <a:avLst/>
          </a:prstGeom>
          <a:solidFill>
            <a:schemeClr val="bg1"/>
          </a:solidFill>
          <a:ln>
            <a:solidFill>
              <a:schemeClr val="tx1"/>
            </a:solidFill>
          </a:ln>
        </p:spPr>
        <p:txBody>
          <a:bodyPr wrap="square">
            <a:spAutoFit/>
          </a:bodyPr>
          <a:lstStyle/>
          <a:p>
            <a:r>
              <a:rPr lang="en-US" sz="2400" b="1" dirty="0"/>
              <a:t>Surface irregularities will hold water, </a:t>
            </a:r>
            <a:br>
              <a:rPr lang="en-US" sz="2400" b="1" dirty="0"/>
            </a:br>
            <a:r>
              <a:rPr lang="en-US" sz="2400" b="1" dirty="0"/>
              <a:t>which will further degrade the surface and base and swallow tons of expensive aggregate.</a:t>
            </a:r>
          </a:p>
        </p:txBody>
      </p:sp>
    </p:spTree>
    <p:extLst>
      <p:ext uri="{BB962C8B-B14F-4D97-AF65-F5344CB8AC3E}">
        <p14:creationId xmlns:p14="http://schemas.microsoft.com/office/powerpoint/2010/main" val="30795193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b="1" dirty="0">
                <a:solidFill>
                  <a:srgbClr val="FFFF00"/>
                </a:solidFill>
                <a:latin typeface="Arial" charset="0"/>
              </a:rPr>
              <a:t>Other Considerations</a:t>
            </a:r>
          </a:p>
          <a:p>
            <a:pPr lvl="2" eaLnBrk="1" hangingPunct="1">
              <a:buFont typeface="Arial" panose="020B0604020202020204" pitchFamily="34" charset="0"/>
              <a:buChar char="•"/>
            </a:pPr>
            <a:r>
              <a:rPr lang="en-US" sz="2800" dirty="0">
                <a:solidFill>
                  <a:schemeClr val="bg1">
                    <a:lumMod val="50000"/>
                  </a:schemeClr>
                </a:solidFill>
                <a:latin typeface="Arial" charset="0"/>
              </a:rPr>
              <a:t>Geosynthetics</a:t>
            </a:r>
          </a:p>
          <a:p>
            <a:pPr lvl="2" eaLnBrk="1" hangingPunct="1">
              <a:buFont typeface="Arial" panose="020B0604020202020204" pitchFamily="34" charset="0"/>
              <a:buChar char="•"/>
            </a:pPr>
            <a:r>
              <a:rPr lang="en-US" sz="2800" dirty="0">
                <a:solidFill>
                  <a:schemeClr val="bg1">
                    <a:lumMod val="50000"/>
                  </a:schemeClr>
                </a:solidFill>
                <a:latin typeface="Arial" charset="0"/>
              </a:rPr>
              <a:t>Structural Reinforcement</a:t>
            </a:r>
          </a:p>
          <a:p>
            <a:pPr lvl="2" eaLnBrk="1" hangingPunct="1">
              <a:buFont typeface="Arial" panose="020B0604020202020204" pitchFamily="34" charset="0"/>
              <a:buChar char="•"/>
            </a:pPr>
            <a:r>
              <a:rPr lang="en-US" sz="2800" dirty="0">
                <a:solidFill>
                  <a:schemeClr val="bg1">
                    <a:lumMod val="50000"/>
                  </a:schemeClr>
                </a:solidFill>
                <a:latin typeface="Arial" charset="0"/>
              </a:rPr>
              <a:t>French Mattresses</a:t>
            </a:r>
          </a:p>
          <a:p>
            <a:pPr lvl="2" eaLnBrk="1" hangingPunct="1">
              <a:buFont typeface="Arial" panose="020B0604020202020204" pitchFamily="34" charset="0"/>
              <a:buChar char="•"/>
            </a:pPr>
            <a:r>
              <a:rPr lang="en-US" sz="2800" b="1" dirty="0">
                <a:solidFill>
                  <a:srgbClr val="FFFF00"/>
                </a:solidFill>
                <a:latin typeface="Arial" charset="0"/>
              </a:rPr>
              <a:t>Underdrains</a:t>
            </a:r>
          </a:p>
          <a:p>
            <a:pPr lvl="2" eaLnBrk="1" hangingPunct="1">
              <a:buFont typeface="Arial" panose="020B0604020202020204" pitchFamily="34" charset="0"/>
              <a:buChar char="•"/>
            </a:pPr>
            <a:endParaRPr lang="en-US" sz="2800" dirty="0">
              <a:solidFill>
                <a:schemeClr val="bg1"/>
              </a:solidFill>
              <a:latin typeface="Arial" charset="0"/>
            </a:endParaRP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13564373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03679" y="345524"/>
            <a:ext cx="11055618" cy="6611694"/>
          </a:xfrm>
        </p:spPr>
      </p:pic>
      <p:sp>
        <p:nvSpPr>
          <p:cNvPr id="111624" name="Text Box 8"/>
          <p:cNvSpPr txBox="1">
            <a:spLocks noChangeArrowheads="1"/>
          </p:cNvSpPr>
          <p:nvPr/>
        </p:nvSpPr>
        <p:spPr bwMode="auto">
          <a:xfrm>
            <a:off x="3286125" y="518887"/>
            <a:ext cx="5865813" cy="1200329"/>
          </a:xfrm>
          <a:prstGeom prst="rect">
            <a:avLst/>
          </a:prstGeom>
          <a:solidFill>
            <a:srgbClr val="FFFF99"/>
          </a:solidFill>
          <a:ln w="76200">
            <a:solidFill>
              <a:srgbClr val="FF0000"/>
            </a:solidFill>
            <a:miter lim="800000"/>
            <a:headEnd/>
            <a:tailEnd/>
          </a:ln>
          <a:effectLst>
            <a:outerShdw dist="107763" dir="2700000" algn="ctr" rotWithShape="0">
              <a:schemeClr val="bg2"/>
            </a:outerShdw>
          </a:effectLst>
        </p:spPr>
        <p:txBody>
          <a:bodyPr>
            <a:spAutoFit/>
          </a:bodyPr>
          <a:lstStyle/>
          <a:p>
            <a:pPr>
              <a:defRPr/>
            </a:pPr>
            <a:r>
              <a:rPr lang="en-US" sz="2400" b="1" u="sng" dirty="0" err="1">
                <a:solidFill>
                  <a:srgbClr val="000000"/>
                </a:solidFill>
                <a:latin typeface="Times New Roman" pitchFamily="18" charset="0"/>
              </a:rPr>
              <a:t>Underdrain</a:t>
            </a:r>
            <a:r>
              <a:rPr lang="en-US" sz="2400" b="1" u="sng" dirty="0">
                <a:solidFill>
                  <a:srgbClr val="000000"/>
                </a:solidFill>
                <a:latin typeface="Times New Roman" pitchFamily="18" charset="0"/>
              </a:rPr>
              <a:t> </a:t>
            </a:r>
            <a:r>
              <a:rPr lang="en-US" sz="2400" b="1" dirty="0">
                <a:solidFill>
                  <a:srgbClr val="000000"/>
                </a:solidFill>
                <a:latin typeface="Times New Roman" pitchFamily="18" charset="0"/>
              </a:rPr>
              <a:t>: </a:t>
            </a:r>
            <a:r>
              <a:rPr lang="en-US" sz="2400" dirty="0">
                <a:solidFill>
                  <a:srgbClr val="000000"/>
                </a:solidFill>
                <a:latin typeface="Times New Roman" pitchFamily="18" charset="0"/>
              </a:rPr>
              <a:t>A buried drainpipe that collects subsurface water before it surfaces on the road and directs it to a stable outlet.</a:t>
            </a:r>
          </a:p>
        </p:txBody>
      </p:sp>
      <p:sp>
        <p:nvSpPr>
          <p:cNvPr id="12" name="Rectangle 11"/>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807" name="Text Box 6"/>
          <p:cNvSpPr txBox="1">
            <a:spLocks noChangeArrowheads="1"/>
          </p:cNvSpPr>
          <p:nvPr/>
        </p:nvSpPr>
        <p:spPr bwMode="auto">
          <a:xfrm>
            <a:off x="4591050" y="-55563"/>
            <a:ext cx="4560888" cy="431801"/>
          </a:xfrm>
          <a:prstGeom prst="rect">
            <a:avLst/>
          </a:prstGeom>
          <a:noFill/>
          <a:ln w="9525">
            <a:noFill/>
            <a:miter lim="800000"/>
            <a:headEnd/>
            <a:tailEnd/>
          </a:ln>
        </p:spPr>
        <p:txBody>
          <a:bodyPr>
            <a:spAutoFit/>
          </a:bodyPr>
          <a:lstStyle/>
          <a:p>
            <a:pPr algn="ctr">
              <a:tabLst>
                <a:tab pos="4860925" algn="l"/>
              </a:tabLst>
            </a:pPr>
            <a:r>
              <a:rPr lang="en-US" sz="2200" b="1">
                <a:solidFill>
                  <a:srgbClr val="003300"/>
                </a:solidFill>
              </a:rPr>
              <a:t>Underdrains</a:t>
            </a:r>
          </a:p>
        </p:txBody>
      </p:sp>
      <p:sp>
        <p:nvSpPr>
          <p:cNvPr id="76808"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tabLst>
                <a:tab pos="4860925" algn="l"/>
              </a:tabLst>
            </a:pPr>
            <a:r>
              <a:rPr lang="en-US" sz="2200" b="1" dirty="0">
                <a:solidFill>
                  <a:srgbClr val="FFFFCC"/>
                </a:solidFill>
              </a:rPr>
              <a:t>Road Base ESMPs</a:t>
            </a:r>
          </a:p>
        </p:txBody>
      </p:sp>
      <p:sp>
        <p:nvSpPr>
          <p:cNvPr id="9" name="Rectangle 14"/>
          <p:cNvSpPr>
            <a:spLocks noChangeArrowheads="1"/>
          </p:cNvSpPr>
          <p:nvPr/>
        </p:nvSpPr>
        <p:spPr bwMode="auto">
          <a:xfrm>
            <a:off x="5562600" y="5715482"/>
            <a:ext cx="3479799" cy="1104900"/>
          </a:xfrm>
          <a:prstGeom prst="rect">
            <a:avLst/>
          </a:prstGeom>
          <a:solidFill>
            <a:srgbClr val="000099"/>
          </a:solidFill>
          <a:ln w="57150" algn="ctr">
            <a:solidFill>
              <a:srgbClr val="FFFF00"/>
            </a:solidFill>
            <a:miter lim="800000"/>
            <a:headEnd/>
            <a:tailEnd/>
          </a:ln>
        </p:spPr>
        <p:txBody>
          <a:bodyPr wrap="none" anchor="ctr"/>
          <a:lstStyle/>
          <a:p>
            <a:pPr algn="ctr"/>
            <a:r>
              <a:rPr lang="en-US" sz="3600" b="1" dirty="0">
                <a:solidFill>
                  <a:srgbClr val="FFFF00"/>
                </a:solidFill>
                <a:latin typeface="Times New Roman" pitchFamily="18" charset="0"/>
              </a:rPr>
              <a:t>Page 12 </a:t>
            </a:r>
          </a:p>
          <a:p>
            <a:pPr algn="ctr"/>
            <a:r>
              <a:rPr lang="en-US" sz="3600" b="1" dirty="0">
                <a:solidFill>
                  <a:srgbClr val="FFFF00"/>
                </a:solidFill>
                <a:latin typeface="Times New Roman" pitchFamily="18" charset="0"/>
              </a:rPr>
              <a:t>in Field Guide</a:t>
            </a:r>
          </a:p>
        </p:txBody>
      </p:sp>
    </p:spTree>
    <p:extLst>
      <p:ext uri="{BB962C8B-B14F-4D97-AF65-F5344CB8AC3E}">
        <p14:creationId xmlns:p14="http://schemas.microsoft.com/office/powerpoint/2010/main" val="33177111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8" descr="DSC045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400" y="331743"/>
            <a:ext cx="5194300" cy="6526257"/>
          </a:xfrm>
          <a:prstGeom prst="rect">
            <a:avLst/>
          </a:prstGeom>
          <a:noFill/>
          <a:ln w="9525">
            <a:noFill/>
            <a:miter lim="800000"/>
            <a:headEnd/>
            <a:tailEnd/>
          </a:ln>
        </p:spPr>
      </p:pic>
      <p:sp>
        <p:nvSpPr>
          <p:cNvPr id="138243" name="Rectangle 7"/>
          <p:cNvSpPr>
            <a:spLocks noGrp="1" noChangeArrowheads="1"/>
          </p:cNvSpPr>
          <p:nvPr>
            <p:ph idx="1"/>
          </p:nvPr>
        </p:nvSpPr>
        <p:spPr>
          <a:xfrm>
            <a:off x="0" y="688975"/>
            <a:ext cx="4419600" cy="5486400"/>
          </a:xfrm>
          <a:noFill/>
        </p:spPr>
        <p:txBody>
          <a:bodyPr>
            <a:normAutofit/>
          </a:bodyPr>
          <a:lstStyle/>
          <a:p>
            <a:pPr eaLnBrk="1" hangingPunct="1">
              <a:buFontTx/>
              <a:buNone/>
            </a:pPr>
            <a:r>
              <a:rPr lang="en-US" sz="2800" b="1" dirty="0"/>
              <a:t>When TO USE:</a:t>
            </a:r>
          </a:p>
          <a:p>
            <a:pPr eaLnBrk="1" hangingPunct="1"/>
            <a:endParaRPr lang="en-US" sz="2800" dirty="0"/>
          </a:p>
          <a:p>
            <a:r>
              <a:rPr lang="en-US" sz="2800" b="1" dirty="0"/>
              <a:t>Saturated road bases</a:t>
            </a:r>
          </a:p>
          <a:p>
            <a:pPr eaLnBrk="1" hangingPunct="1"/>
            <a:endParaRPr lang="en-US" sz="2800" b="1" dirty="0"/>
          </a:p>
          <a:p>
            <a:pPr eaLnBrk="1" hangingPunct="1"/>
            <a:r>
              <a:rPr lang="en-US" sz="2800" b="1" dirty="0"/>
              <a:t>Perpetually wet </a:t>
            </a:r>
            <a:br>
              <a:rPr lang="en-US" sz="2800" b="1" dirty="0"/>
            </a:br>
            <a:r>
              <a:rPr lang="en-US" sz="2800" b="1" dirty="0"/>
              <a:t>ditches and banks</a:t>
            </a:r>
          </a:p>
          <a:p>
            <a:pPr eaLnBrk="1" hangingPunct="1"/>
            <a:endParaRPr lang="en-US" sz="2800" b="1" dirty="0"/>
          </a:p>
          <a:p>
            <a:pPr eaLnBrk="1" hangingPunct="1"/>
            <a:endParaRPr lang="en-US" sz="2800" b="1" dirty="0"/>
          </a:p>
          <a:p>
            <a:pPr eaLnBrk="1" hangingPunct="1">
              <a:buFontTx/>
              <a:buNone/>
            </a:pPr>
            <a:r>
              <a:rPr lang="en-US" sz="2800" b="1" dirty="0"/>
              <a:t>ANY CONSISTENTLY</a:t>
            </a:r>
          </a:p>
          <a:p>
            <a:pPr eaLnBrk="1" hangingPunct="1">
              <a:buFontTx/>
              <a:buNone/>
            </a:pPr>
            <a:r>
              <a:rPr lang="en-US" sz="2800" b="1" dirty="0"/>
              <a:t>      WET AREAS!</a:t>
            </a:r>
          </a:p>
          <a:p>
            <a:pPr eaLnBrk="1" hangingPunct="1"/>
            <a:endParaRPr lang="en-US" sz="2800" b="1" dirty="0">
              <a:solidFill>
                <a:schemeClr val="bg1"/>
              </a:solidFill>
            </a:endParaRPr>
          </a:p>
          <a:p>
            <a:pPr lvl="1" eaLnBrk="1" hangingPunct="1">
              <a:buFontTx/>
              <a:buNone/>
            </a:pPr>
            <a:endParaRPr lang="en-US" sz="3200" b="1" dirty="0">
              <a:solidFill>
                <a:schemeClr val="bg1"/>
              </a:solidFill>
            </a:endParaRPr>
          </a:p>
        </p:txBody>
      </p:sp>
      <p:sp>
        <p:nvSpPr>
          <p:cNvPr id="427017" name="Line 9"/>
          <p:cNvSpPr>
            <a:spLocks noChangeShapeType="1"/>
          </p:cNvSpPr>
          <p:nvPr/>
        </p:nvSpPr>
        <p:spPr bwMode="auto">
          <a:xfrm>
            <a:off x="3048000" y="3124200"/>
            <a:ext cx="4343400" cy="1447800"/>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427018" name="Line 10"/>
          <p:cNvSpPr>
            <a:spLocks noChangeShapeType="1"/>
          </p:cNvSpPr>
          <p:nvPr/>
        </p:nvSpPr>
        <p:spPr bwMode="auto">
          <a:xfrm>
            <a:off x="3627438" y="1981200"/>
            <a:ext cx="2578100" cy="560388"/>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9" name="Rectangle 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Underdrains</a:t>
            </a:r>
          </a:p>
        </p:txBody>
      </p:sp>
      <p:sp>
        <p:nvSpPr>
          <p:cNvPr id="1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276333720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97" descr="DSC0453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60199"/>
            <a:ext cx="4495800" cy="6858000"/>
          </a:xfrm>
          <a:prstGeom prst="rect">
            <a:avLst/>
          </a:prstGeom>
          <a:noFill/>
          <a:ln w="9525">
            <a:noFill/>
            <a:miter lim="800000"/>
            <a:headEnd/>
            <a:tailEnd/>
          </a:ln>
        </p:spPr>
      </p:pic>
      <p:pic>
        <p:nvPicPr>
          <p:cNvPr id="7" name="Picture 2" descr="DSC0480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48200" y="139178"/>
            <a:ext cx="4495800" cy="6858000"/>
          </a:xfrm>
          <a:prstGeom prst="rect">
            <a:avLst/>
          </a:prstGeom>
          <a:noFill/>
          <a:ln w="9525">
            <a:noFill/>
            <a:miter lim="800000"/>
            <a:headEnd/>
            <a:tailEnd/>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0" name="Text Box 24"/>
          <p:cNvSpPr txBox="1">
            <a:spLocks noChangeArrowheads="1"/>
          </p:cNvSpPr>
          <p:nvPr/>
        </p:nvSpPr>
        <p:spPr bwMode="auto">
          <a:xfrm>
            <a:off x="1295399" y="365005"/>
            <a:ext cx="6228347" cy="461665"/>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400" b="1" dirty="0">
                <a:solidFill>
                  <a:prstClr val="black"/>
                </a:solidFill>
              </a:rPr>
              <a:t>Consider time of year, this is the same site in:</a:t>
            </a:r>
          </a:p>
        </p:txBody>
      </p:sp>
      <p:sp>
        <p:nvSpPr>
          <p:cNvPr id="11" name="Text Box 24"/>
          <p:cNvSpPr txBox="1">
            <a:spLocks noChangeArrowheads="1"/>
          </p:cNvSpPr>
          <p:nvPr/>
        </p:nvSpPr>
        <p:spPr bwMode="auto">
          <a:xfrm>
            <a:off x="1295400" y="842560"/>
            <a:ext cx="1676400" cy="523220"/>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800" b="1" dirty="0">
                <a:solidFill>
                  <a:prstClr val="black"/>
                </a:solidFill>
              </a:rPr>
              <a:t>MARCH</a:t>
            </a:r>
          </a:p>
        </p:txBody>
      </p:sp>
      <p:sp>
        <p:nvSpPr>
          <p:cNvPr id="12" name="Text Box 24"/>
          <p:cNvSpPr txBox="1">
            <a:spLocks noChangeArrowheads="1"/>
          </p:cNvSpPr>
          <p:nvPr/>
        </p:nvSpPr>
        <p:spPr bwMode="auto">
          <a:xfrm>
            <a:off x="5638800" y="820850"/>
            <a:ext cx="1676400" cy="523220"/>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800" b="1" dirty="0">
                <a:solidFill>
                  <a:prstClr val="black"/>
                </a:solidFill>
              </a:rPr>
              <a:t>MAY</a:t>
            </a:r>
          </a:p>
        </p:txBody>
      </p:sp>
    </p:spTree>
    <p:extLst>
      <p:ext uri="{BB962C8B-B14F-4D97-AF65-F5344CB8AC3E}">
        <p14:creationId xmlns:p14="http://schemas.microsoft.com/office/powerpoint/2010/main" val="225245382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8"/>
          <p:cNvSpPr>
            <a:spLocks noChangeArrowheads="1"/>
          </p:cNvSpPr>
          <p:nvPr/>
        </p:nvSpPr>
        <p:spPr bwMode="auto">
          <a:xfrm>
            <a:off x="0" y="995363"/>
            <a:ext cx="9144000" cy="5267325"/>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42339" name="Picture 72"/>
          <p:cNvPicPr>
            <a:picLocks noChangeAspect="1" noChangeArrowheads="1"/>
          </p:cNvPicPr>
          <p:nvPr/>
        </p:nvPicPr>
        <p:blipFill>
          <a:blip r:embed="rId3" cstate="print"/>
          <a:srcRect/>
          <a:stretch>
            <a:fillRect/>
          </a:stretch>
        </p:blipFill>
        <p:spPr bwMode="auto">
          <a:xfrm>
            <a:off x="0" y="768668"/>
            <a:ext cx="9144000" cy="5919787"/>
          </a:xfrm>
          <a:prstGeom prst="rect">
            <a:avLst/>
          </a:prstGeom>
          <a:solidFill>
            <a:schemeClr val="bg1"/>
          </a:solidFill>
          <a:ln w="9525">
            <a:noFill/>
            <a:miter lim="800000"/>
            <a:headEnd/>
            <a:tailEnd/>
          </a:ln>
        </p:spPr>
      </p:pic>
      <p:sp>
        <p:nvSpPr>
          <p:cNvPr id="142340" name="Rectangle 73"/>
          <p:cNvSpPr>
            <a:spLocks noChangeArrowheads="1"/>
          </p:cNvSpPr>
          <p:nvPr/>
        </p:nvSpPr>
        <p:spPr bwMode="auto">
          <a:xfrm>
            <a:off x="304800" y="3078163"/>
            <a:ext cx="2743200" cy="369887"/>
          </a:xfrm>
          <a:prstGeom prst="rect">
            <a:avLst/>
          </a:prstGeom>
          <a:solidFill>
            <a:schemeClr val="bg1"/>
          </a:solidFill>
          <a:ln w="9525">
            <a:noFill/>
            <a:miter lim="800000"/>
            <a:headEnd/>
            <a:tailEnd/>
          </a:ln>
        </p:spPr>
        <p:txBody>
          <a:bodyPr>
            <a:spAutoFit/>
          </a:bodyPr>
          <a:lstStyle/>
          <a:p>
            <a:r>
              <a:rPr lang="en-US" sz="1800"/>
              <a:t>1. Excavate Trench</a:t>
            </a:r>
          </a:p>
        </p:txBody>
      </p:sp>
      <p:sp>
        <p:nvSpPr>
          <p:cNvPr id="142341" name="Rectangle 74"/>
          <p:cNvSpPr>
            <a:spLocks noChangeArrowheads="1"/>
          </p:cNvSpPr>
          <p:nvPr/>
        </p:nvSpPr>
        <p:spPr bwMode="auto">
          <a:xfrm>
            <a:off x="3225800" y="3078163"/>
            <a:ext cx="2743200" cy="369887"/>
          </a:xfrm>
          <a:prstGeom prst="rect">
            <a:avLst/>
          </a:prstGeom>
          <a:solidFill>
            <a:schemeClr val="bg1"/>
          </a:solidFill>
          <a:ln w="9525">
            <a:noFill/>
            <a:miter lim="800000"/>
            <a:headEnd/>
            <a:tailEnd/>
          </a:ln>
        </p:spPr>
        <p:txBody>
          <a:bodyPr>
            <a:spAutoFit/>
          </a:bodyPr>
          <a:lstStyle/>
          <a:p>
            <a:r>
              <a:rPr lang="en-US" sz="1800"/>
              <a:t>2. Place Geo-textile</a:t>
            </a:r>
          </a:p>
        </p:txBody>
      </p:sp>
      <p:sp>
        <p:nvSpPr>
          <p:cNvPr id="142342" name="Rectangle 75"/>
          <p:cNvSpPr>
            <a:spLocks noChangeArrowheads="1"/>
          </p:cNvSpPr>
          <p:nvPr/>
        </p:nvSpPr>
        <p:spPr bwMode="auto">
          <a:xfrm>
            <a:off x="6045200" y="3078163"/>
            <a:ext cx="2794000" cy="369887"/>
          </a:xfrm>
          <a:prstGeom prst="rect">
            <a:avLst/>
          </a:prstGeom>
          <a:solidFill>
            <a:schemeClr val="bg1"/>
          </a:solidFill>
          <a:ln w="9525">
            <a:noFill/>
            <a:miter lim="800000"/>
            <a:headEnd/>
            <a:tailEnd/>
          </a:ln>
        </p:spPr>
        <p:txBody>
          <a:bodyPr>
            <a:spAutoFit/>
          </a:bodyPr>
          <a:lstStyle/>
          <a:p>
            <a:r>
              <a:rPr lang="en-US" sz="1800"/>
              <a:t>3. Add pipe and clean fill</a:t>
            </a:r>
          </a:p>
        </p:txBody>
      </p:sp>
      <p:sp>
        <p:nvSpPr>
          <p:cNvPr id="142343" name="Rectangle 76"/>
          <p:cNvSpPr>
            <a:spLocks noChangeArrowheads="1"/>
          </p:cNvSpPr>
          <p:nvPr/>
        </p:nvSpPr>
        <p:spPr bwMode="auto">
          <a:xfrm>
            <a:off x="292100" y="5626100"/>
            <a:ext cx="2743200" cy="554038"/>
          </a:xfrm>
          <a:prstGeom prst="rect">
            <a:avLst/>
          </a:prstGeom>
          <a:solidFill>
            <a:schemeClr val="bg1"/>
          </a:solidFill>
          <a:ln w="9525">
            <a:noFill/>
            <a:miter lim="800000"/>
            <a:headEnd/>
            <a:tailEnd/>
          </a:ln>
        </p:spPr>
        <p:txBody>
          <a:bodyPr>
            <a:spAutoFit/>
          </a:bodyPr>
          <a:lstStyle/>
          <a:p>
            <a:r>
              <a:rPr lang="en-US" sz="1800"/>
              <a:t>4. Add clean fill</a:t>
            </a:r>
            <a:br>
              <a:rPr lang="en-US" sz="1100"/>
            </a:br>
            <a:endParaRPr lang="en-US" sz="1100"/>
          </a:p>
        </p:txBody>
      </p:sp>
      <p:sp>
        <p:nvSpPr>
          <p:cNvPr id="142344" name="Rectangle 77"/>
          <p:cNvSpPr>
            <a:spLocks noChangeArrowheads="1"/>
          </p:cNvSpPr>
          <p:nvPr/>
        </p:nvSpPr>
        <p:spPr bwMode="auto">
          <a:xfrm>
            <a:off x="3213100" y="5626100"/>
            <a:ext cx="2743200" cy="646113"/>
          </a:xfrm>
          <a:prstGeom prst="rect">
            <a:avLst/>
          </a:prstGeom>
          <a:solidFill>
            <a:schemeClr val="bg1"/>
          </a:solidFill>
          <a:ln w="9525">
            <a:noFill/>
            <a:miter lim="800000"/>
            <a:headEnd/>
            <a:tailEnd/>
          </a:ln>
        </p:spPr>
        <p:txBody>
          <a:bodyPr>
            <a:spAutoFit/>
          </a:bodyPr>
          <a:lstStyle/>
          <a:p>
            <a:r>
              <a:rPr lang="en-US" sz="1800"/>
              <a:t>5. Wrap and overlap geo-textile</a:t>
            </a:r>
          </a:p>
        </p:txBody>
      </p:sp>
      <p:sp>
        <p:nvSpPr>
          <p:cNvPr id="142345" name="Rectangle 78"/>
          <p:cNvSpPr>
            <a:spLocks noChangeArrowheads="1"/>
          </p:cNvSpPr>
          <p:nvPr/>
        </p:nvSpPr>
        <p:spPr bwMode="auto">
          <a:xfrm>
            <a:off x="6096000" y="5626100"/>
            <a:ext cx="2743200" cy="646113"/>
          </a:xfrm>
          <a:prstGeom prst="rect">
            <a:avLst/>
          </a:prstGeom>
          <a:solidFill>
            <a:schemeClr val="bg1"/>
          </a:solidFill>
          <a:ln w="9525">
            <a:noFill/>
            <a:miter lim="800000"/>
            <a:headEnd/>
            <a:tailEnd/>
          </a:ln>
        </p:spPr>
        <p:txBody>
          <a:bodyPr>
            <a:spAutoFit/>
          </a:bodyPr>
          <a:lstStyle/>
          <a:p>
            <a:r>
              <a:rPr lang="en-US" sz="1800"/>
              <a:t>6. Cover geo-textile</a:t>
            </a:r>
          </a:p>
          <a:p>
            <a:endParaRPr lang="en-US" sz="1800"/>
          </a:p>
        </p:txBody>
      </p:sp>
      <p:sp>
        <p:nvSpPr>
          <p:cNvPr id="142346" name="Rectangle 79"/>
          <p:cNvSpPr>
            <a:spLocks noChangeArrowheads="1"/>
          </p:cNvSpPr>
          <p:nvPr/>
        </p:nvSpPr>
        <p:spPr bwMode="auto">
          <a:xfrm>
            <a:off x="4572000" y="6457950"/>
            <a:ext cx="4572000" cy="400050"/>
          </a:xfrm>
          <a:prstGeom prst="rect">
            <a:avLst/>
          </a:prstGeom>
          <a:noFill/>
          <a:ln w="9525">
            <a:noFill/>
            <a:miter lim="800000"/>
            <a:headEnd/>
            <a:tailEnd/>
          </a:ln>
        </p:spPr>
        <p:txBody>
          <a:bodyPr>
            <a:spAutoFit/>
          </a:bodyPr>
          <a:lstStyle/>
          <a:p>
            <a:r>
              <a:rPr lang="en-US" sz="1000">
                <a:solidFill>
                  <a:schemeClr val="bg1"/>
                </a:solidFill>
              </a:rPr>
              <a:t>FHWA Geosynthetic Design and Construction Guidelines</a:t>
            </a:r>
            <a:br>
              <a:rPr lang="en-US" sz="1000">
                <a:solidFill>
                  <a:schemeClr val="bg1"/>
                </a:solidFill>
              </a:rPr>
            </a:br>
            <a:r>
              <a:rPr lang="en-US" sz="1000">
                <a:solidFill>
                  <a:schemeClr val="bg1"/>
                </a:solidFill>
              </a:rPr>
              <a:t>(Berg, et. al., 1998)</a:t>
            </a: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4" name="Text Box 24"/>
          <p:cNvSpPr txBox="1">
            <a:spLocks noChangeArrowheads="1"/>
          </p:cNvSpPr>
          <p:nvPr/>
        </p:nvSpPr>
        <p:spPr bwMode="auto">
          <a:xfrm>
            <a:off x="0" y="334228"/>
            <a:ext cx="9151620" cy="523220"/>
          </a:xfrm>
          <a:prstGeom prst="rect">
            <a:avLst/>
          </a:prstGeom>
          <a:solidFill>
            <a:schemeClr val="bg1"/>
          </a:solidFill>
          <a:ln w="9525" algn="ctr">
            <a:solidFill>
              <a:schemeClr val="bg1"/>
            </a:solidFill>
            <a:miter lim="800000"/>
            <a:headEnd/>
            <a:tailEnd/>
          </a:ln>
        </p:spPr>
        <p:txBody>
          <a:bodyPr wrap="square" anchor="ctr">
            <a:spAutoFit/>
          </a:bodyPr>
          <a:lstStyle/>
          <a:p>
            <a:pPr algn="ctr"/>
            <a:r>
              <a:rPr lang="en-US" sz="2800" b="1" u="sng" dirty="0">
                <a:solidFill>
                  <a:prstClr val="black"/>
                </a:solidFill>
              </a:rPr>
              <a:t>Constructed Stone Underdrain</a:t>
            </a:r>
          </a:p>
        </p:txBody>
      </p:sp>
    </p:spTree>
    <p:extLst>
      <p:ext uri="{BB962C8B-B14F-4D97-AF65-F5344CB8AC3E}">
        <p14:creationId xmlns:p14="http://schemas.microsoft.com/office/powerpoint/2010/main" val="429260957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807" name="Text Box 6"/>
          <p:cNvSpPr txBox="1">
            <a:spLocks noChangeArrowheads="1"/>
          </p:cNvSpPr>
          <p:nvPr/>
        </p:nvSpPr>
        <p:spPr bwMode="auto">
          <a:xfrm>
            <a:off x="4591050" y="-55563"/>
            <a:ext cx="4560888" cy="431801"/>
          </a:xfrm>
          <a:prstGeom prst="rect">
            <a:avLst/>
          </a:prstGeom>
          <a:noFill/>
          <a:ln w="9525">
            <a:noFill/>
            <a:miter lim="800000"/>
            <a:headEnd/>
            <a:tailEnd/>
          </a:ln>
        </p:spPr>
        <p:txBody>
          <a:bodyPr>
            <a:spAutoFit/>
          </a:bodyPr>
          <a:lstStyle/>
          <a:p>
            <a:pPr algn="ctr">
              <a:tabLst>
                <a:tab pos="4860925" algn="l"/>
              </a:tabLst>
            </a:pPr>
            <a:r>
              <a:rPr lang="en-US" sz="2200" b="1">
                <a:solidFill>
                  <a:srgbClr val="003300"/>
                </a:solidFill>
              </a:rPr>
              <a:t>Underdrains</a:t>
            </a:r>
          </a:p>
        </p:txBody>
      </p:sp>
      <p:sp>
        <p:nvSpPr>
          <p:cNvPr id="76808"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tabLst>
                <a:tab pos="4860925" algn="l"/>
              </a:tabLst>
            </a:pPr>
            <a:r>
              <a:rPr lang="en-US" sz="2200" b="1" dirty="0">
                <a:solidFill>
                  <a:srgbClr val="FFFFCC"/>
                </a:solidFill>
              </a:rPr>
              <a:t>Road Base ESMPs</a:t>
            </a:r>
          </a:p>
        </p:txBody>
      </p:sp>
      <p:pic>
        <p:nvPicPr>
          <p:cNvPr id="5" name="Picture 4" descr="A picture containing text, grass, outdoor, dirt&#10;&#10;Description automatically generated">
            <a:extLst>
              <a:ext uri="{FF2B5EF4-FFF2-40B4-BE49-F238E27FC236}">
                <a16:creationId xmlns:a16="http://schemas.microsoft.com/office/drawing/2014/main" id="{6652D8DA-D708-4534-AFE2-3FD47AC8A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97729"/>
            <a:ext cx="9144000" cy="3596268"/>
          </a:xfrm>
          <a:prstGeom prst="rect">
            <a:avLst/>
          </a:prstGeom>
        </p:spPr>
      </p:pic>
      <p:sp>
        <p:nvSpPr>
          <p:cNvPr id="13" name="TextBox 12">
            <a:extLst>
              <a:ext uri="{FF2B5EF4-FFF2-40B4-BE49-F238E27FC236}">
                <a16:creationId xmlns:a16="http://schemas.microsoft.com/office/drawing/2014/main" id="{008B2737-DA22-4EF4-8E64-9BEBAB300A64}"/>
              </a:ext>
            </a:extLst>
          </p:cNvPr>
          <p:cNvSpPr txBox="1"/>
          <p:nvPr/>
        </p:nvSpPr>
        <p:spPr>
          <a:xfrm>
            <a:off x="1267327" y="511711"/>
            <a:ext cx="6336632" cy="646331"/>
          </a:xfrm>
          <a:prstGeom prst="rect">
            <a:avLst/>
          </a:prstGeom>
          <a:noFill/>
        </p:spPr>
        <p:txBody>
          <a:bodyPr wrap="square">
            <a:spAutoFit/>
          </a:bodyPr>
          <a:lstStyle/>
          <a:p>
            <a:pPr marL="225425" indent="-225425">
              <a:spcBef>
                <a:spcPct val="20000"/>
              </a:spcBef>
            </a:pPr>
            <a:r>
              <a:rPr lang="en-US" u="sng" dirty="0">
                <a:latin typeface="Calibri" panose="020F0502020204030204" pitchFamily="34" charset="0"/>
              </a:rPr>
              <a:t>Jung</a:t>
            </a:r>
            <a:r>
              <a:rPr lang="en-US" sz="3600" u="sng" dirty="0">
                <a:latin typeface="Calibri" panose="020F0502020204030204" pitchFamily="34" charset="0"/>
              </a:rPr>
              <a:t> Road – Bradford County</a:t>
            </a:r>
          </a:p>
        </p:txBody>
      </p:sp>
      <p:sp>
        <p:nvSpPr>
          <p:cNvPr id="15" name="TextBox 14">
            <a:extLst>
              <a:ext uri="{FF2B5EF4-FFF2-40B4-BE49-F238E27FC236}">
                <a16:creationId xmlns:a16="http://schemas.microsoft.com/office/drawing/2014/main" id="{C3685BF1-9579-44E2-BBA2-590661BA20F9}"/>
              </a:ext>
            </a:extLst>
          </p:cNvPr>
          <p:cNvSpPr txBox="1"/>
          <p:nvPr/>
        </p:nvSpPr>
        <p:spPr>
          <a:xfrm>
            <a:off x="168442" y="4953454"/>
            <a:ext cx="8807116" cy="1754326"/>
          </a:xfrm>
          <a:prstGeom prst="rect">
            <a:avLst/>
          </a:prstGeom>
          <a:noFill/>
        </p:spPr>
        <p:txBody>
          <a:bodyPr wrap="square">
            <a:spAutoFit/>
          </a:bodyPr>
          <a:lstStyle/>
          <a:p>
            <a:pPr marL="225425" indent="-225425">
              <a:spcBef>
                <a:spcPct val="20000"/>
              </a:spcBef>
            </a:pPr>
            <a:r>
              <a:rPr lang="en-US" sz="3600" dirty="0">
                <a:latin typeface="Calibri" panose="020F0502020204030204" pitchFamily="34" charset="0"/>
              </a:rPr>
              <a:t>You can take advantage of deep ditches for underdrains.  Much of the excavation is already done for you.</a:t>
            </a:r>
          </a:p>
        </p:txBody>
      </p:sp>
    </p:spTree>
    <p:extLst>
      <p:ext uri="{BB962C8B-B14F-4D97-AF65-F5344CB8AC3E}">
        <p14:creationId xmlns:p14="http://schemas.microsoft.com/office/powerpoint/2010/main" val="5930256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nevel\Desktop\3 turns U-drain\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31867" y="5753099"/>
            <a:ext cx="216389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DSC0481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583"/>
          <a:stretch/>
        </p:blipFill>
        <p:spPr bwMode="auto">
          <a:xfrm>
            <a:off x="2667000" y="347854"/>
            <a:ext cx="6477000" cy="6510145"/>
          </a:xfrm>
          <a:prstGeom prst="rect">
            <a:avLst/>
          </a:prstGeom>
          <a:noFill/>
          <a:ln w="9525">
            <a:noFill/>
            <a:miter lim="800000"/>
            <a:headEnd/>
            <a:tailEnd/>
          </a:ln>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7" name="Text Box 24"/>
          <p:cNvSpPr txBox="1">
            <a:spLocks noChangeArrowheads="1"/>
          </p:cNvSpPr>
          <p:nvPr/>
        </p:nvSpPr>
        <p:spPr bwMode="auto">
          <a:xfrm>
            <a:off x="4663698" y="356295"/>
            <a:ext cx="4522974" cy="461665"/>
          </a:xfrm>
          <a:prstGeom prst="rect">
            <a:avLst/>
          </a:prstGeom>
          <a:solidFill>
            <a:schemeClr val="bg1"/>
          </a:solidFill>
          <a:ln w="9525" algn="ctr">
            <a:solidFill>
              <a:schemeClr val="tx1"/>
            </a:solidFill>
            <a:miter lim="800000"/>
            <a:headEnd/>
            <a:tailEnd/>
          </a:ln>
        </p:spPr>
        <p:txBody>
          <a:bodyPr wrap="square" anchor="ctr">
            <a:spAutoFit/>
          </a:bodyPr>
          <a:lstStyle/>
          <a:p>
            <a:pPr algn="ctr"/>
            <a:r>
              <a:rPr lang="en-US" sz="2400" b="1" dirty="0">
                <a:solidFill>
                  <a:prstClr val="black"/>
                </a:solidFill>
              </a:rPr>
              <a:t>Example 1</a:t>
            </a:r>
          </a:p>
        </p:txBody>
      </p:sp>
      <p:pic>
        <p:nvPicPr>
          <p:cNvPr id="19" name="Picture 97" descr="DSC0453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9416" y="447114"/>
            <a:ext cx="2674620" cy="4079929"/>
          </a:xfrm>
          <a:prstGeom prst="rect">
            <a:avLst/>
          </a:prstGeom>
          <a:noFill/>
          <a:ln w="76200">
            <a:solidFill>
              <a:schemeClr val="bg1"/>
            </a:solidFill>
            <a:miter lim="800000"/>
            <a:headEnd/>
            <a:tailEnd/>
          </a:ln>
        </p:spPr>
      </p:pic>
      <p:sp>
        <p:nvSpPr>
          <p:cNvPr id="20" name="Text Box 24"/>
          <p:cNvSpPr txBox="1">
            <a:spLocks noChangeArrowheads="1"/>
          </p:cNvSpPr>
          <p:nvPr/>
        </p:nvSpPr>
        <p:spPr bwMode="auto">
          <a:xfrm>
            <a:off x="89416" y="457939"/>
            <a:ext cx="890950" cy="400110"/>
          </a:xfrm>
          <a:prstGeom prst="rect">
            <a:avLst/>
          </a:prstGeom>
          <a:solidFill>
            <a:schemeClr val="bg1"/>
          </a:solidFill>
          <a:ln w="9525" algn="ctr">
            <a:solidFill>
              <a:schemeClr val="tx1"/>
            </a:solidFill>
            <a:miter lim="800000"/>
            <a:headEnd/>
            <a:tailEnd/>
          </a:ln>
        </p:spPr>
        <p:txBody>
          <a:bodyPr wrap="none" anchor="ctr">
            <a:spAutoFit/>
          </a:bodyPr>
          <a:lstStyle/>
          <a:p>
            <a:r>
              <a:rPr lang="en-US" sz="2000" b="1" dirty="0"/>
              <a:t>Before</a:t>
            </a:r>
          </a:p>
        </p:txBody>
      </p:sp>
      <p:sp>
        <p:nvSpPr>
          <p:cNvPr id="21" name="Text Box 24"/>
          <p:cNvSpPr txBox="1">
            <a:spLocks noChangeArrowheads="1"/>
          </p:cNvSpPr>
          <p:nvPr/>
        </p:nvSpPr>
        <p:spPr bwMode="auto">
          <a:xfrm>
            <a:off x="5630375" y="1029444"/>
            <a:ext cx="2589620" cy="400110"/>
          </a:xfrm>
          <a:prstGeom prst="rect">
            <a:avLst/>
          </a:prstGeom>
          <a:solidFill>
            <a:schemeClr val="bg1"/>
          </a:solidFill>
          <a:ln w="9525" algn="ctr">
            <a:solidFill>
              <a:schemeClr val="tx1"/>
            </a:solidFill>
            <a:miter lim="800000"/>
            <a:headEnd/>
            <a:tailEnd/>
          </a:ln>
        </p:spPr>
        <p:txBody>
          <a:bodyPr wrap="none" anchor="ctr">
            <a:spAutoFit/>
          </a:bodyPr>
          <a:lstStyle/>
          <a:p>
            <a:r>
              <a:rPr lang="en-US" sz="2000" b="1" dirty="0"/>
              <a:t>Underdrain excavation</a:t>
            </a:r>
          </a:p>
        </p:txBody>
      </p:sp>
    </p:spTree>
    <p:extLst>
      <p:ext uri="{BB962C8B-B14F-4D97-AF65-F5344CB8AC3E}">
        <p14:creationId xmlns:p14="http://schemas.microsoft.com/office/powerpoint/2010/main" val="384341957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nevel\Desktop\3 turns U-drain\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1" y="28817"/>
            <a:ext cx="6687312" cy="68291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21" name="Text Box 24"/>
          <p:cNvSpPr txBox="1">
            <a:spLocks noChangeArrowheads="1"/>
          </p:cNvSpPr>
          <p:nvPr/>
        </p:nvSpPr>
        <p:spPr bwMode="auto">
          <a:xfrm>
            <a:off x="89416" y="1981200"/>
            <a:ext cx="3281125" cy="830997"/>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Have a plan to remove excavated material</a:t>
            </a:r>
          </a:p>
        </p:txBody>
      </p:sp>
      <p:sp>
        <p:nvSpPr>
          <p:cNvPr id="9" name="Text Box 24"/>
          <p:cNvSpPr txBox="1">
            <a:spLocks noChangeArrowheads="1"/>
          </p:cNvSpPr>
          <p:nvPr/>
        </p:nvSpPr>
        <p:spPr bwMode="auto">
          <a:xfrm>
            <a:off x="6128084" y="2528455"/>
            <a:ext cx="2410841" cy="1200329"/>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Should have ~1% slope like a pipe</a:t>
            </a:r>
          </a:p>
        </p:txBody>
      </p:sp>
    </p:spTree>
    <p:extLst>
      <p:ext uri="{BB962C8B-B14F-4D97-AF65-F5344CB8AC3E}">
        <p14:creationId xmlns:p14="http://schemas.microsoft.com/office/powerpoint/2010/main" val="404740047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2" descr="DSC048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5600"/>
            <a:ext cx="9144000" cy="6502400"/>
          </a:xfrm>
          <a:prstGeom prst="rect">
            <a:avLst/>
          </a:prstGeom>
          <a:noFill/>
          <a:ln w="9525">
            <a:noFill/>
            <a:miter lim="800000"/>
            <a:headEnd/>
            <a:tailEnd/>
          </a:ln>
        </p:spPr>
      </p:pic>
      <p:sp>
        <p:nvSpPr>
          <p:cNvPr id="669711" name="Line 15"/>
          <p:cNvSpPr>
            <a:spLocks noChangeShapeType="1"/>
          </p:cNvSpPr>
          <p:nvPr/>
        </p:nvSpPr>
        <p:spPr bwMode="auto">
          <a:xfrm flipH="1" flipV="1">
            <a:off x="4321174" y="3243263"/>
            <a:ext cx="1851025" cy="1984374"/>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669712" name="Line 16"/>
          <p:cNvSpPr>
            <a:spLocks noChangeShapeType="1"/>
          </p:cNvSpPr>
          <p:nvPr/>
        </p:nvSpPr>
        <p:spPr bwMode="auto">
          <a:xfrm flipV="1">
            <a:off x="8229600" y="3727452"/>
            <a:ext cx="114300" cy="1462086"/>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669709" name="Rectangle 13"/>
          <p:cNvSpPr>
            <a:spLocks noChangeArrowheads="1"/>
          </p:cNvSpPr>
          <p:nvPr/>
        </p:nvSpPr>
        <p:spPr bwMode="auto">
          <a:xfrm>
            <a:off x="5054385" y="5257800"/>
            <a:ext cx="4060825" cy="1570037"/>
          </a:xfrm>
          <a:prstGeom prst="rect">
            <a:avLst/>
          </a:prstGeom>
          <a:solidFill>
            <a:srgbClr val="FFFF99"/>
          </a:solidFill>
          <a:ln w="76200" algn="ctr">
            <a:solidFill>
              <a:srgbClr val="FF0000"/>
            </a:solidFill>
            <a:miter lim="800000"/>
            <a:headEnd/>
            <a:tailEnd/>
          </a:ln>
          <a:effectLst>
            <a:outerShdw dist="107763" dir="2700000" algn="ctr" rotWithShape="0">
              <a:schemeClr val="bg2"/>
            </a:outerShdw>
          </a:effectLst>
        </p:spPr>
        <p:txBody>
          <a:bodyPr>
            <a:spAutoFit/>
          </a:bodyPr>
          <a:lstStyle/>
          <a:p>
            <a:pPr>
              <a:defRPr/>
            </a:pPr>
            <a:r>
              <a:rPr lang="en-US" sz="2400" u="sng" dirty="0">
                <a:solidFill>
                  <a:srgbClr val="FF0000"/>
                </a:solidFill>
                <a:latin typeface="Arial" charset="0"/>
              </a:rPr>
              <a:t>Non-Woven</a:t>
            </a:r>
            <a:r>
              <a:rPr lang="en-US" sz="2400" u="sng" dirty="0">
                <a:latin typeface="Arial" charset="0"/>
              </a:rPr>
              <a:t> Fabric</a:t>
            </a:r>
          </a:p>
          <a:p>
            <a:pPr>
              <a:defRPr/>
            </a:pPr>
            <a:r>
              <a:rPr lang="en-US" sz="2400" b="0" dirty="0">
                <a:latin typeface="Arial" charset="0"/>
              </a:rPr>
              <a:t>- separates</a:t>
            </a:r>
          </a:p>
          <a:p>
            <a:pPr>
              <a:buFontTx/>
              <a:buChar char="-"/>
              <a:defRPr/>
            </a:pPr>
            <a:r>
              <a:rPr lang="en-US" sz="2400" b="0" dirty="0">
                <a:latin typeface="Arial" charset="0"/>
              </a:rPr>
              <a:t> filters</a:t>
            </a:r>
          </a:p>
          <a:p>
            <a:pPr>
              <a:buFontTx/>
              <a:buChar char="-"/>
              <a:defRPr/>
            </a:pPr>
            <a:endParaRPr lang="en-US" sz="2400" b="0" dirty="0">
              <a:latin typeface="Arial" charset="0"/>
            </a:endParaRPr>
          </a:p>
        </p:txBody>
      </p:sp>
      <p:pic>
        <p:nvPicPr>
          <p:cNvPr id="146444" name="Picture 14" descr="landscapeFabric"/>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8600" y="5405438"/>
            <a:ext cx="1077913" cy="1206500"/>
          </a:xfrm>
          <a:prstGeom prst="rect">
            <a:avLst/>
          </a:prstGeom>
          <a:noFill/>
          <a:ln w="28575">
            <a:noFill/>
            <a:miter lim="800000"/>
            <a:headEnd/>
            <a:tailEnd/>
          </a:ln>
        </p:spPr>
      </p:pic>
      <p:sp>
        <p:nvSpPr>
          <p:cNvPr id="16" name="Rectangle 15"/>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8"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1" name="Rectangle 10"/>
          <p:cNvSpPr>
            <a:spLocks noChangeArrowheads="1"/>
          </p:cNvSpPr>
          <p:nvPr/>
        </p:nvSpPr>
        <p:spPr bwMode="auto">
          <a:xfrm>
            <a:off x="6027420" y="373000"/>
            <a:ext cx="3124200" cy="787400"/>
          </a:xfrm>
          <a:prstGeom prst="rect">
            <a:avLst/>
          </a:prstGeom>
          <a:solidFill>
            <a:srgbClr val="000099"/>
          </a:solidFill>
          <a:ln w="57150" algn="ctr">
            <a:solidFill>
              <a:srgbClr val="FFFF00"/>
            </a:solidFill>
            <a:miter lim="800000"/>
            <a:headEnd/>
            <a:tailEnd/>
          </a:ln>
        </p:spPr>
        <p:txBody>
          <a:bodyPr wrap="none" anchor="ctr"/>
          <a:lstStyle/>
          <a:p>
            <a:pPr algn="ctr"/>
            <a:r>
              <a:rPr lang="en-US" sz="2400" dirty="0">
                <a:solidFill>
                  <a:srgbClr val="FFFF00"/>
                </a:solidFill>
              </a:rPr>
              <a:t>Page 12 in Field Guide</a:t>
            </a:r>
          </a:p>
        </p:txBody>
      </p:sp>
      <p:sp>
        <p:nvSpPr>
          <p:cNvPr id="12" name="Text Box 24"/>
          <p:cNvSpPr txBox="1">
            <a:spLocks noChangeArrowheads="1"/>
          </p:cNvSpPr>
          <p:nvPr/>
        </p:nvSpPr>
        <p:spPr bwMode="auto">
          <a:xfrm>
            <a:off x="40005" y="428754"/>
            <a:ext cx="3281125" cy="461665"/>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Placing fabric in trench</a:t>
            </a:r>
          </a:p>
        </p:txBody>
      </p:sp>
    </p:spTree>
    <p:extLst>
      <p:ext uri="{BB962C8B-B14F-4D97-AF65-F5344CB8AC3E}">
        <p14:creationId xmlns:p14="http://schemas.microsoft.com/office/powerpoint/2010/main" val="255789003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3" descr="DSC0484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 y="358853"/>
            <a:ext cx="9144000" cy="6858000"/>
          </a:xfrm>
          <a:prstGeom prst="rect">
            <a:avLst/>
          </a:prstGeom>
          <a:noFill/>
          <a:ln w="9525">
            <a:noFill/>
            <a:miter lim="800000"/>
            <a:headEnd/>
            <a:tailEnd/>
          </a:ln>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Rectangle 7"/>
          <p:cNvSpPr>
            <a:spLocks noChangeArrowheads="1"/>
          </p:cNvSpPr>
          <p:nvPr/>
        </p:nvSpPr>
        <p:spPr bwMode="auto">
          <a:xfrm>
            <a:off x="5867400" y="486296"/>
            <a:ext cx="3124200" cy="787400"/>
          </a:xfrm>
          <a:prstGeom prst="rect">
            <a:avLst/>
          </a:prstGeom>
          <a:solidFill>
            <a:srgbClr val="000099"/>
          </a:solidFill>
          <a:ln w="57150" algn="ctr">
            <a:solidFill>
              <a:srgbClr val="FFFF00"/>
            </a:solidFill>
            <a:miter lim="800000"/>
            <a:headEnd/>
            <a:tailEnd/>
          </a:ln>
        </p:spPr>
        <p:txBody>
          <a:bodyPr wrap="none" anchor="ctr"/>
          <a:lstStyle/>
          <a:p>
            <a:pPr algn="ctr"/>
            <a:r>
              <a:rPr lang="en-US" sz="2400" dirty="0">
                <a:solidFill>
                  <a:srgbClr val="FFFF00"/>
                </a:solidFill>
              </a:rPr>
              <a:t>Page 12 in Field Guide</a:t>
            </a:r>
          </a:p>
        </p:txBody>
      </p:sp>
      <p:cxnSp>
        <p:nvCxnSpPr>
          <p:cNvPr id="3" name="Straight Arrow Connector 2"/>
          <p:cNvCxnSpPr/>
          <p:nvPr/>
        </p:nvCxnSpPr>
        <p:spPr>
          <a:xfrm>
            <a:off x="2286000" y="2290465"/>
            <a:ext cx="609600" cy="681335"/>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895600" y="3886200"/>
            <a:ext cx="1371600" cy="990600"/>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1" name="Text Box 24"/>
          <p:cNvSpPr txBox="1">
            <a:spLocks noChangeArrowheads="1"/>
          </p:cNvSpPr>
          <p:nvPr/>
        </p:nvSpPr>
        <p:spPr bwMode="auto">
          <a:xfrm>
            <a:off x="4038600" y="3616148"/>
            <a:ext cx="2286000" cy="461665"/>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Perforated Pipe</a:t>
            </a:r>
          </a:p>
        </p:txBody>
      </p:sp>
      <p:sp>
        <p:nvSpPr>
          <p:cNvPr id="10" name="Text Box 24"/>
          <p:cNvSpPr txBox="1">
            <a:spLocks noChangeArrowheads="1"/>
          </p:cNvSpPr>
          <p:nvPr/>
        </p:nvSpPr>
        <p:spPr bwMode="auto">
          <a:xfrm>
            <a:off x="609600" y="1828800"/>
            <a:ext cx="1905000" cy="461665"/>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Clean Stone</a:t>
            </a:r>
          </a:p>
        </p:txBody>
      </p:sp>
      <p:sp>
        <p:nvSpPr>
          <p:cNvPr id="16" name="Text Box 24"/>
          <p:cNvSpPr txBox="1">
            <a:spLocks noChangeArrowheads="1"/>
          </p:cNvSpPr>
          <p:nvPr/>
        </p:nvSpPr>
        <p:spPr bwMode="auto">
          <a:xfrm>
            <a:off x="5534526" y="6072732"/>
            <a:ext cx="3487554" cy="830997"/>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Constructing Underdrain</a:t>
            </a:r>
          </a:p>
        </p:txBody>
      </p:sp>
    </p:spTree>
    <p:extLst>
      <p:ext uri="{BB962C8B-B14F-4D97-AF65-F5344CB8AC3E}">
        <p14:creationId xmlns:p14="http://schemas.microsoft.com/office/powerpoint/2010/main" val="40110790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753" y="-88612"/>
            <a:ext cx="9144000" cy="1801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u="sng" dirty="0">
                <a:solidFill>
                  <a:srgbClr val="FF0000"/>
                </a:solidFill>
              </a:rPr>
              <a:t>Ideal</a:t>
            </a:r>
            <a:r>
              <a:rPr lang="en-US" sz="4400" dirty="0">
                <a:solidFill>
                  <a:srgbClr val="FF0000"/>
                </a:solidFill>
              </a:rPr>
              <a:t> </a:t>
            </a:r>
            <a:r>
              <a:rPr lang="en-US" sz="4400" dirty="0">
                <a:solidFill>
                  <a:schemeClr val="tx1"/>
                </a:solidFill>
              </a:rPr>
              <a:t>Unpaved Road Cross Section</a:t>
            </a:r>
          </a:p>
        </p:txBody>
      </p:sp>
      <p:sp>
        <p:nvSpPr>
          <p:cNvPr id="11" name="Rectangle 10"/>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5" name="Freeform 4"/>
          <p:cNvSpPr/>
          <p:nvPr/>
        </p:nvSpPr>
        <p:spPr>
          <a:xfrm>
            <a:off x="0" y="4106834"/>
            <a:ext cx="9144000" cy="2751165"/>
          </a:xfrm>
          <a:custGeom>
            <a:avLst/>
            <a:gdLst>
              <a:gd name="connsiteX0" fmla="*/ 0 w 9144000"/>
              <a:gd name="connsiteY0" fmla="*/ 609600 h 2479040"/>
              <a:gd name="connsiteX1" fmla="*/ 4572000 w 9144000"/>
              <a:gd name="connsiteY1" fmla="*/ 0 h 2479040"/>
              <a:gd name="connsiteX2" fmla="*/ 9144000 w 9144000"/>
              <a:gd name="connsiteY2" fmla="*/ 599440 h 2479040"/>
              <a:gd name="connsiteX3" fmla="*/ 9144000 w 9144000"/>
              <a:gd name="connsiteY3" fmla="*/ 2479040 h 2479040"/>
              <a:gd name="connsiteX4" fmla="*/ 0 w 9144000"/>
              <a:gd name="connsiteY4" fmla="*/ 2468880 h 2479040"/>
              <a:gd name="connsiteX5" fmla="*/ 0 w 9144000"/>
              <a:gd name="connsiteY5" fmla="*/ 609600 h 247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479040">
                <a:moveTo>
                  <a:pt x="0" y="609600"/>
                </a:moveTo>
                <a:lnTo>
                  <a:pt x="4572000" y="0"/>
                </a:lnTo>
                <a:lnTo>
                  <a:pt x="9144000" y="599440"/>
                </a:lnTo>
                <a:lnTo>
                  <a:pt x="9144000" y="2479040"/>
                </a:lnTo>
                <a:lnTo>
                  <a:pt x="0" y="2468880"/>
                </a:lnTo>
                <a:lnTo>
                  <a:pt x="0" y="60960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62000" y="3962400"/>
            <a:ext cx="8077200" cy="1148080"/>
          </a:xfrm>
          <a:custGeom>
            <a:avLst/>
            <a:gdLst>
              <a:gd name="connsiteX0" fmla="*/ 0 w 7457440"/>
              <a:gd name="connsiteY0" fmla="*/ 965200 h 1412240"/>
              <a:gd name="connsiteX1" fmla="*/ 548640 w 7457440"/>
              <a:gd name="connsiteY1" fmla="*/ 711200 h 1412240"/>
              <a:gd name="connsiteX2" fmla="*/ 3403600 w 7457440"/>
              <a:gd name="connsiteY2" fmla="*/ 0 h 1412240"/>
              <a:gd name="connsiteX3" fmla="*/ 6858000 w 7457440"/>
              <a:gd name="connsiteY3" fmla="*/ 558800 h 1412240"/>
              <a:gd name="connsiteX4" fmla="*/ 7457440 w 7457440"/>
              <a:gd name="connsiteY4" fmla="*/ 1026160 h 1412240"/>
              <a:gd name="connsiteX5" fmla="*/ 2509520 w 7457440"/>
              <a:gd name="connsiteY5" fmla="*/ 1412240 h 1412240"/>
              <a:gd name="connsiteX6" fmla="*/ 30480 w 7457440"/>
              <a:gd name="connsiteY6" fmla="*/ 1016000 h 1412240"/>
              <a:gd name="connsiteX0" fmla="*/ 10160 w 7467600"/>
              <a:gd name="connsiteY0" fmla="*/ 9652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619760 w 7467600"/>
              <a:gd name="connsiteY1" fmla="*/ 64008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84328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355600 w 7467600"/>
              <a:gd name="connsiteY1" fmla="*/ 54864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436880 w 7904480"/>
              <a:gd name="connsiteY0" fmla="*/ 98552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7904480"/>
              <a:gd name="connsiteY0" fmla="*/ 100584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8006080"/>
              <a:gd name="connsiteY0" fmla="*/ 1005840 h 1229360"/>
              <a:gd name="connsiteX1" fmla="*/ 792480 w 8006080"/>
              <a:gd name="connsiteY1" fmla="*/ 548640 h 1229360"/>
              <a:gd name="connsiteX2" fmla="*/ 385064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30480 w 8006080"/>
              <a:gd name="connsiteY0" fmla="*/ 1005840 h 1229360"/>
              <a:gd name="connsiteX1" fmla="*/ 792480 w 8006080"/>
              <a:gd name="connsiteY1" fmla="*/ 548640 h 1229360"/>
              <a:gd name="connsiteX2" fmla="*/ 384048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0 w 7975600"/>
              <a:gd name="connsiteY0" fmla="*/ 1005840 h 1229360"/>
              <a:gd name="connsiteX1" fmla="*/ 762000 w 7975600"/>
              <a:gd name="connsiteY1" fmla="*/ 548640 h 1229360"/>
              <a:gd name="connsiteX2" fmla="*/ 3810000 w 7975600"/>
              <a:gd name="connsiteY2" fmla="*/ 0 h 1229360"/>
              <a:gd name="connsiteX3" fmla="*/ 7264400 w 7975600"/>
              <a:gd name="connsiteY3" fmla="*/ 518160 h 1229360"/>
              <a:gd name="connsiteX4" fmla="*/ 7975600 w 7975600"/>
              <a:gd name="connsiteY4" fmla="*/ 1056640 h 1229360"/>
              <a:gd name="connsiteX5" fmla="*/ 2926080 w 7975600"/>
              <a:gd name="connsiteY5" fmla="*/ 1229360 h 1229360"/>
              <a:gd name="connsiteX6" fmla="*/ 132080 w 7975600"/>
              <a:gd name="connsiteY6" fmla="*/ 1148080 h 1229360"/>
              <a:gd name="connsiteX0" fmla="*/ 0 w 7863840"/>
              <a:gd name="connsiteY0" fmla="*/ 1168400 h 1229360"/>
              <a:gd name="connsiteX1" fmla="*/ 650240 w 7863840"/>
              <a:gd name="connsiteY1" fmla="*/ 54864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229360"/>
              <a:gd name="connsiteX1" fmla="*/ 538480 w 7863840"/>
              <a:gd name="connsiteY1" fmla="*/ 57912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647440 w 7863840"/>
              <a:gd name="connsiteY5" fmla="*/ 193040 h 1168400"/>
              <a:gd name="connsiteX6" fmla="*/ 20320 w 7863840"/>
              <a:gd name="connsiteY6" fmla="*/ 1148080 h 116840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749040 w 7863840"/>
              <a:gd name="connsiteY5" fmla="*/ 711200 h 1168400"/>
              <a:gd name="connsiteX6" fmla="*/ 20320 w 7863840"/>
              <a:gd name="connsiteY6" fmla="*/ 1148080 h 1168400"/>
              <a:gd name="connsiteX0" fmla="*/ 0 w 7843520"/>
              <a:gd name="connsiteY0" fmla="*/ 1168400 h 1219200"/>
              <a:gd name="connsiteX1" fmla="*/ 538480 w 7843520"/>
              <a:gd name="connsiteY1" fmla="*/ 579120 h 1219200"/>
              <a:gd name="connsiteX2" fmla="*/ 3698240 w 7843520"/>
              <a:gd name="connsiteY2" fmla="*/ 0 h 1219200"/>
              <a:gd name="connsiteX3" fmla="*/ 7152640 w 7843520"/>
              <a:gd name="connsiteY3" fmla="*/ 51816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168400 h 1219200"/>
              <a:gd name="connsiteX1" fmla="*/ 538480 w 7843520"/>
              <a:gd name="connsiteY1" fmla="*/ 579120 h 1219200"/>
              <a:gd name="connsiteX2" fmla="*/ 3698240 w 7843520"/>
              <a:gd name="connsiteY2" fmla="*/ 0 h 1219200"/>
              <a:gd name="connsiteX3" fmla="*/ 7142480 w 7843520"/>
              <a:gd name="connsiteY3" fmla="*/ 60960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097280 h 1148080"/>
              <a:gd name="connsiteX1" fmla="*/ 538480 w 7843520"/>
              <a:gd name="connsiteY1" fmla="*/ 50800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72960 w 7843520"/>
              <a:gd name="connsiteY3" fmla="*/ 579120 h 1148080"/>
              <a:gd name="connsiteX4" fmla="*/ 7843520 w 7843520"/>
              <a:gd name="connsiteY4" fmla="*/ 1148080 h 1148080"/>
              <a:gd name="connsiteX5" fmla="*/ 3749040 w 7843520"/>
              <a:gd name="connsiteY5" fmla="*/ 640080 h 1148080"/>
              <a:gd name="connsiteX6" fmla="*/ 20320 w 7843520"/>
              <a:gd name="connsiteY6" fmla="*/ 1076960 h 114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520" h="1148080">
                <a:moveTo>
                  <a:pt x="0" y="1097280"/>
                </a:moveTo>
                <a:lnTo>
                  <a:pt x="599440" y="528320"/>
                </a:lnTo>
                <a:lnTo>
                  <a:pt x="3728720" y="0"/>
                </a:lnTo>
                <a:lnTo>
                  <a:pt x="7172960" y="579120"/>
                </a:lnTo>
                <a:lnTo>
                  <a:pt x="7843520" y="1148080"/>
                </a:lnTo>
                <a:lnTo>
                  <a:pt x="3749040" y="640080"/>
                </a:lnTo>
                <a:lnTo>
                  <a:pt x="20320" y="1076960"/>
                </a:lnTo>
              </a:path>
            </a:pathLst>
          </a:custGeom>
          <a:blipFill dpi="0" rotWithShape="1">
            <a:blip r:embed="rId3">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371600" y="3665565"/>
            <a:ext cx="6878320" cy="949272"/>
          </a:xfrm>
          <a:custGeom>
            <a:avLst/>
            <a:gdLst>
              <a:gd name="connsiteX0" fmla="*/ 0 w 7457440"/>
              <a:gd name="connsiteY0" fmla="*/ 965200 h 1412240"/>
              <a:gd name="connsiteX1" fmla="*/ 548640 w 7457440"/>
              <a:gd name="connsiteY1" fmla="*/ 711200 h 1412240"/>
              <a:gd name="connsiteX2" fmla="*/ 3403600 w 7457440"/>
              <a:gd name="connsiteY2" fmla="*/ 0 h 1412240"/>
              <a:gd name="connsiteX3" fmla="*/ 6858000 w 7457440"/>
              <a:gd name="connsiteY3" fmla="*/ 558800 h 1412240"/>
              <a:gd name="connsiteX4" fmla="*/ 7457440 w 7457440"/>
              <a:gd name="connsiteY4" fmla="*/ 1026160 h 1412240"/>
              <a:gd name="connsiteX5" fmla="*/ 2509520 w 7457440"/>
              <a:gd name="connsiteY5" fmla="*/ 1412240 h 1412240"/>
              <a:gd name="connsiteX6" fmla="*/ 30480 w 7457440"/>
              <a:gd name="connsiteY6" fmla="*/ 1016000 h 1412240"/>
              <a:gd name="connsiteX0" fmla="*/ 10160 w 7467600"/>
              <a:gd name="connsiteY0" fmla="*/ 9652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619760 w 7467600"/>
              <a:gd name="connsiteY1" fmla="*/ 64008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84328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355600 w 7467600"/>
              <a:gd name="connsiteY1" fmla="*/ 54864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436880 w 7904480"/>
              <a:gd name="connsiteY0" fmla="*/ 98552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7904480"/>
              <a:gd name="connsiteY0" fmla="*/ 100584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8006080"/>
              <a:gd name="connsiteY0" fmla="*/ 1005840 h 1229360"/>
              <a:gd name="connsiteX1" fmla="*/ 792480 w 8006080"/>
              <a:gd name="connsiteY1" fmla="*/ 548640 h 1229360"/>
              <a:gd name="connsiteX2" fmla="*/ 385064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30480 w 8006080"/>
              <a:gd name="connsiteY0" fmla="*/ 1005840 h 1229360"/>
              <a:gd name="connsiteX1" fmla="*/ 792480 w 8006080"/>
              <a:gd name="connsiteY1" fmla="*/ 548640 h 1229360"/>
              <a:gd name="connsiteX2" fmla="*/ 384048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0 w 7975600"/>
              <a:gd name="connsiteY0" fmla="*/ 1005840 h 1229360"/>
              <a:gd name="connsiteX1" fmla="*/ 762000 w 7975600"/>
              <a:gd name="connsiteY1" fmla="*/ 548640 h 1229360"/>
              <a:gd name="connsiteX2" fmla="*/ 3810000 w 7975600"/>
              <a:gd name="connsiteY2" fmla="*/ 0 h 1229360"/>
              <a:gd name="connsiteX3" fmla="*/ 7264400 w 7975600"/>
              <a:gd name="connsiteY3" fmla="*/ 518160 h 1229360"/>
              <a:gd name="connsiteX4" fmla="*/ 7975600 w 7975600"/>
              <a:gd name="connsiteY4" fmla="*/ 1056640 h 1229360"/>
              <a:gd name="connsiteX5" fmla="*/ 2926080 w 7975600"/>
              <a:gd name="connsiteY5" fmla="*/ 1229360 h 1229360"/>
              <a:gd name="connsiteX6" fmla="*/ 132080 w 7975600"/>
              <a:gd name="connsiteY6" fmla="*/ 1148080 h 1229360"/>
              <a:gd name="connsiteX0" fmla="*/ 0 w 7863840"/>
              <a:gd name="connsiteY0" fmla="*/ 1168400 h 1229360"/>
              <a:gd name="connsiteX1" fmla="*/ 650240 w 7863840"/>
              <a:gd name="connsiteY1" fmla="*/ 54864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229360"/>
              <a:gd name="connsiteX1" fmla="*/ 538480 w 7863840"/>
              <a:gd name="connsiteY1" fmla="*/ 57912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647440 w 7863840"/>
              <a:gd name="connsiteY5" fmla="*/ 193040 h 1168400"/>
              <a:gd name="connsiteX6" fmla="*/ 20320 w 7863840"/>
              <a:gd name="connsiteY6" fmla="*/ 1148080 h 116840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749040 w 7863840"/>
              <a:gd name="connsiteY5" fmla="*/ 711200 h 1168400"/>
              <a:gd name="connsiteX6" fmla="*/ 20320 w 7863840"/>
              <a:gd name="connsiteY6" fmla="*/ 1148080 h 1168400"/>
              <a:gd name="connsiteX0" fmla="*/ 0 w 7843520"/>
              <a:gd name="connsiteY0" fmla="*/ 1168400 h 1219200"/>
              <a:gd name="connsiteX1" fmla="*/ 538480 w 7843520"/>
              <a:gd name="connsiteY1" fmla="*/ 579120 h 1219200"/>
              <a:gd name="connsiteX2" fmla="*/ 3698240 w 7843520"/>
              <a:gd name="connsiteY2" fmla="*/ 0 h 1219200"/>
              <a:gd name="connsiteX3" fmla="*/ 7152640 w 7843520"/>
              <a:gd name="connsiteY3" fmla="*/ 51816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168400 h 1219200"/>
              <a:gd name="connsiteX1" fmla="*/ 538480 w 7843520"/>
              <a:gd name="connsiteY1" fmla="*/ 579120 h 1219200"/>
              <a:gd name="connsiteX2" fmla="*/ 3698240 w 7843520"/>
              <a:gd name="connsiteY2" fmla="*/ 0 h 1219200"/>
              <a:gd name="connsiteX3" fmla="*/ 7142480 w 7843520"/>
              <a:gd name="connsiteY3" fmla="*/ 60960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097280 h 1148080"/>
              <a:gd name="connsiteX1" fmla="*/ 538480 w 7843520"/>
              <a:gd name="connsiteY1" fmla="*/ 50800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72960 w 7843520"/>
              <a:gd name="connsiteY3" fmla="*/ 57912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308120"/>
              <a:gd name="connsiteX1" fmla="*/ 599440 w 7843520"/>
              <a:gd name="connsiteY1" fmla="*/ 528320 h 1308120"/>
              <a:gd name="connsiteX2" fmla="*/ 3728720 w 7843520"/>
              <a:gd name="connsiteY2" fmla="*/ 0 h 1308120"/>
              <a:gd name="connsiteX3" fmla="*/ 7172960 w 7843520"/>
              <a:gd name="connsiteY3" fmla="*/ 579120 h 1308120"/>
              <a:gd name="connsiteX4" fmla="*/ 7843520 w 7843520"/>
              <a:gd name="connsiteY4" fmla="*/ 1148080 h 1308120"/>
              <a:gd name="connsiteX5" fmla="*/ 3749040 w 7843520"/>
              <a:gd name="connsiteY5" fmla="*/ 640080 h 1308120"/>
              <a:gd name="connsiteX6" fmla="*/ 612283 w 7843520"/>
              <a:gd name="connsiteY6" fmla="*/ 1308120 h 1308120"/>
              <a:gd name="connsiteX0" fmla="*/ 0 w 7251556"/>
              <a:gd name="connsiteY0" fmla="*/ 1342038 h 1342038"/>
              <a:gd name="connsiteX1" fmla="*/ 7476 w 7251556"/>
              <a:gd name="connsiteY1" fmla="*/ 528320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342038 h 1342038"/>
              <a:gd name="connsiteX1" fmla="*/ 313324 w 7251556"/>
              <a:gd name="connsiteY1" fmla="*/ 922652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056487 h 1056487"/>
              <a:gd name="connsiteX1" fmla="*/ 313324 w 7251556"/>
              <a:gd name="connsiteY1" fmla="*/ 637101 h 1056487"/>
              <a:gd name="connsiteX2" fmla="*/ 3176221 w 7251556"/>
              <a:gd name="connsiteY2" fmla="*/ 0 h 1056487"/>
              <a:gd name="connsiteX3" fmla="*/ 6580996 w 7251556"/>
              <a:gd name="connsiteY3" fmla="*/ 293569 h 1056487"/>
              <a:gd name="connsiteX4" fmla="*/ 7251556 w 7251556"/>
              <a:gd name="connsiteY4" fmla="*/ 862529 h 1056487"/>
              <a:gd name="connsiteX5" fmla="*/ 3157076 w 7251556"/>
              <a:gd name="connsiteY5" fmla="*/ 354529 h 1056487"/>
              <a:gd name="connsiteX6" fmla="*/ 20319 w 7251556"/>
              <a:gd name="connsiteY6" fmla="*/ 1022569 h 1056487"/>
              <a:gd name="connsiteX0" fmla="*/ 0 w 6679324"/>
              <a:gd name="connsiteY0" fmla="*/ 1056487 h 1161677"/>
              <a:gd name="connsiteX1" fmla="*/ 313324 w 6679324"/>
              <a:gd name="connsiteY1" fmla="*/ 637101 h 1161677"/>
              <a:gd name="connsiteX2" fmla="*/ 3176221 w 6679324"/>
              <a:gd name="connsiteY2" fmla="*/ 0 h 1161677"/>
              <a:gd name="connsiteX3" fmla="*/ 6580996 w 6679324"/>
              <a:gd name="connsiteY3" fmla="*/ 293569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056487 h 1161677"/>
              <a:gd name="connsiteX1" fmla="*/ 313324 w 6679324"/>
              <a:gd name="connsiteY1" fmla="*/ 637101 h 1161677"/>
              <a:gd name="connsiteX2" fmla="*/ 3176221 w 6679324"/>
              <a:gd name="connsiteY2" fmla="*/ 0 h 1161677"/>
              <a:gd name="connsiteX3" fmla="*/ 6166622 w 6679324"/>
              <a:gd name="connsiteY3" fmla="*/ 524728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165268 h 1270458"/>
              <a:gd name="connsiteX1" fmla="*/ 313324 w 6679324"/>
              <a:gd name="connsiteY1" fmla="*/ 74588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57076 w 6679324"/>
              <a:gd name="connsiteY5" fmla="*/ 463310 h 1270458"/>
              <a:gd name="connsiteX6" fmla="*/ 20319 w 6679324"/>
              <a:gd name="connsiteY6" fmla="*/ 1131350 h 127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324" h="1270458">
                <a:moveTo>
                  <a:pt x="0" y="1165268"/>
                </a:moveTo>
                <a:lnTo>
                  <a:pt x="333056" y="691492"/>
                </a:lnTo>
                <a:lnTo>
                  <a:pt x="3166355" y="0"/>
                </a:lnTo>
                <a:lnTo>
                  <a:pt x="6275149" y="715095"/>
                </a:lnTo>
                <a:lnTo>
                  <a:pt x="6679324" y="1270458"/>
                </a:lnTo>
                <a:lnTo>
                  <a:pt x="3157076" y="463310"/>
                </a:lnTo>
                <a:lnTo>
                  <a:pt x="20319" y="1131350"/>
                </a:lnTo>
              </a:path>
            </a:pathLst>
          </a:custGeom>
          <a:blipFill dpi="0" rotWithShape="1">
            <a:blip r:embed="rId4"/>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828800" y="3339347"/>
            <a:ext cx="6101080" cy="949272"/>
          </a:xfrm>
          <a:custGeom>
            <a:avLst/>
            <a:gdLst>
              <a:gd name="connsiteX0" fmla="*/ 0 w 7457440"/>
              <a:gd name="connsiteY0" fmla="*/ 965200 h 1412240"/>
              <a:gd name="connsiteX1" fmla="*/ 548640 w 7457440"/>
              <a:gd name="connsiteY1" fmla="*/ 711200 h 1412240"/>
              <a:gd name="connsiteX2" fmla="*/ 3403600 w 7457440"/>
              <a:gd name="connsiteY2" fmla="*/ 0 h 1412240"/>
              <a:gd name="connsiteX3" fmla="*/ 6858000 w 7457440"/>
              <a:gd name="connsiteY3" fmla="*/ 558800 h 1412240"/>
              <a:gd name="connsiteX4" fmla="*/ 7457440 w 7457440"/>
              <a:gd name="connsiteY4" fmla="*/ 1026160 h 1412240"/>
              <a:gd name="connsiteX5" fmla="*/ 2509520 w 7457440"/>
              <a:gd name="connsiteY5" fmla="*/ 1412240 h 1412240"/>
              <a:gd name="connsiteX6" fmla="*/ 30480 w 7457440"/>
              <a:gd name="connsiteY6" fmla="*/ 1016000 h 1412240"/>
              <a:gd name="connsiteX0" fmla="*/ 10160 w 7467600"/>
              <a:gd name="connsiteY0" fmla="*/ 9652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558800 w 7467600"/>
              <a:gd name="connsiteY1" fmla="*/ 71120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1168400 h 1412240"/>
              <a:gd name="connsiteX1" fmla="*/ 619760 w 7467600"/>
              <a:gd name="connsiteY1" fmla="*/ 640080 h 1412240"/>
              <a:gd name="connsiteX2" fmla="*/ 3413760 w 7467600"/>
              <a:gd name="connsiteY2" fmla="*/ 0 h 1412240"/>
              <a:gd name="connsiteX3" fmla="*/ 6868160 w 7467600"/>
              <a:gd name="connsiteY3" fmla="*/ 558800 h 1412240"/>
              <a:gd name="connsiteX4" fmla="*/ 7467600 w 7467600"/>
              <a:gd name="connsiteY4" fmla="*/ 1026160 h 1412240"/>
              <a:gd name="connsiteX5" fmla="*/ 2519680 w 7467600"/>
              <a:gd name="connsiteY5" fmla="*/ 1412240 h 1412240"/>
              <a:gd name="connsiteX6" fmla="*/ 0 w 7467600"/>
              <a:gd name="connsiteY6" fmla="*/ 1188720 h 141224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84328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68160 w 7467600"/>
              <a:gd name="connsiteY3" fmla="*/ 37592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619760 w 7467600"/>
              <a:gd name="connsiteY1" fmla="*/ 45720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0 w 7467600"/>
              <a:gd name="connsiteY0" fmla="*/ 985520 h 1229360"/>
              <a:gd name="connsiteX1" fmla="*/ 355600 w 7467600"/>
              <a:gd name="connsiteY1" fmla="*/ 548640 h 1229360"/>
              <a:gd name="connsiteX2" fmla="*/ 3413760 w 7467600"/>
              <a:gd name="connsiteY2" fmla="*/ 0 h 1229360"/>
              <a:gd name="connsiteX3" fmla="*/ 6858000 w 7467600"/>
              <a:gd name="connsiteY3" fmla="*/ 518160 h 1229360"/>
              <a:gd name="connsiteX4" fmla="*/ 7467600 w 7467600"/>
              <a:gd name="connsiteY4" fmla="*/ 1056640 h 1229360"/>
              <a:gd name="connsiteX5" fmla="*/ 2519680 w 7467600"/>
              <a:gd name="connsiteY5" fmla="*/ 1229360 h 1229360"/>
              <a:gd name="connsiteX6" fmla="*/ 0 w 7467600"/>
              <a:gd name="connsiteY6" fmla="*/ 1005840 h 1229360"/>
              <a:gd name="connsiteX0" fmla="*/ 436880 w 7904480"/>
              <a:gd name="connsiteY0" fmla="*/ 98552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7904480"/>
              <a:gd name="connsiteY0" fmla="*/ 1005840 h 1229360"/>
              <a:gd name="connsiteX1" fmla="*/ 792480 w 7904480"/>
              <a:gd name="connsiteY1" fmla="*/ 548640 h 1229360"/>
              <a:gd name="connsiteX2" fmla="*/ 3850640 w 7904480"/>
              <a:gd name="connsiteY2" fmla="*/ 0 h 1229360"/>
              <a:gd name="connsiteX3" fmla="*/ 7294880 w 7904480"/>
              <a:gd name="connsiteY3" fmla="*/ 518160 h 1229360"/>
              <a:gd name="connsiteX4" fmla="*/ 7904480 w 7904480"/>
              <a:gd name="connsiteY4" fmla="*/ 1056640 h 1229360"/>
              <a:gd name="connsiteX5" fmla="*/ 2956560 w 7904480"/>
              <a:gd name="connsiteY5" fmla="*/ 1229360 h 1229360"/>
              <a:gd name="connsiteX6" fmla="*/ 0 w 7904480"/>
              <a:gd name="connsiteY6" fmla="*/ 1036320 h 1229360"/>
              <a:gd name="connsiteX0" fmla="*/ 30480 w 8006080"/>
              <a:gd name="connsiteY0" fmla="*/ 1005840 h 1229360"/>
              <a:gd name="connsiteX1" fmla="*/ 792480 w 8006080"/>
              <a:gd name="connsiteY1" fmla="*/ 548640 h 1229360"/>
              <a:gd name="connsiteX2" fmla="*/ 385064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30480 w 8006080"/>
              <a:gd name="connsiteY0" fmla="*/ 1005840 h 1229360"/>
              <a:gd name="connsiteX1" fmla="*/ 792480 w 8006080"/>
              <a:gd name="connsiteY1" fmla="*/ 548640 h 1229360"/>
              <a:gd name="connsiteX2" fmla="*/ 3840480 w 8006080"/>
              <a:gd name="connsiteY2" fmla="*/ 0 h 1229360"/>
              <a:gd name="connsiteX3" fmla="*/ 7294880 w 8006080"/>
              <a:gd name="connsiteY3" fmla="*/ 518160 h 1229360"/>
              <a:gd name="connsiteX4" fmla="*/ 8006080 w 8006080"/>
              <a:gd name="connsiteY4" fmla="*/ 1056640 h 1229360"/>
              <a:gd name="connsiteX5" fmla="*/ 2956560 w 8006080"/>
              <a:gd name="connsiteY5" fmla="*/ 1229360 h 1229360"/>
              <a:gd name="connsiteX6" fmla="*/ 0 w 8006080"/>
              <a:gd name="connsiteY6" fmla="*/ 1036320 h 1229360"/>
              <a:gd name="connsiteX0" fmla="*/ 0 w 7975600"/>
              <a:gd name="connsiteY0" fmla="*/ 1005840 h 1229360"/>
              <a:gd name="connsiteX1" fmla="*/ 762000 w 7975600"/>
              <a:gd name="connsiteY1" fmla="*/ 548640 h 1229360"/>
              <a:gd name="connsiteX2" fmla="*/ 3810000 w 7975600"/>
              <a:gd name="connsiteY2" fmla="*/ 0 h 1229360"/>
              <a:gd name="connsiteX3" fmla="*/ 7264400 w 7975600"/>
              <a:gd name="connsiteY3" fmla="*/ 518160 h 1229360"/>
              <a:gd name="connsiteX4" fmla="*/ 7975600 w 7975600"/>
              <a:gd name="connsiteY4" fmla="*/ 1056640 h 1229360"/>
              <a:gd name="connsiteX5" fmla="*/ 2926080 w 7975600"/>
              <a:gd name="connsiteY5" fmla="*/ 1229360 h 1229360"/>
              <a:gd name="connsiteX6" fmla="*/ 132080 w 7975600"/>
              <a:gd name="connsiteY6" fmla="*/ 1148080 h 1229360"/>
              <a:gd name="connsiteX0" fmla="*/ 0 w 7863840"/>
              <a:gd name="connsiteY0" fmla="*/ 1168400 h 1229360"/>
              <a:gd name="connsiteX1" fmla="*/ 650240 w 7863840"/>
              <a:gd name="connsiteY1" fmla="*/ 54864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229360"/>
              <a:gd name="connsiteX1" fmla="*/ 538480 w 7863840"/>
              <a:gd name="connsiteY1" fmla="*/ 579120 h 1229360"/>
              <a:gd name="connsiteX2" fmla="*/ 3698240 w 7863840"/>
              <a:gd name="connsiteY2" fmla="*/ 0 h 1229360"/>
              <a:gd name="connsiteX3" fmla="*/ 7152640 w 7863840"/>
              <a:gd name="connsiteY3" fmla="*/ 518160 h 1229360"/>
              <a:gd name="connsiteX4" fmla="*/ 7863840 w 7863840"/>
              <a:gd name="connsiteY4" fmla="*/ 1056640 h 1229360"/>
              <a:gd name="connsiteX5" fmla="*/ 2814320 w 7863840"/>
              <a:gd name="connsiteY5" fmla="*/ 1229360 h 1229360"/>
              <a:gd name="connsiteX6" fmla="*/ 20320 w 7863840"/>
              <a:gd name="connsiteY6" fmla="*/ 1148080 h 122936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647440 w 7863840"/>
              <a:gd name="connsiteY5" fmla="*/ 193040 h 1168400"/>
              <a:gd name="connsiteX6" fmla="*/ 20320 w 7863840"/>
              <a:gd name="connsiteY6" fmla="*/ 1148080 h 1168400"/>
              <a:gd name="connsiteX0" fmla="*/ 0 w 7863840"/>
              <a:gd name="connsiteY0" fmla="*/ 1168400 h 1168400"/>
              <a:gd name="connsiteX1" fmla="*/ 538480 w 7863840"/>
              <a:gd name="connsiteY1" fmla="*/ 579120 h 1168400"/>
              <a:gd name="connsiteX2" fmla="*/ 3698240 w 7863840"/>
              <a:gd name="connsiteY2" fmla="*/ 0 h 1168400"/>
              <a:gd name="connsiteX3" fmla="*/ 7152640 w 7863840"/>
              <a:gd name="connsiteY3" fmla="*/ 518160 h 1168400"/>
              <a:gd name="connsiteX4" fmla="*/ 7863840 w 7863840"/>
              <a:gd name="connsiteY4" fmla="*/ 1056640 h 1168400"/>
              <a:gd name="connsiteX5" fmla="*/ 3749040 w 7863840"/>
              <a:gd name="connsiteY5" fmla="*/ 711200 h 1168400"/>
              <a:gd name="connsiteX6" fmla="*/ 20320 w 7863840"/>
              <a:gd name="connsiteY6" fmla="*/ 1148080 h 1168400"/>
              <a:gd name="connsiteX0" fmla="*/ 0 w 7843520"/>
              <a:gd name="connsiteY0" fmla="*/ 1168400 h 1219200"/>
              <a:gd name="connsiteX1" fmla="*/ 538480 w 7843520"/>
              <a:gd name="connsiteY1" fmla="*/ 579120 h 1219200"/>
              <a:gd name="connsiteX2" fmla="*/ 3698240 w 7843520"/>
              <a:gd name="connsiteY2" fmla="*/ 0 h 1219200"/>
              <a:gd name="connsiteX3" fmla="*/ 7152640 w 7843520"/>
              <a:gd name="connsiteY3" fmla="*/ 51816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168400 h 1219200"/>
              <a:gd name="connsiteX1" fmla="*/ 538480 w 7843520"/>
              <a:gd name="connsiteY1" fmla="*/ 579120 h 1219200"/>
              <a:gd name="connsiteX2" fmla="*/ 3698240 w 7843520"/>
              <a:gd name="connsiteY2" fmla="*/ 0 h 1219200"/>
              <a:gd name="connsiteX3" fmla="*/ 7142480 w 7843520"/>
              <a:gd name="connsiteY3" fmla="*/ 609600 h 1219200"/>
              <a:gd name="connsiteX4" fmla="*/ 7843520 w 7843520"/>
              <a:gd name="connsiteY4" fmla="*/ 1219200 h 1219200"/>
              <a:gd name="connsiteX5" fmla="*/ 3749040 w 7843520"/>
              <a:gd name="connsiteY5" fmla="*/ 711200 h 1219200"/>
              <a:gd name="connsiteX6" fmla="*/ 20320 w 7843520"/>
              <a:gd name="connsiteY6" fmla="*/ 1148080 h 1219200"/>
              <a:gd name="connsiteX0" fmla="*/ 0 w 7843520"/>
              <a:gd name="connsiteY0" fmla="*/ 1097280 h 1148080"/>
              <a:gd name="connsiteX1" fmla="*/ 538480 w 7843520"/>
              <a:gd name="connsiteY1" fmla="*/ 50800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42480 w 7843520"/>
              <a:gd name="connsiteY3" fmla="*/ 53848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148080"/>
              <a:gd name="connsiteX1" fmla="*/ 599440 w 7843520"/>
              <a:gd name="connsiteY1" fmla="*/ 528320 h 1148080"/>
              <a:gd name="connsiteX2" fmla="*/ 3728720 w 7843520"/>
              <a:gd name="connsiteY2" fmla="*/ 0 h 1148080"/>
              <a:gd name="connsiteX3" fmla="*/ 7172960 w 7843520"/>
              <a:gd name="connsiteY3" fmla="*/ 579120 h 1148080"/>
              <a:gd name="connsiteX4" fmla="*/ 7843520 w 7843520"/>
              <a:gd name="connsiteY4" fmla="*/ 1148080 h 1148080"/>
              <a:gd name="connsiteX5" fmla="*/ 3749040 w 7843520"/>
              <a:gd name="connsiteY5" fmla="*/ 640080 h 1148080"/>
              <a:gd name="connsiteX6" fmla="*/ 20320 w 7843520"/>
              <a:gd name="connsiteY6" fmla="*/ 1076960 h 1148080"/>
              <a:gd name="connsiteX0" fmla="*/ 0 w 7843520"/>
              <a:gd name="connsiteY0" fmla="*/ 1097280 h 1308120"/>
              <a:gd name="connsiteX1" fmla="*/ 599440 w 7843520"/>
              <a:gd name="connsiteY1" fmla="*/ 528320 h 1308120"/>
              <a:gd name="connsiteX2" fmla="*/ 3728720 w 7843520"/>
              <a:gd name="connsiteY2" fmla="*/ 0 h 1308120"/>
              <a:gd name="connsiteX3" fmla="*/ 7172960 w 7843520"/>
              <a:gd name="connsiteY3" fmla="*/ 579120 h 1308120"/>
              <a:gd name="connsiteX4" fmla="*/ 7843520 w 7843520"/>
              <a:gd name="connsiteY4" fmla="*/ 1148080 h 1308120"/>
              <a:gd name="connsiteX5" fmla="*/ 3749040 w 7843520"/>
              <a:gd name="connsiteY5" fmla="*/ 640080 h 1308120"/>
              <a:gd name="connsiteX6" fmla="*/ 612283 w 7843520"/>
              <a:gd name="connsiteY6" fmla="*/ 1308120 h 1308120"/>
              <a:gd name="connsiteX0" fmla="*/ 0 w 7251556"/>
              <a:gd name="connsiteY0" fmla="*/ 1342038 h 1342038"/>
              <a:gd name="connsiteX1" fmla="*/ 7476 w 7251556"/>
              <a:gd name="connsiteY1" fmla="*/ 528320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342038 h 1342038"/>
              <a:gd name="connsiteX1" fmla="*/ 313324 w 7251556"/>
              <a:gd name="connsiteY1" fmla="*/ 922652 h 1342038"/>
              <a:gd name="connsiteX2" fmla="*/ 3136756 w 7251556"/>
              <a:gd name="connsiteY2" fmla="*/ 0 h 1342038"/>
              <a:gd name="connsiteX3" fmla="*/ 6580996 w 7251556"/>
              <a:gd name="connsiteY3" fmla="*/ 579120 h 1342038"/>
              <a:gd name="connsiteX4" fmla="*/ 7251556 w 7251556"/>
              <a:gd name="connsiteY4" fmla="*/ 1148080 h 1342038"/>
              <a:gd name="connsiteX5" fmla="*/ 3157076 w 7251556"/>
              <a:gd name="connsiteY5" fmla="*/ 640080 h 1342038"/>
              <a:gd name="connsiteX6" fmla="*/ 20319 w 7251556"/>
              <a:gd name="connsiteY6" fmla="*/ 1308120 h 1342038"/>
              <a:gd name="connsiteX0" fmla="*/ 0 w 7251556"/>
              <a:gd name="connsiteY0" fmla="*/ 1056487 h 1056487"/>
              <a:gd name="connsiteX1" fmla="*/ 313324 w 7251556"/>
              <a:gd name="connsiteY1" fmla="*/ 637101 h 1056487"/>
              <a:gd name="connsiteX2" fmla="*/ 3176221 w 7251556"/>
              <a:gd name="connsiteY2" fmla="*/ 0 h 1056487"/>
              <a:gd name="connsiteX3" fmla="*/ 6580996 w 7251556"/>
              <a:gd name="connsiteY3" fmla="*/ 293569 h 1056487"/>
              <a:gd name="connsiteX4" fmla="*/ 7251556 w 7251556"/>
              <a:gd name="connsiteY4" fmla="*/ 862529 h 1056487"/>
              <a:gd name="connsiteX5" fmla="*/ 3157076 w 7251556"/>
              <a:gd name="connsiteY5" fmla="*/ 354529 h 1056487"/>
              <a:gd name="connsiteX6" fmla="*/ 20319 w 7251556"/>
              <a:gd name="connsiteY6" fmla="*/ 1022569 h 1056487"/>
              <a:gd name="connsiteX0" fmla="*/ 0 w 6679324"/>
              <a:gd name="connsiteY0" fmla="*/ 1056487 h 1161677"/>
              <a:gd name="connsiteX1" fmla="*/ 313324 w 6679324"/>
              <a:gd name="connsiteY1" fmla="*/ 637101 h 1161677"/>
              <a:gd name="connsiteX2" fmla="*/ 3176221 w 6679324"/>
              <a:gd name="connsiteY2" fmla="*/ 0 h 1161677"/>
              <a:gd name="connsiteX3" fmla="*/ 6580996 w 6679324"/>
              <a:gd name="connsiteY3" fmla="*/ 293569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056487 h 1161677"/>
              <a:gd name="connsiteX1" fmla="*/ 313324 w 6679324"/>
              <a:gd name="connsiteY1" fmla="*/ 637101 h 1161677"/>
              <a:gd name="connsiteX2" fmla="*/ 3176221 w 6679324"/>
              <a:gd name="connsiteY2" fmla="*/ 0 h 1161677"/>
              <a:gd name="connsiteX3" fmla="*/ 6166622 w 6679324"/>
              <a:gd name="connsiteY3" fmla="*/ 524728 h 1161677"/>
              <a:gd name="connsiteX4" fmla="*/ 6679324 w 6679324"/>
              <a:gd name="connsiteY4" fmla="*/ 1161677 h 1161677"/>
              <a:gd name="connsiteX5" fmla="*/ 3157076 w 6679324"/>
              <a:gd name="connsiteY5" fmla="*/ 354529 h 1161677"/>
              <a:gd name="connsiteX6" fmla="*/ 20319 w 6679324"/>
              <a:gd name="connsiteY6" fmla="*/ 1022569 h 1161677"/>
              <a:gd name="connsiteX0" fmla="*/ 0 w 6679324"/>
              <a:gd name="connsiteY0" fmla="*/ 1165268 h 1270458"/>
              <a:gd name="connsiteX1" fmla="*/ 313324 w 6679324"/>
              <a:gd name="connsiteY1" fmla="*/ 74588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166622 w 6679324"/>
              <a:gd name="connsiteY3" fmla="*/ 633509 h 1270458"/>
              <a:gd name="connsiteX4" fmla="*/ 6679324 w 6679324"/>
              <a:gd name="connsiteY4" fmla="*/ 1270458 h 1270458"/>
              <a:gd name="connsiteX5" fmla="*/ 3157076 w 6679324"/>
              <a:gd name="connsiteY5" fmla="*/ 463310 h 1270458"/>
              <a:gd name="connsiteX6" fmla="*/ 20319 w 6679324"/>
              <a:gd name="connsiteY6" fmla="*/ 1131350 h 1270458"/>
              <a:gd name="connsiteX0" fmla="*/ 0 w 6679324"/>
              <a:gd name="connsiteY0" fmla="*/ 1165268 h 1270458"/>
              <a:gd name="connsiteX1" fmla="*/ 333056 w 6679324"/>
              <a:gd name="connsiteY1" fmla="*/ 691492 h 1270458"/>
              <a:gd name="connsiteX2" fmla="*/ 3166355 w 6679324"/>
              <a:gd name="connsiteY2" fmla="*/ 0 h 1270458"/>
              <a:gd name="connsiteX3" fmla="*/ 6275149 w 6679324"/>
              <a:gd name="connsiteY3" fmla="*/ 715095 h 1270458"/>
              <a:gd name="connsiteX4" fmla="*/ 6679324 w 6679324"/>
              <a:gd name="connsiteY4" fmla="*/ 1270458 h 1270458"/>
              <a:gd name="connsiteX5" fmla="*/ 3157076 w 6679324"/>
              <a:gd name="connsiteY5" fmla="*/ 463310 h 1270458"/>
              <a:gd name="connsiteX6" fmla="*/ 20319 w 6679324"/>
              <a:gd name="connsiteY6" fmla="*/ 1131350 h 127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9324" h="1270458">
                <a:moveTo>
                  <a:pt x="0" y="1165268"/>
                </a:moveTo>
                <a:lnTo>
                  <a:pt x="333056" y="691492"/>
                </a:lnTo>
                <a:lnTo>
                  <a:pt x="3166355" y="0"/>
                </a:lnTo>
                <a:lnTo>
                  <a:pt x="6275149" y="715095"/>
                </a:lnTo>
                <a:lnTo>
                  <a:pt x="6679324" y="1270458"/>
                </a:lnTo>
                <a:lnTo>
                  <a:pt x="3157076" y="463310"/>
                </a:lnTo>
                <a:lnTo>
                  <a:pt x="20319" y="1131350"/>
                </a:lnTo>
              </a:path>
            </a:pathLst>
          </a:custGeom>
          <a:blipFill dpi="0" rotWithShape="1">
            <a:blip r:embed="rId5"/>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4"/>
          <p:cNvSpPr txBox="1">
            <a:spLocks noChangeArrowheads="1"/>
          </p:cNvSpPr>
          <p:nvPr/>
        </p:nvSpPr>
        <p:spPr bwMode="auto">
          <a:xfrm>
            <a:off x="2356113" y="5179468"/>
            <a:ext cx="4909293" cy="707886"/>
          </a:xfrm>
          <a:prstGeom prst="rect">
            <a:avLst/>
          </a:prstGeom>
          <a:noFill/>
          <a:ln w="9525">
            <a:noFill/>
            <a:miter lim="800000"/>
            <a:headEnd/>
            <a:tailEnd/>
          </a:ln>
          <a:effectLst>
            <a:softEdge rad="38100"/>
          </a:effectLst>
        </p:spPr>
        <p:txBody>
          <a:bodyPr wrap="none">
            <a:spAutoFit/>
          </a:bodyPr>
          <a:lstStyle/>
          <a:p>
            <a:r>
              <a:rPr lang="en-US" sz="4000" b="1" u="sng" dirty="0">
                <a:solidFill>
                  <a:srgbClr val="000000"/>
                </a:solidFill>
              </a:rPr>
              <a:t>Subgrade</a:t>
            </a:r>
            <a:r>
              <a:rPr lang="en-US" sz="4000" dirty="0">
                <a:solidFill>
                  <a:srgbClr val="000000"/>
                </a:solidFill>
              </a:rPr>
              <a:t>: native earth</a:t>
            </a:r>
          </a:p>
        </p:txBody>
      </p:sp>
      <p:cxnSp>
        <p:nvCxnSpPr>
          <p:cNvPr id="19" name="Straight Arrow Connector 18"/>
          <p:cNvCxnSpPr/>
          <p:nvPr/>
        </p:nvCxnSpPr>
        <p:spPr>
          <a:xfrm>
            <a:off x="911860" y="3184746"/>
            <a:ext cx="684213" cy="1539654"/>
          </a:xfrm>
          <a:prstGeom prst="straightConnector1">
            <a:avLst/>
          </a:prstGeom>
          <a:ln w="76200">
            <a:solidFill>
              <a:schemeClr val="tx1"/>
            </a:solidFill>
            <a:tailEnd type="triangle"/>
          </a:ln>
          <a:effectLst>
            <a:glow rad="635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0" name="Text Box 4"/>
          <p:cNvSpPr txBox="1">
            <a:spLocks noChangeArrowheads="1"/>
          </p:cNvSpPr>
          <p:nvPr/>
        </p:nvSpPr>
        <p:spPr bwMode="auto">
          <a:xfrm>
            <a:off x="92710" y="1870003"/>
            <a:ext cx="2162492" cy="1384995"/>
          </a:xfrm>
          <a:prstGeom prst="rect">
            <a:avLst/>
          </a:prstGeom>
          <a:solidFill>
            <a:srgbClr val="FFFFFF"/>
          </a:solidFill>
          <a:ln w="9525">
            <a:noFill/>
            <a:miter lim="800000"/>
            <a:headEnd/>
            <a:tailEnd/>
          </a:ln>
          <a:effectLst>
            <a:softEdge rad="38100"/>
          </a:effectLst>
        </p:spPr>
        <p:txBody>
          <a:bodyPr wrap="square">
            <a:spAutoFit/>
          </a:bodyPr>
          <a:lstStyle/>
          <a:p>
            <a:r>
              <a:rPr lang="en-US" sz="2800" b="1" u="sng" dirty="0">
                <a:solidFill>
                  <a:srgbClr val="000000"/>
                </a:solidFill>
              </a:rPr>
              <a:t>Sub-base</a:t>
            </a:r>
            <a:r>
              <a:rPr lang="en-US" sz="2800" dirty="0">
                <a:solidFill>
                  <a:srgbClr val="000000"/>
                </a:solidFill>
              </a:rPr>
              <a:t>: larger support rock</a:t>
            </a:r>
          </a:p>
        </p:txBody>
      </p:sp>
      <p:cxnSp>
        <p:nvCxnSpPr>
          <p:cNvPr id="23" name="Straight Arrow Connector 22"/>
          <p:cNvCxnSpPr/>
          <p:nvPr/>
        </p:nvCxnSpPr>
        <p:spPr>
          <a:xfrm flipH="1">
            <a:off x="6553200" y="2514600"/>
            <a:ext cx="381000" cy="1295400"/>
          </a:xfrm>
          <a:prstGeom prst="straightConnector1">
            <a:avLst/>
          </a:prstGeom>
          <a:ln w="76200">
            <a:solidFill>
              <a:schemeClr val="tx1"/>
            </a:solidFill>
            <a:tailEnd type="triangle"/>
          </a:ln>
          <a:effectLst>
            <a:glow rad="635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5" name="Text Box 4"/>
          <p:cNvSpPr txBox="1">
            <a:spLocks noChangeArrowheads="1"/>
          </p:cNvSpPr>
          <p:nvPr/>
        </p:nvSpPr>
        <p:spPr bwMode="auto">
          <a:xfrm>
            <a:off x="2575242" y="1389194"/>
            <a:ext cx="3064510" cy="954107"/>
          </a:xfrm>
          <a:prstGeom prst="rect">
            <a:avLst/>
          </a:prstGeom>
          <a:solidFill>
            <a:srgbClr val="FFFFFF"/>
          </a:solidFill>
          <a:ln w="9525">
            <a:noFill/>
            <a:miter lim="800000"/>
            <a:headEnd/>
            <a:tailEnd/>
          </a:ln>
          <a:effectLst>
            <a:softEdge rad="38100"/>
          </a:effectLst>
        </p:spPr>
        <p:txBody>
          <a:bodyPr wrap="square">
            <a:spAutoFit/>
          </a:bodyPr>
          <a:lstStyle/>
          <a:p>
            <a:r>
              <a:rPr lang="en-US" sz="2800" b="1" u="sng" dirty="0">
                <a:solidFill>
                  <a:srgbClr val="000000"/>
                </a:solidFill>
              </a:rPr>
              <a:t>Base</a:t>
            </a:r>
            <a:r>
              <a:rPr lang="en-US" sz="2800" dirty="0">
                <a:solidFill>
                  <a:srgbClr val="000000"/>
                </a:solidFill>
              </a:rPr>
              <a:t>: free-draining base (2A, </a:t>
            </a:r>
            <a:r>
              <a:rPr lang="en-US" sz="2800" dirty="0" err="1">
                <a:solidFill>
                  <a:srgbClr val="000000"/>
                </a:solidFill>
              </a:rPr>
              <a:t>etc</a:t>
            </a:r>
            <a:r>
              <a:rPr lang="en-US" sz="2800" dirty="0">
                <a:solidFill>
                  <a:srgbClr val="000000"/>
                </a:solidFill>
              </a:rPr>
              <a:t>)</a:t>
            </a:r>
          </a:p>
        </p:txBody>
      </p:sp>
      <p:sp>
        <p:nvSpPr>
          <p:cNvPr id="26" name="Text Box 4"/>
          <p:cNvSpPr txBox="1">
            <a:spLocks noChangeArrowheads="1"/>
          </p:cNvSpPr>
          <p:nvPr/>
        </p:nvSpPr>
        <p:spPr bwMode="auto">
          <a:xfrm>
            <a:off x="6397625" y="2068618"/>
            <a:ext cx="2494598" cy="954107"/>
          </a:xfrm>
          <a:prstGeom prst="rect">
            <a:avLst/>
          </a:prstGeom>
          <a:solidFill>
            <a:srgbClr val="FFFFFF"/>
          </a:solidFill>
          <a:ln w="9525">
            <a:noFill/>
            <a:miter lim="800000"/>
            <a:headEnd/>
            <a:tailEnd/>
          </a:ln>
          <a:effectLst>
            <a:softEdge rad="38100"/>
          </a:effectLst>
        </p:spPr>
        <p:txBody>
          <a:bodyPr wrap="square">
            <a:spAutoFit/>
          </a:bodyPr>
          <a:lstStyle/>
          <a:p>
            <a:r>
              <a:rPr lang="en-US" sz="2800" b="1" u="sng" dirty="0">
                <a:solidFill>
                  <a:srgbClr val="000000"/>
                </a:solidFill>
              </a:rPr>
              <a:t>Surface: </a:t>
            </a:r>
            <a:r>
              <a:rPr lang="en-US" sz="2800" dirty="0">
                <a:solidFill>
                  <a:srgbClr val="000000"/>
                </a:solidFill>
              </a:rPr>
              <a:t>dense and compact</a:t>
            </a:r>
          </a:p>
        </p:txBody>
      </p:sp>
      <p:cxnSp>
        <p:nvCxnSpPr>
          <p:cNvPr id="30" name="Straight Arrow Connector 29"/>
          <p:cNvCxnSpPr/>
          <p:nvPr/>
        </p:nvCxnSpPr>
        <p:spPr>
          <a:xfrm>
            <a:off x="3537585" y="2343301"/>
            <a:ext cx="201295" cy="1682890"/>
          </a:xfrm>
          <a:prstGeom prst="straightConnector1">
            <a:avLst/>
          </a:prstGeom>
          <a:ln w="76200">
            <a:solidFill>
              <a:schemeClr val="tx1"/>
            </a:solidFill>
            <a:tailEnd type="triangle"/>
          </a:ln>
          <a:effectLst>
            <a:glow rad="635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85870" y="1151783"/>
            <a:ext cx="4904873" cy="307777"/>
          </a:xfrm>
          <a:prstGeom prst="rect">
            <a:avLst/>
          </a:prstGeom>
          <a:noFill/>
        </p:spPr>
        <p:txBody>
          <a:bodyPr wrap="square" rtlCol="0">
            <a:spAutoFit/>
          </a:bodyPr>
          <a:lstStyle/>
          <a:p>
            <a:r>
              <a:rPr lang="en-US" sz="1400" dirty="0"/>
              <a:t>(often does not exist)</a:t>
            </a:r>
          </a:p>
        </p:txBody>
      </p:sp>
    </p:spTree>
    <p:extLst>
      <p:ext uri="{BB962C8B-B14F-4D97-AF65-F5344CB8AC3E}">
        <p14:creationId xmlns:p14="http://schemas.microsoft.com/office/powerpoint/2010/main" val="24420135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Rectangle 7"/>
          <p:cNvSpPr>
            <a:spLocks noChangeArrowheads="1"/>
          </p:cNvSpPr>
          <p:nvPr/>
        </p:nvSpPr>
        <p:spPr bwMode="auto">
          <a:xfrm>
            <a:off x="5867400" y="486296"/>
            <a:ext cx="3124200" cy="787400"/>
          </a:xfrm>
          <a:prstGeom prst="rect">
            <a:avLst/>
          </a:prstGeom>
          <a:solidFill>
            <a:srgbClr val="000099"/>
          </a:solidFill>
          <a:ln w="57150" algn="ctr">
            <a:solidFill>
              <a:srgbClr val="FFFF00"/>
            </a:solidFill>
            <a:miter lim="800000"/>
            <a:headEnd/>
            <a:tailEnd/>
          </a:ln>
        </p:spPr>
        <p:txBody>
          <a:bodyPr wrap="none" anchor="ctr"/>
          <a:lstStyle/>
          <a:p>
            <a:pPr algn="ctr"/>
            <a:r>
              <a:rPr lang="en-US" sz="2400" dirty="0">
                <a:solidFill>
                  <a:srgbClr val="FFFF00"/>
                </a:solidFill>
              </a:rPr>
              <a:t>Page 12 in Field Guide</a:t>
            </a:r>
          </a:p>
        </p:txBody>
      </p:sp>
      <p:cxnSp>
        <p:nvCxnSpPr>
          <p:cNvPr id="15" name="Straight Arrow Connector 14"/>
          <p:cNvCxnSpPr>
            <a:stCxn id="10" idx="1"/>
          </p:cNvCxnSpPr>
          <p:nvPr/>
        </p:nvCxnSpPr>
        <p:spPr>
          <a:xfrm flipH="1">
            <a:off x="3625286" y="1780977"/>
            <a:ext cx="1371600" cy="287862"/>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0" name="Text Box 24"/>
          <p:cNvSpPr txBox="1">
            <a:spLocks noChangeArrowheads="1"/>
          </p:cNvSpPr>
          <p:nvPr/>
        </p:nvSpPr>
        <p:spPr bwMode="auto">
          <a:xfrm>
            <a:off x="4996886" y="1550144"/>
            <a:ext cx="2699314" cy="461665"/>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Underdrain Outlet</a:t>
            </a:r>
          </a:p>
        </p:txBody>
      </p:sp>
      <p:sp>
        <p:nvSpPr>
          <p:cNvPr id="16" name="Text Box 24"/>
          <p:cNvSpPr txBox="1">
            <a:spLocks noChangeArrowheads="1"/>
          </p:cNvSpPr>
          <p:nvPr/>
        </p:nvSpPr>
        <p:spPr bwMode="auto">
          <a:xfrm>
            <a:off x="5678904" y="5519867"/>
            <a:ext cx="3465095" cy="830997"/>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Constructing Underdrain</a:t>
            </a:r>
          </a:p>
        </p:txBody>
      </p:sp>
    </p:spTree>
    <p:extLst>
      <p:ext uri="{BB962C8B-B14F-4D97-AF65-F5344CB8AC3E}">
        <p14:creationId xmlns:p14="http://schemas.microsoft.com/office/powerpoint/2010/main" val="346307404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 y="-3801"/>
            <a:ext cx="9144000" cy="6858000"/>
          </a:xfrm>
          <a:prstGeom prst="rect">
            <a:avLst/>
          </a:prstGeom>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Rectangle 7"/>
          <p:cNvSpPr>
            <a:spLocks noChangeArrowheads="1"/>
          </p:cNvSpPr>
          <p:nvPr/>
        </p:nvSpPr>
        <p:spPr bwMode="auto">
          <a:xfrm>
            <a:off x="181046" y="602270"/>
            <a:ext cx="3124200" cy="787400"/>
          </a:xfrm>
          <a:prstGeom prst="rect">
            <a:avLst/>
          </a:prstGeom>
          <a:solidFill>
            <a:srgbClr val="000099"/>
          </a:solidFill>
          <a:ln w="57150" algn="ctr">
            <a:solidFill>
              <a:srgbClr val="FFFF00"/>
            </a:solidFill>
            <a:miter lim="800000"/>
            <a:headEnd/>
            <a:tailEnd/>
          </a:ln>
        </p:spPr>
        <p:txBody>
          <a:bodyPr wrap="none" anchor="ctr"/>
          <a:lstStyle/>
          <a:p>
            <a:pPr algn="ctr"/>
            <a:r>
              <a:rPr lang="en-US" sz="2400" dirty="0">
                <a:solidFill>
                  <a:srgbClr val="FFFF00"/>
                </a:solidFill>
              </a:rPr>
              <a:t>Page 12 in Field Guide</a:t>
            </a:r>
          </a:p>
        </p:txBody>
      </p:sp>
      <p:cxnSp>
        <p:nvCxnSpPr>
          <p:cNvPr id="15" name="Straight Arrow Connector 14"/>
          <p:cNvCxnSpPr/>
          <p:nvPr/>
        </p:nvCxnSpPr>
        <p:spPr>
          <a:xfrm flipH="1">
            <a:off x="196286" y="3657600"/>
            <a:ext cx="1327714" cy="2209800"/>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0" name="Text Box 24"/>
          <p:cNvSpPr txBox="1">
            <a:spLocks noChangeArrowheads="1"/>
          </p:cNvSpPr>
          <p:nvPr/>
        </p:nvSpPr>
        <p:spPr bwMode="auto">
          <a:xfrm>
            <a:off x="196286" y="3322103"/>
            <a:ext cx="2699314" cy="461665"/>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Underdrain Outlet</a:t>
            </a:r>
          </a:p>
        </p:txBody>
      </p:sp>
      <p:sp>
        <p:nvSpPr>
          <p:cNvPr id="16" name="Text Box 24"/>
          <p:cNvSpPr txBox="1">
            <a:spLocks noChangeArrowheads="1"/>
          </p:cNvSpPr>
          <p:nvPr/>
        </p:nvSpPr>
        <p:spPr bwMode="auto">
          <a:xfrm>
            <a:off x="5678904" y="5486400"/>
            <a:ext cx="3465095" cy="842665"/>
          </a:xfrm>
          <a:prstGeom prst="rect">
            <a:avLst/>
          </a:prstGeom>
          <a:solidFill>
            <a:schemeClr val="bg1"/>
          </a:solidFill>
          <a:ln w="9525" algn="ctr">
            <a:solidFill>
              <a:schemeClr val="tx1"/>
            </a:solidFill>
            <a:miter lim="800000"/>
            <a:headEnd/>
            <a:tailEnd/>
          </a:ln>
        </p:spPr>
        <p:txBody>
          <a:bodyPr wrap="square" anchor="ctr">
            <a:spAutoFit/>
          </a:bodyPr>
          <a:lstStyle/>
          <a:p>
            <a:r>
              <a:rPr lang="en-US" sz="2400" b="1" dirty="0">
                <a:solidFill>
                  <a:prstClr val="black"/>
                </a:solidFill>
              </a:rPr>
              <a:t>Constructing Underdrain</a:t>
            </a:r>
          </a:p>
        </p:txBody>
      </p:sp>
      <p:sp>
        <p:nvSpPr>
          <p:cNvPr id="7" name="Freeform 6"/>
          <p:cNvSpPr/>
          <p:nvPr/>
        </p:nvSpPr>
        <p:spPr>
          <a:xfrm>
            <a:off x="1402080" y="777240"/>
            <a:ext cx="5724245" cy="4709160"/>
          </a:xfrm>
          <a:custGeom>
            <a:avLst/>
            <a:gdLst>
              <a:gd name="connsiteX0" fmla="*/ 3672840 w 6168162"/>
              <a:gd name="connsiteY0" fmla="*/ 0 h 4709160"/>
              <a:gd name="connsiteX1" fmla="*/ 5349240 w 6168162"/>
              <a:gd name="connsiteY1" fmla="*/ 1203960 h 4709160"/>
              <a:gd name="connsiteX2" fmla="*/ 5806440 w 6168162"/>
              <a:gd name="connsiteY2" fmla="*/ 1965960 h 4709160"/>
              <a:gd name="connsiteX3" fmla="*/ 0 w 6168162"/>
              <a:gd name="connsiteY3" fmla="*/ 4709160 h 4709160"/>
              <a:gd name="connsiteX0" fmla="*/ 3672840 w 6014829"/>
              <a:gd name="connsiteY0" fmla="*/ 0 h 4709160"/>
              <a:gd name="connsiteX1" fmla="*/ 5349240 w 6014829"/>
              <a:gd name="connsiteY1" fmla="*/ 1203960 h 4709160"/>
              <a:gd name="connsiteX2" fmla="*/ 5806440 w 6014829"/>
              <a:gd name="connsiteY2" fmla="*/ 1965960 h 4709160"/>
              <a:gd name="connsiteX3" fmla="*/ 0 w 6014829"/>
              <a:gd name="connsiteY3" fmla="*/ 4709160 h 4709160"/>
              <a:gd name="connsiteX0" fmla="*/ 3672840 w 6095588"/>
              <a:gd name="connsiteY0" fmla="*/ 0 h 4709160"/>
              <a:gd name="connsiteX1" fmla="*/ 5059680 w 6095588"/>
              <a:gd name="connsiteY1" fmla="*/ 1021080 h 4709160"/>
              <a:gd name="connsiteX2" fmla="*/ 5806440 w 6095588"/>
              <a:gd name="connsiteY2" fmla="*/ 1965960 h 4709160"/>
              <a:gd name="connsiteX3" fmla="*/ 0 w 6095588"/>
              <a:gd name="connsiteY3" fmla="*/ 4709160 h 4709160"/>
              <a:gd name="connsiteX0" fmla="*/ 3672840 w 6113099"/>
              <a:gd name="connsiteY0" fmla="*/ 0 h 4709160"/>
              <a:gd name="connsiteX1" fmla="*/ 5059680 w 6113099"/>
              <a:gd name="connsiteY1" fmla="*/ 1021080 h 4709160"/>
              <a:gd name="connsiteX2" fmla="*/ 5806440 w 6113099"/>
              <a:gd name="connsiteY2" fmla="*/ 1965960 h 4709160"/>
              <a:gd name="connsiteX3" fmla="*/ 0 w 6113099"/>
              <a:gd name="connsiteY3" fmla="*/ 4709160 h 4709160"/>
              <a:gd name="connsiteX0" fmla="*/ 3672840 w 5724245"/>
              <a:gd name="connsiteY0" fmla="*/ 0 h 4709160"/>
              <a:gd name="connsiteX1" fmla="*/ 5059680 w 5724245"/>
              <a:gd name="connsiteY1" fmla="*/ 1021080 h 4709160"/>
              <a:gd name="connsiteX2" fmla="*/ 5364480 w 5724245"/>
              <a:gd name="connsiteY2" fmla="*/ 2240280 h 4709160"/>
              <a:gd name="connsiteX3" fmla="*/ 0 w 5724245"/>
              <a:gd name="connsiteY3" fmla="*/ 4709160 h 4709160"/>
            </a:gdLst>
            <a:ahLst/>
            <a:cxnLst>
              <a:cxn ang="0">
                <a:pos x="connsiteX0" y="connsiteY0"/>
              </a:cxn>
              <a:cxn ang="0">
                <a:pos x="connsiteX1" y="connsiteY1"/>
              </a:cxn>
              <a:cxn ang="0">
                <a:pos x="connsiteX2" y="connsiteY2"/>
              </a:cxn>
              <a:cxn ang="0">
                <a:pos x="connsiteX3" y="connsiteY3"/>
              </a:cxn>
            </a:cxnLst>
            <a:rect l="l" t="t" r="r" b="b"/>
            <a:pathLst>
              <a:path w="5724245" h="4709160">
                <a:moveTo>
                  <a:pt x="3672840" y="0"/>
                </a:moveTo>
                <a:cubicBezTo>
                  <a:pt x="4333240" y="438150"/>
                  <a:pt x="4777740" y="647700"/>
                  <a:pt x="5059680" y="1021080"/>
                </a:cubicBezTo>
                <a:cubicBezTo>
                  <a:pt x="5341620" y="1394460"/>
                  <a:pt x="6207760" y="1625600"/>
                  <a:pt x="5364480" y="2240280"/>
                </a:cubicBezTo>
                <a:cubicBezTo>
                  <a:pt x="4521200" y="2854960"/>
                  <a:pt x="2457450" y="3629660"/>
                  <a:pt x="0" y="4709160"/>
                </a:cubicBezTo>
              </a:path>
            </a:pathLst>
          </a:custGeom>
          <a:noFill/>
          <a:ln w="57150">
            <a:solidFill>
              <a:srgbClr val="00B0F0"/>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66162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nevel\Desktop\3 turns U-drain\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67940" y="304800"/>
            <a:ext cx="6583680" cy="6553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Rectangle 7"/>
          <p:cNvSpPr>
            <a:spLocks noChangeArrowheads="1"/>
          </p:cNvSpPr>
          <p:nvPr/>
        </p:nvSpPr>
        <p:spPr bwMode="auto">
          <a:xfrm>
            <a:off x="11624" y="5080000"/>
            <a:ext cx="3124200" cy="787400"/>
          </a:xfrm>
          <a:prstGeom prst="rect">
            <a:avLst/>
          </a:prstGeom>
          <a:solidFill>
            <a:srgbClr val="000099"/>
          </a:solidFill>
          <a:ln w="57150" algn="ctr">
            <a:solidFill>
              <a:srgbClr val="FFFF00"/>
            </a:solidFill>
            <a:miter lim="800000"/>
            <a:headEnd/>
            <a:tailEnd/>
          </a:ln>
        </p:spPr>
        <p:txBody>
          <a:bodyPr wrap="none" anchor="ctr"/>
          <a:lstStyle/>
          <a:p>
            <a:pPr algn="ctr"/>
            <a:r>
              <a:rPr lang="en-US" sz="2400" dirty="0">
                <a:solidFill>
                  <a:srgbClr val="FFFF00"/>
                </a:solidFill>
              </a:rPr>
              <a:t>Page 12 in Field Guide</a:t>
            </a:r>
          </a:p>
        </p:txBody>
      </p:sp>
      <p:sp>
        <p:nvSpPr>
          <p:cNvPr id="10" name="Text Box 24"/>
          <p:cNvSpPr txBox="1">
            <a:spLocks noChangeArrowheads="1"/>
          </p:cNvSpPr>
          <p:nvPr/>
        </p:nvSpPr>
        <p:spPr bwMode="auto">
          <a:xfrm>
            <a:off x="128337" y="431269"/>
            <a:ext cx="4291173" cy="2552563"/>
          </a:xfrm>
          <a:prstGeom prst="rect">
            <a:avLst/>
          </a:prstGeom>
          <a:solidFill>
            <a:schemeClr val="bg1"/>
          </a:solidFill>
          <a:ln w="9525" algn="ctr">
            <a:solidFill>
              <a:schemeClr val="tx1"/>
            </a:solidFill>
            <a:miter lim="800000"/>
            <a:headEnd/>
            <a:tailEnd/>
          </a:ln>
        </p:spPr>
        <p:txBody>
          <a:bodyPr wrap="square" anchor="ctr">
            <a:spAutoFit/>
          </a:bodyPr>
          <a:lstStyle/>
          <a:p>
            <a:r>
              <a:rPr lang="en-US" sz="3200" b="1" dirty="0">
                <a:solidFill>
                  <a:prstClr val="black"/>
                </a:solidFill>
              </a:rPr>
              <a:t>Underdrain Notes:</a:t>
            </a:r>
          </a:p>
          <a:p>
            <a:pPr marL="228600" indent="-228600">
              <a:buFontTx/>
              <a:buChar char="-"/>
            </a:pPr>
            <a:r>
              <a:rPr lang="en-US" sz="3200" dirty="0">
                <a:solidFill>
                  <a:prstClr val="black"/>
                </a:solidFill>
              </a:rPr>
              <a:t>Use clean gravel</a:t>
            </a:r>
          </a:p>
          <a:p>
            <a:pPr marL="228600" indent="-228600">
              <a:buFontTx/>
              <a:buChar char="-"/>
            </a:pPr>
            <a:r>
              <a:rPr lang="en-US" sz="3200" dirty="0">
                <a:solidFill>
                  <a:prstClr val="black"/>
                </a:solidFill>
              </a:rPr>
              <a:t>AASHTO #1’s work well</a:t>
            </a:r>
          </a:p>
          <a:p>
            <a:pPr marL="228600" indent="-228600">
              <a:buFontTx/>
              <a:buChar char="-"/>
            </a:pPr>
            <a:r>
              <a:rPr lang="en-US" sz="3200" dirty="0">
                <a:solidFill>
                  <a:prstClr val="black"/>
                </a:solidFill>
              </a:rPr>
              <a:t>“Fist-sized” stone</a:t>
            </a:r>
          </a:p>
        </p:txBody>
      </p:sp>
    </p:spTree>
    <p:extLst>
      <p:ext uri="{BB962C8B-B14F-4D97-AF65-F5344CB8AC3E}">
        <p14:creationId xmlns:p14="http://schemas.microsoft.com/office/powerpoint/2010/main" val="366775327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nevel\Desktop\3 turns U-drain\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3600" y="304800"/>
            <a:ext cx="7018020" cy="65535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0" name="Rectangle 13"/>
          <p:cNvSpPr>
            <a:spLocks noChangeArrowheads="1"/>
          </p:cNvSpPr>
          <p:nvPr/>
        </p:nvSpPr>
        <p:spPr bwMode="auto">
          <a:xfrm>
            <a:off x="171540" y="4800600"/>
            <a:ext cx="4060825" cy="1570037"/>
          </a:xfrm>
          <a:prstGeom prst="rect">
            <a:avLst/>
          </a:prstGeom>
          <a:solidFill>
            <a:srgbClr val="FFFF99"/>
          </a:solidFill>
          <a:ln w="76200" algn="ctr">
            <a:solidFill>
              <a:srgbClr val="FF0000"/>
            </a:solidFill>
            <a:miter lim="800000"/>
            <a:headEnd/>
            <a:tailEnd/>
          </a:ln>
          <a:effectLst>
            <a:outerShdw dist="107763" dir="2700000" algn="ctr" rotWithShape="0">
              <a:schemeClr val="bg2"/>
            </a:outerShdw>
          </a:effectLst>
        </p:spPr>
        <p:txBody>
          <a:bodyPr>
            <a:spAutoFit/>
          </a:bodyPr>
          <a:lstStyle/>
          <a:p>
            <a:pPr>
              <a:defRPr/>
            </a:pPr>
            <a:r>
              <a:rPr lang="en-US" sz="2400" u="sng" dirty="0">
                <a:solidFill>
                  <a:srgbClr val="FF0000"/>
                </a:solidFill>
                <a:latin typeface="Arial" charset="0"/>
              </a:rPr>
              <a:t>Non-Woven</a:t>
            </a:r>
            <a:r>
              <a:rPr lang="en-US" sz="2400" u="sng" dirty="0">
                <a:latin typeface="Arial" charset="0"/>
              </a:rPr>
              <a:t> Fabric</a:t>
            </a:r>
          </a:p>
          <a:p>
            <a:pPr>
              <a:defRPr/>
            </a:pPr>
            <a:r>
              <a:rPr lang="en-US" sz="2400" b="0" dirty="0">
                <a:latin typeface="Arial" charset="0"/>
              </a:rPr>
              <a:t>- separates</a:t>
            </a:r>
          </a:p>
          <a:p>
            <a:pPr>
              <a:buFontTx/>
              <a:buChar char="-"/>
              <a:defRPr/>
            </a:pPr>
            <a:r>
              <a:rPr lang="en-US" sz="2400" b="0" dirty="0">
                <a:latin typeface="Arial" charset="0"/>
              </a:rPr>
              <a:t> filters</a:t>
            </a:r>
          </a:p>
          <a:p>
            <a:pPr>
              <a:buFontTx/>
              <a:buChar char="-"/>
              <a:defRPr/>
            </a:pPr>
            <a:endParaRPr lang="en-US" sz="2400" b="0" dirty="0">
              <a:latin typeface="Arial" charset="0"/>
            </a:endParaRPr>
          </a:p>
        </p:txBody>
      </p:sp>
      <p:pic>
        <p:nvPicPr>
          <p:cNvPr id="11" name="Picture 14" descr="landscapeFabric"/>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65738" y="5044106"/>
            <a:ext cx="1077913" cy="1206500"/>
          </a:xfrm>
          <a:prstGeom prst="rect">
            <a:avLst/>
          </a:prstGeom>
          <a:noFill/>
          <a:ln w="28575">
            <a:noFill/>
            <a:miter lim="800000"/>
            <a:headEnd/>
            <a:tailEnd/>
          </a:ln>
        </p:spPr>
      </p:pic>
      <p:sp>
        <p:nvSpPr>
          <p:cNvPr id="15" name="Text Box 24"/>
          <p:cNvSpPr txBox="1">
            <a:spLocks noChangeArrowheads="1"/>
          </p:cNvSpPr>
          <p:nvPr/>
        </p:nvSpPr>
        <p:spPr bwMode="auto">
          <a:xfrm>
            <a:off x="171540" y="643656"/>
            <a:ext cx="4591050" cy="2062103"/>
          </a:xfrm>
          <a:prstGeom prst="rect">
            <a:avLst/>
          </a:prstGeom>
          <a:solidFill>
            <a:schemeClr val="bg1"/>
          </a:solidFill>
          <a:ln w="9525" algn="ctr">
            <a:solidFill>
              <a:schemeClr val="tx1"/>
            </a:solidFill>
            <a:miter lim="800000"/>
            <a:headEnd/>
            <a:tailEnd/>
          </a:ln>
        </p:spPr>
        <p:txBody>
          <a:bodyPr wrap="square" anchor="ctr">
            <a:spAutoFit/>
          </a:bodyPr>
          <a:lstStyle/>
          <a:p>
            <a:r>
              <a:rPr lang="en-US" sz="3200" b="1" dirty="0">
                <a:solidFill>
                  <a:prstClr val="black"/>
                </a:solidFill>
              </a:rPr>
              <a:t>Underdrain Notes:</a:t>
            </a:r>
          </a:p>
          <a:p>
            <a:pPr marL="228600" indent="-228600">
              <a:buFontTx/>
              <a:buChar char="-"/>
            </a:pPr>
            <a:r>
              <a:rPr lang="en-US" sz="3200" dirty="0">
                <a:solidFill>
                  <a:prstClr val="black"/>
                </a:solidFill>
              </a:rPr>
              <a:t>Wrap all sides in fabric</a:t>
            </a:r>
          </a:p>
          <a:p>
            <a:pPr marL="228600" indent="-228600">
              <a:buFontTx/>
              <a:buChar char="-"/>
            </a:pPr>
            <a:r>
              <a:rPr lang="en-US" sz="3200" dirty="0">
                <a:solidFill>
                  <a:prstClr val="black"/>
                </a:solidFill>
              </a:rPr>
              <a:t>Overlap all fabric seems 1’+</a:t>
            </a:r>
          </a:p>
        </p:txBody>
      </p:sp>
    </p:spTree>
    <p:extLst>
      <p:ext uri="{BB962C8B-B14F-4D97-AF65-F5344CB8AC3E}">
        <p14:creationId xmlns:p14="http://schemas.microsoft.com/office/powerpoint/2010/main" val="358334354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nevel\Desktop\3 turns U-drain\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48000" y="381000"/>
            <a:ext cx="6096000" cy="64705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0" name="Text Box 24"/>
          <p:cNvSpPr txBox="1">
            <a:spLocks noChangeArrowheads="1"/>
          </p:cNvSpPr>
          <p:nvPr/>
        </p:nvSpPr>
        <p:spPr bwMode="auto">
          <a:xfrm>
            <a:off x="171540" y="431269"/>
            <a:ext cx="4247970" cy="3539430"/>
          </a:xfrm>
          <a:prstGeom prst="rect">
            <a:avLst/>
          </a:prstGeom>
          <a:solidFill>
            <a:schemeClr val="bg1"/>
          </a:solidFill>
          <a:ln w="9525" algn="ctr">
            <a:solidFill>
              <a:schemeClr val="tx1"/>
            </a:solidFill>
            <a:miter lim="800000"/>
            <a:headEnd/>
            <a:tailEnd/>
          </a:ln>
        </p:spPr>
        <p:txBody>
          <a:bodyPr wrap="square" anchor="ctr">
            <a:spAutoFit/>
          </a:bodyPr>
          <a:lstStyle/>
          <a:p>
            <a:r>
              <a:rPr lang="en-US" sz="3200" b="1" dirty="0">
                <a:solidFill>
                  <a:prstClr val="black"/>
                </a:solidFill>
              </a:rPr>
              <a:t>Underdrain Notes:</a:t>
            </a:r>
          </a:p>
          <a:p>
            <a:pPr marL="228600" indent="-228600">
              <a:buFontTx/>
              <a:buChar char="-"/>
            </a:pPr>
            <a:r>
              <a:rPr lang="en-US" sz="3200" dirty="0">
                <a:solidFill>
                  <a:prstClr val="black"/>
                </a:solidFill>
              </a:rPr>
              <a:t>Cover the fabric to hold it in place.</a:t>
            </a:r>
          </a:p>
          <a:p>
            <a:pPr marL="228600" indent="-228600">
              <a:buFontTx/>
              <a:buChar char="-"/>
            </a:pPr>
            <a:r>
              <a:rPr lang="en-US" sz="3200" dirty="0">
                <a:solidFill>
                  <a:prstClr val="black"/>
                </a:solidFill>
              </a:rPr>
              <a:t>Try to build a ditch shape with the rock used to cover the fabric.</a:t>
            </a:r>
          </a:p>
        </p:txBody>
      </p:sp>
    </p:spTree>
    <p:extLst>
      <p:ext uri="{BB962C8B-B14F-4D97-AF65-F5344CB8AC3E}">
        <p14:creationId xmlns:p14="http://schemas.microsoft.com/office/powerpoint/2010/main" val="92457151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nevel\Desktop\3 turns U-drain\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23" y="3086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err="1">
                <a:solidFill>
                  <a:srgbClr val="003300"/>
                </a:solidFill>
                <a:latin typeface="Arial" pitchFamily="34" charset="0"/>
              </a:rPr>
              <a:t>Underdrains</a:t>
            </a:r>
            <a:endParaRPr lang="en-US" sz="2200" dirty="0">
              <a:solidFill>
                <a:srgbClr val="003300"/>
              </a:solidFill>
              <a:latin typeface="Arial" pitchFamily="34" charset="0"/>
            </a:endParaRPr>
          </a:p>
        </p:txBody>
      </p:sp>
      <p:sp>
        <p:nvSpPr>
          <p:cNvPr id="14"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9" name="Text Box 24"/>
          <p:cNvSpPr txBox="1">
            <a:spLocks noChangeArrowheads="1"/>
          </p:cNvSpPr>
          <p:nvPr/>
        </p:nvSpPr>
        <p:spPr bwMode="auto">
          <a:xfrm>
            <a:off x="228600" y="473179"/>
            <a:ext cx="2343060" cy="584775"/>
          </a:xfrm>
          <a:prstGeom prst="rect">
            <a:avLst/>
          </a:prstGeom>
          <a:solidFill>
            <a:schemeClr val="bg1"/>
          </a:solidFill>
          <a:ln w="9525" algn="ctr">
            <a:solidFill>
              <a:schemeClr val="tx1"/>
            </a:solidFill>
            <a:miter lim="800000"/>
            <a:headEnd/>
            <a:tailEnd/>
          </a:ln>
        </p:spPr>
        <p:txBody>
          <a:bodyPr wrap="square" anchor="ctr">
            <a:spAutoFit/>
          </a:bodyPr>
          <a:lstStyle/>
          <a:p>
            <a:r>
              <a:rPr lang="en-US" sz="3200" b="1" dirty="0">
                <a:solidFill>
                  <a:prstClr val="black"/>
                </a:solidFill>
              </a:rPr>
              <a:t>1 year later</a:t>
            </a:r>
            <a:endParaRPr lang="en-US" sz="3200" dirty="0">
              <a:solidFill>
                <a:prstClr val="black"/>
              </a:solidFill>
            </a:endParaRPr>
          </a:p>
        </p:txBody>
      </p:sp>
      <p:pic>
        <p:nvPicPr>
          <p:cNvPr id="11" name="Picture 2" descr="C:\Users\enevel\Desktop\3 turns U-drain\1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72200" y="431269"/>
            <a:ext cx="2895600" cy="3073507"/>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3895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dirty="0">
                <a:solidFill>
                  <a:schemeClr val="bg1">
                    <a:lumMod val="50000"/>
                  </a:schemeClr>
                </a:solidFill>
                <a:latin typeface="Arial" charset="0"/>
              </a:rPr>
              <a:t>Background</a:t>
            </a:r>
          </a:p>
          <a:p>
            <a:pPr lvl="1" eaLnBrk="1" hangingPunct="1">
              <a:buFont typeface="Arial" panose="020B0604020202020204" pitchFamily="34" charset="0"/>
              <a:buChar char="•"/>
            </a:pPr>
            <a:r>
              <a:rPr lang="en-US" sz="3200" dirty="0">
                <a:solidFill>
                  <a:schemeClr val="bg1">
                    <a:lumMod val="50000"/>
                  </a:schemeClr>
                </a:solidFill>
                <a:latin typeface="Arial" charset="0"/>
              </a:rPr>
              <a:t>Filling the Road Profile</a:t>
            </a:r>
          </a:p>
          <a:p>
            <a:pPr lvl="1" eaLnBrk="1" hangingPunct="1">
              <a:buFont typeface="Arial" panose="020B0604020202020204" pitchFamily="34" charset="0"/>
              <a:buChar char="•"/>
            </a:pPr>
            <a:r>
              <a:rPr lang="en-US" sz="3200" dirty="0">
                <a:solidFill>
                  <a:schemeClr val="bg1">
                    <a:lumMod val="50000"/>
                  </a:schemeClr>
                </a:solidFill>
                <a:latin typeface="Arial" charset="0"/>
              </a:rPr>
              <a:t>Other Considerations</a:t>
            </a:r>
          </a:p>
          <a:p>
            <a:pPr lvl="1" eaLnBrk="1" hangingPunct="1">
              <a:buFont typeface="Arial" panose="020B0604020202020204" pitchFamily="34" charset="0"/>
              <a:buChar char="•"/>
            </a:pPr>
            <a:r>
              <a:rPr lang="en-US" sz="3200" b="1" dirty="0">
                <a:solidFill>
                  <a:srgbClr val="FFFF00"/>
                </a:solidFill>
                <a:latin typeface="Arial" charset="0"/>
              </a:rPr>
              <a:t>Types of Fill</a:t>
            </a:r>
          </a:p>
          <a:p>
            <a:pPr lvl="1" eaLnBrk="1" hangingPunct="1">
              <a:buFont typeface="Arial" panose="020B0604020202020204" pitchFamily="34" charset="0"/>
              <a:buChar char="•"/>
            </a:pPr>
            <a:r>
              <a:rPr lang="en-US" sz="3200" dirty="0">
                <a:solidFill>
                  <a:schemeClr val="bg1"/>
                </a:solidFill>
                <a:latin typeface="Arial" charset="0"/>
              </a:rPr>
              <a:t>Introduction to RFQ</a:t>
            </a: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38059767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What is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257174" y="1483310"/>
            <a:ext cx="8972551" cy="4893647"/>
          </a:xfrm>
          <a:prstGeom prst="rect">
            <a:avLst/>
          </a:prstGeom>
          <a:noFill/>
        </p:spPr>
        <p:txBody>
          <a:bodyPr wrap="square" rtlCol="0">
            <a:spAutoFit/>
          </a:bodyPr>
          <a:lstStyle/>
          <a:p>
            <a:pPr marL="0" marR="0" algn="l"/>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-Fill is usually aggregate, rock, or subsoil (soil from beneath the topsoil) which has little soil organic matter or biological activity. </a:t>
            </a:r>
          </a:p>
          <a:p>
            <a:pPr marL="0" marR="0" algn="l"/>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-Fill should be as free of organic matter as possible since organic matter will decompose creating pockets of empty space within the fill which could result in settling. </a:t>
            </a:r>
          </a:p>
          <a:p>
            <a:pPr marL="0" marR="0" algn="l"/>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-Uneven or excessive settling of the fill can result in damage to any structures built on the fill. </a:t>
            </a:r>
          </a:p>
          <a:p>
            <a:pPr marL="0" marR="0" algn="l"/>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algn="l"/>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-Fill is generally required to provide sufficient strength to hold form when compacted or placed.</a:t>
            </a:r>
          </a:p>
        </p:txBody>
      </p:sp>
    </p:spTree>
    <p:extLst>
      <p:ext uri="{BB962C8B-B14F-4D97-AF65-F5344CB8AC3E}">
        <p14:creationId xmlns:p14="http://schemas.microsoft.com/office/powerpoint/2010/main" val="22368496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49" y="1177380"/>
            <a:ext cx="8972551" cy="2769284"/>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Types of fill include:</a:t>
            </a:r>
          </a:p>
          <a:p>
            <a:pPr marL="0" marR="0" algn="l">
              <a:lnSpc>
                <a:spcPct val="107000"/>
              </a:lnSpc>
              <a:spcBef>
                <a:spcPts val="0"/>
              </a:spcBef>
              <a:spcAft>
                <a:spcPts val="800"/>
              </a:spcAft>
            </a:pPr>
            <a:endPar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 Select Fill</a:t>
            </a:r>
          </a:p>
          <a:p>
            <a:pPr marL="0" marR="0" algn="l">
              <a:lnSpc>
                <a:spcPct val="107000"/>
              </a:lnSpc>
              <a:spcBef>
                <a:spcPts val="0"/>
              </a:spcBef>
              <a:spcAft>
                <a:spcPts val="800"/>
              </a:spcAft>
            </a:pPr>
            <a:r>
              <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rPr>
              <a:t>	- General Fill</a:t>
            </a:r>
          </a:p>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 Non-structural fill</a:t>
            </a:r>
          </a:p>
          <a:p>
            <a:pPr marL="0" marR="0" algn="l">
              <a:lnSpc>
                <a:spcPct val="107000"/>
              </a:lnSpc>
              <a:spcBef>
                <a:spcPts val="0"/>
              </a:spcBef>
              <a:spcAft>
                <a:spcPts val="800"/>
              </a:spcAft>
            </a:pPr>
            <a:r>
              <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rPr>
              <a:t>	- Rock Fill</a:t>
            </a:r>
          </a:p>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 Permeable Fill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21303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Select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235995"/>
            <a:ext cx="8972550" cy="1261884"/>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Select fill is superior quality material, used principally as capping, surface material, structural material and/or shoulder material. Select fill materials are commonly specified for use in the construction of: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490DCC1-066D-4F60-BC6F-E7E3DE6180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25" y="3584013"/>
            <a:ext cx="8210550" cy="2704074"/>
          </a:xfrm>
          <a:prstGeom prst="rect">
            <a:avLst/>
          </a:prstGeom>
        </p:spPr>
      </p:pic>
      <p:sp>
        <p:nvSpPr>
          <p:cNvPr id="3" name="Arrow: Right 2">
            <a:extLst>
              <a:ext uri="{FF2B5EF4-FFF2-40B4-BE49-F238E27FC236}">
                <a16:creationId xmlns:a16="http://schemas.microsoft.com/office/drawing/2014/main" id="{D675F7A3-CEF4-4957-974C-848D178C3444}"/>
              </a:ext>
            </a:extLst>
          </p:cNvPr>
          <p:cNvSpPr/>
          <p:nvPr/>
        </p:nvSpPr>
        <p:spPr bwMode="auto">
          <a:xfrm>
            <a:off x="1400175" y="4381500"/>
            <a:ext cx="838200" cy="4381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1992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a:lstStyle/>
          <a:p>
            <a:endParaRPr lang="en-US" sz="1400"/>
          </a:p>
        </p:txBody>
      </p:sp>
      <p:sp>
        <p:nvSpPr>
          <p:cNvPr id="13315"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a:lstStyle/>
          <a:p>
            <a:pPr algn="ctr"/>
            <a:endParaRPr lang="en-US" sz="1400"/>
          </a:p>
        </p:txBody>
      </p:sp>
      <p:pic>
        <p:nvPicPr>
          <p:cNvPr id="10" name="Picture 4" descr="C:\Users\enevel\Desktop\23947-004-BC4BC92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7367" y="1255294"/>
            <a:ext cx="11277600" cy="6172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33800" y="5410200"/>
            <a:ext cx="1207446" cy="369332"/>
          </a:xfrm>
          <a:prstGeom prst="rect">
            <a:avLst/>
          </a:prstGeom>
          <a:noFill/>
        </p:spPr>
        <p:txBody>
          <a:bodyPr wrap="none" rtlCol="0">
            <a:spAutoFit/>
          </a:bodyPr>
          <a:lstStyle/>
          <a:p>
            <a:r>
              <a:rPr lang="en-US" dirty="0"/>
              <a:t>(Subgrade)</a:t>
            </a:r>
          </a:p>
        </p:txBody>
      </p:sp>
      <p:sp>
        <p:nvSpPr>
          <p:cNvPr id="14" name="Title 1"/>
          <p:cNvSpPr>
            <a:spLocks noGrp="1"/>
          </p:cNvSpPr>
          <p:nvPr>
            <p:ph type="title"/>
          </p:nvPr>
        </p:nvSpPr>
        <p:spPr>
          <a:xfrm>
            <a:off x="457200" y="228600"/>
            <a:ext cx="8229600" cy="1143000"/>
          </a:xfrm>
        </p:spPr>
        <p:txBody>
          <a:bodyPr/>
          <a:lstStyle/>
          <a:p>
            <a:r>
              <a:rPr lang="en-US" u="sng" dirty="0">
                <a:solidFill>
                  <a:srgbClr val="FF0000"/>
                </a:solidFill>
              </a:rPr>
              <a:t>Ideal</a:t>
            </a:r>
            <a:r>
              <a:rPr lang="en-US" dirty="0">
                <a:solidFill>
                  <a:srgbClr val="FF0000"/>
                </a:solidFill>
              </a:rPr>
              <a:t> </a:t>
            </a:r>
            <a:r>
              <a:rPr lang="en-US" dirty="0"/>
              <a:t>Paved Road Cross Section</a:t>
            </a:r>
          </a:p>
        </p:txBody>
      </p:sp>
      <p:sp>
        <p:nvSpPr>
          <p:cNvPr id="2" name="Rectangle 1"/>
          <p:cNvSpPr/>
          <p:nvPr/>
        </p:nvSpPr>
        <p:spPr>
          <a:xfrm>
            <a:off x="-1057367" y="3276600"/>
            <a:ext cx="1743167" cy="62163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Tree>
    <p:extLst>
      <p:ext uri="{BB962C8B-B14F-4D97-AF65-F5344CB8AC3E}">
        <p14:creationId xmlns:p14="http://schemas.microsoft.com/office/powerpoint/2010/main" val="13613515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Select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235995"/>
            <a:ext cx="8972550" cy="4003917"/>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Select fill is superior quality material, used principally as capping, surface material, structural material and/or shoulder material. Select fill materials are commonly specified for use in the construction of: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earthworks layer immediately beneath the pavement layers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spill-through abutment fills and behind abutment areas of bridge approach embankments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reinforced soil embankments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fill placed adjacent to retaining walls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pipe and culvert backfill.</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highlight>
                <a:srgbClr val="FFFFCC"/>
              </a:highlight>
              <a:latin typeface="Calibri" panose="020F0502020204030204" pitchFamily="34" charset="0"/>
            </a:endParaRPr>
          </a:p>
        </p:txBody>
      </p:sp>
    </p:spTree>
    <p:extLst>
      <p:ext uri="{BB962C8B-B14F-4D97-AF65-F5344CB8AC3E}">
        <p14:creationId xmlns:p14="http://schemas.microsoft.com/office/powerpoint/2010/main" val="41526842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Select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235995"/>
            <a:ext cx="8972550" cy="1815369"/>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maximum stone size for select fill used for roadwork's is 3 inches. </a:t>
            </a:r>
          </a:p>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Select fill is required to be compacted; and when compacted, should be non-permeable (</a:t>
            </a:r>
            <a:r>
              <a:rPr lang="en-US"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i.e</a:t>
            </a: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water should not flow through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highlight>
                <a:srgbClr val="FFFFCC"/>
              </a:highlight>
              <a:latin typeface="Calibri" panose="020F0502020204030204" pitchFamily="34" charset="0"/>
            </a:endParaRPr>
          </a:p>
        </p:txBody>
      </p:sp>
      <p:pic>
        <p:nvPicPr>
          <p:cNvPr id="6" name="Picture 5">
            <a:extLst>
              <a:ext uri="{FF2B5EF4-FFF2-40B4-BE49-F238E27FC236}">
                <a16:creationId xmlns:a16="http://schemas.microsoft.com/office/drawing/2014/main" id="{481C6D7F-4AE6-4C3E-90DA-F182D0A91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25" y="3736832"/>
            <a:ext cx="8210550" cy="2704074"/>
          </a:xfrm>
          <a:prstGeom prst="rect">
            <a:avLst/>
          </a:prstGeom>
        </p:spPr>
      </p:pic>
      <p:sp>
        <p:nvSpPr>
          <p:cNvPr id="7" name="Arrow: Right 6">
            <a:extLst>
              <a:ext uri="{FF2B5EF4-FFF2-40B4-BE49-F238E27FC236}">
                <a16:creationId xmlns:a16="http://schemas.microsoft.com/office/drawing/2014/main" id="{51A6EF51-67B5-4234-9033-98848E87A3B8}"/>
              </a:ext>
            </a:extLst>
          </p:cNvPr>
          <p:cNvSpPr/>
          <p:nvPr/>
        </p:nvSpPr>
        <p:spPr bwMode="auto">
          <a:xfrm>
            <a:off x="1333500" y="4505325"/>
            <a:ext cx="838200" cy="4381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053730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General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203911"/>
            <a:ext cx="8972550" cy="3798732"/>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General fill is a medium quality material which does not meet the requirements of select fill. General fill materials are usually used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Provide a </a:t>
            </a:r>
            <a:r>
              <a:rPr lang="en-US" sz="1800" u="sng"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stable platform </a:t>
            </a: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during construction so that select fill and pavement layers can be satisfactorily placed.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Provide an </a:t>
            </a:r>
            <a:r>
              <a:rPr lang="en-US" sz="1800" u="sng"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elevated platform</a:t>
            </a: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for a pavement such that adequate clearance is provided between the groundwater table or inundation level and the bottom of the pavement, and to protect the pavement from moisture infiltration.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Provide a </a:t>
            </a:r>
            <a:r>
              <a:rPr lang="en-US" sz="1800" u="sng"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more economical </a:t>
            </a: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earthworks design than when using higher quality material for the whole of the fill embankment.</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highlight>
                <a:srgbClr val="FFFFCC"/>
              </a:highlight>
              <a:latin typeface="Calibri" panose="020F0502020204030204" pitchFamily="34" charset="0"/>
            </a:endParaRPr>
          </a:p>
        </p:txBody>
      </p:sp>
      <p:pic>
        <p:nvPicPr>
          <p:cNvPr id="6" name="Picture 5">
            <a:extLst>
              <a:ext uri="{FF2B5EF4-FFF2-40B4-BE49-F238E27FC236}">
                <a16:creationId xmlns:a16="http://schemas.microsoft.com/office/drawing/2014/main" id="{08EEA382-3CA9-477F-9369-2B84DBE6DE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766" y="4539608"/>
            <a:ext cx="7039476" cy="2318391"/>
          </a:xfrm>
          <a:prstGeom prst="rect">
            <a:avLst/>
          </a:prstGeom>
        </p:spPr>
      </p:pic>
      <p:sp>
        <p:nvSpPr>
          <p:cNvPr id="7" name="Arrow: Right 6">
            <a:extLst>
              <a:ext uri="{FF2B5EF4-FFF2-40B4-BE49-F238E27FC236}">
                <a16:creationId xmlns:a16="http://schemas.microsoft.com/office/drawing/2014/main" id="{E65AE9A2-8809-489E-9812-9C0955D83BBE}"/>
              </a:ext>
            </a:extLst>
          </p:cNvPr>
          <p:cNvSpPr/>
          <p:nvPr/>
        </p:nvSpPr>
        <p:spPr bwMode="auto">
          <a:xfrm>
            <a:off x="628650" y="5621697"/>
            <a:ext cx="838200" cy="4381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35741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Non-Structural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604963"/>
            <a:ext cx="8731918" cy="965521"/>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Non-structural fill is a lesser quality material which does not meet the requirements of select fill or general fill material, and which may be used in </a:t>
            </a:r>
            <a:r>
              <a:rPr lang="en-US" sz="1800" u="sng"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non-structural</a:t>
            </a: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zones of embankments.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3A4E3E8-65E7-4AE2-BC12-A38B785AEA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766" y="4153926"/>
            <a:ext cx="8210550" cy="2704074"/>
          </a:xfrm>
          <a:prstGeom prst="rect">
            <a:avLst/>
          </a:prstGeom>
        </p:spPr>
      </p:pic>
      <p:sp>
        <p:nvSpPr>
          <p:cNvPr id="7" name="Arrow: Right 6">
            <a:extLst>
              <a:ext uri="{FF2B5EF4-FFF2-40B4-BE49-F238E27FC236}">
                <a16:creationId xmlns:a16="http://schemas.microsoft.com/office/drawing/2014/main" id="{683B7BC0-6C08-47CC-A8F9-37F684A25089}"/>
              </a:ext>
            </a:extLst>
          </p:cNvPr>
          <p:cNvSpPr/>
          <p:nvPr/>
        </p:nvSpPr>
        <p:spPr bwMode="auto">
          <a:xfrm rot="6726730">
            <a:off x="6481555" y="5033962"/>
            <a:ext cx="838200" cy="4381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86855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B5D68-D4A1-4268-A558-0F05A903E2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09" y="3153602"/>
            <a:ext cx="9144001" cy="6858000"/>
          </a:xfrm>
          <a:prstGeom prst="rect">
            <a:avLst/>
          </a:prstGeom>
        </p:spPr>
      </p:pic>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Rock Fill/Permeable Fill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49" y="1604963"/>
            <a:ext cx="8796087" cy="1558247"/>
          </a:xfrm>
          <a:prstGeom prst="rect">
            <a:avLst/>
          </a:prstGeom>
          <a:noFill/>
        </p:spPr>
        <p:txBody>
          <a:bodyPr wrap="square" rtlCol="0">
            <a:spAutoFit/>
          </a:bodyPr>
          <a:lstStyle/>
          <a:p>
            <a:pPr marL="0" marR="0" algn="l">
              <a:lnSpc>
                <a:spcPct val="107000"/>
              </a:lnSpc>
              <a:spcBef>
                <a:spcPts val="0"/>
              </a:spcBef>
              <a:spcAft>
                <a:spcPts val="800"/>
              </a:spcAft>
            </a:pPr>
            <a:r>
              <a:rPr lang="en-US"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Rock fill is a permeable material comprised of larger rock and rock fragments which may be used as drainage layers in areas subject to inundation or groundwater inflows or where general and non-structural fills are unsuitable, commonly due to the low strength of in situ soils.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34614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dirty="0">
                <a:solidFill>
                  <a:schemeClr val="bg1">
                    <a:lumMod val="50000"/>
                  </a:schemeClr>
                </a:solidFill>
                <a:latin typeface="Arial" charset="0"/>
              </a:rPr>
              <a:t>Background</a:t>
            </a:r>
          </a:p>
          <a:p>
            <a:pPr lvl="1" eaLnBrk="1" hangingPunct="1">
              <a:buFont typeface="Arial" panose="020B0604020202020204" pitchFamily="34" charset="0"/>
              <a:buChar char="•"/>
            </a:pPr>
            <a:r>
              <a:rPr lang="en-US" sz="3200" dirty="0">
                <a:solidFill>
                  <a:schemeClr val="bg1">
                    <a:lumMod val="50000"/>
                  </a:schemeClr>
                </a:solidFill>
                <a:latin typeface="Arial" charset="0"/>
              </a:rPr>
              <a:t>Filling the Road Profile</a:t>
            </a:r>
          </a:p>
          <a:p>
            <a:pPr lvl="1" eaLnBrk="1" hangingPunct="1">
              <a:buFont typeface="Arial" panose="020B0604020202020204" pitchFamily="34" charset="0"/>
              <a:buChar char="•"/>
            </a:pPr>
            <a:r>
              <a:rPr lang="en-US" sz="3200" dirty="0">
                <a:solidFill>
                  <a:schemeClr val="bg1">
                    <a:lumMod val="50000"/>
                  </a:schemeClr>
                </a:solidFill>
                <a:latin typeface="Arial" charset="0"/>
              </a:rPr>
              <a:t>Other Considerations</a:t>
            </a:r>
          </a:p>
          <a:p>
            <a:pPr lvl="1" eaLnBrk="1" hangingPunct="1">
              <a:buFont typeface="Arial" panose="020B0604020202020204" pitchFamily="34" charset="0"/>
              <a:buChar char="•"/>
            </a:pPr>
            <a:r>
              <a:rPr lang="en-US" sz="3200" dirty="0">
                <a:solidFill>
                  <a:schemeClr val="bg1">
                    <a:lumMod val="50000"/>
                  </a:schemeClr>
                </a:solidFill>
                <a:latin typeface="Arial" charset="0"/>
              </a:rPr>
              <a:t>Types of Fill</a:t>
            </a:r>
          </a:p>
          <a:p>
            <a:pPr lvl="1" eaLnBrk="1" hangingPunct="1">
              <a:buFont typeface="Arial" panose="020B0604020202020204" pitchFamily="34" charset="0"/>
              <a:buChar char="•"/>
            </a:pPr>
            <a:r>
              <a:rPr lang="en-US" sz="3200" b="1" dirty="0">
                <a:solidFill>
                  <a:srgbClr val="FFFF00"/>
                </a:solidFill>
                <a:latin typeface="Arial" charset="0"/>
              </a:rPr>
              <a:t>Introduction to RFQ</a:t>
            </a: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23094341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431800"/>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927100"/>
            <a:ext cx="9144000" cy="6426375"/>
          </a:xfrm>
          <a:prstGeom prst="rect">
            <a:avLst/>
          </a:prstGeom>
          <a:noFill/>
        </p:spPr>
        <p:txBody>
          <a:bodyPr wrap="square" rtlCol="0">
            <a:spAutoFit/>
          </a:bodyPr>
          <a:lstStyle/>
          <a:p>
            <a:pPr algn="l">
              <a:spcBef>
                <a:spcPct val="20000"/>
              </a:spcBef>
            </a:pPr>
            <a:r>
              <a:rPr lang="en-US" sz="2400" dirty="0">
                <a:effectLst/>
                <a:latin typeface="Times New Roman" panose="02020603050405020304" pitchFamily="18" charset="0"/>
                <a:ea typeface="Times New Roman" panose="02020603050405020304" pitchFamily="18" charset="0"/>
              </a:rPr>
              <a:t>The CDGRS Road Fill Request for quote is very similar to the CDGRS Driving Surface Aggregate Request for quote.</a:t>
            </a:r>
          </a:p>
          <a:p>
            <a:pPr marL="800100" lvl="1" indent="-342900" algn="l">
              <a:spcBef>
                <a:spcPct val="20000"/>
              </a:spcBef>
              <a:buFont typeface="Arial" panose="020B0604020202020204" pitchFamily="34" charset="0"/>
              <a:buChar char="•"/>
            </a:pPr>
            <a:r>
              <a:rPr lang="en-US" sz="1800" dirty="0">
                <a:ea typeface="Times New Roman" panose="02020603050405020304" pitchFamily="18" charset="0"/>
              </a:rPr>
              <a:t>both are </a:t>
            </a:r>
            <a:r>
              <a:rPr lang="en-US" sz="1800" u="sng" dirty="0">
                <a:ea typeface="Times New Roman" panose="02020603050405020304" pitchFamily="18" charset="0"/>
              </a:rPr>
              <a:t>optional</a:t>
            </a:r>
          </a:p>
          <a:p>
            <a:pPr marL="742950" lvl="1" indent="-285750" algn="l">
              <a:spcBef>
                <a:spcPct val="20000"/>
              </a:spcBef>
              <a:buFont typeface="Arial" panose="020B0604020202020204" pitchFamily="34" charset="0"/>
              <a:buChar char="•"/>
            </a:pPr>
            <a:endParaRPr lang="en-US" sz="1800" dirty="0">
              <a:ea typeface="Times New Roman" panose="02020603050405020304" pitchFamily="18" charset="0"/>
            </a:endParaRPr>
          </a:p>
          <a:p>
            <a:pPr marL="742950" lvl="1" indent="-285750" algn="l">
              <a:spcBef>
                <a:spcPct val="20000"/>
              </a:spcBef>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both are based on overcoming common problems encountered on projects by 	CDGRS staff and are not meant to be all-inclusive.</a:t>
            </a:r>
          </a:p>
          <a:p>
            <a:pPr marL="742950" lvl="1" indent="-285750" algn="l">
              <a:spcBef>
                <a:spcPct val="20000"/>
              </a:spcBef>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742950" lvl="1" indent="-285750" algn="l">
              <a:spcBef>
                <a:spcPct val="20000"/>
              </a:spcBef>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Conservation Districts (CDs) and others can tailor this RFQ to help them obtain 	quality fill to meet their needs.  </a:t>
            </a:r>
          </a:p>
          <a:p>
            <a:pPr marL="742950" lvl="1" indent="-285750" algn="l">
              <a:spcBef>
                <a:spcPct val="20000"/>
              </a:spcBef>
              <a:buFont typeface="Arial" panose="020B0604020202020204" pitchFamily="34" charset="0"/>
              <a:buChar char="•"/>
            </a:pPr>
            <a:endParaRPr lang="en-US" sz="1800" dirty="0">
              <a:effectLst/>
              <a:ea typeface="Calibri" panose="020F0502020204030204" pitchFamily="34" charset="0"/>
              <a:cs typeface="Times New Roman" panose="02020603050405020304" pitchFamily="18" charset="0"/>
            </a:endParaRPr>
          </a:p>
          <a:p>
            <a:pPr marL="742950" lvl="1" indent="-285750" algn="l">
              <a:spcBef>
                <a:spcPct val="20000"/>
              </a:spcBef>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The RFQ can allow </a:t>
            </a:r>
            <a:r>
              <a:rPr lang="en-US" sz="1800" u="sng" dirty="0">
                <a:effectLst/>
                <a:ea typeface="Calibri" panose="020F0502020204030204" pitchFamily="34" charset="0"/>
                <a:cs typeface="Times New Roman" panose="02020603050405020304" pitchFamily="18" charset="0"/>
              </a:rPr>
              <a:t>for lower costs on deep fill projects</a:t>
            </a:r>
            <a:r>
              <a:rPr lang="en-US" sz="1800" dirty="0">
                <a:effectLst/>
                <a:ea typeface="Calibri" panose="020F0502020204030204" pitchFamily="34" charset="0"/>
                <a:cs typeface="Times New Roman" panose="02020603050405020304" pitchFamily="18" charset="0"/>
              </a:rPr>
              <a:t> by using lower quality fill 	deep in the profile where frost and abrasion are not an issue. </a:t>
            </a:r>
          </a:p>
          <a:p>
            <a:pPr marL="742950" lvl="1" indent="-285750" algn="l">
              <a:spcBef>
                <a:spcPct val="20000"/>
              </a:spcBef>
              <a:buFont typeface="Arial" panose="020B0604020202020204" pitchFamily="34" charset="0"/>
              <a:buChar char="•"/>
            </a:pPr>
            <a:endParaRPr lang="en-US" sz="1800" dirty="0">
              <a:effectLst/>
              <a:ea typeface="Calibri" panose="020F0502020204030204" pitchFamily="34" charset="0"/>
              <a:cs typeface="Times New Roman" panose="02020603050405020304" pitchFamily="18" charset="0"/>
            </a:endParaRPr>
          </a:p>
          <a:p>
            <a:pPr marL="742950" lvl="1" indent="-285750" algn="l">
              <a:spcBef>
                <a:spcPct val="20000"/>
              </a:spcBef>
              <a:buFont typeface="Arial" panose="020B0604020202020204" pitchFamily="34" charset="0"/>
              <a:buChar char="•"/>
            </a:pPr>
            <a:r>
              <a:rPr lang="en-US" sz="1800" u="sng" dirty="0">
                <a:effectLst/>
                <a:ea typeface="Calibri" panose="020F0502020204030204" pitchFamily="34" charset="0"/>
                <a:cs typeface="Times New Roman" panose="02020603050405020304" pitchFamily="18" charset="0"/>
              </a:rPr>
              <a:t>Using an RFQ gives the CD the ability to review and accept/reject material. </a:t>
            </a:r>
          </a:p>
          <a:p>
            <a:pPr algn="l">
              <a:spcBef>
                <a:spcPct val="20000"/>
              </a:spcBef>
            </a:pPr>
            <a:endParaRPr lang="en-US" sz="1800" dirty="0">
              <a:ea typeface="Calibri" panose="020F0502020204030204" pitchFamily="34" charset="0"/>
              <a:cs typeface="Times New Roman" panose="02020603050405020304" pitchFamily="18" charset="0"/>
            </a:endParaRPr>
          </a:p>
          <a:p>
            <a:pPr algn="l">
              <a:spcBef>
                <a:spcPct val="20000"/>
              </a:spcBef>
            </a:pPr>
            <a:r>
              <a:rPr lang="en-US" sz="1800" dirty="0">
                <a:effectLst/>
                <a:ea typeface="Calibri" panose="020F0502020204030204" pitchFamily="34" charset="0"/>
                <a:cs typeface="Times New Roman" panose="02020603050405020304" pitchFamily="18" charset="0"/>
              </a:rPr>
              <a:t>Since many CD’s already have identified suitable fill material, they would not necessarily need to use the RFQ for that purpose, but an RFQ is a good way to hold a contractor accountable for the quality of fill material.</a:t>
            </a:r>
          </a:p>
          <a:p>
            <a:pPr algn="l">
              <a:spcBef>
                <a:spcPct val="20000"/>
              </a:spcBef>
            </a:pP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29601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431800"/>
            <a:ext cx="9144000" cy="990600"/>
          </a:xfrm>
          <a:prstGeom prst="rect">
            <a:avLst/>
          </a:prstGeom>
          <a:noFill/>
          <a:ln w="9525">
            <a:noFill/>
            <a:miter lim="800000"/>
            <a:headEnd/>
            <a:tailEnd/>
          </a:ln>
        </p:spPr>
        <p:txBody>
          <a:bodyPr/>
          <a:lstStyle/>
          <a:p>
            <a:pPr marL="225425" indent="-225425" algn="l">
              <a:spcBef>
                <a:spcPct val="20000"/>
              </a:spcBef>
            </a:pPr>
            <a:r>
              <a:rPr lang="en-US" sz="3200" u="sng" dirty="0">
                <a:latin typeface="Calibri" panose="020F0502020204030204" pitchFamily="34" charset="0"/>
              </a:rPr>
              <a:t>Introduction to RFQ</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4" name="Picture 3">
            <a:extLst>
              <a:ext uri="{FF2B5EF4-FFF2-40B4-BE49-F238E27FC236}">
                <a16:creationId xmlns:a16="http://schemas.microsoft.com/office/drawing/2014/main" id="{D8C4054D-70EA-4D8A-B86A-C532DAC43AAD}"/>
              </a:ext>
            </a:extLst>
          </p:cNvPr>
          <p:cNvPicPr>
            <a:picLocks noChangeAspect="1"/>
          </p:cNvPicPr>
          <p:nvPr/>
        </p:nvPicPr>
        <p:blipFill>
          <a:blip r:embed="rId3"/>
          <a:stretch>
            <a:fillRect/>
          </a:stretch>
        </p:blipFill>
        <p:spPr>
          <a:xfrm>
            <a:off x="0" y="2828925"/>
            <a:ext cx="6324600" cy="4029075"/>
          </a:xfrm>
          <a:prstGeom prst="rect">
            <a:avLst/>
          </a:prstGeom>
        </p:spPr>
      </p:pic>
      <p:sp>
        <p:nvSpPr>
          <p:cNvPr id="8" name="TextBox 7">
            <a:extLst>
              <a:ext uri="{FF2B5EF4-FFF2-40B4-BE49-F238E27FC236}">
                <a16:creationId xmlns:a16="http://schemas.microsoft.com/office/drawing/2014/main" id="{8CC9AFED-4AC8-4181-B503-566F3D23B481}"/>
              </a:ext>
            </a:extLst>
          </p:cNvPr>
          <p:cNvSpPr txBox="1"/>
          <p:nvPr/>
        </p:nvSpPr>
        <p:spPr>
          <a:xfrm>
            <a:off x="275772" y="1146472"/>
            <a:ext cx="9144000" cy="1348061"/>
          </a:xfrm>
          <a:prstGeom prst="rect">
            <a:avLst/>
          </a:prstGeom>
          <a:noFill/>
        </p:spPr>
        <p:txBody>
          <a:bodyPr wrap="square" rtlCol="0">
            <a:spAutoFit/>
          </a:bodyPr>
          <a:lstStyle/>
          <a:p>
            <a:pPr algn="l">
              <a:spcBef>
                <a:spcPct val="20000"/>
              </a:spcBef>
            </a:pPr>
            <a:r>
              <a:rPr lang="en-US" sz="2400" dirty="0">
                <a:effectLst/>
                <a:latin typeface="Times New Roman" panose="02020603050405020304" pitchFamily="18" charset="0"/>
                <a:ea typeface="Times New Roman" panose="02020603050405020304" pitchFamily="18" charset="0"/>
              </a:rPr>
              <a:t>Available online in Word format</a:t>
            </a:r>
          </a:p>
          <a:p>
            <a:pPr algn="l">
              <a:spcBef>
                <a:spcPct val="20000"/>
              </a:spcBef>
            </a:pPr>
            <a:r>
              <a:rPr lang="en-US" sz="2400" dirty="0">
                <a:ea typeface="Times New Roman" panose="02020603050405020304" pitchFamily="18" charset="0"/>
              </a:rPr>
              <a:t>You can tailor it to your needs</a:t>
            </a:r>
            <a:endParaRPr lang="en-US" sz="2400" dirty="0">
              <a:effectLst/>
              <a:latin typeface="Times New Roman" panose="02020603050405020304" pitchFamily="18" charset="0"/>
              <a:ea typeface="Times New Roman" panose="02020603050405020304" pitchFamily="18" charset="0"/>
            </a:endParaRPr>
          </a:p>
          <a:p>
            <a:pPr algn="l">
              <a:spcBef>
                <a:spcPct val="20000"/>
              </a:spcBef>
            </a:pPr>
            <a:r>
              <a:rPr lang="en-US" sz="2400" dirty="0">
                <a:effectLst/>
                <a:latin typeface="Times New Roman" panose="02020603050405020304" pitchFamily="18" charset="0"/>
                <a:ea typeface="Times New Roman" panose="02020603050405020304" pitchFamily="18" charset="0"/>
              </a:rPr>
              <a:t>Has blanks for you to fill in data</a:t>
            </a:r>
          </a:p>
        </p:txBody>
      </p:sp>
      <p:cxnSp>
        <p:nvCxnSpPr>
          <p:cNvPr id="6" name="Straight Arrow Connector 5">
            <a:extLst>
              <a:ext uri="{FF2B5EF4-FFF2-40B4-BE49-F238E27FC236}">
                <a16:creationId xmlns:a16="http://schemas.microsoft.com/office/drawing/2014/main" id="{EA88541A-4780-4F72-A972-9288113485A8}"/>
              </a:ext>
            </a:extLst>
          </p:cNvPr>
          <p:cNvCxnSpPr>
            <a:cxnSpLocks/>
          </p:cNvCxnSpPr>
          <p:nvPr/>
        </p:nvCxnSpPr>
        <p:spPr bwMode="auto">
          <a:xfrm flipH="1">
            <a:off x="3599543" y="2494533"/>
            <a:ext cx="217714" cy="78569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75737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431800"/>
            <a:ext cx="9144000" cy="990600"/>
          </a:xfrm>
          <a:prstGeom prst="rect">
            <a:avLst/>
          </a:prstGeom>
          <a:noFill/>
          <a:ln w="9525">
            <a:noFill/>
            <a:miter lim="800000"/>
            <a:headEnd/>
            <a:tailEnd/>
          </a:ln>
        </p:spPr>
        <p:txBody>
          <a:bodyPr/>
          <a:lstStyle/>
          <a:p>
            <a:pPr marL="225425" indent="-225425" algn="l">
              <a:spcBef>
                <a:spcPct val="20000"/>
              </a:spcBef>
            </a:pPr>
            <a:r>
              <a:rPr lang="en-US" sz="3200" u="sng" dirty="0">
                <a:latin typeface="Calibri" panose="020F0502020204030204" pitchFamily="34" charset="0"/>
              </a:rPr>
              <a:t>Introduction to RFQ</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8" name="TextBox 7">
            <a:extLst>
              <a:ext uri="{FF2B5EF4-FFF2-40B4-BE49-F238E27FC236}">
                <a16:creationId xmlns:a16="http://schemas.microsoft.com/office/drawing/2014/main" id="{8CC9AFED-4AC8-4181-B503-566F3D23B481}"/>
              </a:ext>
            </a:extLst>
          </p:cNvPr>
          <p:cNvSpPr txBox="1"/>
          <p:nvPr/>
        </p:nvSpPr>
        <p:spPr>
          <a:xfrm>
            <a:off x="275772" y="1146472"/>
            <a:ext cx="9144000" cy="1274195"/>
          </a:xfrm>
          <a:prstGeom prst="rect">
            <a:avLst/>
          </a:prstGeom>
          <a:noFill/>
        </p:spPr>
        <p:txBody>
          <a:bodyPr wrap="square" rtlCol="0">
            <a:spAutoFit/>
          </a:bodyPr>
          <a:lstStyle/>
          <a:p>
            <a:pPr algn="l">
              <a:spcBef>
                <a:spcPct val="20000"/>
              </a:spcBef>
            </a:pPr>
            <a:r>
              <a:rPr lang="en-US" sz="2400" dirty="0">
                <a:effectLst/>
                <a:latin typeface="Times New Roman" panose="02020603050405020304" pitchFamily="18" charset="0"/>
                <a:ea typeface="Times New Roman" panose="02020603050405020304" pitchFamily="18" charset="0"/>
              </a:rPr>
              <a:t>Available online in Word format</a:t>
            </a:r>
          </a:p>
          <a:p>
            <a:pPr algn="l">
              <a:spcBef>
                <a:spcPct val="20000"/>
              </a:spcBef>
            </a:pPr>
            <a:r>
              <a:rPr lang="en-US" sz="2400" dirty="0">
                <a:effectLst/>
                <a:latin typeface="Times New Roman" panose="02020603050405020304" pitchFamily="18" charset="0"/>
                <a:ea typeface="Times New Roman" panose="02020603050405020304" pitchFamily="18" charset="0"/>
              </a:rPr>
              <a:t>Has optional information or information you choose based on project</a:t>
            </a:r>
          </a:p>
        </p:txBody>
      </p:sp>
      <p:pic>
        <p:nvPicPr>
          <p:cNvPr id="3" name="Picture 2">
            <a:extLst>
              <a:ext uri="{FF2B5EF4-FFF2-40B4-BE49-F238E27FC236}">
                <a16:creationId xmlns:a16="http://schemas.microsoft.com/office/drawing/2014/main" id="{F3B7D390-C4A5-4CD9-959A-B71C65EC1FD4}"/>
              </a:ext>
            </a:extLst>
          </p:cNvPr>
          <p:cNvPicPr>
            <a:picLocks noChangeAspect="1"/>
          </p:cNvPicPr>
          <p:nvPr/>
        </p:nvPicPr>
        <p:blipFill>
          <a:blip r:embed="rId3"/>
          <a:stretch>
            <a:fillRect/>
          </a:stretch>
        </p:blipFill>
        <p:spPr>
          <a:xfrm>
            <a:off x="0" y="2933700"/>
            <a:ext cx="6477000" cy="3924300"/>
          </a:xfrm>
          <a:prstGeom prst="rect">
            <a:avLst/>
          </a:prstGeom>
        </p:spPr>
      </p:pic>
      <p:cxnSp>
        <p:nvCxnSpPr>
          <p:cNvPr id="6" name="Straight Arrow Connector 5">
            <a:extLst>
              <a:ext uri="{FF2B5EF4-FFF2-40B4-BE49-F238E27FC236}">
                <a16:creationId xmlns:a16="http://schemas.microsoft.com/office/drawing/2014/main" id="{EA88541A-4780-4F72-A972-9288113485A8}"/>
              </a:ext>
            </a:extLst>
          </p:cNvPr>
          <p:cNvCxnSpPr>
            <a:cxnSpLocks/>
          </p:cNvCxnSpPr>
          <p:nvPr/>
        </p:nvCxnSpPr>
        <p:spPr bwMode="auto">
          <a:xfrm flipH="1">
            <a:off x="3238500" y="2137072"/>
            <a:ext cx="302986" cy="134063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79499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Material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211263"/>
            <a:ext cx="8883650" cy="5583067"/>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4 – Road Fill Material</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l">
              <a:spcBef>
                <a:spcPct val="20000"/>
              </a:spcBef>
              <a:buFontTx/>
              <a:buChar char="-"/>
            </a:pPr>
            <a:endParaRPr lang="en-US" sz="1800" b="0" dirty="0">
              <a:solidFill>
                <a:srgbClr val="FF0000"/>
              </a:solidFill>
              <a:latin typeface="Calibri" panose="020F0502020204030204" pitchFamily="34" charset="0"/>
            </a:endParaRPr>
          </a:p>
          <a:p>
            <a:pPr marL="571500" indent="-571500" algn="l">
              <a:spcBef>
                <a:spcPct val="20000"/>
              </a:spcBef>
              <a:buFontTx/>
              <a:buChar char="-"/>
            </a:pPr>
            <a:r>
              <a:rPr lang="en-US" sz="1600" b="0" dirty="0">
                <a:solidFill>
                  <a:srgbClr val="FF0000"/>
                </a:solidFill>
                <a:effectLst/>
                <a:latin typeface="Arial" panose="020B0604020202020204" pitchFamily="34" charset="0"/>
                <a:ea typeface="Times New Roman" panose="02020603050405020304" pitchFamily="18" charset="0"/>
              </a:rPr>
              <a:t>A.  Any fill material used must be reviewed and approved by the Road Owner or their designee.  This includes quarried materials with specifications.  Acceptable and non-acceptable USCS designations are listed below.  Any samples shall be obtained by the Owner or their designee (e.g. Conservation District (CD) Staff, Center for Dirt and Gravel Road Studies (CDGRS) staff, or person(s) otherwise approved by the SCC). Road fill material must meet the following minimum requirement</a:t>
            </a:r>
          </a:p>
          <a:p>
            <a:pPr algn="l">
              <a:spcBef>
                <a:spcPct val="20000"/>
              </a:spcBef>
            </a:pPr>
            <a:endParaRPr lang="en-US" sz="1800" b="0" dirty="0">
              <a:solidFill>
                <a:srgbClr val="FF0000"/>
              </a:solidFill>
              <a:latin typeface="Arial" panose="020B0604020202020204" pitchFamily="34" charset="0"/>
              <a:ea typeface="Times New Roman" panose="02020603050405020304" pitchFamily="18" charset="0"/>
            </a:endParaRPr>
          </a:p>
          <a:p>
            <a:pPr algn="l">
              <a:spcBef>
                <a:spcPct val="20000"/>
              </a:spcBef>
            </a:pPr>
            <a:r>
              <a:rPr lang="en-US" sz="1800" b="0" dirty="0">
                <a:solidFill>
                  <a:srgbClr val="FF0000"/>
                </a:solidFill>
                <a:latin typeface="Arial" panose="020B0604020202020204" pitchFamily="34" charset="0"/>
                <a:ea typeface="Times New Roman" panose="02020603050405020304" pitchFamily="18" charset="0"/>
              </a:rPr>
              <a:t>	The following USCS soil types are acceptable as both </a:t>
            </a:r>
            <a:r>
              <a:rPr lang="en-US" sz="1800" b="0" u="sng" dirty="0">
                <a:solidFill>
                  <a:srgbClr val="FF0000"/>
                </a:solidFill>
                <a:latin typeface="Arial" panose="020B0604020202020204" pitchFamily="34" charset="0"/>
                <a:ea typeface="Times New Roman" panose="02020603050405020304" pitchFamily="18" charset="0"/>
              </a:rPr>
              <a:t>deep</a:t>
            </a:r>
            <a:r>
              <a:rPr lang="en-US" sz="1800" b="0" dirty="0">
                <a:solidFill>
                  <a:srgbClr val="FF0000"/>
                </a:solidFill>
                <a:latin typeface="Arial" panose="020B0604020202020204" pitchFamily="34" charset="0"/>
                <a:ea typeface="Times New Roman" panose="02020603050405020304" pitchFamily="18" charset="0"/>
              </a:rPr>
              <a:t> and </a:t>
            </a:r>
            <a:r>
              <a:rPr lang="en-US" sz="1800" b="0" u="sng" dirty="0">
                <a:solidFill>
                  <a:srgbClr val="FF0000"/>
                </a:solidFill>
                <a:latin typeface="Arial" panose="020B0604020202020204" pitchFamily="34" charset="0"/>
                <a:ea typeface="Times New Roman" panose="02020603050405020304" pitchFamily="18" charset="0"/>
              </a:rPr>
              <a:t>shallow</a:t>
            </a:r>
            <a:r>
              <a:rPr lang="en-US" sz="1800" b="0" dirty="0">
                <a:solidFill>
                  <a:srgbClr val="FF0000"/>
                </a:solidFill>
                <a:latin typeface="Arial" panose="020B0604020202020204" pitchFamily="34" charset="0"/>
                <a:ea typeface="Times New Roman" panose="02020603050405020304" pitchFamily="18" charset="0"/>
              </a:rPr>
              <a:t> 	fill materials.</a:t>
            </a:r>
          </a:p>
          <a:p>
            <a:pPr algn="l">
              <a:spcBef>
                <a:spcPct val="20000"/>
              </a:spcBef>
            </a:pPr>
            <a:r>
              <a:rPr lang="en-US" sz="1800" b="0" dirty="0">
                <a:solidFill>
                  <a:srgbClr val="FF0000"/>
                </a:solidFill>
                <a:latin typeface="Arial" panose="020B0604020202020204" pitchFamily="34" charset="0"/>
                <a:ea typeface="Times New Roman" panose="02020603050405020304" pitchFamily="18" charset="0"/>
              </a:rPr>
              <a:t>		a.  GW – well-graded gravel  </a:t>
            </a:r>
            <a:r>
              <a:rPr lang="en-US" sz="1800" dirty="0">
                <a:latin typeface="Arial" panose="020B0604020202020204" pitchFamily="34" charset="0"/>
                <a:ea typeface="Times New Roman" panose="02020603050405020304" pitchFamily="18" charset="0"/>
              </a:rPr>
              <a:t>(2A)</a:t>
            </a:r>
          </a:p>
          <a:p>
            <a:pPr algn="l">
              <a:spcBef>
                <a:spcPct val="20000"/>
              </a:spcBef>
            </a:pPr>
            <a:r>
              <a:rPr lang="en-US" sz="1800" b="0" dirty="0">
                <a:solidFill>
                  <a:srgbClr val="FF0000"/>
                </a:solidFill>
                <a:latin typeface="Arial" panose="020B0604020202020204" pitchFamily="34" charset="0"/>
                <a:ea typeface="Times New Roman" panose="02020603050405020304" pitchFamily="18" charset="0"/>
              </a:rPr>
              <a:t>		b.  GM – silty gravel</a:t>
            </a:r>
            <a:r>
              <a:rPr lang="en-US" sz="1800" b="0" dirty="0">
                <a:solidFill>
                  <a:srgbClr val="003300"/>
                </a:solidFill>
                <a:latin typeface="Arial" panose="020B0604020202020204" pitchFamily="34" charset="0"/>
                <a:ea typeface="Times New Roman" panose="02020603050405020304" pitchFamily="18" charset="0"/>
              </a:rPr>
              <a:t> </a:t>
            </a:r>
            <a:r>
              <a:rPr lang="en-US" sz="1800" b="0" dirty="0">
                <a:solidFill>
                  <a:srgbClr val="008000"/>
                </a:solidFill>
                <a:latin typeface="Arial" panose="020B0604020202020204" pitchFamily="34" charset="0"/>
                <a:ea typeface="Times New Roman" panose="02020603050405020304" pitchFamily="18" charset="0"/>
              </a:rPr>
              <a:t> </a:t>
            </a:r>
            <a:r>
              <a:rPr lang="en-US" sz="1800" dirty="0">
                <a:latin typeface="Arial" panose="020B0604020202020204" pitchFamily="34" charset="0"/>
                <a:ea typeface="Times New Roman" panose="02020603050405020304" pitchFamily="18" charset="0"/>
              </a:rPr>
              <a:t>(low clay 2RC, DSA, 2A “modified”)</a:t>
            </a:r>
          </a:p>
          <a:p>
            <a:pPr algn="l">
              <a:spcBef>
                <a:spcPct val="20000"/>
              </a:spcBef>
            </a:pPr>
            <a:endParaRPr lang="en-US" sz="1800" dirty="0">
              <a:latin typeface="Arial" panose="020B0604020202020204" pitchFamily="34" charset="0"/>
              <a:ea typeface="Times New Roman" panose="02020603050405020304" pitchFamily="18" charset="0"/>
            </a:endParaRPr>
          </a:p>
          <a:p>
            <a:pPr algn="l">
              <a:spcBef>
                <a:spcPct val="20000"/>
              </a:spcBef>
            </a:pPr>
            <a:r>
              <a:rPr lang="en-US" sz="1600" u="sng" dirty="0">
                <a:latin typeface="Arial" panose="020B0604020202020204" pitchFamily="34" charset="0"/>
                <a:ea typeface="Times New Roman" panose="02020603050405020304" pitchFamily="18" charset="0"/>
              </a:rPr>
              <a:t>Shallow fill (select fill) </a:t>
            </a:r>
            <a:r>
              <a:rPr lang="en-US" sz="1600" dirty="0">
                <a:latin typeface="Arial" panose="020B0604020202020204" pitchFamily="34" charset="0"/>
                <a:ea typeface="Times New Roman" panose="02020603050405020304" pitchFamily="18" charset="0"/>
              </a:rPr>
              <a:t>– Material that is buried less and 30 inches below the finished road surface</a:t>
            </a:r>
          </a:p>
          <a:p>
            <a:pPr algn="l">
              <a:spcBef>
                <a:spcPct val="20000"/>
              </a:spcBef>
            </a:pPr>
            <a:r>
              <a:rPr lang="en-US" sz="1600" u="sng" dirty="0">
                <a:latin typeface="Arial" panose="020B0604020202020204" pitchFamily="34" charset="0"/>
                <a:ea typeface="Times New Roman" panose="02020603050405020304" pitchFamily="18" charset="0"/>
              </a:rPr>
              <a:t>Deep fill (general fill)</a:t>
            </a:r>
            <a:r>
              <a:rPr lang="en-US" sz="1600" dirty="0">
                <a:latin typeface="Arial" panose="020B0604020202020204" pitchFamily="34" charset="0"/>
                <a:ea typeface="Times New Roman" panose="02020603050405020304" pitchFamily="18" charset="0"/>
              </a:rPr>
              <a:t> – material that is buried greater than 30 inches below the finished road surface</a:t>
            </a: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26F6C08-0916-4350-96E4-47475C1DABFC}"/>
              </a:ext>
            </a:extLst>
          </p:cNvPr>
          <p:cNvSpPr txBox="1"/>
          <p:nvPr/>
        </p:nvSpPr>
        <p:spPr>
          <a:xfrm>
            <a:off x="4368800" y="1142390"/>
            <a:ext cx="4383313" cy="461665"/>
          </a:xfrm>
          <a:prstGeom prst="rect">
            <a:avLst/>
          </a:prstGeom>
          <a:solidFill>
            <a:schemeClr val="bg1"/>
          </a:solidFill>
          <a:ln w="38100">
            <a:solidFill>
              <a:schemeClr val="tx1"/>
            </a:solidFill>
          </a:ln>
        </p:spPr>
        <p:txBody>
          <a:bodyPr wrap="square" rtlCol="0">
            <a:spAutoFit/>
          </a:bodyPr>
          <a:lstStyle/>
          <a:p>
            <a:pPr algn="l">
              <a:spcBef>
                <a:spcPct val="20000"/>
              </a:spcBef>
            </a:pPr>
            <a:r>
              <a:rPr lang="en-US" sz="2400" dirty="0">
                <a:solidFill>
                  <a:srgbClr val="FF0000"/>
                </a:solidFill>
                <a:effectLst/>
                <a:latin typeface="Times New Roman" panose="02020603050405020304" pitchFamily="18" charset="0"/>
                <a:ea typeface="Times New Roman" panose="02020603050405020304" pitchFamily="18" charset="0"/>
              </a:rPr>
              <a:t>Red text = directly from RFQ</a:t>
            </a:r>
          </a:p>
        </p:txBody>
      </p:sp>
    </p:spTree>
    <p:extLst>
      <p:ext uri="{BB962C8B-B14F-4D97-AF65-F5344CB8AC3E}">
        <p14:creationId xmlns:p14="http://schemas.microsoft.com/office/powerpoint/2010/main" val="79851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2" y="24436"/>
            <a:ext cx="9134568" cy="6850926"/>
          </a:xfrm>
          <a:prstGeom prst="rect">
            <a:avLst/>
          </a:prstGeom>
        </p:spPr>
      </p:pic>
      <p:sp>
        <p:nvSpPr>
          <p:cNvPr id="15362" name="Rectangle 2"/>
          <p:cNvSpPr>
            <a:spLocks noChangeArrowheads="1"/>
          </p:cNvSpPr>
          <p:nvPr/>
        </p:nvSpPr>
        <p:spPr bwMode="auto">
          <a:xfrm>
            <a:off x="685800" y="5827494"/>
            <a:ext cx="1905000" cy="457200"/>
          </a:xfrm>
          <a:prstGeom prst="rect">
            <a:avLst/>
          </a:prstGeom>
          <a:noFill/>
          <a:ln w="9525">
            <a:noFill/>
            <a:miter lim="800000"/>
            <a:headEnd/>
            <a:tailEnd/>
          </a:ln>
          <a:effectLst/>
        </p:spPr>
        <p:txBody>
          <a:bodyPr/>
          <a:lstStyle/>
          <a:p>
            <a:endParaRPr lang="en-US" sz="1400"/>
          </a:p>
        </p:txBody>
      </p:sp>
      <p:sp>
        <p:nvSpPr>
          <p:cNvPr id="15363" name="Rectangle 3"/>
          <p:cNvSpPr>
            <a:spLocks noChangeArrowheads="1"/>
          </p:cNvSpPr>
          <p:nvPr/>
        </p:nvSpPr>
        <p:spPr bwMode="auto">
          <a:xfrm>
            <a:off x="3124200" y="5827494"/>
            <a:ext cx="2895600" cy="457200"/>
          </a:xfrm>
          <a:prstGeom prst="rect">
            <a:avLst/>
          </a:prstGeom>
          <a:noFill/>
          <a:ln w="9525">
            <a:noFill/>
            <a:miter lim="800000"/>
            <a:headEnd/>
            <a:tailEnd/>
          </a:ln>
          <a:effectLst/>
        </p:spPr>
        <p:txBody>
          <a:bodyPr/>
          <a:lstStyle/>
          <a:p>
            <a:pPr algn="ctr"/>
            <a:endParaRPr lang="en-US" sz="1400"/>
          </a:p>
        </p:txBody>
      </p:sp>
      <p:sp>
        <p:nvSpPr>
          <p:cNvPr id="16" name="Rectangle 15"/>
          <p:cNvSpPr/>
          <p:nvPr/>
        </p:nvSpPr>
        <p:spPr>
          <a:xfrm>
            <a:off x="6324600" y="347472"/>
            <a:ext cx="2819400" cy="2554545"/>
          </a:xfrm>
          <a:prstGeom prst="rect">
            <a:avLst/>
          </a:prstGeom>
          <a:solidFill>
            <a:schemeClr val="bg1"/>
          </a:solidFill>
          <a:ln>
            <a:solidFill>
              <a:schemeClr val="tx1"/>
            </a:solidFill>
          </a:ln>
        </p:spPr>
        <p:txBody>
          <a:bodyPr wrap="square">
            <a:spAutoFit/>
          </a:bodyPr>
          <a:lstStyle/>
          <a:p>
            <a:pPr indent="-285750">
              <a:buFontTx/>
              <a:buChar char="•"/>
            </a:pPr>
            <a:r>
              <a:rPr lang="en-US" sz="3200" b="1" u="sng" dirty="0">
                <a:solidFill>
                  <a:srgbClr val="FF0000"/>
                </a:solidFill>
              </a:rPr>
              <a:t>Geology</a:t>
            </a:r>
          </a:p>
          <a:p>
            <a:pPr>
              <a:buFontTx/>
              <a:buChar char="•"/>
            </a:pPr>
            <a:r>
              <a:rPr lang="en-US" sz="3200" b="1" dirty="0"/>
              <a:t> Soils</a:t>
            </a:r>
          </a:p>
          <a:p>
            <a:pPr>
              <a:buFontTx/>
              <a:buChar char="•"/>
            </a:pPr>
            <a:r>
              <a:rPr lang="en-US" sz="3200" b="1" dirty="0"/>
              <a:t> Soil Moisture</a:t>
            </a:r>
          </a:p>
          <a:p>
            <a:pPr>
              <a:buFontTx/>
              <a:buChar char="•"/>
            </a:pPr>
            <a:r>
              <a:rPr lang="en-US" sz="3200" b="1" dirty="0"/>
              <a:t> Freeze-thaw</a:t>
            </a:r>
          </a:p>
          <a:p>
            <a:pPr>
              <a:buFontTx/>
              <a:buChar char="•"/>
            </a:pPr>
            <a:r>
              <a:rPr lang="en-US" sz="3200" b="1" dirty="0"/>
              <a:t> Traffic Loads</a:t>
            </a:r>
          </a:p>
        </p:txBody>
      </p:sp>
      <p:sp>
        <p:nvSpPr>
          <p:cNvPr id="17" name="Rectangle 16"/>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6"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Geology</a:t>
            </a:r>
          </a:p>
        </p:txBody>
      </p:sp>
    </p:spTree>
    <p:extLst>
      <p:ext uri="{BB962C8B-B14F-4D97-AF65-F5344CB8AC3E}">
        <p14:creationId xmlns:p14="http://schemas.microsoft.com/office/powerpoint/2010/main" val="2151599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Unified Soil Classification System (USCS)</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50" y="1604963"/>
            <a:ext cx="8972550" cy="1077218"/>
          </a:xfrm>
          <a:prstGeom prst="rect">
            <a:avLst/>
          </a:prstGeom>
          <a:noFill/>
        </p:spPr>
        <p:txBody>
          <a:bodyPr wrap="square" rtlCol="0">
            <a:spAutoFit/>
          </a:bodyPr>
          <a:lstStyle/>
          <a:p>
            <a:pPr algn="l">
              <a:spcBef>
                <a:spcPct val="20000"/>
              </a:spcBef>
            </a:pPr>
            <a:r>
              <a:rPr lang="en-US" sz="1600" b="0" i="0" dirty="0">
                <a:effectLst/>
                <a:latin typeface="Arial" panose="020B0604020202020204" pitchFamily="34" charset="0"/>
              </a:rPr>
              <a:t>The </a:t>
            </a:r>
            <a:r>
              <a:rPr lang="en-US" sz="1600" b="1" i="0" dirty="0">
                <a:effectLst/>
                <a:latin typeface="Arial" panose="020B0604020202020204" pitchFamily="34" charset="0"/>
              </a:rPr>
              <a:t>USCS</a:t>
            </a:r>
            <a:r>
              <a:rPr lang="en-US" sz="1600" b="0" i="0" dirty="0">
                <a:effectLst/>
                <a:latin typeface="Arial" panose="020B0604020202020204" pitchFamily="34" charset="0"/>
              </a:rPr>
              <a:t> is a </a:t>
            </a:r>
            <a:r>
              <a:rPr lang="en-US" sz="1600" b="0" dirty="0">
                <a:latin typeface="Arial" panose="020B0604020202020204" pitchFamily="34" charset="0"/>
              </a:rPr>
              <a:t>soil classification</a:t>
            </a:r>
            <a:r>
              <a:rPr lang="en-US" sz="1600" b="0" i="0" dirty="0">
                <a:effectLst/>
                <a:latin typeface="Arial" panose="020B0604020202020204" pitchFamily="34" charset="0"/>
              </a:rPr>
              <a:t> system used in </a:t>
            </a:r>
            <a:r>
              <a:rPr lang="en-US" sz="1600" b="0" dirty="0">
                <a:latin typeface="Arial" panose="020B0604020202020204" pitchFamily="34" charset="0"/>
              </a:rPr>
              <a:t>engineering</a:t>
            </a:r>
            <a:r>
              <a:rPr lang="en-US" sz="1600" b="0" i="0" dirty="0">
                <a:effectLst/>
                <a:latin typeface="Arial" panose="020B0604020202020204" pitchFamily="34" charset="0"/>
              </a:rPr>
              <a:t> and </a:t>
            </a:r>
            <a:r>
              <a:rPr lang="en-US" sz="1600" b="0" dirty="0">
                <a:latin typeface="Arial" panose="020B0604020202020204" pitchFamily="34" charset="0"/>
              </a:rPr>
              <a:t>geology</a:t>
            </a:r>
            <a:r>
              <a:rPr lang="en-US" sz="1600" b="0" i="0" dirty="0">
                <a:effectLst/>
                <a:latin typeface="Arial" panose="020B0604020202020204" pitchFamily="34" charset="0"/>
              </a:rPr>
              <a:t> to describe the </a:t>
            </a:r>
            <a:r>
              <a:rPr lang="en-US" sz="1600" b="0" dirty="0">
                <a:latin typeface="Arial" panose="020B0604020202020204" pitchFamily="34" charset="0"/>
              </a:rPr>
              <a:t>texture</a:t>
            </a:r>
            <a:r>
              <a:rPr lang="en-US" sz="1600" b="0" i="0" dirty="0">
                <a:effectLst/>
                <a:latin typeface="Arial" panose="020B0604020202020204" pitchFamily="34" charset="0"/>
              </a:rPr>
              <a:t> and </a:t>
            </a:r>
            <a:r>
              <a:rPr lang="en-US" sz="1600" b="0" dirty="0">
                <a:latin typeface="Arial" panose="020B0604020202020204" pitchFamily="34" charset="0"/>
              </a:rPr>
              <a:t>grain size</a:t>
            </a:r>
            <a:r>
              <a:rPr lang="en-US" sz="1600" b="0" i="0" dirty="0">
                <a:effectLst/>
                <a:latin typeface="Arial" panose="020B0604020202020204" pitchFamily="34" charset="0"/>
              </a:rPr>
              <a:t> of a </a:t>
            </a:r>
            <a:r>
              <a:rPr lang="en-US" sz="1600" b="0" dirty="0">
                <a:latin typeface="Arial" panose="020B0604020202020204" pitchFamily="34" charset="0"/>
              </a:rPr>
              <a:t>soil or aggregate</a:t>
            </a:r>
            <a:r>
              <a:rPr lang="en-US" sz="1600" b="0" i="0" dirty="0">
                <a:effectLst/>
                <a:latin typeface="Arial" panose="020B0604020202020204" pitchFamily="34" charset="0"/>
              </a:rPr>
              <a:t>. The classification system can be applied to most </a:t>
            </a:r>
            <a:r>
              <a:rPr lang="en-US" sz="1600" b="0" dirty="0">
                <a:latin typeface="Arial" panose="020B0604020202020204" pitchFamily="34" charset="0"/>
              </a:rPr>
              <a:t>unconsolidated</a:t>
            </a:r>
            <a:r>
              <a:rPr lang="en-US" sz="1600" b="0" i="0" dirty="0">
                <a:effectLst/>
                <a:latin typeface="Arial" panose="020B0604020202020204" pitchFamily="34" charset="0"/>
              </a:rPr>
              <a:t> materials and is represented by a two-letter symbol. Each letter is described below (with the exception of </a:t>
            </a:r>
            <a:r>
              <a:rPr lang="en-US" sz="1600" b="1" i="0" dirty="0">
                <a:effectLst/>
                <a:latin typeface="Arial" panose="020B0604020202020204" pitchFamily="34" charset="0"/>
              </a:rPr>
              <a:t>Pt</a:t>
            </a:r>
            <a:r>
              <a:rPr lang="en-US" sz="1600" b="0" i="0" dirty="0">
                <a:effectLst/>
                <a:latin typeface="Arial" panose="020B0604020202020204" pitchFamily="34" charset="0"/>
              </a:rPr>
              <a:t>)</a:t>
            </a:r>
            <a:endParaRPr lang="en-US" sz="1600" dirty="0">
              <a:effectLst/>
              <a:highlight>
                <a:srgbClr val="FFFFCC"/>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Table&#10;&#10;Description automatically generated">
            <a:extLst>
              <a:ext uri="{FF2B5EF4-FFF2-40B4-BE49-F238E27FC236}">
                <a16:creationId xmlns:a16="http://schemas.microsoft.com/office/drawing/2014/main" id="{7BBB5FED-4AE8-4C0F-B5E4-5F81EE5B0A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17" y="3113505"/>
            <a:ext cx="9113466" cy="3312695"/>
          </a:xfrm>
          <a:prstGeom prst="rect">
            <a:avLst/>
          </a:prstGeom>
        </p:spPr>
      </p:pic>
    </p:spTree>
    <p:extLst>
      <p:ext uri="{BB962C8B-B14F-4D97-AF65-F5344CB8AC3E}">
        <p14:creationId xmlns:p14="http://schemas.microsoft.com/office/powerpoint/2010/main" val="17329121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Unified Soil Classification System (USCS)</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5" name="Picture 4" descr="Graphical user interface, application&#10;&#10;Description automatically generated">
            <a:extLst>
              <a:ext uri="{FF2B5EF4-FFF2-40B4-BE49-F238E27FC236}">
                <a16:creationId xmlns:a16="http://schemas.microsoft.com/office/drawing/2014/main" id="{3526459A-DC9D-4853-887F-EFEB25558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 y="1560513"/>
            <a:ext cx="9144000" cy="4072128"/>
          </a:xfrm>
          <a:prstGeom prst="rect">
            <a:avLst/>
          </a:prstGeom>
        </p:spPr>
      </p:pic>
    </p:spTree>
    <p:extLst>
      <p:ext uri="{BB962C8B-B14F-4D97-AF65-F5344CB8AC3E}">
        <p14:creationId xmlns:p14="http://schemas.microsoft.com/office/powerpoint/2010/main" val="13381498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Material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065213"/>
            <a:ext cx="9055100" cy="6697218"/>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4A – Road Fill Material</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solidFill>
                  <a:srgbClr val="FF0000"/>
                </a:solidFill>
                <a:effectLst/>
                <a:latin typeface="Times New Roman" panose="02020603050405020304" pitchFamily="18" charset="0"/>
                <a:ea typeface="Times New Roman" panose="02020603050405020304" pitchFamily="18" charset="0"/>
              </a:rPr>
              <a:t>	</a:t>
            </a:r>
            <a:r>
              <a:rPr lang="en-US" sz="1600" dirty="0">
                <a:solidFill>
                  <a:srgbClr val="FF0000"/>
                </a:solidFill>
                <a:effectLst/>
                <a:latin typeface="Times New Roman" panose="02020603050405020304" pitchFamily="18" charset="0"/>
                <a:ea typeface="Times New Roman" panose="02020603050405020304" pitchFamily="18" charset="0"/>
              </a:rPr>
              <a:t>b. </a:t>
            </a:r>
            <a:r>
              <a:rPr lang="en-US" sz="1600" dirty="0">
                <a:solidFill>
                  <a:srgbClr val="FF0000"/>
                </a:solidFill>
                <a:effectLst/>
                <a:latin typeface="Arial" panose="020B0604020202020204" pitchFamily="34" charset="0"/>
                <a:ea typeface="Times New Roman" panose="02020603050405020304" pitchFamily="18" charset="0"/>
              </a:rPr>
              <a:t>Rock and gravel larger than 3 inches may be used as 			shallow fill as long it is clean.  </a:t>
            </a:r>
          </a:p>
          <a:p>
            <a:pPr algn="l">
              <a:spcBef>
                <a:spcPct val="20000"/>
              </a:spcBef>
            </a:pPr>
            <a:endParaRPr lang="en-US" sz="1600" dirty="0">
              <a:solidFill>
                <a:srgbClr val="FF0000"/>
              </a:solidFill>
              <a:latin typeface="Arial" panose="020B0604020202020204" pitchFamily="34" charset="0"/>
              <a:ea typeface="Times New Roman" panose="02020603050405020304" pitchFamily="18" charset="0"/>
            </a:endParaRPr>
          </a:p>
          <a:p>
            <a:pPr marL="914400" indent="-914400" algn="l">
              <a:spcBef>
                <a:spcPct val="20000"/>
              </a:spcBef>
            </a:pPr>
            <a:r>
              <a:rPr lang="en-US" sz="1600" dirty="0">
                <a:solidFill>
                  <a:srgbClr val="FF0000"/>
                </a:solidFill>
                <a:effectLst/>
                <a:latin typeface="Arial" panose="020B0604020202020204" pitchFamily="34" charset="0"/>
                <a:ea typeface="Times New Roman" panose="02020603050405020304" pitchFamily="18" charset="0"/>
              </a:rPr>
              <a:t>	Example:  AASHTO #1 stone as a road base or in a French Mattress. The void spaces between the rocks keeps them from heaving to the surface. </a:t>
            </a:r>
            <a:endParaRPr lang="en-US" sz="1600" dirty="0">
              <a:solidFill>
                <a:srgbClr val="FF0000"/>
              </a:solidFill>
              <a:ea typeface="Times New Roman" panose="02020603050405020304" pitchFamily="18" charset="0"/>
            </a:endParaRPr>
          </a:p>
          <a:p>
            <a:pPr algn="l">
              <a:spcBef>
                <a:spcPct val="20000"/>
              </a:spcBef>
            </a:pP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r>
              <a:rPr lang="en-US" sz="1600" dirty="0">
                <a:solidFill>
                  <a:srgbClr val="FF0000"/>
                </a:solidFill>
                <a:effectLst/>
                <a:latin typeface="Times New Roman" panose="02020603050405020304" pitchFamily="18" charset="0"/>
                <a:ea typeface="Times New Roman" panose="02020603050405020304" pitchFamily="18" charset="0"/>
              </a:rPr>
              <a:t>2. </a:t>
            </a:r>
            <a:r>
              <a:rPr lang="en-US" sz="1600" dirty="0">
                <a:solidFill>
                  <a:srgbClr val="FF0000"/>
                </a:solidFill>
                <a:effectLst/>
                <a:latin typeface="Arial" panose="020B0604020202020204" pitchFamily="34" charset="0"/>
                <a:ea typeface="Times New Roman" panose="02020603050405020304" pitchFamily="18" charset="0"/>
              </a:rPr>
              <a:t>The following USCS soil types (general fill) are acceptable only as deep fill:</a:t>
            </a:r>
          </a:p>
          <a:p>
            <a:pPr algn="l">
              <a:spcBef>
                <a:spcPct val="20000"/>
              </a:spcBef>
            </a:pPr>
            <a:endParaRPr lang="en-US" sz="1600" dirty="0">
              <a:solidFill>
                <a:srgbClr val="FF0000"/>
              </a:solidFill>
              <a:effectLst/>
              <a:latin typeface="Times New Roman" panose="02020603050405020304" pitchFamily="18" charset="0"/>
              <a:ea typeface="Times New Roman" panose="02020603050405020304" pitchFamily="18" charset="0"/>
            </a:endParaRPr>
          </a:p>
          <a:p>
            <a:pPr marL="1600200" marR="0" lvl="3" indent="-228600" algn="l">
              <a:spcBef>
                <a:spcPts val="0"/>
              </a:spcBef>
              <a:spcAft>
                <a:spcPts val="0"/>
              </a:spcAft>
              <a:buFont typeface="+mj-lt"/>
              <a:buAutoNum type="alphaLcPeriod"/>
            </a:pPr>
            <a:r>
              <a:rPr lang="en-US" sz="1600" dirty="0">
                <a:solidFill>
                  <a:srgbClr val="FF0000"/>
                </a:solidFill>
                <a:effectLst/>
                <a:latin typeface="Arial" panose="020B0604020202020204" pitchFamily="34" charset="0"/>
                <a:ea typeface="Times New Roman" panose="02020603050405020304" pitchFamily="18" charset="0"/>
              </a:rPr>
              <a:t>GP – Poorly graded gravel </a:t>
            </a:r>
            <a:r>
              <a:rPr lang="en-US" sz="1600" dirty="0">
                <a:effectLst/>
                <a:latin typeface="Arial" panose="020B0604020202020204" pitchFamily="34" charset="0"/>
                <a:ea typeface="Times New Roman" panose="02020603050405020304" pitchFamily="18" charset="0"/>
              </a:rPr>
              <a:t>(lacks fines for compaction, good for drainage)</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solidFill>
                  <a:srgbClr val="FF0000"/>
                </a:solidFill>
                <a:latin typeface="Arial" panose="020B0604020202020204" pitchFamily="34" charset="0"/>
                <a:ea typeface="Times New Roman" panose="02020603050405020304" pitchFamily="18" charset="0"/>
              </a:rPr>
              <a:t>  </a:t>
            </a:r>
            <a:r>
              <a:rPr lang="en-US" sz="1600" dirty="0">
                <a:solidFill>
                  <a:srgbClr val="FF0000"/>
                </a:solidFill>
                <a:effectLst/>
                <a:latin typeface="Arial" panose="020B0604020202020204" pitchFamily="34" charset="0"/>
                <a:ea typeface="Times New Roman" panose="02020603050405020304" pitchFamily="18" charset="0"/>
              </a:rPr>
              <a:t>GC – clayey gravel </a:t>
            </a:r>
            <a:r>
              <a:rPr lang="en-US" sz="1600" dirty="0">
                <a:effectLst/>
                <a:latin typeface="Arial" panose="020B0604020202020204" pitchFamily="34" charset="0"/>
                <a:ea typeface="Times New Roman" panose="02020603050405020304" pitchFamily="18" charset="0"/>
              </a:rPr>
              <a:t>(use only as last resort)</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effectLst/>
                <a:latin typeface="Arial" panose="020B0604020202020204" pitchFamily="34" charset="0"/>
                <a:ea typeface="Times New Roman" panose="02020603050405020304" pitchFamily="18" charset="0"/>
              </a:rPr>
              <a:t>  </a:t>
            </a:r>
            <a:r>
              <a:rPr lang="en-US" sz="1600" dirty="0">
                <a:solidFill>
                  <a:srgbClr val="FF0000"/>
                </a:solidFill>
                <a:effectLst/>
                <a:latin typeface="Arial" panose="020B0604020202020204" pitchFamily="34" charset="0"/>
                <a:ea typeface="Times New Roman" panose="02020603050405020304" pitchFamily="18" charset="0"/>
              </a:rPr>
              <a:t>SW – Well graded sand </a:t>
            </a:r>
            <a:r>
              <a:rPr lang="en-US" sz="1600" dirty="0">
                <a:effectLst/>
                <a:latin typeface="Arial" panose="020B0604020202020204" pitchFamily="34" charset="0"/>
                <a:ea typeface="Times New Roman" panose="02020603050405020304" pitchFamily="18" charset="0"/>
              </a:rPr>
              <a:t>(sand is highly erosive if exposed)</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effectLst/>
                <a:latin typeface="Arial" panose="020B0604020202020204" pitchFamily="34" charset="0"/>
                <a:ea typeface="Times New Roman" panose="02020603050405020304" pitchFamily="18" charset="0"/>
              </a:rPr>
              <a:t>  </a:t>
            </a:r>
            <a:r>
              <a:rPr lang="en-US" sz="1600" dirty="0">
                <a:solidFill>
                  <a:srgbClr val="FF0000"/>
                </a:solidFill>
                <a:effectLst/>
                <a:latin typeface="Arial" panose="020B0604020202020204" pitchFamily="34" charset="0"/>
                <a:ea typeface="Times New Roman" panose="02020603050405020304" pitchFamily="18" charset="0"/>
              </a:rPr>
              <a:t>SP – Poorly graded sand </a:t>
            </a:r>
            <a:r>
              <a:rPr lang="en-US" sz="1600" dirty="0">
                <a:effectLst/>
                <a:latin typeface="Arial" panose="020B0604020202020204" pitchFamily="34" charset="0"/>
                <a:ea typeface="Times New Roman" panose="02020603050405020304" pitchFamily="18" charset="0"/>
              </a:rPr>
              <a:t>(highly erosive)</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solidFill>
                  <a:srgbClr val="FF0000"/>
                </a:solidFill>
                <a:effectLst/>
                <a:latin typeface="Arial" panose="020B0604020202020204" pitchFamily="34" charset="0"/>
                <a:ea typeface="Times New Roman" panose="02020603050405020304" pitchFamily="18" charset="0"/>
              </a:rPr>
              <a:t>  SM – Silty sand </a:t>
            </a:r>
            <a:r>
              <a:rPr lang="en-US" sz="1600" dirty="0">
                <a:effectLst/>
                <a:latin typeface="Arial" panose="020B0604020202020204" pitchFamily="34" charset="0"/>
                <a:ea typeface="Times New Roman" panose="02020603050405020304" pitchFamily="18" charset="0"/>
              </a:rPr>
              <a:t>(excellent deep fill material)</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effectLst/>
                <a:latin typeface="Arial" panose="020B0604020202020204" pitchFamily="34" charset="0"/>
                <a:ea typeface="Times New Roman" panose="02020603050405020304" pitchFamily="18" charset="0"/>
              </a:rPr>
              <a:t>  </a:t>
            </a:r>
            <a:r>
              <a:rPr lang="en-US" sz="1600" dirty="0">
                <a:solidFill>
                  <a:srgbClr val="FF0000"/>
                </a:solidFill>
                <a:effectLst/>
                <a:latin typeface="Arial" panose="020B0604020202020204" pitchFamily="34" charset="0"/>
                <a:ea typeface="Times New Roman" panose="02020603050405020304" pitchFamily="18" charset="0"/>
              </a:rPr>
              <a:t>SC – Clayey sand </a:t>
            </a:r>
            <a:r>
              <a:rPr lang="en-US" sz="1600" dirty="0">
                <a:effectLst/>
                <a:latin typeface="Arial" panose="020B0604020202020204" pitchFamily="34" charset="0"/>
                <a:ea typeface="Times New Roman" panose="02020603050405020304" pitchFamily="18" charset="0"/>
              </a:rPr>
              <a:t>(use only as last resort)</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effectLst/>
                <a:latin typeface="Arial" panose="020B0604020202020204" pitchFamily="34" charset="0"/>
                <a:ea typeface="Times New Roman" panose="02020603050405020304" pitchFamily="18" charset="0"/>
              </a:rPr>
              <a:t>  </a:t>
            </a:r>
            <a:r>
              <a:rPr lang="en-US" sz="1600" dirty="0">
                <a:solidFill>
                  <a:srgbClr val="FF0000"/>
                </a:solidFill>
                <a:effectLst/>
                <a:latin typeface="Arial" panose="020B0604020202020204" pitchFamily="34" charset="0"/>
                <a:ea typeface="Times New Roman" panose="02020603050405020304" pitchFamily="18" charset="0"/>
              </a:rPr>
              <a:t>ML – Silt </a:t>
            </a:r>
            <a:r>
              <a:rPr lang="en-US" sz="1600" dirty="0">
                <a:effectLst/>
                <a:latin typeface="Arial" panose="020B0604020202020204" pitchFamily="34" charset="0"/>
                <a:ea typeface="Times New Roman" panose="02020603050405020304" pitchFamily="18" charset="0"/>
              </a:rPr>
              <a:t>(must be low plasticity and adequate density)</a:t>
            </a:r>
            <a:endParaRPr lang="en-US" sz="1600" dirty="0">
              <a:effectLst/>
              <a:latin typeface="Times New Roman" panose="02020603050405020304" pitchFamily="18" charset="0"/>
              <a:ea typeface="Times New Roman" panose="02020603050405020304" pitchFamily="18" charset="0"/>
            </a:endParaRPr>
          </a:p>
          <a:p>
            <a:pPr marL="1485900" marR="0" algn="l">
              <a:spcBef>
                <a:spcPts val="0"/>
              </a:spcBef>
              <a:spcAft>
                <a:spcPts val="600"/>
              </a:spcAft>
            </a:pPr>
            <a:r>
              <a:rPr lang="en-US" sz="1600" dirty="0">
                <a:effectLst/>
                <a:latin typeface="Arial" panose="020B0604020202020204" pitchFamily="34" charset="0"/>
                <a:ea typeface="Times New Roman" panose="02020603050405020304" pitchFamily="18" charset="0"/>
              </a:rPr>
              <a:t>  </a:t>
            </a:r>
            <a:r>
              <a:rPr lang="en-US" sz="1600" dirty="0">
                <a:solidFill>
                  <a:srgbClr val="FF0000"/>
                </a:solidFill>
                <a:effectLst/>
                <a:latin typeface="Arial" panose="020B0604020202020204" pitchFamily="34" charset="0"/>
                <a:ea typeface="Times New Roman" panose="02020603050405020304" pitchFamily="18" charset="0"/>
              </a:rPr>
              <a:t>CL – Lean clay </a:t>
            </a:r>
            <a:r>
              <a:rPr lang="en-US" sz="1600" dirty="0">
                <a:effectLst/>
                <a:latin typeface="Arial" panose="020B0604020202020204" pitchFamily="34" charset="0"/>
                <a:ea typeface="Times New Roman" panose="02020603050405020304" pitchFamily="18" charset="0"/>
              </a:rPr>
              <a:t>(must be low plasticity and adequate density), </a:t>
            </a:r>
          </a:p>
          <a:p>
            <a:pPr marL="1485900" marR="0" algn="l">
              <a:spcBef>
                <a:spcPts val="0"/>
              </a:spcBef>
              <a:spcAft>
                <a:spcPts val="600"/>
              </a:spcAft>
            </a:pPr>
            <a:r>
              <a:rPr lang="en-US" sz="1600" dirty="0">
                <a:latin typeface="Arial" panose="020B0604020202020204" pitchFamily="34" charset="0"/>
                <a:ea typeface="Times New Roman" panose="02020603050405020304" pitchFamily="18" charset="0"/>
              </a:rPr>
              <a:t>                O</a:t>
            </a:r>
            <a:r>
              <a:rPr lang="en-US" sz="1600" dirty="0">
                <a:effectLst/>
                <a:latin typeface="Arial" panose="020B0604020202020204" pitchFamily="34" charset="0"/>
                <a:ea typeface="Times New Roman" panose="02020603050405020304" pitchFamily="18" charset="0"/>
              </a:rPr>
              <a:t>r a combination of these groups.</a:t>
            </a:r>
            <a:endParaRPr lang="en-US" sz="1600" dirty="0">
              <a:effectLst/>
              <a:latin typeface="Times New Roman" panose="02020603050405020304" pitchFamily="18" charset="0"/>
              <a:ea typeface="Times New Roman" panose="02020603050405020304" pitchFamily="18" charset="0"/>
            </a:endParaRPr>
          </a:p>
          <a:p>
            <a:pPr marL="1485900" marR="0">
              <a:spcBef>
                <a:spcPts val="0"/>
              </a:spcBef>
              <a:spcAft>
                <a:spcPts val="600"/>
              </a:spcAft>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53E8EEF-7221-4B27-AC53-8A245ABA6A18}"/>
              </a:ext>
            </a:extLst>
          </p:cNvPr>
          <p:cNvSpPr txBox="1"/>
          <p:nvPr/>
        </p:nvSpPr>
        <p:spPr>
          <a:xfrm>
            <a:off x="4591050" y="1214510"/>
            <a:ext cx="4383313" cy="461665"/>
          </a:xfrm>
          <a:prstGeom prst="rect">
            <a:avLst/>
          </a:prstGeom>
          <a:solidFill>
            <a:schemeClr val="bg1"/>
          </a:solidFill>
          <a:ln w="38100">
            <a:solidFill>
              <a:schemeClr val="tx1"/>
            </a:solidFill>
          </a:ln>
        </p:spPr>
        <p:txBody>
          <a:bodyPr wrap="square" rtlCol="0">
            <a:spAutoFit/>
          </a:bodyPr>
          <a:lstStyle/>
          <a:p>
            <a:pPr algn="l">
              <a:spcBef>
                <a:spcPct val="20000"/>
              </a:spcBef>
            </a:pPr>
            <a:r>
              <a:rPr lang="en-US" sz="2400" dirty="0">
                <a:solidFill>
                  <a:srgbClr val="FF0000"/>
                </a:solidFill>
                <a:effectLst/>
                <a:latin typeface="Times New Roman" panose="02020603050405020304" pitchFamily="18" charset="0"/>
                <a:ea typeface="Times New Roman" panose="02020603050405020304" pitchFamily="18" charset="0"/>
              </a:rPr>
              <a:t>Red text = directly from RFQ</a:t>
            </a:r>
          </a:p>
        </p:txBody>
      </p:sp>
    </p:spTree>
    <p:extLst>
      <p:ext uri="{BB962C8B-B14F-4D97-AF65-F5344CB8AC3E}">
        <p14:creationId xmlns:p14="http://schemas.microsoft.com/office/powerpoint/2010/main" val="38159805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Additions to RFQ are encouraged</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065213"/>
            <a:ext cx="9055100" cy="6911892"/>
          </a:xfrm>
          <a:prstGeom prst="rect">
            <a:avLst/>
          </a:prstGeom>
          <a:noFill/>
        </p:spPr>
        <p:txBody>
          <a:bodyPr wrap="square" rtlCol="0">
            <a:spAutoFit/>
          </a:bodyPr>
          <a:lstStyle/>
          <a:p>
            <a:pPr algn="l">
              <a:spcBef>
                <a:spcPct val="20000"/>
              </a:spcBef>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 you are going to use the RFQ, you may want to have an engineer </a:t>
            </a:r>
            <a:r>
              <a:rPr lang="en-US" sz="1800" dirty="0">
                <a:latin typeface="Calibri" panose="020F0502020204030204" pitchFamily="34" charset="0"/>
                <a:ea typeface="Times New Roman" panose="02020603050405020304" pitchFamily="18" charset="0"/>
                <a:cs typeface="Times New Roman" panose="02020603050405020304" pitchFamily="18" charset="0"/>
              </a:rPr>
              <a:t>make more specifications to the material, such as:</a:t>
            </a:r>
          </a:p>
          <a:p>
            <a:pPr algn="l">
              <a:spcBef>
                <a:spcPct val="20000"/>
              </a:spcBef>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latin typeface="Calibri" panose="020F0502020204030204" pitchFamily="34" charset="0"/>
                <a:ea typeface="Times New Roman" panose="02020603050405020304" pitchFamily="18" charset="0"/>
                <a:cs typeface="Times New Roman" panose="02020603050405020304" pitchFamily="18" charset="0"/>
              </a:rPr>
              <a:t>-Minimum acceptable dry density (proctor test needed)</a:t>
            </a:r>
          </a:p>
          <a:p>
            <a:pPr algn="l">
              <a:spcBef>
                <a:spcPct val="2000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latin typeface="Calibri" panose="020F0502020204030204" pitchFamily="34" charset="0"/>
                <a:ea typeface="Times New Roman" panose="02020603050405020304" pitchFamily="18" charset="0"/>
                <a:cs typeface="Times New Roman" panose="02020603050405020304" pitchFamily="18" charset="0"/>
              </a:rPr>
              <a:t>  Maximum plasticity index</a:t>
            </a:r>
          </a:p>
          <a:p>
            <a:pPr algn="l">
              <a:spcBef>
                <a:spcPct val="2000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 Maximum liquid limit</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 Select fill only</a:t>
            </a:r>
          </a:p>
          <a:p>
            <a:pPr algn="l">
              <a:spcBef>
                <a:spcPct val="20000"/>
              </a:spcBef>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 can make the winning bidder or contractor prove the material meets any specifications by making sampling &amp; testing part of the contract.</a:t>
            </a:r>
          </a:p>
          <a:p>
            <a:pPr algn="l">
              <a:spcBef>
                <a:spcPct val="20000"/>
              </a:spcBef>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Material testing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of fill should be a rare event, only needed when an unknown questionable source of fill becomes available, or when there is a history of issues with a particular fill source.  Testing allows CDs to reject material in advance of a project (similar to DSA, it is better to identify problems before there are trucks lined up on the project).  If testing is required, then Testing Requirements can be inserted into the RFQ in coordination with the Center for Dirt and Gravel Center staff and/or Municipal Engineer.   </a:t>
            </a:r>
          </a:p>
          <a:p>
            <a:pPr algn="l">
              <a:spcBef>
                <a:spcPct val="20000"/>
              </a:spcBef>
            </a:pPr>
            <a:endParaRPr lang="en-US" sz="1800" dirty="0">
              <a:effectLst/>
              <a:highlight>
                <a:srgbClr val="FFFFCC"/>
              </a:highligh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endParaRPr lang="en-US" sz="1800" dirty="0">
              <a:highlight>
                <a:srgbClr val="FFFFCC"/>
              </a:highligh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49816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Material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4727448"/>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4A – Road Fill Material</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solidFill>
                  <a:srgbClr val="FF0000"/>
                </a:solidFill>
                <a:ea typeface="Times New Roman" panose="02020603050405020304" pitchFamily="18" charset="0"/>
              </a:rPr>
              <a:t>3. </a:t>
            </a:r>
            <a:r>
              <a:rPr lang="en-US" sz="1800" dirty="0">
                <a:solidFill>
                  <a:srgbClr val="FF0000"/>
                </a:solidFill>
                <a:effectLst/>
                <a:latin typeface="Arial" panose="020B0604020202020204" pitchFamily="34" charset="0"/>
                <a:ea typeface="Calibri" panose="020F0502020204030204" pitchFamily="34" charset="0"/>
              </a:rPr>
              <a:t>PennDOT approved quarried aggregates and 4-inch minus are acceptable shallow and deep fill materials</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endParaRPr>
          </a:p>
          <a:p>
            <a:pPr algn="l">
              <a:spcBef>
                <a:spcPct val="20000"/>
              </a:spcBef>
            </a:pPr>
            <a:r>
              <a:rPr lang="en-US" sz="1800" dirty="0">
                <a:solidFill>
                  <a:srgbClr val="FF0000"/>
                </a:solidFill>
                <a:effectLst/>
                <a:latin typeface="Arial" panose="020B0604020202020204" pitchFamily="34" charset="0"/>
                <a:ea typeface="Times New Roman" panose="02020603050405020304" pitchFamily="18" charset="0"/>
              </a:rPr>
              <a:t>4. Unsatisfactory fill material includes, but is not limited to, the following: </a:t>
            </a:r>
            <a:endParaRPr lang="en-US" sz="1800" dirty="0">
              <a:solidFill>
                <a:srgbClr val="FF0000"/>
              </a:solidFill>
              <a:effectLst/>
              <a:latin typeface="Times New Roman" panose="02020603050405020304" pitchFamily="18" charset="0"/>
              <a:ea typeface="Times New Roman" panose="02020603050405020304" pitchFamily="18" charset="0"/>
            </a:endParaRPr>
          </a:p>
          <a:p>
            <a:pPr marL="1600200" marR="0" lvl="3"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Unsatisfactory Soils/Aggregates:  USCS Classifications per ASTM D 2487*</a:t>
            </a:r>
            <a:endParaRPr lang="en-US" sz="1800" dirty="0">
              <a:solidFill>
                <a:srgbClr val="FF0000"/>
              </a:solidFill>
              <a:effectLst/>
              <a:latin typeface="Times New Roman" panose="02020603050405020304" pitchFamily="18" charset="0"/>
              <a:ea typeface="Times New Roman" panose="02020603050405020304" pitchFamily="18" charset="0"/>
            </a:endParaRPr>
          </a:p>
          <a:p>
            <a:pPr marL="2057400" marR="0" lvl="4"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OL – Organic silt</a:t>
            </a:r>
            <a:endParaRPr lang="en-US" sz="1800" dirty="0">
              <a:solidFill>
                <a:srgbClr val="FF0000"/>
              </a:solidFill>
              <a:effectLst/>
              <a:latin typeface="Times New Roman" panose="02020603050405020304" pitchFamily="18" charset="0"/>
              <a:ea typeface="Times New Roman" panose="02020603050405020304" pitchFamily="18" charset="0"/>
            </a:endParaRPr>
          </a:p>
          <a:p>
            <a:pPr marL="2057400" marR="0" lvl="4"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CH – Fat clay (high plasticity)</a:t>
            </a:r>
            <a:endParaRPr lang="en-US" sz="1800" dirty="0">
              <a:solidFill>
                <a:srgbClr val="FF0000"/>
              </a:solidFill>
              <a:effectLst/>
              <a:latin typeface="Times New Roman" panose="02020603050405020304" pitchFamily="18" charset="0"/>
              <a:ea typeface="Times New Roman" panose="02020603050405020304" pitchFamily="18" charset="0"/>
            </a:endParaRPr>
          </a:p>
          <a:p>
            <a:pPr marL="2057400" marR="0" lvl="4"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MH – Elastic silt</a:t>
            </a:r>
            <a:endParaRPr lang="en-US" sz="1800" dirty="0">
              <a:solidFill>
                <a:srgbClr val="FF0000"/>
              </a:solidFill>
              <a:effectLst/>
              <a:latin typeface="Times New Roman" panose="02020603050405020304" pitchFamily="18" charset="0"/>
              <a:ea typeface="Times New Roman" panose="02020603050405020304" pitchFamily="18" charset="0"/>
            </a:endParaRPr>
          </a:p>
          <a:p>
            <a:pPr marL="2057400" marR="0" lvl="4"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OH – Organic clay</a:t>
            </a:r>
            <a:endParaRPr lang="en-US" sz="1800" dirty="0">
              <a:solidFill>
                <a:srgbClr val="FF0000"/>
              </a:solidFill>
              <a:effectLst/>
              <a:latin typeface="Times New Roman" panose="02020603050405020304" pitchFamily="18" charset="0"/>
              <a:ea typeface="Times New Roman" panose="02020603050405020304" pitchFamily="18" charset="0"/>
            </a:endParaRPr>
          </a:p>
          <a:p>
            <a:pPr marL="2057400" marR="0" lvl="4"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Pt – Peat</a:t>
            </a:r>
            <a:endParaRPr lang="en-US" sz="1800" dirty="0">
              <a:solidFill>
                <a:srgbClr val="FF0000"/>
              </a:solidFill>
              <a:effectLst/>
              <a:latin typeface="Times New Roman" panose="02020603050405020304" pitchFamily="18" charset="0"/>
              <a:ea typeface="Times New Roman" panose="02020603050405020304" pitchFamily="18" charset="0"/>
            </a:endParaRPr>
          </a:p>
          <a:p>
            <a:pPr marL="2057400" marR="0" lvl="4" indent="-228600" algn="l">
              <a:spcBef>
                <a:spcPts val="0"/>
              </a:spcBef>
              <a:spcAft>
                <a:spcPts val="0"/>
              </a:spcAft>
              <a:buFont typeface="+mj-lt"/>
              <a:buAutoNum type="alphaLcPeriod"/>
            </a:pPr>
            <a:r>
              <a:rPr lang="en-US" sz="1800" dirty="0">
                <a:solidFill>
                  <a:srgbClr val="FF0000"/>
                </a:solidFill>
                <a:effectLst/>
                <a:latin typeface="Arial" panose="020B0604020202020204" pitchFamily="34" charset="0"/>
                <a:ea typeface="Times New Roman" panose="02020603050405020304" pitchFamily="18" charset="0"/>
              </a:rPr>
              <a:t>Or a combination of these groups</a:t>
            </a: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08990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Material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5379934"/>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4B – Road Fill Material</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solidFill>
                  <a:srgbClr val="FF0000"/>
                </a:solidFill>
                <a:effectLst/>
                <a:latin typeface="Arial" panose="020B0604020202020204" pitchFamily="34" charset="0"/>
                <a:ea typeface="Times New Roman" panose="02020603050405020304" pitchFamily="18" charset="0"/>
              </a:rPr>
              <a:t>Excavated Shale is an acceptable material.  Shale material must be pre-approved by the Owner or their designee prior to use.  </a:t>
            </a: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endParaRPr>
          </a:p>
          <a:p>
            <a:pPr marL="1143000" marR="0" lvl="2" indent="-228600" algn="l">
              <a:spcBef>
                <a:spcPts val="0"/>
              </a:spcBef>
              <a:spcAft>
                <a:spcPts val="0"/>
              </a:spcAft>
              <a:buFont typeface="+mj-lt"/>
              <a:buAutoNum type="arabicPeriod"/>
            </a:pPr>
            <a:r>
              <a:rPr lang="en-US" sz="1600" dirty="0">
                <a:solidFill>
                  <a:srgbClr val="FF0000"/>
                </a:solidFill>
                <a:effectLst/>
                <a:latin typeface="Arial" panose="020B0604020202020204" pitchFamily="34" charset="0"/>
                <a:ea typeface="Times New Roman" panose="02020603050405020304" pitchFamily="18" charset="0"/>
              </a:rPr>
              <a:t>Shale fill may be used as deep fill, shallow fill and subbase fill if the finished driving surface will be stone aggregate.</a:t>
            </a:r>
          </a:p>
          <a:p>
            <a:pPr marL="1143000" marR="0" lvl="2" indent="-228600" algn="l">
              <a:spcBef>
                <a:spcPts val="0"/>
              </a:spcBef>
              <a:spcAft>
                <a:spcPts val="0"/>
              </a:spcAft>
              <a:buFont typeface="+mj-lt"/>
              <a:buAutoNum type="arabicPeriod"/>
            </a:pPr>
            <a:endParaRPr lang="en-US" sz="1600" dirty="0">
              <a:solidFill>
                <a:srgbClr val="FF0000"/>
              </a:solidFill>
              <a:effectLst/>
              <a:latin typeface="Times New Roman" panose="02020603050405020304" pitchFamily="18" charset="0"/>
              <a:ea typeface="Times New Roman" panose="02020603050405020304" pitchFamily="18" charset="0"/>
            </a:endParaRPr>
          </a:p>
          <a:p>
            <a:pPr marL="1143000" marR="0" lvl="2" indent="-228600" algn="l">
              <a:spcBef>
                <a:spcPts val="0"/>
              </a:spcBef>
              <a:spcAft>
                <a:spcPts val="0"/>
              </a:spcAft>
              <a:buFont typeface="+mj-lt"/>
              <a:buAutoNum type="arabicPeriod"/>
            </a:pPr>
            <a:r>
              <a:rPr lang="en-US" sz="1600" dirty="0">
                <a:solidFill>
                  <a:srgbClr val="FF0000"/>
                </a:solidFill>
                <a:effectLst/>
                <a:latin typeface="Arial" panose="020B0604020202020204" pitchFamily="34" charset="0"/>
                <a:ea typeface="Times New Roman" panose="02020603050405020304" pitchFamily="18" charset="0"/>
              </a:rPr>
              <a:t>Shale may not be used as the finished driving surface.  </a:t>
            </a:r>
            <a:endParaRPr lang="en-US" sz="1600" dirty="0">
              <a:solidFill>
                <a:srgbClr val="FF0000"/>
              </a:solidFill>
              <a:effectLst/>
              <a:latin typeface="Times New Roman" panose="02020603050405020304" pitchFamily="18" charset="0"/>
              <a:ea typeface="Times New Roman" panose="02020603050405020304" pitchFamily="18" charset="0"/>
            </a:endParaRPr>
          </a:p>
          <a:p>
            <a:pPr marL="1600200" marR="0" lvl="3" indent="-228600" algn="l">
              <a:spcBef>
                <a:spcPts val="0"/>
              </a:spcBef>
              <a:spcAft>
                <a:spcPts val="0"/>
              </a:spcAft>
              <a:buFont typeface="+mj-lt"/>
              <a:buAutoNum type="alphaLcPeriod"/>
            </a:pPr>
            <a:r>
              <a:rPr lang="en-US" sz="1600" dirty="0">
                <a:solidFill>
                  <a:srgbClr val="FF0000"/>
                </a:solidFill>
                <a:effectLst/>
                <a:latin typeface="Arial" panose="020B0604020202020204" pitchFamily="34" charset="0"/>
                <a:ea typeface="Times New Roman" panose="02020603050405020304" pitchFamily="18" charset="0"/>
              </a:rPr>
              <a:t>If shale is used for shallow fill then it must be capped with a </a:t>
            </a:r>
            <a:r>
              <a:rPr lang="en-US" sz="1600" u="sng" dirty="0">
                <a:solidFill>
                  <a:srgbClr val="FF0000"/>
                </a:solidFill>
                <a:effectLst/>
                <a:latin typeface="Arial" panose="020B0604020202020204" pitchFamily="34" charset="0"/>
                <a:ea typeface="Times New Roman" panose="02020603050405020304" pitchFamily="18" charset="0"/>
              </a:rPr>
              <a:t>minimum</a:t>
            </a:r>
            <a:r>
              <a:rPr lang="en-US" sz="1600" dirty="0">
                <a:solidFill>
                  <a:srgbClr val="FF0000"/>
                </a:solidFill>
                <a:effectLst/>
                <a:latin typeface="Arial" panose="020B0604020202020204" pitchFamily="34" charset="0"/>
                <a:ea typeface="Times New Roman" panose="02020603050405020304" pitchFamily="18" charset="0"/>
              </a:rPr>
              <a:t> depth of 6-inches of stone aggregate (e.g. 2A, 2RC, etc.) </a:t>
            </a:r>
          </a:p>
          <a:p>
            <a:pPr marR="0" lvl="3" algn="l">
              <a:spcBef>
                <a:spcPts val="0"/>
              </a:spcBef>
              <a:spcAft>
                <a:spcPts val="0"/>
              </a:spcAft>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latin typeface="Arial" panose="020B0604020202020204" pitchFamily="34" charset="0"/>
                <a:ea typeface="Times New Roman" panose="02020603050405020304" pitchFamily="18" charset="0"/>
              </a:rPr>
              <a:t>*****Not all shale is created equal!!!!</a:t>
            </a:r>
          </a:p>
          <a:p>
            <a:pPr marR="0" lvl="3" algn="l">
              <a:spcBef>
                <a:spcPts val="0"/>
              </a:spcBef>
              <a:spcAft>
                <a:spcPts val="0"/>
              </a:spcAft>
            </a:pPr>
            <a:r>
              <a:rPr lang="en-US" sz="1600" dirty="0">
                <a:latin typeface="Arial" panose="020B0604020202020204" pitchFamily="34" charset="0"/>
                <a:ea typeface="Times New Roman" panose="02020603050405020304" pitchFamily="18" charset="0"/>
              </a:rPr>
              <a:t>	- It can contain clay or breakdown once excavated and rained on.</a:t>
            </a:r>
          </a:p>
          <a:p>
            <a:pPr marR="0" lvl="3" algn="l">
              <a:spcBef>
                <a:spcPts val="0"/>
              </a:spcBef>
              <a:spcAft>
                <a:spcPts val="0"/>
              </a:spcAft>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latin typeface="Arial" panose="020B0604020202020204" pitchFamily="34" charset="0"/>
                <a:ea typeface="Times New Roman" panose="02020603050405020304" pitchFamily="18" charset="0"/>
              </a:rPr>
              <a:t>If you are unsure of the material, at least get someone out to look at it.</a:t>
            </a: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83581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Material</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5084469"/>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4B – Road Fill Material</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endParaRPr>
          </a:p>
          <a:p>
            <a:pPr marL="685800" marR="0" lvl="1" indent="-228600" algn="l">
              <a:spcBef>
                <a:spcPts val="0"/>
              </a:spcBef>
              <a:spcAft>
                <a:spcPts val="0"/>
              </a:spcAft>
              <a:buAutoNum type="alphaUcPeriod" startAt="3"/>
            </a:pPr>
            <a:r>
              <a:rPr lang="en-US" sz="1800" dirty="0">
                <a:solidFill>
                  <a:srgbClr val="FF0000"/>
                </a:solidFill>
                <a:effectLst/>
                <a:latin typeface="Arial" panose="020B0604020202020204" pitchFamily="34" charset="0"/>
                <a:ea typeface="Times New Roman" panose="02020603050405020304" pitchFamily="18" charset="0"/>
              </a:rPr>
              <a:t>  Fill materials must be clean fill and be uncontaminated, non-water soluble, non-decomposable and inert.</a:t>
            </a:r>
          </a:p>
          <a:p>
            <a:pPr marL="685800" marR="0" lvl="1" indent="-228600" algn="l">
              <a:spcBef>
                <a:spcPts val="0"/>
              </a:spcBef>
              <a:spcAft>
                <a:spcPts val="0"/>
              </a:spcAft>
              <a:buAutoNum type="alphaUcPeriod" startAt="3"/>
            </a:pPr>
            <a:endParaRPr lang="en-US" sz="1800" dirty="0">
              <a:solidFill>
                <a:srgbClr val="FF0000"/>
              </a:solidFill>
              <a:ea typeface="Times New Roman" panose="02020603050405020304" pitchFamily="18" charset="0"/>
            </a:endParaRPr>
          </a:p>
          <a:p>
            <a:pPr marL="685800" marR="0" lvl="1" indent="-228600" algn="l">
              <a:spcBef>
                <a:spcPts val="0"/>
              </a:spcBef>
              <a:spcAft>
                <a:spcPts val="0"/>
              </a:spcAft>
              <a:buAutoNum type="alphaUcPeriod" startAt="3"/>
            </a:pPr>
            <a:r>
              <a:rPr lang="en-US" sz="1800" dirty="0">
                <a:solidFill>
                  <a:srgbClr val="FF0000"/>
                </a:solidFill>
                <a:effectLst/>
                <a:latin typeface="Arial" panose="020B0604020202020204" pitchFamily="34" charset="0"/>
                <a:ea typeface="Times New Roman" panose="02020603050405020304" pitchFamily="18" charset="0"/>
              </a:rPr>
              <a:t>  Fill material shall be free of debris, waste, frozen materials, vegetation, and other deleterious matter.  </a:t>
            </a:r>
          </a:p>
          <a:p>
            <a:pPr marL="685800" marR="0" lvl="1" indent="-228600" algn="l">
              <a:spcBef>
                <a:spcPts val="0"/>
              </a:spcBef>
              <a:spcAft>
                <a:spcPts val="0"/>
              </a:spcAft>
              <a:buAutoNum type="alphaUcPeriod" startAt="3"/>
            </a:pPr>
            <a:endParaRPr lang="en-US" sz="1800" dirty="0">
              <a:solidFill>
                <a:srgbClr val="FF0000"/>
              </a:solidFill>
              <a:latin typeface="Arial" panose="020B0604020202020204" pitchFamily="34" charset="0"/>
              <a:ea typeface="Times New Roman" panose="02020603050405020304" pitchFamily="18" charset="0"/>
            </a:endParaRPr>
          </a:p>
          <a:p>
            <a:pPr marL="685800" marR="0" lvl="1" indent="-228600" algn="l">
              <a:spcBef>
                <a:spcPts val="0"/>
              </a:spcBef>
              <a:spcAft>
                <a:spcPts val="0"/>
              </a:spcAft>
              <a:buAutoNum type="alphaUcPeriod" startAt="3"/>
            </a:pPr>
            <a:r>
              <a:rPr lang="en-US" sz="1800" dirty="0">
                <a:solidFill>
                  <a:srgbClr val="FF0000"/>
                </a:solidFill>
                <a:latin typeface="Arial" panose="020B0604020202020204" pitchFamily="34" charset="0"/>
                <a:ea typeface="Times New Roman" panose="02020603050405020304" pitchFamily="18" charset="0"/>
              </a:rPr>
              <a:t>  This section is for alternative fill materials only.  These materials often require extra testing to make sure they will not contaminate the environment.  Use this section only if using alternative products such as dredged material, used asphalt, brick, or concrete, slag, bottle glass, foundry sand, coal combustion products, etc.</a:t>
            </a:r>
          </a:p>
          <a:p>
            <a:pPr marL="685800" marR="0" lvl="1" indent="-228600" algn="l">
              <a:spcBef>
                <a:spcPts val="0"/>
              </a:spcBef>
              <a:spcAft>
                <a:spcPts val="0"/>
              </a:spcAft>
              <a:buAutoNum type="alphaUcPeriod" startAt="3"/>
            </a:pPr>
            <a:endParaRPr lang="en-US" sz="1800" dirty="0">
              <a:effectLst/>
              <a:latin typeface="Arial" panose="020B0604020202020204" pitchFamily="34" charset="0"/>
              <a:ea typeface="Times New Roman" panose="02020603050405020304" pitchFamily="18" charset="0"/>
            </a:endParaRPr>
          </a:p>
          <a:p>
            <a:pPr marR="0" lvl="1" algn="l">
              <a:spcBef>
                <a:spcPts val="0"/>
              </a:spcBef>
              <a:spcAft>
                <a:spcPts val="0"/>
              </a:spcAft>
            </a:pPr>
            <a:r>
              <a:rPr lang="en-US" sz="1800" dirty="0">
                <a:latin typeface="Arial" panose="020B0604020202020204" pitchFamily="34" charset="0"/>
                <a:ea typeface="Times New Roman" panose="02020603050405020304" pitchFamily="18" charset="0"/>
              </a:rPr>
              <a:t>For more details, read the entire section in the RFQ…</a:t>
            </a:r>
            <a:endParaRPr lang="en-US" sz="1800" dirty="0">
              <a:effectLst/>
              <a:latin typeface="Times New Roman" panose="02020603050405020304" pitchFamily="18"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01597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6309420"/>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gn="l">
              <a:spcBef>
                <a:spcPts val="0"/>
              </a:spcBef>
              <a:spcAft>
                <a:spcPts val="0"/>
              </a:spcAft>
              <a:buFont typeface="+mj-lt"/>
              <a:buAutoNum type="alphaUcPeriod"/>
            </a:pP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Section </a:t>
            </a:r>
            <a:r>
              <a:rPr lang="en-US" sz="18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I.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Geotextile shall be installed on the sections of roads designated by the Owner or their designee.  </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Geotextile must be installed over designated deep fill materials listed in Section 4.4, prior to placement of shallow fill.</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Total length of road to receive geotextile is ______ feet.  Install geotextile a minimum width of ______ feet. 	</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Geotextile shall be covered with a minimum of </a:t>
            </a:r>
            <a:r>
              <a:rPr lang="en-US" sz="18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12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inches</a:t>
            </a:r>
            <a:r>
              <a:rPr lang="en-US" sz="1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(DESIGNATE MIN. DEPTH)</a:t>
            </a:r>
            <a:r>
              <a:rPr lang="en-US" sz="1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of material. </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Install class 2A woven geotextile, or approved equal.  </a:t>
            </a:r>
          </a:p>
          <a:p>
            <a:pPr marL="1143000" marR="0" lvl="2" indent="-228600" algn="l">
              <a:spcBef>
                <a:spcPts val="0"/>
              </a:spcBef>
              <a:spcAft>
                <a:spcPts val="0"/>
              </a:spcAft>
              <a:buFont typeface="+mj-lt"/>
              <a:buAutoNum type="arabicPeriod"/>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1143000" marR="0" lvl="2" indent="-228600" algn="l">
              <a:spcBef>
                <a:spcPts val="0"/>
              </a:spcBef>
              <a:spcAft>
                <a:spcPts val="0"/>
              </a:spcAft>
              <a:buFont typeface="+mj-lt"/>
              <a:buAutoNum type="arabicPeriod"/>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R="0" lvl="2"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This section can simply be deleted if no geotextile is used.</a:t>
            </a:r>
          </a:p>
          <a:p>
            <a:pPr algn="l">
              <a:spcBef>
                <a:spcPct val="20000"/>
              </a:spcBef>
            </a:pPr>
            <a:endParaRPr lang="en-US" sz="1800" dirty="0">
              <a:effectLst/>
              <a:latin typeface="Times New Roman" panose="02020603050405020304" pitchFamily="18" charset="0"/>
              <a:ea typeface="Times New Roman" panose="02020603050405020304" pitchFamily="18" charset="0"/>
            </a:endParaRPr>
          </a:p>
          <a:p>
            <a:pPr algn="l">
              <a:spcBef>
                <a:spcPct val="20000"/>
              </a:spcBef>
            </a:pPr>
            <a:endParaRPr lang="en-US" sz="1600" b="0" dirty="0">
              <a:highlight>
                <a:srgbClr val="FFFFCC"/>
              </a:highligh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12379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6918817"/>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gn="l">
              <a:spcBef>
                <a:spcPts val="0"/>
              </a:spcBef>
              <a:spcAft>
                <a:spcPts val="0"/>
              </a:spcAft>
              <a:buFont typeface="+mj-lt"/>
              <a:buAutoNum type="alphaUcPeriod"/>
            </a:pP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Section </a:t>
            </a:r>
            <a:r>
              <a:rPr lang="en-US" sz="18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J.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Geogrid shall be installed on the sections of roads designated by the Owner or their designee.  </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Where required install geogrid on the existing road surface and place fill material over geogrid. Geogrid shall be covered with a minimum of ____ inches of material. </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Total length of road to receive geogrid is ______ feet.  Install geogrid a minimum width of ______ feet. 	</a:t>
            </a: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Install </a:t>
            </a: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TYPE OF GEOGRID</a:t>
            </a: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or approved equal.  </a:t>
            </a:r>
          </a:p>
          <a:p>
            <a:pPr marL="1143000" marR="0" lvl="2" indent="-228600" algn="l">
              <a:spcBef>
                <a:spcPts val="0"/>
              </a:spcBef>
              <a:spcAft>
                <a:spcPts val="0"/>
              </a:spcAft>
              <a:buFont typeface="+mj-lt"/>
              <a:buAutoNum type="arabicPeriod"/>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1143000" marR="0" lvl="2" indent="-228600" algn="l">
              <a:spcBef>
                <a:spcPts val="0"/>
              </a:spcBef>
              <a:spcAft>
                <a:spcPts val="0"/>
              </a:spcAft>
              <a:buFont typeface="+mj-lt"/>
              <a:buAutoNum type="arabicPeriod"/>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1143000" marR="0" lvl="2" indent="-228600" algn="l">
              <a:spcBef>
                <a:spcPts val="0"/>
              </a:spcBef>
              <a:spcAft>
                <a:spcPts val="0"/>
              </a:spcAft>
              <a:buFont typeface="+mj-lt"/>
              <a:buAutoNum type="arabicPeriod"/>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lvl="2"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This section can simply be deleted if no geotextile is used.</a:t>
            </a:r>
          </a:p>
          <a:p>
            <a:pPr marR="0" lvl="2" algn="l">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algn="l">
              <a:spcBef>
                <a:spcPct val="20000"/>
              </a:spcBef>
            </a:pPr>
            <a:endParaRPr lang="en-US" sz="1800" u="sng" dirty="0">
              <a:effectLst/>
              <a:highlight>
                <a:srgbClr val="FFFFCC"/>
              </a:highligh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a:p>
            <a:pPr algn="l">
              <a:spcBef>
                <a:spcPct val="20000"/>
              </a:spcBef>
            </a:pPr>
            <a:endParaRPr lang="en-US" sz="1600" b="0" dirty="0">
              <a:highlight>
                <a:srgbClr val="FFFFCC"/>
              </a:highligh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35676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5392245"/>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Choose section A or B.</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(Turnpiking)</a:t>
            </a: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Used on fill projects that are going to raise the finished surface above existing grade on </a:t>
            </a: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both sides of the road/downslope side of road.</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Specify 	an average depth on the contract</a:t>
            </a:r>
          </a:p>
          <a:p>
            <a:pPr algn="l">
              <a:spcBef>
                <a:spcPct val="20000"/>
              </a:spcBef>
            </a:pPr>
            <a:r>
              <a:rPr lang="en-US" sz="1800" b="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Section B.</a:t>
            </a:r>
            <a:r>
              <a:rPr lang="en-US" sz="1800" b="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Used on partial fill projects. “</a:t>
            </a:r>
            <a:r>
              <a:rPr lang="en-US" sz="1800" b="0" dirty="0">
                <a:solidFill>
                  <a:srgbClr val="FF0000"/>
                </a:solidFill>
                <a:effectLst/>
                <a:latin typeface="Arial" panose="020B0604020202020204" pitchFamily="34" charset="0"/>
                <a:ea typeface="Calibri" panose="020F0502020204030204" pitchFamily="34" charset="0"/>
              </a:rPr>
              <a:t>Install road fill at an average depth of ____ inches to elevate finished driving surface to allow for installation of drainage structures”.</a:t>
            </a:r>
            <a:endParaRPr lang="en-US" sz="1800" b="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600" b="0" dirty="0">
                <a:latin typeface="Arial" panose="020B0604020202020204" pitchFamily="34" charset="0"/>
                <a:ea typeface="Times New Roman" panose="02020603050405020304" pitchFamily="18" charset="0"/>
                <a:cs typeface="Times New Roman" panose="02020603050405020304" pitchFamily="18" charset="0"/>
              </a:rPr>
              <a:t>- you may have varying fill heights on your project, be sure they are specified in the work plan and marked on-site if possible.</a:t>
            </a: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5114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ChangeArrowheads="1"/>
          </p:cNvSpPr>
          <p:nvPr/>
        </p:nvSpPr>
        <p:spPr bwMode="auto">
          <a:xfrm>
            <a:off x="0" y="348343"/>
            <a:ext cx="9144000" cy="6509657"/>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3795" name="Rectangle 1027"/>
          <p:cNvSpPr>
            <a:spLocks noChangeArrowheads="1"/>
          </p:cNvSpPr>
          <p:nvPr/>
        </p:nvSpPr>
        <p:spPr bwMode="auto">
          <a:xfrm>
            <a:off x="685800" y="5943606"/>
            <a:ext cx="1905000" cy="457200"/>
          </a:xfrm>
          <a:prstGeom prst="rect">
            <a:avLst/>
          </a:prstGeom>
          <a:noFill/>
          <a:ln w="9525">
            <a:noFill/>
            <a:miter lim="800000"/>
            <a:headEnd/>
            <a:tailEnd/>
          </a:ln>
          <a:effectLst/>
        </p:spPr>
        <p:txBody>
          <a:bodyPr/>
          <a:lstStyle/>
          <a:p>
            <a:endParaRPr lang="en-US" sz="1400"/>
          </a:p>
        </p:txBody>
      </p:sp>
      <p:sp>
        <p:nvSpPr>
          <p:cNvPr id="33796" name="Rectangle 1028"/>
          <p:cNvSpPr>
            <a:spLocks noChangeArrowheads="1"/>
          </p:cNvSpPr>
          <p:nvPr/>
        </p:nvSpPr>
        <p:spPr bwMode="auto">
          <a:xfrm>
            <a:off x="3124200" y="5943606"/>
            <a:ext cx="2895600" cy="457200"/>
          </a:xfrm>
          <a:prstGeom prst="rect">
            <a:avLst/>
          </a:prstGeom>
          <a:noFill/>
          <a:ln w="9525">
            <a:noFill/>
            <a:miter lim="800000"/>
            <a:headEnd/>
            <a:tailEnd/>
          </a:ln>
          <a:effectLst/>
        </p:spPr>
        <p:txBody>
          <a:bodyPr/>
          <a:lstStyle/>
          <a:p>
            <a:pPr algn="ctr"/>
            <a:endParaRPr lang="en-US" sz="1400"/>
          </a:p>
        </p:txBody>
      </p:sp>
      <p:sp>
        <p:nvSpPr>
          <p:cNvPr id="33797" name="Rectangle 1029"/>
          <p:cNvSpPr>
            <a:spLocks noChangeArrowheads="1"/>
          </p:cNvSpPr>
          <p:nvPr/>
        </p:nvSpPr>
        <p:spPr bwMode="auto">
          <a:xfrm>
            <a:off x="6553200" y="5943606"/>
            <a:ext cx="1905000" cy="457200"/>
          </a:xfrm>
          <a:prstGeom prst="rect">
            <a:avLst/>
          </a:prstGeom>
          <a:noFill/>
          <a:ln w="9525">
            <a:noFill/>
            <a:miter lim="800000"/>
            <a:headEnd/>
            <a:tailEnd/>
          </a:ln>
          <a:effectLst/>
        </p:spPr>
        <p:txBody>
          <a:bodyPr/>
          <a:lstStyle/>
          <a:p>
            <a:pPr algn="r"/>
            <a:fld id="{0DB45F53-2960-4C35-A694-093C7A3C9211}" type="slidenum">
              <a:rPr lang="en-US" sz="1400"/>
              <a:pPr algn="r"/>
              <a:t>18</a:t>
            </a:fld>
            <a:endParaRPr lang="en-US" sz="1400"/>
          </a:p>
        </p:txBody>
      </p:sp>
      <p:sp>
        <p:nvSpPr>
          <p:cNvPr id="33804" name="Text Box 1036"/>
          <p:cNvSpPr txBox="1">
            <a:spLocks noChangeArrowheads="1"/>
          </p:cNvSpPr>
          <p:nvPr/>
        </p:nvSpPr>
        <p:spPr bwMode="auto">
          <a:xfrm>
            <a:off x="-76200" y="384636"/>
            <a:ext cx="9220200" cy="579438"/>
          </a:xfrm>
          <a:prstGeom prst="rect">
            <a:avLst/>
          </a:prstGeom>
          <a:noFill/>
          <a:ln w="9525">
            <a:noFill/>
            <a:miter lim="800000"/>
            <a:headEnd/>
            <a:tailEnd/>
          </a:ln>
          <a:effectLst/>
        </p:spPr>
        <p:txBody>
          <a:bodyPr>
            <a:spAutoFit/>
          </a:bodyPr>
          <a:lstStyle/>
          <a:p>
            <a:pPr algn="ctr"/>
            <a:r>
              <a:rPr lang="en-US" sz="3200" b="1" u="sng" dirty="0"/>
              <a:t>what  do  you have  to  work  with?</a:t>
            </a:r>
          </a:p>
        </p:txBody>
      </p:sp>
      <p:pic>
        <p:nvPicPr>
          <p:cNvPr id="33805" name="Picture 1037" descr="geology_detailm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054106"/>
            <a:ext cx="9077325" cy="5499100"/>
          </a:xfrm>
          <a:prstGeom prst="rect">
            <a:avLst/>
          </a:prstGeom>
          <a:noFill/>
        </p:spPr>
      </p:pic>
      <p:sp>
        <p:nvSpPr>
          <p:cNvPr id="19" name="Rectangle 18"/>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1"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Geology</a:t>
            </a:r>
          </a:p>
        </p:txBody>
      </p:sp>
    </p:spTree>
    <p:extLst>
      <p:ext uri="{BB962C8B-B14F-4D97-AF65-F5344CB8AC3E}">
        <p14:creationId xmlns:p14="http://schemas.microsoft.com/office/powerpoint/2010/main" val="26886942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4241161"/>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endPar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gn="l">
              <a:spcBef>
                <a:spcPts val="0"/>
              </a:spcBef>
              <a:spcAft>
                <a:spcPts val="0"/>
              </a:spcAft>
              <a:buFont typeface="+mj-lt"/>
              <a:buAutoNum type="alphaUcPeriod"/>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a:t>
            </a:r>
            <a:r>
              <a:rPr lang="en-US" sz="18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C. </a:t>
            </a:r>
            <a:r>
              <a:rPr lang="en-US" sz="1800" dirty="0">
                <a:solidFill>
                  <a:srgbClr val="FF0000"/>
                </a:solidFill>
                <a:effectLst/>
                <a:latin typeface="Arial" panose="020B0604020202020204" pitchFamily="34" charset="0"/>
                <a:ea typeface="Times New Roman" panose="02020603050405020304" pitchFamily="18" charset="0"/>
              </a:rPr>
              <a:t>Placement Method</a:t>
            </a:r>
          </a:p>
          <a:p>
            <a:pPr marL="742950" marR="0" lvl="1" indent="-285750" algn="l">
              <a:spcBef>
                <a:spcPts val="0"/>
              </a:spcBef>
              <a:spcAft>
                <a:spcPts val="0"/>
              </a:spcAft>
              <a:buFont typeface="+mj-lt"/>
              <a:buAutoNum type="alphaUcPeriod"/>
            </a:pPr>
            <a:endParaRPr lang="en-US" sz="1800" dirty="0">
              <a:solidFill>
                <a:srgbClr val="FF0000"/>
              </a:solidFill>
              <a:effectLst/>
              <a:latin typeface="Times New Roman" panose="02020603050405020304" pitchFamily="18" charset="0"/>
              <a:ea typeface="Times New Roman" panose="02020603050405020304" pitchFamily="18" charset="0"/>
            </a:endParaRP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rPr>
              <a:t>Road fill is to be placed in 8-inch maximum lifts and compacted with a minimum 10-ton vibratory roller.  </a:t>
            </a:r>
          </a:p>
          <a:p>
            <a:pPr marL="1143000" marR="0" lvl="2" indent="-228600" algn="l">
              <a:spcBef>
                <a:spcPts val="0"/>
              </a:spcBef>
              <a:spcAft>
                <a:spcPts val="0"/>
              </a:spcAft>
              <a:buFont typeface="+mj-lt"/>
              <a:buAutoNum type="arabicPeriod"/>
            </a:pPr>
            <a:endParaRPr lang="en-US" sz="1800" dirty="0">
              <a:solidFill>
                <a:srgbClr val="FF0000"/>
              </a:solidFill>
              <a:effectLst/>
              <a:latin typeface="Times New Roman" panose="02020603050405020304" pitchFamily="18" charset="0"/>
              <a:ea typeface="Times New Roman" panose="02020603050405020304" pitchFamily="18" charset="0"/>
            </a:endParaRPr>
          </a:p>
          <a:p>
            <a:pPr marL="1143000" marR="0" lvl="2" indent="-228600" algn="l">
              <a:spcBef>
                <a:spcPts val="0"/>
              </a:spcBef>
              <a:spcAft>
                <a:spcPts val="0"/>
              </a:spcAft>
              <a:buFont typeface="+mj-lt"/>
              <a:buAutoNum type="arabicPeriod"/>
            </a:pPr>
            <a:r>
              <a:rPr lang="en-US" sz="1800" dirty="0">
                <a:solidFill>
                  <a:srgbClr val="FF0000"/>
                </a:solidFill>
                <a:effectLst/>
                <a:latin typeface="Arial" panose="020B0604020202020204" pitchFamily="34" charset="0"/>
                <a:ea typeface="Times New Roman" panose="02020603050405020304" pitchFamily="18" charset="0"/>
              </a:rPr>
              <a:t>Soft rock materials like shale, sandstone, and cohesive soils like silts and lean clays can be placed in lifts up to 12 inches if a padfoot roller is used for compaction.</a:t>
            </a: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pic>
        <p:nvPicPr>
          <p:cNvPr id="6" name="Picture 5" descr="A person driving a tractor&#10;&#10;Description automatically generated with medium confidence">
            <a:extLst>
              <a:ext uri="{FF2B5EF4-FFF2-40B4-BE49-F238E27FC236}">
                <a16:creationId xmlns:a16="http://schemas.microsoft.com/office/drawing/2014/main" id="{691EA15C-77D7-4F02-AAA6-BCB168D77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00" y="4631467"/>
            <a:ext cx="3086784" cy="2226533"/>
          </a:xfrm>
          <a:prstGeom prst="rect">
            <a:avLst/>
          </a:prstGeom>
        </p:spPr>
      </p:pic>
      <p:sp>
        <p:nvSpPr>
          <p:cNvPr id="8" name="TextBox 7">
            <a:extLst>
              <a:ext uri="{FF2B5EF4-FFF2-40B4-BE49-F238E27FC236}">
                <a16:creationId xmlns:a16="http://schemas.microsoft.com/office/drawing/2014/main" id="{40CCCF87-97C2-405F-A94A-524AC71CC442}"/>
              </a:ext>
            </a:extLst>
          </p:cNvPr>
          <p:cNvSpPr txBox="1"/>
          <p:nvPr/>
        </p:nvSpPr>
        <p:spPr>
          <a:xfrm>
            <a:off x="-838200" y="6629355"/>
            <a:ext cx="4699000" cy="215444"/>
          </a:xfrm>
          <a:prstGeom prst="rect">
            <a:avLst/>
          </a:prstGeom>
          <a:noFill/>
        </p:spPr>
        <p:txBody>
          <a:bodyPr wrap="square">
            <a:spAutoFit/>
          </a:bodyPr>
          <a:lstStyle/>
          <a:p>
            <a:r>
              <a:rPr lang="en-US" sz="800" dirty="0"/>
              <a:t>https://tuffmanequip.com/product/10-ton-roller</a:t>
            </a:r>
          </a:p>
        </p:txBody>
      </p:sp>
      <p:pic>
        <p:nvPicPr>
          <p:cNvPr id="5" name="Picture 4" descr="A picture containing sky, outdoor, road, orange&#10;&#10;Description automatically generated">
            <a:extLst>
              <a:ext uri="{FF2B5EF4-FFF2-40B4-BE49-F238E27FC236}">
                <a16:creationId xmlns:a16="http://schemas.microsoft.com/office/drawing/2014/main" id="{9C546CB2-79B4-40E8-AF45-00475E2275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8234" y="4645105"/>
            <a:ext cx="2958416" cy="2212895"/>
          </a:xfrm>
          <a:prstGeom prst="rect">
            <a:avLst/>
          </a:prstGeom>
        </p:spPr>
      </p:pic>
      <p:sp>
        <p:nvSpPr>
          <p:cNvPr id="7" name="TextBox 6">
            <a:extLst>
              <a:ext uri="{FF2B5EF4-FFF2-40B4-BE49-F238E27FC236}">
                <a16:creationId xmlns:a16="http://schemas.microsoft.com/office/drawing/2014/main" id="{43FEEECD-0F31-43F9-ADF2-3CA3F49FE2AD}"/>
              </a:ext>
            </a:extLst>
          </p:cNvPr>
          <p:cNvSpPr txBox="1"/>
          <p:nvPr/>
        </p:nvSpPr>
        <p:spPr>
          <a:xfrm>
            <a:off x="3530942" y="6669042"/>
            <a:ext cx="2513916" cy="215444"/>
          </a:xfrm>
          <a:prstGeom prst="rect">
            <a:avLst/>
          </a:prstGeom>
          <a:noFill/>
        </p:spPr>
        <p:txBody>
          <a:bodyPr wrap="square" rtlCol="0">
            <a:spAutoFit/>
          </a:bodyPr>
          <a:lstStyle/>
          <a:p>
            <a:pPr algn="l">
              <a:spcBef>
                <a:spcPct val="20000"/>
              </a:spcBef>
            </a:pPr>
            <a:r>
              <a:rPr lang="en-US" sz="800" dirty="0">
                <a:effectLst/>
                <a:latin typeface="Arial" panose="020B0604020202020204" pitchFamily="34" charset="0"/>
                <a:ea typeface="Times New Roman" panose="02020603050405020304" pitchFamily="18" charset="0"/>
              </a:rPr>
              <a:t>https://constructionor.com/sheepsfoot-rollers/</a:t>
            </a:r>
          </a:p>
        </p:txBody>
      </p:sp>
      <p:pic>
        <p:nvPicPr>
          <p:cNvPr id="10" name="Picture 9" descr="A picture containing outdoor, sky, ground, truck&#10;&#10;Description automatically generated">
            <a:extLst>
              <a:ext uri="{FF2B5EF4-FFF2-40B4-BE49-F238E27FC236}">
                <a16:creationId xmlns:a16="http://schemas.microsoft.com/office/drawing/2014/main" id="{2DBED89F-B154-4A58-8104-93EEB2D7B0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2529" y="4640763"/>
            <a:ext cx="2737192" cy="2204035"/>
          </a:xfrm>
          <a:prstGeom prst="rect">
            <a:avLst/>
          </a:prstGeom>
        </p:spPr>
      </p:pic>
      <p:sp>
        <p:nvSpPr>
          <p:cNvPr id="15" name="TextBox 14">
            <a:extLst>
              <a:ext uri="{FF2B5EF4-FFF2-40B4-BE49-F238E27FC236}">
                <a16:creationId xmlns:a16="http://schemas.microsoft.com/office/drawing/2014/main" id="{27693A63-F37B-439D-84F5-5AAF0203CF27}"/>
              </a:ext>
            </a:extLst>
          </p:cNvPr>
          <p:cNvSpPr txBox="1"/>
          <p:nvPr/>
        </p:nvSpPr>
        <p:spPr>
          <a:xfrm>
            <a:off x="6362529" y="6642556"/>
            <a:ext cx="5080000" cy="215444"/>
          </a:xfrm>
          <a:prstGeom prst="rect">
            <a:avLst/>
          </a:prstGeom>
          <a:noFill/>
        </p:spPr>
        <p:txBody>
          <a:bodyPr wrap="square">
            <a:spAutoFit/>
          </a:bodyPr>
          <a:lstStyle/>
          <a:p>
            <a:pPr algn="l">
              <a:spcBef>
                <a:spcPct val="20000"/>
              </a:spcBef>
            </a:pPr>
            <a:r>
              <a:rPr lang="en-US" sz="800" dirty="0">
                <a:effectLst/>
                <a:latin typeface="Arial" panose="020B0604020202020204" pitchFamily="34" charset="0"/>
                <a:ea typeface="Times New Roman" panose="02020603050405020304" pitchFamily="18" charset="0"/>
              </a:rPr>
              <a:t>https://www.cat.com/en_AU/products/new/equipment/compactors/soil-compactors/106520.html</a:t>
            </a:r>
          </a:p>
        </p:txBody>
      </p:sp>
    </p:spTree>
    <p:extLst>
      <p:ext uri="{BB962C8B-B14F-4D97-AF65-F5344CB8AC3E}">
        <p14:creationId xmlns:p14="http://schemas.microsoft.com/office/powerpoint/2010/main" val="18829713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ground, outdoor, nature&#10;&#10;Description automatically generated">
            <a:extLst>
              <a:ext uri="{FF2B5EF4-FFF2-40B4-BE49-F238E27FC236}">
                <a16:creationId xmlns:a16="http://schemas.microsoft.com/office/drawing/2014/main" id="{6BF7D65C-BDD0-4528-AC8F-A4A65F652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0900" y="2543174"/>
            <a:ext cx="5753100" cy="4314825"/>
          </a:xfrm>
          <a:prstGeom prst="rect">
            <a:avLst/>
          </a:prstGeom>
        </p:spPr>
      </p:pic>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2930033"/>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D.</a:t>
            </a:r>
            <a:r>
              <a:rPr lang="en-US" sz="1800" b="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rPr>
              <a:t>Road fill placements should be placed in an even lift the full width of the roadway.</a:t>
            </a: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endParaRPr lang="en-US" sz="1600" b="0" dirty="0">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153495B-B911-41ED-BE22-B68A9A28FA8C}"/>
              </a:ext>
            </a:extLst>
          </p:cNvPr>
          <p:cNvSpPr txBox="1"/>
          <p:nvPr/>
        </p:nvSpPr>
        <p:spPr>
          <a:xfrm>
            <a:off x="171450" y="2684649"/>
            <a:ext cx="2959100" cy="4031873"/>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 This allows for complete, even, and consistent compaction and will reduce any future settling of material</a:t>
            </a:r>
          </a:p>
          <a:p>
            <a:pPr algn="l"/>
            <a:endParaRPr lang="en-US" sz="1600"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 Start thinking about building crown or cross-slope from the very first lift.  This may require initial lift(s) that are slightly uneven.</a:t>
            </a:r>
          </a:p>
          <a:p>
            <a:pPr algn="l"/>
            <a:endParaRPr lang="en-US" sz="1600"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 Deep ditches may need to be filled &amp; compacted before the road can be raised.</a:t>
            </a:r>
          </a:p>
        </p:txBody>
      </p:sp>
    </p:spTree>
    <p:extLst>
      <p:ext uri="{BB962C8B-B14F-4D97-AF65-F5344CB8AC3E}">
        <p14:creationId xmlns:p14="http://schemas.microsoft.com/office/powerpoint/2010/main" val="33694065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4758226"/>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a:t>
            </a:r>
            <a:r>
              <a:rPr lang="en-US" sz="18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E. </a:t>
            </a:r>
            <a:r>
              <a:rPr lang="en-US" sz="1800" dirty="0">
                <a:solidFill>
                  <a:srgbClr val="FF0000"/>
                </a:solidFill>
                <a:effectLst/>
                <a:latin typeface="Arial" panose="020B0604020202020204" pitchFamily="34" charset="0"/>
                <a:ea typeface="Times New Roman" panose="02020603050405020304" pitchFamily="18" charset="0"/>
              </a:rPr>
              <a:t>The crown or cross slope of the roadway after fill placement must range from ½ to ¾ inch per foot (4-6%) for roads that will have a </a:t>
            </a:r>
            <a:r>
              <a:rPr lang="en-US" sz="1800" u="sng" dirty="0">
                <a:solidFill>
                  <a:srgbClr val="FF0000"/>
                </a:solidFill>
                <a:effectLst/>
                <a:latin typeface="Arial" panose="020B0604020202020204" pitchFamily="34" charset="0"/>
                <a:ea typeface="Times New Roman" panose="02020603050405020304" pitchFamily="18" charset="0"/>
              </a:rPr>
              <a:t>gravel</a:t>
            </a:r>
            <a:r>
              <a:rPr lang="en-US" sz="1800" dirty="0">
                <a:solidFill>
                  <a:srgbClr val="FF0000"/>
                </a:solidFill>
                <a:effectLst/>
                <a:latin typeface="Arial" panose="020B0604020202020204" pitchFamily="34" charset="0"/>
                <a:ea typeface="Times New Roman" panose="02020603050405020304" pitchFamily="18" charset="0"/>
              </a:rPr>
              <a:t> driving surface.</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endParaRPr>
          </a:p>
          <a:p>
            <a:pPr algn="l">
              <a:spcBef>
                <a:spcPct val="20000"/>
              </a:spcBef>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F. </a:t>
            </a:r>
            <a:r>
              <a:rPr lang="en-US" sz="1800" dirty="0">
                <a:solidFill>
                  <a:srgbClr val="FF0000"/>
                </a:solidFill>
                <a:effectLst/>
                <a:latin typeface="Arial" panose="020B0604020202020204" pitchFamily="34" charset="0"/>
                <a:ea typeface="Times New Roman" panose="02020603050405020304" pitchFamily="18" charset="0"/>
              </a:rPr>
              <a:t>The crown or cross slope of the roadway after fill placement must range from ¼ to ½  inch per foot (2-4%) for roads that will have a </a:t>
            </a:r>
            <a:r>
              <a:rPr lang="en-US" sz="1800" u="sng" dirty="0">
                <a:solidFill>
                  <a:srgbClr val="FF0000"/>
                </a:solidFill>
                <a:effectLst/>
                <a:latin typeface="Arial" panose="020B0604020202020204" pitchFamily="34" charset="0"/>
                <a:ea typeface="Times New Roman" panose="02020603050405020304" pitchFamily="18" charset="0"/>
              </a:rPr>
              <a:t>paved</a:t>
            </a:r>
            <a:r>
              <a:rPr lang="en-US" sz="1800" dirty="0">
                <a:solidFill>
                  <a:srgbClr val="FF0000"/>
                </a:solidFill>
                <a:effectLst/>
                <a:latin typeface="Arial" panose="020B0604020202020204" pitchFamily="34" charset="0"/>
                <a:ea typeface="Times New Roman" panose="02020603050405020304" pitchFamily="18" charset="0"/>
              </a:rPr>
              <a:t> driving surface.</a:t>
            </a: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a:p>
            <a:pPr algn="l">
              <a:spcBef>
                <a:spcPct val="20000"/>
              </a:spcBef>
            </a:pPr>
            <a:endParaRPr lang="en-US" sz="1600" b="0" dirty="0">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4AE71001-C467-49C0-8328-002F2666E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5600" y="4076700"/>
            <a:ext cx="3708400" cy="2781300"/>
          </a:xfrm>
          <a:prstGeom prst="rect">
            <a:avLst/>
          </a:prstGeom>
        </p:spPr>
      </p:pic>
      <p:sp>
        <p:nvSpPr>
          <p:cNvPr id="9" name="TextBox 8">
            <a:extLst>
              <a:ext uri="{FF2B5EF4-FFF2-40B4-BE49-F238E27FC236}">
                <a16:creationId xmlns:a16="http://schemas.microsoft.com/office/drawing/2014/main" id="{F92BCC8E-E437-45A4-8E60-A8A767C515AA}"/>
              </a:ext>
            </a:extLst>
          </p:cNvPr>
          <p:cNvSpPr txBox="1"/>
          <p:nvPr/>
        </p:nvSpPr>
        <p:spPr>
          <a:xfrm>
            <a:off x="469900" y="4418316"/>
            <a:ext cx="2959100" cy="230832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 Too often this is not done, and road surface ends up being too flat to drain.</a:t>
            </a:r>
          </a:p>
          <a:p>
            <a:pPr algn="l"/>
            <a:endParaRPr lang="en-US" sz="1600"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 Putting this in the contract is the only to enforce that it is done.  </a:t>
            </a:r>
            <a:r>
              <a:rPr lang="en-US" sz="1600" u="sng" dirty="0">
                <a:latin typeface="Arial" panose="020B0604020202020204" pitchFamily="34" charset="0"/>
                <a:cs typeface="Arial" panose="020B0604020202020204" pitchFamily="34" charset="0"/>
              </a:rPr>
              <a:t>Will most likely require oversight to make it happen.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09420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Introduction to RFQ - Placement</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0" y="1344613"/>
            <a:ext cx="9055100" cy="5367623"/>
          </a:xfrm>
          <a:prstGeom prst="rect">
            <a:avLst/>
          </a:prstGeom>
          <a:noFill/>
        </p:spPr>
        <p:txBody>
          <a:bodyPr wrap="square" rtlCol="0">
            <a:spAutoFit/>
          </a:bodyPr>
          <a:lstStyle/>
          <a:p>
            <a:pPr algn="l">
              <a:spcBef>
                <a:spcPct val="20000"/>
              </a:spcBef>
            </a:pP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Section 5 – Delivery and Placement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l">
              <a:spcBef>
                <a:spcPct val="20000"/>
              </a:spcBef>
            </a:pPr>
            <a:endParaRPr lang="en-US" sz="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G</a:t>
            </a:r>
            <a:r>
              <a:rPr lang="en-US" sz="18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rPr>
              <a:t>If freezing temperatures or precipitation are forecast that may cause the material to freeze, or prevent the material from drying out, placement may be postponed at the discretion of the road owner, </a:t>
            </a:r>
            <a:r>
              <a:rPr lang="en-US" sz="1800" u="sng" dirty="0">
                <a:solidFill>
                  <a:srgbClr val="FF0000"/>
                </a:solidFill>
                <a:effectLst/>
                <a:latin typeface="Arial" panose="020B0604020202020204" pitchFamily="34" charset="0"/>
                <a:ea typeface="Times New Roman" panose="02020603050405020304" pitchFamily="18" charset="0"/>
              </a:rPr>
              <a:t>Conservation District</a:t>
            </a:r>
            <a:r>
              <a:rPr lang="en-US" sz="1800" dirty="0">
                <a:solidFill>
                  <a:srgbClr val="FF0000"/>
                </a:solidFill>
                <a:effectLst/>
                <a:latin typeface="Arial" panose="020B0604020202020204" pitchFamily="34" charset="0"/>
                <a:ea typeface="Times New Roman" panose="02020603050405020304" pitchFamily="18" charset="0"/>
              </a:rPr>
              <a:t>, or material supplier. </a:t>
            </a:r>
            <a:endParaRPr lang="en-US" sz="1800" dirty="0">
              <a:solidFill>
                <a:srgbClr val="FF0000"/>
              </a:solidFill>
              <a:ea typeface="Times New Roman" panose="02020603050405020304" pitchFamily="18" charset="0"/>
            </a:endParaRPr>
          </a:p>
          <a:p>
            <a:pPr algn="l">
              <a:spcBef>
                <a:spcPct val="20000"/>
              </a:spcBef>
            </a:pPr>
            <a:endPar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Section </a:t>
            </a:r>
            <a:r>
              <a:rPr lang="en-US" sz="18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H</a:t>
            </a:r>
            <a:r>
              <a:rPr lang="en-US" sz="1800"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rPr>
              <a:t>Any area(s) which do not meet minimum fill depths, minimum widths, road crown requirements shall be corrected in a manner acceptable to the Owner, at no expense to the Owner. </a:t>
            </a:r>
            <a:endParaRPr lang="en-US" sz="1800" dirty="0">
              <a:solidFill>
                <a:srgbClr val="FF0000"/>
              </a:solidFill>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a:p>
            <a:pPr algn="l">
              <a:spcBef>
                <a:spcPct val="20000"/>
              </a:spcBef>
            </a:pPr>
            <a:endParaRPr lang="en-US" sz="1600" b="0" dirty="0">
              <a:latin typeface="Arial" panose="020B0604020202020204" pitchFamily="34" charset="0"/>
              <a:ea typeface="Times New Roman" panose="02020603050405020304" pitchFamily="18" charset="0"/>
              <a:cs typeface="Times New Roman" panose="02020603050405020304" pitchFamily="18" charset="0"/>
            </a:endParaRPr>
          </a:p>
          <a:p>
            <a:pPr algn="l">
              <a:spcBef>
                <a:spcPct val="20000"/>
              </a:spcBef>
            </a:pPr>
            <a:endParaRPr lang="en-US" sz="1600" dirty="0">
              <a:effectLst/>
              <a:latin typeface="Arial" panose="020B0604020202020204" pitchFamily="34" charset="0"/>
              <a:ea typeface="Times New Roman" panose="02020603050405020304" pitchFamily="18" charset="0"/>
            </a:endParaRPr>
          </a:p>
          <a:p>
            <a:pPr marL="1714500" marR="0" lvl="3" indent="-342900" algn="l">
              <a:spcBef>
                <a:spcPts val="0"/>
              </a:spcBef>
              <a:spcAft>
                <a:spcPts val="0"/>
              </a:spcAft>
              <a:buAutoNum type="alphaUcPeriod"/>
            </a:pPr>
            <a:endParaRPr lang="en-US" sz="1600" dirty="0">
              <a:latin typeface="Arial" panose="020B0604020202020204" pitchFamily="34" charset="0"/>
              <a:ea typeface="Times New Roman" panose="02020603050405020304" pitchFamily="18" charset="0"/>
            </a:endParaRPr>
          </a:p>
          <a:p>
            <a:pPr marR="0" lvl="3" algn="l">
              <a:spcBef>
                <a:spcPts val="0"/>
              </a:spcBef>
              <a:spcAft>
                <a:spcPts val="0"/>
              </a:spcAft>
            </a:pPr>
            <a:r>
              <a:rPr lang="en-US" sz="1600" dirty="0">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l">
              <a:spcBef>
                <a:spcPct val="20000"/>
              </a:spcBef>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algn="l">
              <a:spcBef>
                <a:spcPct val="20000"/>
              </a:spcBef>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28165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dirty="0">
                <a:solidFill>
                  <a:schemeClr val="bg1">
                    <a:lumMod val="50000"/>
                  </a:schemeClr>
                </a:solidFill>
                <a:latin typeface="Arial" charset="0"/>
              </a:rPr>
              <a:t>Background</a:t>
            </a:r>
          </a:p>
          <a:p>
            <a:pPr lvl="1" eaLnBrk="1" hangingPunct="1">
              <a:buFont typeface="Arial" panose="020B0604020202020204" pitchFamily="34" charset="0"/>
              <a:buChar char="•"/>
            </a:pPr>
            <a:r>
              <a:rPr lang="en-US" sz="3200" dirty="0">
                <a:solidFill>
                  <a:schemeClr val="bg1">
                    <a:lumMod val="50000"/>
                  </a:schemeClr>
                </a:solidFill>
                <a:latin typeface="Arial" charset="0"/>
              </a:rPr>
              <a:t>Filling the Road Profile</a:t>
            </a:r>
          </a:p>
          <a:p>
            <a:pPr lvl="1" eaLnBrk="1" hangingPunct="1">
              <a:buFont typeface="Arial" panose="020B0604020202020204" pitchFamily="34" charset="0"/>
              <a:buChar char="•"/>
            </a:pPr>
            <a:r>
              <a:rPr lang="en-US" sz="3200" dirty="0">
                <a:solidFill>
                  <a:schemeClr val="bg1">
                    <a:lumMod val="50000"/>
                  </a:schemeClr>
                </a:solidFill>
                <a:latin typeface="Arial" charset="0"/>
              </a:rPr>
              <a:t>Other Considerations</a:t>
            </a:r>
          </a:p>
          <a:p>
            <a:pPr lvl="1" eaLnBrk="1" hangingPunct="1">
              <a:buFont typeface="Arial" panose="020B0604020202020204" pitchFamily="34" charset="0"/>
              <a:buChar char="•"/>
            </a:pPr>
            <a:r>
              <a:rPr lang="en-US" sz="3200" dirty="0">
                <a:solidFill>
                  <a:schemeClr val="bg1">
                    <a:lumMod val="50000"/>
                  </a:schemeClr>
                </a:solidFill>
                <a:latin typeface="Arial" charset="0"/>
              </a:rPr>
              <a:t>Types of Fill</a:t>
            </a:r>
          </a:p>
          <a:p>
            <a:pPr lvl="1" eaLnBrk="1" hangingPunct="1">
              <a:buFont typeface="Arial" panose="020B0604020202020204" pitchFamily="34" charset="0"/>
              <a:buChar char="•"/>
            </a:pPr>
            <a:r>
              <a:rPr lang="en-US" sz="3200" dirty="0">
                <a:solidFill>
                  <a:schemeClr val="bg1">
                    <a:lumMod val="50000"/>
                  </a:schemeClr>
                </a:solidFill>
                <a:latin typeface="Arial" charset="0"/>
              </a:rPr>
              <a:t>Introduction to RFQ</a:t>
            </a: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15670728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401866"/>
            <a:ext cx="9144000" cy="990600"/>
          </a:xfrm>
          <a:prstGeom prst="rect">
            <a:avLst/>
          </a:prstGeom>
          <a:noFill/>
          <a:ln w="9525">
            <a:noFill/>
            <a:miter lim="800000"/>
            <a:headEnd/>
            <a:tailEnd/>
          </a:ln>
        </p:spPr>
        <p:txBody>
          <a:bodyPr/>
          <a:lstStyle/>
          <a:p>
            <a:pPr marL="225425" indent="-225425" algn="l">
              <a:spcBef>
                <a:spcPct val="20000"/>
              </a:spcBef>
            </a:pPr>
            <a:r>
              <a:rPr lang="en-US" sz="3200" u="sng" dirty="0">
                <a:latin typeface="Calibri" panose="020F0502020204030204" pitchFamily="34" charset="0"/>
              </a:rPr>
              <a:t>Benefits of Road Fill</a:t>
            </a:r>
          </a:p>
          <a:p>
            <a:pPr marL="457200" indent="-457200" algn="l">
              <a:spcBef>
                <a:spcPct val="20000"/>
              </a:spcBef>
              <a:buFont typeface="Arial" panose="020B0604020202020204" pitchFamily="34" charset="0"/>
              <a:buChar char="•"/>
            </a:pPr>
            <a:r>
              <a:rPr lang="en-US" sz="2400" b="0" u="sng" dirty="0">
                <a:latin typeface="Calibri" panose="020F0502020204030204" pitchFamily="34" charset="0"/>
              </a:rPr>
              <a:t>Provides cover for </a:t>
            </a:r>
            <a:r>
              <a:rPr lang="en-US" sz="2400" b="0" dirty="0">
                <a:latin typeface="Calibri" panose="020F0502020204030204" pitchFamily="34" charset="0"/>
              </a:rPr>
              <a:t>drainage</a:t>
            </a:r>
          </a:p>
          <a:p>
            <a:pPr marL="457200" indent="-457200" algn="l">
              <a:spcBef>
                <a:spcPct val="20000"/>
              </a:spcBef>
              <a:buFont typeface="Arial" panose="020B0604020202020204" pitchFamily="34" charset="0"/>
              <a:buChar char="•"/>
            </a:pPr>
            <a:r>
              <a:rPr lang="en-US" sz="2400" b="0" dirty="0">
                <a:latin typeface="Calibri" panose="020F0502020204030204" pitchFamily="34" charset="0"/>
              </a:rPr>
              <a:t>Eliminates downslope ditch</a:t>
            </a:r>
          </a:p>
          <a:p>
            <a:pPr marL="457200" indent="-457200" algn="l">
              <a:spcBef>
                <a:spcPct val="20000"/>
              </a:spcBef>
              <a:buFont typeface="Arial" panose="020B0604020202020204" pitchFamily="34" charset="0"/>
              <a:buChar char="•"/>
            </a:pPr>
            <a:r>
              <a:rPr lang="en-US" sz="2400" b="0" dirty="0">
                <a:latin typeface="Calibri" panose="020F0502020204030204" pitchFamily="34" charset="0"/>
              </a:rPr>
              <a:t>Promotes sheet flow</a:t>
            </a:r>
          </a:p>
          <a:p>
            <a:pPr marL="457200" indent="-457200" algn="l">
              <a:spcBef>
                <a:spcPct val="20000"/>
              </a:spcBef>
              <a:buFont typeface="Arial" panose="020B0604020202020204" pitchFamily="34" charset="0"/>
              <a:buChar char="•"/>
            </a:pPr>
            <a:r>
              <a:rPr lang="en-US" sz="2400" b="0" dirty="0">
                <a:latin typeface="Calibri" panose="020F0502020204030204" pitchFamily="34" charset="0"/>
              </a:rPr>
              <a:t>Improves road base</a:t>
            </a:r>
          </a:p>
          <a:p>
            <a:pPr marL="457200" indent="-457200" algn="l">
              <a:spcBef>
                <a:spcPct val="20000"/>
              </a:spcBef>
              <a:buFont typeface="Arial" panose="020B0604020202020204" pitchFamily="34" charset="0"/>
              <a:buChar char="•"/>
            </a:pPr>
            <a:r>
              <a:rPr lang="en-US" sz="2400" b="0" dirty="0">
                <a:latin typeface="Calibri" panose="020F0502020204030204" pitchFamily="34" charset="0"/>
              </a:rPr>
              <a:t>Reduces bank instabilities</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8" name="Picture 7" descr="Graphical user interface&#10;&#10;Description automatically generated with low confidence">
            <a:extLst>
              <a:ext uri="{FF2B5EF4-FFF2-40B4-BE49-F238E27FC236}">
                <a16:creationId xmlns:a16="http://schemas.microsoft.com/office/drawing/2014/main" id="{81455245-92D9-4B6A-BAD7-92643E1E6C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46605"/>
            <a:ext cx="4572000" cy="3849545"/>
          </a:xfrm>
          <a:prstGeom prst="rect">
            <a:avLst/>
          </a:prstGeom>
          <a:ln w="57150">
            <a:solidFill>
              <a:schemeClr val="tx1"/>
            </a:solidFill>
          </a:ln>
        </p:spPr>
      </p:pic>
      <p:pic>
        <p:nvPicPr>
          <p:cNvPr id="6" name="Picture 5" descr="A road with trees on either side&#10;&#10;Description automatically generated with low confidence">
            <a:extLst>
              <a:ext uri="{FF2B5EF4-FFF2-40B4-BE49-F238E27FC236}">
                <a16:creationId xmlns:a16="http://schemas.microsoft.com/office/drawing/2014/main" id="{4C9EB9CE-57BC-4E19-8623-9C9401D55D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1999" y="3461121"/>
            <a:ext cx="4572001" cy="3849544"/>
          </a:xfrm>
          <a:prstGeom prst="rect">
            <a:avLst/>
          </a:prstGeom>
          <a:ln w="57150">
            <a:solidFill>
              <a:schemeClr val="tx1"/>
            </a:solidFill>
          </a:ln>
        </p:spPr>
      </p:pic>
      <p:sp>
        <p:nvSpPr>
          <p:cNvPr id="12" name="TextBox 11">
            <a:extLst>
              <a:ext uri="{FF2B5EF4-FFF2-40B4-BE49-F238E27FC236}">
                <a16:creationId xmlns:a16="http://schemas.microsoft.com/office/drawing/2014/main" id="{22577F5E-42A6-414F-AD31-F2C22460DDB4}"/>
              </a:ext>
            </a:extLst>
          </p:cNvPr>
          <p:cNvSpPr txBox="1"/>
          <p:nvPr/>
        </p:nvSpPr>
        <p:spPr>
          <a:xfrm>
            <a:off x="4571999" y="897166"/>
            <a:ext cx="4705350" cy="2603790"/>
          </a:xfrm>
          <a:prstGeom prst="rect">
            <a:avLst/>
          </a:prstGeom>
          <a:noFill/>
        </p:spPr>
        <p:txBody>
          <a:bodyPr wrap="square">
            <a:spAutoFit/>
          </a:bodyPr>
          <a:lstStyle/>
          <a:p>
            <a:pPr marL="457200" indent="-457200" algn="l">
              <a:spcBef>
                <a:spcPct val="20000"/>
              </a:spcBef>
              <a:buFont typeface="Arial" panose="020B0604020202020204" pitchFamily="34" charset="0"/>
              <a:buChar char="•"/>
            </a:pPr>
            <a:r>
              <a:rPr lang="en-US" sz="2400" b="0" dirty="0">
                <a:latin typeface="Calibri" panose="020F0502020204030204" pitchFamily="34" charset="0"/>
              </a:rPr>
              <a:t>Helps winter maintenance</a:t>
            </a:r>
          </a:p>
          <a:p>
            <a:pPr marL="457200" indent="-457200" algn="l">
              <a:spcBef>
                <a:spcPct val="20000"/>
              </a:spcBef>
              <a:buFont typeface="Arial" panose="020B0604020202020204" pitchFamily="34" charset="0"/>
              <a:buChar char="•"/>
            </a:pPr>
            <a:r>
              <a:rPr kumimoji="0" lang="en-US" sz="2400" b="0" i="0" strike="noStrike" kern="1200" cap="none" spc="0" normalizeH="0" baseline="0" noProof="0" dirty="0">
                <a:ln>
                  <a:noFill/>
                </a:ln>
                <a:solidFill>
                  <a:srgbClr val="000000"/>
                </a:solidFill>
                <a:effectLst/>
                <a:uLnTx/>
                <a:uFillTx/>
                <a:latin typeface="Calibri" panose="020F0502020204030204" pitchFamily="34" charset="0"/>
                <a:ea typeface="+mn-ea"/>
                <a:cs typeface="+mn-cs"/>
              </a:rPr>
              <a:t>Improves subsurface drainage</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b="0" dirty="0">
                <a:solidFill>
                  <a:srgbClr val="000000"/>
                </a:solidFill>
                <a:latin typeface="Calibri" panose="020F0502020204030204" pitchFamily="34" charset="0"/>
              </a:rPr>
              <a:t>Widens road</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solidFill>
                  <a:srgbClr val="FF0000"/>
                </a:solidFill>
                <a:latin typeface="Calibri" panose="020F0502020204030204" pitchFamily="34" charset="0"/>
              </a:rPr>
              <a:t>LONG TERM solutions to many road issues</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cxnSp>
        <p:nvCxnSpPr>
          <p:cNvPr id="7" name="Straight Arrow Connector 6">
            <a:extLst>
              <a:ext uri="{FF2B5EF4-FFF2-40B4-BE49-F238E27FC236}">
                <a16:creationId xmlns:a16="http://schemas.microsoft.com/office/drawing/2014/main" id="{7B1380A9-BC11-493B-9CA9-8B11741855E2}"/>
              </a:ext>
            </a:extLst>
          </p:cNvPr>
          <p:cNvCxnSpPr/>
          <p:nvPr/>
        </p:nvCxnSpPr>
        <p:spPr bwMode="auto">
          <a:xfrm flipV="1">
            <a:off x="815926" y="5637481"/>
            <a:ext cx="815926" cy="506437"/>
          </a:xfrm>
          <a:prstGeom prst="straightConnector1">
            <a:avLst/>
          </a:prstGeom>
          <a:solidFill>
            <a:schemeClr val="accent1"/>
          </a:solidFill>
          <a:ln w="76200" cap="flat" cmpd="sng" algn="ctr">
            <a:solidFill>
              <a:schemeClr val="accent6">
                <a:lumMod val="75000"/>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BD9C4F57-4901-42A2-91E2-B6A09EE749A1}"/>
              </a:ext>
            </a:extLst>
          </p:cNvPr>
          <p:cNvCxnSpPr>
            <a:cxnSpLocks/>
          </p:cNvCxnSpPr>
          <p:nvPr/>
        </p:nvCxnSpPr>
        <p:spPr bwMode="auto">
          <a:xfrm flipH="1" flipV="1">
            <a:off x="3003304" y="5637481"/>
            <a:ext cx="654148" cy="506437"/>
          </a:xfrm>
          <a:prstGeom prst="straightConnector1">
            <a:avLst/>
          </a:prstGeom>
          <a:solidFill>
            <a:schemeClr val="accent1"/>
          </a:solidFill>
          <a:ln w="76200" cap="flat" cmpd="sng" algn="ctr">
            <a:solidFill>
              <a:schemeClr val="accent6">
                <a:lumMod val="75000"/>
              </a:schemeClr>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DFE715DE-4567-4D0F-B6F7-90F911EE6149}"/>
              </a:ext>
            </a:extLst>
          </p:cNvPr>
          <p:cNvCxnSpPr>
            <a:cxnSpLocks/>
          </p:cNvCxnSpPr>
          <p:nvPr/>
        </p:nvCxnSpPr>
        <p:spPr bwMode="auto">
          <a:xfrm flipV="1">
            <a:off x="5426024" y="5873497"/>
            <a:ext cx="3324228" cy="489203"/>
          </a:xfrm>
          <a:prstGeom prst="straightConnector1">
            <a:avLst/>
          </a:prstGeom>
          <a:solidFill>
            <a:schemeClr val="accent1"/>
          </a:solidFill>
          <a:ln w="76200" cap="flat" cmpd="sng" algn="ctr">
            <a:solidFill>
              <a:schemeClr val="accent6">
                <a:lumMod val="75000"/>
              </a:schemeClr>
            </a:solidFill>
            <a:prstDash val="sysDot"/>
            <a:round/>
            <a:headEnd type="none" w="med" len="med"/>
            <a:tailEnd type="triangle"/>
          </a:ln>
          <a:effectLst/>
        </p:spPr>
      </p:cxnSp>
      <p:cxnSp>
        <p:nvCxnSpPr>
          <p:cNvPr id="21" name="Straight Arrow Connector 20">
            <a:extLst>
              <a:ext uri="{FF2B5EF4-FFF2-40B4-BE49-F238E27FC236}">
                <a16:creationId xmlns:a16="http://schemas.microsoft.com/office/drawing/2014/main" id="{B63F35B7-5D21-421B-98E8-3CFE55280445}"/>
              </a:ext>
            </a:extLst>
          </p:cNvPr>
          <p:cNvCxnSpPr>
            <a:cxnSpLocks/>
          </p:cNvCxnSpPr>
          <p:nvPr/>
        </p:nvCxnSpPr>
        <p:spPr bwMode="auto">
          <a:xfrm flipV="1">
            <a:off x="6857999" y="5476876"/>
            <a:ext cx="985839" cy="92735"/>
          </a:xfrm>
          <a:prstGeom prst="straightConnector1">
            <a:avLst/>
          </a:prstGeom>
          <a:solidFill>
            <a:schemeClr val="accent1"/>
          </a:solidFill>
          <a:ln w="38100" cap="flat" cmpd="sng" algn="ctr">
            <a:solidFill>
              <a:schemeClr val="accent6">
                <a:lumMod val="75000"/>
              </a:schemeClr>
            </a:solidFill>
            <a:prstDash val="sysDot"/>
            <a:round/>
            <a:headEnd type="none" w="med" len="med"/>
            <a:tailEnd type="triangle"/>
          </a:ln>
          <a:effectLst/>
        </p:spPr>
      </p:cxnSp>
      <p:cxnSp>
        <p:nvCxnSpPr>
          <p:cNvPr id="26" name="Straight Arrow Connector 25">
            <a:extLst>
              <a:ext uri="{FF2B5EF4-FFF2-40B4-BE49-F238E27FC236}">
                <a16:creationId xmlns:a16="http://schemas.microsoft.com/office/drawing/2014/main" id="{13B68073-A6EC-47B6-AF74-072E91556260}"/>
              </a:ext>
            </a:extLst>
          </p:cNvPr>
          <p:cNvCxnSpPr>
            <a:cxnSpLocks/>
          </p:cNvCxnSpPr>
          <p:nvPr/>
        </p:nvCxnSpPr>
        <p:spPr bwMode="auto">
          <a:xfrm flipV="1">
            <a:off x="7038974" y="5369401"/>
            <a:ext cx="557214" cy="62860"/>
          </a:xfrm>
          <a:prstGeom prst="straightConnector1">
            <a:avLst/>
          </a:prstGeom>
          <a:solidFill>
            <a:schemeClr val="accent1"/>
          </a:solidFill>
          <a:ln w="19050" cap="flat" cmpd="sng" algn="ctr">
            <a:solidFill>
              <a:schemeClr val="accent6">
                <a:lumMod val="75000"/>
              </a:schemeClr>
            </a:solidFill>
            <a:prstDash val="sysDot"/>
            <a:round/>
            <a:headEnd type="none" w="med" len="med"/>
            <a:tailEnd type="triangle"/>
          </a:ln>
          <a:effectLst/>
        </p:spPr>
      </p:cxnSp>
      <p:sp>
        <p:nvSpPr>
          <p:cNvPr id="27" name="Arrow: Down 26">
            <a:extLst>
              <a:ext uri="{FF2B5EF4-FFF2-40B4-BE49-F238E27FC236}">
                <a16:creationId xmlns:a16="http://schemas.microsoft.com/office/drawing/2014/main" id="{76D0700B-FF91-4B7E-A813-069B8A1F1A99}"/>
              </a:ext>
            </a:extLst>
          </p:cNvPr>
          <p:cNvSpPr/>
          <p:nvPr/>
        </p:nvSpPr>
        <p:spPr bwMode="auto">
          <a:xfrm>
            <a:off x="939750" y="3857625"/>
            <a:ext cx="174675" cy="1905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Times New Roman" pitchFamily="18" charset="0"/>
            </a:endParaRPr>
          </a:p>
        </p:txBody>
      </p:sp>
      <p:sp>
        <p:nvSpPr>
          <p:cNvPr id="30" name="Arrow: Down 29">
            <a:extLst>
              <a:ext uri="{FF2B5EF4-FFF2-40B4-BE49-F238E27FC236}">
                <a16:creationId xmlns:a16="http://schemas.microsoft.com/office/drawing/2014/main" id="{ECD010AF-230D-4CFD-AFBC-5A4A94B2626C}"/>
              </a:ext>
            </a:extLst>
          </p:cNvPr>
          <p:cNvSpPr/>
          <p:nvPr/>
        </p:nvSpPr>
        <p:spPr bwMode="auto">
          <a:xfrm>
            <a:off x="5756249" y="4092278"/>
            <a:ext cx="174675" cy="1905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986163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384464" y="609600"/>
            <a:ext cx="8671937" cy="5638800"/>
          </a:xfrm>
          <a:noFill/>
        </p:spPr>
        <p:txBody>
          <a:bodyPr/>
          <a:lstStyle/>
          <a:p>
            <a:pPr marL="0" indent="0" eaLnBrk="1" hangingPunct="1">
              <a:buFontTx/>
              <a:buNone/>
            </a:pPr>
            <a:r>
              <a:rPr lang="en-US" sz="3600" b="1" dirty="0">
                <a:solidFill>
                  <a:srgbClr val="FF0000"/>
                </a:solidFill>
                <a:latin typeface="Arial" charset="0"/>
              </a:rPr>
              <a:t>Program has averaged 440,000 tons of fill </a:t>
            </a:r>
            <a:r>
              <a:rPr lang="en-US" sz="3600" b="1" u="sng" dirty="0">
                <a:solidFill>
                  <a:srgbClr val="FF0000"/>
                </a:solidFill>
                <a:latin typeface="Arial" charset="0"/>
              </a:rPr>
              <a:t>per year </a:t>
            </a:r>
            <a:r>
              <a:rPr lang="en-US" sz="3600" b="1" dirty="0">
                <a:solidFill>
                  <a:srgbClr val="FF0000"/>
                </a:solidFill>
                <a:latin typeface="Arial" charset="0"/>
              </a:rPr>
              <a:t>the last 5 years</a:t>
            </a:r>
          </a:p>
          <a:p>
            <a:pPr lvl="1" eaLnBrk="1" hangingPunct="1"/>
            <a:endParaRPr lang="en-US" sz="3200" dirty="0">
              <a:latin typeface="Arial" charset="0"/>
            </a:endParaRPr>
          </a:p>
          <a:p>
            <a:pPr lvl="1" eaLnBrk="1" hangingPunct="1"/>
            <a:endParaRPr lang="en-US" sz="3200" dirty="0">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pic>
        <p:nvPicPr>
          <p:cNvPr id="8" name="Picture 7">
            <a:extLst>
              <a:ext uri="{FF2B5EF4-FFF2-40B4-BE49-F238E27FC236}">
                <a16:creationId xmlns:a16="http://schemas.microsoft.com/office/drawing/2014/main" id="{71432C43-C29F-4CB2-A1D2-CE6A6B691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6919" y="3870098"/>
            <a:ext cx="4619482" cy="2923941"/>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F01AC30-D2AC-4DF1-BCD9-2FB54E2F2D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63" y="3806522"/>
            <a:ext cx="4516582" cy="3051095"/>
          </a:xfrm>
          <a:prstGeom prst="rect">
            <a:avLst/>
          </a:prstGeom>
        </p:spPr>
      </p:pic>
      <p:sp>
        <p:nvSpPr>
          <p:cNvPr id="4" name="Freeform: Shape 3">
            <a:extLst>
              <a:ext uri="{FF2B5EF4-FFF2-40B4-BE49-F238E27FC236}">
                <a16:creationId xmlns:a16="http://schemas.microsoft.com/office/drawing/2014/main" id="{B3DAE7C7-EF02-4CCD-BB35-DF68B1C21F4D}"/>
              </a:ext>
            </a:extLst>
          </p:cNvPr>
          <p:cNvSpPr/>
          <p:nvPr/>
        </p:nvSpPr>
        <p:spPr bwMode="auto">
          <a:xfrm>
            <a:off x="1828801" y="2587336"/>
            <a:ext cx="1163782" cy="3522518"/>
          </a:xfrm>
          <a:custGeom>
            <a:avLst/>
            <a:gdLst>
              <a:gd name="connsiteX0" fmla="*/ 1143000 w 1163782"/>
              <a:gd name="connsiteY0" fmla="*/ 3241964 h 3522518"/>
              <a:gd name="connsiteX1" fmla="*/ 1163782 w 1163782"/>
              <a:gd name="connsiteY1" fmla="*/ 0 h 3522518"/>
              <a:gd name="connsiteX2" fmla="*/ 20782 w 1163782"/>
              <a:gd name="connsiteY2" fmla="*/ 249382 h 3522518"/>
              <a:gd name="connsiteX3" fmla="*/ 0 w 1163782"/>
              <a:gd name="connsiteY3" fmla="*/ 3522518 h 3522518"/>
              <a:gd name="connsiteX4" fmla="*/ 1143000 w 1163782"/>
              <a:gd name="connsiteY4" fmla="*/ 3241964 h 352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2" h="3522518">
                <a:moveTo>
                  <a:pt x="1143000" y="3241964"/>
                </a:moveTo>
                <a:lnTo>
                  <a:pt x="1163782" y="0"/>
                </a:lnTo>
                <a:lnTo>
                  <a:pt x="20782" y="249382"/>
                </a:lnTo>
                <a:lnTo>
                  <a:pt x="0" y="3522518"/>
                </a:lnTo>
                <a:lnTo>
                  <a:pt x="1143000" y="3241964"/>
                </a:ln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ndParaRPr>
          </a:p>
        </p:txBody>
      </p:sp>
      <p:sp>
        <p:nvSpPr>
          <p:cNvPr id="6" name="Freeform: Shape 5">
            <a:extLst>
              <a:ext uri="{FF2B5EF4-FFF2-40B4-BE49-F238E27FC236}">
                <a16:creationId xmlns:a16="http://schemas.microsoft.com/office/drawing/2014/main" id="{5DA1AB2B-24C3-49FC-8B19-9C4F9A90EB71}"/>
              </a:ext>
            </a:extLst>
          </p:cNvPr>
          <p:cNvSpPr/>
          <p:nvPr/>
        </p:nvSpPr>
        <p:spPr bwMode="auto">
          <a:xfrm>
            <a:off x="1350818" y="2660073"/>
            <a:ext cx="509155" cy="3418609"/>
          </a:xfrm>
          <a:custGeom>
            <a:avLst/>
            <a:gdLst>
              <a:gd name="connsiteX0" fmla="*/ 509155 w 509155"/>
              <a:gd name="connsiteY0" fmla="*/ 166254 h 3418609"/>
              <a:gd name="connsiteX1" fmla="*/ 20782 w 509155"/>
              <a:gd name="connsiteY1" fmla="*/ 0 h 3418609"/>
              <a:gd name="connsiteX2" fmla="*/ 0 w 509155"/>
              <a:gd name="connsiteY2" fmla="*/ 3179618 h 3418609"/>
              <a:gd name="connsiteX3" fmla="*/ 467591 w 509155"/>
              <a:gd name="connsiteY3" fmla="*/ 3418609 h 3418609"/>
              <a:gd name="connsiteX4" fmla="*/ 509155 w 509155"/>
              <a:gd name="connsiteY4" fmla="*/ 166254 h 341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55" h="3418609">
                <a:moveTo>
                  <a:pt x="509155" y="166254"/>
                </a:moveTo>
                <a:lnTo>
                  <a:pt x="20782" y="0"/>
                </a:lnTo>
                <a:lnTo>
                  <a:pt x="0" y="3179618"/>
                </a:lnTo>
                <a:lnTo>
                  <a:pt x="467591" y="3418609"/>
                </a:lnTo>
                <a:lnTo>
                  <a:pt x="509155" y="166254"/>
                </a:ln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Freeform: Shape 9">
            <a:extLst>
              <a:ext uri="{FF2B5EF4-FFF2-40B4-BE49-F238E27FC236}">
                <a16:creationId xmlns:a16="http://schemas.microsoft.com/office/drawing/2014/main" id="{9242D5D6-8E5C-425F-A65C-C00BE607ECD9}"/>
              </a:ext>
            </a:extLst>
          </p:cNvPr>
          <p:cNvSpPr/>
          <p:nvPr/>
        </p:nvSpPr>
        <p:spPr bwMode="auto">
          <a:xfrm>
            <a:off x="1366838" y="2386013"/>
            <a:ext cx="1619250" cy="447675"/>
          </a:xfrm>
          <a:custGeom>
            <a:avLst/>
            <a:gdLst>
              <a:gd name="connsiteX0" fmla="*/ 1619250 w 1619250"/>
              <a:gd name="connsiteY0" fmla="*/ 195262 h 447675"/>
              <a:gd name="connsiteX1" fmla="*/ 1166812 w 1619250"/>
              <a:gd name="connsiteY1" fmla="*/ 0 h 447675"/>
              <a:gd name="connsiteX2" fmla="*/ 0 w 1619250"/>
              <a:gd name="connsiteY2" fmla="*/ 271462 h 447675"/>
              <a:gd name="connsiteX3" fmla="*/ 514350 w 1619250"/>
              <a:gd name="connsiteY3" fmla="*/ 447675 h 447675"/>
              <a:gd name="connsiteX4" fmla="*/ 1619250 w 1619250"/>
              <a:gd name="connsiteY4" fmla="*/ 195262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47675">
                <a:moveTo>
                  <a:pt x="1619250" y="195262"/>
                </a:moveTo>
                <a:lnTo>
                  <a:pt x="1166812" y="0"/>
                </a:lnTo>
                <a:lnTo>
                  <a:pt x="0" y="271462"/>
                </a:lnTo>
                <a:lnTo>
                  <a:pt x="514350" y="447675"/>
                </a:lnTo>
                <a:lnTo>
                  <a:pt x="1619250" y="195262"/>
                </a:ln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4">
            <a:extLst>
              <a:ext uri="{FF2B5EF4-FFF2-40B4-BE49-F238E27FC236}">
                <a16:creationId xmlns:a16="http://schemas.microsoft.com/office/drawing/2014/main" id="{A75397F4-E9B5-4696-9203-E5A43BFD48A1}"/>
              </a:ext>
            </a:extLst>
          </p:cNvPr>
          <p:cNvSpPr txBox="1">
            <a:spLocks noChangeArrowheads="1"/>
          </p:cNvSpPr>
          <p:nvPr/>
        </p:nvSpPr>
        <p:spPr bwMode="auto">
          <a:xfrm>
            <a:off x="3448051" y="2512668"/>
            <a:ext cx="527757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000" b="1" kern="0" dirty="0">
                <a:latin typeface="Arial" charset="0"/>
              </a:rPr>
              <a:t>That’s enough material to fill a football field almost 1,000 feet over 5 years.</a:t>
            </a:r>
            <a:endParaRPr lang="en-US" sz="1800" b="0" kern="0" dirty="0">
              <a:latin typeface="Arial" charset="0"/>
            </a:endParaRPr>
          </a:p>
        </p:txBody>
      </p:sp>
      <p:cxnSp>
        <p:nvCxnSpPr>
          <p:cNvPr id="16" name="Straight Arrow Connector 15">
            <a:extLst>
              <a:ext uri="{FF2B5EF4-FFF2-40B4-BE49-F238E27FC236}">
                <a16:creationId xmlns:a16="http://schemas.microsoft.com/office/drawing/2014/main" id="{46CB570C-10B3-451E-9883-11E564816B3B}"/>
              </a:ext>
            </a:extLst>
          </p:cNvPr>
          <p:cNvCxnSpPr/>
          <p:nvPr/>
        </p:nvCxnSpPr>
        <p:spPr bwMode="auto">
          <a:xfrm flipH="1">
            <a:off x="2654300" y="2833688"/>
            <a:ext cx="809771" cy="442912"/>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1818341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enevel\Desktop\Photos\Dirt and Gravel\McKean\Prospect\Fill\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880" y="0"/>
            <a:ext cx="9156879" cy="69010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1938992"/>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rPr>
              <a:t>Environmentally Sensitive Maintenance for Dirt &amp; Gravel Roads</a:t>
            </a:r>
            <a:br>
              <a:rPr lang="en-US" sz="40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rPr>
            </a:br>
            <a:endParaRPr lang="en-US" sz="4000" dirty="0">
              <a:ln w="18415" cmpd="sng">
                <a:solidFill>
                  <a:srgbClr val="FFFFFF"/>
                </a:solidFill>
                <a:prstDash val="solid"/>
              </a:ln>
              <a:solidFill>
                <a:srgbClr val="FFFFFF"/>
              </a:solidFill>
              <a:effectLst>
                <a:glow rad="228600">
                  <a:srgbClr val="000000">
                    <a:satMod val="175000"/>
                    <a:alpha val="40000"/>
                  </a:srgbClr>
                </a:glow>
                <a:outerShdw blurRad="63500" dir="3600000" algn="tl" rotWithShape="0">
                  <a:srgbClr val="000000">
                    <a:alpha val="70000"/>
                  </a:srgbClr>
                </a:outerShdw>
              </a:effectLst>
            </a:endParaRPr>
          </a:p>
        </p:txBody>
      </p:sp>
      <p:sp>
        <p:nvSpPr>
          <p:cNvPr id="7" name="Rectangle 6"/>
          <p:cNvSpPr/>
          <p:nvPr/>
        </p:nvSpPr>
        <p:spPr>
          <a:xfrm>
            <a:off x="3633537" y="1563054"/>
            <a:ext cx="5892800" cy="2123658"/>
          </a:xfrm>
          <a:prstGeom prst="rect">
            <a:avLst/>
          </a:prstGeom>
          <a:noFill/>
        </p:spPr>
        <p:txBody>
          <a:bodyPr>
            <a:spAutoFit/>
          </a:bodyPr>
          <a:lstStyle/>
          <a:p>
            <a:pPr>
              <a:defRPr/>
            </a:pPr>
            <a:r>
              <a:rPr lang="en-US" sz="6600" dirty="0">
                <a:ln w="18415" cmpd="sng">
                  <a:solidFill>
                    <a:srgbClr val="FFFFFF"/>
                  </a:solidFill>
                  <a:prstDash val="solid"/>
                </a:ln>
                <a:solidFill>
                  <a:srgbClr val="FFFF00"/>
                </a:solidFill>
                <a:effectLst>
                  <a:glow rad="228600">
                    <a:srgbClr val="000000">
                      <a:satMod val="175000"/>
                      <a:alpha val="40000"/>
                    </a:srgbClr>
                  </a:glow>
                  <a:outerShdw blurRad="63500" dir="3600000" algn="tl" rotWithShape="0">
                    <a:srgbClr val="000000">
                      <a:alpha val="70000"/>
                    </a:srgbClr>
                  </a:outerShdw>
                </a:effectLst>
              </a:rPr>
              <a:t>Questions?</a:t>
            </a:r>
          </a:p>
          <a:p>
            <a:pPr>
              <a:defRPr/>
            </a:pPr>
            <a:r>
              <a:rPr lang="en-US" sz="6600" dirty="0">
                <a:ln w="18415" cmpd="sng">
                  <a:solidFill>
                    <a:srgbClr val="FFFFFF"/>
                  </a:solidFill>
                  <a:prstDash val="solid"/>
                </a:ln>
                <a:solidFill>
                  <a:srgbClr val="FFFF00"/>
                </a:solidFill>
                <a:effectLst>
                  <a:glow rad="228600">
                    <a:srgbClr val="000000">
                      <a:satMod val="175000"/>
                      <a:alpha val="40000"/>
                    </a:srgbClr>
                  </a:glow>
                  <a:outerShdw blurRad="63500" dir="3600000" algn="tl" rotWithShape="0">
                    <a:srgbClr val="000000">
                      <a:alpha val="70000"/>
                    </a:srgbClr>
                  </a:outerShdw>
                </a:effectLst>
              </a:rPr>
              <a:t>Discussion?</a:t>
            </a:r>
          </a:p>
        </p:txBody>
      </p:sp>
    </p:spTree>
    <p:extLst>
      <p:ext uri="{BB962C8B-B14F-4D97-AF65-F5344CB8AC3E}">
        <p14:creationId xmlns:p14="http://schemas.microsoft.com/office/powerpoint/2010/main" val="287600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6" name="Rectangle 16"/>
          <p:cNvSpPr>
            <a:spLocks noChangeArrowheads="1"/>
          </p:cNvSpPr>
          <p:nvPr/>
        </p:nvSpPr>
        <p:spPr bwMode="auto">
          <a:xfrm>
            <a:off x="0" y="342900"/>
            <a:ext cx="9144000" cy="65151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5362" name="Rectangle 2"/>
          <p:cNvSpPr>
            <a:spLocks noChangeArrowheads="1"/>
          </p:cNvSpPr>
          <p:nvPr/>
        </p:nvSpPr>
        <p:spPr bwMode="auto">
          <a:xfrm>
            <a:off x="685800" y="5827494"/>
            <a:ext cx="1905000" cy="457200"/>
          </a:xfrm>
          <a:prstGeom prst="rect">
            <a:avLst/>
          </a:prstGeom>
          <a:noFill/>
          <a:ln w="9525">
            <a:noFill/>
            <a:miter lim="800000"/>
            <a:headEnd/>
            <a:tailEnd/>
          </a:ln>
          <a:effectLst/>
        </p:spPr>
        <p:txBody>
          <a:bodyPr/>
          <a:lstStyle/>
          <a:p>
            <a:endParaRPr lang="en-US" sz="1400"/>
          </a:p>
        </p:txBody>
      </p:sp>
      <p:sp>
        <p:nvSpPr>
          <p:cNvPr id="15363" name="Rectangle 3"/>
          <p:cNvSpPr>
            <a:spLocks noChangeArrowheads="1"/>
          </p:cNvSpPr>
          <p:nvPr/>
        </p:nvSpPr>
        <p:spPr bwMode="auto">
          <a:xfrm>
            <a:off x="3124200" y="5827494"/>
            <a:ext cx="2895600" cy="457200"/>
          </a:xfrm>
          <a:prstGeom prst="rect">
            <a:avLst/>
          </a:prstGeom>
          <a:noFill/>
          <a:ln w="9525">
            <a:noFill/>
            <a:miter lim="800000"/>
            <a:headEnd/>
            <a:tailEnd/>
          </a:ln>
          <a:effectLst/>
        </p:spPr>
        <p:txBody>
          <a:bodyPr/>
          <a:lstStyle/>
          <a:p>
            <a:pPr algn="ctr"/>
            <a:endParaRPr lang="en-US" sz="1400"/>
          </a:p>
        </p:txBody>
      </p:sp>
      <p:pic>
        <p:nvPicPr>
          <p:cNvPr id="15369" name="Picture 9" descr="physiographic_prov"/>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77644"/>
            <a:ext cx="8763000" cy="5759450"/>
          </a:xfrm>
          <a:prstGeom prst="rect">
            <a:avLst/>
          </a:prstGeom>
          <a:noFill/>
        </p:spPr>
      </p:pic>
      <p:sp>
        <p:nvSpPr>
          <p:cNvPr id="15374" name="Text Box 14"/>
          <p:cNvSpPr txBox="1">
            <a:spLocks noChangeArrowheads="1"/>
          </p:cNvSpPr>
          <p:nvPr/>
        </p:nvSpPr>
        <p:spPr bwMode="auto">
          <a:xfrm>
            <a:off x="4809777" y="1681328"/>
            <a:ext cx="4136069" cy="1015663"/>
          </a:xfrm>
          <a:prstGeom prst="rect">
            <a:avLst/>
          </a:prstGeom>
          <a:noFill/>
          <a:ln w="9525">
            <a:noFill/>
            <a:miter lim="800000"/>
            <a:headEnd/>
            <a:tailEnd/>
          </a:ln>
          <a:effectLst/>
        </p:spPr>
        <p:txBody>
          <a:bodyPr wrap="none">
            <a:spAutoFit/>
          </a:bodyPr>
          <a:lstStyle/>
          <a:p>
            <a:r>
              <a:rPr lang="en-US" sz="6000" b="1" dirty="0">
                <a:ln>
                  <a:solidFill>
                    <a:sysClr val="windowText" lastClr="000000"/>
                  </a:solidFill>
                </a:ln>
                <a:solidFill>
                  <a:srgbClr val="FF0000"/>
                </a:solidFill>
              </a:rPr>
              <a:t>Glacial Soils </a:t>
            </a:r>
          </a:p>
        </p:txBody>
      </p:sp>
      <p:sp>
        <p:nvSpPr>
          <p:cNvPr id="15375" name="Text Box 15"/>
          <p:cNvSpPr txBox="1">
            <a:spLocks noChangeArrowheads="1"/>
          </p:cNvSpPr>
          <p:nvPr/>
        </p:nvSpPr>
        <p:spPr bwMode="auto">
          <a:xfrm>
            <a:off x="3386138" y="523657"/>
            <a:ext cx="4462462" cy="579437"/>
          </a:xfrm>
          <a:prstGeom prst="rect">
            <a:avLst/>
          </a:prstGeom>
          <a:noFill/>
          <a:ln w="9525">
            <a:noFill/>
            <a:miter lim="800000"/>
            <a:headEnd/>
            <a:tailEnd/>
          </a:ln>
          <a:effectLst/>
        </p:spPr>
        <p:txBody>
          <a:bodyPr wrap="none">
            <a:spAutoFit/>
          </a:bodyPr>
          <a:lstStyle/>
          <a:p>
            <a:r>
              <a:rPr lang="en-US" sz="3200" b="1" u="sng" dirty="0"/>
              <a:t>Physiographic Provinces</a:t>
            </a:r>
          </a:p>
        </p:txBody>
      </p:sp>
      <p:sp>
        <p:nvSpPr>
          <p:cNvPr id="3" name="Freeform 2"/>
          <p:cNvSpPr/>
          <p:nvPr/>
        </p:nvSpPr>
        <p:spPr>
          <a:xfrm>
            <a:off x="3337908" y="1536726"/>
            <a:ext cx="4446215" cy="2636689"/>
          </a:xfrm>
          <a:custGeom>
            <a:avLst/>
            <a:gdLst>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398954 w 4384431"/>
              <a:gd name="connsiteY52" fmla="*/ 1703753 h 2618153"/>
              <a:gd name="connsiteX53" fmla="*/ 1391139 w 4384431"/>
              <a:gd name="connsiteY53" fmla="*/ 1727200 h 2618153"/>
              <a:gd name="connsiteX54" fmla="*/ 1383323 w 4384431"/>
              <a:gd name="connsiteY54" fmla="*/ 1750646 h 2618153"/>
              <a:gd name="connsiteX55" fmla="*/ 1391139 w 4384431"/>
              <a:gd name="connsiteY55" fmla="*/ 1789723 h 2618153"/>
              <a:gd name="connsiteX56" fmla="*/ 1414585 w 4384431"/>
              <a:gd name="connsiteY56" fmla="*/ 1805353 h 2618153"/>
              <a:gd name="connsiteX57" fmla="*/ 1422400 w 4384431"/>
              <a:gd name="connsiteY57" fmla="*/ 1828800 h 2618153"/>
              <a:gd name="connsiteX58" fmla="*/ 1617785 w 4384431"/>
              <a:gd name="connsiteY58" fmla="*/ 1828800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398954 w 4384431"/>
              <a:gd name="connsiteY52" fmla="*/ 1703753 h 2618153"/>
              <a:gd name="connsiteX53" fmla="*/ 1391139 w 4384431"/>
              <a:gd name="connsiteY53" fmla="*/ 1727200 h 2618153"/>
              <a:gd name="connsiteX54" fmla="*/ 1383323 w 4384431"/>
              <a:gd name="connsiteY54" fmla="*/ 1750646 h 2618153"/>
              <a:gd name="connsiteX55" fmla="*/ 1391139 w 4384431"/>
              <a:gd name="connsiteY55" fmla="*/ 1789723 h 2618153"/>
              <a:gd name="connsiteX56" fmla="*/ 1414585 w 4384431"/>
              <a:gd name="connsiteY56" fmla="*/ 1805353 h 2618153"/>
              <a:gd name="connsiteX57" fmla="*/ 1422400 w 4384431"/>
              <a:gd name="connsiteY57" fmla="*/ 1828800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91139 w 4384431"/>
              <a:gd name="connsiteY53" fmla="*/ 1727200 h 2618153"/>
              <a:gd name="connsiteX54" fmla="*/ 1383323 w 4384431"/>
              <a:gd name="connsiteY54" fmla="*/ 1750646 h 2618153"/>
              <a:gd name="connsiteX55" fmla="*/ 1391139 w 4384431"/>
              <a:gd name="connsiteY55" fmla="*/ 1789723 h 2618153"/>
              <a:gd name="connsiteX56" fmla="*/ 1414585 w 4384431"/>
              <a:gd name="connsiteY56" fmla="*/ 1805353 h 2618153"/>
              <a:gd name="connsiteX57" fmla="*/ 1422400 w 4384431"/>
              <a:gd name="connsiteY57" fmla="*/ 1828800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50646 h 2618153"/>
              <a:gd name="connsiteX55" fmla="*/ 1391139 w 4384431"/>
              <a:gd name="connsiteY55" fmla="*/ 1789723 h 2618153"/>
              <a:gd name="connsiteX56" fmla="*/ 1414585 w 4384431"/>
              <a:gd name="connsiteY56" fmla="*/ 1805353 h 2618153"/>
              <a:gd name="connsiteX57" fmla="*/ 1422400 w 4384431"/>
              <a:gd name="connsiteY57" fmla="*/ 1828800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50646 h 2618153"/>
              <a:gd name="connsiteX55" fmla="*/ 1391139 w 4384431"/>
              <a:gd name="connsiteY55" fmla="*/ 1789723 h 2618153"/>
              <a:gd name="connsiteX56" fmla="*/ 1414585 w 4384431"/>
              <a:gd name="connsiteY56" fmla="*/ 1805353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50646 h 2618153"/>
              <a:gd name="connsiteX55" fmla="*/ 1391139 w 4384431"/>
              <a:gd name="connsiteY55" fmla="*/ 1789723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50646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398954 w 4384431"/>
              <a:gd name="connsiteY41" fmla="*/ 1187938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67693 w 4384431"/>
              <a:gd name="connsiteY40" fmla="*/ 1133230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44246 w 4384431"/>
              <a:gd name="connsiteY39" fmla="*/ 1086338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20800 w 4384431"/>
              <a:gd name="connsiteY38" fmla="*/ 1055076 h 2618153"/>
              <a:gd name="connsiteX39" fmla="*/ 1370126 w 4384431"/>
              <a:gd name="connsiteY39" fmla="*/ 1031704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2985 w 4384431"/>
              <a:gd name="connsiteY37" fmla="*/ 1031630 h 2618153"/>
              <a:gd name="connsiteX38" fmla="*/ 1332301 w 4384431"/>
              <a:gd name="connsiteY38" fmla="*/ 1006193 h 2618153"/>
              <a:gd name="connsiteX39" fmla="*/ 1370126 w 4384431"/>
              <a:gd name="connsiteY39" fmla="*/ 1031704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1000369 h 2618153"/>
              <a:gd name="connsiteX37" fmla="*/ 1310109 w 4384431"/>
              <a:gd name="connsiteY37" fmla="*/ 994249 h 2618153"/>
              <a:gd name="connsiteX38" fmla="*/ 1332301 w 4384431"/>
              <a:gd name="connsiteY38" fmla="*/ 1006193 h 2618153"/>
              <a:gd name="connsiteX39" fmla="*/ 1370126 w 4384431"/>
              <a:gd name="connsiteY39" fmla="*/ 1031704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965863 h 2618153"/>
              <a:gd name="connsiteX37" fmla="*/ 1310109 w 4384431"/>
              <a:gd name="connsiteY37" fmla="*/ 994249 h 2618153"/>
              <a:gd name="connsiteX38" fmla="*/ 1332301 w 4384431"/>
              <a:gd name="connsiteY38" fmla="*/ 1006193 h 2618153"/>
              <a:gd name="connsiteX39" fmla="*/ 1370126 w 4384431"/>
              <a:gd name="connsiteY39" fmla="*/ 1031704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965863 h 2618153"/>
              <a:gd name="connsiteX37" fmla="*/ 1310109 w 4384431"/>
              <a:gd name="connsiteY37" fmla="*/ 994249 h 2618153"/>
              <a:gd name="connsiteX38" fmla="*/ 1332301 w 4384431"/>
              <a:gd name="connsiteY38" fmla="*/ 1006193 h 2618153"/>
              <a:gd name="connsiteX39" fmla="*/ 1370126 w 4384431"/>
              <a:gd name="connsiteY39" fmla="*/ 1031704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281723 w 4384431"/>
              <a:gd name="connsiteY36" fmla="*/ 965863 h 2618153"/>
              <a:gd name="connsiteX37" fmla="*/ 1335988 w 4384431"/>
              <a:gd name="connsiteY37" fmla="*/ 988498 h 2618153"/>
              <a:gd name="connsiteX38" fmla="*/ 1332301 w 4384431"/>
              <a:gd name="connsiteY38" fmla="*/ 1006193 h 2618153"/>
              <a:gd name="connsiteX39" fmla="*/ 1370126 w 4384431"/>
              <a:gd name="connsiteY39" fmla="*/ 1031704 h 2618153"/>
              <a:gd name="connsiteX40" fmla="*/ 1399323 w 4384431"/>
              <a:gd name="connsiteY40" fmla="*/ 1072845 h 2618153"/>
              <a:gd name="connsiteX41" fmla="*/ 1439210 w 4384431"/>
              <a:gd name="connsiteY41" fmla="*/ 1139055 h 2618153"/>
              <a:gd name="connsiteX42" fmla="*/ 1422400 w 4384431"/>
              <a:gd name="connsiteY42" fmla="*/ 1266092 h 2618153"/>
              <a:gd name="connsiteX43" fmla="*/ 1438031 w 4384431"/>
              <a:gd name="connsiteY43" fmla="*/ 1289538 h 2618153"/>
              <a:gd name="connsiteX44" fmla="*/ 1461477 w 4384431"/>
              <a:gd name="connsiteY44" fmla="*/ 1297353 h 2618153"/>
              <a:gd name="connsiteX45" fmla="*/ 1516185 w 4384431"/>
              <a:gd name="connsiteY45" fmla="*/ 1359876 h 2618153"/>
              <a:gd name="connsiteX46" fmla="*/ 1524000 w 4384431"/>
              <a:gd name="connsiteY46" fmla="*/ 1383323 h 2618153"/>
              <a:gd name="connsiteX47" fmla="*/ 1539631 w 4384431"/>
              <a:gd name="connsiteY47" fmla="*/ 1406769 h 2618153"/>
              <a:gd name="connsiteX48" fmla="*/ 1531816 w 4384431"/>
              <a:gd name="connsiteY48" fmla="*/ 1531815 h 2618153"/>
              <a:gd name="connsiteX49" fmla="*/ 1516185 w 4384431"/>
              <a:gd name="connsiteY49" fmla="*/ 1578707 h 2618153"/>
              <a:gd name="connsiteX50" fmla="*/ 1492739 w 4384431"/>
              <a:gd name="connsiteY50" fmla="*/ 1594338 h 2618153"/>
              <a:gd name="connsiteX51" fmla="*/ 1445846 w 4384431"/>
              <a:gd name="connsiteY51" fmla="*/ 1609969 h 2618153"/>
              <a:gd name="connsiteX52" fmla="*/ 1413332 w 4384431"/>
              <a:gd name="connsiteY52" fmla="*/ 1663496 h 2618153"/>
              <a:gd name="connsiteX53" fmla="*/ 1388264 w 4384431"/>
              <a:gd name="connsiteY53" fmla="*/ 1698445 h 2618153"/>
              <a:gd name="connsiteX54" fmla="*/ 1383323 w 4384431"/>
              <a:gd name="connsiteY54" fmla="*/ 1716140 h 2618153"/>
              <a:gd name="connsiteX55" fmla="*/ 1399765 w 4384431"/>
              <a:gd name="connsiteY55" fmla="*/ 1743716 h 2618153"/>
              <a:gd name="connsiteX56" fmla="*/ 1431837 w 4384431"/>
              <a:gd name="connsiteY56" fmla="*/ 1739218 h 2618153"/>
              <a:gd name="connsiteX57" fmla="*/ 1511539 w 4384431"/>
              <a:gd name="connsiteY57" fmla="*/ 1742536 h 2618153"/>
              <a:gd name="connsiteX58" fmla="*/ 1658041 w 4384431"/>
              <a:gd name="connsiteY58" fmla="*/ 1751162 h 2618153"/>
              <a:gd name="connsiteX59" fmla="*/ 1633416 w 4384431"/>
              <a:gd name="connsiteY59" fmla="*/ 1852246 h 2618153"/>
              <a:gd name="connsiteX60" fmla="*/ 1649046 w 4384431"/>
              <a:gd name="connsiteY60" fmla="*/ 1914769 h 2618153"/>
              <a:gd name="connsiteX61" fmla="*/ 1664677 w 4384431"/>
              <a:gd name="connsiteY61" fmla="*/ 2016369 h 2618153"/>
              <a:gd name="connsiteX62" fmla="*/ 1680308 w 4384431"/>
              <a:gd name="connsiteY62" fmla="*/ 2039815 h 2618153"/>
              <a:gd name="connsiteX63" fmla="*/ 1735016 w 4384431"/>
              <a:gd name="connsiteY63" fmla="*/ 2094523 h 2618153"/>
              <a:gd name="connsiteX64" fmla="*/ 1758462 w 4384431"/>
              <a:gd name="connsiteY64" fmla="*/ 2125784 h 2618153"/>
              <a:gd name="connsiteX65" fmla="*/ 1805354 w 4384431"/>
              <a:gd name="connsiteY65" fmla="*/ 2157046 h 2618153"/>
              <a:gd name="connsiteX66" fmla="*/ 1836616 w 4384431"/>
              <a:gd name="connsiteY66" fmla="*/ 2203938 h 2618153"/>
              <a:gd name="connsiteX67" fmla="*/ 1875693 w 4384431"/>
              <a:gd name="connsiteY67" fmla="*/ 2211753 h 2618153"/>
              <a:gd name="connsiteX68" fmla="*/ 1899139 w 4384431"/>
              <a:gd name="connsiteY68" fmla="*/ 2219569 h 2618153"/>
              <a:gd name="connsiteX69" fmla="*/ 2016370 w 4384431"/>
              <a:gd name="connsiteY69" fmla="*/ 2227384 h 2618153"/>
              <a:gd name="connsiteX70" fmla="*/ 2180493 w 4384431"/>
              <a:gd name="connsiteY70" fmla="*/ 2219569 h 2618153"/>
              <a:gd name="connsiteX71" fmla="*/ 2227385 w 4384431"/>
              <a:gd name="connsiteY71" fmla="*/ 2196123 h 2618153"/>
              <a:gd name="connsiteX72" fmla="*/ 2250831 w 4384431"/>
              <a:gd name="connsiteY72" fmla="*/ 2188307 h 2618153"/>
              <a:gd name="connsiteX73" fmla="*/ 2360246 w 4384431"/>
              <a:gd name="connsiteY73" fmla="*/ 2172676 h 2618153"/>
              <a:gd name="connsiteX74" fmla="*/ 2391508 w 4384431"/>
              <a:gd name="connsiteY74" fmla="*/ 2164861 h 2618153"/>
              <a:gd name="connsiteX75" fmla="*/ 2438400 w 4384431"/>
              <a:gd name="connsiteY75" fmla="*/ 2149230 h 2618153"/>
              <a:gd name="connsiteX76" fmla="*/ 2563446 w 4384431"/>
              <a:gd name="connsiteY76" fmla="*/ 2141415 h 2618153"/>
              <a:gd name="connsiteX77" fmla="*/ 2586893 w 4384431"/>
              <a:gd name="connsiteY77" fmla="*/ 2133600 h 2618153"/>
              <a:gd name="connsiteX78" fmla="*/ 2735385 w 4384431"/>
              <a:gd name="connsiteY78" fmla="*/ 2117969 h 2618153"/>
              <a:gd name="connsiteX79" fmla="*/ 2766646 w 4384431"/>
              <a:gd name="connsiteY79" fmla="*/ 2078892 h 2618153"/>
              <a:gd name="connsiteX80" fmla="*/ 2821354 w 4384431"/>
              <a:gd name="connsiteY80" fmla="*/ 2055446 h 2618153"/>
              <a:gd name="connsiteX81" fmla="*/ 2868246 w 4384431"/>
              <a:gd name="connsiteY81" fmla="*/ 2039815 h 2618153"/>
              <a:gd name="connsiteX82" fmla="*/ 2891693 w 4384431"/>
              <a:gd name="connsiteY82" fmla="*/ 2032000 h 2618153"/>
              <a:gd name="connsiteX83" fmla="*/ 2962031 w 4384431"/>
              <a:gd name="connsiteY83" fmla="*/ 2008553 h 2618153"/>
              <a:gd name="connsiteX84" fmla="*/ 2985477 w 4384431"/>
              <a:gd name="connsiteY84" fmla="*/ 2000738 h 2618153"/>
              <a:gd name="connsiteX85" fmla="*/ 3055816 w 4384431"/>
              <a:gd name="connsiteY85" fmla="*/ 2008553 h 2618153"/>
              <a:gd name="connsiteX86" fmla="*/ 3102708 w 4384431"/>
              <a:gd name="connsiteY86" fmla="*/ 2024184 h 2618153"/>
              <a:gd name="connsiteX87" fmla="*/ 3118339 w 4384431"/>
              <a:gd name="connsiteY87" fmla="*/ 2047630 h 2618153"/>
              <a:gd name="connsiteX88" fmla="*/ 3188677 w 4384431"/>
              <a:gd name="connsiteY88" fmla="*/ 2071076 h 2618153"/>
              <a:gd name="connsiteX89" fmla="*/ 3235570 w 4384431"/>
              <a:gd name="connsiteY89" fmla="*/ 2094523 h 2618153"/>
              <a:gd name="connsiteX90" fmla="*/ 3243385 w 4384431"/>
              <a:gd name="connsiteY90" fmla="*/ 2125784 h 2618153"/>
              <a:gd name="connsiteX91" fmla="*/ 3259016 w 4384431"/>
              <a:gd name="connsiteY91" fmla="*/ 2172676 h 2618153"/>
              <a:gd name="connsiteX92" fmla="*/ 3298093 w 4384431"/>
              <a:gd name="connsiteY92" fmla="*/ 2243015 h 2618153"/>
              <a:gd name="connsiteX93" fmla="*/ 3391877 w 4384431"/>
              <a:gd name="connsiteY93" fmla="*/ 2258646 h 2618153"/>
              <a:gd name="connsiteX94" fmla="*/ 3438770 w 4384431"/>
              <a:gd name="connsiteY94" fmla="*/ 2266461 h 2618153"/>
              <a:gd name="connsiteX95" fmla="*/ 3516923 w 4384431"/>
              <a:gd name="connsiteY95" fmla="*/ 2289907 h 2618153"/>
              <a:gd name="connsiteX96" fmla="*/ 3532554 w 4384431"/>
              <a:gd name="connsiteY96" fmla="*/ 2313353 h 2618153"/>
              <a:gd name="connsiteX97" fmla="*/ 3540370 w 4384431"/>
              <a:gd name="connsiteY97" fmla="*/ 2336800 h 2618153"/>
              <a:gd name="connsiteX98" fmla="*/ 3579446 w 4384431"/>
              <a:gd name="connsiteY98" fmla="*/ 2360246 h 2618153"/>
              <a:gd name="connsiteX99" fmla="*/ 3602893 w 4384431"/>
              <a:gd name="connsiteY99" fmla="*/ 2375876 h 2618153"/>
              <a:gd name="connsiteX100" fmla="*/ 3657600 w 4384431"/>
              <a:gd name="connsiteY100" fmla="*/ 2391507 h 2618153"/>
              <a:gd name="connsiteX101" fmla="*/ 3673231 w 4384431"/>
              <a:gd name="connsiteY101" fmla="*/ 2414953 h 2618153"/>
              <a:gd name="connsiteX102" fmla="*/ 3681046 w 4384431"/>
              <a:gd name="connsiteY102" fmla="*/ 2438400 h 2618153"/>
              <a:gd name="connsiteX103" fmla="*/ 3727939 w 4384431"/>
              <a:gd name="connsiteY103" fmla="*/ 2469661 h 2618153"/>
              <a:gd name="connsiteX104" fmla="*/ 3751385 w 4384431"/>
              <a:gd name="connsiteY104" fmla="*/ 2547815 h 2618153"/>
              <a:gd name="connsiteX105" fmla="*/ 3782646 w 4384431"/>
              <a:gd name="connsiteY105" fmla="*/ 2594707 h 2618153"/>
              <a:gd name="connsiteX106" fmla="*/ 3837354 w 4384431"/>
              <a:gd name="connsiteY106" fmla="*/ 2610338 h 2618153"/>
              <a:gd name="connsiteX107" fmla="*/ 3884246 w 4384431"/>
              <a:gd name="connsiteY107" fmla="*/ 2618153 h 2618153"/>
              <a:gd name="connsiteX108" fmla="*/ 4095262 w 4384431"/>
              <a:gd name="connsiteY108" fmla="*/ 2610338 h 2618153"/>
              <a:gd name="connsiteX109" fmla="*/ 4142154 w 4384431"/>
              <a:gd name="connsiteY109" fmla="*/ 2594707 h 2618153"/>
              <a:gd name="connsiteX110" fmla="*/ 4165600 w 4384431"/>
              <a:gd name="connsiteY110" fmla="*/ 2586892 h 2618153"/>
              <a:gd name="connsiteX111" fmla="*/ 4235939 w 4384431"/>
              <a:gd name="connsiteY111" fmla="*/ 2555630 h 2618153"/>
              <a:gd name="connsiteX112" fmla="*/ 4259385 w 4384431"/>
              <a:gd name="connsiteY112" fmla="*/ 2547815 h 2618153"/>
              <a:gd name="connsiteX113" fmla="*/ 4282831 w 4384431"/>
              <a:gd name="connsiteY113" fmla="*/ 2540000 h 2618153"/>
              <a:gd name="connsiteX114" fmla="*/ 4384431 w 4384431"/>
              <a:gd name="connsiteY114"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5988 w 4384431"/>
              <a:gd name="connsiteY36" fmla="*/ 988498 h 2618153"/>
              <a:gd name="connsiteX37" fmla="*/ 1332301 w 4384431"/>
              <a:gd name="connsiteY37" fmla="*/ 1006193 h 2618153"/>
              <a:gd name="connsiteX38" fmla="*/ 1370126 w 4384431"/>
              <a:gd name="connsiteY38" fmla="*/ 1031704 h 2618153"/>
              <a:gd name="connsiteX39" fmla="*/ 1399323 w 4384431"/>
              <a:gd name="connsiteY39" fmla="*/ 1072845 h 2618153"/>
              <a:gd name="connsiteX40" fmla="*/ 1439210 w 4384431"/>
              <a:gd name="connsiteY40" fmla="*/ 1139055 h 2618153"/>
              <a:gd name="connsiteX41" fmla="*/ 1422400 w 4384431"/>
              <a:gd name="connsiteY41" fmla="*/ 1266092 h 2618153"/>
              <a:gd name="connsiteX42" fmla="*/ 1438031 w 4384431"/>
              <a:gd name="connsiteY42" fmla="*/ 1289538 h 2618153"/>
              <a:gd name="connsiteX43" fmla="*/ 1461477 w 4384431"/>
              <a:gd name="connsiteY43" fmla="*/ 1297353 h 2618153"/>
              <a:gd name="connsiteX44" fmla="*/ 1516185 w 4384431"/>
              <a:gd name="connsiteY44" fmla="*/ 1359876 h 2618153"/>
              <a:gd name="connsiteX45" fmla="*/ 1524000 w 4384431"/>
              <a:gd name="connsiteY45" fmla="*/ 1383323 h 2618153"/>
              <a:gd name="connsiteX46" fmla="*/ 1539631 w 4384431"/>
              <a:gd name="connsiteY46" fmla="*/ 1406769 h 2618153"/>
              <a:gd name="connsiteX47" fmla="*/ 1531816 w 4384431"/>
              <a:gd name="connsiteY47" fmla="*/ 1531815 h 2618153"/>
              <a:gd name="connsiteX48" fmla="*/ 1516185 w 4384431"/>
              <a:gd name="connsiteY48" fmla="*/ 1578707 h 2618153"/>
              <a:gd name="connsiteX49" fmla="*/ 1492739 w 4384431"/>
              <a:gd name="connsiteY49" fmla="*/ 1594338 h 2618153"/>
              <a:gd name="connsiteX50" fmla="*/ 1445846 w 4384431"/>
              <a:gd name="connsiteY50" fmla="*/ 1609969 h 2618153"/>
              <a:gd name="connsiteX51" fmla="*/ 1413332 w 4384431"/>
              <a:gd name="connsiteY51" fmla="*/ 1663496 h 2618153"/>
              <a:gd name="connsiteX52" fmla="*/ 1388264 w 4384431"/>
              <a:gd name="connsiteY52" fmla="*/ 1698445 h 2618153"/>
              <a:gd name="connsiteX53" fmla="*/ 1383323 w 4384431"/>
              <a:gd name="connsiteY53" fmla="*/ 1716140 h 2618153"/>
              <a:gd name="connsiteX54" fmla="*/ 1399765 w 4384431"/>
              <a:gd name="connsiteY54" fmla="*/ 1743716 h 2618153"/>
              <a:gd name="connsiteX55" fmla="*/ 1431837 w 4384431"/>
              <a:gd name="connsiteY55" fmla="*/ 1739218 h 2618153"/>
              <a:gd name="connsiteX56" fmla="*/ 1511539 w 4384431"/>
              <a:gd name="connsiteY56" fmla="*/ 1742536 h 2618153"/>
              <a:gd name="connsiteX57" fmla="*/ 1658041 w 4384431"/>
              <a:gd name="connsiteY57" fmla="*/ 1751162 h 2618153"/>
              <a:gd name="connsiteX58" fmla="*/ 1633416 w 4384431"/>
              <a:gd name="connsiteY58" fmla="*/ 1852246 h 2618153"/>
              <a:gd name="connsiteX59" fmla="*/ 1649046 w 4384431"/>
              <a:gd name="connsiteY59" fmla="*/ 1914769 h 2618153"/>
              <a:gd name="connsiteX60" fmla="*/ 1664677 w 4384431"/>
              <a:gd name="connsiteY60" fmla="*/ 2016369 h 2618153"/>
              <a:gd name="connsiteX61" fmla="*/ 1680308 w 4384431"/>
              <a:gd name="connsiteY61" fmla="*/ 2039815 h 2618153"/>
              <a:gd name="connsiteX62" fmla="*/ 1735016 w 4384431"/>
              <a:gd name="connsiteY62" fmla="*/ 2094523 h 2618153"/>
              <a:gd name="connsiteX63" fmla="*/ 1758462 w 4384431"/>
              <a:gd name="connsiteY63" fmla="*/ 2125784 h 2618153"/>
              <a:gd name="connsiteX64" fmla="*/ 1805354 w 4384431"/>
              <a:gd name="connsiteY64" fmla="*/ 2157046 h 2618153"/>
              <a:gd name="connsiteX65" fmla="*/ 1836616 w 4384431"/>
              <a:gd name="connsiteY65" fmla="*/ 2203938 h 2618153"/>
              <a:gd name="connsiteX66" fmla="*/ 1875693 w 4384431"/>
              <a:gd name="connsiteY66" fmla="*/ 2211753 h 2618153"/>
              <a:gd name="connsiteX67" fmla="*/ 1899139 w 4384431"/>
              <a:gd name="connsiteY67" fmla="*/ 2219569 h 2618153"/>
              <a:gd name="connsiteX68" fmla="*/ 2016370 w 4384431"/>
              <a:gd name="connsiteY68" fmla="*/ 2227384 h 2618153"/>
              <a:gd name="connsiteX69" fmla="*/ 2180493 w 4384431"/>
              <a:gd name="connsiteY69" fmla="*/ 2219569 h 2618153"/>
              <a:gd name="connsiteX70" fmla="*/ 2227385 w 4384431"/>
              <a:gd name="connsiteY70" fmla="*/ 2196123 h 2618153"/>
              <a:gd name="connsiteX71" fmla="*/ 2250831 w 4384431"/>
              <a:gd name="connsiteY71" fmla="*/ 2188307 h 2618153"/>
              <a:gd name="connsiteX72" fmla="*/ 2360246 w 4384431"/>
              <a:gd name="connsiteY72" fmla="*/ 2172676 h 2618153"/>
              <a:gd name="connsiteX73" fmla="*/ 2391508 w 4384431"/>
              <a:gd name="connsiteY73" fmla="*/ 2164861 h 2618153"/>
              <a:gd name="connsiteX74" fmla="*/ 2438400 w 4384431"/>
              <a:gd name="connsiteY74" fmla="*/ 2149230 h 2618153"/>
              <a:gd name="connsiteX75" fmla="*/ 2563446 w 4384431"/>
              <a:gd name="connsiteY75" fmla="*/ 2141415 h 2618153"/>
              <a:gd name="connsiteX76" fmla="*/ 2586893 w 4384431"/>
              <a:gd name="connsiteY76" fmla="*/ 2133600 h 2618153"/>
              <a:gd name="connsiteX77" fmla="*/ 2735385 w 4384431"/>
              <a:gd name="connsiteY77" fmla="*/ 2117969 h 2618153"/>
              <a:gd name="connsiteX78" fmla="*/ 2766646 w 4384431"/>
              <a:gd name="connsiteY78" fmla="*/ 2078892 h 2618153"/>
              <a:gd name="connsiteX79" fmla="*/ 2821354 w 4384431"/>
              <a:gd name="connsiteY79" fmla="*/ 2055446 h 2618153"/>
              <a:gd name="connsiteX80" fmla="*/ 2868246 w 4384431"/>
              <a:gd name="connsiteY80" fmla="*/ 2039815 h 2618153"/>
              <a:gd name="connsiteX81" fmla="*/ 2891693 w 4384431"/>
              <a:gd name="connsiteY81" fmla="*/ 2032000 h 2618153"/>
              <a:gd name="connsiteX82" fmla="*/ 2962031 w 4384431"/>
              <a:gd name="connsiteY82" fmla="*/ 2008553 h 2618153"/>
              <a:gd name="connsiteX83" fmla="*/ 2985477 w 4384431"/>
              <a:gd name="connsiteY83" fmla="*/ 2000738 h 2618153"/>
              <a:gd name="connsiteX84" fmla="*/ 3055816 w 4384431"/>
              <a:gd name="connsiteY84" fmla="*/ 2008553 h 2618153"/>
              <a:gd name="connsiteX85" fmla="*/ 3102708 w 4384431"/>
              <a:gd name="connsiteY85" fmla="*/ 2024184 h 2618153"/>
              <a:gd name="connsiteX86" fmla="*/ 3118339 w 4384431"/>
              <a:gd name="connsiteY86" fmla="*/ 2047630 h 2618153"/>
              <a:gd name="connsiteX87" fmla="*/ 3188677 w 4384431"/>
              <a:gd name="connsiteY87" fmla="*/ 2071076 h 2618153"/>
              <a:gd name="connsiteX88" fmla="*/ 3235570 w 4384431"/>
              <a:gd name="connsiteY88" fmla="*/ 2094523 h 2618153"/>
              <a:gd name="connsiteX89" fmla="*/ 3243385 w 4384431"/>
              <a:gd name="connsiteY89" fmla="*/ 2125784 h 2618153"/>
              <a:gd name="connsiteX90" fmla="*/ 3259016 w 4384431"/>
              <a:gd name="connsiteY90" fmla="*/ 2172676 h 2618153"/>
              <a:gd name="connsiteX91" fmla="*/ 3298093 w 4384431"/>
              <a:gd name="connsiteY91" fmla="*/ 2243015 h 2618153"/>
              <a:gd name="connsiteX92" fmla="*/ 3391877 w 4384431"/>
              <a:gd name="connsiteY92" fmla="*/ 2258646 h 2618153"/>
              <a:gd name="connsiteX93" fmla="*/ 3438770 w 4384431"/>
              <a:gd name="connsiteY93" fmla="*/ 2266461 h 2618153"/>
              <a:gd name="connsiteX94" fmla="*/ 3516923 w 4384431"/>
              <a:gd name="connsiteY94" fmla="*/ 2289907 h 2618153"/>
              <a:gd name="connsiteX95" fmla="*/ 3532554 w 4384431"/>
              <a:gd name="connsiteY95" fmla="*/ 2313353 h 2618153"/>
              <a:gd name="connsiteX96" fmla="*/ 3540370 w 4384431"/>
              <a:gd name="connsiteY96" fmla="*/ 2336800 h 2618153"/>
              <a:gd name="connsiteX97" fmla="*/ 3579446 w 4384431"/>
              <a:gd name="connsiteY97" fmla="*/ 2360246 h 2618153"/>
              <a:gd name="connsiteX98" fmla="*/ 3602893 w 4384431"/>
              <a:gd name="connsiteY98" fmla="*/ 2375876 h 2618153"/>
              <a:gd name="connsiteX99" fmla="*/ 3657600 w 4384431"/>
              <a:gd name="connsiteY99" fmla="*/ 2391507 h 2618153"/>
              <a:gd name="connsiteX100" fmla="*/ 3673231 w 4384431"/>
              <a:gd name="connsiteY100" fmla="*/ 2414953 h 2618153"/>
              <a:gd name="connsiteX101" fmla="*/ 3681046 w 4384431"/>
              <a:gd name="connsiteY101" fmla="*/ 2438400 h 2618153"/>
              <a:gd name="connsiteX102" fmla="*/ 3727939 w 4384431"/>
              <a:gd name="connsiteY102" fmla="*/ 2469661 h 2618153"/>
              <a:gd name="connsiteX103" fmla="*/ 3751385 w 4384431"/>
              <a:gd name="connsiteY103" fmla="*/ 2547815 h 2618153"/>
              <a:gd name="connsiteX104" fmla="*/ 3782646 w 4384431"/>
              <a:gd name="connsiteY104" fmla="*/ 2594707 h 2618153"/>
              <a:gd name="connsiteX105" fmla="*/ 3837354 w 4384431"/>
              <a:gd name="connsiteY105" fmla="*/ 2610338 h 2618153"/>
              <a:gd name="connsiteX106" fmla="*/ 3884246 w 4384431"/>
              <a:gd name="connsiteY106" fmla="*/ 2618153 h 2618153"/>
              <a:gd name="connsiteX107" fmla="*/ 4095262 w 4384431"/>
              <a:gd name="connsiteY107" fmla="*/ 2610338 h 2618153"/>
              <a:gd name="connsiteX108" fmla="*/ 4142154 w 4384431"/>
              <a:gd name="connsiteY108" fmla="*/ 2594707 h 2618153"/>
              <a:gd name="connsiteX109" fmla="*/ 4165600 w 4384431"/>
              <a:gd name="connsiteY109" fmla="*/ 2586892 h 2618153"/>
              <a:gd name="connsiteX110" fmla="*/ 4235939 w 4384431"/>
              <a:gd name="connsiteY110" fmla="*/ 2555630 h 2618153"/>
              <a:gd name="connsiteX111" fmla="*/ 4259385 w 4384431"/>
              <a:gd name="connsiteY111" fmla="*/ 2547815 h 2618153"/>
              <a:gd name="connsiteX112" fmla="*/ 4282831 w 4384431"/>
              <a:gd name="connsiteY112" fmla="*/ 2540000 h 2618153"/>
              <a:gd name="connsiteX113" fmla="*/ 4384431 w 4384431"/>
              <a:gd name="connsiteY113"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31816 w 4384431"/>
              <a:gd name="connsiteY46" fmla="*/ 1531815 h 2618153"/>
              <a:gd name="connsiteX47" fmla="*/ 1516185 w 4384431"/>
              <a:gd name="connsiteY47" fmla="*/ 1578707 h 2618153"/>
              <a:gd name="connsiteX48" fmla="*/ 1492739 w 4384431"/>
              <a:gd name="connsiteY48" fmla="*/ 1594338 h 2618153"/>
              <a:gd name="connsiteX49" fmla="*/ 1445846 w 4384431"/>
              <a:gd name="connsiteY49" fmla="*/ 1609969 h 2618153"/>
              <a:gd name="connsiteX50" fmla="*/ 1413332 w 4384431"/>
              <a:gd name="connsiteY50" fmla="*/ 1663496 h 2618153"/>
              <a:gd name="connsiteX51" fmla="*/ 1388264 w 4384431"/>
              <a:gd name="connsiteY51" fmla="*/ 1698445 h 2618153"/>
              <a:gd name="connsiteX52" fmla="*/ 1383323 w 4384431"/>
              <a:gd name="connsiteY52" fmla="*/ 1716140 h 2618153"/>
              <a:gd name="connsiteX53" fmla="*/ 1399765 w 4384431"/>
              <a:gd name="connsiteY53" fmla="*/ 1743716 h 2618153"/>
              <a:gd name="connsiteX54" fmla="*/ 1431837 w 4384431"/>
              <a:gd name="connsiteY54" fmla="*/ 1739218 h 2618153"/>
              <a:gd name="connsiteX55" fmla="*/ 1511539 w 4384431"/>
              <a:gd name="connsiteY55" fmla="*/ 1742536 h 2618153"/>
              <a:gd name="connsiteX56" fmla="*/ 1658041 w 4384431"/>
              <a:gd name="connsiteY56" fmla="*/ 1751162 h 2618153"/>
              <a:gd name="connsiteX57" fmla="*/ 1633416 w 4384431"/>
              <a:gd name="connsiteY57" fmla="*/ 1852246 h 2618153"/>
              <a:gd name="connsiteX58" fmla="*/ 1649046 w 4384431"/>
              <a:gd name="connsiteY58" fmla="*/ 1914769 h 2618153"/>
              <a:gd name="connsiteX59" fmla="*/ 1664677 w 4384431"/>
              <a:gd name="connsiteY59" fmla="*/ 2016369 h 2618153"/>
              <a:gd name="connsiteX60" fmla="*/ 1680308 w 4384431"/>
              <a:gd name="connsiteY60" fmla="*/ 2039815 h 2618153"/>
              <a:gd name="connsiteX61" fmla="*/ 1735016 w 4384431"/>
              <a:gd name="connsiteY61" fmla="*/ 2094523 h 2618153"/>
              <a:gd name="connsiteX62" fmla="*/ 1758462 w 4384431"/>
              <a:gd name="connsiteY62" fmla="*/ 2125784 h 2618153"/>
              <a:gd name="connsiteX63" fmla="*/ 1805354 w 4384431"/>
              <a:gd name="connsiteY63" fmla="*/ 2157046 h 2618153"/>
              <a:gd name="connsiteX64" fmla="*/ 1836616 w 4384431"/>
              <a:gd name="connsiteY64" fmla="*/ 2203938 h 2618153"/>
              <a:gd name="connsiteX65" fmla="*/ 1875693 w 4384431"/>
              <a:gd name="connsiteY65" fmla="*/ 2211753 h 2618153"/>
              <a:gd name="connsiteX66" fmla="*/ 1899139 w 4384431"/>
              <a:gd name="connsiteY66" fmla="*/ 2219569 h 2618153"/>
              <a:gd name="connsiteX67" fmla="*/ 2016370 w 4384431"/>
              <a:gd name="connsiteY67" fmla="*/ 2227384 h 2618153"/>
              <a:gd name="connsiteX68" fmla="*/ 2180493 w 4384431"/>
              <a:gd name="connsiteY68" fmla="*/ 2219569 h 2618153"/>
              <a:gd name="connsiteX69" fmla="*/ 2227385 w 4384431"/>
              <a:gd name="connsiteY69" fmla="*/ 2196123 h 2618153"/>
              <a:gd name="connsiteX70" fmla="*/ 2250831 w 4384431"/>
              <a:gd name="connsiteY70" fmla="*/ 2188307 h 2618153"/>
              <a:gd name="connsiteX71" fmla="*/ 2360246 w 4384431"/>
              <a:gd name="connsiteY71" fmla="*/ 2172676 h 2618153"/>
              <a:gd name="connsiteX72" fmla="*/ 2391508 w 4384431"/>
              <a:gd name="connsiteY72" fmla="*/ 2164861 h 2618153"/>
              <a:gd name="connsiteX73" fmla="*/ 2438400 w 4384431"/>
              <a:gd name="connsiteY73" fmla="*/ 2149230 h 2618153"/>
              <a:gd name="connsiteX74" fmla="*/ 2563446 w 4384431"/>
              <a:gd name="connsiteY74" fmla="*/ 2141415 h 2618153"/>
              <a:gd name="connsiteX75" fmla="*/ 2586893 w 4384431"/>
              <a:gd name="connsiteY75" fmla="*/ 2133600 h 2618153"/>
              <a:gd name="connsiteX76" fmla="*/ 2735385 w 4384431"/>
              <a:gd name="connsiteY76" fmla="*/ 2117969 h 2618153"/>
              <a:gd name="connsiteX77" fmla="*/ 2766646 w 4384431"/>
              <a:gd name="connsiteY77" fmla="*/ 2078892 h 2618153"/>
              <a:gd name="connsiteX78" fmla="*/ 2821354 w 4384431"/>
              <a:gd name="connsiteY78" fmla="*/ 2055446 h 2618153"/>
              <a:gd name="connsiteX79" fmla="*/ 2868246 w 4384431"/>
              <a:gd name="connsiteY79" fmla="*/ 2039815 h 2618153"/>
              <a:gd name="connsiteX80" fmla="*/ 2891693 w 4384431"/>
              <a:gd name="connsiteY80" fmla="*/ 2032000 h 2618153"/>
              <a:gd name="connsiteX81" fmla="*/ 2962031 w 4384431"/>
              <a:gd name="connsiteY81" fmla="*/ 2008553 h 2618153"/>
              <a:gd name="connsiteX82" fmla="*/ 2985477 w 4384431"/>
              <a:gd name="connsiteY82" fmla="*/ 2000738 h 2618153"/>
              <a:gd name="connsiteX83" fmla="*/ 3055816 w 4384431"/>
              <a:gd name="connsiteY83" fmla="*/ 2008553 h 2618153"/>
              <a:gd name="connsiteX84" fmla="*/ 3102708 w 4384431"/>
              <a:gd name="connsiteY84" fmla="*/ 2024184 h 2618153"/>
              <a:gd name="connsiteX85" fmla="*/ 3118339 w 4384431"/>
              <a:gd name="connsiteY85" fmla="*/ 2047630 h 2618153"/>
              <a:gd name="connsiteX86" fmla="*/ 3188677 w 4384431"/>
              <a:gd name="connsiteY86" fmla="*/ 2071076 h 2618153"/>
              <a:gd name="connsiteX87" fmla="*/ 3235570 w 4384431"/>
              <a:gd name="connsiteY87" fmla="*/ 2094523 h 2618153"/>
              <a:gd name="connsiteX88" fmla="*/ 3243385 w 4384431"/>
              <a:gd name="connsiteY88" fmla="*/ 2125784 h 2618153"/>
              <a:gd name="connsiteX89" fmla="*/ 3259016 w 4384431"/>
              <a:gd name="connsiteY89" fmla="*/ 2172676 h 2618153"/>
              <a:gd name="connsiteX90" fmla="*/ 3298093 w 4384431"/>
              <a:gd name="connsiteY90" fmla="*/ 2243015 h 2618153"/>
              <a:gd name="connsiteX91" fmla="*/ 3391877 w 4384431"/>
              <a:gd name="connsiteY91" fmla="*/ 2258646 h 2618153"/>
              <a:gd name="connsiteX92" fmla="*/ 3438770 w 4384431"/>
              <a:gd name="connsiteY92" fmla="*/ 2266461 h 2618153"/>
              <a:gd name="connsiteX93" fmla="*/ 3516923 w 4384431"/>
              <a:gd name="connsiteY93" fmla="*/ 2289907 h 2618153"/>
              <a:gd name="connsiteX94" fmla="*/ 3532554 w 4384431"/>
              <a:gd name="connsiteY94" fmla="*/ 2313353 h 2618153"/>
              <a:gd name="connsiteX95" fmla="*/ 3540370 w 4384431"/>
              <a:gd name="connsiteY95" fmla="*/ 2336800 h 2618153"/>
              <a:gd name="connsiteX96" fmla="*/ 3579446 w 4384431"/>
              <a:gd name="connsiteY96" fmla="*/ 2360246 h 2618153"/>
              <a:gd name="connsiteX97" fmla="*/ 3602893 w 4384431"/>
              <a:gd name="connsiteY97" fmla="*/ 2375876 h 2618153"/>
              <a:gd name="connsiteX98" fmla="*/ 3657600 w 4384431"/>
              <a:gd name="connsiteY98" fmla="*/ 2391507 h 2618153"/>
              <a:gd name="connsiteX99" fmla="*/ 3673231 w 4384431"/>
              <a:gd name="connsiteY99" fmla="*/ 2414953 h 2618153"/>
              <a:gd name="connsiteX100" fmla="*/ 3681046 w 4384431"/>
              <a:gd name="connsiteY100" fmla="*/ 2438400 h 2618153"/>
              <a:gd name="connsiteX101" fmla="*/ 3727939 w 4384431"/>
              <a:gd name="connsiteY101" fmla="*/ 2469661 h 2618153"/>
              <a:gd name="connsiteX102" fmla="*/ 3751385 w 4384431"/>
              <a:gd name="connsiteY102" fmla="*/ 2547815 h 2618153"/>
              <a:gd name="connsiteX103" fmla="*/ 3782646 w 4384431"/>
              <a:gd name="connsiteY103" fmla="*/ 2594707 h 2618153"/>
              <a:gd name="connsiteX104" fmla="*/ 3837354 w 4384431"/>
              <a:gd name="connsiteY104" fmla="*/ 2610338 h 2618153"/>
              <a:gd name="connsiteX105" fmla="*/ 3884246 w 4384431"/>
              <a:gd name="connsiteY105" fmla="*/ 2618153 h 2618153"/>
              <a:gd name="connsiteX106" fmla="*/ 4095262 w 4384431"/>
              <a:gd name="connsiteY106" fmla="*/ 2610338 h 2618153"/>
              <a:gd name="connsiteX107" fmla="*/ 4142154 w 4384431"/>
              <a:gd name="connsiteY107" fmla="*/ 2594707 h 2618153"/>
              <a:gd name="connsiteX108" fmla="*/ 4165600 w 4384431"/>
              <a:gd name="connsiteY108" fmla="*/ 2586892 h 2618153"/>
              <a:gd name="connsiteX109" fmla="*/ 4235939 w 4384431"/>
              <a:gd name="connsiteY109" fmla="*/ 2555630 h 2618153"/>
              <a:gd name="connsiteX110" fmla="*/ 4259385 w 4384431"/>
              <a:gd name="connsiteY110" fmla="*/ 2547815 h 2618153"/>
              <a:gd name="connsiteX111" fmla="*/ 4282831 w 4384431"/>
              <a:gd name="connsiteY111" fmla="*/ 2540000 h 2618153"/>
              <a:gd name="connsiteX112" fmla="*/ 4384431 w 4384431"/>
              <a:gd name="connsiteY112"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31816 w 4384431"/>
              <a:gd name="connsiteY46" fmla="*/ 1531815 h 2618153"/>
              <a:gd name="connsiteX47" fmla="*/ 1516185 w 4384431"/>
              <a:gd name="connsiteY47" fmla="*/ 1578707 h 2618153"/>
              <a:gd name="connsiteX48" fmla="*/ 1492739 w 4384431"/>
              <a:gd name="connsiteY48" fmla="*/ 1594338 h 2618153"/>
              <a:gd name="connsiteX49" fmla="*/ 1413332 w 4384431"/>
              <a:gd name="connsiteY49" fmla="*/ 1663496 h 2618153"/>
              <a:gd name="connsiteX50" fmla="*/ 1388264 w 4384431"/>
              <a:gd name="connsiteY50" fmla="*/ 1698445 h 2618153"/>
              <a:gd name="connsiteX51" fmla="*/ 1383323 w 4384431"/>
              <a:gd name="connsiteY51" fmla="*/ 1716140 h 2618153"/>
              <a:gd name="connsiteX52" fmla="*/ 1399765 w 4384431"/>
              <a:gd name="connsiteY52" fmla="*/ 1743716 h 2618153"/>
              <a:gd name="connsiteX53" fmla="*/ 1431837 w 4384431"/>
              <a:gd name="connsiteY53" fmla="*/ 1739218 h 2618153"/>
              <a:gd name="connsiteX54" fmla="*/ 1511539 w 4384431"/>
              <a:gd name="connsiteY54" fmla="*/ 1742536 h 2618153"/>
              <a:gd name="connsiteX55" fmla="*/ 1658041 w 4384431"/>
              <a:gd name="connsiteY55" fmla="*/ 1751162 h 2618153"/>
              <a:gd name="connsiteX56" fmla="*/ 1633416 w 4384431"/>
              <a:gd name="connsiteY56" fmla="*/ 1852246 h 2618153"/>
              <a:gd name="connsiteX57" fmla="*/ 1649046 w 4384431"/>
              <a:gd name="connsiteY57" fmla="*/ 1914769 h 2618153"/>
              <a:gd name="connsiteX58" fmla="*/ 1664677 w 4384431"/>
              <a:gd name="connsiteY58" fmla="*/ 2016369 h 2618153"/>
              <a:gd name="connsiteX59" fmla="*/ 1680308 w 4384431"/>
              <a:gd name="connsiteY59" fmla="*/ 2039815 h 2618153"/>
              <a:gd name="connsiteX60" fmla="*/ 1735016 w 4384431"/>
              <a:gd name="connsiteY60" fmla="*/ 2094523 h 2618153"/>
              <a:gd name="connsiteX61" fmla="*/ 1758462 w 4384431"/>
              <a:gd name="connsiteY61" fmla="*/ 2125784 h 2618153"/>
              <a:gd name="connsiteX62" fmla="*/ 1805354 w 4384431"/>
              <a:gd name="connsiteY62" fmla="*/ 2157046 h 2618153"/>
              <a:gd name="connsiteX63" fmla="*/ 1836616 w 4384431"/>
              <a:gd name="connsiteY63" fmla="*/ 2203938 h 2618153"/>
              <a:gd name="connsiteX64" fmla="*/ 1875693 w 4384431"/>
              <a:gd name="connsiteY64" fmla="*/ 2211753 h 2618153"/>
              <a:gd name="connsiteX65" fmla="*/ 1899139 w 4384431"/>
              <a:gd name="connsiteY65" fmla="*/ 2219569 h 2618153"/>
              <a:gd name="connsiteX66" fmla="*/ 2016370 w 4384431"/>
              <a:gd name="connsiteY66" fmla="*/ 2227384 h 2618153"/>
              <a:gd name="connsiteX67" fmla="*/ 2180493 w 4384431"/>
              <a:gd name="connsiteY67" fmla="*/ 2219569 h 2618153"/>
              <a:gd name="connsiteX68" fmla="*/ 2227385 w 4384431"/>
              <a:gd name="connsiteY68" fmla="*/ 2196123 h 2618153"/>
              <a:gd name="connsiteX69" fmla="*/ 2250831 w 4384431"/>
              <a:gd name="connsiteY69" fmla="*/ 2188307 h 2618153"/>
              <a:gd name="connsiteX70" fmla="*/ 2360246 w 4384431"/>
              <a:gd name="connsiteY70" fmla="*/ 2172676 h 2618153"/>
              <a:gd name="connsiteX71" fmla="*/ 2391508 w 4384431"/>
              <a:gd name="connsiteY71" fmla="*/ 2164861 h 2618153"/>
              <a:gd name="connsiteX72" fmla="*/ 2438400 w 4384431"/>
              <a:gd name="connsiteY72" fmla="*/ 2149230 h 2618153"/>
              <a:gd name="connsiteX73" fmla="*/ 2563446 w 4384431"/>
              <a:gd name="connsiteY73" fmla="*/ 2141415 h 2618153"/>
              <a:gd name="connsiteX74" fmla="*/ 2586893 w 4384431"/>
              <a:gd name="connsiteY74" fmla="*/ 2133600 h 2618153"/>
              <a:gd name="connsiteX75" fmla="*/ 2735385 w 4384431"/>
              <a:gd name="connsiteY75" fmla="*/ 2117969 h 2618153"/>
              <a:gd name="connsiteX76" fmla="*/ 2766646 w 4384431"/>
              <a:gd name="connsiteY76" fmla="*/ 2078892 h 2618153"/>
              <a:gd name="connsiteX77" fmla="*/ 2821354 w 4384431"/>
              <a:gd name="connsiteY77" fmla="*/ 2055446 h 2618153"/>
              <a:gd name="connsiteX78" fmla="*/ 2868246 w 4384431"/>
              <a:gd name="connsiteY78" fmla="*/ 2039815 h 2618153"/>
              <a:gd name="connsiteX79" fmla="*/ 2891693 w 4384431"/>
              <a:gd name="connsiteY79" fmla="*/ 2032000 h 2618153"/>
              <a:gd name="connsiteX80" fmla="*/ 2962031 w 4384431"/>
              <a:gd name="connsiteY80" fmla="*/ 2008553 h 2618153"/>
              <a:gd name="connsiteX81" fmla="*/ 2985477 w 4384431"/>
              <a:gd name="connsiteY81" fmla="*/ 2000738 h 2618153"/>
              <a:gd name="connsiteX82" fmla="*/ 3055816 w 4384431"/>
              <a:gd name="connsiteY82" fmla="*/ 2008553 h 2618153"/>
              <a:gd name="connsiteX83" fmla="*/ 3102708 w 4384431"/>
              <a:gd name="connsiteY83" fmla="*/ 2024184 h 2618153"/>
              <a:gd name="connsiteX84" fmla="*/ 3118339 w 4384431"/>
              <a:gd name="connsiteY84" fmla="*/ 2047630 h 2618153"/>
              <a:gd name="connsiteX85" fmla="*/ 3188677 w 4384431"/>
              <a:gd name="connsiteY85" fmla="*/ 2071076 h 2618153"/>
              <a:gd name="connsiteX86" fmla="*/ 3235570 w 4384431"/>
              <a:gd name="connsiteY86" fmla="*/ 2094523 h 2618153"/>
              <a:gd name="connsiteX87" fmla="*/ 3243385 w 4384431"/>
              <a:gd name="connsiteY87" fmla="*/ 2125784 h 2618153"/>
              <a:gd name="connsiteX88" fmla="*/ 3259016 w 4384431"/>
              <a:gd name="connsiteY88" fmla="*/ 2172676 h 2618153"/>
              <a:gd name="connsiteX89" fmla="*/ 3298093 w 4384431"/>
              <a:gd name="connsiteY89" fmla="*/ 2243015 h 2618153"/>
              <a:gd name="connsiteX90" fmla="*/ 3391877 w 4384431"/>
              <a:gd name="connsiteY90" fmla="*/ 2258646 h 2618153"/>
              <a:gd name="connsiteX91" fmla="*/ 3438770 w 4384431"/>
              <a:gd name="connsiteY91" fmla="*/ 2266461 h 2618153"/>
              <a:gd name="connsiteX92" fmla="*/ 3516923 w 4384431"/>
              <a:gd name="connsiteY92" fmla="*/ 2289907 h 2618153"/>
              <a:gd name="connsiteX93" fmla="*/ 3532554 w 4384431"/>
              <a:gd name="connsiteY93" fmla="*/ 2313353 h 2618153"/>
              <a:gd name="connsiteX94" fmla="*/ 3540370 w 4384431"/>
              <a:gd name="connsiteY94" fmla="*/ 2336800 h 2618153"/>
              <a:gd name="connsiteX95" fmla="*/ 3579446 w 4384431"/>
              <a:gd name="connsiteY95" fmla="*/ 2360246 h 2618153"/>
              <a:gd name="connsiteX96" fmla="*/ 3602893 w 4384431"/>
              <a:gd name="connsiteY96" fmla="*/ 2375876 h 2618153"/>
              <a:gd name="connsiteX97" fmla="*/ 3657600 w 4384431"/>
              <a:gd name="connsiteY97" fmla="*/ 2391507 h 2618153"/>
              <a:gd name="connsiteX98" fmla="*/ 3673231 w 4384431"/>
              <a:gd name="connsiteY98" fmla="*/ 2414953 h 2618153"/>
              <a:gd name="connsiteX99" fmla="*/ 3681046 w 4384431"/>
              <a:gd name="connsiteY99" fmla="*/ 2438400 h 2618153"/>
              <a:gd name="connsiteX100" fmla="*/ 3727939 w 4384431"/>
              <a:gd name="connsiteY100" fmla="*/ 2469661 h 2618153"/>
              <a:gd name="connsiteX101" fmla="*/ 3751385 w 4384431"/>
              <a:gd name="connsiteY101" fmla="*/ 2547815 h 2618153"/>
              <a:gd name="connsiteX102" fmla="*/ 3782646 w 4384431"/>
              <a:gd name="connsiteY102" fmla="*/ 2594707 h 2618153"/>
              <a:gd name="connsiteX103" fmla="*/ 3837354 w 4384431"/>
              <a:gd name="connsiteY103" fmla="*/ 2610338 h 2618153"/>
              <a:gd name="connsiteX104" fmla="*/ 3884246 w 4384431"/>
              <a:gd name="connsiteY104" fmla="*/ 2618153 h 2618153"/>
              <a:gd name="connsiteX105" fmla="*/ 4095262 w 4384431"/>
              <a:gd name="connsiteY105" fmla="*/ 2610338 h 2618153"/>
              <a:gd name="connsiteX106" fmla="*/ 4142154 w 4384431"/>
              <a:gd name="connsiteY106" fmla="*/ 2594707 h 2618153"/>
              <a:gd name="connsiteX107" fmla="*/ 4165600 w 4384431"/>
              <a:gd name="connsiteY107" fmla="*/ 2586892 h 2618153"/>
              <a:gd name="connsiteX108" fmla="*/ 4235939 w 4384431"/>
              <a:gd name="connsiteY108" fmla="*/ 2555630 h 2618153"/>
              <a:gd name="connsiteX109" fmla="*/ 4259385 w 4384431"/>
              <a:gd name="connsiteY109" fmla="*/ 2547815 h 2618153"/>
              <a:gd name="connsiteX110" fmla="*/ 4282831 w 4384431"/>
              <a:gd name="connsiteY110" fmla="*/ 2540000 h 2618153"/>
              <a:gd name="connsiteX111" fmla="*/ 4384431 w 4384431"/>
              <a:gd name="connsiteY111"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31816 w 4384431"/>
              <a:gd name="connsiteY46" fmla="*/ 1531815 h 2618153"/>
              <a:gd name="connsiteX47" fmla="*/ 1516185 w 4384431"/>
              <a:gd name="connsiteY47" fmla="*/ 1578707 h 2618153"/>
              <a:gd name="connsiteX48" fmla="*/ 1458234 w 4384431"/>
              <a:gd name="connsiteY48" fmla="*/ 1542579 h 2618153"/>
              <a:gd name="connsiteX49" fmla="*/ 1413332 w 4384431"/>
              <a:gd name="connsiteY49" fmla="*/ 1663496 h 2618153"/>
              <a:gd name="connsiteX50" fmla="*/ 1388264 w 4384431"/>
              <a:gd name="connsiteY50" fmla="*/ 1698445 h 2618153"/>
              <a:gd name="connsiteX51" fmla="*/ 1383323 w 4384431"/>
              <a:gd name="connsiteY51" fmla="*/ 1716140 h 2618153"/>
              <a:gd name="connsiteX52" fmla="*/ 1399765 w 4384431"/>
              <a:gd name="connsiteY52" fmla="*/ 1743716 h 2618153"/>
              <a:gd name="connsiteX53" fmla="*/ 1431837 w 4384431"/>
              <a:gd name="connsiteY53" fmla="*/ 1739218 h 2618153"/>
              <a:gd name="connsiteX54" fmla="*/ 1511539 w 4384431"/>
              <a:gd name="connsiteY54" fmla="*/ 1742536 h 2618153"/>
              <a:gd name="connsiteX55" fmla="*/ 1658041 w 4384431"/>
              <a:gd name="connsiteY55" fmla="*/ 1751162 h 2618153"/>
              <a:gd name="connsiteX56" fmla="*/ 1633416 w 4384431"/>
              <a:gd name="connsiteY56" fmla="*/ 1852246 h 2618153"/>
              <a:gd name="connsiteX57" fmla="*/ 1649046 w 4384431"/>
              <a:gd name="connsiteY57" fmla="*/ 1914769 h 2618153"/>
              <a:gd name="connsiteX58" fmla="*/ 1664677 w 4384431"/>
              <a:gd name="connsiteY58" fmla="*/ 2016369 h 2618153"/>
              <a:gd name="connsiteX59" fmla="*/ 1680308 w 4384431"/>
              <a:gd name="connsiteY59" fmla="*/ 2039815 h 2618153"/>
              <a:gd name="connsiteX60" fmla="*/ 1735016 w 4384431"/>
              <a:gd name="connsiteY60" fmla="*/ 2094523 h 2618153"/>
              <a:gd name="connsiteX61" fmla="*/ 1758462 w 4384431"/>
              <a:gd name="connsiteY61" fmla="*/ 2125784 h 2618153"/>
              <a:gd name="connsiteX62" fmla="*/ 1805354 w 4384431"/>
              <a:gd name="connsiteY62" fmla="*/ 2157046 h 2618153"/>
              <a:gd name="connsiteX63" fmla="*/ 1836616 w 4384431"/>
              <a:gd name="connsiteY63" fmla="*/ 2203938 h 2618153"/>
              <a:gd name="connsiteX64" fmla="*/ 1875693 w 4384431"/>
              <a:gd name="connsiteY64" fmla="*/ 2211753 h 2618153"/>
              <a:gd name="connsiteX65" fmla="*/ 1899139 w 4384431"/>
              <a:gd name="connsiteY65" fmla="*/ 2219569 h 2618153"/>
              <a:gd name="connsiteX66" fmla="*/ 2016370 w 4384431"/>
              <a:gd name="connsiteY66" fmla="*/ 2227384 h 2618153"/>
              <a:gd name="connsiteX67" fmla="*/ 2180493 w 4384431"/>
              <a:gd name="connsiteY67" fmla="*/ 2219569 h 2618153"/>
              <a:gd name="connsiteX68" fmla="*/ 2227385 w 4384431"/>
              <a:gd name="connsiteY68" fmla="*/ 2196123 h 2618153"/>
              <a:gd name="connsiteX69" fmla="*/ 2250831 w 4384431"/>
              <a:gd name="connsiteY69" fmla="*/ 2188307 h 2618153"/>
              <a:gd name="connsiteX70" fmla="*/ 2360246 w 4384431"/>
              <a:gd name="connsiteY70" fmla="*/ 2172676 h 2618153"/>
              <a:gd name="connsiteX71" fmla="*/ 2391508 w 4384431"/>
              <a:gd name="connsiteY71" fmla="*/ 2164861 h 2618153"/>
              <a:gd name="connsiteX72" fmla="*/ 2438400 w 4384431"/>
              <a:gd name="connsiteY72" fmla="*/ 2149230 h 2618153"/>
              <a:gd name="connsiteX73" fmla="*/ 2563446 w 4384431"/>
              <a:gd name="connsiteY73" fmla="*/ 2141415 h 2618153"/>
              <a:gd name="connsiteX74" fmla="*/ 2586893 w 4384431"/>
              <a:gd name="connsiteY74" fmla="*/ 2133600 h 2618153"/>
              <a:gd name="connsiteX75" fmla="*/ 2735385 w 4384431"/>
              <a:gd name="connsiteY75" fmla="*/ 2117969 h 2618153"/>
              <a:gd name="connsiteX76" fmla="*/ 2766646 w 4384431"/>
              <a:gd name="connsiteY76" fmla="*/ 2078892 h 2618153"/>
              <a:gd name="connsiteX77" fmla="*/ 2821354 w 4384431"/>
              <a:gd name="connsiteY77" fmla="*/ 2055446 h 2618153"/>
              <a:gd name="connsiteX78" fmla="*/ 2868246 w 4384431"/>
              <a:gd name="connsiteY78" fmla="*/ 2039815 h 2618153"/>
              <a:gd name="connsiteX79" fmla="*/ 2891693 w 4384431"/>
              <a:gd name="connsiteY79" fmla="*/ 2032000 h 2618153"/>
              <a:gd name="connsiteX80" fmla="*/ 2962031 w 4384431"/>
              <a:gd name="connsiteY80" fmla="*/ 2008553 h 2618153"/>
              <a:gd name="connsiteX81" fmla="*/ 2985477 w 4384431"/>
              <a:gd name="connsiteY81" fmla="*/ 2000738 h 2618153"/>
              <a:gd name="connsiteX82" fmla="*/ 3055816 w 4384431"/>
              <a:gd name="connsiteY82" fmla="*/ 2008553 h 2618153"/>
              <a:gd name="connsiteX83" fmla="*/ 3102708 w 4384431"/>
              <a:gd name="connsiteY83" fmla="*/ 2024184 h 2618153"/>
              <a:gd name="connsiteX84" fmla="*/ 3118339 w 4384431"/>
              <a:gd name="connsiteY84" fmla="*/ 2047630 h 2618153"/>
              <a:gd name="connsiteX85" fmla="*/ 3188677 w 4384431"/>
              <a:gd name="connsiteY85" fmla="*/ 2071076 h 2618153"/>
              <a:gd name="connsiteX86" fmla="*/ 3235570 w 4384431"/>
              <a:gd name="connsiteY86" fmla="*/ 2094523 h 2618153"/>
              <a:gd name="connsiteX87" fmla="*/ 3243385 w 4384431"/>
              <a:gd name="connsiteY87" fmla="*/ 2125784 h 2618153"/>
              <a:gd name="connsiteX88" fmla="*/ 3259016 w 4384431"/>
              <a:gd name="connsiteY88" fmla="*/ 2172676 h 2618153"/>
              <a:gd name="connsiteX89" fmla="*/ 3298093 w 4384431"/>
              <a:gd name="connsiteY89" fmla="*/ 2243015 h 2618153"/>
              <a:gd name="connsiteX90" fmla="*/ 3391877 w 4384431"/>
              <a:gd name="connsiteY90" fmla="*/ 2258646 h 2618153"/>
              <a:gd name="connsiteX91" fmla="*/ 3438770 w 4384431"/>
              <a:gd name="connsiteY91" fmla="*/ 2266461 h 2618153"/>
              <a:gd name="connsiteX92" fmla="*/ 3516923 w 4384431"/>
              <a:gd name="connsiteY92" fmla="*/ 2289907 h 2618153"/>
              <a:gd name="connsiteX93" fmla="*/ 3532554 w 4384431"/>
              <a:gd name="connsiteY93" fmla="*/ 2313353 h 2618153"/>
              <a:gd name="connsiteX94" fmla="*/ 3540370 w 4384431"/>
              <a:gd name="connsiteY94" fmla="*/ 2336800 h 2618153"/>
              <a:gd name="connsiteX95" fmla="*/ 3579446 w 4384431"/>
              <a:gd name="connsiteY95" fmla="*/ 2360246 h 2618153"/>
              <a:gd name="connsiteX96" fmla="*/ 3602893 w 4384431"/>
              <a:gd name="connsiteY96" fmla="*/ 2375876 h 2618153"/>
              <a:gd name="connsiteX97" fmla="*/ 3657600 w 4384431"/>
              <a:gd name="connsiteY97" fmla="*/ 2391507 h 2618153"/>
              <a:gd name="connsiteX98" fmla="*/ 3673231 w 4384431"/>
              <a:gd name="connsiteY98" fmla="*/ 2414953 h 2618153"/>
              <a:gd name="connsiteX99" fmla="*/ 3681046 w 4384431"/>
              <a:gd name="connsiteY99" fmla="*/ 2438400 h 2618153"/>
              <a:gd name="connsiteX100" fmla="*/ 3727939 w 4384431"/>
              <a:gd name="connsiteY100" fmla="*/ 2469661 h 2618153"/>
              <a:gd name="connsiteX101" fmla="*/ 3751385 w 4384431"/>
              <a:gd name="connsiteY101" fmla="*/ 2547815 h 2618153"/>
              <a:gd name="connsiteX102" fmla="*/ 3782646 w 4384431"/>
              <a:gd name="connsiteY102" fmla="*/ 2594707 h 2618153"/>
              <a:gd name="connsiteX103" fmla="*/ 3837354 w 4384431"/>
              <a:gd name="connsiteY103" fmla="*/ 2610338 h 2618153"/>
              <a:gd name="connsiteX104" fmla="*/ 3884246 w 4384431"/>
              <a:gd name="connsiteY104" fmla="*/ 2618153 h 2618153"/>
              <a:gd name="connsiteX105" fmla="*/ 4095262 w 4384431"/>
              <a:gd name="connsiteY105" fmla="*/ 2610338 h 2618153"/>
              <a:gd name="connsiteX106" fmla="*/ 4142154 w 4384431"/>
              <a:gd name="connsiteY106" fmla="*/ 2594707 h 2618153"/>
              <a:gd name="connsiteX107" fmla="*/ 4165600 w 4384431"/>
              <a:gd name="connsiteY107" fmla="*/ 2586892 h 2618153"/>
              <a:gd name="connsiteX108" fmla="*/ 4235939 w 4384431"/>
              <a:gd name="connsiteY108" fmla="*/ 2555630 h 2618153"/>
              <a:gd name="connsiteX109" fmla="*/ 4259385 w 4384431"/>
              <a:gd name="connsiteY109" fmla="*/ 2547815 h 2618153"/>
              <a:gd name="connsiteX110" fmla="*/ 4282831 w 4384431"/>
              <a:gd name="connsiteY110" fmla="*/ 2540000 h 2618153"/>
              <a:gd name="connsiteX111" fmla="*/ 4384431 w 4384431"/>
              <a:gd name="connsiteY111"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31816 w 4384431"/>
              <a:gd name="connsiteY46" fmla="*/ 1531815 h 2618153"/>
              <a:gd name="connsiteX47" fmla="*/ 1458234 w 4384431"/>
              <a:gd name="connsiteY47" fmla="*/ 1542579 h 2618153"/>
              <a:gd name="connsiteX48" fmla="*/ 1413332 w 4384431"/>
              <a:gd name="connsiteY48" fmla="*/ 1663496 h 2618153"/>
              <a:gd name="connsiteX49" fmla="*/ 1388264 w 4384431"/>
              <a:gd name="connsiteY49" fmla="*/ 1698445 h 2618153"/>
              <a:gd name="connsiteX50" fmla="*/ 1383323 w 4384431"/>
              <a:gd name="connsiteY50" fmla="*/ 1716140 h 2618153"/>
              <a:gd name="connsiteX51" fmla="*/ 1399765 w 4384431"/>
              <a:gd name="connsiteY51" fmla="*/ 1743716 h 2618153"/>
              <a:gd name="connsiteX52" fmla="*/ 1431837 w 4384431"/>
              <a:gd name="connsiteY52" fmla="*/ 1739218 h 2618153"/>
              <a:gd name="connsiteX53" fmla="*/ 1511539 w 4384431"/>
              <a:gd name="connsiteY53" fmla="*/ 1742536 h 2618153"/>
              <a:gd name="connsiteX54" fmla="*/ 1658041 w 4384431"/>
              <a:gd name="connsiteY54" fmla="*/ 1751162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413332 w 4384431"/>
              <a:gd name="connsiteY48" fmla="*/ 1663496 h 2618153"/>
              <a:gd name="connsiteX49" fmla="*/ 1388264 w 4384431"/>
              <a:gd name="connsiteY49" fmla="*/ 1698445 h 2618153"/>
              <a:gd name="connsiteX50" fmla="*/ 1383323 w 4384431"/>
              <a:gd name="connsiteY50" fmla="*/ 1716140 h 2618153"/>
              <a:gd name="connsiteX51" fmla="*/ 1399765 w 4384431"/>
              <a:gd name="connsiteY51" fmla="*/ 1743716 h 2618153"/>
              <a:gd name="connsiteX52" fmla="*/ 1431837 w 4384431"/>
              <a:gd name="connsiteY52" fmla="*/ 1739218 h 2618153"/>
              <a:gd name="connsiteX53" fmla="*/ 1511539 w 4384431"/>
              <a:gd name="connsiteY53" fmla="*/ 1742536 h 2618153"/>
              <a:gd name="connsiteX54" fmla="*/ 1658041 w 4384431"/>
              <a:gd name="connsiteY54" fmla="*/ 1751162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88264 w 4384431"/>
              <a:gd name="connsiteY49" fmla="*/ 1698445 h 2618153"/>
              <a:gd name="connsiteX50" fmla="*/ 1383323 w 4384431"/>
              <a:gd name="connsiteY50" fmla="*/ 1716140 h 2618153"/>
              <a:gd name="connsiteX51" fmla="*/ 1399765 w 4384431"/>
              <a:gd name="connsiteY51" fmla="*/ 1743716 h 2618153"/>
              <a:gd name="connsiteX52" fmla="*/ 1431837 w 4384431"/>
              <a:gd name="connsiteY52" fmla="*/ 1739218 h 2618153"/>
              <a:gd name="connsiteX53" fmla="*/ 1511539 w 4384431"/>
              <a:gd name="connsiteY53" fmla="*/ 1742536 h 2618153"/>
              <a:gd name="connsiteX54" fmla="*/ 1658041 w 4384431"/>
              <a:gd name="connsiteY54" fmla="*/ 1751162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716140 h 2618153"/>
              <a:gd name="connsiteX51" fmla="*/ 1399765 w 4384431"/>
              <a:gd name="connsiteY51" fmla="*/ 1743716 h 2618153"/>
              <a:gd name="connsiteX52" fmla="*/ 1431837 w 4384431"/>
              <a:gd name="connsiteY52" fmla="*/ 1739218 h 2618153"/>
              <a:gd name="connsiteX53" fmla="*/ 1511539 w 4384431"/>
              <a:gd name="connsiteY53" fmla="*/ 1742536 h 2618153"/>
              <a:gd name="connsiteX54" fmla="*/ 1658041 w 4384431"/>
              <a:gd name="connsiteY54" fmla="*/ 1751162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716140 h 2618153"/>
              <a:gd name="connsiteX51" fmla="*/ 1399765 w 4384431"/>
              <a:gd name="connsiteY51" fmla="*/ 1743716 h 2618153"/>
              <a:gd name="connsiteX52" fmla="*/ 1431837 w 4384431"/>
              <a:gd name="connsiteY52" fmla="*/ 1739218 h 2618153"/>
              <a:gd name="connsiteX53" fmla="*/ 1511539 w 4384431"/>
              <a:gd name="connsiteY53" fmla="*/ 1742536 h 2618153"/>
              <a:gd name="connsiteX54" fmla="*/ 1704048 w 4384431"/>
              <a:gd name="connsiteY54" fmla="*/ 1624641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716140 h 2618153"/>
              <a:gd name="connsiteX51" fmla="*/ 1399765 w 4384431"/>
              <a:gd name="connsiteY51" fmla="*/ 1743716 h 2618153"/>
              <a:gd name="connsiteX52" fmla="*/ 1431837 w 4384431"/>
              <a:gd name="connsiteY52" fmla="*/ 1739218 h 2618153"/>
              <a:gd name="connsiteX53" fmla="*/ 1586301 w 4384431"/>
              <a:gd name="connsiteY53" fmla="*/ 1644770 h 2618153"/>
              <a:gd name="connsiteX54" fmla="*/ 1704048 w 4384431"/>
              <a:gd name="connsiteY54" fmla="*/ 1624641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716140 h 2618153"/>
              <a:gd name="connsiteX51" fmla="*/ 1399765 w 4384431"/>
              <a:gd name="connsiteY51" fmla="*/ 1743716 h 2618153"/>
              <a:gd name="connsiteX52" fmla="*/ 1446215 w 4384431"/>
              <a:gd name="connsiteY52" fmla="*/ 1670207 h 2618153"/>
              <a:gd name="connsiteX53" fmla="*/ 1586301 w 4384431"/>
              <a:gd name="connsiteY53" fmla="*/ 1644770 h 2618153"/>
              <a:gd name="connsiteX54" fmla="*/ 1704048 w 4384431"/>
              <a:gd name="connsiteY54" fmla="*/ 1624641 h 2618153"/>
              <a:gd name="connsiteX55" fmla="*/ 1633416 w 4384431"/>
              <a:gd name="connsiteY55" fmla="*/ 1852246 h 2618153"/>
              <a:gd name="connsiteX56" fmla="*/ 1649046 w 4384431"/>
              <a:gd name="connsiteY56" fmla="*/ 1914769 h 2618153"/>
              <a:gd name="connsiteX57" fmla="*/ 1664677 w 4384431"/>
              <a:gd name="connsiteY57" fmla="*/ 2016369 h 2618153"/>
              <a:gd name="connsiteX58" fmla="*/ 1680308 w 4384431"/>
              <a:gd name="connsiteY58" fmla="*/ 2039815 h 2618153"/>
              <a:gd name="connsiteX59" fmla="*/ 1735016 w 4384431"/>
              <a:gd name="connsiteY59" fmla="*/ 2094523 h 2618153"/>
              <a:gd name="connsiteX60" fmla="*/ 1758462 w 4384431"/>
              <a:gd name="connsiteY60" fmla="*/ 2125784 h 2618153"/>
              <a:gd name="connsiteX61" fmla="*/ 1805354 w 4384431"/>
              <a:gd name="connsiteY61" fmla="*/ 2157046 h 2618153"/>
              <a:gd name="connsiteX62" fmla="*/ 1836616 w 4384431"/>
              <a:gd name="connsiteY62" fmla="*/ 2203938 h 2618153"/>
              <a:gd name="connsiteX63" fmla="*/ 1875693 w 4384431"/>
              <a:gd name="connsiteY63" fmla="*/ 2211753 h 2618153"/>
              <a:gd name="connsiteX64" fmla="*/ 1899139 w 4384431"/>
              <a:gd name="connsiteY64" fmla="*/ 2219569 h 2618153"/>
              <a:gd name="connsiteX65" fmla="*/ 2016370 w 4384431"/>
              <a:gd name="connsiteY65" fmla="*/ 2227384 h 2618153"/>
              <a:gd name="connsiteX66" fmla="*/ 2180493 w 4384431"/>
              <a:gd name="connsiteY66" fmla="*/ 2219569 h 2618153"/>
              <a:gd name="connsiteX67" fmla="*/ 2227385 w 4384431"/>
              <a:gd name="connsiteY67" fmla="*/ 2196123 h 2618153"/>
              <a:gd name="connsiteX68" fmla="*/ 2250831 w 4384431"/>
              <a:gd name="connsiteY68" fmla="*/ 2188307 h 2618153"/>
              <a:gd name="connsiteX69" fmla="*/ 2360246 w 4384431"/>
              <a:gd name="connsiteY69" fmla="*/ 2172676 h 2618153"/>
              <a:gd name="connsiteX70" fmla="*/ 2391508 w 4384431"/>
              <a:gd name="connsiteY70" fmla="*/ 2164861 h 2618153"/>
              <a:gd name="connsiteX71" fmla="*/ 2438400 w 4384431"/>
              <a:gd name="connsiteY71" fmla="*/ 2149230 h 2618153"/>
              <a:gd name="connsiteX72" fmla="*/ 2563446 w 4384431"/>
              <a:gd name="connsiteY72" fmla="*/ 2141415 h 2618153"/>
              <a:gd name="connsiteX73" fmla="*/ 2586893 w 4384431"/>
              <a:gd name="connsiteY73" fmla="*/ 2133600 h 2618153"/>
              <a:gd name="connsiteX74" fmla="*/ 2735385 w 4384431"/>
              <a:gd name="connsiteY74" fmla="*/ 2117969 h 2618153"/>
              <a:gd name="connsiteX75" fmla="*/ 2766646 w 4384431"/>
              <a:gd name="connsiteY75" fmla="*/ 2078892 h 2618153"/>
              <a:gd name="connsiteX76" fmla="*/ 2821354 w 4384431"/>
              <a:gd name="connsiteY76" fmla="*/ 2055446 h 2618153"/>
              <a:gd name="connsiteX77" fmla="*/ 2868246 w 4384431"/>
              <a:gd name="connsiteY77" fmla="*/ 2039815 h 2618153"/>
              <a:gd name="connsiteX78" fmla="*/ 2891693 w 4384431"/>
              <a:gd name="connsiteY78" fmla="*/ 2032000 h 2618153"/>
              <a:gd name="connsiteX79" fmla="*/ 2962031 w 4384431"/>
              <a:gd name="connsiteY79" fmla="*/ 2008553 h 2618153"/>
              <a:gd name="connsiteX80" fmla="*/ 2985477 w 4384431"/>
              <a:gd name="connsiteY80" fmla="*/ 2000738 h 2618153"/>
              <a:gd name="connsiteX81" fmla="*/ 3055816 w 4384431"/>
              <a:gd name="connsiteY81" fmla="*/ 2008553 h 2618153"/>
              <a:gd name="connsiteX82" fmla="*/ 3102708 w 4384431"/>
              <a:gd name="connsiteY82" fmla="*/ 2024184 h 2618153"/>
              <a:gd name="connsiteX83" fmla="*/ 3118339 w 4384431"/>
              <a:gd name="connsiteY83" fmla="*/ 2047630 h 2618153"/>
              <a:gd name="connsiteX84" fmla="*/ 3188677 w 4384431"/>
              <a:gd name="connsiteY84" fmla="*/ 2071076 h 2618153"/>
              <a:gd name="connsiteX85" fmla="*/ 3235570 w 4384431"/>
              <a:gd name="connsiteY85" fmla="*/ 2094523 h 2618153"/>
              <a:gd name="connsiteX86" fmla="*/ 3243385 w 4384431"/>
              <a:gd name="connsiteY86" fmla="*/ 2125784 h 2618153"/>
              <a:gd name="connsiteX87" fmla="*/ 3259016 w 4384431"/>
              <a:gd name="connsiteY87" fmla="*/ 2172676 h 2618153"/>
              <a:gd name="connsiteX88" fmla="*/ 3298093 w 4384431"/>
              <a:gd name="connsiteY88" fmla="*/ 2243015 h 2618153"/>
              <a:gd name="connsiteX89" fmla="*/ 3391877 w 4384431"/>
              <a:gd name="connsiteY89" fmla="*/ 2258646 h 2618153"/>
              <a:gd name="connsiteX90" fmla="*/ 3438770 w 4384431"/>
              <a:gd name="connsiteY90" fmla="*/ 2266461 h 2618153"/>
              <a:gd name="connsiteX91" fmla="*/ 3516923 w 4384431"/>
              <a:gd name="connsiteY91" fmla="*/ 2289907 h 2618153"/>
              <a:gd name="connsiteX92" fmla="*/ 3532554 w 4384431"/>
              <a:gd name="connsiteY92" fmla="*/ 2313353 h 2618153"/>
              <a:gd name="connsiteX93" fmla="*/ 3540370 w 4384431"/>
              <a:gd name="connsiteY93" fmla="*/ 2336800 h 2618153"/>
              <a:gd name="connsiteX94" fmla="*/ 3579446 w 4384431"/>
              <a:gd name="connsiteY94" fmla="*/ 2360246 h 2618153"/>
              <a:gd name="connsiteX95" fmla="*/ 3602893 w 4384431"/>
              <a:gd name="connsiteY95" fmla="*/ 2375876 h 2618153"/>
              <a:gd name="connsiteX96" fmla="*/ 3657600 w 4384431"/>
              <a:gd name="connsiteY96" fmla="*/ 2391507 h 2618153"/>
              <a:gd name="connsiteX97" fmla="*/ 3673231 w 4384431"/>
              <a:gd name="connsiteY97" fmla="*/ 2414953 h 2618153"/>
              <a:gd name="connsiteX98" fmla="*/ 3681046 w 4384431"/>
              <a:gd name="connsiteY98" fmla="*/ 2438400 h 2618153"/>
              <a:gd name="connsiteX99" fmla="*/ 3727939 w 4384431"/>
              <a:gd name="connsiteY99" fmla="*/ 2469661 h 2618153"/>
              <a:gd name="connsiteX100" fmla="*/ 3751385 w 4384431"/>
              <a:gd name="connsiteY100" fmla="*/ 2547815 h 2618153"/>
              <a:gd name="connsiteX101" fmla="*/ 3782646 w 4384431"/>
              <a:gd name="connsiteY101" fmla="*/ 2594707 h 2618153"/>
              <a:gd name="connsiteX102" fmla="*/ 3837354 w 4384431"/>
              <a:gd name="connsiteY102" fmla="*/ 2610338 h 2618153"/>
              <a:gd name="connsiteX103" fmla="*/ 3884246 w 4384431"/>
              <a:gd name="connsiteY103" fmla="*/ 2618153 h 2618153"/>
              <a:gd name="connsiteX104" fmla="*/ 4095262 w 4384431"/>
              <a:gd name="connsiteY104" fmla="*/ 2610338 h 2618153"/>
              <a:gd name="connsiteX105" fmla="*/ 4142154 w 4384431"/>
              <a:gd name="connsiteY105" fmla="*/ 2594707 h 2618153"/>
              <a:gd name="connsiteX106" fmla="*/ 4165600 w 4384431"/>
              <a:gd name="connsiteY106" fmla="*/ 2586892 h 2618153"/>
              <a:gd name="connsiteX107" fmla="*/ 4235939 w 4384431"/>
              <a:gd name="connsiteY107" fmla="*/ 2555630 h 2618153"/>
              <a:gd name="connsiteX108" fmla="*/ 4259385 w 4384431"/>
              <a:gd name="connsiteY108" fmla="*/ 2547815 h 2618153"/>
              <a:gd name="connsiteX109" fmla="*/ 4282831 w 4384431"/>
              <a:gd name="connsiteY109" fmla="*/ 2540000 h 2618153"/>
              <a:gd name="connsiteX110" fmla="*/ 4384431 w 4384431"/>
              <a:gd name="connsiteY110"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716140 h 2618153"/>
              <a:gd name="connsiteX51" fmla="*/ 1446215 w 4384431"/>
              <a:gd name="connsiteY51" fmla="*/ 1670207 h 2618153"/>
              <a:gd name="connsiteX52" fmla="*/ 1586301 w 4384431"/>
              <a:gd name="connsiteY52" fmla="*/ 1644770 h 2618153"/>
              <a:gd name="connsiteX53" fmla="*/ 1704048 w 4384431"/>
              <a:gd name="connsiteY53" fmla="*/ 1624641 h 2618153"/>
              <a:gd name="connsiteX54" fmla="*/ 1633416 w 4384431"/>
              <a:gd name="connsiteY54" fmla="*/ 1852246 h 2618153"/>
              <a:gd name="connsiteX55" fmla="*/ 1649046 w 4384431"/>
              <a:gd name="connsiteY55" fmla="*/ 1914769 h 2618153"/>
              <a:gd name="connsiteX56" fmla="*/ 1664677 w 4384431"/>
              <a:gd name="connsiteY56" fmla="*/ 2016369 h 2618153"/>
              <a:gd name="connsiteX57" fmla="*/ 1680308 w 4384431"/>
              <a:gd name="connsiteY57" fmla="*/ 2039815 h 2618153"/>
              <a:gd name="connsiteX58" fmla="*/ 1735016 w 4384431"/>
              <a:gd name="connsiteY58" fmla="*/ 2094523 h 2618153"/>
              <a:gd name="connsiteX59" fmla="*/ 1758462 w 4384431"/>
              <a:gd name="connsiteY59" fmla="*/ 2125784 h 2618153"/>
              <a:gd name="connsiteX60" fmla="*/ 1805354 w 4384431"/>
              <a:gd name="connsiteY60" fmla="*/ 2157046 h 2618153"/>
              <a:gd name="connsiteX61" fmla="*/ 1836616 w 4384431"/>
              <a:gd name="connsiteY61" fmla="*/ 2203938 h 2618153"/>
              <a:gd name="connsiteX62" fmla="*/ 1875693 w 4384431"/>
              <a:gd name="connsiteY62" fmla="*/ 2211753 h 2618153"/>
              <a:gd name="connsiteX63" fmla="*/ 1899139 w 4384431"/>
              <a:gd name="connsiteY63" fmla="*/ 2219569 h 2618153"/>
              <a:gd name="connsiteX64" fmla="*/ 2016370 w 4384431"/>
              <a:gd name="connsiteY64" fmla="*/ 2227384 h 2618153"/>
              <a:gd name="connsiteX65" fmla="*/ 2180493 w 4384431"/>
              <a:gd name="connsiteY65" fmla="*/ 2219569 h 2618153"/>
              <a:gd name="connsiteX66" fmla="*/ 2227385 w 4384431"/>
              <a:gd name="connsiteY66" fmla="*/ 2196123 h 2618153"/>
              <a:gd name="connsiteX67" fmla="*/ 2250831 w 4384431"/>
              <a:gd name="connsiteY67" fmla="*/ 2188307 h 2618153"/>
              <a:gd name="connsiteX68" fmla="*/ 2360246 w 4384431"/>
              <a:gd name="connsiteY68" fmla="*/ 2172676 h 2618153"/>
              <a:gd name="connsiteX69" fmla="*/ 2391508 w 4384431"/>
              <a:gd name="connsiteY69" fmla="*/ 2164861 h 2618153"/>
              <a:gd name="connsiteX70" fmla="*/ 2438400 w 4384431"/>
              <a:gd name="connsiteY70" fmla="*/ 2149230 h 2618153"/>
              <a:gd name="connsiteX71" fmla="*/ 2563446 w 4384431"/>
              <a:gd name="connsiteY71" fmla="*/ 2141415 h 2618153"/>
              <a:gd name="connsiteX72" fmla="*/ 2586893 w 4384431"/>
              <a:gd name="connsiteY72" fmla="*/ 2133600 h 2618153"/>
              <a:gd name="connsiteX73" fmla="*/ 2735385 w 4384431"/>
              <a:gd name="connsiteY73" fmla="*/ 2117969 h 2618153"/>
              <a:gd name="connsiteX74" fmla="*/ 2766646 w 4384431"/>
              <a:gd name="connsiteY74" fmla="*/ 2078892 h 2618153"/>
              <a:gd name="connsiteX75" fmla="*/ 2821354 w 4384431"/>
              <a:gd name="connsiteY75" fmla="*/ 2055446 h 2618153"/>
              <a:gd name="connsiteX76" fmla="*/ 2868246 w 4384431"/>
              <a:gd name="connsiteY76" fmla="*/ 2039815 h 2618153"/>
              <a:gd name="connsiteX77" fmla="*/ 2891693 w 4384431"/>
              <a:gd name="connsiteY77" fmla="*/ 2032000 h 2618153"/>
              <a:gd name="connsiteX78" fmla="*/ 2962031 w 4384431"/>
              <a:gd name="connsiteY78" fmla="*/ 2008553 h 2618153"/>
              <a:gd name="connsiteX79" fmla="*/ 2985477 w 4384431"/>
              <a:gd name="connsiteY79" fmla="*/ 2000738 h 2618153"/>
              <a:gd name="connsiteX80" fmla="*/ 3055816 w 4384431"/>
              <a:gd name="connsiteY80" fmla="*/ 2008553 h 2618153"/>
              <a:gd name="connsiteX81" fmla="*/ 3102708 w 4384431"/>
              <a:gd name="connsiteY81" fmla="*/ 2024184 h 2618153"/>
              <a:gd name="connsiteX82" fmla="*/ 3118339 w 4384431"/>
              <a:gd name="connsiteY82" fmla="*/ 2047630 h 2618153"/>
              <a:gd name="connsiteX83" fmla="*/ 3188677 w 4384431"/>
              <a:gd name="connsiteY83" fmla="*/ 2071076 h 2618153"/>
              <a:gd name="connsiteX84" fmla="*/ 3235570 w 4384431"/>
              <a:gd name="connsiteY84" fmla="*/ 2094523 h 2618153"/>
              <a:gd name="connsiteX85" fmla="*/ 3243385 w 4384431"/>
              <a:gd name="connsiteY85" fmla="*/ 2125784 h 2618153"/>
              <a:gd name="connsiteX86" fmla="*/ 3259016 w 4384431"/>
              <a:gd name="connsiteY86" fmla="*/ 2172676 h 2618153"/>
              <a:gd name="connsiteX87" fmla="*/ 3298093 w 4384431"/>
              <a:gd name="connsiteY87" fmla="*/ 2243015 h 2618153"/>
              <a:gd name="connsiteX88" fmla="*/ 3391877 w 4384431"/>
              <a:gd name="connsiteY88" fmla="*/ 2258646 h 2618153"/>
              <a:gd name="connsiteX89" fmla="*/ 3438770 w 4384431"/>
              <a:gd name="connsiteY89" fmla="*/ 2266461 h 2618153"/>
              <a:gd name="connsiteX90" fmla="*/ 3516923 w 4384431"/>
              <a:gd name="connsiteY90" fmla="*/ 2289907 h 2618153"/>
              <a:gd name="connsiteX91" fmla="*/ 3532554 w 4384431"/>
              <a:gd name="connsiteY91" fmla="*/ 2313353 h 2618153"/>
              <a:gd name="connsiteX92" fmla="*/ 3540370 w 4384431"/>
              <a:gd name="connsiteY92" fmla="*/ 2336800 h 2618153"/>
              <a:gd name="connsiteX93" fmla="*/ 3579446 w 4384431"/>
              <a:gd name="connsiteY93" fmla="*/ 2360246 h 2618153"/>
              <a:gd name="connsiteX94" fmla="*/ 3602893 w 4384431"/>
              <a:gd name="connsiteY94" fmla="*/ 2375876 h 2618153"/>
              <a:gd name="connsiteX95" fmla="*/ 3657600 w 4384431"/>
              <a:gd name="connsiteY95" fmla="*/ 2391507 h 2618153"/>
              <a:gd name="connsiteX96" fmla="*/ 3673231 w 4384431"/>
              <a:gd name="connsiteY96" fmla="*/ 2414953 h 2618153"/>
              <a:gd name="connsiteX97" fmla="*/ 3681046 w 4384431"/>
              <a:gd name="connsiteY97" fmla="*/ 2438400 h 2618153"/>
              <a:gd name="connsiteX98" fmla="*/ 3727939 w 4384431"/>
              <a:gd name="connsiteY98" fmla="*/ 2469661 h 2618153"/>
              <a:gd name="connsiteX99" fmla="*/ 3751385 w 4384431"/>
              <a:gd name="connsiteY99" fmla="*/ 2547815 h 2618153"/>
              <a:gd name="connsiteX100" fmla="*/ 3782646 w 4384431"/>
              <a:gd name="connsiteY100" fmla="*/ 2594707 h 2618153"/>
              <a:gd name="connsiteX101" fmla="*/ 3837354 w 4384431"/>
              <a:gd name="connsiteY101" fmla="*/ 2610338 h 2618153"/>
              <a:gd name="connsiteX102" fmla="*/ 3884246 w 4384431"/>
              <a:gd name="connsiteY102" fmla="*/ 2618153 h 2618153"/>
              <a:gd name="connsiteX103" fmla="*/ 4095262 w 4384431"/>
              <a:gd name="connsiteY103" fmla="*/ 2610338 h 2618153"/>
              <a:gd name="connsiteX104" fmla="*/ 4142154 w 4384431"/>
              <a:gd name="connsiteY104" fmla="*/ 2594707 h 2618153"/>
              <a:gd name="connsiteX105" fmla="*/ 4165600 w 4384431"/>
              <a:gd name="connsiteY105" fmla="*/ 2586892 h 2618153"/>
              <a:gd name="connsiteX106" fmla="*/ 4235939 w 4384431"/>
              <a:gd name="connsiteY106" fmla="*/ 2555630 h 2618153"/>
              <a:gd name="connsiteX107" fmla="*/ 4259385 w 4384431"/>
              <a:gd name="connsiteY107" fmla="*/ 2547815 h 2618153"/>
              <a:gd name="connsiteX108" fmla="*/ 4282831 w 4384431"/>
              <a:gd name="connsiteY108" fmla="*/ 2540000 h 2618153"/>
              <a:gd name="connsiteX109" fmla="*/ 4384431 w 4384431"/>
              <a:gd name="connsiteY109"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681635 h 2618153"/>
              <a:gd name="connsiteX51" fmla="*/ 1446215 w 4384431"/>
              <a:gd name="connsiteY51" fmla="*/ 1670207 h 2618153"/>
              <a:gd name="connsiteX52" fmla="*/ 1586301 w 4384431"/>
              <a:gd name="connsiteY52" fmla="*/ 1644770 h 2618153"/>
              <a:gd name="connsiteX53" fmla="*/ 1704048 w 4384431"/>
              <a:gd name="connsiteY53" fmla="*/ 1624641 h 2618153"/>
              <a:gd name="connsiteX54" fmla="*/ 1633416 w 4384431"/>
              <a:gd name="connsiteY54" fmla="*/ 1852246 h 2618153"/>
              <a:gd name="connsiteX55" fmla="*/ 1649046 w 4384431"/>
              <a:gd name="connsiteY55" fmla="*/ 1914769 h 2618153"/>
              <a:gd name="connsiteX56" fmla="*/ 1664677 w 4384431"/>
              <a:gd name="connsiteY56" fmla="*/ 2016369 h 2618153"/>
              <a:gd name="connsiteX57" fmla="*/ 1680308 w 4384431"/>
              <a:gd name="connsiteY57" fmla="*/ 2039815 h 2618153"/>
              <a:gd name="connsiteX58" fmla="*/ 1735016 w 4384431"/>
              <a:gd name="connsiteY58" fmla="*/ 2094523 h 2618153"/>
              <a:gd name="connsiteX59" fmla="*/ 1758462 w 4384431"/>
              <a:gd name="connsiteY59" fmla="*/ 2125784 h 2618153"/>
              <a:gd name="connsiteX60" fmla="*/ 1805354 w 4384431"/>
              <a:gd name="connsiteY60" fmla="*/ 2157046 h 2618153"/>
              <a:gd name="connsiteX61" fmla="*/ 1836616 w 4384431"/>
              <a:gd name="connsiteY61" fmla="*/ 2203938 h 2618153"/>
              <a:gd name="connsiteX62" fmla="*/ 1875693 w 4384431"/>
              <a:gd name="connsiteY62" fmla="*/ 2211753 h 2618153"/>
              <a:gd name="connsiteX63" fmla="*/ 1899139 w 4384431"/>
              <a:gd name="connsiteY63" fmla="*/ 2219569 h 2618153"/>
              <a:gd name="connsiteX64" fmla="*/ 2016370 w 4384431"/>
              <a:gd name="connsiteY64" fmla="*/ 2227384 h 2618153"/>
              <a:gd name="connsiteX65" fmla="*/ 2180493 w 4384431"/>
              <a:gd name="connsiteY65" fmla="*/ 2219569 h 2618153"/>
              <a:gd name="connsiteX66" fmla="*/ 2227385 w 4384431"/>
              <a:gd name="connsiteY66" fmla="*/ 2196123 h 2618153"/>
              <a:gd name="connsiteX67" fmla="*/ 2250831 w 4384431"/>
              <a:gd name="connsiteY67" fmla="*/ 2188307 h 2618153"/>
              <a:gd name="connsiteX68" fmla="*/ 2360246 w 4384431"/>
              <a:gd name="connsiteY68" fmla="*/ 2172676 h 2618153"/>
              <a:gd name="connsiteX69" fmla="*/ 2391508 w 4384431"/>
              <a:gd name="connsiteY69" fmla="*/ 2164861 h 2618153"/>
              <a:gd name="connsiteX70" fmla="*/ 2438400 w 4384431"/>
              <a:gd name="connsiteY70" fmla="*/ 2149230 h 2618153"/>
              <a:gd name="connsiteX71" fmla="*/ 2563446 w 4384431"/>
              <a:gd name="connsiteY71" fmla="*/ 2141415 h 2618153"/>
              <a:gd name="connsiteX72" fmla="*/ 2586893 w 4384431"/>
              <a:gd name="connsiteY72" fmla="*/ 2133600 h 2618153"/>
              <a:gd name="connsiteX73" fmla="*/ 2735385 w 4384431"/>
              <a:gd name="connsiteY73" fmla="*/ 2117969 h 2618153"/>
              <a:gd name="connsiteX74" fmla="*/ 2766646 w 4384431"/>
              <a:gd name="connsiteY74" fmla="*/ 2078892 h 2618153"/>
              <a:gd name="connsiteX75" fmla="*/ 2821354 w 4384431"/>
              <a:gd name="connsiteY75" fmla="*/ 2055446 h 2618153"/>
              <a:gd name="connsiteX76" fmla="*/ 2868246 w 4384431"/>
              <a:gd name="connsiteY76" fmla="*/ 2039815 h 2618153"/>
              <a:gd name="connsiteX77" fmla="*/ 2891693 w 4384431"/>
              <a:gd name="connsiteY77" fmla="*/ 2032000 h 2618153"/>
              <a:gd name="connsiteX78" fmla="*/ 2962031 w 4384431"/>
              <a:gd name="connsiteY78" fmla="*/ 2008553 h 2618153"/>
              <a:gd name="connsiteX79" fmla="*/ 2985477 w 4384431"/>
              <a:gd name="connsiteY79" fmla="*/ 2000738 h 2618153"/>
              <a:gd name="connsiteX80" fmla="*/ 3055816 w 4384431"/>
              <a:gd name="connsiteY80" fmla="*/ 2008553 h 2618153"/>
              <a:gd name="connsiteX81" fmla="*/ 3102708 w 4384431"/>
              <a:gd name="connsiteY81" fmla="*/ 2024184 h 2618153"/>
              <a:gd name="connsiteX82" fmla="*/ 3118339 w 4384431"/>
              <a:gd name="connsiteY82" fmla="*/ 2047630 h 2618153"/>
              <a:gd name="connsiteX83" fmla="*/ 3188677 w 4384431"/>
              <a:gd name="connsiteY83" fmla="*/ 2071076 h 2618153"/>
              <a:gd name="connsiteX84" fmla="*/ 3235570 w 4384431"/>
              <a:gd name="connsiteY84" fmla="*/ 2094523 h 2618153"/>
              <a:gd name="connsiteX85" fmla="*/ 3243385 w 4384431"/>
              <a:gd name="connsiteY85" fmla="*/ 2125784 h 2618153"/>
              <a:gd name="connsiteX86" fmla="*/ 3259016 w 4384431"/>
              <a:gd name="connsiteY86" fmla="*/ 2172676 h 2618153"/>
              <a:gd name="connsiteX87" fmla="*/ 3298093 w 4384431"/>
              <a:gd name="connsiteY87" fmla="*/ 2243015 h 2618153"/>
              <a:gd name="connsiteX88" fmla="*/ 3391877 w 4384431"/>
              <a:gd name="connsiteY88" fmla="*/ 2258646 h 2618153"/>
              <a:gd name="connsiteX89" fmla="*/ 3438770 w 4384431"/>
              <a:gd name="connsiteY89" fmla="*/ 2266461 h 2618153"/>
              <a:gd name="connsiteX90" fmla="*/ 3516923 w 4384431"/>
              <a:gd name="connsiteY90" fmla="*/ 2289907 h 2618153"/>
              <a:gd name="connsiteX91" fmla="*/ 3532554 w 4384431"/>
              <a:gd name="connsiteY91" fmla="*/ 2313353 h 2618153"/>
              <a:gd name="connsiteX92" fmla="*/ 3540370 w 4384431"/>
              <a:gd name="connsiteY92" fmla="*/ 2336800 h 2618153"/>
              <a:gd name="connsiteX93" fmla="*/ 3579446 w 4384431"/>
              <a:gd name="connsiteY93" fmla="*/ 2360246 h 2618153"/>
              <a:gd name="connsiteX94" fmla="*/ 3602893 w 4384431"/>
              <a:gd name="connsiteY94" fmla="*/ 2375876 h 2618153"/>
              <a:gd name="connsiteX95" fmla="*/ 3657600 w 4384431"/>
              <a:gd name="connsiteY95" fmla="*/ 2391507 h 2618153"/>
              <a:gd name="connsiteX96" fmla="*/ 3673231 w 4384431"/>
              <a:gd name="connsiteY96" fmla="*/ 2414953 h 2618153"/>
              <a:gd name="connsiteX97" fmla="*/ 3681046 w 4384431"/>
              <a:gd name="connsiteY97" fmla="*/ 2438400 h 2618153"/>
              <a:gd name="connsiteX98" fmla="*/ 3727939 w 4384431"/>
              <a:gd name="connsiteY98" fmla="*/ 2469661 h 2618153"/>
              <a:gd name="connsiteX99" fmla="*/ 3751385 w 4384431"/>
              <a:gd name="connsiteY99" fmla="*/ 2547815 h 2618153"/>
              <a:gd name="connsiteX100" fmla="*/ 3782646 w 4384431"/>
              <a:gd name="connsiteY100" fmla="*/ 2594707 h 2618153"/>
              <a:gd name="connsiteX101" fmla="*/ 3837354 w 4384431"/>
              <a:gd name="connsiteY101" fmla="*/ 2610338 h 2618153"/>
              <a:gd name="connsiteX102" fmla="*/ 3884246 w 4384431"/>
              <a:gd name="connsiteY102" fmla="*/ 2618153 h 2618153"/>
              <a:gd name="connsiteX103" fmla="*/ 4095262 w 4384431"/>
              <a:gd name="connsiteY103" fmla="*/ 2610338 h 2618153"/>
              <a:gd name="connsiteX104" fmla="*/ 4142154 w 4384431"/>
              <a:gd name="connsiteY104" fmla="*/ 2594707 h 2618153"/>
              <a:gd name="connsiteX105" fmla="*/ 4165600 w 4384431"/>
              <a:gd name="connsiteY105" fmla="*/ 2586892 h 2618153"/>
              <a:gd name="connsiteX106" fmla="*/ 4235939 w 4384431"/>
              <a:gd name="connsiteY106" fmla="*/ 2555630 h 2618153"/>
              <a:gd name="connsiteX107" fmla="*/ 4259385 w 4384431"/>
              <a:gd name="connsiteY107" fmla="*/ 2547815 h 2618153"/>
              <a:gd name="connsiteX108" fmla="*/ 4282831 w 4384431"/>
              <a:gd name="connsiteY108" fmla="*/ 2540000 h 2618153"/>
              <a:gd name="connsiteX109" fmla="*/ 4384431 w 4384431"/>
              <a:gd name="connsiteY109"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681635 h 2618153"/>
              <a:gd name="connsiteX51" fmla="*/ 1446215 w 4384431"/>
              <a:gd name="connsiteY51" fmla="*/ 1670207 h 2618153"/>
              <a:gd name="connsiteX52" fmla="*/ 1586301 w 4384431"/>
              <a:gd name="connsiteY52" fmla="*/ 1644770 h 2618153"/>
              <a:gd name="connsiteX53" fmla="*/ 1704048 w 4384431"/>
              <a:gd name="connsiteY53" fmla="*/ 1624641 h 2618153"/>
              <a:gd name="connsiteX54" fmla="*/ 1633416 w 4384431"/>
              <a:gd name="connsiteY54" fmla="*/ 1852246 h 2618153"/>
              <a:gd name="connsiteX55" fmla="*/ 1649046 w 4384431"/>
              <a:gd name="connsiteY55" fmla="*/ 1914769 h 2618153"/>
              <a:gd name="connsiteX56" fmla="*/ 1664677 w 4384431"/>
              <a:gd name="connsiteY56" fmla="*/ 2016369 h 2618153"/>
              <a:gd name="connsiteX57" fmla="*/ 1680308 w 4384431"/>
              <a:gd name="connsiteY57" fmla="*/ 2039815 h 2618153"/>
              <a:gd name="connsiteX58" fmla="*/ 1735016 w 4384431"/>
              <a:gd name="connsiteY58" fmla="*/ 2094523 h 2618153"/>
              <a:gd name="connsiteX59" fmla="*/ 1758462 w 4384431"/>
              <a:gd name="connsiteY59" fmla="*/ 2125784 h 2618153"/>
              <a:gd name="connsiteX60" fmla="*/ 1805354 w 4384431"/>
              <a:gd name="connsiteY60" fmla="*/ 2157046 h 2618153"/>
              <a:gd name="connsiteX61" fmla="*/ 1836616 w 4384431"/>
              <a:gd name="connsiteY61" fmla="*/ 2203938 h 2618153"/>
              <a:gd name="connsiteX62" fmla="*/ 1875693 w 4384431"/>
              <a:gd name="connsiteY62" fmla="*/ 2211753 h 2618153"/>
              <a:gd name="connsiteX63" fmla="*/ 1899139 w 4384431"/>
              <a:gd name="connsiteY63" fmla="*/ 2219569 h 2618153"/>
              <a:gd name="connsiteX64" fmla="*/ 2016370 w 4384431"/>
              <a:gd name="connsiteY64" fmla="*/ 2227384 h 2618153"/>
              <a:gd name="connsiteX65" fmla="*/ 2180493 w 4384431"/>
              <a:gd name="connsiteY65" fmla="*/ 2219569 h 2618153"/>
              <a:gd name="connsiteX66" fmla="*/ 2227385 w 4384431"/>
              <a:gd name="connsiteY66" fmla="*/ 2196123 h 2618153"/>
              <a:gd name="connsiteX67" fmla="*/ 2250831 w 4384431"/>
              <a:gd name="connsiteY67" fmla="*/ 2188307 h 2618153"/>
              <a:gd name="connsiteX68" fmla="*/ 2360246 w 4384431"/>
              <a:gd name="connsiteY68" fmla="*/ 2172676 h 2618153"/>
              <a:gd name="connsiteX69" fmla="*/ 2391508 w 4384431"/>
              <a:gd name="connsiteY69" fmla="*/ 2164861 h 2618153"/>
              <a:gd name="connsiteX70" fmla="*/ 2438400 w 4384431"/>
              <a:gd name="connsiteY70" fmla="*/ 2149230 h 2618153"/>
              <a:gd name="connsiteX71" fmla="*/ 2563446 w 4384431"/>
              <a:gd name="connsiteY71" fmla="*/ 2141415 h 2618153"/>
              <a:gd name="connsiteX72" fmla="*/ 2586893 w 4384431"/>
              <a:gd name="connsiteY72" fmla="*/ 2133600 h 2618153"/>
              <a:gd name="connsiteX73" fmla="*/ 2715257 w 4384431"/>
              <a:gd name="connsiteY73" fmla="*/ 2089214 h 2618153"/>
              <a:gd name="connsiteX74" fmla="*/ 2766646 w 4384431"/>
              <a:gd name="connsiteY74" fmla="*/ 2078892 h 2618153"/>
              <a:gd name="connsiteX75" fmla="*/ 2821354 w 4384431"/>
              <a:gd name="connsiteY75" fmla="*/ 2055446 h 2618153"/>
              <a:gd name="connsiteX76" fmla="*/ 2868246 w 4384431"/>
              <a:gd name="connsiteY76" fmla="*/ 2039815 h 2618153"/>
              <a:gd name="connsiteX77" fmla="*/ 2891693 w 4384431"/>
              <a:gd name="connsiteY77" fmla="*/ 2032000 h 2618153"/>
              <a:gd name="connsiteX78" fmla="*/ 2962031 w 4384431"/>
              <a:gd name="connsiteY78" fmla="*/ 2008553 h 2618153"/>
              <a:gd name="connsiteX79" fmla="*/ 2985477 w 4384431"/>
              <a:gd name="connsiteY79" fmla="*/ 2000738 h 2618153"/>
              <a:gd name="connsiteX80" fmla="*/ 3055816 w 4384431"/>
              <a:gd name="connsiteY80" fmla="*/ 2008553 h 2618153"/>
              <a:gd name="connsiteX81" fmla="*/ 3102708 w 4384431"/>
              <a:gd name="connsiteY81" fmla="*/ 2024184 h 2618153"/>
              <a:gd name="connsiteX82" fmla="*/ 3118339 w 4384431"/>
              <a:gd name="connsiteY82" fmla="*/ 2047630 h 2618153"/>
              <a:gd name="connsiteX83" fmla="*/ 3188677 w 4384431"/>
              <a:gd name="connsiteY83" fmla="*/ 2071076 h 2618153"/>
              <a:gd name="connsiteX84" fmla="*/ 3235570 w 4384431"/>
              <a:gd name="connsiteY84" fmla="*/ 2094523 h 2618153"/>
              <a:gd name="connsiteX85" fmla="*/ 3243385 w 4384431"/>
              <a:gd name="connsiteY85" fmla="*/ 2125784 h 2618153"/>
              <a:gd name="connsiteX86" fmla="*/ 3259016 w 4384431"/>
              <a:gd name="connsiteY86" fmla="*/ 2172676 h 2618153"/>
              <a:gd name="connsiteX87" fmla="*/ 3298093 w 4384431"/>
              <a:gd name="connsiteY87" fmla="*/ 2243015 h 2618153"/>
              <a:gd name="connsiteX88" fmla="*/ 3391877 w 4384431"/>
              <a:gd name="connsiteY88" fmla="*/ 2258646 h 2618153"/>
              <a:gd name="connsiteX89" fmla="*/ 3438770 w 4384431"/>
              <a:gd name="connsiteY89" fmla="*/ 2266461 h 2618153"/>
              <a:gd name="connsiteX90" fmla="*/ 3516923 w 4384431"/>
              <a:gd name="connsiteY90" fmla="*/ 2289907 h 2618153"/>
              <a:gd name="connsiteX91" fmla="*/ 3532554 w 4384431"/>
              <a:gd name="connsiteY91" fmla="*/ 2313353 h 2618153"/>
              <a:gd name="connsiteX92" fmla="*/ 3540370 w 4384431"/>
              <a:gd name="connsiteY92" fmla="*/ 2336800 h 2618153"/>
              <a:gd name="connsiteX93" fmla="*/ 3579446 w 4384431"/>
              <a:gd name="connsiteY93" fmla="*/ 2360246 h 2618153"/>
              <a:gd name="connsiteX94" fmla="*/ 3602893 w 4384431"/>
              <a:gd name="connsiteY94" fmla="*/ 2375876 h 2618153"/>
              <a:gd name="connsiteX95" fmla="*/ 3657600 w 4384431"/>
              <a:gd name="connsiteY95" fmla="*/ 2391507 h 2618153"/>
              <a:gd name="connsiteX96" fmla="*/ 3673231 w 4384431"/>
              <a:gd name="connsiteY96" fmla="*/ 2414953 h 2618153"/>
              <a:gd name="connsiteX97" fmla="*/ 3681046 w 4384431"/>
              <a:gd name="connsiteY97" fmla="*/ 2438400 h 2618153"/>
              <a:gd name="connsiteX98" fmla="*/ 3727939 w 4384431"/>
              <a:gd name="connsiteY98" fmla="*/ 2469661 h 2618153"/>
              <a:gd name="connsiteX99" fmla="*/ 3751385 w 4384431"/>
              <a:gd name="connsiteY99" fmla="*/ 2547815 h 2618153"/>
              <a:gd name="connsiteX100" fmla="*/ 3782646 w 4384431"/>
              <a:gd name="connsiteY100" fmla="*/ 2594707 h 2618153"/>
              <a:gd name="connsiteX101" fmla="*/ 3837354 w 4384431"/>
              <a:gd name="connsiteY101" fmla="*/ 2610338 h 2618153"/>
              <a:gd name="connsiteX102" fmla="*/ 3884246 w 4384431"/>
              <a:gd name="connsiteY102" fmla="*/ 2618153 h 2618153"/>
              <a:gd name="connsiteX103" fmla="*/ 4095262 w 4384431"/>
              <a:gd name="connsiteY103" fmla="*/ 2610338 h 2618153"/>
              <a:gd name="connsiteX104" fmla="*/ 4142154 w 4384431"/>
              <a:gd name="connsiteY104" fmla="*/ 2594707 h 2618153"/>
              <a:gd name="connsiteX105" fmla="*/ 4165600 w 4384431"/>
              <a:gd name="connsiteY105" fmla="*/ 2586892 h 2618153"/>
              <a:gd name="connsiteX106" fmla="*/ 4235939 w 4384431"/>
              <a:gd name="connsiteY106" fmla="*/ 2555630 h 2618153"/>
              <a:gd name="connsiteX107" fmla="*/ 4259385 w 4384431"/>
              <a:gd name="connsiteY107" fmla="*/ 2547815 h 2618153"/>
              <a:gd name="connsiteX108" fmla="*/ 4282831 w 4384431"/>
              <a:gd name="connsiteY108" fmla="*/ 2540000 h 2618153"/>
              <a:gd name="connsiteX109" fmla="*/ 4384431 w 4384431"/>
              <a:gd name="connsiteY109" fmla="*/ 2516553 h 2618153"/>
              <a:gd name="connsiteX0" fmla="*/ 0 w 4384431"/>
              <a:gd name="connsiteY0" fmla="*/ 0 h 2618153"/>
              <a:gd name="connsiteX1" fmla="*/ 78154 w 4384431"/>
              <a:gd name="connsiteY1" fmla="*/ 15630 h 2618153"/>
              <a:gd name="connsiteX2" fmla="*/ 148493 w 4384431"/>
              <a:gd name="connsiteY2" fmla="*/ 39076 h 2618153"/>
              <a:gd name="connsiteX3" fmla="*/ 195385 w 4384431"/>
              <a:gd name="connsiteY3" fmla="*/ 54707 h 2618153"/>
              <a:gd name="connsiteX4" fmla="*/ 218831 w 4384431"/>
              <a:gd name="connsiteY4" fmla="*/ 62523 h 2618153"/>
              <a:gd name="connsiteX5" fmla="*/ 273539 w 4384431"/>
              <a:gd name="connsiteY5" fmla="*/ 101600 h 2618153"/>
              <a:gd name="connsiteX6" fmla="*/ 304800 w 4384431"/>
              <a:gd name="connsiteY6" fmla="*/ 109415 h 2618153"/>
              <a:gd name="connsiteX7" fmla="*/ 328246 w 4384431"/>
              <a:gd name="connsiteY7" fmla="*/ 117230 h 2618153"/>
              <a:gd name="connsiteX8" fmla="*/ 375139 w 4384431"/>
              <a:gd name="connsiteY8" fmla="*/ 148492 h 2618153"/>
              <a:gd name="connsiteX9" fmla="*/ 398585 w 4384431"/>
              <a:gd name="connsiteY9" fmla="*/ 164123 h 2618153"/>
              <a:gd name="connsiteX10" fmla="*/ 453293 w 4384431"/>
              <a:gd name="connsiteY10" fmla="*/ 187569 h 2618153"/>
              <a:gd name="connsiteX11" fmla="*/ 500185 w 4384431"/>
              <a:gd name="connsiteY11" fmla="*/ 234461 h 2618153"/>
              <a:gd name="connsiteX12" fmla="*/ 531446 w 4384431"/>
              <a:gd name="connsiteY12" fmla="*/ 257907 h 2618153"/>
              <a:gd name="connsiteX13" fmla="*/ 562708 w 4384431"/>
              <a:gd name="connsiteY13" fmla="*/ 312615 h 2618153"/>
              <a:gd name="connsiteX14" fmla="*/ 609600 w 4384431"/>
              <a:gd name="connsiteY14" fmla="*/ 351692 h 2618153"/>
              <a:gd name="connsiteX15" fmla="*/ 617416 w 4384431"/>
              <a:gd name="connsiteY15" fmla="*/ 375138 h 2618153"/>
              <a:gd name="connsiteX16" fmla="*/ 672123 w 4384431"/>
              <a:gd name="connsiteY16" fmla="*/ 390769 h 2618153"/>
              <a:gd name="connsiteX17" fmla="*/ 695570 w 4384431"/>
              <a:gd name="connsiteY17" fmla="*/ 406400 h 2618153"/>
              <a:gd name="connsiteX18" fmla="*/ 719016 w 4384431"/>
              <a:gd name="connsiteY18" fmla="*/ 414215 h 2618153"/>
              <a:gd name="connsiteX19" fmla="*/ 750277 w 4384431"/>
              <a:gd name="connsiteY19" fmla="*/ 422030 h 2618153"/>
              <a:gd name="connsiteX20" fmla="*/ 789354 w 4384431"/>
              <a:gd name="connsiteY20" fmla="*/ 429846 h 2618153"/>
              <a:gd name="connsiteX21" fmla="*/ 859693 w 4384431"/>
              <a:gd name="connsiteY21" fmla="*/ 453292 h 2618153"/>
              <a:gd name="connsiteX22" fmla="*/ 883139 w 4384431"/>
              <a:gd name="connsiteY22" fmla="*/ 461107 h 2618153"/>
              <a:gd name="connsiteX23" fmla="*/ 930031 w 4384431"/>
              <a:gd name="connsiteY23" fmla="*/ 508000 h 2618153"/>
              <a:gd name="connsiteX24" fmla="*/ 953477 w 4384431"/>
              <a:gd name="connsiteY24" fmla="*/ 531446 h 2618153"/>
              <a:gd name="connsiteX25" fmla="*/ 976923 w 4384431"/>
              <a:gd name="connsiteY25" fmla="*/ 547076 h 2618153"/>
              <a:gd name="connsiteX26" fmla="*/ 1023816 w 4384431"/>
              <a:gd name="connsiteY26" fmla="*/ 570523 h 2618153"/>
              <a:gd name="connsiteX27" fmla="*/ 1047262 w 4384431"/>
              <a:gd name="connsiteY27" fmla="*/ 593969 h 2618153"/>
              <a:gd name="connsiteX28" fmla="*/ 1094154 w 4384431"/>
              <a:gd name="connsiteY28" fmla="*/ 609600 h 2618153"/>
              <a:gd name="connsiteX29" fmla="*/ 1141046 w 4384431"/>
              <a:gd name="connsiteY29" fmla="*/ 633046 h 2618153"/>
              <a:gd name="connsiteX30" fmla="*/ 1172308 w 4384431"/>
              <a:gd name="connsiteY30" fmla="*/ 703384 h 2618153"/>
              <a:gd name="connsiteX31" fmla="*/ 1180123 w 4384431"/>
              <a:gd name="connsiteY31" fmla="*/ 742461 h 2618153"/>
              <a:gd name="connsiteX32" fmla="*/ 1187939 w 4384431"/>
              <a:gd name="connsiteY32" fmla="*/ 836246 h 2618153"/>
              <a:gd name="connsiteX33" fmla="*/ 1203570 w 4384431"/>
              <a:gd name="connsiteY33" fmla="*/ 883138 h 2618153"/>
              <a:gd name="connsiteX34" fmla="*/ 1211385 w 4384431"/>
              <a:gd name="connsiteY34" fmla="*/ 937846 h 2618153"/>
              <a:gd name="connsiteX35" fmla="*/ 1242646 w 4384431"/>
              <a:gd name="connsiteY35" fmla="*/ 961292 h 2618153"/>
              <a:gd name="connsiteX36" fmla="*/ 1332301 w 4384431"/>
              <a:gd name="connsiteY36" fmla="*/ 1006193 h 2618153"/>
              <a:gd name="connsiteX37" fmla="*/ 1370126 w 4384431"/>
              <a:gd name="connsiteY37" fmla="*/ 1031704 h 2618153"/>
              <a:gd name="connsiteX38" fmla="*/ 1399323 w 4384431"/>
              <a:gd name="connsiteY38" fmla="*/ 1072845 h 2618153"/>
              <a:gd name="connsiteX39" fmla="*/ 1439210 w 4384431"/>
              <a:gd name="connsiteY39" fmla="*/ 1139055 h 2618153"/>
              <a:gd name="connsiteX40" fmla="*/ 1422400 w 4384431"/>
              <a:gd name="connsiteY40" fmla="*/ 1266092 h 2618153"/>
              <a:gd name="connsiteX41" fmla="*/ 1438031 w 4384431"/>
              <a:gd name="connsiteY41" fmla="*/ 1289538 h 2618153"/>
              <a:gd name="connsiteX42" fmla="*/ 1461477 w 4384431"/>
              <a:gd name="connsiteY42" fmla="*/ 1297353 h 2618153"/>
              <a:gd name="connsiteX43" fmla="*/ 1516185 w 4384431"/>
              <a:gd name="connsiteY43" fmla="*/ 1359876 h 2618153"/>
              <a:gd name="connsiteX44" fmla="*/ 1524000 w 4384431"/>
              <a:gd name="connsiteY44" fmla="*/ 1383323 h 2618153"/>
              <a:gd name="connsiteX45" fmla="*/ 1539631 w 4384431"/>
              <a:gd name="connsiteY45" fmla="*/ 1406769 h 2618153"/>
              <a:gd name="connsiteX46" fmla="*/ 1517439 w 4384431"/>
              <a:gd name="connsiteY46" fmla="*/ 1474306 h 2618153"/>
              <a:gd name="connsiteX47" fmla="*/ 1458234 w 4384431"/>
              <a:gd name="connsiteY47" fmla="*/ 1542579 h 2618153"/>
              <a:gd name="connsiteX48" fmla="*/ 1398954 w 4384431"/>
              <a:gd name="connsiteY48" fmla="*/ 1617488 h 2618153"/>
              <a:gd name="connsiteX49" fmla="*/ 1371012 w 4384431"/>
              <a:gd name="connsiteY49" fmla="*/ 1646686 h 2618153"/>
              <a:gd name="connsiteX50" fmla="*/ 1383323 w 4384431"/>
              <a:gd name="connsiteY50" fmla="*/ 1681635 h 2618153"/>
              <a:gd name="connsiteX51" fmla="*/ 1446215 w 4384431"/>
              <a:gd name="connsiteY51" fmla="*/ 1670207 h 2618153"/>
              <a:gd name="connsiteX52" fmla="*/ 1586301 w 4384431"/>
              <a:gd name="connsiteY52" fmla="*/ 1644770 h 2618153"/>
              <a:gd name="connsiteX53" fmla="*/ 1704048 w 4384431"/>
              <a:gd name="connsiteY53" fmla="*/ 1624641 h 2618153"/>
              <a:gd name="connsiteX54" fmla="*/ 1633416 w 4384431"/>
              <a:gd name="connsiteY54" fmla="*/ 1852246 h 2618153"/>
              <a:gd name="connsiteX55" fmla="*/ 1649046 w 4384431"/>
              <a:gd name="connsiteY55" fmla="*/ 1914769 h 2618153"/>
              <a:gd name="connsiteX56" fmla="*/ 1664677 w 4384431"/>
              <a:gd name="connsiteY56" fmla="*/ 2016369 h 2618153"/>
              <a:gd name="connsiteX57" fmla="*/ 1680308 w 4384431"/>
              <a:gd name="connsiteY57" fmla="*/ 2039815 h 2618153"/>
              <a:gd name="connsiteX58" fmla="*/ 1735016 w 4384431"/>
              <a:gd name="connsiteY58" fmla="*/ 2094523 h 2618153"/>
              <a:gd name="connsiteX59" fmla="*/ 1758462 w 4384431"/>
              <a:gd name="connsiteY59" fmla="*/ 2125784 h 2618153"/>
              <a:gd name="connsiteX60" fmla="*/ 1805354 w 4384431"/>
              <a:gd name="connsiteY60" fmla="*/ 2157046 h 2618153"/>
              <a:gd name="connsiteX61" fmla="*/ 1836616 w 4384431"/>
              <a:gd name="connsiteY61" fmla="*/ 2203938 h 2618153"/>
              <a:gd name="connsiteX62" fmla="*/ 1875693 w 4384431"/>
              <a:gd name="connsiteY62" fmla="*/ 2211753 h 2618153"/>
              <a:gd name="connsiteX63" fmla="*/ 1899139 w 4384431"/>
              <a:gd name="connsiteY63" fmla="*/ 2219569 h 2618153"/>
              <a:gd name="connsiteX64" fmla="*/ 2016370 w 4384431"/>
              <a:gd name="connsiteY64" fmla="*/ 2227384 h 2618153"/>
              <a:gd name="connsiteX65" fmla="*/ 2180493 w 4384431"/>
              <a:gd name="connsiteY65" fmla="*/ 2219569 h 2618153"/>
              <a:gd name="connsiteX66" fmla="*/ 2227385 w 4384431"/>
              <a:gd name="connsiteY66" fmla="*/ 2196123 h 2618153"/>
              <a:gd name="connsiteX67" fmla="*/ 2250831 w 4384431"/>
              <a:gd name="connsiteY67" fmla="*/ 2188307 h 2618153"/>
              <a:gd name="connsiteX68" fmla="*/ 2360246 w 4384431"/>
              <a:gd name="connsiteY68" fmla="*/ 2172676 h 2618153"/>
              <a:gd name="connsiteX69" fmla="*/ 2391508 w 4384431"/>
              <a:gd name="connsiteY69" fmla="*/ 2164861 h 2618153"/>
              <a:gd name="connsiteX70" fmla="*/ 2438400 w 4384431"/>
              <a:gd name="connsiteY70" fmla="*/ 2149230 h 2618153"/>
              <a:gd name="connsiteX71" fmla="*/ 2563446 w 4384431"/>
              <a:gd name="connsiteY71" fmla="*/ 2141415 h 2618153"/>
              <a:gd name="connsiteX72" fmla="*/ 2586893 w 4384431"/>
              <a:gd name="connsiteY72" fmla="*/ 2133600 h 2618153"/>
              <a:gd name="connsiteX73" fmla="*/ 2715257 w 4384431"/>
              <a:gd name="connsiteY73" fmla="*/ 2089214 h 2618153"/>
              <a:gd name="connsiteX74" fmla="*/ 2766646 w 4384431"/>
              <a:gd name="connsiteY74" fmla="*/ 2055889 h 2618153"/>
              <a:gd name="connsiteX75" fmla="*/ 2821354 w 4384431"/>
              <a:gd name="connsiteY75" fmla="*/ 2055446 h 2618153"/>
              <a:gd name="connsiteX76" fmla="*/ 2868246 w 4384431"/>
              <a:gd name="connsiteY76" fmla="*/ 2039815 h 2618153"/>
              <a:gd name="connsiteX77" fmla="*/ 2891693 w 4384431"/>
              <a:gd name="connsiteY77" fmla="*/ 2032000 h 2618153"/>
              <a:gd name="connsiteX78" fmla="*/ 2962031 w 4384431"/>
              <a:gd name="connsiteY78" fmla="*/ 2008553 h 2618153"/>
              <a:gd name="connsiteX79" fmla="*/ 2985477 w 4384431"/>
              <a:gd name="connsiteY79" fmla="*/ 2000738 h 2618153"/>
              <a:gd name="connsiteX80" fmla="*/ 3055816 w 4384431"/>
              <a:gd name="connsiteY80" fmla="*/ 2008553 h 2618153"/>
              <a:gd name="connsiteX81" fmla="*/ 3102708 w 4384431"/>
              <a:gd name="connsiteY81" fmla="*/ 2024184 h 2618153"/>
              <a:gd name="connsiteX82" fmla="*/ 3118339 w 4384431"/>
              <a:gd name="connsiteY82" fmla="*/ 2047630 h 2618153"/>
              <a:gd name="connsiteX83" fmla="*/ 3188677 w 4384431"/>
              <a:gd name="connsiteY83" fmla="*/ 2071076 h 2618153"/>
              <a:gd name="connsiteX84" fmla="*/ 3235570 w 4384431"/>
              <a:gd name="connsiteY84" fmla="*/ 2094523 h 2618153"/>
              <a:gd name="connsiteX85" fmla="*/ 3243385 w 4384431"/>
              <a:gd name="connsiteY85" fmla="*/ 2125784 h 2618153"/>
              <a:gd name="connsiteX86" fmla="*/ 3259016 w 4384431"/>
              <a:gd name="connsiteY86" fmla="*/ 2172676 h 2618153"/>
              <a:gd name="connsiteX87" fmla="*/ 3298093 w 4384431"/>
              <a:gd name="connsiteY87" fmla="*/ 2243015 h 2618153"/>
              <a:gd name="connsiteX88" fmla="*/ 3391877 w 4384431"/>
              <a:gd name="connsiteY88" fmla="*/ 2258646 h 2618153"/>
              <a:gd name="connsiteX89" fmla="*/ 3438770 w 4384431"/>
              <a:gd name="connsiteY89" fmla="*/ 2266461 h 2618153"/>
              <a:gd name="connsiteX90" fmla="*/ 3516923 w 4384431"/>
              <a:gd name="connsiteY90" fmla="*/ 2289907 h 2618153"/>
              <a:gd name="connsiteX91" fmla="*/ 3532554 w 4384431"/>
              <a:gd name="connsiteY91" fmla="*/ 2313353 h 2618153"/>
              <a:gd name="connsiteX92" fmla="*/ 3540370 w 4384431"/>
              <a:gd name="connsiteY92" fmla="*/ 2336800 h 2618153"/>
              <a:gd name="connsiteX93" fmla="*/ 3579446 w 4384431"/>
              <a:gd name="connsiteY93" fmla="*/ 2360246 h 2618153"/>
              <a:gd name="connsiteX94" fmla="*/ 3602893 w 4384431"/>
              <a:gd name="connsiteY94" fmla="*/ 2375876 h 2618153"/>
              <a:gd name="connsiteX95" fmla="*/ 3657600 w 4384431"/>
              <a:gd name="connsiteY95" fmla="*/ 2391507 h 2618153"/>
              <a:gd name="connsiteX96" fmla="*/ 3673231 w 4384431"/>
              <a:gd name="connsiteY96" fmla="*/ 2414953 h 2618153"/>
              <a:gd name="connsiteX97" fmla="*/ 3681046 w 4384431"/>
              <a:gd name="connsiteY97" fmla="*/ 2438400 h 2618153"/>
              <a:gd name="connsiteX98" fmla="*/ 3727939 w 4384431"/>
              <a:gd name="connsiteY98" fmla="*/ 2469661 h 2618153"/>
              <a:gd name="connsiteX99" fmla="*/ 3751385 w 4384431"/>
              <a:gd name="connsiteY99" fmla="*/ 2547815 h 2618153"/>
              <a:gd name="connsiteX100" fmla="*/ 3782646 w 4384431"/>
              <a:gd name="connsiteY100" fmla="*/ 2594707 h 2618153"/>
              <a:gd name="connsiteX101" fmla="*/ 3837354 w 4384431"/>
              <a:gd name="connsiteY101" fmla="*/ 2610338 h 2618153"/>
              <a:gd name="connsiteX102" fmla="*/ 3884246 w 4384431"/>
              <a:gd name="connsiteY102" fmla="*/ 2618153 h 2618153"/>
              <a:gd name="connsiteX103" fmla="*/ 4095262 w 4384431"/>
              <a:gd name="connsiteY103" fmla="*/ 2610338 h 2618153"/>
              <a:gd name="connsiteX104" fmla="*/ 4142154 w 4384431"/>
              <a:gd name="connsiteY104" fmla="*/ 2594707 h 2618153"/>
              <a:gd name="connsiteX105" fmla="*/ 4165600 w 4384431"/>
              <a:gd name="connsiteY105" fmla="*/ 2586892 h 2618153"/>
              <a:gd name="connsiteX106" fmla="*/ 4235939 w 4384431"/>
              <a:gd name="connsiteY106" fmla="*/ 2555630 h 2618153"/>
              <a:gd name="connsiteX107" fmla="*/ 4259385 w 4384431"/>
              <a:gd name="connsiteY107" fmla="*/ 2547815 h 2618153"/>
              <a:gd name="connsiteX108" fmla="*/ 4282831 w 4384431"/>
              <a:gd name="connsiteY108" fmla="*/ 2540000 h 2618153"/>
              <a:gd name="connsiteX109" fmla="*/ 4384431 w 4384431"/>
              <a:gd name="connsiteY109" fmla="*/ 2516553 h 2618153"/>
              <a:gd name="connsiteX0" fmla="*/ 0 w 4446215"/>
              <a:gd name="connsiteY0" fmla="*/ 0 h 2636689"/>
              <a:gd name="connsiteX1" fmla="*/ 139938 w 4446215"/>
              <a:gd name="connsiteY1" fmla="*/ 34166 h 2636689"/>
              <a:gd name="connsiteX2" fmla="*/ 210277 w 4446215"/>
              <a:gd name="connsiteY2" fmla="*/ 57612 h 2636689"/>
              <a:gd name="connsiteX3" fmla="*/ 257169 w 4446215"/>
              <a:gd name="connsiteY3" fmla="*/ 73243 h 2636689"/>
              <a:gd name="connsiteX4" fmla="*/ 280615 w 4446215"/>
              <a:gd name="connsiteY4" fmla="*/ 81059 h 2636689"/>
              <a:gd name="connsiteX5" fmla="*/ 335323 w 4446215"/>
              <a:gd name="connsiteY5" fmla="*/ 120136 h 2636689"/>
              <a:gd name="connsiteX6" fmla="*/ 366584 w 4446215"/>
              <a:gd name="connsiteY6" fmla="*/ 127951 h 2636689"/>
              <a:gd name="connsiteX7" fmla="*/ 390030 w 4446215"/>
              <a:gd name="connsiteY7" fmla="*/ 135766 h 2636689"/>
              <a:gd name="connsiteX8" fmla="*/ 436923 w 4446215"/>
              <a:gd name="connsiteY8" fmla="*/ 167028 h 2636689"/>
              <a:gd name="connsiteX9" fmla="*/ 460369 w 4446215"/>
              <a:gd name="connsiteY9" fmla="*/ 182659 h 2636689"/>
              <a:gd name="connsiteX10" fmla="*/ 515077 w 4446215"/>
              <a:gd name="connsiteY10" fmla="*/ 206105 h 2636689"/>
              <a:gd name="connsiteX11" fmla="*/ 561969 w 4446215"/>
              <a:gd name="connsiteY11" fmla="*/ 252997 h 2636689"/>
              <a:gd name="connsiteX12" fmla="*/ 593230 w 4446215"/>
              <a:gd name="connsiteY12" fmla="*/ 276443 h 2636689"/>
              <a:gd name="connsiteX13" fmla="*/ 624492 w 4446215"/>
              <a:gd name="connsiteY13" fmla="*/ 331151 h 2636689"/>
              <a:gd name="connsiteX14" fmla="*/ 671384 w 4446215"/>
              <a:gd name="connsiteY14" fmla="*/ 370228 h 2636689"/>
              <a:gd name="connsiteX15" fmla="*/ 679200 w 4446215"/>
              <a:gd name="connsiteY15" fmla="*/ 393674 h 2636689"/>
              <a:gd name="connsiteX16" fmla="*/ 733907 w 4446215"/>
              <a:gd name="connsiteY16" fmla="*/ 409305 h 2636689"/>
              <a:gd name="connsiteX17" fmla="*/ 757354 w 4446215"/>
              <a:gd name="connsiteY17" fmla="*/ 424936 h 2636689"/>
              <a:gd name="connsiteX18" fmla="*/ 780800 w 4446215"/>
              <a:gd name="connsiteY18" fmla="*/ 432751 h 2636689"/>
              <a:gd name="connsiteX19" fmla="*/ 812061 w 4446215"/>
              <a:gd name="connsiteY19" fmla="*/ 440566 h 2636689"/>
              <a:gd name="connsiteX20" fmla="*/ 851138 w 4446215"/>
              <a:gd name="connsiteY20" fmla="*/ 448382 h 2636689"/>
              <a:gd name="connsiteX21" fmla="*/ 921477 w 4446215"/>
              <a:gd name="connsiteY21" fmla="*/ 471828 h 2636689"/>
              <a:gd name="connsiteX22" fmla="*/ 944923 w 4446215"/>
              <a:gd name="connsiteY22" fmla="*/ 479643 h 2636689"/>
              <a:gd name="connsiteX23" fmla="*/ 991815 w 4446215"/>
              <a:gd name="connsiteY23" fmla="*/ 526536 h 2636689"/>
              <a:gd name="connsiteX24" fmla="*/ 1015261 w 4446215"/>
              <a:gd name="connsiteY24" fmla="*/ 549982 h 2636689"/>
              <a:gd name="connsiteX25" fmla="*/ 1038707 w 4446215"/>
              <a:gd name="connsiteY25" fmla="*/ 565612 h 2636689"/>
              <a:gd name="connsiteX26" fmla="*/ 1085600 w 4446215"/>
              <a:gd name="connsiteY26" fmla="*/ 589059 h 2636689"/>
              <a:gd name="connsiteX27" fmla="*/ 1109046 w 4446215"/>
              <a:gd name="connsiteY27" fmla="*/ 612505 h 2636689"/>
              <a:gd name="connsiteX28" fmla="*/ 1155938 w 4446215"/>
              <a:gd name="connsiteY28" fmla="*/ 628136 h 2636689"/>
              <a:gd name="connsiteX29" fmla="*/ 1202830 w 4446215"/>
              <a:gd name="connsiteY29" fmla="*/ 651582 h 2636689"/>
              <a:gd name="connsiteX30" fmla="*/ 1234092 w 4446215"/>
              <a:gd name="connsiteY30" fmla="*/ 721920 h 2636689"/>
              <a:gd name="connsiteX31" fmla="*/ 1241907 w 4446215"/>
              <a:gd name="connsiteY31" fmla="*/ 760997 h 2636689"/>
              <a:gd name="connsiteX32" fmla="*/ 1249723 w 4446215"/>
              <a:gd name="connsiteY32" fmla="*/ 854782 h 2636689"/>
              <a:gd name="connsiteX33" fmla="*/ 1265354 w 4446215"/>
              <a:gd name="connsiteY33" fmla="*/ 901674 h 2636689"/>
              <a:gd name="connsiteX34" fmla="*/ 1273169 w 4446215"/>
              <a:gd name="connsiteY34" fmla="*/ 956382 h 2636689"/>
              <a:gd name="connsiteX35" fmla="*/ 1304430 w 4446215"/>
              <a:gd name="connsiteY35" fmla="*/ 979828 h 2636689"/>
              <a:gd name="connsiteX36" fmla="*/ 1394085 w 4446215"/>
              <a:gd name="connsiteY36" fmla="*/ 1024729 h 2636689"/>
              <a:gd name="connsiteX37" fmla="*/ 1431910 w 4446215"/>
              <a:gd name="connsiteY37" fmla="*/ 1050240 h 2636689"/>
              <a:gd name="connsiteX38" fmla="*/ 1461107 w 4446215"/>
              <a:gd name="connsiteY38" fmla="*/ 1091381 h 2636689"/>
              <a:gd name="connsiteX39" fmla="*/ 1500994 w 4446215"/>
              <a:gd name="connsiteY39" fmla="*/ 1157591 h 2636689"/>
              <a:gd name="connsiteX40" fmla="*/ 1484184 w 4446215"/>
              <a:gd name="connsiteY40" fmla="*/ 1284628 h 2636689"/>
              <a:gd name="connsiteX41" fmla="*/ 1499815 w 4446215"/>
              <a:gd name="connsiteY41" fmla="*/ 1308074 h 2636689"/>
              <a:gd name="connsiteX42" fmla="*/ 1523261 w 4446215"/>
              <a:gd name="connsiteY42" fmla="*/ 1315889 h 2636689"/>
              <a:gd name="connsiteX43" fmla="*/ 1577969 w 4446215"/>
              <a:gd name="connsiteY43" fmla="*/ 1378412 h 2636689"/>
              <a:gd name="connsiteX44" fmla="*/ 1585784 w 4446215"/>
              <a:gd name="connsiteY44" fmla="*/ 1401859 h 2636689"/>
              <a:gd name="connsiteX45" fmla="*/ 1601415 w 4446215"/>
              <a:gd name="connsiteY45" fmla="*/ 1425305 h 2636689"/>
              <a:gd name="connsiteX46" fmla="*/ 1579223 w 4446215"/>
              <a:gd name="connsiteY46" fmla="*/ 1492842 h 2636689"/>
              <a:gd name="connsiteX47" fmla="*/ 1520018 w 4446215"/>
              <a:gd name="connsiteY47" fmla="*/ 1561115 h 2636689"/>
              <a:gd name="connsiteX48" fmla="*/ 1460738 w 4446215"/>
              <a:gd name="connsiteY48" fmla="*/ 1636024 h 2636689"/>
              <a:gd name="connsiteX49" fmla="*/ 1432796 w 4446215"/>
              <a:gd name="connsiteY49" fmla="*/ 1665222 h 2636689"/>
              <a:gd name="connsiteX50" fmla="*/ 1445107 w 4446215"/>
              <a:gd name="connsiteY50" fmla="*/ 1700171 h 2636689"/>
              <a:gd name="connsiteX51" fmla="*/ 1507999 w 4446215"/>
              <a:gd name="connsiteY51" fmla="*/ 1688743 h 2636689"/>
              <a:gd name="connsiteX52" fmla="*/ 1648085 w 4446215"/>
              <a:gd name="connsiteY52" fmla="*/ 1663306 h 2636689"/>
              <a:gd name="connsiteX53" fmla="*/ 1765832 w 4446215"/>
              <a:gd name="connsiteY53" fmla="*/ 1643177 h 2636689"/>
              <a:gd name="connsiteX54" fmla="*/ 1695200 w 4446215"/>
              <a:gd name="connsiteY54" fmla="*/ 1870782 h 2636689"/>
              <a:gd name="connsiteX55" fmla="*/ 1710830 w 4446215"/>
              <a:gd name="connsiteY55" fmla="*/ 1933305 h 2636689"/>
              <a:gd name="connsiteX56" fmla="*/ 1726461 w 4446215"/>
              <a:gd name="connsiteY56" fmla="*/ 2034905 h 2636689"/>
              <a:gd name="connsiteX57" fmla="*/ 1742092 w 4446215"/>
              <a:gd name="connsiteY57" fmla="*/ 2058351 h 2636689"/>
              <a:gd name="connsiteX58" fmla="*/ 1796800 w 4446215"/>
              <a:gd name="connsiteY58" fmla="*/ 2113059 h 2636689"/>
              <a:gd name="connsiteX59" fmla="*/ 1820246 w 4446215"/>
              <a:gd name="connsiteY59" fmla="*/ 2144320 h 2636689"/>
              <a:gd name="connsiteX60" fmla="*/ 1867138 w 4446215"/>
              <a:gd name="connsiteY60" fmla="*/ 2175582 h 2636689"/>
              <a:gd name="connsiteX61" fmla="*/ 1898400 w 4446215"/>
              <a:gd name="connsiteY61" fmla="*/ 2222474 h 2636689"/>
              <a:gd name="connsiteX62" fmla="*/ 1937477 w 4446215"/>
              <a:gd name="connsiteY62" fmla="*/ 2230289 h 2636689"/>
              <a:gd name="connsiteX63" fmla="*/ 1960923 w 4446215"/>
              <a:gd name="connsiteY63" fmla="*/ 2238105 h 2636689"/>
              <a:gd name="connsiteX64" fmla="*/ 2078154 w 4446215"/>
              <a:gd name="connsiteY64" fmla="*/ 2245920 h 2636689"/>
              <a:gd name="connsiteX65" fmla="*/ 2242277 w 4446215"/>
              <a:gd name="connsiteY65" fmla="*/ 2238105 h 2636689"/>
              <a:gd name="connsiteX66" fmla="*/ 2289169 w 4446215"/>
              <a:gd name="connsiteY66" fmla="*/ 2214659 h 2636689"/>
              <a:gd name="connsiteX67" fmla="*/ 2312615 w 4446215"/>
              <a:gd name="connsiteY67" fmla="*/ 2206843 h 2636689"/>
              <a:gd name="connsiteX68" fmla="*/ 2422030 w 4446215"/>
              <a:gd name="connsiteY68" fmla="*/ 2191212 h 2636689"/>
              <a:gd name="connsiteX69" fmla="*/ 2453292 w 4446215"/>
              <a:gd name="connsiteY69" fmla="*/ 2183397 h 2636689"/>
              <a:gd name="connsiteX70" fmla="*/ 2500184 w 4446215"/>
              <a:gd name="connsiteY70" fmla="*/ 2167766 h 2636689"/>
              <a:gd name="connsiteX71" fmla="*/ 2625230 w 4446215"/>
              <a:gd name="connsiteY71" fmla="*/ 2159951 h 2636689"/>
              <a:gd name="connsiteX72" fmla="*/ 2648677 w 4446215"/>
              <a:gd name="connsiteY72" fmla="*/ 2152136 h 2636689"/>
              <a:gd name="connsiteX73" fmla="*/ 2777041 w 4446215"/>
              <a:gd name="connsiteY73" fmla="*/ 2107750 h 2636689"/>
              <a:gd name="connsiteX74" fmla="*/ 2828430 w 4446215"/>
              <a:gd name="connsiteY74" fmla="*/ 2074425 h 2636689"/>
              <a:gd name="connsiteX75" fmla="*/ 2883138 w 4446215"/>
              <a:gd name="connsiteY75" fmla="*/ 2073982 h 2636689"/>
              <a:gd name="connsiteX76" fmla="*/ 2930030 w 4446215"/>
              <a:gd name="connsiteY76" fmla="*/ 2058351 h 2636689"/>
              <a:gd name="connsiteX77" fmla="*/ 2953477 w 4446215"/>
              <a:gd name="connsiteY77" fmla="*/ 2050536 h 2636689"/>
              <a:gd name="connsiteX78" fmla="*/ 3023815 w 4446215"/>
              <a:gd name="connsiteY78" fmla="*/ 2027089 h 2636689"/>
              <a:gd name="connsiteX79" fmla="*/ 3047261 w 4446215"/>
              <a:gd name="connsiteY79" fmla="*/ 2019274 h 2636689"/>
              <a:gd name="connsiteX80" fmla="*/ 3117600 w 4446215"/>
              <a:gd name="connsiteY80" fmla="*/ 2027089 h 2636689"/>
              <a:gd name="connsiteX81" fmla="*/ 3164492 w 4446215"/>
              <a:gd name="connsiteY81" fmla="*/ 2042720 h 2636689"/>
              <a:gd name="connsiteX82" fmla="*/ 3180123 w 4446215"/>
              <a:gd name="connsiteY82" fmla="*/ 2066166 h 2636689"/>
              <a:gd name="connsiteX83" fmla="*/ 3250461 w 4446215"/>
              <a:gd name="connsiteY83" fmla="*/ 2089612 h 2636689"/>
              <a:gd name="connsiteX84" fmla="*/ 3297354 w 4446215"/>
              <a:gd name="connsiteY84" fmla="*/ 2113059 h 2636689"/>
              <a:gd name="connsiteX85" fmla="*/ 3305169 w 4446215"/>
              <a:gd name="connsiteY85" fmla="*/ 2144320 h 2636689"/>
              <a:gd name="connsiteX86" fmla="*/ 3320800 w 4446215"/>
              <a:gd name="connsiteY86" fmla="*/ 2191212 h 2636689"/>
              <a:gd name="connsiteX87" fmla="*/ 3359877 w 4446215"/>
              <a:gd name="connsiteY87" fmla="*/ 2261551 h 2636689"/>
              <a:gd name="connsiteX88" fmla="*/ 3453661 w 4446215"/>
              <a:gd name="connsiteY88" fmla="*/ 2277182 h 2636689"/>
              <a:gd name="connsiteX89" fmla="*/ 3500554 w 4446215"/>
              <a:gd name="connsiteY89" fmla="*/ 2284997 h 2636689"/>
              <a:gd name="connsiteX90" fmla="*/ 3578707 w 4446215"/>
              <a:gd name="connsiteY90" fmla="*/ 2308443 h 2636689"/>
              <a:gd name="connsiteX91" fmla="*/ 3594338 w 4446215"/>
              <a:gd name="connsiteY91" fmla="*/ 2331889 h 2636689"/>
              <a:gd name="connsiteX92" fmla="*/ 3602154 w 4446215"/>
              <a:gd name="connsiteY92" fmla="*/ 2355336 h 2636689"/>
              <a:gd name="connsiteX93" fmla="*/ 3641230 w 4446215"/>
              <a:gd name="connsiteY93" fmla="*/ 2378782 h 2636689"/>
              <a:gd name="connsiteX94" fmla="*/ 3664677 w 4446215"/>
              <a:gd name="connsiteY94" fmla="*/ 2394412 h 2636689"/>
              <a:gd name="connsiteX95" fmla="*/ 3719384 w 4446215"/>
              <a:gd name="connsiteY95" fmla="*/ 2410043 h 2636689"/>
              <a:gd name="connsiteX96" fmla="*/ 3735015 w 4446215"/>
              <a:gd name="connsiteY96" fmla="*/ 2433489 h 2636689"/>
              <a:gd name="connsiteX97" fmla="*/ 3742830 w 4446215"/>
              <a:gd name="connsiteY97" fmla="*/ 2456936 h 2636689"/>
              <a:gd name="connsiteX98" fmla="*/ 3789723 w 4446215"/>
              <a:gd name="connsiteY98" fmla="*/ 2488197 h 2636689"/>
              <a:gd name="connsiteX99" fmla="*/ 3813169 w 4446215"/>
              <a:gd name="connsiteY99" fmla="*/ 2566351 h 2636689"/>
              <a:gd name="connsiteX100" fmla="*/ 3844430 w 4446215"/>
              <a:gd name="connsiteY100" fmla="*/ 2613243 h 2636689"/>
              <a:gd name="connsiteX101" fmla="*/ 3899138 w 4446215"/>
              <a:gd name="connsiteY101" fmla="*/ 2628874 h 2636689"/>
              <a:gd name="connsiteX102" fmla="*/ 3946030 w 4446215"/>
              <a:gd name="connsiteY102" fmla="*/ 2636689 h 2636689"/>
              <a:gd name="connsiteX103" fmla="*/ 4157046 w 4446215"/>
              <a:gd name="connsiteY103" fmla="*/ 2628874 h 2636689"/>
              <a:gd name="connsiteX104" fmla="*/ 4203938 w 4446215"/>
              <a:gd name="connsiteY104" fmla="*/ 2613243 h 2636689"/>
              <a:gd name="connsiteX105" fmla="*/ 4227384 w 4446215"/>
              <a:gd name="connsiteY105" fmla="*/ 2605428 h 2636689"/>
              <a:gd name="connsiteX106" fmla="*/ 4297723 w 4446215"/>
              <a:gd name="connsiteY106" fmla="*/ 2574166 h 2636689"/>
              <a:gd name="connsiteX107" fmla="*/ 4321169 w 4446215"/>
              <a:gd name="connsiteY107" fmla="*/ 2566351 h 2636689"/>
              <a:gd name="connsiteX108" fmla="*/ 4344615 w 4446215"/>
              <a:gd name="connsiteY108" fmla="*/ 2558536 h 2636689"/>
              <a:gd name="connsiteX109" fmla="*/ 4446215 w 4446215"/>
              <a:gd name="connsiteY109" fmla="*/ 2535089 h 263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446215" h="2636689">
                <a:moveTo>
                  <a:pt x="0" y="0"/>
                </a:moveTo>
                <a:cubicBezTo>
                  <a:pt x="26051" y="5210"/>
                  <a:pt x="104892" y="24564"/>
                  <a:pt x="139938" y="34166"/>
                </a:cubicBezTo>
                <a:cubicBezTo>
                  <a:pt x="174984" y="43768"/>
                  <a:pt x="186831" y="49797"/>
                  <a:pt x="210277" y="57612"/>
                </a:cubicBezTo>
                <a:lnTo>
                  <a:pt x="257169" y="73243"/>
                </a:lnTo>
                <a:lnTo>
                  <a:pt x="280615" y="81059"/>
                </a:lnTo>
                <a:cubicBezTo>
                  <a:pt x="284170" y="83725"/>
                  <a:pt x="326437" y="116328"/>
                  <a:pt x="335323" y="120136"/>
                </a:cubicBezTo>
                <a:cubicBezTo>
                  <a:pt x="345196" y="124367"/>
                  <a:pt x="356256" y="125000"/>
                  <a:pt x="366584" y="127951"/>
                </a:cubicBezTo>
                <a:cubicBezTo>
                  <a:pt x="374505" y="130214"/>
                  <a:pt x="382215" y="133161"/>
                  <a:pt x="390030" y="135766"/>
                </a:cubicBezTo>
                <a:lnTo>
                  <a:pt x="436923" y="167028"/>
                </a:lnTo>
                <a:cubicBezTo>
                  <a:pt x="444738" y="172238"/>
                  <a:pt x="451458" y="179689"/>
                  <a:pt x="460369" y="182659"/>
                </a:cubicBezTo>
                <a:cubicBezTo>
                  <a:pt x="477309" y="188305"/>
                  <a:pt x="501280" y="195067"/>
                  <a:pt x="515077" y="206105"/>
                </a:cubicBezTo>
                <a:cubicBezTo>
                  <a:pt x="532338" y="219914"/>
                  <a:pt x="544285" y="239734"/>
                  <a:pt x="561969" y="252997"/>
                </a:cubicBezTo>
                <a:cubicBezTo>
                  <a:pt x="572389" y="260812"/>
                  <a:pt x="584020" y="267233"/>
                  <a:pt x="593230" y="276443"/>
                </a:cubicBezTo>
                <a:cubicBezTo>
                  <a:pt x="611691" y="294904"/>
                  <a:pt x="609166" y="309695"/>
                  <a:pt x="624492" y="331151"/>
                </a:cubicBezTo>
                <a:cubicBezTo>
                  <a:pt x="638168" y="350297"/>
                  <a:pt x="652689" y="357765"/>
                  <a:pt x="671384" y="370228"/>
                </a:cubicBezTo>
                <a:cubicBezTo>
                  <a:pt x="673989" y="378043"/>
                  <a:pt x="673375" y="387849"/>
                  <a:pt x="679200" y="393674"/>
                </a:cubicBezTo>
                <a:cubicBezTo>
                  <a:pt x="682936" y="397410"/>
                  <a:pt x="733639" y="409238"/>
                  <a:pt x="733907" y="409305"/>
                </a:cubicBezTo>
                <a:cubicBezTo>
                  <a:pt x="741723" y="414515"/>
                  <a:pt x="748952" y="420735"/>
                  <a:pt x="757354" y="424936"/>
                </a:cubicBezTo>
                <a:cubicBezTo>
                  <a:pt x="764722" y="428620"/>
                  <a:pt x="772879" y="430488"/>
                  <a:pt x="780800" y="432751"/>
                </a:cubicBezTo>
                <a:cubicBezTo>
                  <a:pt x="791128" y="435702"/>
                  <a:pt x="801576" y="438236"/>
                  <a:pt x="812061" y="440566"/>
                </a:cubicBezTo>
                <a:cubicBezTo>
                  <a:pt x="825028" y="443448"/>
                  <a:pt x="838322" y="444887"/>
                  <a:pt x="851138" y="448382"/>
                </a:cubicBezTo>
                <a:cubicBezTo>
                  <a:pt x="851169" y="448390"/>
                  <a:pt x="909739" y="467915"/>
                  <a:pt x="921477" y="471828"/>
                </a:cubicBezTo>
                <a:lnTo>
                  <a:pt x="944923" y="479643"/>
                </a:lnTo>
                <a:lnTo>
                  <a:pt x="991815" y="526536"/>
                </a:lnTo>
                <a:cubicBezTo>
                  <a:pt x="999630" y="534351"/>
                  <a:pt x="1006065" y="543851"/>
                  <a:pt x="1015261" y="549982"/>
                </a:cubicBezTo>
                <a:cubicBezTo>
                  <a:pt x="1023076" y="555192"/>
                  <a:pt x="1030306" y="561412"/>
                  <a:pt x="1038707" y="565612"/>
                </a:cubicBezTo>
                <a:cubicBezTo>
                  <a:pt x="1073953" y="583235"/>
                  <a:pt x="1052006" y="561064"/>
                  <a:pt x="1085600" y="589059"/>
                </a:cubicBezTo>
                <a:cubicBezTo>
                  <a:pt x="1094091" y="596135"/>
                  <a:pt x="1099384" y="607137"/>
                  <a:pt x="1109046" y="612505"/>
                </a:cubicBezTo>
                <a:cubicBezTo>
                  <a:pt x="1123449" y="620507"/>
                  <a:pt x="1142229" y="618997"/>
                  <a:pt x="1155938" y="628136"/>
                </a:cubicBezTo>
                <a:cubicBezTo>
                  <a:pt x="1186239" y="648336"/>
                  <a:pt x="1170473" y="640796"/>
                  <a:pt x="1202830" y="651582"/>
                </a:cubicBezTo>
                <a:cubicBezTo>
                  <a:pt x="1221431" y="707385"/>
                  <a:pt x="1209322" y="684765"/>
                  <a:pt x="1234092" y="721920"/>
                </a:cubicBezTo>
                <a:cubicBezTo>
                  <a:pt x="1236697" y="734946"/>
                  <a:pt x="1240355" y="747804"/>
                  <a:pt x="1241907" y="760997"/>
                </a:cubicBezTo>
                <a:cubicBezTo>
                  <a:pt x="1245572" y="792152"/>
                  <a:pt x="1244566" y="823839"/>
                  <a:pt x="1249723" y="854782"/>
                </a:cubicBezTo>
                <a:cubicBezTo>
                  <a:pt x="1252432" y="871034"/>
                  <a:pt x="1265354" y="901674"/>
                  <a:pt x="1265354" y="901674"/>
                </a:cubicBezTo>
                <a:cubicBezTo>
                  <a:pt x="1267959" y="919910"/>
                  <a:pt x="1264931" y="939906"/>
                  <a:pt x="1273169" y="956382"/>
                </a:cubicBezTo>
                <a:cubicBezTo>
                  <a:pt x="1278994" y="968032"/>
                  <a:pt x="1284277" y="968437"/>
                  <a:pt x="1304430" y="979828"/>
                </a:cubicBezTo>
                <a:cubicBezTo>
                  <a:pt x="1324583" y="991219"/>
                  <a:pt x="1372838" y="1012994"/>
                  <a:pt x="1394085" y="1024729"/>
                </a:cubicBezTo>
                <a:cubicBezTo>
                  <a:pt x="1415332" y="1036464"/>
                  <a:pt x="1424095" y="1039819"/>
                  <a:pt x="1431910" y="1050240"/>
                </a:cubicBezTo>
                <a:cubicBezTo>
                  <a:pt x="1446242" y="1093232"/>
                  <a:pt x="1449593" y="1073489"/>
                  <a:pt x="1461107" y="1091381"/>
                </a:cubicBezTo>
                <a:cubicBezTo>
                  <a:pt x="1472621" y="1109273"/>
                  <a:pt x="1462912" y="1100469"/>
                  <a:pt x="1500994" y="1157591"/>
                </a:cubicBezTo>
                <a:cubicBezTo>
                  <a:pt x="1505362" y="1175063"/>
                  <a:pt x="1484380" y="1259548"/>
                  <a:pt x="1484184" y="1284628"/>
                </a:cubicBezTo>
                <a:cubicBezTo>
                  <a:pt x="1483988" y="1309708"/>
                  <a:pt x="1492480" y="1302206"/>
                  <a:pt x="1499815" y="1308074"/>
                </a:cubicBezTo>
                <a:cubicBezTo>
                  <a:pt x="1506248" y="1313220"/>
                  <a:pt x="1515446" y="1313284"/>
                  <a:pt x="1523261" y="1315889"/>
                </a:cubicBezTo>
                <a:cubicBezTo>
                  <a:pt x="1559733" y="1370597"/>
                  <a:pt x="1538892" y="1352362"/>
                  <a:pt x="1577969" y="1378412"/>
                </a:cubicBezTo>
                <a:cubicBezTo>
                  <a:pt x="1580574" y="1386228"/>
                  <a:pt x="1582100" y="1394490"/>
                  <a:pt x="1585784" y="1401859"/>
                </a:cubicBezTo>
                <a:cubicBezTo>
                  <a:pt x="1589985" y="1410260"/>
                  <a:pt x="1602509" y="1410141"/>
                  <a:pt x="1601415" y="1425305"/>
                </a:cubicBezTo>
                <a:cubicBezTo>
                  <a:pt x="1600322" y="1440469"/>
                  <a:pt x="1592789" y="1470207"/>
                  <a:pt x="1579223" y="1492842"/>
                </a:cubicBezTo>
                <a:cubicBezTo>
                  <a:pt x="1565657" y="1515477"/>
                  <a:pt x="1539766" y="1537251"/>
                  <a:pt x="1520018" y="1561115"/>
                </a:cubicBezTo>
                <a:cubicBezTo>
                  <a:pt x="1500271" y="1584979"/>
                  <a:pt x="1475275" y="1618673"/>
                  <a:pt x="1460738" y="1636024"/>
                </a:cubicBezTo>
                <a:cubicBezTo>
                  <a:pt x="1446201" y="1653375"/>
                  <a:pt x="1435401" y="1654531"/>
                  <a:pt x="1432796" y="1665222"/>
                </a:cubicBezTo>
                <a:cubicBezTo>
                  <a:pt x="1430191" y="1675913"/>
                  <a:pt x="1432573" y="1696251"/>
                  <a:pt x="1445107" y="1700171"/>
                </a:cubicBezTo>
                <a:cubicBezTo>
                  <a:pt x="1457641" y="1704091"/>
                  <a:pt x="1474170" y="1694887"/>
                  <a:pt x="1507999" y="1688743"/>
                </a:cubicBezTo>
                <a:cubicBezTo>
                  <a:pt x="1541828" y="1682599"/>
                  <a:pt x="1645480" y="1655490"/>
                  <a:pt x="1648085" y="1663306"/>
                </a:cubicBezTo>
                <a:cubicBezTo>
                  <a:pt x="1697280" y="1659792"/>
                  <a:pt x="1757980" y="1608598"/>
                  <a:pt x="1765832" y="1643177"/>
                </a:cubicBezTo>
                <a:cubicBezTo>
                  <a:pt x="1773684" y="1677756"/>
                  <a:pt x="1689990" y="1862967"/>
                  <a:pt x="1695200" y="1870782"/>
                </a:cubicBezTo>
                <a:cubicBezTo>
                  <a:pt x="1703967" y="1897083"/>
                  <a:pt x="1706638" y="1901867"/>
                  <a:pt x="1710830" y="1933305"/>
                </a:cubicBezTo>
                <a:cubicBezTo>
                  <a:pt x="1714089" y="1957748"/>
                  <a:pt x="1712059" y="2006101"/>
                  <a:pt x="1726461" y="2034905"/>
                </a:cubicBezTo>
                <a:cubicBezTo>
                  <a:pt x="1730662" y="2043306"/>
                  <a:pt x="1736882" y="2050536"/>
                  <a:pt x="1742092" y="2058351"/>
                </a:cubicBezTo>
                <a:cubicBezTo>
                  <a:pt x="1765274" y="2127900"/>
                  <a:pt x="1721556" y="2012735"/>
                  <a:pt x="1796800" y="2113059"/>
                </a:cubicBezTo>
                <a:cubicBezTo>
                  <a:pt x="1804615" y="2123479"/>
                  <a:pt x="1810511" y="2135666"/>
                  <a:pt x="1820246" y="2144320"/>
                </a:cubicBezTo>
                <a:cubicBezTo>
                  <a:pt x="1834287" y="2156801"/>
                  <a:pt x="1867138" y="2175582"/>
                  <a:pt x="1867138" y="2175582"/>
                </a:cubicBezTo>
                <a:cubicBezTo>
                  <a:pt x="1874085" y="2196422"/>
                  <a:pt x="1874984" y="2210766"/>
                  <a:pt x="1898400" y="2222474"/>
                </a:cubicBezTo>
                <a:cubicBezTo>
                  <a:pt x="1910281" y="2228415"/>
                  <a:pt x="1924590" y="2227067"/>
                  <a:pt x="1937477" y="2230289"/>
                </a:cubicBezTo>
                <a:cubicBezTo>
                  <a:pt x="1945469" y="2232287"/>
                  <a:pt x="1952735" y="2237195"/>
                  <a:pt x="1960923" y="2238105"/>
                </a:cubicBezTo>
                <a:cubicBezTo>
                  <a:pt x="1999847" y="2242430"/>
                  <a:pt x="2039077" y="2243315"/>
                  <a:pt x="2078154" y="2245920"/>
                </a:cubicBezTo>
                <a:cubicBezTo>
                  <a:pt x="2132862" y="2243315"/>
                  <a:pt x="2187697" y="2242653"/>
                  <a:pt x="2242277" y="2238105"/>
                </a:cubicBezTo>
                <a:cubicBezTo>
                  <a:pt x="2265846" y="2236141"/>
                  <a:pt x="2268887" y="2224800"/>
                  <a:pt x="2289169" y="2214659"/>
                </a:cubicBezTo>
                <a:cubicBezTo>
                  <a:pt x="2296537" y="2210975"/>
                  <a:pt x="2304510" y="2208317"/>
                  <a:pt x="2312615" y="2206843"/>
                </a:cubicBezTo>
                <a:cubicBezTo>
                  <a:pt x="2471196" y="2178010"/>
                  <a:pt x="2293811" y="2216856"/>
                  <a:pt x="2422030" y="2191212"/>
                </a:cubicBezTo>
                <a:cubicBezTo>
                  <a:pt x="2432563" y="2189105"/>
                  <a:pt x="2443004" y="2186483"/>
                  <a:pt x="2453292" y="2183397"/>
                </a:cubicBezTo>
                <a:cubicBezTo>
                  <a:pt x="2469073" y="2178663"/>
                  <a:pt x="2483740" y="2168794"/>
                  <a:pt x="2500184" y="2167766"/>
                </a:cubicBezTo>
                <a:lnTo>
                  <a:pt x="2625230" y="2159951"/>
                </a:lnTo>
                <a:cubicBezTo>
                  <a:pt x="2633046" y="2157346"/>
                  <a:pt x="2623375" y="2160836"/>
                  <a:pt x="2648677" y="2152136"/>
                </a:cubicBezTo>
                <a:cubicBezTo>
                  <a:pt x="2673979" y="2143436"/>
                  <a:pt x="2709046" y="2130414"/>
                  <a:pt x="2777041" y="2107750"/>
                </a:cubicBezTo>
                <a:cubicBezTo>
                  <a:pt x="2844238" y="2062951"/>
                  <a:pt x="2810747" y="2080053"/>
                  <a:pt x="2828430" y="2074425"/>
                </a:cubicBezTo>
                <a:cubicBezTo>
                  <a:pt x="2846113" y="2068797"/>
                  <a:pt x="2866205" y="2076661"/>
                  <a:pt x="2883138" y="2073982"/>
                </a:cubicBezTo>
                <a:cubicBezTo>
                  <a:pt x="2900071" y="2071303"/>
                  <a:pt x="2914399" y="2063561"/>
                  <a:pt x="2930030" y="2058351"/>
                </a:cubicBezTo>
                <a:lnTo>
                  <a:pt x="2953477" y="2050536"/>
                </a:lnTo>
                <a:lnTo>
                  <a:pt x="3023815" y="2027089"/>
                </a:lnTo>
                <a:lnTo>
                  <a:pt x="3047261" y="2019274"/>
                </a:lnTo>
                <a:cubicBezTo>
                  <a:pt x="3070707" y="2021879"/>
                  <a:pt x="3094468" y="2022463"/>
                  <a:pt x="3117600" y="2027089"/>
                </a:cubicBezTo>
                <a:cubicBezTo>
                  <a:pt x="3133756" y="2030320"/>
                  <a:pt x="3164492" y="2042720"/>
                  <a:pt x="3164492" y="2042720"/>
                </a:cubicBezTo>
                <a:cubicBezTo>
                  <a:pt x="3169702" y="2050535"/>
                  <a:pt x="3173481" y="2059524"/>
                  <a:pt x="3180123" y="2066166"/>
                </a:cubicBezTo>
                <a:cubicBezTo>
                  <a:pt x="3202102" y="2088145"/>
                  <a:pt x="3219022" y="2084372"/>
                  <a:pt x="3250461" y="2089612"/>
                </a:cubicBezTo>
                <a:cubicBezTo>
                  <a:pt x="3263835" y="2094070"/>
                  <a:pt x="3288697" y="2100074"/>
                  <a:pt x="3297354" y="2113059"/>
                </a:cubicBezTo>
                <a:cubicBezTo>
                  <a:pt x="3303312" y="2121996"/>
                  <a:pt x="3302083" y="2134032"/>
                  <a:pt x="3305169" y="2144320"/>
                </a:cubicBezTo>
                <a:cubicBezTo>
                  <a:pt x="3309903" y="2160101"/>
                  <a:pt x="3315590" y="2175581"/>
                  <a:pt x="3320800" y="2191212"/>
                </a:cubicBezTo>
                <a:cubicBezTo>
                  <a:pt x="3327682" y="2211857"/>
                  <a:pt x="3339718" y="2254832"/>
                  <a:pt x="3359877" y="2261551"/>
                </a:cubicBezTo>
                <a:cubicBezTo>
                  <a:pt x="3408749" y="2277841"/>
                  <a:pt x="3366413" y="2265549"/>
                  <a:pt x="3453661" y="2277182"/>
                </a:cubicBezTo>
                <a:cubicBezTo>
                  <a:pt x="3469369" y="2279276"/>
                  <a:pt x="3484923" y="2282392"/>
                  <a:pt x="3500554" y="2284997"/>
                </a:cubicBezTo>
                <a:cubicBezTo>
                  <a:pt x="3557636" y="2304025"/>
                  <a:pt x="3531462" y="2296632"/>
                  <a:pt x="3578707" y="2308443"/>
                </a:cubicBezTo>
                <a:cubicBezTo>
                  <a:pt x="3583917" y="2316258"/>
                  <a:pt x="3590137" y="2323488"/>
                  <a:pt x="3594338" y="2331889"/>
                </a:cubicBezTo>
                <a:cubicBezTo>
                  <a:pt x="3598022" y="2339258"/>
                  <a:pt x="3596329" y="2349510"/>
                  <a:pt x="3602154" y="2355336"/>
                </a:cubicBezTo>
                <a:cubicBezTo>
                  <a:pt x="3612895" y="2366077"/>
                  <a:pt x="3628349" y="2370731"/>
                  <a:pt x="3641230" y="2378782"/>
                </a:cubicBezTo>
                <a:cubicBezTo>
                  <a:pt x="3649195" y="2383760"/>
                  <a:pt x="3656276" y="2390211"/>
                  <a:pt x="3664677" y="2394412"/>
                </a:cubicBezTo>
                <a:cubicBezTo>
                  <a:pt x="3675894" y="2400020"/>
                  <a:pt x="3709361" y="2407537"/>
                  <a:pt x="3719384" y="2410043"/>
                </a:cubicBezTo>
                <a:cubicBezTo>
                  <a:pt x="3724594" y="2417858"/>
                  <a:pt x="3730814" y="2425088"/>
                  <a:pt x="3735015" y="2433489"/>
                </a:cubicBezTo>
                <a:cubicBezTo>
                  <a:pt x="3738699" y="2440858"/>
                  <a:pt x="3737005" y="2451111"/>
                  <a:pt x="3742830" y="2456936"/>
                </a:cubicBezTo>
                <a:cubicBezTo>
                  <a:pt x="3756114" y="2470220"/>
                  <a:pt x="3789723" y="2488197"/>
                  <a:pt x="3789723" y="2488197"/>
                </a:cubicBezTo>
                <a:cubicBezTo>
                  <a:pt x="3801535" y="2535447"/>
                  <a:pt x="3794140" y="2509264"/>
                  <a:pt x="3813169" y="2566351"/>
                </a:cubicBezTo>
                <a:cubicBezTo>
                  <a:pt x="3821363" y="2590933"/>
                  <a:pt x="3819340" y="2596516"/>
                  <a:pt x="3844430" y="2613243"/>
                </a:cubicBezTo>
                <a:cubicBezTo>
                  <a:pt x="3850816" y="2617500"/>
                  <a:pt x="3895413" y="2628129"/>
                  <a:pt x="3899138" y="2628874"/>
                </a:cubicBezTo>
                <a:cubicBezTo>
                  <a:pt x="3914677" y="2631982"/>
                  <a:pt x="3930399" y="2634084"/>
                  <a:pt x="3946030" y="2636689"/>
                </a:cubicBezTo>
                <a:cubicBezTo>
                  <a:pt x="4016369" y="2634084"/>
                  <a:pt x="4086948" y="2635246"/>
                  <a:pt x="4157046" y="2628874"/>
                </a:cubicBezTo>
                <a:cubicBezTo>
                  <a:pt x="4173455" y="2627382"/>
                  <a:pt x="4188307" y="2618453"/>
                  <a:pt x="4203938" y="2613243"/>
                </a:cubicBezTo>
                <a:lnTo>
                  <a:pt x="4227384" y="2605428"/>
                </a:lnTo>
                <a:cubicBezTo>
                  <a:pt x="4264539" y="2580658"/>
                  <a:pt x="4241920" y="2592767"/>
                  <a:pt x="4297723" y="2574166"/>
                </a:cubicBezTo>
                <a:lnTo>
                  <a:pt x="4321169" y="2566351"/>
                </a:lnTo>
                <a:cubicBezTo>
                  <a:pt x="4328984" y="2563746"/>
                  <a:pt x="4336411" y="2559282"/>
                  <a:pt x="4344615" y="2558536"/>
                </a:cubicBezTo>
                <a:cubicBezTo>
                  <a:pt x="4437922" y="2550053"/>
                  <a:pt x="4410237" y="2571067"/>
                  <a:pt x="4446215" y="253508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7662" y="1547446"/>
            <a:ext cx="2086713" cy="2258646"/>
          </a:xfrm>
          <a:custGeom>
            <a:avLst/>
            <a:gdLst>
              <a:gd name="connsiteX0" fmla="*/ 0 w 2086713"/>
              <a:gd name="connsiteY0" fmla="*/ 2258646 h 2258646"/>
              <a:gd name="connsiteX1" fmla="*/ 156307 w 2086713"/>
              <a:gd name="connsiteY1" fmla="*/ 2250831 h 2258646"/>
              <a:gd name="connsiteX2" fmla="*/ 242276 w 2086713"/>
              <a:gd name="connsiteY2" fmla="*/ 2243016 h 2258646"/>
              <a:gd name="connsiteX3" fmla="*/ 289169 w 2086713"/>
              <a:gd name="connsiteY3" fmla="*/ 2227385 h 2258646"/>
              <a:gd name="connsiteX4" fmla="*/ 304800 w 2086713"/>
              <a:gd name="connsiteY4" fmla="*/ 2203939 h 2258646"/>
              <a:gd name="connsiteX5" fmla="*/ 359507 w 2086713"/>
              <a:gd name="connsiteY5" fmla="*/ 2149231 h 2258646"/>
              <a:gd name="connsiteX6" fmla="*/ 390769 w 2086713"/>
              <a:gd name="connsiteY6" fmla="*/ 2078892 h 2258646"/>
              <a:gd name="connsiteX7" fmla="*/ 414215 w 2086713"/>
              <a:gd name="connsiteY7" fmla="*/ 2063262 h 2258646"/>
              <a:gd name="connsiteX8" fmla="*/ 453292 w 2086713"/>
              <a:gd name="connsiteY8" fmla="*/ 2032000 h 2258646"/>
              <a:gd name="connsiteX9" fmla="*/ 523630 w 2086713"/>
              <a:gd name="connsiteY9" fmla="*/ 1992923 h 2258646"/>
              <a:gd name="connsiteX10" fmla="*/ 547076 w 2086713"/>
              <a:gd name="connsiteY10" fmla="*/ 1969477 h 2258646"/>
              <a:gd name="connsiteX11" fmla="*/ 554892 w 2086713"/>
              <a:gd name="connsiteY11" fmla="*/ 1946031 h 2258646"/>
              <a:gd name="connsiteX12" fmla="*/ 586153 w 2086713"/>
              <a:gd name="connsiteY12" fmla="*/ 1899139 h 2258646"/>
              <a:gd name="connsiteX13" fmla="*/ 601784 w 2086713"/>
              <a:gd name="connsiteY13" fmla="*/ 1875692 h 2258646"/>
              <a:gd name="connsiteX14" fmla="*/ 617415 w 2086713"/>
              <a:gd name="connsiteY14" fmla="*/ 1820985 h 2258646"/>
              <a:gd name="connsiteX15" fmla="*/ 640861 w 2086713"/>
              <a:gd name="connsiteY15" fmla="*/ 1813169 h 2258646"/>
              <a:gd name="connsiteX16" fmla="*/ 656492 w 2086713"/>
              <a:gd name="connsiteY16" fmla="*/ 1789723 h 2258646"/>
              <a:gd name="connsiteX17" fmla="*/ 703384 w 2086713"/>
              <a:gd name="connsiteY17" fmla="*/ 1758462 h 2258646"/>
              <a:gd name="connsiteX18" fmla="*/ 765907 w 2086713"/>
              <a:gd name="connsiteY18" fmla="*/ 1703754 h 2258646"/>
              <a:gd name="connsiteX19" fmla="*/ 789353 w 2086713"/>
              <a:gd name="connsiteY19" fmla="*/ 1688123 h 2258646"/>
              <a:gd name="connsiteX20" fmla="*/ 804984 w 2086713"/>
              <a:gd name="connsiteY20" fmla="*/ 1641231 h 2258646"/>
              <a:gd name="connsiteX21" fmla="*/ 812800 w 2086713"/>
              <a:gd name="connsiteY21" fmla="*/ 1617785 h 2258646"/>
              <a:gd name="connsiteX22" fmla="*/ 828430 w 2086713"/>
              <a:gd name="connsiteY22" fmla="*/ 1594339 h 2258646"/>
              <a:gd name="connsiteX23" fmla="*/ 867507 w 2086713"/>
              <a:gd name="connsiteY23" fmla="*/ 1539631 h 2258646"/>
              <a:gd name="connsiteX24" fmla="*/ 875323 w 2086713"/>
              <a:gd name="connsiteY24" fmla="*/ 1477108 h 2258646"/>
              <a:gd name="connsiteX25" fmla="*/ 906584 w 2086713"/>
              <a:gd name="connsiteY25" fmla="*/ 1430216 h 2258646"/>
              <a:gd name="connsiteX26" fmla="*/ 914400 w 2086713"/>
              <a:gd name="connsiteY26" fmla="*/ 1406769 h 2258646"/>
              <a:gd name="connsiteX27" fmla="*/ 937846 w 2086713"/>
              <a:gd name="connsiteY27" fmla="*/ 1312985 h 2258646"/>
              <a:gd name="connsiteX28" fmla="*/ 945661 w 2086713"/>
              <a:gd name="connsiteY28" fmla="*/ 1289539 h 2258646"/>
              <a:gd name="connsiteX29" fmla="*/ 976923 w 2086713"/>
              <a:gd name="connsiteY29" fmla="*/ 1281723 h 2258646"/>
              <a:gd name="connsiteX30" fmla="*/ 1000369 w 2086713"/>
              <a:gd name="connsiteY30" fmla="*/ 1266092 h 2258646"/>
              <a:gd name="connsiteX31" fmla="*/ 1031630 w 2086713"/>
              <a:gd name="connsiteY31" fmla="*/ 1258277 h 2258646"/>
              <a:gd name="connsiteX32" fmla="*/ 1055076 w 2086713"/>
              <a:gd name="connsiteY32" fmla="*/ 1250462 h 2258646"/>
              <a:gd name="connsiteX33" fmla="*/ 1070707 w 2086713"/>
              <a:gd name="connsiteY33" fmla="*/ 1227016 h 2258646"/>
              <a:gd name="connsiteX34" fmla="*/ 1117600 w 2086713"/>
              <a:gd name="connsiteY34" fmla="*/ 1203569 h 2258646"/>
              <a:gd name="connsiteX35" fmla="*/ 1141046 w 2086713"/>
              <a:gd name="connsiteY35" fmla="*/ 1187939 h 2258646"/>
              <a:gd name="connsiteX36" fmla="*/ 1180123 w 2086713"/>
              <a:gd name="connsiteY36" fmla="*/ 1148862 h 2258646"/>
              <a:gd name="connsiteX37" fmla="*/ 1219200 w 2086713"/>
              <a:gd name="connsiteY37" fmla="*/ 1109785 h 2258646"/>
              <a:gd name="connsiteX38" fmla="*/ 1227015 w 2086713"/>
              <a:gd name="connsiteY38" fmla="*/ 1086339 h 2258646"/>
              <a:gd name="connsiteX39" fmla="*/ 1273907 w 2086713"/>
              <a:gd name="connsiteY39" fmla="*/ 1055077 h 2258646"/>
              <a:gd name="connsiteX40" fmla="*/ 1297353 w 2086713"/>
              <a:gd name="connsiteY40" fmla="*/ 976923 h 2258646"/>
              <a:gd name="connsiteX41" fmla="*/ 1312984 w 2086713"/>
              <a:gd name="connsiteY41" fmla="*/ 953477 h 2258646"/>
              <a:gd name="connsiteX42" fmla="*/ 1352061 w 2086713"/>
              <a:gd name="connsiteY42" fmla="*/ 906585 h 2258646"/>
              <a:gd name="connsiteX43" fmla="*/ 1359876 w 2086713"/>
              <a:gd name="connsiteY43" fmla="*/ 875323 h 2258646"/>
              <a:gd name="connsiteX44" fmla="*/ 1367692 w 2086713"/>
              <a:gd name="connsiteY44" fmla="*/ 851877 h 2258646"/>
              <a:gd name="connsiteX45" fmla="*/ 1391138 w 2086713"/>
              <a:gd name="connsiteY45" fmla="*/ 765908 h 2258646"/>
              <a:gd name="connsiteX46" fmla="*/ 1414584 w 2086713"/>
              <a:gd name="connsiteY46" fmla="*/ 750277 h 2258646"/>
              <a:gd name="connsiteX47" fmla="*/ 1430215 w 2086713"/>
              <a:gd name="connsiteY47" fmla="*/ 726831 h 2258646"/>
              <a:gd name="connsiteX48" fmla="*/ 1453661 w 2086713"/>
              <a:gd name="connsiteY48" fmla="*/ 679939 h 2258646"/>
              <a:gd name="connsiteX49" fmla="*/ 1477107 w 2086713"/>
              <a:gd name="connsiteY49" fmla="*/ 672123 h 2258646"/>
              <a:gd name="connsiteX50" fmla="*/ 1492738 w 2086713"/>
              <a:gd name="connsiteY50" fmla="*/ 617416 h 2258646"/>
              <a:gd name="connsiteX51" fmla="*/ 1531815 w 2086713"/>
              <a:gd name="connsiteY51" fmla="*/ 570523 h 2258646"/>
              <a:gd name="connsiteX52" fmla="*/ 1547446 w 2086713"/>
              <a:gd name="connsiteY52" fmla="*/ 547077 h 2258646"/>
              <a:gd name="connsiteX53" fmla="*/ 1555261 w 2086713"/>
              <a:gd name="connsiteY53" fmla="*/ 523631 h 2258646"/>
              <a:gd name="connsiteX54" fmla="*/ 1586523 w 2086713"/>
              <a:gd name="connsiteY54" fmla="*/ 476739 h 2258646"/>
              <a:gd name="connsiteX55" fmla="*/ 1594338 w 2086713"/>
              <a:gd name="connsiteY55" fmla="*/ 453292 h 2258646"/>
              <a:gd name="connsiteX56" fmla="*/ 1617784 w 2086713"/>
              <a:gd name="connsiteY56" fmla="*/ 437662 h 2258646"/>
              <a:gd name="connsiteX57" fmla="*/ 1625600 w 2086713"/>
              <a:gd name="connsiteY57" fmla="*/ 398585 h 2258646"/>
              <a:gd name="connsiteX58" fmla="*/ 1641230 w 2086713"/>
              <a:gd name="connsiteY58" fmla="*/ 375139 h 2258646"/>
              <a:gd name="connsiteX59" fmla="*/ 1649046 w 2086713"/>
              <a:gd name="connsiteY59" fmla="*/ 351692 h 2258646"/>
              <a:gd name="connsiteX60" fmla="*/ 1695938 w 2086713"/>
              <a:gd name="connsiteY60" fmla="*/ 336062 h 2258646"/>
              <a:gd name="connsiteX61" fmla="*/ 1719384 w 2086713"/>
              <a:gd name="connsiteY61" fmla="*/ 328246 h 2258646"/>
              <a:gd name="connsiteX62" fmla="*/ 1742830 w 2086713"/>
              <a:gd name="connsiteY62" fmla="*/ 320431 h 2258646"/>
              <a:gd name="connsiteX63" fmla="*/ 1766276 w 2086713"/>
              <a:gd name="connsiteY63" fmla="*/ 312616 h 2258646"/>
              <a:gd name="connsiteX64" fmla="*/ 1813169 w 2086713"/>
              <a:gd name="connsiteY64" fmla="*/ 281354 h 2258646"/>
              <a:gd name="connsiteX65" fmla="*/ 1883507 w 2086713"/>
              <a:gd name="connsiteY65" fmla="*/ 265723 h 2258646"/>
              <a:gd name="connsiteX66" fmla="*/ 1906953 w 2086713"/>
              <a:gd name="connsiteY66" fmla="*/ 257908 h 2258646"/>
              <a:gd name="connsiteX67" fmla="*/ 1977292 w 2086713"/>
              <a:gd name="connsiteY67" fmla="*/ 250092 h 2258646"/>
              <a:gd name="connsiteX68" fmla="*/ 2000738 w 2086713"/>
              <a:gd name="connsiteY68" fmla="*/ 242277 h 2258646"/>
              <a:gd name="connsiteX69" fmla="*/ 2008553 w 2086713"/>
              <a:gd name="connsiteY69" fmla="*/ 218831 h 2258646"/>
              <a:gd name="connsiteX70" fmla="*/ 2047630 w 2086713"/>
              <a:gd name="connsiteY70" fmla="*/ 179754 h 2258646"/>
              <a:gd name="connsiteX71" fmla="*/ 2055446 w 2086713"/>
              <a:gd name="connsiteY71" fmla="*/ 78154 h 2258646"/>
              <a:gd name="connsiteX72" fmla="*/ 2071076 w 2086713"/>
              <a:gd name="connsiteY72" fmla="*/ 54708 h 2258646"/>
              <a:gd name="connsiteX73" fmla="*/ 2086707 w 2086713"/>
              <a:gd name="connsiteY73" fmla="*/ 0 h 225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86713" h="2258646">
                <a:moveTo>
                  <a:pt x="0" y="2258646"/>
                </a:moveTo>
                <a:lnTo>
                  <a:pt x="156307" y="2250831"/>
                </a:lnTo>
                <a:cubicBezTo>
                  <a:pt x="185022" y="2248979"/>
                  <a:pt x="213939" y="2248017"/>
                  <a:pt x="242276" y="2243016"/>
                </a:cubicBezTo>
                <a:cubicBezTo>
                  <a:pt x="258502" y="2240153"/>
                  <a:pt x="289169" y="2227385"/>
                  <a:pt x="289169" y="2227385"/>
                </a:cubicBezTo>
                <a:cubicBezTo>
                  <a:pt x="294379" y="2219570"/>
                  <a:pt x="297465" y="2209807"/>
                  <a:pt x="304800" y="2203939"/>
                </a:cubicBezTo>
                <a:cubicBezTo>
                  <a:pt x="344108" y="2172492"/>
                  <a:pt x="328145" y="2243316"/>
                  <a:pt x="359507" y="2149231"/>
                </a:cubicBezTo>
                <a:cubicBezTo>
                  <a:pt x="367245" y="2126017"/>
                  <a:pt x="372192" y="2097469"/>
                  <a:pt x="390769" y="2078892"/>
                </a:cubicBezTo>
                <a:cubicBezTo>
                  <a:pt x="397411" y="2072250"/>
                  <a:pt x="406400" y="2068472"/>
                  <a:pt x="414215" y="2063262"/>
                </a:cubicBezTo>
                <a:cubicBezTo>
                  <a:pt x="443096" y="2019942"/>
                  <a:pt x="413322" y="2054206"/>
                  <a:pt x="453292" y="2032000"/>
                </a:cubicBezTo>
                <a:cubicBezTo>
                  <a:pt x="533912" y="1987211"/>
                  <a:pt x="470578" y="2010609"/>
                  <a:pt x="523630" y="1992923"/>
                </a:cubicBezTo>
                <a:cubicBezTo>
                  <a:pt x="531445" y="1985108"/>
                  <a:pt x="540945" y="1978673"/>
                  <a:pt x="547076" y="1969477"/>
                </a:cubicBezTo>
                <a:cubicBezTo>
                  <a:pt x="551646" y="1962622"/>
                  <a:pt x="550891" y="1953232"/>
                  <a:pt x="554892" y="1946031"/>
                </a:cubicBezTo>
                <a:cubicBezTo>
                  <a:pt x="564015" y="1929609"/>
                  <a:pt x="575733" y="1914770"/>
                  <a:pt x="586153" y="1899139"/>
                </a:cubicBezTo>
                <a:lnTo>
                  <a:pt x="601784" y="1875692"/>
                </a:lnTo>
                <a:cubicBezTo>
                  <a:pt x="601851" y="1875424"/>
                  <a:pt x="613679" y="1824721"/>
                  <a:pt x="617415" y="1820985"/>
                </a:cubicBezTo>
                <a:cubicBezTo>
                  <a:pt x="623240" y="1815160"/>
                  <a:pt x="633046" y="1815774"/>
                  <a:pt x="640861" y="1813169"/>
                </a:cubicBezTo>
                <a:cubicBezTo>
                  <a:pt x="646071" y="1805354"/>
                  <a:pt x="649423" y="1795908"/>
                  <a:pt x="656492" y="1789723"/>
                </a:cubicBezTo>
                <a:cubicBezTo>
                  <a:pt x="670630" y="1777353"/>
                  <a:pt x="703384" y="1758462"/>
                  <a:pt x="703384" y="1758462"/>
                </a:cubicBezTo>
                <a:cubicBezTo>
                  <a:pt x="729436" y="1719385"/>
                  <a:pt x="711200" y="1740226"/>
                  <a:pt x="765907" y="1703754"/>
                </a:cubicBezTo>
                <a:lnTo>
                  <a:pt x="789353" y="1688123"/>
                </a:lnTo>
                <a:lnTo>
                  <a:pt x="804984" y="1641231"/>
                </a:lnTo>
                <a:cubicBezTo>
                  <a:pt x="807589" y="1633416"/>
                  <a:pt x="808230" y="1624640"/>
                  <a:pt x="812800" y="1617785"/>
                </a:cubicBezTo>
                <a:cubicBezTo>
                  <a:pt x="818010" y="1609970"/>
                  <a:pt x="824615" y="1602922"/>
                  <a:pt x="828430" y="1594339"/>
                </a:cubicBezTo>
                <a:cubicBezTo>
                  <a:pt x="853801" y="1537252"/>
                  <a:pt x="824862" y="1553845"/>
                  <a:pt x="867507" y="1539631"/>
                </a:cubicBezTo>
                <a:cubicBezTo>
                  <a:pt x="870112" y="1518790"/>
                  <a:pt x="868259" y="1496888"/>
                  <a:pt x="875323" y="1477108"/>
                </a:cubicBezTo>
                <a:cubicBezTo>
                  <a:pt x="881641" y="1459417"/>
                  <a:pt x="900643" y="1448038"/>
                  <a:pt x="906584" y="1430216"/>
                </a:cubicBezTo>
                <a:lnTo>
                  <a:pt x="914400" y="1406769"/>
                </a:lnTo>
                <a:cubicBezTo>
                  <a:pt x="924924" y="1343622"/>
                  <a:pt x="917203" y="1374913"/>
                  <a:pt x="937846" y="1312985"/>
                </a:cubicBezTo>
                <a:cubicBezTo>
                  <a:pt x="940451" y="1305170"/>
                  <a:pt x="937669" y="1291537"/>
                  <a:pt x="945661" y="1289539"/>
                </a:cubicBezTo>
                <a:lnTo>
                  <a:pt x="976923" y="1281723"/>
                </a:lnTo>
                <a:cubicBezTo>
                  <a:pt x="984738" y="1276513"/>
                  <a:pt x="991736" y="1269792"/>
                  <a:pt x="1000369" y="1266092"/>
                </a:cubicBezTo>
                <a:cubicBezTo>
                  <a:pt x="1010242" y="1261861"/>
                  <a:pt x="1021302" y="1261228"/>
                  <a:pt x="1031630" y="1258277"/>
                </a:cubicBezTo>
                <a:cubicBezTo>
                  <a:pt x="1039551" y="1256014"/>
                  <a:pt x="1047261" y="1253067"/>
                  <a:pt x="1055076" y="1250462"/>
                </a:cubicBezTo>
                <a:cubicBezTo>
                  <a:pt x="1060286" y="1242647"/>
                  <a:pt x="1064065" y="1233658"/>
                  <a:pt x="1070707" y="1227016"/>
                </a:cubicBezTo>
                <a:cubicBezTo>
                  <a:pt x="1093104" y="1204619"/>
                  <a:pt x="1092175" y="1216281"/>
                  <a:pt x="1117600" y="1203569"/>
                </a:cubicBezTo>
                <a:cubicBezTo>
                  <a:pt x="1126001" y="1199369"/>
                  <a:pt x="1133231" y="1193149"/>
                  <a:pt x="1141046" y="1187939"/>
                </a:cubicBezTo>
                <a:cubicBezTo>
                  <a:pt x="1182723" y="1125418"/>
                  <a:pt x="1128023" y="1200961"/>
                  <a:pt x="1180123" y="1148862"/>
                </a:cubicBezTo>
                <a:cubicBezTo>
                  <a:pt x="1232230" y="1096756"/>
                  <a:pt x="1156669" y="1151471"/>
                  <a:pt x="1219200" y="1109785"/>
                </a:cubicBezTo>
                <a:cubicBezTo>
                  <a:pt x="1221805" y="1101970"/>
                  <a:pt x="1221190" y="1092164"/>
                  <a:pt x="1227015" y="1086339"/>
                </a:cubicBezTo>
                <a:cubicBezTo>
                  <a:pt x="1240298" y="1073055"/>
                  <a:pt x="1273907" y="1055077"/>
                  <a:pt x="1273907" y="1055077"/>
                </a:cubicBezTo>
                <a:cubicBezTo>
                  <a:pt x="1278275" y="1037606"/>
                  <a:pt x="1289746" y="988334"/>
                  <a:pt x="1297353" y="976923"/>
                </a:cubicBezTo>
                <a:cubicBezTo>
                  <a:pt x="1302563" y="969108"/>
                  <a:pt x="1306971" y="960693"/>
                  <a:pt x="1312984" y="953477"/>
                </a:cubicBezTo>
                <a:cubicBezTo>
                  <a:pt x="1363131" y="893301"/>
                  <a:pt x="1313252" y="964797"/>
                  <a:pt x="1352061" y="906585"/>
                </a:cubicBezTo>
                <a:cubicBezTo>
                  <a:pt x="1354666" y="896164"/>
                  <a:pt x="1356925" y="885651"/>
                  <a:pt x="1359876" y="875323"/>
                </a:cubicBezTo>
                <a:cubicBezTo>
                  <a:pt x="1362139" y="867402"/>
                  <a:pt x="1366218" y="859982"/>
                  <a:pt x="1367692" y="851877"/>
                </a:cubicBezTo>
                <a:cubicBezTo>
                  <a:pt x="1374884" y="812321"/>
                  <a:pt x="1364656" y="792390"/>
                  <a:pt x="1391138" y="765908"/>
                </a:cubicBezTo>
                <a:cubicBezTo>
                  <a:pt x="1397780" y="759266"/>
                  <a:pt x="1406769" y="755487"/>
                  <a:pt x="1414584" y="750277"/>
                </a:cubicBezTo>
                <a:cubicBezTo>
                  <a:pt x="1419794" y="742462"/>
                  <a:pt x="1426014" y="735232"/>
                  <a:pt x="1430215" y="726831"/>
                </a:cubicBezTo>
                <a:cubicBezTo>
                  <a:pt x="1439655" y="707952"/>
                  <a:pt x="1434994" y="694872"/>
                  <a:pt x="1453661" y="679939"/>
                </a:cubicBezTo>
                <a:cubicBezTo>
                  <a:pt x="1460094" y="674793"/>
                  <a:pt x="1469292" y="674728"/>
                  <a:pt x="1477107" y="672123"/>
                </a:cubicBezTo>
                <a:cubicBezTo>
                  <a:pt x="1479610" y="662112"/>
                  <a:pt x="1487134" y="628624"/>
                  <a:pt x="1492738" y="617416"/>
                </a:cubicBezTo>
                <a:cubicBezTo>
                  <a:pt x="1507291" y="588309"/>
                  <a:pt x="1510209" y="596450"/>
                  <a:pt x="1531815" y="570523"/>
                </a:cubicBezTo>
                <a:cubicBezTo>
                  <a:pt x="1537828" y="563307"/>
                  <a:pt x="1542236" y="554892"/>
                  <a:pt x="1547446" y="547077"/>
                </a:cubicBezTo>
                <a:cubicBezTo>
                  <a:pt x="1550051" y="539262"/>
                  <a:pt x="1551260" y="530832"/>
                  <a:pt x="1555261" y="523631"/>
                </a:cubicBezTo>
                <a:cubicBezTo>
                  <a:pt x="1564384" y="507209"/>
                  <a:pt x="1586523" y="476739"/>
                  <a:pt x="1586523" y="476739"/>
                </a:cubicBezTo>
                <a:cubicBezTo>
                  <a:pt x="1589128" y="468923"/>
                  <a:pt x="1589192" y="459725"/>
                  <a:pt x="1594338" y="453292"/>
                </a:cubicBezTo>
                <a:cubicBezTo>
                  <a:pt x="1600206" y="445957"/>
                  <a:pt x="1613124" y="445817"/>
                  <a:pt x="1617784" y="437662"/>
                </a:cubicBezTo>
                <a:cubicBezTo>
                  <a:pt x="1624375" y="426129"/>
                  <a:pt x="1620936" y="411023"/>
                  <a:pt x="1625600" y="398585"/>
                </a:cubicBezTo>
                <a:cubicBezTo>
                  <a:pt x="1628898" y="389790"/>
                  <a:pt x="1637030" y="383540"/>
                  <a:pt x="1641230" y="375139"/>
                </a:cubicBezTo>
                <a:cubicBezTo>
                  <a:pt x="1644914" y="367770"/>
                  <a:pt x="1642342" y="356481"/>
                  <a:pt x="1649046" y="351692"/>
                </a:cubicBezTo>
                <a:cubicBezTo>
                  <a:pt x="1662453" y="342115"/>
                  <a:pt x="1680307" y="341272"/>
                  <a:pt x="1695938" y="336062"/>
                </a:cubicBezTo>
                <a:lnTo>
                  <a:pt x="1719384" y="328246"/>
                </a:lnTo>
                <a:lnTo>
                  <a:pt x="1742830" y="320431"/>
                </a:lnTo>
                <a:lnTo>
                  <a:pt x="1766276" y="312616"/>
                </a:lnTo>
                <a:cubicBezTo>
                  <a:pt x="1781907" y="302195"/>
                  <a:pt x="1795347" y="287294"/>
                  <a:pt x="1813169" y="281354"/>
                </a:cubicBezTo>
                <a:cubicBezTo>
                  <a:pt x="1865949" y="263761"/>
                  <a:pt x="1800980" y="284063"/>
                  <a:pt x="1883507" y="265723"/>
                </a:cubicBezTo>
                <a:cubicBezTo>
                  <a:pt x="1891549" y="263936"/>
                  <a:pt x="1898827" y="259262"/>
                  <a:pt x="1906953" y="257908"/>
                </a:cubicBezTo>
                <a:cubicBezTo>
                  <a:pt x="1930223" y="254030"/>
                  <a:pt x="1953846" y="252697"/>
                  <a:pt x="1977292" y="250092"/>
                </a:cubicBezTo>
                <a:cubicBezTo>
                  <a:pt x="1985107" y="247487"/>
                  <a:pt x="1994913" y="248102"/>
                  <a:pt x="2000738" y="242277"/>
                </a:cubicBezTo>
                <a:cubicBezTo>
                  <a:pt x="2006563" y="236452"/>
                  <a:pt x="2004869" y="226199"/>
                  <a:pt x="2008553" y="218831"/>
                </a:cubicBezTo>
                <a:cubicBezTo>
                  <a:pt x="2021578" y="192781"/>
                  <a:pt x="2024185" y="195384"/>
                  <a:pt x="2047630" y="179754"/>
                </a:cubicBezTo>
                <a:cubicBezTo>
                  <a:pt x="2050235" y="145887"/>
                  <a:pt x="2049186" y="111539"/>
                  <a:pt x="2055446" y="78154"/>
                </a:cubicBezTo>
                <a:cubicBezTo>
                  <a:pt x="2057177" y="68922"/>
                  <a:pt x="2067261" y="63291"/>
                  <a:pt x="2071076" y="54708"/>
                </a:cubicBezTo>
                <a:cubicBezTo>
                  <a:pt x="2087531" y="17684"/>
                  <a:pt x="2086707" y="22341"/>
                  <a:pt x="2086707"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6"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Geology</a:t>
            </a:r>
          </a:p>
        </p:txBody>
      </p:sp>
      <p:sp>
        <p:nvSpPr>
          <p:cNvPr id="27" name="TextBox 26"/>
          <p:cNvSpPr txBox="1"/>
          <p:nvPr/>
        </p:nvSpPr>
        <p:spPr>
          <a:xfrm>
            <a:off x="501050" y="4469511"/>
            <a:ext cx="3153427" cy="584775"/>
          </a:xfrm>
          <a:prstGeom prst="rect">
            <a:avLst/>
          </a:prstGeom>
          <a:solidFill>
            <a:schemeClr val="bg1"/>
          </a:solidFill>
          <a:ln w="28575">
            <a:solidFill>
              <a:schemeClr val="tx1"/>
            </a:solidFill>
          </a:ln>
        </p:spPr>
        <p:txBody>
          <a:bodyPr wrap="none" rtlCol="0">
            <a:spAutoFit/>
          </a:bodyPr>
          <a:lstStyle/>
          <a:p>
            <a:r>
              <a:rPr lang="en-US" sz="3200" b="1" u="sng" dirty="0"/>
              <a:t>Glacial Soil Issues</a:t>
            </a:r>
          </a:p>
        </p:txBody>
      </p:sp>
      <p:sp>
        <p:nvSpPr>
          <p:cNvPr id="28" name="Rectangle 27"/>
          <p:cNvSpPr/>
          <p:nvPr/>
        </p:nvSpPr>
        <p:spPr>
          <a:xfrm>
            <a:off x="501050" y="5036879"/>
            <a:ext cx="4672261" cy="1200329"/>
          </a:xfrm>
          <a:prstGeom prst="rect">
            <a:avLst/>
          </a:prstGeom>
          <a:solidFill>
            <a:schemeClr val="bg1"/>
          </a:solidFill>
          <a:ln w="28575">
            <a:solidFill>
              <a:schemeClr val="tx1"/>
            </a:solidFill>
          </a:ln>
        </p:spPr>
        <p:txBody>
          <a:bodyPr wrap="square">
            <a:spAutoFit/>
          </a:bodyPr>
          <a:lstStyle/>
          <a:p>
            <a:r>
              <a:rPr lang="en-US" sz="2400" b="1" dirty="0"/>
              <a:t>-  Water/frost susceptibility</a:t>
            </a:r>
          </a:p>
          <a:p>
            <a:r>
              <a:rPr lang="en-US" sz="2400" b="1" dirty="0"/>
              <a:t>-  High clay/silt content</a:t>
            </a:r>
          </a:p>
          <a:p>
            <a:r>
              <a:rPr lang="en-US" sz="2400" b="1" dirty="0"/>
              <a:t>-  Rounded gravel (lacks angularity)</a:t>
            </a:r>
          </a:p>
        </p:txBody>
      </p:sp>
      <p:sp>
        <p:nvSpPr>
          <p:cNvPr id="29" name="Text Box 14"/>
          <p:cNvSpPr txBox="1">
            <a:spLocks noChangeArrowheads="1"/>
          </p:cNvSpPr>
          <p:nvPr/>
        </p:nvSpPr>
        <p:spPr bwMode="auto">
          <a:xfrm rot="19106659">
            <a:off x="-175534" y="1795265"/>
            <a:ext cx="2820003" cy="707886"/>
          </a:xfrm>
          <a:prstGeom prst="rect">
            <a:avLst/>
          </a:prstGeom>
          <a:noFill/>
          <a:ln w="9525">
            <a:noFill/>
            <a:miter lim="800000"/>
            <a:headEnd/>
            <a:tailEnd/>
          </a:ln>
          <a:effectLst/>
        </p:spPr>
        <p:txBody>
          <a:bodyPr wrap="none">
            <a:spAutoFit/>
          </a:bodyPr>
          <a:lstStyle/>
          <a:p>
            <a:r>
              <a:rPr lang="en-US" sz="4000" b="1" dirty="0">
                <a:ln>
                  <a:solidFill>
                    <a:sysClr val="windowText" lastClr="000000"/>
                  </a:solidFill>
                </a:ln>
                <a:solidFill>
                  <a:srgbClr val="FF0000"/>
                </a:solidFill>
              </a:rPr>
              <a:t>Glacial Soils </a:t>
            </a:r>
          </a:p>
        </p:txBody>
      </p:sp>
    </p:spTree>
    <p:extLst>
      <p:ext uri="{BB962C8B-B14F-4D97-AF65-F5344CB8AC3E}">
        <p14:creationId xmlns:p14="http://schemas.microsoft.com/office/powerpoint/2010/main" val="201369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0" y="609600"/>
            <a:ext cx="9144000" cy="5638800"/>
          </a:xfrm>
          <a:noFill/>
        </p:spPr>
        <p:txBody>
          <a:bodyPr/>
          <a:lstStyle/>
          <a:p>
            <a:pPr eaLnBrk="1" hangingPunct="1">
              <a:buFontTx/>
              <a:buNone/>
            </a:pPr>
            <a:r>
              <a:rPr lang="en-US" b="1" dirty="0">
                <a:latin typeface="Arial" charset="0"/>
              </a:rPr>
              <a:t>Purpose:</a:t>
            </a:r>
          </a:p>
          <a:p>
            <a:pPr eaLnBrk="1" hangingPunct="1">
              <a:buFontTx/>
              <a:buNone/>
            </a:pPr>
            <a:endParaRPr lang="en-US" sz="1200" b="1" dirty="0">
              <a:latin typeface="Arial" charset="0"/>
            </a:endParaRPr>
          </a:p>
          <a:p>
            <a:pPr lvl="1" eaLnBrk="1" hangingPunct="1">
              <a:buFont typeface="Arial" panose="020B0604020202020204" pitchFamily="34" charset="0"/>
              <a:buChar char="•"/>
            </a:pPr>
            <a:r>
              <a:rPr lang="en-US" sz="3200" dirty="0">
                <a:latin typeface="Arial" charset="0"/>
              </a:rPr>
              <a:t>Review an expanded version (compared to ESM training) of road fill with additional examples.</a:t>
            </a:r>
          </a:p>
          <a:p>
            <a:pPr marL="457200" lvl="1" indent="0" eaLnBrk="1" hangingPunct="1">
              <a:buNone/>
            </a:pPr>
            <a:endParaRPr lang="en-US" sz="3200" dirty="0">
              <a:latin typeface="Arial" charset="0"/>
            </a:endParaRPr>
          </a:p>
          <a:p>
            <a:pPr lvl="1" eaLnBrk="1" hangingPunct="1">
              <a:buFont typeface="Arial" panose="020B0604020202020204" pitchFamily="34" charset="0"/>
              <a:buChar char="•"/>
            </a:pPr>
            <a:r>
              <a:rPr lang="en-US" sz="3200" dirty="0">
                <a:latin typeface="Arial" charset="0"/>
              </a:rPr>
              <a:t>Review available “Request for Quote” for road fill</a:t>
            </a:r>
          </a:p>
          <a:p>
            <a:pPr lvl="1" eaLnBrk="1" hangingPunct="1"/>
            <a:endParaRPr lang="en-US" sz="3200" dirty="0">
              <a:latin typeface="Arial" charset="0"/>
            </a:endParaRPr>
          </a:p>
          <a:p>
            <a:pPr lvl="1" eaLnBrk="1" hangingPunct="1"/>
            <a:endParaRPr lang="en-US" sz="3200" dirty="0">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Fill</a:t>
            </a:r>
          </a:p>
        </p:txBody>
      </p:sp>
    </p:spTree>
    <p:extLst>
      <p:ext uri="{BB962C8B-B14F-4D97-AF65-F5344CB8AC3E}">
        <p14:creationId xmlns:p14="http://schemas.microsoft.com/office/powerpoint/2010/main" val="52587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nevel\Desktop\till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160"/>
            <a:ext cx="9144000" cy="6847840"/>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ChangeArrowheads="1"/>
          </p:cNvSpPr>
          <p:nvPr/>
        </p:nvSpPr>
        <p:spPr bwMode="auto">
          <a:xfrm>
            <a:off x="685800" y="5827494"/>
            <a:ext cx="1905000" cy="457200"/>
          </a:xfrm>
          <a:prstGeom prst="rect">
            <a:avLst/>
          </a:prstGeom>
          <a:noFill/>
          <a:ln w="9525">
            <a:noFill/>
            <a:miter lim="800000"/>
            <a:headEnd/>
            <a:tailEnd/>
          </a:ln>
          <a:effectLst/>
        </p:spPr>
        <p:txBody>
          <a:bodyPr/>
          <a:lstStyle/>
          <a:p>
            <a:endParaRPr lang="en-US" sz="1400"/>
          </a:p>
        </p:txBody>
      </p:sp>
      <p:sp>
        <p:nvSpPr>
          <p:cNvPr id="15363" name="Rectangle 3"/>
          <p:cNvSpPr>
            <a:spLocks noChangeArrowheads="1"/>
          </p:cNvSpPr>
          <p:nvPr/>
        </p:nvSpPr>
        <p:spPr bwMode="auto">
          <a:xfrm>
            <a:off x="3124200" y="5827494"/>
            <a:ext cx="2895600" cy="457200"/>
          </a:xfrm>
          <a:prstGeom prst="rect">
            <a:avLst/>
          </a:prstGeom>
          <a:noFill/>
          <a:ln w="9525">
            <a:noFill/>
            <a:miter lim="800000"/>
            <a:headEnd/>
            <a:tailEnd/>
          </a:ln>
          <a:effectLst/>
        </p:spPr>
        <p:txBody>
          <a:bodyPr/>
          <a:lstStyle/>
          <a:p>
            <a:pPr algn="ctr"/>
            <a:endParaRPr lang="en-US" sz="1400"/>
          </a:p>
        </p:txBody>
      </p:sp>
      <p:sp>
        <p:nvSpPr>
          <p:cNvPr id="25" name="TextBox 24"/>
          <p:cNvSpPr txBox="1"/>
          <p:nvPr/>
        </p:nvSpPr>
        <p:spPr>
          <a:xfrm>
            <a:off x="0" y="330200"/>
            <a:ext cx="3153427" cy="584775"/>
          </a:xfrm>
          <a:prstGeom prst="rect">
            <a:avLst/>
          </a:prstGeom>
          <a:solidFill>
            <a:schemeClr val="bg1"/>
          </a:solidFill>
        </p:spPr>
        <p:txBody>
          <a:bodyPr wrap="none" rtlCol="0">
            <a:spAutoFit/>
          </a:bodyPr>
          <a:lstStyle/>
          <a:p>
            <a:r>
              <a:rPr lang="en-US" sz="3200" b="1" u="sng" dirty="0"/>
              <a:t>Glacial Soil Issues</a:t>
            </a:r>
          </a:p>
        </p:txBody>
      </p:sp>
      <p:sp>
        <p:nvSpPr>
          <p:cNvPr id="26" name="Rectangle 25"/>
          <p:cNvSpPr/>
          <p:nvPr/>
        </p:nvSpPr>
        <p:spPr>
          <a:xfrm>
            <a:off x="-24061" y="983125"/>
            <a:ext cx="4672261" cy="1200329"/>
          </a:xfrm>
          <a:prstGeom prst="rect">
            <a:avLst/>
          </a:prstGeom>
          <a:solidFill>
            <a:schemeClr val="bg1"/>
          </a:solidFill>
        </p:spPr>
        <p:txBody>
          <a:bodyPr wrap="square">
            <a:spAutoFit/>
          </a:bodyPr>
          <a:lstStyle/>
          <a:p>
            <a:r>
              <a:rPr lang="en-US" sz="2400" b="1" dirty="0"/>
              <a:t>-  Water/frost susceptibility</a:t>
            </a:r>
          </a:p>
          <a:p>
            <a:r>
              <a:rPr lang="en-US" sz="2400" b="1" dirty="0"/>
              <a:t>-  High clay/silt content</a:t>
            </a:r>
          </a:p>
          <a:p>
            <a:r>
              <a:rPr lang="en-US" sz="2400" b="1" dirty="0"/>
              <a:t>-  Rounded gravel (lacks angularity)</a:t>
            </a:r>
          </a:p>
        </p:txBody>
      </p:sp>
      <p:sp>
        <p:nvSpPr>
          <p:cNvPr id="14" name="Rectangle 13"/>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6"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Geology</a:t>
            </a:r>
          </a:p>
        </p:txBody>
      </p:sp>
    </p:spTree>
    <p:extLst>
      <p:ext uri="{BB962C8B-B14F-4D97-AF65-F5344CB8AC3E}">
        <p14:creationId xmlns:p14="http://schemas.microsoft.com/office/powerpoint/2010/main" val="1766163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3" y="10736"/>
            <a:ext cx="9144000" cy="6858000"/>
          </a:xfrm>
          <a:prstGeom prst="rect">
            <a:avLst/>
          </a:prstGeom>
        </p:spPr>
      </p:pic>
      <p:sp>
        <p:nvSpPr>
          <p:cNvPr id="15362" name="Rectangle 2"/>
          <p:cNvSpPr>
            <a:spLocks noChangeArrowheads="1"/>
          </p:cNvSpPr>
          <p:nvPr/>
        </p:nvSpPr>
        <p:spPr bwMode="auto">
          <a:xfrm>
            <a:off x="685800" y="5827494"/>
            <a:ext cx="1905000" cy="457200"/>
          </a:xfrm>
          <a:prstGeom prst="rect">
            <a:avLst/>
          </a:prstGeom>
          <a:noFill/>
          <a:ln w="9525">
            <a:noFill/>
            <a:miter lim="800000"/>
            <a:headEnd/>
            <a:tailEnd/>
          </a:ln>
          <a:effectLst/>
        </p:spPr>
        <p:txBody>
          <a:bodyPr/>
          <a:lstStyle/>
          <a:p>
            <a:endParaRPr lang="en-US" sz="1400"/>
          </a:p>
        </p:txBody>
      </p:sp>
      <p:sp>
        <p:nvSpPr>
          <p:cNvPr id="15363" name="Rectangle 3"/>
          <p:cNvSpPr>
            <a:spLocks noChangeArrowheads="1"/>
          </p:cNvSpPr>
          <p:nvPr/>
        </p:nvSpPr>
        <p:spPr bwMode="auto">
          <a:xfrm>
            <a:off x="3124200" y="5827494"/>
            <a:ext cx="2895600" cy="457200"/>
          </a:xfrm>
          <a:prstGeom prst="rect">
            <a:avLst/>
          </a:prstGeom>
          <a:noFill/>
          <a:ln w="9525">
            <a:noFill/>
            <a:miter lim="800000"/>
            <a:headEnd/>
            <a:tailEnd/>
          </a:ln>
          <a:effectLst/>
        </p:spPr>
        <p:txBody>
          <a:bodyPr/>
          <a:lstStyle/>
          <a:p>
            <a:pPr algn="ctr"/>
            <a:endParaRPr lang="en-US" sz="1400"/>
          </a:p>
        </p:txBody>
      </p:sp>
      <p:sp>
        <p:nvSpPr>
          <p:cNvPr id="17" name="Rectangle 16"/>
          <p:cNvSpPr/>
          <p:nvPr/>
        </p:nvSpPr>
        <p:spPr>
          <a:xfrm>
            <a:off x="6324600" y="347472"/>
            <a:ext cx="2819400" cy="2554545"/>
          </a:xfrm>
          <a:prstGeom prst="rect">
            <a:avLst/>
          </a:prstGeom>
          <a:solidFill>
            <a:schemeClr val="bg1"/>
          </a:solidFill>
          <a:ln>
            <a:solidFill>
              <a:schemeClr val="tx1"/>
            </a:solidFill>
          </a:ln>
        </p:spPr>
        <p:txBody>
          <a:bodyPr wrap="square">
            <a:spAutoFit/>
          </a:bodyPr>
          <a:lstStyle/>
          <a:p>
            <a:pPr indent="-285750">
              <a:buFontTx/>
              <a:buChar char="•"/>
            </a:pPr>
            <a:r>
              <a:rPr lang="en-US" sz="3200" b="1" dirty="0"/>
              <a:t>Geology</a:t>
            </a:r>
          </a:p>
          <a:p>
            <a:pPr>
              <a:buFontTx/>
              <a:buChar char="•"/>
            </a:pPr>
            <a:r>
              <a:rPr lang="en-US" sz="3200" b="1" dirty="0"/>
              <a:t> </a:t>
            </a:r>
            <a:r>
              <a:rPr lang="en-US" sz="3200" b="1" u="sng" dirty="0">
                <a:solidFill>
                  <a:srgbClr val="FF0000"/>
                </a:solidFill>
              </a:rPr>
              <a:t>Soils</a:t>
            </a:r>
          </a:p>
          <a:p>
            <a:pPr>
              <a:buFontTx/>
              <a:buChar char="•"/>
            </a:pPr>
            <a:r>
              <a:rPr lang="en-US" sz="3200" b="1" dirty="0"/>
              <a:t> Soil Moisture</a:t>
            </a:r>
          </a:p>
          <a:p>
            <a:pPr>
              <a:buFontTx/>
              <a:buChar char="•"/>
            </a:pPr>
            <a:r>
              <a:rPr lang="en-US" sz="3200" b="1" dirty="0"/>
              <a:t> Freeze-thaw</a:t>
            </a:r>
          </a:p>
          <a:p>
            <a:pPr>
              <a:buFontTx/>
              <a:buChar char="•"/>
            </a:pPr>
            <a:r>
              <a:rPr lang="en-US" sz="3200" b="1" dirty="0"/>
              <a:t> Traffic Loads</a:t>
            </a:r>
          </a:p>
        </p:txBody>
      </p:sp>
      <p:sp>
        <p:nvSpPr>
          <p:cNvPr id="25" name="Rectangle 24"/>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7"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Soils</a:t>
            </a:r>
          </a:p>
        </p:txBody>
      </p:sp>
    </p:spTree>
    <p:extLst>
      <p:ext uri="{BB962C8B-B14F-4D97-AF65-F5344CB8AC3E}">
        <p14:creationId xmlns:p14="http://schemas.microsoft.com/office/powerpoint/2010/main" val="2358155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a:lstStyle/>
          <a:p>
            <a:endParaRPr lang="en-US" sz="1400"/>
          </a:p>
        </p:txBody>
      </p:sp>
      <p:sp>
        <p:nvSpPr>
          <p:cNvPr id="41987"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a:lstStyle/>
          <a:p>
            <a:pPr algn="ctr"/>
            <a:endParaRPr lang="en-US" sz="1400"/>
          </a:p>
        </p:txBody>
      </p:sp>
      <p:sp>
        <p:nvSpPr>
          <p:cNvPr id="41993" name="Text Box 9"/>
          <p:cNvSpPr txBox="1">
            <a:spLocks noChangeArrowheads="1"/>
          </p:cNvSpPr>
          <p:nvPr/>
        </p:nvSpPr>
        <p:spPr bwMode="auto">
          <a:xfrm>
            <a:off x="1431925" y="2784475"/>
            <a:ext cx="3902075" cy="457200"/>
          </a:xfrm>
          <a:prstGeom prst="rect">
            <a:avLst/>
          </a:prstGeom>
          <a:noFill/>
          <a:ln w="9525">
            <a:noFill/>
            <a:miter lim="800000"/>
            <a:headEnd/>
            <a:tailEnd/>
          </a:ln>
          <a:effectLst/>
        </p:spPr>
        <p:txBody>
          <a:bodyPr>
            <a:spAutoFit/>
          </a:bodyPr>
          <a:lstStyle/>
          <a:p>
            <a:endParaRPr lang="en-US"/>
          </a:p>
        </p:txBody>
      </p:sp>
      <p:sp>
        <p:nvSpPr>
          <p:cNvPr id="41995" name="Text Box 11"/>
          <p:cNvSpPr txBox="1">
            <a:spLocks noChangeArrowheads="1"/>
          </p:cNvSpPr>
          <p:nvPr/>
        </p:nvSpPr>
        <p:spPr bwMode="auto">
          <a:xfrm>
            <a:off x="533400" y="624126"/>
            <a:ext cx="7467600" cy="6670675"/>
          </a:xfrm>
          <a:prstGeom prst="rect">
            <a:avLst/>
          </a:prstGeom>
          <a:noFill/>
          <a:ln w="9525">
            <a:noFill/>
            <a:miter lim="800000"/>
            <a:headEnd/>
            <a:tailEnd/>
          </a:ln>
          <a:effectLst/>
        </p:spPr>
        <p:txBody>
          <a:bodyPr>
            <a:spAutoFit/>
          </a:bodyPr>
          <a:lstStyle/>
          <a:p>
            <a:pPr>
              <a:spcBef>
                <a:spcPct val="50000"/>
              </a:spcBef>
            </a:pPr>
            <a:r>
              <a:rPr lang="en-US" sz="3200" b="1" u="sng" dirty="0">
                <a:latin typeface="+mj-lt"/>
                <a:cs typeface="Arial" pitchFamily="34" charset="0"/>
              </a:rPr>
              <a:t>TOPSOIL</a:t>
            </a:r>
          </a:p>
          <a:p>
            <a:pPr>
              <a:spcBef>
                <a:spcPct val="50000"/>
              </a:spcBef>
              <a:buFontTx/>
              <a:buChar char="•"/>
            </a:pPr>
            <a:r>
              <a:rPr lang="en-US" sz="2800" b="1" dirty="0">
                <a:latin typeface="+mj-lt"/>
                <a:cs typeface="Arial" pitchFamily="34" charset="0"/>
              </a:rPr>
              <a:t> Highly variable in depth</a:t>
            </a:r>
          </a:p>
          <a:p>
            <a:pPr>
              <a:spcBef>
                <a:spcPct val="50000"/>
              </a:spcBef>
              <a:buFontTx/>
              <a:buChar char="•"/>
            </a:pPr>
            <a:r>
              <a:rPr lang="en-US" sz="2800" b="1" dirty="0">
                <a:latin typeface="+mj-lt"/>
                <a:cs typeface="Arial" pitchFamily="34" charset="0"/>
              </a:rPr>
              <a:t> Home for plants and animals</a:t>
            </a:r>
          </a:p>
          <a:p>
            <a:pPr>
              <a:spcBef>
                <a:spcPct val="50000"/>
              </a:spcBef>
              <a:buFontTx/>
              <a:buChar char="•"/>
            </a:pPr>
            <a:r>
              <a:rPr lang="en-US" sz="2800" b="1" dirty="0">
                <a:latin typeface="+mj-lt"/>
                <a:cs typeface="Arial" pitchFamily="34" charset="0"/>
              </a:rPr>
              <a:t> Full of </a:t>
            </a:r>
            <a:r>
              <a:rPr lang="en-US" sz="2800" b="1" dirty="0">
                <a:solidFill>
                  <a:srgbClr val="FF0000"/>
                </a:solidFill>
                <a:latin typeface="+mj-lt"/>
                <a:cs typeface="Arial" pitchFamily="34" charset="0"/>
              </a:rPr>
              <a:t>nutrients and organic matter</a:t>
            </a:r>
          </a:p>
          <a:p>
            <a:pPr>
              <a:spcBef>
                <a:spcPct val="50000"/>
              </a:spcBef>
              <a:buFontTx/>
              <a:buChar char="•"/>
            </a:pPr>
            <a:r>
              <a:rPr lang="en-US" sz="2800" b="1" dirty="0">
                <a:latin typeface="+mj-lt"/>
                <a:cs typeface="Arial" pitchFamily="34" charset="0"/>
              </a:rPr>
              <a:t> Makes a bad road</a:t>
            </a:r>
          </a:p>
          <a:p>
            <a:pPr>
              <a:spcBef>
                <a:spcPct val="50000"/>
              </a:spcBef>
              <a:buFontTx/>
              <a:buChar char="•"/>
            </a:pPr>
            <a:endParaRPr lang="en-US" sz="1000" b="1" u="sng" dirty="0">
              <a:latin typeface="+mj-lt"/>
              <a:cs typeface="Arial" pitchFamily="34" charset="0"/>
            </a:endParaRPr>
          </a:p>
          <a:p>
            <a:pPr>
              <a:spcBef>
                <a:spcPct val="50000"/>
              </a:spcBef>
              <a:buFontTx/>
              <a:buChar char="•"/>
            </a:pPr>
            <a:r>
              <a:rPr lang="en-US" sz="3200" b="1" u="sng" dirty="0">
                <a:latin typeface="+mj-lt"/>
                <a:cs typeface="Arial" pitchFamily="34" charset="0"/>
              </a:rPr>
              <a:t>SUBSOIL</a:t>
            </a:r>
          </a:p>
          <a:p>
            <a:pPr>
              <a:spcBef>
                <a:spcPct val="50000"/>
              </a:spcBef>
              <a:buFontTx/>
              <a:buChar char="•"/>
            </a:pPr>
            <a:r>
              <a:rPr lang="en-US" sz="2800" b="1" dirty="0">
                <a:latin typeface="+mj-lt"/>
                <a:cs typeface="Arial" pitchFamily="34" charset="0"/>
              </a:rPr>
              <a:t>Little organic matter or nutrients</a:t>
            </a:r>
          </a:p>
          <a:p>
            <a:pPr>
              <a:spcBef>
                <a:spcPct val="50000"/>
              </a:spcBef>
              <a:buFontTx/>
              <a:buChar char="•"/>
            </a:pPr>
            <a:r>
              <a:rPr lang="en-US" sz="2800" b="1" dirty="0">
                <a:latin typeface="+mj-lt"/>
                <a:cs typeface="Arial" pitchFamily="34" charset="0"/>
              </a:rPr>
              <a:t>Little growth potential</a:t>
            </a:r>
          </a:p>
          <a:p>
            <a:pPr>
              <a:spcBef>
                <a:spcPct val="50000"/>
              </a:spcBef>
              <a:buFontTx/>
              <a:buChar char="•"/>
            </a:pPr>
            <a:endParaRPr lang="en-US" sz="2800" b="1" dirty="0">
              <a:latin typeface="+mj-lt"/>
              <a:cs typeface="Arial" pitchFamily="34" charset="0"/>
            </a:endParaRPr>
          </a:p>
          <a:p>
            <a:pPr>
              <a:spcBef>
                <a:spcPct val="50000"/>
              </a:spcBef>
              <a:buFontTx/>
              <a:buChar char="•"/>
            </a:pPr>
            <a:endParaRPr lang="en-US" sz="2800" dirty="0">
              <a:latin typeface="+mj-lt"/>
              <a:cs typeface="Arial" pitchFamily="34" charset="0"/>
            </a:endParaRPr>
          </a:p>
        </p:txBody>
      </p:sp>
      <p:sp>
        <p:nvSpPr>
          <p:cNvPr id="23" name="Rectangle 22"/>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5"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Soils</a:t>
            </a:r>
          </a:p>
        </p:txBody>
      </p:sp>
    </p:spTree>
    <p:extLst>
      <p:ext uri="{BB962C8B-B14F-4D97-AF65-F5344CB8AC3E}">
        <p14:creationId xmlns:p14="http://schemas.microsoft.com/office/powerpoint/2010/main" val="320199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a:lstStyle/>
          <a:p>
            <a:endParaRPr lang="en-US" sz="1400"/>
          </a:p>
        </p:txBody>
      </p:sp>
      <p:sp>
        <p:nvSpPr>
          <p:cNvPr id="44035"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a:lstStyle/>
          <a:p>
            <a:pPr algn="ctr"/>
            <a:endParaRPr lang="en-US" sz="1400"/>
          </a:p>
        </p:txBody>
      </p:sp>
      <p:sp>
        <p:nvSpPr>
          <p:cNvPr id="44036" name="Rectangle 4"/>
          <p:cNvSpPr>
            <a:spLocks noChangeArrowheads="1"/>
          </p:cNvSpPr>
          <p:nvPr/>
        </p:nvSpPr>
        <p:spPr bwMode="auto">
          <a:xfrm>
            <a:off x="6553200" y="6248400"/>
            <a:ext cx="1905000" cy="457200"/>
          </a:xfrm>
          <a:prstGeom prst="rect">
            <a:avLst/>
          </a:prstGeom>
          <a:noFill/>
          <a:ln w="9525">
            <a:noFill/>
            <a:miter lim="800000"/>
            <a:headEnd/>
            <a:tailEnd/>
          </a:ln>
          <a:effectLst/>
        </p:spPr>
        <p:txBody>
          <a:bodyPr/>
          <a:lstStyle/>
          <a:p>
            <a:pPr algn="r"/>
            <a:fld id="{34E536AD-D4DD-4025-8CBE-A441CE47D086}" type="slidenum">
              <a:rPr lang="en-US" sz="1400"/>
              <a:pPr algn="r"/>
              <a:t>23</a:t>
            </a:fld>
            <a:endParaRPr lang="en-US" sz="1400"/>
          </a:p>
        </p:txBody>
      </p:sp>
      <p:sp>
        <p:nvSpPr>
          <p:cNvPr id="44040" name="Text Box 8"/>
          <p:cNvSpPr txBox="1">
            <a:spLocks noChangeArrowheads="1"/>
          </p:cNvSpPr>
          <p:nvPr/>
        </p:nvSpPr>
        <p:spPr bwMode="auto">
          <a:xfrm>
            <a:off x="1431925" y="2784475"/>
            <a:ext cx="3902075" cy="457200"/>
          </a:xfrm>
          <a:prstGeom prst="rect">
            <a:avLst/>
          </a:prstGeom>
          <a:noFill/>
          <a:ln w="9525">
            <a:noFill/>
            <a:miter lim="800000"/>
            <a:headEnd/>
            <a:tailEnd/>
          </a:ln>
          <a:effectLst/>
        </p:spPr>
        <p:txBody>
          <a:bodyPr>
            <a:spAutoFit/>
          </a:bodyPr>
          <a:lstStyle/>
          <a:p>
            <a:endParaRPr lang="en-US"/>
          </a:p>
        </p:txBody>
      </p:sp>
      <p:pic>
        <p:nvPicPr>
          <p:cNvPr id="44042" name="Picture 10" descr="soil"/>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b="-82"/>
          <a:stretch>
            <a:fillRect/>
          </a:stretch>
        </p:blipFill>
        <p:spPr bwMode="auto">
          <a:xfrm>
            <a:off x="0" y="348343"/>
            <a:ext cx="9144001" cy="6509657"/>
          </a:xfrm>
          <a:prstGeom prst="rect">
            <a:avLst/>
          </a:prstGeom>
          <a:noFill/>
        </p:spPr>
      </p:pic>
      <p:sp>
        <p:nvSpPr>
          <p:cNvPr id="44044" name="Freeform 12"/>
          <p:cNvSpPr>
            <a:spLocks/>
          </p:cNvSpPr>
          <p:nvPr/>
        </p:nvSpPr>
        <p:spPr bwMode="auto">
          <a:xfrm>
            <a:off x="0" y="2869949"/>
            <a:ext cx="9144000" cy="584200"/>
          </a:xfrm>
          <a:custGeom>
            <a:avLst/>
            <a:gdLst/>
            <a:ahLst/>
            <a:cxnLst>
              <a:cxn ang="0">
                <a:pos x="0" y="0"/>
              </a:cxn>
              <a:cxn ang="0">
                <a:pos x="1176" y="92"/>
              </a:cxn>
              <a:cxn ang="0">
                <a:pos x="2184" y="140"/>
              </a:cxn>
              <a:cxn ang="0">
                <a:pos x="2756" y="144"/>
              </a:cxn>
              <a:cxn ang="0">
                <a:pos x="3700" y="208"/>
              </a:cxn>
              <a:cxn ang="0">
                <a:pos x="4864" y="368"/>
              </a:cxn>
            </a:cxnLst>
            <a:rect l="0" t="0" r="r" b="b"/>
            <a:pathLst>
              <a:path w="4864" h="368">
                <a:moveTo>
                  <a:pt x="0" y="0"/>
                </a:moveTo>
                <a:cubicBezTo>
                  <a:pt x="196" y="15"/>
                  <a:pt x="812" y="69"/>
                  <a:pt x="1176" y="92"/>
                </a:cubicBezTo>
                <a:cubicBezTo>
                  <a:pt x="1540" y="115"/>
                  <a:pt x="1921" y="131"/>
                  <a:pt x="2184" y="140"/>
                </a:cubicBezTo>
                <a:cubicBezTo>
                  <a:pt x="2447" y="149"/>
                  <a:pt x="2503" y="133"/>
                  <a:pt x="2756" y="144"/>
                </a:cubicBezTo>
                <a:cubicBezTo>
                  <a:pt x="3009" y="155"/>
                  <a:pt x="3349" y="171"/>
                  <a:pt x="3700" y="208"/>
                </a:cubicBezTo>
                <a:cubicBezTo>
                  <a:pt x="4051" y="245"/>
                  <a:pt x="4622" y="335"/>
                  <a:pt x="4864" y="368"/>
                </a:cubicBezTo>
              </a:path>
            </a:pathLst>
          </a:custGeom>
          <a:noFill/>
          <a:ln w="76200" cap="flat" cmpd="sng">
            <a:solidFill>
              <a:srgbClr val="FFFF00"/>
            </a:solidFill>
            <a:prstDash val="sysDot"/>
            <a:round/>
            <a:headEnd/>
            <a:tailEnd/>
          </a:ln>
          <a:effectLst/>
        </p:spPr>
        <p:txBody>
          <a:bodyPr/>
          <a:lstStyle/>
          <a:p>
            <a:endParaRPr lang="en-US"/>
          </a:p>
        </p:txBody>
      </p:sp>
      <p:sp>
        <p:nvSpPr>
          <p:cNvPr id="44045" name="Text Box 13"/>
          <p:cNvSpPr txBox="1">
            <a:spLocks noChangeArrowheads="1"/>
          </p:cNvSpPr>
          <p:nvPr/>
        </p:nvSpPr>
        <p:spPr bwMode="auto">
          <a:xfrm>
            <a:off x="2210803" y="2429985"/>
            <a:ext cx="2317959" cy="1190625"/>
          </a:xfrm>
          <a:prstGeom prst="rect">
            <a:avLst/>
          </a:prstGeom>
          <a:noFill/>
          <a:ln w="9525">
            <a:noFill/>
            <a:miter lim="800000"/>
            <a:headEnd/>
            <a:tailEnd/>
          </a:ln>
          <a:effectLst/>
        </p:spPr>
        <p:txBody>
          <a:bodyPr wrap="none">
            <a:spAutoFit/>
          </a:bodyPr>
          <a:lstStyle/>
          <a:p>
            <a:r>
              <a:rPr lang="en-US" sz="3600" b="1" dirty="0">
                <a:solidFill>
                  <a:srgbClr val="FFFF00"/>
                </a:solidFill>
              </a:rPr>
              <a:t>TOPSOIL</a:t>
            </a:r>
          </a:p>
          <a:p>
            <a:r>
              <a:rPr lang="en-US" sz="3600" b="1" dirty="0">
                <a:solidFill>
                  <a:srgbClr val="FFFF00"/>
                </a:solidFill>
              </a:rPr>
              <a:t>SUB-SOIL</a:t>
            </a:r>
          </a:p>
        </p:txBody>
      </p:sp>
      <p:sp>
        <p:nvSpPr>
          <p:cNvPr id="16" name="Rectangle 15"/>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8"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Soils</a:t>
            </a:r>
          </a:p>
        </p:txBody>
      </p:sp>
    </p:spTree>
    <p:extLst>
      <p:ext uri="{BB962C8B-B14F-4D97-AF65-F5344CB8AC3E}">
        <p14:creationId xmlns:p14="http://schemas.microsoft.com/office/powerpoint/2010/main" val="2608166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685800" y="5923197"/>
            <a:ext cx="1905000" cy="457200"/>
          </a:xfrm>
          <a:prstGeom prst="rect">
            <a:avLst/>
          </a:prstGeom>
          <a:noFill/>
          <a:ln w="9525">
            <a:noFill/>
            <a:miter lim="800000"/>
            <a:headEnd/>
            <a:tailEnd/>
          </a:ln>
          <a:effectLst/>
        </p:spPr>
        <p:txBody>
          <a:bodyPr/>
          <a:lstStyle/>
          <a:p>
            <a:endParaRPr lang="en-US" sz="1400"/>
          </a:p>
        </p:txBody>
      </p:sp>
      <p:sp>
        <p:nvSpPr>
          <p:cNvPr id="36874" name="Text Box 10"/>
          <p:cNvSpPr txBox="1">
            <a:spLocks noChangeArrowheads="1"/>
          </p:cNvSpPr>
          <p:nvPr/>
        </p:nvSpPr>
        <p:spPr bwMode="auto">
          <a:xfrm>
            <a:off x="1431925" y="2459272"/>
            <a:ext cx="3902075" cy="457200"/>
          </a:xfrm>
          <a:prstGeom prst="rect">
            <a:avLst/>
          </a:prstGeom>
          <a:noFill/>
          <a:ln w="9525">
            <a:noFill/>
            <a:miter lim="800000"/>
            <a:headEnd/>
            <a:tailEnd/>
          </a:ln>
          <a:effectLst/>
        </p:spPr>
        <p:txBody>
          <a:bodyPr>
            <a:spAutoFit/>
          </a:bodyPr>
          <a:lstStyle/>
          <a:p>
            <a:endParaRPr lang="en-US"/>
          </a:p>
        </p:txBody>
      </p:sp>
      <p:sp>
        <p:nvSpPr>
          <p:cNvPr id="36908" name="Text Box 44"/>
          <p:cNvSpPr txBox="1">
            <a:spLocks noChangeArrowheads="1"/>
          </p:cNvSpPr>
          <p:nvPr/>
        </p:nvSpPr>
        <p:spPr bwMode="auto">
          <a:xfrm>
            <a:off x="1887538" y="470135"/>
            <a:ext cx="7924800" cy="641350"/>
          </a:xfrm>
          <a:prstGeom prst="rect">
            <a:avLst/>
          </a:prstGeom>
          <a:noFill/>
          <a:ln w="9525">
            <a:noFill/>
            <a:miter lim="800000"/>
            <a:headEnd/>
            <a:tailEnd/>
          </a:ln>
          <a:effectLst/>
        </p:spPr>
        <p:txBody>
          <a:bodyPr>
            <a:spAutoFit/>
          </a:bodyPr>
          <a:lstStyle/>
          <a:p>
            <a:pPr>
              <a:spcBef>
                <a:spcPct val="50000"/>
              </a:spcBef>
            </a:pPr>
            <a:r>
              <a:rPr lang="en-US" sz="3600" b="1">
                <a:latin typeface="Arial" pitchFamily="34" charset="0"/>
              </a:rPr>
              <a:t>Soils are a </a:t>
            </a:r>
            <a:r>
              <a:rPr lang="en-US" sz="3600" b="1" u="sng">
                <a:latin typeface="Arial" pitchFamily="34" charset="0"/>
              </a:rPr>
              <a:t>mixture</a:t>
            </a:r>
            <a:r>
              <a:rPr lang="en-US" sz="3600" b="1">
                <a:latin typeface="Arial" pitchFamily="34" charset="0"/>
              </a:rPr>
              <a:t> of : </a:t>
            </a:r>
            <a:r>
              <a:rPr lang="en-US" sz="3200" b="1">
                <a:latin typeface="Arial" pitchFamily="34" charset="0"/>
              </a:rPr>
              <a:t>  </a:t>
            </a:r>
          </a:p>
        </p:txBody>
      </p:sp>
      <p:sp>
        <p:nvSpPr>
          <p:cNvPr id="36934" name="Rectangle 70"/>
          <p:cNvSpPr>
            <a:spLocks noChangeArrowheads="1"/>
          </p:cNvSpPr>
          <p:nvPr/>
        </p:nvSpPr>
        <p:spPr bwMode="auto">
          <a:xfrm>
            <a:off x="3281363" y="2608497"/>
            <a:ext cx="1062037" cy="741363"/>
          </a:xfrm>
          <a:prstGeom prst="rect">
            <a:avLst/>
          </a:prstGeom>
          <a:noFill/>
          <a:ln w="9525">
            <a:noFill/>
            <a:miter lim="800000"/>
            <a:headEnd/>
            <a:tailEnd/>
          </a:ln>
        </p:spPr>
        <p:txBody>
          <a:bodyPr/>
          <a:lstStyle/>
          <a:p>
            <a:endParaRPr lang="en-US"/>
          </a:p>
        </p:txBody>
      </p:sp>
      <p:sp>
        <p:nvSpPr>
          <p:cNvPr id="36939" name="Text Box 75"/>
          <p:cNvSpPr txBox="1">
            <a:spLocks noChangeArrowheads="1"/>
          </p:cNvSpPr>
          <p:nvPr/>
        </p:nvSpPr>
        <p:spPr bwMode="auto">
          <a:xfrm>
            <a:off x="255587" y="1579221"/>
            <a:ext cx="1176338" cy="579437"/>
          </a:xfrm>
          <a:prstGeom prst="rect">
            <a:avLst/>
          </a:prstGeom>
          <a:noFill/>
          <a:ln w="9525">
            <a:noFill/>
            <a:miter lim="800000"/>
            <a:headEnd/>
            <a:tailEnd/>
          </a:ln>
          <a:effectLst/>
        </p:spPr>
        <p:txBody>
          <a:bodyPr wrap="none">
            <a:spAutoFit/>
          </a:bodyPr>
          <a:lstStyle/>
          <a:p>
            <a:r>
              <a:rPr lang="en-US" sz="3200" b="1" dirty="0">
                <a:solidFill>
                  <a:srgbClr val="FF0000"/>
                </a:solidFill>
                <a:latin typeface="Arial" pitchFamily="34" charset="0"/>
              </a:rPr>
              <a:t>Sand</a:t>
            </a:r>
          </a:p>
        </p:txBody>
      </p:sp>
      <p:sp>
        <p:nvSpPr>
          <p:cNvPr id="36940" name="Text Box 76"/>
          <p:cNvSpPr txBox="1">
            <a:spLocks noChangeArrowheads="1"/>
          </p:cNvSpPr>
          <p:nvPr/>
        </p:nvSpPr>
        <p:spPr bwMode="auto">
          <a:xfrm>
            <a:off x="7590418" y="1579221"/>
            <a:ext cx="815975" cy="579438"/>
          </a:xfrm>
          <a:prstGeom prst="rect">
            <a:avLst/>
          </a:prstGeom>
          <a:noFill/>
          <a:ln w="9525">
            <a:noFill/>
            <a:miter lim="800000"/>
            <a:headEnd/>
            <a:tailEnd/>
          </a:ln>
          <a:effectLst/>
        </p:spPr>
        <p:txBody>
          <a:bodyPr wrap="none">
            <a:spAutoFit/>
          </a:bodyPr>
          <a:lstStyle/>
          <a:p>
            <a:r>
              <a:rPr lang="en-US" sz="3200" b="1" dirty="0">
                <a:solidFill>
                  <a:srgbClr val="FF0000"/>
                </a:solidFill>
                <a:latin typeface="Arial" pitchFamily="34" charset="0"/>
              </a:rPr>
              <a:t>Silt</a:t>
            </a:r>
          </a:p>
        </p:txBody>
      </p:sp>
      <p:sp>
        <p:nvSpPr>
          <p:cNvPr id="36941" name="Text Box 77"/>
          <p:cNvSpPr txBox="1">
            <a:spLocks noChangeArrowheads="1"/>
          </p:cNvSpPr>
          <p:nvPr/>
        </p:nvSpPr>
        <p:spPr bwMode="auto">
          <a:xfrm>
            <a:off x="4121150" y="1409043"/>
            <a:ext cx="1041400" cy="579438"/>
          </a:xfrm>
          <a:prstGeom prst="rect">
            <a:avLst/>
          </a:prstGeom>
          <a:noFill/>
          <a:ln w="9525">
            <a:noFill/>
            <a:miter lim="800000"/>
            <a:headEnd/>
            <a:tailEnd/>
          </a:ln>
          <a:effectLst/>
        </p:spPr>
        <p:txBody>
          <a:bodyPr wrap="none">
            <a:spAutoFit/>
          </a:bodyPr>
          <a:lstStyle/>
          <a:p>
            <a:r>
              <a:rPr lang="en-US" sz="3200" b="1" dirty="0">
                <a:solidFill>
                  <a:srgbClr val="006600"/>
                </a:solidFill>
                <a:latin typeface="Arial" pitchFamily="34" charset="0"/>
              </a:rPr>
              <a:t>Clay</a:t>
            </a:r>
          </a:p>
        </p:txBody>
      </p:sp>
      <p:pic>
        <p:nvPicPr>
          <p:cNvPr id="2052" name="Picture 4" descr="C:\Users\enevel\Desktop\silica-sa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10" y="2192778"/>
            <a:ext cx="3281363" cy="24610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enevel\Desktop\sil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1044" y="2220844"/>
            <a:ext cx="3754722" cy="23386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enevel\Desktop\cla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28614" y="2037731"/>
            <a:ext cx="4063621" cy="270484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1"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Soils</a:t>
            </a:r>
          </a:p>
        </p:txBody>
      </p:sp>
      <p:sp>
        <p:nvSpPr>
          <p:cNvPr id="16" name="TextBox 15">
            <a:extLst>
              <a:ext uri="{FF2B5EF4-FFF2-40B4-BE49-F238E27FC236}">
                <a16:creationId xmlns:a16="http://schemas.microsoft.com/office/drawing/2014/main" id="{3FEE6AED-146D-41B3-B1F0-0F21D504C6B7}"/>
              </a:ext>
            </a:extLst>
          </p:cNvPr>
          <p:cNvSpPr txBox="1"/>
          <p:nvPr/>
        </p:nvSpPr>
        <p:spPr>
          <a:xfrm>
            <a:off x="711055" y="4891804"/>
            <a:ext cx="7772400" cy="1815882"/>
          </a:xfrm>
          <a:prstGeom prst="rect">
            <a:avLst/>
          </a:prstGeom>
          <a:noFill/>
        </p:spPr>
        <p:txBody>
          <a:bodyPr wrap="square">
            <a:spAutoFit/>
          </a:bodyPr>
          <a:lstStyle/>
          <a:p>
            <a:pPr>
              <a:spcBef>
                <a:spcPct val="50000"/>
              </a:spcBef>
              <a:buFontTx/>
              <a:buChar char="•"/>
            </a:pPr>
            <a:r>
              <a:rPr lang="en-US" sz="2800" b="1" u="sng" dirty="0">
                <a:latin typeface="Arial" pitchFamily="34" charset="0"/>
              </a:rPr>
              <a:t>Sand</a:t>
            </a:r>
            <a:r>
              <a:rPr lang="en-US" sz="2800" b="1" dirty="0">
                <a:latin typeface="Arial" pitchFamily="34" charset="0"/>
              </a:rPr>
              <a:t> - </a:t>
            </a:r>
            <a:r>
              <a:rPr lang="en-US" sz="2400" b="1" dirty="0">
                <a:latin typeface="Arial" pitchFamily="34" charset="0"/>
              </a:rPr>
              <a:t>Large</a:t>
            </a:r>
          </a:p>
          <a:p>
            <a:pPr>
              <a:spcBef>
                <a:spcPct val="50000"/>
              </a:spcBef>
              <a:buFontTx/>
              <a:buChar char="•"/>
            </a:pPr>
            <a:r>
              <a:rPr lang="en-US" sz="2800" b="1" u="sng" dirty="0">
                <a:latin typeface="Arial" pitchFamily="34" charset="0"/>
              </a:rPr>
              <a:t>Silt</a:t>
            </a:r>
            <a:r>
              <a:rPr lang="en-US" sz="2800" b="1" dirty="0">
                <a:latin typeface="Arial" pitchFamily="34" charset="0"/>
              </a:rPr>
              <a:t> </a:t>
            </a:r>
            <a:r>
              <a:rPr lang="en-US" sz="2400" b="1" dirty="0">
                <a:latin typeface="Arial" pitchFamily="34" charset="0"/>
              </a:rPr>
              <a:t>- Small</a:t>
            </a:r>
          </a:p>
          <a:p>
            <a:pPr>
              <a:spcBef>
                <a:spcPct val="50000"/>
              </a:spcBef>
              <a:buFontTx/>
              <a:buChar char="•"/>
            </a:pPr>
            <a:r>
              <a:rPr lang="en-US" sz="2800" b="1" u="sng" dirty="0">
                <a:latin typeface="Arial" pitchFamily="34" charset="0"/>
              </a:rPr>
              <a:t>Clay</a:t>
            </a:r>
            <a:r>
              <a:rPr lang="en-US" sz="2800" b="1" dirty="0">
                <a:latin typeface="Arial" pitchFamily="34" charset="0"/>
              </a:rPr>
              <a:t> </a:t>
            </a:r>
            <a:r>
              <a:rPr lang="en-US" sz="2400" b="1" dirty="0">
                <a:latin typeface="Arial" pitchFamily="34" charset="0"/>
              </a:rPr>
              <a:t>– Extremely small and FLAT!!!</a:t>
            </a:r>
          </a:p>
        </p:txBody>
      </p:sp>
    </p:spTree>
    <p:extLst>
      <p:ext uri="{BB962C8B-B14F-4D97-AF65-F5344CB8AC3E}">
        <p14:creationId xmlns:p14="http://schemas.microsoft.com/office/powerpoint/2010/main" val="261013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2"/>
          <a:stretch/>
        </p:blipFill>
        <p:spPr>
          <a:xfrm>
            <a:off x="-28575" y="0"/>
            <a:ext cx="9182008" cy="6858000"/>
          </a:xfrm>
          <a:prstGeom prst="rect">
            <a:avLst/>
          </a:prstGeom>
        </p:spPr>
      </p:pic>
      <p:grpSp>
        <p:nvGrpSpPr>
          <p:cNvPr id="365574" name="Group 6"/>
          <p:cNvGrpSpPr>
            <a:grpSpLocks/>
          </p:cNvGrpSpPr>
          <p:nvPr/>
        </p:nvGrpSpPr>
        <p:grpSpPr bwMode="auto">
          <a:xfrm>
            <a:off x="-28575" y="-6103938"/>
            <a:ext cx="9144000" cy="0"/>
            <a:chOff x="0" y="0"/>
            <a:chExt cx="5760" cy="0"/>
          </a:xfrm>
        </p:grpSpPr>
        <p:sp>
          <p:nvSpPr>
            <p:cNvPr id="365575" name="Rectangle 7"/>
            <p:cNvSpPr>
              <a:spLocks noChangeArrowheads="1"/>
            </p:cNvSpPr>
            <p:nvPr/>
          </p:nvSpPr>
          <p:spPr bwMode="auto">
            <a:xfrm>
              <a:off x="0" y="0"/>
              <a:ext cx="5760" cy="0"/>
            </a:xfrm>
            <a:prstGeom prst="rect">
              <a:avLst/>
            </a:prstGeom>
            <a:solidFill>
              <a:srgbClr val="FCFCDD"/>
            </a:solidFill>
            <a:ln w="9525">
              <a:noFill/>
              <a:miter lim="800000"/>
              <a:headEnd/>
              <a:tailEnd/>
            </a:ln>
            <a:effectLst/>
          </p:spPr>
          <p:txBody>
            <a:bodyPr/>
            <a:lstStyle/>
            <a:p>
              <a:endParaRPr lang="en-US"/>
            </a:p>
          </p:txBody>
        </p:sp>
        <p:grpSp>
          <p:nvGrpSpPr>
            <p:cNvPr id="365576" name="Group 8"/>
            <p:cNvGrpSpPr>
              <a:grpSpLocks/>
            </p:cNvGrpSpPr>
            <p:nvPr/>
          </p:nvGrpSpPr>
          <p:grpSpPr bwMode="auto">
            <a:xfrm>
              <a:off x="0" y="0"/>
              <a:ext cx="5760" cy="0"/>
              <a:chOff x="0" y="0"/>
              <a:chExt cx="5760" cy="0"/>
            </a:xfrm>
          </p:grpSpPr>
          <p:sp>
            <p:nvSpPr>
              <p:cNvPr id="365577" name="Rectangle 9"/>
              <p:cNvSpPr>
                <a:spLocks noChangeArrowheads="1"/>
              </p:cNvSpPr>
              <p:nvPr/>
            </p:nvSpPr>
            <p:spPr bwMode="auto">
              <a:xfrm>
                <a:off x="0" y="0"/>
                <a:ext cx="5193" cy="0"/>
              </a:xfrm>
              <a:prstGeom prst="rect">
                <a:avLst/>
              </a:prstGeom>
              <a:solidFill>
                <a:srgbClr val="FCFCDD"/>
              </a:solidFill>
              <a:ln w="9525">
                <a:noFill/>
                <a:miter lim="800000"/>
                <a:headEnd/>
                <a:tailEnd/>
              </a:ln>
              <a:effectLst/>
            </p:spPr>
            <p:txBody>
              <a:bodyPr>
                <a:spAutoFit/>
              </a:bodyPr>
              <a:lstStyle/>
              <a:p>
                <a:endParaRPr lang="en-US"/>
              </a:p>
            </p:txBody>
          </p:sp>
          <p:sp>
            <p:nvSpPr>
              <p:cNvPr id="365578" name="Rectangle 10"/>
              <p:cNvSpPr>
                <a:spLocks noChangeArrowheads="1"/>
              </p:cNvSpPr>
              <p:nvPr/>
            </p:nvSpPr>
            <p:spPr bwMode="auto">
              <a:xfrm>
                <a:off x="0" y="0"/>
                <a:ext cx="5760" cy="0"/>
              </a:xfrm>
              <a:prstGeom prst="rect">
                <a:avLst/>
              </a:prstGeom>
              <a:solidFill>
                <a:srgbClr val="FCFCDD"/>
              </a:solidFill>
              <a:ln w="9525">
                <a:noFill/>
                <a:miter lim="800000"/>
                <a:headEnd/>
                <a:tailEnd/>
              </a:ln>
              <a:effectLst/>
            </p:spPr>
            <p:txBody>
              <a:bodyPr>
                <a:spAutoFit/>
              </a:bodyPr>
              <a:lstStyle/>
              <a:p>
                <a:endParaRPr lang="en-US"/>
              </a:p>
            </p:txBody>
          </p:sp>
        </p:grpSp>
      </p:grpSp>
      <p:sp>
        <p:nvSpPr>
          <p:cNvPr id="365579" name="Rectangle 11"/>
          <p:cNvSpPr>
            <a:spLocks noChangeArrowheads="1"/>
          </p:cNvSpPr>
          <p:nvPr/>
        </p:nvSpPr>
        <p:spPr bwMode="auto">
          <a:xfrm>
            <a:off x="-576263" y="1703388"/>
            <a:ext cx="9144001" cy="0"/>
          </a:xfrm>
          <a:prstGeom prst="rect">
            <a:avLst/>
          </a:prstGeom>
          <a:noFill/>
          <a:ln w="9525">
            <a:noFill/>
            <a:miter lim="800000"/>
            <a:headEnd/>
            <a:tailEnd/>
          </a:ln>
          <a:effectLst/>
        </p:spPr>
        <p:txBody>
          <a:bodyPr>
            <a:spAutoFit/>
          </a:bodyPr>
          <a:lstStyle/>
          <a:p>
            <a:endParaRPr lang="en-US"/>
          </a:p>
        </p:txBody>
      </p:sp>
      <p:sp>
        <p:nvSpPr>
          <p:cNvPr id="25" name="Rectangle 24"/>
          <p:cNvSpPr/>
          <p:nvPr/>
        </p:nvSpPr>
        <p:spPr>
          <a:xfrm>
            <a:off x="6324600" y="347472"/>
            <a:ext cx="2819400" cy="2554545"/>
          </a:xfrm>
          <a:prstGeom prst="rect">
            <a:avLst/>
          </a:prstGeom>
          <a:solidFill>
            <a:schemeClr val="bg1"/>
          </a:solidFill>
          <a:ln>
            <a:solidFill>
              <a:schemeClr val="tx1"/>
            </a:solidFill>
          </a:ln>
        </p:spPr>
        <p:txBody>
          <a:bodyPr wrap="square">
            <a:spAutoFit/>
          </a:bodyPr>
          <a:lstStyle/>
          <a:p>
            <a:pPr indent="-285750">
              <a:buFontTx/>
              <a:buChar char="•"/>
            </a:pPr>
            <a:r>
              <a:rPr lang="en-US" sz="3200" b="1" dirty="0"/>
              <a:t>Geology</a:t>
            </a:r>
          </a:p>
          <a:p>
            <a:pPr>
              <a:buFontTx/>
              <a:buChar char="•"/>
            </a:pPr>
            <a:r>
              <a:rPr lang="en-US" sz="3200" b="1" dirty="0"/>
              <a:t> Soils</a:t>
            </a:r>
          </a:p>
          <a:p>
            <a:pPr>
              <a:buFontTx/>
              <a:buChar char="•"/>
            </a:pPr>
            <a:r>
              <a:rPr lang="en-US" sz="3200" b="1" u="sng" dirty="0">
                <a:solidFill>
                  <a:srgbClr val="FF0000"/>
                </a:solidFill>
              </a:rPr>
              <a:t> Soil Moisture</a:t>
            </a:r>
          </a:p>
          <a:p>
            <a:pPr>
              <a:buFontTx/>
              <a:buChar char="•"/>
            </a:pPr>
            <a:r>
              <a:rPr lang="en-US" sz="3200" b="1" dirty="0"/>
              <a:t> Freeze-thaw</a:t>
            </a:r>
          </a:p>
          <a:p>
            <a:pPr>
              <a:buFontTx/>
              <a:buChar char="•"/>
            </a:pPr>
            <a:r>
              <a:rPr lang="en-US" sz="3200" b="1" dirty="0"/>
              <a:t> Traffic Loads</a:t>
            </a:r>
          </a:p>
        </p:txBody>
      </p:sp>
      <p:sp>
        <p:nvSpPr>
          <p:cNvPr id="26" name="Rectangle 25"/>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8"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3735375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574" name="Group 6"/>
          <p:cNvGrpSpPr>
            <a:grpSpLocks/>
          </p:cNvGrpSpPr>
          <p:nvPr/>
        </p:nvGrpSpPr>
        <p:grpSpPr bwMode="auto">
          <a:xfrm>
            <a:off x="-28575" y="-6103938"/>
            <a:ext cx="9144000" cy="0"/>
            <a:chOff x="0" y="0"/>
            <a:chExt cx="5760" cy="0"/>
          </a:xfrm>
        </p:grpSpPr>
        <p:sp>
          <p:nvSpPr>
            <p:cNvPr id="365575" name="Rectangle 7"/>
            <p:cNvSpPr>
              <a:spLocks noChangeArrowheads="1"/>
            </p:cNvSpPr>
            <p:nvPr/>
          </p:nvSpPr>
          <p:spPr bwMode="auto">
            <a:xfrm>
              <a:off x="0" y="0"/>
              <a:ext cx="5760" cy="0"/>
            </a:xfrm>
            <a:prstGeom prst="rect">
              <a:avLst/>
            </a:prstGeom>
            <a:solidFill>
              <a:srgbClr val="FCFCDD"/>
            </a:solidFill>
            <a:ln w="9525">
              <a:noFill/>
              <a:miter lim="800000"/>
              <a:headEnd/>
              <a:tailEnd/>
            </a:ln>
            <a:effectLst/>
          </p:spPr>
          <p:txBody>
            <a:bodyPr/>
            <a:lstStyle/>
            <a:p>
              <a:endParaRPr lang="en-US"/>
            </a:p>
          </p:txBody>
        </p:sp>
        <p:grpSp>
          <p:nvGrpSpPr>
            <p:cNvPr id="365576" name="Group 8"/>
            <p:cNvGrpSpPr>
              <a:grpSpLocks/>
            </p:cNvGrpSpPr>
            <p:nvPr/>
          </p:nvGrpSpPr>
          <p:grpSpPr bwMode="auto">
            <a:xfrm>
              <a:off x="0" y="0"/>
              <a:ext cx="5760" cy="0"/>
              <a:chOff x="0" y="0"/>
              <a:chExt cx="5760" cy="0"/>
            </a:xfrm>
          </p:grpSpPr>
          <p:sp>
            <p:nvSpPr>
              <p:cNvPr id="365577" name="Rectangle 9"/>
              <p:cNvSpPr>
                <a:spLocks noChangeArrowheads="1"/>
              </p:cNvSpPr>
              <p:nvPr/>
            </p:nvSpPr>
            <p:spPr bwMode="auto">
              <a:xfrm>
                <a:off x="0" y="0"/>
                <a:ext cx="5193" cy="0"/>
              </a:xfrm>
              <a:prstGeom prst="rect">
                <a:avLst/>
              </a:prstGeom>
              <a:solidFill>
                <a:srgbClr val="FCFCDD"/>
              </a:solidFill>
              <a:ln w="9525">
                <a:noFill/>
                <a:miter lim="800000"/>
                <a:headEnd/>
                <a:tailEnd/>
              </a:ln>
              <a:effectLst/>
            </p:spPr>
            <p:txBody>
              <a:bodyPr>
                <a:spAutoFit/>
              </a:bodyPr>
              <a:lstStyle/>
              <a:p>
                <a:endParaRPr lang="en-US"/>
              </a:p>
            </p:txBody>
          </p:sp>
          <p:sp>
            <p:nvSpPr>
              <p:cNvPr id="365578" name="Rectangle 10"/>
              <p:cNvSpPr>
                <a:spLocks noChangeArrowheads="1"/>
              </p:cNvSpPr>
              <p:nvPr/>
            </p:nvSpPr>
            <p:spPr bwMode="auto">
              <a:xfrm>
                <a:off x="0" y="0"/>
                <a:ext cx="5760" cy="0"/>
              </a:xfrm>
              <a:prstGeom prst="rect">
                <a:avLst/>
              </a:prstGeom>
              <a:solidFill>
                <a:srgbClr val="FCFCDD"/>
              </a:solidFill>
              <a:ln w="9525">
                <a:noFill/>
                <a:miter lim="800000"/>
                <a:headEnd/>
                <a:tailEnd/>
              </a:ln>
              <a:effectLst/>
            </p:spPr>
            <p:txBody>
              <a:bodyPr>
                <a:spAutoFit/>
              </a:bodyPr>
              <a:lstStyle/>
              <a:p>
                <a:endParaRPr lang="en-US"/>
              </a:p>
            </p:txBody>
          </p:sp>
        </p:grpSp>
      </p:grpSp>
      <p:sp>
        <p:nvSpPr>
          <p:cNvPr id="365579" name="Rectangle 11"/>
          <p:cNvSpPr>
            <a:spLocks noChangeArrowheads="1"/>
          </p:cNvSpPr>
          <p:nvPr/>
        </p:nvSpPr>
        <p:spPr bwMode="auto">
          <a:xfrm>
            <a:off x="-576263" y="1703388"/>
            <a:ext cx="9144001" cy="0"/>
          </a:xfrm>
          <a:prstGeom prst="rect">
            <a:avLst/>
          </a:prstGeom>
          <a:noFill/>
          <a:ln w="9525">
            <a:noFill/>
            <a:miter lim="800000"/>
            <a:headEnd/>
            <a:tailEnd/>
          </a:ln>
          <a:effectLst/>
        </p:spPr>
        <p:txBody>
          <a:bodyPr>
            <a:spAutoFit/>
          </a:bodyPr>
          <a:lstStyle/>
          <a:p>
            <a:endParaRPr lang="en-US"/>
          </a:p>
        </p:txBody>
      </p:sp>
      <p:sp>
        <p:nvSpPr>
          <p:cNvPr id="365581" name="Text Box 13"/>
          <p:cNvSpPr txBox="1">
            <a:spLocks noChangeArrowheads="1"/>
          </p:cNvSpPr>
          <p:nvPr/>
        </p:nvSpPr>
        <p:spPr bwMode="auto">
          <a:xfrm>
            <a:off x="728663" y="1208088"/>
            <a:ext cx="7704137" cy="4483100"/>
          </a:xfrm>
          <a:prstGeom prst="rect">
            <a:avLst/>
          </a:prstGeom>
          <a:noFill/>
          <a:ln w="9525">
            <a:noFill/>
            <a:miter lim="800000"/>
            <a:headEnd/>
            <a:tailEnd/>
          </a:ln>
          <a:effectLst/>
        </p:spPr>
        <p:txBody>
          <a:bodyPr wrap="none">
            <a:spAutoFit/>
          </a:bodyPr>
          <a:lstStyle/>
          <a:p>
            <a:pPr algn="ctr"/>
            <a:r>
              <a:rPr lang="en-US" sz="9600" b="1" dirty="0"/>
              <a:t>How does</a:t>
            </a:r>
          </a:p>
          <a:p>
            <a:pPr algn="ctr"/>
            <a:r>
              <a:rPr lang="en-US" sz="9600" b="1" dirty="0"/>
              <a:t>water move</a:t>
            </a:r>
          </a:p>
          <a:p>
            <a:pPr algn="ctr"/>
            <a:r>
              <a:rPr lang="en-US" sz="9600" b="1" dirty="0"/>
              <a:t>underground?</a:t>
            </a:r>
          </a:p>
        </p:txBody>
      </p:sp>
      <p:sp>
        <p:nvSpPr>
          <p:cNvPr id="22" name="Rectangle 21"/>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4"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943913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0" y="275771"/>
            <a:ext cx="9144000" cy="6582229"/>
          </a:xfrm>
          <a:prstGeom prst="rect">
            <a:avLst/>
          </a:prstGeom>
          <a:solidFill>
            <a:schemeClr val="tx1"/>
          </a:solidFill>
          <a:ln w="9525">
            <a:solidFill>
              <a:schemeClr val="tx1"/>
            </a:solidFill>
            <a:miter lim="800000"/>
            <a:headEnd/>
            <a:tailEnd/>
          </a:ln>
          <a:effectLst/>
        </p:spPr>
        <p:txBody>
          <a:bodyPr wrap="none" anchor="ctr"/>
          <a:lstStyle/>
          <a:p>
            <a:pPr algn="ctr"/>
            <a:endParaRPr lang="en-US"/>
          </a:p>
        </p:txBody>
      </p:sp>
      <p:sp>
        <p:nvSpPr>
          <p:cNvPr id="26" name="TextBox 25"/>
          <p:cNvSpPr txBox="1"/>
          <p:nvPr/>
        </p:nvSpPr>
        <p:spPr>
          <a:xfrm>
            <a:off x="1419225" y="1009649"/>
            <a:ext cx="6419850" cy="3477875"/>
          </a:xfrm>
          <a:prstGeom prst="rect">
            <a:avLst/>
          </a:prstGeom>
          <a:noFill/>
        </p:spPr>
        <p:txBody>
          <a:bodyPr wrap="square" rtlCol="0">
            <a:spAutoFit/>
          </a:bodyPr>
          <a:lstStyle/>
          <a:p>
            <a:pPr algn="ctr"/>
            <a:r>
              <a:rPr lang="en-US" sz="4400" b="1" u="sng" dirty="0">
                <a:solidFill>
                  <a:schemeClr val="bg1"/>
                </a:solidFill>
              </a:rPr>
              <a:t>VIDEO</a:t>
            </a:r>
          </a:p>
          <a:p>
            <a:pPr algn="ctr"/>
            <a:endParaRPr lang="en-US" sz="4400" dirty="0">
              <a:solidFill>
                <a:schemeClr val="bg1"/>
              </a:solidFill>
            </a:endParaRPr>
          </a:p>
          <a:p>
            <a:pPr algn="ctr"/>
            <a:r>
              <a:rPr lang="en-US" sz="4400" dirty="0">
                <a:solidFill>
                  <a:schemeClr val="bg1"/>
                </a:solidFill>
              </a:rPr>
              <a:t>Infiltration Schematic</a:t>
            </a:r>
          </a:p>
          <a:p>
            <a:pPr algn="ctr"/>
            <a:endParaRPr lang="en-US" sz="4400" dirty="0">
              <a:solidFill>
                <a:schemeClr val="bg1"/>
              </a:solidFill>
            </a:endParaRPr>
          </a:p>
          <a:p>
            <a:pPr algn="ctr"/>
            <a:r>
              <a:rPr lang="en-US" sz="4400" dirty="0">
                <a:solidFill>
                  <a:schemeClr val="bg1"/>
                </a:solidFill>
              </a:rPr>
              <a:t>0:53</a:t>
            </a:r>
          </a:p>
        </p:txBody>
      </p:sp>
      <p:sp>
        <p:nvSpPr>
          <p:cNvPr id="11" name="Rectangle 10"/>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3"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3759940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88" name="Rectangle 1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335875" name="Rectangle 3"/>
          <p:cNvSpPr>
            <a:spLocks noChangeArrowheads="1"/>
          </p:cNvSpPr>
          <p:nvPr/>
        </p:nvSpPr>
        <p:spPr bwMode="auto">
          <a:xfrm>
            <a:off x="685800" y="6248400"/>
            <a:ext cx="1905000" cy="457200"/>
          </a:xfrm>
          <a:prstGeom prst="rect">
            <a:avLst/>
          </a:prstGeom>
          <a:solidFill>
            <a:schemeClr val="tx1"/>
          </a:solidFill>
          <a:ln w="9525">
            <a:noFill/>
            <a:miter lim="800000"/>
            <a:headEnd/>
            <a:tailEnd/>
          </a:ln>
          <a:effectLst/>
        </p:spPr>
        <p:txBody>
          <a:bodyPr/>
          <a:lstStyle/>
          <a:p>
            <a:endParaRPr lang="en-US" sz="1400"/>
          </a:p>
        </p:txBody>
      </p:sp>
      <p:sp>
        <p:nvSpPr>
          <p:cNvPr id="335876" name="Rectangle 4"/>
          <p:cNvSpPr>
            <a:spLocks noChangeArrowheads="1"/>
          </p:cNvSpPr>
          <p:nvPr/>
        </p:nvSpPr>
        <p:spPr bwMode="auto">
          <a:xfrm>
            <a:off x="3124200" y="6248400"/>
            <a:ext cx="2895600" cy="457200"/>
          </a:xfrm>
          <a:prstGeom prst="rect">
            <a:avLst/>
          </a:prstGeom>
          <a:solidFill>
            <a:schemeClr val="tx1"/>
          </a:solidFill>
          <a:ln w="9525">
            <a:noFill/>
            <a:miter lim="800000"/>
            <a:headEnd/>
            <a:tailEnd/>
          </a:ln>
          <a:effectLst/>
        </p:spPr>
        <p:txBody>
          <a:bodyPr/>
          <a:lstStyle/>
          <a:p>
            <a:pPr algn="ctr"/>
            <a:endParaRPr lang="en-US" sz="1400"/>
          </a:p>
        </p:txBody>
      </p:sp>
      <p:sp>
        <p:nvSpPr>
          <p:cNvPr id="335877" name="Rectangle 5"/>
          <p:cNvSpPr>
            <a:spLocks noChangeArrowheads="1"/>
          </p:cNvSpPr>
          <p:nvPr/>
        </p:nvSpPr>
        <p:spPr bwMode="auto">
          <a:xfrm>
            <a:off x="6553200" y="6248400"/>
            <a:ext cx="1905000" cy="457200"/>
          </a:xfrm>
          <a:prstGeom prst="rect">
            <a:avLst/>
          </a:prstGeom>
          <a:solidFill>
            <a:schemeClr val="tx1"/>
          </a:solidFill>
          <a:ln w="9525">
            <a:noFill/>
            <a:miter lim="800000"/>
            <a:headEnd/>
            <a:tailEnd/>
          </a:ln>
          <a:effectLst/>
        </p:spPr>
        <p:txBody>
          <a:bodyPr/>
          <a:lstStyle/>
          <a:p>
            <a:pPr algn="r"/>
            <a:fld id="{78ED7BBF-F223-43A8-8C6A-2A13BED3CBF5}" type="slidenum">
              <a:rPr lang="en-US" sz="1400"/>
              <a:pPr algn="r"/>
              <a:t>28</a:t>
            </a:fld>
            <a:endParaRPr lang="en-US" sz="1400"/>
          </a:p>
        </p:txBody>
      </p:sp>
      <p:pic>
        <p:nvPicPr>
          <p:cNvPr id="335885" name="infiltration.mpg">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0" y="0"/>
            <a:ext cx="9144654" cy="6858000"/>
          </a:xfrm>
          <a:solidFill>
            <a:schemeClr val="tx1"/>
          </a:solidFill>
          <a:ln>
            <a:miter lim="800000"/>
            <a:headEnd/>
            <a:tailEnd/>
          </a:ln>
        </p:spPr>
      </p:pic>
    </p:spTree>
    <p:extLst>
      <p:ext uri="{BB962C8B-B14F-4D97-AF65-F5344CB8AC3E}">
        <p14:creationId xmlns:p14="http://schemas.microsoft.com/office/powerpoint/2010/main" val="21869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19" fill="hold"/>
                                        <p:tgtEl>
                                          <p:spTgt spid="33588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35885"/>
                </p:tgtEl>
              </p:cMediaNode>
            </p:video>
            <p:seq concurrent="1" nextAc="seek">
              <p:cTn id="8" restart="whenNotActive" fill="hold" evtFilter="cancelBubble" nodeType="interactiveSeq">
                <p:stCondLst>
                  <p:cond evt="onClick" delay="0">
                    <p:tgtEl>
                      <p:spTgt spid="33588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5885"/>
                                        </p:tgtEl>
                                      </p:cBhvr>
                                    </p:cmd>
                                  </p:childTnLst>
                                </p:cTn>
                              </p:par>
                            </p:childTnLst>
                          </p:cTn>
                        </p:par>
                      </p:childTnLst>
                    </p:cTn>
                  </p:par>
                </p:childTnLst>
              </p:cTn>
              <p:nextCondLst>
                <p:cond evt="onClick" delay="0">
                  <p:tgtEl>
                    <p:spTgt spid="33588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97" name="Picture 13" descr="DSC04508"/>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bwMode="auto">
          <a:xfrm>
            <a:off x="0" y="304800"/>
            <a:ext cx="9144000" cy="6553200"/>
          </a:xfrm>
          <a:noFill/>
          <a:ln>
            <a:miter lim="800000"/>
            <a:headEnd/>
            <a:tailEnd/>
          </a:ln>
        </p:spPr>
      </p:pic>
      <p:sp>
        <p:nvSpPr>
          <p:cNvPr id="14" name="Rectangle 13"/>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6"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cxnSp>
        <p:nvCxnSpPr>
          <p:cNvPr id="17" name="Straight Arrow Connector 16"/>
          <p:cNvCxnSpPr/>
          <p:nvPr/>
        </p:nvCxnSpPr>
        <p:spPr>
          <a:xfrm flipH="1">
            <a:off x="3657600" y="1828800"/>
            <a:ext cx="957216" cy="1752600"/>
          </a:xfrm>
          <a:prstGeom prst="straightConnector1">
            <a:avLst/>
          </a:prstGeom>
          <a:ln w="76200">
            <a:solidFill>
              <a:schemeClr val="bg1"/>
            </a:solidFill>
            <a:tailEnd type="triangle"/>
          </a:ln>
          <a:effectLst>
            <a:glow rad="635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380343" y="1482590"/>
            <a:ext cx="4170025" cy="954107"/>
          </a:xfrm>
          <a:prstGeom prst="rect">
            <a:avLst/>
          </a:prstGeom>
          <a:solidFill>
            <a:schemeClr val="bg1"/>
          </a:solidFill>
          <a:ln>
            <a:solidFill>
              <a:schemeClr val="tx1"/>
            </a:solidFill>
          </a:ln>
        </p:spPr>
        <p:txBody>
          <a:bodyPr wrap="square">
            <a:spAutoFit/>
          </a:bodyPr>
          <a:lstStyle/>
          <a:p>
            <a:r>
              <a:rPr lang="en-US" sz="2800" dirty="0"/>
              <a:t>Cracks in rock will channel subsurface water</a:t>
            </a:r>
          </a:p>
        </p:txBody>
      </p:sp>
    </p:spTree>
    <p:extLst>
      <p:ext uri="{BB962C8B-B14F-4D97-AF65-F5344CB8AC3E}">
        <p14:creationId xmlns:p14="http://schemas.microsoft.com/office/powerpoint/2010/main" val="4185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b="1" dirty="0">
                <a:solidFill>
                  <a:srgbClr val="FFFF00"/>
                </a:solidFill>
                <a:latin typeface="Arial" charset="0"/>
              </a:rPr>
              <a:t>Background</a:t>
            </a:r>
          </a:p>
          <a:p>
            <a:pPr lvl="1" eaLnBrk="1" hangingPunct="1">
              <a:buFont typeface="Arial" panose="020B0604020202020204" pitchFamily="34" charset="0"/>
              <a:buChar char="•"/>
            </a:pPr>
            <a:r>
              <a:rPr lang="en-US" sz="3200" dirty="0">
                <a:solidFill>
                  <a:schemeClr val="bg1"/>
                </a:solidFill>
                <a:latin typeface="Arial" charset="0"/>
              </a:rPr>
              <a:t>Filling the Road Profile</a:t>
            </a:r>
          </a:p>
          <a:p>
            <a:pPr lvl="1" eaLnBrk="1" hangingPunct="1">
              <a:buFont typeface="Arial" panose="020B0604020202020204" pitchFamily="34" charset="0"/>
              <a:buChar char="•"/>
            </a:pPr>
            <a:r>
              <a:rPr lang="en-US" sz="3200" dirty="0">
                <a:solidFill>
                  <a:schemeClr val="bg1"/>
                </a:solidFill>
                <a:latin typeface="Arial" charset="0"/>
              </a:rPr>
              <a:t>Other Considerations</a:t>
            </a:r>
          </a:p>
          <a:p>
            <a:pPr lvl="1" eaLnBrk="1" hangingPunct="1">
              <a:buFont typeface="Arial" panose="020B0604020202020204" pitchFamily="34" charset="0"/>
              <a:buChar char="•"/>
            </a:pPr>
            <a:r>
              <a:rPr lang="en-US" sz="3200" dirty="0">
                <a:solidFill>
                  <a:schemeClr val="bg1"/>
                </a:solidFill>
                <a:latin typeface="Arial" charset="0"/>
              </a:rPr>
              <a:t>Types of Fill</a:t>
            </a:r>
          </a:p>
          <a:p>
            <a:pPr lvl="1" eaLnBrk="1" hangingPunct="1">
              <a:buFont typeface="Arial" panose="020B0604020202020204" pitchFamily="34" charset="0"/>
              <a:buChar char="•"/>
            </a:pPr>
            <a:r>
              <a:rPr lang="en-US" sz="3200" dirty="0">
                <a:solidFill>
                  <a:schemeClr val="bg1"/>
                </a:solidFill>
                <a:latin typeface="Arial" charset="0"/>
              </a:rPr>
              <a:t>Introduction to RFQ</a:t>
            </a: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348872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4"/>
          <p:cNvSpPr>
            <a:spLocks noChangeArrowheads="1"/>
          </p:cNvSpPr>
          <p:nvPr/>
        </p:nvSpPr>
        <p:spPr bwMode="auto">
          <a:xfrm>
            <a:off x="685800" y="5619750"/>
            <a:ext cx="1905000" cy="457200"/>
          </a:xfrm>
          <a:prstGeom prst="rect">
            <a:avLst/>
          </a:prstGeom>
          <a:noFill/>
          <a:ln w="9525">
            <a:noFill/>
            <a:miter lim="800000"/>
            <a:headEnd/>
            <a:tailEnd/>
          </a:ln>
          <a:effectLst/>
        </p:spPr>
        <p:txBody>
          <a:bodyPr/>
          <a:lstStyle/>
          <a:p>
            <a:endParaRPr lang="en-US" sz="1200">
              <a:latin typeface="Arial" pitchFamily="34" charset="0"/>
              <a:cs typeface="Arial" pitchFamily="34" charset="0"/>
            </a:endParaRPr>
          </a:p>
        </p:txBody>
      </p:sp>
      <p:sp>
        <p:nvSpPr>
          <p:cNvPr id="316421" name="Rectangle 5"/>
          <p:cNvSpPr>
            <a:spLocks noChangeArrowheads="1"/>
          </p:cNvSpPr>
          <p:nvPr/>
        </p:nvSpPr>
        <p:spPr bwMode="auto">
          <a:xfrm>
            <a:off x="3124200" y="5619750"/>
            <a:ext cx="2895600" cy="457200"/>
          </a:xfrm>
          <a:prstGeom prst="rect">
            <a:avLst/>
          </a:prstGeom>
          <a:noFill/>
          <a:ln w="9525">
            <a:noFill/>
            <a:miter lim="800000"/>
            <a:headEnd/>
            <a:tailEnd/>
          </a:ln>
          <a:effectLst/>
        </p:spPr>
        <p:txBody>
          <a:bodyPr/>
          <a:lstStyle/>
          <a:p>
            <a:pPr algn="ctr"/>
            <a:endParaRPr lang="en-US" sz="1200">
              <a:latin typeface="Arial" pitchFamily="34" charset="0"/>
              <a:cs typeface="Arial" pitchFamily="34" charset="0"/>
            </a:endParaRPr>
          </a:p>
        </p:txBody>
      </p:sp>
      <p:sp>
        <p:nvSpPr>
          <p:cNvPr id="316426" name="Text Box 10"/>
          <p:cNvSpPr txBox="1">
            <a:spLocks noChangeArrowheads="1"/>
          </p:cNvSpPr>
          <p:nvPr/>
        </p:nvSpPr>
        <p:spPr bwMode="auto">
          <a:xfrm>
            <a:off x="533400" y="428625"/>
            <a:ext cx="7467600" cy="646331"/>
          </a:xfrm>
          <a:prstGeom prst="rect">
            <a:avLst/>
          </a:prstGeom>
          <a:noFill/>
          <a:ln w="9525">
            <a:noFill/>
            <a:miter lim="800000"/>
            <a:headEnd/>
            <a:tailEnd/>
          </a:ln>
          <a:effectLst/>
        </p:spPr>
        <p:txBody>
          <a:bodyPr>
            <a:spAutoFit/>
          </a:bodyPr>
          <a:lstStyle/>
          <a:p>
            <a:pPr>
              <a:spcBef>
                <a:spcPct val="50000"/>
              </a:spcBef>
            </a:pPr>
            <a:r>
              <a:rPr lang="en-US" sz="3600" b="1" u="sng" dirty="0">
                <a:solidFill>
                  <a:srgbClr val="FF0000"/>
                </a:solidFill>
                <a:cs typeface="Arial" pitchFamily="34" charset="0"/>
              </a:rPr>
              <a:t>Water runs downhill, right?</a:t>
            </a:r>
            <a:endParaRPr lang="en-US" sz="2400" b="1" dirty="0">
              <a:solidFill>
                <a:srgbClr val="FF0000"/>
              </a:solidFill>
              <a:cs typeface="Arial" pitchFamily="34" charset="0"/>
            </a:endParaRPr>
          </a:p>
        </p:txBody>
      </p:sp>
      <p:sp>
        <p:nvSpPr>
          <p:cNvPr id="316427" name="Text Box 11"/>
          <p:cNvSpPr txBox="1">
            <a:spLocks noChangeArrowheads="1"/>
          </p:cNvSpPr>
          <p:nvPr/>
        </p:nvSpPr>
        <p:spPr bwMode="auto">
          <a:xfrm>
            <a:off x="533400" y="1256506"/>
            <a:ext cx="6673850" cy="646331"/>
          </a:xfrm>
          <a:prstGeom prst="rect">
            <a:avLst/>
          </a:prstGeom>
          <a:noFill/>
          <a:ln w="9525" algn="ctr">
            <a:noFill/>
            <a:miter lim="800000"/>
            <a:headEnd/>
            <a:tailEnd/>
          </a:ln>
          <a:effectLst/>
        </p:spPr>
        <p:txBody>
          <a:bodyPr wrap="square">
            <a:spAutoFit/>
          </a:bodyPr>
          <a:lstStyle/>
          <a:p>
            <a:pPr>
              <a:spcBef>
                <a:spcPct val="50000"/>
              </a:spcBef>
            </a:pPr>
            <a:r>
              <a:rPr lang="en-US" sz="3600" b="1" u="sng" dirty="0">
                <a:cs typeface="Arial" pitchFamily="34" charset="0"/>
              </a:rPr>
              <a:t>What about water underground?</a:t>
            </a:r>
          </a:p>
        </p:txBody>
      </p:sp>
      <p:sp>
        <p:nvSpPr>
          <p:cNvPr id="316428" name="Text Box 12"/>
          <p:cNvSpPr txBox="1">
            <a:spLocks noChangeArrowheads="1"/>
          </p:cNvSpPr>
          <p:nvPr/>
        </p:nvSpPr>
        <p:spPr bwMode="auto">
          <a:xfrm>
            <a:off x="1350963" y="2084388"/>
            <a:ext cx="6489700" cy="3539430"/>
          </a:xfrm>
          <a:prstGeom prst="rect">
            <a:avLst/>
          </a:prstGeom>
          <a:noFill/>
          <a:ln w="9525">
            <a:noFill/>
            <a:miter lim="800000"/>
            <a:headEnd/>
            <a:tailEnd/>
          </a:ln>
          <a:effectLst/>
        </p:spPr>
        <p:txBody>
          <a:bodyPr>
            <a:spAutoFit/>
          </a:bodyPr>
          <a:lstStyle/>
          <a:p>
            <a:pPr algn="ctr"/>
            <a:r>
              <a:rPr lang="en-US" sz="3200" b="1" dirty="0">
                <a:cs typeface="Arial" pitchFamily="34" charset="0"/>
              </a:rPr>
              <a:t>Primary movement is downhill by gravity.</a:t>
            </a:r>
          </a:p>
          <a:p>
            <a:pPr algn="ctr"/>
            <a:endParaRPr lang="en-US" sz="3200" b="1" dirty="0">
              <a:cs typeface="Arial" pitchFamily="34" charset="0"/>
            </a:endParaRPr>
          </a:p>
          <a:p>
            <a:pPr algn="ctr"/>
            <a:r>
              <a:rPr lang="en-US" sz="3200" b="1" dirty="0">
                <a:cs typeface="Arial" pitchFamily="34" charset="0"/>
              </a:rPr>
              <a:t>BUT……</a:t>
            </a:r>
          </a:p>
          <a:p>
            <a:pPr algn="ctr"/>
            <a:endParaRPr lang="en-US" sz="3200" b="1" dirty="0">
              <a:cs typeface="Arial" pitchFamily="34" charset="0"/>
            </a:endParaRPr>
          </a:p>
          <a:p>
            <a:pPr algn="ctr"/>
            <a:r>
              <a:rPr lang="en-US" sz="3200" b="1" dirty="0">
                <a:cs typeface="Arial" pitchFamily="34" charset="0"/>
              </a:rPr>
              <a:t>Underground water can move sideways, and even UP!</a:t>
            </a:r>
          </a:p>
        </p:txBody>
      </p:sp>
      <p:sp>
        <p:nvSpPr>
          <p:cNvPr id="19" name="Rectangle 18"/>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1"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3322083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2" name="Rectangle 12"/>
          <p:cNvSpPr>
            <a:spLocks noChangeArrowheads="1"/>
          </p:cNvSpPr>
          <p:nvPr/>
        </p:nvSpPr>
        <p:spPr bwMode="auto">
          <a:xfrm>
            <a:off x="0" y="321345"/>
            <a:ext cx="9144000" cy="6536656"/>
          </a:xfrm>
          <a:prstGeom prst="rect">
            <a:avLst/>
          </a:prstGeom>
          <a:solidFill>
            <a:schemeClr val="bg1"/>
          </a:solidFill>
          <a:ln w="9525">
            <a:solidFill>
              <a:schemeClr val="bg1"/>
            </a:solidFill>
            <a:miter lim="800000"/>
            <a:headEnd/>
            <a:tailEnd/>
          </a:ln>
          <a:effectLst/>
        </p:spPr>
        <p:txBody>
          <a:bodyPr wrap="none" anchor="ctr"/>
          <a:lstStyle/>
          <a:p>
            <a:pPr algn="ctr"/>
            <a:endParaRPr lang="en-US"/>
          </a:p>
        </p:txBody>
      </p:sp>
      <p:sp>
        <p:nvSpPr>
          <p:cNvPr id="317443" name="Rectangle 3"/>
          <p:cNvSpPr>
            <a:spLocks noChangeArrowheads="1"/>
          </p:cNvSpPr>
          <p:nvPr/>
        </p:nvSpPr>
        <p:spPr bwMode="auto">
          <a:xfrm>
            <a:off x="685800" y="5753100"/>
            <a:ext cx="1905000" cy="457200"/>
          </a:xfrm>
          <a:prstGeom prst="rect">
            <a:avLst/>
          </a:prstGeom>
          <a:noFill/>
          <a:ln w="9525">
            <a:noFill/>
            <a:miter lim="800000"/>
            <a:headEnd/>
            <a:tailEnd/>
          </a:ln>
          <a:effectLst/>
        </p:spPr>
        <p:txBody>
          <a:bodyPr/>
          <a:lstStyle/>
          <a:p>
            <a:endParaRPr lang="en-US" sz="1400"/>
          </a:p>
        </p:txBody>
      </p:sp>
      <p:sp>
        <p:nvSpPr>
          <p:cNvPr id="317444" name="Rectangle 4"/>
          <p:cNvSpPr>
            <a:spLocks noChangeArrowheads="1"/>
          </p:cNvSpPr>
          <p:nvPr/>
        </p:nvSpPr>
        <p:spPr bwMode="auto">
          <a:xfrm>
            <a:off x="3124200" y="5753100"/>
            <a:ext cx="2895600" cy="457200"/>
          </a:xfrm>
          <a:prstGeom prst="rect">
            <a:avLst/>
          </a:prstGeom>
          <a:noFill/>
          <a:ln w="9525">
            <a:noFill/>
            <a:miter lim="800000"/>
            <a:headEnd/>
            <a:tailEnd/>
          </a:ln>
          <a:effectLst/>
        </p:spPr>
        <p:txBody>
          <a:bodyPr/>
          <a:lstStyle/>
          <a:p>
            <a:pPr algn="ctr"/>
            <a:endParaRPr lang="en-US" sz="1400"/>
          </a:p>
        </p:txBody>
      </p:sp>
      <p:sp>
        <p:nvSpPr>
          <p:cNvPr id="317445" name="Rectangle 5"/>
          <p:cNvSpPr>
            <a:spLocks noChangeArrowheads="1"/>
          </p:cNvSpPr>
          <p:nvPr/>
        </p:nvSpPr>
        <p:spPr bwMode="auto">
          <a:xfrm>
            <a:off x="6553200" y="5753100"/>
            <a:ext cx="1905000" cy="457200"/>
          </a:xfrm>
          <a:prstGeom prst="rect">
            <a:avLst/>
          </a:prstGeom>
          <a:noFill/>
          <a:ln w="9525">
            <a:noFill/>
            <a:miter lim="800000"/>
            <a:headEnd/>
            <a:tailEnd/>
          </a:ln>
          <a:effectLst/>
        </p:spPr>
        <p:txBody>
          <a:bodyPr/>
          <a:lstStyle/>
          <a:p>
            <a:pPr algn="r"/>
            <a:fld id="{C088CF9C-66FD-4AD5-93C8-6C557677C9FD}" type="slidenum">
              <a:rPr lang="en-US" sz="1400"/>
              <a:pPr algn="r"/>
              <a:t>31</a:t>
            </a:fld>
            <a:endParaRPr lang="en-US" sz="1400"/>
          </a:p>
        </p:txBody>
      </p:sp>
      <p:sp>
        <p:nvSpPr>
          <p:cNvPr id="317450" name="Text Box 10"/>
          <p:cNvSpPr txBox="1">
            <a:spLocks noChangeArrowheads="1"/>
          </p:cNvSpPr>
          <p:nvPr/>
        </p:nvSpPr>
        <p:spPr bwMode="auto">
          <a:xfrm>
            <a:off x="1336675" y="419100"/>
            <a:ext cx="6657975" cy="641350"/>
          </a:xfrm>
          <a:prstGeom prst="rect">
            <a:avLst/>
          </a:prstGeom>
          <a:noFill/>
          <a:ln w="9525" algn="ctr">
            <a:noFill/>
            <a:miter lim="800000"/>
            <a:headEnd/>
            <a:tailEnd/>
          </a:ln>
          <a:effectLst/>
        </p:spPr>
        <p:txBody>
          <a:bodyPr>
            <a:spAutoFit/>
          </a:bodyPr>
          <a:lstStyle/>
          <a:p>
            <a:pPr>
              <a:spcBef>
                <a:spcPct val="50000"/>
              </a:spcBef>
            </a:pPr>
            <a:r>
              <a:rPr lang="en-US" sz="3600" b="1" u="sng">
                <a:solidFill>
                  <a:srgbClr val="FF0000"/>
                </a:solidFill>
              </a:rPr>
              <a:t>How can water enter your road?</a:t>
            </a:r>
          </a:p>
        </p:txBody>
      </p:sp>
      <p:sp>
        <p:nvSpPr>
          <p:cNvPr id="317453" name="Rectangle 13" descr="Zig zag"/>
          <p:cNvSpPr>
            <a:spLocks noChangeArrowheads="1"/>
          </p:cNvSpPr>
          <p:nvPr/>
        </p:nvSpPr>
        <p:spPr bwMode="auto">
          <a:xfrm>
            <a:off x="0" y="5119688"/>
            <a:ext cx="9131300" cy="1738312"/>
          </a:xfrm>
          <a:prstGeom prst="rect">
            <a:avLst/>
          </a:prstGeom>
          <a:pattFill prst="zigZag">
            <a:fgClr>
              <a:srgbClr val="00B7A5"/>
            </a:fgClr>
            <a:bgClr>
              <a:schemeClr val="bg1"/>
            </a:bgClr>
          </a:pattFill>
          <a:ln w="12700">
            <a:noFill/>
            <a:miter lim="800000"/>
            <a:headEnd/>
            <a:tailEnd/>
          </a:ln>
          <a:effectLst/>
        </p:spPr>
        <p:txBody>
          <a:bodyPr wrap="none" anchor="ctr"/>
          <a:lstStyle/>
          <a:p>
            <a:endParaRPr lang="en-US"/>
          </a:p>
        </p:txBody>
      </p:sp>
      <p:sp>
        <p:nvSpPr>
          <p:cNvPr id="317454" name="Rectangle 14" descr="Small confetti"/>
          <p:cNvSpPr>
            <a:spLocks noChangeArrowheads="1"/>
          </p:cNvSpPr>
          <p:nvPr/>
        </p:nvSpPr>
        <p:spPr bwMode="auto">
          <a:xfrm rot="300000">
            <a:off x="4186238" y="2587625"/>
            <a:ext cx="2155825" cy="230188"/>
          </a:xfrm>
          <a:prstGeom prst="rect">
            <a:avLst/>
          </a:prstGeom>
          <a:pattFill prst="smConfetti">
            <a:fgClr>
              <a:schemeClr val="folHlink"/>
            </a:fgClr>
            <a:bgClr>
              <a:srgbClr val="EF9100"/>
            </a:bgClr>
          </a:pattFill>
          <a:ln w="12700">
            <a:solidFill>
              <a:schemeClr val="tx1"/>
            </a:solidFill>
            <a:miter lim="800000"/>
            <a:headEnd/>
            <a:tailEnd/>
          </a:ln>
          <a:effectLst/>
        </p:spPr>
        <p:txBody>
          <a:bodyPr wrap="none" anchor="ctr"/>
          <a:lstStyle/>
          <a:p>
            <a:endParaRPr lang="en-US"/>
          </a:p>
        </p:txBody>
      </p:sp>
      <p:sp>
        <p:nvSpPr>
          <p:cNvPr id="317455" name="Rectangle 15" descr="Small confetti"/>
          <p:cNvSpPr>
            <a:spLocks noChangeArrowheads="1"/>
          </p:cNvSpPr>
          <p:nvPr/>
        </p:nvSpPr>
        <p:spPr bwMode="auto">
          <a:xfrm rot="21300000">
            <a:off x="2000250" y="2586038"/>
            <a:ext cx="2190750" cy="230187"/>
          </a:xfrm>
          <a:prstGeom prst="rect">
            <a:avLst/>
          </a:prstGeom>
          <a:pattFill prst="smConfetti">
            <a:fgClr>
              <a:schemeClr val="folHlink"/>
            </a:fgClr>
            <a:bgClr>
              <a:srgbClr val="EF9100"/>
            </a:bgClr>
          </a:pattFill>
          <a:ln w="12700">
            <a:solidFill>
              <a:schemeClr val="tx1"/>
            </a:solidFill>
            <a:miter lim="800000"/>
            <a:headEnd/>
            <a:tailEnd/>
          </a:ln>
          <a:effectLst/>
        </p:spPr>
        <p:txBody>
          <a:bodyPr wrap="none" anchor="ctr"/>
          <a:lstStyle/>
          <a:p>
            <a:endParaRPr lang="en-US"/>
          </a:p>
        </p:txBody>
      </p:sp>
      <p:sp>
        <p:nvSpPr>
          <p:cNvPr id="317456" name="Rectangle 16" descr="Large confetti"/>
          <p:cNvSpPr>
            <a:spLocks noChangeArrowheads="1"/>
          </p:cNvSpPr>
          <p:nvPr/>
        </p:nvSpPr>
        <p:spPr bwMode="auto">
          <a:xfrm rot="21300000">
            <a:off x="2016125" y="2817813"/>
            <a:ext cx="2174875" cy="211137"/>
          </a:xfrm>
          <a:prstGeom prst="rect">
            <a:avLst/>
          </a:prstGeom>
          <a:pattFill prst="lgConfetti">
            <a:fgClr>
              <a:schemeClr val="folHlink"/>
            </a:fgClr>
            <a:bgClr>
              <a:srgbClr val="EF9100"/>
            </a:bgClr>
          </a:pattFill>
          <a:ln w="12700">
            <a:solidFill>
              <a:schemeClr val="tx1"/>
            </a:solidFill>
            <a:miter lim="800000"/>
            <a:headEnd/>
            <a:tailEnd/>
          </a:ln>
          <a:effectLst/>
        </p:spPr>
        <p:txBody>
          <a:bodyPr wrap="none" anchor="ctr"/>
          <a:lstStyle/>
          <a:p>
            <a:endParaRPr lang="en-US"/>
          </a:p>
        </p:txBody>
      </p:sp>
      <p:sp>
        <p:nvSpPr>
          <p:cNvPr id="317457" name="Rectangle 17" descr="Large confetti"/>
          <p:cNvSpPr>
            <a:spLocks noChangeArrowheads="1"/>
          </p:cNvSpPr>
          <p:nvPr/>
        </p:nvSpPr>
        <p:spPr bwMode="auto">
          <a:xfrm rot="300000">
            <a:off x="4187825" y="2819400"/>
            <a:ext cx="2162175" cy="227013"/>
          </a:xfrm>
          <a:prstGeom prst="rect">
            <a:avLst/>
          </a:prstGeom>
          <a:pattFill prst="lgConfetti">
            <a:fgClr>
              <a:schemeClr val="folHlink"/>
            </a:fgClr>
            <a:bgClr>
              <a:srgbClr val="EF9100"/>
            </a:bgClr>
          </a:pattFill>
          <a:ln w="12700">
            <a:solidFill>
              <a:schemeClr val="tx1"/>
            </a:solidFill>
            <a:miter lim="800000"/>
            <a:headEnd/>
            <a:tailEnd/>
          </a:ln>
          <a:effectLst/>
        </p:spPr>
        <p:txBody>
          <a:bodyPr wrap="none" anchor="ctr"/>
          <a:lstStyle/>
          <a:p>
            <a:endParaRPr lang="en-US"/>
          </a:p>
        </p:txBody>
      </p:sp>
      <p:sp>
        <p:nvSpPr>
          <p:cNvPr id="317458" name="Arc 18"/>
          <p:cNvSpPr>
            <a:spLocks/>
          </p:cNvSpPr>
          <p:nvPr/>
        </p:nvSpPr>
        <p:spPr bwMode="auto">
          <a:xfrm>
            <a:off x="26988" y="2714625"/>
            <a:ext cx="1968500" cy="533400"/>
          </a:xfrm>
          <a:custGeom>
            <a:avLst/>
            <a:gdLst>
              <a:gd name="G0" fmla="+- 21600 0 0"/>
              <a:gd name="G1" fmla="+- 21600 0 0"/>
              <a:gd name="G2" fmla="+- 21600 0 0"/>
              <a:gd name="T0" fmla="*/ 0 w 21600"/>
              <a:gd name="T1" fmla="*/ 21600 h 21600"/>
              <a:gd name="T2" fmla="*/ 2158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7"/>
                  <a:pt x="9660" y="9"/>
                  <a:pt x="21583" y="0"/>
                </a:cubicBezTo>
              </a:path>
              <a:path w="21600" h="21600" stroke="0" extrusionOk="0">
                <a:moveTo>
                  <a:pt x="0" y="21600"/>
                </a:moveTo>
                <a:cubicBezTo>
                  <a:pt x="0" y="9677"/>
                  <a:pt x="9660" y="9"/>
                  <a:pt x="21583" y="0"/>
                </a:cubicBezTo>
                <a:lnTo>
                  <a:pt x="21600" y="21600"/>
                </a:lnTo>
                <a:close/>
              </a:path>
            </a:pathLst>
          </a:custGeom>
          <a:noFill/>
          <a:ln w="50800" cap="rnd">
            <a:solidFill>
              <a:schemeClr val="tx1"/>
            </a:solidFill>
            <a:round/>
            <a:headEnd/>
            <a:tailEnd/>
          </a:ln>
          <a:effectLst/>
        </p:spPr>
        <p:txBody>
          <a:bodyPr wrap="none" anchor="ctr"/>
          <a:lstStyle/>
          <a:p>
            <a:endParaRPr lang="en-US"/>
          </a:p>
        </p:txBody>
      </p:sp>
      <p:sp>
        <p:nvSpPr>
          <p:cNvPr id="317459" name="Line 19"/>
          <p:cNvSpPr>
            <a:spLocks noChangeShapeType="1"/>
          </p:cNvSpPr>
          <p:nvPr/>
        </p:nvSpPr>
        <p:spPr bwMode="auto">
          <a:xfrm flipV="1">
            <a:off x="6781800" y="1709738"/>
            <a:ext cx="2324100" cy="957262"/>
          </a:xfrm>
          <a:prstGeom prst="line">
            <a:avLst/>
          </a:prstGeom>
          <a:noFill/>
          <a:ln w="50800">
            <a:solidFill>
              <a:schemeClr val="tx1"/>
            </a:solidFill>
            <a:round/>
            <a:headEnd/>
            <a:tailEnd/>
          </a:ln>
          <a:effectLst/>
        </p:spPr>
        <p:txBody>
          <a:bodyPr wrap="none" anchor="ctr"/>
          <a:lstStyle/>
          <a:p>
            <a:endParaRPr lang="en-US"/>
          </a:p>
        </p:txBody>
      </p:sp>
      <p:sp>
        <p:nvSpPr>
          <p:cNvPr id="317460" name="Rectangle 20"/>
          <p:cNvSpPr>
            <a:spLocks noChangeArrowheads="1"/>
          </p:cNvSpPr>
          <p:nvPr/>
        </p:nvSpPr>
        <p:spPr bwMode="auto">
          <a:xfrm>
            <a:off x="319088" y="5545138"/>
            <a:ext cx="2017712"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b="1">
                <a:latin typeface="Arial" pitchFamily="34" charset="0"/>
              </a:rPr>
              <a:t>Water Table</a:t>
            </a:r>
          </a:p>
        </p:txBody>
      </p:sp>
      <p:sp>
        <p:nvSpPr>
          <p:cNvPr id="317462" name="Rectangle 22"/>
          <p:cNvSpPr>
            <a:spLocks noChangeArrowheads="1"/>
          </p:cNvSpPr>
          <p:nvPr/>
        </p:nvSpPr>
        <p:spPr bwMode="auto">
          <a:xfrm>
            <a:off x="1011238" y="1180363"/>
            <a:ext cx="6807526" cy="643766"/>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pPr>
            <a:r>
              <a:rPr lang="en-US" b="1" dirty="0">
                <a:latin typeface="Arial" pitchFamily="34" charset="0"/>
              </a:rPr>
              <a:t>Through Permeable Surface</a:t>
            </a:r>
          </a:p>
        </p:txBody>
      </p:sp>
      <p:sp>
        <p:nvSpPr>
          <p:cNvPr id="317463" name="Line 23"/>
          <p:cNvSpPr>
            <a:spLocks noChangeShapeType="1"/>
          </p:cNvSpPr>
          <p:nvPr/>
        </p:nvSpPr>
        <p:spPr bwMode="auto">
          <a:xfrm>
            <a:off x="2922588" y="1878013"/>
            <a:ext cx="0" cy="6223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317464" name="Line 24"/>
          <p:cNvSpPr>
            <a:spLocks noChangeShapeType="1"/>
          </p:cNvSpPr>
          <p:nvPr/>
        </p:nvSpPr>
        <p:spPr bwMode="auto">
          <a:xfrm>
            <a:off x="3968750" y="1830388"/>
            <a:ext cx="0" cy="576262"/>
          </a:xfrm>
          <a:prstGeom prst="line">
            <a:avLst/>
          </a:prstGeom>
          <a:noFill/>
          <a:ln w="50800">
            <a:solidFill>
              <a:schemeClr val="tx1"/>
            </a:solidFill>
            <a:round/>
            <a:headEnd/>
            <a:tailEnd type="triangle" w="med" len="med"/>
          </a:ln>
          <a:effectLst/>
        </p:spPr>
        <p:txBody>
          <a:bodyPr wrap="none" anchor="ctr"/>
          <a:lstStyle/>
          <a:p>
            <a:endParaRPr lang="en-US"/>
          </a:p>
        </p:txBody>
      </p:sp>
      <p:sp>
        <p:nvSpPr>
          <p:cNvPr id="317465" name="Line 25"/>
          <p:cNvSpPr>
            <a:spLocks noChangeShapeType="1"/>
          </p:cNvSpPr>
          <p:nvPr/>
        </p:nvSpPr>
        <p:spPr bwMode="auto">
          <a:xfrm>
            <a:off x="4757738" y="1854200"/>
            <a:ext cx="0" cy="576263"/>
          </a:xfrm>
          <a:prstGeom prst="line">
            <a:avLst/>
          </a:prstGeom>
          <a:noFill/>
          <a:ln w="50800">
            <a:solidFill>
              <a:schemeClr val="tx1"/>
            </a:solidFill>
            <a:round/>
            <a:headEnd/>
            <a:tailEnd type="triangle" w="med" len="med"/>
          </a:ln>
          <a:effectLst/>
        </p:spPr>
        <p:txBody>
          <a:bodyPr wrap="none" anchor="ctr"/>
          <a:lstStyle/>
          <a:p>
            <a:endParaRPr lang="en-US"/>
          </a:p>
        </p:txBody>
      </p:sp>
      <p:sp>
        <p:nvSpPr>
          <p:cNvPr id="317466" name="Line 26"/>
          <p:cNvSpPr>
            <a:spLocks noChangeShapeType="1"/>
          </p:cNvSpPr>
          <p:nvPr/>
        </p:nvSpPr>
        <p:spPr bwMode="auto">
          <a:xfrm>
            <a:off x="5686425" y="1854200"/>
            <a:ext cx="0" cy="646113"/>
          </a:xfrm>
          <a:prstGeom prst="line">
            <a:avLst/>
          </a:prstGeom>
          <a:noFill/>
          <a:ln w="50800">
            <a:solidFill>
              <a:schemeClr val="tx1"/>
            </a:solidFill>
            <a:round/>
            <a:headEnd/>
            <a:tailEnd type="triangle" w="med" len="med"/>
          </a:ln>
          <a:effectLst/>
        </p:spPr>
        <p:txBody>
          <a:bodyPr wrap="none" anchor="ctr"/>
          <a:lstStyle/>
          <a:p>
            <a:endParaRPr lang="en-US"/>
          </a:p>
        </p:txBody>
      </p:sp>
      <p:sp>
        <p:nvSpPr>
          <p:cNvPr id="317467" name="Rectangle 27"/>
          <p:cNvSpPr>
            <a:spLocks noChangeArrowheads="1"/>
          </p:cNvSpPr>
          <p:nvPr/>
        </p:nvSpPr>
        <p:spPr bwMode="auto">
          <a:xfrm>
            <a:off x="3133725" y="3797300"/>
            <a:ext cx="2760663"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b="1">
                <a:latin typeface="Arial" pitchFamily="34" charset="0"/>
              </a:rPr>
              <a:t>Capillary Rise</a:t>
            </a:r>
          </a:p>
        </p:txBody>
      </p:sp>
      <p:sp>
        <p:nvSpPr>
          <p:cNvPr id="317468" name="Line 28"/>
          <p:cNvSpPr>
            <a:spLocks noChangeShapeType="1"/>
          </p:cNvSpPr>
          <p:nvPr/>
        </p:nvSpPr>
        <p:spPr bwMode="auto">
          <a:xfrm flipV="1">
            <a:off x="2643188" y="3189288"/>
            <a:ext cx="0" cy="1885950"/>
          </a:xfrm>
          <a:prstGeom prst="line">
            <a:avLst/>
          </a:prstGeom>
          <a:noFill/>
          <a:ln w="50800">
            <a:solidFill>
              <a:schemeClr val="tx1"/>
            </a:solidFill>
            <a:prstDash val="dash"/>
            <a:round/>
            <a:headEnd/>
            <a:tailEnd type="triangle" w="med" len="med"/>
          </a:ln>
          <a:effectLst/>
        </p:spPr>
        <p:txBody>
          <a:bodyPr wrap="none" anchor="ctr"/>
          <a:lstStyle/>
          <a:p>
            <a:endParaRPr lang="en-US"/>
          </a:p>
        </p:txBody>
      </p:sp>
      <p:sp>
        <p:nvSpPr>
          <p:cNvPr id="317469" name="Line 29"/>
          <p:cNvSpPr>
            <a:spLocks noChangeShapeType="1"/>
          </p:cNvSpPr>
          <p:nvPr/>
        </p:nvSpPr>
        <p:spPr bwMode="auto">
          <a:xfrm flipV="1">
            <a:off x="3549650" y="4187825"/>
            <a:ext cx="0" cy="911225"/>
          </a:xfrm>
          <a:prstGeom prst="line">
            <a:avLst/>
          </a:prstGeom>
          <a:noFill/>
          <a:ln w="50800">
            <a:solidFill>
              <a:schemeClr val="tx1"/>
            </a:solidFill>
            <a:prstDash val="dash"/>
            <a:round/>
            <a:headEnd/>
            <a:tailEnd/>
          </a:ln>
          <a:effectLst/>
        </p:spPr>
        <p:txBody>
          <a:bodyPr wrap="none" anchor="ctr"/>
          <a:lstStyle/>
          <a:p>
            <a:endParaRPr lang="en-US"/>
          </a:p>
        </p:txBody>
      </p:sp>
      <p:sp>
        <p:nvSpPr>
          <p:cNvPr id="317470" name="Line 30"/>
          <p:cNvSpPr>
            <a:spLocks noChangeShapeType="1"/>
          </p:cNvSpPr>
          <p:nvPr/>
        </p:nvSpPr>
        <p:spPr bwMode="auto">
          <a:xfrm flipV="1">
            <a:off x="3549650" y="3095625"/>
            <a:ext cx="0" cy="771525"/>
          </a:xfrm>
          <a:prstGeom prst="line">
            <a:avLst/>
          </a:prstGeom>
          <a:noFill/>
          <a:ln w="50800">
            <a:solidFill>
              <a:schemeClr val="tx1"/>
            </a:solidFill>
            <a:prstDash val="dash"/>
            <a:round/>
            <a:headEnd/>
            <a:tailEnd type="triangle" w="med" len="med"/>
          </a:ln>
          <a:effectLst/>
        </p:spPr>
        <p:txBody>
          <a:bodyPr wrap="none" anchor="ctr"/>
          <a:lstStyle/>
          <a:p>
            <a:endParaRPr lang="en-US"/>
          </a:p>
        </p:txBody>
      </p:sp>
      <p:sp>
        <p:nvSpPr>
          <p:cNvPr id="317471" name="Line 31"/>
          <p:cNvSpPr>
            <a:spLocks noChangeShapeType="1"/>
          </p:cNvSpPr>
          <p:nvPr/>
        </p:nvSpPr>
        <p:spPr bwMode="auto">
          <a:xfrm flipV="1">
            <a:off x="4827588" y="4187825"/>
            <a:ext cx="0" cy="933450"/>
          </a:xfrm>
          <a:prstGeom prst="line">
            <a:avLst/>
          </a:prstGeom>
          <a:noFill/>
          <a:ln w="50800">
            <a:solidFill>
              <a:schemeClr val="tx1"/>
            </a:solidFill>
            <a:prstDash val="dash"/>
            <a:round/>
            <a:headEnd/>
            <a:tailEnd/>
          </a:ln>
          <a:effectLst/>
        </p:spPr>
        <p:txBody>
          <a:bodyPr wrap="none" anchor="ctr"/>
          <a:lstStyle/>
          <a:p>
            <a:endParaRPr lang="en-US"/>
          </a:p>
        </p:txBody>
      </p:sp>
      <p:sp>
        <p:nvSpPr>
          <p:cNvPr id="317472" name="Line 32"/>
          <p:cNvSpPr>
            <a:spLocks noChangeShapeType="1"/>
          </p:cNvSpPr>
          <p:nvPr/>
        </p:nvSpPr>
        <p:spPr bwMode="auto">
          <a:xfrm flipV="1">
            <a:off x="4827588" y="3119438"/>
            <a:ext cx="0" cy="677862"/>
          </a:xfrm>
          <a:prstGeom prst="line">
            <a:avLst/>
          </a:prstGeom>
          <a:noFill/>
          <a:ln w="50800">
            <a:solidFill>
              <a:schemeClr val="tx1"/>
            </a:solidFill>
            <a:prstDash val="dash"/>
            <a:round/>
            <a:headEnd/>
            <a:tailEnd type="triangle" w="med" len="med"/>
          </a:ln>
          <a:effectLst/>
        </p:spPr>
        <p:txBody>
          <a:bodyPr wrap="none" anchor="ctr"/>
          <a:lstStyle/>
          <a:p>
            <a:endParaRPr lang="en-US"/>
          </a:p>
        </p:txBody>
      </p:sp>
      <p:sp>
        <p:nvSpPr>
          <p:cNvPr id="317473" name="Line 33"/>
          <p:cNvSpPr>
            <a:spLocks noChangeShapeType="1"/>
          </p:cNvSpPr>
          <p:nvPr/>
        </p:nvSpPr>
        <p:spPr bwMode="auto">
          <a:xfrm flipV="1">
            <a:off x="5895975" y="3235325"/>
            <a:ext cx="0" cy="1839913"/>
          </a:xfrm>
          <a:prstGeom prst="line">
            <a:avLst/>
          </a:prstGeom>
          <a:noFill/>
          <a:ln w="50800">
            <a:solidFill>
              <a:schemeClr val="tx1"/>
            </a:solidFill>
            <a:prstDash val="dash"/>
            <a:round/>
            <a:headEnd/>
            <a:tailEnd type="triangle" w="med" len="med"/>
          </a:ln>
          <a:effectLst/>
        </p:spPr>
        <p:txBody>
          <a:bodyPr wrap="none" anchor="ctr"/>
          <a:lstStyle/>
          <a:p>
            <a:endParaRPr lang="en-US"/>
          </a:p>
        </p:txBody>
      </p:sp>
      <p:sp>
        <p:nvSpPr>
          <p:cNvPr id="317474" name="Rectangle 34"/>
          <p:cNvSpPr>
            <a:spLocks noChangeArrowheads="1"/>
          </p:cNvSpPr>
          <p:nvPr/>
        </p:nvSpPr>
        <p:spPr bwMode="auto">
          <a:xfrm>
            <a:off x="6757988" y="2968625"/>
            <a:ext cx="2343150" cy="81915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b="1">
                <a:latin typeface="Arial" pitchFamily="34" charset="0"/>
              </a:rPr>
              <a:t>Seepage from High Ground</a:t>
            </a:r>
          </a:p>
        </p:txBody>
      </p:sp>
      <p:sp>
        <p:nvSpPr>
          <p:cNvPr id="317475" name="Line 35"/>
          <p:cNvSpPr>
            <a:spLocks noChangeShapeType="1"/>
          </p:cNvSpPr>
          <p:nvPr/>
        </p:nvSpPr>
        <p:spPr bwMode="auto">
          <a:xfrm flipH="1">
            <a:off x="6777038" y="2319338"/>
            <a:ext cx="1931987" cy="598487"/>
          </a:xfrm>
          <a:prstGeom prst="line">
            <a:avLst/>
          </a:prstGeom>
          <a:noFill/>
          <a:ln w="50800">
            <a:solidFill>
              <a:schemeClr val="tx1"/>
            </a:solidFill>
            <a:prstDash val="lgDash"/>
            <a:round/>
            <a:headEnd/>
            <a:tailEnd type="triangle" w="med" len="med"/>
          </a:ln>
          <a:effectLst/>
        </p:spPr>
        <p:txBody>
          <a:bodyPr wrap="none" anchor="ctr"/>
          <a:lstStyle/>
          <a:p>
            <a:endParaRPr lang="en-US"/>
          </a:p>
        </p:txBody>
      </p:sp>
      <p:sp>
        <p:nvSpPr>
          <p:cNvPr id="317476" name="Rectangle 36"/>
          <p:cNvSpPr>
            <a:spLocks noChangeArrowheads="1"/>
          </p:cNvSpPr>
          <p:nvPr/>
        </p:nvSpPr>
        <p:spPr bwMode="auto">
          <a:xfrm>
            <a:off x="160338" y="3270250"/>
            <a:ext cx="2528887" cy="81915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b="1">
                <a:latin typeface="Arial" pitchFamily="34" charset="0"/>
              </a:rPr>
              <a:t>Lateral Flow from Roadside</a:t>
            </a:r>
          </a:p>
        </p:txBody>
      </p:sp>
      <p:sp>
        <p:nvSpPr>
          <p:cNvPr id="317477" name="Line 37"/>
          <p:cNvSpPr>
            <a:spLocks noChangeShapeType="1"/>
          </p:cNvSpPr>
          <p:nvPr/>
        </p:nvSpPr>
        <p:spPr bwMode="auto">
          <a:xfrm>
            <a:off x="949325" y="2967038"/>
            <a:ext cx="879475" cy="23812"/>
          </a:xfrm>
          <a:prstGeom prst="line">
            <a:avLst/>
          </a:prstGeom>
          <a:noFill/>
          <a:ln w="50800">
            <a:solidFill>
              <a:schemeClr val="tx1"/>
            </a:solidFill>
            <a:prstDash val="lgDash"/>
            <a:round/>
            <a:headEnd/>
            <a:tailEnd type="triangle" w="med" len="med"/>
          </a:ln>
          <a:effectLst/>
        </p:spPr>
        <p:txBody>
          <a:bodyPr wrap="none" anchor="ctr"/>
          <a:lstStyle/>
          <a:p>
            <a:endParaRPr lang="en-US"/>
          </a:p>
        </p:txBody>
      </p:sp>
      <p:sp>
        <p:nvSpPr>
          <p:cNvPr id="317478" name="Line 38"/>
          <p:cNvSpPr>
            <a:spLocks noChangeShapeType="1"/>
          </p:cNvSpPr>
          <p:nvPr/>
        </p:nvSpPr>
        <p:spPr bwMode="auto">
          <a:xfrm flipV="1">
            <a:off x="6386513" y="2667000"/>
            <a:ext cx="395287" cy="46038"/>
          </a:xfrm>
          <a:prstGeom prst="line">
            <a:avLst/>
          </a:prstGeom>
          <a:noFill/>
          <a:ln w="50800">
            <a:solidFill>
              <a:schemeClr val="tx1"/>
            </a:solidFill>
            <a:round/>
            <a:headEnd/>
            <a:tailEnd/>
          </a:ln>
          <a:effectLst/>
        </p:spPr>
        <p:txBody>
          <a:bodyPr wrap="none" anchor="ctr"/>
          <a:lstStyle/>
          <a:p>
            <a:endParaRPr lang="en-US"/>
          </a:p>
        </p:txBody>
      </p:sp>
      <p:sp>
        <p:nvSpPr>
          <p:cNvPr id="317479" name="Rectangle 39"/>
          <p:cNvSpPr>
            <a:spLocks noChangeArrowheads="1"/>
          </p:cNvSpPr>
          <p:nvPr/>
        </p:nvSpPr>
        <p:spPr bwMode="auto">
          <a:xfrm>
            <a:off x="6567488" y="5573713"/>
            <a:ext cx="2017712"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b="1">
                <a:latin typeface="Arial" pitchFamily="34" charset="0"/>
              </a:rPr>
              <a:t>Water Table</a:t>
            </a:r>
          </a:p>
        </p:txBody>
      </p:sp>
      <p:sp>
        <p:nvSpPr>
          <p:cNvPr id="317480" name="Oval 40"/>
          <p:cNvSpPr>
            <a:spLocks noChangeArrowheads="1"/>
          </p:cNvSpPr>
          <p:nvPr/>
        </p:nvSpPr>
        <p:spPr bwMode="auto">
          <a:xfrm>
            <a:off x="2932113" y="3762375"/>
            <a:ext cx="2636837" cy="579438"/>
          </a:xfrm>
          <a:prstGeom prst="ellipse">
            <a:avLst/>
          </a:prstGeom>
          <a:noFill/>
          <a:ln w="76200">
            <a:solidFill>
              <a:srgbClr val="FF0000"/>
            </a:solidFill>
            <a:round/>
            <a:headEnd/>
            <a:tailEnd/>
          </a:ln>
          <a:effectLst/>
        </p:spPr>
        <p:txBody>
          <a:bodyPr wrap="none" anchor="ctr"/>
          <a:lstStyle/>
          <a:p>
            <a:endParaRPr lang="en-US"/>
          </a:p>
        </p:txBody>
      </p:sp>
      <p:sp>
        <p:nvSpPr>
          <p:cNvPr id="45" name="Rectangle 44"/>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47"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10348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17480"/>
                                        </p:tgtEl>
                                        <p:attrNameLst>
                                          <p:attrName>style.visibility</p:attrName>
                                        </p:attrNameLst>
                                      </p:cBhvr>
                                      <p:to>
                                        <p:strVal val="visible"/>
                                      </p:to>
                                    </p:set>
                                    <p:animEffect transition="in" filter="dissolve">
                                      <p:cBhvr>
                                        <p:cTn id="7" dur="500"/>
                                        <p:tgtEl>
                                          <p:spTgt spid="317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0" y="838200"/>
            <a:ext cx="9144000" cy="6019800"/>
          </a:xfrm>
          <a:prstGeom prst="rect">
            <a:avLst/>
          </a:prstGeom>
          <a:solidFill>
            <a:schemeClr val="bg1"/>
          </a:solidFill>
          <a:ln w="9525">
            <a:solidFill>
              <a:schemeClr val="bg1"/>
            </a:solidFill>
            <a:miter lim="800000"/>
            <a:headEnd/>
            <a:tailEnd/>
          </a:ln>
          <a:effectLst/>
        </p:spPr>
        <p:txBody>
          <a:bodyPr wrap="none" anchor="ctr"/>
          <a:lstStyle/>
          <a:p>
            <a:pPr algn="ctr"/>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9047"/>
            <a:ext cx="9144000" cy="5468471"/>
          </a:xfrm>
          <a:prstGeom prst="rect">
            <a:avLst/>
          </a:prstGeom>
        </p:spPr>
      </p:pic>
      <p:sp>
        <p:nvSpPr>
          <p:cNvPr id="396295" name="Text Box 7"/>
          <p:cNvSpPr txBox="1">
            <a:spLocks noChangeArrowheads="1"/>
          </p:cNvSpPr>
          <p:nvPr/>
        </p:nvSpPr>
        <p:spPr bwMode="auto">
          <a:xfrm>
            <a:off x="1336675" y="914400"/>
            <a:ext cx="6657975" cy="641350"/>
          </a:xfrm>
          <a:prstGeom prst="rect">
            <a:avLst/>
          </a:prstGeom>
          <a:noFill/>
          <a:ln w="9525" algn="ctr">
            <a:noFill/>
            <a:miter lim="800000"/>
            <a:headEnd/>
            <a:tailEnd/>
          </a:ln>
          <a:effectLst/>
        </p:spPr>
        <p:txBody>
          <a:bodyPr>
            <a:spAutoFit/>
          </a:bodyPr>
          <a:lstStyle/>
          <a:p>
            <a:pPr>
              <a:spcBef>
                <a:spcPct val="50000"/>
              </a:spcBef>
            </a:pPr>
            <a:r>
              <a:rPr lang="en-US" sz="3600" b="1" u="sng">
                <a:solidFill>
                  <a:srgbClr val="FF0000"/>
                </a:solidFill>
              </a:rPr>
              <a:t>How can water enter your road?</a:t>
            </a:r>
          </a:p>
        </p:txBody>
      </p:sp>
      <p:sp>
        <p:nvSpPr>
          <p:cNvPr id="396296" name="Text Box 8"/>
          <p:cNvSpPr txBox="1">
            <a:spLocks noChangeArrowheads="1"/>
          </p:cNvSpPr>
          <p:nvPr/>
        </p:nvSpPr>
        <p:spPr bwMode="auto">
          <a:xfrm>
            <a:off x="0" y="500063"/>
            <a:ext cx="9144000" cy="1022350"/>
          </a:xfrm>
          <a:prstGeom prst="rect">
            <a:avLst/>
          </a:prstGeom>
          <a:solidFill>
            <a:srgbClr val="FFFF99"/>
          </a:solidFill>
          <a:ln w="76200">
            <a:solidFill>
              <a:srgbClr val="FF0000"/>
            </a:solidFill>
            <a:miter lim="800000"/>
            <a:headEnd/>
            <a:tailEnd/>
          </a:ln>
          <a:effectLst>
            <a:outerShdw dist="107763" dir="2700000" algn="ctr" rotWithShape="0">
              <a:schemeClr val="bg2"/>
            </a:outerShdw>
          </a:effectLst>
        </p:spPr>
        <p:txBody>
          <a:bodyPr>
            <a:spAutoFit/>
          </a:bodyPr>
          <a:lstStyle/>
          <a:p>
            <a:r>
              <a:rPr lang="en-US" sz="2800" b="1"/>
              <a:t>CAPILLARY RISE: </a:t>
            </a:r>
            <a:r>
              <a:rPr lang="en-US" sz="2800"/>
              <a:t>Movement of water due to the forces of adhesion, cohesion, and surface tension</a:t>
            </a:r>
          </a:p>
        </p:txBody>
      </p:sp>
      <p:sp>
        <p:nvSpPr>
          <p:cNvPr id="17" name="Rectangle 16"/>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9"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1549886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ChangeArrowheads="1"/>
          </p:cNvSpPr>
          <p:nvPr/>
        </p:nvSpPr>
        <p:spPr bwMode="auto">
          <a:xfrm>
            <a:off x="660400" y="1644650"/>
            <a:ext cx="8483600" cy="33522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3200" b="1" u="sng" dirty="0">
                <a:solidFill>
                  <a:srgbClr val="FF0000"/>
                </a:solidFill>
                <a:latin typeface="Arial" pitchFamily="34" charset="0"/>
                <a:cs typeface="Arial" pitchFamily="34" charset="0"/>
              </a:rPr>
              <a:t>Soil Type              Height of rise (ft)</a:t>
            </a:r>
          </a:p>
          <a:p>
            <a:pPr eaLnBrk="0" hangingPunct="0"/>
            <a:r>
              <a:rPr lang="en-US" sz="3600" dirty="0">
                <a:latin typeface="Arial" pitchFamily="34" charset="0"/>
                <a:cs typeface="Arial" pitchFamily="34" charset="0"/>
              </a:rPr>
              <a:t>Small Gravel	  	    &lt; 0.4</a:t>
            </a:r>
          </a:p>
          <a:p>
            <a:pPr eaLnBrk="0" hangingPunct="0"/>
            <a:r>
              <a:rPr lang="en-US" sz="3600" dirty="0">
                <a:latin typeface="Arial" pitchFamily="34" charset="0"/>
                <a:cs typeface="Arial" pitchFamily="34" charset="0"/>
              </a:rPr>
              <a:t>Coarse Sand	     		0.5-1</a:t>
            </a:r>
          </a:p>
          <a:p>
            <a:pPr eaLnBrk="0" hangingPunct="0"/>
            <a:r>
              <a:rPr lang="en-US" sz="3600" dirty="0">
                <a:latin typeface="Arial" pitchFamily="34" charset="0"/>
                <a:cs typeface="Arial" pitchFamily="34" charset="0"/>
              </a:rPr>
              <a:t>Fine Sand		      	1-3</a:t>
            </a:r>
          </a:p>
          <a:p>
            <a:pPr eaLnBrk="0" hangingPunct="0"/>
            <a:r>
              <a:rPr lang="en-US" sz="3600" dirty="0">
                <a:latin typeface="Arial" pitchFamily="34" charset="0"/>
                <a:cs typeface="Arial" pitchFamily="34" charset="0"/>
              </a:rPr>
              <a:t>Silt				      	3-30</a:t>
            </a:r>
          </a:p>
          <a:p>
            <a:pPr eaLnBrk="0" hangingPunct="0"/>
            <a:r>
              <a:rPr lang="en-US" sz="3600" dirty="0">
                <a:latin typeface="Arial" pitchFamily="34" charset="0"/>
                <a:cs typeface="Arial" pitchFamily="34" charset="0"/>
              </a:rPr>
              <a:t>Clay		           	30-90</a:t>
            </a:r>
          </a:p>
        </p:txBody>
      </p:sp>
      <p:sp>
        <p:nvSpPr>
          <p:cNvPr id="308233" name="Rectangle 9"/>
          <p:cNvSpPr>
            <a:spLocks noGrp="1" noChangeArrowheads="1"/>
          </p:cNvSpPr>
          <p:nvPr>
            <p:ph type="title"/>
          </p:nvPr>
        </p:nvSpPr>
        <p:spPr bwMode="auto">
          <a:xfrm>
            <a:off x="481013" y="547688"/>
            <a:ext cx="8229600" cy="1143000"/>
          </a:xfrm>
          <a:noFill/>
          <a:ln w="12700">
            <a:miter lim="800000"/>
            <a:headEnd/>
            <a:tailEnd/>
          </a:ln>
        </p:spPr>
        <p:txBody>
          <a:bodyPr vert="horz" wrap="square" lIns="91440" tIns="45720" rIns="91440" bIns="45720" numCol="1" anchor="t" anchorCtr="0" compatLnSpc="1">
            <a:prstTxWarp prst="textNoShape">
              <a:avLst/>
            </a:prstTxWarp>
          </a:bodyPr>
          <a:lstStyle/>
          <a:p>
            <a:r>
              <a:rPr lang="en-US" sz="4000" b="1" u="sng" dirty="0">
                <a:latin typeface="Arial" pitchFamily="34" charset="0"/>
                <a:cs typeface="Arial" pitchFamily="34" charset="0"/>
              </a:rPr>
              <a:t>Height of Capillary Rise</a:t>
            </a:r>
          </a:p>
        </p:txBody>
      </p:sp>
      <p:sp>
        <p:nvSpPr>
          <p:cNvPr id="15" name="Rectangle 14"/>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7"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Soil Moisture</a:t>
            </a:r>
          </a:p>
        </p:txBody>
      </p:sp>
    </p:spTree>
    <p:extLst>
      <p:ext uri="{BB962C8B-B14F-4D97-AF65-F5344CB8AC3E}">
        <p14:creationId xmlns:p14="http://schemas.microsoft.com/office/powerpoint/2010/main" val="37075572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nevel\Desktop\freeze thaw.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433" y="0"/>
            <a:ext cx="916359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24600" y="347472"/>
            <a:ext cx="2819400" cy="2554545"/>
          </a:xfrm>
          <a:prstGeom prst="rect">
            <a:avLst/>
          </a:prstGeom>
          <a:solidFill>
            <a:schemeClr val="bg1"/>
          </a:solidFill>
          <a:ln>
            <a:solidFill>
              <a:schemeClr val="tx1"/>
            </a:solidFill>
          </a:ln>
        </p:spPr>
        <p:txBody>
          <a:bodyPr wrap="square">
            <a:spAutoFit/>
          </a:bodyPr>
          <a:lstStyle/>
          <a:p>
            <a:pPr indent="-285750">
              <a:buFontTx/>
              <a:buChar char="•"/>
            </a:pPr>
            <a:r>
              <a:rPr lang="en-US" sz="3200" b="1" dirty="0"/>
              <a:t>Geology</a:t>
            </a:r>
          </a:p>
          <a:p>
            <a:pPr>
              <a:buFontTx/>
              <a:buChar char="•"/>
            </a:pPr>
            <a:r>
              <a:rPr lang="en-US" sz="3200" b="1" dirty="0"/>
              <a:t> Soils</a:t>
            </a:r>
          </a:p>
          <a:p>
            <a:pPr>
              <a:buFontTx/>
              <a:buChar char="•"/>
            </a:pPr>
            <a:r>
              <a:rPr lang="en-US" sz="3200" b="1" dirty="0"/>
              <a:t> Soil Moisture</a:t>
            </a:r>
          </a:p>
          <a:p>
            <a:pPr>
              <a:buFontTx/>
              <a:buChar char="•"/>
            </a:pPr>
            <a:r>
              <a:rPr lang="en-US" sz="3200" b="1" dirty="0"/>
              <a:t> </a:t>
            </a:r>
            <a:r>
              <a:rPr lang="en-US" sz="3200" b="1" u="sng" dirty="0">
                <a:solidFill>
                  <a:srgbClr val="FF0000"/>
                </a:solidFill>
              </a:rPr>
              <a:t>Freeze-thaw</a:t>
            </a:r>
          </a:p>
          <a:p>
            <a:pPr>
              <a:buFontTx/>
              <a:buChar char="•"/>
            </a:pPr>
            <a:r>
              <a:rPr lang="en-US" sz="3200" b="1" dirty="0"/>
              <a:t> Traffic Loads</a:t>
            </a:r>
          </a:p>
        </p:txBody>
      </p:sp>
      <p:sp>
        <p:nvSpPr>
          <p:cNvPr id="9" name="Rectangle 8"/>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2"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Freeze-Thaw</a:t>
            </a:r>
          </a:p>
        </p:txBody>
      </p:sp>
    </p:spTree>
    <p:extLst>
      <p:ext uri="{BB962C8B-B14F-4D97-AF65-F5344CB8AC3E}">
        <p14:creationId xmlns:p14="http://schemas.microsoft.com/office/powerpoint/2010/main" val="4163863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19050" y="321344"/>
            <a:ext cx="9144000" cy="6536656"/>
          </a:xfrm>
          <a:prstGeom prst="rect">
            <a:avLst/>
          </a:prstGeom>
          <a:solidFill>
            <a:srgbClr val="FFFFCC"/>
          </a:solidFill>
          <a:ln w="9525">
            <a:solidFill>
              <a:schemeClr val="bg1"/>
            </a:solidFill>
            <a:miter lim="800000"/>
            <a:headEnd/>
            <a:tailEnd/>
          </a:ln>
          <a:effectLst/>
        </p:spPr>
        <p:txBody>
          <a:bodyPr wrap="none" anchor="ctr"/>
          <a:lstStyle/>
          <a:p>
            <a:pPr algn="ctr"/>
            <a:endParaRPr lang="en-US"/>
          </a:p>
        </p:txBody>
      </p:sp>
      <p:sp>
        <p:nvSpPr>
          <p:cNvPr id="321549" name="Text Box 13"/>
          <p:cNvSpPr txBox="1">
            <a:spLocks noChangeArrowheads="1"/>
          </p:cNvSpPr>
          <p:nvPr/>
        </p:nvSpPr>
        <p:spPr bwMode="auto">
          <a:xfrm>
            <a:off x="-195346" y="425390"/>
            <a:ext cx="4962525" cy="584775"/>
          </a:xfrm>
          <a:prstGeom prst="rect">
            <a:avLst/>
          </a:prstGeom>
          <a:noFill/>
          <a:ln w="9525" algn="ctr">
            <a:noFill/>
            <a:miter lim="800000"/>
            <a:headEnd/>
            <a:tailEnd/>
          </a:ln>
          <a:effectLst/>
        </p:spPr>
        <p:txBody>
          <a:bodyPr>
            <a:spAutoFit/>
          </a:bodyPr>
          <a:lstStyle/>
          <a:p>
            <a:pPr>
              <a:spcBef>
                <a:spcPct val="50000"/>
              </a:spcBef>
            </a:pPr>
            <a:r>
              <a:rPr lang="en-US" sz="3200" b="1" dirty="0">
                <a:solidFill>
                  <a:srgbClr val="FF0000"/>
                </a:solidFill>
                <a:latin typeface="Arial" pitchFamily="34" charset="0"/>
                <a:cs typeface="Arial" pitchFamily="34" charset="0"/>
              </a:rPr>
              <a:t>   </a:t>
            </a:r>
            <a:r>
              <a:rPr lang="en-US" sz="3200" b="1" u="sng" dirty="0">
                <a:solidFill>
                  <a:srgbClr val="FF0000"/>
                </a:solidFill>
                <a:latin typeface="Arial" pitchFamily="34" charset="0"/>
                <a:cs typeface="Arial" pitchFamily="34" charset="0"/>
              </a:rPr>
              <a:t>FROST DAMAGE</a:t>
            </a:r>
            <a:r>
              <a:rPr lang="en-US" sz="3200" b="1" dirty="0">
                <a:solidFill>
                  <a:srgbClr val="FF0000"/>
                </a:solidFill>
                <a:latin typeface="Arial" pitchFamily="34" charset="0"/>
                <a:cs typeface="Arial" pitchFamily="34" charset="0"/>
              </a:rPr>
              <a:t>:</a:t>
            </a:r>
          </a:p>
        </p:txBody>
      </p:sp>
      <p:sp>
        <p:nvSpPr>
          <p:cNvPr id="321551" name="Text Box 15"/>
          <p:cNvSpPr txBox="1">
            <a:spLocks noChangeArrowheads="1"/>
          </p:cNvSpPr>
          <p:nvPr/>
        </p:nvSpPr>
        <p:spPr bwMode="auto">
          <a:xfrm>
            <a:off x="-19050" y="1459832"/>
            <a:ext cx="4617380" cy="3724096"/>
          </a:xfrm>
          <a:prstGeom prst="rect">
            <a:avLst/>
          </a:prstGeom>
          <a:noFill/>
          <a:ln w="9525">
            <a:noFill/>
            <a:miter lim="800000"/>
            <a:headEnd/>
            <a:tailEnd/>
          </a:ln>
          <a:effectLst/>
        </p:spPr>
        <p:txBody>
          <a:bodyPr wrap="square">
            <a:spAutoFit/>
          </a:bodyPr>
          <a:lstStyle/>
          <a:p>
            <a:pPr>
              <a:buFont typeface="Arial" pitchFamily="34" charset="0"/>
              <a:buChar char="•"/>
            </a:pPr>
            <a:r>
              <a:rPr lang="en-US" sz="2000" dirty="0">
                <a:latin typeface="Arial" pitchFamily="34" charset="0"/>
                <a:cs typeface="Arial" pitchFamily="34" charset="0"/>
              </a:rPr>
              <a:t> </a:t>
            </a:r>
            <a:r>
              <a:rPr lang="en-US" sz="2000" b="1" dirty="0">
                <a:latin typeface="Arial" pitchFamily="34" charset="0"/>
                <a:cs typeface="Arial" pitchFamily="34" charset="0"/>
              </a:rPr>
              <a:t>FREEZE/THAW</a:t>
            </a:r>
          </a:p>
          <a:p>
            <a:pPr>
              <a:buFont typeface="Arial" pitchFamily="34" charset="0"/>
              <a:buChar char="•"/>
            </a:pPr>
            <a:endParaRPr lang="en-US" sz="2000" b="1" dirty="0">
              <a:latin typeface="Arial" pitchFamily="34" charset="0"/>
              <a:cs typeface="Arial" pitchFamily="34" charset="0"/>
            </a:endParaRPr>
          </a:p>
          <a:p>
            <a:pPr>
              <a:buFont typeface="Arial" pitchFamily="34" charset="0"/>
              <a:buChar char="•"/>
            </a:pPr>
            <a:r>
              <a:rPr lang="en-US" sz="2000" b="1" dirty="0">
                <a:latin typeface="Arial" pitchFamily="34" charset="0"/>
                <a:cs typeface="Arial" pitchFamily="34" charset="0"/>
              </a:rPr>
              <a:t> EXCESS WATER</a:t>
            </a:r>
          </a:p>
          <a:p>
            <a:pPr>
              <a:buFont typeface="Arial" pitchFamily="34" charset="0"/>
              <a:buChar char="•"/>
            </a:pPr>
            <a:endParaRPr lang="en-US" sz="2000" b="1" dirty="0">
              <a:latin typeface="Arial" pitchFamily="34" charset="0"/>
              <a:cs typeface="Arial" pitchFamily="34" charset="0"/>
            </a:endParaRPr>
          </a:p>
          <a:p>
            <a:pPr>
              <a:buFont typeface="Arial" pitchFamily="34" charset="0"/>
              <a:buChar char="•"/>
            </a:pPr>
            <a:r>
              <a:rPr lang="en-US" sz="2000" b="1" dirty="0">
                <a:latin typeface="Arial" pitchFamily="34" charset="0"/>
                <a:cs typeface="Arial" pitchFamily="34" charset="0"/>
              </a:rPr>
              <a:t> FROST HEAVE</a:t>
            </a:r>
          </a:p>
          <a:p>
            <a:pPr>
              <a:buFont typeface="Arial" pitchFamily="34" charset="0"/>
              <a:buChar char="•"/>
            </a:pPr>
            <a:endParaRPr lang="en-US" sz="2400" dirty="0">
              <a:latin typeface="Arial" pitchFamily="34" charset="0"/>
              <a:cs typeface="Arial" pitchFamily="34" charset="0"/>
            </a:endParaRPr>
          </a:p>
          <a:p>
            <a:r>
              <a:rPr lang="en-US" sz="1600" dirty="0">
                <a:latin typeface="Arial" pitchFamily="34" charset="0"/>
                <a:cs typeface="Arial" pitchFamily="34" charset="0"/>
              </a:rPr>
              <a:t>Why is there so much water in the spring?</a:t>
            </a:r>
          </a:p>
          <a:p>
            <a:endParaRPr lang="en-US" sz="1600" dirty="0">
              <a:latin typeface="Arial" pitchFamily="34" charset="0"/>
              <a:cs typeface="Arial" pitchFamily="34" charset="0"/>
            </a:endParaRPr>
          </a:p>
          <a:p>
            <a:r>
              <a:rPr lang="en-US" sz="1600" dirty="0">
                <a:latin typeface="Arial" pitchFamily="34" charset="0"/>
                <a:cs typeface="Arial" pitchFamily="34" charset="0"/>
              </a:rPr>
              <a:t>Why do my fence posts rise every winter?</a:t>
            </a:r>
          </a:p>
          <a:p>
            <a:endParaRPr lang="en-US" sz="1600" dirty="0">
              <a:latin typeface="Arial" pitchFamily="34" charset="0"/>
              <a:cs typeface="Arial" pitchFamily="34" charset="0"/>
            </a:endParaRPr>
          </a:p>
          <a:p>
            <a:r>
              <a:rPr lang="en-US" sz="1600" dirty="0">
                <a:latin typeface="Arial" pitchFamily="34" charset="0"/>
                <a:cs typeface="Arial" pitchFamily="34" charset="0"/>
              </a:rPr>
              <a:t>Why do large rocks rise up into my road?</a:t>
            </a:r>
          </a:p>
          <a:p>
            <a:endParaRPr lang="en-US" sz="1600" dirty="0">
              <a:latin typeface="Arial" pitchFamily="34" charset="0"/>
              <a:cs typeface="Arial" pitchFamily="34" charset="0"/>
            </a:endParaRPr>
          </a:p>
          <a:p>
            <a:r>
              <a:rPr lang="en-US" sz="1600" dirty="0">
                <a:latin typeface="Arial" pitchFamily="34" charset="0"/>
                <a:cs typeface="Arial" pitchFamily="34" charset="0"/>
              </a:rPr>
              <a:t>Why does frost damage my road so much?</a:t>
            </a:r>
          </a:p>
        </p:txBody>
      </p:sp>
      <p:pic>
        <p:nvPicPr>
          <p:cNvPr id="321553" name="Picture 17" descr="3-01"/>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bwMode="auto">
          <a:xfrm>
            <a:off x="4547163" y="321345"/>
            <a:ext cx="4596838" cy="6536656"/>
          </a:xfrm>
          <a:noFill/>
          <a:ln>
            <a:miter lim="800000"/>
            <a:headEnd/>
            <a:tailEnd/>
          </a:ln>
        </p:spPr>
      </p:pic>
      <p:sp>
        <p:nvSpPr>
          <p:cNvPr id="321555" name="Line 19"/>
          <p:cNvSpPr>
            <a:spLocks noChangeShapeType="1"/>
          </p:cNvSpPr>
          <p:nvPr/>
        </p:nvSpPr>
        <p:spPr bwMode="auto">
          <a:xfrm flipH="1" flipV="1">
            <a:off x="6210300" y="4714875"/>
            <a:ext cx="914400" cy="342900"/>
          </a:xfrm>
          <a:prstGeom prst="line">
            <a:avLst/>
          </a:pr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a:p>
        </p:txBody>
      </p:sp>
      <p:sp>
        <p:nvSpPr>
          <p:cNvPr id="321552" name="Text Box 16"/>
          <p:cNvSpPr txBox="1">
            <a:spLocks noChangeArrowheads="1"/>
          </p:cNvSpPr>
          <p:nvPr/>
        </p:nvSpPr>
        <p:spPr bwMode="auto">
          <a:xfrm>
            <a:off x="6689558" y="4994275"/>
            <a:ext cx="1527635" cy="830997"/>
          </a:xfrm>
          <a:prstGeom prst="rect">
            <a:avLst/>
          </a:prstGeom>
          <a:solidFill>
            <a:srgbClr val="FFFFFF"/>
          </a:solidFill>
          <a:ln w="15875">
            <a:solidFill>
              <a:schemeClr val="tx1"/>
            </a:solidFill>
            <a:miter lim="800000"/>
            <a:headEnd/>
            <a:tailEnd/>
          </a:ln>
        </p:spPr>
        <p:txBody>
          <a:bodyPr wrap="square">
            <a:spAutoFit/>
          </a:bodyPr>
          <a:lstStyle>
            <a:defPPr>
              <a:defRPr lang="en-US"/>
            </a:defPPr>
            <a:lvl1pPr marL="115888" indent="-115888">
              <a:buFont typeface="Arial" panose="020B0604020202020204" pitchFamily="34" charset="0"/>
              <a:buChar char="•"/>
              <a:defRPr sz="2400" b="1">
                <a:solidFill>
                  <a:srgbClr val="000000"/>
                </a:solidFill>
              </a:defRPr>
            </a:lvl1pPr>
          </a:lstStyle>
          <a:p>
            <a:pPr marL="0" indent="0">
              <a:buNone/>
            </a:pPr>
            <a:r>
              <a:rPr lang="en-US" dirty="0"/>
              <a:t>FROST</a:t>
            </a:r>
          </a:p>
          <a:p>
            <a:pPr marL="0" indent="0" algn="ctr">
              <a:buNone/>
            </a:pPr>
            <a:r>
              <a:rPr lang="en-US" dirty="0"/>
              <a:t>HEAVE</a:t>
            </a:r>
          </a:p>
        </p:txBody>
      </p:sp>
      <p:sp>
        <p:nvSpPr>
          <p:cNvPr id="17" name="Rectangle 16"/>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1"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Freeze-Thaw</a:t>
            </a:r>
          </a:p>
        </p:txBody>
      </p:sp>
    </p:spTree>
    <p:extLst>
      <p:ext uri="{BB962C8B-B14F-4D97-AF65-F5344CB8AC3E}">
        <p14:creationId xmlns:p14="http://schemas.microsoft.com/office/powerpoint/2010/main" val="3616499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6" name="Rectangle 12"/>
          <p:cNvSpPr>
            <a:spLocks noChangeArrowheads="1"/>
          </p:cNvSpPr>
          <p:nvPr/>
        </p:nvSpPr>
        <p:spPr bwMode="auto">
          <a:xfrm>
            <a:off x="944563" y="1620838"/>
            <a:ext cx="7283450" cy="4456112"/>
          </a:xfrm>
          <a:prstGeom prst="rect">
            <a:avLst/>
          </a:prstGeom>
          <a:noFill/>
          <a:ln w="12700">
            <a:noFill/>
            <a:miter lim="800000"/>
            <a:headEnd/>
            <a:tailEnd/>
          </a:ln>
          <a:effectLst/>
        </p:spPr>
        <p:txBody>
          <a:bodyPr lIns="90488" tIns="44450" rIns="90488" bIns="44450"/>
          <a:lstStyle/>
          <a:p>
            <a:pPr marL="342900" indent="-342900">
              <a:spcBef>
                <a:spcPct val="20000"/>
              </a:spcBef>
            </a:pPr>
            <a:r>
              <a:rPr lang="en-US" sz="2800" b="1" u="sng" dirty="0">
                <a:latin typeface="Arial" pitchFamily="34" charset="0"/>
                <a:cs typeface="Arial" pitchFamily="34" charset="0"/>
              </a:rPr>
              <a:t>Three  Conditions Causing Frost Heave</a:t>
            </a:r>
          </a:p>
          <a:p>
            <a:pPr marL="342900" indent="-342900">
              <a:spcBef>
                <a:spcPct val="20000"/>
              </a:spcBef>
              <a:buFontTx/>
              <a:buChar char="•"/>
            </a:pPr>
            <a:r>
              <a:rPr lang="en-US" sz="2800" b="1" dirty="0">
                <a:latin typeface="Arial" pitchFamily="34" charset="0"/>
                <a:cs typeface="Arial" pitchFamily="34" charset="0"/>
              </a:rPr>
              <a:t> Freezing Temperatures</a:t>
            </a:r>
          </a:p>
          <a:p>
            <a:pPr marL="342900" indent="-342900">
              <a:spcBef>
                <a:spcPct val="20000"/>
              </a:spcBef>
              <a:buFontTx/>
              <a:buChar char="•"/>
            </a:pPr>
            <a:r>
              <a:rPr lang="en-US" sz="2800" b="1" dirty="0">
                <a:latin typeface="Arial" pitchFamily="34" charset="0"/>
                <a:cs typeface="Arial" pitchFamily="34" charset="0"/>
              </a:rPr>
              <a:t> Frost Susceptible Soil</a:t>
            </a:r>
          </a:p>
          <a:p>
            <a:pPr marL="342900" indent="-342900">
              <a:spcBef>
                <a:spcPct val="20000"/>
              </a:spcBef>
              <a:buFontTx/>
              <a:buChar char="•"/>
            </a:pPr>
            <a:r>
              <a:rPr lang="en-US" sz="2800" b="1" dirty="0">
                <a:latin typeface="Arial" pitchFamily="34" charset="0"/>
                <a:cs typeface="Arial" pitchFamily="34" charset="0"/>
              </a:rPr>
              <a:t> Water </a:t>
            </a:r>
            <a:r>
              <a:rPr lang="en-US" sz="1600" b="1" dirty="0">
                <a:latin typeface="Arial" pitchFamily="34" charset="0"/>
                <a:cs typeface="Arial" pitchFamily="34" charset="0"/>
              </a:rPr>
              <a:t>Road Bed</a:t>
            </a:r>
          </a:p>
        </p:txBody>
      </p:sp>
      <p:sp>
        <p:nvSpPr>
          <p:cNvPr id="323597" name="Text Box 13"/>
          <p:cNvSpPr txBox="1">
            <a:spLocks noChangeArrowheads="1"/>
          </p:cNvSpPr>
          <p:nvPr/>
        </p:nvSpPr>
        <p:spPr bwMode="auto">
          <a:xfrm>
            <a:off x="355600" y="581025"/>
            <a:ext cx="4962525" cy="584775"/>
          </a:xfrm>
          <a:prstGeom prst="rect">
            <a:avLst/>
          </a:prstGeom>
          <a:noFill/>
          <a:ln w="9525" algn="ctr">
            <a:noFill/>
            <a:miter lim="800000"/>
            <a:headEnd/>
            <a:tailEnd/>
          </a:ln>
          <a:effectLst/>
        </p:spPr>
        <p:txBody>
          <a:bodyPr>
            <a:spAutoFit/>
          </a:bodyPr>
          <a:lstStyle/>
          <a:p>
            <a:pPr>
              <a:spcBef>
                <a:spcPct val="50000"/>
              </a:spcBef>
            </a:pPr>
            <a:r>
              <a:rPr lang="en-US" sz="3200" b="1" u="sng" dirty="0">
                <a:solidFill>
                  <a:srgbClr val="FF0000"/>
                </a:solidFill>
                <a:latin typeface="Arial" pitchFamily="34" charset="0"/>
                <a:cs typeface="Arial" pitchFamily="34" charset="0"/>
              </a:rPr>
              <a:t>Lets talk about FROST</a:t>
            </a:r>
          </a:p>
        </p:txBody>
      </p:sp>
      <p:sp>
        <p:nvSpPr>
          <p:cNvPr id="15" name="Rectangle 14"/>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7"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Freeze-Thaw</a:t>
            </a:r>
          </a:p>
        </p:txBody>
      </p:sp>
    </p:spTree>
    <p:extLst>
      <p:ext uri="{BB962C8B-B14F-4D97-AF65-F5344CB8AC3E}">
        <p14:creationId xmlns:p14="http://schemas.microsoft.com/office/powerpoint/2010/main" val="2073780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0" y="0"/>
            <a:ext cx="9144000" cy="6858000"/>
          </a:xfrm>
          <a:prstGeom prst="rect">
            <a:avLst/>
          </a:prstGeom>
          <a:solidFill>
            <a:schemeClr val="tx2">
              <a:lumMod val="20000"/>
              <a:lumOff val="80000"/>
            </a:schemeClr>
          </a:solidFill>
          <a:ln w="9525">
            <a:solidFill>
              <a:schemeClr val="bg1"/>
            </a:solidFill>
            <a:miter lim="800000"/>
            <a:headEnd/>
            <a:tailEnd/>
          </a:ln>
          <a:effectLst/>
        </p:spPr>
        <p:txBody>
          <a:bodyPr wrap="none" anchor="ctr"/>
          <a:lstStyle/>
          <a:p>
            <a:pPr algn="ctr"/>
            <a:endParaRPr lang="en-US">
              <a:solidFill>
                <a:prstClr val="black"/>
              </a:solidFill>
            </a:endParaRPr>
          </a:p>
        </p:txBody>
      </p:sp>
      <p:sp>
        <p:nvSpPr>
          <p:cNvPr id="326659" name="Freeform 3"/>
          <p:cNvSpPr>
            <a:spLocks/>
          </p:cNvSpPr>
          <p:nvPr/>
        </p:nvSpPr>
        <p:spPr bwMode="auto">
          <a:xfrm>
            <a:off x="0" y="2695575"/>
            <a:ext cx="9131300" cy="4162425"/>
          </a:xfrm>
          <a:custGeom>
            <a:avLst/>
            <a:gdLst/>
            <a:ahLst/>
            <a:cxnLst>
              <a:cxn ang="0">
                <a:pos x="0" y="8"/>
              </a:cxn>
              <a:cxn ang="0">
                <a:pos x="4446" y="0"/>
              </a:cxn>
              <a:cxn ang="0">
                <a:pos x="4662" y="90"/>
              </a:cxn>
              <a:cxn ang="0">
                <a:pos x="5016" y="258"/>
              </a:cxn>
              <a:cxn ang="0">
                <a:pos x="5304" y="216"/>
              </a:cxn>
              <a:cxn ang="0">
                <a:pos x="5532" y="102"/>
              </a:cxn>
              <a:cxn ang="0">
                <a:pos x="5742" y="6"/>
              </a:cxn>
              <a:cxn ang="0">
                <a:pos x="5752" y="2375"/>
              </a:cxn>
              <a:cxn ang="0">
                <a:pos x="0" y="2375"/>
              </a:cxn>
              <a:cxn ang="0">
                <a:pos x="0" y="8"/>
              </a:cxn>
            </a:cxnLst>
            <a:rect l="0" t="0" r="r" b="b"/>
            <a:pathLst>
              <a:path w="5752" h="2375">
                <a:moveTo>
                  <a:pt x="0" y="8"/>
                </a:moveTo>
                <a:lnTo>
                  <a:pt x="4446" y="0"/>
                </a:lnTo>
                <a:lnTo>
                  <a:pt x="4662" y="90"/>
                </a:lnTo>
                <a:lnTo>
                  <a:pt x="5016" y="258"/>
                </a:lnTo>
                <a:lnTo>
                  <a:pt x="5304" y="216"/>
                </a:lnTo>
                <a:lnTo>
                  <a:pt x="5532" y="102"/>
                </a:lnTo>
                <a:lnTo>
                  <a:pt x="5742" y="6"/>
                </a:lnTo>
                <a:lnTo>
                  <a:pt x="5752" y="2375"/>
                </a:lnTo>
                <a:lnTo>
                  <a:pt x="0" y="2375"/>
                </a:lnTo>
                <a:lnTo>
                  <a:pt x="0" y="8"/>
                </a:lnTo>
              </a:path>
            </a:pathLst>
          </a:custGeom>
          <a:solidFill>
            <a:srgbClr val="B08E56"/>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61" name="Freeform 5"/>
          <p:cNvSpPr>
            <a:spLocks/>
          </p:cNvSpPr>
          <p:nvPr/>
        </p:nvSpPr>
        <p:spPr bwMode="auto">
          <a:xfrm>
            <a:off x="0" y="5480050"/>
            <a:ext cx="9132888" cy="1377950"/>
          </a:xfrm>
          <a:custGeom>
            <a:avLst/>
            <a:gdLst/>
            <a:ahLst/>
            <a:cxnLst>
              <a:cxn ang="0">
                <a:pos x="0" y="0"/>
              </a:cxn>
              <a:cxn ang="0">
                <a:pos x="5752" y="0"/>
              </a:cxn>
              <a:cxn ang="0">
                <a:pos x="5752" y="614"/>
              </a:cxn>
              <a:cxn ang="0">
                <a:pos x="0" y="614"/>
              </a:cxn>
              <a:cxn ang="0">
                <a:pos x="0" y="0"/>
              </a:cxn>
            </a:cxnLst>
            <a:rect l="0" t="0" r="r" b="b"/>
            <a:pathLst>
              <a:path w="5753" h="615">
                <a:moveTo>
                  <a:pt x="0" y="0"/>
                </a:moveTo>
                <a:lnTo>
                  <a:pt x="5752" y="0"/>
                </a:lnTo>
                <a:lnTo>
                  <a:pt x="5752" y="614"/>
                </a:lnTo>
                <a:lnTo>
                  <a:pt x="0" y="614"/>
                </a:lnTo>
                <a:lnTo>
                  <a:pt x="0" y="0"/>
                </a:lnTo>
              </a:path>
            </a:pathLst>
          </a:custGeom>
          <a:solidFill>
            <a:srgbClr val="0000FF">
              <a:alpha val="30000"/>
            </a:srgbClr>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62" name="Line 6"/>
          <p:cNvSpPr>
            <a:spLocks noChangeShapeType="1"/>
          </p:cNvSpPr>
          <p:nvPr/>
        </p:nvSpPr>
        <p:spPr bwMode="auto">
          <a:xfrm flipV="1">
            <a:off x="45720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3" name="Line 7"/>
          <p:cNvSpPr>
            <a:spLocks noChangeShapeType="1"/>
          </p:cNvSpPr>
          <p:nvPr/>
        </p:nvSpPr>
        <p:spPr bwMode="auto">
          <a:xfrm flipV="1">
            <a:off x="54102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4" name="Line 8"/>
          <p:cNvSpPr>
            <a:spLocks noChangeShapeType="1"/>
          </p:cNvSpPr>
          <p:nvPr/>
        </p:nvSpPr>
        <p:spPr bwMode="auto">
          <a:xfrm flipV="1">
            <a:off x="63246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5" name="Line 9"/>
          <p:cNvSpPr>
            <a:spLocks noChangeShapeType="1"/>
          </p:cNvSpPr>
          <p:nvPr/>
        </p:nvSpPr>
        <p:spPr bwMode="auto">
          <a:xfrm flipV="1">
            <a:off x="31242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6" name="Line 10"/>
          <p:cNvSpPr>
            <a:spLocks noChangeShapeType="1"/>
          </p:cNvSpPr>
          <p:nvPr/>
        </p:nvSpPr>
        <p:spPr bwMode="auto">
          <a:xfrm flipV="1">
            <a:off x="20574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7" name="Line 11"/>
          <p:cNvSpPr>
            <a:spLocks noChangeShapeType="1"/>
          </p:cNvSpPr>
          <p:nvPr/>
        </p:nvSpPr>
        <p:spPr bwMode="auto">
          <a:xfrm flipV="1">
            <a:off x="9144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8" name="Line 12"/>
          <p:cNvSpPr>
            <a:spLocks noChangeShapeType="1"/>
          </p:cNvSpPr>
          <p:nvPr/>
        </p:nvSpPr>
        <p:spPr bwMode="auto">
          <a:xfrm flipV="1">
            <a:off x="37338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69" name="Line 13"/>
          <p:cNvSpPr>
            <a:spLocks noChangeShapeType="1"/>
          </p:cNvSpPr>
          <p:nvPr/>
        </p:nvSpPr>
        <p:spPr bwMode="auto">
          <a:xfrm flipV="1">
            <a:off x="48768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0" name="Line 14"/>
          <p:cNvSpPr>
            <a:spLocks noChangeShapeType="1"/>
          </p:cNvSpPr>
          <p:nvPr/>
        </p:nvSpPr>
        <p:spPr bwMode="auto">
          <a:xfrm flipV="1">
            <a:off x="60198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1" name="Line 15"/>
          <p:cNvSpPr>
            <a:spLocks noChangeShapeType="1"/>
          </p:cNvSpPr>
          <p:nvPr/>
        </p:nvSpPr>
        <p:spPr bwMode="auto">
          <a:xfrm flipV="1">
            <a:off x="23622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2" name="Line 16"/>
          <p:cNvSpPr>
            <a:spLocks noChangeShapeType="1"/>
          </p:cNvSpPr>
          <p:nvPr/>
        </p:nvSpPr>
        <p:spPr bwMode="auto">
          <a:xfrm flipV="1">
            <a:off x="2286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3" name="Line 17"/>
          <p:cNvSpPr>
            <a:spLocks noChangeShapeType="1"/>
          </p:cNvSpPr>
          <p:nvPr/>
        </p:nvSpPr>
        <p:spPr bwMode="auto">
          <a:xfrm flipV="1">
            <a:off x="41148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4" name="Line 18"/>
          <p:cNvSpPr>
            <a:spLocks noChangeShapeType="1"/>
          </p:cNvSpPr>
          <p:nvPr/>
        </p:nvSpPr>
        <p:spPr bwMode="auto">
          <a:xfrm flipV="1">
            <a:off x="51054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5" name="Line 19"/>
          <p:cNvSpPr>
            <a:spLocks noChangeShapeType="1"/>
          </p:cNvSpPr>
          <p:nvPr/>
        </p:nvSpPr>
        <p:spPr bwMode="auto">
          <a:xfrm flipV="1">
            <a:off x="34290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6" name="Line 20"/>
          <p:cNvSpPr>
            <a:spLocks noChangeShapeType="1"/>
          </p:cNvSpPr>
          <p:nvPr/>
        </p:nvSpPr>
        <p:spPr bwMode="auto">
          <a:xfrm flipV="1">
            <a:off x="17526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7" name="Line 21"/>
          <p:cNvSpPr>
            <a:spLocks noChangeShapeType="1"/>
          </p:cNvSpPr>
          <p:nvPr/>
        </p:nvSpPr>
        <p:spPr bwMode="auto">
          <a:xfrm flipV="1">
            <a:off x="4572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8" name="Line 22"/>
          <p:cNvSpPr>
            <a:spLocks noChangeShapeType="1"/>
          </p:cNvSpPr>
          <p:nvPr/>
        </p:nvSpPr>
        <p:spPr bwMode="auto">
          <a:xfrm flipV="1">
            <a:off x="12954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79" name="Line 23"/>
          <p:cNvSpPr>
            <a:spLocks noChangeShapeType="1"/>
          </p:cNvSpPr>
          <p:nvPr/>
        </p:nvSpPr>
        <p:spPr bwMode="auto">
          <a:xfrm flipV="1">
            <a:off x="57150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80" name="Line 24"/>
          <p:cNvSpPr>
            <a:spLocks noChangeShapeType="1"/>
          </p:cNvSpPr>
          <p:nvPr/>
        </p:nvSpPr>
        <p:spPr bwMode="auto">
          <a:xfrm flipV="1">
            <a:off x="27432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26681" name="Line 25"/>
          <p:cNvSpPr>
            <a:spLocks noChangeShapeType="1"/>
          </p:cNvSpPr>
          <p:nvPr/>
        </p:nvSpPr>
        <p:spPr bwMode="auto">
          <a:xfrm>
            <a:off x="0" y="3952875"/>
            <a:ext cx="6400800" cy="0"/>
          </a:xfrm>
          <a:prstGeom prst="line">
            <a:avLst/>
          </a:prstGeom>
          <a:noFill/>
          <a:ln w="12700">
            <a:noFill/>
            <a:round/>
            <a:headEnd/>
            <a:tailEnd/>
          </a:ln>
          <a:effectLst/>
        </p:spPr>
        <p:txBody>
          <a:bodyPr wrap="none" anchor="ctr"/>
          <a:lstStyle/>
          <a:p>
            <a:endParaRPr lang="en-US">
              <a:solidFill>
                <a:prstClr val="black"/>
              </a:solidFill>
            </a:endParaRPr>
          </a:p>
        </p:txBody>
      </p:sp>
      <p:sp>
        <p:nvSpPr>
          <p:cNvPr id="326682" name="Freeform 26"/>
          <p:cNvSpPr>
            <a:spLocks/>
          </p:cNvSpPr>
          <p:nvPr/>
        </p:nvSpPr>
        <p:spPr bwMode="auto">
          <a:xfrm>
            <a:off x="71438" y="27908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3" name="Freeform 27"/>
          <p:cNvSpPr>
            <a:spLocks/>
          </p:cNvSpPr>
          <p:nvPr/>
        </p:nvSpPr>
        <p:spPr bwMode="auto">
          <a:xfrm>
            <a:off x="1366838" y="28670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4" name="Freeform 28"/>
          <p:cNvSpPr>
            <a:spLocks/>
          </p:cNvSpPr>
          <p:nvPr/>
        </p:nvSpPr>
        <p:spPr bwMode="auto">
          <a:xfrm>
            <a:off x="3398838" y="28416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5" name="Freeform 29"/>
          <p:cNvSpPr>
            <a:spLocks/>
          </p:cNvSpPr>
          <p:nvPr/>
        </p:nvSpPr>
        <p:spPr bwMode="auto">
          <a:xfrm>
            <a:off x="5684838" y="30321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6" name="Freeform 30"/>
          <p:cNvSpPr>
            <a:spLocks/>
          </p:cNvSpPr>
          <p:nvPr/>
        </p:nvSpPr>
        <p:spPr bwMode="auto">
          <a:xfrm>
            <a:off x="4572000" y="38068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7" name="Freeform 31"/>
          <p:cNvSpPr>
            <a:spLocks/>
          </p:cNvSpPr>
          <p:nvPr/>
        </p:nvSpPr>
        <p:spPr bwMode="auto">
          <a:xfrm>
            <a:off x="2425700" y="33623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8" name="Freeform 32"/>
          <p:cNvSpPr>
            <a:spLocks/>
          </p:cNvSpPr>
          <p:nvPr/>
        </p:nvSpPr>
        <p:spPr bwMode="auto">
          <a:xfrm>
            <a:off x="609600" y="38449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89" name="Freeform 33"/>
          <p:cNvSpPr>
            <a:spLocks/>
          </p:cNvSpPr>
          <p:nvPr/>
        </p:nvSpPr>
        <p:spPr bwMode="auto">
          <a:xfrm>
            <a:off x="4265613" y="32226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0" name="Freeform 34"/>
          <p:cNvSpPr>
            <a:spLocks/>
          </p:cNvSpPr>
          <p:nvPr/>
        </p:nvSpPr>
        <p:spPr bwMode="auto">
          <a:xfrm>
            <a:off x="0" y="34512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1" name="Freeform 35"/>
          <p:cNvSpPr>
            <a:spLocks/>
          </p:cNvSpPr>
          <p:nvPr/>
        </p:nvSpPr>
        <p:spPr bwMode="auto">
          <a:xfrm>
            <a:off x="2095500" y="27844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2" name="Freeform 36"/>
          <p:cNvSpPr>
            <a:spLocks/>
          </p:cNvSpPr>
          <p:nvPr/>
        </p:nvSpPr>
        <p:spPr bwMode="auto">
          <a:xfrm>
            <a:off x="4279900" y="27971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3" name="Freeform 37"/>
          <p:cNvSpPr>
            <a:spLocks/>
          </p:cNvSpPr>
          <p:nvPr/>
        </p:nvSpPr>
        <p:spPr bwMode="auto">
          <a:xfrm>
            <a:off x="723900" y="27590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4" name="Freeform 38"/>
          <p:cNvSpPr>
            <a:spLocks/>
          </p:cNvSpPr>
          <p:nvPr/>
        </p:nvSpPr>
        <p:spPr bwMode="auto">
          <a:xfrm>
            <a:off x="1295400" y="38258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5" name="Freeform 39"/>
          <p:cNvSpPr>
            <a:spLocks/>
          </p:cNvSpPr>
          <p:nvPr/>
        </p:nvSpPr>
        <p:spPr bwMode="auto">
          <a:xfrm>
            <a:off x="5232400" y="37877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6" name="Freeform 40"/>
          <p:cNvSpPr>
            <a:spLocks/>
          </p:cNvSpPr>
          <p:nvPr/>
        </p:nvSpPr>
        <p:spPr bwMode="auto">
          <a:xfrm>
            <a:off x="1727200" y="33432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7" name="Freeform 41"/>
          <p:cNvSpPr>
            <a:spLocks/>
          </p:cNvSpPr>
          <p:nvPr/>
        </p:nvSpPr>
        <p:spPr bwMode="auto">
          <a:xfrm>
            <a:off x="3238500" y="38385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8" name="Freeform 42"/>
          <p:cNvSpPr>
            <a:spLocks/>
          </p:cNvSpPr>
          <p:nvPr/>
        </p:nvSpPr>
        <p:spPr bwMode="auto">
          <a:xfrm>
            <a:off x="3238500" y="3267075"/>
            <a:ext cx="611188" cy="103188"/>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699" name="Freeform 43"/>
          <p:cNvSpPr>
            <a:spLocks/>
          </p:cNvSpPr>
          <p:nvPr/>
        </p:nvSpPr>
        <p:spPr bwMode="auto">
          <a:xfrm>
            <a:off x="419100" y="2949575"/>
            <a:ext cx="611188" cy="103188"/>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0" name="Freeform 44"/>
          <p:cNvSpPr>
            <a:spLocks/>
          </p:cNvSpPr>
          <p:nvPr/>
        </p:nvSpPr>
        <p:spPr bwMode="auto">
          <a:xfrm>
            <a:off x="2311400" y="2987675"/>
            <a:ext cx="611188" cy="103188"/>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1" name="Freeform 45"/>
          <p:cNvSpPr>
            <a:spLocks/>
          </p:cNvSpPr>
          <p:nvPr/>
        </p:nvSpPr>
        <p:spPr bwMode="auto">
          <a:xfrm>
            <a:off x="3390900" y="34194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2" name="Freeform 46"/>
          <p:cNvSpPr>
            <a:spLocks/>
          </p:cNvSpPr>
          <p:nvPr/>
        </p:nvSpPr>
        <p:spPr bwMode="auto">
          <a:xfrm>
            <a:off x="3784600" y="30130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3" name="Freeform 47"/>
          <p:cNvSpPr>
            <a:spLocks/>
          </p:cNvSpPr>
          <p:nvPr/>
        </p:nvSpPr>
        <p:spPr bwMode="auto">
          <a:xfrm>
            <a:off x="5003800" y="27844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4" name="Freeform 48"/>
          <p:cNvSpPr>
            <a:spLocks/>
          </p:cNvSpPr>
          <p:nvPr/>
        </p:nvSpPr>
        <p:spPr bwMode="auto">
          <a:xfrm>
            <a:off x="3860800" y="38131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5" name="Freeform 49"/>
          <p:cNvSpPr>
            <a:spLocks/>
          </p:cNvSpPr>
          <p:nvPr/>
        </p:nvSpPr>
        <p:spPr bwMode="auto">
          <a:xfrm>
            <a:off x="4572000" y="30511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6" name="Freeform 50"/>
          <p:cNvSpPr>
            <a:spLocks/>
          </p:cNvSpPr>
          <p:nvPr/>
        </p:nvSpPr>
        <p:spPr bwMode="auto">
          <a:xfrm>
            <a:off x="2730500" y="2784475"/>
            <a:ext cx="611188" cy="52388"/>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7" name="Freeform 51"/>
          <p:cNvSpPr>
            <a:spLocks/>
          </p:cNvSpPr>
          <p:nvPr/>
        </p:nvSpPr>
        <p:spPr bwMode="auto">
          <a:xfrm>
            <a:off x="3022600" y="30384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8" name="Freeform 52"/>
          <p:cNvSpPr>
            <a:spLocks/>
          </p:cNvSpPr>
          <p:nvPr/>
        </p:nvSpPr>
        <p:spPr bwMode="auto">
          <a:xfrm>
            <a:off x="177800" y="36734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09" name="Freeform 53"/>
          <p:cNvSpPr>
            <a:spLocks/>
          </p:cNvSpPr>
          <p:nvPr/>
        </p:nvSpPr>
        <p:spPr bwMode="auto">
          <a:xfrm>
            <a:off x="1143000" y="30384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0" name="Freeform 54"/>
          <p:cNvSpPr>
            <a:spLocks/>
          </p:cNvSpPr>
          <p:nvPr/>
        </p:nvSpPr>
        <p:spPr bwMode="auto">
          <a:xfrm>
            <a:off x="5753100" y="36734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1" name="Freeform 55"/>
          <p:cNvSpPr>
            <a:spLocks/>
          </p:cNvSpPr>
          <p:nvPr/>
        </p:nvSpPr>
        <p:spPr bwMode="auto">
          <a:xfrm>
            <a:off x="1244600" y="34194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2" name="Freeform 56"/>
          <p:cNvSpPr>
            <a:spLocks/>
          </p:cNvSpPr>
          <p:nvPr/>
        </p:nvSpPr>
        <p:spPr bwMode="auto">
          <a:xfrm>
            <a:off x="0" y="30892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3" name="Freeform 57"/>
          <p:cNvSpPr>
            <a:spLocks/>
          </p:cNvSpPr>
          <p:nvPr/>
        </p:nvSpPr>
        <p:spPr bwMode="auto">
          <a:xfrm>
            <a:off x="2235200" y="36607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4" name="Freeform 58"/>
          <p:cNvSpPr>
            <a:spLocks/>
          </p:cNvSpPr>
          <p:nvPr/>
        </p:nvSpPr>
        <p:spPr bwMode="auto">
          <a:xfrm>
            <a:off x="4914900" y="34448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5" name="Freeform 59"/>
          <p:cNvSpPr>
            <a:spLocks/>
          </p:cNvSpPr>
          <p:nvPr/>
        </p:nvSpPr>
        <p:spPr bwMode="auto">
          <a:xfrm>
            <a:off x="5684838" y="31845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6" name="Freeform 60"/>
          <p:cNvSpPr>
            <a:spLocks/>
          </p:cNvSpPr>
          <p:nvPr/>
        </p:nvSpPr>
        <p:spPr bwMode="auto">
          <a:xfrm>
            <a:off x="4986338" y="32861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7" name="Freeform 61"/>
          <p:cNvSpPr>
            <a:spLocks/>
          </p:cNvSpPr>
          <p:nvPr/>
        </p:nvSpPr>
        <p:spPr bwMode="auto">
          <a:xfrm>
            <a:off x="2535238" y="38322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8" name="Freeform 62"/>
          <p:cNvSpPr>
            <a:spLocks/>
          </p:cNvSpPr>
          <p:nvPr/>
        </p:nvSpPr>
        <p:spPr bwMode="auto">
          <a:xfrm>
            <a:off x="3563938" y="31591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19" name="Freeform 63"/>
          <p:cNvSpPr>
            <a:spLocks/>
          </p:cNvSpPr>
          <p:nvPr/>
        </p:nvSpPr>
        <p:spPr bwMode="auto">
          <a:xfrm>
            <a:off x="4973638" y="29432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0" name="Freeform 64"/>
          <p:cNvSpPr>
            <a:spLocks/>
          </p:cNvSpPr>
          <p:nvPr/>
        </p:nvSpPr>
        <p:spPr bwMode="auto">
          <a:xfrm>
            <a:off x="0" y="38576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1" name="Freeform 65"/>
          <p:cNvSpPr>
            <a:spLocks/>
          </p:cNvSpPr>
          <p:nvPr/>
        </p:nvSpPr>
        <p:spPr bwMode="auto">
          <a:xfrm>
            <a:off x="2687638" y="35528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2" name="Freeform 66"/>
          <p:cNvSpPr>
            <a:spLocks/>
          </p:cNvSpPr>
          <p:nvPr/>
        </p:nvSpPr>
        <p:spPr bwMode="auto">
          <a:xfrm>
            <a:off x="0" y="29114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3" name="Freeform 67"/>
          <p:cNvSpPr>
            <a:spLocks/>
          </p:cNvSpPr>
          <p:nvPr/>
        </p:nvSpPr>
        <p:spPr bwMode="auto">
          <a:xfrm>
            <a:off x="1066800" y="28987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4" name="Freeform 68"/>
          <p:cNvSpPr>
            <a:spLocks/>
          </p:cNvSpPr>
          <p:nvPr/>
        </p:nvSpPr>
        <p:spPr bwMode="auto">
          <a:xfrm>
            <a:off x="2159000" y="38004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5" name="Freeform 69"/>
          <p:cNvSpPr>
            <a:spLocks/>
          </p:cNvSpPr>
          <p:nvPr/>
        </p:nvSpPr>
        <p:spPr bwMode="auto">
          <a:xfrm>
            <a:off x="3048000" y="33940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6" name="Freeform 70"/>
          <p:cNvSpPr>
            <a:spLocks/>
          </p:cNvSpPr>
          <p:nvPr/>
        </p:nvSpPr>
        <p:spPr bwMode="auto">
          <a:xfrm>
            <a:off x="4267200" y="2936875"/>
            <a:ext cx="306388" cy="52388"/>
          </a:xfrm>
          <a:custGeom>
            <a:avLst/>
            <a:gdLst/>
            <a:ahLst/>
            <a:cxnLst>
              <a:cxn ang="0">
                <a:pos x="40" y="0"/>
              </a:cxn>
              <a:cxn ang="0">
                <a:pos x="64" y="9"/>
              </a:cxn>
              <a:cxn ang="0">
                <a:pos x="88" y="9"/>
              </a:cxn>
              <a:cxn ang="0">
                <a:pos x="112" y="9"/>
              </a:cxn>
              <a:cxn ang="0">
                <a:pos x="136" y="9"/>
              </a:cxn>
              <a:cxn ang="0">
                <a:pos x="160" y="9"/>
              </a:cxn>
              <a:cxn ang="0">
                <a:pos x="168" y="23"/>
              </a:cxn>
              <a:cxn ang="0">
                <a:pos x="192" y="27"/>
              </a:cxn>
              <a:cxn ang="0">
                <a:pos x="168" y="32"/>
              </a:cxn>
              <a:cxn ang="0">
                <a:pos x="144" y="27"/>
              </a:cxn>
              <a:cxn ang="0">
                <a:pos x="120" y="27"/>
              </a:cxn>
              <a:cxn ang="0">
                <a:pos x="96" y="27"/>
              </a:cxn>
              <a:cxn ang="0">
                <a:pos x="72" y="27"/>
              </a:cxn>
              <a:cxn ang="0">
                <a:pos x="48" y="27"/>
              </a:cxn>
              <a:cxn ang="0">
                <a:pos x="24" y="27"/>
              </a:cxn>
              <a:cxn ang="0">
                <a:pos x="0" y="27"/>
              </a:cxn>
              <a:cxn ang="0">
                <a:pos x="8" y="14"/>
              </a:cxn>
              <a:cxn ang="0">
                <a:pos x="32" y="9"/>
              </a:cxn>
              <a:cxn ang="0">
                <a:pos x="40" y="0"/>
              </a:cxn>
            </a:cxnLst>
            <a:rect l="0" t="0" r="r" b="b"/>
            <a:pathLst>
              <a:path w="193" h="33">
                <a:moveTo>
                  <a:pt x="40" y="0"/>
                </a:moveTo>
                <a:lnTo>
                  <a:pt x="64" y="9"/>
                </a:lnTo>
                <a:lnTo>
                  <a:pt x="88" y="9"/>
                </a:lnTo>
                <a:lnTo>
                  <a:pt x="112" y="9"/>
                </a:lnTo>
                <a:lnTo>
                  <a:pt x="136" y="9"/>
                </a:lnTo>
                <a:lnTo>
                  <a:pt x="160" y="9"/>
                </a:lnTo>
                <a:lnTo>
                  <a:pt x="168" y="23"/>
                </a:lnTo>
                <a:lnTo>
                  <a:pt x="192" y="27"/>
                </a:lnTo>
                <a:lnTo>
                  <a:pt x="168" y="32"/>
                </a:lnTo>
                <a:lnTo>
                  <a:pt x="144" y="27"/>
                </a:lnTo>
                <a:lnTo>
                  <a:pt x="120" y="27"/>
                </a:lnTo>
                <a:lnTo>
                  <a:pt x="96" y="27"/>
                </a:lnTo>
                <a:lnTo>
                  <a:pt x="72" y="27"/>
                </a:lnTo>
                <a:lnTo>
                  <a:pt x="48" y="27"/>
                </a:lnTo>
                <a:lnTo>
                  <a:pt x="24" y="27"/>
                </a:lnTo>
                <a:lnTo>
                  <a:pt x="0" y="27"/>
                </a:lnTo>
                <a:lnTo>
                  <a:pt x="8" y="14"/>
                </a:lnTo>
                <a:lnTo>
                  <a:pt x="32" y="9"/>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7" name="Freeform 71"/>
          <p:cNvSpPr>
            <a:spLocks/>
          </p:cNvSpPr>
          <p:nvPr/>
        </p:nvSpPr>
        <p:spPr bwMode="auto">
          <a:xfrm>
            <a:off x="3937000" y="33051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8" name="Freeform 72"/>
          <p:cNvSpPr>
            <a:spLocks/>
          </p:cNvSpPr>
          <p:nvPr/>
        </p:nvSpPr>
        <p:spPr bwMode="auto">
          <a:xfrm>
            <a:off x="1892300" y="30003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29" name="Freeform 73"/>
          <p:cNvSpPr>
            <a:spLocks/>
          </p:cNvSpPr>
          <p:nvPr/>
        </p:nvSpPr>
        <p:spPr bwMode="auto">
          <a:xfrm>
            <a:off x="5969000" y="38258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0" name="Freeform 74"/>
          <p:cNvSpPr>
            <a:spLocks/>
          </p:cNvSpPr>
          <p:nvPr/>
        </p:nvSpPr>
        <p:spPr bwMode="auto">
          <a:xfrm>
            <a:off x="5295900" y="31019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1" name="Freeform 75"/>
          <p:cNvSpPr>
            <a:spLocks/>
          </p:cNvSpPr>
          <p:nvPr/>
        </p:nvSpPr>
        <p:spPr bwMode="auto">
          <a:xfrm>
            <a:off x="2146300" y="34956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2" name="Freeform 76"/>
          <p:cNvSpPr>
            <a:spLocks/>
          </p:cNvSpPr>
          <p:nvPr/>
        </p:nvSpPr>
        <p:spPr bwMode="auto">
          <a:xfrm>
            <a:off x="762000" y="36353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3" name="Freeform 77"/>
          <p:cNvSpPr>
            <a:spLocks/>
          </p:cNvSpPr>
          <p:nvPr/>
        </p:nvSpPr>
        <p:spPr bwMode="auto">
          <a:xfrm>
            <a:off x="2794000" y="32035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4" name="Freeform 78"/>
          <p:cNvSpPr>
            <a:spLocks/>
          </p:cNvSpPr>
          <p:nvPr/>
        </p:nvSpPr>
        <p:spPr bwMode="auto">
          <a:xfrm>
            <a:off x="1917700" y="3178175"/>
            <a:ext cx="763588" cy="65088"/>
          </a:xfrm>
          <a:custGeom>
            <a:avLst/>
            <a:gdLst/>
            <a:ahLst/>
            <a:cxnLst>
              <a:cxn ang="0">
                <a:pos x="34" y="0"/>
              </a:cxn>
              <a:cxn ang="0">
                <a:pos x="69" y="0"/>
              </a:cxn>
              <a:cxn ang="0">
                <a:pos x="103" y="5"/>
              </a:cxn>
              <a:cxn ang="0">
                <a:pos x="137" y="0"/>
              </a:cxn>
              <a:cxn ang="0">
                <a:pos x="171" y="0"/>
              </a:cxn>
              <a:cxn ang="0">
                <a:pos x="206" y="0"/>
              </a:cxn>
              <a:cxn ang="0">
                <a:pos x="240" y="5"/>
              </a:cxn>
              <a:cxn ang="0">
                <a:pos x="274" y="5"/>
              </a:cxn>
              <a:cxn ang="0">
                <a:pos x="309" y="10"/>
              </a:cxn>
              <a:cxn ang="0">
                <a:pos x="343" y="10"/>
              </a:cxn>
              <a:cxn ang="0">
                <a:pos x="377" y="10"/>
              </a:cxn>
              <a:cxn ang="0">
                <a:pos x="411" y="10"/>
              </a:cxn>
              <a:cxn ang="0">
                <a:pos x="480" y="5"/>
              </a:cxn>
              <a:cxn ang="0">
                <a:pos x="457" y="20"/>
              </a:cxn>
              <a:cxn ang="0">
                <a:pos x="423" y="35"/>
              </a:cxn>
              <a:cxn ang="0">
                <a:pos x="389" y="35"/>
              </a:cxn>
              <a:cxn ang="0">
                <a:pos x="354" y="35"/>
              </a:cxn>
              <a:cxn ang="0">
                <a:pos x="320" y="35"/>
              </a:cxn>
              <a:cxn ang="0">
                <a:pos x="286" y="40"/>
              </a:cxn>
              <a:cxn ang="0">
                <a:pos x="251" y="40"/>
              </a:cxn>
              <a:cxn ang="0">
                <a:pos x="217" y="40"/>
              </a:cxn>
              <a:cxn ang="0">
                <a:pos x="183" y="30"/>
              </a:cxn>
              <a:cxn ang="0">
                <a:pos x="149" y="20"/>
              </a:cxn>
              <a:cxn ang="0">
                <a:pos x="114" y="15"/>
              </a:cxn>
              <a:cxn ang="0">
                <a:pos x="69" y="10"/>
              </a:cxn>
              <a:cxn ang="0">
                <a:pos x="34" y="10"/>
              </a:cxn>
              <a:cxn ang="0">
                <a:pos x="0" y="10"/>
              </a:cxn>
              <a:cxn ang="0">
                <a:pos x="34" y="0"/>
              </a:cxn>
            </a:cxnLst>
            <a:rect l="0" t="0" r="r" b="b"/>
            <a:pathLst>
              <a:path w="481" h="41">
                <a:moveTo>
                  <a:pt x="34" y="0"/>
                </a:moveTo>
                <a:lnTo>
                  <a:pt x="69" y="0"/>
                </a:lnTo>
                <a:lnTo>
                  <a:pt x="103" y="5"/>
                </a:lnTo>
                <a:lnTo>
                  <a:pt x="137" y="0"/>
                </a:lnTo>
                <a:lnTo>
                  <a:pt x="171" y="0"/>
                </a:lnTo>
                <a:lnTo>
                  <a:pt x="206" y="0"/>
                </a:lnTo>
                <a:lnTo>
                  <a:pt x="240" y="5"/>
                </a:lnTo>
                <a:lnTo>
                  <a:pt x="274" y="5"/>
                </a:lnTo>
                <a:lnTo>
                  <a:pt x="309" y="10"/>
                </a:lnTo>
                <a:lnTo>
                  <a:pt x="343" y="10"/>
                </a:lnTo>
                <a:lnTo>
                  <a:pt x="377" y="10"/>
                </a:lnTo>
                <a:lnTo>
                  <a:pt x="411" y="10"/>
                </a:lnTo>
                <a:lnTo>
                  <a:pt x="480" y="5"/>
                </a:lnTo>
                <a:lnTo>
                  <a:pt x="457" y="20"/>
                </a:lnTo>
                <a:lnTo>
                  <a:pt x="423" y="35"/>
                </a:lnTo>
                <a:lnTo>
                  <a:pt x="389" y="35"/>
                </a:lnTo>
                <a:lnTo>
                  <a:pt x="354" y="35"/>
                </a:lnTo>
                <a:lnTo>
                  <a:pt x="320" y="35"/>
                </a:lnTo>
                <a:lnTo>
                  <a:pt x="286" y="40"/>
                </a:lnTo>
                <a:lnTo>
                  <a:pt x="251" y="40"/>
                </a:lnTo>
                <a:lnTo>
                  <a:pt x="217" y="40"/>
                </a:lnTo>
                <a:lnTo>
                  <a:pt x="183" y="30"/>
                </a:lnTo>
                <a:lnTo>
                  <a:pt x="149" y="20"/>
                </a:lnTo>
                <a:lnTo>
                  <a:pt x="114" y="15"/>
                </a:lnTo>
                <a:lnTo>
                  <a:pt x="69" y="10"/>
                </a:lnTo>
                <a:lnTo>
                  <a:pt x="34" y="10"/>
                </a:lnTo>
                <a:lnTo>
                  <a:pt x="0" y="10"/>
                </a:lnTo>
                <a:lnTo>
                  <a:pt x="34"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5" name="Freeform 79"/>
          <p:cNvSpPr>
            <a:spLocks/>
          </p:cNvSpPr>
          <p:nvPr/>
        </p:nvSpPr>
        <p:spPr bwMode="auto">
          <a:xfrm>
            <a:off x="38100" y="3292475"/>
            <a:ext cx="661988" cy="103188"/>
          </a:xfrm>
          <a:custGeom>
            <a:avLst/>
            <a:gdLst/>
            <a:ahLst/>
            <a:cxnLst>
              <a:cxn ang="0">
                <a:pos x="30" y="0"/>
              </a:cxn>
              <a:cxn ang="0">
                <a:pos x="59" y="0"/>
              </a:cxn>
              <a:cxn ang="0">
                <a:pos x="89" y="8"/>
              </a:cxn>
              <a:cxn ang="0">
                <a:pos x="119" y="0"/>
              </a:cxn>
              <a:cxn ang="0">
                <a:pos x="149" y="0"/>
              </a:cxn>
              <a:cxn ang="0">
                <a:pos x="178" y="0"/>
              </a:cxn>
              <a:cxn ang="0">
                <a:pos x="208" y="8"/>
              </a:cxn>
              <a:cxn ang="0">
                <a:pos x="238" y="8"/>
              </a:cxn>
              <a:cxn ang="0">
                <a:pos x="267" y="16"/>
              </a:cxn>
              <a:cxn ang="0">
                <a:pos x="297" y="16"/>
              </a:cxn>
              <a:cxn ang="0">
                <a:pos x="327" y="16"/>
              </a:cxn>
              <a:cxn ang="0">
                <a:pos x="357" y="16"/>
              </a:cxn>
              <a:cxn ang="0">
                <a:pos x="416" y="8"/>
              </a:cxn>
              <a:cxn ang="0">
                <a:pos x="396" y="32"/>
              </a:cxn>
              <a:cxn ang="0">
                <a:pos x="366" y="56"/>
              </a:cxn>
              <a:cxn ang="0">
                <a:pos x="337" y="56"/>
              </a:cxn>
              <a:cxn ang="0">
                <a:pos x="307" y="56"/>
              </a:cxn>
              <a:cxn ang="0">
                <a:pos x="277" y="56"/>
              </a:cxn>
              <a:cxn ang="0">
                <a:pos x="248" y="64"/>
              </a:cxn>
              <a:cxn ang="0">
                <a:pos x="218" y="64"/>
              </a:cxn>
              <a:cxn ang="0">
                <a:pos x="188" y="64"/>
              </a:cxn>
              <a:cxn ang="0">
                <a:pos x="158" y="48"/>
              </a:cxn>
              <a:cxn ang="0">
                <a:pos x="129" y="32"/>
              </a:cxn>
              <a:cxn ang="0">
                <a:pos x="99" y="24"/>
              </a:cxn>
              <a:cxn ang="0">
                <a:pos x="59" y="16"/>
              </a:cxn>
              <a:cxn ang="0">
                <a:pos x="30" y="16"/>
              </a:cxn>
              <a:cxn ang="0">
                <a:pos x="0" y="16"/>
              </a:cxn>
              <a:cxn ang="0">
                <a:pos x="30" y="0"/>
              </a:cxn>
            </a:cxnLst>
            <a:rect l="0" t="0" r="r" b="b"/>
            <a:pathLst>
              <a:path w="417" h="65">
                <a:moveTo>
                  <a:pt x="30" y="0"/>
                </a:moveTo>
                <a:lnTo>
                  <a:pt x="59" y="0"/>
                </a:lnTo>
                <a:lnTo>
                  <a:pt x="89" y="8"/>
                </a:lnTo>
                <a:lnTo>
                  <a:pt x="119" y="0"/>
                </a:lnTo>
                <a:lnTo>
                  <a:pt x="149" y="0"/>
                </a:lnTo>
                <a:lnTo>
                  <a:pt x="178" y="0"/>
                </a:lnTo>
                <a:lnTo>
                  <a:pt x="208" y="8"/>
                </a:lnTo>
                <a:lnTo>
                  <a:pt x="238" y="8"/>
                </a:lnTo>
                <a:lnTo>
                  <a:pt x="267" y="16"/>
                </a:lnTo>
                <a:lnTo>
                  <a:pt x="297" y="16"/>
                </a:lnTo>
                <a:lnTo>
                  <a:pt x="327" y="16"/>
                </a:lnTo>
                <a:lnTo>
                  <a:pt x="357" y="16"/>
                </a:lnTo>
                <a:lnTo>
                  <a:pt x="416" y="8"/>
                </a:lnTo>
                <a:lnTo>
                  <a:pt x="396" y="32"/>
                </a:lnTo>
                <a:lnTo>
                  <a:pt x="366" y="56"/>
                </a:lnTo>
                <a:lnTo>
                  <a:pt x="337" y="56"/>
                </a:lnTo>
                <a:lnTo>
                  <a:pt x="307" y="56"/>
                </a:lnTo>
                <a:lnTo>
                  <a:pt x="277" y="56"/>
                </a:lnTo>
                <a:lnTo>
                  <a:pt x="248" y="64"/>
                </a:lnTo>
                <a:lnTo>
                  <a:pt x="218" y="64"/>
                </a:lnTo>
                <a:lnTo>
                  <a:pt x="188" y="64"/>
                </a:lnTo>
                <a:lnTo>
                  <a:pt x="158" y="48"/>
                </a:lnTo>
                <a:lnTo>
                  <a:pt x="129" y="32"/>
                </a:lnTo>
                <a:lnTo>
                  <a:pt x="99" y="24"/>
                </a:lnTo>
                <a:lnTo>
                  <a:pt x="59" y="16"/>
                </a:lnTo>
                <a:lnTo>
                  <a:pt x="30" y="16"/>
                </a:lnTo>
                <a:lnTo>
                  <a:pt x="0" y="16"/>
                </a:lnTo>
                <a:lnTo>
                  <a:pt x="3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6" name="Freeform 80"/>
          <p:cNvSpPr>
            <a:spLocks/>
          </p:cNvSpPr>
          <p:nvPr/>
        </p:nvSpPr>
        <p:spPr bwMode="auto">
          <a:xfrm>
            <a:off x="3009900" y="36798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7" name="Freeform 81"/>
          <p:cNvSpPr>
            <a:spLocks/>
          </p:cNvSpPr>
          <p:nvPr/>
        </p:nvSpPr>
        <p:spPr bwMode="auto">
          <a:xfrm>
            <a:off x="5600700" y="3457575"/>
            <a:ext cx="763588" cy="58738"/>
          </a:xfrm>
          <a:custGeom>
            <a:avLst/>
            <a:gdLst/>
            <a:ahLst/>
            <a:cxnLst>
              <a:cxn ang="0">
                <a:pos x="0" y="2"/>
              </a:cxn>
              <a:cxn ang="0">
                <a:pos x="22" y="2"/>
              </a:cxn>
              <a:cxn ang="0">
                <a:pos x="45" y="0"/>
              </a:cxn>
              <a:cxn ang="0">
                <a:pos x="67" y="2"/>
              </a:cxn>
              <a:cxn ang="0">
                <a:pos x="89" y="2"/>
              </a:cxn>
              <a:cxn ang="0">
                <a:pos x="112" y="2"/>
              </a:cxn>
              <a:cxn ang="0">
                <a:pos x="134" y="5"/>
              </a:cxn>
              <a:cxn ang="0">
                <a:pos x="156" y="7"/>
              </a:cxn>
              <a:cxn ang="0">
                <a:pos x="179" y="7"/>
              </a:cxn>
              <a:cxn ang="0">
                <a:pos x="201" y="2"/>
              </a:cxn>
              <a:cxn ang="0">
                <a:pos x="231" y="11"/>
              </a:cxn>
              <a:cxn ang="0">
                <a:pos x="257" y="11"/>
              </a:cxn>
              <a:cxn ang="0">
                <a:pos x="279" y="9"/>
              </a:cxn>
              <a:cxn ang="0">
                <a:pos x="301" y="11"/>
              </a:cxn>
              <a:cxn ang="0">
                <a:pos x="327" y="7"/>
              </a:cxn>
              <a:cxn ang="0">
                <a:pos x="350" y="2"/>
              </a:cxn>
              <a:cxn ang="0">
                <a:pos x="372" y="7"/>
              </a:cxn>
              <a:cxn ang="0">
                <a:pos x="394" y="11"/>
              </a:cxn>
              <a:cxn ang="0">
                <a:pos x="417" y="11"/>
              </a:cxn>
              <a:cxn ang="0">
                <a:pos x="439" y="14"/>
              </a:cxn>
              <a:cxn ang="0">
                <a:pos x="465" y="18"/>
              </a:cxn>
              <a:cxn ang="0">
                <a:pos x="480" y="23"/>
              </a:cxn>
              <a:cxn ang="0">
                <a:pos x="458" y="32"/>
              </a:cxn>
              <a:cxn ang="0">
                <a:pos x="435" y="34"/>
              </a:cxn>
              <a:cxn ang="0">
                <a:pos x="413" y="34"/>
              </a:cxn>
              <a:cxn ang="0">
                <a:pos x="391" y="34"/>
              </a:cxn>
              <a:cxn ang="0">
                <a:pos x="368" y="36"/>
              </a:cxn>
              <a:cxn ang="0">
                <a:pos x="346" y="36"/>
              </a:cxn>
              <a:cxn ang="0">
                <a:pos x="324" y="32"/>
              </a:cxn>
              <a:cxn ang="0">
                <a:pos x="301" y="32"/>
              </a:cxn>
              <a:cxn ang="0">
                <a:pos x="279" y="34"/>
              </a:cxn>
              <a:cxn ang="0">
                <a:pos x="257" y="34"/>
              </a:cxn>
              <a:cxn ang="0">
                <a:pos x="231" y="36"/>
              </a:cxn>
              <a:cxn ang="0">
                <a:pos x="205" y="34"/>
              </a:cxn>
              <a:cxn ang="0">
                <a:pos x="182" y="34"/>
              </a:cxn>
              <a:cxn ang="0">
                <a:pos x="160" y="34"/>
              </a:cxn>
              <a:cxn ang="0">
                <a:pos x="138" y="34"/>
              </a:cxn>
              <a:cxn ang="0">
                <a:pos x="115" y="36"/>
              </a:cxn>
              <a:cxn ang="0">
                <a:pos x="93" y="36"/>
              </a:cxn>
              <a:cxn ang="0">
                <a:pos x="67" y="34"/>
              </a:cxn>
              <a:cxn ang="0">
                <a:pos x="41" y="25"/>
              </a:cxn>
              <a:cxn ang="0">
                <a:pos x="19" y="20"/>
              </a:cxn>
              <a:cxn ang="0">
                <a:pos x="0" y="9"/>
              </a:cxn>
            </a:cxnLst>
            <a:rect l="0" t="0" r="r" b="b"/>
            <a:pathLst>
              <a:path w="481" h="37">
                <a:moveTo>
                  <a:pt x="4" y="9"/>
                </a:moveTo>
                <a:lnTo>
                  <a:pt x="0" y="2"/>
                </a:lnTo>
                <a:lnTo>
                  <a:pt x="11" y="0"/>
                </a:lnTo>
                <a:lnTo>
                  <a:pt x="22" y="2"/>
                </a:lnTo>
                <a:lnTo>
                  <a:pt x="33" y="2"/>
                </a:lnTo>
                <a:lnTo>
                  <a:pt x="45" y="0"/>
                </a:lnTo>
                <a:lnTo>
                  <a:pt x="56" y="0"/>
                </a:lnTo>
                <a:lnTo>
                  <a:pt x="67" y="2"/>
                </a:lnTo>
                <a:lnTo>
                  <a:pt x="78" y="2"/>
                </a:lnTo>
                <a:lnTo>
                  <a:pt x="89" y="2"/>
                </a:lnTo>
                <a:lnTo>
                  <a:pt x="100" y="2"/>
                </a:lnTo>
                <a:lnTo>
                  <a:pt x="112" y="2"/>
                </a:lnTo>
                <a:lnTo>
                  <a:pt x="123" y="2"/>
                </a:lnTo>
                <a:lnTo>
                  <a:pt x="134" y="5"/>
                </a:lnTo>
                <a:lnTo>
                  <a:pt x="145" y="7"/>
                </a:lnTo>
                <a:lnTo>
                  <a:pt x="156" y="7"/>
                </a:lnTo>
                <a:lnTo>
                  <a:pt x="167" y="7"/>
                </a:lnTo>
                <a:lnTo>
                  <a:pt x="179" y="7"/>
                </a:lnTo>
                <a:lnTo>
                  <a:pt x="190" y="5"/>
                </a:lnTo>
                <a:lnTo>
                  <a:pt x="201" y="2"/>
                </a:lnTo>
                <a:lnTo>
                  <a:pt x="212" y="7"/>
                </a:lnTo>
                <a:lnTo>
                  <a:pt x="231" y="11"/>
                </a:lnTo>
                <a:lnTo>
                  <a:pt x="246" y="11"/>
                </a:lnTo>
                <a:lnTo>
                  <a:pt x="257" y="11"/>
                </a:lnTo>
                <a:lnTo>
                  <a:pt x="268" y="11"/>
                </a:lnTo>
                <a:lnTo>
                  <a:pt x="279" y="9"/>
                </a:lnTo>
                <a:lnTo>
                  <a:pt x="290" y="11"/>
                </a:lnTo>
                <a:lnTo>
                  <a:pt x="301" y="11"/>
                </a:lnTo>
                <a:lnTo>
                  <a:pt x="313" y="11"/>
                </a:lnTo>
                <a:lnTo>
                  <a:pt x="327" y="7"/>
                </a:lnTo>
                <a:lnTo>
                  <a:pt x="339" y="5"/>
                </a:lnTo>
                <a:lnTo>
                  <a:pt x="350" y="2"/>
                </a:lnTo>
                <a:lnTo>
                  <a:pt x="361" y="7"/>
                </a:lnTo>
                <a:lnTo>
                  <a:pt x="372" y="7"/>
                </a:lnTo>
                <a:lnTo>
                  <a:pt x="383" y="7"/>
                </a:lnTo>
                <a:lnTo>
                  <a:pt x="394" y="11"/>
                </a:lnTo>
                <a:lnTo>
                  <a:pt x="406" y="11"/>
                </a:lnTo>
                <a:lnTo>
                  <a:pt x="417" y="11"/>
                </a:lnTo>
                <a:lnTo>
                  <a:pt x="428" y="11"/>
                </a:lnTo>
                <a:lnTo>
                  <a:pt x="439" y="14"/>
                </a:lnTo>
                <a:lnTo>
                  <a:pt x="454" y="18"/>
                </a:lnTo>
                <a:lnTo>
                  <a:pt x="465" y="18"/>
                </a:lnTo>
                <a:lnTo>
                  <a:pt x="476" y="16"/>
                </a:lnTo>
                <a:lnTo>
                  <a:pt x="480" y="23"/>
                </a:lnTo>
                <a:lnTo>
                  <a:pt x="469" y="29"/>
                </a:lnTo>
                <a:lnTo>
                  <a:pt x="458" y="32"/>
                </a:lnTo>
                <a:lnTo>
                  <a:pt x="447" y="34"/>
                </a:lnTo>
                <a:lnTo>
                  <a:pt x="435" y="34"/>
                </a:lnTo>
                <a:lnTo>
                  <a:pt x="424" y="34"/>
                </a:lnTo>
                <a:lnTo>
                  <a:pt x="413" y="34"/>
                </a:lnTo>
                <a:lnTo>
                  <a:pt x="402" y="32"/>
                </a:lnTo>
                <a:lnTo>
                  <a:pt x="391" y="34"/>
                </a:lnTo>
                <a:lnTo>
                  <a:pt x="380" y="34"/>
                </a:lnTo>
                <a:lnTo>
                  <a:pt x="368" y="36"/>
                </a:lnTo>
                <a:lnTo>
                  <a:pt x="357" y="36"/>
                </a:lnTo>
                <a:lnTo>
                  <a:pt x="346" y="36"/>
                </a:lnTo>
                <a:lnTo>
                  <a:pt x="335" y="34"/>
                </a:lnTo>
                <a:lnTo>
                  <a:pt x="324" y="32"/>
                </a:lnTo>
                <a:lnTo>
                  <a:pt x="313" y="32"/>
                </a:lnTo>
                <a:lnTo>
                  <a:pt x="301" y="32"/>
                </a:lnTo>
                <a:lnTo>
                  <a:pt x="290" y="32"/>
                </a:lnTo>
                <a:lnTo>
                  <a:pt x="279" y="34"/>
                </a:lnTo>
                <a:lnTo>
                  <a:pt x="268" y="34"/>
                </a:lnTo>
                <a:lnTo>
                  <a:pt x="257" y="34"/>
                </a:lnTo>
                <a:lnTo>
                  <a:pt x="246" y="36"/>
                </a:lnTo>
                <a:lnTo>
                  <a:pt x="231" y="36"/>
                </a:lnTo>
                <a:lnTo>
                  <a:pt x="220" y="36"/>
                </a:lnTo>
                <a:lnTo>
                  <a:pt x="205" y="34"/>
                </a:lnTo>
                <a:lnTo>
                  <a:pt x="193" y="34"/>
                </a:lnTo>
                <a:lnTo>
                  <a:pt x="182" y="34"/>
                </a:lnTo>
                <a:lnTo>
                  <a:pt x="171" y="34"/>
                </a:lnTo>
                <a:lnTo>
                  <a:pt x="160" y="34"/>
                </a:lnTo>
                <a:lnTo>
                  <a:pt x="149" y="34"/>
                </a:lnTo>
                <a:lnTo>
                  <a:pt x="138" y="34"/>
                </a:lnTo>
                <a:lnTo>
                  <a:pt x="127" y="36"/>
                </a:lnTo>
                <a:lnTo>
                  <a:pt x="115" y="36"/>
                </a:lnTo>
                <a:lnTo>
                  <a:pt x="104" y="36"/>
                </a:lnTo>
                <a:lnTo>
                  <a:pt x="93" y="36"/>
                </a:lnTo>
                <a:lnTo>
                  <a:pt x="82" y="36"/>
                </a:lnTo>
                <a:lnTo>
                  <a:pt x="67" y="34"/>
                </a:lnTo>
                <a:lnTo>
                  <a:pt x="52" y="27"/>
                </a:lnTo>
                <a:lnTo>
                  <a:pt x="41" y="25"/>
                </a:lnTo>
                <a:lnTo>
                  <a:pt x="30" y="25"/>
                </a:lnTo>
                <a:lnTo>
                  <a:pt x="19" y="20"/>
                </a:lnTo>
                <a:lnTo>
                  <a:pt x="11" y="14"/>
                </a:lnTo>
                <a:lnTo>
                  <a:pt x="0" y="9"/>
                </a:lnTo>
                <a:lnTo>
                  <a:pt x="4"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8" name="Freeform 82"/>
          <p:cNvSpPr>
            <a:spLocks/>
          </p:cNvSpPr>
          <p:nvPr/>
        </p:nvSpPr>
        <p:spPr bwMode="auto">
          <a:xfrm>
            <a:off x="736600" y="3159125"/>
            <a:ext cx="1093788" cy="96838"/>
          </a:xfrm>
          <a:custGeom>
            <a:avLst/>
            <a:gdLst/>
            <a:ahLst/>
            <a:cxnLst>
              <a:cxn ang="0">
                <a:pos x="0" y="4"/>
              </a:cxn>
              <a:cxn ang="0">
                <a:pos x="32" y="4"/>
              </a:cxn>
              <a:cxn ang="0">
                <a:pos x="64" y="0"/>
              </a:cxn>
              <a:cxn ang="0">
                <a:pos x="96" y="4"/>
              </a:cxn>
              <a:cxn ang="0">
                <a:pos x="128" y="4"/>
              </a:cxn>
              <a:cxn ang="0">
                <a:pos x="160" y="4"/>
              </a:cxn>
              <a:cxn ang="0">
                <a:pos x="192" y="8"/>
              </a:cxn>
              <a:cxn ang="0">
                <a:pos x="224" y="11"/>
              </a:cxn>
              <a:cxn ang="0">
                <a:pos x="256" y="11"/>
              </a:cxn>
              <a:cxn ang="0">
                <a:pos x="288" y="4"/>
              </a:cxn>
              <a:cxn ang="0">
                <a:pos x="331" y="19"/>
              </a:cxn>
              <a:cxn ang="0">
                <a:pos x="368" y="19"/>
              </a:cxn>
              <a:cxn ang="0">
                <a:pos x="400" y="15"/>
              </a:cxn>
              <a:cxn ang="0">
                <a:pos x="432" y="19"/>
              </a:cxn>
              <a:cxn ang="0">
                <a:pos x="469" y="11"/>
              </a:cxn>
              <a:cxn ang="0">
                <a:pos x="501" y="4"/>
              </a:cxn>
              <a:cxn ang="0">
                <a:pos x="533" y="11"/>
              </a:cxn>
              <a:cxn ang="0">
                <a:pos x="565" y="19"/>
              </a:cxn>
              <a:cxn ang="0">
                <a:pos x="597" y="19"/>
              </a:cxn>
              <a:cxn ang="0">
                <a:pos x="629" y="23"/>
              </a:cxn>
              <a:cxn ang="0">
                <a:pos x="667" y="30"/>
              </a:cxn>
              <a:cxn ang="0">
                <a:pos x="688" y="38"/>
              </a:cxn>
              <a:cxn ang="0">
                <a:pos x="656" y="53"/>
              </a:cxn>
              <a:cxn ang="0">
                <a:pos x="624" y="56"/>
              </a:cxn>
              <a:cxn ang="0">
                <a:pos x="592" y="56"/>
              </a:cxn>
              <a:cxn ang="0">
                <a:pos x="560" y="56"/>
              </a:cxn>
              <a:cxn ang="0">
                <a:pos x="528" y="60"/>
              </a:cxn>
              <a:cxn ang="0">
                <a:pos x="496" y="60"/>
              </a:cxn>
              <a:cxn ang="0">
                <a:pos x="464" y="53"/>
              </a:cxn>
              <a:cxn ang="0">
                <a:pos x="432" y="53"/>
              </a:cxn>
              <a:cxn ang="0">
                <a:pos x="400" y="56"/>
              </a:cxn>
              <a:cxn ang="0">
                <a:pos x="368" y="56"/>
              </a:cxn>
              <a:cxn ang="0">
                <a:pos x="331" y="60"/>
              </a:cxn>
              <a:cxn ang="0">
                <a:pos x="293" y="56"/>
              </a:cxn>
              <a:cxn ang="0">
                <a:pos x="261" y="56"/>
              </a:cxn>
              <a:cxn ang="0">
                <a:pos x="229" y="56"/>
              </a:cxn>
              <a:cxn ang="0">
                <a:pos x="197" y="56"/>
              </a:cxn>
              <a:cxn ang="0">
                <a:pos x="165" y="60"/>
              </a:cxn>
              <a:cxn ang="0">
                <a:pos x="133" y="60"/>
              </a:cxn>
              <a:cxn ang="0">
                <a:pos x="96" y="56"/>
              </a:cxn>
              <a:cxn ang="0">
                <a:pos x="59" y="41"/>
              </a:cxn>
              <a:cxn ang="0">
                <a:pos x="27" y="34"/>
              </a:cxn>
              <a:cxn ang="0">
                <a:pos x="0" y="15"/>
              </a:cxn>
            </a:cxnLst>
            <a:rect l="0" t="0" r="r" b="b"/>
            <a:pathLst>
              <a:path w="689" h="61">
                <a:moveTo>
                  <a:pt x="5" y="15"/>
                </a:moveTo>
                <a:lnTo>
                  <a:pt x="0" y="4"/>
                </a:lnTo>
                <a:lnTo>
                  <a:pt x="16" y="0"/>
                </a:lnTo>
                <a:lnTo>
                  <a:pt x="32" y="4"/>
                </a:lnTo>
                <a:lnTo>
                  <a:pt x="48" y="4"/>
                </a:lnTo>
                <a:lnTo>
                  <a:pt x="64" y="0"/>
                </a:lnTo>
                <a:lnTo>
                  <a:pt x="80" y="0"/>
                </a:lnTo>
                <a:lnTo>
                  <a:pt x="96" y="4"/>
                </a:lnTo>
                <a:lnTo>
                  <a:pt x="112" y="4"/>
                </a:lnTo>
                <a:lnTo>
                  <a:pt x="128" y="4"/>
                </a:lnTo>
                <a:lnTo>
                  <a:pt x="144" y="4"/>
                </a:lnTo>
                <a:lnTo>
                  <a:pt x="160" y="4"/>
                </a:lnTo>
                <a:lnTo>
                  <a:pt x="176" y="4"/>
                </a:lnTo>
                <a:lnTo>
                  <a:pt x="192" y="8"/>
                </a:lnTo>
                <a:lnTo>
                  <a:pt x="208" y="11"/>
                </a:lnTo>
                <a:lnTo>
                  <a:pt x="224" y="11"/>
                </a:lnTo>
                <a:lnTo>
                  <a:pt x="240" y="11"/>
                </a:lnTo>
                <a:lnTo>
                  <a:pt x="256" y="11"/>
                </a:lnTo>
                <a:lnTo>
                  <a:pt x="272" y="8"/>
                </a:lnTo>
                <a:lnTo>
                  <a:pt x="288" y="4"/>
                </a:lnTo>
                <a:lnTo>
                  <a:pt x="304" y="11"/>
                </a:lnTo>
                <a:lnTo>
                  <a:pt x="331" y="19"/>
                </a:lnTo>
                <a:lnTo>
                  <a:pt x="352" y="19"/>
                </a:lnTo>
                <a:lnTo>
                  <a:pt x="368" y="19"/>
                </a:lnTo>
                <a:lnTo>
                  <a:pt x="384" y="19"/>
                </a:lnTo>
                <a:lnTo>
                  <a:pt x="400" y="15"/>
                </a:lnTo>
                <a:lnTo>
                  <a:pt x="416" y="19"/>
                </a:lnTo>
                <a:lnTo>
                  <a:pt x="432" y="19"/>
                </a:lnTo>
                <a:lnTo>
                  <a:pt x="448" y="19"/>
                </a:lnTo>
                <a:lnTo>
                  <a:pt x="469" y="11"/>
                </a:lnTo>
                <a:lnTo>
                  <a:pt x="485" y="8"/>
                </a:lnTo>
                <a:lnTo>
                  <a:pt x="501" y="4"/>
                </a:lnTo>
                <a:lnTo>
                  <a:pt x="517" y="11"/>
                </a:lnTo>
                <a:lnTo>
                  <a:pt x="533" y="11"/>
                </a:lnTo>
                <a:lnTo>
                  <a:pt x="549" y="11"/>
                </a:lnTo>
                <a:lnTo>
                  <a:pt x="565" y="19"/>
                </a:lnTo>
                <a:lnTo>
                  <a:pt x="581" y="19"/>
                </a:lnTo>
                <a:lnTo>
                  <a:pt x="597" y="19"/>
                </a:lnTo>
                <a:lnTo>
                  <a:pt x="613" y="19"/>
                </a:lnTo>
                <a:lnTo>
                  <a:pt x="629" y="23"/>
                </a:lnTo>
                <a:lnTo>
                  <a:pt x="651" y="30"/>
                </a:lnTo>
                <a:lnTo>
                  <a:pt x="667" y="30"/>
                </a:lnTo>
                <a:lnTo>
                  <a:pt x="683" y="26"/>
                </a:lnTo>
                <a:lnTo>
                  <a:pt x="688" y="38"/>
                </a:lnTo>
                <a:lnTo>
                  <a:pt x="672" y="49"/>
                </a:lnTo>
                <a:lnTo>
                  <a:pt x="656" y="53"/>
                </a:lnTo>
                <a:lnTo>
                  <a:pt x="640" y="56"/>
                </a:lnTo>
                <a:lnTo>
                  <a:pt x="624" y="56"/>
                </a:lnTo>
                <a:lnTo>
                  <a:pt x="608" y="56"/>
                </a:lnTo>
                <a:lnTo>
                  <a:pt x="592" y="56"/>
                </a:lnTo>
                <a:lnTo>
                  <a:pt x="576" y="53"/>
                </a:lnTo>
                <a:lnTo>
                  <a:pt x="560" y="56"/>
                </a:lnTo>
                <a:lnTo>
                  <a:pt x="544" y="56"/>
                </a:lnTo>
                <a:lnTo>
                  <a:pt x="528" y="60"/>
                </a:lnTo>
                <a:lnTo>
                  <a:pt x="512" y="60"/>
                </a:lnTo>
                <a:lnTo>
                  <a:pt x="496" y="60"/>
                </a:lnTo>
                <a:lnTo>
                  <a:pt x="480" y="56"/>
                </a:lnTo>
                <a:lnTo>
                  <a:pt x="464" y="53"/>
                </a:lnTo>
                <a:lnTo>
                  <a:pt x="448" y="53"/>
                </a:lnTo>
                <a:lnTo>
                  <a:pt x="432" y="53"/>
                </a:lnTo>
                <a:lnTo>
                  <a:pt x="416" y="53"/>
                </a:lnTo>
                <a:lnTo>
                  <a:pt x="400" y="56"/>
                </a:lnTo>
                <a:lnTo>
                  <a:pt x="384" y="56"/>
                </a:lnTo>
                <a:lnTo>
                  <a:pt x="368" y="56"/>
                </a:lnTo>
                <a:lnTo>
                  <a:pt x="352" y="60"/>
                </a:lnTo>
                <a:lnTo>
                  <a:pt x="331" y="60"/>
                </a:lnTo>
                <a:lnTo>
                  <a:pt x="315" y="60"/>
                </a:lnTo>
                <a:lnTo>
                  <a:pt x="293" y="56"/>
                </a:lnTo>
                <a:lnTo>
                  <a:pt x="277" y="56"/>
                </a:lnTo>
                <a:lnTo>
                  <a:pt x="261" y="56"/>
                </a:lnTo>
                <a:lnTo>
                  <a:pt x="245" y="56"/>
                </a:lnTo>
                <a:lnTo>
                  <a:pt x="229" y="56"/>
                </a:lnTo>
                <a:lnTo>
                  <a:pt x="213" y="56"/>
                </a:lnTo>
                <a:lnTo>
                  <a:pt x="197" y="56"/>
                </a:lnTo>
                <a:lnTo>
                  <a:pt x="181" y="60"/>
                </a:lnTo>
                <a:lnTo>
                  <a:pt x="165" y="60"/>
                </a:lnTo>
                <a:lnTo>
                  <a:pt x="149" y="60"/>
                </a:lnTo>
                <a:lnTo>
                  <a:pt x="133" y="60"/>
                </a:lnTo>
                <a:lnTo>
                  <a:pt x="117" y="60"/>
                </a:lnTo>
                <a:lnTo>
                  <a:pt x="96" y="56"/>
                </a:lnTo>
                <a:lnTo>
                  <a:pt x="75" y="45"/>
                </a:lnTo>
                <a:lnTo>
                  <a:pt x="59" y="41"/>
                </a:lnTo>
                <a:lnTo>
                  <a:pt x="43" y="41"/>
                </a:lnTo>
                <a:lnTo>
                  <a:pt x="27" y="34"/>
                </a:lnTo>
                <a:lnTo>
                  <a:pt x="16" y="23"/>
                </a:lnTo>
                <a:lnTo>
                  <a:pt x="0" y="15"/>
                </a:lnTo>
                <a:lnTo>
                  <a:pt x="5" y="15"/>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39" name="Freeform 83"/>
          <p:cNvSpPr>
            <a:spLocks/>
          </p:cNvSpPr>
          <p:nvPr/>
        </p:nvSpPr>
        <p:spPr bwMode="auto">
          <a:xfrm>
            <a:off x="1244600" y="3578225"/>
            <a:ext cx="979488" cy="71438"/>
          </a:xfrm>
          <a:custGeom>
            <a:avLst/>
            <a:gdLst/>
            <a:ahLst/>
            <a:cxnLst>
              <a:cxn ang="0">
                <a:pos x="0" y="3"/>
              </a:cxn>
              <a:cxn ang="0">
                <a:pos x="29" y="3"/>
              </a:cxn>
              <a:cxn ang="0">
                <a:pos x="57" y="0"/>
              </a:cxn>
              <a:cxn ang="0">
                <a:pos x="86" y="3"/>
              </a:cxn>
              <a:cxn ang="0">
                <a:pos x="115" y="3"/>
              </a:cxn>
              <a:cxn ang="0">
                <a:pos x="143" y="3"/>
              </a:cxn>
              <a:cxn ang="0">
                <a:pos x="172" y="6"/>
              </a:cxn>
              <a:cxn ang="0">
                <a:pos x="201" y="8"/>
              </a:cxn>
              <a:cxn ang="0">
                <a:pos x="229" y="8"/>
              </a:cxn>
              <a:cxn ang="0">
                <a:pos x="258" y="3"/>
              </a:cxn>
              <a:cxn ang="0">
                <a:pos x="296" y="14"/>
              </a:cxn>
              <a:cxn ang="0">
                <a:pos x="329" y="14"/>
              </a:cxn>
              <a:cxn ang="0">
                <a:pos x="358" y="11"/>
              </a:cxn>
              <a:cxn ang="0">
                <a:pos x="387" y="14"/>
              </a:cxn>
              <a:cxn ang="0">
                <a:pos x="420" y="8"/>
              </a:cxn>
              <a:cxn ang="0">
                <a:pos x="449" y="3"/>
              </a:cxn>
              <a:cxn ang="0">
                <a:pos x="478" y="8"/>
              </a:cxn>
              <a:cxn ang="0">
                <a:pos x="506" y="14"/>
              </a:cxn>
              <a:cxn ang="0">
                <a:pos x="535" y="14"/>
              </a:cxn>
              <a:cxn ang="0">
                <a:pos x="563" y="17"/>
              </a:cxn>
              <a:cxn ang="0">
                <a:pos x="597" y="22"/>
              </a:cxn>
              <a:cxn ang="0">
                <a:pos x="616" y="28"/>
              </a:cxn>
              <a:cxn ang="0">
                <a:pos x="587" y="39"/>
              </a:cxn>
              <a:cxn ang="0">
                <a:pos x="559" y="41"/>
              </a:cxn>
              <a:cxn ang="0">
                <a:pos x="530" y="41"/>
              </a:cxn>
              <a:cxn ang="0">
                <a:pos x="501" y="41"/>
              </a:cxn>
              <a:cxn ang="0">
                <a:pos x="473" y="44"/>
              </a:cxn>
              <a:cxn ang="0">
                <a:pos x="444" y="44"/>
              </a:cxn>
              <a:cxn ang="0">
                <a:pos x="415" y="39"/>
              </a:cxn>
              <a:cxn ang="0">
                <a:pos x="387" y="39"/>
              </a:cxn>
              <a:cxn ang="0">
                <a:pos x="358" y="41"/>
              </a:cxn>
              <a:cxn ang="0">
                <a:pos x="329" y="41"/>
              </a:cxn>
              <a:cxn ang="0">
                <a:pos x="296" y="44"/>
              </a:cxn>
              <a:cxn ang="0">
                <a:pos x="263" y="41"/>
              </a:cxn>
              <a:cxn ang="0">
                <a:pos x="234" y="41"/>
              </a:cxn>
              <a:cxn ang="0">
                <a:pos x="205" y="41"/>
              </a:cxn>
              <a:cxn ang="0">
                <a:pos x="177" y="41"/>
              </a:cxn>
              <a:cxn ang="0">
                <a:pos x="148" y="44"/>
              </a:cxn>
              <a:cxn ang="0">
                <a:pos x="119" y="44"/>
              </a:cxn>
              <a:cxn ang="0">
                <a:pos x="86" y="41"/>
              </a:cxn>
              <a:cxn ang="0">
                <a:pos x="53" y="30"/>
              </a:cxn>
              <a:cxn ang="0">
                <a:pos x="24" y="25"/>
              </a:cxn>
              <a:cxn ang="0">
                <a:pos x="0" y="11"/>
              </a:cxn>
            </a:cxnLst>
            <a:rect l="0" t="0" r="r" b="b"/>
            <a:pathLst>
              <a:path w="617" h="45">
                <a:moveTo>
                  <a:pt x="5" y="11"/>
                </a:moveTo>
                <a:lnTo>
                  <a:pt x="0" y="3"/>
                </a:lnTo>
                <a:lnTo>
                  <a:pt x="14" y="0"/>
                </a:lnTo>
                <a:lnTo>
                  <a:pt x="29" y="3"/>
                </a:lnTo>
                <a:lnTo>
                  <a:pt x="43" y="3"/>
                </a:lnTo>
                <a:lnTo>
                  <a:pt x="57" y="0"/>
                </a:lnTo>
                <a:lnTo>
                  <a:pt x="72" y="0"/>
                </a:lnTo>
                <a:lnTo>
                  <a:pt x="86" y="3"/>
                </a:lnTo>
                <a:lnTo>
                  <a:pt x="100" y="3"/>
                </a:lnTo>
                <a:lnTo>
                  <a:pt x="115" y="3"/>
                </a:lnTo>
                <a:lnTo>
                  <a:pt x="129" y="3"/>
                </a:lnTo>
                <a:lnTo>
                  <a:pt x="143" y="3"/>
                </a:lnTo>
                <a:lnTo>
                  <a:pt x="158" y="3"/>
                </a:lnTo>
                <a:lnTo>
                  <a:pt x="172" y="6"/>
                </a:lnTo>
                <a:lnTo>
                  <a:pt x="186" y="8"/>
                </a:lnTo>
                <a:lnTo>
                  <a:pt x="201" y="8"/>
                </a:lnTo>
                <a:lnTo>
                  <a:pt x="215" y="8"/>
                </a:lnTo>
                <a:lnTo>
                  <a:pt x="229" y="8"/>
                </a:lnTo>
                <a:lnTo>
                  <a:pt x="244" y="6"/>
                </a:lnTo>
                <a:lnTo>
                  <a:pt x="258" y="3"/>
                </a:lnTo>
                <a:lnTo>
                  <a:pt x="272" y="8"/>
                </a:lnTo>
                <a:lnTo>
                  <a:pt x="296" y="14"/>
                </a:lnTo>
                <a:lnTo>
                  <a:pt x="315" y="14"/>
                </a:lnTo>
                <a:lnTo>
                  <a:pt x="329" y="14"/>
                </a:lnTo>
                <a:lnTo>
                  <a:pt x="344" y="14"/>
                </a:lnTo>
                <a:lnTo>
                  <a:pt x="358" y="11"/>
                </a:lnTo>
                <a:lnTo>
                  <a:pt x="372" y="14"/>
                </a:lnTo>
                <a:lnTo>
                  <a:pt x="387" y="14"/>
                </a:lnTo>
                <a:lnTo>
                  <a:pt x="401" y="14"/>
                </a:lnTo>
                <a:lnTo>
                  <a:pt x="420" y="8"/>
                </a:lnTo>
                <a:lnTo>
                  <a:pt x="435" y="6"/>
                </a:lnTo>
                <a:lnTo>
                  <a:pt x="449" y="3"/>
                </a:lnTo>
                <a:lnTo>
                  <a:pt x="463" y="8"/>
                </a:lnTo>
                <a:lnTo>
                  <a:pt x="478" y="8"/>
                </a:lnTo>
                <a:lnTo>
                  <a:pt x="492" y="8"/>
                </a:lnTo>
                <a:lnTo>
                  <a:pt x="506" y="14"/>
                </a:lnTo>
                <a:lnTo>
                  <a:pt x="520" y="14"/>
                </a:lnTo>
                <a:lnTo>
                  <a:pt x="535" y="14"/>
                </a:lnTo>
                <a:lnTo>
                  <a:pt x="549" y="14"/>
                </a:lnTo>
                <a:lnTo>
                  <a:pt x="563" y="17"/>
                </a:lnTo>
                <a:lnTo>
                  <a:pt x="583" y="22"/>
                </a:lnTo>
                <a:lnTo>
                  <a:pt x="597" y="22"/>
                </a:lnTo>
                <a:lnTo>
                  <a:pt x="611" y="19"/>
                </a:lnTo>
                <a:lnTo>
                  <a:pt x="616" y="28"/>
                </a:lnTo>
                <a:lnTo>
                  <a:pt x="602" y="36"/>
                </a:lnTo>
                <a:lnTo>
                  <a:pt x="587" y="39"/>
                </a:lnTo>
                <a:lnTo>
                  <a:pt x="573" y="41"/>
                </a:lnTo>
                <a:lnTo>
                  <a:pt x="559" y="41"/>
                </a:lnTo>
                <a:lnTo>
                  <a:pt x="544" y="41"/>
                </a:lnTo>
                <a:lnTo>
                  <a:pt x="530" y="41"/>
                </a:lnTo>
                <a:lnTo>
                  <a:pt x="516" y="39"/>
                </a:lnTo>
                <a:lnTo>
                  <a:pt x="501" y="41"/>
                </a:lnTo>
                <a:lnTo>
                  <a:pt x="487" y="41"/>
                </a:lnTo>
                <a:lnTo>
                  <a:pt x="473" y="44"/>
                </a:lnTo>
                <a:lnTo>
                  <a:pt x="458" y="44"/>
                </a:lnTo>
                <a:lnTo>
                  <a:pt x="444" y="44"/>
                </a:lnTo>
                <a:lnTo>
                  <a:pt x="430" y="41"/>
                </a:lnTo>
                <a:lnTo>
                  <a:pt x="415" y="39"/>
                </a:lnTo>
                <a:lnTo>
                  <a:pt x="401" y="39"/>
                </a:lnTo>
                <a:lnTo>
                  <a:pt x="387" y="39"/>
                </a:lnTo>
                <a:lnTo>
                  <a:pt x="372" y="39"/>
                </a:lnTo>
                <a:lnTo>
                  <a:pt x="358" y="41"/>
                </a:lnTo>
                <a:lnTo>
                  <a:pt x="344" y="41"/>
                </a:lnTo>
                <a:lnTo>
                  <a:pt x="329" y="41"/>
                </a:lnTo>
                <a:lnTo>
                  <a:pt x="315" y="44"/>
                </a:lnTo>
                <a:lnTo>
                  <a:pt x="296" y="44"/>
                </a:lnTo>
                <a:lnTo>
                  <a:pt x="282" y="44"/>
                </a:lnTo>
                <a:lnTo>
                  <a:pt x="263" y="41"/>
                </a:lnTo>
                <a:lnTo>
                  <a:pt x="248" y="41"/>
                </a:lnTo>
                <a:lnTo>
                  <a:pt x="234" y="41"/>
                </a:lnTo>
                <a:lnTo>
                  <a:pt x="220" y="41"/>
                </a:lnTo>
                <a:lnTo>
                  <a:pt x="205" y="41"/>
                </a:lnTo>
                <a:lnTo>
                  <a:pt x="191" y="41"/>
                </a:lnTo>
                <a:lnTo>
                  <a:pt x="177" y="41"/>
                </a:lnTo>
                <a:lnTo>
                  <a:pt x="162" y="44"/>
                </a:lnTo>
                <a:lnTo>
                  <a:pt x="148" y="44"/>
                </a:lnTo>
                <a:lnTo>
                  <a:pt x="134" y="44"/>
                </a:lnTo>
                <a:lnTo>
                  <a:pt x="119" y="44"/>
                </a:lnTo>
                <a:lnTo>
                  <a:pt x="105" y="44"/>
                </a:lnTo>
                <a:lnTo>
                  <a:pt x="86" y="41"/>
                </a:lnTo>
                <a:lnTo>
                  <a:pt x="67" y="33"/>
                </a:lnTo>
                <a:lnTo>
                  <a:pt x="53" y="30"/>
                </a:lnTo>
                <a:lnTo>
                  <a:pt x="38" y="30"/>
                </a:lnTo>
                <a:lnTo>
                  <a:pt x="24" y="25"/>
                </a:lnTo>
                <a:lnTo>
                  <a:pt x="14" y="17"/>
                </a:lnTo>
                <a:lnTo>
                  <a:pt x="0" y="11"/>
                </a:lnTo>
                <a:lnTo>
                  <a:pt x="5" y="11"/>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0" name="Freeform 84"/>
          <p:cNvSpPr>
            <a:spLocks/>
          </p:cNvSpPr>
          <p:nvPr/>
        </p:nvSpPr>
        <p:spPr bwMode="auto">
          <a:xfrm>
            <a:off x="1409700" y="2759075"/>
            <a:ext cx="611188" cy="52388"/>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1" name="Freeform 85"/>
          <p:cNvSpPr>
            <a:spLocks/>
          </p:cNvSpPr>
          <p:nvPr/>
        </p:nvSpPr>
        <p:spPr bwMode="auto">
          <a:xfrm>
            <a:off x="3581400" y="2759075"/>
            <a:ext cx="611188" cy="52388"/>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2" name="Freeform 86"/>
          <p:cNvSpPr>
            <a:spLocks/>
          </p:cNvSpPr>
          <p:nvPr/>
        </p:nvSpPr>
        <p:spPr bwMode="auto">
          <a:xfrm>
            <a:off x="2679700" y="2886075"/>
            <a:ext cx="801688" cy="90488"/>
          </a:xfrm>
          <a:custGeom>
            <a:avLst/>
            <a:gdLst/>
            <a:ahLst/>
            <a:cxnLst>
              <a:cxn ang="0">
                <a:pos x="84" y="42"/>
              </a:cxn>
              <a:cxn ang="0">
                <a:pos x="116" y="42"/>
              </a:cxn>
              <a:cxn ang="0">
                <a:pos x="147" y="49"/>
              </a:cxn>
              <a:cxn ang="0">
                <a:pos x="179" y="56"/>
              </a:cxn>
              <a:cxn ang="0">
                <a:pos x="210" y="56"/>
              </a:cxn>
              <a:cxn ang="0">
                <a:pos x="242" y="49"/>
              </a:cxn>
              <a:cxn ang="0">
                <a:pos x="273" y="42"/>
              </a:cxn>
              <a:cxn ang="0">
                <a:pos x="305" y="42"/>
              </a:cxn>
              <a:cxn ang="0">
                <a:pos x="336" y="42"/>
              </a:cxn>
              <a:cxn ang="0">
                <a:pos x="368" y="42"/>
              </a:cxn>
              <a:cxn ang="0">
                <a:pos x="410" y="49"/>
              </a:cxn>
              <a:cxn ang="0">
                <a:pos x="441" y="56"/>
              </a:cxn>
              <a:cxn ang="0">
                <a:pos x="473" y="56"/>
              </a:cxn>
              <a:cxn ang="0">
                <a:pos x="504" y="49"/>
              </a:cxn>
              <a:cxn ang="0">
                <a:pos x="473" y="35"/>
              </a:cxn>
              <a:cxn ang="0">
                <a:pos x="441" y="35"/>
              </a:cxn>
              <a:cxn ang="0">
                <a:pos x="410" y="28"/>
              </a:cxn>
              <a:cxn ang="0">
                <a:pos x="378" y="14"/>
              </a:cxn>
              <a:cxn ang="0">
                <a:pos x="347" y="0"/>
              </a:cxn>
              <a:cxn ang="0">
                <a:pos x="315" y="0"/>
              </a:cxn>
              <a:cxn ang="0">
                <a:pos x="284" y="0"/>
              </a:cxn>
              <a:cxn ang="0">
                <a:pos x="252" y="7"/>
              </a:cxn>
              <a:cxn ang="0">
                <a:pos x="221" y="14"/>
              </a:cxn>
              <a:cxn ang="0">
                <a:pos x="189" y="14"/>
              </a:cxn>
              <a:cxn ang="0">
                <a:pos x="158" y="14"/>
              </a:cxn>
              <a:cxn ang="0">
                <a:pos x="126" y="14"/>
              </a:cxn>
              <a:cxn ang="0">
                <a:pos x="95" y="7"/>
              </a:cxn>
              <a:cxn ang="0">
                <a:pos x="63" y="7"/>
              </a:cxn>
              <a:cxn ang="0">
                <a:pos x="32" y="7"/>
              </a:cxn>
              <a:cxn ang="0">
                <a:pos x="0" y="7"/>
              </a:cxn>
              <a:cxn ang="0">
                <a:pos x="21" y="28"/>
              </a:cxn>
              <a:cxn ang="0">
                <a:pos x="53" y="35"/>
              </a:cxn>
              <a:cxn ang="0">
                <a:pos x="84" y="35"/>
              </a:cxn>
              <a:cxn ang="0">
                <a:pos x="84" y="42"/>
              </a:cxn>
            </a:cxnLst>
            <a:rect l="0" t="0" r="r" b="b"/>
            <a:pathLst>
              <a:path w="505" h="57">
                <a:moveTo>
                  <a:pt x="84" y="42"/>
                </a:moveTo>
                <a:lnTo>
                  <a:pt x="116" y="42"/>
                </a:lnTo>
                <a:lnTo>
                  <a:pt x="147" y="49"/>
                </a:lnTo>
                <a:lnTo>
                  <a:pt x="179" y="56"/>
                </a:lnTo>
                <a:lnTo>
                  <a:pt x="210" y="56"/>
                </a:lnTo>
                <a:lnTo>
                  <a:pt x="242" y="49"/>
                </a:lnTo>
                <a:lnTo>
                  <a:pt x="273" y="42"/>
                </a:lnTo>
                <a:lnTo>
                  <a:pt x="305" y="42"/>
                </a:lnTo>
                <a:lnTo>
                  <a:pt x="336" y="42"/>
                </a:lnTo>
                <a:lnTo>
                  <a:pt x="368" y="42"/>
                </a:lnTo>
                <a:lnTo>
                  <a:pt x="410" y="49"/>
                </a:lnTo>
                <a:lnTo>
                  <a:pt x="441" y="56"/>
                </a:lnTo>
                <a:lnTo>
                  <a:pt x="473" y="56"/>
                </a:lnTo>
                <a:lnTo>
                  <a:pt x="504" y="49"/>
                </a:lnTo>
                <a:lnTo>
                  <a:pt x="473" y="35"/>
                </a:lnTo>
                <a:lnTo>
                  <a:pt x="441" y="35"/>
                </a:lnTo>
                <a:lnTo>
                  <a:pt x="410" y="28"/>
                </a:lnTo>
                <a:lnTo>
                  <a:pt x="378" y="14"/>
                </a:lnTo>
                <a:lnTo>
                  <a:pt x="347" y="0"/>
                </a:lnTo>
                <a:lnTo>
                  <a:pt x="315" y="0"/>
                </a:lnTo>
                <a:lnTo>
                  <a:pt x="284" y="0"/>
                </a:lnTo>
                <a:lnTo>
                  <a:pt x="252" y="7"/>
                </a:lnTo>
                <a:lnTo>
                  <a:pt x="221" y="14"/>
                </a:lnTo>
                <a:lnTo>
                  <a:pt x="189" y="14"/>
                </a:lnTo>
                <a:lnTo>
                  <a:pt x="158" y="14"/>
                </a:lnTo>
                <a:lnTo>
                  <a:pt x="126" y="14"/>
                </a:lnTo>
                <a:lnTo>
                  <a:pt x="95" y="7"/>
                </a:lnTo>
                <a:lnTo>
                  <a:pt x="63" y="7"/>
                </a:lnTo>
                <a:lnTo>
                  <a:pt x="32" y="7"/>
                </a:lnTo>
                <a:lnTo>
                  <a:pt x="0" y="7"/>
                </a:lnTo>
                <a:lnTo>
                  <a:pt x="21" y="28"/>
                </a:lnTo>
                <a:lnTo>
                  <a:pt x="53" y="35"/>
                </a:lnTo>
                <a:lnTo>
                  <a:pt x="84" y="35"/>
                </a:lnTo>
                <a:lnTo>
                  <a:pt x="8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3" name="Freeform 87"/>
          <p:cNvSpPr>
            <a:spLocks/>
          </p:cNvSpPr>
          <p:nvPr/>
        </p:nvSpPr>
        <p:spPr bwMode="auto">
          <a:xfrm>
            <a:off x="2019300" y="28987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4" name="Freeform 88"/>
          <p:cNvSpPr>
            <a:spLocks/>
          </p:cNvSpPr>
          <p:nvPr/>
        </p:nvSpPr>
        <p:spPr bwMode="auto">
          <a:xfrm>
            <a:off x="5689600" y="33178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5" name="Freeform 89"/>
          <p:cNvSpPr>
            <a:spLocks/>
          </p:cNvSpPr>
          <p:nvPr/>
        </p:nvSpPr>
        <p:spPr bwMode="auto">
          <a:xfrm>
            <a:off x="660400" y="34575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6" name="Freeform 90"/>
          <p:cNvSpPr>
            <a:spLocks/>
          </p:cNvSpPr>
          <p:nvPr/>
        </p:nvSpPr>
        <p:spPr bwMode="auto">
          <a:xfrm>
            <a:off x="774700" y="3330575"/>
            <a:ext cx="763588" cy="65088"/>
          </a:xfrm>
          <a:custGeom>
            <a:avLst/>
            <a:gdLst/>
            <a:ahLst/>
            <a:cxnLst>
              <a:cxn ang="0">
                <a:pos x="80" y="30"/>
              </a:cxn>
              <a:cxn ang="0">
                <a:pos x="110" y="30"/>
              </a:cxn>
              <a:cxn ang="0">
                <a:pos x="140" y="35"/>
              </a:cxn>
              <a:cxn ang="0">
                <a:pos x="170" y="40"/>
              </a:cxn>
              <a:cxn ang="0">
                <a:pos x="200" y="40"/>
              </a:cxn>
              <a:cxn ang="0">
                <a:pos x="230" y="35"/>
              </a:cxn>
              <a:cxn ang="0">
                <a:pos x="260" y="30"/>
              </a:cxn>
              <a:cxn ang="0">
                <a:pos x="290" y="30"/>
              </a:cxn>
              <a:cxn ang="0">
                <a:pos x="320" y="30"/>
              </a:cxn>
              <a:cxn ang="0">
                <a:pos x="350" y="30"/>
              </a:cxn>
              <a:cxn ang="0">
                <a:pos x="390" y="35"/>
              </a:cxn>
              <a:cxn ang="0">
                <a:pos x="420" y="40"/>
              </a:cxn>
              <a:cxn ang="0">
                <a:pos x="450" y="40"/>
              </a:cxn>
              <a:cxn ang="0">
                <a:pos x="480" y="35"/>
              </a:cxn>
              <a:cxn ang="0">
                <a:pos x="450" y="25"/>
              </a:cxn>
              <a:cxn ang="0">
                <a:pos x="420" y="25"/>
              </a:cxn>
              <a:cxn ang="0">
                <a:pos x="390" y="20"/>
              </a:cxn>
              <a:cxn ang="0">
                <a:pos x="360" y="10"/>
              </a:cxn>
              <a:cxn ang="0">
                <a:pos x="330" y="0"/>
              </a:cxn>
              <a:cxn ang="0">
                <a:pos x="300" y="0"/>
              </a:cxn>
              <a:cxn ang="0">
                <a:pos x="270" y="0"/>
              </a:cxn>
              <a:cxn ang="0">
                <a:pos x="240" y="5"/>
              </a:cxn>
              <a:cxn ang="0">
                <a:pos x="210" y="10"/>
              </a:cxn>
              <a:cxn ang="0">
                <a:pos x="180" y="10"/>
              </a:cxn>
              <a:cxn ang="0">
                <a:pos x="150" y="10"/>
              </a:cxn>
              <a:cxn ang="0">
                <a:pos x="120" y="10"/>
              </a:cxn>
              <a:cxn ang="0">
                <a:pos x="90" y="5"/>
              </a:cxn>
              <a:cxn ang="0">
                <a:pos x="60" y="5"/>
              </a:cxn>
              <a:cxn ang="0">
                <a:pos x="30" y="5"/>
              </a:cxn>
              <a:cxn ang="0">
                <a:pos x="0" y="5"/>
              </a:cxn>
              <a:cxn ang="0">
                <a:pos x="20" y="20"/>
              </a:cxn>
              <a:cxn ang="0">
                <a:pos x="50" y="25"/>
              </a:cxn>
              <a:cxn ang="0">
                <a:pos x="80" y="25"/>
              </a:cxn>
              <a:cxn ang="0">
                <a:pos x="80" y="30"/>
              </a:cxn>
            </a:cxnLst>
            <a:rect l="0" t="0" r="r" b="b"/>
            <a:pathLst>
              <a:path w="481" h="41">
                <a:moveTo>
                  <a:pt x="80" y="30"/>
                </a:moveTo>
                <a:lnTo>
                  <a:pt x="110" y="30"/>
                </a:lnTo>
                <a:lnTo>
                  <a:pt x="140" y="35"/>
                </a:lnTo>
                <a:lnTo>
                  <a:pt x="170" y="40"/>
                </a:lnTo>
                <a:lnTo>
                  <a:pt x="200" y="40"/>
                </a:lnTo>
                <a:lnTo>
                  <a:pt x="230" y="35"/>
                </a:lnTo>
                <a:lnTo>
                  <a:pt x="260" y="30"/>
                </a:lnTo>
                <a:lnTo>
                  <a:pt x="290" y="30"/>
                </a:lnTo>
                <a:lnTo>
                  <a:pt x="320" y="30"/>
                </a:lnTo>
                <a:lnTo>
                  <a:pt x="350" y="30"/>
                </a:lnTo>
                <a:lnTo>
                  <a:pt x="390" y="35"/>
                </a:lnTo>
                <a:lnTo>
                  <a:pt x="420" y="40"/>
                </a:lnTo>
                <a:lnTo>
                  <a:pt x="450" y="40"/>
                </a:lnTo>
                <a:lnTo>
                  <a:pt x="480" y="35"/>
                </a:lnTo>
                <a:lnTo>
                  <a:pt x="450" y="25"/>
                </a:lnTo>
                <a:lnTo>
                  <a:pt x="420" y="25"/>
                </a:lnTo>
                <a:lnTo>
                  <a:pt x="390" y="20"/>
                </a:lnTo>
                <a:lnTo>
                  <a:pt x="360" y="10"/>
                </a:lnTo>
                <a:lnTo>
                  <a:pt x="330" y="0"/>
                </a:lnTo>
                <a:lnTo>
                  <a:pt x="300" y="0"/>
                </a:lnTo>
                <a:lnTo>
                  <a:pt x="270" y="0"/>
                </a:lnTo>
                <a:lnTo>
                  <a:pt x="240" y="5"/>
                </a:lnTo>
                <a:lnTo>
                  <a:pt x="210" y="10"/>
                </a:lnTo>
                <a:lnTo>
                  <a:pt x="180" y="10"/>
                </a:lnTo>
                <a:lnTo>
                  <a:pt x="150" y="10"/>
                </a:lnTo>
                <a:lnTo>
                  <a:pt x="120" y="10"/>
                </a:lnTo>
                <a:lnTo>
                  <a:pt x="90" y="5"/>
                </a:lnTo>
                <a:lnTo>
                  <a:pt x="60" y="5"/>
                </a:lnTo>
                <a:lnTo>
                  <a:pt x="30" y="5"/>
                </a:lnTo>
                <a:lnTo>
                  <a:pt x="0" y="5"/>
                </a:lnTo>
                <a:lnTo>
                  <a:pt x="20" y="20"/>
                </a:lnTo>
                <a:lnTo>
                  <a:pt x="50" y="25"/>
                </a:lnTo>
                <a:lnTo>
                  <a:pt x="80" y="25"/>
                </a:lnTo>
                <a:lnTo>
                  <a:pt x="80"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7" name="Freeform 91"/>
          <p:cNvSpPr>
            <a:spLocks/>
          </p:cNvSpPr>
          <p:nvPr/>
        </p:nvSpPr>
        <p:spPr bwMode="auto">
          <a:xfrm>
            <a:off x="3403600" y="35972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8" name="Freeform 92"/>
          <p:cNvSpPr>
            <a:spLocks/>
          </p:cNvSpPr>
          <p:nvPr/>
        </p:nvSpPr>
        <p:spPr bwMode="auto">
          <a:xfrm>
            <a:off x="4102100" y="3432175"/>
            <a:ext cx="763588" cy="103188"/>
          </a:xfrm>
          <a:custGeom>
            <a:avLst/>
            <a:gdLst/>
            <a:ahLst/>
            <a:cxnLst>
              <a:cxn ang="0">
                <a:pos x="34" y="0"/>
              </a:cxn>
              <a:cxn ang="0">
                <a:pos x="69" y="0"/>
              </a:cxn>
              <a:cxn ang="0">
                <a:pos x="103" y="8"/>
              </a:cxn>
              <a:cxn ang="0">
                <a:pos x="137" y="0"/>
              </a:cxn>
              <a:cxn ang="0">
                <a:pos x="171" y="0"/>
              </a:cxn>
              <a:cxn ang="0">
                <a:pos x="206" y="0"/>
              </a:cxn>
              <a:cxn ang="0">
                <a:pos x="240" y="8"/>
              </a:cxn>
              <a:cxn ang="0">
                <a:pos x="274" y="8"/>
              </a:cxn>
              <a:cxn ang="0">
                <a:pos x="309" y="16"/>
              </a:cxn>
              <a:cxn ang="0">
                <a:pos x="343" y="16"/>
              </a:cxn>
              <a:cxn ang="0">
                <a:pos x="377" y="16"/>
              </a:cxn>
              <a:cxn ang="0">
                <a:pos x="411" y="16"/>
              </a:cxn>
              <a:cxn ang="0">
                <a:pos x="480" y="8"/>
              </a:cxn>
              <a:cxn ang="0">
                <a:pos x="457" y="32"/>
              </a:cxn>
              <a:cxn ang="0">
                <a:pos x="423" y="56"/>
              </a:cxn>
              <a:cxn ang="0">
                <a:pos x="389" y="56"/>
              </a:cxn>
              <a:cxn ang="0">
                <a:pos x="354" y="56"/>
              </a:cxn>
              <a:cxn ang="0">
                <a:pos x="320" y="56"/>
              </a:cxn>
              <a:cxn ang="0">
                <a:pos x="286" y="64"/>
              </a:cxn>
              <a:cxn ang="0">
                <a:pos x="251" y="64"/>
              </a:cxn>
              <a:cxn ang="0">
                <a:pos x="217" y="64"/>
              </a:cxn>
              <a:cxn ang="0">
                <a:pos x="183" y="48"/>
              </a:cxn>
              <a:cxn ang="0">
                <a:pos x="149" y="32"/>
              </a:cxn>
              <a:cxn ang="0">
                <a:pos x="114" y="24"/>
              </a:cxn>
              <a:cxn ang="0">
                <a:pos x="69" y="16"/>
              </a:cxn>
              <a:cxn ang="0">
                <a:pos x="34" y="16"/>
              </a:cxn>
              <a:cxn ang="0">
                <a:pos x="0" y="16"/>
              </a:cxn>
              <a:cxn ang="0">
                <a:pos x="34" y="0"/>
              </a:cxn>
            </a:cxnLst>
            <a:rect l="0" t="0" r="r" b="b"/>
            <a:pathLst>
              <a:path w="481" h="65">
                <a:moveTo>
                  <a:pt x="34" y="0"/>
                </a:moveTo>
                <a:lnTo>
                  <a:pt x="69" y="0"/>
                </a:lnTo>
                <a:lnTo>
                  <a:pt x="103" y="8"/>
                </a:lnTo>
                <a:lnTo>
                  <a:pt x="137" y="0"/>
                </a:lnTo>
                <a:lnTo>
                  <a:pt x="171" y="0"/>
                </a:lnTo>
                <a:lnTo>
                  <a:pt x="206" y="0"/>
                </a:lnTo>
                <a:lnTo>
                  <a:pt x="240" y="8"/>
                </a:lnTo>
                <a:lnTo>
                  <a:pt x="274" y="8"/>
                </a:lnTo>
                <a:lnTo>
                  <a:pt x="309" y="16"/>
                </a:lnTo>
                <a:lnTo>
                  <a:pt x="343" y="16"/>
                </a:lnTo>
                <a:lnTo>
                  <a:pt x="377" y="16"/>
                </a:lnTo>
                <a:lnTo>
                  <a:pt x="411" y="16"/>
                </a:lnTo>
                <a:lnTo>
                  <a:pt x="480" y="8"/>
                </a:lnTo>
                <a:lnTo>
                  <a:pt x="457" y="32"/>
                </a:lnTo>
                <a:lnTo>
                  <a:pt x="423" y="56"/>
                </a:lnTo>
                <a:lnTo>
                  <a:pt x="389" y="56"/>
                </a:lnTo>
                <a:lnTo>
                  <a:pt x="354" y="56"/>
                </a:lnTo>
                <a:lnTo>
                  <a:pt x="320" y="56"/>
                </a:lnTo>
                <a:lnTo>
                  <a:pt x="286" y="64"/>
                </a:lnTo>
                <a:lnTo>
                  <a:pt x="251" y="64"/>
                </a:lnTo>
                <a:lnTo>
                  <a:pt x="217" y="64"/>
                </a:lnTo>
                <a:lnTo>
                  <a:pt x="183" y="48"/>
                </a:lnTo>
                <a:lnTo>
                  <a:pt x="149" y="32"/>
                </a:lnTo>
                <a:lnTo>
                  <a:pt x="114" y="24"/>
                </a:lnTo>
                <a:lnTo>
                  <a:pt x="69" y="16"/>
                </a:lnTo>
                <a:lnTo>
                  <a:pt x="34" y="16"/>
                </a:lnTo>
                <a:lnTo>
                  <a:pt x="0" y="16"/>
                </a:lnTo>
                <a:lnTo>
                  <a:pt x="34"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49" name="Freeform 93"/>
          <p:cNvSpPr>
            <a:spLocks/>
          </p:cNvSpPr>
          <p:nvPr/>
        </p:nvSpPr>
        <p:spPr bwMode="auto">
          <a:xfrm>
            <a:off x="5410200" y="35845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50" name="Freeform 94"/>
          <p:cNvSpPr>
            <a:spLocks/>
          </p:cNvSpPr>
          <p:nvPr/>
        </p:nvSpPr>
        <p:spPr bwMode="auto">
          <a:xfrm>
            <a:off x="3949700" y="36734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51" name="Freeform 95"/>
          <p:cNvSpPr>
            <a:spLocks/>
          </p:cNvSpPr>
          <p:nvPr/>
        </p:nvSpPr>
        <p:spPr bwMode="auto">
          <a:xfrm>
            <a:off x="4724400" y="35845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52" name="Freeform 96"/>
          <p:cNvSpPr>
            <a:spLocks/>
          </p:cNvSpPr>
          <p:nvPr/>
        </p:nvSpPr>
        <p:spPr bwMode="auto">
          <a:xfrm>
            <a:off x="4038600" y="35655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53" name="Freeform 97"/>
          <p:cNvSpPr>
            <a:spLocks/>
          </p:cNvSpPr>
          <p:nvPr/>
        </p:nvSpPr>
        <p:spPr bwMode="auto">
          <a:xfrm>
            <a:off x="4267200" y="37115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54" name="Freeform 98"/>
          <p:cNvSpPr>
            <a:spLocks/>
          </p:cNvSpPr>
          <p:nvPr/>
        </p:nvSpPr>
        <p:spPr bwMode="auto">
          <a:xfrm>
            <a:off x="19050" y="2209800"/>
            <a:ext cx="6440488" cy="554038"/>
          </a:xfrm>
          <a:custGeom>
            <a:avLst/>
            <a:gdLst/>
            <a:ahLst/>
            <a:cxnLst>
              <a:cxn ang="0">
                <a:pos x="0" y="0"/>
              </a:cxn>
              <a:cxn ang="0">
                <a:pos x="4032" y="0"/>
              </a:cxn>
              <a:cxn ang="0">
                <a:pos x="4032" y="336"/>
              </a:cxn>
              <a:cxn ang="0">
                <a:pos x="0" y="336"/>
              </a:cxn>
              <a:cxn ang="0">
                <a:pos x="0" y="0"/>
              </a:cxn>
            </a:cxnLst>
            <a:rect l="0" t="0" r="r" b="b"/>
            <a:pathLst>
              <a:path w="4033" h="337">
                <a:moveTo>
                  <a:pt x="0" y="0"/>
                </a:moveTo>
                <a:lnTo>
                  <a:pt x="4032" y="0"/>
                </a:lnTo>
                <a:lnTo>
                  <a:pt x="4032" y="336"/>
                </a:lnTo>
                <a:lnTo>
                  <a:pt x="0" y="336"/>
                </a:lnTo>
                <a:lnTo>
                  <a:pt x="0" y="0"/>
                </a:lnTo>
              </a:path>
            </a:pathLst>
          </a:custGeom>
          <a:solidFill>
            <a:srgbClr val="676767"/>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55" name="Line 99"/>
          <p:cNvSpPr>
            <a:spLocks noChangeShapeType="1"/>
          </p:cNvSpPr>
          <p:nvPr/>
        </p:nvSpPr>
        <p:spPr bwMode="auto">
          <a:xfrm>
            <a:off x="6350" y="3990975"/>
            <a:ext cx="6032500" cy="0"/>
          </a:xfrm>
          <a:prstGeom prst="line">
            <a:avLst/>
          </a:prstGeom>
          <a:noFill/>
          <a:ln w="12700">
            <a:solidFill>
              <a:schemeClr val="tx1"/>
            </a:solidFill>
            <a:prstDash val="lgDash"/>
            <a:round/>
            <a:headEnd/>
            <a:tailEnd/>
          </a:ln>
          <a:effectLst/>
        </p:spPr>
        <p:txBody>
          <a:bodyPr wrap="none" anchor="ctr"/>
          <a:lstStyle/>
          <a:p>
            <a:endParaRPr lang="en-US">
              <a:solidFill>
                <a:prstClr val="black"/>
              </a:solidFill>
            </a:endParaRPr>
          </a:p>
        </p:txBody>
      </p:sp>
      <p:sp>
        <p:nvSpPr>
          <p:cNvPr id="326756" name="Rectangle 100"/>
          <p:cNvSpPr>
            <a:spLocks noChangeArrowheads="1"/>
          </p:cNvSpPr>
          <p:nvPr/>
        </p:nvSpPr>
        <p:spPr bwMode="auto">
          <a:xfrm>
            <a:off x="7113588" y="4021138"/>
            <a:ext cx="1822450"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Frost Table</a:t>
            </a:r>
          </a:p>
        </p:txBody>
      </p:sp>
      <p:sp>
        <p:nvSpPr>
          <p:cNvPr id="326758" name="Rectangle 102"/>
          <p:cNvSpPr>
            <a:spLocks noChangeArrowheads="1"/>
          </p:cNvSpPr>
          <p:nvPr/>
        </p:nvSpPr>
        <p:spPr bwMode="auto">
          <a:xfrm>
            <a:off x="7113588" y="5097463"/>
            <a:ext cx="1908175"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Water Table</a:t>
            </a:r>
          </a:p>
        </p:txBody>
      </p:sp>
      <p:sp>
        <p:nvSpPr>
          <p:cNvPr id="326759" name="Freeform 103"/>
          <p:cNvSpPr>
            <a:spLocks/>
          </p:cNvSpPr>
          <p:nvPr/>
        </p:nvSpPr>
        <p:spPr bwMode="auto">
          <a:xfrm>
            <a:off x="6464300" y="5310188"/>
            <a:ext cx="650875" cy="155575"/>
          </a:xfrm>
          <a:custGeom>
            <a:avLst/>
            <a:gdLst/>
            <a:ahLst/>
            <a:cxnLst>
              <a:cxn ang="0">
                <a:pos x="409" y="1"/>
              </a:cxn>
              <a:cxn ang="0">
                <a:pos x="185" y="0"/>
              </a:cxn>
              <a:cxn ang="0">
                <a:pos x="0" y="97"/>
              </a:cxn>
            </a:cxnLst>
            <a:rect l="0" t="0" r="r" b="b"/>
            <a:pathLst>
              <a:path w="410" h="98">
                <a:moveTo>
                  <a:pt x="409" y="1"/>
                </a:moveTo>
                <a:lnTo>
                  <a:pt x="185" y="0"/>
                </a:lnTo>
                <a:lnTo>
                  <a:pt x="0" y="97"/>
                </a:lnTo>
              </a:path>
            </a:pathLst>
          </a:custGeom>
          <a:noFill/>
          <a:ln w="12700" cap="rnd" cmpd="sng">
            <a:solidFill>
              <a:schemeClr val="tx1"/>
            </a:solidFill>
            <a:prstDash val="solid"/>
            <a:round/>
            <a:headEnd type="none" w="med" len="med"/>
            <a:tailEnd type="triangle" w="med" len="med"/>
          </a:ln>
          <a:effectLst/>
        </p:spPr>
        <p:txBody>
          <a:bodyPr/>
          <a:lstStyle/>
          <a:p>
            <a:endParaRPr lang="en-US">
              <a:solidFill>
                <a:prstClr val="black"/>
              </a:solidFill>
            </a:endParaRPr>
          </a:p>
        </p:txBody>
      </p:sp>
      <p:sp>
        <p:nvSpPr>
          <p:cNvPr id="326760" name="Freeform 104"/>
          <p:cNvSpPr>
            <a:spLocks/>
          </p:cNvSpPr>
          <p:nvPr/>
        </p:nvSpPr>
        <p:spPr bwMode="auto">
          <a:xfrm>
            <a:off x="6235700" y="4016375"/>
            <a:ext cx="877888" cy="217488"/>
          </a:xfrm>
          <a:custGeom>
            <a:avLst/>
            <a:gdLst/>
            <a:ahLst/>
            <a:cxnLst>
              <a:cxn ang="0">
                <a:pos x="552" y="136"/>
              </a:cxn>
              <a:cxn ang="0">
                <a:pos x="272" y="136"/>
              </a:cxn>
              <a:cxn ang="0">
                <a:pos x="0" y="0"/>
              </a:cxn>
            </a:cxnLst>
            <a:rect l="0" t="0" r="r" b="b"/>
            <a:pathLst>
              <a:path w="553" h="137">
                <a:moveTo>
                  <a:pt x="552" y="136"/>
                </a:moveTo>
                <a:lnTo>
                  <a:pt x="272" y="136"/>
                </a:lnTo>
                <a:lnTo>
                  <a:pt x="0" y="0"/>
                </a:lnTo>
              </a:path>
            </a:pathLst>
          </a:custGeom>
          <a:noFill/>
          <a:ln w="12700" cap="rnd" cmpd="sng">
            <a:solidFill>
              <a:schemeClr val="tx1"/>
            </a:solidFill>
            <a:prstDash val="solid"/>
            <a:round/>
            <a:headEnd type="none" w="med" len="med"/>
            <a:tailEnd type="triangle" w="med" len="med"/>
          </a:ln>
          <a:effectLst/>
        </p:spPr>
        <p:txBody>
          <a:bodyPr/>
          <a:lstStyle/>
          <a:p>
            <a:endParaRPr lang="en-US">
              <a:solidFill>
                <a:prstClr val="black"/>
              </a:solidFill>
            </a:endParaRPr>
          </a:p>
        </p:txBody>
      </p:sp>
      <p:sp>
        <p:nvSpPr>
          <p:cNvPr id="326762" name="Rectangle 106"/>
          <p:cNvSpPr>
            <a:spLocks noChangeArrowheads="1"/>
          </p:cNvSpPr>
          <p:nvPr/>
        </p:nvSpPr>
        <p:spPr bwMode="auto">
          <a:xfrm>
            <a:off x="2233613" y="2230438"/>
            <a:ext cx="942975"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white"/>
                </a:solidFill>
                <a:latin typeface="Arial" pitchFamily="34" charset="0"/>
              </a:rPr>
              <a:t>Road</a:t>
            </a:r>
          </a:p>
        </p:txBody>
      </p:sp>
      <p:sp>
        <p:nvSpPr>
          <p:cNvPr id="326763" name="Freeform 107"/>
          <p:cNvSpPr>
            <a:spLocks/>
          </p:cNvSpPr>
          <p:nvPr/>
        </p:nvSpPr>
        <p:spPr bwMode="auto">
          <a:xfrm>
            <a:off x="6381750" y="2663825"/>
            <a:ext cx="630238" cy="576263"/>
          </a:xfrm>
          <a:custGeom>
            <a:avLst/>
            <a:gdLst/>
            <a:ahLst/>
            <a:cxnLst>
              <a:cxn ang="0">
                <a:pos x="392" y="0"/>
              </a:cxn>
              <a:cxn ang="0">
                <a:pos x="396" y="13"/>
              </a:cxn>
              <a:cxn ang="0">
                <a:pos x="396" y="26"/>
              </a:cxn>
              <a:cxn ang="0">
                <a:pos x="392" y="39"/>
              </a:cxn>
              <a:cxn ang="0">
                <a:pos x="392" y="52"/>
              </a:cxn>
              <a:cxn ang="0">
                <a:pos x="389" y="65"/>
              </a:cxn>
              <a:cxn ang="0">
                <a:pos x="381" y="78"/>
              </a:cxn>
              <a:cxn ang="0">
                <a:pos x="381" y="91"/>
              </a:cxn>
              <a:cxn ang="0">
                <a:pos x="389" y="104"/>
              </a:cxn>
              <a:cxn ang="0">
                <a:pos x="392" y="117"/>
              </a:cxn>
              <a:cxn ang="0">
                <a:pos x="392" y="130"/>
              </a:cxn>
              <a:cxn ang="0">
                <a:pos x="392" y="143"/>
              </a:cxn>
              <a:cxn ang="0">
                <a:pos x="392" y="156"/>
              </a:cxn>
              <a:cxn ang="0">
                <a:pos x="389" y="169"/>
              </a:cxn>
              <a:cxn ang="0">
                <a:pos x="389" y="182"/>
              </a:cxn>
              <a:cxn ang="0">
                <a:pos x="385" y="195"/>
              </a:cxn>
              <a:cxn ang="0">
                <a:pos x="385" y="210"/>
              </a:cxn>
              <a:cxn ang="0">
                <a:pos x="385" y="223"/>
              </a:cxn>
              <a:cxn ang="0">
                <a:pos x="385" y="238"/>
              </a:cxn>
              <a:cxn ang="0">
                <a:pos x="385" y="256"/>
              </a:cxn>
              <a:cxn ang="0">
                <a:pos x="385" y="269"/>
              </a:cxn>
              <a:cxn ang="0">
                <a:pos x="385" y="282"/>
              </a:cxn>
              <a:cxn ang="0">
                <a:pos x="381" y="303"/>
              </a:cxn>
              <a:cxn ang="0">
                <a:pos x="381" y="316"/>
              </a:cxn>
              <a:cxn ang="0">
                <a:pos x="377" y="329"/>
              </a:cxn>
              <a:cxn ang="0">
                <a:pos x="377" y="342"/>
              </a:cxn>
              <a:cxn ang="0">
                <a:pos x="374" y="355"/>
              </a:cxn>
              <a:cxn ang="0">
                <a:pos x="0" y="362"/>
              </a:cxn>
              <a:cxn ang="0">
                <a:pos x="11" y="351"/>
              </a:cxn>
              <a:cxn ang="0">
                <a:pos x="7" y="338"/>
              </a:cxn>
              <a:cxn ang="0">
                <a:pos x="4" y="325"/>
              </a:cxn>
              <a:cxn ang="0">
                <a:pos x="7" y="312"/>
              </a:cxn>
              <a:cxn ang="0">
                <a:pos x="7" y="299"/>
              </a:cxn>
              <a:cxn ang="0">
                <a:pos x="4" y="286"/>
              </a:cxn>
              <a:cxn ang="0">
                <a:pos x="0" y="273"/>
              </a:cxn>
              <a:cxn ang="0">
                <a:pos x="0" y="260"/>
              </a:cxn>
              <a:cxn ang="0">
                <a:pos x="4" y="247"/>
              </a:cxn>
              <a:cxn ang="0">
                <a:pos x="7" y="232"/>
              </a:cxn>
              <a:cxn ang="0">
                <a:pos x="11" y="219"/>
              </a:cxn>
              <a:cxn ang="0">
                <a:pos x="11" y="206"/>
              </a:cxn>
              <a:cxn ang="0">
                <a:pos x="11" y="193"/>
              </a:cxn>
              <a:cxn ang="0">
                <a:pos x="11" y="180"/>
              </a:cxn>
              <a:cxn ang="0">
                <a:pos x="7" y="167"/>
              </a:cxn>
              <a:cxn ang="0">
                <a:pos x="7" y="154"/>
              </a:cxn>
              <a:cxn ang="0">
                <a:pos x="7" y="141"/>
              </a:cxn>
              <a:cxn ang="0">
                <a:pos x="11" y="128"/>
              </a:cxn>
              <a:cxn ang="0">
                <a:pos x="11" y="115"/>
              </a:cxn>
              <a:cxn ang="0">
                <a:pos x="11" y="102"/>
              </a:cxn>
              <a:cxn ang="0">
                <a:pos x="11" y="89"/>
              </a:cxn>
              <a:cxn ang="0">
                <a:pos x="11" y="76"/>
              </a:cxn>
              <a:cxn ang="0">
                <a:pos x="11" y="63"/>
              </a:cxn>
              <a:cxn ang="0">
                <a:pos x="15" y="48"/>
              </a:cxn>
              <a:cxn ang="0">
                <a:pos x="15" y="35"/>
              </a:cxn>
              <a:cxn ang="0">
                <a:pos x="15" y="22"/>
              </a:cxn>
              <a:cxn ang="0">
                <a:pos x="15" y="9"/>
              </a:cxn>
              <a:cxn ang="0">
                <a:pos x="41" y="0"/>
              </a:cxn>
            </a:cxnLst>
            <a:rect l="0" t="0" r="r" b="b"/>
            <a:pathLst>
              <a:path w="397" h="363">
                <a:moveTo>
                  <a:pt x="41" y="0"/>
                </a:moveTo>
                <a:lnTo>
                  <a:pt x="392" y="0"/>
                </a:lnTo>
                <a:lnTo>
                  <a:pt x="396" y="7"/>
                </a:lnTo>
                <a:lnTo>
                  <a:pt x="396" y="13"/>
                </a:lnTo>
                <a:lnTo>
                  <a:pt x="396" y="20"/>
                </a:lnTo>
                <a:lnTo>
                  <a:pt x="396" y="26"/>
                </a:lnTo>
                <a:lnTo>
                  <a:pt x="396" y="33"/>
                </a:lnTo>
                <a:lnTo>
                  <a:pt x="392" y="39"/>
                </a:lnTo>
                <a:lnTo>
                  <a:pt x="392" y="46"/>
                </a:lnTo>
                <a:lnTo>
                  <a:pt x="392" y="52"/>
                </a:lnTo>
                <a:lnTo>
                  <a:pt x="389" y="59"/>
                </a:lnTo>
                <a:lnTo>
                  <a:pt x="389" y="65"/>
                </a:lnTo>
                <a:lnTo>
                  <a:pt x="385" y="72"/>
                </a:lnTo>
                <a:lnTo>
                  <a:pt x="381" y="78"/>
                </a:lnTo>
                <a:lnTo>
                  <a:pt x="381" y="85"/>
                </a:lnTo>
                <a:lnTo>
                  <a:pt x="381" y="91"/>
                </a:lnTo>
                <a:lnTo>
                  <a:pt x="385" y="98"/>
                </a:lnTo>
                <a:lnTo>
                  <a:pt x="389" y="104"/>
                </a:lnTo>
                <a:lnTo>
                  <a:pt x="392" y="111"/>
                </a:lnTo>
                <a:lnTo>
                  <a:pt x="392" y="117"/>
                </a:lnTo>
                <a:lnTo>
                  <a:pt x="392" y="124"/>
                </a:lnTo>
                <a:lnTo>
                  <a:pt x="392" y="130"/>
                </a:lnTo>
                <a:lnTo>
                  <a:pt x="392" y="137"/>
                </a:lnTo>
                <a:lnTo>
                  <a:pt x="392" y="143"/>
                </a:lnTo>
                <a:lnTo>
                  <a:pt x="392" y="150"/>
                </a:lnTo>
                <a:lnTo>
                  <a:pt x="392" y="156"/>
                </a:lnTo>
                <a:lnTo>
                  <a:pt x="392" y="163"/>
                </a:lnTo>
                <a:lnTo>
                  <a:pt x="389" y="169"/>
                </a:lnTo>
                <a:lnTo>
                  <a:pt x="389" y="176"/>
                </a:lnTo>
                <a:lnTo>
                  <a:pt x="389" y="182"/>
                </a:lnTo>
                <a:lnTo>
                  <a:pt x="385" y="189"/>
                </a:lnTo>
                <a:lnTo>
                  <a:pt x="385" y="195"/>
                </a:lnTo>
                <a:lnTo>
                  <a:pt x="385" y="204"/>
                </a:lnTo>
                <a:lnTo>
                  <a:pt x="385" y="210"/>
                </a:lnTo>
                <a:lnTo>
                  <a:pt x="385" y="217"/>
                </a:lnTo>
                <a:lnTo>
                  <a:pt x="385" y="223"/>
                </a:lnTo>
                <a:lnTo>
                  <a:pt x="385" y="230"/>
                </a:lnTo>
                <a:lnTo>
                  <a:pt x="385" y="238"/>
                </a:lnTo>
                <a:lnTo>
                  <a:pt x="385" y="247"/>
                </a:lnTo>
                <a:lnTo>
                  <a:pt x="385" y="256"/>
                </a:lnTo>
                <a:lnTo>
                  <a:pt x="385" y="262"/>
                </a:lnTo>
                <a:lnTo>
                  <a:pt x="385" y="269"/>
                </a:lnTo>
                <a:lnTo>
                  <a:pt x="385" y="275"/>
                </a:lnTo>
                <a:lnTo>
                  <a:pt x="385" y="282"/>
                </a:lnTo>
                <a:lnTo>
                  <a:pt x="385" y="295"/>
                </a:lnTo>
                <a:lnTo>
                  <a:pt x="381" y="303"/>
                </a:lnTo>
                <a:lnTo>
                  <a:pt x="381" y="310"/>
                </a:lnTo>
                <a:lnTo>
                  <a:pt x="381" y="316"/>
                </a:lnTo>
                <a:lnTo>
                  <a:pt x="381" y="323"/>
                </a:lnTo>
                <a:lnTo>
                  <a:pt x="377" y="329"/>
                </a:lnTo>
                <a:lnTo>
                  <a:pt x="377" y="336"/>
                </a:lnTo>
                <a:lnTo>
                  <a:pt x="377" y="342"/>
                </a:lnTo>
                <a:lnTo>
                  <a:pt x="374" y="349"/>
                </a:lnTo>
                <a:lnTo>
                  <a:pt x="374" y="355"/>
                </a:lnTo>
                <a:lnTo>
                  <a:pt x="374" y="362"/>
                </a:lnTo>
                <a:lnTo>
                  <a:pt x="0" y="362"/>
                </a:lnTo>
                <a:lnTo>
                  <a:pt x="11" y="358"/>
                </a:lnTo>
                <a:lnTo>
                  <a:pt x="11" y="351"/>
                </a:lnTo>
                <a:lnTo>
                  <a:pt x="7" y="345"/>
                </a:lnTo>
                <a:lnTo>
                  <a:pt x="7" y="338"/>
                </a:lnTo>
                <a:lnTo>
                  <a:pt x="4" y="332"/>
                </a:lnTo>
                <a:lnTo>
                  <a:pt x="4" y="325"/>
                </a:lnTo>
                <a:lnTo>
                  <a:pt x="4" y="319"/>
                </a:lnTo>
                <a:lnTo>
                  <a:pt x="7" y="312"/>
                </a:lnTo>
                <a:lnTo>
                  <a:pt x="7" y="306"/>
                </a:lnTo>
                <a:lnTo>
                  <a:pt x="7" y="299"/>
                </a:lnTo>
                <a:lnTo>
                  <a:pt x="7" y="293"/>
                </a:lnTo>
                <a:lnTo>
                  <a:pt x="4" y="286"/>
                </a:lnTo>
                <a:lnTo>
                  <a:pt x="0" y="280"/>
                </a:lnTo>
                <a:lnTo>
                  <a:pt x="0" y="273"/>
                </a:lnTo>
                <a:lnTo>
                  <a:pt x="0" y="267"/>
                </a:lnTo>
                <a:lnTo>
                  <a:pt x="0" y="260"/>
                </a:lnTo>
                <a:lnTo>
                  <a:pt x="0" y="254"/>
                </a:lnTo>
                <a:lnTo>
                  <a:pt x="4" y="247"/>
                </a:lnTo>
                <a:lnTo>
                  <a:pt x="7" y="238"/>
                </a:lnTo>
                <a:lnTo>
                  <a:pt x="7" y="232"/>
                </a:lnTo>
                <a:lnTo>
                  <a:pt x="7" y="225"/>
                </a:lnTo>
                <a:lnTo>
                  <a:pt x="11" y="219"/>
                </a:lnTo>
                <a:lnTo>
                  <a:pt x="11" y="212"/>
                </a:lnTo>
                <a:lnTo>
                  <a:pt x="11" y="206"/>
                </a:lnTo>
                <a:lnTo>
                  <a:pt x="11" y="199"/>
                </a:lnTo>
                <a:lnTo>
                  <a:pt x="11" y="193"/>
                </a:lnTo>
                <a:lnTo>
                  <a:pt x="11" y="186"/>
                </a:lnTo>
                <a:lnTo>
                  <a:pt x="11" y="180"/>
                </a:lnTo>
                <a:lnTo>
                  <a:pt x="7" y="173"/>
                </a:lnTo>
                <a:lnTo>
                  <a:pt x="7" y="167"/>
                </a:lnTo>
                <a:lnTo>
                  <a:pt x="7" y="160"/>
                </a:lnTo>
                <a:lnTo>
                  <a:pt x="7" y="154"/>
                </a:lnTo>
                <a:lnTo>
                  <a:pt x="7" y="147"/>
                </a:lnTo>
                <a:lnTo>
                  <a:pt x="7" y="141"/>
                </a:lnTo>
                <a:lnTo>
                  <a:pt x="11" y="134"/>
                </a:lnTo>
                <a:lnTo>
                  <a:pt x="11" y="128"/>
                </a:lnTo>
                <a:lnTo>
                  <a:pt x="11" y="121"/>
                </a:lnTo>
                <a:lnTo>
                  <a:pt x="11" y="115"/>
                </a:lnTo>
                <a:lnTo>
                  <a:pt x="11" y="108"/>
                </a:lnTo>
                <a:lnTo>
                  <a:pt x="11" y="102"/>
                </a:lnTo>
                <a:lnTo>
                  <a:pt x="11" y="95"/>
                </a:lnTo>
                <a:lnTo>
                  <a:pt x="11" y="89"/>
                </a:lnTo>
                <a:lnTo>
                  <a:pt x="11" y="82"/>
                </a:lnTo>
                <a:lnTo>
                  <a:pt x="11" y="76"/>
                </a:lnTo>
                <a:lnTo>
                  <a:pt x="11" y="69"/>
                </a:lnTo>
                <a:lnTo>
                  <a:pt x="11" y="63"/>
                </a:lnTo>
                <a:lnTo>
                  <a:pt x="11" y="56"/>
                </a:lnTo>
                <a:lnTo>
                  <a:pt x="15" y="48"/>
                </a:lnTo>
                <a:lnTo>
                  <a:pt x="15" y="41"/>
                </a:lnTo>
                <a:lnTo>
                  <a:pt x="15" y="35"/>
                </a:lnTo>
                <a:lnTo>
                  <a:pt x="15" y="28"/>
                </a:lnTo>
                <a:lnTo>
                  <a:pt x="15" y="22"/>
                </a:lnTo>
                <a:lnTo>
                  <a:pt x="15" y="15"/>
                </a:lnTo>
                <a:lnTo>
                  <a:pt x="15" y="9"/>
                </a:lnTo>
                <a:lnTo>
                  <a:pt x="15" y="2"/>
                </a:lnTo>
                <a:lnTo>
                  <a:pt x="41" y="0"/>
                </a:lnTo>
              </a:path>
            </a:pathLst>
          </a:custGeom>
          <a:solidFill>
            <a:srgbClr val="676767"/>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64" name="Freeform 108"/>
          <p:cNvSpPr>
            <a:spLocks/>
          </p:cNvSpPr>
          <p:nvPr/>
        </p:nvSpPr>
        <p:spPr bwMode="auto">
          <a:xfrm>
            <a:off x="6410325" y="1257300"/>
            <a:ext cx="2724150" cy="1847850"/>
          </a:xfrm>
          <a:custGeom>
            <a:avLst/>
            <a:gdLst/>
            <a:ahLst/>
            <a:cxnLst>
              <a:cxn ang="0">
                <a:pos x="462" y="606"/>
              </a:cxn>
              <a:cxn ang="0">
                <a:pos x="900" y="426"/>
              </a:cxn>
              <a:cxn ang="0">
                <a:pos x="1326" y="150"/>
              </a:cxn>
              <a:cxn ang="0">
                <a:pos x="1716" y="0"/>
              </a:cxn>
              <a:cxn ang="0">
                <a:pos x="1716" y="312"/>
              </a:cxn>
              <a:cxn ang="0">
                <a:pos x="1716" y="624"/>
              </a:cxn>
              <a:cxn ang="0">
                <a:pos x="1698" y="906"/>
              </a:cxn>
              <a:cxn ang="0">
                <a:pos x="1278" y="1110"/>
              </a:cxn>
              <a:cxn ang="0">
                <a:pos x="990" y="1164"/>
              </a:cxn>
              <a:cxn ang="0">
                <a:pos x="360" y="888"/>
              </a:cxn>
              <a:cxn ang="0">
                <a:pos x="0" y="888"/>
              </a:cxn>
              <a:cxn ang="0">
                <a:pos x="180" y="714"/>
              </a:cxn>
              <a:cxn ang="0">
                <a:pos x="462" y="606"/>
              </a:cxn>
            </a:cxnLst>
            <a:rect l="0" t="0" r="r" b="b"/>
            <a:pathLst>
              <a:path w="1716" h="1164">
                <a:moveTo>
                  <a:pt x="462" y="606"/>
                </a:moveTo>
                <a:lnTo>
                  <a:pt x="900" y="426"/>
                </a:lnTo>
                <a:lnTo>
                  <a:pt x="1326" y="150"/>
                </a:lnTo>
                <a:lnTo>
                  <a:pt x="1716" y="0"/>
                </a:lnTo>
                <a:lnTo>
                  <a:pt x="1716" y="312"/>
                </a:lnTo>
                <a:lnTo>
                  <a:pt x="1716" y="624"/>
                </a:lnTo>
                <a:lnTo>
                  <a:pt x="1698" y="906"/>
                </a:lnTo>
                <a:lnTo>
                  <a:pt x="1278" y="1110"/>
                </a:lnTo>
                <a:lnTo>
                  <a:pt x="990" y="1164"/>
                </a:lnTo>
                <a:lnTo>
                  <a:pt x="360" y="888"/>
                </a:lnTo>
                <a:lnTo>
                  <a:pt x="0" y="888"/>
                </a:lnTo>
                <a:lnTo>
                  <a:pt x="180" y="714"/>
                </a:lnTo>
                <a:lnTo>
                  <a:pt x="462" y="606"/>
                </a:lnTo>
                <a:close/>
              </a:path>
            </a:pathLst>
          </a:custGeom>
          <a:solidFill>
            <a:schemeClr val="bg1"/>
          </a:solidFill>
          <a:ln w="9525">
            <a:solidFill>
              <a:schemeClr val="bg1"/>
            </a:solidFill>
            <a:round/>
            <a:headEnd/>
            <a:tailEnd/>
          </a:ln>
          <a:effectLst/>
        </p:spPr>
        <p:txBody>
          <a:bodyPr/>
          <a:lstStyle/>
          <a:p>
            <a:endParaRPr lang="en-US">
              <a:solidFill>
                <a:prstClr val="black"/>
              </a:solidFill>
            </a:endParaRPr>
          </a:p>
        </p:txBody>
      </p:sp>
      <p:sp>
        <p:nvSpPr>
          <p:cNvPr id="326765" name="Rectangle 109"/>
          <p:cNvSpPr>
            <a:spLocks noChangeArrowheads="1"/>
          </p:cNvSpPr>
          <p:nvPr/>
        </p:nvSpPr>
        <p:spPr bwMode="auto">
          <a:xfrm>
            <a:off x="8151813" y="1536700"/>
            <a:ext cx="992187"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Snow</a:t>
            </a:r>
          </a:p>
        </p:txBody>
      </p:sp>
      <p:sp>
        <p:nvSpPr>
          <p:cNvPr id="326766" name="Text Box 110"/>
          <p:cNvSpPr txBox="1">
            <a:spLocks noChangeArrowheads="1"/>
          </p:cNvSpPr>
          <p:nvPr/>
        </p:nvSpPr>
        <p:spPr bwMode="auto">
          <a:xfrm>
            <a:off x="527050" y="1609725"/>
            <a:ext cx="1701800" cy="457200"/>
          </a:xfrm>
          <a:prstGeom prst="rect">
            <a:avLst/>
          </a:prstGeom>
          <a:noFill/>
          <a:ln w="9525">
            <a:noFill/>
            <a:miter lim="800000"/>
            <a:headEnd/>
            <a:tailEnd/>
          </a:ln>
          <a:effectLst/>
        </p:spPr>
        <p:txBody>
          <a:bodyPr wrap="none">
            <a:spAutoFit/>
          </a:bodyPr>
          <a:lstStyle/>
          <a:p>
            <a:r>
              <a:rPr lang="en-US" b="1">
                <a:solidFill>
                  <a:srgbClr val="C0504D"/>
                </a:solidFill>
              </a:rPr>
              <a:t>COLD AIR</a:t>
            </a:r>
          </a:p>
        </p:txBody>
      </p:sp>
      <p:sp>
        <p:nvSpPr>
          <p:cNvPr id="326767" name="Text Box 111"/>
          <p:cNvSpPr txBox="1">
            <a:spLocks noChangeArrowheads="1"/>
          </p:cNvSpPr>
          <p:nvPr/>
        </p:nvSpPr>
        <p:spPr bwMode="auto">
          <a:xfrm>
            <a:off x="3403600" y="1743075"/>
            <a:ext cx="1701800" cy="457200"/>
          </a:xfrm>
          <a:prstGeom prst="rect">
            <a:avLst/>
          </a:prstGeom>
          <a:noFill/>
          <a:ln w="9525">
            <a:noFill/>
            <a:miter lim="800000"/>
            <a:headEnd/>
            <a:tailEnd/>
          </a:ln>
          <a:effectLst/>
        </p:spPr>
        <p:txBody>
          <a:bodyPr wrap="none">
            <a:spAutoFit/>
          </a:bodyPr>
          <a:lstStyle/>
          <a:p>
            <a:r>
              <a:rPr lang="en-US" b="1">
                <a:solidFill>
                  <a:srgbClr val="C0504D"/>
                </a:solidFill>
              </a:rPr>
              <a:t>COLD AIR</a:t>
            </a:r>
          </a:p>
        </p:txBody>
      </p:sp>
      <p:sp>
        <p:nvSpPr>
          <p:cNvPr id="326768" name="Text Box 112"/>
          <p:cNvSpPr txBox="1">
            <a:spLocks noChangeArrowheads="1"/>
          </p:cNvSpPr>
          <p:nvPr/>
        </p:nvSpPr>
        <p:spPr bwMode="auto">
          <a:xfrm>
            <a:off x="5930900" y="1309688"/>
            <a:ext cx="1701800" cy="457200"/>
          </a:xfrm>
          <a:prstGeom prst="rect">
            <a:avLst/>
          </a:prstGeom>
          <a:noFill/>
          <a:ln w="9525">
            <a:noFill/>
            <a:miter lim="800000"/>
            <a:headEnd/>
            <a:tailEnd/>
          </a:ln>
          <a:effectLst/>
        </p:spPr>
        <p:txBody>
          <a:bodyPr wrap="none">
            <a:spAutoFit/>
          </a:bodyPr>
          <a:lstStyle/>
          <a:p>
            <a:r>
              <a:rPr lang="en-US" b="1">
                <a:solidFill>
                  <a:srgbClr val="C0504D"/>
                </a:solidFill>
              </a:rPr>
              <a:t>COLD AIR</a:t>
            </a:r>
          </a:p>
        </p:txBody>
      </p:sp>
      <p:sp>
        <p:nvSpPr>
          <p:cNvPr id="326769" name="Rectangle 113"/>
          <p:cNvSpPr>
            <a:spLocks noChangeArrowheads="1"/>
          </p:cNvSpPr>
          <p:nvPr/>
        </p:nvSpPr>
        <p:spPr bwMode="auto">
          <a:xfrm>
            <a:off x="6775450" y="2220913"/>
            <a:ext cx="1927225"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srgbClr val="FF0000"/>
                </a:solidFill>
                <a:latin typeface="Arial" pitchFamily="34" charset="0"/>
              </a:rPr>
              <a:t>Frost Heave</a:t>
            </a:r>
          </a:p>
        </p:txBody>
      </p:sp>
      <p:sp>
        <p:nvSpPr>
          <p:cNvPr id="326770" name="Freeform 114"/>
          <p:cNvSpPr>
            <a:spLocks/>
          </p:cNvSpPr>
          <p:nvPr/>
        </p:nvSpPr>
        <p:spPr bwMode="auto">
          <a:xfrm>
            <a:off x="6330950" y="2222500"/>
            <a:ext cx="84138" cy="538163"/>
          </a:xfrm>
          <a:custGeom>
            <a:avLst/>
            <a:gdLst/>
            <a:ahLst/>
            <a:cxnLst>
              <a:cxn ang="0">
                <a:pos x="0" y="0"/>
              </a:cxn>
              <a:cxn ang="0">
                <a:pos x="52" y="0"/>
              </a:cxn>
              <a:cxn ang="0">
                <a:pos x="52" y="6"/>
              </a:cxn>
              <a:cxn ang="0">
                <a:pos x="50" y="12"/>
              </a:cxn>
              <a:cxn ang="0">
                <a:pos x="46" y="18"/>
              </a:cxn>
              <a:cxn ang="0">
                <a:pos x="46" y="24"/>
              </a:cxn>
              <a:cxn ang="0">
                <a:pos x="46" y="30"/>
              </a:cxn>
              <a:cxn ang="0">
                <a:pos x="46" y="36"/>
              </a:cxn>
              <a:cxn ang="0">
                <a:pos x="46" y="42"/>
              </a:cxn>
              <a:cxn ang="0">
                <a:pos x="44" y="48"/>
              </a:cxn>
              <a:cxn ang="0">
                <a:pos x="44" y="54"/>
              </a:cxn>
              <a:cxn ang="0">
                <a:pos x="44" y="60"/>
              </a:cxn>
              <a:cxn ang="0">
                <a:pos x="44" y="66"/>
              </a:cxn>
              <a:cxn ang="0">
                <a:pos x="44" y="72"/>
              </a:cxn>
              <a:cxn ang="0">
                <a:pos x="44" y="78"/>
              </a:cxn>
              <a:cxn ang="0">
                <a:pos x="44" y="84"/>
              </a:cxn>
              <a:cxn ang="0">
                <a:pos x="44" y="90"/>
              </a:cxn>
              <a:cxn ang="0">
                <a:pos x="44" y="96"/>
              </a:cxn>
              <a:cxn ang="0">
                <a:pos x="44" y="102"/>
              </a:cxn>
              <a:cxn ang="0">
                <a:pos x="44" y="108"/>
              </a:cxn>
              <a:cxn ang="0">
                <a:pos x="44" y="114"/>
              </a:cxn>
              <a:cxn ang="0">
                <a:pos x="44" y="120"/>
              </a:cxn>
              <a:cxn ang="0">
                <a:pos x="44" y="126"/>
              </a:cxn>
              <a:cxn ang="0">
                <a:pos x="44" y="132"/>
              </a:cxn>
              <a:cxn ang="0">
                <a:pos x="44" y="138"/>
              </a:cxn>
              <a:cxn ang="0">
                <a:pos x="46" y="144"/>
              </a:cxn>
              <a:cxn ang="0">
                <a:pos x="46" y="150"/>
              </a:cxn>
              <a:cxn ang="0">
                <a:pos x="46" y="156"/>
              </a:cxn>
              <a:cxn ang="0">
                <a:pos x="46" y="162"/>
              </a:cxn>
              <a:cxn ang="0">
                <a:pos x="46" y="168"/>
              </a:cxn>
              <a:cxn ang="0">
                <a:pos x="46" y="174"/>
              </a:cxn>
              <a:cxn ang="0">
                <a:pos x="48" y="180"/>
              </a:cxn>
              <a:cxn ang="0">
                <a:pos x="48" y="188"/>
              </a:cxn>
              <a:cxn ang="0">
                <a:pos x="48" y="194"/>
              </a:cxn>
              <a:cxn ang="0">
                <a:pos x="46" y="200"/>
              </a:cxn>
              <a:cxn ang="0">
                <a:pos x="46" y="206"/>
              </a:cxn>
              <a:cxn ang="0">
                <a:pos x="46" y="212"/>
              </a:cxn>
              <a:cxn ang="0">
                <a:pos x="48" y="218"/>
              </a:cxn>
              <a:cxn ang="0">
                <a:pos x="48" y="224"/>
              </a:cxn>
              <a:cxn ang="0">
                <a:pos x="46" y="230"/>
              </a:cxn>
              <a:cxn ang="0">
                <a:pos x="46" y="236"/>
              </a:cxn>
              <a:cxn ang="0">
                <a:pos x="46" y="242"/>
              </a:cxn>
              <a:cxn ang="0">
                <a:pos x="48" y="248"/>
              </a:cxn>
              <a:cxn ang="0">
                <a:pos x="48" y="254"/>
              </a:cxn>
              <a:cxn ang="0">
                <a:pos x="50" y="260"/>
              </a:cxn>
              <a:cxn ang="0">
                <a:pos x="50" y="266"/>
              </a:cxn>
              <a:cxn ang="0">
                <a:pos x="50" y="272"/>
              </a:cxn>
              <a:cxn ang="0">
                <a:pos x="50" y="278"/>
              </a:cxn>
              <a:cxn ang="0">
                <a:pos x="50" y="284"/>
              </a:cxn>
              <a:cxn ang="0">
                <a:pos x="50" y="290"/>
              </a:cxn>
              <a:cxn ang="0">
                <a:pos x="50" y="296"/>
              </a:cxn>
              <a:cxn ang="0">
                <a:pos x="48" y="302"/>
              </a:cxn>
              <a:cxn ang="0">
                <a:pos x="48" y="308"/>
              </a:cxn>
              <a:cxn ang="0">
                <a:pos x="46" y="314"/>
              </a:cxn>
              <a:cxn ang="0">
                <a:pos x="46" y="320"/>
              </a:cxn>
              <a:cxn ang="0">
                <a:pos x="46" y="326"/>
              </a:cxn>
              <a:cxn ang="0">
                <a:pos x="44" y="332"/>
              </a:cxn>
              <a:cxn ang="0">
                <a:pos x="44" y="338"/>
              </a:cxn>
              <a:cxn ang="0">
                <a:pos x="0" y="332"/>
              </a:cxn>
              <a:cxn ang="0">
                <a:pos x="0" y="0"/>
              </a:cxn>
            </a:cxnLst>
            <a:rect l="0" t="0" r="r" b="b"/>
            <a:pathLst>
              <a:path w="53" h="339">
                <a:moveTo>
                  <a:pt x="0" y="0"/>
                </a:moveTo>
                <a:lnTo>
                  <a:pt x="52" y="0"/>
                </a:lnTo>
                <a:lnTo>
                  <a:pt x="52" y="6"/>
                </a:lnTo>
                <a:lnTo>
                  <a:pt x="50" y="12"/>
                </a:lnTo>
                <a:lnTo>
                  <a:pt x="46" y="18"/>
                </a:lnTo>
                <a:lnTo>
                  <a:pt x="46" y="24"/>
                </a:lnTo>
                <a:lnTo>
                  <a:pt x="46" y="30"/>
                </a:lnTo>
                <a:lnTo>
                  <a:pt x="46" y="36"/>
                </a:lnTo>
                <a:lnTo>
                  <a:pt x="46" y="42"/>
                </a:lnTo>
                <a:lnTo>
                  <a:pt x="44" y="48"/>
                </a:lnTo>
                <a:lnTo>
                  <a:pt x="44" y="54"/>
                </a:lnTo>
                <a:lnTo>
                  <a:pt x="44" y="60"/>
                </a:lnTo>
                <a:lnTo>
                  <a:pt x="44" y="66"/>
                </a:lnTo>
                <a:lnTo>
                  <a:pt x="44" y="72"/>
                </a:lnTo>
                <a:lnTo>
                  <a:pt x="44" y="78"/>
                </a:lnTo>
                <a:lnTo>
                  <a:pt x="44" y="84"/>
                </a:lnTo>
                <a:lnTo>
                  <a:pt x="44" y="90"/>
                </a:lnTo>
                <a:lnTo>
                  <a:pt x="44" y="96"/>
                </a:lnTo>
                <a:lnTo>
                  <a:pt x="44" y="102"/>
                </a:lnTo>
                <a:lnTo>
                  <a:pt x="44" y="108"/>
                </a:lnTo>
                <a:lnTo>
                  <a:pt x="44" y="114"/>
                </a:lnTo>
                <a:lnTo>
                  <a:pt x="44" y="120"/>
                </a:lnTo>
                <a:lnTo>
                  <a:pt x="44" y="126"/>
                </a:lnTo>
                <a:lnTo>
                  <a:pt x="44" y="132"/>
                </a:lnTo>
                <a:lnTo>
                  <a:pt x="44" y="138"/>
                </a:lnTo>
                <a:lnTo>
                  <a:pt x="46" y="144"/>
                </a:lnTo>
                <a:lnTo>
                  <a:pt x="46" y="150"/>
                </a:lnTo>
                <a:lnTo>
                  <a:pt x="46" y="156"/>
                </a:lnTo>
                <a:lnTo>
                  <a:pt x="46" y="162"/>
                </a:lnTo>
                <a:lnTo>
                  <a:pt x="46" y="168"/>
                </a:lnTo>
                <a:lnTo>
                  <a:pt x="46" y="174"/>
                </a:lnTo>
                <a:lnTo>
                  <a:pt x="48" y="180"/>
                </a:lnTo>
                <a:lnTo>
                  <a:pt x="48" y="188"/>
                </a:lnTo>
                <a:lnTo>
                  <a:pt x="48" y="194"/>
                </a:lnTo>
                <a:lnTo>
                  <a:pt x="46" y="200"/>
                </a:lnTo>
                <a:lnTo>
                  <a:pt x="46" y="206"/>
                </a:lnTo>
                <a:lnTo>
                  <a:pt x="46" y="212"/>
                </a:lnTo>
                <a:lnTo>
                  <a:pt x="48" y="218"/>
                </a:lnTo>
                <a:lnTo>
                  <a:pt x="48" y="224"/>
                </a:lnTo>
                <a:lnTo>
                  <a:pt x="46" y="230"/>
                </a:lnTo>
                <a:lnTo>
                  <a:pt x="46" y="236"/>
                </a:lnTo>
                <a:lnTo>
                  <a:pt x="46" y="242"/>
                </a:lnTo>
                <a:lnTo>
                  <a:pt x="48" y="248"/>
                </a:lnTo>
                <a:lnTo>
                  <a:pt x="48" y="254"/>
                </a:lnTo>
                <a:lnTo>
                  <a:pt x="50" y="260"/>
                </a:lnTo>
                <a:lnTo>
                  <a:pt x="50" y="266"/>
                </a:lnTo>
                <a:lnTo>
                  <a:pt x="50" y="272"/>
                </a:lnTo>
                <a:lnTo>
                  <a:pt x="50" y="278"/>
                </a:lnTo>
                <a:lnTo>
                  <a:pt x="50" y="284"/>
                </a:lnTo>
                <a:lnTo>
                  <a:pt x="50" y="290"/>
                </a:lnTo>
                <a:lnTo>
                  <a:pt x="50" y="296"/>
                </a:lnTo>
                <a:lnTo>
                  <a:pt x="48" y="302"/>
                </a:lnTo>
                <a:lnTo>
                  <a:pt x="48" y="308"/>
                </a:lnTo>
                <a:lnTo>
                  <a:pt x="46" y="314"/>
                </a:lnTo>
                <a:lnTo>
                  <a:pt x="46" y="320"/>
                </a:lnTo>
                <a:lnTo>
                  <a:pt x="46" y="326"/>
                </a:lnTo>
                <a:lnTo>
                  <a:pt x="44" y="332"/>
                </a:lnTo>
                <a:lnTo>
                  <a:pt x="44" y="338"/>
                </a:lnTo>
                <a:lnTo>
                  <a:pt x="0" y="332"/>
                </a:lnTo>
                <a:lnTo>
                  <a:pt x="0" y="0"/>
                </a:lnTo>
              </a:path>
            </a:pathLst>
          </a:custGeom>
          <a:solidFill>
            <a:srgbClr val="676767"/>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26771" name="Line 115"/>
          <p:cNvSpPr>
            <a:spLocks noChangeShapeType="1"/>
          </p:cNvSpPr>
          <p:nvPr/>
        </p:nvSpPr>
        <p:spPr bwMode="auto">
          <a:xfrm>
            <a:off x="6407150" y="2232025"/>
            <a:ext cx="701675" cy="1588"/>
          </a:xfrm>
          <a:prstGeom prst="line">
            <a:avLst/>
          </a:prstGeom>
          <a:noFill/>
          <a:ln w="38100">
            <a:solidFill>
              <a:srgbClr val="FF0000"/>
            </a:solidFill>
            <a:round/>
            <a:headEnd/>
            <a:tailEnd/>
          </a:ln>
          <a:effectLst/>
        </p:spPr>
        <p:txBody>
          <a:bodyPr wrap="none" anchor="ctr"/>
          <a:lstStyle/>
          <a:p>
            <a:endParaRPr lang="en-US">
              <a:solidFill>
                <a:prstClr val="black"/>
              </a:solidFill>
            </a:endParaRPr>
          </a:p>
        </p:txBody>
      </p:sp>
      <p:sp>
        <p:nvSpPr>
          <p:cNvPr id="326772" name="Line 116"/>
          <p:cNvSpPr>
            <a:spLocks noChangeShapeType="1"/>
          </p:cNvSpPr>
          <p:nvPr/>
        </p:nvSpPr>
        <p:spPr bwMode="auto">
          <a:xfrm>
            <a:off x="6407150" y="2679700"/>
            <a:ext cx="701675" cy="1588"/>
          </a:xfrm>
          <a:prstGeom prst="line">
            <a:avLst/>
          </a:prstGeom>
          <a:noFill/>
          <a:ln w="38100">
            <a:solidFill>
              <a:srgbClr val="FF0000"/>
            </a:solidFill>
            <a:round/>
            <a:headEnd/>
            <a:tailEnd/>
          </a:ln>
          <a:effectLst/>
        </p:spPr>
        <p:txBody>
          <a:bodyPr wrap="none" anchor="ctr"/>
          <a:lstStyle/>
          <a:p>
            <a:endParaRPr lang="en-US">
              <a:solidFill>
                <a:prstClr val="black"/>
              </a:solidFill>
            </a:endParaRPr>
          </a:p>
        </p:txBody>
      </p:sp>
      <p:sp>
        <p:nvSpPr>
          <p:cNvPr id="326773" name="Line 117"/>
          <p:cNvSpPr>
            <a:spLocks noChangeShapeType="1"/>
          </p:cNvSpPr>
          <p:nvPr/>
        </p:nvSpPr>
        <p:spPr bwMode="auto">
          <a:xfrm>
            <a:off x="6753225" y="2244725"/>
            <a:ext cx="0" cy="425450"/>
          </a:xfrm>
          <a:prstGeom prst="line">
            <a:avLst/>
          </a:prstGeom>
          <a:noFill/>
          <a:ln w="38100">
            <a:solidFill>
              <a:srgbClr val="FF0000"/>
            </a:solidFill>
            <a:round/>
            <a:headEnd type="triangle" w="med" len="med"/>
            <a:tailEnd type="triangle" w="med" len="med"/>
          </a:ln>
          <a:effectLst/>
        </p:spPr>
        <p:txBody>
          <a:bodyPr wrap="none" anchor="ctr"/>
          <a:lstStyle/>
          <a:p>
            <a:endParaRPr lang="en-US">
              <a:solidFill>
                <a:prstClr val="black"/>
              </a:solidFill>
            </a:endParaRPr>
          </a:p>
        </p:txBody>
      </p:sp>
      <p:sp>
        <p:nvSpPr>
          <p:cNvPr id="326794" name="Rectangle 138"/>
          <p:cNvSpPr>
            <a:spLocks noChangeArrowheads="1"/>
          </p:cNvSpPr>
          <p:nvPr/>
        </p:nvSpPr>
        <p:spPr bwMode="auto">
          <a:xfrm>
            <a:off x="7091363" y="3306763"/>
            <a:ext cx="1739900"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Ice Lenses</a:t>
            </a:r>
          </a:p>
        </p:txBody>
      </p:sp>
      <p:sp>
        <p:nvSpPr>
          <p:cNvPr id="326795" name="Line 139"/>
          <p:cNvSpPr>
            <a:spLocks noChangeShapeType="1"/>
          </p:cNvSpPr>
          <p:nvPr/>
        </p:nvSpPr>
        <p:spPr bwMode="auto">
          <a:xfrm flipH="1" flipV="1">
            <a:off x="6383338" y="3435350"/>
            <a:ext cx="727075" cy="120650"/>
          </a:xfrm>
          <a:prstGeom prst="line">
            <a:avLst/>
          </a:prstGeom>
          <a:noFill/>
          <a:ln w="12700">
            <a:solidFill>
              <a:schemeClr val="tx1"/>
            </a:solidFill>
            <a:round/>
            <a:headEnd/>
            <a:tailEnd type="triangle" w="med" len="med"/>
          </a:ln>
          <a:effectLst/>
        </p:spPr>
        <p:txBody>
          <a:bodyPr wrap="none" anchor="ctr"/>
          <a:lstStyle/>
          <a:p>
            <a:endParaRPr lang="en-US">
              <a:solidFill>
                <a:prstClr val="black"/>
              </a:solidFill>
            </a:endParaRPr>
          </a:p>
        </p:txBody>
      </p:sp>
      <p:sp>
        <p:nvSpPr>
          <p:cNvPr id="326801" name="Rectangle 145"/>
          <p:cNvSpPr>
            <a:spLocks noGrp="1" noChangeArrowheads="1"/>
          </p:cNvSpPr>
          <p:nvPr>
            <p:ph type="title"/>
          </p:nvPr>
        </p:nvSpPr>
        <p:spPr bwMode="auto">
          <a:xfrm>
            <a:off x="457200" y="392113"/>
            <a:ext cx="8229600" cy="1143000"/>
          </a:xfrm>
          <a:noFill/>
          <a:ln w="12700">
            <a:miter lim="800000"/>
            <a:headEnd/>
            <a:tailEnd/>
          </a:ln>
        </p:spPr>
        <p:txBody>
          <a:bodyPr vert="horz" wrap="square" lIns="91440" tIns="45720" rIns="91440" bIns="45720" numCol="1" anchor="t" anchorCtr="0" compatLnSpc="1">
            <a:prstTxWarp prst="textNoShape">
              <a:avLst/>
            </a:prstTxWarp>
          </a:bodyPr>
          <a:lstStyle/>
          <a:p>
            <a:r>
              <a:rPr lang="en-US" b="1" u="sng"/>
              <a:t>The effect of frost on your roads</a:t>
            </a:r>
          </a:p>
        </p:txBody>
      </p:sp>
      <p:sp>
        <p:nvSpPr>
          <p:cNvPr id="129" name="Rectangle 128"/>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0"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31"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Freeze-Thaw</a:t>
            </a:r>
          </a:p>
        </p:txBody>
      </p:sp>
    </p:spTree>
    <p:extLst>
      <p:ext uri="{BB962C8B-B14F-4D97-AF65-F5344CB8AC3E}">
        <p14:creationId xmlns:p14="http://schemas.microsoft.com/office/powerpoint/2010/main" val="41837649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0" y="0"/>
            <a:ext cx="9144000" cy="6858000"/>
          </a:xfrm>
          <a:prstGeom prst="rect">
            <a:avLst/>
          </a:prstGeom>
          <a:solidFill>
            <a:schemeClr val="tx2">
              <a:lumMod val="20000"/>
              <a:lumOff val="80000"/>
            </a:schemeClr>
          </a:solidFill>
          <a:ln w="9525">
            <a:solidFill>
              <a:schemeClr val="bg1"/>
            </a:solidFill>
            <a:miter lim="800000"/>
            <a:headEnd/>
            <a:tailEnd/>
          </a:ln>
          <a:effectLst/>
        </p:spPr>
        <p:txBody>
          <a:bodyPr wrap="none" anchor="ctr"/>
          <a:lstStyle/>
          <a:p>
            <a:pPr algn="ctr"/>
            <a:endParaRPr lang="en-US">
              <a:solidFill>
                <a:prstClr val="black"/>
              </a:solidFill>
            </a:endParaRPr>
          </a:p>
        </p:txBody>
      </p:sp>
      <p:sp>
        <p:nvSpPr>
          <p:cNvPr id="332803" name="Freeform 3"/>
          <p:cNvSpPr>
            <a:spLocks/>
          </p:cNvSpPr>
          <p:nvPr/>
        </p:nvSpPr>
        <p:spPr bwMode="auto">
          <a:xfrm>
            <a:off x="0" y="2695575"/>
            <a:ext cx="9131300" cy="4162425"/>
          </a:xfrm>
          <a:custGeom>
            <a:avLst/>
            <a:gdLst/>
            <a:ahLst/>
            <a:cxnLst>
              <a:cxn ang="0">
                <a:pos x="0" y="8"/>
              </a:cxn>
              <a:cxn ang="0">
                <a:pos x="4446" y="0"/>
              </a:cxn>
              <a:cxn ang="0">
                <a:pos x="4662" y="90"/>
              </a:cxn>
              <a:cxn ang="0">
                <a:pos x="5016" y="258"/>
              </a:cxn>
              <a:cxn ang="0">
                <a:pos x="5304" y="216"/>
              </a:cxn>
              <a:cxn ang="0">
                <a:pos x="5532" y="102"/>
              </a:cxn>
              <a:cxn ang="0">
                <a:pos x="5742" y="6"/>
              </a:cxn>
              <a:cxn ang="0">
                <a:pos x="5752" y="2375"/>
              </a:cxn>
              <a:cxn ang="0">
                <a:pos x="0" y="2375"/>
              </a:cxn>
              <a:cxn ang="0">
                <a:pos x="0" y="8"/>
              </a:cxn>
            </a:cxnLst>
            <a:rect l="0" t="0" r="r" b="b"/>
            <a:pathLst>
              <a:path w="5752" h="2375">
                <a:moveTo>
                  <a:pt x="0" y="8"/>
                </a:moveTo>
                <a:lnTo>
                  <a:pt x="4446" y="0"/>
                </a:lnTo>
                <a:lnTo>
                  <a:pt x="4662" y="90"/>
                </a:lnTo>
                <a:lnTo>
                  <a:pt x="5016" y="258"/>
                </a:lnTo>
                <a:lnTo>
                  <a:pt x="5304" y="216"/>
                </a:lnTo>
                <a:lnTo>
                  <a:pt x="5532" y="102"/>
                </a:lnTo>
                <a:lnTo>
                  <a:pt x="5742" y="6"/>
                </a:lnTo>
                <a:lnTo>
                  <a:pt x="5752" y="2375"/>
                </a:lnTo>
                <a:lnTo>
                  <a:pt x="0" y="2375"/>
                </a:lnTo>
                <a:lnTo>
                  <a:pt x="0" y="8"/>
                </a:lnTo>
              </a:path>
            </a:pathLst>
          </a:custGeom>
          <a:solidFill>
            <a:srgbClr val="B08E56"/>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05" name="Freeform 5"/>
          <p:cNvSpPr>
            <a:spLocks/>
          </p:cNvSpPr>
          <p:nvPr/>
        </p:nvSpPr>
        <p:spPr bwMode="auto">
          <a:xfrm>
            <a:off x="0" y="5480050"/>
            <a:ext cx="9132888" cy="1377950"/>
          </a:xfrm>
          <a:custGeom>
            <a:avLst/>
            <a:gdLst/>
            <a:ahLst/>
            <a:cxnLst>
              <a:cxn ang="0">
                <a:pos x="0" y="0"/>
              </a:cxn>
              <a:cxn ang="0">
                <a:pos x="5752" y="0"/>
              </a:cxn>
              <a:cxn ang="0">
                <a:pos x="5752" y="614"/>
              </a:cxn>
              <a:cxn ang="0">
                <a:pos x="0" y="614"/>
              </a:cxn>
              <a:cxn ang="0">
                <a:pos x="0" y="0"/>
              </a:cxn>
            </a:cxnLst>
            <a:rect l="0" t="0" r="r" b="b"/>
            <a:pathLst>
              <a:path w="5753" h="615">
                <a:moveTo>
                  <a:pt x="0" y="0"/>
                </a:moveTo>
                <a:lnTo>
                  <a:pt x="5752" y="0"/>
                </a:lnTo>
                <a:lnTo>
                  <a:pt x="5752" y="614"/>
                </a:lnTo>
                <a:lnTo>
                  <a:pt x="0" y="614"/>
                </a:lnTo>
                <a:lnTo>
                  <a:pt x="0" y="0"/>
                </a:lnTo>
              </a:path>
            </a:pathLst>
          </a:custGeom>
          <a:solidFill>
            <a:srgbClr val="0000FF">
              <a:alpha val="30000"/>
            </a:srgbClr>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06" name="Line 6"/>
          <p:cNvSpPr>
            <a:spLocks noChangeShapeType="1"/>
          </p:cNvSpPr>
          <p:nvPr/>
        </p:nvSpPr>
        <p:spPr bwMode="auto">
          <a:xfrm flipV="1">
            <a:off x="45720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07" name="Line 7"/>
          <p:cNvSpPr>
            <a:spLocks noChangeShapeType="1"/>
          </p:cNvSpPr>
          <p:nvPr/>
        </p:nvSpPr>
        <p:spPr bwMode="auto">
          <a:xfrm flipV="1">
            <a:off x="54102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08" name="Line 8"/>
          <p:cNvSpPr>
            <a:spLocks noChangeShapeType="1"/>
          </p:cNvSpPr>
          <p:nvPr/>
        </p:nvSpPr>
        <p:spPr bwMode="auto">
          <a:xfrm flipV="1">
            <a:off x="63246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09" name="Line 9"/>
          <p:cNvSpPr>
            <a:spLocks noChangeShapeType="1"/>
          </p:cNvSpPr>
          <p:nvPr/>
        </p:nvSpPr>
        <p:spPr bwMode="auto">
          <a:xfrm flipV="1">
            <a:off x="31242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0" name="Line 10"/>
          <p:cNvSpPr>
            <a:spLocks noChangeShapeType="1"/>
          </p:cNvSpPr>
          <p:nvPr/>
        </p:nvSpPr>
        <p:spPr bwMode="auto">
          <a:xfrm flipV="1">
            <a:off x="20574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1" name="Line 11"/>
          <p:cNvSpPr>
            <a:spLocks noChangeShapeType="1"/>
          </p:cNvSpPr>
          <p:nvPr/>
        </p:nvSpPr>
        <p:spPr bwMode="auto">
          <a:xfrm flipV="1">
            <a:off x="9144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2" name="Line 12"/>
          <p:cNvSpPr>
            <a:spLocks noChangeShapeType="1"/>
          </p:cNvSpPr>
          <p:nvPr/>
        </p:nvSpPr>
        <p:spPr bwMode="auto">
          <a:xfrm flipV="1">
            <a:off x="37338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3" name="Line 13"/>
          <p:cNvSpPr>
            <a:spLocks noChangeShapeType="1"/>
          </p:cNvSpPr>
          <p:nvPr/>
        </p:nvSpPr>
        <p:spPr bwMode="auto">
          <a:xfrm flipV="1">
            <a:off x="48768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4" name="Line 14"/>
          <p:cNvSpPr>
            <a:spLocks noChangeShapeType="1"/>
          </p:cNvSpPr>
          <p:nvPr/>
        </p:nvSpPr>
        <p:spPr bwMode="auto">
          <a:xfrm flipV="1">
            <a:off x="60198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5" name="Line 15"/>
          <p:cNvSpPr>
            <a:spLocks noChangeShapeType="1"/>
          </p:cNvSpPr>
          <p:nvPr/>
        </p:nvSpPr>
        <p:spPr bwMode="auto">
          <a:xfrm flipV="1">
            <a:off x="23622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6" name="Line 16"/>
          <p:cNvSpPr>
            <a:spLocks noChangeShapeType="1"/>
          </p:cNvSpPr>
          <p:nvPr/>
        </p:nvSpPr>
        <p:spPr bwMode="auto">
          <a:xfrm flipV="1">
            <a:off x="228600" y="4479925"/>
            <a:ext cx="0" cy="10033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7" name="Line 17"/>
          <p:cNvSpPr>
            <a:spLocks noChangeShapeType="1"/>
          </p:cNvSpPr>
          <p:nvPr/>
        </p:nvSpPr>
        <p:spPr bwMode="auto">
          <a:xfrm flipV="1">
            <a:off x="41148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8" name="Line 18"/>
          <p:cNvSpPr>
            <a:spLocks noChangeShapeType="1"/>
          </p:cNvSpPr>
          <p:nvPr/>
        </p:nvSpPr>
        <p:spPr bwMode="auto">
          <a:xfrm flipV="1">
            <a:off x="51054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19" name="Line 19"/>
          <p:cNvSpPr>
            <a:spLocks noChangeShapeType="1"/>
          </p:cNvSpPr>
          <p:nvPr/>
        </p:nvSpPr>
        <p:spPr bwMode="auto">
          <a:xfrm flipV="1">
            <a:off x="34290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20" name="Line 20"/>
          <p:cNvSpPr>
            <a:spLocks noChangeShapeType="1"/>
          </p:cNvSpPr>
          <p:nvPr/>
        </p:nvSpPr>
        <p:spPr bwMode="auto">
          <a:xfrm flipV="1">
            <a:off x="17526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21" name="Line 21"/>
          <p:cNvSpPr>
            <a:spLocks noChangeShapeType="1"/>
          </p:cNvSpPr>
          <p:nvPr/>
        </p:nvSpPr>
        <p:spPr bwMode="auto">
          <a:xfrm flipV="1">
            <a:off x="457200" y="4937125"/>
            <a:ext cx="0" cy="5461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22" name="Line 22"/>
          <p:cNvSpPr>
            <a:spLocks noChangeShapeType="1"/>
          </p:cNvSpPr>
          <p:nvPr/>
        </p:nvSpPr>
        <p:spPr bwMode="auto">
          <a:xfrm flipV="1">
            <a:off x="12954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23" name="Line 23"/>
          <p:cNvSpPr>
            <a:spLocks noChangeShapeType="1"/>
          </p:cNvSpPr>
          <p:nvPr/>
        </p:nvSpPr>
        <p:spPr bwMode="auto">
          <a:xfrm flipV="1">
            <a:off x="57150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24" name="Line 24"/>
          <p:cNvSpPr>
            <a:spLocks noChangeShapeType="1"/>
          </p:cNvSpPr>
          <p:nvPr/>
        </p:nvSpPr>
        <p:spPr bwMode="auto">
          <a:xfrm flipV="1">
            <a:off x="2743200" y="4784725"/>
            <a:ext cx="0" cy="698500"/>
          </a:xfrm>
          <a:prstGeom prst="line">
            <a:avLst/>
          </a:prstGeom>
          <a:noFill/>
          <a:ln w="38100">
            <a:solidFill>
              <a:schemeClr val="accent2"/>
            </a:solidFill>
            <a:round/>
            <a:headEnd/>
            <a:tailEnd type="triangle" w="med" len="med"/>
          </a:ln>
          <a:effectLst/>
        </p:spPr>
        <p:txBody>
          <a:bodyPr wrap="none" anchor="ctr"/>
          <a:lstStyle/>
          <a:p>
            <a:endParaRPr lang="en-US">
              <a:solidFill>
                <a:prstClr val="black"/>
              </a:solidFill>
            </a:endParaRPr>
          </a:p>
        </p:txBody>
      </p:sp>
      <p:sp>
        <p:nvSpPr>
          <p:cNvPr id="332825" name="Line 25"/>
          <p:cNvSpPr>
            <a:spLocks noChangeShapeType="1"/>
          </p:cNvSpPr>
          <p:nvPr/>
        </p:nvSpPr>
        <p:spPr bwMode="auto">
          <a:xfrm>
            <a:off x="0" y="3952875"/>
            <a:ext cx="6400800" cy="0"/>
          </a:xfrm>
          <a:prstGeom prst="line">
            <a:avLst/>
          </a:prstGeom>
          <a:noFill/>
          <a:ln w="12700">
            <a:noFill/>
            <a:round/>
            <a:headEnd/>
            <a:tailEnd/>
          </a:ln>
          <a:effectLst/>
        </p:spPr>
        <p:txBody>
          <a:bodyPr wrap="none" anchor="ctr"/>
          <a:lstStyle/>
          <a:p>
            <a:endParaRPr lang="en-US">
              <a:solidFill>
                <a:prstClr val="black"/>
              </a:solidFill>
            </a:endParaRPr>
          </a:p>
        </p:txBody>
      </p:sp>
      <p:sp>
        <p:nvSpPr>
          <p:cNvPr id="332830" name="Freeform 30"/>
          <p:cNvSpPr>
            <a:spLocks/>
          </p:cNvSpPr>
          <p:nvPr/>
        </p:nvSpPr>
        <p:spPr bwMode="auto">
          <a:xfrm>
            <a:off x="4572000" y="38068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1" name="Freeform 31"/>
          <p:cNvSpPr>
            <a:spLocks/>
          </p:cNvSpPr>
          <p:nvPr/>
        </p:nvSpPr>
        <p:spPr bwMode="auto">
          <a:xfrm>
            <a:off x="2425700" y="33623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2" name="Freeform 32"/>
          <p:cNvSpPr>
            <a:spLocks/>
          </p:cNvSpPr>
          <p:nvPr/>
        </p:nvSpPr>
        <p:spPr bwMode="auto">
          <a:xfrm>
            <a:off x="609600" y="38449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4" name="Freeform 34"/>
          <p:cNvSpPr>
            <a:spLocks/>
          </p:cNvSpPr>
          <p:nvPr/>
        </p:nvSpPr>
        <p:spPr bwMode="auto">
          <a:xfrm>
            <a:off x="0" y="34512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8" name="Freeform 38"/>
          <p:cNvSpPr>
            <a:spLocks/>
          </p:cNvSpPr>
          <p:nvPr/>
        </p:nvSpPr>
        <p:spPr bwMode="auto">
          <a:xfrm>
            <a:off x="1295400" y="38258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9" name="Freeform 39"/>
          <p:cNvSpPr>
            <a:spLocks/>
          </p:cNvSpPr>
          <p:nvPr/>
        </p:nvSpPr>
        <p:spPr bwMode="auto">
          <a:xfrm>
            <a:off x="5232400" y="37877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0" name="Freeform 40"/>
          <p:cNvSpPr>
            <a:spLocks/>
          </p:cNvSpPr>
          <p:nvPr/>
        </p:nvSpPr>
        <p:spPr bwMode="auto">
          <a:xfrm>
            <a:off x="1727200" y="33432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1" name="Freeform 41"/>
          <p:cNvSpPr>
            <a:spLocks/>
          </p:cNvSpPr>
          <p:nvPr/>
        </p:nvSpPr>
        <p:spPr bwMode="auto">
          <a:xfrm>
            <a:off x="3238500" y="38385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5" name="Freeform 45"/>
          <p:cNvSpPr>
            <a:spLocks/>
          </p:cNvSpPr>
          <p:nvPr/>
        </p:nvSpPr>
        <p:spPr bwMode="auto">
          <a:xfrm>
            <a:off x="3390900" y="34194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8" name="Freeform 48"/>
          <p:cNvSpPr>
            <a:spLocks/>
          </p:cNvSpPr>
          <p:nvPr/>
        </p:nvSpPr>
        <p:spPr bwMode="auto">
          <a:xfrm>
            <a:off x="3860800" y="38131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2" name="Freeform 52"/>
          <p:cNvSpPr>
            <a:spLocks/>
          </p:cNvSpPr>
          <p:nvPr/>
        </p:nvSpPr>
        <p:spPr bwMode="auto">
          <a:xfrm>
            <a:off x="177800" y="36734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4" name="Freeform 54"/>
          <p:cNvSpPr>
            <a:spLocks/>
          </p:cNvSpPr>
          <p:nvPr/>
        </p:nvSpPr>
        <p:spPr bwMode="auto">
          <a:xfrm>
            <a:off x="5753100" y="36734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5" name="Freeform 55"/>
          <p:cNvSpPr>
            <a:spLocks/>
          </p:cNvSpPr>
          <p:nvPr/>
        </p:nvSpPr>
        <p:spPr bwMode="auto">
          <a:xfrm>
            <a:off x="1244600" y="34194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7" name="Freeform 57"/>
          <p:cNvSpPr>
            <a:spLocks/>
          </p:cNvSpPr>
          <p:nvPr/>
        </p:nvSpPr>
        <p:spPr bwMode="auto">
          <a:xfrm>
            <a:off x="2235200" y="36607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8" name="Freeform 58"/>
          <p:cNvSpPr>
            <a:spLocks/>
          </p:cNvSpPr>
          <p:nvPr/>
        </p:nvSpPr>
        <p:spPr bwMode="auto">
          <a:xfrm>
            <a:off x="4914900" y="3444875"/>
            <a:ext cx="611188" cy="65088"/>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0" name="Freeform 60"/>
          <p:cNvSpPr>
            <a:spLocks/>
          </p:cNvSpPr>
          <p:nvPr/>
        </p:nvSpPr>
        <p:spPr bwMode="auto">
          <a:xfrm>
            <a:off x="4986338" y="32861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1" name="Freeform 61"/>
          <p:cNvSpPr>
            <a:spLocks/>
          </p:cNvSpPr>
          <p:nvPr/>
        </p:nvSpPr>
        <p:spPr bwMode="auto">
          <a:xfrm>
            <a:off x="2535238" y="38322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4" name="Freeform 64"/>
          <p:cNvSpPr>
            <a:spLocks/>
          </p:cNvSpPr>
          <p:nvPr/>
        </p:nvSpPr>
        <p:spPr bwMode="auto">
          <a:xfrm>
            <a:off x="0" y="38576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5" name="Freeform 65"/>
          <p:cNvSpPr>
            <a:spLocks/>
          </p:cNvSpPr>
          <p:nvPr/>
        </p:nvSpPr>
        <p:spPr bwMode="auto">
          <a:xfrm>
            <a:off x="2687638" y="3552825"/>
            <a:ext cx="615950" cy="58738"/>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8" name="Freeform 68"/>
          <p:cNvSpPr>
            <a:spLocks/>
          </p:cNvSpPr>
          <p:nvPr/>
        </p:nvSpPr>
        <p:spPr bwMode="auto">
          <a:xfrm>
            <a:off x="2159000" y="38004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9" name="Freeform 69"/>
          <p:cNvSpPr>
            <a:spLocks/>
          </p:cNvSpPr>
          <p:nvPr/>
        </p:nvSpPr>
        <p:spPr bwMode="auto">
          <a:xfrm>
            <a:off x="3048000" y="33940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1" name="Freeform 71"/>
          <p:cNvSpPr>
            <a:spLocks/>
          </p:cNvSpPr>
          <p:nvPr/>
        </p:nvSpPr>
        <p:spPr bwMode="auto">
          <a:xfrm>
            <a:off x="3937000" y="33051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3" name="Freeform 73"/>
          <p:cNvSpPr>
            <a:spLocks/>
          </p:cNvSpPr>
          <p:nvPr/>
        </p:nvSpPr>
        <p:spPr bwMode="auto">
          <a:xfrm>
            <a:off x="5969000" y="38258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5" name="Freeform 75"/>
          <p:cNvSpPr>
            <a:spLocks/>
          </p:cNvSpPr>
          <p:nvPr/>
        </p:nvSpPr>
        <p:spPr bwMode="auto">
          <a:xfrm>
            <a:off x="2146300" y="34956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6" name="Freeform 76"/>
          <p:cNvSpPr>
            <a:spLocks/>
          </p:cNvSpPr>
          <p:nvPr/>
        </p:nvSpPr>
        <p:spPr bwMode="auto">
          <a:xfrm>
            <a:off x="762000" y="36353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9" name="Freeform 79"/>
          <p:cNvSpPr>
            <a:spLocks/>
          </p:cNvSpPr>
          <p:nvPr/>
        </p:nvSpPr>
        <p:spPr bwMode="auto">
          <a:xfrm>
            <a:off x="38100" y="3292475"/>
            <a:ext cx="661988" cy="103188"/>
          </a:xfrm>
          <a:custGeom>
            <a:avLst/>
            <a:gdLst/>
            <a:ahLst/>
            <a:cxnLst>
              <a:cxn ang="0">
                <a:pos x="30" y="0"/>
              </a:cxn>
              <a:cxn ang="0">
                <a:pos x="59" y="0"/>
              </a:cxn>
              <a:cxn ang="0">
                <a:pos x="89" y="8"/>
              </a:cxn>
              <a:cxn ang="0">
                <a:pos x="119" y="0"/>
              </a:cxn>
              <a:cxn ang="0">
                <a:pos x="149" y="0"/>
              </a:cxn>
              <a:cxn ang="0">
                <a:pos x="178" y="0"/>
              </a:cxn>
              <a:cxn ang="0">
                <a:pos x="208" y="8"/>
              </a:cxn>
              <a:cxn ang="0">
                <a:pos x="238" y="8"/>
              </a:cxn>
              <a:cxn ang="0">
                <a:pos x="267" y="16"/>
              </a:cxn>
              <a:cxn ang="0">
                <a:pos x="297" y="16"/>
              </a:cxn>
              <a:cxn ang="0">
                <a:pos x="327" y="16"/>
              </a:cxn>
              <a:cxn ang="0">
                <a:pos x="357" y="16"/>
              </a:cxn>
              <a:cxn ang="0">
                <a:pos x="416" y="8"/>
              </a:cxn>
              <a:cxn ang="0">
                <a:pos x="396" y="32"/>
              </a:cxn>
              <a:cxn ang="0">
                <a:pos x="366" y="56"/>
              </a:cxn>
              <a:cxn ang="0">
                <a:pos x="337" y="56"/>
              </a:cxn>
              <a:cxn ang="0">
                <a:pos x="307" y="56"/>
              </a:cxn>
              <a:cxn ang="0">
                <a:pos x="277" y="56"/>
              </a:cxn>
              <a:cxn ang="0">
                <a:pos x="248" y="64"/>
              </a:cxn>
              <a:cxn ang="0">
                <a:pos x="218" y="64"/>
              </a:cxn>
              <a:cxn ang="0">
                <a:pos x="188" y="64"/>
              </a:cxn>
              <a:cxn ang="0">
                <a:pos x="158" y="48"/>
              </a:cxn>
              <a:cxn ang="0">
                <a:pos x="129" y="32"/>
              </a:cxn>
              <a:cxn ang="0">
                <a:pos x="99" y="24"/>
              </a:cxn>
              <a:cxn ang="0">
                <a:pos x="59" y="16"/>
              </a:cxn>
              <a:cxn ang="0">
                <a:pos x="30" y="16"/>
              </a:cxn>
              <a:cxn ang="0">
                <a:pos x="0" y="16"/>
              </a:cxn>
              <a:cxn ang="0">
                <a:pos x="30" y="0"/>
              </a:cxn>
            </a:cxnLst>
            <a:rect l="0" t="0" r="r" b="b"/>
            <a:pathLst>
              <a:path w="417" h="65">
                <a:moveTo>
                  <a:pt x="30" y="0"/>
                </a:moveTo>
                <a:lnTo>
                  <a:pt x="59" y="0"/>
                </a:lnTo>
                <a:lnTo>
                  <a:pt x="89" y="8"/>
                </a:lnTo>
                <a:lnTo>
                  <a:pt x="119" y="0"/>
                </a:lnTo>
                <a:lnTo>
                  <a:pt x="149" y="0"/>
                </a:lnTo>
                <a:lnTo>
                  <a:pt x="178" y="0"/>
                </a:lnTo>
                <a:lnTo>
                  <a:pt x="208" y="8"/>
                </a:lnTo>
                <a:lnTo>
                  <a:pt x="238" y="8"/>
                </a:lnTo>
                <a:lnTo>
                  <a:pt x="267" y="16"/>
                </a:lnTo>
                <a:lnTo>
                  <a:pt x="297" y="16"/>
                </a:lnTo>
                <a:lnTo>
                  <a:pt x="327" y="16"/>
                </a:lnTo>
                <a:lnTo>
                  <a:pt x="357" y="16"/>
                </a:lnTo>
                <a:lnTo>
                  <a:pt x="416" y="8"/>
                </a:lnTo>
                <a:lnTo>
                  <a:pt x="396" y="32"/>
                </a:lnTo>
                <a:lnTo>
                  <a:pt x="366" y="56"/>
                </a:lnTo>
                <a:lnTo>
                  <a:pt x="337" y="56"/>
                </a:lnTo>
                <a:lnTo>
                  <a:pt x="307" y="56"/>
                </a:lnTo>
                <a:lnTo>
                  <a:pt x="277" y="56"/>
                </a:lnTo>
                <a:lnTo>
                  <a:pt x="248" y="64"/>
                </a:lnTo>
                <a:lnTo>
                  <a:pt x="218" y="64"/>
                </a:lnTo>
                <a:lnTo>
                  <a:pt x="188" y="64"/>
                </a:lnTo>
                <a:lnTo>
                  <a:pt x="158" y="48"/>
                </a:lnTo>
                <a:lnTo>
                  <a:pt x="129" y="32"/>
                </a:lnTo>
                <a:lnTo>
                  <a:pt x="99" y="24"/>
                </a:lnTo>
                <a:lnTo>
                  <a:pt x="59" y="16"/>
                </a:lnTo>
                <a:lnTo>
                  <a:pt x="30" y="16"/>
                </a:lnTo>
                <a:lnTo>
                  <a:pt x="0" y="16"/>
                </a:lnTo>
                <a:lnTo>
                  <a:pt x="3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0" name="Freeform 80"/>
          <p:cNvSpPr>
            <a:spLocks/>
          </p:cNvSpPr>
          <p:nvPr/>
        </p:nvSpPr>
        <p:spPr bwMode="auto">
          <a:xfrm>
            <a:off x="3009900" y="36798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1" name="Freeform 81"/>
          <p:cNvSpPr>
            <a:spLocks/>
          </p:cNvSpPr>
          <p:nvPr/>
        </p:nvSpPr>
        <p:spPr bwMode="auto">
          <a:xfrm>
            <a:off x="5600700" y="3457575"/>
            <a:ext cx="763588" cy="58738"/>
          </a:xfrm>
          <a:custGeom>
            <a:avLst/>
            <a:gdLst/>
            <a:ahLst/>
            <a:cxnLst>
              <a:cxn ang="0">
                <a:pos x="0" y="2"/>
              </a:cxn>
              <a:cxn ang="0">
                <a:pos x="22" y="2"/>
              </a:cxn>
              <a:cxn ang="0">
                <a:pos x="45" y="0"/>
              </a:cxn>
              <a:cxn ang="0">
                <a:pos x="67" y="2"/>
              </a:cxn>
              <a:cxn ang="0">
                <a:pos x="89" y="2"/>
              </a:cxn>
              <a:cxn ang="0">
                <a:pos x="112" y="2"/>
              </a:cxn>
              <a:cxn ang="0">
                <a:pos x="134" y="5"/>
              </a:cxn>
              <a:cxn ang="0">
                <a:pos x="156" y="7"/>
              </a:cxn>
              <a:cxn ang="0">
                <a:pos x="179" y="7"/>
              </a:cxn>
              <a:cxn ang="0">
                <a:pos x="201" y="2"/>
              </a:cxn>
              <a:cxn ang="0">
                <a:pos x="231" y="11"/>
              </a:cxn>
              <a:cxn ang="0">
                <a:pos x="257" y="11"/>
              </a:cxn>
              <a:cxn ang="0">
                <a:pos x="279" y="9"/>
              </a:cxn>
              <a:cxn ang="0">
                <a:pos x="301" y="11"/>
              </a:cxn>
              <a:cxn ang="0">
                <a:pos x="327" y="7"/>
              </a:cxn>
              <a:cxn ang="0">
                <a:pos x="350" y="2"/>
              </a:cxn>
              <a:cxn ang="0">
                <a:pos x="372" y="7"/>
              </a:cxn>
              <a:cxn ang="0">
                <a:pos x="394" y="11"/>
              </a:cxn>
              <a:cxn ang="0">
                <a:pos x="417" y="11"/>
              </a:cxn>
              <a:cxn ang="0">
                <a:pos x="439" y="14"/>
              </a:cxn>
              <a:cxn ang="0">
                <a:pos x="465" y="18"/>
              </a:cxn>
              <a:cxn ang="0">
                <a:pos x="480" y="23"/>
              </a:cxn>
              <a:cxn ang="0">
                <a:pos x="458" y="32"/>
              </a:cxn>
              <a:cxn ang="0">
                <a:pos x="435" y="34"/>
              </a:cxn>
              <a:cxn ang="0">
                <a:pos x="413" y="34"/>
              </a:cxn>
              <a:cxn ang="0">
                <a:pos x="391" y="34"/>
              </a:cxn>
              <a:cxn ang="0">
                <a:pos x="368" y="36"/>
              </a:cxn>
              <a:cxn ang="0">
                <a:pos x="346" y="36"/>
              </a:cxn>
              <a:cxn ang="0">
                <a:pos x="324" y="32"/>
              </a:cxn>
              <a:cxn ang="0">
                <a:pos x="301" y="32"/>
              </a:cxn>
              <a:cxn ang="0">
                <a:pos x="279" y="34"/>
              </a:cxn>
              <a:cxn ang="0">
                <a:pos x="257" y="34"/>
              </a:cxn>
              <a:cxn ang="0">
                <a:pos x="231" y="36"/>
              </a:cxn>
              <a:cxn ang="0">
                <a:pos x="205" y="34"/>
              </a:cxn>
              <a:cxn ang="0">
                <a:pos x="182" y="34"/>
              </a:cxn>
              <a:cxn ang="0">
                <a:pos x="160" y="34"/>
              </a:cxn>
              <a:cxn ang="0">
                <a:pos x="138" y="34"/>
              </a:cxn>
              <a:cxn ang="0">
                <a:pos x="115" y="36"/>
              </a:cxn>
              <a:cxn ang="0">
                <a:pos x="93" y="36"/>
              </a:cxn>
              <a:cxn ang="0">
                <a:pos x="67" y="34"/>
              </a:cxn>
              <a:cxn ang="0">
                <a:pos x="41" y="25"/>
              </a:cxn>
              <a:cxn ang="0">
                <a:pos x="19" y="20"/>
              </a:cxn>
              <a:cxn ang="0">
                <a:pos x="0" y="9"/>
              </a:cxn>
            </a:cxnLst>
            <a:rect l="0" t="0" r="r" b="b"/>
            <a:pathLst>
              <a:path w="481" h="37">
                <a:moveTo>
                  <a:pt x="4" y="9"/>
                </a:moveTo>
                <a:lnTo>
                  <a:pt x="0" y="2"/>
                </a:lnTo>
                <a:lnTo>
                  <a:pt x="11" y="0"/>
                </a:lnTo>
                <a:lnTo>
                  <a:pt x="22" y="2"/>
                </a:lnTo>
                <a:lnTo>
                  <a:pt x="33" y="2"/>
                </a:lnTo>
                <a:lnTo>
                  <a:pt x="45" y="0"/>
                </a:lnTo>
                <a:lnTo>
                  <a:pt x="56" y="0"/>
                </a:lnTo>
                <a:lnTo>
                  <a:pt x="67" y="2"/>
                </a:lnTo>
                <a:lnTo>
                  <a:pt x="78" y="2"/>
                </a:lnTo>
                <a:lnTo>
                  <a:pt x="89" y="2"/>
                </a:lnTo>
                <a:lnTo>
                  <a:pt x="100" y="2"/>
                </a:lnTo>
                <a:lnTo>
                  <a:pt x="112" y="2"/>
                </a:lnTo>
                <a:lnTo>
                  <a:pt x="123" y="2"/>
                </a:lnTo>
                <a:lnTo>
                  <a:pt x="134" y="5"/>
                </a:lnTo>
                <a:lnTo>
                  <a:pt x="145" y="7"/>
                </a:lnTo>
                <a:lnTo>
                  <a:pt x="156" y="7"/>
                </a:lnTo>
                <a:lnTo>
                  <a:pt x="167" y="7"/>
                </a:lnTo>
                <a:lnTo>
                  <a:pt x="179" y="7"/>
                </a:lnTo>
                <a:lnTo>
                  <a:pt x="190" y="5"/>
                </a:lnTo>
                <a:lnTo>
                  <a:pt x="201" y="2"/>
                </a:lnTo>
                <a:lnTo>
                  <a:pt x="212" y="7"/>
                </a:lnTo>
                <a:lnTo>
                  <a:pt x="231" y="11"/>
                </a:lnTo>
                <a:lnTo>
                  <a:pt x="246" y="11"/>
                </a:lnTo>
                <a:lnTo>
                  <a:pt x="257" y="11"/>
                </a:lnTo>
                <a:lnTo>
                  <a:pt x="268" y="11"/>
                </a:lnTo>
                <a:lnTo>
                  <a:pt x="279" y="9"/>
                </a:lnTo>
                <a:lnTo>
                  <a:pt x="290" y="11"/>
                </a:lnTo>
                <a:lnTo>
                  <a:pt x="301" y="11"/>
                </a:lnTo>
                <a:lnTo>
                  <a:pt x="313" y="11"/>
                </a:lnTo>
                <a:lnTo>
                  <a:pt x="327" y="7"/>
                </a:lnTo>
                <a:lnTo>
                  <a:pt x="339" y="5"/>
                </a:lnTo>
                <a:lnTo>
                  <a:pt x="350" y="2"/>
                </a:lnTo>
                <a:lnTo>
                  <a:pt x="361" y="7"/>
                </a:lnTo>
                <a:lnTo>
                  <a:pt x="372" y="7"/>
                </a:lnTo>
                <a:lnTo>
                  <a:pt x="383" y="7"/>
                </a:lnTo>
                <a:lnTo>
                  <a:pt x="394" y="11"/>
                </a:lnTo>
                <a:lnTo>
                  <a:pt x="406" y="11"/>
                </a:lnTo>
                <a:lnTo>
                  <a:pt x="417" y="11"/>
                </a:lnTo>
                <a:lnTo>
                  <a:pt x="428" y="11"/>
                </a:lnTo>
                <a:lnTo>
                  <a:pt x="439" y="14"/>
                </a:lnTo>
                <a:lnTo>
                  <a:pt x="454" y="18"/>
                </a:lnTo>
                <a:lnTo>
                  <a:pt x="465" y="18"/>
                </a:lnTo>
                <a:lnTo>
                  <a:pt x="476" y="16"/>
                </a:lnTo>
                <a:lnTo>
                  <a:pt x="480" y="23"/>
                </a:lnTo>
                <a:lnTo>
                  <a:pt x="469" y="29"/>
                </a:lnTo>
                <a:lnTo>
                  <a:pt x="458" y="32"/>
                </a:lnTo>
                <a:lnTo>
                  <a:pt x="447" y="34"/>
                </a:lnTo>
                <a:lnTo>
                  <a:pt x="435" y="34"/>
                </a:lnTo>
                <a:lnTo>
                  <a:pt x="424" y="34"/>
                </a:lnTo>
                <a:lnTo>
                  <a:pt x="413" y="34"/>
                </a:lnTo>
                <a:lnTo>
                  <a:pt x="402" y="32"/>
                </a:lnTo>
                <a:lnTo>
                  <a:pt x="391" y="34"/>
                </a:lnTo>
                <a:lnTo>
                  <a:pt x="380" y="34"/>
                </a:lnTo>
                <a:lnTo>
                  <a:pt x="368" y="36"/>
                </a:lnTo>
                <a:lnTo>
                  <a:pt x="357" y="36"/>
                </a:lnTo>
                <a:lnTo>
                  <a:pt x="346" y="36"/>
                </a:lnTo>
                <a:lnTo>
                  <a:pt x="335" y="34"/>
                </a:lnTo>
                <a:lnTo>
                  <a:pt x="324" y="32"/>
                </a:lnTo>
                <a:lnTo>
                  <a:pt x="313" y="32"/>
                </a:lnTo>
                <a:lnTo>
                  <a:pt x="301" y="32"/>
                </a:lnTo>
                <a:lnTo>
                  <a:pt x="290" y="32"/>
                </a:lnTo>
                <a:lnTo>
                  <a:pt x="279" y="34"/>
                </a:lnTo>
                <a:lnTo>
                  <a:pt x="268" y="34"/>
                </a:lnTo>
                <a:lnTo>
                  <a:pt x="257" y="34"/>
                </a:lnTo>
                <a:lnTo>
                  <a:pt x="246" y="36"/>
                </a:lnTo>
                <a:lnTo>
                  <a:pt x="231" y="36"/>
                </a:lnTo>
                <a:lnTo>
                  <a:pt x="220" y="36"/>
                </a:lnTo>
                <a:lnTo>
                  <a:pt x="205" y="34"/>
                </a:lnTo>
                <a:lnTo>
                  <a:pt x="193" y="34"/>
                </a:lnTo>
                <a:lnTo>
                  <a:pt x="182" y="34"/>
                </a:lnTo>
                <a:lnTo>
                  <a:pt x="171" y="34"/>
                </a:lnTo>
                <a:lnTo>
                  <a:pt x="160" y="34"/>
                </a:lnTo>
                <a:lnTo>
                  <a:pt x="149" y="34"/>
                </a:lnTo>
                <a:lnTo>
                  <a:pt x="138" y="34"/>
                </a:lnTo>
                <a:lnTo>
                  <a:pt x="127" y="36"/>
                </a:lnTo>
                <a:lnTo>
                  <a:pt x="115" y="36"/>
                </a:lnTo>
                <a:lnTo>
                  <a:pt x="104" y="36"/>
                </a:lnTo>
                <a:lnTo>
                  <a:pt x="93" y="36"/>
                </a:lnTo>
                <a:lnTo>
                  <a:pt x="82" y="36"/>
                </a:lnTo>
                <a:lnTo>
                  <a:pt x="67" y="34"/>
                </a:lnTo>
                <a:lnTo>
                  <a:pt x="52" y="27"/>
                </a:lnTo>
                <a:lnTo>
                  <a:pt x="41" y="25"/>
                </a:lnTo>
                <a:lnTo>
                  <a:pt x="30" y="25"/>
                </a:lnTo>
                <a:lnTo>
                  <a:pt x="19" y="20"/>
                </a:lnTo>
                <a:lnTo>
                  <a:pt x="11" y="14"/>
                </a:lnTo>
                <a:lnTo>
                  <a:pt x="0" y="9"/>
                </a:lnTo>
                <a:lnTo>
                  <a:pt x="4"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grpSp>
        <p:nvGrpSpPr>
          <p:cNvPr id="332916" name="Group 116"/>
          <p:cNvGrpSpPr>
            <a:grpSpLocks/>
          </p:cNvGrpSpPr>
          <p:nvPr/>
        </p:nvGrpSpPr>
        <p:grpSpPr bwMode="auto">
          <a:xfrm>
            <a:off x="0" y="2949575"/>
            <a:ext cx="6300788" cy="420688"/>
            <a:chOff x="0" y="2104"/>
            <a:chExt cx="3969" cy="265"/>
          </a:xfrm>
        </p:grpSpPr>
        <p:sp>
          <p:nvSpPr>
            <p:cNvPr id="332829" name="Freeform 29"/>
            <p:cNvSpPr>
              <a:spLocks/>
            </p:cNvSpPr>
            <p:nvPr/>
          </p:nvSpPr>
          <p:spPr bwMode="auto">
            <a:xfrm>
              <a:off x="3581" y="2156"/>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3" name="Freeform 33"/>
            <p:cNvSpPr>
              <a:spLocks/>
            </p:cNvSpPr>
            <p:nvPr/>
          </p:nvSpPr>
          <p:spPr bwMode="auto">
            <a:xfrm>
              <a:off x="2687" y="2276"/>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2" name="Freeform 42"/>
            <p:cNvSpPr>
              <a:spLocks/>
            </p:cNvSpPr>
            <p:nvPr/>
          </p:nvSpPr>
          <p:spPr bwMode="auto">
            <a:xfrm>
              <a:off x="2040" y="2304"/>
              <a:ext cx="385" cy="65"/>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3" name="Freeform 43"/>
            <p:cNvSpPr>
              <a:spLocks/>
            </p:cNvSpPr>
            <p:nvPr/>
          </p:nvSpPr>
          <p:spPr bwMode="auto">
            <a:xfrm>
              <a:off x="264" y="2104"/>
              <a:ext cx="385" cy="65"/>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4" name="Freeform 44"/>
            <p:cNvSpPr>
              <a:spLocks/>
            </p:cNvSpPr>
            <p:nvPr/>
          </p:nvSpPr>
          <p:spPr bwMode="auto">
            <a:xfrm>
              <a:off x="1456" y="2128"/>
              <a:ext cx="385" cy="65"/>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6" name="Freeform 46"/>
            <p:cNvSpPr>
              <a:spLocks/>
            </p:cNvSpPr>
            <p:nvPr/>
          </p:nvSpPr>
          <p:spPr bwMode="auto">
            <a:xfrm>
              <a:off x="2384" y="2144"/>
              <a:ext cx="385" cy="57"/>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9" name="Freeform 49"/>
            <p:cNvSpPr>
              <a:spLocks/>
            </p:cNvSpPr>
            <p:nvPr/>
          </p:nvSpPr>
          <p:spPr bwMode="auto">
            <a:xfrm>
              <a:off x="2880" y="2168"/>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1" name="Freeform 51"/>
            <p:cNvSpPr>
              <a:spLocks/>
            </p:cNvSpPr>
            <p:nvPr/>
          </p:nvSpPr>
          <p:spPr bwMode="auto">
            <a:xfrm>
              <a:off x="1904" y="2160"/>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3" name="Freeform 53"/>
            <p:cNvSpPr>
              <a:spLocks/>
            </p:cNvSpPr>
            <p:nvPr/>
          </p:nvSpPr>
          <p:spPr bwMode="auto">
            <a:xfrm>
              <a:off x="720" y="2160"/>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6" name="Freeform 56"/>
            <p:cNvSpPr>
              <a:spLocks/>
            </p:cNvSpPr>
            <p:nvPr/>
          </p:nvSpPr>
          <p:spPr bwMode="auto">
            <a:xfrm>
              <a:off x="0" y="2192"/>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9" name="Freeform 59"/>
            <p:cNvSpPr>
              <a:spLocks/>
            </p:cNvSpPr>
            <p:nvPr/>
          </p:nvSpPr>
          <p:spPr bwMode="auto">
            <a:xfrm>
              <a:off x="3581" y="2252"/>
              <a:ext cx="388" cy="37"/>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2" name="Freeform 62"/>
            <p:cNvSpPr>
              <a:spLocks/>
            </p:cNvSpPr>
            <p:nvPr/>
          </p:nvSpPr>
          <p:spPr bwMode="auto">
            <a:xfrm>
              <a:off x="2245" y="2236"/>
              <a:ext cx="388" cy="37"/>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2" name="Freeform 72"/>
            <p:cNvSpPr>
              <a:spLocks/>
            </p:cNvSpPr>
            <p:nvPr/>
          </p:nvSpPr>
          <p:spPr bwMode="auto">
            <a:xfrm>
              <a:off x="1192" y="2136"/>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4" name="Freeform 74"/>
            <p:cNvSpPr>
              <a:spLocks/>
            </p:cNvSpPr>
            <p:nvPr/>
          </p:nvSpPr>
          <p:spPr bwMode="auto">
            <a:xfrm>
              <a:off x="3336" y="2200"/>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7" name="Freeform 77"/>
            <p:cNvSpPr>
              <a:spLocks/>
            </p:cNvSpPr>
            <p:nvPr/>
          </p:nvSpPr>
          <p:spPr bwMode="auto">
            <a:xfrm>
              <a:off x="1760" y="2264"/>
              <a:ext cx="241" cy="57"/>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8" name="Freeform 78"/>
            <p:cNvSpPr>
              <a:spLocks/>
            </p:cNvSpPr>
            <p:nvPr/>
          </p:nvSpPr>
          <p:spPr bwMode="auto">
            <a:xfrm>
              <a:off x="1208" y="2248"/>
              <a:ext cx="481" cy="41"/>
            </a:xfrm>
            <a:custGeom>
              <a:avLst/>
              <a:gdLst/>
              <a:ahLst/>
              <a:cxnLst>
                <a:cxn ang="0">
                  <a:pos x="34" y="0"/>
                </a:cxn>
                <a:cxn ang="0">
                  <a:pos x="69" y="0"/>
                </a:cxn>
                <a:cxn ang="0">
                  <a:pos x="103" y="5"/>
                </a:cxn>
                <a:cxn ang="0">
                  <a:pos x="137" y="0"/>
                </a:cxn>
                <a:cxn ang="0">
                  <a:pos x="171" y="0"/>
                </a:cxn>
                <a:cxn ang="0">
                  <a:pos x="206" y="0"/>
                </a:cxn>
                <a:cxn ang="0">
                  <a:pos x="240" y="5"/>
                </a:cxn>
                <a:cxn ang="0">
                  <a:pos x="274" y="5"/>
                </a:cxn>
                <a:cxn ang="0">
                  <a:pos x="309" y="10"/>
                </a:cxn>
                <a:cxn ang="0">
                  <a:pos x="343" y="10"/>
                </a:cxn>
                <a:cxn ang="0">
                  <a:pos x="377" y="10"/>
                </a:cxn>
                <a:cxn ang="0">
                  <a:pos x="411" y="10"/>
                </a:cxn>
                <a:cxn ang="0">
                  <a:pos x="480" y="5"/>
                </a:cxn>
                <a:cxn ang="0">
                  <a:pos x="457" y="20"/>
                </a:cxn>
                <a:cxn ang="0">
                  <a:pos x="423" y="35"/>
                </a:cxn>
                <a:cxn ang="0">
                  <a:pos x="389" y="35"/>
                </a:cxn>
                <a:cxn ang="0">
                  <a:pos x="354" y="35"/>
                </a:cxn>
                <a:cxn ang="0">
                  <a:pos x="320" y="35"/>
                </a:cxn>
                <a:cxn ang="0">
                  <a:pos x="286" y="40"/>
                </a:cxn>
                <a:cxn ang="0">
                  <a:pos x="251" y="40"/>
                </a:cxn>
                <a:cxn ang="0">
                  <a:pos x="217" y="40"/>
                </a:cxn>
                <a:cxn ang="0">
                  <a:pos x="183" y="30"/>
                </a:cxn>
                <a:cxn ang="0">
                  <a:pos x="149" y="20"/>
                </a:cxn>
                <a:cxn ang="0">
                  <a:pos x="114" y="15"/>
                </a:cxn>
                <a:cxn ang="0">
                  <a:pos x="69" y="10"/>
                </a:cxn>
                <a:cxn ang="0">
                  <a:pos x="34" y="10"/>
                </a:cxn>
                <a:cxn ang="0">
                  <a:pos x="0" y="10"/>
                </a:cxn>
                <a:cxn ang="0">
                  <a:pos x="34" y="0"/>
                </a:cxn>
              </a:cxnLst>
              <a:rect l="0" t="0" r="r" b="b"/>
              <a:pathLst>
                <a:path w="481" h="41">
                  <a:moveTo>
                    <a:pt x="34" y="0"/>
                  </a:moveTo>
                  <a:lnTo>
                    <a:pt x="69" y="0"/>
                  </a:lnTo>
                  <a:lnTo>
                    <a:pt x="103" y="5"/>
                  </a:lnTo>
                  <a:lnTo>
                    <a:pt x="137" y="0"/>
                  </a:lnTo>
                  <a:lnTo>
                    <a:pt x="171" y="0"/>
                  </a:lnTo>
                  <a:lnTo>
                    <a:pt x="206" y="0"/>
                  </a:lnTo>
                  <a:lnTo>
                    <a:pt x="240" y="5"/>
                  </a:lnTo>
                  <a:lnTo>
                    <a:pt x="274" y="5"/>
                  </a:lnTo>
                  <a:lnTo>
                    <a:pt x="309" y="10"/>
                  </a:lnTo>
                  <a:lnTo>
                    <a:pt x="343" y="10"/>
                  </a:lnTo>
                  <a:lnTo>
                    <a:pt x="377" y="10"/>
                  </a:lnTo>
                  <a:lnTo>
                    <a:pt x="411" y="10"/>
                  </a:lnTo>
                  <a:lnTo>
                    <a:pt x="480" y="5"/>
                  </a:lnTo>
                  <a:lnTo>
                    <a:pt x="457" y="20"/>
                  </a:lnTo>
                  <a:lnTo>
                    <a:pt x="423" y="35"/>
                  </a:lnTo>
                  <a:lnTo>
                    <a:pt x="389" y="35"/>
                  </a:lnTo>
                  <a:lnTo>
                    <a:pt x="354" y="35"/>
                  </a:lnTo>
                  <a:lnTo>
                    <a:pt x="320" y="35"/>
                  </a:lnTo>
                  <a:lnTo>
                    <a:pt x="286" y="40"/>
                  </a:lnTo>
                  <a:lnTo>
                    <a:pt x="251" y="40"/>
                  </a:lnTo>
                  <a:lnTo>
                    <a:pt x="217" y="40"/>
                  </a:lnTo>
                  <a:lnTo>
                    <a:pt x="183" y="30"/>
                  </a:lnTo>
                  <a:lnTo>
                    <a:pt x="149" y="20"/>
                  </a:lnTo>
                  <a:lnTo>
                    <a:pt x="114" y="15"/>
                  </a:lnTo>
                  <a:lnTo>
                    <a:pt x="69" y="10"/>
                  </a:lnTo>
                  <a:lnTo>
                    <a:pt x="34" y="10"/>
                  </a:lnTo>
                  <a:lnTo>
                    <a:pt x="0" y="10"/>
                  </a:lnTo>
                  <a:lnTo>
                    <a:pt x="34"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2" name="Freeform 82"/>
            <p:cNvSpPr>
              <a:spLocks/>
            </p:cNvSpPr>
            <p:nvPr/>
          </p:nvSpPr>
          <p:spPr bwMode="auto">
            <a:xfrm>
              <a:off x="464" y="2236"/>
              <a:ext cx="689" cy="61"/>
            </a:xfrm>
            <a:custGeom>
              <a:avLst/>
              <a:gdLst/>
              <a:ahLst/>
              <a:cxnLst>
                <a:cxn ang="0">
                  <a:pos x="0" y="4"/>
                </a:cxn>
                <a:cxn ang="0">
                  <a:pos x="32" y="4"/>
                </a:cxn>
                <a:cxn ang="0">
                  <a:pos x="64" y="0"/>
                </a:cxn>
                <a:cxn ang="0">
                  <a:pos x="96" y="4"/>
                </a:cxn>
                <a:cxn ang="0">
                  <a:pos x="128" y="4"/>
                </a:cxn>
                <a:cxn ang="0">
                  <a:pos x="160" y="4"/>
                </a:cxn>
                <a:cxn ang="0">
                  <a:pos x="192" y="8"/>
                </a:cxn>
                <a:cxn ang="0">
                  <a:pos x="224" y="11"/>
                </a:cxn>
                <a:cxn ang="0">
                  <a:pos x="256" y="11"/>
                </a:cxn>
                <a:cxn ang="0">
                  <a:pos x="288" y="4"/>
                </a:cxn>
                <a:cxn ang="0">
                  <a:pos x="331" y="19"/>
                </a:cxn>
                <a:cxn ang="0">
                  <a:pos x="368" y="19"/>
                </a:cxn>
                <a:cxn ang="0">
                  <a:pos x="400" y="15"/>
                </a:cxn>
                <a:cxn ang="0">
                  <a:pos x="432" y="19"/>
                </a:cxn>
                <a:cxn ang="0">
                  <a:pos x="469" y="11"/>
                </a:cxn>
                <a:cxn ang="0">
                  <a:pos x="501" y="4"/>
                </a:cxn>
                <a:cxn ang="0">
                  <a:pos x="533" y="11"/>
                </a:cxn>
                <a:cxn ang="0">
                  <a:pos x="565" y="19"/>
                </a:cxn>
                <a:cxn ang="0">
                  <a:pos x="597" y="19"/>
                </a:cxn>
                <a:cxn ang="0">
                  <a:pos x="629" y="23"/>
                </a:cxn>
                <a:cxn ang="0">
                  <a:pos x="667" y="30"/>
                </a:cxn>
                <a:cxn ang="0">
                  <a:pos x="688" y="38"/>
                </a:cxn>
                <a:cxn ang="0">
                  <a:pos x="656" y="53"/>
                </a:cxn>
                <a:cxn ang="0">
                  <a:pos x="624" y="56"/>
                </a:cxn>
                <a:cxn ang="0">
                  <a:pos x="592" y="56"/>
                </a:cxn>
                <a:cxn ang="0">
                  <a:pos x="560" y="56"/>
                </a:cxn>
                <a:cxn ang="0">
                  <a:pos x="528" y="60"/>
                </a:cxn>
                <a:cxn ang="0">
                  <a:pos x="496" y="60"/>
                </a:cxn>
                <a:cxn ang="0">
                  <a:pos x="464" y="53"/>
                </a:cxn>
                <a:cxn ang="0">
                  <a:pos x="432" y="53"/>
                </a:cxn>
                <a:cxn ang="0">
                  <a:pos x="400" y="56"/>
                </a:cxn>
                <a:cxn ang="0">
                  <a:pos x="368" y="56"/>
                </a:cxn>
                <a:cxn ang="0">
                  <a:pos x="331" y="60"/>
                </a:cxn>
                <a:cxn ang="0">
                  <a:pos x="293" y="56"/>
                </a:cxn>
                <a:cxn ang="0">
                  <a:pos x="261" y="56"/>
                </a:cxn>
                <a:cxn ang="0">
                  <a:pos x="229" y="56"/>
                </a:cxn>
                <a:cxn ang="0">
                  <a:pos x="197" y="56"/>
                </a:cxn>
                <a:cxn ang="0">
                  <a:pos x="165" y="60"/>
                </a:cxn>
                <a:cxn ang="0">
                  <a:pos x="133" y="60"/>
                </a:cxn>
                <a:cxn ang="0">
                  <a:pos x="96" y="56"/>
                </a:cxn>
                <a:cxn ang="0">
                  <a:pos x="59" y="41"/>
                </a:cxn>
                <a:cxn ang="0">
                  <a:pos x="27" y="34"/>
                </a:cxn>
                <a:cxn ang="0">
                  <a:pos x="0" y="15"/>
                </a:cxn>
              </a:cxnLst>
              <a:rect l="0" t="0" r="r" b="b"/>
              <a:pathLst>
                <a:path w="689" h="61">
                  <a:moveTo>
                    <a:pt x="5" y="15"/>
                  </a:moveTo>
                  <a:lnTo>
                    <a:pt x="0" y="4"/>
                  </a:lnTo>
                  <a:lnTo>
                    <a:pt x="16" y="0"/>
                  </a:lnTo>
                  <a:lnTo>
                    <a:pt x="32" y="4"/>
                  </a:lnTo>
                  <a:lnTo>
                    <a:pt x="48" y="4"/>
                  </a:lnTo>
                  <a:lnTo>
                    <a:pt x="64" y="0"/>
                  </a:lnTo>
                  <a:lnTo>
                    <a:pt x="80" y="0"/>
                  </a:lnTo>
                  <a:lnTo>
                    <a:pt x="96" y="4"/>
                  </a:lnTo>
                  <a:lnTo>
                    <a:pt x="112" y="4"/>
                  </a:lnTo>
                  <a:lnTo>
                    <a:pt x="128" y="4"/>
                  </a:lnTo>
                  <a:lnTo>
                    <a:pt x="144" y="4"/>
                  </a:lnTo>
                  <a:lnTo>
                    <a:pt x="160" y="4"/>
                  </a:lnTo>
                  <a:lnTo>
                    <a:pt x="176" y="4"/>
                  </a:lnTo>
                  <a:lnTo>
                    <a:pt x="192" y="8"/>
                  </a:lnTo>
                  <a:lnTo>
                    <a:pt x="208" y="11"/>
                  </a:lnTo>
                  <a:lnTo>
                    <a:pt x="224" y="11"/>
                  </a:lnTo>
                  <a:lnTo>
                    <a:pt x="240" y="11"/>
                  </a:lnTo>
                  <a:lnTo>
                    <a:pt x="256" y="11"/>
                  </a:lnTo>
                  <a:lnTo>
                    <a:pt x="272" y="8"/>
                  </a:lnTo>
                  <a:lnTo>
                    <a:pt x="288" y="4"/>
                  </a:lnTo>
                  <a:lnTo>
                    <a:pt x="304" y="11"/>
                  </a:lnTo>
                  <a:lnTo>
                    <a:pt x="331" y="19"/>
                  </a:lnTo>
                  <a:lnTo>
                    <a:pt x="352" y="19"/>
                  </a:lnTo>
                  <a:lnTo>
                    <a:pt x="368" y="19"/>
                  </a:lnTo>
                  <a:lnTo>
                    <a:pt x="384" y="19"/>
                  </a:lnTo>
                  <a:lnTo>
                    <a:pt x="400" y="15"/>
                  </a:lnTo>
                  <a:lnTo>
                    <a:pt x="416" y="19"/>
                  </a:lnTo>
                  <a:lnTo>
                    <a:pt x="432" y="19"/>
                  </a:lnTo>
                  <a:lnTo>
                    <a:pt x="448" y="19"/>
                  </a:lnTo>
                  <a:lnTo>
                    <a:pt x="469" y="11"/>
                  </a:lnTo>
                  <a:lnTo>
                    <a:pt x="485" y="8"/>
                  </a:lnTo>
                  <a:lnTo>
                    <a:pt x="501" y="4"/>
                  </a:lnTo>
                  <a:lnTo>
                    <a:pt x="517" y="11"/>
                  </a:lnTo>
                  <a:lnTo>
                    <a:pt x="533" y="11"/>
                  </a:lnTo>
                  <a:lnTo>
                    <a:pt x="549" y="11"/>
                  </a:lnTo>
                  <a:lnTo>
                    <a:pt x="565" y="19"/>
                  </a:lnTo>
                  <a:lnTo>
                    <a:pt x="581" y="19"/>
                  </a:lnTo>
                  <a:lnTo>
                    <a:pt x="597" y="19"/>
                  </a:lnTo>
                  <a:lnTo>
                    <a:pt x="613" y="19"/>
                  </a:lnTo>
                  <a:lnTo>
                    <a:pt x="629" y="23"/>
                  </a:lnTo>
                  <a:lnTo>
                    <a:pt x="651" y="30"/>
                  </a:lnTo>
                  <a:lnTo>
                    <a:pt x="667" y="30"/>
                  </a:lnTo>
                  <a:lnTo>
                    <a:pt x="683" y="26"/>
                  </a:lnTo>
                  <a:lnTo>
                    <a:pt x="688" y="38"/>
                  </a:lnTo>
                  <a:lnTo>
                    <a:pt x="672" y="49"/>
                  </a:lnTo>
                  <a:lnTo>
                    <a:pt x="656" y="53"/>
                  </a:lnTo>
                  <a:lnTo>
                    <a:pt x="640" y="56"/>
                  </a:lnTo>
                  <a:lnTo>
                    <a:pt x="624" y="56"/>
                  </a:lnTo>
                  <a:lnTo>
                    <a:pt x="608" y="56"/>
                  </a:lnTo>
                  <a:lnTo>
                    <a:pt x="592" y="56"/>
                  </a:lnTo>
                  <a:lnTo>
                    <a:pt x="576" y="53"/>
                  </a:lnTo>
                  <a:lnTo>
                    <a:pt x="560" y="56"/>
                  </a:lnTo>
                  <a:lnTo>
                    <a:pt x="544" y="56"/>
                  </a:lnTo>
                  <a:lnTo>
                    <a:pt x="528" y="60"/>
                  </a:lnTo>
                  <a:lnTo>
                    <a:pt x="512" y="60"/>
                  </a:lnTo>
                  <a:lnTo>
                    <a:pt x="496" y="60"/>
                  </a:lnTo>
                  <a:lnTo>
                    <a:pt x="480" y="56"/>
                  </a:lnTo>
                  <a:lnTo>
                    <a:pt x="464" y="53"/>
                  </a:lnTo>
                  <a:lnTo>
                    <a:pt x="448" y="53"/>
                  </a:lnTo>
                  <a:lnTo>
                    <a:pt x="432" y="53"/>
                  </a:lnTo>
                  <a:lnTo>
                    <a:pt x="416" y="53"/>
                  </a:lnTo>
                  <a:lnTo>
                    <a:pt x="400" y="56"/>
                  </a:lnTo>
                  <a:lnTo>
                    <a:pt x="384" y="56"/>
                  </a:lnTo>
                  <a:lnTo>
                    <a:pt x="368" y="56"/>
                  </a:lnTo>
                  <a:lnTo>
                    <a:pt x="352" y="60"/>
                  </a:lnTo>
                  <a:lnTo>
                    <a:pt x="331" y="60"/>
                  </a:lnTo>
                  <a:lnTo>
                    <a:pt x="315" y="60"/>
                  </a:lnTo>
                  <a:lnTo>
                    <a:pt x="293" y="56"/>
                  </a:lnTo>
                  <a:lnTo>
                    <a:pt x="277" y="56"/>
                  </a:lnTo>
                  <a:lnTo>
                    <a:pt x="261" y="56"/>
                  </a:lnTo>
                  <a:lnTo>
                    <a:pt x="245" y="56"/>
                  </a:lnTo>
                  <a:lnTo>
                    <a:pt x="229" y="56"/>
                  </a:lnTo>
                  <a:lnTo>
                    <a:pt x="213" y="56"/>
                  </a:lnTo>
                  <a:lnTo>
                    <a:pt x="197" y="56"/>
                  </a:lnTo>
                  <a:lnTo>
                    <a:pt x="181" y="60"/>
                  </a:lnTo>
                  <a:lnTo>
                    <a:pt x="165" y="60"/>
                  </a:lnTo>
                  <a:lnTo>
                    <a:pt x="149" y="60"/>
                  </a:lnTo>
                  <a:lnTo>
                    <a:pt x="133" y="60"/>
                  </a:lnTo>
                  <a:lnTo>
                    <a:pt x="117" y="60"/>
                  </a:lnTo>
                  <a:lnTo>
                    <a:pt x="96" y="56"/>
                  </a:lnTo>
                  <a:lnTo>
                    <a:pt x="75" y="45"/>
                  </a:lnTo>
                  <a:lnTo>
                    <a:pt x="59" y="41"/>
                  </a:lnTo>
                  <a:lnTo>
                    <a:pt x="43" y="41"/>
                  </a:lnTo>
                  <a:lnTo>
                    <a:pt x="27" y="34"/>
                  </a:lnTo>
                  <a:lnTo>
                    <a:pt x="16" y="23"/>
                  </a:lnTo>
                  <a:lnTo>
                    <a:pt x="0" y="15"/>
                  </a:lnTo>
                  <a:lnTo>
                    <a:pt x="5" y="15"/>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grpSp>
      <p:sp>
        <p:nvSpPr>
          <p:cNvPr id="332883" name="Freeform 83"/>
          <p:cNvSpPr>
            <a:spLocks/>
          </p:cNvSpPr>
          <p:nvPr/>
        </p:nvSpPr>
        <p:spPr bwMode="auto">
          <a:xfrm>
            <a:off x="1244600" y="3578225"/>
            <a:ext cx="979488" cy="71438"/>
          </a:xfrm>
          <a:custGeom>
            <a:avLst/>
            <a:gdLst/>
            <a:ahLst/>
            <a:cxnLst>
              <a:cxn ang="0">
                <a:pos x="0" y="3"/>
              </a:cxn>
              <a:cxn ang="0">
                <a:pos x="29" y="3"/>
              </a:cxn>
              <a:cxn ang="0">
                <a:pos x="57" y="0"/>
              </a:cxn>
              <a:cxn ang="0">
                <a:pos x="86" y="3"/>
              </a:cxn>
              <a:cxn ang="0">
                <a:pos x="115" y="3"/>
              </a:cxn>
              <a:cxn ang="0">
                <a:pos x="143" y="3"/>
              </a:cxn>
              <a:cxn ang="0">
                <a:pos x="172" y="6"/>
              </a:cxn>
              <a:cxn ang="0">
                <a:pos x="201" y="8"/>
              </a:cxn>
              <a:cxn ang="0">
                <a:pos x="229" y="8"/>
              </a:cxn>
              <a:cxn ang="0">
                <a:pos x="258" y="3"/>
              </a:cxn>
              <a:cxn ang="0">
                <a:pos x="296" y="14"/>
              </a:cxn>
              <a:cxn ang="0">
                <a:pos x="329" y="14"/>
              </a:cxn>
              <a:cxn ang="0">
                <a:pos x="358" y="11"/>
              </a:cxn>
              <a:cxn ang="0">
                <a:pos x="387" y="14"/>
              </a:cxn>
              <a:cxn ang="0">
                <a:pos x="420" y="8"/>
              </a:cxn>
              <a:cxn ang="0">
                <a:pos x="449" y="3"/>
              </a:cxn>
              <a:cxn ang="0">
                <a:pos x="478" y="8"/>
              </a:cxn>
              <a:cxn ang="0">
                <a:pos x="506" y="14"/>
              </a:cxn>
              <a:cxn ang="0">
                <a:pos x="535" y="14"/>
              </a:cxn>
              <a:cxn ang="0">
                <a:pos x="563" y="17"/>
              </a:cxn>
              <a:cxn ang="0">
                <a:pos x="597" y="22"/>
              </a:cxn>
              <a:cxn ang="0">
                <a:pos x="616" y="28"/>
              </a:cxn>
              <a:cxn ang="0">
                <a:pos x="587" y="39"/>
              </a:cxn>
              <a:cxn ang="0">
                <a:pos x="559" y="41"/>
              </a:cxn>
              <a:cxn ang="0">
                <a:pos x="530" y="41"/>
              </a:cxn>
              <a:cxn ang="0">
                <a:pos x="501" y="41"/>
              </a:cxn>
              <a:cxn ang="0">
                <a:pos x="473" y="44"/>
              </a:cxn>
              <a:cxn ang="0">
                <a:pos x="444" y="44"/>
              </a:cxn>
              <a:cxn ang="0">
                <a:pos x="415" y="39"/>
              </a:cxn>
              <a:cxn ang="0">
                <a:pos x="387" y="39"/>
              </a:cxn>
              <a:cxn ang="0">
                <a:pos x="358" y="41"/>
              </a:cxn>
              <a:cxn ang="0">
                <a:pos x="329" y="41"/>
              </a:cxn>
              <a:cxn ang="0">
                <a:pos x="296" y="44"/>
              </a:cxn>
              <a:cxn ang="0">
                <a:pos x="263" y="41"/>
              </a:cxn>
              <a:cxn ang="0">
                <a:pos x="234" y="41"/>
              </a:cxn>
              <a:cxn ang="0">
                <a:pos x="205" y="41"/>
              </a:cxn>
              <a:cxn ang="0">
                <a:pos x="177" y="41"/>
              </a:cxn>
              <a:cxn ang="0">
                <a:pos x="148" y="44"/>
              </a:cxn>
              <a:cxn ang="0">
                <a:pos x="119" y="44"/>
              </a:cxn>
              <a:cxn ang="0">
                <a:pos x="86" y="41"/>
              </a:cxn>
              <a:cxn ang="0">
                <a:pos x="53" y="30"/>
              </a:cxn>
              <a:cxn ang="0">
                <a:pos x="24" y="25"/>
              </a:cxn>
              <a:cxn ang="0">
                <a:pos x="0" y="11"/>
              </a:cxn>
            </a:cxnLst>
            <a:rect l="0" t="0" r="r" b="b"/>
            <a:pathLst>
              <a:path w="617" h="45">
                <a:moveTo>
                  <a:pt x="5" y="11"/>
                </a:moveTo>
                <a:lnTo>
                  <a:pt x="0" y="3"/>
                </a:lnTo>
                <a:lnTo>
                  <a:pt x="14" y="0"/>
                </a:lnTo>
                <a:lnTo>
                  <a:pt x="29" y="3"/>
                </a:lnTo>
                <a:lnTo>
                  <a:pt x="43" y="3"/>
                </a:lnTo>
                <a:lnTo>
                  <a:pt x="57" y="0"/>
                </a:lnTo>
                <a:lnTo>
                  <a:pt x="72" y="0"/>
                </a:lnTo>
                <a:lnTo>
                  <a:pt x="86" y="3"/>
                </a:lnTo>
                <a:lnTo>
                  <a:pt x="100" y="3"/>
                </a:lnTo>
                <a:lnTo>
                  <a:pt x="115" y="3"/>
                </a:lnTo>
                <a:lnTo>
                  <a:pt x="129" y="3"/>
                </a:lnTo>
                <a:lnTo>
                  <a:pt x="143" y="3"/>
                </a:lnTo>
                <a:lnTo>
                  <a:pt x="158" y="3"/>
                </a:lnTo>
                <a:lnTo>
                  <a:pt x="172" y="6"/>
                </a:lnTo>
                <a:lnTo>
                  <a:pt x="186" y="8"/>
                </a:lnTo>
                <a:lnTo>
                  <a:pt x="201" y="8"/>
                </a:lnTo>
                <a:lnTo>
                  <a:pt x="215" y="8"/>
                </a:lnTo>
                <a:lnTo>
                  <a:pt x="229" y="8"/>
                </a:lnTo>
                <a:lnTo>
                  <a:pt x="244" y="6"/>
                </a:lnTo>
                <a:lnTo>
                  <a:pt x="258" y="3"/>
                </a:lnTo>
                <a:lnTo>
                  <a:pt x="272" y="8"/>
                </a:lnTo>
                <a:lnTo>
                  <a:pt x="296" y="14"/>
                </a:lnTo>
                <a:lnTo>
                  <a:pt x="315" y="14"/>
                </a:lnTo>
                <a:lnTo>
                  <a:pt x="329" y="14"/>
                </a:lnTo>
                <a:lnTo>
                  <a:pt x="344" y="14"/>
                </a:lnTo>
                <a:lnTo>
                  <a:pt x="358" y="11"/>
                </a:lnTo>
                <a:lnTo>
                  <a:pt x="372" y="14"/>
                </a:lnTo>
                <a:lnTo>
                  <a:pt x="387" y="14"/>
                </a:lnTo>
                <a:lnTo>
                  <a:pt x="401" y="14"/>
                </a:lnTo>
                <a:lnTo>
                  <a:pt x="420" y="8"/>
                </a:lnTo>
                <a:lnTo>
                  <a:pt x="435" y="6"/>
                </a:lnTo>
                <a:lnTo>
                  <a:pt x="449" y="3"/>
                </a:lnTo>
                <a:lnTo>
                  <a:pt x="463" y="8"/>
                </a:lnTo>
                <a:lnTo>
                  <a:pt x="478" y="8"/>
                </a:lnTo>
                <a:lnTo>
                  <a:pt x="492" y="8"/>
                </a:lnTo>
                <a:lnTo>
                  <a:pt x="506" y="14"/>
                </a:lnTo>
                <a:lnTo>
                  <a:pt x="520" y="14"/>
                </a:lnTo>
                <a:lnTo>
                  <a:pt x="535" y="14"/>
                </a:lnTo>
                <a:lnTo>
                  <a:pt x="549" y="14"/>
                </a:lnTo>
                <a:lnTo>
                  <a:pt x="563" y="17"/>
                </a:lnTo>
                <a:lnTo>
                  <a:pt x="583" y="22"/>
                </a:lnTo>
                <a:lnTo>
                  <a:pt x="597" y="22"/>
                </a:lnTo>
                <a:lnTo>
                  <a:pt x="611" y="19"/>
                </a:lnTo>
                <a:lnTo>
                  <a:pt x="616" y="28"/>
                </a:lnTo>
                <a:lnTo>
                  <a:pt x="602" y="36"/>
                </a:lnTo>
                <a:lnTo>
                  <a:pt x="587" y="39"/>
                </a:lnTo>
                <a:lnTo>
                  <a:pt x="573" y="41"/>
                </a:lnTo>
                <a:lnTo>
                  <a:pt x="559" y="41"/>
                </a:lnTo>
                <a:lnTo>
                  <a:pt x="544" y="41"/>
                </a:lnTo>
                <a:lnTo>
                  <a:pt x="530" y="41"/>
                </a:lnTo>
                <a:lnTo>
                  <a:pt x="516" y="39"/>
                </a:lnTo>
                <a:lnTo>
                  <a:pt x="501" y="41"/>
                </a:lnTo>
                <a:lnTo>
                  <a:pt x="487" y="41"/>
                </a:lnTo>
                <a:lnTo>
                  <a:pt x="473" y="44"/>
                </a:lnTo>
                <a:lnTo>
                  <a:pt x="458" y="44"/>
                </a:lnTo>
                <a:lnTo>
                  <a:pt x="444" y="44"/>
                </a:lnTo>
                <a:lnTo>
                  <a:pt x="430" y="41"/>
                </a:lnTo>
                <a:lnTo>
                  <a:pt x="415" y="39"/>
                </a:lnTo>
                <a:lnTo>
                  <a:pt x="401" y="39"/>
                </a:lnTo>
                <a:lnTo>
                  <a:pt x="387" y="39"/>
                </a:lnTo>
                <a:lnTo>
                  <a:pt x="372" y="39"/>
                </a:lnTo>
                <a:lnTo>
                  <a:pt x="358" y="41"/>
                </a:lnTo>
                <a:lnTo>
                  <a:pt x="344" y="41"/>
                </a:lnTo>
                <a:lnTo>
                  <a:pt x="329" y="41"/>
                </a:lnTo>
                <a:lnTo>
                  <a:pt x="315" y="44"/>
                </a:lnTo>
                <a:lnTo>
                  <a:pt x="296" y="44"/>
                </a:lnTo>
                <a:lnTo>
                  <a:pt x="282" y="44"/>
                </a:lnTo>
                <a:lnTo>
                  <a:pt x="263" y="41"/>
                </a:lnTo>
                <a:lnTo>
                  <a:pt x="248" y="41"/>
                </a:lnTo>
                <a:lnTo>
                  <a:pt x="234" y="41"/>
                </a:lnTo>
                <a:lnTo>
                  <a:pt x="220" y="41"/>
                </a:lnTo>
                <a:lnTo>
                  <a:pt x="205" y="41"/>
                </a:lnTo>
                <a:lnTo>
                  <a:pt x="191" y="41"/>
                </a:lnTo>
                <a:lnTo>
                  <a:pt x="177" y="41"/>
                </a:lnTo>
                <a:lnTo>
                  <a:pt x="162" y="44"/>
                </a:lnTo>
                <a:lnTo>
                  <a:pt x="148" y="44"/>
                </a:lnTo>
                <a:lnTo>
                  <a:pt x="134" y="44"/>
                </a:lnTo>
                <a:lnTo>
                  <a:pt x="119" y="44"/>
                </a:lnTo>
                <a:lnTo>
                  <a:pt x="105" y="44"/>
                </a:lnTo>
                <a:lnTo>
                  <a:pt x="86" y="41"/>
                </a:lnTo>
                <a:lnTo>
                  <a:pt x="67" y="33"/>
                </a:lnTo>
                <a:lnTo>
                  <a:pt x="53" y="30"/>
                </a:lnTo>
                <a:lnTo>
                  <a:pt x="38" y="30"/>
                </a:lnTo>
                <a:lnTo>
                  <a:pt x="24" y="25"/>
                </a:lnTo>
                <a:lnTo>
                  <a:pt x="14" y="17"/>
                </a:lnTo>
                <a:lnTo>
                  <a:pt x="0" y="11"/>
                </a:lnTo>
                <a:lnTo>
                  <a:pt x="5" y="11"/>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grpSp>
        <p:nvGrpSpPr>
          <p:cNvPr id="332935" name="Group 135"/>
          <p:cNvGrpSpPr>
            <a:grpSpLocks/>
          </p:cNvGrpSpPr>
          <p:nvPr/>
        </p:nvGrpSpPr>
        <p:grpSpPr bwMode="auto">
          <a:xfrm>
            <a:off x="0" y="2759075"/>
            <a:ext cx="5614988" cy="242888"/>
            <a:chOff x="0" y="1984"/>
            <a:chExt cx="3537" cy="153"/>
          </a:xfrm>
        </p:grpSpPr>
        <p:sp>
          <p:nvSpPr>
            <p:cNvPr id="332826" name="Freeform 26"/>
            <p:cNvSpPr>
              <a:spLocks/>
            </p:cNvSpPr>
            <p:nvPr/>
          </p:nvSpPr>
          <p:spPr bwMode="auto">
            <a:xfrm>
              <a:off x="45" y="2004"/>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27" name="Freeform 27"/>
            <p:cNvSpPr>
              <a:spLocks/>
            </p:cNvSpPr>
            <p:nvPr/>
          </p:nvSpPr>
          <p:spPr bwMode="auto">
            <a:xfrm>
              <a:off x="861" y="2052"/>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28" name="Freeform 28"/>
            <p:cNvSpPr>
              <a:spLocks/>
            </p:cNvSpPr>
            <p:nvPr/>
          </p:nvSpPr>
          <p:spPr bwMode="auto">
            <a:xfrm>
              <a:off x="2141" y="2036"/>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5" name="Freeform 35"/>
            <p:cNvSpPr>
              <a:spLocks/>
            </p:cNvSpPr>
            <p:nvPr/>
          </p:nvSpPr>
          <p:spPr bwMode="auto">
            <a:xfrm>
              <a:off x="1320" y="2000"/>
              <a:ext cx="369" cy="57"/>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6" name="Freeform 36"/>
            <p:cNvSpPr>
              <a:spLocks/>
            </p:cNvSpPr>
            <p:nvPr/>
          </p:nvSpPr>
          <p:spPr bwMode="auto">
            <a:xfrm>
              <a:off x="2696" y="2008"/>
              <a:ext cx="369" cy="57"/>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37" name="Freeform 37"/>
            <p:cNvSpPr>
              <a:spLocks/>
            </p:cNvSpPr>
            <p:nvPr/>
          </p:nvSpPr>
          <p:spPr bwMode="auto">
            <a:xfrm>
              <a:off x="456" y="1984"/>
              <a:ext cx="369" cy="57"/>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47" name="Freeform 47"/>
            <p:cNvSpPr>
              <a:spLocks/>
            </p:cNvSpPr>
            <p:nvPr/>
          </p:nvSpPr>
          <p:spPr bwMode="auto">
            <a:xfrm>
              <a:off x="3152" y="2000"/>
              <a:ext cx="385" cy="57"/>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50" name="Freeform 50"/>
            <p:cNvSpPr>
              <a:spLocks/>
            </p:cNvSpPr>
            <p:nvPr/>
          </p:nvSpPr>
          <p:spPr bwMode="auto">
            <a:xfrm>
              <a:off x="1720" y="2000"/>
              <a:ext cx="385" cy="33"/>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3" name="Freeform 63"/>
            <p:cNvSpPr>
              <a:spLocks/>
            </p:cNvSpPr>
            <p:nvPr/>
          </p:nvSpPr>
          <p:spPr bwMode="auto">
            <a:xfrm>
              <a:off x="3133" y="2100"/>
              <a:ext cx="388" cy="37"/>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6" name="Freeform 66"/>
            <p:cNvSpPr>
              <a:spLocks/>
            </p:cNvSpPr>
            <p:nvPr/>
          </p:nvSpPr>
          <p:spPr bwMode="auto">
            <a:xfrm>
              <a:off x="0" y="2080"/>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67" name="Freeform 67"/>
            <p:cNvSpPr>
              <a:spLocks/>
            </p:cNvSpPr>
            <p:nvPr/>
          </p:nvSpPr>
          <p:spPr bwMode="auto">
            <a:xfrm>
              <a:off x="672" y="2072"/>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70" name="Freeform 70"/>
            <p:cNvSpPr>
              <a:spLocks/>
            </p:cNvSpPr>
            <p:nvPr/>
          </p:nvSpPr>
          <p:spPr bwMode="auto">
            <a:xfrm>
              <a:off x="2688" y="2096"/>
              <a:ext cx="193" cy="33"/>
            </a:xfrm>
            <a:custGeom>
              <a:avLst/>
              <a:gdLst/>
              <a:ahLst/>
              <a:cxnLst>
                <a:cxn ang="0">
                  <a:pos x="40" y="0"/>
                </a:cxn>
                <a:cxn ang="0">
                  <a:pos x="64" y="9"/>
                </a:cxn>
                <a:cxn ang="0">
                  <a:pos x="88" y="9"/>
                </a:cxn>
                <a:cxn ang="0">
                  <a:pos x="112" y="9"/>
                </a:cxn>
                <a:cxn ang="0">
                  <a:pos x="136" y="9"/>
                </a:cxn>
                <a:cxn ang="0">
                  <a:pos x="160" y="9"/>
                </a:cxn>
                <a:cxn ang="0">
                  <a:pos x="168" y="23"/>
                </a:cxn>
                <a:cxn ang="0">
                  <a:pos x="192" y="27"/>
                </a:cxn>
                <a:cxn ang="0">
                  <a:pos x="168" y="32"/>
                </a:cxn>
                <a:cxn ang="0">
                  <a:pos x="144" y="27"/>
                </a:cxn>
                <a:cxn ang="0">
                  <a:pos x="120" y="27"/>
                </a:cxn>
                <a:cxn ang="0">
                  <a:pos x="96" y="27"/>
                </a:cxn>
                <a:cxn ang="0">
                  <a:pos x="72" y="27"/>
                </a:cxn>
                <a:cxn ang="0">
                  <a:pos x="48" y="27"/>
                </a:cxn>
                <a:cxn ang="0">
                  <a:pos x="24" y="27"/>
                </a:cxn>
                <a:cxn ang="0">
                  <a:pos x="0" y="27"/>
                </a:cxn>
                <a:cxn ang="0">
                  <a:pos x="8" y="14"/>
                </a:cxn>
                <a:cxn ang="0">
                  <a:pos x="32" y="9"/>
                </a:cxn>
                <a:cxn ang="0">
                  <a:pos x="40" y="0"/>
                </a:cxn>
              </a:cxnLst>
              <a:rect l="0" t="0" r="r" b="b"/>
              <a:pathLst>
                <a:path w="193" h="33">
                  <a:moveTo>
                    <a:pt x="40" y="0"/>
                  </a:moveTo>
                  <a:lnTo>
                    <a:pt x="64" y="9"/>
                  </a:lnTo>
                  <a:lnTo>
                    <a:pt x="88" y="9"/>
                  </a:lnTo>
                  <a:lnTo>
                    <a:pt x="112" y="9"/>
                  </a:lnTo>
                  <a:lnTo>
                    <a:pt x="136" y="9"/>
                  </a:lnTo>
                  <a:lnTo>
                    <a:pt x="160" y="9"/>
                  </a:lnTo>
                  <a:lnTo>
                    <a:pt x="168" y="23"/>
                  </a:lnTo>
                  <a:lnTo>
                    <a:pt x="192" y="27"/>
                  </a:lnTo>
                  <a:lnTo>
                    <a:pt x="168" y="32"/>
                  </a:lnTo>
                  <a:lnTo>
                    <a:pt x="144" y="27"/>
                  </a:lnTo>
                  <a:lnTo>
                    <a:pt x="120" y="27"/>
                  </a:lnTo>
                  <a:lnTo>
                    <a:pt x="96" y="27"/>
                  </a:lnTo>
                  <a:lnTo>
                    <a:pt x="72" y="27"/>
                  </a:lnTo>
                  <a:lnTo>
                    <a:pt x="48" y="27"/>
                  </a:lnTo>
                  <a:lnTo>
                    <a:pt x="24" y="27"/>
                  </a:lnTo>
                  <a:lnTo>
                    <a:pt x="0" y="27"/>
                  </a:lnTo>
                  <a:lnTo>
                    <a:pt x="8" y="14"/>
                  </a:lnTo>
                  <a:lnTo>
                    <a:pt x="32" y="9"/>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4" name="Freeform 84"/>
            <p:cNvSpPr>
              <a:spLocks/>
            </p:cNvSpPr>
            <p:nvPr/>
          </p:nvSpPr>
          <p:spPr bwMode="auto">
            <a:xfrm>
              <a:off x="888" y="1984"/>
              <a:ext cx="385" cy="33"/>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5" name="Freeform 85"/>
            <p:cNvSpPr>
              <a:spLocks/>
            </p:cNvSpPr>
            <p:nvPr/>
          </p:nvSpPr>
          <p:spPr bwMode="auto">
            <a:xfrm>
              <a:off x="2256" y="1984"/>
              <a:ext cx="385" cy="33"/>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6" name="Freeform 86"/>
            <p:cNvSpPr>
              <a:spLocks/>
            </p:cNvSpPr>
            <p:nvPr/>
          </p:nvSpPr>
          <p:spPr bwMode="auto">
            <a:xfrm>
              <a:off x="1688" y="2064"/>
              <a:ext cx="505" cy="57"/>
            </a:xfrm>
            <a:custGeom>
              <a:avLst/>
              <a:gdLst/>
              <a:ahLst/>
              <a:cxnLst>
                <a:cxn ang="0">
                  <a:pos x="84" y="42"/>
                </a:cxn>
                <a:cxn ang="0">
                  <a:pos x="116" y="42"/>
                </a:cxn>
                <a:cxn ang="0">
                  <a:pos x="147" y="49"/>
                </a:cxn>
                <a:cxn ang="0">
                  <a:pos x="179" y="56"/>
                </a:cxn>
                <a:cxn ang="0">
                  <a:pos x="210" y="56"/>
                </a:cxn>
                <a:cxn ang="0">
                  <a:pos x="242" y="49"/>
                </a:cxn>
                <a:cxn ang="0">
                  <a:pos x="273" y="42"/>
                </a:cxn>
                <a:cxn ang="0">
                  <a:pos x="305" y="42"/>
                </a:cxn>
                <a:cxn ang="0">
                  <a:pos x="336" y="42"/>
                </a:cxn>
                <a:cxn ang="0">
                  <a:pos x="368" y="42"/>
                </a:cxn>
                <a:cxn ang="0">
                  <a:pos x="410" y="49"/>
                </a:cxn>
                <a:cxn ang="0">
                  <a:pos x="441" y="56"/>
                </a:cxn>
                <a:cxn ang="0">
                  <a:pos x="473" y="56"/>
                </a:cxn>
                <a:cxn ang="0">
                  <a:pos x="504" y="49"/>
                </a:cxn>
                <a:cxn ang="0">
                  <a:pos x="473" y="35"/>
                </a:cxn>
                <a:cxn ang="0">
                  <a:pos x="441" y="35"/>
                </a:cxn>
                <a:cxn ang="0">
                  <a:pos x="410" y="28"/>
                </a:cxn>
                <a:cxn ang="0">
                  <a:pos x="378" y="14"/>
                </a:cxn>
                <a:cxn ang="0">
                  <a:pos x="347" y="0"/>
                </a:cxn>
                <a:cxn ang="0">
                  <a:pos x="315" y="0"/>
                </a:cxn>
                <a:cxn ang="0">
                  <a:pos x="284" y="0"/>
                </a:cxn>
                <a:cxn ang="0">
                  <a:pos x="252" y="7"/>
                </a:cxn>
                <a:cxn ang="0">
                  <a:pos x="221" y="14"/>
                </a:cxn>
                <a:cxn ang="0">
                  <a:pos x="189" y="14"/>
                </a:cxn>
                <a:cxn ang="0">
                  <a:pos x="158" y="14"/>
                </a:cxn>
                <a:cxn ang="0">
                  <a:pos x="126" y="14"/>
                </a:cxn>
                <a:cxn ang="0">
                  <a:pos x="95" y="7"/>
                </a:cxn>
                <a:cxn ang="0">
                  <a:pos x="63" y="7"/>
                </a:cxn>
                <a:cxn ang="0">
                  <a:pos x="32" y="7"/>
                </a:cxn>
                <a:cxn ang="0">
                  <a:pos x="0" y="7"/>
                </a:cxn>
                <a:cxn ang="0">
                  <a:pos x="21" y="28"/>
                </a:cxn>
                <a:cxn ang="0">
                  <a:pos x="53" y="35"/>
                </a:cxn>
                <a:cxn ang="0">
                  <a:pos x="84" y="35"/>
                </a:cxn>
                <a:cxn ang="0">
                  <a:pos x="84" y="42"/>
                </a:cxn>
              </a:cxnLst>
              <a:rect l="0" t="0" r="r" b="b"/>
              <a:pathLst>
                <a:path w="505" h="57">
                  <a:moveTo>
                    <a:pt x="84" y="42"/>
                  </a:moveTo>
                  <a:lnTo>
                    <a:pt x="116" y="42"/>
                  </a:lnTo>
                  <a:lnTo>
                    <a:pt x="147" y="49"/>
                  </a:lnTo>
                  <a:lnTo>
                    <a:pt x="179" y="56"/>
                  </a:lnTo>
                  <a:lnTo>
                    <a:pt x="210" y="56"/>
                  </a:lnTo>
                  <a:lnTo>
                    <a:pt x="242" y="49"/>
                  </a:lnTo>
                  <a:lnTo>
                    <a:pt x="273" y="42"/>
                  </a:lnTo>
                  <a:lnTo>
                    <a:pt x="305" y="42"/>
                  </a:lnTo>
                  <a:lnTo>
                    <a:pt x="336" y="42"/>
                  </a:lnTo>
                  <a:lnTo>
                    <a:pt x="368" y="42"/>
                  </a:lnTo>
                  <a:lnTo>
                    <a:pt x="410" y="49"/>
                  </a:lnTo>
                  <a:lnTo>
                    <a:pt x="441" y="56"/>
                  </a:lnTo>
                  <a:lnTo>
                    <a:pt x="473" y="56"/>
                  </a:lnTo>
                  <a:lnTo>
                    <a:pt x="504" y="49"/>
                  </a:lnTo>
                  <a:lnTo>
                    <a:pt x="473" y="35"/>
                  </a:lnTo>
                  <a:lnTo>
                    <a:pt x="441" y="35"/>
                  </a:lnTo>
                  <a:lnTo>
                    <a:pt x="410" y="28"/>
                  </a:lnTo>
                  <a:lnTo>
                    <a:pt x="378" y="14"/>
                  </a:lnTo>
                  <a:lnTo>
                    <a:pt x="347" y="0"/>
                  </a:lnTo>
                  <a:lnTo>
                    <a:pt x="315" y="0"/>
                  </a:lnTo>
                  <a:lnTo>
                    <a:pt x="284" y="0"/>
                  </a:lnTo>
                  <a:lnTo>
                    <a:pt x="252" y="7"/>
                  </a:lnTo>
                  <a:lnTo>
                    <a:pt x="221" y="14"/>
                  </a:lnTo>
                  <a:lnTo>
                    <a:pt x="189" y="14"/>
                  </a:lnTo>
                  <a:lnTo>
                    <a:pt x="158" y="14"/>
                  </a:lnTo>
                  <a:lnTo>
                    <a:pt x="126" y="14"/>
                  </a:lnTo>
                  <a:lnTo>
                    <a:pt x="95" y="7"/>
                  </a:lnTo>
                  <a:lnTo>
                    <a:pt x="63" y="7"/>
                  </a:lnTo>
                  <a:lnTo>
                    <a:pt x="32" y="7"/>
                  </a:lnTo>
                  <a:lnTo>
                    <a:pt x="0" y="7"/>
                  </a:lnTo>
                  <a:lnTo>
                    <a:pt x="21" y="28"/>
                  </a:lnTo>
                  <a:lnTo>
                    <a:pt x="53" y="35"/>
                  </a:lnTo>
                  <a:lnTo>
                    <a:pt x="84" y="35"/>
                  </a:lnTo>
                  <a:lnTo>
                    <a:pt x="8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7" name="Freeform 87"/>
            <p:cNvSpPr>
              <a:spLocks/>
            </p:cNvSpPr>
            <p:nvPr/>
          </p:nvSpPr>
          <p:spPr bwMode="auto">
            <a:xfrm>
              <a:off x="1272" y="2072"/>
              <a:ext cx="241" cy="57"/>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grpSp>
      <p:sp>
        <p:nvSpPr>
          <p:cNvPr id="332888" name="Freeform 88"/>
          <p:cNvSpPr>
            <a:spLocks/>
          </p:cNvSpPr>
          <p:nvPr/>
        </p:nvSpPr>
        <p:spPr bwMode="auto">
          <a:xfrm>
            <a:off x="5689600" y="33178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89" name="Freeform 89"/>
          <p:cNvSpPr>
            <a:spLocks/>
          </p:cNvSpPr>
          <p:nvPr/>
        </p:nvSpPr>
        <p:spPr bwMode="auto">
          <a:xfrm>
            <a:off x="660400" y="34575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0" name="Freeform 90"/>
          <p:cNvSpPr>
            <a:spLocks/>
          </p:cNvSpPr>
          <p:nvPr/>
        </p:nvSpPr>
        <p:spPr bwMode="auto">
          <a:xfrm>
            <a:off x="774700" y="3330575"/>
            <a:ext cx="763588" cy="65088"/>
          </a:xfrm>
          <a:custGeom>
            <a:avLst/>
            <a:gdLst/>
            <a:ahLst/>
            <a:cxnLst>
              <a:cxn ang="0">
                <a:pos x="80" y="30"/>
              </a:cxn>
              <a:cxn ang="0">
                <a:pos x="110" y="30"/>
              </a:cxn>
              <a:cxn ang="0">
                <a:pos x="140" y="35"/>
              </a:cxn>
              <a:cxn ang="0">
                <a:pos x="170" y="40"/>
              </a:cxn>
              <a:cxn ang="0">
                <a:pos x="200" y="40"/>
              </a:cxn>
              <a:cxn ang="0">
                <a:pos x="230" y="35"/>
              </a:cxn>
              <a:cxn ang="0">
                <a:pos x="260" y="30"/>
              </a:cxn>
              <a:cxn ang="0">
                <a:pos x="290" y="30"/>
              </a:cxn>
              <a:cxn ang="0">
                <a:pos x="320" y="30"/>
              </a:cxn>
              <a:cxn ang="0">
                <a:pos x="350" y="30"/>
              </a:cxn>
              <a:cxn ang="0">
                <a:pos x="390" y="35"/>
              </a:cxn>
              <a:cxn ang="0">
                <a:pos x="420" y="40"/>
              </a:cxn>
              <a:cxn ang="0">
                <a:pos x="450" y="40"/>
              </a:cxn>
              <a:cxn ang="0">
                <a:pos x="480" y="35"/>
              </a:cxn>
              <a:cxn ang="0">
                <a:pos x="450" y="25"/>
              </a:cxn>
              <a:cxn ang="0">
                <a:pos x="420" y="25"/>
              </a:cxn>
              <a:cxn ang="0">
                <a:pos x="390" y="20"/>
              </a:cxn>
              <a:cxn ang="0">
                <a:pos x="360" y="10"/>
              </a:cxn>
              <a:cxn ang="0">
                <a:pos x="330" y="0"/>
              </a:cxn>
              <a:cxn ang="0">
                <a:pos x="300" y="0"/>
              </a:cxn>
              <a:cxn ang="0">
                <a:pos x="270" y="0"/>
              </a:cxn>
              <a:cxn ang="0">
                <a:pos x="240" y="5"/>
              </a:cxn>
              <a:cxn ang="0">
                <a:pos x="210" y="10"/>
              </a:cxn>
              <a:cxn ang="0">
                <a:pos x="180" y="10"/>
              </a:cxn>
              <a:cxn ang="0">
                <a:pos x="150" y="10"/>
              </a:cxn>
              <a:cxn ang="0">
                <a:pos x="120" y="10"/>
              </a:cxn>
              <a:cxn ang="0">
                <a:pos x="90" y="5"/>
              </a:cxn>
              <a:cxn ang="0">
                <a:pos x="60" y="5"/>
              </a:cxn>
              <a:cxn ang="0">
                <a:pos x="30" y="5"/>
              </a:cxn>
              <a:cxn ang="0">
                <a:pos x="0" y="5"/>
              </a:cxn>
              <a:cxn ang="0">
                <a:pos x="20" y="20"/>
              </a:cxn>
              <a:cxn ang="0">
                <a:pos x="50" y="25"/>
              </a:cxn>
              <a:cxn ang="0">
                <a:pos x="80" y="25"/>
              </a:cxn>
              <a:cxn ang="0">
                <a:pos x="80" y="30"/>
              </a:cxn>
            </a:cxnLst>
            <a:rect l="0" t="0" r="r" b="b"/>
            <a:pathLst>
              <a:path w="481" h="41">
                <a:moveTo>
                  <a:pt x="80" y="30"/>
                </a:moveTo>
                <a:lnTo>
                  <a:pt x="110" y="30"/>
                </a:lnTo>
                <a:lnTo>
                  <a:pt x="140" y="35"/>
                </a:lnTo>
                <a:lnTo>
                  <a:pt x="170" y="40"/>
                </a:lnTo>
                <a:lnTo>
                  <a:pt x="200" y="40"/>
                </a:lnTo>
                <a:lnTo>
                  <a:pt x="230" y="35"/>
                </a:lnTo>
                <a:lnTo>
                  <a:pt x="260" y="30"/>
                </a:lnTo>
                <a:lnTo>
                  <a:pt x="290" y="30"/>
                </a:lnTo>
                <a:lnTo>
                  <a:pt x="320" y="30"/>
                </a:lnTo>
                <a:lnTo>
                  <a:pt x="350" y="30"/>
                </a:lnTo>
                <a:lnTo>
                  <a:pt x="390" y="35"/>
                </a:lnTo>
                <a:lnTo>
                  <a:pt x="420" y="40"/>
                </a:lnTo>
                <a:lnTo>
                  <a:pt x="450" y="40"/>
                </a:lnTo>
                <a:lnTo>
                  <a:pt x="480" y="35"/>
                </a:lnTo>
                <a:lnTo>
                  <a:pt x="450" y="25"/>
                </a:lnTo>
                <a:lnTo>
                  <a:pt x="420" y="25"/>
                </a:lnTo>
                <a:lnTo>
                  <a:pt x="390" y="20"/>
                </a:lnTo>
                <a:lnTo>
                  <a:pt x="360" y="10"/>
                </a:lnTo>
                <a:lnTo>
                  <a:pt x="330" y="0"/>
                </a:lnTo>
                <a:lnTo>
                  <a:pt x="300" y="0"/>
                </a:lnTo>
                <a:lnTo>
                  <a:pt x="270" y="0"/>
                </a:lnTo>
                <a:lnTo>
                  <a:pt x="240" y="5"/>
                </a:lnTo>
                <a:lnTo>
                  <a:pt x="210" y="10"/>
                </a:lnTo>
                <a:lnTo>
                  <a:pt x="180" y="10"/>
                </a:lnTo>
                <a:lnTo>
                  <a:pt x="150" y="10"/>
                </a:lnTo>
                <a:lnTo>
                  <a:pt x="120" y="10"/>
                </a:lnTo>
                <a:lnTo>
                  <a:pt x="90" y="5"/>
                </a:lnTo>
                <a:lnTo>
                  <a:pt x="60" y="5"/>
                </a:lnTo>
                <a:lnTo>
                  <a:pt x="30" y="5"/>
                </a:lnTo>
                <a:lnTo>
                  <a:pt x="0" y="5"/>
                </a:lnTo>
                <a:lnTo>
                  <a:pt x="20" y="20"/>
                </a:lnTo>
                <a:lnTo>
                  <a:pt x="50" y="25"/>
                </a:lnTo>
                <a:lnTo>
                  <a:pt x="80" y="25"/>
                </a:lnTo>
                <a:lnTo>
                  <a:pt x="80" y="3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1" name="Freeform 91"/>
          <p:cNvSpPr>
            <a:spLocks/>
          </p:cNvSpPr>
          <p:nvPr/>
        </p:nvSpPr>
        <p:spPr bwMode="auto">
          <a:xfrm>
            <a:off x="3403600" y="3597275"/>
            <a:ext cx="585788" cy="90488"/>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2" name="Freeform 92"/>
          <p:cNvSpPr>
            <a:spLocks/>
          </p:cNvSpPr>
          <p:nvPr/>
        </p:nvSpPr>
        <p:spPr bwMode="auto">
          <a:xfrm>
            <a:off x="4102100" y="3432175"/>
            <a:ext cx="763588" cy="103188"/>
          </a:xfrm>
          <a:custGeom>
            <a:avLst/>
            <a:gdLst/>
            <a:ahLst/>
            <a:cxnLst>
              <a:cxn ang="0">
                <a:pos x="34" y="0"/>
              </a:cxn>
              <a:cxn ang="0">
                <a:pos x="69" y="0"/>
              </a:cxn>
              <a:cxn ang="0">
                <a:pos x="103" y="8"/>
              </a:cxn>
              <a:cxn ang="0">
                <a:pos x="137" y="0"/>
              </a:cxn>
              <a:cxn ang="0">
                <a:pos x="171" y="0"/>
              </a:cxn>
              <a:cxn ang="0">
                <a:pos x="206" y="0"/>
              </a:cxn>
              <a:cxn ang="0">
                <a:pos x="240" y="8"/>
              </a:cxn>
              <a:cxn ang="0">
                <a:pos x="274" y="8"/>
              </a:cxn>
              <a:cxn ang="0">
                <a:pos x="309" y="16"/>
              </a:cxn>
              <a:cxn ang="0">
                <a:pos x="343" y="16"/>
              </a:cxn>
              <a:cxn ang="0">
                <a:pos x="377" y="16"/>
              </a:cxn>
              <a:cxn ang="0">
                <a:pos x="411" y="16"/>
              </a:cxn>
              <a:cxn ang="0">
                <a:pos x="480" y="8"/>
              </a:cxn>
              <a:cxn ang="0">
                <a:pos x="457" y="32"/>
              </a:cxn>
              <a:cxn ang="0">
                <a:pos x="423" y="56"/>
              </a:cxn>
              <a:cxn ang="0">
                <a:pos x="389" y="56"/>
              </a:cxn>
              <a:cxn ang="0">
                <a:pos x="354" y="56"/>
              </a:cxn>
              <a:cxn ang="0">
                <a:pos x="320" y="56"/>
              </a:cxn>
              <a:cxn ang="0">
                <a:pos x="286" y="64"/>
              </a:cxn>
              <a:cxn ang="0">
                <a:pos x="251" y="64"/>
              </a:cxn>
              <a:cxn ang="0">
                <a:pos x="217" y="64"/>
              </a:cxn>
              <a:cxn ang="0">
                <a:pos x="183" y="48"/>
              </a:cxn>
              <a:cxn ang="0">
                <a:pos x="149" y="32"/>
              </a:cxn>
              <a:cxn ang="0">
                <a:pos x="114" y="24"/>
              </a:cxn>
              <a:cxn ang="0">
                <a:pos x="69" y="16"/>
              </a:cxn>
              <a:cxn ang="0">
                <a:pos x="34" y="16"/>
              </a:cxn>
              <a:cxn ang="0">
                <a:pos x="0" y="16"/>
              </a:cxn>
              <a:cxn ang="0">
                <a:pos x="34" y="0"/>
              </a:cxn>
            </a:cxnLst>
            <a:rect l="0" t="0" r="r" b="b"/>
            <a:pathLst>
              <a:path w="481" h="65">
                <a:moveTo>
                  <a:pt x="34" y="0"/>
                </a:moveTo>
                <a:lnTo>
                  <a:pt x="69" y="0"/>
                </a:lnTo>
                <a:lnTo>
                  <a:pt x="103" y="8"/>
                </a:lnTo>
                <a:lnTo>
                  <a:pt x="137" y="0"/>
                </a:lnTo>
                <a:lnTo>
                  <a:pt x="171" y="0"/>
                </a:lnTo>
                <a:lnTo>
                  <a:pt x="206" y="0"/>
                </a:lnTo>
                <a:lnTo>
                  <a:pt x="240" y="8"/>
                </a:lnTo>
                <a:lnTo>
                  <a:pt x="274" y="8"/>
                </a:lnTo>
                <a:lnTo>
                  <a:pt x="309" y="16"/>
                </a:lnTo>
                <a:lnTo>
                  <a:pt x="343" y="16"/>
                </a:lnTo>
                <a:lnTo>
                  <a:pt x="377" y="16"/>
                </a:lnTo>
                <a:lnTo>
                  <a:pt x="411" y="16"/>
                </a:lnTo>
                <a:lnTo>
                  <a:pt x="480" y="8"/>
                </a:lnTo>
                <a:lnTo>
                  <a:pt x="457" y="32"/>
                </a:lnTo>
                <a:lnTo>
                  <a:pt x="423" y="56"/>
                </a:lnTo>
                <a:lnTo>
                  <a:pt x="389" y="56"/>
                </a:lnTo>
                <a:lnTo>
                  <a:pt x="354" y="56"/>
                </a:lnTo>
                <a:lnTo>
                  <a:pt x="320" y="56"/>
                </a:lnTo>
                <a:lnTo>
                  <a:pt x="286" y="64"/>
                </a:lnTo>
                <a:lnTo>
                  <a:pt x="251" y="64"/>
                </a:lnTo>
                <a:lnTo>
                  <a:pt x="217" y="64"/>
                </a:lnTo>
                <a:lnTo>
                  <a:pt x="183" y="48"/>
                </a:lnTo>
                <a:lnTo>
                  <a:pt x="149" y="32"/>
                </a:lnTo>
                <a:lnTo>
                  <a:pt x="114" y="24"/>
                </a:lnTo>
                <a:lnTo>
                  <a:pt x="69" y="16"/>
                </a:lnTo>
                <a:lnTo>
                  <a:pt x="34" y="16"/>
                </a:lnTo>
                <a:lnTo>
                  <a:pt x="0" y="16"/>
                </a:lnTo>
                <a:lnTo>
                  <a:pt x="34"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3" name="Freeform 93"/>
          <p:cNvSpPr>
            <a:spLocks/>
          </p:cNvSpPr>
          <p:nvPr/>
        </p:nvSpPr>
        <p:spPr bwMode="auto">
          <a:xfrm>
            <a:off x="5410200" y="35845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4" name="Freeform 94"/>
          <p:cNvSpPr>
            <a:spLocks/>
          </p:cNvSpPr>
          <p:nvPr/>
        </p:nvSpPr>
        <p:spPr bwMode="auto">
          <a:xfrm>
            <a:off x="3949700" y="3673475"/>
            <a:ext cx="306388" cy="90488"/>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5" name="Freeform 95"/>
          <p:cNvSpPr>
            <a:spLocks/>
          </p:cNvSpPr>
          <p:nvPr/>
        </p:nvSpPr>
        <p:spPr bwMode="auto">
          <a:xfrm>
            <a:off x="4724400" y="3584575"/>
            <a:ext cx="611188" cy="90488"/>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6" name="Freeform 96"/>
          <p:cNvSpPr>
            <a:spLocks/>
          </p:cNvSpPr>
          <p:nvPr/>
        </p:nvSpPr>
        <p:spPr bwMode="auto">
          <a:xfrm>
            <a:off x="4038600" y="3565525"/>
            <a:ext cx="615950" cy="77788"/>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7" name="Freeform 97"/>
          <p:cNvSpPr>
            <a:spLocks/>
          </p:cNvSpPr>
          <p:nvPr/>
        </p:nvSpPr>
        <p:spPr bwMode="auto">
          <a:xfrm>
            <a:off x="4267200" y="3711575"/>
            <a:ext cx="382588" cy="90488"/>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bg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8" name="Freeform 98"/>
          <p:cNvSpPr>
            <a:spLocks/>
          </p:cNvSpPr>
          <p:nvPr/>
        </p:nvSpPr>
        <p:spPr bwMode="auto">
          <a:xfrm>
            <a:off x="19050" y="2209800"/>
            <a:ext cx="6440488" cy="554038"/>
          </a:xfrm>
          <a:custGeom>
            <a:avLst/>
            <a:gdLst/>
            <a:ahLst/>
            <a:cxnLst>
              <a:cxn ang="0">
                <a:pos x="0" y="0"/>
              </a:cxn>
              <a:cxn ang="0">
                <a:pos x="4032" y="0"/>
              </a:cxn>
              <a:cxn ang="0">
                <a:pos x="4032" y="336"/>
              </a:cxn>
              <a:cxn ang="0">
                <a:pos x="0" y="336"/>
              </a:cxn>
              <a:cxn ang="0">
                <a:pos x="0" y="0"/>
              </a:cxn>
            </a:cxnLst>
            <a:rect l="0" t="0" r="r" b="b"/>
            <a:pathLst>
              <a:path w="4033" h="337">
                <a:moveTo>
                  <a:pt x="0" y="0"/>
                </a:moveTo>
                <a:lnTo>
                  <a:pt x="4032" y="0"/>
                </a:lnTo>
                <a:lnTo>
                  <a:pt x="4032" y="336"/>
                </a:lnTo>
                <a:lnTo>
                  <a:pt x="0" y="336"/>
                </a:lnTo>
                <a:lnTo>
                  <a:pt x="0" y="0"/>
                </a:lnTo>
              </a:path>
            </a:pathLst>
          </a:custGeom>
          <a:solidFill>
            <a:srgbClr val="676767"/>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899" name="Line 99"/>
          <p:cNvSpPr>
            <a:spLocks noChangeShapeType="1"/>
          </p:cNvSpPr>
          <p:nvPr/>
        </p:nvSpPr>
        <p:spPr bwMode="auto">
          <a:xfrm>
            <a:off x="6350" y="3990975"/>
            <a:ext cx="6032500" cy="0"/>
          </a:xfrm>
          <a:prstGeom prst="line">
            <a:avLst/>
          </a:prstGeom>
          <a:noFill/>
          <a:ln w="12700">
            <a:solidFill>
              <a:schemeClr val="tx1"/>
            </a:solidFill>
            <a:prstDash val="lgDash"/>
            <a:round/>
            <a:headEnd/>
            <a:tailEnd/>
          </a:ln>
          <a:effectLst/>
        </p:spPr>
        <p:txBody>
          <a:bodyPr wrap="none" anchor="ctr"/>
          <a:lstStyle/>
          <a:p>
            <a:endParaRPr lang="en-US">
              <a:solidFill>
                <a:prstClr val="black"/>
              </a:solidFill>
            </a:endParaRPr>
          </a:p>
        </p:txBody>
      </p:sp>
      <p:sp>
        <p:nvSpPr>
          <p:cNvPr id="332900" name="Rectangle 100"/>
          <p:cNvSpPr>
            <a:spLocks noChangeArrowheads="1"/>
          </p:cNvSpPr>
          <p:nvPr/>
        </p:nvSpPr>
        <p:spPr bwMode="auto">
          <a:xfrm>
            <a:off x="7113588" y="4021138"/>
            <a:ext cx="1822450"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Frost Table</a:t>
            </a:r>
          </a:p>
        </p:txBody>
      </p:sp>
      <p:sp>
        <p:nvSpPr>
          <p:cNvPr id="332901" name="Rectangle 101"/>
          <p:cNvSpPr>
            <a:spLocks noChangeArrowheads="1"/>
          </p:cNvSpPr>
          <p:nvPr/>
        </p:nvSpPr>
        <p:spPr bwMode="auto">
          <a:xfrm>
            <a:off x="7113588" y="5097463"/>
            <a:ext cx="1908175"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Water Table</a:t>
            </a:r>
          </a:p>
        </p:txBody>
      </p:sp>
      <p:sp>
        <p:nvSpPr>
          <p:cNvPr id="332902" name="Freeform 102"/>
          <p:cNvSpPr>
            <a:spLocks/>
          </p:cNvSpPr>
          <p:nvPr/>
        </p:nvSpPr>
        <p:spPr bwMode="auto">
          <a:xfrm>
            <a:off x="6464300" y="5310188"/>
            <a:ext cx="650875" cy="155575"/>
          </a:xfrm>
          <a:custGeom>
            <a:avLst/>
            <a:gdLst/>
            <a:ahLst/>
            <a:cxnLst>
              <a:cxn ang="0">
                <a:pos x="409" y="1"/>
              </a:cxn>
              <a:cxn ang="0">
                <a:pos x="185" y="0"/>
              </a:cxn>
              <a:cxn ang="0">
                <a:pos x="0" y="97"/>
              </a:cxn>
            </a:cxnLst>
            <a:rect l="0" t="0" r="r" b="b"/>
            <a:pathLst>
              <a:path w="410" h="98">
                <a:moveTo>
                  <a:pt x="409" y="1"/>
                </a:moveTo>
                <a:lnTo>
                  <a:pt x="185" y="0"/>
                </a:lnTo>
                <a:lnTo>
                  <a:pt x="0" y="97"/>
                </a:lnTo>
              </a:path>
            </a:pathLst>
          </a:custGeom>
          <a:noFill/>
          <a:ln w="12700" cap="rnd" cmpd="sng">
            <a:solidFill>
              <a:schemeClr val="tx1"/>
            </a:solidFill>
            <a:prstDash val="solid"/>
            <a:round/>
            <a:headEnd type="none" w="med" len="med"/>
            <a:tailEnd type="triangle" w="med" len="med"/>
          </a:ln>
          <a:effectLst/>
        </p:spPr>
        <p:txBody>
          <a:bodyPr/>
          <a:lstStyle/>
          <a:p>
            <a:endParaRPr lang="en-US">
              <a:solidFill>
                <a:prstClr val="black"/>
              </a:solidFill>
            </a:endParaRPr>
          </a:p>
        </p:txBody>
      </p:sp>
      <p:sp>
        <p:nvSpPr>
          <p:cNvPr id="332903" name="Freeform 103"/>
          <p:cNvSpPr>
            <a:spLocks/>
          </p:cNvSpPr>
          <p:nvPr/>
        </p:nvSpPr>
        <p:spPr bwMode="auto">
          <a:xfrm>
            <a:off x="6235700" y="4016375"/>
            <a:ext cx="877888" cy="217488"/>
          </a:xfrm>
          <a:custGeom>
            <a:avLst/>
            <a:gdLst/>
            <a:ahLst/>
            <a:cxnLst>
              <a:cxn ang="0">
                <a:pos x="552" y="136"/>
              </a:cxn>
              <a:cxn ang="0">
                <a:pos x="272" y="136"/>
              </a:cxn>
              <a:cxn ang="0">
                <a:pos x="0" y="0"/>
              </a:cxn>
            </a:cxnLst>
            <a:rect l="0" t="0" r="r" b="b"/>
            <a:pathLst>
              <a:path w="553" h="137">
                <a:moveTo>
                  <a:pt x="552" y="136"/>
                </a:moveTo>
                <a:lnTo>
                  <a:pt x="272" y="136"/>
                </a:lnTo>
                <a:lnTo>
                  <a:pt x="0" y="0"/>
                </a:lnTo>
              </a:path>
            </a:pathLst>
          </a:custGeom>
          <a:noFill/>
          <a:ln w="12700" cap="rnd" cmpd="sng">
            <a:solidFill>
              <a:schemeClr val="tx1"/>
            </a:solidFill>
            <a:prstDash val="solid"/>
            <a:round/>
            <a:headEnd type="none" w="med" len="med"/>
            <a:tailEnd type="triangle" w="med" len="med"/>
          </a:ln>
          <a:effectLst/>
        </p:spPr>
        <p:txBody>
          <a:bodyPr/>
          <a:lstStyle/>
          <a:p>
            <a:endParaRPr lang="en-US">
              <a:solidFill>
                <a:prstClr val="black"/>
              </a:solidFill>
            </a:endParaRPr>
          </a:p>
        </p:txBody>
      </p:sp>
      <p:sp>
        <p:nvSpPr>
          <p:cNvPr id="332904" name="Rectangle 104"/>
          <p:cNvSpPr>
            <a:spLocks noChangeArrowheads="1"/>
          </p:cNvSpPr>
          <p:nvPr/>
        </p:nvSpPr>
        <p:spPr bwMode="auto">
          <a:xfrm>
            <a:off x="2233613" y="2230438"/>
            <a:ext cx="942975"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white"/>
                </a:solidFill>
                <a:latin typeface="Arial" pitchFamily="34" charset="0"/>
              </a:rPr>
              <a:t>Road</a:t>
            </a:r>
          </a:p>
        </p:txBody>
      </p:sp>
      <p:sp>
        <p:nvSpPr>
          <p:cNvPr id="332905" name="Freeform 105"/>
          <p:cNvSpPr>
            <a:spLocks/>
          </p:cNvSpPr>
          <p:nvPr/>
        </p:nvSpPr>
        <p:spPr bwMode="auto">
          <a:xfrm>
            <a:off x="6381750" y="2663825"/>
            <a:ext cx="630238" cy="576263"/>
          </a:xfrm>
          <a:custGeom>
            <a:avLst/>
            <a:gdLst/>
            <a:ahLst/>
            <a:cxnLst>
              <a:cxn ang="0">
                <a:pos x="392" y="0"/>
              </a:cxn>
              <a:cxn ang="0">
                <a:pos x="396" y="13"/>
              </a:cxn>
              <a:cxn ang="0">
                <a:pos x="396" y="26"/>
              </a:cxn>
              <a:cxn ang="0">
                <a:pos x="392" y="39"/>
              </a:cxn>
              <a:cxn ang="0">
                <a:pos x="392" y="52"/>
              </a:cxn>
              <a:cxn ang="0">
                <a:pos x="389" y="65"/>
              </a:cxn>
              <a:cxn ang="0">
                <a:pos x="381" y="78"/>
              </a:cxn>
              <a:cxn ang="0">
                <a:pos x="381" y="91"/>
              </a:cxn>
              <a:cxn ang="0">
                <a:pos x="389" y="104"/>
              </a:cxn>
              <a:cxn ang="0">
                <a:pos x="392" y="117"/>
              </a:cxn>
              <a:cxn ang="0">
                <a:pos x="392" y="130"/>
              </a:cxn>
              <a:cxn ang="0">
                <a:pos x="392" y="143"/>
              </a:cxn>
              <a:cxn ang="0">
                <a:pos x="392" y="156"/>
              </a:cxn>
              <a:cxn ang="0">
                <a:pos x="389" y="169"/>
              </a:cxn>
              <a:cxn ang="0">
                <a:pos x="389" y="182"/>
              </a:cxn>
              <a:cxn ang="0">
                <a:pos x="385" y="195"/>
              </a:cxn>
              <a:cxn ang="0">
                <a:pos x="385" y="210"/>
              </a:cxn>
              <a:cxn ang="0">
                <a:pos x="385" y="223"/>
              </a:cxn>
              <a:cxn ang="0">
                <a:pos x="385" y="238"/>
              </a:cxn>
              <a:cxn ang="0">
                <a:pos x="385" y="256"/>
              </a:cxn>
              <a:cxn ang="0">
                <a:pos x="385" y="269"/>
              </a:cxn>
              <a:cxn ang="0">
                <a:pos x="385" y="282"/>
              </a:cxn>
              <a:cxn ang="0">
                <a:pos x="381" y="303"/>
              </a:cxn>
              <a:cxn ang="0">
                <a:pos x="381" y="316"/>
              </a:cxn>
              <a:cxn ang="0">
                <a:pos x="377" y="329"/>
              </a:cxn>
              <a:cxn ang="0">
                <a:pos x="377" y="342"/>
              </a:cxn>
              <a:cxn ang="0">
                <a:pos x="374" y="355"/>
              </a:cxn>
              <a:cxn ang="0">
                <a:pos x="0" y="362"/>
              </a:cxn>
              <a:cxn ang="0">
                <a:pos x="11" y="351"/>
              </a:cxn>
              <a:cxn ang="0">
                <a:pos x="7" y="338"/>
              </a:cxn>
              <a:cxn ang="0">
                <a:pos x="4" y="325"/>
              </a:cxn>
              <a:cxn ang="0">
                <a:pos x="7" y="312"/>
              </a:cxn>
              <a:cxn ang="0">
                <a:pos x="7" y="299"/>
              </a:cxn>
              <a:cxn ang="0">
                <a:pos x="4" y="286"/>
              </a:cxn>
              <a:cxn ang="0">
                <a:pos x="0" y="273"/>
              </a:cxn>
              <a:cxn ang="0">
                <a:pos x="0" y="260"/>
              </a:cxn>
              <a:cxn ang="0">
                <a:pos x="4" y="247"/>
              </a:cxn>
              <a:cxn ang="0">
                <a:pos x="7" y="232"/>
              </a:cxn>
              <a:cxn ang="0">
                <a:pos x="11" y="219"/>
              </a:cxn>
              <a:cxn ang="0">
                <a:pos x="11" y="206"/>
              </a:cxn>
              <a:cxn ang="0">
                <a:pos x="11" y="193"/>
              </a:cxn>
              <a:cxn ang="0">
                <a:pos x="11" y="180"/>
              </a:cxn>
              <a:cxn ang="0">
                <a:pos x="7" y="167"/>
              </a:cxn>
              <a:cxn ang="0">
                <a:pos x="7" y="154"/>
              </a:cxn>
              <a:cxn ang="0">
                <a:pos x="7" y="141"/>
              </a:cxn>
              <a:cxn ang="0">
                <a:pos x="11" y="128"/>
              </a:cxn>
              <a:cxn ang="0">
                <a:pos x="11" y="115"/>
              </a:cxn>
              <a:cxn ang="0">
                <a:pos x="11" y="102"/>
              </a:cxn>
              <a:cxn ang="0">
                <a:pos x="11" y="89"/>
              </a:cxn>
              <a:cxn ang="0">
                <a:pos x="11" y="76"/>
              </a:cxn>
              <a:cxn ang="0">
                <a:pos x="11" y="63"/>
              </a:cxn>
              <a:cxn ang="0">
                <a:pos x="15" y="48"/>
              </a:cxn>
              <a:cxn ang="0">
                <a:pos x="15" y="35"/>
              </a:cxn>
              <a:cxn ang="0">
                <a:pos x="15" y="22"/>
              </a:cxn>
              <a:cxn ang="0">
                <a:pos x="15" y="9"/>
              </a:cxn>
              <a:cxn ang="0">
                <a:pos x="41" y="0"/>
              </a:cxn>
            </a:cxnLst>
            <a:rect l="0" t="0" r="r" b="b"/>
            <a:pathLst>
              <a:path w="397" h="363">
                <a:moveTo>
                  <a:pt x="41" y="0"/>
                </a:moveTo>
                <a:lnTo>
                  <a:pt x="392" y="0"/>
                </a:lnTo>
                <a:lnTo>
                  <a:pt x="396" y="7"/>
                </a:lnTo>
                <a:lnTo>
                  <a:pt x="396" y="13"/>
                </a:lnTo>
                <a:lnTo>
                  <a:pt x="396" y="20"/>
                </a:lnTo>
                <a:lnTo>
                  <a:pt x="396" y="26"/>
                </a:lnTo>
                <a:lnTo>
                  <a:pt x="396" y="33"/>
                </a:lnTo>
                <a:lnTo>
                  <a:pt x="392" y="39"/>
                </a:lnTo>
                <a:lnTo>
                  <a:pt x="392" y="46"/>
                </a:lnTo>
                <a:lnTo>
                  <a:pt x="392" y="52"/>
                </a:lnTo>
                <a:lnTo>
                  <a:pt x="389" y="59"/>
                </a:lnTo>
                <a:lnTo>
                  <a:pt x="389" y="65"/>
                </a:lnTo>
                <a:lnTo>
                  <a:pt x="385" y="72"/>
                </a:lnTo>
                <a:lnTo>
                  <a:pt x="381" y="78"/>
                </a:lnTo>
                <a:lnTo>
                  <a:pt x="381" y="85"/>
                </a:lnTo>
                <a:lnTo>
                  <a:pt x="381" y="91"/>
                </a:lnTo>
                <a:lnTo>
                  <a:pt x="385" y="98"/>
                </a:lnTo>
                <a:lnTo>
                  <a:pt x="389" y="104"/>
                </a:lnTo>
                <a:lnTo>
                  <a:pt x="392" y="111"/>
                </a:lnTo>
                <a:lnTo>
                  <a:pt x="392" y="117"/>
                </a:lnTo>
                <a:lnTo>
                  <a:pt x="392" y="124"/>
                </a:lnTo>
                <a:lnTo>
                  <a:pt x="392" y="130"/>
                </a:lnTo>
                <a:lnTo>
                  <a:pt x="392" y="137"/>
                </a:lnTo>
                <a:lnTo>
                  <a:pt x="392" y="143"/>
                </a:lnTo>
                <a:lnTo>
                  <a:pt x="392" y="150"/>
                </a:lnTo>
                <a:lnTo>
                  <a:pt x="392" y="156"/>
                </a:lnTo>
                <a:lnTo>
                  <a:pt x="392" y="163"/>
                </a:lnTo>
                <a:lnTo>
                  <a:pt x="389" y="169"/>
                </a:lnTo>
                <a:lnTo>
                  <a:pt x="389" y="176"/>
                </a:lnTo>
                <a:lnTo>
                  <a:pt x="389" y="182"/>
                </a:lnTo>
                <a:lnTo>
                  <a:pt x="385" y="189"/>
                </a:lnTo>
                <a:lnTo>
                  <a:pt x="385" y="195"/>
                </a:lnTo>
                <a:lnTo>
                  <a:pt x="385" y="204"/>
                </a:lnTo>
                <a:lnTo>
                  <a:pt x="385" y="210"/>
                </a:lnTo>
                <a:lnTo>
                  <a:pt x="385" y="217"/>
                </a:lnTo>
                <a:lnTo>
                  <a:pt x="385" y="223"/>
                </a:lnTo>
                <a:lnTo>
                  <a:pt x="385" y="230"/>
                </a:lnTo>
                <a:lnTo>
                  <a:pt x="385" y="238"/>
                </a:lnTo>
                <a:lnTo>
                  <a:pt x="385" y="247"/>
                </a:lnTo>
                <a:lnTo>
                  <a:pt x="385" y="256"/>
                </a:lnTo>
                <a:lnTo>
                  <a:pt x="385" y="262"/>
                </a:lnTo>
                <a:lnTo>
                  <a:pt x="385" y="269"/>
                </a:lnTo>
                <a:lnTo>
                  <a:pt x="385" y="275"/>
                </a:lnTo>
                <a:lnTo>
                  <a:pt x="385" y="282"/>
                </a:lnTo>
                <a:lnTo>
                  <a:pt x="385" y="295"/>
                </a:lnTo>
                <a:lnTo>
                  <a:pt x="381" y="303"/>
                </a:lnTo>
                <a:lnTo>
                  <a:pt x="381" y="310"/>
                </a:lnTo>
                <a:lnTo>
                  <a:pt x="381" y="316"/>
                </a:lnTo>
                <a:lnTo>
                  <a:pt x="381" y="323"/>
                </a:lnTo>
                <a:lnTo>
                  <a:pt x="377" y="329"/>
                </a:lnTo>
                <a:lnTo>
                  <a:pt x="377" y="336"/>
                </a:lnTo>
                <a:lnTo>
                  <a:pt x="377" y="342"/>
                </a:lnTo>
                <a:lnTo>
                  <a:pt x="374" y="349"/>
                </a:lnTo>
                <a:lnTo>
                  <a:pt x="374" y="355"/>
                </a:lnTo>
                <a:lnTo>
                  <a:pt x="374" y="362"/>
                </a:lnTo>
                <a:lnTo>
                  <a:pt x="0" y="362"/>
                </a:lnTo>
                <a:lnTo>
                  <a:pt x="11" y="358"/>
                </a:lnTo>
                <a:lnTo>
                  <a:pt x="11" y="351"/>
                </a:lnTo>
                <a:lnTo>
                  <a:pt x="7" y="345"/>
                </a:lnTo>
                <a:lnTo>
                  <a:pt x="7" y="338"/>
                </a:lnTo>
                <a:lnTo>
                  <a:pt x="4" y="332"/>
                </a:lnTo>
                <a:lnTo>
                  <a:pt x="4" y="325"/>
                </a:lnTo>
                <a:lnTo>
                  <a:pt x="4" y="319"/>
                </a:lnTo>
                <a:lnTo>
                  <a:pt x="7" y="312"/>
                </a:lnTo>
                <a:lnTo>
                  <a:pt x="7" y="306"/>
                </a:lnTo>
                <a:lnTo>
                  <a:pt x="7" y="299"/>
                </a:lnTo>
                <a:lnTo>
                  <a:pt x="7" y="293"/>
                </a:lnTo>
                <a:lnTo>
                  <a:pt x="4" y="286"/>
                </a:lnTo>
                <a:lnTo>
                  <a:pt x="0" y="280"/>
                </a:lnTo>
                <a:lnTo>
                  <a:pt x="0" y="273"/>
                </a:lnTo>
                <a:lnTo>
                  <a:pt x="0" y="267"/>
                </a:lnTo>
                <a:lnTo>
                  <a:pt x="0" y="260"/>
                </a:lnTo>
                <a:lnTo>
                  <a:pt x="0" y="254"/>
                </a:lnTo>
                <a:lnTo>
                  <a:pt x="4" y="247"/>
                </a:lnTo>
                <a:lnTo>
                  <a:pt x="7" y="238"/>
                </a:lnTo>
                <a:lnTo>
                  <a:pt x="7" y="232"/>
                </a:lnTo>
                <a:lnTo>
                  <a:pt x="7" y="225"/>
                </a:lnTo>
                <a:lnTo>
                  <a:pt x="11" y="219"/>
                </a:lnTo>
                <a:lnTo>
                  <a:pt x="11" y="212"/>
                </a:lnTo>
                <a:lnTo>
                  <a:pt x="11" y="206"/>
                </a:lnTo>
                <a:lnTo>
                  <a:pt x="11" y="199"/>
                </a:lnTo>
                <a:lnTo>
                  <a:pt x="11" y="193"/>
                </a:lnTo>
                <a:lnTo>
                  <a:pt x="11" y="186"/>
                </a:lnTo>
                <a:lnTo>
                  <a:pt x="11" y="180"/>
                </a:lnTo>
                <a:lnTo>
                  <a:pt x="7" y="173"/>
                </a:lnTo>
                <a:lnTo>
                  <a:pt x="7" y="167"/>
                </a:lnTo>
                <a:lnTo>
                  <a:pt x="7" y="160"/>
                </a:lnTo>
                <a:lnTo>
                  <a:pt x="7" y="154"/>
                </a:lnTo>
                <a:lnTo>
                  <a:pt x="7" y="147"/>
                </a:lnTo>
                <a:lnTo>
                  <a:pt x="7" y="141"/>
                </a:lnTo>
                <a:lnTo>
                  <a:pt x="11" y="134"/>
                </a:lnTo>
                <a:lnTo>
                  <a:pt x="11" y="128"/>
                </a:lnTo>
                <a:lnTo>
                  <a:pt x="11" y="121"/>
                </a:lnTo>
                <a:lnTo>
                  <a:pt x="11" y="115"/>
                </a:lnTo>
                <a:lnTo>
                  <a:pt x="11" y="108"/>
                </a:lnTo>
                <a:lnTo>
                  <a:pt x="11" y="102"/>
                </a:lnTo>
                <a:lnTo>
                  <a:pt x="11" y="95"/>
                </a:lnTo>
                <a:lnTo>
                  <a:pt x="11" y="89"/>
                </a:lnTo>
                <a:lnTo>
                  <a:pt x="11" y="82"/>
                </a:lnTo>
                <a:lnTo>
                  <a:pt x="11" y="76"/>
                </a:lnTo>
                <a:lnTo>
                  <a:pt x="11" y="69"/>
                </a:lnTo>
                <a:lnTo>
                  <a:pt x="11" y="63"/>
                </a:lnTo>
                <a:lnTo>
                  <a:pt x="11" y="56"/>
                </a:lnTo>
                <a:lnTo>
                  <a:pt x="15" y="48"/>
                </a:lnTo>
                <a:lnTo>
                  <a:pt x="15" y="41"/>
                </a:lnTo>
                <a:lnTo>
                  <a:pt x="15" y="35"/>
                </a:lnTo>
                <a:lnTo>
                  <a:pt x="15" y="28"/>
                </a:lnTo>
                <a:lnTo>
                  <a:pt x="15" y="22"/>
                </a:lnTo>
                <a:lnTo>
                  <a:pt x="15" y="15"/>
                </a:lnTo>
                <a:lnTo>
                  <a:pt x="15" y="9"/>
                </a:lnTo>
                <a:lnTo>
                  <a:pt x="15" y="2"/>
                </a:lnTo>
                <a:lnTo>
                  <a:pt x="41" y="0"/>
                </a:lnTo>
              </a:path>
            </a:pathLst>
          </a:custGeom>
          <a:solidFill>
            <a:srgbClr val="676767"/>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06" name="Freeform 106"/>
          <p:cNvSpPr>
            <a:spLocks/>
          </p:cNvSpPr>
          <p:nvPr/>
        </p:nvSpPr>
        <p:spPr bwMode="auto">
          <a:xfrm>
            <a:off x="6410325" y="1257300"/>
            <a:ext cx="2724150" cy="1847850"/>
          </a:xfrm>
          <a:custGeom>
            <a:avLst/>
            <a:gdLst/>
            <a:ahLst/>
            <a:cxnLst>
              <a:cxn ang="0">
                <a:pos x="462" y="606"/>
              </a:cxn>
              <a:cxn ang="0">
                <a:pos x="900" y="426"/>
              </a:cxn>
              <a:cxn ang="0">
                <a:pos x="1326" y="150"/>
              </a:cxn>
              <a:cxn ang="0">
                <a:pos x="1716" y="0"/>
              </a:cxn>
              <a:cxn ang="0">
                <a:pos x="1716" y="312"/>
              </a:cxn>
              <a:cxn ang="0">
                <a:pos x="1716" y="624"/>
              </a:cxn>
              <a:cxn ang="0">
                <a:pos x="1698" y="906"/>
              </a:cxn>
              <a:cxn ang="0">
                <a:pos x="1278" y="1110"/>
              </a:cxn>
              <a:cxn ang="0">
                <a:pos x="990" y="1164"/>
              </a:cxn>
              <a:cxn ang="0">
                <a:pos x="360" y="888"/>
              </a:cxn>
              <a:cxn ang="0">
                <a:pos x="0" y="888"/>
              </a:cxn>
              <a:cxn ang="0">
                <a:pos x="180" y="714"/>
              </a:cxn>
              <a:cxn ang="0">
                <a:pos x="462" y="606"/>
              </a:cxn>
            </a:cxnLst>
            <a:rect l="0" t="0" r="r" b="b"/>
            <a:pathLst>
              <a:path w="1716" h="1164">
                <a:moveTo>
                  <a:pt x="462" y="606"/>
                </a:moveTo>
                <a:lnTo>
                  <a:pt x="900" y="426"/>
                </a:lnTo>
                <a:lnTo>
                  <a:pt x="1326" y="150"/>
                </a:lnTo>
                <a:lnTo>
                  <a:pt x="1716" y="0"/>
                </a:lnTo>
                <a:lnTo>
                  <a:pt x="1716" y="312"/>
                </a:lnTo>
                <a:lnTo>
                  <a:pt x="1716" y="624"/>
                </a:lnTo>
                <a:lnTo>
                  <a:pt x="1698" y="906"/>
                </a:lnTo>
                <a:lnTo>
                  <a:pt x="1278" y="1110"/>
                </a:lnTo>
                <a:lnTo>
                  <a:pt x="990" y="1164"/>
                </a:lnTo>
                <a:lnTo>
                  <a:pt x="360" y="888"/>
                </a:lnTo>
                <a:lnTo>
                  <a:pt x="0" y="888"/>
                </a:lnTo>
                <a:lnTo>
                  <a:pt x="180" y="714"/>
                </a:lnTo>
                <a:lnTo>
                  <a:pt x="462" y="606"/>
                </a:lnTo>
                <a:close/>
              </a:path>
            </a:pathLst>
          </a:custGeom>
          <a:solidFill>
            <a:schemeClr val="bg1"/>
          </a:solidFill>
          <a:ln w="9525">
            <a:solidFill>
              <a:schemeClr val="bg1"/>
            </a:solidFill>
            <a:round/>
            <a:headEnd/>
            <a:tailEnd/>
          </a:ln>
          <a:effectLst/>
        </p:spPr>
        <p:txBody>
          <a:bodyPr/>
          <a:lstStyle/>
          <a:p>
            <a:endParaRPr lang="en-US">
              <a:solidFill>
                <a:prstClr val="black"/>
              </a:solidFill>
            </a:endParaRPr>
          </a:p>
        </p:txBody>
      </p:sp>
      <p:sp>
        <p:nvSpPr>
          <p:cNvPr id="332907" name="Rectangle 107"/>
          <p:cNvSpPr>
            <a:spLocks noChangeArrowheads="1"/>
          </p:cNvSpPr>
          <p:nvPr/>
        </p:nvSpPr>
        <p:spPr bwMode="auto">
          <a:xfrm>
            <a:off x="8151813" y="1536700"/>
            <a:ext cx="992187"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Snow</a:t>
            </a:r>
          </a:p>
        </p:txBody>
      </p:sp>
      <p:sp>
        <p:nvSpPr>
          <p:cNvPr id="332908" name="Text Box 108"/>
          <p:cNvSpPr txBox="1">
            <a:spLocks noChangeArrowheads="1"/>
          </p:cNvSpPr>
          <p:nvPr/>
        </p:nvSpPr>
        <p:spPr bwMode="auto">
          <a:xfrm>
            <a:off x="527050" y="1609725"/>
            <a:ext cx="1854200" cy="457200"/>
          </a:xfrm>
          <a:prstGeom prst="rect">
            <a:avLst/>
          </a:prstGeom>
          <a:noFill/>
          <a:ln w="9525">
            <a:noFill/>
            <a:miter lim="800000"/>
            <a:headEnd/>
            <a:tailEnd/>
          </a:ln>
          <a:effectLst/>
        </p:spPr>
        <p:txBody>
          <a:bodyPr wrap="none">
            <a:spAutoFit/>
          </a:bodyPr>
          <a:lstStyle/>
          <a:p>
            <a:r>
              <a:rPr lang="en-US" b="1">
                <a:solidFill>
                  <a:srgbClr val="FF0000"/>
                </a:solidFill>
              </a:rPr>
              <a:t>WARM AIR</a:t>
            </a:r>
          </a:p>
        </p:txBody>
      </p:sp>
      <p:sp>
        <p:nvSpPr>
          <p:cNvPr id="332909" name="Text Box 109"/>
          <p:cNvSpPr txBox="1">
            <a:spLocks noChangeArrowheads="1"/>
          </p:cNvSpPr>
          <p:nvPr/>
        </p:nvSpPr>
        <p:spPr bwMode="auto">
          <a:xfrm>
            <a:off x="3403600" y="1743075"/>
            <a:ext cx="1854200" cy="457200"/>
          </a:xfrm>
          <a:prstGeom prst="rect">
            <a:avLst/>
          </a:prstGeom>
          <a:noFill/>
          <a:ln w="9525">
            <a:noFill/>
            <a:miter lim="800000"/>
            <a:headEnd/>
            <a:tailEnd/>
          </a:ln>
          <a:effectLst/>
        </p:spPr>
        <p:txBody>
          <a:bodyPr wrap="none">
            <a:spAutoFit/>
          </a:bodyPr>
          <a:lstStyle/>
          <a:p>
            <a:r>
              <a:rPr lang="en-US" b="1">
                <a:solidFill>
                  <a:srgbClr val="FF0000"/>
                </a:solidFill>
              </a:rPr>
              <a:t>WARM AIR</a:t>
            </a:r>
          </a:p>
        </p:txBody>
      </p:sp>
      <p:sp>
        <p:nvSpPr>
          <p:cNvPr id="332910" name="Text Box 110"/>
          <p:cNvSpPr txBox="1">
            <a:spLocks noChangeArrowheads="1"/>
          </p:cNvSpPr>
          <p:nvPr/>
        </p:nvSpPr>
        <p:spPr bwMode="auto">
          <a:xfrm>
            <a:off x="5930900" y="1309688"/>
            <a:ext cx="1854200" cy="457200"/>
          </a:xfrm>
          <a:prstGeom prst="rect">
            <a:avLst/>
          </a:prstGeom>
          <a:noFill/>
          <a:ln w="9525">
            <a:noFill/>
            <a:miter lim="800000"/>
            <a:headEnd/>
            <a:tailEnd/>
          </a:ln>
          <a:effectLst/>
        </p:spPr>
        <p:txBody>
          <a:bodyPr wrap="none">
            <a:spAutoFit/>
          </a:bodyPr>
          <a:lstStyle/>
          <a:p>
            <a:r>
              <a:rPr lang="en-US" b="1">
                <a:solidFill>
                  <a:srgbClr val="FF0000"/>
                </a:solidFill>
              </a:rPr>
              <a:t>WARM AIR</a:t>
            </a:r>
          </a:p>
        </p:txBody>
      </p:sp>
      <p:grpSp>
        <p:nvGrpSpPr>
          <p:cNvPr id="332917" name="Group 117"/>
          <p:cNvGrpSpPr>
            <a:grpSpLocks/>
          </p:cNvGrpSpPr>
          <p:nvPr/>
        </p:nvGrpSpPr>
        <p:grpSpPr bwMode="auto">
          <a:xfrm>
            <a:off x="0" y="2951163"/>
            <a:ext cx="6300788" cy="420687"/>
            <a:chOff x="0" y="2104"/>
            <a:chExt cx="3969" cy="265"/>
          </a:xfrm>
        </p:grpSpPr>
        <p:sp>
          <p:nvSpPr>
            <p:cNvPr id="332918" name="Freeform 118"/>
            <p:cNvSpPr>
              <a:spLocks/>
            </p:cNvSpPr>
            <p:nvPr/>
          </p:nvSpPr>
          <p:spPr bwMode="auto">
            <a:xfrm>
              <a:off x="3581" y="2156"/>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19" name="Freeform 119"/>
            <p:cNvSpPr>
              <a:spLocks/>
            </p:cNvSpPr>
            <p:nvPr/>
          </p:nvSpPr>
          <p:spPr bwMode="auto">
            <a:xfrm>
              <a:off x="2687" y="2276"/>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0" name="Freeform 120"/>
            <p:cNvSpPr>
              <a:spLocks/>
            </p:cNvSpPr>
            <p:nvPr/>
          </p:nvSpPr>
          <p:spPr bwMode="auto">
            <a:xfrm>
              <a:off x="2040" y="2304"/>
              <a:ext cx="385" cy="65"/>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1" name="Freeform 121"/>
            <p:cNvSpPr>
              <a:spLocks/>
            </p:cNvSpPr>
            <p:nvPr/>
          </p:nvSpPr>
          <p:spPr bwMode="auto">
            <a:xfrm>
              <a:off x="264" y="2104"/>
              <a:ext cx="385" cy="65"/>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2" name="Freeform 122"/>
            <p:cNvSpPr>
              <a:spLocks/>
            </p:cNvSpPr>
            <p:nvPr/>
          </p:nvSpPr>
          <p:spPr bwMode="auto">
            <a:xfrm>
              <a:off x="1456" y="2128"/>
              <a:ext cx="385" cy="65"/>
            </a:xfrm>
            <a:custGeom>
              <a:avLst/>
              <a:gdLst/>
              <a:ahLst/>
              <a:cxnLst>
                <a:cxn ang="0">
                  <a:pos x="64" y="48"/>
                </a:cxn>
                <a:cxn ang="0">
                  <a:pos x="88" y="48"/>
                </a:cxn>
                <a:cxn ang="0">
                  <a:pos x="112" y="56"/>
                </a:cxn>
                <a:cxn ang="0">
                  <a:pos x="136" y="64"/>
                </a:cxn>
                <a:cxn ang="0">
                  <a:pos x="160" y="64"/>
                </a:cxn>
                <a:cxn ang="0">
                  <a:pos x="184" y="56"/>
                </a:cxn>
                <a:cxn ang="0">
                  <a:pos x="208" y="48"/>
                </a:cxn>
                <a:cxn ang="0">
                  <a:pos x="232" y="48"/>
                </a:cxn>
                <a:cxn ang="0">
                  <a:pos x="256" y="48"/>
                </a:cxn>
                <a:cxn ang="0">
                  <a:pos x="280" y="48"/>
                </a:cxn>
                <a:cxn ang="0">
                  <a:pos x="312" y="56"/>
                </a:cxn>
                <a:cxn ang="0">
                  <a:pos x="336" y="64"/>
                </a:cxn>
                <a:cxn ang="0">
                  <a:pos x="360" y="64"/>
                </a:cxn>
                <a:cxn ang="0">
                  <a:pos x="384" y="56"/>
                </a:cxn>
                <a:cxn ang="0">
                  <a:pos x="360" y="40"/>
                </a:cxn>
                <a:cxn ang="0">
                  <a:pos x="336" y="40"/>
                </a:cxn>
                <a:cxn ang="0">
                  <a:pos x="312" y="32"/>
                </a:cxn>
                <a:cxn ang="0">
                  <a:pos x="288" y="16"/>
                </a:cxn>
                <a:cxn ang="0">
                  <a:pos x="264" y="0"/>
                </a:cxn>
                <a:cxn ang="0">
                  <a:pos x="240" y="0"/>
                </a:cxn>
                <a:cxn ang="0">
                  <a:pos x="216" y="0"/>
                </a:cxn>
                <a:cxn ang="0">
                  <a:pos x="192" y="8"/>
                </a:cxn>
                <a:cxn ang="0">
                  <a:pos x="168" y="16"/>
                </a:cxn>
                <a:cxn ang="0">
                  <a:pos x="144" y="16"/>
                </a:cxn>
                <a:cxn ang="0">
                  <a:pos x="120" y="16"/>
                </a:cxn>
                <a:cxn ang="0">
                  <a:pos x="96" y="16"/>
                </a:cxn>
                <a:cxn ang="0">
                  <a:pos x="72" y="8"/>
                </a:cxn>
                <a:cxn ang="0">
                  <a:pos x="48" y="8"/>
                </a:cxn>
                <a:cxn ang="0">
                  <a:pos x="24" y="8"/>
                </a:cxn>
                <a:cxn ang="0">
                  <a:pos x="0" y="8"/>
                </a:cxn>
                <a:cxn ang="0">
                  <a:pos x="16" y="32"/>
                </a:cxn>
                <a:cxn ang="0">
                  <a:pos x="40" y="40"/>
                </a:cxn>
                <a:cxn ang="0">
                  <a:pos x="64" y="40"/>
                </a:cxn>
                <a:cxn ang="0">
                  <a:pos x="64" y="48"/>
                </a:cxn>
              </a:cxnLst>
              <a:rect l="0" t="0" r="r" b="b"/>
              <a:pathLst>
                <a:path w="385" h="65">
                  <a:moveTo>
                    <a:pt x="64" y="48"/>
                  </a:moveTo>
                  <a:lnTo>
                    <a:pt x="88" y="48"/>
                  </a:lnTo>
                  <a:lnTo>
                    <a:pt x="112" y="56"/>
                  </a:lnTo>
                  <a:lnTo>
                    <a:pt x="136" y="64"/>
                  </a:lnTo>
                  <a:lnTo>
                    <a:pt x="160" y="64"/>
                  </a:lnTo>
                  <a:lnTo>
                    <a:pt x="184" y="56"/>
                  </a:lnTo>
                  <a:lnTo>
                    <a:pt x="208" y="48"/>
                  </a:lnTo>
                  <a:lnTo>
                    <a:pt x="232" y="48"/>
                  </a:lnTo>
                  <a:lnTo>
                    <a:pt x="256" y="48"/>
                  </a:lnTo>
                  <a:lnTo>
                    <a:pt x="280" y="48"/>
                  </a:lnTo>
                  <a:lnTo>
                    <a:pt x="312" y="56"/>
                  </a:lnTo>
                  <a:lnTo>
                    <a:pt x="336" y="64"/>
                  </a:lnTo>
                  <a:lnTo>
                    <a:pt x="360" y="64"/>
                  </a:lnTo>
                  <a:lnTo>
                    <a:pt x="384" y="56"/>
                  </a:lnTo>
                  <a:lnTo>
                    <a:pt x="360" y="40"/>
                  </a:lnTo>
                  <a:lnTo>
                    <a:pt x="336" y="40"/>
                  </a:lnTo>
                  <a:lnTo>
                    <a:pt x="312" y="32"/>
                  </a:lnTo>
                  <a:lnTo>
                    <a:pt x="288" y="16"/>
                  </a:lnTo>
                  <a:lnTo>
                    <a:pt x="264" y="0"/>
                  </a:lnTo>
                  <a:lnTo>
                    <a:pt x="240" y="0"/>
                  </a:lnTo>
                  <a:lnTo>
                    <a:pt x="216" y="0"/>
                  </a:lnTo>
                  <a:lnTo>
                    <a:pt x="192" y="8"/>
                  </a:lnTo>
                  <a:lnTo>
                    <a:pt x="168" y="16"/>
                  </a:lnTo>
                  <a:lnTo>
                    <a:pt x="144" y="16"/>
                  </a:lnTo>
                  <a:lnTo>
                    <a:pt x="120" y="16"/>
                  </a:lnTo>
                  <a:lnTo>
                    <a:pt x="96" y="16"/>
                  </a:lnTo>
                  <a:lnTo>
                    <a:pt x="72" y="8"/>
                  </a:lnTo>
                  <a:lnTo>
                    <a:pt x="48" y="8"/>
                  </a:lnTo>
                  <a:lnTo>
                    <a:pt x="24" y="8"/>
                  </a:lnTo>
                  <a:lnTo>
                    <a:pt x="0" y="8"/>
                  </a:lnTo>
                  <a:lnTo>
                    <a:pt x="16" y="32"/>
                  </a:lnTo>
                  <a:lnTo>
                    <a:pt x="40" y="40"/>
                  </a:lnTo>
                  <a:lnTo>
                    <a:pt x="64" y="40"/>
                  </a:lnTo>
                  <a:lnTo>
                    <a:pt x="64" y="48"/>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3" name="Freeform 123"/>
            <p:cNvSpPr>
              <a:spLocks/>
            </p:cNvSpPr>
            <p:nvPr/>
          </p:nvSpPr>
          <p:spPr bwMode="auto">
            <a:xfrm>
              <a:off x="2384" y="2144"/>
              <a:ext cx="385" cy="57"/>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4" name="Freeform 124"/>
            <p:cNvSpPr>
              <a:spLocks/>
            </p:cNvSpPr>
            <p:nvPr/>
          </p:nvSpPr>
          <p:spPr bwMode="auto">
            <a:xfrm>
              <a:off x="2880" y="2168"/>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5" name="Freeform 125"/>
            <p:cNvSpPr>
              <a:spLocks/>
            </p:cNvSpPr>
            <p:nvPr/>
          </p:nvSpPr>
          <p:spPr bwMode="auto">
            <a:xfrm>
              <a:off x="1904" y="2160"/>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6" name="Freeform 126"/>
            <p:cNvSpPr>
              <a:spLocks/>
            </p:cNvSpPr>
            <p:nvPr/>
          </p:nvSpPr>
          <p:spPr bwMode="auto">
            <a:xfrm>
              <a:off x="720" y="2160"/>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7" name="Freeform 127"/>
            <p:cNvSpPr>
              <a:spLocks/>
            </p:cNvSpPr>
            <p:nvPr/>
          </p:nvSpPr>
          <p:spPr bwMode="auto">
            <a:xfrm>
              <a:off x="0" y="2192"/>
              <a:ext cx="385" cy="41"/>
            </a:xfrm>
            <a:custGeom>
              <a:avLst/>
              <a:gdLst/>
              <a:ahLst/>
              <a:cxnLst>
                <a:cxn ang="0">
                  <a:pos x="64" y="30"/>
                </a:cxn>
                <a:cxn ang="0">
                  <a:pos x="88" y="30"/>
                </a:cxn>
                <a:cxn ang="0">
                  <a:pos x="112" y="35"/>
                </a:cxn>
                <a:cxn ang="0">
                  <a:pos x="136" y="40"/>
                </a:cxn>
                <a:cxn ang="0">
                  <a:pos x="160" y="40"/>
                </a:cxn>
                <a:cxn ang="0">
                  <a:pos x="184" y="35"/>
                </a:cxn>
                <a:cxn ang="0">
                  <a:pos x="208" y="30"/>
                </a:cxn>
                <a:cxn ang="0">
                  <a:pos x="232" y="30"/>
                </a:cxn>
                <a:cxn ang="0">
                  <a:pos x="256" y="30"/>
                </a:cxn>
                <a:cxn ang="0">
                  <a:pos x="280" y="30"/>
                </a:cxn>
                <a:cxn ang="0">
                  <a:pos x="312" y="35"/>
                </a:cxn>
                <a:cxn ang="0">
                  <a:pos x="336" y="40"/>
                </a:cxn>
                <a:cxn ang="0">
                  <a:pos x="360" y="40"/>
                </a:cxn>
                <a:cxn ang="0">
                  <a:pos x="384" y="35"/>
                </a:cxn>
                <a:cxn ang="0">
                  <a:pos x="360" y="25"/>
                </a:cxn>
                <a:cxn ang="0">
                  <a:pos x="336" y="25"/>
                </a:cxn>
                <a:cxn ang="0">
                  <a:pos x="312" y="20"/>
                </a:cxn>
                <a:cxn ang="0">
                  <a:pos x="288" y="10"/>
                </a:cxn>
                <a:cxn ang="0">
                  <a:pos x="264" y="0"/>
                </a:cxn>
                <a:cxn ang="0">
                  <a:pos x="240" y="0"/>
                </a:cxn>
                <a:cxn ang="0">
                  <a:pos x="216" y="0"/>
                </a:cxn>
                <a:cxn ang="0">
                  <a:pos x="192" y="5"/>
                </a:cxn>
                <a:cxn ang="0">
                  <a:pos x="168" y="10"/>
                </a:cxn>
                <a:cxn ang="0">
                  <a:pos x="144" y="10"/>
                </a:cxn>
                <a:cxn ang="0">
                  <a:pos x="120" y="10"/>
                </a:cxn>
                <a:cxn ang="0">
                  <a:pos x="96" y="10"/>
                </a:cxn>
                <a:cxn ang="0">
                  <a:pos x="72" y="5"/>
                </a:cxn>
                <a:cxn ang="0">
                  <a:pos x="48" y="5"/>
                </a:cxn>
                <a:cxn ang="0">
                  <a:pos x="24" y="5"/>
                </a:cxn>
                <a:cxn ang="0">
                  <a:pos x="0" y="5"/>
                </a:cxn>
                <a:cxn ang="0">
                  <a:pos x="16" y="20"/>
                </a:cxn>
                <a:cxn ang="0">
                  <a:pos x="40" y="25"/>
                </a:cxn>
                <a:cxn ang="0">
                  <a:pos x="64" y="25"/>
                </a:cxn>
                <a:cxn ang="0">
                  <a:pos x="64" y="30"/>
                </a:cxn>
              </a:cxnLst>
              <a:rect l="0" t="0" r="r" b="b"/>
              <a:pathLst>
                <a:path w="385" h="41">
                  <a:moveTo>
                    <a:pt x="64" y="30"/>
                  </a:moveTo>
                  <a:lnTo>
                    <a:pt x="88" y="30"/>
                  </a:lnTo>
                  <a:lnTo>
                    <a:pt x="112" y="35"/>
                  </a:lnTo>
                  <a:lnTo>
                    <a:pt x="136" y="40"/>
                  </a:lnTo>
                  <a:lnTo>
                    <a:pt x="160" y="40"/>
                  </a:lnTo>
                  <a:lnTo>
                    <a:pt x="184" y="35"/>
                  </a:lnTo>
                  <a:lnTo>
                    <a:pt x="208" y="30"/>
                  </a:lnTo>
                  <a:lnTo>
                    <a:pt x="232" y="30"/>
                  </a:lnTo>
                  <a:lnTo>
                    <a:pt x="256" y="30"/>
                  </a:lnTo>
                  <a:lnTo>
                    <a:pt x="280" y="30"/>
                  </a:lnTo>
                  <a:lnTo>
                    <a:pt x="312" y="35"/>
                  </a:lnTo>
                  <a:lnTo>
                    <a:pt x="336" y="40"/>
                  </a:lnTo>
                  <a:lnTo>
                    <a:pt x="360" y="40"/>
                  </a:lnTo>
                  <a:lnTo>
                    <a:pt x="384" y="35"/>
                  </a:lnTo>
                  <a:lnTo>
                    <a:pt x="360" y="25"/>
                  </a:lnTo>
                  <a:lnTo>
                    <a:pt x="336" y="25"/>
                  </a:lnTo>
                  <a:lnTo>
                    <a:pt x="312" y="20"/>
                  </a:lnTo>
                  <a:lnTo>
                    <a:pt x="288" y="10"/>
                  </a:lnTo>
                  <a:lnTo>
                    <a:pt x="264" y="0"/>
                  </a:lnTo>
                  <a:lnTo>
                    <a:pt x="240" y="0"/>
                  </a:lnTo>
                  <a:lnTo>
                    <a:pt x="216" y="0"/>
                  </a:lnTo>
                  <a:lnTo>
                    <a:pt x="192" y="5"/>
                  </a:lnTo>
                  <a:lnTo>
                    <a:pt x="168" y="10"/>
                  </a:lnTo>
                  <a:lnTo>
                    <a:pt x="144" y="10"/>
                  </a:lnTo>
                  <a:lnTo>
                    <a:pt x="120" y="10"/>
                  </a:lnTo>
                  <a:lnTo>
                    <a:pt x="96" y="10"/>
                  </a:lnTo>
                  <a:lnTo>
                    <a:pt x="72" y="5"/>
                  </a:lnTo>
                  <a:lnTo>
                    <a:pt x="48" y="5"/>
                  </a:lnTo>
                  <a:lnTo>
                    <a:pt x="24" y="5"/>
                  </a:lnTo>
                  <a:lnTo>
                    <a:pt x="0" y="5"/>
                  </a:lnTo>
                  <a:lnTo>
                    <a:pt x="16" y="20"/>
                  </a:lnTo>
                  <a:lnTo>
                    <a:pt x="40" y="25"/>
                  </a:lnTo>
                  <a:lnTo>
                    <a:pt x="64" y="25"/>
                  </a:lnTo>
                  <a:lnTo>
                    <a:pt x="64" y="3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8" name="Freeform 128"/>
            <p:cNvSpPr>
              <a:spLocks/>
            </p:cNvSpPr>
            <p:nvPr/>
          </p:nvSpPr>
          <p:spPr bwMode="auto">
            <a:xfrm>
              <a:off x="3581" y="2252"/>
              <a:ext cx="388" cy="37"/>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29" name="Freeform 129"/>
            <p:cNvSpPr>
              <a:spLocks/>
            </p:cNvSpPr>
            <p:nvPr/>
          </p:nvSpPr>
          <p:spPr bwMode="auto">
            <a:xfrm>
              <a:off x="2245" y="2236"/>
              <a:ext cx="388" cy="37"/>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0" name="Freeform 130"/>
            <p:cNvSpPr>
              <a:spLocks/>
            </p:cNvSpPr>
            <p:nvPr/>
          </p:nvSpPr>
          <p:spPr bwMode="auto">
            <a:xfrm>
              <a:off x="1192" y="2136"/>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1" name="Freeform 131"/>
            <p:cNvSpPr>
              <a:spLocks/>
            </p:cNvSpPr>
            <p:nvPr/>
          </p:nvSpPr>
          <p:spPr bwMode="auto">
            <a:xfrm>
              <a:off x="3336" y="2200"/>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2" name="Freeform 132"/>
            <p:cNvSpPr>
              <a:spLocks/>
            </p:cNvSpPr>
            <p:nvPr/>
          </p:nvSpPr>
          <p:spPr bwMode="auto">
            <a:xfrm>
              <a:off x="1760" y="2264"/>
              <a:ext cx="241" cy="57"/>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3" name="Freeform 133"/>
            <p:cNvSpPr>
              <a:spLocks/>
            </p:cNvSpPr>
            <p:nvPr/>
          </p:nvSpPr>
          <p:spPr bwMode="auto">
            <a:xfrm>
              <a:off x="1208" y="2248"/>
              <a:ext cx="481" cy="41"/>
            </a:xfrm>
            <a:custGeom>
              <a:avLst/>
              <a:gdLst/>
              <a:ahLst/>
              <a:cxnLst>
                <a:cxn ang="0">
                  <a:pos x="34" y="0"/>
                </a:cxn>
                <a:cxn ang="0">
                  <a:pos x="69" y="0"/>
                </a:cxn>
                <a:cxn ang="0">
                  <a:pos x="103" y="5"/>
                </a:cxn>
                <a:cxn ang="0">
                  <a:pos x="137" y="0"/>
                </a:cxn>
                <a:cxn ang="0">
                  <a:pos x="171" y="0"/>
                </a:cxn>
                <a:cxn ang="0">
                  <a:pos x="206" y="0"/>
                </a:cxn>
                <a:cxn ang="0">
                  <a:pos x="240" y="5"/>
                </a:cxn>
                <a:cxn ang="0">
                  <a:pos x="274" y="5"/>
                </a:cxn>
                <a:cxn ang="0">
                  <a:pos x="309" y="10"/>
                </a:cxn>
                <a:cxn ang="0">
                  <a:pos x="343" y="10"/>
                </a:cxn>
                <a:cxn ang="0">
                  <a:pos x="377" y="10"/>
                </a:cxn>
                <a:cxn ang="0">
                  <a:pos x="411" y="10"/>
                </a:cxn>
                <a:cxn ang="0">
                  <a:pos x="480" y="5"/>
                </a:cxn>
                <a:cxn ang="0">
                  <a:pos x="457" y="20"/>
                </a:cxn>
                <a:cxn ang="0">
                  <a:pos x="423" y="35"/>
                </a:cxn>
                <a:cxn ang="0">
                  <a:pos x="389" y="35"/>
                </a:cxn>
                <a:cxn ang="0">
                  <a:pos x="354" y="35"/>
                </a:cxn>
                <a:cxn ang="0">
                  <a:pos x="320" y="35"/>
                </a:cxn>
                <a:cxn ang="0">
                  <a:pos x="286" y="40"/>
                </a:cxn>
                <a:cxn ang="0">
                  <a:pos x="251" y="40"/>
                </a:cxn>
                <a:cxn ang="0">
                  <a:pos x="217" y="40"/>
                </a:cxn>
                <a:cxn ang="0">
                  <a:pos x="183" y="30"/>
                </a:cxn>
                <a:cxn ang="0">
                  <a:pos x="149" y="20"/>
                </a:cxn>
                <a:cxn ang="0">
                  <a:pos x="114" y="15"/>
                </a:cxn>
                <a:cxn ang="0">
                  <a:pos x="69" y="10"/>
                </a:cxn>
                <a:cxn ang="0">
                  <a:pos x="34" y="10"/>
                </a:cxn>
                <a:cxn ang="0">
                  <a:pos x="0" y="10"/>
                </a:cxn>
                <a:cxn ang="0">
                  <a:pos x="34" y="0"/>
                </a:cxn>
              </a:cxnLst>
              <a:rect l="0" t="0" r="r" b="b"/>
              <a:pathLst>
                <a:path w="481" h="41">
                  <a:moveTo>
                    <a:pt x="34" y="0"/>
                  </a:moveTo>
                  <a:lnTo>
                    <a:pt x="69" y="0"/>
                  </a:lnTo>
                  <a:lnTo>
                    <a:pt x="103" y="5"/>
                  </a:lnTo>
                  <a:lnTo>
                    <a:pt x="137" y="0"/>
                  </a:lnTo>
                  <a:lnTo>
                    <a:pt x="171" y="0"/>
                  </a:lnTo>
                  <a:lnTo>
                    <a:pt x="206" y="0"/>
                  </a:lnTo>
                  <a:lnTo>
                    <a:pt x="240" y="5"/>
                  </a:lnTo>
                  <a:lnTo>
                    <a:pt x="274" y="5"/>
                  </a:lnTo>
                  <a:lnTo>
                    <a:pt x="309" y="10"/>
                  </a:lnTo>
                  <a:lnTo>
                    <a:pt x="343" y="10"/>
                  </a:lnTo>
                  <a:lnTo>
                    <a:pt x="377" y="10"/>
                  </a:lnTo>
                  <a:lnTo>
                    <a:pt x="411" y="10"/>
                  </a:lnTo>
                  <a:lnTo>
                    <a:pt x="480" y="5"/>
                  </a:lnTo>
                  <a:lnTo>
                    <a:pt x="457" y="20"/>
                  </a:lnTo>
                  <a:lnTo>
                    <a:pt x="423" y="35"/>
                  </a:lnTo>
                  <a:lnTo>
                    <a:pt x="389" y="35"/>
                  </a:lnTo>
                  <a:lnTo>
                    <a:pt x="354" y="35"/>
                  </a:lnTo>
                  <a:lnTo>
                    <a:pt x="320" y="35"/>
                  </a:lnTo>
                  <a:lnTo>
                    <a:pt x="286" y="40"/>
                  </a:lnTo>
                  <a:lnTo>
                    <a:pt x="251" y="40"/>
                  </a:lnTo>
                  <a:lnTo>
                    <a:pt x="217" y="40"/>
                  </a:lnTo>
                  <a:lnTo>
                    <a:pt x="183" y="30"/>
                  </a:lnTo>
                  <a:lnTo>
                    <a:pt x="149" y="20"/>
                  </a:lnTo>
                  <a:lnTo>
                    <a:pt x="114" y="15"/>
                  </a:lnTo>
                  <a:lnTo>
                    <a:pt x="69" y="10"/>
                  </a:lnTo>
                  <a:lnTo>
                    <a:pt x="34" y="10"/>
                  </a:lnTo>
                  <a:lnTo>
                    <a:pt x="0" y="10"/>
                  </a:lnTo>
                  <a:lnTo>
                    <a:pt x="34"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4" name="Freeform 134"/>
            <p:cNvSpPr>
              <a:spLocks/>
            </p:cNvSpPr>
            <p:nvPr/>
          </p:nvSpPr>
          <p:spPr bwMode="auto">
            <a:xfrm>
              <a:off x="464" y="2236"/>
              <a:ext cx="689" cy="61"/>
            </a:xfrm>
            <a:custGeom>
              <a:avLst/>
              <a:gdLst/>
              <a:ahLst/>
              <a:cxnLst>
                <a:cxn ang="0">
                  <a:pos x="0" y="4"/>
                </a:cxn>
                <a:cxn ang="0">
                  <a:pos x="32" y="4"/>
                </a:cxn>
                <a:cxn ang="0">
                  <a:pos x="64" y="0"/>
                </a:cxn>
                <a:cxn ang="0">
                  <a:pos x="96" y="4"/>
                </a:cxn>
                <a:cxn ang="0">
                  <a:pos x="128" y="4"/>
                </a:cxn>
                <a:cxn ang="0">
                  <a:pos x="160" y="4"/>
                </a:cxn>
                <a:cxn ang="0">
                  <a:pos x="192" y="8"/>
                </a:cxn>
                <a:cxn ang="0">
                  <a:pos x="224" y="11"/>
                </a:cxn>
                <a:cxn ang="0">
                  <a:pos x="256" y="11"/>
                </a:cxn>
                <a:cxn ang="0">
                  <a:pos x="288" y="4"/>
                </a:cxn>
                <a:cxn ang="0">
                  <a:pos x="331" y="19"/>
                </a:cxn>
                <a:cxn ang="0">
                  <a:pos x="368" y="19"/>
                </a:cxn>
                <a:cxn ang="0">
                  <a:pos x="400" y="15"/>
                </a:cxn>
                <a:cxn ang="0">
                  <a:pos x="432" y="19"/>
                </a:cxn>
                <a:cxn ang="0">
                  <a:pos x="469" y="11"/>
                </a:cxn>
                <a:cxn ang="0">
                  <a:pos x="501" y="4"/>
                </a:cxn>
                <a:cxn ang="0">
                  <a:pos x="533" y="11"/>
                </a:cxn>
                <a:cxn ang="0">
                  <a:pos x="565" y="19"/>
                </a:cxn>
                <a:cxn ang="0">
                  <a:pos x="597" y="19"/>
                </a:cxn>
                <a:cxn ang="0">
                  <a:pos x="629" y="23"/>
                </a:cxn>
                <a:cxn ang="0">
                  <a:pos x="667" y="30"/>
                </a:cxn>
                <a:cxn ang="0">
                  <a:pos x="688" y="38"/>
                </a:cxn>
                <a:cxn ang="0">
                  <a:pos x="656" y="53"/>
                </a:cxn>
                <a:cxn ang="0">
                  <a:pos x="624" y="56"/>
                </a:cxn>
                <a:cxn ang="0">
                  <a:pos x="592" y="56"/>
                </a:cxn>
                <a:cxn ang="0">
                  <a:pos x="560" y="56"/>
                </a:cxn>
                <a:cxn ang="0">
                  <a:pos x="528" y="60"/>
                </a:cxn>
                <a:cxn ang="0">
                  <a:pos x="496" y="60"/>
                </a:cxn>
                <a:cxn ang="0">
                  <a:pos x="464" y="53"/>
                </a:cxn>
                <a:cxn ang="0">
                  <a:pos x="432" y="53"/>
                </a:cxn>
                <a:cxn ang="0">
                  <a:pos x="400" y="56"/>
                </a:cxn>
                <a:cxn ang="0">
                  <a:pos x="368" y="56"/>
                </a:cxn>
                <a:cxn ang="0">
                  <a:pos x="331" y="60"/>
                </a:cxn>
                <a:cxn ang="0">
                  <a:pos x="293" y="56"/>
                </a:cxn>
                <a:cxn ang="0">
                  <a:pos x="261" y="56"/>
                </a:cxn>
                <a:cxn ang="0">
                  <a:pos x="229" y="56"/>
                </a:cxn>
                <a:cxn ang="0">
                  <a:pos x="197" y="56"/>
                </a:cxn>
                <a:cxn ang="0">
                  <a:pos x="165" y="60"/>
                </a:cxn>
                <a:cxn ang="0">
                  <a:pos x="133" y="60"/>
                </a:cxn>
                <a:cxn ang="0">
                  <a:pos x="96" y="56"/>
                </a:cxn>
                <a:cxn ang="0">
                  <a:pos x="59" y="41"/>
                </a:cxn>
                <a:cxn ang="0">
                  <a:pos x="27" y="34"/>
                </a:cxn>
                <a:cxn ang="0">
                  <a:pos x="0" y="15"/>
                </a:cxn>
              </a:cxnLst>
              <a:rect l="0" t="0" r="r" b="b"/>
              <a:pathLst>
                <a:path w="689" h="61">
                  <a:moveTo>
                    <a:pt x="5" y="15"/>
                  </a:moveTo>
                  <a:lnTo>
                    <a:pt x="0" y="4"/>
                  </a:lnTo>
                  <a:lnTo>
                    <a:pt x="16" y="0"/>
                  </a:lnTo>
                  <a:lnTo>
                    <a:pt x="32" y="4"/>
                  </a:lnTo>
                  <a:lnTo>
                    <a:pt x="48" y="4"/>
                  </a:lnTo>
                  <a:lnTo>
                    <a:pt x="64" y="0"/>
                  </a:lnTo>
                  <a:lnTo>
                    <a:pt x="80" y="0"/>
                  </a:lnTo>
                  <a:lnTo>
                    <a:pt x="96" y="4"/>
                  </a:lnTo>
                  <a:lnTo>
                    <a:pt x="112" y="4"/>
                  </a:lnTo>
                  <a:lnTo>
                    <a:pt x="128" y="4"/>
                  </a:lnTo>
                  <a:lnTo>
                    <a:pt x="144" y="4"/>
                  </a:lnTo>
                  <a:lnTo>
                    <a:pt x="160" y="4"/>
                  </a:lnTo>
                  <a:lnTo>
                    <a:pt x="176" y="4"/>
                  </a:lnTo>
                  <a:lnTo>
                    <a:pt x="192" y="8"/>
                  </a:lnTo>
                  <a:lnTo>
                    <a:pt x="208" y="11"/>
                  </a:lnTo>
                  <a:lnTo>
                    <a:pt x="224" y="11"/>
                  </a:lnTo>
                  <a:lnTo>
                    <a:pt x="240" y="11"/>
                  </a:lnTo>
                  <a:lnTo>
                    <a:pt x="256" y="11"/>
                  </a:lnTo>
                  <a:lnTo>
                    <a:pt x="272" y="8"/>
                  </a:lnTo>
                  <a:lnTo>
                    <a:pt x="288" y="4"/>
                  </a:lnTo>
                  <a:lnTo>
                    <a:pt x="304" y="11"/>
                  </a:lnTo>
                  <a:lnTo>
                    <a:pt x="331" y="19"/>
                  </a:lnTo>
                  <a:lnTo>
                    <a:pt x="352" y="19"/>
                  </a:lnTo>
                  <a:lnTo>
                    <a:pt x="368" y="19"/>
                  </a:lnTo>
                  <a:lnTo>
                    <a:pt x="384" y="19"/>
                  </a:lnTo>
                  <a:lnTo>
                    <a:pt x="400" y="15"/>
                  </a:lnTo>
                  <a:lnTo>
                    <a:pt x="416" y="19"/>
                  </a:lnTo>
                  <a:lnTo>
                    <a:pt x="432" y="19"/>
                  </a:lnTo>
                  <a:lnTo>
                    <a:pt x="448" y="19"/>
                  </a:lnTo>
                  <a:lnTo>
                    <a:pt x="469" y="11"/>
                  </a:lnTo>
                  <a:lnTo>
                    <a:pt x="485" y="8"/>
                  </a:lnTo>
                  <a:lnTo>
                    <a:pt x="501" y="4"/>
                  </a:lnTo>
                  <a:lnTo>
                    <a:pt x="517" y="11"/>
                  </a:lnTo>
                  <a:lnTo>
                    <a:pt x="533" y="11"/>
                  </a:lnTo>
                  <a:lnTo>
                    <a:pt x="549" y="11"/>
                  </a:lnTo>
                  <a:lnTo>
                    <a:pt x="565" y="19"/>
                  </a:lnTo>
                  <a:lnTo>
                    <a:pt x="581" y="19"/>
                  </a:lnTo>
                  <a:lnTo>
                    <a:pt x="597" y="19"/>
                  </a:lnTo>
                  <a:lnTo>
                    <a:pt x="613" y="19"/>
                  </a:lnTo>
                  <a:lnTo>
                    <a:pt x="629" y="23"/>
                  </a:lnTo>
                  <a:lnTo>
                    <a:pt x="651" y="30"/>
                  </a:lnTo>
                  <a:lnTo>
                    <a:pt x="667" y="30"/>
                  </a:lnTo>
                  <a:lnTo>
                    <a:pt x="683" y="26"/>
                  </a:lnTo>
                  <a:lnTo>
                    <a:pt x="688" y="38"/>
                  </a:lnTo>
                  <a:lnTo>
                    <a:pt x="672" y="49"/>
                  </a:lnTo>
                  <a:lnTo>
                    <a:pt x="656" y="53"/>
                  </a:lnTo>
                  <a:lnTo>
                    <a:pt x="640" y="56"/>
                  </a:lnTo>
                  <a:lnTo>
                    <a:pt x="624" y="56"/>
                  </a:lnTo>
                  <a:lnTo>
                    <a:pt x="608" y="56"/>
                  </a:lnTo>
                  <a:lnTo>
                    <a:pt x="592" y="56"/>
                  </a:lnTo>
                  <a:lnTo>
                    <a:pt x="576" y="53"/>
                  </a:lnTo>
                  <a:lnTo>
                    <a:pt x="560" y="56"/>
                  </a:lnTo>
                  <a:lnTo>
                    <a:pt x="544" y="56"/>
                  </a:lnTo>
                  <a:lnTo>
                    <a:pt x="528" y="60"/>
                  </a:lnTo>
                  <a:lnTo>
                    <a:pt x="512" y="60"/>
                  </a:lnTo>
                  <a:lnTo>
                    <a:pt x="496" y="60"/>
                  </a:lnTo>
                  <a:lnTo>
                    <a:pt x="480" y="56"/>
                  </a:lnTo>
                  <a:lnTo>
                    <a:pt x="464" y="53"/>
                  </a:lnTo>
                  <a:lnTo>
                    <a:pt x="448" y="53"/>
                  </a:lnTo>
                  <a:lnTo>
                    <a:pt x="432" y="53"/>
                  </a:lnTo>
                  <a:lnTo>
                    <a:pt x="416" y="53"/>
                  </a:lnTo>
                  <a:lnTo>
                    <a:pt x="400" y="56"/>
                  </a:lnTo>
                  <a:lnTo>
                    <a:pt x="384" y="56"/>
                  </a:lnTo>
                  <a:lnTo>
                    <a:pt x="368" y="56"/>
                  </a:lnTo>
                  <a:lnTo>
                    <a:pt x="352" y="60"/>
                  </a:lnTo>
                  <a:lnTo>
                    <a:pt x="331" y="60"/>
                  </a:lnTo>
                  <a:lnTo>
                    <a:pt x="315" y="60"/>
                  </a:lnTo>
                  <a:lnTo>
                    <a:pt x="293" y="56"/>
                  </a:lnTo>
                  <a:lnTo>
                    <a:pt x="277" y="56"/>
                  </a:lnTo>
                  <a:lnTo>
                    <a:pt x="261" y="56"/>
                  </a:lnTo>
                  <a:lnTo>
                    <a:pt x="245" y="56"/>
                  </a:lnTo>
                  <a:lnTo>
                    <a:pt x="229" y="56"/>
                  </a:lnTo>
                  <a:lnTo>
                    <a:pt x="213" y="56"/>
                  </a:lnTo>
                  <a:lnTo>
                    <a:pt x="197" y="56"/>
                  </a:lnTo>
                  <a:lnTo>
                    <a:pt x="181" y="60"/>
                  </a:lnTo>
                  <a:lnTo>
                    <a:pt x="165" y="60"/>
                  </a:lnTo>
                  <a:lnTo>
                    <a:pt x="149" y="60"/>
                  </a:lnTo>
                  <a:lnTo>
                    <a:pt x="133" y="60"/>
                  </a:lnTo>
                  <a:lnTo>
                    <a:pt x="117" y="60"/>
                  </a:lnTo>
                  <a:lnTo>
                    <a:pt x="96" y="56"/>
                  </a:lnTo>
                  <a:lnTo>
                    <a:pt x="75" y="45"/>
                  </a:lnTo>
                  <a:lnTo>
                    <a:pt x="59" y="41"/>
                  </a:lnTo>
                  <a:lnTo>
                    <a:pt x="43" y="41"/>
                  </a:lnTo>
                  <a:lnTo>
                    <a:pt x="27" y="34"/>
                  </a:lnTo>
                  <a:lnTo>
                    <a:pt x="16" y="23"/>
                  </a:lnTo>
                  <a:lnTo>
                    <a:pt x="0" y="15"/>
                  </a:lnTo>
                  <a:lnTo>
                    <a:pt x="5" y="15"/>
                  </a:lnTo>
                </a:path>
              </a:pathLst>
            </a:custGeom>
            <a:solidFill>
              <a:schemeClr val="accent1"/>
            </a:solidFill>
            <a:ln w="12700" cap="rnd" cmpd="sng">
              <a:noFill/>
              <a:prstDash val="solid"/>
              <a:round/>
              <a:headEnd type="none" w="med" len="med"/>
              <a:tailEnd type="none" w="med" len="med"/>
            </a:ln>
            <a:effectLst/>
          </p:spPr>
          <p:txBody>
            <a:bodyPr/>
            <a:lstStyle/>
            <a:p>
              <a:endParaRPr lang="en-US">
                <a:solidFill>
                  <a:srgbClr val="1F497D">
                    <a:lumMod val="60000"/>
                    <a:lumOff val="40000"/>
                  </a:srgbClr>
                </a:solidFill>
              </a:endParaRPr>
            </a:p>
          </p:txBody>
        </p:sp>
      </p:grpSp>
      <p:grpSp>
        <p:nvGrpSpPr>
          <p:cNvPr id="332936" name="Group 136"/>
          <p:cNvGrpSpPr>
            <a:grpSpLocks/>
          </p:cNvGrpSpPr>
          <p:nvPr/>
        </p:nvGrpSpPr>
        <p:grpSpPr bwMode="auto">
          <a:xfrm>
            <a:off x="0" y="2757488"/>
            <a:ext cx="5614988" cy="242887"/>
            <a:chOff x="0" y="1984"/>
            <a:chExt cx="3537" cy="153"/>
          </a:xfrm>
        </p:grpSpPr>
        <p:sp>
          <p:nvSpPr>
            <p:cNvPr id="332937" name="Freeform 137"/>
            <p:cNvSpPr>
              <a:spLocks/>
            </p:cNvSpPr>
            <p:nvPr/>
          </p:nvSpPr>
          <p:spPr bwMode="auto">
            <a:xfrm>
              <a:off x="45" y="2004"/>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8" name="Freeform 138"/>
            <p:cNvSpPr>
              <a:spLocks/>
            </p:cNvSpPr>
            <p:nvPr/>
          </p:nvSpPr>
          <p:spPr bwMode="auto">
            <a:xfrm>
              <a:off x="861" y="2052"/>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39" name="Freeform 139"/>
            <p:cNvSpPr>
              <a:spLocks/>
            </p:cNvSpPr>
            <p:nvPr/>
          </p:nvSpPr>
          <p:spPr bwMode="auto">
            <a:xfrm>
              <a:off x="2141" y="2036"/>
              <a:ext cx="388" cy="49"/>
            </a:xfrm>
            <a:custGeom>
              <a:avLst/>
              <a:gdLst/>
              <a:ahLst/>
              <a:cxnLst>
                <a:cxn ang="0">
                  <a:pos x="0" y="3"/>
                </a:cxn>
                <a:cxn ang="0">
                  <a:pos x="18" y="3"/>
                </a:cxn>
                <a:cxn ang="0">
                  <a:pos x="36" y="0"/>
                </a:cxn>
                <a:cxn ang="0">
                  <a:pos x="54" y="3"/>
                </a:cxn>
                <a:cxn ang="0">
                  <a:pos x="72" y="3"/>
                </a:cxn>
                <a:cxn ang="0">
                  <a:pos x="90" y="3"/>
                </a:cxn>
                <a:cxn ang="0">
                  <a:pos x="108" y="6"/>
                </a:cxn>
                <a:cxn ang="0">
                  <a:pos x="126" y="9"/>
                </a:cxn>
                <a:cxn ang="0">
                  <a:pos x="144" y="9"/>
                </a:cxn>
                <a:cxn ang="0">
                  <a:pos x="162" y="3"/>
                </a:cxn>
                <a:cxn ang="0">
                  <a:pos x="186" y="15"/>
                </a:cxn>
                <a:cxn ang="0">
                  <a:pos x="207" y="15"/>
                </a:cxn>
                <a:cxn ang="0">
                  <a:pos x="225" y="12"/>
                </a:cxn>
                <a:cxn ang="0">
                  <a:pos x="243" y="15"/>
                </a:cxn>
                <a:cxn ang="0">
                  <a:pos x="264" y="9"/>
                </a:cxn>
                <a:cxn ang="0">
                  <a:pos x="282" y="3"/>
                </a:cxn>
                <a:cxn ang="0">
                  <a:pos x="300" y="9"/>
                </a:cxn>
                <a:cxn ang="0">
                  <a:pos x="318" y="15"/>
                </a:cxn>
                <a:cxn ang="0">
                  <a:pos x="336" y="15"/>
                </a:cxn>
                <a:cxn ang="0">
                  <a:pos x="354" y="18"/>
                </a:cxn>
                <a:cxn ang="0">
                  <a:pos x="375" y="24"/>
                </a:cxn>
                <a:cxn ang="0">
                  <a:pos x="387" y="30"/>
                </a:cxn>
                <a:cxn ang="0">
                  <a:pos x="369" y="42"/>
                </a:cxn>
                <a:cxn ang="0">
                  <a:pos x="351" y="45"/>
                </a:cxn>
                <a:cxn ang="0">
                  <a:pos x="333" y="45"/>
                </a:cxn>
                <a:cxn ang="0">
                  <a:pos x="315" y="45"/>
                </a:cxn>
                <a:cxn ang="0">
                  <a:pos x="297" y="48"/>
                </a:cxn>
                <a:cxn ang="0">
                  <a:pos x="279" y="48"/>
                </a:cxn>
                <a:cxn ang="0">
                  <a:pos x="261" y="42"/>
                </a:cxn>
                <a:cxn ang="0">
                  <a:pos x="243" y="42"/>
                </a:cxn>
                <a:cxn ang="0">
                  <a:pos x="225" y="45"/>
                </a:cxn>
                <a:cxn ang="0">
                  <a:pos x="207" y="45"/>
                </a:cxn>
                <a:cxn ang="0">
                  <a:pos x="186" y="48"/>
                </a:cxn>
                <a:cxn ang="0">
                  <a:pos x="165" y="45"/>
                </a:cxn>
                <a:cxn ang="0">
                  <a:pos x="147" y="45"/>
                </a:cxn>
                <a:cxn ang="0">
                  <a:pos x="129" y="45"/>
                </a:cxn>
                <a:cxn ang="0">
                  <a:pos x="111" y="45"/>
                </a:cxn>
                <a:cxn ang="0">
                  <a:pos x="93" y="48"/>
                </a:cxn>
                <a:cxn ang="0">
                  <a:pos x="75" y="48"/>
                </a:cxn>
                <a:cxn ang="0">
                  <a:pos x="54" y="45"/>
                </a:cxn>
                <a:cxn ang="0">
                  <a:pos x="33" y="33"/>
                </a:cxn>
                <a:cxn ang="0">
                  <a:pos x="15" y="27"/>
                </a:cxn>
                <a:cxn ang="0">
                  <a:pos x="0" y="12"/>
                </a:cxn>
              </a:cxnLst>
              <a:rect l="0" t="0" r="r" b="b"/>
              <a:pathLst>
                <a:path w="388" h="49">
                  <a:moveTo>
                    <a:pt x="3" y="12"/>
                  </a:moveTo>
                  <a:lnTo>
                    <a:pt x="0" y="3"/>
                  </a:lnTo>
                  <a:lnTo>
                    <a:pt x="9" y="0"/>
                  </a:lnTo>
                  <a:lnTo>
                    <a:pt x="18" y="3"/>
                  </a:lnTo>
                  <a:lnTo>
                    <a:pt x="27" y="3"/>
                  </a:lnTo>
                  <a:lnTo>
                    <a:pt x="36" y="0"/>
                  </a:lnTo>
                  <a:lnTo>
                    <a:pt x="45" y="0"/>
                  </a:lnTo>
                  <a:lnTo>
                    <a:pt x="54" y="3"/>
                  </a:lnTo>
                  <a:lnTo>
                    <a:pt x="63" y="3"/>
                  </a:lnTo>
                  <a:lnTo>
                    <a:pt x="72" y="3"/>
                  </a:lnTo>
                  <a:lnTo>
                    <a:pt x="81" y="3"/>
                  </a:lnTo>
                  <a:lnTo>
                    <a:pt x="90" y="3"/>
                  </a:lnTo>
                  <a:lnTo>
                    <a:pt x="99" y="3"/>
                  </a:lnTo>
                  <a:lnTo>
                    <a:pt x="108" y="6"/>
                  </a:lnTo>
                  <a:lnTo>
                    <a:pt x="117" y="9"/>
                  </a:lnTo>
                  <a:lnTo>
                    <a:pt x="126" y="9"/>
                  </a:lnTo>
                  <a:lnTo>
                    <a:pt x="135" y="9"/>
                  </a:lnTo>
                  <a:lnTo>
                    <a:pt x="144" y="9"/>
                  </a:lnTo>
                  <a:lnTo>
                    <a:pt x="153" y="6"/>
                  </a:lnTo>
                  <a:lnTo>
                    <a:pt x="162" y="3"/>
                  </a:lnTo>
                  <a:lnTo>
                    <a:pt x="171" y="9"/>
                  </a:lnTo>
                  <a:lnTo>
                    <a:pt x="186" y="15"/>
                  </a:lnTo>
                  <a:lnTo>
                    <a:pt x="198" y="15"/>
                  </a:lnTo>
                  <a:lnTo>
                    <a:pt x="207" y="15"/>
                  </a:lnTo>
                  <a:lnTo>
                    <a:pt x="216" y="15"/>
                  </a:lnTo>
                  <a:lnTo>
                    <a:pt x="225" y="12"/>
                  </a:lnTo>
                  <a:lnTo>
                    <a:pt x="234" y="15"/>
                  </a:lnTo>
                  <a:lnTo>
                    <a:pt x="243" y="15"/>
                  </a:lnTo>
                  <a:lnTo>
                    <a:pt x="252" y="15"/>
                  </a:lnTo>
                  <a:lnTo>
                    <a:pt x="264" y="9"/>
                  </a:lnTo>
                  <a:lnTo>
                    <a:pt x="273" y="6"/>
                  </a:lnTo>
                  <a:lnTo>
                    <a:pt x="282" y="3"/>
                  </a:lnTo>
                  <a:lnTo>
                    <a:pt x="291" y="9"/>
                  </a:lnTo>
                  <a:lnTo>
                    <a:pt x="300" y="9"/>
                  </a:lnTo>
                  <a:lnTo>
                    <a:pt x="309" y="9"/>
                  </a:lnTo>
                  <a:lnTo>
                    <a:pt x="318" y="15"/>
                  </a:lnTo>
                  <a:lnTo>
                    <a:pt x="327" y="15"/>
                  </a:lnTo>
                  <a:lnTo>
                    <a:pt x="336" y="15"/>
                  </a:lnTo>
                  <a:lnTo>
                    <a:pt x="345" y="15"/>
                  </a:lnTo>
                  <a:lnTo>
                    <a:pt x="354" y="18"/>
                  </a:lnTo>
                  <a:lnTo>
                    <a:pt x="366" y="24"/>
                  </a:lnTo>
                  <a:lnTo>
                    <a:pt x="375" y="24"/>
                  </a:lnTo>
                  <a:lnTo>
                    <a:pt x="384" y="21"/>
                  </a:lnTo>
                  <a:lnTo>
                    <a:pt x="387" y="30"/>
                  </a:lnTo>
                  <a:lnTo>
                    <a:pt x="378" y="39"/>
                  </a:lnTo>
                  <a:lnTo>
                    <a:pt x="369" y="42"/>
                  </a:lnTo>
                  <a:lnTo>
                    <a:pt x="360" y="45"/>
                  </a:lnTo>
                  <a:lnTo>
                    <a:pt x="351" y="45"/>
                  </a:lnTo>
                  <a:lnTo>
                    <a:pt x="342" y="45"/>
                  </a:lnTo>
                  <a:lnTo>
                    <a:pt x="333" y="45"/>
                  </a:lnTo>
                  <a:lnTo>
                    <a:pt x="324" y="42"/>
                  </a:lnTo>
                  <a:lnTo>
                    <a:pt x="315" y="45"/>
                  </a:lnTo>
                  <a:lnTo>
                    <a:pt x="306" y="45"/>
                  </a:lnTo>
                  <a:lnTo>
                    <a:pt x="297" y="48"/>
                  </a:lnTo>
                  <a:lnTo>
                    <a:pt x="288" y="48"/>
                  </a:lnTo>
                  <a:lnTo>
                    <a:pt x="279" y="48"/>
                  </a:lnTo>
                  <a:lnTo>
                    <a:pt x="270" y="45"/>
                  </a:lnTo>
                  <a:lnTo>
                    <a:pt x="261" y="42"/>
                  </a:lnTo>
                  <a:lnTo>
                    <a:pt x="252" y="42"/>
                  </a:lnTo>
                  <a:lnTo>
                    <a:pt x="243" y="42"/>
                  </a:lnTo>
                  <a:lnTo>
                    <a:pt x="234" y="42"/>
                  </a:lnTo>
                  <a:lnTo>
                    <a:pt x="225" y="45"/>
                  </a:lnTo>
                  <a:lnTo>
                    <a:pt x="216" y="45"/>
                  </a:lnTo>
                  <a:lnTo>
                    <a:pt x="207" y="45"/>
                  </a:lnTo>
                  <a:lnTo>
                    <a:pt x="198" y="48"/>
                  </a:lnTo>
                  <a:lnTo>
                    <a:pt x="186" y="48"/>
                  </a:lnTo>
                  <a:lnTo>
                    <a:pt x="177" y="48"/>
                  </a:lnTo>
                  <a:lnTo>
                    <a:pt x="165" y="45"/>
                  </a:lnTo>
                  <a:lnTo>
                    <a:pt x="156" y="45"/>
                  </a:lnTo>
                  <a:lnTo>
                    <a:pt x="147" y="45"/>
                  </a:lnTo>
                  <a:lnTo>
                    <a:pt x="138" y="45"/>
                  </a:lnTo>
                  <a:lnTo>
                    <a:pt x="129" y="45"/>
                  </a:lnTo>
                  <a:lnTo>
                    <a:pt x="120" y="45"/>
                  </a:lnTo>
                  <a:lnTo>
                    <a:pt x="111" y="45"/>
                  </a:lnTo>
                  <a:lnTo>
                    <a:pt x="102" y="48"/>
                  </a:lnTo>
                  <a:lnTo>
                    <a:pt x="93" y="48"/>
                  </a:lnTo>
                  <a:lnTo>
                    <a:pt x="84" y="48"/>
                  </a:lnTo>
                  <a:lnTo>
                    <a:pt x="75" y="48"/>
                  </a:lnTo>
                  <a:lnTo>
                    <a:pt x="66" y="48"/>
                  </a:lnTo>
                  <a:lnTo>
                    <a:pt x="54" y="45"/>
                  </a:lnTo>
                  <a:lnTo>
                    <a:pt x="42" y="36"/>
                  </a:lnTo>
                  <a:lnTo>
                    <a:pt x="33" y="33"/>
                  </a:lnTo>
                  <a:lnTo>
                    <a:pt x="24" y="33"/>
                  </a:lnTo>
                  <a:lnTo>
                    <a:pt x="15" y="27"/>
                  </a:lnTo>
                  <a:lnTo>
                    <a:pt x="9" y="18"/>
                  </a:lnTo>
                  <a:lnTo>
                    <a:pt x="0" y="12"/>
                  </a:lnTo>
                  <a:lnTo>
                    <a:pt x="3" y="1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0" name="Freeform 140"/>
            <p:cNvSpPr>
              <a:spLocks/>
            </p:cNvSpPr>
            <p:nvPr/>
          </p:nvSpPr>
          <p:spPr bwMode="auto">
            <a:xfrm>
              <a:off x="1320" y="2000"/>
              <a:ext cx="369" cy="57"/>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1" name="Freeform 141"/>
            <p:cNvSpPr>
              <a:spLocks/>
            </p:cNvSpPr>
            <p:nvPr/>
          </p:nvSpPr>
          <p:spPr bwMode="auto">
            <a:xfrm>
              <a:off x="2696" y="2008"/>
              <a:ext cx="369" cy="57"/>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2" name="Freeform 142"/>
            <p:cNvSpPr>
              <a:spLocks/>
            </p:cNvSpPr>
            <p:nvPr/>
          </p:nvSpPr>
          <p:spPr bwMode="auto">
            <a:xfrm>
              <a:off x="456" y="1984"/>
              <a:ext cx="369" cy="57"/>
            </a:xfrm>
            <a:custGeom>
              <a:avLst/>
              <a:gdLst/>
              <a:ahLst/>
              <a:cxnLst>
                <a:cxn ang="0">
                  <a:pos x="96" y="0"/>
                </a:cxn>
                <a:cxn ang="0">
                  <a:pos x="120" y="8"/>
                </a:cxn>
                <a:cxn ang="0">
                  <a:pos x="144" y="8"/>
                </a:cxn>
                <a:cxn ang="0">
                  <a:pos x="176" y="8"/>
                </a:cxn>
                <a:cxn ang="0">
                  <a:pos x="200" y="16"/>
                </a:cxn>
                <a:cxn ang="0">
                  <a:pos x="224" y="16"/>
                </a:cxn>
                <a:cxn ang="0">
                  <a:pos x="248" y="16"/>
                </a:cxn>
                <a:cxn ang="0">
                  <a:pos x="272" y="16"/>
                </a:cxn>
                <a:cxn ang="0">
                  <a:pos x="296" y="16"/>
                </a:cxn>
                <a:cxn ang="0">
                  <a:pos x="320" y="16"/>
                </a:cxn>
                <a:cxn ang="0">
                  <a:pos x="344" y="16"/>
                </a:cxn>
                <a:cxn ang="0">
                  <a:pos x="368" y="16"/>
                </a:cxn>
                <a:cxn ang="0">
                  <a:pos x="344" y="24"/>
                </a:cxn>
                <a:cxn ang="0">
                  <a:pos x="320" y="48"/>
                </a:cxn>
                <a:cxn ang="0">
                  <a:pos x="296" y="48"/>
                </a:cxn>
                <a:cxn ang="0">
                  <a:pos x="272" y="56"/>
                </a:cxn>
                <a:cxn ang="0">
                  <a:pos x="248" y="56"/>
                </a:cxn>
                <a:cxn ang="0">
                  <a:pos x="224" y="48"/>
                </a:cxn>
                <a:cxn ang="0">
                  <a:pos x="200" y="40"/>
                </a:cxn>
                <a:cxn ang="0">
                  <a:pos x="176" y="40"/>
                </a:cxn>
                <a:cxn ang="0">
                  <a:pos x="152" y="40"/>
                </a:cxn>
                <a:cxn ang="0">
                  <a:pos x="128" y="24"/>
                </a:cxn>
                <a:cxn ang="0">
                  <a:pos x="104" y="16"/>
                </a:cxn>
                <a:cxn ang="0">
                  <a:pos x="80" y="16"/>
                </a:cxn>
                <a:cxn ang="0">
                  <a:pos x="56" y="16"/>
                </a:cxn>
                <a:cxn ang="0">
                  <a:pos x="24" y="8"/>
                </a:cxn>
                <a:cxn ang="0">
                  <a:pos x="0" y="8"/>
                </a:cxn>
                <a:cxn ang="0">
                  <a:pos x="24" y="0"/>
                </a:cxn>
                <a:cxn ang="0">
                  <a:pos x="48" y="0"/>
                </a:cxn>
                <a:cxn ang="0">
                  <a:pos x="72" y="0"/>
                </a:cxn>
                <a:cxn ang="0">
                  <a:pos x="96" y="0"/>
                </a:cxn>
                <a:cxn ang="0">
                  <a:pos x="120" y="8"/>
                </a:cxn>
                <a:cxn ang="0">
                  <a:pos x="96" y="0"/>
                </a:cxn>
              </a:cxnLst>
              <a:rect l="0" t="0" r="r" b="b"/>
              <a:pathLst>
                <a:path w="369" h="57">
                  <a:moveTo>
                    <a:pt x="96" y="0"/>
                  </a:moveTo>
                  <a:lnTo>
                    <a:pt x="120" y="8"/>
                  </a:lnTo>
                  <a:lnTo>
                    <a:pt x="144" y="8"/>
                  </a:lnTo>
                  <a:lnTo>
                    <a:pt x="176" y="8"/>
                  </a:lnTo>
                  <a:lnTo>
                    <a:pt x="200" y="16"/>
                  </a:lnTo>
                  <a:lnTo>
                    <a:pt x="224" y="16"/>
                  </a:lnTo>
                  <a:lnTo>
                    <a:pt x="248" y="16"/>
                  </a:lnTo>
                  <a:lnTo>
                    <a:pt x="272" y="16"/>
                  </a:lnTo>
                  <a:lnTo>
                    <a:pt x="296" y="16"/>
                  </a:lnTo>
                  <a:lnTo>
                    <a:pt x="320" y="16"/>
                  </a:lnTo>
                  <a:lnTo>
                    <a:pt x="344" y="16"/>
                  </a:lnTo>
                  <a:lnTo>
                    <a:pt x="368" y="16"/>
                  </a:lnTo>
                  <a:lnTo>
                    <a:pt x="344" y="24"/>
                  </a:lnTo>
                  <a:lnTo>
                    <a:pt x="320" y="48"/>
                  </a:lnTo>
                  <a:lnTo>
                    <a:pt x="296" y="48"/>
                  </a:lnTo>
                  <a:lnTo>
                    <a:pt x="272" y="56"/>
                  </a:lnTo>
                  <a:lnTo>
                    <a:pt x="248" y="56"/>
                  </a:lnTo>
                  <a:lnTo>
                    <a:pt x="224" y="48"/>
                  </a:lnTo>
                  <a:lnTo>
                    <a:pt x="200" y="40"/>
                  </a:lnTo>
                  <a:lnTo>
                    <a:pt x="176" y="40"/>
                  </a:lnTo>
                  <a:lnTo>
                    <a:pt x="152" y="40"/>
                  </a:lnTo>
                  <a:lnTo>
                    <a:pt x="128" y="24"/>
                  </a:lnTo>
                  <a:lnTo>
                    <a:pt x="104" y="16"/>
                  </a:lnTo>
                  <a:lnTo>
                    <a:pt x="80" y="16"/>
                  </a:lnTo>
                  <a:lnTo>
                    <a:pt x="56" y="16"/>
                  </a:lnTo>
                  <a:lnTo>
                    <a:pt x="24" y="8"/>
                  </a:lnTo>
                  <a:lnTo>
                    <a:pt x="0" y="8"/>
                  </a:lnTo>
                  <a:lnTo>
                    <a:pt x="24" y="0"/>
                  </a:lnTo>
                  <a:lnTo>
                    <a:pt x="48" y="0"/>
                  </a:lnTo>
                  <a:lnTo>
                    <a:pt x="72" y="0"/>
                  </a:lnTo>
                  <a:lnTo>
                    <a:pt x="96" y="0"/>
                  </a:lnTo>
                  <a:lnTo>
                    <a:pt x="120" y="8"/>
                  </a:lnTo>
                  <a:lnTo>
                    <a:pt x="96"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3" name="Freeform 143"/>
            <p:cNvSpPr>
              <a:spLocks/>
            </p:cNvSpPr>
            <p:nvPr/>
          </p:nvSpPr>
          <p:spPr bwMode="auto">
            <a:xfrm>
              <a:off x="3152" y="2000"/>
              <a:ext cx="385" cy="57"/>
            </a:xfrm>
            <a:custGeom>
              <a:avLst/>
              <a:gdLst/>
              <a:ahLst/>
              <a:cxnLst>
                <a:cxn ang="0">
                  <a:pos x="64" y="42"/>
                </a:cxn>
                <a:cxn ang="0">
                  <a:pos x="88" y="42"/>
                </a:cxn>
                <a:cxn ang="0">
                  <a:pos x="112" y="49"/>
                </a:cxn>
                <a:cxn ang="0">
                  <a:pos x="136" y="56"/>
                </a:cxn>
                <a:cxn ang="0">
                  <a:pos x="160" y="56"/>
                </a:cxn>
                <a:cxn ang="0">
                  <a:pos x="184" y="49"/>
                </a:cxn>
                <a:cxn ang="0">
                  <a:pos x="208" y="42"/>
                </a:cxn>
                <a:cxn ang="0">
                  <a:pos x="232" y="42"/>
                </a:cxn>
                <a:cxn ang="0">
                  <a:pos x="256" y="42"/>
                </a:cxn>
                <a:cxn ang="0">
                  <a:pos x="280" y="42"/>
                </a:cxn>
                <a:cxn ang="0">
                  <a:pos x="312" y="49"/>
                </a:cxn>
                <a:cxn ang="0">
                  <a:pos x="336" y="56"/>
                </a:cxn>
                <a:cxn ang="0">
                  <a:pos x="360" y="56"/>
                </a:cxn>
                <a:cxn ang="0">
                  <a:pos x="384" y="49"/>
                </a:cxn>
                <a:cxn ang="0">
                  <a:pos x="360" y="35"/>
                </a:cxn>
                <a:cxn ang="0">
                  <a:pos x="336" y="35"/>
                </a:cxn>
                <a:cxn ang="0">
                  <a:pos x="312" y="28"/>
                </a:cxn>
                <a:cxn ang="0">
                  <a:pos x="288" y="14"/>
                </a:cxn>
                <a:cxn ang="0">
                  <a:pos x="264" y="0"/>
                </a:cxn>
                <a:cxn ang="0">
                  <a:pos x="240" y="0"/>
                </a:cxn>
                <a:cxn ang="0">
                  <a:pos x="216" y="0"/>
                </a:cxn>
                <a:cxn ang="0">
                  <a:pos x="192" y="7"/>
                </a:cxn>
                <a:cxn ang="0">
                  <a:pos x="168" y="14"/>
                </a:cxn>
                <a:cxn ang="0">
                  <a:pos x="144" y="14"/>
                </a:cxn>
                <a:cxn ang="0">
                  <a:pos x="120" y="14"/>
                </a:cxn>
                <a:cxn ang="0">
                  <a:pos x="96" y="14"/>
                </a:cxn>
                <a:cxn ang="0">
                  <a:pos x="72" y="7"/>
                </a:cxn>
                <a:cxn ang="0">
                  <a:pos x="48" y="7"/>
                </a:cxn>
                <a:cxn ang="0">
                  <a:pos x="24" y="7"/>
                </a:cxn>
                <a:cxn ang="0">
                  <a:pos x="0" y="7"/>
                </a:cxn>
                <a:cxn ang="0">
                  <a:pos x="16" y="28"/>
                </a:cxn>
                <a:cxn ang="0">
                  <a:pos x="40" y="35"/>
                </a:cxn>
                <a:cxn ang="0">
                  <a:pos x="64" y="35"/>
                </a:cxn>
                <a:cxn ang="0">
                  <a:pos x="64" y="42"/>
                </a:cxn>
              </a:cxnLst>
              <a:rect l="0" t="0" r="r" b="b"/>
              <a:pathLst>
                <a:path w="385" h="57">
                  <a:moveTo>
                    <a:pt x="64" y="42"/>
                  </a:moveTo>
                  <a:lnTo>
                    <a:pt x="88" y="42"/>
                  </a:lnTo>
                  <a:lnTo>
                    <a:pt x="112" y="49"/>
                  </a:lnTo>
                  <a:lnTo>
                    <a:pt x="136" y="56"/>
                  </a:lnTo>
                  <a:lnTo>
                    <a:pt x="160" y="56"/>
                  </a:lnTo>
                  <a:lnTo>
                    <a:pt x="184" y="49"/>
                  </a:lnTo>
                  <a:lnTo>
                    <a:pt x="208" y="42"/>
                  </a:lnTo>
                  <a:lnTo>
                    <a:pt x="232" y="42"/>
                  </a:lnTo>
                  <a:lnTo>
                    <a:pt x="256" y="42"/>
                  </a:lnTo>
                  <a:lnTo>
                    <a:pt x="280" y="42"/>
                  </a:lnTo>
                  <a:lnTo>
                    <a:pt x="312" y="49"/>
                  </a:lnTo>
                  <a:lnTo>
                    <a:pt x="336" y="56"/>
                  </a:lnTo>
                  <a:lnTo>
                    <a:pt x="360" y="56"/>
                  </a:lnTo>
                  <a:lnTo>
                    <a:pt x="384" y="49"/>
                  </a:lnTo>
                  <a:lnTo>
                    <a:pt x="360" y="35"/>
                  </a:lnTo>
                  <a:lnTo>
                    <a:pt x="336" y="35"/>
                  </a:lnTo>
                  <a:lnTo>
                    <a:pt x="312" y="28"/>
                  </a:lnTo>
                  <a:lnTo>
                    <a:pt x="288" y="14"/>
                  </a:lnTo>
                  <a:lnTo>
                    <a:pt x="264" y="0"/>
                  </a:lnTo>
                  <a:lnTo>
                    <a:pt x="240" y="0"/>
                  </a:lnTo>
                  <a:lnTo>
                    <a:pt x="216" y="0"/>
                  </a:lnTo>
                  <a:lnTo>
                    <a:pt x="192" y="7"/>
                  </a:lnTo>
                  <a:lnTo>
                    <a:pt x="168" y="14"/>
                  </a:lnTo>
                  <a:lnTo>
                    <a:pt x="144" y="14"/>
                  </a:lnTo>
                  <a:lnTo>
                    <a:pt x="120" y="14"/>
                  </a:lnTo>
                  <a:lnTo>
                    <a:pt x="96" y="14"/>
                  </a:lnTo>
                  <a:lnTo>
                    <a:pt x="72" y="7"/>
                  </a:lnTo>
                  <a:lnTo>
                    <a:pt x="48" y="7"/>
                  </a:lnTo>
                  <a:lnTo>
                    <a:pt x="24" y="7"/>
                  </a:lnTo>
                  <a:lnTo>
                    <a:pt x="0" y="7"/>
                  </a:lnTo>
                  <a:lnTo>
                    <a:pt x="16" y="28"/>
                  </a:lnTo>
                  <a:lnTo>
                    <a:pt x="40" y="35"/>
                  </a:lnTo>
                  <a:lnTo>
                    <a:pt x="64" y="35"/>
                  </a:lnTo>
                  <a:lnTo>
                    <a:pt x="64" y="4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4" name="Freeform 144"/>
            <p:cNvSpPr>
              <a:spLocks/>
            </p:cNvSpPr>
            <p:nvPr/>
          </p:nvSpPr>
          <p:spPr bwMode="auto">
            <a:xfrm>
              <a:off x="1720" y="2000"/>
              <a:ext cx="385" cy="33"/>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5" name="Freeform 145"/>
            <p:cNvSpPr>
              <a:spLocks/>
            </p:cNvSpPr>
            <p:nvPr/>
          </p:nvSpPr>
          <p:spPr bwMode="auto">
            <a:xfrm>
              <a:off x="3133" y="2100"/>
              <a:ext cx="388" cy="37"/>
            </a:xfrm>
            <a:custGeom>
              <a:avLst/>
              <a:gdLst/>
              <a:ahLst/>
              <a:cxnLst>
                <a:cxn ang="0">
                  <a:pos x="0" y="2"/>
                </a:cxn>
                <a:cxn ang="0">
                  <a:pos x="18" y="2"/>
                </a:cxn>
                <a:cxn ang="0">
                  <a:pos x="36" y="0"/>
                </a:cxn>
                <a:cxn ang="0">
                  <a:pos x="54" y="2"/>
                </a:cxn>
                <a:cxn ang="0">
                  <a:pos x="72" y="2"/>
                </a:cxn>
                <a:cxn ang="0">
                  <a:pos x="90" y="2"/>
                </a:cxn>
                <a:cxn ang="0">
                  <a:pos x="108" y="5"/>
                </a:cxn>
                <a:cxn ang="0">
                  <a:pos x="126" y="7"/>
                </a:cxn>
                <a:cxn ang="0">
                  <a:pos x="144" y="7"/>
                </a:cxn>
                <a:cxn ang="0">
                  <a:pos x="162" y="2"/>
                </a:cxn>
                <a:cxn ang="0">
                  <a:pos x="186" y="11"/>
                </a:cxn>
                <a:cxn ang="0">
                  <a:pos x="207" y="11"/>
                </a:cxn>
                <a:cxn ang="0">
                  <a:pos x="225" y="9"/>
                </a:cxn>
                <a:cxn ang="0">
                  <a:pos x="243" y="11"/>
                </a:cxn>
                <a:cxn ang="0">
                  <a:pos x="264" y="7"/>
                </a:cxn>
                <a:cxn ang="0">
                  <a:pos x="282" y="2"/>
                </a:cxn>
                <a:cxn ang="0">
                  <a:pos x="300" y="7"/>
                </a:cxn>
                <a:cxn ang="0">
                  <a:pos x="318" y="11"/>
                </a:cxn>
                <a:cxn ang="0">
                  <a:pos x="336" y="11"/>
                </a:cxn>
                <a:cxn ang="0">
                  <a:pos x="354" y="14"/>
                </a:cxn>
                <a:cxn ang="0">
                  <a:pos x="375" y="18"/>
                </a:cxn>
                <a:cxn ang="0">
                  <a:pos x="387" y="23"/>
                </a:cxn>
                <a:cxn ang="0">
                  <a:pos x="369" y="32"/>
                </a:cxn>
                <a:cxn ang="0">
                  <a:pos x="351" y="34"/>
                </a:cxn>
                <a:cxn ang="0">
                  <a:pos x="333" y="34"/>
                </a:cxn>
                <a:cxn ang="0">
                  <a:pos x="315" y="34"/>
                </a:cxn>
                <a:cxn ang="0">
                  <a:pos x="297" y="36"/>
                </a:cxn>
                <a:cxn ang="0">
                  <a:pos x="279" y="36"/>
                </a:cxn>
                <a:cxn ang="0">
                  <a:pos x="261" y="32"/>
                </a:cxn>
                <a:cxn ang="0">
                  <a:pos x="243" y="32"/>
                </a:cxn>
                <a:cxn ang="0">
                  <a:pos x="225" y="34"/>
                </a:cxn>
                <a:cxn ang="0">
                  <a:pos x="207" y="34"/>
                </a:cxn>
                <a:cxn ang="0">
                  <a:pos x="186" y="36"/>
                </a:cxn>
                <a:cxn ang="0">
                  <a:pos x="165" y="34"/>
                </a:cxn>
                <a:cxn ang="0">
                  <a:pos x="147" y="34"/>
                </a:cxn>
                <a:cxn ang="0">
                  <a:pos x="129" y="34"/>
                </a:cxn>
                <a:cxn ang="0">
                  <a:pos x="111" y="34"/>
                </a:cxn>
                <a:cxn ang="0">
                  <a:pos x="93" y="36"/>
                </a:cxn>
                <a:cxn ang="0">
                  <a:pos x="75" y="36"/>
                </a:cxn>
                <a:cxn ang="0">
                  <a:pos x="54" y="34"/>
                </a:cxn>
                <a:cxn ang="0">
                  <a:pos x="33" y="25"/>
                </a:cxn>
                <a:cxn ang="0">
                  <a:pos x="15" y="20"/>
                </a:cxn>
                <a:cxn ang="0">
                  <a:pos x="0" y="9"/>
                </a:cxn>
              </a:cxnLst>
              <a:rect l="0" t="0" r="r" b="b"/>
              <a:pathLst>
                <a:path w="388" h="37">
                  <a:moveTo>
                    <a:pt x="3" y="9"/>
                  </a:moveTo>
                  <a:lnTo>
                    <a:pt x="0" y="2"/>
                  </a:lnTo>
                  <a:lnTo>
                    <a:pt x="9" y="0"/>
                  </a:lnTo>
                  <a:lnTo>
                    <a:pt x="18" y="2"/>
                  </a:lnTo>
                  <a:lnTo>
                    <a:pt x="27" y="2"/>
                  </a:lnTo>
                  <a:lnTo>
                    <a:pt x="36" y="0"/>
                  </a:lnTo>
                  <a:lnTo>
                    <a:pt x="45" y="0"/>
                  </a:lnTo>
                  <a:lnTo>
                    <a:pt x="54" y="2"/>
                  </a:lnTo>
                  <a:lnTo>
                    <a:pt x="63" y="2"/>
                  </a:lnTo>
                  <a:lnTo>
                    <a:pt x="72" y="2"/>
                  </a:lnTo>
                  <a:lnTo>
                    <a:pt x="81" y="2"/>
                  </a:lnTo>
                  <a:lnTo>
                    <a:pt x="90" y="2"/>
                  </a:lnTo>
                  <a:lnTo>
                    <a:pt x="99" y="2"/>
                  </a:lnTo>
                  <a:lnTo>
                    <a:pt x="108" y="5"/>
                  </a:lnTo>
                  <a:lnTo>
                    <a:pt x="117" y="7"/>
                  </a:lnTo>
                  <a:lnTo>
                    <a:pt x="126" y="7"/>
                  </a:lnTo>
                  <a:lnTo>
                    <a:pt x="135" y="7"/>
                  </a:lnTo>
                  <a:lnTo>
                    <a:pt x="144" y="7"/>
                  </a:lnTo>
                  <a:lnTo>
                    <a:pt x="153" y="5"/>
                  </a:lnTo>
                  <a:lnTo>
                    <a:pt x="162" y="2"/>
                  </a:lnTo>
                  <a:lnTo>
                    <a:pt x="171" y="7"/>
                  </a:lnTo>
                  <a:lnTo>
                    <a:pt x="186" y="11"/>
                  </a:lnTo>
                  <a:lnTo>
                    <a:pt x="198" y="11"/>
                  </a:lnTo>
                  <a:lnTo>
                    <a:pt x="207" y="11"/>
                  </a:lnTo>
                  <a:lnTo>
                    <a:pt x="216" y="11"/>
                  </a:lnTo>
                  <a:lnTo>
                    <a:pt x="225" y="9"/>
                  </a:lnTo>
                  <a:lnTo>
                    <a:pt x="234" y="11"/>
                  </a:lnTo>
                  <a:lnTo>
                    <a:pt x="243" y="11"/>
                  </a:lnTo>
                  <a:lnTo>
                    <a:pt x="252" y="11"/>
                  </a:lnTo>
                  <a:lnTo>
                    <a:pt x="264" y="7"/>
                  </a:lnTo>
                  <a:lnTo>
                    <a:pt x="273" y="5"/>
                  </a:lnTo>
                  <a:lnTo>
                    <a:pt x="282" y="2"/>
                  </a:lnTo>
                  <a:lnTo>
                    <a:pt x="291" y="7"/>
                  </a:lnTo>
                  <a:lnTo>
                    <a:pt x="300" y="7"/>
                  </a:lnTo>
                  <a:lnTo>
                    <a:pt x="309" y="7"/>
                  </a:lnTo>
                  <a:lnTo>
                    <a:pt x="318" y="11"/>
                  </a:lnTo>
                  <a:lnTo>
                    <a:pt x="327" y="11"/>
                  </a:lnTo>
                  <a:lnTo>
                    <a:pt x="336" y="11"/>
                  </a:lnTo>
                  <a:lnTo>
                    <a:pt x="345" y="11"/>
                  </a:lnTo>
                  <a:lnTo>
                    <a:pt x="354" y="14"/>
                  </a:lnTo>
                  <a:lnTo>
                    <a:pt x="366" y="18"/>
                  </a:lnTo>
                  <a:lnTo>
                    <a:pt x="375" y="18"/>
                  </a:lnTo>
                  <a:lnTo>
                    <a:pt x="384" y="16"/>
                  </a:lnTo>
                  <a:lnTo>
                    <a:pt x="387" y="23"/>
                  </a:lnTo>
                  <a:lnTo>
                    <a:pt x="378" y="29"/>
                  </a:lnTo>
                  <a:lnTo>
                    <a:pt x="369" y="32"/>
                  </a:lnTo>
                  <a:lnTo>
                    <a:pt x="360" y="34"/>
                  </a:lnTo>
                  <a:lnTo>
                    <a:pt x="351" y="34"/>
                  </a:lnTo>
                  <a:lnTo>
                    <a:pt x="342" y="34"/>
                  </a:lnTo>
                  <a:lnTo>
                    <a:pt x="333" y="34"/>
                  </a:lnTo>
                  <a:lnTo>
                    <a:pt x="324" y="32"/>
                  </a:lnTo>
                  <a:lnTo>
                    <a:pt x="315" y="34"/>
                  </a:lnTo>
                  <a:lnTo>
                    <a:pt x="306" y="34"/>
                  </a:lnTo>
                  <a:lnTo>
                    <a:pt x="297" y="36"/>
                  </a:lnTo>
                  <a:lnTo>
                    <a:pt x="288" y="36"/>
                  </a:lnTo>
                  <a:lnTo>
                    <a:pt x="279" y="36"/>
                  </a:lnTo>
                  <a:lnTo>
                    <a:pt x="270" y="34"/>
                  </a:lnTo>
                  <a:lnTo>
                    <a:pt x="261" y="32"/>
                  </a:lnTo>
                  <a:lnTo>
                    <a:pt x="252" y="32"/>
                  </a:lnTo>
                  <a:lnTo>
                    <a:pt x="243" y="32"/>
                  </a:lnTo>
                  <a:lnTo>
                    <a:pt x="234" y="32"/>
                  </a:lnTo>
                  <a:lnTo>
                    <a:pt x="225" y="34"/>
                  </a:lnTo>
                  <a:lnTo>
                    <a:pt x="216" y="34"/>
                  </a:lnTo>
                  <a:lnTo>
                    <a:pt x="207" y="34"/>
                  </a:lnTo>
                  <a:lnTo>
                    <a:pt x="198" y="36"/>
                  </a:lnTo>
                  <a:lnTo>
                    <a:pt x="186" y="36"/>
                  </a:lnTo>
                  <a:lnTo>
                    <a:pt x="177" y="36"/>
                  </a:lnTo>
                  <a:lnTo>
                    <a:pt x="165" y="34"/>
                  </a:lnTo>
                  <a:lnTo>
                    <a:pt x="156" y="34"/>
                  </a:lnTo>
                  <a:lnTo>
                    <a:pt x="147" y="34"/>
                  </a:lnTo>
                  <a:lnTo>
                    <a:pt x="138" y="34"/>
                  </a:lnTo>
                  <a:lnTo>
                    <a:pt x="129" y="34"/>
                  </a:lnTo>
                  <a:lnTo>
                    <a:pt x="120" y="34"/>
                  </a:lnTo>
                  <a:lnTo>
                    <a:pt x="111" y="34"/>
                  </a:lnTo>
                  <a:lnTo>
                    <a:pt x="102" y="36"/>
                  </a:lnTo>
                  <a:lnTo>
                    <a:pt x="93" y="36"/>
                  </a:lnTo>
                  <a:lnTo>
                    <a:pt x="84" y="36"/>
                  </a:lnTo>
                  <a:lnTo>
                    <a:pt x="75" y="36"/>
                  </a:lnTo>
                  <a:lnTo>
                    <a:pt x="66" y="36"/>
                  </a:lnTo>
                  <a:lnTo>
                    <a:pt x="54" y="34"/>
                  </a:lnTo>
                  <a:lnTo>
                    <a:pt x="42" y="27"/>
                  </a:lnTo>
                  <a:lnTo>
                    <a:pt x="33" y="25"/>
                  </a:lnTo>
                  <a:lnTo>
                    <a:pt x="24" y="25"/>
                  </a:lnTo>
                  <a:lnTo>
                    <a:pt x="15" y="20"/>
                  </a:lnTo>
                  <a:lnTo>
                    <a:pt x="9" y="14"/>
                  </a:lnTo>
                  <a:lnTo>
                    <a:pt x="0" y="9"/>
                  </a:lnTo>
                  <a:lnTo>
                    <a:pt x="3" y="9"/>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6" name="Freeform 146"/>
            <p:cNvSpPr>
              <a:spLocks/>
            </p:cNvSpPr>
            <p:nvPr/>
          </p:nvSpPr>
          <p:spPr bwMode="auto">
            <a:xfrm>
              <a:off x="0" y="2080"/>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7" name="Freeform 147"/>
            <p:cNvSpPr>
              <a:spLocks/>
            </p:cNvSpPr>
            <p:nvPr/>
          </p:nvSpPr>
          <p:spPr bwMode="auto">
            <a:xfrm>
              <a:off x="672" y="2072"/>
              <a:ext cx="193" cy="57"/>
            </a:xfrm>
            <a:custGeom>
              <a:avLst/>
              <a:gdLst/>
              <a:ahLst/>
              <a:cxnLst>
                <a:cxn ang="0">
                  <a:pos x="40" y="0"/>
                </a:cxn>
                <a:cxn ang="0">
                  <a:pos x="64" y="16"/>
                </a:cxn>
                <a:cxn ang="0">
                  <a:pos x="88" y="16"/>
                </a:cxn>
                <a:cxn ang="0">
                  <a:pos x="112" y="16"/>
                </a:cxn>
                <a:cxn ang="0">
                  <a:pos x="136" y="16"/>
                </a:cxn>
                <a:cxn ang="0">
                  <a:pos x="160" y="16"/>
                </a:cxn>
                <a:cxn ang="0">
                  <a:pos x="168" y="40"/>
                </a:cxn>
                <a:cxn ang="0">
                  <a:pos x="192" y="48"/>
                </a:cxn>
                <a:cxn ang="0">
                  <a:pos x="168" y="56"/>
                </a:cxn>
                <a:cxn ang="0">
                  <a:pos x="144" y="48"/>
                </a:cxn>
                <a:cxn ang="0">
                  <a:pos x="120" y="48"/>
                </a:cxn>
                <a:cxn ang="0">
                  <a:pos x="96" y="48"/>
                </a:cxn>
                <a:cxn ang="0">
                  <a:pos x="72" y="48"/>
                </a:cxn>
                <a:cxn ang="0">
                  <a:pos x="48" y="48"/>
                </a:cxn>
                <a:cxn ang="0">
                  <a:pos x="24" y="48"/>
                </a:cxn>
                <a:cxn ang="0">
                  <a:pos x="0" y="48"/>
                </a:cxn>
                <a:cxn ang="0">
                  <a:pos x="8" y="24"/>
                </a:cxn>
                <a:cxn ang="0">
                  <a:pos x="32" y="16"/>
                </a:cxn>
                <a:cxn ang="0">
                  <a:pos x="40" y="0"/>
                </a:cxn>
              </a:cxnLst>
              <a:rect l="0" t="0" r="r" b="b"/>
              <a:pathLst>
                <a:path w="193" h="57">
                  <a:moveTo>
                    <a:pt x="40" y="0"/>
                  </a:moveTo>
                  <a:lnTo>
                    <a:pt x="64" y="16"/>
                  </a:lnTo>
                  <a:lnTo>
                    <a:pt x="88" y="16"/>
                  </a:lnTo>
                  <a:lnTo>
                    <a:pt x="112" y="16"/>
                  </a:lnTo>
                  <a:lnTo>
                    <a:pt x="136" y="16"/>
                  </a:lnTo>
                  <a:lnTo>
                    <a:pt x="160" y="16"/>
                  </a:lnTo>
                  <a:lnTo>
                    <a:pt x="168" y="40"/>
                  </a:lnTo>
                  <a:lnTo>
                    <a:pt x="192" y="48"/>
                  </a:lnTo>
                  <a:lnTo>
                    <a:pt x="168" y="56"/>
                  </a:lnTo>
                  <a:lnTo>
                    <a:pt x="144" y="48"/>
                  </a:lnTo>
                  <a:lnTo>
                    <a:pt x="120" y="48"/>
                  </a:lnTo>
                  <a:lnTo>
                    <a:pt x="96" y="48"/>
                  </a:lnTo>
                  <a:lnTo>
                    <a:pt x="72" y="48"/>
                  </a:lnTo>
                  <a:lnTo>
                    <a:pt x="48" y="48"/>
                  </a:lnTo>
                  <a:lnTo>
                    <a:pt x="24" y="48"/>
                  </a:lnTo>
                  <a:lnTo>
                    <a:pt x="0" y="48"/>
                  </a:lnTo>
                  <a:lnTo>
                    <a:pt x="8" y="24"/>
                  </a:lnTo>
                  <a:lnTo>
                    <a:pt x="32" y="16"/>
                  </a:lnTo>
                  <a:lnTo>
                    <a:pt x="40"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8" name="Freeform 148"/>
            <p:cNvSpPr>
              <a:spLocks/>
            </p:cNvSpPr>
            <p:nvPr/>
          </p:nvSpPr>
          <p:spPr bwMode="auto">
            <a:xfrm>
              <a:off x="2688" y="2096"/>
              <a:ext cx="193" cy="33"/>
            </a:xfrm>
            <a:custGeom>
              <a:avLst/>
              <a:gdLst/>
              <a:ahLst/>
              <a:cxnLst>
                <a:cxn ang="0">
                  <a:pos x="40" y="0"/>
                </a:cxn>
                <a:cxn ang="0">
                  <a:pos x="64" y="9"/>
                </a:cxn>
                <a:cxn ang="0">
                  <a:pos x="88" y="9"/>
                </a:cxn>
                <a:cxn ang="0">
                  <a:pos x="112" y="9"/>
                </a:cxn>
                <a:cxn ang="0">
                  <a:pos x="136" y="9"/>
                </a:cxn>
                <a:cxn ang="0">
                  <a:pos x="160" y="9"/>
                </a:cxn>
                <a:cxn ang="0">
                  <a:pos x="168" y="23"/>
                </a:cxn>
                <a:cxn ang="0">
                  <a:pos x="192" y="27"/>
                </a:cxn>
                <a:cxn ang="0">
                  <a:pos x="168" y="32"/>
                </a:cxn>
                <a:cxn ang="0">
                  <a:pos x="144" y="27"/>
                </a:cxn>
                <a:cxn ang="0">
                  <a:pos x="120" y="27"/>
                </a:cxn>
                <a:cxn ang="0">
                  <a:pos x="96" y="27"/>
                </a:cxn>
                <a:cxn ang="0">
                  <a:pos x="72" y="27"/>
                </a:cxn>
                <a:cxn ang="0">
                  <a:pos x="48" y="27"/>
                </a:cxn>
                <a:cxn ang="0">
                  <a:pos x="24" y="27"/>
                </a:cxn>
                <a:cxn ang="0">
                  <a:pos x="0" y="27"/>
                </a:cxn>
                <a:cxn ang="0">
                  <a:pos x="8" y="14"/>
                </a:cxn>
                <a:cxn ang="0">
                  <a:pos x="32" y="9"/>
                </a:cxn>
                <a:cxn ang="0">
                  <a:pos x="40" y="0"/>
                </a:cxn>
              </a:cxnLst>
              <a:rect l="0" t="0" r="r" b="b"/>
              <a:pathLst>
                <a:path w="193" h="33">
                  <a:moveTo>
                    <a:pt x="40" y="0"/>
                  </a:moveTo>
                  <a:lnTo>
                    <a:pt x="64" y="9"/>
                  </a:lnTo>
                  <a:lnTo>
                    <a:pt x="88" y="9"/>
                  </a:lnTo>
                  <a:lnTo>
                    <a:pt x="112" y="9"/>
                  </a:lnTo>
                  <a:lnTo>
                    <a:pt x="136" y="9"/>
                  </a:lnTo>
                  <a:lnTo>
                    <a:pt x="160" y="9"/>
                  </a:lnTo>
                  <a:lnTo>
                    <a:pt x="168" y="23"/>
                  </a:lnTo>
                  <a:lnTo>
                    <a:pt x="192" y="27"/>
                  </a:lnTo>
                  <a:lnTo>
                    <a:pt x="168" y="32"/>
                  </a:lnTo>
                  <a:lnTo>
                    <a:pt x="144" y="27"/>
                  </a:lnTo>
                  <a:lnTo>
                    <a:pt x="120" y="27"/>
                  </a:lnTo>
                  <a:lnTo>
                    <a:pt x="96" y="27"/>
                  </a:lnTo>
                  <a:lnTo>
                    <a:pt x="72" y="27"/>
                  </a:lnTo>
                  <a:lnTo>
                    <a:pt x="48" y="27"/>
                  </a:lnTo>
                  <a:lnTo>
                    <a:pt x="24" y="27"/>
                  </a:lnTo>
                  <a:lnTo>
                    <a:pt x="0" y="27"/>
                  </a:lnTo>
                  <a:lnTo>
                    <a:pt x="8" y="14"/>
                  </a:lnTo>
                  <a:lnTo>
                    <a:pt x="32" y="9"/>
                  </a:lnTo>
                  <a:lnTo>
                    <a:pt x="40"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49" name="Freeform 149"/>
            <p:cNvSpPr>
              <a:spLocks/>
            </p:cNvSpPr>
            <p:nvPr/>
          </p:nvSpPr>
          <p:spPr bwMode="auto">
            <a:xfrm>
              <a:off x="888" y="1984"/>
              <a:ext cx="385" cy="33"/>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50" name="Freeform 150"/>
            <p:cNvSpPr>
              <a:spLocks/>
            </p:cNvSpPr>
            <p:nvPr/>
          </p:nvSpPr>
          <p:spPr bwMode="auto">
            <a:xfrm>
              <a:off x="2256" y="1984"/>
              <a:ext cx="385" cy="33"/>
            </a:xfrm>
            <a:custGeom>
              <a:avLst/>
              <a:gdLst/>
              <a:ahLst/>
              <a:cxnLst>
                <a:cxn ang="0">
                  <a:pos x="64" y="24"/>
                </a:cxn>
                <a:cxn ang="0">
                  <a:pos x="88" y="24"/>
                </a:cxn>
                <a:cxn ang="0">
                  <a:pos x="112" y="28"/>
                </a:cxn>
                <a:cxn ang="0">
                  <a:pos x="136" y="32"/>
                </a:cxn>
                <a:cxn ang="0">
                  <a:pos x="160" y="32"/>
                </a:cxn>
                <a:cxn ang="0">
                  <a:pos x="184" y="28"/>
                </a:cxn>
                <a:cxn ang="0">
                  <a:pos x="208" y="24"/>
                </a:cxn>
                <a:cxn ang="0">
                  <a:pos x="232" y="24"/>
                </a:cxn>
                <a:cxn ang="0">
                  <a:pos x="256" y="24"/>
                </a:cxn>
                <a:cxn ang="0">
                  <a:pos x="280" y="24"/>
                </a:cxn>
                <a:cxn ang="0">
                  <a:pos x="312" y="28"/>
                </a:cxn>
                <a:cxn ang="0">
                  <a:pos x="336" y="32"/>
                </a:cxn>
                <a:cxn ang="0">
                  <a:pos x="360" y="32"/>
                </a:cxn>
                <a:cxn ang="0">
                  <a:pos x="384" y="28"/>
                </a:cxn>
                <a:cxn ang="0">
                  <a:pos x="360" y="20"/>
                </a:cxn>
                <a:cxn ang="0">
                  <a:pos x="336" y="20"/>
                </a:cxn>
                <a:cxn ang="0">
                  <a:pos x="312" y="16"/>
                </a:cxn>
                <a:cxn ang="0">
                  <a:pos x="288" y="8"/>
                </a:cxn>
                <a:cxn ang="0">
                  <a:pos x="264" y="0"/>
                </a:cxn>
                <a:cxn ang="0">
                  <a:pos x="240" y="0"/>
                </a:cxn>
                <a:cxn ang="0">
                  <a:pos x="216" y="0"/>
                </a:cxn>
                <a:cxn ang="0">
                  <a:pos x="192" y="4"/>
                </a:cxn>
                <a:cxn ang="0">
                  <a:pos x="168" y="8"/>
                </a:cxn>
                <a:cxn ang="0">
                  <a:pos x="144" y="8"/>
                </a:cxn>
                <a:cxn ang="0">
                  <a:pos x="120" y="8"/>
                </a:cxn>
                <a:cxn ang="0">
                  <a:pos x="96" y="8"/>
                </a:cxn>
                <a:cxn ang="0">
                  <a:pos x="72" y="4"/>
                </a:cxn>
                <a:cxn ang="0">
                  <a:pos x="48" y="4"/>
                </a:cxn>
                <a:cxn ang="0">
                  <a:pos x="24" y="4"/>
                </a:cxn>
                <a:cxn ang="0">
                  <a:pos x="0" y="4"/>
                </a:cxn>
                <a:cxn ang="0">
                  <a:pos x="16" y="16"/>
                </a:cxn>
                <a:cxn ang="0">
                  <a:pos x="40" y="20"/>
                </a:cxn>
                <a:cxn ang="0">
                  <a:pos x="64" y="20"/>
                </a:cxn>
                <a:cxn ang="0">
                  <a:pos x="64" y="24"/>
                </a:cxn>
              </a:cxnLst>
              <a:rect l="0" t="0" r="r" b="b"/>
              <a:pathLst>
                <a:path w="385" h="33">
                  <a:moveTo>
                    <a:pt x="64" y="24"/>
                  </a:moveTo>
                  <a:lnTo>
                    <a:pt x="88" y="24"/>
                  </a:lnTo>
                  <a:lnTo>
                    <a:pt x="112" y="28"/>
                  </a:lnTo>
                  <a:lnTo>
                    <a:pt x="136" y="32"/>
                  </a:lnTo>
                  <a:lnTo>
                    <a:pt x="160" y="32"/>
                  </a:lnTo>
                  <a:lnTo>
                    <a:pt x="184" y="28"/>
                  </a:lnTo>
                  <a:lnTo>
                    <a:pt x="208" y="24"/>
                  </a:lnTo>
                  <a:lnTo>
                    <a:pt x="232" y="24"/>
                  </a:lnTo>
                  <a:lnTo>
                    <a:pt x="256" y="24"/>
                  </a:lnTo>
                  <a:lnTo>
                    <a:pt x="280" y="24"/>
                  </a:lnTo>
                  <a:lnTo>
                    <a:pt x="312" y="28"/>
                  </a:lnTo>
                  <a:lnTo>
                    <a:pt x="336" y="32"/>
                  </a:lnTo>
                  <a:lnTo>
                    <a:pt x="360" y="32"/>
                  </a:lnTo>
                  <a:lnTo>
                    <a:pt x="384" y="28"/>
                  </a:lnTo>
                  <a:lnTo>
                    <a:pt x="360" y="20"/>
                  </a:lnTo>
                  <a:lnTo>
                    <a:pt x="336" y="20"/>
                  </a:lnTo>
                  <a:lnTo>
                    <a:pt x="312" y="16"/>
                  </a:lnTo>
                  <a:lnTo>
                    <a:pt x="288" y="8"/>
                  </a:lnTo>
                  <a:lnTo>
                    <a:pt x="264" y="0"/>
                  </a:lnTo>
                  <a:lnTo>
                    <a:pt x="240" y="0"/>
                  </a:lnTo>
                  <a:lnTo>
                    <a:pt x="216" y="0"/>
                  </a:lnTo>
                  <a:lnTo>
                    <a:pt x="192" y="4"/>
                  </a:lnTo>
                  <a:lnTo>
                    <a:pt x="168" y="8"/>
                  </a:lnTo>
                  <a:lnTo>
                    <a:pt x="144" y="8"/>
                  </a:lnTo>
                  <a:lnTo>
                    <a:pt x="120" y="8"/>
                  </a:lnTo>
                  <a:lnTo>
                    <a:pt x="96" y="8"/>
                  </a:lnTo>
                  <a:lnTo>
                    <a:pt x="72" y="4"/>
                  </a:lnTo>
                  <a:lnTo>
                    <a:pt x="48" y="4"/>
                  </a:lnTo>
                  <a:lnTo>
                    <a:pt x="24" y="4"/>
                  </a:lnTo>
                  <a:lnTo>
                    <a:pt x="0" y="4"/>
                  </a:lnTo>
                  <a:lnTo>
                    <a:pt x="16" y="16"/>
                  </a:lnTo>
                  <a:lnTo>
                    <a:pt x="40" y="20"/>
                  </a:lnTo>
                  <a:lnTo>
                    <a:pt x="64" y="20"/>
                  </a:lnTo>
                  <a:lnTo>
                    <a:pt x="64" y="24"/>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51" name="Freeform 151"/>
            <p:cNvSpPr>
              <a:spLocks/>
            </p:cNvSpPr>
            <p:nvPr/>
          </p:nvSpPr>
          <p:spPr bwMode="auto">
            <a:xfrm>
              <a:off x="1688" y="2064"/>
              <a:ext cx="505" cy="57"/>
            </a:xfrm>
            <a:custGeom>
              <a:avLst/>
              <a:gdLst/>
              <a:ahLst/>
              <a:cxnLst>
                <a:cxn ang="0">
                  <a:pos x="84" y="42"/>
                </a:cxn>
                <a:cxn ang="0">
                  <a:pos x="116" y="42"/>
                </a:cxn>
                <a:cxn ang="0">
                  <a:pos x="147" y="49"/>
                </a:cxn>
                <a:cxn ang="0">
                  <a:pos x="179" y="56"/>
                </a:cxn>
                <a:cxn ang="0">
                  <a:pos x="210" y="56"/>
                </a:cxn>
                <a:cxn ang="0">
                  <a:pos x="242" y="49"/>
                </a:cxn>
                <a:cxn ang="0">
                  <a:pos x="273" y="42"/>
                </a:cxn>
                <a:cxn ang="0">
                  <a:pos x="305" y="42"/>
                </a:cxn>
                <a:cxn ang="0">
                  <a:pos x="336" y="42"/>
                </a:cxn>
                <a:cxn ang="0">
                  <a:pos x="368" y="42"/>
                </a:cxn>
                <a:cxn ang="0">
                  <a:pos x="410" y="49"/>
                </a:cxn>
                <a:cxn ang="0">
                  <a:pos x="441" y="56"/>
                </a:cxn>
                <a:cxn ang="0">
                  <a:pos x="473" y="56"/>
                </a:cxn>
                <a:cxn ang="0">
                  <a:pos x="504" y="49"/>
                </a:cxn>
                <a:cxn ang="0">
                  <a:pos x="473" y="35"/>
                </a:cxn>
                <a:cxn ang="0">
                  <a:pos x="441" y="35"/>
                </a:cxn>
                <a:cxn ang="0">
                  <a:pos x="410" y="28"/>
                </a:cxn>
                <a:cxn ang="0">
                  <a:pos x="378" y="14"/>
                </a:cxn>
                <a:cxn ang="0">
                  <a:pos x="347" y="0"/>
                </a:cxn>
                <a:cxn ang="0">
                  <a:pos x="315" y="0"/>
                </a:cxn>
                <a:cxn ang="0">
                  <a:pos x="284" y="0"/>
                </a:cxn>
                <a:cxn ang="0">
                  <a:pos x="252" y="7"/>
                </a:cxn>
                <a:cxn ang="0">
                  <a:pos x="221" y="14"/>
                </a:cxn>
                <a:cxn ang="0">
                  <a:pos x="189" y="14"/>
                </a:cxn>
                <a:cxn ang="0">
                  <a:pos x="158" y="14"/>
                </a:cxn>
                <a:cxn ang="0">
                  <a:pos x="126" y="14"/>
                </a:cxn>
                <a:cxn ang="0">
                  <a:pos x="95" y="7"/>
                </a:cxn>
                <a:cxn ang="0">
                  <a:pos x="63" y="7"/>
                </a:cxn>
                <a:cxn ang="0">
                  <a:pos x="32" y="7"/>
                </a:cxn>
                <a:cxn ang="0">
                  <a:pos x="0" y="7"/>
                </a:cxn>
                <a:cxn ang="0">
                  <a:pos x="21" y="28"/>
                </a:cxn>
                <a:cxn ang="0">
                  <a:pos x="53" y="35"/>
                </a:cxn>
                <a:cxn ang="0">
                  <a:pos x="84" y="35"/>
                </a:cxn>
                <a:cxn ang="0">
                  <a:pos x="84" y="42"/>
                </a:cxn>
              </a:cxnLst>
              <a:rect l="0" t="0" r="r" b="b"/>
              <a:pathLst>
                <a:path w="505" h="57">
                  <a:moveTo>
                    <a:pt x="84" y="42"/>
                  </a:moveTo>
                  <a:lnTo>
                    <a:pt x="116" y="42"/>
                  </a:lnTo>
                  <a:lnTo>
                    <a:pt x="147" y="49"/>
                  </a:lnTo>
                  <a:lnTo>
                    <a:pt x="179" y="56"/>
                  </a:lnTo>
                  <a:lnTo>
                    <a:pt x="210" y="56"/>
                  </a:lnTo>
                  <a:lnTo>
                    <a:pt x="242" y="49"/>
                  </a:lnTo>
                  <a:lnTo>
                    <a:pt x="273" y="42"/>
                  </a:lnTo>
                  <a:lnTo>
                    <a:pt x="305" y="42"/>
                  </a:lnTo>
                  <a:lnTo>
                    <a:pt x="336" y="42"/>
                  </a:lnTo>
                  <a:lnTo>
                    <a:pt x="368" y="42"/>
                  </a:lnTo>
                  <a:lnTo>
                    <a:pt x="410" y="49"/>
                  </a:lnTo>
                  <a:lnTo>
                    <a:pt x="441" y="56"/>
                  </a:lnTo>
                  <a:lnTo>
                    <a:pt x="473" y="56"/>
                  </a:lnTo>
                  <a:lnTo>
                    <a:pt x="504" y="49"/>
                  </a:lnTo>
                  <a:lnTo>
                    <a:pt x="473" y="35"/>
                  </a:lnTo>
                  <a:lnTo>
                    <a:pt x="441" y="35"/>
                  </a:lnTo>
                  <a:lnTo>
                    <a:pt x="410" y="28"/>
                  </a:lnTo>
                  <a:lnTo>
                    <a:pt x="378" y="14"/>
                  </a:lnTo>
                  <a:lnTo>
                    <a:pt x="347" y="0"/>
                  </a:lnTo>
                  <a:lnTo>
                    <a:pt x="315" y="0"/>
                  </a:lnTo>
                  <a:lnTo>
                    <a:pt x="284" y="0"/>
                  </a:lnTo>
                  <a:lnTo>
                    <a:pt x="252" y="7"/>
                  </a:lnTo>
                  <a:lnTo>
                    <a:pt x="221" y="14"/>
                  </a:lnTo>
                  <a:lnTo>
                    <a:pt x="189" y="14"/>
                  </a:lnTo>
                  <a:lnTo>
                    <a:pt x="158" y="14"/>
                  </a:lnTo>
                  <a:lnTo>
                    <a:pt x="126" y="14"/>
                  </a:lnTo>
                  <a:lnTo>
                    <a:pt x="95" y="7"/>
                  </a:lnTo>
                  <a:lnTo>
                    <a:pt x="63" y="7"/>
                  </a:lnTo>
                  <a:lnTo>
                    <a:pt x="32" y="7"/>
                  </a:lnTo>
                  <a:lnTo>
                    <a:pt x="0" y="7"/>
                  </a:lnTo>
                  <a:lnTo>
                    <a:pt x="21" y="28"/>
                  </a:lnTo>
                  <a:lnTo>
                    <a:pt x="53" y="35"/>
                  </a:lnTo>
                  <a:lnTo>
                    <a:pt x="84" y="35"/>
                  </a:lnTo>
                  <a:lnTo>
                    <a:pt x="84" y="42"/>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sp>
          <p:nvSpPr>
            <p:cNvPr id="332952" name="Freeform 152"/>
            <p:cNvSpPr>
              <a:spLocks/>
            </p:cNvSpPr>
            <p:nvPr/>
          </p:nvSpPr>
          <p:spPr bwMode="auto">
            <a:xfrm>
              <a:off x="1272" y="2072"/>
              <a:ext cx="241" cy="57"/>
            </a:xfrm>
            <a:custGeom>
              <a:avLst/>
              <a:gdLst/>
              <a:ahLst/>
              <a:cxnLst>
                <a:cxn ang="0">
                  <a:pos x="17" y="0"/>
                </a:cxn>
                <a:cxn ang="0">
                  <a:pos x="34" y="0"/>
                </a:cxn>
                <a:cxn ang="0">
                  <a:pos x="51" y="7"/>
                </a:cxn>
                <a:cxn ang="0">
                  <a:pos x="69" y="0"/>
                </a:cxn>
                <a:cxn ang="0">
                  <a:pos x="86" y="0"/>
                </a:cxn>
                <a:cxn ang="0">
                  <a:pos x="103" y="0"/>
                </a:cxn>
                <a:cxn ang="0">
                  <a:pos x="120" y="7"/>
                </a:cxn>
                <a:cxn ang="0">
                  <a:pos x="137" y="7"/>
                </a:cxn>
                <a:cxn ang="0">
                  <a:pos x="154" y="14"/>
                </a:cxn>
                <a:cxn ang="0">
                  <a:pos x="171" y="14"/>
                </a:cxn>
                <a:cxn ang="0">
                  <a:pos x="189" y="14"/>
                </a:cxn>
                <a:cxn ang="0">
                  <a:pos x="206" y="14"/>
                </a:cxn>
                <a:cxn ang="0">
                  <a:pos x="240" y="7"/>
                </a:cxn>
                <a:cxn ang="0">
                  <a:pos x="229" y="28"/>
                </a:cxn>
                <a:cxn ang="0">
                  <a:pos x="211" y="49"/>
                </a:cxn>
                <a:cxn ang="0">
                  <a:pos x="194" y="49"/>
                </a:cxn>
                <a:cxn ang="0">
                  <a:pos x="177" y="49"/>
                </a:cxn>
                <a:cxn ang="0">
                  <a:pos x="160" y="49"/>
                </a:cxn>
                <a:cxn ang="0">
                  <a:pos x="143" y="56"/>
                </a:cxn>
                <a:cxn ang="0">
                  <a:pos x="126" y="56"/>
                </a:cxn>
                <a:cxn ang="0">
                  <a:pos x="109" y="56"/>
                </a:cxn>
                <a:cxn ang="0">
                  <a:pos x="91" y="42"/>
                </a:cxn>
                <a:cxn ang="0">
                  <a:pos x="74" y="28"/>
                </a:cxn>
                <a:cxn ang="0">
                  <a:pos x="57" y="21"/>
                </a:cxn>
                <a:cxn ang="0">
                  <a:pos x="34" y="14"/>
                </a:cxn>
                <a:cxn ang="0">
                  <a:pos x="17" y="14"/>
                </a:cxn>
                <a:cxn ang="0">
                  <a:pos x="0" y="14"/>
                </a:cxn>
                <a:cxn ang="0">
                  <a:pos x="17" y="0"/>
                </a:cxn>
              </a:cxnLst>
              <a:rect l="0" t="0" r="r" b="b"/>
              <a:pathLst>
                <a:path w="241" h="57">
                  <a:moveTo>
                    <a:pt x="17" y="0"/>
                  </a:moveTo>
                  <a:lnTo>
                    <a:pt x="34" y="0"/>
                  </a:lnTo>
                  <a:lnTo>
                    <a:pt x="51" y="7"/>
                  </a:lnTo>
                  <a:lnTo>
                    <a:pt x="69" y="0"/>
                  </a:lnTo>
                  <a:lnTo>
                    <a:pt x="86" y="0"/>
                  </a:lnTo>
                  <a:lnTo>
                    <a:pt x="103" y="0"/>
                  </a:lnTo>
                  <a:lnTo>
                    <a:pt x="120" y="7"/>
                  </a:lnTo>
                  <a:lnTo>
                    <a:pt x="137" y="7"/>
                  </a:lnTo>
                  <a:lnTo>
                    <a:pt x="154" y="14"/>
                  </a:lnTo>
                  <a:lnTo>
                    <a:pt x="171" y="14"/>
                  </a:lnTo>
                  <a:lnTo>
                    <a:pt x="189" y="14"/>
                  </a:lnTo>
                  <a:lnTo>
                    <a:pt x="206" y="14"/>
                  </a:lnTo>
                  <a:lnTo>
                    <a:pt x="240" y="7"/>
                  </a:lnTo>
                  <a:lnTo>
                    <a:pt x="229" y="28"/>
                  </a:lnTo>
                  <a:lnTo>
                    <a:pt x="211" y="49"/>
                  </a:lnTo>
                  <a:lnTo>
                    <a:pt x="194" y="49"/>
                  </a:lnTo>
                  <a:lnTo>
                    <a:pt x="177" y="49"/>
                  </a:lnTo>
                  <a:lnTo>
                    <a:pt x="160" y="49"/>
                  </a:lnTo>
                  <a:lnTo>
                    <a:pt x="143" y="56"/>
                  </a:lnTo>
                  <a:lnTo>
                    <a:pt x="126" y="56"/>
                  </a:lnTo>
                  <a:lnTo>
                    <a:pt x="109" y="56"/>
                  </a:lnTo>
                  <a:lnTo>
                    <a:pt x="91" y="42"/>
                  </a:lnTo>
                  <a:lnTo>
                    <a:pt x="74" y="28"/>
                  </a:lnTo>
                  <a:lnTo>
                    <a:pt x="57" y="21"/>
                  </a:lnTo>
                  <a:lnTo>
                    <a:pt x="34" y="14"/>
                  </a:lnTo>
                  <a:lnTo>
                    <a:pt x="17" y="14"/>
                  </a:lnTo>
                  <a:lnTo>
                    <a:pt x="0" y="14"/>
                  </a:lnTo>
                  <a:lnTo>
                    <a:pt x="17" y="0"/>
                  </a:lnTo>
                </a:path>
              </a:pathLst>
            </a:custGeom>
            <a:solidFill>
              <a:schemeClr val="accent1"/>
            </a:solidFill>
            <a:ln w="12700" cap="rnd" cmpd="sng">
              <a:noFill/>
              <a:prstDash val="solid"/>
              <a:round/>
              <a:headEnd type="none" w="med" len="med"/>
              <a:tailEnd type="none" w="med" len="med"/>
            </a:ln>
            <a:effectLst/>
          </p:spPr>
          <p:txBody>
            <a:bodyPr/>
            <a:lstStyle/>
            <a:p>
              <a:endParaRPr lang="en-US">
                <a:solidFill>
                  <a:prstClr val="black"/>
                </a:solidFill>
              </a:endParaRPr>
            </a:p>
          </p:txBody>
        </p:sp>
      </p:grpSp>
      <p:sp>
        <p:nvSpPr>
          <p:cNvPr id="332953" name="Rectangle 153"/>
          <p:cNvSpPr>
            <a:spLocks noChangeArrowheads="1"/>
          </p:cNvSpPr>
          <p:nvPr/>
        </p:nvSpPr>
        <p:spPr bwMode="auto">
          <a:xfrm>
            <a:off x="7091363" y="3306763"/>
            <a:ext cx="1739900" cy="454025"/>
          </a:xfrm>
          <a:prstGeom prst="rect">
            <a:avLst/>
          </a:prstGeom>
          <a:noFill/>
          <a:ln w="12700">
            <a:noFill/>
            <a:miter lim="800000"/>
            <a:headEnd/>
            <a:tailEnd/>
          </a:ln>
          <a:effectLst/>
        </p:spPr>
        <p:txBody>
          <a:bodyPr wrap="none" lIns="90488" tIns="44450" rIns="90488" bIns="44450">
            <a:spAutoFit/>
          </a:bodyPr>
          <a:lstStyle/>
          <a:p>
            <a:pPr eaLnBrk="0" hangingPunct="0"/>
            <a:r>
              <a:rPr lang="en-US" b="1">
                <a:solidFill>
                  <a:prstClr val="black"/>
                </a:solidFill>
                <a:latin typeface="Arial" pitchFamily="34" charset="0"/>
              </a:rPr>
              <a:t>Ice Lenses</a:t>
            </a:r>
          </a:p>
        </p:txBody>
      </p:sp>
      <p:sp>
        <p:nvSpPr>
          <p:cNvPr id="332954" name="Line 154"/>
          <p:cNvSpPr>
            <a:spLocks noChangeShapeType="1"/>
          </p:cNvSpPr>
          <p:nvPr/>
        </p:nvSpPr>
        <p:spPr bwMode="auto">
          <a:xfrm flipH="1" flipV="1">
            <a:off x="6383338" y="3435350"/>
            <a:ext cx="727075" cy="120650"/>
          </a:xfrm>
          <a:prstGeom prst="line">
            <a:avLst/>
          </a:prstGeom>
          <a:noFill/>
          <a:ln w="12700">
            <a:solidFill>
              <a:schemeClr val="tx1"/>
            </a:solidFill>
            <a:round/>
            <a:headEnd/>
            <a:tailEnd type="triangle" w="med" len="med"/>
          </a:ln>
          <a:effectLst/>
        </p:spPr>
        <p:txBody>
          <a:bodyPr wrap="none" anchor="ctr"/>
          <a:lstStyle/>
          <a:p>
            <a:endParaRPr lang="en-US">
              <a:solidFill>
                <a:prstClr val="black"/>
              </a:solidFill>
            </a:endParaRPr>
          </a:p>
        </p:txBody>
      </p:sp>
      <p:grpSp>
        <p:nvGrpSpPr>
          <p:cNvPr id="332962" name="Group 162"/>
          <p:cNvGrpSpPr>
            <a:grpSpLocks/>
          </p:cNvGrpSpPr>
          <p:nvPr/>
        </p:nvGrpSpPr>
        <p:grpSpPr bwMode="auto">
          <a:xfrm>
            <a:off x="261938" y="2136775"/>
            <a:ext cx="6848475" cy="892175"/>
            <a:chOff x="165" y="1592"/>
            <a:chExt cx="4314" cy="562"/>
          </a:xfrm>
        </p:grpSpPr>
        <p:sp>
          <p:nvSpPr>
            <p:cNvPr id="332956" name="Line 156"/>
            <p:cNvSpPr>
              <a:spLocks noChangeShapeType="1"/>
            </p:cNvSpPr>
            <p:nvPr/>
          </p:nvSpPr>
          <p:spPr bwMode="auto">
            <a:xfrm flipV="1">
              <a:off x="3911" y="1834"/>
              <a:ext cx="257" cy="205"/>
            </a:xfrm>
            <a:prstGeom prst="line">
              <a:avLst/>
            </a:prstGeom>
            <a:noFill/>
            <a:ln w="57150">
              <a:solidFill>
                <a:srgbClr val="0000CC"/>
              </a:solidFill>
              <a:round/>
              <a:headEnd/>
              <a:tailEnd type="triangle" w="med" len="med"/>
            </a:ln>
            <a:effectLst/>
          </p:spPr>
          <p:txBody>
            <a:bodyPr/>
            <a:lstStyle/>
            <a:p>
              <a:endParaRPr lang="en-US">
                <a:solidFill>
                  <a:prstClr val="black"/>
                </a:solidFill>
              </a:endParaRPr>
            </a:p>
          </p:txBody>
        </p:sp>
        <p:sp>
          <p:nvSpPr>
            <p:cNvPr id="332957" name="Line 157"/>
            <p:cNvSpPr>
              <a:spLocks noChangeShapeType="1"/>
            </p:cNvSpPr>
            <p:nvPr/>
          </p:nvSpPr>
          <p:spPr bwMode="auto">
            <a:xfrm flipV="1">
              <a:off x="3115" y="1630"/>
              <a:ext cx="143" cy="379"/>
            </a:xfrm>
            <a:prstGeom prst="line">
              <a:avLst/>
            </a:prstGeom>
            <a:noFill/>
            <a:ln w="57150">
              <a:solidFill>
                <a:srgbClr val="0000CC"/>
              </a:solidFill>
              <a:round/>
              <a:headEnd/>
              <a:tailEnd type="triangle" w="med" len="med"/>
            </a:ln>
            <a:effectLst/>
          </p:spPr>
          <p:txBody>
            <a:bodyPr/>
            <a:lstStyle/>
            <a:p>
              <a:endParaRPr lang="en-US">
                <a:solidFill>
                  <a:prstClr val="black"/>
                </a:solidFill>
              </a:endParaRPr>
            </a:p>
          </p:txBody>
        </p:sp>
        <p:sp>
          <p:nvSpPr>
            <p:cNvPr id="332958" name="Line 158"/>
            <p:cNvSpPr>
              <a:spLocks noChangeShapeType="1"/>
            </p:cNvSpPr>
            <p:nvPr/>
          </p:nvSpPr>
          <p:spPr bwMode="auto">
            <a:xfrm flipH="1" flipV="1">
              <a:off x="1143" y="1615"/>
              <a:ext cx="145" cy="379"/>
            </a:xfrm>
            <a:prstGeom prst="line">
              <a:avLst/>
            </a:prstGeom>
            <a:noFill/>
            <a:ln w="57150">
              <a:solidFill>
                <a:srgbClr val="0000CC"/>
              </a:solidFill>
              <a:round/>
              <a:headEnd/>
              <a:tailEnd type="triangle" w="med" len="med"/>
            </a:ln>
            <a:effectLst/>
          </p:spPr>
          <p:txBody>
            <a:bodyPr/>
            <a:lstStyle/>
            <a:p>
              <a:endParaRPr lang="en-US">
                <a:solidFill>
                  <a:prstClr val="black"/>
                </a:solidFill>
              </a:endParaRPr>
            </a:p>
          </p:txBody>
        </p:sp>
        <p:sp>
          <p:nvSpPr>
            <p:cNvPr id="332959" name="Line 159"/>
            <p:cNvSpPr>
              <a:spLocks noChangeShapeType="1"/>
            </p:cNvSpPr>
            <p:nvPr/>
          </p:nvSpPr>
          <p:spPr bwMode="auto">
            <a:xfrm flipH="1" flipV="1">
              <a:off x="165" y="1592"/>
              <a:ext cx="47" cy="424"/>
            </a:xfrm>
            <a:prstGeom prst="line">
              <a:avLst/>
            </a:prstGeom>
            <a:noFill/>
            <a:ln w="57150">
              <a:solidFill>
                <a:srgbClr val="0000CC"/>
              </a:solidFill>
              <a:round/>
              <a:headEnd/>
              <a:tailEnd type="triangle" w="med" len="med"/>
            </a:ln>
            <a:effectLst/>
          </p:spPr>
          <p:txBody>
            <a:bodyPr/>
            <a:lstStyle/>
            <a:p>
              <a:endParaRPr lang="en-US">
                <a:solidFill>
                  <a:prstClr val="black"/>
                </a:solidFill>
              </a:endParaRPr>
            </a:p>
          </p:txBody>
        </p:sp>
        <p:sp>
          <p:nvSpPr>
            <p:cNvPr id="332960" name="Line 160"/>
            <p:cNvSpPr>
              <a:spLocks noChangeShapeType="1"/>
            </p:cNvSpPr>
            <p:nvPr/>
          </p:nvSpPr>
          <p:spPr bwMode="auto">
            <a:xfrm flipV="1">
              <a:off x="3987" y="1986"/>
              <a:ext cx="492" cy="168"/>
            </a:xfrm>
            <a:prstGeom prst="line">
              <a:avLst/>
            </a:prstGeom>
            <a:noFill/>
            <a:ln w="57150">
              <a:solidFill>
                <a:srgbClr val="0000CC"/>
              </a:solidFill>
              <a:round/>
              <a:headEnd/>
              <a:tailEnd type="triangle" w="med" len="med"/>
            </a:ln>
            <a:effectLst/>
          </p:spPr>
          <p:txBody>
            <a:bodyPr/>
            <a:lstStyle/>
            <a:p>
              <a:endParaRPr lang="en-US">
                <a:solidFill>
                  <a:prstClr val="black"/>
                </a:solidFill>
              </a:endParaRPr>
            </a:p>
          </p:txBody>
        </p:sp>
        <p:sp>
          <p:nvSpPr>
            <p:cNvPr id="332961" name="Line 161"/>
            <p:cNvSpPr>
              <a:spLocks noChangeShapeType="1"/>
            </p:cNvSpPr>
            <p:nvPr/>
          </p:nvSpPr>
          <p:spPr bwMode="auto">
            <a:xfrm flipV="1">
              <a:off x="2061" y="1630"/>
              <a:ext cx="143" cy="379"/>
            </a:xfrm>
            <a:prstGeom prst="line">
              <a:avLst/>
            </a:prstGeom>
            <a:noFill/>
            <a:ln w="57150">
              <a:solidFill>
                <a:srgbClr val="0000CC"/>
              </a:solidFill>
              <a:round/>
              <a:headEnd/>
              <a:tailEnd type="triangle" w="med" len="med"/>
            </a:ln>
            <a:effectLst/>
          </p:spPr>
          <p:txBody>
            <a:bodyPr/>
            <a:lstStyle/>
            <a:p>
              <a:endParaRPr lang="en-US">
                <a:solidFill>
                  <a:prstClr val="black"/>
                </a:solidFill>
              </a:endParaRPr>
            </a:p>
          </p:txBody>
        </p:sp>
      </p:grpSp>
      <p:sp>
        <p:nvSpPr>
          <p:cNvPr id="332971" name="Rectangle 171"/>
          <p:cNvSpPr>
            <a:spLocks noGrp="1" noChangeArrowheads="1"/>
          </p:cNvSpPr>
          <p:nvPr>
            <p:ph type="title"/>
          </p:nvPr>
        </p:nvSpPr>
        <p:spPr bwMode="auto">
          <a:xfrm>
            <a:off x="457200" y="392113"/>
            <a:ext cx="8229600" cy="1143000"/>
          </a:xfrm>
          <a:noFill/>
          <a:ln w="12700">
            <a:miter lim="800000"/>
            <a:headEnd/>
            <a:tailEnd/>
          </a:ln>
        </p:spPr>
        <p:txBody>
          <a:bodyPr vert="horz" wrap="square" lIns="91440" tIns="45720" rIns="91440" bIns="45720" numCol="1" anchor="t" anchorCtr="0" compatLnSpc="1">
            <a:prstTxWarp prst="textNoShape">
              <a:avLst/>
            </a:prstTxWarp>
          </a:bodyPr>
          <a:lstStyle/>
          <a:p>
            <a:r>
              <a:rPr lang="en-US" b="1" u="sng"/>
              <a:t>The effect of frost on your roads</a:t>
            </a:r>
          </a:p>
        </p:txBody>
      </p:sp>
      <p:sp>
        <p:nvSpPr>
          <p:cNvPr id="168" name="Rectangle 167"/>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9"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170"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Freeze-Thaw</a:t>
            </a:r>
          </a:p>
        </p:txBody>
      </p:sp>
    </p:spTree>
    <p:extLst>
      <p:ext uri="{BB962C8B-B14F-4D97-AF65-F5344CB8AC3E}">
        <p14:creationId xmlns:p14="http://schemas.microsoft.com/office/powerpoint/2010/main" val="1912241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2936"/>
                                        </p:tgtEl>
                                        <p:attrNameLst>
                                          <p:attrName>style.visibility</p:attrName>
                                        </p:attrNameLst>
                                      </p:cBhvr>
                                      <p:to>
                                        <p:strVal val="visible"/>
                                      </p:to>
                                    </p:set>
                                    <p:animEffect transition="in" filter="dissolve">
                                      <p:cBhvr>
                                        <p:cTn id="7" dur="500"/>
                                        <p:tgtEl>
                                          <p:spTgt spid="332936"/>
                                        </p:tgtEl>
                                      </p:cBhvr>
                                    </p:animEffect>
                                  </p:child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332917"/>
                                        </p:tgtEl>
                                        <p:attrNameLst>
                                          <p:attrName>style.visibility</p:attrName>
                                        </p:attrNameLst>
                                      </p:cBhvr>
                                      <p:to>
                                        <p:strVal val="visible"/>
                                      </p:to>
                                    </p:set>
                                    <p:animEffect transition="in" filter="dissolve">
                                      <p:cBhvr>
                                        <p:cTn id="11" dur="500"/>
                                        <p:tgtEl>
                                          <p:spTgt spid="33291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32962"/>
                                        </p:tgtEl>
                                        <p:attrNameLst>
                                          <p:attrName>style.visibility</p:attrName>
                                        </p:attrNameLst>
                                      </p:cBhvr>
                                      <p:to>
                                        <p:strVal val="visible"/>
                                      </p:to>
                                    </p:set>
                                    <p:animEffect transition="in" filter="dissolve">
                                      <p:cBhvr>
                                        <p:cTn id="16" dur="500"/>
                                        <p:tgtEl>
                                          <p:spTgt spid="332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4" name="Line 24"/>
          <p:cNvSpPr>
            <a:spLocks noChangeShapeType="1"/>
          </p:cNvSpPr>
          <p:nvPr/>
        </p:nvSpPr>
        <p:spPr bwMode="auto">
          <a:xfrm>
            <a:off x="0" y="4343400"/>
            <a:ext cx="6400800" cy="0"/>
          </a:xfrm>
          <a:prstGeom prst="line">
            <a:avLst/>
          </a:prstGeom>
          <a:noFill/>
          <a:ln w="12700">
            <a:noFill/>
            <a:round/>
            <a:headEnd/>
            <a:tailEnd/>
          </a:ln>
          <a:effectLst/>
        </p:spPr>
        <p:txBody>
          <a:bodyPr wrap="none" anchor="ctr"/>
          <a:lstStyle/>
          <a:p>
            <a:endParaRPr lang="en-US"/>
          </a:p>
        </p:txBody>
      </p:sp>
      <p:pic>
        <p:nvPicPr>
          <p:cNvPr id="16" name="Picture 15" descr="C:\Users\enevel\Desktop\Frac-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5642" y="332232"/>
            <a:ext cx="10039642" cy="652576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324600" y="347472"/>
            <a:ext cx="2819400" cy="2554545"/>
          </a:xfrm>
          <a:prstGeom prst="rect">
            <a:avLst/>
          </a:prstGeom>
          <a:solidFill>
            <a:schemeClr val="bg1"/>
          </a:solidFill>
          <a:ln>
            <a:solidFill>
              <a:schemeClr val="tx1"/>
            </a:solidFill>
          </a:ln>
        </p:spPr>
        <p:txBody>
          <a:bodyPr wrap="square">
            <a:spAutoFit/>
          </a:bodyPr>
          <a:lstStyle/>
          <a:p>
            <a:pPr indent="-285750">
              <a:buFontTx/>
              <a:buChar char="•"/>
            </a:pPr>
            <a:r>
              <a:rPr lang="en-US" sz="3200" b="1" dirty="0"/>
              <a:t>Geology</a:t>
            </a:r>
          </a:p>
          <a:p>
            <a:pPr>
              <a:buFontTx/>
              <a:buChar char="•"/>
            </a:pPr>
            <a:r>
              <a:rPr lang="en-US" sz="3200" b="1" dirty="0"/>
              <a:t> Soils</a:t>
            </a:r>
          </a:p>
          <a:p>
            <a:pPr>
              <a:buFontTx/>
              <a:buChar char="•"/>
            </a:pPr>
            <a:r>
              <a:rPr lang="en-US" sz="3200" b="1" dirty="0"/>
              <a:t> Soil Moisture</a:t>
            </a:r>
          </a:p>
          <a:p>
            <a:pPr>
              <a:buFontTx/>
              <a:buChar char="•"/>
            </a:pPr>
            <a:r>
              <a:rPr lang="en-US" sz="3200" b="1" dirty="0"/>
              <a:t> Freeze-thaw</a:t>
            </a:r>
          </a:p>
          <a:p>
            <a:pPr>
              <a:buFontTx/>
              <a:buChar char="•"/>
            </a:pPr>
            <a:r>
              <a:rPr lang="en-US" sz="3200" b="1" dirty="0"/>
              <a:t> </a:t>
            </a:r>
            <a:r>
              <a:rPr lang="en-US" sz="3200" b="1" u="sng" dirty="0">
                <a:solidFill>
                  <a:srgbClr val="FF0000"/>
                </a:solidFill>
              </a:rPr>
              <a:t>Traffic Loads</a:t>
            </a:r>
          </a:p>
        </p:txBody>
      </p:sp>
      <p:sp>
        <p:nvSpPr>
          <p:cNvPr id="17" name="Rectangle 16"/>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0"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Traffic Loads</a:t>
            </a:r>
          </a:p>
        </p:txBody>
      </p:sp>
    </p:spTree>
    <p:extLst>
      <p:ext uri="{BB962C8B-B14F-4D97-AF65-F5344CB8AC3E}">
        <p14:creationId xmlns:p14="http://schemas.microsoft.com/office/powerpoint/2010/main" val="3505239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83"/>
          <p:cNvSpPr>
            <a:spLocks noChangeShapeType="1"/>
          </p:cNvSpPr>
          <p:nvPr/>
        </p:nvSpPr>
        <p:spPr bwMode="auto">
          <a:xfrm flipH="1" flipV="1">
            <a:off x="15214600" y="3778250"/>
            <a:ext cx="1066800" cy="1447800"/>
          </a:xfrm>
          <a:prstGeom prst="line">
            <a:avLst/>
          </a:prstGeom>
          <a:noFill/>
          <a:ln w="28575">
            <a:solidFill>
              <a:srgbClr val="000066"/>
            </a:solidFill>
            <a:round/>
            <a:headEnd/>
            <a:tailEnd type="triangle" w="med" len="med"/>
          </a:ln>
        </p:spPr>
        <p:txBody>
          <a:bodyPr/>
          <a:lstStyle/>
          <a:p>
            <a:endParaRPr lang="en-US"/>
          </a:p>
        </p:txBody>
      </p:sp>
      <p:sp>
        <p:nvSpPr>
          <p:cNvPr id="17413" name="Text Box 84"/>
          <p:cNvSpPr txBox="1">
            <a:spLocks noChangeArrowheads="1"/>
          </p:cNvSpPr>
          <p:nvPr/>
        </p:nvSpPr>
        <p:spPr bwMode="auto">
          <a:xfrm>
            <a:off x="15367000" y="5181600"/>
            <a:ext cx="2225675" cy="1187450"/>
          </a:xfrm>
          <a:prstGeom prst="rect">
            <a:avLst/>
          </a:prstGeom>
          <a:noFill/>
          <a:ln w="9525">
            <a:noFill/>
            <a:miter lim="800000"/>
            <a:headEnd/>
            <a:tailEnd/>
          </a:ln>
        </p:spPr>
        <p:txBody>
          <a:bodyPr>
            <a:spAutoFit/>
          </a:bodyPr>
          <a:lstStyle/>
          <a:p>
            <a:pPr algn="ctr"/>
            <a:r>
              <a:rPr lang="en-US" sz="2400">
                <a:solidFill>
                  <a:srgbClr val="000066"/>
                </a:solidFill>
                <a:latin typeface="Arial" pitchFamily="34" charset="0"/>
              </a:rPr>
              <a:t>SUBSURFACE DRAINAGE PATTERNS</a:t>
            </a:r>
          </a:p>
        </p:txBody>
      </p:sp>
      <p:sp>
        <p:nvSpPr>
          <p:cNvPr id="17416" name="Rectangle 2"/>
          <p:cNvSpPr>
            <a:spLocks noGrp="1" noChangeArrowheads="1"/>
          </p:cNvSpPr>
          <p:nvPr>
            <p:ph type="title"/>
          </p:nvPr>
        </p:nvSpPr>
        <p:spPr>
          <a:xfrm>
            <a:off x="1771650" y="371475"/>
            <a:ext cx="7772400" cy="1143000"/>
          </a:xfrm>
        </p:spPr>
        <p:txBody>
          <a:bodyPr/>
          <a:lstStyle/>
          <a:p>
            <a:pPr algn="l"/>
            <a:r>
              <a:rPr lang="en-US" sz="3200" b="1" u="sng" dirty="0">
                <a:solidFill>
                  <a:schemeClr val="tx1"/>
                </a:solidFill>
              </a:rPr>
              <a:t>Natural Landscape</a:t>
            </a:r>
            <a:endParaRPr lang="en-US" sz="4000" b="1" u="sng" dirty="0">
              <a:solidFill>
                <a:schemeClr val="tx1"/>
              </a:solidFill>
              <a:latin typeface="Bedini" pitchFamily="34" charset="0"/>
            </a:endParaRPr>
          </a:p>
        </p:txBody>
      </p:sp>
      <p:sp>
        <p:nvSpPr>
          <p:cNvPr id="17417" name="Freeform 4"/>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53" name="Freeform 38"/>
          <p:cNvSpPr>
            <a:spLocks/>
          </p:cNvSpPr>
          <p:nvPr/>
        </p:nvSpPr>
        <p:spPr bwMode="auto">
          <a:xfrm>
            <a:off x="5032375" y="5049838"/>
            <a:ext cx="438150" cy="476250"/>
          </a:xfrm>
          <a:custGeom>
            <a:avLst/>
            <a:gdLst>
              <a:gd name="T0" fmla="*/ 438150 w 336"/>
              <a:gd name="T1" fmla="*/ 0 h 426"/>
              <a:gd name="T2" fmla="*/ 329916 w 336"/>
              <a:gd name="T3" fmla="*/ 182227 h 426"/>
              <a:gd name="T4" fmla="*/ 165610 w 336"/>
              <a:gd name="T5" fmla="*/ 377870 h 426"/>
              <a:gd name="T6" fmla="*/ 0 w 336"/>
              <a:gd name="T7" fmla="*/ 47625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6" name="Freeform 80"/>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57" name="Line 83"/>
          <p:cNvSpPr>
            <a:spLocks noChangeShapeType="1"/>
          </p:cNvSpPr>
          <p:nvPr/>
        </p:nvSpPr>
        <p:spPr bwMode="auto">
          <a:xfrm flipH="1" flipV="1">
            <a:off x="10477500" y="3711575"/>
            <a:ext cx="1066800" cy="1447800"/>
          </a:xfrm>
          <a:prstGeom prst="line">
            <a:avLst/>
          </a:prstGeom>
          <a:noFill/>
          <a:ln w="28575">
            <a:solidFill>
              <a:srgbClr val="000066"/>
            </a:solidFill>
            <a:round/>
            <a:headEnd/>
            <a:tailEnd type="triangle" w="med" len="med"/>
          </a:ln>
        </p:spPr>
        <p:txBody>
          <a:bodyPr/>
          <a:lstStyle/>
          <a:p>
            <a:endParaRPr lang="en-US"/>
          </a:p>
        </p:txBody>
      </p:sp>
      <p:sp>
        <p:nvSpPr>
          <p:cNvPr id="17458" name="Text Box 84"/>
          <p:cNvSpPr txBox="1">
            <a:spLocks noChangeArrowheads="1"/>
          </p:cNvSpPr>
          <p:nvPr/>
        </p:nvSpPr>
        <p:spPr bwMode="auto">
          <a:xfrm>
            <a:off x="10629900" y="5114925"/>
            <a:ext cx="2400300" cy="1200150"/>
          </a:xfrm>
          <a:prstGeom prst="rect">
            <a:avLst/>
          </a:prstGeom>
          <a:noFill/>
          <a:ln w="9525">
            <a:noFill/>
            <a:miter lim="800000"/>
            <a:headEnd/>
            <a:tailEnd/>
          </a:ln>
        </p:spPr>
        <p:txBody>
          <a:bodyPr>
            <a:spAutoFit/>
          </a:bodyPr>
          <a:lstStyle/>
          <a:p>
            <a:pPr algn="ctr"/>
            <a:r>
              <a:rPr lang="en-US" sz="2400" dirty="0">
                <a:solidFill>
                  <a:srgbClr val="000066"/>
                </a:solidFill>
                <a:latin typeface="Arial" pitchFamily="34" charset="0"/>
              </a:rPr>
              <a:t>SUBSURFACE DRAINAGE PATTERNS</a:t>
            </a:r>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8" name="Freeform 39"/>
          <p:cNvSpPr>
            <a:spLocks/>
          </p:cNvSpPr>
          <p:nvPr/>
        </p:nvSpPr>
        <p:spPr bwMode="auto">
          <a:xfrm>
            <a:off x="2746375" y="39639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0" name="Freeform 39"/>
          <p:cNvSpPr>
            <a:spLocks/>
          </p:cNvSpPr>
          <p:nvPr/>
        </p:nvSpPr>
        <p:spPr bwMode="auto">
          <a:xfrm>
            <a:off x="6165850" y="57451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3" name="Freeform 28"/>
          <p:cNvSpPr>
            <a:spLocks/>
          </p:cNvSpPr>
          <p:nvPr/>
        </p:nvSpPr>
        <p:spPr bwMode="auto">
          <a:xfrm>
            <a:off x="1298575" y="1582738"/>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11"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pic>
        <p:nvPicPr>
          <p:cNvPr id="17411" name="Picture 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3030" y="3870960"/>
            <a:ext cx="1017270" cy="1017270"/>
          </a:xfrm>
          <a:prstGeom prst="rect">
            <a:avLst/>
          </a:prstGeom>
          <a:noFill/>
          <a:ln w="9525">
            <a:noFill/>
            <a:miter lim="800000"/>
            <a:headEnd/>
            <a:tailEnd/>
          </a:ln>
        </p:spPr>
      </p:pic>
      <p:pic>
        <p:nvPicPr>
          <p:cNvPr id="157" name="Picture 7"/>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830" y="784860"/>
            <a:ext cx="521970" cy="521970"/>
          </a:xfrm>
          <a:prstGeom prst="rect">
            <a:avLst/>
          </a:prstGeom>
          <a:noFill/>
          <a:ln w="9525">
            <a:noFill/>
            <a:miter lim="800000"/>
            <a:headEnd/>
            <a:tailEnd/>
          </a:ln>
        </p:spPr>
      </p:pic>
      <p:pic>
        <p:nvPicPr>
          <p:cNvPr id="158" name="Picture 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75910" y="2240280"/>
            <a:ext cx="590550" cy="590550"/>
          </a:xfrm>
          <a:prstGeom prst="rect">
            <a:avLst/>
          </a:prstGeom>
          <a:noFill/>
          <a:ln w="9525">
            <a:noFill/>
            <a:miter lim="800000"/>
            <a:headEnd/>
            <a:tailEnd/>
          </a:ln>
        </p:spPr>
      </p:pic>
      <p:pic>
        <p:nvPicPr>
          <p:cNvPr id="163" name="Picture 3"/>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597035"/>
            <a:ext cx="469044" cy="633846"/>
          </a:xfrm>
          <a:prstGeom prst="rect">
            <a:avLst/>
          </a:prstGeom>
          <a:noFill/>
          <a:ln w="9525">
            <a:noFill/>
            <a:miter lim="800000"/>
            <a:headEnd/>
            <a:tailEnd/>
          </a:ln>
        </p:spPr>
      </p:pic>
      <p:pic>
        <p:nvPicPr>
          <p:cNvPr id="164" name="Picture 3"/>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0" name="Freeform 28"/>
          <p:cNvSpPr>
            <a:spLocks/>
          </p:cNvSpPr>
          <p:nvPr/>
        </p:nvSpPr>
        <p:spPr bwMode="auto">
          <a:xfrm>
            <a:off x="393700" y="26971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pic>
        <p:nvPicPr>
          <p:cNvPr id="154" name="Picture 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19" name="Freeform 12"/>
          <p:cNvSpPr>
            <a:spLocks/>
          </p:cNvSpPr>
          <p:nvPr/>
        </p:nvSpPr>
        <p:spPr bwMode="auto">
          <a:xfrm>
            <a:off x="3937000" y="3402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0" name="Freeform 12"/>
          <p:cNvSpPr>
            <a:spLocks/>
          </p:cNvSpPr>
          <p:nvPr/>
        </p:nvSpPr>
        <p:spPr bwMode="auto">
          <a:xfrm>
            <a:off x="4775200" y="3783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1" name="Freeform 12"/>
          <p:cNvSpPr>
            <a:spLocks/>
          </p:cNvSpPr>
          <p:nvPr/>
        </p:nvSpPr>
        <p:spPr bwMode="auto">
          <a:xfrm>
            <a:off x="2479675" y="259238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2" name="Freeform 12"/>
          <p:cNvSpPr>
            <a:spLocks/>
          </p:cNvSpPr>
          <p:nvPr/>
        </p:nvSpPr>
        <p:spPr bwMode="auto">
          <a:xfrm>
            <a:off x="1736725" y="28019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3" name="Freeform 12"/>
          <p:cNvSpPr>
            <a:spLocks/>
          </p:cNvSpPr>
          <p:nvPr/>
        </p:nvSpPr>
        <p:spPr bwMode="auto">
          <a:xfrm>
            <a:off x="2898775" y="32972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4" name="Freeform 12"/>
          <p:cNvSpPr>
            <a:spLocks/>
          </p:cNvSpPr>
          <p:nvPr/>
        </p:nvSpPr>
        <p:spPr bwMode="auto">
          <a:xfrm>
            <a:off x="288925"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5" name="Freeform 12"/>
          <p:cNvSpPr>
            <a:spLocks/>
          </p:cNvSpPr>
          <p:nvPr/>
        </p:nvSpPr>
        <p:spPr bwMode="auto">
          <a:xfrm>
            <a:off x="5603875" y="407828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6" name="Freeform 12"/>
          <p:cNvSpPr>
            <a:spLocks/>
          </p:cNvSpPr>
          <p:nvPr/>
        </p:nvSpPr>
        <p:spPr bwMode="auto">
          <a:xfrm>
            <a:off x="5956300" y="46593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35" name="Rectangle 6"/>
          <p:cNvSpPr txBox="1">
            <a:spLocks noChangeArrowheads="1"/>
          </p:cNvSpPr>
          <p:nvPr/>
        </p:nvSpPr>
        <p:spPr bwMode="auto">
          <a:xfrm>
            <a:off x="5902325" y="1306811"/>
            <a:ext cx="2089150" cy="646331"/>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itchFamily="18" charset="0"/>
                <a:ea typeface="+mn-ea"/>
                <a:cs typeface="+mn-cs"/>
              </a:rPr>
              <a:t>Surface drainage patterns</a:t>
            </a:r>
          </a:p>
        </p:txBody>
      </p:sp>
      <p:sp>
        <p:nvSpPr>
          <p:cNvPr id="140"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38" name="Rectangle 6"/>
          <p:cNvSpPr txBox="1">
            <a:spLocks noChangeArrowheads="1"/>
          </p:cNvSpPr>
          <p:nvPr/>
        </p:nvSpPr>
        <p:spPr bwMode="auto">
          <a:xfrm>
            <a:off x="7245350" y="5778412"/>
            <a:ext cx="1689100" cy="923330"/>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itchFamily="18" charset="0"/>
                <a:ea typeface="+mn-ea"/>
                <a:cs typeface="+mn-cs"/>
              </a:rPr>
              <a:t>Sub-surface drainage patterns</a:t>
            </a:r>
          </a:p>
        </p:txBody>
      </p:sp>
      <p:pic>
        <p:nvPicPr>
          <p:cNvPr id="141" name="Picture 3"/>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6907" y="2686050"/>
            <a:ext cx="432923" cy="723899"/>
          </a:xfrm>
          <a:prstGeom prst="rect">
            <a:avLst/>
          </a:prstGeom>
          <a:noFill/>
          <a:ln w="9525">
            <a:noFill/>
            <a:miter lim="800000"/>
            <a:headEnd/>
            <a:tailEnd/>
          </a:ln>
        </p:spPr>
      </p:pic>
      <p:pic>
        <p:nvPicPr>
          <p:cNvPr id="142" name="Picture 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0055" y="3305175"/>
            <a:ext cx="781050" cy="781050"/>
          </a:xfrm>
          <a:prstGeom prst="rect">
            <a:avLst/>
          </a:prstGeom>
          <a:noFill/>
          <a:ln w="9525">
            <a:noFill/>
            <a:miter lim="800000"/>
            <a:headEnd/>
            <a:tailEnd/>
          </a:ln>
        </p:spPr>
      </p:pic>
      <p:sp>
        <p:nvSpPr>
          <p:cNvPr id="113" name="Rectangle 2"/>
          <p:cNvSpPr txBox="1">
            <a:spLocks noChangeArrowheads="1"/>
          </p:cNvSpPr>
          <p:nvPr/>
        </p:nvSpPr>
        <p:spPr bwMode="auto">
          <a:xfrm>
            <a:off x="177800" y="-186015"/>
            <a:ext cx="6242945" cy="6711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200" b="1" kern="0" dirty="0">
                <a:solidFill>
                  <a:srgbClr val="FCFEB9"/>
                </a:solidFill>
                <a:latin typeface="Arial" panose="020B0604020202020204" pitchFamily="34" charset="0"/>
                <a:ea typeface="+mn-ea"/>
                <a:cs typeface="Arial" panose="020B0604020202020204" pitchFamily="34" charset="0"/>
              </a:rPr>
              <a:t>Introduction</a:t>
            </a:r>
            <a:endParaRPr lang="en-US" altLang="en-US" b="1" kern="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4" name="Rectangle 113"/>
          <p:cNvSpPr/>
          <p:nvPr/>
        </p:nvSpPr>
        <p:spPr>
          <a:xfrm>
            <a:off x="4343401" y="-57501"/>
            <a:ext cx="5124450" cy="461665"/>
          </a:xfrm>
          <a:prstGeom prst="rect">
            <a:avLst/>
          </a:prstGeom>
        </p:spPr>
        <p:txBody>
          <a:bodyPr wrap="square">
            <a:spAutoFit/>
          </a:bodyPr>
          <a:lstStyle/>
          <a:p>
            <a:pPr algn="ctr"/>
            <a:r>
              <a:rPr lang="en-US" altLang="en-US" sz="2400" b="1" kern="0"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Roads Affect the Land</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321344"/>
            <a:ext cx="4581433" cy="6535352"/>
          </a:xfrm>
          <a:prstGeom prst="rect">
            <a:avLst/>
          </a:prstGeom>
          <a:ln w="76200">
            <a:solidFill>
              <a:schemeClr val="tx1"/>
            </a:solidFill>
          </a:ln>
        </p:spPr>
      </p:pic>
      <p:sp>
        <p:nvSpPr>
          <p:cNvPr id="337944" name="Line 24"/>
          <p:cNvSpPr>
            <a:spLocks noChangeShapeType="1"/>
          </p:cNvSpPr>
          <p:nvPr/>
        </p:nvSpPr>
        <p:spPr bwMode="auto">
          <a:xfrm>
            <a:off x="4038600" y="4572000"/>
            <a:ext cx="6400800" cy="0"/>
          </a:xfrm>
          <a:prstGeom prst="line">
            <a:avLst/>
          </a:prstGeom>
          <a:noFill/>
          <a:ln w="12700">
            <a:noFill/>
            <a:round/>
            <a:headEnd/>
            <a:tailEnd/>
          </a:ln>
          <a:effectLst/>
        </p:spPr>
        <p:txBody>
          <a:bodyPr wrap="none" anchor="ctr"/>
          <a:lstStyle/>
          <a:p>
            <a:endParaRPr lang="en-US" dirty="0">
              <a:solidFill>
                <a:prstClr val="black"/>
              </a:solidFill>
            </a:endParaRPr>
          </a:p>
        </p:txBody>
      </p:sp>
      <p:sp>
        <p:nvSpPr>
          <p:cNvPr id="17" name="Rectangle 16"/>
          <p:cNvSpPr/>
          <p:nvPr/>
        </p:nvSpPr>
        <p:spPr>
          <a:xfrm>
            <a:off x="9433" y="1304"/>
            <a:ext cx="9144000" cy="320040"/>
          </a:xfrm>
          <a:prstGeom prst="rect">
            <a:avLst/>
          </a:prstGeom>
          <a:gradFill>
            <a:gsLst>
              <a:gs pos="55000">
                <a:schemeClr val="tx1">
                  <a:lumMod val="65000"/>
                  <a:lumOff val="35000"/>
                </a:schemeClr>
              </a:gs>
              <a:gs pos="44000">
                <a:schemeClr val="bg1">
                  <a:lumMod val="5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9434" y="-73372"/>
            <a:ext cx="445922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Road Base: Introduction</a:t>
            </a:r>
          </a:p>
        </p:txBody>
      </p:sp>
      <p:sp>
        <p:nvSpPr>
          <p:cNvPr id="20" name="Text Box 6"/>
          <p:cNvSpPr txBox="1">
            <a:spLocks noChangeArrowheads="1"/>
          </p:cNvSpPr>
          <p:nvPr/>
        </p:nvSpPr>
        <p:spPr bwMode="auto">
          <a:xfrm>
            <a:off x="4648200" y="-73372"/>
            <a:ext cx="4459224" cy="461665"/>
          </a:xfrm>
          <a:prstGeom prst="rect">
            <a:avLst/>
          </a:prstGeom>
          <a:noFill/>
          <a:ln w="9525">
            <a:noFill/>
            <a:miter lim="800000"/>
            <a:headEnd/>
            <a:tailEnd/>
          </a:ln>
        </p:spPr>
        <p:txBody>
          <a:bodyPr wrap="square">
            <a:spAutoFit/>
          </a:bodyPr>
          <a:lstStyle/>
          <a:p>
            <a:pPr algn="ctr">
              <a:tabLst>
                <a:tab pos="4860925" algn="l"/>
              </a:tabLst>
            </a:pPr>
            <a:r>
              <a:rPr lang="en-US" sz="2400" dirty="0">
                <a:solidFill>
                  <a:srgbClr val="FFFFCC"/>
                </a:solidFill>
              </a:rPr>
              <a:t>Traffic Loads</a:t>
            </a:r>
          </a:p>
        </p:txBody>
      </p:sp>
      <p:pic>
        <p:nvPicPr>
          <p:cNvPr id="3" name="Picture 2" descr="C:\Users\sbloser\Desktop\newpics\Gas_trip_\IMAG0478.jpg">
            <a:extLst>
              <a:ext uri="{FF2B5EF4-FFF2-40B4-BE49-F238E27FC236}">
                <a16:creationId xmlns:a16="http://schemas.microsoft.com/office/drawing/2014/main" id="{481C7A9B-6B98-4CE6-B0E0-34F0D1D0B9A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342"/>
          <a:stretch/>
        </p:blipFill>
        <p:spPr bwMode="auto">
          <a:xfrm>
            <a:off x="-21125" y="2193831"/>
            <a:ext cx="4593125" cy="4715806"/>
          </a:xfrm>
          <a:prstGeom prst="rect">
            <a:avLst/>
          </a:prstGeom>
          <a:noFill/>
          <a:ln w="76200">
            <a:solidFill>
              <a:schemeClr val="tx1"/>
            </a:solidFill>
          </a:ln>
        </p:spPr>
      </p:pic>
      <p:sp>
        <p:nvSpPr>
          <p:cNvPr id="15" name="Rectangle 14"/>
          <p:cNvSpPr/>
          <p:nvPr/>
        </p:nvSpPr>
        <p:spPr>
          <a:xfrm>
            <a:off x="-1" y="377948"/>
            <a:ext cx="6826827" cy="1815882"/>
          </a:xfrm>
          <a:prstGeom prst="rect">
            <a:avLst/>
          </a:prstGeom>
          <a:solidFill>
            <a:schemeClr val="bg1"/>
          </a:solidFill>
          <a:ln>
            <a:solidFill>
              <a:schemeClr val="tx1"/>
            </a:solidFill>
          </a:ln>
        </p:spPr>
        <p:txBody>
          <a:bodyPr wrap="square">
            <a:spAutoFit/>
          </a:bodyPr>
          <a:lstStyle/>
          <a:p>
            <a:pPr algn="l"/>
            <a:r>
              <a:rPr lang="en-US" sz="2800" b="1" dirty="0"/>
              <a:t>Traditionally we IGNORE Base Problems</a:t>
            </a:r>
          </a:p>
          <a:p>
            <a:pPr marL="457200" indent="-457200" algn="l">
              <a:buFont typeface="Arial" panose="020B0604020202020204" pitchFamily="34" charset="0"/>
              <a:buChar char="•"/>
            </a:pPr>
            <a:r>
              <a:rPr lang="en-US" sz="2800" b="0" dirty="0"/>
              <a:t>Costs too much</a:t>
            </a:r>
          </a:p>
          <a:p>
            <a:pPr marL="457200" indent="-457200" algn="l">
              <a:buFont typeface="Arial" panose="020B0604020202020204" pitchFamily="34" charset="0"/>
              <a:buChar char="•"/>
            </a:pPr>
            <a:r>
              <a:rPr lang="en-US" sz="2800" b="0" dirty="0"/>
              <a:t>Don’t understand the problem</a:t>
            </a:r>
          </a:p>
          <a:p>
            <a:pPr marL="457200" indent="-457200" algn="l">
              <a:buFont typeface="Arial" panose="020B0604020202020204" pitchFamily="34" charset="0"/>
              <a:buChar char="•"/>
            </a:pPr>
            <a:r>
              <a:rPr lang="en-US" sz="2800" b="0" dirty="0"/>
              <a:t>Perceived as too big of a deal</a:t>
            </a:r>
          </a:p>
        </p:txBody>
      </p:sp>
    </p:spTree>
    <p:extLst>
      <p:ext uri="{BB962C8B-B14F-4D97-AF65-F5344CB8AC3E}">
        <p14:creationId xmlns:p14="http://schemas.microsoft.com/office/powerpoint/2010/main" val="11440584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4" name="Line 24"/>
          <p:cNvSpPr>
            <a:spLocks noChangeShapeType="1"/>
          </p:cNvSpPr>
          <p:nvPr/>
        </p:nvSpPr>
        <p:spPr bwMode="auto">
          <a:xfrm>
            <a:off x="0" y="4343400"/>
            <a:ext cx="6400800" cy="0"/>
          </a:xfrm>
          <a:prstGeom prst="line">
            <a:avLst/>
          </a:prstGeom>
          <a:noFill/>
          <a:ln w="12700">
            <a:noFill/>
            <a:round/>
            <a:headEnd/>
            <a:tailEnd/>
          </a:ln>
          <a:effectLst/>
        </p:spPr>
        <p:txBody>
          <a:bodyPr wrap="none" anchor="ctr"/>
          <a:lstStyle/>
          <a:p>
            <a:endParaRPr lang="en-US"/>
          </a:p>
        </p:txBody>
      </p:sp>
      <p:sp>
        <p:nvSpPr>
          <p:cNvPr id="16" name="Rectangle 15"/>
          <p:cNvSpPr/>
          <p:nvPr/>
        </p:nvSpPr>
        <p:spPr>
          <a:xfrm>
            <a:off x="-5322" y="0"/>
            <a:ext cx="9144000" cy="320040"/>
          </a:xfrm>
          <a:prstGeom prst="rect">
            <a:avLst/>
          </a:prstGeom>
          <a:gradFill>
            <a:gsLst>
              <a:gs pos="55000">
                <a:srgbClr val="CCECFF"/>
              </a:gs>
              <a:gs pos="45000">
                <a:srgbClr val="333399"/>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11418" y="-62484"/>
            <a:ext cx="4661154" cy="461665"/>
          </a:xfrm>
          <a:prstGeom prst="rect">
            <a:avLst/>
          </a:prstGeom>
          <a:noFill/>
          <a:ln w="9525">
            <a:noFill/>
            <a:miter lim="800000"/>
            <a:headEnd/>
            <a:tailEnd/>
          </a:ln>
        </p:spPr>
        <p:txBody>
          <a:bodyPr wrap="square">
            <a:spAutoFit/>
          </a:bodyPr>
          <a:lstStyle/>
          <a:p>
            <a:pPr>
              <a:tabLst>
                <a:tab pos="4860925" algn="l"/>
              </a:tabLst>
            </a:pPr>
            <a:r>
              <a:rPr lang="en-US" sz="2400" dirty="0">
                <a:solidFill>
                  <a:srgbClr val="FFFFCC"/>
                </a:solidFill>
              </a:rPr>
              <a:t>Base: Traditional Practices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0200" y="304800"/>
            <a:ext cx="6819171" cy="6553200"/>
          </a:xfrm>
          <a:prstGeom prst="rect">
            <a:avLst/>
          </a:prstGeom>
        </p:spPr>
      </p:pic>
      <p:sp>
        <p:nvSpPr>
          <p:cNvPr id="12" name="Text Box 4"/>
          <p:cNvSpPr txBox="1">
            <a:spLocks noChangeArrowheads="1"/>
          </p:cNvSpPr>
          <p:nvPr/>
        </p:nvSpPr>
        <p:spPr bwMode="auto">
          <a:xfrm>
            <a:off x="80219" y="399181"/>
            <a:ext cx="4799888" cy="1938992"/>
          </a:xfrm>
          <a:prstGeom prst="rect">
            <a:avLst/>
          </a:prstGeom>
          <a:solidFill>
            <a:srgbClr val="FFFFFF"/>
          </a:solidFill>
          <a:ln w="9525">
            <a:noFill/>
            <a:miter lim="800000"/>
            <a:headEnd/>
            <a:tailEnd/>
          </a:ln>
          <a:effectLst>
            <a:softEdge rad="38100"/>
          </a:effectLst>
        </p:spPr>
        <p:txBody>
          <a:bodyPr wrap="square">
            <a:spAutoFit/>
          </a:bodyPr>
          <a:lstStyle/>
          <a:p>
            <a:pPr algn="l"/>
            <a:r>
              <a:rPr lang="en-US" sz="2400" b="1" dirty="0">
                <a:solidFill>
                  <a:srgbClr val="000000"/>
                </a:solidFill>
              </a:rPr>
              <a:t>Traditional “fix” is just to throw rock at the soft spots.</a:t>
            </a:r>
          </a:p>
          <a:p>
            <a:pPr marL="228600" indent="-228600" algn="l">
              <a:buFont typeface="Arial" panose="020B0604020202020204" pitchFamily="34" charset="0"/>
              <a:buChar char="•"/>
            </a:pPr>
            <a:r>
              <a:rPr lang="en-US" sz="2400" b="0" dirty="0">
                <a:solidFill>
                  <a:srgbClr val="000000"/>
                </a:solidFill>
              </a:rPr>
              <a:t>Spending money on symptoms, not fixing the problem</a:t>
            </a:r>
          </a:p>
          <a:p>
            <a:pPr marL="228600" indent="-228600" algn="l">
              <a:buFont typeface="Arial" panose="020B0604020202020204" pitchFamily="34" charset="0"/>
              <a:buChar char="•"/>
            </a:pPr>
            <a:r>
              <a:rPr lang="en-US" sz="2400" b="0" dirty="0">
                <a:solidFill>
                  <a:srgbClr val="000000"/>
                </a:solidFill>
              </a:rPr>
              <a:t>Road has “no bottom”</a:t>
            </a:r>
          </a:p>
        </p:txBody>
      </p:sp>
    </p:spTree>
    <p:extLst>
      <p:ext uri="{BB962C8B-B14F-4D97-AF65-F5344CB8AC3E}">
        <p14:creationId xmlns:p14="http://schemas.microsoft.com/office/powerpoint/2010/main" val="4915305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2961409" y="609600"/>
            <a:ext cx="6328063" cy="5638800"/>
          </a:xfrm>
          <a:noFill/>
        </p:spPr>
        <p:txBody>
          <a:bodyPr/>
          <a:lstStyle/>
          <a:p>
            <a:pPr eaLnBrk="1" hangingPunct="1">
              <a:buFontTx/>
              <a:buNone/>
            </a:pPr>
            <a:r>
              <a:rPr lang="en-US" sz="4000" b="1" dirty="0">
                <a:solidFill>
                  <a:srgbClr val="FFFF00"/>
                </a:solidFill>
                <a:latin typeface="Arial" charset="0"/>
              </a:rPr>
              <a:t>Road Fill</a:t>
            </a:r>
          </a:p>
          <a:p>
            <a:pPr eaLnBrk="1" hangingPunct="1">
              <a:buFontTx/>
              <a:buNone/>
            </a:pPr>
            <a:endParaRPr lang="en-US" sz="1200" b="1" dirty="0">
              <a:solidFill>
                <a:schemeClr val="bg1"/>
              </a:solidFill>
              <a:latin typeface="Arial" charset="0"/>
            </a:endParaRPr>
          </a:p>
          <a:p>
            <a:pPr lvl="1" eaLnBrk="1" hangingPunct="1">
              <a:buFont typeface="Arial" panose="020B0604020202020204" pitchFamily="34" charset="0"/>
              <a:buChar char="•"/>
            </a:pPr>
            <a:r>
              <a:rPr lang="en-US" sz="3200" dirty="0">
                <a:solidFill>
                  <a:schemeClr val="bg1">
                    <a:lumMod val="50000"/>
                  </a:schemeClr>
                </a:solidFill>
                <a:latin typeface="Arial" charset="0"/>
              </a:rPr>
              <a:t>Background</a:t>
            </a:r>
          </a:p>
          <a:p>
            <a:pPr lvl="1" eaLnBrk="1" hangingPunct="1">
              <a:buFont typeface="Arial" panose="020B0604020202020204" pitchFamily="34" charset="0"/>
              <a:buChar char="•"/>
            </a:pPr>
            <a:r>
              <a:rPr lang="en-US" sz="3200" b="1" dirty="0">
                <a:solidFill>
                  <a:srgbClr val="FFFF00"/>
                </a:solidFill>
                <a:latin typeface="Arial" charset="0"/>
              </a:rPr>
              <a:t>Filling the Road Profile</a:t>
            </a:r>
          </a:p>
          <a:p>
            <a:pPr lvl="1" eaLnBrk="1" hangingPunct="1">
              <a:buFont typeface="Arial" panose="020B0604020202020204" pitchFamily="34" charset="0"/>
              <a:buChar char="•"/>
            </a:pPr>
            <a:r>
              <a:rPr lang="en-US" sz="3200" dirty="0">
                <a:solidFill>
                  <a:schemeClr val="bg1"/>
                </a:solidFill>
                <a:latin typeface="Arial" charset="0"/>
              </a:rPr>
              <a:t>Other Considerations</a:t>
            </a:r>
          </a:p>
          <a:p>
            <a:pPr lvl="1" eaLnBrk="1" hangingPunct="1">
              <a:buFont typeface="Arial" panose="020B0604020202020204" pitchFamily="34" charset="0"/>
              <a:buChar char="•"/>
            </a:pPr>
            <a:r>
              <a:rPr lang="en-US" sz="3200" dirty="0">
                <a:solidFill>
                  <a:schemeClr val="bg1"/>
                </a:solidFill>
                <a:latin typeface="Arial" charset="0"/>
              </a:rPr>
              <a:t>Types of Fill</a:t>
            </a:r>
          </a:p>
          <a:p>
            <a:pPr lvl="1" eaLnBrk="1" hangingPunct="1">
              <a:buFont typeface="Arial" panose="020B0604020202020204" pitchFamily="34" charset="0"/>
              <a:buChar char="•"/>
            </a:pPr>
            <a:r>
              <a:rPr lang="en-US" sz="3200" dirty="0">
                <a:solidFill>
                  <a:schemeClr val="bg1"/>
                </a:solidFill>
                <a:latin typeface="Arial" charset="0"/>
              </a:rPr>
              <a:t>Introduction to RFQ</a:t>
            </a:r>
          </a:p>
          <a:p>
            <a:pPr lvl="1" eaLnBrk="1" hangingPunct="1"/>
            <a:endParaRPr lang="en-US" sz="3200" dirty="0">
              <a:solidFill>
                <a:schemeClr val="bg1"/>
              </a:solidFill>
              <a:latin typeface="Arial" charset="0"/>
            </a:endParaRPr>
          </a:p>
          <a:p>
            <a:pPr lvl="1" eaLnBrk="1" hangingPunct="1"/>
            <a:endParaRPr lang="en-US" sz="3200" dirty="0">
              <a:solidFill>
                <a:schemeClr val="bg1"/>
              </a:solidFill>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Road Fill</a:t>
            </a:r>
          </a:p>
        </p:txBody>
      </p:sp>
      <p:pic>
        <p:nvPicPr>
          <p:cNvPr id="6" name="Picture 5" descr="A picture containing tree, ground, outdoor, nature&#10;&#10;Description automatically generated">
            <a:extLst>
              <a:ext uri="{FF2B5EF4-FFF2-40B4-BE49-F238E27FC236}">
                <a16:creationId xmlns:a16="http://schemas.microsoft.com/office/drawing/2014/main" id="{CB997E6F-1524-4A41-9637-4A5BF2F5DA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712027" cy="6858000"/>
          </a:xfrm>
          <a:prstGeom prst="rect">
            <a:avLst/>
          </a:prstGeom>
        </p:spPr>
      </p:pic>
    </p:spTree>
    <p:extLst>
      <p:ext uri="{BB962C8B-B14F-4D97-AF65-F5344CB8AC3E}">
        <p14:creationId xmlns:p14="http://schemas.microsoft.com/office/powerpoint/2010/main" val="1003864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0" name="Text Box 6">
            <a:extLst>
              <a:ext uri="{FF2B5EF4-FFF2-40B4-BE49-F238E27FC236}">
                <a16:creationId xmlns:a16="http://schemas.microsoft.com/office/drawing/2014/main" id="{EC7E8F5E-00D3-4758-B5CE-F646D34E6D4A}"/>
              </a:ext>
            </a:extLst>
          </p:cNvPr>
          <p:cNvSpPr txBox="1">
            <a:spLocks noChangeArrowheads="1"/>
          </p:cNvSpPr>
          <p:nvPr/>
        </p:nvSpPr>
        <p:spPr bwMode="auto">
          <a:xfrm>
            <a:off x="747508" y="530823"/>
            <a:ext cx="7888492" cy="1569660"/>
          </a:xfrm>
          <a:prstGeom prst="rect">
            <a:avLst/>
          </a:prstGeom>
          <a:noFill/>
          <a:ln w="9525">
            <a:noFill/>
            <a:miter lim="800000"/>
            <a:headEnd/>
            <a:tailEnd/>
          </a:ln>
        </p:spPr>
        <p:txBody>
          <a:bodyPr wrap="square">
            <a:spAutoFit/>
          </a:bodyPr>
          <a:lstStyle/>
          <a:p>
            <a:pPr algn="l">
              <a:tabLst>
                <a:tab pos="4860925" algn="l"/>
              </a:tabLst>
            </a:pPr>
            <a:r>
              <a:rPr lang="en-US" sz="2400" dirty="0">
                <a:solidFill>
                  <a:srgbClr val="003300"/>
                </a:solidFill>
                <a:latin typeface="Arial" pitchFamily="34" charset="0"/>
              </a:rPr>
              <a:t>Entrenched Roads</a:t>
            </a:r>
          </a:p>
          <a:p>
            <a:pPr marL="342900" indent="-342900" algn="l">
              <a:buFontTx/>
              <a:buChar char="-"/>
              <a:tabLst>
                <a:tab pos="4860925" algn="l"/>
              </a:tabLst>
            </a:pPr>
            <a:r>
              <a:rPr lang="en-US" sz="2400" dirty="0">
                <a:solidFill>
                  <a:srgbClr val="003300"/>
                </a:solidFill>
                <a:latin typeface="Arial" pitchFamily="34" charset="0"/>
              </a:rPr>
              <a:t>Lower than surrounding ground on both sides</a:t>
            </a:r>
          </a:p>
          <a:p>
            <a:pPr marL="342900" indent="-342900" algn="l">
              <a:buFontTx/>
              <a:buChar char="-"/>
              <a:tabLst>
                <a:tab pos="4860925" algn="l"/>
              </a:tabLst>
            </a:pPr>
            <a:r>
              <a:rPr lang="en-US" sz="2400" dirty="0">
                <a:solidFill>
                  <a:srgbClr val="003300"/>
                </a:solidFill>
                <a:latin typeface="Arial" pitchFamily="34" charset="0"/>
              </a:rPr>
              <a:t>Make it impossible to get water off the road</a:t>
            </a:r>
          </a:p>
          <a:p>
            <a:pPr marL="342900" indent="-342900" algn="l">
              <a:buFontTx/>
              <a:buChar char="-"/>
              <a:tabLst>
                <a:tab pos="4860925" algn="l"/>
              </a:tabLst>
            </a:pPr>
            <a:endParaRPr lang="en-US" sz="2400" dirty="0">
              <a:solidFill>
                <a:srgbClr val="003300"/>
              </a:solidFill>
              <a:latin typeface="Arial" pitchFamily="34" charset="0"/>
            </a:endParaRPr>
          </a:p>
        </p:txBody>
      </p:sp>
      <p:grpSp>
        <p:nvGrpSpPr>
          <p:cNvPr id="7" name="Group 6">
            <a:extLst>
              <a:ext uri="{FF2B5EF4-FFF2-40B4-BE49-F238E27FC236}">
                <a16:creationId xmlns:a16="http://schemas.microsoft.com/office/drawing/2014/main" id="{FDE3B988-FC41-41B5-ACF2-7843E62021AC}"/>
              </a:ext>
            </a:extLst>
          </p:cNvPr>
          <p:cNvGrpSpPr/>
          <p:nvPr/>
        </p:nvGrpSpPr>
        <p:grpSpPr>
          <a:xfrm>
            <a:off x="0" y="2322383"/>
            <a:ext cx="9144000" cy="4106559"/>
            <a:chOff x="0" y="3492499"/>
            <a:chExt cx="7683500" cy="3295194"/>
          </a:xfrm>
        </p:grpSpPr>
        <p:pic>
          <p:nvPicPr>
            <p:cNvPr id="8" name="Picture 7">
              <a:extLst>
                <a:ext uri="{FF2B5EF4-FFF2-40B4-BE49-F238E27FC236}">
                  <a16:creationId xmlns:a16="http://schemas.microsoft.com/office/drawing/2014/main" id="{EF2C6EE2-55DF-4D79-8321-306CB0EFB9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23738"/>
              <a:ext cx="7683500" cy="3263955"/>
            </a:xfrm>
            <a:prstGeom prst="rect">
              <a:avLst/>
            </a:prstGeom>
          </p:spPr>
        </p:pic>
        <p:pic>
          <p:nvPicPr>
            <p:cNvPr id="9" name="Picture 8">
              <a:extLst>
                <a:ext uri="{FF2B5EF4-FFF2-40B4-BE49-F238E27FC236}">
                  <a16:creationId xmlns:a16="http://schemas.microsoft.com/office/drawing/2014/main" id="{DB6F146A-017C-4B30-841F-B1983E8F8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00400" y="3492500"/>
              <a:ext cx="346074" cy="381795"/>
            </a:xfrm>
            <a:prstGeom prst="rect">
              <a:avLst/>
            </a:prstGeom>
          </p:spPr>
        </p:pic>
        <p:pic>
          <p:nvPicPr>
            <p:cNvPr id="14" name="Picture 13">
              <a:extLst>
                <a:ext uri="{FF2B5EF4-FFF2-40B4-BE49-F238E27FC236}">
                  <a16:creationId xmlns:a16="http://schemas.microsoft.com/office/drawing/2014/main" id="{80D999E7-EE03-4CF8-8EF8-DD9E391D28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07531" y="3492499"/>
              <a:ext cx="164307" cy="177007"/>
            </a:xfrm>
            <a:prstGeom prst="rect">
              <a:avLst/>
            </a:prstGeom>
          </p:spPr>
        </p:pic>
      </p:grpSp>
    </p:spTree>
    <p:extLst>
      <p:ext uri="{BB962C8B-B14F-4D97-AF65-F5344CB8AC3E}">
        <p14:creationId xmlns:p14="http://schemas.microsoft.com/office/powerpoint/2010/main" val="2183987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pic>
        <p:nvPicPr>
          <p:cNvPr id="4" name="Road _deterioration_short">
            <a:hlinkClick r:id="" action="ppaction://media"/>
            <a:extLst>
              <a:ext uri="{FF2B5EF4-FFF2-40B4-BE49-F238E27FC236}">
                <a16:creationId xmlns:a16="http://schemas.microsoft.com/office/drawing/2014/main" id="{1586D931-D5EF-4A04-BE90-09CC5F274A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5466" y="924791"/>
            <a:ext cx="7489829" cy="5617372"/>
          </a:xfrm>
          <a:prstGeom prst="rect">
            <a:avLst/>
          </a:prstGeom>
        </p:spPr>
      </p:pic>
      <p:sp>
        <p:nvSpPr>
          <p:cNvPr id="10" name="Text Box 6">
            <a:extLst>
              <a:ext uri="{FF2B5EF4-FFF2-40B4-BE49-F238E27FC236}">
                <a16:creationId xmlns:a16="http://schemas.microsoft.com/office/drawing/2014/main" id="{EC7E8F5E-00D3-4758-B5CE-F646D34E6D4A}"/>
              </a:ext>
            </a:extLst>
          </p:cNvPr>
          <p:cNvSpPr txBox="1">
            <a:spLocks noChangeArrowheads="1"/>
          </p:cNvSpPr>
          <p:nvPr/>
        </p:nvSpPr>
        <p:spPr bwMode="auto">
          <a:xfrm>
            <a:off x="1283423" y="429058"/>
            <a:ext cx="6946177"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Why are so many of our roads ENTRENCHED?</a:t>
            </a:r>
          </a:p>
        </p:txBody>
      </p:sp>
    </p:spTree>
    <p:extLst>
      <p:ext uri="{BB962C8B-B14F-4D97-AF65-F5344CB8AC3E}">
        <p14:creationId xmlns:p14="http://schemas.microsoft.com/office/powerpoint/2010/main" val="277556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0" name="Text Box 6">
            <a:extLst>
              <a:ext uri="{FF2B5EF4-FFF2-40B4-BE49-F238E27FC236}">
                <a16:creationId xmlns:a16="http://schemas.microsoft.com/office/drawing/2014/main" id="{EC7E8F5E-00D3-4758-B5CE-F646D34E6D4A}"/>
              </a:ext>
            </a:extLst>
          </p:cNvPr>
          <p:cNvSpPr txBox="1">
            <a:spLocks noChangeArrowheads="1"/>
          </p:cNvSpPr>
          <p:nvPr/>
        </p:nvSpPr>
        <p:spPr bwMode="auto">
          <a:xfrm>
            <a:off x="498140" y="966841"/>
            <a:ext cx="8550610" cy="830997"/>
          </a:xfrm>
          <a:prstGeom prst="rect">
            <a:avLst/>
          </a:prstGeom>
          <a:noFill/>
          <a:ln w="9525">
            <a:noFill/>
            <a:miter lim="800000"/>
            <a:headEnd/>
            <a:tailEnd/>
          </a:ln>
        </p:spPr>
        <p:txBody>
          <a:bodyPr wrap="square">
            <a:spAutoFit/>
          </a:bodyPr>
          <a:lstStyle/>
          <a:p>
            <a:pPr algn="l">
              <a:tabLst>
                <a:tab pos="4860925" algn="l"/>
              </a:tabLst>
            </a:pPr>
            <a:r>
              <a:rPr lang="en-US" sz="2400" dirty="0">
                <a:solidFill>
                  <a:srgbClr val="003300"/>
                </a:solidFill>
                <a:latin typeface="Arial" pitchFamily="34" charset="0"/>
              </a:rPr>
              <a:t>A 100-year-old road that looses 1/2 inch of material that is not replaced each year will be entrenched 4’ today.</a:t>
            </a:r>
          </a:p>
        </p:txBody>
      </p:sp>
      <p:pic>
        <p:nvPicPr>
          <p:cNvPr id="7" name="Picture 6">
            <a:extLst>
              <a:ext uri="{FF2B5EF4-FFF2-40B4-BE49-F238E27FC236}">
                <a16:creationId xmlns:a16="http://schemas.microsoft.com/office/drawing/2014/main" id="{229577ED-40DC-43A3-8981-B39FC8A55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1049" y="2338387"/>
            <a:ext cx="4552951" cy="3633788"/>
          </a:xfrm>
          <a:prstGeom prst="rect">
            <a:avLst/>
          </a:prstGeom>
        </p:spPr>
      </p:pic>
      <p:pic>
        <p:nvPicPr>
          <p:cNvPr id="3" name="Picture 2">
            <a:extLst>
              <a:ext uri="{FF2B5EF4-FFF2-40B4-BE49-F238E27FC236}">
                <a16:creationId xmlns:a16="http://schemas.microsoft.com/office/drawing/2014/main" id="{4FAF9A54-B989-4E90-89DE-A54D544C99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338387"/>
            <a:ext cx="4571304" cy="3633788"/>
          </a:xfrm>
          <a:prstGeom prst="rect">
            <a:avLst/>
          </a:prstGeom>
        </p:spPr>
      </p:pic>
    </p:spTree>
    <p:extLst>
      <p:ext uri="{BB962C8B-B14F-4D97-AF65-F5344CB8AC3E}">
        <p14:creationId xmlns:p14="http://schemas.microsoft.com/office/powerpoint/2010/main" val="2086028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0" y="406132"/>
            <a:ext cx="9144000" cy="5638800"/>
          </a:xfrm>
          <a:noFill/>
        </p:spPr>
        <p:txBody>
          <a:bodyPr/>
          <a:lstStyle/>
          <a:p>
            <a:pPr eaLnBrk="1" hangingPunct="1">
              <a:buFontTx/>
              <a:buNone/>
            </a:pPr>
            <a:r>
              <a:rPr lang="en-US" b="1" dirty="0">
                <a:latin typeface="Arial" charset="0"/>
              </a:rPr>
              <a:t>When:</a:t>
            </a:r>
          </a:p>
          <a:p>
            <a:pPr eaLnBrk="1" hangingPunct="1">
              <a:buFontTx/>
              <a:buNone/>
            </a:pPr>
            <a:endParaRPr lang="en-US" sz="1200" b="1" dirty="0">
              <a:latin typeface="Arial" charset="0"/>
            </a:endParaRPr>
          </a:p>
          <a:p>
            <a:pPr lvl="1" eaLnBrk="1" hangingPunct="1"/>
            <a:r>
              <a:rPr lang="en-US" sz="3200" dirty="0">
                <a:latin typeface="Arial" charset="0"/>
              </a:rPr>
              <a:t>Where banks are higher on both sides of the road (entrenched roads)</a:t>
            </a:r>
          </a:p>
          <a:p>
            <a:pPr lvl="1" eaLnBrk="1" hangingPunct="1"/>
            <a:endParaRPr lang="en-US" sz="1200" dirty="0">
              <a:latin typeface="Arial" charset="0"/>
            </a:endParaRPr>
          </a:p>
          <a:p>
            <a:pPr lvl="1" eaLnBrk="1" hangingPunct="1"/>
            <a:r>
              <a:rPr lang="en-US" sz="3200" dirty="0">
                <a:latin typeface="Arial" charset="0"/>
              </a:rPr>
              <a:t>When you want to improve base stability </a:t>
            </a:r>
          </a:p>
          <a:p>
            <a:pPr lvl="1" eaLnBrk="1" hangingPunct="1"/>
            <a:endParaRPr lang="en-US" sz="1200" dirty="0">
              <a:latin typeface="Arial" charset="0"/>
            </a:endParaRPr>
          </a:p>
          <a:p>
            <a:pPr lvl="1" eaLnBrk="1" hangingPunct="1"/>
            <a:r>
              <a:rPr lang="en-US" sz="3200" dirty="0">
                <a:latin typeface="Arial" charset="0"/>
              </a:rPr>
              <a:t>When you want to shift the road up-slope</a:t>
            </a:r>
          </a:p>
          <a:p>
            <a:pPr lvl="1" eaLnBrk="1" hangingPunct="1"/>
            <a:endParaRPr lang="en-US" sz="1200" dirty="0">
              <a:latin typeface="Arial" charset="0"/>
            </a:endParaRPr>
          </a:p>
          <a:p>
            <a:pPr lvl="1" eaLnBrk="1" hangingPunct="1"/>
            <a:r>
              <a:rPr lang="en-US" sz="3200" dirty="0">
                <a:latin typeface="Arial" charset="0"/>
              </a:rPr>
              <a:t>When you want to add road width</a:t>
            </a:r>
          </a:p>
          <a:p>
            <a:pPr lvl="1" eaLnBrk="1" hangingPunct="1"/>
            <a:endParaRPr lang="en-US" sz="3200" dirty="0">
              <a:latin typeface="Arial" charset="0"/>
            </a:endParaRPr>
          </a:p>
          <a:p>
            <a:pPr lvl="1" eaLnBrk="1" hangingPunct="1"/>
            <a:endParaRPr lang="en-US" sz="3200" dirty="0">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7" name="Rectangle 36"/>
          <p:cNvSpPr>
            <a:spLocks noChangeArrowheads="1"/>
          </p:cNvSpPr>
          <p:nvPr/>
        </p:nvSpPr>
        <p:spPr bwMode="auto">
          <a:xfrm>
            <a:off x="470753" y="5105400"/>
            <a:ext cx="5168048" cy="876300"/>
          </a:xfrm>
          <a:prstGeom prst="rect">
            <a:avLst/>
          </a:prstGeom>
          <a:solidFill>
            <a:srgbClr val="000099"/>
          </a:solidFill>
          <a:ln w="57150" algn="ctr">
            <a:solidFill>
              <a:srgbClr val="FFFF00"/>
            </a:solidFill>
            <a:miter lim="800000"/>
            <a:headEnd/>
            <a:tailEnd/>
          </a:ln>
        </p:spPr>
        <p:txBody>
          <a:bodyPr wrap="none" anchor="ctr"/>
          <a:lstStyle/>
          <a:p>
            <a:pPr algn="ctr"/>
            <a:r>
              <a:rPr lang="en-US" sz="4000" dirty="0">
                <a:solidFill>
                  <a:srgbClr val="FFFF00"/>
                </a:solidFill>
              </a:rPr>
              <a:t>Page 52 in Field Guide</a:t>
            </a:r>
          </a:p>
        </p:txBody>
      </p:sp>
    </p:spTree>
    <p:extLst>
      <p:ext uri="{BB962C8B-B14F-4D97-AF65-F5344CB8AC3E}">
        <p14:creationId xmlns:p14="http://schemas.microsoft.com/office/powerpoint/2010/main" val="717548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0" y="765175"/>
            <a:ext cx="9093200" cy="4876800"/>
          </a:xfrm>
          <a:prstGeom prst="rect">
            <a:avLst/>
          </a:prstGeom>
          <a:solidFill>
            <a:srgbClr val="99CCFF"/>
          </a:solidFill>
          <a:ln w="9525">
            <a:solidFill>
              <a:schemeClr val="tx1"/>
            </a:solidFill>
            <a:miter lim="800000"/>
            <a:headEnd/>
            <a:tailEnd/>
          </a:ln>
        </p:spPr>
        <p:txBody>
          <a:bodyPr wrap="none" anchor="ctr"/>
          <a:lstStyle/>
          <a:p>
            <a:pPr algn="ctr"/>
            <a:endParaRPr lang="en-US" sz="2400"/>
          </a:p>
        </p:txBody>
      </p:sp>
      <p:sp>
        <p:nvSpPr>
          <p:cNvPr id="81923" name="Freeform 4"/>
          <p:cNvSpPr>
            <a:spLocks/>
          </p:cNvSpPr>
          <p:nvPr/>
        </p:nvSpPr>
        <p:spPr bwMode="auto">
          <a:xfrm>
            <a:off x="5051425" y="1143000"/>
            <a:ext cx="4021138" cy="3698875"/>
          </a:xfrm>
          <a:custGeom>
            <a:avLst/>
            <a:gdLst>
              <a:gd name="T0" fmla="*/ 4021138 w 2533"/>
              <a:gd name="T1" fmla="*/ 9525 h 2330"/>
              <a:gd name="T2" fmla="*/ 3990976 w 2533"/>
              <a:gd name="T3" fmla="*/ 2949575 h 2330"/>
              <a:gd name="T4" fmla="*/ 103188 w 2533"/>
              <a:gd name="T5" fmla="*/ 3698875 h 2330"/>
              <a:gd name="T6" fmla="*/ 0 w 2533"/>
              <a:gd name="T7" fmla="*/ 3438525 h 2330"/>
              <a:gd name="T8" fmla="*/ 238125 w 2533"/>
              <a:gd name="T9" fmla="*/ 2544762 h 2330"/>
              <a:gd name="T10" fmla="*/ 560388 w 2533"/>
              <a:gd name="T11" fmla="*/ 1963737 h 2330"/>
              <a:gd name="T12" fmla="*/ 996950 w 2533"/>
              <a:gd name="T13" fmla="*/ 1287462 h 2330"/>
              <a:gd name="T14" fmla="*/ 1474788 w 2533"/>
              <a:gd name="T15" fmla="*/ 800100 h 2330"/>
              <a:gd name="T16" fmla="*/ 1963738 w 2533"/>
              <a:gd name="T17" fmla="*/ 519112 h 2330"/>
              <a:gd name="T18" fmla="*/ 2473325 w 2533"/>
              <a:gd name="T19" fmla="*/ 258762 h 2330"/>
              <a:gd name="T20" fmla="*/ 3054350 w 2533"/>
              <a:gd name="T21" fmla="*/ 123825 h 2330"/>
              <a:gd name="T22" fmla="*/ 3490913 w 2533"/>
              <a:gd name="T23" fmla="*/ 61912 h 2330"/>
              <a:gd name="T24" fmla="*/ 4021138 w 2533"/>
              <a:gd name="T25" fmla="*/ 0 h 2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33"/>
              <a:gd name="T40" fmla="*/ 0 h 2330"/>
              <a:gd name="T41" fmla="*/ 2533 w 2533"/>
              <a:gd name="T42" fmla="*/ 2330 h 2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33" h="2330">
                <a:moveTo>
                  <a:pt x="2533" y="6"/>
                </a:moveTo>
                <a:lnTo>
                  <a:pt x="2514" y="1858"/>
                </a:lnTo>
                <a:lnTo>
                  <a:pt x="65" y="2330"/>
                </a:lnTo>
                <a:lnTo>
                  <a:pt x="0" y="2166"/>
                </a:lnTo>
                <a:lnTo>
                  <a:pt x="150" y="1603"/>
                </a:lnTo>
                <a:lnTo>
                  <a:pt x="353" y="1237"/>
                </a:lnTo>
                <a:lnTo>
                  <a:pt x="628" y="811"/>
                </a:lnTo>
                <a:lnTo>
                  <a:pt x="929" y="504"/>
                </a:lnTo>
                <a:lnTo>
                  <a:pt x="1237" y="327"/>
                </a:lnTo>
                <a:lnTo>
                  <a:pt x="1558" y="163"/>
                </a:lnTo>
                <a:lnTo>
                  <a:pt x="1924" y="78"/>
                </a:lnTo>
                <a:lnTo>
                  <a:pt x="2199" y="39"/>
                </a:lnTo>
                <a:lnTo>
                  <a:pt x="2533" y="0"/>
                </a:lnTo>
              </a:path>
            </a:pathLst>
          </a:custGeom>
          <a:solidFill>
            <a:srgbClr val="ADBE0E"/>
          </a:solidFill>
          <a:ln w="76200" cmpd="sng">
            <a:solidFill>
              <a:schemeClr val="tx1"/>
            </a:solidFill>
            <a:round/>
            <a:headEnd/>
            <a:tailEnd/>
          </a:ln>
        </p:spPr>
        <p:txBody>
          <a:bodyPr/>
          <a:lstStyle/>
          <a:p>
            <a:endParaRPr lang="en-US"/>
          </a:p>
        </p:txBody>
      </p:sp>
      <p:sp>
        <p:nvSpPr>
          <p:cNvPr id="81924" name="Freeform 5"/>
          <p:cNvSpPr>
            <a:spLocks/>
          </p:cNvSpPr>
          <p:nvPr/>
        </p:nvSpPr>
        <p:spPr bwMode="auto">
          <a:xfrm>
            <a:off x="-31750" y="3708400"/>
            <a:ext cx="2105025" cy="1190625"/>
          </a:xfrm>
          <a:custGeom>
            <a:avLst/>
            <a:gdLst>
              <a:gd name="T0" fmla="*/ 1590675 w 1326"/>
              <a:gd name="T1" fmla="*/ 1190625 h 750"/>
              <a:gd name="T2" fmla="*/ 9525 w 1326"/>
              <a:gd name="T3" fmla="*/ 1038225 h 750"/>
              <a:gd name="T4" fmla="*/ 0 w 1326"/>
              <a:gd name="T5" fmla="*/ 142875 h 750"/>
              <a:gd name="T6" fmla="*/ 180975 w 1326"/>
              <a:gd name="T7" fmla="*/ 123825 h 750"/>
              <a:gd name="T8" fmla="*/ 1219200 w 1326"/>
              <a:gd name="T9" fmla="*/ 0 h 750"/>
              <a:gd name="T10" fmla="*/ 1571625 w 1326"/>
              <a:gd name="T11" fmla="*/ 85725 h 750"/>
              <a:gd name="T12" fmla="*/ 2105025 w 1326"/>
              <a:gd name="T13" fmla="*/ 1028700 h 750"/>
              <a:gd name="T14" fmla="*/ 0 60000 65536"/>
              <a:gd name="T15" fmla="*/ 0 60000 65536"/>
              <a:gd name="T16" fmla="*/ 0 60000 65536"/>
              <a:gd name="T17" fmla="*/ 0 60000 65536"/>
              <a:gd name="T18" fmla="*/ 0 60000 65536"/>
              <a:gd name="T19" fmla="*/ 0 60000 65536"/>
              <a:gd name="T20" fmla="*/ 0 60000 65536"/>
              <a:gd name="T21" fmla="*/ 0 w 1326"/>
              <a:gd name="T22" fmla="*/ 0 h 750"/>
              <a:gd name="T23" fmla="*/ 1326 w 1326"/>
              <a:gd name="T24" fmla="*/ 750 h 7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6" h="750">
                <a:moveTo>
                  <a:pt x="1002" y="750"/>
                </a:moveTo>
                <a:lnTo>
                  <a:pt x="6" y="654"/>
                </a:lnTo>
                <a:lnTo>
                  <a:pt x="0" y="90"/>
                </a:lnTo>
                <a:lnTo>
                  <a:pt x="114" y="78"/>
                </a:lnTo>
                <a:lnTo>
                  <a:pt x="768" y="0"/>
                </a:lnTo>
                <a:lnTo>
                  <a:pt x="990" y="54"/>
                </a:lnTo>
                <a:lnTo>
                  <a:pt x="1326" y="648"/>
                </a:lnTo>
              </a:path>
            </a:pathLst>
          </a:custGeom>
          <a:solidFill>
            <a:srgbClr val="ADBE0E"/>
          </a:solidFill>
          <a:ln w="76200" cmpd="sng">
            <a:solidFill>
              <a:schemeClr val="tx1"/>
            </a:solidFill>
            <a:round/>
            <a:headEnd/>
            <a:tailEnd/>
          </a:ln>
        </p:spPr>
        <p:txBody>
          <a:bodyPr/>
          <a:lstStyle/>
          <a:p>
            <a:endParaRPr lang="en-US"/>
          </a:p>
        </p:txBody>
      </p:sp>
      <p:sp>
        <p:nvSpPr>
          <p:cNvPr id="81925" name="Freeform 6"/>
          <p:cNvSpPr>
            <a:spLocks/>
          </p:cNvSpPr>
          <p:nvPr/>
        </p:nvSpPr>
        <p:spPr bwMode="auto">
          <a:xfrm>
            <a:off x="-22225" y="1495425"/>
            <a:ext cx="9115425" cy="4183063"/>
          </a:xfrm>
          <a:custGeom>
            <a:avLst/>
            <a:gdLst>
              <a:gd name="T0" fmla="*/ 9105900 w 5742"/>
              <a:gd name="T1" fmla="*/ 0 h 2635"/>
              <a:gd name="T2" fmla="*/ 9102725 w 5742"/>
              <a:gd name="T3" fmla="*/ 4146551 h 2635"/>
              <a:gd name="T4" fmla="*/ 0 w 5742"/>
              <a:gd name="T5" fmla="*/ 4183063 h 2635"/>
              <a:gd name="T6" fmla="*/ 30163 w 5742"/>
              <a:gd name="T7" fmla="*/ 2586038 h 2635"/>
              <a:gd name="T8" fmla="*/ 1320800 w 5742"/>
              <a:gd name="T9" fmla="*/ 2479675 h 2635"/>
              <a:gd name="T10" fmla="*/ 1668463 w 5742"/>
              <a:gd name="T11" fmla="*/ 2536825 h 2635"/>
              <a:gd name="T12" fmla="*/ 1898650 w 5742"/>
              <a:gd name="T13" fmla="*/ 2924175 h 2635"/>
              <a:gd name="T14" fmla="*/ 2006600 w 5742"/>
              <a:gd name="T15" fmla="*/ 3128962 h 2635"/>
              <a:gd name="T16" fmla="*/ 2233613 w 5742"/>
              <a:gd name="T17" fmla="*/ 3165475 h 2635"/>
              <a:gd name="T18" fmla="*/ 2441575 w 5742"/>
              <a:gd name="T19" fmla="*/ 3019425 h 2635"/>
              <a:gd name="T20" fmla="*/ 3005137 w 5742"/>
              <a:gd name="T21" fmla="*/ 2887663 h 2635"/>
              <a:gd name="T22" fmla="*/ 3611563 w 5742"/>
              <a:gd name="T23" fmla="*/ 2768600 h 2635"/>
              <a:gd name="T24" fmla="*/ 4248150 w 5742"/>
              <a:gd name="T25" fmla="*/ 2911475 h 2635"/>
              <a:gd name="T26" fmla="*/ 4727575 w 5742"/>
              <a:gd name="T27" fmla="*/ 3055938 h 2635"/>
              <a:gd name="T28" fmla="*/ 4881562 w 5742"/>
              <a:gd name="T29" fmla="*/ 3200400 h 2635"/>
              <a:gd name="T30" fmla="*/ 5081587 w 5742"/>
              <a:gd name="T31" fmla="*/ 3176587 h 2635"/>
              <a:gd name="T32" fmla="*/ 5260975 w 5742"/>
              <a:gd name="T33" fmla="*/ 3024188 h 2635"/>
              <a:gd name="T34" fmla="*/ 5759450 w 5742"/>
              <a:gd name="T35" fmla="*/ 2192338 h 2635"/>
              <a:gd name="T36" fmla="*/ 6289674 w 5742"/>
              <a:gd name="T37" fmla="*/ 1414463 h 2635"/>
              <a:gd name="T38" fmla="*/ 7151688 w 5742"/>
              <a:gd name="T39" fmla="*/ 728663 h 2635"/>
              <a:gd name="T40" fmla="*/ 8180388 w 5742"/>
              <a:gd name="T41" fmla="*/ 157163 h 2635"/>
              <a:gd name="T42" fmla="*/ 9115425 w 5742"/>
              <a:gd name="T43" fmla="*/ 12700 h 26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2"/>
              <a:gd name="T67" fmla="*/ 0 h 2635"/>
              <a:gd name="T68" fmla="*/ 5742 w 5742"/>
              <a:gd name="T69" fmla="*/ 2635 h 26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2" h="2635">
                <a:moveTo>
                  <a:pt x="5736" y="0"/>
                </a:moveTo>
                <a:lnTo>
                  <a:pt x="5734" y="2612"/>
                </a:lnTo>
                <a:lnTo>
                  <a:pt x="0" y="2635"/>
                </a:lnTo>
                <a:lnTo>
                  <a:pt x="19" y="1629"/>
                </a:lnTo>
                <a:lnTo>
                  <a:pt x="832" y="1562"/>
                </a:lnTo>
                <a:lnTo>
                  <a:pt x="1051" y="1598"/>
                </a:lnTo>
                <a:lnTo>
                  <a:pt x="1196" y="1842"/>
                </a:lnTo>
                <a:lnTo>
                  <a:pt x="1264" y="1971"/>
                </a:lnTo>
                <a:lnTo>
                  <a:pt x="1407" y="1994"/>
                </a:lnTo>
                <a:lnTo>
                  <a:pt x="1538" y="1902"/>
                </a:lnTo>
                <a:lnTo>
                  <a:pt x="1893" y="1819"/>
                </a:lnTo>
                <a:lnTo>
                  <a:pt x="2275" y="1744"/>
                </a:lnTo>
                <a:lnTo>
                  <a:pt x="2676" y="1834"/>
                </a:lnTo>
                <a:lnTo>
                  <a:pt x="2978" y="1925"/>
                </a:lnTo>
                <a:lnTo>
                  <a:pt x="3075" y="2016"/>
                </a:lnTo>
                <a:lnTo>
                  <a:pt x="3201" y="2001"/>
                </a:lnTo>
                <a:lnTo>
                  <a:pt x="3314" y="1905"/>
                </a:lnTo>
                <a:lnTo>
                  <a:pt x="3628" y="1381"/>
                </a:lnTo>
                <a:lnTo>
                  <a:pt x="3962" y="891"/>
                </a:lnTo>
                <a:lnTo>
                  <a:pt x="4505" y="459"/>
                </a:lnTo>
                <a:lnTo>
                  <a:pt x="5153" y="99"/>
                </a:lnTo>
                <a:lnTo>
                  <a:pt x="5742" y="8"/>
                </a:lnTo>
              </a:path>
            </a:pathLst>
          </a:custGeom>
          <a:solidFill>
            <a:srgbClr val="996600"/>
          </a:solidFill>
          <a:ln w="76200" cmpd="sng">
            <a:solidFill>
              <a:schemeClr val="tx1"/>
            </a:solidFill>
            <a:round/>
            <a:headEnd/>
            <a:tailEnd/>
          </a:ln>
        </p:spPr>
        <p:txBody>
          <a:bodyPr/>
          <a:lstStyle/>
          <a:p>
            <a:endParaRPr lang="en-US"/>
          </a:p>
        </p:txBody>
      </p:sp>
      <p:sp>
        <p:nvSpPr>
          <p:cNvPr id="81926" name="Text Box 7"/>
          <p:cNvSpPr txBox="1">
            <a:spLocks noChangeArrowheads="1"/>
          </p:cNvSpPr>
          <p:nvPr/>
        </p:nvSpPr>
        <p:spPr bwMode="auto">
          <a:xfrm>
            <a:off x="5892800" y="3660775"/>
            <a:ext cx="1608138" cy="457200"/>
          </a:xfrm>
          <a:prstGeom prst="rect">
            <a:avLst/>
          </a:prstGeom>
          <a:noFill/>
          <a:ln w="9525">
            <a:noFill/>
            <a:miter lim="800000"/>
            <a:headEnd/>
            <a:tailEnd/>
          </a:ln>
        </p:spPr>
        <p:txBody>
          <a:bodyPr wrap="none">
            <a:spAutoFit/>
          </a:bodyPr>
          <a:lstStyle/>
          <a:p>
            <a:r>
              <a:rPr lang="en-US" sz="2400">
                <a:solidFill>
                  <a:schemeClr val="bg1"/>
                </a:solidFill>
              </a:rPr>
              <a:t>SUB-SOIL</a:t>
            </a:r>
          </a:p>
        </p:txBody>
      </p:sp>
      <p:sp>
        <p:nvSpPr>
          <p:cNvPr id="81927" name="Text Box 9"/>
          <p:cNvSpPr txBox="1">
            <a:spLocks noChangeArrowheads="1"/>
          </p:cNvSpPr>
          <p:nvPr/>
        </p:nvSpPr>
        <p:spPr bwMode="auto">
          <a:xfrm>
            <a:off x="2692400" y="4727575"/>
            <a:ext cx="1828800" cy="457200"/>
          </a:xfrm>
          <a:prstGeom prst="rect">
            <a:avLst/>
          </a:prstGeom>
          <a:noFill/>
          <a:ln w="9525">
            <a:noFill/>
            <a:miter lim="800000"/>
            <a:headEnd/>
            <a:tailEnd/>
          </a:ln>
        </p:spPr>
        <p:txBody>
          <a:bodyPr wrap="none">
            <a:spAutoFit/>
          </a:bodyPr>
          <a:lstStyle/>
          <a:p>
            <a:r>
              <a:rPr lang="en-US" sz="2400">
                <a:solidFill>
                  <a:schemeClr val="bg1"/>
                </a:solidFill>
              </a:rPr>
              <a:t>ROADWAY</a:t>
            </a:r>
          </a:p>
        </p:txBody>
      </p:sp>
      <p:sp>
        <p:nvSpPr>
          <p:cNvPr id="81928" name="Freeform 10" descr="Sand"/>
          <p:cNvSpPr>
            <a:spLocks/>
          </p:cNvSpPr>
          <p:nvPr/>
        </p:nvSpPr>
        <p:spPr bwMode="auto">
          <a:xfrm>
            <a:off x="2173288" y="4270375"/>
            <a:ext cx="2728912" cy="533400"/>
          </a:xfrm>
          <a:custGeom>
            <a:avLst/>
            <a:gdLst>
              <a:gd name="T0" fmla="*/ 61912 w 1719"/>
              <a:gd name="T1" fmla="*/ 381000 h 336"/>
              <a:gd name="T2" fmla="*/ 311150 w 1719"/>
              <a:gd name="T3" fmla="*/ 249238 h 336"/>
              <a:gd name="T4" fmla="*/ 1433512 w 1719"/>
              <a:gd name="T5" fmla="*/ 0 h 336"/>
              <a:gd name="T6" fmla="*/ 2576512 w 1719"/>
              <a:gd name="T7" fmla="*/ 322262 h 336"/>
              <a:gd name="T8" fmla="*/ 2728912 w 1719"/>
              <a:gd name="T9" fmla="*/ 533400 h 336"/>
              <a:gd name="T10" fmla="*/ 1433512 w 1719"/>
              <a:gd name="T11" fmla="*/ 228600 h 336"/>
              <a:gd name="T12" fmla="*/ 0 w 1719"/>
              <a:gd name="T13" fmla="*/ 519113 h 336"/>
              <a:gd name="T14" fmla="*/ 73025 w 1719"/>
              <a:gd name="T15" fmla="*/ 374650 h 336"/>
              <a:gd name="T16" fmla="*/ 0 60000 65536"/>
              <a:gd name="T17" fmla="*/ 0 60000 65536"/>
              <a:gd name="T18" fmla="*/ 0 60000 65536"/>
              <a:gd name="T19" fmla="*/ 0 60000 65536"/>
              <a:gd name="T20" fmla="*/ 0 60000 65536"/>
              <a:gd name="T21" fmla="*/ 0 60000 65536"/>
              <a:gd name="T22" fmla="*/ 0 60000 65536"/>
              <a:gd name="T23" fmla="*/ 0 60000 65536"/>
              <a:gd name="T24" fmla="*/ 0 w 1719"/>
              <a:gd name="T25" fmla="*/ 0 h 336"/>
              <a:gd name="T26" fmla="*/ 1719 w 1719"/>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9" h="336">
                <a:moveTo>
                  <a:pt x="39" y="240"/>
                </a:moveTo>
                <a:lnTo>
                  <a:pt x="196" y="157"/>
                </a:lnTo>
                <a:lnTo>
                  <a:pt x="903" y="0"/>
                </a:lnTo>
                <a:lnTo>
                  <a:pt x="1623" y="203"/>
                </a:lnTo>
                <a:lnTo>
                  <a:pt x="1719" y="336"/>
                </a:lnTo>
                <a:lnTo>
                  <a:pt x="903" y="144"/>
                </a:lnTo>
                <a:lnTo>
                  <a:pt x="0" y="327"/>
                </a:lnTo>
                <a:lnTo>
                  <a:pt x="46" y="236"/>
                </a:lnTo>
              </a:path>
            </a:pathLst>
          </a:custGeom>
          <a:blipFill dpi="0" rotWithShape="0">
            <a:blip r:embed="rId3" cstate="print"/>
            <a:srcRect/>
            <a:tile tx="0" ty="0" sx="100000" sy="100000" flip="none" algn="tl"/>
          </a:blipFill>
          <a:ln w="9525">
            <a:solidFill>
              <a:schemeClr val="tx1"/>
            </a:solidFill>
            <a:round/>
            <a:headEnd/>
            <a:tailEnd/>
          </a:ln>
        </p:spPr>
        <p:txBody>
          <a:bodyPr/>
          <a:lstStyle/>
          <a:p>
            <a:endParaRPr lang="en-US"/>
          </a:p>
        </p:txBody>
      </p:sp>
      <p:sp>
        <p:nvSpPr>
          <p:cNvPr id="81929" name="Text Box 11"/>
          <p:cNvSpPr txBox="1">
            <a:spLocks noChangeArrowheads="1"/>
          </p:cNvSpPr>
          <p:nvPr/>
        </p:nvSpPr>
        <p:spPr bwMode="auto">
          <a:xfrm rot="-2275757">
            <a:off x="6045200" y="1908175"/>
            <a:ext cx="1639888" cy="457200"/>
          </a:xfrm>
          <a:prstGeom prst="rect">
            <a:avLst/>
          </a:prstGeom>
          <a:noFill/>
          <a:ln w="9525">
            <a:noFill/>
            <a:miter lim="800000"/>
            <a:headEnd/>
            <a:tailEnd/>
          </a:ln>
        </p:spPr>
        <p:txBody>
          <a:bodyPr wrap="none">
            <a:spAutoFit/>
          </a:bodyPr>
          <a:lstStyle/>
          <a:p>
            <a:r>
              <a:rPr lang="en-US" sz="2400">
                <a:solidFill>
                  <a:schemeClr val="bg1"/>
                </a:solidFill>
              </a:rPr>
              <a:t>TOP-SOIL</a:t>
            </a:r>
          </a:p>
        </p:txBody>
      </p:sp>
      <p:grpSp>
        <p:nvGrpSpPr>
          <p:cNvPr id="2" name="Group 25"/>
          <p:cNvGrpSpPr>
            <a:grpSpLocks/>
          </p:cNvGrpSpPr>
          <p:nvPr/>
        </p:nvGrpSpPr>
        <p:grpSpPr bwMode="auto">
          <a:xfrm>
            <a:off x="254000" y="1208088"/>
            <a:ext cx="5086350" cy="2652712"/>
            <a:chOff x="192" y="1527"/>
            <a:chExt cx="3204" cy="1671"/>
          </a:xfrm>
        </p:grpSpPr>
        <p:sp>
          <p:nvSpPr>
            <p:cNvPr id="81941" name="Freeform 13"/>
            <p:cNvSpPr>
              <a:spLocks/>
            </p:cNvSpPr>
            <p:nvPr/>
          </p:nvSpPr>
          <p:spPr bwMode="auto">
            <a:xfrm>
              <a:off x="966" y="2928"/>
              <a:ext cx="2430" cy="270"/>
            </a:xfrm>
            <a:custGeom>
              <a:avLst/>
              <a:gdLst>
                <a:gd name="T0" fmla="*/ 0 w 2430"/>
                <a:gd name="T1" fmla="*/ 174 h 270"/>
                <a:gd name="T2" fmla="*/ 1320 w 2430"/>
                <a:gd name="T3" fmla="*/ 0 h 270"/>
                <a:gd name="T4" fmla="*/ 2430 w 2430"/>
                <a:gd name="T5" fmla="*/ 270 h 270"/>
                <a:gd name="T6" fmla="*/ 0 60000 65536"/>
                <a:gd name="T7" fmla="*/ 0 60000 65536"/>
                <a:gd name="T8" fmla="*/ 0 60000 65536"/>
                <a:gd name="T9" fmla="*/ 0 w 2430"/>
                <a:gd name="T10" fmla="*/ 0 h 270"/>
                <a:gd name="T11" fmla="*/ 2430 w 2430"/>
                <a:gd name="T12" fmla="*/ 270 h 270"/>
              </a:gdLst>
              <a:ahLst/>
              <a:cxnLst>
                <a:cxn ang="T6">
                  <a:pos x="T0" y="T1"/>
                </a:cxn>
                <a:cxn ang="T7">
                  <a:pos x="T2" y="T3"/>
                </a:cxn>
                <a:cxn ang="T8">
                  <a:pos x="T4" y="T5"/>
                </a:cxn>
              </a:cxnLst>
              <a:rect l="T9" t="T10" r="T11" b="T12"/>
              <a:pathLst>
                <a:path w="2430" h="270">
                  <a:moveTo>
                    <a:pt x="0" y="174"/>
                  </a:moveTo>
                  <a:lnTo>
                    <a:pt x="1320" y="0"/>
                  </a:lnTo>
                  <a:lnTo>
                    <a:pt x="2430" y="270"/>
                  </a:lnTo>
                </a:path>
              </a:pathLst>
            </a:custGeom>
            <a:noFill/>
            <a:ln w="133350">
              <a:solidFill>
                <a:srgbClr val="FF0000"/>
              </a:solidFill>
              <a:prstDash val="sysDot"/>
              <a:round/>
              <a:headEnd/>
              <a:tailEnd/>
            </a:ln>
          </p:spPr>
          <p:txBody>
            <a:bodyPr/>
            <a:lstStyle/>
            <a:p>
              <a:endParaRPr lang="en-US"/>
            </a:p>
          </p:txBody>
        </p:sp>
        <p:sp>
          <p:nvSpPr>
            <p:cNvPr id="81942" name="Freeform 14"/>
            <p:cNvSpPr>
              <a:spLocks/>
            </p:cNvSpPr>
            <p:nvPr/>
          </p:nvSpPr>
          <p:spPr bwMode="auto">
            <a:xfrm>
              <a:off x="882" y="2928"/>
              <a:ext cx="2430" cy="241"/>
            </a:xfrm>
            <a:custGeom>
              <a:avLst/>
              <a:gdLst>
                <a:gd name="T0" fmla="*/ 0 w 2430"/>
                <a:gd name="T1" fmla="*/ 186 h 241"/>
                <a:gd name="T2" fmla="*/ 1392 w 2430"/>
                <a:gd name="T3" fmla="*/ 0 h 241"/>
                <a:gd name="T4" fmla="*/ 2430 w 2430"/>
                <a:gd name="T5" fmla="*/ 241 h 241"/>
                <a:gd name="T6" fmla="*/ 0 60000 65536"/>
                <a:gd name="T7" fmla="*/ 0 60000 65536"/>
                <a:gd name="T8" fmla="*/ 0 60000 65536"/>
                <a:gd name="T9" fmla="*/ 0 w 2430"/>
                <a:gd name="T10" fmla="*/ 0 h 241"/>
                <a:gd name="T11" fmla="*/ 2430 w 2430"/>
                <a:gd name="T12" fmla="*/ 241 h 241"/>
              </a:gdLst>
              <a:ahLst/>
              <a:cxnLst>
                <a:cxn ang="T6">
                  <a:pos x="T0" y="T1"/>
                </a:cxn>
                <a:cxn ang="T7">
                  <a:pos x="T2" y="T3"/>
                </a:cxn>
                <a:cxn ang="T8">
                  <a:pos x="T4" y="T5"/>
                </a:cxn>
              </a:cxnLst>
              <a:rect l="T9" t="T10" r="T11" b="T12"/>
              <a:pathLst>
                <a:path w="2430" h="241">
                  <a:moveTo>
                    <a:pt x="0" y="186"/>
                  </a:moveTo>
                  <a:lnTo>
                    <a:pt x="1392" y="0"/>
                  </a:lnTo>
                  <a:lnTo>
                    <a:pt x="2430" y="241"/>
                  </a:lnTo>
                </a:path>
              </a:pathLst>
            </a:custGeom>
            <a:noFill/>
            <a:ln w="133350">
              <a:solidFill>
                <a:schemeClr val="bg1"/>
              </a:solidFill>
              <a:prstDash val="sysDot"/>
              <a:round/>
              <a:headEnd/>
              <a:tailEnd/>
            </a:ln>
          </p:spPr>
          <p:txBody>
            <a:bodyPr/>
            <a:lstStyle/>
            <a:p>
              <a:endParaRPr lang="en-US"/>
            </a:p>
          </p:txBody>
        </p:sp>
        <p:sp>
          <p:nvSpPr>
            <p:cNvPr id="81943" name="Line 21"/>
            <p:cNvSpPr>
              <a:spLocks noChangeShapeType="1"/>
            </p:cNvSpPr>
            <p:nvPr/>
          </p:nvSpPr>
          <p:spPr bwMode="auto">
            <a:xfrm>
              <a:off x="1728" y="2160"/>
              <a:ext cx="336" cy="768"/>
            </a:xfrm>
            <a:prstGeom prst="line">
              <a:avLst/>
            </a:prstGeom>
            <a:noFill/>
            <a:ln w="76200">
              <a:solidFill>
                <a:srgbClr val="FF0000"/>
              </a:solidFill>
              <a:round/>
              <a:headEnd/>
              <a:tailEnd type="triangle" w="med" len="med"/>
            </a:ln>
          </p:spPr>
          <p:txBody>
            <a:bodyPr/>
            <a:lstStyle/>
            <a:p>
              <a:endParaRPr lang="en-US"/>
            </a:p>
          </p:txBody>
        </p:sp>
        <p:sp>
          <p:nvSpPr>
            <p:cNvPr id="81944" name="Rectangle 8"/>
            <p:cNvSpPr>
              <a:spLocks noChangeArrowheads="1"/>
            </p:cNvSpPr>
            <p:nvPr/>
          </p:nvSpPr>
          <p:spPr bwMode="auto">
            <a:xfrm>
              <a:off x="192" y="1527"/>
              <a:ext cx="2448" cy="681"/>
            </a:xfrm>
            <a:prstGeom prst="rect">
              <a:avLst/>
            </a:prstGeom>
            <a:noFill/>
            <a:ln w="9525">
              <a:noFill/>
              <a:miter lim="800000"/>
              <a:headEnd/>
              <a:tailEnd/>
            </a:ln>
          </p:spPr>
          <p:txBody>
            <a:bodyPr/>
            <a:lstStyle/>
            <a:p>
              <a:pPr marL="342900" indent="-342900" algn="ctr">
                <a:spcBef>
                  <a:spcPct val="20000"/>
                </a:spcBef>
              </a:pPr>
              <a:r>
                <a:rPr lang="en-US" sz="3200" dirty="0">
                  <a:solidFill>
                    <a:srgbClr val="FF0000"/>
                  </a:solidFill>
                </a:rPr>
                <a:t>IDEAL </a:t>
              </a:r>
              <a:br>
                <a:rPr lang="en-US" sz="3200" dirty="0">
                  <a:solidFill>
                    <a:srgbClr val="FF0000"/>
                  </a:solidFill>
                </a:rPr>
              </a:br>
              <a:r>
                <a:rPr lang="en-US" sz="3200" dirty="0">
                  <a:solidFill>
                    <a:srgbClr val="FF0000"/>
                  </a:solidFill>
                </a:rPr>
                <a:t>CROSS-SECTION</a:t>
              </a:r>
            </a:p>
          </p:txBody>
        </p:sp>
      </p:grpSp>
      <p:sp>
        <p:nvSpPr>
          <p:cNvPr id="81931" name="Rectangle 24"/>
          <p:cNvSpPr>
            <a:spLocks noGrp="1" noChangeArrowheads="1"/>
          </p:cNvSpPr>
          <p:nvPr>
            <p:ph idx="1"/>
          </p:nvPr>
        </p:nvSpPr>
        <p:spPr>
          <a:xfrm>
            <a:off x="0" y="714375"/>
            <a:ext cx="9067800" cy="4114800"/>
          </a:xfrm>
          <a:noFill/>
        </p:spPr>
        <p:txBody>
          <a:bodyPr/>
          <a:lstStyle/>
          <a:p>
            <a:pPr eaLnBrk="1" hangingPunct="1">
              <a:buFontTx/>
              <a:buNone/>
            </a:pPr>
            <a:r>
              <a:rPr lang="en-US" sz="2800" b="1" u="sng"/>
              <a:t>How</a:t>
            </a:r>
            <a:r>
              <a:rPr lang="en-US" sz="2800" b="1"/>
              <a:t>: Where banks are higher on both sides of the road </a:t>
            </a:r>
          </a:p>
          <a:p>
            <a:pPr lvl="1" eaLnBrk="1" hangingPunct="1">
              <a:buFontTx/>
              <a:buNone/>
            </a:pPr>
            <a:endParaRPr lang="en-US" b="1"/>
          </a:p>
        </p:txBody>
      </p:sp>
      <p:sp>
        <p:nvSpPr>
          <p:cNvPr id="81932" name="Oval 26"/>
          <p:cNvSpPr>
            <a:spLocks noChangeArrowheads="1"/>
          </p:cNvSpPr>
          <p:nvPr/>
        </p:nvSpPr>
        <p:spPr bwMode="auto">
          <a:xfrm>
            <a:off x="8940800" y="5489575"/>
            <a:ext cx="92075" cy="92075"/>
          </a:xfrm>
          <a:prstGeom prst="ellipse">
            <a:avLst/>
          </a:prstGeom>
          <a:solidFill>
            <a:srgbClr val="FFFFFF"/>
          </a:solidFill>
          <a:ln w="28575">
            <a:solidFill>
              <a:schemeClr val="tx1"/>
            </a:solidFill>
            <a:round/>
            <a:headEnd/>
            <a:tailEnd/>
          </a:ln>
        </p:spPr>
        <p:txBody>
          <a:bodyPr wrap="none" anchor="ctr"/>
          <a:lstStyle/>
          <a:p>
            <a:endParaRPr lang="en-US"/>
          </a:p>
        </p:txBody>
      </p:sp>
      <p:sp>
        <p:nvSpPr>
          <p:cNvPr id="25" name="Rectangle 2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22" name="Rectangle 1049"/>
          <p:cNvSpPr>
            <a:spLocks noChangeArrowheads="1"/>
          </p:cNvSpPr>
          <p:nvPr/>
        </p:nvSpPr>
        <p:spPr bwMode="auto">
          <a:xfrm>
            <a:off x="152400" y="5846072"/>
            <a:ext cx="4438795" cy="859528"/>
          </a:xfrm>
          <a:prstGeom prst="rect">
            <a:avLst/>
          </a:prstGeom>
          <a:solidFill>
            <a:srgbClr val="000099"/>
          </a:solidFill>
          <a:ln w="57150" algn="ctr">
            <a:solidFill>
              <a:srgbClr val="FFFF00"/>
            </a:solidFill>
            <a:miter lim="800000"/>
            <a:headEnd/>
            <a:tailEnd/>
          </a:ln>
        </p:spPr>
        <p:txBody>
          <a:bodyPr wrap="none" anchor="ctr"/>
          <a:lstStyle/>
          <a:p>
            <a:pPr algn="ctr"/>
            <a:r>
              <a:rPr lang="en-US" sz="3600" dirty="0">
                <a:solidFill>
                  <a:srgbClr val="FFFF00"/>
                </a:solidFill>
              </a:rPr>
              <a:t>Page 52 in Field Guide</a:t>
            </a:r>
          </a:p>
        </p:txBody>
      </p:sp>
    </p:spTree>
    <p:extLst>
      <p:ext uri="{BB962C8B-B14F-4D97-AF65-F5344CB8AC3E}">
        <p14:creationId xmlns:p14="http://schemas.microsoft.com/office/powerpoint/2010/main" val="148220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841375"/>
            <a:ext cx="9093200" cy="4876800"/>
          </a:xfrm>
          <a:prstGeom prst="rect">
            <a:avLst/>
          </a:prstGeom>
          <a:solidFill>
            <a:srgbClr val="99CCFF"/>
          </a:solidFill>
          <a:ln w="9525">
            <a:solidFill>
              <a:schemeClr val="tx1"/>
            </a:solidFill>
            <a:miter lim="800000"/>
            <a:headEnd/>
            <a:tailEnd/>
          </a:ln>
        </p:spPr>
        <p:txBody>
          <a:bodyPr wrap="none" anchor="ctr"/>
          <a:lstStyle/>
          <a:p>
            <a:pPr algn="ctr"/>
            <a:endParaRPr lang="en-US" sz="2400"/>
          </a:p>
        </p:txBody>
      </p:sp>
      <p:sp>
        <p:nvSpPr>
          <p:cNvPr id="82947" name="Freeform 3"/>
          <p:cNvSpPr>
            <a:spLocks/>
          </p:cNvSpPr>
          <p:nvPr/>
        </p:nvSpPr>
        <p:spPr bwMode="auto">
          <a:xfrm>
            <a:off x="5051425" y="1219200"/>
            <a:ext cx="4021138" cy="3698875"/>
          </a:xfrm>
          <a:custGeom>
            <a:avLst/>
            <a:gdLst>
              <a:gd name="T0" fmla="*/ 4021138 w 2533"/>
              <a:gd name="T1" fmla="*/ 9525 h 2330"/>
              <a:gd name="T2" fmla="*/ 3990976 w 2533"/>
              <a:gd name="T3" fmla="*/ 2949575 h 2330"/>
              <a:gd name="T4" fmla="*/ 103188 w 2533"/>
              <a:gd name="T5" fmla="*/ 3698875 h 2330"/>
              <a:gd name="T6" fmla="*/ 0 w 2533"/>
              <a:gd name="T7" fmla="*/ 3438525 h 2330"/>
              <a:gd name="T8" fmla="*/ 238125 w 2533"/>
              <a:gd name="T9" fmla="*/ 2544762 h 2330"/>
              <a:gd name="T10" fmla="*/ 560388 w 2533"/>
              <a:gd name="T11" fmla="*/ 1963737 h 2330"/>
              <a:gd name="T12" fmla="*/ 996950 w 2533"/>
              <a:gd name="T13" fmla="*/ 1287462 h 2330"/>
              <a:gd name="T14" fmla="*/ 1474788 w 2533"/>
              <a:gd name="T15" fmla="*/ 800100 h 2330"/>
              <a:gd name="T16" fmla="*/ 1963738 w 2533"/>
              <a:gd name="T17" fmla="*/ 519112 h 2330"/>
              <a:gd name="T18" fmla="*/ 2473325 w 2533"/>
              <a:gd name="T19" fmla="*/ 258762 h 2330"/>
              <a:gd name="T20" fmla="*/ 3054350 w 2533"/>
              <a:gd name="T21" fmla="*/ 123825 h 2330"/>
              <a:gd name="T22" fmla="*/ 3490913 w 2533"/>
              <a:gd name="T23" fmla="*/ 61912 h 2330"/>
              <a:gd name="T24" fmla="*/ 4021138 w 2533"/>
              <a:gd name="T25" fmla="*/ 0 h 2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33"/>
              <a:gd name="T40" fmla="*/ 0 h 2330"/>
              <a:gd name="T41" fmla="*/ 2533 w 2533"/>
              <a:gd name="T42" fmla="*/ 2330 h 2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33" h="2330">
                <a:moveTo>
                  <a:pt x="2533" y="6"/>
                </a:moveTo>
                <a:lnTo>
                  <a:pt x="2514" y="1858"/>
                </a:lnTo>
                <a:lnTo>
                  <a:pt x="65" y="2330"/>
                </a:lnTo>
                <a:lnTo>
                  <a:pt x="0" y="2166"/>
                </a:lnTo>
                <a:lnTo>
                  <a:pt x="150" y="1603"/>
                </a:lnTo>
                <a:lnTo>
                  <a:pt x="353" y="1237"/>
                </a:lnTo>
                <a:lnTo>
                  <a:pt x="628" y="811"/>
                </a:lnTo>
                <a:lnTo>
                  <a:pt x="929" y="504"/>
                </a:lnTo>
                <a:lnTo>
                  <a:pt x="1237" y="327"/>
                </a:lnTo>
                <a:lnTo>
                  <a:pt x="1558" y="163"/>
                </a:lnTo>
                <a:lnTo>
                  <a:pt x="1924" y="78"/>
                </a:lnTo>
                <a:lnTo>
                  <a:pt x="2199" y="39"/>
                </a:lnTo>
                <a:lnTo>
                  <a:pt x="2533" y="0"/>
                </a:lnTo>
              </a:path>
            </a:pathLst>
          </a:custGeom>
          <a:solidFill>
            <a:srgbClr val="ADBE0E"/>
          </a:solidFill>
          <a:ln w="76200" cmpd="sng">
            <a:solidFill>
              <a:schemeClr val="tx1"/>
            </a:solidFill>
            <a:round/>
            <a:headEnd/>
            <a:tailEnd/>
          </a:ln>
        </p:spPr>
        <p:txBody>
          <a:bodyPr/>
          <a:lstStyle/>
          <a:p>
            <a:endParaRPr lang="en-US"/>
          </a:p>
        </p:txBody>
      </p:sp>
      <p:sp>
        <p:nvSpPr>
          <p:cNvPr id="82948" name="Freeform 4"/>
          <p:cNvSpPr>
            <a:spLocks/>
          </p:cNvSpPr>
          <p:nvPr/>
        </p:nvSpPr>
        <p:spPr bwMode="auto">
          <a:xfrm>
            <a:off x="-31750" y="3803650"/>
            <a:ext cx="2105025" cy="1171575"/>
          </a:xfrm>
          <a:custGeom>
            <a:avLst/>
            <a:gdLst>
              <a:gd name="T0" fmla="*/ 1590675 w 1326"/>
              <a:gd name="T1" fmla="*/ 1171575 h 738"/>
              <a:gd name="T2" fmla="*/ 9525 w 1326"/>
              <a:gd name="T3" fmla="*/ 1019175 h 738"/>
              <a:gd name="T4" fmla="*/ 0 w 1326"/>
              <a:gd name="T5" fmla="*/ 123825 h 738"/>
              <a:gd name="T6" fmla="*/ 180975 w 1326"/>
              <a:gd name="T7" fmla="*/ 104775 h 738"/>
              <a:gd name="T8" fmla="*/ 1219200 w 1326"/>
              <a:gd name="T9" fmla="*/ 0 h 738"/>
              <a:gd name="T10" fmla="*/ 1581150 w 1326"/>
              <a:gd name="T11" fmla="*/ 0 h 738"/>
              <a:gd name="T12" fmla="*/ 2105025 w 1326"/>
              <a:gd name="T13" fmla="*/ 1009650 h 738"/>
              <a:gd name="T14" fmla="*/ 0 60000 65536"/>
              <a:gd name="T15" fmla="*/ 0 60000 65536"/>
              <a:gd name="T16" fmla="*/ 0 60000 65536"/>
              <a:gd name="T17" fmla="*/ 0 60000 65536"/>
              <a:gd name="T18" fmla="*/ 0 60000 65536"/>
              <a:gd name="T19" fmla="*/ 0 60000 65536"/>
              <a:gd name="T20" fmla="*/ 0 60000 65536"/>
              <a:gd name="T21" fmla="*/ 0 w 1326"/>
              <a:gd name="T22" fmla="*/ 0 h 738"/>
              <a:gd name="T23" fmla="*/ 1326 w 1326"/>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6" h="738">
                <a:moveTo>
                  <a:pt x="1002" y="738"/>
                </a:moveTo>
                <a:lnTo>
                  <a:pt x="6" y="642"/>
                </a:lnTo>
                <a:lnTo>
                  <a:pt x="0" y="78"/>
                </a:lnTo>
                <a:lnTo>
                  <a:pt x="114" y="66"/>
                </a:lnTo>
                <a:lnTo>
                  <a:pt x="768" y="0"/>
                </a:lnTo>
                <a:lnTo>
                  <a:pt x="996" y="0"/>
                </a:lnTo>
                <a:lnTo>
                  <a:pt x="1326" y="636"/>
                </a:lnTo>
              </a:path>
            </a:pathLst>
          </a:custGeom>
          <a:solidFill>
            <a:srgbClr val="ADBE0E"/>
          </a:solidFill>
          <a:ln w="76200" cmpd="sng">
            <a:solidFill>
              <a:schemeClr val="tx1"/>
            </a:solidFill>
            <a:round/>
            <a:headEnd/>
            <a:tailEnd/>
          </a:ln>
        </p:spPr>
        <p:txBody>
          <a:bodyPr/>
          <a:lstStyle/>
          <a:p>
            <a:endParaRPr lang="en-US"/>
          </a:p>
        </p:txBody>
      </p:sp>
      <p:sp>
        <p:nvSpPr>
          <p:cNvPr id="82949" name="Freeform 5"/>
          <p:cNvSpPr>
            <a:spLocks/>
          </p:cNvSpPr>
          <p:nvPr/>
        </p:nvSpPr>
        <p:spPr bwMode="auto">
          <a:xfrm>
            <a:off x="-22225" y="1571625"/>
            <a:ext cx="9115425" cy="4183063"/>
          </a:xfrm>
          <a:custGeom>
            <a:avLst/>
            <a:gdLst>
              <a:gd name="T0" fmla="*/ 9105900 w 5742"/>
              <a:gd name="T1" fmla="*/ 0 h 2635"/>
              <a:gd name="T2" fmla="*/ 9102725 w 5742"/>
              <a:gd name="T3" fmla="*/ 4146551 h 2635"/>
              <a:gd name="T4" fmla="*/ 0 w 5742"/>
              <a:gd name="T5" fmla="*/ 4183063 h 2635"/>
              <a:gd name="T6" fmla="*/ 30163 w 5742"/>
              <a:gd name="T7" fmla="*/ 2586038 h 2635"/>
              <a:gd name="T8" fmla="*/ 1320800 w 5742"/>
              <a:gd name="T9" fmla="*/ 2479675 h 2635"/>
              <a:gd name="T10" fmla="*/ 1668463 w 5742"/>
              <a:gd name="T11" fmla="*/ 2536825 h 2635"/>
              <a:gd name="T12" fmla="*/ 1581150 w 5742"/>
              <a:gd name="T13" fmla="*/ 2241550 h 2635"/>
              <a:gd name="T14" fmla="*/ 2033588 w 5742"/>
              <a:gd name="T15" fmla="*/ 2197100 h 2635"/>
              <a:gd name="T16" fmla="*/ 2211388 w 5742"/>
              <a:gd name="T17" fmla="*/ 2093913 h 2635"/>
              <a:gd name="T18" fmla="*/ 2425700 w 5742"/>
              <a:gd name="T19" fmla="*/ 1990725 h 2635"/>
              <a:gd name="T20" fmla="*/ 3590925 w 5742"/>
              <a:gd name="T21" fmla="*/ 1785938 h 2635"/>
              <a:gd name="T22" fmla="*/ 4702175 w 5742"/>
              <a:gd name="T23" fmla="*/ 2149475 h 2635"/>
              <a:gd name="T24" fmla="*/ 4926012 w 5742"/>
              <a:gd name="T25" fmla="*/ 2243138 h 2635"/>
              <a:gd name="T26" fmla="*/ 5411787 w 5742"/>
              <a:gd name="T27" fmla="*/ 2363788 h 2635"/>
              <a:gd name="T28" fmla="*/ 5616575 w 5742"/>
              <a:gd name="T29" fmla="*/ 2401888 h 2635"/>
              <a:gd name="T30" fmla="*/ 5759450 w 5742"/>
              <a:gd name="T31" fmla="*/ 2192338 h 2635"/>
              <a:gd name="T32" fmla="*/ 6289674 w 5742"/>
              <a:gd name="T33" fmla="*/ 1414463 h 2635"/>
              <a:gd name="T34" fmla="*/ 7151688 w 5742"/>
              <a:gd name="T35" fmla="*/ 728663 h 2635"/>
              <a:gd name="T36" fmla="*/ 8180388 w 5742"/>
              <a:gd name="T37" fmla="*/ 157163 h 2635"/>
              <a:gd name="T38" fmla="*/ 9115425 w 5742"/>
              <a:gd name="T39" fmla="*/ 12700 h 26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42"/>
              <a:gd name="T61" fmla="*/ 0 h 2635"/>
              <a:gd name="T62" fmla="*/ 5742 w 5742"/>
              <a:gd name="T63" fmla="*/ 2635 h 26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42" h="2635">
                <a:moveTo>
                  <a:pt x="5736" y="0"/>
                </a:moveTo>
                <a:lnTo>
                  <a:pt x="5734" y="2612"/>
                </a:lnTo>
                <a:lnTo>
                  <a:pt x="0" y="2635"/>
                </a:lnTo>
                <a:lnTo>
                  <a:pt x="19" y="1629"/>
                </a:lnTo>
                <a:lnTo>
                  <a:pt x="832" y="1562"/>
                </a:lnTo>
                <a:lnTo>
                  <a:pt x="1051" y="1598"/>
                </a:lnTo>
                <a:lnTo>
                  <a:pt x="996" y="1412"/>
                </a:lnTo>
                <a:lnTo>
                  <a:pt x="1281" y="1384"/>
                </a:lnTo>
                <a:lnTo>
                  <a:pt x="1393" y="1319"/>
                </a:lnTo>
                <a:lnTo>
                  <a:pt x="1528" y="1254"/>
                </a:lnTo>
                <a:lnTo>
                  <a:pt x="2262" y="1125"/>
                </a:lnTo>
                <a:lnTo>
                  <a:pt x="2962" y="1354"/>
                </a:lnTo>
                <a:lnTo>
                  <a:pt x="3103" y="1413"/>
                </a:lnTo>
                <a:lnTo>
                  <a:pt x="3409" y="1489"/>
                </a:lnTo>
                <a:lnTo>
                  <a:pt x="3538" y="1513"/>
                </a:lnTo>
                <a:lnTo>
                  <a:pt x="3628" y="1381"/>
                </a:lnTo>
                <a:lnTo>
                  <a:pt x="3962" y="891"/>
                </a:lnTo>
                <a:lnTo>
                  <a:pt x="4505" y="459"/>
                </a:lnTo>
                <a:lnTo>
                  <a:pt x="5153" y="99"/>
                </a:lnTo>
                <a:lnTo>
                  <a:pt x="5742" y="8"/>
                </a:lnTo>
              </a:path>
            </a:pathLst>
          </a:custGeom>
          <a:solidFill>
            <a:srgbClr val="996600"/>
          </a:solidFill>
          <a:ln w="76200" cmpd="sng">
            <a:solidFill>
              <a:schemeClr val="tx1"/>
            </a:solidFill>
            <a:round/>
            <a:headEnd/>
            <a:tailEnd/>
          </a:ln>
        </p:spPr>
        <p:txBody>
          <a:bodyPr/>
          <a:lstStyle/>
          <a:p>
            <a:endParaRPr lang="en-US"/>
          </a:p>
        </p:txBody>
      </p:sp>
      <p:sp>
        <p:nvSpPr>
          <p:cNvPr id="82950" name="Freeform 19"/>
          <p:cNvSpPr>
            <a:spLocks/>
          </p:cNvSpPr>
          <p:nvPr/>
        </p:nvSpPr>
        <p:spPr bwMode="auto">
          <a:xfrm>
            <a:off x="1563688" y="3470275"/>
            <a:ext cx="4021137" cy="1257300"/>
          </a:xfrm>
          <a:custGeom>
            <a:avLst/>
            <a:gdLst>
              <a:gd name="T0" fmla="*/ 82550 w 2533"/>
              <a:gd name="T1" fmla="*/ 593725 h 792"/>
              <a:gd name="T2" fmla="*/ 312737 w 2533"/>
              <a:gd name="T3" fmla="*/ 981075 h 792"/>
              <a:gd name="T4" fmla="*/ 420687 w 2533"/>
              <a:gd name="T5" fmla="*/ 1185863 h 792"/>
              <a:gd name="T6" fmla="*/ 647700 w 2533"/>
              <a:gd name="T7" fmla="*/ 1222375 h 792"/>
              <a:gd name="T8" fmla="*/ 855662 w 2533"/>
              <a:gd name="T9" fmla="*/ 1076325 h 792"/>
              <a:gd name="T10" fmla="*/ 1419225 w 2533"/>
              <a:gd name="T11" fmla="*/ 944563 h 792"/>
              <a:gd name="T12" fmla="*/ 2025650 w 2533"/>
              <a:gd name="T13" fmla="*/ 825500 h 792"/>
              <a:gd name="T14" fmla="*/ 2662237 w 2533"/>
              <a:gd name="T15" fmla="*/ 968375 h 792"/>
              <a:gd name="T16" fmla="*/ 3141662 w 2533"/>
              <a:gd name="T17" fmla="*/ 1112838 h 792"/>
              <a:gd name="T18" fmla="*/ 3295650 w 2533"/>
              <a:gd name="T19" fmla="*/ 1257300 h 792"/>
              <a:gd name="T20" fmla="*/ 3495675 w 2533"/>
              <a:gd name="T21" fmla="*/ 1233488 h 792"/>
              <a:gd name="T22" fmla="*/ 3675062 w 2533"/>
              <a:gd name="T23" fmla="*/ 1081088 h 792"/>
              <a:gd name="T24" fmla="*/ 4021137 w 2533"/>
              <a:gd name="T25" fmla="*/ 531813 h 792"/>
              <a:gd name="T26" fmla="*/ 3302000 w 2533"/>
              <a:gd name="T27" fmla="*/ 334962 h 792"/>
              <a:gd name="T28" fmla="*/ 1978025 w 2533"/>
              <a:gd name="T29" fmla="*/ 0 h 792"/>
              <a:gd name="T30" fmla="*/ 849312 w 2533"/>
              <a:gd name="T31" fmla="*/ 92075 h 792"/>
              <a:gd name="T32" fmla="*/ 409575 w 2533"/>
              <a:gd name="T33" fmla="*/ 315912 h 792"/>
              <a:gd name="T34" fmla="*/ 0 w 2533"/>
              <a:gd name="T35" fmla="*/ 344487 h 792"/>
              <a:gd name="T36" fmla="*/ 84137 w 2533"/>
              <a:gd name="T37" fmla="*/ 587375 h 7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3"/>
              <a:gd name="T58" fmla="*/ 0 h 792"/>
              <a:gd name="T59" fmla="*/ 2533 w 2533"/>
              <a:gd name="T60" fmla="*/ 792 h 7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3" h="792">
                <a:moveTo>
                  <a:pt x="52" y="374"/>
                </a:moveTo>
                <a:lnTo>
                  <a:pt x="197" y="618"/>
                </a:lnTo>
                <a:lnTo>
                  <a:pt x="265" y="747"/>
                </a:lnTo>
                <a:lnTo>
                  <a:pt x="408" y="770"/>
                </a:lnTo>
                <a:lnTo>
                  <a:pt x="539" y="678"/>
                </a:lnTo>
                <a:lnTo>
                  <a:pt x="894" y="595"/>
                </a:lnTo>
                <a:lnTo>
                  <a:pt x="1276" y="520"/>
                </a:lnTo>
                <a:lnTo>
                  <a:pt x="1677" y="610"/>
                </a:lnTo>
                <a:lnTo>
                  <a:pt x="1979" y="701"/>
                </a:lnTo>
                <a:lnTo>
                  <a:pt x="2076" y="792"/>
                </a:lnTo>
                <a:lnTo>
                  <a:pt x="2202" y="777"/>
                </a:lnTo>
                <a:lnTo>
                  <a:pt x="2315" y="681"/>
                </a:lnTo>
                <a:lnTo>
                  <a:pt x="2533" y="335"/>
                </a:lnTo>
                <a:lnTo>
                  <a:pt x="2080" y="211"/>
                </a:lnTo>
                <a:lnTo>
                  <a:pt x="1246" y="0"/>
                </a:lnTo>
                <a:lnTo>
                  <a:pt x="535" y="58"/>
                </a:lnTo>
                <a:lnTo>
                  <a:pt x="258" y="199"/>
                </a:lnTo>
                <a:lnTo>
                  <a:pt x="0" y="217"/>
                </a:lnTo>
                <a:lnTo>
                  <a:pt x="53" y="370"/>
                </a:lnTo>
              </a:path>
            </a:pathLst>
          </a:custGeom>
          <a:solidFill>
            <a:schemeClr val="accent2">
              <a:lumMod val="50000"/>
            </a:schemeClr>
          </a:solidFill>
          <a:ln w="76200" cap="flat" cmpd="sng">
            <a:noFill/>
            <a:prstDash val="sysDot"/>
            <a:round/>
            <a:headEnd/>
            <a:tailEnd/>
          </a:ln>
        </p:spPr>
        <p:txBody>
          <a:bodyPr/>
          <a:lstStyle/>
          <a:p>
            <a:endParaRPr lang="en-US"/>
          </a:p>
        </p:txBody>
      </p:sp>
      <p:sp>
        <p:nvSpPr>
          <p:cNvPr id="82951" name="Text Box 6"/>
          <p:cNvSpPr txBox="1">
            <a:spLocks noChangeArrowheads="1"/>
          </p:cNvSpPr>
          <p:nvPr/>
        </p:nvSpPr>
        <p:spPr bwMode="auto">
          <a:xfrm>
            <a:off x="5892800" y="3736975"/>
            <a:ext cx="1608138" cy="457200"/>
          </a:xfrm>
          <a:prstGeom prst="rect">
            <a:avLst/>
          </a:prstGeom>
          <a:noFill/>
          <a:ln w="9525">
            <a:noFill/>
            <a:miter lim="800000"/>
            <a:headEnd/>
            <a:tailEnd/>
          </a:ln>
        </p:spPr>
        <p:txBody>
          <a:bodyPr wrap="none">
            <a:spAutoFit/>
          </a:bodyPr>
          <a:lstStyle/>
          <a:p>
            <a:r>
              <a:rPr lang="en-US" sz="2400">
                <a:solidFill>
                  <a:schemeClr val="bg1"/>
                </a:solidFill>
              </a:rPr>
              <a:t>SUB-SOIL</a:t>
            </a:r>
          </a:p>
        </p:txBody>
      </p:sp>
      <p:sp>
        <p:nvSpPr>
          <p:cNvPr id="82952" name="Text Box 7"/>
          <p:cNvSpPr txBox="1">
            <a:spLocks noChangeArrowheads="1"/>
          </p:cNvSpPr>
          <p:nvPr/>
        </p:nvSpPr>
        <p:spPr bwMode="auto">
          <a:xfrm>
            <a:off x="2692400" y="4803775"/>
            <a:ext cx="1828800" cy="457200"/>
          </a:xfrm>
          <a:prstGeom prst="rect">
            <a:avLst/>
          </a:prstGeom>
          <a:noFill/>
          <a:ln w="9525">
            <a:noFill/>
            <a:miter lim="800000"/>
            <a:headEnd/>
            <a:tailEnd/>
          </a:ln>
        </p:spPr>
        <p:txBody>
          <a:bodyPr wrap="none">
            <a:spAutoFit/>
          </a:bodyPr>
          <a:lstStyle/>
          <a:p>
            <a:r>
              <a:rPr lang="en-US" sz="2400">
                <a:solidFill>
                  <a:schemeClr val="bg1"/>
                </a:solidFill>
              </a:rPr>
              <a:t>ROADWAY</a:t>
            </a:r>
          </a:p>
        </p:txBody>
      </p:sp>
      <p:sp>
        <p:nvSpPr>
          <p:cNvPr id="82953" name="Freeform 8" descr="Sand"/>
          <p:cNvSpPr>
            <a:spLocks/>
          </p:cNvSpPr>
          <p:nvPr/>
        </p:nvSpPr>
        <p:spPr bwMode="auto">
          <a:xfrm rot="141045">
            <a:off x="2120900" y="3355975"/>
            <a:ext cx="2728913" cy="533400"/>
          </a:xfrm>
          <a:custGeom>
            <a:avLst/>
            <a:gdLst>
              <a:gd name="T0" fmla="*/ 61913 w 1719"/>
              <a:gd name="T1" fmla="*/ 381000 h 336"/>
              <a:gd name="T2" fmla="*/ 311150 w 1719"/>
              <a:gd name="T3" fmla="*/ 249238 h 336"/>
              <a:gd name="T4" fmla="*/ 1433513 w 1719"/>
              <a:gd name="T5" fmla="*/ 0 h 336"/>
              <a:gd name="T6" fmla="*/ 2576513 w 1719"/>
              <a:gd name="T7" fmla="*/ 322262 h 336"/>
              <a:gd name="T8" fmla="*/ 2728913 w 1719"/>
              <a:gd name="T9" fmla="*/ 533400 h 336"/>
              <a:gd name="T10" fmla="*/ 1433513 w 1719"/>
              <a:gd name="T11" fmla="*/ 228600 h 336"/>
              <a:gd name="T12" fmla="*/ 0 w 1719"/>
              <a:gd name="T13" fmla="*/ 519113 h 336"/>
              <a:gd name="T14" fmla="*/ 73025 w 1719"/>
              <a:gd name="T15" fmla="*/ 374650 h 336"/>
              <a:gd name="T16" fmla="*/ 0 60000 65536"/>
              <a:gd name="T17" fmla="*/ 0 60000 65536"/>
              <a:gd name="T18" fmla="*/ 0 60000 65536"/>
              <a:gd name="T19" fmla="*/ 0 60000 65536"/>
              <a:gd name="T20" fmla="*/ 0 60000 65536"/>
              <a:gd name="T21" fmla="*/ 0 60000 65536"/>
              <a:gd name="T22" fmla="*/ 0 60000 65536"/>
              <a:gd name="T23" fmla="*/ 0 60000 65536"/>
              <a:gd name="T24" fmla="*/ 0 w 1719"/>
              <a:gd name="T25" fmla="*/ 0 h 336"/>
              <a:gd name="T26" fmla="*/ 1719 w 1719"/>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9" h="336">
                <a:moveTo>
                  <a:pt x="39" y="240"/>
                </a:moveTo>
                <a:lnTo>
                  <a:pt x="196" y="157"/>
                </a:lnTo>
                <a:lnTo>
                  <a:pt x="903" y="0"/>
                </a:lnTo>
                <a:lnTo>
                  <a:pt x="1623" y="203"/>
                </a:lnTo>
                <a:lnTo>
                  <a:pt x="1719" y="336"/>
                </a:lnTo>
                <a:lnTo>
                  <a:pt x="903" y="144"/>
                </a:lnTo>
                <a:lnTo>
                  <a:pt x="0" y="327"/>
                </a:lnTo>
                <a:lnTo>
                  <a:pt x="46" y="236"/>
                </a:lnTo>
              </a:path>
            </a:pathLst>
          </a:custGeom>
          <a:blipFill dpi="0" rotWithShape="0">
            <a:blip r:embed="rId3" cstate="print"/>
            <a:srcRect/>
            <a:tile tx="0" ty="0" sx="100000" sy="100000" flip="none" algn="tl"/>
          </a:blipFill>
          <a:ln w="9525">
            <a:solidFill>
              <a:schemeClr val="tx1"/>
            </a:solidFill>
            <a:round/>
            <a:headEnd/>
            <a:tailEnd/>
          </a:ln>
        </p:spPr>
        <p:txBody>
          <a:bodyPr/>
          <a:lstStyle/>
          <a:p>
            <a:endParaRPr lang="en-US"/>
          </a:p>
        </p:txBody>
      </p:sp>
      <p:sp>
        <p:nvSpPr>
          <p:cNvPr id="82954" name="Text Box 9"/>
          <p:cNvSpPr txBox="1">
            <a:spLocks noChangeArrowheads="1"/>
          </p:cNvSpPr>
          <p:nvPr/>
        </p:nvSpPr>
        <p:spPr bwMode="auto">
          <a:xfrm rot="-2275757">
            <a:off x="6045200" y="1984375"/>
            <a:ext cx="1639888" cy="457200"/>
          </a:xfrm>
          <a:prstGeom prst="rect">
            <a:avLst/>
          </a:prstGeom>
          <a:noFill/>
          <a:ln w="9525">
            <a:noFill/>
            <a:miter lim="800000"/>
            <a:headEnd/>
            <a:tailEnd/>
          </a:ln>
        </p:spPr>
        <p:txBody>
          <a:bodyPr wrap="none">
            <a:spAutoFit/>
          </a:bodyPr>
          <a:lstStyle/>
          <a:p>
            <a:r>
              <a:rPr lang="en-US" sz="2400">
                <a:solidFill>
                  <a:schemeClr val="bg1"/>
                </a:solidFill>
              </a:rPr>
              <a:t>TOP-SOIL</a:t>
            </a:r>
          </a:p>
        </p:txBody>
      </p:sp>
      <p:sp>
        <p:nvSpPr>
          <p:cNvPr id="82955" name="Line 27"/>
          <p:cNvSpPr>
            <a:spLocks noChangeShapeType="1"/>
          </p:cNvSpPr>
          <p:nvPr/>
        </p:nvSpPr>
        <p:spPr bwMode="auto">
          <a:xfrm flipH="1">
            <a:off x="1778000" y="1984375"/>
            <a:ext cx="76200" cy="2286000"/>
          </a:xfrm>
          <a:prstGeom prst="line">
            <a:avLst/>
          </a:prstGeom>
          <a:noFill/>
          <a:ln w="76200">
            <a:solidFill>
              <a:srgbClr val="FF0000"/>
            </a:solidFill>
            <a:round/>
            <a:headEnd/>
            <a:tailEnd type="triangle" w="med" len="med"/>
          </a:ln>
        </p:spPr>
        <p:txBody>
          <a:bodyPr/>
          <a:lstStyle/>
          <a:p>
            <a:endParaRPr lang="en-US"/>
          </a:p>
        </p:txBody>
      </p:sp>
      <p:sp>
        <p:nvSpPr>
          <p:cNvPr id="82956" name="Rectangle 28"/>
          <p:cNvSpPr>
            <a:spLocks noChangeArrowheads="1"/>
          </p:cNvSpPr>
          <p:nvPr/>
        </p:nvSpPr>
        <p:spPr bwMode="auto">
          <a:xfrm>
            <a:off x="482600" y="1131888"/>
            <a:ext cx="2667000" cy="1004887"/>
          </a:xfrm>
          <a:prstGeom prst="rect">
            <a:avLst/>
          </a:prstGeom>
          <a:noFill/>
          <a:ln w="9525">
            <a:noFill/>
            <a:miter lim="800000"/>
            <a:headEnd/>
            <a:tailEnd/>
          </a:ln>
        </p:spPr>
        <p:txBody>
          <a:bodyPr/>
          <a:lstStyle/>
          <a:p>
            <a:pPr algn="ctr">
              <a:spcBef>
                <a:spcPct val="20000"/>
              </a:spcBef>
            </a:pPr>
            <a:r>
              <a:rPr lang="en-US" sz="2800">
                <a:solidFill>
                  <a:srgbClr val="FF0000"/>
                </a:solidFill>
              </a:rPr>
              <a:t>ELIMINATED BANK</a:t>
            </a:r>
          </a:p>
        </p:txBody>
      </p:sp>
      <p:sp>
        <p:nvSpPr>
          <p:cNvPr id="82957" name="Line 30"/>
          <p:cNvSpPr>
            <a:spLocks noChangeShapeType="1"/>
          </p:cNvSpPr>
          <p:nvPr/>
        </p:nvSpPr>
        <p:spPr bwMode="auto">
          <a:xfrm>
            <a:off x="4902200" y="1755775"/>
            <a:ext cx="381000" cy="2514600"/>
          </a:xfrm>
          <a:prstGeom prst="line">
            <a:avLst/>
          </a:prstGeom>
          <a:noFill/>
          <a:ln w="76200">
            <a:solidFill>
              <a:srgbClr val="FF0000"/>
            </a:solidFill>
            <a:round/>
            <a:headEnd/>
            <a:tailEnd type="triangle" w="med" len="med"/>
          </a:ln>
        </p:spPr>
        <p:txBody>
          <a:bodyPr/>
          <a:lstStyle/>
          <a:p>
            <a:endParaRPr lang="en-US"/>
          </a:p>
        </p:txBody>
      </p:sp>
      <p:sp>
        <p:nvSpPr>
          <p:cNvPr id="82958" name="Rectangle 29"/>
          <p:cNvSpPr>
            <a:spLocks noChangeArrowheads="1"/>
          </p:cNvSpPr>
          <p:nvPr/>
        </p:nvSpPr>
        <p:spPr bwMode="auto">
          <a:xfrm>
            <a:off x="3683000" y="917575"/>
            <a:ext cx="3124200" cy="914400"/>
          </a:xfrm>
          <a:prstGeom prst="rect">
            <a:avLst/>
          </a:prstGeom>
          <a:noFill/>
          <a:ln w="9525">
            <a:noFill/>
            <a:miter lim="800000"/>
            <a:headEnd/>
            <a:tailEnd/>
          </a:ln>
        </p:spPr>
        <p:txBody>
          <a:bodyPr/>
          <a:lstStyle/>
          <a:p>
            <a:pPr algn="ctr">
              <a:spcBef>
                <a:spcPct val="20000"/>
              </a:spcBef>
            </a:pPr>
            <a:r>
              <a:rPr lang="en-US" sz="2800">
                <a:solidFill>
                  <a:srgbClr val="FF0000"/>
                </a:solidFill>
              </a:rPr>
              <a:t>REDUCED BANK HEIGHT</a:t>
            </a:r>
          </a:p>
        </p:txBody>
      </p:sp>
      <p:sp>
        <p:nvSpPr>
          <p:cNvPr id="82959" name="Text Box 31"/>
          <p:cNvSpPr txBox="1">
            <a:spLocks noChangeArrowheads="1"/>
          </p:cNvSpPr>
          <p:nvPr/>
        </p:nvSpPr>
        <p:spPr bwMode="auto">
          <a:xfrm>
            <a:off x="3225800" y="3813175"/>
            <a:ext cx="895350" cy="457200"/>
          </a:xfrm>
          <a:prstGeom prst="rect">
            <a:avLst/>
          </a:prstGeom>
          <a:noFill/>
          <a:ln w="9525">
            <a:noFill/>
            <a:miter lim="800000"/>
            <a:headEnd/>
            <a:tailEnd/>
          </a:ln>
        </p:spPr>
        <p:txBody>
          <a:bodyPr wrap="none">
            <a:spAutoFit/>
          </a:bodyPr>
          <a:lstStyle/>
          <a:p>
            <a:r>
              <a:rPr lang="en-US" sz="2400">
                <a:solidFill>
                  <a:schemeClr val="bg1"/>
                </a:solidFill>
              </a:rPr>
              <a:t>FILL</a:t>
            </a:r>
          </a:p>
        </p:txBody>
      </p:sp>
      <p:sp>
        <p:nvSpPr>
          <p:cNvPr id="24" name="Rectangle 2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22" name="Rectangle 1049"/>
          <p:cNvSpPr>
            <a:spLocks noChangeArrowheads="1"/>
          </p:cNvSpPr>
          <p:nvPr/>
        </p:nvSpPr>
        <p:spPr bwMode="auto">
          <a:xfrm>
            <a:off x="152400" y="5846072"/>
            <a:ext cx="4438795" cy="859528"/>
          </a:xfrm>
          <a:prstGeom prst="rect">
            <a:avLst/>
          </a:prstGeom>
          <a:solidFill>
            <a:srgbClr val="000099"/>
          </a:solidFill>
          <a:ln w="57150" algn="ctr">
            <a:solidFill>
              <a:srgbClr val="FFFF00"/>
            </a:solidFill>
            <a:miter lim="800000"/>
            <a:headEnd/>
            <a:tailEnd/>
          </a:ln>
        </p:spPr>
        <p:txBody>
          <a:bodyPr wrap="none" anchor="ctr"/>
          <a:lstStyle/>
          <a:p>
            <a:pPr algn="ctr"/>
            <a:r>
              <a:rPr lang="en-US" sz="3600" dirty="0">
                <a:solidFill>
                  <a:srgbClr val="FFFF00"/>
                </a:solidFill>
              </a:rPr>
              <a:t>Page 52 in Field Guide</a:t>
            </a:r>
          </a:p>
        </p:txBody>
      </p:sp>
    </p:spTree>
    <p:extLst>
      <p:ext uri="{BB962C8B-B14F-4D97-AF65-F5344CB8AC3E}">
        <p14:creationId xmlns:p14="http://schemas.microsoft.com/office/powerpoint/2010/main" val="1226831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pic>
        <p:nvPicPr>
          <p:cNvPr id="5" name="Picture 4" descr="Diagram&#10;&#10;Description automatically generated">
            <a:extLst>
              <a:ext uri="{FF2B5EF4-FFF2-40B4-BE49-F238E27FC236}">
                <a16:creationId xmlns:a16="http://schemas.microsoft.com/office/drawing/2014/main" id="{562811BC-5656-4B49-928E-D7A52D5EB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2126" y="1921280"/>
            <a:ext cx="5499901" cy="2595459"/>
          </a:xfrm>
          <a:prstGeom prst="rect">
            <a:avLst/>
          </a:prstGeom>
        </p:spPr>
      </p:pic>
      <p:sp>
        <p:nvSpPr>
          <p:cNvPr id="6" name="TextBox 5">
            <a:extLst>
              <a:ext uri="{FF2B5EF4-FFF2-40B4-BE49-F238E27FC236}">
                <a16:creationId xmlns:a16="http://schemas.microsoft.com/office/drawing/2014/main" id="{8870C5B2-576D-46B8-BFA1-6B2E892BD4B0}"/>
              </a:ext>
            </a:extLst>
          </p:cNvPr>
          <p:cNvSpPr txBox="1"/>
          <p:nvPr/>
        </p:nvSpPr>
        <p:spPr>
          <a:xfrm>
            <a:off x="882316" y="4555958"/>
            <a:ext cx="6189711" cy="1938992"/>
          </a:xfrm>
          <a:prstGeom prst="rect">
            <a:avLst/>
          </a:prstGeom>
          <a:noFill/>
        </p:spPr>
        <p:txBody>
          <a:bodyPr wrap="square" rtlCol="0">
            <a:spAutoFit/>
          </a:bodyPr>
          <a:lstStyle/>
          <a:p>
            <a:pPr marL="342900" indent="-342900" algn="l">
              <a:buFontTx/>
              <a:buChar char="-"/>
            </a:pPr>
            <a:r>
              <a:rPr lang="en-US" sz="2400" dirty="0"/>
              <a:t>Whenever possible or necessary we should strive to elevate the road surface by building an embankment</a:t>
            </a:r>
          </a:p>
          <a:p>
            <a:pPr algn="l"/>
            <a:endParaRPr lang="en-US" sz="2400" dirty="0"/>
          </a:p>
          <a:p>
            <a:pPr marL="342900" indent="-342900" algn="l">
              <a:buFontTx/>
              <a:buChar char="-"/>
            </a:pPr>
            <a:r>
              <a:rPr lang="en-US" sz="2400" dirty="0"/>
              <a:t>Often called “turnpiking”</a:t>
            </a:r>
          </a:p>
        </p:txBody>
      </p:sp>
      <p:sp>
        <p:nvSpPr>
          <p:cNvPr id="7" name="TextBox 6">
            <a:extLst>
              <a:ext uri="{FF2B5EF4-FFF2-40B4-BE49-F238E27FC236}">
                <a16:creationId xmlns:a16="http://schemas.microsoft.com/office/drawing/2014/main" id="{2DB8D4FA-E3F4-4CF0-87EE-DD704461F0B6}"/>
              </a:ext>
            </a:extLst>
          </p:cNvPr>
          <p:cNvSpPr txBox="1"/>
          <p:nvPr/>
        </p:nvSpPr>
        <p:spPr>
          <a:xfrm>
            <a:off x="850232" y="539804"/>
            <a:ext cx="7411452" cy="1200329"/>
          </a:xfrm>
          <a:prstGeom prst="rect">
            <a:avLst/>
          </a:prstGeom>
          <a:noFill/>
        </p:spPr>
        <p:txBody>
          <a:bodyPr wrap="square" rtlCol="0">
            <a:spAutoFit/>
          </a:bodyPr>
          <a:lstStyle/>
          <a:p>
            <a:r>
              <a:rPr lang="en-US" dirty="0"/>
              <a:t>Fill the hole, build a foundation, and elevate the road surface</a:t>
            </a:r>
          </a:p>
        </p:txBody>
      </p:sp>
    </p:spTree>
    <p:extLst>
      <p:ext uri="{BB962C8B-B14F-4D97-AF65-F5344CB8AC3E}">
        <p14:creationId xmlns:p14="http://schemas.microsoft.com/office/powerpoint/2010/main" val="405407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Freeform 4"/>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2" name="Freeform 30"/>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a:p>
        </p:txBody>
      </p:sp>
      <p:sp>
        <p:nvSpPr>
          <p:cNvPr id="146" name="Line 31"/>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9" name="Freeform 33"/>
          <p:cNvSpPr>
            <a:spLocks/>
          </p:cNvSpPr>
          <p:nvPr/>
        </p:nvSpPr>
        <p:spPr bwMode="auto">
          <a:xfrm>
            <a:off x="3476625" y="4175270"/>
            <a:ext cx="1017732" cy="1368280"/>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804">
                <a:moveTo>
                  <a:pt x="3160" y="10536"/>
                </a:moveTo>
                <a:lnTo>
                  <a:pt x="4167" y="8661"/>
                </a:lnTo>
                <a:lnTo>
                  <a:pt x="7500" y="4375"/>
                </a:lnTo>
                <a:lnTo>
                  <a:pt x="9167" y="2947"/>
                </a:lnTo>
                <a:lnTo>
                  <a:pt x="10000" y="804"/>
                </a:lnTo>
                <a:lnTo>
                  <a:pt x="8646" y="0"/>
                </a:lnTo>
                <a:lnTo>
                  <a:pt x="5000" y="2947"/>
                </a:lnTo>
                <a:lnTo>
                  <a:pt x="2500" y="6518"/>
                </a:lnTo>
                <a:lnTo>
                  <a:pt x="0" y="9375"/>
                </a:lnTo>
                <a:lnTo>
                  <a:pt x="1667" y="10804"/>
                </a:lnTo>
                <a:lnTo>
                  <a:pt x="3160" y="10536"/>
                </a:lnTo>
                <a:close/>
              </a:path>
            </a:pathLst>
          </a:custGeom>
          <a:solidFill>
            <a:srgbClr val="CC9900"/>
          </a:solidFill>
          <a:ln w="9525">
            <a:solidFill>
              <a:schemeClr val="tx1"/>
            </a:solidFill>
            <a:round/>
            <a:headEnd/>
            <a:tailEnd/>
          </a:ln>
        </p:spPr>
        <p:txBody>
          <a:bodyPr/>
          <a:lstStyle/>
          <a:p>
            <a:endParaRPr lang="en-US"/>
          </a:p>
        </p:txBody>
      </p:sp>
      <p:sp>
        <p:nvSpPr>
          <p:cNvPr id="17450" name="Freeform 34"/>
          <p:cNvSpPr>
            <a:spLocks/>
          </p:cNvSpPr>
          <p:nvPr/>
        </p:nvSpPr>
        <p:spPr bwMode="auto">
          <a:xfrm>
            <a:off x="768985" y="3230880"/>
            <a:ext cx="1327150" cy="1487488"/>
          </a:xfrm>
          <a:custGeom>
            <a:avLst/>
            <a:gdLst>
              <a:gd name="T0" fmla="*/ 44630058 w 10296"/>
              <a:gd name="T1" fmla="*/ 188097329 h 10331"/>
              <a:gd name="T2" fmla="*/ 67410342 w 10296"/>
              <a:gd name="T3" fmla="*/ 175057229 h 10331"/>
              <a:gd name="T4" fmla="*/ 112987425 w 10296"/>
              <a:gd name="T5" fmla="*/ 96795571 h 10331"/>
              <a:gd name="T6" fmla="*/ 135767742 w 10296"/>
              <a:gd name="T7" fmla="*/ 70715352 h 10331"/>
              <a:gd name="T8" fmla="*/ 171076286 w 10296"/>
              <a:gd name="T9" fmla="*/ 0 h 10331"/>
              <a:gd name="T10" fmla="*/ 135086475 w 10296"/>
              <a:gd name="T11" fmla="*/ 6903551 h 10331"/>
              <a:gd name="T12" fmla="*/ 78808685 w 10296"/>
              <a:gd name="T13" fmla="*/ 70715352 h 10331"/>
              <a:gd name="T14" fmla="*/ 44630058 w 10296"/>
              <a:gd name="T15" fmla="*/ 135916015 h 10331"/>
              <a:gd name="T16" fmla="*/ 0 w 10296"/>
              <a:gd name="T17" fmla="*/ 199499768 h 10331"/>
              <a:gd name="T18" fmla="*/ 33231594 w 10296"/>
              <a:gd name="T19" fmla="*/ 214177673 h 10331"/>
              <a:gd name="T20" fmla="*/ 44630058 w 10296"/>
              <a:gd name="T21" fmla="*/ 188097329 h 103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96"/>
              <a:gd name="T34" fmla="*/ 0 h 10331"/>
              <a:gd name="T35" fmla="*/ 10296 w 10296"/>
              <a:gd name="T36" fmla="*/ 10331 h 103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96" h="10331">
                <a:moveTo>
                  <a:pt x="2686" y="9073"/>
                </a:moveTo>
                <a:lnTo>
                  <a:pt x="4057" y="8444"/>
                </a:lnTo>
                <a:lnTo>
                  <a:pt x="6800" y="4669"/>
                </a:lnTo>
                <a:lnTo>
                  <a:pt x="8171" y="3411"/>
                </a:lnTo>
                <a:lnTo>
                  <a:pt x="10296" y="0"/>
                </a:lnTo>
                <a:lnTo>
                  <a:pt x="8130" y="333"/>
                </a:lnTo>
                <a:lnTo>
                  <a:pt x="4743" y="3411"/>
                </a:lnTo>
                <a:lnTo>
                  <a:pt x="2686" y="6556"/>
                </a:lnTo>
                <a:lnTo>
                  <a:pt x="0" y="9623"/>
                </a:lnTo>
                <a:lnTo>
                  <a:pt x="2000" y="10331"/>
                </a:lnTo>
                <a:lnTo>
                  <a:pt x="2686" y="9073"/>
                </a:lnTo>
                <a:close/>
              </a:path>
            </a:pathLst>
          </a:custGeom>
          <a:solidFill>
            <a:srgbClr val="CC9900"/>
          </a:solidFill>
          <a:ln w="9525">
            <a:solidFill>
              <a:schemeClr val="tx1"/>
            </a:solidFill>
            <a:round/>
            <a:headEnd/>
            <a:tailEnd/>
          </a:ln>
        </p:spPr>
        <p:txBody>
          <a:bodyPr/>
          <a:lstStyle/>
          <a:p>
            <a:endParaRPr lang="en-US"/>
          </a:p>
        </p:txBody>
      </p:sp>
      <p:sp>
        <p:nvSpPr>
          <p:cNvPr id="17451" name="Freeform 36"/>
          <p:cNvSpPr>
            <a:spLocks/>
          </p:cNvSpPr>
          <p:nvPr/>
        </p:nvSpPr>
        <p:spPr bwMode="auto">
          <a:xfrm>
            <a:off x="3581400" y="4243531"/>
            <a:ext cx="878033" cy="1233343"/>
          </a:xfrm>
          <a:custGeom>
            <a:avLst/>
            <a:gdLst>
              <a:gd name="T0" fmla="*/ 727075 w 434"/>
              <a:gd name="T1" fmla="*/ 0 h 576"/>
              <a:gd name="T2" fmla="*/ 447302 w 434"/>
              <a:gd name="T3" fmla="*/ 336021 h 576"/>
              <a:gd name="T4" fmla="*/ 308253 w 434"/>
              <a:gd name="T5" fmla="*/ 626539 h 576"/>
              <a:gd name="T6" fmla="*/ 0 w 434"/>
              <a:gd name="T7" fmla="*/ 1008063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a:p>
        </p:txBody>
      </p:sp>
      <p:sp>
        <p:nvSpPr>
          <p:cNvPr id="17452" name="Freeform 37"/>
          <p:cNvSpPr>
            <a:spLocks/>
          </p:cNvSpPr>
          <p:nvPr/>
        </p:nvSpPr>
        <p:spPr bwMode="auto">
          <a:xfrm>
            <a:off x="849948" y="3245168"/>
            <a:ext cx="1211262" cy="1389062"/>
          </a:xfrm>
          <a:custGeom>
            <a:avLst/>
            <a:gdLst>
              <a:gd name="T0" fmla="*/ 1211262 w 434"/>
              <a:gd name="T1" fmla="*/ 0 h 576"/>
              <a:gd name="T2" fmla="*/ 745177 w 434"/>
              <a:gd name="T3" fmla="*/ 463021 h 576"/>
              <a:gd name="T4" fmla="*/ 513530 w 434"/>
              <a:gd name="T5" fmla="*/ 863341 h 576"/>
              <a:gd name="T6" fmla="*/ 0 w 434"/>
              <a:gd name="T7" fmla="*/ 1389062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a:p>
        </p:txBody>
      </p:sp>
      <p:sp>
        <p:nvSpPr>
          <p:cNvPr id="17453" name="Freeform 38"/>
          <p:cNvSpPr>
            <a:spLocks/>
          </p:cNvSpPr>
          <p:nvPr/>
        </p:nvSpPr>
        <p:spPr bwMode="auto">
          <a:xfrm>
            <a:off x="5032375" y="5049838"/>
            <a:ext cx="438150" cy="476250"/>
          </a:xfrm>
          <a:custGeom>
            <a:avLst/>
            <a:gdLst>
              <a:gd name="T0" fmla="*/ 438150 w 336"/>
              <a:gd name="T1" fmla="*/ 0 h 426"/>
              <a:gd name="T2" fmla="*/ 329916 w 336"/>
              <a:gd name="T3" fmla="*/ 182227 h 426"/>
              <a:gd name="T4" fmla="*/ 165610 w 336"/>
              <a:gd name="T5" fmla="*/ 377870 h 426"/>
              <a:gd name="T6" fmla="*/ 0 w 336"/>
              <a:gd name="T7" fmla="*/ 47625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5" name="Freeform 42"/>
          <p:cNvSpPr>
            <a:spLocks/>
          </p:cNvSpPr>
          <p:nvPr/>
        </p:nvSpPr>
        <p:spPr bwMode="auto">
          <a:xfrm>
            <a:off x="1450975" y="26114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56" name="Freeform 80"/>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92" name="Freeform 42"/>
          <p:cNvSpPr>
            <a:spLocks/>
          </p:cNvSpPr>
          <p:nvPr/>
        </p:nvSpPr>
        <p:spPr bwMode="auto">
          <a:xfrm>
            <a:off x="2374900" y="3011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3" name="Freeform 42"/>
          <p:cNvSpPr>
            <a:spLocks/>
          </p:cNvSpPr>
          <p:nvPr/>
        </p:nvSpPr>
        <p:spPr bwMode="auto">
          <a:xfrm>
            <a:off x="3308350" y="3392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4" name="Freeform 42"/>
          <p:cNvSpPr>
            <a:spLocks/>
          </p:cNvSpPr>
          <p:nvPr/>
        </p:nvSpPr>
        <p:spPr bwMode="auto">
          <a:xfrm>
            <a:off x="4422775" y="3859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5" name="Freeform 42"/>
          <p:cNvSpPr>
            <a:spLocks/>
          </p:cNvSpPr>
          <p:nvPr/>
        </p:nvSpPr>
        <p:spPr bwMode="auto">
          <a:xfrm>
            <a:off x="5461000" y="43259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6" name="Freeform 42"/>
          <p:cNvSpPr>
            <a:spLocks/>
          </p:cNvSpPr>
          <p:nvPr/>
        </p:nvSpPr>
        <p:spPr bwMode="auto">
          <a:xfrm>
            <a:off x="6661150" y="48498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8" name="Freeform 39"/>
          <p:cNvSpPr>
            <a:spLocks/>
          </p:cNvSpPr>
          <p:nvPr/>
        </p:nvSpPr>
        <p:spPr bwMode="auto">
          <a:xfrm>
            <a:off x="2746375" y="39639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0" name="Freeform 39"/>
          <p:cNvSpPr>
            <a:spLocks/>
          </p:cNvSpPr>
          <p:nvPr/>
        </p:nvSpPr>
        <p:spPr bwMode="auto">
          <a:xfrm>
            <a:off x="6165850" y="57451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3" name="Freeform 28"/>
          <p:cNvSpPr>
            <a:spLocks/>
          </p:cNvSpPr>
          <p:nvPr/>
        </p:nvSpPr>
        <p:spPr bwMode="auto">
          <a:xfrm>
            <a:off x="1298575" y="1582738"/>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pic>
        <p:nvPicPr>
          <p:cNvPr id="17505" name="Picture 3"/>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388029" flipH="1">
            <a:off x="314324" y="1938337"/>
            <a:ext cx="827088" cy="484187"/>
          </a:xfrm>
          <a:prstGeom prst="rect">
            <a:avLst/>
          </a:prstGeom>
          <a:noFill/>
          <a:ln w="9525">
            <a:noFill/>
            <a:miter lim="800000"/>
            <a:headEnd/>
            <a:tailEnd/>
          </a:ln>
        </p:spPr>
      </p:pic>
      <p:cxnSp>
        <p:nvCxnSpPr>
          <p:cNvPr id="17506" name="Straight Connector 232"/>
          <p:cNvCxnSpPr>
            <a:cxnSpLocks noChangeShapeType="1"/>
          </p:cNvCxnSpPr>
          <p:nvPr/>
        </p:nvCxnSpPr>
        <p:spPr bwMode="auto">
          <a:xfrm flipV="1">
            <a:off x="2092960" y="2975293"/>
            <a:ext cx="88900" cy="195262"/>
          </a:xfrm>
          <a:prstGeom prst="line">
            <a:avLst/>
          </a:prstGeom>
          <a:noFill/>
          <a:ln w="171450" algn="ctr">
            <a:solidFill>
              <a:schemeClr val="tx1"/>
            </a:solidFill>
            <a:round/>
            <a:headEnd/>
            <a:tailEnd/>
          </a:ln>
        </p:spPr>
      </p:cxnSp>
      <p:sp>
        <p:nvSpPr>
          <p:cNvPr id="17507" name="Oval 233"/>
          <p:cNvSpPr>
            <a:spLocks noChangeArrowheads="1"/>
          </p:cNvSpPr>
          <p:nvPr/>
        </p:nvSpPr>
        <p:spPr bwMode="auto">
          <a:xfrm>
            <a:off x="2013585" y="3089593"/>
            <a:ext cx="171450" cy="161925"/>
          </a:xfrm>
          <a:prstGeom prst="ellipse">
            <a:avLst/>
          </a:prstGeom>
          <a:solidFill>
            <a:srgbClr val="FFFF00"/>
          </a:solidFill>
          <a:ln w="12700" algn="ctr">
            <a:solidFill>
              <a:schemeClr val="tx1"/>
            </a:solidFill>
            <a:round/>
            <a:headEnd/>
            <a:tailEnd/>
          </a:ln>
        </p:spPr>
        <p:txBody>
          <a:bodyPr wrap="none"/>
          <a:lstStyle/>
          <a:p>
            <a:endParaRPr lang="en-US">
              <a:solidFill>
                <a:srgbClr val="000000"/>
              </a:solidFill>
              <a:latin typeface="Arial" pitchFamily="34" charset="0"/>
            </a:endParaRPr>
          </a:p>
        </p:txBody>
      </p:sp>
      <p:cxnSp>
        <p:nvCxnSpPr>
          <p:cNvPr id="17508" name="Straight Connector 234"/>
          <p:cNvCxnSpPr>
            <a:cxnSpLocks noChangeShapeType="1"/>
          </p:cNvCxnSpPr>
          <p:nvPr/>
        </p:nvCxnSpPr>
        <p:spPr bwMode="auto">
          <a:xfrm flipV="1">
            <a:off x="4473720" y="4010170"/>
            <a:ext cx="88900" cy="195262"/>
          </a:xfrm>
          <a:prstGeom prst="line">
            <a:avLst/>
          </a:prstGeom>
          <a:noFill/>
          <a:ln w="171450" algn="ctr">
            <a:solidFill>
              <a:schemeClr val="tx1"/>
            </a:solidFill>
            <a:round/>
            <a:headEnd/>
            <a:tailEnd/>
          </a:ln>
        </p:spPr>
      </p:cxnSp>
      <p:sp>
        <p:nvSpPr>
          <p:cNvPr id="17509" name="Oval 235"/>
          <p:cNvSpPr>
            <a:spLocks noChangeArrowheads="1"/>
          </p:cNvSpPr>
          <p:nvPr/>
        </p:nvSpPr>
        <p:spPr bwMode="auto">
          <a:xfrm>
            <a:off x="4392757" y="4124470"/>
            <a:ext cx="171450" cy="161925"/>
          </a:xfrm>
          <a:prstGeom prst="ellipse">
            <a:avLst/>
          </a:prstGeom>
          <a:solidFill>
            <a:srgbClr val="FFFF00"/>
          </a:solidFill>
          <a:ln w="12700" algn="ctr">
            <a:solidFill>
              <a:schemeClr val="tx1"/>
            </a:solidFill>
            <a:round/>
            <a:headEnd/>
            <a:tailEnd/>
          </a:ln>
        </p:spPr>
        <p:txBody>
          <a:bodyPr wrap="none"/>
          <a:lstStyle/>
          <a:p>
            <a:endParaRPr lang="en-US">
              <a:solidFill>
                <a:srgbClr val="000000"/>
              </a:solidFill>
              <a:latin typeface="Arial" pitchFamily="34" charset="0"/>
            </a:endParaRPr>
          </a:p>
        </p:txBody>
      </p:sp>
      <p:pic>
        <p:nvPicPr>
          <p:cNvPr id="17411"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3030" y="3870960"/>
            <a:ext cx="1017270" cy="1017270"/>
          </a:xfrm>
          <a:prstGeom prst="rect">
            <a:avLst/>
          </a:prstGeom>
          <a:noFill/>
          <a:ln w="9525">
            <a:noFill/>
            <a:miter lim="800000"/>
            <a:headEnd/>
            <a:tailEnd/>
          </a:ln>
        </p:spPr>
      </p:pic>
      <p:pic>
        <p:nvPicPr>
          <p:cNvPr id="157"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830" y="784860"/>
            <a:ext cx="521970" cy="521970"/>
          </a:xfrm>
          <a:prstGeom prst="rect">
            <a:avLst/>
          </a:prstGeom>
          <a:noFill/>
          <a:ln w="9525">
            <a:noFill/>
            <a:miter lim="800000"/>
            <a:headEnd/>
            <a:tailEnd/>
          </a:ln>
        </p:spPr>
      </p:pic>
      <p:pic>
        <p:nvPicPr>
          <p:cNvPr id="158"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75910" y="2240280"/>
            <a:ext cx="590550" cy="590550"/>
          </a:xfrm>
          <a:prstGeom prst="rect">
            <a:avLst/>
          </a:prstGeom>
          <a:noFill/>
          <a:ln w="9525">
            <a:noFill/>
            <a:miter lim="800000"/>
            <a:headEnd/>
            <a:tailEnd/>
          </a:ln>
        </p:spPr>
      </p:pic>
      <p:pic>
        <p:nvPicPr>
          <p:cNvPr id="163" name="Picture 3"/>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597035"/>
            <a:ext cx="469044" cy="633846"/>
          </a:xfrm>
          <a:prstGeom prst="rect">
            <a:avLst/>
          </a:prstGeom>
          <a:noFill/>
          <a:ln w="9525">
            <a:noFill/>
            <a:miter lim="800000"/>
            <a:headEnd/>
            <a:tailEnd/>
          </a:ln>
        </p:spPr>
      </p:pic>
      <p:pic>
        <p:nvPicPr>
          <p:cNvPr id="164" name="Picture 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a:p>
        </p:txBody>
      </p:sp>
      <p:sp>
        <p:nvSpPr>
          <p:cNvPr id="172" name="Freeform 33"/>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a:p>
        </p:txBody>
      </p:sp>
      <p:sp>
        <p:nvSpPr>
          <p:cNvPr id="133" name="Freeform 132"/>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34" name="Freeform 133"/>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1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Line 31"/>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32" name="Oval 131"/>
          <p:cNvSpPr/>
          <p:nvPr/>
        </p:nvSpPr>
        <p:spPr>
          <a:xfrm>
            <a:off x="6911975" y="4610100"/>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a:off x="5524501" y="5276851"/>
            <a:ext cx="458788" cy="72390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a:latin typeface="Times New Roman" pitchFamily="18" charset="0"/>
            </a:endParaRPr>
          </a:p>
        </p:txBody>
      </p:sp>
      <p:sp>
        <p:nvSpPr>
          <p:cNvPr id="177" name="Freeform 176"/>
          <p:cNvSpPr/>
          <p:nvPr/>
        </p:nvSpPr>
        <p:spPr>
          <a:xfrm>
            <a:off x="5991225" y="5410201"/>
            <a:ext cx="173831" cy="74295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161925 w 173831"/>
              <a:gd name="connsiteY0" fmla="*/ 0 h 742950"/>
              <a:gd name="connsiteX1" fmla="*/ 142875 w 173831"/>
              <a:gd name="connsiteY1" fmla="*/ 419100 h 742950"/>
              <a:gd name="connsiteX2" fmla="*/ 0 w 173831"/>
              <a:gd name="connsiteY2" fmla="*/ 742950 h 742950"/>
            </a:gdLst>
            <a:ahLst/>
            <a:cxnLst>
              <a:cxn ang="0">
                <a:pos x="connsiteX0" y="connsiteY0"/>
              </a:cxn>
              <a:cxn ang="0">
                <a:pos x="connsiteX1" y="connsiteY1"/>
              </a:cxn>
              <a:cxn ang="0">
                <a:pos x="connsiteX2" y="connsiteY2"/>
              </a:cxn>
            </a:cxnLst>
            <a:rect l="l" t="t" r="r" b="b"/>
            <a:pathLst>
              <a:path w="173831" h="742950">
                <a:moveTo>
                  <a:pt x="161925" y="0"/>
                </a:moveTo>
                <a:cubicBezTo>
                  <a:pt x="173831" y="154781"/>
                  <a:pt x="169862" y="295275"/>
                  <a:pt x="142875" y="419100"/>
                </a:cubicBezTo>
                <a:cubicBezTo>
                  <a:pt x="115888" y="542925"/>
                  <a:pt x="97631" y="678656"/>
                  <a:pt x="0" y="742950"/>
                </a:cubicBezTo>
              </a:path>
            </a:pathLst>
          </a:custGeom>
          <a:noFill/>
          <a:ln w="28575" cmpd="sng">
            <a:solidFill>
              <a:srgbClr val="0000FF"/>
            </a:solidFill>
            <a:round/>
            <a:headEnd type="none" w="med" len="med"/>
            <a:tailEnd type="triangle" w="med" len="med"/>
          </a:ln>
        </p:spPr>
        <p:txBody>
          <a:bodyPr/>
          <a:lstStyle/>
          <a:p>
            <a:endParaRPr lang="en-US">
              <a:latin typeface="Times New Roman" pitchFamily="18" charset="0"/>
            </a:endParaRPr>
          </a:p>
        </p:txBody>
      </p:sp>
      <p:sp>
        <p:nvSpPr>
          <p:cNvPr id="178" name="Freeform 42"/>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0" name="Freeform 28"/>
          <p:cNvSpPr>
            <a:spLocks/>
          </p:cNvSpPr>
          <p:nvPr/>
        </p:nvSpPr>
        <p:spPr bwMode="auto">
          <a:xfrm>
            <a:off x="393700" y="26971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pic>
        <p:nvPicPr>
          <p:cNvPr id="154"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4" name="Rectangle 2"/>
          <p:cNvSpPr>
            <a:spLocks noGrp="1" noChangeArrowheads="1"/>
          </p:cNvSpPr>
          <p:nvPr>
            <p:ph type="title"/>
          </p:nvPr>
        </p:nvSpPr>
        <p:spPr>
          <a:xfrm>
            <a:off x="1657350" y="371475"/>
            <a:ext cx="7772400" cy="1143000"/>
          </a:xfrm>
        </p:spPr>
        <p:txBody>
          <a:bodyPr/>
          <a:lstStyle/>
          <a:p>
            <a:pPr algn="l"/>
            <a:r>
              <a:rPr lang="en-US" sz="3200" b="1" u="sng" dirty="0">
                <a:solidFill>
                  <a:schemeClr val="tx1"/>
                </a:solidFill>
              </a:rPr>
              <a:t>Roads Intercept Natural Drainage</a:t>
            </a:r>
            <a:endParaRPr lang="en-US" sz="4000" b="1" u="sng" dirty="0">
              <a:solidFill>
                <a:schemeClr val="tx1"/>
              </a:solidFill>
              <a:latin typeface="Bedini" pitchFamily="34" charset="0"/>
            </a:endParaRPr>
          </a:p>
        </p:txBody>
      </p:sp>
      <p:sp>
        <p:nvSpPr>
          <p:cNvPr id="185"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86" name="Rectangle 6"/>
          <p:cNvSpPr txBox="1">
            <a:spLocks noChangeArrowheads="1"/>
          </p:cNvSpPr>
          <p:nvPr/>
        </p:nvSpPr>
        <p:spPr bwMode="auto">
          <a:xfrm>
            <a:off x="5902325" y="1306811"/>
            <a:ext cx="2089150" cy="646331"/>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itchFamily="18" charset="0"/>
                <a:ea typeface="+mn-ea"/>
                <a:cs typeface="+mn-cs"/>
              </a:rPr>
              <a:t>Surface drainage patterns</a:t>
            </a:r>
          </a:p>
        </p:txBody>
      </p:sp>
      <p:sp>
        <p:nvSpPr>
          <p:cNvPr id="187"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88" name="Rectangle 6"/>
          <p:cNvSpPr txBox="1">
            <a:spLocks noChangeArrowheads="1"/>
          </p:cNvSpPr>
          <p:nvPr/>
        </p:nvSpPr>
        <p:spPr bwMode="auto">
          <a:xfrm>
            <a:off x="7245350" y="5778412"/>
            <a:ext cx="1689100" cy="923330"/>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itchFamily="18" charset="0"/>
                <a:ea typeface="+mn-ea"/>
                <a:cs typeface="+mn-cs"/>
              </a:rPr>
              <a:t>Sub-surface drainage patterns</a:t>
            </a:r>
          </a:p>
        </p:txBody>
      </p:sp>
      <p:sp>
        <p:nvSpPr>
          <p:cNvPr id="189" name="Oval 188"/>
          <p:cNvSpPr/>
          <p:nvPr/>
        </p:nvSpPr>
        <p:spPr>
          <a:xfrm>
            <a:off x="587375" y="42957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292475" y="50958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5368925" y="5695950"/>
            <a:ext cx="850900" cy="7067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2"/>
          <p:cNvSpPr txBox="1">
            <a:spLocks noChangeArrowheads="1"/>
          </p:cNvSpPr>
          <p:nvPr/>
        </p:nvSpPr>
        <p:spPr bwMode="auto">
          <a:xfrm>
            <a:off x="177800" y="-186015"/>
            <a:ext cx="6242945" cy="6711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200" b="1" kern="0" dirty="0">
                <a:solidFill>
                  <a:srgbClr val="FCFEB9"/>
                </a:solidFill>
                <a:latin typeface="Arial" panose="020B0604020202020204" pitchFamily="34" charset="0"/>
                <a:ea typeface="+mn-ea"/>
                <a:cs typeface="Arial" panose="020B0604020202020204" pitchFamily="34" charset="0"/>
              </a:rPr>
              <a:t>Introduction</a:t>
            </a:r>
            <a:endParaRPr lang="en-US" altLang="en-US" b="1" kern="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1" name="Rectangle 120"/>
          <p:cNvSpPr/>
          <p:nvPr/>
        </p:nvSpPr>
        <p:spPr>
          <a:xfrm>
            <a:off x="4343401" y="-57501"/>
            <a:ext cx="5124450" cy="461665"/>
          </a:xfrm>
          <a:prstGeom prst="rect">
            <a:avLst/>
          </a:prstGeom>
        </p:spPr>
        <p:txBody>
          <a:bodyPr wrap="square">
            <a:spAutoFit/>
          </a:bodyPr>
          <a:lstStyle/>
          <a:p>
            <a:pPr algn="ctr"/>
            <a:r>
              <a:rPr lang="en-US" altLang="en-US" sz="2400" b="1" kern="0"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Roads Affect the Land</a:t>
            </a:r>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6" name="TextBox 5">
            <a:extLst>
              <a:ext uri="{FF2B5EF4-FFF2-40B4-BE49-F238E27FC236}">
                <a16:creationId xmlns:a16="http://schemas.microsoft.com/office/drawing/2014/main" id="{8870C5B2-576D-46B8-BFA1-6B2E892BD4B0}"/>
              </a:ext>
            </a:extLst>
          </p:cNvPr>
          <p:cNvSpPr txBox="1"/>
          <p:nvPr/>
        </p:nvSpPr>
        <p:spPr>
          <a:xfrm>
            <a:off x="1299411" y="4860633"/>
            <a:ext cx="6189711" cy="1938992"/>
          </a:xfrm>
          <a:prstGeom prst="rect">
            <a:avLst/>
          </a:prstGeom>
          <a:noFill/>
        </p:spPr>
        <p:txBody>
          <a:bodyPr wrap="square" rtlCol="0">
            <a:spAutoFit/>
          </a:bodyPr>
          <a:lstStyle/>
          <a:p>
            <a:pPr marL="342900" indent="-342900" algn="l">
              <a:buFontTx/>
              <a:buChar char="-"/>
            </a:pPr>
            <a:r>
              <a:rPr lang="en-US" sz="2400" dirty="0"/>
              <a:t>Whenever possible or necessary we should strive to elevate the road surface by building an embankment</a:t>
            </a:r>
          </a:p>
          <a:p>
            <a:pPr algn="l"/>
            <a:endParaRPr lang="en-US" sz="2400" dirty="0"/>
          </a:p>
          <a:p>
            <a:pPr marL="342900" indent="-342900" algn="l">
              <a:buFontTx/>
              <a:buChar char="-"/>
            </a:pPr>
            <a:r>
              <a:rPr lang="en-US" sz="2400" dirty="0"/>
              <a:t>Often called “turnpiking”</a:t>
            </a:r>
          </a:p>
        </p:txBody>
      </p:sp>
      <p:sp>
        <p:nvSpPr>
          <p:cNvPr id="4" name="TextBox 3">
            <a:extLst>
              <a:ext uri="{FF2B5EF4-FFF2-40B4-BE49-F238E27FC236}">
                <a16:creationId xmlns:a16="http://schemas.microsoft.com/office/drawing/2014/main" id="{6E82EBCD-7668-45CE-B12F-F57EF0A0ACDA}"/>
              </a:ext>
            </a:extLst>
          </p:cNvPr>
          <p:cNvSpPr txBox="1"/>
          <p:nvPr/>
        </p:nvSpPr>
        <p:spPr>
          <a:xfrm>
            <a:off x="3685666" y="703178"/>
            <a:ext cx="5666882" cy="215444"/>
          </a:xfrm>
          <a:prstGeom prst="rect">
            <a:avLst/>
          </a:prstGeom>
          <a:noFill/>
        </p:spPr>
        <p:txBody>
          <a:bodyPr wrap="square" rtlCol="0">
            <a:spAutoFit/>
          </a:bodyPr>
          <a:lstStyle/>
          <a:p>
            <a:r>
              <a:rPr lang="en-US" sz="800" dirty="0"/>
              <a:t>surat-thani-thailand-oct-25-260nw-1095967559</a:t>
            </a:r>
          </a:p>
        </p:txBody>
      </p:sp>
      <p:pic>
        <p:nvPicPr>
          <p:cNvPr id="9" name="Picture 8" descr="A car driving on a road&#10;&#10;Description automatically generated with low confidence">
            <a:extLst>
              <a:ext uri="{FF2B5EF4-FFF2-40B4-BE49-F238E27FC236}">
                <a16:creationId xmlns:a16="http://schemas.microsoft.com/office/drawing/2014/main" id="{E1E90FB5-B515-4588-BCB9-B100DF9798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794" y="662186"/>
            <a:ext cx="8645206" cy="3900474"/>
          </a:xfrm>
          <a:prstGeom prst="rect">
            <a:avLst/>
          </a:prstGeom>
        </p:spPr>
      </p:pic>
      <p:sp>
        <p:nvSpPr>
          <p:cNvPr id="10" name="TextBox 9">
            <a:extLst>
              <a:ext uri="{FF2B5EF4-FFF2-40B4-BE49-F238E27FC236}">
                <a16:creationId xmlns:a16="http://schemas.microsoft.com/office/drawing/2014/main" id="{9E69AC3F-E72A-4DDC-9ECD-052E1B68E662}"/>
              </a:ext>
            </a:extLst>
          </p:cNvPr>
          <p:cNvSpPr txBox="1"/>
          <p:nvPr/>
        </p:nvSpPr>
        <p:spPr>
          <a:xfrm>
            <a:off x="290246" y="4373093"/>
            <a:ext cx="5666882" cy="338554"/>
          </a:xfrm>
          <a:prstGeom prst="rect">
            <a:avLst/>
          </a:prstGeom>
          <a:noFill/>
        </p:spPr>
        <p:txBody>
          <a:bodyPr wrap="square" rtlCol="0">
            <a:spAutoFit/>
          </a:bodyPr>
          <a:lstStyle/>
          <a:p>
            <a:r>
              <a:rPr lang="en-US" sz="800" dirty="0"/>
              <a:t>http://www.envicom.eu/en/portfolio-posts/sizing-and-calculation-of-a-supporting-structure-necessary-to-ensure-stability-of-an-embankment-road-infrastructure-2/</a:t>
            </a:r>
          </a:p>
        </p:txBody>
      </p:sp>
    </p:spTree>
    <p:extLst>
      <p:ext uri="{BB962C8B-B14F-4D97-AF65-F5344CB8AC3E}">
        <p14:creationId xmlns:p14="http://schemas.microsoft.com/office/powerpoint/2010/main" val="4044443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ground, forest&#10;&#10;Description automatically generated">
            <a:extLst>
              <a:ext uri="{FF2B5EF4-FFF2-40B4-BE49-F238E27FC236}">
                <a16:creationId xmlns:a16="http://schemas.microsoft.com/office/drawing/2014/main" id="{6022EB46-DBF5-4207-9BCC-C5009EEB51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4" name="Rectangle 2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6" name="TextBox 5">
            <a:extLst>
              <a:ext uri="{FF2B5EF4-FFF2-40B4-BE49-F238E27FC236}">
                <a16:creationId xmlns:a16="http://schemas.microsoft.com/office/drawing/2014/main" id="{8870C5B2-576D-46B8-BFA1-6B2E892BD4B0}"/>
              </a:ext>
            </a:extLst>
          </p:cNvPr>
          <p:cNvSpPr txBox="1"/>
          <p:nvPr/>
        </p:nvSpPr>
        <p:spPr>
          <a:xfrm>
            <a:off x="3826625" y="5287958"/>
            <a:ext cx="5317375" cy="1569660"/>
          </a:xfrm>
          <a:prstGeom prst="rect">
            <a:avLst/>
          </a:prstGeom>
          <a:solidFill>
            <a:schemeClr val="bg1"/>
          </a:solidFill>
        </p:spPr>
        <p:txBody>
          <a:bodyPr wrap="square" rtlCol="0">
            <a:spAutoFit/>
          </a:bodyPr>
          <a:lstStyle/>
          <a:p>
            <a:pPr marL="342900" indent="-342900" algn="l">
              <a:buFontTx/>
              <a:buChar char="-"/>
            </a:pPr>
            <a:r>
              <a:rPr lang="en-US" sz="2400" dirty="0"/>
              <a:t>Whenever possible or necessary we should strive to elevate the road surface by building an embankment</a:t>
            </a:r>
          </a:p>
          <a:p>
            <a:pPr marL="342900" indent="-342900" algn="l">
              <a:buFontTx/>
              <a:buChar char="-"/>
            </a:pPr>
            <a:r>
              <a:rPr lang="en-US" sz="2400" dirty="0"/>
              <a:t>Often called “turnpiking”</a:t>
            </a:r>
          </a:p>
        </p:txBody>
      </p:sp>
      <p:sp>
        <p:nvSpPr>
          <p:cNvPr id="4" name="TextBox 3">
            <a:extLst>
              <a:ext uri="{FF2B5EF4-FFF2-40B4-BE49-F238E27FC236}">
                <a16:creationId xmlns:a16="http://schemas.microsoft.com/office/drawing/2014/main" id="{6E82EBCD-7668-45CE-B12F-F57EF0A0ACDA}"/>
              </a:ext>
            </a:extLst>
          </p:cNvPr>
          <p:cNvSpPr txBox="1"/>
          <p:nvPr/>
        </p:nvSpPr>
        <p:spPr>
          <a:xfrm>
            <a:off x="3685666" y="703178"/>
            <a:ext cx="5666882" cy="215444"/>
          </a:xfrm>
          <a:prstGeom prst="rect">
            <a:avLst/>
          </a:prstGeom>
          <a:noFill/>
        </p:spPr>
        <p:txBody>
          <a:bodyPr wrap="square" rtlCol="0">
            <a:spAutoFit/>
          </a:bodyPr>
          <a:lstStyle/>
          <a:p>
            <a:r>
              <a:rPr lang="en-US" sz="800" dirty="0"/>
              <a:t>surat-thani-thailand-oct-25-260nw-1095967559</a:t>
            </a:r>
          </a:p>
        </p:txBody>
      </p:sp>
    </p:spTree>
    <p:extLst>
      <p:ext uri="{BB962C8B-B14F-4D97-AF65-F5344CB8AC3E}">
        <p14:creationId xmlns:p14="http://schemas.microsoft.com/office/powerpoint/2010/main" val="2534678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6"/>
          <p:cNvSpPr>
            <a:spLocks noChangeArrowheads="1"/>
          </p:cNvSpPr>
          <p:nvPr/>
        </p:nvSpPr>
        <p:spPr bwMode="auto">
          <a:xfrm>
            <a:off x="2388520" y="3869651"/>
            <a:ext cx="1462898" cy="26437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800">
                <a:solidFill>
                  <a:srgbClr val="999999"/>
                </a:solidFill>
                <a:latin typeface="Arial Narrow" pitchFamily="34" charset="0"/>
              </a:rPr>
              <a:t>Figures not drawn to scale.</a:t>
            </a:r>
          </a:p>
        </p:txBody>
      </p:sp>
      <p:sp>
        <p:nvSpPr>
          <p:cNvPr id="158724" name="Freeform 7"/>
          <p:cNvSpPr>
            <a:spLocks/>
          </p:cNvSpPr>
          <p:nvPr/>
        </p:nvSpPr>
        <p:spPr bwMode="auto">
          <a:xfrm>
            <a:off x="1143000" y="838200"/>
            <a:ext cx="7004578" cy="5502908"/>
          </a:xfrm>
          <a:custGeom>
            <a:avLst/>
            <a:gdLst>
              <a:gd name="T0" fmla="*/ 0 w 3094"/>
              <a:gd name="T1" fmla="*/ 2147483647 h 1365"/>
              <a:gd name="T2" fmla="*/ 2147483647 w 3094"/>
              <a:gd name="T3" fmla="*/ 2147483647 h 1365"/>
              <a:gd name="T4" fmla="*/ 2147483647 w 3094"/>
              <a:gd name="T5" fmla="*/ 2147483647 h 1365"/>
              <a:gd name="T6" fmla="*/ 2147483647 w 3094"/>
              <a:gd name="T7" fmla="*/ 2147483647 h 1365"/>
              <a:gd name="T8" fmla="*/ 2147483647 w 3094"/>
              <a:gd name="T9" fmla="*/ 2147483647 h 1365"/>
              <a:gd name="T10" fmla="*/ 2147483647 w 3094"/>
              <a:gd name="T11" fmla="*/ 2147483647 h 1365"/>
              <a:gd name="T12" fmla="*/ 2147483647 w 3094"/>
              <a:gd name="T13" fmla="*/ 2147483647 h 1365"/>
              <a:gd name="T14" fmla="*/ 2147483647 w 3094"/>
              <a:gd name="T15" fmla="*/ 2147483647 h 1365"/>
              <a:gd name="T16" fmla="*/ 2147483647 w 3094"/>
              <a:gd name="T17" fmla="*/ 2147483647 h 1365"/>
              <a:gd name="T18" fmla="*/ 2147483647 w 3094"/>
              <a:gd name="T19" fmla="*/ 2147483647 h 1365"/>
              <a:gd name="T20" fmla="*/ 2147483647 w 3094"/>
              <a:gd name="T21" fmla="*/ 2147483647 h 1365"/>
              <a:gd name="T22" fmla="*/ 2147483647 w 3094"/>
              <a:gd name="T23" fmla="*/ 0 h 1365"/>
              <a:gd name="T24" fmla="*/ 2147483647 w 3094"/>
              <a:gd name="T25" fmla="*/ 2147483647 h 1365"/>
              <a:gd name="T26" fmla="*/ 2147483647 w 3094"/>
              <a:gd name="T27" fmla="*/ 2147483647 h 1365"/>
              <a:gd name="T28" fmla="*/ 2147483647 w 3094"/>
              <a:gd name="T29" fmla="*/ 2147483647 h 1365"/>
              <a:gd name="T30" fmla="*/ 0 w 3094"/>
              <a:gd name="T31" fmla="*/ 2147483647 h 1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94"/>
              <a:gd name="T49" fmla="*/ 0 h 1365"/>
              <a:gd name="T50" fmla="*/ 3094 w 3094"/>
              <a:gd name="T51" fmla="*/ 1365 h 1365"/>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7453 w 11276"/>
              <a:gd name="connsiteY10" fmla="*/ 10009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5907 w 11276"/>
              <a:gd name="connsiteY2" fmla="*/ 783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6" h="19650">
                <a:moveTo>
                  <a:pt x="0" y="18177"/>
                </a:moveTo>
                <a:lnTo>
                  <a:pt x="2672" y="1130"/>
                </a:lnTo>
                <a:lnTo>
                  <a:pt x="5907" y="783"/>
                </a:lnTo>
                <a:cubicBezTo>
                  <a:pt x="5955" y="1047"/>
                  <a:pt x="4710" y="10924"/>
                  <a:pt x="4758" y="11188"/>
                </a:cubicBezTo>
                <a:lnTo>
                  <a:pt x="5074" y="11057"/>
                </a:lnTo>
                <a:lnTo>
                  <a:pt x="5220" y="11049"/>
                </a:lnTo>
                <a:lnTo>
                  <a:pt x="5785" y="10932"/>
                </a:lnTo>
                <a:lnTo>
                  <a:pt x="6513" y="10932"/>
                </a:lnTo>
                <a:lnTo>
                  <a:pt x="6778" y="10976"/>
                </a:lnTo>
                <a:lnTo>
                  <a:pt x="7169" y="10932"/>
                </a:lnTo>
                <a:lnTo>
                  <a:pt x="8303" y="467"/>
                </a:lnTo>
                <a:lnTo>
                  <a:pt x="11276" y="0"/>
                </a:lnTo>
                <a:lnTo>
                  <a:pt x="8959" y="17401"/>
                </a:lnTo>
                <a:lnTo>
                  <a:pt x="5465" y="19613"/>
                </a:lnTo>
                <a:lnTo>
                  <a:pt x="1086" y="19650"/>
                </a:lnTo>
                <a:lnTo>
                  <a:pt x="0" y="18177"/>
                </a:lnTo>
                <a:close/>
              </a:path>
            </a:pathLst>
          </a:custGeom>
          <a:solidFill>
            <a:srgbClr val="99FF99"/>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5" name="Freeform 8"/>
          <p:cNvSpPr>
            <a:spLocks/>
          </p:cNvSpPr>
          <p:nvPr/>
        </p:nvSpPr>
        <p:spPr bwMode="auto">
          <a:xfrm>
            <a:off x="3218499" y="1054365"/>
            <a:ext cx="1703344" cy="5068303"/>
          </a:xfrm>
          <a:custGeom>
            <a:avLst/>
            <a:gdLst>
              <a:gd name="T0" fmla="*/ 2147483647 w 458"/>
              <a:gd name="T1" fmla="*/ 0 h 1144"/>
              <a:gd name="T2" fmla="*/ 0 w 458"/>
              <a:gd name="T3" fmla="*/ 2147483647 h 1144"/>
              <a:gd name="T4" fmla="*/ 2147483647 w 458"/>
              <a:gd name="T5" fmla="*/ 2147483647 h 1144"/>
              <a:gd name="T6" fmla="*/ 2147483647 w 458"/>
              <a:gd name="T7" fmla="*/ 2147483647 h 1144"/>
              <a:gd name="T8" fmla="*/ 2147483647 w 458"/>
              <a:gd name="T9" fmla="*/ 2147483647 h 1144"/>
              <a:gd name="T10" fmla="*/ 2147483647 w 458"/>
              <a:gd name="T11" fmla="*/ 2147483647 h 1144"/>
              <a:gd name="T12" fmla="*/ 2147483647 w 458"/>
              <a:gd name="T13" fmla="*/ 0 h 1144"/>
              <a:gd name="T14" fmla="*/ 0 60000 65536"/>
              <a:gd name="T15" fmla="*/ 0 60000 65536"/>
              <a:gd name="T16" fmla="*/ 0 60000 65536"/>
              <a:gd name="T17" fmla="*/ 0 60000 65536"/>
              <a:gd name="T18" fmla="*/ 0 60000 65536"/>
              <a:gd name="T19" fmla="*/ 0 60000 65536"/>
              <a:gd name="T20" fmla="*/ 0 60000 65536"/>
              <a:gd name="T21" fmla="*/ 0 w 458"/>
              <a:gd name="T22" fmla="*/ 0 h 1144"/>
              <a:gd name="T23" fmla="*/ 458 w 458"/>
              <a:gd name="T24" fmla="*/ 1144 h 1144"/>
              <a:gd name="connsiteX0" fmla="*/ 8515 w 9499"/>
              <a:gd name="connsiteY0" fmla="*/ 0 h 10000"/>
              <a:gd name="connsiteX1" fmla="*/ 0 w 9499"/>
              <a:gd name="connsiteY1" fmla="*/ 8829 h 10000"/>
              <a:gd name="connsiteX2" fmla="*/ 1266 w 9499"/>
              <a:gd name="connsiteY2" fmla="*/ 9983 h 10000"/>
              <a:gd name="connsiteX3" fmla="*/ 3537 w 9499"/>
              <a:gd name="connsiteY3" fmla="*/ 10000 h 10000"/>
              <a:gd name="connsiteX4" fmla="*/ 4279 w 9499"/>
              <a:gd name="connsiteY4" fmla="*/ 9773 h 10000"/>
              <a:gd name="connsiteX5" fmla="*/ 9499 w 9499"/>
              <a:gd name="connsiteY5" fmla="*/ 23 h 10000"/>
              <a:gd name="connsiteX6" fmla="*/ 8515 w 9499"/>
              <a:gd name="connsiteY6" fmla="*/ 0 h 10000"/>
              <a:gd name="connsiteX0" fmla="*/ 8964 w 9766"/>
              <a:gd name="connsiteY0" fmla="*/ 0 h 10000"/>
              <a:gd name="connsiteX1" fmla="*/ 0 w 9766"/>
              <a:gd name="connsiteY1" fmla="*/ 8829 h 10000"/>
              <a:gd name="connsiteX2" fmla="*/ 1333 w 9766"/>
              <a:gd name="connsiteY2" fmla="*/ 9983 h 10000"/>
              <a:gd name="connsiteX3" fmla="*/ 3724 w 9766"/>
              <a:gd name="connsiteY3" fmla="*/ 10000 h 10000"/>
              <a:gd name="connsiteX4" fmla="*/ 4505 w 9766"/>
              <a:gd name="connsiteY4" fmla="*/ 9773 h 10000"/>
              <a:gd name="connsiteX5" fmla="*/ 9766 w 9766"/>
              <a:gd name="connsiteY5" fmla="*/ 305 h 10000"/>
              <a:gd name="connsiteX6" fmla="*/ 8964 w 9766"/>
              <a:gd name="connsiteY6" fmla="*/ 0 h 10000"/>
              <a:gd name="connsiteX0" fmla="*/ 9239 w 10060"/>
              <a:gd name="connsiteY0" fmla="*/ 0 h 10000"/>
              <a:gd name="connsiteX1" fmla="*/ 0 w 10060"/>
              <a:gd name="connsiteY1" fmla="*/ 9535 h 10000"/>
              <a:gd name="connsiteX2" fmla="*/ 1425 w 10060"/>
              <a:gd name="connsiteY2" fmla="*/ 9983 h 10000"/>
              <a:gd name="connsiteX3" fmla="*/ 3873 w 10060"/>
              <a:gd name="connsiteY3" fmla="*/ 10000 h 10000"/>
              <a:gd name="connsiteX4" fmla="*/ 4673 w 10060"/>
              <a:gd name="connsiteY4" fmla="*/ 9773 h 10000"/>
              <a:gd name="connsiteX5" fmla="*/ 10060 w 10060"/>
              <a:gd name="connsiteY5" fmla="*/ 305 h 10000"/>
              <a:gd name="connsiteX6" fmla="*/ 9239 w 10060"/>
              <a:gd name="connsiteY6" fmla="*/ 0 h 10000"/>
              <a:gd name="connsiteX0" fmla="*/ 9239 w 10060"/>
              <a:gd name="connsiteY0" fmla="*/ 0 h 10064"/>
              <a:gd name="connsiteX1" fmla="*/ 0 w 10060"/>
              <a:gd name="connsiteY1" fmla="*/ 9535 h 10064"/>
              <a:gd name="connsiteX2" fmla="*/ 885 w 10060"/>
              <a:gd name="connsiteY2" fmla="*/ 10064 h 10064"/>
              <a:gd name="connsiteX3" fmla="*/ 3873 w 10060"/>
              <a:gd name="connsiteY3" fmla="*/ 10000 h 10064"/>
              <a:gd name="connsiteX4" fmla="*/ 4673 w 10060"/>
              <a:gd name="connsiteY4" fmla="*/ 9773 h 10064"/>
              <a:gd name="connsiteX5" fmla="*/ 10060 w 10060"/>
              <a:gd name="connsiteY5" fmla="*/ 305 h 10064"/>
              <a:gd name="connsiteX6" fmla="*/ 9239 w 10060"/>
              <a:gd name="connsiteY6" fmla="*/ 0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0" h="10064">
                <a:moveTo>
                  <a:pt x="9239" y="0"/>
                </a:moveTo>
                <a:lnTo>
                  <a:pt x="0" y="9535"/>
                </a:lnTo>
                <a:lnTo>
                  <a:pt x="885" y="10064"/>
                </a:lnTo>
                <a:lnTo>
                  <a:pt x="3873" y="10000"/>
                </a:lnTo>
                <a:lnTo>
                  <a:pt x="4673" y="9773"/>
                </a:lnTo>
                <a:lnTo>
                  <a:pt x="10060" y="305"/>
                </a:lnTo>
                <a:lnTo>
                  <a:pt x="9239" y="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6" name="Freeform 9"/>
          <p:cNvSpPr>
            <a:spLocks/>
          </p:cNvSpPr>
          <p:nvPr/>
        </p:nvSpPr>
        <p:spPr bwMode="auto">
          <a:xfrm>
            <a:off x="3400957" y="1221646"/>
            <a:ext cx="1785736" cy="4874667"/>
          </a:xfrm>
          <a:custGeom>
            <a:avLst/>
            <a:gdLst>
              <a:gd name="T0" fmla="*/ 0 w 474"/>
              <a:gd name="T1" fmla="*/ 2147483647 h 1062"/>
              <a:gd name="T2" fmla="*/ 2147483647 w 474"/>
              <a:gd name="T3" fmla="*/ 0 h 1062"/>
              <a:gd name="T4" fmla="*/ 2147483647 w 474"/>
              <a:gd name="T5" fmla="*/ 2147483647 h 1062"/>
              <a:gd name="T6" fmla="*/ 2147483647 w 474"/>
              <a:gd name="T7" fmla="*/ 2147483647 h 1062"/>
              <a:gd name="T8" fmla="*/ 2147483647 w 474"/>
              <a:gd name="T9" fmla="*/ 2147483647 h 1062"/>
              <a:gd name="T10" fmla="*/ 0 w 474"/>
              <a:gd name="T11" fmla="*/ 2147483647 h 1062"/>
              <a:gd name="T12" fmla="*/ 0 60000 65536"/>
              <a:gd name="T13" fmla="*/ 0 60000 65536"/>
              <a:gd name="T14" fmla="*/ 0 60000 65536"/>
              <a:gd name="T15" fmla="*/ 0 60000 65536"/>
              <a:gd name="T16" fmla="*/ 0 60000 65536"/>
              <a:gd name="T17" fmla="*/ 0 60000 65536"/>
              <a:gd name="T18" fmla="*/ 0 w 474"/>
              <a:gd name="T19" fmla="*/ 0 h 1062"/>
              <a:gd name="T20" fmla="*/ 474 w 474"/>
              <a:gd name="T21" fmla="*/ 1062 h 1062"/>
            </a:gdLst>
            <a:ahLst/>
            <a:cxnLst>
              <a:cxn ang="T12">
                <a:pos x="T0" y="T1"/>
              </a:cxn>
              <a:cxn ang="T13">
                <a:pos x="T2" y="T3"/>
              </a:cxn>
              <a:cxn ang="T14">
                <a:pos x="T4" y="T5"/>
              </a:cxn>
              <a:cxn ang="T15">
                <a:pos x="T6" y="T7"/>
              </a:cxn>
              <a:cxn ang="T16">
                <a:pos x="T8" y="T9"/>
              </a:cxn>
              <a:cxn ang="T17">
                <a:pos x="T10" y="T11"/>
              </a:cxn>
            </a:cxnLst>
            <a:rect l="T18" t="T19" r="T20" b="T21"/>
            <a:pathLst>
              <a:path w="474" h="1062">
                <a:moveTo>
                  <a:pt x="0" y="1062"/>
                </a:moveTo>
                <a:lnTo>
                  <a:pt x="402" y="0"/>
                </a:lnTo>
                <a:lnTo>
                  <a:pt x="474" y="4"/>
                </a:lnTo>
                <a:lnTo>
                  <a:pt x="140" y="1026"/>
                </a:lnTo>
                <a:lnTo>
                  <a:pt x="104" y="1056"/>
                </a:lnTo>
                <a:lnTo>
                  <a:pt x="0" y="1062"/>
                </a:ln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27" name="Freeform 10"/>
          <p:cNvSpPr>
            <a:spLocks/>
          </p:cNvSpPr>
          <p:nvPr/>
        </p:nvSpPr>
        <p:spPr bwMode="auto">
          <a:xfrm>
            <a:off x="4705264" y="981985"/>
            <a:ext cx="1624794" cy="5090827"/>
          </a:xfrm>
          <a:custGeom>
            <a:avLst/>
            <a:gdLst>
              <a:gd name="T0" fmla="*/ 0 w 534"/>
              <a:gd name="T1" fmla="*/ 2147483647 h 1186"/>
              <a:gd name="T2" fmla="*/ 2147483647 w 534"/>
              <a:gd name="T3" fmla="*/ 2147483647 h 1186"/>
              <a:gd name="T4" fmla="*/ 2147483647 w 534"/>
              <a:gd name="T5" fmla="*/ 2147483647 h 1186"/>
              <a:gd name="T6" fmla="*/ 2147483647 w 534"/>
              <a:gd name="T7" fmla="*/ 2147483647 h 1186"/>
              <a:gd name="T8" fmla="*/ 2147483647 w 534"/>
              <a:gd name="T9" fmla="*/ 0 h 1186"/>
              <a:gd name="T10" fmla="*/ 2147483647 w 534"/>
              <a:gd name="T11" fmla="*/ 2147483647 h 1186"/>
              <a:gd name="T12" fmla="*/ 2147483647 w 534"/>
              <a:gd name="T13" fmla="*/ 2147483647 h 1186"/>
              <a:gd name="T14" fmla="*/ 0 w 534"/>
              <a:gd name="T15" fmla="*/ 2147483647 h 1186"/>
              <a:gd name="T16" fmla="*/ 0 60000 65536"/>
              <a:gd name="T17" fmla="*/ 0 60000 65536"/>
              <a:gd name="T18" fmla="*/ 0 60000 65536"/>
              <a:gd name="T19" fmla="*/ 0 60000 65536"/>
              <a:gd name="T20" fmla="*/ 0 60000 65536"/>
              <a:gd name="T21" fmla="*/ 0 60000 65536"/>
              <a:gd name="T22" fmla="*/ 0 60000 65536"/>
              <a:gd name="T23" fmla="*/ 0 60000 65536"/>
              <a:gd name="T24" fmla="*/ 0 w 534"/>
              <a:gd name="T25" fmla="*/ 0 h 1186"/>
              <a:gd name="T26" fmla="*/ 534 w 534"/>
              <a:gd name="T27" fmla="*/ 1186 h 1186"/>
              <a:gd name="connsiteX0" fmla="*/ 0 w 10000"/>
              <a:gd name="connsiteY0" fmla="*/ 9781 h 10000"/>
              <a:gd name="connsiteX1" fmla="*/ 449 w 10000"/>
              <a:gd name="connsiteY1" fmla="*/ 10000 h 10000"/>
              <a:gd name="connsiteX2" fmla="*/ 1948 w 10000"/>
              <a:gd name="connsiteY2" fmla="*/ 9966 h 10000"/>
              <a:gd name="connsiteX3" fmla="*/ 3745 w 10000"/>
              <a:gd name="connsiteY3" fmla="*/ 8685 h 10000"/>
              <a:gd name="connsiteX4" fmla="*/ 10000 w 10000"/>
              <a:gd name="connsiteY4" fmla="*/ 0 h 10000"/>
              <a:gd name="connsiteX5" fmla="*/ 8496 w 10000"/>
              <a:gd name="connsiteY5" fmla="*/ 428 h 10000"/>
              <a:gd name="connsiteX6" fmla="*/ 6217 w 10000"/>
              <a:gd name="connsiteY6" fmla="*/ 1113 h 10000"/>
              <a:gd name="connsiteX7" fmla="*/ 0 w 10000"/>
              <a:gd name="connsiteY7" fmla="*/ 9781 h 10000"/>
              <a:gd name="connsiteX0" fmla="*/ 0 w 9638"/>
              <a:gd name="connsiteY0" fmla="*/ 9663 h 9882"/>
              <a:gd name="connsiteX1" fmla="*/ 449 w 9638"/>
              <a:gd name="connsiteY1" fmla="*/ 9882 h 9882"/>
              <a:gd name="connsiteX2" fmla="*/ 1948 w 9638"/>
              <a:gd name="connsiteY2" fmla="*/ 9848 h 9882"/>
              <a:gd name="connsiteX3" fmla="*/ 3745 w 9638"/>
              <a:gd name="connsiteY3" fmla="*/ 8567 h 9882"/>
              <a:gd name="connsiteX4" fmla="*/ 9638 w 9638"/>
              <a:gd name="connsiteY4" fmla="*/ 0 h 9882"/>
              <a:gd name="connsiteX5" fmla="*/ 8496 w 9638"/>
              <a:gd name="connsiteY5" fmla="*/ 310 h 9882"/>
              <a:gd name="connsiteX6" fmla="*/ 6217 w 9638"/>
              <a:gd name="connsiteY6" fmla="*/ 995 h 9882"/>
              <a:gd name="connsiteX7" fmla="*/ 0 w 9638"/>
              <a:gd name="connsiteY7" fmla="*/ 9663 h 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8" h="9882">
                <a:moveTo>
                  <a:pt x="0" y="9663"/>
                </a:moveTo>
                <a:lnTo>
                  <a:pt x="449" y="9882"/>
                </a:lnTo>
                <a:lnTo>
                  <a:pt x="1948" y="9848"/>
                </a:lnTo>
                <a:lnTo>
                  <a:pt x="3745" y="8567"/>
                </a:lnTo>
                <a:lnTo>
                  <a:pt x="9638" y="0"/>
                </a:lnTo>
                <a:lnTo>
                  <a:pt x="8496" y="310"/>
                </a:lnTo>
                <a:lnTo>
                  <a:pt x="6217" y="995"/>
                </a:lnTo>
                <a:lnTo>
                  <a:pt x="0" y="9663"/>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8" name="Freeform 11"/>
          <p:cNvSpPr>
            <a:spLocks/>
          </p:cNvSpPr>
          <p:nvPr/>
        </p:nvSpPr>
        <p:spPr bwMode="auto">
          <a:xfrm>
            <a:off x="6712590" y="852435"/>
            <a:ext cx="1450447" cy="5688426"/>
          </a:xfrm>
          <a:custGeom>
            <a:avLst/>
            <a:gdLst>
              <a:gd name="T0" fmla="*/ 0 w 318"/>
              <a:gd name="T1" fmla="*/ 2147483647 h 1464"/>
              <a:gd name="T2" fmla="*/ 2147483647 w 318"/>
              <a:gd name="T3" fmla="*/ 2147483647 h 1464"/>
              <a:gd name="T4" fmla="*/ 2147483647 w 318"/>
              <a:gd name="T5" fmla="*/ 0 h 1464"/>
              <a:gd name="T6" fmla="*/ 2147483647 w 318"/>
              <a:gd name="T7" fmla="*/ 2147483647 h 1464"/>
              <a:gd name="T8" fmla="*/ 0 w 318"/>
              <a:gd name="T9" fmla="*/ 2147483647 h 1464"/>
              <a:gd name="T10" fmla="*/ 0 60000 65536"/>
              <a:gd name="T11" fmla="*/ 0 60000 65536"/>
              <a:gd name="T12" fmla="*/ 0 60000 65536"/>
              <a:gd name="T13" fmla="*/ 0 60000 65536"/>
              <a:gd name="T14" fmla="*/ 0 60000 65536"/>
              <a:gd name="T15" fmla="*/ 0 w 318"/>
              <a:gd name="T16" fmla="*/ 0 h 1464"/>
              <a:gd name="T17" fmla="*/ 318 w 318"/>
              <a:gd name="T18" fmla="*/ 1464 h 1464"/>
              <a:gd name="connsiteX0" fmla="*/ 0 w 23186"/>
              <a:gd name="connsiteY0" fmla="*/ 15415 h 15415"/>
              <a:gd name="connsiteX1" fmla="*/ 23186 w 23186"/>
              <a:gd name="connsiteY1" fmla="*/ 0 h 15415"/>
              <a:gd name="connsiteX2" fmla="*/ 10000 w 23186"/>
              <a:gd name="connsiteY2" fmla="*/ 5415 h 15415"/>
              <a:gd name="connsiteX3" fmla="*/ 31 w 23186"/>
              <a:gd name="connsiteY3" fmla="*/ 12642 h 15415"/>
              <a:gd name="connsiteX4" fmla="*/ 0 w 23186"/>
              <a:gd name="connsiteY4" fmla="*/ 15415 h 15415"/>
              <a:gd name="connsiteX0" fmla="*/ 0 w 23186"/>
              <a:gd name="connsiteY0" fmla="*/ 18923 h 18923"/>
              <a:gd name="connsiteX1" fmla="*/ 23186 w 23186"/>
              <a:gd name="connsiteY1" fmla="*/ 3508 h 18923"/>
              <a:gd name="connsiteX2" fmla="*/ 22770 w 23186"/>
              <a:gd name="connsiteY2" fmla="*/ 0 h 18923"/>
              <a:gd name="connsiteX3" fmla="*/ 31 w 23186"/>
              <a:gd name="connsiteY3" fmla="*/ 16150 h 18923"/>
              <a:gd name="connsiteX4" fmla="*/ 0 w 23186"/>
              <a:gd name="connsiteY4" fmla="*/ 18923 h 18923"/>
              <a:gd name="connsiteX0" fmla="*/ 0 w 22789"/>
              <a:gd name="connsiteY0" fmla="*/ 18923 h 18923"/>
              <a:gd name="connsiteX1" fmla="*/ 22388 w 22789"/>
              <a:gd name="connsiteY1" fmla="*/ 3677 h 18923"/>
              <a:gd name="connsiteX2" fmla="*/ 22770 w 22789"/>
              <a:gd name="connsiteY2" fmla="*/ 0 h 18923"/>
              <a:gd name="connsiteX3" fmla="*/ 31 w 22789"/>
              <a:gd name="connsiteY3" fmla="*/ 16150 h 18923"/>
              <a:gd name="connsiteX4" fmla="*/ 0 w 22789"/>
              <a:gd name="connsiteY4" fmla="*/ 18923 h 1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 h="18923">
                <a:moveTo>
                  <a:pt x="0" y="18923"/>
                </a:moveTo>
                <a:lnTo>
                  <a:pt x="22388" y="3677"/>
                </a:lnTo>
                <a:cubicBezTo>
                  <a:pt x="22249" y="2508"/>
                  <a:pt x="22909" y="1169"/>
                  <a:pt x="22770" y="0"/>
                </a:cubicBezTo>
                <a:lnTo>
                  <a:pt x="31" y="16150"/>
                </a:lnTo>
                <a:cubicBezTo>
                  <a:pt x="21" y="17074"/>
                  <a:pt x="10" y="17999"/>
                  <a:pt x="0" y="18923"/>
                </a:cubicBez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9" name="Freeform 12"/>
          <p:cNvSpPr>
            <a:spLocks/>
          </p:cNvSpPr>
          <p:nvPr/>
        </p:nvSpPr>
        <p:spPr bwMode="auto">
          <a:xfrm>
            <a:off x="4709183" y="1126175"/>
            <a:ext cx="1483679" cy="4938803"/>
          </a:xfrm>
          <a:custGeom>
            <a:avLst/>
            <a:gdLst>
              <a:gd name="T0" fmla="*/ 0 w 424"/>
              <a:gd name="T1" fmla="*/ 2147483647 h 1056"/>
              <a:gd name="T2" fmla="*/ 2147483647 w 424"/>
              <a:gd name="T3" fmla="*/ 2147483647 h 1056"/>
              <a:gd name="T4" fmla="*/ 2147483647 w 424"/>
              <a:gd name="T5" fmla="*/ 0 h 1056"/>
              <a:gd name="T6" fmla="*/ 2147483647 w 424"/>
              <a:gd name="T7" fmla="*/ 2147483647 h 1056"/>
              <a:gd name="T8" fmla="*/ 2147483647 w 424"/>
              <a:gd name="T9" fmla="*/ 2147483647 h 1056"/>
              <a:gd name="T10" fmla="*/ 0 w 424"/>
              <a:gd name="T11" fmla="*/ 2147483647 h 1056"/>
              <a:gd name="T12" fmla="*/ 0 60000 65536"/>
              <a:gd name="T13" fmla="*/ 0 60000 65536"/>
              <a:gd name="T14" fmla="*/ 0 60000 65536"/>
              <a:gd name="T15" fmla="*/ 0 60000 65536"/>
              <a:gd name="T16" fmla="*/ 0 60000 65536"/>
              <a:gd name="T17" fmla="*/ 0 60000 65536"/>
              <a:gd name="T18" fmla="*/ 0 w 424"/>
              <a:gd name="T19" fmla="*/ 0 h 1056"/>
              <a:gd name="T20" fmla="*/ 424 w 424"/>
              <a:gd name="T21" fmla="*/ 1056 h 1056"/>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13 w 10000"/>
              <a:gd name="connsiteY4" fmla="*/ 10000 h 10000"/>
              <a:gd name="connsiteX5" fmla="*/ 0 w 10000"/>
              <a:gd name="connsiteY5" fmla="*/ 9867 h 10000"/>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8 w 10000"/>
              <a:gd name="connsiteY4" fmla="*/ 10000 h 10000"/>
              <a:gd name="connsiteX5" fmla="*/ 0 w 10000"/>
              <a:gd name="connsiteY5" fmla="*/ 98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9867"/>
                </a:moveTo>
                <a:lnTo>
                  <a:pt x="7689" y="38"/>
                </a:lnTo>
                <a:lnTo>
                  <a:pt x="10000" y="0"/>
                </a:lnTo>
                <a:lnTo>
                  <a:pt x="2274" y="10000"/>
                </a:lnTo>
                <a:lnTo>
                  <a:pt x="68" y="10000"/>
                </a:lnTo>
                <a:cubicBezTo>
                  <a:pt x="45" y="9956"/>
                  <a:pt x="23" y="9911"/>
                  <a:pt x="0" y="9867"/>
                </a:cubicBez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30" name="Line 13"/>
          <p:cNvSpPr>
            <a:spLocks noChangeShapeType="1"/>
          </p:cNvSpPr>
          <p:nvPr/>
        </p:nvSpPr>
        <p:spPr bwMode="auto">
          <a:xfrm flipV="1">
            <a:off x="3626207" y="3920569"/>
            <a:ext cx="665844" cy="2091534"/>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1" name="Freeform 14"/>
          <p:cNvSpPr>
            <a:spLocks/>
          </p:cNvSpPr>
          <p:nvPr/>
        </p:nvSpPr>
        <p:spPr bwMode="auto">
          <a:xfrm>
            <a:off x="3626207" y="1093520"/>
            <a:ext cx="2373206" cy="4957751"/>
          </a:xfrm>
          <a:custGeom>
            <a:avLst/>
            <a:gdLst>
              <a:gd name="T0" fmla="*/ 0 w 864"/>
              <a:gd name="T1" fmla="*/ 2147483647 h 1083"/>
              <a:gd name="T2" fmla="*/ 2147483647 w 864"/>
              <a:gd name="T3" fmla="*/ 2147483647 h 1083"/>
              <a:gd name="T4" fmla="*/ 2147483647 w 864"/>
              <a:gd name="T5" fmla="*/ 0 h 1083"/>
              <a:gd name="T6" fmla="*/ 2147483647 w 864"/>
              <a:gd name="T7" fmla="*/ 2147483647 h 1083"/>
              <a:gd name="T8" fmla="*/ 2147483647 w 864"/>
              <a:gd name="T9" fmla="*/ 2147483647 h 1083"/>
              <a:gd name="T10" fmla="*/ 2147483647 w 864"/>
              <a:gd name="T11" fmla="*/ 2147483647 h 1083"/>
              <a:gd name="T12" fmla="*/ 0 w 864"/>
              <a:gd name="T13" fmla="*/ 2147483647 h 1083"/>
              <a:gd name="T14" fmla="*/ 0 60000 65536"/>
              <a:gd name="T15" fmla="*/ 0 60000 65536"/>
              <a:gd name="T16" fmla="*/ 0 60000 65536"/>
              <a:gd name="T17" fmla="*/ 0 60000 65536"/>
              <a:gd name="T18" fmla="*/ 0 60000 65536"/>
              <a:gd name="T19" fmla="*/ 0 60000 65536"/>
              <a:gd name="T20" fmla="*/ 0 60000 65536"/>
              <a:gd name="T21" fmla="*/ 0 w 864"/>
              <a:gd name="T22" fmla="*/ 0 h 1083"/>
              <a:gd name="T23" fmla="*/ 864 w 864"/>
              <a:gd name="T24" fmla="*/ 1083 h 1083"/>
              <a:gd name="connsiteX0" fmla="*/ 0 w 10000"/>
              <a:gd name="connsiteY0" fmla="*/ 21951 h 21951"/>
              <a:gd name="connsiteX1" fmla="*/ 8637 w 10000"/>
              <a:gd name="connsiteY1" fmla="*/ 0 h 21951"/>
              <a:gd name="connsiteX2" fmla="*/ 6991 w 10000"/>
              <a:gd name="connsiteY2" fmla="*/ 11951 h 21951"/>
              <a:gd name="connsiteX3" fmla="*/ 10000 w 10000"/>
              <a:gd name="connsiteY3" fmla="*/ 12320 h 21951"/>
              <a:gd name="connsiteX4" fmla="*/ 6227 w 10000"/>
              <a:gd name="connsiteY4" fmla="*/ 21849 h 21951"/>
              <a:gd name="connsiteX5" fmla="*/ 3171 w 10000"/>
              <a:gd name="connsiteY5" fmla="*/ 21545 h 21951"/>
              <a:gd name="connsiteX6" fmla="*/ 0 w 10000"/>
              <a:gd name="connsiteY6" fmla="*/ 21951 h 21951"/>
              <a:gd name="connsiteX0" fmla="*/ 0 w 10508"/>
              <a:gd name="connsiteY0" fmla="*/ 22331 h 22331"/>
              <a:gd name="connsiteX1" fmla="*/ 8637 w 10508"/>
              <a:gd name="connsiteY1" fmla="*/ 380 h 22331"/>
              <a:gd name="connsiteX2" fmla="*/ 10508 w 10508"/>
              <a:gd name="connsiteY2" fmla="*/ 0 h 22331"/>
              <a:gd name="connsiteX3" fmla="*/ 10000 w 10508"/>
              <a:gd name="connsiteY3" fmla="*/ 12700 h 22331"/>
              <a:gd name="connsiteX4" fmla="*/ 6227 w 10508"/>
              <a:gd name="connsiteY4" fmla="*/ 22229 h 22331"/>
              <a:gd name="connsiteX5" fmla="*/ 3171 w 10508"/>
              <a:gd name="connsiteY5" fmla="*/ 21925 h 22331"/>
              <a:gd name="connsiteX6" fmla="*/ 0 w 10508"/>
              <a:gd name="connsiteY6" fmla="*/ 22331 h 22331"/>
              <a:gd name="connsiteX0" fmla="*/ 0 w 13698"/>
              <a:gd name="connsiteY0" fmla="*/ 23428 h 23428"/>
              <a:gd name="connsiteX1" fmla="*/ 8637 w 13698"/>
              <a:gd name="connsiteY1" fmla="*/ 1477 h 23428"/>
              <a:gd name="connsiteX2" fmla="*/ 10508 w 13698"/>
              <a:gd name="connsiteY2" fmla="*/ 1097 h 23428"/>
              <a:gd name="connsiteX3" fmla="*/ 13693 w 13698"/>
              <a:gd name="connsiteY3" fmla="*/ 1238 h 23428"/>
              <a:gd name="connsiteX4" fmla="*/ 6227 w 13698"/>
              <a:gd name="connsiteY4" fmla="*/ 23326 h 23428"/>
              <a:gd name="connsiteX5" fmla="*/ 3171 w 13698"/>
              <a:gd name="connsiteY5" fmla="*/ 23022 h 23428"/>
              <a:gd name="connsiteX6" fmla="*/ 0 w 13698"/>
              <a:gd name="connsiteY6" fmla="*/ 23428 h 23428"/>
              <a:gd name="connsiteX0" fmla="*/ 0 w 13693"/>
              <a:gd name="connsiteY0" fmla="*/ 22452 h 22452"/>
              <a:gd name="connsiteX1" fmla="*/ 8637 w 13693"/>
              <a:gd name="connsiteY1" fmla="*/ 501 h 22452"/>
              <a:gd name="connsiteX2" fmla="*/ 10508 w 13693"/>
              <a:gd name="connsiteY2" fmla="*/ 121 h 22452"/>
              <a:gd name="connsiteX3" fmla="*/ 13693 w 13693"/>
              <a:gd name="connsiteY3" fmla="*/ 262 h 22452"/>
              <a:gd name="connsiteX4" fmla="*/ 6227 w 13693"/>
              <a:gd name="connsiteY4" fmla="*/ 22350 h 22452"/>
              <a:gd name="connsiteX5" fmla="*/ 3171 w 13693"/>
              <a:gd name="connsiteY5" fmla="*/ 22046 h 22452"/>
              <a:gd name="connsiteX6" fmla="*/ 0 w 13693"/>
              <a:gd name="connsiteY6" fmla="*/ 22452 h 22452"/>
              <a:gd name="connsiteX0" fmla="*/ 0 w 13693"/>
              <a:gd name="connsiteY0" fmla="*/ 22967 h 22967"/>
              <a:gd name="connsiteX1" fmla="*/ 8637 w 13693"/>
              <a:gd name="connsiteY1" fmla="*/ 1016 h 22967"/>
              <a:gd name="connsiteX2" fmla="*/ 10508 w 13693"/>
              <a:gd name="connsiteY2" fmla="*/ 636 h 22967"/>
              <a:gd name="connsiteX3" fmla="*/ 13693 w 13693"/>
              <a:gd name="connsiteY3" fmla="*/ 777 h 22967"/>
              <a:gd name="connsiteX4" fmla="*/ 6227 w 13693"/>
              <a:gd name="connsiteY4" fmla="*/ 22865 h 22967"/>
              <a:gd name="connsiteX5" fmla="*/ 3171 w 13693"/>
              <a:gd name="connsiteY5" fmla="*/ 22561 h 22967"/>
              <a:gd name="connsiteX6" fmla="*/ 0 w 13693"/>
              <a:gd name="connsiteY6" fmla="*/ 22967 h 22967"/>
              <a:gd name="connsiteX0" fmla="*/ 0 w 13693"/>
              <a:gd name="connsiteY0" fmla="*/ 22569 h 22569"/>
              <a:gd name="connsiteX1" fmla="*/ 8637 w 13693"/>
              <a:gd name="connsiteY1" fmla="*/ 618 h 22569"/>
              <a:gd name="connsiteX2" fmla="*/ 10508 w 13693"/>
              <a:gd name="connsiteY2" fmla="*/ 238 h 22569"/>
              <a:gd name="connsiteX3" fmla="*/ 13693 w 13693"/>
              <a:gd name="connsiteY3" fmla="*/ 379 h 22569"/>
              <a:gd name="connsiteX4" fmla="*/ 6227 w 13693"/>
              <a:gd name="connsiteY4" fmla="*/ 22467 h 22569"/>
              <a:gd name="connsiteX5" fmla="*/ 3171 w 13693"/>
              <a:gd name="connsiteY5" fmla="*/ 22163 h 22569"/>
              <a:gd name="connsiteX6" fmla="*/ 0 w 13693"/>
              <a:gd name="connsiteY6" fmla="*/ 22569 h 22569"/>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171 w 13693"/>
              <a:gd name="connsiteY5" fmla="*/ 22055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054 w 13693"/>
              <a:gd name="connsiteY5" fmla="*/ 21918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61 h 22461"/>
              <a:gd name="connsiteX1" fmla="*/ 8461 w 13693"/>
              <a:gd name="connsiteY1" fmla="*/ 647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27 h 22427"/>
              <a:gd name="connsiteX1" fmla="*/ 8461 w 13693"/>
              <a:gd name="connsiteY1" fmla="*/ 613 h 22427"/>
              <a:gd name="connsiteX2" fmla="*/ 10977 w 13693"/>
              <a:gd name="connsiteY2" fmla="*/ 142 h 22427"/>
              <a:gd name="connsiteX3" fmla="*/ 13693 w 13693"/>
              <a:gd name="connsiteY3" fmla="*/ 237 h 22427"/>
              <a:gd name="connsiteX4" fmla="*/ 6110 w 13693"/>
              <a:gd name="connsiteY4" fmla="*/ 22416 h 22427"/>
              <a:gd name="connsiteX5" fmla="*/ 3054 w 13693"/>
              <a:gd name="connsiteY5" fmla="*/ 21884 h 22427"/>
              <a:gd name="connsiteX6" fmla="*/ 0 w 13693"/>
              <a:gd name="connsiteY6" fmla="*/ 22427 h 22427"/>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3" h="22285">
                <a:moveTo>
                  <a:pt x="0" y="22285"/>
                </a:moveTo>
                <a:lnTo>
                  <a:pt x="8461" y="471"/>
                </a:lnTo>
                <a:lnTo>
                  <a:pt x="10977" y="0"/>
                </a:lnTo>
                <a:cubicBezTo>
                  <a:pt x="14853" y="306"/>
                  <a:pt x="8996" y="-165"/>
                  <a:pt x="13693" y="278"/>
                </a:cubicBezTo>
                <a:lnTo>
                  <a:pt x="6110" y="22274"/>
                </a:lnTo>
                <a:lnTo>
                  <a:pt x="3054" y="21742"/>
                </a:lnTo>
                <a:lnTo>
                  <a:pt x="0" y="22285"/>
                </a:lnTo>
                <a:close/>
              </a:path>
            </a:pathLst>
          </a:custGeom>
          <a:solidFill>
            <a:srgbClr val="C0C0C0"/>
          </a:solidFill>
          <a:ln w="12700" cmpd="sng">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2" name="Line 15"/>
          <p:cNvSpPr>
            <a:spLocks noChangeShapeType="1"/>
          </p:cNvSpPr>
          <p:nvPr/>
        </p:nvSpPr>
        <p:spPr bwMode="auto">
          <a:xfrm flipV="1">
            <a:off x="4164755" y="1088299"/>
            <a:ext cx="1370857" cy="4863093"/>
          </a:xfrm>
          <a:prstGeom prst="line">
            <a:avLst/>
          </a:prstGeom>
          <a:noFill/>
          <a:ln w="317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3" name="Freeform 16"/>
          <p:cNvSpPr>
            <a:spLocks/>
          </p:cNvSpPr>
          <p:nvPr/>
        </p:nvSpPr>
        <p:spPr bwMode="auto">
          <a:xfrm>
            <a:off x="1742063" y="4184948"/>
            <a:ext cx="5004133" cy="1366204"/>
          </a:xfrm>
          <a:custGeom>
            <a:avLst/>
            <a:gdLst>
              <a:gd name="T0" fmla="*/ 0 w 2244"/>
              <a:gd name="T1" fmla="*/ 0 h 597"/>
              <a:gd name="T2" fmla="*/ 2147483647 w 2244"/>
              <a:gd name="T3" fmla="*/ 2147483647 h 597"/>
              <a:gd name="T4" fmla="*/ 2147483647 w 2244"/>
              <a:gd name="T5" fmla="*/ 2147483647 h 597"/>
              <a:gd name="T6" fmla="*/ 2147483647 w 2244"/>
              <a:gd name="T7" fmla="*/ 2147483647 h 597"/>
              <a:gd name="T8" fmla="*/ 2147483647 w 2244"/>
              <a:gd name="T9" fmla="*/ 2147483647 h 597"/>
              <a:gd name="T10" fmla="*/ 2147483647 w 2244"/>
              <a:gd name="T11" fmla="*/ 2147483647 h 597"/>
              <a:gd name="T12" fmla="*/ 2147483647 w 2244"/>
              <a:gd name="T13" fmla="*/ 2147483647 h 597"/>
              <a:gd name="T14" fmla="*/ 2147483647 w 2244"/>
              <a:gd name="T15" fmla="*/ 2147483647 h 597"/>
              <a:gd name="T16" fmla="*/ 2147483647 w 2244"/>
              <a:gd name="T17" fmla="*/ 2147483647 h 597"/>
              <a:gd name="T18" fmla="*/ 2147483647 w 2244"/>
              <a:gd name="T19" fmla="*/ 2147483647 h 597"/>
              <a:gd name="T20" fmla="*/ 2147483647 w 2244"/>
              <a:gd name="T21" fmla="*/ 2147483647 h 597"/>
              <a:gd name="T22" fmla="*/ 2147483647 w 2244"/>
              <a:gd name="T23" fmla="*/ 2147483647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597"/>
              <a:gd name="T38" fmla="*/ 2244 w 2244"/>
              <a:gd name="T39" fmla="*/ 597 h 597"/>
              <a:gd name="connsiteX0" fmla="*/ 0 w 11105"/>
              <a:gd name="connsiteY0" fmla="*/ 0 h 11162"/>
              <a:gd name="connsiteX1" fmla="*/ 927 w 11105"/>
              <a:gd name="connsiteY1" fmla="*/ 2328 h 11162"/>
              <a:gd name="connsiteX2" fmla="*/ 2184 w 11105"/>
              <a:gd name="connsiteY2" fmla="*/ 4640 h 11162"/>
              <a:gd name="connsiteX3" fmla="*/ 3904 w 11105"/>
              <a:gd name="connsiteY3" fmla="*/ 6231 h 11162"/>
              <a:gd name="connsiteX4" fmla="*/ 4693 w 11105"/>
              <a:gd name="connsiteY4" fmla="*/ 4221 h 11162"/>
              <a:gd name="connsiteX5" fmla="*/ 5147 w 11105"/>
              <a:gd name="connsiteY5" fmla="*/ 4221 h 11162"/>
              <a:gd name="connsiteX6" fmla="*/ 6283 w 11105"/>
              <a:gd name="connsiteY6" fmla="*/ 3920 h 11162"/>
              <a:gd name="connsiteX7" fmla="*/ 7366 w 11105"/>
              <a:gd name="connsiteY7" fmla="*/ 4824 h 11162"/>
              <a:gd name="connsiteX8" fmla="*/ 7834 w 11105"/>
              <a:gd name="connsiteY8" fmla="*/ 5327 h 11162"/>
              <a:gd name="connsiteX9" fmla="*/ 7794 w 11105"/>
              <a:gd name="connsiteY9" fmla="*/ 8794 h 11162"/>
              <a:gd name="connsiteX10" fmla="*/ 8396 w 11105"/>
              <a:gd name="connsiteY10" fmla="*/ 9598 h 11162"/>
              <a:gd name="connsiteX11" fmla="*/ 11105 w 11105"/>
              <a:gd name="connsiteY11" fmla="*/ 11162 h 1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5" h="11162">
                <a:moveTo>
                  <a:pt x="0" y="0"/>
                </a:moveTo>
                <a:lnTo>
                  <a:pt x="927" y="2328"/>
                </a:lnTo>
                <a:lnTo>
                  <a:pt x="2184" y="4640"/>
                </a:lnTo>
                <a:lnTo>
                  <a:pt x="3904" y="6231"/>
                </a:lnTo>
                <a:lnTo>
                  <a:pt x="4693" y="4221"/>
                </a:lnTo>
                <a:lnTo>
                  <a:pt x="5147" y="4221"/>
                </a:lnTo>
                <a:lnTo>
                  <a:pt x="6283" y="3920"/>
                </a:lnTo>
                <a:lnTo>
                  <a:pt x="7366" y="4824"/>
                </a:lnTo>
                <a:lnTo>
                  <a:pt x="7834" y="5327"/>
                </a:lnTo>
                <a:cubicBezTo>
                  <a:pt x="7821" y="6483"/>
                  <a:pt x="7807" y="7638"/>
                  <a:pt x="7794" y="8794"/>
                </a:cubicBezTo>
                <a:lnTo>
                  <a:pt x="8396" y="9598"/>
                </a:lnTo>
                <a:cubicBezTo>
                  <a:pt x="8931" y="9732"/>
                  <a:pt x="10570" y="11028"/>
                  <a:pt x="11105" y="11162"/>
                </a:cubicBez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4" name="Freeform 17"/>
          <p:cNvSpPr>
            <a:spLocks/>
          </p:cNvSpPr>
          <p:nvPr/>
        </p:nvSpPr>
        <p:spPr bwMode="auto">
          <a:xfrm>
            <a:off x="2071658" y="3358517"/>
            <a:ext cx="4995790" cy="1355189"/>
          </a:xfrm>
          <a:custGeom>
            <a:avLst/>
            <a:gdLst>
              <a:gd name="T0" fmla="*/ 0 w 2489"/>
              <a:gd name="T1" fmla="*/ 0 h 660"/>
              <a:gd name="T2" fmla="*/ 2147483647 w 2489"/>
              <a:gd name="T3" fmla="*/ 2147483647 h 660"/>
              <a:gd name="T4" fmla="*/ 2147483647 w 2489"/>
              <a:gd name="T5" fmla="*/ 2147483647 h 660"/>
              <a:gd name="T6" fmla="*/ 2147483647 w 2489"/>
              <a:gd name="T7" fmla="*/ 2147483647 h 660"/>
              <a:gd name="T8" fmla="*/ 2147483647 w 2489"/>
              <a:gd name="T9" fmla="*/ 2147483647 h 660"/>
              <a:gd name="T10" fmla="*/ 2147483647 w 2489"/>
              <a:gd name="T11" fmla="*/ 2147483647 h 660"/>
              <a:gd name="T12" fmla="*/ 2147483647 w 2489"/>
              <a:gd name="T13" fmla="*/ 2147483647 h 660"/>
              <a:gd name="T14" fmla="*/ 2147483647 w 2489"/>
              <a:gd name="T15" fmla="*/ 2147483647 h 660"/>
              <a:gd name="T16" fmla="*/ 2147483647 w 2489"/>
              <a:gd name="T17" fmla="*/ 2147483647 h 660"/>
              <a:gd name="T18" fmla="*/ 2147483647 w 2489"/>
              <a:gd name="T19" fmla="*/ 2147483647 h 660"/>
              <a:gd name="T20" fmla="*/ 2147483647 w 2489"/>
              <a:gd name="T21" fmla="*/ 2147483647 h 660"/>
              <a:gd name="T22" fmla="*/ 2147483647 w 2489"/>
              <a:gd name="T23" fmla="*/ 2147483647 h 660"/>
              <a:gd name="T24" fmla="*/ 2147483647 w 2489"/>
              <a:gd name="T25" fmla="*/ 2147483647 h 6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9"/>
              <a:gd name="T40" fmla="*/ 0 h 660"/>
              <a:gd name="T41" fmla="*/ 2489 w 2489"/>
              <a:gd name="T42" fmla="*/ 660 h 6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9" h="660">
                <a:moveTo>
                  <a:pt x="0" y="0"/>
                </a:moveTo>
                <a:lnTo>
                  <a:pt x="208" y="139"/>
                </a:lnTo>
                <a:lnTo>
                  <a:pt x="490" y="277"/>
                </a:lnTo>
                <a:lnTo>
                  <a:pt x="902" y="372"/>
                </a:lnTo>
                <a:lnTo>
                  <a:pt x="1052" y="264"/>
                </a:lnTo>
                <a:lnTo>
                  <a:pt x="1130" y="267"/>
                </a:lnTo>
                <a:lnTo>
                  <a:pt x="1409" y="246"/>
                </a:lnTo>
                <a:lnTo>
                  <a:pt x="1658" y="303"/>
                </a:lnTo>
                <a:lnTo>
                  <a:pt x="1757" y="312"/>
                </a:lnTo>
                <a:lnTo>
                  <a:pt x="1737" y="543"/>
                </a:lnTo>
                <a:lnTo>
                  <a:pt x="1889" y="585"/>
                </a:lnTo>
                <a:lnTo>
                  <a:pt x="2129" y="612"/>
                </a:lnTo>
                <a:lnTo>
                  <a:pt x="2489" y="660"/>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5" name="Freeform 18"/>
          <p:cNvSpPr>
            <a:spLocks/>
          </p:cNvSpPr>
          <p:nvPr/>
        </p:nvSpPr>
        <p:spPr bwMode="auto">
          <a:xfrm>
            <a:off x="2301018" y="2619181"/>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429 w 10953"/>
              <a:gd name="connsiteY7" fmla="*/ 665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828" y="6463"/>
                </a:lnTo>
                <a:lnTo>
                  <a:pt x="4395" y="5376"/>
                </a:lnTo>
                <a:lnTo>
                  <a:pt x="4781" y="5538"/>
                </a:lnTo>
                <a:lnTo>
                  <a:pt x="5914" y="4507"/>
                </a:lnTo>
                <a:lnTo>
                  <a:pt x="6872" y="6472"/>
                </a:lnTo>
                <a:lnTo>
                  <a:pt x="7429" y="6655"/>
                </a:lnTo>
                <a:cubicBezTo>
                  <a:pt x="7425" y="7996"/>
                  <a:pt x="7708" y="8028"/>
                  <a:pt x="7704" y="9369"/>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6" name="Freeform 19"/>
          <p:cNvSpPr>
            <a:spLocks/>
          </p:cNvSpPr>
          <p:nvPr/>
        </p:nvSpPr>
        <p:spPr bwMode="auto">
          <a:xfrm>
            <a:off x="1442629" y="5044671"/>
            <a:ext cx="3603392" cy="826430"/>
          </a:xfrm>
          <a:custGeom>
            <a:avLst/>
            <a:gdLst>
              <a:gd name="T0" fmla="*/ 0 w 1794"/>
              <a:gd name="T1" fmla="*/ 0 h 402"/>
              <a:gd name="T2" fmla="*/ 2147483647 w 1794"/>
              <a:gd name="T3" fmla="*/ 2147483647 h 402"/>
              <a:gd name="T4" fmla="*/ 2147483647 w 1794"/>
              <a:gd name="T5" fmla="*/ 2147483647 h 402"/>
              <a:gd name="T6" fmla="*/ 2147483647 w 1794"/>
              <a:gd name="T7" fmla="*/ 2147483647 h 402"/>
              <a:gd name="T8" fmla="*/ 2147483647 w 1794"/>
              <a:gd name="T9" fmla="*/ 2147483647 h 402"/>
              <a:gd name="T10" fmla="*/ 2147483647 w 1794"/>
              <a:gd name="T11" fmla="*/ 2147483647 h 402"/>
              <a:gd name="T12" fmla="*/ 2147483647 w 1794"/>
              <a:gd name="T13" fmla="*/ 2147483647 h 402"/>
              <a:gd name="T14" fmla="*/ 2147483647 w 1794"/>
              <a:gd name="T15" fmla="*/ 2147483647 h 402"/>
              <a:gd name="T16" fmla="*/ 2147483647 w 1794"/>
              <a:gd name="T17" fmla="*/ 2147483647 h 402"/>
              <a:gd name="T18" fmla="*/ 2147483647 w 1794"/>
              <a:gd name="T19" fmla="*/ 2147483647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94"/>
              <a:gd name="T31" fmla="*/ 0 h 402"/>
              <a:gd name="T32" fmla="*/ 1794 w 1794"/>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94" h="402">
                <a:moveTo>
                  <a:pt x="0" y="0"/>
                </a:moveTo>
                <a:lnTo>
                  <a:pt x="208" y="139"/>
                </a:lnTo>
                <a:lnTo>
                  <a:pt x="490" y="277"/>
                </a:lnTo>
                <a:lnTo>
                  <a:pt x="876" y="372"/>
                </a:lnTo>
                <a:lnTo>
                  <a:pt x="1053" y="252"/>
                </a:lnTo>
                <a:lnTo>
                  <a:pt x="1155" y="252"/>
                </a:lnTo>
                <a:lnTo>
                  <a:pt x="1410" y="234"/>
                </a:lnTo>
                <a:lnTo>
                  <a:pt x="1653" y="288"/>
                </a:lnTo>
                <a:lnTo>
                  <a:pt x="1788" y="315"/>
                </a:lnTo>
                <a:lnTo>
                  <a:pt x="1794" y="402"/>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47" name="Text Box 30"/>
          <p:cNvSpPr txBox="1">
            <a:spLocks noChangeArrowheads="1"/>
          </p:cNvSpPr>
          <p:nvPr/>
        </p:nvSpPr>
        <p:spPr bwMode="auto">
          <a:xfrm>
            <a:off x="1921265" y="521504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100</a:t>
            </a:r>
          </a:p>
        </p:txBody>
      </p:sp>
      <p:sp>
        <p:nvSpPr>
          <p:cNvPr id="158748" name="Text Box 31"/>
          <p:cNvSpPr txBox="1">
            <a:spLocks noChangeArrowheads="1"/>
          </p:cNvSpPr>
          <p:nvPr/>
        </p:nvSpPr>
        <p:spPr bwMode="auto">
          <a:xfrm>
            <a:off x="2175057" y="4351229"/>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102</a:t>
            </a:r>
          </a:p>
        </p:txBody>
      </p:sp>
      <p:sp>
        <p:nvSpPr>
          <p:cNvPr id="158766" name="Freeform 51"/>
          <p:cNvSpPr>
            <a:spLocks/>
          </p:cNvSpPr>
          <p:nvPr/>
        </p:nvSpPr>
        <p:spPr bwMode="auto">
          <a:xfrm>
            <a:off x="1135166" y="5724223"/>
            <a:ext cx="5583299" cy="824472"/>
          </a:xfrm>
          <a:custGeom>
            <a:avLst/>
            <a:gdLst>
              <a:gd name="T0" fmla="*/ 0 w 2781"/>
              <a:gd name="T1" fmla="*/ 2147483647 h 402"/>
              <a:gd name="T2" fmla="*/ 2147483647 w 2781"/>
              <a:gd name="T3" fmla="*/ 2147483647 h 402"/>
              <a:gd name="T4" fmla="*/ 2147483647 w 2781"/>
              <a:gd name="T5" fmla="*/ 2147483647 h 402"/>
              <a:gd name="T6" fmla="*/ 2147483647 w 2781"/>
              <a:gd name="T7" fmla="*/ 2147483647 h 402"/>
              <a:gd name="T8" fmla="*/ 2147483647 w 2781"/>
              <a:gd name="T9" fmla="*/ 2147483647 h 402"/>
              <a:gd name="T10" fmla="*/ 2147483647 w 2781"/>
              <a:gd name="T11" fmla="*/ 2147483647 h 402"/>
              <a:gd name="T12" fmla="*/ 2147483647 w 2781"/>
              <a:gd name="T13" fmla="*/ 2147483647 h 402"/>
              <a:gd name="T14" fmla="*/ 2147483647 w 2781"/>
              <a:gd name="T15" fmla="*/ 2147483647 h 402"/>
              <a:gd name="T16" fmla="*/ 2147483647 w 2781"/>
              <a:gd name="T17" fmla="*/ 2147483647 h 402"/>
              <a:gd name="T18" fmla="*/ 2147483647 w 2781"/>
              <a:gd name="T19" fmla="*/ 2147483647 h 402"/>
              <a:gd name="T20" fmla="*/ 2147483647 w 2781"/>
              <a:gd name="T21" fmla="*/ 2147483647 h 402"/>
              <a:gd name="T22" fmla="*/ 2147483647 w 2781"/>
              <a:gd name="T23" fmla="*/ 0 h 402"/>
              <a:gd name="T24" fmla="*/ 2147483647 w 2781"/>
              <a:gd name="T25" fmla="*/ 2147483647 h 402"/>
              <a:gd name="T26" fmla="*/ 0 w 2781"/>
              <a:gd name="T27" fmla="*/ 2147483647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1"/>
              <a:gd name="T43" fmla="*/ 0 h 402"/>
              <a:gd name="T44" fmla="*/ 2781 w 27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1" h="402">
                <a:moveTo>
                  <a:pt x="0" y="400"/>
                </a:moveTo>
                <a:lnTo>
                  <a:pt x="6" y="98"/>
                </a:lnTo>
                <a:lnTo>
                  <a:pt x="1043" y="49"/>
                </a:lnTo>
                <a:lnTo>
                  <a:pt x="1103" y="181"/>
                </a:lnTo>
                <a:lnTo>
                  <a:pt x="1202" y="181"/>
                </a:lnTo>
                <a:lnTo>
                  <a:pt x="1245" y="148"/>
                </a:lnTo>
                <a:lnTo>
                  <a:pt x="1520" y="115"/>
                </a:lnTo>
                <a:lnTo>
                  <a:pt x="1778" y="153"/>
                </a:lnTo>
                <a:lnTo>
                  <a:pt x="1805" y="170"/>
                </a:lnTo>
                <a:lnTo>
                  <a:pt x="1887" y="170"/>
                </a:lnTo>
                <a:lnTo>
                  <a:pt x="1981" y="16"/>
                </a:lnTo>
                <a:lnTo>
                  <a:pt x="2781" y="0"/>
                </a:lnTo>
                <a:lnTo>
                  <a:pt x="2778" y="402"/>
                </a:lnTo>
                <a:lnTo>
                  <a:pt x="0" y="40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dirty="0">
              <a:solidFill>
                <a:srgbClr val="000000"/>
              </a:solidFill>
            </a:endParaRPr>
          </a:p>
        </p:txBody>
      </p:sp>
      <p:sp>
        <p:nvSpPr>
          <p:cNvPr id="158770" name="Text Box 58"/>
          <p:cNvSpPr txBox="1">
            <a:spLocks noChangeArrowheads="1"/>
          </p:cNvSpPr>
          <p:nvPr/>
        </p:nvSpPr>
        <p:spPr bwMode="auto">
          <a:xfrm>
            <a:off x="4536132" y="1436032"/>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58772" name="Freeform 60"/>
          <p:cNvSpPr>
            <a:spLocks/>
          </p:cNvSpPr>
          <p:nvPr/>
        </p:nvSpPr>
        <p:spPr bwMode="auto">
          <a:xfrm>
            <a:off x="3705787" y="1814335"/>
            <a:ext cx="1069979" cy="3641592"/>
          </a:xfrm>
          <a:custGeom>
            <a:avLst/>
            <a:gdLst>
              <a:gd name="T0" fmla="*/ 2147483647 w 81"/>
              <a:gd name="T1" fmla="*/ 0 h 261"/>
              <a:gd name="T2" fmla="*/ 0 w 81"/>
              <a:gd name="T3" fmla="*/ 2147483647 h 261"/>
              <a:gd name="T4" fmla="*/ 0 60000 65536"/>
              <a:gd name="T5" fmla="*/ 0 60000 65536"/>
              <a:gd name="T6" fmla="*/ 0 w 81"/>
              <a:gd name="T7" fmla="*/ 0 h 261"/>
              <a:gd name="T8" fmla="*/ 81 w 81"/>
              <a:gd name="T9" fmla="*/ 261 h 261"/>
            </a:gdLst>
            <a:ahLst/>
            <a:cxnLst>
              <a:cxn ang="T4">
                <a:pos x="T0" y="T1"/>
              </a:cxn>
              <a:cxn ang="T5">
                <a:pos x="T2" y="T3"/>
              </a:cxn>
            </a:cxnLst>
            <a:rect l="T6" t="T7" r="T8" b="T9"/>
            <a:pathLst>
              <a:path w="81" h="261">
                <a:moveTo>
                  <a:pt x="81" y="0"/>
                </a:moveTo>
                <a:lnTo>
                  <a:pt x="0" y="261"/>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773" name="Freeform 61"/>
          <p:cNvSpPr>
            <a:spLocks/>
          </p:cNvSpPr>
          <p:nvPr/>
        </p:nvSpPr>
        <p:spPr bwMode="auto">
          <a:xfrm>
            <a:off x="4828643" y="1814334"/>
            <a:ext cx="1146036" cy="4199727"/>
          </a:xfrm>
          <a:custGeom>
            <a:avLst/>
            <a:gdLst>
              <a:gd name="T0" fmla="*/ 2147483647 w 271"/>
              <a:gd name="T1" fmla="*/ 0 h 880"/>
              <a:gd name="T2" fmla="*/ 0 w 271"/>
              <a:gd name="T3" fmla="*/ 2147483647 h 880"/>
              <a:gd name="T4" fmla="*/ 0 60000 65536"/>
              <a:gd name="T5" fmla="*/ 0 60000 65536"/>
              <a:gd name="T6" fmla="*/ 0 w 271"/>
              <a:gd name="T7" fmla="*/ 0 h 880"/>
              <a:gd name="T8" fmla="*/ 271 w 271"/>
              <a:gd name="T9" fmla="*/ 880 h 880"/>
            </a:gdLst>
            <a:ahLst/>
            <a:cxnLst>
              <a:cxn ang="T4">
                <a:pos x="T0" y="T1"/>
              </a:cxn>
              <a:cxn ang="T5">
                <a:pos x="T2" y="T3"/>
              </a:cxn>
            </a:cxnLst>
            <a:rect l="T6" t="T7" r="T8" b="T9"/>
            <a:pathLst>
              <a:path w="271" h="880">
                <a:moveTo>
                  <a:pt x="271" y="0"/>
                </a:moveTo>
                <a:lnTo>
                  <a:pt x="0" y="880"/>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808" name="Line 99"/>
          <p:cNvSpPr>
            <a:spLocks noChangeShapeType="1"/>
          </p:cNvSpPr>
          <p:nvPr/>
        </p:nvSpPr>
        <p:spPr bwMode="auto">
          <a:xfrm>
            <a:off x="1135166" y="6681864"/>
            <a:ext cx="6219768" cy="0"/>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09" name="Rectangle 108"/>
          <p:cNvSpPr/>
          <p:nvPr/>
        </p:nvSpPr>
        <p:spPr>
          <a:xfrm>
            <a:off x="0" y="0"/>
            <a:ext cx="9144000" cy="376238"/>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
        <p:nvSpPr>
          <p:cNvPr id="158820" name="Text Box 6"/>
          <p:cNvSpPr txBox="1">
            <a:spLocks noChangeArrowheads="1"/>
          </p:cNvSpPr>
          <p:nvPr/>
        </p:nvSpPr>
        <p:spPr bwMode="auto">
          <a:xfrm>
            <a:off x="4343400" y="-55563"/>
            <a:ext cx="4808538" cy="431801"/>
          </a:xfrm>
          <a:prstGeom prst="rect">
            <a:avLst/>
          </a:prstGeom>
          <a:noFill/>
          <a:ln w="9525">
            <a:noFill/>
            <a:miter lim="800000"/>
            <a:headEnd/>
            <a:tailEnd/>
          </a:ln>
        </p:spPr>
        <p:txBody>
          <a:bodyPr>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58821" name="Text Box 6"/>
          <p:cNvSpPr txBox="1">
            <a:spLocks noChangeArrowheads="1"/>
          </p:cNvSpPr>
          <p:nvPr/>
        </p:nvSpPr>
        <p:spPr bwMode="auto">
          <a:xfrm>
            <a:off x="-20638" y="-55563"/>
            <a:ext cx="4591051" cy="431801"/>
          </a:xfrm>
          <a:prstGeom prst="rect">
            <a:avLst/>
          </a:prstGeom>
          <a:noFill/>
          <a:ln w="9525">
            <a:noFill/>
            <a:miter lim="800000"/>
            <a:headEnd/>
            <a:tailEnd/>
          </a:ln>
        </p:spPr>
        <p:txBody>
          <a:bodyPr anchor="ctr">
            <a:spAutoFit/>
          </a:bodyPr>
          <a:lstStyle/>
          <a:p>
            <a:pPr fontAlgn="base">
              <a:spcBef>
                <a:spcPct val="0"/>
              </a:spcBef>
              <a:spcAft>
                <a:spcPct val="0"/>
              </a:spcAft>
              <a:tabLst>
                <a:tab pos="4860925" algn="l"/>
              </a:tabLst>
            </a:pPr>
            <a:r>
              <a:rPr lang="en-US" sz="2200" b="1">
                <a:solidFill>
                  <a:srgbClr val="FFFFCC"/>
                </a:solidFill>
              </a:rPr>
              <a:t>Ditch Outlets ESMPs</a:t>
            </a:r>
          </a:p>
        </p:txBody>
      </p:sp>
      <p:sp>
        <p:nvSpPr>
          <p:cNvPr id="107" name="Freeform 18"/>
          <p:cNvSpPr>
            <a:spLocks/>
          </p:cNvSpPr>
          <p:nvPr/>
        </p:nvSpPr>
        <p:spPr bwMode="auto">
          <a:xfrm>
            <a:off x="2584356" y="1814334"/>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350 w 10953"/>
              <a:gd name="connsiteY8" fmla="*/ 9671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739" y="6463"/>
                </a:lnTo>
                <a:lnTo>
                  <a:pt x="4351" y="4570"/>
                </a:lnTo>
                <a:lnTo>
                  <a:pt x="4848" y="4934"/>
                </a:lnTo>
                <a:lnTo>
                  <a:pt x="5715" y="4003"/>
                </a:lnTo>
                <a:lnTo>
                  <a:pt x="6695" y="5766"/>
                </a:lnTo>
                <a:lnTo>
                  <a:pt x="7230" y="6050"/>
                </a:lnTo>
                <a:cubicBezTo>
                  <a:pt x="7226" y="7391"/>
                  <a:pt x="7354" y="8330"/>
                  <a:pt x="7350" y="9671"/>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08" name="Freeform 18"/>
          <p:cNvSpPr>
            <a:spLocks/>
          </p:cNvSpPr>
          <p:nvPr/>
        </p:nvSpPr>
        <p:spPr bwMode="auto">
          <a:xfrm>
            <a:off x="3134957" y="1126176"/>
            <a:ext cx="4607131" cy="1069577"/>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316 w 10045"/>
              <a:gd name="connsiteY5" fmla="*/ 2190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720 w 10045"/>
              <a:gd name="connsiteY7" fmla="*/ 5245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5" h="10605">
                <a:moveTo>
                  <a:pt x="0" y="0"/>
                </a:moveTo>
                <a:lnTo>
                  <a:pt x="1293" y="2820"/>
                </a:lnTo>
                <a:lnTo>
                  <a:pt x="3097" y="4751"/>
                </a:lnTo>
                <a:lnTo>
                  <a:pt x="3753" y="2556"/>
                </a:lnTo>
                <a:lnTo>
                  <a:pt x="4095" y="2617"/>
                </a:lnTo>
                <a:lnTo>
                  <a:pt x="5117" y="1888"/>
                </a:lnTo>
                <a:lnTo>
                  <a:pt x="6119" y="3349"/>
                </a:lnTo>
                <a:lnTo>
                  <a:pt x="6720" y="5245"/>
                </a:lnTo>
                <a:cubicBezTo>
                  <a:pt x="6716" y="6586"/>
                  <a:pt x="6800" y="6215"/>
                  <a:pt x="6796" y="7556"/>
                </a:cubicBezTo>
                <a:lnTo>
                  <a:pt x="7466" y="8898"/>
                </a:lnTo>
                <a:lnTo>
                  <a:pt x="8469" y="9629"/>
                </a:lnTo>
                <a:lnTo>
                  <a:pt x="10045" y="10605"/>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10" name="Text Box 58"/>
          <p:cNvSpPr txBox="1">
            <a:spLocks noChangeArrowheads="1"/>
          </p:cNvSpPr>
          <p:nvPr/>
        </p:nvSpPr>
        <p:spPr bwMode="auto">
          <a:xfrm>
            <a:off x="5735102" y="1385014"/>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11" name="Text Box 31"/>
          <p:cNvSpPr txBox="1">
            <a:spLocks noChangeArrowheads="1"/>
          </p:cNvSpPr>
          <p:nvPr/>
        </p:nvSpPr>
        <p:spPr bwMode="auto">
          <a:xfrm>
            <a:off x="2396991" y="343776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104</a:t>
            </a:r>
          </a:p>
        </p:txBody>
      </p:sp>
      <p:sp>
        <p:nvSpPr>
          <p:cNvPr id="112" name="Text Box 31"/>
          <p:cNvSpPr txBox="1">
            <a:spLocks noChangeArrowheads="1"/>
          </p:cNvSpPr>
          <p:nvPr/>
        </p:nvSpPr>
        <p:spPr bwMode="auto">
          <a:xfrm>
            <a:off x="2725022" y="2682434"/>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106</a:t>
            </a:r>
          </a:p>
        </p:txBody>
      </p:sp>
      <p:sp>
        <p:nvSpPr>
          <p:cNvPr id="113" name="Text Box 31"/>
          <p:cNvSpPr txBox="1">
            <a:spLocks noChangeArrowheads="1"/>
          </p:cNvSpPr>
          <p:nvPr/>
        </p:nvSpPr>
        <p:spPr bwMode="auto">
          <a:xfrm>
            <a:off x="3151949" y="1905247"/>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108</a:t>
            </a:r>
          </a:p>
        </p:txBody>
      </p:sp>
      <p:sp>
        <p:nvSpPr>
          <p:cNvPr id="114" name="Text Box 31"/>
          <p:cNvSpPr txBox="1">
            <a:spLocks noChangeArrowheads="1"/>
          </p:cNvSpPr>
          <p:nvPr/>
        </p:nvSpPr>
        <p:spPr bwMode="auto">
          <a:xfrm>
            <a:off x="3649437" y="1230343"/>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110</a:t>
            </a:r>
          </a:p>
        </p:txBody>
      </p:sp>
      <p:sp>
        <p:nvSpPr>
          <p:cNvPr id="115" name="Text Box 4"/>
          <p:cNvSpPr txBox="1">
            <a:spLocks noChangeArrowheads="1"/>
          </p:cNvSpPr>
          <p:nvPr/>
        </p:nvSpPr>
        <p:spPr bwMode="auto">
          <a:xfrm>
            <a:off x="216586" y="487262"/>
            <a:ext cx="2180405"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Entrenched Road</a:t>
            </a:r>
          </a:p>
        </p:txBody>
      </p:sp>
    </p:spTree>
    <p:extLst>
      <p:ext uri="{BB962C8B-B14F-4D97-AF65-F5344CB8AC3E}">
        <p14:creationId xmlns:p14="http://schemas.microsoft.com/office/powerpoint/2010/main" val="14248720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6"/>
          <p:cNvSpPr>
            <a:spLocks noChangeArrowheads="1"/>
          </p:cNvSpPr>
          <p:nvPr/>
        </p:nvSpPr>
        <p:spPr bwMode="auto">
          <a:xfrm>
            <a:off x="2388520" y="3869651"/>
            <a:ext cx="1462898" cy="26437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800">
                <a:solidFill>
                  <a:srgbClr val="999999"/>
                </a:solidFill>
                <a:latin typeface="Arial Narrow" pitchFamily="34" charset="0"/>
              </a:rPr>
              <a:t>Figures not drawn to scale.</a:t>
            </a:r>
          </a:p>
        </p:txBody>
      </p:sp>
      <p:sp>
        <p:nvSpPr>
          <p:cNvPr id="158724" name="Freeform 7"/>
          <p:cNvSpPr>
            <a:spLocks/>
          </p:cNvSpPr>
          <p:nvPr/>
        </p:nvSpPr>
        <p:spPr bwMode="auto">
          <a:xfrm>
            <a:off x="1143000" y="838200"/>
            <a:ext cx="7004578" cy="5502908"/>
          </a:xfrm>
          <a:custGeom>
            <a:avLst/>
            <a:gdLst>
              <a:gd name="T0" fmla="*/ 0 w 3094"/>
              <a:gd name="T1" fmla="*/ 2147483647 h 1365"/>
              <a:gd name="T2" fmla="*/ 2147483647 w 3094"/>
              <a:gd name="T3" fmla="*/ 2147483647 h 1365"/>
              <a:gd name="T4" fmla="*/ 2147483647 w 3094"/>
              <a:gd name="T5" fmla="*/ 2147483647 h 1365"/>
              <a:gd name="T6" fmla="*/ 2147483647 w 3094"/>
              <a:gd name="T7" fmla="*/ 2147483647 h 1365"/>
              <a:gd name="T8" fmla="*/ 2147483647 w 3094"/>
              <a:gd name="T9" fmla="*/ 2147483647 h 1365"/>
              <a:gd name="T10" fmla="*/ 2147483647 w 3094"/>
              <a:gd name="T11" fmla="*/ 2147483647 h 1365"/>
              <a:gd name="T12" fmla="*/ 2147483647 w 3094"/>
              <a:gd name="T13" fmla="*/ 2147483647 h 1365"/>
              <a:gd name="T14" fmla="*/ 2147483647 w 3094"/>
              <a:gd name="T15" fmla="*/ 2147483647 h 1365"/>
              <a:gd name="T16" fmla="*/ 2147483647 w 3094"/>
              <a:gd name="T17" fmla="*/ 2147483647 h 1365"/>
              <a:gd name="T18" fmla="*/ 2147483647 w 3094"/>
              <a:gd name="T19" fmla="*/ 2147483647 h 1365"/>
              <a:gd name="T20" fmla="*/ 2147483647 w 3094"/>
              <a:gd name="T21" fmla="*/ 2147483647 h 1365"/>
              <a:gd name="T22" fmla="*/ 2147483647 w 3094"/>
              <a:gd name="T23" fmla="*/ 0 h 1365"/>
              <a:gd name="T24" fmla="*/ 2147483647 w 3094"/>
              <a:gd name="T25" fmla="*/ 2147483647 h 1365"/>
              <a:gd name="T26" fmla="*/ 2147483647 w 3094"/>
              <a:gd name="T27" fmla="*/ 2147483647 h 1365"/>
              <a:gd name="T28" fmla="*/ 2147483647 w 3094"/>
              <a:gd name="T29" fmla="*/ 2147483647 h 1365"/>
              <a:gd name="T30" fmla="*/ 0 w 3094"/>
              <a:gd name="T31" fmla="*/ 2147483647 h 1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94"/>
              <a:gd name="T49" fmla="*/ 0 h 1365"/>
              <a:gd name="T50" fmla="*/ 3094 w 3094"/>
              <a:gd name="T51" fmla="*/ 1365 h 1365"/>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7453 w 11276"/>
              <a:gd name="connsiteY10" fmla="*/ 10009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5907 w 11276"/>
              <a:gd name="connsiteY2" fmla="*/ 783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6" h="19650">
                <a:moveTo>
                  <a:pt x="0" y="18177"/>
                </a:moveTo>
                <a:lnTo>
                  <a:pt x="2672" y="1130"/>
                </a:lnTo>
                <a:lnTo>
                  <a:pt x="5907" y="783"/>
                </a:lnTo>
                <a:cubicBezTo>
                  <a:pt x="5955" y="1047"/>
                  <a:pt x="4710" y="10924"/>
                  <a:pt x="4758" y="11188"/>
                </a:cubicBezTo>
                <a:lnTo>
                  <a:pt x="5074" y="11057"/>
                </a:lnTo>
                <a:lnTo>
                  <a:pt x="5220" y="11049"/>
                </a:lnTo>
                <a:lnTo>
                  <a:pt x="5785" y="10932"/>
                </a:lnTo>
                <a:lnTo>
                  <a:pt x="6513" y="10932"/>
                </a:lnTo>
                <a:lnTo>
                  <a:pt x="6778" y="10976"/>
                </a:lnTo>
                <a:lnTo>
                  <a:pt x="7169" y="10932"/>
                </a:lnTo>
                <a:lnTo>
                  <a:pt x="8303" y="467"/>
                </a:lnTo>
                <a:lnTo>
                  <a:pt x="11276" y="0"/>
                </a:lnTo>
                <a:lnTo>
                  <a:pt x="8959" y="17401"/>
                </a:lnTo>
                <a:lnTo>
                  <a:pt x="5465" y="19613"/>
                </a:lnTo>
                <a:lnTo>
                  <a:pt x="1086" y="19650"/>
                </a:lnTo>
                <a:lnTo>
                  <a:pt x="0" y="18177"/>
                </a:lnTo>
                <a:close/>
              </a:path>
            </a:pathLst>
          </a:custGeom>
          <a:solidFill>
            <a:srgbClr val="99FF99"/>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5" name="Freeform 8"/>
          <p:cNvSpPr>
            <a:spLocks/>
          </p:cNvSpPr>
          <p:nvPr/>
        </p:nvSpPr>
        <p:spPr bwMode="auto">
          <a:xfrm>
            <a:off x="3218499" y="1054365"/>
            <a:ext cx="1703344" cy="5068303"/>
          </a:xfrm>
          <a:custGeom>
            <a:avLst/>
            <a:gdLst>
              <a:gd name="T0" fmla="*/ 2147483647 w 458"/>
              <a:gd name="T1" fmla="*/ 0 h 1144"/>
              <a:gd name="T2" fmla="*/ 0 w 458"/>
              <a:gd name="T3" fmla="*/ 2147483647 h 1144"/>
              <a:gd name="T4" fmla="*/ 2147483647 w 458"/>
              <a:gd name="T5" fmla="*/ 2147483647 h 1144"/>
              <a:gd name="T6" fmla="*/ 2147483647 w 458"/>
              <a:gd name="T7" fmla="*/ 2147483647 h 1144"/>
              <a:gd name="T8" fmla="*/ 2147483647 w 458"/>
              <a:gd name="T9" fmla="*/ 2147483647 h 1144"/>
              <a:gd name="T10" fmla="*/ 2147483647 w 458"/>
              <a:gd name="T11" fmla="*/ 2147483647 h 1144"/>
              <a:gd name="T12" fmla="*/ 2147483647 w 458"/>
              <a:gd name="T13" fmla="*/ 0 h 1144"/>
              <a:gd name="T14" fmla="*/ 0 60000 65536"/>
              <a:gd name="T15" fmla="*/ 0 60000 65536"/>
              <a:gd name="T16" fmla="*/ 0 60000 65536"/>
              <a:gd name="T17" fmla="*/ 0 60000 65536"/>
              <a:gd name="T18" fmla="*/ 0 60000 65536"/>
              <a:gd name="T19" fmla="*/ 0 60000 65536"/>
              <a:gd name="T20" fmla="*/ 0 60000 65536"/>
              <a:gd name="T21" fmla="*/ 0 w 458"/>
              <a:gd name="T22" fmla="*/ 0 h 1144"/>
              <a:gd name="T23" fmla="*/ 458 w 458"/>
              <a:gd name="T24" fmla="*/ 1144 h 1144"/>
              <a:gd name="connsiteX0" fmla="*/ 8515 w 9499"/>
              <a:gd name="connsiteY0" fmla="*/ 0 h 10000"/>
              <a:gd name="connsiteX1" fmla="*/ 0 w 9499"/>
              <a:gd name="connsiteY1" fmla="*/ 8829 h 10000"/>
              <a:gd name="connsiteX2" fmla="*/ 1266 w 9499"/>
              <a:gd name="connsiteY2" fmla="*/ 9983 h 10000"/>
              <a:gd name="connsiteX3" fmla="*/ 3537 w 9499"/>
              <a:gd name="connsiteY3" fmla="*/ 10000 h 10000"/>
              <a:gd name="connsiteX4" fmla="*/ 4279 w 9499"/>
              <a:gd name="connsiteY4" fmla="*/ 9773 h 10000"/>
              <a:gd name="connsiteX5" fmla="*/ 9499 w 9499"/>
              <a:gd name="connsiteY5" fmla="*/ 23 h 10000"/>
              <a:gd name="connsiteX6" fmla="*/ 8515 w 9499"/>
              <a:gd name="connsiteY6" fmla="*/ 0 h 10000"/>
              <a:gd name="connsiteX0" fmla="*/ 8964 w 9766"/>
              <a:gd name="connsiteY0" fmla="*/ 0 h 10000"/>
              <a:gd name="connsiteX1" fmla="*/ 0 w 9766"/>
              <a:gd name="connsiteY1" fmla="*/ 8829 h 10000"/>
              <a:gd name="connsiteX2" fmla="*/ 1333 w 9766"/>
              <a:gd name="connsiteY2" fmla="*/ 9983 h 10000"/>
              <a:gd name="connsiteX3" fmla="*/ 3724 w 9766"/>
              <a:gd name="connsiteY3" fmla="*/ 10000 h 10000"/>
              <a:gd name="connsiteX4" fmla="*/ 4505 w 9766"/>
              <a:gd name="connsiteY4" fmla="*/ 9773 h 10000"/>
              <a:gd name="connsiteX5" fmla="*/ 9766 w 9766"/>
              <a:gd name="connsiteY5" fmla="*/ 305 h 10000"/>
              <a:gd name="connsiteX6" fmla="*/ 8964 w 9766"/>
              <a:gd name="connsiteY6" fmla="*/ 0 h 10000"/>
              <a:gd name="connsiteX0" fmla="*/ 9239 w 10060"/>
              <a:gd name="connsiteY0" fmla="*/ 0 h 10000"/>
              <a:gd name="connsiteX1" fmla="*/ 0 w 10060"/>
              <a:gd name="connsiteY1" fmla="*/ 9535 h 10000"/>
              <a:gd name="connsiteX2" fmla="*/ 1425 w 10060"/>
              <a:gd name="connsiteY2" fmla="*/ 9983 h 10000"/>
              <a:gd name="connsiteX3" fmla="*/ 3873 w 10060"/>
              <a:gd name="connsiteY3" fmla="*/ 10000 h 10000"/>
              <a:gd name="connsiteX4" fmla="*/ 4673 w 10060"/>
              <a:gd name="connsiteY4" fmla="*/ 9773 h 10000"/>
              <a:gd name="connsiteX5" fmla="*/ 10060 w 10060"/>
              <a:gd name="connsiteY5" fmla="*/ 305 h 10000"/>
              <a:gd name="connsiteX6" fmla="*/ 9239 w 10060"/>
              <a:gd name="connsiteY6" fmla="*/ 0 h 10000"/>
              <a:gd name="connsiteX0" fmla="*/ 9239 w 10060"/>
              <a:gd name="connsiteY0" fmla="*/ 0 h 10064"/>
              <a:gd name="connsiteX1" fmla="*/ 0 w 10060"/>
              <a:gd name="connsiteY1" fmla="*/ 9535 h 10064"/>
              <a:gd name="connsiteX2" fmla="*/ 885 w 10060"/>
              <a:gd name="connsiteY2" fmla="*/ 10064 h 10064"/>
              <a:gd name="connsiteX3" fmla="*/ 3873 w 10060"/>
              <a:gd name="connsiteY3" fmla="*/ 10000 h 10064"/>
              <a:gd name="connsiteX4" fmla="*/ 4673 w 10060"/>
              <a:gd name="connsiteY4" fmla="*/ 9773 h 10064"/>
              <a:gd name="connsiteX5" fmla="*/ 10060 w 10060"/>
              <a:gd name="connsiteY5" fmla="*/ 305 h 10064"/>
              <a:gd name="connsiteX6" fmla="*/ 9239 w 10060"/>
              <a:gd name="connsiteY6" fmla="*/ 0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0" h="10064">
                <a:moveTo>
                  <a:pt x="9239" y="0"/>
                </a:moveTo>
                <a:lnTo>
                  <a:pt x="0" y="9535"/>
                </a:lnTo>
                <a:lnTo>
                  <a:pt x="885" y="10064"/>
                </a:lnTo>
                <a:lnTo>
                  <a:pt x="3873" y="10000"/>
                </a:lnTo>
                <a:lnTo>
                  <a:pt x="4673" y="9773"/>
                </a:lnTo>
                <a:lnTo>
                  <a:pt x="10060" y="305"/>
                </a:lnTo>
                <a:lnTo>
                  <a:pt x="9239" y="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6" name="Freeform 9"/>
          <p:cNvSpPr>
            <a:spLocks/>
          </p:cNvSpPr>
          <p:nvPr/>
        </p:nvSpPr>
        <p:spPr bwMode="auto">
          <a:xfrm>
            <a:off x="3400957" y="1221646"/>
            <a:ext cx="1785736" cy="4874667"/>
          </a:xfrm>
          <a:custGeom>
            <a:avLst/>
            <a:gdLst>
              <a:gd name="T0" fmla="*/ 0 w 474"/>
              <a:gd name="T1" fmla="*/ 2147483647 h 1062"/>
              <a:gd name="T2" fmla="*/ 2147483647 w 474"/>
              <a:gd name="T3" fmla="*/ 0 h 1062"/>
              <a:gd name="T4" fmla="*/ 2147483647 w 474"/>
              <a:gd name="T5" fmla="*/ 2147483647 h 1062"/>
              <a:gd name="T6" fmla="*/ 2147483647 w 474"/>
              <a:gd name="T7" fmla="*/ 2147483647 h 1062"/>
              <a:gd name="T8" fmla="*/ 2147483647 w 474"/>
              <a:gd name="T9" fmla="*/ 2147483647 h 1062"/>
              <a:gd name="T10" fmla="*/ 0 w 474"/>
              <a:gd name="T11" fmla="*/ 2147483647 h 1062"/>
              <a:gd name="T12" fmla="*/ 0 60000 65536"/>
              <a:gd name="T13" fmla="*/ 0 60000 65536"/>
              <a:gd name="T14" fmla="*/ 0 60000 65536"/>
              <a:gd name="T15" fmla="*/ 0 60000 65536"/>
              <a:gd name="T16" fmla="*/ 0 60000 65536"/>
              <a:gd name="T17" fmla="*/ 0 60000 65536"/>
              <a:gd name="T18" fmla="*/ 0 w 474"/>
              <a:gd name="T19" fmla="*/ 0 h 1062"/>
              <a:gd name="T20" fmla="*/ 474 w 474"/>
              <a:gd name="T21" fmla="*/ 1062 h 1062"/>
            </a:gdLst>
            <a:ahLst/>
            <a:cxnLst>
              <a:cxn ang="T12">
                <a:pos x="T0" y="T1"/>
              </a:cxn>
              <a:cxn ang="T13">
                <a:pos x="T2" y="T3"/>
              </a:cxn>
              <a:cxn ang="T14">
                <a:pos x="T4" y="T5"/>
              </a:cxn>
              <a:cxn ang="T15">
                <a:pos x="T6" y="T7"/>
              </a:cxn>
              <a:cxn ang="T16">
                <a:pos x="T8" y="T9"/>
              </a:cxn>
              <a:cxn ang="T17">
                <a:pos x="T10" y="T11"/>
              </a:cxn>
            </a:cxnLst>
            <a:rect l="T18" t="T19" r="T20" b="T21"/>
            <a:pathLst>
              <a:path w="474" h="1062">
                <a:moveTo>
                  <a:pt x="0" y="1062"/>
                </a:moveTo>
                <a:lnTo>
                  <a:pt x="402" y="0"/>
                </a:lnTo>
                <a:lnTo>
                  <a:pt x="474" y="4"/>
                </a:lnTo>
                <a:lnTo>
                  <a:pt x="140" y="1026"/>
                </a:lnTo>
                <a:lnTo>
                  <a:pt x="104" y="1056"/>
                </a:lnTo>
                <a:lnTo>
                  <a:pt x="0" y="1062"/>
                </a:ln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27" name="Freeform 10"/>
          <p:cNvSpPr>
            <a:spLocks/>
          </p:cNvSpPr>
          <p:nvPr/>
        </p:nvSpPr>
        <p:spPr bwMode="auto">
          <a:xfrm>
            <a:off x="4705264" y="981985"/>
            <a:ext cx="1624794" cy="5090827"/>
          </a:xfrm>
          <a:custGeom>
            <a:avLst/>
            <a:gdLst>
              <a:gd name="T0" fmla="*/ 0 w 534"/>
              <a:gd name="T1" fmla="*/ 2147483647 h 1186"/>
              <a:gd name="T2" fmla="*/ 2147483647 w 534"/>
              <a:gd name="T3" fmla="*/ 2147483647 h 1186"/>
              <a:gd name="T4" fmla="*/ 2147483647 w 534"/>
              <a:gd name="T5" fmla="*/ 2147483647 h 1186"/>
              <a:gd name="T6" fmla="*/ 2147483647 w 534"/>
              <a:gd name="T7" fmla="*/ 2147483647 h 1186"/>
              <a:gd name="T8" fmla="*/ 2147483647 w 534"/>
              <a:gd name="T9" fmla="*/ 0 h 1186"/>
              <a:gd name="T10" fmla="*/ 2147483647 w 534"/>
              <a:gd name="T11" fmla="*/ 2147483647 h 1186"/>
              <a:gd name="T12" fmla="*/ 2147483647 w 534"/>
              <a:gd name="T13" fmla="*/ 2147483647 h 1186"/>
              <a:gd name="T14" fmla="*/ 0 w 534"/>
              <a:gd name="T15" fmla="*/ 2147483647 h 1186"/>
              <a:gd name="T16" fmla="*/ 0 60000 65536"/>
              <a:gd name="T17" fmla="*/ 0 60000 65536"/>
              <a:gd name="T18" fmla="*/ 0 60000 65536"/>
              <a:gd name="T19" fmla="*/ 0 60000 65536"/>
              <a:gd name="T20" fmla="*/ 0 60000 65536"/>
              <a:gd name="T21" fmla="*/ 0 60000 65536"/>
              <a:gd name="T22" fmla="*/ 0 60000 65536"/>
              <a:gd name="T23" fmla="*/ 0 60000 65536"/>
              <a:gd name="T24" fmla="*/ 0 w 534"/>
              <a:gd name="T25" fmla="*/ 0 h 1186"/>
              <a:gd name="T26" fmla="*/ 534 w 534"/>
              <a:gd name="T27" fmla="*/ 1186 h 1186"/>
              <a:gd name="connsiteX0" fmla="*/ 0 w 10000"/>
              <a:gd name="connsiteY0" fmla="*/ 9781 h 10000"/>
              <a:gd name="connsiteX1" fmla="*/ 449 w 10000"/>
              <a:gd name="connsiteY1" fmla="*/ 10000 h 10000"/>
              <a:gd name="connsiteX2" fmla="*/ 1948 w 10000"/>
              <a:gd name="connsiteY2" fmla="*/ 9966 h 10000"/>
              <a:gd name="connsiteX3" fmla="*/ 3745 w 10000"/>
              <a:gd name="connsiteY3" fmla="*/ 8685 h 10000"/>
              <a:gd name="connsiteX4" fmla="*/ 10000 w 10000"/>
              <a:gd name="connsiteY4" fmla="*/ 0 h 10000"/>
              <a:gd name="connsiteX5" fmla="*/ 8496 w 10000"/>
              <a:gd name="connsiteY5" fmla="*/ 428 h 10000"/>
              <a:gd name="connsiteX6" fmla="*/ 6217 w 10000"/>
              <a:gd name="connsiteY6" fmla="*/ 1113 h 10000"/>
              <a:gd name="connsiteX7" fmla="*/ 0 w 10000"/>
              <a:gd name="connsiteY7" fmla="*/ 9781 h 10000"/>
              <a:gd name="connsiteX0" fmla="*/ 0 w 9638"/>
              <a:gd name="connsiteY0" fmla="*/ 9663 h 9882"/>
              <a:gd name="connsiteX1" fmla="*/ 449 w 9638"/>
              <a:gd name="connsiteY1" fmla="*/ 9882 h 9882"/>
              <a:gd name="connsiteX2" fmla="*/ 1948 w 9638"/>
              <a:gd name="connsiteY2" fmla="*/ 9848 h 9882"/>
              <a:gd name="connsiteX3" fmla="*/ 3745 w 9638"/>
              <a:gd name="connsiteY3" fmla="*/ 8567 h 9882"/>
              <a:gd name="connsiteX4" fmla="*/ 9638 w 9638"/>
              <a:gd name="connsiteY4" fmla="*/ 0 h 9882"/>
              <a:gd name="connsiteX5" fmla="*/ 8496 w 9638"/>
              <a:gd name="connsiteY5" fmla="*/ 310 h 9882"/>
              <a:gd name="connsiteX6" fmla="*/ 6217 w 9638"/>
              <a:gd name="connsiteY6" fmla="*/ 995 h 9882"/>
              <a:gd name="connsiteX7" fmla="*/ 0 w 9638"/>
              <a:gd name="connsiteY7" fmla="*/ 9663 h 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8" h="9882">
                <a:moveTo>
                  <a:pt x="0" y="9663"/>
                </a:moveTo>
                <a:lnTo>
                  <a:pt x="449" y="9882"/>
                </a:lnTo>
                <a:lnTo>
                  <a:pt x="1948" y="9848"/>
                </a:lnTo>
                <a:lnTo>
                  <a:pt x="3745" y="8567"/>
                </a:lnTo>
                <a:lnTo>
                  <a:pt x="9638" y="0"/>
                </a:lnTo>
                <a:lnTo>
                  <a:pt x="8496" y="310"/>
                </a:lnTo>
                <a:lnTo>
                  <a:pt x="6217" y="995"/>
                </a:lnTo>
                <a:lnTo>
                  <a:pt x="0" y="9663"/>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8" name="Freeform 11"/>
          <p:cNvSpPr>
            <a:spLocks/>
          </p:cNvSpPr>
          <p:nvPr/>
        </p:nvSpPr>
        <p:spPr bwMode="auto">
          <a:xfrm>
            <a:off x="6712590" y="852435"/>
            <a:ext cx="1450447" cy="5688426"/>
          </a:xfrm>
          <a:custGeom>
            <a:avLst/>
            <a:gdLst>
              <a:gd name="T0" fmla="*/ 0 w 318"/>
              <a:gd name="T1" fmla="*/ 2147483647 h 1464"/>
              <a:gd name="T2" fmla="*/ 2147483647 w 318"/>
              <a:gd name="T3" fmla="*/ 2147483647 h 1464"/>
              <a:gd name="T4" fmla="*/ 2147483647 w 318"/>
              <a:gd name="T5" fmla="*/ 0 h 1464"/>
              <a:gd name="T6" fmla="*/ 2147483647 w 318"/>
              <a:gd name="T7" fmla="*/ 2147483647 h 1464"/>
              <a:gd name="T8" fmla="*/ 0 w 318"/>
              <a:gd name="T9" fmla="*/ 2147483647 h 1464"/>
              <a:gd name="T10" fmla="*/ 0 60000 65536"/>
              <a:gd name="T11" fmla="*/ 0 60000 65536"/>
              <a:gd name="T12" fmla="*/ 0 60000 65536"/>
              <a:gd name="T13" fmla="*/ 0 60000 65536"/>
              <a:gd name="T14" fmla="*/ 0 60000 65536"/>
              <a:gd name="T15" fmla="*/ 0 w 318"/>
              <a:gd name="T16" fmla="*/ 0 h 1464"/>
              <a:gd name="T17" fmla="*/ 318 w 318"/>
              <a:gd name="T18" fmla="*/ 1464 h 1464"/>
              <a:gd name="connsiteX0" fmla="*/ 0 w 23186"/>
              <a:gd name="connsiteY0" fmla="*/ 15415 h 15415"/>
              <a:gd name="connsiteX1" fmla="*/ 23186 w 23186"/>
              <a:gd name="connsiteY1" fmla="*/ 0 h 15415"/>
              <a:gd name="connsiteX2" fmla="*/ 10000 w 23186"/>
              <a:gd name="connsiteY2" fmla="*/ 5415 h 15415"/>
              <a:gd name="connsiteX3" fmla="*/ 31 w 23186"/>
              <a:gd name="connsiteY3" fmla="*/ 12642 h 15415"/>
              <a:gd name="connsiteX4" fmla="*/ 0 w 23186"/>
              <a:gd name="connsiteY4" fmla="*/ 15415 h 15415"/>
              <a:gd name="connsiteX0" fmla="*/ 0 w 23186"/>
              <a:gd name="connsiteY0" fmla="*/ 18923 h 18923"/>
              <a:gd name="connsiteX1" fmla="*/ 23186 w 23186"/>
              <a:gd name="connsiteY1" fmla="*/ 3508 h 18923"/>
              <a:gd name="connsiteX2" fmla="*/ 22770 w 23186"/>
              <a:gd name="connsiteY2" fmla="*/ 0 h 18923"/>
              <a:gd name="connsiteX3" fmla="*/ 31 w 23186"/>
              <a:gd name="connsiteY3" fmla="*/ 16150 h 18923"/>
              <a:gd name="connsiteX4" fmla="*/ 0 w 23186"/>
              <a:gd name="connsiteY4" fmla="*/ 18923 h 18923"/>
              <a:gd name="connsiteX0" fmla="*/ 0 w 22789"/>
              <a:gd name="connsiteY0" fmla="*/ 18923 h 18923"/>
              <a:gd name="connsiteX1" fmla="*/ 22388 w 22789"/>
              <a:gd name="connsiteY1" fmla="*/ 3677 h 18923"/>
              <a:gd name="connsiteX2" fmla="*/ 22770 w 22789"/>
              <a:gd name="connsiteY2" fmla="*/ 0 h 18923"/>
              <a:gd name="connsiteX3" fmla="*/ 31 w 22789"/>
              <a:gd name="connsiteY3" fmla="*/ 16150 h 18923"/>
              <a:gd name="connsiteX4" fmla="*/ 0 w 22789"/>
              <a:gd name="connsiteY4" fmla="*/ 18923 h 1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 h="18923">
                <a:moveTo>
                  <a:pt x="0" y="18923"/>
                </a:moveTo>
                <a:lnTo>
                  <a:pt x="22388" y="3677"/>
                </a:lnTo>
                <a:cubicBezTo>
                  <a:pt x="22249" y="2508"/>
                  <a:pt x="22909" y="1169"/>
                  <a:pt x="22770" y="0"/>
                </a:cubicBezTo>
                <a:lnTo>
                  <a:pt x="31" y="16150"/>
                </a:lnTo>
                <a:cubicBezTo>
                  <a:pt x="21" y="17074"/>
                  <a:pt x="10" y="17999"/>
                  <a:pt x="0" y="18923"/>
                </a:cubicBez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9" name="Freeform 12"/>
          <p:cNvSpPr>
            <a:spLocks/>
          </p:cNvSpPr>
          <p:nvPr/>
        </p:nvSpPr>
        <p:spPr bwMode="auto">
          <a:xfrm>
            <a:off x="4709183" y="1126175"/>
            <a:ext cx="1483679" cy="4938803"/>
          </a:xfrm>
          <a:custGeom>
            <a:avLst/>
            <a:gdLst>
              <a:gd name="T0" fmla="*/ 0 w 424"/>
              <a:gd name="T1" fmla="*/ 2147483647 h 1056"/>
              <a:gd name="T2" fmla="*/ 2147483647 w 424"/>
              <a:gd name="T3" fmla="*/ 2147483647 h 1056"/>
              <a:gd name="T4" fmla="*/ 2147483647 w 424"/>
              <a:gd name="T5" fmla="*/ 0 h 1056"/>
              <a:gd name="T6" fmla="*/ 2147483647 w 424"/>
              <a:gd name="T7" fmla="*/ 2147483647 h 1056"/>
              <a:gd name="T8" fmla="*/ 2147483647 w 424"/>
              <a:gd name="T9" fmla="*/ 2147483647 h 1056"/>
              <a:gd name="T10" fmla="*/ 0 w 424"/>
              <a:gd name="T11" fmla="*/ 2147483647 h 1056"/>
              <a:gd name="T12" fmla="*/ 0 60000 65536"/>
              <a:gd name="T13" fmla="*/ 0 60000 65536"/>
              <a:gd name="T14" fmla="*/ 0 60000 65536"/>
              <a:gd name="T15" fmla="*/ 0 60000 65536"/>
              <a:gd name="T16" fmla="*/ 0 60000 65536"/>
              <a:gd name="T17" fmla="*/ 0 60000 65536"/>
              <a:gd name="T18" fmla="*/ 0 w 424"/>
              <a:gd name="T19" fmla="*/ 0 h 1056"/>
              <a:gd name="T20" fmla="*/ 424 w 424"/>
              <a:gd name="T21" fmla="*/ 1056 h 1056"/>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13 w 10000"/>
              <a:gd name="connsiteY4" fmla="*/ 10000 h 10000"/>
              <a:gd name="connsiteX5" fmla="*/ 0 w 10000"/>
              <a:gd name="connsiteY5" fmla="*/ 9867 h 10000"/>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8 w 10000"/>
              <a:gd name="connsiteY4" fmla="*/ 10000 h 10000"/>
              <a:gd name="connsiteX5" fmla="*/ 0 w 10000"/>
              <a:gd name="connsiteY5" fmla="*/ 98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9867"/>
                </a:moveTo>
                <a:lnTo>
                  <a:pt x="7689" y="38"/>
                </a:lnTo>
                <a:lnTo>
                  <a:pt x="10000" y="0"/>
                </a:lnTo>
                <a:lnTo>
                  <a:pt x="2274" y="10000"/>
                </a:lnTo>
                <a:lnTo>
                  <a:pt x="68" y="10000"/>
                </a:lnTo>
                <a:cubicBezTo>
                  <a:pt x="45" y="9956"/>
                  <a:pt x="23" y="9911"/>
                  <a:pt x="0" y="9867"/>
                </a:cubicBez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30" name="Line 13"/>
          <p:cNvSpPr>
            <a:spLocks noChangeShapeType="1"/>
          </p:cNvSpPr>
          <p:nvPr/>
        </p:nvSpPr>
        <p:spPr bwMode="auto">
          <a:xfrm flipV="1">
            <a:off x="3626207" y="3920569"/>
            <a:ext cx="665844" cy="2091534"/>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1" name="Freeform 14"/>
          <p:cNvSpPr>
            <a:spLocks/>
          </p:cNvSpPr>
          <p:nvPr/>
        </p:nvSpPr>
        <p:spPr bwMode="auto">
          <a:xfrm>
            <a:off x="3626207" y="1093520"/>
            <a:ext cx="2373206" cy="4957751"/>
          </a:xfrm>
          <a:custGeom>
            <a:avLst/>
            <a:gdLst>
              <a:gd name="T0" fmla="*/ 0 w 864"/>
              <a:gd name="T1" fmla="*/ 2147483647 h 1083"/>
              <a:gd name="T2" fmla="*/ 2147483647 w 864"/>
              <a:gd name="T3" fmla="*/ 2147483647 h 1083"/>
              <a:gd name="T4" fmla="*/ 2147483647 w 864"/>
              <a:gd name="T5" fmla="*/ 0 h 1083"/>
              <a:gd name="T6" fmla="*/ 2147483647 w 864"/>
              <a:gd name="T7" fmla="*/ 2147483647 h 1083"/>
              <a:gd name="T8" fmla="*/ 2147483647 w 864"/>
              <a:gd name="T9" fmla="*/ 2147483647 h 1083"/>
              <a:gd name="T10" fmla="*/ 2147483647 w 864"/>
              <a:gd name="T11" fmla="*/ 2147483647 h 1083"/>
              <a:gd name="T12" fmla="*/ 0 w 864"/>
              <a:gd name="T13" fmla="*/ 2147483647 h 1083"/>
              <a:gd name="T14" fmla="*/ 0 60000 65536"/>
              <a:gd name="T15" fmla="*/ 0 60000 65536"/>
              <a:gd name="T16" fmla="*/ 0 60000 65536"/>
              <a:gd name="T17" fmla="*/ 0 60000 65536"/>
              <a:gd name="T18" fmla="*/ 0 60000 65536"/>
              <a:gd name="T19" fmla="*/ 0 60000 65536"/>
              <a:gd name="T20" fmla="*/ 0 60000 65536"/>
              <a:gd name="T21" fmla="*/ 0 w 864"/>
              <a:gd name="T22" fmla="*/ 0 h 1083"/>
              <a:gd name="T23" fmla="*/ 864 w 864"/>
              <a:gd name="T24" fmla="*/ 1083 h 1083"/>
              <a:gd name="connsiteX0" fmla="*/ 0 w 10000"/>
              <a:gd name="connsiteY0" fmla="*/ 21951 h 21951"/>
              <a:gd name="connsiteX1" fmla="*/ 8637 w 10000"/>
              <a:gd name="connsiteY1" fmla="*/ 0 h 21951"/>
              <a:gd name="connsiteX2" fmla="*/ 6991 w 10000"/>
              <a:gd name="connsiteY2" fmla="*/ 11951 h 21951"/>
              <a:gd name="connsiteX3" fmla="*/ 10000 w 10000"/>
              <a:gd name="connsiteY3" fmla="*/ 12320 h 21951"/>
              <a:gd name="connsiteX4" fmla="*/ 6227 w 10000"/>
              <a:gd name="connsiteY4" fmla="*/ 21849 h 21951"/>
              <a:gd name="connsiteX5" fmla="*/ 3171 w 10000"/>
              <a:gd name="connsiteY5" fmla="*/ 21545 h 21951"/>
              <a:gd name="connsiteX6" fmla="*/ 0 w 10000"/>
              <a:gd name="connsiteY6" fmla="*/ 21951 h 21951"/>
              <a:gd name="connsiteX0" fmla="*/ 0 w 10508"/>
              <a:gd name="connsiteY0" fmla="*/ 22331 h 22331"/>
              <a:gd name="connsiteX1" fmla="*/ 8637 w 10508"/>
              <a:gd name="connsiteY1" fmla="*/ 380 h 22331"/>
              <a:gd name="connsiteX2" fmla="*/ 10508 w 10508"/>
              <a:gd name="connsiteY2" fmla="*/ 0 h 22331"/>
              <a:gd name="connsiteX3" fmla="*/ 10000 w 10508"/>
              <a:gd name="connsiteY3" fmla="*/ 12700 h 22331"/>
              <a:gd name="connsiteX4" fmla="*/ 6227 w 10508"/>
              <a:gd name="connsiteY4" fmla="*/ 22229 h 22331"/>
              <a:gd name="connsiteX5" fmla="*/ 3171 w 10508"/>
              <a:gd name="connsiteY5" fmla="*/ 21925 h 22331"/>
              <a:gd name="connsiteX6" fmla="*/ 0 w 10508"/>
              <a:gd name="connsiteY6" fmla="*/ 22331 h 22331"/>
              <a:gd name="connsiteX0" fmla="*/ 0 w 13698"/>
              <a:gd name="connsiteY0" fmla="*/ 23428 h 23428"/>
              <a:gd name="connsiteX1" fmla="*/ 8637 w 13698"/>
              <a:gd name="connsiteY1" fmla="*/ 1477 h 23428"/>
              <a:gd name="connsiteX2" fmla="*/ 10508 w 13698"/>
              <a:gd name="connsiteY2" fmla="*/ 1097 h 23428"/>
              <a:gd name="connsiteX3" fmla="*/ 13693 w 13698"/>
              <a:gd name="connsiteY3" fmla="*/ 1238 h 23428"/>
              <a:gd name="connsiteX4" fmla="*/ 6227 w 13698"/>
              <a:gd name="connsiteY4" fmla="*/ 23326 h 23428"/>
              <a:gd name="connsiteX5" fmla="*/ 3171 w 13698"/>
              <a:gd name="connsiteY5" fmla="*/ 23022 h 23428"/>
              <a:gd name="connsiteX6" fmla="*/ 0 w 13698"/>
              <a:gd name="connsiteY6" fmla="*/ 23428 h 23428"/>
              <a:gd name="connsiteX0" fmla="*/ 0 w 13693"/>
              <a:gd name="connsiteY0" fmla="*/ 22452 h 22452"/>
              <a:gd name="connsiteX1" fmla="*/ 8637 w 13693"/>
              <a:gd name="connsiteY1" fmla="*/ 501 h 22452"/>
              <a:gd name="connsiteX2" fmla="*/ 10508 w 13693"/>
              <a:gd name="connsiteY2" fmla="*/ 121 h 22452"/>
              <a:gd name="connsiteX3" fmla="*/ 13693 w 13693"/>
              <a:gd name="connsiteY3" fmla="*/ 262 h 22452"/>
              <a:gd name="connsiteX4" fmla="*/ 6227 w 13693"/>
              <a:gd name="connsiteY4" fmla="*/ 22350 h 22452"/>
              <a:gd name="connsiteX5" fmla="*/ 3171 w 13693"/>
              <a:gd name="connsiteY5" fmla="*/ 22046 h 22452"/>
              <a:gd name="connsiteX6" fmla="*/ 0 w 13693"/>
              <a:gd name="connsiteY6" fmla="*/ 22452 h 22452"/>
              <a:gd name="connsiteX0" fmla="*/ 0 w 13693"/>
              <a:gd name="connsiteY0" fmla="*/ 22967 h 22967"/>
              <a:gd name="connsiteX1" fmla="*/ 8637 w 13693"/>
              <a:gd name="connsiteY1" fmla="*/ 1016 h 22967"/>
              <a:gd name="connsiteX2" fmla="*/ 10508 w 13693"/>
              <a:gd name="connsiteY2" fmla="*/ 636 h 22967"/>
              <a:gd name="connsiteX3" fmla="*/ 13693 w 13693"/>
              <a:gd name="connsiteY3" fmla="*/ 777 h 22967"/>
              <a:gd name="connsiteX4" fmla="*/ 6227 w 13693"/>
              <a:gd name="connsiteY4" fmla="*/ 22865 h 22967"/>
              <a:gd name="connsiteX5" fmla="*/ 3171 w 13693"/>
              <a:gd name="connsiteY5" fmla="*/ 22561 h 22967"/>
              <a:gd name="connsiteX6" fmla="*/ 0 w 13693"/>
              <a:gd name="connsiteY6" fmla="*/ 22967 h 22967"/>
              <a:gd name="connsiteX0" fmla="*/ 0 w 13693"/>
              <a:gd name="connsiteY0" fmla="*/ 22569 h 22569"/>
              <a:gd name="connsiteX1" fmla="*/ 8637 w 13693"/>
              <a:gd name="connsiteY1" fmla="*/ 618 h 22569"/>
              <a:gd name="connsiteX2" fmla="*/ 10508 w 13693"/>
              <a:gd name="connsiteY2" fmla="*/ 238 h 22569"/>
              <a:gd name="connsiteX3" fmla="*/ 13693 w 13693"/>
              <a:gd name="connsiteY3" fmla="*/ 379 h 22569"/>
              <a:gd name="connsiteX4" fmla="*/ 6227 w 13693"/>
              <a:gd name="connsiteY4" fmla="*/ 22467 h 22569"/>
              <a:gd name="connsiteX5" fmla="*/ 3171 w 13693"/>
              <a:gd name="connsiteY5" fmla="*/ 22163 h 22569"/>
              <a:gd name="connsiteX6" fmla="*/ 0 w 13693"/>
              <a:gd name="connsiteY6" fmla="*/ 22569 h 22569"/>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171 w 13693"/>
              <a:gd name="connsiteY5" fmla="*/ 22055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054 w 13693"/>
              <a:gd name="connsiteY5" fmla="*/ 21918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61 h 22461"/>
              <a:gd name="connsiteX1" fmla="*/ 8461 w 13693"/>
              <a:gd name="connsiteY1" fmla="*/ 647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27 h 22427"/>
              <a:gd name="connsiteX1" fmla="*/ 8461 w 13693"/>
              <a:gd name="connsiteY1" fmla="*/ 613 h 22427"/>
              <a:gd name="connsiteX2" fmla="*/ 10977 w 13693"/>
              <a:gd name="connsiteY2" fmla="*/ 142 h 22427"/>
              <a:gd name="connsiteX3" fmla="*/ 13693 w 13693"/>
              <a:gd name="connsiteY3" fmla="*/ 237 h 22427"/>
              <a:gd name="connsiteX4" fmla="*/ 6110 w 13693"/>
              <a:gd name="connsiteY4" fmla="*/ 22416 h 22427"/>
              <a:gd name="connsiteX5" fmla="*/ 3054 w 13693"/>
              <a:gd name="connsiteY5" fmla="*/ 21884 h 22427"/>
              <a:gd name="connsiteX6" fmla="*/ 0 w 13693"/>
              <a:gd name="connsiteY6" fmla="*/ 22427 h 22427"/>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3" h="22285">
                <a:moveTo>
                  <a:pt x="0" y="22285"/>
                </a:moveTo>
                <a:lnTo>
                  <a:pt x="8461" y="471"/>
                </a:lnTo>
                <a:lnTo>
                  <a:pt x="10977" y="0"/>
                </a:lnTo>
                <a:cubicBezTo>
                  <a:pt x="14853" y="306"/>
                  <a:pt x="8996" y="-165"/>
                  <a:pt x="13693" y="278"/>
                </a:cubicBezTo>
                <a:lnTo>
                  <a:pt x="6110" y="22274"/>
                </a:lnTo>
                <a:lnTo>
                  <a:pt x="3054" y="21742"/>
                </a:lnTo>
                <a:lnTo>
                  <a:pt x="0" y="22285"/>
                </a:lnTo>
                <a:close/>
              </a:path>
            </a:pathLst>
          </a:custGeom>
          <a:solidFill>
            <a:srgbClr val="C0C0C0"/>
          </a:solidFill>
          <a:ln w="12700" cmpd="sng">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2" name="Line 15"/>
          <p:cNvSpPr>
            <a:spLocks noChangeShapeType="1"/>
          </p:cNvSpPr>
          <p:nvPr/>
        </p:nvSpPr>
        <p:spPr bwMode="auto">
          <a:xfrm flipV="1">
            <a:off x="4164755" y="1088299"/>
            <a:ext cx="1370857" cy="4863093"/>
          </a:xfrm>
          <a:prstGeom prst="line">
            <a:avLst/>
          </a:prstGeom>
          <a:noFill/>
          <a:ln w="317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3" name="Freeform 16"/>
          <p:cNvSpPr>
            <a:spLocks/>
          </p:cNvSpPr>
          <p:nvPr/>
        </p:nvSpPr>
        <p:spPr bwMode="auto">
          <a:xfrm>
            <a:off x="1742063" y="4184948"/>
            <a:ext cx="5004133" cy="1366204"/>
          </a:xfrm>
          <a:custGeom>
            <a:avLst/>
            <a:gdLst>
              <a:gd name="T0" fmla="*/ 0 w 2244"/>
              <a:gd name="T1" fmla="*/ 0 h 597"/>
              <a:gd name="T2" fmla="*/ 2147483647 w 2244"/>
              <a:gd name="T3" fmla="*/ 2147483647 h 597"/>
              <a:gd name="T4" fmla="*/ 2147483647 w 2244"/>
              <a:gd name="T5" fmla="*/ 2147483647 h 597"/>
              <a:gd name="T6" fmla="*/ 2147483647 w 2244"/>
              <a:gd name="T7" fmla="*/ 2147483647 h 597"/>
              <a:gd name="T8" fmla="*/ 2147483647 w 2244"/>
              <a:gd name="T9" fmla="*/ 2147483647 h 597"/>
              <a:gd name="T10" fmla="*/ 2147483647 w 2244"/>
              <a:gd name="T11" fmla="*/ 2147483647 h 597"/>
              <a:gd name="T12" fmla="*/ 2147483647 w 2244"/>
              <a:gd name="T13" fmla="*/ 2147483647 h 597"/>
              <a:gd name="T14" fmla="*/ 2147483647 w 2244"/>
              <a:gd name="T15" fmla="*/ 2147483647 h 597"/>
              <a:gd name="T16" fmla="*/ 2147483647 w 2244"/>
              <a:gd name="T17" fmla="*/ 2147483647 h 597"/>
              <a:gd name="T18" fmla="*/ 2147483647 w 2244"/>
              <a:gd name="T19" fmla="*/ 2147483647 h 597"/>
              <a:gd name="T20" fmla="*/ 2147483647 w 2244"/>
              <a:gd name="T21" fmla="*/ 2147483647 h 597"/>
              <a:gd name="T22" fmla="*/ 2147483647 w 2244"/>
              <a:gd name="T23" fmla="*/ 2147483647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597"/>
              <a:gd name="T38" fmla="*/ 2244 w 2244"/>
              <a:gd name="T39" fmla="*/ 597 h 597"/>
              <a:gd name="connsiteX0" fmla="*/ 0 w 11105"/>
              <a:gd name="connsiteY0" fmla="*/ 0 h 11162"/>
              <a:gd name="connsiteX1" fmla="*/ 927 w 11105"/>
              <a:gd name="connsiteY1" fmla="*/ 2328 h 11162"/>
              <a:gd name="connsiteX2" fmla="*/ 2184 w 11105"/>
              <a:gd name="connsiteY2" fmla="*/ 4640 h 11162"/>
              <a:gd name="connsiteX3" fmla="*/ 3904 w 11105"/>
              <a:gd name="connsiteY3" fmla="*/ 6231 h 11162"/>
              <a:gd name="connsiteX4" fmla="*/ 4693 w 11105"/>
              <a:gd name="connsiteY4" fmla="*/ 4221 h 11162"/>
              <a:gd name="connsiteX5" fmla="*/ 5147 w 11105"/>
              <a:gd name="connsiteY5" fmla="*/ 4221 h 11162"/>
              <a:gd name="connsiteX6" fmla="*/ 6283 w 11105"/>
              <a:gd name="connsiteY6" fmla="*/ 3920 h 11162"/>
              <a:gd name="connsiteX7" fmla="*/ 7366 w 11105"/>
              <a:gd name="connsiteY7" fmla="*/ 4824 h 11162"/>
              <a:gd name="connsiteX8" fmla="*/ 7834 w 11105"/>
              <a:gd name="connsiteY8" fmla="*/ 5327 h 11162"/>
              <a:gd name="connsiteX9" fmla="*/ 7794 w 11105"/>
              <a:gd name="connsiteY9" fmla="*/ 8794 h 11162"/>
              <a:gd name="connsiteX10" fmla="*/ 8396 w 11105"/>
              <a:gd name="connsiteY10" fmla="*/ 9598 h 11162"/>
              <a:gd name="connsiteX11" fmla="*/ 11105 w 11105"/>
              <a:gd name="connsiteY11" fmla="*/ 11162 h 1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5" h="11162">
                <a:moveTo>
                  <a:pt x="0" y="0"/>
                </a:moveTo>
                <a:lnTo>
                  <a:pt x="927" y="2328"/>
                </a:lnTo>
                <a:lnTo>
                  <a:pt x="2184" y="4640"/>
                </a:lnTo>
                <a:lnTo>
                  <a:pt x="3904" y="6231"/>
                </a:lnTo>
                <a:lnTo>
                  <a:pt x="4693" y="4221"/>
                </a:lnTo>
                <a:lnTo>
                  <a:pt x="5147" y="4221"/>
                </a:lnTo>
                <a:lnTo>
                  <a:pt x="6283" y="3920"/>
                </a:lnTo>
                <a:lnTo>
                  <a:pt x="7366" y="4824"/>
                </a:lnTo>
                <a:lnTo>
                  <a:pt x="7834" y="5327"/>
                </a:lnTo>
                <a:cubicBezTo>
                  <a:pt x="7821" y="6483"/>
                  <a:pt x="7807" y="7638"/>
                  <a:pt x="7794" y="8794"/>
                </a:cubicBezTo>
                <a:lnTo>
                  <a:pt x="8396" y="9598"/>
                </a:lnTo>
                <a:cubicBezTo>
                  <a:pt x="8931" y="9732"/>
                  <a:pt x="10570" y="11028"/>
                  <a:pt x="11105" y="11162"/>
                </a:cubicBez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4" name="Freeform 17"/>
          <p:cNvSpPr>
            <a:spLocks/>
          </p:cNvSpPr>
          <p:nvPr/>
        </p:nvSpPr>
        <p:spPr bwMode="auto">
          <a:xfrm>
            <a:off x="2071658" y="3358517"/>
            <a:ext cx="4995790" cy="1355189"/>
          </a:xfrm>
          <a:custGeom>
            <a:avLst/>
            <a:gdLst>
              <a:gd name="T0" fmla="*/ 0 w 2489"/>
              <a:gd name="T1" fmla="*/ 0 h 660"/>
              <a:gd name="T2" fmla="*/ 2147483647 w 2489"/>
              <a:gd name="T3" fmla="*/ 2147483647 h 660"/>
              <a:gd name="T4" fmla="*/ 2147483647 w 2489"/>
              <a:gd name="T5" fmla="*/ 2147483647 h 660"/>
              <a:gd name="T6" fmla="*/ 2147483647 w 2489"/>
              <a:gd name="T7" fmla="*/ 2147483647 h 660"/>
              <a:gd name="T8" fmla="*/ 2147483647 w 2489"/>
              <a:gd name="T9" fmla="*/ 2147483647 h 660"/>
              <a:gd name="T10" fmla="*/ 2147483647 w 2489"/>
              <a:gd name="T11" fmla="*/ 2147483647 h 660"/>
              <a:gd name="T12" fmla="*/ 2147483647 w 2489"/>
              <a:gd name="T13" fmla="*/ 2147483647 h 660"/>
              <a:gd name="T14" fmla="*/ 2147483647 w 2489"/>
              <a:gd name="T15" fmla="*/ 2147483647 h 660"/>
              <a:gd name="T16" fmla="*/ 2147483647 w 2489"/>
              <a:gd name="T17" fmla="*/ 2147483647 h 660"/>
              <a:gd name="T18" fmla="*/ 2147483647 w 2489"/>
              <a:gd name="T19" fmla="*/ 2147483647 h 660"/>
              <a:gd name="T20" fmla="*/ 2147483647 w 2489"/>
              <a:gd name="T21" fmla="*/ 2147483647 h 660"/>
              <a:gd name="T22" fmla="*/ 2147483647 w 2489"/>
              <a:gd name="T23" fmla="*/ 2147483647 h 660"/>
              <a:gd name="T24" fmla="*/ 2147483647 w 2489"/>
              <a:gd name="T25" fmla="*/ 2147483647 h 6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9"/>
              <a:gd name="T40" fmla="*/ 0 h 660"/>
              <a:gd name="T41" fmla="*/ 2489 w 2489"/>
              <a:gd name="T42" fmla="*/ 660 h 6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9" h="660">
                <a:moveTo>
                  <a:pt x="0" y="0"/>
                </a:moveTo>
                <a:lnTo>
                  <a:pt x="208" y="139"/>
                </a:lnTo>
                <a:lnTo>
                  <a:pt x="490" y="277"/>
                </a:lnTo>
                <a:lnTo>
                  <a:pt x="902" y="372"/>
                </a:lnTo>
                <a:lnTo>
                  <a:pt x="1052" y="264"/>
                </a:lnTo>
                <a:lnTo>
                  <a:pt x="1130" y="267"/>
                </a:lnTo>
                <a:lnTo>
                  <a:pt x="1409" y="246"/>
                </a:lnTo>
                <a:lnTo>
                  <a:pt x="1658" y="303"/>
                </a:lnTo>
                <a:lnTo>
                  <a:pt x="1757" y="312"/>
                </a:lnTo>
                <a:lnTo>
                  <a:pt x="1737" y="543"/>
                </a:lnTo>
                <a:lnTo>
                  <a:pt x="1889" y="585"/>
                </a:lnTo>
                <a:lnTo>
                  <a:pt x="2129" y="612"/>
                </a:lnTo>
                <a:lnTo>
                  <a:pt x="2489" y="660"/>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5" name="Freeform 18"/>
          <p:cNvSpPr>
            <a:spLocks/>
          </p:cNvSpPr>
          <p:nvPr/>
        </p:nvSpPr>
        <p:spPr bwMode="auto">
          <a:xfrm>
            <a:off x="2301018" y="2619181"/>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429 w 10953"/>
              <a:gd name="connsiteY7" fmla="*/ 665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828" y="6463"/>
                </a:lnTo>
                <a:lnTo>
                  <a:pt x="4395" y="5376"/>
                </a:lnTo>
                <a:lnTo>
                  <a:pt x="4781" y="5538"/>
                </a:lnTo>
                <a:lnTo>
                  <a:pt x="5914" y="4507"/>
                </a:lnTo>
                <a:lnTo>
                  <a:pt x="6872" y="6472"/>
                </a:lnTo>
                <a:lnTo>
                  <a:pt x="7429" y="6655"/>
                </a:lnTo>
                <a:cubicBezTo>
                  <a:pt x="7425" y="7996"/>
                  <a:pt x="7708" y="8028"/>
                  <a:pt x="7704" y="9369"/>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6" name="Freeform 19"/>
          <p:cNvSpPr>
            <a:spLocks/>
          </p:cNvSpPr>
          <p:nvPr/>
        </p:nvSpPr>
        <p:spPr bwMode="auto">
          <a:xfrm>
            <a:off x="1442629" y="5044671"/>
            <a:ext cx="3603392" cy="826430"/>
          </a:xfrm>
          <a:custGeom>
            <a:avLst/>
            <a:gdLst>
              <a:gd name="T0" fmla="*/ 0 w 1794"/>
              <a:gd name="T1" fmla="*/ 0 h 402"/>
              <a:gd name="T2" fmla="*/ 2147483647 w 1794"/>
              <a:gd name="T3" fmla="*/ 2147483647 h 402"/>
              <a:gd name="T4" fmla="*/ 2147483647 w 1794"/>
              <a:gd name="T5" fmla="*/ 2147483647 h 402"/>
              <a:gd name="T6" fmla="*/ 2147483647 w 1794"/>
              <a:gd name="T7" fmla="*/ 2147483647 h 402"/>
              <a:gd name="T8" fmla="*/ 2147483647 w 1794"/>
              <a:gd name="T9" fmla="*/ 2147483647 h 402"/>
              <a:gd name="T10" fmla="*/ 2147483647 w 1794"/>
              <a:gd name="T11" fmla="*/ 2147483647 h 402"/>
              <a:gd name="T12" fmla="*/ 2147483647 w 1794"/>
              <a:gd name="T13" fmla="*/ 2147483647 h 402"/>
              <a:gd name="T14" fmla="*/ 2147483647 w 1794"/>
              <a:gd name="T15" fmla="*/ 2147483647 h 402"/>
              <a:gd name="T16" fmla="*/ 2147483647 w 1794"/>
              <a:gd name="T17" fmla="*/ 2147483647 h 402"/>
              <a:gd name="T18" fmla="*/ 2147483647 w 1794"/>
              <a:gd name="T19" fmla="*/ 2147483647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94"/>
              <a:gd name="T31" fmla="*/ 0 h 402"/>
              <a:gd name="T32" fmla="*/ 1794 w 1794"/>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94" h="402">
                <a:moveTo>
                  <a:pt x="0" y="0"/>
                </a:moveTo>
                <a:lnTo>
                  <a:pt x="208" y="139"/>
                </a:lnTo>
                <a:lnTo>
                  <a:pt x="490" y="277"/>
                </a:lnTo>
                <a:lnTo>
                  <a:pt x="876" y="372"/>
                </a:lnTo>
                <a:lnTo>
                  <a:pt x="1053" y="252"/>
                </a:lnTo>
                <a:lnTo>
                  <a:pt x="1155" y="252"/>
                </a:lnTo>
                <a:lnTo>
                  <a:pt x="1410" y="234"/>
                </a:lnTo>
                <a:lnTo>
                  <a:pt x="1653" y="288"/>
                </a:lnTo>
                <a:lnTo>
                  <a:pt x="1788" y="315"/>
                </a:lnTo>
                <a:lnTo>
                  <a:pt x="1794" y="402"/>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47" name="Text Box 30"/>
          <p:cNvSpPr txBox="1">
            <a:spLocks noChangeArrowheads="1"/>
          </p:cNvSpPr>
          <p:nvPr/>
        </p:nvSpPr>
        <p:spPr bwMode="auto">
          <a:xfrm>
            <a:off x="1921265" y="521504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100</a:t>
            </a:r>
          </a:p>
        </p:txBody>
      </p:sp>
      <p:sp>
        <p:nvSpPr>
          <p:cNvPr id="158748" name="Text Box 31"/>
          <p:cNvSpPr txBox="1">
            <a:spLocks noChangeArrowheads="1"/>
          </p:cNvSpPr>
          <p:nvPr/>
        </p:nvSpPr>
        <p:spPr bwMode="auto">
          <a:xfrm>
            <a:off x="2175057" y="4351229"/>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102</a:t>
            </a:r>
          </a:p>
        </p:txBody>
      </p:sp>
      <p:sp>
        <p:nvSpPr>
          <p:cNvPr id="158766" name="Freeform 51"/>
          <p:cNvSpPr>
            <a:spLocks/>
          </p:cNvSpPr>
          <p:nvPr/>
        </p:nvSpPr>
        <p:spPr bwMode="auto">
          <a:xfrm>
            <a:off x="1135166" y="5724223"/>
            <a:ext cx="5583299" cy="824472"/>
          </a:xfrm>
          <a:custGeom>
            <a:avLst/>
            <a:gdLst>
              <a:gd name="T0" fmla="*/ 0 w 2781"/>
              <a:gd name="T1" fmla="*/ 2147483647 h 402"/>
              <a:gd name="T2" fmla="*/ 2147483647 w 2781"/>
              <a:gd name="T3" fmla="*/ 2147483647 h 402"/>
              <a:gd name="T4" fmla="*/ 2147483647 w 2781"/>
              <a:gd name="T5" fmla="*/ 2147483647 h 402"/>
              <a:gd name="T6" fmla="*/ 2147483647 w 2781"/>
              <a:gd name="T7" fmla="*/ 2147483647 h 402"/>
              <a:gd name="T8" fmla="*/ 2147483647 w 2781"/>
              <a:gd name="T9" fmla="*/ 2147483647 h 402"/>
              <a:gd name="T10" fmla="*/ 2147483647 w 2781"/>
              <a:gd name="T11" fmla="*/ 2147483647 h 402"/>
              <a:gd name="T12" fmla="*/ 2147483647 w 2781"/>
              <a:gd name="T13" fmla="*/ 2147483647 h 402"/>
              <a:gd name="T14" fmla="*/ 2147483647 w 2781"/>
              <a:gd name="T15" fmla="*/ 2147483647 h 402"/>
              <a:gd name="T16" fmla="*/ 2147483647 w 2781"/>
              <a:gd name="T17" fmla="*/ 2147483647 h 402"/>
              <a:gd name="T18" fmla="*/ 2147483647 w 2781"/>
              <a:gd name="T19" fmla="*/ 2147483647 h 402"/>
              <a:gd name="T20" fmla="*/ 2147483647 w 2781"/>
              <a:gd name="T21" fmla="*/ 2147483647 h 402"/>
              <a:gd name="T22" fmla="*/ 2147483647 w 2781"/>
              <a:gd name="T23" fmla="*/ 0 h 402"/>
              <a:gd name="T24" fmla="*/ 2147483647 w 2781"/>
              <a:gd name="T25" fmla="*/ 2147483647 h 402"/>
              <a:gd name="T26" fmla="*/ 0 w 2781"/>
              <a:gd name="T27" fmla="*/ 2147483647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1"/>
              <a:gd name="T43" fmla="*/ 0 h 402"/>
              <a:gd name="T44" fmla="*/ 2781 w 27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1" h="402">
                <a:moveTo>
                  <a:pt x="0" y="400"/>
                </a:moveTo>
                <a:lnTo>
                  <a:pt x="6" y="98"/>
                </a:lnTo>
                <a:lnTo>
                  <a:pt x="1043" y="49"/>
                </a:lnTo>
                <a:lnTo>
                  <a:pt x="1103" y="181"/>
                </a:lnTo>
                <a:lnTo>
                  <a:pt x="1202" y="181"/>
                </a:lnTo>
                <a:lnTo>
                  <a:pt x="1245" y="148"/>
                </a:lnTo>
                <a:lnTo>
                  <a:pt x="1520" y="115"/>
                </a:lnTo>
                <a:lnTo>
                  <a:pt x="1778" y="153"/>
                </a:lnTo>
                <a:lnTo>
                  <a:pt x="1805" y="170"/>
                </a:lnTo>
                <a:lnTo>
                  <a:pt x="1887" y="170"/>
                </a:lnTo>
                <a:lnTo>
                  <a:pt x="1981" y="16"/>
                </a:lnTo>
                <a:lnTo>
                  <a:pt x="2781" y="0"/>
                </a:lnTo>
                <a:lnTo>
                  <a:pt x="2778" y="402"/>
                </a:lnTo>
                <a:lnTo>
                  <a:pt x="0" y="40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dirty="0">
              <a:solidFill>
                <a:srgbClr val="000000"/>
              </a:solidFill>
            </a:endParaRPr>
          </a:p>
        </p:txBody>
      </p:sp>
      <p:sp>
        <p:nvSpPr>
          <p:cNvPr id="158770" name="Text Box 58"/>
          <p:cNvSpPr txBox="1">
            <a:spLocks noChangeArrowheads="1"/>
          </p:cNvSpPr>
          <p:nvPr/>
        </p:nvSpPr>
        <p:spPr bwMode="auto">
          <a:xfrm>
            <a:off x="4536132" y="1436032"/>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58772" name="Freeform 60"/>
          <p:cNvSpPr>
            <a:spLocks/>
          </p:cNvSpPr>
          <p:nvPr/>
        </p:nvSpPr>
        <p:spPr bwMode="auto">
          <a:xfrm>
            <a:off x="3705787" y="1814335"/>
            <a:ext cx="1069979" cy="3641592"/>
          </a:xfrm>
          <a:custGeom>
            <a:avLst/>
            <a:gdLst>
              <a:gd name="T0" fmla="*/ 2147483647 w 81"/>
              <a:gd name="T1" fmla="*/ 0 h 261"/>
              <a:gd name="T2" fmla="*/ 0 w 81"/>
              <a:gd name="T3" fmla="*/ 2147483647 h 261"/>
              <a:gd name="T4" fmla="*/ 0 60000 65536"/>
              <a:gd name="T5" fmla="*/ 0 60000 65536"/>
              <a:gd name="T6" fmla="*/ 0 w 81"/>
              <a:gd name="T7" fmla="*/ 0 h 261"/>
              <a:gd name="T8" fmla="*/ 81 w 81"/>
              <a:gd name="T9" fmla="*/ 261 h 261"/>
            </a:gdLst>
            <a:ahLst/>
            <a:cxnLst>
              <a:cxn ang="T4">
                <a:pos x="T0" y="T1"/>
              </a:cxn>
              <a:cxn ang="T5">
                <a:pos x="T2" y="T3"/>
              </a:cxn>
            </a:cxnLst>
            <a:rect l="T6" t="T7" r="T8" b="T9"/>
            <a:pathLst>
              <a:path w="81" h="261">
                <a:moveTo>
                  <a:pt x="81" y="0"/>
                </a:moveTo>
                <a:lnTo>
                  <a:pt x="0" y="261"/>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773" name="Freeform 61"/>
          <p:cNvSpPr>
            <a:spLocks/>
          </p:cNvSpPr>
          <p:nvPr/>
        </p:nvSpPr>
        <p:spPr bwMode="auto">
          <a:xfrm>
            <a:off x="4828643" y="1814334"/>
            <a:ext cx="1146036" cy="4199727"/>
          </a:xfrm>
          <a:custGeom>
            <a:avLst/>
            <a:gdLst>
              <a:gd name="T0" fmla="*/ 2147483647 w 271"/>
              <a:gd name="T1" fmla="*/ 0 h 880"/>
              <a:gd name="T2" fmla="*/ 0 w 271"/>
              <a:gd name="T3" fmla="*/ 2147483647 h 880"/>
              <a:gd name="T4" fmla="*/ 0 60000 65536"/>
              <a:gd name="T5" fmla="*/ 0 60000 65536"/>
              <a:gd name="T6" fmla="*/ 0 w 271"/>
              <a:gd name="T7" fmla="*/ 0 h 880"/>
              <a:gd name="T8" fmla="*/ 271 w 271"/>
              <a:gd name="T9" fmla="*/ 880 h 880"/>
            </a:gdLst>
            <a:ahLst/>
            <a:cxnLst>
              <a:cxn ang="T4">
                <a:pos x="T0" y="T1"/>
              </a:cxn>
              <a:cxn ang="T5">
                <a:pos x="T2" y="T3"/>
              </a:cxn>
            </a:cxnLst>
            <a:rect l="T6" t="T7" r="T8" b="T9"/>
            <a:pathLst>
              <a:path w="271" h="880">
                <a:moveTo>
                  <a:pt x="271" y="0"/>
                </a:moveTo>
                <a:lnTo>
                  <a:pt x="0" y="880"/>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808" name="Line 99"/>
          <p:cNvSpPr>
            <a:spLocks noChangeShapeType="1"/>
          </p:cNvSpPr>
          <p:nvPr/>
        </p:nvSpPr>
        <p:spPr bwMode="auto">
          <a:xfrm>
            <a:off x="1135166" y="6681864"/>
            <a:ext cx="6219768" cy="0"/>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09" name="Rectangle 108"/>
          <p:cNvSpPr/>
          <p:nvPr/>
        </p:nvSpPr>
        <p:spPr>
          <a:xfrm>
            <a:off x="0" y="0"/>
            <a:ext cx="9144000" cy="376238"/>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
        <p:nvSpPr>
          <p:cNvPr id="158820" name="Text Box 6"/>
          <p:cNvSpPr txBox="1">
            <a:spLocks noChangeArrowheads="1"/>
          </p:cNvSpPr>
          <p:nvPr/>
        </p:nvSpPr>
        <p:spPr bwMode="auto">
          <a:xfrm>
            <a:off x="4343400" y="-55563"/>
            <a:ext cx="4808538" cy="431801"/>
          </a:xfrm>
          <a:prstGeom prst="rect">
            <a:avLst/>
          </a:prstGeom>
          <a:noFill/>
          <a:ln w="9525">
            <a:noFill/>
            <a:miter lim="800000"/>
            <a:headEnd/>
            <a:tailEnd/>
          </a:ln>
        </p:spPr>
        <p:txBody>
          <a:bodyPr>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58821" name="Text Box 6"/>
          <p:cNvSpPr txBox="1">
            <a:spLocks noChangeArrowheads="1"/>
          </p:cNvSpPr>
          <p:nvPr/>
        </p:nvSpPr>
        <p:spPr bwMode="auto">
          <a:xfrm>
            <a:off x="-20638" y="-55563"/>
            <a:ext cx="4591051" cy="431801"/>
          </a:xfrm>
          <a:prstGeom prst="rect">
            <a:avLst/>
          </a:prstGeom>
          <a:noFill/>
          <a:ln w="9525">
            <a:noFill/>
            <a:miter lim="800000"/>
            <a:headEnd/>
            <a:tailEnd/>
          </a:ln>
        </p:spPr>
        <p:txBody>
          <a:bodyPr anchor="ctr">
            <a:spAutoFit/>
          </a:bodyPr>
          <a:lstStyle/>
          <a:p>
            <a:pPr fontAlgn="base">
              <a:spcBef>
                <a:spcPct val="0"/>
              </a:spcBef>
              <a:spcAft>
                <a:spcPct val="0"/>
              </a:spcAft>
              <a:tabLst>
                <a:tab pos="4860925" algn="l"/>
              </a:tabLst>
            </a:pPr>
            <a:r>
              <a:rPr lang="en-US" sz="2200" b="1">
                <a:solidFill>
                  <a:srgbClr val="FFFFCC"/>
                </a:solidFill>
              </a:rPr>
              <a:t>Ditch Outlets ESMPs</a:t>
            </a:r>
          </a:p>
        </p:txBody>
      </p:sp>
      <p:sp>
        <p:nvSpPr>
          <p:cNvPr id="107" name="Freeform 18"/>
          <p:cNvSpPr>
            <a:spLocks/>
          </p:cNvSpPr>
          <p:nvPr/>
        </p:nvSpPr>
        <p:spPr bwMode="auto">
          <a:xfrm>
            <a:off x="2584356" y="1814334"/>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350 w 10953"/>
              <a:gd name="connsiteY8" fmla="*/ 9671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739" y="6463"/>
                </a:lnTo>
                <a:lnTo>
                  <a:pt x="4351" y="4570"/>
                </a:lnTo>
                <a:lnTo>
                  <a:pt x="4848" y="4934"/>
                </a:lnTo>
                <a:lnTo>
                  <a:pt x="5715" y="4003"/>
                </a:lnTo>
                <a:lnTo>
                  <a:pt x="6695" y="5766"/>
                </a:lnTo>
                <a:lnTo>
                  <a:pt x="7230" y="6050"/>
                </a:lnTo>
                <a:cubicBezTo>
                  <a:pt x="7226" y="7391"/>
                  <a:pt x="7354" y="8330"/>
                  <a:pt x="7350" y="9671"/>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08" name="Freeform 18"/>
          <p:cNvSpPr>
            <a:spLocks/>
          </p:cNvSpPr>
          <p:nvPr/>
        </p:nvSpPr>
        <p:spPr bwMode="auto">
          <a:xfrm>
            <a:off x="3134957" y="1126176"/>
            <a:ext cx="4607131" cy="1069577"/>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316 w 10045"/>
              <a:gd name="connsiteY5" fmla="*/ 2190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720 w 10045"/>
              <a:gd name="connsiteY7" fmla="*/ 5245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5" h="10605">
                <a:moveTo>
                  <a:pt x="0" y="0"/>
                </a:moveTo>
                <a:lnTo>
                  <a:pt x="1293" y="2820"/>
                </a:lnTo>
                <a:lnTo>
                  <a:pt x="3097" y="4751"/>
                </a:lnTo>
                <a:lnTo>
                  <a:pt x="3753" y="2556"/>
                </a:lnTo>
                <a:lnTo>
                  <a:pt x="4095" y="2617"/>
                </a:lnTo>
                <a:lnTo>
                  <a:pt x="5117" y="1888"/>
                </a:lnTo>
                <a:lnTo>
                  <a:pt x="6119" y="3349"/>
                </a:lnTo>
                <a:lnTo>
                  <a:pt x="6720" y="5245"/>
                </a:lnTo>
                <a:cubicBezTo>
                  <a:pt x="6716" y="6586"/>
                  <a:pt x="6800" y="6215"/>
                  <a:pt x="6796" y="7556"/>
                </a:cubicBezTo>
                <a:lnTo>
                  <a:pt x="7466" y="8898"/>
                </a:lnTo>
                <a:lnTo>
                  <a:pt x="8469" y="9629"/>
                </a:lnTo>
                <a:lnTo>
                  <a:pt x="10045" y="10605"/>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10" name="Text Box 58"/>
          <p:cNvSpPr txBox="1">
            <a:spLocks noChangeArrowheads="1"/>
          </p:cNvSpPr>
          <p:nvPr/>
        </p:nvSpPr>
        <p:spPr bwMode="auto">
          <a:xfrm>
            <a:off x="5735102" y="1385014"/>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11" name="Text Box 31"/>
          <p:cNvSpPr txBox="1">
            <a:spLocks noChangeArrowheads="1"/>
          </p:cNvSpPr>
          <p:nvPr/>
        </p:nvSpPr>
        <p:spPr bwMode="auto">
          <a:xfrm>
            <a:off x="2396991" y="343776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104</a:t>
            </a:r>
          </a:p>
        </p:txBody>
      </p:sp>
      <p:sp>
        <p:nvSpPr>
          <p:cNvPr id="112" name="Text Box 31"/>
          <p:cNvSpPr txBox="1">
            <a:spLocks noChangeArrowheads="1"/>
          </p:cNvSpPr>
          <p:nvPr/>
        </p:nvSpPr>
        <p:spPr bwMode="auto">
          <a:xfrm>
            <a:off x="2725022" y="2682434"/>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106</a:t>
            </a:r>
          </a:p>
        </p:txBody>
      </p:sp>
      <p:sp>
        <p:nvSpPr>
          <p:cNvPr id="113" name="Text Box 31"/>
          <p:cNvSpPr txBox="1">
            <a:spLocks noChangeArrowheads="1"/>
          </p:cNvSpPr>
          <p:nvPr/>
        </p:nvSpPr>
        <p:spPr bwMode="auto">
          <a:xfrm>
            <a:off x="3151949" y="1905247"/>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108</a:t>
            </a:r>
          </a:p>
        </p:txBody>
      </p:sp>
      <p:sp>
        <p:nvSpPr>
          <p:cNvPr id="114" name="Text Box 31"/>
          <p:cNvSpPr txBox="1">
            <a:spLocks noChangeArrowheads="1"/>
          </p:cNvSpPr>
          <p:nvPr/>
        </p:nvSpPr>
        <p:spPr bwMode="auto">
          <a:xfrm>
            <a:off x="3649437" y="1230343"/>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110</a:t>
            </a:r>
          </a:p>
        </p:txBody>
      </p:sp>
      <p:grpSp>
        <p:nvGrpSpPr>
          <p:cNvPr id="6" name="Group 5"/>
          <p:cNvGrpSpPr/>
          <p:nvPr/>
        </p:nvGrpSpPr>
        <p:grpSpPr>
          <a:xfrm>
            <a:off x="3230880" y="863600"/>
            <a:ext cx="3007360" cy="5252720"/>
            <a:chOff x="3230880" y="863600"/>
            <a:chExt cx="3007360" cy="5252720"/>
          </a:xfrm>
        </p:grpSpPr>
        <p:grpSp>
          <p:nvGrpSpPr>
            <p:cNvPr id="4" name="Group 3"/>
            <p:cNvGrpSpPr/>
            <p:nvPr/>
          </p:nvGrpSpPr>
          <p:grpSpPr>
            <a:xfrm>
              <a:off x="3230880" y="863600"/>
              <a:ext cx="3007360" cy="5252720"/>
              <a:chOff x="3230880" y="863600"/>
              <a:chExt cx="3007360" cy="5252720"/>
            </a:xfrm>
          </p:grpSpPr>
          <p:sp>
            <p:nvSpPr>
              <p:cNvPr id="2" name="Freeform 1"/>
              <p:cNvSpPr/>
              <p:nvPr/>
            </p:nvSpPr>
            <p:spPr bwMode="auto">
              <a:xfrm>
                <a:off x="3230880" y="5567680"/>
                <a:ext cx="1859280" cy="548640"/>
              </a:xfrm>
              <a:custGeom>
                <a:avLst/>
                <a:gdLst>
                  <a:gd name="connsiteX0" fmla="*/ 20320 w 1859280"/>
                  <a:gd name="connsiteY0" fmla="*/ 223520 h 548640"/>
                  <a:gd name="connsiteX1" fmla="*/ 1066800 w 1859280"/>
                  <a:gd name="connsiteY1" fmla="*/ 0 h 548640"/>
                  <a:gd name="connsiteX2" fmla="*/ 1859280 w 1859280"/>
                  <a:gd name="connsiteY2" fmla="*/ 243840 h 548640"/>
                  <a:gd name="connsiteX3" fmla="*/ 1686560 w 1859280"/>
                  <a:gd name="connsiteY3" fmla="*/ 528320 h 548640"/>
                  <a:gd name="connsiteX4" fmla="*/ 1483360 w 1859280"/>
                  <a:gd name="connsiteY4" fmla="*/ 487680 h 548640"/>
                  <a:gd name="connsiteX5" fmla="*/ 955040 w 1859280"/>
                  <a:gd name="connsiteY5" fmla="*/ 396240 h 548640"/>
                  <a:gd name="connsiteX6" fmla="*/ 365760 w 1859280"/>
                  <a:gd name="connsiteY6" fmla="*/ 467360 h 548640"/>
                  <a:gd name="connsiteX7" fmla="*/ 243840 w 1859280"/>
                  <a:gd name="connsiteY7" fmla="*/ 548640 h 548640"/>
                  <a:gd name="connsiteX8" fmla="*/ 162560 w 1859280"/>
                  <a:gd name="connsiteY8" fmla="*/ 538480 h 548640"/>
                  <a:gd name="connsiteX9" fmla="*/ 0 w 1859280"/>
                  <a:gd name="connsiteY9" fmla="*/ 28448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280" h="548640">
                    <a:moveTo>
                      <a:pt x="20320" y="223520"/>
                    </a:moveTo>
                    <a:lnTo>
                      <a:pt x="1066800" y="0"/>
                    </a:lnTo>
                    <a:lnTo>
                      <a:pt x="1859280" y="243840"/>
                    </a:lnTo>
                    <a:lnTo>
                      <a:pt x="1686560" y="528320"/>
                    </a:lnTo>
                    <a:lnTo>
                      <a:pt x="1483360" y="487680"/>
                    </a:lnTo>
                    <a:lnTo>
                      <a:pt x="955040" y="396240"/>
                    </a:lnTo>
                    <a:lnTo>
                      <a:pt x="365760" y="467360"/>
                    </a:lnTo>
                    <a:lnTo>
                      <a:pt x="243840" y="548640"/>
                    </a:lnTo>
                    <a:lnTo>
                      <a:pt x="162560" y="538480"/>
                    </a:lnTo>
                    <a:lnTo>
                      <a:pt x="0" y="284480"/>
                    </a:lnTo>
                  </a:path>
                </a:pathLst>
              </a:custGeom>
              <a:solidFill>
                <a:srgbClr val="FF000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b="1">
                  <a:solidFill>
                    <a:srgbClr val="000000"/>
                  </a:solidFill>
                </a:endParaRPr>
              </a:p>
            </p:txBody>
          </p:sp>
          <p:sp>
            <p:nvSpPr>
              <p:cNvPr id="3" name="Freeform 2"/>
              <p:cNvSpPr/>
              <p:nvPr/>
            </p:nvSpPr>
            <p:spPr bwMode="auto">
              <a:xfrm>
                <a:off x="3230880" y="863600"/>
                <a:ext cx="3007360" cy="4947920"/>
              </a:xfrm>
              <a:custGeom>
                <a:avLst/>
                <a:gdLst>
                  <a:gd name="connsiteX0" fmla="*/ 0 w 3027680"/>
                  <a:gd name="connsiteY0" fmla="*/ 4937760 h 4947920"/>
                  <a:gd name="connsiteX1" fmla="*/ 1595120 w 3027680"/>
                  <a:gd name="connsiteY1" fmla="*/ 172720 h 4947920"/>
                  <a:gd name="connsiteX2" fmla="*/ 2336800 w 3027680"/>
                  <a:gd name="connsiteY2" fmla="*/ 0 h 4947920"/>
                  <a:gd name="connsiteX3" fmla="*/ 3027680 w 3027680"/>
                  <a:gd name="connsiteY3" fmla="*/ 193040 h 4947920"/>
                  <a:gd name="connsiteX4" fmla="*/ 1889760 w 3027680"/>
                  <a:gd name="connsiteY4" fmla="*/ 4947920 h 4947920"/>
                  <a:gd name="connsiteX5" fmla="*/ 1087120 w 3027680"/>
                  <a:gd name="connsiteY5" fmla="*/ 4714240 h 4947920"/>
                  <a:gd name="connsiteX6" fmla="*/ 0 w 3027680"/>
                  <a:gd name="connsiteY6" fmla="*/ 4937760 h 494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680" h="4947920">
                    <a:moveTo>
                      <a:pt x="0" y="4937760"/>
                    </a:moveTo>
                    <a:lnTo>
                      <a:pt x="1595120" y="172720"/>
                    </a:lnTo>
                    <a:lnTo>
                      <a:pt x="2336800" y="0"/>
                    </a:lnTo>
                    <a:lnTo>
                      <a:pt x="3027680" y="193040"/>
                    </a:lnTo>
                    <a:lnTo>
                      <a:pt x="1889760" y="4947920"/>
                    </a:lnTo>
                    <a:lnTo>
                      <a:pt x="1087120" y="4714240"/>
                    </a:lnTo>
                    <a:lnTo>
                      <a:pt x="0" y="4937760"/>
                    </a:lnTo>
                    <a:close/>
                  </a:path>
                </a:pathLst>
              </a:custGeom>
              <a:solidFill>
                <a:srgbClr val="FF000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b="1" dirty="0">
                  <a:solidFill>
                    <a:srgbClr val="000000"/>
                  </a:solidFill>
                </a:endParaRPr>
              </a:p>
            </p:txBody>
          </p:sp>
        </p:grpSp>
        <p:sp>
          <p:nvSpPr>
            <p:cNvPr id="5" name="TextBox 4"/>
            <p:cNvSpPr txBox="1"/>
            <p:nvPr/>
          </p:nvSpPr>
          <p:spPr>
            <a:xfrm>
              <a:off x="4338892" y="3045834"/>
              <a:ext cx="1039067" cy="830997"/>
            </a:xfrm>
            <a:prstGeom prst="rect">
              <a:avLst/>
            </a:prstGeom>
            <a:noFill/>
          </p:spPr>
          <p:txBody>
            <a:bodyPr wrap="none" rtlCol="0">
              <a:spAutoFit/>
            </a:bodyPr>
            <a:lstStyle/>
            <a:p>
              <a:pPr algn="ctr"/>
              <a:r>
                <a:rPr lang="en-US" sz="2400" b="1" dirty="0">
                  <a:solidFill>
                    <a:srgbClr val="FFFFFF"/>
                  </a:solidFill>
                </a:rPr>
                <a:t>Road </a:t>
              </a:r>
            </a:p>
            <a:p>
              <a:pPr algn="ctr"/>
              <a:r>
                <a:rPr lang="en-US" sz="2400" b="1" dirty="0">
                  <a:solidFill>
                    <a:srgbClr val="FFFFFF"/>
                  </a:solidFill>
                </a:rPr>
                <a:t>Fill</a:t>
              </a:r>
            </a:p>
          </p:txBody>
        </p:sp>
      </p:grpSp>
      <p:sp>
        <p:nvSpPr>
          <p:cNvPr id="41" name="Text Box 4"/>
          <p:cNvSpPr txBox="1">
            <a:spLocks noChangeArrowheads="1"/>
          </p:cNvSpPr>
          <p:nvPr/>
        </p:nvSpPr>
        <p:spPr bwMode="auto">
          <a:xfrm>
            <a:off x="216586" y="487262"/>
            <a:ext cx="2180405" cy="707886"/>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Entrenched Road</a:t>
            </a:r>
          </a:p>
          <a:p>
            <a:r>
              <a:rPr lang="en-US" sz="2000" b="1" u="sng" dirty="0">
                <a:solidFill>
                  <a:srgbClr val="000000"/>
                </a:solidFill>
              </a:rPr>
              <a:t>Complete Fill</a:t>
            </a:r>
          </a:p>
        </p:txBody>
      </p:sp>
    </p:spTree>
    <p:extLst>
      <p:ext uri="{BB962C8B-B14F-4D97-AF65-F5344CB8AC3E}">
        <p14:creationId xmlns:p14="http://schemas.microsoft.com/office/powerpoint/2010/main" val="383162623"/>
      </p:ext>
    </p:extLst>
  </p:cSld>
  <p:clrMapOvr>
    <a:masterClrMapping/>
  </p:clrMapOvr>
  <mc:AlternateContent xmlns:mc="http://schemas.openxmlformats.org/markup-compatibility/2006" xmlns:p14="http://schemas.microsoft.com/office/powerpoint/2010/main">
    <mc:Choice Requires="p14">
      <p:transition spd="slow" p14:dur="5000">
        <p:wipe dir="u"/>
      </p:transition>
    </mc:Choice>
    <mc:Fallback xmlns="">
      <p:transition spd="slow">
        <p:wipe dir="u"/>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6"/>
          <p:cNvSpPr>
            <a:spLocks noChangeArrowheads="1"/>
          </p:cNvSpPr>
          <p:nvPr/>
        </p:nvSpPr>
        <p:spPr bwMode="auto">
          <a:xfrm>
            <a:off x="2388520" y="3869651"/>
            <a:ext cx="1462898" cy="26437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800">
                <a:solidFill>
                  <a:srgbClr val="999999"/>
                </a:solidFill>
                <a:latin typeface="Arial Narrow" pitchFamily="34" charset="0"/>
              </a:rPr>
              <a:t>Figures not drawn to scale.</a:t>
            </a:r>
          </a:p>
        </p:txBody>
      </p:sp>
      <p:sp>
        <p:nvSpPr>
          <p:cNvPr id="158724" name="Freeform 7"/>
          <p:cNvSpPr>
            <a:spLocks/>
          </p:cNvSpPr>
          <p:nvPr/>
        </p:nvSpPr>
        <p:spPr bwMode="auto">
          <a:xfrm>
            <a:off x="1143000" y="838200"/>
            <a:ext cx="7004578" cy="5502908"/>
          </a:xfrm>
          <a:custGeom>
            <a:avLst/>
            <a:gdLst>
              <a:gd name="T0" fmla="*/ 0 w 3094"/>
              <a:gd name="T1" fmla="*/ 2147483647 h 1365"/>
              <a:gd name="T2" fmla="*/ 2147483647 w 3094"/>
              <a:gd name="T3" fmla="*/ 2147483647 h 1365"/>
              <a:gd name="T4" fmla="*/ 2147483647 w 3094"/>
              <a:gd name="T5" fmla="*/ 2147483647 h 1365"/>
              <a:gd name="T6" fmla="*/ 2147483647 w 3094"/>
              <a:gd name="T7" fmla="*/ 2147483647 h 1365"/>
              <a:gd name="T8" fmla="*/ 2147483647 w 3094"/>
              <a:gd name="T9" fmla="*/ 2147483647 h 1365"/>
              <a:gd name="T10" fmla="*/ 2147483647 w 3094"/>
              <a:gd name="T11" fmla="*/ 2147483647 h 1365"/>
              <a:gd name="T12" fmla="*/ 2147483647 w 3094"/>
              <a:gd name="T13" fmla="*/ 2147483647 h 1365"/>
              <a:gd name="T14" fmla="*/ 2147483647 w 3094"/>
              <a:gd name="T15" fmla="*/ 2147483647 h 1365"/>
              <a:gd name="T16" fmla="*/ 2147483647 w 3094"/>
              <a:gd name="T17" fmla="*/ 2147483647 h 1365"/>
              <a:gd name="T18" fmla="*/ 2147483647 w 3094"/>
              <a:gd name="T19" fmla="*/ 2147483647 h 1365"/>
              <a:gd name="T20" fmla="*/ 2147483647 w 3094"/>
              <a:gd name="T21" fmla="*/ 2147483647 h 1365"/>
              <a:gd name="T22" fmla="*/ 2147483647 w 3094"/>
              <a:gd name="T23" fmla="*/ 0 h 1365"/>
              <a:gd name="T24" fmla="*/ 2147483647 w 3094"/>
              <a:gd name="T25" fmla="*/ 2147483647 h 1365"/>
              <a:gd name="T26" fmla="*/ 2147483647 w 3094"/>
              <a:gd name="T27" fmla="*/ 2147483647 h 1365"/>
              <a:gd name="T28" fmla="*/ 2147483647 w 3094"/>
              <a:gd name="T29" fmla="*/ 2147483647 h 1365"/>
              <a:gd name="T30" fmla="*/ 0 w 3094"/>
              <a:gd name="T31" fmla="*/ 2147483647 h 1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94"/>
              <a:gd name="T49" fmla="*/ 0 h 1365"/>
              <a:gd name="T50" fmla="*/ 3094 w 3094"/>
              <a:gd name="T51" fmla="*/ 1365 h 1365"/>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7453 w 11276"/>
              <a:gd name="connsiteY10" fmla="*/ 10009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5907 w 11276"/>
              <a:gd name="connsiteY2" fmla="*/ 783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6" h="19650">
                <a:moveTo>
                  <a:pt x="0" y="18177"/>
                </a:moveTo>
                <a:lnTo>
                  <a:pt x="2672" y="1130"/>
                </a:lnTo>
                <a:lnTo>
                  <a:pt x="5907" y="783"/>
                </a:lnTo>
                <a:cubicBezTo>
                  <a:pt x="5955" y="1047"/>
                  <a:pt x="4710" y="10924"/>
                  <a:pt x="4758" y="11188"/>
                </a:cubicBezTo>
                <a:lnTo>
                  <a:pt x="5074" y="11057"/>
                </a:lnTo>
                <a:lnTo>
                  <a:pt x="5220" y="11049"/>
                </a:lnTo>
                <a:lnTo>
                  <a:pt x="5785" y="10932"/>
                </a:lnTo>
                <a:lnTo>
                  <a:pt x="6513" y="10932"/>
                </a:lnTo>
                <a:lnTo>
                  <a:pt x="6778" y="10976"/>
                </a:lnTo>
                <a:lnTo>
                  <a:pt x="7169" y="10932"/>
                </a:lnTo>
                <a:lnTo>
                  <a:pt x="8303" y="467"/>
                </a:lnTo>
                <a:lnTo>
                  <a:pt x="11276" y="0"/>
                </a:lnTo>
                <a:lnTo>
                  <a:pt x="8959" y="17401"/>
                </a:lnTo>
                <a:lnTo>
                  <a:pt x="5465" y="19613"/>
                </a:lnTo>
                <a:lnTo>
                  <a:pt x="1086" y="19650"/>
                </a:lnTo>
                <a:lnTo>
                  <a:pt x="0" y="18177"/>
                </a:lnTo>
                <a:close/>
              </a:path>
            </a:pathLst>
          </a:custGeom>
          <a:solidFill>
            <a:srgbClr val="99FF99"/>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5" name="Freeform 8"/>
          <p:cNvSpPr>
            <a:spLocks/>
          </p:cNvSpPr>
          <p:nvPr/>
        </p:nvSpPr>
        <p:spPr bwMode="auto">
          <a:xfrm>
            <a:off x="3218499" y="1054365"/>
            <a:ext cx="1703344" cy="5068303"/>
          </a:xfrm>
          <a:custGeom>
            <a:avLst/>
            <a:gdLst>
              <a:gd name="T0" fmla="*/ 2147483647 w 458"/>
              <a:gd name="T1" fmla="*/ 0 h 1144"/>
              <a:gd name="T2" fmla="*/ 0 w 458"/>
              <a:gd name="T3" fmla="*/ 2147483647 h 1144"/>
              <a:gd name="T4" fmla="*/ 2147483647 w 458"/>
              <a:gd name="T5" fmla="*/ 2147483647 h 1144"/>
              <a:gd name="T6" fmla="*/ 2147483647 w 458"/>
              <a:gd name="T7" fmla="*/ 2147483647 h 1144"/>
              <a:gd name="T8" fmla="*/ 2147483647 w 458"/>
              <a:gd name="T9" fmla="*/ 2147483647 h 1144"/>
              <a:gd name="T10" fmla="*/ 2147483647 w 458"/>
              <a:gd name="T11" fmla="*/ 2147483647 h 1144"/>
              <a:gd name="T12" fmla="*/ 2147483647 w 458"/>
              <a:gd name="T13" fmla="*/ 0 h 1144"/>
              <a:gd name="T14" fmla="*/ 0 60000 65536"/>
              <a:gd name="T15" fmla="*/ 0 60000 65536"/>
              <a:gd name="T16" fmla="*/ 0 60000 65536"/>
              <a:gd name="T17" fmla="*/ 0 60000 65536"/>
              <a:gd name="T18" fmla="*/ 0 60000 65536"/>
              <a:gd name="T19" fmla="*/ 0 60000 65536"/>
              <a:gd name="T20" fmla="*/ 0 60000 65536"/>
              <a:gd name="T21" fmla="*/ 0 w 458"/>
              <a:gd name="T22" fmla="*/ 0 h 1144"/>
              <a:gd name="T23" fmla="*/ 458 w 458"/>
              <a:gd name="T24" fmla="*/ 1144 h 1144"/>
              <a:gd name="connsiteX0" fmla="*/ 8515 w 9499"/>
              <a:gd name="connsiteY0" fmla="*/ 0 h 10000"/>
              <a:gd name="connsiteX1" fmla="*/ 0 w 9499"/>
              <a:gd name="connsiteY1" fmla="*/ 8829 h 10000"/>
              <a:gd name="connsiteX2" fmla="*/ 1266 w 9499"/>
              <a:gd name="connsiteY2" fmla="*/ 9983 h 10000"/>
              <a:gd name="connsiteX3" fmla="*/ 3537 w 9499"/>
              <a:gd name="connsiteY3" fmla="*/ 10000 h 10000"/>
              <a:gd name="connsiteX4" fmla="*/ 4279 w 9499"/>
              <a:gd name="connsiteY4" fmla="*/ 9773 h 10000"/>
              <a:gd name="connsiteX5" fmla="*/ 9499 w 9499"/>
              <a:gd name="connsiteY5" fmla="*/ 23 h 10000"/>
              <a:gd name="connsiteX6" fmla="*/ 8515 w 9499"/>
              <a:gd name="connsiteY6" fmla="*/ 0 h 10000"/>
              <a:gd name="connsiteX0" fmla="*/ 8964 w 9766"/>
              <a:gd name="connsiteY0" fmla="*/ 0 h 10000"/>
              <a:gd name="connsiteX1" fmla="*/ 0 w 9766"/>
              <a:gd name="connsiteY1" fmla="*/ 8829 h 10000"/>
              <a:gd name="connsiteX2" fmla="*/ 1333 w 9766"/>
              <a:gd name="connsiteY2" fmla="*/ 9983 h 10000"/>
              <a:gd name="connsiteX3" fmla="*/ 3724 w 9766"/>
              <a:gd name="connsiteY3" fmla="*/ 10000 h 10000"/>
              <a:gd name="connsiteX4" fmla="*/ 4505 w 9766"/>
              <a:gd name="connsiteY4" fmla="*/ 9773 h 10000"/>
              <a:gd name="connsiteX5" fmla="*/ 9766 w 9766"/>
              <a:gd name="connsiteY5" fmla="*/ 305 h 10000"/>
              <a:gd name="connsiteX6" fmla="*/ 8964 w 9766"/>
              <a:gd name="connsiteY6" fmla="*/ 0 h 10000"/>
              <a:gd name="connsiteX0" fmla="*/ 9239 w 10060"/>
              <a:gd name="connsiteY0" fmla="*/ 0 h 10000"/>
              <a:gd name="connsiteX1" fmla="*/ 0 w 10060"/>
              <a:gd name="connsiteY1" fmla="*/ 9535 h 10000"/>
              <a:gd name="connsiteX2" fmla="*/ 1425 w 10060"/>
              <a:gd name="connsiteY2" fmla="*/ 9983 h 10000"/>
              <a:gd name="connsiteX3" fmla="*/ 3873 w 10060"/>
              <a:gd name="connsiteY3" fmla="*/ 10000 h 10000"/>
              <a:gd name="connsiteX4" fmla="*/ 4673 w 10060"/>
              <a:gd name="connsiteY4" fmla="*/ 9773 h 10000"/>
              <a:gd name="connsiteX5" fmla="*/ 10060 w 10060"/>
              <a:gd name="connsiteY5" fmla="*/ 305 h 10000"/>
              <a:gd name="connsiteX6" fmla="*/ 9239 w 10060"/>
              <a:gd name="connsiteY6" fmla="*/ 0 h 10000"/>
              <a:gd name="connsiteX0" fmla="*/ 9239 w 10060"/>
              <a:gd name="connsiteY0" fmla="*/ 0 h 10064"/>
              <a:gd name="connsiteX1" fmla="*/ 0 w 10060"/>
              <a:gd name="connsiteY1" fmla="*/ 9535 h 10064"/>
              <a:gd name="connsiteX2" fmla="*/ 885 w 10060"/>
              <a:gd name="connsiteY2" fmla="*/ 10064 h 10064"/>
              <a:gd name="connsiteX3" fmla="*/ 3873 w 10060"/>
              <a:gd name="connsiteY3" fmla="*/ 10000 h 10064"/>
              <a:gd name="connsiteX4" fmla="*/ 4673 w 10060"/>
              <a:gd name="connsiteY4" fmla="*/ 9773 h 10064"/>
              <a:gd name="connsiteX5" fmla="*/ 10060 w 10060"/>
              <a:gd name="connsiteY5" fmla="*/ 305 h 10064"/>
              <a:gd name="connsiteX6" fmla="*/ 9239 w 10060"/>
              <a:gd name="connsiteY6" fmla="*/ 0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0" h="10064">
                <a:moveTo>
                  <a:pt x="9239" y="0"/>
                </a:moveTo>
                <a:lnTo>
                  <a:pt x="0" y="9535"/>
                </a:lnTo>
                <a:lnTo>
                  <a:pt x="885" y="10064"/>
                </a:lnTo>
                <a:lnTo>
                  <a:pt x="3873" y="10000"/>
                </a:lnTo>
                <a:lnTo>
                  <a:pt x="4673" y="9773"/>
                </a:lnTo>
                <a:lnTo>
                  <a:pt x="10060" y="305"/>
                </a:lnTo>
                <a:lnTo>
                  <a:pt x="9239" y="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6" name="Freeform 9"/>
          <p:cNvSpPr>
            <a:spLocks/>
          </p:cNvSpPr>
          <p:nvPr/>
        </p:nvSpPr>
        <p:spPr bwMode="auto">
          <a:xfrm>
            <a:off x="3400957" y="1221646"/>
            <a:ext cx="1785736" cy="4874667"/>
          </a:xfrm>
          <a:custGeom>
            <a:avLst/>
            <a:gdLst>
              <a:gd name="T0" fmla="*/ 0 w 474"/>
              <a:gd name="T1" fmla="*/ 2147483647 h 1062"/>
              <a:gd name="T2" fmla="*/ 2147483647 w 474"/>
              <a:gd name="T3" fmla="*/ 0 h 1062"/>
              <a:gd name="T4" fmla="*/ 2147483647 w 474"/>
              <a:gd name="T5" fmla="*/ 2147483647 h 1062"/>
              <a:gd name="T6" fmla="*/ 2147483647 w 474"/>
              <a:gd name="T7" fmla="*/ 2147483647 h 1062"/>
              <a:gd name="T8" fmla="*/ 2147483647 w 474"/>
              <a:gd name="T9" fmla="*/ 2147483647 h 1062"/>
              <a:gd name="T10" fmla="*/ 0 w 474"/>
              <a:gd name="T11" fmla="*/ 2147483647 h 1062"/>
              <a:gd name="T12" fmla="*/ 0 60000 65536"/>
              <a:gd name="T13" fmla="*/ 0 60000 65536"/>
              <a:gd name="T14" fmla="*/ 0 60000 65536"/>
              <a:gd name="T15" fmla="*/ 0 60000 65536"/>
              <a:gd name="T16" fmla="*/ 0 60000 65536"/>
              <a:gd name="T17" fmla="*/ 0 60000 65536"/>
              <a:gd name="T18" fmla="*/ 0 w 474"/>
              <a:gd name="T19" fmla="*/ 0 h 1062"/>
              <a:gd name="T20" fmla="*/ 474 w 474"/>
              <a:gd name="T21" fmla="*/ 1062 h 1062"/>
            </a:gdLst>
            <a:ahLst/>
            <a:cxnLst>
              <a:cxn ang="T12">
                <a:pos x="T0" y="T1"/>
              </a:cxn>
              <a:cxn ang="T13">
                <a:pos x="T2" y="T3"/>
              </a:cxn>
              <a:cxn ang="T14">
                <a:pos x="T4" y="T5"/>
              </a:cxn>
              <a:cxn ang="T15">
                <a:pos x="T6" y="T7"/>
              </a:cxn>
              <a:cxn ang="T16">
                <a:pos x="T8" y="T9"/>
              </a:cxn>
              <a:cxn ang="T17">
                <a:pos x="T10" y="T11"/>
              </a:cxn>
            </a:cxnLst>
            <a:rect l="T18" t="T19" r="T20" b="T21"/>
            <a:pathLst>
              <a:path w="474" h="1062">
                <a:moveTo>
                  <a:pt x="0" y="1062"/>
                </a:moveTo>
                <a:lnTo>
                  <a:pt x="402" y="0"/>
                </a:lnTo>
                <a:lnTo>
                  <a:pt x="474" y="4"/>
                </a:lnTo>
                <a:lnTo>
                  <a:pt x="140" y="1026"/>
                </a:lnTo>
                <a:lnTo>
                  <a:pt x="104" y="1056"/>
                </a:lnTo>
                <a:lnTo>
                  <a:pt x="0" y="1062"/>
                </a:ln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27" name="Freeform 10"/>
          <p:cNvSpPr>
            <a:spLocks/>
          </p:cNvSpPr>
          <p:nvPr/>
        </p:nvSpPr>
        <p:spPr bwMode="auto">
          <a:xfrm>
            <a:off x="4705264" y="981985"/>
            <a:ext cx="1624794" cy="5090827"/>
          </a:xfrm>
          <a:custGeom>
            <a:avLst/>
            <a:gdLst>
              <a:gd name="T0" fmla="*/ 0 w 534"/>
              <a:gd name="T1" fmla="*/ 2147483647 h 1186"/>
              <a:gd name="T2" fmla="*/ 2147483647 w 534"/>
              <a:gd name="T3" fmla="*/ 2147483647 h 1186"/>
              <a:gd name="T4" fmla="*/ 2147483647 w 534"/>
              <a:gd name="T5" fmla="*/ 2147483647 h 1186"/>
              <a:gd name="T6" fmla="*/ 2147483647 w 534"/>
              <a:gd name="T7" fmla="*/ 2147483647 h 1186"/>
              <a:gd name="T8" fmla="*/ 2147483647 w 534"/>
              <a:gd name="T9" fmla="*/ 0 h 1186"/>
              <a:gd name="T10" fmla="*/ 2147483647 w 534"/>
              <a:gd name="T11" fmla="*/ 2147483647 h 1186"/>
              <a:gd name="T12" fmla="*/ 2147483647 w 534"/>
              <a:gd name="T13" fmla="*/ 2147483647 h 1186"/>
              <a:gd name="T14" fmla="*/ 0 w 534"/>
              <a:gd name="T15" fmla="*/ 2147483647 h 1186"/>
              <a:gd name="T16" fmla="*/ 0 60000 65536"/>
              <a:gd name="T17" fmla="*/ 0 60000 65536"/>
              <a:gd name="T18" fmla="*/ 0 60000 65536"/>
              <a:gd name="T19" fmla="*/ 0 60000 65536"/>
              <a:gd name="T20" fmla="*/ 0 60000 65536"/>
              <a:gd name="T21" fmla="*/ 0 60000 65536"/>
              <a:gd name="T22" fmla="*/ 0 60000 65536"/>
              <a:gd name="T23" fmla="*/ 0 60000 65536"/>
              <a:gd name="T24" fmla="*/ 0 w 534"/>
              <a:gd name="T25" fmla="*/ 0 h 1186"/>
              <a:gd name="T26" fmla="*/ 534 w 534"/>
              <a:gd name="T27" fmla="*/ 1186 h 1186"/>
              <a:gd name="connsiteX0" fmla="*/ 0 w 10000"/>
              <a:gd name="connsiteY0" fmla="*/ 9781 h 10000"/>
              <a:gd name="connsiteX1" fmla="*/ 449 w 10000"/>
              <a:gd name="connsiteY1" fmla="*/ 10000 h 10000"/>
              <a:gd name="connsiteX2" fmla="*/ 1948 w 10000"/>
              <a:gd name="connsiteY2" fmla="*/ 9966 h 10000"/>
              <a:gd name="connsiteX3" fmla="*/ 3745 w 10000"/>
              <a:gd name="connsiteY3" fmla="*/ 8685 h 10000"/>
              <a:gd name="connsiteX4" fmla="*/ 10000 w 10000"/>
              <a:gd name="connsiteY4" fmla="*/ 0 h 10000"/>
              <a:gd name="connsiteX5" fmla="*/ 8496 w 10000"/>
              <a:gd name="connsiteY5" fmla="*/ 428 h 10000"/>
              <a:gd name="connsiteX6" fmla="*/ 6217 w 10000"/>
              <a:gd name="connsiteY6" fmla="*/ 1113 h 10000"/>
              <a:gd name="connsiteX7" fmla="*/ 0 w 10000"/>
              <a:gd name="connsiteY7" fmla="*/ 9781 h 10000"/>
              <a:gd name="connsiteX0" fmla="*/ 0 w 9638"/>
              <a:gd name="connsiteY0" fmla="*/ 9663 h 9882"/>
              <a:gd name="connsiteX1" fmla="*/ 449 w 9638"/>
              <a:gd name="connsiteY1" fmla="*/ 9882 h 9882"/>
              <a:gd name="connsiteX2" fmla="*/ 1948 w 9638"/>
              <a:gd name="connsiteY2" fmla="*/ 9848 h 9882"/>
              <a:gd name="connsiteX3" fmla="*/ 3745 w 9638"/>
              <a:gd name="connsiteY3" fmla="*/ 8567 h 9882"/>
              <a:gd name="connsiteX4" fmla="*/ 9638 w 9638"/>
              <a:gd name="connsiteY4" fmla="*/ 0 h 9882"/>
              <a:gd name="connsiteX5" fmla="*/ 8496 w 9638"/>
              <a:gd name="connsiteY5" fmla="*/ 310 h 9882"/>
              <a:gd name="connsiteX6" fmla="*/ 6217 w 9638"/>
              <a:gd name="connsiteY6" fmla="*/ 995 h 9882"/>
              <a:gd name="connsiteX7" fmla="*/ 0 w 9638"/>
              <a:gd name="connsiteY7" fmla="*/ 9663 h 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8" h="9882">
                <a:moveTo>
                  <a:pt x="0" y="9663"/>
                </a:moveTo>
                <a:lnTo>
                  <a:pt x="449" y="9882"/>
                </a:lnTo>
                <a:lnTo>
                  <a:pt x="1948" y="9848"/>
                </a:lnTo>
                <a:lnTo>
                  <a:pt x="3745" y="8567"/>
                </a:lnTo>
                <a:lnTo>
                  <a:pt x="9638" y="0"/>
                </a:lnTo>
                <a:lnTo>
                  <a:pt x="8496" y="310"/>
                </a:lnTo>
                <a:lnTo>
                  <a:pt x="6217" y="995"/>
                </a:lnTo>
                <a:lnTo>
                  <a:pt x="0" y="9663"/>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8" name="Freeform 11"/>
          <p:cNvSpPr>
            <a:spLocks/>
          </p:cNvSpPr>
          <p:nvPr/>
        </p:nvSpPr>
        <p:spPr bwMode="auto">
          <a:xfrm>
            <a:off x="6712590" y="852435"/>
            <a:ext cx="1450447" cy="5688426"/>
          </a:xfrm>
          <a:custGeom>
            <a:avLst/>
            <a:gdLst>
              <a:gd name="T0" fmla="*/ 0 w 318"/>
              <a:gd name="T1" fmla="*/ 2147483647 h 1464"/>
              <a:gd name="T2" fmla="*/ 2147483647 w 318"/>
              <a:gd name="T3" fmla="*/ 2147483647 h 1464"/>
              <a:gd name="T4" fmla="*/ 2147483647 w 318"/>
              <a:gd name="T5" fmla="*/ 0 h 1464"/>
              <a:gd name="T6" fmla="*/ 2147483647 w 318"/>
              <a:gd name="T7" fmla="*/ 2147483647 h 1464"/>
              <a:gd name="T8" fmla="*/ 0 w 318"/>
              <a:gd name="T9" fmla="*/ 2147483647 h 1464"/>
              <a:gd name="T10" fmla="*/ 0 60000 65536"/>
              <a:gd name="T11" fmla="*/ 0 60000 65536"/>
              <a:gd name="T12" fmla="*/ 0 60000 65536"/>
              <a:gd name="T13" fmla="*/ 0 60000 65536"/>
              <a:gd name="T14" fmla="*/ 0 60000 65536"/>
              <a:gd name="T15" fmla="*/ 0 w 318"/>
              <a:gd name="T16" fmla="*/ 0 h 1464"/>
              <a:gd name="T17" fmla="*/ 318 w 318"/>
              <a:gd name="T18" fmla="*/ 1464 h 1464"/>
              <a:gd name="connsiteX0" fmla="*/ 0 w 23186"/>
              <a:gd name="connsiteY0" fmla="*/ 15415 h 15415"/>
              <a:gd name="connsiteX1" fmla="*/ 23186 w 23186"/>
              <a:gd name="connsiteY1" fmla="*/ 0 h 15415"/>
              <a:gd name="connsiteX2" fmla="*/ 10000 w 23186"/>
              <a:gd name="connsiteY2" fmla="*/ 5415 h 15415"/>
              <a:gd name="connsiteX3" fmla="*/ 31 w 23186"/>
              <a:gd name="connsiteY3" fmla="*/ 12642 h 15415"/>
              <a:gd name="connsiteX4" fmla="*/ 0 w 23186"/>
              <a:gd name="connsiteY4" fmla="*/ 15415 h 15415"/>
              <a:gd name="connsiteX0" fmla="*/ 0 w 23186"/>
              <a:gd name="connsiteY0" fmla="*/ 18923 h 18923"/>
              <a:gd name="connsiteX1" fmla="*/ 23186 w 23186"/>
              <a:gd name="connsiteY1" fmla="*/ 3508 h 18923"/>
              <a:gd name="connsiteX2" fmla="*/ 22770 w 23186"/>
              <a:gd name="connsiteY2" fmla="*/ 0 h 18923"/>
              <a:gd name="connsiteX3" fmla="*/ 31 w 23186"/>
              <a:gd name="connsiteY3" fmla="*/ 16150 h 18923"/>
              <a:gd name="connsiteX4" fmla="*/ 0 w 23186"/>
              <a:gd name="connsiteY4" fmla="*/ 18923 h 18923"/>
              <a:gd name="connsiteX0" fmla="*/ 0 w 22789"/>
              <a:gd name="connsiteY0" fmla="*/ 18923 h 18923"/>
              <a:gd name="connsiteX1" fmla="*/ 22388 w 22789"/>
              <a:gd name="connsiteY1" fmla="*/ 3677 h 18923"/>
              <a:gd name="connsiteX2" fmla="*/ 22770 w 22789"/>
              <a:gd name="connsiteY2" fmla="*/ 0 h 18923"/>
              <a:gd name="connsiteX3" fmla="*/ 31 w 22789"/>
              <a:gd name="connsiteY3" fmla="*/ 16150 h 18923"/>
              <a:gd name="connsiteX4" fmla="*/ 0 w 22789"/>
              <a:gd name="connsiteY4" fmla="*/ 18923 h 1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 h="18923">
                <a:moveTo>
                  <a:pt x="0" y="18923"/>
                </a:moveTo>
                <a:lnTo>
                  <a:pt x="22388" y="3677"/>
                </a:lnTo>
                <a:cubicBezTo>
                  <a:pt x="22249" y="2508"/>
                  <a:pt x="22909" y="1169"/>
                  <a:pt x="22770" y="0"/>
                </a:cubicBezTo>
                <a:lnTo>
                  <a:pt x="31" y="16150"/>
                </a:lnTo>
                <a:cubicBezTo>
                  <a:pt x="21" y="17074"/>
                  <a:pt x="10" y="17999"/>
                  <a:pt x="0" y="18923"/>
                </a:cubicBez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9" name="Freeform 12"/>
          <p:cNvSpPr>
            <a:spLocks/>
          </p:cNvSpPr>
          <p:nvPr/>
        </p:nvSpPr>
        <p:spPr bwMode="auto">
          <a:xfrm>
            <a:off x="4709183" y="1126175"/>
            <a:ext cx="1483679" cy="4938803"/>
          </a:xfrm>
          <a:custGeom>
            <a:avLst/>
            <a:gdLst>
              <a:gd name="T0" fmla="*/ 0 w 424"/>
              <a:gd name="T1" fmla="*/ 2147483647 h 1056"/>
              <a:gd name="T2" fmla="*/ 2147483647 w 424"/>
              <a:gd name="T3" fmla="*/ 2147483647 h 1056"/>
              <a:gd name="T4" fmla="*/ 2147483647 w 424"/>
              <a:gd name="T5" fmla="*/ 0 h 1056"/>
              <a:gd name="T6" fmla="*/ 2147483647 w 424"/>
              <a:gd name="T7" fmla="*/ 2147483647 h 1056"/>
              <a:gd name="T8" fmla="*/ 2147483647 w 424"/>
              <a:gd name="T9" fmla="*/ 2147483647 h 1056"/>
              <a:gd name="T10" fmla="*/ 0 w 424"/>
              <a:gd name="T11" fmla="*/ 2147483647 h 1056"/>
              <a:gd name="T12" fmla="*/ 0 60000 65536"/>
              <a:gd name="T13" fmla="*/ 0 60000 65536"/>
              <a:gd name="T14" fmla="*/ 0 60000 65536"/>
              <a:gd name="T15" fmla="*/ 0 60000 65536"/>
              <a:gd name="T16" fmla="*/ 0 60000 65536"/>
              <a:gd name="T17" fmla="*/ 0 60000 65536"/>
              <a:gd name="T18" fmla="*/ 0 w 424"/>
              <a:gd name="T19" fmla="*/ 0 h 1056"/>
              <a:gd name="T20" fmla="*/ 424 w 424"/>
              <a:gd name="T21" fmla="*/ 1056 h 1056"/>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13 w 10000"/>
              <a:gd name="connsiteY4" fmla="*/ 10000 h 10000"/>
              <a:gd name="connsiteX5" fmla="*/ 0 w 10000"/>
              <a:gd name="connsiteY5" fmla="*/ 9867 h 10000"/>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8 w 10000"/>
              <a:gd name="connsiteY4" fmla="*/ 10000 h 10000"/>
              <a:gd name="connsiteX5" fmla="*/ 0 w 10000"/>
              <a:gd name="connsiteY5" fmla="*/ 98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9867"/>
                </a:moveTo>
                <a:lnTo>
                  <a:pt x="7689" y="38"/>
                </a:lnTo>
                <a:lnTo>
                  <a:pt x="10000" y="0"/>
                </a:lnTo>
                <a:lnTo>
                  <a:pt x="2274" y="10000"/>
                </a:lnTo>
                <a:lnTo>
                  <a:pt x="68" y="10000"/>
                </a:lnTo>
                <a:cubicBezTo>
                  <a:pt x="45" y="9956"/>
                  <a:pt x="23" y="9911"/>
                  <a:pt x="0" y="9867"/>
                </a:cubicBez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30" name="Line 13"/>
          <p:cNvSpPr>
            <a:spLocks noChangeShapeType="1"/>
          </p:cNvSpPr>
          <p:nvPr/>
        </p:nvSpPr>
        <p:spPr bwMode="auto">
          <a:xfrm flipV="1">
            <a:off x="3626207" y="3920569"/>
            <a:ext cx="665844" cy="2091534"/>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1" name="Freeform 14"/>
          <p:cNvSpPr>
            <a:spLocks/>
          </p:cNvSpPr>
          <p:nvPr/>
        </p:nvSpPr>
        <p:spPr bwMode="auto">
          <a:xfrm>
            <a:off x="3626207" y="1093520"/>
            <a:ext cx="2373206" cy="4957751"/>
          </a:xfrm>
          <a:custGeom>
            <a:avLst/>
            <a:gdLst>
              <a:gd name="T0" fmla="*/ 0 w 864"/>
              <a:gd name="T1" fmla="*/ 2147483647 h 1083"/>
              <a:gd name="T2" fmla="*/ 2147483647 w 864"/>
              <a:gd name="T3" fmla="*/ 2147483647 h 1083"/>
              <a:gd name="T4" fmla="*/ 2147483647 w 864"/>
              <a:gd name="T5" fmla="*/ 0 h 1083"/>
              <a:gd name="T6" fmla="*/ 2147483647 w 864"/>
              <a:gd name="T7" fmla="*/ 2147483647 h 1083"/>
              <a:gd name="T8" fmla="*/ 2147483647 w 864"/>
              <a:gd name="T9" fmla="*/ 2147483647 h 1083"/>
              <a:gd name="T10" fmla="*/ 2147483647 w 864"/>
              <a:gd name="T11" fmla="*/ 2147483647 h 1083"/>
              <a:gd name="T12" fmla="*/ 0 w 864"/>
              <a:gd name="T13" fmla="*/ 2147483647 h 1083"/>
              <a:gd name="T14" fmla="*/ 0 60000 65536"/>
              <a:gd name="T15" fmla="*/ 0 60000 65536"/>
              <a:gd name="T16" fmla="*/ 0 60000 65536"/>
              <a:gd name="T17" fmla="*/ 0 60000 65536"/>
              <a:gd name="T18" fmla="*/ 0 60000 65536"/>
              <a:gd name="T19" fmla="*/ 0 60000 65536"/>
              <a:gd name="T20" fmla="*/ 0 60000 65536"/>
              <a:gd name="T21" fmla="*/ 0 w 864"/>
              <a:gd name="T22" fmla="*/ 0 h 1083"/>
              <a:gd name="T23" fmla="*/ 864 w 864"/>
              <a:gd name="T24" fmla="*/ 1083 h 1083"/>
              <a:gd name="connsiteX0" fmla="*/ 0 w 10000"/>
              <a:gd name="connsiteY0" fmla="*/ 21951 h 21951"/>
              <a:gd name="connsiteX1" fmla="*/ 8637 w 10000"/>
              <a:gd name="connsiteY1" fmla="*/ 0 h 21951"/>
              <a:gd name="connsiteX2" fmla="*/ 6991 w 10000"/>
              <a:gd name="connsiteY2" fmla="*/ 11951 h 21951"/>
              <a:gd name="connsiteX3" fmla="*/ 10000 w 10000"/>
              <a:gd name="connsiteY3" fmla="*/ 12320 h 21951"/>
              <a:gd name="connsiteX4" fmla="*/ 6227 w 10000"/>
              <a:gd name="connsiteY4" fmla="*/ 21849 h 21951"/>
              <a:gd name="connsiteX5" fmla="*/ 3171 w 10000"/>
              <a:gd name="connsiteY5" fmla="*/ 21545 h 21951"/>
              <a:gd name="connsiteX6" fmla="*/ 0 w 10000"/>
              <a:gd name="connsiteY6" fmla="*/ 21951 h 21951"/>
              <a:gd name="connsiteX0" fmla="*/ 0 w 10508"/>
              <a:gd name="connsiteY0" fmla="*/ 22331 h 22331"/>
              <a:gd name="connsiteX1" fmla="*/ 8637 w 10508"/>
              <a:gd name="connsiteY1" fmla="*/ 380 h 22331"/>
              <a:gd name="connsiteX2" fmla="*/ 10508 w 10508"/>
              <a:gd name="connsiteY2" fmla="*/ 0 h 22331"/>
              <a:gd name="connsiteX3" fmla="*/ 10000 w 10508"/>
              <a:gd name="connsiteY3" fmla="*/ 12700 h 22331"/>
              <a:gd name="connsiteX4" fmla="*/ 6227 w 10508"/>
              <a:gd name="connsiteY4" fmla="*/ 22229 h 22331"/>
              <a:gd name="connsiteX5" fmla="*/ 3171 w 10508"/>
              <a:gd name="connsiteY5" fmla="*/ 21925 h 22331"/>
              <a:gd name="connsiteX6" fmla="*/ 0 w 10508"/>
              <a:gd name="connsiteY6" fmla="*/ 22331 h 22331"/>
              <a:gd name="connsiteX0" fmla="*/ 0 w 13698"/>
              <a:gd name="connsiteY0" fmla="*/ 23428 h 23428"/>
              <a:gd name="connsiteX1" fmla="*/ 8637 w 13698"/>
              <a:gd name="connsiteY1" fmla="*/ 1477 h 23428"/>
              <a:gd name="connsiteX2" fmla="*/ 10508 w 13698"/>
              <a:gd name="connsiteY2" fmla="*/ 1097 h 23428"/>
              <a:gd name="connsiteX3" fmla="*/ 13693 w 13698"/>
              <a:gd name="connsiteY3" fmla="*/ 1238 h 23428"/>
              <a:gd name="connsiteX4" fmla="*/ 6227 w 13698"/>
              <a:gd name="connsiteY4" fmla="*/ 23326 h 23428"/>
              <a:gd name="connsiteX5" fmla="*/ 3171 w 13698"/>
              <a:gd name="connsiteY5" fmla="*/ 23022 h 23428"/>
              <a:gd name="connsiteX6" fmla="*/ 0 w 13698"/>
              <a:gd name="connsiteY6" fmla="*/ 23428 h 23428"/>
              <a:gd name="connsiteX0" fmla="*/ 0 w 13693"/>
              <a:gd name="connsiteY0" fmla="*/ 22452 h 22452"/>
              <a:gd name="connsiteX1" fmla="*/ 8637 w 13693"/>
              <a:gd name="connsiteY1" fmla="*/ 501 h 22452"/>
              <a:gd name="connsiteX2" fmla="*/ 10508 w 13693"/>
              <a:gd name="connsiteY2" fmla="*/ 121 h 22452"/>
              <a:gd name="connsiteX3" fmla="*/ 13693 w 13693"/>
              <a:gd name="connsiteY3" fmla="*/ 262 h 22452"/>
              <a:gd name="connsiteX4" fmla="*/ 6227 w 13693"/>
              <a:gd name="connsiteY4" fmla="*/ 22350 h 22452"/>
              <a:gd name="connsiteX5" fmla="*/ 3171 w 13693"/>
              <a:gd name="connsiteY5" fmla="*/ 22046 h 22452"/>
              <a:gd name="connsiteX6" fmla="*/ 0 w 13693"/>
              <a:gd name="connsiteY6" fmla="*/ 22452 h 22452"/>
              <a:gd name="connsiteX0" fmla="*/ 0 w 13693"/>
              <a:gd name="connsiteY0" fmla="*/ 22967 h 22967"/>
              <a:gd name="connsiteX1" fmla="*/ 8637 w 13693"/>
              <a:gd name="connsiteY1" fmla="*/ 1016 h 22967"/>
              <a:gd name="connsiteX2" fmla="*/ 10508 w 13693"/>
              <a:gd name="connsiteY2" fmla="*/ 636 h 22967"/>
              <a:gd name="connsiteX3" fmla="*/ 13693 w 13693"/>
              <a:gd name="connsiteY3" fmla="*/ 777 h 22967"/>
              <a:gd name="connsiteX4" fmla="*/ 6227 w 13693"/>
              <a:gd name="connsiteY4" fmla="*/ 22865 h 22967"/>
              <a:gd name="connsiteX5" fmla="*/ 3171 w 13693"/>
              <a:gd name="connsiteY5" fmla="*/ 22561 h 22967"/>
              <a:gd name="connsiteX6" fmla="*/ 0 w 13693"/>
              <a:gd name="connsiteY6" fmla="*/ 22967 h 22967"/>
              <a:gd name="connsiteX0" fmla="*/ 0 w 13693"/>
              <a:gd name="connsiteY0" fmla="*/ 22569 h 22569"/>
              <a:gd name="connsiteX1" fmla="*/ 8637 w 13693"/>
              <a:gd name="connsiteY1" fmla="*/ 618 h 22569"/>
              <a:gd name="connsiteX2" fmla="*/ 10508 w 13693"/>
              <a:gd name="connsiteY2" fmla="*/ 238 h 22569"/>
              <a:gd name="connsiteX3" fmla="*/ 13693 w 13693"/>
              <a:gd name="connsiteY3" fmla="*/ 379 h 22569"/>
              <a:gd name="connsiteX4" fmla="*/ 6227 w 13693"/>
              <a:gd name="connsiteY4" fmla="*/ 22467 h 22569"/>
              <a:gd name="connsiteX5" fmla="*/ 3171 w 13693"/>
              <a:gd name="connsiteY5" fmla="*/ 22163 h 22569"/>
              <a:gd name="connsiteX6" fmla="*/ 0 w 13693"/>
              <a:gd name="connsiteY6" fmla="*/ 22569 h 22569"/>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171 w 13693"/>
              <a:gd name="connsiteY5" fmla="*/ 22055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054 w 13693"/>
              <a:gd name="connsiteY5" fmla="*/ 21918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61 h 22461"/>
              <a:gd name="connsiteX1" fmla="*/ 8461 w 13693"/>
              <a:gd name="connsiteY1" fmla="*/ 647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27 h 22427"/>
              <a:gd name="connsiteX1" fmla="*/ 8461 w 13693"/>
              <a:gd name="connsiteY1" fmla="*/ 613 h 22427"/>
              <a:gd name="connsiteX2" fmla="*/ 10977 w 13693"/>
              <a:gd name="connsiteY2" fmla="*/ 142 h 22427"/>
              <a:gd name="connsiteX3" fmla="*/ 13693 w 13693"/>
              <a:gd name="connsiteY3" fmla="*/ 237 h 22427"/>
              <a:gd name="connsiteX4" fmla="*/ 6110 w 13693"/>
              <a:gd name="connsiteY4" fmla="*/ 22416 h 22427"/>
              <a:gd name="connsiteX5" fmla="*/ 3054 w 13693"/>
              <a:gd name="connsiteY5" fmla="*/ 21884 h 22427"/>
              <a:gd name="connsiteX6" fmla="*/ 0 w 13693"/>
              <a:gd name="connsiteY6" fmla="*/ 22427 h 22427"/>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3" h="22285">
                <a:moveTo>
                  <a:pt x="0" y="22285"/>
                </a:moveTo>
                <a:lnTo>
                  <a:pt x="8461" y="471"/>
                </a:lnTo>
                <a:lnTo>
                  <a:pt x="10977" y="0"/>
                </a:lnTo>
                <a:cubicBezTo>
                  <a:pt x="14853" y="306"/>
                  <a:pt x="8996" y="-165"/>
                  <a:pt x="13693" y="278"/>
                </a:cubicBezTo>
                <a:lnTo>
                  <a:pt x="6110" y="22274"/>
                </a:lnTo>
                <a:lnTo>
                  <a:pt x="3054" y="21742"/>
                </a:lnTo>
                <a:lnTo>
                  <a:pt x="0" y="22285"/>
                </a:lnTo>
                <a:close/>
              </a:path>
            </a:pathLst>
          </a:custGeom>
          <a:solidFill>
            <a:srgbClr val="C0C0C0"/>
          </a:solidFill>
          <a:ln w="12700" cmpd="sng">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2" name="Line 15"/>
          <p:cNvSpPr>
            <a:spLocks noChangeShapeType="1"/>
          </p:cNvSpPr>
          <p:nvPr/>
        </p:nvSpPr>
        <p:spPr bwMode="auto">
          <a:xfrm flipV="1">
            <a:off x="4164755" y="1088299"/>
            <a:ext cx="1370857" cy="4863093"/>
          </a:xfrm>
          <a:prstGeom prst="line">
            <a:avLst/>
          </a:prstGeom>
          <a:noFill/>
          <a:ln w="317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3" name="Freeform 16"/>
          <p:cNvSpPr>
            <a:spLocks/>
          </p:cNvSpPr>
          <p:nvPr/>
        </p:nvSpPr>
        <p:spPr bwMode="auto">
          <a:xfrm>
            <a:off x="1742063" y="4184948"/>
            <a:ext cx="5004133" cy="1366204"/>
          </a:xfrm>
          <a:custGeom>
            <a:avLst/>
            <a:gdLst>
              <a:gd name="T0" fmla="*/ 0 w 2244"/>
              <a:gd name="T1" fmla="*/ 0 h 597"/>
              <a:gd name="T2" fmla="*/ 2147483647 w 2244"/>
              <a:gd name="T3" fmla="*/ 2147483647 h 597"/>
              <a:gd name="T4" fmla="*/ 2147483647 w 2244"/>
              <a:gd name="T5" fmla="*/ 2147483647 h 597"/>
              <a:gd name="T6" fmla="*/ 2147483647 w 2244"/>
              <a:gd name="T7" fmla="*/ 2147483647 h 597"/>
              <a:gd name="T8" fmla="*/ 2147483647 w 2244"/>
              <a:gd name="T9" fmla="*/ 2147483647 h 597"/>
              <a:gd name="T10" fmla="*/ 2147483647 w 2244"/>
              <a:gd name="T11" fmla="*/ 2147483647 h 597"/>
              <a:gd name="T12" fmla="*/ 2147483647 w 2244"/>
              <a:gd name="T13" fmla="*/ 2147483647 h 597"/>
              <a:gd name="T14" fmla="*/ 2147483647 w 2244"/>
              <a:gd name="T15" fmla="*/ 2147483647 h 597"/>
              <a:gd name="T16" fmla="*/ 2147483647 w 2244"/>
              <a:gd name="T17" fmla="*/ 2147483647 h 597"/>
              <a:gd name="T18" fmla="*/ 2147483647 w 2244"/>
              <a:gd name="T19" fmla="*/ 2147483647 h 597"/>
              <a:gd name="T20" fmla="*/ 2147483647 w 2244"/>
              <a:gd name="T21" fmla="*/ 2147483647 h 597"/>
              <a:gd name="T22" fmla="*/ 2147483647 w 2244"/>
              <a:gd name="T23" fmla="*/ 2147483647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597"/>
              <a:gd name="T38" fmla="*/ 2244 w 2244"/>
              <a:gd name="T39" fmla="*/ 597 h 597"/>
              <a:gd name="connsiteX0" fmla="*/ 0 w 11105"/>
              <a:gd name="connsiteY0" fmla="*/ 0 h 11162"/>
              <a:gd name="connsiteX1" fmla="*/ 927 w 11105"/>
              <a:gd name="connsiteY1" fmla="*/ 2328 h 11162"/>
              <a:gd name="connsiteX2" fmla="*/ 2184 w 11105"/>
              <a:gd name="connsiteY2" fmla="*/ 4640 h 11162"/>
              <a:gd name="connsiteX3" fmla="*/ 3904 w 11105"/>
              <a:gd name="connsiteY3" fmla="*/ 6231 h 11162"/>
              <a:gd name="connsiteX4" fmla="*/ 4693 w 11105"/>
              <a:gd name="connsiteY4" fmla="*/ 4221 h 11162"/>
              <a:gd name="connsiteX5" fmla="*/ 5147 w 11105"/>
              <a:gd name="connsiteY5" fmla="*/ 4221 h 11162"/>
              <a:gd name="connsiteX6" fmla="*/ 6283 w 11105"/>
              <a:gd name="connsiteY6" fmla="*/ 3920 h 11162"/>
              <a:gd name="connsiteX7" fmla="*/ 7366 w 11105"/>
              <a:gd name="connsiteY7" fmla="*/ 4824 h 11162"/>
              <a:gd name="connsiteX8" fmla="*/ 7834 w 11105"/>
              <a:gd name="connsiteY8" fmla="*/ 5327 h 11162"/>
              <a:gd name="connsiteX9" fmla="*/ 7794 w 11105"/>
              <a:gd name="connsiteY9" fmla="*/ 8794 h 11162"/>
              <a:gd name="connsiteX10" fmla="*/ 8396 w 11105"/>
              <a:gd name="connsiteY10" fmla="*/ 9598 h 11162"/>
              <a:gd name="connsiteX11" fmla="*/ 11105 w 11105"/>
              <a:gd name="connsiteY11" fmla="*/ 11162 h 1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5" h="11162">
                <a:moveTo>
                  <a:pt x="0" y="0"/>
                </a:moveTo>
                <a:lnTo>
                  <a:pt x="927" y="2328"/>
                </a:lnTo>
                <a:lnTo>
                  <a:pt x="2184" y="4640"/>
                </a:lnTo>
                <a:lnTo>
                  <a:pt x="3904" y="6231"/>
                </a:lnTo>
                <a:lnTo>
                  <a:pt x="4693" y="4221"/>
                </a:lnTo>
                <a:lnTo>
                  <a:pt x="5147" y="4221"/>
                </a:lnTo>
                <a:lnTo>
                  <a:pt x="6283" y="3920"/>
                </a:lnTo>
                <a:lnTo>
                  <a:pt x="7366" y="4824"/>
                </a:lnTo>
                <a:lnTo>
                  <a:pt x="7834" y="5327"/>
                </a:lnTo>
                <a:cubicBezTo>
                  <a:pt x="7821" y="6483"/>
                  <a:pt x="7807" y="7638"/>
                  <a:pt x="7794" y="8794"/>
                </a:cubicBezTo>
                <a:lnTo>
                  <a:pt x="8396" y="9598"/>
                </a:lnTo>
                <a:cubicBezTo>
                  <a:pt x="8931" y="9732"/>
                  <a:pt x="10570" y="11028"/>
                  <a:pt x="11105" y="11162"/>
                </a:cubicBez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4" name="Freeform 17"/>
          <p:cNvSpPr>
            <a:spLocks/>
          </p:cNvSpPr>
          <p:nvPr/>
        </p:nvSpPr>
        <p:spPr bwMode="auto">
          <a:xfrm>
            <a:off x="2071658" y="3358517"/>
            <a:ext cx="4995790" cy="1355189"/>
          </a:xfrm>
          <a:custGeom>
            <a:avLst/>
            <a:gdLst>
              <a:gd name="T0" fmla="*/ 0 w 2489"/>
              <a:gd name="T1" fmla="*/ 0 h 660"/>
              <a:gd name="T2" fmla="*/ 2147483647 w 2489"/>
              <a:gd name="T3" fmla="*/ 2147483647 h 660"/>
              <a:gd name="T4" fmla="*/ 2147483647 w 2489"/>
              <a:gd name="T5" fmla="*/ 2147483647 h 660"/>
              <a:gd name="T6" fmla="*/ 2147483647 w 2489"/>
              <a:gd name="T7" fmla="*/ 2147483647 h 660"/>
              <a:gd name="T8" fmla="*/ 2147483647 w 2489"/>
              <a:gd name="T9" fmla="*/ 2147483647 h 660"/>
              <a:gd name="T10" fmla="*/ 2147483647 w 2489"/>
              <a:gd name="T11" fmla="*/ 2147483647 h 660"/>
              <a:gd name="T12" fmla="*/ 2147483647 w 2489"/>
              <a:gd name="T13" fmla="*/ 2147483647 h 660"/>
              <a:gd name="T14" fmla="*/ 2147483647 w 2489"/>
              <a:gd name="T15" fmla="*/ 2147483647 h 660"/>
              <a:gd name="T16" fmla="*/ 2147483647 w 2489"/>
              <a:gd name="T17" fmla="*/ 2147483647 h 660"/>
              <a:gd name="T18" fmla="*/ 2147483647 w 2489"/>
              <a:gd name="T19" fmla="*/ 2147483647 h 660"/>
              <a:gd name="T20" fmla="*/ 2147483647 w 2489"/>
              <a:gd name="T21" fmla="*/ 2147483647 h 660"/>
              <a:gd name="T22" fmla="*/ 2147483647 w 2489"/>
              <a:gd name="T23" fmla="*/ 2147483647 h 660"/>
              <a:gd name="T24" fmla="*/ 2147483647 w 2489"/>
              <a:gd name="T25" fmla="*/ 2147483647 h 6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9"/>
              <a:gd name="T40" fmla="*/ 0 h 660"/>
              <a:gd name="T41" fmla="*/ 2489 w 2489"/>
              <a:gd name="T42" fmla="*/ 660 h 6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9" h="660">
                <a:moveTo>
                  <a:pt x="0" y="0"/>
                </a:moveTo>
                <a:lnTo>
                  <a:pt x="208" y="139"/>
                </a:lnTo>
                <a:lnTo>
                  <a:pt x="490" y="277"/>
                </a:lnTo>
                <a:lnTo>
                  <a:pt x="902" y="372"/>
                </a:lnTo>
                <a:lnTo>
                  <a:pt x="1052" y="264"/>
                </a:lnTo>
                <a:lnTo>
                  <a:pt x="1130" y="267"/>
                </a:lnTo>
                <a:lnTo>
                  <a:pt x="1409" y="246"/>
                </a:lnTo>
                <a:lnTo>
                  <a:pt x="1658" y="303"/>
                </a:lnTo>
                <a:lnTo>
                  <a:pt x="1757" y="312"/>
                </a:lnTo>
                <a:lnTo>
                  <a:pt x="1737" y="543"/>
                </a:lnTo>
                <a:lnTo>
                  <a:pt x="1889" y="585"/>
                </a:lnTo>
                <a:lnTo>
                  <a:pt x="2129" y="612"/>
                </a:lnTo>
                <a:lnTo>
                  <a:pt x="2489" y="660"/>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5" name="Freeform 18"/>
          <p:cNvSpPr>
            <a:spLocks/>
          </p:cNvSpPr>
          <p:nvPr/>
        </p:nvSpPr>
        <p:spPr bwMode="auto">
          <a:xfrm>
            <a:off x="2301018" y="2619181"/>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429 w 10953"/>
              <a:gd name="connsiteY7" fmla="*/ 665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828" y="6463"/>
                </a:lnTo>
                <a:lnTo>
                  <a:pt x="4395" y="5376"/>
                </a:lnTo>
                <a:lnTo>
                  <a:pt x="4781" y="5538"/>
                </a:lnTo>
                <a:lnTo>
                  <a:pt x="5914" y="4507"/>
                </a:lnTo>
                <a:lnTo>
                  <a:pt x="6872" y="6472"/>
                </a:lnTo>
                <a:lnTo>
                  <a:pt x="7429" y="6655"/>
                </a:lnTo>
                <a:cubicBezTo>
                  <a:pt x="7425" y="7996"/>
                  <a:pt x="7708" y="8028"/>
                  <a:pt x="7704" y="9369"/>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6" name="Freeform 19"/>
          <p:cNvSpPr>
            <a:spLocks/>
          </p:cNvSpPr>
          <p:nvPr/>
        </p:nvSpPr>
        <p:spPr bwMode="auto">
          <a:xfrm>
            <a:off x="1442629" y="5044671"/>
            <a:ext cx="3603392" cy="826430"/>
          </a:xfrm>
          <a:custGeom>
            <a:avLst/>
            <a:gdLst>
              <a:gd name="T0" fmla="*/ 0 w 1794"/>
              <a:gd name="T1" fmla="*/ 0 h 402"/>
              <a:gd name="T2" fmla="*/ 2147483647 w 1794"/>
              <a:gd name="T3" fmla="*/ 2147483647 h 402"/>
              <a:gd name="T4" fmla="*/ 2147483647 w 1794"/>
              <a:gd name="T5" fmla="*/ 2147483647 h 402"/>
              <a:gd name="T6" fmla="*/ 2147483647 w 1794"/>
              <a:gd name="T7" fmla="*/ 2147483647 h 402"/>
              <a:gd name="T8" fmla="*/ 2147483647 w 1794"/>
              <a:gd name="T9" fmla="*/ 2147483647 h 402"/>
              <a:gd name="T10" fmla="*/ 2147483647 w 1794"/>
              <a:gd name="T11" fmla="*/ 2147483647 h 402"/>
              <a:gd name="T12" fmla="*/ 2147483647 w 1794"/>
              <a:gd name="T13" fmla="*/ 2147483647 h 402"/>
              <a:gd name="T14" fmla="*/ 2147483647 w 1794"/>
              <a:gd name="T15" fmla="*/ 2147483647 h 402"/>
              <a:gd name="T16" fmla="*/ 2147483647 w 1794"/>
              <a:gd name="T17" fmla="*/ 2147483647 h 402"/>
              <a:gd name="T18" fmla="*/ 2147483647 w 1794"/>
              <a:gd name="T19" fmla="*/ 2147483647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94"/>
              <a:gd name="T31" fmla="*/ 0 h 402"/>
              <a:gd name="T32" fmla="*/ 1794 w 1794"/>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94" h="402">
                <a:moveTo>
                  <a:pt x="0" y="0"/>
                </a:moveTo>
                <a:lnTo>
                  <a:pt x="208" y="139"/>
                </a:lnTo>
                <a:lnTo>
                  <a:pt x="490" y="277"/>
                </a:lnTo>
                <a:lnTo>
                  <a:pt x="876" y="372"/>
                </a:lnTo>
                <a:lnTo>
                  <a:pt x="1053" y="252"/>
                </a:lnTo>
                <a:lnTo>
                  <a:pt x="1155" y="252"/>
                </a:lnTo>
                <a:lnTo>
                  <a:pt x="1410" y="234"/>
                </a:lnTo>
                <a:lnTo>
                  <a:pt x="1653" y="288"/>
                </a:lnTo>
                <a:lnTo>
                  <a:pt x="1788" y="315"/>
                </a:lnTo>
                <a:lnTo>
                  <a:pt x="1794" y="402"/>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47" name="Text Box 30"/>
          <p:cNvSpPr txBox="1">
            <a:spLocks noChangeArrowheads="1"/>
          </p:cNvSpPr>
          <p:nvPr/>
        </p:nvSpPr>
        <p:spPr bwMode="auto">
          <a:xfrm>
            <a:off x="1921265" y="521504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100</a:t>
            </a:r>
          </a:p>
        </p:txBody>
      </p:sp>
      <p:sp>
        <p:nvSpPr>
          <p:cNvPr id="158748" name="Text Box 31"/>
          <p:cNvSpPr txBox="1">
            <a:spLocks noChangeArrowheads="1"/>
          </p:cNvSpPr>
          <p:nvPr/>
        </p:nvSpPr>
        <p:spPr bwMode="auto">
          <a:xfrm>
            <a:off x="2175057" y="4351229"/>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102</a:t>
            </a:r>
          </a:p>
        </p:txBody>
      </p:sp>
      <p:sp>
        <p:nvSpPr>
          <p:cNvPr id="158766" name="Freeform 51"/>
          <p:cNvSpPr>
            <a:spLocks/>
          </p:cNvSpPr>
          <p:nvPr/>
        </p:nvSpPr>
        <p:spPr bwMode="auto">
          <a:xfrm>
            <a:off x="1135166" y="5724223"/>
            <a:ext cx="5583299" cy="824472"/>
          </a:xfrm>
          <a:custGeom>
            <a:avLst/>
            <a:gdLst>
              <a:gd name="T0" fmla="*/ 0 w 2781"/>
              <a:gd name="T1" fmla="*/ 2147483647 h 402"/>
              <a:gd name="T2" fmla="*/ 2147483647 w 2781"/>
              <a:gd name="T3" fmla="*/ 2147483647 h 402"/>
              <a:gd name="T4" fmla="*/ 2147483647 w 2781"/>
              <a:gd name="T5" fmla="*/ 2147483647 h 402"/>
              <a:gd name="T6" fmla="*/ 2147483647 w 2781"/>
              <a:gd name="T7" fmla="*/ 2147483647 h 402"/>
              <a:gd name="T8" fmla="*/ 2147483647 w 2781"/>
              <a:gd name="T9" fmla="*/ 2147483647 h 402"/>
              <a:gd name="T10" fmla="*/ 2147483647 w 2781"/>
              <a:gd name="T11" fmla="*/ 2147483647 h 402"/>
              <a:gd name="T12" fmla="*/ 2147483647 w 2781"/>
              <a:gd name="T13" fmla="*/ 2147483647 h 402"/>
              <a:gd name="T14" fmla="*/ 2147483647 w 2781"/>
              <a:gd name="T15" fmla="*/ 2147483647 h 402"/>
              <a:gd name="T16" fmla="*/ 2147483647 w 2781"/>
              <a:gd name="T17" fmla="*/ 2147483647 h 402"/>
              <a:gd name="T18" fmla="*/ 2147483647 w 2781"/>
              <a:gd name="T19" fmla="*/ 2147483647 h 402"/>
              <a:gd name="T20" fmla="*/ 2147483647 w 2781"/>
              <a:gd name="T21" fmla="*/ 2147483647 h 402"/>
              <a:gd name="T22" fmla="*/ 2147483647 w 2781"/>
              <a:gd name="T23" fmla="*/ 0 h 402"/>
              <a:gd name="T24" fmla="*/ 2147483647 w 2781"/>
              <a:gd name="T25" fmla="*/ 2147483647 h 402"/>
              <a:gd name="T26" fmla="*/ 0 w 2781"/>
              <a:gd name="T27" fmla="*/ 2147483647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1"/>
              <a:gd name="T43" fmla="*/ 0 h 402"/>
              <a:gd name="T44" fmla="*/ 2781 w 27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1" h="402">
                <a:moveTo>
                  <a:pt x="0" y="400"/>
                </a:moveTo>
                <a:lnTo>
                  <a:pt x="6" y="98"/>
                </a:lnTo>
                <a:lnTo>
                  <a:pt x="1043" y="49"/>
                </a:lnTo>
                <a:lnTo>
                  <a:pt x="1103" y="181"/>
                </a:lnTo>
                <a:lnTo>
                  <a:pt x="1202" y="181"/>
                </a:lnTo>
                <a:lnTo>
                  <a:pt x="1245" y="148"/>
                </a:lnTo>
                <a:lnTo>
                  <a:pt x="1520" y="115"/>
                </a:lnTo>
                <a:lnTo>
                  <a:pt x="1778" y="153"/>
                </a:lnTo>
                <a:lnTo>
                  <a:pt x="1805" y="170"/>
                </a:lnTo>
                <a:lnTo>
                  <a:pt x="1887" y="170"/>
                </a:lnTo>
                <a:lnTo>
                  <a:pt x="1981" y="16"/>
                </a:lnTo>
                <a:lnTo>
                  <a:pt x="2781" y="0"/>
                </a:lnTo>
                <a:lnTo>
                  <a:pt x="2778" y="402"/>
                </a:lnTo>
                <a:lnTo>
                  <a:pt x="0" y="40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dirty="0">
              <a:solidFill>
                <a:srgbClr val="000000"/>
              </a:solidFill>
            </a:endParaRPr>
          </a:p>
        </p:txBody>
      </p:sp>
      <p:sp>
        <p:nvSpPr>
          <p:cNvPr id="158770" name="Text Box 58"/>
          <p:cNvSpPr txBox="1">
            <a:spLocks noChangeArrowheads="1"/>
          </p:cNvSpPr>
          <p:nvPr/>
        </p:nvSpPr>
        <p:spPr bwMode="auto">
          <a:xfrm>
            <a:off x="4536132" y="1436032"/>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58772" name="Freeform 60"/>
          <p:cNvSpPr>
            <a:spLocks/>
          </p:cNvSpPr>
          <p:nvPr/>
        </p:nvSpPr>
        <p:spPr bwMode="auto">
          <a:xfrm>
            <a:off x="3705787" y="1814335"/>
            <a:ext cx="1069979" cy="3641592"/>
          </a:xfrm>
          <a:custGeom>
            <a:avLst/>
            <a:gdLst>
              <a:gd name="T0" fmla="*/ 2147483647 w 81"/>
              <a:gd name="T1" fmla="*/ 0 h 261"/>
              <a:gd name="T2" fmla="*/ 0 w 81"/>
              <a:gd name="T3" fmla="*/ 2147483647 h 261"/>
              <a:gd name="T4" fmla="*/ 0 60000 65536"/>
              <a:gd name="T5" fmla="*/ 0 60000 65536"/>
              <a:gd name="T6" fmla="*/ 0 w 81"/>
              <a:gd name="T7" fmla="*/ 0 h 261"/>
              <a:gd name="T8" fmla="*/ 81 w 81"/>
              <a:gd name="T9" fmla="*/ 261 h 261"/>
            </a:gdLst>
            <a:ahLst/>
            <a:cxnLst>
              <a:cxn ang="T4">
                <a:pos x="T0" y="T1"/>
              </a:cxn>
              <a:cxn ang="T5">
                <a:pos x="T2" y="T3"/>
              </a:cxn>
            </a:cxnLst>
            <a:rect l="T6" t="T7" r="T8" b="T9"/>
            <a:pathLst>
              <a:path w="81" h="261">
                <a:moveTo>
                  <a:pt x="81" y="0"/>
                </a:moveTo>
                <a:lnTo>
                  <a:pt x="0" y="261"/>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773" name="Freeform 61"/>
          <p:cNvSpPr>
            <a:spLocks/>
          </p:cNvSpPr>
          <p:nvPr/>
        </p:nvSpPr>
        <p:spPr bwMode="auto">
          <a:xfrm>
            <a:off x="4828643" y="1814334"/>
            <a:ext cx="1146036" cy="4199727"/>
          </a:xfrm>
          <a:custGeom>
            <a:avLst/>
            <a:gdLst>
              <a:gd name="T0" fmla="*/ 2147483647 w 271"/>
              <a:gd name="T1" fmla="*/ 0 h 880"/>
              <a:gd name="T2" fmla="*/ 0 w 271"/>
              <a:gd name="T3" fmla="*/ 2147483647 h 880"/>
              <a:gd name="T4" fmla="*/ 0 60000 65536"/>
              <a:gd name="T5" fmla="*/ 0 60000 65536"/>
              <a:gd name="T6" fmla="*/ 0 w 271"/>
              <a:gd name="T7" fmla="*/ 0 h 880"/>
              <a:gd name="T8" fmla="*/ 271 w 271"/>
              <a:gd name="T9" fmla="*/ 880 h 880"/>
            </a:gdLst>
            <a:ahLst/>
            <a:cxnLst>
              <a:cxn ang="T4">
                <a:pos x="T0" y="T1"/>
              </a:cxn>
              <a:cxn ang="T5">
                <a:pos x="T2" y="T3"/>
              </a:cxn>
            </a:cxnLst>
            <a:rect l="T6" t="T7" r="T8" b="T9"/>
            <a:pathLst>
              <a:path w="271" h="880">
                <a:moveTo>
                  <a:pt x="271" y="0"/>
                </a:moveTo>
                <a:lnTo>
                  <a:pt x="0" y="880"/>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808" name="Line 99"/>
          <p:cNvSpPr>
            <a:spLocks noChangeShapeType="1"/>
          </p:cNvSpPr>
          <p:nvPr/>
        </p:nvSpPr>
        <p:spPr bwMode="auto">
          <a:xfrm>
            <a:off x="1135166" y="6681864"/>
            <a:ext cx="6219768" cy="0"/>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09" name="Rectangle 108"/>
          <p:cNvSpPr/>
          <p:nvPr/>
        </p:nvSpPr>
        <p:spPr>
          <a:xfrm>
            <a:off x="0" y="0"/>
            <a:ext cx="9144000" cy="376238"/>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
        <p:nvSpPr>
          <p:cNvPr id="158820" name="Text Box 6"/>
          <p:cNvSpPr txBox="1">
            <a:spLocks noChangeArrowheads="1"/>
          </p:cNvSpPr>
          <p:nvPr/>
        </p:nvSpPr>
        <p:spPr bwMode="auto">
          <a:xfrm>
            <a:off x="4343400" y="-55563"/>
            <a:ext cx="4808538" cy="431801"/>
          </a:xfrm>
          <a:prstGeom prst="rect">
            <a:avLst/>
          </a:prstGeom>
          <a:noFill/>
          <a:ln w="9525">
            <a:noFill/>
            <a:miter lim="800000"/>
            <a:headEnd/>
            <a:tailEnd/>
          </a:ln>
        </p:spPr>
        <p:txBody>
          <a:bodyPr>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58821" name="Text Box 6"/>
          <p:cNvSpPr txBox="1">
            <a:spLocks noChangeArrowheads="1"/>
          </p:cNvSpPr>
          <p:nvPr/>
        </p:nvSpPr>
        <p:spPr bwMode="auto">
          <a:xfrm>
            <a:off x="-20638" y="-55563"/>
            <a:ext cx="4591051" cy="431801"/>
          </a:xfrm>
          <a:prstGeom prst="rect">
            <a:avLst/>
          </a:prstGeom>
          <a:noFill/>
          <a:ln w="9525">
            <a:noFill/>
            <a:miter lim="800000"/>
            <a:headEnd/>
            <a:tailEnd/>
          </a:ln>
        </p:spPr>
        <p:txBody>
          <a:bodyPr anchor="ctr">
            <a:spAutoFit/>
          </a:bodyPr>
          <a:lstStyle/>
          <a:p>
            <a:pPr fontAlgn="base">
              <a:spcBef>
                <a:spcPct val="0"/>
              </a:spcBef>
              <a:spcAft>
                <a:spcPct val="0"/>
              </a:spcAft>
              <a:tabLst>
                <a:tab pos="4860925" algn="l"/>
              </a:tabLst>
            </a:pPr>
            <a:r>
              <a:rPr lang="en-US" sz="2200" b="1">
                <a:solidFill>
                  <a:srgbClr val="FFFFCC"/>
                </a:solidFill>
              </a:rPr>
              <a:t>Ditch Outlets ESMPs</a:t>
            </a:r>
          </a:p>
        </p:txBody>
      </p:sp>
      <p:sp>
        <p:nvSpPr>
          <p:cNvPr id="107" name="Freeform 18"/>
          <p:cNvSpPr>
            <a:spLocks/>
          </p:cNvSpPr>
          <p:nvPr/>
        </p:nvSpPr>
        <p:spPr bwMode="auto">
          <a:xfrm>
            <a:off x="2584356" y="1814334"/>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350 w 10953"/>
              <a:gd name="connsiteY8" fmla="*/ 9671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739" y="6463"/>
                </a:lnTo>
                <a:lnTo>
                  <a:pt x="4351" y="4570"/>
                </a:lnTo>
                <a:lnTo>
                  <a:pt x="4848" y="4934"/>
                </a:lnTo>
                <a:lnTo>
                  <a:pt x="5715" y="4003"/>
                </a:lnTo>
                <a:lnTo>
                  <a:pt x="6695" y="5766"/>
                </a:lnTo>
                <a:lnTo>
                  <a:pt x="7230" y="6050"/>
                </a:lnTo>
                <a:cubicBezTo>
                  <a:pt x="7226" y="7391"/>
                  <a:pt x="7354" y="8330"/>
                  <a:pt x="7350" y="9671"/>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08" name="Freeform 18"/>
          <p:cNvSpPr>
            <a:spLocks/>
          </p:cNvSpPr>
          <p:nvPr/>
        </p:nvSpPr>
        <p:spPr bwMode="auto">
          <a:xfrm>
            <a:off x="3134957" y="1126176"/>
            <a:ext cx="4607131" cy="1069577"/>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316 w 10045"/>
              <a:gd name="connsiteY5" fmla="*/ 2190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720 w 10045"/>
              <a:gd name="connsiteY7" fmla="*/ 5245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5" h="10605">
                <a:moveTo>
                  <a:pt x="0" y="0"/>
                </a:moveTo>
                <a:lnTo>
                  <a:pt x="1293" y="2820"/>
                </a:lnTo>
                <a:lnTo>
                  <a:pt x="3097" y="4751"/>
                </a:lnTo>
                <a:lnTo>
                  <a:pt x="3753" y="2556"/>
                </a:lnTo>
                <a:lnTo>
                  <a:pt x="4095" y="2617"/>
                </a:lnTo>
                <a:lnTo>
                  <a:pt x="5117" y="1888"/>
                </a:lnTo>
                <a:lnTo>
                  <a:pt x="6119" y="3349"/>
                </a:lnTo>
                <a:lnTo>
                  <a:pt x="6720" y="5245"/>
                </a:lnTo>
                <a:cubicBezTo>
                  <a:pt x="6716" y="6586"/>
                  <a:pt x="6800" y="6215"/>
                  <a:pt x="6796" y="7556"/>
                </a:cubicBezTo>
                <a:lnTo>
                  <a:pt x="7466" y="8898"/>
                </a:lnTo>
                <a:lnTo>
                  <a:pt x="8469" y="9629"/>
                </a:lnTo>
                <a:lnTo>
                  <a:pt x="10045" y="10605"/>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10" name="Text Box 58"/>
          <p:cNvSpPr txBox="1">
            <a:spLocks noChangeArrowheads="1"/>
          </p:cNvSpPr>
          <p:nvPr/>
        </p:nvSpPr>
        <p:spPr bwMode="auto">
          <a:xfrm>
            <a:off x="5735102" y="1385014"/>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11" name="Text Box 31"/>
          <p:cNvSpPr txBox="1">
            <a:spLocks noChangeArrowheads="1"/>
          </p:cNvSpPr>
          <p:nvPr/>
        </p:nvSpPr>
        <p:spPr bwMode="auto">
          <a:xfrm>
            <a:off x="2396991" y="343776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104</a:t>
            </a:r>
          </a:p>
        </p:txBody>
      </p:sp>
      <p:sp>
        <p:nvSpPr>
          <p:cNvPr id="112" name="Text Box 31"/>
          <p:cNvSpPr txBox="1">
            <a:spLocks noChangeArrowheads="1"/>
          </p:cNvSpPr>
          <p:nvPr/>
        </p:nvSpPr>
        <p:spPr bwMode="auto">
          <a:xfrm>
            <a:off x="2725022" y="2682434"/>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106</a:t>
            </a:r>
          </a:p>
        </p:txBody>
      </p:sp>
      <p:sp>
        <p:nvSpPr>
          <p:cNvPr id="113" name="Text Box 31"/>
          <p:cNvSpPr txBox="1">
            <a:spLocks noChangeArrowheads="1"/>
          </p:cNvSpPr>
          <p:nvPr/>
        </p:nvSpPr>
        <p:spPr bwMode="auto">
          <a:xfrm>
            <a:off x="3151949" y="1905247"/>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108</a:t>
            </a:r>
          </a:p>
        </p:txBody>
      </p:sp>
      <p:sp>
        <p:nvSpPr>
          <p:cNvPr id="114" name="Text Box 31"/>
          <p:cNvSpPr txBox="1">
            <a:spLocks noChangeArrowheads="1"/>
          </p:cNvSpPr>
          <p:nvPr/>
        </p:nvSpPr>
        <p:spPr bwMode="auto">
          <a:xfrm>
            <a:off x="3649437" y="1230343"/>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110</a:t>
            </a:r>
          </a:p>
        </p:txBody>
      </p:sp>
      <p:sp>
        <p:nvSpPr>
          <p:cNvPr id="58" name="Freeform 85"/>
          <p:cNvSpPr>
            <a:spLocks/>
          </p:cNvSpPr>
          <p:nvPr/>
        </p:nvSpPr>
        <p:spPr bwMode="auto">
          <a:xfrm>
            <a:off x="2998739" y="4599648"/>
            <a:ext cx="477564" cy="142366"/>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solidFill>
                <a:srgbClr val="000000"/>
              </a:solidFill>
            </a:endParaRPr>
          </a:p>
        </p:txBody>
      </p:sp>
      <p:cxnSp>
        <p:nvCxnSpPr>
          <p:cNvPr id="10" name="Straight Connector 9"/>
          <p:cNvCxnSpPr/>
          <p:nvPr/>
        </p:nvCxnSpPr>
        <p:spPr bwMode="auto">
          <a:xfrm flipV="1">
            <a:off x="3400957" y="4114143"/>
            <a:ext cx="2170165" cy="501142"/>
          </a:xfrm>
          <a:prstGeom prst="line">
            <a:avLst/>
          </a:prstGeom>
          <a:solidFill>
            <a:schemeClr val="accent1"/>
          </a:solidFill>
          <a:ln w="190500" cap="flat" cmpd="sng" algn="ctr">
            <a:solidFill>
              <a:schemeClr val="tx1"/>
            </a:solidFill>
            <a:prstDash val="solid"/>
            <a:round/>
            <a:headEnd type="none" w="med" len="med"/>
            <a:tailEnd type="none" w="med" len="med"/>
          </a:ln>
          <a:effectLst/>
        </p:spPr>
      </p:cxnSp>
      <p:sp>
        <p:nvSpPr>
          <p:cNvPr id="57" name="Oval 79"/>
          <p:cNvSpPr>
            <a:spLocks noChangeArrowheads="1"/>
          </p:cNvSpPr>
          <p:nvPr/>
        </p:nvSpPr>
        <p:spPr bwMode="auto">
          <a:xfrm rot="20594918">
            <a:off x="3343663" y="4518889"/>
            <a:ext cx="119884" cy="201909"/>
          </a:xfrm>
          <a:prstGeom prst="ellipse">
            <a:avLst/>
          </a:prstGeom>
          <a:solidFill>
            <a:srgbClr val="C0C0C0"/>
          </a:solidFill>
          <a:ln w="9525">
            <a:solidFill>
              <a:schemeClr val="tx1"/>
            </a:solidFill>
            <a:round/>
            <a:headEnd/>
            <a:tailEnd/>
          </a:ln>
        </p:spPr>
        <p:txBody>
          <a:bodyPr wrap="none" anchor="ctr"/>
          <a:lstStyle/>
          <a:p>
            <a:endParaRPr lang="en-US">
              <a:solidFill>
                <a:srgbClr val="000000"/>
              </a:solidFill>
            </a:endParaRPr>
          </a:p>
        </p:txBody>
      </p:sp>
      <p:sp>
        <p:nvSpPr>
          <p:cNvPr id="65" name="Oval 79"/>
          <p:cNvSpPr>
            <a:spLocks noChangeArrowheads="1"/>
          </p:cNvSpPr>
          <p:nvPr/>
        </p:nvSpPr>
        <p:spPr bwMode="auto">
          <a:xfrm rot="20594918">
            <a:off x="5526178" y="4007968"/>
            <a:ext cx="119884" cy="201909"/>
          </a:xfrm>
          <a:prstGeom prst="ellipse">
            <a:avLst/>
          </a:prstGeom>
          <a:solidFill>
            <a:srgbClr val="C0C0C0"/>
          </a:solidFill>
          <a:ln w="9525">
            <a:solidFill>
              <a:schemeClr val="tx1"/>
            </a:solidFill>
            <a:round/>
            <a:headEnd/>
            <a:tailEnd/>
          </a:ln>
        </p:spPr>
        <p:txBody>
          <a:bodyPr wrap="none" anchor="ctr"/>
          <a:lstStyle/>
          <a:p>
            <a:endParaRPr lang="en-US">
              <a:solidFill>
                <a:srgbClr val="000000"/>
              </a:solidFill>
            </a:endParaRPr>
          </a:p>
        </p:txBody>
      </p:sp>
      <p:sp>
        <p:nvSpPr>
          <p:cNvPr id="66" name="Freeform 85"/>
          <p:cNvSpPr>
            <a:spLocks/>
          </p:cNvSpPr>
          <p:nvPr/>
        </p:nvSpPr>
        <p:spPr bwMode="auto">
          <a:xfrm>
            <a:off x="3518084" y="2467659"/>
            <a:ext cx="477564" cy="142366"/>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solidFill>
                <a:srgbClr val="000000"/>
              </a:solidFill>
            </a:endParaRPr>
          </a:p>
        </p:txBody>
      </p:sp>
      <p:cxnSp>
        <p:nvCxnSpPr>
          <p:cNvPr id="67" name="Straight Connector 66"/>
          <p:cNvCxnSpPr/>
          <p:nvPr/>
        </p:nvCxnSpPr>
        <p:spPr bwMode="auto">
          <a:xfrm flipV="1">
            <a:off x="3920302" y="1982154"/>
            <a:ext cx="2170165" cy="501142"/>
          </a:xfrm>
          <a:prstGeom prst="line">
            <a:avLst/>
          </a:prstGeom>
          <a:solidFill>
            <a:schemeClr val="accent1"/>
          </a:solidFill>
          <a:ln w="190500" cap="flat" cmpd="sng" algn="ctr">
            <a:solidFill>
              <a:schemeClr val="tx1"/>
            </a:solidFill>
            <a:prstDash val="solid"/>
            <a:round/>
            <a:headEnd type="none" w="med" len="med"/>
            <a:tailEnd type="none" w="med" len="med"/>
          </a:ln>
          <a:effectLst/>
        </p:spPr>
      </p:cxnSp>
      <p:sp>
        <p:nvSpPr>
          <p:cNvPr id="68" name="Oval 79"/>
          <p:cNvSpPr>
            <a:spLocks noChangeArrowheads="1"/>
          </p:cNvSpPr>
          <p:nvPr/>
        </p:nvSpPr>
        <p:spPr bwMode="auto">
          <a:xfrm rot="20594918">
            <a:off x="3863008" y="2386900"/>
            <a:ext cx="119884" cy="201909"/>
          </a:xfrm>
          <a:prstGeom prst="ellipse">
            <a:avLst/>
          </a:prstGeom>
          <a:solidFill>
            <a:srgbClr val="C0C0C0"/>
          </a:solidFill>
          <a:ln w="9525">
            <a:solidFill>
              <a:schemeClr val="tx1"/>
            </a:solidFill>
            <a:round/>
            <a:headEnd/>
            <a:tailEnd/>
          </a:ln>
        </p:spPr>
        <p:txBody>
          <a:bodyPr wrap="none" anchor="ctr"/>
          <a:lstStyle/>
          <a:p>
            <a:endParaRPr lang="en-US">
              <a:solidFill>
                <a:srgbClr val="000000"/>
              </a:solidFill>
            </a:endParaRPr>
          </a:p>
        </p:txBody>
      </p:sp>
      <p:sp>
        <p:nvSpPr>
          <p:cNvPr id="69" name="Oval 79"/>
          <p:cNvSpPr>
            <a:spLocks noChangeArrowheads="1"/>
          </p:cNvSpPr>
          <p:nvPr/>
        </p:nvSpPr>
        <p:spPr bwMode="auto">
          <a:xfrm rot="20594918">
            <a:off x="6045523" y="1875979"/>
            <a:ext cx="119884" cy="201909"/>
          </a:xfrm>
          <a:prstGeom prst="ellipse">
            <a:avLst/>
          </a:prstGeom>
          <a:solidFill>
            <a:srgbClr val="C0C0C0"/>
          </a:solidFill>
          <a:ln w="9525">
            <a:solidFill>
              <a:schemeClr val="tx1"/>
            </a:solidFill>
            <a:round/>
            <a:headEnd/>
            <a:tailEnd/>
          </a:ln>
        </p:spPr>
        <p:txBody>
          <a:bodyPr wrap="none" anchor="ctr"/>
          <a:lstStyle/>
          <a:p>
            <a:endParaRPr lang="en-US">
              <a:solidFill>
                <a:srgbClr val="000000"/>
              </a:solidFill>
            </a:endParaRPr>
          </a:p>
        </p:txBody>
      </p:sp>
      <p:grpSp>
        <p:nvGrpSpPr>
          <p:cNvPr id="6" name="Group 5"/>
          <p:cNvGrpSpPr/>
          <p:nvPr/>
        </p:nvGrpSpPr>
        <p:grpSpPr>
          <a:xfrm>
            <a:off x="3230880" y="863600"/>
            <a:ext cx="3007360" cy="5252720"/>
            <a:chOff x="3230880" y="863600"/>
            <a:chExt cx="3007360" cy="5252720"/>
          </a:xfrm>
        </p:grpSpPr>
        <p:grpSp>
          <p:nvGrpSpPr>
            <p:cNvPr id="4" name="Group 3"/>
            <p:cNvGrpSpPr/>
            <p:nvPr/>
          </p:nvGrpSpPr>
          <p:grpSpPr>
            <a:xfrm>
              <a:off x="3230880" y="863600"/>
              <a:ext cx="3007360" cy="5252720"/>
              <a:chOff x="3230880" y="863600"/>
              <a:chExt cx="3007360" cy="5252720"/>
            </a:xfrm>
          </p:grpSpPr>
          <p:sp>
            <p:nvSpPr>
              <p:cNvPr id="2" name="Freeform 1"/>
              <p:cNvSpPr/>
              <p:nvPr/>
            </p:nvSpPr>
            <p:spPr bwMode="auto">
              <a:xfrm>
                <a:off x="3230880" y="5567680"/>
                <a:ext cx="1859280" cy="548640"/>
              </a:xfrm>
              <a:custGeom>
                <a:avLst/>
                <a:gdLst>
                  <a:gd name="connsiteX0" fmla="*/ 20320 w 1859280"/>
                  <a:gd name="connsiteY0" fmla="*/ 223520 h 548640"/>
                  <a:gd name="connsiteX1" fmla="*/ 1066800 w 1859280"/>
                  <a:gd name="connsiteY1" fmla="*/ 0 h 548640"/>
                  <a:gd name="connsiteX2" fmla="*/ 1859280 w 1859280"/>
                  <a:gd name="connsiteY2" fmla="*/ 243840 h 548640"/>
                  <a:gd name="connsiteX3" fmla="*/ 1686560 w 1859280"/>
                  <a:gd name="connsiteY3" fmla="*/ 528320 h 548640"/>
                  <a:gd name="connsiteX4" fmla="*/ 1483360 w 1859280"/>
                  <a:gd name="connsiteY4" fmla="*/ 487680 h 548640"/>
                  <a:gd name="connsiteX5" fmla="*/ 955040 w 1859280"/>
                  <a:gd name="connsiteY5" fmla="*/ 396240 h 548640"/>
                  <a:gd name="connsiteX6" fmla="*/ 365760 w 1859280"/>
                  <a:gd name="connsiteY6" fmla="*/ 467360 h 548640"/>
                  <a:gd name="connsiteX7" fmla="*/ 243840 w 1859280"/>
                  <a:gd name="connsiteY7" fmla="*/ 548640 h 548640"/>
                  <a:gd name="connsiteX8" fmla="*/ 162560 w 1859280"/>
                  <a:gd name="connsiteY8" fmla="*/ 538480 h 548640"/>
                  <a:gd name="connsiteX9" fmla="*/ 0 w 1859280"/>
                  <a:gd name="connsiteY9" fmla="*/ 28448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280" h="548640">
                    <a:moveTo>
                      <a:pt x="20320" y="223520"/>
                    </a:moveTo>
                    <a:lnTo>
                      <a:pt x="1066800" y="0"/>
                    </a:lnTo>
                    <a:lnTo>
                      <a:pt x="1859280" y="243840"/>
                    </a:lnTo>
                    <a:lnTo>
                      <a:pt x="1686560" y="528320"/>
                    </a:lnTo>
                    <a:lnTo>
                      <a:pt x="1483360" y="487680"/>
                    </a:lnTo>
                    <a:lnTo>
                      <a:pt x="955040" y="396240"/>
                    </a:lnTo>
                    <a:lnTo>
                      <a:pt x="365760" y="467360"/>
                    </a:lnTo>
                    <a:lnTo>
                      <a:pt x="243840" y="548640"/>
                    </a:lnTo>
                    <a:lnTo>
                      <a:pt x="162560" y="538480"/>
                    </a:lnTo>
                    <a:lnTo>
                      <a:pt x="0" y="284480"/>
                    </a:lnTo>
                  </a:path>
                </a:pathLst>
              </a:custGeom>
              <a:solidFill>
                <a:srgbClr val="FF000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b="1">
                  <a:solidFill>
                    <a:srgbClr val="000000"/>
                  </a:solidFill>
                </a:endParaRPr>
              </a:p>
            </p:txBody>
          </p:sp>
          <p:sp>
            <p:nvSpPr>
              <p:cNvPr id="3" name="Freeform 2"/>
              <p:cNvSpPr/>
              <p:nvPr/>
            </p:nvSpPr>
            <p:spPr bwMode="auto">
              <a:xfrm>
                <a:off x="3230880" y="863600"/>
                <a:ext cx="3007360" cy="4947920"/>
              </a:xfrm>
              <a:custGeom>
                <a:avLst/>
                <a:gdLst>
                  <a:gd name="connsiteX0" fmla="*/ 0 w 3027680"/>
                  <a:gd name="connsiteY0" fmla="*/ 4937760 h 4947920"/>
                  <a:gd name="connsiteX1" fmla="*/ 1595120 w 3027680"/>
                  <a:gd name="connsiteY1" fmla="*/ 172720 h 4947920"/>
                  <a:gd name="connsiteX2" fmla="*/ 2336800 w 3027680"/>
                  <a:gd name="connsiteY2" fmla="*/ 0 h 4947920"/>
                  <a:gd name="connsiteX3" fmla="*/ 3027680 w 3027680"/>
                  <a:gd name="connsiteY3" fmla="*/ 193040 h 4947920"/>
                  <a:gd name="connsiteX4" fmla="*/ 1889760 w 3027680"/>
                  <a:gd name="connsiteY4" fmla="*/ 4947920 h 4947920"/>
                  <a:gd name="connsiteX5" fmla="*/ 1087120 w 3027680"/>
                  <a:gd name="connsiteY5" fmla="*/ 4714240 h 4947920"/>
                  <a:gd name="connsiteX6" fmla="*/ 0 w 3027680"/>
                  <a:gd name="connsiteY6" fmla="*/ 4937760 h 494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680" h="4947920">
                    <a:moveTo>
                      <a:pt x="0" y="4937760"/>
                    </a:moveTo>
                    <a:lnTo>
                      <a:pt x="1595120" y="172720"/>
                    </a:lnTo>
                    <a:lnTo>
                      <a:pt x="2336800" y="0"/>
                    </a:lnTo>
                    <a:lnTo>
                      <a:pt x="3027680" y="193040"/>
                    </a:lnTo>
                    <a:lnTo>
                      <a:pt x="1889760" y="4947920"/>
                    </a:lnTo>
                    <a:lnTo>
                      <a:pt x="1087120" y="4714240"/>
                    </a:lnTo>
                    <a:lnTo>
                      <a:pt x="0" y="4937760"/>
                    </a:lnTo>
                    <a:close/>
                  </a:path>
                </a:pathLst>
              </a:custGeom>
              <a:solidFill>
                <a:srgbClr val="FF000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b="1" dirty="0">
                  <a:solidFill>
                    <a:srgbClr val="000000"/>
                  </a:solidFill>
                </a:endParaRPr>
              </a:p>
            </p:txBody>
          </p:sp>
        </p:grpSp>
        <p:sp>
          <p:nvSpPr>
            <p:cNvPr id="5" name="TextBox 4"/>
            <p:cNvSpPr txBox="1"/>
            <p:nvPr/>
          </p:nvSpPr>
          <p:spPr>
            <a:xfrm>
              <a:off x="4338892" y="3045834"/>
              <a:ext cx="1039067" cy="830997"/>
            </a:xfrm>
            <a:prstGeom prst="rect">
              <a:avLst/>
            </a:prstGeom>
            <a:noFill/>
          </p:spPr>
          <p:txBody>
            <a:bodyPr wrap="none" rtlCol="0">
              <a:spAutoFit/>
            </a:bodyPr>
            <a:lstStyle/>
            <a:p>
              <a:pPr algn="ctr"/>
              <a:r>
                <a:rPr lang="en-US" sz="2400" b="1" dirty="0">
                  <a:solidFill>
                    <a:srgbClr val="FFFFFF"/>
                  </a:solidFill>
                </a:rPr>
                <a:t>Road </a:t>
              </a:r>
            </a:p>
            <a:p>
              <a:pPr algn="ctr"/>
              <a:r>
                <a:rPr lang="en-US" sz="2400" b="1" dirty="0">
                  <a:solidFill>
                    <a:srgbClr val="FFFFFF"/>
                  </a:solidFill>
                </a:rPr>
                <a:t>Fill</a:t>
              </a:r>
            </a:p>
          </p:txBody>
        </p:sp>
      </p:grpSp>
      <p:sp>
        <p:nvSpPr>
          <p:cNvPr id="70" name="Freeform 85"/>
          <p:cNvSpPr>
            <a:spLocks/>
          </p:cNvSpPr>
          <p:nvPr/>
        </p:nvSpPr>
        <p:spPr bwMode="auto">
          <a:xfrm>
            <a:off x="3670483" y="2945257"/>
            <a:ext cx="595713" cy="159801"/>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solidFill>
                <a:srgbClr val="000000"/>
              </a:solidFill>
            </a:endParaRPr>
          </a:p>
        </p:txBody>
      </p:sp>
      <p:sp>
        <p:nvSpPr>
          <p:cNvPr id="71" name="Freeform 85"/>
          <p:cNvSpPr>
            <a:spLocks/>
          </p:cNvSpPr>
          <p:nvPr/>
        </p:nvSpPr>
        <p:spPr bwMode="auto">
          <a:xfrm>
            <a:off x="3506986" y="3604381"/>
            <a:ext cx="595713" cy="159801"/>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solidFill>
                <a:srgbClr val="000000"/>
              </a:solidFill>
            </a:endParaRPr>
          </a:p>
        </p:txBody>
      </p:sp>
      <p:sp>
        <p:nvSpPr>
          <p:cNvPr id="72" name="Freeform 85"/>
          <p:cNvSpPr>
            <a:spLocks/>
          </p:cNvSpPr>
          <p:nvPr/>
        </p:nvSpPr>
        <p:spPr bwMode="auto">
          <a:xfrm>
            <a:off x="3091010" y="5179873"/>
            <a:ext cx="595713" cy="159801"/>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solidFill>
                <a:srgbClr val="000000"/>
              </a:solidFill>
            </a:endParaRPr>
          </a:p>
        </p:txBody>
      </p:sp>
      <p:sp>
        <p:nvSpPr>
          <p:cNvPr id="73" name="Freeform 85"/>
          <p:cNvSpPr>
            <a:spLocks/>
          </p:cNvSpPr>
          <p:nvPr/>
        </p:nvSpPr>
        <p:spPr bwMode="auto">
          <a:xfrm>
            <a:off x="4158138" y="1695332"/>
            <a:ext cx="595713" cy="159801"/>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solidFill>
                <a:srgbClr val="000000"/>
              </a:solidFill>
            </a:endParaRPr>
          </a:p>
        </p:txBody>
      </p:sp>
      <p:cxnSp>
        <p:nvCxnSpPr>
          <p:cNvPr id="74" name="Straight Arrow Connector 73"/>
          <p:cNvCxnSpPr>
            <a:stCxn id="75" idx="3"/>
          </p:cNvCxnSpPr>
          <p:nvPr/>
        </p:nvCxnSpPr>
        <p:spPr>
          <a:xfrm>
            <a:off x="1964601" y="1933695"/>
            <a:ext cx="1847119" cy="5027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 Box 4"/>
          <p:cNvSpPr txBox="1">
            <a:spLocks noChangeArrowheads="1"/>
          </p:cNvSpPr>
          <p:nvPr/>
        </p:nvSpPr>
        <p:spPr bwMode="auto">
          <a:xfrm>
            <a:off x="580889" y="1733640"/>
            <a:ext cx="1383712"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New pipes</a:t>
            </a:r>
          </a:p>
        </p:txBody>
      </p:sp>
      <p:cxnSp>
        <p:nvCxnSpPr>
          <p:cNvPr id="79" name="Straight Arrow Connector 78"/>
          <p:cNvCxnSpPr>
            <a:stCxn id="80" idx="3"/>
          </p:cNvCxnSpPr>
          <p:nvPr/>
        </p:nvCxnSpPr>
        <p:spPr>
          <a:xfrm>
            <a:off x="1608046" y="3254212"/>
            <a:ext cx="2299555" cy="3236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 Box 4"/>
          <p:cNvSpPr txBox="1">
            <a:spLocks noChangeArrowheads="1"/>
          </p:cNvSpPr>
          <p:nvPr/>
        </p:nvSpPr>
        <p:spPr bwMode="auto">
          <a:xfrm>
            <a:off x="225936" y="3054157"/>
            <a:ext cx="1382110"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Sheet flow</a:t>
            </a:r>
          </a:p>
        </p:txBody>
      </p:sp>
      <p:sp>
        <p:nvSpPr>
          <p:cNvPr id="82" name="Text Box 4"/>
          <p:cNvSpPr txBox="1">
            <a:spLocks noChangeArrowheads="1"/>
          </p:cNvSpPr>
          <p:nvPr/>
        </p:nvSpPr>
        <p:spPr bwMode="auto">
          <a:xfrm>
            <a:off x="216586" y="487262"/>
            <a:ext cx="2180405" cy="707886"/>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Entrenched Road</a:t>
            </a:r>
          </a:p>
          <a:p>
            <a:r>
              <a:rPr lang="en-US" sz="2000" b="1" u="sng" dirty="0">
                <a:solidFill>
                  <a:srgbClr val="000000"/>
                </a:solidFill>
              </a:rPr>
              <a:t>Complete Fill</a:t>
            </a:r>
          </a:p>
        </p:txBody>
      </p:sp>
    </p:spTree>
    <p:extLst>
      <p:ext uri="{BB962C8B-B14F-4D97-AF65-F5344CB8AC3E}">
        <p14:creationId xmlns:p14="http://schemas.microsoft.com/office/powerpoint/2010/main" val="160606047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rrbefore"/>
          <p:cNvPicPr>
            <a:picLocks noChangeAspect="1" noChangeArrowheads="1"/>
          </p:cNvPicPr>
          <p:nvPr/>
        </p:nvPicPr>
        <p:blipFill>
          <a:blip r:embed="rId3" cstate="email">
            <a:extLst>
              <a:ext uri="{28A0092B-C50C-407E-A947-70E740481C1C}">
                <a14:useLocalDpi xmlns:a14="http://schemas.microsoft.com/office/drawing/2010/main"/>
              </a:ext>
            </a:extLst>
          </a:blip>
          <a:srcRect t="-233"/>
          <a:stretch>
            <a:fillRect/>
          </a:stretch>
        </p:blipFill>
        <p:spPr bwMode="auto">
          <a:xfrm>
            <a:off x="0" y="0"/>
            <a:ext cx="9144000" cy="6858000"/>
          </a:xfrm>
          <a:prstGeom prst="rect">
            <a:avLst/>
          </a:prstGeom>
          <a:noFill/>
          <a:ln w="9525">
            <a:noFill/>
            <a:miter lim="800000"/>
            <a:headEnd/>
            <a:tailEnd/>
          </a:ln>
        </p:spPr>
      </p:pic>
      <p:sp>
        <p:nvSpPr>
          <p:cNvPr id="86019" name="Text Box 3"/>
          <p:cNvSpPr txBox="1">
            <a:spLocks noChangeArrowheads="1"/>
          </p:cNvSpPr>
          <p:nvPr/>
        </p:nvSpPr>
        <p:spPr bwMode="auto">
          <a:xfrm>
            <a:off x="217002" y="4005987"/>
            <a:ext cx="3886200" cy="2677656"/>
          </a:xfrm>
          <a:prstGeom prst="rect">
            <a:avLst/>
          </a:prstGeom>
          <a:solidFill>
            <a:srgbClr val="FFFFFF"/>
          </a:solidFill>
          <a:ln w="9525">
            <a:solidFill>
              <a:schemeClr val="tx1"/>
            </a:solidFill>
            <a:miter lim="800000"/>
            <a:headEnd/>
            <a:tailEnd/>
          </a:ln>
        </p:spPr>
        <p:txBody>
          <a:bodyPr wrap="square">
            <a:spAutoFit/>
          </a:bodyPr>
          <a:lstStyle/>
          <a:p>
            <a:pPr algn="l"/>
            <a:r>
              <a:rPr lang="en-US" sz="2400" b="1" dirty="0">
                <a:solidFill>
                  <a:srgbClr val="000000"/>
                </a:solidFill>
              </a:rPr>
              <a:t>What to do?</a:t>
            </a:r>
          </a:p>
          <a:p>
            <a:pPr algn="l">
              <a:buFontTx/>
              <a:buChar char="-"/>
            </a:pPr>
            <a:r>
              <a:rPr lang="en-US" sz="2400" dirty="0">
                <a:solidFill>
                  <a:srgbClr val="000000"/>
                </a:solidFill>
              </a:rPr>
              <a:t> Long ditch run</a:t>
            </a:r>
          </a:p>
          <a:p>
            <a:pPr algn="l">
              <a:buFontTx/>
              <a:buChar char="-"/>
            </a:pPr>
            <a:r>
              <a:rPr lang="en-US" sz="2400" dirty="0">
                <a:solidFill>
                  <a:srgbClr val="000000"/>
                </a:solidFill>
              </a:rPr>
              <a:t> Ditch erosion</a:t>
            </a:r>
          </a:p>
          <a:p>
            <a:pPr algn="l">
              <a:buFontTx/>
              <a:buChar char="-"/>
            </a:pPr>
            <a:r>
              <a:rPr lang="en-US" sz="2400" dirty="0">
                <a:solidFill>
                  <a:srgbClr val="000000"/>
                </a:solidFill>
              </a:rPr>
              <a:t> Ditch blows out stream</a:t>
            </a:r>
          </a:p>
          <a:p>
            <a:pPr algn="l">
              <a:buFontTx/>
              <a:buChar char="-"/>
            </a:pPr>
            <a:r>
              <a:rPr lang="en-US" sz="2400" dirty="0">
                <a:solidFill>
                  <a:srgbClr val="000000"/>
                </a:solidFill>
              </a:rPr>
              <a:t> Unstable banks</a:t>
            </a:r>
          </a:p>
          <a:p>
            <a:pPr algn="l">
              <a:buFontTx/>
              <a:buChar char="-"/>
            </a:pPr>
            <a:r>
              <a:rPr lang="en-US" sz="2400" dirty="0">
                <a:solidFill>
                  <a:srgbClr val="000000"/>
                </a:solidFill>
              </a:rPr>
              <a:t> Can’t get pipes or </a:t>
            </a:r>
            <a:br>
              <a:rPr lang="en-US" sz="2400" dirty="0">
                <a:solidFill>
                  <a:srgbClr val="000000"/>
                </a:solidFill>
              </a:rPr>
            </a:br>
            <a:r>
              <a:rPr lang="en-US" sz="2400" dirty="0">
                <a:solidFill>
                  <a:srgbClr val="000000"/>
                </a:solidFill>
              </a:rPr>
              <a:t>   turnouts in</a:t>
            </a:r>
          </a:p>
        </p:txBody>
      </p:sp>
      <p:sp>
        <p:nvSpPr>
          <p:cNvPr id="6" name="Rectangle 5"/>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8" name="Text Box 6"/>
          <p:cNvSpPr txBox="1">
            <a:spLocks noChangeArrowheads="1"/>
          </p:cNvSpPr>
          <p:nvPr/>
        </p:nvSpPr>
        <p:spPr bwMode="auto">
          <a:xfrm>
            <a:off x="0" y="-43814"/>
            <a:ext cx="4269741"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9" name="Rectangle 8"/>
          <p:cNvSpPr>
            <a:spLocks noChangeArrowheads="1"/>
          </p:cNvSpPr>
          <p:nvPr/>
        </p:nvSpPr>
        <p:spPr bwMode="auto">
          <a:xfrm>
            <a:off x="6373337" y="4953000"/>
            <a:ext cx="2286000" cy="1143000"/>
          </a:xfrm>
          <a:prstGeom prst="rect">
            <a:avLst/>
          </a:prstGeom>
          <a:solidFill>
            <a:schemeClr val="bg1">
              <a:lumMod val="85000"/>
            </a:schemeClr>
          </a:solidFill>
          <a:ln w="9525">
            <a:noFill/>
            <a:miter lim="800000"/>
            <a:headEnd/>
            <a:tailEnd/>
          </a:ln>
        </p:spPr>
        <p:txBody>
          <a:bodyPr/>
          <a:lstStyle/>
          <a:p>
            <a:pPr algn="ctr">
              <a:spcBef>
                <a:spcPct val="20000"/>
              </a:spcBef>
            </a:pPr>
            <a:r>
              <a:rPr lang="en-US" sz="2400" dirty="0">
                <a:solidFill>
                  <a:srgbClr val="FF0000"/>
                </a:solidFill>
              </a:rPr>
              <a:t>1400’ LONG ENTRENCHED ROAD</a:t>
            </a:r>
          </a:p>
        </p:txBody>
      </p:sp>
      <p:sp>
        <p:nvSpPr>
          <p:cNvPr id="11" name="Text Box 28"/>
          <p:cNvSpPr txBox="1">
            <a:spLocks noChangeArrowheads="1"/>
          </p:cNvSpPr>
          <p:nvPr/>
        </p:nvSpPr>
        <p:spPr bwMode="auto">
          <a:xfrm>
            <a:off x="4269741" y="387073"/>
            <a:ext cx="4792979" cy="523220"/>
          </a:xfrm>
          <a:prstGeom prst="rect">
            <a:avLst/>
          </a:prstGeom>
          <a:solidFill>
            <a:schemeClr val="bg1"/>
          </a:solidFill>
          <a:ln w="9525">
            <a:noFill/>
            <a:miter lim="800000"/>
            <a:headEnd/>
            <a:tailEnd/>
          </a:ln>
        </p:spPr>
        <p:txBody>
          <a:bodyPr wrap="none">
            <a:spAutoFit/>
          </a:bodyPr>
          <a:lstStyle/>
          <a:p>
            <a:r>
              <a:rPr lang="en-US" sz="2800" b="1" dirty="0">
                <a:solidFill>
                  <a:prstClr val="black"/>
                </a:solidFill>
              </a:rPr>
              <a:t>Example 1: Huntingdon County</a:t>
            </a:r>
          </a:p>
        </p:txBody>
      </p:sp>
      <p:sp>
        <p:nvSpPr>
          <p:cNvPr id="12" name="Text Box 28"/>
          <p:cNvSpPr txBox="1">
            <a:spLocks noChangeArrowheads="1"/>
          </p:cNvSpPr>
          <p:nvPr/>
        </p:nvSpPr>
        <p:spPr bwMode="auto">
          <a:xfrm>
            <a:off x="5358915" y="6519446"/>
            <a:ext cx="3792705"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Huntingdon County – Red Rose Road – 1/9</a:t>
            </a:r>
          </a:p>
        </p:txBody>
      </p:sp>
      <p:sp>
        <p:nvSpPr>
          <p:cNvPr id="13" name="Freeform 12"/>
          <p:cNvSpPr/>
          <p:nvPr/>
        </p:nvSpPr>
        <p:spPr>
          <a:xfrm>
            <a:off x="2270760" y="1818641"/>
            <a:ext cx="6725920" cy="687319"/>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 name="connsiteX0" fmla="*/ 0 w 5859663"/>
              <a:gd name="connsiteY0" fmla="*/ 24529 h 608622"/>
              <a:gd name="connsiteX1" fmla="*/ 1506748 w 5859663"/>
              <a:gd name="connsiteY1" fmla="*/ 22862 h 608622"/>
              <a:gd name="connsiteX2" fmla="*/ 1753862 w 5859663"/>
              <a:gd name="connsiteY2" fmla="*/ 463259 h 608622"/>
              <a:gd name="connsiteX3" fmla="*/ 4228983 w 5859663"/>
              <a:gd name="connsiteY3" fmla="*/ 594161 h 608622"/>
              <a:gd name="connsiteX4" fmla="*/ 4669718 w 5859663"/>
              <a:gd name="connsiteY4" fmla="*/ 167441 h 608622"/>
              <a:gd name="connsiteX5" fmla="*/ 5859663 w 5859663"/>
              <a:gd name="connsiteY5" fmla="*/ 121721 h 608622"/>
              <a:gd name="connsiteX0" fmla="*/ 0 w 5859663"/>
              <a:gd name="connsiteY0" fmla="*/ 0 h 582429"/>
              <a:gd name="connsiteX1" fmla="*/ 1259156 w 5859663"/>
              <a:gd name="connsiteY1" fmla="*/ 110968 h 582429"/>
              <a:gd name="connsiteX2" fmla="*/ 1753862 w 5859663"/>
              <a:gd name="connsiteY2" fmla="*/ 438730 h 582429"/>
              <a:gd name="connsiteX3" fmla="*/ 4228983 w 5859663"/>
              <a:gd name="connsiteY3" fmla="*/ 569632 h 582429"/>
              <a:gd name="connsiteX4" fmla="*/ 4669718 w 5859663"/>
              <a:gd name="connsiteY4" fmla="*/ 142912 h 582429"/>
              <a:gd name="connsiteX5" fmla="*/ 5859663 w 5859663"/>
              <a:gd name="connsiteY5" fmla="*/ 97192 h 582429"/>
              <a:gd name="connsiteX0" fmla="*/ 0 w 5859663"/>
              <a:gd name="connsiteY0" fmla="*/ 0 h 656534"/>
              <a:gd name="connsiteX1" fmla="*/ 1259156 w 5859663"/>
              <a:gd name="connsiteY1" fmla="*/ 110968 h 656534"/>
              <a:gd name="connsiteX2" fmla="*/ 1891413 w 5859663"/>
              <a:gd name="connsiteY2" fmla="*/ 617070 h 656534"/>
              <a:gd name="connsiteX3" fmla="*/ 4228983 w 5859663"/>
              <a:gd name="connsiteY3" fmla="*/ 569632 h 656534"/>
              <a:gd name="connsiteX4" fmla="*/ 4669718 w 5859663"/>
              <a:gd name="connsiteY4" fmla="*/ 142912 h 656534"/>
              <a:gd name="connsiteX5" fmla="*/ 5859663 w 5859663"/>
              <a:gd name="connsiteY5" fmla="*/ 97192 h 656534"/>
              <a:gd name="connsiteX0" fmla="*/ 0 w 5859663"/>
              <a:gd name="connsiteY0" fmla="*/ 0 h 634979"/>
              <a:gd name="connsiteX1" fmla="*/ 1259156 w 5859663"/>
              <a:gd name="connsiteY1" fmla="*/ 110968 h 634979"/>
              <a:gd name="connsiteX2" fmla="*/ 1891413 w 5859663"/>
              <a:gd name="connsiteY2" fmla="*/ 617070 h 634979"/>
              <a:gd name="connsiteX3" fmla="*/ 2994022 w 5859663"/>
              <a:gd name="connsiteY3" fmla="*/ 525632 h 634979"/>
              <a:gd name="connsiteX4" fmla="*/ 4228983 w 5859663"/>
              <a:gd name="connsiteY4" fmla="*/ 569632 h 634979"/>
              <a:gd name="connsiteX5" fmla="*/ 4669718 w 5859663"/>
              <a:gd name="connsiteY5" fmla="*/ 142912 h 634979"/>
              <a:gd name="connsiteX6" fmla="*/ 5859663 w 5859663"/>
              <a:gd name="connsiteY6" fmla="*/ 97192 h 634979"/>
              <a:gd name="connsiteX0" fmla="*/ 0 w 5859663"/>
              <a:gd name="connsiteY0" fmla="*/ 0 h 634979"/>
              <a:gd name="connsiteX1" fmla="*/ 1259156 w 5859663"/>
              <a:gd name="connsiteY1" fmla="*/ 110968 h 634979"/>
              <a:gd name="connsiteX2" fmla="*/ 1891413 w 5859663"/>
              <a:gd name="connsiteY2" fmla="*/ 617070 h 634979"/>
              <a:gd name="connsiteX3" fmla="*/ 2994022 w 5859663"/>
              <a:gd name="connsiteY3" fmla="*/ 525632 h 634979"/>
              <a:gd name="connsiteX4" fmla="*/ 4421554 w 5859663"/>
              <a:gd name="connsiteY4" fmla="*/ 569632 h 634979"/>
              <a:gd name="connsiteX5" fmla="*/ 4669718 w 5859663"/>
              <a:gd name="connsiteY5" fmla="*/ 142912 h 634979"/>
              <a:gd name="connsiteX6" fmla="*/ 5859663 w 5859663"/>
              <a:gd name="connsiteY6" fmla="*/ 97192 h 634979"/>
              <a:gd name="connsiteX0" fmla="*/ 0 w 5859663"/>
              <a:gd name="connsiteY0" fmla="*/ 0 h 634979"/>
              <a:gd name="connsiteX1" fmla="*/ 1259156 w 5859663"/>
              <a:gd name="connsiteY1" fmla="*/ 110968 h 634979"/>
              <a:gd name="connsiteX2" fmla="*/ 1891413 w 5859663"/>
              <a:gd name="connsiteY2" fmla="*/ 617070 h 634979"/>
              <a:gd name="connsiteX3" fmla="*/ 2994022 w 5859663"/>
              <a:gd name="connsiteY3" fmla="*/ 525632 h 634979"/>
              <a:gd name="connsiteX4" fmla="*/ 4421554 w 5859663"/>
              <a:gd name="connsiteY4" fmla="*/ 569632 h 634979"/>
              <a:gd name="connsiteX5" fmla="*/ 4944819 w 5859663"/>
              <a:gd name="connsiteY5" fmla="*/ 58435 h 634979"/>
              <a:gd name="connsiteX6" fmla="*/ 5859663 w 5859663"/>
              <a:gd name="connsiteY6" fmla="*/ 97192 h 634979"/>
              <a:gd name="connsiteX0" fmla="*/ 0 w 6070574"/>
              <a:gd name="connsiteY0" fmla="*/ 0 h 634979"/>
              <a:gd name="connsiteX1" fmla="*/ 1259156 w 6070574"/>
              <a:gd name="connsiteY1" fmla="*/ 110968 h 634979"/>
              <a:gd name="connsiteX2" fmla="*/ 1891413 w 6070574"/>
              <a:gd name="connsiteY2" fmla="*/ 617070 h 634979"/>
              <a:gd name="connsiteX3" fmla="*/ 2994022 w 6070574"/>
              <a:gd name="connsiteY3" fmla="*/ 525632 h 634979"/>
              <a:gd name="connsiteX4" fmla="*/ 4421554 w 6070574"/>
              <a:gd name="connsiteY4" fmla="*/ 569632 h 634979"/>
              <a:gd name="connsiteX5" fmla="*/ 4944819 w 6070574"/>
              <a:gd name="connsiteY5" fmla="*/ 58435 h 634979"/>
              <a:gd name="connsiteX6" fmla="*/ 6070574 w 6070574"/>
              <a:gd name="connsiteY6" fmla="*/ 50260 h 63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0574" h="634979">
                <a:moveTo>
                  <a:pt x="0" y="0"/>
                </a:moveTo>
                <a:cubicBezTo>
                  <a:pt x="541020" y="55880"/>
                  <a:pt x="943921" y="8123"/>
                  <a:pt x="1259156" y="110968"/>
                </a:cubicBezTo>
                <a:cubicBezTo>
                  <a:pt x="1574391" y="213813"/>
                  <a:pt x="1602269" y="547959"/>
                  <a:pt x="1891413" y="617070"/>
                </a:cubicBezTo>
                <a:cubicBezTo>
                  <a:pt x="2180557" y="686181"/>
                  <a:pt x="2604427" y="533538"/>
                  <a:pt x="2994022" y="525632"/>
                </a:cubicBezTo>
                <a:cubicBezTo>
                  <a:pt x="3383617" y="517726"/>
                  <a:pt x="4096421" y="647498"/>
                  <a:pt x="4421554" y="569632"/>
                </a:cubicBezTo>
                <a:cubicBezTo>
                  <a:pt x="4746687" y="491766"/>
                  <a:pt x="4669982" y="144997"/>
                  <a:pt x="4944819" y="58435"/>
                </a:cubicBezTo>
                <a:cubicBezTo>
                  <a:pt x="5219656" y="-28127"/>
                  <a:pt x="5459704" y="28670"/>
                  <a:pt x="6070574" y="50260"/>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4" name="Text Box 3"/>
          <p:cNvSpPr txBox="1">
            <a:spLocks noChangeArrowheads="1"/>
          </p:cNvSpPr>
          <p:nvPr/>
        </p:nvSpPr>
        <p:spPr bwMode="auto">
          <a:xfrm>
            <a:off x="0" y="335280"/>
            <a:ext cx="1143000" cy="406400"/>
          </a:xfrm>
          <a:prstGeom prst="rect">
            <a:avLst/>
          </a:prstGeom>
          <a:solidFill>
            <a:srgbClr val="FFFFFF"/>
          </a:solidFill>
          <a:ln w="9525">
            <a:solidFill>
              <a:schemeClr val="tx1"/>
            </a:solidFill>
            <a:miter lim="800000"/>
            <a:headEnd/>
            <a:tailEnd/>
          </a:ln>
        </p:spPr>
        <p:txBody>
          <a:bodyPr wrap="square">
            <a:spAutoFit/>
          </a:bodyPr>
          <a:lstStyle/>
          <a:p>
            <a:pPr algn="ctr"/>
            <a:r>
              <a:rPr lang="en-US" sz="2000">
                <a:solidFill>
                  <a:srgbClr val="000000"/>
                </a:solidFill>
              </a:rPr>
              <a:t>BEFORE</a:t>
            </a:r>
          </a:p>
        </p:txBody>
      </p:sp>
    </p:spTree>
    <p:extLst>
      <p:ext uri="{BB962C8B-B14F-4D97-AF65-F5344CB8AC3E}">
        <p14:creationId xmlns:p14="http://schemas.microsoft.com/office/powerpoint/2010/main" val="545649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rrbefore"/>
          <p:cNvPicPr>
            <a:picLocks noChangeAspect="1" noChangeArrowheads="1"/>
          </p:cNvPicPr>
          <p:nvPr/>
        </p:nvPicPr>
        <p:blipFill>
          <a:blip r:embed="rId3" cstate="email">
            <a:extLst>
              <a:ext uri="{28A0092B-C50C-407E-A947-70E740481C1C}">
                <a14:useLocalDpi xmlns:a14="http://schemas.microsoft.com/office/drawing/2010/main"/>
              </a:ext>
            </a:extLst>
          </a:blip>
          <a:srcRect t="-484"/>
          <a:stretch>
            <a:fillRect/>
          </a:stretch>
        </p:blipFill>
        <p:spPr bwMode="auto">
          <a:xfrm>
            <a:off x="0" y="347854"/>
            <a:ext cx="9144000" cy="6510146"/>
          </a:xfrm>
          <a:prstGeom prst="rect">
            <a:avLst/>
          </a:prstGeom>
          <a:noFill/>
          <a:ln w="9525">
            <a:noFill/>
            <a:miter lim="800000"/>
            <a:headEnd/>
            <a:tailEnd/>
          </a:ln>
        </p:spPr>
      </p:pic>
      <p:sp>
        <p:nvSpPr>
          <p:cNvPr id="88067" name="Text Box 3"/>
          <p:cNvSpPr txBox="1">
            <a:spLocks noChangeArrowheads="1"/>
          </p:cNvSpPr>
          <p:nvPr/>
        </p:nvSpPr>
        <p:spPr bwMode="auto">
          <a:xfrm>
            <a:off x="0" y="355600"/>
            <a:ext cx="1239838" cy="406400"/>
          </a:xfrm>
          <a:prstGeom prst="rect">
            <a:avLst/>
          </a:prstGeom>
          <a:solidFill>
            <a:srgbClr val="FFFFFF"/>
          </a:solidFill>
          <a:ln w="9525">
            <a:solidFill>
              <a:schemeClr val="tx1"/>
            </a:solidFill>
            <a:miter lim="800000"/>
            <a:headEnd/>
            <a:tailEnd/>
          </a:ln>
        </p:spPr>
        <p:txBody>
          <a:bodyPr wrap="none">
            <a:spAutoFit/>
          </a:bodyPr>
          <a:lstStyle/>
          <a:p>
            <a:r>
              <a:rPr lang="en-US" sz="2000">
                <a:solidFill>
                  <a:srgbClr val="000000"/>
                </a:solidFill>
              </a:rPr>
              <a:t>BEFORE</a:t>
            </a:r>
          </a:p>
        </p:txBody>
      </p:sp>
      <p:sp>
        <p:nvSpPr>
          <p:cNvPr id="88068" name="Freeform 4"/>
          <p:cNvSpPr>
            <a:spLocks/>
          </p:cNvSpPr>
          <p:nvPr/>
        </p:nvSpPr>
        <p:spPr bwMode="auto">
          <a:xfrm>
            <a:off x="3682514" y="2057399"/>
            <a:ext cx="3867635" cy="335749"/>
          </a:xfrm>
          <a:custGeom>
            <a:avLst/>
            <a:gdLst>
              <a:gd name="T0" fmla="*/ 3352800 w 2112"/>
              <a:gd name="T1" fmla="*/ 304800 h 192"/>
              <a:gd name="T2" fmla="*/ 2590800 w 2112"/>
              <a:gd name="T3" fmla="*/ 76200 h 192"/>
              <a:gd name="T4" fmla="*/ 1905000 w 2112"/>
              <a:gd name="T5" fmla="*/ 0 h 192"/>
              <a:gd name="T6" fmla="*/ 990600 w 2112"/>
              <a:gd name="T7" fmla="*/ 76200 h 192"/>
              <a:gd name="T8" fmla="*/ 0 w 2112"/>
              <a:gd name="T9" fmla="*/ 304800 h 192"/>
              <a:gd name="T10" fmla="*/ 0 60000 65536"/>
              <a:gd name="T11" fmla="*/ 0 60000 65536"/>
              <a:gd name="T12" fmla="*/ 0 60000 65536"/>
              <a:gd name="T13" fmla="*/ 0 60000 65536"/>
              <a:gd name="T14" fmla="*/ 0 60000 65536"/>
              <a:gd name="T15" fmla="*/ 0 w 2112"/>
              <a:gd name="T16" fmla="*/ 0 h 192"/>
              <a:gd name="T17" fmla="*/ 2112 w 2112"/>
              <a:gd name="T18" fmla="*/ 192 h 192"/>
            </a:gdLst>
            <a:ahLst/>
            <a:cxnLst>
              <a:cxn ang="T10">
                <a:pos x="T0" y="T1"/>
              </a:cxn>
              <a:cxn ang="T11">
                <a:pos x="T2" y="T3"/>
              </a:cxn>
              <a:cxn ang="T12">
                <a:pos x="T4" y="T5"/>
              </a:cxn>
              <a:cxn ang="T13">
                <a:pos x="T6" y="T7"/>
              </a:cxn>
              <a:cxn ang="T14">
                <a:pos x="T8" y="T9"/>
              </a:cxn>
            </a:cxnLst>
            <a:rect l="T15" t="T16" r="T17" b="T18"/>
            <a:pathLst>
              <a:path w="2112" h="192">
                <a:moveTo>
                  <a:pt x="2112" y="192"/>
                </a:moveTo>
                <a:cubicBezTo>
                  <a:pt x="1948" y="136"/>
                  <a:pt x="1784" y="80"/>
                  <a:pt x="1632" y="48"/>
                </a:cubicBezTo>
                <a:cubicBezTo>
                  <a:pt x="1480" y="16"/>
                  <a:pt x="1368" y="0"/>
                  <a:pt x="1200" y="0"/>
                </a:cubicBezTo>
                <a:cubicBezTo>
                  <a:pt x="1032" y="0"/>
                  <a:pt x="824" y="16"/>
                  <a:pt x="624" y="48"/>
                </a:cubicBezTo>
                <a:cubicBezTo>
                  <a:pt x="424" y="80"/>
                  <a:pt x="212" y="136"/>
                  <a:pt x="0" y="192"/>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88069" name="Line 5"/>
          <p:cNvSpPr>
            <a:spLocks noChangeShapeType="1"/>
          </p:cNvSpPr>
          <p:nvPr/>
        </p:nvSpPr>
        <p:spPr bwMode="auto">
          <a:xfrm flipH="1" flipV="1">
            <a:off x="5778500" y="2420938"/>
            <a:ext cx="304800" cy="762000"/>
          </a:xfrm>
          <a:prstGeom prst="line">
            <a:avLst/>
          </a:prstGeom>
          <a:noFill/>
          <a:ln w="57150">
            <a:solidFill>
              <a:srgbClr val="FFFFFF"/>
            </a:solidFill>
            <a:round/>
            <a:headEnd/>
            <a:tailEnd type="triangle" w="med" len="med"/>
          </a:ln>
        </p:spPr>
        <p:txBody>
          <a:bodyPr/>
          <a:lstStyle/>
          <a:p>
            <a:endParaRPr lang="en-US"/>
          </a:p>
        </p:txBody>
      </p:sp>
      <p:sp>
        <p:nvSpPr>
          <p:cNvPr id="88070" name="Text Box 6"/>
          <p:cNvSpPr txBox="1">
            <a:spLocks noChangeArrowheads="1"/>
          </p:cNvSpPr>
          <p:nvPr/>
        </p:nvSpPr>
        <p:spPr bwMode="auto">
          <a:xfrm>
            <a:off x="5826125" y="3182938"/>
            <a:ext cx="1724025" cy="714375"/>
          </a:xfrm>
          <a:prstGeom prst="rect">
            <a:avLst/>
          </a:prstGeom>
          <a:solidFill>
            <a:schemeClr val="bg1"/>
          </a:solidFill>
          <a:ln w="12700">
            <a:solidFill>
              <a:schemeClr val="tx1"/>
            </a:solidFill>
            <a:miter lim="800000"/>
            <a:headEnd/>
            <a:tailEnd/>
          </a:ln>
        </p:spPr>
        <p:txBody>
          <a:bodyPr wrap="none">
            <a:spAutoFit/>
          </a:bodyPr>
          <a:lstStyle/>
          <a:p>
            <a:pPr algn="ctr"/>
            <a:r>
              <a:rPr lang="en-US" sz="2000">
                <a:solidFill>
                  <a:srgbClr val="FF0000"/>
                </a:solidFill>
              </a:rPr>
              <a:t>IDEAL</a:t>
            </a:r>
          </a:p>
          <a:p>
            <a:pPr algn="ctr"/>
            <a:r>
              <a:rPr lang="en-US" sz="2000">
                <a:solidFill>
                  <a:srgbClr val="FF0000"/>
                </a:solidFill>
              </a:rPr>
              <a:t>ELEVATION</a:t>
            </a:r>
          </a:p>
        </p:txBody>
      </p:sp>
      <p:sp>
        <p:nvSpPr>
          <p:cNvPr id="16" name="Oval 15"/>
          <p:cNvSpPr/>
          <p:nvPr/>
        </p:nvSpPr>
        <p:spPr>
          <a:xfrm>
            <a:off x="3976717" y="1981200"/>
            <a:ext cx="73025" cy="762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endParaRPr>
          </a:p>
        </p:txBody>
      </p:sp>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2"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1" name="Text Box 28"/>
          <p:cNvSpPr txBox="1">
            <a:spLocks noChangeArrowheads="1"/>
          </p:cNvSpPr>
          <p:nvPr/>
        </p:nvSpPr>
        <p:spPr bwMode="auto">
          <a:xfrm>
            <a:off x="5358915" y="6519446"/>
            <a:ext cx="3792705"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Huntingdon County – Red Rose Road – 3/9</a:t>
            </a:r>
          </a:p>
        </p:txBody>
      </p:sp>
    </p:spTree>
    <p:extLst>
      <p:ext uri="{BB962C8B-B14F-4D97-AF65-F5344CB8AC3E}">
        <p14:creationId xmlns:p14="http://schemas.microsoft.com/office/powerpoint/2010/main" val="1720167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Kevins_Red_Rose001"/>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0" y="345440"/>
            <a:ext cx="9144000" cy="6512560"/>
          </a:xfrm>
          <a:prstGeom prst="rect">
            <a:avLst/>
          </a:prstGeom>
          <a:noFill/>
          <a:ln w="9525">
            <a:noFill/>
            <a:miter lim="800000"/>
            <a:headEnd/>
            <a:tailEnd/>
          </a:ln>
        </p:spPr>
      </p:pic>
      <p:sp>
        <p:nvSpPr>
          <p:cNvPr id="89091" name="Text Box 3"/>
          <p:cNvSpPr txBox="1">
            <a:spLocks noChangeArrowheads="1"/>
          </p:cNvSpPr>
          <p:nvPr/>
        </p:nvSpPr>
        <p:spPr bwMode="auto">
          <a:xfrm>
            <a:off x="0" y="366713"/>
            <a:ext cx="2092325" cy="400050"/>
          </a:xfrm>
          <a:prstGeom prst="rect">
            <a:avLst/>
          </a:prstGeom>
          <a:solidFill>
            <a:srgbClr val="FFFFFF"/>
          </a:solidFill>
          <a:ln w="9525">
            <a:solidFill>
              <a:schemeClr val="tx1"/>
            </a:solidFill>
            <a:miter lim="800000"/>
            <a:headEnd/>
            <a:tailEnd/>
          </a:ln>
        </p:spPr>
        <p:txBody>
          <a:bodyPr wrap="none">
            <a:spAutoFit/>
          </a:bodyPr>
          <a:lstStyle/>
          <a:p>
            <a:r>
              <a:rPr lang="en-US" sz="2000">
                <a:solidFill>
                  <a:srgbClr val="000000"/>
                </a:solidFill>
              </a:rPr>
              <a:t>Fill and Compact</a:t>
            </a:r>
          </a:p>
        </p:txBody>
      </p:sp>
      <p:sp>
        <p:nvSpPr>
          <p:cNvPr id="89092" name="Freeform 4"/>
          <p:cNvSpPr>
            <a:spLocks/>
          </p:cNvSpPr>
          <p:nvPr/>
        </p:nvSpPr>
        <p:spPr bwMode="auto">
          <a:xfrm>
            <a:off x="2895600" y="3352800"/>
            <a:ext cx="3790950" cy="256753"/>
          </a:xfrm>
          <a:custGeom>
            <a:avLst/>
            <a:gdLst>
              <a:gd name="T0" fmla="*/ 3352800 w 2112"/>
              <a:gd name="T1" fmla="*/ 304800 h 192"/>
              <a:gd name="T2" fmla="*/ 2590800 w 2112"/>
              <a:gd name="T3" fmla="*/ 76200 h 192"/>
              <a:gd name="T4" fmla="*/ 1905000 w 2112"/>
              <a:gd name="T5" fmla="*/ 0 h 192"/>
              <a:gd name="T6" fmla="*/ 990600 w 2112"/>
              <a:gd name="T7" fmla="*/ 76200 h 192"/>
              <a:gd name="T8" fmla="*/ 0 w 2112"/>
              <a:gd name="T9" fmla="*/ 304800 h 192"/>
              <a:gd name="T10" fmla="*/ 0 60000 65536"/>
              <a:gd name="T11" fmla="*/ 0 60000 65536"/>
              <a:gd name="T12" fmla="*/ 0 60000 65536"/>
              <a:gd name="T13" fmla="*/ 0 60000 65536"/>
              <a:gd name="T14" fmla="*/ 0 60000 65536"/>
              <a:gd name="T15" fmla="*/ 0 w 2112"/>
              <a:gd name="T16" fmla="*/ 0 h 192"/>
              <a:gd name="T17" fmla="*/ 2112 w 2112"/>
              <a:gd name="T18" fmla="*/ 192 h 192"/>
            </a:gdLst>
            <a:ahLst/>
            <a:cxnLst>
              <a:cxn ang="T10">
                <a:pos x="T0" y="T1"/>
              </a:cxn>
              <a:cxn ang="T11">
                <a:pos x="T2" y="T3"/>
              </a:cxn>
              <a:cxn ang="T12">
                <a:pos x="T4" y="T5"/>
              </a:cxn>
              <a:cxn ang="T13">
                <a:pos x="T6" y="T7"/>
              </a:cxn>
              <a:cxn ang="T14">
                <a:pos x="T8" y="T9"/>
              </a:cxn>
            </a:cxnLst>
            <a:rect l="T15" t="T16" r="T17" b="T18"/>
            <a:pathLst>
              <a:path w="2112" h="192">
                <a:moveTo>
                  <a:pt x="2112" y="192"/>
                </a:moveTo>
                <a:cubicBezTo>
                  <a:pt x="1948" y="136"/>
                  <a:pt x="1784" y="80"/>
                  <a:pt x="1632" y="48"/>
                </a:cubicBezTo>
                <a:cubicBezTo>
                  <a:pt x="1480" y="16"/>
                  <a:pt x="1368" y="0"/>
                  <a:pt x="1200" y="0"/>
                </a:cubicBezTo>
                <a:cubicBezTo>
                  <a:pt x="1032" y="0"/>
                  <a:pt x="824" y="16"/>
                  <a:pt x="624" y="48"/>
                </a:cubicBezTo>
                <a:cubicBezTo>
                  <a:pt x="424" y="80"/>
                  <a:pt x="212" y="136"/>
                  <a:pt x="0" y="192"/>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89093" name="Line 5"/>
          <p:cNvSpPr>
            <a:spLocks noChangeShapeType="1"/>
          </p:cNvSpPr>
          <p:nvPr/>
        </p:nvSpPr>
        <p:spPr bwMode="auto">
          <a:xfrm flipH="1">
            <a:off x="6117417" y="2087300"/>
            <a:ext cx="294957" cy="1371600"/>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endParaRPr lang="en-US"/>
          </a:p>
        </p:txBody>
      </p:sp>
      <p:sp>
        <p:nvSpPr>
          <p:cNvPr id="89094" name="Text Box 6"/>
          <p:cNvSpPr txBox="1">
            <a:spLocks noChangeArrowheads="1"/>
          </p:cNvSpPr>
          <p:nvPr/>
        </p:nvSpPr>
        <p:spPr bwMode="auto">
          <a:xfrm>
            <a:off x="5903837" y="1782500"/>
            <a:ext cx="1588576" cy="830997"/>
          </a:xfrm>
          <a:prstGeom prst="rect">
            <a:avLst/>
          </a:prstGeom>
          <a:solidFill>
            <a:srgbClr val="FFFFFF"/>
          </a:solidFill>
          <a:ln w="15875">
            <a:solidFill>
              <a:schemeClr val="tx1"/>
            </a:solidFill>
            <a:miter lim="800000"/>
            <a:headEnd/>
            <a:tailEnd/>
          </a:ln>
        </p:spPr>
        <p:txBody>
          <a:bodyPr wrap="square">
            <a:spAutoFit/>
          </a:bodyPr>
          <a:lstStyle>
            <a:defPPr>
              <a:defRPr lang="en-US"/>
            </a:defPPr>
            <a:lvl1pPr>
              <a:defRPr sz="2400" b="1">
                <a:solidFill>
                  <a:srgbClr val="000000"/>
                </a:solidFill>
              </a:defRPr>
            </a:lvl1pPr>
          </a:lstStyle>
          <a:p>
            <a:pPr algn="ctr"/>
            <a:r>
              <a:rPr lang="en-US" dirty="0"/>
              <a:t>Ideal</a:t>
            </a:r>
          </a:p>
          <a:p>
            <a:pPr algn="ctr"/>
            <a:r>
              <a:rPr lang="en-US" dirty="0"/>
              <a:t>Elevation</a:t>
            </a:r>
          </a:p>
        </p:txBody>
      </p:sp>
      <p:sp>
        <p:nvSpPr>
          <p:cNvPr id="16" name="Oval 15"/>
          <p:cNvSpPr/>
          <p:nvPr/>
        </p:nvSpPr>
        <p:spPr>
          <a:xfrm>
            <a:off x="3203575" y="3276600"/>
            <a:ext cx="73025" cy="762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endParaRPr>
          </a:p>
        </p:txBody>
      </p:sp>
      <p:sp>
        <p:nvSpPr>
          <p:cNvPr id="17" name="Rectangle 16"/>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pic>
        <p:nvPicPr>
          <p:cNvPr id="2" name="Picture 1"/>
          <p:cNvPicPr>
            <a:picLocks noChangeAspect="1"/>
          </p:cNvPicPr>
          <p:nvPr/>
        </p:nvPicPr>
        <p:blipFill>
          <a:blip r:embed="rId4"/>
          <a:stretch>
            <a:fillRect/>
          </a:stretch>
        </p:blipFill>
        <p:spPr>
          <a:xfrm>
            <a:off x="6852746" y="5917552"/>
            <a:ext cx="1924050" cy="407048"/>
          </a:xfrm>
          <a:prstGeom prst="rect">
            <a:avLst/>
          </a:prstGeom>
        </p:spPr>
      </p:pic>
      <p:sp>
        <p:nvSpPr>
          <p:cNvPr id="12" name="Text Box 28"/>
          <p:cNvSpPr txBox="1">
            <a:spLocks noChangeArrowheads="1"/>
          </p:cNvSpPr>
          <p:nvPr/>
        </p:nvSpPr>
        <p:spPr bwMode="auto">
          <a:xfrm>
            <a:off x="5358915" y="6519446"/>
            <a:ext cx="3792705"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Huntingdon County – Red Rose Road – 4/9</a:t>
            </a:r>
          </a:p>
        </p:txBody>
      </p:sp>
    </p:spTree>
    <p:extLst>
      <p:ext uri="{BB962C8B-B14F-4D97-AF65-F5344CB8AC3E}">
        <p14:creationId xmlns:p14="http://schemas.microsoft.com/office/powerpoint/2010/main" val="574683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1066800"/>
            <a:ext cx="9144000" cy="5791200"/>
          </a:xfrm>
          <a:prstGeom prst="rect">
            <a:avLst/>
          </a:prstGeom>
          <a:solidFill>
            <a:schemeClr val="tx1"/>
          </a:solidFill>
          <a:ln w="9525">
            <a:solidFill>
              <a:schemeClr val="tx1"/>
            </a:solidFill>
            <a:miter lim="800000"/>
            <a:headEnd/>
            <a:tailEnd/>
          </a:ln>
        </p:spPr>
        <p:txBody>
          <a:bodyPr wrap="none" anchor="ctr"/>
          <a:lstStyle/>
          <a:p>
            <a:endParaRPr lang="en-US" sz="1800" b="0">
              <a:solidFill>
                <a:srgbClr val="000000"/>
              </a:solidFill>
              <a:latin typeface="Arial" charset="0"/>
            </a:endParaRPr>
          </a:p>
        </p:txBody>
      </p:sp>
      <p:pic>
        <p:nvPicPr>
          <p:cNvPr id="91139" name="Picture 3" descr="K's_Red_Rose0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3500"/>
            <a:ext cx="9144000" cy="6756400"/>
          </a:xfrm>
          <a:prstGeom prst="rect">
            <a:avLst/>
          </a:prstGeom>
          <a:noFill/>
          <a:ln w="9525">
            <a:noFill/>
            <a:miter lim="800000"/>
            <a:headEnd/>
            <a:tailEnd/>
          </a:ln>
        </p:spPr>
      </p:pic>
      <p:sp>
        <p:nvSpPr>
          <p:cNvPr id="91140" name="Freeform 5"/>
          <p:cNvSpPr>
            <a:spLocks/>
          </p:cNvSpPr>
          <p:nvPr/>
        </p:nvSpPr>
        <p:spPr bwMode="auto">
          <a:xfrm>
            <a:off x="3609975" y="2994025"/>
            <a:ext cx="3352800" cy="304800"/>
          </a:xfrm>
          <a:custGeom>
            <a:avLst/>
            <a:gdLst>
              <a:gd name="T0" fmla="*/ 3352800 w 2112"/>
              <a:gd name="T1" fmla="*/ 304800 h 192"/>
              <a:gd name="T2" fmla="*/ 2590800 w 2112"/>
              <a:gd name="T3" fmla="*/ 76200 h 192"/>
              <a:gd name="T4" fmla="*/ 1905000 w 2112"/>
              <a:gd name="T5" fmla="*/ 0 h 192"/>
              <a:gd name="T6" fmla="*/ 990600 w 2112"/>
              <a:gd name="T7" fmla="*/ 76200 h 192"/>
              <a:gd name="T8" fmla="*/ 0 w 2112"/>
              <a:gd name="T9" fmla="*/ 304800 h 192"/>
              <a:gd name="T10" fmla="*/ 0 60000 65536"/>
              <a:gd name="T11" fmla="*/ 0 60000 65536"/>
              <a:gd name="T12" fmla="*/ 0 60000 65536"/>
              <a:gd name="T13" fmla="*/ 0 60000 65536"/>
              <a:gd name="T14" fmla="*/ 0 60000 65536"/>
              <a:gd name="T15" fmla="*/ 0 w 2112"/>
              <a:gd name="T16" fmla="*/ 0 h 192"/>
              <a:gd name="T17" fmla="*/ 2112 w 2112"/>
              <a:gd name="T18" fmla="*/ 192 h 192"/>
            </a:gdLst>
            <a:ahLst/>
            <a:cxnLst>
              <a:cxn ang="T10">
                <a:pos x="T0" y="T1"/>
              </a:cxn>
              <a:cxn ang="T11">
                <a:pos x="T2" y="T3"/>
              </a:cxn>
              <a:cxn ang="T12">
                <a:pos x="T4" y="T5"/>
              </a:cxn>
              <a:cxn ang="T13">
                <a:pos x="T6" y="T7"/>
              </a:cxn>
              <a:cxn ang="T14">
                <a:pos x="T8" y="T9"/>
              </a:cxn>
            </a:cxnLst>
            <a:rect l="T15" t="T16" r="T17" b="T18"/>
            <a:pathLst>
              <a:path w="2112" h="192">
                <a:moveTo>
                  <a:pt x="2112" y="192"/>
                </a:moveTo>
                <a:cubicBezTo>
                  <a:pt x="1948" y="136"/>
                  <a:pt x="1784" y="80"/>
                  <a:pt x="1632" y="48"/>
                </a:cubicBezTo>
                <a:cubicBezTo>
                  <a:pt x="1480" y="16"/>
                  <a:pt x="1368" y="0"/>
                  <a:pt x="1200" y="0"/>
                </a:cubicBezTo>
                <a:cubicBezTo>
                  <a:pt x="1032" y="0"/>
                  <a:pt x="824" y="16"/>
                  <a:pt x="624" y="48"/>
                </a:cubicBezTo>
                <a:cubicBezTo>
                  <a:pt x="424" y="80"/>
                  <a:pt x="212" y="136"/>
                  <a:pt x="0" y="192"/>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91143" name="Text Box 8"/>
          <p:cNvSpPr txBox="1">
            <a:spLocks noChangeArrowheads="1"/>
          </p:cNvSpPr>
          <p:nvPr/>
        </p:nvSpPr>
        <p:spPr bwMode="auto">
          <a:xfrm>
            <a:off x="5230812" y="7549157"/>
            <a:ext cx="4124325" cy="336550"/>
          </a:xfrm>
          <a:prstGeom prst="rect">
            <a:avLst/>
          </a:prstGeom>
          <a:solidFill>
            <a:schemeClr val="bg1"/>
          </a:solidFill>
          <a:ln w="9525">
            <a:noFill/>
            <a:miter lim="800000"/>
            <a:headEnd/>
            <a:tailEnd/>
          </a:ln>
        </p:spPr>
        <p:txBody>
          <a:bodyPr wrap="none">
            <a:spAutoFit/>
          </a:bodyPr>
          <a:lstStyle/>
          <a:p>
            <a:r>
              <a:rPr lang="en-US" sz="1600" dirty="0">
                <a:solidFill>
                  <a:srgbClr val="000000"/>
                </a:solidFill>
              </a:rPr>
              <a:t>Huntingdon County – Red Rose Road (4 of 5)</a:t>
            </a:r>
          </a:p>
        </p:txBody>
      </p:sp>
      <p:sp>
        <p:nvSpPr>
          <p:cNvPr id="17" name="Oval 16"/>
          <p:cNvSpPr/>
          <p:nvPr/>
        </p:nvSpPr>
        <p:spPr>
          <a:xfrm>
            <a:off x="2819400" y="2743200"/>
            <a:ext cx="73025" cy="762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endParaRPr>
          </a:p>
        </p:txBody>
      </p:sp>
      <p:sp>
        <p:nvSpPr>
          <p:cNvPr id="91150" name="Text Box 3"/>
          <p:cNvSpPr txBox="1">
            <a:spLocks noChangeArrowheads="1"/>
          </p:cNvSpPr>
          <p:nvPr/>
        </p:nvSpPr>
        <p:spPr bwMode="auto">
          <a:xfrm>
            <a:off x="0" y="387033"/>
            <a:ext cx="2092325" cy="40005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Fill and Compact</a:t>
            </a: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0"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Banks: ESMPs</a:t>
            </a:r>
          </a:p>
        </p:txBody>
      </p:sp>
      <p:sp>
        <p:nvSpPr>
          <p:cNvPr id="4" name="TextBox 3"/>
          <p:cNvSpPr txBox="1"/>
          <p:nvPr/>
        </p:nvSpPr>
        <p:spPr>
          <a:xfrm>
            <a:off x="10668000" y="2743200"/>
            <a:ext cx="184731"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4"/>
          <a:stretch>
            <a:fillRect/>
          </a:stretch>
        </p:blipFill>
        <p:spPr>
          <a:xfrm>
            <a:off x="6871407" y="6019800"/>
            <a:ext cx="1485900" cy="304800"/>
          </a:xfrm>
          <a:prstGeom prst="rect">
            <a:avLst/>
          </a:prstGeom>
        </p:spPr>
      </p:pic>
      <p:pic>
        <p:nvPicPr>
          <p:cNvPr id="9" name="Picture 8"/>
          <p:cNvPicPr>
            <a:picLocks noChangeAspect="1"/>
          </p:cNvPicPr>
          <p:nvPr/>
        </p:nvPicPr>
        <p:blipFill>
          <a:blip r:embed="rId4"/>
          <a:stretch>
            <a:fillRect/>
          </a:stretch>
        </p:blipFill>
        <p:spPr>
          <a:xfrm>
            <a:off x="7665720" y="6019800"/>
            <a:ext cx="1485900" cy="304800"/>
          </a:xfrm>
          <a:prstGeom prst="rect">
            <a:avLst/>
          </a:prstGeom>
        </p:spPr>
      </p:pic>
      <p:sp>
        <p:nvSpPr>
          <p:cNvPr id="16" name="Text Box 28"/>
          <p:cNvSpPr txBox="1">
            <a:spLocks noChangeArrowheads="1"/>
          </p:cNvSpPr>
          <p:nvPr/>
        </p:nvSpPr>
        <p:spPr bwMode="auto">
          <a:xfrm>
            <a:off x="5358915" y="6519446"/>
            <a:ext cx="3792705"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Huntingdon County – Red Rose Road – 6/9</a:t>
            </a:r>
          </a:p>
        </p:txBody>
      </p:sp>
      <p:sp>
        <p:nvSpPr>
          <p:cNvPr id="21" name="Line 5"/>
          <p:cNvSpPr>
            <a:spLocks noChangeShapeType="1"/>
          </p:cNvSpPr>
          <p:nvPr/>
        </p:nvSpPr>
        <p:spPr bwMode="auto">
          <a:xfrm flipH="1">
            <a:off x="6538180" y="1706875"/>
            <a:ext cx="294957" cy="1371600"/>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endParaRPr lang="en-US"/>
          </a:p>
        </p:txBody>
      </p:sp>
      <p:sp>
        <p:nvSpPr>
          <p:cNvPr id="22" name="Text Box 6"/>
          <p:cNvSpPr txBox="1">
            <a:spLocks noChangeArrowheads="1"/>
          </p:cNvSpPr>
          <p:nvPr/>
        </p:nvSpPr>
        <p:spPr bwMode="auto">
          <a:xfrm>
            <a:off x="6324600" y="1232714"/>
            <a:ext cx="1588576" cy="1200329"/>
          </a:xfrm>
          <a:prstGeom prst="rect">
            <a:avLst/>
          </a:prstGeom>
          <a:solidFill>
            <a:srgbClr val="FFFFFF"/>
          </a:solidFill>
          <a:ln w="15875">
            <a:solidFill>
              <a:schemeClr val="tx1"/>
            </a:solidFill>
            <a:miter lim="800000"/>
            <a:headEnd/>
            <a:tailEnd/>
          </a:ln>
        </p:spPr>
        <p:txBody>
          <a:bodyPr wrap="square">
            <a:spAutoFit/>
          </a:bodyPr>
          <a:lstStyle>
            <a:defPPr>
              <a:defRPr lang="en-US"/>
            </a:defPPr>
            <a:lvl1pPr>
              <a:defRPr sz="2400" b="1">
                <a:solidFill>
                  <a:srgbClr val="000000"/>
                </a:solidFill>
              </a:defRPr>
            </a:lvl1pPr>
          </a:lstStyle>
          <a:p>
            <a:pPr algn="ctr"/>
            <a:r>
              <a:rPr lang="en-US" dirty="0"/>
              <a:t>Ideal Elevation Achieved</a:t>
            </a:r>
          </a:p>
        </p:txBody>
      </p:sp>
    </p:spTree>
    <p:extLst>
      <p:ext uri="{BB962C8B-B14F-4D97-AF65-F5344CB8AC3E}">
        <p14:creationId xmlns:p14="http://schemas.microsoft.com/office/powerpoint/2010/main" val="2879520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1066800"/>
            <a:ext cx="9144000" cy="5791200"/>
          </a:xfrm>
          <a:prstGeom prst="rect">
            <a:avLst/>
          </a:prstGeom>
          <a:solidFill>
            <a:schemeClr val="tx1"/>
          </a:solidFill>
          <a:ln w="9525">
            <a:solidFill>
              <a:schemeClr val="tx1"/>
            </a:solidFill>
            <a:miter lim="800000"/>
            <a:headEnd/>
            <a:tailEnd/>
          </a:ln>
        </p:spPr>
        <p:txBody>
          <a:bodyPr wrap="none" anchor="ctr"/>
          <a:lstStyle/>
          <a:p>
            <a:endParaRPr lang="en-US" sz="1800" b="0">
              <a:solidFill>
                <a:srgbClr val="000000"/>
              </a:solidFill>
              <a:latin typeface="Arial" charset="0"/>
            </a:endParaRPr>
          </a:p>
        </p:txBody>
      </p:sp>
      <p:pic>
        <p:nvPicPr>
          <p:cNvPr id="92163" name="Picture 3" descr="redrose2002workshop00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7854"/>
            <a:ext cx="9144000" cy="6510146"/>
          </a:xfrm>
          <a:prstGeom prst="rect">
            <a:avLst/>
          </a:prstGeom>
          <a:noFill/>
          <a:ln w="9525">
            <a:noFill/>
            <a:miter lim="800000"/>
            <a:headEnd/>
            <a:tailEnd/>
          </a:ln>
        </p:spPr>
      </p:pic>
      <p:sp>
        <p:nvSpPr>
          <p:cNvPr id="92164" name="Text Box 4"/>
          <p:cNvSpPr txBox="1">
            <a:spLocks noChangeArrowheads="1"/>
          </p:cNvSpPr>
          <p:nvPr/>
        </p:nvSpPr>
        <p:spPr bwMode="auto">
          <a:xfrm>
            <a:off x="0" y="397828"/>
            <a:ext cx="3082925" cy="406400"/>
          </a:xfrm>
          <a:prstGeom prst="rect">
            <a:avLst/>
          </a:prstGeom>
          <a:solidFill>
            <a:srgbClr val="FFFFFF"/>
          </a:solidFill>
          <a:ln w="9525">
            <a:solidFill>
              <a:schemeClr val="tx1"/>
            </a:solidFill>
            <a:miter lim="800000"/>
            <a:headEnd/>
            <a:tailEnd/>
          </a:ln>
        </p:spPr>
        <p:txBody>
          <a:bodyPr wrap="none">
            <a:spAutoFit/>
          </a:bodyPr>
          <a:lstStyle/>
          <a:p>
            <a:r>
              <a:rPr lang="en-US" sz="2000">
                <a:solidFill>
                  <a:srgbClr val="000000"/>
                </a:solidFill>
              </a:rPr>
              <a:t>PLACING AGGREGATE</a:t>
            </a:r>
          </a:p>
        </p:txBody>
      </p:sp>
      <p:cxnSp>
        <p:nvCxnSpPr>
          <p:cNvPr id="15" name="Straight Arrow Connector 14"/>
          <p:cNvCxnSpPr/>
          <p:nvPr/>
        </p:nvCxnSpPr>
        <p:spPr>
          <a:xfrm>
            <a:off x="2590800" y="2286000"/>
            <a:ext cx="0" cy="609600"/>
          </a:xfrm>
          <a:prstGeom prst="straightConnector1">
            <a:avLst/>
          </a:pr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755775" y="2895600"/>
            <a:ext cx="73025" cy="762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endParaRPr>
          </a:p>
        </p:txBody>
      </p:sp>
      <p:sp>
        <p:nvSpPr>
          <p:cNvPr id="92174" name="Text Box 4"/>
          <p:cNvSpPr txBox="1">
            <a:spLocks noChangeArrowheads="1"/>
          </p:cNvSpPr>
          <p:nvPr/>
        </p:nvSpPr>
        <p:spPr bwMode="auto">
          <a:xfrm>
            <a:off x="2209800" y="5334000"/>
            <a:ext cx="1203325" cy="40005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No ditch!</a:t>
            </a:r>
          </a:p>
        </p:txBody>
      </p:sp>
      <p:sp>
        <p:nvSpPr>
          <p:cNvPr id="92175" name="Text Box 4"/>
          <p:cNvSpPr txBox="1">
            <a:spLocks noChangeArrowheads="1"/>
          </p:cNvSpPr>
          <p:nvPr/>
        </p:nvSpPr>
        <p:spPr bwMode="auto">
          <a:xfrm>
            <a:off x="4191000" y="685800"/>
            <a:ext cx="696913" cy="400050"/>
          </a:xfrm>
          <a:prstGeom prst="rect">
            <a:avLst/>
          </a:prstGeom>
          <a:solidFill>
            <a:srgbClr val="FFFFFF"/>
          </a:solidFill>
          <a:ln w="9525">
            <a:solidFill>
              <a:schemeClr val="tx1"/>
            </a:solidFill>
            <a:miter lim="800000"/>
            <a:headEnd/>
            <a:tailEnd/>
          </a:ln>
        </p:spPr>
        <p:txBody>
          <a:bodyPr wrap="none">
            <a:spAutoFit/>
          </a:bodyPr>
          <a:lstStyle/>
          <a:p>
            <a:r>
              <a:rPr lang="en-US" sz="2000">
                <a:solidFill>
                  <a:srgbClr val="FF0000"/>
                </a:solidFill>
              </a:rPr>
              <a:t>2002</a:t>
            </a:r>
          </a:p>
        </p:txBody>
      </p:sp>
      <p:sp>
        <p:nvSpPr>
          <p:cNvPr id="19" name="Rectangle 1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3" name="Text Box 28"/>
          <p:cNvSpPr txBox="1">
            <a:spLocks noChangeArrowheads="1"/>
          </p:cNvSpPr>
          <p:nvPr/>
        </p:nvSpPr>
        <p:spPr bwMode="auto">
          <a:xfrm>
            <a:off x="5358915" y="6519446"/>
            <a:ext cx="3792705"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Huntingdon County – Red Rose Road – 7/9</a:t>
            </a:r>
          </a:p>
        </p:txBody>
      </p:sp>
      <p:sp>
        <p:nvSpPr>
          <p:cNvPr id="14" name="Text Box 4"/>
          <p:cNvSpPr txBox="1">
            <a:spLocks noChangeArrowheads="1"/>
          </p:cNvSpPr>
          <p:nvPr/>
        </p:nvSpPr>
        <p:spPr bwMode="auto">
          <a:xfrm>
            <a:off x="1365334" y="1885890"/>
            <a:ext cx="1860381"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New pipe outlet</a:t>
            </a:r>
          </a:p>
        </p:txBody>
      </p:sp>
    </p:spTree>
    <p:extLst>
      <p:ext uri="{BB962C8B-B14F-4D97-AF65-F5344CB8AC3E}">
        <p14:creationId xmlns:p14="http://schemas.microsoft.com/office/powerpoint/2010/main" val="167869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Freeform 4"/>
          <p:cNvSpPr>
            <a:spLocks/>
          </p:cNvSpPr>
          <p:nvPr/>
        </p:nvSpPr>
        <p:spPr bwMode="auto">
          <a:xfrm>
            <a:off x="-44928" y="919956"/>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42" name="Freeform 30"/>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6" name="Line 31"/>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55" name="Freeform 42"/>
          <p:cNvSpPr>
            <a:spLocks/>
          </p:cNvSpPr>
          <p:nvPr/>
        </p:nvSpPr>
        <p:spPr bwMode="auto">
          <a:xfrm>
            <a:off x="1450975" y="26114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56" name="Freeform 80"/>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2" name="Freeform 42"/>
          <p:cNvSpPr>
            <a:spLocks/>
          </p:cNvSpPr>
          <p:nvPr/>
        </p:nvSpPr>
        <p:spPr bwMode="auto">
          <a:xfrm>
            <a:off x="2374900" y="3011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3" name="Freeform 42"/>
          <p:cNvSpPr>
            <a:spLocks/>
          </p:cNvSpPr>
          <p:nvPr/>
        </p:nvSpPr>
        <p:spPr bwMode="auto">
          <a:xfrm>
            <a:off x="3308350" y="3392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4" name="Freeform 42"/>
          <p:cNvSpPr>
            <a:spLocks/>
          </p:cNvSpPr>
          <p:nvPr/>
        </p:nvSpPr>
        <p:spPr bwMode="auto">
          <a:xfrm>
            <a:off x="4422775" y="3859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5" name="Freeform 42"/>
          <p:cNvSpPr>
            <a:spLocks/>
          </p:cNvSpPr>
          <p:nvPr/>
        </p:nvSpPr>
        <p:spPr bwMode="auto">
          <a:xfrm>
            <a:off x="5461000" y="43259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6" name="Freeform 42"/>
          <p:cNvSpPr>
            <a:spLocks/>
          </p:cNvSpPr>
          <p:nvPr/>
        </p:nvSpPr>
        <p:spPr bwMode="auto">
          <a:xfrm>
            <a:off x="6661150" y="48498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17505" name="Picture 3"/>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388029" flipH="1">
            <a:off x="314324" y="1938337"/>
            <a:ext cx="827088" cy="484187"/>
          </a:xfrm>
          <a:prstGeom prst="rect">
            <a:avLst/>
          </a:prstGeom>
          <a:noFill/>
          <a:ln w="9525">
            <a:noFill/>
            <a:miter lim="800000"/>
            <a:headEnd/>
            <a:tailEnd/>
          </a:ln>
        </p:spPr>
      </p:pic>
      <p:cxnSp>
        <p:nvCxnSpPr>
          <p:cNvPr id="17506" name="Straight Connector 232"/>
          <p:cNvCxnSpPr>
            <a:cxnSpLocks noChangeShapeType="1"/>
          </p:cNvCxnSpPr>
          <p:nvPr/>
        </p:nvCxnSpPr>
        <p:spPr bwMode="auto">
          <a:xfrm flipV="1">
            <a:off x="2092960" y="2975293"/>
            <a:ext cx="88900" cy="195262"/>
          </a:xfrm>
          <a:prstGeom prst="line">
            <a:avLst/>
          </a:prstGeom>
          <a:noFill/>
          <a:ln w="171450" algn="ctr">
            <a:solidFill>
              <a:schemeClr val="tx1"/>
            </a:solidFill>
            <a:round/>
            <a:headEnd/>
            <a:tailEnd/>
          </a:ln>
        </p:spPr>
      </p:cxnSp>
      <p:sp>
        <p:nvSpPr>
          <p:cNvPr id="17507" name="Oval 233"/>
          <p:cNvSpPr>
            <a:spLocks noChangeArrowheads="1"/>
          </p:cNvSpPr>
          <p:nvPr/>
        </p:nvSpPr>
        <p:spPr bwMode="auto">
          <a:xfrm>
            <a:off x="2013585" y="3089593"/>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cxnSp>
        <p:nvCxnSpPr>
          <p:cNvPr id="17508" name="Straight Connector 234"/>
          <p:cNvCxnSpPr>
            <a:cxnSpLocks noChangeShapeType="1"/>
          </p:cNvCxnSpPr>
          <p:nvPr/>
        </p:nvCxnSpPr>
        <p:spPr bwMode="auto">
          <a:xfrm flipV="1">
            <a:off x="4473720" y="4010170"/>
            <a:ext cx="88900" cy="195262"/>
          </a:xfrm>
          <a:prstGeom prst="line">
            <a:avLst/>
          </a:prstGeom>
          <a:noFill/>
          <a:ln w="171450" algn="ctr">
            <a:solidFill>
              <a:schemeClr val="tx1"/>
            </a:solidFill>
            <a:round/>
            <a:headEnd/>
            <a:tailEnd/>
          </a:ln>
        </p:spPr>
      </p:cxnSp>
      <p:sp>
        <p:nvSpPr>
          <p:cNvPr id="17509" name="Oval 235"/>
          <p:cNvSpPr>
            <a:spLocks noChangeArrowheads="1"/>
          </p:cNvSpPr>
          <p:nvPr/>
        </p:nvSpPr>
        <p:spPr bwMode="auto">
          <a:xfrm>
            <a:off x="4392757" y="4124470"/>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pic>
        <p:nvPicPr>
          <p:cNvPr id="17411"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3030" y="3870960"/>
            <a:ext cx="1017270" cy="1017270"/>
          </a:xfrm>
          <a:prstGeom prst="rect">
            <a:avLst/>
          </a:prstGeom>
          <a:noFill/>
          <a:ln w="9525">
            <a:noFill/>
            <a:miter lim="800000"/>
            <a:headEnd/>
            <a:tailEnd/>
          </a:ln>
        </p:spPr>
      </p:pic>
      <p:pic>
        <p:nvPicPr>
          <p:cNvPr id="157"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830" y="784860"/>
            <a:ext cx="521970" cy="521970"/>
          </a:xfrm>
          <a:prstGeom prst="rect">
            <a:avLst/>
          </a:prstGeom>
          <a:noFill/>
          <a:ln w="9525">
            <a:noFill/>
            <a:miter lim="800000"/>
            <a:headEnd/>
            <a:tailEnd/>
          </a:ln>
        </p:spPr>
      </p:pic>
      <p:pic>
        <p:nvPicPr>
          <p:cNvPr id="158" name="Pictur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75910" y="2240280"/>
            <a:ext cx="590550" cy="590550"/>
          </a:xfrm>
          <a:prstGeom prst="rect">
            <a:avLst/>
          </a:prstGeom>
          <a:noFill/>
          <a:ln w="9525">
            <a:noFill/>
            <a:miter lim="800000"/>
            <a:headEnd/>
            <a:tailEnd/>
          </a:ln>
        </p:spPr>
      </p:pic>
      <p:pic>
        <p:nvPicPr>
          <p:cNvPr id="164" name="Picture 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2" name="Freeform 33"/>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3" name="Freeform 132"/>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134" name="Freeform 133"/>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1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sp>
        <p:nvSpPr>
          <p:cNvPr id="173" name="Line 31"/>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176" name="Freeform 175"/>
          <p:cNvSpPr/>
          <p:nvPr/>
        </p:nvSpPr>
        <p:spPr>
          <a:xfrm>
            <a:off x="5695950" y="5103020"/>
            <a:ext cx="284958" cy="348455"/>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8" name="Freeform 42"/>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154"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5"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186" name="Rectangle 6"/>
          <p:cNvSpPr txBox="1">
            <a:spLocks noChangeArrowheads="1"/>
          </p:cNvSpPr>
          <p:nvPr/>
        </p:nvSpPr>
        <p:spPr bwMode="auto">
          <a:xfrm>
            <a:off x="5902325" y="1306811"/>
            <a:ext cx="2089150" cy="646331"/>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Surface drainage patterns</a:t>
            </a:r>
          </a:p>
        </p:txBody>
      </p:sp>
      <p:sp>
        <p:nvSpPr>
          <p:cNvPr id="187"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188" name="Rectangle 6"/>
          <p:cNvSpPr txBox="1">
            <a:spLocks noChangeArrowheads="1"/>
          </p:cNvSpPr>
          <p:nvPr/>
        </p:nvSpPr>
        <p:spPr bwMode="auto">
          <a:xfrm>
            <a:off x="7245350" y="5778412"/>
            <a:ext cx="1689100" cy="923330"/>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Sub-surface drainage patterns</a:t>
            </a:r>
          </a:p>
        </p:txBody>
      </p:sp>
      <p:cxnSp>
        <p:nvCxnSpPr>
          <p:cNvPr id="119" name="Straight Connector 232"/>
          <p:cNvCxnSpPr>
            <a:cxnSpLocks noChangeShapeType="1"/>
          </p:cNvCxnSpPr>
          <p:nvPr/>
        </p:nvCxnSpPr>
        <p:spPr bwMode="auto">
          <a:xfrm flipV="1">
            <a:off x="3130575" y="3420575"/>
            <a:ext cx="88900" cy="195262"/>
          </a:xfrm>
          <a:prstGeom prst="line">
            <a:avLst/>
          </a:prstGeom>
          <a:noFill/>
          <a:ln w="171450" algn="ctr">
            <a:solidFill>
              <a:schemeClr val="tx1"/>
            </a:solidFill>
            <a:round/>
            <a:headEnd/>
            <a:tailEnd/>
          </a:ln>
        </p:spPr>
      </p:cxnSp>
      <p:sp>
        <p:nvSpPr>
          <p:cNvPr id="120" name="Oval 233"/>
          <p:cNvSpPr>
            <a:spLocks noChangeArrowheads="1"/>
          </p:cNvSpPr>
          <p:nvPr/>
        </p:nvSpPr>
        <p:spPr bwMode="auto">
          <a:xfrm>
            <a:off x="3051200" y="3534875"/>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cxnSp>
        <p:nvCxnSpPr>
          <p:cNvPr id="121" name="Straight Connector 232"/>
          <p:cNvCxnSpPr>
            <a:cxnSpLocks noChangeShapeType="1"/>
          </p:cNvCxnSpPr>
          <p:nvPr/>
        </p:nvCxnSpPr>
        <p:spPr bwMode="auto">
          <a:xfrm flipV="1">
            <a:off x="591325" y="2390675"/>
            <a:ext cx="88900" cy="195262"/>
          </a:xfrm>
          <a:prstGeom prst="line">
            <a:avLst/>
          </a:prstGeom>
          <a:noFill/>
          <a:ln w="171450" algn="ctr">
            <a:solidFill>
              <a:schemeClr val="tx1"/>
            </a:solidFill>
            <a:round/>
            <a:headEnd/>
            <a:tailEnd/>
          </a:ln>
        </p:spPr>
      </p:cxnSp>
      <p:sp>
        <p:nvSpPr>
          <p:cNvPr id="122" name="Oval 233"/>
          <p:cNvSpPr>
            <a:spLocks noChangeArrowheads="1"/>
          </p:cNvSpPr>
          <p:nvPr/>
        </p:nvSpPr>
        <p:spPr bwMode="auto">
          <a:xfrm>
            <a:off x="511950" y="2504975"/>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cxnSp>
        <p:nvCxnSpPr>
          <p:cNvPr id="123" name="Straight Connector 232"/>
          <p:cNvCxnSpPr>
            <a:cxnSpLocks noChangeShapeType="1"/>
          </p:cNvCxnSpPr>
          <p:nvPr/>
        </p:nvCxnSpPr>
        <p:spPr bwMode="auto">
          <a:xfrm flipV="1">
            <a:off x="5611525" y="4487775"/>
            <a:ext cx="88900" cy="195262"/>
          </a:xfrm>
          <a:prstGeom prst="line">
            <a:avLst/>
          </a:prstGeom>
          <a:noFill/>
          <a:ln w="171450" algn="ctr">
            <a:solidFill>
              <a:schemeClr val="tx1"/>
            </a:solidFill>
            <a:round/>
            <a:headEnd/>
            <a:tailEnd/>
          </a:ln>
        </p:spPr>
      </p:cxnSp>
      <p:sp>
        <p:nvSpPr>
          <p:cNvPr id="124" name="Oval 233"/>
          <p:cNvSpPr>
            <a:spLocks noChangeArrowheads="1"/>
          </p:cNvSpPr>
          <p:nvPr/>
        </p:nvSpPr>
        <p:spPr bwMode="auto">
          <a:xfrm>
            <a:off x="5532150" y="4602075"/>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cxnSp>
        <p:nvCxnSpPr>
          <p:cNvPr id="125" name="Straight Connector 232"/>
          <p:cNvCxnSpPr>
            <a:cxnSpLocks noChangeShapeType="1"/>
          </p:cNvCxnSpPr>
          <p:nvPr/>
        </p:nvCxnSpPr>
        <p:spPr bwMode="auto">
          <a:xfrm flipV="1">
            <a:off x="6886250" y="5029700"/>
            <a:ext cx="88900" cy="195262"/>
          </a:xfrm>
          <a:prstGeom prst="line">
            <a:avLst/>
          </a:prstGeom>
          <a:noFill/>
          <a:ln w="171450" algn="ctr">
            <a:solidFill>
              <a:schemeClr val="tx1"/>
            </a:solidFill>
            <a:round/>
            <a:headEnd/>
            <a:tailEnd/>
          </a:ln>
        </p:spPr>
      </p:cxnSp>
      <p:sp>
        <p:nvSpPr>
          <p:cNvPr id="126" name="Oval 233"/>
          <p:cNvSpPr>
            <a:spLocks noChangeArrowheads="1"/>
          </p:cNvSpPr>
          <p:nvPr/>
        </p:nvSpPr>
        <p:spPr bwMode="auto">
          <a:xfrm>
            <a:off x="6806875" y="5144000"/>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grpSp>
        <p:nvGrpSpPr>
          <p:cNvPr id="135" name="Group 134"/>
          <p:cNvGrpSpPr/>
          <p:nvPr/>
        </p:nvGrpSpPr>
        <p:grpSpPr>
          <a:xfrm>
            <a:off x="1738313" y="3202781"/>
            <a:ext cx="347661" cy="573889"/>
            <a:chOff x="1738313" y="3202781"/>
            <a:chExt cx="347661" cy="573889"/>
          </a:xfrm>
        </p:grpSpPr>
        <p:sp>
          <p:nvSpPr>
            <p:cNvPr id="127"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28"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29"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31"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grpSp>
      <p:grpSp>
        <p:nvGrpSpPr>
          <p:cNvPr id="136" name="Group 135"/>
          <p:cNvGrpSpPr/>
          <p:nvPr/>
        </p:nvGrpSpPr>
        <p:grpSpPr>
          <a:xfrm>
            <a:off x="2786063" y="3634581"/>
            <a:ext cx="347661" cy="573889"/>
            <a:chOff x="1738313" y="3202781"/>
            <a:chExt cx="347661" cy="573889"/>
          </a:xfrm>
        </p:grpSpPr>
        <p:sp>
          <p:nvSpPr>
            <p:cNvPr id="137"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38"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39"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0"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grpSp>
      <p:grpSp>
        <p:nvGrpSpPr>
          <p:cNvPr id="141" name="Group 140"/>
          <p:cNvGrpSpPr/>
          <p:nvPr/>
        </p:nvGrpSpPr>
        <p:grpSpPr>
          <a:xfrm>
            <a:off x="4138613" y="4206081"/>
            <a:ext cx="347661" cy="573889"/>
            <a:chOff x="1738313" y="3202781"/>
            <a:chExt cx="347661" cy="573889"/>
          </a:xfrm>
        </p:grpSpPr>
        <p:sp>
          <p:nvSpPr>
            <p:cNvPr id="142"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3"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4"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5"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grpSp>
      <p:grpSp>
        <p:nvGrpSpPr>
          <p:cNvPr id="147" name="Group 146"/>
          <p:cNvGrpSpPr/>
          <p:nvPr/>
        </p:nvGrpSpPr>
        <p:grpSpPr>
          <a:xfrm>
            <a:off x="277813" y="2593181"/>
            <a:ext cx="347661" cy="573889"/>
            <a:chOff x="1738313" y="3202781"/>
            <a:chExt cx="347661" cy="573889"/>
          </a:xfrm>
        </p:grpSpPr>
        <p:sp>
          <p:nvSpPr>
            <p:cNvPr id="148"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9"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0"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1"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grpSp>
      <p:pic>
        <p:nvPicPr>
          <p:cNvPr id="163" name="Picture 3"/>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597035"/>
            <a:ext cx="469044" cy="633846"/>
          </a:xfrm>
          <a:prstGeom prst="rect">
            <a:avLst/>
          </a:prstGeom>
          <a:noFill/>
          <a:ln w="9525">
            <a:noFill/>
            <a:miter lim="800000"/>
            <a:headEnd/>
            <a:tailEnd/>
          </a:ln>
        </p:spPr>
      </p:pic>
      <p:grpSp>
        <p:nvGrpSpPr>
          <p:cNvPr id="174" name="Group 173"/>
          <p:cNvGrpSpPr/>
          <p:nvPr/>
        </p:nvGrpSpPr>
        <p:grpSpPr>
          <a:xfrm>
            <a:off x="5287963" y="4695031"/>
            <a:ext cx="347661" cy="573889"/>
            <a:chOff x="1738313" y="3202781"/>
            <a:chExt cx="347661" cy="573889"/>
          </a:xfrm>
        </p:grpSpPr>
        <p:sp>
          <p:nvSpPr>
            <p:cNvPr id="175"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3"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2"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3"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grpSp>
      <p:sp>
        <p:nvSpPr>
          <p:cNvPr id="195" name="Freeform 194"/>
          <p:cNvSpPr/>
          <p:nvPr/>
        </p:nvSpPr>
        <p:spPr>
          <a:xfrm rot="20908942" flipH="1">
            <a:off x="6173788" y="5102226"/>
            <a:ext cx="257967" cy="404811"/>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6" name="Freeform 195"/>
          <p:cNvSpPr/>
          <p:nvPr/>
        </p:nvSpPr>
        <p:spPr>
          <a:xfrm rot="214759" flipH="1">
            <a:off x="6154738" y="5468144"/>
            <a:ext cx="257967" cy="404811"/>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cxnSp>
        <p:nvCxnSpPr>
          <p:cNvPr id="197" name="Straight Connector 232"/>
          <p:cNvCxnSpPr>
            <a:cxnSpLocks noChangeShapeType="1"/>
            <a:stCxn id="172" idx="1"/>
          </p:cNvCxnSpPr>
          <p:nvPr/>
        </p:nvCxnSpPr>
        <p:spPr bwMode="auto">
          <a:xfrm flipH="1" flipV="1">
            <a:off x="5937251" y="5718175"/>
            <a:ext cx="215403" cy="202653"/>
          </a:xfrm>
          <a:prstGeom prst="line">
            <a:avLst/>
          </a:prstGeom>
          <a:noFill/>
          <a:ln w="171450" algn="ctr">
            <a:solidFill>
              <a:schemeClr val="tx1"/>
            </a:solidFill>
            <a:round/>
            <a:headEnd/>
            <a:tailEnd/>
          </a:ln>
        </p:spPr>
      </p:cxnSp>
      <p:sp>
        <p:nvSpPr>
          <p:cNvPr id="198" name="Oval 233"/>
          <p:cNvSpPr>
            <a:spLocks noChangeArrowheads="1"/>
          </p:cNvSpPr>
          <p:nvPr/>
        </p:nvSpPr>
        <p:spPr bwMode="auto">
          <a:xfrm>
            <a:off x="6076980" y="5841595"/>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sp>
        <p:nvSpPr>
          <p:cNvPr id="201" name="Freeform 200"/>
          <p:cNvSpPr/>
          <p:nvPr/>
        </p:nvSpPr>
        <p:spPr>
          <a:xfrm rot="214759" flipH="1">
            <a:off x="6174902" y="5916572"/>
            <a:ext cx="229600" cy="11141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 name="connsiteX0" fmla="*/ 390525 w 390525"/>
              <a:gd name="connsiteY0" fmla="*/ 0 h 304800"/>
              <a:gd name="connsiteX1" fmla="*/ 0 w 390525"/>
              <a:gd name="connsiteY1" fmla="*/ 304800 h 304800"/>
            </a:gdLst>
            <a:ahLst/>
            <a:cxnLst>
              <a:cxn ang="0">
                <a:pos x="connsiteX0" y="connsiteY0"/>
              </a:cxn>
              <a:cxn ang="0">
                <a:pos x="connsiteX1" y="connsiteY1"/>
              </a:cxn>
            </a:cxnLst>
            <a:rect l="l" t="t" r="r" b="b"/>
            <a:pathLst>
              <a:path w="390525" h="304800">
                <a:moveTo>
                  <a:pt x="390525" y="0"/>
                </a:moveTo>
                <a:cubicBezTo>
                  <a:pt x="322263" y="120650"/>
                  <a:pt x="97631" y="240506"/>
                  <a:pt x="0" y="3048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02" name="Freeform 201"/>
          <p:cNvSpPr/>
          <p:nvPr/>
        </p:nvSpPr>
        <p:spPr>
          <a:xfrm flipH="1">
            <a:off x="5901055" y="5419725"/>
            <a:ext cx="45719" cy="282575"/>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7" name="Rectangle 2"/>
          <p:cNvSpPr>
            <a:spLocks noGrp="1" noChangeArrowheads="1"/>
          </p:cNvSpPr>
          <p:nvPr>
            <p:ph type="title"/>
          </p:nvPr>
        </p:nvSpPr>
        <p:spPr>
          <a:xfrm>
            <a:off x="1657350" y="276225"/>
            <a:ext cx="6070600" cy="1143000"/>
          </a:xfrm>
        </p:spPr>
        <p:txBody>
          <a:bodyPr/>
          <a:lstStyle/>
          <a:p>
            <a:pPr algn="l"/>
            <a:r>
              <a:rPr lang="en-US" sz="3200" b="1" u="sng" dirty="0">
                <a:solidFill>
                  <a:schemeClr val="tx1"/>
                </a:solidFill>
              </a:rPr>
              <a:t>Roads Intercept Natural Drainage</a:t>
            </a:r>
            <a:endParaRPr lang="en-US" sz="4000" b="1" u="sng" dirty="0">
              <a:solidFill>
                <a:schemeClr val="tx1"/>
              </a:solidFill>
              <a:latin typeface="Bedini"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8014"/>
            <a:ext cx="9144001" cy="6510146"/>
          </a:xfrm>
          <a:prstGeom prst="rect">
            <a:avLst/>
          </a:prstGeom>
        </p:spPr>
      </p:pic>
      <p:sp>
        <p:nvSpPr>
          <p:cNvPr id="17" name="Oval 16"/>
          <p:cNvSpPr/>
          <p:nvPr/>
        </p:nvSpPr>
        <p:spPr>
          <a:xfrm>
            <a:off x="2590800" y="2514600"/>
            <a:ext cx="73025" cy="762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endParaRPr>
          </a:p>
        </p:txBody>
      </p:sp>
      <p:sp>
        <p:nvSpPr>
          <p:cNvPr id="93196" name="Text Box 4"/>
          <p:cNvSpPr txBox="1">
            <a:spLocks noChangeArrowheads="1"/>
          </p:cNvSpPr>
          <p:nvPr/>
        </p:nvSpPr>
        <p:spPr bwMode="auto">
          <a:xfrm>
            <a:off x="799863" y="4819696"/>
            <a:ext cx="1203325" cy="40005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No ditch!</a:t>
            </a:r>
          </a:p>
        </p:txBody>
      </p:sp>
      <p:cxnSp>
        <p:nvCxnSpPr>
          <p:cNvPr id="19" name="Straight Arrow Connector 18"/>
          <p:cNvCxnSpPr/>
          <p:nvPr/>
        </p:nvCxnSpPr>
        <p:spPr>
          <a:xfrm flipH="1" flipV="1">
            <a:off x="3954295" y="3315464"/>
            <a:ext cx="1447800" cy="7620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162018" y="3076450"/>
            <a:ext cx="1075920" cy="4775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22"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2" name="Text Box 28"/>
          <p:cNvSpPr txBox="1">
            <a:spLocks noChangeArrowheads="1"/>
          </p:cNvSpPr>
          <p:nvPr/>
        </p:nvSpPr>
        <p:spPr bwMode="auto">
          <a:xfrm>
            <a:off x="5358915" y="6519446"/>
            <a:ext cx="3792705"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Huntingdon County – Red Rose Road – 8/9</a:t>
            </a:r>
          </a:p>
        </p:txBody>
      </p:sp>
      <p:pic>
        <p:nvPicPr>
          <p:cNvPr id="14" name="Picture 2" descr="rrbefore"/>
          <p:cNvPicPr>
            <a:picLocks noChangeAspect="1" noChangeArrowheads="1"/>
          </p:cNvPicPr>
          <p:nvPr/>
        </p:nvPicPr>
        <p:blipFill>
          <a:blip r:embed="rId4" cstate="email">
            <a:extLst>
              <a:ext uri="{28A0092B-C50C-407E-A947-70E740481C1C}">
                <a14:useLocalDpi xmlns:a14="http://schemas.microsoft.com/office/drawing/2010/main"/>
              </a:ext>
            </a:extLst>
          </a:blip>
          <a:srcRect t="-484"/>
          <a:stretch>
            <a:fillRect/>
          </a:stretch>
        </p:blipFill>
        <p:spPr bwMode="auto">
          <a:xfrm>
            <a:off x="56587" y="398503"/>
            <a:ext cx="3420050" cy="2416835"/>
          </a:xfrm>
          <a:prstGeom prst="rect">
            <a:avLst/>
          </a:prstGeom>
          <a:noFill/>
          <a:ln w="57150">
            <a:solidFill>
              <a:schemeClr val="bg1"/>
            </a:solidFill>
            <a:miter lim="800000"/>
            <a:headEnd/>
            <a:tailEnd/>
          </a:ln>
        </p:spPr>
      </p:pic>
      <p:sp>
        <p:nvSpPr>
          <p:cNvPr id="16" name="Text Box 4"/>
          <p:cNvSpPr txBox="1">
            <a:spLocks noChangeArrowheads="1"/>
          </p:cNvSpPr>
          <p:nvPr/>
        </p:nvSpPr>
        <p:spPr bwMode="auto">
          <a:xfrm>
            <a:off x="3870407" y="711653"/>
            <a:ext cx="915635" cy="523220"/>
          </a:xfrm>
          <a:prstGeom prst="rect">
            <a:avLst/>
          </a:prstGeom>
          <a:solidFill>
            <a:srgbClr val="FFFFFF"/>
          </a:solidFill>
          <a:ln w="9525">
            <a:solidFill>
              <a:schemeClr val="tx1"/>
            </a:solidFill>
            <a:miter lim="800000"/>
            <a:headEnd/>
            <a:tailEnd/>
          </a:ln>
        </p:spPr>
        <p:txBody>
          <a:bodyPr wrap="none">
            <a:spAutoFit/>
          </a:bodyPr>
          <a:lstStyle/>
          <a:p>
            <a:r>
              <a:rPr lang="en-US" sz="2800" dirty="0">
                <a:solidFill>
                  <a:srgbClr val="FF0000"/>
                </a:solidFill>
              </a:rPr>
              <a:t>2020</a:t>
            </a:r>
          </a:p>
        </p:txBody>
      </p:sp>
      <p:sp>
        <p:nvSpPr>
          <p:cNvPr id="23" name="Text Box 4"/>
          <p:cNvSpPr txBox="1">
            <a:spLocks noChangeArrowheads="1"/>
          </p:cNvSpPr>
          <p:nvPr/>
        </p:nvSpPr>
        <p:spPr bwMode="auto">
          <a:xfrm>
            <a:off x="76907" y="389613"/>
            <a:ext cx="696913" cy="40005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FF0000"/>
                </a:solidFill>
              </a:rPr>
              <a:t>2001</a:t>
            </a:r>
          </a:p>
        </p:txBody>
      </p:sp>
      <p:sp>
        <p:nvSpPr>
          <p:cNvPr id="24" name="Freeform 23"/>
          <p:cNvSpPr/>
          <p:nvPr/>
        </p:nvSpPr>
        <p:spPr>
          <a:xfrm>
            <a:off x="989434" y="1066800"/>
            <a:ext cx="2363366" cy="314959"/>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 name="connsiteX0" fmla="*/ 0 w 5859663"/>
              <a:gd name="connsiteY0" fmla="*/ 24529 h 608622"/>
              <a:gd name="connsiteX1" fmla="*/ 1506748 w 5859663"/>
              <a:gd name="connsiteY1" fmla="*/ 22862 h 608622"/>
              <a:gd name="connsiteX2" fmla="*/ 1753862 w 5859663"/>
              <a:gd name="connsiteY2" fmla="*/ 463259 h 608622"/>
              <a:gd name="connsiteX3" fmla="*/ 4228983 w 5859663"/>
              <a:gd name="connsiteY3" fmla="*/ 594161 h 608622"/>
              <a:gd name="connsiteX4" fmla="*/ 4669718 w 5859663"/>
              <a:gd name="connsiteY4" fmla="*/ 167441 h 608622"/>
              <a:gd name="connsiteX5" fmla="*/ 5859663 w 5859663"/>
              <a:gd name="connsiteY5" fmla="*/ 121721 h 608622"/>
              <a:gd name="connsiteX0" fmla="*/ 0 w 5859663"/>
              <a:gd name="connsiteY0" fmla="*/ 0 h 582429"/>
              <a:gd name="connsiteX1" fmla="*/ 1259156 w 5859663"/>
              <a:gd name="connsiteY1" fmla="*/ 110968 h 582429"/>
              <a:gd name="connsiteX2" fmla="*/ 1753862 w 5859663"/>
              <a:gd name="connsiteY2" fmla="*/ 438730 h 582429"/>
              <a:gd name="connsiteX3" fmla="*/ 4228983 w 5859663"/>
              <a:gd name="connsiteY3" fmla="*/ 569632 h 582429"/>
              <a:gd name="connsiteX4" fmla="*/ 4669718 w 5859663"/>
              <a:gd name="connsiteY4" fmla="*/ 142912 h 582429"/>
              <a:gd name="connsiteX5" fmla="*/ 5859663 w 5859663"/>
              <a:gd name="connsiteY5" fmla="*/ 97192 h 582429"/>
              <a:gd name="connsiteX0" fmla="*/ 0 w 5859663"/>
              <a:gd name="connsiteY0" fmla="*/ 0 h 656534"/>
              <a:gd name="connsiteX1" fmla="*/ 1259156 w 5859663"/>
              <a:gd name="connsiteY1" fmla="*/ 110968 h 656534"/>
              <a:gd name="connsiteX2" fmla="*/ 1891413 w 5859663"/>
              <a:gd name="connsiteY2" fmla="*/ 617070 h 656534"/>
              <a:gd name="connsiteX3" fmla="*/ 4228983 w 5859663"/>
              <a:gd name="connsiteY3" fmla="*/ 569632 h 656534"/>
              <a:gd name="connsiteX4" fmla="*/ 4669718 w 5859663"/>
              <a:gd name="connsiteY4" fmla="*/ 142912 h 656534"/>
              <a:gd name="connsiteX5" fmla="*/ 5859663 w 5859663"/>
              <a:gd name="connsiteY5" fmla="*/ 97192 h 656534"/>
              <a:gd name="connsiteX0" fmla="*/ 0 w 5859663"/>
              <a:gd name="connsiteY0" fmla="*/ 0 h 634979"/>
              <a:gd name="connsiteX1" fmla="*/ 1259156 w 5859663"/>
              <a:gd name="connsiteY1" fmla="*/ 110968 h 634979"/>
              <a:gd name="connsiteX2" fmla="*/ 1891413 w 5859663"/>
              <a:gd name="connsiteY2" fmla="*/ 617070 h 634979"/>
              <a:gd name="connsiteX3" fmla="*/ 2994022 w 5859663"/>
              <a:gd name="connsiteY3" fmla="*/ 525632 h 634979"/>
              <a:gd name="connsiteX4" fmla="*/ 4228983 w 5859663"/>
              <a:gd name="connsiteY4" fmla="*/ 569632 h 634979"/>
              <a:gd name="connsiteX5" fmla="*/ 4669718 w 5859663"/>
              <a:gd name="connsiteY5" fmla="*/ 142912 h 634979"/>
              <a:gd name="connsiteX6" fmla="*/ 5859663 w 5859663"/>
              <a:gd name="connsiteY6" fmla="*/ 97192 h 634979"/>
              <a:gd name="connsiteX0" fmla="*/ 0 w 5859663"/>
              <a:gd name="connsiteY0" fmla="*/ 0 h 634979"/>
              <a:gd name="connsiteX1" fmla="*/ 1259156 w 5859663"/>
              <a:gd name="connsiteY1" fmla="*/ 110968 h 634979"/>
              <a:gd name="connsiteX2" fmla="*/ 1891413 w 5859663"/>
              <a:gd name="connsiteY2" fmla="*/ 617070 h 634979"/>
              <a:gd name="connsiteX3" fmla="*/ 2994022 w 5859663"/>
              <a:gd name="connsiteY3" fmla="*/ 525632 h 634979"/>
              <a:gd name="connsiteX4" fmla="*/ 4421554 w 5859663"/>
              <a:gd name="connsiteY4" fmla="*/ 569632 h 634979"/>
              <a:gd name="connsiteX5" fmla="*/ 4669718 w 5859663"/>
              <a:gd name="connsiteY5" fmla="*/ 142912 h 634979"/>
              <a:gd name="connsiteX6" fmla="*/ 5859663 w 5859663"/>
              <a:gd name="connsiteY6" fmla="*/ 97192 h 634979"/>
              <a:gd name="connsiteX0" fmla="*/ 0 w 5859663"/>
              <a:gd name="connsiteY0" fmla="*/ 0 h 634979"/>
              <a:gd name="connsiteX1" fmla="*/ 1259156 w 5859663"/>
              <a:gd name="connsiteY1" fmla="*/ 110968 h 634979"/>
              <a:gd name="connsiteX2" fmla="*/ 1891413 w 5859663"/>
              <a:gd name="connsiteY2" fmla="*/ 617070 h 634979"/>
              <a:gd name="connsiteX3" fmla="*/ 2994022 w 5859663"/>
              <a:gd name="connsiteY3" fmla="*/ 525632 h 634979"/>
              <a:gd name="connsiteX4" fmla="*/ 4421554 w 5859663"/>
              <a:gd name="connsiteY4" fmla="*/ 569632 h 634979"/>
              <a:gd name="connsiteX5" fmla="*/ 4944819 w 5859663"/>
              <a:gd name="connsiteY5" fmla="*/ 58435 h 634979"/>
              <a:gd name="connsiteX6" fmla="*/ 5859663 w 5859663"/>
              <a:gd name="connsiteY6" fmla="*/ 97192 h 634979"/>
              <a:gd name="connsiteX0" fmla="*/ 0 w 6070574"/>
              <a:gd name="connsiteY0" fmla="*/ 0 h 634979"/>
              <a:gd name="connsiteX1" fmla="*/ 1259156 w 6070574"/>
              <a:gd name="connsiteY1" fmla="*/ 110968 h 634979"/>
              <a:gd name="connsiteX2" fmla="*/ 1891413 w 6070574"/>
              <a:gd name="connsiteY2" fmla="*/ 617070 h 634979"/>
              <a:gd name="connsiteX3" fmla="*/ 2994022 w 6070574"/>
              <a:gd name="connsiteY3" fmla="*/ 525632 h 634979"/>
              <a:gd name="connsiteX4" fmla="*/ 4421554 w 6070574"/>
              <a:gd name="connsiteY4" fmla="*/ 569632 h 634979"/>
              <a:gd name="connsiteX5" fmla="*/ 4944819 w 6070574"/>
              <a:gd name="connsiteY5" fmla="*/ 58435 h 634979"/>
              <a:gd name="connsiteX6" fmla="*/ 6070574 w 6070574"/>
              <a:gd name="connsiteY6" fmla="*/ 50260 h 63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0574" h="634979">
                <a:moveTo>
                  <a:pt x="0" y="0"/>
                </a:moveTo>
                <a:cubicBezTo>
                  <a:pt x="541020" y="55880"/>
                  <a:pt x="943921" y="8123"/>
                  <a:pt x="1259156" y="110968"/>
                </a:cubicBezTo>
                <a:cubicBezTo>
                  <a:pt x="1574391" y="213813"/>
                  <a:pt x="1602269" y="547959"/>
                  <a:pt x="1891413" y="617070"/>
                </a:cubicBezTo>
                <a:cubicBezTo>
                  <a:pt x="2180557" y="686181"/>
                  <a:pt x="2604427" y="533538"/>
                  <a:pt x="2994022" y="525632"/>
                </a:cubicBezTo>
                <a:cubicBezTo>
                  <a:pt x="3383617" y="517726"/>
                  <a:pt x="4096421" y="647498"/>
                  <a:pt x="4421554" y="569632"/>
                </a:cubicBezTo>
                <a:cubicBezTo>
                  <a:pt x="4746687" y="491766"/>
                  <a:pt x="4669982" y="144997"/>
                  <a:pt x="4944819" y="58435"/>
                </a:cubicBezTo>
                <a:cubicBezTo>
                  <a:pt x="5219656" y="-28127"/>
                  <a:pt x="5459704" y="28670"/>
                  <a:pt x="6070574" y="50260"/>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 name="Freeform 3"/>
          <p:cNvSpPr/>
          <p:nvPr/>
        </p:nvSpPr>
        <p:spPr>
          <a:xfrm>
            <a:off x="1145894" y="4025035"/>
            <a:ext cx="5937814" cy="454366"/>
          </a:xfrm>
          <a:custGeom>
            <a:avLst/>
            <a:gdLst>
              <a:gd name="connsiteX0" fmla="*/ 6991109 w 7063173"/>
              <a:gd name="connsiteY0" fmla="*/ 614050 h 623576"/>
              <a:gd name="connsiteX1" fmla="*/ 6921661 w 7063173"/>
              <a:gd name="connsiteY1" fmla="*/ 590901 h 623576"/>
              <a:gd name="connsiteX2" fmla="*/ 4224759 w 7063173"/>
              <a:gd name="connsiteY2" fmla="*/ 104764 h 623576"/>
              <a:gd name="connsiteX3" fmla="*/ 2257063 w 7063173"/>
              <a:gd name="connsiteY3" fmla="*/ 592 h 623576"/>
              <a:gd name="connsiteX4" fmla="*/ 0 w 7063173"/>
              <a:gd name="connsiteY4" fmla="*/ 70040 h 623576"/>
              <a:gd name="connsiteX0" fmla="*/ 6991109 w 6991109"/>
              <a:gd name="connsiteY0" fmla="*/ 614050 h 614050"/>
              <a:gd name="connsiteX1" fmla="*/ 4224759 w 6991109"/>
              <a:gd name="connsiteY1" fmla="*/ 104764 h 614050"/>
              <a:gd name="connsiteX2" fmla="*/ 2257063 w 6991109"/>
              <a:gd name="connsiteY2" fmla="*/ 592 h 614050"/>
              <a:gd name="connsiteX3" fmla="*/ 0 w 6991109"/>
              <a:gd name="connsiteY3" fmla="*/ 70040 h 614050"/>
              <a:gd name="connsiteX0" fmla="*/ 6204031 w 6204031"/>
              <a:gd name="connsiteY0" fmla="*/ 127913 h 127913"/>
              <a:gd name="connsiteX1" fmla="*/ 4224759 w 6204031"/>
              <a:gd name="connsiteY1" fmla="*/ 104764 h 127913"/>
              <a:gd name="connsiteX2" fmla="*/ 2257063 w 6204031"/>
              <a:gd name="connsiteY2" fmla="*/ 592 h 127913"/>
              <a:gd name="connsiteX3" fmla="*/ 0 w 6204031"/>
              <a:gd name="connsiteY3" fmla="*/ 70040 h 127913"/>
              <a:gd name="connsiteX0" fmla="*/ 6204031 w 6204031"/>
              <a:gd name="connsiteY0" fmla="*/ 429488 h 429488"/>
              <a:gd name="connsiteX1" fmla="*/ 4085863 w 6204031"/>
              <a:gd name="connsiteY1" fmla="*/ 1226 h 429488"/>
              <a:gd name="connsiteX2" fmla="*/ 2257063 w 6204031"/>
              <a:gd name="connsiteY2" fmla="*/ 302167 h 429488"/>
              <a:gd name="connsiteX3" fmla="*/ 0 w 6204031"/>
              <a:gd name="connsiteY3" fmla="*/ 371615 h 429488"/>
              <a:gd name="connsiteX0" fmla="*/ 6204031 w 6204031"/>
              <a:gd name="connsiteY0" fmla="*/ 458270 h 458270"/>
              <a:gd name="connsiteX1" fmla="*/ 4085863 w 6204031"/>
              <a:gd name="connsiteY1" fmla="*/ 30008 h 458270"/>
              <a:gd name="connsiteX2" fmla="*/ 2430683 w 6204031"/>
              <a:gd name="connsiteY2" fmla="*/ 76306 h 458270"/>
              <a:gd name="connsiteX3" fmla="*/ 0 w 6204031"/>
              <a:gd name="connsiteY3" fmla="*/ 400397 h 458270"/>
              <a:gd name="connsiteX0" fmla="*/ 5937814 w 5937814"/>
              <a:gd name="connsiteY0" fmla="*/ 454366 h 454366"/>
              <a:gd name="connsiteX1" fmla="*/ 3819646 w 5937814"/>
              <a:gd name="connsiteY1" fmla="*/ 26104 h 454366"/>
              <a:gd name="connsiteX2" fmla="*/ 2164466 w 5937814"/>
              <a:gd name="connsiteY2" fmla="*/ 72402 h 454366"/>
              <a:gd name="connsiteX3" fmla="*/ 0 w 5937814"/>
              <a:gd name="connsiteY3" fmla="*/ 280746 h 454366"/>
            </a:gdLst>
            <a:ahLst/>
            <a:cxnLst>
              <a:cxn ang="0">
                <a:pos x="connsiteX0" y="connsiteY0"/>
              </a:cxn>
              <a:cxn ang="0">
                <a:pos x="connsiteX1" y="connsiteY1"/>
              </a:cxn>
              <a:cxn ang="0">
                <a:pos x="connsiteX2" y="connsiteY2"/>
              </a:cxn>
              <a:cxn ang="0">
                <a:pos x="connsiteX3" y="connsiteY3"/>
              </a:cxn>
            </a:cxnLst>
            <a:rect l="l" t="t" r="r" b="b"/>
            <a:pathLst>
              <a:path w="5937814" h="454366">
                <a:moveTo>
                  <a:pt x="5937814" y="454366"/>
                </a:moveTo>
                <a:cubicBezTo>
                  <a:pt x="5361491" y="348265"/>
                  <a:pt x="4448537" y="89765"/>
                  <a:pt x="3819646" y="26104"/>
                </a:cubicBezTo>
                <a:cubicBezTo>
                  <a:pt x="3190755" y="-37557"/>
                  <a:pt x="2801074" y="29962"/>
                  <a:pt x="2164466" y="72402"/>
                </a:cubicBezTo>
                <a:cubicBezTo>
                  <a:pt x="1527858" y="114842"/>
                  <a:pt x="776468" y="243128"/>
                  <a:pt x="0" y="280746"/>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5" name="Text Box 4"/>
          <p:cNvSpPr txBox="1">
            <a:spLocks noChangeArrowheads="1"/>
          </p:cNvSpPr>
          <p:nvPr/>
        </p:nvSpPr>
        <p:spPr bwMode="auto">
          <a:xfrm>
            <a:off x="5197839" y="711653"/>
            <a:ext cx="3771738" cy="523220"/>
          </a:xfrm>
          <a:prstGeom prst="rect">
            <a:avLst/>
          </a:prstGeom>
          <a:solidFill>
            <a:srgbClr val="FFFFFF"/>
          </a:solidFill>
          <a:ln w="9525">
            <a:solidFill>
              <a:schemeClr val="tx1"/>
            </a:solidFill>
            <a:miter lim="800000"/>
            <a:headEnd/>
            <a:tailEnd/>
          </a:ln>
        </p:spPr>
        <p:txBody>
          <a:bodyPr wrap="none">
            <a:spAutoFit/>
          </a:bodyPr>
          <a:lstStyle/>
          <a:p>
            <a:pPr algn="ctr"/>
            <a:r>
              <a:rPr lang="en-US" sz="2800" dirty="0">
                <a:solidFill>
                  <a:srgbClr val="000000"/>
                </a:solidFill>
              </a:rPr>
              <a:t>long term improvement!</a:t>
            </a:r>
          </a:p>
        </p:txBody>
      </p:sp>
      <p:cxnSp>
        <p:nvCxnSpPr>
          <p:cNvPr id="5" name="Straight Arrow Connector 4"/>
          <p:cNvCxnSpPr>
            <a:endCxn id="16" idx="3"/>
          </p:cNvCxnSpPr>
          <p:nvPr/>
        </p:nvCxnSpPr>
        <p:spPr>
          <a:xfrm flipH="1" flipV="1">
            <a:off x="4786042" y="973263"/>
            <a:ext cx="393772" cy="79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562600" y="2695545"/>
            <a:ext cx="304800" cy="504855"/>
          </a:xfrm>
          <a:prstGeom prst="straightConnector1">
            <a:avLst/>
          </a:pr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27" name="Text Box 4"/>
          <p:cNvSpPr txBox="1">
            <a:spLocks noChangeArrowheads="1"/>
          </p:cNvSpPr>
          <p:nvPr/>
        </p:nvSpPr>
        <p:spPr bwMode="auto">
          <a:xfrm>
            <a:off x="5715001" y="2495490"/>
            <a:ext cx="742511"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pipes</a:t>
            </a:r>
          </a:p>
        </p:txBody>
      </p:sp>
    </p:spTree>
    <p:extLst>
      <p:ext uri="{BB962C8B-B14F-4D97-AF65-F5344CB8AC3E}">
        <p14:creationId xmlns:p14="http://schemas.microsoft.com/office/powerpoint/2010/main" val="1639254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 - 2020</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7" name="Picture 6">
            <a:extLst>
              <a:ext uri="{FF2B5EF4-FFF2-40B4-BE49-F238E27FC236}">
                <a16:creationId xmlns:a16="http://schemas.microsoft.com/office/drawing/2014/main" id="{DC50CE0F-C92F-4D34-8BF8-13DBF107AA6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95300" y="1155700"/>
            <a:ext cx="7912100" cy="5132387"/>
          </a:xfrm>
          <a:prstGeom prst="rect">
            <a:avLst/>
          </a:prstGeom>
          <a:noFill/>
          <a:ln>
            <a:noFill/>
          </a:ln>
        </p:spPr>
      </p:pic>
      <p:sp>
        <p:nvSpPr>
          <p:cNvPr id="9" name="TextBox 8">
            <a:extLst>
              <a:ext uri="{FF2B5EF4-FFF2-40B4-BE49-F238E27FC236}">
                <a16:creationId xmlns:a16="http://schemas.microsoft.com/office/drawing/2014/main" id="{E7AE7B58-E56F-4547-924D-EEE9A37D1885}"/>
              </a:ext>
            </a:extLst>
          </p:cNvPr>
          <p:cNvSpPr txBox="1"/>
          <p:nvPr/>
        </p:nvSpPr>
        <p:spPr>
          <a:xfrm>
            <a:off x="0" y="6288087"/>
            <a:ext cx="9144000" cy="461665"/>
          </a:xfrm>
          <a:prstGeom prst="rect">
            <a:avLst/>
          </a:prstGeom>
          <a:noFill/>
        </p:spPr>
        <p:txBody>
          <a:bodyPr wrap="square">
            <a:spAutoFit/>
          </a:bodyPr>
          <a:lstStyle/>
          <a:p>
            <a:pPr marL="225425" indent="-225425">
              <a:spcBef>
                <a:spcPct val="20000"/>
              </a:spcBef>
            </a:pPr>
            <a:r>
              <a:rPr lang="en-US" sz="2400" dirty="0">
                <a:latin typeface="Calibri" panose="020F0502020204030204" pitchFamily="34" charset="0"/>
              </a:rPr>
              <a:t>Entrenched for over 1500 feet, few outlets </a:t>
            </a:r>
            <a:r>
              <a:rPr lang="en-US" sz="2400" dirty="0" err="1">
                <a:latin typeface="Calibri" panose="020F0502020204030204" pitchFamily="34" charset="0"/>
              </a:rPr>
              <a:t>availabe</a:t>
            </a:r>
            <a:endParaRPr lang="en-US" sz="2400" dirty="0">
              <a:latin typeface="Calibri" panose="020F0502020204030204" pitchFamily="34" charset="0"/>
            </a:endParaRPr>
          </a:p>
        </p:txBody>
      </p:sp>
      <p:sp>
        <p:nvSpPr>
          <p:cNvPr id="4" name="TextBox 3">
            <a:extLst>
              <a:ext uri="{FF2B5EF4-FFF2-40B4-BE49-F238E27FC236}">
                <a16:creationId xmlns:a16="http://schemas.microsoft.com/office/drawing/2014/main" id="{5172C237-C5FB-48CF-851B-90060B1FE6B6}"/>
              </a:ext>
            </a:extLst>
          </p:cNvPr>
          <p:cNvSpPr txBox="1"/>
          <p:nvPr/>
        </p:nvSpPr>
        <p:spPr>
          <a:xfrm>
            <a:off x="393700" y="1191181"/>
            <a:ext cx="3276600" cy="646331"/>
          </a:xfrm>
          <a:prstGeom prst="rect">
            <a:avLst/>
          </a:prstGeom>
          <a:noFill/>
        </p:spPr>
        <p:txBody>
          <a:bodyPr wrap="square" rtlCol="0">
            <a:spAutoFit/>
          </a:bodyPr>
          <a:lstStyle/>
          <a:p>
            <a:r>
              <a:rPr lang="en-US" dirty="0">
                <a:highlight>
                  <a:srgbClr val="FFFFCC"/>
                </a:highlight>
              </a:rPr>
              <a:t>Good road base</a:t>
            </a:r>
          </a:p>
        </p:txBody>
      </p:sp>
    </p:spTree>
    <p:extLst>
      <p:ext uri="{BB962C8B-B14F-4D97-AF65-F5344CB8AC3E}">
        <p14:creationId xmlns:p14="http://schemas.microsoft.com/office/powerpoint/2010/main" val="1267700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88323" y="1255267"/>
            <a:ext cx="8718550" cy="2363724"/>
          </a:xfrm>
          <a:prstGeom prst="rect">
            <a:avLst/>
          </a:prstGeom>
          <a:noFill/>
        </p:spPr>
        <p:txBody>
          <a:bodyPr wrap="square" rtlCol="0">
            <a:spAutoFit/>
          </a:bodyPr>
          <a:lstStyle/>
          <a:p>
            <a:pPr marL="342900" indent="-342900" algn="l">
              <a:spcBef>
                <a:spcPct val="20000"/>
              </a:spcBef>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8 cross-pipes (7 new!)</a:t>
            </a:r>
          </a:p>
          <a:p>
            <a:pPr marL="342900" indent="-342900" algn="l">
              <a:spcBef>
                <a:spcPct val="20000"/>
              </a:spcBef>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Over 4100 tons of total fill material (shale and 2A)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spcBef>
                <a:spcPct val="20000"/>
              </a:spcBef>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Shale Fill (average of 1 foot of fill over 3000 feet of </a:t>
            </a:r>
            <a:r>
              <a:rPr lang="en-US" sz="1800" dirty="0">
                <a:latin typeface="Arial" panose="020B0604020202020204" pitchFamily="34" charset="0"/>
                <a:ea typeface="Calibri" panose="020F0502020204030204" pitchFamily="34" charset="0"/>
                <a:cs typeface="Times New Roman" panose="02020603050405020304" pitchFamily="18" charset="0"/>
              </a:rPr>
              <a:t>road)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spcBef>
                <a:spcPct val="20000"/>
              </a:spcBef>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Paver placed 2A for surface (6” loose lift)</a:t>
            </a:r>
          </a:p>
          <a:p>
            <a:pPr marL="342900" indent="-342900" algn="l">
              <a:spcBef>
                <a:spcPct val="20000"/>
              </a:spcBef>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DSA to be placed (final phase in 2-phase project)</a:t>
            </a:r>
          </a:p>
          <a:p>
            <a:pPr marL="1028700" lvl="1" indent="-571500" algn="l">
              <a:spcBef>
                <a:spcPct val="20000"/>
              </a:spcBef>
              <a:buFont typeface="Arial" panose="020B060402020202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a:spcBef>
                <a:spcPct val="20000"/>
              </a:spcBef>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59E5734-7208-48F1-8357-15303DE191B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ln>
            <a:noFill/>
          </a:ln>
        </p:spPr>
      </p:pic>
      <p:pic>
        <p:nvPicPr>
          <p:cNvPr id="7" name="Picture 6">
            <a:extLst>
              <a:ext uri="{FF2B5EF4-FFF2-40B4-BE49-F238E27FC236}">
                <a16:creationId xmlns:a16="http://schemas.microsoft.com/office/drawing/2014/main" id="{367139BE-D15B-4636-9011-CC39A1C704C8}"/>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429000"/>
            <a:ext cx="4572000" cy="3429000"/>
          </a:xfrm>
          <a:prstGeom prst="rect">
            <a:avLst/>
          </a:prstGeom>
          <a:noFill/>
          <a:ln>
            <a:noFill/>
          </a:ln>
        </p:spPr>
      </p:pic>
    </p:spTree>
    <p:extLst>
      <p:ext uri="{BB962C8B-B14F-4D97-AF65-F5344CB8AC3E}">
        <p14:creationId xmlns:p14="http://schemas.microsoft.com/office/powerpoint/2010/main" val="1414894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6" name="Picture 5">
            <a:extLst>
              <a:ext uri="{FF2B5EF4-FFF2-40B4-BE49-F238E27FC236}">
                <a16:creationId xmlns:a16="http://schemas.microsoft.com/office/drawing/2014/main" id="{49317A47-69AA-40DF-8E01-F37420305849}"/>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50" y="2352040"/>
            <a:ext cx="4095750" cy="3033236"/>
          </a:xfrm>
          <a:prstGeom prst="rect">
            <a:avLst/>
          </a:prstGeom>
          <a:noFill/>
          <a:ln>
            <a:noFill/>
          </a:ln>
        </p:spPr>
      </p:pic>
      <p:sp>
        <p:nvSpPr>
          <p:cNvPr id="9" name="TextBox 8">
            <a:extLst>
              <a:ext uri="{FF2B5EF4-FFF2-40B4-BE49-F238E27FC236}">
                <a16:creationId xmlns:a16="http://schemas.microsoft.com/office/drawing/2014/main" id="{43720739-ADAD-46E1-A148-188F8E0DF1CF}"/>
              </a:ext>
            </a:extLst>
          </p:cNvPr>
          <p:cNvSpPr txBox="1"/>
          <p:nvPr/>
        </p:nvSpPr>
        <p:spPr>
          <a:xfrm>
            <a:off x="-596900" y="1472724"/>
            <a:ext cx="4699000" cy="646331"/>
          </a:xfrm>
          <a:prstGeom prst="rect">
            <a:avLst/>
          </a:prstGeom>
          <a:noFill/>
        </p:spPr>
        <p:txBody>
          <a:bodyPr wrap="square">
            <a:spAutoFit/>
          </a:bodyPr>
          <a:lstStyle/>
          <a:p>
            <a:pPr marL="225425" indent="-225425">
              <a:spcBef>
                <a:spcPct val="20000"/>
              </a:spcBef>
            </a:pPr>
            <a:r>
              <a:rPr lang="en-US" sz="3600" dirty="0">
                <a:latin typeface="Calibri" panose="020F0502020204030204" pitchFamily="34" charset="0"/>
              </a:rPr>
              <a:t>Before</a:t>
            </a:r>
          </a:p>
        </p:txBody>
      </p:sp>
      <p:sp>
        <p:nvSpPr>
          <p:cNvPr id="11" name="TextBox 10">
            <a:extLst>
              <a:ext uri="{FF2B5EF4-FFF2-40B4-BE49-F238E27FC236}">
                <a16:creationId xmlns:a16="http://schemas.microsoft.com/office/drawing/2014/main" id="{FC849DB3-EEF2-42BF-9860-22A621EA8904}"/>
              </a:ext>
            </a:extLst>
          </p:cNvPr>
          <p:cNvSpPr txBox="1"/>
          <p:nvPr/>
        </p:nvSpPr>
        <p:spPr>
          <a:xfrm>
            <a:off x="4102100" y="1472724"/>
            <a:ext cx="5257800" cy="646331"/>
          </a:xfrm>
          <a:prstGeom prst="rect">
            <a:avLst/>
          </a:prstGeom>
          <a:noFill/>
        </p:spPr>
        <p:txBody>
          <a:bodyPr wrap="square">
            <a:spAutoFit/>
          </a:bodyPr>
          <a:lstStyle/>
          <a:p>
            <a:r>
              <a:rPr lang="en-US" dirty="0">
                <a:latin typeface="Calibri" panose="020F0502020204030204" pitchFamily="34" charset="0"/>
              </a:rPr>
              <a:t>After</a:t>
            </a:r>
            <a:endParaRPr lang="en-US" dirty="0"/>
          </a:p>
        </p:txBody>
      </p:sp>
      <p:pic>
        <p:nvPicPr>
          <p:cNvPr id="12" name="Picture 11">
            <a:extLst>
              <a:ext uri="{FF2B5EF4-FFF2-40B4-BE49-F238E27FC236}">
                <a16:creationId xmlns:a16="http://schemas.microsoft.com/office/drawing/2014/main" id="{C9C17A68-07D5-463D-9207-CAF6658AB2F3}"/>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352040"/>
            <a:ext cx="4203700" cy="3033236"/>
          </a:xfrm>
          <a:prstGeom prst="rect">
            <a:avLst/>
          </a:prstGeom>
          <a:noFill/>
          <a:ln>
            <a:noFill/>
          </a:ln>
        </p:spPr>
      </p:pic>
      <p:sp>
        <p:nvSpPr>
          <p:cNvPr id="14" name="TextBox 13">
            <a:extLst>
              <a:ext uri="{FF2B5EF4-FFF2-40B4-BE49-F238E27FC236}">
                <a16:creationId xmlns:a16="http://schemas.microsoft.com/office/drawing/2014/main" id="{C6AE7F5E-653E-4B7B-9176-BAE796EFDEC5}"/>
              </a:ext>
            </a:extLst>
          </p:cNvPr>
          <p:cNvSpPr txBox="1"/>
          <p:nvPr/>
        </p:nvSpPr>
        <p:spPr>
          <a:xfrm>
            <a:off x="4267200" y="5385276"/>
            <a:ext cx="4978400" cy="646331"/>
          </a:xfrm>
          <a:prstGeom prst="rect">
            <a:avLst/>
          </a:prstGeom>
          <a:noFill/>
        </p:spPr>
        <p:txBody>
          <a:bodyPr wrap="square">
            <a:spAutoFit/>
          </a:bodyPr>
          <a:lstStyle/>
          <a:p>
            <a:r>
              <a:rPr lang="en-US" dirty="0">
                <a:latin typeface="Calibri" panose="020F0502020204030204" pitchFamily="34" charset="0"/>
              </a:rPr>
              <a:t>No concentrated flow</a:t>
            </a:r>
            <a:endParaRPr lang="en-US" dirty="0"/>
          </a:p>
        </p:txBody>
      </p:sp>
    </p:spTree>
    <p:extLst>
      <p:ext uri="{BB962C8B-B14F-4D97-AF65-F5344CB8AC3E}">
        <p14:creationId xmlns:p14="http://schemas.microsoft.com/office/powerpoint/2010/main" val="2734522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6" name="Picture 5">
            <a:extLst>
              <a:ext uri="{FF2B5EF4-FFF2-40B4-BE49-F238E27FC236}">
                <a16:creationId xmlns:a16="http://schemas.microsoft.com/office/drawing/2014/main" id="{EBAE4447-BDE8-4860-827D-34C201AF9D7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60513"/>
            <a:ext cx="4419601" cy="3519487"/>
          </a:xfrm>
          <a:prstGeom prst="rect">
            <a:avLst/>
          </a:prstGeom>
          <a:noFill/>
          <a:ln>
            <a:noFill/>
          </a:ln>
        </p:spPr>
      </p:pic>
      <p:pic>
        <p:nvPicPr>
          <p:cNvPr id="7" name="Picture 6">
            <a:extLst>
              <a:ext uri="{FF2B5EF4-FFF2-40B4-BE49-F238E27FC236}">
                <a16:creationId xmlns:a16="http://schemas.microsoft.com/office/drawing/2014/main" id="{B1FCE629-2B09-4AC0-9880-B11B844EDB84}"/>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591050" y="1573213"/>
            <a:ext cx="4552949" cy="3506787"/>
          </a:xfrm>
          <a:prstGeom prst="rect">
            <a:avLst/>
          </a:prstGeom>
          <a:noFill/>
          <a:ln>
            <a:noFill/>
          </a:ln>
        </p:spPr>
      </p:pic>
      <p:sp>
        <p:nvSpPr>
          <p:cNvPr id="9" name="TextBox 8">
            <a:extLst>
              <a:ext uri="{FF2B5EF4-FFF2-40B4-BE49-F238E27FC236}">
                <a16:creationId xmlns:a16="http://schemas.microsoft.com/office/drawing/2014/main" id="{DB42930A-182F-4893-9F50-492A894B387A}"/>
              </a:ext>
            </a:extLst>
          </p:cNvPr>
          <p:cNvSpPr txBox="1"/>
          <p:nvPr/>
        </p:nvSpPr>
        <p:spPr>
          <a:xfrm>
            <a:off x="1" y="5297487"/>
            <a:ext cx="9143998" cy="830997"/>
          </a:xfrm>
          <a:prstGeom prst="rect">
            <a:avLst/>
          </a:prstGeom>
          <a:noFill/>
        </p:spPr>
        <p:txBody>
          <a:bodyPr wrap="square">
            <a:spAutoFit/>
          </a:bodyPr>
          <a:lstStyle/>
          <a:p>
            <a:pPr marL="225425" indent="-225425">
              <a:spcBef>
                <a:spcPct val="20000"/>
              </a:spcBef>
            </a:pPr>
            <a:r>
              <a:rPr lang="en-US" sz="2400" dirty="0">
                <a:latin typeface="Calibri" panose="020F0502020204030204" pitchFamily="34" charset="0"/>
              </a:rPr>
              <a:t>Local shale was placed and compacted to promote sheet flow and ditch outlet opportunities</a:t>
            </a:r>
          </a:p>
        </p:txBody>
      </p:sp>
    </p:spTree>
    <p:extLst>
      <p:ext uri="{BB962C8B-B14F-4D97-AF65-F5344CB8AC3E}">
        <p14:creationId xmlns:p14="http://schemas.microsoft.com/office/powerpoint/2010/main" val="808557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8407D6-6AC5-412E-A49B-6E0BE9BE6A25}"/>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1143000"/>
            <a:ext cx="7810500" cy="5715000"/>
          </a:xfrm>
          <a:prstGeom prst="rect">
            <a:avLst/>
          </a:prstGeom>
          <a:noFill/>
          <a:ln>
            <a:noFill/>
          </a:ln>
        </p:spPr>
      </p:pic>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9" name="TextBox 8">
            <a:extLst>
              <a:ext uri="{FF2B5EF4-FFF2-40B4-BE49-F238E27FC236}">
                <a16:creationId xmlns:a16="http://schemas.microsoft.com/office/drawing/2014/main" id="{DB42930A-182F-4893-9F50-492A894B387A}"/>
              </a:ext>
            </a:extLst>
          </p:cNvPr>
          <p:cNvSpPr txBox="1"/>
          <p:nvPr/>
        </p:nvSpPr>
        <p:spPr>
          <a:xfrm>
            <a:off x="1" y="5297487"/>
            <a:ext cx="9143998" cy="461665"/>
          </a:xfrm>
          <a:prstGeom prst="rect">
            <a:avLst/>
          </a:prstGeom>
          <a:noFill/>
        </p:spPr>
        <p:txBody>
          <a:bodyPr wrap="square">
            <a:spAutoFit/>
          </a:bodyPr>
          <a:lstStyle/>
          <a:p>
            <a:pPr marL="225425" indent="-225425">
              <a:spcBef>
                <a:spcPct val="20000"/>
              </a:spcBef>
            </a:pPr>
            <a:r>
              <a:rPr lang="en-US" sz="2400" dirty="0">
                <a:latin typeface="Calibri" panose="020F0502020204030204" pitchFamily="34" charset="0"/>
              </a:rPr>
              <a:t>Shale has been placed and compacted</a:t>
            </a:r>
          </a:p>
        </p:txBody>
      </p:sp>
    </p:spTree>
    <p:extLst>
      <p:ext uri="{BB962C8B-B14F-4D97-AF65-F5344CB8AC3E}">
        <p14:creationId xmlns:p14="http://schemas.microsoft.com/office/powerpoint/2010/main" val="1508155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9" name="TextBox 8">
            <a:extLst>
              <a:ext uri="{FF2B5EF4-FFF2-40B4-BE49-F238E27FC236}">
                <a16:creationId xmlns:a16="http://schemas.microsoft.com/office/drawing/2014/main" id="{DB42930A-182F-4893-9F50-492A894B387A}"/>
              </a:ext>
            </a:extLst>
          </p:cNvPr>
          <p:cNvSpPr txBox="1"/>
          <p:nvPr/>
        </p:nvSpPr>
        <p:spPr>
          <a:xfrm>
            <a:off x="1" y="4902200"/>
            <a:ext cx="9143998" cy="2382191"/>
          </a:xfrm>
          <a:prstGeom prst="rect">
            <a:avLst/>
          </a:prstGeom>
          <a:noFill/>
        </p:spPr>
        <p:txBody>
          <a:bodyPr wrap="square">
            <a:spAutoFit/>
          </a:bodyPr>
          <a:lstStyle/>
          <a:p>
            <a:pPr marL="225425" indent="-225425" algn="l">
              <a:spcBef>
                <a:spcPct val="20000"/>
              </a:spcBef>
            </a:pPr>
            <a:r>
              <a:rPr lang="en-US" sz="2400" dirty="0">
                <a:latin typeface="Calibri" panose="020F0502020204030204" pitchFamily="34" charset="0"/>
              </a:rPr>
              <a:t>Downslope driveway accounted for:</a:t>
            </a:r>
          </a:p>
          <a:p>
            <a:pPr marL="342900" indent="-342900" algn="l">
              <a:spcBef>
                <a:spcPct val="20000"/>
              </a:spcBef>
              <a:buFontTx/>
              <a:buChar char="-"/>
            </a:pPr>
            <a:r>
              <a:rPr lang="en-US" sz="2000" dirty="0">
                <a:latin typeface="Calibri" panose="020F0502020204030204" pitchFamily="34" charset="0"/>
              </a:rPr>
              <a:t>Tie in (smooth transition)</a:t>
            </a:r>
          </a:p>
          <a:p>
            <a:pPr marL="342900" indent="-342900" algn="l">
              <a:spcBef>
                <a:spcPct val="20000"/>
              </a:spcBef>
              <a:buFontTx/>
              <a:buChar char="-"/>
            </a:pPr>
            <a:r>
              <a:rPr lang="en-US" sz="2000" dirty="0">
                <a:latin typeface="Calibri" panose="020F0502020204030204" pitchFamily="34" charset="0"/>
              </a:rPr>
              <a:t>Drainage</a:t>
            </a:r>
          </a:p>
          <a:p>
            <a:pPr marL="800100" lvl="1" indent="-342900" algn="l">
              <a:spcBef>
                <a:spcPct val="20000"/>
              </a:spcBef>
              <a:buFontTx/>
              <a:buChar char="-"/>
            </a:pPr>
            <a:r>
              <a:rPr lang="en-US" sz="2000" dirty="0">
                <a:latin typeface="Calibri" panose="020F0502020204030204" pitchFamily="34" charset="0"/>
              </a:rPr>
              <a:t>Sheet flow established on downslope ditch</a:t>
            </a:r>
          </a:p>
          <a:p>
            <a:pPr marL="800100" lvl="1" indent="-342900" algn="l">
              <a:spcBef>
                <a:spcPct val="20000"/>
              </a:spcBef>
              <a:buFontTx/>
              <a:buChar char="-"/>
            </a:pPr>
            <a:r>
              <a:rPr lang="en-US" sz="2000" dirty="0">
                <a:latin typeface="Calibri" panose="020F0502020204030204" pitchFamily="34" charset="0"/>
              </a:rPr>
              <a:t>New </a:t>
            </a:r>
            <a:r>
              <a:rPr lang="en-US" sz="2000" dirty="0" err="1">
                <a:latin typeface="Calibri" panose="020F0502020204030204" pitchFamily="34" charset="0"/>
              </a:rPr>
              <a:t>crosspipe</a:t>
            </a:r>
            <a:r>
              <a:rPr lang="en-US" sz="2000" dirty="0">
                <a:latin typeface="Calibri" panose="020F0502020204030204" pitchFamily="34" charset="0"/>
              </a:rPr>
              <a:t> outlets water below the driveway </a:t>
            </a:r>
            <a:r>
              <a:rPr lang="en-US" sz="2000" dirty="0" err="1">
                <a:latin typeface="Calibri" panose="020F0502020204030204" pitchFamily="34" charset="0"/>
              </a:rPr>
              <a:t>intersecion</a:t>
            </a:r>
            <a:endParaRPr lang="en-US" sz="2000" dirty="0">
              <a:latin typeface="Calibri" panose="020F0502020204030204" pitchFamily="34" charset="0"/>
            </a:endParaRPr>
          </a:p>
          <a:p>
            <a:pPr marL="225425" indent="-225425">
              <a:spcBef>
                <a:spcPct val="20000"/>
              </a:spcBef>
            </a:pPr>
            <a:endParaRPr lang="en-US" sz="2400" dirty="0">
              <a:latin typeface="Calibri" panose="020F0502020204030204" pitchFamily="34" charset="0"/>
            </a:endParaRPr>
          </a:p>
        </p:txBody>
      </p:sp>
      <p:pic>
        <p:nvPicPr>
          <p:cNvPr id="8" name="Picture 7">
            <a:extLst>
              <a:ext uri="{FF2B5EF4-FFF2-40B4-BE49-F238E27FC236}">
                <a16:creationId xmlns:a16="http://schemas.microsoft.com/office/drawing/2014/main" id="{1A347569-000B-4330-A2A8-1B0B24A23C4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43025"/>
            <a:ext cx="4561840" cy="3559175"/>
          </a:xfrm>
          <a:prstGeom prst="rect">
            <a:avLst/>
          </a:prstGeom>
          <a:noFill/>
          <a:ln>
            <a:noFill/>
          </a:ln>
        </p:spPr>
      </p:pic>
      <p:pic>
        <p:nvPicPr>
          <p:cNvPr id="10" name="Picture 9">
            <a:extLst>
              <a:ext uri="{FF2B5EF4-FFF2-40B4-BE49-F238E27FC236}">
                <a16:creationId xmlns:a16="http://schemas.microsoft.com/office/drawing/2014/main" id="{E5D63946-67E8-41C2-BB61-50C7BE3411A5}"/>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582162" y="1343026"/>
            <a:ext cx="4561840" cy="3559174"/>
          </a:xfrm>
          <a:prstGeom prst="rect">
            <a:avLst/>
          </a:prstGeom>
          <a:noFill/>
          <a:ln>
            <a:noFill/>
          </a:ln>
        </p:spPr>
      </p:pic>
    </p:spTree>
    <p:extLst>
      <p:ext uri="{BB962C8B-B14F-4D97-AF65-F5344CB8AC3E}">
        <p14:creationId xmlns:p14="http://schemas.microsoft.com/office/powerpoint/2010/main" val="1292859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9" name="TextBox 8">
            <a:extLst>
              <a:ext uri="{FF2B5EF4-FFF2-40B4-BE49-F238E27FC236}">
                <a16:creationId xmlns:a16="http://schemas.microsoft.com/office/drawing/2014/main" id="{DB42930A-182F-4893-9F50-492A894B387A}"/>
              </a:ext>
            </a:extLst>
          </p:cNvPr>
          <p:cNvSpPr txBox="1"/>
          <p:nvPr/>
        </p:nvSpPr>
        <p:spPr>
          <a:xfrm>
            <a:off x="838199" y="5646003"/>
            <a:ext cx="7416801" cy="830997"/>
          </a:xfrm>
          <a:prstGeom prst="rect">
            <a:avLst/>
          </a:prstGeom>
          <a:noFill/>
        </p:spPr>
        <p:txBody>
          <a:bodyPr wrap="square">
            <a:spAutoFit/>
          </a:bodyPr>
          <a:lstStyle/>
          <a:p>
            <a:pPr marL="225425" indent="-225425">
              <a:spcBef>
                <a:spcPct val="20000"/>
              </a:spcBef>
            </a:pPr>
            <a:r>
              <a:rPr lang="en-US" sz="2400" dirty="0">
                <a:latin typeface="Calibri" panose="020F0502020204030204" pitchFamily="34" charset="0"/>
              </a:rPr>
              <a:t>Shallow cross-pipes were installed in the compacted shale before the 2A surface was placed.</a:t>
            </a:r>
          </a:p>
        </p:txBody>
      </p:sp>
      <p:pic>
        <p:nvPicPr>
          <p:cNvPr id="8" name="Picture 7">
            <a:extLst>
              <a:ext uri="{FF2B5EF4-FFF2-40B4-BE49-F238E27FC236}">
                <a16:creationId xmlns:a16="http://schemas.microsoft.com/office/drawing/2014/main" id="{B1ECD2B6-C0EB-48C7-A10B-81508E2DE4F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299" y="1493310"/>
            <a:ext cx="2768600" cy="3738883"/>
          </a:xfrm>
          <a:prstGeom prst="rect">
            <a:avLst/>
          </a:prstGeom>
          <a:noFill/>
          <a:ln>
            <a:noFill/>
          </a:ln>
        </p:spPr>
      </p:pic>
      <p:pic>
        <p:nvPicPr>
          <p:cNvPr id="10" name="Picture 9">
            <a:extLst>
              <a:ext uri="{FF2B5EF4-FFF2-40B4-BE49-F238E27FC236}">
                <a16:creationId xmlns:a16="http://schemas.microsoft.com/office/drawing/2014/main" id="{F044282B-D86F-4F0B-801A-BB5213C1CA7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3187701" y="1493312"/>
            <a:ext cx="2654300" cy="3738882"/>
          </a:xfrm>
          <a:prstGeom prst="rect">
            <a:avLst/>
          </a:prstGeom>
          <a:noFill/>
          <a:ln>
            <a:noFill/>
          </a:ln>
        </p:spPr>
      </p:pic>
      <p:pic>
        <p:nvPicPr>
          <p:cNvPr id="11" name="Picture 10">
            <a:extLst>
              <a:ext uri="{FF2B5EF4-FFF2-40B4-BE49-F238E27FC236}">
                <a16:creationId xmlns:a16="http://schemas.microsoft.com/office/drawing/2014/main" id="{15DFCFB1-95E9-4281-9ED0-D8E1EAAABA2C}"/>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1102" y="1493311"/>
            <a:ext cx="2768597" cy="3738883"/>
          </a:xfrm>
          <a:prstGeom prst="rect">
            <a:avLst/>
          </a:prstGeom>
          <a:noFill/>
          <a:ln>
            <a:noFill/>
          </a:ln>
        </p:spPr>
      </p:pic>
    </p:spTree>
    <p:extLst>
      <p:ext uri="{BB962C8B-B14F-4D97-AF65-F5344CB8AC3E}">
        <p14:creationId xmlns:p14="http://schemas.microsoft.com/office/powerpoint/2010/main" val="1470346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Red Rose Road – Huntingdon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9" name="TextBox 8">
            <a:extLst>
              <a:ext uri="{FF2B5EF4-FFF2-40B4-BE49-F238E27FC236}">
                <a16:creationId xmlns:a16="http://schemas.microsoft.com/office/drawing/2014/main" id="{DB42930A-182F-4893-9F50-492A894B387A}"/>
              </a:ext>
            </a:extLst>
          </p:cNvPr>
          <p:cNvSpPr txBox="1"/>
          <p:nvPr/>
        </p:nvSpPr>
        <p:spPr>
          <a:xfrm>
            <a:off x="1" y="5297487"/>
            <a:ext cx="9143998" cy="461665"/>
          </a:xfrm>
          <a:prstGeom prst="rect">
            <a:avLst/>
          </a:prstGeom>
          <a:noFill/>
        </p:spPr>
        <p:txBody>
          <a:bodyPr wrap="square">
            <a:spAutoFit/>
          </a:bodyPr>
          <a:lstStyle/>
          <a:p>
            <a:pPr marL="225425" indent="-225425">
              <a:spcBef>
                <a:spcPct val="20000"/>
              </a:spcBef>
            </a:pPr>
            <a:r>
              <a:rPr lang="en-US" sz="2400" dirty="0">
                <a:latin typeface="Calibri" panose="020F0502020204030204" pitchFamily="34" charset="0"/>
              </a:rPr>
              <a:t>Outlet of new cross-pipe at downslope driveway</a:t>
            </a:r>
          </a:p>
        </p:txBody>
      </p:sp>
      <p:pic>
        <p:nvPicPr>
          <p:cNvPr id="8" name="Picture 7">
            <a:extLst>
              <a:ext uri="{FF2B5EF4-FFF2-40B4-BE49-F238E27FC236}">
                <a16:creationId xmlns:a16="http://schemas.microsoft.com/office/drawing/2014/main" id="{3B15936B-FB35-4AC5-BC9F-79FE1C5CD806}"/>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1576387"/>
            <a:ext cx="4305300" cy="3360739"/>
          </a:xfrm>
          <a:prstGeom prst="rect">
            <a:avLst/>
          </a:prstGeom>
          <a:noFill/>
          <a:ln>
            <a:noFill/>
          </a:ln>
        </p:spPr>
      </p:pic>
      <p:pic>
        <p:nvPicPr>
          <p:cNvPr id="10" name="Picture 9">
            <a:extLst>
              <a:ext uri="{FF2B5EF4-FFF2-40B4-BE49-F238E27FC236}">
                <a16:creationId xmlns:a16="http://schemas.microsoft.com/office/drawing/2014/main" id="{B7AC5244-170D-4158-947E-A0AB67109D6A}"/>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4418" y="1576387"/>
            <a:ext cx="4012882" cy="3378199"/>
          </a:xfrm>
          <a:prstGeom prst="rect">
            <a:avLst/>
          </a:prstGeom>
          <a:noFill/>
          <a:ln>
            <a:noFill/>
          </a:ln>
        </p:spPr>
      </p:pic>
    </p:spTree>
    <p:extLst>
      <p:ext uri="{BB962C8B-B14F-4D97-AF65-F5344CB8AC3E}">
        <p14:creationId xmlns:p14="http://schemas.microsoft.com/office/powerpoint/2010/main" val="2599877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Orwell Road – Bradford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8" name="Picture 7" descr="Graphical user interface&#10;&#10;Description automatically generated with low confidence">
            <a:extLst>
              <a:ext uri="{FF2B5EF4-FFF2-40B4-BE49-F238E27FC236}">
                <a16:creationId xmlns:a16="http://schemas.microsoft.com/office/drawing/2014/main" id="{81455245-92D9-4B6A-BAD7-92643E1E6C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 y="1495856"/>
            <a:ext cx="9144000" cy="4792231"/>
          </a:xfrm>
          <a:prstGeom prst="rect">
            <a:avLst/>
          </a:prstGeom>
        </p:spPr>
      </p:pic>
    </p:spTree>
    <p:extLst>
      <p:ext uri="{BB962C8B-B14F-4D97-AF65-F5344CB8AC3E}">
        <p14:creationId xmlns:p14="http://schemas.microsoft.com/office/powerpoint/2010/main" val="48760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0" y="1641475"/>
            <a:ext cx="9144000" cy="5715000"/>
          </a:xfrm>
        </p:spPr>
        <p:txBody>
          <a:bodyPr/>
          <a:lstStyle/>
          <a:p>
            <a:pPr marL="685800" indent="-685800">
              <a:spcAft>
                <a:spcPct val="20000"/>
              </a:spcAft>
              <a:buFontTx/>
              <a:buAutoNum type="arabicPeriod"/>
            </a:pPr>
            <a:r>
              <a:rPr lang="en-US" b="1" dirty="0">
                <a:solidFill>
                  <a:srgbClr val="FF0000"/>
                </a:solidFill>
              </a:rPr>
              <a:t>Avoid Concentrating Drainage</a:t>
            </a:r>
          </a:p>
          <a:p>
            <a:pPr marL="685800" indent="-685800">
              <a:spcAft>
                <a:spcPct val="20000"/>
              </a:spcAft>
              <a:buFontTx/>
              <a:buAutoNum type="arabicPeriod"/>
            </a:pPr>
            <a:r>
              <a:rPr lang="en-US" b="1" dirty="0">
                <a:solidFill>
                  <a:srgbClr val="FF0000"/>
                </a:solidFill>
              </a:rPr>
              <a:t>Minimize Flow Volumes</a:t>
            </a:r>
          </a:p>
          <a:p>
            <a:pPr marL="685800" indent="-685800">
              <a:spcAft>
                <a:spcPct val="20000"/>
              </a:spcAft>
              <a:buFontTx/>
              <a:buAutoNum type="arabicPeriod"/>
            </a:pPr>
            <a:r>
              <a:rPr lang="en-US" b="1" dirty="0">
                <a:solidFill>
                  <a:srgbClr val="FF0000"/>
                </a:solidFill>
              </a:rPr>
              <a:t>Reduce Effects of Concentrated Drainage</a:t>
            </a:r>
          </a:p>
          <a:p>
            <a:pPr marL="685800" indent="-685800">
              <a:spcAft>
                <a:spcPct val="20000"/>
              </a:spcAft>
              <a:buFontTx/>
              <a:buAutoNum type="arabicPeriod"/>
            </a:pPr>
            <a:r>
              <a:rPr lang="en-US" b="1" dirty="0">
                <a:solidFill>
                  <a:srgbClr val="FF0000"/>
                </a:solidFill>
              </a:rPr>
              <a:t>Prevent Surface Erosion</a:t>
            </a:r>
          </a:p>
          <a:p>
            <a:pPr marL="685800" indent="-685800">
              <a:spcAft>
                <a:spcPct val="20000"/>
              </a:spcAft>
              <a:buFontTx/>
              <a:buAutoNum type="arabicPeriod"/>
            </a:pPr>
            <a:r>
              <a:rPr lang="en-US" b="1" dirty="0">
                <a:solidFill>
                  <a:srgbClr val="FF0000"/>
                </a:solidFill>
              </a:rPr>
              <a:t>Reduce Cost and Frequency of Road Maintenance</a:t>
            </a:r>
          </a:p>
        </p:txBody>
      </p:sp>
      <p:grpSp>
        <p:nvGrpSpPr>
          <p:cNvPr id="27652" name="Group 4"/>
          <p:cNvGrpSpPr>
            <a:grpSpLocks/>
          </p:cNvGrpSpPr>
          <p:nvPr/>
        </p:nvGrpSpPr>
        <p:grpSpPr bwMode="auto">
          <a:xfrm>
            <a:off x="19050" y="361950"/>
            <a:ext cx="2209800" cy="1143000"/>
            <a:chOff x="60" y="0"/>
            <a:chExt cx="1392" cy="720"/>
          </a:xfrm>
        </p:grpSpPr>
        <p:sp>
          <p:nvSpPr>
            <p:cNvPr id="27653" name="Oval 5"/>
            <p:cNvSpPr>
              <a:spLocks noChangeArrowheads="1"/>
            </p:cNvSpPr>
            <p:nvPr/>
          </p:nvSpPr>
          <p:spPr bwMode="auto">
            <a:xfrm>
              <a:off x="165" y="39"/>
              <a:ext cx="1152" cy="624"/>
            </a:xfrm>
            <a:prstGeom prst="ellipse">
              <a:avLst/>
            </a:prstGeom>
            <a:solidFill>
              <a:srgbClr val="FFFF00"/>
            </a:solidFill>
            <a:ln w="9525">
              <a:solidFill>
                <a:srgbClr val="FF0000"/>
              </a:solidFill>
              <a:round/>
              <a:headEnd/>
              <a:tailEnd/>
            </a:ln>
            <a:effectLst/>
          </p:spPr>
          <p:txBody>
            <a:bodyPr wrap="none" anchor="ctr"/>
            <a:lstStyle/>
            <a:p>
              <a:endParaRPr lang="en-US" dirty="0">
                <a:latin typeface="Calibri" panose="020F0502020204030204" pitchFamily="34" charset="0"/>
              </a:endParaRPr>
            </a:p>
          </p:txBody>
        </p:sp>
        <p:sp>
          <p:nvSpPr>
            <p:cNvPr id="27654" name="Rectangle 6"/>
            <p:cNvSpPr>
              <a:spLocks noChangeArrowheads="1"/>
            </p:cNvSpPr>
            <p:nvPr/>
          </p:nvSpPr>
          <p:spPr bwMode="auto">
            <a:xfrm>
              <a:off x="60" y="0"/>
              <a:ext cx="1392" cy="720"/>
            </a:xfrm>
            <a:prstGeom prst="rect">
              <a:avLst/>
            </a:prstGeom>
            <a:noFill/>
            <a:ln w="9525">
              <a:noFill/>
              <a:miter lim="800000"/>
              <a:headEnd/>
              <a:tailEnd/>
            </a:ln>
            <a:effectLst/>
          </p:spPr>
          <p:txBody>
            <a:bodyPr anchor="ctr"/>
            <a:lstStyle/>
            <a:p>
              <a:pPr algn="ctr"/>
              <a:r>
                <a:rPr lang="en-US" sz="4400" dirty="0">
                  <a:solidFill>
                    <a:srgbClr val="FF0000"/>
                  </a:solidFill>
                  <a:latin typeface="Calibri" panose="020F0502020204030204" pitchFamily="34" charset="0"/>
                </a:rPr>
                <a:t>ESMP</a:t>
              </a:r>
              <a:endParaRPr lang="en-US" sz="4400" dirty="0">
                <a:latin typeface="Calibri" panose="020F0502020204030204" pitchFamily="34" charset="0"/>
              </a:endParaRPr>
            </a:p>
          </p:txBody>
        </p:sp>
      </p:grpSp>
      <p:sp>
        <p:nvSpPr>
          <p:cNvPr id="27655" name="Line 7"/>
          <p:cNvSpPr>
            <a:spLocks noChangeShapeType="1"/>
          </p:cNvSpPr>
          <p:nvPr/>
        </p:nvSpPr>
        <p:spPr bwMode="auto">
          <a:xfrm>
            <a:off x="0" y="1504950"/>
            <a:ext cx="9144000" cy="0"/>
          </a:xfrm>
          <a:prstGeom prst="line">
            <a:avLst/>
          </a:prstGeom>
          <a:noFill/>
          <a:ln w="57150" cmpd="thinThick">
            <a:solidFill>
              <a:schemeClr val="tx1"/>
            </a:solidFill>
            <a:round/>
            <a:headEnd/>
            <a:tailEnd/>
          </a:ln>
          <a:effectLst/>
        </p:spPr>
        <p:txBody>
          <a:bodyPr/>
          <a:lstStyle/>
          <a:p>
            <a:endParaRPr lang="en-US" dirty="0">
              <a:latin typeface="Calibri" panose="020F0502020204030204" pitchFamily="34" charset="0"/>
            </a:endParaRPr>
          </a:p>
        </p:txBody>
      </p:sp>
      <p:sp>
        <p:nvSpPr>
          <p:cNvPr id="27660" name="Text Box 12"/>
          <p:cNvSpPr txBox="1">
            <a:spLocks noChangeArrowheads="1"/>
          </p:cNvSpPr>
          <p:nvPr/>
        </p:nvSpPr>
        <p:spPr bwMode="auto">
          <a:xfrm>
            <a:off x="0" y="5507038"/>
            <a:ext cx="9144000" cy="1323439"/>
          </a:xfrm>
          <a:prstGeom prst="rect">
            <a:avLst/>
          </a:prstGeom>
          <a:noFill/>
          <a:ln w="9525">
            <a:noFill/>
            <a:miter lim="800000"/>
            <a:headEnd/>
            <a:tailEnd/>
          </a:ln>
          <a:effectLst/>
        </p:spPr>
        <p:txBody>
          <a:bodyPr>
            <a:spAutoFit/>
          </a:bodyPr>
          <a:lstStyle/>
          <a:p>
            <a:pPr algn="ctr"/>
            <a:r>
              <a:rPr lang="en-US" sz="4000" i="1" dirty="0">
                <a:solidFill>
                  <a:srgbClr val="FF0000"/>
                </a:solidFill>
                <a:latin typeface="Calibri" panose="020F0502020204030204" pitchFamily="34" charset="0"/>
              </a:rPr>
              <a:t>These are the goals of ALL of the practices  in the DGLVR Program</a:t>
            </a:r>
          </a:p>
        </p:txBody>
      </p:sp>
      <p:sp>
        <p:nvSpPr>
          <p:cNvPr id="27661" name="Line 13"/>
          <p:cNvSpPr>
            <a:spLocks noChangeShapeType="1"/>
          </p:cNvSpPr>
          <p:nvPr/>
        </p:nvSpPr>
        <p:spPr bwMode="auto">
          <a:xfrm>
            <a:off x="3175" y="5546725"/>
            <a:ext cx="9144000" cy="0"/>
          </a:xfrm>
          <a:prstGeom prst="line">
            <a:avLst/>
          </a:prstGeom>
          <a:noFill/>
          <a:ln w="57150" cmpd="thinThick">
            <a:solidFill>
              <a:schemeClr val="tx1"/>
            </a:solidFill>
            <a:round/>
            <a:headEnd/>
            <a:tailEnd/>
          </a:ln>
          <a:effectLst/>
        </p:spPr>
        <p:txBody>
          <a:bodyPr/>
          <a:lstStyle/>
          <a:p>
            <a:endParaRPr lang="en-US" dirty="0">
              <a:solidFill>
                <a:srgbClr val="FF0000"/>
              </a:solidFill>
              <a:latin typeface="Calibri" panose="020F05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Orwell Road – Bradford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3" name="Picture 2" descr="A road with trees on either side&#10;&#10;Description automatically generated with low confidence">
            <a:extLst>
              <a:ext uri="{FF2B5EF4-FFF2-40B4-BE49-F238E27FC236}">
                <a16:creationId xmlns:a16="http://schemas.microsoft.com/office/drawing/2014/main" id="{FEBB7781-6B69-407F-9558-E7428DCA7C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9943"/>
            <a:ext cx="9144000" cy="4773114"/>
          </a:xfrm>
          <a:prstGeom prst="rect">
            <a:avLst/>
          </a:prstGeom>
        </p:spPr>
      </p:pic>
    </p:spTree>
    <p:extLst>
      <p:ext uri="{BB962C8B-B14F-4D97-AF65-F5344CB8AC3E}">
        <p14:creationId xmlns:p14="http://schemas.microsoft.com/office/powerpoint/2010/main" val="3893345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Orwell Road – Bradford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3" name="Picture 2" descr="A picture containing text, grass, way, road&#10;&#10;Description automatically generated">
            <a:extLst>
              <a:ext uri="{FF2B5EF4-FFF2-40B4-BE49-F238E27FC236}">
                <a16:creationId xmlns:a16="http://schemas.microsoft.com/office/drawing/2014/main" id="{243E5E85-1C6A-402E-B414-D2A5699229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062" y="1272725"/>
            <a:ext cx="7127875" cy="5585275"/>
          </a:xfrm>
          <a:prstGeom prst="rect">
            <a:avLst/>
          </a:prstGeom>
        </p:spPr>
      </p:pic>
    </p:spTree>
    <p:extLst>
      <p:ext uri="{BB962C8B-B14F-4D97-AF65-F5344CB8AC3E}">
        <p14:creationId xmlns:p14="http://schemas.microsoft.com/office/powerpoint/2010/main" val="1902894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ChangeArrowheads="1"/>
          </p:cNvSpPr>
          <p:nvPr/>
        </p:nvSpPr>
        <p:spPr bwMode="auto">
          <a:xfrm>
            <a:off x="171450" y="569913"/>
            <a:ext cx="9144000" cy="990600"/>
          </a:xfrm>
          <a:prstGeom prst="rect">
            <a:avLst/>
          </a:prstGeom>
          <a:noFill/>
          <a:ln w="9525">
            <a:noFill/>
            <a:miter lim="800000"/>
            <a:headEnd/>
            <a:tailEnd/>
          </a:ln>
        </p:spPr>
        <p:txBody>
          <a:bodyPr/>
          <a:lstStyle/>
          <a:p>
            <a:pPr marL="225425" indent="-225425">
              <a:spcBef>
                <a:spcPct val="20000"/>
              </a:spcBef>
            </a:pPr>
            <a:r>
              <a:rPr lang="en-US" sz="3200" u="sng" dirty="0">
                <a:latin typeface="Calibri" panose="020F0502020204030204" pitchFamily="34" charset="0"/>
              </a:rPr>
              <a:t>Robinson – Bradford County</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pic>
        <p:nvPicPr>
          <p:cNvPr id="3" name="Picture 2" descr="A road with trees on either side&#10;&#10;Description automatically generated with low confidence">
            <a:extLst>
              <a:ext uri="{FF2B5EF4-FFF2-40B4-BE49-F238E27FC236}">
                <a16:creationId xmlns:a16="http://schemas.microsoft.com/office/drawing/2014/main" id="{AE8AC255-5680-4A9E-93F7-3C3A5CAB4D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34851"/>
            <a:ext cx="9144000" cy="2988297"/>
          </a:xfrm>
          <a:prstGeom prst="rect">
            <a:avLst/>
          </a:prstGeom>
        </p:spPr>
      </p:pic>
    </p:spTree>
    <p:extLst>
      <p:ext uri="{BB962C8B-B14F-4D97-AF65-F5344CB8AC3E}">
        <p14:creationId xmlns:p14="http://schemas.microsoft.com/office/powerpoint/2010/main" val="1786050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347" name="Text Box 5"/>
          <p:cNvSpPr txBox="1">
            <a:spLocks noChangeArrowheads="1"/>
          </p:cNvSpPr>
          <p:nvPr/>
        </p:nvSpPr>
        <p:spPr bwMode="auto">
          <a:xfrm>
            <a:off x="-20320" y="371068"/>
            <a:ext cx="9144000" cy="523220"/>
          </a:xfrm>
          <a:prstGeom prst="rect">
            <a:avLst/>
          </a:prstGeom>
          <a:solidFill>
            <a:schemeClr val="bg1"/>
          </a:solidFill>
          <a:ln w="12700">
            <a:noFill/>
            <a:miter lim="800000"/>
            <a:headEnd/>
            <a:tailEnd/>
          </a:ln>
        </p:spPr>
        <p:txBody>
          <a:bodyPr wrap="square">
            <a:spAutoFit/>
          </a:bodyPr>
          <a:lstStyle/>
          <a:p>
            <a:pPr marL="742950" indent="-742950" algn="ctr"/>
            <a:r>
              <a:rPr lang="en-US" sz="2800" b="1" dirty="0">
                <a:solidFill>
                  <a:prstClr val="black"/>
                </a:solidFill>
              </a:rPr>
              <a:t> </a:t>
            </a:r>
            <a:r>
              <a:rPr lang="en-US" sz="2800" dirty="0">
                <a:solidFill>
                  <a:prstClr val="black"/>
                </a:solidFill>
              </a:rPr>
              <a:t>Jefferson County</a:t>
            </a: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38200"/>
            <a:ext cx="9144000" cy="274320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657600"/>
            <a:ext cx="9109540" cy="3189402"/>
          </a:xfrm>
          <a:prstGeom prst="rect">
            <a:avLst/>
          </a:prstGeom>
        </p:spPr>
      </p:pic>
      <p:sp>
        <p:nvSpPr>
          <p:cNvPr id="12" name="Text Box 3"/>
          <p:cNvSpPr txBox="1">
            <a:spLocks noChangeArrowheads="1"/>
          </p:cNvSpPr>
          <p:nvPr/>
        </p:nvSpPr>
        <p:spPr bwMode="auto">
          <a:xfrm>
            <a:off x="149809" y="3753911"/>
            <a:ext cx="1143959" cy="400110"/>
          </a:xfrm>
          <a:prstGeom prst="rect">
            <a:avLst/>
          </a:prstGeom>
          <a:solidFill>
            <a:srgbClr val="FFFFFF"/>
          </a:solid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rPr>
              <a:t>AFTER</a:t>
            </a:r>
          </a:p>
        </p:txBody>
      </p:sp>
      <p:sp>
        <p:nvSpPr>
          <p:cNvPr id="13" name="Text Box 3"/>
          <p:cNvSpPr txBox="1">
            <a:spLocks noChangeArrowheads="1"/>
          </p:cNvSpPr>
          <p:nvPr/>
        </p:nvSpPr>
        <p:spPr bwMode="auto">
          <a:xfrm>
            <a:off x="45891" y="889989"/>
            <a:ext cx="1250234" cy="400110"/>
          </a:xfrm>
          <a:prstGeom prst="rect">
            <a:avLst/>
          </a:prstGeom>
          <a:solidFill>
            <a:srgbClr val="FFFFFF"/>
          </a:solid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rPr>
              <a:t>BEFORE</a:t>
            </a:r>
          </a:p>
        </p:txBody>
      </p:sp>
      <p:sp>
        <p:nvSpPr>
          <p:cNvPr id="14" name="Freeform 13"/>
          <p:cNvSpPr/>
          <p:nvPr/>
        </p:nvSpPr>
        <p:spPr>
          <a:xfrm>
            <a:off x="1075778" y="1601688"/>
            <a:ext cx="5565197" cy="669442"/>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 name="connsiteX0" fmla="*/ 0 w 5376097"/>
              <a:gd name="connsiteY0" fmla="*/ 0 h 715501"/>
              <a:gd name="connsiteX1" fmla="*/ 1011565 w 5376097"/>
              <a:gd name="connsiteY1" fmla="*/ 129741 h 715501"/>
              <a:gd name="connsiteX2" fmla="*/ 1258679 w 5376097"/>
              <a:gd name="connsiteY2" fmla="*/ 570138 h 715501"/>
              <a:gd name="connsiteX3" fmla="*/ 3733800 w 5376097"/>
              <a:gd name="connsiteY3" fmla="*/ 701040 h 715501"/>
              <a:gd name="connsiteX4" fmla="*/ 4174535 w 5376097"/>
              <a:gd name="connsiteY4" fmla="*/ 274320 h 715501"/>
              <a:gd name="connsiteX5" fmla="*/ 5376097 w 5376097"/>
              <a:gd name="connsiteY5" fmla="*/ 524621 h 715501"/>
              <a:gd name="connsiteX0" fmla="*/ 0 w 5376097"/>
              <a:gd name="connsiteY0" fmla="*/ 0 h 706989"/>
              <a:gd name="connsiteX1" fmla="*/ 1011565 w 5376097"/>
              <a:gd name="connsiteY1" fmla="*/ 129741 h 706989"/>
              <a:gd name="connsiteX2" fmla="*/ 1258679 w 5376097"/>
              <a:gd name="connsiteY2" fmla="*/ 570138 h 706989"/>
              <a:gd name="connsiteX3" fmla="*/ 3733800 w 5376097"/>
              <a:gd name="connsiteY3" fmla="*/ 701040 h 706989"/>
              <a:gd name="connsiteX4" fmla="*/ 4174535 w 5376097"/>
              <a:gd name="connsiteY4" fmla="*/ 414540 h 706989"/>
              <a:gd name="connsiteX5" fmla="*/ 5376097 w 5376097"/>
              <a:gd name="connsiteY5" fmla="*/ 524621 h 706989"/>
              <a:gd name="connsiteX0" fmla="*/ 0 w 5376097"/>
              <a:gd name="connsiteY0" fmla="*/ 0 h 936568"/>
              <a:gd name="connsiteX1" fmla="*/ 1011565 w 5376097"/>
              <a:gd name="connsiteY1" fmla="*/ 129741 h 936568"/>
              <a:gd name="connsiteX2" fmla="*/ 1258679 w 5376097"/>
              <a:gd name="connsiteY2" fmla="*/ 570138 h 936568"/>
              <a:gd name="connsiteX3" fmla="*/ 3675718 w 5376097"/>
              <a:gd name="connsiteY3" fmla="*/ 934741 h 936568"/>
              <a:gd name="connsiteX4" fmla="*/ 4174535 w 5376097"/>
              <a:gd name="connsiteY4" fmla="*/ 414540 h 936568"/>
              <a:gd name="connsiteX5" fmla="*/ 5376097 w 5376097"/>
              <a:gd name="connsiteY5" fmla="*/ 524621 h 936568"/>
              <a:gd name="connsiteX0" fmla="*/ 0 w 5376097"/>
              <a:gd name="connsiteY0" fmla="*/ 0 h 947840"/>
              <a:gd name="connsiteX1" fmla="*/ 1011565 w 5376097"/>
              <a:gd name="connsiteY1" fmla="*/ 129741 h 947840"/>
              <a:gd name="connsiteX2" fmla="*/ 1258679 w 5376097"/>
              <a:gd name="connsiteY2" fmla="*/ 570138 h 947840"/>
              <a:gd name="connsiteX3" fmla="*/ 3078980 w 5376097"/>
              <a:gd name="connsiteY3" fmla="*/ 773104 h 947840"/>
              <a:gd name="connsiteX4" fmla="*/ 3675718 w 5376097"/>
              <a:gd name="connsiteY4" fmla="*/ 934741 h 947840"/>
              <a:gd name="connsiteX5" fmla="*/ 4174535 w 5376097"/>
              <a:gd name="connsiteY5" fmla="*/ 414540 h 947840"/>
              <a:gd name="connsiteX6" fmla="*/ 5376097 w 5376097"/>
              <a:gd name="connsiteY6" fmla="*/ 524621 h 947840"/>
              <a:gd name="connsiteX0" fmla="*/ 0 w 5376097"/>
              <a:gd name="connsiteY0" fmla="*/ 0 h 947840"/>
              <a:gd name="connsiteX1" fmla="*/ 825705 w 5376097"/>
              <a:gd name="connsiteY1" fmla="*/ 192062 h 947840"/>
              <a:gd name="connsiteX2" fmla="*/ 1258679 w 5376097"/>
              <a:gd name="connsiteY2" fmla="*/ 570138 h 947840"/>
              <a:gd name="connsiteX3" fmla="*/ 3078980 w 5376097"/>
              <a:gd name="connsiteY3" fmla="*/ 773104 h 947840"/>
              <a:gd name="connsiteX4" fmla="*/ 3675718 w 5376097"/>
              <a:gd name="connsiteY4" fmla="*/ 934741 h 947840"/>
              <a:gd name="connsiteX5" fmla="*/ 4174535 w 5376097"/>
              <a:gd name="connsiteY5" fmla="*/ 414540 h 947840"/>
              <a:gd name="connsiteX6" fmla="*/ 5376097 w 5376097"/>
              <a:gd name="connsiteY6" fmla="*/ 524621 h 947840"/>
              <a:gd name="connsiteX0" fmla="*/ 0 w 5585189"/>
              <a:gd name="connsiteY0" fmla="*/ 0 h 901100"/>
              <a:gd name="connsiteX1" fmla="*/ 1034797 w 5585189"/>
              <a:gd name="connsiteY1" fmla="*/ 145322 h 901100"/>
              <a:gd name="connsiteX2" fmla="*/ 1467771 w 5585189"/>
              <a:gd name="connsiteY2" fmla="*/ 523398 h 901100"/>
              <a:gd name="connsiteX3" fmla="*/ 3288072 w 5585189"/>
              <a:gd name="connsiteY3" fmla="*/ 726364 h 901100"/>
              <a:gd name="connsiteX4" fmla="*/ 3884810 w 5585189"/>
              <a:gd name="connsiteY4" fmla="*/ 888001 h 901100"/>
              <a:gd name="connsiteX5" fmla="*/ 4383627 w 5585189"/>
              <a:gd name="connsiteY5" fmla="*/ 367800 h 901100"/>
              <a:gd name="connsiteX6" fmla="*/ 5585189 w 5585189"/>
              <a:gd name="connsiteY6" fmla="*/ 477881 h 90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5189" h="901100">
                <a:moveTo>
                  <a:pt x="0" y="0"/>
                </a:moveTo>
                <a:cubicBezTo>
                  <a:pt x="541020" y="55880"/>
                  <a:pt x="790169" y="58089"/>
                  <a:pt x="1034797" y="145322"/>
                </a:cubicBezTo>
                <a:cubicBezTo>
                  <a:pt x="1279425" y="232555"/>
                  <a:pt x="1092225" y="426558"/>
                  <a:pt x="1467771" y="523398"/>
                </a:cubicBezTo>
                <a:cubicBezTo>
                  <a:pt x="1843317" y="620238"/>
                  <a:pt x="2885232" y="665597"/>
                  <a:pt x="3288072" y="726364"/>
                </a:cubicBezTo>
                <a:cubicBezTo>
                  <a:pt x="3690912" y="787131"/>
                  <a:pt x="3702218" y="947762"/>
                  <a:pt x="3884810" y="888001"/>
                </a:cubicBezTo>
                <a:cubicBezTo>
                  <a:pt x="4067402" y="828240"/>
                  <a:pt x="4111847" y="446540"/>
                  <a:pt x="4383627" y="367800"/>
                </a:cubicBezTo>
                <a:cubicBezTo>
                  <a:pt x="4655407" y="289060"/>
                  <a:pt x="4974319" y="456291"/>
                  <a:pt x="5585189" y="477881"/>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5" name="Freeform 14"/>
          <p:cNvSpPr/>
          <p:nvPr/>
        </p:nvSpPr>
        <p:spPr>
          <a:xfrm>
            <a:off x="956840" y="5191330"/>
            <a:ext cx="7509802" cy="304135"/>
          </a:xfrm>
          <a:custGeom>
            <a:avLst/>
            <a:gdLst>
              <a:gd name="connsiteX0" fmla="*/ 0 w 4241308"/>
              <a:gd name="connsiteY0" fmla="*/ 182502 h 406673"/>
              <a:gd name="connsiteX1" fmla="*/ 1389888 w 4241308"/>
              <a:gd name="connsiteY1" fmla="*/ 5718 h 406673"/>
              <a:gd name="connsiteX2" fmla="*/ 4005072 w 4241308"/>
              <a:gd name="connsiteY2" fmla="*/ 371478 h 406673"/>
              <a:gd name="connsiteX3" fmla="*/ 3956304 w 4241308"/>
              <a:gd name="connsiteY3" fmla="*/ 371478 h 406673"/>
              <a:gd name="connsiteX0" fmla="*/ 0 w 4241308"/>
              <a:gd name="connsiteY0" fmla="*/ 128651 h 352822"/>
              <a:gd name="connsiteX1" fmla="*/ 2069682 w 4241308"/>
              <a:gd name="connsiteY1" fmla="*/ 9740 h 352822"/>
              <a:gd name="connsiteX2" fmla="*/ 4005072 w 4241308"/>
              <a:gd name="connsiteY2" fmla="*/ 317627 h 352822"/>
              <a:gd name="connsiteX3" fmla="*/ 3956304 w 4241308"/>
              <a:gd name="connsiteY3" fmla="*/ 317627 h 352822"/>
              <a:gd name="connsiteX0" fmla="*/ 0 w 4655434"/>
              <a:gd name="connsiteY0" fmla="*/ 128651 h 327542"/>
              <a:gd name="connsiteX1" fmla="*/ 2069682 w 4655434"/>
              <a:gd name="connsiteY1" fmla="*/ 9740 h 327542"/>
              <a:gd name="connsiteX2" fmla="*/ 4005072 w 4655434"/>
              <a:gd name="connsiteY2" fmla="*/ 317627 h 327542"/>
              <a:gd name="connsiteX3" fmla="*/ 4582781 w 4655434"/>
              <a:gd name="connsiteY3" fmla="*/ 109283 h 327542"/>
              <a:gd name="connsiteX0" fmla="*/ 0 w 4582781"/>
              <a:gd name="connsiteY0" fmla="*/ 119004 h 119004"/>
              <a:gd name="connsiteX1" fmla="*/ 2069682 w 4582781"/>
              <a:gd name="connsiteY1" fmla="*/ 93 h 119004"/>
              <a:gd name="connsiteX2" fmla="*/ 4582781 w 4582781"/>
              <a:gd name="connsiteY2" fmla="*/ 99636 h 119004"/>
              <a:gd name="connsiteX0" fmla="*/ 0 w 4582781"/>
              <a:gd name="connsiteY0" fmla="*/ 142132 h 142132"/>
              <a:gd name="connsiteX1" fmla="*/ 2269621 w 4582781"/>
              <a:gd name="connsiteY1" fmla="*/ 72 h 142132"/>
              <a:gd name="connsiteX2" fmla="*/ 4582781 w 4582781"/>
              <a:gd name="connsiteY2" fmla="*/ 122764 h 142132"/>
              <a:gd name="connsiteX0" fmla="*/ 0 w 6288931"/>
              <a:gd name="connsiteY0" fmla="*/ 284513 h 284513"/>
              <a:gd name="connsiteX1" fmla="*/ 3975771 w 6288931"/>
              <a:gd name="connsiteY1" fmla="*/ 3556 h 284513"/>
              <a:gd name="connsiteX2" fmla="*/ 6288931 w 6288931"/>
              <a:gd name="connsiteY2" fmla="*/ 126248 h 284513"/>
              <a:gd name="connsiteX0" fmla="*/ 0 w 8648216"/>
              <a:gd name="connsiteY0" fmla="*/ 280989 h 280989"/>
              <a:gd name="connsiteX1" fmla="*/ 3975771 w 8648216"/>
              <a:gd name="connsiteY1" fmla="*/ 32 h 280989"/>
              <a:gd name="connsiteX2" fmla="*/ 8648216 w 8648216"/>
              <a:gd name="connsiteY2" fmla="*/ 261621 h 280989"/>
              <a:gd name="connsiteX0" fmla="*/ 0 w 8648216"/>
              <a:gd name="connsiteY0" fmla="*/ 304135 h 304135"/>
              <a:gd name="connsiteX1" fmla="*/ 4082405 w 8648216"/>
              <a:gd name="connsiteY1" fmla="*/ 29 h 304135"/>
              <a:gd name="connsiteX2" fmla="*/ 8648216 w 8648216"/>
              <a:gd name="connsiteY2" fmla="*/ 284767 h 304135"/>
            </a:gdLst>
            <a:ahLst/>
            <a:cxnLst>
              <a:cxn ang="0">
                <a:pos x="connsiteX0" y="connsiteY0"/>
              </a:cxn>
              <a:cxn ang="0">
                <a:pos x="connsiteX1" y="connsiteY1"/>
              </a:cxn>
              <a:cxn ang="0">
                <a:pos x="connsiteX2" y="connsiteY2"/>
              </a:cxn>
            </a:cxnLst>
            <a:rect l="l" t="t" r="r" b="b"/>
            <a:pathLst>
              <a:path w="8648216" h="304135">
                <a:moveTo>
                  <a:pt x="0" y="304135"/>
                </a:moveTo>
                <a:cubicBezTo>
                  <a:pt x="361188" y="199995"/>
                  <a:pt x="2641036" y="3257"/>
                  <a:pt x="4082405" y="29"/>
                </a:cubicBezTo>
                <a:cubicBezTo>
                  <a:pt x="5523774" y="-3199"/>
                  <a:pt x="8124654" y="264029"/>
                  <a:pt x="8648216" y="284767"/>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233340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D:\My Documents\PICTURES_CDGRS\COUNTY_PROJECTS\Cambria\gallitzin_BOF_demo_2011\IMG_276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
          <a:stretch/>
        </p:blipFill>
        <p:spPr bwMode="auto">
          <a:xfrm>
            <a:off x="0" y="356593"/>
            <a:ext cx="9197340" cy="6501407"/>
          </a:xfrm>
          <a:prstGeom prst="rect">
            <a:avLst/>
          </a:prstGeom>
          <a:noFill/>
          <a:ln w="38100">
            <a:solidFill>
              <a:schemeClr val="tx1"/>
            </a:solidFill>
            <a:miter lim="800000"/>
            <a:headEnd/>
            <a:tailEnd/>
          </a:ln>
        </p:spPr>
      </p:pic>
      <p:sp>
        <p:nvSpPr>
          <p:cNvPr id="5" name="Rectangle 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Text Box 28"/>
          <p:cNvSpPr txBox="1">
            <a:spLocks noChangeArrowheads="1"/>
          </p:cNvSpPr>
          <p:nvPr/>
        </p:nvSpPr>
        <p:spPr bwMode="auto">
          <a:xfrm>
            <a:off x="4477137" y="6519446"/>
            <a:ext cx="4720203" cy="338554"/>
          </a:xfrm>
          <a:prstGeom prst="rect">
            <a:avLst/>
          </a:prstGeom>
          <a:solidFill>
            <a:schemeClr val="bg1"/>
          </a:solidFill>
          <a:ln w="9525">
            <a:noFill/>
            <a:miter lim="800000"/>
            <a:headEnd/>
            <a:tailEnd/>
          </a:ln>
        </p:spPr>
        <p:txBody>
          <a:bodyPr wrap="none">
            <a:spAutoFit/>
          </a:bodyPr>
          <a:lstStyle/>
          <a:p>
            <a:r>
              <a:rPr lang="en-US" sz="1600" b="1" dirty="0">
                <a:solidFill>
                  <a:prstClr val="black"/>
                </a:solidFill>
              </a:rPr>
              <a:t>BOF Dist 6, Cambria </a:t>
            </a:r>
            <a:r>
              <a:rPr lang="en-US" sz="1600" b="1" dirty="0" err="1">
                <a:solidFill>
                  <a:prstClr val="black"/>
                </a:solidFill>
              </a:rPr>
              <a:t>Cty</a:t>
            </a:r>
            <a:r>
              <a:rPr lang="en-US" sz="1600" b="1" dirty="0">
                <a:solidFill>
                  <a:prstClr val="black"/>
                </a:solidFill>
              </a:rPr>
              <a:t> – Stevenson Farm Road – 1/6</a:t>
            </a:r>
          </a:p>
        </p:txBody>
      </p:sp>
      <p:sp>
        <p:nvSpPr>
          <p:cNvPr id="10" name="Text Box 3"/>
          <p:cNvSpPr txBox="1">
            <a:spLocks noChangeArrowheads="1"/>
          </p:cNvSpPr>
          <p:nvPr/>
        </p:nvSpPr>
        <p:spPr bwMode="auto">
          <a:xfrm>
            <a:off x="-7620" y="347854"/>
            <a:ext cx="1011559" cy="400110"/>
          </a:xfrm>
          <a:prstGeom prst="rect">
            <a:avLst/>
          </a:prstGeom>
          <a:solidFill>
            <a:srgbClr val="FFFFFF"/>
          </a:solidFill>
          <a:ln w="9525">
            <a:solidFill>
              <a:schemeClr val="tx1"/>
            </a:solidFill>
            <a:miter lim="800000"/>
            <a:headEnd/>
            <a:tailEnd/>
          </a:ln>
        </p:spPr>
        <p:txBody>
          <a:bodyPr wrap="none">
            <a:spAutoFit/>
          </a:bodyPr>
          <a:lstStyle/>
          <a:p>
            <a:r>
              <a:rPr lang="en-US" sz="2000" b="1" dirty="0">
                <a:solidFill>
                  <a:srgbClr val="000000"/>
                </a:solidFill>
              </a:rPr>
              <a:t>BEFORE</a:t>
            </a:r>
          </a:p>
        </p:txBody>
      </p:sp>
      <p:sp>
        <p:nvSpPr>
          <p:cNvPr id="11" name="Text Box 28"/>
          <p:cNvSpPr txBox="1">
            <a:spLocks noChangeArrowheads="1"/>
          </p:cNvSpPr>
          <p:nvPr/>
        </p:nvSpPr>
        <p:spPr bwMode="auto">
          <a:xfrm>
            <a:off x="4552806" y="375642"/>
            <a:ext cx="4608460" cy="523220"/>
          </a:xfrm>
          <a:prstGeom prst="rect">
            <a:avLst/>
          </a:prstGeom>
          <a:solidFill>
            <a:schemeClr val="bg1"/>
          </a:solidFill>
          <a:ln w="9525">
            <a:noFill/>
            <a:miter lim="800000"/>
            <a:headEnd/>
            <a:tailEnd/>
          </a:ln>
        </p:spPr>
        <p:txBody>
          <a:bodyPr wrap="square">
            <a:spAutoFit/>
          </a:bodyPr>
          <a:lstStyle/>
          <a:p>
            <a:r>
              <a:rPr lang="en-US" sz="2800" b="1" dirty="0">
                <a:solidFill>
                  <a:prstClr val="black"/>
                </a:solidFill>
              </a:rPr>
              <a:t>Cambria County</a:t>
            </a:r>
          </a:p>
        </p:txBody>
      </p:sp>
      <p:sp>
        <p:nvSpPr>
          <p:cNvPr id="2" name="Freeform 1"/>
          <p:cNvSpPr/>
          <p:nvPr/>
        </p:nvSpPr>
        <p:spPr>
          <a:xfrm>
            <a:off x="929640" y="2987041"/>
            <a:ext cx="5364480" cy="726186"/>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80" h="726186">
                <a:moveTo>
                  <a:pt x="0" y="0"/>
                </a:moveTo>
                <a:cubicBezTo>
                  <a:pt x="541020" y="55880"/>
                  <a:pt x="1051560" y="93980"/>
                  <a:pt x="1295400" y="198120"/>
                </a:cubicBezTo>
                <a:cubicBezTo>
                  <a:pt x="1539240" y="302260"/>
                  <a:pt x="1056640" y="541020"/>
                  <a:pt x="1463040" y="624840"/>
                </a:cubicBezTo>
                <a:cubicBezTo>
                  <a:pt x="1869440" y="708660"/>
                  <a:pt x="3312160" y="759460"/>
                  <a:pt x="3733800" y="701040"/>
                </a:cubicBezTo>
                <a:cubicBezTo>
                  <a:pt x="4155440" y="642620"/>
                  <a:pt x="3721100" y="353060"/>
                  <a:pt x="3992880" y="274320"/>
                </a:cubicBezTo>
                <a:cubicBezTo>
                  <a:pt x="4264660" y="195580"/>
                  <a:pt x="4753610" y="207010"/>
                  <a:pt x="5364480" y="228600"/>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3" name="TextBox 12"/>
          <p:cNvSpPr txBox="1"/>
          <p:nvPr/>
        </p:nvSpPr>
        <p:spPr>
          <a:xfrm>
            <a:off x="-1" y="1043078"/>
            <a:ext cx="3882189" cy="830997"/>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sz="2400" dirty="0"/>
              <a:t>Entrenchment doesn’t have to be deep to be a problem</a:t>
            </a:r>
          </a:p>
        </p:txBody>
      </p:sp>
    </p:spTree>
    <p:extLst>
      <p:ext uri="{BB962C8B-B14F-4D97-AF65-F5344CB8AC3E}">
        <p14:creationId xmlns:p14="http://schemas.microsoft.com/office/powerpoint/2010/main" val="2660724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D:\My Documents\PICTURES_CDGRS\COUNTY_PROJECTS\Cambria\gallitzin_BOF_demo_2011\IMG_282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8"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rPr>
              <a:t>Road Base: EMSPs</a:t>
            </a:r>
          </a:p>
        </p:txBody>
      </p:sp>
      <p:sp>
        <p:nvSpPr>
          <p:cNvPr id="10" name="Text Box 3"/>
          <p:cNvSpPr txBox="1">
            <a:spLocks noChangeArrowheads="1"/>
          </p:cNvSpPr>
          <p:nvPr/>
        </p:nvSpPr>
        <p:spPr bwMode="auto">
          <a:xfrm>
            <a:off x="0" y="355600"/>
            <a:ext cx="1428596"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Placing Fill</a:t>
            </a:r>
          </a:p>
        </p:txBody>
      </p:sp>
      <p:sp>
        <p:nvSpPr>
          <p:cNvPr id="11" name="Text Box 28"/>
          <p:cNvSpPr txBox="1">
            <a:spLocks noChangeArrowheads="1"/>
          </p:cNvSpPr>
          <p:nvPr/>
        </p:nvSpPr>
        <p:spPr bwMode="auto">
          <a:xfrm>
            <a:off x="4521442" y="6519446"/>
            <a:ext cx="4751622" cy="338554"/>
          </a:xfrm>
          <a:prstGeom prst="rect">
            <a:avLst/>
          </a:prstGeom>
          <a:solidFill>
            <a:sysClr val="window" lastClr="FFFFFF"/>
          </a:solid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BOF Dist 6, Cambria </a:t>
            </a:r>
            <a:r>
              <a:rPr kumimoji="0" lang="en-US" sz="1600" b="0" i="0" u="none" strike="noStrike" kern="0" cap="none" spc="0" normalizeH="0" baseline="0" noProof="0" dirty="0" err="1">
                <a:ln>
                  <a:noFill/>
                </a:ln>
                <a:solidFill>
                  <a:prstClr val="black"/>
                </a:solidFill>
                <a:effectLst/>
                <a:uLnTx/>
                <a:uFillTx/>
                <a:latin typeface="Calibri"/>
              </a:rPr>
              <a:t>Cty</a:t>
            </a:r>
            <a:r>
              <a:rPr kumimoji="0" lang="en-US" sz="1600" b="0" i="0" u="none" strike="noStrike" kern="0" cap="none" spc="0" normalizeH="0" baseline="0" noProof="0" dirty="0">
                <a:ln>
                  <a:noFill/>
                </a:ln>
                <a:solidFill>
                  <a:prstClr val="black"/>
                </a:solidFill>
                <a:effectLst/>
                <a:uLnTx/>
                <a:uFillTx/>
                <a:latin typeface="Calibri"/>
              </a:rPr>
              <a:t> – Stevenson Farm Road – 2/6</a:t>
            </a:r>
          </a:p>
        </p:txBody>
      </p:sp>
    </p:spTree>
    <p:extLst>
      <p:ext uri="{BB962C8B-B14F-4D97-AF65-F5344CB8AC3E}">
        <p14:creationId xmlns:p14="http://schemas.microsoft.com/office/powerpoint/2010/main" val="1814086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My Documents\PICTURES_CDGRS\COUNTY_PROJECTS\Cambria\gallitzin_BOF_demo_2011\IMG_28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0"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11" name="Text Box 28"/>
          <p:cNvSpPr txBox="1">
            <a:spLocks noChangeArrowheads="1"/>
          </p:cNvSpPr>
          <p:nvPr/>
        </p:nvSpPr>
        <p:spPr bwMode="auto">
          <a:xfrm>
            <a:off x="4521442" y="6519446"/>
            <a:ext cx="4630178" cy="338554"/>
          </a:xfrm>
          <a:prstGeom prst="rect">
            <a:avLst/>
          </a:prstGeom>
          <a:solidFill>
            <a:schemeClr val="bg1"/>
          </a:solidFill>
          <a:ln w="9525">
            <a:noFill/>
            <a:miter lim="800000"/>
            <a:headEnd/>
            <a:tailEnd/>
          </a:ln>
        </p:spPr>
        <p:txBody>
          <a:bodyPr wrap="none">
            <a:spAutoFit/>
          </a:bodyPr>
          <a:lstStyle/>
          <a:p>
            <a:r>
              <a:rPr lang="en-US" sz="1600" dirty="0"/>
              <a:t>BOF Dist 6, Cambria </a:t>
            </a:r>
            <a:r>
              <a:rPr lang="en-US" sz="1600" dirty="0" err="1"/>
              <a:t>Cty</a:t>
            </a:r>
            <a:r>
              <a:rPr lang="en-US" sz="1600" dirty="0"/>
              <a:t> – Stevenson Farm Road – 3/6</a:t>
            </a:r>
          </a:p>
        </p:txBody>
      </p:sp>
      <p:sp>
        <p:nvSpPr>
          <p:cNvPr id="12" name="Text Box 3"/>
          <p:cNvSpPr txBox="1">
            <a:spLocks noChangeArrowheads="1"/>
          </p:cNvSpPr>
          <p:nvPr/>
        </p:nvSpPr>
        <p:spPr bwMode="auto">
          <a:xfrm>
            <a:off x="0" y="355600"/>
            <a:ext cx="2092239"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Fill and Compact</a:t>
            </a:r>
          </a:p>
        </p:txBody>
      </p:sp>
      <p:sp>
        <p:nvSpPr>
          <p:cNvPr id="13" name="Text Box 4"/>
          <p:cNvSpPr txBox="1">
            <a:spLocks noChangeArrowheads="1"/>
          </p:cNvSpPr>
          <p:nvPr/>
        </p:nvSpPr>
        <p:spPr bwMode="auto">
          <a:xfrm>
            <a:off x="4191000" y="838200"/>
            <a:ext cx="3374642"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Compact fill in lifts of 1’ or less</a:t>
            </a:r>
          </a:p>
        </p:txBody>
      </p:sp>
    </p:spTree>
    <p:extLst>
      <p:ext uri="{BB962C8B-B14F-4D97-AF65-F5344CB8AC3E}">
        <p14:creationId xmlns:p14="http://schemas.microsoft.com/office/powerpoint/2010/main" val="977217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My Documents\PICTURES_CDGRS\COUNTY_PROJECTS\Cambria\gallitzin_BOF_demo_2011\IMG_295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7" name="Text Box 28"/>
          <p:cNvSpPr txBox="1">
            <a:spLocks noChangeArrowheads="1"/>
          </p:cNvSpPr>
          <p:nvPr/>
        </p:nvSpPr>
        <p:spPr bwMode="auto">
          <a:xfrm>
            <a:off x="4521442" y="6533341"/>
            <a:ext cx="4630178" cy="338554"/>
          </a:xfrm>
          <a:prstGeom prst="rect">
            <a:avLst/>
          </a:prstGeom>
          <a:solidFill>
            <a:schemeClr val="bg1"/>
          </a:solidFill>
          <a:ln w="9525">
            <a:noFill/>
            <a:miter lim="800000"/>
            <a:headEnd/>
            <a:tailEnd/>
          </a:ln>
        </p:spPr>
        <p:txBody>
          <a:bodyPr wrap="none">
            <a:spAutoFit/>
          </a:bodyPr>
          <a:lstStyle/>
          <a:p>
            <a:r>
              <a:rPr lang="en-US" sz="1600" dirty="0"/>
              <a:t>BOF Dist 6, Cambria </a:t>
            </a:r>
            <a:r>
              <a:rPr lang="en-US" sz="1600" dirty="0" err="1"/>
              <a:t>Cty</a:t>
            </a:r>
            <a:r>
              <a:rPr lang="en-US" sz="1600" dirty="0"/>
              <a:t> – Stevenson Farm Road – 5/6</a:t>
            </a:r>
          </a:p>
        </p:txBody>
      </p:sp>
      <p:sp>
        <p:nvSpPr>
          <p:cNvPr id="8" name="Text Box 3"/>
          <p:cNvSpPr txBox="1">
            <a:spLocks noChangeArrowheads="1"/>
          </p:cNvSpPr>
          <p:nvPr/>
        </p:nvSpPr>
        <p:spPr bwMode="auto">
          <a:xfrm>
            <a:off x="0" y="355600"/>
            <a:ext cx="1056700"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AFTER</a:t>
            </a:r>
          </a:p>
        </p:txBody>
      </p:sp>
    </p:spTree>
    <p:extLst>
      <p:ext uri="{BB962C8B-B14F-4D97-AF65-F5344CB8AC3E}">
        <p14:creationId xmlns:p14="http://schemas.microsoft.com/office/powerpoint/2010/main" val="4039190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D:\My Documents\PICTURES_CDGRS\COUNTY_PROJECTS\Cambria\gallitzin_BOF_demo_2011\IMG_276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bwMode="auto">
          <a:xfrm>
            <a:off x="0" y="375643"/>
            <a:ext cx="9112890" cy="3129557"/>
          </a:xfrm>
          <a:prstGeom prst="rect">
            <a:avLst/>
          </a:prstGeom>
          <a:noFill/>
          <a:ln w="38100">
            <a:solidFill>
              <a:schemeClr val="tx1"/>
            </a:solidFill>
            <a:miter lim="800000"/>
            <a:headEnd/>
            <a:tailEnd/>
          </a:ln>
        </p:spPr>
      </p:pic>
      <p:pic>
        <p:nvPicPr>
          <p:cNvPr id="102403" name="Picture 4" descr="D:\My Documents\PICTURES_CDGRS\COUNTY_PROJECTS\Cambria\gallitzin_BOF_demo_2011\IMG_297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462"/>
          <a:stretch/>
        </p:blipFill>
        <p:spPr bwMode="auto">
          <a:xfrm>
            <a:off x="5080" y="3657600"/>
            <a:ext cx="9164320" cy="3228189"/>
          </a:xfrm>
          <a:prstGeom prst="rect">
            <a:avLst/>
          </a:prstGeom>
          <a:noFill/>
          <a:ln w="38100">
            <a:solidFill>
              <a:schemeClr val="tx1"/>
            </a:solidFill>
            <a:miter lim="800000"/>
            <a:headEnd/>
            <a:tailEnd/>
          </a:ln>
        </p:spPr>
      </p:pic>
      <p:sp>
        <p:nvSpPr>
          <p:cNvPr id="5" name="Rectangle 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Text Box 28"/>
          <p:cNvSpPr txBox="1">
            <a:spLocks noChangeArrowheads="1"/>
          </p:cNvSpPr>
          <p:nvPr/>
        </p:nvSpPr>
        <p:spPr bwMode="auto">
          <a:xfrm>
            <a:off x="4458330" y="6547476"/>
            <a:ext cx="4693290" cy="338554"/>
          </a:xfrm>
          <a:prstGeom prst="rect">
            <a:avLst/>
          </a:prstGeom>
          <a:solidFill>
            <a:schemeClr val="bg1"/>
          </a:solidFill>
          <a:ln w="9525">
            <a:noFill/>
            <a:miter lim="800000"/>
            <a:headEnd/>
            <a:tailEnd/>
          </a:ln>
        </p:spPr>
        <p:txBody>
          <a:bodyPr wrap="square">
            <a:spAutoFit/>
          </a:bodyPr>
          <a:lstStyle/>
          <a:p>
            <a:r>
              <a:rPr lang="en-US" sz="1600" dirty="0"/>
              <a:t>BOF Dist 6, Cambria </a:t>
            </a:r>
            <a:r>
              <a:rPr lang="en-US" sz="1600" dirty="0" err="1"/>
              <a:t>Cty</a:t>
            </a:r>
            <a:r>
              <a:rPr lang="en-US" sz="1600" dirty="0"/>
              <a:t> – Stevenson Farm Road – 6/6</a:t>
            </a:r>
          </a:p>
        </p:txBody>
      </p:sp>
      <p:sp>
        <p:nvSpPr>
          <p:cNvPr id="9" name="Text Box 3"/>
          <p:cNvSpPr txBox="1">
            <a:spLocks noChangeArrowheads="1"/>
          </p:cNvSpPr>
          <p:nvPr/>
        </p:nvSpPr>
        <p:spPr bwMode="auto">
          <a:xfrm>
            <a:off x="0" y="3629811"/>
            <a:ext cx="1056700"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AFTER</a:t>
            </a:r>
          </a:p>
        </p:txBody>
      </p:sp>
      <p:sp>
        <p:nvSpPr>
          <p:cNvPr id="10" name="Text Box 3"/>
          <p:cNvSpPr txBox="1">
            <a:spLocks noChangeArrowheads="1"/>
          </p:cNvSpPr>
          <p:nvPr/>
        </p:nvSpPr>
        <p:spPr bwMode="auto">
          <a:xfrm>
            <a:off x="19873" y="370014"/>
            <a:ext cx="1036827" cy="400110"/>
          </a:xfrm>
          <a:prstGeom prst="rect">
            <a:avLst/>
          </a:prstGeom>
          <a:solidFill>
            <a:srgbClr val="FFFFFF"/>
          </a:solidFill>
          <a:ln w="9525">
            <a:solidFill>
              <a:schemeClr val="tx1"/>
            </a:solidFill>
            <a:miter lim="800000"/>
            <a:headEnd/>
            <a:tailEnd/>
          </a:ln>
        </p:spPr>
        <p:txBody>
          <a:bodyPr wrap="square">
            <a:spAutoFit/>
          </a:bodyPr>
          <a:lstStyle/>
          <a:p>
            <a:r>
              <a:rPr lang="en-US" sz="2000" dirty="0">
                <a:solidFill>
                  <a:srgbClr val="000000"/>
                </a:solidFill>
              </a:rPr>
              <a:t>BEFORE</a:t>
            </a:r>
          </a:p>
        </p:txBody>
      </p:sp>
      <p:sp>
        <p:nvSpPr>
          <p:cNvPr id="11" name="Freeform 10"/>
          <p:cNvSpPr/>
          <p:nvPr/>
        </p:nvSpPr>
        <p:spPr>
          <a:xfrm>
            <a:off x="19873" y="2432304"/>
            <a:ext cx="4800600" cy="531558"/>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80" h="715501">
                <a:moveTo>
                  <a:pt x="0" y="0"/>
                </a:moveTo>
                <a:cubicBezTo>
                  <a:pt x="541020" y="55880"/>
                  <a:pt x="801785" y="34718"/>
                  <a:pt x="1011565" y="129741"/>
                </a:cubicBezTo>
                <a:cubicBezTo>
                  <a:pt x="1221345" y="224764"/>
                  <a:pt x="804973" y="474922"/>
                  <a:pt x="1258679" y="570138"/>
                </a:cubicBezTo>
                <a:cubicBezTo>
                  <a:pt x="1712385" y="665355"/>
                  <a:pt x="3247824" y="750343"/>
                  <a:pt x="3733800" y="701040"/>
                </a:cubicBezTo>
                <a:cubicBezTo>
                  <a:pt x="4219776" y="651737"/>
                  <a:pt x="3902755" y="353060"/>
                  <a:pt x="4174535" y="274320"/>
                </a:cubicBezTo>
                <a:cubicBezTo>
                  <a:pt x="4446315" y="195580"/>
                  <a:pt x="4753610" y="207010"/>
                  <a:pt x="5364480" y="228600"/>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 name="Freeform 1"/>
          <p:cNvSpPr/>
          <p:nvPr/>
        </p:nvSpPr>
        <p:spPr>
          <a:xfrm>
            <a:off x="3048000" y="5998473"/>
            <a:ext cx="3683000" cy="406673"/>
          </a:xfrm>
          <a:custGeom>
            <a:avLst/>
            <a:gdLst>
              <a:gd name="connsiteX0" fmla="*/ 0 w 4241308"/>
              <a:gd name="connsiteY0" fmla="*/ 182502 h 406673"/>
              <a:gd name="connsiteX1" fmla="*/ 1389888 w 4241308"/>
              <a:gd name="connsiteY1" fmla="*/ 5718 h 406673"/>
              <a:gd name="connsiteX2" fmla="*/ 4005072 w 4241308"/>
              <a:gd name="connsiteY2" fmla="*/ 371478 h 406673"/>
              <a:gd name="connsiteX3" fmla="*/ 3956304 w 4241308"/>
              <a:gd name="connsiteY3" fmla="*/ 371478 h 406673"/>
            </a:gdLst>
            <a:ahLst/>
            <a:cxnLst>
              <a:cxn ang="0">
                <a:pos x="connsiteX0" y="connsiteY0"/>
              </a:cxn>
              <a:cxn ang="0">
                <a:pos x="connsiteX1" y="connsiteY1"/>
              </a:cxn>
              <a:cxn ang="0">
                <a:pos x="connsiteX2" y="connsiteY2"/>
              </a:cxn>
              <a:cxn ang="0">
                <a:pos x="connsiteX3" y="connsiteY3"/>
              </a:cxn>
            </a:cxnLst>
            <a:rect l="l" t="t" r="r" b="b"/>
            <a:pathLst>
              <a:path w="4241308" h="406673">
                <a:moveTo>
                  <a:pt x="0" y="182502"/>
                </a:moveTo>
                <a:cubicBezTo>
                  <a:pt x="361188" y="78362"/>
                  <a:pt x="722376" y="-25778"/>
                  <a:pt x="1389888" y="5718"/>
                </a:cubicBezTo>
                <a:cubicBezTo>
                  <a:pt x="2057400" y="37214"/>
                  <a:pt x="3577336" y="310518"/>
                  <a:pt x="4005072" y="371478"/>
                </a:cubicBezTo>
                <a:cubicBezTo>
                  <a:pt x="4432808" y="432438"/>
                  <a:pt x="4194556" y="401958"/>
                  <a:pt x="3956304" y="371478"/>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 name="Oval 2"/>
          <p:cNvSpPr/>
          <p:nvPr/>
        </p:nvSpPr>
        <p:spPr>
          <a:xfrm>
            <a:off x="6141814" y="5239690"/>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00400" y="1900628"/>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2590800" y="5998473"/>
            <a:ext cx="457200" cy="455577"/>
          </a:xfrm>
          <a:prstGeom prst="straightConnector1">
            <a:avLst/>
          </a:prstGeom>
          <a:ln w="3810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57800" y="4787045"/>
            <a:ext cx="936274" cy="693250"/>
          </a:xfrm>
          <a:prstGeom prst="straightConnector1">
            <a:avLst/>
          </a:prstGeom>
          <a:ln w="3810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152400" y="6438591"/>
            <a:ext cx="2597249"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Fill allows for crosspipe</a:t>
            </a:r>
          </a:p>
        </p:txBody>
      </p:sp>
      <p:sp>
        <p:nvSpPr>
          <p:cNvPr id="15" name="Text Box 4"/>
          <p:cNvSpPr txBox="1">
            <a:spLocks noChangeArrowheads="1"/>
          </p:cNvSpPr>
          <p:nvPr/>
        </p:nvSpPr>
        <p:spPr bwMode="auto">
          <a:xfrm>
            <a:off x="6127642" y="4444660"/>
            <a:ext cx="1354666"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more pipes</a:t>
            </a:r>
          </a:p>
        </p:txBody>
      </p:sp>
    </p:spTree>
    <p:extLst>
      <p:ext uri="{BB962C8B-B14F-4D97-AF65-F5344CB8AC3E}">
        <p14:creationId xmlns:p14="http://schemas.microsoft.com/office/powerpoint/2010/main" val="3865838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t="-446"/>
          <a:stretch/>
        </p:blipFill>
        <p:spPr>
          <a:xfrm>
            <a:off x="2935897" y="0"/>
            <a:ext cx="332738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t="-447"/>
          <a:stretch/>
        </p:blipFill>
        <p:spPr>
          <a:xfrm>
            <a:off x="9817" y="0"/>
            <a:ext cx="2997396" cy="6843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rotWithShape="1">
          <a:blip r:embed="rId5" cstate="email">
            <a:extLst>
              <a:ext uri="{28A0092B-C50C-407E-A947-70E740481C1C}">
                <a14:useLocalDpi xmlns:a14="http://schemas.microsoft.com/office/drawing/2010/main"/>
              </a:ext>
            </a:extLst>
          </a:blip>
          <a:srcRect t="-79" b="-103"/>
          <a:stretch/>
        </p:blipFill>
        <p:spPr>
          <a:xfrm>
            <a:off x="6004560" y="0"/>
            <a:ext cx="3139440" cy="6888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8"/>
          <p:cNvSpPr txBox="1">
            <a:spLocks noChangeArrowheads="1"/>
          </p:cNvSpPr>
          <p:nvPr/>
        </p:nvSpPr>
        <p:spPr bwMode="auto">
          <a:xfrm>
            <a:off x="0" y="0"/>
            <a:ext cx="1247800"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1</a:t>
            </a:r>
          </a:p>
        </p:txBody>
      </p:sp>
      <p:sp>
        <p:nvSpPr>
          <p:cNvPr id="12" name="Text Box 8"/>
          <p:cNvSpPr txBox="1">
            <a:spLocks noChangeArrowheads="1"/>
          </p:cNvSpPr>
          <p:nvPr/>
        </p:nvSpPr>
        <p:spPr bwMode="auto">
          <a:xfrm>
            <a:off x="3026377" y="-1806"/>
            <a:ext cx="1146199"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a:t>
            </a:r>
          </a:p>
        </p:txBody>
      </p:sp>
      <p:sp>
        <p:nvSpPr>
          <p:cNvPr id="26" name="Text Box 8"/>
          <p:cNvSpPr txBox="1">
            <a:spLocks noChangeArrowheads="1"/>
          </p:cNvSpPr>
          <p:nvPr/>
        </p:nvSpPr>
        <p:spPr bwMode="auto">
          <a:xfrm>
            <a:off x="-1" y="0"/>
            <a:ext cx="1241394"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a:t>
            </a:r>
          </a:p>
        </p:txBody>
      </p:sp>
      <p:sp>
        <p:nvSpPr>
          <p:cNvPr id="22" name="Right Arrow 21"/>
          <p:cNvSpPr/>
          <p:nvPr/>
        </p:nvSpPr>
        <p:spPr>
          <a:xfrm>
            <a:off x="2892368" y="3444240"/>
            <a:ext cx="347498" cy="44380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 Box 8"/>
          <p:cNvSpPr txBox="1">
            <a:spLocks noChangeArrowheads="1"/>
          </p:cNvSpPr>
          <p:nvPr/>
        </p:nvSpPr>
        <p:spPr bwMode="auto">
          <a:xfrm>
            <a:off x="5618480" y="-30481"/>
            <a:ext cx="3525520" cy="1169551"/>
          </a:xfrm>
          <a:prstGeom prst="rect">
            <a:avLst/>
          </a:prstGeom>
          <a:solidFill>
            <a:schemeClr val="bg1">
              <a:alpha val="80000"/>
            </a:schemeClr>
          </a:solidFill>
          <a:ln w="2857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‘16 LVR Project - Complete</a:t>
            </a:r>
          </a:p>
          <a:p>
            <a:pPr marL="0" marR="0" lvl="0" indent="0" algn="l" defTabSz="914400" rtl="0" eaLnBrk="1" fontAlgn="auto" latinLnBrk="0" hangingPunct="1">
              <a:lnSpc>
                <a:spcPct val="100000"/>
              </a:lnSpc>
              <a:spcBef>
                <a:spcPts val="0"/>
              </a:spcBef>
              <a:spcAft>
                <a:spcPts val="0"/>
              </a:spcAft>
              <a:buClrTx/>
              <a:buSzTx/>
              <a:buFontTx/>
              <a:buNone/>
              <a:tabLst>
                <a:tab pos="579438"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Venango County,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Keister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Rd</a:t>
            </a:r>
          </a:p>
          <a:p>
            <a:pPr marL="0" marR="0" lvl="0" indent="0" algn="l" defTabSz="914400" rtl="0" eaLnBrk="1" fontAlgn="auto" latinLnBrk="0" hangingPunct="1">
              <a:lnSpc>
                <a:spcPct val="100000"/>
              </a:lnSpc>
              <a:spcBef>
                <a:spcPts val="0"/>
              </a:spcBef>
              <a:spcAft>
                <a:spcPts val="0"/>
              </a:spcAft>
              <a:buClrTx/>
              <a:buSzTx/>
              <a:buFontTx/>
              <a:buNone/>
              <a:tabLst>
                <a:tab pos="579438" algn="l"/>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$144K Spent, $31K in kind</a:t>
            </a:r>
          </a:p>
          <a:p>
            <a:pPr marL="122238"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rPr>
              <a:t>Massive fill job, underdrain and DSA</a:t>
            </a:r>
          </a:p>
          <a:p>
            <a:pPr marL="122238"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rPr>
              <a:t>Crosspipes and through the bank pipes</a:t>
            </a:r>
          </a:p>
        </p:txBody>
      </p:sp>
      <p:sp>
        <p:nvSpPr>
          <p:cNvPr id="28" name="Text Box 8"/>
          <p:cNvSpPr txBox="1">
            <a:spLocks noChangeArrowheads="1"/>
          </p:cNvSpPr>
          <p:nvPr/>
        </p:nvSpPr>
        <p:spPr bwMode="auto">
          <a:xfrm>
            <a:off x="5984344" y="1139070"/>
            <a:ext cx="1146199"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a:t>
            </a:r>
          </a:p>
        </p:txBody>
      </p:sp>
      <p:sp>
        <p:nvSpPr>
          <p:cNvPr id="29" name="Right Arrow 28"/>
          <p:cNvSpPr/>
          <p:nvPr/>
        </p:nvSpPr>
        <p:spPr>
          <a:xfrm>
            <a:off x="5889715" y="3435548"/>
            <a:ext cx="347498" cy="44380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0865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ee, ground, outdoor&#10;&#10;Description automatically generated">
            <a:extLst>
              <a:ext uri="{FF2B5EF4-FFF2-40B4-BE49-F238E27FC236}">
                <a16:creationId xmlns:a16="http://schemas.microsoft.com/office/drawing/2014/main" id="{4C327F39-36CF-456D-BA71-EA99515079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 y="3279434"/>
            <a:ext cx="9144000" cy="3526429"/>
          </a:xfrm>
          <a:prstGeom prst="rect">
            <a:avLst/>
          </a:prstGeom>
        </p:spPr>
      </p:pic>
      <p:sp>
        <p:nvSpPr>
          <p:cNvPr id="83971" name="Rectangle 7"/>
          <p:cNvSpPr>
            <a:spLocks noChangeArrowheads="1"/>
          </p:cNvSpPr>
          <p:nvPr/>
        </p:nvSpPr>
        <p:spPr bwMode="auto">
          <a:xfrm>
            <a:off x="171450" y="431800"/>
            <a:ext cx="8671214" cy="990600"/>
          </a:xfrm>
          <a:prstGeom prst="rect">
            <a:avLst/>
          </a:prstGeom>
          <a:noFill/>
          <a:ln w="9525">
            <a:noFill/>
            <a:miter lim="800000"/>
            <a:headEnd/>
            <a:tailEnd/>
          </a:ln>
        </p:spPr>
        <p:txBody>
          <a:bodyPr/>
          <a:lstStyle/>
          <a:p>
            <a:pPr algn="l">
              <a:spcBef>
                <a:spcPct val="20000"/>
              </a:spcBef>
            </a:pPr>
            <a:r>
              <a:rPr lang="en-US" sz="3200" u="sng" dirty="0">
                <a:latin typeface="Calibri" panose="020F0502020204030204" pitchFamily="34" charset="0"/>
              </a:rPr>
              <a:t>Drainage Disconnection and infiltration are the goals of the DGLVR Program</a:t>
            </a:r>
          </a:p>
        </p:txBody>
      </p:sp>
      <p:sp>
        <p:nvSpPr>
          <p:cNvPr id="13" name="Rectangle 12"/>
          <p:cNvSpPr/>
          <p:nvPr/>
        </p:nvSpPr>
        <p:spPr>
          <a:xfrm>
            <a:off x="0" y="0"/>
            <a:ext cx="9144000" cy="347663"/>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83974" name="Text Box 6"/>
          <p:cNvSpPr txBox="1">
            <a:spLocks noChangeArrowheads="1"/>
          </p:cNvSpPr>
          <p:nvPr/>
        </p:nvSpPr>
        <p:spPr bwMode="auto">
          <a:xfrm>
            <a:off x="0" y="-44450"/>
            <a:ext cx="4591050" cy="431800"/>
          </a:xfrm>
          <a:prstGeom prst="rect">
            <a:avLst/>
          </a:prstGeom>
          <a:noFill/>
          <a:ln w="9525">
            <a:noFill/>
            <a:miter lim="800000"/>
            <a:headEnd/>
            <a:tailEnd/>
          </a:ln>
        </p:spPr>
        <p:txBody>
          <a:bodyPr>
            <a:spAutoFit/>
          </a:bodyPr>
          <a:lstStyle/>
          <a:p>
            <a:pPr algn="l">
              <a:tabLst>
                <a:tab pos="4860925" algn="l"/>
              </a:tabLst>
            </a:pPr>
            <a:r>
              <a:rPr lang="en-US" sz="2200" dirty="0">
                <a:solidFill>
                  <a:srgbClr val="FFFFCC"/>
                </a:solidFill>
                <a:latin typeface="Calibri" panose="020F0502020204030204" pitchFamily="34" charset="0"/>
              </a:rPr>
              <a:t>Road Fill</a:t>
            </a:r>
          </a:p>
        </p:txBody>
      </p:sp>
      <p:sp>
        <p:nvSpPr>
          <p:cNvPr id="2" name="TextBox 1">
            <a:extLst>
              <a:ext uri="{FF2B5EF4-FFF2-40B4-BE49-F238E27FC236}">
                <a16:creationId xmlns:a16="http://schemas.microsoft.com/office/drawing/2014/main" id="{5C2C6B79-A399-4FDC-9DE6-B4FC8E4815C4}"/>
              </a:ext>
            </a:extLst>
          </p:cNvPr>
          <p:cNvSpPr txBox="1"/>
          <p:nvPr/>
        </p:nvSpPr>
        <p:spPr>
          <a:xfrm>
            <a:off x="171449" y="1604963"/>
            <a:ext cx="8463395" cy="1348061"/>
          </a:xfrm>
          <a:prstGeom prst="rect">
            <a:avLst/>
          </a:prstGeom>
          <a:noFill/>
        </p:spPr>
        <p:txBody>
          <a:bodyPr wrap="square" rtlCol="0">
            <a:spAutoFit/>
          </a:bodyPr>
          <a:lstStyle/>
          <a:p>
            <a:pPr marL="571500" indent="-571500" algn="l">
              <a:spcBef>
                <a:spcPct val="20000"/>
              </a:spcBef>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Hallmarks of the DGLVR program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l">
              <a:spcBef>
                <a:spcPct val="20000"/>
              </a:spcBef>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Keeping sediment &amp; excess </a:t>
            </a:r>
            <a:r>
              <a:rPr lang="en-US" sz="2400" dirty="0">
                <a:latin typeface="Arial" panose="020B0604020202020204" pitchFamily="34" charset="0"/>
                <a:ea typeface="Calibri" panose="020F0502020204030204" pitchFamily="34" charset="0"/>
                <a:cs typeface="Times New Roman" panose="02020603050405020304" pitchFamily="18" charset="0"/>
              </a:rPr>
              <a:t>runoff out of the stream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l">
              <a:spcBef>
                <a:spcPct val="20000"/>
              </a:spcBef>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Getting water into the groun</a:t>
            </a:r>
            <a:r>
              <a:rPr lang="en-US" sz="2400" dirty="0">
                <a:latin typeface="Arial" panose="020B0604020202020204" pitchFamily="34" charset="0"/>
                <a:ea typeface="Calibri" panose="020F0502020204030204" pitchFamily="34" charset="0"/>
                <a:cs typeface="Times New Roman" panose="02020603050405020304" pitchFamily="18" charset="0"/>
              </a:rPr>
              <a:t>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95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6000"/>
                    </a14:imgEffect>
                    <a14:imgEffect>
                      <a14:brightnessContrast bright="-1000" contrast="15000"/>
                    </a14:imgEffect>
                  </a14:imgLayer>
                </a14:imgProps>
              </a:ext>
              <a:ext uri="{28A0092B-C50C-407E-A947-70E740481C1C}">
                <a14:useLocalDpi xmlns:a14="http://schemas.microsoft.com/office/drawing/2010/main"/>
              </a:ext>
            </a:extLst>
          </a:blip>
          <a:srcRect/>
          <a:stretch/>
        </p:blipFill>
        <p:spPr bwMode="auto">
          <a:xfrm>
            <a:off x="-29902" y="0"/>
            <a:ext cx="9144000" cy="286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Down Arrow 24"/>
          <p:cNvSpPr/>
          <p:nvPr/>
        </p:nvSpPr>
        <p:spPr>
          <a:xfrm rot="10800000">
            <a:off x="8417210" y="657397"/>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8"/>
          <p:cNvSpPr txBox="1">
            <a:spLocks noChangeArrowheads="1"/>
          </p:cNvSpPr>
          <p:nvPr/>
        </p:nvSpPr>
        <p:spPr bwMode="auto">
          <a:xfrm>
            <a:off x="-2" y="0"/>
            <a:ext cx="3390901" cy="2000548"/>
          </a:xfrm>
          <a:prstGeom prst="rect">
            <a:avLst/>
          </a:prstGeom>
          <a:solidFill>
            <a:srgbClr val="FFFFFF"/>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2017: </a:t>
            </a:r>
            <a:r>
              <a:rPr kumimoji="0" lang="en-US" sz="16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DnG</a:t>
            </a:r>
            <a:endPar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Potter County, Cobb Hill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$75K Grant, $57K In-Kind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Summary</a:t>
            </a:r>
            <a:r>
              <a:rPr kumimoji="0" lang="en-US" sz="1600" b="1"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Poor base and drainage: only 1 crosspipe total in a mile of road.</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6,000+ tons of fill, 12 new pipes, 740’ underdrain, off ROW work</a:t>
            </a:r>
          </a:p>
        </p:txBody>
      </p:sp>
      <p:sp>
        <p:nvSpPr>
          <p:cNvPr id="28" name="Text Box 8"/>
          <p:cNvSpPr txBox="1">
            <a:spLocks noChangeArrowheads="1"/>
          </p:cNvSpPr>
          <p:nvPr/>
        </p:nvSpPr>
        <p:spPr bwMode="auto">
          <a:xfrm>
            <a:off x="7865869" y="0"/>
            <a:ext cx="1248229" cy="400110"/>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39" name="Down Arrow 38"/>
          <p:cNvSpPr/>
          <p:nvPr/>
        </p:nvSpPr>
        <p:spPr>
          <a:xfrm rot="8115227">
            <a:off x="3106158" y="5197190"/>
            <a:ext cx="215397" cy="1063366"/>
          </a:xfrm>
          <a:prstGeom prst="downArrow">
            <a:avLst>
              <a:gd name="adj1" fmla="val 49998"/>
              <a:gd name="adj2" fmla="val 50000"/>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34" name="Rounded Rectangle 33"/>
          <p:cNvSpPr/>
          <p:nvPr/>
        </p:nvSpPr>
        <p:spPr>
          <a:xfrm>
            <a:off x="2372157" y="5790479"/>
            <a:ext cx="4190441" cy="1042121"/>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Roadway WILL FLOOD: Large mattress provides base support and pipes allow water to drain in both directions</a:t>
            </a:r>
          </a:p>
        </p:txBody>
      </p:sp>
      <p:pic>
        <p:nvPicPr>
          <p:cNvPr id="1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4007"/>
          <a:stretch/>
        </p:blipFill>
        <p:spPr bwMode="auto">
          <a:xfrm>
            <a:off x="1854678" y="2980353"/>
            <a:ext cx="7581213" cy="389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 Box 8"/>
          <p:cNvSpPr txBox="1">
            <a:spLocks noChangeArrowheads="1"/>
          </p:cNvSpPr>
          <p:nvPr/>
        </p:nvSpPr>
        <p:spPr bwMode="auto">
          <a:xfrm>
            <a:off x="7882861" y="2980353"/>
            <a:ext cx="1248229" cy="400110"/>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549612"/>
            <a:ext cx="3077852" cy="2308388"/>
          </a:xfrm>
          <a:prstGeom prst="rect">
            <a:avLst/>
          </a:prstGeom>
          <a:noFill/>
          <a:ln w="762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2166482"/>
            <a:ext cx="3077852" cy="2302001"/>
          </a:xfrm>
          <a:prstGeom prst="rect">
            <a:avLst/>
          </a:prstGeom>
          <a:noFill/>
          <a:ln w="762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 Box 8"/>
          <p:cNvSpPr txBox="1">
            <a:spLocks noChangeArrowheads="1"/>
          </p:cNvSpPr>
          <p:nvPr/>
        </p:nvSpPr>
        <p:spPr bwMode="auto">
          <a:xfrm>
            <a:off x="-29902" y="2149230"/>
            <a:ext cx="1248229" cy="400110"/>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16" name="Text Box 8"/>
          <p:cNvSpPr txBox="1">
            <a:spLocks noChangeArrowheads="1"/>
          </p:cNvSpPr>
          <p:nvPr/>
        </p:nvSpPr>
        <p:spPr bwMode="auto">
          <a:xfrm>
            <a:off x="-29903" y="4536599"/>
            <a:ext cx="1248229" cy="400110"/>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sp>
        <p:nvSpPr>
          <p:cNvPr id="18" name="Rounded Rectangle 17"/>
          <p:cNvSpPr/>
          <p:nvPr/>
        </p:nvSpPr>
        <p:spPr>
          <a:xfrm>
            <a:off x="140012" y="6584991"/>
            <a:ext cx="2792980" cy="31887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Outlet swale through field</a:t>
            </a:r>
          </a:p>
        </p:txBody>
      </p:sp>
      <p:sp>
        <p:nvSpPr>
          <p:cNvPr id="20" name="Down Arrow 19"/>
          <p:cNvSpPr/>
          <p:nvPr/>
        </p:nvSpPr>
        <p:spPr>
          <a:xfrm rot="10800000">
            <a:off x="7515510" y="3466450"/>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p:cNvSpPr/>
          <p:nvPr/>
        </p:nvSpPr>
        <p:spPr>
          <a:xfrm>
            <a:off x="6572096" y="3953494"/>
            <a:ext cx="2621530" cy="627392"/>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base allowed for multiple new pipes</a:t>
            </a:r>
          </a:p>
        </p:txBody>
      </p:sp>
      <p:sp>
        <p:nvSpPr>
          <p:cNvPr id="24" name="Rounded Rectangle 23"/>
          <p:cNvSpPr/>
          <p:nvPr/>
        </p:nvSpPr>
        <p:spPr>
          <a:xfrm>
            <a:off x="3617911" y="2210060"/>
            <a:ext cx="1698932" cy="40738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road = ditch</a:t>
            </a:r>
          </a:p>
        </p:txBody>
      </p:sp>
      <p:cxnSp>
        <p:nvCxnSpPr>
          <p:cNvPr id="19" name="Straight Connector 18"/>
          <p:cNvCxnSpPr/>
          <p:nvPr/>
        </p:nvCxnSpPr>
        <p:spPr>
          <a:xfrm>
            <a:off x="5529533" y="1434105"/>
            <a:ext cx="115751" cy="1115235"/>
          </a:xfrm>
          <a:prstGeom prst="line">
            <a:avLst/>
          </a:prstGeom>
          <a:noFill/>
          <a:ln w="57150" cap="flat" cmpd="sng" algn="ctr">
            <a:solidFill>
              <a:srgbClr val="3333CC"/>
            </a:solidFill>
            <a:prstDash val="sysDash"/>
            <a:headEnd type="triangle" w="med" len="med"/>
            <a:tailEnd type="none" w="med" len="med"/>
          </a:ln>
          <a:effectLst/>
        </p:spPr>
      </p:cxnSp>
      <p:cxnSp>
        <p:nvCxnSpPr>
          <p:cNvPr id="23" name="Straight Connector 22"/>
          <p:cNvCxnSpPr/>
          <p:nvPr/>
        </p:nvCxnSpPr>
        <p:spPr>
          <a:xfrm>
            <a:off x="3313368" y="4736654"/>
            <a:ext cx="3570511" cy="1275957"/>
          </a:xfrm>
          <a:prstGeom prst="line">
            <a:avLst/>
          </a:prstGeom>
          <a:noFill/>
          <a:ln w="57150" cap="flat" cmpd="sng" algn="ctr">
            <a:solidFill>
              <a:srgbClr val="3333CC"/>
            </a:solidFill>
            <a:prstDash val="sysDash"/>
            <a:headEnd type="triangle" w="med" len="med"/>
            <a:tailEnd type="none" w="med" len="med"/>
          </a:ln>
          <a:effectLst/>
        </p:spPr>
      </p:cxnSp>
      <p:cxnSp>
        <p:nvCxnSpPr>
          <p:cNvPr id="26" name="Straight Connector 25"/>
          <p:cNvCxnSpPr/>
          <p:nvPr/>
        </p:nvCxnSpPr>
        <p:spPr>
          <a:xfrm>
            <a:off x="1670046" y="3858175"/>
            <a:ext cx="277730" cy="588362"/>
          </a:xfrm>
          <a:prstGeom prst="line">
            <a:avLst/>
          </a:prstGeom>
          <a:noFill/>
          <a:ln w="57150" cap="flat" cmpd="sng" algn="ctr">
            <a:solidFill>
              <a:srgbClr val="3333CC"/>
            </a:solidFill>
            <a:prstDash val="sysDash"/>
            <a:headEnd type="triangle" w="med" len="med"/>
            <a:tailEnd type="none" w="med" len="med"/>
          </a:ln>
          <a:effectLst/>
        </p:spPr>
      </p:cxnSp>
      <p:cxnSp>
        <p:nvCxnSpPr>
          <p:cNvPr id="27" name="Straight Connector 26"/>
          <p:cNvCxnSpPr/>
          <p:nvPr/>
        </p:nvCxnSpPr>
        <p:spPr>
          <a:xfrm>
            <a:off x="4764881" y="3858307"/>
            <a:ext cx="733509" cy="25512"/>
          </a:xfrm>
          <a:prstGeom prst="line">
            <a:avLst/>
          </a:prstGeom>
          <a:noFill/>
          <a:ln w="19050" cap="flat" cmpd="sng" algn="ctr">
            <a:solidFill>
              <a:srgbClr val="3333CC"/>
            </a:solidFill>
            <a:prstDash val="sysDash"/>
            <a:headEnd type="triangle" w="med" len="med"/>
            <a:tailEnd type="none" w="med" len="med"/>
          </a:ln>
          <a:effectLst/>
        </p:spPr>
      </p:cxnSp>
      <p:cxnSp>
        <p:nvCxnSpPr>
          <p:cNvPr id="31" name="Straight Connector 30"/>
          <p:cNvCxnSpPr/>
          <p:nvPr/>
        </p:nvCxnSpPr>
        <p:spPr>
          <a:xfrm>
            <a:off x="4814888" y="3705907"/>
            <a:ext cx="185820" cy="25512"/>
          </a:xfrm>
          <a:prstGeom prst="line">
            <a:avLst/>
          </a:prstGeom>
          <a:noFill/>
          <a:ln w="9525" cap="flat" cmpd="sng" algn="ctr">
            <a:solidFill>
              <a:srgbClr val="3333CC"/>
            </a:solidFill>
            <a:prstDash val="sysDash"/>
            <a:headEnd type="triangle" w="med" len="med"/>
            <a:tailEnd type="none" w="med" len="med"/>
          </a:ln>
          <a:effectLst/>
        </p:spPr>
      </p:cxnSp>
      <p:cxnSp>
        <p:nvCxnSpPr>
          <p:cNvPr id="35" name="Straight Connector 34"/>
          <p:cNvCxnSpPr/>
          <p:nvPr/>
        </p:nvCxnSpPr>
        <p:spPr>
          <a:xfrm>
            <a:off x="1320325" y="5599373"/>
            <a:ext cx="277730" cy="588362"/>
          </a:xfrm>
          <a:prstGeom prst="line">
            <a:avLst/>
          </a:prstGeom>
          <a:noFill/>
          <a:ln w="57150" cap="flat" cmpd="sng" algn="ctr">
            <a:solidFill>
              <a:srgbClr val="3333CC"/>
            </a:solidFill>
            <a:prstDash val="sysDash"/>
            <a:headEnd type="triangle" w="med" len="med"/>
            <a:tailEnd type="none" w="med" len="med"/>
          </a:ln>
          <a:effectLst/>
        </p:spPr>
      </p:cxnSp>
    </p:spTree>
    <p:extLst>
      <p:ext uri="{BB962C8B-B14F-4D97-AF65-F5344CB8AC3E}">
        <p14:creationId xmlns:p14="http://schemas.microsoft.com/office/powerpoint/2010/main" val="364506686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t="-349"/>
          <a:stretch/>
        </p:blipFill>
        <p:spPr>
          <a:xfrm>
            <a:off x="7911" y="-17554"/>
            <a:ext cx="4471492" cy="3340101"/>
          </a:xfrm>
          <a:prstGeom prst="rect">
            <a:avLst/>
          </a:prstGeom>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b="-351"/>
          <a:stretch/>
        </p:blipFill>
        <p:spPr>
          <a:xfrm>
            <a:off x="-1" y="3541853"/>
            <a:ext cx="3738624" cy="3316147"/>
          </a:xfrm>
          <a:prstGeom prst="rect">
            <a:avLst/>
          </a:prstGeom>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t="-350"/>
          <a:stretch/>
        </p:blipFill>
        <p:spPr>
          <a:xfrm>
            <a:off x="3972528" y="3472404"/>
            <a:ext cx="4129752" cy="3390182"/>
          </a:xfrm>
          <a:prstGeom prst="rect">
            <a:avLst/>
          </a:prstGeom>
        </p:spPr>
      </p:pic>
      <p:pic>
        <p:nvPicPr>
          <p:cNvPr id="19" name="Picture 18"/>
          <p:cNvPicPr>
            <a:picLocks noChangeAspect="1"/>
          </p:cNvPicPr>
          <p:nvPr/>
        </p:nvPicPr>
        <p:blipFill rotWithShape="1">
          <a:blip r:embed="rId6" cstate="email">
            <a:extLst>
              <a:ext uri="{28A0092B-C50C-407E-A947-70E740481C1C}">
                <a14:useLocalDpi xmlns:a14="http://schemas.microsoft.com/office/drawing/2010/main"/>
              </a:ext>
            </a:extLst>
          </a:blip>
          <a:srcRect b="-348"/>
          <a:stretch/>
        </p:blipFill>
        <p:spPr>
          <a:xfrm>
            <a:off x="4664596" y="-17555"/>
            <a:ext cx="4467829" cy="3340101"/>
          </a:xfrm>
          <a:prstGeom prst="rect">
            <a:avLst/>
          </a:prstGeom>
        </p:spPr>
      </p:pic>
      <p:sp>
        <p:nvSpPr>
          <p:cNvPr id="9" name="Text Box 8"/>
          <p:cNvSpPr txBox="1">
            <a:spLocks noChangeArrowheads="1"/>
          </p:cNvSpPr>
          <p:nvPr/>
        </p:nvSpPr>
        <p:spPr bwMode="auto">
          <a:xfrm>
            <a:off x="0" y="0"/>
            <a:ext cx="1247800"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1</a:t>
            </a:r>
          </a:p>
        </p:txBody>
      </p:sp>
      <p:sp>
        <p:nvSpPr>
          <p:cNvPr id="10" name="Text Box 8"/>
          <p:cNvSpPr txBox="1">
            <a:spLocks noChangeArrowheads="1"/>
          </p:cNvSpPr>
          <p:nvPr/>
        </p:nvSpPr>
        <p:spPr bwMode="auto">
          <a:xfrm>
            <a:off x="6018448" y="5473005"/>
            <a:ext cx="3104815" cy="1384995"/>
          </a:xfrm>
          <a:prstGeom prst="rect">
            <a:avLst/>
          </a:prstGeom>
          <a:solidFill>
            <a:schemeClr val="bg1">
              <a:alpha val="80000"/>
            </a:schemeClr>
          </a:solidFill>
          <a:ln w="2857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‘16 D&amp;G Project - Complete</a:t>
            </a:r>
          </a:p>
          <a:p>
            <a:pPr marL="0" marR="0" lvl="0" indent="0" algn="l" defTabSz="914400" rtl="0" eaLnBrk="1" fontAlgn="auto" latinLnBrk="0" hangingPunct="1">
              <a:lnSpc>
                <a:spcPct val="100000"/>
              </a:lnSpc>
              <a:spcBef>
                <a:spcPts val="0"/>
              </a:spcBef>
              <a:spcAft>
                <a:spcPts val="0"/>
              </a:spcAft>
              <a:buClrTx/>
              <a:buSzTx/>
              <a:buFontTx/>
              <a:buNone/>
              <a:tabLst>
                <a:tab pos="579438"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Snyder County,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Mattern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Rd</a:t>
            </a:r>
          </a:p>
          <a:p>
            <a:pPr marL="0" marR="0" lvl="0" indent="0" algn="l" defTabSz="914400" rtl="0" eaLnBrk="1" fontAlgn="auto" latinLnBrk="0" hangingPunct="1">
              <a:lnSpc>
                <a:spcPct val="100000"/>
              </a:lnSpc>
              <a:spcBef>
                <a:spcPts val="0"/>
              </a:spcBef>
              <a:spcAft>
                <a:spcPts val="0"/>
              </a:spcAft>
              <a:buClrTx/>
              <a:buSzTx/>
              <a:buFontTx/>
              <a:buNone/>
              <a:tabLst>
                <a:tab pos="579438" algn="l"/>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$40K Spent, $7K in kind</a:t>
            </a:r>
          </a:p>
          <a:p>
            <a:pPr marL="122238"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rPr>
              <a:t>Driveway pipe and </a:t>
            </a:r>
            <a:r>
              <a:rPr kumimoji="0" lang="en-US" sz="1400" b="0" i="0" u="none" strike="noStrike" kern="1200" cap="none" spc="0" normalizeH="0" baseline="0" noProof="0" dirty="0" err="1">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rPr>
              <a:t>gradebreak</a:t>
            </a:r>
            <a:endParaRPr kumimoji="0" lang="en-US" sz="1400" b="0" i="0" u="none" strike="noStrike" kern="1200" cap="none" spc="0" normalizeH="0" baseline="0" noProof="0" dirty="0">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endParaRPr>
          </a:p>
          <a:p>
            <a:pPr marL="122238"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rPr>
              <a:t>Base improvements</a:t>
            </a:r>
          </a:p>
          <a:p>
            <a:pPr marL="122238"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outerShdw blurRad="50800" dir="13080000" algn="ctr" rotWithShape="0">
                    <a:prstClr val="white">
                      <a:alpha val="67000"/>
                    </a:prstClr>
                  </a:outerShdw>
                </a:effectLst>
                <a:uLnTx/>
                <a:uFillTx/>
                <a:latin typeface="Arial" panose="020B0604020202020204" pitchFamily="34" charset="0"/>
                <a:ea typeface="+mn-ea"/>
                <a:cs typeface="Arial" panose="020B0604020202020204" pitchFamily="34" charset="0"/>
              </a:rPr>
              <a:t>Fill, pipes, and DSA</a:t>
            </a:r>
          </a:p>
        </p:txBody>
      </p:sp>
      <p:sp>
        <p:nvSpPr>
          <p:cNvPr id="12" name="Text Box 8"/>
          <p:cNvSpPr txBox="1">
            <a:spLocks noChangeArrowheads="1"/>
          </p:cNvSpPr>
          <p:nvPr/>
        </p:nvSpPr>
        <p:spPr bwMode="auto">
          <a:xfrm>
            <a:off x="4653277" y="0"/>
            <a:ext cx="1146199"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a:t>
            </a:r>
          </a:p>
        </p:txBody>
      </p:sp>
      <p:sp>
        <p:nvSpPr>
          <p:cNvPr id="26" name="Text Box 8"/>
          <p:cNvSpPr txBox="1">
            <a:spLocks noChangeArrowheads="1"/>
          </p:cNvSpPr>
          <p:nvPr/>
        </p:nvSpPr>
        <p:spPr bwMode="auto">
          <a:xfrm>
            <a:off x="-1" y="0"/>
            <a:ext cx="1241394" cy="338554"/>
          </a:xfrm>
          <a:prstGeom prst="rect">
            <a:avLst/>
          </a:prstGeom>
          <a:solidFill>
            <a:srgbClr val="FFFFCC"/>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a:t>
            </a:r>
          </a:p>
        </p:txBody>
      </p:sp>
      <p:sp>
        <p:nvSpPr>
          <p:cNvPr id="27" name="Text Box 8"/>
          <p:cNvSpPr txBox="1">
            <a:spLocks noChangeArrowheads="1"/>
          </p:cNvSpPr>
          <p:nvPr/>
        </p:nvSpPr>
        <p:spPr bwMode="auto">
          <a:xfrm>
            <a:off x="-2" y="6525846"/>
            <a:ext cx="2338088" cy="338554"/>
          </a:xfrm>
          <a:prstGeom prst="rect">
            <a:avLst/>
          </a:prstGeom>
          <a:solidFill>
            <a:schemeClr val="bg1"/>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Geotextile and fill</a:t>
            </a:r>
          </a:p>
        </p:txBody>
      </p:sp>
      <p:sp>
        <p:nvSpPr>
          <p:cNvPr id="20" name="Text Box 8"/>
          <p:cNvSpPr txBox="1">
            <a:spLocks noChangeArrowheads="1"/>
          </p:cNvSpPr>
          <p:nvPr/>
        </p:nvSpPr>
        <p:spPr bwMode="auto">
          <a:xfrm>
            <a:off x="6794337" y="3470127"/>
            <a:ext cx="2338088" cy="584775"/>
          </a:xfrm>
          <a:prstGeom prst="rect">
            <a:avLst/>
          </a:prstGeom>
          <a:solidFill>
            <a:schemeClr val="bg1"/>
          </a:solidFill>
          <a:ln w="12700">
            <a:solidFill>
              <a:schemeClr val="tx1"/>
            </a:solidFill>
            <a:miter lim="800000"/>
            <a:headEnd/>
            <a:tailEnd/>
          </a:ln>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Driveway pipe, grade break and 150’ of DSA</a:t>
            </a:r>
          </a:p>
        </p:txBody>
      </p:sp>
      <p:cxnSp>
        <p:nvCxnSpPr>
          <p:cNvPr id="21" name="Straight Arrow Connector 20"/>
          <p:cNvCxnSpPr/>
          <p:nvPr/>
        </p:nvCxnSpPr>
        <p:spPr>
          <a:xfrm flipV="1">
            <a:off x="4170565" y="4734331"/>
            <a:ext cx="308838" cy="226955"/>
          </a:xfrm>
          <a:prstGeom prst="straightConnector1">
            <a:avLst/>
          </a:prstGeom>
          <a:ln w="28575">
            <a:solidFill>
              <a:srgbClr val="0070C0"/>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988827" y="4534350"/>
            <a:ext cx="582028" cy="59665"/>
          </a:xfrm>
          <a:prstGeom prst="straightConnector1">
            <a:avLst/>
          </a:prstGeom>
          <a:ln w="28575">
            <a:solidFill>
              <a:srgbClr val="0070C0"/>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823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4" name="Rectangle 3"/>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5" name="Rectangle 4"/>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 name="Rectangle 15"/>
          <p:cNvSpPr/>
          <p:nvPr/>
        </p:nvSpPr>
        <p:spPr>
          <a:xfrm>
            <a:off x="167639" y="658713"/>
            <a:ext cx="4389121" cy="49859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2017 D&amp;G Project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Armstrong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Gibson School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FF66"/>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$56K Spent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FF66"/>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$56K in kind</a:t>
            </a:r>
            <a:endParaRPr kumimoji="0" lang="en-US" sz="2400" b="0" i="0" u="none" strike="noStrike" kern="1200" cap="none" spc="0" normalizeH="0" baseline="0" noProof="0" dirty="0">
              <a:ln>
                <a:noFill/>
              </a:ln>
              <a:solidFill>
                <a:srgbClr val="66FF66"/>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Problems</a:t>
            </a:r>
            <a:r>
              <a:rPr kumimoji="0" lang="en-US" sz="24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SEVERELY entrenched road</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No drainage outlets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Practices Used</a:t>
            </a:r>
            <a:r>
              <a:rPr kumimoji="0" lang="en-US" sz="24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Road fill and pipe</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r="-5267"/>
          <a:stretch/>
        </p:blipFill>
        <p:spPr>
          <a:xfrm>
            <a:off x="4533899" y="523220"/>
            <a:ext cx="6778925" cy="6334780"/>
          </a:xfrm>
          <a:prstGeom prst="rect">
            <a:avLst/>
          </a:prstGeom>
        </p:spPr>
      </p:pic>
      <p:sp>
        <p:nvSpPr>
          <p:cNvPr id="18" name="Rectangle 17"/>
          <p:cNvSpPr/>
          <p:nvPr/>
        </p:nvSpPr>
        <p:spPr>
          <a:xfrm>
            <a:off x="4474602" y="0"/>
            <a:ext cx="4669398" cy="6879287"/>
          </a:xfrm>
          <a:prstGeom prst="rect">
            <a:avLst/>
          </a:prstGeom>
          <a:gradFill flip="none" rotWithShape="1">
            <a:gsLst>
              <a:gs pos="0">
                <a:srgbClr val="000000"/>
              </a:gs>
              <a:gs pos="40000">
                <a:srgbClr val="FFFFFF">
                  <a:alpha val="37000"/>
                </a:srgbClr>
              </a:gs>
            </a:gsLst>
            <a:lin ang="0" scaled="1"/>
            <a:tileRect/>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a:ea typeface="+mn-ea"/>
              <a:cs typeface="+mn-cs"/>
            </a:endParaRPr>
          </a:p>
        </p:txBody>
      </p:sp>
      <p:sp>
        <p:nvSpPr>
          <p:cNvPr id="19" name="TextBox 18"/>
          <p:cNvSpPr txBox="1"/>
          <p:nvPr/>
        </p:nvSpPr>
        <p:spPr>
          <a:xfrm>
            <a:off x="-11575" y="0"/>
            <a:ext cx="9166305" cy="523220"/>
          </a:xfrm>
          <a:prstGeom prst="rect">
            <a:avLst/>
          </a:prstGeom>
          <a:solidFill>
            <a:srgbClr val="FFFF66"/>
          </a:solidFill>
          <a:scene3d>
            <a:camera prst="orthographicFront"/>
            <a:lightRig rig="threePt" dir="t"/>
          </a:scene3d>
          <a:sp3d>
            <a:bevelT w="165100" prst="coolSlant"/>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PROJECT   SPOTLIGHT</a:t>
            </a:r>
          </a:p>
        </p:txBody>
      </p:sp>
      <p:sp>
        <p:nvSpPr>
          <p:cNvPr id="17" name="Text Box 8"/>
          <p:cNvSpPr txBox="1">
            <a:spLocks noChangeArrowheads="1"/>
          </p:cNvSpPr>
          <p:nvPr/>
        </p:nvSpPr>
        <p:spPr bwMode="auto">
          <a:xfrm>
            <a:off x="7964627" y="523220"/>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Tree>
    <p:extLst>
      <p:ext uri="{BB962C8B-B14F-4D97-AF65-F5344CB8AC3E}">
        <p14:creationId xmlns:p14="http://schemas.microsoft.com/office/powerpoint/2010/main" val="148424680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17" y="-1"/>
            <a:ext cx="9141683" cy="3314701"/>
          </a:xfrm>
          <a:prstGeom prst="rect">
            <a:avLst/>
          </a:prstGeom>
        </p:spPr>
      </p:pic>
      <p:sp>
        <p:nvSpPr>
          <p:cNvPr id="7" name="Text Box 8"/>
          <p:cNvSpPr txBox="1">
            <a:spLocks noChangeArrowheads="1"/>
          </p:cNvSpPr>
          <p:nvPr/>
        </p:nvSpPr>
        <p:spPr bwMode="auto">
          <a:xfrm>
            <a:off x="1" y="12474"/>
            <a:ext cx="3067050" cy="1508105"/>
          </a:xfrm>
          <a:prstGeom prst="rect">
            <a:avLst/>
          </a:prstGeom>
          <a:solidFill>
            <a:srgbClr val="FFFFFF">
              <a:alpha val="67059"/>
            </a:srgbClr>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2017: D&amp;G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Armstrong County, Gibson School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$56K Spent, $56K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Summary</a:t>
            </a:r>
            <a:r>
              <a:rPr kumimoji="0" lang="en-US" sz="1600" b="1"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Nearly </a:t>
            </a:r>
            <a:r>
              <a:rPr kumimoji="0" lang="en-US" sz="1600" b="1" i="0" u="sng" strike="noStrike" kern="0" cap="none" spc="0" normalizeH="0" baseline="0" noProof="0" dirty="0">
                <a:ln>
                  <a:noFill/>
                </a:ln>
                <a:solidFill>
                  <a:srgbClr val="FF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10,000 tons </a:t>
            </a: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of fill</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New pipes</a:t>
            </a:r>
          </a:p>
        </p:txBody>
      </p:sp>
      <p:sp>
        <p:nvSpPr>
          <p:cNvPr id="9" name="Text Box 8"/>
          <p:cNvSpPr txBox="1">
            <a:spLocks noChangeArrowheads="1"/>
          </p:cNvSpPr>
          <p:nvPr/>
        </p:nvSpPr>
        <p:spPr bwMode="auto">
          <a:xfrm>
            <a:off x="7997801" y="-1"/>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92500"/>
            <a:ext cx="7683500" cy="3394463"/>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00400" y="3492500"/>
            <a:ext cx="346074" cy="381795"/>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07531" y="3492499"/>
            <a:ext cx="164307" cy="177007"/>
          </a:xfrm>
          <a:prstGeom prst="rect">
            <a:avLst/>
          </a:prstGeom>
        </p:spPr>
      </p:pic>
      <p:sp>
        <p:nvSpPr>
          <p:cNvPr id="12" name="Rounded Rectangle 11"/>
          <p:cNvSpPr/>
          <p:nvPr/>
        </p:nvSpPr>
        <p:spPr>
          <a:xfrm>
            <a:off x="3742605" y="2899409"/>
            <a:ext cx="5311983" cy="977265"/>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SEVERELY entrenched roadway.  Drainage improvements were impossible without fill.  Entire road drained to headwater stream.</a:t>
            </a:r>
          </a:p>
        </p:txBody>
      </p:sp>
      <p:sp>
        <p:nvSpPr>
          <p:cNvPr id="10" name="Text Box 8"/>
          <p:cNvSpPr txBox="1">
            <a:spLocks noChangeArrowheads="1"/>
          </p:cNvSpPr>
          <p:nvPr/>
        </p:nvSpPr>
        <p:spPr bwMode="auto">
          <a:xfrm>
            <a:off x="9525" y="3514120"/>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Tree>
    <p:extLst>
      <p:ext uri="{BB962C8B-B14F-4D97-AF65-F5344CB8AC3E}">
        <p14:creationId xmlns:p14="http://schemas.microsoft.com/office/powerpoint/2010/main" val="391090780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77993" cy="3362325"/>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48050"/>
            <a:ext cx="9177993" cy="3409950"/>
          </a:xfrm>
          <a:prstGeom prst="rect">
            <a:avLst/>
          </a:prstGeom>
        </p:spPr>
      </p:pic>
      <p:sp>
        <p:nvSpPr>
          <p:cNvPr id="4" name="Rounded Rectangle 3"/>
          <p:cNvSpPr/>
          <p:nvPr/>
        </p:nvSpPr>
        <p:spPr>
          <a:xfrm>
            <a:off x="5680586" y="2726055"/>
            <a:ext cx="3463414" cy="127254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Township placed </a:t>
            </a: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9,800 tons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fill (6,300 tons of soil and shale, 3,500 tons of limestone.</a:t>
            </a:r>
          </a:p>
        </p:txBody>
      </p:sp>
      <p:sp>
        <p:nvSpPr>
          <p:cNvPr id="5" name="Text Box 8"/>
          <p:cNvSpPr txBox="1">
            <a:spLocks noChangeArrowheads="1"/>
          </p:cNvSpPr>
          <p:nvPr/>
        </p:nvSpPr>
        <p:spPr bwMode="auto">
          <a:xfrm>
            <a:off x="0" y="0"/>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6" name="Text Box 8"/>
          <p:cNvSpPr txBox="1">
            <a:spLocks noChangeArrowheads="1"/>
          </p:cNvSpPr>
          <p:nvPr/>
        </p:nvSpPr>
        <p:spPr bwMode="auto">
          <a:xfrm>
            <a:off x="0" y="3448050"/>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sp>
        <p:nvSpPr>
          <p:cNvPr id="7" name="Down Arrow 6"/>
          <p:cNvSpPr/>
          <p:nvPr/>
        </p:nvSpPr>
        <p:spPr>
          <a:xfrm>
            <a:off x="1078693" y="5583328"/>
            <a:ext cx="135013" cy="366024"/>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8" name="Rounded Rectangle 7"/>
          <p:cNvSpPr/>
          <p:nvPr/>
        </p:nvSpPr>
        <p:spPr>
          <a:xfrm>
            <a:off x="603128" y="5299698"/>
            <a:ext cx="1046380" cy="39581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Shale fill</a:t>
            </a:r>
          </a:p>
        </p:txBody>
      </p:sp>
      <p:sp>
        <p:nvSpPr>
          <p:cNvPr id="9" name="Down Arrow 8"/>
          <p:cNvSpPr/>
          <p:nvPr/>
        </p:nvSpPr>
        <p:spPr>
          <a:xfrm>
            <a:off x="2224893" y="6064863"/>
            <a:ext cx="135013" cy="366024"/>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10" name="Rounded Rectangle 9"/>
          <p:cNvSpPr/>
          <p:nvPr/>
        </p:nvSpPr>
        <p:spPr>
          <a:xfrm>
            <a:off x="1547397" y="5781233"/>
            <a:ext cx="1490004" cy="39581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Limestone fill</a:t>
            </a:r>
          </a:p>
        </p:txBody>
      </p:sp>
      <p:sp>
        <p:nvSpPr>
          <p:cNvPr id="11" name="Down Arrow 10"/>
          <p:cNvSpPr/>
          <p:nvPr/>
        </p:nvSpPr>
        <p:spPr>
          <a:xfrm rot="19145134">
            <a:off x="3699361" y="4285002"/>
            <a:ext cx="135013" cy="627461"/>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12" name="Rounded Rectangle 11"/>
          <p:cNvSpPr/>
          <p:nvPr/>
        </p:nvSpPr>
        <p:spPr>
          <a:xfrm>
            <a:off x="2153455" y="4207024"/>
            <a:ext cx="1707076" cy="39581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pipe headwall</a:t>
            </a:r>
          </a:p>
        </p:txBody>
      </p:sp>
      <p:sp>
        <p:nvSpPr>
          <p:cNvPr id="14" name="Down Arrow 13"/>
          <p:cNvSpPr/>
          <p:nvPr/>
        </p:nvSpPr>
        <p:spPr>
          <a:xfrm rot="5400000">
            <a:off x="4777308" y="1101018"/>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Down Arrow 14"/>
          <p:cNvSpPr/>
          <p:nvPr/>
        </p:nvSpPr>
        <p:spPr>
          <a:xfrm rot="5400000">
            <a:off x="4758257" y="4496585"/>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n Arrow 15"/>
          <p:cNvSpPr/>
          <p:nvPr/>
        </p:nvSpPr>
        <p:spPr>
          <a:xfrm rot="5400000">
            <a:off x="7143224" y="4201145"/>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own Arrow 16"/>
          <p:cNvSpPr/>
          <p:nvPr/>
        </p:nvSpPr>
        <p:spPr>
          <a:xfrm rot="5400000">
            <a:off x="7418172" y="600695"/>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H="1">
            <a:off x="4152900" y="4829175"/>
            <a:ext cx="676276" cy="25400"/>
          </a:xfrm>
          <a:prstGeom prst="line">
            <a:avLst/>
          </a:prstGeom>
          <a:noFill/>
          <a:ln w="28575" cap="flat" cmpd="sng" algn="ctr">
            <a:solidFill>
              <a:srgbClr val="3333CC"/>
            </a:solidFill>
            <a:prstDash val="sysDash"/>
            <a:headEnd type="triangle" w="med" len="med"/>
            <a:tailEnd type="none" w="med" len="med"/>
          </a:ln>
          <a:effectLst/>
        </p:spPr>
      </p:cxnSp>
    </p:spTree>
    <p:extLst>
      <p:ext uri="{BB962C8B-B14F-4D97-AF65-F5344CB8AC3E}">
        <p14:creationId xmlns:p14="http://schemas.microsoft.com/office/powerpoint/2010/main" val="170905128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332" y="3556000"/>
            <a:ext cx="9118600" cy="33020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00" y="19050"/>
            <a:ext cx="9131532" cy="3282950"/>
          </a:xfrm>
          <a:prstGeom prst="rect">
            <a:avLst/>
          </a:prstGeom>
        </p:spPr>
      </p:pic>
      <p:sp>
        <p:nvSpPr>
          <p:cNvPr id="8" name="Rounded Rectangle 7"/>
          <p:cNvSpPr/>
          <p:nvPr/>
        </p:nvSpPr>
        <p:spPr>
          <a:xfrm>
            <a:off x="5559179" y="3296304"/>
            <a:ext cx="3584821" cy="1151621"/>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Township placed </a:t>
            </a: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9,800 tons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fill (6,300 tons of soil and shale, 3,500 tons of limestone).</a:t>
            </a:r>
          </a:p>
        </p:txBody>
      </p:sp>
      <p:sp>
        <p:nvSpPr>
          <p:cNvPr id="9" name="Text Box 8"/>
          <p:cNvSpPr txBox="1">
            <a:spLocks noChangeArrowheads="1"/>
          </p:cNvSpPr>
          <p:nvPr/>
        </p:nvSpPr>
        <p:spPr bwMode="auto">
          <a:xfrm>
            <a:off x="-1" y="1508105"/>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10" name="Text Box 8"/>
          <p:cNvSpPr txBox="1">
            <a:spLocks noChangeArrowheads="1"/>
          </p:cNvSpPr>
          <p:nvPr/>
        </p:nvSpPr>
        <p:spPr bwMode="auto">
          <a:xfrm>
            <a:off x="0" y="3530599"/>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sp>
        <p:nvSpPr>
          <p:cNvPr id="11" name="Text Box 8"/>
          <p:cNvSpPr txBox="1">
            <a:spLocks noChangeArrowheads="1"/>
          </p:cNvSpPr>
          <p:nvPr/>
        </p:nvSpPr>
        <p:spPr bwMode="auto">
          <a:xfrm>
            <a:off x="12700" y="0"/>
            <a:ext cx="3067050" cy="1508105"/>
          </a:xfrm>
          <a:prstGeom prst="rect">
            <a:avLst/>
          </a:prstGeom>
          <a:solidFill>
            <a:srgbClr val="FFFFFF">
              <a:alpha val="67059"/>
            </a:srgbClr>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2017: D&amp;G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Armstrong County, Gibson School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$56K Spent, $56K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Summary</a:t>
            </a:r>
            <a:r>
              <a:rPr kumimoji="0" lang="en-US" sz="1600" b="1"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Nearly </a:t>
            </a:r>
            <a:r>
              <a:rPr kumimoji="0" lang="en-US" sz="1600" b="1" i="0" u="sng" strike="noStrike" kern="0" cap="none" spc="0" normalizeH="0" baseline="0" noProof="0" dirty="0">
                <a:ln>
                  <a:noFill/>
                </a:ln>
                <a:solidFill>
                  <a:srgbClr val="FF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10,000 tons </a:t>
            </a: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of fill</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New pipes</a:t>
            </a:r>
          </a:p>
        </p:txBody>
      </p:sp>
      <p:sp>
        <p:nvSpPr>
          <p:cNvPr id="12" name="Down Arrow 11"/>
          <p:cNvSpPr/>
          <p:nvPr/>
        </p:nvSpPr>
        <p:spPr>
          <a:xfrm rot="1699246">
            <a:off x="5440278" y="4869993"/>
            <a:ext cx="135013" cy="836799"/>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23" name="Down Arrow 22"/>
          <p:cNvSpPr/>
          <p:nvPr/>
        </p:nvSpPr>
        <p:spPr>
          <a:xfrm rot="21139153">
            <a:off x="2492172" y="4040622"/>
            <a:ext cx="135013" cy="1427166"/>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21" name="Rounded Rectangle 20"/>
          <p:cNvSpPr/>
          <p:nvPr/>
        </p:nvSpPr>
        <p:spPr>
          <a:xfrm>
            <a:off x="1422400" y="3611642"/>
            <a:ext cx="2413000" cy="822758"/>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Worked with landowner to outlet some pipes on other side of hay field in woods.</a:t>
            </a:r>
          </a:p>
        </p:txBody>
      </p:sp>
      <p:cxnSp>
        <p:nvCxnSpPr>
          <p:cNvPr id="25" name="Straight Connector 24"/>
          <p:cNvCxnSpPr/>
          <p:nvPr/>
        </p:nvCxnSpPr>
        <p:spPr>
          <a:xfrm>
            <a:off x="2824163" y="5542707"/>
            <a:ext cx="2085975" cy="196106"/>
          </a:xfrm>
          <a:prstGeom prst="line">
            <a:avLst/>
          </a:prstGeom>
          <a:noFill/>
          <a:ln w="57150" cap="flat" cmpd="sng" algn="ctr">
            <a:solidFill>
              <a:srgbClr val="3333CC"/>
            </a:solidFill>
            <a:prstDash val="sysDash"/>
            <a:headEnd type="triangle" w="med" len="med"/>
            <a:tailEnd type="none" w="med" len="med"/>
          </a:ln>
          <a:effectLst/>
        </p:spPr>
      </p:cxnSp>
      <p:cxnSp>
        <p:nvCxnSpPr>
          <p:cNvPr id="31" name="Straight Connector 30"/>
          <p:cNvCxnSpPr/>
          <p:nvPr/>
        </p:nvCxnSpPr>
        <p:spPr>
          <a:xfrm flipH="1">
            <a:off x="3533775" y="1971675"/>
            <a:ext cx="471488" cy="876300"/>
          </a:xfrm>
          <a:prstGeom prst="line">
            <a:avLst/>
          </a:prstGeom>
          <a:noFill/>
          <a:ln w="57150" cap="flat" cmpd="sng" algn="ctr">
            <a:solidFill>
              <a:srgbClr val="3333CC"/>
            </a:solidFill>
            <a:prstDash val="sysDash"/>
            <a:headEnd type="triangle" w="med" len="med"/>
            <a:tailEnd type="none" w="med" len="med"/>
          </a:ln>
          <a:effectLst/>
        </p:spPr>
      </p:cxnSp>
      <p:cxnSp>
        <p:nvCxnSpPr>
          <p:cNvPr id="34" name="Straight Connector 33"/>
          <p:cNvCxnSpPr/>
          <p:nvPr/>
        </p:nvCxnSpPr>
        <p:spPr>
          <a:xfrm>
            <a:off x="6225386" y="2332992"/>
            <a:ext cx="537675" cy="668966"/>
          </a:xfrm>
          <a:prstGeom prst="line">
            <a:avLst/>
          </a:prstGeom>
          <a:noFill/>
          <a:ln w="57150" cap="flat" cmpd="sng" algn="ctr">
            <a:solidFill>
              <a:srgbClr val="3333CC"/>
            </a:solidFill>
            <a:prstDash val="sysDash"/>
            <a:headEnd type="triangle" w="med" len="med"/>
            <a:tailEnd type="none" w="med" len="med"/>
          </a:ln>
          <a:effectLst/>
        </p:spPr>
      </p:cxnSp>
      <p:cxnSp>
        <p:nvCxnSpPr>
          <p:cNvPr id="36" name="Straight Connector 35"/>
          <p:cNvCxnSpPr/>
          <p:nvPr/>
        </p:nvCxnSpPr>
        <p:spPr>
          <a:xfrm flipH="1">
            <a:off x="4243388" y="1576175"/>
            <a:ext cx="264805" cy="101207"/>
          </a:xfrm>
          <a:prstGeom prst="line">
            <a:avLst/>
          </a:prstGeom>
          <a:noFill/>
          <a:ln w="28575" cap="flat" cmpd="sng" algn="ctr">
            <a:solidFill>
              <a:srgbClr val="3333CC"/>
            </a:solidFill>
            <a:prstDash val="sysDash"/>
            <a:headEnd type="triangle" w="med" len="med"/>
            <a:tailEnd type="none" w="med" len="med"/>
          </a:ln>
          <a:effectLst/>
        </p:spPr>
      </p:cxnSp>
      <p:pic>
        <p:nvPicPr>
          <p:cNvPr id="40" name="Picture 3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9147" y="5192384"/>
            <a:ext cx="2802979" cy="1621331"/>
          </a:xfrm>
          <a:prstGeom prst="rect">
            <a:avLst/>
          </a:prstGeom>
          <a:ln w="76200">
            <a:solidFill>
              <a:schemeClr val="bg1"/>
            </a:solidFill>
          </a:ln>
        </p:spPr>
      </p:pic>
      <p:sp>
        <p:nvSpPr>
          <p:cNvPr id="13" name="Rounded Rectangle 12"/>
          <p:cNvSpPr/>
          <p:nvPr/>
        </p:nvSpPr>
        <p:spPr>
          <a:xfrm>
            <a:off x="5081025" y="4754205"/>
            <a:ext cx="1707076" cy="39581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New pipe headwall</a:t>
            </a:r>
          </a:p>
        </p:txBody>
      </p:sp>
      <p:sp>
        <p:nvSpPr>
          <p:cNvPr id="43" name="Down Arrow 42"/>
          <p:cNvSpPr/>
          <p:nvPr/>
        </p:nvSpPr>
        <p:spPr>
          <a:xfrm>
            <a:off x="7416990" y="5529613"/>
            <a:ext cx="88654" cy="222294"/>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44" name="Down Arrow 43"/>
          <p:cNvSpPr/>
          <p:nvPr/>
        </p:nvSpPr>
        <p:spPr>
          <a:xfrm>
            <a:off x="6858190" y="5751907"/>
            <a:ext cx="88654" cy="222294"/>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45" name="Down Arrow 44"/>
          <p:cNvSpPr/>
          <p:nvPr/>
        </p:nvSpPr>
        <p:spPr>
          <a:xfrm>
            <a:off x="7597965" y="6043963"/>
            <a:ext cx="88654" cy="222294"/>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46" name="Rounded Rectangle 45"/>
          <p:cNvSpPr/>
          <p:nvPr/>
        </p:nvSpPr>
        <p:spPr>
          <a:xfrm>
            <a:off x="6238524" y="5117995"/>
            <a:ext cx="1143960" cy="39581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Close-up</a:t>
            </a:r>
          </a:p>
        </p:txBody>
      </p:sp>
      <p:sp>
        <p:nvSpPr>
          <p:cNvPr id="22" name="Down Arrow 21"/>
          <p:cNvSpPr/>
          <p:nvPr/>
        </p:nvSpPr>
        <p:spPr>
          <a:xfrm>
            <a:off x="5008252" y="353369"/>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Down Arrow 23"/>
          <p:cNvSpPr/>
          <p:nvPr/>
        </p:nvSpPr>
        <p:spPr>
          <a:xfrm>
            <a:off x="5146695" y="4421553"/>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6802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3530"/>
            <a:ext cx="9144000" cy="3417130"/>
            <a:chOff x="0" y="3492499"/>
            <a:chExt cx="7683500" cy="2741981"/>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523738"/>
              <a:ext cx="7683500" cy="2710742"/>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0400" y="3492500"/>
              <a:ext cx="346074" cy="381795"/>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07531" y="3492499"/>
              <a:ext cx="164307" cy="177007"/>
            </a:xfrm>
            <a:prstGeom prst="rect">
              <a:avLst/>
            </a:prstGeom>
          </p:spPr>
        </p:pic>
      </p:grp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3530599"/>
            <a:ext cx="9174992" cy="3289301"/>
          </a:xfrm>
          <a:prstGeom prst="rect">
            <a:avLst/>
          </a:prstGeom>
        </p:spPr>
      </p:pic>
      <p:sp>
        <p:nvSpPr>
          <p:cNvPr id="5" name="Text Box 8"/>
          <p:cNvSpPr txBox="1">
            <a:spLocks noChangeArrowheads="1"/>
          </p:cNvSpPr>
          <p:nvPr/>
        </p:nvSpPr>
        <p:spPr bwMode="auto">
          <a:xfrm>
            <a:off x="0" y="0"/>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6" name="Text Box 8"/>
          <p:cNvSpPr txBox="1">
            <a:spLocks noChangeArrowheads="1"/>
          </p:cNvSpPr>
          <p:nvPr/>
        </p:nvSpPr>
        <p:spPr bwMode="auto">
          <a:xfrm>
            <a:off x="0" y="3530599"/>
            <a:ext cx="1146199" cy="338554"/>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sp>
        <p:nvSpPr>
          <p:cNvPr id="11" name="Down Arrow 10"/>
          <p:cNvSpPr/>
          <p:nvPr/>
        </p:nvSpPr>
        <p:spPr>
          <a:xfrm>
            <a:off x="2637643" y="4822031"/>
            <a:ext cx="105557" cy="945330"/>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18" name="Down Arrow 17"/>
          <p:cNvSpPr/>
          <p:nvPr/>
        </p:nvSpPr>
        <p:spPr>
          <a:xfrm rot="18940446">
            <a:off x="3843486" y="4692301"/>
            <a:ext cx="135013" cy="608033"/>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19" name="Rounded Rectangle 18"/>
          <p:cNvSpPr/>
          <p:nvPr/>
        </p:nvSpPr>
        <p:spPr>
          <a:xfrm>
            <a:off x="2463067" y="4624126"/>
            <a:ext cx="1707076" cy="39581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pipe headwalls</a:t>
            </a:r>
          </a:p>
        </p:txBody>
      </p:sp>
      <p:cxnSp>
        <p:nvCxnSpPr>
          <p:cNvPr id="20" name="Straight Connector 19"/>
          <p:cNvCxnSpPr/>
          <p:nvPr/>
        </p:nvCxnSpPr>
        <p:spPr>
          <a:xfrm flipV="1">
            <a:off x="3046429" y="1676174"/>
            <a:ext cx="889504" cy="410654"/>
          </a:xfrm>
          <a:prstGeom prst="line">
            <a:avLst/>
          </a:prstGeom>
          <a:noFill/>
          <a:ln w="57150" cap="flat" cmpd="sng" algn="ctr">
            <a:solidFill>
              <a:srgbClr val="3333CC"/>
            </a:solidFill>
            <a:prstDash val="sysDash"/>
            <a:headEnd type="triangle" w="med" len="med"/>
            <a:tailEnd type="none" w="med" len="med"/>
          </a:ln>
          <a:effectLst/>
        </p:spPr>
      </p:cxnSp>
      <p:cxnSp>
        <p:nvCxnSpPr>
          <p:cNvPr id="21" name="Straight Connector 20"/>
          <p:cNvCxnSpPr/>
          <p:nvPr/>
        </p:nvCxnSpPr>
        <p:spPr>
          <a:xfrm flipH="1" flipV="1">
            <a:off x="5130800" y="2222500"/>
            <a:ext cx="503556" cy="511289"/>
          </a:xfrm>
          <a:prstGeom prst="line">
            <a:avLst/>
          </a:prstGeom>
          <a:noFill/>
          <a:ln w="57150" cap="flat" cmpd="sng" algn="ctr">
            <a:solidFill>
              <a:srgbClr val="3333CC"/>
            </a:solidFill>
            <a:prstDash val="sysDash"/>
            <a:headEnd type="triangle" w="med" len="med"/>
            <a:tailEnd type="none" w="med" len="med"/>
          </a:ln>
          <a:effectLst/>
        </p:spPr>
      </p:cxnSp>
      <p:sp>
        <p:nvSpPr>
          <p:cNvPr id="23" name="Text Box 8"/>
          <p:cNvSpPr txBox="1">
            <a:spLocks noChangeArrowheads="1"/>
          </p:cNvSpPr>
          <p:nvPr/>
        </p:nvSpPr>
        <p:spPr bwMode="auto">
          <a:xfrm>
            <a:off x="12700" y="1934425"/>
            <a:ext cx="2759956" cy="1508105"/>
          </a:xfrm>
          <a:prstGeom prst="rect">
            <a:avLst/>
          </a:prstGeom>
          <a:solidFill>
            <a:srgbClr val="FFFFFF">
              <a:alpha val="67059"/>
            </a:srgbClr>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2017: D&amp;G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Armstrong County, Gibson School 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$56K Spent, $56K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Summary</a:t>
            </a:r>
            <a:r>
              <a:rPr kumimoji="0" lang="en-US" sz="1600" b="1"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Nearly </a:t>
            </a:r>
            <a:r>
              <a:rPr kumimoji="0" lang="en-US" sz="1600" b="1" i="0" u="sng" strike="noStrike" kern="0" cap="none" spc="0" normalizeH="0" baseline="0" noProof="0" dirty="0">
                <a:ln>
                  <a:noFill/>
                </a:ln>
                <a:solidFill>
                  <a:srgbClr val="FF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10,000 tons </a:t>
            </a: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of fill</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rPr>
              <a:t>New pipes</a:t>
            </a:r>
          </a:p>
        </p:txBody>
      </p:sp>
      <p:sp>
        <p:nvSpPr>
          <p:cNvPr id="24" name="Down Arrow 23"/>
          <p:cNvSpPr/>
          <p:nvPr/>
        </p:nvSpPr>
        <p:spPr>
          <a:xfrm rot="1435855">
            <a:off x="6798211" y="3827973"/>
            <a:ext cx="135013" cy="1427166"/>
          </a:xfrm>
          <a:prstGeom prst="downArrow">
            <a:avLst/>
          </a:prstGeom>
          <a:solidFill>
            <a:srgbClr val="FFFFFF"/>
          </a:solid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25" name="Rounded Rectangle 24"/>
          <p:cNvSpPr/>
          <p:nvPr/>
        </p:nvSpPr>
        <p:spPr>
          <a:xfrm>
            <a:off x="6076950" y="3527943"/>
            <a:ext cx="2517333" cy="822758"/>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Worked with landowner to outlet some pipes on other side of hay field into woods.</a:t>
            </a:r>
          </a:p>
        </p:txBody>
      </p:sp>
      <p:cxnSp>
        <p:nvCxnSpPr>
          <p:cNvPr id="26" name="Straight Connector 25"/>
          <p:cNvCxnSpPr/>
          <p:nvPr/>
        </p:nvCxnSpPr>
        <p:spPr>
          <a:xfrm flipH="1" flipV="1">
            <a:off x="4467226" y="5245100"/>
            <a:ext cx="2251074" cy="31750"/>
          </a:xfrm>
          <a:prstGeom prst="line">
            <a:avLst/>
          </a:prstGeom>
          <a:noFill/>
          <a:ln w="28575" cap="flat" cmpd="sng" algn="ctr">
            <a:solidFill>
              <a:srgbClr val="3333CC"/>
            </a:solidFill>
            <a:prstDash val="sysDash"/>
            <a:headEnd type="triangle" w="med" len="med"/>
            <a:tailEnd type="none" w="med" len="med"/>
          </a:ln>
          <a:effectLst/>
        </p:spPr>
      </p:cxnSp>
      <p:cxnSp>
        <p:nvCxnSpPr>
          <p:cNvPr id="29" name="Straight Connector 28"/>
          <p:cNvCxnSpPr/>
          <p:nvPr/>
        </p:nvCxnSpPr>
        <p:spPr>
          <a:xfrm flipH="1" flipV="1">
            <a:off x="3242237" y="5818971"/>
            <a:ext cx="3974639" cy="848529"/>
          </a:xfrm>
          <a:prstGeom prst="line">
            <a:avLst/>
          </a:prstGeom>
          <a:noFill/>
          <a:ln w="57150" cap="flat" cmpd="sng" algn="ctr">
            <a:solidFill>
              <a:srgbClr val="3333CC"/>
            </a:solidFill>
            <a:prstDash val="sysDash"/>
            <a:headEnd type="triangle" w="med" len="med"/>
            <a:tailEnd type="none" w="med" len="med"/>
          </a:ln>
          <a:effectLst/>
        </p:spPr>
      </p:cxnSp>
      <p:sp>
        <p:nvSpPr>
          <p:cNvPr id="22" name="Down Arrow 21"/>
          <p:cNvSpPr/>
          <p:nvPr/>
        </p:nvSpPr>
        <p:spPr>
          <a:xfrm rot="5400000">
            <a:off x="7592940" y="5531982"/>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p:cNvSpPr/>
          <p:nvPr/>
        </p:nvSpPr>
        <p:spPr>
          <a:xfrm rot="5400000">
            <a:off x="8067392" y="1128191"/>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p:cNvSpPr/>
          <p:nvPr/>
        </p:nvSpPr>
        <p:spPr>
          <a:xfrm rot="5400000">
            <a:off x="172909" y="1049468"/>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Down Arrow 30"/>
          <p:cNvSpPr/>
          <p:nvPr/>
        </p:nvSpPr>
        <p:spPr>
          <a:xfrm rot="5400000">
            <a:off x="685404" y="4920819"/>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Down Arrow 31"/>
          <p:cNvSpPr/>
          <p:nvPr/>
        </p:nvSpPr>
        <p:spPr>
          <a:xfrm rot="5400000">
            <a:off x="2178574" y="1102605"/>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own Arrow 32"/>
          <p:cNvSpPr/>
          <p:nvPr/>
        </p:nvSpPr>
        <p:spPr>
          <a:xfrm rot="5400000">
            <a:off x="2267414" y="4736752"/>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5762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idx="1"/>
          </p:nvPr>
        </p:nvSpPr>
        <p:spPr>
          <a:xfrm>
            <a:off x="152400" y="685800"/>
            <a:ext cx="9144000" cy="5638800"/>
          </a:xfrm>
          <a:noFill/>
        </p:spPr>
        <p:txBody>
          <a:bodyPr/>
          <a:lstStyle/>
          <a:p>
            <a:pPr eaLnBrk="1" hangingPunct="1">
              <a:buFontTx/>
              <a:buNone/>
            </a:pPr>
            <a:r>
              <a:rPr lang="en-US" b="1" dirty="0">
                <a:latin typeface="Arial" charset="0"/>
              </a:rPr>
              <a:t>Sectional Fill:</a:t>
            </a:r>
          </a:p>
          <a:p>
            <a:pPr eaLnBrk="1" hangingPunct="1">
              <a:buFontTx/>
              <a:buNone/>
            </a:pPr>
            <a:endParaRPr lang="en-US" sz="1200" b="1" dirty="0">
              <a:latin typeface="Arial" charset="0"/>
            </a:endParaRPr>
          </a:p>
          <a:p>
            <a:pPr lvl="1" eaLnBrk="1" hangingPunct="1"/>
            <a:r>
              <a:rPr lang="en-US" sz="3200" dirty="0">
                <a:latin typeface="Arial" charset="0"/>
              </a:rPr>
              <a:t>When you can’t fill the road (either logistics or cost)</a:t>
            </a:r>
          </a:p>
          <a:p>
            <a:pPr lvl="1" eaLnBrk="1" hangingPunct="1"/>
            <a:r>
              <a:rPr lang="en-US" sz="3200" dirty="0">
                <a:latin typeface="Arial" charset="0"/>
              </a:rPr>
              <a:t>Transition into and out of road fill.</a:t>
            </a:r>
          </a:p>
          <a:p>
            <a:pPr lvl="1" eaLnBrk="1" hangingPunct="1"/>
            <a:r>
              <a:rPr lang="en-US" sz="3200" dirty="0">
                <a:latin typeface="Arial" charset="0"/>
              </a:rPr>
              <a:t>Short section of fill forces ditch turnout, and provides cover for a new crosspipe.</a:t>
            </a:r>
          </a:p>
          <a:p>
            <a:pPr lvl="1" eaLnBrk="1" hangingPunct="1"/>
            <a:endParaRPr lang="en-US" sz="3200" dirty="0">
              <a:latin typeface="Arial" charset="0"/>
            </a:endParaRPr>
          </a:p>
          <a:p>
            <a:pPr lvl="1" eaLnBrk="1" hangingPunct="1"/>
            <a:endParaRPr lang="en-US" sz="3200" dirty="0">
              <a:latin typeface="Arial" charset="0"/>
            </a:endParaRPr>
          </a:p>
          <a:p>
            <a:pPr lvl="1" eaLnBrk="1" hangingPunct="1"/>
            <a:endParaRPr lang="en-US" sz="3200" dirty="0">
              <a:latin typeface="Arial" charset="0"/>
            </a:endParaRP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3"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15364543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6"/>
          <p:cNvSpPr>
            <a:spLocks noChangeArrowheads="1"/>
          </p:cNvSpPr>
          <p:nvPr/>
        </p:nvSpPr>
        <p:spPr bwMode="auto">
          <a:xfrm>
            <a:off x="2388520" y="3869651"/>
            <a:ext cx="1462898" cy="26437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800">
                <a:solidFill>
                  <a:srgbClr val="999999"/>
                </a:solidFill>
                <a:latin typeface="Arial Narrow" pitchFamily="34" charset="0"/>
              </a:rPr>
              <a:t>Figures not drawn to scale.</a:t>
            </a:r>
          </a:p>
        </p:txBody>
      </p:sp>
      <p:sp>
        <p:nvSpPr>
          <p:cNvPr id="158724" name="Freeform 7"/>
          <p:cNvSpPr>
            <a:spLocks/>
          </p:cNvSpPr>
          <p:nvPr/>
        </p:nvSpPr>
        <p:spPr bwMode="auto">
          <a:xfrm>
            <a:off x="1143000" y="838200"/>
            <a:ext cx="7004578" cy="5502908"/>
          </a:xfrm>
          <a:custGeom>
            <a:avLst/>
            <a:gdLst>
              <a:gd name="T0" fmla="*/ 0 w 3094"/>
              <a:gd name="T1" fmla="*/ 2147483647 h 1365"/>
              <a:gd name="T2" fmla="*/ 2147483647 w 3094"/>
              <a:gd name="T3" fmla="*/ 2147483647 h 1365"/>
              <a:gd name="T4" fmla="*/ 2147483647 w 3094"/>
              <a:gd name="T5" fmla="*/ 2147483647 h 1365"/>
              <a:gd name="T6" fmla="*/ 2147483647 w 3094"/>
              <a:gd name="T7" fmla="*/ 2147483647 h 1365"/>
              <a:gd name="T8" fmla="*/ 2147483647 w 3094"/>
              <a:gd name="T9" fmla="*/ 2147483647 h 1365"/>
              <a:gd name="T10" fmla="*/ 2147483647 w 3094"/>
              <a:gd name="T11" fmla="*/ 2147483647 h 1365"/>
              <a:gd name="T12" fmla="*/ 2147483647 w 3094"/>
              <a:gd name="T13" fmla="*/ 2147483647 h 1365"/>
              <a:gd name="T14" fmla="*/ 2147483647 w 3094"/>
              <a:gd name="T15" fmla="*/ 2147483647 h 1365"/>
              <a:gd name="T16" fmla="*/ 2147483647 w 3094"/>
              <a:gd name="T17" fmla="*/ 2147483647 h 1365"/>
              <a:gd name="T18" fmla="*/ 2147483647 w 3094"/>
              <a:gd name="T19" fmla="*/ 2147483647 h 1365"/>
              <a:gd name="T20" fmla="*/ 2147483647 w 3094"/>
              <a:gd name="T21" fmla="*/ 2147483647 h 1365"/>
              <a:gd name="T22" fmla="*/ 2147483647 w 3094"/>
              <a:gd name="T23" fmla="*/ 0 h 1365"/>
              <a:gd name="T24" fmla="*/ 2147483647 w 3094"/>
              <a:gd name="T25" fmla="*/ 2147483647 h 1365"/>
              <a:gd name="T26" fmla="*/ 2147483647 w 3094"/>
              <a:gd name="T27" fmla="*/ 2147483647 h 1365"/>
              <a:gd name="T28" fmla="*/ 2147483647 w 3094"/>
              <a:gd name="T29" fmla="*/ 2147483647 h 1365"/>
              <a:gd name="T30" fmla="*/ 0 w 3094"/>
              <a:gd name="T31" fmla="*/ 2147483647 h 1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94"/>
              <a:gd name="T49" fmla="*/ 0 h 1365"/>
              <a:gd name="T50" fmla="*/ 3094 w 3094"/>
              <a:gd name="T51" fmla="*/ 1365 h 1365"/>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7453 w 11276"/>
              <a:gd name="connsiteY10" fmla="*/ 10009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5907 w 11276"/>
              <a:gd name="connsiteY2" fmla="*/ 783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6" h="19650">
                <a:moveTo>
                  <a:pt x="0" y="18177"/>
                </a:moveTo>
                <a:lnTo>
                  <a:pt x="2672" y="1130"/>
                </a:lnTo>
                <a:lnTo>
                  <a:pt x="5907" y="783"/>
                </a:lnTo>
                <a:cubicBezTo>
                  <a:pt x="5955" y="1047"/>
                  <a:pt x="4710" y="10924"/>
                  <a:pt x="4758" y="11188"/>
                </a:cubicBezTo>
                <a:lnTo>
                  <a:pt x="5074" y="11057"/>
                </a:lnTo>
                <a:lnTo>
                  <a:pt x="5220" y="11049"/>
                </a:lnTo>
                <a:lnTo>
                  <a:pt x="5785" y="10932"/>
                </a:lnTo>
                <a:lnTo>
                  <a:pt x="6513" y="10932"/>
                </a:lnTo>
                <a:lnTo>
                  <a:pt x="6778" y="10976"/>
                </a:lnTo>
                <a:lnTo>
                  <a:pt x="7169" y="10932"/>
                </a:lnTo>
                <a:lnTo>
                  <a:pt x="8303" y="467"/>
                </a:lnTo>
                <a:lnTo>
                  <a:pt x="11276" y="0"/>
                </a:lnTo>
                <a:lnTo>
                  <a:pt x="8959" y="17401"/>
                </a:lnTo>
                <a:lnTo>
                  <a:pt x="5465" y="19613"/>
                </a:lnTo>
                <a:lnTo>
                  <a:pt x="1086" y="19650"/>
                </a:lnTo>
                <a:lnTo>
                  <a:pt x="0" y="18177"/>
                </a:lnTo>
                <a:close/>
              </a:path>
            </a:pathLst>
          </a:custGeom>
          <a:solidFill>
            <a:srgbClr val="99FF99"/>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5" name="Freeform 8"/>
          <p:cNvSpPr>
            <a:spLocks/>
          </p:cNvSpPr>
          <p:nvPr/>
        </p:nvSpPr>
        <p:spPr bwMode="auto">
          <a:xfrm>
            <a:off x="3218499" y="1054365"/>
            <a:ext cx="1703344" cy="5068303"/>
          </a:xfrm>
          <a:custGeom>
            <a:avLst/>
            <a:gdLst>
              <a:gd name="T0" fmla="*/ 2147483647 w 458"/>
              <a:gd name="T1" fmla="*/ 0 h 1144"/>
              <a:gd name="T2" fmla="*/ 0 w 458"/>
              <a:gd name="T3" fmla="*/ 2147483647 h 1144"/>
              <a:gd name="T4" fmla="*/ 2147483647 w 458"/>
              <a:gd name="T5" fmla="*/ 2147483647 h 1144"/>
              <a:gd name="T6" fmla="*/ 2147483647 w 458"/>
              <a:gd name="T7" fmla="*/ 2147483647 h 1144"/>
              <a:gd name="T8" fmla="*/ 2147483647 w 458"/>
              <a:gd name="T9" fmla="*/ 2147483647 h 1144"/>
              <a:gd name="T10" fmla="*/ 2147483647 w 458"/>
              <a:gd name="T11" fmla="*/ 2147483647 h 1144"/>
              <a:gd name="T12" fmla="*/ 2147483647 w 458"/>
              <a:gd name="T13" fmla="*/ 0 h 1144"/>
              <a:gd name="T14" fmla="*/ 0 60000 65536"/>
              <a:gd name="T15" fmla="*/ 0 60000 65536"/>
              <a:gd name="T16" fmla="*/ 0 60000 65536"/>
              <a:gd name="T17" fmla="*/ 0 60000 65536"/>
              <a:gd name="T18" fmla="*/ 0 60000 65536"/>
              <a:gd name="T19" fmla="*/ 0 60000 65536"/>
              <a:gd name="T20" fmla="*/ 0 60000 65536"/>
              <a:gd name="T21" fmla="*/ 0 w 458"/>
              <a:gd name="T22" fmla="*/ 0 h 1144"/>
              <a:gd name="T23" fmla="*/ 458 w 458"/>
              <a:gd name="T24" fmla="*/ 1144 h 1144"/>
              <a:gd name="connsiteX0" fmla="*/ 8515 w 9499"/>
              <a:gd name="connsiteY0" fmla="*/ 0 h 10000"/>
              <a:gd name="connsiteX1" fmla="*/ 0 w 9499"/>
              <a:gd name="connsiteY1" fmla="*/ 8829 h 10000"/>
              <a:gd name="connsiteX2" fmla="*/ 1266 w 9499"/>
              <a:gd name="connsiteY2" fmla="*/ 9983 h 10000"/>
              <a:gd name="connsiteX3" fmla="*/ 3537 w 9499"/>
              <a:gd name="connsiteY3" fmla="*/ 10000 h 10000"/>
              <a:gd name="connsiteX4" fmla="*/ 4279 w 9499"/>
              <a:gd name="connsiteY4" fmla="*/ 9773 h 10000"/>
              <a:gd name="connsiteX5" fmla="*/ 9499 w 9499"/>
              <a:gd name="connsiteY5" fmla="*/ 23 h 10000"/>
              <a:gd name="connsiteX6" fmla="*/ 8515 w 9499"/>
              <a:gd name="connsiteY6" fmla="*/ 0 h 10000"/>
              <a:gd name="connsiteX0" fmla="*/ 8964 w 9766"/>
              <a:gd name="connsiteY0" fmla="*/ 0 h 10000"/>
              <a:gd name="connsiteX1" fmla="*/ 0 w 9766"/>
              <a:gd name="connsiteY1" fmla="*/ 8829 h 10000"/>
              <a:gd name="connsiteX2" fmla="*/ 1333 w 9766"/>
              <a:gd name="connsiteY2" fmla="*/ 9983 h 10000"/>
              <a:gd name="connsiteX3" fmla="*/ 3724 w 9766"/>
              <a:gd name="connsiteY3" fmla="*/ 10000 h 10000"/>
              <a:gd name="connsiteX4" fmla="*/ 4505 w 9766"/>
              <a:gd name="connsiteY4" fmla="*/ 9773 h 10000"/>
              <a:gd name="connsiteX5" fmla="*/ 9766 w 9766"/>
              <a:gd name="connsiteY5" fmla="*/ 305 h 10000"/>
              <a:gd name="connsiteX6" fmla="*/ 8964 w 9766"/>
              <a:gd name="connsiteY6" fmla="*/ 0 h 10000"/>
              <a:gd name="connsiteX0" fmla="*/ 9239 w 10060"/>
              <a:gd name="connsiteY0" fmla="*/ 0 h 10000"/>
              <a:gd name="connsiteX1" fmla="*/ 0 w 10060"/>
              <a:gd name="connsiteY1" fmla="*/ 9535 h 10000"/>
              <a:gd name="connsiteX2" fmla="*/ 1425 w 10060"/>
              <a:gd name="connsiteY2" fmla="*/ 9983 h 10000"/>
              <a:gd name="connsiteX3" fmla="*/ 3873 w 10060"/>
              <a:gd name="connsiteY3" fmla="*/ 10000 h 10000"/>
              <a:gd name="connsiteX4" fmla="*/ 4673 w 10060"/>
              <a:gd name="connsiteY4" fmla="*/ 9773 h 10000"/>
              <a:gd name="connsiteX5" fmla="*/ 10060 w 10060"/>
              <a:gd name="connsiteY5" fmla="*/ 305 h 10000"/>
              <a:gd name="connsiteX6" fmla="*/ 9239 w 10060"/>
              <a:gd name="connsiteY6" fmla="*/ 0 h 10000"/>
              <a:gd name="connsiteX0" fmla="*/ 9239 w 10060"/>
              <a:gd name="connsiteY0" fmla="*/ 0 h 10064"/>
              <a:gd name="connsiteX1" fmla="*/ 0 w 10060"/>
              <a:gd name="connsiteY1" fmla="*/ 9535 h 10064"/>
              <a:gd name="connsiteX2" fmla="*/ 885 w 10060"/>
              <a:gd name="connsiteY2" fmla="*/ 10064 h 10064"/>
              <a:gd name="connsiteX3" fmla="*/ 3873 w 10060"/>
              <a:gd name="connsiteY3" fmla="*/ 10000 h 10064"/>
              <a:gd name="connsiteX4" fmla="*/ 4673 w 10060"/>
              <a:gd name="connsiteY4" fmla="*/ 9773 h 10064"/>
              <a:gd name="connsiteX5" fmla="*/ 10060 w 10060"/>
              <a:gd name="connsiteY5" fmla="*/ 305 h 10064"/>
              <a:gd name="connsiteX6" fmla="*/ 9239 w 10060"/>
              <a:gd name="connsiteY6" fmla="*/ 0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0" h="10064">
                <a:moveTo>
                  <a:pt x="9239" y="0"/>
                </a:moveTo>
                <a:lnTo>
                  <a:pt x="0" y="9535"/>
                </a:lnTo>
                <a:lnTo>
                  <a:pt x="885" y="10064"/>
                </a:lnTo>
                <a:lnTo>
                  <a:pt x="3873" y="10000"/>
                </a:lnTo>
                <a:lnTo>
                  <a:pt x="4673" y="9773"/>
                </a:lnTo>
                <a:lnTo>
                  <a:pt x="10060" y="305"/>
                </a:lnTo>
                <a:lnTo>
                  <a:pt x="9239" y="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6" name="Freeform 9"/>
          <p:cNvSpPr>
            <a:spLocks/>
          </p:cNvSpPr>
          <p:nvPr/>
        </p:nvSpPr>
        <p:spPr bwMode="auto">
          <a:xfrm>
            <a:off x="3400957" y="1221646"/>
            <a:ext cx="1785736" cy="4874667"/>
          </a:xfrm>
          <a:custGeom>
            <a:avLst/>
            <a:gdLst>
              <a:gd name="T0" fmla="*/ 0 w 474"/>
              <a:gd name="T1" fmla="*/ 2147483647 h 1062"/>
              <a:gd name="T2" fmla="*/ 2147483647 w 474"/>
              <a:gd name="T3" fmla="*/ 0 h 1062"/>
              <a:gd name="T4" fmla="*/ 2147483647 w 474"/>
              <a:gd name="T5" fmla="*/ 2147483647 h 1062"/>
              <a:gd name="T6" fmla="*/ 2147483647 w 474"/>
              <a:gd name="T7" fmla="*/ 2147483647 h 1062"/>
              <a:gd name="T8" fmla="*/ 2147483647 w 474"/>
              <a:gd name="T9" fmla="*/ 2147483647 h 1062"/>
              <a:gd name="T10" fmla="*/ 0 w 474"/>
              <a:gd name="T11" fmla="*/ 2147483647 h 1062"/>
              <a:gd name="T12" fmla="*/ 0 60000 65536"/>
              <a:gd name="T13" fmla="*/ 0 60000 65536"/>
              <a:gd name="T14" fmla="*/ 0 60000 65536"/>
              <a:gd name="T15" fmla="*/ 0 60000 65536"/>
              <a:gd name="T16" fmla="*/ 0 60000 65536"/>
              <a:gd name="T17" fmla="*/ 0 60000 65536"/>
              <a:gd name="T18" fmla="*/ 0 w 474"/>
              <a:gd name="T19" fmla="*/ 0 h 1062"/>
              <a:gd name="T20" fmla="*/ 474 w 474"/>
              <a:gd name="T21" fmla="*/ 1062 h 1062"/>
            </a:gdLst>
            <a:ahLst/>
            <a:cxnLst>
              <a:cxn ang="T12">
                <a:pos x="T0" y="T1"/>
              </a:cxn>
              <a:cxn ang="T13">
                <a:pos x="T2" y="T3"/>
              </a:cxn>
              <a:cxn ang="T14">
                <a:pos x="T4" y="T5"/>
              </a:cxn>
              <a:cxn ang="T15">
                <a:pos x="T6" y="T7"/>
              </a:cxn>
              <a:cxn ang="T16">
                <a:pos x="T8" y="T9"/>
              </a:cxn>
              <a:cxn ang="T17">
                <a:pos x="T10" y="T11"/>
              </a:cxn>
            </a:cxnLst>
            <a:rect l="T18" t="T19" r="T20" b="T21"/>
            <a:pathLst>
              <a:path w="474" h="1062">
                <a:moveTo>
                  <a:pt x="0" y="1062"/>
                </a:moveTo>
                <a:lnTo>
                  <a:pt x="402" y="0"/>
                </a:lnTo>
                <a:lnTo>
                  <a:pt x="474" y="4"/>
                </a:lnTo>
                <a:lnTo>
                  <a:pt x="140" y="1026"/>
                </a:lnTo>
                <a:lnTo>
                  <a:pt x="104" y="1056"/>
                </a:lnTo>
                <a:lnTo>
                  <a:pt x="0" y="1062"/>
                </a:ln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27" name="Freeform 10"/>
          <p:cNvSpPr>
            <a:spLocks/>
          </p:cNvSpPr>
          <p:nvPr/>
        </p:nvSpPr>
        <p:spPr bwMode="auto">
          <a:xfrm>
            <a:off x="4705264" y="981985"/>
            <a:ext cx="1624794" cy="5090827"/>
          </a:xfrm>
          <a:custGeom>
            <a:avLst/>
            <a:gdLst>
              <a:gd name="T0" fmla="*/ 0 w 534"/>
              <a:gd name="T1" fmla="*/ 2147483647 h 1186"/>
              <a:gd name="T2" fmla="*/ 2147483647 w 534"/>
              <a:gd name="T3" fmla="*/ 2147483647 h 1186"/>
              <a:gd name="T4" fmla="*/ 2147483647 w 534"/>
              <a:gd name="T5" fmla="*/ 2147483647 h 1186"/>
              <a:gd name="T6" fmla="*/ 2147483647 w 534"/>
              <a:gd name="T7" fmla="*/ 2147483647 h 1186"/>
              <a:gd name="T8" fmla="*/ 2147483647 w 534"/>
              <a:gd name="T9" fmla="*/ 0 h 1186"/>
              <a:gd name="T10" fmla="*/ 2147483647 w 534"/>
              <a:gd name="T11" fmla="*/ 2147483647 h 1186"/>
              <a:gd name="T12" fmla="*/ 2147483647 w 534"/>
              <a:gd name="T13" fmla="*/ 2147483647 h 1186"/>
              <a:gd name="T14" fmla="*/ 0 w 534"/>
              <a:gd name="T15" fmla="*/ 2147483647 h 1186"/>
              <a:gd name="T16" fmla="*/ 0 60000 65536"/>
              <a:gd name="T17" fmla="*/ 0 60000 65536"/>
              <a:gd name="T18" fmla="*/ 0 60000 65536"/>
              <a:gd name="T19" fmla="*/ 0 60000 65536"/>
              <a:gd name="T20" fmla="*/ 0 60000 65536"/>
              <a:gd name="T21" fmla="*/ 0 60000 65536"/>
              <a:gd name="T22" fmla="*/ 0 60000 65536"/>
              <a:gd name="T23" fmla="*/ 0 60000 65536"/>
              <a:gd name="T24" fmla="*/ 0 w 534"/>
              <a:gd name="T25" fmla="*/ 0 h 1186"/>
              <a:gd name="T26" fmla="*/ 534 w 534"/>
              <a:gd name="T27" fmla="*/ 1186 h 1186"/>
              <a:gd name="connsiteX0" fmla="*/ 0 w 10000"/>
              <a:gd name="connsiteY0" fmla="*/ 9781 h 10000"/>
              <a:gd name="connsiteX1" fmla="*/ 449 w 10000"/>
              <a:gd name="connsiteY1" fmla="*/ 10000 h 10000"/>
              <a:gd name="connsiteX2" fmla="*/ 1948 w 10000"/>
              <a:gd name="connsiteY2" fmla="*/ 9966 h 10000"/>
              <a:gd name="connsiteX3" fmla="*/ 3745 w 10000"/>
              <a:gd name="connsiteY3" fmla="*/ 8685 h 10000"/>
              <a:gd name="connsiteX4" fmla="*/ 10000 w 10000"/>
              <a:gd name="connsiteY4" fmla="*/ 0 h 10000"/>
              <a:gd name="connsiteX5" fmla="*/ 8496 w 10000"/>
              <a:gd name="connsiteY5" fmla="*/ 428 h 10000"/>
              <a:gd name="connsiteX6" fmla="*/ 6217 w 10000"/>
              <a:gd name="connsiteY6" fmla="*/ 1113 h 10000"/>
              <a:gd name="connsiteX7" fmla="*/ 0 w 10000"/>
              <a:gd name="connsiteY7" fmla="*/ 9781 h 10000"/>
              <a:gd name="connsiteX0" fmla="*/ 0 w 9638"/>
              <a:gd name="connsiteY0" fmla="*/ 9663 h 9882"/>
              <a:gd name="connsiteX1" fmla="*/ 449 w 9638"/>
              <a:gd name="connsiteY1" fmla="*/ 9882 h 9882"/>
              <a:gd name="connsiteX2" fmla="*/ 1948 w 9638"/>
              <a:gd name="connsiteY2" fmla="*/ 9848 h 9882"/>
              <a:gd name="connsiteX3" fmla="*/ 3745 w 9638"/>
              <a:gd name="connsiteY3" fmla="*/ 8567 h 9882"/>
              <a:gd name="connsiteX4" fmla="*/ 9638 w 9638"/>
              <a:gd name="connsiteY4" fmla="*/ 0 h 9882"/>
              <a:gd name="connsiteX5" fmla="*/ 8496 w 9638"/>
              <a:gd name="connsiteY5" fmla="*/ 310 h 9882"/>
              <a:gd name="connsiteX6" fmla="*/ 6217 w 9638"/>
              <a:gd name="connsiteY6" fmla="*/ 995 h 9882"/>
              <a:gd name="connsiteX7" fmla="*/ 0 w 9638"/>
              <a:gd name="connsiteY7" fmla="*/ 9663 h 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8" h="9882">
                <a:moveTo>
                  <a:pt x="0" y="9663"/>
                </a:moveTo>
                <a:lnTo>
                  <a:pt x="449" y="9882"/>
                </a:lnTo>
                <a:lnTo>
                  <a:pt x="1948" y="9848"/>
                </a:lnTo>
                <a:lnTo>
                  <a:pt x="3745" y="8567"/>
                </a:lnTo>
                <a:lnTo>
                  <a:pt x="9638" y="0"/>
                </a:lnTo>
                <a:lnTo>
                  <a:pt x="8496" y="310"/>
                </a:lnTo>
                <a:lnTo>
                  <a:pt x="6217" y="995"/>
                </a:lnTo>
                <a:lnTo>
                  <a:pt x="0" y="9663"/>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8" name="Freeform 11"/>
          <p:cNvSpPr>
            <a:spLocks/>
          </p:cNvSpPr>
          <p:nvPr/>
        </p:nvSpPr>
        <p:spPr bwMode="auto">
          <a:xfrm>
            <a:off x="6712590" y="852435"/>
            <a:ext cx="1450447" cy="5688426"/>
          </a:xfrm>
          <a:custGeom>
            <a:avLst/>
            <a:gdLst>
              <a:gd name="T0" fmla="*/ 0 w 318"/>
              <a:gd name="T1" fmla="*/ 2147483647 h 1464"/>
              <a:gd name="T2" fmla="*/ 2147483647 w 318"/>
              <a:gd name="T3" fmla="*/ 2147483647 h 1464"/>
              <a:gd name="T4" fmla="*/ 2147483647 w 318"/>
              <a:gd name="T5" fmla="*/ 0 h 1464"/>
              <a:gd name="T6" fmla="*/ 2147483647 w 318"/>
              <a:gd name="T7" fmla="*/ 2147483647 h 1464"/>
              <a:gd name="T8" fmla="*/ 0 w 318"/>
              <a:gd name="T9" fmla="*/ 2147483647 h 1464"/>
              <a:gd name="T10" fmla="*/ 0 60000 65536"/>
              <a:gd name="T11" fmla="*/ 0 60000 65536"/>
              <a:gd name="T12" fmla="*/ 0 60000 65536"/>
              <a:gd name="T13" fmla="*/ 0 60000 65536"/>
              <a:gd name="T14" fmla="*/ 0 60000 65536"/>
              <a:gd name="T15" fmla="*/ 0 w 318"/>
              <a:gd name="T16" fmla="*/ 0 h 1464"/>
              <a:gd name="T17" fmla="*/ 318 w 318"/>
              <a:gd name="T18" fmla="*/ 1464 h 1464"/>
              <a:gd name="connsiteX0" fmla="*/ 0 w 23186"/>
              <a:gd name="connsiteY0" fmla="*/ 15415 h 15415"/>
              <a:gd name="connsiteX1" fmla="*/ 23186 w 23186"/>
              <a:gd name="connsiteY1" fmla="*/ 0 h 15415"/>
              <a:gd name="connsiteX2" fmla="*/ 10000 w 23186"/>
              <a:gd name="connsiteY2" fmla="*/ 5415 h 15415"/>
              <a:gd name="connsiteX3" fmla="*/ 31 w 23186"/>
              <a:gd name="connsiteY3" fmla="*/ 12642 h 15415"/>
              <a:gd name="connsiteX4" fmla="*/ 0 w 23186"/>
              <a:gd name="connsiteY4" fmla="*/ 15415 h 15415"/>
              <a:gd name="connsiteX0" fmla="*/ 0 w 23186"/>
              <a:gd name="connsiteY0" fmla="*/ 18923 h 18923"/>
              <a:gd name="connsiteX1" fmla="*/ 23186 w 23186"/>
              <a:gd name="connsiteY1" fmla="*/ 3508 h 18923"/>
              <a:gd name="connsiteX2" fmla="*/ 22770 w 23186"/>
              <a:gd name="connsiteY2" fmla="*/ 0 h 18923"/>
              <a:gd name="connsiteX3" fmla="*/ 31 w 23186"/>
              <a:gd name="connsiteY3" fmla="*/ 16150 h 18923"/>
              <a:gd name="connsiteX4" fmla="*/ 0 w 23186"/>
              <a:gd name="connsiteY4" fmla="*/ 18923 h 18923"/>
              <a:gd name="connsiteX0" fmla="*/ 0 w 22789"/>
              <a:gd name="connsiteY0" fmla="*/ 18923 h 18923"/>
              <a:gd name="connsiteX1" fmla="*/ 22388 w 22789"/>
              <a:gd name="connsiteY1" fmla="*/ 3677 h 18923"/>
              <a:gd name="connsiteX2" fmla="*/ 22770 w 22789"/>
              <a:gd name="connsiteY2" fmla="*/ 0 h 18923"/>
              <a:gd name="connsiteX3" fmla="*/ 31 w 22789"/>
              <a:gd name="connsiteY3" fmla="*/ 16150 h 18923"/>
              <a:gd name="connsiteX4" fmla="*/ 0 w 22789"/>
              <a:gd name="connsiteY4" fmla="*/ 18923 h 1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 h="18923">
                <a:moveTo>
                  <a:pt x="0" y="18923"/>
                </a:moveTo>
                <a:lnTo>
                  <a:pt x="22388" y="3677"/>
                </a:lnTo>
                <a:cubicBezTo>
                  <a:pt x="22249" y="2508"/>
                  <a:pt x="22909" y="1169"/>
                  <a:pt x="22770" y="0"/>
                </a:cubicBezTo>
                <a:lnTo>
                  <a:pt x="31" y="16150"/>
                </a:lnTo>
                <a:cubicBezTo>
                  <a:pt x="21" y="17074"/>
                  <a:pt x="10" y="17999"/>
                  <a:pt x="0" y="18923"/>
                </a:cubicBez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9" name="Freeform 12"/>
          <p:cNvSpPr>
            <a:spLocks/>
          </p:cNvSpPr>
          <p:nvPr/>
        </p:nvSpPr>
        <p:spPr bwMode="auto">
          <a:xfrm>
            <a:off x="4709183" y="1126175"/>
            <a:ext cx="1483679" cy="4938803"/>
          </a:xfrm>
          <a:custGeom>
            <a:avLst/>
            <a:gdLst>
              <a:gd name="T0" fmla="*/ 0 w 424"/>
              <a:gd name="T1" fmla="*/ 2147483647 h 1056"/>
              <a:gd name="T2" fmla="*/ 2147483647 w 424"/>
              <a:gd name="T3" fmla="*/ 2147483647 h 1056"/>
              <a:gd name="T4" fmla="*/ 2147483647 w 424"/>
              <a:gd name="T5" fmla="*/ 0 h 1056"/>
              <a:gd name="T6" fmla="*/ 2147483647 w 424"/>
              <a:gd name="T7" fmla="*/ 2147483647 h 1056"/>
              <a:gd name="T8" fmla="*/ 2147483647 w 424"/>
              <a:gd name="T9" fmla="*/ 2147483647 h 1056"/>
              <a:gd name="T10" fmla="*/ 0 w 424"/>
              <a:gd name="T11" fmla="*/ 2147483647 h 1056"/>
              <a:gd name="T12" fmla="*/ 0 60000 65536"/>
              <a:gd name="T13" fmla="*/ 0 60000 65536"/>
              <a:gd name="T14" fmla="*/ 0 60000 65536"/>
              <a:gd name="T15" fmla="*/ 0 60000 65536"/>
              <a:gd name="T16" fmla="*/ 0 60000 65536"/>
              <a:gd name="T17" fmla="*/ 0 60000 65536"/>
              <a:gd name="T18" fmla="*/ 0 w 424"/>
              <a:gd name="T19" fmla="*/ 0 h 1056"/>
              <a:gd name="T20" fmla="*/ 424 w 424"/>
              <a:gd name="T21" fmla="*/ 1056 h 1056"/>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13 w 10000"/>
              <a:gd name="connsiteY4" fmla="*/ 10000 h 10000"/>
              <a:gd name="connsiteX5" fmla="*/ 0 w 10000"/>
              <a:gd name="connsiteY5" fmla="*/ 9867 h 10000"/>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8 w 10000"/>
              <a:gd name="connsiteY4" fmla="*/ 10000 h 10000"/>
              <a:gd name="connsiteX5" fmla="*/ 0 w 10000"/>
              <a:gd name="connsiteY5" fmla="*/ 98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9867"/>
                </a:moveTo>
                <a:lnTo>
                  <a:pt x="7689" y="38"/>
                </a:lnTo>
                <a:lnTo>
                  <a:pt x="10000" y="0"/>
                </a:lnTo>
                <a:lnTo>
                  <a:pt x="2274" y="10000"/>
                </a:lnTo>
                <a:lnTo>
                  <a:pt x="68" y="10000"/>
                </a:lnTo>
                <a:cubicBezTo>
                  <a:pt x="45" y="9956"/>
                  <a:pt x="23" y="9911"/>
                  <a:pt x="0" y="9867"/>
                </a:cubicBez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30" name="Line 13"/>
          <p:cNvSpPr>
            <a:spLocks noChangeShapeType="1"/>
          </p:cNvSpPr>
          <p:nvPr/>
        </p:nvSpPr>
        <p:spPr bwMode="auto">
          <a:xfrm flipV="1">
            <a:off x="3626207" y="3920569"/>
            <a:ext cx="665844" cy="2091534"/>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1" name="Freeform 14"/>
          <p:cNvSpPr>
            <a:spLocks/>
          </p:cNvSpPr>
          <p:nvPr/>
        </p:nvSpPr>
        <p:spPr bwMode="auto">
          <a:xfrm>
            <a:off x="3626207" y="1093520"/>
            <a:ext cx="2373206" cy="4957751"/>
          </a:xfrm>
          <a:custGeom>
            <a:avLst/>
            <a:gdLst>
              <a:gd name="T0" fmla="*/ 0 w 864"/>
              <a:gd name="T1" fmla="*/ 2147483647 h 1083"/>
              <a:gd name="T2" fmla="*/ 2147483647 w 864"/>
              <a:gd name="T3" fmla="*/ 2147483647 h 1083"/>
              <a:gd name="T4" fmla="*/ 2147483647 w 864"/>
              <a:gd name="T5" fmla="*/ 0 h 1083"/>
              <a:gd name="T6" fmla="*/ 2147483647 w 864"/>
              <a:gd name="T7" fmla="*/ 2147483647 h 1083"/>
              <a:gd name="T8" fmla="*/ 2147483647 w 864"/>
              <a:gd name="T9" fmla="*/ 2147483647 h 1083"/>
              <a:gd name="T10" fmla="*/ 2147483647 w 864"/>
              <a:gd name="T11" fmla="*/ 2147483647 h 1083"/>
              <a:gd name="T12" fmla="*/ 0 w 864"/>
              <a:gd name="T13" fmla="*/ 2147483647 h 1083"/>
              <a:gd name="T14" fmla="*/ 0 60000 65536"/>
              <a:gd name="T15" fmla="*/ 0 60000 65536"/>
              <a:gd name="T16" fmla="*/ 0 60000 65536"/>
              <a:gd name="T17" fmla="*/ 0 60000 65536"/>
              <a:gd name="T18" fmla="*/ 0 60000 65536"/>
              <a:gd name="T19" fmla="*/ 0 60000 65536"/>
              <a:gd name="T20" fmla="*/ 0 60000 65536"/>
              <a:gd name="T21" fmla="*/ 0 w 864"/>
              <a:gd name="T22" fmla="*/ 0 h 1083"/>
              <a:gd name="T23" fmla="*/ 864 w 864"/>
              <a:gd name="T24" fmla="*/ 1083 h 1083"/>
              <a:gd name="connsiteX0" fmla="*/ 0 w 10000"/>
              <a:gd name="connsiteY0" fmla="*/ 21951 h 21951"/>
              <a:gd name="connsiteX1" fmla="*/ 8637 w 10000"/>
              <a:gd name="connsiteY1" fmla="*/ 0 h 21951"/>
              <a:gd name="connsiteX2" fmla="*/ 6991 w 10000"/>
              <a:gd name="connsiteY2" fmla="*/ 11951 h 21951"/>
              <a:gd name="connsiteX3" fmla="*/ 10000 w 10000"/>
              <a:gd name="connsiteY3" fmla="*/ 12320 h 21951"/>
              <a:gd name="connsiteX4" fmla="*/ 6227 w 10000"/>
              <a:gd name="connsiteY4" fmla="*/ 21849 h 21951"/>
              <a:gd name="connsiteX5" fmla="*/ 3171 w 10000"/>
              <a:gd name="connsiteY5" fmla="*/ 21545 h 21951"/>
              <a:gd name="connsiteX6" fmla="*/ 0 w 10000"/>
              <a:gd name="connsiteY6" fmla="*/ 21951 h 21951"/>
              <a:gd name="connsiteX0" fmla="*/ 0 w 10508"/>
              <a:gd name="connsiteY0" fmla="*/ 22331 h 22331"/>
              <a:gd name="connsiteX1" fmla="*/ 8637 w 10508"/>
              <a:gd name="connsiteY1" fmla="*/ 380 h 22331"/>
              <a:gd name="connsiteX2" fmla="*/ 10508 w 10508"/>
              <a:gd name="connsiteY2" fmla="*/ 0 h 22331"/>
              <a:gd name="connsiteX3" fmla="*/ 10000 w 10508"/>
              <a:gd name="connsiteY3" fmla="*/ 12700 h 22331"/>
              <a:gd name="connsiteX4" fmla="*/ 6227 w 10508"/>
              <a:gd name="connsiteY4" fmla="*/ 22229 h 22331"/>
              <a:gd name="connsiteX5" fmla="*/ 3171 w 10508"/>
              <a:gd name="connsiteY5" fmla="*/ 21925 h 22331"/>
              <a:gd name="connsiteX6" fmla="*/ 0 w 10508"/>
              <a:gd name="connsiteY6" fmla="*/ 22331 h 22331"/>
              <a:gd name="connsiteX0" fmla="*/ 0 w 13698"/>
              <a:gd name="connsiteY0" fmla="*/ 23428 h 23428"/>
              <a:gd name="connsiteX1" fmla="*/ 8637 w 13698"/>
              <a:gd name="connsiteY1" fmla="*/ 1477 h 23428"/>
              <a:gd name="connsiteX2" fmla="*/ 10508 w 13698"/>
              <a:gd name="connsiteY2" fmla="*/ 1097 h 23428"/>
              <a:gd name="connsiteX3" fmla="*/ 13693 w 13698"/>
              <a:gd name="connsiteY3" fmla="*/ 1238 h 23428"/>
              <a:gd name="connsiteX4" fmla="*/ 6227 w 13698"/>
              <a:gd name="connsiteY4" fmla="*/ 23326 h 23428"/>
              <a:gd name="connsiteX5" fmla="*/ 3171 w 13698"/>
              <a:gd name="connsiteY5" fmla="*/ 23022 h 23428"/>
              <a:gd name="connsiteX6" fmla="*/ 0 w 13698"/>
              <a:gd name="connsiteY6" fmla="*/ 23428 h 23428"/>
              <a:gd name="connsiteX0" fmla="*/ 0 w 13693"/>
              <a:gd name="connsiteY0" fmla="*/ 22452 h 22452"/>
              <a:gd name="connsiteX1" fmla="*/ 8637 w 13693"/>
              <a:gd name="connsiteY1" fmla="*/ 501 h 22452"/>
              <a:gd name="connsiteX2" fmla="*/ 10508 w 13693"/>
              <a:gd name="connsiteY2" fmla="*/ 121 h 22452"/>
              <a:gd name="connsiteX3" fmla="*/ 13693 w 13693"/>
              <a:gd name="connsiteY3" fmla="*/ 262 h 22452"/>
              <a:gd name="connsiteX4" fmla="*/ 6227 w 13693"/>
              <a:gd name="connsiteY4" fmla="*/ 22350 h 22452"/>
              <a:gd name="connsiteX5" fmla="*/ 3171 w 13693"/>
              <a:gd name="connsiteY5" fmla="*/ 22046 h 22452"/>
              <a:gd name="connsiteX6" fmla="*/ 0 w 13693"/>
              <a:gd name="connsiteY6" fmla="*/ 22452 h 22452"/>
              <a:gd name="connsiteX0" fmla="*/ 0 w 13693"/>
              <a:gd name="connsiteY0" fmla="*/ 22967 h 22967"/>
              <a:gd name="connsiteX1" fmla="*/ 8637 w 13693"/>
              <a:gd name="connsiteY1" fmla="*/ 1016 h 22967"/>
              <a:gd name="connsiteX2" fmla="*/ 10508 w 13693"/>
              <a:gd name="connsiteY2" fmla="*/ 636 h 22967"/>
              <a:gd name="connsiteX3" fmla="*/ 13693 w 13693"/>
              <a:gd name="connsiteY3" fmla="*/ 777 h 22967"/>
              <a:gd name="connsiteX4" fmla="*/ 6227 w 13693"/>
              <a:gd name="connsiteY4" fmla="*/ 22865 h 22967"/>
              <a:gd name="connsiteX5" fmla="*/ 3171 w 13693"/>
              <a:gd name="connsiteY5" fmla="*/ 22561 h 22967"/>
              <a:gd name="connsiteX6" fmla="*/ 0 w 13693"/>
              <a:gd name="connsiteY6" fmla="*/ 22967 h 22967"/>
              <a:gd name="connsiteX0" fmla="*/ 0 w 13693"/>
              <a:gd name="connsiteY0" fmla="*/ 22569 h 22569"/>
              <a:gd name="connsiteX1" fmla="*/ 8637 w 13693"/>
              <a:gd name="connsiteY1" fmla="*/ 618 h 22569"/>
              <a:gd name="connsiteX2" fmla="*/ 10508 w 13693"/>
              <a:gd name="connsiteY2" fmla="*/ 238 h 22569"/>
              <a:gd name="connsiteX3" fmla="*/ 13693 w 13693"/>
              <a:gd name="connsiteY3" fmla="*/ 379 h 22569"/>
              <a:gd name="connsiteX4" fmla="*/ 6227 w 13693"/>
              <a:gd name="connsiteY4" fmla="*/ 22467 h 22569"/>
              <a:gd name="connsiteX5" fmla="*/ 3171 w 13693"/>
              <a:gd name="connsiteY5" fmla="*/ 22163 h 22569"/>
              <a:gd name="connsiteX6" fmla="*/ 0 w 13693"/>
              <a:gd name="connsiteY6" fmla="*/ 22569 h 22569"/>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171 w 13693"/>
              <a:gd name="connsiteY5" fmla="*/ 22055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054 w 13693"/>
              <a:gd name="connsiteY5" fmla="*/ 21918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61 h 22461"/>
              <a:gd name="connsiteX1" fmla="*/ 8461 w 13693"/>
              <a:gd name="connsiteY1" fmla="*/ 647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27 h 22427"/>
              <a:gd name="connsiteX1" fmla="*/ 8461 w 13693"/>
              <a:gd name="connsiteY1" fmla="*/ 613 h 22427"/>
              <a:gd name="connsiteX2" fmla="*/ 10977 w 13693"/>
              <a:gd name="connsiteY2" fmla="*/ 142 h 22427"/>
              <a:gd name="connsiteX3" fmla="*/ 13693 w 13693"/>
              <a:gd name="connsiteY3" fmla="*/ 237 h 22427"/>
              <a:gd name="connsiteX4" fmla="*/ 6110 w 13693"/>
              <a:gd name="connsiteY4" fmla="*/ 22416 h 22427"/>
              <a:gd name="connsiteX5" fmla="*/ 3054 w 13693"/>
              <a:gd name="connsiteY5" fmla="*/ 21884 h 22427"/>
              <a:gd name="connsiteX6" fmla="*/ 0 w 13693"/>
              <a:gd name="connsiteY6" fmla="*/ 22427 h 22427"/>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3" h="22285">
                <a:moveTo>
                  <a:pt x="0" y="22285"/>
                </a:moveTo>
                <a:lnTo>
                  <a:pt x="8461" y="471"/>
                </a:lnTo>
                <a:lnTo>
                  <a:pt x="10977" y="0"/>
                </a:lnTo>
                <a:cubicBezTo>
                  <a:pt x="14853" y="306"/>
                  <a:pt x="8996" y="-165"/>
                  <a:pt x="13693" y="278"/>
                </a:cubicBezTo>
                <a:lnTo>
                  <a:pt x="6110" y="22274"/>
                </a:lnTo>
                <a:lnTo>
                  <a:pt x="3054" y="21742"/>
                </a:lnTo>
                <a:lnTo>
                  <a:pt x="0" y="22285"/>
                </a:lnTo>
                <a:close/>
              </a:path>
            </a:pathLst>
          </a:custGeom>
          <a:solidFill>
            <a:srgbClr val="C0C0C0"/>
          </a:solidFill>
          <a:ln w="12700" cmpd="sng">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2" name="Line 15"/>
          <p:cNvSpPr>
            <a:spLocks noChangeShapeType="1"/>
          </p:cNvSpPr>
          <p:nvPr/>
        </p:nvSpPr>
        <p:spPr bwMode="auto">
          <a:xfrm flipV="1">
            <a:off x="4164755" y="1088299"/>
            <a:ext cx="1370857" cy="4863093"/>
          </a:xfrm>
          <a:prstGeom prst="line">
            <a:avLst/>
          </a:prstGeom>
          <a:noFill/>
          <a:ln w="317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3" name="Freeform 16"/>
          <p:cNvSpPr>
            <a:spLocks/>
          </p:cNvSpPr>
          <p:nvPr/>
        </p:nvSpPr>
        <p:spPr bwMode="auto">
          <a:xfrm>
            <a:off x="1742063" y="4184948"/>
            <a:ext cx="5004133" cy="1366204"/>
          </a:xfrm>
          <a:custGeom>
            <a:avLst/>
            <a:gdLst>
              <a:gd name="T0" fmla="*/ 0 w 2244"/>
              <a:gd name="T1" fmla="*/ 0 h 597"/>
              <a:gd name="T2" fmla="*/ 2147483647 w 2244"/>
              <a:gd name="T3" fmla="*/ 2147483647 h 597"/>
              <a:gd name="T4" fmla="*/ 2147483647 w 2244"/>
              <a:gd name="T5" fmla="*/ 2147483647 h 597"/>
              <a:gd name="T6" fmla="*/ 2147483647 w 2244"/>
              <a:gd name="T7" fmla="*/ 2147483647 h 597"/>
              <a:gd name="T8" fmla="*/ 2147483647 w 2244"/>
              <a:gd name="T9" fmla="*/ 2147483647 h 597"/>
              <a:gd name="T10" fmla="*/ 2147483647 w 2244"/>
              <a:gd name="T11" fmla="*/ 2147483647 h 597"/>
              <a:gd name="T12" fmla="*/ 2147483647 w 2244"/>
              <a:gd name="T13" fmla="*/ 2147483647 h 597"/>
              <a:gd name="T14" fmla="*/ 2147483647 w 2244"/>
              <a:gd name="T15" fmla="*/ 2147483647 h 597"/>
              <a:gd name="T16" fmla="*/ 2147483647 w 2244"/>
              <a:gd name="T17" fmla="*/ 2147483647 h 597"/>
              <a:gd name="T18" fmla="*/ 2147483647 w 2244"/>
              <a:gd name="T19" fmla="*/ 2147483647 h 597"/>
              <a:gd name="T20" fmla="*/ 2147483647 w 2244"/>
              <a:gd name="T21" fmla="*/ 2147483647 h 597"/>
              <a:gd name="T22" fmla="*/ 2147483647 w 2244"/>
              <a:gd name="T23" fmla="*/ 2147483647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597"/>
              <a:gd name="T38" fmla="*/ 2244 w 2244"/>
              <a:gd name="T39" fmla="*/ 597 h 597"/>
              <a:gd name="connsiteX0" fmla="*/ 0 w 11105"/>
              <a:gd name="connsiteY0" fmla="*/ 0 h 11162"/>
              <a:gd name="connsiteX1" fmla="*/ 927 w 11105"/>
              <a:gd name="connsiteY1" fmla="*/ 2328 h 11162"/>
              <a:gd name="connsiteX2" fmla="*/ 2184 w 11105"/>
              <a:gd name="connsiteY2" fmla="*/ 4640 h 11162"/>
              <a:gd name="connsiteX3" fmla="*/ 3904 w 11105"/>
              <a:gd name="connsiteY3" fmla="*/ 6231 h 11162"/>
              <a:gd name="connsiteX4" fmla="*/ 4693 w 11105"/>
              <a:gd name="connsiteY4" fmla="*/ 4221 h 11162"/>
              <a:gd name="connsiteX5" fmla="*/ 5147 w 11105"/>
              <a:gd name="connsiteY5" fmla="*/ 4221 h 11162"/>
              <a:gd name="connsiteX6" fmla="*/ 6283 w 11105"/>
              <a:gd name="connsiteY6" fmla="*/ 3920 h 11162"/>
              <a:gd name="connsiteX7" fmla="*/ 7366 w 11105"/>
              <a:gd name="connsiteY7" fmla="*/ 4824 h 11162"/>
              <a:gd name="connsiteX8" fmla="*/ 7834 w 11105"/>
              <a:gd name="connsiteY8" fmla="*/ 5327 h 11162"/>
              <a:gd name="connsiteX9" fmla="*/ 7794 w 11105"/>
              <a:gd name="connsiteY9" fmla="*/ 8794 h 11162"/>
              <a:gd name="connsiteX10" fmla="*/ 8396 w 11105"/>
              <a:gd name="connsiteY10" fmla="*/ 9598 h 11162"/>
              <a:gd name="connsiteX11" fmla="*/ 11105 w 11105"/>
              <a:gd name="connsiteY11" fmla="*/ 11162 h 1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5" h="11162">
                <a:moveTo>
                  <a:pt x="0" y="0"/>
                </a:moveTo>
                <a:lnTo>
                  <a:pt x="927" y="2328"/>
                </a:lnTo>
                <a:lnTo>
                  <a:pt x="2184" y="4640"/>
                </a:lnTo>
                <a:lnTo>
                  <a:pt x="3904" y="6231"/>
                </a:lnTo>
                <a:lnTo>
                  <a:pt x="4693" y="4221"/>
                </a:lnTo>
                <a:lnTo>
                  <a:pt x="5147" y="4221"/>
                </a:lnTo>
                <a:lnTo>
                  <a:pt x="6283" y="3920"/>
                </a:lnTo>
                <a:lnTo>
                  <a:pt x="7366" y="4824"/>
                </a:lnTo>
                <a:lnTo>
                  <a:pt x="7834" y="5327"/>
                </a:lnTo>
                <a:cubicBezTo>
                  <a:pt x="7821" y="6483"/>
                  <a:pt x="7807" y="7638"/>
                  <a:pt x="7794" y="8794"/>
                </a:cubicBezTo>
                <a:lnTo>
                  <a:pt x="8396" y="9598"/>
                </a:lnTo>
                <a:cubicBezTo>
                  <a:pt x="8931" y="9732"/>
                  <a:pt x="10570" y="11028"/>
                  <a:pt x="11105" y="11162"/>
                </a:cubicBez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4" name="Freeform 17"/>
          <p:cNvSpPr>
            <a:spLocks/>
          </p:cNvSpPr>
          <p:nvPr/>
        </p:nvSpPr>
        <p:spPr bwMode="auto">
          <a:xfrm>
            <a:off x="2071658" y="3358517"/>
            <a:ext cx="4995790" cy="1355189"/>
          </a:xfrm>
          <a:custGeom>
            <a:avLst/>
            <a:gdLst>
              <a:gd name="T0" fmla="*/ 0 w 2489"/>
              <a:gd name="T1" fmla="*/ 0 h 660"/>
              <a:gd name="T2" fmla="*/ 2147483647 w 2489"/>
              <a:gd name="T3" fmla="*/ 2147483647 h 660"/>
              <a:gd name="T4" fmla="*/ 2147483647 w 2489"/>
              <a:gd name="T5" fmla="*/ 2147483647 h 660"/>
              <a:gd name="T6" fmla="*/ 2147483647 w 2489"/>
              <a:gd name="T7" fmla="*/ 2147483647 h 660"/>
              <a:gd name="T8" fmla="*/ 2147483647 w 2489"/>
              <a:gd name="T9" fmla="*/ 2147483647 h 660"/>
              <a:gd name="T10" fmla="*/ 2147483647 w 2489"/>
              <a:gd name="T11" fmla="*/ 2147483647 h 660"/>
              <a:gd name="T12" fmla="*/ 2147483647 w 2489"/>
              <a:gd name="T13" fmla="*/ 2147483647 h 660"/>
              <a:gd name="T14" fmla="*/ 2147483647 w 2489"/>
              <a:gd name="T15" fmla="*/ 2147483647 h 660"/>
              <a:gd name="T16" fmla="*/ 2147483647 w 2489"/>
              <a:gd name="T17" fmla="*/ 2147483647 h 660"/>
              <a:gd name="T18" fmla="*/ 2147483647 w 2489"/>
              <a:gd name="T19" fmla="*/ 2147483647 h 660"/>
              <a:gd name="T20" fmla="*/ 2147483647 w 2489"/>
              <a:gd name="T21" fmla="*/ 2147483647 h 660"/>
              <a:gd name="T22" fmla="*/ 2147483647 w 2489"/>
              <a:gd name="T23" fmla="*/ 2147483647 h 660"/>
              <a:gd name="T24" fmla="*/ 2147483647 w 2489"/>
              <a:gd name="T25" fmla="*/ 2147483647 h 6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9"/>
              <a:gd name="T40" fmla="*/ 0 h 660"/>
              <a:gd name="T41" fmla="*/ 2489 w 2489"/>
              <a:gd name="T42" fmla="*/ 660 h 6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9" h="660">
                <a:moveTo>
                  <a:pt x="0" y="0"/>
                </a:moveTo>
                <a:lnTo>
                  <a:pt x="208" y="139"/>
                </a:lnTo>
                <a:lnTo>
                  <a:pt x="490" y="277"/>
                </a:lnTo>
                <a:lnTo>
                  <a:pt x="902" y="372"/>
                </a:lnTo>
                <a:lnTo>
                  <a:pt x="1052" y="264"/>
                </a:lnTo>
                <a:lnTo>
                  <a:pt x="1130" y="267"/>
                </a:lnTo>
                <a:lnTo>
                  <a:pt x="1409" y="246"/>
                </a:lnTo>
                <a:lnTo>
                  <a:pt x="1658" y="303"/>
                </a:lnTo>
                <a:lnTo>
                  <a:pt x="1757" y="312"/>
                </a:lnTo>
                <a:lnTo>
                  <a:pt x="1737" y="543"/>
                </a:lnTo>
                <a:lnTo>
                  <a:pt x="1889" y="585"/>
                </a:lnTo>
                <a:lnTo>
                  <a:pt x="2129" y="612"/>
                </a:lnTo>
                <a:lnTo>
                  <a:pt x="2489" y="660"/>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5" name="Freeform 18"/>
          <p:cNvSpPr>
            <a:spLocks/>
          </p:cNvSpPr>
          <p:nvPr/>
        </p:nvSpPr>
        <p:spPr bwMode="auto">
          <a:xfrm>
            <a:off x="2301018" y="2619181"/>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429 w 10953"/>
              <a:gd name="connsiteY7" fmla="*/ 665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828" y="6463"/>
                </a:lnTo>
                <a:lnTo>
                  <a:pt x="4395" y="5376"/>
                </a:lnTo>
                <a:lnTo>
                  <a:pt x="4781" y="5538"/>
                </a:lnTo>
                <a:lnTo>
                  <a:pt x="5914" y="4507"/>
                </a:lnTo>
                <a:lnTo>
                  <a:pt x="6872" y="6472"/>
                </a:lnTo>
                <a:lnTo>
                  <a:pt x="7429" y="6655"/>
                </a:lnTo>
                <a:cubicBezTo>
                  <a:pt x="7425" y="7996"/>
                  <a:pt x="7708" y="8028"/>
                  <a:pt x="7704" y="9369"/>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6" name="Freeform 19"/>
          <p:cNvSpPr>
            <a:spLocks/>
          </p:cNvSpPr>
          <p:nvPr/>
        </p:nvSpPr>
        <p:spPr bwMode="auto">
          <a:xfrm>
            <a:off x="1442629" y="5044671"/>
            <a:ext cx="3603392" cy="826430"/>
          </a:xfrm>
          <a:custGeom>
            <a:avLst/>
            <a:gdLst>
              <a:gd name="T0" fmla="*/ 0 w 1794"/>
              <a:gd name="T1" fmla="*/ 0 h 402"/>
              <a:gd name="T2" fmla="*/ 2147483647 w 1794"/>
              <a:gd name="T3" fmla="*/ 2147483647 h 402"/>
              <a:gd name="T4" fmla="*/ 2147483647 w 1794"/>
              <a:gd name="T5" fmla="*/ 2147483647 h 402"/>
              <a:gd name="T6" fmla="*/ 2147483647 w 1794"/>
              <a:gd name="T7" fmla="*/ 2147483647 h 402"/>
              <a:gd name="T8" fmla="*/ 2147483647 w 1794"/>
              <a:gd name="T9" fmla="*/ 2147483647 h 402"/>
              <a:gd name="T10" fmla="*/ 2147483647 w 1794"/>
              <a:gd name="T11" fmla="*/ 2147483647 h 402"/>
              <a:gd name="T12" fmla="*/ 2147483647 w 1794"/>
              <a:gd name="T13" fmla="*/ 2147483647 h 402"/>
              <a:gd name="T14" fmla="*/ 2147483647 w 1794"/>
              <a:gd name="T15" fmla="*/ 2147483647 h 402"/>
              <a:gd name="T16" fmla="*/ 2147483647 w 1794"/>
              <a:gd name="T17" fmla="*/ 2147483647 h 402"/>
              <a:gd name="T18" fmla="*/ 2147483647 w 1794"/>
              <a:gd name="T19" fmla="*/ 2147483647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94"/>
              <a:gd name="T31" fmla="*/ 0 h 402"/>
              <a:gd name="T32" fmla="*/ 1794 w 1794"/>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94" h="402">
                <a:moveTo>
                  <a:pt x="0" y="0"/>
                </a:moveTo>
                <a:lnTo>
                  <a:pt x="208" y="139"/>
                </a:lnTo>
                <a:lnTo>
                  <a:pt x="490" y="277"/>
                </a:lnTo>
                <a:lnTo>
                  <a:pt x="876" y="372"/>
                </a:lnTo>
                <a:lnTo>
                  <a:pt x="1053" y="252"/>
                </a:lnTo>
                <a:lnTo>
                  <a:pt x="1155" y="252"/>
                </a:lnTo>
                <a:lnTo>
                  <a:pt x="1410" y="234"/>
                </a:lnTo>
                <a:lnTo>
                  <a:pt x="1653" y="288"/>
                </a:lnTo>
                <a:lnTo>
                  <a:pt x="1788" y="315"/>
                </a:lnTo>
                <a:lnTo>
                  <a:pt x="1794" y="402"/>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47" name="Text Box 30"/>
          <p:cNvSpPr txBox="1">
            <a:spLocks noChangeArrowheads="1"/>
          </p:cNvSpPr>
          <p:nvPr/>
        </p:nvSpPr>
        <p:spPr bwMode="auto">
          <a:xfrm>
            <a:off x="1921265" y="521504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100</a:t>
            </a:r>
          </a:p>
        </p:txBody>
      </p:sp>
      <p:sp>
        <p:nvSpPr>
          <p:cNvPr id="158748" name="Text Box 31"/>
          <p:cNvSpPr txBox="1">
            <a:spLocks noChangeArrowheads="1"/>
          </p:cNvSpPr>
          <p:nvPr/>
        </p:nvSpPr>
        <p:spPr bwMode="auto">
          <a:xfrm>
            <a:off x="2175057" y="4351229"/>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102</a:t>
            </a:r>
          </a:p>
        </p:txBody>
      </p:sp>
      <p:sp>
        <p:nvSpPr>
          <p:cNvPr id="158766" name="Freeform 51"/>
          <p:cNvSpPr>
            <a:spLocks/>
          </p:cNvSpPr>
          <p:nvPr/>
        </p:nvSpPr>
        <p:spPr bwMode="auto">
          <a:xfrm>
            <a:off x="1135166" y="5724223"/>
            <a:ext cx="5583299" cy="824472"/>
          </a:xfrm>
          <a:custGeom>
            <a:avLst/>
            <a:gdLst>
              <a:gd name="T0" fmla="*/ 0 w 2781"/>
              <a:gd name="T1" fmla="*/ 2147483647 h 402"/>
              <a:gd name="T2" fmla="*/ 2147483647 w 2781"/>
              <a:gd name="T3" fmla="*/ 2147483647 h 402"/>
              <a:gd name="T4" fmla="*/ 2147483647 w 2781"/>
              <a:gd name="T5" fmla="*/ 2147483647 h 402"/>
              <a:gd name="T6" fmla="*/ 2147483647 w 2781"/>
              <a:gd name="T7" fmla="*/ 2147483647 h 402"/>
              <a:gd name="T8" fmla="*/ 2147483647 w 2781"/>
              <a:gd name="T9" fmla="*/ 2147483647 h 402"/>
              <a:gd name="T10" fmla="*/ 2147483647 w 2781"/>
              <a:gd name="T11" fmla="*/ 2147483647 h 402"/>
              <a:gd name="T12" fmla="*/ 2147483647 w 2781"/>
              <a:gd name="T13" fmla="*/ 2147483647 h 402"/>
              <a:gd name="T14" fmla="*/ 2147483647 w 2781"/>
              <a:gd name="T15" fmla="*/ 2147483647 h 402"/>
              <a:gd name="T16" fmla="*/ 2147483647 w 2781"/>
              <a:gd name="T17" fmla="*/ 2147483647 h 402"/>
              <a:gd name="T18" fmla="*/ 2147483647 w 2781"/>
              <a:gd name="T19" fmla="*/ 2147483647 h 402"/>
              <a:gd name="T20" fmla="*/ 2147483647 w 2781"/>
              <a:gd name="T21" fmla="*/ 2147483647 h 402"/>
              <a:gd name="T22" fmla="*/ 2147483647 w 2781"/>
              <a:gd name="T23" fmla="*/ 0 h 402"/>
              <a:gd name="T24" fmla="*/ 2147483647 w 2781"/>
              <a:gd name="T25" fmla="*/ 2147483647 h 402"/>
              <a:gd name="T26" fmla="*/ 0 w 2781"/>
              <a:gd name="T27" fmla="*/ 2147483647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1"/>
              <a:gd name="T43" fmla="*/ 0 h 402"/>
              <a:gd name="T44" fmla="*/ 2781 w 27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1" h="402">
                <a:moveTo>
                  <a:pt x="0" y="400"/>
                </a:moveTo>
                <a:lnTo>
                  <a:pt x="6" y="98"/>
                </a:lnTo>
                <a:lnTo>
                  <a:pt x="1043" y="49"/>
                </a:lnTo>
                <a:lnTo>
                  <a:pt x="1103" y="181"/>
                </a:lnTo>
                <a:lnTo>
                  <a:pt x="1202" y="181"/>
                </a:lnTo>
                <a:lnTo>
                  <a:pt x="1245" y="148"/>
                </a:lnTo>
                <a:lnTo>
                  <a:pt x="1520" y="115"/>
                </a:lnTo>
                <a:lnTo>
                  <a:pt x="1778" y="153"/>
                </a:lnTo>
                <a:lnTo>
                  <a:pt x="1805" y="170"/>
                </a:lnTo>
                <a:lnTo>
                  <a:pt x="1887" y="170"/>
                </a:lnTo>
                <a:lnTo>
                  <a:pt x="1981" y="16"/>
                </a:lnTo>
                <a:lnTo>
                  <a:pt x="2781" y="0"/>
                </a:lnTo>
                <a:lnTo>
                  <a:pt x="2778" y="402"/>
                </a:lnTo>
                <a:lnTo>
                  <a:pt x="0" y="40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dirty="0">
              <a:solidFill>
                <a:srgbClr val="000000"/>
              </a:solidFill>
            </a:endParaRPr>
          </a:p>
        </p:txBody>
      </p:sp>
      <p:sp>
        <p:nvSpPr>
          <p:cNvPr id="158770" name="Text Box 58"/>
          <p:cNvSpPr txBox="1">
            <a:spLocks noChangeArrowheads="1"/>
          </p:cNvSpPr>
          <p:nvPr/>
        </p:nvSpPr>
        <p:spPr bwMode="auto">
          <a:xfrm>
            <a:off x="4536132" y="1436032"/>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58772" name="Freeform 60"/>
          <p:cNvSpPr>
            <a:spLocks/>
          </p:cNvSpPr>
          <p:nvPr/>
        </p:nvSpPr>
        <p:spPr bwMode="auto">
          <a:xfrm>
            <a:off x="3705787" y="1814335"/>
            <a:ext cx="1069979" cy="3641592"/>
          </a:xfrm>
          <a:custGeom>
            <a:avLst/>
            <a:gdLst>
              <a:gd name="T0" fmla="*/ 2147483647 w 81"/>
              <a:gd name="T1" fmla="*/ 0 h 261"/>
              <a:gd name="T2" fmla="*/ 0 w 81"/>
              <a:gd name="T3" fmla="*/ 2147483647 h 261"/>
              <a:gd name="T4" fmla="*/ 0 60000 65536"/>
              <a:gd name="T5" fmla="*/ 0 60000 65536"/>
              <a:gd name="T6" fmla="*/ 0 w 81"/>
              <a:gd name="T7" fmla="*/ 0 h 261"/>
              <a:gd name="T8" fmla="*/ 81 w 81"/>
              <a:gd name="T9" fmla="*/ 261 h 261"/>
            </a:gdLst>
            <a:ahLst/>
            <a:cxnLst>
              <a:cxn ang="T4">
                <a:pos x="T0" y="T1"/>
              </a:cxn>
              <a:cxn ang="T5">
                <a:pos x="T2" y="T3"/>
              </a:cxn>
            </a:cxnLst>
            <a:rect l="T6" t="T7" r="T8" b="T9"/>
            <a:pathLst>
              <a:path w="81" h="261">
                <a:moveTo>
                  <a:pt x="81" y="0"/>
                </a:moveTo>
                <a:lnTo>
                  <a:pt x="0" y="261"/>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773" name="Freeform 61"/>
          <p:cNvSpPr>
            <a:spLocks/>
          </p:cNvSpPr>
          <p:nvPr/>
        </p:nvSpPr>
        <p:spPr bwMode="auto">
          <a:xfrm>
            <a:off x="4828643" y="1814334"/>
            <a:ext cx="1146036" cy="4199727"/>
          </a:xfrm>
          <a:custGeom>
            <a:avLst/>
            <a:gdLst>
              <a:gd name="T0" fmla="*/ 2147483647 w 271"/>
              <a:gd name="T1" fmla="*/ 0 h 880"/>
              <a:gd name="T2" fmla="*/ 0 w 271"/>
              <a:gd name="T3" fmla="*/ 2147483647 h 880"/>
              <a:gd name="T4" fmla="*/ 0 60000 65536"/>
              <a:gd name="T5" fmla="*/ 0 60000 65536"/>
              <a:gd name="T6" fmla="*/ 0 w 271"/>
              <a:gd name="T7" fmla="*/ 0 h 880"/>
              <a:gd name="T8" fmla="*/ 271 w 271"/>
              <a:gd name="T9" fmla="*/ 880 h 880"/>
            </a:gdLst>
            <a:ahLst/>
            <a:cxnLst>
              <a:cxn ang="T4">
                <a:pos x="T0" y="T1"/>
              </a:cxn>
              <a:cxn ang="T5">
                <a:pos x="T2" y="T3"/>
              </a:cxn>
            </a:cxnLst>
            <a:rect l="T6" t="T7" r="T8" b="T9"/>
            <a:pathLst>
              <a:path w="271" h="880">
                <a:moveTo>
                  <a:pt x="271" y="0"/>
                </a:moveTo>
                <a:lnTo>
                  <a:pt x="0" y="880"/>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158808" name="Line 99"/>
          <p:cNvSpPr>
            <a:spLocks noChangeShapeType="1"/>
          </p:cNvSpPr>
          <p:nvPr/>
        </p:nvSpPr>
        <p:spPr bwMode="auto">
          <a:xfrm>
            <a:off x="1135166" y="6681864"/>
            <a:ext cx="6219768" cy="0"/>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09" name="Rectangle 108"/>
          <p:cNvSpPr/>
          <p:nvPr/>
        </p:nvSpPr>
        <p:spPr>
          <a:xfrm>
            <a:off x="0" y="0"/>
            <a:ext cx="9144000" cy="376238"/>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
        <p:nvSpPr>
          <p:cNvPr id="158820" name="Text Box 6"/>
          <p:cNvSpPr txBox="1">
            <a:spLocks noChangeArrowheads="1"/>
          </p:cNvSpPr>
          <p:nvPr/>
        </p:nvSpPr>
        <p:spPr bwMode="auto">
          <a:xfrm>
            <a:off x="4343400" y="-55563"/>
            <a:ext cx="4808538" cy="431801"/>
          </a:xfrm>
          <a:prstGeom prst="rect">
            <a:avLst/>
          </a:prstGeom>
          <a:noFill/>
          <a:ln w="9525">
            <a:noFill/>
            <a:miter lim="800000"/>
            <a:headEnd/>
            <a:tailEnd/>
          </a:ln>
        </p:spPr>
        <p:txBody>
          <a:bodyPr>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58821" name="Text Box 6"/>
          <p:cNvSpPr txBox="1">
            <a:spLocks noChangeArrowheads="1"/>
          </p:cNvSpPr>
          <p:nvPr/>
        </p:nvSpPr>
        <p:spPr bwMode="auto">
          <a:xfrm>
            <a:off x="-20638" y="-55563"/>
            <a:ext cx="4591051" cy="431801"/>
          </a:xfrm>
          <a:prstGeom prst="rect">
            <a:avLst/>
          </a:prstGeom>
          <a:noFill/>
          <a:ln w="9525">
            <a:noFill/>
            <a:miter lim="800000"/>
            <a:headEnd/>
            <a:tailEnd/>
          </a:ln>
        </p:spPr>
        <p:txBody>
          <a:bodyPr anchor="ctr">
            <a:spAutoFit/>
          </a:bodyPr>
          <a:lstStyle/>
          <a:p>
            <a:pPr fontAlgn="base">
              <a:spcBef>
                <a:spcPct val="0"/>
              </a:spcBef>
              <a:spcAft>
                <a:spcPct val="0"/>
              </a:spcAft>
              <a:tabLst>
                <a:tab pos="4860925" algn="l"/>
              </a:tabLst>
            </a:pPr>
            <a:r>
              <a:rPr lang="en-US" sz="2200" b="1">
                <a:solidFill>
                  <a:srgbClr val="FFFFCC"/>
                </a:solidFill>
              </a:rPr>
              <a:t>Ditch Outlets ESMPs</a:t>
            </a:r>
          </a:p>
        </p:txBody>
      </p:sp>
      <p:sp>
        <p:nvSpPr>
          <p:cNvPr id="107" name="Freeform 18"/>
          <p:cNvSpPr>
            <a:spLocks/>
          </p:cNvSpPr>
          <p:nvPr/>
        </p:nvSpPr>
        <p:spPr bwMode="auto">
          <a:xfrm>
            <a:off x="2584356" y="1814334"/>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350 w 10953"/>
              <a:gd name="connsiteY8" fmla="*/ 9671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739" y="6463"/>
                </a:lnTo>
                <a:lnTo>
                  <a:pt x="4351" y="4570"/>
                </a:lnTo>
                <a:lnTo>
                  <a:pt x="4848" y="4934"/>
                </a:lnTo>
                <a:lnTo>
                  <a:pt x="5715" y="4003"/>
                </a:lnTo>
                <a:lnTo>
                  <a:pt x="6695" y="5766"/>
                </a:lnTo>
                <a:lnTo>
                  <a:pt x="7230" y="6050"/>
                </a:lnTo>
                <a:cubicBezTo>
                  <a:pt x="7226" y="7391"/>
                  <a:pt x="7354" y="8330"/>
                  <a:pt x="7350" y="9671"/>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08" name="Freeform 18"/>
          <p:cNvSpPr>
            <a:spLocks/>
          </p:cNvSpPr>
          <p:nvPr/>
        </p:nvSpPr>
        <p:spPr bwMode="auto">
          <a:xfrm>
            <a:off x="3134957" y="1126176"/>
            <a:ext cx="4607131" cy="1069577"/>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316 w 10045"/>
              <a:gd name="connsiteY5" fmla="*/ 2190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720 w 10045"/>
              <a:gd name="connsiteY7" fmla="*/ 5245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5" h="10605">
                <a:moveTo>
                  <a:pt x="0" y="0"/>
                </a:moveTo>
                <a:lnTo>
                  <a:pt x="1293" y="2820"/>
                </a:lnTo>
                <a:lnTo>
                  <a:pt x="3097" y="4751"/>
                </a:lnTo>
                <a:lnTo>
                  <a:pt x="3753" y="2556"/>
                </a:lnTo>
                <a:lnTo>
                  <a:pt x="4095" y="2617"/>
                </a:lnTo>
                <a:lnTo>
                  <a:pt x="5117" y="1888"/>
                </a:lnTo>
                <a:lnTo>
                  <a:pt x="6119" y="3349"/>
                </a:lnTo>
                <a:lnTo>
                  <a:pt x="6720" y="5245"/>
                </a:lnTo>
                <a:cubicBezTo>
                  <a:pt x="6716" y="6586"/>
                  <a:pt x="6800" y="6215"/>
                  <a:pt x="6796" y="7556"/>
                </a:cubicBezTo>
                <a:lnTo>
                  <a:pt x="7466" y="8898"/>
                </a:lnTo>
                <a:lnTo>
                  <a:pt x="8469" y="9629"/>
                </a:lnTo>
                <a:lnTo>
                  <a:pt x="10045" y="10605"/>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10" name="Text Box 58"/>
          <p:cNvSpPr txBox="1">
            <a:spLocks noChangeArrowheads="1"/>
          </p:cNvSpPr>
          <p:nvPr/>
        </p:nvSpPr>
        <p:spPr bwMode="auto">
          <a:xfrm>
            <a:off x="5735102" y="1385014"/>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rgbClr val="FFFFFF"/>
                </a:solidFill>
              </a:rPr>
              <a:t>ditch</a:t>
            </a:r>
          </a:p>
          <a:p>
            <a:pPr algn="ctr" fontAlgn="base">
              <a:spcBef>
                <a:spcPct val="0"/>
              </a:spcBef>
              <a:spcAft>
                <a:spcPct val="0"/>
              </a:spcAft>
            </a:pPr>
            <a:r>
              <a:rPr lang="en-US" sz="1200" b="1" dirty="0">
                <a:solidFill>
                  <a:srgbClr val="FFFFFF"/>
                </a:solidFill>
              </a:rPr>
              <a:t>flow</a:t>
            </a:r>
          </a:p>
        </p:txBody>
      </p:sp>
      <p:sp>
        <p:nvSpPr>
          <p:cNvPr id="111" name="Text Box 31"/>
          <p:cNvSpPr txBox="1">
            <a:spLocks noChangeArrowheads="1"/>
          </p:cNvSpPr>
          <p:nvPr/>
        </p:nvSpPr>
        <p:spPr bwMode="auto">
          <a:xfrm>
            <a:off x="2396991" y="343776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104</a:t>
            </a:r>
          </a:p>
        </p:txBody>
      </p:sp>
      <p:sp>
        <p:nvSpPr>
          <p:cNvPr id="112" name="Text Box 31"/>
          <p:cNvSpPr txBox="1">
            <a:spLocks noChangeArrowheads="1"/>
          </p:cNvSpPr>
          <p:nvPr/>
        </p:nvSpPr>
        <p:spPr bwMode="auto">
          <a:xfrm>
            <a:off x="2725022" y="2682434"/>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106</a:t>
            </a:r>
          </a:p>
        </p:txBody>
      </p:sp>
      <p:sp>
        <p:nvSpPr>
          <p:cNvPr id="113" name="Text Box 31"/>
          <p:cNvSpPr txBox="1">
            <a:spLocks noChangeArrowheads="1"/>
          </p:cNvSpPr>
          <p:nvPr/>
        </p:nvSpPr>
        <p:spPr bwMode="auto">
          <a:xfrm>
            <a:off x="3151949" y="1905247"/>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108</a:t>
            </a:r>
          </a:p>
        </p:txBody>
      </p:sp>
      <p:sp>
        <p:nvSpPr>
          <p:cNvPr id="114" name="Text Box 31"/>
          <p:cNvSpPr txBox="1">
            <a:spLocks noChangeArrowheads="1"/>
          </p:cNvSpPr>
          <p:nvPr/>
        </p:nvSpPr>
        <p:spPr bwMode="auto">
          <a:xfrm>
            <a:off x="3649437" y="1230343"/>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110</a:t>
            </a:r>
          </a:p>
        </p:txBody>
      </p:sp>
      <p:sp>
        <p:nvSpPr>
          <p:cNvPr id="115" name="Text Box 4"/>
          <p:cNvSpPr txBox="1">
            <a:spLocks noChangeArrowheads="1"/>
          </p:cNvSpPr>
          <p:nvPr/>
        </p:nvSpPr>
        <p:spPr bwMode="auto">
          <a:xfrm>
            <a:off x="216586" y="487262"/>
            <a:ext cx="2180405"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Entrenched Road</a:t>
            </a:r>
          </a:p>
        </p:txBody>
      </p:sp>
    </p:spTree>
    <p:extLst>
      <p:ext uri="{BB962C8B-B14F-4D97-AF65-F5344CB8AC3E}">
        <p14:creationId xmlns:p14="http://schemas.microsoft.com/office/powerpoint/2010/main" val="197397196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6"/>
          <p:cNvSpPr>
            <a:spLocks noChangeArrowheads="1"/>
          </p:cNvSpPr>
          <p:nvPr/>
        </p:nvSpPr>
        <p:spPr bwMode="auto">
          <a:xfrm>
            <a:off x="2388520" y="3869651"/>
            <a:ext cx="1462898" cy="26437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800">
                <a:solidFill>
                  <a:srgbClr val="999999"/>
                </a:solidFill>
                <a:latin typeface="Arial Narrow" pitchFamily="34" charset="0"/>
              </a:rPr>
              <a:t>Figures not drawn to scale.</a:t>
            </a:r>
          </a:p>
        </p:txBody>
      </p:sp>
      <p:sp>
        <p:nvSpPr>
          <p:cNvPr id="158724" name="Freeform 7"/>
          <p:cNvSpPr>
            <a:spLocks/>
          </p:cNvSpPr>
          <p:nvPr/>
        </p:nvSpPr>
        <p:spPr bwMode="auto">
          <a:xfrm>
            <a:off x="1143000" y="838200"/>
            <a:ext cx="7004578" cy="5502908"/>
          </a:xfrm>
          <a:custGeom>
            <a:avLst/>
            <a:gdLst>
              <a:gd name="T0" fmla="*/ 0 w 3094"/>
              <a:gd name="T1" fmla="*/ 2147483647 h 1365"/>
              <a:gd name="T2" fmla="*/ 2147483647 w 3094"/>
              <a:gd name="T3" fmla="*/ 2147483647 h 1365"/>
              <a:gd name="T4" fmla="*/ 2147483647 w 3094"/>
              <a:gd name="T5" fmla="*/ 2147483647 h 1365"/>
              <a:gd name="T6" fmla="*/ 2147483647 w 3094"/>
              <a:gd name="T7" fmla="*/ 2147483647 h 1365"/>
              <a:gd name="T8" fmla="*/ 2147483647 w 3094"/>
              <a:gd name="T9" fmla="*/ 2147483647 h 1365"/>
              <a:gd name="T10" fmla="*/ 2147483647 w 3094"/>
              <a:gd name="T11" fmla="*/ 2147483647 h 1365"/>
              <a:gd name="T12" fmla="*/ 2147483647 w 3094"/>
              <a:gd name="T13" fmla="*/ 2147483647 h 1365"/>
              <a:gd name="T14" fmla="*/ 2147483647 w 3094"/>
              <a:gd name="T15" fmla="*/ 2147483647 h 1365"/>
              <a:gd name="T16" fmla="*/ 2147483647 w 3094"/>
              <a:gd name="T17" fmla="*/ 2147483647 h 1365"/>
              <a:gd name="T18" fmla="*/ 2147483647 w 3094"/>
              <a:gd name="T19" fmla="*/ 2147483647 h 1365"/>
              <a:gd name="T20" fmla="*/ 2147483647 w 3094"/>
              <a:gd name="T21" fmla="*/ 2147483647 h 1365"/>
              <a:gd name="T22" fmla="*/ 2147483647 w 3094"/>
              <a:gd name="T23" fmla="*/ 0 h 1365"/>
              <a:gd name="T24" fmla="*/ 2147483647 w 3094"/>
              <a:gd name="T25" fmla="*/ 2147483647 h 1365"/>
              <a:gd name="T26" fmla="*/ 2147483647 w 3094"/>
              <a:gd name="T27" fmla="*/ 2147483647 h 1365"/>
              <a:gd name="T28" fmla="*/ 2147483647 w 3094"/>
              <a:gd name="T29" fmla="*/ 2147483647 h 1365"/>
              <a:gd name="T30" fmla="*/ 0 w 3094"/>
              <a:gd name="T31" fmla="*/ 2147483647 h 1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94"/>
              <a:gd name="T49" fmla="*/ 0 h 1365"/>
              <a:gd name="T50" fmla="*/ 3094 w 3094"/>
              <a:gd name="T51" fmla="*/ 1365 h 1365"/>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7453 w 11276"/>
              <a:gd name="connsiteY10" fmla="*/ 10009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4615 w 11276"/>
              <a:gd name="connsiteY2" fmla="*/ 1039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1086 w 11276"/>
              <a:gd name="connsiteY1" fmla="*/ 11071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6103 w 11276"/>
              <a:gd name="connsiteY2" fmla="*/ 747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 name="connsiteX0" fmla="*/ 0 w 11276"/>
              <a:gd name="connsiteY0" fmla="*/ 18177 h 19650"/>
              <a:gd name="connsiteX1" fmla="*/ 2672 w 11276"/>
              <a:gd name="connsiteY1" fmla="*/ 1130 h 19650"/>
              <a:gd name="connsiteX2" fmla="*/ 5907 w 11276"/>
              <a:gd name="connsiteY2" fmla="*/ 783 h 19650"/>
              <a:gd name="connsiteX3" fmla="*/ 4758 w 11276"/>
              <a:gd name="connsiteY3" fmla="*/ 11188 h 19650"/>
              <a:gd name="connsiteX4" fmla="*/ 5074 w 11276"/>
              <a:gd name="connsiteY4" fmla="*/ 11057 h 19650"/>
              <a:gd name="connsiteX5" fmla="*/ 5220 w 11276"/>
              <a:gd name="connsiteY5" fmla="*/ 11049 h 19650"/>
              <a:gd name="connsiteX6" fmla="*/ 5785 w 11276"/>
              <a:gd name="connsiteY6" fmla="*/ 10932 h 19650"/>
              <a:gd name="connsiteX7" fmla="*/ 6513 w 11276"/>
              <a:gd name="connsiteY7" fmla="*/ 10932 h 19650"/>
              <a:gd name="connsiteX8" fmla="*/ 6778 w 11276"/>
              <a:gd name="connsiteY8" fmla="*/ 10976 h 19650"/>
              <a:gd name="connsiteX9" fmla="*/ 7169 w 11276"/>
              <a:gd name="connsiteY9" fmla="*/ 10932 h 19650"/>
              <a:gd name="connsiteX10" fmla="*/ 8303 w 11276"/>
              <a:gd name="connsiteY10" fmla="*/ 467 h 19650"/>
              <a:gd name="connsiteX11" fmla="*/ 11276 w 11276"/>
              <a:gd name="connsiteY11" fmla="*/ 0 h 19650"/>
              <a:gd name="connsiteX12" fmla="*/ 8959 w 11276"/>
              <a:gd name="connsiteY12" fmla="*/ 17401 h 19650"/>
              <a:gd name="connsiteX13" fmla="*/ 5465 w 11276"/>
              <a:gd name="connsiteY13" fmla="*/ 19613 h 19650"/>
              <a:gd name="connsiteX14" fmla="*/ 1086 w 11276"/>
              <a:gd name="connsiteY14" fmla="*/ 19650 h 19650"/>
              <a:gd name="connsiteX15" fmla="*/ 0 w 11276"/>
              <a:gd name="connsiteY15" fmla="*/ 18177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6" h="19650">
                <a:moveTo>
                  <a:pt x="0" y="18177"/>
                </a:moveTo>
                <a:lnTo>
                  <a:pt x="2672" y="1130"/>
                </a:lnTo>
                <a:lnTo>
                  <a:pt x="5907" y="783"/>
                </a:lnTo>
                <a:cubicBezTo>
                  <a:pt x="5955" y="1047"/>
                  <a:pt x="4710" y="10924"/>
                  <a:pt x="4758" y="11188"/>
                </a:cubicBezTo>
                <a:lnTo>
                  <a:pt x="5074" y="11057"/>
                </a:lnTo>
                <a:lnTo>
                  <a:pt x="5220" y="11049"/>
                </a:lnTo>
                <a:lnTo>
                  <a:pt x="5785" y="10932"/>
                </a:lnTo>
                <a:lnTo>
                  <a:pt x="6513" y="10932"/>
                </a:lnTo>
                <a:lnTo>
                  <a:pt x="6778" y="10976"/>
                </a:lnTo>
                <a:lnTo>
                  <a:pt x="7169" y="10932"/>
                </a:lnTo>
                <a:lnTo>
                  <a:pt x="8303" y="467"/>
                </a:lnTo>
                <a:lnTo>
                  <a:pt x="11276" y="0"/>
                </a:lnTo>
                <a:lnTo>
                  <a:pt x="8959" y="17401"/>
                </a:lnTo>
                <a:lnTo>
                  <a:pt x="5465" y="19613"/>
                </a:lnTo>
                <a:lnTo>
                  <a:pt x="1086" y="19650"/>
                </a:lnTo>
                <a:lnTo>
                  <a:pt x="0" y="18177"/>
                </a:lnTo>
                <a:close/>
              </a:path>
            </a:pathLst>
          </a:custGeom>
          <a:solidFill>
            <a:srgbClr val="99FF99"/>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5" name="Freeform 8"/>
          <p:cNvSpPr>
            <a:spLocks/>
          </p:cNvSpPr>
          <p:nvPr/>
        </p:nvSpPr>
        <p:spPr bwMode="auto">
          <a:xfrm>
            <a:off x="3218499" y="1054365"/>
            <a:ext cx="1703344" cy="5068303"/>
          </a:xfrm>
          <a:custGeom>
            <a:avLst/>
            <a:gdLst>
              <a:gd name="T0" fmla="*/ 2147483647 w 458"/>
              <a:gd name="T1" fmla="*/ 0 h 1144"/>
              <a:gd name="T2" fmla="*/ 0 w 458"/>
              <a:gd name="T3" fmla="*/ 2147483647 h 1144"/>
              <a:gd name="T4" fmla="*/ 2147483647 w 458"/>
              <a:gd name="T5" fmla="*/ 2147483647 h 1144"/>
              <a:gd name="T6" fmla="*/ 2147483647 w 458"/>
              <a:gd name="T7" fmla="*/ 2147483647 h 1144"/>
              <a:gd name="T8" fmla="*/ 2147483647 w 458"/>
              <a:gd name="T9" fmla="*/ 2147483647 h 1144"/>
              <a:gd name="T10" fmla="*/ 2147483647 w 458"/>
              <a:gd name="T11" fmla="*/ 2147483647 h 1144"/>
              <a:gd name="T12" fmla="*/ 2147483647 w 458"/>
              <a:gd name="T13" fmla="*/ 0 h 1144"/>
              <a:gd name="T14" fmla="*/ 0 60000 65536"/>
              <a:gd name="T15" fmla="*/ 0 60000 65536"/>
              <a:gd name="T16" fmla="*/ 0 60000 65536"/>
              <a:gd name="T17" fmla="*/ 0 60000 65536"/>
              <a:gd name="T18" fmla="*/ 0 60000 65536"/>
              <a:gd name="T19" fmla="*/ 0 60000 65536"/>
              <a:gd name="T20" fmla="*/ 0 60000 65536"/>
              <a:gd name="T21" fmla="*/ 0 w 458"/>
              <a:gd name="T22" fmla="*/ 0 h 1144"/>
              <a:gd name="T23" fmla="*/ 458 w 458"/>
              <a:gd name="T24" fmla="*/ 1144 h 1144"/>
              <a:gd name="connsiteX0" fmla="*/ 8515 w 9499"/>
              <a:gd name="connsiteY0" fmla="*/ 0 h 10000"/>
              <a:gd name="connsiteX1" fmla="*/ 0 w 9499"/>
              <a:gd name="connsiteY1" fmla="*/ 8829 h 10000"/>
              <a:gd name="connsiteX2" fmla="*/ 1266 w 9499"/>
              <a:gd name="connsiteY2" fmla="*/ 9983 h 10000"/>
              <a:gd name="connsiteX3" fmla="*/ 3537 w 9499"/>
              <a:gd name="connsiteY3" fmla="*/ 10000 h 10000"/>
              <a:gd name="connsiteX4" fmla="*/ 4279 w 9499"/>
              <a:gd name="connsiteY4" fmla="*/ 9773 h 10000"/>
              <a:gd name="connsiteX5" fmla="*/ 9499 w 9499"/>
              <a:gd name="connsiteY5" fmla="*/ 23 h 10000"/>
              <a:gd name="connsiteX6" fmla="*/ 8515 w 9499"/>
              <a:gd name="connsiteY6" fmla="*/ 0 h 10000"/>
              <a:gd name="connsiteX0" fmla="*/ 8964 w 9766"/>
              <a:gd name="connsiteY0" fmla="*/ 0 h 10000"/>
              <a:gd name="connsiteX1" fmla="*/ 0 w 9766"/>
              <a:gd name="connsiteY1" fmla="*/ 8829 h 10000"/>
              <a:gd name="connsiteX2" fmla="*/ 1333 w 9766"/>
              <a:gd name="connsiteY2" fmla="*/ 9983 h 10000"/>
              <a:gd name="connsiteX3" fmla="*/ 3724 w 9766"/>
              <a:gd name="connsiteY3" fmla="*/ 10000 h 10000"/>
              <a:gd name="connsiteX4" fmla="*/ 4505 w 9766"/>
              <a:gd name="connsiteY4" fmla="*/ 9773 h 10000"/>
              <a:gd name="connsiteX5" fmla="*/ 9766 w 9766"/>
              <a:gd name="connsiteY5" fmla="*/ 305 h 10000"/>
              <a:gd name="connsiteX6" fmla="*/ 8964 w 9766"/>
              <a:gd name="connsiteY6" fmla="*/ 0 h 10000"/>
              <a:gd name="connsiteX0" fmla="*/ 9239 w 10060"/>
              <a:gd name="connsiteY0" fmla="*/ 0 h 10000"/>
              <a:gd name="connsiteX1" fmla="*/ 0 w 10060"/>
              <a:gd name="connsiteY1" fmla="*/ 9535 h 10000"/>
              <a:gd name="connsiteX2" fmla="*/ 1425 w 10060"/>
              <a:gd name="connsiteY2" fmla="*/ 9983 h 10000"/>
              <a:gd name="connsiteX3" fmla="*/ 3873 w 10060"/>
              <a:gd name="connsiteY3" fmla="*/ 10000 h 10000"/>
              <a:gd name="connsiteX4" fmla="*/ 4673 w 10060"/>
              <a:gd name="connsiteY4" fmla="*/ 9773 h 10000"/>
              <a:gd name="connsiteX5" fmla="*/ 10060 w 10060"/>
              <a:gd name="connsiteY5" fmla="*/ 305 h 10000"/>
              <a:gd name="connsiteX6" fmla="*/ 9239 w 10060"/>
              <a:gd name="connsiteY6" fmla="*/ 0 h 10000"/>
              <a:gd name="connsiteX0" fmla="*/ 9239 w 10060"/>
              <a:gd name="connsiteY0" fmla="*/ 0 h 10064"/>
              <a:gd name="connsiteX1" fmla="*/ 0 w 10060"/>
              <a:gd name="connsiteY1" fmla="*/ 9535 h 10064"/>
              <a:gd name="connsiteX2" fmla="*/ 885 w 10060"/>
              <a:gd name="connsiteY2" fmla="*/ 10064 h 10064"/>
              <a:gd name="connsiteX3" fmla="*/ 3873 w 10060"/>
              <a:gd name="connsiteY3" fmla="*/ 10000 h 10064"/>
              <a:gd name="connsiteX4" fmla="*/ 4673 w 10060"/>
              <a:gd name="connsiteY4" fmla="*/ 9773 h 10064"/>
              <a:gd name="connsiteX5" fmla="*/ 10060 w 10060"/>
              <a:gd name="connsiteY5" fmla="*/ 305 h 10064"/>
              <a:gd name="connsiteX6" fmla="*/ 9239 w 10060"/>
              <a:gd name="connsiteY6" fmla="*/ 0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0" h="10064">
                <a:moveTo>
                  <a:pt x="9239" y="0"/>
                </a:moveTo>
                <a:lnTo>
                  <a:pt x="0" y="9535"/>
                </a:lnTo>
                <a:lnTo>
                  <a:pt x="885" y="10064"/>
                </a:lnTo>
                <a:lnTo>
                  <a:pt x="3873" y="10000"/>
                </a:lnTo>
                <a:lnTo>
                  <a:pt x="4673" y="9773"/>
                </a:lnTo>
                <a:lnTo>
                  <a:pt x="10060" y="305"/>
                </a:lnTo>
                <a:lnTo>
                  <a:pt x="9239" y="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6" name="Freeform 9"/>
          <p:cNvSpPr>
            <a:spLocks/>
          </p:cNvSpPr>
          <p:nvPr/>
        </p:nvSpPr>
        <p:spPr bwMode="auto">
          <a:xfrm>
            <a:off x="3400957" y="1221646"/>
            <a:ext cx="1785736" cy="4874667"/>
          </a:xfrm>
          <a:custGeom>
            <a:avLst/>
            <a:gdLst>
              <a:gd name="T0" fmla="*/ 0 w 474"/>
              <a:gd name="T1" fmla="*/ 2147483647 h 1062"/>
              <a:gd name="T2" fmla="*/ 2147483647 w 474"/>
              <a:gd name="T3" fmla="*/ 0 h 1062"/>
              <a:gd name="T4" fmla="*/ 2147483647 w 474"/>
              <a:gd name="T5" fmla="*/ 2147483647 h 1062"/>
              <a:gd name="T6" fmla="*/ 2147483647 w 474"/>
              <a:gd name="T7" fmla="*/ 2147483647 h 1062"/>
              <a:gd name="T8" fmla="*/ 2147483647 w 474"/>
              <a:gd name="T9" fmla="*/ 2147483647 h 1062"/>
              <a:gd name="T10" fmla="*/ 0 w 474"/>
              <a:gd name="T11" fmla="*/ 2147483647 h 1062"/>
              <a:gd name="T12" fmla="*/ 0 60000 65536"/>
              <a:gd name="T13" fmla="*/ 0 60000 65536"/>
              <a:gd name="T14" fmla="*/ 0 60000 65536"/>
              <a:gd name="T15" fmla="*/ 0 60000 65536"/>
              <a:gd name="T16" fmla="*/ 0 60000 65536"/>
              <a:gd name="T17" fmla="*/ 0 60000 65536"/>
              <a:gd name="T18" fmla="*/ 0 w 474"/>
              <a:gd name="T19" fmla="*/ 0 h 1062"/>
              <a:gd name="T20" fmla="*/ 474 w 474"/>
              <a:gd name="T21" fmla="*/ 1062 h 1062"/>
            </a:gdLst>
            <a:ahLst/>
            <a:cxnLst>
              <a:cxn ang="T12">
                <a:pos x="T0" y="T1"/>
              </a:cxn>
              <a:cxn ang="T13">
                <a:pos x="T2" y="T3"/>
              </a:cxn>
              <a:cxn ang="T14">
                <a:pos x="T4" y="T5"/>
              </a:cxn>
              <a:cxn ang="T15">
                <a:pos x="T6" y="T7"/>
              </a:cxn>
              <a:cxn ang="T16">
                <a:pos x="T8" y="T9"/>
              </a:cxn>
              <a:cxn ang="T17">
                <a:pos x="T10" y="T11"/>
              </a:cxn>
            </a:cxnLst>
            <a:rect l="T18" t="T19" r="T20" b="T21"/>
            <a:pathLst>
              <a:path w="474" h="1062">
                <a:moveTo>
                  <a:pt x="0" y="1062"/>
                </a:moveTo>
                <a:lnTo>
                  <a:pt x="402" y="0"/>
                </a:lnTo>
                <a:lnTo>
                  <a:pt x="474" y="4"/>
                </a:lnTo>
                <a:lnTo>
                  <a:pt x="140" y="1026"/>
                </a:lnTo>
                <a:lnTo>
                  <a:pt x="104" y="1056"/>
                </a:lnTo>
                <a:lnTo>
                  <a:pt x="0" y="1062"/>
                </a:ln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27" name="Freeform 10"/>
          <p:cNvSpPr>
            <a:spLocks/>
          </p:cNvSpPr>
          <p:nvPr/>
        </p:nvSpPr>
        <p:spPr bwMode="auto">
          <a:xfrm>
            <a:off x="4705264" y="981985"/>
            <a:ext cx="1624794" cy="5090827"/>
          </a:xfrm>
          <a:custGeom>
            <a:avLst/>
            <a:gdLst>
              <a:gd name="T0" fmla="*/ 0 w 534"/>
              <a:gd name="T1" fmla="*/ 2147483647 h 1186"/>
              <a:gd name="T2" fmla="*/ 2147483647 w 534"/>
              <a:gd name="T3" fmla="*/ 2147483647 h 1186"/>
              <a:gd name="T4" fmla="*/ 2147483647 w 534"/>
              <a:gd name="T5" fmla="*/ 2147483647 h 1186"/>
              <a:gd name="T6" fmla="*/ 2147483647 w 534"/>
              <a:gd name="T7" fmla="*/ 2147483647 h 1186"/>
              <a:gd name="T8" fmla="*/ 2147483647 w 534"/>
              <a:gd name="T9" fmla="*/ 0 h 1186"/>
              <a:gd name="T10" fmla="*/ 2147483647 w 534"/>
              <a:gd name="T11" fmla="*/ 2147483647 h 1186"/>
              <a:gd name="T12" fmla="*/ 2147483647 w 534"/>
              <a:gd name="T13" fmla="*/ 2147483647 h 1186"/>
              <a:gd name="T14" fmla="*/ 0 w 534"/>
              <a:gd name="T15" fmla="*/ 2147483647 h 1186"/>
              <a:gd name="T16" fmla="*/ 0 60000 65536"/>
              <a:gd name="T17" fmla="*/ 0 60000 65536"/>
              <a:gd name="T18" fmla="*/ 0 60000 65536"/>
              <a:gd name="T19" fmla="*/ 0 60000 65536"/>
              <a:gd name="T20" fmla="*/ 0 60000 65536"/>
              <a:gd name="T21" fmla="*/ 0 60000 65536"/>
              <a:gd name="T22" fmla="*/ 0 60000 65536"/>
              <a:gd name="T23" fmla="*/ 0 60000 65536"/>
              <a:gd name="T24" fmla="*/ 0 w 534"/>
              <a:gd name="T25" fmla="*/ 0 h 1186"/>
              <a:gd name="T26" fmla="*/ 534 w 534"/>
              <a:gd name="T27" fmla="*/ 1186 h 1186"/>
              <a:gd name="connsiteX0" fmla="*/ 0 w 10000"/>
              <a:gd name="connsiteY0" fmla="*/ 9781 h 10000"/>
              <a:gd name="connsiteX1" fmla="*/ 449 w 10000"/>
              <a:gd name="connsiteY1" fmla="*/ 10000 h 10000"/>
              <a:gd name="connsiteX2" fmla="*/ 1948 w 10000"/>
              <a:gd name="connsiteY2" fmla="*/ 9966 h 10000"/>
              <a:gd name="connsiteX3" fmla="*/ 3745 w 10000"/>
              <a:gd name="connsiteY3" fmla="*/ 8685 h 10000"/>
              <a:gd name="connsiteX4" fmla="*/ 10000 w 10000"/>
              <a:gd name="connsiteY4" fmla="*/ 0 h 10000"/>
              <a:gd name="connsiteX5" fmla="*/ 8496 w 10000"/>
              <a:gd name="connsiteY5" fmla="*/ 428 h 10000"/>
              <a:gd name="connsiteX6" fmla="*/ 6217 w 10000"/>
              <a:gd name="connsiteY6" fmla="*/ 1113 h 10000"/>
              <a:gd name="connsiteX7" fmla="*/ 0 w 10000"/>
              <a:gd name="connsiteY7" fmla="*/ 9781 h 10000"/>
              <a:gd name="connsiteX0" fmla="*/ 0 w 9638"/>
              <a:gd name="connsiteY0" fmla="*/ 9663 h 9882"/>
              <a:gd name="connsiteX1" fmla="*/ 449 w 9638"/>
              <a:gd name="connsiteY1" fmla="*/ 9882 h 9882"/>
              <a:gd name="connsiteX2" fmla="*/ 1948 w 9638"/>
              <a:gd name="connsiteY2" fmla="*/ 9848 h 9882"/>
              <a:gd name="connsiteX3" fmla="*/ 3745 w 9638"/>
              <a:gd name="connsiteY3" fmla="*/ 8567 h 9882"/>
              <a:gd name="connsiteX4" fmla="*/ 9638 w 9638"/>
              <a:gd name="connsiteY4" fmla="*/ 0 h 9882"/>
              <a:gd name="connsiteX5" fmla="*/ 8496 w 9638"/>
              <a:gd name="connsiteY5" fmla="*/ 310 h 9882"/>
              <a:gd name="connsiteX6" fmla="*/ 6217 w 9638"/>
              <a:gd name="connsiteY6" fmla="*/ 995 h 9882"/>
              <a:gd name="connsiteX7" fmla="*/ 0 w 9638"/>
              <a:gd name="connsiteY7" fmla="*/ 9663 h 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8" h="9882">
                <a:moveTo>
                  <a:pt x="0" y="9663"/>
                </a:moveTo>
                <a:lnTo>
                  <a:pt x="449" y="9882"/>
                </a:lnTo>
                <a:lnTo>
                  <a:pt x="1948" y="9848"/>
                </a:lnTo>
                <a:lnTo>
                  <a:pt x="3745" y="8567"/>
                </a:lnTo>
                <a:lnTo>
                  <a:pt x="9638" y="0"/>
                </a:lnTo>
                <a:lnTo>
                  <a:pt x="8496" y="310"/>
                </a:lnTo>
                <a:lnTo>
                  <a:pt x="6217" y="995"/>
                </a:lnTo>
                <a:lnTo>
                  <a:pt x="0" y="9663"/>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8" name="Freeform 11"/>
          <p:cNvSpPr>
            <a:spLocks/>
          </p:cNvSpPr>
          <p:nvPr/>
        </p:nvSpPr>
        <p:spPr bwMode="auto">
          <a:xfrm>
            <a:off x="6712590" y="852435"/>
            <a:ext cx="1450447" cy="5688426"/>
          </a:xfrm>
          <a:custGeom>
            <a:avLst/>
            <a:gdLst>
              <a:gd name="T0" fmla="*/ 0 w 318"/>
              <a:gd name="T1" fmla="*/ 2147483647 h 1464"/>
              <a:gd name="T2" fmla="*/ 2147483647 w 318"/>
              <a:gd name="T3" fmla="*/ 2147483647 h 1464"/>
              <a:gd name="T4" fmla="*/ 2147483647 w 318"/>
              <a:gd name="T5" fmla="*/ 0 h 1464"/>
              <a:gd name="T6" fmla="*/ 2147483647 w 318"/>
              <a:gd name="T7" fmla="*/ 2147483647 h 1464"/>
              <a:gd name="T8" fmla="*/ 0 w 318"/>
              <a:gd name="T9" fmla="*/ 2147483647 h 1464"/>
              <a:gd name="T10" fmla="*/ 0 60000 65536"/>
              <a:gd name="T11" fmla="*/ 0 60000 65536"/>
              <a:gd name="T12" fmla="*/ 0 60000 65536"/>
              <a:gd name="T13" fmla="*/ 0 60000 65536"/>
              <a:gd name="T14" fmla="*/ 0 60000 65536"/>
              <a:gd name="T15" fmla="*/ 0 w 318"/>
              <a:gd name="T16" fmla="*/ 0 h 1464"/>
              <a:gd name="T17" fmla="*/ 318 w 318"/>
              <a:gd name="T18" fmla="*/ 1464 h 1464"/>
              <a:gd name="connsiteX0" fmla="*/ 0 w 23186"/>
              <a:gd name="connsiteY0" fmla="*/ 15415 h 15415"/>
              <a:gd name="connsiteX1" fmla="*/ 23186 w 23186"/>
              <a:gd name="connsiteY1" fmla="*/ 0 h 15415"/>
              <a:gd name="connsiteX2" fmla="*/ 10000 w 23186"/>
              <a:gd name="connsiteY2" fmla="*/ 5415 h 15415"/>
              <a:gd name="connsiteX3" fmla="*/ 31 w 23186"/>
              <a:gd name="connsiteY3" fmla="*/ 12642 h 15415"/>
              <a:gd name="connsiteX4" fmla="*/ 0 w 23186"/>
              <a:gd name="connsiteY4" fmla="*/ 15415 h 15415"/>
              <a:gd name="connsiteX0" fmla="*/ 0 w 23186"/>
              <a:gd name="connsiteY0" fmla="*/ 18923 h 18923"/>
              <a:gd name="connsiteX1" fmla="*/ 23186 w 23186"/>
              <a:gd name="connsiteY1" fmla="*/ 3508 h 18923"/>
              <a:gd name="connsiteX2" fmla="*/ 22770 w 23186"/>
              <a:gd name="connsiteY2" fmla="*/ 0 h 18923"/>
              <a:gd name="connsiteX3" fmla="*/ 31 w 23186"/>
              <a:gd name="connsiteY3" fmla="*/ 16150 h 18923"/>
              <a:gd name="connsiteX4" fmla="*/ 0 w 23186"/>
              <a:gd name="connsiteY4" fmla="*/ 18923 h 18923"/>
              <a:gd name="connsiteX0" fmla="*/ 0 w 22789"/>
              <a:gd name="connsiteY0" fmla="*/ 18923 h 18923"/>
              <a:gd name="connsiteX1" fmla="*/ 22388 w 22789"/>
              <a:gd name="connsiteY1" fmla="*/ 3677 h 18923"/>
              <a:gd name="connsiteX2" fmla="*/ 22770 w 22789"/>
              <a:gd name="connsiteY2" fmla="*/ 0 h 18923"/>
              <a:gd name="connsiteX3" fmla="*/ 31 w 22789"/>
              <a:gd name="connsiteY3" fmla="*/ 16150 h 18923"/>
              <a:gd name="connsiteX4" fmla="*/ 0 w 22789"/>
              <a:gd name="connsiteY4" fmla="*/ 18923 h 1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 h="18923">
                <a:moveTo>
                  <a:pt x="0" y="18923"/>
                </a:moveTo>
                <a:lnTo>
                  <a:pt x="22388" y="3677"/>
                </a:lnTo>
                <a:cubicBezTo>
                  <a:pt x="22249" y="2508"/>
                  <a:pt x="22909" y="1169"/>
                  <a:pt x="22770" y="0"/>
                </a:cubicBezTo>
                <a:lnTo>
                  <a:pt x="31" y="16150"/>
                </a:lnTo>
                <a:cubicBezTo>
                  <a:pt x="21" y="17074"/>
                  <a:pt x="10" y="17999"/>
                  <a:pt x="0" y="18923"/>
                </a:cubicBez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29" name="Freeform 12"/>
          <p:cNvSpPr>
            <a:spLocks/>
          </p:cNvSpPr>
          <p:nvPr/>
        </p:nvSpPr>
        <p:spPr bwMode="auto">
          <a:xfrm>
            <a:off x="4709183" y="1126175"/>
            <a:ext cx="1483679" cy="4938803"/>
          </a:xfrm>
          <a:custGeom>
            <a:avLst/>
            <a:gdLst>
              <a:gd name="T0" fmla="*/ 0 w 424"/>
              <a:gd name="T1" fmla="*/ 2147483647 h 1056"/>
              <a:gd name="T2" fmla="*/ 2147483647 w 424"/>
              <a:gd name="T3" fmla="*/ 2147483647 h 1056"/>
              <a:gd name="T4" fmla="*/ 2147483647 w 424"/>
              <a:gd name="T5" fmla="*/ 0 h 1056"/>
              <a:gd name="T6" fmla="*/ 2147483647 w 424"/>
              <a:gd name="T7" fmla="*/ 2147483647 h 1056"/>
              <a:gd name="T8" fmla="*/ 2147483647 w 424"/>
              <a:gd name="T9" fmla="*/ 2147483647 h 1056"/>
              <a:gd name="T10" fmla="*/ 0 w 424"/>
              <a:gd name="T11" fmla="*/ 2147483647 h 1056"/>
              <a:gd name="T12" fmla="*/ 0 60000 65536"/>
              <a:gd name="T13" fmla="*/ 0 60000 65536"/>
              <a:gd name="T14" fmla="*/ 0 60000 65536"/>
              <a:gd name="T15" fmla="*/ 0 60000 65536"/>
              <a:gd name="T16" fmla="*/ 0 60000 65536"/>
              <a:gd name="T17" fmla="*/ 0 60000 65536"/>
              <a:gd name="T18" fmla="*/ 0 w 424"/>
              <a:gd name="T19" fmla="*/ 0 h 1056"/>
              <a:gd name="T20" fmla="*/ 424 w 424"/>
              <a:gd name="T21" fmla="*/ 1056 h 1056"/>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13 w 10000"/>
              <a:gd name="connsiteY4" fmla="*/ 10000 h 10000"/>
              <a:gd name="connsiteX5" fmla="*/ 0 w 10000"/>
              <a:gd name="connsiteY5" fmla="*/ 9867 h 10000"/>
              <a:gd name="connsiteX0" fmla="*/ 0 w 10000"/>
              <a:gd name="connsiteY0" fmla="*/ 9867 h 10000"/>
              <a:gd name="connsiteX1" fmla="*/ 7689 w 10000"/>
              <a:gd name="connsiteY1" fmla="*/ 38 h 10000"/>
              <a:gd name="connsiteX2" fmla="*/ 10000 w 10000"/>
              <a:gd name="connsiteY2" fmla="*/ 0 h 10000"/>
              <a:gd name="connsiteX3" fmla="*/ 2274 w 10000"/>
              <a:gd name="connsiteY3" fmla="*/ 10000 h 10000"/>
              <a:gd name="connsiteX4" fmla="*/ 68 w 10000"/>
              <a:gd name="connsiteY4" fmla="*/ 10000 h 10000"/>
              <a:gd name="connsiteX5" fmla="*/ 0 w 10000"/>
              <a:gd name="connsiteY5" fmla="*/ 98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9867"/>
                </a:moveTo>
                <a:lnTo>
                  <a:pt x="7689" y="38"/>
                </a:lnTo>
                <a:lnTo>
                  <a:pt x="10000" y="0"/>
                </a:lnTo>
                <a:lnTo>
                  <a:pt x="2274" y="10000"/>
                </a:lnTo>
                <a:lnTo>
                  <a:pt x="68" y="10000"/>
                </a:lnTo>
                <a:cubicBezTo>
                  <a:pt x="45" y="9956"/>
                  <a:pt x="23" y="9911"/>
                  <a:pt x="0" y="9867"/>
                </a:cubicBezTo>
                <a:close/>
              </a:path>
            </a:pathLst>
          </a:custGeom>
          <a:solidFill>
            <a:srgbClr val="CC9900"/>
          </a:solidFill>
          <a:ln w="12700" cmpd="sng">
            <a:noFill/>
            <a:round/>
            <a:headEnd/>
            <a:tailEnd/>
          </a:ln>
        </p:spPr>
        <p:txBody>
          <a:bodyPr/>
          <a:lstStyle/>
          <a:p>
            <a:pPr algn="ctr" fontAlgn="base">
              <a:spcBef>
                <a:spcPct val="0"/>
              </a:spcBef>
              <a:spcAft>
                <a:spcPct val="0"/>
              </a:spcAft>
            </a:pPr>
            <a:endParaRPr lang="en-US" b="1">
              <a:solidFill>
                <a:srgbClr val="000000"/>
              </a:solidFill>
            </a:endParaRPr>
          </a:p>
        </p:txBody>
      </p:sp>
      <p:sp>
        <p:nvSpPr>
          <p:cNvPr id="158730" name="Line 13"/>
          <p:cNvSpPr>
            <a:spLocks noChangeShapeType="1"/>
          </p:cNvSpPr>
          <p:nvPr/>
        </p:nvSpPr>
        <p:spPr bwMode="auto">
          <a:xfrm flipV="1">
            <a:off x="3626207" y="3920569"/>
            <a:ext cx="665844" cy="2091534"/>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1" name="Freeform 14"/>
          <p:cNvSpPr>
            <a:spLocks/>
          </p:cNvSpPr>
          <p:nvPr/>
        </p:nvSpPr>
        <p:spPr bwMode="auto">
          <a:xfrm>
            <a:off x="3626207" y="1093520"/>
            <a:ext cx="2373206" cy="4957751"/>
          </a:xfrm>
          <a:custGeom>
            <a:avLst/>
            <a:gdLst>
              <a:gd name="T0" fmla="*/ 0 w 864"/>
              <a:gd name="T1" fmla="*/ 2147483647 h 1083"/>
              <a:gd name="T2" fmla="*/ 2147483647 w 864"/>
              <a:gd name="T3" fmla="*/ 2147483647 h 1083"/>
              <a:gd name="T4" fmla="*/ 2147483647 w 864"/>
              <a:gd name="T5" fmla="*/ 0 h 1083"/>
              <a:gd name="T6" fmla="*/ 2147483647 w 864"/>
              <a:gd name="T7" fmla="*/ 2147483647 h 1083"/>
              <a:gd name="T8" fmla="*/ 2147483647 w 864"/>
              <a:gd name="T9" fmla="*/ 2147483647 h 1083"/>
              <a:gd name="T10" fmla="*/ 2147483647 w 864"/>
              <a:gd name="T11" fmla="*/ 2147483647 h 1083"/>
              <a:gd name="T12" fmla="*/ 0 w 864"/>
              <a:gd name="T13" fmla="*/ 2147483647 h 1083"/>
              <a:gd name="T14" fmla="*/ 0 60000 65536"/>
              <a:gd name="T15" fmla="*/ 0 60000 65536"/>
              <a:gd name="T16" fmla="*/ 0 60000 65536"/>
              <a:gd name="T17" fmla="*/ 0 60000 65536"/>
              <a:gd name="T18" fmla="*/ 0 60000 65536"/>
              <a:gd name="T19" fmla="*/ 0 60000 65536"/>
              <a:gd name="T20" fmla="*/ 0 60000 65536"/>
              <a:gd name="T21" fmla="*/ 0 w 864"/>
              <a:gd name="T22" fmla="*/ 0 h 1083"/>
              <a:gd name="T23" fmla="*/ 864 w 864"/>
              <a:gd name="T24" fmla="*/ 1083 h 1083"/>
              <a:gd name="connsiteX0" fmla="*/ 0 w 10000"/>
              <a:gd name="connsiteY0" fmla="*/ 21951 h 21951"/>
              <a:gd name="connsiteX1" fmla="*/ 8637 w 10000"/>
              <a:gd name="connsiteY1" fmla="*/ 0 h 21951"/>
              <a:gd name="connsiteX2" fmla="*/ 6991 w 10000"/>
              <a:gd name="connsiteY2" fmla="*/ 11951 h 21951"/>
              <a:gd name="connsiteX3" fmla="*/ 10000 w 10000"/>
              <a:gd name="connsiteY3" fmla="*/ 12320 h 21951"/>
              <a:gd name="connsiteX4" fmla="*/ 6227 w 10000"/>
              <a:gd name="connsiteY4" fmla="*/ 21849 h 21951"/>
              <a:gd name="connsiteX5" fmla="*/ 3171 w 10000"/>
              <a:gd name="connsiteY5" fmla="*/ 21545 h 21951"/>
              <a:gd name="connsiteX6" fmla="*/ 0 w 10000"/>
              <a:gd name="connsiteY6" fmla="*/ 21951 h 21951"/>
              <a:gd name="connsiteX0" fmla="*/ 0 w 10508"/>
              <a:gd name="connsiteY0" fmla="*/ 22331 h 22331"/>
              <a:gd name="connsiteX1" fmla="*/ 8637 w 10508"/>
              <a:gd name="connsiteY1" fmla="*/ 380 h 22331"/>
              <a:gd name="connsiteX2" fmla="*/ 10508 w 10508"/>
              <a:gd name="connsiteY2" fmla="*/ 0 h 22331"/>
              <a:gd name="connsiteX3" fmla="*/ 10000 w 10508"/>
              <a:gd name="connsiteY3" fmla="*/ 12700 h 22331"/>
              <a:gd name="connsiteX4" fmla="*/ 6227 w 10508"/>
              <a:gd name="connsiteY4" fmla="*/ 22229 h 22331"/>
              <a:gd name="connsiteX5" fmla="*/ 3171 w 10508"/>
              <a:gd name="connsiteY5" fmla="*/ 21925 h 22331"/>
              <a:gd name="connsiteX6" fmla="*/ 0 w 10508"/>
              <a:gd name="connsiteY6" fmla="*/ 22331 h 22331"/>
              <a:gd name="connsiteX0" fmla="*/ 0 w 13698"/>
              <a:gd name="connsiteY0" fmla="*/ 23428 h 23428"/>
              <a:gd name="connsiteX1" fmla="*/ 8637 w 13698"/>
              <a:gd name="connsiteY1" fmla="*/ 1477 h 23428"/>
              <a:gd name="connsiteX2" fmla="*/ 10508 w 13698"/>
              <a:gd name="connsiteY2" fmla="*/ 1097 h 23428"/>
              <a:gd name="connsiteX3" fmla="*/ 13693 w 13698"/>
              <a:gd name="connsiteY3" fmla="*/ 1238 h 23428"/>
              <a:gd name="connsiteX4" fmla="*/ 6227 w 13698"/>
              <a:gd name="connsiteY4" fmla="*/ 23326 h 23428"/>
              <a:gd name="connsiteX5" fmla="*/ 3171 w 13698"/>
              <a:gd name="connsiteY5" fmla="*/ 23022 h 23428"/>
              <a:gd name="connsiteX6" fmla="*/ 0 w 13698"/>
              <a:gd name="connsiteY6" fmla="*/ 23428 h 23428"/>
              <a:gd name="connsiteX0" fmla="*/ 0 w 13693"/>
              <a:gd name="connsiteY0" fmla="*/ 22452 h 22452"/>
              <a:gd name="connsiteX1" fmla="*/ 8637 w 13693"/>
              <a:gd name="connsiteY1" fmla="*/ 501 h 22452"/>
              <a:gd name="connsiteX2" fmla="*/ 10508 w 13693"/>
              <a:gd name="connsiteY2" fmla="*/ 121 h 22452"/>
              <a:gd name="connsiteX3" fmla="*/ 13693 w 13693"/>
              <a:gd name="connsiteY3" fmla="*/ 262 h 22452"/>
              <a:gd name="connsiteX4" fmla="*/ 6227 w 13693"/>
              <a:gd name="connsiteY4" fmla="*/ 22350 h 22452"/>
              <a:gd name="connsiteX5" fmla="*/ 3171 w 13693"/>
              <a:gd name="connsiteY5" fmla="*/ 22046 h 22452"/>
              <a:gd name="connsiteX6" fmla="*/ 0 w 13693"/>
              <a:gd name="connsiteY6" fmla="*/ 22452 h 22452"/>
              <a:gd name="connsiteX0" fmla="*/ 0 w 13693"/>
              <a:gd name="connsiteY0" fmla="*/ 22967 h 22967"/>
              <a:gd name="connsiteX1" fmla="*/ 8637 w 13693"/>
              <a:gd name="connsiteY1" fmla="*/ 1016 h 22967"/>
              <a:gd name="connsiteX2" fmla="*/ 10508 w 13693"/>
              <a:gd name="connsiteY2" fmla="*/ 636 h 22967"/>
              <a:gd name="connsiteX3" fmla="*/ 13693 w 13693"/>
              <a:gd name="connsiteY3" fmla="*/ 777 h 22967"/>
              <a:gd name="connsiteX4" fmla="*/ 6227 w 13693"/>
              <a:gd name="connsiteY4" fmla="*/ 22865 h 22967"/>
              <a:gd name="connsiteX5" fmla="*/ 3171 w 13693"/>
              <a:gd name="connsiteY5" fmla="*/ 22561 h 22967"/>
              <a:gd name="connsiteX6" fmla="*/ 0 w 13693"/>
              <a:gd name="connsiteY6" fmla="*/ 22967 h 22967"/>
              <a:gd name="connsiteX0" fmla="*/ 0 w 13693"/>
              <a:gd name="connsiteY0" fmla="*/ 22569 h 22569"/>
              <a:gd name="connsiteX1" fmla="*/ 8637 w 13693"/>
              <a:gd name="connsiteY1" fmla="*/ 618 h 22569"/>
              <a:gd name="connsiteX2" fmla="*/ 10508 w 13693"/>
              <a:gd name="connsiteY2" fmla="*/ 238 h 22569"/>
              <a:gd name="connsiteX3" fmla="*/ 13693 w 13693"/>
              <a:gd name="connsiteY3" fmla="*/ 379 h 22569"/>
              <a:gd name="connsiteX4" fmla="*/ 6227 w 13693"/>
              <a:gd name="connsiteY4" fmla="*/ 22467 h 22569"/>
              <a:gd name="connsiteX5" fmla="*/ 3171 w 13693"/>
              <a:gd name="connsiteY5" fmla="*/ 22163 h 22569"/>
              <a:gd name="connsiteX6" fmla="*/ 0 w 13693"/>
              <a:gd name="connsiteY6" fmla="*/ 22569 h 22569"/>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171 w 13693"/>
              <a:gd name="connsiteY5" fmla="*/ 22055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227 w 13693"/>
              <a:gd name="connsiteY4" fmla="*/ 22359 h 22461"/>
              <a:gd name="connsiteX5" fmla="*/ 3054 w 13693"/>
              <a:gd name="connsiteY5" fmla="*/ 21918 h 22461"/>
              <a:gd name="connsiteX6" fmla="*/ 0 w 13693"/>
              <a:gd name="connsiteY6" fmla="*/ 22461 h 22461"/>
              <a:gd name="connsiteX0" fmla="*/ 0 w 13693"/>
              <a:gd name="connsiteY0" fmla="*/ 22461 h 22461"/>
              <a:gd name="connsiteX1" fmla="*/ 8637 w 13693"/>
              <a:gd name="connsiteY1" fmla="*/ 510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61 h 22461"/>
              <a:gd name="connsiteX1" fmla="*/ 8461 w 13693"/>
              <a:gd name="connsiteY1" fmla="*/ 647 h 22461"/>
              <a:gd name="connsiteX2" fmla="*/ 10508 w 13693"/>
              <a:gd name="connsiteY2" fmla="*/ 130 h 22461"/>
              <a:gd name="connsiteX3" fmla="*/ 13693 w 13693"/>
              <a:gd name="connsiteY3" fmla="*/ 271 h 22461"/>
              <a:gd name="connsiteX4" fmla="*/ 6110 w 13693"/>
              <a:gd name="connsiteY4" fmla="*/ 22450 h 22461"/>
              <a:gd name="connsiteX5" fmla="*/ 3054 w 13693"/>
              <a:gd name="connsiteY5" fmla="*/ 21918 h 22461"/>
              <a:gd name="connsiteX6" fmla="*/ 0 w 13693"/>
              <a:gd name="connsiteY6" fmla="*/ 22461 h 22461"/>
              <a:gd name="connsiteX0" fmla="*/ 0 w 13693"/>
              <a:gd name="connsiteY0" fmla="*/ 22427 h 22427"/>
              <a:gd name="connsiteX1" fmla="*/ 8461 w 13693"/>
              <a:gd name="connsiteY1" fmla="*/ 613 h 22427"/>
              <a:gd name="connsiteX2" fmla="*/ 10977 w 13693"/>
              <a:gd name="connsiteY2" fmla="*/ 142 h 22427"/>
              <a:gd name="connsiteX3" fmla="*/ 13693 w 13693"/>
              <a:gd name="connsiteY3" fmla="*/ 237 h 22427"/>
              <a:gd name="connsiteX4" fmla="*/ 6110 w 13693"/>
              <a:gd name="connsiteY4" fmla="*/ 22416 h 22427"/>
              <a:gd name="connsiteX5" fmla="*/ 3054 w 13693"/>
              <a:gd name="connsiteY5" fmla="*/ 21884 h 22427"/>
              <a:gd name="connsiteX6" fmla="*/ 0 w 13693"/>
              <a:gd name="connsiteY6" fmla="*/ 22427 h 22427"/>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95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 name="connsiteX0" fmla="*/ 0 w 13693"/>
              <a:gd name="connsiteY0" fmla="*/ 22285 h 22285"/>
              <a:gd name="connsiteX1" fmla="*/ 8461 w 13693"/>
              <a:gd name="connsiteY1" fmla="*/ 471 h 22285"/>
              <a:gd name="connsiteX2" fmla="*/ 10977 w 13693"/>
              <a:gd name="connsiteY2" fmla="*/ 0 h 22285"/>
              <a:gd name="connsiteX3" fmla="*/ 13693 w 13693"/>
              <a:gd name="connsiteY3" fmla="*/ 278 h 22285"/>
              <a:gd name="connsiteX4" fmla="*/ 6110 w 13693"/>
              <a:gd name="connsiteY4" fmla="*/ 22274 h 22285"/>
              <a:gd name="connsiteX5" fmla="*/ 3054 w 13693"/>
              <a:gd name="connsiteY5" fmla="*/ 21742 h 22285"/>
              <a:gd name="connsiteX6" fmla="*/ 0 w 13693"/>
              <a:gd name="connsiteY6" fmla="*/ 22285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3" h="22285">
                <a:moveTo>
                  <a:pt x="0" y="22285"/>
                </a:moveTo>
                <a:lnTo>
                  <a:pt x="8461" y="471"/>
                </a:lnTo>
                <a:lnTo>
                  <a:pt x="10977" y="0"/>
                </a:lnTo>
                <a:cubicBezTo>
                  <a:pt x="14853" y="306"/>
                  <a:pt x="8996" y="-165"/>
                  <a:pt x="13693" y="278"/>
                </a:cubicBezTo>
                <a:lnTo>
                  <a:pt x="6110" y="22274"/>
                </a:lnTo>
                <a:lnTo>
                  <a:pt x="3054" y="21742"/>
                </a:lnTo>
                <a:lnTo>
                  <a:pt x="0" y="22285"/>
                </a:lnTo>
                <a:close/>
              </a:path>
            </a:pathLst>
          </a:custGeom>
          <a:solidFill>
            <a:srgbClr val="C0C0C0"/>
          </a:solidFill>
          <a:ln w="12700" cmpd="sng">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2" name="Line 15"/>
          <p:cNvSpPr>
            <a:spLocks noChangeShapeType="1"/>
          </p:cNvSpPr>
          <p:nvPr/>
        </p:nvSpPr>
        <p:spPr bwMode="auto">
          <a:xfrm flipV="1">
            <a:off x="4164755" y="1088299"/>
            <a:ext cx="1370857" cy="4863093"/>
          </a:xfrm>
          <a:prstGeom prst="line">
            <a:avLst/>
          </a:prstGeom>
          <a:noFill/>
          <a:ln w="317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58733" name="Freeform 16"/>
          <p:cNvSpPr>
            <a:spLocks/>
          </p:cNvSpPr>
          <p:nvPr/>
        </p:nvSpPr>
        <p:spPr bwMode="auto">
          <a:xfrm>
            <a:off x="1742063" y="4184948"/>
            <a:ext cx="5004133" cy="1366204"/>
          </a:xfrm>
          <a:custGeom>
            <a:avLst/>
            <a:gdLst>
              <a:gd name="T0" fmla="*/ 0 w 2244"/>
              <a:gd name="T1" fmla="*/ 0 h 597"/>
              <a:gd name="T2" fmla="*/ 2147483647 w 2244"/>
              <a:gd name="T3" fmla="*/ 2147483647 h 597"/>
              <a:gd name="T4" fmla="*/ 2147483647 w 2244"/>
              <a:gd name="T5" fmla="*/ 2147483647 h 597"/>
              <a:gd name="T6" fmla="*/ 2147483647 w 2244"/>
              <a:gd name="T7" fmla="*/ 2147483647 h 597"/>
              <a:gd name="T8" fmla="*/ 2147483647 w 2244"/>
              <a:gd name="T9" fmla="*/ 2147483647 h 597"/>
              <a:gd name="T10" fmla="*/ 2147483647 w 2244"/>
              <a:gd name="T11" fmla="*/ 2147483647 h 597"/>
              <a:gd name="T12" fmla="*/ 2147483647 w 2244"/>
              <a:gd name="T13" fmla="*/ 2147483647 h 597"/>
              <a:gd name="T14" fmla="*/ 2147483647 w 2244"/>
              <a:gd name="T15" fmla="*/ 2147483647 h 597"/>
              <a:gd name="T16" fmla="*/ 2147483647 w 2244"/>
              <a:gd name="T17" fmla="*/ 2147483647 h 597"/>
              <a:gd name="T18" fmla="*/ 2147483647 w 2244"/>
              <a:gd name="T19" fmla="*/ 2147483647 h 597"/>
              <a:gd name="T20" fmla="*/ 2147483647 w 2244"/>
              <a:gd name="T21" fmla="*/ 2147483647 h 597"/>
              <a:gd name="T22" fmla="*/ 2147483647 w 2244"/>
              <a:gd name="T23" fmla="*/ 2147483647 h 5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597"/>
              <a:gd name="T38" fmla="*/ 2244 w 2244"/>
              <a:gd name="T39" fmla="*/ 597 h 597"/>
              <a:gd name="connsiteX0" fmla="*/ 0 w 11105"/>
              <a:gd name="connsiteY0" fmla="*/ 0 h 11162"/>
              <a:gd name="connsiteX1" fmla="*/ 927 w 11105"/>
              <a:gd name="connsiteY1" fmla="*/ 2328 h 11162"/>
              <a:gd name="connsiteX2" fmla="*/ 2184 w 11105"/>
              <a:gd name="connsiteY2" fmla="*/ 4640 h 11162"/>
              <a:gd name="connsiteX3" fmla="*/ 3904 w 11105"/>
              <a:gd name="connsiteY3" fmla="*/ 6231 h 11162"/>
              <a:gd name="connsiteX4" fmla="*/ 4693 w 11105"/>
              <a:gd name="connsiteY4" fmla="*/ 4221 h 11162"/>
              <a:gd name="connsiteX5" fmla="*/ 5147 w 11105"/>
              <a:gd name="connsiteY5" fmla="*/ 4221 h 11162"/>
              <a:gd name="connsiteX6" fmla="*/ 6283 w 11105"/>
              <a:gd name="connsiteY6" fmla="*/ 3920 h 11162"/>
              <a:gd name="connsiteX7" fmla="*/ 7366 w 11105"/>
              <a:gd name="connsiteY7" fmla="*/ 4824 h 11162"/>
              <a:gd name="connsiteX8" fmla="*/ 7834 w 11105"/>
              <a:gd name="connsiteY8" fmla="*/ 5327 h 11162"/>
              <a:gd name="connsiteX9" fmla="*/ 7794 w 11105"/>
              <a:gd name="connsiteY9" fmla="*/ 8794 h 11162"/>
              <a:gd name="connsiteX10" fmla="*/ 8396 w 11105"/>
              <a:gd name="connsiteY10" fmla="*/ 9598 h 11162"/>
              <a:gd name="connsiteX11" fmla="*/ 11105 w 11105"/>
              <a:gd name="connsiteY11" fmla="*/ 11162 h 1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5" h="11162">
                <a:moveTo>
                  <a:pt x="0" y="0"/>
                </a:moveTo>
                <a:lnTo>
                  <a:pt x="927" y="2328"/>
                </a:lnTo>
                <a:lnTo>
                  <a:pt x="2184" y="4640"/>
                </a:lnTo>
                <a:lnTo>
                  <a:pt x="3904" y="6231"/>
                </a:lnTo>
                <a:lnTo>
                  <a:pt x="4693" y="4221"/>
                </a:lnTo>
                <a:lnTo>
                  <a:pt x="5147" y="4221"/>
                </a:lnTo>
                <a:lnTo>
                  <a:pt x="6283" y="3920"/>
                </a:lnTo>
                <a:lnTo>
                  <a:pt x="7366" y="4824"/>
                </a:lnTo>
                <a:lnTo>
                  <a:pt x="7834" y="5327"/>
                </a:lnTo>
                <a:cubicBezTo>
                  <a:pt x="7821" y="6483"/>
                  <a:pt x="7807" y="7638"/>
                  <a:pt x="7794" y="8794"/>
                </a:cubicBezTo>
                <a:lnTo>
                  <a:pt x="8396" y="9598"/>
                </a:lnTo>
                <a:cubicBezTo>
                  <a:pt x="8931" y="9732"/>
                  <a:pt x="10570" y="11028"/>
                  <a:pt x="11105" y="11162"/>
                </a:cubicBez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4" name="Freeform 17"/>
          <p:cNvSpPr>
            <a:spLocks/>
          </p:cNvSpPr>
          <p:nvPr/>
        </p:nvSpPr>
        <p:spPr bwMode="auto">
          <a:xfrm>
            <a:off x="2071658" y="3358517"/>
            <a:ext cx="4995790" cy="1355189"/>
          </a:xfrm>
          <a:custGeom>
            <a:avLst/>
            <a:gdLst>
              <a:gd name="T0" fmla="*/ 0 w 2489"/>
              <a:gd name="T1" fmla="*/ 0 h 660"/>
              <a:gd name="T2" fmla="*/ 2147483647 w 2489"/>
              <a:gd name="T3" fmla="*/ 2147483647 h 660"/>
              <a:gd name="T4" fmla="*/ 2147483647 w 2489"/>
              <a:gd name="T5" fmla="*/ 2147483647 h 660"/>
              <a:gd name="T6" fmla="*/ 2147483647 w 2489"/>
              <a:gd name="T7" fmla="*/ 2147483647 h 660"/>
              <a:gd name="T8" fmla="*/ 2147483647 w 2489"/>
              <a:gd name="T9" fmla="*/ 2147483647 h 660"/>
              <a:gd name="T10" fmla="*/ 2147483647 w 2489"/>
              <a:gd name="T11" fmla="*/ 2147483647 h 660"/>
              <a:gd name="T12" fmla="*/ 2147483647 w 2489"/>
              <a:gd name="T13" fmla="*/ 2147483647 h 660"/>
              <a:gd name="T14" fmla="*/ 2147483647 w 2489"/>
              <a:gd name="T15" fmla="*/ 2147483647 h 660"/>
              <a:gd name="T16" fmla="*/ 2147483647 w 2489"/>
              <a:gd name="T17" fmla="*/ 2147483647 h 660"/>
              <a:gd name="T18" fmla="*/ 2147483647 w 2489"/>
              <a:gd name="T19" fmla="*/ 2147483647 h 660"/>
              <a:gd name="T20" fmla="*/ 2147483647 w 2489"/>
              <a:gd name="T21" fmla="*/ 2147483647 h 660"/>
              <a:gd name="T22" fmla="*/ 2147483647 w 2489"/>
              <a:gd name="T23" fmla="*/ 2147483647 h 660"/>
              <a:gd name="T24" fmla="*/ 2147483647 w 2489"/>
              <a:gd name="T25" fmla="*/ 2147483647 h 6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9"/>
              <a:gd name="T40" fmla="*/ 0 h 660"/>
              <a:gd name="T41" fmla="*/ 2489 w 2489"/>
              <a:gd name="T42" fmla="*/ 660 h 6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9" h="660">
                <a:moveTo>
                  <a:pt x="0" y="0"/>
                </a:moveTo>
                <a:lnTo>
                  <a:pt x="208" y="139"/>
                </a:lnTo>
                <a:lnTo>
                  <a:pt x="490" y="277"/>
                </a:lnTo>
                <a:lnTo>
                  <a:pt x="902" y="372"/>
                </a:lnTo>
                <a:lnTo>
                  <a:pt x="1052" y="264"/>
                </a:lnTo>
                <a:lnTo>
                  <a:pt x="1130" y="267"/>
                </a:lnTo>
                <a:lnTo>
                  <a:pt x="1409" y="246"/>
                </a:lnTo>
                <a:lnTo>
                  <a:pt x="1658" y="303"/>
                </a:lnTo>
                <a:lnTo>
                  <a:pt x="1757" y="312"/>
                </a:lnTo>
                <a:lnTo>
                  <a:pt x="1737" y="543"/>
                </a:lnTo>
                <a:lnTo>
                  <a:pt x="1889" y="585"/>
                </a:lnTo>
                <a:lnTo>
                  <a:pt x="2129" y="612"/>
                </a:lnTo>
                <a:lnTo>
                  <a:pt x="2489" y="660"/>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5" name="Freeform 18"/>
          <p:cNvSpPr>
            <a:spLocks/>
          </p:cNvSpPr>
          <p:nvPr/>
        </p:nvSpPr>
        <p:spPr bwMode="auto">
          <a:xfrm>
            <a:off x="2301018" y="2619181"/>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828 w 10953"/>
              <a:gd name="connsiteY2" fmla="*/ 6463 h 12418"/>
              <a:gd name="connsiteX3" fmla="*/ 4395 w 10953"/>
              <a:gd name="connsiteY3" fmla="*/ 5376 h 12418"/>
              <a:gd name="connsiteX4" fmla="*/ 4781 w 10953"/>
              <a:gd name="connsiteY4" fmla="*/ 5538 h 12418"/>
              <a:gd name="connsiteX5" fmla="*/ 5914 w 10953"/>
              <a:gd name="connsiteY5" fmla="*/ 4507 h 12418"/>
              <a:gd name="connsiteX6" fmla="*/ 6872 w 10953"/>
              <a:gd name="connsiteY6" fmla="*/ 6472 h 12418"/>
              <a:gd name="connsiteX7" fmla="*/ 7429 w 10953"/>
              <a:gd name="connsiteY7" fmla="*/ 665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828" y="6463"/>
                </a:lnTo>
                <a:lnTo>
                  <a:pt x="4395" y="5376"/>
                </a:lnTo>
                <a:lnTo>
                  <a:pt x="4781" y="5538"/>
                </a:lnTo>
                <a:lnTo>
                  <a:pt x="5914" y="4507"/>
                </a:lnTo>
                <a:lnTo>
                  <a:pt x="6872" y="6472"/>
                </a:lnTo>
                <a:lnTo>
                  <a:pt x="7429" y="6655"/>
                </a:lnTo>
                <a:cubicBezTo>
                  <a:pt x="7425" y="7996"/>
                  <a:pt x="7708" y="8028"/>
                  <a:pt x="7704" y="9369"/>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36" name="Freeform 19"/>
          <p:cNvSpPr>
            <a:spLocks/>
          </p:cNvSpPr>
          <p:nvPr/>
        </p:nvSpPr>
        <p:spPr bwMode="auto">
          <a:xfrm>
            <a:off x="1442629" y="5044671"/>
            <a:ext cx="3603392" cy="826430"/>
          </a:xfrm>
          <a:custGeom>
            <a:avLst/>
            <a:gdLst>
              <a:gd name="T0" fmla="*/ 0 w 1794"/>
              <a:gd name="T1" fmla="*/ 0 h 402"/>
              <a:gd name="T2" fmla="*/ 2147483647 w 1794"/>
              <a:gd name="T3" fmla="*/ 2147483647 h 402"/>
              <a:gd name="T4" fmla="*/ 2147483647 w 1794"/>
              <a:gd name="T5" fmla="*/ 2147483647 h 402"/>
              <a:gd name="T6" fmla="*/ 2147483647 w 1794"/>
              <a:gd name="T7" fmla="*/ 2147483647 h 402"/>
              <a:gd name="T8" fmla="*/ 2147483647 w 1794"/>
              <a:gd name="T9" fmla="*/ 2147483647 h 402"/>
              <a:gd name="T10" fmla="*/ 2147483647 w 1794"/>
              <a:gd name="T11" fmla="*/ 2147483647 h 402"/>
              <a:gd name="T12" fmla="*/ 2147483647 w 1794"/>
              <a:gd name="T13" fmla="*/ 2147483647 h 402"/>
              <a:gd name="T14" fmla="*/ 2147483647 w 1794"/>
              <a:gd name="T15" fmla="*/ 2147483647 h 402"/>
              <a:gd name="T16" fmla="*/ 2147483647 w 1794"/>
              <a:gd name="T17" fmla="*/ 2147483647 h 402"/>
              <a:gd name="T18" fmla="*/ 2147483647 w 1794"/>
              <a:gd name="T19" fmla="*/ 2147483647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94"/>
              <a:gd name="T31" fmla="*/ 0 h 402"/>
              <a:gd name="T32" fmla="*/ 1794 w 1794"/>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94" h="402">
                <a:moveTo>
                  <a:pt x="0" y="0"/>
                </a:moveTo>
                <a:lnTo>
                  <a:pt x="208" y="139"/>
                </a:lnTo>
                <a:lnTo>
                  <a:pt x="490" y="277"/>
                </a:lnTo>
                <a:lnTo>
                  <a:pt x="876" y="372"/>
                </a:lnTo>
                <a:lnTo>
                  <a:pt x="1053" y="252"/>
                </a:lnTo>
                <a:lnTo>
                  <a:pt x="1155" y="252"/>
                </a:lnTo>
                <a:lnTo>
                  <a:pt x="1410" y="234"/>
                </a:lnTo>
                <a:lnTo>
                  <a:pt x="1653" y="288"/>
                </a:lnTo>
                <a:lnTo>
                  <a:pt x="1788" y="315"/>
                </a:lnTo>
                <a:lnTo>
                  <a:pt x="1794" y="402"/>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58747" name="Text Box 30"/>
          <p:cNvSpPr txBox="1">
            <a:spLocks noChangeArrowheads="1"/>
          </p:cNvSpPr>
          <p:nvPr/>
        </p:nvSpPr>
        <p:spPr bwMode="auto">
          <a:xfrm>
            <a:off x="1921265" y="521504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100</a:t>
            </a:r>
          </a:p>
        </p:txBody>
      </p:sp>
      <p:sp>
        <p:nvSpPr>
          <p:cNvPr id="158748" name="Text Box 31"/>
          <p:cNvSpPr txBox="1">
            <a:spLocks noChangeArrowheads="1"/>
          </p:cNvSpPr>
          <p:nvPr/>
        </p:nvSpPr>
        <p:spPr bwMode="auto">
          <a:xfrm>
            <a:off x="2175057" y="4351229"/>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102</a:t>
            </a:r>
          </a:p>
        </p:txBody>
      </p:sp>
      <p:sp>
        <p:nvSpPr>
          <p:cNvPr id="158766" name="Freeform 51"/>
          <p:cNvSpPr>
            <a:spLocks/>
          </p:cNvSpPr>
          <p:nvPr/>
        </p:nvSpPr>
        <p:spPr bwMode="auto">
          <a:xfrm>
            <a:off x="1135166" y="5724223"/>
            <a:ext cx="5583299" cy="824472"/>
          </a:xfrm>
          <a:custGeom>
            <a:avLst/>
            <a:gdLst>
              <a:gd name="T0" fmla="*/ 0 w 2781"/>
              <a:gd name="T1" fmla="*/ 2147483647 h 402"/>
              <a:gd name="T2" fmla="*/ 2147483647 w 2781"/>
              <a:gd name="T3" fmla="*/ 2147483647 h 402"/>
              <a:gd name="T4" fmla="*/ 2147483647 w 2781"/>
              <a:gd name="T5" fmla="*/ 2147483647 h 402"/>
              <a:gd name="T6" fmla="*/ 2147483647 w 2781"/>
              <a:gd name="T7" fmla="*/ 2147483647 h 402"/>
              <a:gd name="T8" fmla="*/ 2147483647 w 2781"/>
              <a:gd name="T9" fmla="*/ 2147483647 h 402"/>
              <a:gd name="T10" fmla="*/ 2147483647 w 2781"/>
              <a:gd name="T11" fmla="*/ 2147483647 h 402"/>
              <a:gd name="T12" fmla="*/ 2147483647 w 2781"/>
              <a:gd name="T13" fmla="*/ 2147483647 h 402"/>
              <a:gd name="T14" fmla="*/ 2147483647 w 2781"/>
              <a:gd name="T15" fmla="*/ 2147483647 h 402"/>
              <a:gd name="T16" fmla="*/ 2147483647 w 2781"/>
              <a:gd name="T17" fmla="*/ 2147483647 h 402"/>
              <a:gd name="T18" fmla="*/ 2147483647 w 2781"/>
              <a:gd name="T19" fmla="*/ 2147483647 h 402"/>
              <a:gd name="T20" fmla="*/ 2147483647 w 2781"/>
              <a:gd name="T21" fmla="*/ 2147483647 h 402"/>
              <a:gd name="T22" fmla="*/ 2147483647 w 2781"/>
              <a:gd name="T23" fmla="*/ 0 h 402"/>
              <a:gd name="T24" fmla="*/ 2147483647 w 2781"/>
              <a:gd name="T25" fmla="*/ 2147483647 h 402"/>
              <a:gd name="T26" fmla="*/ 0 w 2781"/>
              <a:gd name="T27" fmla="*/ 2147483647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1"/>
              <a:gd name="T43" fmla="*/ 0 h 402"/>
              <a:gd name="T44" fmla="*/ 2781 w 27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1" h="402">
                <a:moveTo>
                  <a:pt x="0" y="400"/>
                </a:moveTo>
                <a:lnTo>
                  <a:pt x="6" y="98"/>
                </a:lnTo>
                <a:lnTo>
                  <a:pt x="1043" y="49"/>
                </a:lnTo>
                <a:lnTo>
                  <a:pt x="1103" y="181"/>
                </a:lnTo>
                <a:lnTo>
                  <a:pt x="1202" y="181"/>
                </a:lnTo>
                <a:lnTo>
                  <a:pt x="1245" y="148"/>
                </a:lnTo>
                <a:lnTo>
                  <a:pt x="1520" y="115"/>
                </a:lnTo>
                <a:lnTo>
                  <a:pt x="1778" y="153"/>
                </a:lnTo>
                <a:lnTo>
                  <a:pt x="1805" y="170"/>
                </a:lnTo>
                <a:lnTo>
                  <a:pt x="1887" y="170"/>
                </a:lnTo>
                <a:lnTo>
                  <a:pt x="1981" y="16"/>
                </a:lnTo>
                <a:lnTo>
                  <a:pt x="2781" y="0"/>
                </a:lnTo>
                <a:lnTo>
                  <a:pt x="2778" y="402"/>
                </a:lnTo>
                <a:lnTo>
                  <a:pt x="0" y="400"/>
                </a:lnTo>
                <a:close/>
              </a:path>
            </a:pathLst>
          </a:custGeom>
          <a:solidFill>
            <a:srgbClr val="996633"/>
          </a:solidFill>
          <a:ln w="9525">
            <a:solidFill>
              <a:schemeClr val="tx1"/>
            </a:solidFill>
            <a:round/>
            <a:headEnd/>
            <a:tailEnd/>
          </a:ln>
        </p:spPr>
        <p:txBody>
          <a:bodyPr/>
          <a:lstStyle/>
          <a:p>
            <a:pPr algn="ctr" fontAlgn="base">
              <a:spcBef>
                <a:spcPct val="0"/>
              </a:spcBef>
              <a:spcAft>
                <a:spcPct val="0"/>
              </a:spcAft>
            </a:pPr>
            <a:endParaRPr lang="en-US" b="1" dirty="0">
              <a:solidFill>
                <a:srgbClr val="000000"/>
              </a:solidFill>
            </a:endParaRPr>
          </a:p>
        </p:txBody>
      </p:sp>
      <p:sp>
        <p:nvSpPr>
          <p:cNvPr id="158770" name="Text Box 58"/>
          <p:cNvSpPr txBox="1">
            <a:spLocks noChangeArrowheads="1"/>
          </p:cNvSpPr>
          <p:nvPr/>
        </p:nvSpPr>
        <p:spPr bwMode="auto">
          <a:xfrm>
            <a:off x="4536132" y="1436032"/>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chemeClr val="bg1"/>
                </a:solidFill>
              </a:rPr>
              <a:t>ditch</a:t>
            </a:r>
          </a:p>
          <a:p>
            <a:pPr algn="ctr" fontAlgn="base">
              <a:spcBef>
                <a:spcPct val="0"/>
              </a:spcBef>
              <a:spcAft>
                <a:spcPct val="0"/>
              </a:spcAft>
            </a:pPr>
            <a:r>
              <a:rPr lang="en-US" sz="1200" b="1" dirty="0">
                <a:solidFill>
                  <a:schemeClr val="bg1"/>
                </a:solidFill>
              </a:rPr>
              <a:t>flow</a:t>
            </a:r>
          </a:p>
        </p:txBody>
      </p:sp>
      <p:sp>
        <p:nvSpPr>
          <p:cNvPr id="158808" name="Line 99"/>
          <p:cNvSpPr>
            <a:spLocks noChangeShapeType="1"/>
          </p:cNvSpPr>
          <p:nvPr/>
        </p:nvSpPr>
        <p:spPr bwMode="auto">
          <a:xfrm>
            <a:off x="1135166" y="6681864"/>
            <a:ext cx="6219768" cy="0"/>
          </a:xfrm>
          <a:prstGeom prst="line">
            <a:avLst/>
          </a:prstGeom>
          <a:noFill/>
          <a:ln w="9525">
            <a:solidFill>
              <a:schemeClr val="tx1"/>
            </a:solidFill>
            <a:round/>
            <a:headEnd/>
            <a:tailEnd/>
          </a:ln>
        </p:spPr>
        <p:txBody>
          <a:bodyPr/>
          <a:lstStyle/>
          <a:p>
            <a:pPr algn="ctr" fontAlgn="base">
              <a:spcBef>
                <a:spcPct val="0"/>
              </a:spcBef>
              <a:spcAft>
                <a:spcPct val="0"/>
              </a:spcAft>
            </a:pPr>
            <a:endParaRPr lang="en-US" b="1">
              <a:solidFill>
                <a:srgbClr val="000000"/>
              </a:solidFill>
            </a:endParaRPr>
          </a:p>
        </p:txBody>
      </p:sp>
      <p:sp>
        <p:nvSpPr>
          <p:cNvPr id="109" name="Rectangle 108"/>
          <p:cNvSpPr/>
          <p:nvPr/>
        </p:nvSpPr>
        <p:spPr>
          <a:xfrm>
            <a:off x="0" y="0"/>
            <a:ext cx="9144000" cy="376238"/>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
        <p:nvSpPr>
          <p:cNvPr id="158820" name="Text Box 6"/>
          <p:cNvSpPr txBox="1">
            <a:spLocks noChangeArrowheads="1"/>
          </p:cNvSpPr>
          <p:nvPr/>
        </p:nvSpPr>
        <p:spPr bwMode="auto">
          <a:xfrm>
            <a:off x="4343400" y="-55563"/>
            <a:ext cx="4808538" cy="431801"/>
          </a:xfrm>
          <a:prstGeom prst="rect">
            <a:avLst/>
          </a:prstGeom>
          <a:noFill/>
          <a:ln w="9525">
            <a:noFill/>
            <a:miter lim="800000"/>
            <a:headEnd/>
            <a:tailEnd/>
          </a:ln>
        </p:spPr>
        <p:txBody>
          <a:bodyPr>
            <a:spAutoFit/>
          </a:bodyPr>
          <a:lstStyle/>
          <a:p>
            <a:pPr algn="ctr">
              <a:tabLst>
                <a:tab pos="4860925" algn="l"/>
              </a:tabLst>
            </a:pPr>
            <a:r>
              <a:rPr lang="en-US" sz="2200" dirty="0">
                <a:solidFill>
                  <a:srgbClr val="003300"/>
                </a:solidFill>
                <a:latin typeface="Arial" pitchFamily="34" charset="0"/>
              </a:rPr>
              <a:t>Filling Road Cross-Section</a:t>
            </a:r>
          </a:p>
        </p:txBody>
      </p:sp>
      <p:sp>
        <p:nvSpPr>
          <p:cNvPr id="158821" name="Text Box 6"/>
          <p:cNvSpPr txBox="1">
            <a:spLocks noChangeArrowheads="1"/>
          </p:cNvSpPr>
          <p:nvPr/>
        </p:nvSpPr>
        <p:spPr bwMode="auto">
          <a:xfrm>
            <a:off x="-20638" y="-55563"/>
            <a:ext cx="4591051" cy="431801"/>
          </a:xfrm>
          <a:prstGeom prst="rect">
            <a:avLst/>
          </a:prstGeom>
          <a:noFill/>
          <a:ln w="9525">
            <a:noFill/>
            <a:miter lim="800000"/>
            <a:headEnd/>
            <a:tailEnd/>
          </a:ln>
        </p:spPr>
        <p:txBody>
          <a:bodyPr anchor="ctr">
            <a:spAutoFit/>
          </a:bodyPr>
          <a:lstStyle/>
          <a:p>
            <a:pPr fontAlgn="base">
              <a:spcBef>
                <a:spcPct val="0"/>
              </a:spcBef>
              <a:spcAft>
                <a:spcPct val="0"/>
              </a:spcAft>
              <a:tabLst>
                <a:tab pos="4860925" algn="l"/>
              </a:tabLst>
            </a:pPr>
            <a:r>
              <a:rPr lang="en-US" sz="2200" b="1">
                <a:solidFill>
                  <a:srgbClr val="FFFFCC"/>
                </a:solidFill>
              </a:rPr>
              <a:t>Ditch Outlets ESMPs</a:t>
            </a:r>
          </a:p>
        </p:txBody>
      </p:sp>
      <p:sp>
        <p:nvSpPr>
          <p:cNvPr id="107" name="Freeform 18"/>
          <p:cNvSpPr>
            <a:spLocks/>
          </p:cNvSpPr>
          <p:nvPr/>
        </p:nvSpPr>
        <p:spPr bwMode="auto">
          <a:xfrm>
            <a:off x="2584356" y="1814334"/>
            <a:ext cx="5023584" cy="1252429"/>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953"/>
              <a:gd name="connsiteY0" fmla="*/ 0 h 12418"/>
              <a:gd name="connsiteX1" fmla="*/ 2201 w 10953"/>
              <a:gd name="connsiteY1" fmla="*/ 4633 h 12418"/>
              <a:gd name="connsiteX2" fmla="*/ 3739 w 10953"/>
              <a:gd name="connsiteY2" fmla="*/ 6463 h 12418"/>
              <a:gd name="connsiteX3" fmla="*/ 4351 w 10953"/>
              <a:gd name="connsiteY3" fmla="*/ 4570 h 12418"/>
              <a:gd name="connsiteX4" fmla="*/ 4848 w 10953"/>
              <a:gd name="connsiteY4" fmla="*/ 4934 h 12418"/>
              <a:gd name="connsiteX5" fmla="*/ 5715 w 10953"/>
              <a:gd name="connsiteY5" fmla="*/ 4003 h 12418"/>
              <a:gd name="connsiteX6" fmla="*/ 6695 w 10953"/>
              <a:gd name="connsiteY6" fmla="*/ 5766 h 12418"/>
              <a:gd name="connsiteX7" fmla="*/ 7230 w 10953"/>
              <a:gd name="connsiteY7" fmla="*/ 6050 h 12418"/>
              <a:gd name="connsiteX8" fmla="*/ 7350 w 10953"/>
              <a:gd name="connsiteY8" fmla="*/ 9671 h 12418"/>
              <a:gd name="connsiteX9" fmla="*/ 8374 w 10953"/>
              <a:gd name="connsiteY9" fmla="*/ 10711 h 12418"/>
              <a:gd name="connsiteX10" fmla="*/ 9377 w 10953"/>
              <a:gd name="connsiteY10" fmla="*/ 11442 h 12418"/>
              <a:gd name="connsiteX11" fmla="*/ 10953 w 10953"/>
              <a:gd name="connsiteY11" fmla="*/ 12418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3" h="12418">
                <a:moveTo>
                  <a:pt x="0" y="0"/>
                </a:moveTo>
                <a:lnTo>
                  <a:pt x="2201" y="4633"/>
                </a:lnTo>
                <a:lnTo>
                  <a:pt x="3739" y="6463"/>
                </a:lnTo>
                <a:lnTo>
                  <a:pt x="4351" y="4570"/>
                </a:lnTo>
                <a:lnTo>
                  <a:pt x="4848" y="4934"/>
                </a:lnTo>
                <a:lnTo>
                  <a:pt x="5715" y="4003"/>
                </a:lnTo>
                <a:lnTo>
                  <a:pt x="6695" y="5766"/>
                </a:lnTo>
                <a:lnTo>
                  <a:pt x="7230" y="6050"/>
                </a:lnTo>
                <a:cubicBezTo>
                  <a:pt x="7226" y="7391"/>
                  <a:pt x="7354" y="8330"/>
                  <a:pt x="7350" y="9671"/>
                </a:cubicBezTo>
                <a:lnTo>
                  <a:pt x="8374" y="10711"/>
                </a:lnTo>
                <a:lnTo>
                  <a:pt x="9377" y="11442"/>
                </a:lnTo>
                <a:lnTo>
                  <a:pt x="10953" y="12418"/>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08" name="Freeform 18"/>
          <p:cNvSpPr>
            <a:spLocks/>
          </p:cNvSpPr>
          <p:nvPr/>
        </p:nvSpPr>
        <p:spPr bwMode="auto">
          <a:xfrm>
            <a:off x="3134957" y="1126176"/>
            <a:ext cx="4607131" cy="1069577"/>
          </a:xfrm>
          <a:custGeom>
            <a:avLst/>
            <a:gdLst>
              <a:gd name="T0" fmla="*/ 0 w 2284"/>
              <a:gd name="T1" fmla="*/ 0 h 492"/>
              <a:gd name="T2" fmla="*/ 2147483647 w 2284"/>
              <a:gd name="T3" fmla="*/ 2147483647 h 492"/>
              <a:gd name="T4" fmla="*/ 2147483647 w 2284"/>
              <a:gd name="T5" fmla="*/ 2147483647 h 492"/>
              <a:gd name="T6" fmla="*/ 2147483647 w 2284"/>
              <a:gd name="T7" fmla="*/ 2147483647 h 492"/>
              <a:gd name="T8" fmla="*/ 2147483647 w 2284"/>
              <a:gd name="T9" fmla="*/ 2147483647 h 492"/>
              <a:gd name="T10" fmla="*/ 2147483647 w 2284"/>
              <a:gd name="T11" fmla="*/ 2147483647 h 492"/>
              <a:gd name="T12" fmla="*/ 2147483647 w 2284"/>
              <a:gd name="T13" fmla="*/ 2147483647 h 492"/>
              <a:gd name="T14" fmla="*/ 2147483647 w 2284"/>
              <a:gd name="T15" fmla="*/ 2147483647 h 492"/>
              <a:gd name="T16" fmla="*/ 2147483647 w 2284"/>
              <a:gd name="T17" fmla="*/ 2147483647 h 492"/>
              <a:gd name="T18" fmla="*/ 2147483647 w 2284"/>
              <a:gd name="T19" fmla="*/ 2147483647 h 492"/>
              <a:gd name="T20" fmla="*/ 2147483647 w 2284"/>
              <a:gd name="T21" fmla="*/ 2147483647 h 492"/>
              <a:gd name="T22" fmla="*/ 2147483647 w 2284"/>
              <a:gd name="T23" fmla="*/ 2147483647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4"/>
              <a:gd name="T37" fmla="*/ 0 h 492"/>
              <a:gd name="T38" fmla="*/ 2284 w 2284"/>
              <a:gd name="T39" fmla="*/ 492 h 492"/>
              <a:gd name="connsiteX0" fmla="*/ 0 w 10953"/>
              <a:gd name="connsiteY0" fmla="*/ 0 h 12418"/>
              <a:gd name="connsiteX1" fmla="*/ 2201 w 10953"/>
              <a:gd name="connsiteY1" fmla="*/ 4633 h 12418"/>
              <a:gd name="connsiteX2" fmla="*/ 4005 w 10953"/>
              <a:gd name="connsiteY2" fmla="*/ 6564 h 12418"/>
              <a:gd name="connsiteX3" fmla="*/ 4661 w 10953"/>
              <a:gd name="connsiteY3" fmla="*/ 4369 h 12418"/>
              <a:gd name="connsiteX4" fmla="*/ 5003 w 10953"/>
              <a:gd name="connsiteY4" fmla="*/ 4430 h 12418"/>
              <a:gd name="connsiteX5" fmla="*/ 6224 w 10953"/>
              <a:gd name="connsiteY5" fmla="*/ 4003 h 12418"/>
              <a:gd name="connsiteX6" fmla="*/ 7315 w 10953"/>
              <a:gd name="connsiteY6" fmla="*/ 5162 h 12418"/>
              <a:gd name="connsiteX7" fmla="*/ 7717 w 10953"/>
              <a:gd name="connsiteY7" fmla="*/ 5345 h 12418"/>
              <a:gd name="connsiteX8" fmla="*/ 7704 w 10953"/>
              <a:gd name="connsiteY8" fmla="*/ 9369 h 12418"/>
              <a:gd name="connsiteX9" fmla="*/ 8374 w 10953"/>
              <a:gd name="connsiteY9" fmla="*/ 10711 h 12418"/>
              <a:gd name="connsiteX10" fmla="*/ 9377 w 10953"/>
              <a:gd name="connsiteY10" fmla="*/ 11442 h 12418"/>
              <a:gd name="connsiteX11" fmla="*/ 10953 w 10953"/>
              <a:gd name="connsiteY11" fmla="*/ 12418 h 12418"/>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316 w 10045"/>
              <a:gd name="connsiteY5" fmla="*/ 2190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407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809 w 10045"/>
              <a:gd name="connsiteY7" fmla="*/ 3532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 name="connsiteX0" fmla="*/ 0 w 10045"/>
              <a:gd name="connsiteY0" fmla="*/ 0 h 10605"/>
              <a:gd name="connsiteX1" fmla="*/ 1293 w 10045"/>
              <a:gd name="connsiteY1" fmla="*/ 2820 h 10605"/>
              <a:gd name="connsiteX2" fmla="*/ 3097 w 10045"/>
              <a:gd name="connsiteY2" fmla="*/ 4751 h 10605"/>
              <a:gd name="connsiteX3" fmla="*/ 3753 w 10045"/>
              <a:gd name="connsiteY3" fmla="*/ 2556 h 10605"/>
              <a:gd name="connsiteX4" fmla="*/ 4095 w 10045"/>
              <a:gd name="connsiteY4" fmla="*/ 2617 h 10605"/>
              <a:gd name="connsiteX5" fmla="*/ 5117 w 10045"/>
              <a:gd name="connsiteY5" fmla="*/ 1888 h 10605"/>
              <a:gd name="connsiteX6" fmla="*/ 6119 w 10045"/>
              <a:gd name="connsiteY6" fmla="*/ 3349 h 10605"/>
              <a:gd name="connsiteX7" fmla="*/ 6720 w 10045"/>
              <a:gd name="connsiteY7" fmla="*/ 5245 h 10605"/>
              <a:gd name="connsiteX8" fmla="*/ 6796 w 10045"/>
              <a:gd name="connsiteY8" fmla="*/ 7556 h 10605"/>
              <a:gd name="connsiteX9" fmla="*/ 7466 w 10045"/>
              <a:gd name="connsiteY9" fmla="*/ 8898 h 10605"/>
              <a:gd name="connsiteX10" fmla="*/ 8469 w 10045"/>
              <a:gd name="connsiteY10" fmla="*/ 9629 h 10605"/>
              <a:gd name="connsiteX11" fmla="*/ 10045 w 10045"/>
              <a:gd name="connsiteY11" fmla="*/ 10605 h 1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5" h="10605">
                <a:moveTo>
                  <a:pt x="0" y="0"/>
                </a:moveTo>
                <a:lnTo>
                  <a:pt x="1293" y="2820"/>
                </a:lnTo>
                <a:lnTo>
                  <a:pt x="3097" y="4751"/>
                </a:lnTo>
                <a:lnTo>
                  <a:pt x="3753" y="2556"/>
                </a:lnTo>
                <a:lnTo>
                  <a:pt x="4095" y="2617"/>
                </a:lnTo>
                <a:lnTo>
                  <a:pt x="5117" y="1888"/>
                </a:lnTo>
                <a:lnTo>
                  <a:pt x="6119" y="3349"/>
                </a:lnTo>
                <a:lnTo>
                  <a:pt x="6720" y="5245"/>
                </a:lnTo>
                <a:cubicBezTo>
                  <a:pt x="6716" y="6586"/>
                  <a:pt x="6800" y="6215"/>
                  <a:pt x="6796" y="7556"/>
                </a:cubicBezTo>
                <a:lnTo>
                  <a:pt x="7466" y="8898"/>
                </a:lnTo>
                <a:lnTo>
                  <a:pt x="8469" y="9629"/>
                </a:lnTo>
                <a:lnTo>
                  <a:pt x="10045" y="10605"/>
                </a:lnTo>
              </a:path>
            </a:pathLst>
          </a:custGeom>
          <a:noFill/>
          <a:ln w="6350" cap="flat" cmpd="sng">
            <a:solidFill>
              <a:schemeClr val="tx1"/>
            </a:solidFill>
            <a:prstDash val="dash"/>
            <a:round/>
            <a:headEnd/>
            <a:tailEnd/>
          </a:ln>
        </p:spPr>
        <p:txBody>
          <a:bodyPr/>
          <a:lstStyle/>
          <a:p>
            <a:pPr algn="ctr" fontAlgn="base">
              <a:spcBef>
                <a:spcPct val="0"/>
              </a:spcBef>
              <a:spcAft>
                <a:spcPct val="0"/>
              </a:spcAft>
            </a:pPr>
            <a:endParaRPr lang="en-US" b="1">
              <a:solidFill>
                <a:srgbClr val="000000"/>
              </a:solidFill>
            </a:endParaRPr>
          </a:p>
        </p:txBody>
      </p:sp>
      <p:sp>
        <p:nvSpPr>
          <p:cNvPr id="110" name="Text Box 58"/>
          <p:cNvSpPr txBox="1">
            <a:spLocks noChangeArrowheads="1"/>
          </p:cNvSpPr>
          <p:nvPr/>
        </p:nvSpPr>
        <p:spPr bwMode="auto">
          <a:xfrm>
            <a:off x="5735102" y="1385014"/>
            <a:ext cx="55335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dirty="0">
                <a:solidFill>
                  <a:schemeClr val="bg1"/>
                </a:solidFill>
              </a:rPr>
              <a:t>ditch</a:t>
            </a:r>
          </a:p>
          <a:p>
            <a:pPr algn="ctr" fontAlgn="base">
              <a:spcBef>
                <a:spcPct val="0"/>
              </a:spcBef>
              <a:spcAft>
                <a:spcPct val="0"/>
              </a:spcAft>
            </a:pPr>
            <a:r>
              <a:rPr lang="en-US" sz="1200" b="1" dirty="0">
                <a:solidFill>
                  <a:schemeClr val="bg1"/>
                </a:solidFill>
              </a:rPr>
              <a:t>flow</a:t>
            </a:r>
          </a:p>
        </p:txBody>
      </p:sp>
      <p:sp>
        <p:nvSpPr>
          <p:cNvPr id="111" name="Text Box 31"/>
          <p:cNvSpPr txBox="1">
            <a:spLocks noChangeArrowheads="1"/>
          </p:cNvSpPr>
          <p:nvPr/>
        </p:nvSpPr>
        <p:spPr bwMode="auto">
          <a:xfrm>
            <a:off x="2396991" y="3437768"/>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104</a:t>
            </a:r>
          </a:p>
        </p:txBody>
      </p:sp>
      <p:sp>
        <p:nvSpPr>
          <p:cNvPr id="112" name="Text Box 31"/>
          <p:cNvSpPr txBox="1">
            <a:spLocks noChangeArrowheads="1"/>
          </p:cNvSpPr>
          <p:nvPr/>
        </p:nvSpPr>
        <p:spPr bwMode="auto">
          <a:xfrm>
            <a:off x="2725022" y="2682434"/>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106</a:t>
            </a:r>
          </a:p>
        </p:txBody>
      </p:sp>
      <p:sp>
        <p:nvSpPr>
          <p:cNvPr id="113" name="Text Box 31"/>
          <p:cNvSpPr txBox="1">
            <a:spLocks noChangeArrowheads="1"/>
          </p:cNvSpPr>
          <p:nvPr/>
        </p:nvSpPr>
        <p:spPr bwMode="auto">
          <a:xfrm>
            <a:off x="3151949" y="1905247"/>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108</a:t>
            </a:r>
          </a:p>
        </p:txBody>
      </p:sp>
      <p:sp>
        <p:nvSpPr>
          <p:cNvPr id="114" name="Text Box 31"/>
          <p:cNvSpPr txBox="1">
            <a:spLocks noChangeArrowheads="1"/>
          </p:cNvSpPr>
          <p:nvPr/>
        </p:nvSpPr>
        <p:spPr bwMode="auto">
          <a:xfrm>
            <a:off x="3649437" y="1230343"/>
            <a:ext cx="396262"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b="1" dirty="0">
                <a:solidFill>
                  <a:srgbClr val="000000"/>
                </a:solidFill>
              </a:rPr>
              <a:t>110</a:t>
            </a:r>
          </a:p>
        </p:txBody>
      </p:sp>
      <p:sp>
        <p:nvSpPr>
          <p:cNvPr id="34" name="Freeform 85"/>
          <p:cNvSpPr>
            <a:spLocks/>
          </p:cNvSpPr>
          <p:nvPr/>
        </p:nvSpPr>
        <p:spPr bwMode="auto">
          <a:xfrm>
            <a:off x="3251380" y="3412316"/>
            <a:ext cx="477564" cy="142366"/>
          </a:xfrm>
          <a:custGeom>
            <a:avLst/>
            <a:gdLst>
              <a:gd name="T0" fmla="*/ 2147483647 w 756"/>
              <a:gd name="T1" fmla="*/ 0 h 332"/>
              <a:gd name="T2" fmla="*/ 0 w 756"/>
              <a:gd name="T3" fmla="*/ 2147483647 h 332"/>
              <a:gd name="T4" fmla="*/ 0 60000 65536"/>
              <a:gd name="T5" fmla="*/ 0 60000 65536"/>
              <a:gd name="T6" fmla="*/ 0 w 756"/>
              <a:gd name="T7" fmla="*/ 0 h 332"/>
              <a:gd name="T8" fmla="*/ 756 w 756"/>
              <a:gd name="T9" fmla="*/ 332 h 332"/>
            </a:gdLst>
            <a:ahLst/>
            <a:cxnLst>
              <a:cxn ang="T4">
                <a:pos x="T0" y="T1"/>
              </a:cxn>
              <a:cxn ang="T5">
                <a:pos x="T2" y="T3"/>
              </a:cxn>
            </a:cxnLst>
            <a:rect l="T6" t="T7" r="T8" b="T9"/>
            <a:pathLst>
              <a:path w="756" h="332">
                <a:moveTo>
                  <a:pt x="756" y="0"/>
                </a:moveTo>
                <a:lnTo>
                  <a:pt x="0" y="332"/>
                </a:lnTo>
              </a:path>
            </a:pathLst>
          </a:custGeom>
          <a:noFill/>
          <a:ln w="25400">
            <a:solidFill>
              <a:schemeClr val="accent2"/>
            </a:solidFill>
            <a:prstDash val="dash"/>
            <a:round/>
            <a:headEnd/>
            <a:tailEnd type="triangle" w="med" len="sm"/>
          </a:ln>
        </p:spPr>
        <p:txBody>
          <a:bodyPr/>
          <a:lstStyle/>
          <a:p>
            <a:endParaRPr lang="en-US"/>
          </a:p>
        </p:txBody>
      </p:sp>
      <p:cxnSp>
        <p:nvCxnSpPr>
          <p:cNvPr id="35" name="Straight Connector 34"/>
          <p:cNvCxnSpPr/>
          <p:nvPr/>
        </p:nvCxnSpPr>
        <p:spPr bwMode="auto">
          <a:xfrm flipV="1">
            <a:off x="3653598" y="2926811"/>
            <a:ext cx="2170165" cy="501142"/>
          </a:xfrm>
          <a:prstGeom prst="line">
            <a:avLst/>
          </a:prstGeom>
          <a:solidFill>
            <a:schemeClr val="accent1"/>
          </a:solidFill>
          <a:ln w="190500" cap="flat" cmpd="sng" algn="ctr">
            <a:solidFill>
              <a:schemeClr val="tx1"/>
            </a:solidFill>
            <a:prstDash val="solid"/>
            <a:round/>
            <a:headEnd type="none" w="med" len="med"/>
            <a:tailEnd type="none" w="med" len="med"/>
          </a:ln>
          <a:effectLst/>
        </p:spPr>
      </p:cxnSp>
      <p:sp>
        <p:nvSpPr>
          <p:cNvPr id="36" name="Oval 79"/>
          <p:cNvSpPr>
            <a:spLocks noChangeArrowheads="1"/>
          </p:cNvSpPr>
          <p:nvPr/>
        </p:nvSpPr>
        <p:spPr bwMode="auto">
          <a:xfrm rot="20594918">
            <a:off x="3596304" y="3331557"/>
            <a:ext cx="119884" cy="201909"/>
          </a:xfrm>
          <a:prstGeom prst="ellipse">
            <a:avLst/>
          </a:prstGeom>
          <a:solidFill>
            <a:srgbClr val="C0C0C0"/>
          </a:solidFill>
          <a:ln w="9525">
            <a:solidFill>
              <a:schemeClr val="tx1"/>
            </a:solidFill>
            <a:round/>
            <a:headEnd/>
            <a:tailEnd/>
          </a:ln>
        </p:spPr>
        <p:txBody>
          <a:bodyPr wrap="none" anchor="ctr"/>
          <a:lstStyle/>
          <a:p>
            <a:endParaRPr lang="en-US"/>
          </a:p>
        </p:txBody>
      </p:sp>
      <p:sp>
        <p:nvSpPr>
          <p:cNvPr id="37" name="Oval 79"/>
          <p:cNvSpPr>
            <a:spLocks noChangeArrowheads="1"/>
          </p:cNvSpPr>
          <p:nvPr/>
        </p:nvSpPr>
        <p:spPr bwMode="auto">
          <a:xfrm rot="20594918">
            <a:off x="5778819" y="2820636"/>
            <a:ext cx="119884" cy="201909"/>
          </a:xfrm>
          <a:prstGeom prst="ellipse">
            <a:avLst/>
          </a:prstGeom>
          <a:solidFill>
            <a:srgbClr val="C0C0C0"/>
          </a:solidFill>
          <a:ln w="9525">
            <a:solidFill>
              <a:schemeClr val="tx1"/>
            </a:solidFill>
            <a:round/>
            <a:headEnd/>
            <a:tailEnd/>
          </a:ln>
        </p:spPr>
        <p:txBody>
          <a:bodyPr wrap="none" anchor="ctr"/>
          <a:lstStyle/>
          <a:p>
            <a:endParaRPr lang="en-US"/>
          </a:p>
        </p:txBody>
      </p:sp>
      <p:sp>
        <p:nvSpPr>
          <p:cNvPr id="3" name="Freeform 2"/>
          <p:cNvSpPr/>
          <p:nvPr/>
        </p:nvSpPr>
        <p:spPr bwMode="auto">
          <a:xfrm>
            <a:off x="3830320" y="2438400"/>
            <a:ext cx="457200" cy="518160"/>
          </a:xfrm>
          <a:custGeom>
            <a:avLst/>
            <a:gdLst>
              <a:gd name="connsiteX0" fmla="*/ 457200 w 457200"/>
              <a:gd name="connsiteY0" fmla="*/ 0 h 518160"/>
              <a:gd name="connsiteX1" fmla="*/ 0 w 457200"/>
              <a:gd name="connsiteY1" fmla="*/ 152400 h 518160"/>
              <a:gd name="connsiteX2" fmla="*/ 111760 w 457200"/>
              <a:gd name="connsiteY2" fmla="*/ 518160 h 518160"/>
              <a:gd name="connsiteX3" fmla="*/ 406400 w 457200"/>
              <a:gd name="connsiteY3" fmla="*/ 274320 h 518160"/>
              <a:gd name="connsiteX4" fmla="*/ 457200 w 457200"/>
              <a:gd name="connsiteY4" fmla="*/ 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518160">
                <a:moveTo>
                  <a:pt x="457200" y="0"/>
                </a:moveTo>
                <a:lnTo>
                  <a:pt x="0" y="152400"/>
                </a:lnTo>
                <a:lnTo>
                  <a:pt x="111760" y="518160"/>
                </a:lnTo>
                <a:lnTo>
                  <a:pt x="406400" y="274320"/>
                </a:lnTo>
                <a:lnTo>
                  <a:pt x="457200" y="0"/>
                </a:lnTo>
                <a:close/>
              </a:path>
            </a:pathLst>
          </a:custGeom>
          <a:solidFill>
            <a:srgbClr val="9966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8772" name="Freeform 60"/>
          <p:cNvSpPr>
            <a:spLocks/>
          </p:cNvSpPr>
          <p:nvPr/>
        </p:nvSpPr>
        <p:spPr bwMode="auto">
          <a:xfrm>
            <a:off x="3973457" y="1814335"/>
            <a:ext cx="802309" cy="969702"/>
          </a:xfrm>
          <a:custGeom>
            <a:avLst/>
            <a:gdLst>
              <a:gd name="T0" fmla="*/ 2147483647 w 81"/>
              <a:gd name="T1" fmla="*/ 0 h 261"/>
              <a:gd name="T2" fmla="*/ 0 w 81"/>
              <a:gd name="T3" fmla="*/ 2147483647 h 261"/>
              <a:gd name="T4" fmla="*/ 0 60000 65536"/>
              <a:gd name="T5" fmla="*/ 0 60000 65536"/>
              <a:gd name="T6" fmla="*/ 0 w 81"/>
              <a:gd name="T7" fmla="*/ 0 h 261"/>
              <a:gd name="T8" fmla="*/ 81 w 81"/>
              <a:gd name="T9" fmla="*/ 261 h 261"/>
            </a:gdLst>
            <a:ahLst/>
            <a:cxnLst>
              <a:cxn ang="T4">
                <a:pos x="T0" y="T1"/>
              </a:cxn>
              <a:cxn ang="T5">
                <a:pos x="T2" y="T3"/>
              </a:cxn>
            </a:cxnLst>
            <a:rect l="T6" t="T7" r="T8" b="T9"/>
            <a:pathLst>
              <a:path w="81" h="261">
                <a:moveTo>
                  <a:pt x="81" y="0"/>
                </a:moveTo>
                <a:lnTo>
                  <a:pt x="0" y="261"/>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39" name="Text Box 4"/>
          <p:cNvSpPr txBox="1">
            <a:spLocks noChangeArrowheads="1"/>
          </p:cNvSpPr>
          <p:nvPr/>
        </p:nvSpPr>
        <p:spPr bwMode="auto">
          <a:xfrm>
            <a:off x="216586" y="487262"/>
            <a:ext cx="2664512" cy="892552"/>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Entrenched Road</a:t>
            </a:r>
          </a:p>
          <a:p>
            <a:r>
              <a:rPr lang="en-US" sz="3200" b="1" u="sng" dirty="0">
                <a:solidFill>
                  <a:srgbClr val="000000"/>
                </a:solidFill>
              </a:rPr>
              <a:t>sectional Fill</a:t>
            </a:r>
          </a:p>
        </p:txBody>
      </p:sp>
      <p:sp>
        <p:nvSpPr>
          <p:cNvPr id="158773" name="Freeform 61"/>
          <p:cNvSpPr>
            <a:spLocks/>
          </p:cNvSpPr>
          <p:nvPr/>
        </p:nvSpPr>
        <p:spPr bwMode="auto">
          <a:xfrm>
            <a:off x="5822815" y="1814335"/>
            <a:ext cx="151864" cy="944350"/>
          </a:xfrm>
          <a:custGeom>
            <a:avLst/>
            <a:gdLst>
              <a:gd name="T0" fmla="*/ 2147483647 w 271"/>
              <a:gd name="T1" fmla="*/ 0 h 880"/>
              <a:gd name="T2" fmla="*/ 0 w 271"/>
              <a:gd name="T3" fmla="*/ 2147483647 h 880"/>
              <a:gd name="T4" fmla="*/ 0 60000 65536"/>
              <a:gd name="T5" fmla="*/ 0 60000 65536"/>
              <a:gd name="T6" fmla="*/ 0 w 271"/>
              <a:gd name="T7" fmla="*/ 0 h 880"/>
              <a:gd name="T8" fmla="*/ 271 w 271"/>
              <a:gd name="T9" fmla="*/ 880 h 880"/>
            </a:gdLst>
            <a:ahLst/>
            <a:cxnLst>
              <a:cxn ang="T4">
                <a:pos x="T0" y="T1"/>
              </a:cxn>
              <a:cxn ang="T5">
                <a:pos x="T2" y="T3"/>
              </a:cxn>
            </a:cxnLst>
            <a:rect l="T6" t="T7" r="T8" b="T9"/>
            <a:pathLst>
              <a:path w="271" h="880">
                <a:moveTo>
                  <a:pt x="271" y="0"/>
                </a:moveTo>
                <a:lnTo>
                  <a:pt x="0" y="880"/>
                </a:lnTo>
              </a:path>
            </a:pathLst>
          </a:custGeom>
          <a:noFill/>
          <a:ln w="25400">
            <a:solidFill>
              <a:schemeClr val="accent2"/>
            </a:solidFill>
            <a:prstDash val="dash"/>
            <a:round/>
            <a:headEnd/>
            <a:tailEnd type="triangle" w="med" len="sm"/>
          </a:ln>
        </p:spPr>
        <p:txBody>
          <a:bodyPr/>
          <a:lstStyle/>
          <a:p>
            <a:pPr algn="ctr" fontAlgn="base">
              <a:spcBef>
                <a:spcPct val="0"/>
              </a:spcBef>
              <a:spcAft>
                <a:spcPct val="0"/>
              </a:spcAft>
            </a:pPr>
            <a:endParaRPr lang="en-US" b="1">
              <a:solidFill>
                <a:srgbClr val="000000"/>
              </a:solidFill>
            </a:endParaRPr>
          </a:p>
        </p:txBody>
      </p:sp>
      <p:sp>
        <p:nvSpPr>
          <p:cNvPr id="2" name="Freeform 1"/>
          <p:cNvSpPr/>
          <p:nvPr/>
        </p:nvSpPr>
        <p:spPr bwMode="auto">
          <a:xfrm>
            <a:off x="3779520" y="1879600"/>
            <a:ext cx="2204720" cy="2976880"/>
          </a:xfrm>
          <a:custGeom>
            <a:avLst/>
            <a:gdLst>
              <a:gd name="connsiteX0" fmla="*/ 2204720 w 2204720"/>
              <a:gd name="connsiteY0" fmla="*/ 162560 h 2976880"/>
              <a:gd name="connsiteX1" fmla="*/ 1960880 w 2204720"/>
              <a:gd name="connsiteY1" fmla="*/ 182880 h 2976880"/>
              <a:gd name="connsiteX2" fmla="*/ 1513840 w 2204720"/>
              <a:gd name="connsiteY2" fmla="*/ 0 h 2976880"/>
              <a:gd name="connsiteX3" fmla="*/ 1036320 w 2204720"/>
              <a:gd name="connsiteY3" fmla="*/ 152400 h 2976880"/>
              <a:gd name="connsiteX4" fmla="*/ 873760 w 2204720"/>
              <a:gd name="connsiteY4" fmla="*/ 142240 h 2976880"/>
              <a:gd name="connsiteX5" fmla="*/ 680720 w 2204720"/>
              <a:gd name="connsiteY5" fmla="*/ 497840 h 2976880"/>
              <a:gd name="connsiteX6" fmla="*/ 416560 w 2204720"/>
              <a:gd name="connsiteY6" fmla="*/ 985520 h 2976880"/>
              <a:gd name="connsiteX7" fmla="*/ 233680 w 2204720"/>
              <a:gd name="connsiteY7" fmla="*/ 1412240 h 2976880"/>
              <a:gd name="connsiteX8" fmla="*/ 121920 w 2204720"/>
              <a:gd name="connsiteY8" fmla="*/ 2011680 h 2976880"/>
              <a:gd name="connsiteX9" fmla="*/ 0 w 2204720"/>
              <a:gd name="connsiteY9" fmla="*/ 2895600 h 2976880"/>
              <a:gd name="connsiteX10" fmla="*/ 233680 w 2204720"/>
              <a:gd name="connsiteY10" fmla="*/ 2926080 h 2976880"/>
              <a:gd name="connsiteX11" fmla="*/ 772160 w 2204720"/>
              <a:gd name="connsiteY11" fmla="*/ 2753360 h 2976880"/>
              <a:gd name="connsiteX12" fmla="*/ 1239520 w 2204720"/>
              <a:gd name="connsiteY12" fmla="*/ 2966720 h 2976880"/>
              <a:gd name="connsiteX13" fmla="*/ 1483360 w 2204720"/>
              <a:gd name="connsiteY13" fmla="*/ 2976880 h 2976880"/>
              <a:gd name="connsiteX14" fmla="*/ 1696720 w 2204720"/>
              <a:gd name="connsiteY14" fmla="*/ 2550160 h 2976880"/>
              <a:gd name="connsiteX15" fmla="*/ 1899920 w 2204720"/>
              <a:gd name="connsiteY15" fmla="*/ 1940560 h 2976880"/>
              <a:gd name="connsiteX16" fmla="*/ 2092960 w 2204720"/>
              <a:gd name="connsiteY16" fmla="*/ 1107440 h 2976880"/>
              <a:gd name="connsiteX17" fmla="*/ 2204720 w 2204720"/>
              <a:gd name="connsiteY17" fmla="*/ 162560 h 2976880"/>
              <a:gd name="connsiteX0" fmla="*/ 2204720 w 2204720"/>
              <a:gd name="connsiteY0" fmla="*/ 162560 h 2976880"/>
              <a:gd name="connsiteX1" fmla="*/ 1960880 w 2204720"/>
              <a:gd name="connsiteY1" fmla="*/ 182880 h 2976880"/>
              <a:gd name="connsiteX2" fmla="*/ 1513840 w 2204720"/>
              <a:gd name="connsiteY2" fmla="*/ 0 h 2976880"/>
              <a:gd name="connsiteX3" fmla="*/ 1036320 w 2204720"/>
              <a:gd name="connsiteY3" fmla="*/ 152400 h 2976880"/>
              <a:gd name="connsiteX4" fmla="*/ 873760 w 2204720"/>
              <a:gd name="connsiteY4" fmla="*/ 142240 h 2976880"/>
              <a:gd name="connsiteX5" fmla="*/ 680720 w 2204720"/>
              <a:gd name="connsiteY5" fmla="*/ 497840 h 2976880"/>
              <a:gd name="connsiteX6" fmla="*/ 416560 w 2204720"/>
              <a:gd name="connsiteY6" fmla="*/ 985520 h 2976880"/>
              <a:gd name="connsiteX7" fmla="*/ 233680 w 2204720"/>
              <a:gd name="connsiteY7" fmla="*/ 1412240 h 2976880"/>
              <a:gd name="connsiteX8" fmla="*/ 121920 w 2204720"/>
              <a:gd name="connsiteY8" fmla="*/ 2011680 h 2976880"/>
              <a:gd name="connsiteX9" fmla="*/ 0 w 2204720"/>
              <a:gd name="connsiteY9" fmla="*/ 2895600 h 2976880"/>
              <a:gd name="connsiteX10" fmla="*/ 233680 w 2204720"/>
              <a:gd name="connsiteY10" fmla="*/ 2926080 h 2976880"/>
              <a:gd name="connsiteX11" fmla="*/ 772160 w 2204720"/>
              <a:gd name="connsiteY11" fmla="*/ 2753360 h 2976880"/>
              <a:gd name="connsiteX12" fmla="*/ 1239520 w 2204720"/>
              <a:gd name="connsiteY12" fmla="*/ 2966720 h 2976880"/>
              <a:gd name="connsiteX13" fmla="*/ 1483360 w 2204720"/>
              <a:gd name="connsiteY13" fmla="*/ 2976880 h 2976880"/>
              <a:gd name="connsiteX14" fmla="*/ 1696720 w 2204720"/>
              <a:gd name="connsiteY14" fmla="*/ 2550160 h 2976880"/>
              <a:gd name="connsiteX15" fmla="*/ 1899920 w 2204720"/>
              <a:gd name="connsiteY15" fmla="*/ 1940560 h 2976880"/>
              <a:gd name="connsiteX16" fmla="*/ 2047240 w 2204720"/>
              <a:gd name="connsiteY16" fmla="*/ 943610 h 2976880"/>
              <a:gd name="connsiteX17" fmla="*/ 2204720 w 2204720"/>
              <a:gd name="connsiteY17" fmla="*/ 162560 h 297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720" h="2976880">
                <a:moveTo>
                  <a:pt x="2204720" y="162560"/>
                </a:moveTo>
                <a:lnTo>
                  <a:pt x="1960880" y="182880"/>
                </a:lnTo>
                <a:lnTo>
                  <a:pt x="1513840" y="0"/>
                </a:lnTo>
                <a:lnTo>
                  <a:pt x="1036320" y="152400"/>
                </a:lnTo>
                <a:lnTo>
                  <a:pt x="873760" y="142240"/>
                </a:lnTo>
                <a:lnTo>
                  <a:pt x="680720" y="497840"/>
                </a:lnTo>
                <a:lnTo>
                  <a:pt x="416560" y="985520"/>
                </a:lnTo>
                <a:lnTo>
                  <a:pt x="233680" y="1412240"/>
                </a:lnTo>
                <a:lnTo>
                  <a:pt x="121920" y="2011680"/>
                </a:lnTo>
                <a:lnTo>
                  <a:pt x="0" y="2895600"/>
                </a:lnTo>
                <a:lnTo>
                  <a:pt x="233680" y="2926080"/>
                </a:lnTo>
                <a:lnTo>
                  <a:pt x="772160" y="2753360"/>
                </a:lnTo>
                <a:lnTo>
                  <a:pt x="1239520" y="2966720"/>
                </a:lnTo>
                <a:lnTo>
                  <a:pt x="1483360" y="2976880"/>
                </a:lnTo>
                <a:lnTo>
                  <a:pt x="1696720" y="2550160"/>
                </a:lnTo>
                <a:lnTo>
                  <a:pt x="1899920" y="1940560"/>
                </a:lnTo>
                <a:lnTo>
                  <a:pt x="2047240" y="943610"/>
                </a:lnTo>
                <a:lnTo>
                  <a:pt x="2204720" y="162560"/>
                </a:lnTo>
                <a:close/>
              </a:path>
            </a:pathLst>
          </a:custGeom>
          <a:solidFill>
            <a:srgbClr val="FF000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0" name="TextBox 39"/>
          <p:cNvSpPr txBox="1"/>
          <p:nvPr/>
        </p:nvSpPr>
        <p:spPr>
          <a:xfrm>
            <a:off x="4254891" y="3557296"/>
            <a:ext cx="1039067" cy="830997"/>
          </a:xfrm>
          <a:prstGeom prst="rect">
            <a:avLst/>
          </a:prstGeom>
          <a:noFill/>
        </p:spPr>
        <p:txBody>
          <a:bodyPr wrap="none" rtlCol="0">
            <a:spAutoFit/>
          </a:bodyPr>
          <a:lstStyle/>
          <a:p>
            <a:pPr algn="ctr"/>
            <a:r>
              <a:rPr lang="en-US" sz="2400" b="1" dirty="0">
                <a:solidFill>
                  <a:schemeClr val="bg1"/>
                </a:solidFill>
              </a:rPr>
              <a:t>Road </a:t>
            </a:r>
          </a:p>
          <a:p>
            <a:pPr algn="ctr"/>
            <a:r>
              <a:rPr lang="en-US" sz="2400" b="1" dirty="0">
                <a:solidFill>
                  <a:schemeClr val="bg1"/>
                </a:solidFill>
              </a:rPr>
              <a:t>Fill</a:t>
            </a:r>
          </a:p>
        </p:txBody>
      </p:sp>
      <p:sp>
        <p:nvSpPr>
          <p:cNvPr id="41" name="Text Box 58"/>
          <p:cNvSpPr txBox="1">
            <a:spLocks noChangeArrowheads="1"/>
          </p:cNvSpPr>
          <p:nvPr/>
        </p:nvSpPr>
        <p:spPr bwMode="auto">
          <a:xfrm>
            <a:off x="3987096" y="5093342"/>
            <a:ext cx="800219"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dirty="0"/>
              <a:t>no fill</a:t>
            </a:r>
          </a:p>
        </p:txBody>
      </p:sp>
      <p:sp>
        <p:nvSpPr>
          <p:cNvPr id="42" name="Text Box 58"/>
          <p:cNvSpPr txBox="1">
            <a:spLocks noChangeArrowheads="1"/>
          </p:cNvSpPr>
          <p:nvPr/>
        </p:nvSpPr>
        <p:spPr bwMode="auto">
          <a:xfrm>
            <a:off x="5013333" y="1384873"/>
            <a:ext cx="800219"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dirty="0"/>
              <a:t>no fill</a:t>
            </a:r>
          </a:p>
        </p:txBody>
      </p:sp>
    </p:spTree>
    <p:extLst>
      <p:ext uri="{BB962C8B-B14F-4D97-AF65-F5344CB8AC3E}">
        <p14:creationId xmlns:p14="http://schemas.microsoft.com/office/powerpoint/2010/main" val="1474204531"/>
      </p:ext>
    </p:extLst>
  </p:cSld>
  <p:clrMapOvr>
    <a:masterClrMapping/>
  </p:clrMapOvr>
  <mc:AlternateContent xmlns:mc="http://schemas.openxmlformats.org/markup-compatibility/2006" xmlns:p14="http://schemas.microsoft.com/office/powerpoint/2010/main">
    <mc:Choice Requires="p14">
      <p:transition spd="slow" p14:dur="3000">
        <p:wipe dir="u"/>
      </p:transition>
    </mc:Choice>
    <mc:Fallback xmlns="">
      <p:transition spd="slow">
        <p:wipe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73036" y="0"/>
            <a:ext cx="4570964" cy="34011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637416" cy="345163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3406988"/>
            <a:ext cx="3010618" cy="34245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Content Placeholder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837498" y="3383995"/>
            <a:ext cx="4632818" cy="34740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Content Placeholder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42008" y="3427623"/>
            <a:ext cx="3001992" cy="34303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Down Arrow 21"/>
          <p:cNvSpPr/>
          <p:nvPr/>
        </p:nvSpPr>
        <p:spPr>
          <a:xfrm rot="5400000">
            <a:off x="5178947" y="3540766"/>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8"/>
          <p:cNvSpPr txBox="1">
            <a:spLocks noChangeArrowheads="1"/>
          </p:cNvSpPr>
          <p:nvPr/>
        </p:nvSpPr>
        <p:spPr bwMode="auto">
          <a:xfrm>
            <a:off x="2582493" y="2621144"/>
            <a:ext cx="3966815" cy="1338828"/>
          </a:xfrm>
          <a:prstGeom prst="rect">
            <a:avLst/>
          </a:prstGeom>
          <a:solidFill>
            <a:srgbClr val="FFFFFF"/>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2018 </a:t>
            </a:r>
            <a:r>
              <a:rPr kumimoji="0" lang="en-US" sz="1400" b="1" i="0" u="none" strike="noStrike" kern="0" cap="none" spc="0" normalizeH="0" baseline="0" noProof="0" dirty="0" err="1">
                <a:ln>
                  <a:noFill/>
                </a:ln>
                <a:effectLst/>
                <a:uLnTx/>
                <a:uFillTx/>
                <a:latin typeface="Arial" panose="020B0604020202020204" pitchFamily="34" charset="0"/>
                <a:cs typeface="Arial" panose="020B0604020202020204" pitchFamily="34" charset="0"/>
              </a:rPr>
              <a:t>DnG</a:t>
            </a: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lang="en-US" sz="1400" b="1" kern="0" dirty="0">
                <a:latin typeface="Arial" panose="020B0604020202020204" pitchFamily="34" charset="0"/>
                <a:cs typeface="Arial" panose="020B0604020202020204" pitchFamily="34" charset="0"/>
              </a:rPr>
              <a:t>1</a:t>
            </a: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/1</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lang="en-US" sz="1100" kern="0" dirty="0">
                <a:latin typeface="Arial" panose="020B0604020202020204" pitchFamily="34" charset="0"/>
                <a:cs typeface="Arial" panose="020B0604020202020204" pitchFamily="34" charset="0"/>
              </a:rPr>
              <a:t>Centre</a:t>
            </a:r>
            <a:r>
              <a:rPr kumimoji="0" lang="en-US" sz="1100" b="0" i="0" u="none" strike="noStrike" kern="0" cap="none" spc="0" normalizeH="0" baseline="0" noProof="0" dirty="0">
                <a:ln>
                  <a:noFill/>
                </a:ln>
                <a:effectLst/>
                <a:uLnTx/>
                <a:uFillTx/>
                <a:latin typeface="Arial" panose="020B0604020202020204" pitchFamily="34" charset="0"/>
                <a:cs typeface="Arial" panose="020B0604020202020204" pitchFamily="34" charset="0"/>
              </a:rPr>
              <a:t> County, Yeager Hollow Road</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lang="en-US" sz="1400" b="0" kern="0" dirty="0">
                <a:latin typeface="Arial" panose="020B0604020202020204" pitchFamily="34" charset="0"/>
                <a:cs typeface="Arial" panose="020B0604020202020204" pitchFamily="34" charset="0"/>
              </a:rPr>
              <a:t>$35K Grant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400" b="1" i="0" u="sng" strike="noStrike" kern="0" cap="none" spc="0" normalizeH="0" baseline="0" noProof="0" dirty="0">
                <a:ln>
                  <a:noFill/>
                </a:ln>
                <a:effectLst>
                  <a:outerShdw blurRad="50800" dir="13080000" algn="ctr" rotWithShape="0">
                    <a:srgbClr val="FFFFFF">
                      <a:alpha val="67000"/>
                    </a:srgbClr>
                  </a:outerShdw>
                </a:effectLst>
                <a:uLnTx/>
                <a:uFillTx/>
                <a:latin typeface="Arial" panose="020B0604020202020204" pitchFamily="34" charset="0"/>
                <a:cs typeface="Arial" panose="020B0604020202020204" pitchFamily="34" charset="0"/>
              </a:rPr>
              <a:t>Summary</a:t>
            </a:r>
            <a:r>
              <a:rPr kumimoji="0" lang="en-US" sz="1400" b="1" i="0" u="none" strike="noStrike" kern="0" cap="none" spc="0" normalizeH="0" baseline="0" noProof="0" dirty="0">
                <a:ln>
                  <a:noFill/>
                </a:ln>
                <a:effectLst>
                  <a:outerShdw blurRad="50800" dir="13080000" algn="ctr" rotWithShape="0">
                    <a:srgbClr val="FFFFFF">
                      <a:alpha val="67000"/>
                    </a:srgbClr>
                  </a:outerShdw>
                </a:effectLst>
                <a:uLnTx/>
                <a:uFillTx/>
                <a:latin typeface="Arial" panose="020B0604020202020204" pitchFamily="34" charset="0"/>
                <a:cs typeface="Arial" panose="020B0604020202020204" pitchFamily="34" charset="0"/>
              </a:rPr>
              <a:t>:</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kern="0" dirty="0">
                <a:effectLst>
                  <a:outerShdw blurRad="50800" dir="13080000" algn="ctr" rotWithShape="0">
                    <a:srgbClr val="FFFFFF">
                      <a:alpha val="67000"/>
                    </a:srgbClr>
                  </a:outerShdw>
                </a:effectLst>
                <a:latin typeface="Arial" panose="020B0604020202020204" pitchFamily="34" charset="0"/>
                <a:cs typeface="Arial" panose="020B0604020202020204" pitchFamily="34" charset="0"/>
              </a:rPr>
              <a:t>Frequently flooded and soft section of road</a:t>
            </a:r>
          </a:p>
          <a:p>
            <a:pPr marL="122238" marR="0" lvl="0" indent="-1222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effectLst>
                  <a:outerShdw blurRad="50800" dir="13080000" algn="ctr" rotWithShape="0">
                    <a:srgbClr val="FFFFFF">
                      <a:alpha val="67000"/>
                    </a:srgbClr>
                  </a:outerShdw>
                </a:effectLst>
                <a:uLnTx/>
                <a:uFillTx/>
                <a:latin typeface="Arial" panose="020B0604020202020204" pitchFamily="34" charset="0"/>
                <a:cs typeface="Arial" panose="020B0604020202020204" pitchFamily="34" charset="0"/>
              </a:rPr>
              <a:t>Large French Mattress</a:t>
            </a:r>
            <a:r>
              <a:rPr kumimoji="0" lang="en-US" sz="1400" b="0" i="0" u="none" strike="noStrike" kern="0" cap="none" spc="0" normalizeH="0" noProof="0" dirty="0">
                <a:ln>
                  <a:noFill/>
                </a:ln>
                <a:effectLst>
                  <a:outerShdw blurRad="50800" dir="13080000" algn="ctr" rotWithShape="0">
                    <a:srgbClr val="FFFFFF">
                      <a:alpha val="67000"/>
                    </a:srgbClr>
                  </a:outerShdw>
                </a:effectLst>
                <a:uLnTx/>
                <a:uFillTx/>
                <a:latin typeface="Arial" panose="020B0604020202020204" pitchFamily="34" charset="0"/>
                <a:cs typeface="Arial" panose="020B0604020202020204" pitchFamily="34" charset="0"/>
              </a:rPr>
              <a:t> </a:t>
            </a:r>
            <a:r>
              <a:rPr kumimoji="0" lang="en-US" sz="1400" b="0" i="0" u="none" strike="noStrike" kern="0" cap="none" spc="0" normalizeH="0" baseline="0" noProof="0" dirty="0">
                <a:ln>
                  <a:noFill/>
                </a:ln>
                <a:effectLst>
                  <a:outerShdw blurRad="50800" dir="13080000" algn="ctr" rotWithShape="0">
                    <a:srgbClr val="FFFFFF">
                      <a:alpha val="67000"/>
                    </a:srgbClr>
                  </a:outerShdw>
                </a:effectLst>
                <a:uLnTx/>
                <a:uFillTx/>
                <a:latin typeface="Arial" panose="020B0604020202020204" pitchFamily="34" charset="0"/>
                <a:cs typeface="Arial" panose="020B0604020202020204" pitchFamily="34" charset="0"/>
              </a:rPr>
              <a:t>and road fill</a:t>
            </a:r>
          </a:p>
        </p:txBody>
      </p:sp>
      <p:sp>
        <p:nvSpPr>
          <p:cNvPr id="18" name="Text Box 8"/>
          <p:cNvSpPr txBox="1">
            <a:spLocks noChangeArrowheads="1"/>
          </p:cNvSpPr>
          <p:nvPr/>
        </p:nvSpPr>
        <p:spPr bwMode="auto">
          <a:xfrm>
            <a:off x="4836648" y="22536"/>
            <a:ext cx="1866741" cy="646331"/>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r>
              <a:rPr lang="en-US" dirty="0"/>
              <a:t>AFTER</a:t>
            </a:r>
          </a:p>
        </p:txBody>
      </p:sp>
      <p:sp>
        <p:nvSpPr>
          <p:cNvPr id="24" name="Down Arrow 23"/>
          <p:cNvSpPr/>
          <p:nvPr/>
        </p:nvSpPr>
        <p:spPr>
          <a:xfrm rot="16200000">
            <a:off x="4612365" y="72903"/>
            <a:ext cx="215397" cy="300498"/>
          </a:xfrm>
          <a:prstGeom prst="downArrow">
            <a:avLst>
              <a:gd name="adj1" fmla="val 49998"/>
              <a:gd name="adj2" fmla="val 50000"/>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15" name="Text Box 8"/>
          <p:cNvSpPr txBox="1">
            <a:spLocks noChangeArrowheads="1"/>
          </p:cNvSpPr>
          <p:nvPr/>
        </p:nvSpPr>
        <p:spPr bwMode="auto">
          <a:xfrm>
            <a:off x="2503841" y="22536"/>
            <a:ext cx="2133575" cy="646331"/>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r>
              <a:rPr lang="en-US" dirty="0"/>
              <a:t>BEFORE</a:t>
            </a:r>
          </a:p>
        </p:txBody>
      </p:sp>
      <p:sp>
        <p:nvSpPr>
          <p:cNvPr id="28" name="Text Box 8"/>
          <p:cNvSpPr txBox="1">
            <a:spLocks noChangeArrowheads="1"/>
          </p:cNvSpPr>
          <p:nvPr/>
        </p:nvSpPr>
        <p:spPr bwMode="auto">
          <a:xfrm>
            <a:off x="584200" y="6250265"/>
            <a:ext cx="2128657" cy="646331"/>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r>
              <a:rPr lang="en-US" dirty="0"/>
              <a:t>DURING</a:t>
            </a:r>
          </a:p>
        </p:txBody>
      </p:sp>
      <p:sp>
        <p:nvSpPr>
          <p:cNvPr id="21" name="Text Box 8"/>
          <p:cNvSpPr txBox="1">
            <a:spLocks noChangeArrowheads="1"/>
          </p:cNvSpPr>
          <p:nvPr/>
        </p:nvSpPr>
        <p:spPr bwMode="auto">
          <a:xfrm>
            <a:off x="3822256" y="6250265"/>
            <a:ext cx="2195111" cy="646331"/>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r>
              <a:rPr lang="en-US" dirty="0"/>
              <a:t>DURING</a:t>
            </a:r>
          </a:p>
        </p:txBody>
      </p:sp>
      <p:sp>
        <p:nvSpPr>
          <p:cNvPr id="23" name="Text Box 8"/>
          <p:cNvSpPr txBox="1">
            <a:spLocks noChangeArrowheads="1"/>
          </p:cNvSpPr>
          <p:nvPr/>
        </p:nvSpPr>
        <p:spPr bwMode="auto">
          <a:xfrm>
            <a:off x="7002126" y="6250265"/>
            <a:ext cx="2152214" cy="646331"/>
          </a:xfrm>
          <a:prstGeom prst="rect">
            <a:avLst/>
          </a:prstGeom>
          <a:solidFill>
            <a:srgbClr val="FEE58A"/>
          </a:solidFill>
          <a:ln w="12700">
            <a:solidFill>
              <a:srgbClr val="000000"/>
            </a:solidFill>
            <a:miter lim="800000"/>
            <a:headEnd/>
            <a:tailEnd/>
          </a:ln>
          <a:effectLst/>
          <a:scene3d>
            <a:camera prst="orthographicFront"/>
            <a:lightRig rig="threePt" dir="t"/>
          </a:scene3d>
          <a:sp3d extrusionH="127000" contourW="12700" prstMaterial="dkEdge">
            <a:bevelT w="95250"/>
            <a:bevelB w="38100" h="120650"/>
            <a:extrusionClr>
              <a:schemeClr val="bg1"/>
            </a:extrusionClr>
            <a:contourClr>
              <a:schemeClr val="bg1"/>
            </a:contourClr>
          </a:sp3d>
        </p:spPr>
        <p:txBody>
          <a:bodyPr wrap="square">
            <a:spAutoFit/>
          </a:bodyPr>
          <a:lstStyle>
            <a:defPPr>
              <a:defRPr lang="en-US"/>
            </a:defPPr>
            <a:lvl1pPr marR="0" lvl="0" indent="0" algn="ctr" defTabSz="914400" fontAlgn="base">
              <a:lnSpc>
                <a:spcPct val="100000"/>
              </a:lnSpc>
              <a:spcBef>
                <a:spcPct val="0"/>
              </a:spcBef>
              <a:spcAft>
                <a:spcPct val="0"/>
              </a:spcAft>
              <a:buClrTx/>
              <a:buSzTx/>
              <a:buFontTx/>
              <a:buNone/>
              <a:tabLst/>
              <a:defRPr kumimoji="0" b="1" i="0" u="none" strike="noStrike" kern="0" cap="none" spc="0" normalizeH="0" baseline="0">
                <a:ln>
                  <a:noFill/>
                </a:ln>
                <a:solidFill>
                  <a:srgbClr val="00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defRPr>
            </a:lvl1pPr>
          </a:lstStyle>
          <a:p>
            <a:r>
              <a:rPr lang="en-US" dirty="0"/>
              <a:t>DURING</a:t>
            </a:r>
          </a:p>
        </p:txBody>
      </p:sp>
      <p:sp>
        <p:nvSpPr>
          <p:cNvPr id="26" name="Down Arrow 25"/>
          <p:cNvSpPr/>
          <p:nvPr/>
        </p:nvSpPr>
        <p:spPr>
          <a:xfrm rot="16200000">
            <a:off x="2755407" y="6481269"/>
            <a:ext cx="215397" cy="300498"/>
          </a:xfrm>
          <a:prstGeom prst="downArrow">
            <a:avLst>
              <a:gd name="adj1" fmla="val 49998"/>
              <a:gd name="adj2" fmla="val 50000"/>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29" name="Down Arrow 28"/>
          <p:cNvSpPr/>
          <p:nvPr/>
        </p:nvSpPr>
        <p:spPr>
          <a:xfrm rot="16200000">
            <a:off x="6100071" y="6516030"/>
            <a:ext cx="215397" cy="300498"/>
          </a:xfrm>
          <a:prstGeom prst="downArrow">
            <a:avLst>
              <a:gd name="adj1" fmla="val 49998"/>
              <a:gd name="adj2" fmla="val 50000"/>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25" name="Down Arrow 24"/>
          <p:cNvSpPr/>
          <p:nvPr/>
        </p:nvSpPr>
        <p:spPr>
          <a:xfrm rot="5400000">
            <a:off x="2080614" y="3686311"/>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p:cNvSpPr/>
          <p:nvPr/>
        </p:nvSpPr>
        <p:spPr>
          <a:xfrm rot="5400000">
            <a:off x="2509720" y="766226"/>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p:cNvSpPr/>
          <p:nvPr/>
        </p:nvSpPr>
        <p:spPr>
          <a:xfrm rot="5400000">
            <a:off x="6785745" y="179427"/>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Down Arrow 30"/>
          <p:cNvSpPr/>
          <p:nvPr/>
        </p:nvSpPr>
        <p:spPr>
          <a:xfrm rot="5400000">
            <a:off x="7498699" y="3671799"/>
            <a:ext cx="145545" cy="157303"/>
          </a:xfrm>
          <a:prstGeom prst="downArrow">
            <a:avLst/>
          </a:prstGeom>
          <a:solidFill>
            <a:srgbClr val="FFFF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820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a:extLst>
              <a:ext uri="{FF2B5EF4-FFF2-40B4-BE49-F238E27FC236}">
                <a16:creationId xmlns:a16="http://schemas.microsoft.com/office/drawing/2014/main" id="{76996AD4-0254-40EA-8C65-51E4314BD03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3338" y="0"/>
            <a:ext cx="9141214" cy="6857618"/>
          </a:xfrm>
          <a:prstGeom prst="rect">
            <a:avLst/>
          </a:prstGeom>
          <a:noFill/>
          <a:ln w="76200">
            <a:solidFill>
              <a:schemeClr val="tx1"/>
            </a:solidFill>
            <a:miter lim="800000"/>
            <a:headEnd/>
            <a:tailEnd/>
          </a:ln>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9" name="Text Box 28"/>
          <p:cNvSpPr txBox="1">
            <a:spLocks noChangeArrowheads="1"/>
          </p:cNvSpPr>
          <p:nvPr/>
        </p:nvSpPr>
        <p:spPr bwMode="auto">
          <a:xfrm>
            <a:off x="7620" y="6519446"/>
            <a:ext cx="3288080"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1/7</a:t>
            </a:r>
          </a:p>
        </p:txBody>
      </p:sp>
      <p:sp>
        <p:nvSpPr>
          <p:cNvPr id="11" name="Text Box 39"/>
          <p:cNvSpPr txBox="1">
            <a:spLocks noChangeArrowheads="1"/>
          </p:cNvSpPr>
          <p:nvPr/>
        </p:nvSpPr>
        <p:spPr bwMode="auto">
          <a:xfrm>
            <a:off x="2977070" y="347854"/>
            <a:ext cx="6158249" cy="523220"/>
          </a:xfrm>
          <a:prstGeom prst="rect">
            <a:avLst/>
          </a:prstGeom>
          <a:solidFill>
            <a:srgbClr val="FFFFFF"/>
          </a:solidFill>
          <a:ln w="9525">
            <a:noFill/>
            <a:miter lim="800000"/>
            <a:headEnd/>
            <a:tailEnd/>
          </a:ln>
        </p:spPr>
        <p:txBody>
          <a:bodyPr wrap="square">
            <a:spAutoFit/>
          </a:bodyPr>
          <a:lstStyle/>
          <a:p>
            <a:r>
              <a:rPr lang="en-US" sz="2800" dirty="0">
                <a:solidFill>
                  <a:srgbClr val="000000"/>
                </a:solidFill>
              </a:rPr>
              <a:t>Example 3: “sectional FILL” OPTION</a:t>
            </a:r>
          </a:p>
        </p:txBody>
      </p:sp>
      <p:sp>
        <p:nvSpPr>
          <p:cNvPr id="12" name="Text Box 3"/>
          <p:cNvSpPr txBox="1">
            <a:spLocks noChangeArrowheads="1"/>
          </p:cNvSpPr>
          <p:nvPr/>
        </p:nvSpPr>
        <p:spPr bwMode="auto">
          <a:xfrm>
            <a:off x="19873" y="370014"/>
            <a:ext cx="1036827" cy="400110"/>
          </a:xfrm>
          <a:prstGeom prst="rect">
            <a:avLst/>
          </a:prstGeom>
          <a:solidFill>
            <a:srgbClr val="FFFFFF"/>
          </a:solidFill>
          <a:ln w="9525">
            <a:solidFill>
              <a:sysClr val="windowText" lastClr="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rPr>
              <a:t>BEFORE</a:t>
            </a:r>
          </a:p>
        </p:txBody>
      </p:sp>
    </p:spTree>
    <p:extLst>
      <p:ext uri="{BB962C8B-B14F-4D97-AF65-F5344CB8AC3E}">
        <p14:creationId xmlns:p14="http://schemas.microsoft.com/office/powerpoint/2010/main" val="2261462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nevel\Desktop\Photos\Dirt and Gravel\McKean\Prospect\Fill\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23" y="32198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9" name="Text Box 28"/>
          <p:cNvSpPr txBox="1">
            <a:spLocks noChangeArrowheads="1"/>
          </p:cNvSpPr>
          <p:nvPr/>
        </p:nvSpPr>
        <p:spPr bwMode="auto">
          <a:xfrm>
            <a:off x="7620" y="6519446"/>
            <a:ext cx="3288080"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1/7</a:t>
            </a:r>
          </a:p>
        </p:txBody>
      </p:sp>
      <p:sp>
        <p:nvSpPr>
          <p:cNvPr id="10" name="Freeform 9"/>
          <p:cNvSpPr/>
          <p:nvPr/>
        </p:nvSpPr>
        <p:spPr>
          <a:xfrm>
            <a:off x="1335673" y="2667001"/>
            <a:ext cx="7290166" cy="715960"/>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 name="connsiteX0" fmla="*/ 0 w 5364480"/>
              <a:gd name="connsiteY0" fmla="*/ 0 h 726881"/>
              <a:gd name="connsiteX1" fmla="*/ 1011565 w 5364480"/>
              <a:gd name="connsiteY1" fmla="*/ 129741 h 726881"/>
              <a:gd name="connsiteX2" fmla="*/ 1258679 w 5364480"/>
              <a:gd name="connsiteY2" fmla="*/ 570138 h 726881"/>
              <a:gd name="connsiteX3" fmla="*/ 3733800 w 5364480"/>
              <a:gd name="connsiteY3" fmla="*/ 701040 h 726881"/>
              <a:gd name="connsiteX4" fmla="*/ 4293387 w 5364480"/>
              <a:gd name="connsiteY4" fmla="*/ 103889 h 726881"/>
              <a:gd name="connsiteX5" fmla="*/ 5364480 w 5364480"/>
              <a:gd name="connsiteY5" fmla="*/ 228600 h 726881"/>
              <a:gd name="connsiteX0" fmla="*/ 0 w 5495217"/>
              <a:gd name="connsiteY0" fmla="*/ 0 h 726881"/>
              <a:gd name="connsiteX1" fmla="*/ 1011565 w 5495217"/>
              <a:gd name="connsiteY1" fmla="*/ 129741 h 726881"/>
              <a:gd name="connsiteX2" fmla="*/ 1258679 w 5495217"/>
              <a:gd name="connsiteY2" fmla="*/ 570138 h 726881"/>
              <a:gd name="connsiteX3" fmla="*/ 3733800 w 5495217"/>
              <a:gd name="connsiteY3" fmla="*/ 701040 h 726881"/>
              <a:gd name="connsiteX4" fmla="*/ 4293387 w 5495217"/>
              <a:gd name="connsiteY4" fmla="*/ 103889 h 726881"/>
              <a:gd name="connsiteX5" fmla="*/ 5495217 w 5495217"/>
              <a:gd name="connsiteY5" fmla="*/ 58169 h 726881"/>
              <a:gd name="connsiteX0" fmla="*/ 0 w 5495217"/>
              <a:gd name="connsiteY0" fmla="*/ 0 h 727878"/>
              <a:gd name="connsiteX1" fmla="*/ 809516 w 5495217"/>
              <a:gd name="connsiteY1" fmla="*/ 83260 h 727878"/>
              <a:gd name="connsiteX2" fmla="*/ 1258679 w 5495217"/>
              <a:gd name="connsiteY2" fmla="*/ 570138 h 727878"/>
              <a:gd name="connsiteX3" fmla="*/ 3733800 w 5495217"/>
              <a:gd name="connsiteY3" fmla="*/ 701040 h 727878"/>
              <a:gd name="connsiteX4" fmla="*/ 4293387 w 5495217"/>
              <a:gd name="connsiteY4" fmla="*/ 103889 h 727878"/>
              <a:gd name="connsiteX5" fmla="*/ 5495217 w 5495217"/>
              <a:gd name="connsiteY5" fmla="*/ 58169 h 727878"/>
              <a:gd name="connsiteX0" fmla="*/ 0 w 5685380"/>
              <a:gd name="connsiteY0" fmla="*/ 0 h 727878"/>
              <a:gd name="connsiteX1" fmla="*/ 999679 w 5685380"/>
              <a:gd name="connsiteY1" fmla="*/ 83260 h 727878"/>
              <a:gd name="connsiteX2" fmla="*/ 1448842 w 5685380"/>
              <a:gd name="connsiteY2" fmla="*/ 570138 h 727878"/>
              <a:gd name="connsiteX3" fmla="*/ 3923963 w 5685380"/>
              <a:gd name="connsiteY3" fmla="*/ 701040 h 727878"/>
              <a:gd name="connsiteX4" fmla="*/ 4483550 w 5685380"/>
              <a:gd name="connsiteY4" fmla="*/ 103889 h 727878"/>
              <a:gd name="connsiteX5" fmla="*/ 5685380 w 5685380"/>
              <a:gd name="connsiteY5" fmla="*/ 58169 h 7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380" h="727878">
                <a:moveTo>
                  <a:pt x="0" y="0"/>
                </a:moveTo>
                <a:cubicBezTo>
                  <a:pt x="541020" y="55880"/>
                  <a:pt x="758205" y="-11763"/>
                  <a:pt x="999679" y="83260"/>
                </a:cubicBezTo>
                <a:cubicBezTo>
                  <a:pt x="1241153" y="178283"/>
                  <a:pt x="961461" y="467175"/>
                  <a:pt x="1448842" y="570138"/>
                </a:cubicBezTo>
                <a:cubicBezTo>
                  <a:pt x="1936223" y="673101"/>
                  <a:pt x="3418178" y="778748"/>
                  <a:pt x="3923963" y="701040"/>
                </a:cubicBezTo>
                <a:cubicBezTo>
                  <a:pt x="4429748" y="623332"/>
                  <a:pt x="4211770" y="182629"/>
                  <a:pt x="4483550" y="103889"/>
                </a:cubicBezTo>
                <a:cubicBezTo>
                  <a:pt x="4755330" y="25149"/>
                  <a:pt x="5074510" y="36579"/>
                  <a:pt x="5685380" y="58169"/>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Text Box 39"/>
          <p:cNvSpPr txBox="1">
            <a:spLocks noChangeArrowheads="1"/>
          </p:cNvSpPr>
          <p:nvPr/>
        </p:nvSpPr>
        <p:spPr bwMode="auto">
          <a:xfrm>
            <a:off x="2977070" y="347854"/>
            <a:ext cx="6158249" cy="523220"/>
          </a:xfrm>
          <a:prstGeom prst="rect">
            <a:avLst/>
          </a:prstGeom>
          <a:solidFill>
            <a:srgbClr val="FFFFFF"/>
          </a:solidFill>
          <a:ln w="9525">
            <a:noFill/>
            <a:miter lim="800000"/>
            <a:headEnd/>
            <a:tailEnd/>
          </a:ln>
        </p:spPr>
        <p:txBody>
          <a:bodyPr wrap="square">
            <a:spAutoFit/>
          </a:bodyPr>
          <a:lstStyle/>
          <a:p>
            <a:r>
              <a:rPr lang="en-US" sz="2800" dirty="0">
                <a:solidFill>
                  <a:srgbClr val="000000"/>
                </a:solidFill>
              </a:rPr>
              <a:t>Example 3: “sectional FILL” OPTION</a:t>
            </a:r>
          </a:p>
        </p:txBody>
      </p:sp>
    </p:spTree>
    <p:extLst>
      <p:ext uri="{BB962C8B-B14F-4D97-AF65-F5344CB8AC3E}">
        <p14:creationId xmlns:p14="http://schemas.microsoft.com/office/powerpoint/2010/main" val="25246446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nevel\Desktop\Photos\Dirt and Gravel\McKean\Prospect\Fill\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5405" y="1549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9" name="Text Box 39"/>
          <p:cNvSpPr txBox="1">
            <a:spLocks noChangeArrowheads="1"/>
          </p:cNvSpPr>
          <p:nvPr/>
        </p:nvSpPr>
        <p:spPr bwMode="auto">
          <a:xfrm>
            <a:off x="5848530" y="347854"/>
            <a:ext cx="3323346" cy="523220"/>
          </a:xfrm>
          <a:prstGeom prst="rect">
            <a:avLst/>
          </a:prstGeom>
          <a:solidFill>
            <a:srgbClr val="FFFFFF"/>
          </a:solidFill>
          <a:ln w="9525">
            <a:noFill/>
            <a:miter lim="800000"/>
            <a:headEnd/>
            <a:tailEnd/>
          </a:ln>
        </p:spPr>
        <p:txBody>
          <a:bodyPr wrap="none">
            <a:spAutoFit/>
          </a:bodyPr>
          <a:lstStyle/>
          <a:p>
            <a:r>
              <a:rPr lang="en-US" sz="2800" dirty="0">
                <a:solidFill>
                  <a:srgbClr val="000000"/>
                </a:solidFill>
              </a:rPr>
              <a:t>sectional Fill Option</a:t>
            </a:r>
          </a:p>
        </p:txBody>
      </p:sp>
      <p:sp>
        <p:nvSpPr>
          <p:cNvPr id="10" name="Text Box 28"/>
          <p:cNvSpPr txBox="1">
            <a:spLocks noChangeArrowheads="1"/>
          </p:cNvSpPr>
          <p:nvPr/>
        </p:nvSpPr>
        <p:spPr bwMode="auto">
          <a:xfrm>
            <a:off x="7620" y="6519446"/>
            <a:ext cx="3288080"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2/7</a:t>
            </a:r>
          </a:p>
        </p:txBody>
      </p:sp>
      <p:sp>
        <p:nvSpPr>
          <p:cNvPr id="11" name="Freeform 10"/>
          <p:cNvSpPr/>
          <p:nvPr/>
        </p:nvSpPr>
        <p:spPr>
          <a:xfrm>
            <a:off x="3784917" y="2609917"/>
            <a:ext cx="3789363" cy="392363"/>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80" h="715501">
                <a:moveTo>
                  <a:pt x="0" y="0"/>
                </a:moveTo>
                <a:cubicBezTo>
                  <a:pt x="541020" y="55880"/>
                  <a:pt x="801785" y="34718"/>
                  <a:pt x="1011565" y="129741"/>
                </a:cubicBezTo>
                <a:cubicBezTo>
                  <a:pt x="1221345" y="224764"/>
                  <a:pt x="804973" y="474922"/>
                  <a:pt x="1258679" y="570138"/>
                </a:cubicBezTo>
                <a:cubicBezTo>
                  <a:pt x="1712385" y="665355"/>
                  <a:pt x="3247824" y="750343"/>
                  <a:pt x="3733800" y="701040"/>
                </a:cubicBezTo>
                <a:cubicBezTo>
                  <a:pt x="4219776" y="651737"/>
                  <a:pt x="3902755" y="353060"/>
                  <a:pt x="4174535" y="274320"/>
                </a:cubicBezTo>
                <a:cubicBezTo>
                  <a:pt x="4446315" y="195580"/>
                  <a:pt x="4753610" y="207010"/>
                  <a:pt x="5364480" y="228600"/>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2" name="Text Box 3"/>
          <p:cNvSpPr txBox="1">
            <a:spLocks noChangeArrowheads="1"/>
          </p:cNvSpPr>
          <p:nvPr/>
        </p:nvSpPr>
        <p:spPr bwMode="auto">
          <a:xfrm>
            <a:off x="19873" y="370014"/>
            <a:ext cx="1036827" cy="400110"/>
          </a:xfrm>
          <a:prstGeom prst="rect">
            <a:avLst/>
          </a:prstGeom>
          <a:solidFill>
            <a:srgbClr val="FFFFFF"/>
          </a:solidFill>
          <a:ln w="9525">
            <a:solidFill>
              <a:sysClr val="windowText" lastClr="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rPr>
              <a:t>BEFORE</a:t>
            </a:r>
          </a:p>
        </p:txBody>
      </p:sp>
    </p:spTree>
    <p:extLst>
      <p:ext uri="{BB962C8B-B14F-4D97-AF65-F5344CB8AC3E}">
        <p14:creationId xmlns:p14="http://schemas.microsoft.com/office/powerpoint/2010/main" val="192980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nevel\Desktop\Photos\Dirt and Gravel\McKean\Prospect\Fill\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7" y="347854"/>
            <a:ext cx="9765219" cy="651014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7" name="Text Box 3"/>
          <p:cNvSpPr txBox="1">
            <a:spLocks noChangeArrowheads="1"/>
          </p:cNvSpPr>
          <p:nvPr/>
        </p:nvSpPr>
        <p:spPr bwMode="auto">
          <a:xfrm>
            <a:off x="19873" y="370014"/>
            <a:ext cx="1504127" cy="400110"/>
          </a:xfrm>
          <a:prstGeom prst="rect">
            <a:avLst/>
          </a:prstGeom>
          <a:solidFill>
            <a:srgbClr val="FFFFFF"/>
          </a:solidFill>
          <a:ln w="9525">
            <a:solidFill>
              <a:schemeClr val="tx1"/>
            </a:solidFill>
            <a:miter lim="800000"/>
            <a:headEnd/>
            <a:tailEnd/>
          </a:ln>
        </p:spPr>
        <p:txBody>
          <a:bodyPr wrap="square">
            <a:spAutoFit/>
          </a:bodyPr>
          <a:lstStyle/>
          <a:p>
            <a:r>
              <a:rPr lang="en-US" sz="2000" dirty="0">
                <a:solidFill>
                  <a:srgbClr val="000000"/>
                </a:solidFill>
              </a:rPr>
              <a:t>Adding Fill</a:t>
            </a:r>
          </a:p>
        </p:txBody>
      </p:sp>
      <p:sp>
        <p:nvSpPr>
          <p:cNvPr id="8" name="Text Box 28"/>
          <p:cNvSpPr txBox="1">
            <a:spLocks noChangeArrowheads="1"/>
          </p:cNvSpPr>
          <p:nvPr/>
        </p:nvSpPr>
        <p:spPr bwMode="auto">
          <a:xfrm>
            <a:off x="7620" y="6519446"/>
            <a:ext cx="3174267"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3/7</a:t>
            </a:r>
          </a:p>
        </p:txBody>
      </p:sp>
      <p:sp>
        <p:nvSpPr>
          <p:cNvPr id="9" name="TextBox 8"/>
          <p:cNvSpPr txBox="1"/>
          <p:nvPr/>
        </p:nvSpPr>
        <p:spPr>
          <a:xfrm>
            <a:off x="4026960" y="871074"/>
            <a:ext cx="5144916" cy="1323439"/>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pPr algn="l"/>
            <a:r>
              <a:rPr lang="en-US" dirty="0"/>
              <a:t>Enough fill used to </a:t>
            </a:r>
          </a:p>
          <a:p>
            <a:pPr marL="342900" indent="-342900" algn="l">
              <a:buFontTx/>
              <a:buChar char="-"/>
            </a:pPr>
            <a:r>
              <a:rPr lang="en-US" dirty="0"/>
              <a:t>build crown</a:t>
            </a:r>
          </a:p>
          <a:p>
            <a:pPr marL="342900" indent="-342900" algn="l">
              <a:buFontTx/>
              <a:buChar char="-"/>
            </a:pPr>
            <a:r>
              <a:rPr lang="en-US" dirty="0"/>
              <a:t>reestablish ditch function</a:t>
            </a:r>
          </a:p>
          <a:p>
            <a:pPr marL="342900" indent="-342900" algn="l">
              <a:buFontTx/>
              <a:buChar char="-"/>
            </a:pPr>
            <a:r>
              <a:rPr lang="en-US" dirty="0"/>
              <a:t>reduce the flow volume reaching stream.</a:t>
            </a:r>
          </a:p>
        </p:txBody>
      </p:sp>
      <p:sp>
        <p:nvSpPr>
          <p:cNvPr id="10" name="Text Box 39"/>
          <p:cNvSpPr txBox="1">
            <a:spLocks noChangeArrowheads="1"/>
          </p:cNvSpPr>
          <p:nvPr/>
        </p:nvSpPr>
        <p:spPr bwMode="auto">
          <a:xfrm>
            <a:off x="5848530" y="347854"/>
            <a:ext cx="3323346" cy="523220"/>
          </a:xfrm>
          <a:prstGeom prst="rect">
            <a:avLst/>
          </a:prstGeom>
          <a:solidFill>
            <a:srgbClr val="FFFFFF"/>
          </a:solidFill>
          <a:ln w="9525">
            <a:noFill/>
            <a:miter lim="800000"/>
            <a:headEnd/>
            <a:tailEnd/>
          </a:ln>
        </p:spPr>
        <p:txBody>
          <a:bodyPr wrap="none">
            <a:spAutoFit/>
          </a:bodyPr>
          <a:lstStyle/>
          <a:p>
            <a:r>
              <a:rPr lang="en-US" sz="2800" dirty="0">
                <a:solidFill>
                  <a:srgbClr val="000000"/>
                </a:solidFill>
              </a:rPr>
              <a:t>sectional Fill Option</a:t>
            </a:r>
          </a:p>
        </p:txBody>
      </p:sp>
    </p:spTree>
    <p:extLst>
      <p:ext uri="{BB962C8B-B14F-4D97-AF65-F5344CB8AC3E}">
        <p14:creationId xmlns:p14="http://schemas.microsoft.com/office/powerpoint/2010/main" val="41219006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nevel\Desktop\Photos\Dirt and Gravel\McKean\Prospect\Fill\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880" y="347854"/>
            <a:ext cx="9156879" cy="6553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8" name="TextBox 7"/>
          <p:cNvSpPr txBox="1"/>
          <p:nvPr/>
        </p:nvSpPr>
        <p:spPr>
          <a:xfrm>
            <a:off x="0" y="342245"/>
            <a:ext cx="5715000"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At a select location near the project midpoint enough fill is used to create ditch outlets.</a:t>
            </a:r>
          </a:p>
        </p:txBody>
      </p:sp>
      <p:sp>
        <p:nvSpPr>
          <p:cNvPr id="10" name="Text Box 28"/>
          <p:cNvSpPr txBox="1">
            <a:spLocks noChangeArrowheads="1"/>
          </p:cNvSpPr>
          <p:nvPr/>
        </p:nvSpPr>
        <p:spPr bwMode="auto">
          <a:xfrm>
            <a:off x="7620" y="6519446"/>
            <a:ext cx="3288080"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4/7</a:t>
            </a:r>
          </a:p>
        </p:txBody>
      </p:sp>
      <p:sp>
        <p:nvSpPr>
          <p:cNvPr id="11" name="Text Box 39"/>
          <p:cNvSpPr txBox="1">
            <a:spLocks noChangeArrowheads="1"/>
          </p:cNvSpPr>
          <p:nvPr/>
        </p:nvSpPr>
        <p:spPr bwMode="auto">
          <a:xfrm>
            <a:off x="5848530" y="347854"/>
            <a:ext cx="3323346" cy="523220"/>
          </a:xfrm>
          <a:prstGeom prst="rect">
            <a:avLst/>
          </a:prstGeom>
          <a:solidFill>
            <a:srgbClr val="FFFFFF"/>
          </a:solidFill>
          <a:ln w="9525">
            <a:noFill/>
            <a:miter lim="800000"/>
            <a:headEnd/>
            <a:tailEnd/>
          </a:ln>
        </p:spPr>
        <p:txBody>
          <a:bodyPr wrap="none">
            <a:spAutoFit/>
          </a:bodyPr>
          <a:lstStyle/>
          <a:p>
            <a:r>
              <a:rPr lang="en-US" sz="2800" dirty="0">
                <a:solidFill>
                  <a:srgbClr val="000000"/>
                </a:solidFill>
              </a:rPr>
              <a:t>sectional Fill Option</a:t>
            </a:r>
          </a:p>
        </p:txBody>
      </p:sp>
    </p:spTree>
    <p:extLst>
      <p:ext uri="{BB962C8B-B14F-4D97-AF65-F5344CB8AC3E}">
        <p14:creationId xmlns:p14="http://schemas.microsoft.com/office/powerpoint/2010/main" val="2314211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nevel\Desktop\Photos\Dirt and Gravel\McKean\Prospect\Fill\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5104" y="347854"/>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
        <p:nvSpPr>
          <p:cNvPr id="9" name="TextBox 8"/>
          <p:cNvSpPr txBox="1"/>
          <p:nvPr/>
        </p:nvSpPr>
        <p:spPr>
          <a:xfrm>
            <a:off x="-10896" y="347854"/>
            <a:ext cx="5715000"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A crosspipe and turn-out are installed in the elevated road section.</a:t>
            </a:r>
          </a:p>
        </p:txBody>
      </p:sp>
      <p:sp>
        <p:nvSpPr>
          <p:cNvPr id="11" name="Text Box 4"/>
          <p:cNvSpPr txBox="1">
            <a:spLocks noChangeArrowheads="1"/>
          </p:cNvSpPr>
          <p:nvPr/>
        </p:nvSpPr>
        <p:spPr bwMode="auto">
          <a:xfrm>
            <a:off x="3039718" y="2331193"/>
            <a:ext cx="1154483"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elevated</a:t>
            </a:r>
          </a:p>
        </p:txBody>
      </p:sp>
      <p:cxnSp>
        <p:nvCxnSpPr>
          <p:cNvPr id="12" name="Straight Arrow Connector 11"/>
          <p:cNvCxnSpPr>
            <a:stCxn id="13" idx="1"/>
          </p:cNvCxnSpPr>
          <p:nvPr/>
        </p:nvCxnSpPr>
        <p:spPr>
          <a:xfrm flipH="1">
            <a:off x="6154737" y="1398482"/>
            <a:ext cx="428906" cy="2891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4"/>
          <p:cNvSpPr txBox="1">
            <a:spLocks noChangeArrowheads="1"/>
          </p:cNvSpPr>
          <p:nvPr/>
        </p:nvSpPr>
        <p:spPr bwMode="auto">
          <a:xfrm>
            <a:off x="6583643" y="1198427"/>
            <a:ext cx="2492990"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still entrenched here</a:t>
            </a:r>
          </a:p>
        </p:txBody>
      </p:sp>
      <p:sp>
        <p:nvSpPr>
          <p:cNvPr id="18" name="Text Box 3"/>
          <p:cNvSpPr txBox="1">
            <a:spLocks noChangeArrowheads="1"/>
          </p:cNvSpPr>
          <p:nvPr/>
        </p:nvSpPr>
        <p:spPr bwMode="auto">
          <a:xfrm>
            <a:off x="522507" y="1287550"/>
            <a:ext cx="1143959" cy="400110"/>
          </a:xfrm>
          <a:prstGeom prst="rect">
            <a:avLst/>
          </a:prstGeom>
          <a:solidFill>
            <a:srgbClr val="FFFFFF"/>
          </a:solidFill>
          <a:ln w="9525">
            <a:solidFill>
              <a:schemeClr val="tx1"/>
            </a:solidFill>
            <a:miter lim="800000"/>
            <a:headEnd/>
            <a:tailEnd/>
          </a:ln>
        </p:spPr>
        <p:txBody>
          <a:bodyPr wrap="square">
            <a:spAutoFit/>
          </a:bodyPr>
          <a:lstStyle/>
          <a:p>
            <a:r>
              <a:rPr lang="en-US" sz="2000" dirty="0">
                <a:solidFill>
                  <a:srgbClr val="000000"/>
                </a:solidFill>
              </a:rPr>
              <a:t>AFTER</a:t>
            </a:r>
          </a:p>
        </p:txBody>
      </p:sp>
      <p:sp>
        <p:nvSpPr>
          <p:cNvPr id="19" name="Text Box 28"/>
          <p:cNvSpPr txBox="1">
            <a:spLocks noChangeArrowheads="1"/>
          </p:cNvSpPr>
          <p:nvPr/>
        </p:nvSpPr>
        <p:spPr bwMode="auto">
          <a:xfrm>
            <a:off x="7620" y="6519446"/>
            <a:ext cx="3174267"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5/7</a:t>
            </a:r>
          </a:p>
        </p:txBody>
      </p:sp>
      <p:sp>
        <p:nvSpPr>
          <p:cNvPr id="14" name="Freeform 13"/>
          <p:cNvSpPr/>
          <p:nvPr/>
        </p:nvSpPr>
        <p:spPr>
          <a:xfrm>
            <a:off x="4870704" y="1617793"/>
            <a:ext cx="1712939" cy="229295"/>
          </a:xfrm>
          <a:custGeom>
            <a:avLst/>
            <a:gdLst>
              <a:gd name="connsiteX0" fmla="*/ 0 w 5364480"/>
              <a:gd name="connsiteY0" fmla="*/ 0 h 679859"/>
              <a:gd name="connsiteX1" fmla="*/ 1295400 w 5364480"/>
              <a:gd name="connsiteY1" fmla="*/ 198120 h 679859"/>
              <a:gd name="connsiteX2" fmla="*/ 1280160 w 5364480"/>
              <a:gd name="connsiteY2" fmla="*/ 518160 h 679859"/>
              <a:gd name="connsiteX3" fmla="*/ 3550920 w 5364480"/>
              <a:gd name="connsiteY3" fmla="*/ 670560 h 679859"/>
              <a:gd name="connsiteX4" fmla="*/ 3840480 w 5364480"/>
              <a:gd name="connsiteY4" fmla="*/ 259080 h 679859"/>
              <a:gd name="connsiteX5" fmla="*/ 5364480 w 5364480"/>
              <a:gd name="connsiteY5" fmla="*/ 228600 h 679859"/>
              <a:gd name="connsiteX0" fmla="*/ 0 w 5364480"/>
              <a:gd name="connsiteY0" fmla="*/ 0 h 703645"/>
              <a:gd name="connsiteX1" fmla="*/ 1295400 w 5364480"/>
              <a:gd name="connsiteY1" fmla="*/ 198120 h 703645"/>
              <a:gd name="connsiteX2" fmla="*/ 1463040 w 5364480"/>
              <a:gd name="connsiteY2" fmla="*/ 624840 h 703645"/>
              <a:gd name="connsiteX3" fmla="*/ 3550920 w 5364480"/>
              <a:gd name="connsiteY3" fmla="*/ 670560 h 703645"/>
              <a:gd name="connsiteX4" fmla="*/ 3840480 w 5364480"/>
              <a:gd name="connsiteY4" fmla="*/ 259080 h 703645"/>
              <a:gd name="connsiteX5" fmla="*/ 5364480 w 5364480"/>
              <a:gd name="connsiteY5" fmla="*/ 228600 h 703645"/>
              <a:gd name="connsiteX0" fmla="*/ 0 w 5364480"/>
              <a:gd name="connsiteY0" fmla="*/ 0 h 727306"/>
              <a:gd name="connsiteX1" fmla="*/ 1295400 w 5364480"/>
              <a:gd name="connsiteY1" fmla="*/ 198120 h 727306"/>
              <a:gd name="connsiteX2" fmla="*/ 1463040 w 5364480"/>
              <a:gd name="connsiteY2" fmla="*/ 624840 h 727306"/>
              <a:gd name="connsiteX3" fmla="*/ 3733800 w 5364480"/>
              <a:gd name="connsiteY3" fmla="*/ 701040 h 727306"/>
              <a:gd name="connsiteX4" fmla="*/ 3840480 w 5364480"/>
              <a:gd name="connsiteY4" fmla="*/ 259080 h 727306"/>
              <a:gd name="connsiteX5" fmla="*/ 5364480 w 5364480"/>
              <a:gd name="connsiteY5" fmla="*/ 228600 h 727306"/>
              <a:gd name="connsiteX0" fmla="*/ 0 w 5364480"/>
              <a:gd name="connsiteY0" fmla="*/ 0 h 726186"/>
              <a:gd name="connsiteX1" fmla="*/ 1295400 w 5364480"/>
              <a:gd name="connsiteY1" fmla="*/ 198120 h 726186"/>
              <a:gd name="connsiteX2" fmla="*/ 1463040 w 5364480"/>
              <a:gd name="connsiteY2" fmla="*/ 624840 h 726186"/>
              <a:gd name="connsiteX3" fmla="*/ 3733800 w 5364480"/>
              <a:gd name="connsiteY3" fmla="*/ 701040 h 726186"/>
              <a:gd name="connsiteX4" fmla="*/ 3992880 w 5364480"/>
              <a:gd name="connsiteY4" fmla="*/ 274320 h 726186"/>
              <a:gd name="connsiteX5" fmla="*/ 5364480 w 5364480"/>
              <a:gd name="connsiteY5" fmla="*/ 228600 h 726186"/>
              <a:gd name="connsiteX0" fmla="*/ 0 w 5364480"/>
              <a:gd name="connsiteY0" fmla="*/ 0 h 728447"/>
              <a:gd name="connsiteX1" fmla="*/ 1011565 w 5364480"/>
              <a:gd name="connsiteY1" fmla="*/ 129741 h 728447"/>
              <a:gd name="connsiteX2" fmla="*/ 1463040 w 5364480"/>
              <a:gd name="connsiteY2" fmla="*/ 624840 h 728447"/>
              <a:gd name="connsiteX3" fmla="*/ 3733800 w 5364480"/>
              <a:gd name="connsiteY3" fmla="*/ 701040 h 728447"/>
              <a:gd name="connsiteX4" fmla="*/ 3992880 w 5364480"/>
              <a:gd name="connsiteY4" fmla="*/ 274320 h 728447"/>
              <a:gd name="connsiteX5" fmla="*/ 5364480 w 5364480"/>
              <a:gd name="connsiteY5" fmla="*/ 228600 h 728447"/>
              <a:gd name="connsiteX0" fmla="*/ 0 w 5364480"/>
              <a:gd name="connsiteY0" fmla="*/ 0 h 715501"/>
              <a:gd name="connsiteX1" fmla="*/ 1011565 w 5364480"/>
              <a:gd name="connsiteY1" fmla="*/ 129741 h 715501"/>
              <a:gd name="connsiteX2" fmla="*/ 1156499 w 5364480"/>
              <a:gd name="connsiteY2" fmla="*/ 570137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15649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3992880 w 5364480"/>
              <a:gd name="connsiteY4" fmla="*/ 274320 h 715501"/>
              <a:gd name="connsiteX5" fmla="*/ 5364480 w 5364480"/>
              <a:gd name="connsiteY5" fmla="*/ 228600 h 715501"/>
              <a:gd name="connsiteX0" fmla="*/ 0 w 5364480"/>
              <a:gd name="connsiteY0" fmla="*/ 0 h 715501"/>
              <a:gd name="connsiteX1" fmla="*/ 1011565 w 5364480"/>
              <a:gd name="connsiteY1" fmla="*/ 129741 h 715501"/>
              <a:gd name="connsiteX2" fmla="*/ 1258679 w 5364480"/>
              <a:gd name="connsiteY2" fmla="*/ 570138 h 715501"/>
              <a:gd name="connsiteX3" fmla="*/ 3733800 w 5364480"/>
              <a:gd name="connsiteY3" fmla="*/ 701040 h 715501"/>
              <a:gd name="connsiteX4" fmla="*/ 4174535 w 5364480"/>
              <a:gd name="connsiteY4" fmla="*/ 274320 h 715501"/>
              <a:gd name="connsiteX5" fmla="*/ 5364480 w 5364480"/>
              <a:gd name="connsiteY5" fmla="*/ 228600 h 7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80" h="715501">
                <a:moveTo>
                  <a:pt x="0" y="0"/>
                </a:moveTo>
                <a:cubicBezTo>
                  <a:pt x="541020" y="55880"/>
                  <a:pt x="801785" y="34718"/>
                  <a:pt x="1011565" y="129741"/>
                </a:cubicBezTo>
                <a:cubicBezTo>
                  <a:pt x="1221345" y="224764"/>
                  <a:pt x="804973" y="474922"/>
                  <a:pt x="1258679" y="570138"/>
                </a:cubicBezTo>
                <a:cubicBezTo>
                  <a:pt x="1712385" y="665355"/>
                  <a:pt x="3247824" y="750343"/>
                  <a:pt x="3733800" y="701040"/>
                </a:cubicBezTo>
                <a:cubicBezTo>
                  <a:pt x="4219776" y="651737"/>
                  <a:pt x="3902755" y="353060"/>
                  <a:pt x="4174535" y="274320"/>
                </a:cubicBezTo>
                <a:cubicBezTo>
                  <a:pt x="4446315" y="195580"/>
                  <a:pt x="4753610" y="207010"/>
                  <a:pt x="5364480" y="228600"/>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 name="Freeform 3"/>
          <p:cNvSpPr/>
          <p:nvPr/>
        </p:nvSpPr>
        <p:spPr>
          <a:xfrm>
            <a:off x="1239520" y="2679047"/>
            <a:ext cx="4754880" cy="694073"/>
          </a:xfrm>
          <a:custGeom>
            <a:avLst/>
            <a:gdLst>
              <a:gd name="connsiteX0" fmla="*/ 4754880 w 4754880"/>
              <a:gd name="connsiteY0" fmla="*/ 694073 h 694073"/>
              <a:gd name="connsiteX1" fmla="*/ 2204720 w 4754880"/>
              <a:gd name="connsiteY1" fmla="*/ 104793 h 694073"/>
              <a:gd name="connsiteX2" fmla="*/ 0 w 4754880"/>
              <a:gd name="connsiteY2" fmla="*/ 3193 h 694073"/>
            </a:gdLst>
            <a:ahLst/>
            <a:cxnLst>
              <a:cxn ang="0">
                <a:pos x="connsiteX0" y="connsiteY0"/>
              </a:cxn>
              <a:cxn ang="0">
                <a:pos x="connsiteX1" y="connsiteY1"/>
              </a:cxn>
              <a:cxn ang="0">
                <a:pos x="connsiteX2" y="connsiteY2"/>
              </a:cxn>
            </a:cxnLst>
            <a:rect l="l" t="t" r="r" b="b"/>
            <a:pathLst>
              <a:path w="4754880" h="694073">
                <a:moveTo>
                  <a:pt x="4754880" y="694073"/>
                </a:moveTo>
                <a:cubicBezTo>
                  <a:pt x="3876040" y="457006"/>
                  <a:pt x="2997200" y="219940"/>
                  <a:pt x="2204720" y="104793"/>
                </a:cubicBezTo>
                <a:cubicBezTo>
                  <a:pt x="1412240" y="-10354"/>
                  <a:pt x="706120" y="-3581"/>
                  <a:pt x="0" y="3193"/>
                </a:cubicBezTo>
              </a:path>
            </a:pathLst>
          </a:custGeom>
          <a:ln w="38100">
            <a:solidFill>
              <a:srgbClr val="FF0000"/>
            </a:solidFill>
            <a:prstDash val="dash"/>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0" name="Text Box 39"/>
          <p:cNvSpPr txBox="1">
            <a:spLocks noChangeArrowheads="1"/>
          </p:cNvSpPr>
          <p:nvPr/>
        </p:nvSpPr>
        <p:spPr bwMode="auto">
          <a:xfrm>
            <a:off x="5848530" y="347854"/>
            <a:ext cx="3323346" cy="523220"/>
          </a:xfrm>
          <a:prstGeom prst="rect">
            <a:avLst/>
          </a:prstGeom>
          <a:solidFill>
            <a:srgbClr val="FFFFFF"/>
          </a:solidFill>
          <a:ln w="9525">
            <a:noFill/>
            <a:miter lim="800000"/>
            <a:headEnd/>
            <a:tailEnd/>
          </a:ln>
        </p:spPr>
        <p:txBody>
          <a:bodyPr wrap="none">
            <a:spAutoFit/>
          </a:bodyPr>
          <a:lstStyle/>
          <a:p>
            <a:r>
              <a:rPr lang="en-US" sz="2800" dirty="0">
                <a:solidFill>
                  <a:srgbClr val="000000"/>
                </a:solidFill>
              </a:rPr>
              <a:t>sectional Fill Option</a:t>
            </a:r>
          </a:p>
        </p:txBody>
      </p:sp>
    </p:spTree>
    <p:extLst>
      <p:ext uri="{BB962C8B-B14F-4D97-AF65-F5344CB8AC3E}">
        <p14:creationId xmlns:p14="http://schemas.microsoft.com/office/powerpoint/2010/main" val="2183210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nevel\Desktop\Photos\Dirt and Gravel\McKean\Prospect\Fill\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347854"/>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cxnSp>
        <p:nvCxnSpPr>
          <p:cNvPr id="40" name="Straight Arrow Connector 39"/>
          <p:cNvCxnSpPr/>
          <p:nvPr/>
        </p:nvCxnSpPr>
        <p:spPr>
          <a:xfrm>
            <a:off x="3886200" y="2057400"/>
            <a:ext cx="994893" cy="3750972"/>
          </a:xfrm>
          <a:prstGeom prst="straightConnector1">
            <a:avLst/>
          </a:prstGeom>
          <a:ln w="63500">
            <a:solidFill>
              <a:srgbClr val="0070C0"/>
            </a:solidFill>
            <a:prstDash val="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897" y="347854"/>
            <a:ext cx="5878297"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Elevated road and ditches relieves ditch flow volumes, reduces erosion and road problems.</a:t>
            </a:r>
          </a:p>
        </p:txBody>
      </p:sp>
      <p:sp>
        <p:nvSpPr>
          <p:cNvPr id="6" name="Freeform 5"/>
          <p:cNvSpPr/>
          <p:nvPr/>
        </p:nvSpPr>
        <p:spPr>
          <a:xfrm>
            <a:off x="6693563" y="1840375"/>
            <a:ext cx="2126346" cy="3460830"/>
          </a:xfrm>
          <a:custGeom>
            <a:avLst/>
            <a:gdLst>
              <a:gd name="connsiteX0" fmla="*/ 656361 w 2126346"/>
              <a:gd name="connsiteY0" fmla="*/ 0 h 3460830"/>
              <a:gd name="connsiteX1" fmla="*/ 54478 w 2126346"/>
              <a:gd name="connsiteY1" fmla="*/ 706055 h 3460830"/>
              <a:gd name="connsiteX2" fmla="*/ 262822 w 2126346"/>
              <a:gd name="connsiteY2" fmla="*/ 1794076 h 3460830"/>
              <a:gd name="connsiteX3" fmla="*/ 2126346 w 2126346"/>
              <a:gd name="connsiteY3" fmla="*/ 3460830 h 3460830"/>
            </a:gdLst>
            <a:ahLst/>
            <a:cxnLst>
              <a:cxn ang="0">
                <a:pos x="connsiteX0" y="connsiteY0"/>
              </a:cxn>
              <a:cxn ang="0">
                <a:pos x="connsiteX1" y="connsiteY1"/>
              </a:cxn>
              <a:cxn ang="0">
                <a:pos x="connsiteX2" y="connsiteY2"/>
              </a:cxn>
              <a:cxn ang="0">
                <a:pos x="connsiteX3" y="connsiteY3"/>
              </a:cxn>
            </a:cxnLst>
            <a:rect l="l" t="t" r="r" b="b"/>
            <a:pathLst>
              <a:path w="2126346" h="3460830">
                <a:moveTo>
                  <a:pt x="656361" y="0"/>
                </a:moveTo>
                <a:cubicBezTo>
                  <a:pt x="388214" y="203521"/>
                  <a:pt x="120068" y="407042"/>
                  <a:pt x="54478" y="706055"/>
                </a:cubicBezTo>
                <a:cubicBezTo>
                  <a:pt x="-11112" y="1005068"/>
                  <a:pt x="-82489" y="1334947"/>
                  <a:pt x="262822" y="1794076"/>
                </a:cubicBezTo>
                <a:cubicBezTo>
                  <a:pt x="608133" y="2253205"/>
                  <a:pt x="1367239" y="2857017"/>
                  <a:pt x="2126346" y="3460830"/>
                </a:cubicBezTo>
              </a:path>
            </a:pathLst>
          </a:custGeom>
          <a:ln w="63500">
            <a:solidFill>
              <a:srgbClr val="0070C0"/>
            </a:solidFill>
            <a:prstDash val="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 Box 3"/>
          <p:cNvSpPr txBox="1">
            <a:spLocks noChangeArrowheads="1"/>
          </p:cNvSpPr>
          <p:nvPr/>
        </p:nvSpPr>
        <p:spPr bwMode="auto">
          <a:xfrm>
            <a:off x="522507" y="1287550"/>
            <a:ext cx="1143959" cy="400110"/>
          </a:xfrm>
          <a:prstGeom prst="rect">
            <a:avLst/>
          </a:prstGeom>
          <a:solidFill>
            <a:srgbClr val="FFFFFF"/>
          </a:solidFill>
          <a:ln w="9525">
            <a:solidFill>
              <a:schemeClr val="tx1"/>
            </a:solidFill>
            <a:miter lim="800000"/>
            <a:headEnd/>
            <a:tailEnd/>
          </a:ln>
        </p:spPr>
        <p:txBody>
          <a:bodyPr wrap="square">
            <a:spAutoFit/>
          </a:bodyPr>
          <a:lstStyle/>
          <a:p>
            <a:r>
              <a:rPr lang="en-US" sz="2000" dirty="0">
                <a:solidFill>
                  <a:srgbClr val="000000"/>
                </a:solidFill>
              </a:rPr>
              <a:t>AFTER</a:t>
            </a:r>
          </a:p>
        </p:txBody>
      </p:sp>
      <p:sp>
        <p:nvSpPr>
          <p:cNvPr id="19" name="Text Box 28"/>
          <p:cNvSpPr txBox="1">
            <a:spLocks noChangeArrowheads="1"/>
          </p:cNvSpPr>
          <p:nvPr/>
        </p:nvSpPr>
        <p:spPr bwMode="auto">
          <a:xfrm>
            <a:off x="7620" y="6519446"/>
            <a:ext cx="3174267"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6/7</a:t>
            </a:r>
          </a:p>
        </p:txBody>
      </p:sp>
      <p:sp>
        <p:nvSpPr>
          <p:cNvPr id="13" name="Text Box 4"/>
          <p:cNvSpPr txBox="1">
            <a:spLocks noChangeArrowheads="1"/>
          </p:cNvSpPr>
          <p:nvPr/>
        </p:nvSpPr>
        <p:spPr bwMode="auto">
          <a:xfrm>
            <a:off x="2758057" y="2749037"/>
            <a:ext cx="1154483"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elevated</a:t>
            </a:r>
          </a:p>
        </p:txBody>
      </p:sp>
      <p:cxnSp>
        <p:nvCxnSpPr>
          <p:cNvPr id="14" name="Straight Arrow Connector 13"/>
          <p:cNvCxnSpPr>
            <a:stCxn id="20" idx="3"/>
          </p:cNvCxnSpPr>
          <p:nvPr/>
        </p:nvCxnSpPr>
        <p:spPr>
          <a:xfrm>
            <a:off x="5992094" y="1403212"/>
            <a:ext cx="1246906" cy="22939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4"/>
          <p:cNvSpPr txBox="1">
            <a:spLocks noChangeArrowheads="1"/>
          </p:cNvSpPr>
          <p:nvPr/>
        </p:nvSpPr>
        <p:spPr bwMode="auto">
          <a:xfrm>
            <a:off x="3499104" y="1203157"/>
            <a:ext cx="2492990"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still entrenched here</a:t>
            </a:r>
          </a:p>
        </p:txBody>
      </p:sp>
      <p:sp>
        <p:nvSpPr>
          <p:cNvPr id="21" name="Text Box 39"/>
          <p:cNvSpPr txBox="1">
            <a:spLocks noChangeArrowheads="1"/>
          </p:cNvSpPr>
          <p:nvPr/>
        </p:nvSpPr>
        <p:spPr bwMode="auto">
          <a:xfrm>
            <a:off x="5848530" y="347854"/>
            <a:ext cx="3323346" cy="523220"/>
          </a:xfrm>
          <a:prstGeom prst="rect">
            <a:avLst/>
          </a:prstGeom>
          <a:solidFill>
            <a:srgbClr val="FFFFFF"/>
          </a:solidFill>
          <a:ln w="9525">
            <a:noFill/>
            <a:miter lim="800000"/>
            <a:headEnd/>
            <a:tailEnd/>
          </a:ln>
        </p:spPr>
        <p:txBody>
          <a:bodyPr wrap="none">
            <a:spAutoFit/>
          </a:bodyPr>
          <a:lstStyle/>
          <a:p>
            <a:r>
              <a:rPr lang="en-US" sz="2800" dirty="0">
                <a:solidFill>
                  <a:srgbClr val="000000"/>
                </a:solidFill>
              </a:rPr>
              <a:t>sectional Fill Option</a:t>
            </a:r>
          </a:p>
        </p:txBody>
      </p:sp>
    </p:spTree>
    <p:extLst>
      <p:ext uri="{BB962C8B-B14F-4D97-AF65-F5344CB8AC3E}">
        <p14:creationId xmlns:p14="http://schemas.microsoft.com/office/powerpoint/2010/main" val="3156570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nevel\Desktop\Photos\Dirt and Gravel\McKean\Prospect\Fill\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38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rPr>
              <a:t>Filling Road Cross-Section</a:t>
            </a:r>
          </a:p>
        </p:txBody>
      </p:sp>
      <p:sp>
        <p:nvSpPr>
          <p:cNvPr id="1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cxnSp>
        <p:nvCxnSpPr>
          <p:cNvPr id="27" name="Straight Arrow Connector 26"/>
          <p:cNvCxnSpPr/>
          <p:nvPr/>
        </p:nvCxnSpPr>
        <p:spPr>
          <a:xfrm flipH="1" flipV="1">
            <a:off x="5715000" y="3159812"/>
            <a:ext cx="3429000" cy="2712954"/>
          </a:xfrm>
          <a:prstGeom prst="straightConnector1">
            <a:avLst/>
          </a:prstGeom>
          <a:ln w="63500">
            <a:solidFill>
              <a:srgbClr val="0070C0"/>
            </a:solidFill>
            <a:prstDash val="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897" y="347854"/>
            <a:ext cx="5878297" cy="707886"/>
          </a:xfrm>
          <a:prstGeom prst="rect">
            <a:avLst/>
          </a:prstGeom>
          <a:solidFill>
            <a:srgbClr val="FFFFFF"/>
          </a:solidFill>
          <a:ln w="9525">
            <a:solidFill>
              <a:schemeClr val="tx1"/>
            </a:solidFill>
            <a:miter lim="800000"/>
            <a:headEnd/>
            <a:tailEnd/>
          </a:ln>
        </p:spPr>
        <p:txBody>
          <a:bodyPr wrap="square">
            <a:spAutoFit/>
          </a:bodyPr>
          <a:lstStyle>
            <a:defPPr>
              <a:defRPr lang="en-US"/>
            </a:defPPr>
            <a:lvl1pPr>
              <a:defRPr sz="2000">
                <a:solidFill>
                  <a:srgbClr val="000000"/>
                </a:solidFill>
              </a:defRPr>
            </a:lvl1pPr>
          </a:lstStyle>
          <a:p>
            <a:r>
              <a:rPr lang="en-US" b="1" dirty="0"/>
              <a:t>Elevated road and ditches relieves ditch flow volumes, reduces erosion and road problems.</a:t>
            </a:r>
          </a:p>
        </p:txBody>
      </p:sp>
      <p:sp>
        <p:nvSpPr>
          <p:cNvPr id="11" name="Text Box 39"/>
          <p:cNvSpPr txBox="1">
            <a:spLocks noChangeArrowheads="1"/>
          </p:cNvSpPr>
          <p:nvPr/>
        </p:nvSpPr>
        <p:spPr bwMode="auto">
          <a:xfrm>
            <a:off x="5867400" y="345231"/>
            <a:ext cx="3323346" cy="523220"/>
          </a:xfrm>
          <a:prstGeom prst="rect">
            <a:avLst/>
          </a:prstGeom>
          <a:solidFill>
            <a:srgbClr val="FFFFFF"/>
          </a:solidFill>
          <a:ln w="9525">
            <a:noFill/>
            <a:miter lim="800000"/>
            <a:headEnd/>
            <a:tailEnd/>
          </a:ln>
        </p:spPr>
        <p:txBody>
          <a:bodyPr wrap="none">
            <a:spAutoFit/>
          </a:bodyPr>
          <a:lstStyle/>
          <a:p>
            <a:r>
              <a:rPr lang="en-US" sz="2800" dirty="0">
                <a:solidFill>
                  <a:srgbClr val="000000"/>
                </a:solidFill>
              </a:rPr>
              <a:t>sectional Fill Option</a:t>
            </a:r>
          </a:p>
        </p:txBody>
      </p:sp>
      <p:sp>
        <p:nvSpPr>
          <p:cNvPr id="2" name="Freeform 1"/>
          <p:cNvSpPr/>
          <p:nvPr/>
        </p:nvSpPr>
        <p:spPr>
          <a:xfrm>
            <a:off x="2154537" y="2997843"/>
            <a:ext cx="2741554" cy="1807526"/>
          </a:xfrm>
          <a:custGeom>
            <a:avLst/>
            <a:gdLst>
              <a:gd name="connsiteX0" fmla="*/ 148825 w 2741554"/>
              <a:gd name="connsiteY0" fmla="*/ 1689904 h 1807526"/>
              <a:gd name="connsiteX1" fmla="*/ 195124 w 2741554"/>
              <a:gd name="connsiteY1" fmla="*/ 1724628 h 1807526"/>
              <a:gd name="connsiteX2" fmla="*/ 2058648 w 2741554"/>
              <a:gd name="connsiteY2" fmla="*/ 752354 h 1807526"/>
              <a:gd name="connsiteX3" fmla="*/ 2452187 w 2741554"/>
              <a:gd name="connsiteY3" fmla="*/ 196770 h 1807526"/>
              <a:gd name="connsiteX4" fmla="*/ 2741554 w 2741554"/>
              <a:gd name="connsiteY4" fmla="*/ 0 h 1807526"/>
              <a:gd name="connsiteX0" fmla="*/ 148825 w 2741554"/>
              <a:gd name="connsiteY0" fmla="*/ 1689904 h 1807526"/>
              <a:gd name="connsiteX1" fmla="*/ 195124 w 2741554"/>
              <a:gd name="connsiteY1" fmla="*/ 1724628 h 1807526"/>
              <a:gd name="connsiteX2" fmla="*/ 2058648 w 2741554"/>
              <a:gd name="connsiteY2" fmla="*/ 752354 h 1807526"/>
              <a:gd name="connsiteX3" fmla="*/ 2567934 w 2741554"/>
              <a:gd name="connsiteY3" fmla="*/ 405114 h 1807526"/>
              <a:gd name="connsiteX4" fmla="*/ 2741554 w 2741554"/>
              <a:gd name="connsiteY4" fmla="*/ 0 h 180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554" h="1807526">
                <a:moveTo>
                  <a:pt x="148825" y="1689904"/>
                </a:moveTo>
                <a:cubicBezTo>
                  <a:pt x="12822" y="1785395"/>
                  <a:pt x="-123180" y="1880886"/>
                  <a:pt x="195124" y="1724628"/>
                </a:cubicBezTo>
                <a:cubicBezTo>
                  <a:pt x="513428" y="1568370"/>
                  <a:pt x="1663180" y="972273"/>
                  <a:pt x="2058648" y="752354"/>
                </a:cubicBezTo>
                <a:cubicBezTo>
                  <a:pt x="2454116" y="532435"/>
                  <a:pt x="2454116" y="530506"/>
                  <a:pt x="2567934" y="405114"/>
                </a:cubicBezTo>
                <a:cubicBezTo>
                  <a:pt x="2681752" y="279722"/>
                  <a:pt x="2653779" y="35689"/>
                  <a:pt x="2741554" y="0"/>
                </a:cubicBezTo>
              </a:path>
            </a:pathLst>
          </a:custGeom>
          <a:ln w="63500">
            <a:solidFill>
              <a:srgbClr val="0070C0"/>
            </a:solidFill>
            <a:prstDash val="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 Box 3"/>
          <p:cNvSpPr txBox="1">
            <a:spLocks noChangeArrowheads="1"/>
          </p:cNvSpPr>
          <p:nvPr/>
        </p:nvSpPr>
        <p:spPr bwMode="auto">
          <a:xfrm>
            <a:off x="522507" y="1287550"/>
            <a:ext cx="1143959" cy="400110"/>
          </a:xfrm>
          <a:prstGeom prst="rect">
            <a:avLst/>
          </a:prstGeom>
          <a:solidFill>
            <a:srgbClr val="FFFFFF"/>
          </a:solidFill>
          <a:ln w="9525">
            <a:solidFill>
              <a:schemeClr val="tx1"/>
            </a:solidFill>
            <a:miter lim="800000"/>
            <a:headEnd/>
            <a:tailEnd/>
          </a:ln>
        </p:spPr>
        <p:txBody>
          <a:bodyPr wrap="square">
            <a:spAutoFit/>
          </a:bodyPr>
          <a:lstStyle/>
          <a:p>
            <a:r>
              <a:rPr lang="en-US" sz="2000" dirty="0">
                <a:solidFill>
                  <a:srgbClr val="000000"/>
                </a:solidFill>
              </a:rPr>
              <a:t>AFTER</a:t>
            </a:r>
          </a:p>
        </p:txBody>
      </p:sp>
      <p:sp>
        <p:nvSpPr>
          <p:cNvPr id="14" name="Text Box 28"/>
          <p:cNvSpPr txBox="1">
            <a:spLocks noChangeArrowheads="1"/>
          </p:cNvSpPr>
          <p:nvPr/>
        </p:nvSpPr>
        <p:spPr bwMode="auto">
          <a:xfrm>
            <a:off x="7620" y="6519446"/>
            <a:ext cx="3174267" cy="338554"/>
          </a:xfrm>
          <a:prstGeom prst="rect">
            <a:avLst/>
          </a:prstGeom>
          <a:solidFill>
            <a:schemeClr val="bg1"/>
          </a:solidFill>
          <a:ln w="9525">
            <a:noFill/>
            <a:miter lim="800000"/>
            <a:headEnd/>
            <a:tailEnd/>
          </a:ln>
        </p:spPr>
        <p:txBody>
          <a:bodyPr wrap="none">
            <a:spAutoFit/>
          </a:bodyPr>
          <a:lstStyle/>
          <a:p>
            <a:r>
              <a:rPr lang="en-US" sz="1600" dirty="0"/>
              <a:t>McKean </a:t>
            </a:r>
            <a:r>
              <a:rPr lang="en-US" sz="1600" dirty="0" err="1"/>
              <a:t>Cty</a:t>
            </a:r>
            <a:r>
              <a:rPr lang="en-US" sz="1600" dirty="0"/>
              <a:t> – Prospect Rd – 7/7</a:t>
            </a:r>
          </a:p>
        </p:txBody>
      </p:sp>
      <p:sp>
        <p:nvSpPr>
          <p:cNvPr id="12" name="Text Box 4"/>
          <p:cNvSpPr txBox="1">
            <a:spLocks noChangeArrowheads="1"/>
          </p:cNvSpPr>
          <p:nvPr/>
        </p:nvSpPr>
        <p:spPr bwMode="auto">
          <a:xfrm>
            <a:off x="5142822" y="4116179"/>
            <a:ext cx="1154483"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elevated</a:t>
            </a:r>
          </a:p>
        </p:txBody>
      </p:sp>
      <p:cxnSp>
        <p:nvCxnSpPr>
          <p:cNvPr id="18" name="Straight Arrow Connector 17"/>
          <p:cNvCxnSpPr/>
          <p:nvPr/>
        </p:nvCxnSpPr>
        <p:spPr>
          <a:xfrm>
            <a:off x="7543800" y="1870935"/>
            <a:ext cx="762000" cy="5615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4"/>
          <p:cNvSpPr txBox="1">
            <a:spLocks noChangeArrowheads="1"/>
          </p:cNvSpPr>
          <p:nvPr/>
        </p:nvSpPr>
        <p:spPr bwMode="auto">
          <a:xfrm>
            <a:off x="6297305" y="1560544"/>
            <a:ext cx="2492990" cy="400110"/>
          </a:xfrm>
          <a:prstGeom prst="rect">
            <a:avLst/>
          </a:prstGeom>
          <a:solidFill>
            <a:srgbClr val="FFFFFF"/>
          </a:solidFill>
          <a:ln w="9525">
            <a:solidFill>
              <a:schemeClr val="tx1"/>
            </a:solidFill>
            <a:miter lim="800000"/>
            <a:headEnd/>
            <a:tailEnd/>
          </a:ln>
        </p:spPr>
        <p:txBody>
          <a:bodyPr wrap="none">
            <a:spAutoFit/>
          </a:bodyPr>
          <a:lstStyle/>
          <a:p>
            <a:r>
              <a:rPr lang="en-US" sz="2000" dirty="0">
                <a:solidFill>
                  <a:srgbClr val="000000"/>
                </a:solidFill>
              </a:rPr>
              <a:t>still entrenched here</a:t>
            </a:r>
          </a:p>
        </p:txBody>
      </p:sp>
    </p:spTree>
    <p:extLst>
      <p:ext uri="{BB962C8B-B14F-4D97-AF65-F5344CB8AC3E}">
        <p14:creationId xmlns:p14="http://schemas.microsoft.com/office/powerpoint/2010/main" val="9636370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78F9B376-F43E-4E50-96A9-730B0E4BE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7615" y="-3461"/>
            <a:ext cx="4534390" cy="3386944"/>
          </a:xfrm>
          <a:prstGeom prst="rect">
            <a:avLst/>
          </a:prstGeom>
        </p:spPr>
      </p:pic>
      <p:pic>
        <p:nvPicPr>
          <p:cNvPr id="42" name="Content Placeholder 4">
            <a:extLst>
              <a:ext uri="{FF2B5EF4-FFF2-40B4-BE49-F238E27FC236}">
                <a16:creationId xmlns:a16="http://schemas.microsoft.com/office/drawing/2014/main" id="{6402B5AC-9AD3-40D7-A9ED-353043283E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68" y="-25929"/>
            <a:ext cx="4554786" cy="3412122"/>
          </a:xfrm>
          <a:prstGeom prst="rect">
            <a:avLst/>
          </a:prstGeom>
        </p:spPr>
      </p:pic>
      <p:pic>
        <p:nvPicPr>
          <p:cNvPr id="43" name="Content Placeholder 4">
            <a:extLst>
              <a:ext uri="{FF2B5EF4-FFF2-40B4-BE49-F238E27FC236}">
                <a16:creationId xmlns:a16="http://schemas.microsoft.com/office/drawing/2014/main" id="{BF842CD9-E609-4C36-84A6-32A7E06767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7615" y="3451445"/>
            <a:ext cx="4475418" cy="3356564"/>
          </a:xfrm>
          <a:prstGeom prst="rect">
            <a:avLst/>
          </a:prstGeom>
        </p:spPr>
      </p:pic>
      <p:pic>
        <p:nvPicPr>
          <p:cNvPr id="44" name="Content Placeholder 4">
            <a:extLst>
              <a:ext uri="{FF2B5EF4-FFF2-40B4-BE49-F238E27FC236}">
                <a16:creationId xmlns:a16="http://schemas.microsoft.com/office/drawing/2014/main" id="{03D608C0-531C-4CF3-92A6-6E90ADDCD7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507"/>
          <a:stretch/>
        </p:blipFill>
        <p:spPr>
          <a:xfrm>
            <a:off x="8981" y="3433766"/>
            <a:ext cx="4534538" cy="3421165"/>
          </a:xfrm>
          <a:prstGeom prst="rect">
            <a:avLst/>
          </a:prstGeom>
        </p:spPr>
      </p:pic>
      <p:sp>
        <p:nvSpPr>
          <p:cNvPr id="29" name="Text Box 8"/>
          <p:cNvSpPr txBox="1">
            <a:spLocks noChangeArrowheads="1"/>
          </p:cNvSpPr>
          <p:nvPr/>
        </p:nvSpPr>
        <p:spPr bwMode="auto">
          <a:xfrm>
            <a:off x="3297117" y="-3461"/>
            <a:ext cx="1248229" cy="400110"/>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31" name="Text Box 8"/>
          <p:cNvSpPr txBox="1">
            <a:spLocks noChangeArrowheads="1"/>
          </p:cNvSpPr>
          <p:nvPr/>
        </p:nvSpPr>
        <p:spPr bwMode="auto">
          <a:xfrm>
            <a:off x="4642061" y="0"/>
            <a:ext cx="1248229" cy="400110"/>
          </a:xfrm>
          <a:prstGeom prst="rect">
            <a:avLst/>
          </a:prstGeom>
          <a:solidFill>
            <a:srgbClr val="FFFFCC"/>
          </a:solidFill>
          <a:ln w="12700">
            <a:solidFill>
              <a:srgbClr val="000000"/>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sp>
        <p:nvSpPr>
          <p:cNvPr id="4" name="Text Box 8"/>
          <p:cNvSpPr txBox="1">
            <a:spLocks noChangeArrowheads="1"/>
          </p:cNvSpPr>
          <p:nvPr/>
        </p:nvSpPr>
        <p:spPr bwMode="auto">
          <a:xfrm>
            <a:off x="16475" y="-13795"/>
            <a:ext cx="3200402" cy="523220"/>
          </a:xfrm>
          <a:prstGeom prst="rect">
            <a:avLst/>
          </a:prstGeom>
          <a:solidFill>
            <a:srgbClr val="FFFFFF"/>
          </a:solidFill>
          <a:ln w="28575">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Susquehanna County</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Road Fill Overview</a:t>
            </a:r>
            <a:endParaRPr kumimoji="0" lang="en-US" sz="1400" b="0" i="0" u="none" strike="noStrike" kern="0" cap="none" spc="0" normalizeH="0" baseline="0" noProof="0" dirty="0">
              <a:ln>
                <a:noFill/>
              </a:ln>
              <a:solidFill>
                <a:srgbClr val="000000"/>
              </a:solidFill>
              <a:effectLst>
                <a:outerShdw blurRad="50800" dir="13080000" algn="ctr" rotWithShape="0">
                  <a:srgbClr val="FFFFFF">
                    <a:alpha val="67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429519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85750" y="347980"/>
            <a:ext cx="7772400" cy="1143000"/>
          </a:xfrm>
          <a:noFill/>
        </p:spPr>
        <p:txBody>
          <a:bodyPr anchor="t"/>
          <a:lstStyle/>
          <a:p>
            <a:pPr marL="342900" indent="-342900" algn="l" eaLnBrk="1" hangingPunct="1">
              <a:spcBef>
                <a:spcPct val="20000"/>
              </a:spcBef>
            </a:pPr>
            <a:r>
              <a:rPr lang="en-US" sz="4000" b="1" u="sng" dirty="0">
                <a:solidFill>
                  <a:schemeClr val="tx1"/>
                </a:solidFill>
                <a:latin typeface="Arial" charset="0"/>
              </a:rPr>
              <a:t>To costly?</a:t>
            </a:r>
          </a:p>
        </p:txBody>
      </p:sp>
      <p:sp>
        <p:nvSpPr>
          <p:cNvPr id="103427" name="Rectangle 3"/>
          <p:cNvSpPr>
            <a:spLocks noGrp="1" noChangeArrowheads="1"/>
          </p:cNvSpPr>
          <p:nvPr>
            <p:ph idx="1"/>
          </p:nvPr>
        </p:nvSpPr>
        <p:spPr>
          <a:xfrm>
            <a:off x="304800" y="1066800"/>
            <a:ext cx="8839200" cy="5791200"/>
          </a:xfrm>
          <a:noFill/>
        </p:spPr>
        <p:txBody>
          <a:bodyPr/>
          <a:lstStyle/>
          <a:p>
            <a:pPr eaLnBrk="1" hangingPunct="1">
              <a:buFontTx/>
              <a:buNone/>
            </a:pPr>
            <a:r>
              <a:rPr lang="en-US" b="1" dirty="0">
                <a:latin typeface="Arial" charset="0"/>
              </a:rPr>
              <a:t>Filling the road is a </a:t>
            </a:r>
            <a:r>
              <a:rPr lang="en-US" b="1" u="sng" dirty="0">
                <a:latin typeface="Arial" charset="0"/>
              </a:rPr>
              <a:t>long-term</a:t>
            </a:r>
            <a:r>
              <a:rPr lang="en-US" b="1" dirty="0">
                <a:latin typeface="Arial" charset="0"/>
              </a:rPr>
              <a:t> solution that solves a host of problems</a:t>
            </a:r>
          </a:p>
          <a:p>
            <a:pPr eaLnBrk="1" hangingPunct="1"/>
            <a:r>
              <a:rPr lang="en-US" dirty="0">
                <a:latin typeface="Arial" charset="0"/>
              </a:rPr>
              <a:t>Eliminates ditches and need for rip-rap.</a:t>
            </a:r>
          </a:p>
          <a:p>
            <a:pPr eaLnBrk="1" hangingPunct="1"/>
            <a:r>
              <a:rPr lang="en-US" dirty="0">
                <a:latin typeface="Arial" charset="0"/>
              </a:rPr>
              <a:t>Reduces bank heights and constant resurfacing.</a:t>
            </a:r>
          </a:p>
          <a:p>
            <a:pPr eaLnBrk="1" hangingPunct="1"/>
            <a:r>
              <a:rPr lang="en-US" dirty="0">
                <a:latin typeface="Arial" charset="0"/>
              </a:rPr>
              <a:t>Creates drainage outlets.</a:t>
            </a:r>
          </a:p>
          <a:p>
            <a:pPr eaLnBrk="1" hangingPunct="1"/>
            <a:r>
              <a:rPr lang="en-US" dirty="0">
                <a:latin typeface="Arial" charset="0"/>
              </a:rPr>
              <a:t>Easier to plow snow off the roadway.</a:t>
            </a:r>
          </a:p>
          <a:p>
            <a:pPr eaLnBrk="1" hangingPunct="1"/>
            <a:endParaRPr lang="en-US" dirty="0">
              <a:latin typeface="Arial" charset="0"/>
            </a:endParaRPr>
          </a:p>
          <a:p>
            <a:pPr lvl="1" eaLnBrk="1" hangingPunct="1"/>
            <a:endParaRPr lang="en-US" sz="3200" dirty="0">
              <a:latin typeface="Arial" charset="0"/>
            </a:endParaRPr>
          </a:p>
        </p:txBody>
      </p:sp>
      <p:sp>
        <p:nvSpPr>
          <p:cNvPr id="4" name="Rectangle 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dirty="0">
                <a:solidFill>
                  <a:srgbClr val="003300"/>
                </a:solidFill>
                <a:latin typeface="Arial" pitchFamily="34" charset="0"/>
              </a:rPr>
              <a:t>Filling Road Cross-Section</a:t>
            </a:r>
          </a:p>
        </p:txBody>
      </p:sp>
      <p:sp>
        <p:nvSpPr>
          <p:cNvPr id="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dirty="0">
                <a:solidFill>
                  <a:srgbClr val="FFFFCC"/>
                </a:solidFill>
                <a:latin typeface="Arial" pitchFamily="34" charset="0"/>
              </a:rPr>
              <a:t>Road Base: ESMPs</a:t>
            </a:r>
          </a:p>
        </p:txBody>
      </p:sp>
    </p:spTree>
    <p:extLst>
      <p:ext uri="{BB962C8B-B14F-4D97-AF65-F5344CB8AC3E}">
        <p14:creationId xmlns:p14="http://schemas.microsoft.com/office/powerpoint/2010/main" val="199963535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39908</TotalTime>
  <Words>10146</Words>
  <Application>Microsoft Office PowerPoint</Application>
  <PresentationFormat>On-screen Show (4:3)</PresentationFormat>
  <Paragraphs>1843</Paragraphs>
  <Slides>187</Slides>
  <Notes>176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187</vt:i4>
      </vt:variant>
    </vt:vector>
  </HeadingPairs>
  <TitlesOfParts>
    <vt:vector size="200" baseType="lpstr">
      <vt:lpstr>Arial</vt:lpstr>
      <vt:lpstr>Arial Black</vt:lpstr>
      <vt:lpstr>Arial Narrow</vt:lpstr>
      <vt:lpstr>Bedini</vt:lpstr>
      <vt:lpstr>Calibri</vt:lpstr>
      <vt:lpstr>Calibri Light</vt:lpstr>
      <vt:lpstr>Euphemia</vt:lpstr>
      <vt:lpstr>Symbol</vt:lpstr>
      <vt:lpstr>Times New Roman</vt:lpstr>
      <vt:lpstr>Verdana</vt:lpstr>
      <vt:lpstr>Default Design</vt:lpstr>
      <vt:lpstr>Office Theme</vt:lpstr>
      <vt:lpstr>1_Office Theme</vt:lpstr>
      <vt:lpstr>PowerPoint Presentation</vt:lpstr>
      <vt:lpstr>PowerPoint Presentation</vt:lpstr>
      <vt:lpstr>PowerPoint Presentation</vt:lpstr>
      <vt:lpstr>Natural Landscape</vt:lpstr>
      <vt:lpstr>Roads Intercept Natural Drainage</vt:lpstr>
      <vt:lpstr>Roads Intercept Natural Drainage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Ideal Paved Road Cross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Height of Capillary Rise</vt:lpstr>
      <vt:lpstr>PowerPoint Presentation</vt:lpstr>
      <vt:lpstr>PowerPoint Presentation</vt:lpstr>
      <vt:lpstr>PowerPoint Presentation</vt:lpstr>
      <vt:lpstr>The effect of frost on your roads</vt:lpstr>
      <vt:lpstr>The effect of frost on your roads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costly?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Bloser</dc:creator>
  <cp:lastModifiedBy>Ken Corradini</cp:lastModifiedBy>
  <cp:revision>631</cp:revision>
  <dcterms:created xsi:type="dcterms:W3CDTF">2004-02-20T16:40:17Z</dcterms:created>
  <dcterms:modified xsi:type="dcterms:W3CDTF">2021-05-20T18:44:37Z</dcterms:modified>
</cp:coreProperties>
</file>