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4" r:id="rId2"/>
  </p:sldMasterIdLst>
  <p:notesMasterIdLst>
    <p:notesMasterId r:id="rId30"/>
  </p:notesMasterIdLst>
  <p:sldIdLst>
    <p:sldId id="305" r:id="rId3"/>
    <p:sldId id="448" r:id="rId4"/>
    <p:sldId id="449" r:id="rId5"/>
    <p:sldId id="451" r:id="rId6"/>
    <p:sldId id="452" r:id="rId7"/>
    <p:sldId id="453" r:id="rId8"/>
    <p:sldId id="456" r:id="rId9"/>
    <p:sldId id="464" r:id="rId10"/>
    <p:sldId id="463" r:id="rId11"/>
    <p:sldId id="457" r:id="rId12"/>
    <p:sldId id="458" r:id="rId13"/>
    <p:sldId id="460" r:id="rId14"/>
    <p:sldId id="461" r:id="rId15"/>
    <p:sldId id="459" r:id="rId16"/>
    <p:sldId id="462" r:id="rId17"/>
    <p:sldId id="450" r:id="rId18"/>
    <p:sldId id="465" r:id="rId19"/>
    <p:sldId id="472" r:id="rId20"/>
    <p:sldId id="473" r:id="rId21"/>
    <p:sldId id="474" r:id="rId22"/>
    <p:sldId id="466" r:id="rId23"/>
    <p:sldId id="467" r:id="rId24"/>
    <p:sldId id="468" r:id="rId25"/>
    <p:sldId id="469" r:id="rId26"/>
    <p:sldId id="470" r:id="rId27"/>
    <p:sldId id="471" r:id="rId28"/>
    <p:sldId id="447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3899" autoAdjust="0"/>
  </p:normalViewPr>
  <p:slideViewPr>
    <p:cSldViewPr>
      <p:cViewPr varScale="1">
        <p:scale>
          <a:sx n="106" d="100"/>
          <a:sy n="106" d="100"/>
        </p:scale>
        <p:origin x="27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5973-D9D5-42CF-80C5-72F7A9C6BC5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9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3FAF49"/>
                </a:solidFill>
              </a:rPr>
              <a:t>www.tu.org</a:t>
            </a:r>
            <a:endParaRPr lang="en-US" dirty="0">
              <a:solidFill>
                <a:srgbClr val="3FAF4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91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91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9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62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4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200189"/>
            <a:ext cx="8560319" cy="3200399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342373" indent="-342373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2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200189"/>
            <a:ext cx="8560319" cy="3200399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342373" indent="-342373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0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7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7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6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7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6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2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7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4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9" y="352805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4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9" y="352805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2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7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6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1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1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12" y="285750"/>
            <a:ext cx="3578431" cy="1219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73942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10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10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10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8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8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8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8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1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0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71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99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7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70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814" y="352805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207062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025912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093361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033791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10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10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10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8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8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8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8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3461133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82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70" y="4850621"/>
            <a:ext cx="428625" cy="2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572" tIns="35786" rIns="71572" bIns="35786">
            <a:spAutoFit/>
          </a:bodyPr>
          <a:lstStyle/>
          <a:p>
            <a:pPr algn="r" defTabSz="713290"/>
            <a:fld id="{06E71FF4-9C28-440D-8D38-F1A3EAAE7374}" type="slidenum">
              <a:rPr lang="en-US" sz="1400">
                <a:solidFill>
                  <a:srgbClr val="003D78"/>
                </a:solidFill>
                <a:latin typeface="Trebuchet MS" pitchFamily="34" charset="0"/>
                <a:cs typeface="Arial" pitchFamily="34" charset="0"/>
              </a:rPr>
              <a:pPr algn="r" defTabSz="713290"/>
              <a:t>‹#›</a:t>
            </a:fld>
            <a:endParaRPr lang="en-US" sz="1400">
              <a:solidFill>
                <a:srgbClr val="003D78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Picture 73" descr="2011-08-22 horizontal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5130"/>
            <a:ext cx="184785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83"/>
            <a:ext cx="8229600" cy="854869"/>
          </a:xfrm>
          <a:prstGeom prst="rect">
            <a:avLst/>
          </a:prstGeom>
        </p:spPr>
        <p:txBody>
          <a:bodyPr lIns="91295" tIns="45648" rIns="91295" bIns="4564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34048" y="1639327"/>
            <a:ext cx="6602329" cy="3142885"/>
          </a:xfrm>
          <a:prstGeom prst="rect">
            <a:avLst/>
          </a:prstGeom>
        </p:spPr>
        <p:txBody>
          <a:bodyPr lIns="91295" tIns="45648" rIns="91295" bIns="45648"/>
          <a:lstStyle>
            <a:lvl1pPr>
              <a:spcBef>
                <a:spcPts val="17"/>
              </a:spcBef>
              <a:spcAft>
                <a:spcPts val="1260"/>
              </a:spcAft>
              <a:defRPr sz="2500" b="1">
                <a:solidFill>
                  <a:schemeClr val="bg1"/>
                </a:solidFill>
              </a:defRPr>
            </a:lvl1pPr>
            <a:lvl2pPr>
              <a:spcBef>
                <a:spcPts val="17"/>
              </a:spcBef>
              <a:spcAft>
                <a:spcPts val="1260"/>
              </a:spcAft>
              <a:defRPr sz="2200">
                <a:solidFill>
                  <a:schemeClr val="bg1"/>
                </a:solidFill>
              </a:defRPr>
            </a:lvl2pPr>
            <a:lvl3pPr>
              <a:spcBef>
                <a:spcPts val="17"/>
              </a:spcBef>
              <a:spcAft>
                <a:spcPts val="1260"/>
              </a:spcAft>
              <a:defRPr sz="20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4650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9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</p:sldLayoutIdLst>
  <p:hf hdr="0" dt="0"/>
  <p:txStyles>
    <p:titleStyle>
      <a:lvl1pPr algn="ctr" defTabSz="9129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3" indent="-342373" algn="l" defTabSz="912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03" indent="-285316" algn="l" defTabSz="9129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33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20" indent="-228239" algn="l" defTabSz="9129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14" indent="-228239" algn="l" defTabSz="9129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94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93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87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84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7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6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5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42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5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4E2D0-A019-437C-A188-EC348289B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1CC031-1F76-4751-AEA2-1B30B6A7661A}"/>
              </a:ext>
            </a:extLst>
          </p:cNvPr>
          <p:cNvSpPr/>
          <p:nvPr/>
        </p:nvSpPr>
        <p:spPr>
          <a:xfrm>
            <a:off x="6617080" y="1016234"/>
            <a:ext cx="2526920" cy="4127266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33700" y="3157499"/>
            <a:ext cx="2893679" cy="23906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611" y="148069"/>
            <a:ext cx="5090989" cy="1077073"/>
          </a:xfrm>
          <a:prstGeom prst="rect">
            <a:avLst/>
          </a:prstGeom>
          <a:solidFill>
            <a:schemeClr val="accent2">
              <a:alpha val="65000"/>
            </a:schemeClr>
          </a:solidFill>
        </p:spPr>
        <p:txBody>
          <a:bodyPr wrap="square" lIns="91295" tIns="45648" rIns="91295" bIns="45648" rtlCol="0">
            <a:spAutoFit/>
          </a:bodyPr>
          <a:lstStyle/>
          <a:p>
            <a:pPr algn="ctr" defTabSz="912989"/>
            <a:r>
              <a:rPr lang="en-US" sz="3200" dirty="0">
                <a:solidFill>
                  <a:srgbClr val="FFFFFF"/>
                </a:solidFill>
              </a:rPr>
              <a:t>In-Stream Structures &amp; Grade Control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CF7DBF-8E7D-4D7F-BA4E-59A39EC1B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076" y="2225692"/>
            <a:ext cx="714341" cy="92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D9227-50B5-4A42-B7A4-98C0C97AE2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834" y="2225692"/>
            <a:ext cx="1397211" cy="920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E3D63-485A-4E88-A52B-BAAE04458B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834" y="1209877"/>
            <a:ext cx="2245583" cy="8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Rock cross vanes…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Upstream ‘throat’ elevation sets the bed elevation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Crest-to-crest slope sets channel slope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Arm angle and slope is important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Tie arms to bank at or near bankfull elevation and width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Steeper channel        more structures closer together (hydraulic control)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545410-848A-423A-852A-6DA7993BC5FB}"/>
              </a:ext>
            </a:extLst>
          </p:cNvPr>
          <p:cNvCxnSpPr/>
          <p:nvPr/>
        </p:nvCxnSpPr>
        <p:spPr>
          <a:xfrm>
            <a:off x="2286000" y="2800350"/>
            <a:ext cx="381000" cy="0"/>
          </a:xfrm>
          <a:prstGeom prst="straightConnector1">
            <a:avLst/>
          </a:prstGeom>
          <a:ln w="1905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2B0D4F-704B-4143-B8F6-765291639A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137846"/>
            <a:ext cx="2797549" cy="1696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A2A8C0-9AB6-44CE-BDB4-BFF6492DABA7}"/>
              </a:ext>
            </a:extLst>
          </p:cNvPr>
          <p:cNvSpPr/>
          <p:nvPr/>
        </p:nvSpPr>
        <p:spPr>
          <a:xfrm>
            <a:off x="5867400" y="417195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9EE221-6749-4A20-B80C-0F7436AEBD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990809"/>
            <a:ext cx="2971800" cy="16716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182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Rock cross vanes…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Can be constructed inside culvert pipes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Must be large enough to be stable in flood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Gapped to allow for AOP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5FBC5-81B4-4CFA-8993-01DDCC812D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817" y="1809750"/>
            <a:ext cx="4102063" cy="287655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3326C86-5A11-4A40-9489-A21E56801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90" b="19048"/>
          <a:stretch/>
        </p:blipFill>
        <p:spPr>
          <a:xfrm>
            <a:off x="838200" y="2343150"/>
            <a:ext cx="3352800" cy="22794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016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Rock cross vanes…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Alternating sequence to restore over-widened channels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Can promote erosion of opposite bank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Can become undermined in steep channels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978F1-BF4F-4C9E-A966-657E39BBE0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41" y="2343150"/>
            <a:ext cx="3207559" cy="213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12C19F-939F-4501-9BDA-0931B5DEE50F}"/>
              </a:ext>
            </a:extLst>
          </p:cNvPr>
          <p:cNvSpPr/>
          <p:nvPr/>
        </p:nvSpPr>
        <p:spPr>
          <a:xfrm>
            <a:off x="2895600" y="4440079"/>
            <a:ext cx="14994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</a:rPr>
              <a:t>US Fish &amp; Wildlife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4F9C4-ACB6-4EA8-97AA-C6A7D35A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57350"/>
            <a:ext cx="3443839" cy="30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Constructed Riffles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Relatively-easy to build (easier than it looks!) – especially inside a culvert…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Relies on ribs and clusters of “key pieces” to hold grade in streambed</a:t>
            </a:r>
          </a:p>
          <a:p>
            <a:pPr marL="0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34840-0136-4A4A-856F-1214B69B05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998486"/>
            <a:ext cx="8991600" cy="26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6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Constructed Riffles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Dominant grade control element in riffle/pool bedform streams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Suitable for low- to moderate-gradient / energy / sediment supply reaches</a:t>
            </a:r>
          </a:p>
          <a:p>
            <a:pPr marL="0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DB5B69-95A9-44DF-ACDD-780E054B9E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62150"/>
            <a:ext cx="3581400" cy="26550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1090AF46-7027-48E5-96D1-4CFDC8BEB4E2}"/>
              </a:ext>
            </a:extLst>
          </p:cNvPr>
          <p:cNvSpPr/>
          <p:nvPr/>
        </p:nvSpPr>
        <p:spPr>
          <a:xfrm>
            <a:off x="4572000" y="2190750"/>
            <a:ext cx="4199382" cy="19608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3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Constructed Riffles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Think energy dissipation – floodplain instead of vertical plunge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AOP and instream habitat means more than just fish…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Important to maintain low-flow channel and cross-section shape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Should not exceed typical bankfull width</a:t>
            </a:r>
          </a:p>
          <a:p>
            <a:pPr marL="0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4D96A3-004E-4150-A413-42D24A4AC6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2647950"/>
            <a:ext cx="8210550" cy="21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Single log vanes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Installed with upstream invert at bed elevation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Low- to moderate-gradient / energy / sediment supply reaches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Good for thalweg control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CE598-C149-49C5-802A-A0D769D223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2343150"/>
            <a:ext cx="3098800" cy="2324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4C580-4478-4392-A849-5A73C19E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62150"/>
            <a:ext cx="3429000" cy="28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0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Multi-log vanes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Installed with upstream invert raised above bed elevation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Low- to moderate-gradient / energy / sediment supply reaches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Often used for thalweg control &amp; bank protection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EC237-51E7-48C6-A409-D37E44AB5D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326358"/>
            <a:ext cx="3300096" cy="2306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668BF-F433-4A06-B0A9-B1B26859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89" y="2038350"/>
            <a:ext cx="3394499" cy="2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Log cross vanes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Similar in function to rock cross vanes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Best in moderate-gradient / energy / sediment supply reaches</a:t>
            </a:r>
          </a:p>
          <a:p>
            <a:pPr marL="285750" lvl="2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Promote pool features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3" name="Picture 3" descr="A river running through a body of water&#10;&#10;Description generated with very high confidence">
            <a:extLst>
              <a:ext uri="{FF2B5EF4-FFF2-40B4-BE49-F238E27FC236}">
                <a16:creationId xmlns:a16="http://schemas.microsoft.com/office/drawing/2014/main" id="{F2EC41F6-49D9-4A43-8220-3E33DE5997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4" y="2321985"/>
            <a:ext cx="4014787" cy="22568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C3D3472D-F01B-4993-8372-896F618D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17273"/>
            <a:ext cx="4050506" cy="28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Log cross vanes</a:t>
            </a:r>
          </a:p>
          <a:p>
            <a:pPr marL="285750" lvl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accent3">
                    <a:lumMod val="50000"/>
                  </a:schemeClr>
                </a:solidFill>
              </a:rPr>
              <a:t>Can be built with upstream log-framed deflectors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  <a:p>
            <a:pPr marL="285750" lvl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accent3">
                    <a:lumMod val="50000"/>
                  </a:schemeClr>
                </a:solidFill>
              </a:rPr>
              <a:t>Arm angle and slope varies by channel slope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  <a:p>
            <a:pPr marL="285750" lvl="2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accent3">
                    <a:lumMod val="50000"/>
                  </a:schemeClr>
                </a:solidFill>
              </a:rPr>
              <a:t>Can withstand undermining better than rock cross vanes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675F669C-7EE7-40AD-B265-E557BA55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694" y="2166938"/>
            <a:ext cx="3131343" cy="2559843"/>
          </a:xfrm>
          <a:prstGeom prst="rect">
            <a:avLst/>
          </a:prstGeom>
        </p:spPr>
      </p:pic>
      <p:pic>
        <p:nvPicPr>
          <p:cNvPr id="7" name="Picture 7" descr="A close up of a rock next to a tree&#10;&#10;Description generated with very high confidence">
            <a:extLst>
              <a:ext uri="{FF2B5EF4-FFF2-40B4-BE49-F238E27FC236}">
                <a16:creationId xmlns:a16="http://schemas.microsoft.com/office/drawing/2014/main" id="{F2FE5A48-C750-459E-A4A0-6A5A4BC84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2311031"/>
            <a:ext cx="4114800" cy="23197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08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59548"/>
            <a:ext cx="4419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slope dictates dominant bedforms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length and spacing of bed features</a:t>
            </a:r>
          </a:p>
        </p:txBody>
      </p:sp>
      <p:pic>
        <p:nvPicPr>
          <p:cNvPr id="12" name="Picture 11" descr="1 headwaters stable.JPG">
            <a:extLst>
              <a:ext uri="{FF2B5EF4-FFF2-40B4-BE49-F238E27FC236}">
                <a16:creationId xmlns:a16="http://schemas.microsoft.com/office/drawing/2014/main" id="{480FCFC9-425C-4978-A479-C34A1755FB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8" y="1768045"/>
            <a:ext cx="2299263" cy="26621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B6FAAA-C7FD-4DC7-9CC4-5F3941108FB1}"/>
              </a:ext>
            </a:extLst>
          </p:cNvPr>
          <p:cNvSpPr txBox="1"/>
          <p:nvPr/>
        </p:nvSpPr>
        <p:spPr>
          <a:xfrm>
            <a:off x="2413100" y="3010868"/>
            <a:ext cx="201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step / plunge pool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9B963-A585-4941-81D0-303D53DDD357}"/>
              </a:ext>
            </a:extLst>
          </p:cNvPr>
          <p:cNvSpPr txBox="1"/>
          <p:nvPr/>
        </p:nvSpPr>
        <p:spPr>
          <a:xfrm>
            <a:off x="2438400" y="3266571"/>
            <a:ext cx="90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6.1 %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4211E-9BF7-4743-8806-2DCF6FC53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36" y="873985"/>
            <a:ext cx="3366063" cy="18934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CB022B-009D-461F-AB45-48FBDC88258E}"/>
              </a:ext>
            </a:extLst>
          </p:cNvPr>
          <p:cNvSpPr txBox="1"/>
          <p:nvPr/>
        </p:nvSpPr>
        <p:spPr>
          <a:xfrm>
            <a:off x="4135562" y="2047004"/>
            <a:ext cx="192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‘pocket-water’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0D992-65AD-422C-93DE-F20C21679D8F}"/>
              </a:ext>
            </a:extLst>
          </p:cNvPr>
          <p:cNvSpPr txBox="1"/>
          <p:nvPr/>
        </p:nvSpPr>
        <p:spPr>
          <a:xfrm>
            <a:off x="4842183" y="2330667"/>
            <a:ext cx="86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3.2 %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2D98ED-4627-4807-B83D-C9ABFAE812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875401"/>
            <a:ext cx="3333967" cy="18753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A3989A-DF2E-4893-B39A-4BFC4C99445D}"/>
              </a:ext>
            </a:extLst>
          </p:cNvPr>
          <p:cNvSpPr txBox="1"/>
          <p:nvPr/>
        </p:nvSpPr>
        <p:spPr>
          <a:xfrm>
            <a:off x="4038600" y="4013746"/>
            <a:ext cx="192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riffle / pool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7806E6-AF73-4CF4-8154-DA07005F91DA}"/>
              </a:ext>
            </a:extLst>
          </p:cNvPr>
          <p:cNvSpPr txBox="1"/>
          <p:nvPr/>
        </p:nvSpPr>
        <p:spPr>
          <a:xfrm>
            <a:off x="4474739" y="4254126"/>
            <a:ext cx="86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1.2 %</a:t>
            </a:r>
          </a:p>
        </p:txBody>
      </p:sp>
    </p:spTree>
    <p:extLst>
      <p:ext uri="{BB962C8B-B14F-4D97-AF65-F5344CB8AC3E}">
        <p14:creationId xmlns:p14="http://schemas.microsoft.com/office/powerpoint/2010/main" val="121224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DA3-A9D4-44DE-981B-A50129BD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295" tIns="45648" rIns="91295" bIns="45648" anchor="t">
            <a:normAutofit fontScale="90000"/>
          </a:bodyPr>
          <a:lstStyle/>
          <a:p>
            <a:r>
              <a:rPr lang="en-US"/>
              <a:t>Log cross vanes as culvert grade control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4BE37-7A54-4357-92EB-25889E34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72336-FC4B-43F1-A800-5F74F044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1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E9170BC6-9CD0-4ED9-8C5B-31478B848A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93445"/>
            <a:ext cx="4145280" cy="2320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Picture 13" descr="A picture containing outdoor, rock, water, tree&#10;&#10;Description generated with very high confidence">
            <a:extLst>
              <a:ext uri="{FF2B5EF4-FFF2-40B4-BE49-F238E27FC236}">
                <a16:creationId xmlns:a16="http://schemas.microsoft.com/office/drawing/2014/main" id="{5B79F4E8-C13A-40BC-B24A-CF0B5E4593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82165"/>
            <a:ext cx="4442460" cy="24955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486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Mud sills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Primarily bank protection 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Can include log vane “arms” for grade / thalweg control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Good for reclaiming scour pool width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46800-FD96-4091-9BAE-732707EC51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73" y="2348002"/>
            <a:ext cx="4152900" cy="23349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76541-1317-4C28-93FE-FC15D6C5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38350"/>
            <a:ext cx="3276600" cy="27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76200" y="772108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Mud sill – before construction</a:t>
            </a: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13C65-70EA-41E4-BD12-12F45519A9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276350"/>
            <a:ext cx="5715000" cy="32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76200" y="772108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Mud sill – during construction</a:t>
            </a: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83730-735E-4BF5-9440-71CFE21C7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00150"/>
            <a:ext cx="6019800" cy="33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76200" y="772108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Mud sill - completed</a:t>
            </a: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9556E-180A-4AE9-895D-0BC3A2ADC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89535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Root wads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Primarily bank protection / habitat improvement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Good for reclaiming scour pool width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Can be integrated with other structures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8B028-E378-468A-90C2-DC76FD7E3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" y="2343150"/>
            <a:ext cx="4072467" cy="2290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B72D9-E896-49CF-B1A4-0F9CCD38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81150"/>
            <a:ext cx="3264803" cy="3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0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Root wads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Angle upstream and shingle/overlap for scour protection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Usually require footer and brace logs/rock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Place so they’re still effective at low-flow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log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23344-AC84-4C29-9CD8-3B411E6DD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4" y="2343150"/>
            <a:ext cx="4029896" cy="226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2EBB2-5945-45F0-A15C-BA1C5A53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58" y="2190750"/>
            <a:ext cx="3886442" cy="19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9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9417-D757-4063-8BC4-0E2D867B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Questions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CB840-673D-421B-BA9B-54105674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D24A88-4A4C-4BC6-9061-63F02A92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895350"/>
            <a:ext cx="6553200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645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Connecting the dots…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27886"/>
            <a:ext cx="708660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Objective is to re-establish channel continuity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minimize channel adjustment (erosion and sedimentation)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increase longevity of the new crossing (flood resiliency)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maintain AOP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6992A4-167B-437F-B47F-A60C38AF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6019800" cy="26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78EB6-8FE0-4D0F-8FCC-D2F963918B69}"/>
              </a:ext>
            </a:extLst>
          </p:cNvPr>
          <p:cNvCxnSpPr>
            <a:cxnSpLocks/>
          </p:cNvCxnSpPr>
          <p:nvPr/>
        </p:nvCxnSpPr>
        <p:spPr>
          <a:xfrm>
            <a:off x="3657600" y="2455882"/>
            <a:ext cx="4648200" cy="125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20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Slope is the key.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990826-A079-481D-BB9B-D71A112493F3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Channel Slope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dictates dominant bedform &amp; grade controls</a:t>
            </a:r>
          </a:p>
          <a:p>
            <a:pPr marL="742950" lvl="3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refugia / resting zones (pockets and pools) for AOP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drives bed shear and entrainment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As channel slope increases…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channels become less sinuous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energy dissipation more vertical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grade control more frequent and robust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79156-EC0B-4E1B-9366-B11DECE4D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038350"/>
            <a:ext cx="3484333" cy="261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7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Grade control maintains channel slope and stability.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C8D60-6CA6-4CE5-AE3A-A881ED799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05" y="903659"/>
            <a:ext cx="2284228" cy="17131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23E61-D8A5-4915-8B1E-A85015299A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724150"/>
            <a:ext cx="2514600" cy="18859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69A53-8E55-465E-AF72-B5B9AFC296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924148"/>
            <a:ext cx="3046228" cy="17135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BADCE7-95A3-4C5C-8361-9265D7330F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724149"/>
            <a:ext cx="2589028" cy="19417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DD4D0-E0CA-45AD-95A5-F3E8D44949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95" y="919053"/>
            <a:ext cx="2514600" cy="18859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1090F2-FC63-40C3-904F-FE812B7A7F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886740"/>
            <a:ext cx="2297813" cy="17233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8808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structures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9D379A-22E0-4700-846E-6B5A100CA385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Primary functions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replicate natural instream grade control elements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keep substrate (streambed) within the culvert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establish hydraulic control for upstream pool depth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Define channel cross-section and low-flow channel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maintain continuity through modified stream reach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Secondary functions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Streambank protection / erosion control (thalweg maintenance)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Instream habitat improvement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6B64C-EAAB-40C4-8FAB-1CA204B0EC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123950"/>
            <a:ext cx="2946400" cy="220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52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Rock clusters and cascades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Mimic natural rock cascade / drop structures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Size rock for higher-gradient / energy / sediment supply reaches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Smaller channels and culverts (hand labor)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B7D09A-F4A3-40B3-A5BA-9AC00BB5D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343150"/>
            <a:ext cx="3140905" cy="23556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C0BF6-12B2-4E02-9FB3-7441E0452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916073"/>
            <a:ext cx="2590800" cy="29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1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Rock clusters and cascades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Can usually re-purpose native, onsite rock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Minor-frequent grade control 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Built to defined cross-section (width &amp; thalweg)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Ribs and ‘key pieces’ for constructed riffle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80A6F-BD4C-4A23-A296-20A548A6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47750"/>
            <a:ext cx="3393135" cy="36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08F4C-8DD5-461A-8BC1-1BDEEFD3F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716871"/>
            <a:ext cx="3188389" cy="19490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6316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Instream rock structures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69097E-B1F2-4040-AB67-B77C2E3611CD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Rock cross vanes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Mimic natural rock cascade / drop structures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Suitable for higher-gradient / energy / sediment supply reaches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Robust grade control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A8068F-4086-416A-8C04-C7AFC02FB8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572" y="1885949"/>
            <a:ext cx="4272028" cy="2856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F2F57-1445-4316-B7F6-E33CC506C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22" y="2344455"/>
            <a:ext cx="2995407" cy="22465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05112"/>
      </p:ext>
    </p:extLst>
  </p:cSld>
  <p:clrMapOvr>
    <a:masterClrMapping/>
  </p:clrMapOvr>
</p:sld>
</file>

<file path=ppt/theme/theme1.xml><?xml version="1.0" encoding="utf-8"?>
<a:theme xmlns:a="http://schemas.openxmlformats.org/drawingml/2006/main" name="TU PPT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 PP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 PPT Template</Template>
  <TotalTime>10191</TotalTime>
  <Words>694</Words>
  <Application>Microsoft Office PowerPoint</Application>
  <PresentationFormat>On-screen Show (16:9)</PresentationFormat>
  <Paragraphs>212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Trebuchet MS</vt:lpstr>
      <vt:lpstr>TU PPT Template</vt:lpstr>
      <vt:lpstr>TU PP Template</vt:lpstr>
      <vt:lpstr>PowerPoint Presentation</vt:lpstr>
      <vt:lpstr>Overview….</vt:lpstr>
      <vt:lpstr>Connecting the dots…</vt:lpstr>
      <vt:lpstr>Slope is the key.</vt:lpstr>
      <vt:lpstr>Grade control maintains channel slope and stability.</vt:lpstr>
      <vt:lpstr>Instream structures</vt:lpstr>
      <vt:lpstr>Instream rock structures</vt:lpstr>
      <vt:lpstr>Instream rock structures</vt:lpstr>
      <vt:lpstr>Instream rock structures</vt:lpstr>
      <vt:lpstr>Instream rock structures</vt:lpstr>
      <vt:lpstr>Instream rock structures</vt:lpstr>
      <vt:lpstr>Instream rock structures</vt:lpstr>
      <vt:lpstr>Instream rock structures</vt:lpstr>
      <vt:lpstr>Instream rock structures</vt:lpstr>
      <vt:lpstr>Instream rock structures</vt:lpstr>
      <vt:lpstr>Instream log structures</vt:lpstr>
      <vt:lpstr>Instream log structures</vt:lpstr>
      <vt:lpstr>Instream log structures</vt:lpstr>
      <vt:lpstr>Instream log structures</vt:lpstr>
      <vt:lpstr>Log cross vanes as culvert grade control</vt:lpstr>
      <vt:lpstr>Instream log structures</vt:lpstr>
      <vt:lpstr>Instream log structures</vt:lpstr>
      <vt:lpstr>Instream log structures</vt:lpstr>
      <vt:lpstr>Instream log structures</vt:lpstr>
      <vt:lpstr>Instream log structures</vt:lpstr>
      <vt:lpstr>Instream log structures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Organism Passage</dc:title>
  <dc:creator>Kathleen Lavelle</dc:creator>
  <cp:lastModifiedBy>Corradini, Kenneth Joseph</cp:lastModifiedBy>
  <cp:revision>406</cp:revision>
  <dcterms:created xsi:type="dcterms:W3CDTF">2016-09-29T12:33:49Z</dcterms:created>
  <dcterms:modified xsi:type="dcterms:W3CDTF">2021-02-17T00:02:46Z</dcterms:modified>
</cp:coreProperties>
</file>