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61" r:id="rId4"/>
    <p:sldId id="264" r:id="rId5"/>
    <p:sldId id="265" r:id="rId6"/>
    <p:sldId id="266" r:id="rId7"/>
    <p:sldId id="268" r:id="rId8"/>
    <p:sldId id="269" r:id="rId9"/>
    <p:sldId id="274" r:id="rId10"/>
    <p:sldId id="270" r:id="rId11"/>
    <p:sldId id="271" r:id="rId12"/>
    <p:sldId id="273" r:id="rId13"/>
    <p:sldId id="284" r:id="rId14"/>
    <p:sldId id="260" r:id="rId15"/>
    <p:sldId id="276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8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3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6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5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2588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4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04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37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7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6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4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4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8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5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6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6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7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0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80725_124748142"/>
          <p:cNvPicPr>
            <a:picLocks noGrp="1" noChangeAspect="1"/>
          </p:cNvPicPr>
          <p:nvPr isPhoto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1232"/>
            <a:ext cx="9149083" cy="6939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10" y="74141"/>
            <a:ext cx="4463117" cy="1029729"/>
          </a:xfrm>
          <a:solidFill>
            <a:schemeClr val="tx1">
              <a:lumMod val="85000"/>
              <a:alpha val="42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88900"/>
          </a:effectLst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Permitting </a:t>
            </a:r>
          </a:p>
        </p:txBody>
      </p:sp>
    </p:spTree>
    <p:extLst>
      <p:ext uri="{BB962C8B-B14F-4D97-AF65-F5344CB8AC3E}">
        <p14:creationId xmlns:p14="http://schemas.microsoft.com/office/powerpoint/2010/main" val="274250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9602"/>
            <a:ext cx="9144000" cy="615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3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2040"/>
            <a:ext cx="9144000" cy="615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2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096" y="2481795"/>
            <a:ext cx="6450227" cy="3988454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5461">
            <a:off x="3440752" y="2038233"/>
            <a:ext cx="5577094" cy="398736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0234">
            <a:off x="105537" y="2057533"/>
            <a:ext cx="5707948" cy="3948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092" y="115330"/>
            <a:ext cx="4983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Other Documentation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172" y="2248428"/>
            <a:ext cx="5198076" cy="40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6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79453"/>
            <a:ext cx="484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Other Documentation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BE29E2-7CDC-4776-8342-8D2FE7107F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18" y="69926"/>
            <a:ext cx="4258235" cy="3368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87A7F2-0DC3-4D7F-9164-240FA32EDD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1063" y="3122295"/>
            <a:ext cx="5162937" cy="3624541"/>
          </a:xfrm>
          <a:prstGeom prst="rect">
            <a:avLst/>
          </a:prstGeom>
        </p:spPr>
      </p:pic>
      <p:sp>
        <p:nvSpPr>
          <p:cNvPr id="12" name="Line Callout 1 4">
            <a:extLst>
              <a:ext uri="{FF2B5EF4-FFF2-40B4-BE49-F238E27FC236}">
                <a16:creationId xmlns:a16="http://schemas.microsoft.com/office/drawing/2014/main" id="{5388416C-D5F1-4F06-A7E1-46AB571B1724}"/>
              </a:ext>
            </a:extLst>
          </p:cNvPr>
          <p:cNvSpPr/>
          <p:nvPr/>
        </p:nvSpPr>
        <p:spPr>
          <a:xfrm>
            <a:off x="1326777" y="1992284"/>
            <a:ext cx="763793" cy="460130"/>
          </a:xfrm>
          <a:prstGeom prst="borderCallout1">
            <a:avLst>
              <a:gd name="adj1" fmla="val 54900"/>
              <a:gd name="adj2" fmla="val 99738"/>
              <a:gd name="adj3" fmla="val 104166"/>
              <a:gd name="adj4" fmla="val 153157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Project Site</a:t>
            </a:r>
          </a:p>
        </p:txBody>
      </p:sp>
      <p:sp>
        <p:nvSpPr>
          <p:cNvPr id="14" name="Line Callout 1 6">
            <a:extLst>
              <a:ext uri="{FF2B5EF4-FFF2-40B4-BE49-F238E27FC236}">
                <a16:creationId xmlns:a16="http://schemas.microsoft.com/office/drawing/2014/main" id="{AA35657D-4FC2-4AF4-BE7F-7F5B2BA82483}"/>
              </a:ext>
            </a:extLst>
          </p:cNvPr>
          <p:cNvSpPr/>
          <p:nvPr/>
        </p:nvSpPr>
        <p:spPr>
          <a:xfrm>
            <a:off x="1586753" y="1195157"/>
            <a:ext cx="1007634" cy="460130"/>
          </a:xfrm>
          <a:prstGeom prst="borderCallout1">
            <a:avLst>
              <a:gd name="adj1" fmla="val 54900"/>
              <a:gd name="adj2" fmla="val 99738"/>
              <a:gd name="adj3" fmla="val 104166"/>
              <a:gd name="adj4" fmla="val 153157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Shaver Creek Rd </a:t>
            </a:r>
          </a:p>
        </p:txBody>
      </p:sp>
      <p:sp>
        <p:nvSpPr>
          <p:cNvPr id="16" name="Down Arrow 7">
            <a:extLst>
              <a:ext uri="{FF2B5EF4-FFF2-40B4-BE49-F238E27FC236}">
                <a16:creationId xmlns:a16="http://schemas.microsoft.com/office/drawing/2014/main" id="{2ACDBEFF-6FE4-4BE7-A9F9-90196D8E2BE7}"/>
              </a:ext>
            </a:extLst>
          </p:cNvPr>
          <p:cNvSpPr/>
          <p:nvPr/>
        </p:nvSpPr>
        <p:spPr>
          <a:xfrm>
            <a:off x="5871881" y="5020235"/>
            <a:ext cx="206189" cy="430306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D6FB4F-943B-4F87-BE40-218103739AED}"/>
              </a:ext>
            </a:extLst>
          </p:cNvPr>
          <p:cNvSpPr txBox="1"/>
          <p:nvPr/>
        </p:nvSpPr>
        <p:spPr>
          <a:xfrm>
            <a:off x="5163668" y="4625878"/>
            <a:ext cx="162261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Photos 1, 2 &amp; 3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95895D-FC47-4B9E-85AB-CDEC3199FFFF}"/>
              </a:ext>
            </a:extLst>
          </p:cNvPr>
          <p:cNvSpPr txBox="1"/>
          <p:nvPr/>
        </p:nvSpPr>
        <p:spPr>
          <a:xfrm>
            <a:off x="5871881" y="6205351"/>
            <a:ext cx="162261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Photos 4, 5 &amp; 6 </a:t>
            </a:r>
          </a:p>
        </p:txBody>
      </p:sp>
      <p:sp>
        <p:nvSpPr>
          <p:cNvPr id="22" name="Right Arrow 12">
            <a:extLst>
              <a:ext uri="{FF2B5EF4-FFF2-40B4-BE49-F238E27FC236}">
                <a16:creationId xmlns:a16="http://schemas.microsoft.com/office/drawing/2014/main" id="{8EE8A389-D341-4E61-BEDF-B0434524DA99}"/>
              </a:ext>
            </a:extLst>
          </p:cNvPr>
          <p:cNvSpPr/>
          <p:nvPr/>
        </p:nvSpPr>
        <p:spPr>
          <a:xfrm rot="16200000">
            <a:off x="5942665" y="5780517"/>
            <a:ext cx="557682" cy="21515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5A3558-4EE2-4FBC-B795-0C3666DA84D3}"/>
              </a:ext>
            </a:extLst>
          </p:cNvPr>
          <p:cNvSpPr/>
          <p:nvPr/>
        </p:nvSpPr>
        <p:spPr>
          <a:xfrm>
            <a:off x="4670842" y="460785"/>
            <a:ext cx="41322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Calibri" panose="020F0502020204030204" pitchFamily="34" charset="0"/>
            </a:endParaRPr>
          </a:p>
          <a:p>
            <a:pPr marR="110380"/>
            <a:r>
              <a:rPr lang="en-US" sz="2800" dirty="0">
                <a:latin typeface="Calibri" panose="020F0502020204030204" pitchFamily="34" charset="0"/>
              </a:rPr>
              <a:t>Proposed Stream Crossing Replacement Location Map &amp; Site Photographs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6904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Waiting..........gif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907" y="1330658"/>
            <a:ext cx="5610482" cy="3702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470" y="90616"/>
            <a:ext cx="447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Then…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6043" y="5181600"/>
            <a:ext cx="5387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Submitted November 13, 2018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12339" y="5791289"/>
            <a:ext cx="4877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First DEP response February 25, 2019</a:t>
            </a:r>
          </a:p>
        </p:txBody>
      </p:sp>
    </p:spTree>
    <p:extLst>
      <p:ext uri="{BB962C8B-B14F-4D97-AF65-F5344CB8AC3E}">
        <p14:creationId xmlns:p14="http://schemas.microsoft.com/office/powerpoint/2010/main" val="3470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74" y="-79717"/>
            <a:ext cx="7886700" cy="1325563"/>
          </a:xfrm>
        </p:spPr>
        <p:txBody>
          <a:bodyPr/>
          <a:lstStyle/>
          <a:p>
            <a:r>
              <a:rPr lang="en-US" u="sng" dirty="0"/>
              <a:t>DEP Response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202" y="1339474"/>
            <a:ext cx="6265127" cy="53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81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93" y="-111744"/>
            <a:ext cx="7886700" cy="1325563"/>
          </a:xfrm>
        </p:spPr>
        <p:txBody>
          <a:bodyPr/>
          <a:lstStyle/>
          <a:p>
            <a:r>
              <a:rPr lang="en-US" u="sng" dirty="0"/>
              <a:t>Permit approval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945" y="1213819"/>
            <a:ext cx="6770272" cy="54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09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76" y="0"/>
            <a:ext cx="7886700" cy="1325563"/>
          </a:xfrm>
        </p:spPr>
        <p:txBody>
          <a:bodyPr/>
          <a:lstStyle/>
          <a:p>
            <a:r>
              <a:rPr lang="en-US" u="sng" dirty="0"/>
              <a:t>Permit Waivers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26" y="1214070"/>
            <a:ext cx="767535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Watersheds &lt;100 acres</a:t>
            </a:r>
          </a:p>
          <a:p>
            <a:r>
              <a:rPr lang="en-US" sz="2800" dirty="0"/>
              <a:t>No wetlands involved</a:t>
            </a:r>
          </a:p>
          <a:p>
            <a:r>
              <a:rPr lang="en-US" sz="2800" dirty="0"/>
              <a:t>Still must follow all GP provisions and do E&amp;S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16" y="3275118"/>
            <a:ext cx="2985589" cy="259851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462" y="3178630"/>
            <a:ext cx="4454132" cy="34613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1733" y="5883456"/>
            <a:ext cx="3003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~60 acre watershed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1786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38" y="-113798"/>
            <a:ext cx="7886700" cy="1325563"/>
          </a:xfrm>
        </p:spPr>
        <p:txBody>
          <a:bodyPr/>
          <a:lstStyle/>
          <a:p>
            <a:r>
              <a:rPr lang="en-US" u="sng" dirty="0"/>
              <a:t>Want a Waiver Letter?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66" y="1059271"/>
            <a:ext cx="8391086" cy="4351338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Filled out GP registration and signature page</a:t>
            </a:r>
          </a:p>
          <a:p>
            <a:pPr lvl="0"/>
            <a:r>
              <a:rPr lang="en-US" sz="2800" dirty="0"/>
              <a:t>PNDI – environmental review</a:t>
            </a:r>
          </a:p>
          <a:p>
            <a:pPr lvl="0"/>
            <a:r>
              <a:rPr lang="en-US" sz="2800" dirty="0"/>
              <a:t>Existing Conditions survey </a:t>
            </a:r>
          </a:p>
          <a:p>
            <a:pPr lvl="0"/>
            <a:r>
              <a:rPr lang="en-US" sz="2800" dirty="0"/>
              <a:t>Wetlands delineation</a:t>
            </a:r>
          </a:p>
          <a:p>
            <a:pPr lvl="0"/>
            <a:r>
              <a:rPr lang="en-US" sz="2800" dirty="0"/>
              <a:t>Watershed delineation and area </a:t>
            </a:r>
          </a:p>
          <a:p>
            <a:pPr lvl="0"/>
            <a:r>
              <a:rPr lang="en-US" sz="2800" dirty="0"/>
              <a:t>Photos – upstream and downstream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5910" y="4517995"/>
            <a:ext cx="5879918" cy="20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83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595"/>
            <a:ext cx="9144000" cy="6865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8605" y="-7595"/>
            <a:ext cx="3822357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6908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186" y="-271892"/>
            <a:ext cx="7886700" cy="1325563"/>
          </a:xfrm>
        </p:spPr>
        <p:txBody>
          <a:bodyPr/>
          <a:lstStyle/>
          <a:p>
            <a:r>
              <a:rPr lang="en-US" u="sng" dirty="0"/>
              <a:t>Details of 2019 replacement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05" y="842192"/>
            <a:ext cx="4966631" cy="4351338"/>
          </a:xfrm>
        </p:spPr>
        <p:txBody>
          <a:bodyPr/>
          <a:lstStyle/>
          <a:p>
            <a:r>
              <a:rPr lang="en-US" dirty="0"/>
              <a:t>Existing ~6’ squash pipe </a:t>
            </a:r>
          </a:p>
          <a:p>
            <a:r>
              <a:rPr lang="en-US" dirty="0" err="1"/>
              <a:t>Bankfull</a:t>
            </a:r>
            <a:r>
              <a:rPr lang="en-US" dirty="0"/>
              <a:t> ~14 </a:t>
            </a:r>
            <a:r>
              <a:rPr lang="en-US" dirty="0" err="1"/>
              <a:t>ft</a:t>
            </a:r>
            <a:endParaRPr lang="en-US" dirty="0"/>
          </a:p>
          <a:p>
            <a:r>
              <a:rPr lang="en-US" dirty="0"/>
              <a:t>Watershed area ~840 acres</a:t>
            </a:r>
          </a:p>
          <a:p>
            <a:r>
              <a:rPr lang="en-US" dirty="0"/>
              <a:t>~5% stream slope, ~3% pipe slope</a:t>
            </a:r>
          </a:p>
          <a:p>
            <a:r>
              <a:rPr lang="en-US" dirty="0"/>
              <a:t>Permit required??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Requires GP-11</a:t>
            </a:r>
          </a:p>
        </p:txBody>
      </p:sp>
      <p:pic>
        <p:nvPicPr>
          <p:cNvPr id="4" name="Picture 3" descr="IMG_20180430_133945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47" y="3550507"/>
            <a:ext cx="4754529" cy="3130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297" y="1364611"/>
            <a:ext cx="3263716" cy="53162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78997" y="6193479"/>
            <a:ext cx="2759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Upstream sediment wedge</a:t>
            </a:r>
          </a:p>
        </p:txBody>
      </p:sp>
      <p:sp>
        <p:nvSpPr>
          <p:cNvPr id="8" name="Rectangle 7"/>
          <p:cNvSpPr/>
          <p:nvPr/>
        </p:nvSpPr>
        <p:spPr>
          <a:xfrm>
            <a:off x="6109057" y="1514388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Downstream scour pool </a:t>
            </a:r>
          </a:p>
        </p:txBody>
      </p:sp>
    </p:spTree>
    <p:extLst>
      <p:ext uri="{BB962C8B-B14F-4D97-AF65-F5344CB8AC3E}">
        <p14:creationId xmlns:p14="http://schemas.microsoft.com/office/powerpoint/2010/main" val="194755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41" y="-274929"/>
            <a:ext cx="7886700" cy="1325563"/>
          </a:xfrm>
        </p:spPr>
        <p:txBody>
          <a:bodyPr/>
          <a:lstStyle/>
          <a:p>
            <a:r>
              <a:rPr lang="en-US" u="sng" dirty="0"/>
              <a:t>Initial Survey </a:t>
            </a:r>
            <a:r>
              <a:rPr lang="en-US" sz="3200" u="sng" dirty="0"/>
              <a:t>(May 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74" y="828846"/>
            <a:ext cx="8790033" cy="4351338"/>
          </a:xfrm>
        </p:spPr>
        <p:txBody>
          <a:bodyPr/>
          <a:lstStyle/>
          <a:p>
            <a:r>
              <a:rPr lang="en-US" dirty="0"/>
              <a:t>Detailed engineering survey ~400’ downstream and 400’ upstream</a:t>
            </a:r>
          </a:p>
          <a:p>
            <a:r>
              <a:rPr lang="en-US" dirty="0"/>
              <a:t>Wetlands delineation completed </a:t>
            </a:r>
          </a:p>
          <a:p>
            <a:endParaRPr lang="en-US" dirty="0"/>
          </a:p>
        </p:txBody>
      </p:sp>
      <p:pic>
        <p:nvPicPr>
          <p:cNvPr id="5" name="Content Placeholder 3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55" y="2010033"/>
            <a:ext cx="7662301" cy="470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8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2595"/>
            <a:ext cx="9144000" cy="516445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248" y="574151"/>
            <a:ext cx="8073504" cy="500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98" y="-320417"/>
            <a:ext cx="7886700" cy="1325563"/>
          </a:xfrm>
        </p:spPr>
        <p:txBody>
          <a:bodyPr/>
          <a:lstStyle/>
          <a:p>
            <a:r>
              <a:rPr lang="en-US" u="sng" dirty="0"/>
              <a:t>Structure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05" y="703847"/>
            <a:ext cx="7675350" cy="4351338"/>
          </a:xfrm>
        </p:spPr>
        <p:txBody>
          <a:bodyPr/>
          <a:lstStyle/>
          <a:p>
            <a:r>
              <a:rPr lang="en-US" dirty="0"/>
              <a:t>Where will you do the work??</a:t>
            </a:r>
          </a:p>
          <a:p>
            <a:r>
              <a:rPr lang="en-US" dirty="0"/>
              <a:t>How to reconnect the stream bed?</a:t>
            </a:r>
          </a:p>
          <a:p>
            <a:r>
              <a:rPr lang="en-US" dirty="0"/>
              <a:t>Cover height?</a:t>
            </a:r>
          </a:p>
          <a:p>
            <a:r>
              <a:rPr lang="en-US" dirty="0"/>
              <a:t>Slope? Sour depth?</a:t>
            </a:r>
          </a:p>
          <a:p>
            <a:r>
              <a:rPr lang="en-US" dirty="0"/>
              <a:t>Bottom? No bottom?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6356" y="3015046"/>
            <a:ext cx="4806909" cy="381197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298" y="3015047"/>
            <a:ext cx="3959383" cy="381197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23281" y="5362832"/>
            <a:ext cx="4242486" cy="3295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46790" y="5055055"/>
            <a:ext cx="1942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Span ~15’ Buried 3 </a:t>
            </a:r>
            <a:r>
              <a:rPr lang="en-US" sz="1400" dirty="0" err="1">
                <a:solidFill>
                  <a:schemeClr val="bg1"/>
                </a:solidFill>
              </a:rPr>
              <a:t>ft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321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29666" y="213640"/>
            <a:ext cx="4360649" cy="3301226"/>
            <a:chOff x="4216356" y="3015046"/>
            <a:chExt cx="4806909" cy="3811975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6356" y="3015046"/>
              <a:ext cx="4806909" cy="3811975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>
              <a:off x="4522573" y="5329880"/>
              <a:ext cx="4242486" cy="32952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6746790" y="5055055"/>
              <a:ext cx="19427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Span ~15’ Buried 3 </a:t>
              </a:r>
              <a:r>
                <a:rPr lang="en-US" sz="1400" dirty="0" err="1">
                  <a:solidFill>
                    <a:schemeClr val="bg1"/>
                  </a:solidFill>
                </a:rPr>
                <a:t>ft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1" y="213640"/>
            <a:ext cx="4399976" cy="330177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2201" y="3648270"/>
            <a:ext cx="4254929" cy="31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2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1529182"/>
            <a:ext cx="9144000" cy="5164454"/>
            <a:chOff x="115330" y="1342768"/>
            <a:chExt cx="9144000" cy="5164454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330" y="1342768"/>
              <a:ext cx="9144000" cy="5164454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3789406" y="2026508"/>
              <a:ext cx="4069491" cy="199830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30" y="0"/>
            <a:ext cx="7886700" cy="921909"/>
          </a:xfrm>
        </p:spPr>
        <p:txBody>
          <a:bodyPr/>
          <a:lstStyle/>
          <a:p>
            <a:r>
              <a:rPr lang="en-US" u="sng" dirty="0"/>
              <a:t>Upstream Work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0367"/>
            <a:ext cx="3536779" cy="2652584"/>
          </a:xfrm>
        </p:spPr>
      </p:pic>
    </p:spTree>
    <p:extLst>
      <p:ext uri="{BB962C8B-B14F-4D97-AF65-F5344CB8AC3E}">
        <p14:creationId xmlns:p14="http://schemas.microsoft.com/office/powerpoint/2010/main" val="263091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0510"/>
            <a:ext cx="9144000" cy="607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1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52"/>
            <a:ext cx="9144000" cy="61644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09E03D-A9DE-4189-8366-8E56A900FEB1}"/>
              </a:ext>
            </a:extLst>
          </p:cNvPr>
          <p:cNvSpPr/>
          <p:nvPr/>
        </p:nvSpPr>
        <p:spPr>
          <a:xfrm>
            <a:off x="240144" y="4100944"/>
            <a:ext cx="2854037" cy="2299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9225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709</TotalTime>
  <Words>211</Words>
  <Application>Microsoft Office PowerPoint</Application>
  <PresentationFormat>On-screen Show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Corbel</vt:lpstr>
      <vt:lpstr>Depth</vt:lpstr>
      <vt:lpstr>Permitting </vt:lpstr>
      <vt:lpstr>Details of 2019 replacement</vt:lpstr>
      <vt:lpstr>Initial Survey (May 2018)</vt:lpstr>
      <vt:lpstr>PowerPoint Presentation</vt:lpstr>
      <vt:lpstr>Structure Selection</vt:lpstr>
      <vt:lpstr>PowerPoint Presentation</vt:lpstr>
      <vt:lpstr>Upstream 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 Response</vt:lpstr>
      <vt:lpstr>Permit approval </vt:lpstr>
      <vt:lpstr>Permit Waivers</vt:lpstr>
      <vt:lpstr>Want a Waiver Letter?</vt:lpstr>
      <vt:lpstr>Questions?</vt:lpstr>
    </vt:vector>
  </TitlesOfParts>
  <Company>Penn State University -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Shavers Creek  Permitting</dc:title>
  <dc:creator>Eric Chase</dc:creator>
  <cp:lastModifiedBy>Corradini, Kenneth Joseph</cp:lastModifiedBy>
  <cp:revision>34</cp:revision>
  <dcterms:created xsi:type="dcterms:W3CDTF">2019-03-28T18:35:52Z</dcterms:created>
  <dcterms:modified xsi:type="dcterms:W3CDTF">2021-02-17T00:00:27Z</dcterms:modified>
</cp:coreProperties>
</file>