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4" r:id="rId2"/>
    <p:sldMasterId id="2147483724" r:id="rId3"/>
  </p:sldMasterIdLst>
  <p:notesMasterIdLst>
    <p:notesMasterId r:id="rId51"/>
  </p:notesMasterIdLst>
  <p:sldIdLst>
    <p:sldId id="305" r:id="rId4"/>
    <p:sldId id="388" r:id="rId5"/>
    <p:sldId id="475" r:id="rId6"/>
    <p:sldId id="474" r:id="rId7"/>
    <p:sldId id="505" r:id="rId8"/>
    <p:sldId id="476" r:id="rId9"/>
    <p:sldId id="477" r:id="rId10"/>
    <p:sldId id="479" r:id="rId11"/>
    <p:sldId id="480" r:id="rId12"/>
    <p:sldId id="481" r:id="rId13"/>
    <p:sldId id="431" r:id="rId14"/>
    <p:sldId id="432" r:id="rId15"/>
    <p:sldId id="482" r:id="rId16"/>
    <p:sldId id="483" r:id="rId17"/>
    <p:sldId id="441" r:id="rId18"/>
    <p:sldId id="442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506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2" r:id="rId38"/>
    <p:sldId id="335" r:id="rId39"/>
    <p:sldId id="336" r:id="rId40"/>
    <p:sldId id="338" r:id="rId41"/>
    <p:sldId id="337" r:id="rId42"/>
    <p:sldId id="339" r:id="rId43"/>
    <p:sldId id="340" r:id="rId44"/>
    <p:sldId id="341" r:id="rId45"/>
    <p:sldId id="342" r:id="rId46"/>
    <p:sldId id="343" r:id="rId47"/>
    <p:sldId id="503" r:id="rId48"/>
    <p:sldId id="504" r:id="rId49"/>
    <p:sldId id="447" r:id="rId5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B3"/>
    <a:srgbClr val="DEE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8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5F322D-38FE-44B1-B363-EF94CF217A0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4A5973-D9D5-42CF-80C5-72F7A9C6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project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93B53FD0-6CCA-4D35-A82E-D8C1F6563C73}" type="slidenum">
              <a:rPr lang="en-US" sz="140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 dirty="0">
              <a:solidFill>
                <a:prstClr val="black"/>
              </a:solidFill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9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93B53FD0-6CCA-4D35-A82E-D8C1F6563C73}" type="slidenum">
              <a:rPr lang="en-US" sz="140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dirty="0">
              <a:solidFill>
                <a:prstClr val="black"/>
              </a:solidFill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7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project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93B53FD0-6CCA-4D35-A82E-D8C1F6563C73}" type="slidenum">
              <a:rPr lang="en-US" sz="140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dirty="0">
              <a:solidFill>
                <a:prstClr val="black"/>
              </a:solidFill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3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project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93B53FD0-6CCA-4D35-A82E-D8C1F6563C73}" type="slidenum">
              <a:rPr lang="en-US" sz="140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 dirty="0">
              <a:solidFill>
                <a:prstClr val="black"/>
              </a:solidFill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6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project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93B53FD0-6CCA-4D35-A82E-D8C1F6563C73}" type="slidenum">
              <a:rPr lang="en-US" sz="140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dirty="0">
              <a:solidFill>
                <a:prstClr val="black"/>
              </a:solidFill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5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project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fontAlgn="base">
              <a:spcBef>
                <a:spcPct val="0"/>
              </a:spcBef>
              <a:spcAft>
                <a:spcPct val="0"/>
              </a:spcAft>
              <a:defRPr/>
            </a:pPr>
            <a:fld id="{93B53FD0-6CCA-4D35-A82E-D8C1F6563C73}" type="slidenum">
              <a:rPr lang="en-US" sz="1400">
                <a:solidFill>
                  <a:prstClr val="black"/>
                </a:solidFill>
                <a:latin typeface="Gill Sans MT" panose="020B0502020104020203" pitchFamily="34" charset="0"/>
                <a:cs typeface="Arial" charset="0"/>
              </a:rPr>
              <a:pPr defTabSz="966612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 dirty="0">
              <a:solidFill>
                <a:prstClr val="black"/>
              </a:solidFill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Introduce project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53FD0-6CCA-4D35-A82E-D8C1F6563C7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4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Introduce project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53FD0-6CCA-4D35-A82E-D8C1F6563C7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5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5973-D9D5-42CF-80C5-72F7A9C6BC5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3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19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6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625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4"/>
            <a:ext cx="9150997" cy="5160606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7915"/>
            <a:ext cx="9144000" cy="132463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85750"/>
            <a:ext cx="3578431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1559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6550"/>
            <a:ext cx="9144000" cy="231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318"/>
            <a:ext cx="9144000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1517"/>
            <a:ext cx="9144000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754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33" y="-19050"/>
            <a:ext cx="3030067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57" y="352802"/>
            <a:ext cx="1615443" cy="1914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1972"/>
            <a:ext cx="7772400" cy="821531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9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3FAF49"/>
                </a:solidFill>
              </a:rPr>
              <a:t>www.tu.org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91" y="1957680"/>
            <a:ext cx="2190275" cy="2595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91" y="1957680"/>
            <a:ext cx="2190275" cy="25952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2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6550"/>
            <a:ext cx="9144000" cy="231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72"/>
            <a:ext cx="7772400" cy="821531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319"/>
            <a:ext cx="9144000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1562"/>
            <a:ext cx="9144000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4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72"/>
            <a:ext cx="7772400" cy="821531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69"/>
            <a:ext cx="2194564" cy="26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72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25" y="1200189"/>
            <a:ext cx="8560319" cy="3200399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342373" indent="-342373">
              <a:buFontTx/>
              <a:buBlip>
                <a:blip r:embed="rId4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32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25" y="1200189"/>
            <a:ext cx="8560319" cy="3200399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342373" indent="-342373">
              <a:buFontTx/>
              <a:buBlip>
                <a:blip r:embed="rId3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0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7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87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96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27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96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2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7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44" y="0"/>
            <a:ext cx="3030067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09" y="352805"/>
            <a:ext cx="1615443" cy="1914148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6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44" y="0"/>
            <a:ext cx="3030067" cy="51625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09" y="352805"/>
            <a:ext cx="1615443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92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5" y="3902828"/>
            <a:ext cx="1068779" cy="1266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" y="1944"/>
            <a:ext cx="9150997" cy="5160606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7917"/>
            <a:ext cx="9144000" cy="132463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5" y="3902828"/>
            <a:ext cx="1068779" cy="1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6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1"/>
            <a:ext cx="1208314" cy="1431738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1"/>
            <a:ext cx="1208314" cy="143173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12" y="285750"/>
            <a:ext cx="3578431" cy="1219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739425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3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" y="42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" y="42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2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7" y="0"/>
            <a:ext cx="5889597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3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10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1885996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190796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2495579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800396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1885995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190796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526071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830862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10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10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10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8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8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8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8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400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7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3" y="0"/>
            <a:ext cx="4860288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1885996"/>
            <a:ext cx="274321" cy="2743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190796"/>
            <a:ext cx="274321" cy="2743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2495579"/>
            <a:ext cx="274321" cy="274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800396"/>
            <a:ext cx="274321" cy="274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1885995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190796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526071"/>
            <a:ext cx="274321" cy="274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830862"/>
            <a:ext cx="274321" cy="274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400"/>
            <a:ext cx="1286494" cy="1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81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20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45082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 defTabSz="912989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51" y="1809750"/>
            <a:ext cx="2163763" cy="1905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201" y="1885950"/>
            <a:ext cx="3044953" cy="1676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71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799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11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971550"/>
            <a:ext cx="8560063" cy="3505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62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2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96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89"/>
            <a:r>
              <a:rPr lang="en-US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49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7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9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70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0"/>
            <a:ext cx="9135879" cy="51435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70" y="-19050"/>
            <a:ext cx="3030067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814" y="352805"/>
            <a:ext cx="1615443" cy="1914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207062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5" y="3902828"/>
            <a:ext cx="1068779" cy="126640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025912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" y="42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093361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" y="42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033791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57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3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10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1885996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190796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2495579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800396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1885995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190796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526071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2" y="2830862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10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10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10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8" y="18859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8" y="21907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8" y="24955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8" y="2800351"/>
            <a:ext cx="1722119" cy="3048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400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 lIns="91295" tIns="45648" rIns="91295" bIns="45648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3461133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82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70" y="4850621"/>
            <a:ext cx="428625" cy="28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572" tIns="35786" rIns="71572" bIns="35786">
            <a:spAutoFit/>
          </a:bodyPr>
          <a:lstStyle/>
          <a:p>
            <a:pPr algn="r" defTabSz="713290"/>
            <a:fld id="{06E71FF4-9C28-440D-8D38-F1A3EAAE7374}" type="slidenum">
              <a:rPr lang="en-US" sz="1400">
                <a:solidFill>
                  <a:srgbClr val="003D78"/>
                </a:solidFill>
                <a:latin typeface="Trebuchet MS" pitchFamily="34" charset="0"/>
                <a:cs typeface="Arial" pitchFamily="34" charset="0"/>
              </a:rPr>
              <a:pPr algn="r" defTabSz="713290"/>
              <a:t>‹#›</a:t>
            </a:fld>
            <a:endParaRPr lang="en-US" sz="1400">
              <a:solidFill>
                <a:srgbClr val="003D78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6" name="Picture 73" descr="2011-08-22 horizontal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5130"/>
            <a:ext cx="184785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83"/>
            <a:ext cx="8229600" cy="854869"/>
          </a:xfrm>
          <a:prstGeom prst="rect">
            <a:avLst/>
          </a:prstGeom>
        </p:spPr>
        <p:txBody>
          <a:bodyPr lIns="91295" tIns="45648" rIns="91295" bIns="4564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34048" y="1639327"/>
            <a:ext cx="6602329" cy="3142885"/>
          </a:xfrm>
          <a:prstGeom prst="rect">
            <a:avLst/>
          </a:prstGeom>
        </p:spPr>
        <p:txBody>
          <a:bodyPr lIns="91295" tIns="45648" rIns="91295" bIns="45648"/>
          <a:lstStyle>
            <a:lvl1pPr>
              <a:spcBef>
                <a:spcPts val="17"/>
              </a:spcBef>
              <a:spcAft>
                <a:spcPts val="1260"/>
              </a:spcAft>
              <a:defRPr sz="2500" b="1">
                <a:solidFill>
                  <a:schemeClr val="bg1"/>
                </a:solidFill>
              </a:defRPr>
            </a:lvl1pPr>
            <a:lvl2pPr>
              <a:spcBef>
                <a:spcPts val="17"/>
              </a:spcBef>
              <a:spcAft>
                <a:spcPts val="1260"/>
              </a:spcAft>
              <a:defRPr sz="2200">
                <a:solidFill>
                  <a:schemeClr val="bg1"/>
                </a:solidFill>
              </a:defRPr>
            </a:lvl2pPr>
            <a:lvl3pPr>
              <a:spcBef>
                <a:spcPts val="17"/>
              </a:spcBef>
              <a:spcAft>
                <a:spcPts val="1260"/>
              </a:spcAft>
              <a:defRPr sz="20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4650185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E3F1-6FA5-4126-843B-BE29514BD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A5C75-4810-43C5-986B-9AD4A0B4A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A7886-AABF-4C40-86A5-85E98AF2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D8F2B-9F55-4220-8180-B829D987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516FC-BB75-44B7-8C40-09BC7678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3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1868-253B-44B8-8AEA-AC0FB918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19F13-2C75-4819-AF27-98A98DB0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13537-D277-461E-AE12-634280D5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9AE73-6EF5-43CE-B368-804A917B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59130-C466-4E36-ABEC-A73D6CA9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9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4773-4FFE-4131-8BEA-EBE781ED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D1228-953B-414D-971D-B8D379EE7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EFADE-50C4-4922-9804-12D40F08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4B81E-3066-465F-A233-A9CC8057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B4BB1-5C98-4C80-9172-50483968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AD5D-AB3A-4118-A700-D0D02047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4EFF2-A319-4F5B-BB65-43CF9080C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CE8CC-13A3-48FD-93E7-B57EE9384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DD87A-D969-4A9C-BAFC-771D16EC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7E389-065F-4F97-A106-0B4B8C0E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4B40D-4FD5-4C2E-8482-683D807A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71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D003-8BCC-472B-AB8F-73A2C2A3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954A4-B226-4947-8724-7AE9AD89A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C06D1-558E-44B2-995B-8871DA599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4DF02-D342-47B5-8C46-1FD88D038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DDFE4-8824-455C-BE63-8DA9FF6C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5199C-E8DB-455D-83D8-5E4DD56F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FF018-D732-4B84-8062-62E255B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4EFB4-517F-4DE9-9FDB-D2ACECB9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1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F4D6-B265-442B-AC9C-5E84D6DA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418C2-CCC1-4C32-9333-D983D1DC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A963D-335E-4648-89A6-103EB521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EC04-164E-4471-8A5E-74CC342A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9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E12D9-EE5E-40F8-A7E2-D3DA7F55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D898A-F007-4879-9B28-3012C306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B294C-BA54-44D2-9DA3-845154F1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39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3D11-74D1-432C-B6BC-BD78EFD6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2D7BF-9161-489D-9B2C-42FB9FB3A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D9CEA-A2B2-4270-842B-B6AD569F5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C277C-BF06-4680-B77F-7C316B72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27DDA-39C1-47D2-A8E8-5DC983B3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AB9D9-DF75-48C8-BA3D-CBDD123F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8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F7F0-5A83-40DE-915B-CCA7156A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36EE0-3B32-4E73-84C5-63D917C1C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2B9E6-AE9F-4AB1-B4D0-CBF5A96A7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F2F68-167F-40A4-8652-2B9C0B01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AD73C-9DEE-46D8-ACE3-59C785AC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769A2-0553-4391-83F2-37047811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39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911F-C6EC-4A3D-8CFE-3A0BFDA8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A863C-1ABA-42A1-A653-DBB73FFA4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8538E-739E-45C8-B7C5-3CCF52E4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63E27-4206-419D-831D-44CC9E37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E0C7-C0DB-410B-8E0B-317B6776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54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E5589-A385-4DFE-A9AD-837B79AD8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60499-3E7F-43BF-9450-C525F47DE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DAA93-4447-4085-854D-6EFEC27B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7D80E-6DA9-4136-BEFF-2C9DBB54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BD3D5-6155-4686-A94E-B5679A31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02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9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3"/>
            <a:ext cx="2895600" cy="273844"/>
          </a:xfrm>
          <a:prstGeom prst="rect">
            <a:avLst/>
          </a:prstGeom>
        </p:spPr>
        <p:txBody>
          <a:bodyPr lIns="91295" tIns="45648" rIns="91295" bIns="45648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defTabSz="912966"/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3" y="715519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19049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858" y="3714750"/>
            <a:ext cx="8560063" cy="7620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295" tIns="45648" rIns="91295" bIns="45648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10"/>
            <a:ext cx="685800" cy="254794"/>
          </a:xfrm>
          <a:prstGeom prst="rect">
            <a:avLst/>
          </a:prstGeom>
        </p:spPr>
        <p:txBody>
          <a:bodyPr lIns="91295" tIns="45648" rIns="91295" bIns="45648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3" y="715519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19049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8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7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2" r:id="rId17"/>
    <p:sldLayoutId id="2147483663" r:id="rId18"/>
    <p:sldLayoutId id="2147483664" r:id="rId19"/>
    <p:sldLayoutId id="2147483668" r:id="rId20"/>
    <p:sldLayoutId id="2147483667" r:id="rId21"/>
    <p:sldLayoutId id="2147483665" r:id="rId22"/>
    <p:sldLayoutId id="2147483666" r:id="rId23"/>
    <p:sldLayoutId id="2147483651" r:id="rId24"/>
    <p:sldLayoutId id="2147483669" r:id="rId25"/>
    <p:sldLayoutId id="2147483671" r:id="rId26"/>
    <p:sldLayoutId id="2147483672" r:id="rId27"/>
    <p:sldLayoutId id="2147483673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9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</p:sldLayoutIdLst>
  <p:hf hdr="0" ftr="0" dt="0"/>
  <p:txStyles>
    <p:titleStyle>
      <a:lvl1pPr algn="ctr" defTabSz="9129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73" indent="-342373" algn="l" defTabSz="9129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03" indent="-285316" algn="l" defTabSz="91298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33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20" indent="-228239" algn="l" defTabSz="91298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14" indent="-228239" algn="l" defTabSz="91298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94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93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87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84" indent="-228239" algn="l" defTabSz="912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3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89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4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79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64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53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42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53" algn="l" defTabSz="912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45B70-B47C-48DB-9B6F-AC8D652D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A3F5D-42C4-43C2-97A7-559E6D87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D5C98-C42C-4455-9D57-FE8241334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CAB4D-464E-4575-9EA9-7B4F404ED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B5386-CE83-446E-9222-CFEDD7103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00E3-9E10-47E7-9937-0252867A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3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3.jpe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tandgravel.psu.edu/pa-program-resources/program-specific-resources/blank-forms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tandgravel.psu.edu/sites/default/files/General%20Resources/Stream%20Crossings/DEP_GP11_memo_4_20_20.pdf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7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3.jpeg"/><Relationship Id="rId4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idge over a river in a forest&#10;&#10;Description automatically generated">
            <a:extLst>
              <a:ext uri="{FF2B5EF4-FFF2-40B4-BE49-F238E27FC236}">
                <a16:creationId xmlns:a16="http://schemas.microsoft.com/office/drawing/2014/main" id="{61C1DC2D-3A47-48BB-A8B8-36B46797DE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252" y="-81937"/>
            <a:ext cx="9370961" cy="70282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1CC031-1F76-4751-AEA2-1B30B6A7661A}"/>
              </a:ext>
            </a:extLst>
          </p:cNvPr>
          <p:cNvSpPr/>
          <p:nvPr/>
        </p:nvSpPr>
        <p:spPr>
          <a:xfrm>
            <a:off x="6481497" y="1133023"/>
            <a:ext cx="2526920" cy="4021578"/>
          </a:xfrm>
          <a:prstGeom prst="rect">
            <a:avLst/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98115" y="2246512"/>
            <a:ext cx="2893679" cy="239061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200" dirty="0"/>
              <a:t>Maria Dreese</a:t>
            </a:r>
          </a:p>
          <a:p>
            <a:r>
              <a:rPr lang="en-US" dirty="0"/>
              <a:t>CDGRS Extension Associate</a:t>
            </a:r>
          </a:p>
          <a:p>
            <a:r>
              <a:rPr lang="en-US" dirty="0"/>
              <a:t>maa241@psu.edu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611" y="55950"/>
            <a:ext cx="8917806" cy="1015517"/>
          </a:xfrm>
          <a:prstGeom prst="rect">
            <a:avLst/>
          </a:prstGeom>
          <a:solidFill>
            <a:schemeClr val="accent2">
              <a:alpha val="65000"/>
            </a:schemeClr>
          </a:solidFill>
        </p:spPr>
        <p:txBody>
          <a:bodyPr wrap="square" lIns="91295" tIns="45648" rIns="91295" bIns="45648" rtlCol="0">
            <a:spAutoFit/>
          </a:bodyPr>
          <a:lstStyle/>
          <a:p>
            <a:pPr algn="ctr" defTabSz="912989"/>
            <a:r>
              <a:rPr lang="en-US" sz="3000" dirty="0">
                <a:solidFill>
                  <a:srgbClr val="FFFFFF"/>
                </a:solidFill>
              </a:rPr>
              <a:t>THE DISTRICT PROCESS</a:t>
            </a:r>
          </a:p>
          <a:p>
            <a:pPr algn="ctr" defTabSz="912989"/>
            <a:r>
              <a:rPr lang="en-US" sz="3000" dirty="0">
                <a:solidFill>
                  <a:srgbClr val="FFFFFF"/>
                </a:solidFill>
              </a:rPr>
              <a:t>STREAM CROSSING REPLACEMENTS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CF7DBF-8E7D-4D7F-BA4E-59A39EC1B3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881" y="4384865"/>
            <a:ext cx="512237" cy="660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D9227-50B5-4A42-B7A4-98C0C97AE2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498" y="4421891"/>
            <a:ext cx="889527" cy="586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E3D63-485A-4E88-A52B-BAAE04458B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165" y="1226458"/>
            <a:ext cx="2245583" cy="8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4B50255-BB73-40F0-BECF-16AA6BF5E5A6}"/>
              </a:ext>
            </a:extLst>
          </p:cNvPr>
          <p:cNvSpPr txBox="1">
            <a:spLocks/>
          </p:cNvSpPr>
          <p:nvPr/>
        </p:nvSpPr>
        <p:spPr bwMode="auto">
          <a:xfrm>
            <a:off x="1293312" y="1165616"/>
            <a:ext cx="7816889" cy="37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0">
              <a:spcBef>
                <a:spcPct val="0"/>
              </a:spcBef>
              <a:buNone/>
            </a:pPr>
            <a:endParaRPr lang="en-US" sz="1500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lvl="2">
              <a:spcBef>
                <a:spcPct val="0"/>
              </a:spcBef>
              <a:buFontTx/>
              <a:buChar char="-"/>
            </a:pPr>
            <a:endParaRPr lang="en-US" sz="1200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marL="685800" lvl="2" indent="0">
              <a:spcBef>
                <a:spcPct val="0"/>
              </a:spcBef>
              <a:buNone/>
            </a:pPr>
            <a:endParaRPr lang="en-US" sz="1200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500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500" kern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kern="0">
              <a:latin typeface="Gill Sans MT" panose="020B0502020104020203" pitchFamily="34" charset="0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350" kern="0">
              <a:latin typeface="Gill Sans MT" panose="020B050202010402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7716AA2-799A-423B-ABBE-9B5361505D0E}"/>
              </a:ext>
            </a:extLst>
          </p:cNvPr>
          <p:cNvSpPr txBox="1">
            <a:spLocks/>
          </p:cNvSpPr>
          <p:nvPr/>
        </p:nvSpPr>
        <p:spPr bwMode="auto">
          <a:xfrm>
            <a:off x="-67676" y="864871"/>
            <a:ext cx="7816889" cy="37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0">
              <a:spcBef>
                <a:spcPct val="0"/>
              </a:spcBef>
              <a:buNone/>
            </a:pPr>
            <a:r>
              <a:rPr lang="en-US" sz="15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Irish Hollow Run at Irish Hollow Road</a:t>
            </a:r>
          </a:p>
          <a:p>
            <a:pPr marL="342900" lvl="1" indent="0">
              <a:spcBef>
                <a:spcPct val="0"/>
              </a:spcBef>
              <a:buNone/>
            </a:pPr>
            <a:endParaRPr lang="en-US" sz="15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lvl="2">
              <a:spcBef>
                <a:spcPct val="0"/>
              </a:spcBef>
              <a:buFontTx/>
              <a:buChar char="-"/>
            </a:pPr>
            <a:endParaRPr lang="en-US" sz="12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marL="685800" lvl="2" indent="0">
              <a:spcBef>
                <a:spcPct val="0"/>
              </a:spcBef>
              <a:buNone/>
            </a:pPr>
            <a:endParaRPr lang="en-US" sz="12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5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500" kern="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kern="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350" kern="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EBC7D-D501-4FB0-9671-96971850A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492" y="1285354"/>
            <a:ext cx="3159319" cy="17771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22581-8FCF-47AA-BE97-A2443CDD21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71" y="2925127"/>
            <a:ext cx="3122212" cy="17562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E56A96-498D-4F86-9CF6-664F52C88D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799" y="1018635"/>
            <a:ext cx="3159319" cy="17771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86B5A6A-3FF1-4127-89C3-26F7509A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2 - Longitudinal Profile Survey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21E6E-DC48-497C-9DCC-47F11F7B0E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0AC30-8D26-4D2A-B82D-929B4E2C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D3DE-4B14-4E60-B867-D02EB459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2 - Longitudinal Profile Survey</a:t>
            </a:r>
            <a:endParaRPr lang="en-US" sz="23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61BD54-5032-4B68-A8D5-8C310C4C8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76" y="1147303"/>
            <a:ext cx="7296447" cy="322989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00382-940C-4313-B38E-CD55DE70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0FB676-4BA3-4FAD-99E9-63870833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5C61-73BC-4539-BDEC-FF6ECCD4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2 - Longitudinal Profile Survey</a:t>
            </a:r>
            <a:endParaRPr lang="en-US" sz="23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C4B2E4-B548-4811-93FF-A1A34E008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" y="1066800"/>
            <a:ext cx="7565940" cy="3352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82A8E-D7D9-4D64-BA3A-FD5A551D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D9FB5B-6B0D-4B3C-AF96-30E6971F3566}"/>
              </a:ext>
            </a:extLst>
          </p:cNvPr>
          <p:cNvCxnSpPr>
            <a:cxnSpLocks/>
          </p:cNvCxnSpPr>
          <p:nvPr/>
        </p:nvCxnSpPr>
        <p:spPr>
          <a:xfrm>
            <a:off x="1828800" y="1657350"/>
            <a:ext cx="5791200" cy="160020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66F78F3-9774-4526-A0CC-A2FC802F6C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1A54C79-23B9-4541-91FD-0879E58967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81" y="862730"/>
            <a:ext cx="7816889" cy="271262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4B50255-BB73-40F0-BECF-16AA6BF5E5A6}"/>
              </a:ext>
            </a:extLst>
          </p:cNvPr>
          <p:cNvSpPr txBox="1">
            <a:spLocks/>
          </p:cNvSpPr>
          <p:nvPr/>
        </p:nvSpPr>
        <p:spPr bwMode="auto">
          <a:xfrm>
            <a:off x="1293312" y="1165616"/>
            <a:ext cx="7816889" cy="37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0">
              <a:spcBef>
                <a:spcPct val="0"/>
              </a:spcBef>
              <a:buNone/>
            </a:pPr>
            <a:endParaRPr lang="en-US" sz="15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lvl="2">
              <a:spcBef>
                <a:spcPct val="0"/>
              </a:spcBef>
              <a:buFontTx/>
              <a:buChar char="-"/>
            </a:pPr>
            <a:endParaRPr lang="en-US" sz="1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marL="685800" lvl="2" indent="0">
              <a:spcBef>
                <a:spcPct val="0"/>
              </a:spcBef>
              <a:buNone/>
            </a:pPr>
            <a:endParaRPr lang="en-US" sz="1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5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500" kern="0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kern="0" dirty="0">
              <a:latin typeface="Gill Sans MT" panose="020B0502020104020203" pitchFamily="34" charset="0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350" kern="0" dirty="0">
              <a:latin typeface="Gill Sans MT" panose="020B05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6F468-81BA-41BC-9E08-D40CB656E502}"/>
              </a:ext>
            </a:extLst>
          </p:cNvPr>
          <p:cNvSpPr txBox="1"/>
          <p:nvPr/>
        </p:nvSpPr>
        <p:spPr>
          <a:xfrm>
            <a:off x="1551924" y="1600322"/>
            <a:ext cx="939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A3770-637D-4A88-AC2D-30E1CFDE6747}"/>
              </a:ext>
            </a:extLst>
          </p:cNvPr>
          <p:cNvSpPr txBox="1"/>
          <p:nvPr/>
        </p:nvSpPr>
        <p:spPr>
          <a:xfrm>
            <a:off x="2534904" y="1755740"/>
            <a:ext cx="939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9B2B83-7CB9-4900-AC43-F4115805F45E}"/>
              </a:ext>
            </a:extLst>
          </p:cNvPr>
          <p:cNvSpPr txBox="1"/>
          <p:nvPr/>
        </p:nvSpPr>
        <p:spPr>
          <a:xfrm>
            <a:off x="3611880" y="1932205"/>
            <a:ext cx="939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53A749-3C1F-4CF2-B295-8F884D242BF5}"/>
              </a:ext>
            </a:extLst>
          </p:cNvPr>
          <p:cNvSpPr txBox="1"/>
          <p:nvPr/>
        </p:nvSpPr>
        <p:spPr>
          <a:xfrm>
            <a:off x="4941848" y="2069142"/>
            <a:ext cx="939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p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37EE19A-0F58-4831-B40B-AD15D1ED97FC}"/>
              </a:ext>
            </a:extLst>
          </p:cNvPr>
          <p:cNvSpPr/>
          <p:nvPr/>
        </p:nvSpPr>
        <p:spPr>
          <a:xfrm>
            <a:off x="3057180" y="2667639"/>
            <a:ext cx="1297392" cy="429371"/>
          </a:xfrm>
          <a:prstGeom prst="wedgeRectCallout">
            <a:avLst>
              <a:gd name="adj1" fmla="val 53631"/>
              <a:gd name="adj2" fmla="val -1694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sediment wedge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567581DA-0DF4-432D-9452-968E59EEEBD4}"/>
              </a:ext>
            </a:extLst>
          </p:cNvPr>
          <p:cNvSpPr/>
          <p:nvPr/>
        </p:nvSpPr>
        <p:spPr>
          <a:xfrm>
            <a:off x="3658878" y="1136706"/>
            <a:ext cx="1297392" cy="429371"/>
          </a:xfrm>
          <a:prstGeom prst="wedgeRectCallout">
            <a:avLst>
              <a:gd name="adj1" fmla="val 65582"/>
              <a:gd name="adj2" fmla="val 2166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existing inlet invert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765F698E-6F53-4730-8E3F-20D7955AAE1D}"/>
              </a:ext>
            </a:extLst>
          </p:cNvPr>
          <p:cNvSpPr/>
          <p:nvPr/>
        </p:nvSpPr>
        <p:spPr>
          <a:xfrm>
            <a:off x="7051014" y="1512594"/>
            <a:ext cx="1353052" cy="429371"/>
          </a:xfrm>
          <a:prstGeom prst="wedgeRectCallout">
            <a:avLst>
              <a:gd name="adj1" fmla="val -78749"/>
              <a:gd name="adj2" fmla="val 1916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existing outlet invert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A1B9D2-CCFF-4948-8D12-07A7D6D6E20C}"/>
              </a:ext>
            </a:extLst>
          </p:cNvPr>
          <p:cNvSpPr txBox="1"/>
          <p:nvPr/>
        </p:nvSpPr>
        <p:spPr>
          <a:xfrm>
            <a:off x="8119314" y="2837567"/>
            <a:ext cx="939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g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1E10BB5-3666-4E18-B9D7-6E82CDD790DD}"/>
              </a:ext>
            </a:extLst>
          </p:cNvPr>
          <p:cNvSpPr txBox="1">
            <a:spLocks/>
          </p:cNvSpPr>
          <p:nvPr/>
        </p:nvSpPr>
        <p:spPr bwMode="auto">
          <a:xfrm>
            <a:off x="659879" y="3644450"/>
            <a:ext cx="7816889" cy="110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2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har char="•"/>
              <a:defRPr sz="3200" b="1">
                <a:solidFill>
                  <a:srgbClr val="582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har char="–"/>
              <a:defRPr sz="2800">
                <a:solidFill>
                  <a:srgbClr val="582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•"/>
              <a:defRPr sz="2400">
                <a:solidFill>
                  <a:srgbClr val="582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ts val="1200"/>
              </a:spcAft>
              <a:buChar char="–"/>
              <a:defRPr sz="2400">
                <a:solidFill>
                  <a:srgbClr val="582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200"/>
              </a:spcAft>
              <a:buChar char="»"/>
              <a:defRPr sz="2400">
                <a:solidFill>
                  <a:srgbClr val="582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Reference slope (US of culvert) = 4.2 %</a:t>
            </a:r>
          </a:p>
          <a:p>
            <a:pPr marL="342900" lvl="1" inden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Continuity (design) slope = 4.0 %</a:t>
            </a:r>
          </a:p>
          <a:p>
            <a:pPr marL="342900" lvl="1" inden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Typical grade control (riffle crest) spacing = 28.5’</a:t>
            </a:r>
          </a:p>
          <a:p>
            <a:pPr marL="342900" lvl="1" inden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Design riffle crest spacing =  21.5’</a:t>
            </a:r>
          </a:p>
          <a:p>
            <a:pPr marL="342900" lvl="1" inden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Typical riffle length = 11’</a:t>
            </a:r>
          </a:p>
          <a:p>
            <a:pPr marL="342900" lvl="1" inden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Typical pool length = 17.5’</a:t>
            </a:r>
          </a:p>
          <a:p>
            <a:pPr marL="342900" lvl="1" inden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Typical pool depth = 0.8’ (below riffle crest)</a:t>
            </a:r>
          </a:p>
          <a:p>
            <a:pPr marL="342900" lvl="1" inden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Design riffle length = 9’</a:t>
            </a:r>
          </a:p>
          <a:p>
            <a:pPr marL="342900" lvl="1" inden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3400" kern="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Design pool length = 12.5’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A9C4F0-BDE9-4CBB-8151-1C2D657C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2 - Longitudinal Profile Survey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4520FA-6A7B-4D98-B77B-5A85DF05A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C6AE62-3632-4234-AFE7-2E8E7739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4793-1FD4-42FD-8348-5D2B42A1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2 - Longitudinal Profile Survey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0A5770-A72D-404F-8499-B743946A7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90" b="19048"/>
          <a:stretch/>
        </p:blipFill>
        <p:spPr>
          <a:xfrm>
            <a:off x="4572000" y="2495550"/>
            <a:ext cx="3200400" cy="21758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6065D-F34C-4216-9F5F-A018879A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5CE99-EF41-459F-8996-90041371BF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927838"/>
            <a:ext cx="2895600" cy="2177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EE7BE1-6816-4A6D-A9A9-1A07C0F00C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18" y="1200150"/>
            <a:ext cx="3928782" cy="2383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4698CB-161B-464F-B730-CFCA4E4408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CD78-FD18-4BCC-A18F-8689F7C3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2 - Longitudinal Profile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E3A55-BC1A-41D4-BC5F-971D14177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30E75-F3F1-4641-8BE2-54895819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4FB6C-A1A4-40E9-978E-B65159F257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46" y="895350"/>
            <a:ext cx="6502399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56FA6-4C98-4CEB-A80E-3A7904E55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2 - Longitudinal Profile Survey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BBC1F1-6AA5-426A-BB17-75CFC3C64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930349"/>
            <a:ext cx="4876799" cy="3657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sz="2000" dirty="0"/>
              <a:t>Grant Application - Material Selection &amp; Cost 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2F133D0E-2C9B-4EA2-8CB8-21925111E3B1}"/>
              </a:ext>
            </a:extLst>
          </p:cNvPr>
          <p:cNvSpPr/>
          <p:nvPr/>
        </p:nvSpPr>
        <p:spPr>
          <a:xfrm>
            <a:off x="292009" y="638395"/>
            <a:ext cx="2209800" cy="272415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SCC Stream Crossing Notification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Long Pro results inform the structure selection.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Depth of burial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Slope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Roadway cover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Grade control type &amp; spacing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Accounts for maximum scour depth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Informs grade control and stream substrate aggregate size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Other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Applicant preferred material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Equipment &amp; Labor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Site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Timing</a:t>
            </a:r>
          </a:p>
          <a:p>
            <a:pPr marL="456487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09667-0E47-4D07-8B61-171FBD08A2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160" y="1457802"/>
            <a:ext cx="3526185" cy="231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8C8957-441F-42FB-8FD9-480563115591}"/>
              </a:ext>
            </a:extLst>
          </p:cNvPr>
          <p:cNvSpPr txBox="1">
            <a:spLocks/>
          </p:cNvSpPr>
          <p:nvPr/>
        </p:nvSpPr>
        <p:spPr>
          <a:xfrm>
            <a:off x="762000" y="4171988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u="sng" dirty="0"/>
              <a:t>CONTACT CDGRS OR TU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29922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sz="2000" dirty="0"/>
              <a:t>Grant Application - Material Selection &amp; Cost 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9418" y="996989"/>
            <a:ext cx="6594166" cy="3200399"/>
          </a:xfrm>
        </p:spPr>
        <p:txBody>
          <a:bodyPr>
            <a:normAutofit fontScale="92500" lnSpcReduction="10000"/>
          </a:bodyPr>
          <a:lstStyle/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r>
              <a:rPr lang="en-US" sz="1900" u="sng" dirty="0"/>
              <a:t>Materials: Structure, Headwalls, Wingwalls, Toe Plates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Product catalogs from structure suppliers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Utilize salesmen for structure estimates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Provide span (width), rise (height), length,  </a:t>
            </a:r>
            <a:r>
              <a:rPr lang="en-US" sz="1900" u="sng" dirty="0">
                <a:solidFill>
                  <a:schemeClr val="tx1"/>
                </a:solidFill>
              </a:rPr>
              <a:t>min &amp; max cover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Should be designed for </a:t>
            </a:r>
            <a:r>
              <a:rPr lang="en-US" sz="1900" u="sng" dirty="0">
                <a:solidFill>
                  <a:schemeClr val="tx1"/>
                </a:solidFill>
              </a:rPr>
              <a:t>HS20, HS25 or HL93.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chemeClr val="tx1"/>
                </a:solidFill>
              </a:rPr>
              <a:t>Include cost for Highway Loading calc. if inspections apply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Consider manufacturer oversight for product assembly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Consider manufacturer assembly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Include headwalls, wingwalls or baffles if applicable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Explore pre-assembly &amp; delivery options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968DA-0748-446E-A518-DF7D0588B4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948" y="1140114"/>
            <a:ext cx="2404320" cy="313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4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sz="2000" dirty="0"/>
              <a:t>Grant Application - Material Selection &amp; Cost 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1" y="1200189"/>
            <a:ext cx="7086833" cy="3200399"/>
          </a:xfrm>
        </p:spPr>
        <p:txBody>
          <a:bodyPr>
            <a:normAutofit fontScale="85000" lnSpcReduction="20000"/>
          </a:bodyPr>
          <a:lstStyle/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r>
              <a:rPr lang="en-US" u="sng" dirty="0"/>
              <a:t>Materials Associated with Structure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Structure Foundation Bedding Material (2A, 2RC, etc.)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Structure Backfill Material (2A, 2RC, etc.)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sz="1600" dirty="0"/>
              <a:t>Assume all new controlled material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sz="1600" dirty="0"/>
              <a:t>Length x Width x Depth / 27 x </a:t>
            </a:r>
            <a:r>
              <a:rPr lang="en-US" sz="1600" u="sng" dirty="0">
                <a:solidFill>
                  <a:schemeClr val="tx1"/>
                </a:solidFill>
              </a:rPr>
              <a:t>1.5</a:t>
            </a:r>
            <a:r>
              <a:rPr lang="en-US" sz="1600" dirty="0"/>
              <a:t> = Material in Tons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Grade Control Material (Rock Rip Rap, Logs, Root Wads, Woody Additions)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Material to fill plunge pools (Rock rip rap, run of bank fill, etc.)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Stream substrate material 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sz="1600" dirty="0"/>
              <a:t>Assume all new material.  May reuse suitable excavation material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Roadway surface material (DSA, 2A, asphalt, etc.)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Cross pipes, underdrain, etc. for drainage near stream </a:t>
            </a:r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199D6-57C6-413E-9876-0612AC12AC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626" y="1704924"/>
            <a:ext cx="2172365" cy="2372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EFC6D9-4435-4C45-ABE5-BD3F1947B2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7" y="4582367"/>
            <a:ext cx="630723" cy="4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00" y="784921"/>
            <a:ext cx="6303167" cy="38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34480"/>
            <a:ext cx="6973153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lvl="1">
              <a:spcBef>
                <a:spcPct val="0"/>
              </a:spcBef>
            </a:pPr>
            <a:endParaRPr lang="en-US" sz="1050" dirty="0"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</a:pPr>
            <a:endParaRPr lang="en-US" sz="135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18589" y="2009414"/>
            <a:ext cx="7257541" cy="4698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1" i="1" u="sng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Stream Crossings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~100 in 2017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~100 in 2018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</a:rPr>
              <a:t>~120 in 2019</a:t>
            </a: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354905" y="5429189"/>
            <a:ext cx="16002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A8E2919-D427-4CE2-80E2-33083554A27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829E38A-AF71-470F-9254-6F4CAC8A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 - DGLVR Program Completed Stream Crossings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4B0B0-7658-4CFF-A723-E3DADCA697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13A6DB-3D46-48B8-93ED-08071C38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sz="2000" dirty="0"/>
              <a:t>Grant Application - Material Selection &amp; Cost 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1" y="1200189"/>
            <a:ext cx="4386271" cy="3200399"/>
          </a:xfrm>
        </p:spPr>
        <p:txBody>
          <a:bodyPr>
            <a:normAutofit/>
          </a:bodyPr>
          <a:lstStyle/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r>
              <a:rPr lang="en-US" u="sng" dirty="0"/>
              <a:t>Materials: E&amp;S Controls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Flume Pipes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Cofferdam Materials (sandbags, jersey barriers, plastic sheeting)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Silt fence, compost filter sock, drop inlet bags, filter bags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Topsoil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Seed &amp; Mulch, Hydroseeding</a:t>
            </a:r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dirty="0"/>
          </a:p>
        </p:txBody>
      </p:sp>
      <p:pic>
        <p:nvPicPr>
          <p:cNvPr id="6" name="Picture 5" descr="A pile of dirt&#10;&#10;Description automatically generated">
            <a:extLst>
              <a:ext uri="{FF2B5EF4-FFF2-40B4-BE49-F238E27FC236}">
                <a16:creationId xmlns:a16="http://schemas.microsoft.com/office/drawing/2014/main" id="{E90B7122-89E9-4EE5-B8FA-D56FDBA8C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322" y="1356851"/>
            <a:ext cx="3913523" cy="264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7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sz="2000" dirty="0"/>
              <a:t>Grant Application - Material Selection &amp; Cost 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2" y="1200189"/>
            <a:ext cx="5287529" cy="3200399"/>
          </a:xfrm>
        </p:spPr>
        <p:txBody>
          <a:bodyPr>
            <a:normAutofit lnSpcReduction="10000"/>
          </a:bodyPr>
          <a:lstStyle/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r>
              <a:rPr lang="en-US" sz="1800" u="sng" dirty="0"/>
              <a:t>Equipment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Excavator(s), Crane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Compaction equipment (vibratory plates, jumping jacks, roller, etc.)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Pumps (Bypass, Trash Pumps)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Air Compressors or Generators for Hand Tools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Trucking (Spoils materials, backfill, etc.)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Equipment to place stream bed substrate (Motorize wheel barrel, skid steer, conveyor belt, etc.)</a:t>
            </a:r>
          </a:p>
        </p:txBody>
      </p:sp>
      <p:pic>
        <p:nvPicPr>
          <p:cNvPr id="6" name="Picture 5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CE78CA17-4AFA-4596-9DBE-6FE1ADF1BB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169" y="1412605"/>
            <a:ext cx="3560097" cy="267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8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sz="2000" dirty="0"/>
              <a:t>Grant Application - Material Selection &amp; Cost 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1" y="1200189"/>
            <a:ext cx="8762093" cy="3200399"/>
          </a:xfrm>
        </p:spPr>
        <p:txBody>
          <a:bodyPr>
            <a:normAutofit fontScale="92500" lnSpcReduction="10000"/>
          </a:bodyPr>
          <a:lstStyle/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r>
              <a:rPr lang="en-US" sz="1800" u="sng" dirty="0"/>
              <a:t>Equipment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Contractor estimates (can group equipment &amp; labor - estimated at prevailing wage)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Equipment rental reimbursement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Reimbursement of applicant equipment use at FEMA Rates</a:t>
            </a:r>
          </a:p>
          <a:p>
            <a:pPr marL="456487" lvl="1" indent="0" algn="ctr">
              <a:buClr>
                <a:schemeClr val="bg1">
                  <a:lumMod val="50000"/>
                </a:schemeClr>
              </a:buClr>
              <a:buNone/>
            </a:pPr>
            <a:endParaRPr lang="en-US" sz="1800" i="1" u="sng" dirty="0"/>
          </a:p>
          <a:p>
            <a:pPr marL="456487" lvl="1" indent="0" algn="ctr">
              <a:buClr>
                <a:schemeClr val="bg1">
                  <a:lumMod val="50000"/>
                </a:schemeClr>
              </a:buClr>
              <a:buNone/>
            </a:pPr>
            <a:endParaRPr lang="en-US" sz="1800" i="1" u="sng" dirty="0"/>
          </a:p>
          <a:p>
            <a:pPr marL="456487" lvl="1" indent="0" algn="ctr">
              <a:buClr>
                <a:schemeClr val="bg1">
                  <a:lumMod val="50000"/>
                </a:schemeClr>
              </a:buClr>
              <a:buNone/>
            </a:pPr>
            <a:endParaRPr lang="en-US" sz="1800" i="1" u="sng" dirty="0"/>
          </a:p>
          <a:p>
            <a:pPr marL="456487" lvl="1" indent="0" algn="ctr">
              <a:buClr>
                <a:schemeClr val="bg1">
                  <a:lumMod val="50000"/>
                </a:schemeClr>
              </a:buClr>
              <a:buNone/>
            </a:pPr>
            <a:endParaRPr lang="en-US" sz="1800" i="1" u="sng" dirty="0"/>
          </a:p>
          <a:p>
            <a:pPr marL="456487" lvl="1" indent="0" algn="ctr">
              <a:buClr>
                <a:schemeClr val="bg1">
                  <a:lumMod val="50000"/>
                </a:schemeClr>
              </a:buClr>
              <a:buNone/>
            </a:pPr>
            <a:endParaRPr lang="en-US" sz="1800" i="1" u="sng" dirty="0"/>
          </a:p>
          <a:p>
            <a:pPr marL="456487" lvl="1" indent="0" algn="ctr">
              <a:buClr>
                <a:schemeClr val="bg1">
                  <a:lumMod val="50000"/>
                </a:schemeClr>
              </a:buClr>
              <a:buNone/>
            </a:pPr>
            <a:endParaRPr lang="en-US" sz="1800" i="1" u="sng" dirty="0"/>
          </a:p>
          <a:p>
            <a:pPr marL="456487" lvl="1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US" sz="1800" i="1" u="sng" dirty="0"/>
              <a:t>REMINDER PROGRAM FUNDS CAN NOT BUY EQUIPMENT FOR APPLICANT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F2A6B-2D13-4251-85C6-4A3B5D7995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523" y="2487527"/>
            <a:ext cx="5247147" cy="13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sz="2000" dirty="0"/>
              <a:t>Grant Application - Material Selection &amp; Cost 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1" y="1200189"/>
            <a:ext cx="6987167" cy="3200399"/>
          </a:xfrm>
        </p:spPr>
        <p:txBody>
          <a:bodyPr>
            <a:normAutofit fontScale="92500" lnSpcReduction="10000"/>
          </a:bodyPr>
          <a:lstStyle/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r>
              <a:rPr lang="en-US" sz="1800" u="sng" dirty="0"/>
              <a:t>Labor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Contractor estimates (can group equipment &amp; labor - estimated at prevailing wage)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Tree trimming or removal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Utility relocation or temporary interruption of service</a:t>
            </a:r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sz="1800" dirty="0"/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r>
              <a:rPr lang="en-US" sz="1800" u="sng" dirty="0"/>
              <a:t>Engineering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Limited to 10% of grant requested funds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New separate line item in grant application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Engineering fees limited to those which occur after a contract is signed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690AE-CFC8-4FA0-9DC9-129AEDE753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625" y="1436176"/>
            <a:ext cx="1985992" cy="26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sz="2000" dirty="0"/>
              <a:t>Grant Application - Material Selection &amp; Cost 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89D3132-F6BC-49B9-A0D9-3C9678F23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658" y="871589"/>
            <a:ext cx="5962134" cy="41794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01353A7-5BFB-408E-B966-5FEB62E6E008}"/>
              </a:ext>
            </a:extLst>
          </p:cNvPr>
          <p:cNvGrpSpPr/>
          <p:nvPr/>
        </p:nvGrpSpPr>
        <p:grpSpPr>
          <a:xfrm>
            <a:off x="2808074" y="3919451"/>
            <a:ext cx="6043917" cy="969258"/>
            <a:chOff x="2808074" y="3799703"/>
            <a:chExt cx="6043917" cy="9692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E71D8D7-97A0-4B3E-A272-B2C810E82E98}"/>
                </a:ext>
              </a:extLst>
            </p:cNvPr>
            <p:cNvSpPr/>
            <p:nvPr/>
          </p:nvSpPr>
          <p:spPr>
            <a:xfrm>
              <a:off x="5399903" y="3799703"/>
              <a:ext cx="1695965" cy="39850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B52CA6A-B17D-4DEE-B987-9E757D0C1AEC}"/>
                </a:ext>
              </a:extLst>
            </p:cNvPr>
            <p:cNvSpPr/>
            <p:nvPr/>
          </p:nvSpPr>
          <p:spPr>
            <a:xfrm>
              <a:off x="2808074" y="4411362"/>
              <a:ext cx="2041954" cy="21933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F68797-6CB4-4133-9DE5-43301E6819DA}"/>
                </a:ext>
              </a:extLst>
            </p:cNvPr>
            <p:cNvGrpSpPr/>
            <p:nvPr/>
          </p:nvGrpSpPr>
          <p:grpSpPr>
            <a:xfrm>
              <a:off x="4893276" y="3877954"/>
              <a:ext cx="2671091" cy="643074"/>
              <a:chOff x="4893276" y="3877954"/>
              <a:chExt cx="2671091" cy="643074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E4B0C9C-C349-4766-8D61-5896F82D6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5193" y="3877954"/>
                <a:ext cx="439174" cy="4293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DDE2533-AA79-48A8-BE7A-E6DBAA18DB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3276" y="4322661"/>
                <a:ext cx="2671091" cy="1983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EBEAB6-DFAE-4545-96D8-5CF362909EF8}"/>
                </a:ext>
              </a:extLst>
            </p:cNvPr>
            <p:cNvSpPr txBox="1"/>
            <p:nvPr/>
          </p:nvSpPr>
          <p:spPr>
            <a:xfrm>
              <a:off x="7588188" y="3845631"/>
              <a:ext cx="12638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13% of Total Grant Requested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2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sz="2000" dirty="0"/>
              <a:t>Grant Application - Material Selection &amp; Cost 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F711239-F7E0-4618-B014-971103EC4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482725" y="871589"/>
            <a:ext cx="5810249" cy="408865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D364C6A-F209-4250-AD08-F540FA14613E}"/>
              </a:ext>
            </a:extLst>
          </p:cNvPr>
          <p:cNvSpPr/>
          <p:nvPr/>
        </p:nvSpPr>
        <p:spPr>
          <a:xfrm>
            <a:off x="5505450" y="3924301"/>
            <a:ext cx="1660525" cy="4033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 – </a:t>
            </a:r>
            <a:r>
              <a:rPr lang="en-US" sz="2000" dirty="0"/>
              <a:t>QAB Ranking &amp;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1" y="1200189"/>
            <a:ext cx="8762093" cy="3200399"/>
          </a:xfrm>
        </p:spPr>
        <p:txBody>
          <a:bodyPr>
            <a:normAutofit fontScale="92500" lnSpcReduction="10000"/>
          </a:bodyPr>
          <a:lstStyle/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r>
              <a:rPr lang="en-US" sz="1800" dirty="0"/>
              <a:t>QAB reviews &amp; ranks all grant applications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QAB / CD consider application oversights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sz="2200" dirty="0"/>
              <a:t>Doesn’t meet program policy</a:t>
            </a:r>
          </a:p>
          <a:p>
            <a:pPr lvl="3">
              <a:buClr>
                <a:schemeClr val="bg1">
                  <a:lumMod val="50000"/>
                </a:schemeClr>
              </a:buClr>
            </a:pPr>
            <a:r>
              <a:rPr lang="en-US" sz="1800" dirty="0"/>
              <a:t>Less than BF Pipe</a:t>
            </a:r>
          </a:p>
          <a:p>
            <a:pPr lvl="3">
              <a:buClr>
                <a:schemeClr val="bg1">
                  <a:lumMod val="50000"/>
                </a:schemeClr>
              </a:buClr>
            </a:pPr>
            <a:r>
              <a:rPr lang="en-US" sz="1800" dirty="0"/>
              <a:t>Existing Structure not eligible for replacement ( more than 75% BF width)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sz="2200" dirty="0"/>
              <a:t>Insufficient materials estimated for stream simulation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sz="2200" dirty="0"/>
              <a:t>Labor rates without prevailing wages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sz="2200" dirty="0"/>
              <a:t>Inadequate equipment and time allocations</a:t>
            </a:r>
          </a:p>
          <a:p>
            <a:pPr marL="912994" lvl="2" indent="0">
              <a:buClr>
                <a:schemeClr val="bg1">
                  <a:lumMod val="50000"/>
                </a:schemeClr>
              </a:buClr>
              <a:buNone/>
            </a:pPr>
            <a:endParaRPr lang="en-US" sz="2200" dirty="0"/>
          </a:p>
          <a:p>
            <a:pPr marL="456487" lvl="1" indent="0" algn="ctr">
              <a:buClr>
                <a:schemeClr val="bg1">
                  <a:lumMod val="50000"/>
                </a:schemeClr>
              </a:buClr>
              <a:buNone/>
            </a:pPr>
            <a:r>
              <a:rPr lang="en-US" sz="1800" u="sng" dirty="0"/>
              <a:t>After QAB ranking but before District Contracts, workplan can be revised.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9A829789-E2BA-405B-A09F-47D5C8162D06}"/>
              </a:ext>
            </a:extLst>
          </p:cNvPr>
          <p:cNvSpPr/>
          <p:nvPr/>
        </p:nvSpPr>
        <p:spPr>
          <a:xfrm>
            <a:off x="292009" y="638395"/>
            <a:ext cx="2209800" cy="272415"/>
          </a:xfrm>
          <a:prstGeom prst="roundRect">
            <a:avLst/>
          </a:prstGeom>
          <a:solidFill>
            <a:srgbClr val="F9FBB3"/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SCC Stream Crossing Notification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498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 – </a:t>
            </a:r>
            <a:r>
              <a:rPr lang="en-US" sz="2000" dirty="0"/>
              <a:t>Writing a Contract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1" y="1200189"/>
            <a:ext cx="8762093" cy="3200399"/>
          </a:xfrm>
        </p:spPr>
        <p:txBody>
          <a:bodyPr>
            <a:normAutofit/>
          </a:bodyPr>
          <a:lstStyle/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Contract (grant request) + </a:t>
            </a:r>
            <a:r>
              <a:rPr lang="en-US" sz="1800" dirty="0" err="1"/>
              <a:t>Inkind</a:t>
            </a:r>
            <a:r>
              <a:rPr lang="en-US" sz="1800" dirty="0"/>
              <a:t> Needs to = </a:t>
            </a:r>
            <a:r>
              <a:rPr lang="en-US" sz="1800" b="1" u="sng" dirty="0"/>
              <a:t>Realistic Budget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District Board approval of QAB Recommendations</a:t>
            </a:r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sz="1800" dirty="0"/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Attachment A – Grant Application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Attachment B – Workplan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Billable engineering work may begin after contract signed.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9A829789-E2BA-405B-A09F-47D5C8162D06}"/>
              </a:ext>
            </a:extLst>
          </p:cNvPr>
          <p:cNvSpPr/>
          <p:nvPr/>
        </p:nvSpPr>
        <p:spPr>
          <a:xfrm>
            <a:off x="292009" y="638395"/>
            <a:ext cx="2209800" cy="272415"/>
          </a:xfrm>
          <a:prstGeom prst="roundRect">
            <a:avLst/>
          </a:prstGeom>
          <a:solidFill>
            <a:srgbClr val="FF0000"/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SCC Stream Crossing Notification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2F3DBE-B33E-4AB3-9936-98BDD52D192E}"/>
              </a:ext>
            </a:extLst>
          </p:cNvPr>
          <p:cNvGrpSpPr/>
          <p:nvPr/>
        </p:nvGrpSpPr>
        <p:grpSpPr>
          <a:xfrm>
            <a:off x="4038600" y="2163711"/>
            <a:ext cx="485058" cy="816077"/>
            <a:chOff x="4014839" y="1812413"/>
            <a:chExt cx="485058" cy="8160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147970-BF16-428C-ACDF-F6AA311669CF}"/>
                </a:ext>
              </a:extLst>
            </p:cNvPr>
            <p:cNvCxnSpPr/>
            <p:nvPr/>
          </p:nvCxnSpPr>
          <p:spPr>
            <a:xfrm>
              <a:off x="4060723" y="1812413"/>
              <a:ext cx="439174" cy="4293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D6A5C4-AB24-4FD5-8E40-0D9660AEE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4839" y="2257120"/>
              <a:ext cx="485058" cy="371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7A451C-7F49-4AE9-8771-134DED4CFC25}"/>
              </a:ext>
            </a:extLst>
          </p:cNvPr>
          <p:cNvSpPr txBox="1"/>
          <p:nvPr/>
        </p:nvSpPr>
        <p:spPr>
          <a:xfrm>
            <a:off x="4523658" y="2408387"/>
            <a:ext cx="330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 DELIVERABLES</a:t>
            </a:r>
          </a:p>
        </p:txBody>
      </p:sp>
    </p:spTree>
    <p:extLst>
      <p:ext uri="{BB962C8B-B14F-4D97-AF65-F5344CB8AC3E}">
        <p14:creationId xmlns:p14="http://schemas.microsoft.com/office/powerpoint/2010/main" val="20979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 – </a:t>
            </a:r>
            <a:r>
              <a:rPr lang="en-US" sz="2000" dirty="0"/>
              <a:t>Engineering, Design, Permitting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1" y="1200189"/>
            <a:ext cx="8762093" cy="3200399"/>
          </a:xfrm>
        </p:spPr>
        <p:txBody>
          <a:bodyPr>
            <a:normAutofit lnSpcReduction="10000"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u="sng" dirty="0"/>
              <a:t>Background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P.E. seal required for permitted stream crossing replacements (GP #7, #11, Joint Permit)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Limit engineering fees up to 10% of contract $ amount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Applicant must cover remaining engineering fees above 10% threshold</a:t>
            </a:r>
          </a:p>
          <a:p>
            <a:pPr marL="456487" lvl="1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en-US" sz="1800" b="1" i="1" dirty="0"/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1" u="sng" dirty="0"/>
              <a:t>Challenges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Clients &amp; Engineers lack understanding of program objectives, policy requirements &amp; project needs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“Traditional” approach to engineering design / permitting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Non-competitive pricing</a:t>
            </a:r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669EEC-63AD-4C49-BBD9-78F45FD8F5E3}"/>
              </a:ext>
            </a:extLst>
          </p:cNvPr>
          <p:cNvSpPr txBox="1">
            <a:spLocks/>
          </p:cNvSpPr>
          <p:nvPr/>
        </p:nvSpPr>
        <p:spPr>
          <a:xfrm>
            <a:off x="762000" y="4295556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u="sng" dirty="0"/>
              <a:t>CONTACT CDGRS OR TU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10402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 – </a:t>
            </a:r>
            <a:r>
              <a:rPr lang="en-US" sz="2000" dirty="0"/>
              <a:t>Engineering, Design, Permitting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89"/>
            <a:ext cx="8604544" cy="3200399"/>
          </a:xfrm>
        </p:spPr>
        <p:txBody>
          <a:bodyPr>
            <a:normAutofit/>
          </a:bodyPr>
          <a:lstStyle/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dirty="0"/>
              <a:t>What does it do?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Establishes project expectations for client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Defines scope and deliverables (design &amp; permitting)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Provides opportunity for Applicant/District review of engineering products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Review prior to permit submittal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Technically-sound &amp; meets policy requirements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Promotes competitive pricing environment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Translates to development of good construction bid  / SOW documents</a:t>
            </a:r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E233D2-4E6C-4B5A-86F1-6C0DDD49EA10}"/>
              </a:ext>
            </a:extLst>
          </p:cNvPr>
          <p:cNvSpPr txBox="1">
            <a:spLocks/>
          </p:cNvSpPr>
          <p:nvPr/>
        </p:nvSpPr>
        <p:spPr>
          <a:xfrm>
            <a:off x="127000" y="826576"/>
            <a:ext cx="5200650" cy="437120"/>
          </a:xfrm>
          <a:prstGeom prst="rect">
            <a:avLst/>
          </a:prstGeom>
        </p:spPr>
        <p:txBody>
          <a:bodyPr lIns="91295" tIns="45648" rIns="91295" bIns="45648">
            <a:normAutofit fontScale="90000" lnSpcReduction="10000"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 u="sng" dirty="0">
                <a:latin typeface="Gill Sans MT" panose="020B0502020104020203" pitchFamily="34" charset="0"/>
              </a:rPr>
              <a:t>Engineering Request for Proposal (RFP)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0C48F-1F97-4125-990A-BAA6987224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7" y="4582367"/>
            <a:ext cx="630723" cy="4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34480"/>
            <a:ext cx="6973153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lvl="1">
              <a:spcBef>
                <a:spcPct val="0"/>
              </a:spcBef>
            </a:pPr>
            <a:endParaRPr lang="en-US" sz="1050" dirty="0"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</a:pPr>
            <a:endParaRPr lang="en-US" sz="135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5237" y="826576"/>
            <a:ext cx="5153359" cy="4698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1" i="1" u="sng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Stream Crossings with AOP (Stream Simulation)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Added layer of complexity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More time intensive process 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Often requires projects to be planned ahead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Requires time for permitting  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Requires consideration to timing for construction (waterway restrictions)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Grant application mostly developed w/out Engineer based on CDGRS, TU or CD’s recommendations.</a:t>
            </a: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354905" y="5429189"/>
            <a:ext cx="16002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A8E2919-D427-4CE2-80E2-33083554A27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829E38A-AF71-470F-9254-6F4CAC8A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 - Considerations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4B0B0-7658-4CFF-A723-E3DADCA69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52E3C-9D04-494C-9DBE-E656304F94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039" y="1325568"/>
            <a:ext cx="3645724" cy="268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DFF41-BD0A-4846-8594-DC0752BC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 – </a:t>
            </a:r>
            <a:r>
              <a:rPr lang="en-US" sz="2000" dirty="0"/>
              <a:t>Engineering, Design, Permitting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89"/>
            <a:ext cx="8604544" cy="3200399"/>
          </a:xfrm>
        </p:spPr>
        <p:txBody>
          <a:bodyPr>
            <a:normAutofit fontScale="85000" lnSpcReduction="20000"/>
          </a:bodyPr>
          <a:lstStyle/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900" b="1" i="1" dirty="0"/>
              <a:t>Overview…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b="1" i="1" dirty="0"/>
              <a:t>Defines 8 Scope of Work Tasks for engineer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1" dirty="0"/>
              <a:t>Project Management (“office work”, meetings, etc.)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1" dirty="0"/>
              <a:t>Site survey and mapping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1" dirty="0"/>
              <a:t>Hydraulic analysis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1" dirty="0"/>
              <a:t>Geomorphic assessment / channel “design”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1" dirty="0"/>
              <a:t>Structural design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1" dirty="0"/>
              <a:t>Permitting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1" dirty="0"/>
              <a:t>Construction documents &amp; construction cost estimate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1" dirty="0"/>
              <a:t>Construction inspection</a:t>
            </a:r>
          </a:p>
          <a:p>
            <a:pPr marL="912994" lvl="2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900" b="1" i="1" dirty="0"/>
          </a:p>
          <a:p>
            <a:pPr marL="0" indent="0"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900" b="1" i="1" u="sng" dirty="0"/>
              <a:t>Your project might require some or all of these, on a project-by-project basis</a:t>
            </a:r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E233D2-4E6C-4B5A-86F1-6C0DDD49EA10}"/>
              </a:ext>
            </a:extLst>
          </p:cNvPr>
          <p:cNvSpPr txBox="1">
            <a:spLocks/>
          </p:cNvSpPr>
          <p:nvPr/>
        </p:nvSpPr>
        <p:spPr>
          <a:xfrm>
            <a:off x="127000" y="826576"/>
            <a:ext cx="5200650" cy="437120"/>
          </a:xfrm>
          <a:prstGeom prst="rect">
            <a:avLst/>
          </a:prstGeom>
        </p:spPr>
        <p:txBody>
          <a:bodyPr lIns="91295" tIns="45648" rIns="91295" bIns="45648">
            <a:normAutofit fontScale="90000" lnSpcReduction="10000"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 u="sng" dirty="0">
                <a:latin typeface="Gill Sans MT" panose="020B0502020104020203" pitchFamily="34" charset="0"/>
              </a:rPr>
              <a:t>Engineering Request for Proposal (RFP)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6BBF8-1AE1-44FE-8A85-A3C4B83D7C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5419" y="1040363"/>
            <a:ext cx="2417725" cy="268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8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 – </a:t>
            </a:r>
            <a:r>
              <a:rPr lang="en-US" sz="2000" dirty="0"/>
              <a:t>Engineering, Design, Permitting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89"/>
            <a:ext cx="8604544" cy="3200399"/>
          </a:xfrm>
        </p:spPr>
        <p:txBody>
          <a:bodyPr>
            <a:normAutofit/>
          </a:bodyPr>
          <a:lstStyle/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dirty="0"/>
              <a:t>Overview…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1" i="1" dirty="0"/>
              <a:t>Specifies project objectives to be met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Permit type and minimum registration requirements (for GP projects)</a:t>
            </a:r>
          </a:p>
          <a:p>
            <a:pPr lvl="3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i="1" dirty="0"/>
              <a:t>GP11 Permit Memo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Replacement structure size, type and dimensions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Channel continuity / grade control (substrate &amp; aquatic organism passage)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Grade control sizing (maintain substrate / AOP for lifespan of the structure)</a:t>
            </a:r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E233D2-4E6C-4B5A-86F1-6C0DDD49EA10}"/>
              </a:ext>
            </a:extLst>
          </p:cNvPr>
          <p:cNvSpPr txBox="1">
            <a:spLocks/>
          </p:cNvSpPr>
          <p:nvPr/>
        </p:nvSpPr>
        <p:spPr>
          <a:xfrm>
            <a:off x="127000" y="826576"/>
            <a:ext cx="5200650" cy="437120"/>
          </a:xfrm>
          <a:prstGeom prst="rect">
            <a:avLst/>
          </a:prstGeom>
        </p:spPr>
        <p:txBody>
          <a:bodyPr lIns="91295" tIns="45648" rIns="91295" bIns="45648">
            <a:normAutofit fontScale="90000" lnSpcReduction="10000"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 u="sng" dirty="0">
                <a:latin typeface="Gill Sans MT" panose="020B0502020104020203" pitchFamily="34" charset="0"/>
              </a:rPr>
              <a:t>Engineering Request for Proposal (RFP)</a:t>
            </a:r>
          </a:p>
        </p:txBody>
      </p:sp>
    </p:spTree>
    <p:extLst>
      <p:ext uri="{BB962C8B-B14F-4D97-AF65-F5344CB8AC3E}">
        <p14:creationId xmlns:p14="http://schemas.microsoft.com/office/powerpoint/2010/main" val="10658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 – </a:t>
            </a:r>
            <a:r>
              <a:rPr lang="en-US" sz="2000" dirty="0"/>
              <a:t>Engineering, Design, Permitting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89"/>
            <a:ext cx="8604544" cy="3200399"/>
          </a:xfrm>
        </p:spPr>
        <p:txBody>
          <a:bodyPr>
            <a:normAutofit fontScale="92500" lnSpcReduction="10000"/>
          </a:bodyPr>
          <a:lstStyle/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dirty="0"/>
              <a:t>How does it work ?</a:t>
            </a:r>
          </a:p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dirty="0"/>
              <a:t>User-defined (that means you…)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Char char="•"/>
            </a:pPr>
            <a:r>
              <a:rPr lang="en-US" sz="1800" b="1" i="1" dirty="0"/>
              <a:t>Meant to be modified to fit your (municipality’s) project needs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Char char="•"/>
            </a:pPr>
            <a:r>
              <a:rPr lang="en-US" sz="1800" b="1" i="1" dirty="0"/>
              <a:t>Municipality or District decides work done in house or delegated to engineer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Geomorphic assessment / channel design data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Size, type, and dimensions of replacement structure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Applicable permit type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Construction oversight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Char char="•"/>
            </a:pPr>
            <a:r>
              <a:rPr lang="en-US" sz="1800" b="1" i="1" dirty="0"/>
              <a:t>Less engineering scope = lower engineering fee</a:t>
            </a:r>
          </a:p>
          <a:p>
            <a:pPr lvl="1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Char char="•"/>
            </a:pPr>
            <a:r>
              <a:rPr lang="en-US" sz="1800" b="1" i="1" dirty="0"/>
              <a:t>Consider technical assistance available through Center / TU when delegating scope to engineer.</a:t>
            </a:r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E233D2-4E6C-4B5A-86F1-6C0DDD49EA10}"/>
              </a:ext>
            </a:extLst>
          </p:cNvPr>
          <p:cNvSpPr txBox="1">
            <a:spLocks/>
          </p:cNvSpPr>
          <p:nvPr/>
        </p:nvSpPr>
        <p:spPr>
          <a:xfrm>
            <a:off x="127000" y="826576"/>
            <a:ext cx="5200650" cy="437120"/>
          </a:xfrm>
          <a:prstGeom prst="rect">
            <a:avLst/>
          </a:prstGeom>
        </p:spPr>
        <p:txBody>
          <a:bodyPr lIns="91295" tIns="45648" rIns="91295" bIns="45648">
            <a:normAutofit fontScale="90000" lnSpcReduction="10000"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 u="sng" dirty="0">
                <a:latin typeface="Gill Sans MT" panose="020B0502020104020203" pitchFamily="34" charset="0"/>
              </a:rPr>
              <a:t>Engineering Request for Proposal (RFP)</a:t>
            </a:r>
          </a:p>
        </p:txBody>
      </p:sp>
    </p:spTree>
    <p:extLst>
      <p:ext uri="{BB962C8B-B14F-4D97-AF65-F5344CB8AC3E}">
        <p14:creationId xmlns:p14="http://schemas.microsoft.com/office/powerpoint/2010/main" val="17441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 – </a:t>
            </a:r>
            <a:r>
              <a:rPr lang="en-US" sz="2000" dirty="0"/>
              <a:t>Engineering, Design, Permitting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89"/>
            <a:ext cx="5680587" cy="3200399"/>
          </a:xfrm>
        </p:spPr>
        <p:txBody>
          <a:bodyPr>
            <a:normAutofit/>
          </a:bodyPr>
          <a:lstStyle/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u="sng" dirty="0"/>
          </a:p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u="sng" dirty="0"/>
              <a:t>Available online at:</a:t>
            </a:r>
          </a:p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u="sng" dirty="0">
                <a:hlinkClick r:id="rId3"/>
              </a:rPr>
              <a:t>https://www.dirtandgravel.psu.edu/pa-program-resources/program-specific-resources/blank-forms</a:t>
            </a:r>
            <a:r>
              <a:rPr lang="en-US" sz="1800" b="1" i="1" u="sng" dirty="0"/>
              <a:t> </a:t>
            </a:r>
            <a:r>
              <a:rPr lang="en-US" sz="1800" b="1" i="1" dirty="0"/>
              <a:t>under “Example Forms”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/>
          </a:p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dirty="0"/>
              <a:t>Is there an engineer already “on retainer ?”</a:t>
            </a:r>
          </a:p>
          <a:p>
            <a:pPr lvl="2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i="1" dirty="0"/>
              <a:t>Still defines Scope of Work for sole-sourced engineering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u="sng" dirty="0"/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E233D2-4E6C-4B5A-86F1-6C0DDD49EA10}"/>
              </a:ext>
            </a:extLst>
          </p:cNvPr>
          <p:cNvSpPr txBox="1">
            <a:spLocks/>
          </p:cNvSpPr>
          <p:nvPr/>
        </p:nvSpPr>
        <p:spPr>
          <a:xfrm>
            <a:off x="127000" y="826576"/>
            <a:ext cx="5200650" cy="437120"/>
          </a:xfrm>
          <a:prstGeom prst="rect">
            <a:avLst/>
          </a:prstGeom>
        </p:spPr>
        <p:txBody>
          <a:bodyPr lIns="91295" tIns="45648" rIns="91295" bIns="45648">
            <a:normAutofit fontScale="90000" lnSpcReduction="10000"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 u="sng" dirty="0">
                <a:latin typeface="Gill Sans MT" panose="020B0502020104020203" pitchFamily="34" charset="0"/>
              </a:rPr>
              <a:t>Engineering Request for Proposal (RFP)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ABD15-D079-4CFC-9059-1FFB3CCF18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1384" y="826576"/>
            <a:ext cx="2908990" cy="377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7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E7E5-0222-45F3-B65E-A7B5E32C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 – </a:t>
            </a:r>
            <a:r>
              <a:rPr lang="en-US" sz="2000" dirty="0"/>
              <a:t>Engineering, Design, Permitting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72671-1853-4604-9F3A-A2C0945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B85-79CF-4AEF-A4B3-3A647C6C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53F-3FF7-42E9-BF00-94523E4D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89"/>
            <a:ext cx="3782961" cy="3200399"/>
          </a:xfrm>
        </p:spPr>
        <p:txBody>
          <a:bodyPr>
            <a:normAutofit/>
          </a:bodyPr>
          <a:lstStyle/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u="sng" dirty="0"/>
          </a:p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i="1" u="sng" dirty="0"/>
              <a:t>Available online at:</a:t>
            </a:r>
          </a:p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dirty="0">
                <a:hlinkClick r:id="rId3"/>
              </a:rPr>
              <a:t>https://www.dirtandgravel.psu.edu/sites/default/files/General%20Resources/Stream%20Crossings/DEP_GP11_memo_4_20_20.pdf</a:t>
            </a:r>
            <a:r>
              <a:rPr lang="en-US" sz="1800" dirty="0"/>
              <a:t> </a:t>
            </a:r>
          </a:p>
          <a:p>
            <a:pPr mar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1800" b="1" i="1" dirty="0"/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dirty="0"/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1" u="sng" dirty="0"/>
          </a:p>
          <a:p>
            <a:pPr marL="456487" lvl="1" indent="0">
              <a:buClr>
                <a:schemeClr val="bg1">
                  <a:lumMod val="50000"/>
                </a:schemeClr>
              </a:buClr>
              <a:buNone/>
            </a:pPr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E233D2-4E6C-4B5A-86F1-6C0DDD49EA10}"/>
              </a:ext>
            </a:extLst>
          </p:cNvPr>
          <p:cNvSpPr txBox="1">
            <a:spLocks/>
          </p:cNvSpPr>
          <p:nvPr/>
        </p:nvSpPr>
        <p:spPr>
          <a:xfrm>
            <a:off x="127000" y="826576"/>
            <a:ext cx="5200650" cy="437120"/>
          </a:xfrm>
          <a:prstGeom prst="rect">
            <a:avLst/>
          </a:prstGeom>
        </p:spPr>
        <p:txBody>
          <a:bodyPr lIns="91295" tIns="45648" rIns="91295" bIns="45648">
            <a:normAutofit fontScale="90000" lnSpcReduction="10000"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 dirty="0">
                <a:latin typeface="Gill Sans MT" panose="020B0502020104020203" pitchFamily="34" charset="0"/>
              </a:rPr>
              <a:t>DEP GP11 Clarification Memo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0D87C-84AC-42B5-8FFA-160425A793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724" y="826575"/>
            <a:ext cx="2973386" cy="379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A36673-1EC9-40C5-958D-28FEEEAF45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392" y="986400"/>
            <a:ext cx="2935387" cy="379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BC39C0-91BD-4A9F-BDC1-530F6EFB5063}"/>
              </a:ext>
            </a:extLst>
          </p:cNvPr>
          <p:cNvSpPr txBox="1">
            <a:spLocks/>
          </p:cNvSpPr>
          <p:nvPr/>
        </p:nvSpPr>
        <p:spPr>
          <a:xfrm>
            <a:off x="403874" y="4817591"/>
            <a:ext cx="8154427" cy="4698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i="1" dirty="0">
                <a:solidFill>
                  <a:schemeClr val="accent4"/>
                </a:solidFill>
                <a:latin typeface="Gill Sans MT"/>
              </a:rPr>
              <a:t>…2019 Stream Crossing Boot Camp Shaver’s Creek Permit Process…</a:t>
            </a:r>
          </a:p>
          <a:p>
            <a:pPr marL="0" indent="0">
              <a:buNone/>
              <a:defRPr/>
            </a:pPr>
            <a:endParaRPr lang="en-US" sz="2000" b="1" i="1" dirty="0">
              <a:solidFill>
                <a:schemeClr val="accent4"/>
              </a:solidFill>
              <a:latin typeface="Gill Sans MT"/>
            </a:endParaRPr>
          </a:p>
          <a:p>
            <a:pPr>
              <a:defRPr/>
            </a:pPr>
            <a:endParaRPr lang="en-US" sz="2000" b="1" i="1" dirty="0">
              <a:solidFill>
                <a:schemeClr val="accent4"/>
              </a:solidFill>
              <a:latin typeface="Gill Sans MT"/>
            </a:endParaRPr>
          </a:p>
          <a:p>
            <a:pPr marL="0" indent="0">
              <a:buNone/>
              <a:defRPr/>
            </a:pPr>
            <a:r>
              <a:rPr lang="en-US" sz="2000" b="1" i="1" dirty="0">
                <a:solidFill>
                  <a:schemeClr val="accent4"/>
                </a:solidFill>
                <a:latin typeface="Gill Sans MT"/>
              </a:rPr>
              <a:t> </a:t>
            </a:r>
          </a:p>
          <a:p>
            <a:pPr>
              <a:defRPr/>
            </a:pPr>
            <a:endParaRPr lang="en-US" sz="2000" b="1" i="1" dirty="0">
              <a:solidFill>
                <a:schemeClr val="accent4"/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4"/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sz="1800" b="1" i="1" dirty="0">
              <a:solidFill>
                <a:schemeClr val="accent4"/>
              </a:solidFill>
              <a:latin typeface="Gill Sans M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B5FB2F-A619-469A-8268-9740C3C0A3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3" y="4433044"/>
            <a:ext cx="630723" cy="4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7 - Bidding Stream Crossings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82BA0-B494-465A-B542-96F65CA7CEB5}"/>
              </a:ext>
            </a:extLst>
          </p:cNvPr>
          <p:cNvSpPr/>
          <p:nvPr/>
        </p:nvSpPr>
        <p:spPr>
          <a:xfrm>
            <a:off x="173991" y="1008939"/>
            <a:ext cx="6738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is Project Bidding Important?</a:t>
            </a:r>
          </a:p>
          <a:p>
            <a:pPr marL="285743" marR="0" lvl="0" indent="-285743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documents vital to successful projects </a:t>
            </a:r>
          </a:p>
          <a:p>
            <a:pPr marL="285743" marR="0" lvl="0" indent="-285743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Clear, concise plans required for contractor to understand project scope and goals. </a:t>
            </a:r>
          </a:p>
          <a:p>
            <a:pPr marL="285743" marR="0" lvl="0" indent="-285743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Contractual agreement – needs to be well planned to avoid conflict, confusion, &amp; delay during the construction process.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Bidding Requirements as of January 1, 2020 (PA Bulletin):</a:t>
            </a: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600075" marR="0" lvl="1" indent="-257175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Purchases &amp; Contracts below $11,300 -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No formal bidding or written/telephone quotes</a:t>
            </a:r>
          </a:p>
          <a:p>
            <a:pPr marL="600075" marR="0" lvl="1" indent="-257175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Purchases &amp; Contracts from $11,300 &amp; $21,000 -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3 written or telephone quotes</a:t>
            </a: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600075" marR="0" lvl="1" indent="-257175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Purchases &amp; Contracts greater than &gt;$21,000 -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Formal Competitive Bidding Required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C7F770-A8BE-4526-B1D9-66A147DAED5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6129" y="808630"/>
            <a:ext cx="1475789" cy="397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4762BD-15CA-4208-8946-C3D719EAD2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551D-6F06-42A8-A899-F8CC6991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B65F19-57B8-4469-B787-DE47A250BFB9}"/>
              </a:ext>
            </a:extLst>
          </p:cNvPr>
          <p:cNvSpPr txBox="1">
            <a:spLocks/>
          </p:cNvSpPr>
          <p:nvPr/>
        </p:nvSpPr>
        <p:spPr>
          <a:xfrm>
            <a:off x="-462537" y="4177755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u="sng" dirty="0">
                <a:solidFill>
                  <a:srgbClr val="3FAF49"/>
                </a:solidFill>
                <a:latin typeface="Gill Sans MT"/>
              </a:rPr>
              <a:t>CONTACT CDGRS OR TU FOR ASSISTANCE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BACD7C-DA6D-4EA5-9B0F-75C888C71C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7" y="4582367"/>
            <a:ext cx="630723" cy="4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92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7 - Bidding Stream Crossings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277946" y="872734"/>
            <a:ext cx="6858000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PennDOT MS-944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9BE97F-D139-4D49-8F9D-1852221F1368}"/>
              </a:ext>
            </a:extLst>
          </p:cNvPr>
          <p:cNvGrpSpPr/>
          <p:nvPr/>
        </p:nvGrpSpPr>
        <p:grpSpPr>
          <a:xfrm>
            <a:off x="374622" y="1172512"/>
            <a:ext cx="5887202" cy="3369473"/>
            <a:chOff x="342916" y="1105406"/>
            <a:chExt cx="8545960" cy="561078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9C2486-30D8-4FF9-9BF4-EF08A2013EE3}"/>
                </a:ext>
              </a:extLst>
            </p:cNvPr>
            <p:cNvGrpSpPr/>
            <p:nvPr/>
          </p:nvGrpSpPr>
          <p:grpSpPr>
            <a:xfrm>
              <a:off x="342916" y="1127622"/>
              <a:ext cx="4093967" cy="5566358"/>
              <a:chOff x="342916" y="1127622"/>
              <a:chExt cx="4093967" cy="5566358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EF60920-CCD5-4C95-AA0F-28F78AE73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916" y="1127622"/>
                <a:ext cx="4093967" cy="5566358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D8890C-1E80-4918-B89A-A5B7FDB7CE74}"/>
                  </a:ext>
                </a:extLst>
              </p:cNvPr>
              <p:cNvSpPr/>
              <p:nvPr/>
            </p:nvSpPr>
            <p:spPr>
              <a:xfrm>
                <a:off x="3038432" y="2058425"/>
                <a:ext cx="196822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DA4756-3653-412E-8F3B-043FF55228E6}"/>
                  </a:ext>
                </a:extLst>
              </p:cNvPr>
              <p:cNvSpPr/>
              <p:nvPr/>
            </p:nvSpPr>
            <p:spPr>
              <a:xfrm>
                <a:off x="3038432" y="2333597"/>
                <a:ext cx="512556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622AA4-9B28-4EBE-974C-D9A15157269F}"/>
                  </a:ext>
                </a:extLst>
              </p:cNvPr>
              <p:cNvSpPr/>
              <p:nvPr/>
            </p:nvSpPr>
            <p:spPr>
              <a:xfrm>
                <a:off x="2648890" y="2605794"/>
                <a:ext cx="1316244" cy="544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57466E2-1C3A-4290-A769-9D46D7F337CB}"/>
                </a:ext>
              </a:extLst>
            </p:cNvPr>
            <p:cNvGrpSpPr/>
            <p:nvPr/>
          </p:nvGrpSpPr>
          <p:grpSpPr>
            <a:xfrm>
              <a:off x="4692006" y="1105406"/>
              <a:ext cx="4196870" cy="5610789"/>
              <a:chOff x="4692006" y="1105406"/>
              <a:chExt cx="4196870" cy="5610789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525E61C-DB84-410F-A94D-6DD3FEBD5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006" y="1105406"/>
                <a:ext cx="4196870" cy="5610789"/>
              </a:xfrm>
              <a:prstGeom prst="rect">
                <a:avLst/>
              </a:prstGeom>
            </p:spPr>
          </p:pic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9D1DAB2-3548-4484-AC45-907991776BC9}"/>
                  </a:ext>
                </a:extLst>
              </p:cNvPr>
              <p:cNvSpPr/>
              <p:nvPr/>
            </p:nvSpPr>
            <p:spPr>
              <a:xfrm>
                <a:off x="5925148" y="1426956"/>
                <a:ext cx="237826" cy="73808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D8B1D9D-4B31-4A7F-A4B0-3C1E1C6BA09A}"/>
                  </a:ext>
                </a:extLst>
              </p:cNvPr>
              <p:cNvSpPr/>
              <p:nvPr/>
            </p:nvSpPr>
            <p:spPr>
              <a:xfrm>
                <a:off x="7324084" y="1426956"/>
                <a:ext cx="204339" cy="73808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031448D-2A0A-4341-9B08-B82DA733A761}"/>
                  </a:ext>
                </a:extLst>
              </p:cNvPr>
              <p:cNvSpPr/>
              <p:nvPr/>
            </p:nvSpPr>
            <p:spPr>
              <a:xfrm>
                <a:off x="6301832" y="2596126"/>
                <a:ext cx="237826" cy="73808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" name="Picture 17" descr="A picture containing outdoor, rock, water, rocky&#10;&#10;Description automatically generated">
            <a:extLst>
              <a:ext uri="{FF2B5EF4-FFF2-40B4-BE49-F238E27FC236}">
                <a16:creationId xmlns:a16="http://schemas.microsoft.com/office/drawing/2014/main" id="{D277C982-D37C-4E0B-9E61-08D1326B85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100" y="1093655"/>
            <a:ext cx="2305484" cy="3527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38D418-D558-4EB3-86B5-87E1B511A2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653D3-6B73-4C8C-91D9-AFDEB377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22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7 - Bidding Stream Crossings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277946" y="872734"/>
            <a:ext cx="6858000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MasterSpec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“Front End” Forms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Instructions to Bidders &amp; Contract Forms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Request for Bid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Prevailing Wage Forms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Bid Agreement Forms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Non-Collusion Form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Notice of Award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Construction Specifications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&amp; How to Install Crossing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Demolition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DSA Specification, Earthwork, etc.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 descr="A close up of a rock&#10;&#10;Description automatically generated">
            <a:extLst>
              <a:ext uri="{FF2B5EF4-FFF2-40B4-BE49-F238E27FC236}">
                <a16:creationId xmlns:a16="http://schemas.microsoft.com/office/drawing/2014/main" id="{49905D48-FF29-432D-B9DE-D3EB1479FC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735" y="1218787"/>
            <a:ext cx="4069307" cy="3051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7184FF-1F28-440A-AAC3-0B7C733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9072F-24A2-4167-8D0E-0410224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26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7 - Bidding Stream Crossings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277946" y="872734"/>
            <a:ext cx="4809663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Site Showing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gathering of potential bidders to review bid packet details.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Often require attendance to submit bid.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Helps obtain accurate, competitive bids.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District attendance is recommended.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Addendums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Written information adding to, clarifying or modifying the bidding documents during bidding process.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A group of peopl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1F68F07B-4AAC-4DA8-87C0-3297BDEDA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70" y="1213989"/>
            <a:ext cx="3620696" cy="271552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9D08E-07D6-49CF-8481-A05F0D30C0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5E8BC-7DA6-414C-BBC1-6869C469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52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7 - Bidding Stream Crossings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277946" y="872734"/>
            <a:ext cx="5741854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Oversights &amp; Issues</a:t>
            </a:r>
          </a:p>
          <a:p>
            <a:pPr marL="214313" marR="0" lvl="0" indent="-214313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Pre-Bid site showing.</a:t>
            </a:r>
          </a:p>
          <a:p>
            <a:pPr marL="214313" marR="0" lvl="0" indent="-214313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Pre-Construction meeting identified in bid packet.</a:t>
            </a:r>
          </a:p>
          <a:p>
            <a:pPr marL="214313" marR="0" lvl="0" indent="-214313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identification of inspectors (Township, Engineer, Conservation District).</a:t>
            </a:r>
          </a:p>
          <a:p>
            <a:pPr marL="214313" marR="0" lvl="0" indent="-214313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investigation of roadway restrictions, bonding requirements, construction limitations, utilities, etc.</a:t>
            </a:r>
          </a:p>
          <a:p>
            <a:pPr marL="214313" marR="0" lvl="0" indent="-214313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Lack of specs. &amp; details for pipe slope (Longitudinal Profile), stream &amp; site restoration or survey requirements.</a:t>
            </a:r>
          </a:p>
          <a:p>
            <a:pPr marL="214313" marR="0" lvl="0" indent="-214313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Clearly defined roles of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is providing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the job.</a:t>
            </a:r>
          </a:p>
          <a:p>
            <a:pPr marL="214313" marR="0" lvl="0" indent="-214313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Request for product submittals.</a:t>
            </a:r>
          </a:p>
          <a:p>
            <a:pPr marL="214313" marR="0" lvl="0" indent="-214313" algn="just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Clearly defined timeframes.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 descr="A person standing next to a river&#10;&#10;Description automatically generated">
            <a:extLst>
              <a:ext uri="{FF2B5EF4-FFF2-40B4-BE49-F238E27FC236}">
                <a16:creationId xmlns:a16="http://schemas.microsoft.com/office/drawing/2014/main" id="{B8F54D0F-D801-4653-B4B4-4BD3EE6F2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1504950"/>
            <a:ext cx="2438400" cy="262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EA6B4B-D979-45E7-A58C-2F86DCB1B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E1E0BC-1647-48BC-91F1-8E2BFADD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0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34480"/>
            <a:ext cx="6973153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lvl="1">
              <a:spcBef>
                <a:spcPct val="0"/>
              </a:spcBef>
            </a:pPr>
            <a:endParaRPr lang="en-US" sz="1050" dirty="0"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</a:pPr>
            <a:endParaRPr lang="en-US" sz="135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077" y="832745"/>
            <a:ext cx="7906077" cy="4698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1" i="1" u="sng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Stream Crossings with AOP (Stream Simulation)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SCC Stream Crossing Notification Process</a:t>
            </a: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QAB Ranking Meeting(s) &amp; District Board Contract Approval Process</a:t>
            </a:r>
          </a:p>
          <a:p>
            <a:pPr marL="0" indent="0" algn="ctr">
              <a:buNone/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 marL="0" indent="0" algn="ctr">
              <a:buNone/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CDGRS Stream Crossing Replacement Program is </a:t>
            </a:r>
            <a:r>
              <a:rPr lang="en-US" sz="1800" b="1" i="1" u="sng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EVOLVING</a:t>
            </a:r>
          </a:p>
          <a:p>
            <a:pPr marL="0" indent="0" algn="ctr">
              <a:buNone/>
              <a:defRPr/>
            </a:pPr>
            <a:endParaRPr lang="en-US" sz="1800" b="1" i="1" u="sng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 marL="0" indent="0" algn="ctr">
              <a:buNone/>
              <a:defRPr/>
            </a:pPr>
            <a:endParaRPr lang="en-US" sz="1800" b="1" i="1" u="sng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 marL="0" indent="0" algn="ctr">
              <a:buNone/>
              <a:defRPr/>
            </a:pPr>
            <a:endParaRPr lang="en-US" sz="1800" b="1" i="1" u="sng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 marL="0" indent="0" algn="ctr">
              <a:buNone/>
              <a:defRPr/>
            </a:pPr>
            <a:endParaRPr lang="en-US" sz="1800" b="1" i="1" u="sng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 marL="0" indent="0" algn="ctr">
              <a:buNone/>
              <a:defRPr/>
            </a:pPr>
            <a:endParaRPr lang="en-US" sz="1800" b="1" i="1" u="sng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 marL="0" indent="0" algn="ctr">
              <a:buNone/>
              <a:defRPr/>
            </a:pPr>
            <a:r>
              <a:rPr lang="en-US" sz="1800" b="1" i="1" u="sng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Consider how your County can Evolve with us!</a:t>
            </a: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354905" y="5429189"/>
            <a:ext cx="16002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A8E2919-D427-4CE2-80E2-33083554A27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829E38A-AF71-470F-9254-6F4CAC8A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 - Considerations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4B0B0-7658-4CFF-A723-E3DADCA69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B5D26E-B48C-46F3-A207-32257BB4D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23"/>
          <a:stretch/>
        </p:blipFill>
        <p:spPr>
          <a:xfrm>
            <a:off x="2745391" y="2540001"/>
            <a:ext cx="2737732" cy="1595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08666-6EBB-4321-80C8-2D2A631B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8 - Inspecting Stream Crossing Projects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256798" y="866692"/>
            <a:ext cx="6858000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Crossing Projects Require Attention to Detail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Documentation of Existing Site Conditions, Critical Stages During Construction &amp; Post Completion of Project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Pre-Construction Meeting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Survey – Benchmark Identification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Mobilization &amp; Traffic Control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Diversion &amp; E&amp;S BMPs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Clearing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Structure Removal &amp; Disposal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Prep for New Structure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Assembly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Placement (if applicable)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Backfill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Simulation Through Structure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Roadway Reconstruction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Cleanup, Restoration (Seed &amp; Mulch)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outdoor, rock, sitting, bird&#10;&#10;Description automatically generated">
            <a:extLst>
              <a:ext uri="{FF2B5EF4-FFF2-40B4-BE49-F238E27FC236}">
                <a16:creationId xmlns:a16="http://schemas.microsoft.com/office/drawing/2014/main" id="{38691F13-F34C-48F1-A0EF-6F3C24321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052" y="1461404"/>
            <a:ext cx="4200399" cy="3150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717C7E-D346-4D1B-A56A-A68B166227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A4705-0A6E-4467-851A-2394965E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E21C69-126D-4A51-973A-1BC628CF8B8A}"/>
              </a:ext>
            </a:extLst>
          </p:cNvPr>
          <p:cNvSpPr txBox="1">
            <a:spLocks/>
          </p:cNvSpPr>
          <p:nvPr/>
        </p:nvSpPr>
        <p:spPr>
          <a:xfrm>
            <a:off x="-537286" y="4787507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u="sng" dirty="0">
                <a:solidFill>
                  <a:srgbClr val="3FAF49"/>
                </a:solidFill>
                <a:latin typeface="Gill Sans MT"/>
              </a:rPr>
              <a:t>CONTACT CDGRS OR TU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2815261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8 - Inspecting Stream Crossing Projects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256798" y="866692"/>
            <a:ext cx="4193197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Pre-Construction Meeting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Establishes “project team” &amp; day to day working relationships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construction schedule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required documentation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Permit Conditions and Special Site Features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u="sng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Survey – Benchmark Identification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 - correct stream slope, alignment, etc.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benchmarks and control point locations.</a:t>
            </a:r>
          </a:p>
          <a:p>
            <a:pPr marL="557213" lvl="1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for offsets if located within the excavation area.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in foundation elevations severely affect the project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areas not to be disturbed.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and re-check the work!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grass, outdoor, building, field&#10;&#10;Description automatically generated">
            <a:extLst>
              <a:ext uri="{FF2B5EF4-FFF2-40B4-BE49-F238E27FC236}">
                <a16:creationId xmlns:a16="http://schemas.microsoft.com/office/drawing/2014/main" id="{0F718737-3C1C-4799-81CA-DA37B0D2B6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908" y="1005584"/>
            <a:ext cx="4572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0035D0-DCA6-4D74-AEF7-576B4050A4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73414-5FD0-4945-907A-2074F397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28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8 - Inspecting Stream Crossing Projects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256798" y="866692"/>
            <a:ext cx="6215921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Diversion &amp; E&amp;S BMPs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E&amp;S BMP materials are on site at start of project.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there is plan for bypass pump refueling.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clearing and disturbance to greatest extent possible.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waste or stockpile areas and separate materials as applicable.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“Clean up” jobsite daily or before weather events.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Coffer dam materials provide tight seal to streambanks and bed. 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Clearing, Existing Structure Removal, Foundation Prep for New Structure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OSHA soil categories &amp; max. excavation slope angles – Excavation slope failure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Unsuitable foundation soils for structure foundation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Encounter bedrock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 space to operate (pipe assembly, backfill &amp; compaction equipment, etc.)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 bedding material</a:t>
            </a: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u="sng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outdoor, grass, dirt, forest&#10;&#10;Description automatically generated">
            <a:extLst>
              <a:ext uri="{FF2B5EF4-FFF2-40B4-BE49-F238E27FC236}">
                <a16:creationId xmlns:a16="http://schemas.microsoft.com/office/drawing/2014/main" id="{9F6AC390-F938-4D99-9446-680C2CAA2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226" y="982276"/>
            <a:ext cx="2358977" cy="3644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6E276-C96D-4339-9631-6B7A636D9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FDD60-6637-46D4-8075-F991D5A6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15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8 - Inspecting Stream Crossing Projects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383039" y="876928"/>
            <a:ext cx="4756608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Assembly &amp; Structure Placement (if applicable)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manufacturer rep. on site to start assembly.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shop drawings &amp; tools required for assembly.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access &amp; aerial obstacles for concrete trucks, cranes, etc.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Forms, embedded bolts, reinforcing bars match shop drawings &amp; manufacturer recommendations. 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hardware installed and torqued to spec.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Handle materials carefully.</a:t>
            </a: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Backfill &amp; Roadway Reconstruction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backfill at proper moisture content.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Backfill meets manufacture specs. 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hand operated compaction equipment at haunches of structure and compact in lifts of 8 – 12”.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compacted minimum cover over the structure.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outdoor, grass, truck, person&#10;&#10;Description automatically generated">
            <a:extLst>
              <a:ext uri="{FF2B5EF4-FFF2-40B4-BE49-F238E27FC236}">
                <a16:creationId xmlns:a16="http://schemas.microsoft.com/office/drawing/2014/main" id="{05E537A6-93C0-4251-A23C-381CCD5C02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02" y="837508"/>
            <a:ext cx="3572059" cy="1981302"/>
          </a:xfrm>
          <a:prstGeom prst="rect">
            <a:avLst/>
          </a:prstGeom>
        </p:spPr>
      </p:pic>
      <p:pic>
        <p:nvPicPr>
          <p:cNvPr id="7" name="Picture 6" descr="A picture containing outdoor, building, track, train&#10;&#10;Description automatically generated">
            <a:extLst>
              <a:ext uri="{FF2B5EF4-FFF2-40B4-BE49-F238E27FC236}">
                <a16:creationId xmlns:a16="http://schemas.microsoft.com/office/drawing/2014/main" id="{958CCAB4-2E39-4426-9440-006E2AFE9E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60484" y="2920064"/>
            <a:ext cx="2188181" cy="1641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4144C-D7BF-472A-AC24-DD5DEBB8B0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56AC6-F045-466E-8BA5-DF492982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14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8 - Inspecting Stream Crossing Projects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383039" y="876928"/>
            <a:ext cx="4590938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u="sng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Simulation Through Structure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gradation, depth and linear extent of stream work.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Voids filled after each lift by washing filler material into voids and with hand tamping.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elevation line is marked in the structure.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or labor suitable for structure size is provided to establish stream bed &amp; channel features.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push material in structures with full invert &amp; use rubber tire/tracked equipment when possible.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Cleanup, Restoration (Seed &amp; Mulch)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 &amp; mulch using natives suitable for shade conditions &amp; reseed as needed.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E&amp;S BMPs are removed when vegetation is established.</a:t>
            </a: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 pot with food in it&#10;&#10;Description automatically generated">
            <a:extLst>
              <a:ext uri="{FF2B5EF4-FFF2-40B4-BE49-F238E27FC236}">
                <a16:creationId xmlns:a16="http://schemas.microsoft.com/office/drawing/2014/main" id="{4197BE88-9AA1-40A1-915B-6BFFA34B18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258" y="1565245"/>
            <a:ext cx="3204251" cy="2403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E7444-A341-40AB-87B2-F8F7A12C3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D4128-1B49-43C4-9AA4-9100DE41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92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9 – Final Inspection &amp; </a:t>
            </a:r>
            <a:r>
              <a:rPr lang="en-US" b="1" dirty="0" err="1">
                <a:solidFill>
                  <a:schemeClr val="accent6"/>
                </a:solidFill>
              </a:rPr>
              <a:t>Asbuilt</a:t>
            </a:r>
            <a:r>
              <a:rPr lang="en-US" b="1" dirty="0">
                <a:solidFill>
                  <a:schemeClr val="accent6"/>
                </a:solidFill>
              </a:rPr>
              <a:t> Notes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383039" y="876928"/>
            <a:ext cx="4590938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u="sng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Inspection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 before contract mobilizes out of job site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construction plan drawings &amp; scope of work – everything completed?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permanent E&amp;S BMPs installed (seed, mulch, Turf Reinforcement Matting, Rip Rap, etc.)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As-built Notes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built notes (work as executed survey) 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Drawn over original grant workplan or construction drawings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done in red pen, initialed &amp; dated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differ from original workplan if agreed upon by all parties upfront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b="1" u="sng" kern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require Engineer’s Input &amp; Approval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 for Completion Report Form</a:t>
            </a: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7444-A341-40AB-87B2-F8F7A12C32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6DB22-A991-40E9-B45A-1E4B69701B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60531" y="1669750"/>
            <a:ext cx="3863171" cy="21730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D2AA4-FE2B-4630-B430-866010D4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50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84A9-C4FF-4D57-ACF0-FCED863E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779"/>
            <a:ext cx="7620000" cy="45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STEP 10 – Completion Reporting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79301A-110D-42BE-ABEF-A9FB70AF4D52}"/>
              </a:ext>
            </a:extLst>
          </p:cNvPr>
          <p:cNvSpPr txBox="1">
            <a:spLocks noChangeArrowheads="1"/>
          </p:cNvSpPr>
          <p:nvPr/>
        </p:nvSpPr>
        <p:spPr>
          <a:xfrm>
            <a:off x="776531" y="843200"/>
            <a:ext cx="4590938" cy="4695825"/>
          </a:xfrm>
          <a:prstGeom prst="rect">
            <a:avLst/>
          </a:prstGeom>
          <a:noFill/>
        </p:spPr>
        <p:txBody>
          <a:bodyPr lIns="67866" tIns="33338" rIns="67866" bIns="33338"/>
          <a:lstStyle/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u="sng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50" b="1" u="sng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Case File Must Have When Project is Completed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Contract, Grant Application, Workplan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Crossing Evaluation Form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Count Validation Form (if applicable)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of all applicable permits and E&amp;S plan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 One Call serial #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350" kern="0" dirty="0">
                <a:solidFill>
                  <a:srgbClr val="A5A5A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Prevailing documentation (if applicable)</a:t>
            </a: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350" b="1" kern="0" dirty="0">
              <a:solidFill>
                <a:srgbClr val="A5A5A5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7444-A341-40AB-87B2-F8F7A12C32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FD7C04-B9C2-4E21-AB13-0CFD56253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811" y="876928"/>
            <a:ext cx="3010814" cy="390118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91ECE-C9F2-4145-8ADD-75F6C021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66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66"/>
              <a:t>46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9417-D757-4063-8BC4-0E2D867B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/>
              <a:t>Questions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CB840-673D-421B-BA9B-54105674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D24A88-4A4C-4BC6-9061-63F02A927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895350"/>
            <a:ext cx="6553200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44A14-AC91-455E-8174-17E0FB7139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F9EF046-1BFC-4A1E-A8B5-7CBFA5022C0B}"/>
              </a:ext>
            </a:extLst>
          </p:cNvPr>
          <p:cNvSpPr txBox="1">
            <a:spLocks/>
          </p:cNvSpPr>
          <p:nvPr/>
        </p:nvSpPr>
        <p:spPr>
          <a:xfrm>
            <a:off x="76200" y="4845394"/>
            <a:ext cx="8154427" cy="4698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i="1" dirty="0">
                <a:solidFill>
                  <a:schemeClr val="accent4"/>
                </a:solidFill>
                <a:latin typeface="Gill Sans MT"/>
              </a:rPr>
              <a:t>…2020 Shaver’s Creek Stream Crossing Replacement…</a:t>
            </a:r>
          </a:p>
          <a:p>
            <a:pPr marL="0" indent="0">
              <a:buNone/>
              <a:defRPr/>
            </a:pPr>
            <a:endParaRPr lang="en-US" sz="2000" b="1" i="1" dirty="0">
              <a:solidFill>
                <a:schemeClr val="accent4"/>
              </a:solidFill>
              <a:latin typeface="Gill Sans MT"/>
            </a:endParaRPr>
          </a:p>
          <a:p>
            <a:pPr>
              <a:defRPr/>
            </a:pPr>
            <a:endParaRPr lang="en-US" sz="2000" b="1" i="1" dirty="0">
              <a:solidFill>
                <a:schemeClr val="accent4"/>
              </a:solidFill>
              <a:latin typeface="Gill Sans MT"/>
            </a:endParaRPr>
          </a:p>
          <a:p>
            <a:pPr marL="0" indent="0">
              <a:buNone/>
              <a:defRPr/>
            </a:pPr>
            <a:r>
              <a:rPr lang="en-US" sz="2000" b="1" i="1" dirty="0">
                <a:solidFill>
                  <a:schemeClr val="accent4"/>
                </a:solidFill>
                <a:latin typeface="Gill Sans MT"/>
              </a:rPr>
              <a:t> </a:t>
            </a:r>
          </a:p>
          <a:p>
            <a:pPr>
              <a:defRPr/>
            </a:pPr>
            <a:endParaRPr lang="en-US" sz="2000" b="1" i="1" dirty="0">
              <a:solidFill>
                <a:schemeClr val="accent4"/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4"/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sz="1800" b="1" i="1" dirty="0">
              <a:solidFill>
                <a:schemeClr val="accent4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34645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34480"/>
            <a:ext cx="6973153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lvl="1">
              <a:spcBef>
                <a:spcPct val="0"/>
              </a:spcBef>
            </a:pPr>
            <a:endParaRPr lang="en-US" sz="1050" dirty="0"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</a:pPr>
            <a:endParaRPr lang="en-US" sz="135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077" y="832745"/>
            <a:ext cx="7906077" cy="4698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 marL="0" indent="0">
              <a:buNone/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#1 - Initial Site Assessment</a:t>
            </a:r>
          </a:p>
          <a:p>
            <a:pPr marL="0" indent="0">
              <a:buNone/>
              <a:defRPr/>
            </a:pPr>
            <a:r>
              <a:rPr lang="en-US" sz="1800" b="1" i="1" dirty="0">
                <a:latin typeface="Gill Sans MT"/>
              </a:rPr>
              <a:t>#2 - Longitudinal Profile Survey</a:t>
            </a:r>
          </a:p>
          <a:p>
            <a:pPr marL="0" indent="0">
              <a:buNone/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#3 - Grant Application – Material Selection &amp; Cost Estimation</a:t>
            </a:r>
          </a:p>
          <a:p>
            <a:pPr marL="0" indent="0">
              <a:buNone/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#4 - QAB Ranking &amp; Review</a:t>
            </a:r>
          </a:p>
          <a:p>
            <a:pPr marL="0" indent="0">
              <a:buNone/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#5 - Writing a Contract</a:t>
            </a:r>
          </a:p>
          <a:p>
            <a:pPr marL="0" indent="0">
              <a:buNone/>
              <a:defRPr/>
            </a:pPr>
            <a:r>
              <a:rPr lang="en-US" sz="1800" b="1" i="1" dirty="0">
                <a:latin typeface="Gill Sans MT"/>
              </a:rPr>
              <a:t>#6 - Engineering, Design, Permitting</a:t>
            </a:r>
          </a:p>
          <a:p>
            <a:pPr marL="0" indent="0">
              <a:buNone/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#7 - Bidding a Stream Crossing</a:t>
            </a:r>
          </a:p>
          <a:p>
            <a:pPr marL="0" indent="0">
              <a:buNone/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#8 - Inspection</a:t>
            </a:r>
          </a:p>
          <a:p>
            <a:pPr marL="0" indent="0">
              <a:buNone/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#9 - Final Inspection &amp; As-built Notes</a:t>
            </a:r>
          </a:p>
          <a:p>
            <a:pPr marL="0" indent="0">
              <a:buNone/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#10 - Completion Report</a:t>
            </a: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354905" y="5429189"/>
            <a:ext cx="16002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A8E2919-D427-4CE2-80E2-33083554A27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829E38A-AF71-470F-9254-6F4CAC8A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 – 10 Step Approach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4B0B0-7658-4CFF-A723-E3DADCA69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08666-6EBB-4321-80C8-2D2A631B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934480"/>
            <a:ext cx="6973153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lvl="1">
              <a:spcBef>
                <a:spcPct val="0"/>
              </a:spcBef>
            </a:pPr>
            <a:endParaRPr lang="en-US" sz="1050" dirty="0"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</a:pPr>
            <a:endParaRPr lang="en-US" sz="135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97564" y="832745"/>
            <a:ext cx="4461382" cy="4698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Ideally applicant notifies you </a:t>
            </a:r>
            <a:r>
              <a:rPr lang="en-US" sz="1800" b="1" i="1" u="sng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before they submit the grant application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.</a:t>
            </a:r>
          </a:p>
          <a:p>
            <a:pPr marL="0" indent="0">
              <a:buNone/>
              <a:defRPr/>
            </a:pPr>
            <a:endParaRPr lang="en-US" sz="1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Meet on site and complete the Stream Crossing Evaluation Form</a:t>
            </a:r>
          </a:p>
          <a:p>
            <a:pPr marL="0" indent="0">
              <a:buNone/>
              <a:defRPr/>
            </a:pPr>
            <a:endParaRPr lang="en-US" sz="1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Honest, candid conversation about Applicant &amp; District’s expectations for the project</a:t>
            </a:r>
          </a:p>
          <a:p>
            <a:pPr marL="0" indent="0">
              <a:buNone/>
              <a:defRPr/>
            </a:pPr>
            <a:endParaRPr lang="en-US" sz="1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Review site history</a:t>
            </a:r>
          </a:p>
          <a:p>
            <a:pPr marL="0" indent="0">
              <a:buNone/>
              <a:defRPr/>
            </a:pPr>
            <a:endParaRPr lang="en-US" sz="1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At least 100% </a:t>
            </a:r>
            <a:r>
              <a:rPr lang="en-US" sz="1800" b="1" i="1" dirty="0" err="1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Bankfull</a:t>
            </a: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 (BF)</a:t>
            </a:r>
          </a:p>
          <a:p>
            <a:pPr lvl="1">
              <a:defRPr/>
            </a:pPr>
            <a:r>
              <a:rPr lang="en-US" sz="12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may consider 1.25 to 1.5 BF </a:t>
            </a: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354905" y="5429189"/>
            <a:ext cx="16002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A8E2919-D427-4CE2-80E2-33083554A27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829E38A-AF71-470F-9254-6F4CAC8A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 – Initial Site Assessment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4B0B0-7658-4CFF-A723-E3DADCA69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CA6AB99-B984-4462-A351-843FF0AD1C33}"/>
              </a:ext>
            </a:extLst>
          </p:cNvPr>
          <p:cNvGrpSpPr/>
          <p:nvPr/>
        </p:nvGrpSpPr>
        <p:grpSpPr>
          <a:xfrm>
            <a:off x="5507577" y="858703"/>
            <a:ext cx="3101281" cy="3961977"/>
            <a:chOff x="4191000" y="453572"/>
            <a:chExt cx="4844195" cy="630854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CC098C8-34DA-42C2-94BD-0CCC3B2D1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53572"/>
              <a:ext cx="4844195" cy="630854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6FF7B-DA03-4DF0-BDBF-8BE74B27E04F}"/>
                </a:ext>
              </a:extLst>
            </p:cNvPr>
            <p:cNvSpPr/>
            <p:nvPr/>
          </p:nvSpPr>
          <p:spPr>
            <a:xfrm>
              <a:off x="5860999" y="1164653"/>
              <a:ext cx="1656596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Site Info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7BCB97-0282-443D-A3E9-206CDD2B2A33}"/>
                </a:ext>
              </a:extLst>
            </p:cNvPr>
            <p:cNvSpPr/>
            <p:nvPr/>
          </p:nvSpPr>
          <p:spPr>
            <a:xfrm>
              <a:off x="4974797" y="2755900"/>
              <a:ext cx="3428999" cy="6556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Site Evaluation: width considerations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E2E4D4-B1DA-4735-B3B0-AE13C8DF2D1F}"/>
                </a:ext>
              </a:extLst>
            </p:cNvPr>
            <p:cNvSpPr/>
            <p:nvPr/>
          </p:nvSpPr>
          <p:spPr>
            <a:xfrm>
              <a:off x="4974797" y="4648199"/>
              <a:ext cx="3428999" cy="6556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Site Evaluation: erosion considerations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32C65E-6B4A-4922-8234-93C1826A9685}"/>
                </a:ext>
              </a:extLst>
            </p:cNvPr>
            <p:cNvSpPr/>
            <p:nvPr/>
          </p:nvSpPr>
          <p:spPr>
            <a:xfrm>
              <a:off x="4974797" y="5867400"/>
              <a:ext cx="3429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Eligibility Determination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FA15EC58-3479-4818-8EBC-8F5400051D92}"/>
              </a:ext>
            </a:extLst>
          </p:cNvPr>
          <p:cNvSpPr/>
          <p:nvPr/>
        </p:nvSpPr>
        <p:spPr>
          <a:xfrm>
            <a:off x="292009" y="606319"/>
            <a:ext cx="2209800" cy="272415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SCC Stream Crossing Notification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B32FA-16E8-4739-AC90-9E481C09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6E1D53-A58F-4C91-BAED-A7820C7135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7" y="4582367"/>
            <a:ext cx="630723" cy="4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3536" y="934480"/>
            <a:ext cx="8583562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  <a:p>
            <a:pPr lvl="1">
              <a:spcBef>
                <a:spcPct val="0"/>
              </a:spcBef>
            </a:pPr>
            <a:endParaRPr lang="en-US" sz="1050" dirty="0"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</a:pPr>
            <a:endParaRPr lang="en-US" sz="135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en-US" sz="1500" i="1" dirty="0">
              <a:latin typeface="Gill Sans MT" panose="020B0502020104020203" pitchFamily="34" charset="0"/>
            </a:endParaRPr>
          </a:p>
          <a:p>
            <a:pPr marL="342900" lvl="1" indent="0">
              <a:spcBef>
                <a:spcPct val="0"/>
              </a:spcBef>
              <a:buNone/>
            </a:pPr>
            <a:endParaRPr lang="en-US" sz="1350" i="1" dirty="0">
              <a:latin typeface="Gill Sans MT" panose="020B050202010402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97563" y="832745"/>
            <a:ext cx="8154427" cy="4698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Over 20’ Clear Span Opening – Considered a Bridge</a:t>
            </a:r>
          </a:p>
          <a:p>
            <a:pPr lvl="1">
              <a:defRPr/>
            </a:pP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Federal inspection requirement every 2 years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8-20’ County Inspection Requirements May Apply</a:t>
            </a:r>
          </a:p>
          <a:p>
            <a:pPr marL="0" indent="0">
              <a:buNone/>
              <a:defRPr/>
            </a:pPr>
            <a:endParaRPr lang="en-US" sz="1000" b="1" i="1" dirty="0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Gill Sans MT"/>
            </a:endParaRPr>
          </a:p>
          <a:p>
            <a:pPr marL="0" indent="0" algn="ctr"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Is the Applicant committed to seeing this project through?</a:t>
            </a:r>
          </a:p>
          <a:p>
            <a:pPr marL="0" indent="0">
              <a:buNone/>
              <a:defRPr/>
            </a:pP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 marL="0" indent="0">
              <a:buNone/>
              <a:defRPr/>
            </a:pP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 marL="0" indent="0"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 </a:t>
            </a:r>
          </a:p>
          <a:p>
            <a:pPr>
              <a:defRPr/>
            </a:pP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6354905" y="5429189"/>
            <a:ext cx="16002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A8E2919-D427-4CE2-80E2-33083554A27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829E38A-AF71-470F-9254-6F4CAC8A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 – Initial Site Assessment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4B0B0-7658-4CFF-A723-E3DADCA69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1033C0-9F94-4147-9842-ED37434BCF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4277" y="2475651"/>
            <a:ext cx="4951526" cy="211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45D80-2FFA-4A97-B573-1DB0F05F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36751B-C4A1-4924-8B41-3EFA41BA2C61}"/>
              </a:ext>
            </a:extLst>
          </p:cNvPr>
          <p:cNvSpPr txBox="1">
            <a:spLocks/>
          </p:cNvSpPr>
          <p:nvPr/>
        </p:nvSpPr>
        <p:spPr>
          <a:xfrm>
            <a:off x="462568" y="4820680"/>
            <a:ext cx="8154427" cy="46983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ill Sans MT"/>
              </a:rPr>
              <a:t>…</a:t>
            </a:r>
            <a:r>
              <a:rPr lang="en-US" sz="20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Gill Sans MT"/>
              </a:rPr>
              <a:t>Bankfull</a:t>
            </a:r>
            <a:r>
              <a:rPr lang="en-US" sz="20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ill Sans MT"/>
              </a:rPr>
              <a:t> Determination…Survey Basics…Geomorphic Features…</a:t>
            </a:r>
          </a:p>
          <a:p>
            <a:pPr marL="0" indent="0">
              <a:buNone/>
              <a:defRPr/>
            </a:pPr>
            <a:endParaRPr lang="en-US" sz="2000" b="1" i="1" dirty="0">
              <a:solidFill>
                <a:schemeClr val="bg1"/>
              </a:solidFill>
              <a:latin typeface="Gill Sans MT"/>
            </a:endParaRPr>
          </a:p>
          <a:p>
            <a:pPr marL="0" indent="0">
              <a:buNone/>
              <a:defRPr/>
            </a:pP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 marL="0" indent="0">
              <a:buNone/>
              <a:defRPr/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 </a:t>
            </a:r>
          </a:p>
          <a:p>
            <a:pPr>
              <a:defRPr/>
            </a:pP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b="1" i="1" dirty="0">
              <a:solidFill>
                <a:schemeClr val="accent3">
                  <a:lumMod val="50000"/>
                </a:scheme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24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685B-7979-449A-9BD0-C701F997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STEP 2 - Longitudinal Profile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4948-A1FB-43B6-B62F-E46EDD7B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87" y="1200151"/>
            <a:ext cx="4535187" cy="3200399"/>
          </a:xfrm>
        </p:spPr>
        <p:txBody>
          <a:bodyPr>
            <a:normAutofit fontScale="25000" lnSpcReduction="20000"/>
          </a:bodyPr>
          <a:lstStyle/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Slope of upstream and downstream channels</a:t>
            </a:r>
          </a:p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Existing invert elevations </a:t>
            </a:r>
          </a:p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Type, spacing, and length of bed features</a:t>
            </a:r>
          </a:p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Grade controls</a:t>
            </a:r>
          </a:p>
          <a:p>
            <a:pPr marL="400050" marR="7620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361315" algn="l"/>
              </a:tabLst>
            </a:pPr>
            <a:r>
              <a:rPr lang="en-US" sz="5500" b="1" i="1" dirty="0"/>
              <a:t>- Relative stability (tie-in points)</a:t>
            </a:r>
          </a:p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Pool depth</a:t>
            </a:r>
          </a:p>
          <a:p>
            <a:pPr marL="285750" marR="7620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en-US" sz="5500" b="1" i="1" dirty="0"/>
              <a:t>Road-surface elevations</a:t>
            </a:r>
          </a:p>
          <a:p>
            <a:pPr marL="457200" marR="7620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361315" algn="l"/>
              </a:tabLst>
            </a:pPr>
            <a:r>
              <a:rPr lang="en-US" sz="5500" b="1" i="1" dirty="0"/>
              <a:t>- Minimum coverage over new culvert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AC1E2-D70F-4CC7-8650-CBA9DD7C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4A183-194D-458A-B7B4-A09BCF51D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238" y="1279627"/>
            <a:ext cx="4114800" cy="231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FE851-BE5E-451B-8D05-07C41E2735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9E3F415B-597E-4633-B4AE-5EB48CA1E388}"/>
              </a:ext>
            </a:extLst>
          </p:cNvPr>
          <p:cNvSpPr/>
          <p:nvPr/>
        </p:nvSpPr>
        <p:spPr>
          <a:xfrm>
            <a:off x="292009" y="661035"/>
            <a:ext cx="2209800" cy="272415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SCC Stream Crossing Notification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60951E-2217-41CE-AA5F-2B4495A7D1FB}"/>
              </a:ext>
            </a:extLst>
          </p:cNvPr>
          <p:cNvSpPr txBox="1">
            <a:spLocks/>
          </p:cNvSpPr>
          <p:nvPr/>
        </p:nvSpPr>
        <p:spPr>
          <a:xfrm>
            <a:off x="377722" y="4065434"/>
            <a:ext cx="7620000" cy="457200"/>
          </a:xfrm>
          <a:prstGeom prst="rect">
            <a:avLst/>
          </a:prstGeom>
        </p:spPr>
        <p:txBody>
          <a:bodyPr lIns="91295" tIns="45648" rIns="91295" bIns="45648">
            <a:normAutofit/>
          </a:bodyPr>
          <a:lstStyle>
            <a:lvl1pPr algn="l" defTabSz="912989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u="sng" dirty="0"/>
              <a:t>CONTACT CDGRS OR TU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17870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3"/>
          <p:cNvSpPr txBox="1"/>
          <p:nvPr/>
        </p:nvSpPr>
        <p:spPr>
          <a:xfrm>
            <a:off x="380919" y="910893"/>
            <a:ext cx="3810000" cy="3799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1120" defTabSz="457200">
              <a:lnSpc>
                <a:spcPts val="2030"/>
              </a:lnSpc>
              <a:spcAft>
                <a:spcPts val="1200"/>
              </a:spcAft>
              <a:tabLst>
                <a:tab pos="164465" algn="l"/>
              </a:tabLst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Beginning, end, and maximum depth of pools.</a:t>
            </a:r>
          </a:p>
          <a:p>
            <a:pPr marL="12700" marR="71120" defTabSz="457200">
              <a:lnSpc>
                <a:spcPts val="2030"/>
              </a:lnSpc>
              <a:spcAft>
                <a:spcPts val="1200"/>
              </a:spcAft>
              <a:tabLst>
                <a:tab pos="164465" algn="l"/>
              </a:tabLst>
            </a:pPr>
            <a:r>
              <a:rPr b="1" i="1" dirty="0">
                <a:solidFill>
                  <a:schemeClr val="accent3">
                    <a:lumMod val="50000"/>
                  </a:schemeClr>
                </a:solidFill>
              </a:rPr>
              <a:t>Crest and base of cobble, boulder, and LWD steps.</a:t>
            </a:r>
          </a:p>
          <a:p>
            <a:pPr marL="12700" marR="85090" defTabSz="457200">
              <a:lnSpc>
                <a:spcPts val="2030"/>
              </a:lnSpc>
              <a:spcBef>
                <a:spcPts val="445"/>
              </a:spcBef>
              <a:spcAft>
                <a:spcPts val="1200"/>
              </a:spcAft>
              <a:tabLst>
                <a:tab pos="164465" algn="l"/>
              </a:tabLst>
            </a:pPr>
            <a:r>
              <a:rPr b="1" i="1" dirty="0">
                <a:solidFill>
                  <a:schemeClr val="accent3">
                    <a:lumMod val="50000"/>
                  </a:schemeClr>
                </a:solidFill>
              </a:rPr>
              <a:t>Beginning and end of riffles, runs, lag deposits.</a:t>
            </a:r>
          </a:p>
          <a:p>
            <a:pPr marL="12700" marR="59690" defTabSz="457200">
              <a:lnSpc>
                <a:spcPct val="91200"/>
              </a:lnSpc>
              <a:spcBef>
                <a:spcPts val="415"/>
              </a:spcBef>
              <a:spcAft>
                <a:spcPts val="1200"/>
              </a:spcAft>
              <a:tabLst>
                <a:tab pos="164465" algn="l"/>
              </a:tabLst>
            </a:pPr>
            <a:r>
              <a:rPr b="1" i="1" dirty="0">
                <a:solidFill>
                  <a:schemeClr val="accent3">
                    <a:lumMod val="50000"/>
                  </a:schemeClr>
                </a:solidFill>
              </a:rPr>
              <a:t>Top and base of steps (LWD or rock), transverse ribs.</a:t>
            </a:r>
          </a:p>
          <a:p>
            <a:pPr marL="12700" marR="5080" defTabSz="457200">
              <a:lnSpc>
                <a:spcPts val="2030"/>
              </a:lnSpc>
              <a:spcBef>
                <a:spcPts val="484"/>
              </a:spcBef>
              <a:spcAft>
                <a:spcPts val="1200"/>
              </a:spcAft>
              <a:tabLst>
                <a:tab pos="164465" algn="l"/>
              </a:tabLst>
            </a:pPr>
            <a:r>
              <a:rPr b="1" i="1" dirty="0">
                <a:solidFill>
                  <a:schemeClr val="accent3">
                    <a:lumMod val="50000"/>
                  </a:schemeClr>
                </a:solidFill>
              </a:rPr>
              <a:t>Bedrock exposures: Falls, ledges, etc.</a:t>
            </a:r>
          </a:p>
          <a:p>
            <a:pPr marL="12700" marR="174625" defTabSz="457200">
              <a:lnSpc>
                <a:spcPts val="2030"/>
              </a:lnSpc>
              <a:spcBef>
                <a:spcPts val="445"/>
              </a:spcBef>
              <a:spcAft>
                <a:spcPts val="1200"/>
              </a:spcAft>
              <a:tabLst>
                <a:tab pos="164465" algn="l"/>
              </a:tabLst>
            </a:pPr>
            <a:r>
              <a:rPr b="1" i="1" dirty="0">
                <a:solidFill>
                  <a:schemeClr val="accent3">
                    <a:lumMod val="50000"/>
                  </a:schemeClr>
                </a:solidFill>
              </a:rPr>
              <a:t>Beginning and end of reach/channel types and other points of interest.</a:t>
            </a:r>
          </a:p>
        </p:txBody>
      </p:sp>
      <p:sp>
        <p:nvSpPr>
          <p:cNvPr id="67" name="object 4"/>
          <p:cNvSpPr/>
          <p:nvPr/>
        </p:nvSpPr>
        <p:spPr>
          <a:xfrm>
            <a:off x="4591297" y="806227"/>
            <a:ext cx="4194810" cy="1748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68" name="object 5"/>
          <p:cNvSpPr/>
          <p:nvPr/>
        </p:nvSpPr>
        <p:spPr>
          <a:xfrm>
            <a:off x="4576838" y="804291"/>
            <a:ext cx="4199890" cy="1753076"/>
          </a:xfrm>
          <a:custGeom>
            <a:avLst/>
            <a:gdLst/>
            <a:ahLst/>
            <a:cxnLst/>
            <a:rect l="l" t="t" r="r" b="b"/>
            <a:pathLst>
              <a:path w="4199890" h="2337435">
                <a:moveTo>
                  <a:pt x="4199382" y="2337054"/>
                </a:moveTo>
                <a:lnTo>
                  <a:pt x="4199382" y="0"/>
                </a:lnTo>
                <a:lnTo>
                  <a:pt x="0" y="0"/>
                </a:lnTo>
                <a:lnTo>
                  <a:pt x="0" y="2337054"/>
                </a:lnTo>
                <a:lnTo>
                  <a:pt x="762" y="2337054"/>
                </a:lnTo>
                <a:lnTo>
                  <a:pt x="762" y="3047"/>
                </a:lnTo>
                <a:lnTo>
                  <a:pt x="2286" y="1523"/>
                </a:lnTo>
                <a:lnTo>
                  <a:pt x="2286" y="3047"/>
                </a:lnTo>
                <a:lnTo>
                  <a:pt x="4197095" y="3047"/>
                </a:lnTo>
                <a:lnTo>
                  <a:pt x="4197095" y="1523"/>
                </a:lnTo>
                <a:lnTo>
                  <a:pt x="4197858" y="3047"/>
                </a:lnTo>
                <a:lnTo>
                  <a:pt x="4197858" y="2337054"/>
                </a:lnTo>
                <a:lnTo>
                  <a:pt x="4199382" y="2337054"/>
                </a:lnTo>
                <a:close/>
              </a:path>
              <a:path w="4199890" h="2337435">
                <a:moveTo>
                  <a:pt x="2286" y="3047"/>
                </a:moveTo>
                <a:lnTo>
                  <a:pt x="2286" y="1523"/>
                </a:lnTo>
                <a:lnTo>
                  <a:pt x="762" y="3047"/>
                </a:lnTo>
                <a:lnTo>
                  <a:pt x="2286" y="3047"/>
                </a:lnTo>
                <a:close/>
              </a:path>
              <a:path w="4199890" h="2337435">
                <a:moveTo>
                  <a:pt x="2286" y="2334006"/>
                </a:moveTo>
                <a:lnTo>
                  <a:pt x="2286" y="3047"/>
                </a:lnTo>
                <a:lnTo>
                  <a:pt x="762" y="3047"/>
                </a:lnTo>
                <a:lnTo>
                  <a:pt x="762" y="2334006"/>
                </a:lnTo>
                <a:lnTo>
                  <a:pt x="2286" y="2334006"/>
                </a:lnTo>
                <a:close/>
              </a:path>
              <a:path w="4199890" h="2337435">
                <a:moveTo>
                  <a:pt x="4197858" y="2334005"/>
                </a:moveTo>
                <a:lnTo>
                  <a:pt x="762" y="2334006"/>
                </a:lnTo>
                <a:lnTo>
                  <a:pt x="2286" y="2335530"/>
                </a:lnTo>
                <a:lnTo>
                  <a:pt x="2286" y="2337054"/>
                </a:lnTo>
                <a:lnTo>
                  <a:pt x="4197095" y="2337054"/>
                </a:lnTo>
                <a:lnTo>
                  <a:pt x="4197095" y="2335529"/>
                </a:lnTo>
                <a:lnTo>
                  <a:pt x="4197858" y="2334005"/>
                </a:lnTo>
                <a:close/>
              </a:path>
              <a:path w="4199890" h="2337435">
                <a:moveTo>
                  <a:pt x="2286" y="2337054"/>
                </a:moveTo>
                <a:lnTo>
                  <a:pt x="2286" y="2335530"/>
                </a:lnTo>
                <a:lnTo>
                  <a:pt x="762" y="2334006"/>
                </a:lnTo>
                <a:lnTo>
                  <a:pt x="762" y="2337054"/>
                </a:lnTo>
                <a:lnTo>
                  <a:pt x="2286" y="2337054"/>
                </a:lnTo>
                <a:close/>
              </a:path>
              <a:path w="4199890" h="2337435">
                <a:moveTo>
                  <a:pt x="4197858" y="3047"/>
                </a:moveTo>
                <a:lnTo>
                  <a:pt x="4197095" y="1523"/>
                </a:lnTo>
                <a:lnTo>
                  <a:pt x="4197095" y="3047"/>
                </a:lnTo>
                <a:lnTo>
                  <a:pt x="4197858" y="3047"/>
                </a:lnTo>
                <a:close/>
              </a:path>
              <a:path w="4199890" h="2337435">
                <a:moveTo>
                  <a:pt x="4197858" y="2334005"/>
                </a:moveTo>
                <a:lnTo>
                  <a:pt x="4197858" y="3047"/>
                </a:lnTo>
                <a:lnTo>
                  <a:pt x="4197095" y="3047"/>
                </a:lnTo>
                <a:lnTo>
                  <a:pt x="4197095" y="2334005"/>
                </a:lnTo>
                <a:lnTo>
                  <a:pt x="4197858" y="2334005"/>
                </a:lnTo>
                <a:close/>
              </a:path>
              <a:path w="4199890" h="2337435">
                <a:moveTo>
                  <a:pt x="4197858" y="2337054"/>
                </a:moveTo>
                <a:lnTo>
                  <a:pt x="4197858" y="2334005"/>
                </a:lnTo>
                <a:lnTo>
                  <a:pt x="4197095" y="2335529"/>
                </a:lnTo>
                <a:lnTo>
                  <a:pt x="4197095" y="2337054"/>
                </a:lnTo>
                <a:lnTo>
                  <a:pt x="4197858" y="2337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69" name="object 6"/>
          <p:cNvSpPr/>
          <p:nvPr/>
        </p:nvSpPr>
        <p:spPr>
          <a:xfrm>
            <a:off x="5165863" y="2199322"/>
            <a:ext cx="2603500" cy="89535"/>
          </a:xfrm>
          <a:custGeom>
            <a:avLst/>
            <a:gdLst/>
            <a:ahLst/>
            <a:cxnLst/>
            <a:rect l="l" t="t" r="r" b="b"/>
            <a:pathLst>
              <a:path w="2603500" h="119379">
                <a:moveTo>
                  <a:pt x="919734" y="111284"/>
                </a:moveTo>
                <a:lnTo>
                  <a:pt x="919734" y="100584"/>
                </a:lnTo>
                <a:lnTo>
                  <a:pt x="745236" y="108204"/>
                </a:lnTo>
                <a:lnTo>
                  <a:pt x="500634" y="92904"/>
                </a:lnTo>
                <a:lnTo>
                  <a:pt x="153162" y="65591"/>
                </a:lnTo>
                <a:lnTo>
                  <a:pt x="151638" y="65532"/>
                </a:lnTo>
                <a:lnTo>
                  <a:pt x="0" y="80010"/>
                </a:lnTo>
                <a:lnTo>
                  <a:pt x="762" y="90678"/>
                </a:lnTo>
                <a:lnTo>
                  <a:pt x="151638" y="76344"/>
                </a:lnTo>
                <a:lnTo>
                  <a:pt x="151638" y="76200"/>
                </a:lnTo>
                <a:lnTo>
                  <a:pt x="501395" y="103679"/>
                </a:lnTo>
                <a:lnTo>
                  <a:pt x="744474" y="118872"/>
                </a:lnTo>
                <a:lnTo>
                  <a:pt x="919734" y="111284"/>
                </a:lnTo>
                <a:close/>
              </a:path>
              <a:path w="2603500" h="119379">
                <a:moveTo>
                  <a:pt x="152471" y="76265"/>
                </a:moveTo>
                <a:lnTo>
                  <a:pt x="151638" y="76200"/>
                </a:lnTo>
                <a:lnTo>
                  <a:pt x="151638" y="76344"/>
                </a:lnTo>
                <a:lnTo>
                  <a:pt x="152471" y="76265"/>
                </a:lnTo>
                <a:close/>
              </a:path>
              <a:path w="2603500" h="119379">
                <a:moveTo>
                  <a:pt x="153161" y="76319"/>
                </a:moveTo>
                <a:lnTo>
                  <a:pt x="152471" y="76265"/>
                </a:lnTo>
                <a:lnTo>
                  <a:pt x="153161" y="76319"/>
                </a:lnTo>
                <a:close/>
              </a:path>
              <a:path w="2603500" h="119379">
                <a:moveTo>
                  <a:pt x="1644395" y="80772"/>
                </a:moveTo>
                <a:lnTo>
                  <a:pt x="1644395" y="70104"/>
                </a:lnTo>
                <a:lnTo>
                  <a:pt x="1642872" y="70104"/>
                </a:lnTo>
                <a:lnTo>
                  <a:pt x="1642872" y="69965"/>
                </a:lnTo>
                <a:lnTo>
                  <a:pt x="1385316" y="46482"/>
                </a:lnTo>
                <a:lnTo>
                  <a:pt x="1131570" y="46482"/>
                </a:lnTo>
                <a:lnTo>
                  <a:pt x="918972" y="100584"/>
                </a:lnTo>
                <a:lnTo>
                  <a:pt x="919734" y="100584"/>
                </a:lnTo>
                <a:lnTo>
                  <a:pt x="919734" y="111284"/>
                </a:lnTo>
                <a:lnTo>
                  <a:pt x="921258" y="111252"/>
                </a:lnTo>
                <a:lnTo>
                  <a:pt x="1133094" y="57536"/>
                </a:lnTo>
                <a:lnTo>
                  <a:pt x="1133094" y="57150"/>
                </a:lnTo>
                <a:lnTo>
                  <a:pt x="1385316" y="57150"/>
                </a:lnTo>
                <a:lnTo>
                  <a:pt x="1642872" y="80702"/>
                </a:lnTo>
                <a:lnTo>
                  <a:pt x="1642872" y="70104"/>
                </a:lnTo>
                <a:lnTo>
                  <a:pt x="1643315" y="70005"/>
                </a:lnTo>
                <a:lnTo>
                  <a:pt x="1643315" y="80742"/>
                </a:lnTo>
                <a:lnTo>
                  <a:pt x="1644395" y="80772"/>
                </a:lnTo>
                <a:close/>
              </a:path>
              <a:path w="2603500" h="119379">
                <a:moveTo>
                  <a:pt x="1134618" y="57150"/>
                </a:moveTo>
                <a:lnTo>
                  <a:pt x="1133094" y="57150"/>
                </a:lnTo>
                <a:lnTo>
                  <a:pt x="1133094" y="57536"/>
                </a:lnTo>
                <a:lnTo>
                  <a:pt x="1134618" y="57150"/>
                </a:lnTo>
                <a:close/>
              </a:path>
              <a:path w="2603500" h="119379">
                <a:moveTo>
                  <a:pt x="2602992" y="94487"/>
                </a:moveTo>
                <a:lnTo>
                  <a:pt x="2269998" y="7620"/>
                </a:lnTo>
                <a:lnTo>
                  <a:pt x="2269236" y="7620"/>
                </a:lnTo>
                <a:lnTo>
                  <a:pt x="2268474" y="6858"/>
                </a:lnTo>
                <a:lnTo>
                  <a:pt x="2046732" y="0"/>
                </a:lnTo>
                <a:lnTo>
                  <a:pt x="1886712" y="16002"/>
                </a:lnTo>
                <a:lnTo>
                  <a:pt x="1643315" y="70005"/>
                </a:lnTo>
                <a:lnTo>
                  <a:pt x="1644395" y="70104"/>
                </a:lnTo>
                <a:lnTo>
                  <a:pt x="1644395" y="80772"/>
                </a:lnTo>
                <a:lnTo>
                  <a:pt x="1645158" y="80772"/>
                </a:lnTo>
                <a:lnTo>
                  <a:pt x="1888998" y="26670"/>
                </a:lnTo>
                <a:lnTo>
                  <a:pt x="2048256" y="10668"/>
                </a:lnTo>
                <a:lnTo>
                  <a:pt x="2266950" y="18235"/>
                </a:lnTo>
                <a:lnTo>
                  <a:pt x="2266950" y="17526"/>
                </a:lnTo>
                <a:lnTo>
                  <a:pt x="2600706" y="105155"/>
                </a:lnTo>
                <a:lnTo>
                  <a:pt x="2602992" y="94487"/>
                </a:lnTo>
                <a:close/>
              </a:path>
              <a:path w="2603500" h="119379">
                <a:moveTo>
                  <a:pt x="2268474" y="18288"/>
                </a:moveTo>
                <a:lnTo>
                  <a:pt x="2266950" y="17526"/>
                </a:lnTo>
                <a:lnTo>
                  <a:pt x="2266950" y="18235"/>
                </a:lnTo>
                <a:lnTo>
                  <a:pt x="2268474" y="182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70" name="object 7"/>
          <p:cNvSpPr/>
          <p:nvPr/>
        </p:nvSpPr>
        <p:spPr>
          <a:xfrm>
            <a:off x="5440948" y="1909000"/>
            <a:ext cx="2403475" cy="90964"/>
          </a:xfrm>
          <a:custGeom>
            <a:avLst/>
            <a:gdLst/>
            <a:ahLst/>
            <a:cxnLst/>
            <a:rect l="l" t="t" r="r" b="b"/>
            <a:pathLst>
              <a:path w="2403475" h="121285">
                <a:moveTo>
                  <a:pt x="364236" y="121158"/>
                </a:moveTo>
                <a:lnTo>
                  <a:pt x="364236" y="110490"/>
                </a:lnTo>
                <a:lnTo>
                  <a:pt x="362712" y="110490"/>
                </a:lnTo>
                <a:lnTo>
                  <a:pt x="362712" y="110362"/>
                </a:lnTo>
                <a:lnTo>
                  <a:pt x="762" y="80010"/>
                </a:lnTo>
                <a:lnTo>
                  <a:pt x="0" y="90678"/>
                </a:lnTo>
                <a:lnTo>
                  <a:pt x="362712" y="121094"/>
                </a:lnTo>
                <a:lnTo>
                  <a:pt x="362712" y="110490"/>
                </a:lnTo>
                <a:lnTo>
                  <a:pt x="363166" y="110400"/>
                </a:lnTo>
                <a:lnTo>
                  <a:pt x="363166" y="121132"/>
                </a:lnTo>
                <a:lnTo>
                  <a:pt x="364236" y="121158"/>
                </a:lnTo>
                <a:close/>
              </a:path>
              <a:path w="2403475" h="121285">
                <a:moveTo>
                  <a:pt x="1408176" y="83820"/>
                </a:moveTo>
                <a:lnTo>
                  <a:pt x="1408176" y="73152"/>
                </a:lnTo>
                <a:lnTo>
                  <a:pt x="1407414" y="73152"/>
                </a:lnTo>
                <a:lnTo>
                  <a:pt x="1110234" y="49530"/>
                </a:lnTo>
                <a:lnTo>
                  <a:pt x="668274" y="49530"/>
                </a:lnTo>
                <a:lnTo>
                  <a:pt x="667512" y="50292"/>
                </a:lnTo>
                <a:lnTo>
                  <a:pt x="363166" y="110400"/>
                </a:lnTo>
                <a:lnTo>
                  <a:pt x="364236" y="110490"/>
                </a:lnTo>
                <a:lnTo>
                  <a:pt x="364236" y="121158"/>
                </a:lnTo>
                <a:lnTo>
                  <a:pt x="364998" y="121158"/>
                </a:lnTo>
                <a:lnTo>
                  <a:pt x="669798" y="60198"/>
                </a:lnTo>
                <a:lnTo>
                  <a:pt x="669798" y="60960"/>
                </a:lnTo>
                <a:lnTo>
                  <a:pt x="1110234" y="60960"/>
                </a:lnTo>
                <a:lnTo>
                  <a:pt x="1407414" y="83820"/>
                </a:lnTo>
                <a:lnTo>
                  <a:pt x="1408176" y="83820"/>
                </a:lnTo>
                <a:close/>
              </a:path>
              <a:path w="2403475" h="121285">
                <a:moveTo>
                  <a:pt x="669798" y="60960"/>
                </a:moveTo>
                <a:lnTo>
                  <a:pt x="669798" y="60198"/>
                </a:lnTo>
                <a:lnTo>
                  <a:pt x="669036" y="60960"/>
                </a:lnTo>
                <a:lnTo>
                  <a:pt x="669798" y="60960"/>
                </a:lnTo>
                <a:close/>
              </a:path>
              <a:path w="2403475" h="121285">
                <a:moveTo>
                  <a:pt x="1407824" y="73124"/>
                </a:moveTo>
                <a:lnTo>
                  <a:pt x="1407414" y="73091"/>
                </a:lnTo>
                <a:lnTo>
                  <a:pt x="1407824" y="73124"/>
                </a:lnTo>
                <a:close/>
              </a:path>
              <a:path w="2403475" h="121285">
                <a:moveTo>
                  <a:pt x="2243328" y="105156"/>
                </a:moveTo>
                <a:lnTo>
                  <a:pt x="2243328" y="94488"/>
                </a:lnTo>
                <a:lnTo>
                  <a:pt x="2240280" y="95250"/>
                </a:lnTo>
                <a:lnTo>
                  <a:pt x="2240280" y="94314"/>
                </a:lnTo>
                <a:lnTo>
                  <a:pt x="2001774" y="80721"/>
                </a:lnTo>
                <a:lnTo>
                  <a:pt x="1643634" y="57150"/>
                </a:lnTo>
                <a:lnTo>
                  <a:pt x="1407824" y="73124"/>
                </a:lnTo>
                <a:lnTo>
                  <a:pt x="1408176" y="73152"/>
                </a:lnTo>
                <a:lnTo>
                  <a:pt x="1408176" y="83820"/>
                </a:lnTo>
                <a:lnTo>
                  <a:pt x="1644395" y="67818"/>
                </a:lnTo>
                <a:lnTo>
                  <a:pt x="2002536" y="91483"/>
                </a:lnTo>
                <a:lnTo>
                  <a:pt x="2240280" y="105025"/>
                </a:lnTo>
                <a:lnTo>
                  <a:pt x="2240280" y="95250"/>
                </a:lnTo>
                <a:lnTo>
                  <a:pt x="2241695" y="94395"/>
                </a:lnTo>
                <a:lnTo>
                  <a:pt x="2241695" y="105106"/>
                </a:lnTo>
                <a:lnTo>
                  <a:pt x="2243328" y="105156"/>
                </a:lnTo>
                <a:close/>
              </a:path>
              <a:path w="2403475" h="121285">
                <a:moveTo>
                  <a:pt x="2243328" y="94488"/>
                </a:moveTo>
                <a:lnTo>
                  <a:pt x="2241695" y="94395"/>
                </a:lnTo>
                <a:lnTo>
                  <a:pt x="2240280" y="95250"/>
                </a:lnTo>
                <a:lnTo>
                  <a:pt x="2243328" y="94488"/>
                </a:lnTo>
                <a:close/>
              </a:path>
              <a:path w="2403475" h="121285">
                <a:moveTo>
                  <a:pt x="2403348" y="9143"/>
                </a:moveTo>
                <a:lnTo>
                  <a:pt x="2398014" y="0"/>
                </a:lnTo>
                <a:lnTo>
                  <a:pt x="2241695" y="94395"/>
                </a:lnTo>
                <a:lnTo>
                  <a:pt x="2243328" y="94488"/>
                </a:lnTo>
                <a:lnTo>
                  <a:pt x="2243328" y="105156"/>
                </a:lnTo>
                <a:lnTo>
                  <a:pt x="2244852" y="105156"/>
                </a:lnTo>
                <a:lnTo>
                  <a:pt x="2245614" y="104394"/>
                </a:lnTo>
                <a:lnTo>
                  <a:pt x="2403348" y="91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71" name="object 8"/>
          <p:cNvSpPr/>
          <p:nvPr/>
        </p:nvSpPr>
        <p:spPr>
          <a:xfrm>
            <a:off x="5539247" y="1656397"/>
            <a:ext cx="2089785" cy="122873"/>
          </a:xfrm>
          <a:custGeom>
            <a:avLst/>
            <a:gdLst/>
            <a:ahLst/>
            <a:cxnLst/>
            <a:rect l="l" t="t" r="r" b="b"/>
            <a:pathLst>
              <a:path w="2089784" h="163830">
                <a:moveTo>
                  <a:pt x="502920" y="163830"/>
                </a:moveTo>
                <a:lnTo>
                  <a:pt x="502920" y="153162"/>
                </a:lnTo>
                <a:lnTo>
                  <a:pt x="496824" y="157734"/>
                </a:lnTo>
                <a:lnTo>
                  <a:pt x="496824" y="152460"/>
                </a:lnTo>
                <a:lnTo>
                  <a:pt x="244602" y="123444"/>
                </a:lnTo>
                <a:lnTo>
                  <a:pt x="2286" y="68580"/>
                </a:lnTo>
                <a:lnTo>
                  <a:pt x="0" y="79248"/>
                </a:lnTo>
                <a:lnTo>
                  <a:pt x="242316" y="134112"/>
                </a:lnTo>
                <a:lnTo>
                  <a:pt x="496824" y="163305"/>
                </a:lnTo>
                <a:lnTo>
                  <a:pt x="496824" y="157734"/>
                </a:lnTo>
                <a:lnTo>
                  <a:pt x="497184" y="152502"/>
                </a:lnTo>
                <a:lnTo>
                  <a:pt x="497184" y="163346"/>
                </a:lnTo>
                <a:lnTo>
                  <a:pt x="501396" y="163830"/>
                </a:lnTo>
                <a:lnTo>
                  <a:pt x="502920" y="163830"/>
                </a:lnTo>
                <a:close/>
              </a:path>
              <a:path w="2089784" h="163830">
                <a:moveTo>
                  <a:pt x="502920" y="153162"/>
                </a:moveTo>
                <a:lnTo>
                  <a:pt x="497184" y="152502"/>
                </a:lnTo>
                <a:lnTo>
                  <a:pt x="496824" y="157734"/>
                </a:lnTo>
                <a:lnTo>
                  <a:pt x="502920" y="153162"/>
                </a:lnTo>
                <a:close/>
              </a:path>
              <a:path w="2089784" h="163830">
                <a:moveTo>
                  <a:pt x="1784604" y="92202"/>
                </a:moveTo>
                <a:lnTo>
                  <a:pt x="1546860" y="83820"/>
                </a:lnTo>
                <a:lnTo>
                  <a:pt x="1200150" y="50292"/>
                </a:lnTo>
                <a:lnTo>
                  <a:pt x="995934" y="34290"/>
                </a:lnTo>
                <a:lnTo>
                  <a:pt x="701802" y="50168"/>
                </a:lnTo>
                <a:lnTo>
                  <a:pt x="697992" y="50292"/>
                </a:lnTo>
                <a:lnTo>
                  <a:pt x="502158" y="131064"/>
                </a:lnTo>
                <a:lnTo>
                  <a:pt x="499872" y="131826"/>
                </a:lnTo>
                <a:lnTo>
                  <a:pt x="498348" y="133350"/>
                </a:lnTo>
                <a:lnTo>
                  <a:pt x="498348" y="135636"/>
                </a:lnTo>
                <a:lnTo>
                  <a:pt x="497184" y="152502"/>
                </a:lnTo>
                <a:lnTo>
                  <a:pt x="502920" y="153162"/>
                </a:lnTo>
                <a:lnTo>
                  <a:pt x="502920" y="163830"/>
                </a:lnTo>
                <a:lnTo>
                  <a:pt x="504444" y="163830"/>
                </a:lnTo>
                <a:lnTo>
                  <a:pt x="505968" y="162306"/>
                </a:lnTo>
                <a:lnTo>
                  <a:pt x="505968" y="140970"/>
                </a:lnTo>
                <a:lnTo>
                  <a:pt x="509016" y="136398"/>
                </a:lnTo>
                <a:lnTo>
                  <a:pt x="509016" y="139712"/>
                </a:lnTo>
                <a:lnTo>
                  <a:pt x="701802" y="60198"/>
                </a:lnTo>
                <a:lnTo>
                  <a:pt x="701802" y="60877"/>
                </a:lnTo>
                <a:lnTo>
                  <a:pt x="996696" y="44958"/>
                </a:lnTo>
                <a:lnTo>
                  <a:pt x="1199388" y="60960"/>
                </a:lnTo>
                <a:lnTo>
                  <a:pt x="1546098" y="95250"/>
                </a:lnTo>
                <a:lnTo>
                  <a:pt x="1783080" y="102845"/>
                </a:lnTo>
                <a:lnTo>
                  <a:pt x="1783080" y="92964"/>
                </a:lnTo>
                <a:lnTo>
                  <a:pt x="1784604" y="92202"/>
                </a:lnTo>
                <a:close/>
              </a:path>
              <a:path w="2089784" h="163830">
                <a:moveTo>
                  <a:pt x="509016" y="136398"/>
                </a:moveTo>
                <a:lnTo>
                  <a:pt x="505968" y="140970"/>
                </a:lnTo>
                <a:lnTo>
                  <a:pt x="508780" y="139809"/>
                </a:lnTo>
                <a:lnTo>
                  <a:pt x="509016" y="136398"/>
                </a:lnTo>
                <a:close/>
              </a:path>
              <a:path w="2089784" h="163830">
                <a:moveTo>
                  <a:pt x="508780" y="139809"/>
                </a:moveTo>
                <a:lnTo>
                  <a:pt x="505968" y="140970"/>
                </a:lnTo>
                <a:lnTo>
                  <a:pt x="505968" y="162306"/>
                </a:lnTo>
                <a:lnTo>
                  <a:pt x="506730" y="161544"/>
                </a:lnTo>
                <a:lnTo>
                  <a:pt x="507492" y="160020"/>
                </a:lnTo>
                <a:lnTo>
                  <a:pt x="507492" y="158496"/>
                </a:lnTo>
                <a:lnTo>
                  <a:pt x="508780" y="139809"/>
                </a:lnTo>
                <a:close/>
              </a:path>
              <a:path w="2089784" h="163830">
                <a:moveTo>
                  <a:pt x="509016" y="139712"/>
                </a:moveTo>
                <a:lnTo>
                  <a:pt x="509016" y="136398"/>
                </a:lnTo>
                <a:lnTo>
                  <a:pt x="508780" y="139809"/>
                </a:lnTo>
                <a:lnTo>
                  <a:pt x="509016" y="139712"/>
                </a:lnTo>
                <a:close/>
              </a:path>
              <a:path w="2089784" h="163830">
                <a:moveTo>
                  <a:pt x="701802" y="60877"/>
                </a:moveTo>
                <a:lnTo>
                  <a:pt x="701802" y="60198"/>
                </a:lnTo>
                <a:lnTo>
                  <a:pt x="700278" y="60960"/>
                </a:lnTo>
                <a:lnTo>
                  <a:pt x="701802" y="60877"/>
                </a:lnTo>
                <a:close/>
              </a:path>
              <a:path w="2089784" h="163830">
                <a:moveTo>
                  <a:pt x="2089404" y="9906"/>
                </a:moveTo>
                <a:lnTo>
                  <a:pt x="2086356" y="0"/>
                </a:lnTo>
                <a:lnTo>
                  <a:pt x="1783080" y="92964"/>
                </a:lnTo>
                <a:lnTo>
                  <a:pt x="1783080" y="102845"/>
                </a:lnTo>
                <a:lnTo>
                  <a:pt x="1783842" y="102870"/>
                </a:lnTo>
                <a:lnTo>
                  <a:pt x="1784604" y="103632"/>
                </a:lnTo>
                <a:lnTo>
                  <a:pt x="1785366" y="102870"/>
                </a:lnTo>
                <a:lnTo>
                  <a:pt x="1786128" y="102870"/>
                </a:lnTo>
                <a:lnTo>
                  <a:pt x="2089404" y="99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72" name="object 9"/>
          <p:cNvSpPr/>
          <p:nvPr/>
        </p:nvSpPr>
        <p:spPr>
          <a:xfrm>
            <a:off x="5875286" y="1504950"/>
            <a:ext cx="1623060" cy="70009"/>
          </a:xfrm>
          <a:custGeom>
            <a:avLst/>
            <a:gdLst/>
            <a:ahLst/>
            <a:cxnLst/>
            <a:rect l="l" t="t" r="r" b="b"/>
            <a:pathLst>
              <a:path w="1623059" h="93344">
                <a:moveTo>
                  <a:pt x="1623060" y="9905"/>
                </a:moveTo>
                <a:lnTo>
                  <a:pt x="1620012" y="0"/>
                </a:lnTo>
                <a:lnTo>
                  <a:pt x="1584960" y="11429"/>
                </a:lnTo>
                <a:lnTo>
                  <a:pt x="1448562" y="41909"/>
                </a:lnTo>
                <a:lnTo>
                  <a:pt x="1287780" y="72389"/>
                </a:lnTo>
                <a:lnTo>
                  <a:pt x="1076706" y="82295"/>
                </a:lnTo>
                <a:lnTo>
                  <a:pt x="885444" y="67055"/>
                </a:lnTo>
                <a:lnTo>
                  <a:pt x="713232" y="47243"/>
                </a:lnTo>
                <a:lnTo>
                  <a:pt x="364998" y="36575"/>
                </a:lnTo>
                <a:lnTo>
                  <a:pt x="132588" y="36575"/>
                </a:lnTo>
                <a:lnTo>
                  <a:pt x="1524" y="15239"/>
                </a:lnTo>
                <a:lnTo>
                  <a:pt x="0" y="26669"/>
                </a:lnTo>
                <a:lnTo>
                  <a:pt x="131826" y="47243"/>
                </a:lnTo>
                <a:lnTo>
                  <a:pt x="364998" y="47243"/>
                </a:lnTo>
                <a:lnTo>
                  <a:pt x="712470" y="57911"/>
                </a:lnTo>
                <a:lnTo>
                  <a:pt x="883920" y="77723"/>
                </a:lnTo>
                <a:lnTo>
                  <a:pt x="1075944" y="92963"/>
                </a:lnTo>
                <a:lnTo>
                  <a:pt x="1288542" y="83057"/>
                </a:lnTo>
                <a:lnTo>
                  <a:pt x="1450848" y="52577"/>
                </a:lnTo>
                <a:lnTo>
                  <a:pt x="1587246" y="22097"/>
                </a:lnTo>
                <a:lnTo>
                  <a:pt x="1623060" y="9905"/>
                </a:lnTo>
                <a:close/>
              </a:path>
              <a:path w="1623059" h="93344">
                <a:moveTo>
                  <a:pt x="133350" y="36575"/>
                </a:moveTo>
                <a:lnTo>
                  <a:pt x="132588" y="36452"/>
                </a:lnTo>
                <a:lnTo>
                  <a:pt x="133350" y="36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73" name="object 10"/>
          <p:cNvSpPr/>
          <p:nvPr/>
        </p:nvSpPr>
        <p:spPr>
          <a:xfrm>
            <a:off x="4576965" y="2757486"/>
            <a:ext cx="4199382" cy="196081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74" name="object 11"/>
          <p:cNvSpPr/>
          <p:nvPr/>
        </p:nvSpPr>
        <p:spPr>
          <a:xfrm>
            <a:off x="4568456" y="2737675"/>
            <a:ext cx="4216400" cy="1973104"/>
          </a:xfrm>
          <a:custGeom>
            <a:avLst/>
            <a:gdLst/>
            <a:ahLst/>
            <a:cxnLst/>
            <a:rect l="l" t="t" r="r" b="b"/>
            <a:pathLst>
              <a:path w="4216400" h="2630804">
                <a:moveTo>
                  <a:pt x="4216146" y="2630424"/>
                </a:moveTo>
                <a:lnTo>
                  <a:pt x="4216146" y="0"/>
                </a:lnTo>
                <a:lnTo>
                  <a:pt x="0" y="0"/>
                </a:lnTo>
                <a:lnTo>
                  <a:pt x="0" y="2630424"/>
                </a:lnTo>
                <a:lnTo>
                  <a:pt x="3810" y="2630424"/>
                </a:lnTo>
                <a:lnTo>
                  <a:pt x="3810" y="8382"/>
                </a:lnTo>
                <a:lnTo>
                  <a:pt x="8382" y="3810"/>
                </a:lnTo>
                <a:lnTo>
                  <a:pt x="8382" y="8382"/>
                </a:lnTo>
                <a:lnTo>
                  <a:pt x="4207764" y="8382"/>
                </a:lnTo>
                <a:lnTo>
                  <a:pt x="4207764" y="3810"/>
                </a:lnTo>
                <a:lnTo>
                  <a:pt x="4211574" y="8382"/>
                </a:lnTo>
                <a:lnTo>
                  <a:pt x="4211574" y="2630424"/>
                </a:lnTo>
                <a:lnTo>
                  <a:pt x="4216146" y="2630424"/>
                </a:lnTo>
                <a:close/>
              </a:path>
              <a:path w="4216400" h="2630804">
                <a:moveTo>
                  <a:pt x="8382" y="8382"/>
                </a:moveTo>
                <a:lnTo>
                  <a:pt x="8382" y="3810"/>
                </a:lnTo>
                <a:lnTo>
                  <a:pt x="3810" y="8382"/>
                </a:lnTo>
                <a:lnTo>
                  <a:pt x="8382" y="8382"/>
                </a:lnTo>
                <a:close/>
              </a:path>
              <a:path w="4216400" h="2630804">
                <a:moveTo>
                  <a:pt x="8382" y="2622804"/>
                </a:moveTo>
                <a:lnTo>
                  <a:pt x="8382" y="8382"/>
                </a:lnTo>
                <a:lnTo>
                  <a:pt x="3810" y="8382"/>
                </a:lnTo>
                <a:lnTo>
                  <a:pt x="3810" y="2622804"/>
                </a:lnTo>
                <a:lnTo>
                  <a:pt x="8382" y="2622804"/>
                </a:lnTo>
                <a:close/>
              </a:path>
              <a:path w="4216400" h="2630804">
                <a:moveTo>
                  <a:pt x="4211574" y="2622804"/>
                </a:moveTo>
                <a:lnTo>
                  <a:pt x="3810" y="2622804"/>
                </a:lnTo>
                <a:lnTo>
                  <a:pt x="8382" y="2626614"/>
                </a:lnTo>
                <a:lnTo>
                  <a:pt x="8382" y="2630424"/>
                </a:lnTo>
                <a:lnTo>
                  <a:pt x="4207764" y="2630424"/>
                </a:lnTo>
                <a:lnTo>
                  <a:pt x="4207764" y="2626614"/>
                </a:lnTo>
                <a:lnTo>
                  <a:pt x="4211574" y="2622804"/>
                </a:lnTo>
                <a:close/>
              </a:path>
              <a:path w="4216400" h="2630804">
                <a:moveTo>
                  <a:pt x="8382" y="2630424"/>
                </a:moveTo>
                <a:lnTo>
                  <a:pt x="8382" y="2626614"/>
                </a:lnTo>
                <a:lnTo>
                  <a:pt x="3810" y="2622804"/>
                </a:lnTo>
                <a:lnTo>
                  <a:pt x="3810" y="2630424"/>
                </a:lnTo>
                <a:lnTo>
                  <a:pt x="8382" y="2630424"/>
                </a:lnTo>
                <a:close/>
              </a:path>
              <a:path w="4216400" h="2630804">
                <a:moveTo>
                  <a:pt x="4211574" y="8382"/>
                </a:moveTo>
                <a:lnTo>
                  <a:pt x="4207764" y="3810"/>
                </a:lnTo>
                <a:lnTo>
                  <a:pt x="4207764" y="8382"/>
                </a:lnTo>
                <a:lnTo>
                  <a:pt x="4211574" y="8382"/>
                </a:lnTo>
                <a:close/>
              </a:path>
              <a:path w="4216400" h="2630804">
                <a:moveTo>
                  <a:pt x="4211574" y="2622804"/>
                </a:moveTo>
                <a:lnTo>
                  <a:pt x="4211574" y="8382"/>
                </a:lnTo>
                <a:lnTo>
                  <a:pt x="4207764" y="8382"/>
                </a:lnTo>
                <a:lnTo>
                  <a:pt x="4207764" y="2622804"/>
                </a:lnTo>
                <a:lnTo>
                  <a:pt x="4211574" y="2622804"/>
                </a:lnTo>
                <a:close/>
              </a:path>
              <a:path w="4216400" h="2630804">
                <a:moveTo>
                  <a:pt x="4211574" y="2630424"/>
                </a:moveTo>
                <a:lnTo>
                  <a:pt x="4211574" y="2622804"/>
                </a:lnTo>
                <a:lnTo>
                  <a:pt x="4207764" y="2626614"/>
                </a:lnTo>
                <a:lnTo>
                  <a:pt x="4207764" y="2630424"/>
                </a:lnTo>
                <a:lnTo>
                  <a:pt x="4211574" y="263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75" name="object 12"/>
          <p:cNvSpPr/>
          <p:nvPr/>
        </p:nvSpPr>
        <p:spPr>
          <a:xfrm>
            <a:off x="6018542" y="3954397"/>
            <a:ext cx="2791460" cy="243840"/>
          </a:xfrm>
          <a:custGeom>
            <a:avLst/>
            <a:gdLst/>
            <a:ahLst/>
            <a:cxnLst/>
            <a:rect l="l" t="t" r="r" b="b"/>
            <a:pathLst>
              <a:path w="2791459" h="325120">
                <a:moveTo>
                  <a:pt x="603897" y="207074"/>
                </a:moveTo>
                <a:lnTo>
                  <a:pt x="345186" y="163829"/>
                </a:lnTo>
                <a:lnTo>
                  <a:pt x="340614" y="163829"/>
                </a:lnTo>
                <a:lnTo>
                  <a:pt x="338328" y="164591"/>
                </a:lnTo>
                <a:lnTo>
                  <a:pt x="0" y="302513"/>
                </a:lnTo>
                <a:lnTo>
                  <a:pt x="9906" y="324611"/>
                </a:lnTo>
                <a:lnTo>
                  <a:pt x="340614" y="190238"/>
                </a:lnTo>
                <a:lnTo>
                  <a:pt x="340614" y="188213"/>
                </a:lnTo>
                <a:lnTo>
                  <a:pt x="347472" y="187451"/>
                </a:lnTo>
                <a:lnTo>
                  <a:pt x="347471" y="189356"/>
                </a:lnTo>
                <a:lnTo>
                  <a:pt x="601218" y="231647"/>
                </a:lnTo>
                <a:lnTo>
                  <a:pt x="601980" y="231647"/>
                </a:lnTo>
                <a:lnTo>
                  <a:pt x="601980" y="207263"/>
                </a:lnTo>
                <a:lnTo>
                  <a:pt x="603897" y="207074"/>
                </a:lnTo>
                <a:close/>
              </a:path>
              <a:path w="2791459" h="325120">
                <a:moveTo>
                  <a:pt x="347472" y="187451"/>
                </a:moveTo>
                <a:lnTo>
                  <a:pt x="340614" y="188213"/>
                </a:lnTo>
                <a:lnTo>
                  <a:pt x="344147" y="188802"/>
                </a:lnTo>
                <a:lnTo>
                  <a:pt x="347472" y="187451"/>
                </a:lnTo>
                <a:close/>
              </a:path>
              <a:path w="2791459" h="325120">
                <a:moveTo>
                  <a:pt x="344147" y="188802"/>
                </a:moveTo>
                <a:lnTo>
                  <a:pt x="340614" y="188213"/>
                </a:lnTo>
                <a:lnTo>
                  <a:pt x="340614" y="190238"/>
                </a:lnTo>
                <a:lnTo>
                  <a:pt x="344147" y="188802"/>
                </a:lnTo>
                <a:close/>
              </a:path>
              <a:path w="2791459" h="325120">
                <a:moveTo>
                  <a:pt x="347471" y="189356"/>
                </a:moveTo>
                <a:lnTo>
                  <a:pt x="347472" y="187451"/>
                </a:lnTo>
                <a:lnTo>
                  <a:pt x="344147" y="188802"/>
                </a:lnTo>
                <a:lnTo>
                  <a:pt x="347471" y="189356"/>
                </a:lnTo>
                <a:close/>
              </a:path>
              <a:path w="2791459" h="325120">
                <a:moveTo>
                  <a:pt x="605028" y="207263"/>
                </a:moveTo>
                <a:lnTo>
                  <a:pt x="603897" y="207074"/>
                </a:lnTo>
                <a:lnTo>
                  <a:pt x="601980" y="207263"/>
                </a:lnTo>
                <a:lnTo>
                  <a:pt x="605028" y="207263"/>
                </a:lnTo>
                <a:close/>
              </a:path>
              <a:path w="2791459" h="325120">
                <a:moveTo>
                  <a:pt x="605028" y="231572"/>
                </a:moveTo>
                <a:lnTo>
                  <a:pt x="605028" y="207263"/>
                </a:lnTo>
                <a:lnTo>
                  <a:pt x="601980" y="207263"/>
                </a:lnTo>
                <a:lnTo>
                  <a:pt x="601980" y="231647"/>
                </a:lnTo>
                <a:lnTo>
                  <a:pt x="605028" y="231572"/>
                </a:lnTo>
                <a:close/>
              </a:path>
              <a:path w="2791459" h="325120">
                <a:moveTo>
                  <a:pt x="703387" y="197266"/>
                </a:moveTo>
                <a:lnTo>
                  <a:pt x="603897" y="207074"/>
                </a:lnTo>
                <a:lnTo>
                  <a:pt x="605028" y="207263"/>
                </a:lnTo>
                <a:lnTo>
                  <a:pt x="605028" y="231572"/>
                </a:lnTo>
                <a:lnTo>
                  <a:pt x="700278" y="222182"/>
                </a:lnTo>
                <a:lnTo>
                  <a:pt x="700278" y="203453"/>
                </a:lnTo>
                <a:lnTo>
                  <a:pt x="703387" y="197266"/>
                </a:lnTo>
                <a:close/>
              </a:path>
              <a:path w="2791459" h="325120">
                <a:moveTo>
                  <a:pt x="710184" y="196595"/>
                </a:moveTo>
                <a:lnTo>
                  <a:pt x="703387" y="197266"/>
                </a:lnTo>
                <a:lnTo>
                  <a:pt x="700278" y="203453"/>
                </a:lnTo>
                <a:lnTo>
                  <a:pt x="710184" y="196595"/>
                </a:lnTo>
                <a:close/>
              </a:path>
              <a:path w="2791459" h="325120">
                <a:moveTo>
                  <a:pt x="710184" y="221205"/>
                </a:moveTo>
                <a:lnTo>
                  <a:pt x="710184" y="196595"/>
                </a:lnTo>
                <a:lnTo>
                  <a:pt x="700278" y="203453"/>
                </a:lnTo>
                <a:lnTo>
                  <a:pt x="700278" y="222182"/>
                </a:lnTo>
                <a:lnTo>
                  <a:pt x="710184" y="221205"/>
                </a:lnTo>
                <a:close/>
              </a:path>
              <a:path w="2791459" h="325120">
                <a:moveTo>
                  <a:pt x="1789320" y="175723"/>
                </a:moveTo>
                <a:lnTo>
                  <a:pt x="1475994" y="24383"/>
                </a:lnTo>
                <a:lnTo>
                  <a:pt x="1474470" y="23621"/>
                </a:lnTo>
                <a:lnTo>
                  <a:pt x="1472184" y="22859"/>
                </a:lnTo>
                <a:lnTo>
                  <a:pt x="1469898" y="22832"/>
                </a:lnTo>
                <a:lnTo>
                  <a:pt x="886449" y="1560"/>
                </a:lnTo>
                <a:lnTo>
                  <a:pt x="881634" y="1523"/>
                </a:lnTo>
                <a:lnTo>
                  <a:pt x="880110" y="2285"/>
                </a:lnTo>
                <a:lnTo>
                  <a:pt x="782574" y="45719"/>
                </a:lnTo>
                <a:lnTo>
                  <a:pt x="779526" y="47243"/>
                </a:lnTo>
                <a:lnTo>
                  <a:pt x="778002" y="48767"/>
                </a:lnTo>
                <a:lnTo>
                  <a:pt x="703387" y="197266"/>
                </a:lnTo>
                <a:lnTo>
                  <a:pt x="710184" y="196595"/>
                </a:lnTo>
                <a:lnTo>
                  <a:pt x="710184" y="221205"/>
                </a:lnTo>
                <a:lnTo>
                  <a:pt x="712470" y="220979"/>
                </a:lnTo>
                <a:lnTo>
                  <a:pt x="717042" y="220217"/>
                </a:lnTo>
                <a:lnTo>
                  <a:pt x="720852" y="217931"/>
                </a:lnTo>
                <a:lnTo>
                  <a:pt x="722376" y="214121"/>
                </a:lnTo>
                <a:lnTo>
                  <a:pt x="792480" y="74615"/>
                </a:lnTo>
                <a:lnTo>
                  <a:pt x="792480" y="67817"/>
                </a:lnTo>
                <a:lnTo>
                  <a:pt x="798576" y="62483"/>
                </a:lnTo>
                <a:lnTo>
                  <a:pt x="798576" y="65103"/>
                </a:lnTo>
                <a:lnTo>
                  <a:pt x="884682" y="26759"/>
                </a:lnTo>
                <a:lnTo>
                  <a:pt x="884682" y="25907"/>
                </a:lnTo>
                <a:lnTo>
                  <a:pt x="890016" y="24383"/>
                </a:lnTo>
                <a:lnTo>
                  <a:pt x="890016" y="26102"/>
                </a:lnTo>
                <a:lnTo>
                  <a:pt x="1465326" y="47077"/>
                </a:lnTo>
                <a:lnTo>
                  <a:pt x="1465326" y="46481"/>
                </a:lnTo>
                <a:lnTo>
                  <a:pt x="1469898" y="47243"/>
                </a:lnTo>
                <a:lnTo>
                  <a:pt x="1469898" y="48690"/>
                </a:lnTo>
                <a:lnTo>
                  <a:pt x="1779270" y="198119"/>
                </a:lnTo>
                <a:lnTo>
                  <a:pt x="1780032" y="198119"/>
                </a:lnTo>
                <a:lnTo>
                  <a:pt x="1781556" y="198881"/>
                </a:lnTo>
                <a:lnTo>
                  <a:pt x="1782318" y="198881"/>
                </a:lnTo>
                <a:lnTo>
                  <a:pt x="1786889" y="199754"/>
                </a:lnTo>
                <a:lnTo>
                  <a:pt x="1786889" y="175259"/>
                </a:lnTo>
                <a:lnTo>
                  <a:pt x="1789320" y="175723"/>
                </a:lnTo>
                <a:close/>
              </a:path>
              <a:path w="2791459" h="325120">
                <a:moveTo>
                  <a:pt x="798576" y="62483"/>
                </a:moveTo>
                <a:lnTo>
                  <a:pt x="792480" y="67817"/>
                </a:lnTo>
                <a:lnTo>
                  <a:pt x="796880" y="65858"/>
                </a:lnTo>
                <a:lnTo>
                  <a:pt x="798576" y="62483"/>
                </a:lnTo>
                <a:close/>
              </a:path>
              <a:path w="2791459" h="325120">
                <a:moveTo>
                  <a:pt x="796880" y="65858"/>
                </a:moveTo>
                <a:lnTo>
                  <a:pt x="792480" y="67817"/>
                </a:lnTo>
                <a:lnTo>
                  <a:pt x="792480" y="74615"/>
                </a:lnTo>
                <a:lnTo>
                  <a:pt x="796880" y="65858"/>
                </a:lnTo>
                <a:close/>
              </a:path>
              <a:path w="2791459" h="325120">
                <a:moveTo>
                  <a:pt x="798576" y="65103"/>
                </a:moveTo>
                <a:lnTo>
                  <a:pt x="798576" y="62483"/>
                </a:lnTo>
                <a:lnTo>
                  <a:pt x="796880" y="65858"/>
                </a:lnTo>
                <a:lnTo>
                  <a:pt x="798576" y="65103"/>
                </a:lnTo>
                <a:close/>
              </a:path>
              <a:path w="2791459" h="325120">
                <a:moveTo>
                  <a:pt x="890016" y="24383"/>
                </a:moveTo>
                <a:lnTo>
                  <a:pt x="884682" y="25907"/>
                </a:lnTo>
                <a:lnTo>
                  <a:pt x="886449" y="25972"/>
                </a:lnTo>
                <a:lnTo>
                  <a:pt x="890016" y="24383"/>
                </a:lnTo>
                <a:close/>
              </a:path>
              <a:path w="2791459" h="325120">
                <a:moveTo>
                  <a:pt x="886449" y="25972"/>
                </a:moveTo>
                <a:lnTo>
                  <a:pt x="884682" y="25907"/>
                </a:lnTo>
                <a:lnTo>
                  <a:pt x="884682" y="26759"/>
                </a:lnTo>
                <a:lnTo>
                  <a:pt x="886449" y="25972"/>
                </a:lnTo>
                <a:close/>
              </a:path>
              <a:path w="2791459" h="325120">
                <a:moveTo>
                  <a:pt x="890016" y="26102"/>
                </a:moveTo>
                <a:lnTo>
                  <a:pt x="890016" y="24383"/>
                </a:lnTo>
                <a:lnTo>
                  <a:pt x="886449" y="25972"/>
                </a:lnTo>
                <a:lnTo>
                  <a:pt x="890016" y="26102"/>
                </a:lnTo>
                <a:close/>
              </a:path>
              <a:path w="2791459" h="325120">
                <a:moveTo>
                  <a:pt x="1469898" y="47243"/>
                </a:moveTo>
                <a:lnTo>
                  <a:pt x="1465326" y="46481"/>
                </a:lnTo>
                <a:lnTo>
                  <a:pt x="1466659" y="47125"/>
                </a:lnTo>
                <a:lnTo>
                  <a:pt x="1469898" y="47243"/>
                </a:lnTo>
                <a:close/>
              </a:path>
              <a:path w="2791459" h="325120">
                <a:moveTo>
                  <a:pt x="1466659" y="47125"/>
                </a:moveTo>
                <a:lnTo>
                  <a:pt x="1465326" y="46481"/>
                </a:lnTo>
                <a:lnTo>
                  <a:pt x="1465326" y="47077"/>
                </a:lnTo>
                <a:lnTo>
                  <a:pt x="1466659" y="47125"/>
                </a:lnTo>
                <a:close/>
              </a:path>
              <a:path w="2791459" h="325120">
                <a:moveTo>
                  <a:pt x="1469898" y="48690"/>
                </a:moveTo>
                <a:lnTo>
                  <a:pt x="1469898" y="47243"/>
                </a:lnTo>
                <a:lnTo>
                  <a:pt x="1466659" y="47125"/>
                </a:lnTo>
                <a:lnTo>
                  <a:pt x="1469898" y="48690"/>
                </a:lnTo>
                <a:close/>
              </a:path>
              <a:path w="2791459" h="325120">
                <a:moveTo>
                  <a:pt x="1789938" y="176021"/>
                </a:moveTo>
                <a:lnTo>
                  <a:pt x="1789320" y="175723"/>
                </a:lnTo>
                <a:lnTo>
                  <a:pt x="1786889" y="175259"/>
                </a:lnTo>
                <a:lnTo>
                  <a:pt x="1789938" y="176021"/>
                </a:lnTo>
                <a:close/>
              </a:path>
              <a:path w="2791459" h="325120">
                <a:moveTo>
                  <a:pt x="1789938" y="200335"/>
                </a:moveTo>
                <a:lnTo>
                  <a:pt x="1789938" y="176021"/>
                </a:lnTo>
                <a:lnTo>
                  <a:pt x="1786889" y="175259"/>
                </a:lnTo>
                <a:lnTo>
                  <a:pt x="1786889" y="199754"/>
                </a:lnTo>
                <a:lnTo>
                  <a:pt x="1789938" y="200335"/>
                </a:lnTo>
                <a:close/>
              </a:path>
              <a:path w="2791459" h="325120">
                <a:moveTo>
                  <a:pt x="2294631" y="272116"/>
                </a:moveTo>
                <a:lnTo>
                  <a:pt x="1789320" y="175723"/>
                </a:lnTo>
                <a:lnTo>
                  <a:pt x="1789938" y="176021"/>
                </a:lnTo>
                <a:lnTo>
                  <a:pt x="1789938" y="200335"/>
                </a:lnTo>
                <a:lnTo>
                  <a:pt x="2292096" y="296127"/>
                </a:lnTo>
                <a:lnTo>
                  <a:pt x="2292096" y="272795"/>
                </a:lnTo>
                <a:lnTo>
                  <a:pt x="2294631" y="272116"/>
                </a:lnTo>
                <a:close/>
              </a:path>
              <a:path w="2791459" h="325120">
                <a:moveTo>
                  <a:pt x="2298192" y="272795"/>
                </a:moveTo>
                <a:lnTo>
                  <a:pt x="2294631" y="272116"/>
                </a:lnTo>
                <a:lnTo>
                  <a:pt x="2292096" y="272795"/>
                </a:lnTo>
                <a:lnTo>
                  <a:pt x="2298192" y="272795"/>
                </a:lnTo>
                <a:close/>
              </a:path>
              <a:path w="2791459" h="325120">
                <a:moveTo>
                  <a:pt x="2298192" y="296671"/>
                </a:moveTo>
                <a:lnTo>
                  <a:pt x="2298192" y="272795"/>
                </a:lnTo>
                <a:lnTo>
                  <a:pt x="2292096" y="272795"/>
                </a:lnTo>
                <a:lnTo>
                  <a:pt x="2292096" y="296127"/>
                </a:lnTo>
                <a:lnTo>
                  <a:pt x="2293620" y="296417"/>
                </a:lnTo>
                <a:lnTo>
                  <a:pt x="2295144" y="297179"/>
                </a:lnTo>
                <a:lnTo>
                  <a:pt x="2296668" y="297179"/>
                </a:lnTo>
                <a:lnTo>
                  <a:pt x="2298192" y="296671"/>
                </a:lnTo>
                <a:close/>
              </a:path>
              <a:path w="2791459" h="325120">
                <a:moveTo>
                  <a:pt x="2701509" y="163118"/>
                </a:moveTo>
                <a:lnTo>
                  <a:pt x="2294631" y="272116"/>
                </a:lnTo>
                <a:lnTo>
                  <a:pt x="2298192" y="272795"/>
                </a:lnTo>
                <a:lnTo>
                  <a:pt x="2298192" y="296671"/>
                </a:lnTo>
                <a:lnTo>
                  <a:pt x="2298954" y="296417"/>
                </a:lnTo>
                <a:lnTo>
                  <a:pt x="2699004" y="189051"/>
                </a:lnTo>
                <a:lnTo>
                  <a:pt x="2699004" y="169163"/>
                </a:lnTo>
                <a:lnTo>
                  <a:pt x="2701509" y="163118"/>
                </a:lnTo>
                <a:close/>
              </a:path>
              <a:path w="2791459" h="325120">
                <a:moveTo>
                  <a:pt x="2707386" y="161543"/>
                </a:moveTo>
                <a:lnTo>
                  <a:pt x="2701509" y="163118"/>
                </a:lnTo>
                <a:lnTo>
                  <a:pt x="2699004" y="169163"/>
                </a:lnTo>
                <a:lnTo>
                  <a:pt x="2707386" y="161543"/>
                </a:lnTo>
                <a:close/>
              </a:path>
              <a:path w="2791459" h="325120">
                <a:moveTo>
                  <a:pt x="2707386" y="186802"/>
                </a:moveTo>
                <a:lnTo>
                  <a:pt x="2707386" y="161543"/>
                </a:lnTo>
                <a:lnTo>
                  <a:pt x="2699004" y="169163"/>
                </a:lnTo>
                <a:lnTo>
                  <a:pt x="2699004" y="189051"/>
                </a:lnTo>
                <a:lnTo>
                  <a:pt x="2707386" y="186802"/>
                </a:lnTo>
                <a:close/>
              </a:path>
              <a:path w="2791459" h="325120">
                <a:moveTo>
                  <a:pt x="2791206" y="9905"/>
                </a:moveTo>
                <a:lnTo>
                  <a:pt x="2769108" y="0"/>
                </a:lnTo>
                <a:lnTo>
                  <a:pt x="2701509" y="163118"/>
                </a:lnTo>
                <a:lnTo>
                  <a:pt x="2707386" y="161543"/>
                </a:lnTo>
                <a:lnTo>
                  <a:pt x="2707386" y="186802"/>
                </a:lnTo>
                <a:lnTo>
                  <a:pt x="2713482" y="185165"/>
                </a:lnTo>
                <a:lnTo>
                  <a:pt x="2717292" y="184403"/>
                </a:lnTo>
                <a:lnTo>
                  <a:pt x="2720340" y="181355"/>
                </a:lnTo>
                <a:lnTo>
                  <a:pt x="2721864" y="178307"/>
                </a:lnTo>
                <a:lnTo>
                  <a:pt x="2791206" y="99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76" name="object 13"/>
          <p:cNvSpPr/>
          <p:nvPr/>
        </p:nvSpPr>
        <p:spPr>
          <a:xfrm>
            <a:off x="5238257" y="3330321"/>
            <a:ext cx="353695" cy="313849"/>
          </a:xfrm>
          <a:custGeom>
            <a:avLst/>
            <a:gdLst/>
            <a:ahLst/>
            <a:cxnLst/>
            <a:rect l="l" t="t" r="r" b="b"/>
            <a:pathLst>
              <a:path w="353695" h="418464">
                <a:moveTo>
                  <a:pt x="316119" y="64082"/>
                </a:moveTo>
                <a:lnTo>
                  <a:pt x="296921" y="48256"/>
                </a:lnTo>
                <a:lnTo>
                  <a:pt x="0" y="402336"/>
                </a:lnTo>
                <a:lnTo>
                  <a:pt x="19050" y="418338"/>
                </a:lnTo>
                <a:lnTo>
                  <a:pt x="316119" y="64082"/>
                </a:lnTo>
                <a:close/>
              </a:path>
              <a:path w="353695" h="418464">
                <a:moveTo>
                  <a:pt x="353567" y="0"/>
                </a:moveTo>
                <a:lnTo>
                  <a:pt x="278129" y="32766"/>
                </a:lnTo>
                <a:lnTo>
                  <a:pt x="296921" y="48256"/>
                </a:lnTo>
                <a:lnTo>
                  <a:pt x="304800" y="38862"/>
                </a:lnTo>
                <a:lnTo>
                  <a:pt x="323850" y="54864"/>
                </a:lnTo>
                <a:lnTo>
                  <a:pt x="323850" y="70454"/>
                </a:lnTo>
                <a:lnTo>
                  <a:pt x="334518" y="79248"/>
                </a:lnTo>
                <a:lnTo>
                  <a:pt x="353567" y="0"/>
                </a:lnTo>
                <a:close/>
              </a:path>
              <a:path w="353695" h="418464">
                <a:moveTo>
                  <a:pt x="323850" y="54864"/>
                </a:moveTo>
                <a:lnTo>
                  <a:pt x="304800" y="38862"/>
                </a:lnTo>
                <a:lnTo>
                  <a:pt x="296921" y="48256"/>
                </a:lnTo>
                <a:lnTo>
                  <a:pt x="316119" y="64082"/>
                </a:lnTo>
                <a:lnTo>
                  <a:pt x="323850" y="54864"/>
                </a:lnTo>
                <a:close/>
              </a:path>
              <a:path w="353695" h="418464">
                <a:moveTo>
                  <a:pt x="323850" y="70454"/>
                </a:moveTo>
                <a:lnTo>
                  <a:pt x="323850" y="54864"/>
                </a:lnTo>
                <a:lnTo>
                  <a:pt x="316119" y="64082"/>
                </a:lnTo>
                <a:lnTo>
                  <a:pt x="323850" y="704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77" name="object 14"/>
          <p:cNvSpPr/>
          <p:nvPr/>
        </p:nvSpPr>
        <p:spPr>
          <a:xfrm>
            <a:off x="5654309" y="3250311"/>
            <a:ext cx="733425" cy="73343"/>
          </a:xfrm>
          <a:custGeom>
            <a:avLst/>
            <a:gdLst/>
            <a:ahLst/>
            <a:cxnLst/>
            <a:rect l="l" t="t" r="r" b="b"/>
            <a:pathLst>
              <a:path w="733425" h="97789">
                <a:moveTo>
                  <a:pt x="492252" y="97535"/>
                </a:moveTo>
                <a:lnTo>
                  <a:pt x="492252" y="73151"/>
                </a:lnTo>
                <a:lnTo>
                  <a:pt x="489204" y="73151"/>
                </a:lnTo>
                <a:lnTo>
                  <a:pt x="208026" y="61679"/>
                </a:lnTo>
                <a:lnTo>
                  <a:pt x="1524" y="50291"/>
                </a:lnTo>
                <a:lnTo>
                  <a:pt x="0" y="74675"/>
                </a:lnTo>
                <a:lnTo>
                  <a:pt x="208788" y="86136"/>
                </a:lnTo>
                <a:lnTo>
                  <a:pt x="489204" y="97443"/>
                </a:lnTo>
                <a:lnTo>
                  <a:pt x="492252" y="97535"/>
                </a:lnTo>
                <a:close/>
              </a:path>
              <a:path w="733425" h="97789">
                <a:moveTo>
                  <a:pt x="489733" y="73050"/>
                </a:moveTo>
                <a:lnTo>
                  <a:pt x="489204" y="73029"/>
                </a:lnTo>
                <a:lnTo>
                  <a:pt x="489733" y="73050"/>
                </a:lnTo>
                <a:close/>
              </a:path>
              <a:path w="733425" h="97789">
                <a:moveTo>
                  <a:pt x="615389" y="48972"/>
                </a:moveTo>
                <a:lnTo>
                  <a:pt x="489733" y="73050"/>
                </a:lnTo>
                <a:lnTo>
                  <a:pt x="492252" y="73151"/>
                </a:lnTo>
                <a:lnTo>
                  <a:pt x="492252" y="97535"/>
                </a:lnTo>
                <a:lnTo>
                  <a:pt x="493014" y="96773"/>
                </a:lnTo>
                <a:lnTo>
                  <a:pt x="493776" y="96773"/>
                </a:lnTo>
                <a:lnTo>
                  <a:pt x="614172" y="73704"/>
                </a:lnTo>
                <a:lnTo>
                  <a:pt x="614172" y="49529"/>
                </a:lnTo>
                <a:lnTo>
                  <a:pt x="615389" y="48972"/>
                </a:lnTo>
                <a:close/>
              </a:path>
              <a:path w="733425" h="97789">
                <a:moveTo>
                  <a:pt x="616458" y="48767"/>
                </a:moveTo>
                <a:lnTo>
                  <a:pt x="615389" y="48972"/>
                </a:lnTo>
                <a:lnTo>
                  <a:pt x="614172" y="49529"/>
                </a:lnTo>
                <a:lnTo>
                  <a:pt x="616458" y="48767"/>
                </a:lnTo>
                <a:close/>
              </a:path>
              <a:path w="733425" h="97789">
                <a:moveTo>
                  <a:pt x="616458" y="73266"/>
                </a:moveTo>
                <a:lnTo>
                  <a:pt x="616458" y="48767"/>
                </a:lnTo>
                <a:lnTo>
                  <a:pt x="614172" y="49529"/>
                </a:lnTo>
                <a:lnTo>
                  <a:pt x="614172" y="73704"/>
                </a:lnTo>
                <a:lnTo>
                  <a:pt x="616458" y="73266"/>
                </a:lnTo>
                <a:close/>
              </a:path>
              <a:path w="733425" h="97789">
                <a:moveTo>
                  <a:pt x="733044" y="22097"/>
                </a:moveTo>
                <a:lnTo>
                  <a:pt x="722376" y="0"/>
                </a:lnTo>
                <a:lnTo>
                  <a:pt x="615389" y="48972"/>
                </a:lnTo>
                <a:lnTo>
                  <a:pt x="616458" y="48767"/>
                </a:lnTo>
                <a:lnTo>
                  <a:pt x="616458" y="73266"/>
                </a:lnTo>
                <a:lnTo>
                  <a:pt x="621030" y="72389"/>
                </a:lnTo>
                <a:lnTo>
                  <a:pt x="623316" y="72389"/>
                </a:lnTo>
                <a:lnTo>
                  <a:pt x="624078" y="71627"/>
                </a:lnTo>
                <a:lnTo>
                  <a:pt x="733044" y="220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78" name="object 15"/>
          <p:cNvSpPr/>
          <p:nvPr/>
        </p:nvSpPr>
        <p:spPr>
          <a:xfrm>
            <a:off x="5293121" y="3878961"/>
            <a:ext cx="645795" cy="264795"/>
          </a:xfrm>
          <a:custGeom>
            <a:avLst/>
            <a:gdLst/>
            <a:ahLst/>
            <a:cxnLst/>
            <a:rect l="l" t="t" r="r" b="b"/>
            <a:pathLst>
              <a:path w="645795" h="353060">
                <a:moveTo>
                  <a:pt x="586682" y="307449"/>
                </a:moveTo>
                <a:lnTo>
                  <a:pt x="11429" y="0"/>
                </a:lnTo>
                <a:lnTo>
                  <a:pt x="0" y="21336"/>
                </a:lnTo>
                <a:lnTo>
                  <a:pt x="575356" y="328841"/>
                </a:lnTo>
                <a:lnTo>
                  <a:pt x="586682" y="307449"/>
                </a:lnTo>
                <a:close/>
              </a:path>
              <a:path w="645795" h="353060">
                <a:moveTo>
                  <a:pt x="597407" y="351460"/>
                </a:moveTo>
                <a:lnTo>
                  <a:pt x="597407" y="313181"/>
                </a:lnTo>
                <a:lnTo>
                  <a:pt x="585977" y="334517"/>
                </a:lnTo>
                <a:lnTo>
                  <a:pt x="575356" y="328841"/>
                </a:lnTo>
                <a:lnTo>
                  <a:pt x="563879" y="350520"/>
                </a:lnTo>
                <a:lnTo>
                  <a:pt x="597407" y="351460"/>
                </a:lnTo>
                <a:close/>
              </a:path>
              <a:path w="645795" h="353060">
                <a:moveTo>
                  <a:pt x="597407" y="313181"/>
                </a:moveTo>
                <a:lnTo>
                  <a:pt x="586682" y="307449"/>
                </a:lnTo>
                <a:lnTo>
                  <a:pt x="575356" y="328841"/>
                </a:lnTo>
                <a:lnTo>
                  <a:pt x="585977" y="334517"/>
                </a:lnTo>
                <a:lnTo>
                  <a:pt x="597407" y="313181"/>
                </a:lnTo>
                <a:close/>
              </a:path>
              <a:path w="645795" h="353060">
                <a:moveTo>
                  <a:pt x="645413" y="352805"/>
                </a:moveTo>
                <a:lnTo>
                  <a:pt x="598169" y="285749"/>
                </a:lnTo>
                <a:lnTo>
                  <a:pt x="586682" y="307449"/>
                </a:lnTo>
                <a:lnTo>
                  <a:pt x="597407" y="313181"/>
                </a:lnTo>
                <a:lnTo>
                  <a:pt x="597407" y="351460"/>
                </a:lnTo>
                <a:lnTo>
                  <a:pt x="645413" y="3528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79" name="object 16"/>
          <p:cNvSpPr/>
          <p:nvPr/>
        </p:nvSpPr>
        <p:spPr>
          <a:xfrm>
            <a:off x="5881382" y="3065145"/>
            <a:ext cx="440690" cy="168116"/>
          </a:xfrm>
          <a:custGeom>
            <a:avLst/>
            <a:gdLst/>
            <a:ahLst/>
            <a:cxnLst/>
            <a:rect l="l" t="t" r="r" b="b"/>
            <a:pathLst>
              <a:path w="440689" h="224154">
                <a:moveTo>
                  <a:pt x="60959" y="180339"/>
                </a:moveTo>
                <a:lnTo>
                  <a:pt x="50292" y="158496"/>
                </a:lnTo>
                <a:lnTo>
                  <a:pt x="0" y="223266"/>
                </a:lnTo>
                <a:lnTo>
                  <a:pt x="49530" y="223724"/>
                </a:lnTo>
                <a:lnTo>
                  <a:pt x="49530" y="185928"/>
                </a:lnTo>
                <a:lnTo>
                  <a:pt x="60959" y="180339"/>
                </a:lnTo>
                <a:close/>
              </a:path>
              <a:path w="440689" h="224154">
                <a:moveTo>
                  <a:pt x="71427" y="201773"/>
                </a:moveTo>
                <a:lnTo>
                  <a:pt x="60959" y="180339"/>
                </a:lnTo>
                <a:lnTo>
                  <a:pt x="49530" y="185928"/>
                </a:lnTo>
                <a:lnTo>
                  <a:pt x="60198" y="207264"/>
                </a:lnTo>
                <a:lnTo>
                  <a:pt x="71427" y="201773"/>
                </a:lnTo>
                <a:close/>
              </a:path>
              <a:path w="440689" h="224154">
                <a:moveTo>
                  <a:pt x="82296" y="224028"/>
                </a:moveTo>
                <a:lnTo>
                  <a:pt x="71427" y="201773"/>
                </a:lnTo>
                <a:lnTo>
                  <a:pt x="60198" y="207264"/>
                </a:lnTo>
                <a:lnTo>
                  <a:pt x="49530" y="185928"/>
                </a:lnTo>
                <a:lnTo>
                  <a:pt x="49530" y="223724"/>
                </a:lnTo>
                <a:lnTo>
                  <a:pt x="82296" y="224028"/>
                </a:lnTo>
                <a:close/>
              </a:path>
              <a:path w="440689" h="224154">
                <a:moveTo>
                  <a:pt x="440436" y="21336"/>
                </a:moveTo>
                <a:lnTo>
                  <a:pt x="429768" y="0"/>
                </a:lnTo>
                <a:lnTo>
                  <a:pt x="60959" y="180339"/>
                </a:lnTo>
                <a:lnTo>
                  <a:pt x="71427" y="201773"/>
                </a:lnTo>
                <a:lnTo>
                  <a:pt x="440436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80" name="object 17"/>
          <p:cNvSpPr/>
          <p:nvPr/>
        </p:nvSpPr>
        <p:spPr>
          <a:xfrm>
            <a:off x="5771654" y="2910838"/>
            <a:ext cx="303530" cy="234315"/>
          </a:xfrm>
          <a:custGeom>
            <a:avLst/>
            <a:gdLst/>
            <a:ahLst/>
            <a:cxnLst/>
            <a:rect l="l" t="t" r="r" b="b"/>
            <a:pathLst>
              <a:path w="303529" h="312420">
                <a:moveTo>
                  <a:pt x="42393" y="251443"/>
                </a:moveTo>
                <a:lnTo>
                  <a:pt x="25145" y="234695"/>
                </a:lnTo>
                <a:lnTo>
                  <a:pt x="0" y="312419"/>
                </a:lnTo>
                <a:lnTo>
                  <a:pt x="33527" y="300915"/>
                </a:lnTo>
                <a:lnTo>
                  <a:pt x="33527" y="260603"/>
                </a:lnTo>
                <a:lnTo>
                  <a:pt x="42393" y="251443"/>
                </a:lnTo>
                <a:close/>
              </a:path>
              <a:path w="303529" h="312420">
                <a:moveTo>
                  <a:pt x="59792" y="268338"/>
                </a:moveTo>
                <a:lnTo>
                  <a:pt x="42393" y="251443"/>
                </a:lnTo>
                <a:lnTo>
                  <a:pt x="33527" y="260603"/>
                </a:lnTo>
                <a:lnTo>
                  <a:pt x="51053" y="277367"/>
                </a:lnTo>
                <a:lnTo>
                  <a:pt x="59792" y="268338"/>
                </a:lnTo>
                <a:close/>
              </a:path>
              <a:path w="303529" h="312420">
                <a:moveTo>
                  <a:pt x="77723" y="285749"/>
                </a:moveTo>
                <a:lnTo>
                  <a:pt x="59792" y="268338"/>
                </a:lnTo>
                <a:lnTo>
                  <a:pt x="51053" y="277367"/>
                </a:lnTo>
                <a:lnTo>
                  <a:pt x="33527" y="260603"/>
                </a:lnTo>
                <a:lnTo>
                  <a:pt x="33527" y="300915"/>
                </a:lnTo>
                <a:lnTo>
                  <a:pt x="77723" y="285749"/>
                </a:lnTo>
                <a:close/>
              </a:path>
              <a:path w="303529" h="312420">
                <a:moveTo>
                  <a:pt x="303275" y="16763"/>
                </a:moveTo>
                <a:lnTo>
                  <a:pt x="285749" y="0"/>
                </a:lnTo>
                <a:lnTo>
                  <a:pt x="42393" y="251443"/>
                </a:lnTo>
                <a:lnTo>
                  <a:pt x="59792" y="268338"/>
                </a:lnTo>
                <a:lnTo>
                  <a:pt x="303275" y="167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82" name="object 19"/>
          <p:cNvSpPr txBox="1"/>
          <p:nvPr/>
        </p:nvSpPr>
        <p:spPr>
          <a:xfrm>
            <a:off x="4964182" y="1862184"/>
            <a:ext cx="3378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step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3" name="object 20"/>
          <p:cNvSpPr txBox="1"/>
          <p:nvPr/>
        </p:nvSpPr>
        <p:spPr>
          <a:xfrm>
            <a:off x="5079245" y="1598721"/>
            <a:ext cx="3378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step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4" name="object 21"/>
          <p:cNvSpPr txBox="1"/>
          <p:nvPr/>
        </p:nvSpPr>
        <p:spPr>
          <a:xfrm>
            <a:off x="5444238" y="1410694"/>
            <a:ext cx="3378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step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5" name="object 22"/>
          <p:cNvSpPr txBox="1"/>
          <p:nvPr/>
        </p:nvSpPr>
        <p:spPr>
          <a:xfrm>
            <a:off x="5819152" y="2079924"/>
            <a:ext cx="3473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65FFFF"/>
                </a:solidFill>
                <a:latin typeface="Arial"/>
                <a:cs typeface="Arial"/>
              </a:rPr>
              <a:t>pool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6" name="object 23"/>
          <p:cNvSpPr txBox="1"/>
          <p:nvPr/>
        </p:nvSpPr>
        <p:spPr>
          <a:xfrm>
            <a:off x="6165860" y="1785026"/>
            <a:ext cx="3473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65FFFF"/>
                </a:solidFill>
                <a:latin typeface="Arial"/>
                <a:cs typeface="Arial"/>
              </a:rPr>
              <a:t>pool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7" name="object 24"/>
          <p:cNvSpPr txBox="1"/>
          <p:nvPr/>
        </p:nvSpPr>
        <p:spPr>
          <a:xfrm>
            <a:off x="5761244" y="1552997"/>
            <a:ext cx="3473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65FFFF"/>
                </a:solidFill>
                <a:latin typeface="Arial"/>
                <a:cs typeface="Arial"/>
              </a:rPr>
              <a:t>pool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8" name="object 25"/>
          <p:cNvSpPr txBox="1"/>
          <p:nvPr/>
        </p:nvSpPr>
        <p:spPr>
          <a:xfrm>
            <a:off x="6078243" y="2337098"/>
            <a:ext cx="3473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65FFFF"/>
                </a:solidFill>
                <a:latin typeface="Arial"/>
                <a:cs typeface="Arial"/>
              </a:rPr>
              <a:t>pool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9" name="object 26"/>
          <p:cNvSpPr txBox="1"/>
          <p:nvPr/>
        </p:nvSpPr>
        <p:spPr>
          <a:xfrm>
            <a:off x="7507744" y="4252767"/>
            <a:ext cx="3530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riffle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0" name="object 27"/>
          <p:cNvSpPr txBox="1"/>
          <p:nvPr/>
        </p:nvSpPr>
        <p:spPr>
          <a:xfrm>
            <a:off x="6111767" y="2828022"/>
            <a:ext cx="593725" cy="39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riffle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  <a:p>
            <a:pPr marL="259079" defTabSz="457200">
              <a:spcBef>
                <a:spcPts val="18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pool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1" name="object 28"/>
          <p:cNvSpPr txBox="1"/>
          <p:nvPr/>
        </p:nvSpPr>
        <p:spPr>
          <a:xfrm>
            <a:off x="6384564" y="3598407"/>
            <a:ext cx="3473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pool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2" name="object 29"/>
          <p:cNvSpPr txBox="1"/>
          <p:nvPr/>
        </p:nvSpPr>
        <p:spPr>
          <a:xfrm>
            <a:off x="4935993" y="3622415"/>
            <a:ext cx="3886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145" defTabSz="457200"/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riffle crest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3" name="object 30"/>
          <p:cNvSpPr txBox="1"/>
          <p:nvPr/>
        </p:nvSpPr>
        <p:spPr>
          <a:xfrm>
            <a:off x="6616204" y="3256643"/>
            <a:ext cx="3530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riffle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5AA29BB-5CCC-435F-BDCC-B33598DDF561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STEP 2 -Longitudinal Profile Survey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45E6F20-BD41-4AC3-BBEA-F9EA7865D7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218" y="49724"/>
            <a:ext cx="1793773" cy="6620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F7F90-3C25-49C8-950A-6EAC3277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989"/>
            <a:fld id="{97CF7042-B465-4730-800E-86D0EFD08949}" type="slidenum">
              <a:rPr lang="en-US" smtClean="0">
                <a:solidFill>
                  <a:srgbClr val="FFFFFF"/>
                </a:solidFill>
              </a:rPr>
              <a:pPr defTabSz="912989"/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U PPT Template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 PP Template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 PPT Template</Template>
  <TotalTime>1576</TotalTime>
  <Words>2881</Words>
  <Application>Microsoft Office PowerPoint</Application>
  <PresentationFormat>On-screen Show (16:9)</PresentationFormat>
  <Paragraphs>649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Gill Sans MT</vt:lpstr>
      <vt:lpstr>Trebuchet MS</vt:lpstr>
      <vt:lpstr>TU PPT Template</vt:lpstr>
      <vt:lpstr>TU PP Template</vt:lpstr>
      <vt:lpstr>Office Theme</vt:lpstr>
      <vt:lpstr>PowerPoint Presentation</vt:lpstr>
      <vt:lpstr>INTRO - DGLVR Program Completed Stream Crossings</vt:lpstr>
      <vt:lpstr>INTRO - Considerations</vt:lpstr>
      <vt:lpstr>INTRO - Considerations</vt:lpstr>
      <vt:lpstr>INTRO – 10 Step Approach</vt:lpstr>
      <vt:lpstr>STEP 1 – Initial Site Assessment</vt:lpstr>
      <vt:lpstr>STEP 1 – Initial Site Assessment</vt:lpstr>
      <vt:lpstr>STEP 2 - Longitudinal Profile Survey</vt:lpstr>
      <vt:lpstr>PowerPoint Presentation</vt:lpstr>
      <vt:lpstr>STEP 2 - Longitudinal Profile Survey</vt:lpstr>
      <vt:lpstr>STEP 2 - Longitudinal Profile Survey</vt:lpstr>
      <vt:lpstr>STEP 2 - Longitudinal Profile Survey</vt:lpstr>
      <vt:lpstr>STEP 2 - Longitudinal Profile Survey</vt:lpstr>
      <vt:lpstr>STEP 2 - Longitudinal Profile Survey</vt:lpstr>
      <vt:lpstr>STEP 2 - Longitudinal Profile Survey</vt:lpstr>
      <vt:lpstr>STEP 2 - Longitudinal Profile Survey</vt:lpstr>
      <vt:lpstr>STEP 3 – Grant Application - Material Selection &amp; Cost Estimation</vt:lpstr>
      <vt:lpstr>STEP 3 – Grant Application - Material Selection &amp; Cost Estimation</vt:lpstr>
      <vt:lpstr>STEP 3 – Grant Application - Material Selection &amp; Cost Estimation</vt:lpstr>
      <vt:lpstr>STEP 3 – Grant Application - Material Selection &amp; Cost Estimation</vt:lpstr>
      <vt:lpstr>STEP 3 – Grant Application - Material Selection &amp; Cost Estimation</vt:lpstr>
      <vt:lpstr>STEP 3 – Grant Application - Material Selection &amp; Cost Estimation</vt:lpstr>
      <vt:lpstr>STEP 3 – Grant Application - Material Selection &amp; Cost Estimation</vt:lpstr>
      <vt:lpstr>STEP 3 – Grant Application - Material Selection &amp; Cost Estimation</vt:lpstr>
      <vt:lpstr>STEP 3 – Grant Application - Material Selection &amp; Cost Estimation</vt:lpstr>
      <vt:lpstr>STEP 4 – QAB Ranking &amp; Review</vt:lpstr>
      <vt:lpstr>STEP 5 – Writing a Contract</vt:lpstr>
      <vt:lpstr>STEP 6 – Engineering, Design, Permitting</vt:lpstr>
      <vt:lpstr>STEP 6 – Engineering, Design, Permitting</vt:lpstr>
      <vt:lpstr>STEP 6 – Engineering, Design, Permitting</vt:lpstr>
      <vt:lpstr>STEP 6 – Engineering, Design, Permitting</vt:lpstr>
      <vt:lpstr>STEP 6 – Engineering, Design, Permitting</vt:lpstr>
      <vt:lpstr>STEP 6 – Engineering, Design, Permitting</vt:lpstr>
      <vt:lpstr>STEP 6 – Engineering, Design, Permitting</vt:lpstr>
      <vt:lpstr>STEP 7 - Bidding Stream Crossings</vt:lpstr>
      <vt:lpstr>STEP 7 - Bidding Stream Crossings</vt:lpstr>
      <vt:lpstr>STEP 7 - Bidding Stream Crossings</vt:lpstr>
      <vt:lpstr>STEP 7 - Bidding Stream Crossings</vt:lpstr>
      <vt:lpstr>STEP 7 - Bidding Stream Crossings</vt:lpstr>
      <vt:lpstr>STEP 8 - Inspecting Stream Crossing Projects</vt:lpstr>
      <vt:lpstr>STEP 8 - Inspecting Stream Crossing Projects</vt:lpstr>
      <vt:lpstr>STEP 8 - Inspecting Stream Crossing Projects</vt:lpstr>
      <vt:lpstr>STEP 8 - Inspecting Stream Crossing Projects</vt:lpstr>
      <vt:lpstr>STEP 8 - Inspecting Stream Crossing Projects</vt:lpstr>
      <vt:lpstr>STEP 9 – Final Inspection &amp; Asbuilt Notes</vt:lpstr>
      <vt:lpstr>STEP 10 – Completion Reporting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Organism Passage</dc:title>
  <dc:creator>Kathleen Lavelle</dc:creator>
  <cp:lastModifiedBy>Corradini, Kenneth Joseph</cp:lastModifiedBy>
  <cp:revision>71</cp:revision>
  <cp:lastPrinted>2019-04-08T20:14:20Z</cp:lastPrinted>
  <dcterms:created xsi:type="dcterms:W3CDTF">2016-09-29T12:33:49Z</dcterms:created>
  <dcterms:modified xsi:type="dcterms:W3CDTF">2021-02-17T00:02:21Z</dcterms:modified>
</cp:coreProperties>
</file>