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3"/>
  </p:notesMasterIdLst>
  <p:sldIdLst>
    <p:sldId id="1038" r:id="rId6"/>
    <p:sldId id="1680" r:id="rId7"/>
    <p:sldId id="1681" r:id="rId8"/>
    <p:sldId id="1698" r:id="rId9"/>
    <p:sldId id="394" r:id="rId10"/>
    <p:sldId id="404" r:id="rId11"/>
    <p:sldId id="396" r:id="rId12"/>
    <p:sldId id="397" r:id="rId13"/>
    <p:sldId id="1736" r:id="rId14"/>
    <p:sldId id="398" r:id="rId15"/>
    <p:sldId id="403" r:id="rId16"/>
    <p:sldId id="1729" r:id="rId17"/>
    <p:sldId id="1730" r:id="rId18"/>
    <p:sldId id="1731" r:id="rId19"/>
    <p:sldId id="413" r:id="rId20"/>
    <p:sldId id="303" r:id="rId21"/>
    <p:sldId id="1732" r:id="rId22"/>
    <p:sldId id="1733" r:id="rId23"/>
    <p:sldId id="306" r:id="rId24"/>
    <p:sldId id="294" r:id="rId25"/>
    <p:sldId id="295" r:id="rId26"/>
    <p:sldId id="1676" r:id="rId27"/>
    <p:sldId id="1641" r:id="rId28"/>
    <p:sldId id="884" r:id="rId29"/>
    <p:sldId id="1679" r:id="rId30"/>
    <p:sldId id="863" r:id="rId31"/>
    <p:sldId id="862" r:id="rId32"/>
    <p:sldId id="921" r:id="rId33"/>
    <p:sldId id="920" r:id="rId34"/>
    <p:sldId id="1699" r:id="rId35"/>
    <p:sldId id="710" r:id="rId36"/>
    <p:sldId id="1677" r:id="rId37"/>
    <p:sldId id="1700" r:id="rId38"/>
    <p:sldId id="715" r:id="rId39"/>
    <p:sldId id="1701" r:id="rId40"/>
    <p:sldId id="1000" r:id="rId41"/>
    <p:sldId id="258" r:id="rId42"/>
    <p:sldId id="953" r:id="rId43"/>
    <p:sldId id="1727" r:id="rId44"/>
    <p:sldId id="1702" r:id="rId45"/>
    <p:sldId id="784" r:id="rId46"/>
    <p:sldId id="1035" r:id="rId47"/>
    <p:sldId id="1014" r:id="rId48"/>
    <p:sldId id="974" r:id="rId49"/>
    <p:sldId id="1036" r:id="rId50"/>
    <p:sldId id="1703" r:id="rId51"/>
    <p:sldId id="1005" r:id="rId52"/>
    <p:sldId id="933" r:id="rId53"/>
    <p:sldId id="1704" r:id="rId54"/>
    <p:sldId id="596" r:id="rId55"/>
    <p:sldId id="934" r:id="rId56"/>
    <p:sldId id="1705" r:id="rId57"/>
    <p:sldId id="731" r:id="rId58"/>
    <p:sldId id="730" r:id="rId59"/>
    <p:sldId id="595" r:id="rId60"/>
    <p:sldId id="1723" r:id="rId61"/>
    <p:sldId id="1025" r:id="rId62"/>
    <p:sldId id="1706" r:id="rId63"/>
    <p:sldId id="1026" r:id="rId64"/>
    <p:sldId id="983" r:id="rId65"/>
    <p:sldId id="1728" r:id="rId66"/>
    <p:sldId id="993" r:id="rId67"/>
    <p:sldId id="994" r:id="rId68"/>
    <p:sldId id="995" r:id="rId69"/>
    <p:sldId id="996" r:id="rId70"/>
    <p:sldId id="1027" r:id="rId71"/>
    <p:sldId id="1028" r:id="rId72"/>
    <p:sldId id="1029" r:id="rId73"/>
    <p:sldId id="991" r:id="rId74"/>
    <p:sldId id="741" r:id="rId75"/>
    <p:sldId id="1713" r:id="rId76"/>
    <p:sldId id="1711" r:id="rId77"/>
    <p:sldId id="726" r:id="rId78"/>
    <p:sldId id="1709" r:id="rId79"/>
    <p:sldId id="1008" r:id="rId80"/>
    <p:sldId id="1707" r:id="rId81"/>
    <p:sldId id="1011" r:id="rId82"/>
    <p:sldId id="1010" r:id="rId83"/>
    <p:sldId id="1012" r:id="rId84"/>
    <p:sldId id="1721" r:id="rId85"/>
    <p:sldId id="1720" r:id="rId86"/>
    <p:sldId id="1715" r:id="rId87"/>
    <p:sldId id="1717" r:id="rId88"/>
    <p:sldId id="1718" r:id="rId89"/>
    <p:sldId id="1719" r:id="rId90"/>
    <p:sldId id="1708" r:id="rId91"/>
    <p:sldId id="172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 Sherri" initials="LS" lastIdx="1" clrIdx="0">
    <p:extLst>
      <p:ext uri="{19B8F6BF-5375-455C-9EA6-DF929625EA0E}">
        <p15:presenceInfo xmlns:p15="http://schemas.microsoft.com/office/powerpoint/2012/main" userId="S::shlaw@pa.gov::3da26e23-9ee6-4121-a54d-151d8db99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B5BABF"/>
    <a:srgbClr val="AAAFB5"/>
    <a:srgbClr val="A7AAB1"/>
    <a:srgbClr val="C0C4CD"/>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90607-874E-4854-92C5-54E049AF894B}" v="3" dt="2023-02-28T20:34:28.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6134" autoAdjust="0"/>
  </p:normalViewPr>
  <p:slideViewPr>
    <p:cSldViewPr snapToGrid="0">
      <p:cViewPr varScale="1">
        <p:scale>
          <a:sx n="144" d="100"/>
          <a:sy n="144" d="100"/>
        </p:scale>
        <p:origin x="836" y="88"/>
      </p:cViewPr>
      <p:guideLst/>
    </p:cSldViewPr>
  </p:slideViewPr>
  <p:notesTextViewPr>
    <p:cViewPr>
      <p:scale>
        <a:sx n="3" d="2"/>
        <a:sy n="3" d="2"/>
      </p:scale>
      <p:origin x="0" y="0"/>
    </p:cViewPr>
  </p:notesTextViewPr>
  <p:sorterViewPr>
    <p:cViewPr>
      <p:scale>
        <a:sx n="120" d="100"/>
        <a:sy n="120" d="100"/>
      </p:scale>
      <p:origin x="0" y="-65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1EC71A5F-7FA6-4B24-969E-681006196574}"/>
    <pc:docChg chg="delSld">
      <pc:chgData name="Law, Sherri" userId="3da26e23-9ee6-4121-a54d-151d8db9998d" providerId="ADAL" clId="{1EC71A5F-7FA6-4B24-969E-681006196574}" dt="2023-02-28T20:34:03.779" v="0" actId="2696"/>
      <pc:docMkLst>
        <pc:docMk/>
      </pc:docMkLst>
      <pc:sldChg chg="del">
        <pc:chgData name="Law, Sherri" userId="3da26e23-9ee6-4121-a54d-151d8db9998d" providerId="ADAL" clId="{1EC71A5F-7FA6-4B24-969E-681006196574}" dt="2023-02-28T20:34:03.779" v="0" actId="2696"/>
        <pc:sldMkLst>
          <pc:docMk/>
          <pc:sldMk cId="179703836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A5973-D9D5-42CF-80C5-72F7A9C6BC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10</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451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11</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113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8490EF-F34A-49CD-A406-B9A5C1414B75}" type="slidenum">
              <a:rPr lang="en-US" smtClean="0"/>
              <a:pPr/>
              <a:t>12</a:t>
            </a:fld>
            <a:endParaRPr lang="en-US"/>
          </a:p>
        </p:txBody>
      </p:sp>
      <p:sp>
        <p:nvSpPr>
          <p:cNvPr id="44035" name="Rectangle 2"/>
          <p:cNvSpPr>
            <a:spLocks noGrp="1" noChangeArrowheads="1"/>
          </p:cNvSpPr>
          <p:nvPr>
            <p:ph type="body" idx="1"/>
          </p:nvPr>
        </p:nvSpPr>
        <p:spPr>
          <a:noFill/>
          <a:ln/>
        </p:spPr>
        <p:txBody>
          <a:bodyPr lIns="95645" tIns="46983" rIns="95645" bIns="46983"/>
          <a:lstStyle/>
          <a:p>
            <a:r>
              <a:rPr lang="en-US" dirty="0"/>
              <a:t>Roads are often built along and across streams. Water can cause road damage and wash away road material into these nearby streams, causing issues for both the road and water quality.</a:t>
            </a:r>
          </a:p>
        </p:txBody>
      </p:sp>
      <p:sp>
        <p:nvSpPr>
          <p:cNvPr id="44036" name="Rectangle 3"/>
          <p:cNvSpPr>
            <a:spLocks noGrp="1" noRot="1" noChangeAspect="1" noChangeArrowheads="1" noTextEdit="1"/>
          </p:cNvSpPr>
          <p:nvPr>
            <p:ph type="sldImg"/>
          </p:nvPr>
        </p:nvSpPr>
        <p:spPr>
          <a:xfrm>
            <a:off x="469900" y="727075"/>
            <a:ext cx="6375400" cy="3587750"/>
          </a:xfrm>
          <a:ln w="12700" cap="flat">
            <a:solidFill>
              <a:schemeClr val="tx1"/>
            </a:solidFill>
          </a:ln>
        </p:spPr>
      </p:sp>
    </p:spTree>
    <p:extLst>
      <p:ext uri="{BB962C8B-B14F-4D97-AF65-F5344CB8AC3E}">
        <p14:creationId xmlns:p14="http://schemas.microsoft.com/office/powerpoint/2010/main" val="186222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96314B3-2DC1-46E4-8DD7-834CB89D78D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eaLnBrk="1" hangingPunct="1"/>
            <a:r>
              <a:rPr lang="en-US" dirty="0"/>
              <a:t>Naturally, rain water soaks into the ground and runs over the land in “sheet flow” that doesn’t cause erosion.</a:t>
            </a:r>
          </a:p>
          <a:p>
            <a:pPr eaLnBrk="1" hangingPunct="1"/>
            <a:r>
              <a:rPr lang="en-US" dirty="0"/>
              <a:t>Water collected in natural low spots on the landscape form streams.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14</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This diagram shows how roads intercept water in the landscape and change drainage patterns</a:t>
            </a:r>
          </a:p>
          <a:p>
            <a:pPr marL="380990" indent="-380990">
              <a:buFont typeface="Arial" panose="020B0604020202020204" pitchFamily="34" charset="0"/>
              <a:buChar char="•"/>
            </a:pPr>
            <a:r>
              <a:rPr lang="en-US" dirty="0"/>
              <a:t>Traditional road drainage practices collect and concentrate water, which often causes erosion </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90796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5200" rtl="0" eaLnBrk="1" fontAlgn="base" latinLnBrk="0" hangingPunct="1">
              <a:lnSpc>
                <a:spcPct val="100000"/>
              </a:lnSpc>
              <a:spcBef>
                <a:spcPct val="0"/>
              </a:spcBef>
              <a:spcAft>
                <a:spcPct val="0"/>
              </a:spcAft>
              <a:buClrTx/>
              <a:buSzTx/>
              <a:buFontTx/>
              <a:buNone/>
              <a:tabLst/>
              <a:defRPr/>
            </a:pPr>
            <a:fld id="{8EE46032-EF6C-4CB4-9FCC-106BD3D308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5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838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70546B4-E714-4E57-A21A-6F3F10D5774C}" type="slidenum">
              <a:rPr lang="en-US" smtClean="0"/>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4971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CB2C8DA-3846-4260-8702-0864251EC6D9}" type="slidenum">
              <a:rPr lang="en-US" smtClean="0"/>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17455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carried for long distances alongside roads create deep ditches, which are safety hazards.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416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CB2C8DA-3846-4260-8702-0864251EC6D9}" type="slidenum">
              <a:rPr lang="en-US" smtClean="0"/>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415837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7E7134-4D6D-4EA5-8F26-4CABD8A2D9E0}" type="slidenum">
              <a:rPr lang="en-US" smtClean="0"/>
              <a:t>2</a:t>
            </a:fld>
            <a:endParaRPr lang="en-US"/>
          </a:p>
        </p:txBody>
      </p:sp>
    </p:spTree>
    <p:extLst>
      <p:ext uri="{BB962C8B-B14F-4D97-AF65-F5344CB8AC3E}">
        <p14:creationId xmlns:p14="http://schemas.microsoft.com/office/powerpoint/2010/main" val="11821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F5D8885-9406-493F-A6E3-EEEF52340D9D}" type="slidenum">
              <a:rPr lang="en-US" smtClean="0"/>
              <a:pPr/>
              <a:t>20</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363547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5EE1D9-2817-4AD3-B72A-170E1D6D1C69}" type="slidenum">
              <a:rPr lang="en-US" smtClean="0"/>
              <a:pPr/>
              <a:t>21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Good.</a:t>
            </a:r>
          </a:p>
        </p:txBody>
      </p:sp>
    </p:spTree>
    <p:extLst>
      <p:ext uri="{BB962C8B-B14F-4D97-AF65-F5344CB8AC3E}">
        <p14:creationId xmlns:p14="http://schemas.microsoft.com/office/powerpoint/2010/main" val="285061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6314B3-2DC1-46E4-8DD7-834CB89D78DE}"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6083" name="Rectangle 2"/>
          <p:cNvSpPr>
            <a:spLocks noGrp="1" noRot="1" noChangeAspect="1" noChangeArrowheads="1" noTextEdit="1"/>
          </p:cNvSpPr>
          <p:nvPr>
            <p:ph type="sldImg"/>
          </p:nvPr>
        </p:nvSpPr>
        <p:spPr>
          <a:xfrm>
            <a:off x="458788" y="720725"/>
            <a:ext cx="6400800" cy="3600450"/>
          </a:xfrm>
          <a:ln/>
        </p:spPr>
      </p:sp>
      <p:sp>
        <p:nvSpPr>
          <p:cNvPr id="46084" name="Rectangle 3"/>
          <p:cNvSpPr>
            <a:spLocks noGrp="1" noChangeArrowheads="1"/>
          </p:cNvSpPr>
          <p:nvPr>
            <p:ph type="body" idx="1"/>
          </p:nvPr>
        </p:nvSpPr>
        <p:spPr>
          <a:noFill/>
          <a:ln/>
        </p:spPr>
        <p:txBody>
          <a:bodyPr/>
          <a:lstStyle/>
          <a:p>
            <a:pPr marL="380990" indent="-380990">
              <a:buFont typeface="Arial" panose="020B0604020202020204" pitchFamily="34" charset="0"/>
              <a:buChar char="•"/>
            </a:pPr>
            <a:r>
              <a:rPr lang="en-US" dirty="0"/>
              <a:t>This diagram shows how roads intercept water in the landscape and change drainage patterns</a:t>
            </a:r>
          </a:p>
          <a:p>
            <a:pPr marL="380990" indent="-380990">
              <a:buFont typeface="Arial" panose="020B0604020202020204" pitchFamily="34" charset="0"/>
              <a:buChar char="•"/>
            </a:pPr>
            <a:r>
              <a:rPr lang="en-US" dirty="0"/>
              <a:t>Traditional road drainage practices collect and concentrate water, which often causes erosion </a:t>
            </a:r>
          </a:p>
          <a:p>
            <a:pPr marL="457200" lvl="1" indent="0">
              <a:buFont typeface="Arial" panose="020B0604020202020204" pitchFamily="34" charset="0"/>
              <a:buNone/>
            </a:pPr>
            <a:endParaRPr lang="en-US" dirty="0"/>
          </a:p>
        </p:txBody>
      </p:sp>
    </p:spTree>
    <p:extLst>
      <p:ext uri="{BB962C8B-B14F-4D97-AF65-F5344CB8AC3E}">
        <p14:creationId xmlns:p14="http://schemas.microsoft.com/office/powerpoint/2010/main" val="907960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96314B3-2DC1-46E4-8DD7-834CB89D78DE}" type="slidenum">
              <a:rPr lang="en-US" smtClean="0">
                <a:solidFill>
                  <a:srgbClr val="000000"/>
                </a:solidFill>
              </a:rPr>
              <a:pPr/>
              <a:t>23</a:t>
            </a:fld>
            <a:endParaRPr lang="en-US">
              <a:solidFill>
                <a:srgbClr val="000000"/>
              </a:solidFill>
            </a:endParaRPr>
          </a:p>
        </p:txBody>
      </p:sp>
      <p:sp>
        <p:nvSpPr>
          <p:cNvPr id="46083" name="Rectangle 2"/>
          <p:cNvSpPr>
            <a:spLocks noGrp="1" noRot="1" noChangeAspect="1" noChangeArrowheads="1" noTextEdit="1"/>
          </p:cNvSpPr>
          <p:nvPr>
            <p:ph type="sldImg"/>
          </p:nvPr>
        </p:nvSpPr>
        <p:spPr>
          <a:xfrm>
            <a:off x="382588" y="685800"/>
            <a:ext cx="6094412" cy="3429000"/>
          </a:xfrm>
          <a:ln/>
        </p:spPr>
      </p:sp>
      <p:sp>
        <p:nvSpPr>
          <p:cNvPr id="46084" name="Rectangle 3"/>
          <p:cNvSpPr>
            <a:spLocks noGrp="1" noChangeArrowheads="1"/>
          </p:cNvSpPr>
          <p:nvPr>
            <p:ph type="body" idx="1"/>
          </p:nvPr>
        </p:nvSpPr>
        <p:spPr>
          <a:noFill/>
          <a:ln/>
        </p:spPr>
        <p:txBody>
          <a:bodyPr/>
          <a:lstStyle/>
          <a:p>
            <a:pPr marL="285750" indent="-285750">
              <a:buFont typeface="Arial" panose="020B0604020202020204" pitchFamily="34" charset="0"/>
              <a:buChar char="•"/>
            </a:pPr>
            <a:r>
              <a:rPr lang="en-US" dirty="0"/>
              <a:t>Adding more storm water outlets spreads out and slows down stormwater, preventing erosion</a:t>
            </a:r>
          </a:p>
          <a:p>
            <a:pPr marL="285750" indent="-285750">
              <a:buFont typeface="Arial" panose="020B0604020202020204" pitchFamily="34" charset="0"/>
              <a:buChar char="•"/>
            </a:pPr>
            <a:r>
              <a:rPr lang="en-US" dirty="0"/>
              <a:t>Replacing undersized stream crossing structures can also protect roads and water quality</a:t>
            </a:r>
          </a:p>
        </p:txBody>
      </p:sp>
    </p:spTree>
    <p:extLst>
      <p:ext uri="{BB962C8B-B14F-4D97-AF65-F5344CB8AC3E}">
        <p14:creationId xmlns:p14="http://schemas.microsoft.com/office/powerpoint/2010/main" val="3371011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example DGR Project: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82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example DGR Project: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101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Road fill raises the road and establishes appropriate shape (road crown) to allow water to drain from the road.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78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Shallow cross pipes do not cause erosion at the outlet of the pipe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61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504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8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896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001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80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713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761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largest task to prepare for the grant application is to design the project, including generating a sketch, materials list, and cost estimate</a:t>
            </a:r>
          </a:p>
          <a:p>
            <a:pPr marL="171450" indent="-171450">
              <a:buFont typeface="Arial" panose="020B0604020202020204" pitchFamily="34" charset="0"/>
              <a:buChar char="•"/>
            </a:pPr>
            <a:r>
              <a:rPr lang="en-US" dirty="0"/>
              <a:t>This is a very important topic and we only cover this briefly today</a:t>
            </a:r>
          </a:p>
          <a:p>
            <a:pPr marL="171450" indent="-171450">
              <a:buFont typeface="Arial" panose="020B0604020202020204" pitchFamily="34" charset="0"/>
              <a:buChar char="•"/>
            </a:pPr>
            <a:r>
              <a:rPr lang="en-US" dirty="0"/>
              <a:t>The ESM training will provide helpful information about designing your DGLVR Project </a:t>
            </a:r>
          </a:p>
          <a:p>
            <a:pPr marL="171450" indent="-171450">
              <a:buFont typeface="Arial" panose="020B0604020202020204" pitchFamily="34" charset="0"/>
              <a:buChar char="•"/>
            </a:pPr>
            <a:r>
              <a:rPr lang="en-US" dirty="0"/>
              <a:t>It is highly recommended that grant applicants work closely with the county conservation district on developing your project and grant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36</a:t>
            </a:fld>
            <a:endParaRPr lang="en-US"/>
          </a:p>
        </p:txBody>
      </p:sp>
    </p:spTree>
    <p:extLst>
      <p:ext uri="{BB962C8B-B14F-4D97-AF65-F5344CB8AC3E}">
        <p14:creationId xmlns:p14="http://schemas.microsoft.com/office/powerpoint/2010/main" val="4137076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571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program focuses on simplicity and minimal paperwork, but we still want to write down enough to make sure everyone understands what the project is.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721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090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forms and paperwork mentioned in this presentation can be found on the Center’s website on the “Blank forms” Page</a:t>
            </a:r>
          </a:p>
        </p:txBody>
      </p:sp>
      <p:sp>
        <p:nvSpPr>
          <p:cNvPr id="4" name="Slide Number Placeholder 3"/>
          <p:cNvSpPr>
            <a:spLocks noGrp="1"/>
          </p:cNvSpPr>
          <p:nvPr>
            <p:ph type="sldNum" sz="quarter" idx="5"/>
          </p:nvPr>
        </p:nvSpPr>
        <p:spPr/>
        <p:txBody>
          <a:bodyPr/>
          <a:lstStyle/>
          <a:p>
            <a:fld id="{6201DC7E-0E27-44BB-8E4B-194FBB5E191C}" type="slidenum">
              <a:rPr lang="en-US" smtClean="0"/>
              <a:t>43</a:t>
            </a:fld>
            <a:endParaRPr lang="en-US"/>
          </a:p>
        </p:txBody>
      </p:sp>
    </p:spTree>
    <p:extLst>
      <p:ext uri="{BB962C8B-B14F-4D97-AF65-F5344CB8AC3E}">
        <p14:creationId xmlns:p14="http://schemas.microsoft.com/office/powerpoint/2010/main" val="3033271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what the grant application looks like</a:t>
            </a:r>
          </a:p>
          <a:p>
            <a:pPr marL="171450" indent="-171450">
              <a:buFont typeface="Arial" panose="020B0604020202020204" pitchFamily="34" charset="0"/>
              <a:buChar char="•"/>
            </a:pPr>
            <a:r>
              <a:rPr lang="en-US" dirty="0"/>
              <a:t>Notice that the grant application is one page with a sketch on the back and attachments as needed</a:t>
            </a:r>
          </a:p>
        </p:txBody>
      </p:sp>
      <p:sp>
        <p:nvSpPr>
          <p:cNvPr id="4" name="Slide Number Placeholder 3"/>
          <p:cNvSpPr>
            <a:spLocks noGrp="1"/>
          </p:cNvSpPr>
          <p:nvPr>
            <p:ph type="sldNum" sz="quarter" idx="5"/>
          </p:nvPr>
        </p:nvSpPr>
        <p:spPr/>
        <p:txBody>
          <a:bodyPr/>
          <a:lstStyle/>
          <a:p>
            <a:fld id="{6201DC7E-0E27-44BB-8E4B-194FBB5E191C}" type="slidenum">
              <a:rPr lang="en-US" smtClean="0"/>
              <a:t>44</a:t>
            </a:fld>
            <a:endParaRPr lang="en-US"/>
          </a:p>
        </p:txBody>
      </p:sp>
    </p:spTree>
    <p:extLst>
      <p:ext uri="{BB962C8B-B14F-4D97-AF65-F5344CB8AC3E}">
        <p14:creationId xmlns:p14="http://schemas.microsoft.com/office/powerpoint/2010/main" val="96386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127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876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Filling out the top of the grant application is pretty self explanatory. </a:t>
            </a:r>
          </a:p>
          <a:p>
            <a:pPr marL="628650" lvl="1" indent="-171450">
              <a:buFont typeface="Arial" panose="020B0604020202020204" pitchFamily="34" charset="0"/>
              <a:buChar char="•"/>
            </a:pPr>
            <a:r>
              <a:rPr lang="en-US" dirty="0"/>
              <a:t>Mostly filling out contact info and basic site info</a:t>
            </a:r>
          </a:p>
          <a:p>
            <a:pPr marL="628650" lvl="1" indent="-171450">
              <a:buFont typeface="Arial" panose="020B0604020202020204" pitchFamily="34" charset="0"/>
              <a:buChar char="•"/>
            </a:pPr>
            <a:r>
              <a:rPr lang="en-US" dirty="0"/>
              <a:t>Additional information on this available in application directions</a:t>
            </a:r>
          </a:p>
          <a:p>
            <a:pPr marL="171450" indent="-171450">
              <a:buFont typeface="Arial" panose="020B0604020202020204" pitchFamily="34" charset="0"/>
              <a:buChar char="•"/>
            </a:pPr>
            <a:r>
              <a:rPr lang="en-US" dirty="0"/>
              <a:t>Highlight a few items:</a:t>
            </a:r>
          </a:p>
          <a:p>
            <a:pPr marL="628650" lvl="1" indent="-171450">
              <a:buFont typeface="Arial" panose="020B0604020202020204" pitchFamily="34" charset="0"/>
              <a:buChar char="•"/>
            </a:pPr>
            <a:r>
              <a:rPr lang="en-US" dirty="0"/>
              <a:t>Contact info for multiple people can be listed if needed. For example, if the </a:t>
            </a:r>
            <a:r>
              <a:rPr lang="en-US" dirty="0" err="1"/>
              <a:t>Twp</a:t>
            </a:r>
            <a:r>
              <a:rPr lang="en-US" dirty="0"/>
              <a:t> roadmaster and supervisors are all very involved, or you might list a secretary as well as the person in charge of the road work.</a:t>
            </a:r>
          </a:p>
          <a:p>
            <a:pPr marL="628650" lvl="1" indent="-171450">
              <a:buFont typeface="Arial" panose="020B0604020202020204" pitchFamily="34" charset="0"/>
              <a:buChar char="•"/>
            </a:pPr>
            <a:r>
              <a:rPr lang="en-US" dirty="0"/>
              <a:t>Make sure the ESM Certification Date is within the last 5 years</a:t>
            </a:r>
          </a:p>
          <a:p>
            <a:pPr marL="628650" lvl="1" indent="-171450">
              <a:buFont typeface="Arial" panose="020B0604020202020204" pitchFamily="34" charset="0"/>
              <a:buChar char="•"/>
            </a:pPr>
            <a:r>
              <a:rPr lang="en-US" dirty="0"/>
              <a:t>If you don’t know the name of the affected stream or tributary, the conservation district can help you with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the proposed project start date is within the time frame that funds are available (2-year spending requirement)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47</a:t>
            </a:fld>
            <a:endParaRPr lang="en-US"/>
          </a:p>
        </p:txBody>
      </p:sp>
    </p:spTree>
    <p:extLst>
      <p:ext uri="{BB962C8B-B14F-4D97-AF65-F5344CB8AC3E}">
        <p14:creationId xmlns:p14="http://schemas.microsoft.com/office/powerpoint/2010/main" val="2290949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the bottom of the grant application is pretty simple</a:t>
            </a:r>
          </a:p>
          <a:p>
            <a:pPr marL="628650" lvl="1" indent="-171450">
              <a:buFont typeface="Arial" panose="020B0604020202020204" pitchFamily="34" charset="0"/>
              <a:buChar char="•"/>
            </a:pPr>
            <a:r>
              <a:rPr lang="en-US" dirty="0"/>
              <a:t>Read the reminders about permits and DSA</a:t>
            </a:r>
          </a:p>
          <a:p>
            <a:pPr marL="628650" lvl="1" indent="-171450">
              <a:buFont typeface="Arial" panose="020B0604020202020204" pitchFamily="34" charset="0"/>
              <a:buChar char="•"/>
            </a:pPr>
            <a:r>
              <a:rPr lang="en-US" dirty="0"/>
              <a:t>Fill out the check boxes for project work. This is important</a:t>
            </a:r>
          </a:p>
          <a:p>
            <a:pPr marL="628650" lvl="1" indent="-171450">
              <a:buFont typeface="Arial" panose="020B0604020202020204" pitchFamily="34" charset="0"/>
              <a:buChar char="•"/>
            </a:pPr>
            <a:r>
              <a:rPr lang="en-US" dirty="0"/>
              <a:t>Attach a work plan and location map – we’ll talk about these soon</a:t>
            </a:r>
          </a:p>
          <a:p>
            <a:pPr marL="628650" lvl="1" indent="-171450">
              <a:buFont typeface="Arial" panose="020B0604020202020204" pitchFamily="34" charset="0"/>
              <a:buChar char="•"/>
            </a:pPr>
            <a:r>
              <a:rPr lang="en-US" dirty="0"/>
              <a:t>Summarize cost estimate and attach detailed documentation if needed – we’ll talk about this more as well in a few minutes</a:t>
            </a:r>
          </a:p>
          <a:p>
            <a:pPr marL="171450" lvl="0" indent="-171450">
              <a:buFont typeface="Arial" panose="020B0604020202020204" pitchFamily="34" charset="0"/>
              <a:buChar char="•"/>
            </a:pPr>
            <a:r>
              <a:rPr lang="en-US" dirty="0"/>
              <a:t>Note that the grant requested, in-kind contributions, and total project value is summarized on the bottom left of the grant application</a:t>
            </a:r>
          </a:p>
          <a:p>
            <a:pPr marL="171450" lvl="0" indent="-171450">
              <a:buFont typeface="Arial" panose="020B0604020202020204" pitchFamily="34" charset="0"/>
              <a:buChar char="•"/>
            </a:pPr>
            <a:r>
              <a:rPr lang="en-US" dirty="0"/>
              <a:t>Also notice that the ESM-Certified applicant signs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48</a:t>
            </a:fld>
            <a:endParaRPr lang="en-US"/>
          </a:p>
        </p:txBody>
      </p:sp>
    </p:spTree>
    <p:extLst>
      <p:ext uri="{BB962C8B-B14F-4D97-AF65-F5344CB8AC3E}">
        <p14:creationId xmlns:p14="http://schemas.microsoft.com/office/powerpoint/2010/main" val="160407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8862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location map shows where the project is in the world</a:t>
            </a:r>
          </a:p>
          <a:p>
            <a:pPr marL="171450" indent="-171450">
              <a:buFont typeface="Arial" panose="020B0604020202020204" pitchFamily="34" charset="0"/>
              <a:buChar char="•"/>
            </a:pPr>
            <a:r>
              <a:rPr lang="en-US" dirty="0"/>
              <a:t>This might not seem like an important part of the application because the applicant and conservation district usually both know where the project site is already, but this is helpful for QAB and Board members, for other conservation district staff if they are helping out or if there’s staff turnover, and for Center and SCC staff during tech assists and QAQCs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50</a:t>
            </a:fld>
            <a:endParaRPr lang="en-US"/>
          </a:p>
        </p:txBody>
      </p:sp>
    </p:spTree>
    <p:extLst>
      <p:ext uri="{BB962C8B-B14F-4D97-AF65-F5344CB8AC3E}">
        <p14:creationId xmlns:p14="http://schemas.microsoft.com/office/powerpoint/2010/main" val="190627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doesn’t matter what kind of map is used for the location map as long as it shows the location clearly, such as by labeling nearby main roads, towns, landmarks, etc.</a:t>
            </a:r>
          </a:p>
          <a:p>
            <a:pPr marL="171450" indent="-171450">
              <a:buFont typeface="Arial" panose="020B0604020202020204" pitchFamily="34" charset="0"/>
              <a:buChar char="•"/>
            </a:pPr>
            <a:r>
              <a:rPr lang="en-US" dirty="0"/>
              <a:t>First example was an aerial map and this is a road map from Google maps. USGS maps, municipal maps, and PennDOT maps are also commonly used</a:t>
            </a:r>
          </a:p>
        </p:txBody>
      </p:sp>
      <p:sp>
        <p:nvSpPr>
          <p:cNvPr id="4" name="Slide Number Placeholder 3"/>
          <p:cNvSpPr>
            <a:spLocks noGrp="1"/>
          </p:cNvSpPr>
          <p:nvPr>
            <p:ph type="sldNum" sz="quarter" idx="5"/>
          </p:nvPr>
        </p:nvSpPr>
        <p:spPr/>
        <p:txBody>
          <a:bodyPr/>
          <a:lstStyle/>
          <a:p>
            <a:fld id="{6201DC7E-0E27-44BB-8E4B-194FBB5E191C}" type="slidenum">
              <a:rPr lang="en-US" smtClean="0"/>
              <a:t>51</a:t>
            </a:fld>
            <a:endParaRPr lang="en-US"/>
          </a:p>
        </p:txBody>
      </p:sp>
    </p:spTree>
    <p:extLst>
      <p:ext uri="{BB962C8B-B14F-4D97-AF65-F5344CB8AC3E}">
        <p14:creationId xmlns:p14="http://schemas.microsoft.com/office/powerpoint/2010/main" val="343555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81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application is meant to be simple so that even new municipal officials are able to complete it </a:t>
            </a:r>
          </a:p>
          <a:p>
            <a:pPr marL="171450" indent="-171450">
              <a:buFont typeface="Arial" panose="020B0604020202020204" pitchFamily="34" charset="0"/>
              <a:buChar char="•"/>
            </a:pPr>
            <a:r>
              <a:rPr lang="en-US" dirty="0"/>
              <a:t>However, the project sketch still needs to be detailed enough to define the scope of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893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sketch on the right will be a lot more helpful than the one on the left</a:t>
            </a:r>
          </a:p>
          <a:p>
            <a:pPr marL="171450" indent="-171450">
              <a:buFont typeface="Arial" panose="020B0604020202020204" pitchFamily="34" charset="0"/>
              <a:buChar char="•"/>
            </a:pPr>
            <a:r>
              <a:rPr lang="en-US" dirty="0"/>
              <a:t>The sketch needs to communicate what the project is to someone who’s never seen the site or talked about it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16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sketches do not need to be to scale, but should show approximate location size and shape of important features</a:t>
            </a:r>
          </a:p>
          <a:p>
            <a:pPr marL="628650" lvl="1" indent="-171450">
              <a:buFont typeface="Arial" panose="020B0604020202020204" pitchFamily="34" charset="0"/>
              <a:buChar char="•"/>
            </a:pPr>
            <a:r>
              <a:rPr lang="en-US" dirty="0"/>
              <a:t>If there are intersections or noticeable turns in roads, including them in the sketch is helpful</a:t>
            </a:r>
          </a:p>
          <a:p>
            <a:pPr marL="628650" lvl="1" indent="-171450">
              <a:buFont typeface="Arial" panose="020B0604020202020204" pitchFamily="34" charset="0"/>
              <a:buChar char="•"/>
            </a:pPr>
            <a:r>
              <a:rPr lang="en-US" dirty="0"/>
              <a:t>Remember that all project features need to be included and described</a:t>
            </a:r>
          </a:p>
          <a:p>
            <a:pPr marL="628650" lvl="1" indent="-171450">
              <a:buFont typeface="Arial" panose="020B0604020202020204" pitchFamily="34" charset="0"/>
              <a:buChar char="•"/>
            </a:pPr>
            <a:r>
              <a:rPr lang="en-US" dirty="0"/>
              <a:t>3 dimensions are needed</a:t>
            </a:r>
          </a:p>
          <a:p>
            <a:pPr marL="1085850" lvl="2" indent="-171450">
              <a:buFont typeface="Arial" panose="020B0604020202020204" pitchFamily="34" charset="0"/>
              <a:buChar char="•"/>
            </a:pPr>
            <a:r>
              <a:rPr lang="en-US" dirty="0"/>
              <a:t>This includes pipe length, not just diameter or width and height</a:t>
            </a:r>
          </a:p>
          <a:p>
            <a:pPr marL="1085850" lvl="2" indent="-171450">
              <a:buFont typeface="Arial" panose="020B0604020202020204" pitchFamily="34" charset="0"/>
              <a:buChar char="•"/>
            </a:pPr>
            <a:r>
              <a:rPr lang="en-US" dirty="0"/>
              <a:t>This includes depth, widths, and heights</a:t>
            </a:r>
          </a:p>
          <a:p>
            <a:pPr marL="628650" lvl="1" indent="-171450">
              <a:buFont typeface="Arial" panose="020B0604020202020204" pitchFamily="34" charset="0"/>
              <a:buChar char="•"/>
            </a:pPr>
            <a:r>
              <a:rPr lang="en-US" dirty="0"/>
              <a:t>List what type of aggregates, pipes, geotextile fabrics, headwall/</a:t>
            </a:r>
            <a:r>
              <a:rPr lang="en-US" dirty="0" err="1"/>
              <a:t>endwalls</a:t>
            </a:r>
            <a:r>
              <a:rPr lang="en-US" dirty="0"/>
              <a:t> materials, etc.</a:t>
            </a:r>
          </a:p>
          <a:p>
            <a:pPr marL="628650" lvl="1" indent="-171450">
              <a:buFont typeface="Arial" panose="020B0604020202020204" pitchFamily="34" charset="0"/>
              <a:buChar char="•"/>
            </a:pPr>
            <a:r>
              <a:rPr lang="en-US" dirty="0"/>
              <a:t>Show location of stream or direction to the stream</a:t>
            </a:r>
          </a:p>
          <a:p>
            <a:pPr marL="628650" lvl="1" indent="-171450">
              <a:buFont typeface="Arial" panose="020B0604020202020204" pitchFamily="34" charset="0"/>
              <a:buChar char="•"/>
            </a:pPr>
            <a:r>
              <a:rPr lang="en-US" dirty="0"/>
              <a:t>Landmarks can be very helpful in determining where project features are supposed to be installed</a:t>
            </a:r>
          </a:p>
          <a:p>
            <a:pPr marL="628650" lvl="1" indent="-171450">
              <a:buFont typeface="Arial" panose="020B0604020202020204" pitchFamily="34" charset="0"/>
              <a:buChar char="•"/>
            </a:pPr>
            <a:r>
              <a:rPr lang="en-US" dirty="0"/>
              <a:t>If there’s off ROW work, it can also be helpful to show the right of way boundaries as well as which properties are included</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55</a:t>
            </a:fld>
            <a:endParaRPr lang="en-US"/>
          </a:p>
        </p:txBody>
      </p:sp>
    </p:spTree>
    <p:extLst>
      <p:ext uri="{BB962C8B-B14F-4D97-AF65-F5344CB8AC3E}">
        <p14:creationId xmlns:p14="http://schemas.microsoft.com/office/powerpoint/2010/main" val="283610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5</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16763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Center is working with a developer to update the drawing tools in the DGLVR GIS. </a:t>
            </a:r>
          </a:p>
          <a:p>
            <a:pPr marL="171450" lvl="0" indent="-171450">
              <a:buFont typeface="Arial" panose="020B0604020202020204" pitchFamily="34" charset="0"/>
              <a:buChar char="•"/>
            </a:pPr>
            <a:r>
              <a:rPr lang="en-US" dirty="0"/>
              <a:t>The updates are currently being tested and will be available to conservation districts soon</a:t>
            </a:r>
          </a:p>
          <a:p>
            <a:pPr marL="171450" lvl="0" indent="-171450">
              <a:buFont typeface="Arial" panose="020B0604020202020204" pitchFamily="34" charset="0"/>
              <a:buChar char="•"/>
            </a:pPr>
            <a:r>
              <a:rPr lang="en-US" dirty="0"/>
              <a:t>Eventually these drawing tools will be made available to grant applicants directly through the public GIS viewer as well</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56</a:t>
            </a:fld>
            <a:endParaRPr lang="en-US"/>
          </a:p>
        </p:txBody>
      </p:sp>
    </p:spTree>
    <p:extLst>
      <p:ext uri="{BB962C8B-B14F-4D97-AF65-F5344CB8AC3E}">
        <p14:creationId xmlns:p14="http://schemas.microsoft.com/office/powerpoint/2010/main" val="1549528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Engineered drawings are not required for grant applications, but can be included if available</a:t>
            </a:r>
          </a:p>
          <a:p>
            <a:pPr marL="171450" indent="-171450">
              <a:buFont typeface="Arial" panose="020B0604020202020204" pitchFamily="34" charset="0"/>
              <a:buChar char="•"/>
            </a:pPr>
            <a:r>
              <a:rPr lang="en-US" dirty="0"/>
              <a:t>Remember that engineering costs incurred before DGLVR contracts are signed are not eligible for reimbursement with DGLVR funds</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57</a:t>
            </a:fld>
            <a:endParaRPr lang="en-US"/>
          </a:p>
        </p:txBody>
      </p:sp>
    </p:spTree>
    <p:extLst>
      <p:ext uri="{BB962C8B-B14F-4D97-AF65-F5344CB8AC3E}">
        <p14:creationId xmlns:p14="http://schemas.microsoft.com/office/powerpoint/2010/main" val="3650534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38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grant application includes a spot for the cost estimate</a:t>
            </a:r>
          </a:p>
          <a:p>
            <a:pPr marL="171450" indent="-171450">
              <a:buFont typeface="Arial" panose="020B0604020202020204" pitchFamily="34" charset="0"/>
              <a:buChar char="•"/>
            </a:pPr>
            <a:r>
              <a:rPr lang="en-US" dirty="0"/>
              <a:t>This may be sufficient for small projects, but often additional space is needed and the cost estimate is attached</a:t>
            </a:r>
          </a:p>
        </p:txBody>
      </p:sp>
      <p:sp>
        <p:nvSpPr>
          <p:cNvPr id="4" name="Slide Number Placeholder 3"/>
          <p:cNvSpPr>
            <a:spLocks noGrp="1"/>
          </p:cNvSpPr>
          <p:nvPr>
            <p:ph type="sldNum" sz="quarter" idx="5"/>
          </p:nvPr>
        </p:nvSpPr>
        <p:spPr/>
        <p:txBody>
          <a:bodyPr/>
          <a:lstStyle/>
          <a:p>
            <a:fld id="{6201DC7E-0E27-44BB-8E4B-194FBB5E191C}" type="slidenum">
              <a:rPr lang="en-US" smtClean="0"/>
              <a:t>59</a:t>
            </a:fld>
            <a:endParaRPr lang="en-US"/>
          </a:p>
        </p:txBody>
      </p:sp>
    </p:spTree>
    <p:extLst>
      <p:ext uri="{BB962C8B-B14F-4D97-AF65-F5344CB8AC3E}">
        <p14:creationId xmlns:p14="http://schemas.microsoft.com/office/powerpoint/2010/main" val="12732303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60</a:t>
            </a:fld>
            <a:endParaRPr lang="en-US"/>
          </a:p>
        </p:txBody>
      </p:sp>
    </p:spTree>
    <p:extLst>
      <p:ext uri="{BB962C8B-B14F-4D97-AF65-F5344CB8AC3E}">
        <p14:creationId xmlns:p14="http://schemas.microsoft.com/office/powerpoint/2010/main" val="28024040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 versions of this attachment are included to detail what the grant funds will pay for and what the applicant will pay for in-kind, or what the applicant plans to pay for with non-DGLVR funding</a:t>
            </a:r>
          </a:p>
          <a:p>
            <a:pPr marL="171450" indent="-171450">
              <a:buFont typeface="Arial" panose="020B0604020202020204" pitchFamily="34" charset="0"/>
              <a:buChar char="•"/>
            </a:pPr>
            <a:r>
              <a:rPr lang="en-US" dirty="0"/>
              <a:t>Both grant and in-kind expenses do need to be estimated for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61</a:t>
            </a:fld>
            <a:endParaRPr lang="en-US"/>
          </a:p>
        </p:txBody>
      </p:sp>
    </p:spTree>
    <p:extLst>
      <p:ext uri="{BB962C8B-B14F-4D97-AF65-F5344CB8AC3E}">
        <p14:creationId xmlns:p14="http://schemas.microsoft.com/office/powerpoint/2010/main" val="3119072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together a cost estimate using the provided attachments, each section is filled out similarly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42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quantities of material (or equipment or labor hours)</a:t>
            </a:r>
          </a:p>
          <a:p>
            <a:pPr marL="171450" indent="-171450">
              <a:buFont typeface="Arial" panose="020B0604020202020204" pitchFamily="34" charset="0"/>
              <a:buChar char="•"/>
            </a:pPr>
            <a:r>
              <a:rPr lang="en-US" dirty="0"/>
              <a:t>Determine the cost per unit and the quantity needed</a:t>
            </a:r>
          </a:p>
          <a:p>
            <a:pPr marL="171450" indent="-171450">
              <a:buFont typeface="Arial" panose="020B0604020202020204" pitchFamily="34" charset="0"/>
              <a:buChar char="•"/>
            </a:pPr>
            <a:r>
              <a:rPr lang="en-US" dirty="0"/>
              <a:t>Multiply and fill out the column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9091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up the materials, equipment, labor, and engineering cost to determine the total grant requested (or total </a:t>
            </a:r>
            <a:r>
              <a:rPr lang="en-US" dirty="0" err="1"/>
              <a:t>inkind</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09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the total grant, in-kind, and project costs from the attachments to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65</a:t>
            </a:fld>
            <a:endParaRPr lang="en-US"/>
          </a:p>
        </p:txBody>
      </p:sp>
    </p:spTree>
    <p:extLst>
      <p:ext uri="{BB962C8B-B14F-4D97-AF65-F5344CB8AC3E}">
        <p14:creationId xmlns:p14="http://schemas.microsoft.com/office/powerpoint/2010/main" val="309342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AAC28-D37D-4861-846E-9BFF0CADDEC8}" type="slidenum">
              <a:rPr lang="en-US"/>
              <a:pPr/>
              <a:t>6</a:t>
            </a:fld>
            <a:endParaRPr lang="en-US"/>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058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PDF on the blank forms page of the Center’s website will do the math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928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will even check if your engineering total exceeds 20% of the grant total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0583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attachments we just talked about are not the only acceptable cost estimate format</a:t>
            </a:r>
          </a:p>
          <a:p>
            <a:pPr marL="171450" indent="-171450">
              <a:buFont typeface="Arial" panose="020B0604020202020204" pitchFamily="34" charset="0"/>
              <a:buChar char="•"/>
            </a:pPr>
            <a:r>
              <a:rPr lang="en-US" dirty="0"/>
              <a:t>A cost estimate prepared by an engineer or contractor can also be attached to the grant application</a:t>
            </a:r>
          </a:p>
          <a:p>
            <a:pPr marL="171450" indent="-171450">
              <a:buFont typeface="Arial" panose="020B0604020202020204" pitchFamily="34" charset="0"/>
              <a:buChar char="•"/>
            </a:pPr>
            <a:r>
              <a:rPr lang="en-US" dirty="0"/>
              <a:t>It’s okay if these estimates are not broken down into materials, equipment, and labor</a:t>
            </a:r>
          </a:p>
          <a:p>
            <a:pPr marL="171450" indent="-171450">
              <a:buFont typeface="Arial" panose="020B0604020202020204" pitchFamily="34" charset="0"/>
              <a:buChar char="•"/>
            </a:pPr>
            <a:r>
              <a:rPr lang="en-US" dirty="0"/>
              <a:t>Do specify what the grant will pay for vs what will be in-kind expenses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797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017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103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55404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“Applicant is responsible for providing traffic counts before a contract can be signed.” (Admin Manual 7.5)</a:t>
            </a:r>
          </a:p>
          <a:p>
            <a:pPr marL="171450" indent="-171450">
              <a:buFont typeface="Arial" panose="020B0604020202020204" pitchFamily="34" charset="0"/>
              <a:buChar char="•"/>
            </a:pPr>
            <a:r>
              <a:rPr lang="en-US" dirty="0"/>
              <a:t>It may be beneficial to obtain this early in project planning or before the QAB meeting to make sure the site is eligible</a:t>
            </a:r>
          </a:p>
          <a:p>
            <a:pPr marL="171450" indent="-171450">
              <a:buFont typeface="Arial" panose="020B0604020202020204" pitchFamily="34" charset="0"/>
              <a:buChar char="•"/>
            </a:pPr>
            <a:r>
              <a:rPr lang="en-US" dirty="0"/>
              <a:t>Some conservation districts may require this to be submitted with the application</a:t>
            </a:r>
          </a:p>
          <a:p>
            <a:pPr marL="171450" indent="-171450">
              <a:buFont typeface="Arial" panose="020B0604020202020204" pitchFamily="34" charset="0"/>
              <a:buChar char="•"/>
            </a:pPr>
            <a:r>
              <a:rPr lang="en-US" dirty="0"/>
              <a:t>Pay attention to time of year restrictions on when traffic counts can be completed</a:t>
            </a:r>
          </a:p>
        </p:txBody>
      </p:sp>
      <p:sp>
        <p:nvSpPr>
          <p:cNvPr id="4" name="Slide Number Placeholder 3"/>
          <p:cNvSpPr>
            <a:spLocks noGrp="1"/>
          </p:cNvSpPr>
          <p:nvPr>
            <p:ph type="sldNum" sz="quarter" idx="5"/>
          </p:nvPr>
        </p:nvSpPr>
        <p:spPr/>
        <p:txBody>
          <a:bodyPr/>
          <a:lstStyle/>
          <a:p>
            <a:fld id="{6201DC7E-0E27-44BB-8E4B-194FBB5E191C}" type="slidenum">
              <a:rPr lang="en-US" smtClean="0"/>
              <a:t>77</a:t>
            </a:fld>
            <a:endParaRPr lang="en-US"/>
          </a:p>
        </p:txBody>
      </p:sp>
    </p:spTree>
    <p:extLst>
      <p:ext uri="{BB962C8B-B14F-4D97-AF65-F5344CB8AC3E}">
        <p14:creationId xmlns:p14="http://schemas.microsoft.com/office/powerpoint/2010/main" val="41346515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Written, signed permission to work outside the ROW is required before starting work off ROW. </a:t>
            </a:r>
          </a:p>
          <a:p>
            <a:pPr marL="171450" indent="-171450">
              <a:buFont typeface="Arial" panose="020B0604020202020204" pitchFamily="34" charset="0"/>
              <a:buChar char="•"/>
            </a:pPr>
            <a:r>
              <a:rPr lang="en-US" dirty="0"/>
              <a:t>However, it is essential to be talking with landowners early in the project planning. Some QABs and CD Boards may require this before approving funding.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working outside the right-of-way, the grant recipient </a:t>
            </a:r>
            <a:r>
              <a:rPr lang="en-US" sz="1200" b="0" i="0" u="sng" kern="1200" dirty="0">
                <a:solidFill>
                  <a:schemeClr val="tx1"/>
                </a:solidFill>
                <a:effectLst/>
                <a:latin typeface="+mn-lt"/>
                <a:ea typeface="+mn-ea"/>
                <a:cs typeface="+mn-cs"/>
              </a:rPr>
              <a:t>must</a:t>
            </a:r>
            <a:r>
              <a:rPr lang="en-US" sz="1200" b="0" i="0" kern="1200" dirty="0">
                <a:solidFill>
                  <a:schemeClr val="tx1"/>
                </a:solidFill>
                <a:effectLst/>
                <a:latin typeface="+mn-lt"/>
                <a:ea typeface="+mn-ea"/>
                <a:cs typeface="+mn-cs"/>
              </a:rPr>
              <a:t> obtain written permission from the landowner. Landowner permission should be sought as early as possible in the funding process, ideally before contracting, to ensure the project can be implemented as planned.” (Admin Manual 3.7.4.8)</a:t>
            </a: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78</a:t>
            </a:fld>
            <a:endParaRPr lang="en-US"/>
          </a:p>
        </p:txBody>
      </p:sp>
    </p:spTree>
    <p:extLst>
      <p:ext uri="{BB962C8B-B14F-4D97-AF65-F5344CB8AC3E}">
        <p14:creationId xmlns:p14="http://schemas.microsoft.com/office/powerpoint/2010/main" val="37223173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permit, such as a Chapter 105 permit, is required for your project, statewide DGLVR policy does not require that you obtain the permit during the application stage.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Policy requires that any required project permits must be obtained by the grant recipient before work can begin on the portion of the project related to the permit.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some cases, it is recommended not to start your permit application until you know whether or not your project will receive DGLVR funds.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do have a project ready to go with a permit already approved, make sure you tell the conservation district and include the permitted design in your application.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79</a:t>
            </a:fld>
            <a:endParaRPr lang="en-US"/>
          </a:p>
        </p:txBody>
      </p:sp>
    </p:spTree>
    <p:extLst>
      <p:ext uri="{BB962C8B-B14F-4D97-AF65-F5344CB8AC3E}">
        <p14:creationId xmlns:p14="http://schemas.microsoft.com/office/powerpoint/2010/main" val="5331436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few sentences explaining what the problem on the road is and how the project will fix it can be helpful for explaining the project to the QAB and district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could be included on the project sketch or on a separate attachment</a:t>
            </a:r>
            <a:r>
              <a:rPr lang="en-US"/>
              <a:t>. </a:t>
            </a: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80</a:t>
            </a:fld>
            <a:endParaRPr lang="en-US"/>
          </a:p>
        </p:txBody>
      </p:sp>
    </p:spTree>
    <p:extLst>
      <p:ext uri="{BB962C8B-B14F-4D97-AF65-F5344CB8AC3E}">
        <p14:creationId xmlns:p14="http://schemas.microsoft.com/office/powerpoint/2010/main" val="220842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495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know your road better than most. If you have photos of the road issues, especially during or after a rainstorm or snow melt, these can be helpful to illustrate the need for your proposed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conservation district will likely take photos as well, but they are not always able to be at the road when it’s raining.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81</a:t>
            </a:fld>
            <a:endParaRPr lang="en-US"/>
          </a:p>
        </p:txBody>
      </p:sp>
    </p:spTree>
    <p:extLst>
      <p:ext uri="{BB962C8B-B14F-4D97-AF65-F5344CB8AC3E}">
        <p14:creationId xmlns:p14="http://schemas.microsoft.com/office/powerpoint/2010/main" val="2961488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 conservation district, Center for Dirt and Gravel Road Studies, or any other partners have provided design recommendations or guidance that you plan to follow, include it in your grant application.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82</a:t>
            </a:fld>
            <a:endParaRPr lang="en-US"/>
          </a:p>
        </p:txBody>
      </p:sp>
    </p:spTree>
    <p:extLst>
      <p:ext uri="{BB962C8B-B14F-4D97-AF65-F5344CB8AC3E}">
        <p14:creationId xmlns:p14="http://schemas.microsoft.com/office/powerpoint/2010/main" val="8949424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Stream crossings are one type of DGLVR Project that might have additional design details or recommendations included as these can be difficult to represent in one sketch.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83</a:t>
            </a:fld>
            <a:endParaRPr lang="en-US"/>
          </a:p>
        </p:txBody>
      </p:sp>
    </p:spTree>
    <p:extLst>
      <p:ext uri="{BB962C8B-B14F-4D97-AF65-F5344CB8AC3E}">
        <p14:creationId xmlns:p14="http://schemas.microsoft.com/office/powerpoint/2010/main" val="24386114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Technical bulletins are an excellent addition to grant applications</a:t>
            </a:r>
          </a:p>
          <a:p>
            <a:pPr marL="171450" indent="-171450">
              <a:buFont typeface="Arial" panose="020B0604020202020204" pitchFamily="34" charset="0"/>
              <a:buChar char="•"/>
            </a:pPr>
            <a:r>
              <a:rPr lang="en-US" dirty="0"/>
              <a:t>These clearly explain how to construct ESM practices</a:t>
            </a:r>
          </a:p>
          <a:p>
            <a:pPr marL="171450" indent="-171450">
              <a:buFont typeface="Arial" panose="020B0604020202020204" pitchFamily="34" charset="0"/>
              <a:buChar char="•"/>
            </a:pPr>
            <a:r>
              <a:rPr lang="en-US" dirty="0"/>
              <a:t>Including these demonstrate that you understand ESM practices and are committed to installing them correctly</a:t>
            </a:r>
          </a:p>
        </p:txBody>
      </p:sp>
      <p:sp>
        <p:nvSpPr>
          <p:cNvPr id="4" name="Slide Number Placeholder 3"/>
          <p:cNvSpPr>
            <a:spLocks noGrp="1"/>
          </p:cNvSpPr>
          <p:nvPr>
            <p:ph type="sldNum" sz="quarter" idx="5"/>
          </p:nvPr>
        </p:nvSpPr>
        <p:spPr/>
        <p:txBody>
          <a:bodyPr/>
          <a:lstStyle/>
          <a:p>
            <a:fld id="{6201DC7E-0E27-44BB-8E4B-194FBB5E191C}" type="slidenum">
              <a:rPr lang="en-US" smtClean="0"/>
              <a:t>84</a:t>
            </a:fld>
            <a:endParaRPr lang="en-US"/>
          </a:p>
        </p:txBody>
      </p:sp>
    </p:spTree>
    <p:extLst>
      <p:ext uri="{BB962C8B-B14F-4D97-AF65-F5344CB8AC3E}">
        <p14:creationId xmlns:p14="http://schemas.microsoft.com/office/powerpoint/2010/main" val="25127658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Standard details for ESM practices are available on the Center’s website as fillable PDFs and excel documents</a:t>
            </a:r>
          </a:p>
          <a:p>
            <a:pPr marL="171450" indent="-171450">
              <a:buFont typeface="Arial" panose="020B0604020202020204" pitchFamily="34" charset="0"/>
              <a:buChar char="•"/>
            </a:pPr>
            <a:r>
              <a:rPr lang="en-US" dirty="0"/>
              <a:t>These can be customized to individual projects and included in the grant application</a:t>
            </a:r>
          </a:p>
          <a:p>
            <a:pPr marL="171450" indent="-171450">
              <a:buFont typeface="Arial" panose="020B0604020202020204" pitchFamily="34" charset="0"/>
              <a:buChar char="•"/>
            </a:pPr>
            <a:r>
              <a:rPr lang="en-US" dirty="0"/>
              <a:t>like tech bulletins, these include helpful notes about how to install the practices</a:t>
            </a:r>
          </a:p>
          <a:p>
            <a:pPr marL="171450" indent="-171450">
              <a:buFont typeface="Arial" panose="020B0604020202020204" pitchFamily="34" charset="0"/>
              <a:buChar char="•"/>
            </a:pPr>
            <a:r>
              <a:rPr lang="en-US" dirty="0"/>
              <a:t>If you run out of space on the sketch page to include dimensions and notes about each practice, these are a great attachment</a:t>
            </a:r>
          </a:p>
        </p:txBody>
      </p:sp>
      <p:sp>
        <p:nvSpPr>
          <p:cNvPr id="4" name="Slide Number Placeholder 3"/>
          <p:cNvSpPr>
            <a:spLocks noGrp="1"/>
          </p:cNvSpPr>
          <p:nvPr>
            <p:ph type="sldNum" sz="quarter" idx="5"/>
          </p:nvPr>
        </p:nvSpPr>
        <p:spPr/>
        <p:txBody>
          <a:bodyPr/>
          <a:lstStyle/>
          <a:p>
            <a:fld id="{6201DC7E-0E27-44BB-8E4B-194FBB5E191C}" type="slidenum">
              <a:rPr lang="en-US" smtClean="0"/>
              <a:t>85</a:t>
            </a:fld>
            <a:endParaRPr lang="en-US"/>
          </a:p>
        </p:txBody>
      </p:sp>
    </p:spTree>
    <p:extLst>
      <p:ext uri="{BB962C8B-B14F-4D97-AF65-F5344CB8AC3E}">
        <p14:creationId xmlns:p14="http://schemas.microsoft.com/office/powerpoint/2010/main" val="35072597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845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87</a:t>
            </a:fld>
            <a:endParaRPr lang="en-US"/>
          </a:p>
        </p:txBody>
      </p:sp>
    </p:spTree>
    <p:extLst>
      <p:ext uri="{BB962C8B-B14F-4D97-AF65-F5344CB8AC3E}">
        <p14:creationId xmlns:p14="http://schemas.microsoft.com/office/powerpoint/2010/main" val="352472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2525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1D440B2-025E-413B-B439-BEB4DA876933}" type="slidenum">
              <a:rPr lang="en-US" smtClean="0"/>
              <a:pPr/>
              <a:t>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4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2/28/2023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2/28/2023</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2/28/2023</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dirtandgravel.psu.edu/education-training/esm-course/"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dirtandgravel.psu.edu/education-training/webinars/past-webinars/"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4.xml"/><Relationship Id="rId5" Type="http://schemas.openxmlformats.org/officeDocument/2006/relationships/image" Target="../media/image76.jpeg"/><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86.jpeg"/></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blank-forms/" TargetMode="External"/><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89.jpeg"/></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9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4.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4.xml"/><Relationship Id="rId6" Type="http://schemas.openxmlformats.org/officeDocument/2006/relationships/image" Target="../media/image102.jpeg"/><Relationship Id="rId5" Type="http://schemas.openxmlformats.org/officeDocument/2006/relationships/image" Target="../media/image94.jpeg"/><Relationship Id="rId4" Type="http://schemas.openxmlformats.org/officeDocument/2006/relationships/image" Target="../media/image101.png"/></Relationships>
</file>

<file path=ppt/slides/_rels/slide7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10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https://dirtandgravel.psu.edu/education-training/webinars/past-webinars/" TargetMode="External"/><Relationship Id="rId1" Type="http://schemas.openxmlformats.org/officeDocument/2006/relationships/slideLayout" Target="../slideLayouts/slideLayout14.xml"/><Relationship Id="rId4" Type="http://schemas.openxmlformats.org/officeDocument/2006/relationships/image" Target="../media/image106.jpe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109.jpe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114.jpeg"/></Relationships>
</file>

<file path=ppt/slides/_rels/slide8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73.xml"/><Relationship Id="rId1" Type="http://schemas.openxmlformats.org/officeDocument/2006/relationships/slideLayout" Target="../slideLayouts/slideLayout14.xml"/><Relationship Id="rId5" Type="http://schemas.openxmlformats.org/officeDocument/2006/relationships/image" Target="../media/image118.png"/><Relationship Id="rId4" Type="http://schemas.openxmlformats.org/officeDocument/2006/relationships/image" Target="../media/image117.jpeg"/></Relationships>
</file>

<file path=ppt/slides/_rels/slide8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120.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B1636C-AE18-4694-BD8B-57A3FB08BB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1" y="0"/>
            <a:ext cx="12192001" cy="6858000"/>
          </a:xfrm>
          <a:prstGeom prst="rect">
            <a:avLst/>
          </a:prstGeom>
        </p:spPr>
      </p:pic>
      <p:sp>
        <p:nvSpPr>
          <p:cNvPr id="15" name="TextBox 14">
            <a:extLst>
              <a:ext uri="{FF2B5EF4-FFF2-40B4-BE49-F238E27FC236}">
                <a16:creationId xmlns:a16="http://schemas.microsoft.com/office/drawing/2014/main" id="{E0FD8E9E-716E-473F-9384-D9840E292D83}"/>
              </a:ext>
            </a:extLst>
          </p:cNvPr>
          <p:cNvSpPr txBox="1"/>
          <p:nvPr/>
        </p:nvSpPr>
        <p:spPr>
          <a:xfrm>
            <a:off x="79970" y="62767"/>
            <a:ext cx="2578170" cy="2175082"/>
          </a:xfrm>
          <a:prstGeom prst="rect">
            <a:avLst/>
          </a:prstGeom>
          <a:solidFill>
            <a:srgbClr val="003D78">
              <a:alpha val="65000"/>
            </a:srgbClr>
          </a:solidFill>
        </p:spPr>
        <p:txBody>
          <a:bodyPr wrap="square" lIns="121727" tIns="60864" rIns="121727" bIns="60864" rtlCol="0" anchor="ctr" anchorCtr="0">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Dirt, Gravel, and Low Volume Road (DGLVR) Program</a:t>
            </a:r>
          </a:p>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2667" b="0" i="0" u="none" strike="noStrike" kern="0" cap="none" spc="0" normalizeH="0" baseline="0" noProof="0" dirty="0">
                <a:ln>
                  <a:noFill/>
                </a:ln>
                <a:solidFill>
                  <a:srgbClr val="FFFFFF"/>
                </a:solidFill>
                <a:effectLst/>
                <a:uLnTx/>
                <a:uFillTx/>
                <a:latin typeface="Gill Sans MT"/>
                <a:ea typeface="+mn-ea"/>
                <a:cs typeface="+mn-cs"/>
              </a:rPr>
              <a:t>2/28/2023</a:t>
            </a:r>
            <a:endParaRPr kumimoji="0" lang="en-US" sz="4000" b="0" i="0" u="none" strike="noStrike" kern="0" cap="none" spc="0" normalizeH="0" baseline="0" noProof="0" dirty="0">
              <a:ln>
                <a:noFill/>
              </a:ln>
              <a:solidFill>
                <a:srgbClr val="FFFFFF"/>
              </a:solidFill>
              <a:effectLst/>
              <a:uLnTx/>
              <a:uFillTx/>
              <a:latin typeface="Gill Sans MT"/>
              <a:ea typeface="+mn-ea"/>
              <a:cs typeface="+mn-cs"/>
            </a:endParaRPr>
          </a:p>
        </p:txBody>
      </p:sp>
      <p:sp>
        <p:nvSpPr>
          <p:cNvPr id="2" name="AutoShape 2" descr="Tumbleweed Sticker for iOS &amp; Android | GIPHY">
            <a:extLst>
              <a:ext uri="{FF2B5EF4-FFF2-40B4-BE49-F238E27FC236}">
                <a16:creationId xmlns:a16="http://schemas.microsoft.com/office/drawing/2014/main" id="{A86E6403-D933-4C66-B8F0-F3F9ABDEC0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2936234" y="62767"/>
            <a:ext cx="7643161" cy="676915"/>
          </a:xfrm>
          <a:prstGeom prst="rect">
            <a:avLst/>
          </a:prstGeom>
          <a:solidFill>
            <a:srgbClr val="003D78">
              <a:alpha val="65000"/>
            </a:srgbClr>
          </a:solidFill>
        </p:spPr>
        <p:txBody>
          <a:bodyPr wrap="square" lIns="121727" tIns="60864" rIns="121727" bIns="60864" rtlCol="0" anchor="t">
            <a:spAutoFit/>
          </a:bodyPr>
          <a:lstStyle/>
          <a:p>
            <a:pPr marL="0" marR="0" lvl="0" indent="0" algn="ctr" defTabSz="1217288"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ill Sans MT"/>
                <a:ea typeface="+mn-ea"/>
                <a:cs typeface="+mn-cs"/>
              </a:rPr>
              <a:t>How to Fill out the Grant Application</a:t>
            </a:r>
          </a:p>
        </p:txBody>
      </p:sp>
      <p:sp>
        <p:nvSpPr>
          <p:cNvPr id="16" name="TextBox 15">
            <a:extLst>
              <a:ext uri="{FF2B5EF4-FFF2-40B4-BE49-F238E27FC236}">
                <a16:creationId xmlns:a16="http://schemas.microsoft.com/office/drawing/2014/main" id="{AAD73C28-A002-4BC5-A20C-9F7A72D336B4}"/>
              </a:ext>
            </a:extLst>
          </p:cNvPr>
          <p:cNvSpPr txBox="1"/>
          <p:nvPr/>
        </p:nvSpPr>
        <p:spPr>
          <a:xfrm>
            <a:off x="209520" y="5684884"/>
            <a:ext cx="8776951" cy="1107802"/>
          </a:xfrm>
          <a:prstGeom prst="rect">
            <a:avLst/>
          </a:prstGeom>
          <a:solidFill>
            <a:srgbClr val="003D78">
              <a:alpha val="65000"/>
            </a:srgbClr>
          </a:solidFill>
        </p:spPr>
        <p:txBody>
          <a:bodyPr wrap="square" lIns="121727" tIns="60864" rIns="121727" bIns="60864" rtlCol="0" anchor="ctr" anchorCtr="0">
            <a:spAutoFit/>
          </a:bodyPr>
          <a:lstStyle/>
          <a:p>
            <a:pPr marL="0" marR="0" lvl="0" indent="0" algn="just" defTabSz="1219170" rtl="0" eaLnBrk="1" fontAlgn="auto" latinLnBrk="0" hangingPunct="1">
              <a:lnSpc>
                <a:spcPct val="100000"/>
              </a:lnSpc>
              <a:spcBef>
                <a:spcPct val="2000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panose="020F0502020204030204"/>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1600" b="1" i="1" u="none" strike="noStrike" kern="1200" cap="none" spc="0" normalizeH="0" baseline="0" noProof="0" dirty="0">
                <a:ln>
                  <a:noFill/>
                </a:ln>
                <a:solidFill>
                  <a:srgbClr val="FFFFFF"/>
                </a:solidFill>
                <a:effectLst/>
                <a:uLnTx/>
                <a:uFillTx/>
                <a:latin typeface="Calibri" panose="020F0502020204030204" pitchFamily="34" charset="0"/>
                <a:ea typeface="Times New Roman" panose="02020603050405020304" pitchFamily="18" charset="0"/>
                <a:cs typeface="+mn-cs"/>
              </a:rPr>
              <a:t>646-876-9923</a:t>
            </a:r>
            <a:r>
              <a:rPr kumimoji="0" lang="en-US" sz="1600" b="1" i="1" u="none" strike="noStrike" kern="1200" cap="none" spc="0" normalizeH="0" baseline="0" noProof="0" dirty="0">
                <a:ln>
                  <a:noFill/>
                </a:ln>
                <a:solidFill>
                  <a:srgbClr val="FFFFFF"/>
                </a:solidFill>
                <a:effectLst/>
                <a:uLnTx/>
                <a:uFillTx/>
                <a:latin typeface="Calibri" panose="020F0502020204030204"/>
                <a:ea typeface="+mn-ea"/>
                <a:cs typeface="+mn-cs"/>
              </a:rPr>
              <a:t>.</a:t>
            </a:r>
          </a:p>
        </p:txBody>
      </p:sp>
      <p:sp>
        <p:nvSpPr>
          <p:cNvPr id="17" name="Rectangle 16">
            <a:extLst>
              <a:ext uri="{FF2B5EF4-FFF2-40B4-BE49-F238E27FC236}">
                <a16:creationId xmlns:a16="http://schemas.microsoft.com/office/drawing/2014/main" id="{4DF39F0E-11D3-4743-8A2F-3684FDB4BA2B}"/>
              </a:ext>
            </a:extLst>
          </p:cNvPr>
          <p:cNvSpPr/>
          <p:nvPr/>
        </p:nvSpPr>
        <p:spPr>
          <a:xfrm>
            <a:off x="9195992" y="4916774"/>
            <a:ext cx="2956068" cy="187591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SCC</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none" strike="noStrike" kern="1200" cap="none" spc="0" normalizeH="0" baseline="0" noProof="0" dirty="0">
                <a:ln>
                  <a:noFill/>
                </a:ln>
                <a:solidFill>
                  <a:srgbClr val="FFFFFF"/>
                </a:solidFill>
                <a:effectLst/>
                <a:uLnTx/>
                <a:uFillTx/>
                <a:latin typeface="Gill Sans MT"/>
                <a:ea typeface="+mn-ea"/>
                <a:cs typeface="+mn-cs"/>
              </a:rPr>
              <a:t>Sherri Law</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1867" b="0" i="0" u="sng" strike="noStrike" kern="1200" cap="none" spc="0" normalizeH="0" baseline="0" noProof="0" dirty="0">
                <a:ln>
                  <a:noFill/>
                </a:ln>
                <a:solidFill>
                  <a:srgbClr val="FFFFFF"/>
                </a:solidFill>
                <a:effectLst/>
                <a:uLnTx/>
                <a:uFillTx/>
                <a:latin typeface="Gill Sans MT"/>
                <a:ea typeface="+mn-ea"/>
                <a:cs typeface="+mn-cs"/>
              </a:rPr>
              <a:t>shlaw@pa.gov</a:t>
            </a: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1219170" rtl="0" eaLnBrk="1" fontAlgn="auto" latinLnBrk="0" hangingPunct="1">
              <a:lnSpc>
                <a:spcPct val="100000"/>
              </a:lnSpc>
              <a:spcBef>
                <a:spcPct val="20000"/>
              </a:spcBef>
              <a:spcAft>
                <a:spcPts val="0"/>
              </a:spcAft>
              <a:buClrTx/>
              <a:buSzTx/>
              <a:buFontTx/>
              <a:buNone/>
              <a:tabLst/>
              <a:defRPr/>
            </a:pPr>
            <a:endParaRPr kumimoji="0" lang="en-US" sz="533"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Gill Sans MT"/>
                <a:ea typeface="+mn-ea"/>
                <a:cs typeface="+mn-cs"/>
              </a:rPr>
              <a:t>      </a:t>
            </a:r>
            <a:endParaRPr kumimoji="0" lang="en-US" sz="1867" b="0"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3730" y="6101022"/>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90373" y="6101021"/>
            <a:ext cx="1801627" cy="691665"/>
          </a:xfrm>
          <a:prstGeom prst="rect">
            <a:avLst/>
          </a:prstGeom>
        </p:spPr>
      </p:pic>
    </p:spTree>
    <p:extLst>
      <p:ext uri="{BB962C8B-B14F-4D97-AF65-F5344CB8AC3E}">
        <p14:creationId xmlns:p14="http://schemas.microsoft.com/office/powerpoint/2010/main" val="195840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0"/>
            <a:ext cx="4439920" cy="6858000"/>
          </a:xfrm>
          <a:prstGeom prst="rect">
            <a:avLst/>
          </a:prstGeom>
        </p:spPr>
      </p:pic>
      <p:sp>
        <p:nvSpPr>
          <p:cNvPr id="4" name="Rounded Rectangle 3"/>
          <p:cNvSpPr/>
          <p:nvPr/>
        </p:nvSpPr>
        <p:spPr>
          <a:xfrm>
            <a:off x="6697980" y="3939739"/>
            <a:ext cx="3526364" cy="732849"/>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Constant ditch washouts, erosion into yards</a:t>
            </a:r>
          </a:p>
        </p:txBody>
      </p:sp>
      <p:sp>
        <p:nvSpPr>
          <p:cNvPr id="6" name="Text Box 8"/>
          <p:cNvSpPr txBox="1">
            <a:spLocks noChangeArrowheads="1"/>
          </p:cNvSpPr>
          <p:nvPr/>
        </p:nvSpPr>
        <p:spPr bwMode="auto">
          <a:xfrm>
            <a:off x="8061452" y="0"/>
            <a:ext cx="2606549" cy="1754326"/>
          </a:xfrm>
          <a:prstGeom prst="rect">
            <a:avLst/>
          </a:prstGeom>
          <a:solidFill>
            <a:srgbClr val="FFFFFF">
              <a:alpha val="67059"/>
            </a:srgbClr>
          </a:solidFill>
          <a:ln w="28575">
            <a:solidFill>
              <a:schemeClr val="tx1"/>
            </a:solidFill>
            <a:miter lim="800000"/>
            <a:headEnd/>
            <a:tailEnd/>
          </a:ln>
          <a:effectLst/>
        </p:spPr>
        <p:txBody>
          <a:bodyPr wrap="square">
            <a:spAutoFit/>
          </a:bodyPr>
          <a:lstStyle/>
          <a:p>
            <a:r>
              <a:rPr lang="en-US" sz="1600" b="1">
                <a:latin typeface="Arial" panose="020B0604020202020204" pitchFamily="34" charset="0"/>
                <a:cs typeface="Arial" panose="020B0604020202020204" pitchFamily="34" charset="0"/>
              </a:rPr>
              <a:t>2016 LVR Project</a:t>
            </a:r>
          </a:p>
          <a:p>
            <a:pPr>
              <a:tabLst>
                <a:tab pos="579438" algn="l"/>
              </a:tabLst>
            </a:pPr>
            <a:r>
              <a:rPr lang="en-US" sz="1200">
                <a:latin typeface="Arial" panose="020B0604020202020204" pitchFamily="34" charset="0"/>
                <a:cs typeface="Arial" panose="020B0604020202020204" pitchFamily="34" charset="0"/>
              </a:rPr>
              <a:t>Montgomery County, Webber Road</a:t>
            </a:r>
          </a:p>
          <a:p>
            <a:r>
              <a:rPr lang="en-US" sz="1600" b="1">
                <a:latin typeface="Arial" panose="020B0604020202020204" pitchFamily="34" charset="0"/>
                <a:cs typeface="Arial" panose="020B0604020202020204" pitchFamily="34" charset="0"/>
              </a:rPr>
              <a:t>$24K Spent, $2K in kind</a:t>
            </a:r>
          </a:p>
          <a:p>
            <a:r>
              <a:rPr lang="en-US" sz="1600" b="1" u="sng">
                <a:effectLst>
                  <a:outerShdw blurRad="50800" dir="13080000" algn="ctr" rotWithShape="0">
                    <a:schemeClr val="bg1">
                      <a:alpha val="67000"/>
                    </a:schemeClr>
                  </a:outerShdw>
                </a:effectLst>
                <a:latin typeface="Arial" panose="020B0604020202020204" pitchFamily="34" charset="0"/>
                <a:cs typeface="Arial" panose="020B0604020202020204" pitchFamily="34" charset="0"/>
              </a:rPr>
              <a:t>ESMs Used</a:t>
            </a:r>
            <a:r>
              <a:rPr lang="en-US" sz="1600" b="1">
                <a:effectLst>
                  <a:outerShdw blurRad="50800" dir="13080000" algn="ctr" rotWithShape="0">
                    <a:schemeClr val="bg1">
                      <a:alpha val="67000"/>
                    </a:schemeClr>
                  </a:outerShdw>
                </a:effectLst>
                <a:latin typeface="Arial" panose="020B0604020202020204" pitchFamily="34" charset="0"/>
                <a:cs typeface="Arial" panose="020B0604020202020204" pitchFamily="34" charset="0"/>
              </a:rPr>
              <a:t>:</a:t>
            </a:r>
          </a:p>
          <a:p>
            <a:pPr marL="173038" indent="-115888">
              <a:buFont typeface="Arial" panose="020B0604020202020204" pitchFamily="34" charset="0"/>
              <a:buChar char="•"/>
            </a:pPr>
            <a:r>
              <a:rPr lang="en-US" sz="1600">
                <a:latin typeface="Arial" panose="020B0604020202020204" pitchFamily="34" charset="0"/>
                <a:cs typeface="Arial" panose="020B0604020202020204" pitchFamily="34" charset="0"/>
              </a:rPr>
              <a:t>Small storm sewer</a:t>
            </a:r>
          </a:p>
          <a:p>
            <a:pPr marL="173038" indent="-115888">
              <a:buFont typeface="Arial" panose="020B0604020202020204" pitchFamily="34" charset="0"/>
              <a:buChar char="•"/>
            </a:pPr>
            <a:r>
              <a:rPr lang="en-US" sz="1600">
                <a:latin typeface="Arial" panose="020B0604020202020204" pitchFamily="34" charset="0"/>
                <a:cs typeface="Arial" panose="020B0604020202020204" pitchFamily="34" charset="0"/>
              </a:rPr>
              <a:t>Widened grass-lined swale</a:t>
            </a: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7760" y="0"/>
            <a:ext cx="4490720" cy="6955988"/>
          </a:xfrm>
          <a:prstGeom prst="rect">
            <a:avLst/>
          </a:prstGeom>
        </p:spPr>
      </p:pic>
      <p:sp>
        <p:nvSpPr>
          <p:cNvPr id="12" name="Text Box 8"/>
          <p:cNvSpPr txBox="1">
            <a:spLocks noChangeArrowheads="1"/>
          </p:cNvSpPr>
          <p:nvPr/>
        </p:nvSpPr>
        <p:spPr bwMode="auto">
          <a:xfrm>
            <a:off x="9622170" y="0"/>
            <a:ext cx="1045831" cy="338554"/>
          </a:xfrm>
          <a:prstGeom prst="rect">
            <a:avLst/>
          </a:prstGeom>
          <a:solidFill>
            <a:srgbClr val="FFFFCC"/>
          </a:solidFill>
          <a:ln w="12700">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Before</a:t>
            </a:r>
          </a:p>
        </p:txBody>
      </p:sp>
      <p:sp>
        <p:nvSpPr>
          <p:cNvPr id="13"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9629635" y="-11576"/>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LVR Issues</a:t>
            </a:r>
          </a:p>
        </p:txBody>
      </p:sp>
      <p:sp>
        <p:nvSpPr>
          <p:cNvPr id="16" name="Text Box 8"/>
          <p:cNvSpPr txBox="1">
            <a:spLocks noChangeArrowheads="1"/>
          </p:cNvSpPr>
          <p:nvPr/>
        </p:nvSpPr>
        <p:spPr bwMode="auto">
          <a:xfrm>
            <a:off x="4052992" y="411547"/>
            <a:ext cx="4309536"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LVR Project in Montgomery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$24K Spent, $2K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71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06"/>
          <a:stretch/>
        </p:blipFill>
        <p:spPr>
          <a:xfrm>
            <a:off x="1524000" y="1"/>
            <a:ext cx="9144000" cy="3356043"/>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31917" y="3470988"/>
            <a:ext cx="9144000" cy="3387012"/>
          </a:xfrm>
          <a:prstGeom prst="rect">
            <a:avLst/>
          </a:prstGeom>
        </p:spPr>
      </p:pic>
      <p:sp>
        <p:nvSpPr>
          <p:cNvPr id="13" name="Text Box 8"/>
          <p:cNvSpPr txBox="1">
            <a:spLocks noChangeArrowheads="1"/>
          </p:cNvSpPr>
          <p:nvPr/>
        </p:nvSpPr>
        <p:spPr bwMode="auto">
          <a:xfrm>
            <a:off x="1531917" y="0"/>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1520268" y="3473803"/>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Fill, pipes, surface</a:t>
            </a:r>
          </a:p>
        </p:txBody>
      </p:sp>
      <p:sp>
        <p:nvSpPr>
          <p:cNvPr id="16" name="Text Box 8"/>
          <p:cNvSpPr txBox="1">
            <a:spLocks noChangeArrowheads="1"/>
          </p:cNvSpPr>
          <p:nvPr/>
        </p:nvSpPr>
        <p:spPr bwMode="auto">
          <a:xfrm>
            <a:off x="6795796" y="3470989"/>
            <a:ext cx="3861460"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DGR Project in Bradford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$107K Spent, $14K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450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5867401" y="-57501"/>
            <a:ext cx="5124450" cy="461665"/>
          </a:xfrm>
          <a:prstGeom prst="rect">
            <a:avLst/>
          </a:prstGeom>
        </p:spPr>
        <p:txBody>
          <a:bodyPr wrap="square">
            <a:spAutoFit/>
          </a:bodyPr>
          <a:lstStyle/>
          <a:p>
            <a:pPr algn="ct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Road / Stream Connection</a:t>
            </a:r>
            <a:endParaRPr lang="en-US" sz="2400"/>
          </a:p>
        </p:txBody>
      </p:sp>
      <p:pic>
        <p:nvPicPr>
          <p:cNvPr id="5" name="Picture 6" descr="conwayborough 002"/>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a:ext>
            </a:extLst>
          </a:blip>
          <a:srcRect/>
          <a:stretch/>
        </p:blipFill>
        <p:spPr bwMode="auto">
          <a:xfrm>
            <a:off x="1524000" y="354189"/>
            <a:ext cx="9156879" cy="7076922"/>
          </a:xfrm>
          <a:prstGeom prst="rect">
            <a:avLst/>
          </a:prstGeom>
          <a:noFill/>
          <a:ln w="9525">
            <a:noFill/>
            <a:miter lim="800000"/>
            <a:headEnd/>
            <a:tailEnd/>
          </a:ln>
          <a:effectLst>
            <a:reflection endPos="65000" dist="50800" dir="5400000" sy="-100000" algn="bl" rotWithShape="0"/>
          </a:effectLst>
        </p:spPr>
      </p:pic>
      <p:sp>
        <p:nvSpPr>
          <p:cNvPr id="7" name="TextBox 6">
            <a:extLst>
              <a:ext uri="{FF2B5EF4-FFF2-40B4-BE49-F238E27FC236}">
                <a16:creationId xmlns:a16="http://schemas.microsoft.com/office/drawing/2014/main" id="{DC608E27-F546-443E-8CF5-2E6A4FA060E2}"/>
              </a:ext>
            </a:extLst>
          </p:cNvPr>
          <p:cNvSpPr txBox="1"/>
          <p:nvPr/>
        </p:nvSpPr>
        <p:spPr>
          <a:xfrm>
            <a:off x="2181546" y="5549704"/>
            <a:ext cx="7828908" cy="954107"/>
          </a:xfrm>
          <a:prstGeom prst="rect">
            <a:avLst/>
          </a:prstGeom>
          <a:solidFill>
            <a:schemeClr val="bg1"/>
          </a:solidFill>
        </p:spPr>
        <p:txBody>
          <a:bodyPr wrap="square" rtlCol="0">
            <a:spAutoFit/>
          </a:bodyPr>
          <a:lstStyle/>
          <a:p>
            <a:pPr algn="ctr"/>
            <a:r>
              <a:rPr lang="en-US" sz="2800" dirty="0"/>
              <a:t>Program focus is where the road and/or the stream negatively impacts the other </a:t>
            </a:r>
          </a:p>
        </p:txBody>
      </p:sp>
    </p:spTree>
    <p:extLst>
      <p:ext uri="{BB962C8B-B14F-4D97-AF65-F5344CB8AC3E}">
        <p14:creationId xmlns:p14="http://schemas.microsoft.com/office/powerpoint/2010/main" val="19018489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18" name="Freeform 5"/>
          <p:cNvSpPr>
            <a:spLocks/>
          </p:cNvSpPr>
          <p:nvPr/>
        </p:nvSpPr>
        <p:spPr bwMode="auto">
          <a:xfrm>
            <a:off x="1524001" y="4337031"/>
            <a:ext cx="6327775" cy="2341582"/>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19" name="Line 6"/>
          <p:cNvSpPr>
            <a:spLocks noChangeShapeType="1"/>
          </p:cNvSpPr>
          <p:nvPr/>
        </p:nvSpPr>
        <p:spPr bwMode="auto">
          <a:xfrm>
            <a:off x="1524001" y="4450081"/>
            <a:ext cx="6175375" cy="1923733"/>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0" name="Freeform 7"/>
          <p:cNvSpPr>
            <a:spLocks/>
          </p:cNvSpPr>
          <p:nvPr/>
        </p:nvSpPr>
        <p:spPr bwMode="auto">
          <a:xfrm>
            <a:off x="7696201"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1" name="Freeform 8"/>
          <p:cNvSpPr>
            <a:spLocks/>
          </p:cNvSpPr>
          <p:nvPr/>
        </p:nvSpPr>
        <p:spPr bwMode="auto">
          <a:xfrm>
            <a:off x="7997826"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2" name="Freeform 9"/>
          <p:cNvSpPr>
            <a:spLocks/>
          </p:cNvSpPr>
          <p:nvPr/>
        </p:nvSpPr>
        <p:spPr bwMode="auto">
          <a:xfrm>
            <a:off x="8613776" y="30972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3" name="Freeform 10"/>
          <p:cNvSpPr>
            <a:spLocks/>
          </p:cNvSpPr>
          <p:nvPr/>
        </p:nvSpPr>
        <p:spPr bwMode="auto">
          <a:xfrm>
            <a:off x="6751639" y="25638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4" name="Freeform 11"/>
          <p:cNvSpPr>
            <a:spLocks/>
          </p:cNvSpPr>
          <p:nvPr/>
        </p:nvSpPr>
        <p:spPr bwMode="auto">
          <a:xfrm>
            <a:off x="8156575" y="2640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5" name="Freeform 12"/>
          <p:cNvSpPr>
            <a:spLocks/>
          </p:cNvSpPr>
          <p:nvPr/>
        </p:nvSpPr>
        <p:spPr bwMode="auto">
          <a:xfrm>
            <a:off x="6099175" y="28686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29" name="Line 16"/>
          <p:cNvSpPr>
            <a:spLocks noChangeShapeType="1"/>
          </p:cNvSpPr>
          <p:nvPr/>
        </p:nvSpPr>
        <p:spPr bwMode="auto">
          <a:xfrm>
            <a:off x="6937375" y="6081713"/>
            <a:ext cx="457200" cy="1397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39" name="Freeform 26"/>
          <p:cNvSpPr>
            <a:spLocks/>
          </p:cNvSpPr>
          <p:nvPr/>
        </p:nvSpPr>
        <p:spPr bwMode="auto">
          <a:xfrm>
            <a:off x="7775575" y="24876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1" name="Freeform 28"/>
          <p:cNvSpPr>
            <a:spLocks/>
          </p:cNvSpPr>
          <p:nvPr/>
        </p:nvSpPr>
        <p:spPr bwMode="auto">
          <a:xfrm>
            <a:off x="6708775" y="25638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5" name="Freeform 75"/>
          <p:cNvSpPr>
            <a:spLocks/>
          </p:cNvSpPr>
          <p:nvPr/>
        </p:nvSpPr>
        <p:spPr bwMode="auto">
          <a:xfrm>
            <a:off x="7710489"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6" name="Freeform 76"/>
          <p:cNvSpPr>
            <a:spLocks/>
          </p:cNvSpPr>
          <p:nvPr/>
        </p:nvSpPr>
        <p:spPr bwMode="auto">
          <a:xfrm>
            <a:off x="7667626" y="6243638"/>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7" name="Freeform 77"/>
          <p:cNvSpPr>
            <a:spLocks/>
          </p:cNvSpPr>
          <p:nvPr/>
        </p:nvSpPr>
        <p:spPr bwMode="auto">
          <a:xfrm>
            <a:off x="9118600" y="4021139"/>
            <a:ext cx="133350"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48" name="Freeform 78"/>
          <p:cNvSpPr>
            <a:spLocks/>
          </p:cNvSpPr>
          <p:nvPr/>
        </p:nvSpPr>
        <p:spPr bwMode="auto">
          <a:xfrm>
            <a:off x="9832975" y="3071814"/>
            <a:ext cx="133350"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3" name="Freeform 38"/>
          <p:cNvSpPr>
            <a:spLocks/>
          </p:cNvSpPr>
          <p:nvPr/>
        </p:nvSpPr>
        <p:spPr bwMode="auto">
          <a:xfrm>
            <a:off x="6556375" y="5049838"/>
            <a:ext cx="438150" cy="476250"/>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4" name="Freeform 39"/>
          <p:cNvSpPr>
            <a:spLocks/>
          </p:cNvSpPr>
          <p:nvPr/>
        </p:nvSpPr>
        <p:spPr bwMode="auto">
          <a:xfrm>
            <a:off x="5946776"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6" name="Freeform 80"/>
          <p:cNvSpPr>
            <a:spLocks/>
          </p:cNvSpPr>
          <p:nvPr/>
        </p:nvSpPr>
        <p:spPr bwMode="auto">
          <a:xfrm>
            <a:off x="8791575" y="4468813"/>
            <a:ext cx="234950"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59" name="Line 24"/>
          <p:cNvSpPr>
            <a:spLocks noChangeShapeType="1"/>
          </p:cNvSpPr>
          <p:nvPr/>
        </p:nvSpPr>
        <p:spPr bwMode="auto">
          <a:xfrm>
            <a:off x="3851275" y="524033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4" name="Line 24"/>
          <p:cNvSpPr>
            <a:spLocks noChangeShapeType="1"/>
          </p:cNvSpPr>
          <p:nvPr/>
        </p:nvSpPr>
        <p:spPr bwMode="auto">
          <a:xfrm>
            <a:off x="2319655" y="481361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5" name="Freeform 8"/>
          <p:cNvSpPr>
            <a:spLocks/>
          </p:cNvSpPr>
          <p:nvPr/>
        </p:nvSpPr>
        <p:spPr bwMode="auto">
          <a:xfrm>
            <a:off x="4689475" y="1998663"/>
            <a:ext cx="793750"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6" name="Freeform 9"/>
          <p:cNvSpPr>
            <a:spLocks/>
          </p:cNvSpPr>
          <p:nvPr/>
        </p:nvSpPr>
        <p:spPr bwMode="auto">
          <a:xfrm>
            <a:off x="5118101" y="229711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7" name="Freeform 10"/>
          <p:cNvSpPr>
            <a:spLocks/>
          </p:cNvSpPr>
          <p:nvPr/>
        </p:nvSpPr>
        <p:spPr bwMode="auto">
          <a:xfrm>
            <a:off x="3584576"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8" name="Freeform 11"/>
          <p:cNvSpPr>
            <a:spLocks/>
          </p:cNvSpPr>
          <p:nvPr/>
        </p:nvSpPr>
        <p:spPr bwMode="auto">
          <a:xfrm>
            <a:off x="4660900" y="18399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69" name="Freeform 25"/>
          <p:cNvSpPr>
            <a:spLocks/>
          </p:cNvSpPr>
          <p:nvPr/>
        </p:nvSpPr>
        <p:spPr bwMode="auto">
          <a:xfrm>
            <a:off x="3908425" y="2154239"/>
            <a:ext cx="285750"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0" name="Freeform 26"/>
          <p:cNvSpPr>
            <a:spLocks/>
          </p:cNvSpPr>
          <p:nvPr/>
        </p:nvSpPr>
        <p:spPr bwMode="auto">
          <a:xfrm>
            <a:off x="4279900" y="16875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1" name="Freeform 27"/>
          <p:cNvSpPr>
            <a:spLocks/>
          </p:cNvSpPr>
          <p:nvPr/>
        </p:nvSpPr>
        <p:spPr bwMode="auto">
          <a:xfrm>
            <a:off x="4994275" y="2325688"/>
            <a:ext cx="495300" cy="576262"/>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2" name="Freeform 28"/>
          <p:cNvSpPr>
            <a:spLocks/>
          </p:cNvSpPr>
          <p:nvPr/>
        </p:nvSpPr>
        <p:spPr bwMode="auto">
          <a:xfrm>
            <a:off x="3336926" y="176371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73" name="Freeform 27"/>
          <p:cNvSpPr>
            <a:spLocks/>
          </p:cNvSpPr>
          <p:nvPr/>
        </p:nvSpPr>
        <p:spPr bwMode="auto">
          <a:xfrm>
            <a:off x="5727700" y="2554288"/>
            <a:ext cx="495300" cy="576262"/>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7" name="Freeform 39"/>
          <p:cNvSpPr>
            <a:spLocks/>
          </p:cNvSpPr>
          <p:nvPr/>
        </p:nvSpPr>
        <p:spPr bwMode="auto">
          <a:xfrm>
            <a:off x="4708526" y="474503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8" name="Freeform 39"/>
          <p:cNvSpPr>
            <a:spLocks/>
          </p:cNvSpPr>
          <p:nvPr/>
        </p:nvSpPr>
        <p:spPr bwMode="auto">
          <a:xfrm>
            <a:off x="4270376"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499" name="Freeform 39"/>
          <p:cNvSpPr>
            <a:spLocks/>
          </p:cNvSpPr>
          <p:nvPr/>
        </p:nvSpPr>
        <p:spPr bwMode="auto">
          <a:xfrm>
            <a:off x="2784476"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0" name="Freeform 39"/>
          <p:cNvSpPr>
            <a:spLocks/>
          </p:cNvSpPr>
          <p:nvPr/>
        </p:nvSpPr>
        <p:spPr bwMode="auto">
          <a:xfrm>
            <a:off x="7689851" y="57451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3" name="Freeform 28"/>
          <p:cNvSpPr>
            <a:spLocks/>
          </p:cNvSpPr>
          <p:nvPr/>
        </p:nvSpPr>
        <p:spPr bwMode="auto">
          <a:xfrm>
            <a:off x="2822576" y="1582738"/>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504" name="Freeform 28"/>
          <p:cNvSpPr>
            <a:spLocks/>
          </p:cNvSpPr>
          <p:nvPr/>
        </p:nvSpPr>
        <p:spPr bwMode="auto">
          <a:xfrm>
            <a:off x="2465387" y="2916238"/>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pic>
        <p:nvPicPr>
          <p:cNvPr id="17411"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5"/>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30" y="1409700"/>
            <a:ext cx="781050" cy="781050"/>
          </a:xfrm>
          <a:prstGeom prst="rect">
            <a:avLst/>
          </a:prstGeom>
          <a:noFill/>
          <a:ln w="9525">
            <a:noFill/>
            <a:miter lim="800000"/>
            <a:headEnd/>
            <a:tailEnd/>
          </a:ln>
        </p:spPr>
      </p:pic>
      <p:pic>
        <p:nvPicPr>
          <p:cNvPr id="152"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5"/>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5"/>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90" y="1158240"/>
            <a:ext cx="781050" cy="781050"/>
          </a:xfrm>
          <a:prstGeom prst="rect">
            <a:avLst/>
          </a:prstGeom>
          <a:noFill/>
          <a:ln w="9525">
            <a:noFill/>
            <a:miter lim="800000"/>
            <a:headEnd/>
            <a:tailEnd/>
          </a:ln>
        </p:spPr>
      </p:pic>
      <p:pic>
        <p:nvPicPr>
          <p:cNvPr id="156"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0"/>
            <a:ext cx="1017270" cy="1017270"/>
          </a:xfrm>
          <a:prstGeom prst="rect">
            <a:avLst/>
          </a:prstGeom>
          <a:noFill/>
          <a:ln w="9525">
            <a:noFill/>
            <a:miter lim="800000"/>
            <a:headEnd/>
            <a:tailEnd/>
          </a:ln>
        </p:spPr>
      </p:pic>
      <p:pic>
        <p:nvPicPr>
          <p:cNvPr id="158"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96879" y="4328241"/>
            <a:ext cx="781050" cy="781050"/>
          </a:xfrm>
          <a:prstGeom prst="rect">
            <a:avLst/>
          </a:prstGeom>
          <a:noFill/>
          <a:ln w="9525">
            <a:noFill/>
            <a:miter lim="800000"/>
            <a:headEnd/>
            <a:tailEnd/>
          </a:ln>
        </p:spPr>
      </p:pic>
      <p:pic>
        <p:nvPicPr>
          <p:cNvPr id="159"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0"/>
            <a:ext cx="590550" cy="590550"/>
          </a:xfrm>
          <a:prstGeom prst="rect">
            <a:avLst/>
          </a:prstGeom>
          <a:noFill/>
          <a:ln w="9525">
            <a:noFill/>
            <a:miter lim="800000"/>
            <a:headEnd/>
            <a:tailEnd/>
          </a:ln>
        </p:spPr>
      </p:pic>
      <p:pic>
        <p:nvPicPr>
          <p:cNvPr id="160"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8"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7"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0"/>
            <a:ext cx="590550" cy="590550"/>
          </a:xfrm>
          <a:prstGeom prst="rect">
            <a:avLst/>
          </a:prstGeom>
          <a:noFill/>
          <a:ln w="9525">
            <a:noFill/>
            <a:miter lim="800000"/>
            <a:headEnd/>
            <a:tailEnd/>
          </a:ln>
        </p:spPr>
      </p:pic>
      <p:pic>
        <p:nvPicPr>
          <p:cNvPr id="163"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0" y="2597035"/>
            <a:ext cx="469044" cy="633846"/>
          </a:xfrm>
          <a:prstGeom prst="rect">
            <a:avLst/>
          </a:prstGeom>
          <a:noFill/>
          <a:ln w="9525">
            <a:noFill/>
            <a:miter lim="800000"/>
            <a:headEnd/>
            <a:tailEnd/>
          </a:ln>
        </p:spPr>
      </p:pic>
      <p:pic>
        <p:nvPicPr>
          <p:cNvPr id="164"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8"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0" y="2475115"/>
            <a:ext cx="469044" cy="633846"/>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8" name="Line 24"/>
          <p:cNvSpPr>
            <a:spLocks noChangeShapeType="1"/>
          </p:cNvSpPr>
          <p:nvPr/>
        </p:nvSpPr>
        <p:spPr bwMode="auto">
          <a:xfrm>
            <a:off x="2792095" y="496601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0" name="Line 24"/>
          <p:cNvSpPr>
            <a:spLocks noChangeShapeType="1"/>
          </p:cNvSpPr>
          <p:nvPr/>
        </p:nvSpPr>
        <p:spPr bwMode="auto">
          <a:xfrm>
            <a:off x="1885950" y="4743133"/>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1" name="Line 24"/>
          <p:cNvSpPr>
            <a:spLocks noChangeShapeType="1"/>
          </p:cNvSpPr>
          <p:nvPr/>
        </p:nvSpPr>
        <p:spPr bwMode="auto">
          <a:xfrm>
            <a:off x="1524000" y="4562158"/>
            <a:ext cx="228600" cy="76200"/>
          </a:xfrm>
          <a:prstGeom prst="line">
            <a:avLst/>
          </a:prstGeom>
          <a:noFill/>
          <a:ln w="9525">
            <a:solidFill>
              <a:schemeClr val="tx1"/>
            </a:solidFill>
            <a:round/>
            <a:headEnd/>
            <a:tailEn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79" name="Freeform 28"/>
          <p:cNvSpPr>
            <a:spLocks/>
          </p:cNvSpPr>
          <p:nvPr/>
        </p:nvSpPr>
        <p:spPr bwMode="auto">
          <a:xfrm>
            <a:off x="1803401"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80" name="Freeform 28"/>
          <p:cNvSpPr>
            <a:spLocks/>
          </p:cNvSpPr>
          <p:nvPr/>
        </p:nvSpPr>
        <p:spPr bwMode="auto">
          <a:xfrm>
            <a:off x="1917701"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81" name="Freeform 39"/>
          <p:cNvSpPr>
            <a:spLocks/>
          </p:cNvSpPr>
          <p:nvPr/>
        </p:nvSpPr>
        <p:spPr bwMode="auto">
          <a:xfrm>
            <a:off x="1755776"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pic>
        <p:nvPicPr>
          <p:cNvPr id="154"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5"/>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19" name="Freeform 12"/>
          <p:cNvSpPr>
            <a:spLocks/>
          </p:cNvSpPr>
          <p:nvPr/>
        </p:nvSpPr>
        <p:spPr bwMode="auto">
          <a:xfrm>
            <a:off x="5461000" y="3402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0" name="Freeform 12"/>
          <p:cNvSpPr>
            <a:spLocks/>
          </p:cNvSpPr>
          <p:nvPr/>
        </p:nvSpPr>
        <p:spPr bwMode="auto">
          <a:xfrm>
            <a:off x="6299200" y="37830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1" name="Freeform 12"/>
          <p:cNvSpPr>
            <a:spLocks/>
          </p:cNvSpPr>
          <p:nvPr/>
        </p:nvSpPr>
        <p:spPr bwMode="auto">
          <a:xfrm>
            <a:off x="4003675" y="259238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2" name="Freeform 12"/>
          <p:cNvSpPr>
            <a:spLocks/>
          </p:cNvSpPr>
          <p:nvPr/>
        </p:nvSpPr>
        <p:spPr bwMode="auto">
          <a:xfrm>
            <a:off x="3260725" y="28019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3" name="Freeform 12"/>
          <p:cNvSpPr>
            <a:spLocks/>
          </p:cNvSpPr>
          <p:nvPr/>
        </p:nvSpPr>
        <p:spPr bwMode="auto">
          <a:xfrm>
            <a:off x="4422775" y="32972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4" name="Freeform 12"/>
          <p:cNvSpPr>
            <a:spLocks/>
          </p:cNvSpPr>
          <p:nvPr/>
        </p:nvSpPr>
        <p:spPr bwMode="auto">
          <a:xfrm>
            <a:off x="1812925" y="18399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5" name="Freeform 12"/>
          <p:cNvSpPr>
            <a:spLocks/>
          </p:cNvSpPr>
          <p:nvPr/>
        </p:nvSpPr>
        <p:spPr bwMode="auto">
          <a:xfrm>
            <a:off x="7127875" y="407828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26" name="Freeform 12"/>
          <p:cNvSpPr>
            <a:spLocks/>
          </p:cNvSpPr>
          <p:nvPr/>
        </p:nvSpPr>
        <p:spPr bwMode="auto">
          <a:xfrm>
            <a:off x="7480300" y="465931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40" name="Freeform 69"/>
          <p:cNvSpPr>
            <a:spLocks/>
          </p:cNvSpPr>
          <p:nvPr/>
        </p:nvSpPr>
        <p:spPr bwMode="auto">
          <a:xfrm flipH="1" flipV="1">
            <a:off x="9172574"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tx1"/>
            </a:solidFill>
            <a:round/>
            <a:headEnd type="none" w="med" len="med"/>
            <a:tailEnd type="triangle" w="med" len="med"/>
          </a:ln>
        </p:spPr>
        <p:txBody>
          <a:bodyPr/>
          <a:lstStyle/>
          <a:p>
            <a:pPr defTabSz="914400" fontAlgn="base">
              <a:spcBef>
                <a:spcPct val="0"/>
              </a:spcBef>
              <a:spcAft>
                <a:spcPct val="0"/>
              </a:spcAft>
            </a:pPr>
            <a:endParaRPr lang="en-US" b="1">
              <a:solidFill>
                <a:srgbClr val="000000"/>
              </a:solidFill>
              <a:latin typeface="Arial" charset="0"/>
            </a:endParaRPr>
          </a:p>
        </p:txBody>
      </p:sp>
      <p:sp>
        <p:nvSpPr>
          <p:cNvPr id="138" name="Rectangle 6"/>
          <p:cNvSpPr txBox="1">
            <a:spLocks noChangeArrowheads="1"/>
          </p:cNvSpPr>
          <p:nvPr/>
        </p:nvSpPr>
        <p:spPr bwMode="auto">
          <a:xfrm>
            <a:off x="8769350" y="5819962"/>
            <a:ext cx="1689100" cy="8402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defTabSz="914400" fontAlgn="base">
              <a:lnSpc>
                <a:spcPct val="90000"/>
              </a:lnSpc>
              <a:spcBef>
                <a:spcPct val="0"/>
              </a:spcBef>
              <a:spcAft>
                <a:spcPct val="0"/>
              </a:spcAft>
              <a:defRPr/>
            </a:pPr>
            <a:r>
              <a:rPr lang="en-US" b="1" dirty="0">
                <a:solidFill>
                  <a:srgbClr val="000000"/>
                </a:solidFill>
              </a:rPr>
              <a:t>Sub-surface drainage patterns</a:t>
            </a:r>
          </a:p>
        </p:txBody>
      </p:sp>
      <p:pic>
        <p:nvPicPr>
          <p:cNvPr id="141" name="Picture 3"/>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40908" y="2686051"/>
            <a:ext cx="432923" cy="723899"/>
          </a:xfrm>
          <a:prstGeom prst="rect">
            <a:avLst/>
          </a:prstGeom>
          <a:noFill/>
          <a:ln w="9525">
            <a:noFill/>
            <a:miter lim="800000"/>
            <a:headEnd/>
            <a:tailEnd/>
          </a:ln>
        </p:spPr>
      </p:pic>
      <p:pic>
        <p:nvPicPr>
          <p:cNvPr id="142" name="Picture 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74055" y="3305175"/>
            <a:ext cx="781050" cy="781050"/>
          </a:xfrm>
          <a:prstGeom prst="rect">
            <a:avLst/>
          </a:prstGeom>
          <a:noFill/>
          <a:ln w="9525">
            <a:noFill/>
            <a:miter lim="800000"/>
            <a:headEnd/>
            <a:tailEnd/>
          </a:ln>
        </p:spPr>
      </p:pic>
      <p:sp>
        <p:nvSpPr>
          <p:cNvPr id="96" name="Freeform 69">
            <a:extLst>
              <a:ext uri="{FF2B5EF4-FFF2-40B4-BE49-F238E27FC236}">
                <a16:creationId xmlns:a16="http://schemas.microsoft.com/office/drawing/2014/main" id="{9BC3E0D4-B6E1-480A-BFCC-E33A4B1FED46}"/>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97" name="Rectangle 6">
            <a:extLst>
              <a:ext uri="{FF2B5EF4-FFF2-40B4-BE49-F238E27FC236}">
                <a16:creationId xmlns:a16="http://schemas.microsoft.com/office/drawing/2014/main" id="{EB8C7411-3960-4CF9-8E52-7BC2B84FA9E8}"/>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grpSp>
        <p:nvGrpSpPr>
          <p:cNvPr id="6" name="Group 5">
            <a:extLst>
              <a:ext uri="{FF2B5EF4-FFF2-40B4-BE49-F238E27FC236}">
                <a16:creationId xmlns:a16="http://schemas.microsoft.com/office/drawing/2014/main" id="{37310708-65A5-439C-AB88-BA7A1AE6D689}"/>
              </a:ext>
            </a:extLst>
          </p:cNvPr>
          <p:cNvGrpSpPr/>
          <p:nvPr/>
        </p:nvGrpSpPr>
        <p:grpSpPr>
          <a:xfrm>
            <a:off x="6230937" y="2390242"/>
            <a:ext cx="2140575" cy="3376093"/>
            <a:chOff x="6201741" y="2367984"/>
            <a:chExt cx="2140575" cy="3376093"/>
          </a:xfrm>
        </p:grpSpPr>
        <p:grpSp>
          <p:nvGrpSpPr>
            <p:cNvPr id="98" name="Group 97">
              <a:extLst>
                <a:ext uri="{FF2B5EF4-FFF2-40B4-BE49-F238E27FC236}">
                  <a16:creationId xmlns:a16="http://schemas.microsoft.com/office/drawing/2014/main" id="{AC90B6E2-2014-4D61-9BC8-20019DD42A7E}"/>
                </a:ext>
              </a:extLst>
            </p:cNvPr>
            <p:cNvGrpSpPr/>
            <p:nvPr/>
          </p:nvGrpSpPr>
          <p:grpSpPr>
            <a:xfrm>
              <a:off x="6201741" y="2367984"/>
              <a:ext cx="2140575" cy="3376093"/>
              <a:chOff x="4651305" y="1775988"/>
              <a:chExt cx="1605431" cy="2532070"/>
            </a:xfrm>
          </p:grpSpPr>
          <p:cxnSp>
            <p:nvCxnSpPr>
              <p:cNvPr id="99" name="Straight Connector 98">
                <a:extLst>
                  <a:ext uri="{FF2B5EF4-FFF2-40B4-BE49-F238E27FC236}">
                    <a16:creationId xmlns:a16="http://schemas.microsoft.com/office/drawing/2014/main" id="{2C2411B7-E1F0-4043-8196-3BF05C562876}"/>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A6B6CBA-0EDB-4671-A423-AC25AC062B8C}"/>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52C485-494D-44D1-A5CD-479DDCC5F22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D5A1B9-220B-43C3-8F14-4849F23953C6}"/>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F68BA15-16CD-47FD-9893-F2895FD24A87}"/>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5040C47-7551-4321-8BD6-62B81825CB8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CC74141-A014-4EC5-923E-88548599A0C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D824EF0-2C16-4396-8BE8-EEF2C200C87A}"/>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E82DA948-8BB7-416E-900D-FA85EAC97570}"/>
                </a:ext>
              </a:extLst>
            </p:cNvPr>
            <p:cNvCxnSpPr>
              <a:cxnSpLocks/>
            </p:cNvCxnSpPr>
            <p:nvPr/>
          </p:nvCxnSpPr>
          <p:spPr>
            <a:xfrm flipH="1">
              <a:off x="6595009" y="4185919"/>
              <a:ext cx="113766" cy="3044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Freeform 69">
            <a:extLst>
              <a:ext uri="{FF2B5EF4-FFF2-40B4-BE49-F238E27FC236}">
                <a16:creationId xmlns:a16="http://schemas.microsoft.com/office/drawing/2014/main" id="{4DF6FE89-43EC-49E5-B079-8F1AC9A4E2B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13" name="Rectangle 6">
            <a:extLst>
              <a:ext uri="{FF2B5EF4-FFF2-40B4-BE49-F238E27FC236}">
                <a16:creationId xmlns:a16="http://schemas.microsoft.com/office/drawing/2014/main" id="{C774D43E-1221-423B-991E-C4D0B66B7E4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Tree>
    <p:extLst>
      <p:ext uri="{BB962C8B-B14F-4D97-AF65-F5344CB8AC3E}">
        <p14:creationId xmlns:p14="http://schemas.microsoft.com/office/powerpoint/2010/main" val="258796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endParaRPr lang="en-US"/>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endParaRPr lang="en-US"/>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endParaRPr lang="en-US"/>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endParaRPr lang="en-US"/>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endParaRPr lang="en-US">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a:defRPr/>
            </a:pPr>
            <a:endParaRPr lang="en-US">
              <a:solidFill>
                <a:srgbClr val="000000"/>
              </a:solidFill>
              <a:latin typeface="Arial" pitchFamily="34" charset="0"/>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endParaRPr lang="en-US"/>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dirty="0">
                <a:solidFill>
                  <a:srgbClr val="000000"/>
                </a:solidFill>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endParaRPr lang="en-US" sz="2400">
              <a:latin typeface="Times New Roman" pitchFamily="18" charset="0"/>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01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90" grpId="0" animBg="1"/>
      <p:bldP spid="134" grpId="0" animBg="1"/>
      <p:bldP spid="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rt road in a forest&#10;&#10;Description automatically generated with medium confidence">
            <a:extLst>
              <a:ext uri="{FF2B5EF4-FFF2-40B4-BE49-F238E27FC236}">
                <a16:creationId xmlns:a16="http://schemas.microsoft.com/office/drawing/2014/main" id="{AD0E1B93-C940-8839-7A5B-45AB6591A4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365760"/>
            <a:ext cx="9144000" cy="6510528"/>
          </a:xfrm>
          <a:prstGeom prst="rect">
            <a:avLst/>
          </a:prstGeom>
        </p:spPr>
      </p:pic>
      <p:sp>
        <p:nvSpPr>
          <p:cNvPr id="59395" name="Rectangle 3"/>
          <p:cNvSpPr>
            <a:spLocks noChangeArrowheads="1"/>
          </p:cNvSpPr>
          <p:nvPr/>
        </p:nvSpPr>
        <p:spPr bwMode="auto">
          <a:xfrm>
            <a:off x="2209800" y="6248400"/>
            <a:ext cx="1905000" cy="457200"/>
          </a:xfrm>
          <a:prstGeom prst="rect">
            <a:avLst/>
          </a:prstGeom>
          <a:noFill/>
          <a:ln w="9525">
            <a:noFill/>
            <a:miter lim="800000"/>
            <a:headEnd/>
            <a:tailEnd/>
          </a:ln>
          <a:effectLst/>
        </p:spPr>
        <p:txBody>
          <a:bodyPr/>
          <a:lstStyle/>
          <a:p>
            <a:pPr fontAlgn="base">
              <a:spcBef>
                <a:spcPct val="0"/>
              </a:spcBef>
              <a:spcAft>
                <a:spcPct val="0"/>
              </a:spcAft>
              <a:defRPr/>
            </a:pPr>
            <a:endParaRPr lang="en-US" sz="1400">
              <a:solidFill>
                <a:srgbClr val="000000"/>
              </a:solidFill>
              <a:latin typeface="Times New Roman" pitchFamily="18" charset="0"/>
            </a:endParaRPr>
          </a:p>
        </p:txBody>
      </p:sp>
      <p:sp>
        <p:nvSpPr>
          <p:cNvPr id="59396" name="Rectangle 4"/>
          <p:cNvSpPr>
            <a:spLocks noChangeArrowheads="1"/>
          </p:cNvSpPr>
          <p:nvPr/>
        </p:nvSpPr>
        <p:spPr bwMode="auto">
          <a:xfrm>
            <a:off x="4648200" y="6248400"/>
            <a:ext cx="2895600" cy="457200"/>
          </a:xfrm>
          <a:prstGeom prst="rect">
            <a:avLst/>
          </a:prstGeom>
          <a:noFill/>
          <a:ln w="9525">
            <a:noFill/>
            <a:miter lim="800000"/>
            <a:headEnd/>
            <a:tailEnd/>
          </a:ln>
          <a:effectLst/>
        </p:spPr>
        <p:txBody>
          <a:bodyPr/>
          <a:lstStyle/>
          <a:p>
            <a:pPr algn="ctr" fontAlgn="base">
              <a:spcBef>
                <a:spcPct val="0"/>
              </a:spcBef>
              <a:spcAft>
                <a:spcPct val="0"/>
              </a:spcAft>
              <a:defRPr/>
            </a:pPr>
            <a:endParaRPr lang="en-US" sz="1400">
              <a:solidFill>
                <a:srgbClr val="000000"/>
              </a:solidFill>
              <a:latin typeface="Times New Roman" pitchFamily="18" charset="0"/>
            </a:endParaRPr>
          </a:p>
        </p:txBody>
      </p:sp>
      <p:sp>
        <p:nvSpPr>
          <p:cNvPr id="59401" name="Text Box 9"/>
          <p:cNvSpPr txBox="1">
            <a:spLocks noChangeArrowheads="1"/>
          </p:cNvSpPr>
          <p:nvPr/>
        </p:nvSpPr>
        <p:spPr bwMode="auto">
          <a:xfrm>
            <a:off x="2955926" y="2784476"/>
            <a:ext cx="3902075" cy="584775"/>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3200">
              <a:solidFill>
                <a:srgbClr val="000000"/>
              </a:solidFill>
              <a:latin typeface="Times New Roman" pitchFamily="18" charset="0"/>
            </a:endParaRPr>
          </a:p>
        </p:txBody>
      </p:sp>
      <p:sp>
        <p:nvSpPr>
          <p:cNvPr id="13" name="Rectangle 12"/>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
        <p:nvSpPr>
          <p:cNvPr id="9" name="Rectangle 6">
            <a:extLst>
              <a:ext uri="{FF2B5EF4-FFF2-40B4-BE49-F238E27FC236}">
                <a16:creationId xmlns:a16="http://schemas.microsoft.com/office/drawing/2014/main" id="{BF8D6109-C232-4B53-AE22-09C2641FC680}"/>
              </a:ext>
            </a:extLst>
          </p:cNvPr>
          <p:cNvSpPr txBox="1">
            <a:spLocks noChangeArrowheads="1"/>
          </p:cNvSpPr>
          <p:nvPr/>
        </p:nvSpPr>
        <p:spPr bwMode="auto">
          <a:xfrm>
            <a:off x="1795462" y="649752"/>
            <a:ext cx="3614738" cy="1643527"/>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Generate Sediment</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
        <p:nvSpPr>
          <p:cNvPr id="14" name="Rectangle 2">
            <a:extLst>
              <a:ext uri="{FF2B5EF4-FFF2-40B4-BE49-F238E27FC236}">
                <a16:creationId xmlns:a16="http://schemas.microsoft.com/office/drawing/2014/main" id="{766BBCAA-810F-47EE-B9A5-E0F5B82B1A39}"/>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11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68300"/>
            <a:ext cx="9144000" cy="6858000"/>
          </a:xfrm>
          <a:prstGeom prst="rect">
            <a:avLst/>
          </a:prstGeom>
        </p:spPr>
      </p:pic>
      <p:sp>
        <p:nvSpPr>
          <p:cNvPr id="5" name="Line 7">
            <a:extLst>
              <a:ext uri="{FF2B5EF4-FFF2-40B4-BE49-F238E27FC236}">
                <a16:creationId xmlns:a16="http://schemas.microsoft.com/office/drawing/2014/main" id="{D28292C7-E25B-4AC9-B76D-E5B27F59B633}"/>
              </a:ext>
            </a:extLst>
          </p:cNvPr>
          <p:cNvSpPr>
            <a:spLocks noChangeShapeType="1"/>
          </p:cNvSpPr>
          <p:nvPr/>
        </p:nvSpPr>
        <p:spPr bwMode="auto">
          <a:xfrm>
            <a:off x="5155090" y="2632207"/>
            <a:ext cx="1334611" cy="72893"/>
          </a:xfrm>
          <a:prstGeom prst="line">
            <a:avLst/>
          </a:prstGeom>
          <a:noFill/>
          <a:ln w="57150">
            <a:solidFill>
              <a:schemeClr val="bg1"/>
            </a:solidFill>
            <a:round/>
            <a:headEnd/>
            <a:tailEnd type="triangle" w="med" len="med"/>
          </a:ln>
        </p:spPr>
        <p:txBody>
          <a:bodyPr wrap="none"/>
          <a:lstStyle/>
          <a:p>
            <a:endParaRPr lang="en-US"/>
          </a:p>
        </p:txBody>
      </p:sp>
      <p:sp>
        <p:nvSpPr>
          <p:cNvPr id="23556" name="Line 7"/>
          <p:cNvSpPr>
            <a:spLocks noChangeShapeType="1"/>
          </p:cNvSpPr>
          <p:nvPr/>
        </p:nvSpPr>
        <p:spPr bwMode="auto">
          <a:xfrm>
            <a:off x="3924301" y="3087650"/>
            <a:ext cx="1230789" cy="3605251"/>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03388" y="2249656"/>
            <a:ext cx="3656012" cy="867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indent="-457200" algn="ctr"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Generate Sediment</a:t>
            </a:r>
          </a:p>
        </p:txBody>
      </p:sp>
      <p:sp>
        <p:nvSpPr>
          <p:cNvPr id="6" name="Rectangle 2">
            <a:extLst>
              <a:ext uri="{FF2B5EF4-FFF2-40B4-BE49-F238E27FC236}">
                <a16:creationId xmlns:a16="http://schemas.microsoft.com/office/drawing/2014/main" id="{A833E707-882C-4D13-9066-0340192FB5D7}"/>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1387903-0EA2-4B6E-A245-EC4151FBA7BE}"/>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reen-sands"/>
          <p:cNvPicPr>
            <a:picLocks noChangeAspect="1" noChangeArrowheads="1"/>
          </p:cNvPicPr>
          <p:nvPr/>
        </p:nvPicPr>
        <p:blipFill>
          <a:blip r:embed="rId3" cstate="print">
            <a:lum bright="30000"/>
          </a:blip>
          <a:srcRect/>
          <a:stretch>
            <a:fillRect/>
          </a:stretch>
        </p:blipFill>
        <p:spPr bwMode="auto">
          <a:xfrm>
            <a:off x="1524000" y="0"/>
            <a:ext cx="9144000" cy="6858000"/>
          </a:xfrm>
          <a:prstGeom prst="rect">
            <a:avLst/>
          </a:prstGeom>
          <a:noFill/>
          <a:ln w="9525">
            <a:noFill/>
            <a:miter lim="800000"/>
            <a:headEnd/>
            <a:tailEnd/>
          </a:ln>
        </p:spPr>
      </p:pic>
      <p:sp>
        <p:nvSpPr>
          <p:cNvPr id="24581" name="Line 6"/>
          <p:cNvSpPr>
            <a:spLocks noChangeShapeType="1"/>
          </p:cNvSpPr>
          <p:nvPr/>
        </p:nvSpPr>
        <p:spPr bwMode="auto">
          <a:xfrm>
            <a:off x="3429000" y="1752600"/>
            <a:ext cx="1295400" cy="2514600"/>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52600" y="1528153"/>
            <a:ext cx="3073400" cy="480131"/>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a:latin typeface="Times New Roman" pitchFamily="18" charset="0"/>
              </a:rPr>
              <a:t>Effects of Roads</a:t>
            </a:r>
          </a:p>
        </p:txBody>
      </p:sp>
      <p:sp>
        <p:nvSpPr>
          <p:cNvPr id="6" name="Rectangle 5"/>
          <p:cNvSpPr/>
          <p:nvPr/>
        </p:nvSpPr>
        <p:spPr>
          <a:xfrm>
            <a:off x="3464768" y="3813108"/>
            <a:ext cx="4973217" cy="20982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NEW PIC</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504"/>
          <a:stretch/>
        </p:blipFill>
        <p:spPr>
          <a:xfrm rot="16200000">
            <a:off x="2640639" y="-788540"/>
            <a:ext cx="6858000" cy="9172814"/>
          </a:xfrm>
          <a:prstGeom prst="rect">
            <a:avLst/>
          </a:prstGeom>
        </p:spPr>
      </p:pic>
      <p:sp>
        <p:nvSpPr>
          <p:cNvPr id="8" name="Line 6"/>
          <p:cNvSpPr>
            <a:spLocks noChangeShapeType="1"/>
          </p:cNvSpPr>
          <p:nvPr/>
        </p:nvSpPr>
        <p:spPr bwMode="auto">
          <a:xfrm flipH="1">
            <a:off x="6096000" y="2706132"/>
            <a:ext cx="2639290" cy="1929369"/>
          </a:xfrm>
          <a:prstGeom prst="line">
            <a:avLst/>
          </a:prstGeom>
          <a:noFill/>
          <a:ln w="57150">
            <a:solidFill>
              <a:schemeClr val="bg1"/>
            </a:solidFill>
            <a:round/>
            <a:headEnd/>
            <a:tailEnd type="triangle" w="med" len="med"/>
          </a:ln>
        </p:spPr>
        <p:txBody>
          <a:bodyPr wrap="none"/>
          <a:lstStyle/>
          <a:p>
            <a:endParaRPr lang="en-US"/>
          </a:p>
        </p:txBody>
      </p:sp>
      <p:sp>
        <p:nvSpPr>
          <p:cNvPr id="10" name="Rectangle 6">
            <a:extLst>
              <a:ext uri="{FF2B5EF4-FFF2-40B4-BE49-F238E27FC236}">
                <a16:creationId xmlns:a16="http://schemas.microsoft.com/office/drawing/2014/main" id="{7A3C7410-151E-4F92-B403-4167A68283AA}"/>
              </a:ext>
            </a:extLst>
          </p:cNvPr>
          <p:cNvSpPr txBox="1">
            <a:spLocks noChangeArrowheads="1"/>
          </p:cNvSpPr>
          <p:nvPr/>
        </p:nvSpPr>
        <p:spPr bwMode="auto">
          <a:xfrm>
            <a:off x="6770688" y="2103312"/>
            <a:ext cx="3656012" cy="867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Even Paved Roads</a:t>
            </a:r>
          </a:p>
          <a:p>
            <a:pPr algn="ctr" fontAlgn="base">
              <a:lnSpc>
                <a:spcPct val="90000"/>
              </a:lnSpc>
              <a:spcBef>
                <a:spcPct val="0"/>
              </a:spcBef>
              <a:spcAft>
                <a:spcPct val="0"/>
              </a:spcAft>
              <a:defRPr/>
            </a:pPr>
            <a:r>
              <a:rPr lang="en-US" sz="2800" b="1" dirty="0">
                <a:latin typeface="Times New Roman" pitchFamily="18" charset="0"/>
              </a:rPr>
              <a:t>Generate Sediment</a:t>
            </a:r>
          </a:p>
        </p:txBody>
      </p:sp>
      <p:sp>
        <p:nvSpPr>
          <p:cNvPr id="11" name="Rectangle 2">
            <a:extLst>
              <a:ext uri="{FF2B5EF4-FFF2-40B4-BE49-F238E27FC236}">
                <a16:creationId xmlns:a16="http://schemas.microsoft.com/office/drawing/2014/main" id="{8CC6BE35-683D-49B4-9442-B9BA601B3C4D}"/>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8D309EA-A396-4E4F-A95D-124705CC9CD4}"/>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072762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endParaRPr lang="en-US" dirty="0"/>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4" name="Picture 3" descr="A path with trees on the side of a dirt road&#10;&#10;Description automatically generated">
            <a:extLst>
              <a:ext uri="{FF2B5EF4-FFF2-40B4-BE49-F238E27FC236}">
                <a16:creationId xmlns:a16="http://schemas.microsoft.com/office/drawing/2014/main" id="{88190B8E-442A-49ED-807F-C2823397B8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0983" y="-4544"/>
            <a:ext cx="6581970" cy="6862544"/>
          </a:xfrm>
          <a:prstGeom prst="rect">
            <a:avLst/>
          </a:prstGeom>
        </p:spPr>
      </p:pic>
      <p:sp>
        <p:nvSpPr>
          <p:cNvPr id="5" name="TextBox 4">
            <a:extLst>
              <a:ext uri="{FF2B5EF4-FFF2-40B4-BE49-F238E27FC236}">
                <a16:creationId xmlns:a16="http://schemas.microsoft.com/office/drawing/2014/main" id="{2E9B04FA-61A7-4875-B072-3CDC5AD0B4F9}"/>
              </a:ext>
            </a:extLst>
          </p:cNvPr>
          <p:cNvSpPr txBox="1"/>
          <p:nvPr/>
        </p:nvSpPr>
        <p:spPr>
          <a:xfrm>
            <a:off x="6683433" y="100067"/>
            <a:ext cx="2672708" cy="1255728"/>
          </a:xfrm>
          <a:prstGeom prst="rect">
            <a:avLst/>
          </a:prstGeom>
          <a:solidFill>
            <a:schemeClr val="bg1">
              <a:alpha val="81961"/>
            </a:schemeClr>
          </a:solidFill>
        </p:spPr>
        <p:txBody>
          <a:bodyPr wrap="square" rtlCol="0">
            <a:spAutoFit/>
          </a:bodyPr>
          <a:lstStyle/>
          <a:p>
            <a:pPr marR="0" lvl="0" indent="0" algn="ctr" fontAlgn="base">
              <a:lnSpc>
                <a:spcPct val="90000"/>
              </a:lnSpc>
              <a:spcBef>
                <a:spcPct val="0"/>
              </a:spcBef>
              <a:spcAft>
                <a:spcPct val="0"/>
              </a:spcAft>
              <a:buClrTx/>
              <a:buSzTx/>
              <a:buFontTx/>
              <a:buNone/>
              <a:tabLst/>
              <a:defRPr/>
            </a:pPr>
            <a:r>
              <a:rPr lang="en-US" sz="2800" b="1" dirty="0">
                <a:latin typeface="Times New Roman" pitchFamily="18" charset="0"/>
              </a:rPr>
              <a:t>Road ditch with insufficient outlets</a:t>
            </a:r>
          </a:p>
        </p:txBody>
      </p:sp>
    </p:spTree>
    <p:extLst>
      <p:ext uri="{BB962C8B-B14F-4D97-AF65-F5344CB8AC3E}">
        <p14:creationId xmlns:p14="http://schemas.microsoft.com/office/powerpoint/2010/main" val="30109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green-sands"/>
          <p:cNvPicPr>
            <a:picLocks noChangeAspect="1" noChangeArrowheads="1"/>
          </p:cNvPicPr>
          <p:nvPr/>
        </p:nvPicPr>
        <p:blipFill>
          <a:blip r:embed="rId3" cstate="print">
            <a:lum bright="30000"/>
          </a:blip>
          <a:srcRect/>
          <a:stretch>
            <a:fillRect/>
          </a:stretch>
        </p:blipFill>
        <p:spPr bwMode="auto">
          <a:xfrm>
            <a:off x="1524000" y="0"/>
            <a:ext cx="9144000" cy="6858000"/>
          </a:xfrm>
          <a:prstGeom prst="rect">
            <a:avLst/>
          </a:prstGeom>
          <a:noFill/>
          <a:ln w="9525">
            <a:noFill/>
            <a:miter lim="800000"/>
            <a:headEnd/>
            <a:tailEnd/>
          </a:ln>
        </p:spPr>
      </p:pic>
      <p:pic>
        <p:nvPicPr>
          <p:cNvPr id="2457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0" y="393700"/>
            <a:ext cx="9144000" cy="6858000"/>
          </a:xfrm>
          <a:prstGeom prst="rect">
            <a:avLst/>
          </a:prstGeom>
          <a:noFill/>
          <a:ln w="28575">
            <a:solidFill>
              <a:schemeClr val="tx1"/>
            </a:solidFill>
            <a:miter lim="800000"/>
            <a:headEnd/>
            <a:tailEnd/>
          </a:ln>
        </p:spPr>
      </p:pic>
      <p:sp>
        <p:nvSpPr>
          <p:cNvPr id="24581" name="Line 6"/>
          <p:cNvSpPr>
            <a:spLocks noChangeShapeType="1"/>
          </p:cNvSpPr>
          <p:nvPr/>
        </p:nvSpPr>
        <p:spPr bwMode="auto">
          <a:xfrm>
            <a:off x="3429000" y="1752600"/>
            <a:ext cx="1295400" cy="2514600"/>
          </a:xfrm>
          <a:prstGeom prst="line">
            <a:avLst/>
          </a:prstGeom>
          <a:noFill/>
          <a:ln w="57150">
            <a:solidFill>
              <a:schemeClr val="bg1"/>
            </a:solidFill>
            <a:round/>
            <a:headEnd/>
            <a:tailEnd type="triangle" w="med" len="med"/>
          </a:ln>
        </p:spPr>
        <p:txBody>
          <a:bodyPr wrap="none"/>
          <a:lstStyle/>
          <a:p>
            <a:endParaRPr lang="en-US"/>
          </a:p>
        </p:txBody>
      </p:sp>
      <p:sp>
        <p:nvSpPr>
          <p:cNvPr id="7" name="Rectangle 6"/>
          <p:cNvSpPr txBox="1">
            <a:spLocks noChangeArrowheads="1"/>
          </p:cNvSpPr>
          <p:nvPr/>
        </p:nvSpPr>
        <p:spPr bwMode="auto">
          <a:xfrm>
            <a:off x="1752600" y="1140354"/>
            <a:ext cx="33147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
        <p:nvSpPr>
          <p:cNvPr id="6" name="Rectangle 5">
            <a:extLst>
              <a:ext uri="{FF2B5EF4-FFF2-40B4-BE49-F238E27FC236}">
                <a16:creationId xmlns:a16="http://schemas.microsoft.com/office/drawing/2014/main" id="{C8CE23B4-362C-4D5F-8153-D918A99608DE}"/>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
        <p:nvSpPr>
          <p:cNvPr id="8" name="Rectangle 2">
            <a:extLst>
              <a:ext uri="{FF2B5EF4-FFF2-40B4-BE49-F238E27FC236}">
                <a16:creationId xmlns:a16="http://schemas.microsoft.com/office/drawing/2014/main" id="{E0A82D15-209E-4E9C-A3C5-98A77E0862A6}"/>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7AC93B-AD3C-415C-8050-5930D1F3B81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2000" dirty="0">
                <a:solidFill>
                  <a:srgbClr val="FFFFCC"/>
                </a:solidFill>
                <a:latin typeface="Calibri"/>
              </a:rPr>
              <a:t>Quality Assurance Boards</a:t>
            </a:r>
          </a:p>
        </p:txBody>
      </p:sp>
      <p:sp>
        <p:nvSpPr>
          <p:cNvPr id="6" name="Subtitle 2">
            <a:extLst>
              <a:ext uri="{FF2B5EF4-FFF2-40B4-BE49-F238E27FC236}">
                <a16:creationId xmlns:a16="http://schemas.microsoft.com/office/drawing/2014/main" id="{7ACC93F5-259E-4F25-AC23-A0934D2CD1A9}"/>
              </a:ext>
            </a:extLst>
          </p:cNvPr>
          <p:cNvSpPr>
            <a:spLocks noGrp="1"/>
          </p:cNvSpPr>
          <p:nvPr>
            <p:ph type="subTitle" idx="1"/>
          </p:nvPr>
        </p:nvSpPr>
        <p:spPr>
          <a:xfrm>
            <a:off x="0" y="989253"/>
            <a:ext cx="12192000" cy="4879494"/>
          </a:xfrm>
        </p:spPr>
        <p:txBody>
          <a:bodyPr>
            <a:noAutofit/>
          </a:bodyPr>
          <a:lstStyle/>
          <a:p>
            <a:pPr marL="0" indent="0" algn="ctr">
              <a:buNone/>
            </a:pPr>
            <a:r>
              <a:rPr lang="en-US" sz="4800" dirty="0"/>
              <a:t>This webinar is being recorded</a:t>
            </a:r>
          </a:p>
          <a:p>
            <a:pPr marL="0" indent="0" algn="ctr">
              <a:buNone/>
            </a:pPr>
            <a:endParaRPr lang="en-US" sz="4800" dirty="0"/>
          </a:p>
          <a:p>
            <a:pPr marL="0" indent="0" algn="ctr">
              <a:buNone/>
            </a:pPr>
            <a:r>
              <a:rPr lang="en-US" sz="4800" dirty="0"/>
              <a:t>Please enter questions in the “Q&amp;A” Feature</a:t>
            </a:r>
          </a:p>
          <a:p>
            <a:pPr marL="0" indent="0" algn="ctr">
              <a:buNone/>
            </a:pPr>
            <a:endParaRPr lang="en-US" sz="4800" dirty="0"/>
          </a:p>
          <a:p>
            <a:pPr marL="0" indent="0" algn="ctr">
              <a:buNone/>
            </a:pPr>
            <a:r>
              <a:rPr lang="en-US" sz="4800" dirty="0"/>
              <a:t>We will answer all questions at the end</a:t>
            </a:r>
          </a:p>
        </p:txBody>
      </p:sp>
    </p:spTree>
    <p:extLst>
      <p:ext uri="{BB962C8B-B14F-4D97-AF65-F5344CB8AC3E}">
        <p14:creationId xmlns:p14="http://schemas.microsoft.com/office/powerpoint/2010/main" val="126824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369332"/>
          </a:xfrm>
          <a:prstGeom prst="rect">
            <a:avLst/>
          </a:prstGeom>
          <a:solidFill>
            <a:srgbClr val="FFFFCC"/>
          </a:solidFill>
        </p:spPr>
        <p:txBody>
          <a:bodyPr wrap="square" rtlCol="0">
            <a:spAutoFit/>
          </a:bodyPr>
          <a:lstStyle/>
          <a:p>
            <a:endParaRPr lang="en-US"/>
          </a:p>
        </p:txBody>
      </p:sp>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3600" y="3820"/>
            <a:ext cx="5994400" cy="6854181"/>
          </a:xfrm>
          <a:prstGeom prst="rect">
            <a:avLst/>
          </a:prstGeom>
          <a:noFill/>
          <a:ln w="3175">
            <a:solidFill>
              <a:schemeClr val="tx1"/>
            </a:solidFill>
            <a:miter lim="800000"/>
            <a:headEnd/>
            <a:tailEnd/>
          </a:ln>
        </p:spPr>
      </p:pic>
      <p:sp>
        <p:nvSpPr>
          <p:cNvPr id="25603" name="Rectangle 3"/>
          <p:cNvSpPr>
            <a:spLocks noChangeArrowheads="1"/>
          </p:cNvSpPr>
          <p:nvPr/>
        </p:nvSpPr>
        <p:spPr bwMode="auto">
          <a:xfrm>
            <a:off x="8388350" y="5769778"/>
            <a:ext cx="1962150" cy="369332"/>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p:txBody>
      </p:sp>
      <p:sp>
        <p:nvSpPr>
          <p:cNvPr id="25604" name="Line 4"/>
          <p:cNvSpPr>
            <a:spLocks noChangeShapeType="1"/>
          </p:cNvSpPr>
          <p:nvPr/>
        </p:nvSpPr>
        <p:spPr bwMode="auto">
          <a:xfrm>
            <a:off x="8521700" y="6081713"/>
            <a:ext cx="1524000" cy="0"/>
          </a:xfrm>
          <a:prstGeom prst="line">
            <a:avLst/>
          </a:prstGeom>
          <a:noFill/>
          <a:ln w="38100">
            <a:solidFill>
              <a:schemeClr val="tx1"/>
            </a:solidFill>
            <a:round/>
            <a:headEnd type="triangle" w="med" len="med"/>
            <a:tailEnd/>
          </a:ln>
        </p:spPr>
        <p:txBody>
          <a:bodyPr/>
          <a:lstStyle/>
          <a:p>
            <a:endParaRPr lang="en-US"/>
          </a:p>
        </p:txBody>
      </p:sp>
      <p:sp>
        <p:nvSpPr>
          <p:cNvPr id="25605" name="Text Box 5"/>
          <p:cNvSpPr txBox="1">
            <a:spLocks noChangeArrowheads="1"/>
          </p:cNvSpPr>
          <p:nvPr/>
        </p:nvSpPr>
        <p:spPr bwMode="auto">
          <a:xfrm>
            <a:off x="8369300" y="5715000"/>
            <a:ext cx="1601016" cy="369332"/>
          </a:xfrm>
          <a:prstGeom prst="rect">
            <a:avLst/>
          </a:prstGeom>
          <a:noFill/>
          <a:ln w="9525">
            <a:noFill/>
            <a:miter lim="800000"/>
            <a:headEnd/>
            <a:tailEnd/>
          </a:ln>
        </p:spPr>
        <p:txBody>
          <a:bodyPr wrap="none">
            <a:spAutoFit/>
          </a:bodyPr>
          <a:lstStyle/>
          <a:p>
            <a:pPr eaLnBrk="0" hangingPunct="0"/>
            <a:r>
              <a:rPr lang="en-US" b="1"/>
              <a:t>STREAM FLOW</a:t>
            </a:r>
          </a:p>
        </p:txBody>
      </p:sp>
      <p:sp>
        <p:nvSpPr>
          <p:cNvPr id="25608" name="Text Box 8"/>
          <p:cNvSpPr txBox="1">
            <a:spLocks noChangeArrowheads="1"/>
          </p:cNvSpPr>
          <p:nvPr/>
        </p:nvSpPr>
        <p:spPr bwMode="auto">
          <a:xfrm>
            <a:off x="7631875" y="2452688"/>
            <a:ext cx="820801" cy="923330"/>
          </a:xfrm>
          <a:prstGeom prst="rect">
            <a:avLst/>
          </a:prstGeom>
          <a:noFill/>
          <a:ln w="9525">
            <a:noFill/>
            <a:miter lim="800000"/>
            <a:headEnd/>
            <a:tailEnd/>
          </a:ln>
        </p:spPr>
        <p:txBody>
          <a:bodyPr wrap="none">
            <a:spAutoFit/>
          </a:bodyPr>
          <a:lstStyle/>
          <a:p>
            <a:pPr algn="ctr" eaLnBrk="0" hangingPunct="0"/>
            <a:r>
              <a:rPr lang="en-US" b="1"/>
              <a:t>ROAD</a:t>
            </a:r>
            <a:br>
              <a:rPr lang="en-US" b="1"/>
            </a:br>
            <a:r>
              <a:rPr lang="en-US" b="1"/>
              <a:t>DITCH </a:t>
            </a:r>
            <a:br>
              <a:rPr lang="en-US" b="1"/>
            </a:br>
            <a:r>
              <a:rPr lang="en-US" b="1"/>
              <a:t>FLOW</a:t>
            </a:r>
          </a:p>
        </p:txBody>
      </p:sp>
      <p:grpSp>
        <p:nvGrpSpPr>
          <p:cNvPr id="2" name="Group 9"/>
          <p:cNvGrpSpPr>
            <a:grpSpLocks/>
          </p:cNvGrpSpPr>
          <p:nvPr/>
        </p:nvGrpSpPr>
        <p:grpSpPr bwMode="auto">
          <a:xfrm>
            <a:off x="4711700" y="1447800"/>
            <a:ext cx="4572000" cy="4953000"/>
            <a:chOff x="1248" y="912"/>
            <a:chExt cx="2880" cy="3120"/>
          </a:xfrm>
        </p:grpSpPr>
        <p:sp>
          <p:nvSpPr>
            <p:cNvPr id="25611" name="Rectangle 10"/>
            <p:cNvSpPr>
              <a:spLocks noChangeArrowheads="1"/>
            </p:cNvSpPr>
            <p:nvPr/>
          </p:nvSpPr>
          <p:spPr bwMode="auto">
            <a:xfrm>
              <a:off x="2160" y="2496"/>
              <a:ext cx="1968" cy="1536"/>
            </a:xfrm>
            <a:prstGeom prst="rect">
              <a:avLst/>
            </a:prstGeom>
            <a:noFill/>
            <a:ln w="76200">
              <a:solidFill>
                <a:srgbClr val="FF0000"/>
              </a:solidFill>
              <a:miter lim="800000"/>
              <a:headEnd/>
              <a:tailEnd/>
            </a:ln>
          </p:spPr>
          <p:txBody>
            <a:bodyPr wrap="none" anchor="ctr"/>
            <a:lstStyle/>
            <a:p>
              <a:endParaRPr lang="en-US"/>
            </a:p>
          </p:txBody>
        </p:sp>
        <p:sp>
          <p:nvSpPr>
            <p:cNvPr id="25612" name="Line 11"/>
            <p:cNvSpPr>
              <a:spLocks noChangeShapeType="1"/>
            </p:cNvSpPr>
            <p:nvPr/>
          </p:nvSpPr>
          <p:spPr bwMode="auto">
            <a:xfrm flipH="1" flipV="1">
              <a:off x="1248" y="912"/>
              <a:ext cx="2880" cy="1584"/>
            </a:xfrm>
            <a:prstGeom prst="line">
              <a:avLst/>
            </a:prstGeom>
            <a:noFill/>
            <a:ln w="76200">
              <a:solidFill>
                <a:schemeClr val="tx1"/>
              </a:solidFill>
              <a:round/>
              <a:headEnd/>
              <a:tailEnd/>
            </a:ln>
          </p:spPr>
          <p:txBody>
            <a:bodyPr/>
            <a:lstStyle/>
            <a:p>
              <a:endParaRPr lang="en-US"/>
            </a:p>
          </p:txBody>
        </p:sp>
        <p:sp>
          <p:nvSpPr>
            <p:cNvPr id="25613" name="Line 12"/>
            <p:cNvSpPr>
              <a:spLocks noChangeShapeType="1"/>
            </p:cNvSpPr>
            <p:nvPr/>
          </p:nvSpPr>
          <p:spPr bwMode="auto">
            <a:xfrm flipH="1" flipV="1">
              <a:off x="1248" y="912"/>
              <a:ext cx="912" cy="3120"/>
            </a:xfrm>
            <a:prstGeom prst="line">
              <a:avLst/>
            </a:prstGeom>
            <a:noFill/>
            <a:ln w="76200">
              <a:solidFill>
                <a:schemeClr val="tx1"/>
              </a:solidFill>
              <a:round/>
              <a:headEnd/>
              <a:tailEnd/>
            </a:ln>
          </p:spPr>
          <p:txBody>
            <a:bodyPr/>
            <a:lstStyle/>
            <a:p>
              <a:endParaRPr lang="en-US"/>
            </a:p>
          </p:txBody>
        </p:sp>
      </p:grpSp>
      <p:sp>
        <p:nvSpPr>
          <p:cNvPr id="25606" name="Rectangle 6"/>
          <p:cNvSpPr>
            <a:spLocks noChangeArrowheads="1"/>
          </p:cNvSpPr>
          <p:nvPr/>
        </p:nvSpPr>
        <p:spPr bwMode="auto">
          <a:xfrm>
            <a:off x="7518400" y="2457807"/>
            <a:ext cx="1073150" cy="14773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lvl="0" algn="ctr" eaLnBrk="0" hangingPunct="0"/>
            <a:r>
              <a:rPr lang="en-US" b="1">
                <a:solidFill>
                  <a:srgbClr val="000000"/>
                </a:solidFill>
              </a:rPr>
              <a:t>ROAD</a:t>
            </a:r>
            <a:br>
              <a:rPr lang="en-US" b="1">
                <a:solidFill>
                  <a:srgbClr val="000000"/>
                </a:solidFill>
              </a:rPr>
            </a:br>
            <a:r>
              <a:rPr lang="en-US" b="1">
                <a:solidFill>
                  <a:srgbClr val="000000"/>
                </a:solidFill>
              </a:rPr>
              <a:t>DITCH </a:t>
            </a:r>
            <a:br>
              <a:rPr lang="en-US" b="1">
                <a:solidFill>
                  <a:srgbClr val="000000"/>
                </a:solidFill>
              </a:rPr>
            </a:br>
            <a:r>
              <a:rPr lang="en-US" b="1">
                <a:solidFill>
                  <a:srgbClr val="000000"/>
                </a:solidFill>
              </a:rPr>
              <a:t>FLOW</a:t>
            </a:r>
          </a:p>
          <a:p>
            <a:pPr lvl="0" algn="ctr" eaLnBrk="0" hangingPunct="0"/>
            <a:endParaRPr lang="en-US" b="1">
              <a:solidFill>
                <a:srgbClr val="000000"/>
              </a:solidFill>
            </a:endParaRPr>
          </a:p>
          <a:p>
            <a:pPr lvl="0" algn="ctr" eaLnBrk="0" hangingPunct="0"/>
            <a:endParaRPr lang="en-US" b="1">
              <a:solidFill>
                <a:srgbClr val="000000"/>
              </a:solidFill>
            </a:endParaRPr>
          </a:p>
        </p:txBody>
      </p:sp>
      <p:sp>
        <p:nvSpPr>
          <p:cNvPr id="25607" name="Line 7"/>
          <p:cNvSpPr>
            <a:spLocks noChangeShapeType="1"/>
          </p:cNvSpPr>
          <p:nvPr/>
        </p:nvSpPr>
        <p:spPr bwMode="auto">
          <a:xfrm flipH="1">
            <a:off x="8070850" y="3367088"/>
            <a:ext cx="0" cy="533400"/>
          </a:xfrm>
          <a:prstGeom prst="line">
            <a:avLst/>
          </a:prstGeom>
          <a:noFill/>
          <a:ln w="38100">
            <a:solidFill>
              <a:schemeClr val="tx1"/>
            </a:solidFill>
            <a:round/>
            <a:headEnd/>
            <a:tailEnd type="triangle" w="med" len="med"/>
          </a:ln>
        </p:spPr>
        <p:txBody>
          <a:bodyPr/>
          <a:lstStyle/>
          <a:p>
            <a:endParaRPr lang="en-US"/>
          </a:p>
        </p:txBody>
      </p:sp>
      <p:sp>
        <p:nvSpPr>
          <p:cNvPr id="15" name="Rectangle 6">
            <a:extLst>
              <a:ext uri="{FF2B5EF4-FFF2-40B4-BE49-F238E27FC236}">
                <a16:creationId xmlns:a16="http://schemas.microsoft.com/office/drawing/2014/main" id="{D96EEC3D-8BA9-434D-B167-959B0B942FA1}"/>
              </a:ext>
            </a:extLst>
          </p:cNvPr>
          <p:cNvSpPr txBox="1">
            <a:spLocks noChangeArrowheads="1"/>
          </p:cNvSpPr>
          <p:nvPr/>
        </p:nvSpPr>
        <p:spPr bwMode="auto">
          <a:xfrm>
            <a:off x="1666875" y="584775"/>
            <a:ext cx="33147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dirty="0">
                <a:latin typeface="Times New Roman" pitchFamily="18" charset="0"/>
              </a:rPr>
              <a:t>Effects of Roads</a:t>
            </a:r>
          </a:p>
          <a:p>
            <a:pPr marL="457200" indent="-457200" fontAlgn="base">
              <a:lnSpc>
                <a:spcPct val="90000"/>
              </a:lnSpc>
              <a:spcBef>
                <a:spcPct val="0"/>
              </a:spcBef>
              <a:spcAft>
                <a:spcPct val="0"/>
              </a:spcAft>
              <a:buFont typeface="Arial" panose="020B0604020202020204" pitchFamily="34" charset="0"/>
              <a:buChar char="•"/>
              <a:defRPr/>
            </a:pPr>
            <a:r>
              <a:rPr lang="en-US" sz="2800" b="1" dirty="0">
                <a:latin typeface="Times New Roman" pitchFamily="18" charset="0"/>
              </a:rPr>
              <a:t>Deliver Sediment to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55600"/>
            <a:ext cx="9144000" cy="6858000"/>
          </a:xfrm>
          <a:prstGeom prst="rect">
            <a:avLst/>
          </a:prstGeom>
          <a:noFill/>
          <a:ln w="9525">
            <a:noFill/>
            <a:miter lim="800000"/>
            <a:headEnd/>
            <a:tailEnd/>
          </a:ln>
        </p:spPr>
      </p:pic>
      <p:sp>
        <p:nvSpPr>
          <p:cNvPr id="26627" name="Rectangle 3"/>
          <p:cNvSpPr>
            <a:spLocks noChangeArrowheads="1"/>
          </p:cNvSpPr>
          <p:nvPr/>
        </p:nvSpPr>
        <p:spPr bwMode="auto">
          <a:xfrm>
            <a:off x="2051051" y="1753725"/>
            <a:ext cx="2836523" cy="369332"/>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p:txBody>
      </p:sp>
      <p:sp>
        <p:nvSpPr>
          <p:cNvPr id="26628" name="Line 4"/>
          <p:cNvSpPr>
            <a:spLocks noChangeShapeType="1"/>
          </p:cNvSpPr>
          <p:nvPr/>
        </p:nvSpPr>
        <p:spPr bwMode="auto">
          <a:xfrm>
            <a:off x="2698750" y="2081213"/>
            <a:ext cx="1524000" cy="0"/>
          </a:xfrm>
          <a:prstGeom prst="line">
            <a:avLst/>
          </a:prstGeom>
          <a:noFill/>
          <a:ln w="38100">
            <a:solidFill>
              <a:schemeClr val="tx1"/>
            </a:solidFill>
            <a:round/>
            <a:headEnd/>
            <a:tailEnd type="triangle" w="med" len="med"/>
          </a:ln>
        </p:spPr>
        <p:txBody>
          <a:bodyPr/>
          <a:lstStyle/>
          <a:p>
            <a:endParaRPr lang="en-US"/>
          </a:p>
        </p:txBody>
      </p:sp>
      <p:sp>
        <p:nvSpPr>
          <p:cNvPr id="26629" name="Text Box 5"/>
          <p:cNvSpPr txBox="1">
            <a:spLocks noChangeArrowheads="1"/>
          </p:cNvSpPr>
          <p:nvPr/>
        </p:nvSpPr>
        <p:spPr bwMode="auto">
          <a:xfrm>
            <a:off x="1995149" y="1714500"/>
            <a:ext cx="2991135" cy="369332"/>
          </a:xfrm>
          <a:prstGeom prst="rect">
            <a:avLst/>
          </a:prstGeom>
          <a:noFill/>
          <a:ln w="9525">
            <a:noFill/>
            <a:miter lim="800000"/>
            <a:headEnd/>
            <a:tailEnd/>
          </a:ln>
        </p:spPr>
        <p:txBody>
          <a:bodyPr wrap="square">
            <a:spAutoFit/>
          </a:bodyPr>
          <a:lstStyle/>
          <a:p>
            <a:pPr eaLnBrk="0" hangingPunct="0"/>
            <a:r>
              <a:rPr lang="en-US" b="1"/>
              <a:t>ROAD DITCH DRAINAGE</a:t>
            </a:r>
          </a:p>
        </p:txBody>
      </p:sp>
      <p:sp>
        <p:nvSpPr>
          <p:cNvPr id="26630" name="Rectangle 6"/>
          <p:cNvSpPr>
            <a:spLocks noChangeArrowheads="1"/>
          </p:cNvSpPr>
          <p:nvPr/>
        </p:nvSpPr>
        <p:spPr bwMode="auto">
          <a:xfrm>
            <a:off x="8232668" y="473907"/>
            <a:ext cx="1098836" cy="14773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a:p>
            <a:pPr algn="ctr" eaLnBrk="0" hangingPunct="0"/>
            <a:endParaRPr lang="en-US" b="1">
              <a:solidFill>
                <a:srgbClr val="000000"/>
              </a:solidFill>
            </a:endParaRPr>
          </a:p>
        </p:txBody>
      </p:sp>
      <p:sp>
        <p:nvSpPr>
          <p:cNvPr id="26631" name="Line 7"/>
          <p:cNvSpPr>
            <a:spLocks noChangeShapeType="1"/>
          </p:cNvSpPr>
          <p:nvPr/>
        </p:nvSpPr>
        <p:spPr bwMode="auto">
          <a:xfrm flipH="1">
            <a:off x="8696326" y="1263134"/>
            <a:ext cx="0" cy="533400"/>
          </a:xfrm>
          <a:prstGeom prst="line">
            <a:avLst/>
          </a:prstGeom>
          <a:noFill/>
          <a:ln w="38100">
            <a:solidFill>
              <a:schemeClr val="tx1"/>
            </a:solidFill>
            <a:round/>
            <a:headEnd/>
            <a:tailEnd type="triangle" w="med" len="med"/>
          </a:ln>
        </p:spPr>
        <p:txBody>
          <a:bodyPr/>
          <a:lstStyle/>
          <a:p>
            <a:endParaRPr lang="en-US"/>
          </a:p>
        </p:txBody>
      </p:sp>
      <p:sp>
        <p:nvSpPr>
          <p:cNvPr id="26632" name="Text Box 8"/>
          <p:cNvSpPr txBox="1">
            <a:spLocks noChangeArrowheads="1"/>
          </p:cNvSpPr>
          <p:nvPr/>
        </p:nvSpPr>
        <p:spPr bwMode="auto">
          <a:xfrm>
            <a:off x="8203371" y="562829"/>
            <a:ext cx="985911" cy="646331"/>
          </a:xfrm>
          <a:prstGeom prst="rect">
            <a:avLst/>
          </a:prstGeom>
          <a:noFill/>
          <a:ln w="9525">
            <a:noFill/>
            <a:miter lim="800000"/>
            <a:headEnd/>
            <a:tailEnd/>
          </a:ln>
        </p:spPr>
        <p:txBody>
          <a:bodyPr wrap="none">
            <a:spAutoFit/>
          </a:bodyPr>
          <a:lstStyle/>
          <a:p>
            <a:pPr algn="ctr" eaLnBrk="0" hangingPunct="0"/>
            <a:r>
              <a:rPr lang="en-US" b="1"/>
              <a:t>STREAM</a:t>
            </a:r>
          </a:p>
          <a:p>
            <a:pPr algn="ctr" eaLnBrk="0" hangingPunct="0"/>
            <a:r>
              <a:rPr lang="en-US" b="1"/>
              <a:t>FLOW</a:t>
            </a:r>
          </a:p>
        </p:txBody>
      </p:sp>
      <p:sp>
        <p:nvSpPr>
          <p:cNvPr id="11" name="Rectangle 6"/>
          <p:cNvSpPr txBox="1">
            <a:spLocks noChangeArrowheads="1"/>
          </p:cNvSpPr>
          <p:nvPr/>
        </p:nvSpPr>
        <p:spPr bwMode="auto">
          <a:xfrm>
            <a:off x="6743700" y="4782336"/>
            <a:ext cx="3670300" cy="1255728"/>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2800" b="1">
                <a:latin typeface="Times New Roman" pitchFamily="18" charset="0"/>
              </a:rPr>
              <a:t>Road drainage is too often connected to a Stream</a:t>
            </a:r>
          </a:p>
        </p:txBody>
      </p:sp>
      <p:sp>
        <p:nvSpPr>
          <p:cNvPr id="10" name="Rectangle 2">
            <a:extLst>
              <a:ext uri="{FF2B5EF4-FFF2-40B4-BE49-F238E27FC236}">
                <a16:creationId xmlns:a16="http://schemas.microsoft.com/office/drawing/2014/main" id="{39CF8E86-5BF3-4A05-9C68-CB049385AB16}"/>
              </a:ext>
            </a:extLst>
          </p:cNvPr>
          <p:cNvSpPr txBox="1">
            <a:spLocks noChangeArrowheads="1"/>
          </p:cNvSpPr>
          <p:nvPr/>
        </p:nvSpPr>
        <p:spPr bwMode="auto">
          <a:xfrm>
            <a:off x="1701801" y="-186015"/>
            <a:ext cx="6242945" cy="671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r>
              <a:rPr lang="en-US" altLang="en-US" sz="3200" b="1" kern="0">
                <a:solidFill>
                  <a:srgbClr val="FCFEB9"/>
                </a:solidFill>
                <a:latin typeface="Arial" panose="020B0604020202020204" pitchFamily="34" charset="0"/>
                <a:ea typeface="+mn-ea"/>
                <a:cs typeface="Arial" panose="020B0604020202020204" pitchFamily="34" charset="0"/>
              </a:rPr>
              <a:t>Introduction</a:t>
            </a:r>
            <a:endParaRPr lang="en-US" altLang="en-US" b="1" ker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0864C1E-8331-46FE-8330-C380D79D12B7}"/>
              </a:ext>
            </a:extLst>
          </p:cNvPr>
          <p:cNvSpPr/>
          <p:nvPr/>
        </p:nvSpPr>
        <p:spPr>
          <a:xfrm>
            <a:off x="5867401" y="-57501"/>
            <a:ext cx="5124450" cy="461665"/>
          </a:xfrm>
          <a:prstGeom prst="rect">
            <a:avLst/>
          </a:prstGeom>
        </p:spPr>
        <p:txBody>
          <a:bodyPr wrap="square">
            <a:spAutoFit/>
          </a:bodyPr>
          <a:lstStyle/>
          <a:p>
            <a:pPr algn="ctr" fontAlgn="base">
              <a:spcBef>
                <a:spcPct val="0"/>
              </a:spcBef>
              <a:spcAft>
                <a:spcPct val="0"/>
              </a:spcAft>
              <a:defRPr/>
            </a:pPr>
            <a:r>
              <a:rPr lang="en-US" altLang="en-US" sz="2400" b="1" kern="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Erosion</a:t>
            </a:r>
            <a:endParaRPr lang="en-US" sz="2400">
              <a:solidFill>
                <a:srgbClr val="000000"/>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2"/>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9" name="Line 6"/>
          <p:cNvSpPr>
            <a:spLocks noChangeShapeType="1"/>
          </p:cNvSpPr>
          <p:nvPr/>
        </p:nvSpPr>
        <p:spPr bwMode="auto">
          <a:xfrm>
            <a:off x="1524002" y="4450082"/>
            <a:ext cx="6175375" cy="1923733"/>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1" name="Freeform 8"/>
          <p:cNvSpPr>
            <a:spLocks/>
          </p:cNvSpPr>
          <p:nvPr/>
        </p:nvSpPr>
        <p:spPr bwMode="auto">
          <a:xfrm>
            <a:off x="7997827" y="279876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2" name="Freeform 9"/>
          <p:cNvSpPr>
            <a:spLocks/>
          </p:cNvSpPr>
          <p:nvPr/>
        </p:nvSpPr>
        <p:spPr bwMode="auto">
          <a:xfrm>
            <a:off x="8926227" y="29575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3" name="Freeform 10"/>
          <p:cNvSpPr>
            <a:spLocks/>
          </p:cNvSpPr>
          <p:nvPr/>
        </p:nvSpPr>
        <p:spPr bwMode="auto">
          <a:xfrm>
            <a:off x="6751640" y="25638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4" name="Freeform 11"/>
          <p:cNvSpPr>
            <a:spLocks/>
          </p:cNvSpPr>
          <p:nvPr/>
        </p:nvSpPr>
        <p:spPr bwMode="auto">
          <a:xfrm>
            <a:off x="8111840" y="258734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5" name="Freeform 12"/>
          <p:cNvSpPr>
            <a:spLocks/>
          </p:cNvSpPr>
          <p:nvPr/>
        </p:nvSpPr>
        <p:spPr bwMode="auto">
          <a:xfrm>
            <a:off x="6099175" y="28686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8" name="Freeform 25"/>
          <p:cNvSpPr>
            <a:spLocks/>
          </p:cNvSpPr>
          <p:nvPr/>
        </p:nvSpPr>
        <p:spPr bwMode="auto">
          <a:xfrm>
            <a:off x="7242175" y="3259140"/>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39" name="Freeform 26"/>
          <p:cNvSpPr>
            <a:spLocks/>
          </p:cNvSpPr>
          <p:nvPr/>
        </p:nvSpPr>
        <p:spPr bwMode="auto">
          <a:xfrm>
            <a:off x="8762735" y="27844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0" name="Freeform 27"/>
          <p:cNvSpPr>
            <a:spLocks/>
          </p:cNvSpPr>
          <p:nvPr/>
        </p:nvSpPr>
        <p:spPr bwMode="auto">
          <a:xfrm>
            <a:off x="7927975" y="359727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1" name="Freeform 28"/>
          <p:cNvSpPr>
            <a:spLocks/>
          </p:cNvSpPr>
          <p:nvPr/>
        </p:nvSpPr>
        <p:spPr bwMode="auto">
          <a:xfrm>
            <a:off x="6708775" y="25638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2" name="Freeform 30"/>
          <p:cNvSpPr>
            <a:spLocks/>
          </p:cNvSpPr>
          <p:nvPr/>
        </p:nvSpPr>
        <p:spPr bwMode="auto">
          <a:xfrm>
            <a:off x="1524002"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445" name="Freeform 75"/>
          <p:cNvSpPr>
            <a:spLocks/>
          </p:cNvSpPr>
          <p:nvPr/>
        </p:nvSpPr>
        <p:spPr bwMode="auto">
          <a:xfrm>
            <a:off x="7710490" y="3219452"/>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6" name="Freeform 76"/>
          <p:cNvSpPr>
            <a:spLocks/>
          </p:cNvSpPr>
          <p:nvPr/>
        </p:nvSpPr>
        <p:spPr bwMode="auto">
          <a:xfrm>
            <a:off x="7667628"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7" name="Freeform 77"/>
          <p:cNvSpPr>
            <a:spLocks/>
          </p:cNvSpPr>
          <p:nvPr/>
        </p:nvSpPr>
        <p:spPr bwMode="auto">
          <a:xfrm>
            <a:off x="9118601" y="4021141"/>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8" name="Freeform 78"/>
          <p:cNvSpPr>
            <a:spLocks/>
          </p:cNvSpPr>
          <p:nvPr/>
        </p:nvSpPr>
        <p:spPr bwMode="auto">
          <a:xfrm>
            <a:off x="9832975" y="3071816"/>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49" name="Freeform 33"/>
          <p:cNvSpPr>
            <a:spLocks/>
          </p:cNvSpPr>
          <p:nvPr/>
        </p:nvSpPr>
        <p:spPr bwMode="auto">
          <a:xfrm>
            <a:off x="5000626" y="4175271"/>
            <a:ext cx="1017732" cy="1368280"/>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00" h="10804">
                <a:moveTo>
                  <a:pt x="3160" y="10536"/>
                </a:moveTo>
                <a:lnTo>
                  <a:pt x="4167" y="8661"/>
                </a:lnTo>
                <a:lnTo>
                  <a:pt x="7500" y="4375"/>
                </a:lnTo>
                <a:lnTo>
                  <a:pt x="9167" y="2947"/>
                </a:lnTo>
                <a:lnTo>
                  <a:pt x="10000" y="804"/>
                </a:lnTo>
                <a:lnTo>
                  <a:pt x="8646" y="0"/>
                </a:lnTo>
                <a:lnTo>
                  <a:pt x="5000" y="2947"/>
                </a:lnTo>
                <a:lnTo>
                  <a:pt x="2500" y="6518"/>
                </a:lnTo>
                <a:lnTo>
                  <a:pt x="0" y="9375"/>
                </a:lnTo>
                <a:lnTo>
                  <a:pt x="1667" y="10804"/>
                </a:lnTo>
                <a:lnTo>
                  <a:pt x="3160" y="10536"/>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0" name="Freeform 34"/>
          <p:cNvSpPr>
            <a:spLocks/>
          </p:cNvSpPr>
          <p:nvPr/>
        </p:nvSpPr>
        <p:spPr bwMode="auto">
          <a:xfrm>
            <a:off x="2320450" y="3249613"/>
            <a:ext cx="1327151" cy="1487488"/>
          </a:xfrm>
          <a:custGeom>
            <a:avLst/>
            <a:gdLst>
              <a:gd name="T0" fmla="*/ 44630058 w 10296"/>
              <a:gd name="T1" fmla="*/ 188097329 h 10331"/>
              <a:gd name="T2" fmla="*/ 67410342 w 10296"/>
              <a:gd name="T3" fmla="*/ 175057229 h 10331"/>
              <a:gd name="T4" fmla="*/ 112987425 w 10296"/>
              <a:gd name="T5" fmla="*/ 96795571 h 10331"/>
              <a:gd name="T6" fmla="*/ 135767742 w 10296"/>
              <a:gd name="T7" fmla="*/ 70715352 h 10331"/>
              <a:gd name="T8" fmla="*/ 171076286 w 10296"/>
              <a:gd name="T9" fmla="*/ 0 h 10331"/>
              <a:gd name="T10" fmla="*/ 135086475 w 10296"/>
              <a:gd name="T11" fmla="*/ 6903551 h 10331"/>
              <a:gd name="T12" fmla="*/ 78808685 w 10296"/>
              <a:gd name="T13" fmla="*/ 70715352 h 10331"/>
              <a:gd name="T14" fmla="*/ 44630058 w 10296"/>
              <a:gd name="T15" fmla="*/ 135916015 h 10331"/>
              <a:gd name="T16" fmla="*/ 0 w 10296"/>
              <a:gd name="T17" fmla="*/ 199499768 h 10331"/>
              <a:gd name="T18" fmla="*/ 33231594 w 10296"/>
              <a:gd name="T19" fmla="*/ 214177673 h 10331"/>
              <a:gd name="T20" fmla="*/ 44630058 w 10296"/>
              <a:gd name="T21" fmla="*/ 188097329 h 10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96"/>
              <a:gd name="T34" fmla="*/ 0 h 10331"/>
              <a:gd name="T35" fmla="*/ 10296 w 10296"/>
              <a:gd name="T36" fmla="*/ 10331 h 10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96" h="10331">
                <a:moveTo>
                  <a:pt x="2686" y="9073"/>
                </a:moveTo>
                <a:lnTo>
                  <a:pt x="4057" y="8444"/>
                </a:lnTo>
                <a:lnTo>
                  <a:pt x="6800" y="4669"/>
                </a:lnTo>
                <a:lnTo>
                  <a:pt x="8171" y="3411"/>
                </a:lnTo>
                <a:lnTo>
                  <a:pt x="10296" y="0"/>
                </a:lnTo>
                <a:lnTo>
                  <a:pt x="8130" y="333"/>
                </a:lnTo>
                <a:lnTo>
                  <a:pt x="4743" y="3411"/>
                </a:lnTo>
                <a:lnTo>
                  <a:pt x="2686" y="6556"/>
                </a:lnTo>
                <a:lnTo>
                  <a:pt x="0" y="9623"/>
                </a:lnTo>
                <a:lnTo>
                  <a:pt x="2000" y="10331"/>
                </a:lnTo>
                <a:lnTo>
                  <a:pt x="2686" y="9073"/>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1" name="Freeform 36"/>
          <p:cNvSpPr>
            <a:spLocks/>
          </p:cNvSpPr>
          <p:nvPr/>
        </p:nvSpPr>
        <p:spPr bwMode="auto">
          <a:xfrm>
            <a:off x="5105402" y="4243534"/>
            <a:ext cx="878033" cy="1233343"/>
          </a:xfrm>
          <a:custGeom>
            <a:avLst/>
            <a:gdLst>
              <a:gd name="T0" fmla="*/ 727075 w 434"/>
              <a:gd name="T1" fmla="*/ 0 h 576"/>
              <a:gd name="T2" fmla="*/ 447302 w 434"/>
              <a:gd name="T3" fmla="*/ 336021 h 576"/>
              <a:gd name="T4" fmla="*/ 308253 w 434"/>
              <a:gd name="T5" fmla="*/ 626539 h 576"/>
              <a:gd name="T6" fmla="*/ 0 w 434"/>
              <a:gd name="T7" fmla="*/ 1008063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2" name="Freeform 37"/>
          <p:cNvSpPr>
            <a:spLocks/>
          </p:cNvSpPr>
          <p:nvPr/>
        </p:nvSpPr>
        <p:spPr bwMode="auto">
          <a:xfrm>
            <a:off x="2373949" y="3245169"/>
            <a:ext cx="1211263" cy="1389063"/>
          </a:xfrm>
          <a:custGeom>
            <a:avLst/>
            <a:gdLst>
              <a:gd name="T0" fmla="*/ 1211262 w 434"/>
              <a:gd name="T1" fmla="*/ 0 h 576"/>
              <a:gd name="T2" fmla="*/ 745177 w 434"/>
              <a:gd name="T3" fmla="*/ 463021 h 576"/>
              <a:gd name="T4" fmla="*/ 513530 w 434"/>
              <a:gd name="T5" fmla="*/ 863341 h 576"/>
              <a:gd name="T6" fmla="*/ 0 w 434"/>
              <a:gd name="T7" fmla="*/ 1389062 h 576"/>
              <a:gd name="T8" fmla="*/ 0 60000 65536"/>
              <a:gd name="T9" fmla="*/ 0 60000 65536"/>
              <a:gd name="T10" fmla="*/ 0 60000 65536"/>
              <a:gd name="T11" fmla="*/ 0 60000 65536"/>
              <a:gd name="T12" fmla="*/ 0 w 434"/>
              <a:gd name="T13" fmla="*/ 0 h 576"/>
              <a:gd name="T14" fmla="*/ 434 w 434"/>
              <a:gd name="T15" fmla="*/ 576 h 576"/>
            </a:gdLst>
            <a:ahLst/>
            <a:cxnLst>
              <a:cxn ang="T8">
                <a:pos x="T0" y="T1"/>
              </a:cxn>
              <a:cxn ang="T9">
                <a:pos x="T2" y="T3"/>
              </a:cxn>
              <a:cxn ang="T10">
                <a:pos x="T4" y="T5"/>
              </a:cxn>
              <a:cxn ang="T11">
                <a:pos x="T6" y="T7"/>
              </a:cxn>
            </a:cxnLst>
            <a:rect l="T12" t="T13" r="T14" b="T15"/>
            <a:pathLst>
              <a:path w="434" h="576">
                <a:moveTo>
                  <a:pt x="434" y="0"/>
                </a:moveTo>
                <a:lnTo>
                  <a:pt x="267" y="192"/>
                </a:lnTo>
                <a:lnTo>
                  <a:pt x="184" y="358"/>
                </a:lnTo>
                <a:lnTo>
                  <a:pt x="0" y="576"/>
                </a:lnTo>
              </a:path>
            </a:pathLst>
          </a:custGeom>
          <a:noFill/>
          <a:ln w="76200"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3" name="Freeform 38"/>
          <p:cNvSpPr>
            <a:spLocks/>
          </p:cNvSpPr>
          <p:nvPr/>
        </p:nvSpPr>
        <p:spPr bwMode="auto">
          <a:xfrm>
            <a:off x="6619033" y="5153829"/>
            <a:ext cx="438151" cy="476251"/>
          </a:xfrm>
          <a:custGeom>
            <a:avLst/>
            <a:gdLst>
              <a:gd name="T0" fmla="*/ 438150 w 336"/>
              <a:gd name="T1" fmla="*/ 0 h 426"/>
              <a:gd name="T2" fmla="*/ 329916 w 336"/>
              <a:gd name="T3" fmla="*/ 182227 h 426"/>
              <a:gd name="T4" fmla="*/ 165610 w 336"/>
              <a:gd name="T5" fmla="*/ 377870 h 426"/>
              <a:gd name="T6" fmla="*/ 0 w 336"/>
              <a:gd name="T7" fmla="*/ 47625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4" name="Freeform 39"/>
          <p:cNvSpPr>
            <a:spLocks/>
          </p:cNvSpPr>
          <p:nvPr/>
        </p:nvSpPr>
        <p:spPr bwMode="auto">
          <a:xfrm>
            <a:off x="5699762" y="4985035"/>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5" name="Freeform 42"/>
          <p:cNvSpPr>
            <a:spLocks/>
          </p:cNvSpPr>
          <p:nvPr/>
        </p:nvSpPr>
        <p:spPr bwMode="auto">
          <a:xfrm>
            <a:off x="2974978"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6" name="Freeform 9"/>
          <p:cNvSpPr>
            <a:spLocks/>
          </p:cNvSpPr>
          <p:nvPr/>
        </p:nvSpPr>
        <p:spPr bwMode="auto">
          <a:xfrm>
            <a:off x="5118101" y="2297115"/>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7" name="Freeform 10"/>
          <p:cNvSpPr>
            <a:spLocks/>
          </p:cNvSpPr>
          <p:nvPr/>
        </p:nvSpPr>
        <p:spPr bwMode="auto">
          <a:xfrm>
            <a:off x="3584578"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8" name="Freeform 11"/>
          <p:cNvSpPr>
            <a:spLocks/>
          </p:cNvSpPr>
          <p:nvPr/>
        </p:nvSpPr>
        <p:spPr bwMode="auto">
          <a:xfrm>
            <a:off x="4660900" y="18399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69" name="Freeform 25"/>
          <p:cNvSpPr>
            <a:spLocks/>
          </p:cNvSpPr>
          <p:nvPr/>
        </p:nvSpPr>
        <p:spPr bwMode="auto">
          <a:xfrm>
            <a:off x="3908426" y="2154241"/>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0" name="Freeform 26"/>
          <p:cNvSpPr>
            <a:spLocks/>
          </p:cNvSpPr>
          <p:nvPr/>
        </p:nvSpPr>
        <p:spPr bwMode="auto">
          <a:xfrm>
            <a:off x="4279900" y="168751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2" name="Freeform 28"/>
          <p:cNvSpPr>
            <a:spLocks/>
          </p:cNvSpPr>
          <p:nvPr/>
        </p:nvSpPr>
        <p:spPr bwMode="auto">
          <a:xfrm>
            <a:off x="3336927"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2" name="Freeform 42"/>
          <p:cNvSpPr>
            <a:spLocks/>
          </p:cNvSpPr>
          <p:nvPr/>
        </p:nvSpPr>
        <p:spPr bwMode="auto">
          <a:xfrm>
            <a:off x="3898902" y="3011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3" name="Freeform 42"/>
          <p:cNvSpPr>
            <a:spLocks/>
          </p:cNvSpPr>
          <p:nvPr/>
        </p:nvSpPr>
        <p:spPr bwMode="auto">
          <a:xfrm>
            <a:off x="4832353"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4" name="Freeform 42"/>
          <p:cNvSpPr>
            <a:spLocks/>
          </p:cNvSpPr>
          <p:nvPr/>
        </p:nvSpPr>
        <p:spPr bwMode="auto">
          <a:xfrm>
            <a:off x="5946778" y="38592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6" name="Freeform 42"/>
          <p:cNvSpPr>
            <a:spLocks/>
          </p:cNvSpPr>
          <p:nvPr/>
        </p:nvSpPr>
        <p:spPr bwMode="auto">
          <a:xfrm>
            <a:off x="8185153"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7" name="Freeform 39"/>
          <p:cNvSpPr>
            <a:spLocks/>
          </p:cNvSpPr>
          <p:nvPr/>
        </p:nvSpPr>
        <p:spPr bwMode="auto">
          <a:xfrm>
            <a:off x="4708528"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8" name="Freeform 39"/>
          <p:cNvSpPr>
            <a:spLocks/>
          </p:cNvSpPr>
          <p:nvPr/>
        </p:nvSpPr>
        <p:spPr bwMode="auto">
          <a:xfrm>
            <a:off x="4270377" y="39639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0" name="Freeform 39"/>
          <p:cNvSpPr>
            <a:spLocks/>
          </p:cNvSpPr>
          <p:nvPr/>
        </p:nvSpPr>
        <p:spPr bwMode="auto">
          <a:xfrm>
            <a:off x="7623442" y="5707317"/>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3" name="Freeform 28"/>
          <p:cNvSpPr>
            <a:spLocks/>
          </p:cNvSpPr>
          <p:nvPr/>
        </p:nvSpPr>
        <p:spPr bwMode="auto">
          <a:xfrm>
            <a:off x="2822578" y="1582739"/>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9"/>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5"/>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2"/>
            <a:ext cx="171451" cy="161925"/>
          </a:xfrm>
          <a:prstGeom prst="ellipse">
            <a:avLst/>
          </a:prstGeom>
          <a:solidFill>
            <a:srgbClr val="FFFF00"/>
          </a:solidFill>
          <a:ln w="12700" algn="ctr">
            <a:solidFill>
              <a:schemeClr val="tx1"/>
            </a:solidFill>
            <a:round/>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7"/>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8424" y="1374776"/>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7"/>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7"/>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7559" y="5192734"/>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9"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9"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Line 31"/>
          <p:cNvSpPr>
            <a:spLocks noChangeShapeType="1"/>
          </p:cNvSpPr>
          <p:nvPr/>
        </p:nvSpPr>
        <p:spPr bwMode="auto">
          <a:xfrm flipH="1" flipV="1">
            <a:off x="7086600" y="4516418"/>
            <a:ext cx="1549400" cy="665183"/>
          </a:xfrm>
          <a:prstGeom prst="line">
            <a:avLst/>
          </a:pr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2" name="Oval 131"/>
          <p:cNvSpPr/>
          <p:nvPr/>
        </p:nvSpPr>
        <p:spPr>
          <a:xfrm>
            <a:off x="2125664" y="4264271"/>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Freeform 28"/>
          <p:cNvSpPr>
            <a:spLocks/>
          </p:cNvSpPr>
          <p:nvPr/>
        </p:nvSpPr>
        <p:spPr bwMode="auto">
          <a:xfrm>
            <a:off x="1917702" y="26971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7"/>
            <a:ext cx="745344" cy="1007225"/>
          </a:xfrm>
          <a:prstGeom prst="rect">
            <a:avLst/>
          </a:prstGeom>
          <a:noFill/>
          <a:ln w="9525">
            <a:noFill/>
            <a:miter lim="800000"/>
            <a:headEnd/>
            <a:tailEnd/>
          </a:ln>
        </p:spPr>
      </p:pic>
      <p:sp>
        <p:nvSpPr>
          <p:cNvPr id="182" name="Freeform 26"/>
          <p:cNvSpPr>
            <a:spLocks/>
          </p:cNvSpPr>
          <p:nvPr/>
        </p:nvSpPr>
        <p:spPr bwMode="auto">
          <a:xfrm>
            <a:off x="3679825" y="3535365"/>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Rectangle 6"/>
          <p:cNvSpPr txBox="1">
            <a:spLocks noChangeArrowheads="1"/>
          </p:cNvSpPr>
          <p:nvPr/>
        </p:nvSpPr>
        <p:spPr bwMode="auto">
          <a:xfrm>
            <a:off x="9722107" y="5550940"/>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Sub-surface drainage patterns</a:t>
            </a:r>
          </a:p>
        </p:txBody>
      </p:sp>
      <p:sp>
        <p:nvSpPr>
          <p:cNvPr id="190" name="Oval 189"/>
          <p:cNvSpPr/>
          <p:nvPr/>
        </p:nvSpPr>
        <p:spPr>
          <a:xfrm>
            <a:off x="4816475" y="5095875"/>
            <a:ext cx="640080" cy="64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50415D35-DAC1-4918-B3D1-D1003C590C80}"/>
              </a:ext>
            </a:extLst>
          </p:cNvPr>
          <p:cNvSpPr/>
          <p:nvPr/>
        </p:nvSpPr>
        <p:spPr>
          <a:xfrm>
            <a:off x="6058951" y="4314227"/>
            <a:ext cx="807813" cy="1443592"/>
          </a:xfrm>
          <a:custGeom>
            <a:avLst/>
            <a:gdLst>
              <a:gd name="connsiteX0" fmla="*/ 336589 w 605860"/>
              <a:gd name="connsiteY0" fmla="*/ 28049 h 1082694"/>
              <a:gd name="connsiteX1" fmla="*/ 246832 w 605860"/>
              <a:gd name="connsiteY1" fmla="*/ 0 h 1082694"/>
              <a:gd name="connsiteX2" fmla="*/ 112196 w 605860"/>
              <a:gd name="connsiteY2" fmla="*/ 201953 h 1082694"/>
              <a:gd name="connsiteX3" fmla="*/ 140246 w 605860"/>
              <a:gd name="connsiteY3" fmla="*/ 476834 h 1082694"/>
              <a:gd name="connsiteX4" fmla="*/ 123416 w 605860"/>
              <a:gd name="connsiteY4" fmla="*/ 751715 h 1082694"/>
              <a:gd name="connsiteX5" fmla="*/ 0 w 605860"/>
              <a:gd name="connsiteY5" fmla="*/ 992937 h 1082694"/>
              <a:gd name="connsiteX6" fmla="*/ 342199 w 605860"/>
              <a:gd name="connsiteY6" fmla="*/ 1082694 h 1082694"/>
              <a:gd name="connsiteX7" fmla="*/ 443176 w 605860"/>
              <a:gd name="connsiteY7" fmla="*/ 936839 h 1082694"/>
              <a:gd name="connsiteX8" fmla="*/ 504884 w 605860"/>
              <a:gd name="connsiteY8" fmla="*/ 852692 h 1082694"/>
              <a:gd name="connsiteX9" fmla="*/ 482444 w 605860"/>
              <a:gd name="connsiteY9" fmla="*/ 729276 h 1082694"/>
              <a:gd name="connsiteX10" fmla="*/ 488054 w 605860"/>
              <a:gd name="connsiteY10" fmla="*/ 488054 h 1082694"/>
              <a:gd name="connsiteX11" fmla="*/ 605860 w 605860"/>
              <a:gd name="connsiteY11" fmla="*/ 263661 h 1082694"/>
              <a:gd name="connsiteX12" fmla="*/ 566592 w 605860"/>
              <a:gd name="connsiteY12" fmla="*/ 140245 h 1082694"/>
              <a:gd name="connsiteX13" fmla="*/ 336589 w 605860"/>
              <a:gd name="connsiteY13" fmla="*/ 28049 h 108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860" h="1082694">
                <a:moveTo>
                  <a:pt x="336589" y="28049"/>
                </a:moveTo>
                <a:lnTo>
                  <a:pt x="246832" y="0"/>
                </a:lnTo>
                <a:lnTo>
                  <a:pt x="112196" y="201953"/>
                </a:lnTo>
                <a:lnTo>
                  <a:pt x="140246" y="476834"/>
                </a:lnTo>
                <a:lnTo>
                  <a:pt x="123416" y="751715"/>
                </a:lnTo>
                <a:lnTo>
                  <a:pt x="0" y="992937"/>
                </a:lnTo>
                <a:lnTo>
                  <a:pt x="342199" y="1082694"/>
                </a:lnTo>
                <a:lnTo>
                  <a:pt x="443176" y="936839"/>
                </a:lnTo>
                <a:lnTo>
                  <a:pt x="504884" y="852692"/>
                </a:lnTo>
                <a:lnTo>
                  <a:pt x="482444" y="729276"/>
                </a:lnTo>
                <a:lnTo>
                  <a:pt x="488054" y="488054"/>
                </a:lnTo>
                <a:lnTo>
                  <a:pt x="605860" y="263661"/>
                </a:lnTo>
                <a:lnTo>
                  <a:pt x="566592" y="140245"/>
                </a:lnTo>
                <a:lnTo>
                  <a:pt x="336589" y="28049"/>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9" name="Freeform 39">
            <a:extLst>
              <a:ext uri="{FF2B5EF4-FFF2-40B4-BE49-F238E27FC236}">
                <a16:creationId xmlns:a16="http://schemas.microsoft.com/office/drawing/2014/main" id="{DD42A966-6544-4A3D-8B47-FA71735E4ABE}"/>
              </a:ext>
            </a:extLst>
          </p:cNvPr>
          <p:cNvSpPr>
            <a:spLocks/>
          </p:cNvSpPr>
          <p:nvPr/>
        </p:nvSpPr>
        <p:spPr bwMode="auto">
          <a:xfrm>
            <a:off x="7218362" y="523954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Oval 173">
            <a:extLst>
              <a:ext uri="{FF2B5EF4-FFF2-40B4-BE49-F238E27FC236}">
                <a16:creationId xmlns:a16="http://schemas.microsoft.com/office/drawing/2014/main" id="{65FCF56A-74D8-4B39-A89A-7079B07C7E97}"/>
              </a:ext>
            </a:extLst>
          </p:cNvPr>
          <p:cNvSpPr/>
          <p:nvPr/>
        </p:nvSpPr>
        <p:spPr>
          <a:xfrm rot="18220923">
            <a:off x="6519326" y="3767375"/>
            <a:ext cx="700071" cy="383468"/>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9617C056-BC00-4EB8-B119-9113AB0F0F3E}"/>
              </a:ext>
            </a:extLst>
          </p:cNvPr>
          <p:cNvSpPr/>
          <p:nvPr/>
        </p:nvSpPr>
        <p:spPr>
          <a:xfrm rot="1090353">
            <a:off x="6312402" y="4338781"/>
            <a:ext cx="461772" cy="45604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4" name="Freeform 69">
            <a:extLst>
              <a:ext uri="{FF2B5EF4-FFF2-40B4-BE49-F238E27FC236}">
                <a16:creationId xmlns:a16="http://schemas.microsoft.com/office/drawing/2014/main" id="{FEA33EEA-019C-49F3-8058-263CA009B82A}"/>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Rectangle 6">
            <a:extLst>
              <a:ext uri="{FF2B5EF4-FFF2-40B4-BE49-F238E27FC236}">
                <a16:creationId xmlns:a16="http://schemas.microsoft.com/office/drawing/2014/main" id="{5A65D8D3-A513-4E23-A871-0BA25FE46B97}"/>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a:ln>
                  <a:noFill/>
                </a:ln>
                <a:solidFill>
                  <a:srgbClr val="000000"/>
                </a:solidFill>
                <a:effectLst/>
                <a:uLnTx/>
                <a:uFillTx/>
                <a:latin typeface="Calibri"/>
                <a:ea typeface="+mn-ea"/>
                <a:cs typeface="+mn-cs"/>
              </a:rPr>
              <a:t>Tributary stream</a:t>
            </a:r>
          </a:p>
        </p:txBody>
      </p:sp>
      <p:sp>
        <p:nvSpPr>
          <p:cNvPr id="126" name="Freeform 69">
            <a:extLst>
              <a:ext uri="{FF2B5EF4-FFF2-40B4-BE49-F238E27FC236}">
                <a16:creationId xmlns:a16="http://schemas.microsoft.com/office/drawing/2014/main" id="{55A1D69A-3DB2-4B56-B2DC-480006913E81}"/>
              </a:ext>
            </a:extLst>
          </p:cNvPr>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7" name="Rectangle 6">
            <a:extLst>
              <a:ext uri="{FF2B5EF4-FFF2-40B4-BE49-F238E27FC236}">
                <a16:creationId xmlns:a16="http://schemas.microsoft.com/office/drawing/2014/main" id="{5D8BB003-793D-4826-A80B-A8CF1753E550}"/>
              </a:ext>
            </a:extLst>
          </p:cNvPr>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a:ea typeface="+mn-ea"/>
                <a:cs typeface="+mn-cs"/>
              </a:rPr>
              <a:t>Surface drainage patterns</a:t>
            </a:r>
          </a:p>
        </p:txBody>
      </p:sp>
      <p:sp>
        <p:nvSpPr>
          <p:cNvPr id="128" name="Freeform 33">
            <a:extLst>
              <a:ext uri="{FF2B5EF4-FFF2-40B4-BE49-F238E27FC236}">
                <a16:creationId xmlns:a16="http://schemas.microsoft.com/office/drawing/2014/main" id="{0CEEBC0D-8509-4FD7-8989-A910CEAD7517}"/>
              </a:ext>
            </a:extLst>
          </p:cNvPr>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Calibri"/>
              <a:ea typeface="+mn-ea"/>
              <a:cs typeface="+mn-cs"/>
            </a:endParaRPr>
          </a:p>
        </p:txBody>
      </p:sp>
      <p:sp>
        <p:nvSpPr>
          <p:cNvPr id="129" name="Freeform 132">
            <a:extLst>
              <a:ext uri="{FF2B5EF4-FFF2-40B4-BE49-F238E27FC236}">
                <a16:creationId xmlns:a16="http://schemas.microsoft.com/office/drawing/2014/main" id="{8B109483-CE1E-4315-88F0-0D1619B5B39A}"/>
              </a:ext>
            </a:extLst>
          </p:cNvPr>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0" name="Freeform 133">
            <a:extLst>
              <a:ext uri="{FF2B5EF4-FFF2-40B4-BE49-F238E27FC236}">
                <a16:creationId xmlns:a16="http://schemas.microsoft.com/office/drawing/2014/main" id="{EB009E36-BF91-4BA1-B2C3-2E33D0ABD6D7}"/>
              </a:ext>
            </a:extLst>
          </p:cNvPr>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Calibri"/>
              <a:ea typeface="+mn-ea"/>
              <a:cs typeface="+mn-cs"/>
            </a:endParaRPr>
          </a:p>
        </p:txBody>
      </p:sp>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53328" y="4763303"/>
            <a:ext cx="781051" cy="781051"/>
          </a:xfrm>
          <a:prstGeom prst="rect">
            <a:avLst/>
          </a:prstGeom>
          <a:noFill/>
          <a:ln w="9525">
            <a:noFill/>
            <a:miter lim="800000"/>
            <a:headEnd/>
            <a:tailEnd/>
          </a:ln>
        </p:spPr>
      </p:pic>
      <p:sp>
        <p:nvSpPr>
          <p:cNvPr id="131" name="Freeform 175">
            <a:extLst>
              <a:ext uri="{FF2B5EF4-FFF2-40B4-BE49-F238E27FC236}">
                <a16:creationId xmlns:a16="http://schemas.microsoft.com/office/drawing/2014/main" id="{8C7C63FB-385E-4549-B0C3-2BF46E289864}"/>
              </a:ext>
            </a:extLst>
          </p:cNvPr>
          <p:cNvSpPr/>
          <p:nvPr/>
        </p:nvSpPr>
        <p:spPr>
          <a:xfrm>
            <a:off x="7119832" y="5200052"/>
            <a:ext cx="359713" cy="77684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3" name="Freeform 176">
            <a:extLst>
              <a:ext uri="{FF2B5EF4-FFF2-40B4-BE49-F238E27FC236}">
                <a16:creationId xmlns:a16="http://schemas.microsoft.com/office/drawing/2014/main" id="{746752B9-CECB-4C9A-A00A-72E5D9518961}"/>
              </a:ext>
            </a:extLst>
          </p:cNvPr>
          <p:cNvSpPr/>
          <p:nvPr/>
        </p:nvSpPr>
        <p:spPr>
          <a:xfrm rot="282901">
            <a:off x="7495769" y="5360167"/>
            <a:ext cx="217544" cy="751263"/>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161925 w 173831"/>
              <a:gd name="connsiteY0" fmla="*/ 0 h 742950"/>
              <a:gd name="connsiteX1" fmla="*/ 142875 w 173831"/>
              <a:gd name="connsiteY1" fmla="*/ 419100 h 742950"/>
              <a:gd name="connsiteX2" fmla="*/ 0 w 173831"/>
              <a:gd name="connsiteY2" fmla="*/ 742950 h 742950"/>
            </a:gdLst>
            <a:ahLst/>
            <a:cxnLst>
              <a:cxn ang="0">
                <a:pos x="connsiteX0" y="connsiteY0"/>
              </a:cxn>
              <a:cxn ang="0">
                <a:pos x="connsiteX1" y="connsiteY1"/>
              </a:cxn>
              <a:cxn ang="0">
                <a:pos x="connsiteX2" y="connsiteY2"/>
              </a:cxn>
            </a:cxnLst>
            <a:rect l="l" t="t" r="r" b="b"/>
            <a:pathLst>
              <a:path w="173831" h="742950">
                <a:moveTo>
                  <a:pt x="161925" y="0"/>
                </a:moveTo>
                <a:cubicBezTo>
                  <a:pt x="173831" y="154781"/>
                  <a:pt x="169862" y="295275"/>
                  <a:pt x="142875" y="419100"/>
                </a:cubicBezTo>
                <a:cubicBezTo>
                  <a:pt x="115888" y="542925"/>
                  <a:pt x="97631" y="678656"/>
                  <a:pt x="0" y="742950"/>
                </a:cubicBezTo>
              </a:path>
            </a:pathLst>
          </a:custGeom>
          <a:noFill/>
          <a:ln w="28575" cmpd="sng">
            <a:solidFill>
              <a:srgbClr val="0000FF"/>
            </a:solidFill>
            <a:round/>
            <a:headEnd type="none" w="med" len="me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34" name="Oval 133">
            <a:extLst>
              <a:ext uri="{FF2B5EF4-FFF2-40B4-BE49-F238E27FC236}">
                <a16:creationId xmlns:a16="http://schemas.microsoft.com/office/drawing/2014/main" id="{2005572A-B46C-46D6-8A04-5AE8723557C3}"/>
              </a:ext>
            </a:extLst>
          </p:cNvPr>
          <p:cNvSpPr/>
          <p:nvPr/>
        </p:nvSpPr>
        <p:spPr>
          <a:xfrm>
            <a:off x="6829744" y="5665956"/>
            <a:ext cx="934193" cy="71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9F3B270-AD29-41AB-B8AA-DFFA692789C0}"/>
              </a:ext>
            </a:extLst>
          </p:cNvPr>
          <p:cNvGrpSpPr/>
          <p:nvPr/>
        </p:nvGrpSpPr>
        <p:grpSpPr>
          <a:xfrm>
            <a:off x="6201741" y="2367984"/>
            <a:ext cx="2140575" cy="3376093"/>
            <a:chOff x="4651305" y="1775988"/>
            <a:chExt cx="1605431" cy="2532070"/>
          </a:xfrm>
        </p:grpSpPr>
        <p:cxnSp>
          <p:nvCxnSpPr>
            <p:cNvPr id="3" name="Straight Connector 2">
              <a:extLst>
                <a:ext uri="{FF2B5EF4-FFF2-40B4-BE49-F238E27FC236}">
                  <a16:creationId xmlns:a16="http://schemas.microsoft.com/office/drawing/2014/main" id="{1D0423E0-ECCD-4508-AA4C-D4AE5C6F6A97}"/>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611CE9-9381-4B08-97E8-83BFF33D867A}"/>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388282-8AFF-4195-B611-67B903DE893A}"/>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1C569C0-B1AD-4100-A6E4-FD4537255A34}"/>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7C53787-E1AA-43B4-9999-00286C079F13}"/>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6BAF694-DD00-439C-9263-281EA678D33B}"/>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3A66489-0630-473C-BD10-DFE10B007377}"/>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98C8073-4461-40E6-8F24-FF8555E69839}"/>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7521345-BF0A-41B9-9BA7-A388076E2B0D}"/>
              </a:ext>
            </a:extLst>
          </p:cNvPr>
          <p:cNvSpPr/>
          <p:nvPr/>
        </p:nvSpPr>
        <p:spPr>
          <a:xfrm rot="1634699">
            <a:off x="6590497" y="4207145"/>
            <a:ext cx="119907" cy="206108"/>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rot="1220648">
            <a:off x="5972874" y="3554227"/>
            <a:ext cx="1160199" cy="2493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TextBox 136">
            <a:extLst>
              <a:ext uri="{FF2B5EF4-FFF2-40B4-BE49-F238E27FC236}">
                <a16:creationId xmlns:a16="http://schemas.microsoft.com/office/drawing/2014/main" id="{A853B8F3-FA83-4D92-B7D1-64B4B5B9FABD}"/>
              </a:ext>
            </a:extLst>
          </p:cNvPr>
          <p:cNvSpPr txBox="1"/>
          <p:nvPr/>
        </p:nvSpPr>
        <p:spPr>
          <a:xfrm>
            <a:off x="1289222" y="6441922"/>
            <a:ext cx="9679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DRAFT for comment 12/10/2021.  This has not been approved by the SCC.</a:t>
            </a:r>
          </a:p>
        </p:txBody>
      </p:sp>
      <p:sp>
        <p:nvSpPr>
          <p:cNvPr id="5" name="Title 4">
            <a:extLst>
              <a:ext uri="{FF2B5EF4-FFF2-40B4-BE49-F238E27FC236}">
                <a16:creationId xmlns:a16="http://schemas.microsoft.com/office/drawing/2014/main" id="{62AAA184-BF18-41C9-95BC-5D251646C58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898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Freeform 4"/>
          <p:cNvSpPr>
            <a:spLocks/>
          </p:cNvSpPr>
          <p:nvPr/>
        </p:nvSpPr>
        <p:spPr bwMode="auto">
          <a:xfrm>
            <a:off x="1524000" y="914401"/>
            <a:ext cx="8985728" cy="5421313"/>
          </a:xfrm>
          <a:custGeom>
            <a:avLst/>
            <a:gdLst>
              <a:gd name="T0" fmla="*/ 2147483647 w 12925"/>
              <a:gd name="T1" fmla="*/ 764886084 h 12672"/>
              <a:gd name="T2" fmla="*/ 0 w 12925"/>
              <a:gd name="T3" fmla="*/ 0 h 12672"/>
              <a:gd name="T4" fmla="*/ 0 w 12925"/>
              <a:gd name="T5" fmla="*/ 337910183 h 12672"/>
              <a:gd name="T6" fmla="*/ 0 w 12925"/>
              <a:gd name="T7" fmla="*/ 772982928 h 12672"/>
              <a:gd name="T8" fmla="*/ 0 w 12925"/>
              <a:gd name="T9" fmla="*/ 1380429326 h 12672"/>
              <a:gd name="T10" fmla="*/ 0 w 12925"/>
              <a:gd name="T11" fmla="*/ 1649786004 h 12672"/>
              <a:gd name="T12" fmla="*/ 1078531211 w 12925"/>
              <a:gd name="T13" fmla="*/ 1824858640 h 12672"/>
              <a:gd name="T14" fmla="*/ 2147483647 w 12925"/>
              <a:gd name="T15" fmla="*/ 2147483647 h 12672"/>
              <a:gd name="T16" fmla="*/ 2147483647 w 12925"/>
              <a:gd name="T17" fmla="*/ 2147483647 h 12672"/>
              <a:gd name="T18" fmla="*/ 2147483647 w 12925"/>
              <a:gd name="T19" fmla="*/ 767585173 h 12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25"/>
              <a:gd name="T31" fmla="*/ 0 h 12672"/>
              <a:gd name="T32" fmla="*/ 12925 w 12925"/>
              <a:gd name="T33" fmla="*/ 12672 h 12672"/>
              <a:gd name="connsiteX0" fmla="*/ 12925 w 12925"/>
              <a:gd name="connsiteY0" fmla="*/ 4251 h 12672"/>
              <a:gd name="connsiteX1" fmla="*/ 0 w 12925"/>
              <a:gd name="connsiteY1" fmla="*/ 0 h 12672"/>
              <a:gd name="connsiteX2" fmla="*/ 0 w 12925"/>
              <a:gd name="connsiteY2" fmla="*/ 1878 h 12672"/>
              <a:gd name="connsiteX3" fmla="*/ 0 w 12925"/>
              <a:gd name="connsiteY3" fmla="*/ 4296 h 12672"/>
              <a:gd name="connsiteX4" fmla="*/ 0 w 12925"/>
              <a:gd name="connsiteY4" fmla="*/ 7672 h 12672"/>
              <a:gd name="connsiteX5" fmla="*/ 0 w 12925"/>
              <a:gd name="connsiteY5" fmla="*/ 9169 h 12672"/>
              <a:gd name="connsiteX6" fmla="*/ 2925 w 12925"/>
              <a:gd name="connsiteY6" fmla="*/ 10142 h 12672"/>
              <a:gd name="connsiteX7" fmla="*/ 8292 w 12925"/>
              <a:gd name="connsiteY7" fmla="*/ 12672 h 12672"/>
              <a:gd name="connsiteX8" fmla="*/ 9079 w 12925"/>
              <a:gd name="connsiteY8" fmla="*/ 12578 h 12672"/>
              <a:gd name="connsiteX9" fmla="*/ 12886 w 12925"/>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9169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 name="connsiteX0" fmla="*/ 12912 w 12912"/>
              <a:gd name="connsiteY0" fmla="*/ 4467 h 12672"/>
              <a:gd name="connsiteX1" fmla="*/ 0 w 12912"/>
              <a:gd name="connsiteY1" fmla="*/ 0 h 12672"/>
              <a:gd name="connsiteX2" fmla="*/ 0 w 12912"/>
              <a:gd name="connsiteY2" fmla="*/ 1878 h 12672"/>
              <a:gd name="connsiteX3" fmla="*/ 0 w 12912"/>
              <a:gd name="connsiteY3" fmla="*/ 4296 h 12672"/>
              <a:gd name="connsiteX4" fmla="*/ 0 w 12912"/>
              <a:gd name="connsiteY4" fmla="*/ 7672 h 12672"/>
              <a:gd name="connsiteX5" fmla="*/ 0 w 12912"/>
              <a:gd name="connsiteY5" fmla="*/ 8996 h 12672"/>
              <a:gd name="connsiteX6" fmla="*/ 2925 w 12912"/>
              <a:gd name="connsiteY6" fmla="*/ 10142 h 12672"/>
              <a:gd name="connsiteX7" fmla="*/ 8292 w 12912"/>
              <a:gd name="connsiteY7" fmla="*/ 12672 h 12672"/>
              <a:gd name="connsiteX8" fmla="*/ 9079 w 12912"/>
              <a:gd name="connsiteY8" fmla="*/ 12578 h 12672"/>
              <a:gd name="connsiteX9" fmla="*/ 12886 w 12912"/>
              <a:gd name="connsiteY9" fmla="*/ 4482 h 1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12" h="12672">
                <a:moveTo>
                  <a:pt x="12912" y="4467"/>
                </a:moveTo>
                <a:lnTo>
                  <a:pt x="0" y="0"/>
                </a:lnTo>
                <a:lnTo>
                  <a:pt x="0" y="1878"/>
                </a:lnTo>
                <a:lnTo>
                  <a:pt x="0" y="4296"/>
                </a:lnTo>
                <a:lnTo>
                  <a:pt x="0" y="7672"/>
                </a:lnTo>
                <a:lnTo>
                  <a:pt x="0" y="8996"/>
                </a:lnTo>
                <a:lnTo>
                  <a:pt x="2925" y="10142"/>
                </a:lnTo>
                <a:lnTo>
                  <a:pt x="8292" y="12672"/>
                </a:lnTo>
                <a:lnTo>
                  <a:pt x="9079" y="12578"/>
                </a:lnTo>
                <a:lnTo>
                  <a:pt x="12886" y="4482"/>
                </a:lnTo>
              </a:path>
            </a:pathLst>
          </a:custGeom>
          <a:solidFill>
            <a:srgbClr val="33CC33"/>
          </a:solidFill>
          <a:ln w="9525">
            <a:solidFill>
              <a:schemeClr val="tx1"/>
            </a:solidFill>
            <a:round/>
            <a:headEnd/>
            <a:tailEnd/>
          </a:ln>
        </p:spPr>
        <p:txBody>
          <a:bodyPr/>
          <a:lstStyle/>
          <a:p>
            <a:endParaRPr lang="en-US" sz="3200">
              <a:solidFill>
                <a:srgbClr val="000000"/>
              </a:solidFill>
            </a:endParaRPr>
          </a:p>
        </p:txBody>
      </p:sp>
      <p:sp>
        <p:nvSpPr>
          <p:cNvPr id="17418" name="Freeform 5"/>
          <p:cNvSpPr>
            <a:spLocks/>
          </p:cNvSpPr>
          <p:nvPr/>
        </p:nvSpPr>
        <p:spPr bwMode="auto">
          <a:xfrm>
            <a:off x="1524002" y="4337031"/>
            <a:ext cx="6327775" cy="2341583"/>
          </a:xfrm>
          <a:custGeom>
            <a:avLst/>
            <a:gdLst>
              <a:gd name="T0" fmla="*/ 1724564005 w 15111"/>
              <a:gd name="T1" fmla="*/ 282701058 h 13487"/>
              <a:gd name="T2" fmla="*/ 914547191 w 15111"/>
              <a:gd name="T3" fmla="*/ 172383352 h 13487"/>
              <a:gd name="T4" fmla="*/ 0 w 15111"/>
              <a:gd name="T5" fmla="*/ 41377067 h 13487"/>
              <a:gd name="T6" fmla="*/ 0 w 15111"/>
              <a:gd name="T7" fmla="*/ 0 h 13487"/>
              <a:gd name="T8" fmla="*/ 75134402 w 15111"/>
              <a:gd name="T9" fmla="*/ 0 h 13487"/>
              <a:gd name="T10" fmla="*/ 244921920 w 15111"/>
              <a:gd name="T11" fmla="*/ 28968113 h 13487"/>
              <a:gd name="T12" fmla="*/ 303712542 w 15111"/>
              <a:gd name="T13" fmla="*/ 27584756 h 13487"/>
              <a:gd name="T14" fmla="*/ 352743818 w 15111"/>
              <a:gd name="T15" fmla="*/ 49656646 h 13487"/>
              <a:gd name="T16" fmla="*/ 437637631 w 15111"/>
              <a:gd name="T17" fmla="*/ 51019154 h 13487"/>
              <a:gd name="T18" fmla="*/ 551926669 w 15111"/>
              <a:gd name="T19" fmla="*/ 74474391 h 13487"/>
              <a:gd name="T20" fmla="*/ 663040773 w 15111"/>
              <a:gd name="T21" fmla="*/ 78603775 h 13487"/>
              <a:gd name="T22" fmla="*/ 770745570 w 15111"/>
              <a:gd name="T23" fmla="*/ 63427954 h 13487"/>
              <a:gd name="T24" fmla="*/ 826360915 w 15111"/>
              <a:gd name="T25" fmla="*/ 81349639 h 13487"/>
              <a:gd name="T26" fmla="*/ 872099985 w 15111"/>
              <a:gd name="T27" fmla="*/ 91012720 h 13487"/>
              <a:gd name="T28" fmla="*/ 878567125 w 15111"/>
              <a:gd name="T29" fmla="*/ 106188522 h 13487"/>
              <a:gd name="T30" fmla="*/ 922660263 w 15111"/>
              <a:gd name="T31" fmla="*/ 106649641 h 13487"/>
              <a:gd name="T32" fmla="*/ 1040829242 w 15111"/>
              <a:gd name="T33" fmla="*/ 139285846 h 13487"/>
              <a:gd name="T34" fmla="*/ 1217671570 w 15111"/>
              <a:gd name="T35" fmla="*/ 148927934 h 13487"/>
              <a:gd name="T36" fmla="*/ 1403920398 w 15111"/>
              <a:gd name="T37" fmla="*/ 164334259 h 13487"/>
              <a:gd name="T38" fmla="*/ 1540550216 w 15111"/>
              <a:gd name="T39" fmla="*/ 194895503 h 13487"/>
              <a:gd name="T40" fmla="*/ 1698344314 w 15111"/>
              <a:gd name="T41" fmla="*/ 216506265 h 13487"/>
              <a:gd name="T42" fmla="*/ 1776770215 w 15111"/>
              <a:gd name="T43" fmla="*/ 227531709 h 13487"/>
              <a:gd name="T44" fmla="*/ 1724564005 w 15111"/>
              <a:gd name="T45" fmla="*/ 238578145 h 13487"/>
              <a:gd name="T46" fmla="*/ 1724564005 w 15111"/>
              <a:gd name="T47" fmla="*/ 282701058 h 13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1"/>
              <a:gd name="T73" fmla="*/ 0 h 13487"/>
              <a:gd name="T74" fmla="*/ 15111 w 15111"/>
              <a:gd name="T75" fmla="*/ 13487 h 13487"/>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2083 w 15111"/>
              <a:gd name="connsiteY5" fmla="*/ 1954 h 14059"/>
              <a:gd name="connsiteX6" fmla="*/ 2583 w 15111"/>
              <a:gd name="connsiteY6" fmla="*/ 1888 h 14059"/>
              <a:gd name="connsiteX7" fmla="*/ 3000 w 15111"/>
              <a:gd name="connsiteY7" fmla="*/ 2941 h 14059"/>
              <a:gd name="connsiteX8" fmla="*/ 3722 w 15111"/>
              <a:gd name="connsiteY8" fmla="*/ 3006 h 14059"/>
              <a:gd name="connsiteX9" fmla="*/ 4694 w 15111"/>
              <a:gd name="connsiteY9" fmla="*/ 4125 h 14059"/>
              <a:gd name="connsiteX10" fmla="*/ 5639 w 15111"/>
              <a:gd name="connsiteY10" fmla="*/ 4322 h 14059"/>
              <a:gd name="connsiteX11" fmla="*/ 6555 w 15111"/>
              <a:gd name="connsiteY11" fmla="*/ 3598 h 14059"/>
              <a:gd name="connsiteX12" fmla="*/ 7028 w 15111"/>
              <a:gd name="connsiteY12" fmla="*/ 4453 h 14059"/>
              <a:gd name="connsiteX13" fmla="*/ 7417 w 15111"/>
              <a:gd name="connsiteY13" fmla="*/ 4914 h 14059"/>
              <a:gd name="connsiteX14" fmla="*/ 7472 w 15111"/>
              <a:gd name="connsiteY14" fmla="*/ 5638 h 14059"/>
              <a:gd name="connsiteX15" fmla="*/ 7847 w 15111"/>
              <a:gd name="connsiteY15" fmla="*/ 5660 h 14059"/>
              <a:gd name="connsiteX16" fmla="*/ 8852 w 15111"/>
              <a:gd name="connsiteY16" fmla="*/ 7217 h 14059"/>
              <a:gd name="connsiteX17" fmla="*/ 10356 w 15111"/>
              <a:gd name="connsiteY17" fmla="*/ 7677 h 14059"/>
              <a:gd name="connsiteX18" fmla="*/ 11940 w 15111"/>
              <a:gd name="connsiteY18" fmla="*/ 8412 h 14059"/>
              <a:gd name="connsiteX19" fmla="*/ 13102 w 15111"/>
              <a:gd name="connsiteY19" fmla="*/ 9870 h 14059"/>
              <a:gd name="connsiteX20" fmla="*/ 14444 w 15111"/>
              <a:gd name="connsiteY20" fmla="*/ 10901 h 14059"/>
              <a:gd name="connsiteX21" fmla="*/ 15111 w 15111"/>
              <a:gd name="connsiteY21" fmla="*/ 11427 h 14059"/>
              <a:gd name="connsiteX22" fmla="*/ 14667 w 15111"/>
              <a:gd name="connsiteY22" fmla="*/ 11954 h 14059"/>
              <a:gd name="connsiteX23" fmla="*/ 14667 w 15111"/>
              <a:gd name="connsiteY23" fmla="*/ 14059 h 14059"/>
              <a:gd name="connsiteX0" fmla="*/ 14667 w 15111"/>
              <a:gd name="connsiteY0" fmla="*/ 14059 h 14059"/>
              <a:gd name="connsiteX1" fmla="*/ 7778 w 15111"/>
              <a:gd name="connsiteY1" fmla="*/ 8796 h 14059"/>
              <a:gd name="connsiteX2" fmla="*/ 0 w 15111"/>
              <a:gd name="connsiteY2" fmla="*/ 2546 h 14059"/>
              <a:gd name="connsiteX3" fmla="*/ 0 w 15111"/>
              <a:gd name="connsiteY3" fmla="*/ 572 h 14059"/>
              <a:gd name="connsiteX4" fmla="*/ 0 w 15111"/>
              <a:gd name="connsiteY4" fmla="*/ 0 h 14059"/>
              <a:gd name="connsiteX5" fmla="*/ 1365 w 15111"/>
              <a:gd name="connsiteY5" fmla="*/ 839 h 14059"/>
              <a:gd name="connsiteX6" fmla="*/ 2083 w 15111"/>
              <a:gd name="connsiteY6" fmla="*/ 1954 h 14059"/>
              <a:gd name="connsiteX7" fmla="*/ 2583 w 15111"/>
              <a:gd name="connsiteY7" fmla="*/ 1888 h 14059"/>
              <a:gd name="connsiteX8" fmla="*/ 3000 w 15111"/>
              <a:gd name="connsiteY8" fmla="*/ 2941 h 14059"/>
              <a:gd name="connsiteX9" fmla="*/ 3722 w 15111"/>
              <a:gd name="connsiteY9" fmla="*/ 3006 h 14059"/>
              <a:gd name="connsiteX10" fmla="*/ 4694 w 15111"/>
              <a:gd name="connsiteY10" fmla="*/ 4125 h 14059"/>
              <a:gd name="connsiteX11" fmla="*/ 5639 w 15111"/>
              <a:gd name="connsiteY11" fmla="*/ 4322 h 14059"/>
              <a:gd name="connsiteX12" fmla="*/ 6555 w 15111"/>
              <a:gd name="connsiteY12" fmla="*/ 3598 h 14059"/>
              <a:gd name="connsiteX13" fmla="*/ 7028 w 15111"/>
              <a:gd name="connsiteY13" fmla="*/ 4453 h 14059"/>
              <a:gd name="connsiteX14" fmla="*/ 7417 w 15111"/>
              <a:gd name="connsiteY14" fmla="*/ 4914 h 14059"/>
              <a:gd name="connsiteX15" fmla="*/ 7472 w 15111"/>
              <a:gd name="connsiteY15" fmla="*/ 5638 h 14059"/>
              <a:gd name="connsiteX16" fmla="*/ 7847 w 15111"/>
              <a:gd name="connsiteY16" fmla="*/ 5660 h 14059"/>
              <a:gd name="connsiteX17" fmla="*/ 8852 w 15111"/>
              <a:gd name="connsiteY17" fmla="*/ 7217 h 14059"/>
              <a:gd name="connsiteX18" fmla="*/ 10356 w 15111"/>
              <a:gd name="connsiteY18" fmla="*/ 7677 h 14059"/>
              <a:gd name="connsiteX19" fmla="*/ 11940 w 15111"/>
              <a:gd name="connsiteY19" fmla="*/ 8412 h 14059"/>
              <a:gd name="connsiteX20" fmla="*/ 13102 w 15111"/>
              <a:gd name="connsiteY20" fmla="*/ 9870 h 14059"/>
              <a:gd name="connsiteX21" fmla="*/ 14444 w 15111"/>
              <a:gd name="connsiteY21" fmla="*/ 10901 h 14059"/>
              <a:gd name="connsiteX22" fmla="*/ 15111 w 15111"/>
              <a:gd name="connsiteY22" fmla="*/ 11427 h 14059"/>
              <a:gd name="connsiteX23" fmla="*/ 14667 w 15111"/>
              <a:gd name="connsiteY23" fmla="*/ 11954 h 14059"/>
              <a:gd name="connsiteX24" fmla="*/ 14667 w 15111"/>
              <a:gd name="connsiteY24" fmla="*/ 14059 h 1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11" h="14059">
                <a:moveTo>
                  <a:pt x="14667" y="14059"/>
                </a:moveTo>
                <a:lnTo>
                  <a:pt x="7778" y="8796"/>
                </a:lnTo>
                <a:lnTo>
                  <a:pt x="0" y="2546"/>
                </a:lnTo>
                <a:lnTo>
                  <a:pt x="0" y="572"/>
                </a:lnTo>
                <a:lnTo>
                  <a:pt x="0" y="0"/>
                </a:lnTo>
                <a:lnTo>
                  <a:pt x="1365" y="839"/>
                </a:lnTo>
                <a:lnTo>
                  <a:pt x="2083" y="1954"/>
                </a:lnTo>
                <a:lnTo>
                  <a:pt x="2583" y="1888"/>
                </a:lnTo>
                <a:lnTo>
                  <a:pt x="3000" y="2941"/>
                </a:lnTo>
                <a:lnTo>
                  <a:pt x="3722" y="3006"/>
                </a:lnTo>
                <a:lnTo>
                  <a:pt x="4694" y="4125"/>
                </a:lnTo>
                <a:lnTo>
                  <a:pt x="5639" y="4322"/>
                </a:lnTo>
                <a:lnTo>
                  <a:pt x="6555" y="3598"/>
                </a:lnTo>
                <a:lnTo>
                  <a:pt x="7028" y="4453"/>
                </a:lnTo>
                <a:lnTo>
                  <a:pt x="7417" y="4914"/>
                </a:lnTo>
                <a:cubicBezTo>
                  <a:pt x="7435" y="5155"/>
                  <a:pt x="7454" y="5397"/>
                  <a:pt x="7472" y="5638"/>
                </a:cubicBezTo>
                <a:lnTo>
                  <a:pt x="7847" y="5660"/>
                </a:lnTo>
                <a:lnTo>
                  <a:pt x="8852" y="7217"/>
                </a:lnTo>
                <a:lnTo>
                  <a:pt x="10356" y="7677"/>
                </a:lnTo>
                <a:lnTo>
                  <a:pt x="11940" y="8412"/>
                </a:lnTo>
                <a:lnTo>
                  <a:pt x="13102" y="9870"/>
                </a:lnTo>
                <a:lnTo>
                  <a:pt x="14444" y="10901"/>
                </a:lnTo>
                <a:lnTo>
                  <a:pt x="15111" y="11427"/>
                </a:lnTo>
                <a:lnTo>
                  <a:pt x="14667" y="11954"/>
                </a:lnTo>
                <a:lnTo>
                  <a:pt x="14667" y="14059"/>
                </a:lnTo>
                <a:close/>
              </a:path>
            </a:pathLst>
          </a:custGeom>
          <a:solidFill>
            <a:srgbClr val="0066FF"/>
          </a:solidFill>
          <a:ln w="9525">
            <a:solidFill>
              <a:schemeClr val="tx1"/>
            </a:solidFill>
            <a:round/>
            <a:headEnd/>
            <a:tailEnd/>
          </a:ln>
        </p:spPr>
        <p:txBody>
          <a:bodyPr/>
          <a:lstStyle/>
          <a:p>
            <a:endParaRPr lang="en-US" sz="3200">
              <a:solidFill>
                <a:srgbClr val="000000"/>
              </a:solidFill>
            </a:endParaRPr>
          </a:p>
        </p:txBody>
      </p:sp>
      <p:sp>
        <p:nvSpPr>
          <p:cNvPr id="17419" name="Line 6"/>
          <p:cNvSpPr>
            <a:spLocks noChangeShapeType="1"/>
          </p:cNvSpPr>
          <p:nvPr/>
        </p:nvSpPr>
        <p:spPr bwMode="auto">
          <a:xfrm>
            <a:off x="1524002" y="4450080"/>
            <a:ext cx="6175375" cy="1923733"/>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0" name="Freeform 7"/>
          <p:cNvSpPr>
            <a:spLocks/>
          </p:cNvSpPr>
          <p:nvPr/>
        </p:nvSpPr>
        <p:spPr bwMode="auto">
          <a:xfrm>
            <a:off x="7696202" y="2834640"/>
            <a:ext cx="2822575" cy="3843973"/>
          </a:xfrm>
          <a:custGeom>
            <a:avLst/>
            <a:gdLst>
              <a:gd name="T0" fmla="*/ 0 w 1776"/>
              <a:gd name="T1" fmla="*/ 3892550 h 2452"/>
              <a:gd name="T2" fmla="*/ 2819400 w 1776"/>
              <a:gd name="T3" fmla="*/ 2444750 h 2452"/>
              <a:gd name="T4" fmla="*/ 2816225 w 1776"/>
              <a:gd name="T5" fmla="*/ 0 h 2452"/>
              <a:gd name="T6" fmla="*/ 2233613 w 1776"/>
              <a:gd name="T7" fmla="*/ 290512 h 2452"/>
              <a:gd name="T8" fmla="*/ 1755775 w 1776"/>
              <a:gd name="T9" fmla="*/ 808037 h 2452"/>
              <a:gd name="T10" fmla="*/ 1398588 w 1776"/>
              <a:gd name="T11" fmla="*/ 1484312 h 2452"/>
              <a:gd name="T12" fmla="*/ 947738 w 1776"/>
              <a:gd name="T13" fmla="*/ 2332037 h 2452"/>
              <a:gd name="T14" fmla="*/ 762000 w 1776"/>
              <a:gd name="T15" fmla="*/ 2770187 h 2452"/>
              <a:gd name="T16" fmla="*/ 496888 w 1776"/>
              <a:gd name="T17" fmla="*/ 3206749 h 2452"/>
              <a:gd name="T18" fmla="*/ 152400 w 1776"/>
              <a:gd name="T19" fmla="*/ 3511550 h 2452"/>
              <a:gd name="T20" fmla="*/ 0 w 1776"/>
              <a:gd name="T21" fmla="*/ 3587750 h 2452"/>
              <a:gd name="T22" fmla="*/ 0 w 1776"/>
              <a:gd name="T23" fmla="*/ 3892550 h 24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2452"/>
              <a:gd name="T38" fmla="*/ 1776 w 1776"/>
              <a:gd name="T39" fmla="*/ 2452 h 2452"/>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762 w 10000"/>
              <a:gd name="connsiteY8" fmla="*/ 8238 h 10000"/>
              <a:gd name="connsiteX9" fmla="*/ 541 w 10000"/>
              <a:gd name="connsiteY9" fmla="*/ 9021 h 10000"/>
              <a:gd name="connsiteX10" fmla="*/ 0 w 10000"/>
              <a:gd name="connsiteY10" fmla="*/ 9217 h 10000"/>
              <a:gd name="connsiteX11" fmla="*/ 0 w 10000"/>
              <a:gd name="connsiteY11" fmla="*/ 10000 h 10000"/>
              <a:gd name="connsiteX0" fmla="*/ 0 w 10000"/>
              <a:gd name="connsiteY0" fmla="*/ 10000 h 10000"/>
              <a:gd name="connsiteX1" fmla="*/ 10000 w 10000"/>
              <a:gd name="connsiteY1" fmla="*/ 6281 h 10000"/>
              <a:gd name="connsiteX2" fmla="*/ 9989 w 10000"/>
              <a:gd name="connsiteY2" fmla="*/ 0 h 10000"/>
              <a:gd name="connsiteX3" fmla="*/ 7922 w 10000"/>
              <a:gd name="connsiteY3" fmla="*/ 746 h 10000"/>
              <a:gd name="connsiteX4" fmla="*/ 6227 w 10000"/>
              <a:gd name="connsiteY4" fmla="*/ 2076 h 10000"/>
              <a:gd name="connsiteX5" fmla="*/ 4961 w 10000"/>
              <a:gd name="connsiteY5" fmla="*/ 3813 h 10000"/>
              <a:gd name="connsiteX6" fmla="*/ 3361 w 10000"/>
              <a:gd name="connsiteY6" fmla="*/ 5991 h 10000"/>
              <a:gd name="connsiteX7" fmla="*/ 2136 w 10000"/>
              <a:gd name="connsiteY7" fmla="*/ 6998 h 10000"/>
              <a:gd name="connsiteX8" fmla="*/ 1060 w 10000"/>
              <a:gd name="connsiteY8" fmla="*/ 8119 h 10000"/>
              <a:gd name="connsiteX9" fmla="*/ 541 w 10000"/>
              <a:gd name="connsiteY9" fmla="*/ 9021 h 10000"/>
              <a:gd name="connsiteX10" fmla="*/ 0 w 10000"/>
              <a:gd name="connsiteY10" fmla="*/ 9217 h 10000"/>
              <a:gd name="connsiteX11" fmla="*/ 0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0" y="10000"/>
                </a:moveTo>
                <a:lnTo>
                  <a:pt x="10000" y="6281"/>
                </a:lnTo>
                <a:cubicBezTo>
                  <a:pt x="9996" y="4187"/>
                  <a:pt x="9993" y="2094"/>
                  <a:pt x="9989" y="0"/>
                </a:cubicBezTo>
                <a:lnTo>
                  <a:pt x="7922" y="746"/>
                </a:lnTo>
                <a:lnTo>
                  <a:pt x="6227" y="2076"/>
                </a:lnTo>
                <a:lnTo>
                  <a:pt x="4961" y="3813"/>
                </a:lnTo>
                <a:lnTo>
                  <a:pt x="3361" y="5991"/>
                </a:lnTo>
                <a:lnTo>
                  <a:pt x="2136" y="6998"/>
                </a:lnTo>
                <a:cubicBezTo>
                  <a:pt x="2011" y="7411"/>
                  <a:pt x="1185" y="7706"/>
                  <a:pt x="1060" y="8119"/>
                </a:cubicBezTo>
                <a:lnTo>
                  <a:pt x="541" y="9021"/>
                </a:lnTo>
                <a:lnTo>
                  <a:pt x="0" y="9217"/>
                </a:lnTo>
                <a:lnTo>
                  <a:pt x="0" y="10000"/>
                </a:lnTo>
                <a:close/>
              </a:path>
            </a:pathLst>
          </a:custGeom>
          <a:solidFill>
            <a:srgbClr val="996633"/>
          </a:solidFill>
          <a:ln w="9525">
            <a:solidFill>
              <a:schemeClr val="tx1"/>
            </a:solidFill>
            <a:round/>
            <a:headEnd/>
            <a:tailEnd/>
          </a:ln>
        </p:spPr>
        <p:txBody>
          <a:bodyPr/>
          <a:lstStyle/>
          <a:p>
            <a:endParaRPr lang="en-US" sz="3200">
              <a:solidFill>
                <a:srgbClr val="000000"/>
              </a:solidFill>
            </a:endParaRPr>
          </a:p>
        </p:txBody>
      </p:sp>
      <p:sp>
        <p:nvSpPr>
          <p:cNvPr id="17421" name="Freeform 8"/>
          <p:cNvSpPr>
            <a:spLocks/>
          </p:cNvSpPr>
          <p:nvPr/>
        </p:nvSpPr>
        <p:spPr bwMode="auto">
          <a:xfrm>
            <a:off x="7997825" y="2798764"/>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2" name="Freeform 9"/>
          <p:cNvSpPr>
            <a:spLocks/>
          </p:cNvSpPr>
          <p:nvPr/>
        </p:nvSpPr>
        <p:spPr bwMode="auto">
          <a:xfrm>
            <a:off x="8613776" y="30972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3" name="Freeform 10"/>
          <p:cNvSpPr>
            <a:spLocks/>
          </p:cNvSpPr>
          <p:nvPr/>
        </p:nvSpPr>
        <p:spPr bwMode="auto">
          <a:xfrm>
            <a:off x="6751639" y="25638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4" name="Freeform 11"/>
          <p:cNvSpPr>
            <a:spLocks/>
          </p:cNvSpPr>
          <p:nvPr/>
        </p:nvSpPr>
        <p:spPr bwMode="auto">
          <a:xfrm>
            <a:off x="8156575" y="26400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5" name="Freeform 12"/>
          <p:cNvSpPr>
            <a:spLocks/>
          </p:cNvSpPr>
          <p:nvPr/>
        </p:nvSpPr>
        <p:spPr bwMode="auto">
          <a:xfrm>
            <a:off x="6099175" y="28686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26" name="Line 13"/>
          <p:cNvSpPr>
            <a:spLocks noChangeShapeType="1"/>
          </p:cNvSpPr>
          <p:nvPr/>
        </p:nvSpPr>
        <p:spPr bwMode="auto">
          <a:xfrm>
            <a:off x="4575175" y="5307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7" name="Line 14"/>
          <p:cNvSpPr>
            <a:spLocks noChangeShapeType="1"/>
          </p:cNvSpPr>
          <p:nvPr/>
        </p:nvSpPr>
        <p:spPr bwMode="auto">
          <a:xfrm>
            <a:off x="6670675" y="59039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8" name="Line 15"/>
          <p:cNvSpPr>
            <a:spLocks noChangeShapeType="1"/>
          </p:cNvSpPr>
          <p:nvPr/>
        </p:nvSpPr>
        <p:spPr bwMode="auto">
          <a:xfrm>
            <a:off x="6403975" y="58404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29" name="Line 16"/>
          <p:cNvSpPr>
            <a:spLocks noChangeShapeType="1"/>
          </p:cNvSpPr>
          <p:nvPr/>
        </p:nvSpPr>
        <p:spPr bwMode="auto">
          <a:xfrm>
            <a:off x="6937375" y="6081714"/>
            <a:ext cx="457200" cy="1397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0" name="Line 17"/>
          <p:cNvSpPr>
            <a:spLocks noChangeShapeType="1"/>
          </p:cNvSpPr>
          <p:nvPr/>
        </p:nvSpPr>
        <p:spPr bwMode="auto">
          <a:xfrm>
            <a:off x="5641975" y="5916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1" name="Line 18"/>
          <p:cNvSpPr>
            <a:spLocks noChangeShapeType="1"/>
          </p:cNvSpPr>
          <p:nvPr/>
        </p:nvSpPr>
        <p:spPr bwMode="auto">
          <a:xfrm>
            <a:off x="4879975" y="56118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2" name="Line 19"/>
          <p:cNvSpPr>
            <a:spLocks noChangeShapeType="1"/>
          </p:cNvSpPr>
          <p:nvPr/>
        </p:nvSpPr>
        <p:spPr bwMode="auto">
          <a:xfrm>
            <a:off x="64039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3" name="Line 20"/>
          <p:cNvSpPr>
            <a:spLocks noChangeShapeType="1"/>
          </p:cNvSpPr>
          <p:nvPr/>
        </p:nvSpPr>
        <p:spPr bwMode="auto">
          <a:xfrm>
            <a:off x="5413375" y="57642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4" name="Line 21"/>
          <p:cNvSpPr>
            <a:spLocks noChangeShapeType="1"/>
          </p:cNvSpPr>
          <p:nvPr/>
        </p:nvSpPr>
        <p:spPr bwMode="auto">
          <a:xfrm>
            <a:off x="5260975" y="5535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5" name="Line 22"/>
          <p:cNvSpPr>
            <a:spLocks noChangeShapeType="1"/>
          </p:cNvSpPr>
          <p:nvPr/>
        </p:nvSpPr>
        <p:spPr bwMode="auto">
          <a:xfrm>
            <a:off x="6937375" y="6373813"/>
            <a:ext cx="533400" cy="1524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6" name="Line 23"/>
          <p:cNvSpPr>
            <a:spLocks noChangeShapeType="1"/>
          </p:cNvSpPr>
          <p:nvPr/>
        </p:nvSpPr>
        <p:spPr bwMode="auto">
          <a:xfrm>
            <a:off x="6099175" y="60690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7" name="Line 24"/>
          <p:cNvSpPr>
            <a:spLocks noChangeShapeType="1"/>
          </p:cNvSpPr>
          <p:nvPr/>
        </p:nvSpPr>
        <p:spPr bwMode="auto">
          <a:xfrm>
            <a:off x="4498975" y="53832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38" name="Freeform 25"/>
          <p:cNvSpPr>
            <a:spLocks/>
          </p:cNvSpPr>
          <p:nvPr/>
        </p:nvSpPr>
        <p:spPr bwMode="auto">
          <a:xfrm>
            <a:off x="7242175" y="3259139"/>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39" name="Freeform 26"/>
          <p:cNvSpPr>
            <a:spLocks/>
          </p:cNvSpPr>
          <p:nvPr/>
        </p:nvSpPr>
        <p:spPr bwMode="auto">
          <a:xfrm>
            <a:off x="2758684" y="1479117"/>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0" name="Freeform 27"/>
          <p:cNvSpPr>
            <a:spLocks/>
          </p:cNvSpPr>
          <p:nvPr/>
        </p:nvSpPr>
        <p:spPr bwMode="auto">
          <a:xfrm>
            <a:off x="7927975" y="3597276"/>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1" name="Freeform 28"/>
          <p:cNvSpPr>
            <a:spLocks/>
          </p:cNvSpPr>
          <p:nvPr/>
        </p:nvSpPr>
        <p:spPr bwMode="auto">
          <a:xfrm>
            <a:off x="6708775" y="25638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42" name="Freeform 30"/>
          <p:cNvSpPr>
            <a:spLocks/>
          </p:cNvSpPr>
          <p:nvPr/>
        </p:nvSpPr>
        <p:spPr bwMode="auto">
          <a:xfrm>
            <a:off x="1524000" y="1893455"/>
            <a:ext cx="7299325" cy="3261159"/>
          </a:xfrm>
          <a:custGeom>
            <a:avLst/>
            <a:gdLst>
              <a:gd name="T0" fmla="*/ 1831088940 w 20356"/>
              <a:gd name="T1" fmla="*/ 404562449 h 21806"/>
              <a:gd name="T2" fmla="*/ 1849346586 w 20356"/>
              <a:gd name="T3" fmla="*/ 404995042 h 21806"/>
              <a:gd name="T4" fmla="*/ 1864760599 w 20356"/>
              <a:gd name="T5" fmla="*/ 397169129 h 21806"/>
              <a:gd name="T6" fmla="*/ 1867604231 w 20356"/>
              <a:gd name="T7" fmla="*/ 359280837 h 21806"/>
              <a:gd name="T8" fmla="*/ 1688697722 w 20356"/>
              <a:gd name="T9" fmla="*/ 337063298 h 21806"/>
              <a:gd name="T10" fmla="*/ 1550251482 w 20356"/>
              <a:gd name="T11" fmla="*/ 305702863 h 21806"/>
              <a:gd name="T12" fmla="*/ 1434832970 w 20356"/>
              <a:gd name="T13" fmla="*/ 284802101 h 21806"/>
              <a:gd name="T14" fmla="*/ 1296386730 w 20356"/>
              <a:gd name="T15" fmla="*/ 274361150 h 21806"/>
              <a:gd name="T16" fmla="*/ 1149224522 w 20356"/>
              <a:gd name="T17" fmla="*/ 232541110 h 21806"/>
              <a:gd name="T18" fmla="*/ 952977550 w 20356"/>
              <a:gd name="T19" fmla="*/ 184211866 h 21806"/>
              <a:gd name="T20" fmla="*/ 736637355 w 20356"/>
              <a:gd name="T21" fmla="*/ 152851431 h 21806"/>
              <a:gd name="T22" fmla="*/ 626999854 w 20356"/>
              <a:gd name="T23" fmla="*/ 113665049 h 21806"/>
              <a:gd name="T24" fmla="*/ 456809011 w 20356"/>
              <a:gd name="T25" fmla="*/ 77093602 h 21806"/>
              <a:gd name="T26" fmla="*/ 321206707 w 20356"/>
              <a:gd name="T27" fmla="*/ 67950689 h 21806"/>
              <a:gd name="T28" fmla="*/ 220193169 w 20356"/>
              <a:gd name="T29" fmla="*/ 35273400 h 21806"/>
              <a:gd name="T30" fmla="*/ 96151034 w 20356"/>
              <a:gd name="T31" fmla="*/ 19602646 h 21806"/>
              <a:gd name="T32" fmla="*/ 3853505 w 20356"/>
              <a:gd name="T33" fmla="*/ 0 h 21806"/>
              <a:gd name="T34" fmla="*/ 3853505 w 20356"/>
              <a:gd name="T35" fmla="*/ 20900702 h 21806"/>
              <a:gd name="T36" fmla="*/ 950133312 w 20356"/>
              <a:gd name="T37" fmla="*/ 232559901 h 21806"/>
              <a:gd name="T38" fmla="*/ 1804115023 w 20356"/>
              <a:gd name="T39" fmla="*/ 410224845 h 218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356"/>
              <a:gd name="T61" fmla="*/ 0 h 21806"/>
              <a:gd name="T62" fmla="*/ 20356 w 20356"/>
              <a:gd name="T63" fmla="*/ 21806 h 218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356" h="21806">
                <a:moveTo>
                  <a:pt x="19958" y="21505"/>
                </a:moveTo>
                <a:lnTo>
                  <a:pt x="20157" y="21528"/>
                </a:lnTo>
                <a:lnTo>
                  <a:pt x="20325" y="21112"/>
                </a:lnTo>
                <a:cubicBezTo>
                  <a:pt x="20335" y="20441"/>
                  <a:pt x="20346" y="19769"/>
                  <a:pt x="20356" y="19098"/>
                </a:cubicBezTo>
                <a:lnTo>
                  <a:pt x="18406" y="17917"/>
                </a:lnTo>
                <a:lnTo>
                  <a:pt x="16897" y="16250"/>
                </a:lnTo>
                <a:lnTo>
                  <a:pt x="15639" y="15139"/>
                </a:lnTo>
                <a:lnTo>
                  <a:pt x="14130" y="14584"/>
                </a:lnTo>
                <a:lnTo>
                  <a:pt x="12526" y="12361"/>
                </a:lnTo>
                <a:lnTo>
                  <a:pt x="10387" y="9792"/>
                </a:lnTo>
                <a:lnTo>
                  <a:pt x="8029" y="8125"/>
                </a:lnTo>
                <a:lnTo>
                  <a:pt x="6834" y="6042"/>
                </a:lnTo>
                <a:lnTo>
                  <a:pt x="4979" y="4098"/>
                </a:lnTo>
                <a:lnTo>
                  <a:pt x="3501" y="3612"/>
                </a:lnTo>
                <a:lnTo>
                  <a:pt x="2400" y="1875"/>
                </a:lnTo>
                <a:lnTo>
                  <a:pt x="1048" y="1042"/>
                </a:lnTo>
                <a:lnTo>
                  <a:pt x="42" y="0"/>
                </a:lnTo>
                <a:cubicBezTo>
                  <a:pt x="0" y="185"/>
                  <a:pt x="84" y="926"/>
                  <a:pt x="42" y="1111"/>
                </a:cubicBezTo>
                <a:lnTo>
                  <a:pt x="10356" y="12362"/>
                </a:lnTo>
                <a:lnTo>
                  <a:pt x="19664" y="21806"/>
                </a:lnTo>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46" name="Line 31"/>
          <p:cNvSpPr>
            <a:spLocks noChangeShapeType="1"/>
          </p:cNvSpPr>
          <p:nvPr/>
        </p:nvSpPr>
        <p:spPr bwMode="auto">
          <a:xfrm flipH="1" flipV="1">
            <a:off x="1524001" y="2118592"/>
            <a:ext cx="5578764" cy="2407227"/>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445" name="Freeform 75"/>
          <p:cNvSpPr>
            <a:spLocks/>
          </p:cNvSpPr>
          <p:nvPr/>
        </p:nvSpPr>
        <p:spPr bwMode="auto">
          <a:xfrm>
            <a:off x="7710490" y="3219451"/>
            <a:ext cx="2817551" cy="3452813"/>
          </a:xfrm>
          <a:custGeom>
            <a:avLst/>
            <a:gdLst>
              <a:gd name="T0" fmla="*/ 127000 w 1773"/>
              <a:gd name="T1" fmla="*/ 2935287 h 2080"/>
              <a:gd name="T2" fmla="*/ 655638 w 1773"/>
              <a:gd name="T3" fmla="*/ 2654300 h 2080"/>
              <a:gd name="T4" fmla="*/ 1041400 w 1773"/>
              <a:gd name="T5" fmla="*/ 2197100 h 2080"/>
              <a:gd name="T6" fmla="*/ 1674813 w 1773"/>
              <a:gd name="T7" fmla="*/ 1203325 h 2080"/>
              <a:gd name="T8" fmla="*/ 2228851 w 1773"/>
              <a:gd name="T9" fmla="*/ 384175 h 2080"/>
              <a:gd name="T10" fmla="*/ 2814638 w 1773"/>
              <a:gd name="T11" fmla="*/ 0 h 2080"/>
              <a:gd name="T12" fmla="*/ 2809876 w 1773"/>
              <a:gd name="T13" fmla="*/ 1860550 h 2080"/>
              <a:gd name="T14" fmla="*/ 0 w 1773"/>
              <a:gd name="T15" fmla="*/ 3302000 h 2080"/>
              <a:gd name="T16" fmla="*/ 127000 w 1773"/>
              <a:gd name="T17" fmla="*/ 2935287 h 20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3"/>
              <a:gd name="T28" fmla="*/ 0 h 2080"/>
              <a:gd name="T29" fmla="*/ 1773 w 1773"/>
              <a:gd name="T30" fmla="*/ 2080 h 2080"/>
              <a:gd name="connsiteX0" fmla="*/ 451 w 10000"/>
              <a:gd name="connsiteY0" fmla="*/ 8889 h 10000"/>
              <a:gd name="connsiteX1" fmla="*/ 2329 w 10000"/>
              <a:gd name="connsiteY1" fmla="*/ 8038 h 10000"/>
              <a:gd name="connsiteX2" fmla="*/ 3700 w 10000"/>
              <a:gd name="connsiteY2" fmla="*/ 6654 h 10000"/>
              <a:gd name="connsiteX3" fmla="*/ 5950 w 10000"/>
              <a:gd name="connsiteY3" fmla="*/ 3644 h 10000"/>
              <a:gd name="connsiteX4" fmla="*/ 7919 w 10000"/>
              <a:gd name="connsiteY4" fmla="*/ 1163 h 10000"/>
              <a:gd name="connsiteX5" fmla="*/ 10000 w 10000"/>
              <a:gd name="connsiteY5" fmla="*/ 0 h 10000"/>
              <a:gd name="connsiteX6" fmla="*/ 9983 w 10000"/>
              <a:gd name="connsiteY6" fmla="*/ 5834 h 10000"/>
              <a:gd name="connsiteX7" fmla="*/ 0 w 10000"/>
              <a:gd name="connsiteY7" fmla="*/ 10000 h 10000"/>
              <a:gd name="connsiteX8" fmla="*/ 451 w 10000"/>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0 w 10016"/>
              <a:gd name="connsiteY7" fmla="*/ 10000 h 10000"/>
              <a:gd name="connsiteX8" fmla="*/ 451 w 10016"/>
              <a:gd name="connsiteY8"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0 w 10016"/>
              <a:gd name="connsiteY8" fmla="*/ 10000 h 10000"/>
              <a:gd name="connsiteX9" fmla="*/ 451 w 10016"/>
              <a:gd name="connsiteY9"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0 w 10016"/>
              <a:gd name="connsiteY9" fmla="*/ 10000 h 10000"/>
              <a:gd name="connsiteX10" fmla="*/ 451 w 10016"/>
              <a:gd name="connsiteY10"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0 w 10016"/>
              <a:gd name="connsiteY10" fmla="*/ 10000 h 10000"/>
              <a:gd name="connsiteX11" fmla="*/ 451 w 10016"/>
              <a:gd name="connsiteY11" fmla="*/ 8889 h 10000"/>
              <a:gd name="connsiteX0" fmla="*/ 451 w 10016"/>
              <a:gd name="connsiteY0" fmla="*/ 8889 h 10000"/>
              <a:gd name="connsiteX1" fmla="*/ 2329 w 10016"/>
              <a:gd name="connsiteY1" fmla="*/ 8038 h 10000"/>
              <a:gd name="connsiteX2" fmla="*/ 3700 w 10016"/>
              <a:gd name="connsiteY2" fmla="*/ 6654 h 10000"/>
              <a:gd name="connsiteX3" fmla="*/ 5950 w 10016"/>
              <a:gd name="connsiteY3" fmla="*/ 3644 h 10000"/>
              <a:gd name="connsiteX4" fmla="*/ 7919 w 10016"/>
              <a:gd name="connsiteY4" fmla="*/ 1163 h 10000"/>
              <a:gd name="connsiteX5" fmla="*/ 10000 w 10016"/>
              <a:gd name="connsiteY5" fmla="*/ 0 h 10000"/>
              <a:gd name="connsiteX6" fmla="*/ 10010 w 10016"/>
              <a:gd name="connsiteY6" fmla="*/ 3164 h 10000"/>
              <a:gd name="connsiteX7" fmla="*/ 8699 w 10016"/>
              <a:gd name="connsiteY7" fmla="*/ 3785 h 10000"/>
              <a:gd name="connsiteX8" fmla="*/ 6613 w 10016"/>
              <a:gd name="connsiteY8" fmla="*/ 5661 h 10000"/>
              <a:gd name="connsiteX9" fmla="*/ 5448 w 10016"/>
              <a:gd name="connsiteY9" fmla="*/ 7294 h 10000"/>
              <a:gd name="connsiteX10" fmla="*/ 3687 w 10016"/>
              <a:gd name="connsiteY10" fmla="*/ 8441 h 10000"/>
              <a:gd name="connsiteX11" fmla="*/ 0 w 10016"/>
              <a:gd name="connsiteY11" fmla="*/ 10000 h 10000"/>
              <a:gd name="connsiteX12" fmla="*/ 451 w 10016"/>
              <a:gd name="connsiteY12" fmla="*/ 88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6" h="10000">
                <a:moveTo>
                  <a:pt x="451" y="8889"/>
                </a:moveTo>
                <a:lnTo>
                  <a:pt x="2329" y="8038"/>
                </a:lnTo>
                <a:lnTo>
                  <a:pt x="3700" y="6654"/>
                </a:lnTo>
                <a:lnTo>
                  <a:pt x="5950" y="3644"/>
                </a:lnTo>
                <a:lnTo>
                  <a:pt x="7919" y="1163"/>
                </a:lnTo>
                <a:lnTo>
                  <a:pt x="10000" y="0"/>
                </a:lnTo>
                <a:cubicBezTo>
                  <a:pt x="9994" y="1878"/>
                  <a:pt x="10016" y="1286"/>
                  <a:pt x="10010" y="3164"/>
                </a:cubicBezTo>
                <a:lnTo>
                  <a:pt x="8699" y="3785"/>
                </a:lnTo>
                <a:lnTo>
                  <a:pt x="6613" y="5661"/>
                </a:lnTo>
                <a:lnTo>
                  <a:pt x="5448" y="7294"/>
                </a:lnTo>
                <a:lnTo>
                  <a:pt x="3687" y="8441"/>
                </a:lnTo>
                <a:lnTo>
                  <a:pt x="0" y="10000"/>
                </a:lnTo>
                <a:lnTo>
                  <a:pt x="451" y="8889"/>
                </a:lnTo>
                <a:close/>
              </a:path>
            </a:pathLst>
          </a:custGeom>
          <a:solidFill>
            <a:srgbClr val="3366FF">
              <a:alpha val="50195"/>
            </a:srgbClr>
          </a:solidFill>
          <a:ln w="9525">
            <a:solidFill>
              <a:schemeClr val="tx1"/>
            </a:solidFill>
            <a:round/>
            <a:headEnd/>
            <a:tailEnd/>
          </a:ln>
        </p:spPr>
        <p:txBody>
          <a:bodyPr/>
          <a:lstStyle/>
          <a:p>
            <a:endParaRPr lang="en-US" sz="3200">
              <a:solidFill>
                <a:srgbClr val="000000"/>
              </a:solidFill>
            </a:endParaRPr>
          </a:p>
        </p:txBody>
      </p:sp>
      <p:sp>
        <p:nvSpPr>
          <p:cNvPr id="17446" name="Freeform 76"/>
          <p:cNvSpPr>
            <a:spLocks/>
          </p:cNvSpPr>
          <p:nvPr/>
        </p:nvSpPr>
        <p:spPr bwMode="auto">
          <a:xfrm>
            <a:off x="7667626" y="6243639"/>
            <a:ext cx="174625" cy="431800"/>
          </a:xfrm>
          <a:custGeom>
            <a:avLst/>
            <a:gdLst>
              <a:gd name="T0" fmla="*/ 0 w 90"/>
              <a:gd name="T1" fmla="*/ 76200 h 240"/>
              <a:gd name="T2" fmla="*/ 0 w 90"/>
              <a:gd name="T3" fmla="*/ 381000 h 240"/>
              <a:gd name="T4" fmla="*/ 85725 w 90"/>
              <a:gd name="T5" fmla="*/ 295275 h 240"/>
              <a:gd name="T6" fmla="*/ 142875 w 90"/>
              <a:gd name="T7" fmla="*/ 0 h 240"/>
              <a:gd name="T8" fmla="*/ 0 w 90"/>
              <a:gd name="T9" fmla="*/ 76200 h 240"/>
              <a:gd name="T10" fmla="*/ 0 60000 65536"/>
              <a:gd name="T11" fmla="*/ 0 60000 65536"/>
              <a:gd name="T12" fmla="*/ 0 60000 65536"/>
              <a:gd name="T13" fmla="*/ 0 60000 65536"/>
              <a:gd name="T14" fmla="*/ 0 60000 65536"/>
              <a:gd name="T15" fmla="*/ 0 w 90"/>
              <a:gd name="T16" fmla="*/ 0 h 240"/>
              <a:gd name="T17" fmla="*/ 90 w 90"/>
              <a:gd name="T18" fmla="*/ 240 h 240"/>
            </a:gdLst>
            <a:ahLst/>
            <a:cxnLst>
              <a:cxn ang="T10">
                <a:pos x="T0" y="T1"/>
              </a:cxn>
              <a:cxn ang="T11">
                <a:pos x="T2" y="T3"/>
              </a:cxn>
              <a:cxn ang="T12">
                <a:pos x="T4" y="T5"/>
              </a:cxn>
              <a:cxn ang="T13">
                <a:pos x="T6" y="T7"/>
              </a:cxn>
              <a:cxn ang="T14">
                <a:pos x="T8" y="T9"/>
              </a:cxn>
            </a:cxnLst>
            <a:rect l="T15" t="T16" r="T17" b="T18"/>
            <a:pathLst>
              <a:path w="90" h="240">
                <a:moveTo>
                  <a:pt x="0" y="48"/>
                </a:moveTo>
                <a:lnTo>
                  <a:pt x="0" y="240"/>
                </a:lnTo>
                <a:lnTo>
                  <a:pt x="54" y="186"/>
                </a:lnTo>
                <a:lnTo>
                  <a:pt x="90" y="0"/>
                </a:lnTo>
                <a:lnTo>
                  <a:pt x="0" y="48"/>
                </a:lnTo>
                <a:close/>
              </a:path>
            </a:pathLst>
          </a:custGeom>
          <a:solidFill>
            <a:srgbClr val="0066FF"/>
          </a:solidFill>
          <a:ln w="9525" cap="flat" cmpd="sng">
            <a:solidFill>
              <a:schemeClr val="tx1"/>
            </a:solidFill>
            <a:prstDash val="solid"/>
            <a:round/>
            <a:headEnd type="none" w="med" len="med"/>
            <a:tailEnd type="none" w="med" len="med"/>
          </a:ln>
        </p:spPr>
        <p:txBody>
          <a:bodyPr/>
          <a:lstStyle/>
          <a:p>
            <a:endParaRPr lang="en-US" sz="3200">
              <a:solidFill>
                <a:srgbClr val="000000"/>
              </a:solidFill>
            </a:endParaRPr>
          </a:p>
        </p:txBody>
      </p:sp>
      <p:sp>
        <p:nvSpPr>
          <p:cNvPr id="17447" name="Freeform 77"/>
          <p:cNvSpPr>
            <a:spLocks/>
          </p:cNvSpPr>
          <p:nvPr/>
        </p:nvSpPr>
        <p:spPr bwMode="auto">
          <a:xfrm>
            <a:off x="9118601" y="4021140"/>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48" name="Freeform 78"/>
          <p:cNvSpPr>
            <a:spLocks/>
          </p:cNvSpPr>
          <p:nvPr/>
        </p:nvSpPr>
        <p:spPr bwMode="auto">
          <a:xfrm>
            <a:off x="9832975" y="3071814"/>
            <a:ext cx="133351" cy="784225"/>
          </a:xfrm>
          <a:custGeom>
            <a:avLst/>
            <a:gdLst>
              <a:gd name="T0" fmla="*/ 133350 w 84"/>
              <a:gd name="T1" fmla="*/ 0 h 494"/>
              <a:gd name="T2" fmla="*/ 92075 w 84"/>
              <a:gd name="T3" fmla="*/ 330200 h 494"/>
              <a:gd name="T4" fmla="*/ 0 w 84"/>
              <a:gd name="T5" fmla="*/ 784225 h 494"/>
              <a:gd name="T6" fmla="*/ 0 60000 65536"/>
              <a:gd name="T7" fmla="*/ 0 60000 65536"/>
              <a:gd name="T8" fmla="*/ 0 60000 65536"/>
              <a:gd name="T9" fmla="*/ 0 w 84"/>
              <a:gd name="T10" fmla="*/ 0 h 494"/>
              <a:gd name="T11" fmla="*/ 84 w 84"/>
              <a:gd name="T12" fmla="*/ 494 h 494"/>
            </a:gdLst>
            <a:ahLst/>
            <a:cxnLst>
              <a:cxn ang="T6">
                <a:pos x="T0" y="T1"/>
              </a:cxn>
              <a:cxn ang="T7">
                <a:pos x="T2" y="T3"/>
              </a:cxn>
              <a:cxn ang="T8">
                <a:pos x="T4" y="T5"/>
              </a:cxn>
            </a:cxnLst>
            <a:rect l="T9" t="T10" r="T11" b="T12"/>
            <a:pathLst>
              <a:path w="84" h="494">
                <a:moveTo>
                  <a:pt x="84" y="0"/>
                </a:moveTo>
                <a:lnTo>
                  <a:pt x="58" y="208"/>
                </a:lnTo>
                <a:lnTo>
                  <a:pt x="0" y="494"/>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4" name="Freeform 39"/>
          <p:cNvSpPr>
            <a:spLocks/>
          </p:cNvSpPr>
          <p:nvPr/>
        </p:nvSpPr>
        <p:spPr bwMode="auto">
          <a:xfrm>
            <a:off x="5946777" y="4992688"/>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55" name="Freeform 42"/>
          <p:cNvSpPr>
            <a:spLocks/>
          </p:cNvSpPr>
          <p:nvPr/>
        </p:nvSpPr>
        <p:spPr bwMode="auto">
          <a:xfrm>
            <a:off x="2974977" y="26114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56" name="Freeform 80"/>
          <p:cNvSpPr>
            <a:spLocks/>
          </p:cNvSpPr>
          <p:nvPr/>
        </p:nvSpPr>
        <p:spPr bwMode="auto">
          <a:xfrm>
            <a:off x="8791575" y="4468813"/>
            <a:ext cx="234951" cy="533400"/>
          </a:xfrm>
          <a:custGeom>
            <a:avLst/>
            <a:gdLst>
              <a:gd name="T0" fmla="*/ 234950 w 148"/>
              <a:gd name="T1" fmla="*/ 0 h 336"/>
              <a:gd name="T2" fmla="*/ 114300 w 148"/>
              <a:gd name="T3" fmla="*/ 330200 h 336"/>
              <a:gd name="T4" fmla="*/ 0 w 148"/>
              <a:gd name="T5" fmla="*/ 533400 h 336"/>
              <a:gd name="T6" fmla="*/ 0 60000 65536"/>
              <a:gd name="T7" fmla="*/ 0 60000 65536"/>
              <a:gd name="T8" fmla="*/ 0 60000 65536"/>
              <a:gd name="T9" fmla="*/ 0 w 148"/>
              <a:gd name="T10" fmla="*/ 0 h 336"/>
              <a:gd name="T11" fmla="*/ 148 w 148"/>
              <a:gd name="T12" fmla="*/ 336 h 336"/>
            </a:gdLst>
            <a:ahLst/>
            <a:cxnLst>
              <a:cxn ang="T6">
                <a:pos x="T0" y="T1"/>
              </a:cxn>
              <a:cxn ang="T7">
                <a:pos x="T2" y="T3"/>
              </a:cxn>
              <a:cxn ang="T8">
                <a:pos x="T4" y="T5"/>
              </a:cxn>
            </a:cxnLst>
            <a:rect l="T9" t="T10" r="T11" b="T12"/>
            <a:pathLst>
              <a:path w="148" h="336">
                <a:moveTo>
                  <a:pt x="148" y="0"/>
                </a:moveTo>
                <a:lnTo>
                  <a:pt x="72" y="208"/>
                </a:lnTo>
                <a:lnTo>
                  <a:pt x="0" y="336"/>
                </a:lnTo>
              </a:path>
            </a:pathLst>
          </a:custGeom>
          <a:noFill/>
          <a:ln w="19050" cap="flat" cmpd="sng">
            <a:solidFill>
              <a:srgbClr val="000066"/>
            </a:solidFill>
            <a:prstDash val="dash"/>
            <a:round/>
            <a:headEnd type="none" w="med" len="med"/>
            <a:tailEnd type="triangle" w="med" len="med"/>
          </a:ln>
        </p:spPr>
        <p:txBody>
          <a:bodyPr/>
          <a:lstStyle/>
          <a:p>
            <a:endParaRPr lang="en-US" sz="3200">
              <a:solidFill>
                <a:srgbClr val="000000"/>
              </a:solidFill>
            </a:endParaRPr>
          </a:p>
        </p:txBody>
      </p:sp>
      <p:sp>
        <p:nvSpPr>
          <p:cNvPr id="17459" name="Line 24"/>
          <p:cNvSpPr>
            <a:spLocks noChangeShapeType="1"/>
          </p:cNvSpPr>
          <p:nvPr/>
        </p:nvSpPr>
        <p:spPr bwMode="auto">
          <a:xfrm>
            <a:off x="3851275" y="524033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0" name="Line 24"/>
          <p:cNvSpPr>
            <a:spLocks noChangeShapeType="1"/>
          </p:cNvSpPr>
          <p:nvPr/>
        </p:nvSpPr>
        <p:spPr bwMode="auto">
          <a:xfrm>
            <a:off x="2519680" y="47183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1" name="Line 24"/>
          <p:cNvSpPr>
            <a:spLocks noChangeShapeType="1"/>
          </p:cNvSpPr>
          <p:nvPr/>
        </p:nvSpPr>
        <p:spPr bwMode="auto">
          <a:xfrm>
            <a:off x="2681605" y="49945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2" name="Line 24"/>
          <p:cNvSpPr>
            <a:spLocks noChangeShapeType="1"/>
          </p:cNvSpPr>
          <p:nvPr/>
        </p:nvSpPr>
        <p:spPr bwMode="auto">
          <a:xfrm>
            <a:off x="3508375" y="515461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3" name="Line 24"/>
          <p:cNvSpPr>
            <a:spLocks noChangeShapeType="1"/>
          </p:cNvSpPr>
          <p:nvPr/>
        </p:nvSpPr>
        <p:spPr bwMode="auto">
          <a:xfrm>
            <a:off x="4137025" y="540226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4" name="Line 24"/>
          <p:cNvSpPr>
            <a:spLocks noChangeShapeType="1"/>
          </p:cNvSpPr>
          <p:nvPr/>
        </p:nvSpPr>
        <p:spPr bwMode="auto">
          <a:xfrm>
            <a:off x="2319655" y="48136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465" name="Freeform 8"/>
          <p:cNvSpPr>
            <a:spLocks/>
          </p:cNvSpPr>
          <p:nvPr/>
        </p:nvSpPr>
        <p:spPr bwMode="auto">
          <a:xfrm>
            <a:off x="4689475" y="1998663"/>
            <a:ext cx="793751" cy="812800"/>
          </a:xfrm>
          <a:custGeom>
            <a:avLst/>
            <a:gdLst>
              <a:gd name="T0" fmla="*/ 793750 w 618"/>
              <a:gd name="T1" fmla="*/ 0 h 618"/>
              <a:gd name="T2" fmla="*/ 535589 w 618"/>
              <a:gd name="T3" fmla="*/ 131521 h 618"/>
              <a:gd name="T4" fmla="*/ 328803 w 618"/>
              <a:gd name="T5" fmla="*/ 385357 h 618"/>
              <a:gd name="T6" fmla="*/ 160548 w 618"/>
              <a:gd name="T7" fmla="*/ 648399 h 618"/>
              <a:gd name="T8" fmla="*/ 0 w 618"/>
              <a:gd name="T9" fmla="*/ 812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6" name="Freeform 9"/>
          <p:cNvSpPr>
            <a:spLocks/>
          </p:cNvSpPr>
          <p:nvPr/>
        </p:nvSpPr>
        <p:spPr bwMode="auto">
          <a:xfrm>
            <a:off x="5118101" y="2297113"/>
            <a:ext cx="981075" cy="981075"/>
          </a:xfrm>
          <a:custGeom>
            <a:avLst/>
            <a:gdLst>
              <a:gd name="T0" fmla="*/ 981075 w 618"/>
              <a:gd name="T1" fmla="*/ 0 h 618"/>
              <a:gd name="T2" fmla="*/ 661987 w 618"/>
              <a:gd name="T3" fmla="*/ 158750 h 618"/>
              <a:gd name="T4" fmla="*/ 406400 w 618"/>
              <a:gd name="T5" fmla="*/ 465138 h 618"/>
              <a:gd name="T6" fmla="*/ 198437 w 618"/>
              <a:gd name="T7" fmla="*/ 782637 h 618"/>
              <a:gd name="T8" fmla="*/ 0 w 618"/>
              <a:gd name="T9" fmla="*/ 9810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7" name="Freeform 10"/>
          <p:cNvSpPr>
            <a:spLocks/>
          </p:cNvSpPr>
          <p:nvPr/>
        </p:nvSpPr>
        <p:spPr bwMode="auto">
          <a:xfrm>
            <a:off x="3584577" y="1763713"/>
            <a:ext cx="652463" cy="685800"/>
          </a:xfrm>
          <a:custGeom>
            <a:avLst/>
            <a:gdLst>
              <a:gd name="T0" fmla="*/ 652463 w 618"/>
              <a:gd name="T1" fmla="*/ 0 h 618"/>
              <a:gd name="T2" fmla="*/ 440254 w 618"/>
              <a:gd name="T3" fmla="*/ 110971 h 618"/>
              <a:gd name="T4" fmla="*/ 270276 w 618"/>
              <a:gd name="T5" fmla="*/ 325145 h 618"/>
              <a:gd name="T6" fmla="*/ 131971 w 618"/>
              <a:gd name="T7" fmla="*/ 547086 h 618"/>
              <a:gd name="T8" fmla="*/ 0 w 618"/>
              <a:gd name="T9" fmla="*/ 6858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8" name="Freeform 11"/>
          <p:cNvSpPr>
            <a:spLocks/>
          </p:cNvSpPr>
          <p:nvPr/>
        </p:nvSpPr>
        <p:spPr bwMode="auto">
          <a:xfrm>
            <a:off x="4660900" y="18399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69" name="Freeform 25"/>
          <p:cNvSpPr>
            <a:spLocks/>
          </p:cNvSpPr>
          <p:nvPr/>
        </p:nvSpPr>
        <p:spPr bwMode="auto">
          <a:xfrm>
            <a:off x="3908426" y="2154240"/>
            <a:ext cx="285751" cy="428625"/>
          </a:xfrm>
          <a:custGeom>
            <a:avLst/>
            <a:gdLst>
              <a:gd name="T0" fmla="*/ 285750 w 618"/>
              <a:gd name="T1" fmla="*/ 0 h 618"/>
              <a:gd name="T2" fmla="*/ 192812 w 618"/>
              <a:gd name="T3" fmla="*/ 69357 h 618"/>
              <a:gd name="T4" fmla="*/ 118369 w 618"/>
              <a:gd name="T5" fmla="*/ 203215 h 618"/>
              <a:gd name="T6" fmla="*/ 57797 w 618"/>
              <a:gd name="T7" fmla="*/ 341929 h 618"/>
              <a:gd name="T8" fmla="*/ 0 w 618"/>
              <a:gd name="T9" fmla="*/ 42862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0" name="Freeform 26"/>
          <p:cNvSpPr>
            <a:spLocks/>
          </p:cNvSpPr>
          <p:nvPr/>
        </p:nvSpPr>
        <p:spPr bwMode="auto">
          <a:xfrm>
            <a:off x="4279900" y="1687513"/>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1" name="Freeform 27"/>
          <p:cNvSpPr>
            <a:spLocks/>
          </p:cNvSpPr>
          <p:nvPr/>
        </p:nvSpPr>
        <p:spPr bwMode="auto">
          <a:xfrm>
            <a:off x="4994275" y="23256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2" name="Freeform 28"/>
          <p:cNvSpPr>
            <a:spLocks/>
          </p:cNvSpPr>
          <p:nvPr/>
        </p:nvSpPr>
        <p:spPr bwMode="auto">
          <a:xfrm>
            <a:off x="3336926" y="1763714"/>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73" name="Freeform 27"/>
          <p:cNvSpPr>
            <a:spLocks/>
          </p:cNvSpPr>
          <p:nvPr/>
        </p:nvSpPr>
        <p:spPr bwMode="auto">
          <a:xfrm>
            <a:off x="5727701" y="2554289"/>
            <a:ext cx="495300" cy="576263"/>
          </a:xfrm>
          <a:custGeom>
            <a:avLst/>
            <a:gdLst>
              <a:gd name="T0" fmla="*/ 495300 w 618"/>
              <a:gd name="T1" fmla="*/ 0 h 618"/>
              <a:gd name="T2" fmla="*/ 334207 w 618"/>
              <a:gd name="T3" fmla="*/ 93246 h 618"/>
              <a:gd name="T4" fmla="*/ 205173 w 618"/>
              <a:gd name="T5" fmla="*/ 273212 h 618"/>
              <a:gd name="T6" fmla="*/ 100182 w 618"/>
              <a:gd name="T7" fmla="*/ 459704 h 618"/>
              <a:gd name="T8" fmla="*/ 0 w 618"/>
              <a:gd name="T9" fmla="*/ 576262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3" name="Freeform 42"/>
          <p:cNvSpPr>
            <a:spLocks/>
          </p:cNvSpPr>
          <p:nvPr/>
        </p:nvSpPr>
        <p:spPr bwMode="auto">
          <a:xfrm>
            <a:off x="4832351" y="3392488"/>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5" name="Freeform 42"/>
          <p:cNvSpPr>
            <a:spLocks/>
          </p:cNvSpPr>
          <p:nvPr/>
        </p:nvSpPr>
        <p:spPr bwMode="auto">
          <a:xfrm>
            <a:off x="6985002" y="4325939"/>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6" name="Freeform 42"/>
          <p:cNvSpPr>
            <a:spLocks/>
          </p:cNvSpPr>
          <p:nvPr/>
        </p:nvSpPr>
        <p:spPr bwMode="auto">
          <a:xfrm>
            <a:off x="8185151" y="4849813"/>
            <a:ext cx="485775" cy="228600"/>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497" name="Freeform 39"/>
          <p:cNvSpPr>
            <a:spLocks/>
          </p:cNvSpPr>
          <p:nvPr/>
        </p:nvSpPr>
        <p:spPr bwMode="auto">
          <a:xfrm>
            <a:off x="4708526" y="4745039"/>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499" name="Freeform 39"/>
          <p:cNvSpPr>
            <a:spLocks/>
          </p:cNvSpPr>
          <p:nvPr/>
        </p:nvSpPr>
        <p:spPr bwMode="auto">
          <a:xfrm>
            <a:off x="2784477" y="324961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7504" name="Freeform 28"/>
          <p:cNvSpPr>
            <a:spLocks/>
          </p:cNvSpPr>
          <p:nvPr/>
        </p:nvSpPr>
        <p:spPr bwMode="auto">
          <a:xfrm>
            <a:off x="2465387" y="2916239"/>
            <a:ext cx="409576" cy="571500"/>
          </a:xfrm>
          <a:custGeom>
            <a:avLst/>
            <a:gdLst>
              <a:gd name="T0" fmla="*/ 409576 w 618"/>
              <a:gd name="T1" fmla="*/ 0 h 618"/>
              <a:gd name="T2" fmla="*/ 276364 w 618"/>
              <a:gd name="T3" fmla="*/ 92476 h 618"/>
              <a:gd name="T4" fmla="*/ 169663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7505" name="Picture 3"/>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1388029" flipH="1">
            <a:off x="1838324" y="1938337"/>
            <a:ext cx="827088" cy="484187"/>
          </a:xfrm>
          <a:prstGeom prst="rect">
            <a:avLst/>
          </a:prstGeom>
          <a:noFill/>
          <a:ln w="9525">
            <a:noFill/>
            <a:miter lim="800000"/>
            <a:headEnd/>
            <a:tailEnd/>
          </a:ln>
        </p:spPr>
      </p:pic>
      <p:cxnSp>
        <p:nvCxnSpPr>
          <p:cNvPr id="17506" name="Straight Connector 232"/>
          <p:cNvCxnSpPr>
            <a:cxnSpLocks noChangeShapeType="1"/>
          </p:cNvCxnSpPr>
          <p:nvPr/>
        </p:nvCxnSpPr>
        <p:spPr bwMode="auto">
          <a:xfrm flipV="1">
            <a:off x="3616961" y="2975294"/>
            <a:ext cx="88900" cy="195263"/>
          </a:xfrm>
          <a:prstGeom prst="line">
            <a:avLst/>
          </a:prstGeom>
          <a:noFill/>
          <a:ln w="171450" algn="ctr">
            <a:solidFill>
              <a:schemeClr val="tx1"/>
            </a:solidFill>
            <a:round/>
            <a:headEnd/>
            <a:tailEnd/>
          </a:ln>
        </p:spPr>
      </p:cxnSp>
      <p:sp>
        <p:nvSpPr>
          <p:cNvPr id="17507" name="Oval 233"/>
          <p:cNvSpPr>
            <a:spLocks noChangeArrowheads="1"/>
          </p:cNvSpPr>
          <p:nvPr/>
        </p:nvSpPr>
        <p:spPr bwMode="auto">
          <a:xfrm>
            <a:off x="3537585" y="3089594"/>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7508" name="Straight Connector 234"/>
          <p:cNvCxnSpPr>
            <a:cxnSpLocks noChangeShapeType="1"/>
          </p:cNvCxnSpPr>
          <p:nvPr/>
        </p:nvCxnSpPr>
        <p:spPr bwMode="auto">
          <a:xfrm flipV="1">
            <a:off x="5997721" y="4010170"/>
            <a:ext cx="88900" cy="195263"/>
          </a:xfrm>
          <a:prstGeom prst="line">
            <a:avLst/>
          </a:prstGeom>
          <a:noFill/>
          <a:ln w="171450" algn="ctr">
            <a:solidFill>
              <a:schemeClr val="tx1"/>
            </a:solidFill>
            <a:round/>
            <a:headEnd/>
            <a:tailEnd/>
          </a:ln>
        </p:spPr>
      </p:cxnSp>
      <p:sp>
        <p:nvSpPr>
          <p:cNvPr id="17509" name="Oval 235"/>
          <p:cNvSpPr>
            <a:spLocks noChangeArrowheads="1"/>
          </p:cNvSpPr>
          <p:nvPr/>
        </p:nvSpPr>
        <p:spPr bwMode="auto">
          <a:xfrm>
            <a:off x="5916757" y="4124471"/>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pic>
        <p:nvPicPr>
          <p:cNvPr id="17411"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37297" y="1385456"/>
            <a:ext cx="745344" cy="1007225"/>
          </a:xfrm>
          <a:prstGeom prst="rect">
            <a:avLst/>
          </a:prstGeom>
          <a:noFill/>
          <a:ln w="9525">
            <a:noFill/>
            <a:miter lim="800000"/>
            <a:headEnd/>
            <a:tailEnd/>
          </a:ln>
        </p:spPr>
      </p:pic>
      <p:pic>
        <p:nvPicPr>
          <p:cNvPr id="1741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35729" y="1409700"/>
            <a:ext cx="781051" cy="781051"/>
          </a:xfrm>
          <a:prstGeom prst="rect">
            <a:avLst/>
          </a:prstGeom>
          <a:noFill/>
          <a:ln w="9525">
            <a:noFill/>
            <a:miter lim="800000"/>
            <a:headEnd/>
            <a:tailEnd/>
          </a:ln>
        </p:spPr>
      </p:pic>
      <p:pic>
        <p:nvPicPr>
          <p:cNvPr id="152"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402217" y="1431176"/>
            <a:ext cx="745344" cy="1007225"/>
          </a:xfrm>
          <a:prstGeom prst="rect">
            <a:avLst/>
          </a:prstGeom>
          <a:noFill/>
          <a:ln w="9525">
            <a:noFill/>
            <a:miter lim="800000"/>
            <a:headEnd/>
            <a:tailEnd/>
          </a:ln>
        </p:spPr>
      </p:pic>
      <p:pic>
        <p:nvPicPr>
          <p:cNvPr id="153"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9117" y="4014356"/>
            <a:ext cx="745344" cy="1007225"/>
          </a:xfrm>
          <a:prstGeom prst="rect">
            <a:avLst/>
          </a:prstGeom>
          <a:noFill/>
          <a:ln w="9525">
            <a:noFill/>
            <a:miter lim="800000"/>
            <a:headEnd/>
            <a:tailEnd/>
          </a:ln>
        </p:spPr>
      </p:pic>
      <p:pic>
        <p:nvPicPr>
          <p:cNvPr id="155"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3589" y="1158240"/>
            <a:ext cx="781051" cy="781051"/>
          </a:xfrm>
          <a:prstGeom prst="rect">
            <a:avLst/>
          </a:prstGeom>
          <a:noFill/>
          <a:ln w="9525">
            <a:noFill/>
            <a:miter lim="800000"/>
            <a:headEnd/>
            <a:tailEnd/>
          </a:ln>
        </p:spPr>
      </p:pic>
      <p:pic>
        <p:nvPicPr>
          <p:cNvPr id="156"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07030" y="3870961"/>
            <a:ext cx="1017271" cy="1017271"/>
          </a:xfrm>
          <a:prstGeom prst="rect">
            <a:avLst/>
          </a:prstGeom>
          <a:noFill/>
          <a:ln w="9525">
            <a:noFill/>
            <a:miter lim="800000"/>
            <a:headEnd/>
            <a:tailEnd/>
          </a:ln>
        </p:spPr>
      </p:pic>
      <p:pic>
        <p:nvPicPr>
          <p:cNvPr id="157" name="Picture 7"/>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87829" y="784860"/>
            <a:ext cx="521971" cy="521971"/>
          </a:xfrm>
          <a:prstGeom prst="rect">
            <a:avLst/>
          </a:prstGeom>
          <a:noFill/>
          <a:ln w="9525">
            <a:noFill/>
            <a:miter lim="800000"/>
            <a:headEnd/>
            <a:tailEnd/>
          </a:ln>
        </p:spPr>
      </p:pic>
      <p:pic>
        <p:nvPicPr>
          <p:cNvPr id="158"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03657" y="4553127"/>
            <a:ext cx="781051" cy="781051"/>
          </a:xfrm>
          <a:prstGeom prst="rect">
            <a:avLst/>
          </a:prstGeom>
          <a:noFill/>
          <a:ln w="9525">
            <a:noFill/>
            <a:miter lim="800000"/>
            <a:headEnd/>
            <a:tailEnd/>
          </a:ln>
        </p:spPr>
      </p:pic>
      <p:pic>
        <p:nvPicPr>
          <p:cNvPr id="159"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00010" y="4991101"/>
            <a:ext cx="590551" cy="590551"/>
          </a:xfrm>
          <a:prstGeom prst="rect">
            <a:avLst/>
          </a:prstGeom>
          <a:noFill/>
          <a:ln w="9525">
            <a:noFill/>
            <a:miter lim="800000"/>
            <a:headEnd/>
            <a:tailEnd/>
          </a:ln>
        </p:spPr>
      </p:pic>
      <p:pic>
        <p:nvPicPr>
          <p:cNvPr id="160"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31857" y="1981201"/>
            <a:ext cx="432923" cy="723899"/>
          </a:xfrm>
          <a:prstGeom prst="rect">
            <a:avLst/>
          </a:prstGeom>
          <a:noFill/>
          <a:ln w="9525">
            <a:noFill/>
            <a:miter lim="800000"/>
            <a:headEnd/>
            <a:tailEnd/>
          </a:ln>
        </p:spPr>
      </p:pic>
      <p:pic>
        <p:nvPicPr>
          <p:cNvPr id="161" name="Picture 3"/>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291978" y="3314701"/>
            <a:ext cx="569636" cy="952499"/>
          </a:xfrm>
          <a:prstGeom prst="rect">
            <a:avLst/>
          </a:prstGeom>
          <a:noFill/>
          <a:ln w="9525">
            <a:noFill/>
            <a:miter lim="800000"/>
            <a:headEnd/>
            <a:tailEnd/>
          </a:ln>
        </p:spPr>
      </p:pic>
      <p:pic>
        <p:nvPicPr>
          <p:cNvPr id="162" name="Picture 7"/>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99910" y="2240281"/>
            <a:ext cx="590551" cy="590551"/>
          </a:xfrm>
          <a:prstGeom prst="rect">
            <a:avLst/>
          </a:prstGeom>
          <a:noFill/>
          <a:ln w="9525">
            <a:noFill/>
            <a:miter lim="800000"/>
            <a:headEnd/>
            <a:tailEnd/>
          </a:ln>
        </p:spPr>
      </p:pic>
      <p:pic>
        <p:nvPicPr>
          <p:cNvPr id="164" name="Picture 3"/>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0157" y="2628901"/>
            <a:ext cx="432923" cy="723899"/>
          </a:xfrm>
          <a:prstGeom prst="rect">
            <a:avLst/>
          </a:prstGeom>
          <a:noFill/>
          <a:ln w="9525">
            <a:noFill/>
            <a:miter lim="800000"/>
            <a:headEnd/>
            <a:tailEnd/>
          </a:ln>
        </p:spPr>
      </p:pic>
      <p:pic>
        <p:nvPicPr>
          <p:cNvPr id="165"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25041" y="2475115"/>
            <a:ext cx="469044" cy="633847"/>
          </a:xfrm>
          <a:prstGeom prst="rect">
            <a:avLst/>
          </a:prstGeom>
          <a:noFill/>
          <a:ln w="9525">
            <a:noFill/>
            <a:miter lim="800000"/>
            <a:headEnd/>
            <a:tailEnd/>
          </a:ln>
        </p:spPr>
      </p:pic>
      <p:sp>
        <p:nvSpPr>
          <p:cNvPr id="166" name="Line 24"/>
          <p:cNvSpPr>
            <a:spLocks noChangeShapeType="1"/>
          </p:cNvSpPr>
          <p:nvPr/>
        </p:nvSpPr>
        <p:spPr bwMode="auto">
          <a:xfrm>
            <a:off x="2992120" y="487076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7" name="Line 24"/>
          <p:cNvSpPr>
            <a:spLocks noChangeShapeType="1"/>
          </p:cNvSpPr>
          <p:nvPr/>
        </p:nvSpPr>
        <p:spPr bwMode="auto">
          <a:xfrm>
            <a:off x="3154045" y="514699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8" name="Line 24"/>
          <p:cNvSpPr>
            <a:spLocks noChangeShapeType="1"/>
          </p:cNvSpPr>
          <p:nvPr/>
        </p:nvSpPr>
        <p:spPr bwMode="auto">
          <a:xfrm>
            <a:off x="2792095" y="496601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69" name="Line 24"/>
          <p:cNvSpPr>
            <a:spLocks noChangeShapeType="1"/>
          </p:cNvSpPr>
          <p:nvPr/>
        </p:nvSpPr>
        <p:spPr bwMode="auto">
          <a:xfrm>
            <a:off x="1724025" y="4466908"/>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0" name="Line 24"/>
          <p:cNvSpPr>
            <a:spLocks noChangeShapeType="1"/>
          </p:cNvSpPr>
          <p:nvPr/>
        </p:nvSpPr>
        <p:spPr bwMode="auto">
          <a:xfrm>
            <a:off x="1885951" y="4743133"/>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1" name="Line 24"/>
          <p:cNvSpPr>
            <a:spLocks noChangeShapeType="1"/>
          </p:cNvSpPr>
          <p:nvPr/>
        </p:nvSpPr>
        <p:spPr bwMode="auto">
          <a:xfrm>
            <a:off x="1524000" y="4562159"/>
            <a:ext cx="228600" cy="76200"/>
          </a:xfrm>
          <a:prstGeom prst="line">
            <a:avLst/>
          </a:prstGeom>
          <a:noFill/>
          <a:ln w="9525">
            <a:solidFill>
              <a:schemeClr val="tx1"/>
            </a:solidFill>
            <a:round/>
            <a:headEnd/>
            <a:tailEnd/>
          </a:ln>
        </p:spPr>
        <p:txBody>
          <a:bodyPr/>
          <a:lstStyle/>
          <a:p>
            <a:endParaRPr lang="en-US" sz="3200">
              <a:solidFill>
                <a:srgbClr val="000000"/>
              </a:solidFill>
            </a:endParaRPr>
          </a:p>
        </p:txBody>
      </p:sp>
      <p:sp>
        <p:nvSpPr>
          <p:cNvPr id="172" name="Freeform 33"/>
          <p:cNvSpPr>
            <a:spLocks/>
          </p:cNvSpPr>
          <p:nvPr/>
        </p:nvSpPr>
        <p:spPr bwMode="auto">
          <a:xfrm>
            <a:off x="6943725" y="4687200"/>
            <a:ext cx="837155" cy="1481872"/>
          </a:xfrm>
          <a:custGeom>
            <a:avLst/>
            <a:gdLst>
              <a:gd name="T0" fmla="*/ 26421589 w 10000"/>
              <a:gd name="T1" fmla="*/ 119901547 h 10804"/>
              <a:gd name="T2" fmla="*/ 34841472 w 10000"/>
              <a:gd name="T3" fmla="*/ 98563707 h 10804"/>
              <a:gd name="T4" fmla="*/ 62709550 w 10000"/>
              <a:gd name="T5" fmla="*/ 49788243 h 10804"/>
              <a:gd name="T6" fmla="*/ 76647836 w 10000"/>
              <a:gd name="T7" fmla="*/ 33537369 h 10804"/>
              <a:gd name="T8" fmla="*/ 83612726 w 10000"/>
              <a:gd name="T9" fmla="*/ 9149687 h 10804"/>
              <a:gd name="T10" fmla="*/ 72291544 w 10000"/>
              <a:gd name="T11" fmla="*/ 0 h 10804"/>
              <a:gd name="T12" fmla="*/ 41806363 w 10000"/>
              <a:gd name="T13" fmla="*/ 33537369 h 10804"/>
              <a:gd name="T14" fmla="*/ 20903182 w 10000"/>
              <a:gd name="T15" fmla="*/ 74175929 h 10804"/>
              <a:gd name="T16" fmla="*/ 0 w 10000"/>
              <a:gd name="T17" fmla="*/ 106689091 h 10804"/>
              <a:gd name="T18" fmla="*/ 13938199 w 10000"/>
              <a:gd name="T19" fmla="*/ 122951406 h 10804"/>
              <a:gd name="T20" fmla="*/ 26421589 w 10000"/>
              <a:gd name="T21" fmla="*/ 119901547 h 10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00"/>
              <a:gd name="T34" fmla="*/ 0 h 10804"/>
              <a:gd name="T35" fmla="*/ 10000 w 10000"/>
              <a:gd name="T36" fmla="*/ 10804 h 10804"/>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000 w 10000"/>
              <a:gd name="connsiteY6" fmla="*/ 4350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2500 w 10000"/>
              <a:gd name="connsiteY7" fmla="*/ 7921 h 12207"/>
              <a:gd name="connsiteX8" fmla="*/ 0 w 10000"/>
              <a:gd name="connsiteY8" fmla="*/ 10778 h 12207"/>
              <a:gd name="connsiteX9" fmla="*/ 1667 w 10000"/>
              <a:gd name="connsiteY9" fmla="*/ 12207 h 12207"/>
              <a:gd name="connsiteX10" fmla="*/ 3160 w 10000"/>
              <a:gd name="connsiteY10" fmla="*/ 11939 h 12207"/>
              <a:gd name="connsiteX0" fmla="*/ 3160 w 10000"/>
              <a:gd name="connsiteY0" fmla="*/ 11939 h 12207"/>
              <a:gd name="connsiteX1" fmla="*/ 4167 w 10000"/>
              <a:gd name="connsiteY1" fmla="*/ 10064 h 12207"/>
              <a:gd name="connsiteX2" fmla="*/ 7500 w 10000"/>
              <a:gd name="connsiteY2" fmla="*/ 5778 h 12207"/>
              <a:gd name="connsiteX3" fmla="*/ 9167 w 10000"/>
              <a:gd name="connsiteY3" fmla="*/ 4350 h 12207"/>
              <a:gd name="connsiteX4" fmla="*/ 10000 w 10000"/>
              <a:gd name="connsiteY4" fmla="*/ 2207 h 12207"/>
              <a:gd name="connsiteX5" fmla="*/ 5901 w 10000"/>
              <a:gd name="connsiteY5" fmla="*/ 0 h 12207"/>
              <a:gd name="connsiteX6" fmla="*/ 5890 w 10000"/>
              <a:gd name="connsiteY6" fmla="*/ 5509 h 12207"/>
              <a:gd name="connsiteX7" fmla="*/ 4874 w 10000"/>
              <a:gd name="connsiteY7" fmla="*/ 8165 h 12207"/>
              <a:gd name="connsiteX8" fmla="*/ 0 w 10000"/>
              <a:gd name="connsiteY8" fmla="*/ 10778 h 12207"/>
              <a:gd name="connsiteX9" fmla="*/ 1667 w 10000"/>
              <a:gd name="connsiteY9" fmla="*/ 12207 h 12207"/>
              <a:gd name="connsiteX10" fmla="*/ 3160 w 10000"/>
              <a:gd name="connsiteY10" fmla="*/ 11939 h 12207"/>
              <a:gd name="connsiteX0" fmla="*/ 1493 w 8333"/>
              <a:gd name="connsiteY0" fmla="*/ 11939 h 12207"/>
              <a:gd name="connsiteX1" fmla="*/ 2500 w 8333"/>
              <a:gd name="connsiteY1" fmla="*/ 10064 h 12207"/>
              <a:gd name="connsiteX2" fmla="*/ 5833 w 8333"/>
              <a:gd name="connsiteY2" fmla="*/ 5778 h 12207"/>
              <a:gd name="connsiteX3" fmla="*/ 7500 w 8333"/>
              <a:gd name="connsiteY3" fmla="*/ 4350 h 12207"/>
              <a:gd name="connsiteX4" fmla="*/ 8333 w 8333"/>
              <a:gd name="connsiteY4" fmla="*/ 2207 h 12207"/>
              <a:gd name="connsiteX5" fmla="*/ 4234 w 8333"/>
              <a:gd name="connsiteY5" fmla="*/ 0 h 12207"/>
              <a:gd name="connsiteX6" fmla="*/ 4223 w 8333"/>
              <a:gd name="connsiteY6" fmla="*/ 5509 h 12207"/>
              <a:gd name="connsiteX7" fmla="*/ 3207 w 8333"/>
              <a:gd name="connsiteY7" fmla="*/ 8165 h 12207"/>
              <a:gd name="connsiteX8" fmla="*/ 484 w 8333"/>
              <a:gd name="connsiteY8" fmla="*/ 9436 h 12207"/>
              <a:gd name="connsiteX9" fmla="*/ 0 w 8333"/>
              <a:gd name="connsiteY9" fmla="*/ 12207 h 12207"/>
              <a:gd name="connsiteX10" fmla="*/ 1493 w 8333"/>
              <a:gd name="connsiteY10" fmla="*/ 11939 h 12207"/>
              <a:gd name="connsiteX0" fmla="*/ 7667 w 10000"/>
              <a:gd name="connsiteY0" fmla="*/ 8530 h 10000"/>
              <a:gd name="connsiteX1" fmla="*/ 3000 w 10000"/>
              <a:gd name="connsiteY1" fmla="*/ 8244 h 10000"/>
              <a:gd name="connsiteX2" fmla="*/ 7000 w 10000"/>
              <a:gd name="connsiteY2" fmla="*/ 4733 h 10000"/>
              <a:gd name="connsiteX3" fmla="*/ 9000 w 10000"/>
              <a:gd name="connsiteY3" fmla="*/ 3564 h 10000"/>
              <a:gd name="connsiteX4" fmla="*/ 10000 w 10000"/>
              <a:gd name="connsiteY4" fmla="*/ 1808 h 10000"/>
              <a:gd name="connsiteX5" fmla="*/ 5081 w 10000"/>
              <a:gd name="connsiteY5" fmla="*/ 0 h 10000"/>
              <a:gd name="connsiteX6" fmla="*/ 5068 w 10000"/>
              <a:gd name="connsiteY6" fmla="*/ 4513 h 10000"/>
              <a:gd name="connsiteX7" fmla="*/ 3849 w 10000"/>
              <a:gd name="connsiteY7" fmla="*/ 6689 h 10000"/>
              <a:gd name="connsiteX8" fmla="*/ 581 w 10000"/>
              <a:gd name="connsiteY8" fmla="*/ 7730 h 10000"/>
              <a:gd name="connsiteX9" fmla="*/ 0 w 10000"/>
              <a:gd name="connsiteY9" fmla="*/ 10000 h 10000"/>
              <a:gd name="connsiteX10" fmla="*/ 7667 w 10000"/>
              <a:gd name="connsiteY10" fmla="*/ 8530 h 10000"/>
              <a:gd name="connsiteX0" fmla="*/ 7667 w 9000"/>
              <a:gd name="connsiteY0" fmla="*/ 9221 h 10691"/>
              <a:gd name="connsiteX1" fmla="*/ 3000 w 9000"/>
              <a:gd name="connsiteY1" fmla="*/ 8935 h 10691"/>
              <a:gd name="connsiteX2" fmla="*/ 7000 w 9000"/>
              <a:gd name="connsiteY2" fmla="*/ 5424 h 10691"/>
              <a:gd name="connsiteX3" fmla="*/ 9000 w 9000"/>
              <a:gd name="connsiteY3" fmla="*/ 4255 h 10691"/>
              <a:gd name="connsiteX4" fmla="*/ 7062 w 9000"/>
              <a:gd name="connsiteY4" fmla="*/ 0 h 10691"/>
              <a:gd name="connsiteX5" fmla="*/ 5081 w 9000"/>
              <a:gd name="connsiteY5" fmla="*/ 691 h 10691"/>
              <a:gd name="connsiteX6" fmla="*/ 5068 w 9000"/>
              <a:gd name="connsiteY6" fmla="*/ 5204 h 10691"/>
              <a:gd name="connsiteX7" fmla="*/ 3849 w 9000"/>
              <a:gd name="connsiteY7" fmla="*/ 7380 h 10691"/>
              <a:gd name="connsiteX8" fmla="*/ 581 w 9000"/>
              <a:gd name="connsiteY8" fmla="*/ 8421 h 10691"/>
              <a:gd name="connsiteX9" fmla="*/ 0 w 9000"/>
              <a:gd name="connsiteY9" fmla="*/ 10691 h 10691"/>
              <a:gd name="connsiteX10" fmla="*/ 7667 w 9000"/>
              <a:gd name="connsiteY10" fmla="*/ 9221 h 10691"/>
              <a:gd name="connsiteX0" fmla="*/ 8519 w 10053"/>
              <a:gd name="connsiteY0" fmla="*/ 8625 h 10000"/>
              <a:gd name="connsiteX1" fmla="*/ 3333 w 10053"/>
              <a:gd name="connsiteY1" fmla="*/ 8357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519 w 10053"/>
              <a:gd name="connsiteY0" fmla="*/ 8625 h 10000"/>
              <a:gd name="connsiteX1" fmla="*/ 8855 w 10053"/>
              <a:gd name="connsiteY1" fmla="*/ 7569 h 10000"/>
              <a:gd name="connsiteX2" fmla="*/ 3333 w 10053"/>
              <a:gd name="connsiteY2" fmla="*/ 8357 h 10000"/>
              <a:gd name="connsiteX3" fmla="*/ 10053 w 10053"/>
              <a:gd name="connsiteY3" fmla="*/ 6242 h 10000"/>
              <a:gd name="connsiteX4" fmla="*/ 10000 w 10053"/>
              <a:gd name="connsiteY4" fmla="*/ 3980 h 10000"/>
              <a:gd name="connsiteX5" fmla="*/ 7847 w 10053"/>
              <a:gd name="connsiteY5" fmla="*/ 0 h 10000"/>
              <a:gd name="connsiteX6" fmla="*/ 5646 w 10053"/>
              <a:gd name="connsiteY6" fmla="*/ 646 h 10000"/>
              <a:gd name="connsiteX7" fmla="*/ 5631 w 10053"/>
              <a:gd name="connsiteY7" fmla="*/ 4868 h 10000"/>
              <a:gd name="connsiteX8" fmla="*/ 4277 w 10053"/>
              <a:gd name="connsiteY8" fmla="*/ 6903 h 10000"/>
              <a:gd name="connsiteX9" fmla="*/ 646 w 10053"/>
              <a:gd name="connsiteY9" fmla="*/ 7877 h 10000"/>
              <a:gd name="connsiteX10" fmla="*/ 0 w 10053"/>
              <a:gd name="connsiteY10" fmla="*/ 10000 h 10000"/>
              <a:gd name="connsiteX11" fmla="*/ 8519 w 10053"/>
              <a:gd name="connsiteY11" fmla="*/ 8625 h 10000"/>
              <a:gd name="connsiteX0" fmla="*/ 8519 w 10053"/>
              <a:gd name="connsiteY0" fmla="*/ 8625 h 10000"/>
              <a:gd name="connsiteX1" fmla="*/ 8855 w 10053"/>
              <a:gd name="connsiteY1" fmla="*/ 7569 h 10000"/>
              <a:gd name="connsiteX2" fmla="*/ 10053 w 10053"/>
              <a:gd name="connsiteY2" fmla="*/ 6242 h 10000"/>
              <a:gd name="connsiteX3" fmla="*/ 10000 w 10053"/>
              <a:gd name="connsiteY3" fmla="*/ 3980 h 10000"/>
              <a:gd name="connsiteX4" fmla="*/ 7847 w 10053"/>
              <a:gd name="connsiteY4" fmla="*/ 0 h 10000"/>
              <a:gd name="connsiteX5" fmla="*/ 5646 w 10053"/>
              <a:gd name="connsiteY5" fmla="*/ 646 h 10000"/>
              <a:gd name="connsiteX6" fmla="*/ 5631 w 10053"/>
              <a:gd name="connsiteY6" fmla="*/ 4868 h 10000"/>
              <a:gd name="connsiteX7" fmla="*/ 4277 w 10053"/>
              <a:gd name="connsiteY7" fmla="*/ 6903 h 10000"/>
              <a:gd name="connsiteX8" fmla="*/ 646 w 10053"/>
              <a:gd name="connsiteY8" fmla="*/ 7877 h 10000"/>
              <a:gd name="connsiteX9" fmla="*/ 0 w 10053"/>
              <a:gd name="connsiteY9" fmla="*/ 10000 h 10000"/>
              <a:gd name="connsiteX10" fmla="*/ 8519 w 10053"/>
              <a:gd name="connsiteY10" fmla="*/ 8625 h 10000"/>
              <a:gd name="connsiteX0" fmla="*/ 8088 w 9622"/>
              <a:gd name="connsiteY0" fmla="*/ 8625 h 8625"/>
              <a:gd name="connsiteX1" fmla="*/ 8424 w 9622"/>
              <a:gd name="connsiteY1" fmla="*/ 7569 h 8625"/>
              <a:gd name="connsiteX2" fmla="*/ 9622 w 9622"/>
              <a:gd name="connsiteY2" fmla="*/ 6242 h 8625"/>
              <a:gd name="connsiteX3" fmla="*/ 9569 w 9622"/>
              <a:gd name="connsiteY3" fmla="*/ 3980 h 8625"/>
              <a:gd name="connsiteX4" fmla="*/ 7416 w 9622"/>
              <a:gd name="connsiteY4" fmla="*/ 0 h 8625"/>
              <a:gd name="connsiteX5" fmla="*/ 5215 w 9622"/>
              <a:gd name="connsiteY5" fmla="*/ 646 h 8625"/>
              <a:gd name="connsiteX6" fmla="*/ 5200 w 9622"/>
              <a:gd name="connsiteY6" fmla="*/ 4868 h 8625"/>
              <a:gd name="connsiteX7" fmla="*/ 3846 w 9622"/>
              <a:gd name="connsiteY7" fmla="*/ 6903 h 8625"/>
              <a:gd name="connsiteX8" fmla="*/ 215 w 9622"/>
              <a:gd name="connsiteY8" fmla="*/ 7877 h 8625"/>
              <a:gd name="connsiteX9" fmla="*/ 3031 w 9622"/>
              <a:gd name="connsiteY9" fmla="*/ 8364 h 8625"/>
              <a:gd name="connsiteX10" fmla="*/ 8088 w 9622"/>
              <a:gd name="connsiteY10" fmla="*/ 8625 h 8625"/>
              <a:gd name="connsiteX0" fmla="*/ 7723 w 10000"/>
              <a:gd name="connsiteY0" fmla="*/ 10542 h 10542"/>
              <a:gd name="connsiteX1" fmla="*/ 8755 w 10000"/>
              <a:gd name="connsiteY1" fmla="*/ 8776 h 10542"/>
              <a:gd name="connsiteX2" fmla="*/ 10000 w 10000"/>
              <a:gd name="connsiteY2" fmla="*/ 7237 h 10542"/>
              <a:gd name="connsiteX3" fmla="*/ 9945 w 10000"/>
              <a:gd name="connsiteY3" fmla="*/ 4614 h 10542"/>
              <a:gd name="connsiteX4" fmla="*/ 7707 w 10000"/>
              <a:gd name="connsiteY4" fmla="*/ 0 h 10542"/>
              <a:gd name="connsiteX5" fmla="*/ 5420 w 10000"/>
              <a:gd name="connsiteY5" fmla="*/ 749 h 10542"/>
              <a:gd name="connsiteX6" fmla="*/ 5404 w 10000"/>
              <a:gd name="connsiteY6" fmla="*/ 5644 h 10542"/>
              <a:gd name="connsiteX7" fmla="*/ 3997 w 10000"/>
              <a:gd name="connsiteY7" fmla="*/ 8003 h 10542"/>
              <a:gd name="connsiteX8" fmla="*/ 223 w 10000"/>
              <a:gd name="connsiteY8" fmla="*/ 9133 h 10542"/>
              <a:gd name="connsiteX9" fmla="*/ 3150 w 10000"/>
              <a:gd name="connsiteY9" fmla="*/ 9697 h 10542"/>
              <a:gd name="connsiteX10" fmla="*/ 7723 w 10000"/>
              <a:gd name="connsiteY10" fmla="*/ 10542 h 1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542">
                <a:moveTo>
                  <a:pt x="7723" y="10542"/>
                </a:moveTo>
                <a:cubicBezTo>
                  <a:pt x="7839" y="10134"/>
                  <a:pt x="8639" y="9184"/>
                  <a:pt x="8755" y="8776"/>
                </a:cubicBezTo>
                <a:lnTo>
                  <a:pt x="10000" y="7237"/>
                </a:lnTo>
                <a:cubicBezTo>
                  <a:pt x="9981" y="6363"/>
                  <a:pt x="9964" y="5489"/>
                  <a:pt x="9945" y="4614"/>
                </a:cubicBezTo>
                <a:lnTo>
                  <a:pt x="7707" y="0"/>
                </a:lnTo>
                <a:lnTo>
                  <a:pt x="5420" y="749"/>
                </a:lnTo>
                <a:cubicBezTo>
                  <a:pt x="5414" y="2380"/>
                  <a:pt x="5411" y="4013"/>
                  <a:pt x="5404" y="5644"/>
                </a:cubicBezTo>
                <a:lnTo>
                  <a:pt x="3997" y="8003"/>
                </a:lnTo>
                <a:lnTo>
                  <a:pt x="223" y="9133"/>
                </a:lnTo>
                <a:cubicBezTo>
                  <a:pt x="0" y="9954"/>
                  <a:pt x="3372" y="8877"/>
                  <a:pt x="3150" y="9697"/>
                </a:cubicBezTo>
                <a:lnTo>
                  <a:pt x="7723" y="10542"/>
                </a:lnTo>
                <a:close/>
              </a:path>
            </a:pathLst>
          </a:custGeom>
          <a:solidFill>
            <a:srgbClr val="CC9900"/>
          </a:solidFill>
          <a:ln w="9525">
            <a:solidFill>
              <a:schemeClr val="tx1"/>
            </a:solidFill>
            <a:round/>
            <a:headEnd/>
            <a:tailEnd/>
          </a:ln>
        </p:spPr>
        <p:txBody>
          <a:bodyPr/>
          <a:lstStyle/>
          <a:p>
            <a:endParaRPr lang="en-US" sz="3200">
              <a:solidFill>
                <a:srgbClr val="000000"/>
              </a:solidFill>
            </a:endParaRPr>
          </a:p>
        </p:txBody>
      </p:sp>
      <p:sp>
        <p:nvSpPr>
          <p:cNvPr id="133" name="Freeform 132"/>
          <p:cNvSpPr/>
          <p:nvPr/>
        </p:nvSpPr>
        <p:spPr>
          <a:xfrm>
            <a:off x="6673122" y="4345277"/>
            <a:ext cx="975977" cy="1820719"/>
          </a:xfrm>
          <a:custGeom>
            <a:avLst/>
            <a:gdLst>
              <a:gd name="connsiteX0" fmla="*/ 147782 w 569576"/>
              <a:gd name="connsiteY0" fmla="*/ 0 h 1588654"/>
              <a:gd name="connsiteX1" fmla="*/ 480291 w 569576"/>
              <a:gd name="connsiteY1" fmla="*/ 480290 h 1588654"/>
              <a:gd name="connsiteX2" fmla="*/ 489528 w 569576"/>
              <a:gd name="connsiteY2" fmla="*/ 1173018 h 1588654"/>
              <a:gd name="connsiteX3" fmla="*/ 0 w 569576"/>
              <a:gd name="connsiteY3" fmla="*/ 1588654 h 1588654"/>
              <a:gd name="connsiteX0" fmla="*/ 240140 w 661934"/>
              <a:gd name="connsiteY0" fmla="*/ 126230 h 1714884"/>
              <a:gd name="connsiteX1" fmla="*/ 55418 w 661934"/>
              <a:gd name="connsiteY1" fmla="*/ 80048 h 1714884"/>
              <a:gd name="connsiteX2" fmla="*/ 572649 w 661934"/>
              <a:gd name="connsiteY2" fmla="*/ 606520 h 1714884"/>
              <a:gd name="connsiteX3" fmla="*/ 581886 w 661934"/>
              <a:gd name="connsiteY3" fmla="*/ 1299248 h 1714884"/>
              <a:gd name="connsiteX4" fmla="*/ 92358 w 661934"/>
              <a:gd name="connsiteY4" fmla="*/ 1714884 h 1714884"/>
              <a:gd name="connsiteX0" fmla="*/ 1538 w 1032932"/>
              <a:gd name="connsiteY0" fmla="*/ 41564 h 1731818"/>
              <a:gd name="connsiteX1" fmla="*/ 426416 w 1032932"/>
              <a:gd name="connsiteY1" fmla="*/ 96982 h 1731818"/>
              <a:gd name="connsiteX2" fmla="*/ 943647 w 1032932"/>
              <a:gd name="connsiteY2" fmla="*/ 623454 h 1731818"/>
              <a:gd name="connsiteX3" fmla="*/ 952884 w 1032932"/>
              <a:gd name="connsiteY3" fmla="*/ 1316182 h 1731818"/>
              <a:gd name="connsiteX4" fmla="*/ 463356 w 1032932"/>
              <a:gd name="connsiteY4" fmla="*/ 1731818 h 1731818"/>
              <a:gd name="connsiteX0" fmla="*/ 1538 w 1032932"/>
              <a:gd name="connsiteY0" fmla="*/ 0 h 1690254"/>
              <a:gd name="connsiteX1" fmla="*/ 805107 w 1032932"/>
              <a:gd name="connsiteY1" fmla="*/ 249382 h 1690254"/>
              <a:gd name="connsiteX2" fmla="*/ 943647 w 1032932"/>
              <a:gd name="connsiteY2" fmla="*/ 581890 h 1690254"/>
              <a:gd name="connsiteX3" fmla="*/ 952884 w 1032932"/>
              <a:gd name="connsiteY3" fmla="*/ 1274618 h 1690254"/>
              <a:gd name="connsiteX4" fmla="*/ 463356 w 1032932"/>
              <a:gd name="connsiteY4" fmla="*/ 1690254 h 1690254"/>
              <a:gd name="connsiteX0" fmla="*/ 0 w 1031394"/>
              <a:gd name="connsiteY0" fmla="*/ 161637 h 1851891"/>
              <a:gd name="connsiteX1" fmla="*/ 184733 w 1031394"/>
              <a:gd name="connsiteY1" fmla="*/ 41564 h 1851891"/>
              <a:gd name="connsiteX2" fmla="*/ 803569 w 1031394"/>
              <a:gd name="connsiteY2" fmla="*/ 411019 h 1851891"/>
              <a:gd name="connsiteX3" fmla="*/ 942109 w 1031394"/>
              <a:gd name="connsiteY3" fmla="*/ 743527 h 1851891"/>
              <a:gd name="connsiteX4" fmla="*/ 951346 w 1031394"/>
              <a:gd name="connsiteY4" fmla="*/ 1436255 h 1851891"/>
              <a:gd name="connsiteX5" fmla="*/ 461818 w 1031394"/>
              <a:gd name="connsiteY5" fmla="*/ 1851891 h 1851891"/>
              <a:gd name="connsiteX0" fmla="*/ 0 w 1031394"/>
              <a:gd name="connsiteY0" fmla="*/ 0 h 1690254"/>
              <a:gd name="connsiteX1" fmla="*/ 803569 w 1031394"/>
              <a:gd name="connsiteY1" fmla="*/ 249382 h 1690254"/>
              <a:gd name="connsiteX2" fmla="*/ 942109 w 1031394"/>
              <a:gd name="connsiteY2" fmla="*/ 581890 h 1690254"/>
              <a:gd name="connsiteX3" fmla="*/ 951346 w 1031394"/>
              <a:gd name="connsiteY3" fmla="*/ 1274618 h 1690254"/>
              <a:gd name="connsiteX4" fmla="*/ 461818 w 1031394"/>
              <a:gd name="connsiteY4" fmla="*/ 1690254 h 1690254"/>
              <a:gd name="connsiteX0" fmla="*/ 0 w 975976"/>
              <a:gd name="connsiteY0" fmla="*/ 0 h 1782618"/>
              <a:gd name="connsiteX1" fmla="*/ 748151 w 975976"/>
              <a:gd name="connsiteY1" fmla="*/ 341746 h 1782618"/>
              <a:gd name="connsiteX2" fmla="*/ 886691 w 975976"/>
              <a:gd name="connsiteY2" fmla="*/ 674254 h 1782618"/>
              <a:gd name="connsiteX3" fmla="*/ 895928 w 975976"/>
              <a:gd name="connsiteY3" fmla="*/ 1366982 h 1782618"/>
              <a:gd name="connsiteX4" fmla="*/ 406400 w 975976"/>
              <a:gd name="connsiteY4" fmla="*/ 1782618 h 1782618"/>
              <a:gd name="connsiteX0" fmla="*/ 0 w 980739"/>
              <a:gd name="connsiteY0" fmla="*/ 0 h 1796906"/>
              <a:gd name="connsiteX1" fmla="*/ 752914 w 980739"/>
              <a:gd name="connsiteY1" fmla="*/ 356034 h 1796906"/>
              <a:gd name="connsiteX2" fmla="*/ 891454 w 980739"/>
              <a:gd name="connsiteY2" fmla="*/ 688542 h 1796906"/>
              <a:gd name="connsiteX3" fmla="*/ 900691 w 980739"/>
              <a:gd name="connsiteY3" fmla="*/ 1381270 h 1796906"/>
              <a:gd name="connsiteX4" fmla="*/ 411163 w 980739"/>
              <a:gd name="connsiteY4" fmla="*/ 1796906 h 1796906"/>
              <a:gd name="connsiteX0" fmla="*/ 0 w 975977"/>
              <a:gd name="connsiteY0" fmla="*/ 0 h 1820719"/>
              <a:gd name="connsiteX1" fmla="*/ 752914 w 975977"/>
              <a:gd name="connsiteY1" fmla="*/ 356034 h 1820719"/>
              <a:gd name="connsiteX2" fmla="*/ 891454 w 975977"/>
              <a:gd name="connsiteY2" fmla="*/ 688542 h 1820719"/>
              <a:gd name="connsiteX3" fmla="*/ 900691 w 975977"/>
              <a:gd name="connsiteY3" fmla="*/ 1381270 h 1820719"/>
              <a:gd name="connsiteX4" fmla="*/ 439738 w 975977"/>
              <a:gd name="connsiteY4" fmla="*/ 1820719 h 18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977" h="1820719">
                <a:moveTo>
                  <a:pt x="0" y="0"/>
                </a:moveTo>
                <a:cubicBezTo>
                  <a:pt x="167410" y="51955"/>
                  <a:pt x="604338" y="241277"/>
                  <a:pt x="752914" y="356034"/>
                </a:cubicBezTo>
                <a:cubicBezTo>
                  <a:pt x="901490" y="470791"/>
                  <a:pt x="866825" y="517669"/>
                  <a:pt x="891454" y="688542"/>
                </a:cubicBezTo>
                <a:cubicBezTo>
                  <a:pt x="916084" y="859415"/>
                  <a:pt x="975977" y="1192574"/>
                  <a:pt x="900691" y="1381270"/>
                </a:cubicBezTo>
                <a:cubicBezTo>
                  <a:pt x="825405" y="1569966"/>
                  <a:pt x="644478" y="1705264"/>
                  <a:pt x="439738" y="1820719"/>
                </a:cubicBezTo>
              </a:path>
            </a:pathLst>
          </a:cu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34" name="Freeform 133"/>
          <p:cNvSpPr/>
          <p:nvPr/>
        </p:nvSpPr>
        <p:spPr>
          <a:xfrm>
            <a:off x="6958014" y="5967414"/>
            <a:ext cx="528637" cy="285751"/>
          </a:xfrm>
          <a:custGeom>
            <a:avLst/>
            <a:gdLst>
              <a:gd name="connsiteX0" fmla="*/ 223837 w 504825"/>
              <a:gd name="connsiteY0" fmla="*/ 0 h 285750"/>
              <a:gd name="connsiteX1" fmla="*/ 0 w 504825"/>
              <a:gd name="connsiteY1" fmla="*/ 161925 h 285750"/>
              <a:gd name="connsiteX2" fmla="*/ 347662 w 504825"/>
              <a:gd name="connsiteY2" fmla="*/ 285750 h 285750"/>
              <a:gd name="connsiteX3" fmla="*/ 504825 w 504825"/>
              <a:gd name="connsiteY3" fmla="*/ 123825 h 285750"/>
              <a:gd name="connsiteX4" fmla="*/ 223837 w 504825"/>
              <a:gd name="connsiteY4" fmla="*/ 0 h 285750"/>
              <a:gd name="connsiteX0" fmla="*/ 223837 w 528637"/>
              <a:gd name="connsiteY0" fmla="*/ 0 h 285750"/>
              <a:gd name="connsiteX1" fmla="*/ 0 w 528637"/>
              <a:gd name="connsiteY1" fmla="*/ 161925 h 285750"/>
              <a:gd name="connsiteX2" fmla="*/ 347662 w 528637"/>
              <a:gd name="connsiteY2" fmla="*/ 285750 h 285750"/>
              <a:gd name="connsiteX3" fmla="*/ 528637 w 528637"/>
              <a:gd name="connsiteY3" fmla="*/ 114300 h 285750"/>
              <a:gd name="connsiteX4" fmla="*/ 223837 w 528637"/>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7" h="285750">
                <a:moveTo>
                  <a:pt x="223837" y="0"/>
                </a:moveTo>
                <a:lnTo>
                  <a:pt x="0" y="161925"/>
                </a:lnTo>
                <a:lnTo>
                  <a:pt x="347662" y="285750"/>
                </a:lnTo>
                <a:lnTo>
                  <a:pt x="528637" y="114300"/>
                </a:lnTo>
                <a:lnTo>
                  <a:pt x="223837" y="0"/>
                </a:lnTo>
                <a:close/>
              </a:path>
            </a:pathLst>
          </a:custGeom>
          <a:blipFill>
            <a:blip r:embed="rId1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FFFFFF"/>
              </a:solidFill>
            </a:endParaRPr>
          </a:p>
        </p:txBody>
      </p:sp>
      <p:sp>
        <p:nvSpPr>
          <p:cNvPr id="173" name="Line 31"/>
          <p:cNvSpPr>
            <a:spLocks noChangeShapeType="1"/>
          </p:cNvSpPr>
          <p:nvPr/>
        </p:nvSpPr>
        <p:spPr bwMode="auto">
          <a:xfrm flipH="1" flipV="1">
            <a:off x="7170421" y="4556992"/>
            <a:ext cx="1465580" cy="624608"/>
          </a:xfrm>
          <a:prstGeom prst="line">
            <a:avLst/>
          </a:prstGeom>
          <a:noFill/>
          <a:ln w="127000">
            <a:solidFill>
              <a:schemeClr val="bg1">
                <a:lumMod val="50000"/>
              </a:schemeClr>
            </a:solidFill>
            <a:round/>
            <a:headEnd/>
            <a:tailEnd/>
          </a:ln>
          <a:effectLst/>
        </p:spPr>
        <p:txBody>
          <a:bodyPr/>
          <a:lstStyle/>
          <a:p>
            <a:pPr>
              <a:defRPr/>
            </a:pPr>
            <a:endParaRPr lang="en-US" sz="3200">
              <a:solidFill>
                <a:srgbClr val="000000"/>
              </a:solidFill>
              <a:latin typeface="Arial" pitchFamily="34" charset="0"/>
            </a:endParaRPr>
          </a:p>
        </p:txBody>
      </p:sp>
      <p:sp>
        <p:nvSpPr>
          <p:cNvPr id="176" name="Freeform 175"/>
          <p:cNvSpPr/>
          <p:nvPr/>
        </p:nvSpPr>
        <p:spPr>
          <a:xfrm>
            <a:off x="7219950" y="5103022"/>
            <a:ext cx="284959" cy="34845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8" name="Freeform 42"/>
          <p:cNvSpPr>
            <a:spLocks/>
          </p:cNvSpPr>
          <p:nvPr/>
        </p:nvSpPr>
        <p:spPr bwMode="auto">
          <a:xfrm flipH="1">
            <a:off x="7429502" y="4629150"/>
            <a:ext cx="45719" cy="209551"/>
          </a:xfrm>
          <a:custGeom>
            <a:avLst/>
            <a:gdLst>
              <a:gd name="T0" fmla="*/ 0 w 267"/>
              <a:gd name="T1" fmla="*/ 0 h 100"/>
              <a:gd name="T2" fmla="*/ 485775 w 267"/>
              <a:gd name="T3" fmla="*/ 228600 h 100"/>
              <a:gd name="T4" fmla="*/ 0 60000 65536"/>
              <a:gd name="T5" fmla="*/ 0 60000 65536"/>
              <a:gd name="T6" fmla="*/ 0 w 267"/>
              <a:gd name="T7" fmla="*/ 0 h 100"/>
              <a:gd name="T8" fmla="*/ 267 w 267"/>
              <a:gd name="T9" fmla="*/ 100 h 100"/>
            </a:gdLst>
            <a:ahLst/>
            <a:cxnLst>
              <a:cxn ang="T4">
                <a:pos x="T0" y="T1"/>
              </a:cxn>
              <a:cxn ang="T5">
                <a:pos x="T2" y="T3"/>
              </a:cxn>
            </a:cxnLst>
            <a:rect l="T6" t="T7" r="T8" b="T9"/>
            <a:pathLst>
              <a:path w="267" h="100">
                <a:moveTo>
                  <a:pt x="0" y="0"/>
                </a:moveTo>
                <a:lnTo>
                  <a:pt x="267" y="100"/>
                </a:ln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79" name="Freeform 28"/>
          <p:cNvSpPr>
            <a:spLocks/>
          </p:cNvSpPr>
          <p:nvPr/>
        </p:nvSpPr>
        <p:spPr bwMode="auto">
          <a:xfrm>
            <a:off x="1803402" y="1249363"/>
            <a:ext cx="409575" cy="571500"/>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1" name="Freeform 39"/>
          <p:cNvSpPr>
            <a:spLocks/>
          </p:cNvSpPr>
          <p:nvPr/>
        </p:nvSpPr>
        <p:spPr bwMode="auto">
          <a:xfrm>
            <a:off x="1755777" y="3878263"/>
            <a:ext cx="352425" cy="381000"/>
          </a:xfrm>
          <a:custGeom>
            <a:avLst/>
            <a:gdLst>
              <a:gd name="T0" fmla="*/ 352425 w 336"/>
              <a:gd name="T1" fmla="*/ 0 h 426"/>
              <a:gd name="T2" fmla="*/ 265368 w 336"/>
              <a:gd name="T3" fmla="*/ 145782 h 426"/>
              <a:gd name="T4" fmla="*/ 133208 w 336"/>
              <a:gd name="T5" fmla="*/ 302296 h 426"/>
              <a:gd name="T6" fmla="*/ 0 w 336"/>
              <a:gd name="T7" fmla="*/ 381000 h 426"/>
              <a:gd name="T8" fmla="*/ 0 60000 65536"/>
              <a:gd name="T9" fmla="*/ 0 60000 65536"/>
              <a:gd name="T10" fmla="*/ 0 60000 65536"/>
              <a:gd name="T11" fmla="*/ 0 60000 65536"/>
              <a:gd name="T12" fmla="*/ 0 w 336"/>
              <a:gd name="T13" fmla="*/ 0 h 426"/>
              <a:gd name="T14" fmla="*/ 336 w 336"/>
              <a:gd name="T15" fmla="*/ 426 h 426"/>
            </a:gdLst>
            <a:ahLst/>
            <a:cxnLst>
              <a:cxn ang="T8">
                <a:pos x="T0" y="T1"/>
              </a:cxn>
              <a:cxn ang="T9">
                <a:pos x="T2" y="T3"/>
              </a:cxn>
              <a:cxn ang="T10">
                <a:pos x="T4" y="T5"/>
              </a:cxn>
              <a:cxn ang="T11">
                <a:pos x="T6" y="T7"/>
              </a:cxn>
            </a:cxnLst>
            <a:rect l="T12" t="T13" r="T14" b="T15"/>
            <a:pathLst>
              <a:path w="336" h="426">
                <a:moveTo>
                  <a:pt x="336" y="0"/>
                </a:moveTo>
                <a:lnTo>
                  <a:pt x="253" y="163"/>
                </a:lnTo>
                <a:lnTo>
                  <a:pt x="127" y="338"/>
                </a:lnTo>
                <a:lnTo>
                  <a:pt x="0" y="426"/>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pic>
        <p:nvPicPr>
          <p:cNvPr id="154" name="Picture 3"/>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08297" y="3259976"/>
            <a:ext cx="745344" cy="1007225"/>
          </a:xfrm>
          <a:prstGeom prst="rect">
            <a:avLst/>
          </a:prstGeom>
          <a:noFill/>
          <a:ln w="9525">
            <a:noFill/>
            <a:miter lim="800000"/>
            <a:headEnd/>
            <a:tailEnd/>
          </a:ln>
        </p:spPr>
      </p:pic>
      <p:sp>
        <p:nvSpPr>
          <p:cNvPr id="182" name="Freeform 26"/>
          <p:cNvSpPr>
            <a:spLocks/>
          </p:cNvSpPr>
          <p:nvPr/>
        </p:nvSpPr>
        <p:spPr bwMode="auto">
          <a:xfrm>
            <a:off x="3679825" y="3535364"/>
            <a:ext cx="533400" cy="676275"/>
          </a:xfrm>
          <a:custGeom>
            <a:avLst/>
            <a:gdLst>
              <a:gd name="T0" fmla="*/ 533400 w 618"/>
              <a:gd name="T1" fmla="*/ 0 h 618"/>
              <a:gd name="T2" fmla="*/ 359915 w 618"/>
              <a:gd name="T3" fmla="*/ 109430 h 618"/>
              <a:gd name="T4" fmla="*/ 220955 w 618"/>
              <a:gd name="T5" fmla="*/ 320629 h 618"/>
              <a:gd name="T6" fmla="*/ 107888 w 618"/>
              <a:gd name="T7" fmla="*/ 539488 h 618"/>
              <a:gd name="T8" fmla="*/ 0 w 618"/>
              <a:gd name="T9" fmla="*/ 676275 h 618"/>
              <a:gd name="T10" fmla="*/ 0 60000 65536"/>
              <a:gd name="T11" fmla="*/ 0 60000 65536"/>
              <a:gd name="T12" fmla="*/ 0 60000 65536"/>
              <a:gd name="T13" fmla="*/ 0 60000 65536"/>
              <a:gd name="T14" fmla="*/ 0 60000 65536"/>
              <a:gd name="T15" fmla="*/ 0 w 618"/>
              <a:gd name="T16" fmla="*/ 0 h 618"/>
              <a:gd name="T17" fmla="*/ 618 w 618"/>
              <a:gd name="T18" fmla="*/ 618 h 618"/>
            </a:gdLst>
            <a:ahLst/>
            <a:cxnLst>
              <a:cxn ang="T10">
                <a:pos x="T0" y="T1"/>
              </a:cxn>
              <a:cxn ang="T11">
                <a:pos x="T2" y="T3"/>
              </a:cxn>
              <a:cxn ang="T12">
                <a:pos x="T4" y="T5"/>
              </a:cxn>
              <a:cxn ang="T13">
                <a:pos x="T6" y="T7"/>
              </a:cxn>
              <a:cxn ang="T14">
                <a:pos x="T8" y="T9"/>
              </a:cxn>
            </a:cxnLst>
            <a:rect l="T15" t="T16" r="T17" b="T18"/>
            <a:pathLst>
              <a:path w="618" h="618">
                <a:moveTo>
                  <a:pt x="618" y="0"/>
                </a:moveTo>
                <a:lnTo>
                  <a:pt x="417" y="100"/>
                </a:lnTo>
                <a:lnTo>
                  <a:pt x="256" y="293"/>
                </a:lnTo>
                <a:lnTo>
                  <a:pt x="125" y="493"/>
                </a:lnTo>
                <a:lnTo>
                  <a:pt x="0" y="618"/>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5" name="Freeform 69"/>
          <p:cNvSpPr>
            <a:spLocks/>
          </p:cNvSpPr>
          <p:nvPr/>
        </p:nvSpPr>
        <p:spPr bwMode="auto">
          <a:xfrm>
            <a:off x="3213895" y="1220180"/>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6" name="Rectangle 6"/>
          <p:cNvSpPr txBox="1">
            <a:spLocks noChangeArrowheads="1"/>
          </p:cNvSpPr>
          <p:nvPr/>
        </p:nvSpPr>
        <p:spPr bwMode="auto">
          <a:xfrm>
            <a:off x="2305846" y="735642"/>
            <a:ext cx="2089151" cy="609526"/>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Surface drainage patterns</a:t>
            </a:r>
          </a:p>
        </p:txBody>
      </p:sp>
      <p:sp>
        <p:nvSpPr>
          <p:cNvPr id="187" name="Freeform 69"/>
          <p:cNvSpPr>
            <a:spLocks/>
          </p:cNvSpPr>
          <p:nvPr/>
        </p:nvSpPr>
        <p:spPr bwMode="auto">
          <a:xfrm flipH="1" flipV="1">
            <a:off x="9172575" y="4600575"/>
            <a:ext cx="561976" cy="1295400"/>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sz="3200">
              <a:solidFill>
                <a:srgbClr val="000000"/>
              </a:solidFill>
            </a:endParaRPr>
          </a:p>
        </p:txBody>
      </p:sp>
      <p:sp>
        <p:nvSpPr>
          <p:cNvPr id="188" name="Rectangle 6"/>
          <p:cNvSpPr txBox="1">
            <a:spLocks noChangeArrowheads="1"/>
          </p:cNvSpPr>
          <p:nvPr/>
        </p:nvSpPr>
        <p:spPr bwMode="auto">
          <a:xfrm>
            <a:off x="9720955" y="5551177"/>
            <a:ext cx="1689100" cy="868123"/>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a:lnSpc>
                <a:spcPct val="90000"/>
              </a:lnSpc>
              <a:defRPr/>
            </a:pPr>
            <a:r>
              <a:rPr lang="en-US" sz="1867">
                <a:solidFill>
                  <a:srgbClr val="000000"/>
                </a:solidFill>
              </a:rPr>
              <a:t>Sub-surface drainage patterns</a:t>
            </a:r>
          </a:p>
        </p:txBody>
      </p:sp>
      <p:cxnSp>
        <p:nvCxnSpPr>
          <p:cNvPr id="119" name="Straight Connector 232"/>
          <p:cNvCxnSpPr>
            <a:cxnSpLocks noChangeShapeType="1"/>
          </p:cNvCxnSpPr>
          <p:nvPr/>
        </p:nvCxnSpPr>
        <p:spPr bwMode="auto">
          <a:xfrm flipV="1">
            <a:off x="4654575" y="3420575"/>
            <a:ext cx="88900" cy="195263"/>
          </a:xfrm>
          <a:prstGeom prst="line">
            <a:avLst/>
          </a:prstGeom>
          <a:noFill/>
          <a:ln w="171450" algn="ctr">
            <a:solidFill>
              <a:schemeClr val="tx1"/>
            </a:solidFill>
            <a:round/>
            <a:headEnd/>
            <a:tailEnd/>
          </a:ln>
        </p:spPr>
      </p:cxnSp>
      <p:sp>
        <p:nvSpPr>
          <p:cNvPr id="120" name="Oval 233"/>
          <p:cNvSpPr>
            <a:spLocks noChangeArrowheads="1"/>
          </p:cNvSpPr>
          <p:nvPr/>
        </p:nvSpPr>
        <p:spPr bwMode="auto">
          <a:xfrm>
            <a:off x="4575200" y="35348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1" name="Straight Connector 232"/>
          <p:cNvCxnSpPr>
            <a:cxnSpLocks noChangeShapeType="1"/>
          </p:cNvCxnSpPr>
          <p:nvPr/>
        </p:nvCxnSpPr>
        <p:spPr bwMode="auto">
          <a:xfrm flipV="1">
            <a:off x="2115326" y="2390675"/>
            <a:ext cx="88900" cy="195263"/>
          </a:xfrm>
          <a:prstGeom prst="line">
            <a:avLst/>
          </a:prstGeom>
          <a:noFill/>
          <a:ln w="171450" algn="ctr">
            <a:solidFill>
              <a:schemeClr val="tx1"/>
            </a:solidFill>
            <a:round/>
            <a:headEnd/>
            <a:tailEnd/>
          </a:ln>
        </p:spPr>
      </p:cxnSp>
      <p:sp>
        <p:nvSpPr>
          <p:cNvPr id="122" name="Oval 233"/>
          <p:cNvSpPr>
            <a:spLocks noChangeArrowheads="1"/>
          </p:cNvSpPr>
          <p:nvPr/>
        </p:nvSpPr>
        <p:spPr bwMode="auto">
          <a:xfrm>
            <a:off x="2035949" y="25049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3" name="Straight Connector 232"/>
          <p:cNvCxnSpPr>
            <a:cxnSpLocks noChangeShapeType="1"/>
          </p:cNvCxnSpPr>
          <p:nvPr/>
        </p:nvCxnSpPr>
        <p:spPr bwMode="auto">
          <a:xfrm flipV="1">
            <a:off x="7135526" y="4487775"/>
            <a:ext cx="88900" cy="195263"/>
          </a:xfrm>
          <a:prstGeom prst="line">
            <a:avLst/>
          </a:prstGeom>
          <a:noFill/>
          <a:ln w="171450" algn="ctr">
            <a:solidFill>
              <a:schemeClr val="tx1"/>
            </a:solidFill>
            <a:round/>
            <a:headEnd/>
            <a:tailEnd/>
          </a:ln>
        </p:spPr>
      </p:cxnSp>
      <p:sp>
        <p:nvSpPr>
          <p:cNvPr id="124" name="Oval 233"/>
          <p:cNvSpPr>
            <a:spLocks noChangeArrowheads="1"/>
          </p:cNvSpPr>
          <p:nvPr/>
        </p:nvSpPr>
        <p:spPr bwMode="auto">
          <a:xfrm>
            <a:off x="7056149" y="460207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cxnSp>
        <p:nvCxnSpPr>
          <p:cNvPr id="125" name="Straight Connector 232"/>
          <p:cNvCxnSpPr>
            <a:cxnSpLocks noChangeShapeType="1"/>
          </p:cNvCxnSpPr>
          <p:nvPr/>
        </p:nvCxnSpPr>
        <p:spPr bwMode="auto">
          <a:xfrm flipV="1">
            <a:off x="8410251" y="5029701"/>
            <a:ext cx="88900" cy="195263"/>
          </a:xfrm>
          <a:prstGeom prst="line">
            <a:avLst/>
          </a:prstGeom>
          <a:noFill/>
          <a:ln w="171450" algn="ctr">
            <a:solidFill>
              <a:schemeClr val="tx1"/>
            </a:solidFill>
            <a:round/>
            <a:headEnd/>
            <a:tailEnd/>
          </a:ln>
        </p:spPr>
      </p:cxnSp>
      <p:sp>
        <p:nvSpPr>
          <p:cNvPr id="126" name="Oval 233"/>
          <p:cNvSpPr>
            <a:spLocks noChangeArrowheads="1"/>
          </p:cNvSpPr>
          <p:nvPr/>
        </p:nvSpPr>
        <p:spPr bwMode="auto">
          <a:xfrm>
            <a:off x="8330875" y="5144000"/>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grpSp>
        <p:nvGrpSpPr>
          <p:cNvPr id="135" name="Group 134"/>
          <p:cNvGrpSpPr/>
          <p:nvPr/>
        </p:nvGrpSpPr>
        <p:grpSpPr>
          <a:xfrm>
            <a:off x="3262314" y="3202782"/>
            <a:ext cx="347661" cy="573889"/>
            <a:chOff x="1738313" y="3202781"/>
            <a:chExt cx="347661" cy="573889"/>
          </a:xfrm>
        </p:grpSpPr>
        <p:sp>
          <p:nvSpPr>
            <p:cNvPr id="12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2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36" name="Group 135"/>
          <p:cNvGrpSpPr/>
          <p:nvPr/>
        </p:nvGrpSpPr>
        <p:grpSpPr>
          <a:xfrm>
            <a:off x="4310064" y="3634582"/>
            <a:ext cx="347661" cy="573889"/>
            <a:chOff x="1738313" y="3202781"/>
            <a:chExt cx="347661" cy="573889"/>
          </a:xfrm>
        </p:grpSpPr>
        <p:sp>
          <p:nvSpPr>
            <p:cNvPr id="137"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8"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39"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0"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1" name="Group 140"/>
          <p:cNvGrpSpPr/>
          <p:nvPr/>
        </p:nvGrpSpPr>
        <p:grpSpPr>
          <a:xfrm>
            <a:off x="5662614" y="4206082"/>
            <a:ext cx="347661" cy="573889"/>
            <a:chOff x="1738313" y="3202781"/>
            <a:chExt cx="347661" cy="573889"/>
          </a:xfrm>
        </p:grpSpPr>
        <p:sp>
          <p:nvSpPr>
            <p:cNvPr id="142"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4"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5"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grpSp>
        <p:nvGrpSpPr>
          <p:cNvPr id="147" name="Group 146"/>
          <p:cNvGrpSpPr/>
          <p:nvPr/>
        </p:nvGrpSpPr>
        <p:grpSpPr>
          <a:xfrm>
            <a:off x="1801814" y="2593182"/>
            <a:ext cx="347661" cy="573889"/>
            <a:chOff x="1738313" y="3202781"/>
            <a:chExt cx="347661" cy="573889"/>
          </a:xfrm>
        </p:grpSpPr>
        <p:sp>
          <p:nvSpPr>
            <p:cNvPr id="148"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49"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0"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51"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pic>
        <p:nvPicPr>
          <p:cNvPr id="163" name="Picture 3"/>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1" y="2597035"/>
            <a:ext cx="469044" cy="633847"/>
          </a:xfrm>
          <a:prstGeom prst="rect">
            <a:avLst/>
          </a:prstGeom>
          <a:noFill/>
          <a:ln w="9525">
            <a:noFill/>
            <a:miter lim="800000"/>
            <a:headEnd/>
            <a:tailEnd/>
          </a:ln>
        </p:spPr>
      </p:pic>
      <p:grpSp>
        <p:nvGrpSpPr>
          <p:cNvPr id="174" name="Group 173"/>
          <p:cNvGrpSpPr/>
          <p:nvPr/>
        </p:nvGrpSpPr>
        <p:grpSpPr>
          <a:xfrm>
            <a:off x="6811964" y="4695033"/>
            <a:ext cx="347661" cy="573889"/>
            <a:chOff x="1738313" y="3202781"/>
            <a:chExt cx="347661" cy="573889"/>
          </a:xfrm>
        </p:grpSpPr>
        <p:sp>
          <p:nvSpPr>
            <p:cNvPr id="175" name="Freeform 28"/>
            <p:cNvSpPr>
              <a:spLocks/>
            </p:cNvSpPr>
            <p:nvPr/>
          </p:nvSpPr>
          <p:spPr bwMode="auto">
            <a:xfrm>
              <a:off x="1804987" y="3211886"/>
              <a:ext cx="276381" cy="479031"/>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9998" y="19"/>
                    <a:pt x="7929" y="1928"/>
                    <a:pt x="7927" y="1947"/>
                  </a:cubicBezTo>
                  <a:lnTo>
                    <a:pt x="6138" y="3726"/>
                  </a:lnTo>
                  <a:lnTo>
                    <a:pt x="2998" y="7586"/>
                  </a:lnTo>
                  <a:lnTo>
                    <a:pt x="0" y="10000"/>
                  </a:ln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83" name="Freeform 28"/>
            <p:cNvSpPr>
              <a:spLocks/>
            </p:cNvSpPr>
            <p:nvPr/>
          </p:nvSpPr>
          <p:spPr bwMode="auto">
            <a:xfrm>
              <a:off x="1952602" y="3443264"/>
              <a:ext cx="90685"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2" name="Freeform 28"/>
            <p:cNvSpPr>
              <a:spLocks/>
            </p:cNvSpPr>
            <p:nvPr/>
          </p:nvSpPr>
          <p:spPr bwMode="auto">
            <a:xfrm rot="2097304" flipH="1">
              <a:off x="1738313" y="3367064"/>
              <a:ext cx="138090" cy="333406"/>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10000 w 10000"/>
                <a:gd name="connsiteY0" fmla="*/ 0 h 10000"/>
                <a:gd name="connsiteX1" fmla="*/ 6748 w 10000"/>
                <a:gd name="connsiteY1" fmla="*/ 1618 h 10000"/>
                <a:gd name="connsiteX2" fmla="*/ 2023 w 10000"/>
                <a:gd name="connsiteY2" fmla="*/ 7977 h 10000"/>
                <a:gd name="connsiteX3" fmla="*/ 0 w 10000"/>
                <a:gd name="connsiteY3" fmla="*/ 10000 h 10000"/>
                <a:gd name="connsiteX0" fmla="*/ 10000 w 10000"/>
                <a:gd name="connsiteY0" fmla="*/ 0 h 10000"/>
                <a:gd name="connsiteX1" fmla="*/ 6748 w 10000"/>
                <a:gd name="connsiteY1" fmla="*/ 1618 h 10000"/>
                <a:gd name="connsiteX2" fmla="*/ 0 w 10000"/>
                <a:gd name="connsiteY2" fmla="*/ 10000 h 10000"/>
                <a:gd name="connsiteX0" fmla="*/ 3252 w 8136"/>
                <a:gd name="connsiteY0" fmla="*/ 0 h 10667"/>
                <a:gd name="connsiteX1" fmla="*/ 0 w 8136"/>
                <a:gd name="connsiteY1" fmla="*/ 1618 h 10667"/>
                <a:gd name="connsiteX2" fmla="*/ 8136 w 8136"/>
                <a:gd name="connsiteY2" fmla="*/ 10667 h 10667"/>
                <a:gd name="connsiteX0" fmla="*/ 0 w 27441"/>
                <a:gd name="connsiteY0" fmla="*/ 8483 h 8483"/>
                <a:gd name="connsiteX1" fmla="*/ 17441 w 27441"/>
                <a:gd name="connsiteY1" fmla="*/ 0 h 8483"/>
                <a:gd name="connsiteX2" fmla="*/ 27441 w 27441"/>
                <a:gd name="connsiteY2" fmla="*/ 8483 h 8483"/>
                <a:gd name="connsiteX0" fmla="*/ 0 w 6719"/>
                <a:gd name="connsiteY0" fmla="*/ 1527 h 10000"/>
                <a:gd name="connsiteX1" fmla="*/ 3075 w 6719"/>
                <a:gd name="connsiteY1" fmla="*/ 0 h 10000"/>
                <a:gd name="connsiteX2" fmla="*/ 6719 w 6719"/>
                <a:gd name="connsiteY2" fmla="*/ 10000 h 10000"/>
                <a:gd name="connsiteX0" fmla="*/ 0 w 10000"/>
                <a:gd name="connsiteY0" fmla="*/ 0 h 8473"/>
                <a:gd name="connsiteX1" fmla="*/ 1476 w 10000"/>
                <a:gd name="connsiteY1" fmla="*/ 2341 h 8473"/>
                <a:gd name="connsiteX2" fmla="*/ 10000 w 10000"/>
                <a:gd name="connsiteY2" fmla="*/ 8473 h 8473"/>
                <a:gd name="connsiteX0" fmla="*/ 0 w 1476"/>
                <a:gd name="connsiteY0" fmla="*/ 0 h 7609"/>
                <a:gd name="connsiteX1" fmla="*/ 1476 w 1476"/>
                <a:gd name="connsiteY1" fmla="*/ 2763 h 7609"/>
                <a:gd name="connsiteX2" fmla="*/ 1396 w 1476"/>
                <a:gd name="connsiteY2" fmla="*/ 7609 h 7609"/>
              </a:gdLst>
              <a:ahLst/>
              <a:cxnLst>
                <a:cxn ang="0">
                  <a:pos x="connsiteX0" y="connsiteY0"/>
                </a:cxn>
                <a:cxn ang="0">
                  <a:pos x="connsiteX1" y="connsiteY1"/>
                </a:cxn>
                <a:cxn ang="0">
                  <a:pos x="connsiteX2" y="connsiteY2"/>
                </a:cxn>
              </a:cxnLst>
              <a:rect l="l" t="t" r="r" b="b"/>
              <a:pathLst>
                <a:path w="1476" h="7609">
                  <a:moveTo>
                    <a:pt x="0" y="0"/>
                  </a:moveTo>
                  <a:lnTo>
                    <a:pt x="1476" y="2763"/>
                  </a:lnTo>
                  <a:cubicBezTo>
                    <a:pt x="1449" y="4378"/>
                    <a:pt x="1423" y="5994"/>
                    <a:pt x="1396" y="7609"/>
                  </a:cubicBezTo>
                </a:path>
              </a:pathLst>
            </a:custGeom>
            <a:noFill/>
            <a:ln w="9525">
              <a:solidFill>
                <a:srgbClr val="0000FF"/>
              </a:solidFill>
              <a:round/>
              <a:headEnd type="none" w="med" len="med"/>
              <a:tailEnd type="triangle" w="med" len="med"/>
            </a:ln>
          </p:spPr>
          <p:txBody>
            <a:bodyPr/>
            <a:lstStyle/>
            <a:p>
              <a:endParaRPr lang="en-US" sz="3200">
                <a:solidFill>
                  <a:srgbClr val="000000"/>
                </a:solidFill>
              </a:endParaRPr>
            </a:p>
          </p:txBody>
        </p:sp>
        <p:sp>
          <p:nvSpPr>
            <p:cNvPr id="193" name="Freeform 28"/>
            <p:cNvSpPr>
              <a:spLocks/>
            </p:cNvSpPr>
            <p:nvPr/>
          </p:nvSpPr>
          <p:spPr bwMode="auto">
            <a:xfrm>
              <a:off x="1950789" y="3202781"/>
              <a:ext cx="135185" cy="239975"/>
            </a:xfrm>
            <a:custGeom>
              <a:avLst/>
              <a:gdLst>
                <a:gd name="T0" fmla="*/ 409575 w 618"/>
                <a:gd name="T1" fmla="*/ 0 h 618"/>
                <a:gd name="T2" fmla="*/ 276364 w 618"/>
                <a:gd name="T3" fmla="*/ 92476 h 618"/>
                <a:gd name="T4" fmla="*/ 169662 w 618"/>
                <a:gd name="T5" fmla="*/ 270954 h 618"/>
                <a:gd name="T6" fmla="*/ 82843 w 618"/>
                <a:gd name="T7" fmla="*/ 455905 h 618"/>
                <a:gd name="T8" fmla="*/ 0 w 618"/>
                <a:gd name="T9" fmla="*/ 571500 h 618"/>
                <a:gd name="T10" fmla="*/ 0 60000 65536"/>
                <a:gd name="T11" fmla="*/ 0 60000 65536"/>
                <a:gd name="T12" fmla="*/ 0 60000 65536"/>
                <a:gd name="T13" fmla="*/ 0 60000 65536"/>
                <a:gd name="T14" fmla="*/ 0 60000 65536"/>
                <a:gd name="T15" fmla="*/ 0 w 618"/>
                <a:gd name="T16" fmla="*/ 0 h 618"/>
                <a:gd name="T17" fmla="*/ 618 w 618"/>
                <a:gd name="T18" fmla="*/ 618 h 618"/>
                <a:gd name="connsiteX0" fmla="*/ 6748 w 6748"/>
                <a:gd name="connsiteY0" fmla="*/ 0 h 8382"/>
                <a:gd name="connsiteX1" fmla="*/ 4142 w 6748"/>
                <a:gd name="connsiteY1" fmla="*/ 3123 h 8382"/>
                <a:gd name="connsiteX2" fmla="*/ 2023 w 6748"/>
                <a:gd name="connsiteY2" fmla="*/ 6359 h 8382"/>
                <a:gd name="connsiteX3" fmla="*/ 0 w 6748"/>
                <a:gd name="connsiteY3" fmla="*/ 8382 h 8382"/>
                <a:gd name="connsiteX0" fmla="*/ 10000 w 10000"/>
                <a:gd name="connsiteY0" fmla="*/ 0 h 10000"/>
                <a:gd name="connsiteX1" fmla="*/ 7927 w 10000"/>
                <a:gd name="connsiteY1" fmla="*/ 1947 h 10000"/>
                <a:gd name="connsiteX2" fmla="*/ 6138 w 10000"/>
                <a:gd name="connsiteY2" fmla="*/ 3726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2998 w 10000"/>
                <a:gd name="connsiteY3" fmla="*/ 7586 h 10000"/>
                <a:gd name="connsiteX4" fmla="*/ 0 w 10000"/>
                <a:gd name="connsiteY4" fmla="*/ 10000 h 10000"/>
                <a:gd name="connsiteX0" fmla="*/ 10000 w 10000"/>
                <a:gd name="connsiteY0" fmla="*/ 0 h 10000"/>
                <a:gd name="connsiteX1" fmla="*/ 7927 w 10000"/>
                <a:gd name="connsiteY1" fmla="*/ 1947 h 10000"/>
                <a:gd name="connsiteX2" fmla="*/ 5793 w 10000"/>
                <a:gd name="connsiteY2" fmla="*/ 4621 h 10000"/>
                <a:gd name="connsiteX3" fmla="*/ 0 w 10000"/>
                <a:gd name="connsiteY3" fmla="*/ 10000 h 10000"/>
                <a:gd name="connsiteX0" fmla="*/ 4207 w 4207"/>
                <a:gd name="connsiteY0" fmla="*/ 0 h 4621"/>
                <a:gd name="connsiteX1" fmla="*/ 2134 w 4207"/>
                <a:gd name="connsiteY1" fmla="*/ 1947 h 4621"/>
                <a:gd name="connsiteX2" fmla="*/ 0 w 4207"/>
                <a:gd name="connsiteY2" fmla="*/ 4621 h 4621"/>
              </a:gdLst>
              <a:ahLst/>
              <a:cxnLst>
                <a:cxn ang="0">
                  <a:pos x="connsiteX0" y="connsiteY0"/>
                </a:cxn>
                <a:cxn ang="0">
                  <a:pos x="connsiteX1" y="connsiteY1"/>
                </a:cxn>
                <a:cxn ang="0">
                  <a:pos x="connsiteX2" y="connsiteY2"/>
                </a:cxn>
              </a:cxnLst>
              <a:rect l="l" t="t" r="r" b="b"/>
              <a:pathLst>
                <a:path w="4207" h="4621">
                  <a:moveTo>
                    <a:pt x="4207" y="0"/>
                  </a:moveTo>
                  <a:cubicBezTo>
                    <a:pt x="4205" y="19"/>
                    <a:pt x="2136" y="1928"/>
                    <a:pt x="2134" y="1947"/>
                  </a:cubicBezTo>
                  <a:lnTo>
                    <a:pt x="0" y="4621"/>
                  </a:lnTo>
                </a:path>
              </a:pathLst>
            </a:custGeom>
            <a:noFill/>
            <a:ln w="28575">
              <a:solidFill>
                <a:srgbClr val="0000FF"/>
              </a:solidFill>
              <a:round/>
              <a:headEnd type="none" w="med" len="med"/>
              <a:tailEnd type="none" w="med" len="med"/>
            </a:ln>
          </p:spPr>
          <p:txBody>
            <a:bodyPr/>
            <a:lstStyle/>
            <a:p>
              <a:endParaRPr lang="en-US" sz="3200">
                <a:solidFill>
                  <a:srgbClr val="000000"/>
                </a:solidFill>
              </a:endParaRPr>
            </a:p>
          </p:txBody>
        </p:sp>
      </p:grpSp>
      <p:sp>
        <p:nvSpPr>
          <p:cNvPr id="195" name="Freeform 194"/>
          <p:cNvSpPr/>
          <p:nvPr/>
        </p:nvSpPr>
        <p:spPr>
          <a:xfrm rot="20908942" flipH="1">
            <a:off x="7697790" y="5102227"/>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196" name="Freeform 195"/>
          <p:cNvSpPr/>
          <p:nvPr/>
        </p:nvSpPr>
        <p:spPr>
          <a:xfrm rot="214759" flipH="1">
            <a:off x="7678739" y="5468145"/>
            <a:ext cx="257967" cy="4048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cxnSp>
        <p:nvCxnSpPr>
          <p:cNvPr id="197" name="Straight Connector 232"/>
          <p:cNvCxnSpPr>
            <a:cxnSpLocks noChangeShapeType="1"/>
            <a:stCxn id="172" idx="1"/>
          </p:cNvCxnSpPr>
          <p:nvPr/>
        </p:nvCxnSpPr>
        <p:spPr bwMode="auto">
          <a:xfrm flipH="1" flipV="1">
            <a:off x="7461252" y="5718176"/>
            <a:ext cx="215403" cy="202653"/>
          </a:xfrm>
          <a:prstGeom prst="line">
            <a:avLst/>
          </a:prstGeom>
          <a:noFill/>
          <a:ln w="171450" algn="ctr">
            <a:solidFill>
              <a:schemeClr val="tx1"/>
            </a:solidFill>
            <a:round/>
            <a:headEnd/>
            <a:tailEnd/>
          </a:ln>
        </p:spPr>
      </p:cxnSp>
      <p:sp>
        <p:nvSpPr>
          <p:cNvPr id="198" name="Oval 233"/>
          <p:cNvSpPr>
            <a:spLocks noChangeArrowheads="1"/>
          </p:cNvSpPr>
          <p:nvPr/>
        </p:nvSpPr>
        <p:spPr bwMode="auto">
          <a:xfrm>
            <a:off x="7600980" y="5841596"/>
            <a:ext cx="171451" cy="161925"/>
          </a:xfrm>
          <a:prstGeom prst="ellipse">
            <a:avLst/>
          </a:prstGeom>
          <a:solidFill>
            <a:srgbClr val="FFFF00"/>
          </a:solidFill>
          <a:ln w="12700" algn="ctr">
            <a:solidFill>
              <a:schemeClr val="tx1"/>
            </a:solidFill>
            <a:round/>
            <a:headEnd/>
            <a:tailEnd/>
          </a:ln>
        </p:spPr>
        <p:txBody>
          <a:bodyPr wrap="none"/>
          <a:lstStyle/>
          <a:p>
            <a:endParaRPr lang="en-US" sz="3200">
              <a:solidFill>
                <a:srgbClr val="000000"/>
              </a:solidFill>
              <a:latin typeface="Arial" pitchFamily="34" charset="0"/>
            </a:endParaRPr>
          </a:p>
        </p:txBody>
      </p:sp>
      <p:sp>
        <p:nvSpPr>
          <p:cNvPr id="201" name="Freeform 200"/>
          <p:cNvSpPr/>
          <p:nvPr/>
        </p:nvSpPr>
        <p:spPr>
          <a:xfrm rot="214759" flipH="1">
            <a:off x="7698903" y="5916572"/>
            <a:ext cx="229600" cy="111411"/>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 name="connsiteX0" fmla="*/ 390525 w 390525"/>
              <a:gd name="connsiteY0" fmla="*/ 0 h 304800"/>
              <a:gd name="connsiteX1" fmla="*/ 0 w 390525"/>
              <a:gd name="connsiteY1" fmla="*/ 304800 h 304800"/>
            </a:gdLst>
            <a:ahLst/>
            <a:cxnLst>
              <a:cxn ang="0">
                <a:pos x="connsiteX0" y="connsiteY0"/>
              </a:cxn>
              <a:cxn ang="0">
                <a:pos x="connsiteX1" y="connsiteY1"/>
              </a:cxn>
            </a:cxnLst>
            <a:rect l="l" t="t" r="r" b="b"/>
            <a:pathLst>
              <a:path w="390525" h="304800">
                <a:moveTo>
                  <a:pt x="390525" y="0"/>
                </a:moveTo>
                <a:cubicBezTo>
                  <a:pt x="322263" y="120650"/>
                  <a:pt x="97631" y="240506"/>
                  <a:pt x="0" y="3048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2" name="Freeform 201"/>
          <p:cNvSpPr/>
          <p:nvPr/>
        </p:nvSpPr>
        <p:spPr>
          <a:xfrm flipH="1">
            <a:off x="7425057" y="5419726"/>
            <a:ext cx="45719" cy="282575"/>
          </a:xfrm>
          <a:custGeom>
            <a:avLst/>
            <a:gdLst>
              <a:gd name="connsiteX0" fmla="*/ 257175 w 280987"/>
              <a:gd name="connsiteY0" fmla="*/ 0 h 657225"/>
              <a:gd name="connsiteX1" fmla="*/ 238125 w 280987"/>
              <a:gd name="connsiteY1" fmla="*/ 419100 h 657225"/>
              <a:gd name="connsiteX2" fmla="*/ 0 w 280987"/>
              <a:gd name="connsiteY2" fmla="*/ 657225 h 657225"/>
              <a:gd name="connsiteX0" fmla="*/ 409575 w 458788"/>
              <a:gd name="connsiteY0" fmla="*/ 0 h 723900"/>
              <a:gd name="connsiteX1" fmla="*/ 390525 w 458788"/>
              <a:gd name="connsiteY1" fmla="*/ 419100 h 723900"/>
              <a:gd name="connsiteX2" fmla="*/ 0 w 458788"/>
              <a:gd name="connsiteY2" fmla="*/ 723900 h 723900"/>
            </a:gdLst>
            <a:ahLst/>
            <a:cxnLst>
              <a:cxn ang="0">
                <a:pos x="connsiteX0" y="connsiteY0"/>
              </a:cxn>
              <a:cxn ang="0">
                <a:pos x="connsiteX1" y="connsiteY1"/>
              </a:cxn>
              <a:cxn ang="0">
                <a:pos x="connsiteX2" y="connsiteY2"/>
              </a:cxn>
            </a:cxnLst>
            <a:rect l="l" t="t" r="r" b="b"/>
            <a:pathLst>
              <a:path w="458788" h="723900">
                <a:moveTo>
                  <a:pt x="409575" y="0"/>
                </a:moveTo>
                <a:cubicBezTo>
                  <a:pt x="421481" y="154781"/>
                  <a:pt x="458788" y="298450"/>
                  <a:pt x="390525" y="419100"/>
                </a:cubicBezTo>
                <a:cubicBezTo>
                  <a:pt x="322263" y="539750"/>
                  <a:pt x="97631" y="659606"/>
                  <a:pt x="0" y="723900"/>
                </a:cubicBezTo>
              </a:path>
            </a:pathLst>
          </a:custGeom>
          <a:noFill/>
          <a:ln w="28575" cmpd="sng">
            <a:solidFill>
              <a:srgbClr val="0000FF"/>
            </a:solidFill>
            <a:round/>
            <a:headEnd type="none" w="med" len="med"/>
            <a:tailEnd type="triangle" w="med" len="med"/>
          </a:ln>
        </p:spPr>
        <p:txBody>
          <a:bodyPr/>
          <a:lstStyle/>
          <a:p>
            <a:endParaRPr lang="en-US" sz="3200">
              <a:solidFill>
                <a:srgbClr val="000000"/>
              </a:solidFill>
            </a:endParaRPr>
          </a:p>
        </p:txBody>
      </p:sp>
      <p:sp>
        <p:nvSpPr>
          <p:cNvPr id="204" name="Freeform 69">
            <a:extLst>
              <a:ext uri="{FF2B5EF4-FFF2-40B4-BE49-F238E27FC236}">
                <a16:creationId xmlns:a16="http://schemas.microsoft.com/office/drawing/2014/main" id="{567307A1-6210-4100-AF10-3616C55C58B8}"/>
              </a:ext>
            </a:extLst>
          </p:cNvPr>
          <p:cNvSpPr>
            <a:spLocks/>
          </p:cNvSpPr>
          <p:nvPr/>
        </p:nvSpPr>
        <p:spPr bwMode="auto">
          <a:xfrm>
            <a:off x="7442742" y="1422076"/>
            <a:ext cx="542924" cy="1038225"/>
          </a:xfrm>
          <a:custGeom>
            <a:avLst/>
            <a:gdLst>
              <a:gd name="T0" fmla="*/ 0 w 560"/>
              <a:gd name="T1" fmla="*/ 0 h 267"/>
              <a:gd name="T2" fmla="*/ 296863 w 560"/>
              <a:gd name="T3" fmla="*/ 533400 h 267"/>
              <a:gd name="T4" fmla="*/ 0 60000 65536"/>
              <a:gd name="T5" fmla="*/ 0 60000 65536"/>
              <a:gd name="T6" fmla="*/ 0 w 560"/>
              <a:gd name="T7" fmla="*/ 0 h 267"/>
              <a:gd name="T8" fmla="*/ 560 w 560"/>
              <a:gd name="T9" fmla="*/ 267 h 267"/>
            </a:gdLst>
            <a:ahLst/>
            <a:cxnLst>
              <a:cxn ang="T4">
                <a:pos x="T0" y="T1"/>
              </a:cxn>
              <a:cxn ang="T5">
                <a:pos x="T2" y="T3"/>
              </a:cxn>
            </a:cxnLst>
            <a:rect l="T6" t="T7" r="T8" b="T9"/>
            <a:pathLst>
              <a:path w="560" h="267">
                <a:moveTo>
                  <a:pt x="0" y="0"/>
                </a:moveTo>
                <a:lnTo>
                  <a:pt x="560" y="267"/>
                </a:lnTo>
              </a:path>
            </a:pathLst>
          </a:custGeom>
          <a:noFill/>
          <a:ln w="76200" cmpd="sng">
            <a:solidFill>
              <a:schemeClr val="accent4">
                <a:lumMod val="10000"/>
              </a:schemeClr>
            </a:solidFill>
            <a:round/>
            <a:headEnd type="none" w="med" len="med"/>
            <a:tailEnd type="triangle" w="med" len="med"/>
          </a:ln>
        </p:spPr>
        <p:txBody>
          <a:bodyPr/>
          <a:lstStyle/>
          <a:p>
            <a:endParaRPr lang="en-US"/>
          </a:p>
        </p:txBody>
      </p:sp>
      <p:sp>
        <p:nvSpPr>
          <p:cNvPr id="205" name="Rectangle 6">
            <a:extLst>
              <a:ext uri="{FF2B5EF4-FFF2-40B4-BE49-F238E27FC236}">
                <a16:creationId xmlns:a16="http://schemas.microsoft.com/office/drawing/2014/main" id="{2EB8213B-0C49-4E18-AC60-311AA67D29E1}"/>
              </a:ext>
            </a:extLst>
          </p:cNvPr>
          <p:cNvSpPr txBox="1">
            <a:spLocks noChangeArrowheads="1"/>
          </p:cNvSpPr>
          <p:nvPr/>
        </p:nvSpPr>
        <p:spPr bwMode="auto">
          <a:xfrm>
            <a:off x="6534693" y="1066836"/>
            <a:ext cx="2089151" cy="350930"/>
          </a:xfrm>
          <a:prstGeom prst="rect">
            <a:avLst/>
          </a:prstGeom>
          <a:solidFill>
            <a:srgbClr val="FFFFCC"/>
          </a:solidFill>
          <a:ln w="9525">
            <a:solidFill>
              <a:schemeClr val="tx1"/>
            </a:solidFill>
            <a:miter lim="800000"/>
            <a:headEnd/>
            <a:tailEnd/>
          </a:ln>
          <a:effectLst>
            <a:glow rad="228600">
              <a:schemeClr val="accent4">
                <a:satMod val="175000"/>
                <a:alpha val="40000"/>
              </a:schemeClr>
            </a:glow>
          </a:effectLst>
        </p:spPr>
        <p:txBody>
          <a:bodyPr vert="horz" wrap="square" lIns="91440" tIns="45720" rIns="91440" bIns="45720" numCol="1" rtlCol="0" anchor="ctr" anchorCtr="0" compatLnSpc="1">
            <a:prstTxWarp prst="textNoShape">
              <a:avLst/>
            </a:prstTxWarp>
            <a:spAutoFit/>
          </a:bodyPr>
          <a:lstStyle/>
          <a:p>
            <a:pPr algn="ctr" fontAlgn="base">
              <a:lnSpc>
                <a:spcPct val="90000"/>
              </a:lnSpc>
              <a:spcBef>
                <a:spcPct val="0"/>
              </a:spcBef>
              <a:spcAft>
                <a:spcPct val="0"/>
              </a:spcAft>
              <a:defRPr/>
            </a:pPr>
            <a:r>
              <a:rPr lang="en-US" sz="1867">
                <a:solidFill>
                  <a:srgbClr val="000000"/>
                </a:solidFill>
              </a:rPr>
              <a:t>Tributary stream</a:t>
            </a:r>
          </a:p>
        </p:txBody>
      </p:sp>
      <p:grpSp>
        <p:nvGrpSpPr>
          <p:cNvPr id="207" name="Group 206">
            <a:extLst>
              <a:ext uri="{FF2B5EF4-FFF2-40B4-BE49-F238E27FC236}">
                <a16:creationId xmlns:a16="http://schemas.microsoft.com/office/drawing/2014/main" id="{A6F04F7C-0C55-45F3-85B3-084D547DF4D9}"/>
              </a:ext>
            </a:extLst>
          </p:cNvPr>
          <p:cNvGrpSpPr/>
          <p:nvPr/>
        </p:nvGrpSpPr>
        <p:grpSpPr>
          <a:xfrm>
            <a:off x="6201741" y="2367984"/>
            <a:ext cx="2140575" cy="3376093"/>
            <a:chOff x="4651305" y="1775988"/>
            <a:chExt cx="1605431" cy="2532070"/>
          </a:xfrm>
        </p:grpSpPr>
        <p:cxnSp>
          <p:nvCxnSpPr>
            <p:cNvPr id="208" name="Straight Connector 207">
              <a:extLst>
                <a:ext uri="{FF2B5EF4-FFF2-40B4-BE49-F238E27FC236}">
                  <a16:creationId xmlns:a16="http://schemas.microsoft.com/office/drawing/2014/main" id="{8FF070DB-4F57-48E8-82EE-A3BD831C79F5}"/>
                </a:ext>
              </a:extLst>
            </p:cNvPr>
            <p:cNvCxnSpPr>
              <a:cxnSpLocks/>
            </p:cNvCxnSpPr>
            <p:nvPr/>
          </p:nvCxnSpPr>
          <p:spPr>
            <a:xfrm flipH="1">
              <a:off x="5580905" y="2091902"/>
              <a:ext cx="406694" cy="279390"/>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C9976358-D2BB-4AE8-B755-7D176CA9C35C}"/>
                </a:ext>
              </a:extLst>
            </p:cNvPr>
            <p:cNvCxnSpPr>
              <a:cxnSpLocks/>
            </p:cNvCxnSpPr>
            <p:nvPr/>
          </p:nvCxnSpPr>
          <p:spPr>
            <a:xfrm flipH="1">
              <a:off x="5963670" y="1775988"/>
              <a:ext cx="293066" cy="33378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0F869A0-DB06-41EC-B3E5-76FC37F82FB1}"/>
                </a:ext>
              </a:extLst>
            </p:cNvPr>
            <p:cNvCxnSpPr>
              <a:cxnSpLocks/>
            </p:cNvCxnSpPr>
            <p:nvPr/>
          </p:nvCxnSpPr>
          <p:spPr>
            <a:xfrm flipH="1">
              <a:off x="5402916" y="2339384"/>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75CCC05-76A2-4456-81FE-07B0F87F9F1B}"/>
                </a:ext>
              </a:extLst>
            </p:cNvPr>
            <p:cNvCxnSpPr>
              <a:cxnSpLocks/>
            </p:cNvCxnSpPr>
            <p:nvPr/>
          </p:nvCxnSpPr>
          <p:spPr>
            <a:xfrm flipH="1">
              <a:off x="5194256" y="2665964"/>
              <a:ext cx="228171" cy="175947"/>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33CD755D-4B2A-4917-B03F-B62D1E5850A4}"/>
                </a:ext>
              </a:extLst>
            </p:cNvPr>
            <p:cNvCxnSpPr>
              <a:cxnSpLocks/>
            </p:cNvCxnSpPr>
            <p:nvPr/>
          </p:nvCxnSpPr>
          <p:spPr>
            <a:xfrm flipH="1">
              <a:off x="5016795" y="2826330"/>
              <a:ext cx="203717" cy="355035"/>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17E9D6D-A20F-47D7-9ACD-EB6A2DF1DF42}"/>
                </a:ext>
              </a:extLst>
            </p:cNvPr>
            <p:cNvCxnSpPr>
              <a:cxnSpLocks/>
            </p:cNvCxnSpPr>
            <p:nvPr/>
          </p:nvCxnSpPr>
          <p:spPr>
            <a:xfrm flipH="1">
              <a:off x="4849486" y="3291052"/>
              <a:ext cx="118064" cy="333046"/>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E5460D3-9782-420C-A031-D8B56EAE6C5F}"/>
                </a:ext>
              </a:extLst>
            </p:cNvPr>
            <p:cNvCxnSpPr>
              <a:cxnSpLocks/>
            </p:cNvCxnSpPr>
            <p:nvPr/>
          </p:nvCxnSpPr>
          <p:spPr>
            <a:xfrm flipH="1">
              <a:off x="4651305" y="4054455"/>
              <a:ext cx="171894" cy="253603"/>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C905E1A-815B-47B9-B1ED-F924DBCA8221}"/>
                </a:ext>
              </a:extLst>
            </p:cNvPr>
            <p:cNvCxnSpPr>
              <a:cxnSpLocks/>
            </p:cNvCxnSpPr>
            <p:nvPr/>
          </p:nvCxnSpPr>
          <p:spPr>
            <a:xfrm flipH="1">
              <a:off x="4802627" y="3598021"/>
              <a:ext cx="55231" cy="503682"/>
            </a:xfrm>
            <a:prstGeom prst="line">
              <a:avLst/>
            </a:prstGeom>
            <a:ln w="1778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6" name="Rectangle 215">
            <a:extLst>
              <a:ext uri="{FF2B5EF4-FFF2-40B4-BE49-F238E27FC236}">
                <a16:creationId xmlns:a16="http://schemas.microsoft.com/office/drawing/2014/main" id="{B0FB556D-F1D2-4936-9AB3-83DA1E23A7CE}"/>
              </a:ext>
            </a:extLst>
          </p:cNvPr>
          <p:cNvSpPr/>
          <p:nvPr/>
        </p:nvSpPr>
        <p:spPr>
          <a:xfrm rot="1634699">
            <a:off x="6470534" y="4185158"/>
            <a:ext cx="399327" cy="307703"/>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7" name="TextBox 176">
            <a:extLst>
              <a:ext uri="{FF2B5EF4-FFF2-40B4-BE49-F238E27FC236}">
                <a16:creationId xmlns:a16="http://schemas.microsoft.com/office/drawing/2014/main" id="{89445F00-31A7-458F-B50F-7736F5018906}"/>
              </a:ext>
            </a:extLst>
          </p:cNvPr>
          <p:cNvSpPr txBox="1"/>
          <p:nvPr/>
        </p:nvSpPr>
        <p:spPr>
          <a:xfrm>
            <a:off x="1289222" y="6441922"/>
            <a:ext cx="9679460" cy="461665"/>
          </a:xfrm>
          <a:prstGeom prst="rect">
            <a:avLst/>
          </a:prstGeom>
          <a:noFill/>
        </p:spPr>
        <p:txBody>
          <a:bodyPr wrap="square" rtlCol="0">
            <a:spAutoFit/>
          </a:bodyPr>
          <a:lstStyle/>
          <a:p>
            <a:r>
              <a:rPr lang="en-US" sz="2400">
                <a:solidFill>
                  <a:schemeClr val="bg1"/>
                </a:solidFill>
              </a:rPr>
              <a:t>DRAFT for comment 12/10/2021.  This has not been approved by the SCC.</a:t>
            </a:r>
          </a:p>
        </p:txBody>
      </p:sp>
      <p:sp>
        <p:nvSpPr>
          <p:cNvPr id="3" name="Title 2">
            <a:extLst>
              <a:ext uri="{FF2B5EF4-FFF2-40B4-BE49-F238E27FC236}">
                <a16:creationId xmlns:a16="http://schemas.microsoft.com/office/drawing/2014/main" id="{EB6278B5-B156-4B1C-A5CC-C41A050B763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867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BEFORE</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ea typeface="+mn-ea"/>
                  <a:cs typeface="+mn-cs"/>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sp>
        <p:nvSpPr>
          <p:cNvPr id="39" name="TextBox 38">
            <a:extLst>
              <a:ext uri="{FF2B5EF4-FFF2-40B4-BE49-F238E27FC236}">
                <a16:creationId xmlns:a16="http://schemas.microsoft.com/office/drawing/2014/main" id="{4EBEC0AC-7CBC-4C47-B95A-F5A9C1597A3F}"/>
              </a:ext>
            </a:extLst>
          </p:cNvPr>
          <p:cNvSpPr txBox="1"/>
          <p:nvPr/>
        </p:nvSpPr>
        <p:spPr>
          <a:xfrm>
            <a:off x="4895753" y="1029569"/>
            <a:ext cx="1311577" cy="461665"/>
          </a:xfrm>
          <a:prstGeom prst="rect">
            <a:avLst/>
          </a:prstGeom>
          <a:solidFill>
            <a:schemeClr val="accent1">
              <a:lumMod val="20000"/>
              <a:lumOff val="80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Stream</a:t>
            </a:r>
          </a:p>
        </p:txBody>
      </p:sp>
      <p:sp>
        <p:nvSpPr>
          <p:cNvPr id="40" name="Arrow: Down 39">
            <a:extLst>
              <a:ext uri="{FF2B5EF4-FFF2-40B4-BE49-F238E27FC236}">
                <a16:creationId xmlns:a16="http://schemas.microsoft.com/office/drawing/2014/main" id="{B6271E9D-6289-4E0D-813E-C9F3E74A0FE4}"/>
              </a:ext>
            </a:extLst>
          </p:cNvPr>
          <p:cNvSpPr/>
          <p:nvPr/>
        </p:nvSpPr>
        <p:spPr>
          <a:xfrm>
            <a:off x="5377662" y="161046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Title 4">
            <a:extLst>
              <a:ext uri="{FF2B5EF4-FFF2-40B4-BE49-F238E27FC236}">
                <a16:creationId xmlns:a16="http://schemas.microsoft.com/office/drawing/2014/main" id="{479C3099-19DF-4163-8419-78A9CA81CE3F}"/>
              </a:ext>
            </a:extLst>
          </p:cNvPr>
          <p:cNvSpPr txBox="1">
            <a:spLocks/>
          </p:cNvSpPr>
          <p:nvPr/>
        </p:nvSpPr>
        <p:spPr>
          <a:xfrm>
            <a:off x="4267200" y="-1"/>
            <a:ext cx="7924800" cy="420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j-ea"/>
                <a:cs typeface="+mj-cs"/>
              </a:rPr>
              <a:t>Example Dirt and Gravel Road Project</a:t>
            </a:r>
          </a:p>
        </p:txBody>
      </p:sp>
      <p:sp>
        <p:nvSpPr>
          <p:cNvPr id="20" name="Title 19">
            <a:extLst>
              <a:ext uri="{FF2B5EF4-FFF2-40B4-BE49-F238E27FC236}">
                <a16:creationId xmlns:a16="http://schemas.microsoft.com/office/drawing/2014/main" id="{EDCBF175-B307-4A89-B6B4-F6B96D3D486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586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004208-CDEE-4E9E-A57C-D9C446B227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5126" y="1550746"/>
            <a:ext cx="5704118" cy="4278089"/>
          </a:xfrm>
          <a:prstGeom prst="rect">
            <a:avLst/>
          </a:prstGeom>
        </p:spPr>
      </p:pic>
      <p:pic>
        <p:nvPicPr>
          <p:cNvPr id="6" name="Picture 5" descr="A gravel road with trees on either side of it&#10;&#10;Description automatically generated with low confidence">
            <a:extLst>
              <a:ext uri="{FF2B5EF4-FFF2-40B4-BE49-F238E27FC236}">
                <a16:creationId xmlns:a16="http://schemas.microsoft.com/office/drawing/2014/main" id="{2CFBFA14-9D6D-4D9C-861E-176A65992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2756" y="1550746"/>
            <a:ext cx="5704119" cy="4278089"/>
          </a:xfrm>
          <a:prstGeom prst="rect">
            <a:avLst/>
          </a:prstGeom>
        </p:spPr>
      </p:pic>
      <p:sp>
        <p:nvSpPr>
          <p:cNvPr id="7" name="TextBox 6">
            <a:extLst>
              <a:ext uri="{FF2B5EF4-FFF2-40B4-BE49-F238E27FC236}">
                <a16:creationId xmlns:a16="http://schemas.microsoft.com/office/drawing/2014/main" id="{AEBE3A7B-CF29-44EE-9169-70035755A4F4}"/>
              </a:ext>
            </a:extLst>
          </p:cNvPr>
          <p:cNvSpPr txBox="1"/>
          <p:nvPr/>
        </p:nvSpPr>
        <p:spPr>
          <a:xfrm>
            <a:off x="298158" y="1667811"/>
            <a:ext cx="1380314" cy="461665"/>
          </a:xfrm>
          <a:prstGeom prst="rect">
            <a:avLst/>
          </a:prstGeom>
          <a:solidFill>
            <a:schemeClr val="bg1">
              <a:lumMod val="85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BEFORE</a:t>
            </a:r>
          </a:p>
        </p:txBody>
      </p:sp>
      <p:sp>
        <p:nvSpPr>
          <p:cNvPr id="8" name="TextBox 7">
            <a:extLst>
              <a:ext uri="{FF2B5EF4-FFF2-40B4-BE49-F238E27FC236}">
                <a16:creationId xmlns:a16="http://schemas.microsoft.com/office/drawing/2014/main" id="{0DB39DF8-D153-4F4B-864F-88F3DD161BDA}"/>
              </a:ext>
            </a:extLst>
          </p:cNvPr>
          <p:cNvSpPr txBox="1"/>
          <p:nvPr/>
        </p:nvSpPr>
        <p:spPr>
          <a:xfrm>
            <a:off x="6356321" y="1669873"/>
            <a:ext cx="1380314" cy="461665"/>
          </a:xfrm>
          <a:prstGeom prst="rect">
            <a:avLst/>
          </a:prstGeom>
          <a:solidFill>
            <a:schemeClr val="bg1">
              <a:lumMod val="85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AFTER</a:t>
            </a:r>
          </a:p>
        </p:txBody>
      </p:sp>
      <p:grpSp>
        <p:nvGrpSpPr>
          <p:cNvPr id="10" name="Group 9">
            <a:extLst>
              <a:ext uri="{FF2B5EF4-FFF2-40B4-BE49-F238E27FC236}">
                <a16:creationId xmlns:a16="http://schemas.microsoft.com/office/drawing/2014/main" id="{E83886EA-96C7-4817-99C8-6D0D71896B02}"/>
              </a:ext>
            </a:extLst>
          </p:cNvPr>
          <p:cNvGrpSpPr/>
          <p:nvPr/>
        </p:nvGrpSpPr>
        <p:grpSpPr>
          <a:xfrm>
            <a:off x="923308" y="3729276"/>
            <a:ext cx="4748169" cy="325558"/>
            <a:chOff x="1182848" y="3385327"/>
            <a:chExt cx="4748169" cy="325558"/>
          </a:xfrm>
        </p:grpSpPr>
        <p:cxnSp>
          <p:nvCxnSpPr>
            <p:cNvPr id="11" name="Straight Connector 10">
              <a:extLst>
                <a:ext uri="{FF2B5EF4-FFF2-40B4-BE49-F238E27FC236}">
                  <a16:creationId xmlns:a16="http://schemas.microsoft.com/office/drawing/2014/main" id="{45AED6A6-B007-42E7-B19F-4485FFE47CB6}"/>
                </a:ext>
              </a:extLst>
            </p:cNvPr>
            <p:cNvCxnSpPr>
              <a:cxnSpLocks/>
            </p:cNvCxnSpPr>
            <p:nvPr/>
          </p:nvCxnSpPr>
          <p:spPr>
            <a:xfrm>
              <a:off x="1435779" y="3710885"/>
              <a:ext cx="4222071" cy="0"/>
            </a:xfrm>
            <a:prstGeom prst="line">
              <a:avLst/>
            </a:prstGeom>
            <a:noFill/>
            <a:ln w="38100" cap="flat" cmpd="sng" algn="ctr">
              <a:solidFill>
                <a:srgbClr val="FF0000"/>
              </a:solidFill>
              <a:prstDash val="dash"/>
              <a:miter lim="800000"/>
            </a:ln>
            <a:effectLst/>
          </p:spPr>
        </p:cxnSp>
        <p:cxnSp>
          <p:nvCxnSpPr>
            <p:cNvPr id="12" name="Straight Connector 11">
              <a:extLst>
                <a:ext uri="{FF2B5EF4-FFF2-40B4-BE49-F238E27FC236}">
                  <a16:creationId xmlns:a16="http://schemas.microsoft.com/office/drawing/2014/main" id="{9C27E298-568C-460A-B7B4-60D4A89A1DD9}"/>
                </a:ext>
              </a:extLst>
            </p:cNvPr>
            <p:cNvCxnSpPr>
              <a:cxnSpLocks/>
            </p:cNvCxnSpPr>
            <p:nvPr/>
          </p:nvCxnSpPr>
          <p:spPr>
            <a:xfrm flipH="1" flipV="1">
              <a:off x="1182848" y="3429000"/>
              <a:ext cx="252931" cy="281885"/>
            </a:xfrm>
            <a:prstGeom prst="line">
              <a:avLst/>
            </a:prstGeom>
            <a:noFill/>
            <a:ln w="38100" cap="flat" cmpd="sng" algn="ctr">
              <a:solidFill>
                <a:srgbClr val="FF0000"/>
              </a:solidFill>
              <a:prstDash val="dash"/>
              <a:miter lim="800000"/>
            </a:ln>
            <a:effectLst/>
          </p:spPr>
        </p:cxnSp>
        <p:cxnSp>
          <p:nvCxnSpPr>
            <p:cNvPr id="13" name="Straight Connector 12">
              <a:extLst>
                <a:ext uri="{FF2B5EF4-FFF2-40B4-BE49-F238E27FC236}">
                  <a16:creationId xmlns:a16="http://schemas.microsoft.com/office/drawing/2014/main" id="{8DEEF349-ECA0-4D0A-8DDC-4687553204B6}"/>
                </a:ext>
              </a:extLst>
            </p:cNvPr>
            <p:cNvCxnSpPr>
              <a:cxnSpLocks/>
            </p:cNvCxnSpPr>
            <p:nvPr/>
          </p:nvCxnSpPr>
          <p:spPr>
            <a:xfrm flipV="1">
              <a:off x="5646730" y="3385327"/>
              <a:ext cx="284287" cy="325558"/>
            </a:xfrm>
            <a:prstGeom prst="line">
              <a:avLst/>
            </a:prstGeom>
            <a:noFill/>
            <a:ln w="38100" cap="flat" cmpd="sng" algn="ctr">
              <a:solidFill>
                <a:srgbClr val="FF0000"/>
              </a:solidFill>
              <a:prstDash val="dash"/>
              <a:miter lim="800000"/>
            </a:ln>
            <a:effectLst/>
          </p:spPr>
        </p:cxnSp>
      </p:grpSp>
      <p:grpSp>
        <p:nvGrpSpPr>
          <p:cNvPr id="14" name="Group 13">
            <a:extLst>
              <a:ext uri="{FF2B5EF4-FFF2-40B4-BE49-F238E27FC236}">
                <a16:creationId xmlns:a16="http://schemas.microsoft.com/office/drawing/2014/main" id="{29409F8E-71D4-4459-A470-C88552083200}"/>
              </a:ext>
            </a:extLst>
          </p:cNvPr>
          <p:cNvGrpSpPr/>
          <p:nvPr/>
        </p:nvGrpSpPr>
        <p:grpSpPr>
          <a:xfrm>
            <a:off x="2297809" y="3060461"/>
            <a:ext cx="3494885" cy="1896362"/>
            <a:chOff x="2557349" y="2716512"/>
            <a:chExt cx="3494885" cy="1896362"/>
          </a:xfrm>
        </p:grpSpPr>
        <p:sp>
          <p:nvSpPr>
            <p:cNvPr id="15" name="TextBox 14">
              <a:extLst>
                <a:ext uri="{FF2B5EF4-FFF2-40B4-BE49-F238E27FC236}">
                  <a16:creationId xmlns:a16="http://schemas.microsoft.com/office/drawing/2014/main" id="{8ABA5069-ACA9-4257-B5A5-5ADD7EA9D82D}"/>
                </a:ext>
              </a:extLst>
            </p:cNvPr>
            <p:cNvSpPr txBox="1"/>
            <p:nvPr/>
          </p:nvSpPr>
          <p:spPr>
            <a:xfrm>
              <a:off x="4799432" y="2716512"/>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ea typeface="+mn-ea"/>
                  <a:cs typeface="+mn-cs"/>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8EBFC12C-501D-4661-B5C6-DCE43615F4AA}"/>
                </a:ext>
              </a:extLst>
            </p:cNvPr>
            <p:cNvCxnSpPr>
              <a:cxnSpLocks/>
            </p:cNvCxnSpPr>
            <p:nvPr/>
          </p:nvCxnSpPr>
          <p:spPr>
            <a:xfrm>
              <a:off x="4045355" y="3147115"/>
              <a:ext cx="324656" cy="1465759"/>
            </a:xfrm>
            <a:prstGeom prst="straightConnector1">
              <a:avLst/>
            </a:prstGeom>
            <a:noFill/>
            <a:ln w="57150" cap="flat" cmpd="sng" algn="ctr">
              <a:solidFill>
                <a:srgbClr val="33CCFF"/>
              </a:solidFill>
              <a:prstDash val="solid"/>
              <a:miter lim="800000"/>
              <a:tailEnd type="triangle"/>
            </a:ln>
            <a:effectLst/>
          </p:spPr>
        </p:cxnSp>
        <p:cxnSp>
          <p:nvCxnSpPr>
            <p:cNvPr id="17" name="Straight Arrow Connector 16">
              <a:extLst>
                <a:ext uri="{FF2B5EF4-FFF2-40B4-BE49-F238E27FC236}">
                  <a16:creationId xmlns:a16="http://schemas.microsoft.com/office/drawing/2014/main" id="{C5119999-6EF6-4042-97E8-59DFC2062676}"/>
                </a:ext>
              </a:extLst>
            </p:cNvPr>
            <p:cNvCxnSpPr>
              <a:cxnSpLocks/>
            </p:cNvCxnSpPr>
            <p:nvPr/>
          </p:nvCxnSpPr>
          <p:spPr>
            <a:xfrm flipH="1">
              <a:off x="2557349" y="3147115"/>
              <a:ext cx="729160" cy="1465759"/>
            </a:xfrm>
            <a:prstGeom prst="straightConnector1">
              <a:avLst/>
            </a:prstGeom>
            <a:noFill/>
            <a:ln w="57150" cap="flat" cmpd="sng" algn="ctr">
              <a:solidFill>
                <a:srgbClr val="33CCFF"/>
              </a:solidFill>
              <a:prstDash val="solid"/>
              <a:miter lim="800000"/>
              <a:tailEnd type="triangle"/>
            </a:ln>
            <a:effectLst/>
          </p:spPr>
        </p:cxnSp>
      </p:grpSp>
      <p:grpSp>
        <p:nvGrpSpPr>
          <p:cNvPr id="27" name="Group 26">
            <a:extLst>
              <a:ext uri="{FF2B5EF4-FFF2-40B4-BE49-F238E27FC236}">
                <a16:creationId xmlns:a16="http://schemas.microsoft.com/office/drawing/2014/main" id="{373A5657-21FD-40E9-9469-FFAFC7E3E483}"/>
              </a:ext>
            </a:extLst>
          </p:cNvPr>
          <p:cNvGrpSpPr/>
          <p:nvPr/>
        </p:nvGrpSpPr>
        <p:grpSpPr>
          <a:xfrm>
            <a:off x="6813634" y="3737939"/>
            <a:ext cx="4779395" cy="334802"/>
            <a:chOff x="6707755" y="3429001"/>
            <a:chExt cx="4779395" cy="334802"/>
          </a:xfrm>
        </p:grpSpPr>
        <p:cxnSp>
          <p:nvCxnSpPr>
            <p:cNvPr id="28" name="Straight Connector 27">
              <a:extLst>
                <a:ext uri="{FF2B5EF4-FFF2-40B4-BE49-F238E27FC236}">
                  <a16:creationId xmlns:a16="http://schemas.microsoft.com/office/drawing/2014/main" id="{20FA5855-FD69-4980-ADAE-4AB24AE5B61A}"/>
                </a:ext>
              </a:extLst>
            </p:cNvPr>
            <p:cNvCxnSpPr>
              <a:cxnSpLocks/>
            </p:cNvCxnSpPr>
            <p:nvPr/>
          </p:nvCxnSpPr>
          <p:spPr>
            <a:xfrm flipV="1">
              <a:off x="6707755" y="3429001"/>
              <a:ext cx="2455295" cy="334802"/>
            </a:xfrm>
            <a:prstGeom prst="line">
              <a:avLst/>
            </a:prstGeom>
            <a:noFill/>
            <a:ln w="38100" cap="flat" cmpd="sng" algn="ctr">
              <a:solidFill>
                <a:srgbClr val="FF0000"/>
              </a:solidFill>
              <a:prstDash val="dash"/>
              <a:miter lim="800000"/>
            </a:ln>
            <a:effectLst/>
          </p:spPr>
        </p:cxnSp>
        <p:cxnSp>
          <p:nvCxnSpPr>
            <p:cNvPr id="29" name="Straight Connector 28">
              <a:extLst>
                <a:ext uri="{FF2B5EF4-FFF2-40B4-BE49-F238E27FC236}">
                  <a16:creationId xmlns:a16="http://schemas.microsoft.com/office/drawing/2014/main" id="{8C91CE8A-6291-4073-BA30-B1FC51E1624F}"/>
                </a:ext>
              </a:extLst>
            </p:cNvPr>
            <p:cNvCxnSpPr>
              <a:cxnSpLocks/>
            </p:cNvCxnSpPr>
            <p:nvPr/>
          </p:nvCxnSpPr>
          <p:spPr>
            <a:xfrm>
              <a:off x="9163050" y="3429001"/>
              <a:ext cx="2324100" cy="334802"/>
            </a:xfrm>
            <a:prstGeom prst="line">
              <a:avLst/>
            </a:prstGeom>
            <a:noFill/>
            <a:ln w="38100" cap="flat" cmpd="sng" algn="ctr">
              <a:solidFill>
                <a:srgbClr val="FF0000"/>
              </a:solidFill>
              <a:prstDash val="dash"/>
              <a:miter lim="800000"/>
            </a:ln>
            <a:effectLst/>
          </p:spPr>
        </p:cxnSp>
      </p:grpSp>
      <p:grpSp>
        <p:nvGrpSpPr>
          <p:cNvPr id="30" name="Group 29">
            <a:extLst>
              <a:ext uri="{FF2B5EF4-FFF2-40B4-BE49-F238E27FC236}">
                <a16:creationId xmlns:a16="http://schemas.microsoft.com/office/drawing/2014/main" id="{226BC5C6-CD4F-4AD8-8EE8-20B6E3B287C2}"/>
              </a:ext>
            </a:extLst>
          </p:cNvPr>
          <p:cNvGrpSpPr/>
          <p:nvPr/>
        </p:nvGrpSpPr>
        <p:grpSpPr>
          <a:xfrm>
            <a:off x="7582696" y="2944183"/>
            <a:ext cx="4126737" cy="860430"/>
            <a:chOff x="7476817" y="2635245"/>
            <a:chExt cx="4126737" cy="860430"/>
          </a:xfrm>
        </p:grpSpPr>
        <p:sp>
          <p:nvSpPr>
            <p:cNvPr id="31" name="TextBox 30">
              <a:extLst>
                <a:ext uri="{FF2B5EF4-FFF2-40B4-BE49-F238E27FC236}">
                  <a16:creationId xmlns:a16="http://schemas.microsoft.com/office/drawing/2014/main" id="{1166C48F-0168-4585-B05E-E90E93B1B42D}"/>
                </a:ext>
              </a:extLst>
            </p:cNvPr>
            <p:cNvSpPr txBox="1"/>
            <p:nvPr/>
          </p:nvSpPr>
          <p:spPr>
            <a:xfrm>
              <a:off x="10350752" y="2635245"/>
              <a:ext cx="1252802" cy="307777"/>
            </a:xfrm>
            <a:prstGeom prst="rect">
              <a:avLst/>
            </a:prstGeom>
            <a:solidFill>
              <a:sysClr val="window" lastClr="FFFFFF">
                <a:lumMod val="85000"/>
                <a:alpha val="80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1C4"/>
                  </a:solidFill>
                  <a:effectLst/>
                  <a:uLnTx/>
                  <a:uFillTx/>
                  <a:latin typeface="Calibri" panose="020F0502020204030204"/>
                  <a:ea typeface="+mn-ea"/>
                  <a:cs typeface="+mn-cs"/>
                </a:rPr>
                <a:t>Water Flow</a:t>
              </a:r>
              <a:endParaRPr kumimoji="0" lang="en-US" sz="1200" b="1" i="0" u="none" strike="noStrike" kern="0" cap="none" spc="0" normalizeH="0" baseline="0" noProof="0" dirty="0">
                <a:ln>
                  <a:noFill/>
                </a:ln>
                <a:solidFill>
                  <a:srgbClr val="0091C4"/>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6C80A68D-0246-4512-BCC5-D802F28FC6DE}"/>
                </a:ext>
              </a:extLst>
            </p:cNvPr>
            <p:cNvCxnSpPr>
              <a:cxnSpLocks/>
            </p:cNvCxnSpPr>
            <p:nvPr/>
          </p:nvCxnSpPr>
          <p:spPr>
            <a:xfrm>
              <a:off x="9469856" y="3211150"/>
              <a:ext cx="1650320" cy="284525"/>
            </a:xfrm>
            <a:prstGeom prst="straightConnector1">
              <a:avLst/>
            </a:prstGeom>
            <a:noFill/>
            <a:ln w="57150" cap="flat" cmpd="sng" algn="ctr">
              <a:solidFill>
                <a:srgbClr val="33CCFF"/>
              </a:solidFill>
              <a:prstDash val="solid"/>
              <a:miter lim="800000"/>
              <a:tailEnd type="triangle"/>
            </a:ln>
            <a:effectLst/>
          </p:spPr>
        </p:cxnSp>
        <p:cxnSp>
          <p:nvCxnSpPr>
            <p:cNvPr id="33" name="Straight Arrow Connector 32">
              <a:extLst>
                <a:ext uri="{FF2B5EF4-FFF2-40B4-BE49-F238E27FC236}">
                  <a16:creationId xmlns:a16="http://schemas.microsoft.com/office/drawing/2014/main" id="{29B217EB-9587-4CB1-AFDB-9B1DEB999261}"/>
                </a:ext>
              </a:extLst>
            </p:cNvPr>
            <p:cNvCxnSpPr>
              <a:cxnSpLocks/>
            </p:cNvCxnSpPr>
            <p:nvPr/>
          </p:nvCxnSpPr>
          <p:spPr>
            <a:xfrm flipH="1">
              <a:off x="7476817" y="3211150"/>
              <a:ext cx="1309117" cy="174177"/>
            </a:xfrm>
            <a:prstGeom prst="straightConnector1">
              <a:avLst/>
            </a:prstGeom>
            <a:noFill/>
            <a:ln w="57150" cap="flat" cmpd="sng" algn="ctr">
              <a:solidFill>
                <a:srgbClr val="33CCFF"/>
              </a:solidFill>
              <a:prstDash val="solid"/>
              <a:miter lim="800000"/>
              <a:tailEnd type="triangle"/>
            </a:ln>
            <a:effectLst/>
          </p:spPr>
        </p:cxnSp>
      </p:grpSp>
      <p:sp>
        <p:nvSpPr>
          <p:cNvPr id="34" name="Oval 33">
            <a:extLst>
              <a:ext uri="{FF2B5EF4-FFF2-40B4-BE49-F238E27FC236}">
                <a16:creationId xmlns:a16="http://schemas.microsoft.com/office/drawing/2014/main" id="{FF1AEA02-FCDD-44E0-8256-A472FD97B762}"/>
              </a:ext>
            </a:extLst>
          </p:cNvPr>
          <p:cNvSpPr/>
          <p:nvPr/>
        </p:nvSpPr>
        <p:spPr>
          <a:xfrm>
            <a:off x="8237254" y="2443399"/>
            <a:ext cx="2534023" cy="5454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39" name="TextBox 38">
            <a:extLst>
              <a:ext uri="{FF2B5EF4-FFF2-40B4-BE49-F238E27FC236}">
                <a16:creationId xmlns:a16="http://schemas.microsoft.com/office/drawing/2014/main" id="{4EBEC0AC-7CBC-4C47-B95A-F5A9C1597A3F}"/>
              </a:ext>
            </a:extLst>
          </p:cNvPr>
          <p:cNvSpPr txBox="1"/>
          <p:nvPr/>
        </p:nvSpPr>
        <p:spPr>
          <a:xfrm>
            <a:off x="4895753" y="1029569"/>
            <a:ext cx="1311577" cy="461665"/>
          </a:xfrm>
          <a:prstGeom prst="rect">
            <a:avLst/>
          </a:prstGeom>
          <a:solidFill>
            <a:schemeClr val="accent1">
              <a:lumMod val="20000"/>
              <a:lumOff val="80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Stream</a:t>
            </a:r>
          </a:p>
        </p:txBody>
      </p:sp>
      <p:sp>
        <p:nvSpPr>
          <p:cNvPr id="40" name="Arrow: Down 39">
            <a:extLst>
              <a:ext uri="{FF2B5EF4-FFF2-40B4-BE49-F238E27FC236}">
                <a16:creationId xmlns:a16="http://schemas.microsoft.com/office/drawing/2014/main" id="{B6271E9D-6289-4E0D-813E-C9F3E74A0FE4}"/>
              </a:ext>
            </a:extLst>
          </p:cNvPr>
          <p:cNvSpPr/>
          <p:nvPr/>
        </p:nvSpPr>
        <p:spPr>
          <a:xfrm>
            <a:off x="5377662" y="161046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4" name="Straight Arrow Connector 43">
            <a:extLst>
              <a:ext uri="{FF2B5EF4-FFF2-40B4-BE49-F238E27FC236}">
                <a16:creationId xmlns:a16="http://schemas.microsoft.com/office/drawing/2014/main" id="{83E16176-E677-4E68-9570-B33C77F38110}"/>
              </a:ext>
            </a:extLst>
          </p:cNvPr>
          <p:cNvCxnSpPr>
            <a:cxnSpLocks/>
          </p:cNvCxnSpPr>
          <p:nvPr/>
        </p:nvCxnSpPr>
        <p:spPr>
          <a:xfrm flipH="1">
            <a:off x="6571689" y="2819186"/>
            <a:ext cx="2213082" cy="1163753"/>
          </a:xfrm>
          <a:prstGeom prst="straightConnector1">
            <a:avLst/>
          </a:prstGeom>
          <a:noFill/>
          <a:ln w="76200" cap="flat" cmpd="sng" algn="ctr">
            <a:solidFill>
              <a:srgbClr val="33CCFF"/>
            </a:solidFill>
            <a:prstDash val="solid"/>
            <a:miter lim="800000"/>
            <a:tailEnd type="triangle"/>
          </a:ln>
          <a:effectLst/>
        </p:spPr>
      </p:cxnSp>
      <p:sp>
        <p:nvSpPr>
          <p:cNvPr id="37" name="TextBox 36">
            <a:extLst>
              <a:ext uri="{FF2B5EF4-FFF2-40B4-BE49-F238E27FC236}">
                <a16:creationId xmlns:a16="http://schemas.microsoft.com/office/drawing/2014/main" id="{D4A039F7-3E50-4759-99F2-F047E2715C1C}"/>
              </a:ext>
            </a:extLst>
          </p:cNvPr>
          <p:cNvSpPr txBox="1"/>
          <p:nvPr/>
        </p:nvSpPr>
        <p:spPr>
          <a:xfrm>
            <a:off x="8472119" y="836412"/>
            <a:ext cx="1667672" cy="461665"/>
          </a:xfrm>
          <a:prstGeom prst="rect">
            <a:avLst/>
          </a:prstGeom>
          <a:solidFill>
            <a:schemeClr val="accent1">
              <a:lumMod val="20000"/>
              <a:lumOff val="80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New Pipe</a:t>
            </a:r>
          </a:p>
        </p:txBody>
      </p:sp>
      <p:sp>
        <p:nvSpPr>
          <p:cNvPr id="38" name="Arrow: Down 37">
            <a:extLst>
              <a:ext uri="{FF2B5EF4-FFF2-40B4-BE49-F238E27FC236}">
                <a16:creationId xmlns:a16="http://schemas.microsoft.com/office/drawing/2014/main" id="{7E3ADA04-7CE2-438F-9AB2-DB6CCA68B9B7}"/>
              </a:ext>
            </a:extLst>
          </p:cNvPr>
          <p:cNvSpPr/>
          <p:nvPr/>
        </p:nvSpPr>
        <p:spPr>
          <a:xfrm>
            <a:off x="9075258" y="1427427"/>
            <a:ext cx="461394" cy="763398"/>
          </a:xfrm>
          <a:prstGeom prst="down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itle 4">
            <a:extLst>
              <a:ext uri="{FF2B5EF4-FFF2-40B4-BE49-F238E27FC236}">
                <a16:creationId xmlns:a16="http://schemas.microsoft.com/office/drawing/2014/main" id="{200D78A1-4C90-4D2D-ACA0-D1FD3F9B0C8D}"/>
              </a:ext>
            </a:extLst>
          </p:cNvPr>
          <p:cNvSpPr txBox="1">
            <a:spLocks/>
          </p:cNvSpPr>
          <p:nvPr/>
        </p:nvSpPr>
        <p:spPr>
          <a:xfrm>
            <a:off x="4267200" y="-1"/>
            <a:ext cx="7924800" cy="420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j-ea"/>
                <a:cs typeface="+mj-cs"/>
              </a:rPr>
              <a:t>Example Dirt and Gravel Road Project</a:t>
            </a:r>
          </a:p>
        </p:txBody>
      </p:sp>
    </p:spTree>
    <p:extLst>
      <p:ext uri="{BB962C8B-B14F-4D97-AF65-F5344CB8AC3E}">
        <p14:creationId xmlns:p14="http://schemas.microsoft.com/office/powerpoint/2010/main" val="3037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machine on the road&#10;&#10;Description automatically generated with medium confidence">
            <a:extLst>
              <a:ext uri="{FF2B5EF4-FFF2-40B4-BE49-F238E27FC236}">
                <a16:creationId xmlns:a16="http://schemas.microsoft.com/office/drawing/2014/main" id="{B7207B97-8FC4-41CA-83D5-B3721E64BC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79774"/>
            <a:ext cx="6393446" cy="4795085"/>
          </a:xfrm>
          <a:prstGeom prst="rect">
            <a:avLst/>
          </a:prstGeom>
        </p:spPr>
      </p:pic>
      <p:pic>
        <p:nvPicPr>
          <p:cNvPr id="6" name="Picture 5" descr="A picture containing ground, outdoor, nature, rock&#10;&#10;Description automatically generated">
            <a:extLst>
              <a:ext uri="{FF2B5EF4-FFF2-40B4-BE49-F238E27FC236}">
                <a16:creationId xmlns:a16="http://schemas.microsoft.com/office/drawing/2014/main" id="{2644AAC8-49AC-4730-AB5E-8B47DC4EA0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9023" y="1179774"/>
            <a:ext cx="5652977" cy="4795085"/>
          </a:xfrm>
          <a:prstGeom prst="rect">
            <a:avLst/>
          </a:prstGeom>
        </p:spPr>
      </p:pic>
      <p:sp>
        <p:nvSpPr>
          <p:cNvPr id="5" name="Title 4">
            <a:extLst>
              <a:ext uri="{FF2B5EF4-FFF2-40B4-BE49-F238E27FC236}">
                <a16:creationId xmlns:a16="http://schemas.microsoft.com/office/drawing/2014/main" id="{D3F5C6D1-F435-44EE-BBE6-1954356CFF3E}"/>
              </a:ext>
            </a:extLst>
          </p:cNvPr>
          <p:cNvSpPr>
            <a:spLocks noGrp="1"/>
          </p:cNvSpPr>
          <p:nvPr>
            <p:ph type="title"/>
          </p:nvPr>
        </p:nvSpPr>
        <p:spPr/>
        <p:txBody>
          <a:bodyPr/>
          <a:lstStyle/>
          <a:p>
            <a:r>
              <a:rPr lang="en-US" dirty="0"/>
              <a:t>During construction – placing road fill</a:t>
            </a:r>
          </a:p>
        </p:txBody>
      </p:sp>
    </p:spTree>
    <p:extLst>
      <p:ext uri="{BB962C8B-B14F-4D97-AF65-F5344CB8AC3E}">
        <p14:creationId xmlns:p14="http://schemas.microsoft.com/office/powerpoint/2010/main" val="35190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outdoor, ground, grass, hydrant&#10;&#10;Description automatically generated">
            <a:extLst>
              <a:ext uri="{FF2B5EF4-FFF2-40B4-BE49-F238E27FC236}">
                <a16:creationId xmlns:a16="http://schemas.microsoft.com/office/drawing/2014/main" id="{28EBDF44-B012-4B0B-8061-55106C49DE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9275" y="0"/>
            <a:ext cx="9144000" cy="6858000"/>
          </a:xfrm>
          <a:prstGeom prst="rect">
            <a:avLst/>
          </a:prstGeom>
        </p:spPr>
      </p:pic>
      <p:sp>
        <p:nvSpPr>
          <p:cNvPr id="4" name="TextBox 3">
            <a:extLst>
              <a:ext uri="{FF2B5EF4-FFF2-40B4-BE49-F238E27FC236}">
                <a16:creationId xmlns:a16="http://schemas.microsoft.com/office/drawing/2014/main" id="{C5D9A12E-F2C6-4591-A6C0-6D01CFD49A74}"/>
              </a:ext>
            </a:extLst>
          </p:cNvPr>
          <p:cNvSpPr txBox="1"/>
          <p:nvPr/>
        </p:nvSpPr>
        <p:spPr>
          <a:xfrm>
            <a:off x="1942479" y="111917"/>
            <a:ext cx="1380314" cy="461665"/>
          </a:xfrm>
          <a:prstGeom prst="rect">
            <a:avLst/>
          </a:prstGeom>
          <a:solidFill>
            <a:schemeClr val="bg1">
              <a:lumMod val="85000"/>
              <a:alpha val="8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AFTER</a:t>
            </a:r>
          </a:p>
        </p:txBody>
      </p:sp>
    </p:spTree>
    <p:extLst>
      <p:ext uri="{BB962C8B-B14F-4D97-AF65-F5344CB8AC3E}">
        <p14:creationId xmlns:p14="http://schemas.microsoft.com/office/powerpoint/2010/main" val="273254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641B76-9911-4C97-B45E-923900F987A6}"/>
              </a:ext>
            </a:extLst>
          </p:cNvPr>
          <p:cNvSpPr>
            <a:spLocks noGrp="1"/>
          </p:cNvSpPr>
          <p:nvPr>
            <p:ph type="subTitle" idx="1"/>
          </p:nvPr>
        </p:nvSpPr>
        <p:spPr>
          <a:xfrm>
            <a:off x="135882" y="626697"/>
            <a:ext cx="9596846" cy="5791200"/>
          </a:xfrm>
        </p:spPr>
        <p:txBody>
          <a:bodyPr/>
          <a:lstStyle/>
          <a:p>
            <a:r>
              <a:rPr lang="en-US" dirty="0"/>
              <a:t>Two Types of Funding</a:t>
            </a:r>
          </a:p>
          <a:p>
            <a:pPr lvl="1"/>
            <a:r>
              <a:rPr lang="en-US" dirty="0"/>
              <a:t>Based on road surface</a:t>
            </a:r>
          </a:p>
          <a:p>
            <a:r>
              <a:rPr lang="en-US" dirty="0"/>
              <a:t>Dirt and Gravel Roads (DGR)</a:t>
            </a:r>
          </a:p>
          <a:p>
            <a:pPr lvl="1"/>
            <a:r>
              <a:rPr lang="en-US" dirty="0"/>
              <a:t>Unbound road surface</a:t>
            </a:r>
          </a:p>
          <a:p>
            <a:pPr lvl="1"/>
            <a:r>
              <a:rPr lang="en-US" dirty="0"/>
              <a:t>Can be shaped with a grader</a:t>
            </a:r>
          </a:p>
          <a:p>
            <a:pPr lvl="1"/>
            <a:endParaRPr lang="en-US" dirty="0"/>
          </a:p>
        </p:txBody>
      </p:sp>
      <p:sp>
        <p:nvSpPr>
          <p:cNvPr id="4" name="Title 1">
            <a:extLst>
              <a:ext uri="{FF2B5EF4-FFF2-40B4-BE49-F238E27FC236}">
                <a16:creationId xmlns:a16="http://schemas.microsoft.com/office/drawing/2014/main" id="{C3D1E861-A789-43E6-99F6-C9DAC4D62E52}"/>
              </a:ext>
            </a:extLst>
          </p:cNvPr>
          <p:cNvSpPr txBox="1">
            <a:spLocks/>
          </p:cNvSpPr>
          <p:nvPr/>
        </p:nvSpPr>
        <p:spPr>
          <a:xfrm>
            <a:off x="480568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j-ea"/>
                <a:cs typeface="+mj-cs"/>
              </a:rPr>
              <a:t>DGR</a:t>
            </a:r>
          </a:p>
        </p:txBody>
      </p:sp>
      <p:sp>
        <p:nvSpPr>
          <p:cNvPr id="5" name="Title 1">
            <a:extLst>
              <a:ext uri="{FF2B5EF4-FFF2-40B4-BE49-F238E27FC236}">
                <a16:creationId xmlns:a16="http://schemas.microsoft.com/office/drawing/2014/main" id="{3599189A-B407-4DC6-8D70-DC7633684254}"/>
              </a:ext>
            </a:extLst>
          </p:cNvPr>
          <p:cNvSpPr txBox="1">
            <a:spLocks/>
          </p:cNvSpPr>
          <p:nvPr/>
        </p:nvSpPr>
        <p:spPr>
          <a:xfrm>
            <a:off x="2847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Introduction</a:t>
            </a:r>
          </a:p>
        </p:txBody>
      </p:sp>
      <p:pic>
        <p:nvPicPr>
          <p:cNvPr id="9" name="Picture 8" descr="A picture containing ground, outdoor, dirt, outdoor object&#10;&#10;Description automatically generated">
            <a:extLst>
              <a:ext uri="{FF2B5EF4-FFF2-40B4-BE49-F238E27FC236}">
                <a16:creationId xmlns:a16="http://schemas.microsoft.com/office/drawing/2014/main" id="{5292384E-EA37-4859-8FEE-37A3AF6D53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9943" y="946577"/>
            <a:ext cx="6526175" cy="5151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806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641B76-9911-4C97-B45E-923900F987A6}"/>
              </a:ext>
            </a:extLst>
          </p:cNvPr>
          <p:cNvSpPr>
            <a:spLocks noGrp="1"/>
          </p:cNvSpPr>
          <p:nvPr>
            <p:ph type="subTitle" idx="1"/>
          </p:nvPr>
        </p:nvSpPr>
        <p:spPr>
          <a:xfrm>
            <a:off x="121920" y="613954"/>
            <a:ext cx="10972800" cy="5791200"/>
          </a:xfrm>
        </p:spPr>
        <p:txBody>
          <a:bodyPr/>
          <a:lstStyle/>
          <a:p>
            <a:r>
              <a:rPr lang="en-US" dirty="0"/>
              <a:t>Low Volume Roads (LVR)</a:t>
            </a:r>
          </a:p>
          <a:p>
            <a:pPr lvl="1"/>
            <a:r>
              <a:rPr lang="en-US" dirty="0"/>
              <a:t>Paved or sealed (including tar and chip)</a:t>
            </a:r>
          </a:p>
          <a:p>
            <a:pPr lvl="1"/>
            <a:r>
              <a:rPr lang="en-US" dirty="0"/>
              <a:t>Low traffic volume (500 vehicles/day or less)</a:t>
            </a:r>
          </a:p>
          <a:p>
            <a:pPr lvl="1"/>
            <a:endParaRPr lang="en-US" dirty="0"/>
          </a:p>
        </p:txBody>
      </p:sp>
      <p:sp>
        <p:nvSpPr>
          <p:cNvPr id="4" name="Title 1">
            <a:extLst>
              <a:ext uri="{FF2B5EF4-FFF2-40B4-BE49-F238E27FC236}">
                <a16:creationId xmlns:a16="http://schemas.microsoft.com/office/drawing/2014/main" id="{C3D1E861-A789-43E6-99F6-C9DAC4D62E52}"/>
              </a:ext>
            </a:extLst>
          </p:cNvPr>
          <p:cNvSpPr txBox="1">
            <a:spLocks/>
          </p:cNvSpPr>
          <p:nvPr/>
        </p:nvSpPr>
        <p:spPr>
          <a:xfrm>
            <a:off x="4805681" y="8390"/>
            <a:ext cx="5787705" cy="372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j-ea"/>
                <a:cs typeface="+mj-cs"/>
              </a:rPr>
              <a:t>LVR</a:t>
            </a:r>
          </a:p>
        </p:txBody>
      </p:sp>
      <p:pic>
        <p:nvPicPr>
          <p:cNvPr id="11" name="Picture 10">
            <a:extLst>
              <a:ext uri="{FF2B5EF4-FFF2-40B4-BE49-F238E27FC236}">
                <a16:creationId xmlns:a16="http://schemas.microsoft.com/office/drawing/2014/main" id="{6051C594-43C2-4219-9714-E96F2F27BA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7371" y="2346705"/>
            <a:ext cx="6331131" cy="4511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70F3A217-B1B8-45EC-BB81-58799B9B5E33}"/>
              </a:ext>
            </a:extLst>
          </p:cNvPr>
          <p:cNvSpPr txBox="1">
            <a:spLocks/>
          </p:cNvSpPr>
          <p:nvPr/>
        </p:nvSpPr>
        <p:spPr>
          <a:xfrm>
            <a:off x="2847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Introduction</a:t>
            </a:r>
          </a:p>
        </p:txBody>
      </p:sp>
    </p:spTree>
    <p:extLst>
      <p:ext uri="{BB962C8B-B14F-4D97-AF65-F5344CB8AC3E}">
        <p14:creationId xmlns:p14="http://schemas.microsoft.com/office/powerpoint/2010/main" val="333162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dirty="0"/>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A858F0EE-489E-4AE3-965B-8368A639F3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28F3EFE5-328C-4CFC-B375-BBFBE92613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69CAF09B-BC36-4A27-A4CD-6311ABF5B5B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711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b="1" dirty="0">
                <a:solidFill>
                  <a:srgbClr val="FF0000"/>
                </a:solidFill>
              </a:rPr>
              <a:t>Eligibility for DGLVR Grant funds</a:t>
            </a:r>
          </a:p>
          <a:p>
            <a:pPr marL="0" indent="0">
              <a:buNone/>
            </a:pPr>
            <a:endParaRPr lang="en-US" sz="3600" dirty="0"/>
          </a:p>
          <a:p>
            <a:r>
              <a:rPr lang="en-US" sz="3600" dirty="0"/>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BB3CFFA6-BEBD-49F8-A1BC-16839ED6A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65239912-0A5F-498C-AFAA-D20F8F7A61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FDA6F69-86B4-4B21-B2E3-D3FF5CA6F7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164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sz="3600" dirty="0"/>
              <a:t>Public entities (local, county, and state) that own public roads in PA that are open to public vehicle travel</a:t>
            </a:r>
          </a:p>
          <a:p>
            <a:pPr marL="0" indent="0">
              <a:spcBef>
                <a:spcPts val="600"/>
              </a:spcBef>
              <a:buNone/>
            </a:pPr>
            <a:endParaRPr lang="en-US" sz="3600" dirty="0"/>
          </a:p>
          <a:p>
            <a:pPr>
              <a:spcBef>
                <a:spcPts val="600"/>
              </a:spcBef>
            </a:pPr>
            <a:r>
              <a:rPr lang="en-US" sz="3600" dirty="0"/>
              <a:t>The person in charge of work plan development and project implementation from the entity must have attended Environmentally Sensitive Road Maintenance  (ESM) Training within the past 5 calendar years</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Eligible Applicants</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Tree>
    <p:extLst>
      <p:ext uri="{BB962C8B-B14F-4D97-AF65-F5344CB8AC3E}">
        <p14:creationId xmlns:p14="http://schemas.microsoft.com/office/powerpoint/2010/main" val="5612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162" y="598966"/>
            <a:ext cx="4837815" cy="6248400"/>
          </a:xfrm>
        </p:spPr>
        <p:txBody>
          <a:bodyPr>
            <a:normAutofit/>
          </a:bodyPr>
          <a:lstStyle/>
          <a:p>
            <a:pPr marL="57150" indent="0">
              <a:buNone/>
            </a:pPr>
            <a:r>
              <a:rPr lang="en-US" dirty="0"/>
              <a:t>ESM Training</a:t>
            </a:r>
            <a:endParaRPr lang="en-US" sz="4400" dirty="0"/>
          </a:p>
          <a:p>
            <a:pPr lvl="1"/>
            <a:r>
              <a:rPr lang="en-US" dirty="0">
                <a:hlinkClick r:id="rId3"/>
              </a:rPr>
              <a:t>https://dirtandgravel.psu.edu/education-training/esm-course/</a:t>
            </a:r>
            <a:r>
              <a:rPr lang="en-US" dirty="0"/>
              <a:t> </a:t>
            </a:r>
          </a:p>
          <a:p>
            <a:pPr lvl="1"/>
            <a:r>
              <a:rPr lang="en-US" dirty="0"/>
              <a:t>2 days, 8 AM – 4 PM</a:t>
            </a:r>
          </a:p>
          <a:p>
            <a:pPr lvl="1"/>
            <a:r>
              <a:rPr lang="en-US" dirty="0"/>
              <a:t>Breakfast, snacks, drinks, and lunch provided</a:t>
            </a:r>
          </a:p>
          <a:p>
            <a:pPr lvl="1"/>
            <a:r>
              <a:rPr lang="en-US" dirty="0"/>
              <a:t>No cost to attend</a:t>
            </a:r>
          </a:p>
          <a:p>
            <a:pPr lvl="1"/>
            <a:r>
              <a:rPr lang="en-US" dirty="0"/>
              <a:t>Must register online</a:t>
            </a:r>
          </a:p>
          <a:p>
            <a:pPr lvl="1"/>
            <a:r>
              <a:rPr lang="en-US" dirty="0"/>
              <a:t>12 sessions held in different locations around PA each year</a:t>
            </a:r>
          </a:p>
        </p:txBody>
      </p:sp>
      <p:pic>
        <p:nvPicPr>
          <p:cNvPr id="5" name="Picture 4">
            <a:extLst>
              <a:ext uri="{FF2B5EF4-FFF2-40B4-BE49-F238E27FC236}">
                <a16:creationId xmlns:a16="http://schemas.microsoft.com/office/drawing/2014/main" id="{66EFB58E-6BEE-459B-B3EB-AB75DFBA77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5527" y="468777"/>
            <a:ext cx="7056474" cy="6283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a:extLst>
              <a:ext uri="{FF2B5EF4-FFF2-40B4-BE49-F238E27FC236}">
                <a16:creationId xmlns:a16="http://schemas.microsoft.com/office/drawing/2014/main" id="{B8951C1A-4BD2-477F-8E55-E846CEA1B779}"/>
              </a:ext>
            </a:extLst>
          </p:cNvPr>
          <p:cNvSpPr txBox="1">
            <a:spLocks/>
          </p:cNvSpPr>
          <p:nvPr/>
        </p:nvSpPr>
        <p:spPr>
          <a:xfrm>
            <a:off x="4398335" y="2245"/>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11" name="Title 1">
            <a:extLst>
              <a:ext uri="{FF2B5EF4-FFF2-40B4-BE49-F238E27FC236}">
                <a16:creationId xmlns:a16="http://schemas.microsoft.com/office/drawing/2014/main" id="{79C98CFB-01B2-46BA-8D4A-356A5D55991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33868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sz="3600" dirty="0"/>
              <a:t>Public Roads owned by an eligible applicant</a:t>
            </a:r>
          </a:p>
          <a:p>
            <a:pPr>
              <a:spcBef>
                <a:spcPts val="600"/>
              </a:spcBef>
            </a:pPr>
            <a:r>
              <a:rPr lang="en-US" sz="3600" dirty="0"/>
              <a:t>Road must be open to public motor vehicle travel for a minimum of 2 consecutive weeks annually</a:t>
            </a:r>
          </a:p>
          <a:p>
            <a:pPr>
              <a:spcBef>
                <a:spcPts val="600"/>
              </a:spcBef>
            </a:pPr>
            <a:r>
              <a:rPr lang="en-US" sz="3600" dirty="0"/>
              <a:t>The road must have a stream/water quality impact</a:t>
            </a:r>
          </a:p>
          <a:p>
            <a:pPr>
              <a:spcBef>
                <a:spcPts val="600"/>
              </a:spcBef>
            </a:pPr>
            <a:r>
              <a:rPr lang="en-US" sz="3600" dirty="0"/>
              <a:t>Must be an unpaved or low volume road</a:t>
            </a:r>
          </a:p>
          <a:p>
            <a:pPr lvl="1">
              <a:spcBef>
                <a:spcPts val="600"/>
              </a:spcBef>
            </a:pPr>
            <a:r>
              <a:rPr lang="en-US" sz="3200" dirty="0"/>
              <a:t>LVR means sealed surface with ADT of 500 or less</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Eligible Roads</a:t>
            </a:r>
          </a:p>
        </p:txBody>
      </p:sp>
      <p:sp>
        <p:nvSpPr>
          <p:cNvPr id="4" name="Title 1">
            <a:extLst>
              <a:ext uri="{FF2B5EF4-FFF2-40B4-BE49-F238E27FC236}">
                <a16:creationId xmlns:a16="http://schemas.microsoft.com/office/drawing/2014/main" id="{B491CC7A-7E96-4281-B684-BB45630D70B0}"/>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6" name="Title 1">
            <a:extLst>
              <a:ext uri="{FF2B5EF4-FFF2-40B4-BE49-F238E27FC236}">
                <a16:creationId xmlns:a16="http://schemas.microsoft.com/office/drawing/2014/main" id="{5882FD00-90ED-4DBC-8E9E-EDB42C2C0A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Tree>
    <p:extLst>
      <p:ext uri="{BB962C8B-B14F-4D97-AF65-F5344CB8AC3E}">
        <p14:creationId xmlns:p14="http://schemas.microsoft.com/office/powerpoint/2010/main" val="16233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3076"/>
            <a:ext cx="6715993" cy="5564775"/>
          </a:xfrm>
        </p:spPr>
        <p:txBody>
          <a:bodyPr>
            <a:normAutofit fontScale="92500"/>
          </a:bodyPr>
          <a:lstStyle/>
          <a:p>
            <a:pPr>
              <a:spcBef>
                <a:spcPts val="600"/>
              </a:spcBef>
            </a:pPr>
            <a:r>
              <a:rPr lang="en-US" sz="3600" dirty="0"/>
              <a:t>DGR and LVR projects </a:t>
            </a:r>
            <a:r>
              <a:rPr lang="en-US" sz="3600" b="1" u="sng" dirty="0"/>
              <a:t>must</a:t>
            </a:r>
            <a:r>
              <a:rPr lang="en-US" sz="3600" dirty="0"/>
              <a:t> focus on </a:t>
            </a:r>
            <a:r>
              <a:rPr lang="en-US" sz="3600" b="1" u="sng" dirty="0"/>
              <a:t>both</a:t>
            </a:r>
            <a:r>
              <a:rPr lang="en-US" sz="3600" dirty="0"/>
              <a:t> environmental and road improvements</a:t>
            </a:r>
          </a:p>
          <a:p>
            <a:pPr>
              <a:spcBef>
                <a:spcPts val="600"/>
              </a:spcBef>
            </a:pPr>
            <a:r>
              <a:rPr lang="en-US" sz="3600" dirty="0"/>
              <a:t>Routine maintenance is not eligible for DGLVR funding</a:t>
            </a:r>
          </a:p>
          <a:p>
            <a:pPr>
              <a:spcBef>
                <a:spcPts val="600"/>
              </a:spcBef>
            </a:pPr>
            <a:r>
              <a:rPr lang="en-US" sz="3600" dirty="0"/>
              <a:t>Focus on long-term benefit through use of Environmentally Sensitive Maintenance (ESM) practices</a:t>
            </a:r>
          </a:p>
          <a:p>
            <a:pPr>
              <a:spcBef>
                <a:spcPts val="600"/>
              </a:spcBef>
            </a:pPr>
            <a:r>
              <a:rPr lang="en-US" sz="3600" dirty="0"/>
              <a:t>Project work must meet DGLVR policy, standards, and specifications</a:t>
            </a:r>
          </a:p>
          <a:p>
            <a:pPr>
              <a:spcBef>
                <a:spcPts val="600"/>
              </a:spcBef>
            </a:pPr>
            <a:endParaRPr lang="en-US" sz="3600" dirty="0"/>
          </a:p>
          <a:p>
            <a:pPr marL="0" indent="0">
              <a:spcBef>
                <a:spcPts val="600"/>
              </a:spcBef>
              <a:buNone/>
            </a:pPr>
            <a:endParaRPr lang="en-US" sz="36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382508"/>
            <a:ext cx="12043611" cy="810568"/>
          </a:xfrm>
        </p:spPr>
        <p:txBody>
          <a:bodyPr/>
          <a:lstStyle/>
          <a:p>
            <a:pPr algn="l"/>
            <a:r>
              <a:rPr lang="en-US" sz="3600" dirty="0"/>
              <a:t>Project Eligibility</a:t>
            </a:r>
          </a:p>
        </p:txBody>
      </p:sp>
      <p:sp>
        <p:nvSpPr>
          <p:cNvPr id="4" name="Title 1">
            <a:extLst>
              <a:ext uri="{FF2B5EF4-FFF2-40B4-BE49-F238E27FC236}">
                <a16:creationId xmlns:a16="http://schemas.microsoft.com/office/drawing/2014/main" id="{351D5517-BFE1-4FEE-BEF2-62F09DFA9C8F}"/>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6" name="Title 1">
            <a:extLst>
              <a:ext uri="{FF2B5EF4-FFF2-40B4-BE49-F238E27FC236}">
                <a16:creationId xmlns:a16="http://schemas.microsoft.com/office/drawing/2014/main" id="{F463E1EB-1322-4BC0-BF6E-D5DDEAC40F82}"/>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pic>
        <p:nvPicPr>
          <p:cNvPr id="7" name="Picture 6">
            <a:extLst>
              <a:ext uri="{FF2B5EF4-FFF2-40B4-BE49-F238E27FC236}">
                <a16:creationId xmlns:a16="http://schemas.microsoft.com/office/drawing/2014/main" id="{6921D7A2-368F-4E27-B214-70AD464758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0188" y="445625"/>
            <a:ext cx="5401812" cy="6400800"/>
          </a:xfrm>
          <a:prstGeom prst="rect">
            <a:avLst/>
          </a:prstGeom>
        </p:spPr>
      </p:pic>
    </p:spTree>
    <p:extLst>
      <p:ext uri="{BB962C8B-B14F-4D97-AF65-F5344CB8AC3E}">
        <p14:creationId xmlns:p14="http://schemas.microsoft.com/office/powerpoint/2010/main" val="20305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3076"/>
            <a:ext cx="6602819" cy="5564775"/>
          </a:xfrm>
        </p:spPr>
        <p:txBody>
          <a:bodyPr>
            <a:normAutofit/>
          </a:bodyPr>
          <a:lstStyle/>
          <a:p>
            <a:pPr>
              <a:spcBef>
                <a:spcPts val="600"/>
              </a:spcBef>
            </a:pPr>
            <a:r>
              <a:rPr lang="en-US" sz="3600" dirty="0"/>
              <a:t>Work with your local County Conservation District to make sure you, your roads, and your projects are eligible for DGLVR funding</a:t>
            </a:r>
          </a:p>
          <a:p>
            <a:pPr marL="0" indent="0">
              <a:spcBef>
                <a:spcPts val="600"/>
              </a:spcBef>
              <a:buNone/>
            </a:pPr>
            <a:endParaRPr lang="en-US" sz="3600" dirty="0"/>
          </a:p>
          <a:p>
            <a:pPr>
              <a:spcBef>
                <a:spcPts val="600"/>
              </a:spcBef>
            </a:pPr>
            <a:r>
              <a:rPr lang="en-US" sz="3600" dirty="0"/>
              <a:t>Additional information at ESM training</a:t>
            </a:r>
          </a:p>
          <a:p>
            <a:pPr>
              <a:spcBef>
                <a:spcPts val="600"/>
              </a:spcBef>
            </a:pPr>
            <a:endParaRPr lang="en-US" sz="3600" dirty="0"/>
          </a:p>
          <a:p>
            <a:pPr marL="0" indent="0">
              <a:spcBef>
                <a:spcPts val="600"/>
              </a:spcBef>
              <a:buNone/>
            </a:pPr>
            <a:endParaRPr lang="en-US" sz="36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382508"/>
            <a:ext cx="12043611" cy="810568"/>
          </a:xfrm>
        </p:spPr>
        <p:txBody>
          <a:bodyPr/>
          <a:lstStyle/>
          <a:p>
            <a:pPr algn="l"/>
            <a:r>
              <a:rPr lang="en-US" sz="3600" dirty="0"/>
              <a:t>Questions about Eligibility?</a:t>
            </a:r>
          </a:p>
        </p:txBody>
      </p:sp>
      <p:sp>
        <p:nvSpPr>
          <p:cNvPr id="4" name="Title 1">
            <a:extLst>
              <a:ext uri="{FF2B5EF4-FFF2-40B4-BE49-F238E27FC236}">
                <a16:creationId xmlns:a16="http://schemas.microsoft.com/office/drawing/2014/main" id="{351D5517-BFE1-4FEE-BEF2-62F09DFA9C8F}"/>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6" name="Title 1">
            <a:extLst>
              <a:ext uri="{FF2B5EF4-FFF2-40B4-BE49-F238E27FC236}">
                <a16:creationId xmlns:a16="http://schemas.microsoft.com/office/drawing/2014/main" id="{F463E1EB-1322-4BC0-BF6E-D5DDEAC40F82}"/>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pic>
        <p:nvPicPr>
          <p:cNvPr id="8" name="Picture 7">
            <a:extLst>
              <a:ext uri="{FF2B5EF4-FFF2-40B4-BE49-F238E27FC236}">
                <a16:creationId xmlns:a16="http://schemas.microsoft.com/office/drawing/2014/main" id="{F8FE4C1E-5581-47AA-B38F-04CD32A6E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7972" y="839708"/>
            <a:ext cx="3944679" cy="2958509"/>
          </a:xfrm>
          <a:prstGeom prst="rect">
            <a:avLst/>
          </a:prstGeom>
          <a:ln>
            <a:solidFill>
              <a:schemeClr val="tx1"/>
            </a:solidFill>
          </a:ln>
        </p:spPr>
      </p:pic>
      <p:pic>
        <p:nvPicPr>
          <p:cNvPr id="9" name="Picture 8">
            <a:extLst>
              <a:ext uri="{FF2B5EF4-FFF2-40B4-BE49-F238E27FC236}">
                <a16:creationId xmlns:a16="http://schemas.microsoft.com/office/drawing/2014/main" id="{B1BCD825-B2B7-40C3-B09C-3C6EBE5D5A5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42937" y="4304464"/>
            <a:ext cx="4616556" cy="2295525"/>
          </a:xfrm>
          <a:prstGeom prst="rect">
            <a:avLst/>
          </a:prstGeom>
          <a:ln>
            <a:solidFill>
              <a:schemeClr val="tx1"/>
            </a:solidFill>
          </a:ln>
        </p:spPr>
      </p:pic>
    </p:spTree>
    <p:extLst>
      <p:ext uri="{BB962C8B-B14F-4D97-AF65-F5344CB8AC3E}">
        <p14:creationId xmlns:p14="http://schemas.microsoft.com/office/powerpoint/2010/main" val="326629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5198080" cy="6210850"/>
          </a:xfrm>
        </p:spPr>
        <p:txBody>
          <a:bodyPr>
            <a:normAutofit/>
          </a:bodyPr>
          <a:lstStyle/>
          <a:p>
            <a:r>
              <a:rPr lang="en-US" sz="3200" b="1" u="sng" dirty="0"/>
              <a:t>Pre-application meeting</a:t>
            </a:r>
            <a:endParaRPr lang="en-US" b="1" u="sng" dirty="0"/>
          </a:p>
          <a:p>
            <a:pPr lvl="1"/>
            <a:r>
              <a:rPr lang="en-US" dirty="0"/>
              <a:t>review roads with conservation district</a:t>
            </a:r>
          </a:p>
          <a:p>
            <a:pPr lvl="1"/>
            <a:r>
              <a:rPr lang="en-US" dirty="0"/>
              <a:t>Make sure all eligibility requirements are met</a:t>
            </a:r>
          </a:p>
          <a:p>
            <a:pPr lvl="1"/>
            <a:r>
              <a:rPr lang="en-US" dirty="0"/>
              <a:t>Identify road problems</a:t>
            </a:r>
          </a:p>
          <a:p>
            <a:pPr lvl="1"/>
            <a:r>
              <a:rPr lang="en-US" dirty="0"/>
              <a:t>Come up with solutions</a:t>
            </a:r>
          </a:p>
          <a:p>
            <a:pPr lvl="1"/>
            <a:r>
              <a:rPr lang="en-US" dirty="0"/>
              <a:t>Take measurements</a:t>
            </a:r>
          </a:p>
          <a:p>
            <a:pPr lvl="1"/>
            <a:r>
              <a:rPr lang="en-US" dirty="0"/>
              <a:t>Make sure the project is a good fit for the grant program</a:t>
            </a:r>
          </a:p>
        </p:txBody>
      </p:sp>
      <p:pic>
        <p:nvPicPr>
          <p:cNvPr id="8" name="Picture 7">
            <a:extLst>
              <a:ext uri="{FF2B5EF4-FFF2-40B4-BE49-F238E27FC236}">
                <a16:creationId xmlns:a16="http://schemas.microsoft.com/office/drawing/2014/main" id="{D9267A86-D819-4515-B667-98F310E1E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625" y="676002"/>
            <a:ext cx="4000497" cy="3000373"/>
          </a:xfrm>
          <a:prstGeom prst="rect">
            <a:avLst/>
          </a:prstGeom>
          <a:ln>
            <a:solidFill>
              <a:schemeClr val="tx1"/>
            </a:solidFill>
          </a:ln>
        </p:spPr>
      </p:pic>
      <p:pic>
        <p:nvPicPr>
          <p:cNvPr id="9" name="Picture 8">
            <a:extLst>
              <a:ext uri="{FF2B5EF4-FFF2-40B4-BE49-F238E27FC236}">
                <a16:creationId xmlns:a16="http://schemas.microsoft.com/office/drawing/2014/main" id="{D52FB388-4B22-4622-B5EA-ED3F0FE2A0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964247">
            <a:off x="9235454" y="2337699"/>
            <a:ext cx="2782786" cy="2483818"/>
          </a:xfrm>
          <a:prstGeom prst="rect">
            <a:avLst/>
          </a:prstGeom>
          <a:ln>
            <a:solidFill>
              <a:schemeClr val="tx1"/>
            </a:solidFill>
          </a:ln>
        </p:spPr>
      </p:pic>
      <p:pic>
        <p:nvPicPr>
          <p:cNvPr id="5" name="Picture 4">
            <a:extLst>
              <a:ext uri="{FF2B5EF4-FFF2-40B4-BE49-F238E27FC236}">
                <a16:creationId xmlns:a16="http://schemas.microsoft.com/office/drawing/2014/main" id="{F1985CF1-7469-4BB0-9685-C95389EB59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25856">
            <a:off x="5889754" y="3783777"/>
            <a:ext cx="3365500" cy="2524125"/>
          </a:xfrm>
          <a:prstGeom prst="rect">
            <a:avLst/>
          </a:prstGeom>
          <a:ln>
            <a:solidFill>
              <a:schemeClr val="tx1"/>
            </a:solidFill>
          </a:ln>
        </p:spPr>
      </p:pic>
      <p:sp>
        <p:nvSpPr>
          <p:cNvPr id="11" name="Title 1">
            <a:extLst>
              <a:ext uri="{FF2B5EF4-FFF2-40B4-BE49-F238E27FC236}">
                <a16:creationId xmlns:a16="http://schemas.microsoft.com/office/drawing/2014/main" id="{23BF2BD3-81AB-4BEF-BC3B-BE597D5BD4E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12" name="Title 1">
            <a:extLst>
              <a:ext uri="{FF2B5EF4-FFF2-40B4-BE49-F238E27FC236}">
                <a16:creationId xmlns:a16="http://schemas.microsoft.com/office/drawing/2014/main" id="{98F575A4-6D50-4649-A505-F057650C08A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5204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5B42D0EC-E209-41E3-8197-7D657728CCEB}"/>
              </a:ext>
            </a:extLst>
          </p:cNvPr>
          <p:cNvSpPr>
            <a:spLocks noGrp="1"/>
          </p:cNvSpPr>
          <p:nvPr>
            <p:ph type="title"/>
          </p:nvPr>
        </p:nvSpPr>
        <p:spPr>
          <a:xfrm>
            <a:off x="913795" y="383177"/>
            <a:ext cx="10353762" cy="970450"/>
          </a:xfrm>
        </p:spPr>
        <p:txBody>
          <a:bodyPr>
            <a:normAutofit/>
          </a:bodyPr>
          <a:lstStyle/>
          <a:p>
            <a:r>
              <a:rPr lang="en-US" sz="5400" dirty="0"/>
              <a:t>Materials Estimation</a:t>
            </a:r>
          </a:p>
        </p:txBody>
      </p:sp>
      <p:sp>
        <p:nvSpPr>
          <p:cNvPr id="2" name="AutoShape 2">
            <a:extLst>
              <a:ext uri="{FF2B5EF4-FFF2-40B4-BE49-F238E27FC236}">
                <a16:creationId xmlns:a16="http://schemas.microsoft.com/office/drawing/2014/main" id="{2C6BC6A4-FF54-4972-BC2E-ABEA60431AE4}"/>
              </a:ext>
            </a:extLst>
          </p:cNvPr>
          <p:cNvSpPr>
            <a:spLocks noChangeArrowheads="1"/>
          </p:cNvSpPr>
          <p:nvPr/>
        </p:nvSpPr>
        <p:spPr bwMode="auto">
          <a:xfrm>
            <a:off x="2930860" y="1756809"/>
            <a:ext cx="4807888" cy="2568857"/>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EDFAF48F-59CA-43B7-92D6-89BC7E0139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3678" y="5362900"/>
            <a:ext cx="3124882" cy="762911"/>
          </a:xfrm>
          <a:prstGeom prst="rect">
            <a:avLst/>
          </a:prstGeom>
        </p:spPr>
      </p:pic>
      <p:grpSp>
        <p:nvGrpSpPr>
          <p:cNvPr id="21" name="Group 20">
            <a:extLst>
              <a:ext uri="{FF2B5EF4-FFF2-40B4-BE49-F238E27FC236}">
                <a16:creationId xmlns:a16="http://schemas.microsoft.com/office/drawing/2014/main" id="{1376F448-FA30-426D-BB0F-56AD26E07906}"/>
              </a:ext>
            </a:extLst>
          </p:cNvPr>
          <p:cNvGrpSpPr/>
          <p:nvPr/>
        </p:nvGrpSpPr>
        <p:grpSpPr>
          <a:xfrm>
            <a:off x="7953836" y="1750523"/>
            <a:ext cx="3313721" cy="4377740"/>
            <a:chOff x="7953836" y="1750523"/>
            <a:chExt cx="3313721" cy="4377740"/>
          </a:xfrm>
        </p:grpSpPr>
        <p:sp>
          <p:nvSpPr>
            <p:cNvPr id="39" name="Text Box 8">
              <a:extLst>
                <a:ext uri="{FF2B5EF4-FFF2-40B4-BE49-F238E27FC236}">
                  <a16:creationId xmlns:a16="http://schemas.microsoft.com/office/drawing/2014/main" id="{3D34D524-61AA-48A6-9596-FC740F545828}"/>
                </a:ext>
              </a:extLst>
            </p:cNvPr>
            <p:cNvSpPr txBox="1">
              <a:spLocks noChangeArrowheads="1"/>
            </p:cNvSpPr>
            <p:nvPr/>
          </p:nvSpPr>
          <p:spPr bwMode="auto">
            <a:xfrm>
              <a:off x="8211965" y="2008412"/>
              <a:ext cx="1300722" cy="1292662"/>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00B050"/>
                  </a:solidFill>
                  <a:latin typeface="Calibri" pitchFamily="34" charset="0"/>
                  <a:cs typeface="Arial" pitchFamily="34" charset="0"/>
                </a:rPr>
                <a:t>Height or Depth</a:t>
              </a:r>
              <a:endParaRPr lang="en-US" sz="1400" b="1" dirty="0">
                <a:solidFill>
                  <a:srgbClr val="00B050"/>
                </a:solidFill>
                <a:latin typeface="Calibri" pitchFamily="34" charset="0"/>
                <a:cs typeface="Arial" pitchFamily="34" charset="0"/>
              </a:endParaRPr>
            </a:p>
          </p:txBody>
        </p:sp>
        <p:cxnSp>
          <p:nvCxnSpPr>
            <p:cNvPr id="43" name="AutoShape 11">
              <a:extLst>
                <a:ext uri="{FF2B5EF4-FFF2-40B4-BE49-F238E27FC236}">
                  <a16:creationId xmlns:a16="http://schemas.microsoft.com/office/drawing/2014/main" id="{66E6EABE-E526-417B-918A-C5C00461A019}"/>
                </a:ext>
              </a:extLst>
            </p:cNvPr>
            <p:cNvCxnSpPr>
              <a:cxnSpLocks noChangeShapeType="1"/>
            </p:cNvCxnSpPr>
            <p:nvPr/>
          </p:nvCxnSpPr>
          <p:spPr bwMode="auto">
            <a:xfrm flipH="1" flipV="1">
              <a:off x="7953836" y="1750523"/>
              <a:ext cx="31619" cy="1880501"/>
            </a:xfrm>
            <a:prstGeom prst="straightConnector1">
              <a:avLst/>
            </a:prstGeom>
            <a:noFill/>
            <a:ln w="57150">
              <a:solidFill>
                <a:srgbClr val="00B050"/>
              </a:solidFill>
              <a:round/>
              <a:headEnd type="triangle" w="med" len="med"/>
              <a:tailEnd type="triangle" w="med" len="med"/>
            </a:ln>
          </p:spPr>
        </p:cxnSp>
        <p:pic>
          <p:nvPicPr>
            <p:cNvPr id="54" name="Picture 53">
              <a:extLst>
                <a:ext uri="{FF2B5EF4-FFF2-40B4-BE49-F238E27FC236}">
                  <a16:creationId xmlns:a16="http://schemas.microsoft.com/office/drawing/2014/main" id="{C533A6D3-6020-48B3-8F2B-D02BD45921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55032" y="5369795"/>
              <a:ext cx="2712525" cy="758468"/>
            </a:xfrm>
            <a:prstGeom prst="rect">
              <a:avLst/>
            </a:prstGeom>
          </p:spPr>
        </p:pic>
      </p:grpSp>
      <p:grpSp>
        <p:nvGrpSpPr>
          <p:cNvPr id="19" name="Group 18">
            <a:extLst>
              <a:ext uri="{FF2B5EF4-FFF2-40B4-BE49-F238E27FC236}">
                <a16:creationId xmlns:a16="http://schemas.microsoft.com/office/drawing/2014/main" id="{B23E44BC-C94B-43FD-BCE9-3B9DA0642D81}"/>
              </a:ext>
            </a:extLst>
          </p:cNvPr>
          <p:cNvGrpSpPr/>
          <p:nvPr/>
        </p:nvGrpSpPr>
        <p:grpSpPr>
          <a:xfrm>
            <a:off x="2923148" y="4480698"/>
            <a:ext cx="4185968" cy="1642539"/>
            <a:chOff x="2923148" y="4491331"/>
            <a:chExt cx="4185968" cy="1642539"/>
          </a:xfrm>
        </p:grpSpPr>
        <p:sp>
          <p:nvSpPr>
            <p:cNvPr id="37" name="Text Box 6">
              <a:extLst>
                <a:ext uri="{FF2B5EF4-FFF2-40B4-BE49-F238E27FC236}">
                  <a16:creationId xmlns:a16="http://schemas.microsoft.com/office/drawing/2014/main" id="{11A08BA4-F1B1-47F8-A0ED-29924EEC0052}"/>
                </a:ext>
              </a:extLst>
            </p:cNvPr>
            <p:cNvSpPr txBox="1">
              <a:spLocks noChangeArrowheads="1"/>
            </p:cNvSpPr>
            <p:nvPr/>
          </p:nvSpPr>
          <p:spPr bwMode="auto">
            <a:xfrm>
              <a:off x="4303489" y="4668796"/>
              <a:ext cx="1425285" cy="43088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cxnSp>
          <p:nvCxnSpPr>
            <p:cNvPr id="40" name="AutoShape 9">
              <a:extLst>
                <a:ext uri="{FF2B5EF4-FFF2-40B4-BE49-F238E27FC236}">
                  <a16:creationId xmlns:a16="http://schemas.microsoft.com/office/drawing/2014/main" id="{D7CC7DDE-E89A-4914-AEA1-25531ACF7236}"/>
                </a:ext>
              </a:extLst>
            </p:cNvPr>
            <p:cNvCxnSpPr>
              <a:cxnSpLocks noChangeShapeType="1"/>
            </p:cNvCxnSpPr>
            <p:nvPr/>
          </p:nvCxnSpPr>
          <p:spPr bwMode="auto">
            <a:xfrm>
              <a:off x="2923148" y="4491331"/>
              <a:ext cx="4185968" cy="20047"/>
            </a:xfrm>
            <a:prstGeom prst="straightConnector1">
              <a:avLst/>
            </a:prstGeom>
            <a:noFill/>
            <a:ln w="57150">
              <a:solidFill>
                <a:srgbClr val="FF0000"/>
              </a:solidFill>
              <a:round/>
              <a:headEnd type="triangle" w="med" len="med"/>
              <a:tailEnd type="triangle" w="med" len="med"/>
            </a:ln>
          </p:spPr>
        </p:cxnSp>
        <p:pic>
          <p:nvPicPr>
            <p:cNvPr id="55" name="Picture 54">
              <a:extLst>
                <a:ext uri="{FF2B5EF4-FFF2-40B4-BE49-F238E27FC236}">
                  <a16:creationId xmlns:a16="http://schemas.microsoft.com/office/drawing/2014/main" id="{D9CC0C21-7794-4DBB-859C-C0DB184F6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8559" y="5375402"/>
              <a:ext cx="2316481" cy="758468"/>
            </a:xfrm>
            <a:prstGeom prst="rect">
              <a:avLst/>
            </a:prstGeom>
          </p:spPr>
        </p:pic>
      </p:grpSp>
      <p:grpSp>
        <p:nvGrpSpPr>
          <p:cNvPr id="20" name="Group 19">
            <a:extLst>
              <a:ext uri="{FF2B5EF4-FFF2-40B4-BE49-F238E27FC236}">
                <a16:creationId xmlns:a16="http://schemas.microsoft.com/office/drawing/2014/main" id="{26808FBA-2E99-4DA5-B000-E406B659F347}"/>
              </a:ext>
            </a:extLst>
          </p:cNvPr>
          <p:cNvGrpSpPr/>
          <p:nvPr/>
        </p:nvGrpSpPr>
        <p:grpSpPr>
          <a:xfrm>
            <a:off x="6035040" y="3673589"/>
            <a:ext cx="3592208" cy="2454674"/>
            <a:chOff x="6035040" y="3673589"/>
            <a:chExt cx="3592208" cy="2454674"/>
          </a:xfrm>
        </p:grpSpPr>
        <p:sp>
          <p:nvSpPr>
            <p:cNvPr id="38" name="Text Box 7">
              <a:extLst>
                <a:ext uri="{FF2B5EF4-FFF2-40B4-BE49-F238E27FC236}">
                  <a16:creationId xmlns:a16="http://schemas.microsoft.com/office/drawing/2014/main" id="{1FEB4707-2322-4281-9145-57F0D9BDAA08}"/>
                </a:ext>
              </a:extLst>
            </p:cNvPr>
            <p:cNvSpPr txBox="1">
              <a:spLocks noChangeArrowheads="1"/>
            </p:cNvSpPr>
            <p:nvPr/>
          </p:nvSpPr>
          <p:spPr bwMode="auto">
            <a:xfrm>
              <a:off x="8239481" y="3673589"/>
              <a:ext cx="1387767" cy="43088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8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cxnSp>
          <p:nvCxnSpPr>
            <p:cNvPr id="42" name="AutoShape 10">
              <a:extLst>
                <a:ext uri="{FF2B5EF4-FFF2-40B4-BE49-F238E27FC236}">
                  <a16:creationId xmlns:a16="http://schemas.microsoft.com/office/drawing/2014/main" id="{BDDB8B96-CB3C-4F32-A367-481B7768D772}"/>
                </a:ext>
              </a:extLst>
            </p:cNvPr>
            <p:cNvCxnSpPr>
              <a:cxnSpLocks noChangeShapeType="1"/>
            </p:cNvCxnSpPr>
            <p:nvPr/>
          </p:nvCxnSpPr>
          <p:spPr bwMode="auto">
            <a:xfrm flipV="1">
              <a:off x="7312164" y="3713844"/>
              <a:ext cx="624370" cy="740162"/>
            </a:xfrm>
            <a:prstGeom prst="straightConnector1">
              <a:avLst/>
            </a:prstGeom>
            <a:noFill/>
            <a:ln w="57150">
              <a:solidFill>
                <a:srgbClr val="0070C0"/>
              </a:solidFill>
              <a:round/>
              <a:headEnd type="triangle" w="med" len="med"/>
              <a:tailEnd type="triangle" w="med" len="med"/>
            </a:ln>
          </p:spPr>
        </p:cxnSp>
        <p:pic>
          <p:nvPicPr>
            <p:cNvPr id="56" name="Picture 55">
              <a:extLst>
                <a:ext uri="{FF2B5EF4-FFF2-40B4-BE49-F238E27FC236}">
                  <a16:creationId xmlns:a16="http://schemas.microsoft.com/office/drawing/2014/main" id="{D93503D3-42BF-4FAA-9B32-BC4EAAE498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5040" y="5369795"/>
              <a:ext cx="2519992" cy="758468"/>
            </a:xfrm>
            <a:prstGeom prst="rect">
              <a:avLst/>
            </a:prstGeom>
          </p:spPr>
        </p:pic>
      </p:grpSp>
      <p:sp>
        <p:nvSpPr>
          <p:cNvPr id="3" name="Cylinder 2">
            <a:extLst>
              <a:ext uri="{FF2B5EF4-FFF2-40B4-BE49-F238E27FC236}">
                <a16:creationId xmlns:a16="http://schemas.microsoft.com/office/drawing/2014/main" id="{2156F20A-23DB-4BB8-BD56-CED2E6D32EAD}"/>
              </a:ext>
            </a:extLst>
          </p:cNvPr>
          <p:cNvSpPr/>
          <p:nvPr/>
        </p:nvSpPr>
        <p:spPr>
          <a:xfrm rot="5400000">
            <a:off x="4502885" y="485035"/>
            <a:ext cx="1343885" cy="5460170"/>
          </a:xfrm>
          <a:prstGeom prst="ca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4CC078-4EDD-416B-A5B6-A5F2916367BA}"/>
              </a:ext>
            </a:extLst>
          </p:cNvPr>
          <p:cNvSpPr/>
          <p:nvPr/>
        </p:nvSpPr>
        <p:spPr>
          <a:xfrm>
            <a:off x="2923148" y="2390775"/>
            <a:ext cx="4173928" cy="193250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8C3FD80B-6933-41AF-9742-C6AA46CB4C27}"/>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23" name="Title 1">
            <a:extLst>
              <a:ext uri="{FF2B5EF4-FFF2-40B4-BE49-F238E27FC236}">
                <a16:creationId xmlns:a16="http://schemas.microsoft.com/office/drawing/2014/main" id="{D93A117E-F8BD-44D0-B207-64AEDC2A908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Tree>
    <p:extLst>
      <p:ext uri="{BB962C8B-B14F-4D97-AF65-F5344CB8AC3E}">
        <p14:creationId xmlns:p14="http://schemas.microsoft.com/office/powerpoint/2010/main" val="217689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5B42D0EC-E209-41E3-8197-7D657728CCEB}"/>
              </a:ext>
            </a:extLst>
          </p:cNvPr>
          <p:cNvSpPr>
            <a:spLocks noGrp="1"/>
          </p:cNvSpPr>
          <p:nvPr>
            <p:ph type="title"/>
          </p:nvPr>
        </p:nvSpPr>
        <p:spPr>
          <a:xfrm>
            <a:off x="913795" y="383177"/>
            <a:ext cx="10353762" cy="970450"/>
          </a:xfrm>
        </p:spPr>
        <p:txBody>
          <a:bodyPr>
            <a:normAutofit/>
          </a:bodyPr>
          <a:lstStyle/>
          <a:p>
            <a:r>
              <a:rPr lang="en-US" sz="5400" dirty="0"/>
              <a:t>Materials Estimation</a:t>
            </a:r>
          </a:p>
        </p:txBody>
      </p:sp>
      <p:grpSp>
        <p:nvGrpSpPr>
          <p:cNvPr id="46" name="Group 45"/>
          <p:cNvGrpSpPr/>
          <p:nvPr/>
        </p:nvGrpSpPr>
        <p:grpSpPr>
          <a:xfrm>
            <a:off x="6421708" y="1275250"/>
            <a:ext cx="4958649" cy="5348555"/>
            <a:chOff x="3810000" y="1295400"/>
            <a:chExt cx="2115820" cy="2282190"/>
          </a:xfrm>
        </p:grpSpPr>
        <p:pic>
          <p:nvPicPr>
            <p:cNvPr id="17" name="Picture 16" descr="IMG_20180531_093555.jpg"/>
            <p:cNvPicPr/>
            <p:nvPr/>
          </p:nvPicPr>
          <p:blipFill>
            <a:blip r:embed="rId2" cstate="email">
              <a:extLst>
                <a:ext uri="{28A0092B-C50C-407E-A947-70E740481C1C}">
                  <a14:useLocalDpi xmlns:a14="http://schemas.microsoft.com/office/drawing/2010/main"/>
                </a:ext>
              </a:extLst>
            </a:blip>
            <a:srcRect/>
            <a:stretch>
              <a:fillRect/>
            </a:stretch>
          </p:blipFill>
          <p:spPr>
            <a:xfrm>
              <a:off x="3810000" y="1295400"/>
              <a:ext cx="2115820" cy="2282190"/>
            </a:xfrm>
            <a:prstGeom prst="rect">
              <a:avLst/>
            </a:prstGeom>
            <a:ln>
              <a:solidFill>
                <a:schemeClr val="tx1"/>
              </a:solidFill>
            </a:ln>
          </p:spPr>
        </p:pic>
        <p:sp>
          <p:nvSpPr>
            <p:cNvPr id="23" name="Text Box 6"/>
            <p:cNvSpPr txBox="1">
              <a:spLocks noChangeArrowheads="1"/>
            </p:cNvSpPr>
            <p:nvPr/>
          </p:nvSpPr>
          <p:spPr bwMode="auto">
            <a:xfrm>
              <a:off x="5105401" y="3352800"/>
              <a:ext cx="466437"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b="1" dirty="0">
                <a:solidFill>
                  <a:srgbClr val="FF0000"/>
                </a:solidFill>
                <a:latin typeface="Calibri" pitchFamily="34" charset="0"/>
                <a:cs typeface="Arial" pitchFamily="34" charset="0"/>
              </a:endParaRPr>
            </a:p>
          </p:txBody>
        </p:sp>
        <p:sp>
          <p:nvSpPr>
            <p:cNvPr id="24" name="Text Box 7"/>
            <p:cNvSpPr txBox="1">
              <a:spLocks noChangeArrowheads="1"/>
            </p:cNvSpPr>
            <p:nvPr/>
          </p:nvSpPr>
          <p:spPr bwMode="auto">
            <a:xfrm>
              <a:off x="4070619" y="1828800"/>
              <a:ext cx="348981"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sz="2400" dirty="0">
                <a:latin typeface="Arial" pitchFamily="34" charset="0"/>
                <a:cs typeface="Arial" pitchFamily="34" charset="0"/>
              </a:endParaRPr>
            </a:p>
          </p:txBody>
        </p:sp>
        <p:sp>
          <p:nvSpPr>
            <p:cNvPr id="25" name="Text Box 8"/>
            <p:cNvSpPr txBox="1">
              <a:spLocks noChangeArrowheads="1"/>
            </p:cNvSpPr>
            <p:nvPr/>
          </p:nvSpPr>
          <p:spPr bwMode="auto">
            <a:xfrm>
              <a:off x="5456162" y="1464355"/>
              <a:ext cx="405522" cy="13132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26" name="AutoShape 9"/>
            <p:cNvCxnSpPr>
              <a:cxnSpLocks noChangeShapeType="1"/>
            </p:cNvCxnSpPr>
            <p:nvPr/>
          </p:nvCxnSpPr>
          <p:spPr bwMode="auto">
            <a:xfrm>
              <a:off x="4267200" y="1447800"/>
              <a:ext cx="1600200" cy="1981200"/>
            </a:xfrm>
            <a:prstGeom prst="straightConnector1">
              <a:avLst/>
            </a:prstGeom>
            <a:noFill/>
            <a:ln w="57150">
              <a:solidFill>
                <a:srgbClr val="FF0000"/>
              </a:solidFill>
              <a:round/>
              <a:headEnd type="triangle" w="med" len="med"/>
              <a:tailEnd type="triangle" w="med" len="med"/>
            </a:ln>
          </p:spPr>
        </p:cxnSp>
        <p:cxnSp>
          <p:nvCxnSpPr>
            <p:cNvPr id="27" name="AutoShape 10"/>
            <p:cNvCxnSpPr>
              <a:cxnSpLocks noChangeShapeType="1"/>
            </p:cNvCxnSpPr>
            <p:nvPr/>
          </p:nvCxnSpPr>
          <p:spPr bwMode="auto">
            <a:xfrm flipV="1">
              <a:off x="4267200" y="1752600"/>
              <a:ext cx="1066800" cy="457200"/>
            </a:xfrm>
            <a:prstGeom prst="straightConnector1">
              <a:avLst/>
            </a:prstGeom>
            <a:noFill/>
            <a:ln w="57150">
              <a:solidFill>
                <a:srgbClr val="0070C0"/>
              </a:solidFill>
              <a:round/>
              <a:headEnd type="triangle" w="med" len="med"/>
              <a:tailEnd type="triangle" w="med" len="med"/>
            </a:ln>
          </p:spPr>
        </p:cxnSp>
        <p:cxnSp>
          <p:nvCxnSpPr>
            <p:cNvPr id="28" name="AutoShape 11"/>
            <p:cNvCxnSpPr>
              <a:cxnSpLocks noChangeShapeType="1"/>
            </p:cNvCxnSpPr>
            <p:nvPr/>
          </p:nvCxnSpPr>
          <p:spPr bwMode="auto">
            <a:xfrm flipV="1">
              <a:off x="5791200" y="1676400"/>
              <a:ext cx="0" cy="1447800"/>
            </a:xfrm>
            <a:prstGeom prst="straightConnector1">
              <a:avLst/>
            </a:prstGeom>
            <a:noFill/>
            <a:ln w="57150">
              <a:solidFill>
                <a:srgbClr val="00C459"/>
              </a:solidFill>
              <a:round/>
              <a:headEnd type="triangle" w="med" len="med"/>
              <a:tailEnd type="triangle" w="med" len="med"/>
            </a:ln>
          </p:spPr>
        </p:cxnSp>
      </p:grpSp>
      <p:grpSp>
        <p:nvGrpSpPr>
          <p:cNvPr id="41" name="Group 40"/>
          <p:cNvGrpSpPr/>
          <p:nvPr/>
        </p:nvGrpSpPr>
        <p:grpSpPr>
          <a:xfrm>
            <a:off x="6090676" y="1610726"/>
            <a:ext cx="5817896" cy="4755980"/>
            <a:chOff x="685800" y="3886201"/>
            <a:chExt cx="2529205" cy="2067560"/>
          </a:xfrm>
        </p:grpSpPr>
        <p:pic>
          <p:nvPicPr>
            <p:cNvPr id="18" name="Picture 17" descr="IMG_20200714_072309.jpg"/>
            <p:cNvPicPr/>
            <p:nvPr/>
          </p:nvPicPr>
          <p:blipFill>
            <a:blip r:embed="rId3" cstate="email">
              <a:extLst>
                <a:ext uri="{28A0092B-C50C-407E-A947-70E740481C1C}">
                  <a14:useLocalDpi xmlns:a14="http://schemas.microsoft.com/office/drawing/2010/main"/>
                </a:ext>
              </a:extLst>
            </a:blip>
            <a:srcRect/>
            <a:stretch>
              <a:fillRect/>
            </a:stretch>
          </p:blipFill>
          <p:spPr>
            <a:xfrm>
              <a:off x="685800" y="3886201"/>
              <a:ext cx="2529205" cy="2067560"/>
            </a:xfrm>
            <a:prstGeom prst="rect">
              <a:avLst/>
            </a:prstGeom>
            <a:ln>
              <a:solidFill>
                <a:schemeClr val="tx1"/>
              </a:solidFill>
            </a:ln>
          </p:spPr>
        </p:pic>
        <p:sp>
          <p:nvSpPr>
            <p:cNvPr id="1030" name="Text Box 6"/>
            <p:cNvSpPr txBox="1">
              <a:spLocks noChangeArrowheads="1"/>
            </p:cNvSpPr>
            <p:nvPr/>
          </p:nvSpPr>
          <p:spPr bwMode="auto">
            <a:xfrm>
              <a:off x="1741214" y="4383599"/>
              <a:ext cx="434716"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sp>
          <p:nvSpPr>
            <p:cNvPr id="1031" name="Text Box 7"/>
            <p:cNvSpPr txBox="1">
              <a:spLocks noChangeArrowheads="1"/>
            </p:cNvSpPr>
            <p:nvPr/>
          </p:nvSpPr>
          <p:spPr bwMode="auto">
            <a:xfrm>
              <a:off x="2547532" y="4799168"/>
              <a:ext cx="423273"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sp>
          <p:nvSpPr>
            <p:cNvPr id="1032" name="Text Box 8"/>
            <p:cNvSpPr txBox="1">
              <a:spLocks noChangeArrowheads="1"/>
            </p:cNvSpPr>
            <p:nvPr/>
          </p:nvSpPr>
          <p:spPr bwMode="auto">
            <a:xfrm>
              <a:off x="896095" y="5271822"/>
              <a:ext cx="396724" cy="133799"/>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1033" name="AutoShape 9"/>
            <p:cNvCxnSpPr>
              <a:cxnSpLocks noChangeShapeType="1"/>
            </p:cNvCxnSpPr>
            <p:nvPr/>
          </p:nvCxnSpPr>
          <p:spPr bwMode="auto">
            <a:xfrm>
              <a:off x="1508125" y="4427538"/>
              <a:ext cx="1671638" cy="1347787"/>
            </a:xfrm>
            <a:prstGeom prst="straightConnector1">
              <a:avLst/>
            </a:prstGeom>
            <a:noFill/>
            <a:ln w="57150">
              <a:solidFill>
                <a:srgbClr val="FF0000"/>
              </a:solidFill>
              <a:round/>
              <a:headEnd type="triangle" w="med" len="med"/>
              <a:tailEnd type="triangle" w="med" len="med"/>
            </a:ln>
          </p:spPr>
        </p:cxnSp>
        <p:cxnSp>
          <p:nvCxnSpPr>
            <p:cNvPr id="1034" name="AutoShape 10"/>
            <p:cNvCxnSpPr>
              <a:cxnSpLocks noChangeShapeType="1"/>
            </p:cNvCxnSpPr>
            <p:nvPr/>
          </p:nvCxnSpPr>
          <p:spPr bwMode="auto">
            <a:xfrm flipV="1">
              <a:off x="1447800" y="4724400"/>
              <a:ext cx="1066800" cy="228600"/>
            </a:xfrm>
            <a:prstGeom prst="straightConnector1">
              <a:avLst/>
            </a:prstGeom>
            <a:noFill/>
            <a:ln w="57150">
              <a:solidFill>
                <a:srgbClr val="0070C0"/>
              </a:solidFill>
              <a:round/>
              <a:headEnd type="triangle" w="med" len="med"/>
              <a:tailEnd type="triangle" w="med" len="med"/>
            </a:ln>
          </p:spPr>
        </p:cxnSp>
        <p:cxnSp>
          <p:nvCxnSpPr>
            <p:cNvPr id="1035" name="AutoShape 11"/>
            <p:cNvCxnSpPr>
              <a:cxnSpLocks noChangeShapeType="1"/>
            </p:cNvCxnSpPr>
            <p:nvPr/>
          </p:nvCxnSpPr>
          <p:spPr bwMode="auto">
            <a:xfrm flipV="1">
              <a:off x="1371600" y="5245100"/>
              <a:ext cx="98425" cy="317500"/>
            </a:xfrm>
            <a:prstGeom prst="straightConnector1">
              <a:avLst/>
            </a:prstGeom>
            <a:noFill/>
            <a:ln w="57150">
              <a:solidFill>
                <a:srgbClr val="00B050"/>
              </a:solidFill>
              <a:round/>
              <a:headEnd type="triangle" w="med" len="med"/>
              <a:tailEnd type="triangle" w="med" len="med"/>
            </a:ln>
          </p:spPr>
        </p:cxnSp>
      </p:grpSp>
      <p:sp>
        <p:nvSpPr>
          <p:cNvPr id="2" name="AutoShape 2">
            <a:extLst>
              <a:ext uri="{FF2B5EF4-FFF2-40B4-BE49-F238E27FC236}">
                <a16:creationId xmlns:a16="http://schemas.microsoft.com/office/drawing/2014/main" id="{2C6BC6A4-FF54-4972-BC2E-ABEA60431AE4}"/>
              </a:ext>
            </a:extLst>
          </p:cNvPr>
          <p:cNvSpPr>
            <a:spLocks noChangeArrowheads="1"/>
          </p:cNvSpPr>
          <p:nvPr/>
        </p:nvSpPr>
        <p:spPr bwMode="auto">
          <a:xfrm>
            <a:off x="818658" y="2146967"/>
            <a:ext cx="3373185" cy="1802294"/>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Text Box 6">
            <a:extLst>
              <a:ext uri="{FF2B5EF4-FFF2-40B4-BE49-F238E27FC236}">
                <a16:creationId xmlns:a16="http://schemas.microsoft.com/office/drawing/2014/main" id="{11A08BA4-F1B1-47F8-A0ED-29924EEC0052}"/>
              </a:ext>
            </a:extLst>
          </p:cNvPr>
          <p:cNvSpPr txBox="1">
            <a:spLocks noChangeArrowheads="1"/>
          </p:cNvSpPr>
          <p:nvPr/>
        </p:nvSpPr>
        <p:spPr bwMode="auto">
          <a:xfrm>
            <a:off x="1781686" y="4189999"/>
            <a:ext cx="999971"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FF0000"/>
                </a:solidFill>
                <a:latin typeface="Calibri" pitchFamily="34" charset="0"/>
                <a:cs typeface="Arial" pitchFamily="34" charset="0"/>
              </a:rPr>
              <a:t>Length</a:t>
            </a:r>
            <a:endParaRPr lang="en-US" sz="1400" b="1" dirty="0">
              <a:solidFill>
                <a:srgbClr val="FF0000"/>
              </a:solidFill>
              <a:latin typeface="Calibri" pitchFamily="34" charset="0"/>
              <a:cs typeface="Arial" pitchFamily="34" charset="0"/>
            </a:endParaRPr>
          </a:p>
        </p:txBody>
      </p:sp>
      <p:sp>
        <p:nvSpPr>
          <p:cNvPr id="38" name="Text Box 7">
            <a:extLst>
              <a:ext uri="{FF2B5EF4-FFF2-40B4-BE49-F238E27FC236}">
                <a16:creationId xmlns:a16="http://schemas.microsoft.com/office/drawing/2014/main" id="{1FEB4707-2322-4281-9145-57F0D9BDAA08}"/>
              </a:ext>
            </a:extLst>
          </p:cNvPr>
          <p:cNvSpPr txBox="1">
            <a:spLocks noChangeArrowheads="1"/>
          </p:cNvSpPr>
          <p:nvPr/>
        </p:nvSpPr>
        <p:spPr bwMode="auto">
          <a:xfrm>
            <a:off x="4543154" y="3491768"/>
            <a:ext cx="973649"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70C0"/>
                </a:solidFill>
                <a:latin typeface="Calibri" pitchFamily="34" charset="0"/>
                <a:cs typeface="Arial" pitchFamily="34" charset="0"/>
              </a:rPr>
              <a:t>Width</a:t>
            </a:r>
            <a:endParaRPr lang="en-US" dirty="0">
              <a:latin typeface="Arial" pitchFamily="34" charset="0"/>
              <a:cs typeface="Arial" pitchFamily="34" charset="0"/>
            </a:endParaRPr>
          </a:p>
        </p:txBody>
      </p:sp>
      <p:sp>
        <p:nvSpPr>
          <p:cNvPr id="39" name="Text Box 8">
            <a:extLst>
              <a:ext uri="{FF2B5EF4-FFF2-40B4-BE49-F238E27FC236}">
                <a16:creationId xmlns:a16="http://schemas.microsoft.com/office/drawing/2014/main" id="{3D34D524-61AA-48A6-9596-FC740F545828}"/>
              </a:ext>
            </a:extLst>
          </p:cNvPr>
          <p:cNvSpPr txBox="1">
            <a:spLocks noChangeArrowheads="1"/>
          </p:cNvSpPr>
          <p:nvPr/>
        </p:nvSpPr>
        <p:spPr bwMode="auto">
          <a:xfrm>
            <a:off x="4523849" y="2323490"/>
            <a:ext cx="912579" cy="307776"/>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solidFill>
                  <a:srgbClr val="00B050"/>
                </a:solidFill>
                <a:latin typeface="Calibri" pitchFamily="34" charset="0"/>
                <a:cs typeface="Arial" pitchFamily="34" charset="0"/>
              </a:rPr>
              <a:t>Depth</a:t>
            </a:r>
            <a:endParaRPr lang="en-US" sz="1400" b="1" dirty="0">
              <a:solidFill>
                <a:srgbClr val="00B050"/>
              </a:solidFill>
              <a:latin typeface="Calibri" pitchFamily="34" charset="0"/>
              <a:cs typeface="Arial" pitchFamily="34" charset="0"/>
            </a:endParaRPr>
          </a:p>
        </p:txBody>
      </p:sp>
      <p:cxnSp>
        <p:nvCxnSpPr>
          <p:cNvPr id="40" name="AutoShape 9">
            <a:extLst>
              <a:ext uri="{FF2B5EF4-FFF2-40B4-BE49-F238E27FC236}">
                <a16:creationId xmlns:a16="http://schemas.microsoft.com/office/drawing/2014/main" id="{D7CC7DDE-E89A-4914-AEA1-25531ACF7236}"/>
              </a:ext>
            </a:extLst>
          </p:cNvPr>
          <p:cNvCxnSpPr>
            <a:cxnSpLocks noChangeShapeType="1"/>
          </p:cNvCxnSpPr>
          <p:nvPr/>
        </p:nvCxnSpPr>
        <p:spPr bwMode="auto">
          <a:xfrm>
            <a:off x="813247" y="4065491"/>
            <a:ext cx="2936850" cy="14065"/>
          </a:xfrm>
          <a:prstGeom prst="straightConnector1">
            <a:avLst/>
          </a:prstGeom>
          <a:noFill/>
          <a:ln w="57150">
            <a:solidFill>
              <a:srgbClr val="FF0000"/>
            </a:solidFill>
            <a:round/>
            <a:headEnd type="triangle" w="med" len="med"/>
            <a:tailEnd type="triangle" w="med" len="med"/>
          </a:ln>
        </p:spPr>
      </p:cxnSp>
      <p:cxnSp>
        <p:nvCxnSpPr>
          <p:cNvPr id="42" name="AutoShape 10">
            <a:extLst>
              <a:ext uri="{FF2B5EF4-FFF2-40B4-BE49-F238E27FC236}">
                <a16:creationId xmlns:a16="http://schemas.microsoft.com/office/drawing/2014/main" id="{BDDB8B96-CB3C-4F32-A367-481B7768D772}"/>
              </a:ext>
            </a:extLst>
          </p:cNvPr>
          <p:cNvCxnSpPr>
            <a:cxnSpLocks noChangeShapeType="1"/>
          </p:cNvCxnSpPr>
          <p:nvPr/>
        </p:nvCxnSpPr>
        <p:spPr bwMode="auto">
          <a:xfrm flipV="1">
            <a:off x="3892554" y="3520011"/>
            <a:ext cx="438054" cy="519293"/>
          </a:xfrm>
          <a:prstGeom prst="straightConnector1">
            <a:avLst/>
          </a:prstGeom>
          <a:noFill/>
          <a:ln w="57150">
            <a:solidFill>
              <a:srgbClr val="0070C0"/>
            </a:solidFill>
            <a:round/>
            <a:headEnd type="triangle" w="med" len="med"/>
            <a:tailEnd type="triangle" w="med" len="med"/>
          </a:ln>
        </p:spPr>
      </p:cxnSp>
      <p:cxnSp>
        <p:nvCxnSpPr>
          <p:cNvPr id="43" name="AutoShape 11">
            <a:extLst>
              <a:ext uri="{FF2B5EF4-FFF2-40B4-BE49-F238E27FC236}">
                <a16:creationId xmlns:a16="http://schemas.microsoft.com/office/drawing/2014/main" id="{66E6EABE-E526-417B-918A-C5C00461A019}"/>
              </a:ext>
            </a:extLst>
          </p:cNvPr>
          <p:cNvCxnSpPr>
            <a:cxnSpLocks noChangeShapeType="1"/>
          </p:cNvCxnSpPr>
          <p:nvPr/>
        </p:nvCxnSpPr>
        <p:spPr bwMode="auto">
          <a:xfrm flipH="1" flipV="1">
            <a:off x="4342747" y="2142557"/>
            <a:ext cx="22184" cy="1319348"/>
          </a:xfrm>
          <a:prstGeom prst="straightConnector1">
            <a:avLst/>
          </a:prstGeom>
          <a:noFill/>
          <a:ln w="57150">
            <a:solidFill>
              <a:srgbClr val="00B050"/>
            </a:solidFill>
            <a:round/>
            <a:headEnd type="triangle" w="med" len="med"/>
            <a:tailEnd type="triangle" w="med" len="med"/>
          </a:ln>
        </p:spPr>
      </p:cxnSp>
      <p:sp>
        <p:nvSpPr>
          <p:cNvPr id="45" name="Text Box 6">
            <a:extLst>
              <a:ext uri="{FF2B5EF4-FFF2-40B4-BE49-F238E27FC236}">
                <a16:creationId xmlns:a16="http://schemas.microsoft.com/office/drawing/2014/main" id="{E4A8AFF1-5CE2-4C38-9C2A-3131C5B29DD2}"/>
              </a:ext>
            </a:extLst>
          </p:cNvPr>
          <p:cNvSpPr txBox="1">
            <a:spLocks noChangeArrowheads="1"/>
          </p:cNvSpPr>
          <p:nvPr/>
        </p:nvSpPr>
        <p:spPr bwMode="auto">
          <a:xfrm>
            <a:off x="489163" y="4789532"/>
            <a:ext cx="5274069" cy="307777"/>
          </a:xfrm>
          <a:prstGeom prst="rect">
            <a:avLst/>
          </a:prstGeom>
          <a:solidFill>
            <a:srgbClr val="FFFFFF">
              <a:alpha val="77000"/>
            </a:srgbClr>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Volume (ft</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 </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Length (ft)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Width (ft)</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Height (ft)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itle 1">
            <a:extLst>
              <a:ext uri="{FF2B5EF4-FFF2-40B4-BE49-F238E27FC236}">
                <a16:creationId xmlns:a16="http://schemas.microsoft.com/office/drawing/2014/main" id="{9F20B55F-C626-4BE0-8206-B79793D5406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31" name="Title 1">
            <a:extLst>
              <a:ext uri="{FF2B5EF4-FFF2-40B4-BE49-F238E27FC236}">
                <a16:creationId xmlns:a16="http://schemas.microsoft.com/office/drawing/2014/main" id="{1B6DEB3D-C2AC-450D-97DD-D1F207EDA31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Tree>
    <p:extLst>
      <p:ext uri="{BB962C8B-B14F-4D97-AF65-F5344CB8AC3E}">
        <p14:creationId xmlns:p14="http://schemas.microsoft.com/office/powerpoint/2010/main" val="3096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9F20B55F-C626-4BE0-8206-B79793D5406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31" name="Title 1">
            <a:extLst>
              <a:ext uri="{FF2B5EF4-FFF2-40B4-BE49-F238E27FC236}">
                <a16:creationId xmlns:a16="http://schemas.microsoft.com/office/drawing/2014/main" id="{1B6DEB3D-C2AC-450D-97DD-D1F207EDA31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Eligibility</a:t>
            </a:r>
          </a:p>
        </p:txBody>
      </p:sp>
      <p:sp>
        <p:nvSpPr>
          <p:cNvPr id="6" name="TextBox 5">
            <a:extLst>
              <a:ext uri="{FF2B5EF4-FFF2-40B4-BE49-F238E27FC236}">
                <a16:creationId xmlns:a16="http://schemas.microsoft.com/office/drawing/2014/main" id="{502FE8F1-EE11-4B7F-A3C8-42B23C54340B}"/>
              </a:ext>
            </a:extLst>
          </p:cNvPr>
          <p:cNvSpPr txBox="1"/>
          <p:nvPr/>
        </p:nvSpPr>
        <p:spPr>
          <a:xfrm>
            <a:off x="350520" y="465590"/>
            <a:ext cx="11521440" cy="2123658"/>
          </a:xfrm>
          <a:prstGeom prst="rect">
            <a:avLst/>
          </a:prstGeom>
          <a:noFill/>
        </p:spPr>
        <p:txBody>
          <a:bodyPr wrap="square" rtlCol="0">
            <a:spAutoFit/>
          </a:bodyPr>
          <a:lstStyle/>
          <a:p>
            <a:r>
              <a:rPr lang="en-US" sz="3600" b="1" dirty="0"/>
              <a:t>Materials Estimation Webinar </a:t>
            </a:r>
          </a:p>
          <a:p>
            <a:pPr marL="571500" indent="-571500">
              <a:buFont typeface="Arial" panose="020B0604020202020204" pitchFamily="34" charset="0"/>
              <a:buChar char="•"/>
            </a:pPr>
            <a:r>
              <a:rPr lang="en-US" sz="3600" b="1" dirty="0"/>
              <a:t>February 16, 2023</a:t>
            </a:r>
          </a:p>
          <a:p>
            <a:pPr marL="571500" indent="-571500">
              <a:buFont typeface="Arial" panose="020B0604020202020204" pitchFamily="34" charset="0"/>
              <a:buChar char="•"/>
            </a:pPr>
            <a:r>
              <a:rPr lang="en-US" sz="3600" b="1" dirty="0"/>
              <a:t>Recording available online</a:t>
            </a:r>
          </a:p>
          <a:p>
            <a:pPr marL="571500" indent="-571500">
              <a:buFont typeface="Arial" panose="020B0604020202020204" pitchFamily="34" charset="0"/>
              <a:buChar char="•"/>
            </a:pPr>
            <a:r>
              <a:rPr lang="en-US" sz="2400" b="1" dirty="0">
                <a:hlinkClick r:id="rId2"/>
              </a:rPr>
              <a:t>https://dirtandgravel.psu.edu/education-training/webinars/past-webinars/</a:t>
            </a:r>
            <a:r>
              <a:rPr lang="en-US" sz="2400" b="1" dirty="0"/>
              <a:t> </a:t>
            </a:r>
          </a:p>
        </p:txBody>
      </p:sp>
      <p:pic>
        <p:nvPicPr>
          <p:cNvPr id="2" name="Picture 1">
            <a:extLst>
              <a:ext uri="{FF2B5EF4-FFF2-40B4-BE49-F238E27FC236}">
                <a16:creationId xmlns:a16="http://schemas.microsoft.com/office/drawing/2014/main" id="{2022EDD9-104B-4483-BB3A-E4AD708EC494}"/>
              </a:ext>
            </a:extLst>
          </p:cNvPr>
          <p:cNvPicPr>
            <a:picLocks noChangeAspect="1"/>
          </p:cNvPicPr>
          <p:nvPr/>
        </p:nvPicPr>
        <p:blipFill>
          <a:blip r:embed="rId3"/>
          <a:stretch>
            <a:fillRect/>
          </a:stretch>
        </p:blipFill>
        <p:spPr>
          <a:xfrm>
            <a:off x="132080" y="2725285"/>
            <a:ext cx="11506200" cy="4124325"/>
          </a:xfrm>
          <a:prstGeom prst="rect">
            <a:avLst/>
          </a:prstGeom>
        </p:spPr>
      </p:pic>
    </p:spTree>
    <p:extLst>
      <p:ext uri="{BB962C8B-B14F-4D97-AF65-F5344CB8AC3E}">
        <p14:creationId xmlns:p14="http://schemas.microsoft.com/office/powerpoint/2010/main" val="319349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b="1" dirty="0">
                <a:solidFill>
                  <a:srgbClr val="FF0000"/>
                </a:solidFill>
              </a:rPr>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dirty="0"/>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E502494E-7D40-4338-8D69-650ACEA560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2FBFA5C0-1CF7-4A86-88BE-BA21069CF8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F87AE4FA-83F7-4435-85D8-C349AF6088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6455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3831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1465938"/>
            <a:ext cx="11496675" cy="3572359"/>
          </a:xfrm>
        </p:spPr>
        <p:txBody>
          <a:bodyPr>
            <a:normAutofit/>
          </a:bodyPr>
          <a:lstStyle/>
          <a:p>
            <a:pPr marL="0" indent="0" algn="ctr">
              <a:buNone/>
            </a:pPr>
            <a:r>
              <a:rPr lang="en-US" sz="4400" b="1" dirty="0"/>
              <a:t>It’s important that DGLVR grant applications are thorough, detailed, and filled out correctly.</a:t>
            </a:r>
          </a:p>
          <a:p>
            <a:pPr marL="457200" lvl="1" indent="0">
              <a:buNone/>
            </a:pPr>
            <a:endParaRPr lang="en-US" sz="4000" b="1" u="sng" dirty="0"/>
          </a:p>
          <a:p>
            <a:pPr marL="457200" lvl="1" indent="0" algn="ctr">
              <a:buNone/>
            </a:pPr>
            <a:r>
              <a:rPr lang="en-US" sz="4400" b="1" dirty="0"/>
              <a:t>To prevent misunderstandings</a:t>
            </a:r>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5" name="Title 1">
            <a:extLst>
              <a:ext uri="{FF2B5EF4-FFF2-40B4-BE49-F238E27FC236}">
                <a16:creationId xmlns:a16="http://schemas.microsoft.com/office/drawing/2014/main" id="{5E1E6FDA-E4D5-4DA2-B95A-DD4A7247864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5896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618642"/>
            <a:ext cx="11496675" cy="2262782"/>
          </a:xfrm>
        </p:spPr>
        <p:txBody>
          <a:bodyPr>
            <a:normAutofit/>
          </a:bodyPr>
          <a:lstStyle/>
          <a:p>
            <a:r>
              <a:rPr lang="en-US" b="1" dirty="0"/>
              <a:t>The application becomes a DGLVR contract attachment</a:t>
            </a:r>
          </a:p>
          <a:p>
            <a:pPr lvl="1"/>
            <a:r>
              <a:rPr lang="en-US" sz="3200" b="1" dirty="0"/>
              <a:t>Defines the scope of work that the grant will pay for</a:t>
            </a:r>
            <a:endParaRPr lang="en-US" sz="3200" dirty="0"/>
          </a:p>
          <a:p>
            <a:pPr lvl="1"/>
            <a:endParaRPr lang="en-US" b="1" u="sng" dirty="0"/>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a:extLst>
              <a:ext uri="{FF2B5EF4-FFF2-40B4-BE49-F238E27FC236}">
                <a16:creationId xmlns:a16="http://schemas.microsoft.com/office/drawing/2014/main" id="{446B92F4-A580-413E-87AA-1EE3AE90FC74}"/>
              </a:ext>
            </a:extLst>
          </p:cNvPr>
          <p:cNvPicPr>
            <a:picLocks noChangeAspect="1"/>
          </p:cNvPicPr>
          <p:nvPr/>
        </p:nvPicPr>
        <p:blipFill>
          <a:blip r:embed="rId3"/>
          <a:stretch>
            <a:fillRect/>
          </a:stretch>
        </p:blipFill>
        <p:spPr>
          <a:xfrm>
            <a:off x="76116" y="3147237"/>
            <a:ext cx="11876833" cy="3410726"/>
          </a:xfrm>
          <a:prstGeom prst="rect">
            <a:avLst/>
          </a:prstGeom>
        </p:spPr>
      </p:pic>
      <p:sp>
        <p:nvSpPr>
          <p:cNvPr id="6" name="Rectangle 5">
            <a:extLst>
              <a:ext uri="{FF2B5EF4-FFF2-40B4-BE49-F238E27FC236}">
                <a16:creationId xmlns:a16="http://schemas.microsoft.com/office/drawing/2014/main" id="{82E6A0BD-9D38-4138-8C08-9D3AC67AAFA2}"/>
              </a:ext>
            </a:extLst>
          </p:cNvPr>
          <p:cNvSpPr/>
          <p:nvPr/>
        </p:nvSpPr>
        <p:spPr>
          <a:xfrm>
            <a:off x="836137" y="3550587"/>
            <a:ext cx="8742061" cy="3913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BBFB0C3-19F8-461E-9F6F-E7918DE0C237}"/>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23082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Grant Application</a:t>
            </a:r>
          </a:p>
        </p:txBody>
      </p:sp>
      <p:pic>
        <p:nvPicPr>
          <p:cNvPr id="2" name="Picture 1">
            <a:extLst>
              <a:ext uri="{FF2B5EF4-FFF2-40B4-BE49-F238E27FC236}">
                <a16:creationId xmlns:a16="http://schemas.microsoft.com/office/drawing/2014/main" id="{A5C5AC75-02F9-441C-A9C6-A2CD9F1D3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24" y="542925"/>
            <a:ext cx="8470351" cy="651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a16="http://schemas.microsoft.com/office/drawing/2014/main" id="{8D27532A-C82C-4EFB-B868-59B0C5AD132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1392203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14F9A-A0D1-4510-BB78-4897D17C8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1" y="0"/>
            <a:ext cx="5280415" cy="6858000"/>
          </a:xfrm>
          <a:prstGeom prst="rect">
            <a:avLst/>
          </a:prstGeom>
          <a:ln>
            <a:solidFill>
              <a:schemeClr val="tx1"/>
            </a:solidFill>
          </a:ln>
        </p:spPr>
      </p:pic>
      <p:sp>
        <p:nvSpPr>
          <p:cNvPr id="4" name="Title 1">
            <a:extLst>
              <a:ext uri="{FF2B5EF4-FFF2-40B4-BE49-F238E27FC236}">
                <a16:creationId xmlns:a16="http://schemas.microsoft.com/office/drawing/2014/main" id="{488FC546-FCD9-4107-9200-ED734EF08B9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Application</a:t>
            </a:r>
          </a:p>
        </p:txBody>
      </p:sp>
      <p:pic>
        <p:nvPicPr>
          <p:cNvPr id="7" name="Picture 6">
            <a:extLst>
              <a:ext uri="{FF2B5EF4-FFF2-40B4-BE49-F238E27FC236}">
                <a16:creationId xmlns:a16="http://schemas.microsoft.com/office/drawing/2014/main" id="{5C47F6B5-19BF-4334-A2E3-67DADE7E59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4579" y="0"/>
            <a:ext cx="5334000" cy="6858000"/>
          </a:xfrm>
          <a:prstGeom prst="rect">
            <a:avLst/>
          </a:prstGeom>
          <a:ln>
            <a:solidFill>
              <a:schemeClr val="tx1"/>
            </a:solidFill>
          </a:ln>
        </p:spPr>
      </p:pic>
    </p:spTree>
    <p:extLst>
      <p:ext uri="{BB962C8B-B14F-4D97-AF65-F5344CB8AC3E}">
        <p14:creationId xmlns:p14="http://schemas.microsoft.com/office/powerpoint/2010/main" val="189519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FE340-C2D0-4EA4-B5E3-E082325E23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3745" y="1802605"/>
            <a:ext cx="3659241" cy="48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54581" y="721251"/>
            <a:ext cx="10885465" cy="4770416"/>
          </a:xfrm>
        </p:spPr>
        <p:txBody>
          <a:bodyPr/>
          <a:lstStyle/>
          <a:p>
            <a:pPr marL="0" indent="0">
              <a:buNone/>
            </a:pPr>
            <a:r>
              <a:rPr lang="en-US" dirty="0"/>
              <a:t>Instructions available on Blank Forms page of Center’s Website</a:t>
            </a:r>
          </a:p>
        </p:txBody>
      </p:sp>
      <p:sp>
        <p:nvSpPr>
          <p:cNvPr id="4" name="Title 1">
            <a:extLst>
              <a:ext uri="{FF2B5EF4-FFF2-40B4-BE49-F238E27FC236}">
                <a16:creationId xmlns:a16="http://schemas.microsoft.com/office/drawing/2014/main" id="{D852076A-0B6C-4924-9377-77D39449638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8" name="Picture 7">
            <a:extLst>
              <a:ext uri="{FF2B5EF4-FFF2-40B4-BE49-F238E27FC236}">
                <a16:creationId xmlns:a16="http://schemas.microsoft.com/office/drawing/2014/main" id="{32C90387-D055-41FF-9702-7D62F2F96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978" y="1683003"/>
            <a:ext cx="3577864" cy="4778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EE75FC6-C78B-4C40-B498-D4D1CD37B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22" y="1536211"/>
            <a:ext cx="3762748" cy="48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37A2FECA-D571-43C6-A000-A2D8E1FE4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7396" y="1366333"/>
            <a:ext cx="3646253" cy="477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a:extLst>
              <a:ext uri="{FF2B5EF4-FFF2-40B4-BE49-F238E27FC236}">
                <a16:creationId xmlns:a16="http://schemas.microsoft.com/office/drawing/2014/main" id="{346B645A-6F56-429E-B0C5-9DB6F76E6E9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1928959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b="1" dirty="0">
                <a:solidFill>
                  <a:srgbClr val="FF0000"/>
                </a:solidFill>
              </a:rPr>
              <a:t>Page 1</a:t>
            </a:r>
          </a:p>
          <a:p>
            <a:pPr lvl="1"/>
            <a:r>
              <a:rPr lang="en-US" sz="3200" dirty="0"/>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8059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997F25D-737B-46B5-A3EA-869F2B065D2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865" y="0"/>
            <a:ext cx="10634270" cy="6858001"/>
          </a:xfrm>
          <a:prstGeom prst="rect">
            <a:avLst/>
          </a:prstGeom>
        </p:spPr>
      </p:pic>
      <p:sp>
        <p:nvSpPr>
          <p:cNvPr id="2" name="TextBox 1">
            <a:extLst>
              <a:ext uri="{FF2B5EF4-FFF2-40B4-BE49-F238E27FC236}">
                <a16:creationId xmlns:a16="http://schemas.microsoft.com/office/drawing/2014/main" id="{D0CC962C-925D-44DA-8DB9-1F81CAAF2492}"/>
              </a:ext>
            </a:extLst>
          </p:cNvPr>
          <p:cNvSpPr txBox="1"/>
          <p:nvPr/>
        </p:nvSpPr>
        <p:spPr>
          <a:xfrm>
            <a:off x="1082179" y="1434517"/>
            <a:ext cx="2810313" cy="461665"/>
          </a:xfrm>
          <a:prstGeom prst="rect">
            <a:avLst/>
          </a:prstGeom>
          <a:noFill/>
        </p:spPr>
        <p:txBody>
          <a:bodyPr wrap="square" rtlCol="0">
            <a:spAutoFit/>
          </a:bodyPr>
          <a:lstStyle/>
          <a:p>
            <a:r>
              <a:rPr lang="en-US" sz="2400" dirty="0"/>
              <a:t>Any County</a:t>
            </a:r>
          </a:p>
        </p:txBody>
      </p:sp>
      <p:sp>
        <p:nvSpPr>
          <p:cNvPr id="4" name="TextBox 3">
            <a:extLst>
              <a:ext uri="{FF2B5EF4-FFF2-40B4-BE49-F238E27FC236}">
                <a16:creationId xmlns:a16="http://schemas.microsoft.com/office/drawing/2014/main" id="{C0443FEC-0035-4659-9811-DAE7461FD35E}"/>
              </a:ext>
            </a:extLst>
          </p:cNvPr>
          <p:cNvSpPr txBox="1"/>
          <p:nvPr/>
        </p:nvSpPr>
        <p:spPr>
          <a:xfrm>
            <a:off x="4464340" y="1434516"/>
            <a:ext cx="2810313" cy="461665"/>
          </a:xfrm>
          <a:prstGeom prst="rect">
            <a:avLst/>
          </a:prstGeom>
          <a:noFill/>
        </p:spPr>
        <p:txBody>
          <a:bodyPr wrap="square" rtlCol="0">
            <a:spAutoFit/>
          </a:bodyPr>
          <a:lstStyle/>
          <a:p>
            <a:r>
              <a:rPr lang="en-US" sz="2400" dirty="0"/>
              <a:t>Example Township</a:t>
            </a:r>
          </a:p>
        </p:txBody>
      </p:sp>
      <p:sp>
        <p:nvSpPr>
          <p:cNvPr id="5" name="TextBox 4">
            <a:extLst>
              <a:ext uri="{FF2B5EF4-FFF2-40B4-BE49-F238E27FC236}">
                <a16:creationId xmlns:a16="http://schemas.microsoft.com/office/drawing/2014/main" id="{243D4289-7FFE-4AD2-A22C-1CFB5B67BD13}"/>
              </a:ext>
            </a:extLst>
          </p:cNvPr>
          <p:cNvSpPr txBox="1"/>
          <p:nvPr/>
        </p:nvSpPr>
        <p:spPr>
          <a:xfrm>
            <a:off x="1675001" y="2132200"/>
            <a:ext cx="1624668" cy="461665"/>
          </a:xfrm>
          <a:prstGeom prst="rect">
            <a:avLst/>
          </a:prstGeom>
          <a:noFill/>
        </p:spPr>
        <p:txBody>
          <a:bodyPr wrap="square" rtlCol="0">
            <a:spAutoFit/>
          </a:bodyPr>
          <a:lstStyle/>
          <a:p>
            <a:r>
              <a:rPr lang="en-US" sz="2400" dirty="0"/>
              <a:t>John Doe</a:t>
            </a:r>
          </a:p>
        </p:txBody>
      </p:sp>
      <p:sp>
        <p:nvSpPr>
          <p:cNvPr id="6" name="TextBox 5">
            <a:extLst>
              <a:ext uri="{FF2B5EF4-FFF2-40B4-BE49-F238E27FC236}">
                <a16:creationId xmlns:a16="http://schemas.microsoft.com/office/drawing/2014/main" id="{3804DB8B-7CCE-4091-81B6-062CD13A44E6}"/>
              </a:ext>
            </a:extLst>
          </p:cNvPr>
          <p:cNvSpPr txBox="1"/>
          <p:nvPr/>
        </p:nvSpPr>
        <p:spPr>
          <a:xfrm>
            <a:off x="4553126" y="2132198"/>
            <a:ext cx="1805032" cy="461665"/>
          </a:xfrm>
          <a:prstGeom prst="rect">
            <a:avLst/>
          </a:prstGeom>
          <a:noFill/>
        </p:spPr>
        <p:txBody>
          <a:bodyPr wrap="square" rtlCol="0">
            <a:spAutoFit/>
          </a:bodyPr>
          <a:lstStyle/>
          <a:p>
            <a:r>
              <a:rPr lang="en-US" sz="2400" dirty="0"/>
              <a:t>Roadmaster</a:t>
            </a:r>
          </a:p>
        </p:txBody>
      </p:sp>
      <p:sp>
        <p:nvSpPr>
          <p:cNvPr id="8" name="TextBox 7">
            <a:extLst>
              <a:ext uri="{FF2B5EF4-FFF2-40B4-BE49-F238E27FC236}">
                <a16:creationId xmlns:a16="http://schemas.microsoft.com/office/drawing/2014/main" id="{E361B6E1-8439-47AA-9851-D35DD9873445}"/>
              </a:ext>
            </a:extLst>
          </p:cNvPr>
          <p:cNvSpPr txBox="1"/>
          <p:nvPr/>
        </p:nvSpPr>
        <p:spPr>
          <a:xfrm>
            <a:off x="6736359" y="2132198"/>
            <a:ext cx="1624668" cy="461665"/>
          </a:xfrm>
          <a:prstGeom prst="rect">
            <a:avLst/>
          </a:prstGeom>
          <a:noFill/>
        </p:spPr>
        <p:txBody>
          <a:bodyPr wrap="square" rtlCol="0">
            <a:spAutoFit/>
          </a:bodyPr>
          <a:lstStyle/>
          <a:p>
            <a:r>
              <a:rPr lang="en-US" sz="2400" dirty="0"/>
              <a:t>8/25/2022</a:t>
            </a:r>
          </a:p>
        </p:txBody>
      </p:sp>
      <p:sp>
        <p:nvSpPr>
          <p:cNvPr id="9" name="TextBox 8">
            <a:extLst>
              <a:ext uri="{FF2B5EF4-FFF2-40B4-BE49-F238E27FC236}">
                <a16:creationId xmlns:a16="http://schemas.microsoft.com/office/drawing/2014/main" id="{DFFAB7A4-B8CC-4D79-A169-0C34669DA3F3}"/>
              </a:ext>
            </a:extLst>
          </p:cNvPr>
          <p:cNvSpPr txBox="1"/>
          <p:nvPr/>
        </p:nvSpPr>
        <p:spPr>
          <a:xfrm>
            <a:off x="3650609" y="2829880"/>
            <a:ext cx="4151152" cy="461665"/>
          </a:xfrm>
          <a:prstGeom prst="rect">
            <a:avLst/>
          </a:prstGeom>
          <a:noFill/>
        </p:spPr>
        <p:txBody>
          <a:bodyPr wrap="square" rtlCol="0">
            <a:spAutoFit/>
          </a:bodyPr>
          <a:lstStyle/>
          <a:p>
            <a:r>
              <a:rPr lang="en-US" sz="2400" dirty="0"/>
              <a:t>Example Township</a:t>
            </a:r>
          </a:p>
        </p:txBody>
      </p:sp>
      <p:sp>
        <p:nvSpPr>
          <p:cNvPr id="10" name="TextBox 9">
            <a:extLst>
              <a:ext uri="{FF2B5EF4-FFF2-40B4-BE49-F238E27FC236}">
                <a16:creationId xmlns:a16="http://schemas.microsoft.com/office/drawing/2014/main" id="{8A03AC76-6527-4A95-B9DD-FFA28D6B19B2}"/>
              </a:ext>
            </a:extLst>
          </p:cNvPr>
          <p:cNvSpPr txBox="1"/>
          <p:nvPr/>
        </p:nvSpPr>
        <p:spPr>
          <a:xfrm>
            <a:off x="1575033" y="3527561"/>
            <a:ext cx="6428064" cy="461665"/>
          </a:xfrm>
          <a:prstGeom prst="rect">
            <a:avLst/>
          </a:prstGeom>
          <a:noFill/>
        </p:spPr>
        <p:txBody>
          <a:bodyPr wrap="square" rtlCol="0">
            <a:spAutoFit/>
          </a:bodyPr>
          <a:lstStyle/>
          <a:p>
            <a:r>
              <a:rPr lang="en-US" sz="2400" dirty="0"/>
              <a:t>123 Main Street, Example Town, PA 12345</a:t>
            </a:r>
          </a:p>
        </p:txBody>
      </p:sp>
      <p:sp>
        <p:nvSpPr>
          <p:cNvPr id="11" name="TextBox 10">
            <a:extLst>
              <a:ext uri="{FF2B5EF4-FFF2-40B4-BE49-F238E27FC236}">
                <a16:creationId xmlns:a16="http://schemas.microsoft.com/office/drawing/2014/main" id="{A4254B49-996A-4F57-A877-04A679009752}"/>
              </a:ext>
            </a:extLst>
          </p:cNvPr>
          <p:cNvSpPr txBox="1"/>
          <p:nvPr/>
        </p:nvSpPr>
        <p:spPr>
          <a:xfrm>
            <a:off x="1945546" y="4154480"/>
            <a:ext cx="1493940" cy="461665"/>
          </a:xfrm>
          <a:prstGeom prst="rect">
            <a:avLst/>
          </a:prstGeom>
          <a:noFill/>
        </p:spPr>
        <p:txBody>
          <a:bodyPr wrap="square" rtlCol="0">
            <a:spAutoFit/>
          </a:bodyPr>
          <a:lstStyle/>
          <a:p>
            <a:r>
              <a:rPr lang="en-US" sz="2400" dirty="0"/>
              <a:t>John Doe</a:t>
            </a:r>
          </a:p>
        </p:txBody>
      </p:sp>
      <p:sp>
        <p:nvSpPr>
          <p:cNvPr id="12" name="TextBox 11">
            <a:extLst>
              <a:ext uri="{FF2B5EF4-FFF2-40B4-BE49-F238E27FC236}">
                <a16:creationId xmlns:a16="http://schemas.microsoft.com/office/drawing/2014/main" id="{4C51BC20-E087-4067-8544-74539830732F}"/>
              </a:ext>
            </a:extLst>
          </p:cNvPr>
          <p:cNvSpPr txBox="1"/>
          <p:nvPr/>
        </p:nvSpPr>
        <p:spPr>
          <a:xfrm>
            <a:off x="4464340" y="4171934"/>
            <a:ext cx="1493940" cy="369332"/>
          </a:xfrm>
          <a:prstGeom prst="rect">
            <a:avLst/>
          </a:prstGeom>
          <a:noFill/>
        </p:spPr>
        <p:txBody>
          <a:bodyPr wrap="square" rtlCol="0">
            <a:spAutoFit/>
          </a:bodyPr>
          <a:lstStyle/>
          <a:p>
            <a:r>
              <a:rPr lang="en-US" dirty="0"/>
              <a:t>123-456-7890</a:t>
            </a:r>
            <a:endParaRPr lang="en-US" sz="2400" dirty="0"/>
          </a:p>
        </p:txBody>
      </p:sp>
      <p:sp>
        <p:nvSpPr>
          <p:cNvPr id="13" name="TextBox 12">
            <a:extLst>
              <a:ext uri="{FF2B5EF4-FFF2-40B4-BE49-F238E27FC236}">
                <a16:creationId xmlns:a16="http://schemas.microsoft.com/office/drawing/2014/main" id="{7B7ACF43-EB74-4C3E-A237-804702EDE9C7}"/>
              </a:ext>
            </a:extLst>
          </p:cNvPr>
          <p:cNvSpPr txBox="1"/>
          <p:nvPr/>
        </p:nvSpPr>
        <p:spPr>
          <a:xfrm>
            <a:off x="6101591" y="4171934"/>
            <a:ext cx="1493940" cy="369332"/>
          </a:xfrm>
          <a:prstGeom prst="rect">
            <a:avLst/>
          </a:prstGeom>
          <a:noFill/>
        </p:spPr>
        <p:txBody>
          <a:bodyPr wrap="square" rtlCol="0">
            <a:spAutoFit/>
          </a:bodyPr>
          <a:lstStyle/>
          <a:p>
            <a:r>
              <a:rPr lang="en-US" dirty="0"/>
              <a:t>123-789-4560</a:t>
            </a:r>
            <a:endParaRPr lang="en-US" sz="2400" dirty="0"/>
          </a:p>
        </p:txBody>
      </p:sp>
      <p:sp>
        <p:nvSpPr>
          <p:cNvPr id="14" name="TextBox 13">
            <a:extLst>
              <a:ext uri="{FF2B5EF4-FFF2-40B4-BE49-F238E27FC236}">
                <a16:creationId xmlns:a16="http://schemas.microsoft.com/office/drawing/2014/main" id="{321B6E80-6F30-4ADF-884D-7A87DA01E037}"/>
              </a:ext>
            </a:extLst>
          </p:cNvPr>
          <p:cNvSpPr txBox="1"/>
          <p:nvPr/>
        </p:nvSpPr>
        <p:spPr>
          <a:xfrm>
            <a:off x="8298022" y="4200646"/>
            <a:ext cx="2683167" cy="369332"/>
          </a:xfrm>
          <a:prstGeom prst="rect">
            <a:avLst/>
          </a:prstGeom>
          <a:noFill/>
        </p:spPr>
        <p:txBody>
          <a:bodyPr wrap="square" rtlCol="0">
            <a:spAutoFit/>
          </a:bodyPr>
          <a:lstStyle/>
          <a:p>
            <a:r>
              <a:rPr lang="en-US" dirty="0"/>
              <a:t>Johndoe@example.com</a:t>
            </a:r>
            <a:endParaRPr lang="en-US" sz="2400" dirty="0"/>
          </a:p>
        </p:txBody>
      </p:sp>
      <p:sp>
        <p:nvSpPr>
          <p:cNvPr id="15" name="TextBox 14">
            <a:extLst>
              <a:ext uri="{FF2B5EF4-FFF2-40B4-BE49-F238E27FC236}">
                <a16:creationId xmlns:a16="http://schemas.microsoft.com/office/drawing/2014/main" id="{0AC1F34E-02B8-4620-B388-EDE1323A13CE}"/>
              </a:ext>
            </a:extLst>
          </p:cNvPr>
          <p:cNvSpPr txBox="1"/>
          <p:nvPr/>
        </p:nvSpPr>
        <p:spPr>
          <a:xfrm>
            <a:off x="2274029" y="5220514"/>
            <a:ext cx="3452156" cy="369332"/>
          </a:xfrm>
          <a:prstGeom prst="rect">
            <a:avLst/>
          </a:prstGeom>
          <a:noFill/>
        </p:spPr>
        <p:txBody>
          <a:bodyPr wrap="square" rtlCol="0">
            <a:spAutoFit/>
          </a:bodyPr>
          <a:lstStyle/>
          <a:p>
            <a:r>
              <a:rPr lang="en-US" dirty="0"/>
              <a:t>Any Mountain Road/ TR 123</a:t>
            </a:r>
            <a:endParaRPr lang="en-US" sz="2400" dirty="0"/>
          </a:p>
        </p:txBody>
      </p:sp>
      <p:sp>
        <p:nvSpPr>
          <p:cNvPr id="16" name="TextBox 15">
            <a:extLst>
              <a:ext uri="{FF2B5EF4-FFF2-40B4-BE49-F238E27FC236}">
                <a16:creationId xmlns:a16="http://schemas.microsoft.com/office/drawing/2014/main" id="{D081CF65-E449-4DB1-B9DE-006309127453}"/>
              </a:ext>
            </a:extLst>
          </p:cNvPr>
          <p:cNvSpPr txBox="1"/>
          <p:nvPr/>
        </p:nvSpPr>
        <p:spPr>
          <a:xfrm>
            <a:off x="6465816" y="5220514"/>
            <a:ext cx="4659383" cy="369332"/>
          </a:xfrm>
          <a:prstGeom prst="rect">
            <a:avLst/>
          </a:prstGeom>
          <a:noFill/>
        </p:spPr>
        <p:txBody>
          <a:bodyPr wrap="square" rtlCol="0">
            <a:spAutoFit/>
          </a:bodyPr>
          <a:lstStyle/>
          <a:p>
            <a:r>
              <a:rPr lang="en-US" dirty="0"/>
              <a:t>Unnamed Tributary (UNT) to River</a:t>
            </a:r>
            <a:endParaRPr lang="en-US" sz="2400" dirty="0"/>
          </a:p>
        </p:txBody>
      </p:sp>
      <p:sp>
        <p:nvSpPr>
          <p:cNvPr id="17" name="TextBox 16">
            <a:extLst>
              <a:ext uri="{FF2B5EF4-FFF2-40B4-BE49-F238E27FC236}">
                <a16:creationId xmlns:a16="http://schemas.microsoft.com/office/drawing/2014/main" id="{08F48848-E16E-4DC0-8737-80FC96E289B8}"/>
              </a:ext>
            </a:extLst>
          </p:cNvPr>
          <p:cNvSpPr txBox="1"/>
          <p:nvPr/>
        </p:nvSpPr>
        <p:spPr>
          <a:xfrm>
            <a:off x="1766582" y="5886404"/>
            <a:ext cx="1700170" cy="369332"/>
          </a:xfrm>
          <a:prstGeom prst="rect">
            <a:avLst/>
          </a:prstGeom>
          <a:noFill/>
        </p:spPr>
        <p:txBody>
          <a:bodyPr wrap="square" rtlCol="0">
            <a:spAutoFit/>
          </a:bodyPr>
          <a:lstStyle/>
          <a:p>
            <a:r>
              <a:rPr lang="en-US" dirty="0"/>
              <a:t>April 30, 2024</a:t>
            </a:r>
            <a:endParaRPr lang="en-US" sz="2400" dirty="0"/>
          </a:p>
        </p:txBody>
      </p:sp>
      <p:sp>
        <p:nvSpPr>
          <p:cNvPr id="19" name="TextBox 18">
            <a:extLst>
              <a:ext uri="{FF2B5EF4-FFF2-40B4-BE49-F238E27FC236}">
                <a16:creationId xmlns:a16="http://schemas.microsoft.com/office/drawing/2014/main" id="{4412ACB6-F697-4638-917C-16BD319594A9}"/>
              </a:ext>
            </a:extLst>
          </p:cNvPr>
          <p:cNvSpPr txBox="1"/>
          <p:nvPr/>
        </p:nvSpPr>
        <p:spPr>
          <a:xfrm>
            <a:off x="4876100" y="5899762"/>
            <a:ext cx="1700170" cy="369332"/>
          </a:xfrm>
          <a:prstGeom prst="rect">
            <a:avLst/>
          </a:prstGeom>
          <a:noFill/>
        </p:spPr>
        <p:txBody>
          <a:bodyPr wrap="square" rtlCol="0">
            <a:spAutoFit/>
          </a:bodyPr>
          <a:lstStyle/>
          <a:p>
            <a:r>
              <a:rPr lang="en-US" dirty="0"/>
              <a:t>Sept 30, 2024</a:t>
            </a:r>
            <a:endParaRPr lang="en-US" sz="2400" dirty="0"/>
          </a:p>
        </p:txBody>
      </p:sp>
      <p:sp>
        <p:nvSpPr>
          <p:cNvPr id="20" name="TextBox 19">
            <a:extLst>
              <a:ext uri="{FF2B5EF4-FFF2-40B4-BE49-F238E27FC236}">
                <a16:creationId xmlns:a16="http://schemas.microsoft.com/office/drawing/2014/main" id="{A5948096-B6B8-4363-80E2-A8D73DEC3708}"/>
              </a:ext>
            </a:extLst>
          </p:cNvPr>
          <p:cNvSpPr txBox="1"/>
          <p:nvPr/>
        </p:nvSpPr>
        <p:spPr>
          <a:xfrm>
            <a:off x="9280363" y="5945928"/>
            <a:ext cx="294970" cy="461665"/>
          </a:xfrm>
          <a:prstGeom prst="rect">
            <a:avLst/>
          </a:prstGeom>
          <a:noFill/>
        </p:spPr>
        <p:txBody>
          <a:bodyPr wrap="square" rtlCol="0">
            <a:spAutoFit/>
          </a:bodyPr>
          <a:lstStyle/>
          <a:p>
            <a:r>
              <a:rPr lang="en-US" sz="2400" dirty="0"/>
              <a:t>x</a:t>
            </a:r>
          </a:p>
        </p:txBody>
      </p:sp>
      <p:sp>
        <p:nvSpPr>
          <p:cNvPr id="21" name="TextBox 20">
            <a:extLst>
              <a:ext uri="{FF2B5EF4-FFF2-40B4-BE49-F238E27FC236}">
                <a16:creationId xmlns:a16="http://schemas.microsoft.com/office/drawing/2014/main" id="{129DF761-0581-4939-A59F-3B9A0618FEA5}"/>
              </a:ext>
            </a:extLst>
          </p:cNvPr>
          <p:cNvSpPr txBox="1"/>
          <p:nvPr/>
        </p:nvSpPr>
        <p:spPr>
          <a:xfrm>
            <a:off x="10378535" y="6240382"/>
            <a:ext cx="294970" cy="461665"/>
          </a:xfrm>
          <a:prstGeom prst="rect">
            <a:avLst/>
          </a:prstGeom>
          <a:noFill/>
        </p:spPr>
        <p:txBody>
          <a:bodyPr wrap="square" rtlCol="0">
            <a:spAutoFit/>
          </a:bodyPr>
          <a:lstStyle/>
          <a:p>
            <a:r>
              <a:rPr lang="en-US" sz="2400" dirty="0"/>
              <a:t>x</a:t>
            </a:r>
          </a:p>
        </p:txBody>
      </p:sp>
    </p:spTree>
    <p:extLst>
      <p:ext uri="{BB962C8B-B14F-4D97-AF65-F5344CB8AC3E}">
        <p14:creationId xmlns:p14="http://schemas.microsoft.com/office/powerpoint/2010/main" val="39697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9" grpId="0"/>
      <p:bldP spid="10" grpId="0"/>
      <p:bldP spid="11" grpId="0"/>
      <p:bldP spid="12" grpId="0"/>
      <p:bldP spid="13" grpId="0"/>
      <p:bldP spid="14" grpId="0"/>
      <p:bldP spid="15" grpId="0"/>
      <p:bldP spid="16" grpId="0"/>
      <p:bldP spid="17" grpId="0"/>
      <p:bldP spid="19"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577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dirty="0"/>
              <a:t>Page 1</a:t>
            </a:r>
          </a:p>
          <a:p>
            <a:pPr lvl="1"/>
            <a:r>
              <a:rPr lang="en-US" sz="3200" b="1" dirty="0">
                <a:solidFill>
                  <a:srgbClr val="FF0000"/>
                </a:solidFill>
              </a:rPr>
              <a:t>Location map</a:t>
            </a:r>
          </a:p>
          <a:p>
            <a:pPr lvl="1"/>
            <a:r>
              <a:rPr lang="en-US" sz="3200" dirty="0"/>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989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r="-181" b="-115"/>
          <a:stretch/>
        </p:blipFill>
        <p:spPr>
          <a:xfrm>
            <a:off x="1474650" y="3348319"/>
            <a:ext cx="9221342" cy="3512793"/>
          </a:xfrm>
          <a:prstGeom prst="rect">
            <a:avLst/>
          </a:prstGeom>
          <a:ln w="76200" cap="sq" cmpd="thickThin">
            <a:solidFill>
              <a:schemeClr val="tx1"/>
            </a:solidFill>
            <a:prstDash val="solid"/>
            <a:miter lim="800000"/>
          </a:ln>
          <a:effectLst>
            <a:innerShdw blurRad="76200">
              <a:srgbClr val="000000"/>
            </a:innerShdw>
          </a:effectLst>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r="-205"/>
          <a:stretch/>
        </p:blipFill>
        <p:spPr>
          <a:xfrm>
            <a:off x="1524000" y="0"/>
            <a:ext cx="9171992" cy="3326546"/>
          </a:xfrm>
          <a:prstGeom prst="rect">
            <a:avLst/>
          </a:prstGeom>
          <a:ln w="76200" cap="sq" cmpd="thickThin">
            <a:solidFill>
              <a:srgbClr val="000000"/>
            </a:solidFill>
            <a:prstDash val="solid"/>
            <a:miter lim="800000"/>
          </a:ln>
          <a:effectLst>
            <a:innerShdw blurRad="76200">
              <a:srgbClr val="000000"/>
            </a:innerShdw>
          </a:effectLst>
        </p:spPr>
      </p:pic>
      <p:sp>
        <p:nvSpPr>
          <p:cNvPr id="21"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22" name="Text Box 8"/>
          <p:cNvSpPr txBox="1">
            <a:spLocks noChangeArrowheads="1"/>
          </p:cNvSpPr>
          <p:nvPr/>
        </p:nvSpPr>
        <p:spPr bwMode="auto">
          <a:xfrm>
            <a:off x="4224552" y="2745763"/>
            <a:ext cx="4005049"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DGR Project in Jefferson County:</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$65K Spent, $5K in kind</a:t>
            </a:r>
            <a:endParaRPr lang="en-US" sz="1600">
              <a:latin typeface="Arial" panose="020B0604020202020204" pitchFamily="34" charset="0"/>
              <a:cs typeface="Arial" panose="020B0604020202020204" pitchFamily="34" charset="0"/>
            </a:endParaRPr>
          </a:p>
        </p:txBody>
      </p:sp>
      <p:sp>
        <p:nvSpPr>
          <p:cNvPr id="23" name="Text Box 8"/>
          <p:cNvSpPr txBox="1">
            <a:spLocks noChangeArrowheads="1"/>
          </p:cNvSpPr>
          <p:nvPr/>
        </p:nvSpPr>
        <p:spPr bwMode="auto">
          <a:xfrm>
            <a:off x="1516536" y="3391860"/>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24"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Road Base and Fill</a:t>
            </a:r>
          </a:p>
        </p:txBody>
      </p:sp>
      <p:pic>
        <p:nvPicPr>
          <p:cNvPr id="4" name="Picture 3">
            <a:extLst>
              <a:ext uri="{FF2B5EF4-FFF2-40B4-BE49-F238E27FC236}">
                <a16:creationId xmlns:a16="http://schemas.microsoft.com/office/drawing/2014/main" id="{56DAFF5D-BBAF-415C-B4C4-5F26B9E1526A}"/>
              </a:ext>
            </a:extLst>
          </p:cNvPr>
          <p:cNvPicPr>
            <a:picLocks noChangeAspect="1"/>
          </p:cNvPicPr>
          <p:nvPr/>
        </p:nvPicPr>
        <p:blipFill>
          <a:blip r:embed="rId5"/>
          <a:stretch>
            <a:fillRect/>
          </a:stretch>
        </p:blipFill>
        <p:spPr>
          <a:xfrm>
            <a:off x="7393233" y="6315808"/>
            <a:ext cx="3190875" cy="381000"/>
          </a:xfrm>
          <a:prstGeom prst="rect">
            <a:avLst/>
          </a:prstGeom>
        </p:spPr>
      </p:pic>
    </p:spTree>
    <p:extLst>
      <p:ext uri="{BB962C8B-B14F-4D97-AF65-F5344CB8AC3E}">
        <p14:creationId xmlns:p14="http://schemas.microsoft.com/office/powerpoint/2010/main" val="2599039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65991-773E-46EB-A502-DA0AF386C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372" y="0"/>
            <a:ext cx="9887256"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530338" y="2235220"/>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solidFill>
                  <a:schemeClr val="bg1"/>
                </a:solidFill>
              </a:rPr>
              <a:t>Location Map</a:t>
            </a:r>
          </a:p>
        </p:txBody>
      </p:sp>
    </p:spTree>
    <p:extLst>
      <p:ext uri="{BB962C8B-B14F-4D97-AF65-F5344CB8AC3E}">
        <p14:creationId xmlns:p14="http://schemas.microsoft.com/office/powerpoint/2010/main" val="1062036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2AF24-5FEC-48DC-931E-BA8A89440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430" y="0"/>
            <a:ext cx="10389140"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4235087" y="2836817"/>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817721" y="2313597"/>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t>Location Map</a:t>
            </a:r>
          </a:p>
        </p:txBody>
      </p:sp>
    </p:spTree>
    <p:extLst>
      <p:ext uri="{BB962C8B-B14F-4D97-AF65-F5344CB8AC3E}">
        <p14:creationId xmlns:p14="http://schemas.microsoft.com/office/powerpoint/2010/main" val="2110538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dirty="0"/>
              <a:t>Page 1</a:t>
            </a:r>
          </a:p>
          <a:p>
            <a:pPr lvl="1"/>
            <a:r>
              <a:rPr lang="en-US" sz="3200" dirty="0"/>
              <a:t>Location map</a:t>
            </a:r>
          </a:p>
          <a:p>
            <a:pPr lvl="1"/>
            <a:r>
              <a:rPr lang="en-US" sz="3200" b="1" dirty="0">
                <a:solidFill>
                  <a:srgbClr val="FF0000"/>
                </a:solidFill>
              </a:rPr>
              <a:t>Project sketch</a:t>
            </a:r>
          </a:p>
          <a:p>
            <a:pPr lvl="1"/>
            <a:r>
              <a:rPr lang="en-US" sz="3200" dirty="0"/>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607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31C080-8436-42AC-9A86-D147DB333D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00" y="0"/>
            <a:ext cx="5344691" cy="6858000"/>
          </a:xfrm>
          <a:prstGeom prst="rect">
            <a:avLst/>
          </a:prstGeom>
        </p:spPr>
      </p:pic>
      <p:cxnSp>
        <p:nvCxnSpPr>
          <p:cNvPr id="3" name="Straight Connector 2">
            <a:extLst>
              <a:ext uri="{FF2B5EF4-FFF2-40B4-BE49-F238E27FC236}">
                <a16:creationId xmlns:a16="http://schemas.microsoft.com/office/drawing/2014/main" id="{8B3A1B0E-50FE-4DBB-B220-C79C5E7C5604}"/>
              </a:ext>
            </a:extLst>
          </p:cNvPr>
          <p:cNvCxnSpPr>
            <a:cxnSpLocks/>
          </p:cNvCxnSpPr>
          <p:nvPr/>
        </p:nvCxnSpPr>
        <p:spPr>
          <a:xfrm>
            <a:off x="3131082"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3EDD1-B5C7-4119-8D21-DFDE5BE45036}"/>
              </a:ext>
            </a:extLst>
          </p:cNvPr>
          <p:cNvCxnSpPr>
            <a:cxnSpLocks/>
          </p:cNvCxnSpPr>
          <p:nvPr/>
        </p:nvCxnSpPr>
        <p:spPr>
          <a:xfrm flipV="1">
            <a:off x="3131082"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5E2D540-8DF2-4E6C-89B3-1F5E961E2C36}"/>
              </a:ext>
            </a:extLst>
          </p:cNvPr>
          <p:cNvSpPr txBox="1">
            <a:spLocks/>
          </p:cNvSpPr>
          <p:nvPr/>
        </p:nvSpPr>
        <p:spPr>
          <a:xfrm>
            <a:off x="252548" y="1855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38386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a:extLst>
              <a:ext uri="{FF2B5EF4-FFF2-40B4-BE49-F238E27FC236}">
                <a16:creationId xmlns:a16="http://schemas.microsoft.com/office/drawing/2014/main" id="{DB5CC958-47E1-4E57-AAE0-4A68D3A2045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541173" y="-44353"/>
            <a:ext cx="5076826" cy="6946706"/>
          </a:xfrm>
        </p:spPr>
      </p:pic>
      <p:sp>
        <p:nvSpPr>
          <p:cNvPr id="17" name="Rectangle 16">
            <a:extLst>
              <a:ext uri="{FF2B5EF4-FFF2-40B4-BE49-F238E27FC236}">
                <a16:creationId xmlns:a16="http://schemas.microsoft.com/office/drawing/2014/main" id="{E4806915-5907-491A-A114-5D4A0B761D9A}"/>
              </a:ext>
            </a:extLst>
          </p:cNvPr>
          <p:cNvSpPr/>
          <p:nvPr/>
        </p:nvSpPr>
        <p:spPr>
          <a:xfrm>
            <a:off x="6741199" y="4861023"/>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Freeform: Shape 17">
            <a:extLst>
              <a:ext uri="{FF2B5EF4-FFF2-40B4-BE49-F238E27FC236}">
                <a16:creationId xmlns:a16="http://schemas.microsoft.com/office/drawing/2014/main" id="{56DFD528-FFD0-4168-8D6D-1D5D017ADF73}"/>
              </a:ext>
            </a:extLst>
          </p:cNvPr>
          <p:cNvSpPr/>
          <p:nvPr/>
        </p:nvSpPr>
        <p:spPr>
          <a:xfrm>
            <a:off x="6685781" y="2837392"/>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09" y="0"/>
            <a:ext cx="5344691" cy="6858000"/>
          </a:xfrm>
          <a:prstGeom prst="rect">
            <a:avLst/>
          </a:prstGeom>
        </p:spPr>
      </p:pic>
      <p:cxnSp>
        <p:nvCxnSpPr>
          <p:cNvPr id="8" name="Straight Connector 7">
            <a:extLst>
              <a:ext uri="{FF2B5EF4-FFF2-40B4-BE49-F238E27FC236}">
                <a16:creationId xmlns:a16="http://schemas.microsoft.com/office/drawing/2014/main" id="{070EABFC-C909-4F30-B781-85D15A9276C2}"/>
              </a:ext>
            </a:extLst>
          </p:cNvPr>
          <p:cNvCxnSpPr>
            <a:cxnSpLocks/>
          </p:cNvCxnSpPr>
          <p:nvPr/>
        </p:nvCxnSpPr>
        <p:spPr>
          <a:xfrm>
            <a:off x="751309"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5B0A21-8A20-4FE2-9EC2-5C72406F6DFC}"/>
              </a:ext>
            </a:extLst>
          </p:cNvPr>
          <p:cNvCxnSpPr>
            <a:cxnSpLocks/>
          </p:cNvCxnSpPr>
          <p:nvPr/>
        </p:nvCxnSpPr>
        <p:spPr>
          <a:xfrm flipV="1">
            <a:off x="751309"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615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18481EA-5611-4449-99DE-25D25AEA9A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9905" y="0"/>
            <a:ext cx="5076826" cy="6946706"/>
          </a:xfrm>
        </p:spPr>
      </p:pic>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778783" y="777091"/>
            <a:ext cx="6073312" cy="555703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i="1" dirty="0"/>
              <a:t>Project Sketch Tips</a:t>
            </a:r>
            <a:endParaRPr lang="en-US" dirty="0"/>
          </a:p>
          <a:p>
            <a:pPr marL="36900" indent="0">
              <a:buNone/>
            </a:pPr>
            <a:r>
              <a:rPr lang="en-US" dirty="0"/>
              <a:t>Show approximate location, shape, and size of:</a:t>
            </a:r>
          </a:p>
          <a:p>
            <a:pPr marL="494100" indent="-457200"/>
            <a:r>
              <a:rPr lang="en-US" dirty="0"/>
              <a:t>Road </a:t>
            </a:r>
          </a:p>
          <a:p>
            <a:pPr marL="494100" indent="-457200"/>
            <a:r>
              <a:rPr lang="en-US" dirty="0"/>
              <a:t>Project features </a:t>
            </a:r>
          </a:p>
          <a:p>
            <a:pPr marL="894150" lvl="1" indent="-457200"/>
            <a:r>
              <a:rPr lang="en-US" dirty="0"/>
              <a:t>cross pipes, French mattress, ditch reshaping, road fill, etc.</a:t>
            </a:r>
          </a:p>
          <a:p>
            <a:pPr marL="894150" lvl="1" indent="-457200"/>
            <a:r>
              <a:rPr lang="en-US" dirty="0"/>
              <a:t>3 dimensions</a:t>
            </a:r>
          </a:p>
          <a:p>
            <a:pPr marL="894150" lvl="1" indent="-457200"/>
            <a:r>
              <a:rPr lang="en-US" dirty="0"/>
              <a:t>Materials notes</a:t>
            </a:r>
          </a:p>
          <a:p>
            <a:pPr marL="494100" indent="-457200"/>
            <a:r>
              <a:rPr lang="en-US" dirty="0"/>
              <a:t>Streams</a:t>
            </a:r>
          </a:p>
          <a:p>
            <a:pPr marL="494100" indent="-457200"/>
            <a:r>
              <a:rPr lang="en-US" dirty="0"/>
              <a:t>Landmarks (big tree, fence, utility, mailbox, house, etc.)</a:t>
            </a:r>
          </a:p>
          <a:p>
            <a:pPr marL="494100" indent="-457200"/>
            <a:r>
              <a:rPr lang="en-US" dirty="0"/>
              <a:t>Property lines</a:t>
            </a:r>
          </a:p>
          <a:p>
            <a:endParaRPr lang="en-US" sz="2400" dirty="0"/>
          </a:p>
          <a:p>
            <a:endParaRPr lang="en-US" dirty="0"/>
          </a:p>
        </p:txBody>
      </p:sp>
    </p:spTree>
    <p:extLst>
      <p:ext uri="{BB962C8B-B14F-4D97-AF65-F5344CB8AC3E}">
        <p14:creationId xmlns:p14="http://schemas.microsoft.com/office/powerpoint/2010/main" val="2553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689439" y="650483"/>
            <a:ext cx="6073312" cy="62075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i="1" dirty="0"/>
              <a:t>GIS Project Sketch Tool </a:t>
            </a:r>
            <a:endParaRPr lang="en-US" dirty="0"/>
          </a:p>
          <a:p>
            <a:pPr marL="494100" indent="-457200"/>
            <a:r>
              <a:rPr lang="en-US" dirty="0"/>
              <a:t>CDGRS has been working to develop updated project sketch capability in the GIS</a:t>
            </a:r>
          </a:p>
          <a:p>
            <a:pPr marL="494100" indent="-457200"/>
            <a:r>
              <a:rPr lang="en-US" dirty="0"/>
              <a:t>Currently being tested and will be available to districts soon</a:t>
            </a:r>
          </a:p>
          <a:p>
            <a:pPr marL="494100" indent="-457200"/>
            <a:r>
              <a:rPr lang="en-US" dirty="0"/>
              <a:t>Includes:</a:t>
            </a:r>
          </a:p>
          <a:p>
            <a:pPr marL="894150" lvl="1" indent="-457200"/>
            <a:r>
              <a:rPr lang="en-US" dirty="0"/>
              <a:t>Draw on map to scale</a:t>
            </a:r>
          </a:p>
          <a:p>
            <a:pPr marL="894150" lvl="1" indent="-457200"/>
            <a:r>
              <a:rPr lang="en-US" dirty="0"/>
              <a:t>Stationing</a:t>
            </a:r>
          </a:p>
          <a:p>
            <a:pPr marL="894150" lvl="1" indent="-457200"/>
            <a:r>
              <a:rPr lang="en-US" dirty="0"/>
              <a:t>Standardized practices (pipe, underdrain, etc.)</a:t>
            </a:r>
          </a:p>
          <a:p>
            <a:pPr marL="894150" lvl="1" indent="-457200"/>
            <a:r>
              <a:rPr lang="en-US" dirty="0"/>
              <a:t>Can print and attach to grant app</a:t>
            </a:r>
          </a:p>
          <a:p>
            <a:pPr marL="436950" lvl="1" indent="0">
              <a:buNone/>
            </a:pPr>
            <a:endParaRPr lang="en-US" dirty="0"/>
          </a:p>
          <a:p>
            <a:endParaRPr lang="en-US" sz="2400" dirty="0"/>
          </a:p>
          <a:p>
            <a:endParaRPr lang="en-US" dirty="0"/>
          </a:p>
        </p:txBody>
      </p:sp>
      <p:pic>
        <p:nvPicPr>
          <p:cNvPr id="11" name="Picture 10">
            <a:extLst>
              <a:ext uri="{FF2B5EF4-FFF2-40B4-BE49-F238E27FC236}">
                <a16:creationId xmlns:a16="http://schemas.microsoft.com/office/drawing/2014/main" id="{A49985DD-8F98-E99D-C99B-7F97C02763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4"/>
          <a:stretch/>
        </p:blipFill>
        <p:spPr>
          <a:xfrm>
            <a:off x="119441" y="-31592"/>
            <a:ext cx="5204926" cy="6889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21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21B6EA8-1218-4F19-9ECD-4C57B6DF02F5}"/>
              </a:ext>
            </a:extLst>
          </p:cNvPr>
          <p:cNvSpPr txBox="1">
            <a:spLocks/>
          </p:cNvSpPr>
          <p:nvPr/>
        </p:nvSpPr>
        <p:spPr>
          <a:xfrm>
            <a:off x="8379592" y="2194975"/>
            <a:ext cx="3709849" cy="2905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Engineered drawings are not required for the DGLVR grant application, but can be included</a:t>
            </a:r>
          </a:p>
          <a:p>
            <a:endParaRPr lang="en-US" sz="2400" dirty="0"/>
          </a:p>
          <a:p>
            <a:endParaRPr lang="en-US" dirty="0"/>
          </a:p>
        </p:txBody>
      </p:sp>
      <p:pic>
        <p:nvPicPr>
          <p:cNvPr id="18" name="Picture 17" descr="Diagram, engineering drawing&#10;&#10;Description automatically generated">
            <a:extLst>
              <a:ext uri="{FF2B5EF4-FFF2-40B4-BE49-F238E27FC236}">
                <a16:creationId xmlns:a16="http://schemas.microsoft.com/office/drawing/2014/main" id="{6F2B5E40-6E51-447A-8662-78576F65A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872" y="595565"/>
            <a:ext cx="8296656" cy="5858256"/>
          </a:xfrm>
          <a:prstGeom prst="rect">
            <a:avLst/>
          </a:prstGeom>
        </p:spPr>
      </p:pic>
      <p:sp>
        <p:nvSpPr>
          <p:cNvPr id="9" name="Title 1">
            <a:extLst>
              <a:ext uri="{FF2B5EF4-FFF2-40B4-BE49-F238E27FC236}">
                <a16:creationId xmlns:a16="http://schemas.microsoft.com/office/drawing/2014/main" id="{93841F52-02AA-47ED-BFEB-B808F3DB6BBA}"/>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0" name="Title 1">
            <a:extLst>
              <a:ext uri="{FF2B5EF4-FFF2-40B4-BE49-F238E27FC236}">
                <a16:creationId xmlns:a16="http://schemas.microsoft.com/office/drawing/2014/main" id="{7306E036-106E-46A8-A393-FCC4325E3FE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4011610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dirty="0"/>
              <a:t>Page 1</a:t>
            </a:r>
          </a:p>
          <a:p>
            <a:pPr lvl="1"/>
            <a:r>
              <a:rPr lang="en-US" sz="3200" dirty="0"/>
              <a:t>Location map</a:t>
            </a:r>
          </a:p>
          <a:p>
            <a:pPr lvl="1"/>
            <a:r>
              <a:rPr lang="en-US" sz="3200" dirty="0"/>
              <a:t>Project sketch</a:t>
            </a:r>
          </a:p>
          <a:p>
            <a:pPr lvl="1"/>
            <a:r>
              <a:rPr lang="en-US" sz="3200" b="1" dirty="0">
                <a:solidFill>
                  <a:srgbClr val="FF0000"/>
                </a:solidFill>
              </a:rPr>
              <a:t>Cost estimate</a:t>
            </a:r>
          </a:p>
          <a:p>
            <a:pPr lvl="1"/>
            <a:r>
              <a:rPr lang="en-US" sz="3200" dirty="0"/>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73532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07606BA8-E107-4F65-9A0A-3DACB36357BF}"/>
              </a:ext>
            </a:extLst>
          </p:cNvPr>
          <p:cNvSpPr/>
          <p:nvPr/>
        </p:nvSpPr>
        <p:spPr>
          <a:xfrm>
            <a:off x="1141942" y="1890887"/>
            <a:ext cx="10087982" cy="3520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2047FC8-EBEF-4792-AB40-F247C2D730FC}"/>
              </a:ext>
            </a:extLst>
          </p:cNvPr>
          <p:cNvGrpSpPr/>
          <p:nvPr/>
        </p:nvGrpSpPr>
        <p:grpSpPr>
          <a:xfrm>
            <a:off x="1386301" y="2967335"/>
            <a:ext cx="9137342" cy="1200329"/>
            <a:chOff x="1386301" y="2967335"/>
            <a:chExt cx="9137342" cy="1200329"/>
          </a:xfrm>
        </p:grpSpPr>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4217057" cy="1200329"/>
            </a:xfrm>
            <a:prstGeom prst="rect">
              <a:avLst/>
            </a:prstGeom>
            <a:noFill/>
          </p:spPr>
          <p:txBody>
            <a:bodyPr wrap="square" rtlCol="0">
              <a:spAutoFit/>
            </a:bodyPr>
            <a:lstStyle/>
            <a:p>
              <a:r>
                <a:rPr lang="en-US" sz="2400" dirty="0"/>
                <a:t>DSA: $10,000</a:t>
              </a:r>
            </a:p>
            <a:p>
              <a:r>
                <a:rPr lang="en-US" sz="2400" dirty="0"/>
                <a:t>Pipes: $10,000</a:t>
              </a:r>
            </a:p>
            <a:p>
              <a:r>
                <a:rPr lang="en-US" sz="2400" dirty="0"/>
                <a:t>Etc.…</a:t>
              </a:r>
            </a:p>
          </p:txBody>
        </p:sp>
        <p:sp>
          <p:nvSpPr>
            <p:cNvPr id="22" name="TextBox 21">
              <a:extLst>
                <a:ext uri="{FF2B5EF4-FFF2-40B4-BE49-F238E27FC236}">
                  <a16:creationId xmlns:a16="http://schemas.microsoft.com/office/drawing/2014/main" id="{657EB2C4-E34F-47A6-BA4C-122CD7E538B9}"/>
                </a:ext>
              </a:extLst>
            </p:cNvPr>
            <p:cNvSpPr txBox="1"/>
            <p:nvPr/>
          </p:nvSpPr>
          <p:spPr>
            <a:xfrm>
              <a:off x="6306586" y="2967335"/>
              <a:ext cx="4217057" cy="830997"/>
            </a:xfrm>
            <a:prstGeom prst="rect">
              <a:avLst/>
            </a:prstGeom>
            <a:noFill/>
          </p:spPr>
          <p:txBody>
            <a:bodyPr wrap="square" rtlCol="0">
              <a:spAutoFit/>
            </a:bodyPr>
            <a:lstStyle/>
            <a:p>
              <a:r>
                <a:rPr lang="en-US" sz="2400" dirty="0"/>
                <a:t>Township labor to install project: $3,590</a:t>
              </a:r>
            </a:p>
          </p:txBody>
        </p:sp>
      </p:grpSp>
    </p:spTree>
    <p:extLst>
      <p:ext uri="{BB962C8B-B14F-4D97-AF65-F5344CB8AC3E}">
        <p14:creationId xmlns:p14="http://schemas.microsoft.com/office/powerpoint/2010/main" val="25816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0"/>
            <a:ext cx="9144000" cy="68580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2426" y="1"/>
            <a:ext cx="9144831" cy="3379808"/>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381"/>
          <a:stretch/>
        </p:blipFill>
        <p:spPr>
          <a:xfrm>
            <a:off x="1512425" y="3449256"/>
            <a:ext cx="9167150" cy="3389935"/>
          </a:xfrm>
          <a:prstGeom prst="rect">
            <a:avLst/>
          </a:prstGeom>
        </p:spPr>
      </p:pic>
      <p:sp>
        <p:nvSpPr>
          <p:cNvPr id="13" name="Text Box 8"/>
          <p:cNvSpPr txBox="1">
            <a:spLocks noChangeArrowheads="1"/>
          </p:cNvSpPr>
          <p:nvPr/>
        </p:nvSpPr>
        <p:spPr bwMode="auto">
          <a:xfrm>
            <a:off x="1531917" y="0"/>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14" name="Text Box 8"/>
          <p:cNvSpPr txBox="1">
            <a:spLocks noChangeArrowheads="1"/>
          </p:cNvSpPr>
          <p:nvPr/>
        </p:nvSpPr>
        <p:spPr bwMode="auto">
          <a:xfrm>
            <a:off x="1524001" y="3449255"/>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15" name="Text Box 8"/>
          <p:cNvSpPr txBox="1">
            <a:spLocks noChangeArrowheads="1"/>
          </p:cNvSpPr>
          <p:nvPr/>
        </p:nvSpPr>
        <p:spPr bwMode="auto">
          <a:xfrm>
            <a:off x="3379768" y="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Fill, pipes, surface</a:t>
            </a:r>
          </a:p>
        </p:txBody>
      </p:sp>
      <p:sp>
        <p:nvSpPr>
          <p:cNvPr id="16" name="Text Box 8"/>
          <p:cNvSpPr txBox="1">
            <a:spLocks noChangeArrowheads="1"/>
          </p:cNvSpPr>
          <p:nvPr/>
        </p:nvSpPr>
        <p:spPr bwMode="auto">
          <a:xfrm>
            <a:off x="6795796" y="3470989"/>
            <a:ext cx="3861460"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DGR Project in Mercer County:</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$100K Spent, $6K in kind</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643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03A1D74-1AFE-43BE-8DE3-4D1AE77ACA9D}"/>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11" name="Title 1">
            <a:extLst>
              <a:ext uri="{FF2B5EF4-FFF2-40B4-BE49-F238E27FC236}">
                <a16:creationId xmlns:a16="http://schemas.microsoft.com/office/drawing/2014/main" id="{446EF00D-10F3-4CFB-B617-ED16CDAF84B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3" name="TextBox 2">
            <a:extLst>
              <a:ext uri="{FF2B5EF4-FFF2-40B4-BE49-F238E27FC236}">
                <a16:creationId xmlns:a16="http://schemas.microsoft.com/office/drawing/2014/main" id="{AC86D715-87F1-47BF-9306-527CD57C0E75}"/>
              </a:ext>
            </a:extLst>
          </p:cNvPr>
          <p:cNvSpPr txBox="1"/>
          <p:nvPr/>
        </p:nvSpPr>
        <p:spPr>
          <a:xfrm>
            <a:off x="455748" y="684331"/>
            <a:ext cx="11492412" cy="5755422"/>
          </a:xfrm>
          <a:prstGeom prst="rect">
            <a:avLst/>
          </a:prstGeom>
          <a:noFill/>
        </p:spPr>
        <p:txBody>
          <a:bodyPr wrap="square" rtlCol="0">
            <a:spAutoFit/>
          </a:bodyPr>
          <a:lstStyle/>
          <a:p>
            <a:r>
              <a:rPr lang="en-US" sz="4400" b="1" dirty="0"/>
              <a:t>Developing a Cost Estimate</a:t>
            </a:r>
          </a:p>
          <a:p>
            <a:pPr marL="285750" indent="-285750">
              <a:buFont typeface="Arial" panose="020B0604020202020204" pitchFamily="34" charset="0"/>
              <a:buChar char="•"/>
            </a:pPr>
            <a:r>
              <a:rPr lang="en-US" sz="3600" dirty="0"/>
              <a:t>Start with a project plan</a:t>
            </a:r>
          </a:p>
          <a:p>
            <a:pPr marL="742950" lvl="1" indent="-285750">
              <a:buFont typeface="Arial" panose="020B0604020202020204" pitchFamily="34" charset="0"/>
              <a:buChar char="•"/>
            </a:pPr>
            <a:r>
              <a:rPr lang="en-US" sz="3600" dirty="0"/>
              <a:t>Sketch/draw your plan</a:t>
            </a:r>
          </a:p>
          <a:p>
            <a:pPr marL="285750" indent="-285750">
              <a:buFont typeface="Arial" panose="020B0604020202020204" pitchFamily="34" charset="0"/>
              <a:buChar char="•"/>
            </a:pPr>
            <a:r>
              <a:rPr lang="en-US" sz="3600" dirty="0"/>
              <a:t>Create materials list</a:t>
            </a:r>
          </a:p>
          <a:p>
            <a:pPr marL="285750" indent="-285750">
              <a:buFont typeface="Arial" panose="020B0604020202020204" pitchFamily="34" charset="0"/>
              <a:buChar char="•"/>
            </a:pPr>
            <a:r>
              <a:rPr lang="en-US" sz="3600" dirty="0"/>
              <a:t>Find out how much the materials costs</a:t>
            </a:r>
          </a:p>
          <a:p>
            <a:pPr marL="285750" indent="-285750">
              <a:buFont typeface="Arial" panose="020B0604020202020204" pitchFamily="34" charset="0"/>
              <a:buChar char="•"/>
            </a:pPr>
            <a:r>
              <a:rPr lang="en-US" sz="3600" dirty="0"/>
              <a:t>Find out how much installing the project will cost</a:t>
            </a:r>
          </a:p>
          <a:p>
            <a:pPr marL="285750" indent="-285750">
              <a:buFont typeface="Arial" panose="020B0604020202020204" pitchFamily="34" charset="0"/>
              <a:buChar char="•"/>
            </a:pPr>
            <a:r>
              <a:rPr lang="en-US" sz="3600" dirty="0"/>
              <a:t>Consider:</a:t>
            </a:r>
          </a:p>
          <a:p>
            <a:pPr marL="742950" lvl="1" indent="-285750">
              <a:buFont typeface="Arial" panose="020B0604020202020204" pitchFamily="34" charset="0"/>
              <a:buChar char="•"/>
            </a:pPr>
            <a:r>
              <a:rPr lang="en-US" sz="3600" dirty="0"/>
              <a:t>Do you have the labor and equipment to install the project yourself?</a:t>
            </a:r>
          </a:p>
          <a:p>
            <a:pPr marL="742950" lvl="1" indent="-285750">
              <a:buFont typeface="Arial" panose="020B0604020202020204" pitchFamily="34" charset="0"/>
              <a:buChar char="•"/>
            </a:pPr>
            <a:r>
              <a:rPr lang="en-US" sz="3600" dirty="0"/>
              <a:t>Will you hire a contractor?</a:t>
            </a:r>
          </a:p>
        </p:txBody>
      </p:sp>
    </p:spTree>
    <p:extLst>
      <p:ext uri="{BB962C8B-B14F-4D97-AF65-F5344CB8AC3E}">
        <p14:creationId xmlns:p14="http://schemas.microsoft.com/office/powerpoint/2010/main" val="244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9E3C6-8C84-4605-8AF8-4C075699C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234580"/>
            <a:ext cx="6041550"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AB21CBB5-C83A-4FAD-BA09-8DACFBF3A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10" y="1234580"/>
            <a:ext cx="5913007" cy="45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A569B7CF-0714-4AFC-85F7-A7F7F4AA063C}"/>
              </a:ext>
            </a:extLst>
          </p:cNvPr>
          <p:cNvSpPr/>
          <p:nvPr/>
        </p:nvSpPr>
        <p:spPr>
          <a:xfrm>
            <a:off x="2207610" y="1694576"/>
            <a:ext cx="1568741" cy="243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545BE-EAB8-4565-BEBD-6EB4EFD3A33B}"/>
              </a:ext>
            </a:extLst>
          </p:cNvPr>
          <p:cNvSpPr/>
          <p:nvPr/>
        </p:nvSpPr>
        <p:spPr>
          <a:xfrm>
            <a:off x="8547023" y="1770077"/>
            <a:ext cx="1139504" cy="167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03A1D74-1AFE-43BE-8DE3-4D1AE77ACA9D}"/>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
        <p:nvSpPr>
          <p:cNvPr id="11" name="Title 1">
            <a:extLst>
              <a:ext uri="{FF2B5EF4-FFF2-40B4-BE49-F238E27FC236}">
                <a16:creationId xmlns:a16="http://schemas.microsoft.com/office/drawing/2014/main" id="{446EF00D-10F3-4CFB-B617-ED16CDAF84B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25833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03DCC8-A7A0-4601-97F8-97586A6D2D0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5" name="Picture 4">
            <a:extLst>
              <a:ext uri="{FF2B5EF4-FFF2-40B4-BE49-F238E27FC236}">
                <a16:creationId xmlns:a16="http://schemas.microsoft.com/office/drawing/2014/main" id="{97BC012D-1853-46F9-AFC6-C7AD8EE5E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7704" y="0"/>
            <a:ext cx="883659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24C16C0C-1670-44DF-8D7A-229770FF7C2F}"/>
              </a:ext>
            </a:extLst>
          </p:cNvPr>
          <p:cNvSpPr/>
          <p:nvPr/>
        </p:nvSpPr>
        <p:spPr>
          <a:xfrm>
            <a:off x="1733550" y="1152525"/>
            <a:ext cx="3219450" cy="472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9C255D-21A0-48A6-AB82-1FEFE2A52C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03487" y="539291"/>
            <a:ext cx="4449788" cy="6154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E0E16F2-764E-4A0B-949C-FD6235FEC246}"/>
              </a:ext>
            </a:extLst>
          </p:cNvPr>
          <p:cNvSpPr txBox="1"/>
          <p:nvPr/>
        </p:nvSpPr>
        <p:spPr>
          <a:xfrm>
            <a:off x="3138036" y="1297561"/>
            <a:ext cx="1624669" cy="523220"/>
          </a:xfrm>
          <a:prstGeom prst="rect">
            <a:avLst/>
          </a:prstGeom>
          <a:noFill/>
        </p:spPr>
        <p:txBody>
          <a:bodyPr wrap="square" rtlCol="0">
            <a:spAutoFit/>
          </a:bodyPr>
          <a:lstStyle/>
          <a:p>
            <a:r>
              <a:rPr lang="en-US" sz="2800" b="1" dirty="0"/>
              <a:t>DSA</a:t>
            </a:r>
            <a:endParaRPr lang="en-US" sz="2400" b="1" dirty="0"/>
          </a:p>
        </p:txBody>
      </p:sp>
      <p:sp>
        <p:nvSpPr>
          <p:cNvPr id="4" name="TextBox 3">
            <a:extLst>
              <a:ext uri="{FF2B5EF4-FFF2-40B4-BE49-F238E27FC236}">
                <a16:creationId xmlns:a16="http://schemas.microsoft.com/office/drawing/2014/main" id="{FDF1748E-733E-4FE6-A436-524FE250B50E}"/>
              </a:ext>
            </a:extLst>
          </p:cNvPr>
          <p:cNvSpPr txBox="1"/>
          <p:nvPr/>
        </p:nvSpPr>
        <p:spPr>
          <a:xfrm>
            <a:off x="5145825" y="1369302"/>
            <a:ext cx="886460" cy="892552"/>
          </a:xfrm>
          <a:prstGeom prst="rect">
            <a:avLst/>
          </a:prstGeom>
          <a:noFill/>
        </p:spPr>
        <p:txBody>
          <a:bodyPr wrap="square" rtlCol="0">
            <a:spAutoFit/>
          </a:bodyPr>
          <a:lstStyle/>
          <a:p>
            <a:r>
              <a:rPr lang="en-US" sz="2400" b="1" dirty="0"/>
              <a:t>800</a:t>
            </a:r>
            <a:r>
              <a:rPr lang="en-US" sz="2800" b="1" dirty="0"/>
              <a:t> </a:t>
            </a:r>
            <a:r>
              <a:rPr lang="en-US" sz="2400" b="1" dirty="0"/>
              <a:t>tons</a:t>
            </a:r>
            <a:endParaRPr lang="en-US" sz="2800" b="1" dirty="0"/>
          </a:p>
        </p:txBody>
      </p:sp>
      <p:sp>
        <p:nvSpPr>
          <p:cNvPr id="5" name="TextBox 4">
            <a:extLst>
              <a:ext uri="{FF2B5EF4-FFF2-40B4-BE49-F238E27FC236}">
                <a16:creationId xmlns:a16="http://schemas.microsoft.com/office/drawing/2014/main" id="{51A653A8-4AF3-4004-8533-98F916121091}"/>
              </a:ext>
            </a:extLst>
          </p:cNvPr>
          <p:cNvSpPr txBox="1"/>
          <p:nvPr/>
        </p:nvSpPr>
        <p:spPr>
          <a:xfrm>
            <a:off x="4448866" y="1400080"/>
            <a:ext cx="813164" cy="830997"/>
          </a:xfrm>
          <a:prstGeom prst="rect">
            <a:avLst/>
          </a:prstGeom>
          <a:noFill/>
        </p:spPr>
        <p:txBody>
          <a:bodyPr wrap="square" rtlCol="0">
            <a:spAutoFit/>
          </a:bodyPr>
          <a:lstStyle/>
          <a:p>
            <a:r>
              <a:rPr lang="en-US" sz="2400" b="1" dirty="0"/>
              <a:t>$30/ton</a:t>
            </a:r>
            <a:endParaRPr lang="en-US" sz="2800" b="1" dirty="0"/>
          </a:p>
        </p:txBody>
      </p:sp>
      <p:sp>
        <p:nvSpPr>
          <p:cNvPr id="6" name="TextBox 5">
            <a:extLst>
              <a:ext uri="{FF2B5EF4-FFF2-40B4-BE49-F238E27FC236}">
                <a16:creationId xmlns:a16="http://schemas.microsoft.com/office/drawing/2014/main" id="{73E307C8-BB7D-4104-AC68-45E62DECCC6A}"/>
              </a:ext>
            </a:extLst>
          </p:cNvPr>
          <p:cNvSpPr txBox="1"/>
          <p:nvPr/>
        </p:nvSpPr>
        <p:spPr>
          <a:xfrm>
            <a:off x="5778822" y="1400080"/>
            <a:ext cx="1440330" cy="523220"/>
          </a:xfrm>
          <a:prstGeom prst="rect">
            <a:avLst/>
          </a:prstGeom>
          <a:noFill/>
        </p:spPr>
        <p:txBody>
          <a:bodyPr wrap="square" rtlCol="0">
            <a:spAutoFit/>
          </a:bodyPr>
          <a:lstStyle/>
          <a:p>
            <a:r>
              <a:rPr lang="en-US" sz="2800" b="1" dirty="0"/>
              <a:t>$24,000</a:t>
            </a:r>
          </a:p>
        </p:txBody>
      </p:sp>
      <p:sp>
        <p:nvSpPr>
          <p:cNvPr id="7" name="Oval 6">
            <a:extLst>
              <a:ext uri="{FF2B5EF4-FFF2-40B4-BE49-F238E27FC236}">
                <a16:creationId xmlns:a16="http://schemas.microsoft.com/office/drawing/2014/main" id="{E21579F2-C7DD-416A-9FB6-3C3A1EB9C2EE}"/>
              </a:ext>
            </a:extLst>
          </p:cNvPr>
          <p:cNvSpPr/>
          <p:nvPr/>
        </p:nvSpPr>
        <p:spPr>
          <a:xfrm>
            <a:off x="3950371" y="6041288"/>
            <a:ext cx="3202904"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cxnSp>
        <p:nvCxnSpPr>
          <p:cNvPr id="8" name="Straight Arrow Connector 7">
            <a:extLst>
              <a:ext uri="{FF2B5EF4-FFF2-40B4-BE49-F238E27FC236}">
                <a16:creationId xmlns:a16="http://schemas.microsoft.com/office/drawing/2014/main" id="{8456386A-FC7E-4928-9035-8800F0DCEC4A}"/>
              </a:ext>
            </a:extLst>
          </p:cNvPr>
          <p:cNvCxnSpPr>
            <a:cxnSpLocks/>
          </p:cNvCxnSpPr>
          <p:nvPr/>
        </p:nvCxnSpPr>
        <p:spPr>
          <a:xfrm>
            <a:off x="6409315" y="2135387"/>
            <a:ext cx="0" cy="37066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97BDBE-5470-4BA9-9A66-EDEE0C95B1DF}"/>
              </a:ext>
            </a:extLst>
          </p:cNvPr>
          <p:cNvSpPr txBox="1"/>
          <p:nvPr/>
        </p:nvSpPr>
        <p:spPr>
          <a:xfrm>
            <a:off x="4965658" y="923520"/>
            <a:ext cx="813164" cy="707886"/>
          </a:xfrm>
          <a:prstGeom prst="rect">
            <a:avLst/>
          </a:prstGeom>
          <a:noFill/>
        </p:spPr>
        <p:txBody>
          <a:bodyPr wrap="square" rtlCol="0">
            <a:spAutoFit/>
          </a:bodyPr>
          <a:lstStyle/>
          <a:p>
            <a:r>
              <a:rPr lang="en-US" sz="4000" b="1" dirty="0"/>
              <a:t>x</a:t>
            </a:r>
          </a:p>
        </p:txBody>
      </p:sp>
      <p:sp>
        <p:nvSpPr>
          <p:cNvPr id="12" name="TextBox 11">
            <a:extLst>
              <a:ext uri="{FF2B5EF4-FFF2-40B4-BE49-F238E27FC236}">
                <a16:creationId xmlns:a16="http://schemas.microsoft.com/office/drawing/2014/main" id="{273A347F-0270-4D2E-BA21-FE3B4242A912}"/>
              </a:ext>
            </a:extLst>
          </p:cNvPr>
          <p:cNvSpPr txBox="1"/>
          <p:nvPr/>
        </p:nvSpPr>
        <p:spPr>
          <a:xfrm>
            <a:off x="5622238" y="933269"/>
            <a:ext cx="813164" cy="707886"/>
          </a:xfrm>
          <a:prstGeom prst="rect">
            <a:avLst/>
          </a:prstGeom>
          <a:noFill/>
        </p:spPr>
        <p:txBody>
          <a:bodyPr wrap="square" rtlCol="0">
            <a:spAutoFit/>
          </a:bodyPr>
          <a:lstStyle/>
          <a:p>
            <a:r>
              <a:rPr lang="en-US" sz="4000" b="1" dirty="0"/>
              <a:t>=</a:t>
            </a:r>
            <a:endParaRPr lang="en-US" sz="2800" b="1" dirty="0"/>
          </a:p>
        </p:txBody>
      </p:sp>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4" name="Title 1">
            <a:extLst>
              <a:ext uri="{FF2B5EF4-FFF2-40B4-BE49-F238E27FC236}">
                <a16:creationId xmlns:a16="http://schemas.microsoft.com/office/drawing/2014/main" id="{8559E3EC-75DE-4ABB-8916-8D11B55C612C}"/>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40265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7D73C-E219-4F29-B937-5DAD3DD70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7704" y="0"/>
            <a:ext cx="883659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03CA5957-D8AA-481D-9B2D-186612E4F04A}"/>
              </a:ext>
            </a:extLst>
          </p:cNvPr>
          <p:cNvSpPr/>
          <p:nvPr/>
        </p:nvSpPr>
        <p:spPr>
          <a:xfrm>
            <a:off x="2284698" y="5079769"/>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Oval 4">
            <a:extLst>
              <a:ext uri="{FF2B5EF4-FFF2-40B4-BE49-F238E27FC236}">
                <a16:creationId xmlns:a16="http://schemas.microsoft.com/office/drawing/2014/main" id="{366D7D04-90E3-4C04-931E-C1F3DF7EC5DE}"/>
              </a:ext>
            </a:extLst>
          </p:cNvPr>
          <p:cNvSpPr/>
          <p:nvPr/>
        </p:nvSpPr>
        <p:spPr>
          <a:xfrm>
            <a:off x="5168266" y="5079768"/>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Oval 5">
            <a:extLst>
              <a:ext uri="{FF2B5EF4-FFF2-40B4-BE49-F238E27FC236}">
                <a16:creationId xmlns:a16="http://schemas.microsoft.com/office/drawing/2014/main" id="{01F696CA-4D66-42F0-B034-54D40EE88565}"/>
              </a:ext>
            </a:extLst>
          </p:cNvPr>
          <p:cNvSpPr/>
          <p:nvPr/>
        </p:nvSpPr>
        <p:spPr>
          <a:xfrm>
            <a:off x="7794662" y="4080403"/>
            <a:ext cx="2627947"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7" name="Oval 6">
            <a:extLst>
              <a:ext uri="{FF2B5EF4-FFF2-40B4-BE49-F238E27FC236}">
                <a16:creationId xmlns:a16="http://schemas.microsoft.com/office/drawing/2014/main" id="{8D44D2A0-850E-4475-B496-B53258E8B02F}"/>
              </a:ext>
            </a:extLst>
          </p:cNvPr>
          <p:cNvSpPr/>
          <p:nvPr/>
        </p:nvSpPr>
        <p:spPr>
          <a:xfrm>
            <a:off x="7661557" y="4750938"/>
            <a:ext cx="2719634" cy="969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8" name="Oval 7">
            <a:extLst>
              <a:ext uri="{FF2B5EF4-FFF2-40B4-BE49-F238E27FC236}">
                <a16:creationId xmlns:a16="http://schemas.microsoft.com/office/drawing/2014/main" id="{E055B261-1B4B-4688-A4C0-3D6DE0926CD1}"/>
              </a:ext>
            </a:extLst>
          </p:cNvPr>
          <p:cNvSpPr/>
          <p:nvPr/>
        </p:nvSpPr>
        <p:spPr>
          <a:xfrm>
            <a:off x="3893187" y="5631219"/>
            <a:ext cx="339089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1" name="Wave 10">
            <a:extLst>
              <a:ext uri="{FF2B5EF4-FFF2-40B4-BE49-F238E27FC236}">
                <a16:creationId xmlns:a16="http://schemas.microsoft.com/office/drawing/2014/main" id="{61F067D4-AEED-4F2A-B7ED-6BA5C9FC7489}"/>
              </a:ext>
            </a:extLst>
          </p:cNvPr>
          <p:cNvSpPr/>
          <p:nvPr/>
        </p:nvSpPr>
        <p:spPr>
          <a:xfrm rot="20356926">
            <a:off x="260301" y="1885233"/>
            <a:ext cx="3625199" cy="2833907"/>
          </a:xfrm>
          <a:prstGeom prst="wave">
            <a:avLst>
              <a:gd name="adj1" fmla="val 12500"/>
              <a:gd name="adj2" fmla="val 446"/>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12" name="TextBox 11">
            <a:extLst>
              <a:ext uri="{FF2B5EF4-FFF2-40B4-BE49-F238E27FC236}">
                <a16:creationId xmlns:a16="http://schemas.microsoft.com/office/drawing/2014/main" id="{CC73FED8-8AE7-4E2E-AF9E-9418B7B98508}"/>
              </a:ext>
            </a:extLst>
          </p:cNvPr>
          <p:cNvSpPr txBox="1"/>
          <p:nvPr/>
        </p:nvSpPr>
        <p:spPr>
          <a:xfrm rot="21498488">
            <a:off x="478829" y="2415910"/>
            <a:ext cx="361173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Up to 20% of the grant (max $25k) can be used for engineering costs incurred AFTER a contract is signed</a:t>
            </a:r>
          </a:p>
        </p:txBody>
      </p:sp>
    </p:spTree>
    <p:extLst>
      <p:ext uri="{BB962C8B-B14F-4D97-AF65-F5344CB8AC3E}">
        <p14:creationId xmlns:p14="http://schemas.microsoft.com/office/powerpoint/2010/main" val="8313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5/1/2021</a:t>
              </a:r>
              <a:endParaRPr lang="en-US" sz="1200" dirty="0">
                <a:latin typeface="Arial" panose="020B0604020202020204" pitchFamily="34" charset="0"/>
                <a:cs typeface="Arial" panose="020B0604020202020204" pitchFamily="34" charset="0"/>
              </a:endParaRPr>
            </a:p>
          </p:txBody>
        </p:sp>
      </p:grpSp>
      <p:sp>
        <p:nvSpPr>
          <p:cNvPr id="19" name="Oval 18">
            <a:extLst>
              <a:ext uri="{FF2B5EF4-FFF2-40B4-BE49-F238E27FC236}">
                <a16:creationId xmlns:a16="http://schemas.microsoft.com/office/drawing/2014/main" id="{7DB88BDD-4CB3-4059-B911-9E7BC3564B12}"/>
              </a:ext>
            </a:extLst>
          </p:cNvPr>
          <p:cNvSpPr/>
          <p:nvPr/>
        </p:nvSpPr>
        <p:spPr>
          <a:xfrm>
            <a:off x="676275" y="5150679"/>
            <a:ext cx="448384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spTree>
    <p:extLst>
      <p:ext uri="{BB962C8B-B14F-4D97-AF65-F5344CB8AC3E}">
        <p14:creationId xmlns:p14="http://schemas.microsoft.com/office/powerpoint/2010/main" val="1813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8379592" y="565792"/>
            <a:ext cx="3709849" cy="60157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The PDF grant application on the Center’s website does the math for you!</a:t>
            </a:r>
          </a:p>
          <a:p>
            <a:pPr marL="36900" indent="0" algn="ctr">
              <a:buNone/>
            </a:pPr>
            <a:endParaRPr lang="en-US" dirty="0"/>
          </a:p>
          <a:p>
            <a:pPr marL="36900" indent="0" algn="ctr">
              <a:buNone/>
            </a:pPr>
            <a:r>
              <a:rPr lang="en-US" dirty="0">
                <a:hlinkClick r:id="rId3"/>
              </a:rPr>
              <a:t>https://dirtandgravel.psu.edu/pa-program-resources/program-specific-resources/blank-forms/</a:t>
            </a:r>
            <a:r>
              <a:rPr lang="en-US" dirty="0"/>
              <a:t> </a:t>
            </a:r>
          </a:p>
          <a:p>
            <a:endParaRPr lang="en-US" sz="2400" dirty="0"/>
          </a:p>
          <a:p>
            <a:endParaRPr lang="en-US" dirty="0"/>
          </a:p>
        </p:txBody>
      </p:sp>
      <p:pic>
        <p:nvPicPr>
          <p:cNvPr id="2" name="Picture 1">
            <a:extLst>
              <a:ext uri="{FF2B5EF4-FFF2-40B4-BE49-F238E27FC236}">
                <a16:creationId xmlns:a16="http://schemas.microsoft.com/office/drawing/2014/main" id="{68327338-C677-4CF0-811F-4767EAFF94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212" y="621000"/>
            <a:ext cx="8044388" cy="5960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a16="http://schemas.microsoft.com/office/drawing/2014/main" id="{A5D6A1C8-1E85-4E46-90D6-C1E45EF30B6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3060686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a:t>Filling out the Application</a:t>
            </a:r>
            <a:endParaRPr lang="en-US" dirty="0"/>
          </a:p>
        </p:txBody>
      </p:sp>
      <p:pic>
        <p:nvPicPr>
          <p:cNvPr id="4" name="Picture 3">
            <a:extLst>
              <a:ext uri="{FF2B5EF4-FFF2-40B4-BE49-F238E27FC236}">
                <a16:creationId xmlns:a16="http://schemas.microsoft.com/office/drawing/2014/main" id="{1615F905-2F11-467E-9F35-7D6EC55C1A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2116" y="765542"/>
            <a:ext cx="11227767" cy="5571461"/>
          </a:xfrm>
          <a:prstGeom prst="rect">
            <a:avLst/>
          </a:prstGeom>
        </p:spPr>
      </p:pic>
      <p:sp>
        <p:nvSpPr>
          <p:cNvPr id="5" name="Title 1">
            <a:extLst>
              <a:ext uri="{FF2B5EF4-FFF2-40B4-BE49-F238E27FC236}">
                <a16:creationId xmlns:a16="http://schemas.microsoft.com/office/drawing/2014/main" id="{E5D3D858-F16D-4136-BC66-2B19CA881423}"/>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4015216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7538483" y="891565"/>
            <a:ext cx="4508428" cy="53459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A cost estimate prepared by an engineer or contractor can be attached to the grant application</a:t>
            </a:r>
          </a:p>
          <a:p>
            <a:pPr marL="36900" indent="0" algn="ctr">
              <a:buNone/>
            </a:pPr>
            <a:endParaRPr lang="en-US" dirty="0"/>
          </a:p>
          <a:p>
            <a:pPr marL="36900" indent="0" algn="ctr">
              <a:buNone/>
            </a:pPr>
            <a:r>
              <a:rPr lang="en-US" dirty="0"/>
              <a:t>Make sure to specify which costs the grant will pay for and which will be in-kind </a:t>
            </a:r>
          </a:p>
          <a:p>
            <a:endParaRPr lang="en-US" sz="2400" dirty="0"/>
          </a:p>
          <a:p>
            <a:endParaRPr lang="en-US" dirty="0"/>
          </a:p>
        </p:txBody>
      </p:sp>
      <p:grpSp>
        <p:nvGrpSpPr>
          <p:cNvPr id="5" name="Group 4">
            <a:extLst>
              <a:ext uri="{FF2B5EF4-FFF2-40B4-BE49-F238E27FC236}">
                <a16:creationId xmlns:a16="http://schemas.microsoft.com/office/drawing/2014/main" id="{21FD482E-1663-43B6-9364-9280465AC1B3}"/>
              </a:ext>
            </a:extLst>
          </p:cNvPr>
          <p:cNvGrpSpPr/>
          <p:nvPr/>
        </p:nvGrpSpPr>
        <p:grpSpPr>
          <a:xfrm>
            <a:off x="327906" y="565792"/>
            <a:ext cx="6969005" cy="6015761"/>
            <a:chOff x="1116419" y="657254"/>
            <a:chExt cx="6826102" cy="5926538"/>
          </a:xfrm>
        </p:grpSpPr>
        <p:pic>
          <p:nvPicPr>
            <p:cNvPr id="3" name="Picture 2">
              <a:extLst>
                <a:ext uri="{FF2B5EF4-FFF2-40B4-BE49-F238E27FC236}">
                  <a16:creationId xmlns:a16="http://schemas.microsoft.com/office/drawing/2014/main" id="{4EF4B792-5E5C-418F-89F1-2AB152994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419" y="657254"/>
              <a:ext cx="6826102" cy="592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F4067BA6-B6B1-411E-93BD-27E609283B9D}"/>
                </a:ext>
              </a:extLst>
            </p:cNvPr>
            <p:cNvSpPr/>
            <p:nvPr/>
          </p:nvSpPr>
          <p:spPr>
            <a:xfrm>
              <a:off x="6804838" y="657254"/>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0FF50E-D821-45D2-9F53-6A9EBD582E16}"/>
                </a:ext>
              </a:extLst>
            </p:cNvPr>
            <p:cNvSpPr/>
            <p:nvPr/>
          </p:nvSpPr>
          <p:spPr>
            <a:xfrm>
              <a:off x="2863703" y="1213691"/>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F032FE46-02DB-448A-B1F2-EA18D6B7E49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2720030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546257F-5146-4FFB-9167-4D6B5623BD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0390" y="424381"/>
            <a:ext cx="8202658" cy="6366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E01ED5FA-4C62-48DA-B2DD-7696646027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48006">
            <a:off x="3814854" y="1944520"/>
            <a:ext cx="7294486" cy="5540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Group 7">
            <a:extLst>
              <a:ext uri="{FF2B5EF4-FFF2-40B4-BE49-F238E27FC236}">
                <a16:creationId xmlns:a16="http://schemas.microsoft.com/office/drawing/2014/main" id="{3320EEC6-99AB-475C-BB81-6322B002C93B}"/>
              </a:ext>
            </a:extLst>
          </p:cNvPr>
          <p:cNvGrpSpPr/>
          <p:nvPr/>
        </p:nvGrpSpPr>
        <p:grpSpPr>
          <a:xfrm>
            <a:off x="315165" y="24217"/>
            <a:ext cx="3189430" cy="2651803"/>
            <a:chOff x="282160" y="144703"/>
            <a:chExt cx="2702070" cy="2139430"/>
          </a:xfrm>
        </p:grpSpPr>
        <p:sp>
          <p:nvSpPr>
            <p:cNvPr id="17" name="Wave 16">
              <a:extLst>
                <a:ext uri="{FF2B5EF4-FFF2-40B4-BE49-F238E27FC236}">
                  <a16:creationId xmlns:a16="http://schemas.microsoft.com/office/drawing/2014/main" id="{DAA93F9D-9D13-4CE0-AC35-D31BCD3FAC5F}"/>
                </a:ext>
              </a:extLst>
            </p:cNvPr>
            <p:cNvSpPr/>
            <p:nvPr/>
          </p:nvSpPr>
          <p:spPr>
            <a:xfrm rot="20356926">
              <a:off x="282160" y="144703"/>
              <a:ext cx="2608747" cy="2139430"/>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TextBox 17">
              <a:extLst>
                <a:ext uri="{FF2B5EF4-FFF2-40B4-BE49-F238E27FC236}">
                  <a16:creationId xmlns:a16="http://schemas.microsoft.com/office/drawing/2014/main" id="{2ECFFD69-9460-4E4C-838B-47F79F5872D1}"/>
                </a:ext>
              </a:extLst>
            </p:cNvPr>
            <p:cNvSpPr txBox="1"/>
            <p:nvPr/>
          </p:nvSpPr>
          <p:spPr>
            <a:xfrm rot="21498488">
              <a:off x="422802" y="552083"/>
              <a:ext cx="2561428" cy="1266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Anticipate cost increases by the time you go to construction</a:t>
              </a:r>
            </a:p>
          </p:txBody>
        </p:sp>
      </p:grpSp>
      <p:grpSp>
        <p:nvGrpSpPr>
          <p:cNvPr id="6" name="Group 5">
            <a:extLst>
              <a:ext uri="{FF2B5EF4-FFF2-40B4-BE49-F238E27FC236}">
                <a16:creationId xmlns:a16="http://schemas.microsoft.com/office/drawing/2014/main" id="{B1D95EF3-62C4-4B47-81A5-BB9FC627A65A}"/>
              </a:ext>
            </a:extLst>
          </p:cNvPr>
          <p:cNvGrpSpPr/>
          <p:nvPr/>
        </p:nvGrpSpPr>
        <p:grpSpPr>
          <a:xfrm>
            <a:off x="353074" y="2213610"/>
            <a:ext cx="3571575" cy="2787552"/>
            <a:chOff x="298110" y="4296088"/>
            <a:chExt cx="2543824" cy="2061765"/>
          </a:xfrm>
        </p:grpSpPr>
        <p:sp>
          <p:nvSpPr>
            <p:cNvPr id="15" name="Wave 14">
              <a:extLst>
                <a:ext uri="{FF2B5EF4-FFF2-40B4-BE49-F238E27FC236}">
                  <a16:creationId xmlns:a16="http://schemas.microsoft.com/office/drawing/2014/main" id="{18BCE5E3-C91F-4A31-BEF1-C0695BC841B9}"/>
                </a:ext>
              </a:extLst>
            </p:cNvPr>
            <p:cNvSpPr/>
            <p:nvPr/>
          </p:nvSpPr>
          <p:spPr>
            <a:xfrm rot="20356926">
              <a:off x="298110" y="4296088"/>
              <a:ext cx="2492165" cy="2061765"/>
            </a:xfrm>
            <a:prstGeom prst="wave">
              <a:avLst>
                <a:gd name="adj1" fmla="val 12500"/>
                <a:gd name="adj2" fmla="val 446"/>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16" name="TextBox 15">
              <a:extLst>
                <a:ext uri="{FF2B5EF4-FFF2-40B4-BE49-F238E27FC236}">
                  <a16:creationId xmlns:a16="http://schemas.microsoft.com/office/drawing/2014/main" id="{ADCF3AE6-AB06-47DA-8DAF-1B9D9E9269AC}"/>
                </a:ext>
              </a:extLst>
            </p:cNvPr>
            <p:cNvSpPr txBox="1"/>
            <p:nvPr/>
          </p:nvSpPr>
          <p:spPr>
            <a:xfrm rot="21498488">
              <a:off x="393166" y="4657419"/>
              <a:ext cx="2448768" cy="14341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ndara"/>
                </a:rPr>
                <a:t>Don’t forget to budget for all project components, including </a:t>
              </a:r>
              <a:r>
                <a:rPr kumimoji="0" lang="en-US" sz="2400" b="1" i="0" u="none" strike="noStrike" kern="1200" cap="none" spc="0" normalizeH="0" baseline="0" noProof="0" dirty="0">
                  <a:ln>
                    <a:noFill/>
                  </a:ln>
                  <a:solidFill>
                    <a:prstClr val="black"/>
                  </a:solidFill>
                  <a:effectLst/>
                  <a:uLnTx/>
                  <a:uFillTx/>
                  <a:latin typeface="Candara"/>
                  <a:ea typeface="+mn-ea"/>
                  <a:cs typeface="+mn-cs"/>
                </a:rPr>
                <a:t>Erosion &amp; Sedimentation (E&amp;S) Controls</a:t>
              </a:r>
            </a:p>
          </p:txBody>
        </p:sp>
      </p:grpSp>
      <p:grpSp>
        <p:nvGrpSpPr>
          <p:cNvPr id="3" name="Group 2">
            <a:extLst>
              <a:ext uri="{FF2B5EF4-FFF2-40B4-BE49-F238E27FC236}">
                <a16:creationId xmlns:a16="http://schemas.microsoft.com/office/drawing/2014/main" id="{2344DF0C-D869-447D-9D40-83D1B072A128}"/>
              </a:ext>
            </a:extLst>
          </p:cNvPr>
          <p:cNvGrpSpPr/>
          <p:nvPr/>
        </p:nvGrpSpPr>
        <p:grpSpPr>
          <a:xfrm>
            <a:off x="555372" y="4451019"/>
            <a:ext cx="3684451" cy="2320278"/>
            <a:chOff x="-7456380" y="4553615"/>
            <a:chExt cx="2606723" cy="1561565"/>
          </a:xfrm>
        </p:grpSpPr>
        <p:sp>
          <p:nvSpPr>
            <p:cNvPr id="13" name="Wave 12">
              <a:extLst>
                <a:ext uri="{FF2B5EF4-FFF2-40B4-BE49-F238E27FC236}">
                  <a16:creationId xmlns:a16="http://schemas.microsoft.com/office/drawing/2014/main" id="{49E7256A-026D-4B27-BDBA-D45817E1A63D}"/>
                </a:ext>
              </a:extLst>
            </p:cNvPr>
            <p:cNvSpPr/>
            <p:nvPr/>
          </p:nvSpPr>
          <p:spPr>
            <a:xfrm rot="20356926">
              <a:off x="-7456380" y="4553615"/>
              <a:ext cx="2408157" cy="1561565"/>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TextBox 13">
              <a:extLst>
                <a:ext uri="{FF2B5EF4-FFF2-40B4-BE49-F238E27FC236}">
                  <a16:creationId xmlns:a16="http://schemas.microsoft.com/office/drawing/2014/main" id="{92E1AE63-3526-4A45-A624-8F64C9A1D939}"/>
                </a:ext>
              </a:extLst>
            </p:cNvPr>
            <p:cNvSpPr txBox="1"/>
            <p:nvPr/>
          </p:nvSpPr>
          <p:spPr>
            <a:xfrm rot="21498488">
              <a:off x="-7263351" y="4859314"/>
              <a:ext cx="2413694" cy="9321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a:ea typeface="+mn-ea"/>
                  <a:cs typeface="+mn-cs"/>
                </a:rPr>
                <a:t>Don’t forget to budget for Prevailing Wage</a:t>
              </a:r>
            </a:p>
          </p:txBody>
        </p:sp>
      </p:grpSp>
    </p:spTree>
    <p:extLst>
      <p:ext uri="{BB962C8B-B14F-4D97-AF65-F5344CB8AC3E}">
        <p14:creationId xmlns:p14="http://schemas.microsoft.com/office/powerpoint/2010/main" val="34597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31466" y="0"/>
            <a:ext cx="915146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5270" y="-3634"/>
            <a:ext cx="4537276" cy="6858000"/>
          </a:xfrm>
          <a:prstGeom prst="rect">
            <a:avLst/>
          </a:prstGeom>
        </p:spPr>
      </p:pic>
      <p:pic>
        <p:nvPicPr>
          <p:cNvPr id="28" name="Picture 27"/>
          <p:cNvPicPr>
            <a:picLocks noChangeAspect="1"/>
          </p:cNvPicPr>
          <p:nvPr/>
        </p:nvPicPr>
        <p:blipFill rotWithShape="1">
          <a:blip r:embed="rId4" cstate="email">
            <a:extLst>
              <a:ext uri="{28A0092B-C50C-407E-A947-70E740481C1C}">
                <a14:useLocalDpi xmlns:a14="http://schemas.microsoft.com/office/drawing/2010/main"/>
              </a:ext>
            </a:extLst>
          </a:blip>
          <a:srcRect t="-167"/>
          <a:stretch/>
        </p:blipFill>
        <p:spPr>
          <a:xfrm>
            <a:off x="1488921" y="-3634"/>
            <a:ext cx="4583575" cy="6858000"/>
          </a:xfrm>
          <a:prstGeom prst="rect">
            <a:avLst/>
          </a:prstGeom>
        </p:spPr>
      </p:pic>
      <p:sp>
        <p:nvSpPr>
          <p:cNvPr id="29" name="Rounded Rectangle 28"/>
          <p:cNvSpPr/>
          <p:nvPr/>
        </p:nvSpPr>
        <p:spPr>
          <a:xfrm>
            <a:off x="7659732" y="2799621"/>
            <a:ext cx="1668353" cy="419634"/>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retired road</a:t>
            </a:r>
          </a:p>
        </p:txBody>
      </p:sp>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14" name="Text Box 8"/>
          <p:cNvSpPr txBox="1">
            <a:spLocks noChangeArrowheads="1"/>
          </p:cNvSpPr>
          <p:nvPr/>
        </p:nvSpPr>
        <p:spPr bwMode="auto">
          <a:xfrm>
            <a:off x="9622170" y="0"/>
            <a:ext cx="1045831" cy="338554"/>
          </a:xfrm>
          <a:prstGeom prst="rect">
            <a:avLst/>
          </a:prstGeom>
          <a:solidFill>
            <a:srgbClr val="FFFFCC"/>
          </a:solidFill>
          <a:ln w="12700">
            <a:solidFill>
              <a:schemeClr val="tx1"/>
            </a:solidFill>
            <a:miter lim="800000"/>
            <a:headEnd/>
            <a:tailEnd/>
          </a:ln>
          <a:effectLst/>
        </p:spPr>
        <p:txBody>
          <a:bodyPr wrap="square">
            <a:spAutoFit/>
          </a:bodyPr>
          <a:lstStyle/>
          <a:p>
            <a:pPr algn="ctr"/>
            <a:r>
              <a:rPr lang="en-US" sz="1600" b="1">
                <a:latin typeface="Arial" panose="020B0604020202020204" pitchFamily="34" charset="0"/>
                <a:cs typeface="Arial" panose="020B0604020202020204" pitchFamily="34" charset="0"/>
              </a:rPr>
              <a:t>Before</a:t>
            </a:r>
          </a:p>
        </p:txBody>
      </p:sp>
      <p:sp>
        <p:nvSpPr>
          <p:cNvPr id="18" name="Text Box 8"/>
          <p:cNvSpPr txBox="1">
            <a:spLocks noChangeArrowheads="1"/>
          </p:cNvSpPr>
          <p:nvPr/>
        </p:nvSpPr>
        <p:spPr bwMode="auto">
          <a:xfrm>
            <a:off x="1516535" y="-21772"/>
            <a:ext cx="1408922"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Before</a:t>
            </a:r>
          </a:p>
        </p:txBody>
      </p:sp>
      <p:sp>
        <p:nvSpPr>
          <p:cNvPr id="20" name="Text Box 8"/>
          <p:cNvSpPr txBox="1">
            <a:spLocks noChangeArrowheads="1"/>
          </p:cNvSpPr>
          <p:nvPr/>
        </p:nvSpPr>
        <p:spPr bwMode="auto">
          <a:xfrm>
            <a:off x="9629635" y="-11576"/>
            <a:ext cx="10458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a:latin typeface="Arial" panose="020B0604020202020204" pitchFamily="34" charset="0"/>
                <a:cs typeface="Arial" panose="020B0604020202020204" pitchFamily="34" charset="0"/>
              </a:rPr>
              <a:t>After</a:t>
            </a:r>
            <a:endParaRPr lang="en-US" sz="2000" b="1">
              <a:latin typeface="Arial" panose="020B0604020202020204" pitchFamily="34" charset="0"/>
              <a:cs typeface="Arial" panose="020B0604020202020204" pitchFamily="34" charset="0"/>
            </a:endParaRPr>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Road Relocation</a:t>
            </a:r>
          </a:p>
        </p:txBody>
      </p:sp>
      <p:sp>
        <p:nvSpPr>
          <p:cNvPr id="30" name="Rounded Rectangle 29"/>
          <p:cNvSpPr/>
          <p:nvPr/>
        </p:nvSpPr>
        <p:spPr>
          <a:xfrm>
            <a:off x="4904170" y="5706202"/>
            <a:ext cx="2421740" cy="766655"/>
          </a:xfrm>
          <a:prstGeom prst="roundRect">
            <a:avLst/>
          </a:prstGeom>
          <a:effectLst>
            <a:softEdge rad="63500"/>
          </a:effectLst>
        </p:spPr>
        <p:style>
          <a:lnRef idx="2">
            <a:schemeClr val="dk1"/>
          </a:lnRef>
          <a:fillRef idx="1">
            <a:schemeClr val="lt1"/>
          </a:fillRef>
          <a:effectRef idx="0">
            <a:schemeClr val="dk1"/>
          </a:effectRef>
          <a:fontRef idx="minor">
            <a:schemeClr val="dk1"/>
          </a:fontRef>
        </p:style>
        <p:txBody>
          <a:bodyPr rtlCol="0" anchor="ctr"/>
          <a:lstStyle/>
          <a:p>
            <a:pPr lvl="0" algn="ctr"/>
            <a:r>
              <a:rPr lang="en-US" sz="2000" b="1">
                <a:solidFill>
                  <a:srgbClr val="000000"/>
                </a:solidFill>
                <a:latin typeface="Arial" panose="020B0604020202020204" pitchFamily="34" charset="0"/>
                <a:cs typeface="Arial" panose="020B0604020202020204" pitchFamily="34" charset="0"/>
              </a:rPr>
              <a:t>Road Relocated away from stream</a:t>
            </a:r>
          </a:p>
        </p:txBody>
      </p:sp>
      <p:sp>
        <p:nvSpPr>
          <p:cNvPr id="31" name="Text Box 8"/>
          <p:cNvSpPr txBox="1">
            <a:spLocks noChangeArrowheads="1"/>
          </p:cNvSpPr>
          <p:nvPr/>
        </p:nvSpPr>
        <p:spPr bwMode="auto">
          <a:xfrm>
            <a:off x="4179145" y="412412"/>
            <a:ext cx="3770889" cy="584775"/>
          </a:xfrm>
          <a:prstGeom prst="rect">
            <a:avLst/>
          </a:prstGeom>
          <a:solidFill>
            <a:srgbClr val="FFFFFF">
              <a:alpha val="67059"/>
            </a:srgbClr>
          </a:solidFill>
          <a:ln w="28575">
            <a:solidFill>
              <a:schemeClr val="tx1"/>
            </a:solidFill>
            <a:miter lim="800000"/>
            <a:headEnd/>
            <a:tailEnd/>
          </a:ln>
          <a:effectLst/>
        </p:spPr>
        <p:txBody>
          <a:bodyPr wrap="square">
            <a:spAutoFit/>
          </a:bodyPr>
          <a:lstStyle/>
          <a:p>
            <a:pPr algn="ctr"/>
            <a:r>
              <a:rPr lang="en-US" sz="1600" b="1" dirty="0">
                <a:latin typeface="Arial" panose="020B0604020202020204" pitchFamily="34" charset="0"/>
                <a:cs typeface="Arial" panose="020B0604020202020204" pitchFamily="34" charset="0"/>
              </a:rPr>
              <a:t>DGR Project in York County:</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$63K Spent, $22K in kind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8139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252548" y="1249680"/>
            <a:ext cx="10906146" cy="5599930"/>
          </a:xfrm>
        </p:spPr>
        <p:txBody>
          <a:bodyPr>
            <a:normAutofit fontScale="85000" lnSpcReduction="20000"/>
          </a:bodyPr>
          <a:lstStyle/>
          <a:p>
            <a:pPr marL="0" indent="0">
              <a:buNone/>
            </a:pPr>
            <a:r>
              <a:rPr lang="en-US" sz="4000" u="sng" dirty="0"/>
              <a:t>Example</a:t>
            </a:r>
            <a:r>
              <a:rPr lang="en-US" sz="4000" dirty="0"/>
              <a:t>: What do you need to install a cross pipe? </a:t>
            </a:r>
            <a:endParaRPr lang="en-US" sz="3600" dirty="0"/>
          </a:p>
          <a:p>
            <a:r>
              <a:rPr lang="en-US" sz="4000" dirty="0"/>
              <a:t>Pipe</a:t>
            </a:r>
          </a:p>
          <a:p>
            <a:r>
              <a:rPr lang="en-US" sz="4000" dirty="0"/>
              <a:t>Connector/grease</a:t>
            </a:r>
          </a:p>
          <a:p>
            <a:r>
              <a:rPr lang="en-US" sz="4000" dirty="0"/>
              <a:t>Headwalls and </a:t>
            </a:r>
            <a:r>
              <a:rPr lang="en-US" sz="4000" dirty="0" err="1"/>
              <a:t>endwalls</a:t>
            </a:r>
            <a:endParaRPr lang="en-US" sz="4000" dirty="0"/>
          </a:p>
          <a:p>
            <a:r>
              <a:rPr lang="en-US" sz="4000" dirty="0"/>
              <a:t>Back fill</a:t>
            </a:r>
          </a:p>
          <a:p>
            <a:r>
              <a:rPr lang="en-US" sz="4000" dirty="0"/>
              <a:t>Equipment and labor</a:t>
            </a:r>
          </a:p>
          <a:p>
            <a:r>
              <a:rPr lang="en-US" sz="4000" dirty="0"/>
              <a:t>Compaction equipment</a:t>
            </a:r>
          </a:p>
          <a:p>
            <a:r>
              <a:rPr lang="en-US" sz="4000" dirty="0"/>
              <a:t>Backhoe/excavator</a:t>
            </a:r>
          </a:p>
          <a:p>
            <a:r>
              <a:rPr lang="en-US" sz="4000" dirty="0"/>
              <a:t>Skid loader?</a:t>
            </a:r>
          </a:p>
          <a:p>
            <a:r>
              <a:rPr lang="en-US" sz="4000" dirty="0"/>
              <a:t>Truck to haul waste material?</a:t>
            </a:r>
          </a:p>
          <a:p>
            <a:pPr lvl="1"/>
            <a:endParaRPr lang="en-US" dirty="0"/>
          </a:p>
        </p:txBody>
      </p:sp>
      <p:pic>
        <p:nvPicPr>
          <p:cNvPr id="12" name="Picture 11" descr="A picture containing grass, outdoor, ground&#10;&#10;Description automatically generated">
            <a:extLst>
              <a:ext uri="{FF2B5EF4-FFF2-40B4-BE49-F238E27FC236}">
                <a16:creationId xmlns:a16="http://schemas.microsoft.com/office/drawing/2014/main" id="{B32610E9-9287-4968-AFFF-51D6585AA7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1545" y="3012032"/>
            <a:ext cx="3855305" cy="2891479"/>
          </a:xfrm>
          <a:prstGeom prst="rect">
            <a:avLst/>
          </a:prstGeom>
          <a:ln>
            <a:solidFill>
              <a:schemeClr val="tx1"/>
            </a:solidFill>
          </a:ln>
        </p:spPr>
      </p:pic>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76200" y="365093"/>
            <a:ext cx="12039600" cy="884587"/>
          </a:xfrm>
        </p:spPr>
        <p:txBody>
          <a:bodyPr>
            <a:noAutofit/>
          </a:bodyPr>
          <a:lstStyle/>
          <a:p>
            <a:r>
              <a:rPr lang="en-US" sz="4400" dirty="0"/>
              <a:t>Make sure to budget for all project components</a:t>
            </a:r>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5" name="Title 1">
            <a:extLst>
              <a:ext uri="{FF2B5EF4-FFF2-40B4-BE49-F238E27FC236}">
                <a16:creationId xmlns:a16="http://schemas.microsoft.com/office/drawing/2014/main" id="{E85DB8EA-B894-41D5-A366-BEC90B6F1C3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9" name="Picture 8" descr="A picture containing outdoor, grass, road&#10;&#10;Description automatically generated">
            <a:extLst>
              <a:ext uri="{FF2B5EF4-FFF2-40B4-BE49-F238E27FC236}">
                <a16:creationId xmlns:a16="http://schemas.microsoft.com/office/drawing/2014/main" id="{1415F52A-A84C-4A0F-BBCC-5FB94B9716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4329" y="1796627"/>
            <a:ext cx="4045392" cy="1119410"/>
          </a:xfrm>
          <a:prstGeom prst="rect">
            <a:avLst/>
          </a:prstGeom>
          <a:ln>
            <a:solidFill>
              <a:schemeClr val="tx1"/>
            </a:solidFill>
          </a:ln>
        </p:spPr>
      </p:pic>
      <p:pic>
        <p:nvPicPr>
          <p:cNvPr id="7" name="Picture 6">
            <a:extLst>
              <a:ext uri="{FF2B5EF4-FFF2-40B4-BE49-F238E27FC236}">
                <a16:creationId xmlns:a16="http://schemas.microsoft.com/office/drawing/2014/main" id="{EDFF2765-44B1-483B-8D4D-78224B17D774}"/>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9403218" y="1796627"/>
            <a:ext cx="2667969" cy="2293196"/>
          </a:xfrm>
          <a:prstGeom prst="rect">
            <a:avLst/>
          </a:prstGeom>
          <a:ln>
            <a:solidFill>
              <a:schemeClr val="tx1"/>
            </a:solidFill>
          </a:ln>
        </p:spPr>
      </p:pic>
      <p:pic>
        <p:nvPicPr>
          <p:cNvPr id="11" name="Picture 10" descr="A picture containing ground, person, outdoor, farm machine&#10;&#10;Description automatically generated">
            <a:extLst>
              <a:ext uri="{FF2B5EF4-FFF2-40B4-BE49-F238E27FC236}">
                <a16:creationId xmlns:a16="http://schemas.microsoft.com/office/drawing/2014/main" id="{3BB79B1B-B12D-481A-9403-B24D1E5AB9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98230" y="4185410"/>
            <a:ext cx="3372957" cy="2529717"/>
          </a:xfrm>
          <a:prstGeom prst="rect">
            <a:avLst/>
          </a:prstGeom>
          <a:ln>
            <a:solidFill>
              <a:schemeClr val="tx1"/>
            </a:solidFill>
          </a:ln>
        </p:spPr>
      </p:pic>
      <p:pic>
        <p:nvPicPr>
          <p:cNvPr id="13" name="Picture 12">
            <a:extLst>
              <a:ext uri="{FF2B5EF4-FFF2-40B4-BE49-F238E27FC236}">
                <a16:creationId xmlns:a16="http://schemas.microsoft.com/office/drawing/2014/main" id="{73906962-7967-44F1-B4C9-5692A2B1E5D1}"/>
              </a:ext>
            </a:extLst>
          </p:cNvPr>
          <p:cNvPicPr/>
          <p:nvPr/>
        </p:nvPicPr>
        <p:blipFill rotWithShape="1">
          <a:blip r:embed="rId6" cstate="email">
            <a:extLst>
              <a:ext uri="{28A0092B-C50C-407E-A947-70E740481C1C}">
                <a14:useLocalDpi xmlns:a14="http://schemas.microsoft.com/office/drawing/2010/main"/>
              </a:ext>
            </a:extLst>
          </a:blip>
          <a:srcRect/>
          <a:stretch/>
        </p:blipFill>
        <p:spPr>
          <a:xfrm>
            <a:off x="5231545" y="3012032"/>
            <a:ext cx="3677568" cy="2891479"/>
          </a:xfrm>
          <a:prstGeom prst="rect">
            <a:avLst/>
          </a:prstGeom>
          <a:ln>
            <a:solidFill>
              <a:schemeClr val="tx1"/>
            </a:solidFill>
          </a:ln>
        </p:spPr>
      </p:pic>
    </p:spTree>
    <p:extLst>
      <p:ext uri="{BB962C8B-B14F-4D97-AF65-F5344CB8AC3E}">
        <p14:creationId xmlns:p14="http://schemas.microsoft.com/office/powerpoint/2010/main" val="28155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fontScale="90000"/>
          </a:bodyPr>
          <a:lstStyle/>
          <a:p>
            <a:r>
              <a:rPr lang="en-US" sz="5400" dirty="0"/>
              <a:t>Erosion and Sediment (E&amp;S) Controls</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580050"/>
            <a:ext cx="10906146" cy="5064590"/>
          </a:xfrm>
        </p:spPr>
        <p:txBody>
          <a:bodyPr>
            <a:normAutofit fontScale="92500" lnSpcReduction="10000"/>
          </a:bodyPr>
          <a:lstStyle/>
          <a:p>
            <a:r>
              <a:rPr lang="en-US" sz="4000" dirty="0"/>
              <a:t>Prevent loose earth disturbed during construction from washing away</a:t>
            </a:r>
          </a:p>
          <a:p>
            <a:r>
              <a:rPr lang="en-US" sz="4000" dirty="0"/>
              <a:t>Best management practices to reduce erosion can include free practices:</a:t>
            </a:r>
          </a:p>
          <a:p>
            <a:pPr lvl="1"/>
            <a:r>
              <a:rPr lang="en-US" sz="3600" dirty="0"/>
              <a:t>Don’t work in the rain</a:t>
            </a:r>
          </a:p>
          <a:p>
            <a:pPr lvl="1"/>
            <a:r>
              <a:rPr lang="en-US" sz="3600" dirty="0"/>
              <a:t>Don’t leave disturbed earth if it’s going to rain over night/the next day</a:t>
            </a:r>
          </a:p>
          <a:p>
            <a:pPr lvl="1"/>
            <a:r>
              <a:rPr lang="en-US" sz="3600" dirty="0"/>
              <a:t>Fill/cover any trenches the same day you dig them</a:t>
            </a:r>
          </a:p>
          <a:p>
            <a:pPr lvl="1"/>
            <a:r>
              <a:rPr lang="en-US" sz="3600" dirty="0"/>
              <a:t>Complete stream work when the water flow is low</a:t>
            </a:r>
          </a:p>
          <a:p>
            <a:endParaRPr lang="en-US" sz="4000" dirty="0"/>
          </a:p>
          <a:p>
            <a:pPr lvl="1"/>
            <a:endParaRPr lang="en-US" dirty="0"/>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5" name="Title 1">
            <a:extLst>
              <a:ext uri="{FF2B5EF4-FFF2-40B4-BE49-F238E27FC236}">
                <a16:creationId xmlns:a16="http://schemas.microsoft.com/office/drawing/2014/main" id="{E85DB8EA-B894-41D5-A366-BEC90B6F1C3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140085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4"/>
            <a:ext cx="10524735" cy="852652"/>
          </a:xfrm>
        </p:spPr>
        <p:txBody>
          <a:bodyPr>
            <a:normAutofit fontScale="90000"/>
          </a:bodyPr>
          <a:lstStyle/>
          <a:p>
            <a:r>
              <a:rPr lang="en-US" sz="5400" dirty="0"/>
              <a:t>E&amp;S Controls to budget for</a:t>
            </a:r>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grpSp>
        <p:nvGrpSpPr>
          <p:cNvPr id="13" name="Group 12">
            <a:extLst>
              <a:ext uri="{FF2B5EF4-FFF2-40B4-BE49-F238E27FC236}">
                <a16:creationId xmlns:a16="http://schemas.microsoft.com/office/drawing/2014/main" id="{D738BDD8-7FE2-4C0A-9266-C903E7C13D93}"/>
              </a:ext>
            </a:extLst>
          </p:cNvPr>
          <p:cNvGrpSpPr/>
          <p:nvPr/>
        </p:nvGrpSpPr>
        <p:grpSpPr>
          <a:xfrm>
            <a:off x="4365637" y="1437107"/>
            <a:ext cx="3294114" cy="5005332"/>
            <a:chOff x="4818377" y="1131235"/>
            <a:chExt cx="3662528" cy="5565129"/>
          </a:xfrm>
        </p:grpSpPr>
        <p:pic>
          <p:nvPicPr>
            <p:cNvPr id="14" name="Picture 13" descr="A picture containing bed, table&#10;&#10;Description automatically generated">
              <a:extLst>
                <a:ext uri="{FF2B5EF4-FFF2-40B4-BE49-F238E27FC236}">
                  <a16:creationId xmlns:a16="http://schemas.microsoft.com/office/drawing/2014/main" id="{F08BBC3F-F6F6-4F80-A2D7-1E9DE4F07737}"/>
                </a:ext>
              </a:extLst>
            </p:cNvPr>
            <p:cNvPicPr>
              <a:picLocks noChangeAspect="1"/>
            </p:cNvPicPr>
            <p:nvPr/>
          </p:nvPicPr>
          <p:blipFill>
            <a:blip r:embed="rId2"/>
            <a:stretch>
              <a:fillRect/>
            </a:stretch>
          </p:blipFill>
          <p:spPr>
            <a:xfrm>
              <a:off x="4818378" y="3949469"/>
              <a:ext cx="3662527" cy="2746895"/>
            </a:xfrm>
            <a:prstGeom prst="rect">
              <a:avLst/>
            </a:prstGeom>
            <a:ln w="31750">
              <a:solidFill>
                <a:sysClr val="windowText" lastClr="000000"/>
              </a:solidFill>
            </a:ln>
          </p:spPr>
        </p:pic>
        <p:pic>
          <p:nvPicPr>
            <p:cNvPr id="15" name="Picture 14" descr="A picture containing outdoor, street, sitting, sidewalk&#10;&#10;Description automatically generated">
              <a:extLst>
                <a:ext uri="{FF2B5EF4-FFF2-40B4-BE49-F238E27FC236}">
                  <a16:creationId xmlns:a16="http://schemas.microsoft.com/office/drawing/2014/main" id="{521FE881-06F0-44C8-ACEA-A886E7402058}"/>
                </a:ext>
              </a:extLst>
            </p:cNvPr>
            <p:cNvPicPr>
              <a:picLocks noChangeAspect="1"/>
            </p:cNvPicPr>
            <p:nvPr/>
          </p:nvPicPr>
          <p:blipFill>
            <a:blip r:embed="rId3"/>
            <a:stretch>
              <a:fillRect/>
            </a:stretch>
          </p:blipFill>
          <p:spPr>
            <a:xfrm>
              <a:off x="4818377" y="1131235"/>
              <a:ext cx="3662527" cy="2746895"/>
            </a:xfrm>
            <a:prstGeom prst="rect">
              <a:avLst/>
            </a:prstGeom>
            <a:ln w="31750">
              <a:solidFill>
                <a:sysClr val="windowText" lastClr="000000"/>
              </a:solidFill>
            </a:ln>
          </p:spPr>
        </p:pic>
        <p:sp>
          <p:nvSpPr>
            <p:cNvPr id="16" name="TextBox 15">
              <a:extLst>
                <a:ext uri="{FF2B5EF4-FFF2-40B4-BE49-F238E27FC236}">
                  <a16:creationId xmlns:a16="http://schemas.microsoft.com/office/drawing/2014/main" id="{E490C421-53E5-4307-BD60-92194E20B74B}"/>
                </a:ext>
              </a:extLst>
            </p:cNvPr>
            <p:cNvSpPr txBox="1"/>
            <p:nvPr/>
          </p:nvSpPr>
          <p:spPr>
            <a:xfrm>
              <a:off x="4881817" y="1203425"/>
              <a:ext cx="2693281" cy="513298"/>
            </a:xfrm>
            <a:prstGeom prst="rect">
              <a:avLst/>
            </a:prstGeom>
            <a:solidFill>
              <a:sysClr val="window" lastClr="FFFFFF">
                <a:alpha val="82000"/>
              </a:sys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Inlet Filter Bag</a:t>
              </a:r>
            </a:p>
          </p:txBody>
        </p:sp>
      </p:grpSp>
      <p:grpSp>
        <p:nvGrpSpPr>
          <p:cNvPr id="17" name="Group 16">
            <a:extLst>
              <a:ext uri="{FF2B5EF4-FFF2-40B4-BE49-F238E27FC236}">
                <a16:creationId xmlns:a16="http://schemas.microsoft.com/office/drawing/2014/main" id="{9EAE77F0-6124-4464-9459-F870B317F187}"/>
              </a:ext>
            </a:extLst>
          </p:cNvPr>
          <p:cNvGrpSpPr/>
          <p:nvPr/>
        </p:nvGrpSpPr>
        <p:grpSpPr>
          <a:xfrm>
            <a:off x="7844586" y="1257798"/>
            <a:ext cx="4201244" cy="5428114"/>
            <a:chOff x="7651114" y="968918"/>
            <a:chExt cx="4394718" cy="5562596"/>
          </a:xfrm>
        </p:grpSpPr>
        <p:pic>
          <p:nvPicPr>
            <p:cNvPr id="18" name="Picture 17">
              <a:extLst>
                <a:ext uri="{FF2B5EF4-FFF2-40B4-BE49-F238E27FC236}">
                  <a16:creationId xmlns:a16="http://schemas.microsoft.com/office/drawing/2014/main" id="{C080CE73-BD52-4FD3-B5F4-8F0E248A9B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1114" y="1132086"/>
              <a:ext cx="4394718" cy="5399428"/>
            </a:xfrm>
            <a:prstGeom prst="rect">
              <a:avLst/>
            </a:prstGeom>
          </p:spPr>
        </p:pic>
        <p:sp>
          <p:nvSpPr>
            <p:cNvPr id="19" name="TextBox 18">
              <a:extLst>
                <a:ext uri="{FF2B5EF4-FFF2-40B4-BE49-F238E27FC236}">
                  <a16:creationId xmlns:a16="http://schemas.microsoft.com/office/drawing/2014/main" id="{3347867B-6C0A-405A-B251-941361D81E14}"/>
                </a:ext>
              </a:extLst>
            </p:cNvPr>
            <p:cNvSpPr txBox="1"/>
            <p:nvPr/>
          </p:nvSpPr>
          <p:spPr>
            <a:xfrm>
              <a:off x="7651114" y="968918"/>
              <a:ext cx="4394718" cy="473103"/>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Water pump around system</a:t>
              </a:r>
            </a:p>
          </p:txBody>
        </p:sp>
      </p:grpSp>
      <p:sp>
        <p:nvSpPr>
          <p:cNvPr id="20" name="Title 1">
            <a:extLst>
              <a:ext uri="{FF2B5EF4-FFF2-40B4-BE49-F238E27FC236}">
                <a16:creationId xmlns:a16="http://schemas.microsoft.com/office/drawing/2014/main" id="{81885D2E-BD0C-4BD2-BA2F-1BF805ACD8DA}"/>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22" name="Picture 21" descr="A picture containing grass, outdoor, ground&#10;&#10;Description automatically generated">
            <a:extLst>
              <a:ext uri="{FF2B5EF4-FFF2-40B4-BE49-F238E27FC236}">
                <a16:creationId xmlns:a16="http://schemas.microsoft.com/office/drawing/2014/main" id="{78F594BC-1E5C-40D5-B7FB-CE106D09A1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043" y="1291309"/>
            <a:ext cx="3855305" cy="2891479"/>
          </a:xfrm>
          <a:prstGeom prst="rect">
            <a:avLst/>
          </a:prstGeom>
          <a:ln>
            <a:solidFill>
              <a:schemeClr val="tx1"/>
            </a:solidFill>
          </a:ln>
        </p:spPr>
      </p:pic>
      <p:sp>
        <p:nvSpPr>
          <p:cNvPr id="21" name="Content Placeholder 20">
            <a:extLst>
              <a:ext uri="{FF2B5EF4-FFF2-40B4-BE49-F238E27FC236}">
                <a16:creationId xmlns:a16="http://schemas.microsoft.com/office/drawing/2014/main" id="{283B33D4-14FD-4462-AE8A-F895149A26ED}"/>
              </a:ext>
            </a:extLst>
          </p:cNvPr>
          <p:cNvSpPr>
            <a:spLocks noGrp="1"/>
          </p:cNvSpPr>
          <p:nvPr>
            <p:ph idx="1"/>
          </p:nvPr>
        </p:nvSpPr>
        <p:spPr>
          <a:xfrm>
            <a:off x="386175" y="1375885"/>
            <a:ext cx="2443597" cy="461665"/>
          </a:xfrm>
          <a:solidFill>
            <a:schemeClr val="bg1">
              <a:alpha val="81961"/>
            </a:schemeClr>
          </a:solidFill>
        </p:spPr>
        <p:txBody>
          <a:bodyPr>
            <a:normAutofit fontScale="92500" lnSpcReduction="10000"/>
          </a:bodyPr>
          <a:lstStyle/>
          <a:p>
            <a:pPr marL="0" indent="0" algn="ctr">
              <a:buNone/>
            </a:pPr>
            <a:r>
              <a:rPr lang="en-US" sz="2800" b="1" dirty="0"/>
              <a:t>Erosion blanket</a:t>
            </a:r>
          </a:p>
        </p:txBody>
      </p:sp>
      <p:grpSp>
        <p:nvGrpSpPr>
          <p:cNvPr id="25" name="Group 24">
            <a:extLst>
              <a:ext uri="{FF2B5EF4-FFF2-40B4-BE49-F238E27FC236}">
                <a16:creationId xmlns:a16="http://schemas.microsoft.com/office/drawing/2014/main" id="{E216E1D9-32FE-4584-88AE-BC82882862BB}"/>
              </a:ext>
            </a:extLst>
          </p:cNvPr>
          <p:cNvGrpSpPr/>
          <p:nvPr/>
        </p:nvGrpSpPr>
        <p:grpSpPr>
          <a:xfrm>
            <a:off x="289043" y="4246823"/>
            <a:ext cx="3891759" cy="2470584"/>
            <a:chOff x="289043" y="4246823"/>
            <a:chExt cx="3891759" cy="2470584"/>
          </a:xfrm>
        </p:grpSpPr>
        <p:pic>
          <p:nvPicPr>
            <p:cNvPr id="23" name="Picture 22" descr="A path with trees on the side of a dirt road&#10;&#10;Description automatically generated">
              <a:extLst>
                <a:ext uri="{FF2B5EF4-FFF2-40B4-BE49-F238E27FC236}">
                  <a16:creationId xmlns:a16="http://schemas.microsoft.com/office/drawing/2014/main" id="{23238A03-621F-4BDE-857E-4EDCCA730A9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9043" y="4246823"/>
              <a:ext cx="3891759" cy="2470584"/>
            </a:xfrm>
            <a:prstGeom prst="rect">
              <a:avLst/>
            </a:prstGeom>
            <a:ln>
              <a:solidFill>
                <a:schemeClr val="tx1"/>
              </a:solidFill>
            </a:ln>
          </p:spPr>
        </p:pic>
        <p:sp>
          <p:nvSpPr>
            <p:cNvPr id="24" name="Content Placeholder 20">
              <a:extLst>
                <a:ext uri="{FF2B5EF4-FFF2-40B4-BE49-F238E27FC236}">
                  <a16:creationId xmlns:a16="http://schemas.microsoft.com/office/drawing/2014/main" id="{5B188939-677C-4404-8EDF-D2A696B881CB}"/>
                </a:ext>
              </a:extLst>
            </p:cNvPr>
            <p:cNvSpPr txBox="1">
              <a:spLocks/>
            </p:cNvSpPr>
            <p:nvPr/>
          </p:nvSpPr>
          <p:spPr>
            <a:xfrm>
              <a:off x="386175" y="4303362"/>
              <a:ext cx="3240105" cy="461665"/>
            </a:xfrm>
            <a:prstGeom prst="rect">
              <a:avLst/>
            </a:prstGeom>
            <a:solidFill>
              <a:schemeClr val="bg1">
                <a:alpha val="81961"/>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a:t>Grass seed and mulch</a:t>
              </a:r>
            </a:p>
          </p:txBody>
        </p:sp>
      </p:grpSp>
    </p:spTree>
    <p:extLst>
      <p:ext uri="{BB962C8B-B14F-4D97-AF65-F5344CB8AC3E}">
        <p14:creationId xmlns:p14="http://schemas.microsoft.com/office/powerpoint/2010/main" val="3681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in a garden&#10;&#10;Description automatically generated">
            <a:extLst>
              <a:ext uri="{FF2B5EF4-FFF2-40B4-BE49-F238E27FC236}">
                <a16:creationId xmlns:a16="http://schemas.microsoft.com/office/drawing/2014/main" id="{E6AF992A-B97F-43D2-A5BB-6590885721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4955" y="1344974"/>
            <a:ext cx="5064043" cy="5513025"/>
          </a:xfrm>
          <a:prstGeom prst="rect">
            <a:avLst/>
          </a:prstGeom>
        </p:spPr>
      </p:pic>
      <p:sp>
        <p:nvSpPr>
          <p:cNvPr id="6" name="Title 1">
            <a:extLst>
              <a:ext uri="{FF2B5EF4-FFF2-40B4-BE49-F238E27FC236}">
                <a16:creationId xmlns:a16="http://schemas.microsoft.com/office/drawing/2014/main" id="{762C94D2-8AA2-4873-9BB9-D5E08B95E091}"/>
              </a:ext>
            </a:extLst>
          </p:cNvPr>
          <p:cNvSpPr txBox="1">
            <a:spLocks/>
          </p:cNvSpPr>
          <p:nvPr/>
        </p:nvSpPr>
        <p:spPr>
          <a:xfrm>
            <a:off x="919119" y="374525"/>
            <a:ext cx="10353762" cy="9704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sz="5400" dirty="0"/>
              <a:t>ALWAYS seed and mulch</a:t>
            </a:r>
          </a:p>
        </p:txBody>
      </p:sp>
      <p:pic>
        <p:nvPicPr>
          <p:cNvPr id="7" name="Picture 6" descr="A picture containing grass, outdoor, tree, nature&#10;&#10;Description automatically generated">
            <a:extLst>
              <a:ext uri="{FF2B5EF4-FFF2-40B4-BE49-F238E27FC236}">
                <a16:creationId xmlns:a16="http://schemas.microsoft.com/office/drawing/2014/main" id="{4B7E12C6-2833-452D-AA7A-F924AA311C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2015" y="1344974"/>
            <a:ext cx="4474824" cy="5513025"/>
          </a:xfrm>
          <a:prstGeom prst="rect">
            <a:avLst/>
          </a:prstGeom>
        </p:spPr>
      </p:pic>
      <p:sp>
        <p:nvSpPr>
          <p:cNvPr id="10" name="Title 1">
            <a:extLst>
              <a:ext uri="{FF2B5EF4-FFF2-40B4-BE49-F238E27FC236}">
                <a16:creationId xmlns:a16="http://schemas.microsoft.com/office/drawing/2014/main" id="{B3D6CAA3-40CE-4C10-B4E1-796F74A38BAE}"/>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1" name="Title 1">
            <a:extLst>
              <a:ext uri="{FF2B5EF4-FFF2-40B4-BE49-F238E27FC236}">
                <a16:creationId xmlns:a16="http://schemas.microsoft.com/office/drawing/2014/main" id="{D3C6F8EA-D2F3-42FD-B074-D8285EDE9DE0}"/>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3267415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a:bodyPr>
          <a:lstStyle/>
          <a:p>
            <a:r>
              <a:rPr lang="en-US" sz="5400" dirty="0"/>
              <a:t>Prevailing Wage</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580050"/>
            <a:ext cx="10906146" cy="5117930"/>
          </a:xfrm>
        </p:spPr>
        <p:txBody>
          <a:bodyPr>
            <a:normAutofit/>
          </a:bodyPr>
          <a:lstStyle/>
          <a:p>
            <a:r>
              <a:rPr lang="en-US" sz="4000" dirty="0"/>
              <a:t>DGLVR projects </a:t>
            </a:r>
            <a:r>
              <a:rPr lang="en-US" sz="4000" b="1" u="sng" dirty="0"/>
              <a:t>totaling $25,000 </a:t>
            </a:r>
            <a:r>
              <a:rPr lang="en-US" sz="4000" dirty="0"/>
              <a:t>or more must pay prevailing wage to </a:t>
            </a:r>
            <a:r>
              <a:rPr lang="en-US" sz="4000" b="1" u="sng" dirty="0"/>
              <a:t>contracted</a:t>
            </a:r>
            <a:r>
              <a:rPr lang="en-US" sz="4000" dirty="0"/>
              <a:t> labor </a:t>
            </a:r>
          </a:p>
          <a:p>
            <a:pPr lvl="1"/>
            <a:r>
              <a:rPr lang="en-US" sz="4000" dirty="0"/>
              <a:t>See “Frequently Asked Questions about Prevailing Wage Document”</a:t>
            </a:r>
          </a:p>
          <a:p>
            <a:pPr lvl="1"/>
            <a:r>
              <a:rPr lang="en-US" sz="4000" dirty="0"/>
              <a:t>You can look up PW rate determinations in your area to estimate PW costs</a:t>
            </a:r>
          </a:p>
          <a:p>
            <a:pPr lvl="1"/>
            <a:r>
              <a:rPr lang="en-US" sz="4000" dirty="0"/>
              <a:t>Ask contractors for cost estimates at PW rates</a:t>
            </a:r>
          </a:p>
          <a:p>
            <a:pPr lvl="1"/>
            <a:endParaRPr lang="en-US" dirty="0"/>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5" name="Title 1">
            <a:extLst>
              <a:ext uri="{FF2B5EF4-FFF2-40B4-BE49-F238E27FC236}">
                <a16:creationId xmlns:a16="http://schemas.microsoft.com/office/drawing/2014/main" id="{83D71D96-10B8-438F-ADE9-1B800C8AF3EA}"/>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29455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a:bodyPr>
          <a:lstStyle/>
          <a:p>
            <a:r>
              <a:rPr lang="en-US" sz="5400" dirty="0"/>
              <a:t>Prevailing Wage</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152400" y="1580050"/>
            <a:ext cx="11849100" cy="4164594"/>
          </a:xfrm>
        </p:spPr>
        <p:txBody>
          <a:bodyPr>
            <a:normAutofit/>
          </a:bodyPr>
          <a:lstStyle/>
          <a:p>
            <a:pPr lvl="1"/>
            <a:r>
              <a:rPr lang="en-US" sz="4000" dirty="0"/>
              <a:t>See recorded </a:t>
            </a:r>
            <a:r>
              <a:rPr lang="en-US" sz="4000"/>
              <a:t>webinars from 2022</a:t>
            </a:r>
            <a:endParaRPr lang="en-US" sz="4000" dirty="0"/>
          </a:p>
          <a:p>
            <a:pPr marL="457200" lvl="1" indent="0">
              <a:buNone/>
            </a:pPr>
            <a:r>
              <a:rPr lang="en-US" dirty="0">
                <a:hlinkClick r:id="rId2"/>
              </a:rPr>
              <a:t>https://dirtandgravel.psu.edu/education-training/webinars/past-webinars/</a:t>
            </a:r>
            <a:r>
              <a:rPr lang="en-US" dirty="0"/>
              <a:t> </a:t>
            </a:r>
          </a:p>
          <a:p>
            <a:pPr lvl="1"/>
            <a:endParaRPr lang="en-US" dirty="0"/>
          </a:p>
        </p:txBody>
      </p:sp>
      <p:pic>
        <p:nvPicPr>
          <p:cNvPr id="4" name="Picture 3">
            <a:extLst>
              <a:ext uri="{FF2B5EF4-FFF2-40B4-BE49-F238E27FC236}">
                <a16:creationId xmlns:a16="http://schemas.microsoft.com/office/drawing/2014/main" id="{D8E97A34-6088-4B5F-9BF2-54ABC8B050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7120" y="4581525"/>
            <a:ext cx="9192743" cy="2000250"/>
          </a:xfrm>
          <a:prstGeom prst="rect">
            <a:avLst/>
          </a:prstGeom>
        </p:spPr>
      </p:pic>
      <p:pic>
        <p:nvPicPr>
          <p:cNvPr id="6" name="Picture 5">
            <a:extLst>
              <a:ext uri="{FF2B5EF4-FFF2-40B4-BE49-F238E27FC236}">
                <a16:creationId xmlns:a16="http://schemas.microsoft.com/office/drawing/2014/main" id="{0CDF678B-1289-4846-8868-4B5CFB0FDF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487121" y="2831727"/>
            <a:ext cx="9594153" cy="1749798"/>
          </a:xfrm>
          <a:prstGeom prst="rect">
            <a:avLst/>
          </a:prstGeom>
        </p:spPr>
      </p:pic>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7" name="Title 1">
            <a:extLst>
              <a:ext uri="{FF2B5EF4-FFF2-40B4-BE49-F238E27FC236}">
                <a16:creationId xmlns:a16="http://schemas.microsoft.com/office/drawing/2014/main" id="{A6D70712-77EA-4B47-8B48-5D4FE24C2A0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4229578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b="1" dirty="0">
                <a:solidFill>
                  <a:srgbClr val="FF0000"/>
                </a:solidFill>
              </a:rPr>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a:t>
            </a:r>
            <a:r>
              <a:rPr lang="en-US" sz="3200" b="1" dirty="0">
                <a:solidFill>
                  <a:srgbClr val="FF0000"/>
                </a:solidFill>
              </a:rPr>
              <a:t> </a:t>
            </a:r>
            <a:r>
              <a:rPr lang="en-US" sz="3200" dirty="0"/>
              <a:t>estimate</a:t>
            </a:r>
          </a:p>
          <a:p>
            <a:pPr lvl="1"/>
            <a:r>
              <a:rPr lang="en-US" sz="3200" b="1" dirty="0">
                <a:solidFill>
                  <a:srgbClr val="FF0000"/>
                </a:solidFill>
              </a:rPr>
              <a:t>Attachments</a:t>
            </a:r>
          </a:p>
          <a:p>
            <a:pPr marL="457200" lvl="1" indent="0">
              <a:buNone/>
            </a:pPr>
            <a:endParaRPr lang="en-US" sz="3200" dirty="0"/>
          </a:p>
          <a:p>
            <a:r>
              <a:rPr lang="en-US" sz="3600" dirty="0"/>
              <a:t>What to do if you need help</a:t>
            </a:r>
            <a:endParaRPr lang="en-US" sz="3200" dirty="0"/>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9717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endParaRPr lang="en-US" dirty="0"/>
          </a:p>
        </p:txBody>
      </p:sp>
      <p:pic>
        <p:nvPicPr>
          <p:cNvPr id="2" name="Picture 1">
            <a:extLst>
              <a:ext uri="{FF2B5EF4-FFF2-40B4-BE49-F238E27FC236}">
                <a16:creationId xmlns:a16="http://schemas.microsoft.com/office/drawing/2014/main" id="{BA8D87EE-6010-46DD-9C36-8CB13E616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3929" y="570950"/>
            <a:ext cx="4416979" cy="602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5DCDB328-2D29-484E-A75E-C556F9B71A01}"/>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5" name="Title 1">
            <a:extLst>
              <a:ext uri="{FF2B5EF4-FFF2-40B4-BE49-F238E27FC236}">
                <a16:creationId xmlns:a16="http://schemas.microsoft.com/office/drawing/2014/main" id="{8B471B96-6B66-4D26-8C89-367E6846438E}"/>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6064084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a:t>
            </a:r>
          </a:p>
          <a:p>
            <a:pPr marL="57150" indent="0">
              <a:buNone/>
            </a:pPr>
            <a:r>
              <a:rPr lang="en-US" sz="3400" dirty="0"/>
              <a:t>    off right-of-way work</a:t>
            </a:r>
          </a:p>
          <a:p>
            <a:endParaRPr lang="en-US" dirty="0"/>
          </a:p>
        </p:txBody>
      </p:sp>
      <p:grpSp>
        <p:nvGrpSpPr>
          <p:cNvPr id="6" name="Group 5">
            <a:extLst>
              <a:ext uri="{FF2B5EF4-FFF2-40B4-BE49-F238E27FC236}">
                <a16:creationId xmlns:a16="http://schemas.microsoft.com/office/drawing/2014/main" id="{3484251A-0986-462B-BEAD-7432BD56720F}"/>
              </a:ext>
            </a:extLst>
          </p:cNvPr>
          <p:cNvGrpSpPr/>
          <p:nvPr/>
        </p:nvGrpSpPr>
        <p:grpSpPr>
          <a:xfrm>
            <a:off x="6130738" y="570950"/>
            <a:ext cx="5805992" cy="6024160"/>
            <a:chOff x="6130738" y="570950"/>
            <a:chExt cx="5805992" cy="6024160"/>
          </a:xfrm>
        </p:grpSpPr>
        <p:pic>
          <p:nvPicPr>
            <p:cNvPr id="5" name="Picture 4">
              <a:extLst>
                <a:ext uri="{FF2B5EF4-FFF2-40B4-BE49-F238E27FC236}">
                  <a16:creationId xmlns:a16="http://schemas.microsoft.com/office/drawing/2014/main" id="{D0BD3487-F03A-44D7-93D7-713DBE1BF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0738" y="570950"/>
              <a:ext cx="4197723" cy="498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E8F31932-E210-43D2-AD7E-F71BAE433F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02146" y="3705225"/>
              <a:ext cx="3734584" cy="2889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8" name="Title 1">
            <a:extLst>
              <a:ext uri="{FF2B5EF4-FFF2-40B4-BE49-F238E27FC236}">
                <a16:creationId xmlns:a16="http://schemas.microsoft.com/office/drawing/2014/main" id="{A4AA2950-C354-40B1-9B66-A771E36644DA}"/>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9" name="Title 1">
            <a:extLst>
              <a:ext uri="{FF2B5EF4-FFF2-40B4-BE49-F238E27FC236}">
                <a16:creationId xmlns:a16="http://schemas.microsoft.com/office/drawing/2014/main" id="{0A01764F-69EB-498C-B3E2-E02838B456EE}"/>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spTree>
    <p:extLst>
      <p:ext uri="{BB962C8B-B14F-4D97-AF65-F5344CB8AC3E}">
        <p14:creationId xmlns:p14="http://schemas.microsoft.com/office/powerpoint/2010/main" val="324819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2" name="Picture 1">
            <a:extLst>
              <a:ext uri="{FF2B5EF4-FFF2-40B4-BE49-F238E27FC236}">
                <a16:creationId xmlns:a16="http://schemas.microsoft.com/office/drawing/2014/main" id="{076715A3-9E27-416D-AFC0-45D47A19DCCB}"/>
              </a:ext>
            </a:extLst>
          </p:cNvPr>
          <p:cNvPicPr>
            <a:picLocks noChangeAspect="1"/>
          </p:cNvPicPr>
          <p:nvPr/>
        </p:nvPicPr>
        <p:blipFill>
          <a:blip r:embed="rId3"/>
          <a:stretch>
            <a:fillRect/>
          </a:stretch>
        </p:blipFill>
        <p:spPr>
          <a:xfrm>
            <a:off x="3800475" y="2179320"/>
            <a:ext cx="8391525" cy="3352800"/>
          </a:xfrm>
          <a:prstGeom prst="rect">
            <a:avLst/>
          </a:prstGeom>
        </p:spPr>
      </p:pic>
    </p:spTree>
    <p:extLst>
      <p:ext uri="{BB962C8B-B14F-4D97-AF65-F5344CB8AC3E}">
        <p14:creationId xmlns:p14="http://schemas.microsoft.com/office/powerpoint/2010/main" val="179257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Stream Crossings</a:t>
            </a:r>
          </a:p>
        </p:txBody>
      </p:sp>
      <p:grpSp>
        <p:nvGrpSpPr>
          <p:cNvPr id="8" name="Group 7">
            <a:extLst>
              <a:ext uri="{FF2B5EF4-FFF2-40B4-BE49-F238E27FC236}">
                <a16:creationId xmlns:a16="http://schemas.microsoft.com/office/drawing/2014/main" id="{BB9B1546-AE52-4022-8B56-D35B1A5A7C18}"/>
              </a:ext>
            </a:extLst>
          </p:cNvPr>
          <p:cNvGrpSpPr/>
          <p:nvPr/>
        </p:nvGrpSpPr>
        <p:grpSpPr>
          <a:xfrm>
            <a:off x="3278288" y="399970"/>
            <a:ext cx="5983586" cy="6545180"/>
            <a:chOff x="3031606" y="399970"/>
            <a:chExt cx="5983586" cy="6545180"/>
          </a:xfrm>
        </p:grpSpPr>
        <p:pic>
          <p:nvPicPr>
            <p:cNvPr id="15" name="Picture 14" descr="A tunnel in the woods&#10;&#10;Description automatically generated with low confidence">
              <a:extLst>
                <a:ext uri="{FF2B5EF4-FFF2-40B4-BE49-F238E27FC236}">
                  <a16:creationId xmlns:a16="http://schemas.microsoft.com/office/drawing/2014/main" id="{F8795350-B004-4AF4-AC7C-E92ABB149F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1606" y="399970"/>
              <a:ext cx="5983586" cy="3816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picture containing tree, ground, outdoor, rock&#10;&#10;Description automatically generated">
              <a:extLst>
                <a:ext uri="{FF2B5EF4-FFF2-40B4-BE49-F238E27FC236}">
                  <a16:creationId xmlns:a16="http://schemas.microsoft.com/office/drawing/2014/main" id="{446BDDB5-2ADD-4F9F-8827-6FC6CD8F3F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31606" y="3295556"/>
              <a:ext cx="5983586" cy="3649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 Box 8"/>
            <p:cNvSpPr txBox="1">
              <a:spLocks noChangeArrowheads="1"/>
            </p:cNvSpPr>
            <p:nvPr/>
          </p:nvSpPr>
          <p:spPr bwMode="auto">
            <a:xfrm>
              <a:off x="3162300" y="607305"/>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Before</a:t>
              </a:r>
            </a:p>
          </p:txBody>
        </p:sp>
        <p:sp>
          <p:nvSpPr>
            <p:cNvPr id="21" name="Text Box 8">
              <a:extLst>
                <a:ext uri="{FF2B5EF4-FFF2-40B4-BE49-F238E27FC236}">
                  <a16:creationId xmlns:a16="http://schemas.microsoft.com/office/drawing/2014/main" id="{68F4C3B2-A70B-4DA5-93F9-9BF4CCEEA6AC}"/>
                </a:ext>
              </a:extLst>
            </p:cNvPr>
            <p:cNvSpPr txBox="1">
              <a:spLocks noChangeArrowheads="1"/>
            </p:cNvSpPr>
            <p:nvPr/>
          </p:nvSpPr>
          <p:spPr bwMode="auto">
            <a:xfrm>
              <a:off x="3162300" y="3336183"/>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After</a:t>
              </a:r>
            </a:p>
          </p:txBody>
        </p:sp>
      </p:grpSp>
      <p:sp>
        <p:nvSpPr>
          <p:cNvPr id="22" name="Text Box 8">
            <a:extLst>
              <a:ext uri="{FF2B5EF4-FFF2-40B4-BE49-F238E27FC236}">
                <a16:creationId xmlns:a16="http://schemas.microsoft.com/office/drawing/2014/main" id="{3D7E0F85-E9B2-4137-81B6-9AA75431307D}"/>
              </a:ext>
            </a:extLst>
          </p:cNvPr>
          <p:cNvSpPr txBox="1">
            <a:spLocks noChangeArrowheads="1"/>
          </p:cNvSpPr>
          <p:nvPr/>
        </p:nvSpPr>
        <p:spPr bwMode="auto">
          <a:xfrm>
            <a:off x="490636" y="718761"/>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Inlet</a:t>
            </a:r>
          </a:p>
        </p:txBody>
      </p:sp>
    </p:spTree>
    <p:extLst>
      <p:ext uri="{BB962C8B-B14F-4D97-AF65-F5344CB8AC3E}">
        <p14:creationId xmlns:p14="http://schemas.microsoft.com/office/powerpoint/2010/main" val="37186845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grpSp>
        <p:nvGrpSpPr>
          <p:cNvPr id="9" name="Group 8">
            <a:extLst>
              <a:ext uri="{FF2B5EF4-FFF2-40B4-BE49-F238E27FC236}">
                <a16:creationId xmlns:a16="http://schemas.microsoft.com/office/drawing/2014/main" id="{95EE7959-CE16-4740-AFA8-1A451CB20C72}"/>
              </a:ext>
            </a:extLst>
          </p:cNvPr>
          <p:cNvGrpSpPr/>
          <p:nvPr/>
        </p:nvGrpSpPr>
        <p:grpSpPr>
          <a:xfrm>
            <a:off x="6751376" y="41910"/>
            <a:ext cx="5076826" cy="6826153"/>
            <a:chOff x="6751376" y="41910"/>
            <a:chExt cx="5076826" cy="6826153"/>
          </a:xfrm>
        </p:grpSpPr>
        <p:pic>
          <p:nvPicPr>
            <p:cNvPr id="10" name="Content Placeholder 8">
              <a:extLst>
                <a:ext uri="{FF2B5EF4-FFF2-40B4-BE49-F238E27FC236}">
                  <a16:creationId xmlns:a16="http://schemas.microsoft.com/office/drawing/2014/main" id="{81FE625F-1FCE-4C6B-A0C0-F827CB07666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51376" y="41910"/>
              <a:ext cx="5076826" cy="6826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FB0BDF02-0B25-4213-8EBC-F8CA3C9492E4}"/>
                </a:ext>
              </a:extLst>
            </p:cNvPr>
            <p:cNvSpPr/>
            <p:nvPr/>
          </p:nvSpPr>
          <p:spPr>
            <a:xfrm>
              <a:off x="6942757" y="4802346"/>
              <a:ext cx="2879928" cy="196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073A2CD-09B4-43FD-9304-CBFB01346097}"/>
                </a:ext>
              </a:extLst>
            </p:cNvPr>
            <p:cNvSpPr/>
            <p:nvPr/>
          </p:nvSpPr>
          <p:spPr>
            <a:xfrm>
              <a:off x="6869862" y="2837392"/>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46781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r>
              <a:rPr lang="en-US" sz="3400" dirty="0"/>
              <a:t>Before Photos</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14" name="Picture 13">
            <a:extLst>
              <a:ext uri="{FF2B5EF4-FFF2-40B4-BE49-F238E27FC236}">
                <a16:creationId xmlns:a16="http://schemas.microsoft.com/office/drawing/2014/main" id="{A878D0F2-AF42-4340-9F4E-4C109B314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4760" y="2153920"/>
            <a:ext cx="7645315" cy="4304029"/>
          </a:xfrm>
          <a:prstGeom prst="rect">
            <a:avLst/>
          </a:prstGeom>
        </p:spPr>
      </p:pic>
    </p:spTree>
    <p:extLst>
      <p:ext uri="{BB962C8B-B14F-4D97-AF65-F5344CB8AC3E}">
        <p14:creationId xmlns:p14="http://schemas.microsoft.com/office/powerpoint/2010/main" val="1549811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r>
              <a:rPr lang="en-US" sz="3400" dirty="0"/>
              <a:t>Before Photos</a:t>
            </a:r>
          </a:p>
          <a:p>
            <a:r>
              <a:rPr lang="en-US" sz="3400" dirty="0"/>
              <a:t>Additional Design Details</a:t>
            </a:r>
          </a:p>
          <a:p>
            <a:pPr lvl="1"/>
            <a:r>
              <a:rPr lang="en-US" sz="3000" dirty="0"/>
              <a:t>Technical assistance</a:t>
            </a:r>
          </a:p>
          <a:p>
            <a:pPr lvl="1"/>
            <a:endParaRPr lang="en-US" sz="3000" dirty="0"/>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16" name="Picture 15">
            <a:extLst>
              <a:ext uri="{FF2B5EF4-FFF2-40B4-BE49-F238E27FC236}">
                <a16:creationId xmlns:a16="http://schemas.microsoft.com/office/drawing/2014/main" id="{C0867361-B841-4F3B-A650-E6E2295E9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2429" y="917182"/>
            <a:ext cx="5090471" cy="3817854"/>
          </a:xfrm>
          <a:prstGeom prst="rect">
            <a:avLst/>
          </a:prstGeom>
          <a:ln>
            <a:solidFill>
              <a:schemeClr val="tx1"/>
            </a:solidFill>
          </a:ln>
        </p:spPr>
      </p:pic>
      <p:pic>
        <p:nvPicPr>
          <p:cNvPr id="15" name="Picture 14">
            <a:extLst>
              <a:ext uri="{FF2B5EF4-FFF2-40B4-BE49-F238E27FC236}">
                <a16:creationId xmlns:a16="http://schemas.microsoft.com/office/drawing/2014/main" id="{A811041B-3116-44DF-A6E3-9A4DFB90CC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3616" y="736366"/>
            <a:ext cx="5968384" cy="5385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017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r>
              <a:rPr lang="en-US" sz="3400" dirty="0"/>
              <a:t>Before Photos</a:t>
            </a:r>
          </a:p>
          <a:p>
            <a:r>
              <a:rPr lang="en-US" sz="3400" dirty="0"/>
              <a:t>Additional Design Details</a:t>
            </a:r>
          </a:p>
          <a:p>
            <a:pPr lvl="1"/>
            <a:r>
              <a:rPr lang="en-US" sz="3000" dirty="0"/>
              <a:t>Technical assistance</a:t>
            </a:r>
          </a:p>
          <a:p>
            <a:pPr lvl="1"/>
            <a:r>
              <a:rPr lang="en-US" sz="3000" dirty="0"/>
              <a:t> Stream crossing design</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14" name="Picture 13">
            <a:extLst>
              <a:ext uri="{FF2B5EF4-FFF2-40B4-BE49-F238E27FC236}">
                <a16:creationId xmlns:a16="http://schemas.microsoft.com/office/drawing/2014/main" id="{3565F609-BB90-4257-A480-E385CDA348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1410" y="1026644"/>
            <a:ext cx="5960648" cy="5039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1567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r>
              <a:rPr lang="en-US" sz="3400" dirty="0"/>
              <a:t>Before Photos</a:t>
            </a:r>
          </a:p>
          <a:p>
            <a:r>
              <a:rPr lang="en-US" sz="3400" dirty="0"/>
              <a:t>Additional Design Details</a:t>
            </a:r>
          </a:p>
          <a:p>
            <a:pPr lvl="1"/>
            <a:r>
              <a:rPr lang="en-US" sz="3000" dirty="0"/>
              <a:t>Technical assistance</a:t>
            </a:r>
          </a:p>
          <a:p>
            <a:pPr lvl="1"/>
            <a:r>
              <a:rPr lang="en-US" sz="3000" dirty="0"/>
              <a:t> Stream crossing design</a:t>
            </a:r>
          </a:p>
          <a:p>
            <a:pPr lvl="1"/>
            <a:r>
              <a:rPr lang="en-US" sz="3000" dirty="0"/>
              <a:t>Technical Bulletins</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7" name="Picture 6">
            <a:extLst>
              <a:ext uri="{FF2B5EF4-FFF2-40B4-BE49-F238E27FC236}">
                <a16:creationId xmlns:a16="http://schemas.microsoft.com/office/drawing/2014/main" id="{D8F5A2E6-BC24-44D7-BA25-883D92C23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1516" y="570950"/>
            <a:ext cx="3572068" cy="477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24961296-6A9E-490B-A60D-F5496DF8AE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057" y="1300805"/>
            <a:ext cx="3572068" cy="4751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6FB6083-1C84-4E7E-B753-99F472EA1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0722" y="2356972"/>
            <a:ext cx="3771278" cy="4789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58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Permits</a:t>
            </a:r>
          </a:p>
          <a:p>
            <a:r>
              <a:rPr lang="en-US" sz="3400" dirty="0"/>
              <a:t>Project Narrative</a:t>
            </a:r>
          </a:p>
          <a:p>
            <a:r>
              <a:rPr lang="en-US" sz="3400" dirty="0"/>
              <a:t>Before Photos</a:t>
            </a:r>
          </a:p>
          <a:p>
            <a:r>
              <a:rPr lang="en-US" sz="3400" dirty="0"/>
              <a:t>Additional Design Details</a:t>
            </a:r>
          </a:p>
          <a:p>
            <a:pPr lvl="1"/>
            <a:r>
              <a:rPr lang="en-US" sz="3000" dirty="0"/>
              <a:t>Technical assistance</a:t>
            </a:r>
          </a:p>
          <a:p>
            <a:pPr lvl="1"/>
            <a:r>
              <a:rPr lang="en-US" sz="3000" dirty="0"/>
              <a:t> Stream crossing design</a:t>
            </a:r>
          </a:p>
          <a:p>
            <a:pPr lvl="1"/>
            <a:r>
              <a:rPr lang="en-US" sz="3000" dirty="0"/>
              <a:t>Technical Bulletins</a:t>
            </a:r>
          </a:p>
          <a:p>
            <a:pPr lvl="1"/>
            <a:r>
              <a:rPr lang="en-US" sz="3000" dirty="0"/>
              <a:t>Standard ESM Details</a:t>
            </a:r>
          </a:p>
          <a:p>
            <a:endParaRPr lang="en-US" dirty="0"/>
          </a:p>
        </p:txBody>
      </p:sp>
      <p:sp>
        <p:nvSpPr>
          <p:cNvPr id="5" name="Title 1">
            <a:extLst>
              <a:ext uri="{FF2B5EF4-FFF2-40B4-BE49-F238E27FC236}">
                <a16:creationId xmlns:a16="http://schemas.microsoft.com/office/drawing/2014/main" id="{EBC606CA-AF6A-4BA2-A96C-F88CAF7E417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Potential Attachments to the Grant Application</a:t>
            </a:r>
          </a:p>
        </p:txBody>
      </p:sp>
      <p:sp>
        <p:nvSpPr>
          <p:cNvPr id="6" name="Title 1">
            <a:extLst>
              <a:ext uri="{FF2B5EF4-FFF2-40B4-BE49-F238E27FC236}">
                <a16:creationId xmlns:a16="http://schemas.microsoft.com/office/drawing/2014/main" id="{63AF90A4-9C71-4001-A64C-D0B0AF72E051}"/>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10" name="Picture 9">
            <a:extLst>
              <a:ext uri="{FF2B5EF4-FFF2-40B4-BE49-F238E27FC236}">
                <a16:creationId xmlns:a16="http://schemas.microsoft.com/office/drawing/2014/main" id="{E801B686-5471-4387-B2E6-37DBBCACE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1410" y="570950"/>
            <a:ext cx="5723650" cy="571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18CE91F-BD77-4C29-B8F9-907D9372E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1195" y="923761"/>
            <a:ext cx="7130805" cy="5363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70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125326" cy="6134584"/>
          </a:xfrm>
        </p:spPr>
        <p:txBody>
          <a:bodyPr>
            <a:normAutofit fontScale="92500" lnSpcReduction="20000"/>
          </a:bodyPr>
          <a:lstStyle/>
          <a:p>
            <a:r>
              <a:rPr lang="en-US" sz="3600" dirty="0"/>
              <a:t>DGLVR Program Introduction</a:t>
            </a:r>
          </a:p>
          <a:p>
            <a:pPr marL="0" indent="0">
              <a:buNone/>
            </a:pPr>
            <a:r>
              <a:rPr lang="en-US" sz="2800" dirty="0"/>
              <a:t>   </a:t>
            </a:r>
          </a:p>
          <a:p>
            <a:r>
              <a:rPr lang="en-US" sz="3600" dirty="0"/>
              <a:t>Eligibility for DGLVR Grant funds</a:t>
            </a:r>
          </a:p>
          <a:p>
            <a:pPr marL="0" indent="0">
              <a:buNone/>
            </a:pPr>
            <a:endParaRPr lang="en-US" sz="3600" dirty="0"/>
          </a:p>
          <a:p>
            <a:r>
              <a:rPr lang="en-US" sz="3600" dirty="0"/>
              <a:t>Filling out the Grant Application</a:t>
            </a:r>
          </a:p>
          <a:p>
            <a:pPr lvl="1"/>
            <a:r>
              <a:rPr lang="en-US" sz="3200" dirty="0"/>
              <a:t>Page 1</a:t>
            </a:r>
          </a:p>
          <a:p>
            <a:pPr lvl="1"/>
            <a:r>
              <a:rPr lang="en-US" sz="3200" dirty="0"/>
              <a:t>Location map</a:t>
            </a:r>
          </a:p>
          <a:p>
            <a:pPr lvl="1"/>
            <a:r>
              <a:rPr lang="en-US" sz="3200" dirty="0"/>
              <a:t>Project sketch</a:t>
            </a:r>
          </a:p>
          <a:p>
            <a:pPr lvl="1"/>
            <a:r>
              <a:rPr lang="en-US" sz="3200" dirty="0"/>
              <a:t>Cost</a:t>
            </a:r>
            <a:r>
              <a:rPr lang="en-US" sz="3200" b="1" dirty="0">
                <a:solidFill>
                  <a:srgbClr val="FF0000"/>
                </a:solidFill>
              </a:rPr>
              <a:t> </a:t>
            </a:r>
            <a:r>
              <a:rPr lang="en-US" sz="3200" dirty="0"/>
              <a:t>estimate</a:t>
            </a:r>
          </a:p>
          <a:p>
            <a:pPr lvl="1"/>
            <a:r>
              <a:rPr lang="en-US" sz="3200" dirty="0"/>
              <a:t>Attachments</a:t>
            </a:r>
          </a:p>
          <a:p>
            <a:pPr marL="457200" lvl="1" indent="0">
              <a:buNone/>
            </a:pPr>
            <a:endParaRPr lang="en-US" sz="3200" dirty="0"/>
          </a:p>
          <a:p>
            <a:r>
              <a:rPr lang="en-US" sz="3600" b="1" dirty="0">
                <a:solidFill>
                  <a:srgbClr val="FF0000"/>
                </a:solidFill>
              </a:rPr>
              <a:t>What to do if you need help</a:t>
            </a:r>
            <a:endParaRPr lang="en-US" sz="3200" b="1" dirty="0">
              <a:solidFill>
                <a:srgbClr val="FF0000"/>
              </a:solidFill>
            </a:endParaRPr>
          </a:p>
          <a:p>
            <a:pPr lvl="1"/>
            <a:endParaRPr lang="en-US" sz="3200" dirty="0"/>
          </a:p>
          <a:p>
            <a:pPr marL="457200" lvl="1" indent="0">
              <a:buNone/>
            </a:pPr>
            <a:endParaRPr lang="en-US" sz="3200"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11" name="Title 1">
            <a:extLst>
              <a:ext uri="{FF2B5EF4-FFF2-40B4-BE49-F238E27FC236}">
                <a16:creationId xmlns:a16="http://schemas.microsoft.com/office/drawing/2014/main" id="{A61269D3-506B-4F64-8F24-92E7AAD91EAB}"/>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8" name="Picture 7">
            <a:extLst>
              <a:ext uri="{FF2B5EF4-FFF2-40B4-BE49-F238E27FC236}">
                <a16:creationId xmlns:a16="http://schemas.microsoft.com/office/drawing/2014/main" id="{6276BAF9-4948-4D5B-97D3-E118B30A2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6785562" y="694189"/>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99E6651B-3B52-47BB-A88D-518653D43C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775022" y="1578903"/>
            <a:ext cx="3000375" cy="3857624"/>
          </a:xfrm>
          <a:prstGeom prst="rect">
            <a:avLst/>
          </a:prstGeom>
          <a:ln>
            <a:solidFill>
              <a:schemeClr val="tx1"/>
            </a:solidFill>
          </a:ln>
        </p:spPr>
      </p:pic>
      <p:pic>
        <p:nvPicPr>
          <p:cNvPr id="13" name="Picture 12">
            <a:extLst>
              <a:ext uri="{FF2B5EF4-FFF2-40B4-BE49-F238E27FC236}">
                <a16:creationId xmlns:a16="http://schemas.microsoft.com/office/drawing/2014/main" id="{69B26DDD-13BE-4377-A5F4-8AEC5597D0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555" y="4201356"/>
            <a:ext cx="4163040" cy="2551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91920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4050000" cy="6175290"/>
          </a:xfrm>
        </p:spPr>
        <p:txBody>
          <a:bodyPr>
            <a:normAutofit/>
          </a:bodyPr>
          <a:lstStyle/>
          <a:p>
            <a:r>
              <a:rPr lang="en-US" dirty="0"/>
              <a:t>Reach out to your local County Conservation District</a:t>
            </a:r>
          </a:p>
          <a:p>
            <a:endParaRPr lang="en-US" dirty="0"/>
          </a:p>
          <a:p>
            <a:r>
              <a:rPr lang="en-US" dirty="0"/>
              <a:t>The Center for Dirt and Gravel Road Studies Website also includes information on all PA County Conservation Districts</a:t>
            </a:r>
            <a:endParaRPr lang="en-US" sz="4000" dirty="0"/>
          </a:p>
        </p:txBody>
      </p:sp>
      <p:sp>
        <p:nvSpPr>
          <p:cNvPr id="11" name="Title 1">
            <a:extLst>
              <a:ext uri="{FF2B5EF4-FFF2-40B4-BE49-F238E27FC236}">
                <a16:creationId xmlns:a16="http://schemas.microsoft.com/office/drawing/2014/main" id="{23BF2BD3-81AB-4BEF-BC3B-BE597D5BD4E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What to do if you need help</a:t>
            </a:r>
          </a:p>
        </p:txBody>
      </p:sp>
      <p:sp>
        <p:nvSpPr>
          <p:cNvPr id="12" name="Title 1">
            <a:extLst>
              <a:ext uri="{FF2B5EF4-FFF2-40B4-BE49-F238E27FC236}">
                <a16:creationId xmlns:a16="http://schemas.microsoft.com/office/drawing/2014/main" id="{98F575A4-6D50-4649-A505-F057650C08A2}"/>
              </a:ext>
            </a:extLst>
          </p:cNvPr>
          <p:cNvSpPr txBox="1">
            <a:spLocks/>
          </p:cNvSpPr>
          <p:nvPr/>
        </p:nvSpPr>
        <p:spPr>
          <a:xfrm>
            <a:off x="252548" y="839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CC"/>
                </a:solidFill>
                <a:effectLst/>
                <a:uLnTx/>
                <a:uFillTx/>
                <a:latin typeface="Calibri"/>
                <a:ea typeface="+mj-ea"/>
                <a:cs typeface="+mj-cs"/>
              </a:rPr>
              <a:t>DGLVR Grant Applications</a:t>
            </a:r>
          </a:p>
        </p:txBody>
      </p:sp>
      <p:pic>
        <p:nvPicPr>
          <p:cNvPr id="2" name="Picture 1">
            <a:extLst>
              <a:ext uri="{FF2B5EF4-FFF2-40B4-BE49-F238E27FC236}">
                <a16:creationId xmlns:a16="http://schemas.microsoft.com/office/drawing/2014/main" id="{4559A0A7-9440-4792-A9E6-C58372FC0C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4396" y="636990"/>
            <a:ext cx="7567604" cy="6024879"/>
          </a:xfrm>
          <a:prstGeom prst="rect">
            <a:avLst/>
          </a:prstGeom>
        </p:spPr>
      </p:pic>
    </p:spTree>
    <p:extLst>
      <p:ext uri="{BB962C8B-B14F-4D97-AF65-F5344CB8AC3E}">
        <p14:creationId xmlns:p14="http://schemas.microsoft.com/office/powerpoint/2010/main" val="8982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ound, tree, outdoor, rock&#10;&#10;Description automatically generated">
            <a:extLst>
              <a:ext uri="{FF2B5EF4-FFF2-40B4-BE49-F238E27FC236}">
                <a16:creationId xmlns:a16="http://schemas.microsoft.com/office/drawing/2014/main" id="{6AC050EE-7925-42B9-AA09-345E55AF90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79768" y="479837"/>
            <a:ext cx="5780626" cy="3989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2"/>
          <p:cNvSpPr>
            <a:spLocks noChangeArrowheads="1"/>
          </p:cNvSpPr>
          <p:nvPr/>
        </p:nvSpPr>
        <p:spPr bwMode="auto">
          <a:xfrm>
            <a:off x="2209800" y="5934075"/>
            <a:ext cx="1905000" cy="1828800"/>
          </a:xfrm>
          <a:prstGeom prst="rect">
            <a:avLst/>
          </a:prstGeom>
          <a:noFill/>
          <a:ln w="9525">
            <a:noFill/>
            <a:miter lim="800000"/>
            <a:headEnd/>
            <a:tailEnd/>
          </a:ln>
          <a:effectLst/>
        </p:spPr>
        <p:txBody>
          <a:bodyPr/>
          <a:lstStyle/>
          <a:p>
            <a:endParaRPr lang="en-US" sz="1400"/>
          </a:p>
        </p:txBody>
      </p:sp>
      <p:sp>
        <p:nvSpPr>
          <p:cNvPr id="26" name="Text Box 8"/>
          <p:cNvSpPr txBox="1">
            <a:spLocks noChangeArrowheads="1"/>
          </p:cNvSpPr>
          <p:nvPr/>
        </p:nvSpPr>
        <p:spPr bwMode="auto">
          <a:xfrm>
            <a:off x="3379768" y="-140"/>
            <a:ext cx="5780626" cy="40011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000" b="1">
                <a:latin typeface="Arial" panose="020B0604020202020204" pitchFamily="34" charset="0"/>
                <a:cs typeface="Arial" panose="020B0604020202020204" pitchFamily="34" charset="0"/>
              </a:rPr>
              <a:t>Project Primer: </a:t>
            </a:r>
            <a:r>
              <a:rPr lang="en-US" sz="2000" b="1">
                <a:solidFill>
                  <a:srgbClr val="FF0000"/>
                </a:solidFill>
                <a:latin typeface="Arial" panose="020B0604020202020204" pitchFamily="34" charset="0"/>
                <a:cs typeface="Arial" panose="020B0604020202020204" pitchFamily="34" charset="0"/>
              </a:rPr>
              <a:t>Stream Crossings</a:t>
            </a:r>
          </a:p>
        </p:txBody>
      </p:sp>
      <p:sp>
        <p:nvSpPr>
          <p:cNvPr id="18" name="Text Box 8"/>
          <p:cNvSpPr txBox="1">
            <a:spLocks noChangeArrowheads="1"/>
          </p:cNvSpPr>
          <p:nvPr/>
        </p:nvSpPr>
        <p:spPr bwMode="auto">
          <a:xfrm>
            <a:off x="3408982" y="607305"/>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Before</a:t>
            </a:r>
          </a:p>
        </p:txBody>
      </p:sp>
      <p:sp>
        <p:nvSpPr>
          <p:cNvPr id="22" name="Text Box 8">
            <a:extLst>
              <a:ext uri="{FF2B5EF4-FFF2-40B4-BE49-F238E27FC236}">
                <a16:creationId xmlns:a16="http://schemas.microsoft.com/office/drawing/2014/main" id="{3D7E0F85-E9B2-4137-81B6-9AA75431307D}"/>
              </a:ext>
            </a:extLst>
          </p:cNvPr>
          <p:cNvSpPr txBox="1">
            <a:spLocks noChangeArrowheads="1"/>
          </p:cNvSpPr>
          <p:nvPr/>
        </p:nvSpPr>
        <p:spPr bwMode="auto">
          <a:xfrm>
            <a:off x="490636" y="718761"/>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Outlet</a:t>
            </a:r>
          </a:p>
        </p:txBody>
      </p:sp>
      <p:pic>
        <p:nvPicPr>
          <p:cNvPr id="10" name="Picture 9">
            <a:extLst>
              <a:ext uri="{FF2B5EF4-FFF2-40B4-BE49-F238E27FC236}">
                <a16:creationId xmlns:a16="http://schemas.microsoft.com/office/drawing/2014/main" id="{8705DDA6-5ED8-4B41-8117-206EDD5D5E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79768" y="3578709"/>
            <a:ext cx="5802504" cy="3246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Text Box 8">
            <a:extLst>
              <a:ext uri="{FF2B5EF4-FFF2-40B4-BE49-F238E27FC236}">
                <a16:creationId xmlns:a16="http://schemas.microsoft.com/office/drawing/2014/main" id="{68F4C3B2-A70B-4DA5-93F9-9BF4CCEEA6AC}"/>
              </a:ext>
            </a:extLst>
          </p:cNvPr>
          <p:cNvSpPr txBox="1">
            <a:spLocks noChangeArrowheads="1"/>
          </p:cNvSpPr>
          <p:nvPr/>
        </p:nvSpPr>
        <p:spPr bwMode="auto">
          <a:xfrm>
            <a:off x="3357890" y="3614862"/>
            <a:ext cx="1384431" cy="523220"/>
          </a:xfrm>
          <a:prstGeom prst="rect">
            <a:avLst/>
          </a:prstGeom>
          <a:solidFill>
            <a:srgbClr val="FFFF99"/>
          </a:solidFill>
          <a:ln w="12700">
            <a:solidFill>
              <a:schemeClr val="tx1"/>
            </a:solidFill>
            <a:miter lim="800000"/>
            <a:headEnd/>
            <a:tailEnd/>
          </a:ln>
          <a:effectLst/>
        </p:spPr>
        <p:txBody>
          <a:bodyPr wrap="square">
            <a:spAutoFit/>
          </a:bodyPr>
          <a:lstStyle/>
          <a:p>
            <a:pPr algn="ctr"/>
            <a:r>
              <a:rPr lang="en-US" sz="2800" b="1" dirty="0">
                <a:latin typeface="Arial" panose="020B0604020202020204" pitchFamily="34" charset="0"/>
                <a:cs typeface="Arial" panose="020B0604020202020204" pitchFamily="34" charset="0"/>
              </a:rPr>
              <a:t>After</a:t>
            </a:r>
          </a:p>
        </p:txBody>
      </p:sp>
    </p:spTree>
    <p:extLst>
      <p:ext uri="{BB962C8B-B14F-4D97-AF65-F5344CB8AC3E}">
        <p14:creationId xmlns:p14="http://schemas.microsoft.com/office/powerpoint/2010/main" val="4071955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D9376A-1228-4362-BA7B-CD0D880A7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F9DE2A-682E-45D8-A153-8005FBC7D85F}">
  <ds:schemaRefs>
    <ds:schemaRef ds:uri="http://schemas.microsoft.com/office/2006/metadata/properties"/>
    <ds:schemaRef ds:uri="http://schemas.microsoft.com/office/infopath/2007/PartnerControls"/>
    <ds:schemaRef ds:uri="4ce192a9-dbef-4c03-a9bc-6926f8c61758"/>
  </ds:schemaRefs>
</ds:datastoreItem>
</file>

<file path=customXml/itemProps3.xml><?xml version="1.0" encoding="utf-8"?>
<ds:datastoreItem xmlns:ds="http://schemas.openxmlformats.org/officeDocument/2006/customXml" ds:itemID="{AE018F3F-2127-4169-8760-691B41677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4708</TotalTime>
  <Words>4290</Words>
  <Application>Microsoft Office PowerPoint</Application>
  <PresentationFormat>Widescreen</PresentationFormat>
  <Paragraphs>776</Paragraphs>
  <Slides>87</Slides>
  <Notes>76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87</vt:i4>
      </vt:variant>
    </vt:vector>
  </HeadingPairs>
  <TitlesOfParts>
    <vt:vector size="95" baseType="lpstr">
      <vt:lpstr>Arial</vt:lpstr>
      <vt:lpstr>Calibri</vt:lpstr>
      <vt:lpstr>Calibri Light</vt:lpstr>
      <vt:lpstr>Candara</vt:lpstr>
      <vt:lpstr>Gill Sans MT</vt:lpstr>
      <vt:lpstr>Times New Roman</vt:lpstr>
      <vt:lpstr>Office Theme</vt:lpstr>
      <vt:lpstr>1_Office Theme</vt:lpstr>
      <vt:lpstr>PowerPoint Presentation</vt:lpstr>
      <vt:lpstr>PowerPoint Presentation</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construction – placing road fill</vt:lpstr>
      <vt:lpstr>PowerPoint Presentation</vt:lpstr>
      <vt:lpstr>PowerPoint Presentation</vt:lpstr>
      <vt:lpstr>PowerPoint Presentation</vt:lpstr>
      <vt:lpstr>Outline</vt:lpstr>
      <vt:lpstr>Eligible Applicants</vt:lpstr>
      <vt:lpstr>PowerPoint Presentation</vt:lpstr>
      <vt:lpstr>Eligible Roads</vt:lpstr>
      <vt:lpstr>Project Eligibility</vt:lpstr>
      <vt:lpstr>Questions about Eligibility?</vt:lpstr>
      <vt:lpstr>PowerPoint Presentation</vt:lpstr>
      <vt:lpstr>Materials Estimation</vt:lpstr>
      <vt:lpstr>Materials Estimation</vt:lpstr>
      <vt:lpstr>PowerPoint Presentation</vt:lpstr>
      <vt:lpstr>Outline</vt:lpstr>
      <vt:lpstr>Why talk about grant applications?</vt:lpstr>
      <vt:lpstr>Why talk about grant applications?</vt:lpstr>
      <vt:lpstr>PowerPoint Presentation</vt:lpstr>
      <vt:lpstr>PowerPoint Presentation</vt:lpstr>
      <vt:lpstr>PowerPoint Presentation</vt:lpstr>
      <vt:lpstr>Outline</vt:lpstr>
      <vt:lpstr>PowerPoint Presentation</vt:lpstr>
      <vt:lpstr>PowerPoint Presentation</vt:lpstr>
      <vt:lpstr>Outline</vt:lpstr>
      <vt:lpstr>Location Map</vt:lpstr>
      <vt:lpstr>Location Map</vt:lpstr>
      <vt:lpstr>Outline</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sure to budget for all project components</vt:lpstr>
      <vt:lpstr>Erosion and Sediment (E&amp;S) Controls</vt:lpstr>
      <vt:lpstr>E&amp;S Controls to budget for</vt:lpstr>
      <vt:lpstr>PowerPoint Presentation</vt:lpstr>
      <vt:lpstr>Prevailing Wage</vt:lpstr>
      <vt:lpstr>Prevailing Wage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47</cp:revision>
  <dcterms:created xsi:type="dcterms:W3CDTF">2022-03-02T21:09:50Z</dcterms:created>
  <dcterms:modified xsi:type="dcterms:W3CDTF">2023-02-28T20:57:55Z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