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theme/themeOverride2.xml" ContentType="application/vnd.openxmlformats-officedocument.themeOverride+xml"/>
  <Override PartName="/ppt/notesSlides/notesSlide29.xml" ContentType="application/vnd.openxmlformats-officedocument.presentationml.notesSlide+xml"/>
  <Override PartName="/ppt/theme/themeOverride3.xml" ContentType="application/vnd.openxmlformats-officedocument.themeOverride+xml"/>
  <Override PartName="/ppt/notesSlides/notesSlide30.xml" ContentType="application/vnd.openxmlformats-officedocument.presentationml.notesSlide+xml"/>
  <Override PartName="/ppt/theme/themeOverride4.xml" ContentType="application/vnd.openxmlformats-officedocument.themeOverride+xml"/>
  <Override PartName="/ppt/notesSlides/notesSlide31.xml" ContentType="application/vnd.openxmlformats-officedocument.presentationml.notesSlide+xml"/>
  <Override PartName="/ppt/theme/themeOverride5.xml" ContentType="application/vnd.openxmlformats-officedocument.themeOverride+xml"/>
  <Override PartName="/ppt/notesSlides/notesSlide32.xml" ContentType="application/vnd.openxmlformats-officedocument.presentationml.notesSlide+xml"/>
  <Override PartName="/ppt/theme/themeOverride6.xml" ContentType="application/vnd.openxmlformats-officedocument.themeOverride+xml"/>
  <Override PartName="/ppt/notesSlides/notesSlide33.xml" ContentType="application/vnd.openxmlformats-officedocument.presentationml.notesSlide+xml"/>
  <Override PartName="/ppt/theme/themeOverride7.xml" ContentType="application/vnd.openxmlformats-officedocument.themeOverride+xml"/>
  <Override PartName="/ppt/notesSlides/notesSlide34.xml" ContentType="application/vnd.openxmlformats-officedocument.presentationml.notesSlide+xml"/>
  <Override PartName="/ppt/theme/themeOverride8.xml" ContentType="application/vnd.openxmlformats-officedocument.themeOverride+xml"/>
  <Override PartName="/ppt/notesSlides/notesSlide35.xml" ContentType="application/vnd.openxmlformats-officedocument.presentationml.notesSlide+xml"/>
  <Override PartName="/ppt/theme/themeOverride9.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87"/>
  </p:notesMasterIdLst>
  <p:sldIdLst>
    <p:sldId id="305" r:id="rId6"/>
    <p:sldId id="1680" r:id="rId7"/>
    <p:sldId id="1001" r:id="rId8"/>
    <p:sldId id="1681" r:id="rId9"/>
    <p:sldId id="394" r:id="rId10"/>
    <p:sldId id="404" r:id="rId11"/>
    <p:sldId id="396" r:id="rId12"/>
    <p:sldId id="1707" r:id="rId13"/>
    <p:sldId id="1736" r:id="rId14"/>
    <p:sldId id="398" r:id="rId15"/>
    <p:sldId id="403" r:id="rId16"/>
    <p:sldId id="1705" r:id="rId17"/>
    <p:sldId id="677" r:id="rId18"/>
    <p:sldId id="1676" r:id="rId19"/>
    <p:sldId id="413" r:id="rId20"/>
    <p:sldId id="303" r:id="rId21"/>
    <p:sldId id="1706" r:id="rId22"/>
    <p:sldId id="1067" r:id="rId23"/>
    <p:sldId id="306" r:id="rId24"/>
    <p:sldId id="294" r:id="rId25"/>
    <p:sldId id="295" r:id="rId26"/>
    <p:sldId id="1697" r:id="rId27"/>
    <p:sldId id="1641" r:id="rId28"/>
    <p:sldId id="884" r:id="rId29"/>
    <p:sldId id="1679" r:id="rId30"/>
    <p:sldId id="863" r:id="rId31"/>
    <p:sldId id="862" r:id="rId32"/>
    <p:sldId id="921" r:id="rId33"/>
    <p:sldId id="920" r:id="rId34"/>
    <p:sldId id="414" r:id="rId35"/>
    <p:sldId id="415" r:id="rId36"/>
    <p:sldId id="416" r:id="rId37"/>
    <p:sldId id="417" r:id="rId38"/>
    <p:sldId id="418" r:id="rId39"/>
    <p:sldId id="936" r:id="rId40"/>
    <p:sldId id="1698" r:id="rId41"/>
    <p:sldId id="940" r:id="rId42"/>
    <p:sldId id="942" r:id="rId43"/>
    <p:sldId id="386" r:id="rId44"/>
    <p:sldId id="444" r:id="rId45"/>
    <p:sldId id="1682" r:id="rId46"/>
    <p:sldId id="546" r:id="rId47"/>
    <p:sldId id="551" r:id="rId48"/>
    <p:sldId id="502" r:id="rId49"/>
    <p:sldId id="504" r:id="rId50"/>
    <p:sldId id="1702" r:id="rId51"/>
    <p:sldId id="505" r:id="rId52"/>
    <p:sldId id="296" r:id="rId53"/>
    <p:sldId id="1683" r:id="rId54"/>
    <p:sldId id="1685" r:id="rId55"/>
    <p:sldId id="1737" r:id="rId56"/>
    <p:sldId id="507" r:id="rId57"/>
    <p:sldId id="508" r:id="rId58"/>
    <p:sldId id="1677" r:id="rId59"/>
    <p:sldId id="1686" r:id="rId60"/>
    <p:sldId id="298" r:id="rId61"/>
    <p:sldId id="509" r:id="rId62"/>
    <p:sldId id="1687" r:id="rId63"/>
    <p:sldId id="1689" r:id="rId64"/>
    <p:sldId id="761" r:id="rId65"/>
    <p:sldId id="1699" r:id="rId66"/>
    <p:sldId id="299" r:id="rId67"/>
    <p:sldId id="511" r:id="rId68"/>
    <p:sldId id="512" r:id="rId69"/>
    <p:sldId id="1703" r:id="rId70"/>
    <p:sldId id="1690" r:id="rId71"/>
    <p:sldId id="1030" r:id="rId72"/>
    <p:sldId id="1693" r:id="rId73"/>
    <p:sldId id="1692" r:id="rId74"/>
    <p:sldId id="1019" r:id="rId75"/>
    <p:sldId id="300" r:id="rId76"/>
    <p:sldId id="410" r:id="rId77"/>
    <p:sldId id="1700" r:id="rId78"/>
    <p:sldId id="302" r:id="rId79"/>
    <p:sldId id="752" r:id="rId80"/>
    <p:sldId id="1678" r:id="rId81"/>
    <p:sldId id="304" r:id="rId82"/>
    <p:sldId id="513" r:id="rId83"/>
    <p:sldId id="1694" r:id="rId84"/>
    <p:sldId id="1695" r:id="rId85"/>
    <p:sldId id="1701"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47715-A351-48F6-A7EC-155E03D8025B}" v="2" dt="2023-02-28T20:29:34.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5311" autoAdjust="0"/>
  </p:normalViewPr>
  <p:slideViewPr>
    <p:cSldViewPr snapToGrid="0">
      <p:cViewPr varScale="1">
        <p:scale>
          <a:sx n="143" d="100"/>
          <a:sy n="143" d="100"/>
        </p:scale>
        <p:origin x="1008" y="88"/>
      </p:cViewPr>
      <p:guideLst/>
    </p:cSldViewPr>
  </p:slideViewPr>
  <p:notesTextViewPr>
    <p:cViewPr>
      <p:scale>
        <a:sx n="3" d="2"/>
        <a:sy n="3" d="2"/>
      </p:scale>
      <p:origin x="0" y="0"/>
    </p:cViewPr>
  </p:notesTextViewPr>
  <p:sorterViewPr>
    <p:cViewPr varScale="1">
      <p:scale>
        <a:sx n="1" d="1"/>
        <a:sy n="1" d="1"/>
      </p:scale>
      <p:origin x="0" y="-10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BF639461-0409-40BF-90A1-CEC7D3C39C36}"/>
    <pc:docChg chg="delSld">
      <pc:chgData name="Law, Sherri" userId="3da26e23-9ee6-4121-a54d-151d8db9998d" providerId="ADAL" clId="{BF639461-0409-40BF-90A1-CEC7D3C39C36}" dt="2023-02-28T20:21:55.159" v="0" actId="2696"/>
      <pc:docMkLst>
        <pc:docMk/>
      </pc:docMkLst>
      <pc:sldChg chg="del">
        <pc:chgData name="Law, Sherri" userId="3da26e23-9ee6-4121-a54d-151d8db9998d" providerId="ADAL" clId="{BF639461-0409-40BF-90A1-CEC7D3C39C36}" dt="2023-02-28T20:21:55.159" v="0" actId="2696"/>
        <pc:sldMkLst>
          <pc:docMk/>
          <pc:sldMk cId="1797038369"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56058-09DD-4029-9E77-927B17FCAD56}"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E7134-4D6D-4EA5-8F26-4CABD8A2D9E0}" type="slidenum">
              <a:rPr lang="en-US" smtClean="0"/>
              <a:t>‹#›</a:t>
            </a:fld>
            <a:endParaRPr lang="en-US"/>
          </a:p>
        </p:txBody>
      </p:sp>
    </p:spTree>
    <p:extLst>
      <p:ext uri="{BB962C8B-B14F-4D97-AF65-F5344CB8AC3E}">
        <p14:creationId xmlns:p14="http://schemas.microsoft.com/office/powerpoint/2010/main" val="350530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4A5973-D9D5-42CF-80C5-72F7A9C6BC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2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AAC28-D37D-4861-846E-9BFF0CADDEC8}" type="slidenum">
              <a:rPr lang="en-US"/>
              <a:pPr/>
              <a:t>10</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7451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AAC28-D37D-4861-846E-9BFF0CADDEC8}" type="slidenum">
              <a:rPr lang="en-US"/>
              <a:pPr/>
              <a:t>11</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8113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18490EF-F34A-49CD-A406-B9A5C1414B75}" type="slidenum">
              <a:rPr lang="en-US" smtClean="0"/>
              <a:pPr/>
              <a:t>12</a:t>
            </a:fld>
            <a:endParaRPr lang="en-US"/>
          </a:p>
        </p:txBody>
      </p:sp>
      <p:sp>
        <p:nvSpPr>
          <p:cNvPr id="44035" name="Rectangle 2"/>
          <p:cNvSpPr>
            <a:spLocks noGrp="1" noChangeArrowheads="1"/>
          </p:cNvSpPr>
          <p:nvPr>
            <p:ph type="body" idx="1"/>
          </p:nvPr>
        </p:nvSpPr>
        <p:spPr>
          <a:noFill/>
          <a:ln/>
        </p:spPr>
        <p:txBody>
          <a:bodyPr lIns="95645" tIns="46983" rIns="95645" bIns="46983"/>
          <a:lstStyle/>
          <a:p>
            <a:r>
              <a:rPr lang="en-US" dirty="0"/>
              <a:t>Roads are often built along and across streams. Water can cause road damage and wash away road material into these nearby streams, causing issues for both the road and water quality.</a:t>
            </a:r>
          </a:p>
        </p:txBody>
      </p:sp>
      <p:sp>
        <p:nvSpPr>
          <p:cNvPr id="44036" name="Rectangle 3"/>
          <p:cNvSpPr>
            <a:spLocks noGrp="1" noRot="1" noChangeAspect="1" noChangeArrowheads="1" noTextEdit="1"/>
          </p:cNvSpPr>
          <p:nvPr>
            <p:ph type="sldImg"/>
          </p:nvPr>
        </p:nvSpPr>
        <p:spPr>
          <a:xfrm>
            <a:off x="469900" y="727075"/>
            <a:ext cx="6375400" cy="3587750"/>
          </a:xfrm>
          <a:ln w="12700" cap="flat">
            <a:solidFill>
              <a:schemeClr val="tx1"/>
            </a:solidFill>
          </a:ln>
        </p:spPr>
      </p:sp>
    </p:spTree>
    <p:extLst>
      <p:ext uri="{BB962C8B-B14F-4D97-AF65-F5344CB8AC3E}">
        <p14:creationId xmlns:p14="http://schemas.microsoft.com/office/powerpoint/2010/main" val="18622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6314B3-2DC1-46E4-8DD7-834CB89D78D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3" name="Rectangle 2"/>
          <p:cNvSpPr>
            <a:spLocks noGrp="1" noRot="1" noChangeAspect="1" noChangeArrowheads="1" noTextEdit="1"/>
          </p:cNvSpPr>
          <p:nvPr>
            <p:ph type="sldImg"/>
          </p:nvPr>
        </p:nvSpPr>
        <p:spPr>
          <a:xfrm>
            <a:off x="382588" y="685800"/>
            <a:ext cx="6094412" cy="3429000"/>
          </a:xfrm>
          <a:ln/>
        </p:spPr>
      </p:sp>
      <p:sp>
        <p:nvSpPr>
          <p:cNvPr id="46084" name="Rectangle 3"/>
          <p:cNvSpPr>
            <a:spLocks noGrp="1" noChangeArrowheads="1"/>
          </p:cNvSpPr>
          <p:nvPr>
            <p:ph type="body" idx="1"/>
          </p:nvPr>
        </p:nvSpPr>
        <p:spPr>
          <a:noFill/>
          <a:ln/>
        </p:spPr>
        <p:txBody>
          <a:bodyPr/>
          <a:lstStyle/>
          <a:p>
            <a:pPr eaLnBrk="1" hangingPunct="1"/>
            <a:r>
              <a:rPr lang="en-US" dirty="0"/>
              <a:t>Naturally, rain water soaks into the ground and runs over the land in “sheet flow” that doesn’t cause erosion.</a:t>
            </a:r>
          </a:p>
          <a:p>
            <a:pPr eaLnBrk="1" hangingPunct="1"/>
            <a:r>
              <a:rPr lang="en-US" dirty="0"/>
              <a:t>Water collected in natural low spots on the landscape form streams.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96314B3-2DC1-46E4-8DD7-834CB89D78DE}" type="slidenum">
              <a:rPr lang="en-US" smtClean="0">
                <a:solidFill>
                  <a:srgbClr val="000000"/>
                </a:solidFill>
              </a:rPr>
              <a:pPr/>
              <a:t>14</a:t>
            </a:fld>
            <a:endParaRPr lang="en-US">
              <a:solidFill>
                <a:srgbClr val="000000"/>
              </a:solidFill>
            </a:endParaRPr>
          </a:p>
        </p:txBody>
      </p:sp>
      <p:sp>
        <p:nvSpPr>
          <p:cNvPr id="46083" name="Rectangle 2"/>
          <p:cNvSpPr>
            <a:spLocks noGrp="1" noRot="1" noChangeAspect="1" noChangeArrowheads="1" noTextEdit="1"/>
          </p:cNvSpPr>
          <p:nvPr>
            <p:ph type="sldImg"/>
          </p:nvPr>
        </p:nvSpPr>
        <p:spPr>
          <a:xfrm>
            <a:off x="458788" y="720725"/>
            <a:ext cx="6400800" cy="3600450"/>
          </a:xfrm>
          <a:ln/>
        </p:spPr>
      </p:sp>
      <p:sp>
        <p:nvSpPr>
          <p:cNvPr id="46084" name="Rectangle 3"/>
          <p:cNvSpPr>
            <a:spLocks noGrp="1" noChangeArrowheads="1"/>
          </p:cNvSpPr>
          <p:nvPr>
            <p:ph type="body" idx="1"/>
          </p:nvPr>
        </p:nvSpPr>
        <p:spPr>
          <a:noFill/>
          <a:ln/>
        </p:spPr>
        <p:txBody>
          <a:bodyPr/>
          <a:lstStyle/>
          <a:p>
            <a:pPr marL="380990" indent="-380990">
              <a:buFont typeface="Arial" panose="020B0604020202020204" pitchFamily="34" charset="0"/>
              <a:buChar char="•"/>
            </a:pPr>
            <a:r>
              <a:rPr lang="en-US" dirty="0"/>
              <a:t>This diagram shows how roads intercept water in the landscape and change drainage patterns</a:t>
            </a:r>
          </a:p>
          <a:p>
            <a:pPr marL="380990" indent="-380990">
              <a:buFont typeface="Arial" panose="020B0604020202020204" pitchFamily="34" charset="0"/>
              <a:buChar char="•"/>
            </a:pPr>
            <a:r>
              <a:rPr lang="en-US" dirty="0"/>
              <a:t>Traditional road drainage practices collect and concentrate water, which often causes erosion </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90796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5200" rtl="0" eaLnBrk="1" fontAlgn="base" latinLnBrk="0" hangingPunct="1">
              <a:lnSpc>
                <a:spcPct val="100000"/>
              </a:lnSpc>
              <a:spcBef>
                <a:spcPct val="0"/>
              </a:spcBef>
              <a:spcAft>
                <a:spcPct val="0"/>
              </a:spcAft>
              <a:buClrTx/>
              <a:buSzTx/>
              <a:buFontTx/>
              <a:buNone/>
              <a:tabLst/>
              <a:defRPr/>
            </a:pPr>
            <a:fld id="{8EE46032-EF6C-4CB4-9FCC-106BD3D308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5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7838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70546B4-E714-4E57-A21A-6F3F10D5774C}" type="slidenum">
              <a:rPr lang="en-US" smtClean="0"/>
              <a:pPr/>
              <a:t>16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49713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CB2C8DA-3846-4260-8702-0864251EC6D9}" type="slidenum">
              <a:rPr lang="en-US" smtClean="0"/>
              <a:pPr/>
              <a:t>17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17455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Stormwater carried for long distances alongside roads create deep ditches, which are safety hazards.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4165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CB2C8DA-3846-4260-8702-0864251EC6D9}" type="slidenum">
              <a:rPr lang="en-US" smtClean="0"/>
              <a:pPr/>
              <a:t>19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Good</a:t>
            </a:r>
          </a:p>
        </p:txBody>
      </p:sp>
    </p:spTree>
    <p:extLst>
      <p:ext uri="{BB962C8B-B14F-4D97-AF65-F5344CB8AC3E}">
        <p14:creationId xmlns:p14="http://schemas.microsoft.com/office/powerpoint/2010/main" val="415837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7E7134-4D6D-4EA5-8F26-4CABD8A2D9E0}" type="slidenum">
              <a:rPr lang="en-US" smtClean="0"/>
              <a:t>2</a:t>
            </a:fld>
            <a:endParaRPr lang="en-US"/>
          </a:p>
        </p:txBody>
      </p:sp>
    </p:spTree>
    <p:extLst>
      <p:ext uri="{BB962C8B-B14F-4D97-AF65-F5344CB8AC3E}">
        <p14:creationId xmlns:p14="http://schemas.microsoft.com/office/powerpoint/2010/main" val="11821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F5D8885-9406-493F-A6E3-EEEF52340D9D}" type="slidenum">
              <a:rPr lang="en-US" smtClean="0"/>
              <a:pPr/>
              <a:t>20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Good</a:t>
            </a:r>
          </a:p>
        </p:txBody>
      </p:sp>
    </p:spTree>
    <p:extLst>
      <p:ext uri="{BB962C8B-B14F-4D97-AF65-F5344CB8AC3E}">
        <p14:creationId xmlns:p14="http://schemas.microsoft.com/office/powerpoint/2010/main" val="3635472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5EE1D9-2817-4AD3-B72A-170E1D6D1C69}" type="slidenum">
              <a:rPr lang="en-US" smtClean="0"/>
              <a:pPr/>
              <a:t>21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t>Good.</a:t>
            </a:r>
          </a:p>
        </p:txBody>
      </p:sp>
    </p:spTree>
    <p:extLst>
      <p:ext uri="{BB962C8B-B14F-4D97-AF65-F5344CB8AC3E}">
        <p14:creationId xmlns:p14="http://schemas.microsoft.com/office/powerpoint/2010/main" val="2850618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96314B3-2DC1-46E4-8DD7-834CB89D78DE}" type="slidenum">
              <a:rPr lang="en-US" smtClean="0">
                <a:solidFill>
                  <a:srgbClr val="000000"/>
                </a:solidFill>
              </a:rPr>
              <a:pPr/>
              <a:t>22</a:t>
            </a:fld>
            <a:endParaRPr lang="en-US">
              <a:solidFill>
                <a:srgbClr val="000000"/>
              </a:solidFill>
            </a:endParaRPr>
          </a:p>
        </p:txBody>
      </p:sp>
      <p:sp>
        <p:nvSpPr>
          <p:cNvPr id="46083" name="Rectangle 2"/>
          <p:cNvSpPr>
            <a:spLocks noGrp="1" noRot="1" noChangeAspect="1" noChangeArrowheads="1" noTextEdit="1"/>
          </p:cNvSpPr>
          <p:nvPr>
            <p:ph type="sldImg"/>
          </p:nvPr>
        </p:nvSpPr>
        <p:spPr>
          <a:xfrm>
            <a:off x="458788" y="720725"/>
            <a:ext cx="6400800" cy="3600450"/>
          </a:xfrm>
          <a:ln/>
        </p:spPr>
      </p:sp>
      <p:sp>
        <p:nvSpPr>
          <p:cNvPr id="46084" name="Rectangle 3"/>
          <p:cNvSpPr>
            <a:spLocks noGrp="1" noChangeArrowheads="1"/>
          </p:cNvSpPr>
          <p:nvPr>
            <p:ph type="body" idx="1"/>
          </p:nvPr>
        </p:nvSpPr>
        <p:spPr>
          <a:noFill/>
          <a:ln/>
        </p:spPr>
        <p:txBody>
          <a:bodyPr/>
          <a:lstStyle/>
          <a:p>
            <a:pPr marL="380990" indent="-380990">
              <a:buFont typeface="Arial" panose="020B0604020202020204" pitchFamily="34" charset="0"/>
              <a:buChar char="•"/>
            </a:pPr>
            <a:r>
              <a:rPr lang="en-US" dirty="0"/>
              <a:t>This diagram shows how roads intercept water in the landscape and change drainage patterns</a:t>
            </a:r>
          </a:p>
          <a:p>
            <a:pPr marL="380990" indent="-380990">
              <a:buFont typeface="Arial" panose="020B0604020202020204" pitchFamily="34" charset="0"/>
              <a:buChar char="•"/>
            </a:pPr>
            <a:r>
              <a:rPr lang="en-US" dirty="0"/>
              <a:t>Traditional road drainage practices collect and concentrate water, which often causes erosion </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3797000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96314B3-2DC1-46E4-8DD7-834CB89D78DE}" type="slidenum">
              <a:rPr lang="en-US" smtClean="0">
                <a:solidFill>
                  <a:srgbClr val="000000"/>
                </a:solidFill>
              </a:rPr>
              <a:pPr/>
              <a:t>23</a:t>
            </a:fld>
            <a:endParaRPr lang="en-US">
              <a:solidFill>
                <a:srgbClr val="000000"/>
              </a:solidFill>
            </a:endParaRPr>
          </a:p>
        </p:txBody>
      </p:sp>
      <p:sp>
        <p:nvSpPr>
          <p:cNvPr id="46083" name="Rectangle 2"/>
          <p:cNvSpPr>
            <a:spLocks noGrp="1" noRot="1" noChangeAspect="1" noChangeArrowheads="1" noTextEdit="1"/>
          </p:cNvSpPr>
          <p:nvPr>
            <p:ph type="sldImg"/>
          </p:nvPr>
        </p:nvSpPr>
        <p:spPr>
          <a:xfrm>
            <a:off x="382588" y="685800"/>
            <a:ext cx="6094412" cy="3429000"/>
          </a:xfrm>
          <a:ln/>
        </p:spPr>
      </p:sp>
      <p:sp>
        <p:nvSpPr>
          <p:cNvPr id="46084" name="Rectangle 3"/>
          <p:cNvSpPr>
            <a:spLocks noGrp="1" noChangeArrowheads="1"/>
          </p:cNvSpPr>
          <p:nvPr>
            <p:ph type="body" idx="1"/>
          </p:nvPr>
        </p:nvSpPr>
        <p:spPr>
          <a:noFill/>
          <a:ln/>
        </p:spPr>
        <p:txBody>
          <a:bodyPr/>
          <a:lstStyle/>
          <a:p>
            <a:pPr marL="285750" indent="-285750">
              <a:buFont typeface="Arial" panose="020B0604020202020204" pitchFamily="34" charset="0"/>
              <a:buChar char="•"/>
            </a:pPr>
            <a:r>
              <a:rPr lang="en-US" dirty="0"/>
              <a:t>Adding more storm water outlets spreads out and slows down stormwater, preventing erosion</a:t>
            </a:r>
          </a:p>
          <a:p>
            <a:pPr marL="285750" indent="-285750">
              <a:buFont typeface="Arial" panose="020B0604020202020204" pitchFamily="34" charset="0"/>
              <a:buChar char="•"/>
            </a:pPr>
            <a:r>
              <a:rPr lang="en-US" dirty="0"/>
              <a:t>Replacing undersized stream crossing structures can also protect roads and water quality</a:t>
            </a:r>
          </a:p>
        </p:txBody>
      </p:sp>
    </p:spTree>
    <p:extLst>
      <p:ext uri="{BB962C8B-B14F-4D97-AF65-F5344CB8AC3E}">
        <p14:creationId xmlns:p14="http://schemas.microsoft.com/office/powerpoint/2010/main" val="3371011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 example DGR Project: </a:t>
            </a:r>
          </a:p>
          <a:p>
            <a:endParaRPr lang="en-US" dirty="0"/>
          </a:p>
        </p:txBody>
      </p:sp>
      <p:sp>
        <p:nvSpPr>
          <p:cNvPr id="4" name="Slide Number Placeholder 3"/>
          <p:cNvSpPr>
            <a:spLocks noGrp="1"/>
          </p:cNvSpPr>
          <p:nvPr>
            <p:ph type="sldNum" sz="quarter" idx="5"/>
          </p:nvPr>
        </p:nvSpPr>
        <p:spPr/>
        <p:txBody>
          <a:bodyPr/>
          <a:lstStyle/>
          <a:p>
            <a:fld id="{F2428D41-413E-4AE2-A426-1147D6FFBEE7}" type="slidenum">
              <a:rPr lang="en-US" smtClean="0"/>
              <a:pPr/>
              <a:t>24</a:t>
            </a:fld>
            <a:endParaRPr lang="en-US"/>
          </a:p>
        </p:txBody>
      </p:sp>
    </p:spTree>
    <p:extLst>
      <p:ext uri="{BB962C8B-B14F-4D97-AF65-F5344CB8AC3E}">
        <p14:creationId xmlns:p14="http://schemas.microsoft.com/office/powerpoint/2010/main" val="2918829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 example DGR Project: </a:t>
            </a:r>
          </a:p>
          <a:p>
            <a:endParaRPr lang="en-US" dirty="0"/>
          </a:p>
        </p:txBody>
      </p:sp>
      <p:sp>
        <p:nvSpPr>
          <p:cNvPr id="4" name="Slide Number Placeholder 3"/>
          <p:cNvSpPr>
            <a:spLocks noGrp="1"/>
          </p:cNvSpPr>
          <p:nvPr>
            <p:ph type="sldNum" sz="quarter" idx="5"/>
          </p:nvPr>
        </p:nvSpPr>
        <p:spPr/>
        <p:txBody>
          <a:bodyPr/>
          <a:lstStyle/>
          <a:p>
            <a:fld id="{F2428D41-413E-4AE2-A426-1147D6FFBEE7}" type="slidenum">
              <a:rPr lang="en-US" smtClean="0"/>
              <a:pPr/>
              <a:t>25</a:t>
            </a:fld>
            <a:endParaRPr lang="en-US"/>
          </a:p>
        </p:txBody>
      </p:sp>
    </p:spTree>
    <p:extLst>
      <p:ext uri="{BB962C8B-B14F-4D97-AF65-F5344CB8AC3E}">
        <p14:creationId xmlns:p14="http://schemas.microsoft.com/office/powerpoint/2010/main" val="3297101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Road fill raises the road and establishes appropriate shape (road crown) to allow water to drain from the road.</a:t>
            </a:r>
          </a:p>
          <a:p>
            <a:endParaRPr lang="en-US" dirty="0"/>
          </a:p>
        </p:txBody>
      </p:sp>
      <p:sp>
        <p:nvSpPr>
          <p:cNvPr id="4" name="Slide Number Placeholder 3"/>
          <p:cNvSpPr>
            <a:spLocks noGrp="1"/>
          </p:cNvSpPr>
          <p:nvPr>
            <p:ph type="sldNum" sz="quarter" idx="5"/>
          </p:nvPr>
        </p:nvSpPr>
        <p:spPr/>
        <p:txBody>
          <a:bodyPr/>
          <a:lstStyle/>
          <a:p>
            <a:fld id="{F2428D41-413E-4AE2-A426-1147D6FFBEE7}" type="slidenum">
              <a:rPr lang="en-US" smtClean="0"/>
              <a:pPr/>
              <a:t>26</a:t>
            </a:fld>
            <a:endParaRPr lang="en-US"/>
          </a:p>
        </p:txBody>
      </p:sp>
    </p:spTree>
    <p:extLst>
      <p:ext uri="{BB962C8B-B14F-4D97-AF65-F5344CB8AC3E}">
        <p14:creationId xmlns:p14="http://schemas.microsoft.com/office/powerpoint/2010/main" val="1036780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Shallow cross pipes do not cause erosion at the outlet of the pipe</a:t>
            </a:r>
          </a:p>
        </p:txBody>
      </p:sp>
      <p:sp>
        <p:nvSpPr>
          <p:cNvPr id="4" name="Slide Number Placeholder 3"/>
          <p:cNvSpPr>
            <a:spLocks noGrp="1"/>
          </p:cNvSpPr>
          <p:nvPr>
            <p:ph type="sldNum" sz="quarter" idx="5"/>
          </p:nvPr>
        </p:nvSpPr>
        <p:spPr/>
        <p:txBody>
          <a:bodyPr/>
          <a:lstStyle/>
          <a:p>
            <a:fld id="{F2428D41-413E-4AE2-A426-1147D6FFBEE7}" type="slidenum">
              <a:rPr lang="en-US" smtClean="0"/>
              <a:pPr/>
              <a:t>27</a:t>
            </a:fld>
            <a:endParaRPr lang="en-US"/>
          </a:p>
        </p:txBody>
      </p:sp>
    </p:spTree>
    <p:extLst>
      <p:ext uri="{BB962C8B-B14F-4D97-AF65-F5344CB8AC3E}">
        <p14:creationId xmlns:p14="http://schemas.microsoft.com/office/powerpoint/2010/main" val="1660612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5731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087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3896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328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5971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276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748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4278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173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1680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8172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606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654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0238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56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56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9920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741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1889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4137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7074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52145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3513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475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AAC28-D37D-4861-846E-9BFF0CADDEC8}" type="slidenum">
              <a:rPr lang="en-US"/>
              <a:pPr/>
              <a:t>5</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167633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5230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74023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00015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18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8935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2423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2946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35709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4847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403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AAC28-D37D-4861-846E-9BFF0CADDEC8}" type="slidenum">
              <a:rPr lang="en-US"/>
              <a:pPr/>
              <a:t>6</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5058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20503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5118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2145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96314B3-2DC1-46E4-8DD7-834CB89D78DE}" type="slidenum">
              <a:rPr lang="en-US" smtClean="0">
                <a:solidFill>
                  <a:srgbClr val="000000"/>
                </a:solidFill>
              </a:rPr>
              <a:pPr/>
              <a:t>65</a:t>
            </a:fld>
            <a:endParaRPr lang="en-US">
              <a:solidFill>
                <a:srgbClr val="000000"/>
              </a:solidFill>
            </a:endParaRPr>
          </a:p>
        </p:txBody>
      </p:sp>
      <p:sp>
        <p:nvSpPr>
          <p:cNvPr id="46083" name="Rectangle 2"/>
          <p:cNvSpPr>
            <a:spLocks noGrp="1" noRot="1" noChangeAspect="1" noChangeArrowheads="1" noTextEdit="1"/>
          </p:cNvSpPr>
          <p:nvPr>
            <p:ph type="sldImg"/>
          </p:nvPr>
        </p:nvSpPr>
        <p:spPr>
          <a:xfrm>
            <a:off x="458788" y="720725"/>
            <a:ext cx="6400800" cy="3600450"/>
          </a:xfrm>
          <a:ln/>
        </p:spPr>
      </p:sp>
      <p:sp>
        <p:nvSpPr>
          <p:cNvPr id="46084" name="Rectangle 3"/>
          <p:cNvSpPr>
            <a:spLocks noGrp="1" noChangeArrowheads="1"/>
          </p:cNvSpPr>
          <p:nvPr>
            <p:ph type="body" idx="1"/>
          </p:nvPr>
        </p:nvSpPr>
        <p:spPr>
          <a:noFill/>
          <a:ln/>
        </p:spPr>
        <p:txBody>
          <a:bodyPr/>
          <a:lstStyle/>
          <a:p>
            <a:pPr marL="380990" indent="-380990">
              <a:buFont typeface="Arial" panose="020B0604020202020204" pitchFamily="34" charset="0"/>
              <a:buChar char="•"/>
            </a:pPr>
            <a:r>
              <a:rPr lang="en-US" dirty="0"/>
              <a:t>Don’t forget that the goal of the DGLVR Program is to provide both road and environmental benefits</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10314445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96314B3-2DC1-46E4-8DD7-834CB89D78DE}" type="slidenum">
              <a:rPr lang="en-US" smtClean="0">
                <a:solidFill>
                  <a:srgbClr val="000000"/>
                </a:solidFill>
              </a:rPr>
              <a:pPr/>
              <a:t>66</a:t>
            </a:fld>
            <a:endParaRPr lang="en-US">
              <a:solidFill>
                <a:srgbClr val="000000"/>
              </a:solidFill>
            </a:endParaRPr>
          </a:p>
        </p:txBody>
      </p:sp>
      <p:sp>
        <p:nvSpPr>
          <p:cNvPr id="46083" name="Rectangle 2"/>
          <p:cNvSpPr>
            <a:spLocks noGrp="1" noRot="1" noChangeAspect="1" noChangeArrowheads="1" noTextEdit="1"/>
          </p:cNvSpPr>
          <p:nvPr>
            <p:ph type="sldImg"/>
          </p:nvPr>
        </p:nvSpPr>
        <p:spPr>
          <a:xfrm>
            <a:off x="382588" y="685800"/>
            <a:ext cx="6094412" cy="3429000"/>
          </a:xfrm>
          <a:ln/>
        </p:spPr>
      </p:sp>
      <p:sp>
        <p:nvSpPr>
          <p:cNvPr id="46084" name="Rectangle 3"/>
          <p:cNvSpPr>
            <a:spLocks noGrp="1" noChangeArrowheads="1"/>
          </p:cNvSpPr>
          <p:nvPr>
            <p:ph type="body" idx="1"/>
          </p:nvPr>
        </p:nvSpPr>
        <p:spPr>
          <a:noFill/>
          <a:ln/>
        </p:spPr>
        <p:txBody>
          <a:bodyPr/>
          <a:lstStyle/>
          <a:p>
            <a:pPr marL="285750" indent="-285750">
              <a:buFont typeface="Arial" panose="020B0604020202020204" pitchFamily="34" charset="0"/>
              <a:buChar char="•"/>
            </a:pPr>
            <a:r>
              <a:rPr lang="en-US" dirty="0"/>
              <a:t>Projects should implement ESM practices to spread out and slow down stormwater, as well as disconnect road drainage from streams and other bodies of water.</a:t>
            </a:r>
          </a:p>
        </p:txBody>
      </p:sp>
    </p:spTree>
    <p:extLst>
      <p:ext uri="{BB962C8B-B14F-4D97-AF65-F5344CB8AC3E}">
        <p14:creationId xmlns:p14="http://schemas.microsoft.com/office/powerpoint/2010/main" val="38938741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Don’t forget that the law establishing the DGLVR Program allows QABs to add requirements to applications – see excerpt of Section 9106 of the PA Motor Vehicle code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1DC7E-0E27-44BB-8E4B-194FBB5E19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7567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Technical bulletins can be added to a grant application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1DC7E-0E27-44BB-8E4B-194FBB5E19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396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1DC7E-0E27-44BB-8E4B-194FBB5E19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0073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6558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06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1D440B2-025E-413B-B439-BEB4DA876933}" type="slidenum">
              <a:rPr lang="en-US" smtClean="0"/>
              <a:pPr/>
              <a:t>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3495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215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9173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5219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4885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46962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QAB policies or ranking criteria are updated, please make sure to share the updated version with the Center so the updated documents can be added to the Center’s website.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1906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31612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5601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393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1D440B2-025E-413B-B439-BEB4DA876933}" type="slidenum">
              <a:rPr lang="en-US" smtClean="0"/>
              <a:pPr/>
              <a:t>8</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2525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1D440B2-025E-413B-B439-BEB4DA876933}" type="slidenum">
              <a:rPr lang="en-US" smtClean="0"/>
              <a:pPr/>
              <a:t>9</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642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82C0-AC70-457D-A6F8-A77A39EBA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D08B4C-28EC-4CB3-86AA-74190C76C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C2E6C0-7D29-4CD2-B8F8-7D228CC2F999}"/>
              </a:ext>
            </a:extLst>
          </p:cNvPr>
          <p:cNvSpPr>
            <a:spLocks noGrp="1"/>
          </p:cNvSpPr>
          <p:nvPr>
            <p:ph type="dt" sz="half" idx="10"/>
          </p:nvPr>
        </p:nvSpPr>
        <p:spPr/>
        <p:txBody>
          <a:bodyPr/>
          <a:lstStyle/>
          <a:p>
            <a:fld id="{7728A656-BEB3-43F6-9580-6FD4EF40C1A8}" type="datetimeFigureOut">
              <a:rPr lang="en-US" smtClean="0"/>
              <a:t>2/28/2023</a:t>
            </a:fld>
            <a:endParaRPr lang="en-US"/>
          </a:p>
        </p:txBody>
      </p:sp>
      <p:sp>
        <p:nvSpPr>
          <p:cNvPr id="5" name="Footer Placeholder 4">
            <a:extLst>
              <a:ext uri="{FF2B5EF4-FFF2-40B4-BE49-F238E27FC236}">
                <a16:creationId xmlns:a16="http://schemas.microsoft.com/office/drawing/2014/main" id="{6C4EB9C6-3E91-400A-A664-1E481A38C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23624-A7A5-4408-85DA-8F6AEBDFB6A0}"/>
              </a:ext>
            </a:extLst>
          </p:cNvPr>
          <p:cNvSpPr>
            <a:spLocks noGrp="1"/>
          </p:cNvSpPr>
          <p:nvPr>
            <p:ph type="sldNum" sz="quarter" idx="12"/>
          </p:nvPr>
        </p:nvSpPr>
        <p:spPr/>
        <p:txBody>
          <a:bodyPr/>
          <a:lstStyle/>
          <a:p>
            <a:fld id="{0FA82A00-D216-4966-B29C-3F6B2C1808E1}" type="slidenum">
              <a:rPr lang="en-US" smtClean="0"/>
              <a:t>‹#›</a:t>
            </a:fld>
            <a:endParaRPr lang="en-US"/>
          </a:p>
        </p:txBody>
      </p:sp>
    </p:spTree>
    <p:extLst>
      <p:ext uri="{BB962C8B-B14F-4D97-AF65-F5344CB8AC3E}">
        <p14:creationId xmlns:p14="http://schemas.microsoft.com/office/powerpoint/2010/main" val="3442913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07DE2-B991-4F18-9D80-B2601BA44D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03C093-A698-40E0-A0B0-4AB6412300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2B7E3-475F-4E80-854F-D48CDB2C9A73}"/>
              </a:ext>
            </a:extLst>
          </p:cNvPr>
          <p:cNvSpPr>
            <a:spLocks noGrp="1"/>
          </p:cNvSpPr>
          <p:nvPr>
            <p:ph type="dt" sz="half" idx="10"/>
          </p:nvPr>
        </p:nvSpPr>
        <p:spPr/>
        <p:txBody>
          <a:bodyPr/>
          <a:lstStyle/>
          <a:p>
            <a:fld id="{7728A656-BEB3-43F6-9580-6FD4EF40C1A8}" type="datetimeFigureOut">
              <a:rPr lang="en-US" smtClean="0"/>
              <a:t>2/28/2023</a:t>
            </a:fld>
            <a:endParaRPr lang="en-US"/>
          </a:p>
        </p:txBody>
      </p:sp>
      <p:sp>
        <p:nvSpPr>
          <p:cNvPr id="5" name="Footer Placeholder 4">
            <a:extLst>
              <a:ext uri="{FF2B5EF4-FFF2-40B4-BE49-F238E27FC236}">
                <a16:creationId xmlns:a16="http://schemas.microsoft.com/office/drawing/2014/main" id="{BDECBF1D-61F7-4DE9-9D09-74E242764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5221A-2C87-4755-8A08-C7F41B989747}"/>
              </a:ext>
            </a:extLst>
          </p:cNvPr>
          <p:cNvSpPr>
            <a:spLocks noGrp="1"/>
          </p:cNvSpPr>
          <p:nvPr>
            <p:ph type="sldNum" sz="quarter" idx="12"/>
          </p:nvPr>
        </p:nvSpPr>
        <p:spPr/>
        <p:txBody>
          <a:bodyPr/>
          <a:lstStyle/>
          <a:p>
            <a:fld id="{0FA82A00-D216-4966-B29C-3F6B2C1808E1}" type="slidenum">
              <a:rPr lang="en-US" smtClean="0"/>
              <a:t>‹#›</a:t>
            </a:fld>
            <a:endParaRPr lang="en-US"/>
          </a:p>
        </p:txBody>
      </p:sp>
    </p:spTree>
    <p:extLst>
      <p:ext uri="{BB962C8B-B14F-4D97-AF65-F5344CB8AC3E}">
        <p14:creationId xmlns:p14="http://schemas.microsoft.com/office/powerpoint/2010/main" val="259603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0074D-7DA8-4F19-86ED-8BCF4A8EDF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CF76F7-6D2A-40A7-B9BD-8493D300FA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E881F-08D7-418C-AF8F-29DDD8286C07}"/>
              </a:ext>
            </a:extLst>
          </p:cNvPr>
          <p:cNvSpPr>
            <a:spLocks noGrp="1"/>
          </p:cNvSpPr>
          <p:nvPr>
            <p:ph type="dt" sz="half" idx="10"/>
          </p:nvPr>
        </p:nvSpPr>
        <p:spPr/>
        <p:txBody>
          <a:bodyPr/>
          <a:lstStyle/>
          <a:p>
            <a:fld id="{7728A656-BEB3-43F6-9580-6FD4EF40C1A8}" type="datetimeFigureOut">
              <a:rPr lang="en-US" smtClean="0"/>
              <a:t>2/28/2023</a:t>
            </a:fld>
            <a:endParaRPr lang="en-US"/>
          </a:p>
        </p:txBody>
      </p:sp>
      <p:sp>
        <p:nvSpPr>
          <p:cNvPr id="5" name="Footer Placeholder 4">
            <a:extLst>
              <a:ext uri="{FF2B5EF4-FFF2-40B4-BE49-F238E27FC236}">
                <a16:creationId xmlns:a16="http://schemas.microsoft.com/office/drawing/2014/main" id="{1AA52205-D56F-4C4C-9162-DAAEE4893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2E0FE-C0BF-4571-97B3-A7CF30879F9D}"/>
              </a:ext>
            </a:extLst>
          </p:cNvPr>
          <p:cNvSpPr>
            <a:spLocks noGrp="1"/>
          </p:cNvSpPr>
          <p:nvPr>
            <p:ph type="sldNum" sz="quarter" idx="12"/>
          </p:nvPr>
        </p:nvSpPr>
        <p:spPr/>
        <p:txBody>
          <a:bodyPr/>
          <a:lstStyle/>
          <a:p>
            <a:fld id="{0FA82A00-D216-4966-B29C-3F6B2C1808E1}" type="slidenum">
              <a:rPr lang="en-US" smtClean="0"/>
              <a:t>‹#›</a:t>
            </a:fld>
            <a:endParaRPr lang="en-US"/>
          </a:p>
        </p:txBody>
      </p:sp>
    </p:spTree>
    <p:extLst>
      <p:ext uri="{BB962C8B-B14F-4D97-AF65-F5344CB8AC3E}">
        <p14:creationId xmlns:p14="http://schemas.microsoft.com/office/powerpoint/2010/main" val="1354750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0401" y="8390"/>
            <a:ext cx="7716940" cy="372611"/>
          </a:xfrm>
        </p:spPr>
        <p:txBody>
          <a:bodyPr/>
          <a:lstStyle/>
          <a:p>
            <a:r>
              <a:rPr lang="en-US" dirty="0"/>
              <a:t>Click to edit Master title style</a:t>
            </a:r>
          </a:p>
        </p:txBody>
      </p:sp>
      <p:sp>
        <p:nvSpPr>
          <p:cNvPr id="3" name="Subtitle 2"/>
          <p:cNvSpPr>
            <a:spLocks noGrp="1"/>
          </p:cNvSpPr>
          <p:nvPr>
            <p:ph type="subTitle" idx="1" hasCustomPrompt="1"/>
          </p:nvPr>
        </p:nvSpPr>
        <p:spPr>
          <a:xfrm>
            <a:off x="711200" y="685800"/>
            <a:ext cx="109728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373923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
            <a:ext cx="79248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609600" y="762000"/>
            <a:ext cx="109728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338187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80925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855379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92944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58838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879767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32355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D8AD-9410-4AE2-A8E5-AB2A99CD2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E4742-D071-409B-B5C8-1618BF8B28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446F6-D889-44D1-955E-2129FFEAD012}"/>
              </a:ext>
            </a:extLst>
          </p:cNvPr>
          <p:cNvSpPr>
            <a:spLocks noGrp="1"/>
          </p:cNvSpPr>
          <p:nvPr>
            <p:ph type="dt" sz="half" idx="10"/>
          </p:nvPr>
        </p:nvSpPr>
        <p:spPr/>
        <p:txBody>
          <a:bodyPr/>
          <a:lstStyle/>
          <a:p>
            <a:fld id="{7728A656-BEB3-43F6-9580-6FD4EF40C1A8}" type="datetimeFigureOut">
              <a:rPr lang="en-US" smtClean="0"/>
              <a:t>2/28/2023</a:t>
            </a:fld>
            <a:endParaRPr lang="en-US"/>
          </a:p>
        </p:txBody>
      </p:sp>
      <p:sp>
        <p:nvSpPr>
          <p:cNvPr id="5" name="Footer Placeholder 4">
            <a:extLst>
              <a:ext uri="{FF2B5EF4-FFF2-40B4-BE49-F238E27FC236}">
                <a16:creationId xmlns:a16="http://schemas.microsoft.com/office/drawing/2014/main" id="{10F3343F-1192-4749-9807-168323D14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458C2-6C15-4AF1-B75C-D39BA2A47592}"/>
              </a:ext>
            </a:extLst>
          </p:cNvPr>
          <p:cNvSpPr>
            <a:spLocks noGrp="1"/>
          </p:cNvSpPr>
          <p:nvPr>
            <p:ph type="sldNum" sz="quarter" idx="12"/>
          </p:nvPr>
        </p:nvSpPr>
        <p:spPr/>
        <p:txBody>
          <a:bodyPr/>
          <a:lstStyle/>
          <a:p>
            <a:fld id="{0FA82A00-D216-4966-B29C-3F6B2C1808E1}" type="slidenum">
              <a:rPr lang="en-US" smtClean="0"/>
              <a:t>‹#›</a:t>
            </a:fld>
            <a:endParaRPr lang="en-US"/>
          </a:p>
        </p:txBody>
      </p:sp>
    </p:spTree>
    <p:extLst>
      <p:ext uri="{BB962C8B-B14F-4D97-AF65-F5344CB8AC3E}">
        <p14:creationId xmlns:p14="http://schemas.microsoft.com/office/powerpoint/2010/main" val="1807079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27853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22376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614999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98815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9701-9E16-4329-817E-7FA0C8D1AE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31307-4CEE-4AE8-8D6E-2EC5086739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D64892-B592-4520-9E78-78D1E15D75D2}"/>
              </a:ext>
            </a:extLst>
          </p:cNvPr>
          <p:cNvSpPr>
            <a:spLocks noGrp="1"/>
          </p:cNvSpPr>
          <p:nvPr>
            <p:ph type="dt" sz="half" idx="10"/>
          </p:nvPr>
        </p:nvSpPr>
        <p:spPr/>
        <p:txBody>
          <a:bodyPr/>
          <a:lstStyle/>
          <a:p>
            <a:fld id="{7728A656-BEB3-43F6-9580-6FD4EF40C1A8}" type="datetimeFigureOut">
              <a:rPr lang="en-US" smtClean="0"/>
              <a:t>2/28/2023</a:t>
            </a:fld>
            <a:endParaRPr lang="en-US"/>
          </a:p>
        </p:txBody>
      </p:sp>
      <p:sp>
        <p:nvSpPr>
          <p:cNvPr id="5" name="Footer Placeholder 4">
            <a:extLst>
              <a:ext uri="{FF2B5EF4-FFF2-40B4-BE49-F238E27FC236}">
                <a16:creationId xmlns:a16="http://schemas.microsoft.com/office/drawing/2014/main" id="{5F9CDB0F-88D7-42B2-BA5A-8EEC04ACB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C6B5C-6A42-47CD-A349-6EA70F29C10E}"/>
              </a:ext>
            </a:extLst>
          </p:cNvPr>
          <p:cNvSpPr>
            <a:spLocks noGrp="1"/>
          </p:cNvSpPr>
          <p:nvPr>
            <p:ph type="sldNum" sz="quarter" idx="12"/>
          </p:nvPr>
        </p:nvSpPr>
        <p:spPr/>
        <p:txBody>
          <a:bodyPr/>
          <a:lstStyle/>
          <a:p>
            <a:fld id="{0FA82A00-D216-4966-B29C-3F6B2C1808E1}" type="slidenum">
              <a:rPr lang="en-US" smtClean="0"/>
              <a:t>‹#›</a:t>
            </a:fld>
            <a:endParaRPr lang="en-US"/>
          </a:p>
        </p:txBody>
      </p:sp>
    </p:spTree>
    <p:extLst>
      <p:ext uri="{BB962C8B-B14F-4D97-AF65-F5344CB8AC3E}">
        <p14:creationId xmlns:p14="http://schemas.microsoft.com/office/powerpoint/2010/main" val="40024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64B65-C942-45E9-B925-F616F7286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19BF-19D7-4D9A-9DA7-4BC813C074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CD2BB-ED60-4965-88D5-6354990CD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9D902-4653-46B0-B572-D080CD659930}"/>
              </a:ext>
            </a:extLst>
          </p:cNvPr>
          <p:cNvSpPr>
            <a:spLocks noGrp="1"/>
          </p:cNvSpPr>
          <p:nvPr>
            <p:ph type="dt" sz="half" idx="10"/>
          </p:nvPr>
        </p:nvSpPr>
        <p:spPr/>
        <p:txBody>
          <a:bodyPr/>
          <a:lstStyle/>
          <a:p>
            <a:fld id="{7728A656-BEB3-43F6-9580-6FD4EF40C1A8}" type="datetimeFigureOut">
              <a:rPr lang="en-US" smtClean="0"/>
              <a:t>2/28/2023</a:t>
            </a:fld>
            <a:endParaRPr lang="en-US"/>
          </a:p>
        </p:txBody>
      </p:sp>
      <p:sp>
        <p:nvSpPr>
          <p:cNvPr id="6" name="Footer Placeholder 5">
            <a:extLst>
              <a:ext uri="{FF2B5EF4-FFF2-40B4-BE49-F238E27FC236}">
                <a16:creationId xmlns:a16="http://schemas.microsoft.com/office/drawing/2014/main" id="{97F10094-C78D-46A4-B3C5-BBA426200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BE1E2-85CC-4000-BAA3-861F9E6FA3B6}"/>
              </a:ext>
            </a:extLst>
          </p:cNvPr>
          <p:cNvSpPr>
            <a:spLocks noGrp="1"/>
          </p:cNvSpPr>
          <p:nvPr>
            <p:ph type="sldNum" sz="quarter" idx="12"/>
          </p:nvPr>
        </p:nvSpPr>
        <p:spPr/>
        <p:txBody>
          <a:bodyPr/>
          <a:lstStyle/>
          <a:p>
            <a:fld id="{0FA82A00-D216-4966-B29C-3F6B2C1808E1}" type="slidenum">
              <a:rPr lang="en-US" smtClean="0"/>
              <a:t>‹#›</a:t>
            </a:fld>
            <a:endParaRPr lang="en-US"/>
          </a:p>
        </p:txBody>
      </p:sp>
    </p:spTree>
    <p:extLst>
      <p:ext uri="{BB962C8B-B14F-4D97-AF65-F5344CB8AC3E}">
        <p14:creationId xmlns:p14="http://schemas.microsoft.com/office/powerpoint/2010/main" val="147810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6773-7A18-4C80-B05D-97A458CD87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F034F0-FDFF-4206-A50A-BC9B1246F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AD97F7-A11F-432A-9DE8-ABF6DB3B66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8DE966-4D5A-4A14-84D7-9473990366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F42A45-E05D-454E-B6E0-B410D2710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154185-4207-4385-BE4E-6B364C6AAD4F}"/>
              </a:ext>
            </a:extLst>
          </p:cNvPr>
          <p:cNvSpPr>
            <a:spLocks noGrp="1"/>
          </p:cNvSpPr>
          <p:nvPr>
            <p:ph type="dt" sz="half" idx="10"/>
          </p:nvPr>
        </p:nvSpPr>
        <p:spPr/>
        <p:txBody>
          <a:bodyPr/>
          <a:lstStyle/>
          <a:p>
            <a:fld id="{7728A656-BEB3-43F6-9580-6FD4EF40C1A8}" type="datetimeFigureOut">
              <a:rPr lang="en-US" smtClean="0"/>
              <a:t>2/28/2023</a:t>
            </a:fld>
            <a:endParaRPr lang="en-US"/>
          </a:p>
        </p:txBody>
      </p:sp>
      <p:sp>
        <p:nvSpPr>
          <p:cNvPr id="8" name="Footer Placeholder 7">
            <a:extLst>
              <a:ext uri="{FF2B5EF4-FFF2-40B4-BE49-F238E27FC236}">
                <a16:creationId xmlns:a16="http://schemas.microsoft.com/office/drawing/2014/main" id="{B1D7AE71-0F01-4749-B09F-E166A6F123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3E7B94-2F33-45E9-9102-FAB8A3E5F493}"/>
              </a:ext>
            </a:extLst>
          </p:cNvPr>
          <p:cNvSpPr>
            <a:spLocks noGrp="1"/>
          </p:cNvSpPr>
          <p:nvPr>
            <p:ph type="sldNum" sz="quarter" idx="12"/>
          </p:nvPr>
        </p:nvSpPr>
        <p:spPr/>
        <p:txBody>
          <a:bodyPr/>
          <a:lstStyle/>
          <a:p>
            <a:fld id="{0FA82A00-D216-4966-B29C-3F6B2C1808E1}" type="slidenum">
              <a:rPr lang="en-US" smtClean="0"/>
              <a:t>‹#›</a:t>
            </a:fld>
            <a:endParaRPr lang="en-US"/>
          </a:p>
        </p:txBody>
      </p:sp>
    </p:spTree>
    <p:extLst>
      <p:ext uri="{BB962C8B-B14F-4D97-AF65-F5344CB8AC3E}">
        <p14:creationId xmlns:p14="http://schemas.microsoft.com/office/powerpoint/2010/main" val="28289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B379-CF42-423F-8698-462AF12A67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7E727A-5C58-4167-ACBE-CE73D9599065}"/>
              </a:ext>
            </a:extLst>
          </p:cNvPr>
          <p:cNvSpPr>
            <a:spLocks noGrp="1"/>
          </p:cNvSpPr>
          <p:nvPr>
            <p:ph type="dt" sz="half" idx="10"/>
          </p:nvPr>
        </p:nvSpPr>
        <p:spPr/>
        <p:txBody>
          <a:bodyPr/>
          <a:lstStyle/>
          <a:p>
            <a:fld id="{7728A656-BEB3-43F6-9580-6FD4EF40C1A8}" type="datetimeFigureOut">
              <a:rPr lang="en-US" smtClean="0"/>
              <a:t>2/28/2023</a:t>
            </a:fld>
            <a:endParaRPr lang="en-US"/>
          </a:p>
        </p:txBody>
      </p:sp>
      <p:sp>
        <p:nvSpPr>
          <p:cNvPr id="4" name="Footer Placeholder 3">
            <a:extLst>
              <a:ext uri="{FF2B5EF4-FFF2-40B4-BE49-F238E27FC236}">
                <a16:creationId xmlns:a16="http://schemas.microsoft.com/office/drawing/2014/main" id="{87C3DFDA-2FB0-4326-98F4-AD8D5E2B29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BD93CD-D866-47E6-9201-F27866386065}"/>
              </a:ext>
            </a:extLst>
          </p:cNvPr>
          <p:cNvSpPr>
            <a:spLocks noGrp="1"/>
          </p:cNvSpPr>
          <p:nvPr>
            <p:ph type="sldNum" sz="quarter" idx="12"/>
          </p:nvPr>
        </p:nvSpPr>
        <p:spPr/>
        <p:txBody>
          <a:bodyPr/>
          <a:lstStyle/>
          <a:p>
            <a:fld id="{0FA82A00-D216-4966-B29C-3F6B2C1808E1}" type="slidenum">
              <a:rPr lang="en-US" smtClean="0"/>
              <a:t>‹#›</a:t>
            </a:fld>
            <a:endParaRPr lang="en-US"/>
          </a:p>
        </p:txBody>
      </p:sp>
    </p:spTree>
    <p:extLst>
      <p:ext uri="{BB962C8B-B14F-4D97-AF65-F5344CB8AC3E}">
        <p14:creationId xmlns:p14="http://schemas.microsoft.com/office/powerpoint/2010/main" val="19730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53968D-36D3-4B70-9B61-6B682D4122B7}"/>
              </a:ext>
            </a:extLst>
          </p:cNvPr>
          <p:cNvSpPr>
            <a:spLocks noGrp="1"/>
          </p:cNvSpPr>
          <p:nvPr>
            <p:ph type="dt" sz="half" idx="10"/>
          </p:nvPr>
        </p:nvSpPr>
        <p:spPr/>
        <p:txBody>
          <a:bodyPr/>
          <a:lstStyle/>
          <a:p>
            <a:fld id="{7728A656-BEB3-43F6-9580-6FD4EF40C1A8}" type="datetimeFigureOut">
              <a:rPr lang="en-US" smtClean="0"/>
              <a:t>2/28/2023</a:t>
            </a:fld>
            <a:endParaRPr lang="en-US"/>
          </a:p>
        </p:txBody>
      </p:sp>
      <p:sp>
        <p:nvSpPr>
          <p:cNvPr id="3" name="Footer Placeholder 2">
            <a:extLst>
              <a:ext uri="{FF2B5EF4-FFF2-40B4-BE49-F238E27FC236}">
                <a16:creationId xmlns:a16="http://schemas.microsoft.com/office/drawing/2014/main" id="{061EA008-3EBF-4EEE-BC29-82BAFF886A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6E3117-A80F-449D-A2E7-2796A510F2FC}"/>
              </a:ext>
            </a:extLst>
          </p:cNvPr>
          <p:cNvSpPr>
            <a:spLocks noGrp="1"/>
          </p:cNvSpPr>
          <p:nvPr>
            <p:ph type="sldNum" sz="quarter" idx="12"/>
          </p:nvPr>
        </p:nvSpPr>
        <p:spPr/>
        <p:txBody>
          <a:bodyPr/>
          <a:lstStyle/>
          <a:p>
            <a:fld id="{0FA82A00-D216-4966-B29C-3F6B2C1808E1}" type="slidenum">
              <a:rPr lang="en-US" smtClean="0"/>
              <a:t>‹#›</a:t>
            </a:fld>
            <a:endParaRPr lang="en-US"/>
          </a:p>
        </p:txBody>
      </p:sp>
    </p:spTree>
    <p:extLst>
      <p:ext uri="{BB962C8B-B14F-4D97-AF65-F5344CB8AC3E}">
        <p14:creationId xmlns:p14="http://schemas.microsoft.com/office/powerpoint/2010/main" val="369208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0348-150A-42EB-A71C-1FB0053AE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854078-14F6-48C0-A34D-37045643E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CBC45F-59B3-406D-9C7B-B4F616FE2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E6AFD-8AD7-4326-B032-FFB9A0C866E6}"/>
              </a:ext>
            </a:extLst>
          </p:cNvPr>
          <p:cNvSpPr>
            <a:spLocks noGrp="1"/>
          </p:cNvSpPr>
          <p:nvPr>
            <p:ph type="dt" sz="half" idx="10"/>
          </p:nvPr>
        </p:nvSpPr>
        <p:spPr/>
        <p:txBody>
          <a:bodyPr/>
          <a:lstStyle/>
          <a:p>
            <a:fld id="{7728A656-BEB3-43F6-9580-6FD4EF40C1A8}" type="datetimeFigureOut">
              <a:rPr lang="en-US" smtClean="0"/>
              <a:t>2/28/2023</a:t>
            </a:fld>
            <a:endParaRPr lang="en-US"/>
          </a:p>
        </p:txBody>
      </p:sp>
      <p:sp>
        <p:nvSpPr>
          <p:cNvPr id="6" name="Footer Placeholder 5">
            <a:extLst>
              <a:ext uri="{FF2B5EF4-FFF2-40B4-BE49-F238E27FC236}">
                <a16:creationId xmlns:a16="http://schemas.microsoft.com/office/drawing/2014/main" id="{114234F5-B616-4112-83A7-5065911AA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6CAFD-4314-4DD8-BFCA-ED69407467AC}"/>
              </a:ext>
            </a:extLst>
          </p:cNvPr>
          <p:cNvSpPr>
            <a:spLocks noGrp="1"/>
          </p:cNvSpPr>
          <p:nvPr>
            <p:ph type="sldNum" sz="quarter" idx="12"/>
          </p:nvPr>
        </p:nvSpPr>
        <p:spPr/>
        <p:txBody>
          <a:bodyPr/>
          <a:lstStyle/>
          <a:p>
            <a:fld id="{0FA82A00-D216-4966-B29C-3F6B2C1808E1}" type="slidenum">
              <a:rPr lang="en-US" smtClean="0"/>
              <a:t>‹#›</a:t>
            </a:fld>
            <a:endParaRPr lang="en-US"/>
          </a:p>
        </p:txBody>
      </p:sp>
    </p:spTree>
    <p:extLst>
      <p:ext uri="{BB962C8B-B14F-4D97-AF65-F5344CB8AC3E}">
        <p14:creationId xmlns:p14="http://schemas.microsoft.com/office/powerpoint/2010/main" val="96246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68AA-04FD-4FEF-B916-C43B1483E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B0C9D9-4EFB-49AA-882F-9D864BDDB6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AA8059-F9A9-4C91-AED2-15A7E0503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2F3E8-9CCB-4212-9338-B89C160B606C}"/>
              </a:ext>
            </a:extLst>
          </p:cNvPr>
          <p:cNvSpPr>
            <a:spLocks noGrp="1"/>
          </p:cNvSpPr>
          <p:nvPr>
            <p:ph type="dt" sz="half" idx="10"/>
          </p:nvPr>
        </p:nvSpPr>
        <p:spPr/>
        <p:txBody>
          <a:bodyPr/>
          <a:lstStyle/>
          <a:p>
            <a:fld id="{7728A656-BEB3-43F6-9580-6FD4EF40C1A8}" type="datetimeFigureOut">
              <a:rPr lang="en-US" smtClean="0"/>
              <a:t>2/28/2023</a:t>
            </a:fld>
            <a:endParaRPr lang="en-US"/>
          </a:p>
        </p:txBody>
      </p:sp>
      <p:sp>
        <p:nvSpPr>
          <p:cNvPr id="6" name="Footer Placeholder 5">
            <a:extLst>
              <a:ext uri="{FF2B5EF4-FFF2-40B4-BE49-F238E27FC236}">
                <a16:creationId xmlns:a16="http://schemas.microsoft.com/office/drawing/2014/main" id="{01C37957-A855-4CFF-9337-301F28D4B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9CAD0-DD9E-4E61-AF89-72BBACBD606C}"/>
              </a:ext>
            </a:extLst>
          </p:cNvPr>
          <p:cNvSpPr>
            <a:spLocks noGrp="1"/>
          </p:cNvSpPr>
          <p:nvPr>
            <p:ph type="sldNum" sz="quarter" idx="12"/>
          </p:nvPr>
        </p:nvSpPr>
        <p:spPr/>
        <p:txBody>
          <a:bodyPr/>
          <a:lstStyle/>
          <a:p>
            <a:fld id="{0FA82A00-D216-4966-B29C-3F6B2C1808E1}" type="slidenum">
              <a:rPr lang="en-US" smtClean="0"/>
              <a:t>‹#›</a:t>
            </a:fld>
            <a:endParaRPr lang="en-US"/>
          </a:p>
        </p:txBody>
      </p:sp>
    </p:spTree>
    <p:extLst>
      <p:ext uri="{BB962C8B-B14F-4D97-AF65-F5344CB8AC3E}">
        <p14:creationId xmlns:p14="http://schemas.microsoft.com/office/powerpoint/2010/main" val="363340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B9EB4-CAED-43F2-93E0-70F5AE943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11978F-2354-4133-BEF3-91B4AF8E8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CF264-F76A-42AB-A794-9354A72B1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8A656-BEB3-43F6-9580-6FD4EF40C1A8}" type="datetimeFigureOut">
              <a:rPr lang="en-US" smtClean="0"/>
              <a:t>2/28/2023</a:t>
            </a:fld>
            <a:endParaRPr lang="en-US"/>
          </a:p>
        </p:txBody>
      </p:sp>
      <p:sp>
        <p:nvSpPr>
          <p:cNvPr id="5" name="Footer Placeholder 4">
            <a:extLst>
              <a:ext uri="{FF2B5EF4-FFF2-40B4-BE49-F238E27FC236}">
                <a16:creationId xmlns:a16="http://schemas.microsoft.com/office/drawing/2014/main" id="{7D11DD2A-52FE-442D-91CC-531AFCF52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77C249-D015-4115-AED8-DF120C9A6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82A00-D216-4966-B29C-3F6B2C1808E1}" type="slidenum">
              <a:rPr lang="en-US" smtClean="0"/>
              <a:t>‹#›</a:t>
            </a:fld>
            <a:endParaRPr lang="en-US"/>
          </a:p>
        </p:txBody>
      </p:sp>
    </p:spTree>
    <p:extLst>
      <p:ext uri="{BB962C8B-B14F-4D97-AF65-F5344CB8AC3E}">
        <p14:creationId xmlns:p14="http://schemas.microsoft.com/office/powerpoint/2010/main" val="457161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85801"/>
            <a:ext cx="109728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628" y="-1"/>
            <a:ext cx="12192000" cy="420125"/>
          </a:xfrm>
          <a:prstGeom prst="rect">
            <a:avLst/>
          </a:prstGeom>
          <a:gradFill>
            <a:gsLst>
              <a:gs pos="38000">
                <a:srgbClr val="FFFFCC"/>
              </a:gs>
              <a:gs pos="28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4267200" y="-1"/>
            <a:ext cx="79248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123230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hemeOverride" Target="../theme/themeOverride3.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hemeOverride" Target="../theme/themeOverride4.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hemeOverride" Target="../theme/themeOverride5.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hemeOverride" Target="../theme/themeOverride6.xml"/><Relationship Id="rId5" Type="http://schemas.openxmlformats.org/officeDocument/2006/relationships/image" Target="../media/image57.jpe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hemeOverride" Target="../theme/themeOverride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59.jpeg"/><Relationship Id="rId2" Type="http://schemas.openxmlformats.org/officeDocument/2006/relationships/slideLayout" Target="../slideLayouts/slideLayout12.xml"/><Relationship Id="rId1" Type="http://schemas.openxmlformats.org/officeDocument/2006/relationships/themeOverride" Target="../theme/themeOverride8.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59.jpeg"/><Relationship Id="rId2" Type="http://schemas.openxmlformats.org/officeDocument/2006/relationships/slideLayout" Target="../slideLayouts/slideLayout12.xml"/><Relationship Id="rId1" Type="http://schemas.openxmlformats.org/officeDocument/2006/relationships/themeOverride" Target="../theme/themeOverride9.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irtandgravel.psu.edu/pa-program-resources/program-specific-resources/administrative-guidance-manual/4-quality-assurance-board-qab/"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dirtandgravel.psu.edu/education-training/esm-course/"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www.agriculture.pa.gov/Pages/Sunshine-Act.aspx"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www.openrecords.pa.gov/SunshineAct.cfm"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hyperlink" Target="https://www.agriculture.pa.gov/Pages/Sunshine-Act.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hyperlink" Target="http://www.dirtandgravelroads.org/"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6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6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notesSlide" Target="../notesSlides/notesSlide64.xml"/><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14.xml"/><Relationship Id="rId6" Type="http://schemas.openxmlformats.org/officeDocument/2006/relationships/hyperlink" Target="https://dirtandgravel.psu.edu/general-resources/technical-bulletins/" TargetMode="External"/><Relationship Id="rId5" Type="http://schemas.openxmlformats.org/officeDocument/2006/relationships/image" Target="../media/image73.png"/><Relationship Id="rId4" Type="http://schemas.openxmlformats.org/officeDocument/2006/relationships/image" Target="../media/image72.jpeg"/></Relationships>
</file>

<file path=ppt/slides/_rels/slide69.xml.rels><?xml version="1.0" encoding="UTF-8" standalone="yes"?>
<Relationships xmlns="http://schemas.openxmlformats.org/package/2006/relationships"><Relationship Id="rId3" Type="http://schemas.openxmlformats.org/officeDocument/2006/relationships/hyperlink" Target="https://dirtandgravel.psu.edu/education-training/webinars/past-webinars/" TargetMode="External"/><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4.xml"/><Relationship Id="rId4" Type="http://schemas.openxmlformats.org/officeDocument/2006/relationships/image" Target="../media/image77.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hyperlink" Target="http://www.dirtandgravel.psu.edu/pa-program-resources/conservation-districts" TargetMode="External"/><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79.jpe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hyperlink" Target="mailto:shlaw@pa.gov" TargetMode="External"/><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B1636C-AE18-4694-BD8B-57A3FB08BB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1" y="0"/>
            <a:ext cx="12192001" cy="6858000"/>
          </a:xfrm>
          <a:prstGeom prst="rect">
            <a:avLst/>
          </a:prstGeom>
        </p:spPr>
      </p:pic>
      <p:sp>
        <p:nvSpPr>
          <p:cNvPr id="12" name="TextBox 11">
            <a:extLst>
              <a:ext uri="{FF2B5EF4-FFF2-40B4-BE49-F238E27FC236}">
                <a16:creationId xmlns:a16="http://schemas.microsoft.com/office/drawing/2014/main" id="{4F526BC3-D6C4-4E91-931F-61AE800C45A4}"/>
              </a:ext>
            </a:extLst>
          </p:cNvPr>
          <p:cNvSpPr txBox="1"/>
          <p:nvPr/>
        </p:nvSpPr>
        <p:spPr>
          <a:xfrm>
            <a:off x="3085090" y="62767"/>
            <a:ext cx="5658089" cy="1230912"/>
          </a:xfrm>
          <a:prstGeom prst="rect">
            <a:avLst/>
          </a:prstGeom>
          <a:solidFill>
            <a:srgbClr val="003D78">
              <a:alpha val="65000"/>
            </a:srgbClr>
          </a:solidFill>
        </p:spPr>
        <p:txBody>
          <a:bodyPr wrap="square" lIns="121727" tIns="60864" rIns="121727" bIns="60864" rtlCol="0" anchor="t">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Gill Sans MT"/>
                <a:ea typeface="+mn-ea"/>
                <a:cs typeface="+mn-cs"/>
              </a:rPr>
              <a:t>Quality Assurance Board (QAB)</a:t>
            </a:r>
          </a:p>
        </p:txBody>
      </p:sp>
      <p:sp>
        <p:nvSpPr>
          <p:cNvPr id="15" name="TextBox 14">
            <a:extLst>
              <a:ext uri="{FF2B5EF4-FFF2-40B4-BE49-F238E27FC236}">
                <a16:creationId xmlns:a16="http://schemas.microsoft.com/office/drawing/2014/main" id="{E0FD8E9E-716E-473F-9384-D9840E292D83}"/>
              </a:ext>
            </a:extLst>
          </p:cNvPr>
          <p:cNvSpPr txBox="1"/>
          <p:nvPr/>
        </p:nvSpPr>
        <p:spPr>
          <a:xfrm>
            <a:off x="79970" y="62767"/>
            <a:ext cx="2578170" cy="2175082"/>
          </a:xfrm>
          <a:prstGeom prst="rect">
            <a:avLst/>
          </a:prstGeom>
          <a:solidFill>
            <a:srgbClr val="003D78">
              <a:alpha val="65000"/>
            </a:srgbClr>
          </a:solidFill>
        </p:spPr>
        <p:txBody>
          <a:bodyPr wrap="square" lIns="121727" tIns="60864" rIns="121727" bIns="60864" rtlCol="0" anchor="ctr" anchorCtr="0">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2667" b="0" i="0" u="none" strike="noStrike" kern="0" cap="none" spc="0" normalizeH="0" baseline="0" noProof="0" dirty="0">
                <a:ln>
                  <a:noFill/>
                </a:ln>
                <a:solidFill>
                  <a:srgbClr val="FFFFFF"/>
                </a:solidFill>
                <a:effectLst/>
                <a:uLnTx/>
                <a:uFillTx/>
                <a:latin typeface="Gill Sans MT"/>
                <a:ea typeface="+mn-ea"/>
                <a:cs typeface="+mn-cs"/>
              </a:rPr>
              <a:t>Dirt, Gravel, and Low Volume Road (DGLVR) Program</a:t>
            </a:r>
          </a:p>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2667" b="0" i="0" u="none" strike="noStrike" kern="0" cap="none" spc="0" normalizeH="0" baseline="0" noProof="0" dirty="0">
                <a:ln>
                  <a:noFill/>
                </a:ln>
                <a:solidFill>
                  <a:srgbClr val="FFFFFF"/>
                </a:solidFill>
                <a:effectLst/>
                <a:uLnTx/>
                <a:uFillTx/>
                <a:latin typeface="Gill Sans MT"/>
                <a:ea typeface="+mn-ea"/>
                <a:cs typeface="+mn-cs"/>
              </a:rPr>
              <a:t>2/28/2023</a:t>
            </a:r>
            <a:endParaRPr kumimoji="0" lang="en-US" sz="40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2" name="AutoShape 2" descr="Tumbleweed Sticker for iOS &amp; Android | GIPHY">
            <a:extLst>
              <a:ext uri="{FF2B5EF4-FFF2-40B4-BE49-F238E27FC236}">
                <a16:creationId xmlns:a16="http://schemas.microsoft.com/office/drawing/2014/main" id="{A86E6403-D933-4C66-B8F0-F3F9ABDEC0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AD73C28-A002-4BC5-A20C-9F7A72D336B4}"/>
              </a:ext>
            </a:extLst>
          </p:cNvPr>
          <p:cNvSpPr txBox="1"/>
          <p:nvPr/>
        </p:nvSpPr>
        <p:spPr>
          <a:xfrm>
            <a:off x="209520" y="5684884"/>
            <a:ext cx="8776951" cy="1107802"/>
          </a:xfrm>
          <a:prstGeom prst="rect">
            <a:avLst/>
          </a:prstGeom>
          <a:solidFill>
            <a:srgbClr val="003D78">
              <a:alpha val="65000"/>
            </a:srgbClr>
          </a:solidFill>
        </p:spPr>
        <p:txBody>
          <a:bodyPr wrap="square" lIns="121727" tIns="60864" rIns="121727" bIns="60864" rtlCol="0" anchor="ctr" anchorCtr="0">
            <a:spAutoFit/>
          </a:bodyPr>
          <a:lstStyle/>
          <a:p>
            <a:pPr lvl="0" algn="just" defTabSz="1219170">
              <a:spcBef>
                <a:spcPct val="20000"/>
              </a:spcBef>
              <a:defRPr/>
            </a:pPr>
            <a:r>
              <a:rPr lang="en-US" sz="1600" b="1" i="1" dirty="0">
                <a:solidFill>
                  <a:srgbClr val="FFFFFF"/>
                </a:solidFill>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lang="en-US" sz="1600" b="1" i="1" dirty="0">
                <a:solidFill>
                  <a:srgbClr val="FFFFFF"/>
                </a:solidFill>
                <a:latin typeface="Calibri" panose="020F0502020204030204" pitchFamily="34" charset="0"/>
                <a:ea typeface="Times New Roman" panose="02020603050405020304" pitchFamily="18" charset="0"/>
              </a:rPr>
              <a:t>646-876-9923</a:t>
            </a:r>
            <a:r>
              <a:rPr lang="en-US" sz="1600" b="1" i="1" dirty="0">
                <a:solidFill>
                  <a:srgbClr val="FFFFFF"/>
                </a:solidFill>
              </a:rPr>
              <a:t>.</a:t>
            </a:r>
          </a:p>
        </p:txBody>
      </p:sp>
      <p:sp>
        <p:nvSpPr>
          <p:cNvPr id="17" name="Rectangle 16">
            <a:extLst>
              <a:ext uri="{FF2B5EF4-FFF2-40B4-BE49-F238E27FC236}">
                <a16:creationId xmlns:a16="http://schemas.microsoft.com/office/drawing/2014/main" id="{777615C5-EFAE-4412-BCAB-449EED80588A}"/>
              </a:ext>
            </a:extLst>
          </p:cNvPr>
          <p:cNvSpPr/>
          <p:nvPr/>
        </p:nvSpPr>
        <p:spPr>
          <a:xfrm>
            <a:off x="9195992" y="4916774"/>
            <a:ext cx="2956068" cy="1875912"/>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Gill Sans MT"/>
                <a:ea typeface="+mn-ea"/>
                <a:cs typeface="+mn-cs"/>
              </a:rPr>
              <a:t>SCC</a:t>
            </a: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Gill Sans MT"/>
                <a:ea typeface="+mn-ea"/>
                <a:cs typeface="+mn-cs"/>
              </a:rPr>
              <a:t>Sherri Law</a:t>
            </a: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sng" strike="noStrike" kern="1200" cap="none" spc="0" normalizeH="0" baseline="0" noProof="0" dirty="0">
                <a:ln>
                  <a:noFill/>
                </a:ln>
                <a:solidFill>
                  <a:srgbClr val="FFFFFF"/>
                </a:solidFill>
                <a:effectLst/>
                <a:uLnTx/>
                <a:uFillTx/>
                <a:latin typeface="Gill Sans MT"/>
                <a:ea typeface="+mn-ea"/>
                <a:cs typeface="+mn-cs"/>
              </a:rPr>
              <a:t>shlaw@pa.gov</a:t>
            </a: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   </a:t>
            </a:r>
          </a:p>
          <a:p>
            <a:pPr marL="0" marR="0" lvl="0" indent="0" algn="ctr" defTabSz="1219170" rtl="0" eaLnBrk="1" fontAlgn="auto" latinLnBrk="0" hangingPunct="1">
              <a:lnSpc>
                <a:spcPct val="100000"/>
              </a:lnSpc>
              <a:spcBef>
                <a:spcPct val="20000"/>
              </a:spcBef>
              <a:spcAft>
                <a:spcPts val="0"/>
              </a:spcAft>
              <a:buClrTx/>
              <a:buSzTx/>
              <a:buFontTx/>
              <a:buNone/>
              <a:tabLst/>
              <a:defRPr/>
            </a:pPr>
            <a:endParaRPr kumimoji="0" lang="en-US" sz="533"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      </a:t>
            </a:r>
            <a:endParaRPr kumimoji="0" lang="en-US" sz="1867" b="0"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18" name="Picture 17">
            <a:extLst>
              <a:ext uri="{FF2B5EF4-FFF2-40B4-BE49-F238E27FC236}">
                <a16:creationId xmlns:a16="http://schemas.microsoft.com/office/drawing/2014/main" id="{8F1BF11F-1AE0-4E7D-A60D-873E668872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3730" y="6101022"/>
            <a:ext cx="1073527" cy="691665"/>
          </a:xfrm>
          <a:prstGeom prst="rect">
            <a:avLst/>
          </a:prstGeom>
        </p:spPr>
      </p:pic>
      <p:pic>
        <p:nvPicPr>
          <p:cNvPr id="19" name="Picture 18">
            <a:extLst>
              <a:ext uri="{FF2B5EF4-FFF2-40B4-BE49-F238E27FC236}">
                <a16:creationId xmlns:a16="http://schemas.microsoft.com/office/drawing/2014/main" id="{061FF4C6-5E50-41A2-B436-F1597643B9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90373" y="6101021"/>
            <a:ext cx="1801627" cy="691665"/>
          </a:xfrm>
          <a:prstGeom prst="rect">
            <a:avLst/>
          </a:prstGeom>
        </p:spPr>
      </p:pic>
    </p:spTree>
    <p:extLst>
      <p:ext uri="{BB962C8B-B14F-4D97-AF65-F5344CB8AC3E}">
        <p14:creationId xmlns:p14="http://schemas.microsoft.com/office/powerpoint/2010/main" val="339561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0"/>
            <a:ext cx="9144000" cy="68580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0"/>
            <a:ext cx="4439920" cy="6858000"/>
          </a:xfrm>
          <a:prstGeom prst="rect">
            <a:avLst/>
          </a:prstGeom>
        </p:spPr>
      </p:pic>
      <p:sp>
        <p:nvSpPr>
          <p:cNvPr id="4" name="Rounded Rectangle 3"/>
          <p:cNvSpPr/>
          <p:nvPr/>
        </p:nvSpPr>
        <p:spPr>
          <a:xfrm>
            <a:off x="6697980" y="3939739"/>
            <a:ext cx="3526364" cy="732849"/>
          </a:xfrm>
          <a:prstGeom prst="roundRect">
            <a:avLst/>
          </a:prstGeom>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lvl="0" algn="ctr"/>
            <a:r>
              <a:rPr lang="en-US" sz="2000" b="1">
                <a:solidFill>
                  <a:srgbClr val="000000"/>
                </a:solidFill>
                <a:latin typeface="Arial" panose="020B0604020202020204" pitchFamily="34" charset="0"/>
                <a:cs typeface="Arial" panose="020B0604020202020204" pitchFamily="34" charset="0"/>
              </a:rPr>
              <a:t>Constant ditch washouts, erosion into yards</a:t>
            </a:r>
          </a:p>
        </p:txBody>
      </p:sp>
      <p:sp>
        <p:nvSpPr>
          <p:cNvPr id="6" name="Text Box 8"/>
          <p:cNvSpPr txBox="1">
            <a:spLocks noChangeArrowheads="1"/>
          </p:cNvSpPr>
          <p:nvPr/>
        </p:nvSpPr>
        <p:spPr bwMode="auto">
          <a:xfrm>
            <a:off x="8061452" y="0"/>
            <a:ext cx="2606549" cy="1754326"/>
          </a:xfrm>
          <a:prstGeom prst="rect">
            <a:avLst/>
          </a:prstGeom>
          <a:solidFill>
            <a:srgbClr val="FFFFFF">
              <a:alpha val="67059"/>
            </a:srgbClr>
          </a:solidFill>
          <a:ln w="28575">
            <a:solidFill>
              <a:schemeClr val="tx1"/>
            </a:solidFill>
            <a:miter lim="800000"/>
            <a:headEnd/>
            <a:tailEnd/>
          </a:ln>
          <a:effectLst/>
        </p:spPr>
        <p:txBody>
          <a:bodyPr wrap="square">
            <a:spAutoFit/>
          </a:bodyPr>
          <a:lstStyle/>
          <a:p>
            <a:r>
              <a:rPr lang="en-US" sz="1600" b="1">
                <a:latin typeface="Arial" panose="020B0604020202020204" pitchFamily="34" charset="0"/>
                <a:cs typeface="Arial" panose="020B0604020202020204" pitchFamily="34" charset="0"/>
              </a:rPr>
              <a:t>2016 LVR Project</a:t>
            </a:r>
          </a:p>
          <a:p>
            <a:pPr>
              <a:tabLst>
                <a:tab pos="579438" algn="l"/>
              </a:tabLst>
            </a:pPr>
            <a:r>
              <a:rPr lang="en-US" sz="1200">
                <a:latin typeface="Arial" panose="020B0604020202020204" pitchFamily="34" charset="0"/>
                <a:cs typeface="Arial" panose="020B0604020202020204" pitchFamily="34" charset="0"/>
              </a:rPr>
              <a:t>Montgomery County, Webber Road</a:t>
            </a:r>
          </a:p>
          <a:p>
            <a:r>
              <a:rPr lang="en-US" sz="1600" b="1">
                <a:latin typeface="Arial" panose="020B0604020202020204" pitchFamily="34" charset="0"/>
                <a:cs typeface="Arial" panose="020B0604020202020204" pitchFamily="34" charset="0"/>
              </a:rPr>
              <a:t>$24K Spent, $2K in kind</a:t>
            </a:r>
          </a:p>
          <a:p>
            <a:r>
              <a:rPr lang="en-US" sz="1600" b="1" u="sng">
                <a:effectLst>
                  <a:outerShdw blurRad="50800" dir="13080000" algn="ctr" rotWithShape="0">
                    <a:schemeClr val="bg1">
                      <a:alpha val="67000"/>
                    </a:schemeClr>
                  </a:outerShdw>
                </a:effectLst>
                <a:latin typeface="Arial" panose="020B0604020202020204" pitchFamily="34" charset="0"/>
                <a:cs typeface="Arial" panose="020B0604020202020204" pitchFamily="34" charset="0"/>
              </a:rPr>
              <a:t>ESMs Used</a:t>
            </a:r>
            <a:r>
              <a:rPr lang="en-US" sz="1600" b="1">
                <a:effectLst>
                  <a:outerShdw blurRad="50800" dir="13080000" algn="ctr" rotWithShape="0">
                    <a:schemeClr val="bg1">
                      <a:alpha val="67000"/>
                    </a:schemeClr>
                  </a:outerShdw>
                </a:effectLst>
                <a:latin typeface="Arial" panose="020B0604020202020204" pitchFamily="34" charset="0"/>
                <a:cs typeface="Arial" panose="020B0604020202020204" pitchFamily="34" charset="0"/>
              </a:rPr>
              <a:t>:</a:t>
            </a:r>
          </a:p>
          <a:p>
            <a:pPr marL="173038" indent="-115888">
              <a:buFont typeface="Arial" panose="020B0604020202020204" pitchFamily="34" charset="0"/>
              <a:buChar char="•"/>
            </a:pPr>
            <a:r>
              <a:rPr lang="en-US" sz="1600">
                <a:latin typeface="Arial" panose="020B0604020202020204" pitchFamily="34" charset="0"/>
                <a:cs typeface="Arial" panose="020B0604020202020204" pitchFamily="34" charset="0"/>
              </a:rPr>
              <a:t>Small storm sewer</a:t>
            </a:r>
          </a:p>
          <a:p>
            <a:pPr marL="173038" indent="-115888">
              <a:buFont typeface="Arial" panose="020B0604020202020204" pitchFamily="34" charset="0"/>
              <a:buChar char="•"/>
            </a:pPr>
            <a:r>
              <a:rPr lang="en-US" sz="1600">
                <a:latin typeface="Arial" panose="020B0604020202020204" pitchFamily="34" charset="0"/>
                <a:cs typeface="Arial" panose="020B0604020202020204" pitchFamily="34" charset="0"/>
              </a:rPr>
              <a:t>Widened grass-lined swale</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7760" y="0"/>
            <a:ext cx="4490720" cy="6955988"/>
          </a:xfrm>
          <a:prstGeom prst="rect">
            <a:avLst/>
          </a:prstGeom>
        </p:spPr>
      </p:pic>
      <p:sp>
        <p:nvSpPr>
          <p:cNvPr id="12" name="Text Box 8"/>
          <p:cNvSpPr txBox="1">
            <a:spLocks noChangeArrowheads="1"/>
          </p:cNvSpPr>
          <p:nvPr/>
        </p:nvSpPr>
        <p:spPr bwMode="auto">
          <a:xfrm>
            <a:off x="9622170" y="0"/>
            <a:ext cx="1045831" cy="338554"/>
          </a:xfrm>
          <a:prstGeom prst="rect">
            <a:avLst/>
          </a:prstGeom>
          <a:solidFill>
            <a:srgbClr val="FFFFCC"/>
          </a:solidFill>
          <a:ln w="12700">
            <a:solidFill>
              <a:schemeClr val="tx1"/>
            </a:solidFill>
            <a:miter lim="800000"/>
            <a:headEnd/>
            <a:tailEnd/>
          </a:ln>
          <a:effectLst/>
        </p:spPr>
        <p:txBody>
          <a:bodyPr wrap="square">
            <a:spAutoFit/>
          </a:bodyPr>
          <a:lstStyle/>
          <a:p>
            <a:pPr algn="ctr"/>
            <a:r>
              <a:rPr lang="en-US" sz="1600" b="1">
                <a:latin typeface="Arial" panose="020B0604020202020204" pitchFamily="34" charset="0"/>
                <a:cs typeface="Arial" panose="020B0604020202020204" pitchFamily="34" charset="0"/>
              </a:rPr>
              <a:t>Before</a:t>
            </a:r>
          </a:p>
        </p:txBody>
      </p:sp>
      <p:sp>
        <p:nvSpPr>
          <p:cNvPr id="13" name="Text Box 8"/>
          <p:cNvSpPr txBox="1">
            <a:spLocks noChangeArrowheads="1"/>
          </p:cNvSpPr>
          <p:nvPr/>
        </p:nvSpPr>
        <p:spPr bwMode="auto">
          <a:xfrm>
            <a:off x="1516535" y="-21772"/>
            <a:ext cx="1408922"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Before</a:t>
            </a:r>
          </a:p>
        </p:txBody>
      </p:sp>
      <p:sp>
        <p:nvSpPr>
          <p:cNvPr id="14" name="Text Box 8"/>
          <p:cNvSpPr txBox="1">
            <a:spLocks noChangeArrowheads="1"/>
          </p:cNvSpPr>
          <p:nvPr/>
        </p:nvSpPr>
        <p:spPr bwMode="auto">
          <a:xfrm>
            <a:off x="9629635" y="-11576"/>
            <a:ext cx="10458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After</a:t>
            </a:r>
            <a:endParaRPr lang="en-US" sz="2000" b="1">
              <a:latin typeface="Arial" panose="020B0604020202020204" pitchFamily="34" charset="0"/>
              <a:cs typeface="Arial" panose="020B0604020202020204" pitchFamily="34" charset="0"/>
            </a:endParaRPr>
          </a:p>
        </p:txBody>
      </p:sp>
      <p:sp>
        <p:nvSpPr>
          <p:cNvPr id="15" name="Text Box 8"/>
          <p:cNvSpPr txBox="1">
            <a:spLocks noChangeArrowheads="1"/>
          </p:cNvSpPr>
          <p:nvPr/>
        </p:nvSpPr>
        <p:spPr bwMode="auto">
          <a:xfrm>
            <a:off x="3379768" y="-14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LVR Issues</a:t>
            </a:r>
          </a:p>
        </p:txBody>
      </p:sp>
      <p:sp>
        <p:nvSpPr>
          <p:cNvPr id="16" name="Text Box 8"/>
          <p:cNvSpPr txBox="1">
            <a:spLocks noChangeArrowheads="1"/>
          </p:cNvSpPr>
          <p:nvPr/>
        </p:nvSpPr>
        <p:spPr bwMode="auto">
          <a:xfrm>
            <a:off x="4052992" y="411547"/>
            <a:ext cx="4309536" cy="584775"/>
          </a:xfrm>
          <a:prstGeom prst="rect">
            <a:avLst/>
          </a:prstGeom>
          <a:solidFill>
            <a:srgbClr val="FFFFFF">
              <a:alpha val="67059"/>
            </a:srgbClr>
          </a:solidFill>
          <a:ln w="28575">
            <a:solidFill>
              <a:schemeClr val="tx1"/>
            </a:solidFill>
            <a:miter lim="800000"/>
            <a:headEnd/>
            <a:tailEnd/>
          </a:ln>
          <a:effectLst/>
        </p:spPr>
        <p:txBody>
          <a:bodyPr wrap="square">
            <a:spAutoFit/>
          </a:bodyPr>
          <a:lstStyle/>
          <a:p>
            <a:pPr algn="ctr"/>
            <a:r>
              <a:rPr lang="en-US" sz="1600" b="1" dirty="0">
                <a:latin typeface="Arial" panose="020B0604020202020204" pitchFamily="34" charset="0"/>
                <a:cs typeface="Arial" panose="020B0604020202020204" pitchFamily="34" charset="0"/>
              </a:rPr>
              <a:t>LVR Project in Montgomery County:</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$24K Spent, $2K in kind</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71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0"/>
            <a:ext cx="9144000" cy="68580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06"/>
          <a:stretch/>
        </p:blipFill>
        <p:spPr>
          <a:xfrm>
            <a:off x="1524000" y="1"/>
            <a:ext cx="9144000" cy="3356043"/>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31917" y="3470988"/>
            <a:ext cx="9144000" cy="3387012"/>
          </a:xfrm>
          <a:prstGeom prst="rect">
            <a:avLst/>
          </a:prstGeom>
        </p:spPr>
      </p:pic>
      <p:sp>
        <p:nvSpPr>
          <p:cNvPr id="13" name="Text Box 8"/>
          <p:cNvSpPr txBox="1">
            <a:spLocks noChangeArrowheads="1"/>
          </p:cNvSpPr>
          <p:nvPr/>
        </p:nvSpPr>
        <p:spPr bwMode="auto">
          <a:xfrm>
            <a:off x="1531917" y="0"/>
            <a:ext cx="1408922"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Before</a:t>
            </a:r>
          </a:p>
        </p:txBody>
      </p:sp>
      <p:sp>
        <p:nvSpPr>
          <p:cNvPr id="14" name="Text Box 8"/>
          <p:cNvSpPr txBox="1">
            <a:spLocks noChangeArrowheads="1"/>
          </p:cNvSpPr>
          <p:nvPr/>
        </p:nvSpPr>
        <p:spPr bwMode="auto">
          <a:xfrm>
            <a:off x="1520268" y="3473803"/>
            <a:ext cx="10458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After</a:t>
            </a:r>
            <a:endParaRPr lang="en-US" sz="2000" b="1">
              <a:latin typeface="Arial" panose="020B0604020202020204" pitchFamily="34" charset="0"/>
              <a:cs typeface="Arial" panose="020B0604020202020204" pitchFamily="34" charset="0"/>
            </a:endParaRPr>
          </a:p>
        </p:txBody>
      </p:sp>
      <p:sp>
        <p:nvSpPr>
          <p:cNvPr id="15" name="Text Box 8"/>
          <p:cNvSpPr txBox="1">
            <a:spLocks noChangeArrowheads="1"/>
          </p:cNvSpPr>
          <p:nvPr/>
        </p:nvSpPr>
        <p:spPr bwMode="auto">
          <a:xfrm>
            <a:off x="3379768" y="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Fill, pipes, surface</a:t>
            </a:r>
          </a:p>
        </p:txBody>
      </p:sp>
      <p:sp>
        <p:nvSpPr>
          <p:cNvPr id="16" name="Text Box 8"/>
          <p:cNvSpPr txBox="1">
            <a:spLocks noChangeArrowheads="1"/>
          </p:cNvSpPr>
          <p:nvPr/>
        </p:nvSpPr>
        <p:spPr bwMode="auto">
          <a:xfrm>
            <a:off x="6795796" y="3470989"/>
            <a:ext cx="3861460" cy="584775"/>
          </a:xfrm>
          <a:prstGeom prst="rect">
            <a:avLst/>
          </a:prstGeom>
          <a:solidFill>
            <a:srgbClr val="FFFFFF">
              <a:alpha val="67059"/>
            </a:srgbClr>
          </a:solidFill>
          <a:ln w="28575">
            <a:solidFill>
              <a:schemeClr val="tx1"/>
            </a:solidFill>
            <a:miter lim="800000"/>
            <a:headEnd/>
            <a:tailEnd/>
          </a:ln>
          <a:effectLst/>
        </p:spPr>
        <p:txBody>
          <a:bodyPr wrap="square">
            <a:spAutoFit/>
          </a:bodyPr>
          <a:lstStyle/>
          <a:p>
            <a:pPr algn="ctr"/>
            <a:r>
              <a:rPr lang="en-US" sz="1600" b="1" dirty="0">
                <a:latin typeface="Arial" panose="020B0604020202020204" pitchFamily="34" charset="0"/>
                <a:cs typeface="Arial" panose="020B0604020202020204" pitchFamily="34" charset="0"/>
              </a:rPr>
              <a:t>DGR Project in Bradford County:</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$107K Spent, $14K in kind</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45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701801" y="-186015"/>
            <a:ext cx="6242945" cy="671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altLang="en-US" sz="3200" b="1" kern="0">
                <a:solidFill>
                  <a:srgbClr val="FCFEB9"/>
                </a:solidFill>
                <a:latin typeface="Arial" panose="020B0604020202020204" pitchFamily="34" charset="0"/>
                <a:ea typeface="+mn-ea"/>
                <a:cs typeface="Arial" panose="020B0604020202020204" pitchFamily="34" charset="0"/>
              </a:rPr>
              <a:t>Introduction</a:t>
            </a:r>
            <a:endParaRPr lang="en-US" altLang="en-US" b="1" ker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p:cNvSpPr/>
          <p:nvPr/>
        </p:nvSpPr>
        <p:spPr>
          <a:xfrm>
            <a:off x="5867401" y="-57501"/>
            <a:ext cx="5124450" cy="461665"/>
          </a:xfrm>
          <a:prstGeom prst="rect">
            <a:avLst/>
          </a:prstGeom>
        </p:spPr>
        <p:txBody>
          <a:bodyPr wrap="square">
            <a:spAutoFit/>
          </a:bodyPr>
          <a:lstStyle/>
          <a:p>
            <a:pPr algn="ctr"/>
            <a:r>
              <a:rPr lang="en-US" altLang="en-US" sz="2400" b="1" kern="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Road / Stream Connection</a:t>
            </a:r>
            <a:endParaRPr lang="en-US" sz="2400"/>
          </a:p>
        </p:txBody>
      </p:sp>
      <p:pic>
        <p:nvPicPr>
          <p:cNvPr id="5" name="Picture 6" descr="conwayborough 00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9000"/>
                    </a14:imgEffect>
                  </a14:imgLayer>
                </a14:imgProps>
              </a:ext>
              <a:ext uri="{28A0092B-C50C-407E-A947-70E740481C1C}">
                <a14:useLocalDpi xmlns:a14="http://schemas.microsoft.com/office/drawing/2010/main"/>
              </a:ext>
            </a:extLst>
          </a:blip>
          <a:srcRect/>
          <a:stretch/>
        </p:blipFill>
        <p:spPr bwMode="auto">
          <a:xfrm>
            <a:off x="1524000" y="354189"/>
            <a:ext cx="9156879" cy="7076922"/>
          </a:xfrm>
          <a:prstGeom prst="rect">
            <a:avLst/>
          </a:prstGeom>
          <a:noFill/>
          <a:ln w="9525">
            <a:noFill/>
            <a:miter lim="800000"/>
            <a:headEnd/>
            <a:tailEnd/>
          </a:ln>
          <a:effectLst>
            <a:reflection endPos="65000" dist="50800" dir="5400000" sy="-100000" algn="bl" rotWithShape="0"/>
          </a:effectLst>
        </p:spPr>
      </p:pic>
      <p:sp>
        <p:nvSpPr>
          <p:cNvPr id="2" name="TextBox 1">
            <a:extLst>
              <a:ext uri="{FF2B5EF4-FFF2-40B4-BE49-F238E27FC236}">
                <a16:creationId xmlns:a16="http://schemas.microsoft.com/office/drawing/2014/main" id="{A58E6D7C-B481-4594-A3B4-1E1FFEB91D6F}"/>
              </a:ext>
            </a:extLst>
          </p:cNvPr>
          <p:cNvSpPr txBox="1"/>
          <p:nvPr/>
        </p:nvSpPr>
        <p:spPr>
          <a:xfrm>
            <a:off x="2181546" y="5673263"/>
            <a:ext cx="7828908" cy="954107"/>
          </a:xfrm>
          <a:prstGeom prst="rect">
            <a:avLst/>
          </a:prstGeom>
          <a:solidFill>
            <a:schemeClr val="bg1"/>
          </a:solidFill>
        </p:spPr>
        <p:txBody>
          <a:bodyPr wrap="square" rtlCol="0">
            <a:spAutoFit/>
          </a:bodyPr>
          <a:lstStyle/>
          <a:p>
            <a:pPr algn="ctr"/>
            <a:r>
              <a:rPr lang="en-US" sz="2800" dirty="0"/>
              <a:t>Program focus is where the road and/or the stream negatively impacts the other </a:t>
            </a:r>
          </a:p>
        </p:txBody>
      </p:sp>
    </p:spTree>
    <p:extLst>
      <p:ext uri="{BB962C8B-B14F-4D97-AF65-F5344CB8AC3E}">
        <p14:creationId xmlns:p14="http://schemas.microsoft.com/office/powerpoint/2010/main" val="19018489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reeform 4"/>
          <p:cNvSpPr>
            <a:spLocks/>
          </p:cNvSpPr>
          <p:nvPr/>
        </p:nvSpPr>
        <p:spPr bwMode="auto">
          <a:xfrm>
            <a:off x="1524000" y="914401"/>
            <a:ext cx="8985728" cy="5421313"/>
          </a:xfrm>
          <a:custGeom>
            <a:avLst/>
            <a:gdLst>
              <a:gd name="T0" fmla="*/ 2147483647 w 12925"/>
              <a:gd name="T1" fmla="*/ 764886084 h 12672"/>
              <a:gd name="T2" fmla="*/ 0 w 12925"/>
              <a:gd name="T3" fmla="*/ 0 h 12672"/>
              <a:gd name="T4" fmla="*/ 0 w 12925"/>
              <a:gd name="T5" fmla="*/ 337910183 h 12672"/>
              <a:gd name="T6" fmla="*/ 0 w 12925"/>
              <a:gd name="T7" fmla="*/ 772982928 h 12672"/>
              <a:gd name="T8" fmla="*/ 0 w 12925"/>
              <a:gd name="T9" fmla="*/ 1380429326 h 12672"/>
              <a:gd name="T10" fmla="*/ 0 w 12925"/>
              <a:gd name="T11" fmla="*/ 1649786004 h 12672"/>
              <a:gd name="T12" fmla="*/ 1078531211 w 12925"/>
              <a:gd name="T13" fmla="*/ 1824858640 h 12672"/>
              <a:gd name="T14" fmla="*/ 2147483647 w 12925"/>
              <a:gd name="T15" fmla="*/ 2147483647 h 12672"/>
              <a:gd name="T16" fmla="*/ 2147483647 w 12925"/>
              <a:gd name="T17" fmla="*/ 2147483647 h 12672"/>
              <a:gd name="T18" fmla="*/ 2147483647 w 12925"/>
              <a:gd name="T19" fmla="*/ 767585173 h 12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25"/>
              <a:gd name="T31" fmla="*/ 0 h 12672"/>
              <a:gd name="T32" fmla="*/ 12925 w 12925"/>
              <a:gd name="T33" fmla="*/ 12672 h 12672"/>
              <a:gd name="connsiteX0" fmla="*/ 12925 w 12925"/>
              <a:gd name="connsiteY0" fmla="*/ 4251 h 12672"/>
              <a:gd name="connsiteX1" fmla="*/ 0 w 12925"/>
              <a:gd name="connsiteY1" fmla="*/ 0 h 12672"/>
              <a:gd name="connsiteX2" fmla="*/ 0 w 12925"/>
              <a:gd name="connsiteY2" fmla="*/ 1878 h 12672"/>
              <a:gd name="connsiteX3" fmla="*/ 0 w 12925"/>
              <a:gd name="connsiteY3" fmla="*/ 4296 h 12672"/>
              <a:gd name="connsiteX4" fmla="*/ 0 w 12925"/>
              <a:gd name="connsiteY4" fmla="*/ 7672 h 12672"/>
              <a:gd name="connsiteX5" fmla="*/ 0 w 12925"/>
              <a:gd name="connsiteY5" fmla="*/ 9169 h 12672"/>
              <a:gd name="connsiteX6" fmla="*/ 2925 w 12925"/>
              <a:gd name="connsiteY6" fmla="*/ 10142 h 12672"/>
              <a:gd name="connsiteX7" fmla="*/ 8292 w 12925"/>
              <a:gd name="connsiteY7" fmla="*/ 12672 h 12672"/>
              <a:gd name="connsiteX8" fmla="*/ 9079 w 12925"/>
              <a:gd name="connsiteY8" fmla="*/ 12578 h 12672"/>
              <a:gd name="connsiteX9" fmla="*/ 12886 w 12925"/>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9169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8996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2" h="12672">
                <a:moveTo>
                  <a:pt x="12912" y="4467"/>
                </a:moveTo>
                <a:lnTo>
                  <a:pt x="0" y="0"/>
                </a:lnTo>
                <a:lnTo>
                  <a:pt x="0" y="1878"/>
                </a:lnTo>
                <a:lnTo>
                  <a:pt x="0" y="4296"/>
                </a:lnTo>
                <a:lnTo>
                  <a:pt x="0" y="7672"/>
                </a:lnTo>
                <a:lnTo>
                  <a:pt x="0" y="8996"/>
                </a:lnTo>
                <a:lnTo>
                  <a:pt x="2925" y="10142"/>
                </a:lnTo>
                <a:lnTo>
                  <a:pt x="8292" y="12672"/>
                </a:lnTo>
                <a:lnTo>
                  <a:pt x="9079" y="12578"/>
                </a:lnTo>
                <a:lnTo>
                  <a:pt x="12886" y="4482"/>
                </a:lnTo>
              </a:path>
            </a:pathLst>
          </a:custGeom>
          <a:solidFill>
            <a:srgbClr val="33CC33"/>
          </a:solid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18" name="Freeform 5"/>
          <p:cNvSpPr>
            <a:spLocks/>
          </p:cNvSpPr>
          <p:nvPr/>
        </p:nvSpPr>
        <p:spPr bwMode="auto">
          <a:xfrm>
            <a:off x="1524001" y="4337031"/>
            <a:ext cx="6327775" cy="2341582"/>
          </a:xfrm>
          <a:custGeom>
            <a:avLst/>
            <a:gdLst>
              <a:gd name="T0" fmla="*/ 1724564005 w 15111"/>
              <a:gd name="T1" fmla="*/ 282701058 h 13487"/>
              <a:gd name="T2" fmla="*/ 914547191 w 15111"/>
              <a:gd name="T3" fmla="*/ 172383352 h 13487"/>
              <a:gd name="T4" fmla="*/ 0 w 15111"/>
              <a:gd name="T5" fmla="*/ 41377067 h 13487"/>
              <a:gd name="T6" fmla="*/ 0 w 15111"/>
              <a:gd name="T7" fmla="*/ 0 h 13487"/>
              <a:gd name="T8" fmla="*/ 75134402 w 15111"/>
              <a:gd name="T9" fmla="*/ 0 h 13487"/>
              <a:gd name="T10" fmla="*/ 244921920 w 15111"/>
              <a:gd name="T11" fmla="*/ 28968113 h 13487"/>
              <a:gd name="T12" fmla="*/ 303712542 w 15111"/>
              <a:gd name="T13" fmla="*/ 27584756 h 13487"/>
              <a:gd name="T14" fmla="*/ 352743818 w 15111"/>
              <a:gd name="T15" fmla="*/ 49656646 h 13487"/>
              <a:gd name="T16" fmla="*/ 437637631 w 15111"/>
              <a:gd name="T17" fmla="*/ 51019154 h 13487"/>
              <a:gd name="T18" fmla="*/ 551926669 w 15111"/>
              <a:gd name="T19" fmla="*/ 74474391 h 13487"/>
              <a:gd name="T20" fmla="*/ 663040773 w 15111"/>
              <a:gd name="T21" fmla="*/ 78603775 h 13487"/>
              <a:gd name="T22" fmla="*/ 770745570 w 15111"/>
              <a:gd name="T23" fmla="*/ 63427954 h 13487"/>
              <a:gd name="T24" fmla="*/ 826360915 w 15111"/>
              <a:gd name="T25" fmla="*/ 81349639 h 13487"/>
              <a:gd name="T26" fmla="*/ 872099985 w 15111"/>
              <a:gd name="T27" fmla="*/ 91012720 h 13487"/>
              <a:gd name="T28" fmla="*/ 878567125 w 15111"/>
              <a:gd name="T29" fmla="*/ 106188522 h 13487"/>
              <a:gd name="T30" fmla="*/ 922660263 w 15111"/>
              <a:gd name="T31" fmla="*/ 106649641 h 13487"/>
              <a:gd name="T32" fmla="*/ 1040829242 w 15111"/>
              <a:gd name="T33" fmla="*/ 139285846 h 13487"/>
              <a:gd name="T34" fmla="*/ 1217671570 w 15111"/>
              <a:gd name="T35" fmla="*/ 148927934 h 13487"/>
              <a:gd name="T36" fmla="*/ 1403920398 w 15111"/>
              <a:gd name="T37" fmla="*/ 164334259 h 13487"/>
              <a:gd name="T38" fmla="*/ 1540550216 w 15111"/>
              <a:gd name="T39" fmla="*/ 194895503 h 13487"/>
              <a:gd name="T40" fmla="*/ 1698344314 w 15111"/>
              <a:gd name="T41" fmla="*/ 216506265 h 13487"/>
              <a:gd name="T42" fmla="*/ 1776770215 w 15111"/>
              <a:gd name="T43" fmla="*/ 227531709 h 13487"/>
              <a:gd name="T44" fmla="*/ 1724564005 w 15111"/>
              <a:gd name="T45" fmla="*/ 238578145 h 13487"/>
              <a:gd name="T46" fmla="*/ 1724564005 w 15111"/>
              <a:gd name="T47" fmla="*/ 282701058 h 13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1"/>
              <a:gd name="T73" fmla="*/ 0 h 13487"/>
              <a:gd name="T74" fmla="*/ 15111 w 15111"/>
              <a:gd name="T75" fmla="*/ 13487 h 13487"/>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2083 w 15111"/>
              <a:gd name="connsiteY5" fmla="*/ 1954 h 14059"/>
              <a:gd name="connsiteX6" fmla="*/ 2583 w 15111"/>
              <a:gd name="connsiteY6" fmla="*/ 1888 h 14059"/>
              <a:gd name="connsiteX7" fmla="*/ 3000 w 15111"/>
              <a:gd name="connsiteY7" fmla="*/ 2941 h 14059"/>
              <a:gd name="connsiteX8" fmla="*/ 3722 w 15111"/>
              <a:gd name="connsiteY8" fmla="*/ 3006 h 14059"/>
              <a:gd name="connsiteX9" fmla="*/ 4694 w 15111"/>
              <a:gd name="connsiteY9" fmla="*/ 4125 h 14059"/>
              <a:gd name="connsiteX10" fmla="*/ 5639 w 15111"/>
              <a:gd name="connsiteY10" fmla="*/ 4322 h 14059"/>
              <a:gd name="connsiteX11" fmla="*/ 6555 w 15111"/>
              <a:gd name="connsiteY11" fmla="*/ 3598 h 14059"/>
              <a:gd name="connsiteX12" fmla="*/ 7028 w 15111"/>
              <a:gd name="connsiteY12" fmla="*/ 4453 h 14059"/>
              <a:gd name="connsiteX13" fmla="*/ 7417 w 15111"/>
              <a:gd name="connsiteY13" fmla="*/ 4914 h 14059"/>
              <a:gd name="connsiteX14" fmla="*/ 7472 w 15111"/>
              <a:gd name="connsiteY14" fmla="*/ 5638 h 14059"/>
              <a:gd name="connsiteX15" fmla="*/ 7847 w 15111"/>
              <a:gd name="connsiteY15" fmla="*/ 5660 h 14059"/>
              <a:gd name="connsiteX16" fmla="*/ 8852 w 15111"/>
              <a:gd name="connsiteY16" fmla="*/ 7217 h 14059"/>
              <a:gd name="connsiteX17" fmla="*/ 10356 w 15111"/>
              <a:gd name="connsiteY17" fmla="*/ 7677 h 14059"/>
              <a:gd name="connsiteX18" fmla="*/ 11940 w 15111"/>
              <a:gd name="connsiteY18" fmla="*/ 8412 h 14059"/>
              <a:gd name="connsiteX19" fmla="*/ 13102 w 15111"/>
              <a:gd name="connsiteY19" fmla="*/ 9870 h 14059"/>
              <a:gd name="connsiteX20" fmla="*/ 14444 w 15111"/>
              <a:gd name="connsiteY20" fmla="*/ 10901 h 14059"/>
              <a:gd name="connsiteX21" fmla="*/ 15111 w 15111"/>
              <a:gd name="connsiteY21" fmla="*/ 11427 h 14059"/>
              <a:gd name="connsiteX22" fmla="*/ 14667 w 15111"/>
              <a:gd name="connsiteY22" fmla="*/ 11954 h 14059"/>
              <a:gd name="connsiteX23" fmla="*/ 14667 w 15111"/>
              <a:gd name="connsiteY23" fmla="*/ 14059 h 14059"/>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1365 w 15111"/>
              <a:gd name="connsiteY5" fmla="*/ 839 h 14059"/>
              <a:gd name="connsiteX6" fmla="*/ 2083 w 15111"/>
              <a:gd name="connsiteY6" fmla="*/ 1954 h 14059"/>
              <a:gd name="connsiteX7" fmla="*/ 2583 w 15111"/>
              <a:gd name="connsiteY7" fmla="*/ 1888 h 14059"/>
              <a:gd name="connsiteX8" fmla="*/ 3000 w 15111"/>
              <a:gd name="connsiteY8" fmla="*/ 2941 h 14059"/>
              <a:gd name="connsiteX9" fmla="*/ 3722 w 15111"/>
              <a:gd name="connsiteY9" fmla="*/ 3006 h 14059"/>
              <a:gd name="connsiteX10" fmla="*/ 4694 w 15111"/>
              <a:gd name="connsiteY10" fmla="*/ 4125 h 14059"/>
              <a:gd name="connsiteX11" fmla="*/ 5639 w 15111"/>
              <a:gd name="connsiteY11" fmla="*/ 4322 h 14059"/>
              <a:gd name="connsiteX12" fmla="*/ 6555 w 15111"/>
              <a:gd name="connsiteY12" fmla="*/ 3598 h 14059"/>
              <a:gd name="connsiteX13" fmla="*/ 7028 w 15111"/>
              <a:gd name="connsiteY13" fmla="*/ 4453 h 14059"/>
              <a:gd name="connsiteX14" fmla="*/ 7417 w 15111"/>
              <a:gd name="connsiteY14" fmla="*/ 4914 h 14059"/>
              <a:gd name="connsiteX15" fmla="*/ 7472 w 15111"/>
              <a:gd name="connsiteY15" fmla="*/ 5638 h 14059"/>
              <a:gd name="connsiteX16" fmla="*/ 7847 w 15111"/>
              <a:gd name="connsiteY16" fmla="*/ 5660 h 14059"/>
              <a:gd name="connsiteX17" fmla="*/ 8852 w 15111"/>
              <a:gd name="connsiteY17" fmla="*/ 7217 h 14059"/>
              <a:gd name="connsiteX18" fmla="*/ 10356 w 15111"/>
              <a:gd name="connsiteY18" fmla="*/ 7677 h 14059"/>
              <a:gd name="connsiteX19" fmla="*/ 11940 w 15111"/>
              <a:gd name="connsiteY19" fmla="*/ 8412 h 14059"/>
              <a:gd name="connsiteX20" fmla="*/ 13102 w 15111"/>
              <a:gd name="connsiteY20" fmla="*/ 9870 h 14059"/>
              <a:gd name="connsiteX21" fmla="*/ 14444 w 15111"/>
              <a:gd name="connsiteY21" fmla="*/ 10901 h 14059"/>
              <a:gd name="connsiteX22" fmla="*/ 15111 w 15111"/>
              <a:gd name="connsiteY22" fmla="*/ 11427 h 14059"/>
              <a:gd name="connsiteX23" fmla="*/ 14667 w 15111"/>
              <a:gd name="connsiteY23" fmla="*/ 11954 h 14059"/>
              <a:gd name="connsiteX24" fmla="*/ 14667 w 15111"/>
              <a:gd name="connsiteY24" fmla="*/ 14059 h 1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1" h="14059">
                <a:moveTo>
                  <a:pt x="14667" y="14059"/>
                </a:moveTo>
                <a:lnTo>
                  <a:pt x="7778" y="8796"/>
                </a:lnTo>
                <a:lnTo>
                  <a:pt x="0" y="2546"/>
                </a:lnTo>
                <a:lnTo>
                  <a:pt x="0" y="572"/>
                </a:lnTo>
                <a:lnTo>
                  <a:pt x="0" y="0"/>
                </a:lnTo>
                <a:lnTo>
                  <a:pt x="1365" y="839"/>
                </a:lnTo>
                <a:lnTo>
                  <a:pt x="2083" y="1954"/>
                </a:lnTo>
                <a:lnTo>
                  <a:pt x="2583" y="1888"/>
                </a:lnTo>
                <a:lnTo>
                  <a:pt x="3000" y="2941"/>
                </a:lnTo>
                <a:lnTo>
                  <a:pt x="3722" y="3006"/>
                </a:lnTo>
                <a:lnTo>
                  <a:pt x="4694" y="4125"/>
                </a:lnTo>
                <a:lnTo>
                  <a:pt x="5639" y="4322"/>
                </a:lnTo>
                <a:lnTo>
                  <a:pt x="6555" y="3598"/>
                </a:lnTo>
                <a:lnTo>
                  <a:pt x="7028" y="4453"/>
                </a:lnTo>
                <a:lnTo>
                  <a:pt x="7417" y="4914"/>
                </a:lnTo>
                <a:cubicBezTo>
                  <a:pt x="7435" y="5155"/>
                  <a:pt x="7454" y="5397"/>
                  <a:pt x="7472" y="5638"/>
                </a:cubicBezTo>
                <a:lnTo>
                  <a:pt x="7847" y="5660"/>
                </a:lnTo>
                <a:lnTo>
                  <a:pt x="8852" y="7217"/>
                </a:lnTo>
                <a:lnTo>
                  <a:pt x="10356" y="7677"/>
                </a:lnTo>
                <a:lnTo>
                  <a:pt x="11940" y="8412"/>
                </a:lnTo>
                <a:lnTo>
                  <a:pt x="13102" y="9870"/>
                </a:lnTo>
                <a:lnTo>
                  <a:pt x="14444" y="10901"/>
                </a:lnTo>
                <a:lnTo>
                  <a:pt x="15111" y="11427"/>
                </a:lnTo>
                <a:lnTo>
                  <a:pt x="14667" y="11954"/>
                </a:lnTo>
                <a:lnTo>
                  <a:pt x="14667" y="14059"/>
                </a:lnTo>
                <a:close/>
              </a:path>
            </a:pathLst>
          </a:custGeom>
          <a:solidFill>
            <a:srgbClr val="0066FF"/>
          </a:solid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19" name="Line 6"/>
          <p:cNvSpPr>
            <a:spLocks noChangeShapeType="1"/>
          </p:cNvSpPr>
          <p:nvPr/>
        </p:nvSpPr>
        <p:spPr bwMode="auto">
          <a:xfrm>
            <a:off x="1524001" y="4450081"/>
            <a:ext cx="6175375" cy="1923733"/>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0" name="Freeform 7"/>
          <p:cNvSpPr>
            <a:spLocks/>
          </p:cNvSpPr>
          <p:nvPr/>
        </p:nvSpPr>
        <p:spPr bwMode="auto">
          <a:xfrm>
            <a:off x="7696201" y="2834640"/>
            <a:ext cx="2822575" cy="3843973"/>
          </a:xfrm>
          <a:custGeom>
            <a:avLst/>
            <a:gdLst>
              <a:gd name="T0" fmla="*/ 0 w 1776"/>
              <a:gd name="T1" fmla="*/ 3892550 h 2452"/>
              <a:gd name="T2" fmla="*/ 2819400 w 1776"/>
              <a:gd name="T3" fmla="*/ 2444750 h 2452"/>
              <a:gd name="T4" fmla="*/ 2816225 w 1776"/>
              <a:gd name="T5" fmla="*/ 0 h 2452"/>
              <a:gd name="T6" fmla="*/ 2233613 w 1776"/>
              <a:gd name="T7" fmla="*/ 290512 h 2452"/>
              <a:gd name="T8" fmla="*/ 1755775 w 1776"/>
              <a:gd name="T9" fmla="*/ 808037 h 2452"/>
              <a:gd name="T10" fmla="*/ 1398588 w 1776"/>
              <a:gd name="T11" fmla="*/ 1484312 h 2452"/>
              <a:gd name="T12" fmla="*/ 947738 w 1776"/>
              <a:gd name="T13" fmla="*/ 2332037 h 2452"/>
              <a:gd name="T14" fmla="*/ 762000 w 1776"/>
              <a:gd name="T15" fmla="*/ 2770187 h 2452"/>
              <a:gd name="T16" fmla="*/ 496888 w 1776"/>
              <a:gd name="T17" fmla="*/ 3206749 h 2452"/>
              <a:gd name="T18" fmla="*/ 152400 w 1776"/>
              <a:gd name="T19" fmla="*/ 3511550 h 2452"/>
              <a:gd name="T20" fmla="*/ 0 w 1776"/>
              <a:gd name="T21" fmla="*/ 3587750 h 2452"/>
              <a:gd name="T22" fmla="*/ 0 w 1776"/>
              <a:gd name="T23" fmla="*/ 3892550 h 2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2452"/>
              <a:gd name="T38" fmla="*/ 1776 w 1776"/>
              <a:gd name="T39" fmla="*/ 2452 h 2452"/>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762 w 10000"/>
              <a:gd name="connsiteY8" fmla="*/ 8238 h 10000"/>
              <a:gd name="connsiteX9" fmla="*/ 541 w 10000"/>
              <a:gd name="connsiteY9" fmla="*/ 9021 h 10000"/>
              <a:gd name="connsiteX10" fmla="*/ 0 w 10000"/>
              <a:gd name="connsiteY10" fmla="*/ 9217 h 10000"/>
              <a:gd name="connsiteX11" fmla="*/ 0 w 10000"/>
              <a:gd name="connsiteY11" fmla="*/ 10000 h 10000"/>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060 w 10000"/>
              <a:gd name="connsiteY8" fmla="*/ 8119 h 10000"/>
              <a:gd name="connsiteX9" fmla="*/ 541 w 10000"/>
              <a:gd name="connsiteY9" fmla="*/ 9021 h 10000"/>
              <a:gd name="connsiteX10" fmla="*/ 0 w 10000"/>
              <a:gd name="connsiteY10" fmla="*/ 9217 h 10000"/>
              <a:gd name="connsiteX11" fmla="*/ 0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10000"/>
                </a:moveTo>
                <a:lnTo>
                  <a:pt x="10000" y="6281"/>
                </a:lnTo>
                <a:cubicBezTo>
                  <a:pt x="9996" y="4187"/>
                  <a:pt x="9993" y="2094"/>
                  <a:pt x="9989" y="0"/>
                </a:cubicBezTo>
                <a:lnTo>
                  <a:pt x="7922" y="746"/>
                </a:lnTo>
                <a:lnTo>
                  <a:pt x="6227" y="2076"/>
                </a:lnTo>
                <a:lnTo>
                  <a:pt x="4961" y="3813"/>
                </a:lnTo>
                <a:lnTo>
                  <a:pt x="3361" y="5991"/>
                </a:lnTo>
                <a:lnTo>
                  <a:pt x="2136" y="6998"/>
                </a:lnTo>
                <a:cubicBezTo>
                  <a:pt x="2011" y="7411"/>
                  <a:pt x="1185" y="7706"/>
                  <a:pt x="1060" y="8119"/>
                </a:cubicBezTo>
                <a:lnTo>
                  <a:pt x="541" y="9021"/>
                </a:lnTo>
                <a:lnTo>
                  <a:pt x="0" y="9217"/>
                </a:lnTo>
                <a:lnTo>
                  <a:pt x="0" y="10000"/>
                </a:lnTo>
                <a:close/>
              </a:path>
            </a:pathLst>
          </a:custGeom>
          <a:solidFill>
            <a:srgbClr val="996633"/>
          </a:solid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1" name="Freeform 8"/>
          <p:cNvSpPr>
            <a:spLocks/>
          </p:cNvSpPr>
          <p:nvPr/>
        </p:nvSpPr>
        <p:spPr bwMode="auto">
          <a:xfrm>
            <a:off x="7997826" y="2798764"/>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2" name="Freeform 9"/>
          <p:cNvSpPr>
            <a:spLocks/>
          </p:cNvSpPr>
          <p:nvPr/>
        </p:nvSpPr>
        <p:spPr bwMode="auto">
          <a:xfrm>
            <a:off x="8613776" y="3097214"/>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3" name="Freeform 10"/>
          <p:cNvSpPr>
            <a:spLocks/>
          </p:cNvSpPr>
          <p:nvPr/>
        </p:nvSpPr>
        <p:spPr bwMode="auto">
          <a:xfrm>
            <a:off x="6751639" y="2563814"/>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4" name="Freeform 11"/>
          <p:cNvSpPr>
            <a:spLocks/>
          </p:cNvSpPr>
          <p:nvPr/>
        </p:nvSpPr>
        <p:spPr bwMode="auto">
          <a:xfrm>
            <a:off x="8156575" y="26400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5" name="Freeform 12"/>
          <p:cNvSpPr>
            <a:spLocks/>
          </p:cNvSpPr>
          <p:nvPr/>
        </p:nvSpPr>
        <p:spPr bwMode="auto">
          <a:xfrm>
            <a:off x="6099175" y="28686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6" name="Line 13"/>
          <p:cNvSpPr>
            <a:spLocks noChangeShapeType="1"/>
          </p:cNvSpPr>
          <p:nvPr/>
        </p:nvSpPr>
        <p:spPr bwMode="auto">
          <a:xfrm>
            <a:off x="4575175" y="53070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7" name="Line 14"/>
          <p:cNvSpPr>
            <a:spLocks noChangeShapeType="1"/>
          </p:cNvSpPr>
          <p:nvPr/>
        </p:nvSpPr>
        <p:spPr bwMode="auto">
          <a:xfrm>
            <a:off x="6670675" y="59039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8" name="Line 15"/>
          <p:cNvSpPr>
            <a:spLocks noChangeShapeType="1"/>
          </p:cNvSpPr>
          <p:nvPr/>
        </p:nvSpPr>
        <p:spPr bwMode="auto">
          <a:xfrm>
            <a:off x="6403975" y="58404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9" name="Line 16"/>
          <p:cNvSpPr>
            <a:spLocks noChangeShapeType="1"/>
          </p:cNvSpPr>
          <p:nvPr/>
        </p:nvSpPr>
        <p:spPr bwMode="auto">
          <a:xfrm>
            <a:off x="6937375" y="6081713"/>
            <a:ext cx="457200" cy="1397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0" name="Line 17"/>
          <p:cNvSpPr>
            <a:spLocks noChangeShapeType="1"/>
          </p:cNvSpPr>
          <p:nvPr/>
        </p:nvSpPr>
        <p:spPr bwMode="auto">
          <a:xfrm>
            <a:off x="5641975" y="59166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1" name="Line 18"/>
          <p:cNvSpPr>
            <a:spLocks noChangeShapeType="1"/>
          </p:cNvSpPr>
          <p:nvPr/>
        </p:nvSpPr>
        <p:spPr bwMode="auto">
          <a:xfrm>
            <a:off x="4879975" y="56118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2" name="Line 19"/>
          <p:cNvSpPr>
            <a:spLocks noChangeShapeType="1"/>
          </p:cNvSpPr>
          <p:nvPr/>
        </p:nvSpPr>
        <p:spPr bwMode="auto">
          <a:xfrm>
            <a:off x="6403975" y="60690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3" name="Line 20"/>
          <p:cNvSpPr>
            <a:spLocks noChangeShapeType="1"/>
          </p:cNvSpPr>
          <p:nvPr/>
        </p:nvSpPr>
        <p:spPr bwMode="auto">
          <a:xfrm>
            <a:off x="5413375" y="5764213"/>
            <a:ext cx="533400" cy="1524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4" name="Line 21"/>
          <p:cNvSpPr>
            <a:spLocks noChangeShapeType="1"/>
          </p:cNvSpPr>
          <p:nvPr/>
        </p:nvSpPr>
        <p:spPr bwMode="auto">
          <a:xfrm>
            <a:off x="5260975" y="55356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5" name="Line 22"/>
          <p:cNvSpPr>
            <a:spLocks noChangeShapeType="1"/>
          </p:cNvSpPr>
          <p:nvPr/>
        </p:nvSpPr>
        <p:spPr bwMode="auto">
          <a:xfrm>
            <a:off x="6937375" y="6373813"/>
            <a:ext cx="533400" cy="1524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6" name="Line 23"/>
          <p:cNvSpPr>
            <a:spLocks noChangeShapeType="1"/>
          </p:cNvSpPr>
          <p:nvPr/>
        </p:nvSpPr>
        <p:spPr bwMode="auto">
          <a:xfrm>
            <a:off x="6099175" y="60690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7" name="Line 24"/>
          <p:cNvSpPr>
            <a:spLocks noChangeShapeType="1"/>
          </p:cNvSpPr>
          <p:nvPr/>
        </p:nvSpPr>
        <p:spPr bwMode="auto">
          <a:xfrm>
            <a:off x="4498975" y="53832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8" name="Freeform 25"/>
          <p:cNvSpPr>
            <a:spLocks/>
          </p:cNvSpPr>
          <p:nvPr/>
        </p:nvSpPr>
        <p:spPr bwMode="auto">
          <a:xfrm>
            <a:off x="7242175" y="325913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9" name="Freeform 26"/>
          <p:cNvSpPr>
            <a:spLocks/>
          </p:cNvSpPr>
          <p:nvPr/>
        </p:nvSpPr>
        <p:spPr bwMode="auto">
          <a:xfrm>
            <a:off x="7775575" y="24876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40" name="Freeform 27"/>
          <p:cNvSpPr>
            <a:spLocks/>
          </p:cNvSpPr>
          <p:nvPr/>
        </p:nvSpPr>
        <p:spPr bwMode="auto">
          <a:xfrm>
            <a:off x="7927975" y="3597276"/>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41" name="Freeform 28"/>
          <p:cNvSpPr>
            <a:spLocks/>
          </p:cNvSpPr>
          <p:nvPr/>
        </p:nvSpPr>
        <p:spPr bwMode="auto">
          <a:xfrm>
            <a:off x="6708775" y="25638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45" name="Freeform 75"/>
          <p:cNvSpPr>
            <a:spLocks/>
          </p:cNvSpPr>
          <p:nvPr/>
        </p:nvSpPr>
        <p:spPr bwMode="auto">
          <a:xfrm>
            <a:off x="7710489" y="3219451"/>
            <a:ext cx="2817551" cy="3452813"/>
          </a:xfrm>
          <a:custGeom>
            <a:avLst/>
            <a:gdLst>
              <a:gd name="T0" fmla="*/ 127000 w 1773"/>
              <a:gd name="T1" fmla="*/ 2935287 h 2080"/>
              <a:gd name="T2" fmla="*/ 655638 w 1773"/>
              <a:gd name="T3" fmla="*/ 2654300 h 2080"/>
              <a:gd name="T4" fmla="*/ 1041400 w 1773"/>
              <a:gd name="T5" fmla="*/ 2197100 h 2080"/>
              <a:gd name="T6" fmla="*/ 1674813 w 1773"/>
              <a:gd name="T7" fmla="*/ 1203325 h 2080"/>
              <a:gd name="T8" fmla="*/ 2228851 w 1773"/>
              <a:gd name="T9" fmla="*/ 384175 h 2080"/>
              <a:gd name="T10" fmla="*/ 2814638 w 1773"/>
              <a:gd name="T11" fmla="*/ 0 h 2080"/>
              <a:gd name="T12" fmla="*/ 2809876 w 1773"/>
              <a:gd name="T13" fmla="*/ 1860550 h 2080"/>
              <a:gd name="T14" fmla="*/ 0 w 1773"/>
              <a:gd name="T15" fmla="*/ 3302000 h 2080"/>
              <a:gd name="T16" fmla="*/ 127000 w 1773"/>
              <a:gd name="T17" fmla="*/ 2935287 h 2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3"/>
              <a:gd name="T28" fmla="*/ 0 h 2080"/>
              <a:gd name="T29" fmla="*/ 1773 w 1773"/>
              <a:gd name="T30" fmla="*/ 2080 h 2080"/>
              <a:gd name="connsiteX0" fmla="*/ 451 w 10000"/>
              <a:gd name="connsiteY0" fmla="*/ 8889 h 10000"/>
              <a:gd name="connsiteX1" fmla="*/ 2329 w 10000"/>
              <a:gd name="connsiteY1" fmla="*/ 8038 h 10000"/>
              <a:gd name="connsiteX2" fmla="*/ 3700 w 10000"/>
              <a:gd name="connsiteY2" fmla="*/ 6654 h 10000"/>
              <a:gd name="connsiteX3" fmla="*/ 5950 w 10000"/>
              <a:gd name="connsiteY3" fmla="*/ 3644 h 10000"/>
              <a:gd name="connsiteX4" fmla="*/ 7919 w 10000"/>
              <a:gd name="connsiteY4" fmla="*/ 1163 h 10000"/>
              <a:gd name="connsiteX5" fmla="*/ 10000 w 10000"/>
              <a:gd name="connsiteY5" fmla="*/ 0 h 10000"/>
              <a:gd name="connsiteX6" fmla="*/ 9983 w 10000"/>
              <a:gd name="connsiteY6" fmla="*/ 5834 h 10000"/>
              <a:gd name="connsiteX7" fmla="*/ 0 w 10000"/>
              <a:gd name="connsiteY7" fmla="*/ 10000 h 10000"/>
              <a:gd name="connsiteX8" fmla="*/ 451 w 10000"/>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0 w 10016"/>
              <a:gd name="connsiteY7" fmla="*/ 10000 h 10000"/>
              <a:gd name="connsiteX8" fmla="*/ 451 w 10016"/>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0 w 10016"/>
              <a:gd name="connsiteY8" fmla="*/ 10000 h 10000"/>
              <a:gd name="connsiteX9" fmla="*/ 451 w 10016"/>
              <a:gd name="connsiteY9"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0 w 10016"/>
              <a:gd name="connsiteY9" fmla="*/ 10000 h 10000"/>
              <a:gd name="connsiteX10" fmla="*/ 451 w 10016"/>
              <a:gd name="connsiteY10"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0 w 10016"/>
              <a:gd name="connsiteY10" fmla="*/ 10000 h 10000"/>
              <a:gd name="connsiteX11" fmla="*/ 451 w 10016"/>
              <a:gd name="connsiteY11"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3687 w 10016"/>
              <a:gd name="connsiteY10" fmla="*/ 8441 h 10000"/>
              <a:gd name="connsiteX11" fmla="*/ 0 w 10016"/>
              <a:gd name="connsiteY11" fmla="*/ 10000 h 10000"/>
              <a:gd name="connsiteX12" fmla="*/ 451 w 10016"/>
              <a:gd name="connsiteY12" fmla="*/ 88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6" h="10000">
                <a:moveTo>
                  <a:pt x="451" y="8889"/>
                </a:moveTo>
                <a:lnTo>
                  <a:pt x="2329" y="8038"/>
                </a:lnTo>
                <a:lnTo>
                  <a:pt x="3700" y="6654"/>
                </a:lnTo>
                <a:lnTo>
                  <a:pt x="5950" y="3644"/>
                </a:lnTo>
                <a:lnTo>
                  <a:pt x="7919" y="1163"/>
                </a:lnTo>
                <a:lnTo>
                  <a:pt x="10000" y="0"/>
                </a:lnTo>
                <a:cubicBezTo>
                  <a:pt x="9994" y="1878"/>
                  <a:pt x="10016" y="1286"/>
                  <a:pt x="10010" y="3164"/>
                </a:cubicBezTo>
                <a:lnTo>
                  <a:pt x="8699" y="3785"/>
                </a:lnTo>
                <a:lnTo>
                  <a:pt x="6613" y="5661"/>
                </a:lnTo>
                <a:lnTo>
                  <a:pt x="5448" y="7294"/>
                </a:lnTo>
                <a:lnTo>
                  <a:pt x="3687" y="8441"/>
                </a:lnTo>
                <a:lnTo>
                  <a:pt x="0" y="10000"/>
                </a:lnTo>
                <a:lnTo>
                  <a:pt x="451" y="8889"/>
                </a:lnTo>
                <a:close/>
              </a:path>
            </a:pathLst>
          </a:custGeom>
          <a:solidFill>
            <a:srgbClr val="3366FF">
              <a:alpha val="50195"/>
            </a:srgbClr>
          </a:solid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46" name="Freeform 76"/>
          <p:cNvSpPr>
            <a:spLocks/>
          </p:cNvSpPr>
          <p:nvPr/>
        </p:nvSpPr>
        <p:spPr bwMode="auto">
          <a:xfrm>
            <a:off x="7667626" y="6243638"/>
            <a:ext cx="174625" cy="431800"/>
          </a:xfrm>
          <a:custGeom>
            <a:avLst/>
            <a:gdLst>
              <a:gd name="T0" fmla="*/ 0 w 90"/>
              <a:gd name="T1" fmla="*/ 76200 h 240"/>
              <a:gd name="T2" fmla="*/ 0 w 90"/>
              <a:gd name="T3" fmla="*/ 381000 h 240"/>
              <a:gd name="T4" fmla="*/ 85725 w 90"/>
              <a:gd name="T5" fmla="*/ 295275 h 240"/>
              <a:gd name="T6" fmla="*/ 142875 w 90"/>
              <a:gd name="T7" fmla="*/ 0 h 240"/>
              <a:gd name="T8" fmla="*/ 0 w 90"/>
              <a:gd name="T9" fmla="*/ 76200 h 240"/>
              <a:gd name="T10" fmla="*/ 0 60000 65536"/>
              <a:gd name="T11" fmla="*/ 0 60000 65536"/>
              <a:gd name="T12" fmla="*/ 0 60000 65536"/>
              <a:gd name="T13" fmla="*/ 0 60000 65536"/>
              <a:gd name="T14" fmla="*/ 0 60000 65536"/>
              <a:gd name="T15" fmla="*/ 0 w 90"/>
              <a:gd name="T16" fmla="*/ 0 h 240"/>
              <a:gd name="T17" fmla="*/ 90 w 90"/>
              <a:gd name="T18" fmla="*/ 240 h 240"/>
            </a:gdLst>
            <a:ahLst/>
            <a:cxnLst>
              <a:cxn ang="T10">
                <a:pos x="T0" y="T1"/>
              </a:cxn>
              <a:cxn ang="T11">
                <a:pos x="T2" y="T3"/>
              </a:cxn>
              <a:cxn ang="T12">
                <a:pos x="T4" y="T5"/>
              </a:cxn>
              <a:cxn ang="T13">
                <a:pos x="T6" y="T7"/>
              </a:cxn>
              <a:cxn ang="T14">
                <a:pos x="T8" y="T9"/>
              </a:cxn>
            </a:cxnLst>
            <a:rect l="T15" t="T16" r="T17" b="T18"/>
            <a:pathLst>
              <a:path w="90" h="240">
                <a:moveTo>
                  <a:pt x="0" y="48"/>
                </a:moveTo>
                <a:lnTo>
                  <a:pt x="0" y="240"/>
                </a:lnTo>
                <a:lnTo>
                  <a:pt x="54" y="186"/>
                </a:lnTo>
                <a:lnTo>
                  <a:pt x="90" y="0"/>
                </a:lnTo>
                <a:lnTo>
                  <a:pt x="0" y="48"/>
                </a:lnTo>
                <a:close/>
              </a:path>
            </a:pathLst>
          </a:custGeom>
          <a:solidFill>
            <a:srgbClr val="0066FF"/>
          </a:solidFill>
          <a:ln w="9525" cap="flat" cmpd="sng">
            <a:solidFill>
              <a:schemeClr val="tx1"/>
            </a:solidFill>
            <a:prstDash val="solid"/>
            <a:round/>
            <a:headEnd type="none" w="med" len="med"/>
            <a:tailEnd type="non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47" name="Freeform 77"/>
          <p:cNvSpPr>
            <a:spLocks/>
          </p:cNvSpPr>
          <p:nvPr/>
        </p:nvSpPr>
        <p:spPr bwMode="auto">
          <a:xfrm>
            <a:off x="9118600" y="4021139"/>
            <a:ext cx="133350"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48" name="Freeform 78"/>
          <p:cNvSpPr>
            <a:spLocks/>
          </p:cNvSpPr>
          <p:nvPr/>
        </p:nvSpPr>
        <p:spPr bwMode="auto">
          <a:xfrm>
            <a:off x="9832975" y="3071814"/>
            <a:ext cx="133350"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53" name="Freeform 38"/>
          <p:cNvSpPr>
            <a:spLocks/>
          </p:cNvSpPr>
          <p:nvPr/>
        </p:nvSpPr>
        <p:spPr bwMode="auto">
          <a:xfrm>
            <a:off x="6556375" y="5049838"/>
            <a:ext cx="438150" cy="476250"/>
          </a:xfrm>
          <a:custGeom>
            <a:avLst/>
            <a:gdLst>
              <a:gd name="T0" fmla="*/ 438150 w 336"/>
              <a:gd name="T1" fmla="*/ 0 h 426"/>
              <a:gd name="T2" fmla="*/ 329916 w 336"/>
              <a:gd name="T3" fmla="*/ 182227 h 426"/>
              <a:gd name="T4" fmla="*/ 165610 w 336"/>
              <a:gd name="T5" fmla="*/ 377870 h 426"/>
              <a:gd name="T6" fmla="*/ 0 w 336"/>
              <a:gd name="T7" fmla="*/ 47625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54" name="Freeform 39"/>
          <p:cNvSpPr>
            <a:spLocks/>
          </p:cNvSpPr>
          <p:nvPr/>
        </p:nvSpPr>
        <p:spPr bwMode="auto">
          <a:xfrm>
            <a:off x="5946776" y="49926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56" name="Freeform 80"/>
          <p:cNvSpPr>
            <a:spLocks/>
          </p:cNvSpPr>
          <p:nvPr/>
        </p:nvSpPr>
        <p:spPr bwMode="auto">
          <a:xfrm>
            <a:off x="8791575" y="4468813"/>
            <a:ext cx="234950" cy="533400"/>
          </a:xfrm>
          <a:custGeom>
            <a:avLst/>
            <a:gdLst>
              <a:gd name="T0" fmla="*/ 234950 w 148"/>
              <a:gd name="T1" fmla="*/ 0 h 336"/>
              <a:gd name="T2" fmla="*/ 114300 w 148"/>
              <a:gd name="T3" fmla="*/ 330200 h 336"/>
              <a:gd name="T4" fmla="*/ 0 w 148"/>
              <a:gd name="T5" fmla="*/ 533400 h 336"/>
              <a:gd name="T6" fmla="*/ 0 60000 65536"/>
              <a:gd name="T7" fmla="*/ 0 60000 65536"/>
              <a:gd name="T8" fmla="*/ 0 60000 65536"/>
              <a:gd name="T9" fmla="*/ 0 w 148"/>
              <a:gd name="T10" fmla="*/ 0 h 336"/>
              <a:gd name="T11" fmla="*/ 148 w 148"/>
              <a:gd name="T12" fmla="*/ 336 h 336"/>
            </a:gdLst>
            <a:ahLst/>
            <a:cxnLst>
              <a:cxn ang="T6">
                <a:pos x="T0" y="T1"/>
              </a:cxn>
              <a:cxn ang="T7">
                <a:pos x="T2" y="T3"/>
              </a:cxn>
              <a:cxn ang="T8">
                <a:pos x="T4" y="T5"/>
              </a:cxn>
            </a:cxnLst>
            <a:rect l="T9" t="T10" r="T11" b="T12"/>
            <a:pathLst>
              <a:path w="148" h="336">
                <a:moveTo>
                  <a:pt x="148" y="0"/>
                </a:moveTo>
                <a:lnTo>
                  <a:pt x="72" y="208"/>
                </a:lnTo>
                <a:lnTo>
                  <a:pt x="0" y="336"/>
                </a:lnTo>
              </a:path>
            </a:pathLst>
          </a:custGeom>
          <a:noFill/>
          <a:ln w="19050" cap="flat" cmpd="sng">
            <a:solidFill>
              <a:srgbClr val="000066"/>
            </a:solidFill>
            <a:prstDash val="dash"/>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59" name="Line 24"/>
          <p:cNvSpPr>
            <a:spLocks noChangeShapeType="1"/>
          </p:cNvSpPr>
          <p:nvPr/>
        </p:nvSpPr>
        <p:spPr bwMode="auto">
          <a:xfrm>
            <a:off x="3851275" y="524033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0" name="Line 24"/>
          <p:cNvSpPr>
            <a:spLocks noChangeShapeType="1"/>
          </p:cNvSpPr>
          <p:nvPr/>
        </p:nvSpPr>
        <p:spPr bwMode="auto">
          <a:xfrm>
            <a:off x="2519680" y="471836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1" name="Line 24"/>
          <p:cNvSpPr>
            <a:spLocks noChangeShapeType="1"/>
          </p:cNvSpPr>
          <p:nvPr/>
        </p:nvSpPr>
        <p:spPr bwMode="auto">
          <a:xfrm>
            <a:off x="2681605" y="499459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2" name="Line 24"/>
          <p:cNvSpPr>
            <a:spLocks noChangeShapeType="1"/>
          </p:cNvSpPr>
          <p:nvPr/>
        </p:nvSpPr>
        <p:spPr bwMode="auto">
          <a:xfrm>
            <a:off x="3508375" y="51546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3" name="Line 24"/>
          <p:cNvSpPr>
            <a:spLocks noChangeShapeType="1"/>
          </p:cNvSpPr>
          <p:nvPr/>
        </p:nvSpPr>
        <p:spPr bwMode="auto">
          <a:xfrm>
            <a:off x="4137025" y="540226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4" name="Line 24"/>
          <p:cNvSpPr>
            <a:spLocks noChangeShapeType="1"/>
          </p:cNvSpPr>
          <p:nvPr/>
        </p:nvSpPr>
        <p:spPr bwMode="auto">
          <a:xfrm>
            <a:off x="2319655" y="481361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5" name="Freeform 8"/>
          <p:cNvSpPr>
            <a:spLocks/>
          </p:cNvSpPr>
          <p:nvPr/>
        </p:nvSpPr>
        <p:spPr bwMode="auto">
          <a:xfrm>
            <a:off x="4689475" y="1998663"/>
            <a:ext cx="793750" cy="812800"/>
          </a:xfrm>
          <a:custGeom>
            <a:avLst/>
            <a:gdLst>
              <a:gd name="T0" fmla="*/ 793750 w 618"/>
              <a:gd name="T1" fmla="*/ 0 h 618"/>
              <a:gd name="T2" fmla="*/ 535589 w 618"/>
              <a:gd name="T3" fmla="*/ 131521 h 618"/>
              <a:gd name="T4" fmla="*/ 328803 w 618"/>
              <a:gd name="T5" fmla="*/ 385357 h 618"/>
              <a:gd name="T6" fmla="*/ 160548 w 618"/>
              <a:gd name="T7" fmla="*/ 648399 h 618"/>
              <a:gd name="T8" fmla="*/ 0 w 618"/>
              <a:gd name="T9" fmla="*/ 812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6" name="Freeform 9"/>
          <p:cNvSpPr>
            <a:spLocks/>
          </p:cNvSpPr>
          <p:nvPr/>
        </p:nvSpPr>
        <p:spPr bwMode="auto">
          <a:xfrm>
            <a:off x="5118101" y="2297114"/>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7" name="Freeform 10"/>
          <p:cNvSpPr>
            <a:spLocks/>
          </p:cNvSpPr>
          <p:nvPr/>
        </p:nvSpPr>
        <p:spPr bwMode="auto">
          <a:xfrm>
            <a:off x="3584576" y="1763713"/>
            <a:ext cx="652463" cy="685800"/>
          </a:xfrm>
          <a:custGeom>
            <a:avLst/>
            <a:gdLst>
              <a:gd name="T0" fmla="*/ 652463 w 618"/>
              <a:gd name="T1" fmla="*/ 0 h 618"/>
              <a:gd name="T2" fmla="*/ 440254 w 618"/>
              <a:gd name="T3" fmla="*/ 110971 h 618"/>
              <a:gd name="T4" fmla="*/ 270276 w 618"/>
              <a:gd name="T5" fmla="*/ 325145 h 618"/>
              <a:gd name="T6" fmla="*/ 131971 w 618"/>
              <a:gd name="T7" fmla="*/ 547086 h 618"/>
              <a:gd name="T8" fmla="*/ 0 w 618"/>
              <a:gd name="T9" fmla="*/ 685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8" name="Freeform 11"/>
          <p:cNvSpPr>
            <a:spLocks/>
          </p:cNvSpPr>
          <p:nvPr/>
        </p:nvSpPr>
        <p:spPr bwMode="auto">
          <a:xfrm>
            <a:off x="4660900" y="18399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9" name="Freeform 25"/>
          <p:cNvSpPr>
            <a:spLocks/>
          </p:cNvSpPr>
          <p:nvPr/>
        </p:nvSpPr>
        <p:spPr bwMode="auto">
          <a:xfrm>
            <a:off x="3908425" y="2154239"/>
            <a:ext cx="285750" cy="428625"/>
          </a:xfrm>
          <a:custGeom>
            <a:avLst/>
            <a:gdLst>
              <a:gd name="T0" fmla="*/ 285750 w 618"/>
              <a:gd name="T1" fmla="*/ 0 h 618"/>
              <a:gd name="T2" fmla="*/ 192812 w 618"/>
              <a:gd name="T3" fmla="*/ 69357 h 618"/>
              <a:gd name="T4" fmla="*/ 118369 w 618"/>
              <a:gd name="T5" fmla="*/ 203215 h 618"/>
              <a:gd name="T6" fmla="*/ 57797 w 618"/>
              <a:gd name="T7" fmla="*/ 341929 h 618"/>
              <a:gd name="T8" fmla="*/ 0 w 618"/>
              <a:gd name="T9" fmla="*/ 42862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70" name="Freeform 26"/>
          <p:cNvSpPr>
            <a:spLocks/>
          </p:cNvSpPr>
          <p:nvPr/>
        </p:nvSpPr>
        <p:spPr bwMode="auto">
          <a:xfrm>
            <a:off x="4279900" y="16875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71" name="Freeform 27"/>
          <p:cNvSpPr>
            <a:spLocks/>
          </p:cNvSpPr>
          <p:nvPr/>
        </p:nvSpPr>
        <p:spPr bwMode="auto">
          <a:xfrm>
            <a:off x="4994275" y="2325688"/>
            <a:ext cx="495300" cy="576262"/>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72" name="Freeform 28"/>
          <p:cNvSpPr>
            <a:spLocks/>
          </p:cNvSpPr>
          <p:nvPr/>
        </p:nvSpPr>
        <p:spPr bwMode="auto">
          <a:xfrm>
            <a:off x="3336926" y="176371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73" name="Freeform 27"/>
          <p:cNvSpPr>
            <a:spLocks/>
          </p:cNvSpPr>
          <p:nvPr/>
        </p:nvSpPr>
        <p:spPr bwMode="auto">
          <a:xfrm>
            <a:off x="5727700" y="2554288"/>
            <a:ext cx="495300" cy="576262"/>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97" name="Freeform 39"/>
          <p:cNvSpPr>
            <a:spLocks/>
          </p:cNvSpPr>
          <p:nvPr/>
        </p:nvSpPr>
        <p:spPr bwMode="auto">
          <a:xfrm>
            <a:off x="4708526" y="474503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98" name="Freeform 39"/>
          <p:cNvSpPr>
            <a:spLocks/>
          </p:cNvSpPr>
          <p:nvPr/>
        </p:nvSpPr>
        <p:spPr bwMode="auto">
          <a:xfrm>
            <a:off x="4270376" y="39639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99" name="Freeform 39"/>
          <p:cNvSpPr>
            <a:spLocks/>
          </p:cNvSpPr>
          <p:nvPr/>
        </p:nvSpPr>
        <p:spPr bwMode="auto">
          <a:xfrm>
            <a:off x="2784476" y="324961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500" name="Freeform 39"/>
          <p:cNvSpPr>
            <a:spLocks/>
          </p:cNvSpPr>
          <p:nvPr/>
        </p:nvSpPr>
        <p:spPr bwMode="auto">
          <a:xfrm>
            <a:off x="7689851" y="57451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503" name="Freeform 28"/>
          <p:cNvSpPr>
            <a:spLocks/>
          </p:cNvSpPr>
          <p:nvPr/>
        </p:nvSpPr>
        <p:spPr bwMode="auto">
          <a:xfrm>
            <a:off x="2822576" y="1582738"/>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504" name="Freeform 28"/>
          <p:cNvSpPr>
            <a:spLocks/>
          </p:cNvSpPr>
          <p:nvPr/>
        </p:nvSpPr>
        <p:spPr bwMode="auto">
          <a:xfrm>
            <a:off x="2465387" y="2916238"/>
            <a:ext cx="409576" cy="571500"/>
          </a:xfrm>
          <a:custGeom>
            <a:avLst/>
            <a:gdLst>
              <a:gd name="T0" fmla="*/ 409576 w 618"/>
              <a:gd name="T1" fmla="*/ 0 h 618"/>
              <a:gd name="T2" fmla="*/ 276364 w 618"/>
              <a:gd name="T3" fmla="*/ 92476 h 618"/>
              <a:gd name="T4" fmla="*/ 169663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pic>
        <p:nvPicPr>
          <p:cNvPr id="17411"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7297" y="1385455"/>
            <a:ext cx="745344" cy="1007225"/>
          </a:xfrm>
          <a:prstGeom prst="rect">
            <a:avLst/>
          </a:prstGeom>
          <a:noFill/>
          <a:ln w="9525">
            <a:noFill/>
            <a:miter lim="800000"/>
            <a:headEnd/>
            <a:tailEnd/>
          </a:ln>
        </p:spPr>
      </p:pic>
      <p:pic>
        <p:nvPicPr>
          <p:cNvPr id="17415" name="Picture 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35730" y="1409700"/>
            <a:ext cx="781050" cy="781050"/>
          </a:xfrm>
          <a:prstGeom prst="rect">
            <a:avLst/>
          </a:prstGeom>
          <a:noFill/>
          <a:ln w="9525">
            <a:noFill/>
            <a:miter lim="800000"/>
            <a:headEnd/>
            <a:tailEnd/>
          </a:ln>
        </p:spPr>
      </p:pic>
      <p:pic>
        <p:nvPicPr>
          <p:cNvPr id="152"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02217" y="1431175"/>
            <a:ext cx="745344" cy="1007225"/>
          </a:xfrm>
          <a:prstGeom prst="rect">
            <a:avLst/>
          </a:prstGeom>
          <a:noFill/>
          <a:ln w="9525">
            <a:noFill/>
            <a:miter lim="800000"/>
            <a:headEnd/>
            <a:tailEnd/>
          </a:ln>
        </p:spPr>
      </p:pic>
      <p:pic>
        <p:nvPicPr>
          <p:cNvPr id="153"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9117" y="4014355"/>
            <a:ext cx="745344" cy="1007225"/>
          </a:xfrm>
          <a:prstGeom prst="rect">
            <a:avLst/>
          </a:prstGeom>
          <a:noFill/>
          <a:ln w="9525">
            <a:noFill/>
            <a:miter lim="800000"/>
            <a:headEnd/>
            <a:tailEnd/>
          </a:ln>
        </p:spPr>
      </p:pic>
      <p:pic>
        <p:nvPicPr>
          <p:cNvPr id="155" name="Picture 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3590" y="1158240"/>
            <a:ext cx="781050" cy="781050"/>
          </a:xfrm>
          <a:prstGeom prst="rect">
            <a:avLst/>
          </a:prstGeom>
          <a:noFill/>
          <a:ln w="9525">
            <a:noFill/>
            <a:miter lim="800000"/>
            <a:headEnd/>
            <a:tailEnd/>
          </a:ln>
        </p:spPr>
      </p:pic>
      <p:pic>
        <p:nvPicPr>
          <p:cNvPr id="156"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07030" y="3870960"/>
            <a:ext cx="1017270" cy="1017270"/>
          </a:xfrm>
          <a:prstGeom prst="rect">
            <a:avLst/>
          </a:prstGeom>
          <a:noFill/>
          <a:ln w="9525">
            <a:noFill/>
            <a:miter lim="800000"/>
            <a:headEnd/>
            <a:tailEnd/>
          </a:ln>
        </p:spPr>
      </p:pic>
      <p:pic>
        <p:nvPicPr>
          <p:cNvPr id="158" name="Picture 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96879" y="4328241"/>
            <a:ext cx="781050" cy="781050"/>
          </a:xfrm>
          <a:prstGeom prst="rect">
            <a:avLst/>
          </a:prstGeom>
          <a:noFill/>
          <a:ln w="9525">
            <a:noFill/>
            <a:miter lim="800000"/>
            <a:headEnd/>
            <a:tailEnd/>
          </a:ln>
        </p:spPr>
      </p:pic>
      <p:pic>
        <p:nvPicPr>
          <p:cNvPr id="159"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00010" y="4991100"/>
            <a:ext cx="590550" cy="590550"/>
          </a:xfrm>
          <a:prstGeom prst="rect">
            <a:avLst/>
          </a:prstGeom>
          <a:noFill/>
          <a:ln w="9525">
            <a:noFill/>
            <a:miter lim="800000"/>
            <a:headEnd/>
            <a:tailEnd/>
          </a:ln>
        </p:spPr>
      </p:pic>
      <p:pic>
        <p:nvPicPr>
          <p:cNvPr id="160" name="Picture 3"/>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31858" y="1981201"/>
            <a:ext cx="432923" cy="723899"/>
          </a:xfrm>
          <a:prstGeom prst="rect">
            <a:avLst/>
          </a:prstGeom>
          <a:noFill/>
          <a:ln w="9525">
            <a:noFill/>
            <a:miter lim="800000"/>
            <a:headEnd/>
            <a:tailEnd/>
          </a:ln>
        </p:spPr>
      </p:pic>
      <p:pic>
        <p:nvPicPr>
          <p:cNvPr id="161" name="Picture 3"/>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1977" y="3314701"/>
            <a:ext cx="569636" cy="952499"/>
          </a:xfrm>
          <a:prstGeom prst="rect">
            <a:avLst/>
          </a:prstGeom>
          <a:noFill/>
          <a:ln w="9525">
            <a:noFill/>
            <a:miter lim="800000"/>
            <a:headEnd/>
            <a:tailEnd/>
          </a:ln>
        </p:spPr>
      </p:pic>
      <p:pic>
        <p:nvPicPr>
          <p:cNvPr id="162"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9910" y="2240280"/>
            <a:ext cx="590550" cy="590550"/>
          </a:xfrm>
          <a:prstGeom prst="rect">
            <a:avLst/>
          </a:prstGeom>
          <a:noFill/>
          <a:ln w="9525">
            <a:noFill/>
            <a:miter lim="800000"/>
            <a:headEnd/>
            <a:tailEnd/>
          </a:ln>
        </p:spPr>
      </p:pic>
      <p:pic>
        <p:nvPicPr>
          <p:cNvPr id="163"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0" y="2597035"/>
            <a:ext cx="469044" cy="633846"/>
          </a:xfrm>
          <a:prstGeom prst="rect">
            <a:avLst/>
          </a:prstGeom>
          <a:noFill/>
          <a:ln w="9525">
            <a:noFill/>
            <a:miter lim="800000"/>
            <a:headEnd/>
            <a:tailEnd/>
          </a:ln>
        </p:spPr>
      </p:pic>
      <p:pic>
        <p:nvPicPr>
          <p:cNvPr id="164" name="Picture 3"/>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0158" y="2628901"/>
            <a:ext cx="432923" cy="723899"/>
          </a:xfrm>
          <a:prstGeom prst="rect">
            <a:avLst/>
          </a:prstGeom>
          <a:noFill/>
          <a:ln w="9525">
            <a:noFill/>
            <a:miter lim="800000"/>
            <a:headEnd/>
            <a:tailEnd/>
          </a:ln>
        </p:spPr>
      </p:pic>
      <p:pic>
        <p:nvPicPr>
          <p:cNvPr id="165"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25040" y="2475115"/>
            <a:ext cx="469044" cy="633846"/>
          </a:xfrm>
          <a:prstGeom prst="rect">
            <a:avLst/>
          </a:prstGeom>
          <a:noFill/>
          <a:ln w="9525">
            <a:noFill/>
            <a:miter lim="800000"/>
            <a:headEnd/>
            <a:tailEnd/>
          </a:ln>
        </p:spPr>
      </p:pic>
      <p:sp>
        <p:nvSpPr>
          <p:cNvPr id="166" name="Line 24"/>
          <p:cNvSpPr>
            <a:spLocks noChangeShapeType="1"/>
          </p:cNvSpPr>
          <p:nvPr/>
        </p:nvSpPr>
        <p:spPr bwMode="auto">
          <a:xfrm>
            <a:off x="2992120" y="487076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67" name="Line 24"/>
          <p:cNvSpPr>
            <a:spLocks noChangeShapeType="1"/>
          </p:cNvSpPr>
          <p:nvPr/>
        </p:nvSpPr>
        <p:spPr bwMode="auto">
          <a:xfrm>
            <a:off x="3154045" y="514699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68" name="Line 24"/>
          <p:cNvSpPr>
            <a:spLocks noChangeShapeType="1"/>
          </p:cNvSpPr>
          <p:nvPr/>
        </p:nvSpPr>
        <p:spPr bwMode="auto">
          <a:xfrm>
            <a:off x="2792095" y="496601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69" name="Line 24"/>
          <p:cNvSpPr>
            <a:spLocks noChangeShapeType="1"/>
          </p:cNvSpPr>
          <p:nvPr/>
        </p:nvSpPr>
        <p:spPr bwMode="auto">
          <a:xfrm>
            <a:off x="1724025" y="446690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0" name="Line 24"/>
          <p:cNvSpPr>
            <a:spLocks noChangeShapeType="1"/>
          </p:cNvSpPr>
          <p:nvPr/>
        </p:nvSpPr>
        <p:spPr bwMode="auto">
          <a:xfrm>
            <a:off x="1885950" y="474313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1" name="Line 24"/>
          <p:cNvSpPr>
            <a:spLocks noChangeShapeType="1"/>
          </p:cNvSpPr>
          <p:nvPr/>
        </p:nvSpPr>
        <p:spPr bwMode="auto">
          <a:xfrm>
            <a:off x="1524000" y="456215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9" name="Freeform 28"/>
          <p:cNvSpPr>
            <a:spLocks/>
          </p:cNvSpPr>
          <p:nvPr/>
        </p:nvSpPr>
        <p:spPr bwMode="auto">
          <a:xfrm>
            <a:off x="1803401" y="12493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80" name="Freeform 28"/>
          <p:cNvSpPr>
            <a:spLocks/>
          </p:cNvSpPr>
          <p:nvPr/>
        </p:nvSpPr>
        <p:spPr bwMode="auto">
          <a:xfrm>
            <a:off x="1917701" y="26971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81" name="Freeform 39"/>
          <p:cNvSpPr>
            <a:spLocks/>
          </p:cNvSpPr>
          <p:nvPr/>
        </p:nvSpPr>
        <p:spPr bwMode="auto">
          <a:xfrm>
            <a:off x="1755776" y="38782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pic>
        <p:nvPicPr>
          <p:cNvPr id="154"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8297" y="3259975"/>
            <a:ext cx="745344" cy="1007225"/>
          </a:xfrm>
          <a:prstGeom prst="rect">
            <a:avLst/>
          </a:prstGeom>
          <a:noFill/>
          <a:ln w="9525">
            <a:noFill/>
            <a:miter lim="800000"/>
            <a:headEnd/>
            <a:tailEnd/>
          </a:ln>
        </p:spPr>
      </p:pic>
      <p:sp>
        <p:nvSpPr>
          <p:cNvPr id="182" name="Freeform 26"/>
          <p:cNvSpPr>
            <a:spLocks/>
          </p:cNvSpPr>
          <p:nvPr/>
        </p:nvSpPr>
        <p:spPr bwMode="auto">
          <a:xfrm>
            <a:off x="3679825" y="353536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19" name="Freeform 12"/>
          <p:cNvSpPr>
            <a:spLocks/>
          </p:cNvSpPr>
          <p:nvPr/>
        </p:nvSpPr>
        <p:spPr bwMode="auto">
          <a:xfrm>
            <a:off x="5461000" y="34020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0" name="Freeform 12"/>
          <p:cNvSpPr>
            <a:spLocks/>
          </p:cNvSpPr>
          <p:nvPr/>
        </p:nvSpPr>
        <p:spPr bwMode="auto">
          <a:xfrm>
            <a:off x="6299200" y="37830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1" name="Freeform 12"/>
          <p:cNvSpPr>
            <a:spLocks/>
          </p:cNvSpPr>
          <p:nvPr/>
        </p:nvSpPr>
        <p:spPr bwMode="auto">
          <a:xfrm>
            <a:off x="4003675" y="259238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2" name="Freeform 12"/>
          <p:cNvSpPr>
            <a:spLocks/>
          </p:cNvSpPr>
          <p:nvPr/>
        </p:nvSpPr>
        <p:spPr bwMode="auto">
          <a:xfrm>
            <a:off x="3260725" y="280193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3" name="Freeform 12"/>
          <p:cNvSpPr>
            <a:spLocks/>
          </p:cNvSpPr>
          <p:nvPr/>
        </p:nvSpPr>
        <p:spPr bwMode="auto">
          <a:xfrm>
            <a:off x="4422775" y="329723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4" name="Freeform 12"/>
          <p:cNvSpPr>
            <a:spLocks/>
          </p:cNvSpPr>
          <p:nvPr/>
        </p:nvSpPr>
        <p:spPr bwMode="auto">
          <a:xfrm>
            <a:off x="1812925" y="18399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5" name="Freeform 12"/>
          <p:cNvSpPr>
            <a:spLocks/>
          </p:cNvSpPr>
          <p:nvPr/>
        </p:nvSpPr>
        <p:spPr bwMode="auto">
          <a:xfrm>
            <a:off x="7127875" y="407828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6" name="Freeform 12"/>
          <p:cNvSpPr>
            <a:spLocks/>
          </p:cNvSpPr>
          <p:nvPr/>
        </p:nvSpPr>
        <p:spPr bwMode="auto">
          <a:xfrm>
            <a:off x="7480300" y="46593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40" name="Freeform 69"/>
          <p:cNvSpPr>
            <a:spLocks/>
          </p:cNvSpPr>
          <p:nvPr/>
        </p:nvSpPr>
        <p:spPr bwMode="auto">
          <a:xfrm flipH="1" flipV="1">
            <a:off x="9172574" y="4600575"/>
            <a:ext cx="561976" cy="1295400"/>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tx1"/>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38" name="Rectangle 6"/>
          <p:cNvSpPr txBox="1">
            <a:spLocks noChangeArrowheads="1"/>
          </p:cNvSpPr>
          <p:nvPr/>
        </p:nvSpPr>
        <p:spPr bwMode="auto">
          <a:xfrm>
            <a:off x="8769350" y="5819962"/>
            <a:ext cx="1689100" cy="8402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defTabSz="914400" fontAlgn="base">
              <a:lnSpc>
                <a:spcPct val="90000"/>
              </a:lnSpc>
              <a:spcBef>
                <a:spcPct val="0"/>
              </a:spcBef>
              <a:spcAft>
                <a:spcPct val="0"/>
              </a:spcAft>
              <a:defRPr/>
            </a:pPr>
            <a:r>
              <a:rPr lang="en-US" b="1" dirty="0">
                <a:solidFill>
                  <a:srgbClr val="000000"/>
                </a:solidFill>
              </a:rPr>
              <a:t>Sub-surface drainage patterns</a:t>
            </a:r>
          </a:p>
        </p:txBody>
      </p:sp>
      <p:pic>
        <p:nvPicPr>
          <p:cNvPr id="141" name="Picture 3"/>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40908" y="2686051"/>
            <a:ext cx="432923" cy="723899"/>
          </a:xfrm>
          <a:prstGeom prst="rect">
            <a:avLst/>
          </a:prstGeom>
          <a:noFill/>
          <a:ln w="9525">
            <a:noFill/>
            <a:miter lim="800000"/>
            <a:headEnd/>
            <a:tailEnd/>
          </a:ln>
        </p:spPr>
      </p:pic>
      <p:pic>
        <p:nvPicPr>
          <p:cNvPr id="142" name="Picture 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74055" y="3305175"/>
            <a:ext cx="781050" cy="781050"/>
          </a:xfrm>
          <a:prstGeom prst="rect">
            <a:avLst/>
          </a:prstGeom>
          <a:noFill/>
          <a:ln w="9525">
            <a:noFill/>
            <a:miter lim="800000"/>
            <a:headEnd/>
            <a:tailEnd/>
          </a:ln>
        </p:spPr>
      </p:pic>
      <p:sp>
        <p:nvSpPr>
          <p:cNvPr id="96" name="Freeform 69">
            <a:extLst>
              <a:ext uri="{FF2B5EF4-FFF2-40B4-BE49-F238E27FC236}">
                <a16:creationId xmlns:a16="http://schemas.microsoft.com/office/drawing/2014/main" id="{9BC3E0D4-B6E1-480A-BFCC-E33A4B1FED46}"/>
              </a:ext>
            </a:extLst>
          </p:cNvPr>
          <p:cNvSpPr>
            <a:spLocks/>
          </p:cNvSpPr>
          <p:nvPr/>
        </p:nvSpPr>
        <p:spPr bwMode="auto">
          <a:xfrm>
            <a:off x="7442742" y="1422076"/>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97" name="Rectangle 6">
            <a:extLst>
              <a:ext uri="{FF2B5EF4-FFF2-40B4-BE49-F238E27FC236}">
                <a16:creationId xmlns:a16="http://schemas.microsoft.com/office/drawing/2014/main" id="{EB8C7411-3960-4CF9-8E52-7BC2B84FA9E8}"/>
              </a:ext>
            </a:extLst>
          </p:cNvPr>
          <p:cNvSpPr txBox="1">
            <a:spLocks noChangeArrowheads="1"/>
          </p:cNvSpPr>
          <p:nvPr/>
        </p:nvSpPr>
        <p:spPr bwMode="auto">
          <a:xfrm>
            <a:off x="6534693" y="1066836"/>
            <a:ext cx="2089151" cy="350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Tributary stream</a:t>
            </a:r>
          </a:p>
        </p:txBody>
      </p:sp>
      <p:grpSp>
        <p:nvGrpSpPr>
          <p:cNvPr id="6" name="Group 5">
            <a:extLst>
              <a:ext uri="{FF2B5EF4-FFF2-40B4-BE49-F238E27FC236}">
                <a16:creationId xmlns:a16="http://schemas.microsoft.com/office/drawing/2014/main" id="{37310708-65A5-439C-AB88-BA7A1AE6D689}"/>
              </a:ext>
            </a:extLst>
          </p:cNvPr>
          <p:cNvGrpSpPr/>
          <p:nvPr/>
        </p:nvGrpSpPr>
        <p:grpSpPr>
          <a:xfrm>
            <a:off x="6230937" y="2390242"/>
            <a:ext cx="2140575" cy="3376093"/>
            <a:chOff x="6201741" y="2367984"/>
            <a:chExt cx="2140575" cy="3376093"/>
          </a:xfrm>
        </p:grpSpPr>
        <p:grpSp>
          <p:nvGrpSpPr>
            <p:cNvPr id="98" name="Group 97">
              <a:extLst>
                <a:ext uri="{FF2B5EF4-FFF2-40B4-BE49-F238E27FC236}">
                  <a16:creationId xmlns:a16="http://schemas.microsoft.com/office/drawing/2014/main" id="{AC90B6E2-2014-4D61-9BC8-20019DD42A7E}"/>
                </a:ext>
              </a:extLst>
            </p:cNvPr>
            <p:cNvGrpSpPr/>
            <p:nvPr/>
          </p:nvGrpSpPr>
          <p:grpSpPr>
            <a:xfrm>
              <a:off x="6201741" y="2367984"/>
              <a:ext cx="2140575" cy="3376093"/>
              <a:chOff x="4651305" y="1775988"/>
              <a:chExt cx="1605431" cy="2532070"/>
            </a:xfrm>
          </p:grpSpPr>
          <p:cxnSp>
            <p:nvCxnSpPr>
              <p:cNvPr id="99" name="Straight Connector 98">
                <a:extLst>
                  <a:ext uri="{FF2B5EF4-FFF2-40B4-BE49-F238E27FC236}">
                    <a16:creationId xmlns:a16="http://schemas.microsoft.com/office/drawing/2014/main" id="{2C2411B7-E1F0-4043-8196-3BF05C562876}"/>
                  </a:ext>
                </a:extLst>
              </p:cNvPr>
              <p:cNvCxnSpPr>
                <a:cxnSpLocks/>
              </p:cNvCxnSpPr>
              <p:nvPr/>
            </p:nvCxnSpPr>
            <p:spPr>
              <a:xfrm flipH="1">
                <a:off x="5580905" y="2091902"/>
                <a:ext cx="406694" cy="279390"/>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A6B6CBA-0EDB-4671-A423-AC25AC062B8C}"/>
                  </a:ext>
                </a:extLst>
              </p:cNvPr>
              <p:cNvCxnSpPr>
                <a:cxnSpLocks/>
              </p:cNvCxnSpPr>
              <p:nvPr/>
            </p:nvCxnSpPr>
            <p:spPr>
              <a:xfrm flipH="1">
                <a:off x="5402916" y="2339384"/>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552C485-494D-44D1-A5CD-479DDCC5F22C}"/>
                  </a:ext>
                </a:extLst>
              </p:cNvPr>
              <p:cNvCxnSpPr>
                <a:cxnSpLocks/>
              </p:cNvCxnSpPr>
              <p:nvPr/>
            </p:nvCxnSpPr>
            <p:spPr>
              <a:xfrm flipH="1">
                <a:off x="5963670" y="1775988"/>
                <a:ext cx="293066" cy="3337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4D5A1B9-220B-43C3-8F14-4849F23953C6}"/>
                  </a:ext>
                </a:extLst>
              </p:cNvPr>
              <p:cNvCxnSpPr>
                <a:cxnSpLocks/>
              </p:cNvCxnSpPr>
              <p:nvPr/>
            </p:nvCxnSpPr>
            <p:spPr>
              <a:xfrm flipH="1">
                <a:off x="5194256" y="2665964"/>
                <a:ext cx="228171" cy="175947"/>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F68BA15-16CD-47FD-9893-F2895FD24A87}"/>
                  </a:ext>
                </a:extLst>
              </p:cNvPr>
              <p:cNvCxnSpPr>
                <a:cxnSpLocks/>
              </p:cNvCxnSpPr>
              <p:nvPr/>
            </p:nvCxnSpPr>
            <p:spPr>
              <a:xfrm flipH="1">
                <a:off x="5016795" y="2826330"/>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5040C47-7551-4321-8BD6-62B81825CB82}"/>
                  </a:ext>
                </a:extLst>
              </p:cNvPr>
              <p:cNvCxnSpPr>
                <a:cxnSpLocks/>
              </p:cNvCxnSpPr>
              <p:nvPr/>
            </p:nvCxnSpPr>
            <p:spPr>
              <a:xfrm flipH="1">
                <a:off x="4849486" y="3291052"/>
                <a:ext cx="118064" cy="333046"/>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CC74141-A014-4EC5-923E-88548599A0CF}"/>
                  </a:ext>
                </a:extLst>
              </p:cNvPr>
              <p:cNvCxnSpPr>
                <a:cxnSpLocks/>
              </p:cNvCxnSpPr>
              <p:nvPr/>
            </p:nvCxnSpPr>
            <p:spPr>
              <a:xfrm flipH="1">
                <a:off x="4651305" y="4054455"/>
                <a:ext cx="171894" cy="25360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D824EF0-2C16-4396-8BE8-EEF2C200C87A}"/>
                  </a:ext>
                </a:extLst>
              </p:cNvPr>
              <p:cNvCxnSpPr>
                <a:cxnSpLocks/>
              </p:cNvCxnSpPr>
              <p:nvPr/>
            </p:nvCxnSpPr>
            <p:spPr>
              <a:xfrm flipH="1">
                <a:off x="4802627" y="3598021"/>
                <a:ext cx="55231" cy="503682"/>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07" name="Straight Connector 106">
              <a:extLst>
                <a:ext uri="{FF2B5EF4-FFF2-40B4-BE49-F238E27FC236}">
                  <a16:creationId xmlns:a16="http://schemas.microsoft.com/office/drawing/2014/main" id="{E82DA948-8BB7-416E-900D-FA85EAC97570}"/>
                </a:ext>
              </a:extLst>
            </p:cNvPr>
            <p:cNvCxnSpPr>
              <a:cxnSpLocks/>
            </p:cNvCxnSpPr>
            <p:nvPr/>
          </p:nvCxnSpPr>
          <p:spPr>
            <a:xfrm flipH="1">
              <a:off x="6595009" y="4185919"/>
              <a:ext cx="113766" cy="3044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12" name="Freeform 69">
            <a:extLst>
              <a:ext uri="{FF2B5EF4-FFF2-40B4-BE49-F238E27FC236}">
                <a16:creationId xmlns:a16="http://schemas.microsoft.com/office/drawing/2014/main" id="{4DF6FE89-43EC-49E5-B079-8F1AC9A4E2B1}"/>
              </a:ext>
            </a:extLst>
          </p:cNvPr>
          <p:cNvSpPr>
            <a:spLocks/>
          </p:cNvSpPr>
          <p:nvPr/>
        </p:nvSpPr>
        <p:spPr bwMode="auto">
          <a:xfrm>
            <a:off x="3213895" y="1220180"/>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sz="3200">
              <a:solidFill>
                <a:srgbClr val="000000"/>
              </a:solidFill>
            </a:endParaRPr>
          </a:p>
        </p:txBody>
      </p:sp>
      <p:sp>
        <p:nvSpPr>
          <p:cNvPr id="113" name="Rectangle 6">
            <a:extLst>
              <a:ext uri="{FF2B5EF4-FFF2-40B4-BE49-F238E27FC236}">
                <a16:creationId xmlns:a16="http://schemas.microsoft.com/office/drawing/2014/main" id="{C774D43E-1221-423B-991E-C4D0B66B7E40}"/>
              </a:ext>
            </a:extLst>
          </p:cNvPr>
          <p:cNvSpPr txBox="1">
            <a:spLocks noChangeArrowheads="1"/>
          </p:cNvSpPr>
          <p:nvPr/>
        </p:nvSpPr>
        <p:spPr bwMode="auto">
          <a:xfrm>
            <a:off x="2305846" y="735642"/>
            <a:ext cx="2089151" cy="609526"/>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dirty="0">
                <a:solidFill>
                  <a:srgbClr val="000000"/>
                </a:solidFill>
              </a:rPr>
              <a:t>Surface drainage patterns</a:t>
            </a:r>
          </a:p>
        </p:txBody>
      </p:sp>
    </p:spTree>
    <p:extLst>
      <p:ext uri="{BB962C8B-B14F-4D97-AF65-F5344CB8AC3E}">
        <p14:creationId xmlns:p14="http://schemas.microsoft.com/office/powerpoint/2010/main" val="187068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reeform 4"/>
          <p:cNvSpPr>
            <a:spLocks/>
          </p:cNvSpPr>
          <p:nvPr/>
        </p:nvSpPr>
        <p:spPr bwMode="auto">
          <a:xfrm>
            <a:off x="1524000" y="914402"/>
            <a:ext cx="8985728" cy="5421313"/>
          </a:xfrm>
          <a:custGeom>
            <a:avLst/>
            <a:gdLst>
              <a:gd name="T0" fmla="*/ 2147483647 w 12925"/>
              <a:gd name="T1" fmla="*/ 764886084 h 12672"/>
              <a:gd name="T2" fmla="*/ 0 w 12925"/>
              <a:gd name="T3" fmla="*/ 0 h 12672"/>
              <a:gd name="T4" fmla="*/ 0 w 12925"/>
              <a:gd name="T5" fmla="*/ 337910183 h 12672"/>
              <a:gd name="T6" fmla="*/ 0 w 12925"/>
              <a:gd name="T7" fmla="*/ 772982928 h 12672"/>
              <a:gd name="T8" fmla="*/ 0 w 12925"/>
              <a:gd name="T9" fmla="*/ 1380429326 h 12672"/>
              <a:gd name="T10" fmla="*/ 0 w 12925"/>
              <a:gd name="T11" fmla="*/ 1649786004 h 12672"/>
              <a:gd name="T12" fmla="*/ 1078531211 w 12925"/>
              <a:gd name="T13" fmla="*/ 1824858640 h 12672"/>
              <a:gd name="T14" fmla="*/ 2147483647 w 12925"/>
              <a:gd name="T15" fmla="*/ 2147483647 h 12672"/>
              <a:gd name="T16" fmla="*/ 2147483647 w 12925"/>
              <a:gd name="T17" fmla="*/ 2147483647 h 12672"/>
              <a:gd name="T18" fmla="*/ 2147483647 w 12925"/>
              <a:gd name="T19" fmla="*/ 767585173 h 12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25"/>
              <a:gd name="T31" fmla="*/ 0 h 12672"/>
              <a:gd name="T32" fmla="*/ 12925 w 12925"/>
              <a:gd name="T33" fmla="*/ 12672 h 12672"/>
              <a:gd name="connsiteX0" fmla="*/ 12925 w 12925"/>
              <a:gd name="connsiteY0" fmla="*/ 4251 h 12672"/>
              <a:gd name="connsiteX1" fmla="*/ 0 w 12925"/>
              <a:gd name="connsiteY1" fmla="*/ 0 h 12672"/>
              <a:gd name="connsiteX2" fmla="*/ 0 w 12925"/>
              <a:gd name="connsiteY2" fmla="*/ 1878 h 12672"/>
              <a:gd name="connsiteX3" fmla="*/ 0 w 12925"/>
              <a:gd name="connsiteY3" fmla="*/ 4296 h 12672"/>
              <a:gd name="connsiteX4" fmla="*/ 0 w 12925"/>
              <a:gd name="connsiteY4" fmla="*/ 7672 h 12672"/>
              <a:gd name="connsiteX5" fmla="*/ 0 w 12925"/>
              <a:gd name="connsiteY5" fmla="*/ 9169 h 12672"/>
              <a:gd name="connsiteX6" fmla="*/ 2925 w 12925"/>
              <a:gd name="connsiteY6" fmla="*/ 10142 h 12672"/>
              <a:gd name="connsiteX7" fmla="*/ 8292 w 12925"/>
              <a:gd name="connsiteY7" fmla="*/ 12672 h 12672"/>
              <a:gd name="connsiteX8" fmla="*/ 9079 w 12925"/>
              <a:gd name="connsiteY8" fmla="*/ 12578 h 12672"/>
              <a:gd name="connsiteX9" fmla="*/ 12886 w 12925"/>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9169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8996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2" h="12672">
                <a:moveTo>
                  <a:pt x="12912" y="4467"/>
                </a:moveTo>
                <a:lnTo>
                  <a:pt x="0" y="0"/>
                </a:lnTo>
                <a:lnTo>
                  <a:pt x="0" y="1878"/>
                </a:lnTo>
                <a:lnTo>
                  <a:pt x="0" y="4296"/>
                </a:lnTo>
                <a:lnTo>
                  <a:pt x="0" y="7672"/>
                </a:lnTo>
                <a:lnTo>
                  <a:pt x="0" y="8996"/>
                </a:lnTo>
                <a:lnTo>
                  <a:pt x="2925" y="10142"/>
                </a:lnTo>
                <a:lnTo>
                  <a:pt x="8292" y="12672"/>
                </a:lnTo>
                <a:lnTo>
                  <a:pt x="9079" y="12578"/>
                </a:lnTo>
                <a:lnTo>
                  <a:pt x="12886" y="4482"/>
                </a:lnTo>
              </a:path>
            </a:pathLst>
          </a:custGeom>
          <a:solidFill>
            <a:srgbClr val="33CC33"/>
          </a:solidFill>
          <a:ln w="9525">
            <a:solidFill>
              <a:schemeClr val="tx1"/>
            </a:solidFill>
            <a:round/>
            <a:headEnd/>
            <a:tailEnd/>
          </a:ln>
        </p:spPr>
        <p:txBody>
          <a:bodyPr/>
          <a:lstStyle/>
          <a:p>
            <a:endParaRPr lang="en-US"/>
          </a:p>
        </p:txBody>
      </p:sp>
      <p:sp>
        <p:nvSpPr>
          <p:cNvPr id="17418" name="Freeform 5"/>
          <p:cNvSpPr>
            <a:spLocks/>
          </p:cNvSpPr>
          <p:nvPr/>
        </p:nvSpPr>
        <p:spPr bwMode="auto">
          <a:xfrm>
            <a:off x="1524002" y="4337031"/>
            <a:ext cx="6327775" cy="2341583"/>
          </a:xfrm>
          <a:custGeom>
            <a:avLst/>
            <a:gdLst>
              <a:gd name="T0" fmla="*/ 1724564005 w 15111"/>
              <a:gd name="T1" fmla="*/ 282701058 h 13487"/>
              <a:gd name="T2" fmla="*/ 914547191 w 15111"/>
              <a:gd name="T3" fmla="*/ 172383352 h 13487"/>
              <a:gd name="T4" fmla="*/ 0 w 15111"/>
              <a:gd name="T5" fmla="*/ 41377067 h 13487"/>
              <a:gd name="T6" fmla="*/ 0 w 15111"/>
              <a:gd name="T7" fmla="*/ 0 h 13487"/>
              <a:gd name="T8" fmla="*/ 75134402 w 15111"/>
              <a:gd name="T9" fmla="*/ 0 h 13487"/>
              <a:gd name="T10" fmla="*/ 244921920 w 15111"/>
              <a:gd name="T11" fmla="*/ 28968113 h 13487"/>
              <a:gd name="T12" fmla="*/ 303712542 w 15111"/>
              <a:gd name="T13" fmla="*/ 27584756 h 13487"/>
              <a:gd name="T14" fmla="*/ 352743818 w 15111"/>
              <a:gd name="T15" fmla="*/ 49656646 h 13487"/>
              <a:gd name="T16" fmla="*/ 437637631 w 15111"/>
              <a:gd name="T17" fmla="*/ 51019154 h 13487"/>
              <a:gd name="T18" fmla="*/ 551926669 w 15111"/>
              <a:gd name="T19" fmla="*/ 74474391 h 13487"/>
              <a:gd name="T20" fmla="*/ 663040773 w 15111"/>
              <a:gd name="T21" fmla="*/ 78603775 h 13487"/>
              <a:gd name="T22" fmla="*/ 770745570 w 15111"/>
              <a:gd name="T23" fmla="*/ 63427954 h 13487"/>
              <a:gd name="T24" fmla="*/ 826360915 w 15111"/>
              <a:gd name="T25" fmla="*/ 81349639 h 13487"/>
              <a:gd name="T26" fmla="*/ 872099985 w 15111"/>
              <a:gd name="T27" fmla="*/ 91012720 h 13487"/>
              <a:gd name="T28" fmla="*/ 878567125 w 15111"/>
              <a:gd name="T29" fmla="*/ 106188522 h 13487"/>
              <a:gd name="T30" fmla="*/ 922660263 w 15111"/>
              <a:gd name="T31" fmla="*/ 106649641 h 13487"/>
              <a:gd name="T32" fmla="*/ 1040829242 w 15111"/>
              <a:gd name="T33" fmla="*/ 139285846 h 13487"/>
              <a:gd name="T34" fmla="*/ 1217671570 w 15111"/>
              <a:gd name="T35" fmla="*/ 148927934 h 13487"/>
              <a:gd name="T36" fmla="*/ 1403920398 w 15111"/>
              <a:gd name="T37" fmla="*/ 164334259 h 13487"/>
              <a:gd name="T38" fmla="*/ 1540550216 w 15111"/>
              <a:gd name="T39" fmla="*/ 194895503 h 13487"/>
              <a:gd name="T40" fmla="*/ 1698344314 w 15111"/>
              <a:gd name="T41" fmla="*/ 216506265 h 13487"/>
              <a:gd name="T42" fmla="*/ 1776770215 w 15111"/>
              <a:gd name="T43" fmla="*/ 227531709 h 13487"/>
              <a:gd name="T44" fmla="*/ 1724564005 w 15111"/>
              <a:gd name="T45" fmla="*/ 238578145 h 13487"/>
              <a:gd name="T46" fmla="*/ 1724564005 w 15111"/>
              <a:gd name="T47" fmla="*/ 282701058 h 13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1"/>
              <a:gd name="T73" fmla="*/ 0 h 13487"/>
              <a:gd name="T74" fmla="*/ 15111 w 15111"/>
              <a:gd name="T75" fmla="*/ 13487 h 13487"/>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2083 w 15111"/>
              <a:gd name="connsiteY5" fmla="*/ 1954 h 14059"/>
              <a:gd name="connsiteX6" fmla="*/ 2583 w 15111"/>
              <a:gd name="connsiteY6" fmla="*/ 1888 h 14059"/>
              <a:gd name="connsiteX7" fmla="*/ 3000 w 15111"/>
              <a:gd name="connsiteY7" fmla="*/ 2941 h 14059"/>
              <a:gd name="connsiteX8" fmla="*/ 3722 w 15111"/>
              <a:gd name="connsiteY8" fmla="*/ 3006 h 14059"/>
              <a:gd name="connsiteX9" fmla="*/ 4694 w 15111"/>
              <a:gd name="connsiteY9" fmla="*/ 4125 h 14059"/>
              <a:gd name="connsiteX10" fmla="*/ 5639 w 15111"/>
              <a:gd name="connsiteY10" fmla="*/ 4322 h 14059"/>
              <a:gd name="connsiteX11" fmla="*/ 6555 w 15111"/>
              <a:gd name="connsiteY11" fmla="*/ 3598 h 14059"/>
              <a:gd name="connsiteX12" fmla="*/ 7028 w 15111"/>
              <a:gd name="connsiteY12" fmla="*/ 4453 h 14059"/>
              <a:gd name="connsiteX13" fmla="*/ 7417 w 15111"/>
              <a:gd name="connsiteY13" fmla="*/ 4914 h 14059"/>
              <a:gd name="connsiteX14" fmla="*/ 7472 w 15111"/>
              <a:gd name="connsiteY14" fmla="*/ 5638 h 14059"/>
              <a:gd name="connsiteX15" fmla="*/ 7847 w 15111"/>
              <a:gd name="connsiteY15" fmla="*/ 5660 h 14059"/>
              <a:gd name="connsiteX16" fmla="*/ 8852 w 15111"/>
              <a:gd name="connsiteY16" fmla="*/ 7217 h 14059"/>
              <a:gd name="connsiteX17" fmla="*/ 10356 w 15111"/>
              <a:gd name="connsiteY17" fmla="*/ 7677 h 14059"/>
              <a:gd name="connsiteX18" fmla="*/ 11940 w 15111"/>
              <a:gd name="connsiteY18" fmla="*/ 8412 h 14059"/>
              <a:gd name="connsiteX19" fmla="*/ 13102 w 15111"/>
              <a:gd name="connsiteY19" fmla="*/ 9870 h 14059"/>
              <a:gd name="connsiteX20" fmla="*/ 14444 w 15111"/>
              <a:gd name="connsiteY20" fmla="*/ 10901 h 14059"/>
              <a:gd name="connsiteX21" fmla="*/ 15111 w 15111"/>
              <a:gd name="connsiteY21" fmla="*/ 11427 h 14059"/>
              <a:gd name="connsiteX22" fmla="*/ 14667 w 15111"/>
              <a:gd name="connsiteY22" fmla="*/ 11954 h 14059"/>
              <a:gd name="connsiteX23" fmla="*/ 14667 w 15111"/>
              <a:gd name="connsiteY23" fmla="*/ 14059 h 14059"/>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1365 w 15111"/>
              <a:gd name="connsiteY5" fmla="*/ 839 h 14059"/>
              <a:gd name="connsiteX6" fmla="*/ 2083 w 15111"/>
              <a:gd name="connsiteY6" fmla="*/ 1954 h 14059"/>
              <a:gd name="connsiteX7" fmla="*/ 2583 w 15111"/>
              <a:gd name="connsiteY7" fmla="*/ 1888 h 14059"/>
              <a:gd name="connsiteX8" fmla="*/ 3000 w 15111"/>
              <a:gd name="connsiteY8" fmla="*/ 2941 h 14059"/>
              <a:gd name="connsiteX9" fmla="*/ 3722 w 15111"/>
              <a:gd name="connsiteY9" fmla="*/ 3006 h 14059"/>
              <a:gd name="connsiteX10" fmla="*/ 4694 w 15111"/>
              <a:gd name="connsiteY10" fmla="*/ 4125 h 14059"/>
              <a:gd name="connsiteX11" fmla="*/ 5639 w 15111"/>
              <a:gd name="connsiteY11" fmla="*/ 4322 h 14059"/>
              <a:gd name="connsiteX12" fmla="*/ 6555 w 15111"/>
              <a:gd name="connsiteY12" fmla="*/ 3598 h 14059"/>
              <a:gd name="connsiteX13" fmla="*/ 7028 w 15111"/>
              <a:gd name="connsiteY13" fmla="*/ 4453 h 14059"/>
              <a:gd name="connsiteX14" fmla="*/ 7417 w 15111"/>
              <a:gd name="connsiteY14" fmla="*/ 4914 h 14059"/>
              <a:gd name="connsiteX15" fmla="*/ 7472 w 15111"/>
              <a:gd name="connsiteY15" fmla="*/ 5638 h 14059"/>
              <a:gd name="connsiteX16" fmla="*/ 7847 w 15111"/>
              <a:gd name="connsiteY16" fmla="*/ 5660 h 14059"/>
              <a:gd name="connsiteX17" fmla="*/ 8852 w 15111"/>
              <a:gd name="connsiteY17" fmla="*/ 7217 h 14059"/>
              <a:gd name="connsiteX18" fmla="*/ 10356 w 15111"/>
              <a:gd name="connsiteY18" fmla="*/ 7677 h 14059"/>
              <a:gd name="connsiteX19" fmla="*/ 11940 w 15111"/>
              <a:gd name="connsiteY19" fmla="*/ 8412 h 14059"/>
              <a:gd name="connsiteX20" fmla="*/ 13102 w 15111"/>
              <a:gd name="connsiteY20" fmla="*/ 9870 h 14059"/>
              <a:gd name="connsiteX21" fmla="*/ 14444 w 15111"/>
              <a:gd name="connsiteY21" fmla="*/ 10901 h 14059"/>
              <a:gd name="connsiteX22" fmla="*/ 15111 w 15111"/>
              <a:gd name="connsiteY22" fmla="*/ 11427 h 14059"/>
              <a:gd name="connsiteX23" fmla="*/ 14667 w 15111"/>
              <a:gd name="connsiteY23" fmla="*/ 11954 h 14059"/>
              <a:gd name="connsiteX24" fmla="*/ 14667 w 15111"/>
              <a:gd name="connsiteY24" fmla="*/ 14059 h 1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1" h="14059">
                <a:moveTo>
                  <a:pt x="14667" y="14059"/>
                </a:moveTo>
                <a:lnTo>
                  <a:pt x="7778" y="8796"/>
                </a:lnTo>
                <a:lnTo>
                  <a:pt x="0" y="2546"/>
                </a:lnTo>
                <a:lnTo>
                  <a:pt x="0" y="572"/>
                </a:lnTo>
                <a:lnTo>
                  <a:pt x="0" y="0"/>
                </a:lnTo>
                <a:lnTo>
                  <a:pt x="1365" y="839"/>
                </a:lnTo>
                <a:lnTo>
                  <a:pt x="2083" y="1954"/>
                </a:lnTo>
                <a:lnTo>
                  <a:pt x="2583" y="1888"/>
                </a:lnTo>
                <a:lnTo>
                  <a:pt x="3000" y="2941"/>
                </a:lnTo>
                <a:lnTo>
                  <a:pt x="3722" y="3006"/>
                </a:lnTo>
                <a:lnTo>
                  <a:pt x="4694" y="4125"/>
                </a:lnTo>
                <a:lnTo>
                  <a:pt x="5639" y="4322"/>
                </a:lnTo>
                <a:lnTo>
                  <a:pt x="6555" y="3598"/>
                </a:lnTo>
                <a:lnTo>
                  <a:pt x="7028" y="4453"/>
                </a:lnTo>
                <a:lnTo>
                  <a:pt x="7417" y="4914"/>
                </a:lnTo>
                <a:cubicBezTo>
                  <a:pt x="7435" y="5155"/>
                  <a:pt x="7454" y="5397"/>
                  <a:pt x="7472" y="5638"/>
                </a:cubicBezTo>
                <a:lnTo>
                  <a:pt x="7847" y="5660"/>
                </a:lnTo>
                <a:lnTo>
                  <a:pt x="8852" y="7217"/>
                </a:lnTo>
                <a:lnTo>
                  <a:pt x="10356" y="7677"/>
                </a:lnTo>
                <a:lnTo>
                  <a:pt x="11940" y="8412"/>
                </a:lnTo>
                <a:lnTo>
                  <a:pt x="13102" y="9870"/>
                </a:lnTo>
                <a:lnTo>
                  <a:pt x="14444" y="10901"/>
                </a:lnTo>
                <a:lnTo>
                  <a:pt x="15111" y="11427"/>
                </a:lnTo>
                <a:lnTo>
                  <a:pt x="14667" y="11954"/>
                </a:lnTo>
                <a:lnTo>
                  <a:pt x="14667" y="14059"/>
                </a:lnTo>
                <a:close/>
              </a:path>
            </a:pathLst>
          </a:custGeom>
          <a:solidFill>
            <a:srgbClr val="0066FF"/>
          </a:solidFill>
          <a:ln w="9525">
            <a:solidFill>
              <a:schemeClr val="tx1"/>
            </a:solidFill>
            <a:round/>
            <a:headEnd/>
            <a:tailEnd/>
          </a:ln>
        </p:spPr>
        <p:txBody>
          <a:bodyPr/>
          <a:lstStyle/>
          <a:p>
            <a:endParaRPr lang="en-US"/>
          </a:p>
        </p:txBody>
      </p:sp>
      <p:sp>
        <p:nvSpPr>
          <p:cNvPr id="17419" name="Line 6"/>
          <p:cNvSpPr>
            <a:spLocks noChangeShapeType="1"/>
          </p:cNvSpPr>
          <p:nvPr/>
        </p:nvSpPr>
        <p:spPr bwMode="auto">
          <a:xfrm>
            <a:off x="1524002" y="4450082"/>
            <a:ext cx="6175375" cy="1923733"/>
          </a:xfrm>
          <a:prstGeom prst="line">
            <a:avLst/>
          </a:prstGeom>
          <a:noFill/>
          <a:ln w="9525">
            <a:solidFill>
              <a:schemeClr val="tx1"/>
            </a:solidFill>
            <a:round/>
            <a:headEnd/>
            <a:tailEnd/>
          </a:ln>
        </p:spPr>
        <p:txBody>
          <a:bodyPr/>
          <a:lstStyle/>
          <a:p>
            <a:endParaRPr lang="en-US"/>
          </a:p>
        </p:txBody>
      </p:sp>
      <p:sp>
        <p:nvSpPr>
          <p:cNvPr id="17420" name="Freeform 7"/>
          <p:cNvSpPr>
            <a:spLocks/>
          </p:cNvSpPr>
          <p:nvPr/>
        </p:nvSpPr>
        <p:spPr bwMode="auto">
          <a:xfrm>
            <a:off x="7696202" y="2834640"/>
            <a:ext cx="2822575" cy="3843973"/>
          </a:xfrm>
          <a:custGeom>
            <a:avLst/>
            <a:gdLst>
              <a:gd name="T0" fmla="*/ 0 w 1776"/>
              <a:gd name="T1" fmla="*/ 3892550 h 2452"/>
              <a:gd name="T2" fmla="*/ 2819400 w 1776"/>
              <a:gd name="T3" fmla="*/ 2444750 h 2452"/>
              <a:gd name="T4" fmla="*/ 2816225 w 1776"/>
              <a:gd name="T5" fmla="*/ 0 h 2452"/>
              <a:gd name="T6" fmla="*/ 2233613 w 1776"/>
              <a:gd name="T7" fmla="*/ 290512 h 2452"/>
              <a:gd name="T8" fmla="*/ 1755775 w 1776"/>
              <a:gd name="T9" fmla="*/ 808037 h 2452"/>
              <a:gd name="T10" fmla="*/ 1398588 w 1776"/>
              <a:gd name="T11" fmla="*/ 1484312 h 2452"/>
              <a:gd name="T12" fmla="*/ 947738 w 1776"/>
              <a:gd name="T13" fmla="*/ 2332037 h 2452"/>
              <a:gd name="T14" fmla="*/ 762000 w 1776"/>
              <a:gd name="T15" fmla="*/ 2770187 h 2452"/>
              <a:gd name="T16" fmla="*/ 496888 w 1776"/>
              <a:gd name="T17" fmla="*/ 3206749 h 2452"/>
              <a:gd name="T18" fmla="*/ 152400 w 1776"/>
              <a:gd name="T19" fmla="*/ 3511550 h 2452"/>
              <a:gd name="T20" fmla="*/ 0 w 1776"/>
              <a:gd name="T21" fmla="*/ 3587750 h 2452"/>
              <a:gd name="T22" fmla="*/ 0 w 1776"/>
              <a:gd name="T23" fmla="*/ 3892550 h 2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2452"/>
              <a:gd name="T38" fmla="*/ 1776 w 1776"/>
              <a:gd name="T39" fmla="*/ 2452 h 2452"/>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762 w 10000"/>
              <a:gd name="connsiteY8" fmla="*/ 8238 h 10000"/>
              <a:gd name="connsiteX9" fmla="*/ 541 w 10000"/>
              <a:gd name="connsiteY9" fmla="*/ 9021 h 10000"/>
              <a:gd name="connsiteX10" fmla="*/ 0 w 10000"/>
              <a:gd name="connsiteY10" fmla="*/ 9217 h 10000"/>
              <a:gd name="connsiteX11" fmla="*/ 0 w 10000"/>
              <a:gd name="connsiteY11" fmla="*/ 10000 h 10000"/>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060 w 10000"/>
              <a:gd name="connsiteY8" fmla="*/ 8119 h 10000"/>
              <a:gd name="connsiteX9" fmla="*/ 541 w 10000"/>
              <a:gd name="connsiteY9" fmla="*/ 9021 h 10000"/>
              <a:gd name="connsiteX10" fmla="*/ 0 w 10000"/>
              <a:gd name="connsiteY10" fmla="*/ 9217 h 10000"/>
              <a:gd name="connsiteX11" fmla="*/ 0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10000"/>
                </a:moveTo>
                <a:lnTo>
                  <a:pt x="10000" y="6281"/>
                </a:lnTo>
                <a:cubicBezTo>
                  <a:pt x="9996" y="4187"/>
                  <a:pt x="9993" y="2094"/>
                  <a:pt x="9989" y="0"/>
                </a:cubicBezTo>
                <a:lnTo>
                  <a:pt x="7922" y="746"/>
                </a:lnTo>
                <a:lnTo>
                  <a:pt x="6227" y="2076"/>
                </a:lnTo>
                <a:lnTo>
                  <a:pt x="4961" y="3813"/>
                </a:lnTo>
                <a:lnTo>
                  <a:pt x="3361" y="5991"/>
                </a:lnTo>
                <a:lnTo>
                  <a:pt x="2136" y="6998"/>
                </a:lnTo>
                <a:cubicBezTo>
                  <a:pt x="2011" y="7411"/>
                  <a:pt x="1185" y="7706"/>
                  <a:pt x="1060" y="8119"/>
                </a:cubicBezTo>
                <a:lnTo>
                  <a:pt x="541" y="9021"/>
                </a:lnTo>
                <a:lnTo>
                  <a:pt x="0" y="9217"/>
                </a:lnTo>
                <a:lnTo>
                  <a:pt x="0" y="10000"/>
                </a:lnTo>
                <a:close/>
              </a:path>
            </a:pathLst>
          </a:custGeom>
          <a:solidFill>
            <a:srgbClr val="996633"/>
          </a:solidFill>
          <a:ln w="9525">
            <a:solidFill>
              <a:schemeClr val="tx1"/>
            </a:solidFill>
            <a:round/>
            <a:headEnd/>
            <a:tailEnd/>
          </a:ln>
        </p:spPr>
        <p:txBody>
          <a:bodyPr/>
          <a:lstStyle/>
          <a:p>
            <a:endParaRPr lang="en-US"/>
          </a:p>
        </p:txBody>
      </p:sp>
      <p:sp>
        <p:nvSpPr>
          <p:cNvPr id="17421" name="Freeform 8"/>
          <p:cNvSpPr>
            <a:spLocks/>
          </p:cNvSpPr>
          <p:nvPr/>
        </p:nvSpPr>
        <p:spPr bwMode="auto">
          <a:xfrm>
            <a:off x="7997827" y="279876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2" name="Freeform 9"/>
          <p:cNvSpPr>
            <a:spLocks/>
          </p:cNvSpPr>
          <p:nvPr/>
        </p:nvSpPr>
        <p:spPr bwMode="auto">
          <a:xfrm>
            <a:off x="8926227" y="29575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3" name="Freeform 10"/>
          <p:cNvSpPr>
            <a:spLocks/>
          </p:cNvSpPr>
          <p:nvPr/>
        </p:nvSpPr>
        <p:spPr bwMode="auto">
          <a:xfrm>
            <a:off x="6751640" y="256381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4" name="Freeform 11"/>
          <p:cNvSpPr>
            <a:spLocks/>
          </p:cNvSpPr>
          <p:nvPr/>
        </p:nvSpPr>
        <p:spPr bwMode="auto">
          <a:xfrm>
            <a:off x="8111840" y="258734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5" name="Freeform 12"/>
          <p:cNvSpPr>
            <a:spLocks/>
          </p:cNvSpPr>
          <p:nvPr/>
        </p:nvSpPr>
        <p:spPr bwMode="auto">
          <a:xfrm>
            <a:off x="6099175" y="28686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6" name="Line 13"/>
          <p:cNvSpPr>
            <a:spLocks noChangeShapeType="1"/>
          </p:cNvSpPr>
          <p:nvPr/>
        </p:nvSpPr>
        <p:spPr bwMode="auto">
          <a:xfrm>
            <a:off x="4575175" y="5307013"/>
            <a:ext cx="228600" cy="76200"/>
          </a:xfrm>
          <a:prstGeom prst="line">
            <a:avLst/>
          </a:prstGeom>
          <a:noFill/>
          <a:ln w="9525">
            <a:solidFill>
              <a:schemeClr val="tx1"/>
            </a:solidFill>
            <a:round/>
            <a:headEnd/>
            <a:tailEnd/>
          </a:ln>
        </p:spPr>
        <p:txBody>
          <a:bodyPr/>
          <a:lstStyle/>
          <a:p>
            <a:endParaRPr lang="en-US"/>
          </a:p>
        </p:txBody>
      </p:sp>
      <p:sp>
        <p:nvSpPr>
          <p:cNvPr id="17427" name="Line 14"/>
          <p:cNvSpPr>
            <a:spLocks noChangeShapeType="1"/>
          </p:cNvSpPr>
          <p:nvPr/>
        </p:nvSpPr>
        <p:spPr bwMode="auto">
          <a:xfrm>
            <a:off x="6670675" y="5903913"/>
            <a:ext cx="228600" cy="76200"/>
          </a:xfrm>
          <a:prstGeom prst="line">
            <a:avLst/>
          </a:prstGeom>
          <a:noFill/>
          <a:ln w="9525">
            <a:solidFill>
              <a:schemeClr val="tx1"/>
            </a:solidFill>
            <a:round/>
            <a:headEnd/>
            <a:tailEnd/>
          </a:ln>
        </p:spPr>
        <p:txBody>
          <a:bodyPr/>
          <a:lstStyle/>
          <a:p>
            <a:endParaRPr lang="en-US"/>
          </a:p>
        </p:txBody>
      </p:sp>
      <p:sp>
        <p:nvSpPr>
          <p:cNvPr id="17428" name="Line 15"/>
          <p:cNvSpPr>
            <a:spLocks noChangeShapeType="1"/>
          </p:cNvSpPr>
          <p:nvPr/>
        </p:nvSpPr>
        <p:spPr bwMode="auto">
          <a:xfrm>
            <a:off x="6403975" y="5840413"/>
            <a:ext cx="228600" cy="76200"/>
          </a:xfrm>
          <a:prstGeom prst="line">
            <a:avLst/>
          </a:prstGeom>
          <a:noFill/>
          <a:ln w="9525">
            <a:solidFill>
              <a:schemeClr val="tx1"/>
            </a:solidFill>
            <a:round/>
            <a:headEnd/>
            <a:tailEnd/>
          </a:ln>
        </p:spPr>
        <p:txBody>
          <a:bodyPr/>
          <a:lstStyle/>
          <a:p>
            <a:endParaRPr lang="en-US"/>
          </a:p>
        </p:txBody>
      </p:sp>
      <p:sp>
        <p:nvSpPr>
          <p:cNvPr id="17429" name="Line 16"/>
          <p:cNvSpPr>
            <a:spLocks noChangeShapeType="1"/>
          </p:cNvSpPr>
          <p:nvPr/>
        </p:nvSpPr>
        <p:spPr bwMode="auto">
          <a:xfrm>
            <a:off x="6937375" y="6081714"/>
            <a:ext cx="457200" cy="139700"/>
          </a:xfrm>
          <a:prstGeom prst="line">
            <a:avLst/>
          </a:prstGeom>
          <a:noFill/>
          <a:ln w="9525">
            <a:solidFill>
              <a:schemeClr val="tx1"/>
            </a:solidFill>
            <a:round/>
            <a:headEnd/>
            <a:tailEnd/>
          </a:ln>
        </p:spPr>
        <p:txBody>
          <a:bodyPr/>
          <a:lstStyle/>
          <a:p>
            <a:endParaRPr lang="en-US"/>
          </a:p>
        </p:txBody>
      </p:sp>
      <p:sp>
        <p:nvSpPr>
          <p:cNvPr id="17430" name="Line 17"/>
          <p:cNvSpPr>
            <a:spLocks noChangeShapeType="1"/>
          </p:cNvSpPr>
          <p:nvPr/>
        </p:nvSpPr>
        <p:spPr bwMode="auto">
          <a:xfrm>
            <a:off x="5641975" y="5916613"/>
            <a:ext cx="228600" cy="76200"/>
          </a:xfrm>
          <a:prstGeom prst="line">
            <a:avLst/>
          </a:prstGeom>
          <a:noFill/>
          <a:ln w="9525">
            <a:solidFill>
              <a:schemeClr val="tx1"/>
            </a:solidFill>
            <a:round/>
            <a:headEnd/>
            <a:tailEnd/>
          </a:ln>
        </p:spPr>
        <p:txBody>
          <a:bodyPr/>
          <a:lstStyle/>
          <a:p>
            <a:endParaRPr lang="en-US"/>
          </a:p>
        </p:txBody>
      </p:sp>
      <p:sp>
        <p:nvSpPr>
          <p:cNvPr id="17431" name="Line 18"/>
          <p:cNvSpPr>
            <a:spLocks noChangeShapeType="1"/>
          </p:cNvSpPr>
          <p:nvPr/>
        </p:nvSpPr>
        <p:spPr bwMode="auto">
          <a:xfrm>
            <a:off x="4879975" y="5611813"/>
            <a:ext cx="228600" cy="76200"/>
          </a:xfrm>
          <a:prstGeom prst="line">
            <a:avLst/>
          </a:prstGeom>
          <a:noFill/>
          <a:ln w="9525">
            <a:solidFill>
              <a:schemeClr val="tx1"/>
            </a:solidFill>
            <a:round/>
            <a:headEnd/>
            <a:tailEnd/>
          </a:ln>
        </p:spPr>
        <p:txBody>
          <a:bodyPr/>
          <a:lstStyle/>
          <a:p>
            <a:endParaRPr lang="en-US"/>
          </a:p>
        </p:txBody>
      </p:sp>
      <p:sp>
        <p:nvSpPr>
          <p:cNvPr id="17432" name="Line 19"/>
          <p:cNvSpPr>
            <a:spLocks noChangeShapeType="1"/>
          </p:cNvSpPr>
          <p:nvPr/>
        </p:nvSpPr>
        <p:spPr bwMode="auto">
          <a:xfrm>
            <a:off x="6403975" y="6069013"/>
            <a:ext cx="228600" cy="76200"/>
          </a:xfrm>
          <a:prstGeom prst="line">
            <a:avLst/>
          </a:prstGeom>
          <a:noFill/>
          <a:ln w="9525">
            <a:solidFill>
              <a:schemeClr val="tx1"/>
            </a:solidFill>
            <a:round/>
            <a:headEnd/>
            <a:tailEnd/>
          </a:ln>
        </p:spPr>
        <p:txBody>
          <a:bodyPr/>
          <a:lstStyle/>
          <a:p>
            <a:endParaRPr lang="en-US"/>
          </a:p>
        </p:txBody>
      </p:sp>
      <p:sp>
        <p:nvSpPr>
          <p:cNvPr id="17433" name="Line 20"/>
          <p:cNvSpPr>
            <a:spLocks noChangeShapeType="1"/>
          </p:cNvSpPr>
          <p:nvPr/>
        </p:nvSpPr>
        <p:spPr bwMode="auto">
          <a:xfrm>
            <a:off x="5413375" y="5764213"/>
            <a:ext cx="533400" cy="152400"/>
          </a:xfrm>
          <a:prstGeom prst="line">
            <a:avLst/>
          </a:prstGeom>
          <a:noFill/>
          <a:ln w="9525">
            <a:solidFill>
              <a:schemeClr val="tx1"/>
            </a:solidFill>
            <a:round/>
            <a:headEnd/>
            <a:tailEnd/>
          </a:ln>
        </p:spPr>
        <p:txBody>
          <a:bodyPr/>
          <a:lstStyle/>
          <a:p>
            <a:endParaRPr lang="en-US"/>
          </a:p>
        </p:txBody>
      </p:sp>
      <p:sp>
        <p:nvSpPr>
          <p:cNvPr id="17434" name="Line 21"/>
          <p:cNvSpPr>
            <a:spLocks noChangeShapeType="1"/>
          </p:cNvSpPr>
          <p:nvPr/>
        </p:nvSpPr>
        <p:spPr bwMode="auto">
          <a:xfrm>
            <a:off x="5260975" y="5535613"/>
            <a:ext cx="228600" cy="76200"/>
          </a:xfrm>
          <a:prstGeom prst="line">
            <a:avLst/>
          </a:prstGeom>
          <a:noFill/>
          <a:ln w="9525">
            <a:solidFill>
              <a:schemeClr val="tx1"/>
            </a:solidFill>
            <a:round/>
            <a:headEnd/>
            <a:tailEnd/>
          </a:ln>
        </p:spPr>
        <p:txBody>
          <a:bodyPr/>
          <a:lstStyle/>
          <a:p>
            <a:endParaRPr lang="en-US"/>
          </a:p>
        </p:txBody>
      </p:sp>
      <p:sp>
        <p:nvSpPr>
          <p:cNvPr id="17435" name="Line 22"/>
          <p:cNvSpPr>
            <a:spLocks noChangeShapeType="1"/>
          </p:cNvSpPr>
          <p:nvPr/>
        </p:nvSpPr>
        <p:spPr bwMode="auto">
          <a:xfrm>
            <a:off x="6937375" y="6373813"/>
            <a:ext cx="533400" cy="152400"/>
          </a:xfrm>
          <a:prstGeom prst="line">
            <a:avLst/>
          </a:prstGeom>
          <a:noFill/>
          <a:ln w="9525">
            <a:solidFill>
              <a:schemeClr val="tx1"/>
            </a:solidFill>
            <a:round/>
            <a:headEnd/>
            <a:tailEnd/>
          </a:ln>
        </p:spPr>
        <p:txBody>
          <a:bodyPr/>
          <a:lstStyle/>
          <a:p>
            <a:endParaRPr lang="en-US"/>
          </a:p>
        </p:txBody>
      </p:sp>
      <p:sp>
        <p:nvSpPr>
          <p:cNvPr id="17436" name="Line 23"/>
          <p:cNvSpPr>
            <a:spLocks noChangeShapeType="1"/>
          </p:cNvSpPr>
          <p:nvPr/>
        </p:nvSpPr>
        <p:spPr bwMode="auto">
          <a:xfrm>
            <a:off x="6099175" y="6069013"/>
            <a:ext cx="228600" cy="76200"/>
          </a:xfrm>
          <a:prstGeom prst="line">
            <a:avLst/>
          </a:prstGeom>
          <a:noFill/>
          <a:ln w="9525">
            <a:solidFill>
              <a:schemeClr val="tx1"/>
            </a:solidFill>
            <a:round/>
            <a:headEnd/>
            <a:tailEnd/>
          </a:ln>
        </p:spPr>
        <p:txBody>
          <a:bodyPr/>
          <a:lstStyle/>
          <a:p>
            <a:endParaRPr lang="en-US"/>
          </a:p>
        </p:txBody>
      </p:sp>
      <p:sp>
        <p:nvSpPr>
          <p:cNvPr id="17437" name="Line 24"/>
          <p:cNvSpPr>
            <a:spLocks noChangeShapeType="1"/>
          </p:cNvSpPr>
          <p:nvPr/>
        </p:nvSpPr>
        <p:spPr bwMode="auto">
          <a:xfrm>
            <a:off x="4498975" y="5383213"/>
            <a:ext cx="228600" cy="76200"/>
          </a:xfrm>
          <a:prstGeom prst="line">
            <a:avLst/>
          </a:prstGeom>
          <a:noFill/>
          <a:ln w="9525">
            <a:solidFill>
              <a:schemeClr val="tx1"/>
            </a:solidFill>
            <a:round/>
            <a:headEnd/>
            <a:tailEnd/>
          </a:ln>
        </p:spPr>
        <p:txBody>
          <a:bodyPr/>
          <a:lstStyle/>
          <a:p>
            <a:endParaRPr lang="en-US"/>
          </a:p>
        </p:txBody>
      </p:sp>
      <p:sp>
        <p:nvSpPr>
          <p:cNvPr id="17438" name="Freeform 25"/>
          <p:cNvSpPr>
            <a:spLocks/>
          </p:cNvSpPr>
          <p:nvPr/>
        </p:nvSpPr>
        <p:spPr bwMode="auto">
          <a:xfrm>
            <a:off x="7242175" y="3259140"/>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39" name="Freeform 26"/>
          <p:cNvSpPr>
            <a:spLocks/>
          </p:cNvSpPr>
          <p:nvPr/>
        </p:nvSpPr>
        <p:spPr bwMode="auto">
          <a:xfrm>
            <a:off x="8762735" y="278447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40" name="Freeform 27"/>
          <p:cNvSpPr>
            <a:spLocks/>
          </p:cNvSpPr>
          <p:nvPr/>
        </p:nvSpPr>
        <p:spPr bwMode="auto">
          <a:xfrm>
            <a:off x="7927975" y="359727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41" name="Freeform 28"/>
          <p:cNvSpPr>
            <a:spLocks/>
          </p:cNvSpPr>
          <p:nvPr/>
        </p:nvSpPr>
        <p:spPr bwMode="auto">
          <a:xfrm>
            <a:off x="6708775" y="25638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42" name="Freeform 30"/>
          <p:cNvSpPr>
            <a:spLocks/>
          </p:cNvSpPr>
          <p:nvPr/>
        </p:nvSpPr>
        <p:spPr bwMode="auto">
          <a:xfrm>
            <a:off x="1524002" y="1893455"/>
            <a:ext cx="7299325" cy="3261159"/>
          </a:xfrm>
          <a:custGeom>
            <a:avLst/>
            <a:gdLst>
              <a:gd name="T0" fmla="*/ 1831088940 w 20356"/>
              <a:gd name="T1" fmla="*/ 404562449 h 21806"/>
              <a:gd name="T2" fmla="*/ 1849346586 w 20356"/>
              <a:gd name="T3" fmla="*/ 404995042 h 21806"/>
              <a:gd name="T4" fmla="*/ 1864760599 w 20356"/>
              <a:gd name="T5" fmla="*/ 397169129 h 21806"/>
              <a:gd name="T6" fmla="*/ 1867604231 w 20356"/>
              <a:gd name="T7" fmla="*/ 359280837 h 21806"/>
              <a:gd name="T8" fmla="*/ 1688697722 w 20356"/>
              <a:gd name="T9" fmla="*/ 337063298 h 21806"/>
              <a:gd name="T10" fmla="*/ 1550251482 w 20356"/>
              <a:gd name="T11" fmla="*/ 305702863 h 21806"/>
              <a:gd name="T12" fmla="*/ 1434832970 w 20356"/>
              <a:gd name="T13" fmla="*/ 284802101 h 21806"/>
              <a:gd name="T14" fmla="*/ 1296386730 w 20356"/>
              <a:gd name="T15" fmla="*/ 274361150 h 21806"/>
              <a:gd name="T16" fmla="*/ 1149224522 w 20356"/>
              <a:gd name="T17" fmla="*/ 232541110 h 21806"/>
              <a:gd name="T18" fmla="*/ 952977550 w 20356"/>
              <a:gd name="T19" fmla="*/ 184211866 h 21806"/>
              <a:gd name="T20" fmla="*/ 736637355 w 20356"/>
              <a:gd name="T21" fmla="*/ 152851431 h 21806"/>
              <a:gd name="T22" fmla="*/ 626999854 w 20356"/>
              <a:gd name="T23" fmla="*/ 113665049 h 21806"/>
              <a:gd name="T24" fmla="*/ 456809011 w 20356"/>
              <a:gd name="T25" fmla="*/ 77093602 h 21806"/>
              <a:gd name="T26" fmla="*/ 321206707 w 20356"/>
              <a:gd name="T27" fmla="*/ 67950689 h 21806"/>
              <a:gd name="T28" fmla="*/ 220193169 w 20356"/>
              <a:gd name="T29" fmla="*/ 35273400 h 21806"/>
              <a:gd name="T30" fmla="*/ 96151034 w 20356"/>
              <a:gd name="T31" fmla="*/ 19602646 h 21806"/>
              <a:gd name="T32" fmla="*/ 3853505 w 20356"/>
              <a:gd name="T33" fmla="*/ 0 h 21806"/>
              <a:gd name="T34" fmla="*/ 3853505 w 20356"/>
              <a:gd name="T35" fmla="*/ 20900702 h 21806"/>
              <a:gd name="T36" fmla="*/ 950133312 w 20356"/>
              <a:gd name="T37" fmla="*/ 232559901 h 21806"/>
              <a:gd name="T38" fmla="*/ 1804115023 w 20356"/>
              <a:gd name="T39" fmla="*/ 410224845 h 218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356"/>
              <a:gd name="T61" fmla="*/ 0 h 21806"/>
              <a:gd name="T62" fmla="*/ 20356 w 20356"/>
              <a:gd name="T63" fmla="*/ 21806 h 218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356" h="21806">
                <a:moveTo>
                  <a:pt x="19958" y="21505"/>
                </a:moveTo>
                <a:lnTo>
                  <a:pt x="20157" y="21528"/>
                </a:lnTo>
                <a:lnTo>
                  <a:pt x="20325" y="21112"/>
                </a:lnTo>
                <a:cubicBezTo>
                  <a:pt x="20335" y="20441"/>
                  <a:pt x="20346" y="19769"/>
                  <a:pt x="20356" y="19098"/>
                </a:cubicBezTo>
                <a:lnTo>
                  <a:pt x="18406" y="17917"/>
                </a:lnTo>
                <a:lnTo>
                  <a:pt x="16897" y="16250"/>
                </a:lnTo>
                <a:lnTo>
                  <a:pt x="15639" y="15139"/>
                </a:lnTo>
                <a:lnTo>
                  <a:pt x="14130" y="14584"/>
                </a:lnTo>
                <a:lnTo>
                  <a:pt x="12526" y="12361"/>
                </a:lnTo>
                <a:lnTo>
                  <a:pt x="10387" y="9792"/>
                </a:lnTo>
                <a:lnTo>
                  <a:pt x="8029" y="8125"/>
                </a:lnTo>
                <a:lnTo>
                  <a:pt x="6834" y="6042"/>
                </a:lnTo>
                <a:lnTo>
                  <a:pt x="4979" y="4098"/>
                </a:lnTo>
                <a:lnTo>
                  <a:pt x="3501" y="3612"/>
                </a:lnTo>
                <a:lnTo>
                  <a:pt x="2400" y="1875"/>
                </a:lnTo>
                <a:lnTo>
                  <a:pt x="1048" y="1042"/>
                </a:lnTo>
                <a:lnTo>
                  <a:pt x="42" y="0"/>
                </a:lnTo>
                <a:cubicBezTo>
                  <a:pt x="0" y="185"/>
                  <a:pt x="84" y="926"/>
                  <a:pt x="42" y="1111"/>
                </a:cubicBezTo>
                <a:lnTo>
                  <a:pt x="10356" y="12362"/>
                </a:lnTo>
                <a:lnTo>
                  <a:pt x="19664" y="21806"/>
                </a:lnTo>
              </a:path>
            </a:pathLst>
          </a:custGeom>
          <a:solidFill>
            <a:srgbClr val="CC9900"/>
          </a:solidFill>
          <a:ln w="9525">
            <a:solidFill>
              <a:schemeClr val="tx1"/>
            </a:solidFill>
            <a:round/>
            <a:headEnd/>
            <a:tailEnd/>
          </a:ln>
        </p:spPr>
        <p:txBody>
          <a:bodyPr/>
          <a:lstStyle/>
          <a:p>
            <a:endParaRPr lang="en-US"/>
          </a:p>
        </p:txBody>
      </p:sp>
      <p:sp>
        <p:nvSpPr>
          <p:cNvPr id="146" name="Line 31"/>
          <p:cNvSpPr>
            <a:spLocks noChangeShapeType="1"/>
          </p:cNvSpPr>
          <p:nvPr/>
        </p:nvSpPr>
        <p:spPr bwMode="auto">
          <a:xfrm flipH="1" flipV="1">
            <a:off x="1524001" y="2118592"/>
            <a:ext cx="5578764" cy="2407227"/>
          </a:xfrm>
          <a:prstGeom prst="line">
            <a:avLst/>
          </a:prstGeom>
          <a:noFill/>
          <a:ln w="127000">
            <a:solidFill>
              <a:schemeClr val="bg1">
                <a:lumMod val="50000"/>
              </a:schemeClr>
            </a:solidFill>
            <a:round/>
            <a:headEnd/>
            <a:tailEnd/>
          </a:ln>
          <a:effectLst/>
        </p:spPr>
        <p:txBody>
          <a:bodyPr/>
          <a:lstStyle/>
          <a:p>
            <a:pPr>
              <a:defRPr/>
            </a:pPr>
            <a:endParaRPr lang="en-US">
              <a:solidFill>
                <a:srgbClr val="000000"/>
              </a:solidFill>
              <a:latin typeface="Arial" pitchFamily="34" charset="0"/>
            </a:endParaRPr>
          </a:p>
        </p:txBody>
      </p:sp>
      <p:sp>
        <p:nvSpPr>
          <p:cNvPr id="17445" name="Freeform 75"/>
          <p:cNvSpPr>
            <a:spLocks/>
          </p:cNvSpPr>
          <p:nvPr/>
        </p:nvSpPr>
        <p:spPr bwMode="auto">
          <a:xfrm>
            <a:off x="7710490" y="3219452"/>
            <a:ext cx="2817551" cy="3452813"/>
          </a:xfrm>
          <a:custGeom>
            <a:avLst/>
            <a:gdLst>
              <a:gd name="T0" fmla="*/ 127000 w 1773"/>
              <a:gd name="T1" fmla="*/ 2935287 h 2080"/>
              <a:gd name="T2" fmla="*/ 655638 w 1773"/>
              <a:gd name="T3" fmla="*/ 2654300 h 2080"/>
              <a:gd name="T4" fmla="*/ 1041400 w 1773"/>
              <a:gd name="T5" fmla="*/ 2197100 h 2080"/>
              <a:gd name="T6" fmla="*/ 1674813 w 1773"/>
              <a:gd name="T7" fmla="*/ 1203325 h 2080"/>
              <a:gd name="T8" fmla="*/ 2228851 w 1773"/>
              <a:gd name="T9" fmla="*/ 384175 h 2080"/>
              <a:gd name="T10" fmla="*/ 2814638 w 1773"/>
              <a:gd name="T11" fmla="*/ 0 h 2080"/>
              <a:gd name="T12" fmla="*/ 2809876 w 1773"/>
              <a:gd name="T13" fmla="*/ 1860550 h 2080"/>
              <a:gd name="T14" fmla="*/ 0 w 1773"/>
              <a:gd name="T15" fmla="*/ 3302000 h 2080"/>
              <a:gd name="T16" fmla="*/ 127000 w 1773"/>
              <a:gd name="T17" fmla="*/ 2935287 h 2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3"/>
              <a:gd name="T28" fmla="*/ 0 h 2080"/>
              <a:gd name="T29" fmla="*/ 1773 w 1773"/>
              <a:gd name="T30" fmla="*/ 2080 h 2080"/>
              <a:gd name="connsiteX0" fmla="*/ 451 w 10000"/>
              <a:gd name="connsiteY0" fmla="*/ 8889 h 10000"/>
              <a:gd name="connsiteX1" fmla="*/ 2329 w 10000"/>
              <a:gd name="connsiteY1" fmla="*/ 8038 h 10000"/>
              <a:gd name="connsiteX2" fmla="*/ 3700 w 10000"/>
              <a:gd name="connsiteY2" fmla="*/ 6654 h 10000"/>
              <a:gd name="connsiteX3" fmla="*/ 5950 w 10000"/>
              <a:gd name="connsiteY3" fmla="*/ 3644 h 10000"/>
              <a:gd name="connsiteX4" fmla="*/ 7919 w 10000"/>
              <a:gd name="connsiteY4" fmla="*/ 1163 h 10000"/>
              <a:gd name="connsiteX5" fmla="*/ 10000 w 10000"/>
              <a:gd name="connsiteY5" fmla="*/ 0 h 10000"/>
              <a:gd name="connsiteX6" fmla="*/ 9983 w 10000"/>
              <a:gd name="connsiteY6" fmla="*/ 5834 h 10000"/>
              <a:gd name="connsiteX7" fmla="*/ 0 w 10000"/>
              <a:gd name="connsiteY7" fmla="*/ 10000 h 10000"/>
              <a:gd name="connsiteX8" fmla="*/ 451 w 10000"/>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0 w 10016"/>
              <a:gd name="connsiteY7" fmla="*/ 10000 h 10000"/>
              <a:gd name="connsiteX8" fmla="*/ 451 w 10016"/>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0 w 10016"/>
              <a:gd name="connsiteY8" fmla="*/ 10000 h 10000"/>
              <a:gd name="connsiteX9" fmla="*/ 451 w 10016"/>
              <a:gd name="connsiteY9"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0 w 10016"/>
              <a:gd name="connsiteY9" fmla="*/ 10000 h 10000"/>
              <a:gd name="connsiteX10" fmla="*/ 451 w 10016"/>
              <a:gd name="connsiteY10"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0 w 10016"/>
              <a:gd name="connsiteY10" fmla="*/ 10000 h 10000"/>
              <a:gd name="connsiteX11" fmla="*/ 451 w 10016"/>
              <a:gd name="connsiteY11"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3687 w 10016"/>
              <a:gd name="connsiteY10" fmla="*/ 8441 h 10000"/>
              <a:gd name="connsiteX11" fmla="*/ 0 w 10016"/>
              <a:gd name="connsiteY11" fmla="*/ 10000 h 10000"/>
              <a:gd name="connsiteX12" fmla="*/ 451 w 10016"/>
              <a:gd name="connsiteY12" fmla="*/ 88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6" h="10000">
                <a:moveTo>
                  <a:pt x="451" y="8889"/>
                </a:moveTo>
                <a:lnTo>
                  <a:pt x="2329" y="8038"/>
                </a:lnTo>
                <a:lnTo>
                  <a:pt x="3700" y="6654"/>
                </a:lnTo>
                <a:lnTo>
                  <a:pt x="5950" y="3644"/>
                </a:lnTo>
                <a:lnTo>
                  <a:pt x="7919" y="1163"/>
                </a:lnTo>
                <a:lnTo>
                  <a:pt x="10000" y="0"/>
                </a:lnTo>
                <a:cubicBezTo>
                  <a:pt x="9994" y="1878"/>
                  <a:pt x="10016" y="1286"/>
                  <a:pt x="10010" y="3164"/>
                </a:cubicBezTo>
                <a:lnTo>
                  <a:pt x="8699" y="3785"/>
                </a:lnTo>
                <a:lnTo>
                  <a:pt x="6613" y="5661"/>
                </a:lnTo>
                <a:lnTo>
                  <a:pt x="5448" y="7294"/>
                </a:lnTo>
                <a:lnTo>
                  <a:pt x="3687" y="8441"/>
                </a:lnTo>
                <a:lnTo>
                  <a:pt x="0" y="10000"/>
                </a:lnTo>
                <a:lnTo>
                  <a:pt x="451" y="8889"/>
                </a:lnTo>
                <a:close/>
              </a:path>
            </a:pathLst>
          </a:custGeom>
          <a:solidFill>
            <a:srgbClr val="3366FF">
              <a:alpha val="50195"/>
            </a:srgbClr>
          </a:solidFill>
          <a:ln w="9525">
            <a:solidFill>
              <a:schemeClr val="tx1"/>
            </a:solidFill>
            <a:round/>
            <a:headEnd/>
            <a:tailEnd/>
          </a:ln>
        </p:spPr>
        <p:txBody>
          <a:bodyPr/>
          <a:lstStyle/>
          <a:p>
            <a:endParaRPr lang="en-US"/>
          </a:p>
        </p:txBody>
      </p:sp>
      <p:sp>
        <p:nvSpPr>
          <p:cNvPr id="17446" name="Freeform 76"/>
          <p:cNvSpPr>
            <a:spLocks/>
          </p:cNvSpPr>
          <p:nvPr/>
        </p:nvSpPr>
        <p:spPr bwMode="auto">
          <a:xfrm>
            <a:off x="7667628" y="6243639"/>
            <a:ext cx="174625" cy="431800"/>
          </a:xfrm>
          <a:custGeom>
            <a:avLst/>
            <a:gdLst>
              <a:gd name="T0" fmla="*/ 0 w 90"/>
              <a:gd name="T1" fmla="*/ 76200 h 240"/>
              <a:gd name="T2" fmla="*/ 0 w 90"/>
              <a:gd name="T3" fmla="*/ 381000 h 240"/>
              <a:gd name="T4" fmla="*/ 85725 w 90"/>
              <a:gd name="T5" fmla="*/ 295275 h 240"/>
              <a:gd name="T6" fmla="*/ 142875 w 90"/>
              <a:gd name="T7" fmla="*/ 0 h 240"/>
              <a:gd name="T8" fmla="*/ 0 w 90"/>
              <a:gd name="T9" fmla="*/ 76200 h 240"/>
              <a:gd name="T10" fmla="*/ 0 60000 65536"/>
              <a:gd name="T11" fmla="*/ 0 60000 65536"/>
              <a:gd name="T12" fmla="*/ 0 60000 65536"/>
              <a:gd name="T13" fmla="*/ 0 60000 65536"/>
              <a:gd name="T14" fmla="*/ 0 60000 65536"/>
              <a:gd name="T15" fmla="*/ 0 w 90"/>
              <a:gd name="T16" fmla="*/ 0 h 240"/>
              <a:gd name="T17" fmla="*/ 90 w 90"/>
              <a:gd name="T18" fmla="*/ 240 h 240"/>
            </a:gdLst>
            <a:ahLst/>
            <a:cxnLst>
              <a:cxn ang="T10">
                <a:pos x="T0" y="T1"/>
              </a:cxn>
              <a:cxn ang="T11">
                <a:pos x="T2" y="T3"/>
              </a:cxn>
              <a:cxn ang="T12">
                <a:pos x="T4" y="T5"/>
              </a:cxn>
              <a:cxn ang="T13">
                <a:pos x="T6" y="T7"/>
              </a:cxn>
              <a:cxn ang="T14">
                <a:pos x="T8" y="T9"/>
              </a:cxn>
            </a:cxnLst>
            <a:rect l="T15" t="T16" r="T17" b="T18"/>
            <a:pathLst>
              <a:path w="90" h="240">
                <a:moveTo>
                  <a:pt x="0" y="48"/>
                </a:moveTo>
                <a:lnTo>
                  <a:pt x="0" y="240"/>
                </a:lnTo>
                <a:lnTo>
                  <a:pt x="54" y="186"/>
                </a:lnTo>
                <a:lnTo>
                  <a:pt x="90" y="0"/>
                </a:lnTo>
                <a:lnTo>
                  <a:pt x="0" y="48"/>
                </a:lnTo>
                <a:close/>
              </a:path>
            </a:pathLst>
          </a:custGeom>
          <a:solidFill>
            <a:srgbClr val="0066FF"/>
          </a:solidFill>
          <a:ln w="9525" cap="flat" cmpd="sng">
            <a:solidFill>
              <a:schemeClr val="tx1"/>
            </a:solidFill>
            <a:prstDash val="solid"/>
            <a:round/>
            <a:headEnd type="none" w="med" len="med"/>
            <a:tailEnd type="none" w="med" len="med"/>
          </a:ln>
        </p:spPr>
        <p:txBody>
          <a:bodyPr/>
          <a:lstStyle/>
          <a:p>
            <a:endParaRPr lang="en-US"/>
          </a:p>
        </p:txBody>
      </p:sp>
      <p:sp>
        <p:nvSpPr>
          <p:cNvPr id="17447" name="Freeform 77"/>
          <p:cNvSpPr>
            <a:spLocks/>
          </p:cNvSpPr>
          <p:nvPr/>
        </p:nvSpPr>
        <p:spPr bwMode="auto">
          <a:xfrm>
            <a:off x="9118601" y="4021141"/>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a:p>
        </p:txBody>
      </p:sp>
      <p:sp>
        <p:nvSpPr>
          <p:cNvPr id="17448" name="Freeform 78"/>
          <p:cNvSpPr>
            <a:spLocks/>
          </p:cNvSpPr>
          <p:nvPr/>
        </p:nvSpPr>
        <p:spPr bwMode="auto">
          <a:xfrm>
            <a:off x="9832975" y="3071816"/>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a:p>
        </p:txBody>
      </p:sp>
      <p:sp>
        <p:nvSpPr>
          <p:cNvPr id="17449" name="Freeform 33"/>
          <p:cNvSpPr>
            <a:spLocks/>
          </p:cNvSpPr>
          <p:nvPr/>
        </p:nvSpPr>
        <p:spPr bwMode="auto">
          <a:xfrm>
            <a:off x="5000626" y="4175271"/>
            <a:ext cx="1017732" cy="1368280"/>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00" h="10804">
                <a:moveTo>
                  <a:pt x="3160" y="10536"/>
                </a:moveTo>
                <a:lnTo>
                  <a:pt x="4167" y="8661"/>
                </a:lnTo>
                <a:lnTo>
                  <a:pt x="7500" y="4375"/>
                </a:lnTo>
                <a:lnTo>
                  <a:pt x="9167" y="2947"/>
                </a:lnTo>
                <a:lnTo>
                  <a:pt x="10000" y="804"/>
                </a:lnTo>
                <a:lnTo>
                  <a:pt x="8646" y="0"/>
                </a:lnTo>
                <a:lnTo>
                  <a:pt x="5000" y="2947"/>
                </a:lnTo>
                <a:lnTo>
                  <a:pt x="2500" y="6518"/>
                </a:lnTo>
                <a:lnTo>
                  <a:pt x="0" y="9375"/>
                </a:lnTo>
                <a:lnTo>
                  <a:pt x="1667" y="10804"/>
                </a:lnTo>
                <a:lnTo>
                  <a:pt x="3160" y="10536"/>
                </a:lnTo>
                <a:close/>
              </a:path>
            </a:pathLst>
          </a:custGeom>
          <a:solidFill>
            <a:srgbClr val="CC9900"/>
          </a:solidFill>
          <a:ln w="9525">
            <a:solidFill>
              <a:schemeClr val="tx1"/>
            </a:solidFill>
            <a:round/>
            <a:headEnd/>
            <a:tailEnd/>
          </a:ln>
        </p:spPr>
        <p:txBody>
          <a:bodyPr/>
          <a:lstStyle/>
          <a:p>
            <a:endParaRPr lang="en-US"/>
          </a:p>
        </p:txBody>
      </p:sp>
      <p:sp>
        <p:nvSpPr>
          <p:cNvPr id="17450" name="Freeform 34"/>
          <p:cNvSpPr>
            <a:spLocks/>
          </p:cNvSpPr>
          <p:nvPr/>
        </p:nvSpPr>
        <p:spPr bwMode="auto">
          <a:xfrm>
            <a:off x="2320450" y="3249613"/>
            <a:ext cx="1327151" cy="1487488"/>
          </a:xfrm>
          <a:custGeom>
            <a:avLst/>
            <a:gdLst>
              <a:gd name="T0" fmla="*/ 44630058 w 10296"/>
              <a:gd name="T1" fmla="*/ 188097329 h 10331"/>
              <a:gd name="T2" fmla="*/ 67410342 w 10296"/>
              <a:gd name="T3" fmla="*/ 175057229 h 10331"/>
              <a:gd name="T4" fmla="*/ 112987425 w 10296"/>
              <a:gd name="T5" fmla="*/ 96795571 h 10331"/>
              <a:gd name="T6" fmla="*/ 135767742 w 10296"/>
              <a:gd name="T7" fmla="*/ 70715352 h 10331"/>
              <a:gd name="T8" fmla="*/ 171076286 w 10296"/>
              <a:gd name="T9" fmla="*/ 0 h 10331"/>
              <a:gd name="T10" fmla="*/ 135086475 w 10296"/>
              <a:gd name="T11" fmla="*/ 6903551 h 10331"/>
              <a:gd name="T12" fmla="*/ 78808685 w 10296"/>
              <a:gd name="T13" fmla="*/ 70715352 h 10331"/>
              <a:gd name="T14" fmla="*/ 44630058 w 10296"/>
              <a:gd name="T15" fmla="*/ 135916015 h 10331"/>
              <a:gd name="T16" fmla="*/ 0 w 10296"/>
              <a:gd name="T17" fmla="*/ 199499768 h 10331"/>
              <a:gd name="T18" fmla="*/ 33231594 w 10296"/>
              <a:gd name="T19" fmla="*/ 214177673 h 10331"/>
              <a:gd name="T20" fmla="*/ 44630058 w 10296"/>
              <a:gd name="T21" fmla="*/ 188097329 h 10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96"/>
              <a:gd name="T34" fmla="*/ 0 h 10331"/>
              <a:gd name="T35" fmla="*/ 10296 w 10296"/>
              <a:gd name="T36" fmla="*/ 10331 h 10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96" h="10331">
                <a:moveTo>
                  <a:pt x="2686" y="9073"/>
                </a:moveTo>
                <a:lnTo>
                  <a:pt x="4057" y="8444"/>
                </a:lnTo>
                <a:lnTo>
                  <a:pt x="6800" y="4669"/>
                </a:lnTo>
                <a:lnTo>
                  <a:pt x="8171" y="3411"/>
                </a:lnTo>
                <a:lnTo>
                  <a:pt x="10296" y="0"/>
                </a:lnTo>
                <a:lnTo>
                  <a:pt x="8130" y="333"/>
                </a:lnTo>
                <a:lnTo>
                  <a:pt x="4743" y="3411"/>
                </a:lnTo>
                <a:lnTo>
                  <a:pt x="2686" y="6556"/>
                </a:lnTo>
                <a:lnTo>
                  <a:pt x="0" y="9623"/>
                </a:lnTo>
                <a:lnTo>
                  <a:pt x="2000" y="10331"/>
                </a:lnTo>
                <a:lnTo>
                  <a:pt x="2686" y="9073"/>
                </a:lnTo>
                <a:close/>
              </a:path>
            </a:pathLst>
          </a:custGeom>
          <a:solidFill>
            <a:srgbClr val="CC9900"/>
          </a:solidFill>
          <a:ln w="9525">
            <a:solidFill>
              <a:schemeClr val="tx1"/>
            </a:solidFill>
            <a:round/>
            <a:headEnd/>
            <a:tailEnd/>
          </a:ln>
        </p:spPr>
        <p:txBody>
          <a:bodyPr/>
          <a:lstStyle/>
          <a:p>
            <a:endParaRPr lang="en-US"/>
          </a:p>
        </p:txBody>
      </p:sp>
      <p:sp>
        <p:nvSpPr>
          <p:cNvPr id="17451" name="Freeform 36"/>
          <p:cNvSpPr>
            <a:spLocks/>
          </p:cNvSpPr>
          <p:nvPr/>
        </p:nvSpPr>
        <p:spPr bwMode="auto">
          <a:xfrm>
            <a:off x="5105402" y="4243534"/>
            <a:ext cx="878033" cy="1233343"/>
          </a:xfrm>
          <a:custGeom>
            <a:avLst/>
            <a:gdLst>
              <a:gd name="T0" fmla="*/ 727075 w 434"/>
              <a:gd name="T1" fmla="*/ 0 h 576"/>
              <a:gd name="T2" fmla="*/ 447302 w 434"/>
              <a:gd name="T3" fmla="*/ 336021 h 576"/>
              <a:gd name="T4" fmla="*/ 308253 w 434"/>
              <a:gd name="T5" fmla="*/ 626539 h 576"/>
              <a:gd name="T6" fmla="*/ 0 w 434"/>
              <a:gd name="T7" fmla="*/ 1008063 h 576"/>
              <a:gd name="T8" fmla="*/ 0 60000 65536"/>
              <a:gd name="T9" fmla="*/ 0 60000 65536"/>
              <a:gd name="T10" fmla="*/ 0 60000 65536"/>
              <a:gd name="T11" fmla="*/ 0 60000 65536"/>
              <a:gd name="T12" fmla="*/ 0 w 434"/>
              <a:gd name="T13" fmla="*/ 0 h 576"/>
              <a:gd name="T14" fmla="*/ 434 w 434"/>
              <a:gd name="T15" fmla="*/ 576 h 576"/>
            </a:gdLst>
            <a:ahLst/>
            <a:cxnLst>
              <a:cxn ang="T8">
                <a:pos x="T0" y="T1"/>
              </a:cxn>
              <a:cxn ang="T9">
                <a:pos x="T2" y="T3"/>
              </a:cxn>
              <a:cxn ang="T10">
                <a:pos x="T4" y="T5"/>
              </a:cxn>
              <a:cxn ang="T11">
                <a:pos x="T6" y="T7"/>
              </a:cxn>
            </a:cxnLst>
            <a:rect l="T12" t="T13" r="T14" b="T15"/>
            <a:pathLst>
              <a:path w="434" h="576">
                <a:moveTo>
                  <a:pt x="434" y="0"/>
                </a:moveTo>
                <a:lnTo>
                  <a:pt x="267" y="192"/>
                </a:lnTo>
                <a:lnTo>
                  <a:pt x="184" y="358"/>
                </a:lnTo>
                <a:lnTo>
                  <a:pt x="0" y="576"/>
                </a:lnTo>
              </a:path>
            </a:pathLst>
          </a:custGeom>
          <a:noFill/>
          <a:ln w="76200" cmpd="sng">
            <a:solidFill>
              <a:srgbClr val="0000FF"/>
            </a:solidFill>
            <a:round/>
            <a:headEnd type="none" w="med" len="med"/>
            <a:tailEnd type="triangle" w="med" len="med"/>
          </a:ln>
        </p:spPr>
        <p:txBody>
          <a:bodyPr/>
          <a:lstStyle/>
          <a:p>
            <a:endParaRPr lang="en-US"/>
          </a:p>
        </p:txBody>
      </p:sp>
      <p:sp>
        <p:nvSpPr>
          <p:cNvPr id="17452" name="Freeform 37"/>
          <p:cNvSpPr>
            <a:spLocks/>
          </p:cNvSpPr>
          <p:nvPr/>
        </p:nvSpPr>
        <p:spPr bwMode="auto">
          <a:xfrm>
            <a:off x="2373949" y="3245169"/>
            <a:ext cx="1211263" cy="1389063"/>
          </a:xfrm>
          <a:custGeom>
            <a:avLst/>
            <a:gdLst>
              <a:gd name="T0" fmla="*/ 1211262 w 434"/>
              <a:gd name="T1" fmla="*/ 0 h 576"/>
              <a:gd name="T2" fmla="*/ 745177 w 434"/>
              <a:gd name="T3" fmla="*/ 463021 h 576"/>
              <a:gd name="T4" fmla="*/ 513530 w 434"/>
              <a:gd name="T5" fmla="*/ 863341 h 576"/>
              <a:gd name="T6" fmla="*/ 0 w 434"/>
              <a:gd name="T7" fmla="*/ 1389062 h 576"/>
              <a:gd name="T8" fmla="*/ 0 60000 65536"/>
              <a:gd name="T9" fmla="*/ 0 60000 65536"/>
              <a:gd name="T10" fmla="*/ 0 60000 65536"/>
              <a:gd name="T11" fmla="*/ 0 60000 65536"/>
              <a:gd name="T12" fmla="*/ 0 w 434"/>
              <a:gd name="T13" fmla="*/ 0 h 576"/>
              <a:gd name="T14" fmla="*/ 434 w 434"/>
              <a:gd name="T15" fmla="*/ 576 h 576"/>
            </a:gdLst>
            <a:ahLst/>
            <a:cxnLst>
              <a:cxn ang="T8">
                <a:pos x="T0" y="T1"/>
              </a:cxn>
              <a:cxn ang="T9">
                <a:pos x="T2" y="T3"/>
              </a:cxn>
              <a:cxn ang="T10">
                <a:pos x="T4" y="T5"/>
              </a:cxn>
              <a:cxn ang="T11">
                <a:pos x="T6" y="T7"/>
              </a:cxn>
            </a:cxnLst>
            <a:rect l="T12" t="T13" r="T14" b="T15"/>
            <a:pathLst>
              <a:path w="434" h="576">
                <a:moveTo>
                  <a:pt x="434" y="0"/>
                </a:moveTo>
                <a:lnTo>
                  <a:pt x="267" y="192"/>
                </a:lnTo>
                <a:lnTo>
                  <a:pt x="184" y="358"/>
                </a:lnTo>
                <a:lnTo>
                  <a:pt x="0" y="576"/>
                </a:lnTo>
              </a:path>
            </a:pathLst>
          </a:custGeom>
          <a:noFill/>
          <a:ln w="76200" cmpd="sng">
            <a:solidFill>
              <a:srgbClr val="0000FF"/>
            </a:solidFill>
            <a:round/>
            <a:headEnd type="none" w="med" len="med"/>
            <a:tailEnd type="triangle" w="med" len="med"/>
          </a:ln>
        </p:spPr>
        <p:txBody>
          <a:bodyPr/>
          <a:lstStyle/>
          <a:p>
            <a:endParaRPr lang="en-US"/>
          </a:p>
        </p:txBody>
      </p:sp>
      <p:sp>
        <p:nvSpPr>
          <p:cNvPr id="17453" name="Freeform 38"/>
          <p:cNvSpPr>
            <a:spLocks/>
          </p:cNvSpPr>
          <p:nvPr/>
        </p:nvSpPr>
        <p:spPr bwMode="auto">
          <a:xfrm>
            <a:off x="6619033" y="5153829"/>
            <a:ext cx="438151" cy="476251"/>
          </a:xfrm>
          <a:custGeom>
            <a:avLst/>
            <a:gdLst>
              <a:gd name="T0" fmla="*/ 438150 w 336"/>
              <a:gd name="T1" fmla="*/ 0 h 426"/>
              <a:gd name="T2" fmla="*/ 329916 w 336"/>
              <a:gd name="T3" fmla="*/ 182227 h 426"/>
              <a:gd name="T4" fmla="*/ 165610 w 336"/>
              <a:gd name="T5" fmla="*/ 377870 h 426"/>
              <a:gd name="T6" fmla="*/ 0 w 336"/>
              <a:gd name="T7" fmla="*/ 47625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54" name="Freeform 39"/>
          <p:cNvSpPr>
            <a:spLocks/>
          </p:cNvSpPr>
          <p:nvPr/>
        </p:nvSpPr>
        <p:spPr bwMode="auto">
          <a:xfrm>
            <a:off x="5699762" y="4985035"/>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55" name="Freeform 42"/>
          <p:cNvSpPr>
            <a:spLocks/>
          </p:cNvSpPr>
          <p:nvPr/>
        </p:nvSpPr>
        <p:spPr bwMode="auto">
          <a:xfrm>
            <a:off x="2974978" y="26114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56" name="Freeform 80"/>
          <p:cNvSpPr>
            <a:spLocks/>
          </p:cNvSpPr>
          <p:nvPr/>
        </p:nvSpPr>
        <p:spPr bwMode="auto">
          <a:xfrm>
            <a:off x="8791575" y="4468813"/>
            <a:ext cx="234951" cy="533400"/>
          </a:xfrm>
          <a:custGeom>
            <a:avLst/>
            <a:gdLst>
              <a:gd name="T0" fmla="*/ 234950 w 148"/>
              <a:gd name="T1" fmla="*/ 0 h 336"/>
              <a:gd name="T2" fmla="*/ 114300 w 148"/>
              <a:gd name="T3" fmla="*/ 330200 h 336"/>
              <a:gd name="T4" fmla="*/ 0 w 148"/>
              <a:gd name="T5" fmla="*/ 533400 h 336"/>
              <a:gd name="T6" fmla="*/ 0 60000 65536"/>
              <a:gd name="T7" fmla="*/ 0 60000 65536"/>
              <a:gd name="T8" fmla="*/ 0 60000 65536"/>
              <a:gd name="T9" fmla="*/ 0 w 148"/>
              <a:gd name="T10" fmla="*/ 0 h 336"/>
              <a:gd name="T11" fmla="*/ 148 w 148"/>
              <a:gd name="T12" fmla="*/ 336 h 336"/>
            </a:gdLst>
            <a:ahLst/>
            <a:cxnLst>
              <a:cxn ang="T6">
                <a:pos x="T0" y="T1"/>
              </a:cxn>
              <a:cxn ang="T7">
                <a:pos x="T2" y="T3"/>
              </a:cxn>
              <a:cxn ang="T8">
                <a:pos x="T4" y="T5"/>
              </a:cxn>
            </a:cxnLst>
            <a:rect l="T9" t="T10" r="T11" b="T12"/>
            <a:pathLst>
              <a:path w="148" h="336">
                <a:moveTo>
                  <a:pt x="148" y="0"/>
                </a:moveTo>
                <a:lnTo>
                  <a:pt x="72" y="208"/>
                </a:lnTo>
                <a:lnTo>
                  <a:pt x="0" y="336"/>
                </a:lnTo>
              </a:path>
            </a:pathLst>
          </a:custGeom>
          <a:noFill/>
          <a:ln w="19050" cap="flat" cmpd="sng">
            <a:solidFill>
              <a:srgbClr val="000066"/>
            </a:solidFill>
            <a:prstDash val="dash"/>
            <a:round/>
            <a:headEnd type="none" w="med" len="med"/>
            <a:tailEnd type="triangle" w="med" len="med"/>
          </a:ln>
        </p:spPr>
        <p:txBody>
          <a:bodyPr/>
          <a:lstStyle/>
          <a:p>
            <a:endParaRPr lang="en-US"/>
          </a:p>
        </p:txBody>
      </p:sp>
      <p:sp>
        <p:nvSpPr>
          <p:cNvPr id="17459" name="Line 24"/>
          <p:cNvSpPr>
            <a:spLocks noChangeShapeType="1"/>
          </p:cNvSpPr>
          <p:nvPr/>
        </p:nvSpPr>
        <p:spPr bwMode="auto">
          <a:xfrm>
            <a:off x="3851275" y="5240339"/>
            <a:ext cx="228600" cy="76200"/>
          </a:xfrm>
          <a:prstGeom prst="line">
            <a:avLst/>
          </a:prstGeom>
          <a:noFill/>
          <a:ln w="9525">
            <a:solidFill>
              <a:schemeClr val="tx1"/>
            </a:solidFill>
            <a:round/>
            <a:headEnd/>
            <a:tailEnd/>
          </a:ln>
        </p:spPr>
        <p:txBody>
          <a:bodyPr/>
          <a:lstStyle/>
          <a:p>
            <a:endParaRPr lang="en-US"/>
          </a:p>
        </p:txBody>
      </p:sp>
      <p:sp>
        <p:nvSpPr>
          <p:cNvPr id="17460" name="Line 24"/>
          <p:cNvSpPr>
            <a:spLocks noChangeShapeType="1"/>
          </p:cNvSpPr>
          <p:nvPr/>
        </p:nvSpPr>
        <p:spPr bwMode="auto">
          <a:xfrm>
            <a:off x="2519680" y="4718368"/>
            <a:ext cx="228600" cy="76200"/>
          </a:xfrm>
          <a:prstGeom prst="line">
            <a:avLst/>
          </a:prstGeom>
          <a:noFill/>
          <a:ln w="9525">
            <a:solidFill>
              <a:schemeClr val="tx1"/>
            </a:solidFill>
            <a:round/>
            <a:headEnd/>
            <a:tailEnd/>
          </a:ln>
        </p:spPr>
        <p:txBody>
          <a:bodyPr/>
          <a:lstStyle/>
          <a:p>
            <a:endParaRPr lang="en-US"/>
          </a:p>
        </p:txBody>
      </p:sp>
      <p:sp>
        <p:nvSpPr>
          <p:cNvPr id="17461" name="Line 24"/>
          <p:cNvSpPr>
            <a:spLocks noChangeShapeType="1"/>
          </p:cNvSpPr>
          <p:nvPr/>
        </p:nvSpPr>
        <p:spPr bwMode="auto">
          <a:xfrm>
            <a:off x="2681605" y="4994593"/>
            <a:ext cx="228600" cy="76200"/>
          </a:xfrm>
          <a:prstGeom prst="line">
            <a:avLst/>
          </a:prstGeom>
          <a:noFill/>
          <a:ln w="9525">
            <a:solidFill>
              <a:schemeClr val="tx1"/>
            </a:solidFill>
            <a:round/>
            <a:headEnd/>
            <a:tailEnd/>
          </a:ln>
        </p:spPr>
        <p:txBody>
          <a:bodyPr/>
          <a:lstStyle/>
          <a:p>
            <a:endParaRPr lang="en-US"/>
          </a:p>
        </p:txBody>
      </p:sp>
      <p:sp>
        <p:nvSpPr>
          <p:cNvPr id="17462" name="Line 24"/>
          <p:cNvSpPr>
            <a:spLocks noChangeShapeType="1"/>
          </p:cNvSpPr>
          <p:nvPr/>
        </p:nvSpPr>
        <p:spPr bwMode="auto">
          <a:xfrm>
            <a:off x="3508375" y="5154613"/>
            <a:ext cx="228600" cy="76200"/>
          </a:xfrm>
          <a:prstGeom prst="line">
            <a:avLst/>
          </a:prstGeom>
          <a:noFill/>
          <a:ln w="9525">
            <a:solidFill>
              <a:schemeClr val="tx1"/>
            </a:solidFill>
            <a:round/>
            <a:headEnd/>
            <a:tailEnd/>
          </a:ln>
        </p:spPr>
        <p:txBody>
          <a:bodyPr/>
          <a:lstStyle/>
          <a:p>
            <a:endParaRPr lang="en-US"/>
          </a:p>
        </p:txBody>
      </p:sp>
      <p:sp>
        <p:nvSpPr>
          <p:cNvPr id="17463" name="Line 24"/>
          <p:cNvSpPr>
            <a:spLocks noChangeShapeType="1"/>
          </p:cNvSpPr>
          <p:nvPr/>
        </p:nvSpPr>
        <p:spPr bwMode="auto">
          <a:xfrm>
            <a:off x="4137025" y="5402263"/>
            <a:ext cx="228600" cy="76200"/>
          </a:xfrm>
          <a:prstGeom prst="line">
            <a:avLst/>
          </a:prstGeom>
          <a:noFill/>
          <a:ln w="9525">
            <a:solidFill>
              <a:schemeClr val="tx1"/>
            </a:solidFill>
            <a:round/>
            <a:headEnd/>
            <a:tailEnd/>
          </a:ln>
        </p:spPr>
        <p:txBody>
          <a:bodyPr/>
          <a:lstStyle/>
          <a:p>
            <a:endParaRPr lang="en-US"/>
          </a:p>
        </p:txBody>
      </p:sp>
      <p:sp>
        <p:nvSpPr>
          <p:cNvPr id="17464" name="Line 24"/>
          <p:cNvSpPr>
            <a:spLocks noChangeShapeType="1"/>
          </p:cNvSpPr>
          <p:nvPr/>
        </p:nvSpPr>
        <p:spPr bwMode="auto">
          <a:xfrm>
            <a:off x="2319655" y="4813619"/>
            <a:ext cx="228600" cy="76200"/>
          </a:xfrm>
          <a:prstGeom prst="line">
            <a:avLst/>
          </a:prstGeom>
          <a:noFill/>
          <a:ln w="9525">
            <a:solidFill>
              <a:schemeClr val="tx1"/>
            </a:solidFill>
            <a:round/>
            <a:headEnd/>
            <a:tailEnd/>
          </a:ln>
        </p:spPr>
        <p:txBody>
          <a:bodyPr/>
          <a:lstStyle/>
          <a:p>
            <a:endParaRPr lang="en-US"/>
          </a:p>
        </p:txBody>
      </p:sp>
      <p:sp>
        <p:nvSpPr>
          <p:cNvPr id="17465" name="Freeform 8"/>
          <p:cNvSpPr>
            <a:spLocks/>
          </p:cNvSpPr>
          <p:nvPr/>
        </p:nvSpPr>
        <p:spPr bwMode="auto">
          <a:xfrm>
            <a:off x="4689475" y="1998663"/>
            <a:ext cx="793751" cy="812800"/>
          </a:xfrm>
          <a:custGeom>
            <a:avLst/>
            <a:gdLst>
              <a:gd name="T0" fmla="*/ 793750 w 618"/>
              <a:gd name="T1" fmla="*/ 0 h 618"/>
              <a:gd name="T2" fmla="*/ 535589 w 618"/>
              <a:gd name="T3" fmla="*/ 131521 h 618"/>
              <a:gd name="T4" fmla="*/ 328803 w 618"/>
              <a:gd name="T5" fmla="*/ 385357 h 618"/>
              <a:gd name="T6" fmla="*/ 160548 w 618"/>
              <a:gd name="T7" fmla="*/ 648399 h 618"/>
              <a:gd name="T8" fmla="*/ 0 w 618"/>
              <a:gd name="T9" fmla="*/ 812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6" name="Freeform 9"/>
          <p:cNvSpPr>
            <a:spLocks/>
          </p:cNvSpPr>
          <p:nvPr/>
        </p:nvSpPr>
        <p:spPr bwMode="auto">
          <a:xfrm>
            <a:off x="5118101" y="229711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7" name="Freeform 10"/>
          <p:cNvSpPr>
            <a:spLocks/>
          </p:cNvSpPr>
          <p:nvPr/>
        </p:nvSpPr>
        <p:spPr bwMode="auto">
          <a:xfrm>
            <a:off x="3584578" y="1763713"/>
            <a:ext cx="652463" cy="685800"/>
          </a:xfrm>
          <a:custGeom>
            <a:avLst/>
            <a:gdLst>
              <a:gd name="T0" fmla="*/ 652463 w 618"/>
              <a:gd name="T1" fmla="*/ 0 h 618"/>
              <a:gd name="T2" fmla="*/ 440254 w 618"/>
              <a:gd name="T3" fmla="*/ 110971 h 618"/>
              <a:gd name="T4" fmla="*/ 270276 w 618"/>
              <a:gd name="T5" fmla="*/ 325145 h 618"/>
              <a:gd name="T6" fmla="*/ 131971 w 618"/>
              <a:gd name="T7" fmla="*/ 547086 h 618"/>
              <a:gd name="T8" fmla="*/ 0 w 618"/>
              <a:gd name="T9" fmla="*/ 685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8" name="Freeform 11"/>
          <p:cNvSpPr>
            <a:spLocks/>
          </p:cNvSpPr>
          <p:nvPr/>
        </p:nvSpPr>
        <p:spPr bwMode="auto">
          <a:xfrm>
            <a:off x="4660900" y="18399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9" name="Freeform 25"/>
          <p:cNvSpPr>
            <a:spLocks/>
          </p:cNvSpPr>
          <p:nvPr/>
        </p:nvSpPr>
        <p:spPr bwMode="auto">
          <a:xfrm>
            <a:off x="3908426" y="2154241"/>
            <a:ext cx="285751" cy="428625"/>
          </a:xfrm>
          <a:custGeom>
            <a:avLst/>
            <a:gdLst>
              <a:gd name="T0" fmla="*/ 285750 w 618"/>
              <a:gd name="T1" fmla="*/ 0 h 618"/>
              <a:gd name="T2" fmla="*/ 192812 w 618"/>
              <a:gd name="T3" fmla="*/ 69357 h 618"/>
              <a:gd name="T4" fmla="*/ 118369 w 618"/>
              <a:gd name="T5" fmla="*/ 203215 h 618"/>
              <a:gd name="T6" fmla="*/ 57797 w 618"/>
              <a:gd name="T7" fmla="*/ 341929 h 618"/>
              <a:gd name="T8" fmla="*/ 0 w 618"/>
              <a:gd name="T9" fmla="*/ 42862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0" name="Freeform 26"/>
          <p:cNvSpPr>
            <a:spLocks/>
          </p:cNvSpPr>
          <p:nvPr/>
        </p:nvSpPr>
        <p:spPr bwMode="auto">
          <a:xfrm>
            <a:off x="4279900" y="16875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1" name="Freeform 27"/>
          <p:cNvSpPr>
            <a:spLocks/>
          </p:cNvSpPr>
          <p:nvPr/>
        </p:nvSpPr>
        <p:spPr bwMode="auto">
          <a:xfrm>
            <a:off x="4994275" y="23256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2" name="Freeform 28"/>
          <p:cNvSpPr>
            <a:spLocks/>
          </p:cNvSpPr>
          <p:nvPr/>
        </p:nvSpPr>
        <p:spPr bwMode="auto">
          <a:xfrm>
            <a:off x="3336927" y="1763714"/>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3" name="Freeform 27"/>
          <p:cNvSpPr>
            <a:spLocks/>
          </p:cNvSpPr>
          <p:nvPr/>
        </p:nvSpPr>
        <p:spPr bwMode="auto">
          <a:xfrm>
            <a:off x="5727701" y="25542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92" name="Freeform 42"/>
          <p:cNvSpPr>
            <a:spLocks/>
          </p:cNvSpPr>
          <p:nvPr/>
        </p:nvSpPr>
        <p:spPr bwMode="auto">
          <a:xfrm>
            <a:off x="3898902" y="3011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3" name="Freeform 42"/>
          <p:cNvSpPr>
            <a:spLocks/>
          </p:cNvSpPr>
          <p:nvPr/>
        </p:nvSpPr>
        <p:spPr bwMode="auto">
          <a:xfrm>
            <a:off x="4832353" y="3392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4" name="Freeform 42"/>
          <p:cNvSpPr>
            <a:spLocks/>
          </p:cNvSpPr>
          <p:nvPr/>
        </p:nvSpPr>
        <p:spPr bwMode="auto">
          <a:xfrm>
            <a:off x="5946778" y="38592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5" name="Freeform 42"/>
          <p:cNvSpPr>
            <a:spLocks/>
          </p:cNvSpPr>
          <p:nvPr/>
        </p:nvSpPr>
        <p:spPr bwMode="auto">
          <a:xfrm>
            <a:off x="6985002" y="43259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6" name="Freeform 42"/>
          <p:cNvSpPr>
            <a:spLocks/>
          </p:cNvSpPr>
          <p:nvPr/>
        </p:nvSpPr>
        <p:spPr bwMode="auto">
          <a:xfrm>
            <a:off x="8185153" y="48498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7" name="Freeform 39"/>
          <p:cNvSpPr>
            <a:spLocks/>
          </p:cNvSpPr>
          <p:nvPr/>
        </p:nvSpPr>
        <p:spPr bwMode="auto">
          <a:xfrm>
            <a:off x="4708528" y="474503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98" name="Freeform 39"/>
          <p:cNvSpPr>
            <a:spLocks/>
          </p:cNvSpPr>
          <p:nvPr/>
        </p:nvSpPr>
        <p:spPr bwMode="auto">
          <a:xfrm>
            <a:off x="4270377" y="39639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99" name="Freeform 39"/>
          <p:cNvSpPr>
            <a:spLocks/>
          </p:cNvSpPr>
          <p:nvPr/>
        </p:nvSpPr>
        <p:spPr bwMode="auto">
          <a:xfrm>
            <a:off x="2784477" y="324961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500" name="Freeform 39"/>
          <p:cNvSpPr>
            <a:spLocks/>
          </p:cNvSpPr>
          <p:nvPr/>
        </p:nvSpPr>
        <p:spPr bwMode="auto">
          <a:xfrm>
            <a:off x="7623442" y="5707317"/>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503" name="Freeform 28"/>
          <p:cNvSpPr>
            <a:spLocks/>
          </p:cNvSpPr>
          <p:nvPr/>
        </p:nvSpPr>
        <p:spPr bwMode="auto">
          <a:xfrm>
            <a:off x="2822578" y="1582739"/>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504" name="Freeform 28"/>
          <p:cNvSpPr>
            <a:spLocks/>
          </p:cNvSpPr>
          <p:nvPr/>
        </p:nvSpPr>
        <p:spPr bwMode="auto">
          <a:xfrm>
            <a:off x="2465387" y="2916239"/>
            <a:ext cx="409576" cy="571500"/>
          </a:xfrm>
          <a:custGeom>
            <a:avLst/>
            <a:gdLst>
              <a:gd name="T0" fmla="*/ 409576 w 618"/>
              <a:gd name="T1" fmla="*/ 0 h 618"/>
              <a:gd name="T2" fmla="*/ 276364 w 618"/>
              <a:gd name="T3" fmla="*/ 92476 h 618"/>
              <a:gd name="T4" fmla="*/ 169663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pic>
        <p:nvPicPr>
          <p:cNvPr id="17505" name="Picture 3"/>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388029" flipH="1">
            <a:off x="1838324" y="1938339"/>
            <a:ext cx="827088" cy="484187"/>
          </a:xfrm>
          <a:prstGeom prst="rect">
            <a:avLst/>
          </a:prstGeom>
          <a:noFill/>
          <a:ln w="9525">
            <a:noFill/>
            <a:miter lim="800000"/>
            <a:headEnd/>
            <a:tailEnd/>
          </a:ln>
        </p:spPr>
      </p:pic>
      <p:cxnSp>
        <p:nvCxnSpPr>
          <p:cNvPr id="17506" name="Straight Connector 232"/>
          <p:cNvCxnSpPr>
            <a:cxnSpLocks noChangeShapeType="1"/>
          </p:cNvCxnSpPr>
          <p:nvPr/>
        </p:nvCxnSpPr>
        <p:spPr bwMode="auto">
          <a:xfrm flipV="1">
            <a:off x="3616961" y="2975294"/>
            <a:ext cx="88900" cy="195263"/>
          </a:xfrm>
          <a:prstGeom prst="line">
            <a:avLst/>
          </a:prstGeom>
          <a:noFill/>
          <a:ln w="171450" algn="ctr">
            <a:solidFill>
              <a:schemeClr val="tx1"/>
            </a:solidFill>
            <a:round/>
            <a:headEnd/>
            <a:tailEnd/>
          </a:ln>
        </p:spPr>
      </p:cxnSp>
      <p:sp>
        <p:nvSpPr>
          <p:cNvPr id="17507" name="Oval 233"/>
          <p:cNvSpPr>
            <a:spLocks noChangeArrowheads="1"/>
          </p:cNvSpPr>
          <p:nvPr/>
        </p:nvSpPr>
        <p:spPr bwMode="auto">
          <a:xfrm>
            <a:off x="3537585" y="3089595"/>
            <a:ext cx="171451" cy="161925"/>
          </a:xfrm>
          <a:prstGeom prst="ellipse">
            <a:avLst/>
          </a:prstGeom>
          <a:solidFill>
            <a:srgbClr val="FFFF00"/>
          </a:solidFill>
          <a:ln w="12700" algn="ctr">
            <a:solidFill>
              <a:schemeClr val="tx1"/>
            </a:solidFill>
            <a:round/>
            <a:headEnd/>
            <a:tailEnd/>
          </a:ln>
        </p:spPr>
        <p:txBody>
          <a:bodyPr wrap="none"/>
          <a:lstStyle/>
          <a:p>
            <a:endParaRPr lang="en-US">
              <a:solidFill>
                <a:srgbClr val="000000"/>
              </a:solidFill>
              <a:latin typeface="Arial" pitchFamily="34" charset="0"/>
            </a:endParaRPr>
          </a:p>
        </p:txBody>
      </p:sp>
      <p:cxnSp>
        <p:nvCxnSpPr>
          <p:cNvPr id="17508" name="Straight Connector 234"/>
          <p:cNvCxnSpPr>
            <a:cxnSpLocks noChangeShapeType="1"/>
          </p:cNvCxnSpPr>
          <p:nvPr/>
        </p:nvCxnSpPr>
        <p:spPr bwMode="auto">
          <a:xfrm flipV="1">
            <a:off x="5997721" y="4010170"/>
            <a:ext cx="88900" cy="195263"/>
          </a:xfrm>
          <a:prstGeom prst="line">
            <a:avLst/>
          </a:prstGeom>
          <a:noFill/>
          <a:ln w="171450" algn="ctr">
            <a:solidFill>
              <a:schemeClr val="tx1"/>
            </a:solidFill>
            <a:round/>
            <a:headEnd/>
            <a:tailEnd/>
          </a:ln>
        </p:spPr>
      </p:cxnSp>
      <p:sp>
        <p:nvSpPr>
          <p:cNvPr id="17509" name="Oval 235"/>
          <p:cNvSpPr>
            <a:spLocks noChangeArrowheads="1"/>
          </p:cNvSpPr>
          <p:nvPr/>
        </p:nvSpPr>
        <p:spPr bwMode="auto">
          <a:xfrm>
            <a:off x="5916757" y="4124472"/>
            <a:ext cx="171451" cy="161925"/>
          </a:xfrm>
          <a:prstGeom prst="ellipse">
            <a:avLst/>
          </a:prstGeom>
          <a:solidFill>
            <a:srgbClr val="FFFF00"/>
          </a:solidFill>
          <a:ln w="12700" algn="ctr">
            <a:solidFill>
              <a:schemeClr val="tx1"/>
            </a:solidFill>
            <a:round/>
            <a:headEnd/>
            <a:tailEnd/>
          </a:ln>
        </p:spPr>
        <p:txBody>
          <a:bodyPr wrap="none"/>
          <a:lstStyle/>
          <a:p>
            <a:endParaRPr lang="en-US">
              <a:solidFill>
                <a:srgbClr val="000000"/>
              </a:solidFill>
              <a:latin typeface="Arial" pitchFamily="34" charset="0"/>
            </a:endParaRPr>
          </a:p>
        </p:txBody>
      </p:sp>
      <p:pic>
        <p:nvPicPr>
          <p:cNvPr id="17411"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7297" y="1385457"/>
            <a:ext cx="745344" cy="1007225"/>
          </a:xfrm>
          <a:prstGeom prst="rect">
            <a:avLst/>
          </a:prstGeom>
          <a:noFill/>
          <a:ln w="9525">
            <a:noFill/>
            <a:miter lim="800000"/>
            <a:headEnd/>
            <a:tailEnd/>
          </a:ln>
        </p:spPr>
      </p:pic>
      <p:pic>
        <p:nvPicPr>
          <p:cNvPr id="1741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08424" y="1374776"/>
            <a:ext cx="781051" cy="781051"/>
          </a:xfrm>
          <a:prstGeom prst="rect">
            <a:avLst/>
          </a:prstGeom>
          <a:noFill/>
          <a:ln w="9525">
            <a:noFill/>
            <a:miter lim="800000"/>
            <a:headEnd/>
            <a:tailEnd/>
          </a:ln>
        </p:spPr>
      </p:pic>
      <p:pic>
        <p:nvPicPr>
          <p:cNvPr id="152"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02217" y="1431177"/>
            <a:ext cx="745344" cy="1007225"/>
          </a:xfrm>
          <a:prstGeom prst="rect">
            <a:avLst/>
          </a:prstGeom>
          <a:noFill/>
          <a:ln w="9525">
            <a:noFill/>
            <a:miter lim="800000"/>
            <a:headEnd/>
            <a:tailEnd/>
          </a:ln>
        </p:spPr>
      </p:pic>
      <p:pic>
        <p:nvPicPr>
          <p:cNvPr id="153"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9117" y="4014357"/>
            <a:ext cx="745344" cy="1007225"/>
          </a:xfrm>
          <a:prstGeom prst="rect">
            <a:avLst/>
          </a:prstGeom>
          <a:noFill/>
          <a:ln w="9525">
            <a:noFill/>
            <a:miter lim="800000"/>
            <a:headEnd/>
            <a:tailEnd/>
          </a:ln>
        </p:spPr>
      </p:pic>
      <p:pic>
        <p:nvPicPr>
          <p:cNvPr id="15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3589" y="1158240"/>
            <a:ext cx="781051" cy="781051"/>
          </a:xfrm>
          <a:prstGeom prst="rect">
            <a:avLst/>
          </a:prstGeom>
          <a:noFill/>
          <a:ln w="9525">
            <a:noFill/>
            <a:miter lim="800000"/>
            <a:headEnd/>
            <a:tailEnd/>
          </a:ln>
        </p:spPr>
      </p:pic>
      <p:pic>
        <p:nvPicPr>
          <p:cNvPr id="156"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07030" y="3870961"/>
            <a:ext cx="1017271" cy="1017271"/>
          </a:xfrm>
          <a:prstGeom prst="rect">
            <a:avLst/>
          </a:prstGeom>
          <a:noFill/>
          <a:ln w="9525">
            <a:noFill/>
            <a:miter lim="800000"/>
            <a:headEnd/>
            <a:tailEnd/>
          </a:ln>
        </p:spPr>
      </p:pic>
      <p:pic>
        <p:nvPicPr>
          <p:cNvPr id="157" name="Picture 7"/>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87829" y="784860"/>
            <a:ext cx="521971" cy="521971"/>
          </a:xfrm>
          <a:prstGeom prst="rect">
            <a:avLst/>
          </a:prstGeom>
          <a:noFill/>
          <a:ln w="9525">
            <a:noFill/>
            <a:miter lim="800000"/>
            <a:headEnd/>
            <a:tailEnd/>
          </a:ln>
        </p:spPr>
      </p:pic>
      <p:pic>
        <p:nvPicPr>
          <p:cNvPr id="159"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7559" y="5192734"/>
            <a:ext cx="590551" cy="590551"/>
          </a:xfrm>
          <a:prstGeom prst="rect">
            <a:avLst/>
          </a:prstGeom>
          <a:noFill/>
          <a:ln w="9525">
            <a:noFill/>
            <a:miter lim="800000"/>
            <a:headEnd/>
            <a:tailEnd/>
          </a:ln>
        </p:spPr>
      </p:pic>
      <p:pic>
        <p:nvPicPr>
          <p:cNvPr id="160"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31859" y="1981201"/>
            <a:ext cx="432923" cy="723899"/>
          </a:xfrm>
          <a:prstGeom prst="rect">
            <a:avLst/>
          </a:prstGeom>
          <a:noFill/>
          <a:ln w="9525">
            <a:noFill/>
            <a:miter lim="800000"/>
            <a:headEnd/>
            <a:tailEnd/>
          </a:ln>
        </p:spPr>
      </p:pic>
      <p:pic>
        <p:nvPicPr>
          <p:cNvPr id="161" name="Picture 3"/>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1978" y="3314701"/>
            <a:ext cx="569636" cy="952499"/>
          </a:xfrm>
          <a:prstGeom prst="rect">
            <a:avLst/>
          </a:prstGeom>
          <a:noFill/>
          <a:ln w="9525">
            <a:noFill/>
            <a:miter lim="800000"/>
            <a:headEnd/>
            <a:tailEnd/>
          </a:ln>
        </p:spPr>
      </p:pic>
      <p:pic>
        <p:nvPicPr>
          <p:cNvPr id="162"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9910" y="2240281"/>
            <a:ext cx="590551" cy="590551"/>
          </a:xfrm>
          <a:prstGeom prst="rect">
            <a:avLst/>
          </a:prstGeom>
          <a:noFill/>
          <a:ln w="9525">
            <a:noFill/>
            <a:miter lim="800000"/>
            <a:headEnd/>
            <a:tailEnd/>
          </a:ln>
        </p:spPr>
      </p:pic>
      <p:pic>
        <p:nvPicPr>
          <p:cNvPr id="163"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1" y="2597035"/>
            <a:ext cx="469044" cy="633847"/>
          </a:xfrm>
          <a:prstGeom prst="rect">
            <a:avLst/>
          </a:prstGeom>
          <a:noFill/>
          <a:ln w="9525">
            <a:noFill/>
            <a:miter lim="800000"/>
            <a:headEnd/>
            <a:tailEnd/>
          </a:ln>
        </p:spPr>
      </p:pic>
      <p:pic>
        <p:nvPicPr>
          <p:cNvPr id="164"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0159" y="2628901"/>
            <a:ext cx="432923" cy="723899"/>
          </a:xfrm>
          <a:prstGeom prst="rect">
            <a:avLst/>
          </a:prstGeom>
          <a:noFill/>
          <a:ln w="9525">
            <a:noFill/>
            <a:miter lim="800000"/>
            <a:headEnd/>
            <a:tailEnd/>
          </a:ln>
        </p:spPr>
      </p:pic>
      <p:pic>
        <p:nvPicPr>
          <p:cNvPr id="165"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25041" y="2475115"/>
            <a:ext cx="469044" cy="633847"/>
          </a:xfrm>
          <a:prstGeom prst="rect">
            <a:avLst/>
          </a:prstGeom>
          <a:noFill/>
          <a:ln w="9525">
            <a:noFill/>
            <a:miter lim="800000"/>
            <a:headEnd/>
            <a:tailEnd/>
          </a:ln>
        </p:spPr>
      </p:pic>
      <p:sp>
        <p:nvSpPr>
          <p:cNvPr id="166" name="Line 24"/>
          <p:cNvSpPr>
            <a:spLocks noChangeShapeType="1"/>
          </p:cNvSpPr>
          <p:nvPr/>
        </p:nvSpPr>
        <p:spPr bwMode="auto">
          <a:xfrm>
            <a:off x="2992120" y="4870768"/>
            <a:ext cx="228600" cy="76200"/>
          </a:xfrm>
          <a:prstGeom prst="line">
            <a:avLst/>
          </a:prstGeom>
          <a:noFill/>
          <a:ln w="9525">
            <a:solidFill>
              <a:schemeClr val="tx1"/>
            </a:solidFill>
            <a:round/>
            <a:headEnd/>
            <a:tailEnd/>
          </a:ln>
        </p:spPr>
        <p:txBody>
          <a:bodyPr/>
          <a:lstStyle/>
          <a:p>
            <a:endParaRPr lang="en-US"/>
          </a:p>
        </p:txBody>
      </p:sp>
      <p:sp>
        <p:nvSpPr>
          <p:cNvPr id="167" name="Line 24"/>
          <p:cNvSpPr>
            <a:spLocks noChangeShapeType="1"/>
          </p:cNvSpPr>
          <p:nvPr/>
        </p:nvSpPr>
        <p:spPr bwMode="auto">
          <a:xfrm>
            <a:off x="3154045" y="5146993"/>
            <a:ext cx="228600" cy="76200"/>
          </a:xfrm>
          <a:prstGeom prst="line">
            <a:avLst/>
          </a:prstGeom>
          <a:noFill/>
          <a:ln w="9525">
            <a:solidFill>
              <a:schemeClr val="tx1"/>
            </a:solidFill>
            <a:round/>
            <a:headEnd/>
            <a:tailEnd/>
          </a:ln>
        </p:spPr>
        <p:txBody>
          <a:bodyPr/>
          <a:lstStyle/>
          <a:p>
            <a:endParaRPr lang="en-US"/>
          </a:p>
        </p:txBody>
      </p:sp>
      <p:sp>
        <p:nvSpPr>
          <p:cNvPr id="168" name="Line 24"/>
          <p:cNvSpPr>
            <a:spLocks noChangeShapeType="1"/>
          </p:cNvSpPr>
          <p:nvPr/>
        </p:nvSpPr>
        <p:spPr bwMode="auto">
          <a:xfrm>
            <a:off x="2792095" y="4966019"/>
            <a:ext cx="228600" cy="76200"/>
          </a:xfrm>
          <a:prstGeom prst="line">
            <a:avLst/>
          </a:prstGeom>
          <a:noFill/>
          <a:ln w="9525">
            <a:solidFill>
              <a:schemeClr val="tx1"/>
            </a:solidFill>
            <a:round/>
            <a:headEnd/>
            <a:tailEnd/>
          </a:ln>
        </p:spPr>
        <p:txBody>
          <a:bodyPr/>
          <a:lstStyle/>
          <a:p>
            <a:endParaRPr lang="en-US"/>
          </a:p>
        </p:txBody>
      </p:sp>
      <p:sp>
        <p:nvSpPr>
          <p:cNvPr id="169" name="Line 24"/>
          <p:cNvSpPr>
            <a:spLocks noChangeShapeType="1"/>
          </p:cNvSpPr>
          <p:nvPr/>
        </p:nvSpPr>
        <p:spPr bwMode="auto">
          <a:xfrm>
            <a:off x="1724025" y="4466908"/>
            <a:ext cx="228600" cy="76200"/>
          </a:xfrm>
          <a:prstGeom prst="line">
            <a:avLst/>
          </a:prstGeom>
          <a:noFill/>
          <a:ln w="9525">
            <a:solidFill>
              <a:schemeClr val="tx1"/>
            </a:solidFill>
            <a:round/>
            <a:headEnd/>
            <a:tailEnd/>
          </a:ln>
        </p:spPr>
        <p:txBody>
          <a:bodyPr/>
          <a:lstStyle/>
          <a:p>
            <a:endParaRPr lang="en-US"/>
          </a:p>
        </p:txBody>
      </p:sp>
      <p:sp>
        <p:nvSpPr>
          <p:cNvPr id="170" name="Line 24"/>
          <p:cNvSpPr>
            <a:spLocks noChangeShapeType="1"/>
          </p:cNvSpPr>
          <p:nvPr/>
        </p:nvSpPr>
        <p:spPr bwMode="auto">
          <a:xfrm>
            <a:off x="1885951" y="4743133"/>
            <a:ext cx="228600" cy="76200"/>
          </a:xfrm>
          <a:prstGeom prst="line">
            <a:avLst/>
          </a:prstGeom>
          <a:noFill/>
          <a:ln w="9525">
            <a:solidFill>
              <a:schemeClr val="tx1"/>
            </a:solidFill>
            <a:round/>
            <a:headEnd/>
            <a:tailEnd/>
          </a:ln>
        </p:spPr>
        <p:txBody>
          <a:bodyPr/>
          <a:lstStyle/>
          <a:p>
            <a:endParaRPr lang="en-US"/>
          </a:p>
        </p:txBody>
      </p:sp>
      <p:sp>
        <p:nvSpPr>
          <p:cNvPr id="171" name="Line 24"/>
          <p:cNvSpPr>
            <a:spLocks noChangeShapeType="1"/>
          </p:cNvSpPr>
          <p:nvPr/>
        </p:nvSpPr>
        <p:spPr bwMode="auto">
          <a:xfrm>
            <a:off x="1524000" y="4562159"/>
            <a:ext cx="228600" cy="76200"/>
          </a:xfrm>
          <a:prstGeom prst="line">
            <a:avLst/>
          </a:prstGeom>
          <a:noFill/>
          <a:ln w="9525">
            <a:solidFill>
              <a:schemeClr val="tx1"/>
            </a:solidFill>
            <a:round/>
            <a:headEnd/>
            <a:tailEnd/>
          </a:ln>
        </p:spPr>
        <p:txBody>
          <a:bodyPr/>
          <a:lstStyle/>
          <a:p>
            <a:endParaRPr lang="en-US"/>
          </a:p>
        </p:txBody>
      </p:sp>
      <p:sp>
        <p:nvSpPr>
          <p:cNvPr id="173" name="Line 31"/>
          <p:cNvSpPr>
            <a:spLocks noChangeShapeType="1"/>
          </p:cNvSpPr>
          <p:nvPr/>
        </p:nvSpPr>
        <p:spPr bwMode="auto">
          <a:xfrm flipH="1" flipV="1">
            <a:off x="7086600" y="4516418"/>
            <a:ext cx="1549400" cy="665183"/>
          </a:xfrm>
          <a:prstGeom prst="line">
            <a:avLst/>
          </a:prstGeom>
          <a:noFill/>
          <a:ln w="127000">
            <a:solidFill>
              <a:schemeClr val="bg1">
                <a:lumMod val="50000"/>
              </a:schemeClr>
            </a:solidFill>
            <a:round/>
            <a:headEnd/>
            <a:tailEnd/>
          </a:ln>
          <a:effectLst/>
        </p:spPr>
        <p:txBody>
          <a:bodyPr/>
          <a:lstStyle/>
          <a:p>
            <a:pPr>
              <a:defRPr/>
            </a:pPr>
            <a:endParaRPr lang="en-US">
              <a:solidFill>
                <a:srgbClr val="000000"/>
              </a:solidFill>
              <a:latin typeface="Arial" pitchFamily="34" charset="0"/>
            </a:endParaRPr>
          </a:p>
        </p:txBody>
      </p:sp>
      <p:sp>
        <p:nvSpPr>
          <p:cNvPr id="132" name="Oval 131"/>
          <p:cNvSpPr/>
          <p:nvPr/>
        </p:nvSpPr>
        <p:spPr>
          <a:xfrm>
            <a:off x="2125664" y="4264271"/>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42"/>
          <p:cNvSpPr>
            <a:spLocks/>
          </p:cNvSpPr>
          <p:nvPr/>
        </p:nvSpPr>
        <p:spPr bwMode="auto">
          <a:xfrm flipH="1">
            <a:off x="7429502" y="4629150"/>
            <a:ext cx="45719" cy="209551"/>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9" name="Freeform 28"/>
          <p:cNvSpPr>
            <a:spLocks/>
          </p:cNvSpPr>
          <p:nvPr/>
        </p:nvSpPr>
        <p:spPr bwMode="auto">
          <a:xfrm>
            <a:off x="1803402" y="12493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80" name="Freeform 28"/>
          <p:cNvSpPr>
            <a:spLocks/>
          </p:cNvSpPr>
          <p:nvPr/>
        </p:nvSpPr>
        <p:spPr bwMode="auto">
          <a:xfrm>
            <a:off x="1917702" y="26971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81" name="Freeform 39"/>
          <p:cNvSpPr>
            <a:spLocks/>
          </p:cNvSpPr>
          <p:nvPr/>
        </p:nvSpPr>
        <p:spPr bwMode="auto">
          <a:xfrm>
            <a:off x="1755777" y="38782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pic>
        <p:nvPicPr>
          <p:cNvPr id="154"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8297" y="3259977"/>
            <a:ext cx="745344" cy="1007225"/>
          </a:xfrm>
          <a:prstGeom prst="rect">
            <a:avLst/>
          </a:prstGeom>
          <a:noFill/>
          <a:ln w="9525">
            <a:noFill/>
            <a:miter lim="800000"/>
            <a:headEnd/>
            <a:tailEnd/>
          </a:ln>
        </p:spPr>
      </p:pic>
      <p:sp>
        <p:nvSpPr>
          <p:cNvPr id="182" name="Freeform 26"/>
          <p:cNvSpPr>
            <a:spLocks/>
          </p:cNvSpPr>
          <p:nvPr/>
        </p:nvSpPr>
        <p:spPr bwMode="auto">
          <a:xfrm>
            <a:off x="3679825" y="353536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87" name="Freeform 69"/>
          <p:cNvSpPr>
            <a:spLocks/>
          </p:cNvSpPr>
          <p:nvPr/>
        </p:nvSpPr>
        <p:spPr bwMode="auto">
          <a:xfrm flipH="1" flipV="1">
            <a:off x="9172575" y="4600575"/>
            <a:ext cx="561976" cy="1295400"/>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188" name="Rectangle 6"/>
          <p:cNvSpPr txBox="1">
            <a:spLocks noChangeArrowheads="1"/>
          </p:cNvSpPr>
          <p:nvPr/>
        </p:nvSpPr>
        <p:spPr bwMode="auto">
          <a:xfrm>
            <a:off x="9722107" y="5550940"/>
            <a:ext cx="1689100" cy="868123"/>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Sub-surface drainage patterns</a:t>
            </a:r>
          </a:p>
        </p:txBody>
      </p:sp>
      <p:sp>
        <p:nvSpPr>
          <p:cNvPr id="190" name="Oval 189"/>
          <p:cNvSpPr/>
          <p:nvPr/>
        </p:nvSpPr>
        <p:spPr>
          <a:xfrm>
            <a:off x="4816475" y="5095875"/>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0415D35-DAC1-4918-B3D1-D1003C590C80}"/>
              </a:ext>
            </a:extLst>
          </p:cNvPr>
          <p:cNvSpPr/>
          <p:nvPr/>
        </p:nvSpPr>
        <p:spPr>
          <a:xfrm>
            <a:off x="6058951" y="4314227"/>
            <a:ext cx="807813" cy="1443592"/>
          </a:xfrm>
          <a:custGeom>
            <a:avLst/>
            <a:gdLst>
              <a:gd name="connsiteX0" fmla="*/ 336589 w 605860"/>
              <a:gd name="connsiteY0" fmla="*/ 28049 h 1082694"/>
              <a:gd name="connsiteX1" fmla="*/ 246832 w 605860"/>
              <a:gd name="connsiteY1" fmla="*/ 0 h 1082694"/>
              <a:gd name="connsiteX2" fmla="*/ 112196 w 605860"/>
              <a:gd name="connsiteY2" fmla="*/ 201953 h 1082694"/>
              <a:gd name="connsiteX3" fmla="*/ 140246 w 605860"/>
              <a:gd name="connsiteY3" fmla="*/ 476834 h 1082694"/>
              <a:gd name="connsiteX4" fmla="*/ 123416 w 605860"/>
              <a:gd name="connsiteY4" fmla="*/ 751715 h 1082694"/>
              <a:gd name="connsiteX5" fmla="*/ 0 w 605860"/>
              <a:gd name="connsiteY5" fmla="*/ 992937 h 1082694"/>
              <a:gd name="connsiteX6" fmla="*/ 342199 w 605860"/>
              <a:gd name="connsiteY6" fmla="*/ 1082694 h 1082694"/>
              <a:gd name="connsiteX7" fmla="*/ 443176 w 605860"/>
              <a:gd name="connsiteY7" fmla="*/ 936839 h 1082694"/>
              <a:gd name="connsiteX8" fmla="*/ 504884 w 605860"/>
              <a:gd name="connsiteY8" fmla="*/ 852692 h 1082694"/>
              <a:gd name="connsiteX9" fmla="*/ 482444 w 605860"/>
              <a:gd name="connsiteY9" fmla="*/ 729276 h 1082694"/>
              <a:gd name="connsiteX10" fmla="*/ 488054 w 605860"/>
              <a:gd name="connsiteY10" fmla="*/ 488054 h 1082694"/>
              <a:gd name="connsiteX11" fmla="*/ 605860 w 605860"/>
              <a:gd name="connsiteY11" fmla="*/ 263661 h 1082694"/>
              <a:gd name="connsiteX12" fmla="*/ 566592 w 605860"/>
              <a:gd name="connsiteY12" fmla="*/ 140245 h 1082694"/>
              <a:gd name="connsiteX13" fmla="*/ 336589 w 605860"/>
              <a:gd name="connsiteY13" fmla="*/ 28049 h 108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860" h="1082694">
                <a:moveTo>
                  <a:pt x="336589" y="28049"/>
                </a:moveTo>
                <a:lnTo>
                  <a:pt x="246832" y="0"/>
                </a:lnTo>
                <a:lnTo>
                  <a:pt x="112196" y="201953"/>
                </a:lnTo>
                <a:lnTo>
                  <a:pt x="140246" y="476834"/>
                </a:lnTo>
                <a:lnTo>
                  <a:pt x="123416" y="751715"/>
                </a:lnTo>
                <a:lnTo>
                  <a:pt x="0" y="992937"/>
                </a:lnTo>
                <a:lnTo>
                  <a:pt x="342199" y="1082694"/>
                </a:lnTo>
                <a:lnTo>
                  <a:pt x="443176" y="936839"/>
                </a:lnTo>
                <a:lnTo>
                  <a:pt x="504884" y="852692"/>
                </a:lnTo>
                <a:lnTo>
                  <a:pt x="482444" y="729276"/>
                </a:lnTo>
                <a:lnTo>
                  <a:pt x="488054" y="488054"/>
                </a:lnTo>
                <a:lnTo>
                  <a:pt x="605860" y="263661"/>
                </a:lnTo>
                <a:lnTo>
                  <a:pt x="566592" y="140245"/>
                </a:lnTo>
                <a:lnTo>
                  <a:pt x="336589" y="28049"/>
                </a:lnTo>
                <a:close/>
              </a:path>
            </a:pathLst>
          </a:custGeom>
          <a:solidFill>
            <a:srgbClr val="CC9900"/>
          </a:solidFill>
          <a:ln w="9525">
            <a:solidFill>
              <a:schemeClr val="tx1"/>
            </a:solidFill>
            <a:round/>
            <a:headEnd/>
            <a:tailEnd/>
          </a:ln>
        </p:spPr>
        <p:txBody>
          <a:bodyPr/>
          <a:lstStyle/>
          <a:p>
            <a:endParaRPr lang="en-US"/>
          </a:p>
        </p:txBody>
      </p:sp>
      <p:sp>
        <p:nvSpPr>
          <p:cNvPr id="139" name="Freeform 39">
            <a:extLst>
              <a:ext uri="{FF2B5EF4-FFF2-40B4-BE49-F238E27FC236}">
                <a16:creationId xmlns:a16="http://schemas.microsoft.com/office/drawing/2014/main" id="{DD42A966-6544-4A3D-8B47-FA71735E4ABE}"/>
              </a:ext>
            </a:extLst>
          </p:cNvPr>
          <p:cNvSpPr>
            <a:spLocks/>
          </p:cNvSpPr>
          <p:nvPr/>
        </p:nvSpPr>
        <p:spPr bwMode="auto">
          <a:xfrm>
            <a:off x="7218362" y="523954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 name="Oval 173">
            <a:extLst>
              <a:ext uri="{FF2B5EF4-FFF2-40B4-BE49-F238E27FC236}">
                <a16:creationId xmlns:a16="http://schemas.microsoft.com/office/drawing/2014/main" id="{65FCF56A-74D8-4B39-A89A-7079B07C7E97}"/>
              </a:ext>
            </a:extLst>
          </p:cNvPr>
          <p:cNvSpPr/>
          <p:nvPr/>
        </p:nvSpPr>
        <p:spPr>
          <a:xfrm rot="18220923">
            <a:off x="6519326" y="3767375"/>
            <a:ext cx="700071" cy="3834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Oval 25">
            <a:extLst>
              <a:ext uri="{FF2B5EF4-FFF2-40B4-BE49-F238E27FC236}">
                <a16:creationId xmlns:a16="http://schemas.microsoft.com/office/drawing/2014/main" id="{9617C056-BC00-4EB8-B119-9113AB0F0F3E}"/>
              </a:ext>
            </a:extLst>
          </p:cNvPr>
          <p:cNvSpPr/>
          <p:nvPr/>
        </p:nvSpPr>
        <p:spPr>
          <a:xfrm rot="1090353">
            <a:off x="6312402" y="4338781"/>
            <a:ext cx="461772" cy="45604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4" name="Freeform 69">
            <a:extLst>
              <a:ext uri="{FF2B5EF4-FFF2-40B4-BE49-F238E27FC236}">
                <a16:creationId xmlns:a16="http://schemas.microsoft.com/office/drawing/2014/main" id="{FEA33EEA-019C-49F3-8058-263CA009B82A}"/>
              </a:ext>
            </a:extLst>
          </p:cNvPr>
          <p:cNvSpPr>
            <a:spLocks/>
          </p:cNvSpPr>
          <p:nvPr/>
        </p:nvSpPr>
        <p:spPr bwMode="auto">
          <a:xfrm>
            <a:off x="7442742" y="1422076"/>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125" name="Rectangle 6">
            <a:extLst>
              <a:ext uri="{FF2B5EF4-FFF2-40B4-BE49-F238E27FC236}">
                <a16:creationId xmlns:a16="http://schemas.microsoft.com/office/drawing/2014/main" id="{5A65D8D3-A513-4E23-A871-0BA25FE46B97}"/>
              </a:ext>
            </a:extLst>
          </p:cNvPr>
          <p:cNvSpPr txBox="1">
            <a:spLocks noChangeArrowheads="1"/>
          </p:cNvSpPr>
          <p:nvPr/>
        </p:nvSpPr>
        <p:spPr bwMode="auto">
          <a:xfrm>
            <a:off x="6534693" y="1066836"/>
            <a:ext cx="2089151" cy="350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Tributary stream</a:t>
            </a:r>
          </a:p>
        </p:txBody>
      </p:sp>
      <p:sp>
        <p:nvSpPr>
          <p:cNvPr id="126" name="Freeform 69">
            <a:extLst>
              <a:ext uri="{FF2B5EF4-FFF2-40B4-BE49-F238E27FC236}">
                <a16:creationId xmlns:a16="http://schemas.microsoft.com/office/drawing/2014/main" id="{55A1D69A-3DB2-4B56-B2DC-480006913E81}"/>
              </a:ext>
            </a:extLst>
          </p:cNvPr>
          <p:cNvSpPr>
            <a:spLocks/>
          </p:cNvSpPr>
          <p:nvPr/>
        </p:nvSpPr>
        <p:spPr bwMode="auto">
          <a:xfrm>
            <a:off x="3213895" y="1220180"/>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sz="3200">
              <a:solidFill>
                <a:srgbClr val="000000"/>
              </a:solidFill>
            </a:endParaRPr>
          </a:p>
        </p:txBody>
      </p:sp>
      <p:sp>
        <p:nvSpPr>
          <p:cNvPr id="127" name="Rectangle 6">
            <a:extLst>
              <a:ext uri="{FF2B5EF4-FFF2-40B4-BE49-F238E27FC236}">
                <a16:creationId xmlns:a16="http://schemas.microsoft.com/office/drawing/2014/main" id="{5D8BB003-793D-4826-A80B-A8CF1753E550}"/>
              </a:ext>
            </a:extLst>
          </p:cNvPr>
          <p:cNvSpPr txBox="1">
            <a:spLocks noChangeArrowheads="1"/>
          </p:cNvSpPr>
          <p:nvPr/>
        </p:nvSpPr>
        <p:spPr bwMode="auto">
          <a:xfrm>
            <a:off x="2305846" y="735642"/>
            <a:ext cx="2089151" cy="609526"/>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dirty="0">
                <a:solidFill>
                  <a:srgbClr val="000000"/>
                </a:solidFill>
              </a:rPr>
              <a:t>Surface drainage patterns</a:t>
            </a:r>
          </a:p>
        </p:txBody>
      </p:sp>
      <p:sp>
        <p:nvSpPr>
          <p:cNvPr id="128" name="Freeform 33">
            <a:extLst>
              <a:ext uri="{FF2B5EF4-FFF2-40B4-BE49-F238E27FC236}">
                <a16:creationId xmlns:a16="http://schemas.microsoft.com/office/drawing/2014/main" id="{0CEEBC0D-8509-4FD7-8989-A910CEAD7517}"/>
              </a:ext>
            </a:extLst>
          </p:cNvPr>
          <p:cNvSpPr>
            <a:spLocks/>
          </p:cNvSpPr>
          <p:nvPr/>
        </p:nvSpPr>
        <p:spPr bwMode="auto">
          <a:xfrm>
            <a:off x="6943725" y="4687200"/>
            <a:ext cx="837155" cy="1481872"/>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000 w 10000"/>
              <a:gd name="connsiteY6" fmla="*/ 4350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4874 w 10000"/>
              <a:gd name="connsiteY7" fmla="*/ 8165 h 12207"/>
              <a:gd name="connsiteX8" fmla="*/ 0 w 10000"/>
              <a:gd name="connsiteY8" fmla="*/ 10778 h 12207"/>
              <a:gd name="connsiteX9" fmla="*/ 1667 w 10000"/>
              <a:gd name="connsiteY9" fmla="*/ 12207 h 12207"/>
              <a:gd name="connsiteX10" fmla="*/ 3160 w 10000"/>
              <a:gd name="connsiteY10" fmla="*/ 11939 h 12207"/>
              <a:gd name="connsiteX0" fmla="*/ 1493 w 8333"/>
              <a:gd name="connsiteY0" fmla="*/ 11939 h 12207"/>
              <a:gd name="connsiteX1" fmla="*/ 2500 w 8333"/>
              <a:gd name="connsiteY1" fmla="*/ 10064 h 12207"/>
              <a:gd name="connsiteX2" fmla="*/ 5833 w 8333"/>
              <a:gd name="connsiteY2" fmla="*/ 5778 h 12207"/>
              <a:gd name="connsiteX3" fmla="*/ 7500 w 8333"/>
              <a:gd name="connsiteY3" fmla="*/ 4350 h 12207"/>
              <a:gd name="connsiteX4" fmla="*/ 8333 w 8333"/>
              <a:gd name="connsiteY4" fmla="*/ 2207 h 12207"/>
              <a:gd name="connsiteX5" fmla="*/ 4234 w 8333"/>
              <a:gd name="connsiteY5" fmla="*/ 0 h 12207"/>
              <a:gd name="connsiteX6" fmla="*/ 4223 w 8333"/>
              <a:gd name="connsiteY6" fmla="*/ 5509 h 12207"/>
              <a:gd name="connsiteX7" fmla="*/ 3207 w 8333"/>
              <a:gd name="connsiteY7" fmla="*/ 8165 h 12207"/>
              <a:gd name="connsiteX8" fmla="*/ 484 w 8333"/>
              <a:gd name="connsiteY8" fmla="*/ 9436 h 12207"/>
              <a:gd name="connsiteX9" fmla="*/ 0 w 8333"/>
              <a:gd name="connsiteY9" fmla="*/ 12207 h 12207"/>
              <a:gd name="connsiteX10" fmla="*/ 1493 w 8333"/>
              <a:gd name="connsiteY10" fmla="*/ 11939 h 12207"/>
              <a:gd name="connsiteX0" fmla="*/ 7667 w 10000"/>
              <a:gd name="connsiteY0" fmla="*/ 8530 h 10000"/>
              <a:gd name="connsiteX1" fmla="*/ 3000 w 10000"/>
              <a:gd name="connsiteY1" fmla="*/ 8244 h 10000"/>
              <a:gd name="connsiteX2" fmla="*/ 7000 w 10000"/>
              <a:gd name="connsiteY2" fmla="*/ 4733 h 10000"/>
              <a:gd name="connsiteX3" fmla="*/ 9000 w 10000"/>
              <a:gd name="connsiteY3" fmla="*/ 3564 h 10000"/>
              <a:gd name="connsiteX4" fmla="*/ 10000 w 10000"/>
              <a:gd name="connsiteY4" fmla="*/ 1808 h 10000"/>
              <a:gd name="connsiteX5" fmla="*/ 5081 w 10000"/>
              <a:gd name="connsiteY5" fmla="*/ 0 h 10000"/>
              <a:gd name="connsiteX6" fmla="*/ 5068 w 10000"/>
              <a:gd name="connsiteY6" fmla="*/ 4513 h 10000"/>
              <a:gd name="connsiteX7" fmla="*/ 3849 w 10000"/>
              <a:gd name="connsiteY7" fmla="*/ 6689 h 10000"/>
              <a:gd name="connsiteX8" fmla="*/ 581 w 10000"/>
              <a:gd name="connsiteY8" fmla="*/ 7730 h 10000"/>
              <a:gd name="connsiteX9" fmla="*/ 0 w 10000"/>
              <a:gd name="connsiteY9" fmla="*/ 10000 h 10000"/>
              <a:gd name="connsiteX10" fmla="*/ 7667 w 10000"/>
              <a:gd name="connsiteY10" fmla="*/ 8530 h 10000"/>
              <a:gd name="connsiteX0" fmla="*/ 7667 w 9000"/>
              <a:gd name="connsiteY0" fmla="*/ 9221 h 10691"/>
              <a:gd name="connsiteX1" fmla="*/ 3000 w 9000"/>
              <a:gd name="connsiteY1" fmla="*/ 8935 h 10691"/>
              <a:gd name="connsiteX2" fmla="*/ 7000 w 9000"/>
              <a:gd name="connsiteY2" fmla="*/ 5424 h 10691"/>
              <a:gd name="connsiteX3" fmla="*/ 9000 w 9000"/>
              <a:gd name="connsiteY3" fmla="*/ 4255 h 10691"/>
              <a:gd name="connsiteX4" fmla="*/ 7062 w 9000"/>
              <a:gd name="connsiteY4" fmla="*/ 0 h 10691"/>
              <a:gd name="connsiteX5" fmla="*/ 5081 w 9000"/>
              <a:gd name="connsiteY5" fmla="*/ 691 h 10691"/>
              <a:gd name="connsiteX6" fmla="*/ 5068 w 9000"/>
              <a:gd name="connsiteY6" fmla="*/ 5204 h 10691"/>
              <a:gd name="connsiteX7" fmla="*/ 3849 w 9000"/>
              <a:gd name="connsiteY7" fmla="*/ 7380 h 10691"/>
              <a:gd name="connsiteX8" fmla="*/ 581 w 9000"/>
              <a:gd name="connsiteY8" fmla="*/ 8421 h 10691"/>
              <a:gd name="connsiteX9" fmla="*/ 0 w 9000"/>
              <a:gd name="connsiteY9" fmla="*/ 10691 h 10691"/>
              <a:gd name="connsiteX10" fmla="*/ 7667 w 9000"/>
              <a:gd name="connsiteY10" fmla="*/ 9221 h 10691"/>
              <a:gd name="connsiteX0" fmla="*/ 8519 w 10053"/>
              <a:gd name="connsiteY0" fmla="*/ 8625 h 10000"/>
              <a:gd name="connsiteX1" fmla="*/ 3333 w 10053"/>
              <a:gd name="connsiteY1" fmla="*/ 8357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519 w 10053"/>
              <a:gd name="connsiteY0" fmla="*/ 8625 h 10000"/>
              <a:gd name="connsiteX1" fmla="*/ 8855 w 10053"/>
              <a:gd name="connsiteY1" fmla="*/ 7569 h 10000"/>
              <a:gd name="connsiteX2" fmla="*/ 3333 w 10053"/>
              <a:gd name="connsiteY2" fmla="*/ 8357 h 10000"/>
              <a:gd name="connsiteX3" fmla="*/ 10053 w 10053"/>
              <a:gd name="connsiteY3" fmla="*/ 6242 h 10000"/>
              <a:gd name="connsiteX4" fmla="*/ 10000 w 10053"/>
              <a:gd name="connsiteY4" fmla="*/ 3980 h 10000"/>
              <a:gd name="connsiteX5" fmla="*/ 7847 w 10053"/>
              <a:gd name="connsiteY5" fmla="*/ 0 h 10000"/>
              <a:gd name="connsiteX6" fmla="*/ 5646 w 10053"/>
              <a:gd name="connsiteY6" fmla="*/ 646 h 10000"/>
              <a:gd name="connsiteX7" fmla="*/ 5631 w 10053"/>
              <a:gd name="connsiteY7" fmla="*/ 4868 h 10000"/>
              <a:gd name="connsiteX8" fmla="*/ 4277 w 10053"/>
              <a:gd name="connsiteY8" fmla="*/ 6903 h 10000"/>
              <a:gd name="connsiteX9" fmla="*/ 646 w 10053"/>
              <a:gd name="connsiteY9" fmla="*/ 7877 h 10000"/>
              <a:gd name="connsiteX10" fmla="*/ 0 w 10053"/>
              <a:gd name="connsiteY10" fmla="*/ 10000 h 10000"/>
              <a:gd name="connsiteX11" fmla="*/ 8519 w 10053"/>
              <a:gd name="connsiteY11" fmla="*/ 8625 h 10000"/>
              <a:gd name="connsiteX0" fmla="*/ 8519 w 10053"/>
              <a:gd name="connsiteY0" fmla="*/ 8625 h 10000"/>
              <a:gd name="connsiteX1" fmla="*/ 8855 w 10053"/>
              <a:gd name="connsiteY1" fmla="*/ 7569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088 w 9622"/>
              <a:gd name="connsiteY0" fmla="*/ 8625 h 8625"/>
              <a:gd name="connsiteX1" fmla="*/ 8424 w 9622"/>
              <a:gd name="connsiteY1" fmla="*/ 7569 h 8625"/>
              <a:gd name="connsiteX2" fmla="*/ 9622 w 9622"/>
              <a:gd name="connsiteY2" fmla="*/ 6242 h 8625"/>
              <a:gd name="connsiteX3" fmla="*/ 9569 w 9622"/>
              <a:gd name="connsiteY3" fmla="*/ 3980 h 8625"/>
              <a:gd name="connsiteX4" fmla="*/ 7416 w 9622"/>
              <a:gd name="connsiteY4" fmla="*/ 0 h 8625"/>
              <a:gd name="connsiteX5" fmla="*/ 5215 w 9622"/>
              <a:gd name="connsiteY5" fmla="*/ 646 h 8625"/>
              <a:gd name="connsiteX6" fmla="*/ 5200 w 9622"/>
              <a:gd name="connsiteY6" fmla="*/ 4868 h 8625"/>
              <a:gd name="connsiteX7" fmla="*/ 3846 w 9622"/>
              <a:gd name="connsiteY7" fmla="*/ 6903 h 8625"/>
              <a:gd name="connsiteX8" fmla="*/ 215 w 9622"/>
              <a:gd name="connsiteY8" fmla="*/ 7877 h 8625"/>
              <a:gd name="connsiteX9" fmla="*/ 3031 w 9622"/>
              <a:gd name="connsiteY9" fmla="*/ 8364 h 8625"/>
              <a:gd name="connsiteX10" fmla="*/ 8088 w 9622"/>
              <a:gd name="connsiteY10" fmla="*/ 8625 h 8625"/>
              <a:gd name="connsiteX0" fmla="*/ 7723 w 10000"/>
              <a:gd name="connsiteY0" fmla="*/ 10542 h 10542"/>
              <a:gd name="connsiteX1" fmla="*/ 8755 w 10000"/>
              <a:gd name="connsiteY1" fmla="*/ 8776 h 10542"/>
              <a:gd name="connsiteX2" fmla="*/ 10000 w 10000"/>
              <a:gd name="connsiteY2" fmla="*/ 7237 h 10542"/>
              <a:gd name="connsiteX3" fmla="*/ 9945 w 10000"/>
              <a:gd name="connsiteY3" fmla="*/ 4614 h 10542"/>
              <a:gd name="connsiteX4" fmla="*/ 7707 w 10000"/>
              <a:gd name="connsiteY4" fmla="*/ 0 h 10542"/>
              <a:gd name="connsiteX5" fmla="*/ 5420 w 10000"/>
              <a:gd name="connsiteY5" fmla="*/ 749 h 10542"/>
              <a:gd name="connsiteX6" fmla="*/ 5404 w 10000"/>
              <a:gd name="connsiteY6" fmla="*/ 5644 h 10542"/>
              <a:gd name="connsiteX7" fmla="*/ 3997 w 10000"/>
              <a:gd name="connsiteY7" fmla="*/ 8003 h 10542"/>
              <a:gd name="connsiteX8" fmla="*/ 223 w 10000"/>
              <a:gd name="connsiteY8" fmla="*/ 9133 h 10542"/>
              <a:gd name="connsiteX9" fmla="*/ 3150 w 10000"/>
              <a:gd name="connsiteY9" fmla="*/ 9697 h 10542"/>
              <a:gd name="connsiteX10" fmla="*/ 7723 w 10000"/>
              <a:gd name="connsiteY10" fmla="*/ 10542 h 1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542">
                <a:moveTo>
                  <a:pt x="7723" y="10542"/>
                </a:moveTo>
                <a:cubicBezTo>
                  <a:pt x="7839" y="10134"/>
                  <a:pt x="8639" y="9184"/>
                  <a:pt x="8755" y="8776"/>
                </a:cubicBezTo>
                <a:lnTo>
                  <a:pt x="10000" y="7237"/>
                </a:lnTo>
                <a:cubicBezTo>
                  <a:pt x="9981" y="6363"/>
                  <a:pt x="9964" y="5489"/>
                  <a:pt x="9945" y="4614"/>
                </a:cubicBezTo>
                <a:lnTo>
                  <a:pt x="7707" y="0"/>
                </a:lnTo>
                <a:lnTo>
                  <a:pt x="5420" y="749"/>
                </a:lnTo>
                <a:cubicBezTo>
                  <a:pt x="5414" y="2380"/>
                  <a:pt x="5411" y="4013"/>
                  <a:pt x="5404" y="5644"/>
                </a:cubicBezTo>
                <a:lnTo>
                  <a:pt x="3997" y="8003"/>
                </a:lnTo>
                <a:lnTo>
                  <a:pt x="223" y="9133"/>
                </a:lnTo>
                <a:cubicBezTo>
                  <a:pt x="0" y="9954"/>
                  <a:pt x="3372" y="8877"/>
                  <a:pt x="3150" y="9697"/>
                </a:cubicBezTo>
                <a:lnTo>
                  <a:pt x="7723" y="10542"/>
                </a:lnTo>
                <a:close/>
              </a:path>
            </a:pathLst>
          </a:custGeom>
          <a:solidFill>
            <a:srgbClr val="CC9900"/>
          </a:solidFill>
          <a:ln w="9525">
            <a:solidFill>
              <a:schemeClr val="tx1"/>
            </a:solidFill>
            <a:round/>
            <a:headEnd/>
            <a:tailEnd/>
          </a:ln>
        </p:spPr>
        <p:txBody>
          <a:bodyPr/>
          <a:lstStyle/>
          <a:p>
            <a:endParaRPr lang="en-US" sz="3200">
              <a:solidFill>
                <a:srgbClr val="000000"/>
              </a:solidFill>
            </a:endParaRPr>
          </a:p>
        </p:txBody>
      </p:sp>
      <p:sp>
        <p:nvSpPr>
          <p:cNvPr id="129" name="Freeform 132">
            <a:extLst>
              <a:ext uri="{FF2B5EF4-FFF2-40B4-BE49-F238E27FC236}">
                <a16:creationId xmlns:a16="http://schemas.microsoft.com/office/drawing/2014/main" id="{8B109483-CE1E-4315-88F0-0D1619B5B39A}"/>
              </a:ext>
            </a:extLst>
          </p:cNvPr>
          <p:cNvSpPr/>
          <p:nvPr/>
        </p:nvSpPr>
        <p:spPr>
          <a:xfrm>
            <a:off x="6673122" y="4345277"/>
            <a:ext cx="975977" cy="1820719"/>
          </a:xfrm>
          <a:custGeom>
            <a:avLst/>
            <a:gdLst>
              <a:gd name="connsiteX0" fmla="*/ 147782 w 569576"/>
              <a:gd name="connsiteY0" fmla="*/ 0 h 1588654"/>
              <a:gd name="connsiteX1" fmla="*/ 480291 w 569576"/>
              <a:gd name="connsiteY1" fmla="*/ 480290 h 1588654"/>
              <a:gd name="connsiteX2" fmla="*/ 489528 w 569576"/>
              <a:gd name="connsiteY2" fmla="*/ 1173018 h 1588654"/>
              <a:gd name="connsiteX3" fmla="*/ 0 w 569576"/>
              <a:gd name="connsiteY3" fmla="*/ 1588654 h 1588654"/>
              <a:gd name="connsiteX0" fmla="*/ 240140 w 661934"/>
              <a:gd name="connsiteY0" fmla="*/ 126230 h 1714884"/>
              <a:gd name="connsiteX1" fmla="*/ 55418 w 661934"/>
              <a:gd name="connsiteY1" fmla="*/ 80048 h 1714884"/>
              <a:gd name="connsiteX2" fmla="*/ 572649 w 661934"/>
              <a:gd name="connsiteY2" fmla="*/ 606520 h 1714884"/>
              <a:gd name="connsiteX3" fmla="*/ 581886 w 661934"/>
              <a:gd name="connsiteY3" fmla="*/ 1299248 h 1714884"/>
              <a:gd name="connsiteX4" fmla="*/ 92358 w 661934"/>
              <a:gd name="connsiteY4" fmla="*/ 1714884 h 1714884"/>
              <a:gd name="connsiteX0" fmla="*/ 1538 w 1032932"/>
              <a:gd name="connsiteY0" fmla="*/ 41564 h 1731818"/>
              <a:gd name="connsiteX1" fmla="*/ 426416 w 1032932"/>
              <a:gd name="connsiteY1" fmla="*/ 96982 h 1731818"/>
              <a:gd name="connsiteX2" fmla="*/ 943647 w 1032932"/>
              <a:gd name="connsiteY2" fmla="*/ 623454 h 1731818"/>
              <a:gd name="connsiteX3" fmla="*/ 952884 w 1032932"/>
              <a:gd name="connsiteY3" fmla="*/ 1316182 h 1731818"/>
              <a:gd name="connsiteX4" fmla="*/ 463356 w 1032932"/>
              <a:gd name="connsiteY4" fmla="*/ 1731818 h 1731818"/>
              <a:gd name="connsiteX0" fmla="*/ 1538 w 1032932"/>
              <a:gd name="connsiteY0" fmla="*/ 0 h 1690254"/>
              <a:gd name="connsiteX1" fmla="*/ 805107 w 1032932"/>
              <a:gd name="connsiteY1" fmla="*/ 249382 h 1690254"/>
              <a:gd name="connsiteX2" fmla="*/ 943647 w 1032932"/>
              <a:gd name="connsiteY2" fmla="*/ 581890 h 1690254"/>
              <a:gd name="connsiteX3" fmla="*/ 952884 w 1032932"/>
              <a:gd name="connsiteY3" fmla="*/ 1274618 h 1690254"/>
              <a:gd name="connsiteX4" fmla="*/ 463356 w 1032932"/>
              <a:gd name="connsiteY4" fmla="*/ 1690254 h 1690254"/>
              <a:gd name="connsiteX0" fmla="*/ 0 w 1031394"/>
              <a:gd name="connsiteY0" fmla="*/ 161637 h 1851891"/>
              <a:gd name="connsiteX1" fmla="*/ 184733 w 1031394"/>
              <a:gd name="connsiteY1" fmla="*/ 41564 h 1851891"/>
              <a:gd name="connsiteX2" fmla="*/ 803569 w 1031394"/>
              <a:gd name="connsiteY2" fmla="*/ 411019 h 1851891"/>
              <a:gd name="connsiteX3" fmla="*/ 942109 w 1031394"/>
              <a:gd name="connsiteY3" fmla="*/ 743527 h 1851891"/>
              <a:gd name="connsiteX4" fmla="*/ 951346 w 1031394"/>
              <a:gd name="connsiteY4" fmla="*/ 1436255 h 1851891"/>
              <a:gd name="connsiteX5" fmla="*/ 461818 w 1031394"/>
              <a:gd name="connsiteY5" fmla="*/ 1851891 h 1851891"/>
              <a:gd name="connsiteX0" fmla="*/ 0 w 1031394"/>
              <a:gd name="connsiteY0" fmla="*/ 0 h 1690254"/>
              <a:gd name="connsiteX1" fmla="*/ 803569 w 1031394"/>
              <a:gd name="connsiteY1" fmla="*/ 249382 h 1690254"/>
              <a:gd name="connsiteX2" fmla="*/ 942109 w 1031394"/>
              <a:gd name="connsiteY2" fmla="*/ 581890 h 1690254"/>
              <a:gd name="connsiteX3" fmla="*/ 951346 w 1031394"/>
              <a:gd name="connsiteY3" fmla="*/ 1274618 h 1690254"/>
              <a:gd name="connsiteX4" fmla="*/ 461818 w 1031394"/>
              <a:gd name="connsiteY4" fmla="*/ 1690254 h 1690254"/>
              <a:gd name="connsiteX0" fmla="*/ 0 w 975976"/>
              <a:gd name="connsiteY0" fmla="*/ 0 h 1782618"/>
              <a:gd name="connsiteX1" fmla="*/ 748151 w 975976"/>
              <a:gd name="connsiteY1" fmla="*/ 341746 h 1782618"/>
              <a:gd name="connsiteX2" fmla="*/ 886691 w 975976"/>
              <a:gd name="connsiteY2" fmla="*/ 674254 h 1782618"/>
              <a:gd name="connsiteX3" fmla="*/ 895928 w 975976"/>
              <a:gd name="connsiteY3" fmla="*/ 1366982 h 1782618"/>
              <a:gd name="connsiteX4" fmla="*/ 406400 w 975976"/>
              <a:gd name="connsiteY4" fmla="*/ 1782618 h 1782618"/>
              <a:gd name="connsiteX0" fmla="*/ 0 w 980739"/>
              <a:gd name="connsiteY0" fmla="*/ 0 h 1796906"/>
              <a:gd name="connsiteX1" fmla="*/ 752914 w 980739"/>
              <a:gd name="connsiteY1" fmla="*/ 356034 h 1796906"/>
              <a:gd name="connsiteX2" fmla="*/ 891454 w 980739"/>
              <a:gd name="connsiteY2" fmla="*/ 688542 h 1796906"/>
              <a:gd name="connsiteX3" fmla="*/ 900691 w 980739"/>
              <a:gd name="connsiteY3" fmla="*/ 1381270 h 1796906"/>
              <a:gd name="connsiteX4" fmla="*/ 411163 w 980739"/>
              <a:gd name="connsiteY4" fmla="*/ 1796906 h 1796906"/>
              <a:gd name="connsiteX0" fmla="*/ 0 w 975977"/>
              <a:gd name="connsiteY0" fmla="*/ 0 h 1820719"/>
              <a:gd name="connsiteX1" fmla="*/ 752914 w 975977"/>
              <a:gd name="connsiteY1" fmla="*/ 356034 h 1820719"/>
              <a:gd name="connsiteX2" fmla="*/ 891454 w 975977"/>
              <a:gd name="connsiteY2" fmla="*/ 688542 h 1820719"/>
              <a:gd name="connsiteX3" fmla="*/ 900691 w 975977"/>
              <a:gd name="connsiteY3" fmla="*/ 1381270 h 1820719"/>
              <a:gd name="connsiteX4" fmla="*/ 439738 w 975977"/>
              <a:gd name="connsiteY4" fmla="*/ 1820719 h 182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977" h="1820719">
                <a:moveTo>
                  <a:pt x="0" y="0"/>
                </a:moveTo>
                <a:cubicBezTo>
                  <a:pt x="167410" y="51955"/>
                  <a:pt x="604338" y="241277"/>
                  <a:pt x="752914" y="356034"/>
                </a:cubicBezTo>
                <a:cubicBezTo>
                  <a:pt x="901490" y="470791"/>
                  <a:pt x="866825" y="517669"/>
                  <a:pt x="891454" y="688542"/>
                </a:cubicBezTo>
                <a:cubicBezTo>
                  <a:pt x="916084" y="859415"/>
                  <a:pt x="975977" y="1192574"/>
                  <a:pt x="900691" y="1381270"/>
                </a:cubicBezTo>
                <a:cubicBezTo>
                  <a:pt x="825405" y="1569966"/>
                  <a:pt x="644478" y="1705264"/>
                  <a:pt x="439738" y="1820719"/>
                </a:cubicBezTo>
              </a:path>
            </a:pathLst>
          </a:cu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30" name="Freeform 133">
            <a:extLst>
              <a:ext uri="{FF2B5EF4-FFF2-40B4-BE49-F238E27FC236}">
                <a16:creationId xmlns:a16="http://schemas.microsoft.com/office/drawing/2014/main" id="{EB009E36-BF91-4BA1-B2C3-2E33D0ABD6D7}"/>
              </a:ext>
            </a:extLst>
          </p:cNvPr>
          <p:cNvSpPr/>
          <p:nvPr/>
        </p:nvSpPr>
        <p:spPr>
          <a:xfrm>
            <a:off x="6958014" y="5967414"/>
            <a:ext cx="528637" cy="285751"/>
          </a:xfrm>
          <a:custGeom>
            <a:avLst/>
            <a:gdLst>
              <a:gd name="connsiteX0" fmla="*/ 223837 w 504825"/>
              <a:gd name="connsiteY0" fmla="*/ 0 h 285750"/>
              <a:gd name="connsiteX1" fmla="*/ 0 w 504825"/>
              <a:gd name="connsiteY1" fmla="*/ 161925 h 285750"/>
              <a:gd name="connsiteX2" fmla="*/ 347662 w 504825"/>
              <a:gd name="connsiteY2" fmla="*/ 285750 h 285750"/>
              <a:gd name="connsiteX3" fmla="*/ 504825 w 504825"/>
              <a:gd name="connsiteY3" fmla="*/ 123825 h 285750"/>
              <a:gd name="connsiteX4" fmla="*/ 223837 w 504825"/>
              <a:gd name="connsiteY4" fmla="*/ 0 h 285750"/>
              <a:gd name="connsiteX0" fmla="*/ 223837 w 528637"/>
              <a:gd name="connsiteY0" fmla="*/ 0 h 285750"/>
              <a:gd name="connsiteX1" fmla="*/ 0 w 528637"/>
              <a:gd name="connsiteY1" fmla="*/ 161925 h 285750"/>
              <a:gd name="connsiteX2" fmla="*/ 347662 w 528637"/>
              <a:gd name="connsiteY2" fmla="*/ 285750 h 285750"/>
              <a:gd name="connsiteX3" fmla="*/ 528637 w 528637"/>
              <a:gd name="connsiteY3" fmla="*/ 114300 h 285750"/>
              <a:gd name="connsiteX4" fmla="*/ 223837 w 528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 h="285750">
                <a:moveTo>
                  <a:pt x="223837" y="0"/>
                </a:moveTo>
                <a:lnTo>
                  <a:pt x="0" y="161925"/>
                </a:lnTo>
                <a:lnTo>
                  <a:pt x="347662" y="285750"/>
                </a:lnTo>
                <a:lnTo>
                  <a:pt x="528637" y="114300"/>
                </a:lnTo>
                <a:lnTo>
                  <a:pt x="223837" y="0"/>
                </a:lnTo>
                <a:close/>
              </a:path>
            </a:pathLst>
          </a:custGeom>
          <a:blipFill>
            <a:blip r:embed="rId1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endParaRPr>
          </a:p>
        </p:txBody>
      </p:sp>
      <p:pic>
        <p:nvPicPr>
          <p:cNvPr id="158"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53328" y="4763303"/>
            <a:ext cx="781051" cy="781051"/>
          </a:xfrm>
          <a:prstGeom prst="rect">
            <a:avLst/>
          </a:prstGeom>
          <a:noFill/>
          <a:ln w="9525">
            <a:noFill/>
            <a:miter lim="800000"/>
            <a:headEnd/>
            <a:tailEnd/>
          </a:ln>
        </p:spPr>
      </p:pic>
      <p:sp>
        <p:nvSpPr>
          <p:cNvPr id="131" name="Freeform 175">
            <a:extLst>
              <a:ext uri="{FF2B5EF4-FFF2-40B4-BE49-F238E27FC236}">
                <a16:creationId xmlns:a16="http://schemas.microsoft.com/office/drawing/2014/main" id="{8C7C63FB-385E-4549-B0C3-2BF46E289864}"/>
              </a:ext>
            </a:extLst>
          </p:cNvPr>
          <p:cNvSpPr/>
          <p:nvPr/>
        </p:nvSpPr>
        <p:spPr>
          <a:xfrm>
            <a:off x="7119832" y="5200052"/>
            <a:ext cx="359713" cy="776843"/>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2400">
              <a:latin typeface="Times New Roman" pitchFamily="18" charset="0"/>
            </a:endParaRPr>
          </a:p>
        </p:txBody>
      </p:sp>
      <p:sp>
        <p:nvSpPr>
          <p:cNvPr id="133" name="Freeform 176">
            <a:extLst>
              <a:ext uri="{FF2B5EF4-FFF2-40B4-BE49-F238E27FC236}">
                <a16:creationId xmlns:a16="http://schemas.microsoft.com/office/drawing/2014/main" id="{746752B9-CECB-4C9A-A00A-72E5D9518961}"/>
              </a:ext>
            </a:extLst>
          </p:cNvPr>
          <p:cNvSpPr/>
          <p:nvPr/>
        </p:nvSpPr>
        <p:spPr>
          <a:xfrm rot="282901">
            <a:off x="7495769" y="5360167"/>
            <a:ext cx="217544" cy="751263"/>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161925 w 173831"/>
              <a:gd name="connsiteY0" fmla="*/ 0 h 742950"/>
              <a:gd name="connsiteX1" fmla="*/ 142875 w 173831"/>
              <a:gd name="connsiteY1" fmla="*/ 419100 h 742950"/>
              <a:gd name="connsiteX2" fmla="*/ 0 w 173831"/>
              <a:gd name="connsiteY2" fmla="*/ 742950 h 742950"/>
            </a:gdLst>
            <a:ahLst/>
            <a:cxnLst>
              <a:cxn ang="0">
                <a:pos x="connsiteX0" y="connsiteY0"/>
              </a:cxn>
              <a:cxn ang="0">
                <a:pos x="connsiteX1" y="connsiteY1"/>
              </a:cxn>
              <a:cxn ang="0">
                <a:pos x="connsiteX2" y="connsiteY2"/>
              </a:cxn>
            </a:cxnLst>
            <a:rect l="l" t="t" r="r" b="b"/>
            <a:pathLst>
              <a:path w="173831" h="742950">
                <a:moveTo>
                  <a:pt x="161925" y="0"/>
                </a:moveTo>
                <a:cubicBezTo>
                  <a:pt x="173831" y="154781"/>
                  <a:pt x="169862" y="295275"/>
                  <a:pt x="142875" y="419100"/>
                </a:cubicBezTo>
                <a:cubicBezTo>
                  <a:pt x="115888" y="542925"/>
                  <a:pt x="97631" y="678656"/>
                  <a:pt x="0" y="742950"/>
                </a:cubicBezTo>
              </a:path>
            </a:pathLst>
          </a:custGeom>
          <a:noFill/>
          <a:ln w="28575" cmpd="sng">
            <a:solidFill>
              <a:srgbClr val="0000FF"/>
            </a:solidFill>
            <a:round/>
            <a:headEnd type="none" w="med" len="med"/>
            <a:tailEnd type="triangle" w="med" len="med"/>
          </a:ln>
        </p:spPr>
        <p:txBody>
          <a:bodyPr/>
          <a:lstStyle/>
          <a:p>
            <a:endParaRPr lang="en-US" sz="2400">
              <a:latin typeface="Times New Roman" pitchFamily="18" charset="0"/>
            </a:endParaRPr>
          </a:p>
        </p:txBody>
      </p:sp>
      <p:sp>
        <p:nvSpPr>
          <p:cNvPr id="134" name="Oval 133">
            <a:extLst>
              <a:ext uri="{FF2B5EF4-FFF2-40B4-BE49-F238E27FC236}">
                <a16:creationId xmlns:a16="http://schemas.microsoft.com/office/drawing/2014/main" id="{2005572A-B46C-46D6-8A04-5AE8723557C3}"/>
              </a:ext>
            </a:extLst>
          </p:cNvPr>
          <p:cNvSpPr/>
          <p:nvPr/>
        </p:nvSpPr>
        <p:spPr>
          <a:xfrm>
            <a:off x="6829744" y="5665956"/>
            <a:ext cx="934193" cy="7164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9F3B270-AD29-41AB-B8AA-DFFA692789C0}"/>
              </a:ext>
            </a:extLst>
          </p:cNvPr>
          <p:cNvGrpSpPr/>
          <p:nvPr/>
        </p:nvGrpSpPr>
        <p:grpSpPr>
          <a:xfrm>
            <a:off x="6201741" y="2367984"/>
            <a:ext cx="2140575" cy="3376093"/>
            <a:chOff x="4651305" y="1775988"/>
            <a:chExt cx="1605431" cy="2532070"/>
          </a:xfrm>
        </p:grpSpPr>
        <p:cxnSp>
          <p:nvCxnSpPr>
            <p:cNvPr id="3" name="Straight Connector 2">
              <a:extLst>
                <a:ext uri="{FF2B5EF4-FFF2-40B4-BE49-F238E27FC236}">
                  <a16:creationId xmlns:a16="http://schemas.microsoft.com/office/drawing/2014/main" id="{1D0423E0-ECCD-4508-AA4C-D4AE5C6F6A97}"/>
                </a:ext>
              </a:extLst>
            </p:cNvPr>
            <p:cNvCxnSpPr>
              <a:cxnSpLocks/>
            </p:cNvCxnSpPr>
            <p:nvPr/>
          </p:nvCxnSpPr>
          <p:spPr>
            <a:xfrm flipH="1">
              <a:off x="5580905" y="2091902"/>
              <a:ext cx="406694" cy="279390"/>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D611CE9-9381-4B08-97E8-83BFF33D867A}"/>
                </a:ext>
              </a:extLst>
            </p:cNvPr>
            <p:cNvCxnSpPr>
              <a:cxnSpLocks/>
            </p:cNvCxnSpPr>
            <p:nvPr/>
          </p:nvCxnSpPr>
          <p:spPr>
            <a:xfrm flipH="1">
              <a:off x="5402916" y="2339384"/>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0388282-8AFF-4195-B611-67B903DE893A}"/>
                </a:ext>
              </a:extLst>
            </p:cNvPr>
            <p:cNvCxnSpPr>
              <a:cxnSpLocks/>
            </p:cNvCxnSpPr>
            <p:nvPr/>
          </p:nvCxnSpPr>
          <p:spPr>
            <a:xfrm flipH="1">
              <a:off x="5963670" y="1775988"/>
              <a:ext cx="293066" cy="3337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1C569C0-B1AD-4100-A6E4-FD4537255A34}"/>
                </a:ext>
              </a:extLst>
            </p:cNvPr>
            <p:cNvCxnSpPr>
              <a:cxnSpLocks/>
            </p:cNvCxnSpPr>
            <p:nvPr/>
          </p:nvCxnSpPr>
          <p:spPr>
            <a:xfrm flipH="1">
              <a:off x="5194256" y="2665964"/>
              <a:ext cx="228171" cy="175947"/>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C53787-E1AA-43B4-9999-00286C079F13}"/>
                </a:ext>
              </a:extLst>
            </p:cNvPr>
            <p:cNvCxnSpPr>
              <a:cxnSpLocks/>
            </p:cNvCxnSpPr>
            <p:nvPr/>
          </p:nvCxnSpPr>
          <p:spPr>
            <a:xfrm flipH="1">
              <a:off x="5016795" y="2826330"/>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6BAF694-DD00-439C-9263-281EA678D33B}"/>
                </a:ext>
              </a:extLst>
            </p:cNvPr>
            <p:cNvCxnSpPr>
              <a:cxnSpLocks/>
            </p:cNvCxnSpPr>
            <p:nvPr/>
          </p:nvCxnSpPr>
          <p:spPr>
            <a:xfrm flipH="1">
              <a:off x="4849486" y="3291052"/>
              <a:ext cx="118064" cy="333046"/>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3A66489-0630-473C-BD10-DFE10B007377}"/>
                </a:ext>
              </a:extLst>
            </p:cNvPr>
            <p:cNvCxnSpPr>
              <a:cxnSpLocks/>
            </p:cNvCxnSpPr>
            <p:nvPr/>
          </p:nvCxnSpPr>
          <p:spPr>
            <a:xfrm flipH="1">
              <a:off x="4651305" y="4054455"/>
              <a:ext cx="171894" cy="25360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98C8073-4461-40E6-8F24-FF8555E69839}"/>
                </a:ext>
              </a:extLst>
            </p:cNvPr>
            <p:cNvCxnSpPr>
              <a:cxnSpLocks/>
            </p:cNvCxnSpPr>
            <p:nvPr/>
          </p:nvCxnSpPr>
          <p:spPr>
            <a:xfrm flipH="1">
              <a:off x="4802627" y="3598021"/>
              <a:ext cx="55231" cy="503682"/>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37521345-BF0A-41B9-9BA7-A388076E2B0D}"/>
              </a:ext>
            </a:extLst>
          </p:cNvPr>
          <p:cNvSpPr/>
          <p:nvPr/>
        </p:nvSpPr>
        <p:spPr>
          <a:xfrm rot="1634699">
            <a:off x="6590497" y="4207145"/>
            <a:ext cx="119907" cy="206108"/>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1" name="Oval 190"/>
          <p:cNvSpPr/>
          <p:nvPr/>
        </p:nvSpPr>
        <p:spPr>
          <a:xfrm rot="1220648">
            <a:off x="5972874" y="3554227"/>
            <a:ext cx="1160199" cy="24935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A853B8F3-FA83-4D92-B7D1-64B4B5B9FABD}"/>
              </a:ext>
            </a:extLst>
          </p:cNvPr>
          <p:cNvSpPr txBox="1"/>
          <p:nvPr/>
        </p:nvSpPr>
        <p:spPr>
          <a:xfrm>
            <a:off x="1289222" y="6441922"/>
            <a:ext cx="9679460" cy="461665"/>
          </a:xfrm>
          <a:prstGeom prst="rect">
            <a:avLst/>
          </a:prstGeom>
          <a:noFill/>
        </p:spPr>
        <p:txBody>
          <a:bodyPr wrap="square" rtlCol="0">
            <a:spAutoFit/>
          </a:bodyPr>
          <a:lstStyle/>
          <a:p>
            <a:r>
              <a:rPr lang="en-US" sz="2400">
                <a:solidFill>
                  <a:schemeClr val="bg1"/>
                </a:solidFill>
              </a:rPr>
              <a:t>DRAFT for comment 12/10/2021.  This has not been approved by the SCC.</a:t>
            </a:r>
          </a:p>
        </p:txBody>
      </p:sp>
      <p:sp>
        <p:nvSpPr>
          <p:cNvPr id="5" name="Title 4">
            <a:extLst>
              <a:ext uri="{FF2B5EF4-FFF2-40B4-BE49-F238E27FC236}">
                <a16:creationId xmlns:a16="http://schemas.microsoft.com/office/drawing/2014/main" id="{62AAA184-BF18-41C9-95BC-5D251646C58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8981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90" grpId="0" animBg="1"/>
      <p:bldP spid="134" grpId="0" animBg="1"/>
      <p:bldP spid="1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rt road in a forest&#10;&#10;Description automatically generated with medium confidence">
            <a:extLst>
              <a:ext uri="{FF2B5EF4-FFF2-40B4-BE49-F238E27FC236}">
                <a16:creationId xmlns:a16="http://schemas.microsoft.com/office/drawing/2014/main" id="{AD0E1B93-C940-8839-7A5B-45AB6591A4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365760"/>
            <a:ext cx="9144000" cy="6510528"/>
          </a:xfrm>
          <a:prstGeom prst="rect">
            <a:avLst/>
          </a:prstGeom>
        </p:spPr>
      </p:pic>
      <p:sp>
        <p:nvSpPr>
          <p:cNvPr id="59395" name="Rectangle 3"/>
          <p:cNvSpPr>
            <a:spLocks noChangeArrowheads="1"/>
          </p:cNvSpPr>
          <p:nvPr/>
        </p:nvSpPr>
        <p:spPr bwMode="auto">
          <a:xfrm>
            <a:off x="2209800" y="6248400"/>
            <a:ext cx="1905000" cy="457200"/>
          </a:xfrm>
          <a:prstGeom prst="rect">
            <a:avLst/>
          </a:prstGeom>
          <a:noFill/>
          <a:ln w="9525">
            <a:noFill/>
            <a:miter lim="800000"/>
            <a:headEnd/>
            <a:tailEnd/>
          </a:ln>
          <a:effectLst/>
        </p:spPr>
        <p:txBody>
          <a:bodyPr/>
          <a:lstStyle/>
          <a:p>
            <a:pPr fontAlgn="base">
              <a:spcBef>
                <a:spcPct val="0"/>
              </a:spcBef>
              <a:spcAft>
                <a:spcPct val="0"/>
              </a:spcAft>
              <a:defRPr/>
            </a:pPr>
            <a:endParaRPr lang="en-US" sz="1400">
              <a:solidFill>
                <a:srgbClr val="000000"/>
              </a:solidFill>
              <a:latin typeface="Times New Roman" pitchFamily="18" charset="0"/>
            </a:endParaRPr>
          </a:p>
        </p:txBody>
      </p:sp>
      <p:sp>
        <p:nvSpPr>
          <p:cNvPr id="59396" name="Rectangle 4"/>
          <p:cNvSpPr>
            <a:spLocks noChangeArrowheads="1"/>
          </p:cNvSpPr>
          <p:nvPr/>
        </p:nvSpPr>
        <p:spPr bwMode="auto">
          <a:xfrm>
            <a:off x="4648200" y="6248400"/>
            <a:ext cx="2895600" cy="457200"/>
          </a:xfrm>
          <a:prstGeom prst="rect">
            <a:avLst/>
          </a:prstGeom>
          <a:noFill/>
          <a:ln w="9525">
            <a:noFill/>
            <a:miter lim="800000"/>
            <a:headEnd/>
            <a:tailEnd/>
          </a:ln>
          <a:effectLst/>
        </p:spPr>
        <p:txBody>
          <a:bodyPr/>
          <a:lstStyle/>
          <a:p>
            <a:pPr algn="ctr" fontAlgn="base">
              <a:spcBef>
                <a:spcPct val="0"/>
              </a:spcBef>
              <a:spcAft>
                <a:spcPct val="0"/>
              </a:spcAft>
              <a:defRPr/>
            </a:pPr>
            <a:endParaRPr lang="en-US" sz="1400">
              <a:solidFill>
                <a:srgbClr val="000000"/>
              </a:solidFill>
              <a:latin typeface="Times New Roman" pitchFamily="18" charset="0"/>
            </a:endParaRPr>
          </a:p>
        </p:txBody>
      </p:sp>
      <p:sp>
        <p:nvSpPr>
          <p:cNvPr id="59401" name="Text Box 9"/>
          <p:cNvSpPr txBox="1">
            <a:spLocks noChangeArrowheads="1"/>
          </p:cNvSpPr>
          <p:nvPr/>
        </p:nvSpPr>
        <p:spPr bwMode="auto">
          <a:xfrm>
            <a:off x="2955926" y="2784476"/>
            <a:ext cx="3902075" cy="584775"/>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sz="3200">
              <a:solidFill>
                <a:srgbClr val="000000"/>
              </a:solidFill>
              <a:latin typeface="Times New Roman" pitchFamily="18" charset="0"/>
            </a:endParaRPr>
          </a:p>
        </p:txBody>
      </p:sp>
      <p:sp>
        <p:nvSpPr>
          <p:cNvPr id="13" name="Rectangle 12"/>
          <p:cNvSpPr/>
          <p:nvPr/>
        </p:nvSpPr>
        <p:spPr>
          <a:xfrm>
            <a:off x="5867401" y="-57501"/>
            <a:ext cx="5124450" cy="461665"/>
          </a:xfrm>
          <a:prstGeom prst="rect">
            <a:avLst/>
          </a:prstGeom>
        </p:spPr>
        <p:txBody>
          <a:bodyPr wrap="square">
            <a:spAutoFit/>
          </a:bodyPr>
          <a:lstStyle/>
          <a:p>
            <a:pPr algn="ctr" fontAlgn="base">
              <a:spcBef>
                <a:spcPct val="0"/>
              </a:spcBef>
              <a:spcAft>
                <a:spcPct val="0"/>
              </a:spcAft>
              <a:defRPr/>
            </a:pPr>
            <a:r>
              <a:rPr lang="en-US" altLang="en-US" sz="2400" b="1" kern="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Erosion</a:t>
            </a:r>
            <a:endParaRPr lang="en-US" sz="2400">
              <a:solidFill>
                <a:srgbClr val="000000"/>
              </a:solidFill>
              <a:latin typeface="Times New Roman" pitchFamily="18" charset="0"/>
            </a:endParaRPr>
          </a:p>
        </p:txBody>
      </p:sp>
      <p:sp>
        <p:nvSpPr>
          <p:cNvPr id="9" name="Rectangle 6">
            <a:extLst>
              <a:ext uri="{FF2B5EF4-FFF2-40B4-BE49-F238E27FC236}">
                <a16:creationId xmlns:a16="http://schemas.microsoft.com/office/drawing/2014/main" id="{BF8D6109-C232-4B53-AE22-09C2641FC680}"/>
              </a:ext>
            </a:extLst>
          </p:cNvPr>
          <p:cNvSpPr txBox="1">
            <a:spLocks noChangeArrowheads="1"/>
          </p:cNvSpPr>
          <p:nvPr/>
        </p:nvSpPr>
        <p:spPr bwMode="auto">
          <a:xfrm>
            <a:off x="1795462" y="649752"/>
            <a:ext cx="3614738" cy="1643527"/>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dirty="0">
                <a:latin typeface="Times New Roman" pitchFamily="18" charset="0"/>
              </a:rPr>
              <a:t>Effects of Roads</a:t>
            </a:r>
          </a:p>
          <a:p>
            <a:pPr marL="457200" indent="-457200" fontAlgn="base">
              <a:lnSpc>
                <a:spcPct val="90000"/>
              </a:lnSpc>
              <a:spcBef>
                <a:spcPct val="0"/>
              </a:spcBef>
              <a:spcAft>
                <a:spcPct val="0"/>
              </a:spcAft>
              <a:buFont typeface="Arial" panose="020B0604020202020204" pitchFamily="34" charset="0"/>
              <a:buChar char="•"/>
              <a:defRPr/>
            </a:pPr>
            <a:r>
              <a:rPr lang="en-US" sz="2800" b="1" dirty="0">
                <a:latin typeface="Times New Roman" pitchFamily="18" charset="0"/>
              </a:rPr>
              <a:t>Generate Sediment</a:t>
            </a:r>
          </a:p>
          <a:p>
            <a:pPr marL="457200" indent="-457200" fontAlgn="base">
              <a:lnSpc>
                <a:spcPct val="90000"/>
              </a:lnSpc>
              <a:spcBef>
                <a:spcPct val="0"/>
              </a:spcBef>
              <a:spcAft>
                <a:spcPct val="0"/>
              </a:spcAft>
              <a:buFont typeface="Arial" panose="020B0604020202020204" pitchFamily="34" charset="0"/>
              <a:buChar char="•"/>
              <a:defRPr/>
            </a:pPr>
            <a:r>
              <a:rPr lang="en-US" sz="2800" b="1" dirty="0">
                <a:latin typeface="Times New Roman" pitchFamily="18" charset="0"/>
              </a:rPr>
              <a:t>Deliver Sediment to Stream</a:t>
            </a:r>
          </a:p>
        </p:txBody>
      </p:sp>
      <p:sp>
        <p:nvSpPr>
          <p:cNvPr id="14" name="Rectangle 2">
            <a:extLst>
              <a:ext uri="{FF2B5EF4-FFF2-40B4-BE49-F238E27FC236}">
                <a16:creationId xmlns:a16="http://schemas.microsoft.com/office/drawing/2014/main" id="{766BBCAA-810F-47EE-B9A5-E0F5B82B1A39}"/>
              </a:ext>
            </a:extLst>
          </p:cNvPr>
          <p:cNvSpPr txBox="1">
            <a:spLocks noChangeArrowheads="1"/>
          </p:cNvSpPr>
          <p:nvPr/>
        </p:nvSpPr>
        <p:spPr bwMode="auto">
          <a:xfrm>
            <a:off x="1701801" y="-186015"/>
            <a:ext cx="6242945" cy="671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altLang="en-US" sz="3200" b="1" kern="0">
                <a:solidFill>
                  <a:srgbClr val="FCFEB9"/>
                </a:solidFill>
                <a:latin typeface="Arial" panose="020B0604020202020204" pitchFamily="34" charset="0"/>
                <a:ea typeface="+mn-ea"/>
                <a:cs typeface="Arial" panose="020B0604020202020204" pitchFamily="34" charset="0"/>
              </a:rPr>
              <a:t>Introduction</a:t>
            </a:r>
            <a:endParaRPr lang="en-US" altLang="en-US" b="1" ker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11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368300"/>
            <a:ext cx="9144000" cy="6858000"/>
          </a:xfrm>
          <a:prstGeom prst="rect">
            <a:avLst/>
          </a:prstGeom>
        </p:spPr>
      </p:pic>
      <p:sp>
        <p:nvSpPr>
          <p:cNvPr id="5" name="Line 7">
            <a:extLst>
              <a:ext uri="{FF2B5EF4-FFF2-40B4-BE49-F238E27FC236}">
                <a16:creationId xmlns:a16="http://schemas.microsoft.com/office/drawing/2014/main" id="{D28292C7-E25B-4AC9-B76D-E5B27F59B633}"/>
              </a:ext>
            </a:extLst>
          </p:cNvPr>
          <p:cNvSpPr>
            <a:spLocks noChangeShapeType="1"/>
          </p:cNvSpPr>
          <p:nvPr/>
        </p:nvSpPr>
        <p:spPr bwMode="auto">
          <a:xfrm>
            <a:off x="5155090" y="2632207"/>
            <a:ext cx="1334611" cy="72893"/>
          </a:xfrm>
          <a:prstGeom prst="line">
            <a:avLst/>
          </a:prstGeom>
          <a:noFill/>
          <a:ln w="57150">
            <a:solidFill>
              <a:schemeClr val="bg1"/>
            </a:solidFill>
            <a:round/>
            <a:headEnd/>
            <a:tailEnd type="triangle" w="med" len="med"/>
          </a:ln>
        </p:spPr>
        <p:txBody>
          <a:bodyPr wrap="none"/>
          <a:lstStyle/>
          <a:p>
            <a:endParaRPr lang="en-US"/>
          </a:p>
        </p:txBody>
      </p:sp>
      <p:sp>
        <p:nvSpPr>
          <p:cNvPr id="23556" name="Line 7"/>
          <p:cNvSpPr>
            <a:spLocks noChangeShapeType="1"/>
          </p:cNvSpPr>
          <p:nvPr/>
        </p:nvSpPr>
        <p:spPr bwMode="auto">
          <a:xfrm>
            <a:off x="3924301" y="3087650"/>
            <a:ext cx="1230789" cy="3605251"/>
          </a:xfrm>
          <a:prstGeom prst="line">
            <a:avLst/>
          </a:prstGeom>
          <a:noFill/>
          <a:ln w="57150">
            <a:solidFill>
              <a:schemeClr val="bg1"/>
            </a:solidFill>
            <a:round/>
            <a:headEnd/>
            <a:tailEnd type="triangle" w="med" len="med"/>
          </a:ln>
        </p:spPr>
        <p:txBody>
          <a:bodyPr wrap="none"/>
          <a:lstStyle/>
          <a:p>
            <a:endParaRPr lang="en-US"/>
          </a:p>
        </p:txBody>
      </p:sp>
      <p:sp>
        <p:nvSpPr>
          <p:cNvPr id="7" name="Rectangle 6"/>
          <p:cNvSpPr txBox="1">
            <a:spLocks noChangeArrowheads="1"/>
          </p:cNvSpPr>
          <p:nvPr/>
        </p:nvSpPr>
        <p:spPr bwMode="auto">
          <a:xfrm>
            <a:off x="1703388" y="2249656"/>
            <a:ext cx="3656012" cy="867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dirty="0">
                <a:latin typeface="Times New Roman" pitchFamily="18" charset="0"/>
              </a:rPr>
              <a:t>Effects of Roads</a:t>
            </a:r>
          </a:p>
          <a:p>
            <a:pPr indent="-457200" algn="ctr" fontAlgn="base">
              <a:lnSpc>
                <a:spcPct val="90000"/>
              </a:lnSpc>
              <a:spcBef>
                <a:spcPct val="0"/>
              </a:spcBef>
              <a:spcAft>
                <a:spcPct val="0"/>
              </a:spcAft>
              <a:buFont typeface="Arial" panose="020B0604020202020204" pitchFamily="34" charset="0"/>
              <a:buChar char="•"/>
              <a:defRPr/>
            </a:pPr>
            <a:r>
              <a:rPr lang="en-US" sz="2800" b="1" dirty="0">
                <a:latin typeface="Times New Roman" pitchFamily="18" charset="0"/>
              </a:rPr>
              <a:t>Generate Sediment</a:t>
            </a:r>
          </a:p>
        </p:txBody>
      </p:sp>
      <p:sp>
        <p:nvSpPr>
          <p:cNvPr id="6" name="Rectangle 2">
            <a:extLst>
              <a:ext uri="{FF2B5EF4-FFF2-40B4-BE49-F238E27FC236}">
                <a16:creationId xmlns:a16="http://schemas.microsoft.com/office/drawing/2014/main" id="{A833E707-882C-4D13-9066-0340192FB5D7}"/>
              </a:ext>
            </a:extLst>
          </p:cNvPr>
          <p:cNvSpPr txBox="1">
            <a:spLocks noChangeArrowheads="1"/>
          </p:cNvSpPr>
          <p:nvPr/>
        </p:nvSpPr>
        <p:spPr bwMode="auto">
          <a:xfrm>
            <a:off x="1701801" y="-186015"/>
            <a:ext cx="6242945" cy="671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altLang="en-US" sz="3200" b="1" kern="0">
                <a:solidFill>
                  <a:srgbClr val="FCFEB9"/>
                </a:solidFill>
                <a:latin typeface="Arial" panose="020B0604020202020204" pitchFamily="34" charset="0"/>
                <a:ea typeface="+mn-ea"/>
                <a:cs typeface="Arial" panose="020B0604020202020204" pitchFamily="34" charset="0"/>
              </a:rPr>
              <a:t>Introduction</a:t>
            </a:r>
            <a:endParaRPr lang="en-US" altLang="en-US" b="1" ker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1387903-0EA2-4B6E-A245-EC4151FBA7BE}"/>
              </a:ext>
            </a:extLst>
          </p:cNvPr>
          <p:cNvSpPr/>
          <p:nvPr/>
        </p:nvSpPr>
        <p:spPr>
          <a:xfrm>
            <a:off x="5867401" y="-57501"/>
            <a:ext cx="5124450" cy="461665"/>
          </a:xfrm>
          <a:prstGeom prst="rect">
            <a:avLst/>
          </a:prstGeom>
        </p:spPr>
        <p:txBody>
          <a:bodyPr wrap="square">
            <a:spAutoFit/>
          </a:bodyPr>
          <a:lstStyle/>
          <a:p>
            <a:pPr algn="ctr" fontAlgn="base">
              <a:spcBef>
                <a:spcPct val="0"/>
              </a:spcBef>
              <a:spcAft>
                <a:spcPct val="0"/>
              </a:spcAft>
              <a:defRPr/>
            </a:pPr>
            <a:r>
              <a:rPr lang="en-US" altLang="en-US" sz="2400" b="1" kern="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Erosion</a:t>
            </a:r>
            <a:endParaRPr lang="en-US" sz="2400">
              <a:solidFill>
                <a:srgbClr val="000000"/>
              </a:solidFill>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green-sands"/>
          <p:cNvPicPr>
            <a:picLocks noChangeAspect="1" noChangeArrowheads="1"/>
          </p:cNvPicPr>
          <p:nvPr/>
        </p:nvPicPr>
        <p:blipFill>
          <a:blip r:embed="rId3" cstate="print">
            <a:lum bright="30000"/>
          </a:blip>
          <a:srcRect/>
          <a:stretch>
            <a:fillRect/>
          </a:stretch>
        </p:blipFill>
        <p:spPr bwMode="auto">
          <a:xfrm>
            <a:off x="1524000" y="0"/>
            <a:ext cx="9144000" cy="6858000"/>
          </a:xfrm>
          <a:prstGeom prst="rect">
            <a:avLst/>
          </a:prstGeom>
          <a:noFill/>
          <a:ln w="9525">
            <a:noFill/>
            <a:miter lim="800000"/>
            <a:headEnd/>
            <a:tailEnd/>
          </a:ln>
        </p:spPr>
      </p:pic>
      <p:sp>
        <p:nvSpPr>
          <p:cNvPr id="24581" name="Line 6"/>
          <p:cNvSpPr>
            <a:spLocks noChangeShapeType="1"/>
          </p:cNvSpPr>
          <p:nvPr/>
        </p:nvSpPr>
        <p:spPr bwMode="auto">
          <a:xfrm>
            <a:off x="3429000" y="1752600"/>
            <a:ext cx="1295400" cy="2514600"/>
          </a:xfrm>
          <a:prstGeom prst="line">
            <a:avLst/>
          </a:prstGeom>
          <a:noFill/>
          <a:ln w="57150">
            <a:solidFill>
              <a:schemeClr val="bg1"/>
            </a:solidFill>
            <a:round/>
            <a:headEnd/>
            <a:tailEnd type="triangle" w="med" len="med"/>
          </a:ln>
        </p:spPr>
        <p:txBody>
          <a:bodyPr wrap="none"/>
          <a:lstStyle/>
          <a:p>
            <a:endParaRPr lang="en-US"/>
          </a:p>
        </p:txBody>
      </p:sp>
      <p:sp>
        <p:nvSpPr>
          <p:cNvPr id="7" name="Rectangle 6"/>
          <p:cNvSpPr txBox="1">
            <a:spLocks noChangeArrowheads="1"/>
          </p:cNvSpPr>
          <p:nvPr/>
        </p:nvSpPr>
        <p:spPr bwMode="auto">
          <a:xfrm>
            <a:off x="1752600" y="1528153"/>
            <a:ext cx="3073400" cy="480131"/>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a:latin typeface="Times New Roman" pitchFamily="18" charset="0"/>
              </a:rPr>
              <a:t>Effects of Roads</a:t>
            </a:r>
          </a:p>
        </p:txBody>
      </p:sp>
      <p:sp>
        <p:nvSpPr>
          <p:cNvPr id="6" name="Rectangle 5"/>
          <p:cNvSpPr/>
          <p:nvPr/>
        </p:nvSpPr>
        <p:spPr>
          <a:xfrm>
            <a:off x="3464768" y="3813108"/>
            <a:ext cx="4973217" cy="20982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NEW PIC</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t="-504"/>
          <a:stretch/>
        </p:blipFill>
        <p:spPr>
          <a:xfrm rot="16200000">
            <a:off x="2640639" y="-788540"/>
            <a:ext cx="6858000" cy="9172814"/>
          </a:xfrm>
          <a:prstGeom prst="rect">
            <a:avLst/>
          </a:prstGeom>
        </p:spPr>
      </p:pic>
      <p:sp>
        <p:nvSpPr>
          <p:cNvPr id="8" name="Line 6"/>
          <p:cNvSpPr>
            <a:spLocks noChangeShapeType="1"/>
          </p:cNvSpPr>
          <p:nvPr/>
        </p:nvSpPr>
        <p:spPr bwMode="auto">
          <a:xfrm flipH="1">
            <a:off x="6096000" y="2706132"/>
            <a:ext cx="2639290" cy="1929369"/>
          </a:xfrm>
          <a:prstGeom prst="line">
            <a:avLst/>
          </a:prstGeom>
          <a:noFill/>
          <a:ln w="57150">
            <a:solidFill>
              <a:schemeClr val="bg1"/>
            </a:solidFill>
            <a:round/>
            <a:headEnd/>
            <a:tailEnd type="triangle" w="med" len="med"/>
          </a:ln>
        </p:spPr>
        <p:txBody>
          <a:bodyPr wrap="none"/>
          <a:lstStyle/>
          <a:p>
            <a:endParaRPr lang="en-US"/>
          </a:p>
        </p:txBody>
      </p:sp>
      <p:sp>
        <p:nvSpPr>
          <p:cNvPr id="10" name="Rectangle 6">
            <a:extLst>
              <a:ext uri="{FF2B5EF4-FFF2-40B4-BE49-F238E27FC236}">
                <a16:creationId xmlns:a16="http://schemas.microsoft.com/office/drawing/2014/main" id="{7A3C7410-151E-4F92-B403-4167A68283AA}"/>
              </a:ext>
            </a:extLst>
          </p:cNvPr>
          <p:cNvSpPr txBox="1">
            <a:spLocks noChangeArrowheads="1"/>
          </p:cNvSpPr>
          <p:nvPr/>
        </p:nvSpPr>
        <p:spPr bwMode="auto">
          <a:xfrm>
            <a:off x="6770688" y="2103312"/>
            <a:ext cx="3656012" cy="867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dirty="0">
                <a:latin typeface="Times New Roman" pitchFamily="18" charset="0"/>
              </a:rPr>
              <a:t>Even Paved Roads</a:t>
            </a:r>
          </a:p>
          <a:p>
            <a:pPr algn="ctr" fontAlgn="base">
              <a:lnSpc>
                <a:spcPct val="90000"/>
              </a:lnSpc>
              <a:spcBef>
                <a:spcPct val="0"/>
              </a:spcBef>
              <a:spcAft>
                <a:spcPct val="0"/>
              </a:spcAft>
              <a:defRPr/>
            </a:pPr>
            <a:r>
              <a:rPr lang="en-US" sz="2800" b="1" dirty="0">
                <a:latin typeface="Times New Roman" pitchFamily="18" charset="0"/>
              </a:rPr>
              <a:t>Generate Sediment</a:t>
            </a:r>
          </a:p>
        </p:txBody>
      </p:sp>
      <p:sp>
        <p:nvSpPr>
          <p:cNvPr id="11" name="Rectangle 2">
            <a:extLst>
              <a:ext uri="{FF2B5EF4-FFF2-40B4-BE49-F238E27FC236}">
                <a16:creationId xmlns:a16="http://schemas.microsoft.com/office/drawing/2014/main" id="{8CC6BE35-683D-49B4-9442-B9BA601B3C4D}"/>
              </a:ext>
            </a:extLst>
          </p:cNvPr>
          <p:cNvSpPr txBox="1">
            <a:spLocks noChangeArrowheads="1"/>
          </p:cNvSpPr>
          <p:nvPr/>
        </p:nvSpPr>
        <p:spPr bwMode="auto">
          <a:xfrm>
            <a:off x="1701801" y="-186015"/>
            <a:ext cx="6242945" cy="671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altLang="en-US" sz="3200" b="1" kern="0">
                <a:solidFill>
                  <a:srgbClr val="FCFEB9"/>
                </a:solidFill>
                <a:latin typeface="Arial" panose="020B0604020202020204" pitchFamily="34" charset="0"/>
                <a:ea typeface="+mn-ea"/>
                <a:cs typeface="Arial" panose="020B0604020202020204" pitchFamily="34" charset="0"/>
              </a:rPr>
              <a:t>Introduction</a:t>
            </a:r>
            <a:endParaRPr lang="en-US" altLang="en-US" b="1" ker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8D309EA-A396-4E4F-A95D-124705CC9CD4}"/>
              </a:ext>
            </a:extLst>
          </p:cNvPr>
          <p:cNvSpPr/>
          <p:nvPr/>
        </p:nvSpPr>
        <p:spPr>
          <a:xfrm>
            <a:off x="5867401" y="-57501"/>
            <a:ext cx="5124450" cy="461665"/>
          </a:xfrm>
          <a:prstGeom prst="rect">
            <a:avLst/>
          </a:prstGeom>
        </p:spPr>
        <p:txBody>
          <a:bodyPr wrap="square">
            <a:spAutoFit/>
          </a:bodyPr>
          <a:lstStyle/>
          <a:p>
            <a:pPr algn="ctr" fontAlgn="base">
              <a:spcBef>
                <a:spcPct val="0"/>
              </a:spcBef>
              <a:spcAft>
                <a:spcPct val="0"/>
              </a:spcAft>
              <a:defRPr/>
            </a:pPr>
            <a:r>
              <a:rPr lang="en-US" altLang="en-US" sz="2400" b="1" kern="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Erosion</a:t>
            </a: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1072762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endParaRPr lang="en-US" dirty="0"/>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4" name="Picture 3" descr="A path with trees on the side of a dirt road&#10;&#10;Description automatically generated">
            <a:extLst>
              <a:ext uri="{FF2B5EF4-FFF2-40B4-BE49-F238E27FC236}">
                <a16:creationId xmlns:a16="http://schemas.microsoft.com/office/drawing/2014/main" id="{88190B8E-442A-49ED-807F-C2823397B8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0983" y="-4544"/>
            <a:ext cx="6581970" cy="6862544"/>
          </a:xfrm>
          <a:prstGeom prst="rect">
            <a:avLst/>
          </a:prstGeom>
        </p:spPr>
      </p:pic>
      <p:sp>
        <p:nvSpPr>
          <p:cNvPr id="5" name="TextBox 4">
            <a:extLst>
              <a:ext uri="{FF2B5EF4-FFF2-40B4-BE49-F238E27FC236}">
                <a16:creationId xmlns:a16="http://schemas.microsoft.com/office/drawing/2014/main" id="{2E9B04FA-61A7-4875-B072-3CDC5AD0B4F9}"/>
              </a:ext>
            </a:extLst>
          </p:cNvPr>
          <p:cNvSpPr txBox="1"/>
          <p:nvPr/>
        </p:nvSpPr>
        <p:spPr>
          <a:xfrm>
            <a:off x="6683433" y="100067"/>
            <a:ext cx="2672708" cy="1255728"/>
          </a:xfrm>
          <a:prstGeom prst="rect">
            <a:avLst/>
          </a:prstGeom>
          <a:solidFill>
            <a:schemeClr val="bg1">
              <a:alpha val="81961"/>
            </a:schemeClr>
          </a:solidFill>
        </p:spPr>
        <p:txBody>
          <a:bodyPr wrap="square" rtlCol="0">
            <a:spAutoFit/>
          </a:bodyPr>
          <a:lstStyle/>
          <a:p>
            <a:pPr marR="0" lvl="0" indent="0" algn="ctr" fontAlgn="base">
              <a:lnSpc>
                <a:spcPct val="90000"/>
              </a:lnSpc>
              <a:spcBef>
                <a:spcPct val="0"/>
              </a:spcBef>
              <a:spcAft>
                <a:spcPct val="0"/>
              </a:spcAft>
              <a:buClrTx/>
              <a:buSzTx/>
              <a:buFontTx/>
              <a:buNone/>
              <a:tabLst/>
              <a:defRPr/>
            </a:pPr>
            <a:r>
              <a:rPr lang="en-US" sz="2800" b="1" dirty="0">
                <a:latin typeface="Times New Roman" pitchFamily="18" charset="0"/>
              </a:rPr>
              <a:t>Road ditch with insufficient outlets</a:t>
            </a:r>
          </a:p>
        </p:txBody>
      </p:sp>
    </p:spTree>
    <p:extLst>
      <p:ext uri="{BB962C8B-B14F-4D97-AF65-F5344CB8AC3E}">
        <p14:creationId xmlns:p14="http://schemas.microsoft.com/office/powerpoint/2010/main" val="338009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green-sands"/>
          <p:cNvPicPr>
            <a:picLocks noChangeAspect="1" noChangeArrowheads="1"/>
          </p:cNvPicPr>
          <p:nvPr/>
        </p:nvPicPr>
        <p:blipFill>
          <a:blip r:embed="rId3" cstate="print">
            <a:lum bright="30000"/>
          </a:blip>
          <a:srcRect/>
          <a:stretch>
            <a:fillRect/>
          </a:stretch>
        </p:blipFill>
        <p:spPr bwMode="auto">
          <a:xfrm>
            <a:off x="1524000" y="0"/>
            <a:ext cx="9144000" cy="6858000"/>
          </a:xfrm>
          <a:prstGeom prst="rect">
            <a:avLst/>
          </a:prstGeom>
          <a:noFill/>
          <a:ln w="9525">
            <a:noFill/>
            <a:miter lim="800000"/>
            <a:headEnd/>
            <a:tailEnd/>
          </a:ln>
        </p:spPr>
      </p:pic>
      <p:pic>
        <p:nvPicPr>
          <p:cNvPr id="2457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393700"/>
            <a:ext cx="9144000" cy="6858000"/>
          </a:xfrm>
          <a:prstGeom prst="rect">
            <a:avLst/>
          </a:prstGeom>
          <a:noFill/>
          <a:ln w="28575">
            <a:solidFill>
              <a:schemeClr val="tx1"/>
            </a:solidFill>
            <a:miter lim="800000"/>
            <a:headEnd/>
            <a:tailEnd/>
          </a:ln>
        </p:spPr>
      </p:pic>
      <p:sp>
        <p:nvSpPr>
          <p:cNvPr id="24581" name="Line 6"/>
          <p:cNvSpPr>
            <a:spLocks noChangeShapeType="1"/>
          </p:cNvSpPr>
          <p:nvPr/>
        </p:nvSpPr>
        <p:spPr bwMode="auto">
          <a:xfrm>
            <a:off x="3429000" y="1752600"/>
            <a:ext cx="1295400" cy="2514600"/>
          </a:xfrm>
          <a:prstGeom prst="line">
            <a:avLst/>
          </a:prstGeom>
          <a:noFill/>
          <a:ln w="57150">
            <a:solidFill>
              <a:schemeClr val="bg1"/>
            </a:solidFill>
            <a:round/>
            <a:headEnd/>
            <a:tailEnd type="triangle" w="med" len="med"/>
          </a:ln>
        </p:spPr>
        <p:txBody>
          <a:bodyPr wrap="none"/>
          <a:lstStyle/>
          <a:p>
            <a:endParaRPr lang="en-US"/>
          </a:p>
        </p:txBody>
      </p:sp>
      <p:sp>
        <p:nvSpPr>
          <p:cNvPr id="7" name="Rectangle 6"/>
          <p:cNvSpPr txBox="1">
            <a:spLocks noChangeArrowheads="1"/>
          </p:cNvSpPr>
          <p:nvPr/>
        </p:nvSpPr>
        <p:spPr bwMode="auto">
          <a:xfrm>
            <a:off x="1752600" y="1140354"/>
            <a:ext cx="3314700" cy="1255728"/>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dirty="0">
                <a:latin typeface="Times New Roman" pitchFamily="18" charset="0"/>
              </a:rPr>
              <a:t>Effects of Roads</a:t>
            </a:r>
          </a:p>
          <a:p>
            <a:pPr marL="457200" indent="-457200" fontAlgn="base">
              <a:lnSpc>
                <a:spcPct val="90000"/>
              </a:lnSpc>
              <a:spcBef>
                <a:spcPct val="0"/>
              </a:spcBef>
              <a:spcAft>
                <a:spcPct val="0"/>
              </a:spcAft>
              <a:buFont typeface="Arial" panose="020B0604020202020204" pitchFamily="34" charset="0"/>
              <a:buChar char="•"/>
              <a:defRPr/>
            </a:pPr>
            <a:r>
              <a:rPr lang="en-US" sz="2800" b="1" dirty="0">
                <a:latin typeface="Times New Roman" pitchFamily="18" charset="0"/>
              </a:rPr>
              <a:t>Deliver Sediment to Stream</a:t>
            </a:r>
          </a:p>
        </p:txBody>
      </p:sp>
      <p:sp>
        <p:nvSpPr>
          <p:cNvPr id="6" name="Rectangle 5">
            <a:extLst>
              <a:ext uri="{FF2B5EF4-FFF2-40B4-BE49-F238E27FC236}">
                <a16:creationId xmlns:a16="http://schemas.microsoft.com/office/drawing/2014/main" id="{C8CE23B4-362C-4D5F-8153-D918A99608DE}"/>
              </a:ext>
            </a:extLst>
          </p:cNvPr>
          <p:cNvSpPr/>
          <p:nvPr/>
        </p:nvSpPr>
        <p:spPr>
          <a:xfrm>
            <a:off x="5867401" y="-57501"/>
            <a:ext cx="5124450" cy="461665"/>
          </a:xfrm>
          <a:prstGeom prst="rect">
            <a:avLst/>
          </a:prstGeom>
        </p:spPr>
        <p:txBody>
          <a:bodyPr wrap="square">
            <a:spAutoFit/>
          </a:bodyPr>
          <a:lstStyle/>
          <a:p>
            <a:pPr algn="ctr" fontAlgn="base">
              <a:spcBef>
                <a:spcPct val="0"/>
              </a:spcBef>
              <a:spcAft>
                <a:spcPct val="0"/>
              </a:spcAft>
              <a:defRPr/>
            </a:pPr>
            <a:r>
              <a:rPr lang="en-US" altLang="en-US" sz="2400" b="1" kern="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Erosion</a:t>
            </a:r>
            <a:endParaRPr lang="en-US" sz="2400">
              <a:solidFill>
                <a:srgbClr val="000000"/>
              </a:solidFill>
              <a:latin typeface="Times New Roman" pitchFamily="18" charset="0"/>
            </a:endParaRPr>
          </a:p>
        </p:txBody>
      </p:sp>
      <p:sp>
        <p:nvSpPr>
          <p:cNvPr id="8" name="Rectangle 2">
            <a:extLst>
              <a:ext uri="{FF2B5EF4-FFF2-40B4-BE49-F238E27FC236}">
                <a16:creationId xmlns:a16="http://schemas.microsoft.com/office/drawing/2014/main" id="{E0A82D15-209E-4E9C-A3C5-98A77E0862A6}"/>
              </a:ext>
            </a:extLst>
          </p:cNvPr>
          <p:cNvSpPr txBox="1">
            <a:spLocks noChangeArrowheads="1"/>
          </p:cNvSpPr>
          <p:nvPr/>
        </p:nvSpPr>
        <p:spPr bwMode="auto">
          <a:xfrm>
            <a:off x="1701801" y="-186015"/>
            <a:ext cx="6242945" cy="671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altLang="en-US" sz="3200" b="1" kern="0">
                <a:solidFill>
                  <a:srgbClr val="FCFEB9"/>
                </a:solidFill>
                <a:latin typeface="Arial" panose="020B0604020202020204" pitchFamily="34" charset="0"/>
                <a:ea typeface="+mn-ea"/>
                <a:cs typeface="Arial" panose="020B0604020202020204" pitchFamily="34" charset="0"/>
              </a:rPr>
              <a:t>Introduction</a:t>
            </a:r>
            <a:endParaRPr lang="en-US" altLang="en-US" b="1" ker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7AC93B-AD3C-415C-8050-5930D1F3B81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Quality Assurance Boards</a:t>
            </a:r>
          </a:p>
        </p:txBody>
      </p:sp>
      <p:sp>
        <p:nvSpPr>
          <p:cNvPr id="6" name="Subtitle 2">
            <a:extLst>
              <a:ext uri="{FF2B5EF4-FFF2-40B4-BE49-F238E27FC236}">
                <a16:creationId xmlns:a16="http://schemas.microsoft.com/office/drawing/2014/main" id="{7ACC93F5-259E-4F25-AC23-A0934D2CD1A9}"/>
              </a:ext>
            </a:extLst>
          </p:cNvPr>
          <p:cNvSpPr>
            <a:spLocks noGrp="1"/>
          </p:cNvSpPr>
          <p:nvPr>
            <p:ph type="subTitle" idx="1"/>
          </p:nvPr>
        </p:nvSpPr>
        <p:spPr>
          <a:xfrm>
            <a:off x="0" y="989253"/>
            <a:ext cx="12192000" cy="4879494"/>
          </a:xfrm>
        </p:spPr>
        <p:txBody>
          <a:bodyPr>
            <a:noAutofit/>
          </a:bodyPr>
          <a:lstStyle/>
          <a:p>
            <a:pPr marL="0" indent="0" algn="ctr">
              <a:buNone/>
            </a:pPr>
            <a:r>
              <a:rPr lang="en-US" sz="4800" dirty="0"/>
              <a:t>This webinar is being recorded</a:t>
            </a:r>
          </a:p>
          <a:p>
            <a:pPr marL="0" indent="0" algn="ctr">
              <a:buNone/>
            </a:pPr>
            <a:endParaRPr lang="en-US" sz="4800" dirty="0"/>
          </a:p>
          <a:p>
            <a:pPr marL="0" indent="0" algn="ctr">
              <a:buNone/>
            </a:pPr>
            <a:r>
              <a:rPr lang="en-US" sz="4800" dirty="0"/>
              <a:t>Please enter questions in the “Q&amp;A” Feature</a:t>
            </a:r>
          </a:p>
          <a:p>
            <a:pPr marL="0" indent="0" algn="ctr">
              <a:buNone/>
            </a:pPr>
            <a:endParaRPr lang="en-US" sz="4800" dirty="0"/>
          </a:p>
          <a:p>
            <a:pPr marL="0" indent="0" algn="ctr">
              <a:buNone/>
            </a:pPr>
            <a:r>
              <a:rPr lang="en-US" sz="4800" dirty="0"/>
              <a:t>We will answer all questions at the end</a:t>
            </a:r>
          </a:p>
        </p:txBody>
      </p:sp>
    </p:spTree>
    <p:extLst>
      <p:ext uri="{BB962C8B-B14F-4D97-AF65-F5344CB8AC3E}">
        <p14:creationId xmlns:p14="http://schemas.microsoft.com/office/powerpoint/2010/main" val="126824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9144000" cy="369332"/>
          </a:xfrm>
          <a:prstGeom prst="rect">
            <a:avLst/>
          </a:prstGeom>
          <a:solidFill>
            <a:srgbClr val="FFFFCC"/>
          </a:solidFill>
        </p:spPr>
        <p:txBody>
          <a:bodyPr wrap="square" rtlCol="0">
            <a:spAutoFit/>
          </a:bodyPr>
          <a:lstStyle/>
          <a:p>
            <a:endParaRPr lang="en-US"/>
          </a:p>
        </p:txBody>
      </p:sp>
      <p:pic>
        <p:nvPicPr>
          <p:cNvPr id="256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3600" y="3820"/>
            <a:ext cx="5994400" cy="6854181"/>
          </a:xfrm>
          <a:prstGeom prst="rect">
            <a:avLst/>
          </a:prstGeom>
          <a:noFill/>
          <a:ln w="3175">
            <a:solidFill>
              <a:schemeClr val="tx1"/>
            </a:solidFill>
            <a:miter lim="800000"/>
            <a:headEnd/>
            <a:tailEnd/>
          </a:ln>
        </p:spPr>
      </p:pic>
      <p:sp>
        <p:nvSpPr>
          <p:cNvPr id="25603" name="Rectangle 3"/>
          <p:cNvSpPr>
            <a:spLocks noChangeArrowheads="1"/>
          </p:cNvSpPr>
          <p:nvPr/>
        </p:nvSpPr>
        <p:spPr bwMode="auto">
          <a:xfrm>
            <a:off x="8388350" y="5769778"/>
            <a:ext cx="1962150" cy="369332"/>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eaLnBrk="0" hangingPunct="0"/>
            <a:endParaRPr lang="en-US" b="1">
              <a:solidFill>
                <a:srgbClr val="000000"/>
              </a:solidFill>
            </a:endParaRPr>
          </a:p>
        </p:txBody>
      </p:sp>
      <p:sp>
        <p:nvSpPr>
          <p:cNvPr id="25604" name="Line 4"/>
          <p:cNvSpPr>
            <a:spLocks noChangeShapeType="1"/>
          </p:cNvSpPr>
          <p:nvPr/>
        </p:nvSpPr>
        <p:spPr bwMode="auto">
          <a:xfrm>
            <a:off x="8521700" y="6081713"/>
            <a:ext cx="1524000" cy="0"/>
          </a:xfrm>
          <a:prstGeom prst="line">
            <a:avLst/>
          </a:prstGeom>
          <a:noFill/>
          <a:ln w="38100">
            <a:solidFill>
              <a:schemeClr val="tx1"/>
            </a:solidFill>
            <a:round/>
            <a:headEnd type="triangle" w="med" len="med"/>
            <a:tailEnd/>
          </a:ln>
        </p:spPr>
        <p:txBody>
          <a:bodyPr/>
          <a:lstStyle/>
          <a:p>
            <a:endParaRPr lang="en-US"/>
          </a:p>
        </p:txBody>
      </p:sp>
      <p:sp>
        <p:nvSpPr>
          <p:cNvPr id="25605" name="Text Box 5"/>
          <p:cNvSpPr txBox="1">
            <a:spLocks noChangeArrowheads="1"/>
          </p:cNvSpPr>
          <p:nvPr/>
        </p:nvSpPr>
        <p:spPr bwMode="auto">
          <a:xfrm>
            <a:off x="8369300" y="5715000"/>
            <a:ext cx="1601016" cy="369332"/>
          </a:xfrm>
          <a:prstGeom prst="rect">
            <a:avLst/>
          </a:prstGeom>
          <a:noFill/>
          <a:ln w="9525">
            <a:noFill/>
            <a:miter lim="800000"/>
            <a:headEnd/>
            <a:tailEnd/>
          </a:ln>
        </p:spPr>
        <p:txBody>
          <a:bodyPr wrap="none">
            <a:spAutoFit/>
          </a:bodyPr>
          <a:lstStyle/>
          <a:p>
            <a:pPr eaLnBrk="0" hangingPunct="0"/>
            <a:r>
              <a:rPr lang="en-US" b="1"/>
              <a:t>STREAM FLOW</a:t>
            </a:r>
          </a:p>
        </p:txBody>
      </p:sp>
      <p:sp>
        <p:nvSpPr>
          <p:cNvPr id="25608" name="Text Box 8"/>
          <p:cNvSpPr txBox="1">
            <a:spLocks noChangeArrowheads="1"/>
          </p:cNvSpPr>
          <p:nvPr/>
        </p:nvSpPr>
        <p:spPr bwMode="auto">
          <a:xfrm>
            <a:off x="7631875" y="2452688"/>
            <a:ext cx="820801" cy="923330"/>
          </a:xfrm>
          <a:prstGeom prst="rect">
            <a:avLst/>
          </a:prstGeom>
          <a:noFill/>
          <a:ln w="9525">
            <a:noFill/>
            <a:miter lim="800000"/>
            <a:headEnd/>
            <a:tailEnd/>
          </a:ln>
        </p:spPr>
        <p:txBody>
          <a:bodyPr wrap="none">
            <a:spAutoFit/>
          </a:bodyPr>
          <a:lstStyle/>
          <a:p>
            <a:pPr algn="ctr" eaLnBrk="0" hangingPunct="0"/>
            <a:r>
              <a:rPr lang="en-US" b="1"/>
              <a:t>ROAD</a:t>
            </a:r>
            <a:br>
              <a:rPr lang="en-US" b="1"/>
            </a:br>
            <a:r>
              <a:rPr lang="en-US" b="1"/>
              <a:t>DITCH </a:t>
            </a:r>
            <a:br>
              <a:rPr lang="en-US" b="1"/>
            </a:br>
            <a:r>
              <a:rPr lang="en-US" b="1"/>
              <a:t>FLOW</a:t>
            </a:r>
          </a:p>
        </p:txBody>
      </p:sp>
      <p:grpSp>
        <p:nvGrpSpPr>
          <p:cNvPr id="2" name="Group 9"/>
          <p:cNvGrpSpPr>
            <a:grpSpLocks/>
          </p:cNvGrpSpPr>
          <p:nvPr/>
        </p:nvGrpSpPr>
        <p:grpSpPr bwMode="auto">
          <a:xfrm>
            <a:off x="4711700" y="1447800"/>
            <a:ext cx="4572000" cy="4953000"/>
            <a:chOff x="1248" y="912"/>
            <a:chExt cx="2880" cy="3120"/>
          </a:xfrm>
        </p:grpSpPr>
        <p:sp>
          <p:nvSpPr>
            <p:cNvPr id="25611" name="Rectangle 10"/>
            <p:cNvSpPr>
              <a:spLocks noChangeArrowheads="1"/>
            </p:cNvSpPr>
            <p:nvPr/>
          </p:nvSpPr>
          <p:spPr bwMode="auto">
            <a:xfrm>
              <a:off x="2160" y="2496"/>
              <a:ext cx="1968" cy="1536"/>
            </a:xfrm>
            <a:prstGeom prst="rect">
              <a:avLst/>
            </a:prstGeom>
            <a:noFill/>
            <a:ln w="76200">
              <a:solidFill>
                <a:srgbClr val="FF0000"/>
              </a:solidFill>
              <a:miter lim="800000"/>
              <a:headEnd/>
              <a:tailEnd/>
            </a:ln>
          </p:spPr>
          <p:txBody>
            <a:bodyPr wrap="none" anchor="ctr"/>
            <a:lstStyle/>
            <a:p>
              <a:endParaRPr lang="en-US"/>
            </a:p>
          </p:txBody>
        </p:sp>
        <p:sp>
          <p:nvSpPr>
            <p:cNvPr id="25612" name="Line 11"/>
            <p:cNvSpPr>
              <a:spLocks noChangeShapeType="1"/>
            </p:cNvSpPr>
            <p:nvPr/>
          </p:nvSpPr>
          <p:spPr bwMode="auto">
            <a:xfrm flipH="1" flipV="1">
              <a:off x="1248" y="912"/>
              <a:ext cx="2880" cy="1584"/>
            </a:xfrm>
            <a:prstGeom prst="line">
              <a:avLst/>
            </a:prstGeom>
            <a:noFill/>
            <a:ln w="76200">
              <a:solidFill>
                <a:schemeClr val="tx1"/>
              </a:solidFill>
              <a:round/>
              <a:headEnd/>
              <a:tailEnd/>
            </a:ln>
          </p:spPr>
          <p:txBody>
            <a:bodyPr/>
            <a:lstStyle/>
            <a:p>
              <a:endParaRPr lang="en-US"/>
            </a:p>
          </p:txBody>
        </p:sp>
        <p:sp>
          <p:nvSpPr>
            <p:cNvPr id="25613" name="Line 12"/>
            <p:cNvSpPr>
              <a:spLocks noChangeShapeType="1"/>
            </p:cNvSpPr>
            <p:nvPr/>
          </p:nvSpPr>
          <p:spPr bwMode="auto">
            <a:xfrm flipH="1" flipV="1">
              <a:off x="1248" y="912"/>
              <a:ext cx="912" cy="3120"/>
            </a:xfrm>
            <a:prstGeom prst="line">
              <a:avLst/>
            </a:prstGeom>
            <a:noFill/>
            <a:ln w="76200">
              <a:solidFill>
                <a:schemeClr val="tx1"/>
              </a:solidFill>
              <a:round/>
              <a:headEnd/>
              <a:tailEnd/>
            </a:ln>
          </p:spPr>
          <p:txBody>
            <a:bodyPr/>
            <a:lstStyle/>
            <a:p>
              <a:endParaRPr lang="en-US"/>
            </a:p>
          </p:txBody>
        </p:sp>
      </p:grpSp>
      <p:sp>
        <p:nvSpPr>
          <p:cNvPr id="25606" name="Rectangle 6"/>
          <p:cNvSpPr>
            <a:spLocks noChangeArrowheads="1"/>
          </p:cNvSpPr>
          <p:nvPr/>
        </p:nvSpPr>
        <p:spPr bwMode="auto">
          <a:xfrm>
            <a:off x="7518400" y="2457807"/>
            <a:ext cx="1073150" cy="1477328"/>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lvl="0" algn="ctr" eaLnBrk="0" hangingPunct="0"/>
            <a:r>
              <a:rPr lang="en-US" b="1">
                <a:solidFill>
                  <a:srgbClr val="000000"/>
                </a:solidFill>
              </a:rPr>
              <a:t>ROAD</a:t>
            </a:r>
            <a:br>
              <a:rPr lang="en-US" b="1">
                <a:solidFill>
                  <a:srgbClr val="000000"/>
                </a:solidFill>
              </a:rPr>
            </a:br>
            <a:r>
              <a:rPr lang="en-US" b="1">
                <a:solidFill>
                  <a:srgbClr val="000000"/>
                </a:solidFill>
              </a:rPr>
              <a:t>DITCH </a:t>
            </a:r>
            <a:br>
              <a:rPr lang="en-US" b="1">
                <a:solidFill>
                  <a:srgbClr val="000000"/>
                </a:solidFill>
              </a:rPr>
            </a:br>
            <a:r>
              <a:rPr lang="en-US" b="1">
                <a:solidFill>
                  <a:srgbClr val="000000"/>
                </a:solidFill>
              </a:rPr>
              <a:t>FLOW</a:t>
            </a:r>
          </a:p>
          <a:p>
            <a:pPr lvl="0" algn="ctr" eaLnBrk="0" hangingPunct="0"/>
            <a:endParaRPr lang="en-US" b="1">
              <a:solidFill>
                <a:srgbClr val="000000"/>
              </a:solidFill>
            </a:endParaRPr>
          </a:p>
          <a:p>
            <a:pPr lvl="0" algn="ctr" eaLnBrk="0" hangingPunct="0"/>
            <a:endParaRPr lang="en-US" b="1">
              <a:solidFill>
                <a:srgbClr val="000000"/>
              </a:solidFill>
            </a:endParaRPr>
          </a:p>
        </p:txBody>
      </p:sp>
      <p:sp>
        <p:nvSpPr>
          <p:cNvPr id="25607" name="Line 7"/>
          <p:cNvSpPr>
            <a:spLocks noChangeShapeType="1"/>
          </p:cNvSpPr>
          <p:nvPr/>
        </p:nvSpPr>
        <p:spPr bwMode="auto">
          <a:xfrm flipH="1">
            <a:off x="8070850" y="3367088"/>
            <a:ext cx="0" cy="533400"/>
          </a:xfrm>
          <a:prstGeom prst="line">
            <a:avLst/>
          </a:prstGeom>
          <a:noFill/>
          <a:ln w="38100">
            <a:solidFill>
              <a:schemeClr val="tx1"/>
            </a:solidFill>
            <a:round/>
            <a:headEnd/>
            <a:tailEnd type="triangle" w="med" len="med"/>
          </a:ln>
        </p:spPr>
        <p:txBody>
          <a:bodyPr/>
          <a:lstStyle/>
          <a:p>
            <a:endParaRPr lang="en-US"/>
          </a:p>
        </p:txBody>
      </p:sp>
      <p:sp>
        <p:nvSpPr>
          <p:cNvPr id="15" name="Rectangle 6">
            <a:extLst>
              <a:ext uri="{FF2B5EF4-FFF2-40B4-BE49-F238E27FC236}">
                <a16:creationId xmlns:a16="http://schemas.microsoft.com/office/drawing/2014/main" id="{D96EEC3D-8BA9-434D-B167-959B0B942FA1}"/>
              </a:ext>
            </a:extLst>
          </p:cNvPr>
          <p:cNvSpPr txBox="1">
            <a:spLocks noChangeArrowheads="1"/>
          </p:cNvSpPr>
          <p:nvPr/>
        </p:nvSpPr>
        <p:spPr bwMode="auto">
          <a:xfrm>
            <a:off x="1666875" y="584775"/>
            <a:ext cx="3314700" cy="1255728"/>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dirty="0">
                <a:latin typeface="Times New Roman" pitchFamily="18" charset="0"/>
              </a:rPr>
              <a:t>Effects of Roads</a:t>
            </a:r>
          </a:p>
          <a:p>
            <a:pPr marL="457200" indent="-457200" fontAlgn="base">
              <a:lnSpc>
                <a:spcPct val="90000"/>
              </a:lnSpc>
              <a:spcBef>
                <a:spcPct val="0"/>
              </a:spcBef>
              <a:spcAft>
                <a:spcPct val="0"/>
              </a:spcAft>
              <a:buFont typeface="Arial" panose="020B0604020202020204" pitchFamily="34" charset="0"/>
              <a:buChar char="•"/>
              <a:defRPr/>
            </a:pPr>
            <a:r>
              <a:rPr lang="en-US" sz="2800" b="1" dirty="0">
                <a:latin typeface="Times New Roman" pitchFamily="18" charset="0"/>
              </a:rPr>
              <a:t>Deliver Sediment to Stream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355600"/>
            <a:ext cx="9144000" cy="6858000"/>
          </a:xfrm>
          <a:prstGeom prst="rect">
            <a:avLst/>
          </a:prstGeom>
          <a:noFill/>
          <a:ln w="9525">
            <a:noFill/>
            <a:miter lim="800000"/>
            <a:headEnd/>
            <a:tailEnd/>
          </a:ln>
        </p:spPr>
      </p:pic>
      <p:sp>
        <p:nvSpPr>
          <p:cNvPr id="26627" name="Rectangle 3"/>
          <p:cNvSpPr>
            <a:spLocks noChangeArrowheads="1"/>
          </p:cNvSpPr>
          <p:nvPr/>
        </p:nvSpPr>
        <p:spPr bwMode="auto">
          <a:xfrm>
            <a:off x="2051051" y="1753725"/>
            <a:ext cx="2836523" cy="369332"/>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eaLnBrk="0" hangingPunct="0"/>
            <a:endParaRPr lang="en-US" b="1">
              <a:solidFill>
                <a:srgbClr val="000000"/>
              </a:solidFill>
            </a:endParaRPr>
          </a:p>
        </p:txBody>
      </p:sp>
      <p:sp>
        <p:nvSpPr>
          <p:cNvPr id="26628" name="Line 4"/>
          <p:cNvSpPr>
            <a:spLocks noChangeShapeType="1"/>
          </p:cNvSpPr>
          <p:nvPr/>
        </p:nvSpPr>
        <p:spPr bwMode="auto">
          <a:xfrm>
            <a:off x="2698750" y="2081213"/>
            <a:ext cx="1524000" cy="0"/>
          </a:xfrm>
          <a:prstGeom prst="line">
            <a:avLst/>
          </a:prstGeom>
          <a:noFill/>
          <a:ln w="38100">
            <a:solidFill>
              <a:schemeClr val="tx1"/>
            </a:solidFill>
            <a:round/>
            <a:headEnd/>
            <a:tailEnd type="triangle" w="med" len="med"/>
          </a:ln>
        </p:spPr>
        <p:txBody>
          <a:bodyPr/>
          <a:lstStyle/>
          <a:p>
            <a:endParaRPr lang="en-US"/>
          </a:p>
        </p:txBody>
      </p:sp>
      <p:sp>
        <p:nvSpPr>
          <p:cNvPr id="26629" name="Text Box 5"/>
          <p:cNvSpPr txBox="1">
            <a:spLocks noChangeArrowheads="1"/>
          </p:cNvSpPr>
          <p:nvPr/>
        </p:nvSpPr>
        <p:spPr bwMode="auto">
          <a:xfrm>
            <a:off x="1995149" y="1714500"/>
            <a:ext cx="2991135" cy="369332"/>
          </a:xfrm>
          <a:prstGeom prst="rect">
            <a:avLst/>
          </a:prstGeom>
          <a:noFill/>
          <a:ln w="9525">
            <a:noFill/>
            <a:miter lim="800000"/>
            <a:headEnd/>
            <a:tailEnd/>
          </a:ln>
        </p:spPr>
        <p:txBody>
          <a:bodyPr wrap="square">
            <a:spAutoFit/>
          </a:bodyPr>
          <a:lstStyle/>
          <a:p>
            <a:pPr eaLnBrk="0" hangingPunct="0"/>
            <a:r>
              <a:rPr lang="en-US" b="1"/>
              <a:t>ROAD DITCH DRAINAGE</a:t>
            </a:r>
          </a:p>
        </p:txBody>
      </p:sp>
      <p:sp>
        <p:nvSpPr>
          <p:cNvPr id="26630" name="Rectangle 6"/>
          <p:cNvSpPr>
            <a:spLocks noChangeArrowheads="1"/>
          </p:cNvSpPr>
          <p:nvPr/>
        </p:nvSpPr>
        <p:spPr bwMode="auto">
          <a:xfrm>
            <a:off x="8232668" y="473907"/>
            <a:ext cx="1098836" cy="1477328"/>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eaLnBrk="0" hangingPunct="0"/>
            <a:endParaRPr lang="en-US" b="1">
              <a:solidFill>
                <a:srgbClr val="000000"/>
              </a:solidFill>
            </a:endParaRPr>
          </a:p>
          <a:p>
            <a:pPr algn="ctr" eaLnBrk="0" hangingPunct="0"/>
            <a:endParaRPr lang="en-US" b="1">
              <a:solidFill>
                <a:srgbClr val="000000"/>
              </a:solidFill>
            </a:endParaRPr>
          </a:p>
          <a:p>
            <a:pPr algn="ctr" eaLnBrk="0" hangingPunct="0"/>
            <a:endParaRPr lang="en-US" b="1">
              <a:solidFill>
                <a:srgbClr val="000000"/>
              </a:solidFill>
            </a:endParaRPr>
          </a:p>
          <a:p>
            <a:pPr algn="ctr" eaLnBrk="0" hangingPunct="0"/>
            <a:endParaRPr lang="en-US" b="1">
              <a:solidFill>
                <a:srgbClr val="000000"/>
              </a:solidFill>
            </a:endParaRPr>
          </a:p>
          <a:p>
            <a:pPr algn="ctr" eaLnBrk="0" hangingPunct="0"/>
            <a:endParaRPr lang="en-US" b="1">
              <a:solidFill>
                <a:srgbClr val="000000"/>
              </a:solidFill>
            </a:endParaRPr>
          </a:p>
        </p:txBody>
      </p:sp>
      <p:sp>
        <p:nvSpPr>
          <p:cNvPr id="26631" name="Line 7"/>
          <p:cNvSpPr>
            <a:spLocks noChangeShapeType="1"/>
          </p:cNvSpPr>
          <p:nvPr/>
        </p:nvSpPr>
        <p:spPr bwMode="auto">
          <a:xfrm flipH="1">
            <a:off x="8696326" y="1263134"/>
            <a:ext cx="0" cy="533400"/>
          </a:xfrm>
          <a:prstGeom prst="line">
            <a:avLst/>
          </a:prstGeom>
          <a:noFill/>
          <a:ln w="38100">
            <a:solidFill>
              <a:schemeClr val="tx1"/>
            </a:solidFill>
            <a:round/>
            <a:headEnd/>
            <a:tailEnd type="triangle" w="med" len="med"/>
          </a:ln>
        </p:spPr>
        <p:txBody>
          <a:bodyPr/>
          <a:lstStyle/>
          <a:p>
            <a:endParaRPr lang="en-US"/>
          </a:p>
        </p:txBody>
      </p:sp>
      <p:sp>
        <p:nvSpPr>
          <p:cNvPr id="26632" name="Text Box 8"/>
          <p:cNvSpPr txBox="1">
            <a:spLocks noChangeArrowheads="1"/>
          </p:cNvSpPr>
          <p:nvPr/>
        </p:nvSpPr>
        <p:spPr bwMode="auto">
          <a:xfrm>
            <a:off x="8203371" y="562829"/>
            <a:ext cx="985911" cy="646331"/>
          </a:xfrm>
          <a:prstGeom prst="rect">
            <a:avLst/>
          </a:prstGeom>
          <a:noFill/>
          <a:ln w="9525">
            <a:noFill/>
            <a:miter lim="800000"/>
            <a:headEnd/>
            <a:tailEnd/>
          </a:ln>
        </p:spPr>
        <p:txBody>
          <a:bodyPr wrap="none">
            <a:spAutoFit/>
          </a:bodyPr>
          <a:lstStyle/>
          <a:p>
            <a:pPr algn="ctr" eaLnBrk="0" hangingPunct="0"/>
            <a:r>
              <a:rPr lang="en-US" b="1"/>
              <a:t>STREAM</a:t>
            </a:r>
          </a:p>
          <a:p>
            <a:pPr algn="ctr" eaLnBrk="0" hangingPunct="0"/>
            <a:r>
              <a:rPr lang="en-US" b="1"/>
              <a:t>FLOW</a:t>
            </a:r>
          </a:p>
        </p:txBody>
      </p:sp>
      <p:sp>
        <p:nvSpPr>
          <p:cNvPr id="11" name="Rectangle 6"/>
          <p:cNvSpPr txBox="1">
            <a:spLocks noChangeArrowheads="1"/>
          </p:cNvSpPr>
          <p:nvPr/>
        </p:nvSpPr>
        <p:spPr bwMode="auto">
          <a:xfrm>
            <a:off x="6743700" y="4782336"/>
            <a:ext cx="3670300" cy="1255728"/>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a:latin typeface="Times New Roman" pitchFamily="18" charset="0"/>
              </a:rPr>
              <a:t>Road drainage is too often connected to a Stream</a:t>
            </a:r>
          </a:p>
        </p:txBody>
      </p:sp>
      <p:sp>
        <p:nvSpPr>
          <p:cNvPr id="10" name="Rectangle 2">
            <a:extLst>
              <a:ext uri="{FF2B5EF4-FFF2-40B4-BE49-F238E27FC236}">
                <a16:creationId xmlns:a16="http://schemas.microsoft.com/office/drawing/2014/main" id="{39CF8E86-5BF3-4A05-9C68-CB049385AB16}"/>
              </a:ext>
            </a:extLst>
          </p:cNvPr>
          <p:cNvSpPr txBox="1">
            <a:spLocks noChangeArrowheads="1"/>
          </p:cNvSpPr>
          <p:nvPr/>
        </p:nvSpPr>
        <p:spPr bwMode="auto">
          <a:xfrm>
            <a:off x="1701801" y="-186015"/>
            <a:ext cx="6242945" cy="671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altLang="en-US" sz="3200" b="1" kern="0">
                <a:solidFill>
                  <a:srgbClr val="FCFEB9"/>
                </a:solidFill>
                <a:latin typeface="Arial" panose="020B0604020202020204" pitchFamily="34" charset="0"/>
                <a:ea typeface="+mn-ea"/>
                <a:cs typeface="Arial" panose="020B0604020202020204" pitchFamily="34" charset="0"/>
              </a:rPr>
              <a:t>Introduction</a:t>
            </a:r>
            <a:endParaRPr lang="en-US" altLang="en-US" b="1" ker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0864C1E-8331-46FE-8330-C380D79D12B7}"/>
              </a:ext>
            </a:extLst>
          </p:cNvPr>
          <p:cNvSpPr/>
          <p:nvPr/>
        </p:nvSpPr>
        <p:spPr>
          <a:xfrm>
            <a:off x="5867401" y="-57501"/>
            <a:ext cx="5124450" cy="461665"/>
          </a:xfrm>
          <a:prstGeom prst="rect">
            <a:avLst/>
          </a:prstGeom>
        </p:spPr>
        <p:txBody>
          <a:bodyPr wrap="square">
            <a:spAutoFit/>
          </a:bodyPr>
          <a:lstStyle/>
          <a:p>
            <a:pPr algn="ctr" fontAlgn="base">
              <a:spcBef>
                <a:spcPct val="0"/>
              </a:spcBef>
              <a:spcAft>
                <a:spcPct val="0"/>
              </a:spcAft>
              <a:defRPr/>
            </a:pPr>
            <a:r>
              <a:rPr lang="en-US" altLang="en-US" sz="2400" b="1" kern="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Erosion</a:t>
            </a:r>
            <a:endParaRPr lang="en-US" sz="2400">
              <a:solidFill>
                <a:srgbClr val="000000"/>
              </a:solidFill>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reeform 4"/>
          <p:cNvSpPr>
            <a:spLocks/>
          </p:cNvSpPr>
          <p:nvPr/>
        </p:nvSpPr>
        <p:spPr bwMode="auto">
          <a:xfrm>
            <a:off x="1524000" y="914402"/>
            <a:ext cx="8985728" cy="5421313"/>
          </a:xfrm>
          <a:custGeom>
            <a:avLst/>
            <a:gdLst>
              <a:gd name="T0" fmla="*/ 2147483647 w 12925"/>
              <a:gd name="T1" fmla="*/ 764886084 h 12672"/>
              <a:gd name="T2" fmla="*/ 0 w 12925"/>
              <a:gd name="T3" fmla="*/ 0 h 12672"/>
              <a:gd name="T4" fmla="*/ 0 w 12925"/>
              <a:gd name="T5" fmla="*/ 337910183 h 12672"/>
              <a:gd name="T6" fmla="*/ 0 w 12925"/>
              <a:gd name="T7" fmla="*/ 772982928 h 12672"/>
              <a:gd name="T8" fmla="*/ 0 w 12925"/>
              <a:gd name="T9" fmla="*/ 1380429326 h 12672"/>
              <a:gd name="T10" fmla="*/ 0 w 12925"/>
              <a:gd name="T11" fmla="*/ 1649786004 h 12672"/>
              <a:gd name="T12" fmla="*/ 1078531211 w 12925"/>
              <a:gd name="T13" fmla="*/ 1824858640 h 12672"/>
              <a:gd name="T14" fmla="*/ 2147483647 w 12925"/>
              <a:gd name="T15" fmla="*/ 2147483647 h 12672"/>
              <a:gd name="T16" fmla="*/ 2147483647 w 12925"/>
              <a:gd name="T17" fmla="*/ 2147483647 h 12672"/>
              <a:gd name="T18" fmla="*/ 2147483647 w 12925"/>
              <a:gd name="T19" fmla="*/ 767585173 h 12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25"/>
              <a:gd name="T31" fmla="*/ 0 h 12672"/>
              <a:gd name="T32" fmla="*/ 12925 w 12925"/>
              <a:gd name="T33" fmla="*/ 12672 h 12672"/>
              <a:gd name="connsiteX0" fmla="*/ 12925 w 12925"/>
              <a:gd name="connsiteY0" fmla="*/ 4251 h 12672"/>
              <a:gd name="connsiteX1" fmla="*/ 0 w 12925"/>
              <a:gd name="connsiteY1" fmla="*/ 0 h 12672"/>
              <a:gd name="connsiteX2" fmla="*/ 0 w 12925"/>
              <a:gd name="connsiteY2" fmla="*/ 1878 h 12672"/>
              <a:gd name="connsiteX3" fmla="*/ 0 w 12925"/>
              <a:gd name="connsiteY3" fmla="*/ 4296 h 12672"/>
              <a:gd name="connsiteX4" fmla="*/ 0 w 12925"/>
              <a:gd name="connsiteY4" fmla="*/ 7672 h 12672"/>
              <a:gd name="connsiteX5" fmla="*/ 0 w 12925"/>
              <a:gd name="connsiteY5" fmla="*/ 9169 h 12672"/>
              <a:gd name="connsiteX6" fmla="*/ 2925 w 12925"/>
              <a:gd name="connsiteY6" fmla="*/ 10142 h 12672"/>
              <a:gd name="connsiteX7" fmla="*/ 8292 w 12925"/>
              <a:gd name="connsiteY7" fmla="*/ 12672 h 12672"/>
              <a:gd name="connsiteX8" fmla="*/ 9079 w 12925"/>
              <a:gd name="connsiteY8" fmla="*/ 12578 h 12672"/>
              <a:gd name="connsiteX9" fmla="*/ 12886 w 12925"/>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9169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8996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2" h="12672">
                <a:moveTo>
                  <a:pt x="12912" y="4467"/>
                </a:moveTo>
                <a:lnTo>
                  <a:pt x="0" y="0"/>
                </a:lnTo>
                <a:lnTo>
                  <a:pt x="0" y="1878"/>
                </a:lnTo>
                <a:lnTo>
                  <a:pt x="0" y="4296"/>
                </a:lnTo>
                <a:lnTo>
                  <a:pt x="0" y="7672"/>
                </a:lnTo>
                <a:lnTo>
                  <a:pt x="0" y="8996"/>
                </a:lnTo>
                <a:lnTo>
                  <a:pt x="2925" y="10142"/>
                </a:lnTo>
                <a:lnTo>
                  <a:pt x="8292" y="12672"/>
                </a:lnTo>
                <a:lnTo>
                  <a:pt x="9079" y="12578"/>
                </a:lnTo>
                <a:lnTo>
                  <a:pt x="12886" y="4482"/>
                </a:lnTo>
              </a:path>
            </a:pathLst>
          </a:custGeom>
          <a:solidFill>
            <a:srgbClr val="33CC33"/>
          </a:solidFill>
          <a:ln w="9525">
            <a:solidFill>
              <a:schemeClr val="tx1"/>
            </a:solidFill>
            <a:round/>
            <a:headEnd/>
            <a:tailEnd/>
          </a:ln>
        </p:spPr>
        <p:txBody>
          <a:bodyPr/>
          <a:lstStyle/>
          <a:p>
            <a:endParaRPr lang="en-US"/>
          </a:p>
        </p:txBody>
      </p:sp>
      <p:sp>
        <p:nvSpPr>
          <p:cNvPr id="17418" name="Freeform 5"/>
          <p:cNvSpPr>
            <a:spLocks/>
          </p:cNvSpPr>
          <p:nvPr/>
        </p:nvSpPr>
        <p:spPr bwMode="auto">
          <a:xfrm>
            <a:off x="1524002" y="4337031"/>
            <a:ext cx="6327775" cy="2341583"/>
          </a:xfrm>
          <a:custGeom>
            <a:avLst/>
            <a:gdLst>
              <a:gd name="T0" fmla="*/ 1724564005 w 15111"/>
              <a:gd name="T1" fmla="*/ 282701058 h 13487"/>
              <a:gd name="T2" fmla="*/ 914547191 w 15111"/>
              <a:gd name="T3" fmla="*/ 172383352 h 13487"/>
              <a:gd name="T4" fmla="*/ 0 w 15111"/>
              <a:gd name="T5" fmla="*/ 41377067 h 13487"/>
              <a:gd name="T6" fmla="*/ 0 w 15111"/>
              <a:gd name="T7" fmla="*/ 0 h 13487"/>
              <a:gd name="T8" fmla="*/ 75134402 w 15111"/>
              <a:gd name="T9" fmla="*/ 0 h 13487"/>
              <a:gd name="T10" fmla="*/ 244921920 w 15111"/>
              <a:gd name="T11" fmla="*/ 28968113 h 13487"/>
              <a:gd name="T12" fmla="*/ 303712542 w 15111"/>
              <a:gd name="T13" fmla="*/ 27584756 h 13487"/>
              <a:gd name="T14" fmla="*/ 352743818 w 15111"/>
              <a:gd name="T15" fmla="*/ 49656646 h 13487"/>
              <a:gd name="T16" fmla="*/ 437637631 w 15111"/>
              <a:gd name="T17" fmla="*/ 51019154 h 13487"/>
              <a:gd name="T18" fmla="*/ 551926669 w 15111"/>
              <a:gd name="T19" fmla="*/ 74474391 h 13487"/>
              <a:gd name="T20" fmla="*/ 663040773 w 15111"/>
              <a:gd name="T21" fmla="*/ 78603775 h 13487"/>
              <a:gd name="T22" fmla="*/ 770745570 w 15111"/>
              <a:gd name="T23" fmla="*/ 63427954 h 13487"/>
              <a:gd name="T24" fmla="*/ 826360915 w 15111"/>
              <a:gd name="T25" fmla="*/ 81349639 h 13487"/>
              <a:gd name="T26" fmla="*/ 872099985 w 15111"/>
              <a:gd name="T27" fmla="*/ 91012720 h 13487"/>
              <a:gd name="T28" fmla="*/ 878567125 w 15111"/>
              <a:gd name="T29" fmla="*/ 106188522 h 13487"/>
              <a:gd name="T30" fmla="*/ 922660263 w 15111"/>
              <a:gd name="T31" fmla="*/ 106649641 h 13487"/>
              <a:gd name="T32" fmla="*/ 1040829242 w 15111"/>
              <a:gd name="T33" fmla="*/ 139285846 h 13487"/>
              <a:gd name="T34" fmla="*/ 1217671570 w 15111"/>
              <a:gd name="T35" fmla="*/ 148927934 h 13487"/>
              <a:gd name="T36" fmla="*/ 1403920398 w 15111"/>
              <a:gd name="T37" fmla="*/ 164334259 h 13487"/>
              <a:gd name="T38" fmla="*/ 1540550216 w 15111"/>
              <a:gd name="T39" fmla="*/ 194895503 h 13487"/>
              <a:gd name="T40" fmla="*/ 1698344314 w 15111"/>
              <a:gd name="T41" fmla="*/ 216506265 h 13487"/>
              <a:gd name="T42" fmla="*/ 1776770215 w 15111"/>
              <a:gd name="T43" fmla="*/ 227531709 h 13487"/>
              <a:gd name="T44" fmla="*/ 1724564005 w 15111"/>
              <a:gd name="T45" fmla="*/ 238578145 h 13487"/>
              <a:gd name="T46" fmla="*/ 1724564005 w 15111"/>
              <a:gd name="T47" fmla="*/ 282701058 h 13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1"/>
              <a:gd name="T73" fmla="*/ 0 h 13487"/>
              <a:gd name="T74" fmla="*/ 15111 w 15111"/>
              <a:gd name="T75" fmla="*/ 13487 h 13487"/>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2083 w 15111"/>
              <a:gd name="connsiteY5" fmla="*/ 1954 h 14059"/>
              <a:gd name="connsiteX6" fmla="*/ 2583 w 15111"/>
              <a:gd name="connsiteY6" fmla="*/ 1888 h 14059"/>
              <a:gd name="connsiteX7" fmla="*/ 3000 w 15111"/>
              <a:gd name="connsiteY7" fmla="*/ 2941 h 14059"/>
              <a:gd name="connsiteX8" fmla="*/ 3722 w 15111"/>
              <a:gd name="connsiteY8" fmla="*/ 3006 h 14059"/>
              <a:gd name="connsiteX9" fmla="*/ 4694 w 15111"/>
              <a:gd name="connsiteY9" fmla="*/ 4125 h 14059"/>
              <a:gd name="connsiteX10" fmla="*/ 5639 w 15111"/>
              <a:gd name="connsiteY10" fmla="*/ 4322 h 14059"/>
              <a:gd name="connsiteX11" fmla="*/ 6555 w 15111"/>
              <a:gd name="connsiteY11" fmla="*/ 3598 h 14059"/>
              <a:gd name="connsiteX12" fmla="*/ 7028 w 15111"/>
              <a:gd name="connsiteY12" fmla="*/ 4453 h 14059"/>
              <a:gd name="connsiteX13" fmla="*/ 7417 w 15111"/>
              <a:gd name="connsiteY13" fmla="*/ 4914 h 14059"/>
              <a:gd name="connsiteX14" fmla="*/ 7472 w 15111"/>
              <a:gd name="connsiteY14" fmla="*/ 5638 h 14059"/>
              <a:gd name="connsiteX15" fmla="*/ 7847 w 15111"/>
              <a:gd name="connsiteY15" fmla="*/ 5660 h 14059"/>
              <a:gd name="connsiteX16" fmla="*/ 8852 w 15111"/>
              <a:gd name="connsiteY16" fmla="*/ 7217 h 14059"/>
              <a:gd name="connsiteX17" fmla="*/ 10356 w 15111"/>
              <a:gd name="connsiteY17" fmla="*/ 7677 h 14059"/>
              <a:gd name="connsiteX18" fmla="*/ 11940 w 15111"/>
              <a:gd name="connsiteY18" fmla="*/ 8412 h 14059"/>
              <a:gd name="connsiteX19" fmla="*/ 13102 w 15111"/>
              <a:gd name="connsiteY19" fmla="*/ 9870 h 14059"/>
              <a:gd name="connsiteX20" fmla="*/ 14444 w 15111"/>
              <a:gd name="connsiteY20" fmla="*/ 10901 h 14059"/>
              <a:gd name="connsiteX21" fmla="*/ 15111 w 15111"/>
              <a:gd name="connsiteY21" fmla="*/ 11427 h 14059"/>
              <a:gd name="connsiteX22" fmla="*/ 14667 w 15111"/>
              <a:gd name="connsiteY22" fmla="*/ 11954 h 14059"/>
              <a:gd name="connsiteX23" fmla="*/ 14667 w 15111"/>
              <a:gd name="connsiteY23" fmla="*/ 14059 h 14059"/>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1365 w 15111"/>
              <a:gd name="connsiteY5" fmla="*/ 839 h 14059"/>
              <a:gd name="connsiteX6" fmla="*/ 2083 w 15111"/>
              <a:gd name="connsiteY6" fmla="*/ 1954 h 14059"/>
              <a:gd name="connsiteX7" fmla="*/ 2583 w 15111"/>
              <a:gd name="connsiteY7" fmla="*/ 1888 h 14059"/>
              <a:gd name="connsiteX8" fmla="*/ 3000 w 15111"/>
              <a:gd name="connsiteY8" fmla="*/ 2941 h 14059"/>
              <a:gd name="connsiteX9" fmla="*/ 3722 w 15111"/>
              <a:gd name="connsiteY9" fmla="*/ 3006 h 14059"/>
              <a:gd name="connsiteX10" fmla="*/ 4694 w 15111"/>
              <a:gd name="connsiteY10" fmla="*/ 4125 h 14059"/>
              <a:gd name="connsiteX11" fmla="*/ 5639 w 15111"/>
              <a:gd name="connsiteY11" fmla="*/ 4322 h 14059"/>
              <a:gd name="connsiteX12" fmla="*/ 6555 w 15111"/>
              <a:gd name="connsiteY12" fmla="*/ 3598 h 14059"/>
              <a:gd name="connsiteX13" fmla="*/ 7028 w 15111"/>
              <a:gd name="connsiteY13" fmla="*/ 4453 h 14059"/>
              <a:gd name="connsiteX14" fmla="*/ 7417 w 15111"/>
              <a:gd name="connsiteY14" fmla="*/ 4914 h 14059"/>
              <a:gd name="connsiteX15" fmla="*/ 7472 w 15111"/>
              <a:gd name="connsiteY15" fmla="*/ 5638 h 14059"/>
              <a:gd name="connsiteX16" fmla="*/ 7847 w 15111"/>
              <a:gd name="connsiteY16" fmla="*/ 5660 h 14059"/>
              <a:gd name="connsiteX17" fmla="*/ 8852 w 15111"/>
              <a:gd name="connsiteY17" fmla="*/ 7217 h 14059"/>
              <a:gd name="connsiteX18" fmla="*/ 10356 w 15111"/>
              <a:gd name="connsiteY18" fmla="*/ 7677 h 14059"/>
              <a:gd name="connsiteX19" fmla="*/ 11940 w 15111"/>
              <a:gd name="connsiteY19" fmla="*/ 8412 h 14059"/>
              <a:gd name="connsiteX20" fmla="*/ 13102 w 15111"/>
              <a:gd name="connsiteY20" fmla="*/ 9870 h 14059"/>
              <a:gd name="connsiteX21" fmla="*/ 14444 w 15111"/>
              <a:gd name="connsiteY21" fmla="*/ 10901 h 14059"/>
              <a:gd name="connsiteX22" fmla="*/ 15111 w 15111"/>
              <a:gd name="connsiteY22" fmla="*/ 11427 h 14059"/>
              <a:gd name="connsiteX23" fmla="*/ 14667 w 15111"/>
              <a:gd name="connsiteY23" fmla="*/ 11954 h 14059"/>
              <a:gd name="connsiteX24" fmla="*/ 14667 w 15111"/>
              <a:gd name="connsiteY24" fmla="*/ 14059 h 1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1" h="14059">
                <a:moveTo>
                  <a:pt x="14667" y="14059"/>
                </a:moveTo>
                <a:lnTo>
                  <a:pt x="7778" y="8796"/>
                </a:lnTo>
                <a:lnTo>
                  <a:pt x="0" y="2546"/>
                </a:lnTo>
                <a:lnTo>
                  <a:pt x="0" y="572"/>
                </a:lnTo>
                <a:lnTo>
                  <a:pt x="0" y="0"/>
                </a:lnTo>
                <a:lnTo>
                  <a:pt x="1365" y="839"/>
                </a:lnTo>
                <a:lnTo>
                  <a:pt x="2083" y="1954"/>
                </a:lnTo>
                <a:lnTo>
                  <a:pt x="2583" y="1888"/>
                </a:lnTo>
                <a:lnTo>
                  <a:pt x="3000" y="2941"/>
                </a:lnTo>
                <a:lnTo>
                  <a:pt x="3722" y="3006"/>
                </a:lnTo>
                <a:lnTo>
                  <a:pt x="4694" y="4125"/>
                </a:lnTo>
                <a:lnTo>
                  <a:pt x="5639" y="4322"/>
                </a:lnTo>
                <a:lnTo>
                  <a:pt x="6555" y="3598"/>
                </a:lnTo>
                <a:lnTo>
                  <a:pt x="7028" y="4453"/>
                </a:lnTo>
                <a:lnTo>
                  <a:pt x="7417" y="4914"/>
                </a:lnTo>
                <a:cubicBezTo>
                  <a:pt x="7435" y="5155"/>
                  <a:pt x="7454" y="5397"/>
                  <a:pt x="7472" y="5638"/>
                </a:cubicBezTo>
                <a:lnTo>
                  <a:pt x="7847" y="5660"/>
                </a:lnTo>
                <a:lnTo>
                  <a:pt x="8852" y="7217"/>
                </a:lnTo>
                <a:lnTo>
                  <a:pt x="10356" y="7677"/>
                </a:lnTo>
                <a:lnTo>
                  <a:pt x="11940" y="8412"/>
                </a:lnTo>
                <a:lnTo>
                  <a:pt x="13102" y="9870"/>
                </a:lnTo>
                <a:lnTo>
                  <a:pt x="14444" y="10901"/>
                </a:lnTo>
                <a:lnTo>
                  <a:pt x="15111" y="11427"/>
                </a:lnTo>
                <a:lnTo>
                  <a:pt x="14667" y="11954"/>
                </a:lnTo>
                <a:lnTo>
                  <a:pt x="14667" y="14059"/>
                </a:lnTo>
                <a:close/>
              </a:path>
            </a:pathLst>
          </a:custGeom>
          <a:solidFill>
            <a:srgbClr val="0066FF"/>
          </a:solidFill>
          <a:ln w="9525">
            <a:solidFill>
              <a:schemeClr val="tx1"/>
            </a:solidFill>
            <a:round/>
            <a:headEnd/>
            <a:tailEnd/>
          </a:ln>
        </p:spPr>
        <p:txBody>
          <a:bodyPr/>
          <a:lstStyle/>
          <a:p>
            <a:endParaRPr lang="en-US"/>
          </a:p>
        </p:txBody>
      </p:sp>
      <p:sp>
        <p:nvSpPr>
          <p:cNvPr id="17419" name="Line 6"/>
          <p:cNvSpPr>
            <a:spLocks noChangeShapeType="1"/>
          </p:cNvSpPr>
          <p:nvPr/>
        </p:nvSpPr>
        <p:spPr bwMode="auto">
          <a:xfrm>
            <a:off x="1524002" y="4450082"/>
            <a:ext cx="6175375" cy="1923733"/>
          </a:xfrm>
          <a:prstGeom prst="line">
            <a:avLst/>
          </a:prstGeom>
          <a:noFill/>
          <a:ln w="9525">
            <a:solidFill>
              <a:schemeClr val="tx1"/>
            </a:solidFill>
            <a:round/>
            <a:headEnd/>
            <a:tailEnd/>
          </a:ln>
        </p:spPr>
        <p:txBody>
          <a:bodyPr/>
          <a:lstStyle/>
          <a:p>
            <a:endParaRPr lang="en-US"/>
          </a:p>
        </p:txBody>
      </p:sp>
      <p:sp>
        <p:nvSpPr>
          <p:cNvPr id="17420" name="Freeform 7"/>
          <p:cNvSpPr>
            <a:spLocks/>
          </p:cNvSpPr>
          <p:nvPr/>
        </p:nvSpPr>
        <p:spPr bwMode="auto">
          <a:xfrm>
            <a:off x="7696202" y="2834640"/>
            <a:ext cx="2822575" cy="3843973"/>
          </a:xfrm>
          <a:custGeom>
            <a:avLst/>
            <a:gdLst>
              <a:gd name="T0" fmla="*/ 0 w 1776"/>
              <a:gd name="T1" fmla="*/ 3892550 h 2452"/>
              <a:gd name="T2" fmla="*/ 2819400 w 1776"/>
              <a:gd name="T3" fmla="*/ 2444750 h 2452"/>
              <a:gd name="T4" fmla="*/ 2816225 w 1776"/>
              <a:gd name="T5" fmla="*/ 0 h 2452"/>
              <a:gd name="T6" fmla="*/ 2233613 w 1776"/>
              <a:gd name="T7" fmla="*/ 290512 h 2452"/>
              <a:gd name="T8" fmla="*/ 1755775 w 1776"/>
              <a:gd name="T9" fmla="*/ 808037 h 2452"/>
              <a:gd name="T10" fmla="*/ 1398588 w 1776"/>
              <a:gd name="T11" fmla="*/ 1484312 h 2452"/>
              <a:gd name="T12" fmla="*/ 947738 w 1776"/>
              <a:gd name="T13" fmla="*/ 2332037 h 2452"/>
              <a:gd name="T14" fmla="*/ 762000 w 1776"/>
              <a:gd name="T15" fmla="*/ 2770187 h 2452"/>
              <a:gd name="T16" fmla="*/ 496888 w 1776"/>
              <a:gd name="T17" fmla="*/ 3206749 h 2452"/>
              <a:gd name="T18" fmla="*/ 152400 w 1776"/>
              <a:gd name="T19" fmla="*/ 3511550 h 2452"/>
              <a:gd name="T20" fmla="*/ 0 w 1776"/>
              <a:gd name="T21" fmla="*/ 3587750 h 2452"/>
              <a:gd name="T22" fmla="*/ 0 w 1776"/>
              <a:gd name="T23" fmla="*/ 3892550 h 2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2452"/>
              <a:gd name="T38" fmla="*/ 1776 w 1776"/>
              <a:gd name="T39" fmla="*/ 2452 h 2452"/>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762 w 10000"/>
              <a:gd name="connsiteY8" fmla="*/ 8238 h 10000"/>
              <a:gd name="connsiteX9" fmla="*/ 541 w 10000"/>
              <a:gd name="connsiteY9" fmla="*/ 9021 h 10000"/>
              <a:gd name="connsiteX10" fmla="*/ 0 w 10000"/>
              <a:gd name="connsiteY10" fmla="*/ 9217 h 10000"/>
              <a:gd name="connsiteX11" fmla="*/ 0 w 10000"/>
              <a:gd name="connsiteY11" fmla="*/ 10000 h 10000"/>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060 w 10000"/>
              <a:gd name="connsiteY8" fmla="*/ 8119 h 10000"/>
              <a:gd name="connsiteX9" fmla="*/ 541 w 10000"/>
              <a:gd name="connsiteY9" fmla="*/ 9021 h 10000"/>
              <a:gd name="connsiteX10" fmla="*/ 0 w 10000"/>
              <a:gd name="connsiteY10" fmla="*/ 9217 h 10000"/>
              <a:gd name="connsiteX11" fmla="*/ 0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10000"/>
                </a:moveTo>
                <a:lnTo>
                  <a:pt x="10000" y="6281"/>
                </a:lnTo>
                <a:cubicBezTo>
                  <a:pt x="9996" y="4187"/>
                  <a:pt x="9993" y="2094"/>
                  <a:pt x="9989" y="0"/>
                </a:cubicBezTo>
                <a:lnTo>
                  <a:pt x="7922" y="746"/>
                </a:lnTo>
                <a:lnTo>
                  <a:pt x="6227" y="2076"/>
                </a:lnTo>
                <a:lnTo>
                  <a:pt x="4961" y="3813"/>
                </a:lnTo>
                <a:lnTo>
                  <a:pt x="3361" y="5991"/>
                </a:lnTo>
                <a:lnTo>
                  <a:pt x="2136" y="6998"/>
                </a:lnTo>
                <a:cubicBezTo>
                  <a:pt x="2011" y="7411"/>
                  <a:pt x="1185" y="7706"/>
                  <a:pt x="1060" y="8119"/>
                </a:cubicBezTo>
                <a:lnTo>
                  <a:pt x="541" y="9021"/>
                </a:lnTo>
                <a:lnTo>
                  <a:pt x="0" y="9217"/>
                </a:lnTo>
                <a:lnTo>
                  <a:pt x="0" y="10000"/>
                </a:lnTo>
                <a:close/>
              </a:path>
            </a:pathLst>
          </a:custGeom>
          <a:solidFill>
            <a:srgbClr val="996633"/>
          </a:solidFill>
          <a:ln w="9525">
            <a:solidFill>
              <a:schemeClr val="tx1"/>
            </a:solidFill>
            <a:round/>
            <a:headEnd/>
            <a:tailEnd/>
          </a:ln>
        </p:spPr>
        <p:txBody>
          <a:bodyPr/>
          <a:lstStyle/>
          <a:p>
            <a:endParaRPr lang="en-US"/>
          </a:p>
        </p:txBody>
      </p:sp>
      <p:sp>
        <p:nvSpPr>
          <p:cNvPr id="17421" name="Freeform 8"/>
          <p:cNvSpPr>
            <a:spLocks/>
          </p:cNvSpPr>
          <p:nvPr/>
        </p:nvSpPr>
        <p:spPr bwMode="auto">
          <a:xfrm>
            <a:off x="7997827" y="279876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2" name="Freeform 9"/>
          <p:cNvSpPr>
            <a:spLocks/>
          </p:cNvSpPr>
          <p:nvPr/>
        </p:nvSpPr>
        <p:spPr bwMode="auto">
          <a:xfrm>
            <a:off x="8926227" y="29575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3" name="Freeform 10"/>
          <p:cNvSpPr>
            <a:spLocks/>
          </p:cNvSpPr>
          <p:nvPr/>
        </p:nvSpPr>
        <p:spPr bwMode="auto">
          <a:xfrm>
            <a:off x="6751640" y="256381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4" name="Freeform 11"/>
          <p:cNvSpPr>
            <a:spLocks/>
          </p:cNvSpPr>
          <p:nvPr/>
        </p:nvSpPr>
        <p:spPr bwMode="auto">
          <a:xfrm>
            <a:off x="8111840" y="258734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5" name="Freeform 12"/>
          <p:cNvSpPr>
            <a:spLocks/>
          </p:cNvSpPr>
          <p:nvPr/>
        </p:nvSpPr>
        <p:spPr bwMode="auto">
          <a:xfrm>
            <a:off x="6099175" y="28686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6" name="Line 13"/>
          <p:cNvSpPr>
            <a:spLocks noChangeShapeType="1"/>
          </p:cNvSpPr>
          <p:nvPr/>
        </p:nvSpPr>
        <p:spPr bwMode="auto">
          <a:xfrm>
            <a:off x="4575175" y="5307013"/>
            <a:ext cx="228600" cy="76200"/>
          </a:xfrm>
          <a:prstGeom prst="line">
            <a:avLst/>
          </a:prstGeom>
          <a:noFill/>
          <a:ln w="9525">
            <a:solidFill>
              <a:schemeClr val="tx1"/>
            </a:solidFill>
            <a:round/>
            <a:headEnd/>
            <a:tailEnd/>
          </a:ln>
        </p:spPr>
        <p:txBody>
          <a:bodyPr/>
          <a:lstStyle/>
          <a:p>
            <a:endParaRPr lang="en-US"/>
          </a:p>
        </p:txBody>
      </p:sp>
      <p:sp>
        <p:nvSpPr>
          <p:cNvPr id="17427" name="Line 14"/>
          <p:cNvSpPr>
            <a:spLocks noChangeShapeType="1"/>
          </p:cNvSpPr>
          <p:nvPr/>
        </p:nvSpPr>
        <p:spPr bwMode="auto">
          <a:xfrm>
            <a:off x="6670675" y="5903913"/>
            <a:ext cx="228600" cy="76200"/>
          </a:xfrm>
          <a:prstGeom prst="line">
            <a:avLst/>
          </a:prstGeom>
          <a:noFill/>
          <a:ln w="9525">
            <a:solidFill>
              <a:schemeClr val="tx1"/>
            </a:solidFill>
            <a:round/>
            <a:headEnd/>
            <a:tailEnd/>
          </a:ln>
        </p:spPr>
        <p:txBody>
          <a:bodyPr/>
          <a:lstStyle/>
          <a:p>
            <a:endParaRPr lang="en-US"/>
          </a:p>
        </p:txBody>
      </p:sp>
      <p:sp>
        <p:nvSpPr>
          <p:cNvPr id="17428" name="Line 15"/>
          <p:cNvSpPr>
            <a:spLocks noChangeShapeType="1"/>
          </p:cNvSpPr>
          <p:nvPr/>
        </p:nvSpPr>
        <p:spPr bwMode="auto">
          <a:xfrm>
            <a:off x="6403975" y="5840413"/>
            <a:ext cx="228600" cy="76200"/>
          </a:xfrm>
          <a:prstGeom prst="line">
            <a:avLst/>
          </a:prstGeom>
          <a:noFill/>
          <a:ln w="9525">
            <a:solidFill>
              <a:schemeClr val="tx1"/>
            </a:solidFill>
            <a:round/>
            <a:headEnd/>
            <a:tailEnd/>
          </a:ln>
        </p:spPr>
        <p:txBody>
          <a:bodyPr/>
          <a:lstStyle/>
          <a:p>
            <a:endParaRPr lang="en-US"/>
          </a:p>
        </p:txBody>
      </p:sp>
      <p:sp>
        <p:nvSpPr>
          <p:cNvPr id="17429" name="Line 16"/>
          <p:cNvSpPr>
            <a:spLocks noChangeShapeType="1"/>
          </p:cNvSpPr>
          <p:nvPr/>
        </p:nvSpPr>
        <p:spPr bwMode="auto">
          <a:xfrm>
            <a:off x="6937375" y="6081714"/>
            <a:ext cx="457200" cy="139700"/>
          </a:xfrm>
          <a:prstGeom prst="line">
            <a:avLst/>
          </a:prstGeom>
          <a:noFill/>
          <a:ln w="9525">
            <a:solidFill>
              <a:schemeClr val="tx1"/>
            </a:solidFill>
            <a:round/>
            <a:headEnd/>
            <a:tailEnd/>
          </a:ln>
        </p:spPr>
        <p:txBody>
          <a:bodyPr/>
          <a:lstStyle/>
          <a:p>
            <a:endParaRPr lang="en-US"/>
          </a:p>
        </p:txBody>
      </p:sp>
      <p:sp>
        <p:nvSpPr>
          <p:cNvPr id="17430" name="Line 17"/>
          <p:cNvSpPr>
            <a:spLocks noChangeShapeType="1"/>
          </p:cNvSpPr>
          <p:nvPr/>
        </p:nvSpPr>
        <p:spPr bwMode="auto">
          <a:xfrm>
            <a:off x="5641975" y="5916613"/>
            <a:ext cx="228600" cy="76200"/>
          </a:xfrm>
          <a:prstGeom prst="line">
            <a:avLst/>
          </a:prstGeom>
          <a:noFill/>
          <a:ln w="9525">
            <a:solidFill>
              <a:schemeClr val="tx1"/>
            </a:solidFill>
            <a:round/>
            <a:headEnd/>
            <a:tailEnd/>
          </a:ln>
        </p:spPr>
        <p:txBody>
          <a:bodyPr/>
          <a:lstStyle/>
          <a:p>
            <a:endParaRPr lang="en-US"/>
          </a:p>
        </p:txBody>
      </p:sp>
      <p:sp>
        <p:nvSpPr>
          <p:cNvPr id="17431" name="Line 18"/>
          <p:cNvSpPr>
            <a:spLocks noChangeShapeType="1"/>
          </p:cNvSpPr>
          <p:nvPr/>
        </p:nvSpPr>
        <p:spPr bwMode="auto">
          <a:xfrm>
            <a:off x="4879975" y="5611813"/>
            <a:ext cx="228600" cy="76200"/>
          </a:xfrm>
          <a:prstGeom prst="line">
            <a:avLst/>
          </a:prstGeom>
          <a:noFill/>
          <a:ln w="9525">
            <a:solidFill>
              <a:schemeClr val="tx1"/>
            </a:solidFill>
            <a:round/>
            <a:headEnd/>
            <a:tailEnd/>
          </a:ln>
        </p:spPr>
        <p:txBody>
          <a:bodyPr/>
          <a:lstStyle/>
          <a:p>
            <a:endParaRPr lang="en-US"/>
          </a:p>
        </p:txBody>
      </p:sp>
      <p:sp>
        <p:nvSpPr>
          <p:cNvPr id="17432" name="Line 19"/>
          <p:cNvSpPr>
            <a:spLocks noChangeShapeType="1"/>
          </p:cNvSpPr>
          <p:nvPr/>
        </p:nvSpPr>
        <p:spPr bwMode="auto">
          <a:xfrm>
            <a:off x="6403975" y="6069013"/>
            <a:ext cx="228600" cy="76200"/>
          </a:xfrm>
          <a:prstGeom prst="line">
            <a:avLst/>
          </a:prstGeom>
          <a:noFill/>
          <a:ln w="9525">
            <a:solidFill>
              <a:schemeClr val="tx1"/>
            </a:solidFill>
            <a:round/>
            <a:headEnd/>
            <a:tailEnd/>
          </a:ln>
        </p:spPr>
        <p:txBody>
          <a:bodyPr/>
          <a:lstStyle/>
          <a:p>
            <a:endParaRPr lang="en-US"/>
          </a:p>
        </p:txBody>
      </p:sp>
      <p:sp>
        <p:nvSpPr>
          <p:cNvPr id="17433" name="Line 20"/>
          <p:cNvSpPr>
            <a:spLocks noChangeShapeType="1"/>
          </p:cNvSpPr>
          <p:nvPr/>
        </p:nvSpPr>
        <p:spPr bwMode="auto">
          <a:xfrm>
            <a:off x="5413375" y="5764213"/>
            <a:ext cx="533400" cy="152400"/>
          </a:xfrm>
          <a:prstGeom prst="line">
            <a:avLst/>
          </a:prstGeom>
          <a:noFill/>
          <a:ln w="9525">
            <a:solidFill>
              <a:schemeClr val="tx1"/>
            </a:solidFill>
            <a:round/>
            <a:headEnd/>
            <a:tailEnd/>
          </a:ln>
        </p:spPr>
        <p:txBody>
          <a:bodyPr/>
          <a:lstStyle/>
          <a:p>
            <a:endParaRPr lang="en-US"/>
          </a:p>
        </p:txBody>
      </p:sp>
      <p:sp>
        <p:nvSpPr>
          <p:cNvPr id="17434" name="Line 21"/>
          <p:cNvSpPr>
            <a:spLocks noChangeShapeType="1"/>
          </p:cNvSpPr>
          <p:nvPr/>
        </p:nvSpPr>
        <p:spPr bwMode="auto">
          <a:xfrm>
            <a:off x="5260975" y="5535613"/>
            <a:ext cx="228600" cy="76200"/>
          </a:xfrm>
          <a:prstGeom prst="line">
            <a:avLst/>
          </a:prstGeom>
          <a:noFill/>
          <a:ln w="9525">
            <a:solidFill>
              <a:schemeClr val="tx1"/>
            </a:solidFill>
            <a:round/>
            <a:headEnd/>
            <a:tailEnd/>
          </a:ln>
        </p:spPr>
        <p:txBody>
          <a:bodyPr/>
          <a:lstStyle/>
          <a:p>
            <a:endParaRPr lang="en-US"/>
          </a:p>
        </p:txBody>
      </p:sp>
      <p:sp>
        <p:nvSpPr>
          <p:cNvPr id="17435" name="Line 22"/>
          <p:cNvSpPr>
            <a:spLocks noChangeShapeType="1"/>
          </p:cNvSpPr>
          <p:nvPr/>
        </p:nvSpPr>
        <p:spPr bwMode="auto">
          <a:xfrm>
            <a:off x="6937375" y="6373813"/>
            <a:ext cx="533400" cy="152400"/>
          </a:xfrm>
          <a:prstGeom prst="line">
            <a:avLst/>
          </a:prstGeom>
          <a:noFill/>
          <a:ln w="9525">
            <a:solidFill>
              <a:schemeClr val="tx1"/>
            </a:solidFill>
            <a:round/>
            <a:headEnd/>
            <a:tailEnd/>
          </a:ln>
        </p:spPr>
        <p:txBody>
          <a:bodyPr/>
          <a:lstStyle/>
          <a:p>
            <a:endParaRPr lang="en-US"/>
          </a:p>
        </p:txBody>
      </p:sp>
      <p:sp>
        <p:nvSpPr>
          <p:cNvPr id="17436" name="Line 23"/>
          <p:cNvSpPr>
            <a:spLocks noChangeShapeType="1"/>
          </p:cNvSpPr>
          <p:nvPr/>
        </p:nvSpPr>
        <p:spPr bwMode="auto">
          <a:xfrm>
            <a:off x="6099175" y="6069013"/>
            <a:ext cx="228600" cy="76200"/>
          </a:xfrm>
          <a:prstGeom prst="line">
            <a:avLst/>
          </a:prstGeom>
          <a:noFill/>
          <a:ln w="9525">
            <a:solidFill>
              <a:schemeClr val="tx1"/>
            </a:solidFill>
            <a:round/>
            <a:headEnd/>
            <a:tailEnd/>
          </a:ln>
        </p:spPr>
        <p:txBody>
          <a:bodyPr/>
          <a:lstStyle/>
          <a:p>
            <a:endParaRPr lang="en-US"/>
          </a:p>
        </p:txBody>
      </p:sp>
      <p:sp>
        <p:nvSpPr>
          <p:cNvPr id="17437" name="Line 24"/>
          <p:cNvSpPr>
            <a:spLocks noChangeShapeType="1"/>
          </p:cNvSpPr>
          <p:nvPr/>
        </p:nvSpPr>
        <p:spPr bwMode="auto">
          <a:xfrm>
            <a:off x="4498975" y="5383213"/>
            <a:ext cx="228600" cy="76200"/>
          </a:xfrm>
          <a:prstGeom prst="line">
            <a:avLst/>
          </a:prstGeom>
          <a:noFill/>
          <a:ln w="9525">
            <a:solidFill>
              <a:schemeClr val="tx1"/>
            </a:solidFill>
            <a:round/>
            <a:headEnd/>
            <a:tailEnd/>
          </a:ln>
        </p:spPr>
        <p:txBody>
          <a:bodyPr/>
          <a:lstStyle/>
          <a:p>
            <a:endParaRPr lang="en-US"/>
          </a:p>
        </p:txBody>
      </p:sp>
      <p:sp>
        <p:nvSpPr>
          <p:cNvPr id="17438" name="Freeform 25"/>
          <p:cNvSpPr>
            <a:spLocks/>
          </p:cNvSpPr>
          <p:nvPr/>
        </p:nvSpPr>
        <p:spPr bwMode="auto">
          <a:xfrm>
            <a:off x="7242175" y="3259140"/>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39" name="Freeform 26"/>
          <p:cNvSpPr>
            <a:spLocks/>
          </p:cNvSpPr>
          <p:nvPr/>
        </p:nvSpPr>
        <p:spPr bwMode="auto">
          <a:xfrm>
            <a:off x="8762735" y="278447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40" name="Freeform 27"/>
          <p:cNvSpPr>
            <a:spLocks/>
          </p:cNvSpPr>
          <p:nvPr/>
        </p:nvSpPr>
        <p:spPr bwMode="auto">
          <a:xfrm>
            <a:off x="7927975" y="359727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41" name="Freeform 28"/>
          <p:cNvSpPr>
            <a:spLocks/>
          </p:cNvSpPr>
          <p:nvPr/>
        </p:nvSpPr>
        <p:spPr bwMode="auto">
          <a:xfrm>
            <a:off x="6708775" y="25638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42" name="Freeform 30"/>
          <p:cNvSpPr>
            <a:spLocks/>
          </p:cNvSpPr>
          <p:nvPr/>
        </p:nvSpPr>
        <p:spPr bwMode="auto">
          <a:xfrm>
            <a:off x="1524002" y="1893455"/>
            <a:ext cx="7299325" cy="3261159"/>
          </a:xfrm>
          <a:custGeom>
            <a:avLst/>
            <a:gdLst>
              <a:gd name="T0" fmla="*/ 1831088940 w 20356"/>
              <a:gd name="T1" fmla="*/ 404562449 h 21806"/>
              <a:gd name="T2" fmla="*/ 1849346586 w 20356"/>
              <a:gd name="T3" fmla="*/ 404995042 h 21806"/>
              <a:gd name="T4" fmla="*/ 1864760599 w 20356"/>
              <a:gd name="T5" fmla="*/ 397169129 h 21806"/>
              <a:gd name="T6" fmla="*/ 1867604231 w 20356"/>
              <a:gd name="T7" fmla="*/ 359280837 h 21806"/>
              <a:gd name="T8" fmla="*/ 1688697722 w 20356"/>
              <a:gd name="T9" fmla="*/ 337063298 h 21806"/>
              <a:gd name="T10" fmla="*/ 1550251482 w 20356"/>
              <a:gd name="T11" fmla="*/ 305702863 h 21806"/>
              <a:gd name="T12" fmla="*/ 1434832970 w 20356"/>
              <a:gd name="T13" fmla="*/ 284802101 h 21806"/>
              <a:gd name="T14" fmla="*/ 1296386730 w 20356"/>
              <a:gd name="T15" fmla="*/ 274361150 h 21806"/>
              <a:gd name="T16" fmla="*/ 1149224522 w 20356"/>
              <a:gd name="T17" fmla="*/ 232541110 h 21806"/>
              <a:gd name="T18" fmla="*/ 952977550 w 20356"/>
              <a:gd name="T19" fmla="*/ 184211866 h 21806"/>
              <a:gd name="T20" fmla="*/ 736637355 w 20356"/>
              <a:gd name="T21" fmla="*/ 152851431 h 21806"/>
              <a:gd name="T22" fmla="*/ 626999854 w 20356"/>
              <a:gd name="T23" fmla="*/ 113665049 h 21806"/>
              <a:gd name="T24" fmla="*/ 456809011 w 20356"/>
              <a:gd name="T25" fmla="*/ 77093602 h 21806"/>
              <a:gd name="T26" fmla="*/ 321206707 w 20356"/>
              <a:gd name="T27" fmla="*/ 67950689 h 21806"/>
              <a:gd name="T28" fmla="*/ 220193169 w 20356"/>
              <a:gd name="T29" fmla="*/ 35273400 h 21806"/>
              <a:gd name="T30" fmla="*/ 96151034 w 20356"/>
              <a:gd name="T31" fmla="*/ 19602646 h 21806"/>
              <a:gd name="T32" fmla="*/ 3853505 w 20356"/>
              <a:gd name="T33" fmla="*/ 0 h 21806"/>
              <a:gd name="T34" fmla="*/ 3853505 w 20356"/>
              <a:gd name="T35" fmla="*/ 20900702 h 21806"/>
              <a:gd name="T36" fmla="*/ 950133312 w 20356"/>
              <a:gd name="T37" fmla="*/ 232559901 h 21806"/>
              <a:gd name="T38" fmla="*/ 1804115023 w 20356"/>
              <a:gd name="T39" fmla="*/ 410224845 h 218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356"/>
              <a:gd name="T61" fmla="*/ 0 h 21806"/>
              <a:gd name="T62" fmla="*/ 20356 w 20356"/>
              <a:gd name="T63" fmla="*/ 21806 h 218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356" h="21806">
                <a:moveTo>
                  <a:pt x="19958" y="21505"/>
                </a:moveTo>
                <a:lnTo>
                  <a:pt x="20157" y="21528"/>
                </a:lnTo>
                <a:lnTo>
                  <a:pt x="20325" y="21112"/>
                </a:lnTo>
                <a:cubicBezTo>
                  <a:pt x="20335" y="20441"/>
                  <a:pt x="20346" y="19769"/>
                  <a:pt x="20356" y="19098"/>
                </a:cubicBezTo>
                <a:lnTo>
                  <a:pt x="18406" y="17917"/>
                </a:lnTo>
                <a:lnTo>
                  <a:pt x="16897" y="16250"/>
                </a:lnTo>
                <a:lnTo>
                  <a:pt x="15639" y="15139"/>
                </a:lnTo>
                <a:lnTo>
                  <a:pt x="14130" y="14584"/>
                </a:lnTo>
                <a:lnTo>
                  <a:pt x="12526" y="12361"/>
                </a:lnTo>
                <a:lnTo>
                  <a:pt x="10387" y="9792"/>
                </a:lnTo>
                <a:lnTo>
                  <a:pt x="8029" y="8125"/>
                </a:lnTo>
                <a:lnTo>
                  <a:pt x="6834" y="6042"/>
                </a:lnTo>
                <a:lnTo>
                  <a:pt x="4979" y="4098"/>
                </a:lnTo>
                <a:lnTo>
                  <a:pt x="3501" y="3612"/>
                </a:lnTo>
                <a:lnTo>
                  <a:pt x="2400" y="1875"/>
                </a:lnTo>
                <a:lnTo>
                  <a:pt x="1048" y="1042"/>
                </a:lnTo>
                <a:lnTo>
                  <a:pt x="42" y="0"/>
                </a:lnTo>
                <a:cubicBezTo>
                  <a:pt x="0" y="185"/>
                  <a:pt x="84" y="926"/>
                  <a:pt x="42" y="1111"/>
                </a:cubicBezTo>
                <a:lnTo>
                  <a:pt x="10356" y="12362"/>
                </a:lnTo>
                <a:lnTo>
                  <a:pt x="19664" y="21806"/>
                </a:lnTo>
              </a:path>
            </a:pathLst>
          </a:custGeom>
          <a:solidFill>
            <a:srgbClr val="CC9900"/>
          </a:solidFill>
          <a:ln w="9525">
            <a:solidFill>
              <a:schemeClr val="tx1"/>
            </a:solidFill>
            <a:round/>
            <a:headEnd/>
            <a:tailEnd/>
          </a:ln>
        </p:spPr>
        <p:txBody>
          <a:bodyPr/>
          <a:lstStyle/>
          <a:p>
            <a:endParaRPr lang="en-US"/>
          </a:p>
        </p:txBody>
      </p:sp>
      <p:sp>
        <p:nvSpPr>
          <p:cNvPr id="146" name="Line 31"/>
          <p:cNvSpPr>
            <a:spLocks noChangeShapeType="1"/>
          </p:cNvSpPr>
          <p:nvPr/>
        </p:nvSpPr>
        <p:spPr bwMode="auto">
          <a:xfrm flipH="1" flipV="1">
            <a:off x="1524001" y="2118592"/>
            <a:ext cx="5578764" cy="2407227"/>
          </a:xfrm>
          <a:prstGeom prst="line">
            <a:avLst/>
          </a:prstGeom>
          <a:noFill/>
          <a:ln w="127000">
            <a:solidFill>
              <a:schemeClr val="bg1">
                <a:lumMod val="50000"/>
              </a:schemeClr>
            </a:solidFill>
            <a:round/>
            <a:headEnd/>
            <a:tailEnd/>
          </a:ln>
          <a:effectLst/>
        </p:spPr>
        <p:txBody>
          <a:bodyPr/>
          <a:lstStyle/>
          <a:p>
            <a:pPr>
              <a:defRPr/>
            </a:pPr>
            <a:endParaRPr lang="en-US">
              <a:solidFill>
                <a:srgbClr val="000000"/>
              </a:solidFill>
              <a:latin typeface="Arial" pitchFamily="34" charset="0"/>
            </a:endParaRPr>
          </a:p>
        </p:txBody>
      </p:sp>
      <p:sp>
        <p:nvSpPr>
          <p:cNvPr id="17445" name="Freeform 75"/>
          <p:cNvSpPr>
            <a:spLocks/>
          </p:cNvSpPr>
          <p:nvPr/>
        </p:nvSpPr>
        <p:spPr bwMode="auto">
          <a:xfrm>
            <a:off x="7710490" y="3219452"/>
            <a:ext cx="2817551" cy="3452813"/>
          </a:xfrm>
          <a:custGeom>
            <a:avLst/>
            <a:gdLst>
              <a:gd name="T0" fmla="*/ 127000 w 1773"/>
              <a:gd name="T1" fmla="*/ 2935287 h 2080"/>
              <a:gd name="T2" fmla="*/ 655638 w 1773"/>
              <a:gd name="T3" fmla="*/ 2654300 h 2080"/>
              <a:gd name="T4" fmla="*/ 1041400 w 1773"/>
              <a:gd name="T5" fmla="*/ 2197100 h 2080"/>
              <a:gd name="T6" fmla="*/ 1674813 w 1773"/>
              <a:gd name="T7" fmla="*/ 1203325 h 2080"/>
              <a:gd name="T8" fmla="*/ 2228851 w 1773"/>
              <a:gd name="T9" fmla="*/ 384175 h 2080"/>
              <a:gd name="T10" fmla="*/ 2814638 w 1773"/>
              <a:gd name="T11" fmla="*/ 0 h 2080"/>
              <a:gd name="T12" fmla="*/ 2809876 w 1773"/>
              <a:gd name="T13" fmla="*/ 1860550 h 2080"/>
              <a:gd name="T14" fmla="*/ 0 w 1773"/>
              <a:gd name="T15" fmla="*/ 3302000 h 2080"/>
              <a:gd name="T16" fmla="*/ 127000 w 1773"/>
              <a:gd name="T17" fmla="*/ 2935287 h 2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3"/>
              <a:gd name="T28" fmla="*/ 0 h 2080"/>
              <a:gd name="T29" fmla="*/ 1773 w 1773"/>
              <a:gd name="T30" fmla="*/ 2080 h 2080"/>
              <a:gd name="connsiteX0" fmla="*/ 451 w 10000"/>
              <a:gd name="connsiteY0" fmla="*/ 8889 h 10000"/>
              <a:gd name="connsiteX1" fmla="*/ 2329 w 10000"/>
              <a:gd name="connsiteY1" fmla="*/ 8038 h 10000"/>
              <a:gd name="connsiteX2" fmla="*/ 3700 w 10000"/>
              <a:gd name="connsiteY2" fmla="*/ 6654 h 10000"/>
              <a:gd name="connsiteX3" fmla="*/ 5950 w 10000"/>
              <a:gd name="connsiteY3" fmla="*/ 3644 h 10000"/>
              <a:gd name="connsiteX4" fmla="*/ 7919 w 10000"/>
              <a:gd name="connsiteY4" fmla="*/ 1163 h 10000"/>
              <a:gd name="connsiteX5" fmla="*/ 10000 w 10000"/>
              <a:gd name="connsiteY5" fmla="*/ 0 h 10000"/>
              <a:gd name="connsiteX6" fmla="*/ 9983 w 10000"/>
              <a:gd name="connsiteY6" fmla="*/ 5834 h 10000"/>
              <a:gd name="connsiteX7" fmla="*/ 0 w 10000"/>
              <a:gd name="connsiteY7" fmla="*/ 10000 h 10000"/>
              <a:gd name="connsiteX8" fmla="*/ 451 w 10000"/>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0 w 10016"/>
              <a:gd name="connsiteY7" fmla="*/ 10000 h 10000"/>
              <a:gd name="connsiteX8" fmla="*/ 451 w 10016"/>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0 w 10016"/>
              <a:gd name="connsiteY8" fmla="*/ 10000 h 10000"/>
              <a:gd name="connsiteX9" fmla="*/ 451 w 10016"/>
              <a:gd name="connsiteY9"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0 w 10016"/>
              <a:gd name="connsiteY9" fmla="*/ 10000 h 10000"/>
              <a:gd name="connsiteX10" fmla="*/ 451 w 10016"/>
              <a:gd name="connsiteY10"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0 w 10016"/>
              <a:gd name="connsiteY10" fmla="*/ 10000 h 10000"/>
              <a:gd name="connsiteX11" fmla="*/ 451 w 10016"/>
              <a:gd name="connsiteY11"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3687 w 10016"/>
              <a:gd name="connsiteY10" fmla="*/ 8441 h 10000"/>
              <a:gd name="connsiteX11" fmla="*/ 0 w 10016"/>
              <a:gd name="connsiteY11" fmla="*/ 10000 h 10000"/>
              <a:gd name="connsiteX12" fmla="*/ 451 w 10016"/>
              <a:gd name="connsiteY12" fmla="*/ 88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6" h="10000">
                <a:moveTo>
                  <a:pt x="451" y="8889"/>
                </a:moveTo>
                <a:lnTo>
                  <a:pt x="2329" y="8038"/>
                </a:lnTo>
                <a:lnTo>
                  <a:pt x="3700" y="6654"/>
                </a:lnTo>
                <a:lnTo>
                  <a:pt x="5950" y="3644"/>
                </a:lnTo>
                <a:lnTo>
                  <a:pt x="7919" y="1163"/>
                </a:lnTo>
                <a:lnTo>
                  <a:pt x="10000" y="0"/>
                </a:lnTo>
                <a:cubicBezTo>
                  <a:pt x="9994" y="1878"/>
                  <a:pt x="10016" y="1286"/>
                  <a:pt x="10010" y="3164"/>
                </a:cubicBezTo>
                <a:lnTo>
                  <a:pt x="8699" y="3785"/>
                </a:lnTo>
                <a:lnTo>
                  <a:pt x="6613" y="5661"/>
                </a:lnTo>
                <a:lnTo>
                  <a:pt x="5448" y="7294"/>
                </a:lnTo>
                <a:lnTo>
                  <a:pt x="3687" y="8441"/>
                </a:lnTo>
                <a:lnTo>
                  <a:pt x="0" y="10000"/>
                </a:lnTo>
                <a:lnTo>
                  <a:pt x="451" y="8889"/>
                </a:lnTo>
                <a:close/>
              </a:path>
            </a:pathLst>
          </a:custGeom>
          <a:solidFill>
            <a:srgbClr val="3366FF">
              <a:alpha val="50195"/>
            </a:srgbClr>
          </a:solidFill>
          <a:ln w="9525">
            <a:solidFill>
              <a:schemeClr val="tx1"/>
            </a:solidFill>
            <a:round/>
            <a:headEnd/>
            <a:tailEnd/>
          </a:ln>
        </p:spPr>
        <p:txBody>
          <a:bodyPr/>
          <a:lstStyle/>
          <a:p>
            <a:endParaRPr lang="en-US"/>
          </a:p>
        </p:txBody>
      </p:sp>
      <p:sp>
        <p:nvSpPr>
          <p:cNvPr id="17446" name="Freeform 76"/>
          <p:cNvSpPr>
            <a:spLocks/>
          </p:cNvSpPr>
          <p:nvPr/>
        </p:nvSpPr>
        <p:spPr bwMode="auto">
          <a:xfrm>
            <a:off x="7667628" y="6243639"/>
            <a:ext cx="174625" cy="431800"/>
          </a:xfrm>
          <a:custGeom>
            <a:avLst/>
            <a:gdLst>
              <a:gd name="T0" fmla="*/ 0 w 90"/>
              <a:gd name="T1" fmla="*/ 76200 h 240"/>
              <a:gd name="T2" fmla="*/ 0 w 90"/>
              <a:gd name="T3" fmla="*/ 381000 h 240"/>
              <a:gd name="T4" fmla="*/ 85725 w 90"/>
              <a:gd name="T5" fmla="*/ 295275 h 240"/>
              <a:gd name="T6" fmla="*/ 142875 w 90"/>
              <a:gd name="T7" fmla="*/ 0 h 240"/>
              <a:gd name="T8" fmla="*/ 0 w 90"/>
              <a:gd name="T9" fmla="*/ 76200 h 240"/>
              <a:gd name="T10" fmla="*/ 0 60000 65536"/>
              <a:gd name="T11" fmla="*/ 0 60000 65536"/>
              <a:gd name="T12" fmla="*/ 0 60000 65536"/>
              <a:gd name="T13" fmla="*/ 0 60000 65536"/>
              <a:gd name="T14" fmla="*/ 0 60000 65536"/>
              <a:gd name="T15" fmla="*/ 0 w 90"/>
              <a:gd name="T16" fmla="*/ 0 h 240"/>
              <a:gd name="T17" fmla="*/ 90 w 90"/>
              <a:gd name="T18" fmla="*/ 240 h 240"/>
            </a:gdLst>
            <a:ahLst/>
            <a:cxnLst>
              <a:cxn ang="T10">
                <a:pos x="T0" y="T1"/>
              </a:cxn>
              <a:cxn ang="T11">
                <a:pos x="T2" y="T3"/>
              </a:cxn>
              <a:cxn ang="T12">
                <a:pos x="T4" y="T5"/>
              </a:cxn>
              <a:cxn ang="T13">
                <a:pos x="T6" y="T7"/>
              </a:cxn>
              <a:cxn ang="T14">
                <a:pos x="T8" y="T9"/>
              </a:cxn>
            </a:cxnLst>
            <a:rect l="T15" t="T16" r="T17" b="T18"/>
            <a:pathLst>
              <a:path w="90" h="240">
                <a:moveTo>
                  <a:pt x="0" y="48"/>
                </a:moveTo>
                <a:lnTo>
                  <a:pt x="0" y="240"/>
                </a:lnTo>
                <a:lnTo>
                  <a:pt x="54" y="186"/>
                </a:lnTo>
                <a:lnTo>
                  <a:pt x="90" y="0"/>
                </a:lnTo>
                <a:lnTo>
                  <a:pt x="0" y="48"/>
                </a:lnTo>
                <a:close/>
              </a:path>
            </a:pathLst>
          </a:custGeom>
          <a:solidFill>
            <a:srgbClr val="0066FF"/>
          </a:solidFill>
          <a:ln w="9525" cap="flat" cmpd="sng">
            <a:solidFill>
              <a:schemeClr val="tx1"/>
            </a:solidFill>
            <a:prstDash val="solid"/>
            <a:round/>
            <a:headEnd type="none" w="med" len="med"/>
            <a:tailEnd type="none" w="med" len="med"/>
          </a:ln>
        </p:spPr>
        <p:txBody>
          <a:bodyPr/>
          <a:lstStyle/>
          <a:p>
            <a:endParaRPr lang="en-US"/>
          </a:p>
        </p:txBody>
      </p:sp>
      <p:sp>
        <p:nvSpPr>
          <p:cNvPr id="17447" name="Freeform 77"/>
          <p:cNvSpPr>
            <a:spLocks/>
          </p:cNvSpPr>
          <p:nvPr/>
        </p:nvSpPr>
        <p:spPr bwMode="auto">
          <a:xfrm>
            <a:off x="9118601" y="4021141"/>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a:p>
        </p:txBody>
      </p:sp>
      <p:sp>
        <p:nvSpPr>
          <p:cNvPr id="17448" name="Freeform 78"/>
          <p:cNvSpPr>
            <a:spLocks/>
          </p:cNvSpPr>
          <p:nvPr/>
        </p:nvSpPr>
        <p:spPr bwMode="auto">
          <a:xfrm>
            <a:off x="9832975" y="3071816"/>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a:p>
        </p:txBody>
      </p:sp>
      <p:sp>
        <p:nvSpPr>
          <p:cNvPr id="17449" name="Freeform 33"/>
          <p:cNvSpPr>
            <a:spLocks/>
          </p:cNvSpPr>
          <p:nvPr/>
        </p:nvSpPr>
        <p:spPr bwMode="auto">
          <a:xfrm>
            <a:off x="5000626" y="4175271"/>
            <a:ext cx="1017732" cy="1368280"/>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00" h="10804">
                <a:moveTo>
                  <a:pt x="3160" y="10536"/>
                </a:moveTo>
                <a:lnTo>
                  <a:pt x="4167" y="8661"/>
                </a:lnTo>
                <a:lnTo>
                  <a:pt x="7500" y="4375"/>
                </a:lnTo>
                <a:lnTo>
                  <a:pt x="9167" y="2947"/>
                </a:lnTo>
                <a:lnTo>
                  <a:pt x="10000" y="804"/>
                </a:lnTo>
                <a:lnTo>
                  <a:pt x="8646" y="0"/>
                </a:lnTo>
                <a:lnTo>
                  <a:pt x="5000" y="2947"/>
                </a:lnTo>
                <a:lnTo>
                  <a:pt x="2500" y="6518"/>
                </a:lnTo>
                <a:lnTo>
                  <a:pt x="0" y="9375"/>
                </a:lnTo>
                <a:lnTo>
                  <a:pt x="1667" y="10804"/>
                </a:lnTo>
                <a:lnTo>
                  <a:pt x="3160" y="10536"/>
                </a:lnTo>
                <a:close/>
              </a:path>
            </a:pathLst>
          </a:custGeom>
          <a:solidFill>
            <a:srgbClr val="CC9900"/>
          </a:solidFill>
          <a:ln w="9525">
            <a:solidFill>
              <a:schemeClr val="tx1"/>
            </a:solidFill>
            <a:round/>
            <a:headEnd/>
            <a:tailEnd/>
          </a:ln>
        </p:spPr>
        <p:txBody>
          <a:bodyPr/>
          <a:lstStyle/>
          <a:p>
            <a:endParaRPr lang="en-US"/>
          </a:p>
        </p:txBody>
      </p:sp>
      <p:sp>
        <p:nvSpPr>
          <p:cNvPr id="17450" name="Freeform 34"/>
          <p:cNvSpPr>
            <a:spLocks/>
          </p:cNvSpPr>
          <p:nvPr/>
        </p:nvSpPr>
        <p:spPr bwMode="auto">
          <a:xfrm>
            <a:off x="2320450" y="3249613"/>
            <a:ext cx="1327151" cy="1487488"/>
          </a:xfrm>
          <a:custGeom>
            <a:avLst/>
            <a:gdLst>
              <a:gd name="T0" fmla="*/ 44630058 w 10296"/>
              <a:gd name="T1" fmla="*/ 188097329 h 10331"/>
              <a:gd name="T2" fmla="*/ 67410342 w 10296"/>
              <a:gd name="T3" fmla="*/ 175057229 h 10331"/>
              <a:gd name="T4" fmla="*/ 112987425 w 10296"/>
              <a:gd name="T5" fmla="*/ 96795571 h 10331"/>
              <a:gd name="T6" fmla="*/ 135767742 w 10296"/>
              <a:gd name="T7" fmla="*/ 70715352 h 10331"/>
              <a:gd name="T8" fmla="*/ 171076286 w 10296"/>
              <a:gd name="T9" fmla="*/ 0 h 10331"/>
              <a:gd name="T10" fmla="*/ 135086475 w 10296"/>
              <a:gd name="T11" fmla="*/ 6903551 h 10331"/>
              <a:gd name="T12" fmla="*/ 78808685 w 10296"/>
              <a:gd name="T13" fmla="*/ 70715352 h 10331"/>
              <a:gd name="T14" fmla="*/ 44630058 w 10296"/>
              <a:gd name="T15" fmla="*/ 135916015 h 10331"/>
              <a:gd name="T16" fmla="*/ 0 w 10296"/>
              <a:gd name="T17" fmla="*/ 199499768 h 10331"/>
              <a:gd name="T18" fmla="*/ 33231594 w 10296"/>
              <a:gd name="T19" fmla="*/ 214177673 h 10331"/>
              <a:gd name="T20" fmla="*/ 44630058 w 10296"/>
              <a:gd name="T21" fmla="*/ 188097329 h 10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96"/>
              <a:gd name="T34" fmla="*/ 0 h 10331"/>
              <a:gd name="T35" fmla="*/ 10296 w 10296"/>
              <a:gd name="T36" fmla="*/ 10331 h 10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96" h="10331">
                <a:moveTo>
                  <a:pt x="2686" y="9073"/>
                </a:moveTo>
                <a:lnTo>
                  <a:pt x="4057" y="8444"/>
                </a:lnTo>
                <a:lnTo>
                  <a:pt x="6800" y="4669"/>
                </a:lnTo>
                <a:lnTo>
                  <a:pt x="8171" y="3411"/>
                </a:lnTo>
                <a:lnTo>
                  <a:pt x="10296" y="0"/>
                </a:lnTo>
                <a:lnTo>
                  <a:pt x="8130" y="333"/>
                </a:lnTo>
                <a:lnTo>
                  <a:pt x="4743" y="3411"/>
                </a:lnTo>
                <a:lnTo>
                  <a:pt x="2686" y="6556"/>
                </a:lnTo>
                <a:lnTo>
                  <a:pt x="0" y="9623"/>
                </a:lnTo>
                <a:lnTo>
                  <a:pt x="2000" y="10331"/>
                </a:lnTo>
                <a:lnTo>
                  <a:pt x="2686" y="9073"/>
                </a:lnTo>
                <a:close/>
              </a:path>
            </a:pathLst>
          </a:custGeom>
          <a:solidFill>
            <a:srgbClr val="CC9900"/>
          </a:solidFill>
          <a:ln w="9525">
            <a:solidFill>
              <a:schemeClr val="tx1"/>
            </a:solidFill>
            <a:round/>
            <a:headEnd/>
            <a:tailEnd/>
          </a:ln>
        </p:spPr>
        <p:txBody>
          <a:bodyPr/>
          <a:lstStyle/>
          <a:p>
            <a:endParaRPr lang="en-US"/>
          </a:p>
        </p:txBody>
      </p:sp>
      <p:sp>
        <p:nvSpPr>
          <p:cNvPr id="17451" name="Freeform 36"/>
          <p:cNvSpPr>
            <a:spLocks/>
          </p:cNvSpPr>
          <p:nvPr/>
        </p:nvSpPr>
        <p:spPr bwMode="auto">
          <a:xfrm>
            <a:off x="5105402" y="4243534"/>
            <a:ext cx="878033" cy="1233343"/>
          </a:xfrm>
          <a:custGeom>
            <a:avLst/>
            <a:gdLst>
              <a:gd name="T0" fmla="*/ 727075 w 434"/>
              <a:gd name="T1" fmla="*/ 0 h 576"/>
              <a:gd name="T2" fmla="*/ 447302 w 434"/>
              <a:gd name="T3" fmla="*/ 336021 h 576"/>
              <a:gd name="T4" fmla="*/ 308253 w 434"/>
              <a:gd name="T5" fmla="*/ 626539 h 576"/>
              <a:gd name="T6" fmla="*/ 0 w 434"/>
              <a:gd name="T7" fmla="*/ 1008063 h 576"/>
              <a:gd name="T8" fmla="*/ 0 60000 65536"/>
              <a:gd name="T9" fmla="*/ 0 60000 65536"/>
              <a:gd name="T10" fmla="*/ 0 60000 65536"/>
              <a:gd name="T11" fmla="*/ 0 60000 65536"/>
              <a:gd name="T12" fmla="*/ 0 w 434"/>
              <a:gd name="T13" fmla="*/ 0 h 576"/>
              <a:gd name="T14" fmla="*/ 434 w 434"/>
              <a:gd name="T15" fmla="*/ 576 h 576"/>
            </a:gdLst>
            <a:ahLst/>
            <a:cxnLst>
              <a:cxn ang="T8">
                <a:pos x="T0" y="T1"/>
              </a:cxn>
              <a:cxn ang="T9">
                <a:pos x="T2" y="T3"/>
              </a:cxn>
              <a:cxn ang="T10">
                <a:pos x="T4" y="T5"/>
              </a:cxn>
              <a:cxn ang="T11">
                <a:pos x="T6" y="T7"/>
              </a:cxn>
            </a:cxnLst>
            <a:rect l="T12" t="T13" r="T14" b="T15"/>
            <a:pathLst>
              <a:path w="434" h="576">
                <a:moveTo>
                  <a:pt x="434" y="0"/>
                </a:moveTo>
                <a:lnTo>
                  <a:pt x="267" y="192"/>
                </a:lnTo>
                <a:lnTo>
                  <a:pt x="184" y="358"/>
                </a:lnTo>
                <a:lnTo>
                  <a:pt x="0" y="576"/>
                </a:lnTo>
              </a:path>
            </a:pathLst>
          </a:custGeom>
          <a:noFill/>
          <a:ln w="76200" cmpd="sng">
            <a:solidFill>
              <a:srgbClr val="0000FF"/>
            </a:solidFill>
            <a:round/>
            <a:headEnd type="none" w="med" len="med"/>
            <a:tailEnd type="triangle" w="med" len="med"/>
          </a:ln>
        </p:spPr>
        <p:txBody>
          <a:bodyPr/>
          <a:lstStyle/>
          <a:p>
            <a:endParaRPr lang="en-US"/>
          </a:p>
        </p:txBody>
      </p:sp>
      <p:sp>
        <p:nvSpPr>
          <p:cNvPr id="17452" name="Freeform 37"/>
          <p:cNvSpPr>
            <a:spLocks/>
          </p:cNvSpPr>
          <p:nvPr/>
        </p:nvSpPr>
        <p:spPr bwMode="auto">
          <a:xfrm>
            <a:off x="2373949" y="3245169"/>
            <a:ext cx="1211263" cy="1389063"/>
          </a:xfrm>
          <a:custGeom>
            <a:avLst/>
            <a:gdLst>
              <a:gd name="T0" fmla="*/ 1211262 w 434"/>
              <a:gd name="T1" fmla="*/ 0 h 576"/>
              <a:gd name="T2" fmla="*/ 745177 w 434"/>
              <a:gd name="T3" fmla="*/ 463021 h 576"/>
              <a:gd name="T4" fmla="*/ 513530 w 434"/>
              <a:gd name="T5" fmla="*/ 863341 h 576"/>
              <a:gd name="T6" fmla="*/ 0 w 434"/>
              <a:gd name="T7" fmla="*/ 1389062 h 576"/>
              <a:gd name="T8" fmla="*/ 0 60000 65536"/>
              <a:gd name="T9" fmla="*/ 0 60000 65536"/>
              <a:gd name="T10" fmla="*/ 0 60000 65536"/>
              <a:gd name="T11" fmla="*/ 0 60000 65536"/>
              <a:gd name="T12" fmla="*/ 0 w 434"/>
              <a:gd name="T13" fmla="*/ 0 h 576"/>
              <a:gd name="T14" fmla="*/ 434 w 434"/>
              <a:gd name="T15" fmla="*/ 576 h 576"/>
            </a:gdLst>
            <a:ahLst/>
            <a:cxnLst>
              <a:cxn ang="T8">
                <a:pos x="T0" y="T1"/>
              </a:cxn>
              <a:cxn ang="T9">
                <a:pos x="T2" y="T3"/>
              </a:cxn>
              <a:cxn ang="T10">
                <a:pos x="T4" y="T5"/>
              </a:cxn>
              <a:cxn ang="T11">
                <a:pos x="T6" y="T7"/>
              </a:cxn>
            </a:cxnLst>
            <a:rect l="T12" t="T13" r="T14" b="T15"/>
            <a:pathLst>
              <a:path w="434" h="576">
                <a:moveTo>
                  <a:pt x="434" y="0"/>
                </a:moveTo>
                <a:lnTo>
                  <a:pt x="267" y="192"/>
                </a:lnTo>
                <a:lnTo>
                  <a:pt x="184" y="358"/>
                </a:lnTo>
                <a:lnTo>
                  <a:pt x="0" y="576"/>
                </a:lnTo>
              </a:path>
            </a:pathLst>
          </a:custGeom>
          <a:noFill/>
          <a:ln w="76200" cmpd="sng">
            <a:solidFill>
              <a:srgbClr val="0000FF"/>
            </a:solidFill>
            <a:round/>
            <a:headEnd type="none" w="med" len="med"/>
            <a:tailEnd type="triangle" w="med" len="med"/>
          </a:ln>
        </p:spPr>
        <p:txBody>
          <a:bodyPr/>
          <a:lstStyle/>
          <a:p>
            <a:endParaRPr lang="en-US"/>
          </a:p>
        </p:txBody>
      </p:sp>
      <p:sp>
        <p:nvSpPr>
          <p:cNvPr id="17453" name="Freeform 38"/>
          <p:cNvSpPr>
            <a:spLocks/>
          </p:cNvSpPr>
          <p:nvPr/>
        </p:nvSpPr>
        <p:spPr bwMode="auto">
          <a:xfrm>
            <a:off x="6619033" y="5153829"/>
            <a:ext cx="438151" cy="476251"/>
          </a:xfrm>
          <a:custGeom>
            <a:avLst/>
            <a:gdLst>
              <a:gd name="T0" fmla="*/ 438150 w 336"/>
              <a:gd name="T1" fmla="*/ 0 h 426"/>
              <a:gd name="T2" fmla="*/ 329916 w 336"/>
              <a:gd name="T3" fmla="*/ 182227 h 426"/>
              <a:gd name="T4" fmla="*/ 165610 w 336"/>
              <a:gd name="T5" fmla="*/ 377870 h 426"/>
              <a:gd name="T6" fmla="*/ 0 w 336"/>
              <a:gd name="T7" fmla="*/ 47625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54" name="Freeform 39"/>
          <p:cNvSpPr>
            <a:spLocks/>
          </p:cNvSpPr>
          <p:nvPr/>
        </p:nvSpPr>
        <p:spPr bwMode="auto">
          <a:xfrm>
            <a:off x="5699762" y="4985035"/>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55" name="Freeform 42"/>
          <p:cNvSpPr>
            <a:spLocks/>
          </p:cNvSpPr>
          <p:nvPr/>
        </p:nvSpPr>
        <p:spPr bwMode="auto">
          <a:xfrm>
            <a:off x="2974978" y="26114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56" name="Freeform 80"/>
          <p:cNvSpPr>
            <a:spLocks/>
          </p:cNvSpPr>
          <p:nvPr/>
        </p:nvSpPr>
        <p:spPr bwMode="auto">
          <a:xfrm>
            <a:off x="8791575" y="4468813"/>
            <a:ext cx="234951" cy="533400"/>
          </a:xfrm>
          <a:custGeom>
            <a:avLst/>
            <a:gdLst>
              <a:gd name="T0" fmla="*/ 234950 w 148"/>
              <a:gd name="T1" fmla="*/ 0 h 336"/>
              <a:gd name="T2" fmla="*/ 114300 w 148"/>
              <a:gd name="T3" fmla="*/ 330200 h 336"/>
              <a:gd name="T4" fmla="*/ 0 w 148"/>
              <a:gd name="T5" fmla="*/ 533400 h 336"/>
              <a:gd name="T6" fmla="*/ 0 60000 65536"/>
              <a:gd name="T7" fmla="*/ 0 60000 65536"/>
              <a:gd name="T8" fmla="*/ 0 60000 65536"/>
              <a:gd name="T9" fmla="*/ 0 w 148"/>
              <a:gd name="T10" fmla="*/ 0 h 336"/>
              <a:gd name="T11" fmla="*/ 148 w 148"/>
              <a:gd name="T12" fmla="*/ 336 h 336"/>
            </a:gdLst>
            <a:ahLst/>
            <a:cxnLst>
              <a:cxn ang="T6">
                <a:pos x="T0" y="T1"/>
              </a:cxn>
              <a:cxn ang="T7">
                <a:pos x="T2" y="T3"/>
              </a:cxn>
              <a:cxn ang="T8">
                <a:pos x="T4" y="T5"/>
              </a:cxn>
            </a:cxnLst>
            <a:rect l="T9" t="T10" r="T11" b="T12"/>
            <a:pathLst>
              <a:path w="148" h="336">
                <a:moveTo>
                  <a:pt x="148" y="0"/>
                </a:moveTo>
                <a:lnTo>
                  <a:pt x="72" y="208"/>
                </a:lnTo>
                <a:lnTo>
                  <a:pt x="0" y="336"/>
                </a:lnTo>
              </a:path>
            </a:pathLst>
          </a:custGeom>
          <a:noFill/>
          <a:ln w="19050" cap="flat" cmpd="sng">
            <a:solidFill>
              <a:srgbClr val="000066"/>
            </a:solidFill>
            <a:prstDash val="dash"/>
            <a:round/>
            <a:headEnd type="none" w="med" len="med"/>
            <a:tailEnd type="triangle" w="med" len="med"/>
          </a:ln>
        </p:spPr>
        <p:txBody>
          <a:bodyPr/>
          <a:lstStyle/>
          <a:p>
            <a:endParaRPr lang="en-US"/>
          </a:p>
        </p:txBody>
      </p:sp>
      <p:sp>
        <p:nvSpPr>
          <p:cNvPr id="17459" name="Line 24"/>
          <p:cNvSpPr>
            <a:spLocks noChangeShapeType="1"/>
          </p:cNvSpPr>
          <p:nvPr/>
        </p:nvSpPr>
        <p:spPr bwMode="auto">
          <a:xfrm>
            <a:off x="3851275" y="5240339"/>
            <a:ext cx="228600" cy="76200"/>
          </a:xfrm>
          <a:prstGeom prst="line">
            <a:avLst/>
          </a:prstGeom>
          <a:noFill/>
          <a:ln w="9525">
            <a:solidFill>
              <a:schemeClr val="tx1"/>
            </a:solidFill>
            <a:round/>
            <a:headEnd/>
            <a:tailEnd/>
          </a:ln>
        </p:spPr>
        <p:txBody>
          <a:bodyPr/>
          <a:lstStyle/>
          <a:p>
            <a:endParaRPr lang="en-US"/>
          </a:p>
        </p:txBody>
      </p:sp>
      <p:sp>
        <p:nvSpPr>
          <p:cNvPr id="17460" name="Line 24"/>
          <p:cNvSpPr>
            <a:spLocks noChangeShapeType="1"/>
          </p:cNvSpPr>
          <p:nvPr/>
        </p:nvSpPr>
        <p:spPr bwMode="auto">
          <a:xfrm>
            <a:off x="2519680" y="4718368"/>
            <a:ext cx="228600" cy="76200"/>
          </a:xfrm>
          <a:prstGeom prst="line">
            <a:avLst/>
          </a:prstGeom>
          <a:noFill/>
          <a:ln w="9525">
            <a:solidFill>
              <a:schemeClr val="tx1"/>
            </a:solidFill>
            <a:round/>
            <a:headEnd/>
            <a:tailEnd/>
          </a:ln>
        </p:spPr>
        <p:txBody>
          <a:bodyPr/>
          <a:lstStyle/>
          <a:p>
            <a:endParaRPr lang="en-US"/>
          </a:p>
        </p:txBody>
      </p:sp>
      <p:sp>
        <p:nvSpPr>
          <p:cNvPr id="17461" name="Line 24"/>
          <p:cNvSpPr>
            <a:spLocks noChangeShapeType="1"/>
          </p:cNvSpPr>
          <p:nvPr/>
        </p:nvSpPr>
        <p:spPr bwMode="auto">
          <a:xfrm>
            <a:off x="2681605" y="4994593"/>
            <a:ext cx="228600" cy="76200"/>
          </a:xfrm>
          <a:prstGeom prst="line">
            <a:avLst/>
          </a:prstGeom>
          <a:noFill/>
          <a:ln w="9525">
            <a:solidFill>
              <a:schemeClr val="tx1"/>
            </a:solidFill>
            <a:round/>
            <a:headEnd/>
            <a:tailEnd/>
          </a:ln>
        </p:spPr>
        <p:txBody>
          <a:bodyPr/>
          <a:lstStyle/>
          <a:p>
            <a:endParaRPr lang="en-US"/>
          </a:p>
        </p:txBody>
      </p:sp>
      <p:sp>
        <p:nvSpPr>
          <p:cNvPr id="17462" name="Line 24"/>
          <p:cNvSpPr>
            <a:spLocks noChangeShapeType="1"/>
          </p:cNvSpPr>
          <p:nvPr/>
        </p:nvSpPr>
        <p:spPr bwMode="auto">
          <a:xfrm>
            <a:off x="3508375" y="5154613"/>
            <a:ext cx="228600" cy="76200"/>
          </a:xfrm>
          <a:prstGeom prst="line">
            <a:avLst/>
          </a:prstGeom>
          <a:noFill/>
          <a:ln w="9525">
            <a:solidFill>
              <a:schemeClr val="tx1"/>
            </a:solidFill>
            <a:round/>
            <a:headEnd/>
            <a:tailEnd/>
          </a:ln>
        </p:spPr>
        <p:txBody>
          <a:bodyPr/>
          <a:lstStyle/>
          <a:p>
            <a:endParaRPr lang="en-US"/>
          </a:p>
        </p:txBody>
      </p:sp>
      <p:sp>
        <p:nvSpPr>
          <p:cNvPr id="17463" name="Line 24"/>
          <p:cNvSpPr>
            <a:spLocks noChangeShapeType="1"/>
          </p:cNvSpPr>
          <p:nvPr/>
        </p:nvSpPr>
        <p:spPr bwMode="auto">
          <a:xfrm>
            <a:off x="4137025" y="5402263"/>
            <a:ext cx="228600" cy="76200"/>
          </a:xfrm>
          <a:prstGeom prst="line">
            <a:avLst/>
          </a:prstGeom>
          <a:noFill/>
          <a:ln w="9525">
            <a:solidFill>
              <a:schemeClr val="tx1"/>
            </a:solidFill>
            <a:round/>
            <a:headEnd/>
            <a:tailEnd/>
          </a:ln>
        </p:spPr>
        <p:txBody>
          <a:bodyPr/>
          <a:lstStyle/>
          <a:p>
            <a:endParaRPr lang="en-US"/>
          </a:p>
        </p:txBody>
      </p:sp>
      <p:sp>
        <p:nvSpPr>
          <p:cNvPr id="17464" name="Line 24"/>
          <p:cNvSpPr>
            <a:spLocks noChangeShapeType="1"/>
          </p:cNvSpPr>
          <p:nvPr/>
        </p:nvSpPr>
        <p:spPr bwMode="auto">
          <a:xfrm>
            <a:off x="2319655" y="4813619"/>
            <a:ext cx="228600" cy="76200"/>
          </a:xfrm>
          <a:prstGeom prst="line">
            <a:avLst/>
          </a:prstGeom>
          <a:noFill/>
          <a:ln w="9525">
            <a:solidFill>
              <a:schemeClr val="tx1"/>
            </a:solidFill>
            <a:round/>
            <a:headEnd/>
            <a:tailEnd/>
          </a:ln>
        </p:spPr>
        <p:txBody>
          <a:bodyPr/>
          <a:lstStyle/>
          <a:p>
            <a:endParaRPr lang="en-US"/>
          </a:p>
        </p:txBody>
      </p:sp>
      <p:sp>
        <p:nvSpPr>
          <p:cNvPr id="17465" name="Freeform 8"/>
          <p:cNvSpPr>
            <a:spLocks/>
          </p:cNvSpPr>
          <p:nvPr/>
        </p:nvSpPr>
        <p:spPr bwMode="auto">
          <a:xfrm>
            <a:off x="4689475" y="1998663"/>
            <a:ext cx="793751" cy="812800"/>
          </a:xfrm>
          <a:custGeom>
            <a:avLst/>
            <a:gdLst>
              <a:gd name="T0" fmla="*/ 793750 w 618"/>
              <a:gd name="T1" fmla="*/ 0 h 618"/>
              <a:gd name="T2" fmla="*/ 535589 w 618"/>
              <a:gd name="T3" fmla="*/ 131521 h 618"/>
              <a:gd name="T4" fmla="*/ 328803 w 618"/>
              <a:gd name="T5" fmla="*/ 385357 h 618"/>
              <a:gd name="T6" fmla="*/ 160548 w 618"/>
              <a:gd name="T7" fmla="*/ 648399 h 618"/>
              <a:gd name="T8" fmla="*/ 0 w 618"/>
              <a:gd name="T9" fmla="*/ 812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6" name="Freeform 9"/>
          <p:cNvSpPr>
            <a:spLocks/>
          </p:cNvSpPr>
          <p:nvPr/>
        </p:nvSpPr>
        <p:spPr bwMode="auto">
          <a:xfrm>
            <a:off x="5118101" y="229711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7" name="Freeform 10"/>
          <p:cNvSpPr>
            <a:spLocks/>
          </p:cNvSpPr>
          <p:nvPr/>
        </p:nvSpPr>
        <p:spPr bwMode="auto">
          <a:xfrm>
            <a:off x="3584578" y="1763713"/>
            <a:ext cx="652463" cy="685800"/>
          </a:xfrm>
          <a:custGeom>
            <a:avLst/>
            <a:gdLst>
              <a:gd name="T0" fmla="*/ 652463 w 618"/>
              <a:gd name="T1" fmla="*/ 0 h 618"/>
              <a:gd name="T2" fmla="*/ 440254 w 618"/>
              <a:gd name="T3" fmla="*/ 110971 h 618"/>
              <a:gd name="T4" fmla="*/ 270276 w 618"/>
              <a:gd name="T5" fmla="*/ 325145 h 618"/>
              <a:gd name="T6" fmla="*/ 131971 w 618"/>
              <a:gd name="T7" fmla="*/ 547086 h 618"/>
              <a:gd name="T8" fmla="*/ 0 w 618"/>
              <a:gd name="T9" fmla="*/ 685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8" name="Freeform 11"/>
          <p:cNvSpPr>
            <a:spLocks/>
          </p:cNvSpPr>
          <p:nvPr/>
        </p:nvSpPr>
        <p:spPr bwMode="auto">
          <a:xfrm>
            <a:off x="4660900" y="18399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9" name="Freeform 25"/>
          <p:cNvSpPr>
            <a:spLocks/>
          </p:cNvSpPr>
          <p:nvPr/>
        </p:nvSpPr>
        <p:spPr bwMode="auto">
          <a:xfrm>
            <a:off x="3908426" y="2154241"/>
            <a:ext cx="285751" cy="428625"/>
          </a:xfrm>
          <a:custGeom>
            <a:avLst/>
            <a:gdLst>
              <a:gd name="T0" fmla="*/ 285750 w 618"/>
              <a:gd name="T1" fmla="*/ 0 h 618"/>
              <a:gd name="T2" fmla="*/ 192812 w 618"/>
              <a:gd name="T3" fmla="*/ 69357 h 618"/>
              <a:gd name="T4" fmla="*/ 118369 w 618"/>
              <a:gd name="T5" fmla="*/ 203215 h 618"/>
              <a:gd name="T6" fmla="*/ 57797 w 618"/>
              <a:gd name="T7" fmla="*/ 341929 h 618"/>
              <a:gd name="T8" fmla="*/ 0 w 618"/>
              <a:gd name="T9" fmla="*/ 42862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0" name="Freeform 26"/>
          <p:cNvSpPr>
            <a:spLocks/>
          </p:cNvSpPr>
          <p:nvPr/>
        </p:nvSpPr>
        <p:spPr bwMode="auto">
          <a:xfrm>
            <a:off x="4279900" y="16875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1" name="Freeform 27"/>
          <p:cNvSpPr>
            <a:spLocks/>
          </p:cNvSpPr>
          <p:nvPr/>
        </p:nvSpPr>
        <p:spPr bwMode="auto">
          <a:xfrm>
            <a:off x="4994275" y="23256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2" name="Freeform 28"/>
          <p:cNvSpPr>
            <a:spLocks/>
          </p:cNvSpPr>
          <p:nvPr/>
        </p:nvSpPr>
        <p:spPr bwMode="auto">
          <a:xfrm>
            <a:off x="3336927" y="1763714"/>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3" name="Freeform 27"/>
          <p:cNvSpPr>
            <a:spLocks/>
          </p:cNvSpPr>
          <p:nvPr/>
        </p:nvSpPr>
        <p:spPr bwMode="auto">
          <a:xfrm>
            <a:off x="5727701" y="25542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92" name="Freeform 42"/>
          <p:cNvSpPr>
            <a:spLocks/>
          </p:cNvSpPr>
          <p:nvPr/>
        </p:nvSpPr>
        <p:spPr bwMode="auto">
          <a:xfrm>
            <a:off x="3898902" y="3011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3" name="Freeform 42"/>
          <p:cNvSpPr>
            <a:spLocks/>
          </p:cNvSpPr>
          <p:nvPr/>
        </p:nvSpPr>
        <p:spPr bwMode="auto">
          <a:xfrm>
            <a:off x="4832353" y="3392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4" name="Freeform 42"/>
          <p:cNvSpPr>
            <a:spLocks/>
          </p:cNvSpPr>
          <p:nvPr/>
        </p:nvSpPr>
        <p:spPr bwMode="auto">
          <a:xfrm>
            <a:off x="5946778" y="38592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5" name="Freeform 42"/>
          <p:cNvSpPr>
            <a:spLocks/>
          </p:cNvSpPr>
          <p:nvPr/>
        </p:nvSpPr>
        <p:spPr bwMode="auto">
          <a:xfrm>
            <a:off x="6985002" y="43259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6" name="Freeform 42"/>
          <p:cNvSpPr>
            <a:spLocks/>
          </p:cNvSpPr>
          <p:nvPr/>
        </p:nvSpPr>
        <p:spPr bwMode="auto">
          <a:xfrm>
            <a:off x="8185153" y="48498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7" name="Freeform 39"/>
          <p:cNvSpPr>
            <a:spLocks/>
          </p:cNvSpPr>
          <p:nvPr/>
        </p:nvSpPr>
        <p:spPr bwMode="auto">
          <a:xfrm>
            <a:off x="4708528" y="474503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98" name="Freeform 39"/>
          <p:cNvSpPr>
            <a:spLocks/>
          </p:cNvSpPr>
          <p:nvPr/>
        </p:nvSpPr>
        <p:spPr bwMode="auto">
          <a:xfrm>
            <a:off x="4270377" y="39639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99" name="Freeform 39"/>
          <p:cNvSpPr>
            <a:spLocks/>
          </p:cNvSpPr>
          <p:nvPr/>
        </p:nvSpPr>
        <p:spPr bwMode="auto">
          <a:xfrm>
            <a:off x="2784477" y="324961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500" name="Freeform 39"/>
          <p:cNvSpPr>
            <a:spLocks/>
          </p:cNvSpPr>
          <p:nvPr/>
        </p:nvSpPr>
        <p:spPr bwMode="auto">
          <a:xfrm>
            <a:off x="7623442" y="5707317"/>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503" name="Freeform 28"/>
          <p:cNvSpPr>
            <a:spLocks/>
          </p:cNvSpPr>
          <p:nvPr/>
        </p:nvSpPr>
        <p:spPr bwMode="auto">
          <a:xfrm>
            <a:off x="2822578" y="1582739"/>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504" name="Freeform 28"/>
          <p:cNvSpPr>
            <a:spLocks/>
          </p:cNvSpPr>
          <p:nvPr/>
        </p:nvSpPr>
        <p:spPr bwMode="auto">
          <a:xfrm>
            <a:off x="2465387" y="2916239"/>
            <a:ext cx="409576" cy="571500"/>
          </a:xfrm>
          <a:custGeom>
            <a:avLst/>
            <a:gdLst>
              <a:gd name="T0" fmla="*/ 409576 w 618"/>
              <a:gd name="T1" fmla="*/ 0 h 618"/>
              <a:gd name="T2" fmla="*/ 276364 w 618"/>
              <a:gd name="T3" fmla="*/ 92476 h 618"/>
              <a:gd name="T4" fmla="*/ 169663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pic>
        <p:nvPicPr>
          <p:cNvPr id="17505" name="Picture 3"/>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388029" flipH="1">
            <a:off x="1838324" y="1938339"/>
            <a:ext cx="827088" cy="484187"/>
          </a:xfrm>
          <a:prstGeom prst="rect">
            <a:avLst/>
          </a:prstGeom>
          <a:noFill/>
          <a:ln w="9525">
            <a:noFill/>
            <a:miter lim="800000"/>
            <a:headEnd/>
            <a:tailEnd/>
          </a:ln>
        </p:spPr>
      </p:pic>
      <p:cxnSp>
        <p:nvCxnSpPr>
          <p:cNvPr id="17506" name="Straight Connector 232"/>
          <p:cNvCxnSpPr>
            <a:cxnSpLocks noChangeShapeType="1"/>
          </p:cNvCxnSpPr>
          <p:nvPr/>
        </p:nvCxnSpPr>
        <p:spPr bwMode="auto">
          <a:xfrm flipV="1">
            <a:off x="3616961" y="2975294"/>
            <a:ext cx="88900" cy="195263"/>
          </a:xfrm>
          <a:prstGeom prst="line">
            <a:avLst/>
          </a:prstGeom>
          <a:noFill/>
          <a:ln w="171450" algn="ctr">
            <a:solidFill>
              <a:schemeClr val="tx1"/>
            </a:solidFill>
            <a:round/>
            <a:headEnd/>
            <a:tailEnd/>
          </a:ln>
        </p:spPr>
      </p:cxnSp>
      <p:sp>
        <p:nvSpPr>
          <p:cNvPr id="17507" name="Oval 233"/>
          <p:cNvSpPr>
            <a:spLocks noChangeArrowheads="1"/>
          </p:cNvSpPr>
          <p:nvPr/>
        </p:nvSpPr>
        <p:spPr bwMode="auto">
          <a:xfrm>
            <a:off x="3537585" y="3089595"/>
            <a:ext cx="171451" cy="161925"/>
          </a:xfrm>
          <a:prstGeom prst="ellipse">
            <a:avLst/>
          </a:prstGeom>
          <a:solidFill>
            <a:srgbClr val="FFFF00"/>
          </a:solidFill>
          <a:ln w="12700" algn="ctr">
            <a:solidFill>
              <a:schemeClr val="tx1"/>
            </a:solidFill>
            <a:round/>
            <a:headEnd/>
            <a:tailEnd/>
          </a:ln>
        </p:spPr>
        <p:txBody>
          <a:bodyPr wrap="none"/>
          <a:lstStyle/>
          <a:p>
            <a:endParaRPr lang="en-US">
              <a:solidFill>
                <a:srgbClr val="000000"/>
              </a:solidFill>
              <a:latin typeface="Arial" pitchFamily="34" charset="0"/>
            </a:endParaRPr>
          </a:p>
        </p:txBody>
      </p:sp>
      <p:cxnSp>
        <p:nvCxnSpPr>
          <p:cNvPr id="17508" name="Straight Connector 234"/>
          <p:cNvCxnSpPr>
            <a:cxnSpLocks noChangeShapeType="1"/>
          </p:cNvCxnSpPr>
          <p:nvPr/>
        </p:nvCxnSpPr>
        <p:spPr bwMode="auto">
          <a:xfrm flipV="1">
            <a:off x="5997721" y="4010170"/>
            <a:ext cx="88900" cy="195263"/>
          </a:xfrm>
          <a:prstGeom prst="line">
            <a:avLst/>
          </a:prstGeom>
          <a:noFill/>
          <a:ln w="171450" algn="ctr">
            <a:solidFill>
              <a:schemeClr val="tx1"/>
            </a:solidFill>
            <a:round/>
            <a:headEnd/>
            <a:tailEnd/>
          </a:ln>
        </p:spPr>
      </p:cxnSp>
      <p:sp>
        <p:nvSpPr>
          <p:cNvPr id="17509" name="Oval 235"/>
          <p:cNvSpPr>
            <a:spLocks noChangeArrowheads="1"/>
          </p:cNvSpPr>
          <p:nvPr/>
        </p:nvSpPr>
        <p:spPr bwMode="auto">
          <a:xfrm>
            <a:off x="5916757" y="4124472"/>
            <a:ext cx="171451" cy="161925"/>
          </a:xfrm>
          <a:prstGeom prst="ellipse">
            <a:avLst/>
          </a:prstGeom>
          <a:solidFill>
            <a:srgbClr val="FFFF00"/>
          </a:solidFill>
          <a:ln w="12700" algn="ctr">
            <a:solidFill>
              <a:schemeClr val="tx1"/>
            </a:solidFill>
            <a:round/>
            <a:headEnd/>
            <a:tailEnd/>
          </a:ln>
        </p:spPr>
        <p:txBody>
          <a:bodyPr wrap="none"/>
          <a:lstStyle/>
          <a:p>
            <a:endParaRPr lang="en-US">
              <a:solidFill>
                <a:srgbClr val="000000"/>
              </a:solidFill>
              <a:latin typeface="Arial" pitchFamily="34" charset="0"/>
            </a:endParaRPr>
          </a:p>
        </p:txBody>
      </p:sp>
      <p:pic>
        <p:nvPicPr>
          <p:cNvPr id="17411"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7297" y="1385457"/>
            <a:ext cx="745344" cy="1007225"/>
          </a:xfrm>
          <a:prstGeom prst="rect">
            <a:avLst/>
          </a:prstGeom>
          <a:noFill/>
          <a:ln w="9525">
            <a:noFill/>
            <a:miter lim="800000"/>
            <a:headEnd/>
            <a:tailEnd/>
          </a:ln>
        </p:spPr>
      </p:pic>
      <p:pic>
        <p:nvPicPr>
          <p:cNvPr id="1741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08424" y="1374776"/>
            <a:ext cx="781051" cy="781051"/>
          </a:xfrm>
          <a:prstGeom prst="rect">
            <a:avLst/>
          </a:prstGeom>
          <a:noFill/>
          <a:ln w="9525">
            <a:noFill/>
            <a:miter lim="800000"/>
            <a:headEnd/>
            <a:tailEnd/>
          </a:ln>
        </p:spPr>
      </p:pic>
      <p:pic>
        <p:nvPicPr>
          <p:cNvPr id="152"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02217" y="1431177"/>
            <a:ext cx="745344" cy="1007225"/>
          </a:xfrm>
          <a:prstGeom prst="rect">
            <a:avLst/>
          </a:prstGeom>
          <a:noFill/>
          <a:ln w="9525">
            <a:noFill/>
            <a:miter lim="800000"/>
            <a:headEnd/>
            <a:tailEnd/>
          </a:ln>
        </p:spPr>
      </p:pic>
      <p:pic>
        <p:nvPicPr>
          <p:cNvPr id="153"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9117" y="4014357"/>
            <a:ext cx="745344" cy="1007225"/>
          </a:xfrm>
          <a:prstGeom prst="rect">
            <a:avLst/>
          </a:prstGeom>
          <a:noFill/>
          <a:ln w="9525">
            <a:noFill/>
            <a:miter lim="800000"/>
            <a:headEnd/>
            <a:tailEnd/>
          </a:ln>
        </p:spPr>
      </p:pic>
      <p:pic>
        <p:nvPicPr>
          <p:cNvPr id="15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3589" y="1158240"/>
            <a:ext cx="781051" cy="781051"/>
          </a:xfrm>
          <a:prstGeom prst="rect">
            <a:avLst/>
          </a:prstGeom>
          <a:noFill/>
          <a:ln w="9525">
            <a:noFill/>
            <a:miter lim="800000"/>
            <a:headEnd/>
            <a:tailEnd/>
          </a:ln>
        </p:spPr>
      </p:pic>
      <p:pic>
        <p:nvPicPr>
          <p:cNvPr id="156"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07030" y="3870961"/>
            <a:ext cx="1017271" cy="1017271"/>
          </a:xfrm>
          <a:prstGeom prst="rect">
            <a:avLst/>
          </a:prstGeom>
          <a:noFill/>
          <a:ln w="9525">
            <a:noFill/>
            <a:miter lim="800000"/>
            <a:headEnd/>
            <a:tailEnd/>
          </a:ln>
        </p:spPr>
      </p:pic>
      <p:pic>
        <p:nvPicPr>
          <p:cNvPr id="157" name="Picture 7"/>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87829" y="784860"/>
            <a:ext cx="521971" cy="521971"/>
          </a:xfrm>
          <a:prstGeom prst="rect">
            <a:avLst/>
          </a:prstGeom>
          <a:noFill/>
          <a:ln w="9525">
            <a:noFill/>
            <a:miter lim="800000"/>
            <a:headEnd/>
            <a:tailEnd/>
          </a:ln>
        </p:spPr>
      </p:pic>
      <p:pic>
        <p:nvPicPr>
          <p:cNvPr id="159"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7559" y="5192734"/>
            <a:ext cx="590551" cy="590551"/>
          </a:xfrm>
          <a:prstGeom prst="rect">
            <a:avLst/>
          </a:prstGeom>
          <a:noFill/>
          <a:ln w="9525">
            <a:noFill/>
            <a:miter lim="800000"/>
            <a:headEnd/>
            <a:tailEnd/>
          </a:ln>
        </p:spPr>
      </p:pic>
      <p:pic>
        <p:nvPicPr>
          <p:cNvPr id="160"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31859" y="1981201"/>
            <a:ext cx="432923" cy="723899"/>
          </a:xfrm>
          <a:prstGeom prst="rect">
            <a:avLst/>
          </a:prstGeom>
          <a:noFill/>
          <a:ln w="9525">
            <a:noFill/>
            <a:miter lim="800000"/>
            <a:headEnd/>
            <a:tailEnd/>
          </a:ln>
        </p:spPr>
      </p:pic>
      <p:pic>
        <p:nvPicPr>
          <p:cNvPr id="161" name="Picture 3"/>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1978" y="3314701"/>
            <a:ext cx="569636" cy="952499"/>
          </a:xfrm>
          <a:prstGeom prst="rect">
            <a:avLst/>
          </a:prstGeom>
          <a:noFill/>
          <a:ln w="9525">
            <a:noFill/>
            <a:miter lim="800000"/>
            <a:headEnd/>
            <a:tailEnd/>
          </a:ln>
        </p:spPr>
      </p:pic>
      <p:pic>
        <p:nvPicPr>
          <p:cNvPr id="162"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9910" y="2240281"/>
            <a:ext cx="590551" cy="590551"/>
          </a:xfrm>
          <a:prstGeom prst="rect">
            <a:avLst/>
          </a:prstGeom>
          <a:noFill/>
          <a:ln w="9525">
            <a:noFill/>
            <a:miter lim="800000"/>
            <a:headEnd/>
            <a:tailEnd/>
          </a:ln>
        </p:spPr>
      </p:pic>
      <p:pic>
        <p:nvPicPr>
          <p:cNvPr id="163"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1" y="2597035"/>
            <a:ext cx="469044" cy="633847"/>
          </a:xfrm>
          <a:prstGeom prst="rect">
            <a:avLst/>
          </a:prstGeom>
          <a:noFill/>
          <a:ln w="9525">
            <a:noFill/>
            <a:miter lim="800000"/>
            <a:headEnd/>
            <a:tailEnd/>
          </a:ln>
        </p:spPr>
      </p:pic>
      <p:pic>
        <p:nvPicPr>
          <p:cNvPr id="164"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0159" y="2628901"/>
            <a:ext cx="432923" cy="723899"/>
          </a:xfrm>
          <a:prstGeom prst="rect">
            <a:avLst/>
          </a:prstGeom>
          <a:noFill/>
          <a:ln w="9525">
            <a:noFill/>
            <a:miter lim="800000"/>
            <a:headEnd/>
            <a:tailEnd/>
          </a:ln>
        </p:spPr>
      </p:pic>
      <p:pic>
        <p:nvPicPr>
          <p:cNvPr id="165"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25041" y="2475115"/>
            <a:ext cx="469044" cy="633847"/>
          </a:xfrm>
          <a:prstGeom prst="rect">
            <a:avLst/>
          </a:prstGeom>
          <a:noFill/>
          <a:ln w="9525">
            <a:noFill/>
            <a:miter lim="800000"/>
            <a:headEnd/>
            <a:tailEnd/>
          </a:ln>
        </p:spPr>
      </p:pic>
      <p:sp>
        <p:nvSpPr>
          <p:cNvPr id="166" name="Line 24"/>
          <p:cNvSpPr>
            <a:spLocks noChangeShapeType="1"/>
          </p:cNvSpPr>
          <p:nvPr/>
        </p:nvSpPr>
        <p:spPr bwMode="auto">
          <a:xfrm>
            <a:off x="2992120" y="4870768"/>
            <a:ext cx="228600" cy="76200"/>
          </a:xfrm>
          <a:prstGeom prst="line">
            <a:avLst/>
          </a:prstGeom>
          <a:noFill/>
          <a:ln w="9525">
            <a:solidFill>
              <a:schemeClr val="tx1"/>
            </a:solidFill>
            <a:round/>
            <a:headEnd/>
            <a:tailEnd/>
          </a:ln>
        </p:spPr>
        <p:txBody>
          <a:bodyPr/>
          <a:lstStyle/>
          <a:p>
            <a:endParaRPr lang="en-US"/>
          </a:p>
        </p:txBody>
      </p:sp>
      <p:sp>
        <p:nvSpPr>
          <p:cNvPr id="167" name="Line 24"/>
          <p:cNvSpPr>
            <a:spLocks noChangeShapeType="1"/>
          </p:cNvSpPr>
          <p:nvPr/>
        </p:nvSpPr>
        <p:spPr bwMode="auto">
          <a:xfrm>
            <a:off x="3154045" y="5146993"/>
            <a:ext cx="228600" cy="76200"/>
          </a:xfrm>
          <a:prstGeom prst="line">
            <a:avLst/>
          </a:prstGeom>
          <a:noFill/>
          <a:ln w="9525">
            <a:solidFill>
              <a:schemeClr val="tx1"/>
            </a:solidFill>
            <a:round/>
            <a:headEnd/>
            <a:tailEnd/>
          </a:ln>
        </p:spPr>
        <p:txBody>
          <a:bodyPr/>
          <a:lstStyle/>
          <a:p>
            <a:endParaRPr lang="en-US"/>
          </a:p>
        </p:txBody>
      </p:sp>
      <p:sp>
        <p:nvSpPr>
          <p:cNvPr id="168" name="Line 24"/>
          <p:cNvSpPr>
            <a:spLocks noChangeShapeType="1"/>
          </p:cNvSpPr>
          <p:nvPr/>
        </p:nvSpPr>
        <p:spPr bwMode="auto">
          <a:xfrm>
            <a:off x="2792095" y="4966019"/>
            <a:ext cx="228600" cy="76200"/>
          </a:xfrm>
          <a:prstGeom prst="line">
            <a:avLst/>
          </a:prstGeom>
          <a:noFill/>
          <a:ln w="9525">
            <a:solidFill>
              <a:schemeClr val="tx1"/>
            </a:solidFill>
            <a:round/>
            <a:headEnd/>
            <a:tailEnd/>
          </a:ln>
        </p:spPr>
        <p:txBody>
          <a:bodyPr/>
          <a:lstStyle/>
          <a:p>
            <a:endParaRPr lang="en-US"/>
          </a:p>
        </p:txBody>
      </p:sp>
      <p:sp>
        <p:nvSpPr>
          <p:cNvPr id="169" name="Line 24"/>
          <p:cNvSpPr>
            <a:spLocks noChangeShapeType="1"/>
          </p:cNvSpPr>
          <p:nvPr/>
        </p:nvSpPr>
        <p:spPr bwMode="auto">
          <a:xfrm>
            <a:off x="1724025" y="4466908"/>
            <a:ext cx="228600" cy="76200"/>
          </a:xfrm>
          <a:prstGeom prst="line">
            <a:avLst/>
          </a:prstGeom>
          <a:noFill/>
          <a:ln w="9525">
            <a:solidFill>
              <a:schemeClr val="tx1"/>
            </a:solidFill>
            <a:round/>
            <a:headEnd/>
            <a:tailEnd/>
          </a:ln>
        </p:spPr>
        <p:txBody>
          <a:bodyPr/>
          <a:lstStyle/>
          <a:p>
            <a:endParaRPr lang="en-US"/>
          </a:p>
        </p:txBody>
      </p:sp>
      <p:sp>
        <p:nvSpPr>
          <p:cNvPr id="170" name="Line 24"/>
          <p:cNvSpPr>
            <a:spLocks noChangeShapeType="1"/>
          </p:cNvSpPr>
          <p:nvPr/>
        </p:nvSpPr>
        <p:spPr bwMode="auto">
          <a:xfrm>
            <a:off x="1885951" y="4743133"/>
            <a:ext cx="228600" cy="76200"/>
          </a:xfrm>
          <a:prstGeom prst="line">
            <a:avLst/>
          </a:prstGeom>
          <a:noFill/>
          <a:ln w="9525">
            <a:solidFill>
              <a:schemeClr val="tx1"/>
            </a:solidFill>
            <a:round/>
            <a:headEnd/>
            <a:tailEnd/>
          </a:ln>
        </p:spPr>
        <p:txBody>
          <a:bodyPr/>
          <a:lstStyle/>
          <a:p>
            <a:endParaRPr lang="en-US"/>
          </a:p>
        </p:txBody>
      </p:sp>
      <p:sp>
        <p:nvSpPr>
          <p:cNvPr id="171" name="Line 24"/>
          <p:cNvSpPr>
            <a:spLocks noChangeShapeType="1"/>
          </p:cNvSpPr>
          <p:nvPr/>
        </p:nvSpPr>
        <p:spPr bwMode="auto">
          <a:xfrm>
            <a:off x="1524000" y="4562159"/>
            <a:ext cx="228600" cy="76200"/>
          </a:xfrm>
          <a:prstGeom prst="line">
            <a:avLst/>
          </a:prstGeom>
          <a:noFill/>
          <a:ln w="9525">
            <a:solidFill>
              <a:schemeClr val="tx1"/>
            </a:solidFill>
            <a:round/>
            <a:headEnd/>
            <a:tailEnd/>
          </a:ln>
        </p:spPr>
        <p:txBody>
          <a:bodyPr/>
          <a:lstStyle/>
          <a:p>
            <a:endParaRPr lang="en-US"/>
          </a:p>
        </p:txBody>
      </p:sp>
      <p:sp>
        <p:nvSpPr>
          <p:cNvPr id="173" name="Line 31"/>
          <p:cNvSpPr>
            <a:spLocks noChangeShapeType="1"/>
          </p:cNvSpPr>
          <p:nvPr/>
        </p:nvSpPr>
        <p:spPr bwMode="auto">
          <a:xfrm flipH="1" flipV="1">
            <a:off x="7086600" y="4516418"/>
            <a:ext cx="1549400" cy="665183"/>
          </a:xfrm>
          <a:prstGeom prst="line">
            <a:avLst/>
          </a:prstGeom>
          <a:noFill/>
          <a:ln w="127000">
            <a:solidFill>
              <a:schemeClr val="bg1">
                <a:lumMod val="50000"/>
              </a:schemeClr>
            </a:solidFill>
            <a:round/>
            <a:headEnd/>
            <a:tailEnd/>
          </a:ln>
          <a:effectLst/>
        </p:spPr>
        <p:txBody>
          <a:bodyPr/>
          <a:lstStyle/>
          <a:p>
            <a:pPr>
              <a:defRPr/>
            </a:pPr>
            <a:endParaRPr lang="en-US">
              <a:solidFill>
                <a:srgbClr val="000000"/>
              </a:solidFill>
              <a:latin typeface="Arial" pitchFamily="34" charset="0"/>
            </a:endParaRPr>
          </a:p>
        </p:txBody>
      </p:sp>
      <p:sp>
        <p:nvSpPr>
          <p:cNvPr id="132" name="Oval 131"/>
          <p:cNvSpPr/>
          <p:nvPr/>
        </p:nvSpPr>
        <p:spPr>
          <a:xfrm>
            <a:off x="2125664" y="4264271"/>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42"/>
          <p:cNvSpPr>
            <a:spLocks/>
          </p:cNvSpPr>
          <p:nvPr/>
        </p:nvSpPr>
        <p:spPr bwMode="auto">
          <a:xfrm flipH="1">
            <a:off x="7429502" y="4629150"/>
            <a:ext cx="45719" cy="209551"/>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9" name="Freeform 28"/>
          <p:cNvSpPr>
            <a:spLocks/>
          </p:cNvSpPr>
          <p:nvPr/>
        </p:nvSpPr>
        <p:spPr bwMode="auto">
          <a:xfrm>
            <a:off x="1803402" y="12493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80" name="Freeform 28"/>
          <p:cNvSpPr>
            <a:spLocks/>
          </p:cNvSpPr>
          <p:nvPr/>
        </p:nvSpPr>
        <p:spPr bwMode="auto">
          <a:xfrm>
            <a:off x="1917702" y="26971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81" name="Freeform 39"/>
          <p:cNvSpPr>
            <a:spLocks/>
          </p:cNvSpPr>
          <p:nvPr/>
        </p:nvSpPr>
        <p:spPr bwMode="auto">
          <a:xfrm>
            <a:off x="1755777" y="38782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pic>
        <p:nvPicPr>
          <p:cNvPr id="154"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8297" y="3259977"/>
            <a:ext cx="745344" cy="1007225"/>
          </a:xfrm>
          <a:prstGeom prst="rect">
            <a:avLst/>
          </a:prstGeom>
          <a:noFill/>
          <a:ln w="9525">
            <a:noFill/>
            <a:miter lim="800000"/>
            <a:headEnd/>
            <a:tailEnd/>
          </a:ln>
        </p:spPr>
      </p:pic>
      <p:sp>
        <p:nvSpPr>
          <p:cNvPr id="182" name="Freeform 26"/>
          <p:cNvSpPr>
            <a:spLocks/>
          </p:cNvSpPr>
          <p:nvPr/>
        </p:nvSpPr>
        <p:spPr bwMode="auto">
          <a:xfrm>
            <a:off x="3679825" y="353536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87" name="Freeform 69"/>
          <p:cNvSpPr>
            <a:spLocks/>
          </p:cNvSpPr>
          <p:nvPr/>
        </p:nvSpPr>
        <p:spPr bwMode="auto">
          <a:xfrm flipH="1" flipV="1">
            <a:off x="9172575" y="4600575"/>
            <a:ext cx="561976" cy="1295400"/>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188" name="Rectangle 6"/>
          <p:cNvSpPr txBox="1">
            <a:spLocks noChangeArrowheads="1"/>
          </p:cNvSpPr>
          <p:nvPr/>
        </p:nvSpPr>
        <p:spPr bwMode="auto">
          <a:xfrm>
            <a:off x="9722107" y="5550940"/>
            <a:ext cx="1689100" cy="868123"/>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Sub-surface drainage patterns</a:t>
            </a:r>
          </a:p>
        </p:txBody>
      </p:sp>
      <p:sp>
        <p:nvSpPr>
          <p:cNvPr id="190" name="Oval 189"/>
          <p:cNvSpPr/>
          <p:nvPr/>
        </p:nvSpPr>
        <p:spPr>
          <a:xfrm>
            <a:off x="4816475" y="5095875"/>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0415D35-DAC1-4918-B3D1-D1003C590C80}"/>
              </a:ext>
            </a:extLst>
          </p:cNvPr>
          <p:cNvSpPr/>
          <p:nvPr/>
        </p:nvSpPr>
        <p:spPr>
          <a:xfrm>
            <a:off x="6058951" y="4314227"/>
            <a:ext cx="807813" cy="1443592"/>
          </a:xfrm>
          <a:custGeom>
            <a:avLst/>
            <a:gdLst>
              <a:gd name="connsiteX0" fmla="*/ 336589 w 605860"/>
              <a:gd name="connsiteY0" fmla="*/ 28049 h 1082694"/>
              <a:gd name="connsiteX1" fmla="*/ 246832 w 605860"/>
              <a:gd name="connsiteY1" fmla="*/ 0 h 1082694"/>
              <a:gd name="connsiteX2" fmla="*/ 112196 w 605860"/>
              <a:gd name="connsiteY2" fmla="*/ 201953 h 1082694"/>
              <a:gd name="connsiteX3" fmla="*/ 140246 w 605860"/>
              <a:gd name="connsiteY3" fmla="*/ 476834 h 1082694"/>
              <a:gd name="connsiteX4" fmla="*/ 123416 w 605860"/>
              <a:gd name="connsiteY4" fmla="*/ 751715 h 1082694"/>
              <a:gd name="connsiteX5" fmla="*/ 0 w 605860"/>
              <a:gd name="connsiteY5" fmla="*/ 992937 h 1082694"/>
              <a:gd name="connsiteX6" fmla="*/ 342199 w 605860"/>
              <a:gd name="connsiteY6" fmla="*/ 1082694 h 1082694"/>
              <a:gd name="connsiteX7" fmla="*/ 443176 w 605860"/>
              <a:gd name="connsiteY7" fmla="*/ 936839 h 1082694"/>
              <a:gd name="connsiteX8" fmla="*/ 504884 w 605860"/>
              <a:gd name="connsiteY8" fmla="*/ 852692 h 1082694"/>
              <a:gd name="connsiteX9" fmla="*/ 482444 w 605860"/>
              <a:gd name="connsiteY9" fmla="*/ 729276 h 1082694"/>
              <a:gd name="connsiteX10" fmla="*/ 488054 w 605860"/>
              <a:gd name="connsiteY10" fmla="*/ 488054 h 1082694"/>
              <a:gd name="connsiteX11" fmla="*/ 605860 w 605860"/>
              <a:gd name="connsiteY11" fmla="*/ 263661 h 1082694"/>
              <a:gd name="connsiteX12" fmla="*/ 566592 w 605860"/>
              <a:gd name="connsiteY12" fmla="*/ 140245 h 1082694"/>
              <a:gd name="connsiteX13" fmla="*/ 336589 w 605860"/>
              <a:gd name="connsiteY13" fmla="*/ 28049 h 108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860" h="1082694">
                <a:moveTo>
                  <a:pt x="336589" y="28049"/>
                </a:moveTo>
                <a:lnTo>
                  <a:pt x="246832" y="0"/>
                </a:lnTo>
                <a:lnTo>
                  <a:pt x="112196" y="201953"/>
                </a:lnTo>
                <a:lnTo>
                  <a:pt x="140246" y="476834"/>
                </a:lnTo>
                <a:lnTo>
                  <a:pt x="123416" y="751715"/>
                </a:lnTo>
                <a:lnTo>
                  <a:pt x="0" y="992937"/>
                </a:lnTo>
                <a:lnTo>
                  <a:pt x="342199" y="1082694"/>
                </a:lnTo>
                <a:lnTo>
                  <a:pt x="443176" y="936839"/>
                </a:lnTo>
                <a:lnTo>
                  <a:pt x="504884" y="852692"/>
                </a:lnTo>
                <a:lnTo>
                  <a:pt x="482444" y="729276"/>
                </a:lnTo>
                <a:lnTo>
                  <a:pt x="488054" y="488054"/>
                </a:lnTo>
                <a:lnTo>
                  <a:pt x="605860" y="263661"/>
                </a:lnTo>
                <a:lnTo>
                  <a:pt x="566592" y="140245"/>
                </a:lnTo>
                <a:lnTo>
                  <a:pt x="336589" y="28049"/>
                </a:lnTo>
                <a:close/>
              </a:path>
            </a:pathLst>
          </a:custGeom>
          <a:solidFill>
            <a:srgbClr val="CC9900"/>
          </a:solidFill>
          <a:ln w="9525">
            <a:solidFill>
              <a:schemeClr val="tx1"/>
            </a:solidFill>
            <a:round/>
            <a:headEnd/>
            <a:tailEnd/>
          </a:ln>
        </p:spPr>
        <p:txBody>
          <a:bodyPr/>
          <a:lstStyle/>
          <a:p>
            <a:endParaRPr lang="en-US"/>
          </a:p>
        </p:txBody>
      </p:sp>
      <p:sp>
        <p:nvSpPr>
          <p:cNvPr id="139" name="Freeform 39">
            <a:extLst>
              <a:ext uri="{FF2B5EF4-FFF2-40B4-BE49-F238E27FC236}">
                <a16:creationId xmlns:a16="http://schemas.microsoft.com/office/drawing/2014/main" id="{DD42A966-6544-4A3D-8B47-FA71735E4ABE}"/>
              </a:ext>
            </a:extLst>
          </p:cNvPr>
          <p:cNvSpPr>
            <a:spLocks/>
          </p:cNvSpPr>
          <p:nvPr/>
        </p:nvSpPr>
        <p:spPr bwMode="auto">
          <a:xfrm>
            <a:off x="7218362" y="523954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 name="Oval 173">
            <a:extLst>
              <a:ext uri="{FF2B5EF4-FFF2-40B4-BE49-F238E27FC236}">
                <a16:creationId xmlns:a16="http://schemas.microsoft.com/office/drawing/2014/main" id="{65FCF56A-74D8-4B39-A89A-7079B07C7E97}"/>
              </a:ext>
            </a:extLst>
          </p:cNvPr>
          <p:cNvSpPr/>
          <p:nvPr/>
        </p:nvSpPr>
        <p:spPr>
          <a:xfrm rot="18220923">
            <a:off x="6519326" y="3767375"/>
            <a:ext cx="700071" cy="3834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Oval 25">
            <a:extLst>
              <a:ext uri="{FF2B5EF4-FFF2-40B4-BE49-F238E27FC236}">
                <a16:creationId xmlns:a16="http://schemas.microsoft.com/office/drawing/2014/main" id="{9617C056-BC00-4EB8-B119-9113AB0F0F3E}"/>
              </a:ext>
            </a:extLst>
          </p:cNvPr>
          <p:cNvSpPr/>
          <p:nvPr/>
        </p:nvSpPr>
        <p:spPr>
          <a:xfrm rot="1090353">
            <a:off x="6312402" y="4338781"/>
            <a:ext cx="461772" cy="45604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4" name="Freeform 69">
            <a:extLst>
              <a:ext uri="{FF2B5EF4-FFF2-40B4-BE49-F238E27FC236}">
                <a16:creationId xmlns:a16="http://schemas.microsoft.com/office/drawing/2014/main" id="{FEA33EEA-019C-49F3-8058-263CA009B82A}"/>
              </a:ext>
            </a:extLst>
          </p:cNvPr>
          <p:cNvSpPr>
            <a:spLocks/>
          </p:cNvSpPr>
          <p:nvPr/>
        </p:nvSpPr>
        <p:spPr bwMode="auto">
          <a:xfrm>
            <a:off x="7442742" y="1422076"/>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125" name="Rectangle 6">
            <a:extLst>
              <a:ext uri="{FF2B5EF4-FFF2-40B4-BE49-F238E27FC236}">
                <a16:creationId xmlns:a16="http://schemas.microsoft.com/office/drawing/2014/main" id="{5A65D8D3-A513-4E23-A871-0BA25FE46B97}"/>
              </a:ext>
            </a:extLst>
          </p:cNvPr>
          <p:cNvSpPr txBox="1">
            <a:spLocks noChangeArrowheads="1"/>
          </p:cNvSpPr>
          <p:nvPr/>
        </p:nvSpPr>
        <p:spPr bwMode="auto">
          <a:xfrm>
            <a:off x="6534693" y="1066836"/>
            <a:ext cx="2089151" cy="350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Tributary stream</a:t>
            </a:r>
          </a:p>
        </p:txBody>
      </p:sp>
      <p:sp>
        <p:nvSpPr>
          <p:cNvPr id="126" name="Freeform 69">
            <a:extLst>
              <a:ext uri="{FF2B5EF4-FFF2-40B4-BE49-F238E27FC236}">
                <a16:creationId xmlns:a16="http://schemas.microsoft.com/office/drawing/2014/main" id="{55A1D69A-3DB2-4B56-B2DC-480006913E81}"/>
              </a:ext>
            </a:extLst>
          </p:cNvPr>
          <p:cNvSpPr>
            <a:spLocks/>
          </p:cNvSpPr>
          <p:nvPr/>
        </p:nvSpPr>
        <p:spPr bwMode="auto">
          <a:xfrm>
            <a:off x="3213895" y="1220180"/>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sz="3200">
              <a:solidFill>
                <a:srgbClr val="000000"/>
              </a:solidFill>
            </a:endParaRPr>
          </a:p>
        </p:txBody>
      </p:sp>
      <p:sp>
        <p:nvSpPr>
          <p:cNvPr id="127" name="Rectangle 6">
            <a:extLst>
              <a:ext uri="{FF2B5EF4-FFF2-40B4-BE49-F238E27FC236}">
                <a16:creationId xmlns:a16="http://schemas.microsoft.com/office/drawing/2014/main" id="{5D8BB003-793D-4826-A80B-A8CF1753E550}"/>
              </a:ext>
            </a:extLst>
          </p:cNvPr>
          <p:cNvSpPr txBox="1">
            <a:spLocks noChangeArrowheads="1"/>
          </p:cNvSpPr>
          <p:nvPr/>
        </p:nvSpPr>
        <p:spPr bwMode="auto">
          <a:xfrm>
            <a:off x="2305846" y="735642"/>
            <a:ext cx="2089151" cy="609526"/>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dirty="0">
                <a:solidFill>
                  <a:srgbClr val="000000"/>
                </a:solidFill>
              </a:rPr>
              <a:t>Surface drainage patterns</a:t>
            </a:r>
          </a:p>
        </p:txBody>
      </p:sp>
      <p:sp>
        <p:nvSpPr>
          <p:cNvPr id="128" name="Freeform 33">
            <a:extLst>
              <a:ext uri="{FF2B5EF4-FFF2-40B4-BE49-F238E27FC236}">
                <a16:creationId xmlns:a16="http://schemas.microsoft.com/office/drawing/2014/main" id="{0CEEBC0D-8509-4FD7-8989-A910CEAD7517}"/>
              </a:ext>
            </a:extLst>
          </p:cNvPr>
          <p:cNvSpPr>
            <a:spLocks/>
          </p:cNvSpPr>
          <p:nvPr/>
        </p:nvSpPr>
        <p:spPr bwMode="auto">
          <a:xfrm>
            <a:off x="6943725" y="4687200"/>
            <a:ext cx="837155" cy="1481872"/>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000 w 10000"/>
              <a:gd name="connsiteY6" fmla="*/ 4350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4874 w 10000"/>
              <a:gd name="connsiteY7" fmla="*/ 8165 h 12207"/>
              <a:gd name="connsiteX8" fmla="*/ 0 w 10000"/>
              <a:gd name="connsiteY8" fmla="*/ 10778 h 12207"/>
              <a:gd name="connsiteX9" fmla="*/ 1667 w 10000"/>
              <a:gd name="connsiteY9" fmla="*/ 12207 h 12207"/>
              <a:gd name="connsiteX10" fmla="*/ 3160 w 10000"/>
              <a:gd name="connsiteY10" fmla="*/ 11939 h 12207"/>
              <a:gd name="connsiteX0" fmla="*/ 1493 w 8333"/>
              <a:gd name="connsiteY0" fmla="*/ 11939 h 12207"/>
              <a:gd name="connsiteX1" fmla="*/ 2500 w 8333"/>
              <a:gd name="connsiteY1" fmla="*/ 10064 h 12207"/>
              <a:gd name="connsiteX2" fmla="*/ 5833 w 8333"/>
              <a:gd name="connsiteY2" fmla="*/ 5778 h 12207"/>
              <a:gd name="connsiteX3" fmla="*/ 7500 w 8333"/>
              <a:gd name="connsiteY3" fmla="*/ 4350 h 12207"/>
              <a:gd name="connsiteX4" fmla="*/ 8333 w 8333"/>
              <a:gd name="connsiteY4" fmla="*/ 2207 h 12207"/>
              <a:gd name="connsiteX5" fmla="*/ 4234 w 8333"/>
              <a:gd name="connsiteY5" fmla="*/ 0 h 12207"/>
              <a:gd name="connsiteX6" fmla="*/ 4223 w 8333"/>
              <a:gd name="connsiteY6" fmla="*/ 5509 h 12207"/>
              <a:gd name="connsiteX7" fmla="*/ 3207 w 8333"/>
              <a:gd name="connsiteY7" fmla="*/ 8165 h 12207"/>
              <a:gd name="connsiteX8" fmla="*/ 484 w 8333"/>
              <a:gd name="connsiteY8" fmla="*/ 9436 h 12207"/>
              <a:gd name="connsiteX9" fmla="*/ 0 w 8333"/>
              <a:gd name="connsiteY9" fmla="*/ 12207 h 12207"/>
              <a:gd name="connsiteX10" fmla="*/ 1493 w 8333"/>
              <a:gd name="connsiteY10" fmla="*/ 11939 h 12207"/>
              <a:gd name="connsiteX0" fmla="*/ 7667 w 10000"/>
              <a:gd name="connsiteY0" fmla="*/ 8530 h 10000"/>
              <a:gd name="connsiteX1" fmla="*/ 3000 w 10000"/>
              <a:gd name="connsiteY1" fmla="*/ 8244 h 10000"/>
              <a:gd name="connsiteX2" fmla="*/ 7000 w 10000"/>
              <a:gd name="connsiteY2" fmla="*/ 4733 h 10000"/>
              <a:gd name="connsiteX3" fmla="*/ 9000 w 10000"/>
              <a:gd name="connsiteY3" fmla="*/ 3564 h 10000"/>
              <a:gd name="connsiteX4" fmla="*/ 10000 w 10000"/>
              <a:gd name="connsiteY4" fmla="*/ 1808 h 10000"/>
              <a:gd name="connsiteX5" fmla="*/ 5081 w 10000"/>
              <a:gd name="connsiteY5" fmla="*/ 0 h 10000"/>
              <a:gd name="connsiteX6" fmla="*/ 5068 w 10000"/>
              <a:gd name="connsiteY6" fmla="*/ 4513 h 10000"/>
              <a:gd name="connsiteX7" fmla="*/ 3849 w 10000"/>
              <a:gd name="connsiteY7" fmla="*/ 6689 h 10000"/>
              <a:gd name="connsiteX8" fmla="*/ 581 w 10000"/>
              <a:gd name="connsiteY8" fmla="*/ 7730 h 10000"/>
              <a:gd name="connsiteX9" fmla="*/ 0 w 10000"/>
              <a:gd name="connsiteY9" fmla="*/ 10000 h 10000"/>
              <a:gd name="connsiteX10" fmla="*/ 7667 w 10000"/>
              <a:gd name="connsiteY10" fmla="*/ 8530 h 10000"/>
              <a:gd name="connsiteX0" fmla="*/ 7667 w 9000"/>
              <a:gd name="connsiteY0" fmla="*/ 9221 h 10691"/>
              <a:gd name="connsiteX1" fmla="*/ 3000 w 9000"/>
              <a:gd name="connsiteY1" fmla="*/ 8935 h 10691"/>
              <a:gd name="connsiteX2" fmla="*/ 7000 w 9000"/>
              <a:gd name="connsiteY2" fmla="*/ 5424 h 10691"/>
              <a:gd name="connsiteX3" fmla="*/ 9000 w 9000"/>
              <a:gd name="connsiteY3" fmla="*/ 4255 h 10691"/>
              <a:gd name="connsiteX4" fmla="*/ 7062 w 9000"/>
              <a:gd name="connsiteY4" fmla="*/ 0 h 10691"/>
              <a:gd name="connsiteX5" fmla="*/ 5081 w 9000"/>
              <a:gd name="connsiteY5" fmla="*/ 691 h 10691"/>
              <a:gd name="connsiteX6" fmla="*/ 5068 w 9000"/>
              <a:gd name="connsiteY6" fmla="*/ 5204 h 10691"/>
              <a:gd name="connsiteX7" fmla="*/ 3849 w 9000"/>
              <a:gd name="connsiteY7" fmla="*/ 7380 h 10691"/>
              <a:gd name="connsiteX8" fmla="*/ 581 w 9000"/>
              <a:gd name="connsiteY8" fmla="*/ 8421 h 10691"/>
              <a:gd name="connsiteX9" fmla="*/ 0 w 9000"/>
              <a:gd name="connsiteY9" fmla="*/ 10691 h 10691"/>
              <a:gd name="connsiteX10" fmla="*/ 7667 w 9000"/>
              <a:gd name="connsiteY10" fmla="*/ 9221 h 10691"/>
              <a:gd name="connsiteX0" fmla="*/ 8519 w 10053"/>
              <a:gd name="connsiteY0" fmla="*/ 8625 h 10000"/>
              <a:gd name="connsiteX1" fmla="*/ 3333 w 10053"/>
              <a:gd name="connsiteY1" fmla="*/ 8357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519 w 10053"/>
              <a:gd name="connsiteY0" fmla="*/ 8625 h 10000"/>
              <a:gd name="connsiteX1" fmla="*/ 8855 w 10053"/>
              <a:gd name="connsiteY1" fmla="*/ 7569 h 10000"/>
              <a:gd name="connsiteX2" fmla="*/ 3333 w 10053"/>
              <a:gd name="connsiteY2" fmla="*/ 8357 h 10000"/>
              <a:gd name="connsiteX3" fmla="*/ 10053 w 10053"/>
              <a:gd name="connsiteY3" fmla="*/ 6242 h 10000"/>
              <a:gd name="connsiteX4" fmla="*/ 10000 w 10053"/>
              <a:gd name="connsiteY4" fmla="*/ 3980 h 10000"/>
              <a:gd name="connsiteX5" fmla="*/ 7847 w 10053"/>
              <a:gd name="connsiteY5" fmla="*/ 0 h 10000"/>
              <a:gd name="connsiteX6" fmla="*/ 5646 w 10053"/>
              <a:gd name="connsiteY6" fmla="*/ 646 h 10000"/>
              <a:gd name="connsiteX7" fmla="*/ 5631 w 10053"/>
              <a:gd name="connsiteY7" fmla="*/ 4868 h 10000"/>
              <a:gd name="connsiteX8" fmla="*/ 4277 w 10053"/>
              <a:gd name="connsiteY8" fmla="*/ 6903 h 10000"/>
              <a:gd name="connsiteX9" fmla="*/ 646 w 10053"/>
              <a:gd name="connsiteY9" fmla="*/ 7877 h 10000"/>
              <a:gd name="connsiteX10" fmla="*/ 0 w 10053"/>
              <a:gd name="connsiteY10" fmla="*/ 10000 h 10000"/>
              <a:gd name="connsiteX11" fmla="*/ 8519 w 10053"/>
              <a:gd name="connsiteY11" fmla="*/ 8625 h 10000"/>
              <a:gd name="connsiteX0" fmla="*/ 8519 w 10053"/>
              <a:gd name="connsiteY0" fmla="*/ 8625 h 10000"/>
              <a:gd name="connsiteX1" fmla="*/ 8855 w 10053"/>
              <a:gd name="connsiteY1" fmla="*/ 7569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088 w 9622"/>
              <a:gd name="connsiteY0" fmla="*/ 8625 h 8625"/>
              <a:gd name="connsiteX1" fmla="*/ 8424 w 9622"/>
              <a:gd name="connsiteY1" fmla="*/ 7569 h 8625"/>
              <a:gd name="connsiteX2" fmla="*/ 9622 w 9622"/>
              <a:gd name="connsiteY2" fmla="*/ 6242 h 8625"/>
              <a:gd name="connsiteX3" fmla="*/ 9569 w 9622"/>
              <a:gd name="connsiteY3" fmla="*/ 3980 h 8625"/>
              <a:gd name="connsiteX4" fmla="*/ 7416 w 9622"/>
              <a:gd name="connsiteY4" fmla="*/ 0 h 8625"/>
              <a:gd name="connsiteX5" fmla="*/ 5215 w 9622"/>
              <a:gd name="connsiteY5" fmla="*/ 646 h 8625"/>
              <a:gd name="connsiteX6" fmla="*/ 5200 w 9622"/>
              <a:gd name="connsiteY6" fmla="*/ 4868 h 8625"/>
              <a:gd name="connsiteX7" fmla="*/ 3846 w 9622"/>
              <a:gd name="connsiteY7" fmla="*/ 6903 h 8625"/>
              <a:gd name="connsiteX8" fmla="*/ 215 w 9622"/>
              <a:gd name="connsiteY8" fmla="*/ 7877 h 8625"/>
              <a:gd name="connsiteX9" fmla="*/ 3031 w 9622"/>
              <a:gd name="connsiteY9" fmla="*/ 8364 h 8625"/>
              <a:gd name="connsiteX10" fmla="*/ 8088 w 9622"/>
              <a:gd name="connsiteY10" fmla="*/ 8625 h 8625"/>
              <a:gd name="connsiteX0" fmla="*/ 7723 w 10000"/>
              <a:gd name="connsiteY0" fmla="*/ 10542 h 10542"/>
              <a:gd name="connsiteX1" fmla="*/ 8755 w 10000"/>
              <a:gd name="connsiteY1" fmla="*/ 8776 h 10542"/>
              <a:gd name="connsiteX2" fmla="*/ 10000 w 10000"/>
              <a:gd name="connsiteY2" fmla="*/ 7237 h 10542"/>
              <a:gd name="connsiteX3" fmla="*/ 9945 w 10000"/>
              <a:gd name="connsiteY3" fmla="*/ 4614 h 10542"/>
              <a:gd name="connsiteX4" fmla="*/ 7707 w 10000"/>
              <a:gd name="connsiteY4" fmla="*/ 0 h 10542"/>
              <a:gd name="connsiteX5" fmla="*/ 5420 w 10000"/>
              <a:gd name="connsiteY5" fmla="*/ 749 h 10542"/>
              <a:gd name="connsiteX6" fmla="*/ 5404 w 10000"/>
              <a:gd name="connsiteY6" fmla="*/ 5644 h 10542"/>
              <a:gd name="connsiteX7" fmla="*/ 3997 w 10000"/>
              <a:gd name="connsiteY7" fmla="*/ 8003 h 10542"/>
              <a:gd name="connsiteX8" fmla="*/ 223 w 10000"/>
              <a:gd name="connsiteY8" fmla="*/ 9133 h 10542"/>
              <a:gd name="connsiteX9" fmla="*/ 3150 w 10000"/>
              <a:gd name="connsiteY9" fmla="*/ 9697 h 10542"/>
              <a:gd name="connsiteX10" fmla="*/ 7723 w 10000"/>
              <a:gd name="connsiteY10" fmla="*/ 10542 h 1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542">
                <a:moveTo>
                  <a:pt x="7723" y="10542"/>
                </a:moveTo>
                <a:cubicBezTo>
                  <a:pt x="7839" y="10134"/>
                  <a:pt x="8639" y="9184"/>
                  <a:pt x="8755" y="8776"/>
                </a:cubicBezTo>
                <a:lnTo>
                  <a:pt x="10000" y="7237"/>
                </a:lnTo>
                <a:cubicBezTo>
                  <a:pt x="9981" y="6363"/>
                  <a:pt x="9964" y="5489"/>
                  <a:pt x="9945" y="4614"/>
                </a:cubicBezTo>
                <a:lnTo>
                  <a:pt x="7707" y="0"/>
                </a:lnTo>
                <a:lnTo>
                  <a:pt x="5420" y="749"/>
                </a:lnTo>
                <a:cubicBezTo>
                  <a:pt x="5414" y="2380"/>
                  <a:pt x="5411" y="4013"/>
                  <a:pt x="5404" y="5644"/>
                </a:cubicBezTo>
                <a:lnTo>
                  <a:pt x="3997" y="8003"/>
                </a:lnTo>
                <a:lnTo>
                  <a:pt x="223" y="9133"/>
                </a:lnTo>
                <a:cubicBezTo>
                  <a:pt x="0" y="9954"/>
                  <a:pt x="3372" y="8877"/>
                  <a:pt x="3150" y="9697"/>
                </a:cubicBezTo>
                <a:lnTo>
                  <a:pt x="7723" y="10542"/>
                </a:lnTo>
                <a:close/>
              </a:path>
            </a:pathLst>
          </a:custGeom>
          <a:solidFill>
            <a:srgbClr val="CC9900"/>
          </a:solidFill>
          <a:ln w="9525">
            <a:solidFill>
              <a:schemeClr val="tx1"/>
            </a:solidFill>
            <a:round/>
            <a:headEnd/>
            <a:tailEnd/>
          </a:ln>
        </p:spPr>
        <p:txBody>
          <a:bodyPr/>
          <a:lstStyle/>
          <a:p>
            <a:endParaRPr lang="en-US" sz="3200">
              <a:solidFill>
                <a:srgbClr val="000000"/>
              </a:solidFill>
            </a:endParaRPr>
          </a:p>
        </p:txBody>
      </p:sp>
      <p:sp>
        <p:nvSpPr>
          <p:cNvPr id="129" name="Freeform 132">
            <a:extLst>
              <a:ext uri="{FF2B5EF4-FFF2-40B4-BE49-F238E27FC236}">
                <a16:creationId xmlns:a16="http://schemas.microsoft.com/office/drawing/2014/main" id="{8B109483-CE1E-4315-88F0-0D1619B5B39A}"/>
              </a:ext>
            </a:extLst>
          </p:cNvPr>
          <p:cNvSpPr/>
          <p:nvPr/>
        </p:nvSpPr>
        <p:spPr>
          <a:xfrm>
            <a:off x="6673122" y="4345277"/>
            <a:ext cx="975977" cy="1820719"/>
          </a:xfrm>
          <a:custGeom>
            <a:avLst/>
            <a:gdLst>
              <a:gd name="connsiteX0" fmla="*/ 147782 w 569576"/>
              <a:gd name="connsiteY0" fmla="*/ 0 h 1588654"/>
              <a:gd name="connsiteX1" fmla="*/ 480291 w 569576"/>
              <a:gd name="connsiteY1" fmla="*/ 480290 h 1588654"/>
              <a:gd name="connsiteX2" fmla="*/ 489528 w 569576"/>
              <a:gd name="connsiteY2" fmla="*/ 1173018 h 1588654"/>
              <a:gd name="connsiteX3" fmla="*/ 0 w 569576"/>
              <a:gd name="connsiteY3" fmla="*/ 1588654 h 1588654"/>
              <a:gd name="connsiteX0" fmla="*/ 240140 w 661934"/>
              <a:gd name="connsiteY0" fmla="*/ 126230 h 1714884"/>
              <a:gd name="connsiteX1" fmla="*/ 55418 w 661934"/>
              <a:gd name="connsiteY1" fmla="*/ 80048 h 1714884"/>
              <a:gd name="connsiteX2" fmla="*/ 572649 w 661934"/>
              <a:gd name="connsiteY2" fmla="*/ 606520 h 1714884"/>
              <a:gd name="connsiteX3" fmla="*/ 581886 w 661934"/>
              <a:gd name="connsiteY3" fmla="*/ 1299248 h 1714884"/>
              <a:gd name="connsiteX4" fmla="*/ 92358 w 661934"/>
              <a:gd name="connsiteY4" fmla="*/ 1714884 h 1714884"/>
              <a:gd name="connsiteX0" fmla="*/ 1538 w 1032932"/>
              <a:gd name="connsiteY0" fmla="*/ 41564 h 1731818"/>
              <a:gd name="connsiteX1" fmla="*/ 426416 w 1032932"/>
              <a:gd name="connsiteY1" fmla="*/ 96982 h 1731818"/>
              <a:gd name="connsiteX2" fmla="*/ 943647 w 1032932"/>
              <a:gd name="connsiteY2" fmla="*/ 623454 h 1731818"/>
              <a:gd name="connsiteX3" fmla="*/ 952884 w 1032932"/>
              <a:gd name="connsiteY3" fmla="*/ 1316182 h 1731818"/>
              <a:gd name="connsiteX4" fmla="*/ 463356 w 1032932"/>
              <a:gd name="connsiteY4" fmla="*/ 1731818 h 1731818"/>
              <a:gd name="connsiteX0" fmla="*/ 1538 w 1032932"/>
              <a:gd name="connsiteY0" fmla="*/ 0 h 1690254"/>
              <a:gd name="connsiteX1" fmla="*/ 805107 w 1032932"/>
              <a:gd name="connsiteY1" fmla="*/ 249382 h 1690254"/>
              <a:gd name="connsiteX2" fmla="*/ 943647 w 1032932"/>
              <a:gd name="connsiteY2" fmla="*/ 581890 h 1690254"/>
              <a:gd name="connsiteX3" fmla="*/ 952884 w 1032932"/>
              <a:gd name="connsiteY3" fmla="*/ 1274618 h 1690254"/>
              <a:gd name="connsiteX4" fmla="*/ 463356 w 1032932"/>
              <a:gd name="connsiteY4" fmla="*/ 1690254 h 1690254"/>
              <a:gd name="connsiteX0" fmla="*/ 0 w 1031394"/>
              <a:gd name="connsiteY0" fmla="*/ 161637 h 1851891"/>
              <a:gd name="connsiteX1" fmla="*/ 184733 w 1031394"/>
              <a:gd name="connsiteY1" fmla="*/ 41564 h 1851891"/>
              <a:gd name="connsiteX2" fmla="*/ 803569 w 1031394"/>
              <a:gd name="connsiteY2" fmla="*/ 411019 h 1851891"/>
              <a:gd name="connsiteX3" fmla="*/ 942109 w 1031394"/>
              <a:gd name="connsiteY3" fmla="*/ 743527 h 1851891"/>
              <a:gd name="connsiteX4" fmla="*/ 951346 w 1031394"/>
              <a:gd name="connsiteY4" fmla="*/ 1436255 h 1851891"/>
              <a:gd name="connsiteX5" fmla="*/ 461818 w 1031394"/>
              <a:gd name="connsiteY5" fmla="*/ 1851891 h 1851891"/>
              <a:gd name="connsiteX0" fmla="*/ 0 w 1031394"/>
              <a:gd name="connsiteY0" fmla="*/ 0 h 1690254"/>
              <a:gd name="connsiteX1" fmla="*/ 803569 w 1031394"/>
              <a:gd name="connsiteY1" fmla="*/ 249382 h 1690254"/>
              <a:gd name="connsiteX2" fmla="*/ 942109 w 1031394"/>
              <a:gd name="connsiteY2" fmla="*/ 581890 h 1690254"/>
              <a:gd name="connsiteX3" fmla="*/ 951346 w 1031394"/>
              <a:gd name="connsiteY3" fmla="*/ 1274618 h 1690254"/>
              <a:gd name="connsiteX4" fmla="*/ 461818 w 1031394"/>
              <a:gd name="connsiteY4" fmla="*/ 1690254 h 1690254"/>
              <a:gd name="connsiteX0" fmla="*/ 0 w 975976"/>
              <a:gd name="connsiteY0" fmla="*/ 0 h 1782618"/>
              <a:gd name="connsiteX1" fmla="*/ 748151 w 975976"/>
              <a:gd name="connsiteY1" fmla="*/ 341746 h 1782618"/>
              <a:gd name="connsiteX2" fmla="*/ 886691 w 975976"/>
              <a:gd name="connsiteY2" fmla="*/ 674254 h 1782618"/>
              <a:gd name="connsiteX3" fmla="*/ 895928 w 975976"/>
              <a:gd name="connsiteY3" fmla="*/ 1366982 h 1782618"/>
              <a:gd name="connsiteX4" fmla="*/ 406400 w 975976"/>
              <a:gd name="connsiteY4" fmla="*/ 1782618 h 1782618"/>
              <a:gd name="connsiteX0" fmla="*/ 0 w 980739"/>
              <a:gd name="connsiteY0" fmla="*/ 0 h 1796906"/>
              <a:gd name="connsiteX1" fmla="*/ 752914 w 980739"/>
              <a:gd name="connsiteY1" fmla="*/ 356034 h 1796906"/>
              <a:gd name="connsiteX2" fmla="*/ 891454 w 980739"/>
              <a:gd name="connsiteY2" fmla="*/ 688542 h 1796906"/>
              <a:gd name="connsiteX3" fmla="*/ 900691 w 980739"/>
              <a:gd name="connsiteY3" fmla="*/ 1381270 h 1796906"/>
              <a:gd name="connsiteX4" fmla="*/ 411163 w 980739"/>
              <a:gd name="connsiteY4" fmla="*/ 1796906 h 1796906"/>
              <a:gd name="connsiteX0" fmla="*/ 0 w 975977"/>
              <a:gd name="connsiteY0" fmla="*/ 0 h 1820719"/>
              <a:gd name="connsiteX1" fmla="*/ 752914 w 975977"/>
              <a:gd name="connsiteY1" fmla="*/ 356034 h 1820719"/>
              <a:gd name="connsiteX2" fmla="*/ 891454 w 975977"/>
              <a:gd name="connsiteY2" fmla="*/ 688542 h 1820719"/>
              <a:gd name="connsiteX3" fmla="*/ 900691 w 975977"/>
              <a:gd name="connsiteY3" fmla="*/ 1381270 h 1820719"/>
              <a:gd name="connsiteX4" fmla="*/ 439738 w 975977"/>
              <a:gd name="connsiteY4" fmla="*/ 1820719 h 182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977" h="1820719">
                <a:moveTo>
                  <a:pt x="0" y="0"/>
                </a:moveTo>
                <a:cubicBezTo>
                  <a:pt x="167410" y="51955"/>
                  <a:pt x="604338" y="241277"/>
                  <a:pt x="752914" y="356034"/>
                </a:cubicBezTo>
                <a:cubicBezTo>
                  <a:pt x="901490" y="470791"/>
                  <a:pt x="866825" y="517669"/>
                  <a:pt x="891454" y="688542"/>
                </a:cubicBezTo>
                <a:cubicBezTo>
                  <a:pt x="916084" y="859415"/>
                  <a:pt x="975977" y="1192574"/>
                  <a:pt x="900691" y="1381270"/>
                </a:cubicBezTo>
                <a:cubicBezTo>
                  <a:pt x="825405" y="1569966"/>
                  <a:pt x="644478" y="1705264"/>
                  <a:pt x="439738" y="1820719"/>
                </a:cubicBezTo>
              </a:path>
            </a:pathLst>
          </a:cu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30" name="Freeform 133">
            <a:extLst>
              <a:ext uri="{FF2B5EF4-FFF2-40B4-BE49-F238E27FC236}">
                <a16:creationId xmlns:a16="http://schemas.microsoft.com/office/drawing/2014/main" id="{EB009E36-BF91-4BA1-B2C3-2E33D0ABD6D7}"/>
              </a:ext>
            </a:extLst>
          </p:cNvPr>
          <p:cNvSpPr/>
          <p:nvPr/>
        </p:nvSpPr>
        <p:spPr>
          <a:xfrm>
            <a:off x="6958014" y="5967414"/>
            <a:ext cx="528637" cy="285751"/>
          </a:xfrm>
          <a:custGeom>
            <a:avLst/>
            <a:gdLst>
              <a:gd name="connsiteX0" fmla="*/ 223837 w 504825"/>
              <a:gd name="connsiteY0" fmla="*/ 0 h 285750"/>
              <a:gd name="connsiteX1" fmla="*/ 0 w 504825"/>
              <a:gd name="connsiteY1" fmla="*/ 161925 h 285750"/>
              <a:gd name="connsiteX2" fmla="*/ 347662 w 504825"/>
              <a:gd name="connsiteY2" fmla="*/ 285750 h 285750"/>
              <a:gd name="connsiteX3" fmla="*/ 504825 w 504825"/>
              <a:gd name="connsiteY3" fmla="*/ 123825 h 285750"/>
              <a:gd name="connsiteX4" fmla="*/ 223837 w 504825"/>
              <a:gd name="connsiteY4" fmla="*/ 0 h 285750"/>
              <a:gd name="connsiteX0" fmla="*/ 223837 w 528637"/>
              <a:gd name="connsiteY0" fmla="*/ 0 h 285750"/>
              <a:gd name="connsiteX1" fmla="*/ 0 w 528637"/>
              <a:gd name="connsiteY1" fmla="*/ 161925 h 285750"/>
              <a:gd name="connsiteX2" fmla="*/ 347662 w 528637"/>
              <a:gd name="connsiteY2" fmla="*/ 285750 h 285750"/>
              <a:gd name="connsiteX3" fmla="*/ 528637 w 528637"/>
              <a:gd name="connsiteY3" fmla="*/ 114300 h 285750"/>
              <a:gd name="connsiteX4" fmla="*/ 223837 w 528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 h="285750">
                <a:moveTo>
                  <a:pt x="223837" y="0"/>
                </a:moveTo>
                <a:lnTo>
                  <a:pt x="0" y="161925"/>
                </a:lnTo>
                <a:lnTo>
                  <a:pt x="347662" y="285750"/>
                </a:lnTo>
                <a:lnTo>
                  <a:pt x="528637" y="114300"/>
                </a:lnTo>
                <a:lnTo>
                  <a:pt x="223837" y="0"/>
                </a:lnTo>
                <a:close/>
              </a:path>
            </a:pathLst>
          </a:custGeom>
          <a:blipFill>
            <a:blip r:embed="rId1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endParaRPr>
          </a:p>
        </p:txBody>
      </p:sp>
      <p:pic>
        <p:nvPicPr>
          <p:cNvPr id="158"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53328" y="4763303"/>
            <a:ext cx="781051" cy="781051"/>
          </a:xfrm>
          <a:prstGeom prst="rect">
            <a:avLst/>
          </a:prstGeom>
          <a:noFill/>
          <a:ln w="9525">
            <a:noFill/>
            <a:miter lim="800000"/>
            <a:headEnd/>
            <a:tailEnd/>
          </a:ln>
        </p:spPr>
      </p:pic>
      <p:sp>
        <p:nvSpPr>
          <p:cNvPr id="131" name="Freeform 175">
            <a:extLst>
              <a:ext uri="{FF2B5EF4-FFF2-40B4-BE49-F238E27FC236}">
                <a16:creationId xmlns:a16="http://schemas.microsoft.com/office/drawing/2014/main" id="{8C7C63FB-385E-4549-B0C3-2BF46E289864}"/>
              </a:ext>
            </a:extLst>
          </p:cNvPr>
          <p:cNvSpPr/>
          <p:nvPr/>
        </p:nvSpPr>
        <p:spPr>
          <a:xfrm>
            <a:off x="7119832" y="5200052"/>
            <a:ext cx="359713" cy="776843"/>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2400">
              <a:latin typeface="Times New Roman" pitchFamily="18" charset="0"/>
            </a:endParaRPr>
          </a:p>
        </p:txBody>
      </p:sp>
      <p:sp>
        <p:nvSpPr>
          <p:cNvPr id="133" name="Freeform 176">
            <a:extLst>
              <a:ext uri="{FF2B5EF4-FFF2-40B4-BE49-F238E27FC236}">
                <a16:creationId xmlns:a16="http://schemas.microsoft.com/office/drawing/2014/main" id="{746752B9-CECB-4C9A-A00A-72E5D9518961}"/>
              </a:ext>
            </a:extLst>
          </p:cNvPr>
          <p:cNvSpPr/>
          <p:nvPr/>
        </p:nvSpPr>
        <p:spPr>
          <a:xfrm rot="282901">
            <a:off x="7495769" y="5360167"/>
            <a:ext cx="217544" cy="751263"/>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161925 w 173831"/>
              <a:gd name="connsiteY0" fmla="*/ 0 h 742950"/>
              <a:gd name="connsiteX1" fmla="*/ 142875 w 173831"/>
              <a:gd name="connsiteY1" fmla="*/ 419100 h 742950"/>
              <a:gd name="connsiteX2" fmla="*/ 0 w 173831"/>
              <a:gd name="connsiteY2" fmla="*/ 742950 h 742950"/>
            </a:gdLst>
            <a:ahLst/>
            <a:cxnLst>
              <a:cxn ang="0">
                <a:pos x="connsiteX0" y="connsiteY0"/>
              </a:cxn>
              <a:cxn ang="0">
                <a:pos x="connsiteX1" y="connsiteY1"/>
              </a:cxn>
              <a:cxn ang="0">
                <a:pos x="connsiteX2" y="connsiteY2"/>
              </a:cxn>
            </a:cxnLst>
            <a:rect l="l" t="t" r="r" b="b"/>
            <a:pathLst>
              <a:path w="173831" h="742950">
                <a:moveTo>
                  <a:pt x="161925" y="0"/>
                </a:moveTo>
                <a:cubicBezTo>
                  <a:pt x="173831" y="154781"/>
                  <a:pt x="169862" y="295275"/>
                  <a:pt x="142875" y="419100"/>
                </a:cubicBezTo>
                <a:cubicBezTo>
                  <a:pt x="115888" y="542925"/>
                  <a:pt x="97631" y="678656"/>
                  <a:pt x="0" y="742950"/>
                </a:cubicBezTo>
              </a:path>
            </a:pathLst>
          </a:custGeom>
          <a:noFill/>
          <a:ln w="28575" cmpd="sng">
            <a:solidFill>
              <a:srgbClr val="0000FF"/>
            </a:solidFill>
            <a:round/>
            <a:headEnd type="none" w="med" len="med"/>
            <a:tailEnd type="triangle" w="med" len="med"/>
          </a:ln>
        </p:spPr>
        <p:txBody>
          <a:bodyPr/>
          <a:lstStyle/>
          <a:p>
            <a:endParaRPr lang="en-US" sz="2400">
              <a:latin typeface="Times New Roman" pitchFamily="18" charset="0"/>
            </a:endParaRPr>
          </a:p>
        </p:txBody>
      </p:sp>
      <p:sp>
        <p:nvSpPr>
          <p:cNvPr id="134" name="Oval 133">
            <a:extLst>
              <a:ext uri="{FF2B5EF4-FFF2-40B4-BE49-F238E27FC236}">
                <a16:creationId xmlns:a16="http://schemas.microsoft.com/office/drawing/2014/main" id="{2005572A-B46C-46D6-8A04-5AE8723557C3}"/>
              </a:ext>
            </a:extLst>
          </p:cNvPr>
          <p:cNvSpPr/>
          <p:nvPr/>
        </p:nvSpPr>
        <p:spPr>
          <a:xfrm>
            <a:off x="6829744" y="5665956"/>
            <a:ext cx="934193" cy="7164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9F3B270-AD29-41AB-B8AA-DFFA692789C0}"/>
              </a:ext>
            </a:extLst>
          </p:cNvPr>
          <p:cNvGrpSpPr/>
          <p:nvPr/>
        </p:nvGrpSpPr>
        <p:grpSpPr>
          <a:xfrm>
            <a:off x="6201741" y="2367984"/>
            <a:ext cx="2140575" cy="3376093"/>
            <a:chOff x="4651305" y="1775988"/>
            <a:chExt cx="1605431" cy="2532070"/>
          </a:xfrm>
        </p:grpSpPr>
        <p:cxnSp>
          <p:nvCxnSpPr>
            <p:cNvPr id="3" name="Straight Connector 2">
              <a:extLst>
                <a:ext uri="{FF2B5EF4-FFF2-40B4-BE49-F238E27FC236}">
                  <a16:creationId xmlns:a16="http://schemas.microsoft.com/office/drawing/2014/main" id="{1D0423E0-ECCD-4508-AA4C-D4AE5C6F6A97}"/>
                </a:ext>
              </a:extLst>
            </p:cNvPr>
            <p:cNvCxnSpPr>
              <a:cxnSpLocks/>
            </p:cNvCxnSpPr>
            <p:nvPr/>
          </p:nvCxnSpPr>
          <p:spPr>
            <a:xfrm flipH="1">
              <a:off x="5580905" y="2091902"/>
              <a:ext cx="406694" cy="279390"/>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D611CE9-9381-4B08-97E8-83BFF33D867A}"/>
                </a:ext>
              </a:extLst>
            </p:cNvPr>
            <p:cNvCxnSpPr>
              <a:cxnSpLocks/>
            </p:cNvCxnSpPr>
            <p:nvPr/>
          </p:nvCxnSpPr>
          <p:spPr>
            <a:xfrm flipH="1">
              <a:off x="5402916" y="2339384"/>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0388282-8AFF-4195-B611-67B903DE893A}"/>
                </a:ext>
              </a:extLst>
            </p:cNvPr>
            <p:cNvCxnSpPr>
              <a:cxnSpLocks/>
            </p:cNvCxnSpPr>
            <p:nvPr/>
          </p:nvCxnSpPr>
          <p:spPr>
            <a:xfrm flipH="1">
              <a:off x="5963670" y="1775988"/>
              <a:ext cx="293066" cy="3337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1C569C0-B1AD-4100-A6E4-FD4537255A34}"/>
                </a:ext>
              </a:extLst>
            </p:cNvPr>
            <p:cNvCxnSpPr>
              <a:cxnSpLocks/>
            </p:cNvCxnSpPr>
            <p:nvPr/>
          </p:nvCxnSpPr>
          <p:spPr>
            <a:xfrm flipH="1">
              <a:off x="5194256" y="2665964"/>
              <a:ext cx="228171" cy="175947"/>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C53787-E1AA-43B4-9999-00286C079F13}"/>
                </a:ext>
              </a:extLst>
            </p:cNvPr>
            <p:cNvCxnSpPr>
              <a:cxnSpLocks/>
            </p:cNvCxnSpPr>
            <p:nvPr/>
          </p:nvCxnSpPr>
          <p:spPr>
            <a:xfrm flipH="1">
              <a:off x="5016795" y="2826330"/>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6BAF694-DD00-439C-9263-281EA678D33B}"/>
                </a:ext>
              </a:extLst>
            </p:cNvPr>
            <p:cNvCxnSpPr>
              <a:cxnSpLocks/>
            </p:cNvCxnSpPr>
            <p:nvPr/>
          </p:nvCxnSpPr>
          <p:spPr>
            <a:xfrm flipH="1">
              <a:off x="4849486" y="3291052"/>
              <a:ext cx="118064" cy="333046"/>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3A66489-0630-473C-BD10-DFE10B007377}"/>
                </a:ext>
              </a:extLst>
            </p:cNvPr>
            <p:cNvCxnSpPr>
              <a:cxnSpLocks/>
            </p:cNvCxnSpPr>
            <p:nvPr/>
          </p:nvCxnSpPr>
          <p:spPr>
            <a:xfrm flipH="1">
              <a:off x="4651305" y="4054455"/>
              <a:ext cx="171894" cy="25360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98C8073-4461-40E6-8F24-FF8555E69839}"/>
                </a:ext>
              </a:extLst>
            </p:cNvPr>
            <p:cNvCxnSpPr>
              <a:cxnSpLocks/>
            </p:cNvCxnSpPr>
            <p:nvPr/>
          </p:nvCxnSpPr>
          <p:spPr>
            <a:xfrm flipH="1">
              <a:off x="4802627" y="3598021"/>
              <a:ext cx="55231" cy="503682"/>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37521345-BF0A-41B9-9BA7-A388076E2B0D}"/>
              </a:ext>
            </a:extLst>
          </p:cNvPr>
          <p:cNvSpPr/>
          <p:nvPr/>
        </p:nvSpPr>
        <p:spPr>
          <a:xfrm rot="1634699">
            <a:off x="6590497" y="4207145"/>
            <a:ext cx="119907" cy="206108"/>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1" name="Oval 190"/>
          <p:cNvSpPr/>
          <p:nvPr/>
        </p:nvSpPr>
        <p:spPr>
          <a:xfrm rot="1220648">
            <a:off x="5972874" y="3554227"/>
            <a:ext cx="1160199" cy="24935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A853B8F3-FA83-4D92-B7D1-64B4B5B9FABD}"/>
              </a:ext>
            </a:extLst>
          </p:cNvPr>
          <p:cNvSpPr txBox="1"/>
          <p:nvPr/>
        </p:nvSpPr>
        <p:spPr>
          <a:xfrm>
            <a:off x="1289222" y="6441922"/>
            <a:ext cx="9679460" cy="461665"/>
          </a:xfrm>
          <a:prstGeom prst="rect">
            <a:avLst/>
          </a:prstGeom>
          <a:noFill/>
        </p:spPr>
        <p:txBody>
          <a:bodyPr wrap="square" rtlCol="0">
            <a:spAutoFit/>
          </a:bodyPr>
          <a:lstStyle/>
          <a:p>
            <a:r>
              <a:rPr lang="en-US" sz="2400">
                <a:solidFill>
                  <a:schemeClr val="bg1"/>
                </a:solidFill>
              </a:rPr>
              <a:t>DRAFT for comment 12/10/2021.  This has not been approved by the SCC.</a:t>
            </a:r>
          </a:p>
        </p:txBody>
      </p:sp>
      <p:sp>
        <p:nvSpPr>
          <p:cNvPr id="5" name="Title 4">
            <a:extLst>
              <a:ext uri="{FF2B5EF4-FFF2-40B4-BE49-F238E27FC236}">
                <a16:creationId xmlns:a16="http://schemas.microsoft.com/office/drawing/2014/main" id="{62AAA184-BF18-41C9-95BC-5D251646C58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8719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reeform 4"/>
          <p:cNvSpPr>
            <a:spLocks/>
          </p:cNvSpPr>
          <p:nvPr/>
        </p:nvSpPr>
        <p:spPr bwMode="auto">
          <a:xfrm>
            <a:off x="1524000" y="914401"/>
            <a:ext cx="8985728" cy="5421313"/>
          </a:xfrm>
          <a:custGeom>
            <a:avLst/>
            <a:gdLst>
              <a:gd name="T0" fmla="*/ 2147483647 w 12925"/>
              <a:gd name="T1" fmla="*/ 764886084 h 12672"/>
              <a:gd name="T2" fmla="*/ 0 w 12925"/>
              <a:gd name="T3" fmla="*/ 0 h 12672"/>
              <a:gd name="T4" fmla="*/ 0 w 12925"/>
              <a:gd name="T5" fmla="*/ 337910183 h 12672"/>
              <a:gd name="T6" fmla="*/ 0 w 12925"/>
              <a:gd name="T7" fmla="*/ 772982928 h 12672"/>
              <a:gd name="T8" fmla="*/ 0 w 12925"/>
              <a:gd name="T9" fmla="*/ 1380429326 h 12672"/>
              <a:gd name="T10" fmla="*/ 0 w 12925"/>
              <a:gd name="T11" fmla="*/ 1649786004 h 12672"/>
              <a:gd name="T12" fmla="*/ 1078531211 w 12925"/>
              <a:gd name="T13" fmla="*/ 1824858640 h 12672"/>
              <a:gd name="T14" fmla="*/ 2147483647 w 12925"/>
              <a:gd name="T15" fmla="*/ 2147483647 h 12672"/>
              <a:gd name="T16" fmla="*/ 2147483647 w 12925"/>
              <a:gd name="T17" fmla="*/ 2147483647 h 12672"/>
              <a:gd name="T18" fmla="*/ 2147483647 w 12925"/>
              <a:gd name="T19" fmla="*/ 767585173 h 12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25"/>
              <a:gd name="T31" fmla="*/ 0 h 12672"/>
              <a:gd name="T32" fmla="*/ 12925 w 12925"/>
              <a:gd name="T33" fmla="*/ 12672 h 12672"/>
              <a:gd name="connsiteX0" fmla="*/ 12925 w 12925"/>
              <a:gd name="connsiteY0" fmla="*/ 4251 h 12672"/>
              <a:gd name="connsiteX1" fmla="*/ 0 w 12925"/>
              <a:gd name="connsiteY1" fmla="*/ 0 h 12672"/>
              <a:gd name="connsiteX2" fmla="*/ 0 w 12925"/>
              <a:gd name="connsiteY2" fmla="*/ 1878 h 12672"/>
              <a:gd name="connsiteX3" fmla="*/ 0 w 12925"/>
              <a:gd name="connsiteY3" fmla="*/ 4296 h 12672"/>
              <a:gd name="connsiteX4" fmla="*/ 0 w 12925"/>
              <a:gd name="connsiteY4" fmla="*/ 7672 h 12672"/>
              <a:gd name="connsiteX5" fmla="*/ 0 w 12925"/>
              <a:gd name="connsiteY5" fmla="*/ 9169 h 12672"/>
              <a:gd name="connsiteX6" fmla="*/ 2925 w 12925"/>
              <a:gd name="connsiteY6" fmla="*/ 10142 h 12672"/>
              <a:gd name="connsiteX7" fmla="*/ 8292 w 12925"/>
              <a:gd name="connsiteY7" fmla="*/ 12672 h 12672"/>
              <a:gd name="connsiteX8" fmla="*/ 9079 w 12925"/>
              <a:gd name="connsiteY8" fmla="*/ 12578 h 12672"/>
              <a:gd name="connsiteX9" fmla="*/ 12886 w 12925"/>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9169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8996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2" h="12672">
                <a:moveTo>
                  <a:pt x="12912" y="4467"/>
                </a:moveTo>
                <a:lnTo>
                  <a:pt x="0" y="0"/>
                </a:lnTo>
                <a:lnTo>
                  <a:pt x="0" y="1878"/>
                </a:lnTo>
                <a:lnTo>
                  <a:pt x="0" y="4296"/>
                </a:lnTo>
                <a:lnTo>
                  <a:pt x="0" y="7672"/>
                </a:lnTo>
                <a:lnTo>
                  <a:pt x="0" y="8996"/>
                </a:lnTo>
                <a:lnTo>
                  <a:pt x="2925" y="10142"/>
                </a:lnTo>
                <a:lnTo>
                  <a:pt x="8292" y="12672"/>
                </a:lnTo>
                <a:lnTo>
                  <a:pt x="9079" y="12578"/>
                </a:lnTo>
                <a:lnTo>
                  <a:pt x="12886" y="4482"/>
                </a:lnTo>
              </a:path>
            </a:pathLst>
          </a:custGeom>
          <a:solidFill>
            <a:srgbClr val="33CC33"/>
          </a:solidFill>
          <a:ln w="9525">
            <a:solidFill>
              <a:schemeClr val="tx1"/>
            </a:solidFill>
            <a:round/>
            <a:headEnd/>
            <a:tailEnd/>
          </a:ln>
        </p:spPr>
        <p:txBody>
          <a:bodyPr/>
          <a:lstStyle/>
          <a:p>
            <a:endParaRPr lang="en-US" sz="3200">
              <a:solidFill>
                <a:srgbClr val="000000"/>
              </a:solidFill>
            </a:endParaRPr>
          </a:p>
        </p:txBody>
      </p:sp>
      <p:sp>
        <p:nvSpPr>
          <p:cNvPr id="17418" name="Freeform 5"/>
          <p:cNvSpPr>
            <a:spLocks/>
          </p:cNvSpPr>
          <p:nvPr/>
        </p:nvSpPr>
        <p:spPr bwMode="auto">
          <a:xfrm>
            <a:off x="1524002" y="4337031"/>
            <a:ext cx="6327775" cy="2341583"/>
          </a:xfrm>
          <a:custGeom>
            <a:avLst/>
            <a:gdLst>
              <a:gd name="T0" fmla="*/ 1724564005 w 15111"/>
              <a:gd name="T1" fmla="*/ 282701058 h 13487"/>
              <a:gd name="T2" fmla="*/ 914547191 w 15111"/>
              <a:gd name="T3" fmla="*/ 172383352 h 13487"/>
              <a:gd name="T4" fmla="*/ 0 w 15111"/>
              <a:gd name="T5" fmla="*/ 41377067 h 13487"/>
              <a:gd name="T6" fmla="*/ 0 w 15111"/>
              <a:gd name="T7" fmla="*/ 0 h 13487"/>
              <a:gd name="T8" fmla="*/ 75134402 w 15111"/>
              <a:gd name="T9" fmla="*/ 0 h 13487"/>
              <a:gd name="T10" fmla="*/ 244921920 w 15111"/>
              <a:gd name="T11" fmla="*/ 28968113 h 13487"/>
              <a:gd name="T12" fmla="*/ 303712542 w 15111"/>
              <a:gd name="T13" fmla="*/ 27584756 h 13487"/>
              <a:gd name="T14" fmla="*/ 352743818 w 15111"/>
              <a:gd name="T15" fmla="*/ 49656646 h 13487"/>
              <a:gd name="T16" fmla="*/ 437637631 w 15111"/>
              <a:gd name="T17" fmla="*/ 51019154 h 13487"/>
              <a:gd name="T18" fmla="*/ 551926669 w 15111"/>
              <a:gd name="T19" fmla="*/ 74474391 h 13487"/>
              <a:gd name="T20" fmla="*/ 663040773 w 15111"/>
              <a:gd name="T21" fmla="*/ 78603775 h 13487"/>
              <a:gd name="T22" fmla="*/ 770745570 w 15111"/>
              <a:gd name="T23" fmla="*/ 63427954 h 13487"/>
              <a:gd name="T24" fmla="*/ 826360915 w 15111"/>
              <a:gd name="T25" fmla="*/ 81349639 h 13487"/>
              <a:gd name="T26" fmla="*/ 872099985 w 15111"/>
              <a:gd name="T27" fmla="*/ 91012720 h 13487"/>
              <a:gd name="T28" fmla="*/ 878567125 w 15111"/>
              <a:gd name="T29" fmla="*/ 106188522 h 13487"/>
              <a:gd name="T30" fmla="*/ 922660263 w 15111"/>
              <a:gd name="T31" fmla="*/ 106649641 h 13487"/>
              <a:gd name="T32" fmla="*/ 1040829242 w 15111"/>
              <a:gd name="T33" fmla="*/ 139285846 h 13487"/>
              <a:gd name="T34" fmla="*/ 1217671570 w 15111"/>
              <a:gd name="T35" fmla="*/ 148927934 h 13487"/>
              <a:gd name="T36" fmla="*/ 1403920398 w 15111"/>
              <a:gd name="T37" fmla="*/ 164334259 h 13487"/>
              <a:gd name="T38" fmla="*/ 1540550216 w 15111"/>
              <a:gd name="T39" fmla="*/ 194895503 h 13487"/>
              <a:gd name="T40" fmla="*/ 1698344314 w 15111"/>
              <a:gd name="T41" fmla="*/ 216506265 h 13487"/>
              <a:gd name="T42" fmla="*/ 1776770215 w 15111"/>
              <a:gd name="T43" fmla="*/ 227531709 h 13487"/>
              <a:gd name="T44" fmla="*/ 1724564005 w 15111"/>
              <a:gd name="T45" fmla="*/ 238578145 h 13487"/>
              <a:gd name="T46" fmla="*/ 1724564005 w 15111"/>
              <a:gd name="T47" fmla="*/ 282701058 h 13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1"/>
              <a:gd name="T73" fmla="*/ 0 h 13487"/>
              <a:gd name="T74" fmla="*/ 15111 w 15111"/>
              <a:gd name="T75" fmla="*/ 13487 h 13487"/>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2083 w 15111"/>
              <a:gd name="connsiteY5" fmla="*/ 1954 h 14059"/>
              <a:gd name="connsiteX6" fmla="*/ 2583 w 15111"/>
              <a:gd name="connsiteY6" fmla="*/ 1888 h 14059"/>
              <a:gd name="connsiteX7" fmla="*/ 3000 w 15111"/>
              <a:gd name="connsiteY7" fmla="*/ 2941 h 14059"/>
              <a:gd name="connsiteX8" fmla="*/ 3722 w 15111"/>
              <a:gd name="connsiteY8" fmla="*/ 3006 h 14059"/>
              <a:gd name="connsiteX9" fmla="*/ 4694 w 15111"/>
              <a:gd name="connsiteY9" fmla="*/ 4125 h 14059"/>
              <a:gd name="connsiteX10" fmla="*/ 5639 w 15111"/>
              <a:gd name="connsiteY10" fmla="*/ 4322 h 14059"/>
              <a:gd name="connsiteX11" fmla="*/ 6555 w 15111"/>
              <a:gd name="connsiteY11" fmla="*/ 3598 h 14059"/>
              <a:gd name="connsiteX12" fmla="*/ 7028 w 15111"/>
              <a:gd name="connsiteY12" fmla="*/ 4453 h 14059"/>
              <a:gd name="connsiteX13" fmla="*/ 7417 w 15111"/>
              <a:gd name="connsiteY13" fmla="*/ 4914 h 14059"/>
              <a:gd name="connsiteX14" fmla="*/ 7472 w 15111"/>
              <a:gd name="connsiteY14" fmla="*/ 5638 h 14059"/>
              <a:gd name="connsiteX15" fmla="*/ 7847 w 15111"/>
              <a:gd name="connsiteY15" fmla="*/ 5660 h 14059"/>
              <a:gd name="connsiteX16" fmla="*/ 8852 w 15111"/>
              <a:gd name="connsiteY16" fmla="*/ 7217 h 14059"/>
              <a:gd name="connsiteX17" fmla="*/ 10356 w 15111"/>
              <a:gd name="connsiteY17" fmla="*/ 7677 h 14059"/>
              <a:gd name="connsiteX18" fmla="*/ 11940 w 15111"/>
              <a:gd name="connsiteY18" fmla="*/ 8412 h 14059"/>
              <a:gd name="connsiteX19" fmla="*/ 13102 w 15111"/>
              <a:gd name="connsiteY19" fmla="*/ 9870 h 14059"/>
              <a:gd name="connsiteX20" fmla="*/ 14444 w 15111"/>
              <a:gd name="connsiteY20" fmla="*/ 10901 h 14059"/>
              <a:gd name="connsiteX21" fmla="*/ 15111 w 15111"/>
              <a:gd name="connsiteY21" fmla="*/ 11427 h 14059"/>
              <a:gd name="connsiteX22" fmla="*/ 14667 w 15111"/>
              <a:gd name="connsiteY22" fmla="*/ 11954 h 14059"/>
              <a:gd name="connsiteX23" fmla="*/ 14667 w 15111"/>
              <a:gd name="connsiteY23" fmla="*/ 14059 h 14059"/>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1365 w 15111"/>
              <a:gd name="connsiteY5" fmla="*/ 839 h 14059"/>
              <a:gd name="connsiteX6" fmla="*/ 2083 w 15111"/>
              <a:gd name="connsiteY6" fmla="*/ 1954 h 14059"/>
              <a:gd name="connsiteX7" fmla="*/ 2583 w 15111"/>
              <a:gd name="connsiteY7" fmla="*/ 1888 h 14059"/>
              <a:gd name="connsiteX8" fmla="*/ 3000 w 15111"/>
              <a:gd name="connsiteY8" fmla="*/ 2941 h 14059"/>
              <a:gd name="connsiteX9" fmla="*/ 3722 w 15111"/>
              <a:gd name="connsiteY9" fmla="*/ 3006 h 14059"/>
              <a:gd name="connsiteX10" fmla="*/ 4694 w 15111"/>
              <a:gd name="connsiteY10" fmla="*/ 4125 h 14059"/>
              <a:gd name="connsiteX11" fmla="*/ 5639 w 15111"/>
              <a:gd name="connsiteY11" fmla="*/ 4322 h 14059"/>
              <a:gd name="connsiteX12" fmla="*/ 6555 w 15111"/>
              <a:gd name="connsiteY12" fmla="*/ 3598 h 14059"/>
              <a:gd name="connsiteX13" fmla="*/ 7028 w 15111"/>
              <a:gd name="connsiteY13" fmla="*/ 4453 h 14059"/>
              <a:gd name="connsiteX14" fmla="*/ 7417 w 15111"/>
              <a:gd name="connsiteY14" fmla="*/ 4914 h 14059"/>
              <a:gd name="connsiteX15" fmla="*/ 7472 w 15111"/>
              <a:gd name="connsiteY15" fmla="*/ 5638 h 14059"/>
              <a:gd name="connsiteX16" fmla="*/ 7847 w 15111"/>
              <a:gd name="connsiteY16" fmla="*/ 5660 h 14059"/>
              <a:gd name="connsiteX17" fmla="*/ 8852 w 15111"/>
              <a:gd name="connsiteY17" fmla="*/ 7217 h 14059"/>
              <a:gd name="connsiteX18" fmla="*/ 10356 w 15111"/>
              <a:gd name="connsiteY18" fmla="*/ 7677 h 14059"/>
              <a:gd name="connsiteX19" fmla="*/ 11940 w 15111"/>
              <a:gd name="connsiteY19" fmla="*/ 8412 h 14059"/>
              <a:gd name="connsiteX20" fmla="*/ 13102 w 15111"/>
              <a:gd name="connsiteY20" fmla="*/ 9870 h 14059"/>
              <a:gd name="connsiteX21" fmla="*/ 14444 w 15111"/>
              <a:gd name="connsiteY21" fmla="*/ 10901 h 14059"/>
              <a:gd name="connsiteX22" fmla="*/ 15111 w 15111"/>
              <a:gd name="connsiteY22" fmla="*/ 11427 h 14059"/>
              <a:gd name="connsiteX23" fmla="*/ 14667 w 15111"/>
              <a:gd name="connsiteY23" fmla="*/ 11954 h 14059"/>
              <a:gd name="connsiteX24" fmla="*/ 14667 w 15111"/>
              <a:gd name="connsiteY24" fmla="*/ 14059 h 1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1" h="14059">
                <a:moveTo>
                  <a:pt x="14667" y="14059"/>
                </a:moveTo>
                <a:lnTo>
                  <a:pt x="7778" y="8796"/>
                </a:lnTo>
                <a:lnTo>
                  <a:pt x="0" y="2546"/>
                </a:lnTo>
                <a:lnTo>
                  <a:pt x="0" y="572"/>
                </a:lnTo>
                <a:lnTo>
                  <a:pt x="0" y="0"/>
                </a:lnTo>
                <a:lnTo>
                  <a:pt x="1365" y="839"/>
                </a:lnTo>
                <a:lnTo>
                  <a:pt x="2083" y="1954"/>
                </a:lnTo>
                <a:lnTo>
                  <a:pt x="2583" y="1888"/>
                </a:lnTo>
                <a:lnTo>
                  <a:pt x="3000" y="2941"/>
                </a:lnTo>
                <a:lnTo>
                  <a:pt x="3722" y="3006"/>
                </a:lnTo>
                <a:lnTo>
                  <a:pt x="4694" y="4125"/>
                </a:lnTo>
                <a:lnTo>
                  <a:pt x="5639" y="4322"/>
                </a:lnTo>
                <a:lnTo>
                  <a:pt x="6555" y="3598"/>
                </a:lnTo>
                <a:lnTo>
                  <a:pt x="7028" y="4453"/>
                </a:lnTo>
                <a:lnTo>
                  <a:pt x="7417" y="4914"/>
                </a:lnTo>
                <a:cubicBezTo>
                  <a:pt x="7435" y="5155"/>
                  <a:pt x="7454" y="5397"/>
                  <a:pt x="7472" y="5638"/>
                </a:cubicBezTo>
                <a:lnTo>
                  <a:pt x="7847" y="5660"/>
                </a:lnTo>
                <a:lnTo>
                  <a:pt x="8852" y="7217"/>
                </a:lnTo>
                <a:lnTo>
                  <a:pt x="10356" y="7677"/>
                </a:lnTo>
                <a:lnTo>
                  <a:pt x="11940" y="8412"/>
                </a:lnTo>
                <a:lnTo>
                  <a:pt x="13102" y="9870"/>
                </a:lnTo>
                <a:lnTo>
                  <a:pt x="14444" y="10901"/>
                </a:lnTo>
                <a:lnTo>
                  <a:pt x="15111" y="11427"/>
                </a:lnTo>
                <a:lnTo>
                  <a:pt x="14667" y="11954"/>
                </a:lnTo>
                <a:lnTo>
                  <a:pt x="14667" y="14059"/>
                </a:lnTo>
                <a:close/>
              </a:path>
            </a:pathLst>
          </a:custGeom>
          <a:solidFill>
            <a:srgbClr val="0066FF"/>
          </a:solidFill>
          <a:ln w="9525">
            <a:solidFill>
              <a:schemeClr val="tx1"/>
            </a:solidFill>
            <a:round/>
            <a:headEnd/>
            <a:tailEnd/>
          </a:ln>
        </p:spPr>
        <p:txBody>
          <a:bodyPr/>
          <a:lstStyle/>
          <a:p>
            <a:endParaRPr lang="en-US" sz="3200">
              <a:solidFill>
                <a:srgbClr val="000000"/>
              </a:solidFill>
            </a:endParaRPr>
          </a:p>
        </p:txBody>
      </p:sp>
      <p:sp>
        <p:nvSpPr>
          <p:cNvPr id="17419" name="Line 6"/>
          <p:cNvSpPr>
            <a:spLocks noChangeShapeType="1"/>
          </p:cNvSpPr>
          <p:nvPr/>
        </p:nvSpPr>
        <p:spPr bwMode="auto">
          <a:xfrm>
            <a:off x="1524002" y="4450080"/>
            <a:ext cx="6175375" cy="1923733"/>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20" name="Freeform 7"/>
          <p:cNvSpPr>
            <a:spLocks/>
          </p:cNvSpPr>
          <p:nvPr/>
        </p:nvSpPr>
        <p:spPr bwMode="auto">
          <a:xfrm>
            <a:off x="7696202" y="2834640"/>
            <a:ext cx="2822575" cy="3843973"/>
          </a:xfrm>
          <a:custGeom>
            <a:avLst/>
            <a:gdLst>
              <a:gd name="T0" fmla="*/ 0 w 1776"/>
              <a:gd name="T1" fmla="*/ 3892550 h 2452"/>
              <a:gd name="T2" fmla="*/ 2819400 w 1776"/>
              <a:gd name="T3" fmla="*/ 2444750 h 2452"/>
              <a:gd name="T4" fmla="*/ 2816225 w 1776"/>
              <a:gd name="T5" fmla="*/ 0 h 2452"/>
              <a:gd name="T6" fmla="*/ 2233613 w 1776"/>
              <a:gd name="T7" fmla="*/ 290512 h 2452"/>
              <a:gd name="T8" fmla="*/ 1755775 w 1776"/>
              <a:gd name="T9" fmla="*/ 808037 h 2452"/>
              <a:gd name="T10" fmla="*/ 1398588 w 1776"/>
              <a:gd name="T11" fmla="*/ 1484312 h 2452"/>
              <a:gd name="T12" fmla="*/ 947738 w 1776"/>
              <a:gd name="T13" fmla="*/ 2332037 h 2452"/>
              <a:gd name="T14" fmla="*/ 762000 w 1776"/>
              <a:gd name="T15" fmla="*/ 2770187 h 2452"/>
              <a:gd name="T16" fmla="*/ 496888 w 1776"/>
              <a:gd name="T17" fmla="*/ 3206749 h 2452"/>
              <a:gd name="T18" fmla="*/ 152400 w 1776"/>
              <a:gd name="T19" fmla="*/ 3511550 h 2452"/>
              <a:gd name="T20" fmla="*/ 0 w 1776"/>
              <a:gd name="T21" fmla="*/ 3587750 h 2452"/>
              <a:gd name="T22" fmla="*/ 0 w 1776"/>
              <a:gd name="T23" fmla="*/ 3892550 h 2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2452"/>
              <a:gd name="T38" fmla="*/ 1776 w 1776"/>
              <a:gd name="T39" fmla="*/ 2452 h 2452"/>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762 w 10000"/>
              <a:gd name="connsiteY8" fmla="*/ 8238 h 10000"/>
              <a:gd name="connsiteX9" fmla="*/ 541 w 10000"/>
              <a:gd name="connsiteY9" fmla="*/ 9021 h 10000"/>
              <a:gd name="connsiteX10" fmla="*/ 0 w 10000"/>
              <a:gd name="connsiteY10" fmla="*/ 9217 h 10000"/>
              <a:gd name="connsiteX11" fmla="*/ 0 w 10000"/>
              <a:gd name="connsiteY11" fmla="*/ 10000 h 10000"/>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060 w 10000"/>
              <a:gd name="connsiteY8" fmla="*/ 8119 h 10000"/>
              <a:gd name="connsiteX9" fmla="*/ 541 w 10000"/>
              <a:gd name="connsiteY9" fmla="*/ 9021 h 10000"/>
              <a:gd name="connsiteX10" fmla="*/ 0 w 10000"/>
              <a:gd name="connsiteY10" fmla="*/ 9217 h 10000"/>
              <a:gd name="connsiteX11" fmla="*/ 0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10000"/>
                </a:moveTo>
                <a:lnTo>
                  <a:pt x="10000" y="6281"/>
                </a:lnTo>
                <a:cubicBezTo>
                  <a:pt x="9996" y="4187"/>
                  <a:pt x="9993" y="2094"/>
                  <a:pt x="9989" y="0"/>
                </a:cubicBezTo>
                <a:lnTo>
                  <a:pt x="7922" y="746"/>
                </a:lnTo>
                <a:lnTo>
                  <a:pt x="6227" y="2076"/>
                </a:lnTo>
                <a:lnTo>
                  <a:pt x="4961" y="3813"/>
                </a:lnTo>
                <a:lnTo>
                  <a:pt x="3361" y="5991"/>
                </a:lnTo>
                <a:lnTo>
                  <a:pt x="2136" y="6998"/>
                </a:lnTo>
                <a:cubicBezTo>
                  <a:pt x="2011" y="7411"/>
                  <a:pt x="1185" y="7706"/>
                  <a:pt x="1060" y="8119"/>
                </a:cubicBezTo>
                <a:lnTo>
                  <a:pt x="541" y="9021"/>
                </a:lnTo>
                <a:lnTo>
                  <a:pt x="0" y="9217"/>
                </a:lnTo>
                <a:lnTo>
                  <a:pt x="0" y="10000"/>
                </a:lnTo>
                <a:close/>
              </a:path>
            </a:pathLst>
          </a:custGeom>
          <a:solidFill>
            <a:srgbClr val="996633"/>
          </a:solidFill>
          <a:ln w="9525">
            <a:solidFill>
              <a:schemeClr val="tx1"/>
            </a:solidFill>
            <a:round/>
            <a:headEnd/>
            <a:tailEnd/>
          </a:ln>
        </p:spPr>
        <p:txBody>
          <a:bodyPr/>
          <a:lstStyle/>
          <a:p>
            <a:endParaRPr lang="en-US" sz="3200">
              <a:solidFill>
                <a:srgbClr val="000000"/>
              </a:solidFill>
            </a:endParaRPr>
          </a:p>
        </p:txBody>
      </p:sp>
      <p:sp>
        <p:nvSpPr>
          <p:cNvPr id="17421" name="Freeform 8"/>
          <p:cNvSpPr>
            <a:spLocks/>
          </p:cNvSpPr>
          <p:nvPr/>
        </p:nvSpPr>
        <p:spPr bwMode="auto">
          <a:xfrm>
            <a:off x="7997825" y="2798764"/>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2" name="Freeform 9"/>
          <p:cNvSpPr>
            <a:spLocks/>
          </p:cNvSpPr>
          <p:nvPr/>
        </p:nvSpPr>
        <p:spPr bwMode="auto">
          <a:xfrm>
            <a:off x="8613776" y="30972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3" name="Freeform 10"/>
          <p:cNvSpPr>
            <a:spLocks/>
          </p:cNvSpPr>
          <p:nvPr/>
        </p:nvSpPr>
        <p:spPr bwMode="auto">
          <a:xfrm>
            <a:off x="6751639" y="25638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4" name="Freeform 11"/>
          <p:cNvSpPr>
            <a:spLocks/>
          </p:cNvSpPr>
          <p:nvPr/>
        </p:nvSpPr>
        <p:spPr bwMode="auto">
          <a:xfrm>
            <a:off x="8156575" y="26400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5" name="Freeform 12"/>
          <p:cNvSpPr>
            <a:spLocks/>
          </p:cNvSpPr>
          <p:nvPr/>
        </p:nvSpPr>
        <p:spPr bwMode="auto">
          <a:xfrm>
            <a:off x="6099175" y="28686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6" name="Line 13"/>
          <p:cNvSpPr>
            <a:spLocks noChangeShapeType="1"/>
          </p:cNvSpPr>
          <p:nvPr/>
        </p:nvSpPr>
        <p:spPr bwMode="auto">
          <a:xfrm>
            <a:off x="4575175" y="53070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27" name="Line 14"/>
          <p:cNvSpPr>
            <a:spLocks noChangeShapeType="1"/>
          </p:cNvSpPr>
          <p:nvPr/>
        </p:nvSpPr>
        <p:spPr bwMode="auto">
          <a:xfrm>
            <a:off x="6670675" y="59039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28" name="Line 15"/>
          <p:cNvSpPr>
            <a:spLocks noChangeShapeType="1"/>
          </p:cNvSpPr>
          <p:nvPr/>
        </p:nvSpPr>
        <p:spPr bwMode="auto">
          <a:xfrm>
            <a:off x="6403975" y="58404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29" name="Line 16"/>
          <p:cNvSpPr>
            <a:spLocks noChangeShapeType="1"/>
          </p:cNvSpPr>
          <p:nvPr/>
        </p:nvSpPr>
        <p:spPr bwMode="auto">
          <a:xfrm>
            <a:off x="6937375" y="6081714"/>
            <a:ext cx="457200" cy="1397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0" name="Line 17"/>
          <p:cNvSpPr>
            <a:spLocks noChangeShapeType="1"/>
          </p:cNvSpPr>
          <p:nvPr/>
        </p:nvSpPr>
        <p:spPr bwMode="auto">
          <a:xfrm>
            <a:off x="5641975" y="59166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1" name="Line 18"/>
          <p:cNvSpPr>
            <a:spLocks noChangeShapeType="1"/>
          </p:cNvSpPr>
          <p:nvPr/>
        </p:nvSpPr>
        <p:spPr bwMode="auto">
          <a:xfrm>
            <a:off x="4879975" y="56118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2" name="Line 19"/>
          <p:cNvSpPr>
            <a:spLocks noChangeShapeType="1"/>
          </p:cNvSpPr>
          <p:nvPr/>
        </p:nvSpPr>
        <p:spPr bwMode="auto">
          <a:xfrm>
            <a:off x="6403975" y="60690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3" name="Line 20"/>
          <p:cNvSpPr>
            <a:spLocks noChangeShapeType="1"/>
          </p:cNvSpPr>
          <p:nvPr/>
        </p:nvSpPr>
        <p:spPr bwMode="auto">
          <a:xfrm>
            <a:off x="5413375" y="5764213"/>
            <a:ext cx="533400" cy="1524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4" name="Line 21"/>
          <p:cNvSpPr>
            <a:spLocks noChangeShapeType="1"/>
          </p:cNvSpPr>
          <p:nvPr/>
        </p:nvSpPr>
        <p:spPr bwMode="auto">
          <a:xfrm>
            <a:off x="5260975" y="55356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5" name="Line 22"/>
          <p:cNvSpPr>
            <a:spLocks noChangeShapeType="1"/>
          </p:cNvSpPr>
          <p:nvPr/>
        </p:nvSpPr>
        <p:spPr bwMode="auto">
          <a:xfrm>
            <a:off x="6937375" y="6373813"/>
            <a:ext cx="533400" cy="1524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6" name="Line 23"/>
          <p:cNvSpPr>
            <a:spLocks noChangeShapeType="1"/>
          </p:cNvSpPr>
          <p:nvPr/>
        </p:nvSpPr>
        <p:spPr bwMode="auto">
          <a:xfrm>
            <a:off x="6099175" y="60690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7" name="Line 24"/>
          <p:cNvSpPr>
            <a:spLocks noChangeShapeType="1"/>
          </p:cNvSpPr>
          <p:nvPr/>
        </p:nvSpPr>
        <p:spPr bwMode="auto">
          <a:xfrm>
            <a:off x="4498975" y="53832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8" name="Freeform 25"/>
          <p:cNvSpPr>
            <a:spLocks/>
          </p:cNvSpPr>
          <p:nvPr/>
        </p:nvSpPr>
        <p:spPr bwMode="auto">
          <a:xfrm>
            <a:off x="7242175" y="325913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39" name="Freeform 26"/>
          <p:cNvSpPr>
            <a:spLocks/>
          </p:cNvSpPr>
          <p:nvPr/>
        </p:nvSpPr>
        <p:spPr bwMode="auto">
          <a:xfrm>
            <a:off x="2758684" y="147911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40" name="Freeform 27"/>
          <p:cNvSpPr>
            <a:spLocks/>
          </p:cNvSpPr>
          <p:nvPr/>
        </p:nvSpPr>
        <p:spPr bwMode="auto">
          <a:xfrm>
            <a:off x="7927975" y="3597276"/>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41" name="Freeform 28"/>
          <p:cNvSpPr>
            <a:spLocks/>
          </p:cNvSpPr>
          <p:nvPr/>
        </p:nvSpPr>
        <p:spPr bwMode="auto">
          <a:xfrm>
            <a:off x="6708775" y="25638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42" name="Freeform 30"/>
          <p:cNvSpPr>
            <a:spLocks/>
          </p:cNvSpPr>
          <p:nvPr/>
        </p:nvSpPr>
        <p:spPr bwMode="auto">
          <a:xfrm>
            <a:off x="1524000" y="1893455"/>
            <a:ext cx="7299325" cy="3261159"/>
          </a:xfrm>
          <a:custGeom>
            <a:avLst/>
            <a:gdLst>
              <a:gd name="T0" fmla="*/ 1831088940 w 20356"/>
              <a:gd name="T1" fmla="*/ 404562449 h 21806"/>
              <a:gd name="T2" fmla="*/ 1849346586 w 20356"/>
              <a:gd name="T3" fmla="*/ 404995042 h 21806"/>
              <a:gd name="T4" fmla="*/ 1864760599 w 20356"/>
              <a:gd name="T5" fmla="*/ 397169129 h 21806"/>
              <a:gd name="T6" fmla="*/ 1867604231 w 20356"/>
              <a:gd name="T7" fmla="*/ 359280837 h 21806"/>
              <a:gd name="T8" fmla="*/ 1688697722 w 20356"/>
              <a:gd name="T9" fmla="*/ 337063298 h 21806"/>
              <a:gd name="T10" fmla="*/ 1550251482 w 20356"/>
              <a:gd name="T11" fmla="*/ 305702863 h 21806"/>
              <a:gd name="T12" fmla="*/ 1434832970 w 20356"/>
              <a:gd name="T13" fmla="*/ 284802101 h 21806"/>
              <a:gd name="T14" fmla="*/ 1296386730 w 20356"/>
              <a:gd name="T15" fmla="*/ 274361150 h 21806"/>
              <a:gd name="T16" fmla="*/ 1149224522 w 20356"/>
              <a:gd name="T17" fmla="*/ 232541110 h 21806"/>
              <a:gd name="T18" fmla="*/ 952977550 w 20356"/>
              <a:gd name="T19" fmla="*/ 184211866 h 21806"/>
              <a:gd name="T20" fmla="*/ 736637355 w 20356"/>
              <a:gd name="T21" fmla="*/ 152851431 h 21806"/>
              <a:gd name="T22" fmla="*/ 626999854 w 20356"/>
              <a:gd name="T23" fmla="*/ 113665049 h 21806"/>
              <a:gd name="T24" fmla="*/ 456809011 w 20356"/>
              <a:gd name="T25" fmla="*/ 77093602 h 21806"/>
              <a:gd name="T26" fmla="*/ 321206707 w 20356"/>
              <a:gd name="T27" fmla="*/ 67950689 h 21806"/>
              <a:gd name="T28" fmla="*/ 220193169 w 20356"/>
              <a:gd name="T29" fmla="*/ 35273400 h 21806"/>
              <a:gd name="T30" fmla="*/ 96151034 w 20356"/>
              <a:gd name="T31" fmla="*/ 19602646 h 21806"/>
              <a:gd name="T32" fmla="*/ 3853505 w 20356"/>
              <a:gd name="T33" fmla="*/ 0 h 21806"/>
              <a:gd name="T34" fmla="*/ 3853505 w 20356"/>
              <a:gd name="T35" fmla="*/ 20900702 h 21806"/>
              <a:gd name="T36" fmla="*/ 950133312 w 20356"/>
              <a:gd name="T37" fmla="*/ 232559901 h 21806"/>
              <a:gd name="T38" fmla="*/ 1804115023 w 20356"/>
              <a:gd name="T39" fmla="*/ 410224845 h 218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356"/>
              <a:gd name="T61" fmla="*/ 0 h 21806"/>
              <a:gd name="T62" fmla="*/ 20356 w 20356"/>
              <a:gd name="T63" fmla="*/ 21806 h 218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356" h="21806">
                <a:moveTo>
                  <a:pt x="19958" y="21505"/>
                </a:moveTo>
                <a:lnTo>
                  <a:pt x="20157" y="21528"/>
                </a:lnTo>
                <a:lnTo>
                  <a:pt x="20325" y="21112"/>
                </a:lnTo>
                <a:cubicBezTo>
                  <a:pt x="20335" y="20441"/>
                  <a:pt x="20346" y="19769"/>
                  <a:pt x="20356" y="19098"/>
                </a:cubicBezTo>
                <a:lnTo>
                  <a:pt x="18406" y="17917"/>
                </a:lnTo>
                <a:lnTo>
                  <a:pt x="16897" y="16250"/>
                </a:lnTo>
                <a:lnTo>
                  <a:pt x="15639" y="15139"/>
                </a:lnTo>
                <a:lnTo>
                  <a:pt x="14130" y="14584"/>
                </a:lnTo>
                <a:lnTo>
                  <a:pt x="12526" y="12361"/>
                </a:lnTo>
                <a:lnTo>
                  <a:pt x="10387" y="9792"/>
                </a:lnTo>
                <a:lnTo>
                  <a:pt x="8029" y="8125"/>
                </a:lnTo>
                <a:lnTo>
                  <a:pt x="6834" y="6042"/>
                </a:lnTo>
                <a:lnTo>
                  <a:pt x="4979" y="4098"/>
                </a:lnTo>
                <a:lnTo>
                  <a:pt x="3501" y="3612"/>
                </a:lnTo>
                <a:lnTo>
                  <a:pt x="2400" y="1875"/>
                </a:lnTo>
                <a:lnTo>
                  <a:pt x="1048" y="1042"/>
                </a:lnTo>
                <a:lnTo>
                  <a:pt x="42" y="0"/>
                </a:lnTo>
                <a:cubicBezTo>
                  <a:pt x="0" y="185"/>
                  <a:pt x="84" y="926"/>
                  <a:pt x="42" y="1111"/>
                </a:cubicBezTo>
                <a:lnTo>
                  <a:pt x="10356" y="12362"/>
                </a:lnTo>
                <a:lnTo>
                  <a:pt x="19664" y="21806"/>
                </a:lnTo>
              </a:path>
            </a:pathLst>
          </a:custGeom>
          <a:solidFill>
            <a:srgbClr val="CC9900"/>
          </a:solidFill>
          <a:ln w="9525">
            <a:solidFill>
              <a:schemeClr val="tx1"/>
            </a:solidFill>
            <a:round/>
            <a:headEnd/>
            <a:tailEnd/>
          </a:ln>
        </p:spPr>
        <p:txBody>
          <a:bodyPr/>
          <a:lstStyle/>
          <a:p>
            <a:endParaRPr lang="en-US" sz="3200">
              <a:solidFill>
                <a:srgbClr val="000000"/>
              </a:solidFill>
            </a:endParaRPr>
          </a:p>
        </p:txBody>
      </p:sp>
      <p:sp>
        <p:nvSpPr>
          <p:cNvPr id="146" name="Line 31"/>
          <p:cNvSpPr>
            <a:spLocks noChangeShapeType="1"/>
          </p:cNvSpPr>
          <p:nvPr/>
        </p:nvSpPr>
        <p:spPr bwMode="auto">
          <a:xfrm flipH="1" flipV="1">
            <a:off x="1524001" y="2118592"/>
            <a:ext cx="5578764" cy="2407227"/>
          </a:xfrm>
          <a:prstGeom prst="line">
            <a:avLst/>
          </a:pr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7445" name="Freeform 75"/>
          <p:cNvSpPr>
            <a:spLocks/>
          </p:cNvSpPr>
          <p:nvPr/>
        </p:nvSpPr>
        <p:spPr bwMode="auto">
          <a:xfrm>
            <a:off x="7710490" y="3219451"/>
            <a:ext cx="2817551" cy="3452813"/>
          </a:xfrm>
          <a:custGeom>
            <a:avLst/>
            <a:gdLst>
              <a:gd name="T0" fmla="*/ 127000 w 1773"/>
              <a:gd name="T1" fmla="*/ 2935287 h 2080"/>
              <a:gd name="T2" fmla="*/ 655638 w 1773"/>
              <a:gd name="T3" fmla="*/ 2654300 h 2080"/>
              <a:gd name="T4" fmla="*/ 1041400 w 1773"/>
              <a:gd name="T5" fmla="*/ 2197100 h 2080"/>
              <a:gd name="T6" fmla="*/ 1674813 w 1773"/>
              <a:gd name="T7" fmla="*/ 1203325 h 2080"/>
              <a:gd name="T8" fmla="*/ 2228851 w 1773"/>
              <a:gd name="T9" fmla="*/ 384175 h 2080"/>
              <a:gd name="T10" fmla="*/ 2814638 w 1773"/>
              <a:gd name="T11" fmla="*/ 0 h 2080"/>
              <a:gd name="T12" fmla="*/ 2809876 w 1773"/>
              <a:gd name="T13" fmla="*/ 1860550 h 2080"/>
              <a:gd name="T14" fmla="*/ 0 w 1773"/>
              <a:gd name="T15" fmla="*/ 3302000 h 2080"/>
              <a:gd name="T16" fmla="*/ 127000 w 1773"/>
              <a:gd name="T17" fmla="*/ 2935287 h 2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3"/>
              <a:gd name="T28" fmla="*/ 0 h 2080"/>
              <a:gd name="T29" fmla="*/ 1773 w 1773"/>
              <a:gd name="T30" fmla="*/ 2080 h 2080"/>
              <a:gd name="connsiteX0" fmla="*/ 451 w 10000"/>
              <a:gd name="connsiteY0" fmla="*/ 8889 h 10000"/>
              <a:gd name="connsiteX1" fmla="*/ 2329 w 10000"/>
              <a:gd name="connsiteY1" fmla="*/ 8038 h 10000"/>
              <a:gd name="connsiteX2" fmla="*/ 3700 w 10000"/>
              <a:gd name="connsiteY2" fmla="*/ 6654 h 10000"/>
              <a:gd name="connsiteX3" fmla="*/ 5950 w 10000"/>
              <a:gd name="connsiteY3" fmla="*/ 3644 h 10000"/>
              <a:gd name="connsiteX4" fmla="*/ 7919 w 10000"/>
              <a:gd name="connsiteY4" fmla="*/ 1163 h 10000"/>
              <a:gd name="connsiteX5" fmla="*/ 10000 w 10000"/>
              <a:gd name="connsiteY5" fmla="*/ 0 h 10000"/>
              <a:gd name="connsiteX6" fmla="*/ 9983 w 10000"/>
              <a:gd name="connsiteY6" fmla="*/ 5834 h 10000"/>
              <a:gd name="connsiteX7" fmla="*/ 0 w 10000"/>
              <a:gd name="connsiteY7" fmla="*/ 10000 h 10000"/>
              <a:gd name="connsiteX8" fmla="*/ 451 w 10000"/>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0 w 10016"/>
              <a:gd name="connsiteY7" fmla="*/ 10000 h 10000"/>
              <a:gd name="connsiteX8" fmla="*/ 451 w 10016"/>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0 w 10016"/>
              <a:gd name="connsiteY8" fmla="*/ 10000 h 10000"/>
              <a:gd name="connsiteX9" fmla="*/ 451 w 10016"/>
              <a:gd name="connsiteY9"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0 w 10016"/>
              <a:gd name="connsiteY9" fmla="*/ 10000 h 10000"/>
              <a:gd name="connsiteX10" fmla="*/ 451 w 10016"/>
              <a:gd name="connsiteY10"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0 w 10016"/>
              <a:gd name="connsiteY10" fmla="*/ 10000 h 10000"/>
              <a:gd name="connsiteX11" fmla="*/ 451 w 10016"/>
              <a:gd name="connsiteY11"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3687 w 10016"/>
              <a:gd name="connsiteY10" fmla="*/ 8441 h 10000"/>
              <a:gd name="connsiteX11" fmla="*/ 0 w 10016"/>
              <a:gd name="connsiteY11" fmla="*/ 10000 h 10000"/>
              <a:gd name="connsiteX12" fmla="*/ 451 w 10016"/>
              <a:gd name="connsiteY12" fmla="*/ 88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6" h="10000">
                <a:moveTo>
                  <a:pt x="451" y="8889"/>
                </a:moveTo>
                <a:lnTo>
                  <a:pt x="2329" y="8038"/>
                </a:lnTo>
                <a:lnTo>
                  <a:pt x="3700" y="6654"/>
                </a:lnTo>
                <a:lnTo>
                  <a:pt x="5950" y="3644"/>
                </a:lnTo>
                <a:lnTo>
                  <a:pt x="7919" y="1163"/>
                </a:lnTo>
                <a:lnTo>
                  <a:pt x="10000" y="0"/>
                </a:lnTo>
                <a:cubicBezTo>
                  <a:pt x="9994" y="1878"/>
                  <a:pt x="10016" y="1286"/>
                  <a:pt x="10010" y="3164"/>
                </a:cubicBezTo>
                <a:lnTo>
                  <a:pt x="8699" y="3785"/>
                </a:lnTo>
                <a:lnTo>
                  <a:pt x="6613" y="5661"/>
                </a:lnTo>
                <a:lnTo>
                  <a:pt x="5448" y="7294"/>
                </a:lnTo>
                <a:lnTo>
                  <a:pt x="3687" y="8441"/>
                </a:lnTo>
                <a:lnTo>
                  <a:pt x="0" y="10000"/>
                </a:lnTo>
                <a:lnTo>
                  <a:pt x="451" y="8889"/>
                </a:lnTo>
                <a:close/>
              </a:path>
            </a:pathLst>
          </a:custGeom>
          <a:solidFill>
            <a:srgbClr val="3366FF">
              <a:alpha val="50195"/>
            </a:srgbClr>
          </a:solidFill>
          <a:ln w="9525">
            <a:solidFill>
              <a:schemeClr val="tx1"/>
            </a:solidFill>
            <a:round/>
            <a:headEnd/>
            <a:tailEnd/>
          </a:ln>
        </p:spPr>
        <p:txBody>
          <a:bodyPr/>
          <a:lstStyle/>
          <a:p>
            <a:endParaRPr lang="en-US" sz="3200">
              <a:solidFill>
                <a:srgbClr val="000000"/>
              </a:solidFill>
            </a:endParaRPr>
          </a:p>
        </p:txBody>
      </p:sp>
      <p:sp>
        <p:nvSpPr>
          <p:cNvPr id="17446" name="Freeform 76"/>
          <p:cNvSpPr>
            <a:spLocks/>
          </p:cNvSpPr>
          <p:nvPr/>
        </p:nvSpPr>
        <p:spPr bwMode="auto">
          <a:xfrm>
            <a:off x="7667626" y="6243639"/>
            <a:ext cx="174625" cy="431800"/>
          </a:xfrm>
          <a:custGeom>
            <a:avLst/>
            <a:gdLst>
              <a:gd name="T0" fmla="*/ 0 w 90"/>
              <a:gd name="T1" fmla="*/ 76200 h 240"/>
              <a:gd name="T2" fmla="*/ 0 w 90"/>
              <a:gd name="T3" fmla="*/ 381000 h 240"/>
              <a:gd name="T4" fmla="*/ 85725 w 90"/>
              <a:gd name="T5" fmla="*/ 295275 h 240"/>
              <a:gd name="T6" fmla="*/ 142875 w 90"/>
              <a:gd name="T7" fmla="*/ 0 h 240"/>
              <a:gd name="T8" fmla="*/ 0 w 90"/>
              <a:gd name="T9" fmla="*/ 76200 h 240"/>
              <a:gd name="T10" fmla="*/ 0 60000 65536"/>
              <a:gd name="T11" fmla="*/ 0 60000 65536"/>
              <a:gd name="T12" fmla="*/ 0 60000 65536"/>
              <a:gd name="T13" fmla="*/ 0 60000 65536"/>
              <a:gd name="T14" fmla="*/ 0 60000 65536"/>
              <a:gd name="T15" fmla="*/ 0 w 90"/>
              <a:gd name="T16" fmla="*/ 0 h 240"/>
              <a:gd name="T17" fmla="*/ 90 w 90"/>
              <a:gd name="T18" fmla="*/ 240 h 240"/>
            </a:gdLst>
            <a:ahLst/>
            <a:cxnLst>
              <a:cxn ang="T10">
                <a:pos x="T0" y="T1"/>
              </a:cxn>
              <a:cxn ang="T11">
                <a:pos x="T2" y="T3"/>
              </a:cxn>
              <a:cxn ang="T12">
                <a:pos x="T4" y="T5"/>
              </a:cxn>
              <a:cxn ang="T13">
                <a:pos x="T6" y="T7"/>
              </a:cxn>
              <a:cxn ang="T14">
                <a:pos x="T8" y="T9"/>
              </a:cxn>
            </a:cxnLst>
            <a:rect l="T15" t="T16" r="T17" b="T18"/>
            <a:pathLst>
              <a:path w="90" h="240">
                <a:moveTo>
                  <a:pt x="0" y="48"/>
                </a:moveTo>
                <a:lnTo>
                  <a:pt x="0" y="240"/>
                </a:lnTo>
                <a:lnTo>
                  <a:pt x="54" y="186"/>
                </a:lnTo>
                <a:lnTo>
                  <a:pt x="90" y="0"/>
                </a:lnTo>
                <a:lnTo>
                  <a:pt x="0" y="48"/>
                </a:lnTo>
                <a:close/>
              </a:path>
            </a:pathLst>
          </a:custGeom>
          <a:solidFill>
            <a:srgbClr val="0066FF"/>
          </a:solidFill>
          <a:ln w="9525" cap="flat" cmpd="sng">
            <a:solidFill>
              <a:schemeClr val="tx1"/>
            </a:solidFill>
            <a:prstDash val="solid"/>
            <a:round/>
            <a:headEnd type="none" w="med" len="med"/>
            <a:tailEnd type="none" w="med" len="med"/>
          </a:ln>
        </p:spPr>
        <p:txBody>
          <a:bodyPr/>
          <a:lstStyle/>
          <a:p>
            <a:endParaRPr lang="en-US" sz="3200">
              <a:solidFill>
                <a:srgbClr val="000000"/>
              </a:solidFill>
            </a:endParaRPr>
          </a:p>
        </p:txBody>
      </p:sp>
      <p:sp>
        <p:nvSpPr>
          <p:cNvPr id="17447" name="Freeform 77"/>
          <p:cNvSpPr>
            <a:spLocks/>
          </p:cNvSpPr>
          <p:nvPr/>
        </p:nvSpPr>
        <p:spPr bwMode="auto">
          <a:xfrm>
            <a:off x="9118601" y="4021140"/>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sz="3200">
              <a:solidFill>
                <a:srgbClr val="000000"/>
              </a:solidFill>
            </a:endParaRPr>
          </a:p>
        </p:txBody>
      </p:sp>
      <p:sp>
        <p:nvSpPr>
          <p:cNvPr id="17448" name="Freeform 78"/>
          <p:cNvSpPr>
            <a:spLocks/>
          </p:cNvSpPr>
          <p:nvPr/>
        </p:nvSpPr>
        <p:spPr bwMode="auto">
          <a:xfrm>
            <a:off x="9832975" y="3071814"/>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sz="3200">
              <a:solidFill>
                <a:srgbClr val="000000"/>
              </a:solidFill>
            </a:endParaRPr>
          </a:p>
        </p:txBody>
      </p:sp>
      <p:sp>
        <p:nvSpPr>
          <p:cNvPr id="17454" name="Freeform 39"/>
          <p:cNvSpPr>
            <a:spLocks/>
          </p:cNvSpPr>
          <p:nvPr/>
        </p:nvSpPr>
        <p:spPr bwMode="auto">
          <a:xfrm>
            <a:off x="5946777" y="49926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55" name="Freeform 42"/>
          <p:cNvSpPr>
            <a:spLocks/>
          </p:cNvSpPr>
          <p:nvPr/>
        </p:nvSpPr>
        <p:spPr bwMode="auto">
          <a:xfrm>
            <a:off x="2974977" y="26114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456" name="Freeform 80"/>
          <p:cNvSpPr>
            <a:spLocks/>
          </p:cNvSpPr>
          <p:nvPr/>
        </p:nvSpPr>
        <p:spPr bwMode="auto">
          <a:xfrm>
            <a:off x="8791575" y="4468813"/>
            <a:ext cx="234951" cy="533400"/>
          </a:xfrm>
          <a:custGeom>
            <a:avLst/>
            <a:gdLst>
              <a:gd name="T0" fmla="*/ 234950 w 148"/>
              <a:gd name="T1" fmla="*/ 0 h 336"/>
              <a:gd name="T2" fmla="*/ 114300 w 148"/>
              <a:gd name="T3" fmla="*/ 330200 h 336"/>
              <a:gd name="T4" fmla="*/ 0 w 148"/>
              <a:gd name="T5" fmla="*/ 533400 h 336"/>
              <a:gd name="T6" fmla="*/ 0 60000 65536"/>
              <a:gd name="T7" fmla="*/ 0 60000 65536"/>
              <a:gd name="T8" fmla="*/ 0 60000 65536"/>
              <a:gd name="T9" fmla="*/ 0 w 148"/>
              <a:gd name="T10" fmla="*/ 0 h 336"/>
              <a:gd name="T11" fmla="*/ 148 w 148"/>
              <a:gd name="T12" fmla="*/ 336 h 336"/>
            </a:gdLst>
            <a:ahLst/>
            <a:cxnLst>
              <a:cxn ang="T6">
                <a:pos x="T0" y="T1"/>
              </a:cxn>
              <a:cxn ang="T7">
                <a:pos x="T2" y="T3"/>
              </a:cxn>
              <a:cxn ang="T8">
                <a:pos x="T4" y="T5"/>
              </a:cxn>
            </a:cxnLst>
            <a:rect l="T9" t="T10" r="T11" b="T12"/>
            <a:pathLst>
              <a:path w="148" h="336">
                <a:moveTo>
                  <a:pt x="148" y="0"/>
                </a:moveTo>
                <a:lnTo>
                  <a:pt x="72" y="208"/>
                </a:lnTo>
                <a:lnTo>
                  <a:pt x="0" y="336"/>
                </a:lnTo>
              </a:path>
            </a:pathLst>
          </a:custGeom>
          <a:noFill/>
          <a:ln w="19050" cap="flat" cmpd="sng">
            <a:solidFill>
              <a:srgbClr val="000066"/>
            </a:solidFill>
            <a:prstDash val="dash"/>
            <a:round/>
            <a:headEnd type="none" w="med" len="med"/>
            <a:tailEnd type="triangle" w="med" len="med"/>
          </a:ln>
        </p:spPr>
        <p:txBody>
          <a:bodyPr/>
          <a:lstStyle/>
          <a:p>
            <a:endParaRPr lang="en-US" sz="3200">
              <a:solidFill>
                <a:srgbClr val="000000"/>
              </a:solidFill>
            </a:endParaRPr>
          </a:p>
        </p:txBody>
      </p:sp>
      <p:sp>
        <p:nvSpPr>
          <p:cNvPr id="17459" name="Line 24"/>
          <p:cNvSpPr>
            <a:spLocks noChangeShapeType="1"/>
          </p:cNvSpPr>
          <p:nvPr/>
        </p:nvSpPr>
        <p:spPr bwMode="auto">
          <a:xfrm>
            <a:off x="3851275" y="5240339"/>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0" name="Line 24"/>
          <p:cNvSpPr>
            <a:spLocks noChangeShapeType="1"/>
          </p:cNvSpPr>
          <p:nvPr/>
        </p:nvSpPr>
        <p:spPr bwMode="auto">
          <a:xfrm>
            <a:off x="2519680" y="4718368"/>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1" name="Line 24"/>
          <p:cNvSpPr>
            <a:spLocks noChangeShapeType="1"/>
          </p:cNvSpPr>
          <p:nvPr/>
        </p:nvSpPr>
        <p:spPr bwMode="auto">
          <a:xfrm>
            <a:off x="2681605" y="499459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2" name="Line 24"/>
          <p:cNvSpPr>
            <a:spLocks noChangeShapeType="1"/>
          </p:cNvSpPr>
          <p:nvPr/>
        </p:nvSpPr>
        <p:spPr bwMode="auto">
          <a:xfrm>
            <a:off x="3508375" y="51546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3" name="Line 24"/>
          <p:cNvSpPr>
            <a:spLocks noChangeShapeType="1"/>
          </p:cNvSpPr>
          <p:nvPr/>
        </p:nvSpPr>
        <p:spPr bwMode="auto">
          <a:xfrm>
            <a:off x="4137025" y="540226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4" name="Line 24"/>
          <p:cNvSpPr>
            <a:spLocks noChangeShapeType="1"/>
          </p:cNvSpPr>
          <p:nvPr/>
        </p:nvSpPr>
        <p:spPr bwMode="auto">
          <a:xfrm>
            <a:off x="2319655" y="4813619"/>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5" name="Freeform 8"/>
          <p:cNvSpPr>
            <a:spLocks/>
          </p:cNvSpPr>
          <p:nvPr/>
        </p:nvSpPr>
        <p:spPr bwMode="auto">
          <a:xfrm>
            <a:off x="4689475" y="1998663"/>
            <a:ext cx="793751" cy="812800"/>
          </a:xfrm>
          <a:custGeom>
            <a:avLst/>
            <a:gdLst>
              <a:gd name="T0" fmla="*/ 793750 w 618"/>
              <a:gd name="T1" fmla="*/ 0 h 618"/>
              <a:gd name="T2" fmla="*/ 535589 w 618"/>
              <a:gd name="T3" fmla="*/ 131521 h 618"/>
              <a:gd name="T4" fmla="*/ 328803 w 618"/>
              <a:gd name="T5" fmla="*/ 385357 h 618"/>
              <a:gd name="T6" fmla="*/ 160548 w 618"/>
              <a:gd name="T7" fmla="*/ 648399 h 618"/>
              <a:gd name="T8" fmla="*/ 0 w 618"/>
              <a:gd name="T9" fmla="*/ 812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66" name="Freeform 9"/>
          <p:cNvSpPr>
            <a:spLocks/>
          </p:cNvSpPr>
          <p:nvPr/>
        </p:nvSpPr>
        <p:spPr bwMode="auto">
          <a:xfrm>
            <a:off x="5118101" y="22971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67" name="Freeform 10"/>
          <p:cNvSpPr>
            <a:spLocks/>
          </p:cNvSpPr>
          <p:nvPr/>
        </p:nvSpPr>
        <p:spPr bwMode="auto">
          <a:xfrm>
            <a:off x="3584577" y="1763713"/>
            <a:ext cx="652463" cy="685800"/>
          </a:xfrm>
          <a:custGeom>
            <a:avLst/>
            <a:gdLst>
              <a:gd name="T0" fmla="*/ 652463 w 618"/>
              <a:gd name="T1" fmla="*/ 0 h 618"/>
              <a:gd name="T2" fmla="*/ 440254 w 618"/>
              <a:gd name="T3" fmla="*/ 110971 h 618"/>
              <a:gd name="T4" fmla="*/ 270276 w 618"/>
              <a:gd name="T5" fmla="*/ 325145 h 618"/>
              <a:gd name="T6" fmla="*/ 131971 w 618"/>
              <a:gd name="T7" fmla="*/ 547086 h 618"/>
              <a:gd name="T8" fmla="*/ 0 w 618"/>
              <a:gd name="T9" fmla="*/ 685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68" name="Freeform 11"/>
          <p:cNvSpPr>
            <a:spLocks/>
          </p:cNvSpPr>
          <p:nvPr/>
        </p:nvSpPr>
        <p:spPr bwMode="auto">
          <a:xfrm>
            <a:off x="4660900" y="18399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69" name="Freeform 25"/>
          <p:cNvSpPr>
            <a:spLocks/>
          </p:cNvSpPr>
          <p:nvPr/>
        </p:nvSpPr>
        <p:spPr bwMode="auto">
          <a:xfrm>
            <a:off x="3908426" y="2154240"/>
            <a:ext cx="285751" cy="428625"/>
          </a:xfrm>
          <a:custGeom>
            <a:avLst/>
            <a:gdLst>
              <a:gd name="T0" fmla="*/ 285750 w 618"/>
              <a:gd name="T1" fmla="*/ 0 h 618"/>
              <a:gd name="T2" fmla="*/ 192812 w 618"/>
              <a:gd name="T3" fmla="*/ 69357 h 618"/>
              <a:gd name="T4" fmla="*/ 118369 w 618"/>
              <a:gd name="T5" fmla="*/ 203215 h 618"/>
              <a:gd name="T6" fmla="*/ 57797 w 618"/>
              <a:gd name="T7" fmla="*/ 341929 h 618"/>
              <a:gd name="T8" fmla="*/ 0 w 618"/>
              <a:gd name="T9" fmla="*/ 42862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70" name="Freeform 26"/>
          <p:cNvSpPr>
            <a:spLocks/>
          </p:cNvSpPr>
          <p:nvPr/>
        </p:nvSpPr>
        <p:spPr bwMode="auto">
          <a:xfrm>
            <a:off x="4279900" y="16875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71" name="Freeform 27"/>
          <p:cNvSpPr>
            <a:spLocks/>
          </p:cNvSpPr>
          <p:nvPr/>
        </p:nvSpPr>
        <p:spPr bwMode="auto">
          <a:xfrm>
            <a:off x="4994275" y="23256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72" name="Freeform 28"/>
          <p:cNvSpPr>
            <a:spLocks/>
          </p:cNvSpPr>
          <p:nvPr/>
        </p:nvSpPr>
        <p:spPr bwMode="auto">
          <a:xfrm>
            <a:off x="3336926" y="1763714"/>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73" name="Freeform 27"/>
          <p:cNvSpPr>
            <a:spLocks/>
          </p:cNvSpPr>
          <p:nvPr/>
        </p:nvSpPr>
        <p:spPr bwMode="auto">
          <a:xfrm>
            <a:off x="5727701" y="25542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93" name="Freeform 42"/>
          <p:cNvSpPr>
            <a:spLocks/>
          </p:cNvSpPr>
          <p:nvPr/>
        </p:nvSpPr>
        <p:spPr bwMode="auto">
          <a:xfrm>
            <a:off x="4832351" y="3392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495" name="Freeform 42"/>
          <p:cNvSpPr>
            <a:spLocks/>
          </p:cNvSpPr>
          <p:nvPr/>
        </p:nvSpPr>
        <p:spPr bwMode="auto">
          <a:xfrm>
            <a:off x="6985002" y="43259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496" name="Freeform 42"/>
          <p:cNvSpPr>
            <a:spLocks/>
          </p:cNvSpPr>
          <p:nvPr/>
        </p:nvSpPr>
        <p:spPr bwMode="auto">
          <a:xfrm>
            <a:off x="8185151" y="48498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497" name="Freeform 39"/>
          <p:cNvSpPr>
            <a:spLocks/>
          </p:cNvSpPr>
          <p:nvPr/>
        </p:nvSpPr>
        <p:spPr bwMode="auto">
          <a:xfrm>
            <a:off x="4708526" y="474503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99" name="Freeform 39"/>
          <p:cNvSpPr>
            <a:spLocks/>
          </p:cNvSpPr>
          <p:nvPr/>
        </p:nvSpPr>
        <p:spPr bwMode="auto">
          <a:xfrm>
            <a:off x="2784477" y="324961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504" name="Freeform 28"/>
          <p:cNvSpPr>
            <a:spLocks/>
          </p:cNvSpPr>
          <p:nvPr/>
        </p:nvSpPr>
        <p:spPr bwMode="auto">
          <a:xfrm>
            <a:off x="2465387" y="2916239"/>
            <a:ext cx="409576" cy="571500"/>
          </a:xfrm>
          <a:custGeom>
            <a:avLst/>
            <a:gdLst>
              <a:gd name="T0" fmla="*/ 409576 w 618"/>
              <a:gd name="T1" fmla="*/ 0 h 618"/>
              <a:gd name="T2" fmla="*/ 276364 w 618"/>
              <a:gd name="T3" fmla="*/ 92476 h 618"/>
              <a:gd name="T4" fmla="*/ 169663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pic>
        <p:nvPicPr>
          <p:cNvPr id="17505" name="Picture 3"/>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388029" flipH="1">
            <a:off x="1838324" y="1938337"/>
            <a:ext cx="827088" cy="484187"/>
          </a:xfrm>
          <a:prstGeom prst="rect">
            <a:avLst/>
          </a:prstGeom>
          <a:noFill/>
          <a:ln w="9525">
            <a:noFill/>
            <a:miter lim="800000"/>
            <a:headEnd/>
            <a:tailEnd/>
          </a:ln>
        </p:spPr>
      </p:pic>
      <p:cxnSp>
        <p:nvCxnSpPr>
          <p:cNvPr id="17506" name="Straight Connector 232"/>
          <p:cNvCxnSpPr>
            <a:cxnSpLocks noChangeShapeType="1"/>
          </p:cNvCxnSpPr>
          <p:nvPr/>
        </p:nvCxnSpPr>
        <p:spPr bwMode="auto">
          <a:xfrm flipV="1">
            <a:off x="3616961" y="2975294"/>
            <a:ext cx="88900" cy="195263"/>
          </a:xfrm>
          <a:prstGeom prst="line">
            <a:avLst/>
          </a:prstGeom>
          <a:noFill/>
          <a:ln w="171450" algn="ctr">
            <a:solidFill>
              <a:schemeClr val="tx1"/>
            </a:solidFill>
            <a:round/>
            <a:headEnd/>
            <a:tailEnd/>
          </a:ln>
        </p:spPr>
      </p:cxnSp>
      <p:sp>
        <p:nvSpPr>
          <p:cNvPr id="17507" name="Oval 233"/>
          <p:cNvSpPr>
            <a:spLocks noChangeArrowheads="1"/>
          </p:cNvSpPr>
          <p:nvPr/>
        </p:nvSpPr>
        <p:spPr bwMode="auto">
          <a:xfrm>
            <a:off x="3537585" y="3089594"/>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cxnSp>
        <p:nvCxnSpPr>
          <p:cNvPr id="17508" name="Straight Connector 234"/>
          <p:cNvCxnSpPr>
            <a:cxnSpLocks noChangeShapeType="1"/>
          </p:cNvCxnSpPr>
          <p:nvPr/>
        </p:nvCxnSpPr>
        <p:spPr bwMode="auto">
          <a:xfrm flipV="1">
            <a:off x="5997721" y="4010170"/>
            <a:ext cx="88900" cy="195263"/>
          </a:xfrm>
          <a:prstGeom prst="line">
            <a:avLst/>
          </a:prstGeom>
          <a:noFill/>
          <a:ln w="171450" algn="ctr">
            <a:solidFill>
              <a:schemeClr val="tx1"/>
            </a:solidFill>
            <a:round/>
            <a:headEnd/>
            <a:tailEnd/>
          </a:ln>
        </p:spPr>
      </p:cxnSp>
      <p:sp>
        <p:nvSpPr>
          <p:cNvPr id="17509" name="Oval 235"/>
          <p:cNvSpPr>
            <a:spLocks noChangeArrowheads="1"/>
          </p:cNvSpPr>
          <p:nvPr/>
        </p:nvSpPr>
        <p:spPr bwMode="auto">
          <a:xfrm>
            <a:off x="5916757" y="4124471"/>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pic>
        <p:nvPicPr>
          <p:cNvPr id="17411"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7297" y="1385456"/>
            <a:ext cx="745344" cy="1007225"/>
          </a:xfrm>
          <a:prstGeom prst="rect">
            <a:avLst/>
          </a:prstGeom>
          <a:noFill/>
          <a:ln w="9525">
            <a:noFill/>
            <a:miter lim="800000"/>
            <a:headEnd/>
            <a:tailEnd/>
          </a:ln>
        </p:spPr>
      </p:pic>
      <p:pic>
        <p:nvPicPr>
          <p:cNvPr id="1741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35729" y="1409700"/>
            <a:ext cx="781051" cy="781051"/>
          </a:xfrm>
          <a:prstGeom prst="rect">
            <a:avLst/>
          </a:prstGeom>
          <a:noFill/>
          <a:ln w="9525">
            <a:noFill/>
            <a:miter lim="800000"/>
            <a:headEnd/>
            <a:tailEnd/>
          </a:ln>
        </p:spPr>
      </p:pic>
      <p:pic>
        <p:nvPicPr>
          <p:cNvPr id="152"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02217" y="1431176"/>
            <a:ext cx="745344" cy="1007225"/>
          </a:xfrm>
          <a:prstGeom prst="rect">
            <a:avLst/>
          </a:prstGeom>
          <a:noFill/>
          <a:ln w="9525">
            <a:noFill/>
            <a:miter lim="800000"/>
            <a:headEnd/>
            <a:tailEnd/>
          </a:ln>
        </p:spPr>
      </p:pic>
      <p:pic>
        <p:nvPicPr>
          <p:cNvPr id="153"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9117" y="4014356"/>
            <a:ext cx="745344" cy="1007225"/>
          </a:xfrm>
          <a:prstGeom prst="rect">
            <a:avLst/>
          </a:prstGeom>
          <a:noFill/>
          <a:ln w="9525">
            <a:noFill/>
            <a:miter lim="800000"/>
            <a:headEnd/>
            <a:tailEnd/>
          </a:ln>
        </p:spPr>
      </p:pic>
      <p:pic>
        <p:nvPicPr>
          <p:cNvPr id="15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3589" y="1158240"/>
            <a:ext cx="781051" cy="781051"/>
          </a:xfrm>
          <a:prstGeom prst="rect">
            <a:avLst/>
          </a:prstGeom>
          <a:noFill/>
          <a:ln w="9525">
            <a:noFill/>
            <a:miter lim="800000"/>
            <a:headEnd/>
            <a:tailEnd/>
          </a:ln>
        </p:spPr>
      </p:pic>
      <p:pic>
        <p:nvPicPr>
          <p:cNvPr id="156"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07030" y="3870961"/>
            <a:ext cx="1017271" cy="1017271"/>
          </a:xfrm>
          <a:prstGeom prst="rect">
            <a:avLst/>
          </a:prstGeom>
          <a:noFill/>
          <a:ln w="9525">
            <a:noFill/>
            <a:miter lim="800000"/>
            <a:headEnd/>
            <a:tailEnd/>
          </a:ln>
        </p:spPr>
      </p:pic>
      <p:pic>
        <p:nvPicPr>
          <p:cNvPr id="157" name="Picture 7"/>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87829" y="784860"/>
            <a:ext cx="521971" cy="521971"/>
          </a:xfrm>
          <a:prstGeom prst="rect">
            <a:avLst/>
          </a:prstGeom>
          <a:noFill/>
          <a:ln w="9525">
            <a:noFill/>
            <a:miter lim="800000"/>
            <a:headEnd/>
            <a:tailEnd/>
          </a:ln>
        </p:spPr>
      </p:pic>
      <p:pic>
        <p:nvPicPr>
          <p:cNvPr id="158"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03657" y="4553127"/>
            <a:ext cx="781051" cy="781051"/>
          </a:xfrm>
          <a:prstGeom prst="rect">
            <a:avLst/>
          </a:prstGeom>
          <a:noFill/>
          <a:ln w="9525">
            <a:noFill/>
            <a:miter lim="800000"/>
            <a:headEnd/>
            <a:tailEnd/>
          </a:ln>
        </p:spPr>
      </p:pic>
      <p:pic>
        <p:nvPicPr>
          <p:cNvPr id="159"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00010" y="4991101"/>
            <a:ext cx="590551" cy="590551"/>
          </a:xfrm>
          <a:prstGeom prst="rect">
            <a:avLst/>
          </a:prstGeom>
          <a:noFill/>
          <a:ln w="9525">
            <a:noFill/>
            <a:miter lim="800000"/>
            <a:headEnd/>
            <a:tailEnd/>
          </a:ln>
        </p:spPr>
      </p:pic>
      <p:pic>
        <p:nvPicPr>
          <p:cNvPr id="160"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31857" y="1981201"/>
            <a:ext cx="432923" cy="723899"/>
          </a:xfrm>
          <a:prstGeom prst="rect">
            <a:avLst/>
          </a:prstGeom>
          <a:noFill/>
          <a:ln w="9525">
            <a:noFill/>
            <a:miter lim="800000"/>
            <a:headEnd/>
            <a:tailEnd/>
          </a:ln>
        </p:spPr>
      </p:pic>
      <p:pic>
        <p:nvPicPr>
          <p:cNvPr id="161" name="Picture 3"/>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1978" y="3314701"/>
            <a:ext cx="569636" cy="952499"/>
          </a:xfrm>
          <a:prstGeom prst="rect">
            <a:avLst/>
          </a:prstGeom>
          <a:noFill/>
          <a:ln w="9525">
            <a:noFill/>
            <a:miter lim="800000"/>
            <a:headEnd/>
            <a:tailEnd/>
          </a:ln>
        </p:spPr>
      </p:pic>
      <p:pic>
        <p:nvPicPr>
          <p:cNvPr id="162"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9910" y="2240281"/>
            <a:ext cx="590551" cy="590551"/>
          </a:xfrm>
          <a:prstGeom prst="rect">
            <a:avLst/>
          </a:prstGeom>
          <a:noFill/>
          <a:ln w="9525">
            <a:noFill/>
            <a:miter lim="800000"/>
            <a:headEnd/>
            <a:tailEnd/>
          </a:ln>
        </p:spPr>
      </p:pic>
      <p:pic>
        <p:nvPicPr>
          <p:cNvPr id="164"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0157" y="2628901"/>
            <a:ext cx="432923" cy="723899"/>
          </a:xfrm>
          <a:prstGeom prst="rect">
            <a:avLst/>
          </a:prstGeom>
          <a:noFill/>
          <a:ln w="9525">
            <a:noFill/>
            <a:miter lim="800000"/>
            <a:headEnd/>
            <a:tailEnd/>
          </a:ln>
        </p:spPr>
      </p:pic>
      <p:pic>
        <p:nvPicPr>
          <p:cNvPr id="165"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25041" y="2475115"/>
            <a:ext cx="469044" cy="633847"/>
          </a:xfrm>
          <a:prstGeom prst="rect">
            <a:avLst/>
          </a:prstGeom>
          <a:noFill/>
          <a:ln w="9525">
            <a:noFill/>
            <a:miter lim="800000"/>
            <a:headEnd/>
            <a:tailEnd/>
          </a:ln>
        </p:spPr>
      </p:pic>
      <p:sp>
        <p:nvSpPr>
          <p:cNvPr id="166" name="Line 24"/>
          <p:cNvSpPr>
            <a:spLocks noChangeShapeType="1"/>
          </p:cNvSpPr>
          <p:nvPr/>
        </p:nvSpPr>
        <p:spPr bwMode="auto">
          <a:xfrm>
            <a:off x="2992120" y="4870768"/>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67" name="Line 24"/>
          <p:cNvSpPr>
            <a:spLocks noChangeShapeType="1"/>
          </p:cNvSpPr>
          <p:nvPr/>
        </p:nvSpPr>
        <p:spPr bwMode="auto">
          <a:xfrm>
            <a:off x="3154045" y="514699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68" name="Line 24"/>
          <p:cNvSpPr>
            <a:spLocks noChangeShapeType="1"/>
          </p:cNvSpPr>
          <p:nvPr/>
        </p:nvSpPr>
        <p:spPr bwMode="auto">
          <a:xfrm>
            <a:off x="2792095" y="4966019"/>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69" name="Line 24"/>
          <p:cNvSpPr>
            <a:spLocks noChangeShapeType="1"/>
          </p:cNvSpPr>
          <p:nvPr/>
        </p:nvSpPr>
        <p:spPr bwMode="auto">
          <a:xfrm>
            <a:off x="1724025" y="4466908"/>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0" name="Line 24"/>
          <p:cNvSpPr>
            <a:spLocks noChangeShapeType="1"/>
          </p:cNvSpPr>
          <p:nvPr/>
        </p:nvSpPr>
        <p:spPr bwMode="auto">
          <a:xfrm>
            <a:off x="1885951" y="474313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1" name="Line 24"/>
          <p:cNvSpPr>
            <a:spLocks noChangeShapeType="1"/>
          </p:cNvSpPr>
          <p:nvPr/>
        </p:nvSpPr>
        <p:spPr bwMode="auto">
          <a:xfrm>
            <a:off x="1524000" y="4562159"/>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2" name="Freeform 33"/>
          <p:cNvSpPr>
            <a:spLocks/>
          </p:cNvSpPr>
          <p:nvPr/>
        </p:nvSpPr>
        <p:spPr bwMode="auto">
          <a:xfrm>
            <a:off x="6943725" y="4687200"/>
            <a:ext cx="837155" cy="1481872"/>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000 w 10000"/>
              <a:gd name="connsiteY6" fmla="*/ 4350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4874 w 10000"/>
              <a:gd name="connsiteY7" fmla="*/ 8165 h 12207"/>
              <a:gd name="connsiteX8" fmla="*/ 0 w 10000"/>
              <a:gd name="connsiteY8" fmla="*/ 10778 h 12207"/>
              <a:gd name="connsiteX9" fmla="*/ 1667 w 10000"/>
              <a:gd name="connsiteY9" fmla="*/ 12207 h 12207"/>
              <a:gd name="connsiteX10" fmla="*/ 3160 w 10000"/>
              <a:gd name="connsiteY10" fmla="*/ 11939 h 12207"/>
              <a:gd name="connsiteX0" fmla="*/ 1493 w 8333"/>
              <a:gd name="connsiteY0" fmla="*/ 11939 h 12207"/>
              <a:gd name="connsiteX1" fmla="*/ 2500 w 8333"/>
              <a:gd name="connsiteY1" fmla="*/ 10064 h 12207"/>
              <a:gd name="connsiteX2" fmla="*/ 5833 w 8333"/>
              <a:gd name="connsiteY2" fmla="*/ 5778 h 12207"/>
              <a:gd name="connsiteX3" fmla="*/ 7500 w 8333"/>
              <a:gd name="connsiteY3" fmla="*/ 4350 h 12207"/>
              <a:gd name="connsiteX4" fmla="*/ 8333 w 8333"/>
              <a:gd name="connsiteY4" fmla="*/ 2207 h 12207"/>
              <a:gd name="connsiteX5" fmla="*/ 4234 w 8333"/>
              <a:gd name="connsiteY5" fmla="*/ 0 h 12207"/>
              <a:gd name="connsiteX6" fmla="*/ 4223 w 8333"/>
              <a:gd name="connsiteY6" fmla="*/ 5509 h 12207"/>
              <a:gd name="connsiteX7" fmla="*/ 3207 w 8333"/>
              <a:gd name="connsiteY7" fmla="*/ 8165 h 12207"/>
              <a:gd name="connsiteX8" fmla="*/ 484 w 8333"/>
              <a:gd name="connsiteY8" fmla="*/ 9436 h 12207"/>
              <a:gd name="connsiteX9" fmla="*/ 0 w 8333"/>
              <a:gd name="connsiteY9" fmla="*/ 12207 h 12207"/>
              <a:gd name="connsiteX10" fmla="*/ 1493 w 8333"/>
              <a:gd name="connsiteY10" fmla="*/ 11939 h 12207"/>
              <a:gd name="connsiteX0" fmla="*/ 7667 w 10000"/>
              <a:gd name="connsiteY0" fmla="*/ 8530 h 10000"/>
              <a:gd name="connsiteX1" fmla="*/ 3000 w 10000"/>
              <a:gd name="connsiteY1" fmla="*/ 8244 h 10000"/>
              <a:gd name="connsiteX2" fmla="*/ 7000 w 10000"/>
              <a:gd name="connsiteY2" fmla="*/ 4733 h 10000"/>
              <a:gd name="connsiteX3" fmla="*/ 9000 w 10000"/>
              <a:gd name="connsiteY3" fmla="*/ 3564 h 10000"/>
              <a:gd name="connsiteX4" fmla="*/ 10000 w 10000"/>
              <a:gd name="connsiteY4" fmla="*/ 1808 h 10000"/>
              <a:gd name="connsiteX5" fmla="*/ 5081 w 10000"/>
              <a:gd name="connsiteY5" fmla="*/ 0 h 10000"/>
              <a:gd name="connsiteX6" fmla="*/ 5068 w 10000"/>
              <a:gd name="connsiteY6" fmla="*/ 4513 h 10000"/>
              <a:gd name="connsiteX7" fmla="*/ 3849 w 10000"/>
              <a:gd name="connsiteY7" fmla="*/ 6689 h 10000"/>
              <a:gd name="connsiteX8" fmla="*/ 581 w 10000"/>
              <a:gd name="connsiteY8" fmla="*/ 7730 h 10000"/>
              <a:gd name="connsiteX9" fmla="*/ 0 w 10000"/>
              <a:gd name="connsiteY9" fmla="*/ 10000 h 10000"/>
              <a:gd name="connsiteX10" fmla="*/ 7667 w 10000"/>
              <a:gd name="connsiteY10" fmla="*/ 8530 h 10000"/>
              <a:gd name="connsiteX0" fmla="*/ 7667 w 9000"/>
              <a:gd name="connsiteY0" fmla="*/ 9221 h 10691"/>
              <a:gd name="connsiteX1" fmla="*/ 3000 w 9000"/>
              <a:gd name="connsiteY1" fmla="*/ 8935 h 10691"/>
              <a:gd name="connsiteX2" fmla="*/ 7000 w 9000"/>
              <a:gd name="connsiteY2" fmla="*/ 5424 h 10691"/>
              <a:gd name="connsiteX3" fmla="*/ 9000 w 9000"/>
              <a:gd name="connsiteY3" fmla="*/ 4255 h 10691"/>
              <a:gd name="connsiteX4" fmla="*/ 7062 w 9000"/>
              <a:gd name="connsiteY4" fmla="*/ 0 h 10691"/>
              <a:gd name="connsiteX5" fmla="*/ 5081 w 9000"/>
              <a:gd name="connsiteY5" fmla="*/ 691 h 10691"/>
              <a:gd name="connsiteX6" fmla="*/ 5068 w 9000"/>
              <a:gd name="connsiteY6" fmla="*/ 5204 h 10691"/>
              <a:gd name="connsiteX7" fmla="*/ 3849 w 9000"/>
              <a:gd name="connsiteY7" fmla="*/ 7380 h 10691"/>
              <a:gd name="connsiteX8" fmla="*/ 581 w 9000"/>
              <a:gd name="connsiteY8" fmla="*/ 8421 h 10691"/>
              <a:gd name="connsiteX9" fmla="*/ 0 w 9000"/>
              <a:gd name="connsiteY9" fmla="*/ 10691 h 10691"/>
              <a:gd name="connsiteX10" fmla="*/ 7667 w 9000"/>
              <a:gd name="connsiteY10" fmla="*/ 9221 h 10691"/>
              <a:gd name="connsiteX0" fmla="*/ 8519 w 10053"/>
              <a:gd name="connsiteY0" fmla="*/ 8625 h 10000"/>
              <a:gd name="connsiteX1" fmla="*/ 3333 w 10053"/>
              <a:gd name="connsiteY1" fmla="*/ 8357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519 w 10053"/>
              <a:gd name="connsiteY0" fmla="*/ 8625 h 10000"/>
              <a:gd name="connsiteX1" fmla="*/ 8855 w 10053"/>
              <a:gd name="connsiteY1" fmla="*/ 7569 h 10000"/>
              <a:gd name="connsiteX2" fmla="*/ 3333 w 10053"/>
              <a:gd name="connsiteY2" fmla="*/ 8357 h 10000"/>
              <a:gd name="connsiteX3" fmla="*/ 10053 w 10053"/>
              <a:gd name="connsiteY3" fmla="*/ 6242 h 10000"/>
              <a:gd name="connsiteX4" fmla="*/ 10000 w 10053"/>
              <a:gd name="connsiteY4" fmla="*/ 3980 h 10000"/>
              <a:gd name="connsiteX5" fmla="*/ 7847 w 10053"/>
              <a:gd name="connsiteY5" fmla="*/ 0 h 10000"/>
              <a:gd name="connsiteX6" fmla="*/ 5646 w 10053"/>
              <a:gd name="connsiteY6" fmla="*/ 646 h 10000"/>
              <a:gd name="connsiteX7" fmla="*/ 5631 w 10053"/>
              <a:gd name="connsiteY7" fmla="*/ 4868 h 10000"/>
              <a:gd name="connsiteX8" fmla="*/ 4277 w 10053"/>
              <a:gd name="connsiteY8" fmla="*/ 6903 h 10000"/>
              <a:gd name="connsiteX9" fmla="*/ 646 w 10053"/>
              <a:gd name="connsiteY9" fmla="*/ 7877 h 10000"/>
              <a:gd name="connsiteX10" fmla="*/ 0 w 10053"/>
              <a:gd name="connsiteY10" fmla="*/ 10000 h 10000"/>
              <a:gd name="connsiteX11" fmla="*/ 8519 w 10053"/>
              <a:gd name="connsiteY11" fmla="*/ 8625 h 10000"/>
              <a:gd name="connsiteX0" fmla="*/ 8519 w 10053"/>
              <a:gd name="connsiteY0" fmla="*/ 8625 h 10000"/>
              <a:gd name="connsiteX1" fmla="*/ 8855 w 10053"/>
              <a:gd name="connsiteY1" fmla="*/ 7569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088 w 9622"/>
              <a:gd name="connsiteY0" fmla="*/ 8625 h 8625"/>
              <a:gd name="connsiteX1" fmla="*/ 8424 w 9622"/>
              <a:gd name="connsiteY1" fmla="*/ 7569 h 8625"/>
              <a:gd name="connsiteX2" fmla="*/ 9622 w 9622"/>
              <a:gd name="connsiteY2" fmla="*/ 6242 h 8625"/>
              <a:gd name="connsiteX3" fmla="*/ 9569 w 9622"/>
              <a:gd name="connsiteY3" fmla="*/ 3980 h 8625"/>
              <a:gd name="connsiteX4" fmla="*/ 7416 w 9622"/>
              <a:gd name="connsiteY4" fmla="*/ 0 h 8625"/>
              <a:gd name="connsiteX5" fmla="*/ 5215 w 9622"/>
              <a:gd name="connsiteY5" fmla="*/ 646 h 8625"/>
              <a:gd name="connsiteX6" fmla="*/ 5200 w 9622"/>
              <a:gd name="connsiteY6" fmla="*/ 4868 h 8625"/>
              <a:gd name="connsiteX7" fmla="*/ 3846 w 9622"/>
              <a:gd name="connsiteY7" fmla="*/ 6903 h 8625"/>
              <a:gd name="connsiteX8" fmla="*/ 215 w 9622"/>
              <a:gd name="connsiteY8" fmla="*/ 7877 h 8625"/>
              <a:gd name="connsiteX9" fmla="*/ 3031 w 9622"/>
              <a:gd name="connsiteY9" fmla="*/ 8364 h 8625"/>
              <a:gd name="connsiteX10" fmla="*/ 8088 w 9622"/>
              <a:gd name="connsiteY10" fmla="*/ 8625 h 8625"/>
              <a:gd name="connsiteX0" fmla="*/ 7723 w 10000"/>
              <a:gd name="connsiteY0" fmla="*/ 10542 h 10542"/>
              <a:gd name="connsiteX1" fmla="*/ 8755 w 10000"/>
              <a:gd name="connsiteY1" fmla="*/ 8776 h 10542"/>
              <a:gd name="connsiteX2" fmla="*/ 10000 w 10000"/>
              <a:gd name="connsiteY2" fmla="*/ 7237 h 10542"/>
              <a:gd name="connsiteX3" fmla="*/ 9945 w 10000"/>
              <a:gd name="connsiteY3" fmla="*/ 4614 h 10542"/>
              <a:gd name="connsiteX4" fmla="*/ 7707 w 10000"/>
              <a:gd name="connsiteY4" fmla="*/ 0 h 10542"/>
              <a:gd name="connsiteX5" fmla="*/ 5420 w 10000"/>
              <a:gd name="connsiteY5" fmla="*/ 749 h 10542"/>
              <a:gd name="connsiteX6" fmla="*/ 5404 w 10000"/>
              <a:gd name="connsiteY6" fmla="*/ 5644 h 10542"/>
              <a:gd name="connsiteX7" fmla="*/ 3997 w 10000"/>
              <a:gd name="connsiteY7" fmla="*/ 8003 h 10542"/>
              <a:gd name="connsiteX8" fmla="*/ 223 w 10000"/>
              <a:gd name="connsiteY8" fmla="*/ 9133 h 10542"/>
              <a:gd name="connsiteX9" fmla="*/ 3150 w 10000"/>
              <a:gd name="connsiteY9" fmla="*/ 9697 h 10542"/>
              <a:gd name="connsiteX10" fmla="*/ 7723 w 10000"/>
              <a:gd name="connsiteY10" fmla="*/ 10542 h 1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542">
                <a:moveTo>
                  <a:pt x="7723" y="10542"/>
                </a:moveTo>
                <a:cubicBezTo>
                  <a:pt x="7839" y="10134"/>
                  <a:pt x="8639" y="9184"/>
                  <a:pt x="8755" y="8776"/>
                </a:cubicBezTo>
                <a:lnTo>
                  <a:pt x="10000" y="7237"/>
                </a:lnTo>
                <a:cubicBezTo>
                  <a:pt x="9981" y="6363"/>
                  <a:pt x="9964" y="5489"/>
                  <a:pt x="9945" y="4614"/>
                </a:cubicBezTo>
                <a:lnTo>
                  <a:pt x="7707" y="0"/>
                </a:lnTo>
                <a:lnTo>
                  <a:pt x="5420" y="749"/>
                </a:lnTo>
                <a:cubicBezTo>
                  <a:pt x="5414" y="2380"/>
                  <a:pt x="5411" y="4013"/>
                  <a:pt x="5404" y="5644"/>
                </a:cubicBezTo>
                <a:lnTo>
                  <a:pt x="3997" y="8003"/>
                </a:lnTo>
                <a:lnTo>
                  <a:pt x="223" y="9133"/>
                </a:lnTo>
                <a:cubicBezTo>
                  <a:pt x="0" y="9954"/>
                  <a:pt x="3372" y="8877"/>
                  <a:pt x="3150" y="9697"/>
                </a:cubicBezTo>
                <a:lnTo>
                  <a:pt x="7723" y="10542"/>
                </a:lnTo>
                <a:close/>
              </a:path>
            </a:pathLst>
          </a:custGeom>
          <a:solidFill>
            <a:srgbClr val="CC9900"/>
          </a:solidFill>
          <a:ln w="9525">
            <a:solidFill>
              <a:schemeClr val="tx1"/>
            </a:solidFill>
            <a:round/>
            <a:headEnd/>
            <a:tailEnd/>
          </a:ln>
        </p:spPr>
        <p:txBody>
          <a:bodyPr/>
          <a:lstStyle/>
          <a:p>
            <a:endParaRPr lang="en-US" sz="3200">
              <a:solidFill>
                <a:srgbClr val="000000"/>
              </a:solidFill>
            </a:endParaRPr>
          </a:p>
        </p:txBody>
      </p:sp>
      <p:sp>
        <p:nvSpPr>
          <p:cNvPr id="133" name="Freeform 132"/>
          <p:cNvSpPr/>
          <p:nvPr/>
        </p:nvSpPr>
        <p:spPr>
          <a:xfrm>
            <a:off x="6673122" y="4345277"/>
            <a:ext cx="975977" cy="1820719"/>
          </a:xfrm>
          <a:custGeom>
            <a:avLst/>
            <a:gdLst>
              <a:gd name="connsiteX0" fmla="*/ 147782 w 569576"/>
              <a:gd name="connsiteY0" fmla="*/ 0 h 1588654"/>
              <a:gd name="connsiteX1" fmla="*/ 480291 w 569576"/>
              <a:gd name="connsiteY1" fmla="*/ 480290 h 1588654"/>
              <a:gd name="connsiteX2" fmla="*/ 489528 w 569576"/>
              <a:gd name="connsiteY2" fmla="*/ 1173018 h 1588654"/>
              <a:gd name="connsiteX3" fmla="*/ 0 w 569576"/>
              <a:gd name="connsiteY3" fmla="*/ 1588654 h 1588654"/>
              <a:gd name="connsiteX0" fmla="*/ 240140 w 661934"/>
              <a:gd name="connsiteY0" fmla="*/ 126230 h 1714884"/>
              <a:gd name="connsiteX1" fmla="*/ 55418 w 661934"/>
              <a:gd name="connsiteY1" fmla="*/ 80048 h 1714884"/>
              <a:gd name="connsiteX2" fmla="*/ 572649 w 661934"/>
              <a:gd name="connsiteY2" fmla="*/ 606520 h 1714884"/>
              <a:gd name="connsiteX3" fmla="*/ 581886 w 661934"/>
              <a:gd name="connsiteY3" fmla="*/ 1299248 h 1714884"/>
              <a:gd name="connsiteX4" fmla="*/ 92358 w 661934"/>
              <a:gd name="connsiteY4" fmla="*/ 1714884 h 1714884"/>
              <a:gd name="connsiteX0" fmla="*/ 1538 w 1032932"/>
              <a:gd name="connsiteY0" fmla="*/ 41564 h 1731818"/>
              <a:gd name="connsiteX1" fmla="*/ 426416 w 1032932"/>
              <a:gd name="connsiteY1" fmla="*/ 96982 h 1731818"/>
              <a:gd name="connsiteX2" fmla="*/ 943647 w 1032932"/>
              <a:gd name="connsiteY2" fmla="*/ 623454 h 1731818"/>
              <a:gd name="connsiteX3" fmla="*/ 952884 w 1032932"/>
              <a:gd name="connsiteY3" fmla="*/ 1316182 h 1731818"/>
              <a:gd name="connsiteX4" fmla="*/ 463356 w 1032932"/>
              <a:gd name="connsiteY4" fmla="*/ 1731818 h 1731818"/>
              <a:gd name="connsiteX0" fmla="*/ 1538 w 1032932"/>
              <a:gd name="connsiteY0" fmla="*/ 0 h 1690254"/>
              <a:gd name="connsiteX1" fmla="*/ 805107 w 1032932"/>
              <a:gd name="connsiteY1" fmla="*/ 249382 h 1690254"/>
              <a:gd name="connsiteX2" fmla="*/ 943647 w 1032932"/>
              <a:gd name="connsiteY2" fmla="*/ 581890 h 1690254"/>
              <a:gd name="connsiteX3" fmla="*/ 952884 w 1032932"/>
              <a:gd name="connsiteY3" fmla="*/ 1274618 h 1690254"/>
              <a:gd name="connsiteX4" fmla="*/ 463356 w 1032932"/>
              <a:gd name="connsiteY4" fmla="*/ 1690254 h 1690254"/>
              <a:gd name="connsiteX0" fmla="*/ 0 w 1031394"/>
              <a:gd name="connsiteY0" fmla="*/ 161637 h 1851891"/>
              <a:gd name="connsiteX1" fmla="*/ 184733 w 1031394"/>
              <a:gd name="connsiteY1" fmla="*/ 41564 h 1851891"/>
              <a:gd name="connsiteX2" fmla="*/ 803569 w 1031394"/>
              <a:gd name="connsiteY2" fmla="*/ 411019 h 1851891"/>
              <a:gd name="connsiteX3" fmla="*/ 942109 w 1031394"/>
              <a:gd name="connsiteY3" fmla="*/ 743527 h 1851891"/>
              <a:gd name="connsiteX4" fmla="*/ 951346 w 1031394"/>
              <a:gd name="connsiteY4" fmla="*/ 1436255 h 1851891"/>
              <a:gd name="connsiteX5" fmla="*/ 461818 w 1031394"/>
              <a:gd name="connsiteY5" fmla="*/ 1851891 h 1851891"/>
              <a:gd name="connsiteX0" fmla="*/ 0 w 1031394"/>
              <a:gd name="connsiteY0" fmla="*/ 0 h 1690254"/>
              <a:gd name="connsiteX1" fmla="*/ 803569 w 1031394"/>
              <a:gd name="connsiteY1" fmla="*/ 249382 h 1690254"/>
              <a:gd name="connsiteX2" fmla="*/ 942109 w 1031394"/>
              <a:gd name="connsiteY2" fmla="*/ 581890 h 1690254"/>
              <a:gd name="connsiteX3" fmla="*/ 951346 w 1031394"/>
              <a:gd name="connsiteY3" fmla="*/ 1274618 h 1690254"/>
              <a:gd name="connsiteX4" fmla="*/ 461818 w 1031394"/>
              <a:gd name="connsiteY4" fmla="*/ 1690254 h 1690254"/>
              <a:gd name="connsiteX0" fmla="*/ 0 w 975976"/>
              <a:gd name="connsiteY0" fmla="*/ 0 h 1782618"/>
              <a:gd name="connsiteX1" fmla="*/ 748151 w 975976"/>
              <a:gd name="connsiteY1" fmla="*/ 341746 h 1782618"/>
              <a:gd name="connsiteX2" fmla="*/ 886691 w 975976"/>
              <a:gd name="connsiteY2" fmla="*/ 674254 h 1782618"/>
              <a:gd name="connsiteX3" fmla="*/ 895928 w 975976"/>
              <a:gd name="connsiteY3" fmla="*/ 1366982 h 1782618"/>
              <a:gd name="connsiteX4" fmla="*/ 406400 w 975976"/>
              <a:gd name="connsiteY4" fmla="*/ 1782618 h 1782618"/>
              <a:gd name="connsiteX0" fmla="*/ 0 w 980739"/>
              <a:gd name="connsiteY0" fmla="*/ 0 h 1796906"/>
              <a:gd name="connsiteX1" fmla="*/ 752914 w 980739"/>
              <a:gd name="connsiteY1" fmla="*/ 356034 h 1796906"/>
              <a:gd name="connsiteX2" fmla="*/ 891454 w 980739"/>
              <a:gd name="connsiteY2" fmla="*/ 688542 h 1796906"/>
              <a:gd name="connsiteX3" fmla="*/ 900691 w 980739"/>
              <a:gd name="connsiteY3" fmla="*/ 1381270 h 1796906"/>
              <a:gd name="connsiteX4" fmla="*/ 411163 w 980739"/>
              <a:gd name="connsiteY4" fmla="*/ 1796906 h 1796906"/>
              <a:gd name="connsiteX0" fmla="*/ 0 w 975977"/>
              <a:gd name="connsiteY0" fmla="*/ 0 h 1820719"/>
              <a:gd name="connsiteX1" fmla="*/ 752914 w 975977"/>
              <a:gd name="connsiteY1" fmla="*/ 356034 h 1820719"/>
              <a:gd name="connsiteX2" fmla="*/ 891454 w 975977"/>
              <a:gd name="connsiteY2" fmla="*/ 688542 h 1820719"/>
              <a:gd name="connsiteX3" fmla="*/ 900691 w 975977"/>
              <a:gd name="connsiteY3" fmla="*/ 1381270 h 1820719"/>
              <a:gd name="connsiteX4" fmla="*/ 439738 w 975977"/>
              <a:gd name="connsiteY4" fmla="*/ 1820719 h 182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977" h="1820719">
                <a:moveTo>
                  <a:pt x="0" y="0"/>
                </a:moveTo>
                <a:cubicBezTo>
                  <a:pt x="167410" y="51955"/>
                  <a:pt x="604338" y="241277"/>
                  <a:pt x="752914" y="356034"/>
                </a:cubicBezTo>
                <a:cubicBezTo>
                  <a:pt x="901490" y="470791"/>
                  <a:pt x="866825" y="517669"/>
                  <a:pt x="891454" y="688542"/>
                </a:cubicBezTo>
                <a:cubicBezTo>
                  <a:pt x="916084" y="859415"/>
                  <a:pt x="975977" y="1192574"/>
                  <a:pt x="900691" y="1381270"/>
                </a:cubicBezTo>
                <a:cubicBezTo>
                  <a:pt x="825405" y="1569966"/>
                  <a:pt x="644478" y="1705264"/>
                  <a:pt x="439738" y="1820719"/>
                </a:cubicBezTo>
              </a:path>
            </a:pathLst>
          </a:cu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34" name="Freeform 133"/>
          <p:cNvSpPr/>
          <p:nvPr/>
        </p:nvSpPr>
        <p:spPr>
          <a:xfrm>
            <a:off x="6958014" y="5967414"/>
            <a:ext cx="528637" cy="285751"/>
          </a:xfrm>
          <a:custGeom>
            <a:avLst/>
            <a:gdLst>
              <a:gd name="connsiteX0" fmla="*/ 223837 w 504825"/>
              <a:gd name="connsiteY0" fmla="*/ 0 h 285750"/>
              <a:gd name="connsiteX1" fmla="*/ 0 w 504825"/>
              <a:gd name="connsiteY1" fmla="*/ 161925 h 285750"/>
              <a:gd name="connsiteX2" fmla="*/ 347662 w 504825"/>
              <a:gd name="connsiteY2" fmla="*/ 285750 h 285750"/>
              <a:gd name="connsiteX3" fmla="*/ 504825 w 504825"/>
              <a:gd name="connsiteY3" fmla="*/ 123825 h 285750"/>
              <a:gd name="connsiteX4" fmla="*/ 223837 w 504825"/>
              <a:gd name="connsiteY4" fmla="*/ 0 h 285750"/>
              <a:gd name="connsiteX0" fmla="*/ 223837 w 528637"/>
              <a:gd name="connsiteY0" fmla="*/ 0 h 285750"/>
              <a:gd name="connsiteX1" fmla="*/ 0 w 528637"/>
              <a:gd name="connsiteY1" fmla="*/ 161925 h 285750"/>
              <a:gd name="connsiteX2" fmla="*/ 347662 w 528637"/>
              <a:gd name="connsiteY2" fmla="*/ 285750 h 285750"/>
              <a:gd name="connsiteX3" fmla="*/ 528637 w 528637"/>
              <a:gd name="connsiteY3" fmla="*/ 114300 h 285750"/>
              <a:gd name="connsiteX4" fmla="*/ 223837 w 528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 h="285750">
                <a:moveTo>
                  <a:pt x="223837" y="0"/>
                </a:moveTo>
                <a:lnTo>
                  <a:pt x="0" y="161925"/>
                </a:lnTo>
                <a:lnTo>
                  <a:pt x="347662" y="285750"/>
                </a:lnTo>
                <a:lnTo>
                  <a:pt x="528637" y="114300"/>
                </a:lnTo>
                <a:lnTo>
                  <a:pt x="223837" y="0"/>
                </a:lnTo>
                <a:close/>
              </a:path>
            </a:pathLst>
          </a:custGeom>
          <a:blipFill>
            <a:blip r:embed="rId1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endParaRPr>
          </a:p>
        </p:txBody>
      </p:sp>
      <p:sp>
        <p:nvSpPr>
          <p:cNvPr id="173" name="Line 31"/>
          <p:cNvSpPr>
            <a:spLocks noChangeShapeType="1"/>
          </p:cNvSpPr>
          <p:nvPr/>
        </p:nvSpPr>
        <p:spPr bwMode="auto">
          <a:xfrm flipH="1" flipV="1">
            <a:off x="7170421" y="4556992"/>
            <a:ext cx="1465580" cy="624608"/>
          </a:xfrm>
          <a:prstGeom prst="line">
            <a:avLst/>
          </a:pr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76" name="Freeform 175"/>
          <p:cNvSpPr/>
          <p:nvPr/>
        </p:nvSpPr>
        <p:spPr>
          <a:xfrm>
            <a:off x="7219950" y="5103022"/>
            <a:ext cx="284959" cy="348455"/>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8" name="Freeform 42"/>
          <p:cNvSpPr>
            <a:spLocks/>
          </p:cNvSpPr>
          <p:nvPr/>
        </p:nvSpPr>
        <p:spPr bwMode="auto">
          <a:xfrm flipH="1">
            <a:off x="7429502" y="4629150"/>
            <a:ext cx="45719" cy="209551"/>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9" name="Freeform 28"/>
          <p:cNvSpPr>
            <a:spLocks/>
          </p:cNvSpPr>
          <p:nvPr/>
        </p:nvSpPr>
        <p:spPr bwMode="auto">
          <a:xfrm>
            <a:off x="1803402" y="12493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81" name="Freeform 39"/>
          <p:cNvSpPr>
            <a:spLocks/>
          </p:cNvSpPr>
          <p:nvPr/>
        </p:nvSpPr>
        <p:spPr bwMode="auto">
          <a:xfrm>
            <a:off x="1755777" y="38782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pic>
        <p:nvPicPr>
          <p:cNvPr id="154"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8297" y="3259976"/>
            <a:ext cx="745344" cy="1007225"/>
          </a:xfrm>
          <a:prstGeom prst="rect">
            <a:avLst/>
          </a:prstGeom>
          <a:noFill/>
          <a:ln w="9525">
            <a:noFill/>
            <a:miter lim="800000"/>
            <a:headEnd/>
            <a:tailEnd/>
          </a:ln>
        </p:spPr>
      </p:pic>
      <p:sp>
        <p:nvSpPr>
          <p:cNvPr id="182" name="Freeform 26"/>
          <p:cNvSpPr>
            <a:spLocks/>
          </p:cNvSpPr>
          <p:nvPr/>
        </p:nvSpPr>
        <p:spPr bwMode="auto">
          <a:xfrm>
            <a:off x="3679825" y="353536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85" name="Freeform 69"/>
          <p:cNvSpPr>
            <a:spLocks/>
          </p:cNvSpPr>
          <p:nvPr/>
        </p:nvSpPr>
        <p:spPr bwMode="auto">
          <a:xfrm>
            <a:off x="3213895" y="1220180"/>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sz="3200">
              <a:solidFill>
                <a:srgbClr val="000000"/>
              </a:solidFill>
            </a:endParaRPr>
          </a:p>
        </p:txBody>
      </p:sp>
      <p:sp>
        <p:nvSpPr>
          <p:cNvPr id="186" name="Rectangle 6"/>
          <p:cNvSpPr txBox="1">
            <a:spLocks noChangeArrowheads="1"/>
          </p:cNvSpPr>
          <p:nvPr/>
        </p:nvSpPr>
        <p:spPr bwMode="auto">
          <a:xfrm>
            <a:off x="2305846" y="735642"/>
            <a:ext cx="2089151" cy="609526"/>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Surface drainage patterns</a:t>
            </a:r>
          </a:p>
        </p:txBody>
      </p:sp>
      <p:sp>
        <p:nvSpPr>
          <p:cNvPr id="187" name="Freeform 69"/>
          <p:cNvSpPr>
            <a:spLocks/>
          </p:cNvSpPr>
          <p:nvPr/>
        </p:nvSpPr>
        <p:spPr bwMode="auto">
          <a:xfrm flipH="1" flipV="1">
            <a:off x="9172575" y="4600575"/>
            <a:ext cx="561976" cy="1295400"/>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sz="3200">
              <a:solidFill>
                <a:srgbClr val="000000"/>
              </a:solidFill>
            </a:endParaRPr>
          </a:p>
        </p:txBody>
      </p:sp>
      <p:sp>
        <p:nvSpPr>
          <p:cNvPr id="188" name="Rectangle 6"/>
          <p:cNvSpPr txBox="1">
            <a:spLocks noChangeArrowheads="1"/>
          </p:cNvSpPr>
          <p:nvPr/>
        </p:nvSpPr>
        <p:spPr bwMode="auto">
          <a:xfrm>
            <a:off x="9720955" y="5551177"/>
            <a:ext cx="1689100" cy="868123"/>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a:lnSpc>
                <a:spcPct val="90000"/>
              </a:lnSpc>
              <a:defRPr/>
            </a:pPr>
            <a:r>
              <a:rPr lang="en-US" sz="1867">
                <a:solidFill>
                  <a:srgbClr val="000000"/>
                </a:solidFill>
              </a:rPr>
              <a:t>Sub-surface drainage patterns</a:t>
            </a:r>
          </a:p>
        </p:txBody>
      </p:sp>
      <p:cxnSp>
        <p:nvCxnSpPr>
          <p:cNvPr id="119" name="Straight Connector 232"/>
          <p:cNvCxnSpPr>
            <a:cxnSpLocks noChangeShapeType="1"/>
          </p:cNvCxnSpPr>
          <p:nvPr/>
        </p:nvCxnSpPr>
        <p:spPr bwMode="auto">
          <a:xfrm flipV="1">
            <a:off x="4654575" y="3420575"/>
            <a:ext cx="88900" cy="195263"/>
          </a:xfrm>
          <a:prstGeom prst="line">
            <a:avLst/>
          </a:prstGeom>
          <a:noFill/>
          <a:ln w="171450" algn="ctr">
            <a:solidFill>
              <a:schemeClr val="tx1"/>
            </a:solidFill>
            <a:round/>
            <a:headEnd/>
            <a:tailEnd/>
          </a:ln>
        </p:spPr>
      </p:cxnSp>
      <p:sp>
        <p:nvSpPr>
          <p:cNvPr id="120" name="Oval 233"/>
          <p:cNvSpPr>
            <a:spLocks noChangeArrowheads="1"/>
          </p:cNvSpPr>
          <p:nvPr/>
        </p:nvSpPr>
        <p:spPr bwMode="auto">
          <a:xfrm>
            <a:off x="4575200" y="3534876"/>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cxnSp>
        <p:nvCxnSpPr>
          <p:cNvPr id="121" name="Straight Connector 232"/>
          <p:cNvCxnSpPr>
            <a:cxnSpLocks noChangeShapeType="1"/>
          </p:cNvCxnSpPr>
          <p:nvPr/>
        </p:nvCxnSpPr>
        <p:spPr bwMode="auto">
          <a:xfrm flipV="1">
            <a:off x="2115326" y="2390675"/>
            <a:ext cx="88900" cy="195263"/>
          </a:xfrm>
          <a:prstGeom prst="line">
            <a:avLst/>
          </a:prstGeom>
          <a:noFill/>
          <a:ln w="171450" algn="ctr">
            <a:solidFill>
              <a:schemeClr val="tx1"/>
            </a:solidFill>
            <a:round/>
            <a:headEnd/>
            <a:tailEnd/>
          </a:ln>
        </p:spPr>
      </p:cxnSp>
      <p:sp>
        <p:nvSpPr>
          <p:cNvPr id="122" name="Oval 233"/>
          <p:cNvSpPr>
            <a:spLocks noChangeArrowheads="1"/>
          </p:cNvSpPr>
          <p:nvPr/>
        </p:nvSpPr>
        <p:spPr bwMode="auto">
          <a:xfrm>
            <a:off x="2035949" y="2504976"/>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cxnSp>
        <p:nvCxnSpPr>
          <p:cNvPr id="123" name="Straight Connector 232"/>
          <p:cNvCxnSpPr>
            <a:cxnSpLocks noChangeShapeType="1"/>
          </p:cNvCxnSpPr>
          <p:nvPr/>
        </p:nvCxnSpPr>
        <p:spPr bwMode="auto">
          <a:xfrm flipV="1">
            <a:off x="7135526" y="4487775"/>
            <a:ext cx="88900" cy="195263"/>
          </a:xfrm>
          <a:prstGeom prst="line">
            <a:avLst/>
          </a:prstGeom>
          <a:noFill/>
          <a:ln w="171450" algn="ctr">
            <a:solidFill>
              <a:schemeClr val="tx1"/>
            </a:solidFill>
            <a:round/>
            <a:headEnd/>
            <a:tailEnd/>
          </a:ln>
        </p:spPr>
      </p:cxnSp>
      <p:sp>
        <p:nvSpPr>
          <p:cNvPr id="124" name="Oval 233"/>
          <p:cNvSpPr>
            <a:spLocks noChangeArrowheads="1"/>
          </p:cNvSpPr>
          <p:nvPr/>
        </p:nvSpPr>
        <p:spPr bwMode="auto">
          <a:xfrm>
            <a:off x="7056149" y="4602076"/>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cxnSp>
        <p:nvCxnSpPr>
          <p:cNvPr id="125" name="Straight Connector 232"/>
          <p:cNvCxnSpPr>
            <a:cxnSpLocks noChangeShapeType="1"/>
          </p:cNvCxnSpPr>
          <p:nvPr/>
        </p:nvCxnSpPr>
        <p:spPr bwMode="auto">
          <a:xfrm flipV="1">
            <a:off x="8410251" y="5029701"/>
            <a:ext cx="88900" cy="195263"/>
          </a:xfrm>
          <a:prstGeom prst="line">
            <a:avLst/>
          </a:prstGeom>
          <a:noFill/>
          <a:ln w="171450" algn="ctr">
            <a:solidFill>
              <a:schemeClr val="tx1"/>
            </a:solidFill>
            <a:round/>
            <a:headEnd/>
            <a:tailEnd/>
          </a:ln>
        </p:spPr>
      </p:cxnSp>
      <p:sp>
        <p:nvSpPr>
          <p:cNvPr id="126" name="Oval 233"/>
          <p:cNvSpPr>
            <a:spLocks noChangeArrowheads="1"/>
          </p:cNvSpPr>
          <p:nvPr/>
        </p:nvSpPr>
        <p:spPr bwMode="auto">
          <a:xfrm>
            <a:off x="8330875" y="5144000"/>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grpSp>
        <p:nvGrpSpPr>
          <p:cNvPr id="135" name="Group 134"/>
          <p:cNvGrpSpPr/>
          <p:nvPr/>
        </p:nvGrpSpPr>
        <p:grpSpPr>
          <a:xfrm>
            <a:off x="3262314" y="3202782"/>
            <a:ext cx="347661" cy="573889"/>
            <a:chOff x="1738313" y="3202781"/>
            <a:chExt cx="347661" cy="573889"/>
          </a:xfrm>
        </p:grpSpPr>
        <p:sp>
          <p:nvSpPr>
            <p:cNvPr id="127"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28"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29"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31"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grpSp>
        <p:nvGrpSpPr>
          <p:cNvPr id="136" name="Group 135"/>
          <p:cNvGrpSpPr/>
          <p:nvPr/>
        </p:nvGrpSpPr>
        <p:grpSpPr>
          <a:xfrm>
            <a:off x="4310064" y="3634582"/>
            <a:ext cx="347661" cy="573889"/>
            <a:chOff x="1738313" y="3202781"/>
            <a:chExt cx="347661" cy="573889"/>
          </a:xfrm>
        </p:grpSpPr>
        <p:sp>
          <p:nvSpPr>
            <p:cNvPr id="137"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38"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39"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0"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grpSp>
        <p:nvGrpSpPr>
          <p:cNvPr id="141" name="Group 140"/>
          <p:cNvGrpSpPr/>
          <p:nvPr/>
        </p:nvGrpSpPr>
        <p:grpSpPr>
          <a:xfrm>
            <a:off x="5662614" y="4206082"/>
            <a:ext cx="347661" cy="573889"/>
            <a:chOff x="1738313" y="3202781"/>
            <a:chExt cx="347661" cy="573889"/>
          </a:xfrm>
        </p:grpSpPr>
        <p:sp>
          <p:nvSpPr>
            <p:cNvPr id="142"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3"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4"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5"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grpSp>
        <p:nvGrpSpPr>
          <p:cNvPr id="147" name="Group 146"/>
          <p:cNvGrpSpPr/>
          <p:nvPr/>
        </p:nvGrpSpPr>
        <p:grpSpPr>
          <a:xfrm>
            <a:off x="1801814" y="2593182"/>
            <a:ext cx="347661" cy="573889"/>
            <a:chOff x="1738313" y="3202781"/>
            <a:chExt cx="347661" cy="573889"/>
          </a:xfrm>
        </p:grpSpPr>
        <p:sp>
          <p:nvSpPr>
            <p:cNvPr id="148"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9"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50"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51"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pic>
        <p:nvPicPr>
          <p:cNvPr id="163"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1" y="2597035"/>
            <a:ext cx="469044" cy="633847"/>
          </a:xfrm>
          <a:prstGeom prst="rect">
            <a:avLst/>
          </a:prstGeom>
          <a:noFill/>
          <a:ln w="9525">
            <a:noFill/>
            <a:miter lim="800000"/>
            <a:headEnd/>
            <a:tailEnd/>
          </a:ln>
        </p:spPr>
      </p:pic>
      <p:grpSp>
        <p:nvGrpSpPr>
          <p:cNvPr id="174" name="Group 173"/>
          <p:cNvGrpSpPr/>
          <p:nvPr/>
        </p:nvGrpSpPr>
        <p:grpSpPr>
          <a:xfrm>
            <a:off x="6811964" y="4695033"/>
            <a:ext cx="347661" cy="573889"/>
            <a:chOff x="1738313" y="3202781"/>
            <a:chExt cx="347661" cy="573889"/>
          </a:xfrm>
        </p:grpSpPr>
        <p:sp>
          <p:nvSpPr>
            <p:cNvPr id="175"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83"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92"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93"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sp>
        <p:nvSpPr>
          <p:cNvPr id="195" name="Freeform 194"/>
          <p:cNvSpPr/>
          <p:nvPr/>
        </p:nvSpPr>
        <p:spPr>
          <a:xfrm rot="20908942" flipH="1">
            <a:off x="7697790" y="5102227"/>
            <a:ext cx="257967" cy="404811"/>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96" name="Freeform 195"/>
          <p:cNvSpPr/>
          <p:nvPr/>
        </p:nvSpPr>
        <p:spPr>
          <a:xfrm rot="214759" flipH="1">
            <a:off x="7678739" y="5468145"/>
            <a:ext cx="257967" cy="404811"/>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cxnSp>
        <p:nvCxnSpPr>
          <p:cNvPr id="197" name="Straight Connector 232"/>
          <p:cNvCxnSpPr>
            <a:cxnSpLocks noChangeShapeType="1"/>
            <a:stCxn id="172" idx="1"/>
          </p:cNvCxnSpPr>
          <p:nvPr/>
        </p:nvCxnSpPr>
        <p:spPr bwMode="auto">
          <a:xfrm flipH="1" flipV="1">
            <a:off x="7461252" y="5718176"/>
            <a:ext cx="215403" cy="202653"/>
          </a:xfrm>
          <a:prstGeom prst="line">
            <a:avLst/>
          </a:prstGeom>
          <a:noFill/>
          <a:ln w="171450" algn="ctr">
            <a:solidFill>
              <a:schemeClr val="tx1"/>
            </a:solidFill>
            <a:round/>
            <a:headEnd/>
            <a:tailEnd/>
          </a:ln>
        </p:spPr>
      </p:cxnSp>
      <p:sp>
        <p:nvSpPr>
          <p:cNvPr id="198" name="Oval 233"/>
          <p:cNvSpPr>
            <a:spLocks noChangeArrowheads="1"/>
          </p:cNvSpPr>
          <p:nvPr/>
        </p:nvSpPr>
        <p:spPr bwMode="auto">
          <a:xfrm>
            <a:off x="7600980" y="5841596"/>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sp>
        <p:nvSpPr>
          <p:cNvPr id="201" name="Freeform 200"/>
          <p:cNvSpPr/>
          <p:nvPr/>
        </p:nvSpPr>
        <p:spPr>
          <a:xfrm rot="214759" flipH="1">
            <a:off x="7698903" y="5916572"/>
            <a:ext cx="229600" cy="111411"/>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 name="connsiteX0" fmla="*/ 390525 w 390525"/>
              <a:gd name="connsiteY0" fmla="*/ 0 h 304800"/>
              <a:gd name="connsiteX1" fmla="*/ 0 w 390525"/>
              <a:gd name="connsiteY1" fmla="*/ 304800 h 304800"/>
            </a:gdLst>
            <a:ahLst/>
            <a:cxnLst>
              <a:cxn ang="0">
                <a:pos x="connsiteX0" y="connsiteY0"/>
              </a:cxn>
              <a:cxn ang="0">
                <a:pos x="connsiteX1" y="connsiteY1"/>
              </a:cxn>
            </a:cxnLst>
            <a:rect l="l" t="t" r="r" b="b"/>
            <a:pathLst>
              <a:path w="390525" h="304800">
                <a:moveTo>
                  <a:pt x="390525" y="0"/>
                </a:moveTo>
                <a:cubicBezTo>
                  <a:pt x="322263" y="120650"/>
                  <a:pt x="97631" y="240506"/>
                  <a:pt x="0" y="3048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202" name="Freeform 201"/>
          <p:cNvSpPr/>
          <p:nvPr/>
        </p:nvSpPr>
        <p:spPr>
          <a:xfrm flipH="1">
            <a:off x="7425057" y="5419726"/>
            <a:ext cx="45719" cy="282575"/>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204" name="Freeform 69">
            <a:extLst>
              <a:ext uri="{FF2B5EF4-FFF2-40B4-BE49-F238E27FC236}">
                <a16:creationId xmlns:a16="http://schemas.microsoft.com/office/drawing/2014/main" id="{567307A1-6210-4100-AF10-3616C55C58B8}"/>
              </a:ext>
            </a:extLst>
          </p:cNvPr>
          <p:cNvSpPr>
            <a:spLocks/>
          </p:cNvSpPr>
          <p:nvPr/>
        </p:nvSpPr>
        <p:spPr bwMode="auto">
          <a:xfrm>
            <a:off x="7442742" y="1422076"/>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205" name="Rectangle 6">
            <a:extLst>
              <a:ext uri="{FF2B5EF4-FFF2-40B4-BE49-F238E27FC236}">
                <a16:creationId xmlns:a16="http://schemas.microsoft.com/office/drawing/2014/main" id="{2EB8213B-0C49-4E18-AC60-311AA67D29E1}"/>
              </a:ext>
            </a:extLst>
          </p:cNvPr>
          <p:cNvSpPr txBox="1">
            <a:spLocks noChangeArrowheads="1"/>
          </p:cNvSpPr>
          <p:nvPr/>
        </p:nvSpPr>
        <p:spPr bwMode="auto">
          <a:xfrm>
            <a:off x="6534693" y="1066836"/>
            <a:ext cx="2089151" cy="350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Tributary stream</a:t>
            </a:r>
          </a:p>
        </p:txBody>
      </p:sp>
      <p:grpSp>
        <p:nvGrpSpPr>
          <p:cNvPr id="207" name="Group 206">
            <a:extLst>
              <a:ext uri="{FF2B5EF4-FFF2-40B4-BE49-F238E27FC236}">
                <a16:creationId xmlns:a16="http://schemas.microsoft.com/office/drawing/2014/main" id="{A6F04F7C-0C55-45F3-85B3-084D547DF4D9}"/>
              </a:ext>
            </a:extLst>
          </p:cNvPr>
          <p:cNvGrpSpPr/>
          <p:nvPr/>
        </p:nvGrpSpPr>
        <p:grpSpPr>
          <a:xfrm>
            <a:off x="6201741" y="2367984"/>
            <a:ext cx="2140575" cy="3376093"/>
            <a:chOff x="4651305" y="1775988"/>
            <a:chExt cx="1605431" cy="2532070"/>
          </a:xfrm>
        </p:grpSpPr>
        <p:cxnSp>
          <p:nvCxnSpPr>
            <p:cNvPr id="208" name="Straight Connector 207">
              <a:extLst>
                <a:ext uri="{FF2B5EF4-FFF2-40B4-BE49-F238E27FC236}">
                  <a16:creationId xmlns:a16="http://schemas.microsoft.com/office/drawing/2014/main" id="{8FF070DB-4F57-48E8-82EE-A3BD831C79F5}"/>
                </a:ext>
              </a:extLst>
            </p:cNvPr>
            <p:cNvCxnSpPr>
              <a:cxnSpLocks/>
            </p:cNvCxnSpPr>
            <p:nvPr/>
          </p:nvCxnSpPr>
          <p:spPr>
            <a:xfrm flipH="1">
              <a:off x="5580905" y="2091902"/>
              <a:ext cx="406694" cy="279390"/>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9976358-D2BB-4AE8-B755-7D176CA9C35C}"/>
                </a:ext>
              </a:extLst>
            </p:cNvPr>
            <p:cNvCxnSpPr>
              <a:cxnSpLocks/>
            </p:cNvCxnSpPr>
            <p:nvPr/>
          </p:nvCxnSpPr>
          <p:spPr>
            <a:xfrm flipH="1">
              <a:off x="5963670" y="1775988"/>
              <a:ext cx="293066" cy="3337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0F869A0-DB06-41EC-B3E5-76FC37F82FB1}"/>
                </a:ext>
              </a:extLst>
            </p:cNvPr>
            <p:cNvCxnSpPr>
              <a:cxnSpLocks/>
            </p:cNvCxnSpPr>
            <p:nvPr/>
          </p:nvCxnSpPr>
          <p:spPr>
            <a:xfrm flipH="1">
              <a:off x="5402916" y="2339384"/>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75CCC05-76A2-4456-81FE-07B0F87F9F1B}"/>
                </a:ext>
              </a:extLst>
            </p:cNvPr>
            <p:cNvCxnSpPr>
              <a:cxnSpLocks/>
            </p:cNvCxnSpPr>
            <p:nvPr/>
          </p:nvCxnSpPr>
          <p:spPr>
            <a:xfrm flipH="1">
              <a:off x="5194256" y="2665964"/>
              <a:ext cx="228171" cy="175947"/>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33CD755D-4B2A-4917-B03F-B62D1E5850A4}"/>
                </a:ext>
              </a:extLst>
            </p:cNvPr>
            <p:cNvCxnSpPr>
              <a:cxnSpLocks/>
            </p:cNvCxnSpPr>
            <p:nvPr/>
          </p:nvCxnSpPr>
          <p:spPr>
            <a:xfrm flipH="1">
              <a:off x="5016795" y="2826330"/>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817E9D6D-A20F-47D7-9ACD-EB6A2DF1DF42}"/>
                </a:ext>
              </a:extLst>
            </p:cNvPr>
            <p:cNvCxnSpPr>
              <a:cxnSpLocks/>
            </p:cNvCxnSpPr>
            <p:nvPr/>
          </p:nvCxnSpPr>
          <p:spPr>
            <a:xfrm flipH="1">
              <a:off x="4849486" y="3291052"/>
              <a:ext cx="118064" cy="333046"/>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BE5460D3-9782-420C-A031-D8B56EAE6C5F}"/>
                </a:ext>
              </a:extLst>
            </p:cNvPr>
            <p:cNvCxnSpPr>
              <a:cxnSpLocks/>
            </p:cNvCxnSpPr>
            <p:nvPr/>
          </p:nvCxnSpPr>
          <p:spPr>
            <a:xfrm flipH="1">
              <a:off x="4651305" y="4054455"/>
              <a:ext cx="171894" cy="25360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C905E1A-815B-47B9-B1ED-F924DBCA8221}"/>
                </a:ext>
              </a:extLst>
            </p:cNvPr>
            <p:cNvCxnSpPr>
              <a:cxnSpLocks/>
            </p:cNvCxnSpPr>
            <p:nvPr/>
          </p:nvCxnSpPr>
          <p:spPr>
            <a:xfrm flipH="1">
              <a:off x="4802627" y="3598021"/>
              <a:ext cx="55231" cy="503682"/>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16" name="Rectangle 215">
            <a:extLst>
              <a:ext uri="{FF2B5EF4-FFF2-40B4-BE49-F238E27FC236}">
                <a16:creationId xmlns:a16="http://schemas.microsoft.com/office/drawing/2014/main" id="{B0FB556D-F1D2-4936-9AB3-83DA1E23A7CE}"/>
              </a:ext>
            </a:extLst>
          </p:cNvPr>
          <p:cNvSpPr/>
          <p:nvPr/>
        </p:nvSpPr>
        <p:spPr>
          <a:xfrm rot="1634699">
            <a:off x="6470534" y="4185158"/>
            <a:ext cx="399327" cy="307703"/>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7" name="TextBox 176">
            <a:extLst>
              <a:ext uri="{FF2B5EF4-FFF2-40B4-BE49-F238E27FC236}">
                <a16:creationId xmlns:a16="http://schemas.microsoft.com/office/drawing/2014/main" id="{89445F00-31A7-458F-B50F-7736F5018906}"/>
              </a:ext>
            </a:extLst>
          </p:cNvPr>
          <p:cNvSpPr txBox="1"/>
          <p:nvPr/>
        </p:nvSpPr>
        <p:spPr>
          <a:xfrm>
            <a:off x="1289222" y="6441922"/>
            <a:ext cx="9679460" cy="461665"/>
          </a:xfrm>
          <a:prstGeom prst="rect">
            <a:avLst/>
          </a:prstGeom>
          <a:noFill/>
        </p:spPr>
        <p:txBody>
          <a:bodyPr wrap="square" rtlCol="0">
            <a:spAutoFit/>
          </a:bodyPr>
          <a:lstStyle/>
          <a:p>
            <a:r>
              <a:rPr lang="en-US" sz="2400">
                <a:solidFill>
                  <a:schemeClr val="bg1"/>
                </a:solidFill>
              </a:rPr>
              <a:t>DRAFT for comment 12/10/2021.  This has not been approved by the SCC.</a:t>
            </a:r>
          </a:p>
        </p:txBody>
      </p:sp>
      <p:sp>
        <p:nvSpPr>
          <p:cNvPr id="3" name="Title 2">
            <a:extLst>
              <a:ext uri="{FF2B5EF4-FFF2-40B4-BE49-F238E27FC236}">
                <a16:creationId xmlns:a16="http://schemas.microsoft.com/office/drawing/2014/main" id="{EB6278B5-B156-4B1C-A5CC-C41A050B763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8676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04208-CDEE-4E9E-A57C-D9C446B2270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35126" y="1550746"/>
            <a:ext cx="5704118" cy="4278089"/>
          </a:xfrm>
          <a:prstGeom prst="rect">
            <a:avLst/>
          </a:prstGeom>
        </p:spPr>
      </p:pic>
      <p:sp>
        <p:nvSpPr>
          <p:cNvPr id="7" name="TextBox 6">
            <a:extLst>
              <a:ext uri="{FF2B5EF4-FFF2-40B4-BE49-F238E27FC236}">
                <a16:creationId xmlns:a16="http://schemas.microsoft.com/office/drawing/2014/main" id="{AEBE3A7B-CF29-44EE-9169-70035755A4F4}"/>
              </a:ext>
            </a:extLst>
          </p:cNvPr>
          <p:cNvSpPr txBox="1"/>
          <p:nvPr/>
        </p:nvSpPr>
        <p:spPr>
          <a:xfrm>
            <a:off x="298158" y="1667811"/>
            <a:ext cx="1380314" cy="461665"/>
          </a:xfrm>
          <a:prstGeom prst="rect">
            <a:avLst/>
          </a:prstGeom>
          <a:solidFill>
            <a:schemeClr val="bg1">
              <a:lumMod val="85000"/>
              <a:alpha val="82000"/>
            </a:schemeClr>
          </a:solidFill>
        </p:spPr>
        <p:txBody>
          <a:bodyPr wrap="square" rtlCol="0">
            <a:spAutoFit/>
          </a:bodyPr>
          <a:lstStyle/>
          <a:p>
            <a:pPr algn="ctr"/>
            <a:r>
              <a:rPr lang="en-US" sz="2400" b="1" dirty="0"/>
              <a:t>BEFORE</a:t>
            </a:r>
          </a:p>
        </p:txBody>
      </p:sp>
      <p:grpSp>
        <p:nvGrpSpPr>
          <p:cNvPr id="10" name="Group 9">
            <a:extLst>
              <a:ext uri="{FF2B5EF4-FFF2-40B4-BE49-F238E27FC236}">
                <a16:creationId xmlns:a16="http://schemas.microsoft.com/office/drawing/2014/main" id="{E83886EA-96C7-4817-99C8-6D0D71896B02}"/>
              </a:ext>
            </a:extLst>
          </p:cNvPr>
          <p:cNvGrpSpPr/>
          <p:nvPr/>
        </p:nvGrpSpPr>
        <p:grpSpPr>
          <a:xfrm>
            <a:off x="923308" y="3729276"/>
            <a:ext cx="4748169" cy="325558"/>
            <a:chOff x="1182848" y="3385327"/>
            <a:chExt cx="4748169" cy="325558"/>
          </a:xfrm>
        </p:grpSpPr>
        <p:cxnSp>
          <p:nvCxnSpPr>
            <p:cNvPr id="11" name="Straight Connector 10">
              <a:extLst>
                <a:ext uri="{FF2B5EF4-FFF2-40B4-BE49-F238E27FC236}">
                  <a16:creationId xmlns:a16="http://schemas.microsoft.com/office/drawing/2014/main" id="{45AED6A6-B007-42E7-B19F-4485FFE47CB6}"/>
                </a:ext>
              </a:extLst>
            </p:cNvPr>
            <p:cNvCxnSpPr>
              <a:cxnSpLocks/>
            </p:cNvCxnSpPr>
            <p:nvPr/>
          </p:nvCxnSpPr>
          <p:spPr>
            <a:xfrm>
              <a:off x="1435779" y="3710885"/>
              <a:ext cx="4222071" cy="0"/>
            </a:xfrm>
            <a:prstGeom prst="line">
              <a:avLst/>
            </a:prstGeom>
            <a:noFill/>
            <a:ln w="38100" cap="flat" cmpd="sng" algn="ctr">
              <a:solidFill>
                <a:srgbClr val="FF0000"/>
              </a:solidFill>
              <a:prstDash val="dash"/>
              <a:miter lim="800000"/>
            </a:ln>
            <a:effectLst/>
          </p:spPr>
        </p:cxnSp>
        <p:cxnSp>
          <p:nvCxnSpPr>
            <p:cNvPr id="12" name="Straight Connector 11">
              <a:extLst>
                <a:ext uri="{FF2B5EF4-FFF2-40B4-BE49-F238E27FC236}">
                  <a16:creationId xmlns:a16="http://schemas.microsoft.com/office/drawing/2014/main" id="{9C27E298-568C-460A-B7B4-60D4A89A1DD9}"/>
                </a:ext>
              </a:extLst>
            </p:cNvPr>
            <p:cNvCxnSpPr>
              <a:cxnSpLocks/>
            </p:cNvCxnSpPr>
            <p:nvPr/>
          </p:nvCxnSpPr>
          <p:spPr>
            <a:xfrm flipH="1" flipV="1">
              <a:off x="1182848" y="3429000"/>
              <a:ext cx="252931" cy="281885"/>
            </a:xfrm>
            <a:prstGeom prst="line">
              <a:avLst/>
            </a:prstGeom>
            <a:noFill/>
            <a:ln w="38100" cap="flat" cmpd="sng" algn="ctr">
              <a:solidFill>
                <a:srgbClr val="FF0000"/>
              </a:solidFill>
              <a:prstDash val="dash"/>
              <a:miter lim="800000"/>
            </a:ln>
            <a:effectLst/>
          </p:spPr>
        </p:cxnSp>
        <p:cxnSp>
          <p:nvCxnSpPr>
            <p:cNvPr id="13" name="Straight Connector 12">
              <a:extLst>
                <a:ext uri="{FF2B5EF4-FFF2-40B4-BE49-F238E27FC236}">
                  <a16:creationId xmlns:a16="http://schemas.microsoft.com/office/drawing/2014/main" id="{8DEEF349-ECA0-4D0A-8DDC-4687553204B6}"/>
                </a:ext>
              </a:extLst>
            </p:cNvPr>
            <p:cNvCxnSpPr>
              <a:cxnSpLocks/>
            </p:cNvCxnSpPr>
            <p:nvPr/>
          </p:nvCxnSpPr>
          <p:spPr>
            <a:xfrm flipV="1">
              <a:off x="5646730" y="3385327"/>
              <a:ext cx="284287" cy="325558"/>
            </a:xfrm>
            <a:prstGeom prst="line">
              <a:avLst/>
            </a:prstGeom>
            <a:noFill/>
            <a:ln w="38100" cap="flat" cmpd="sng" algn="ctr">
              <a:solidFill>
                <a:srgbClr val="FF0000"/>
              </a:solidFill>
              <a:prstDash val="dash"/>
              <a:miter lim="800000"/>
            </a:ln>
            <a:effectLst/>
          </p:spPr>
        </p:cxnSp>
      </p:grpSp>
      <p:grpSp>
        <p:nvGrpSpPr>
          <p:cNvPr id="14" name="Group 13">
            <a:extLst>
              <a:ext uri="{FF2B5EF4-FFF2-40B4-BE49-F238E27FC236}">
                <a16:creationId xmlns:a16="http://schemas.microsoft.com/office/drawing/2014/main" id="{29409F8E-71D4-4459-A470-C88552083200}"/>
              </a:ext>
            </a:extLst>
          </p:cNvPr>
          <p:cNvGrpSpPr/>
          <p:nvPr/>
        </p:nvGrpSpPr>
        <p:grpSpPr>
          <a:xfrm>
            <a:off x="2297809" y="3060461"/>
            <a:ext cx="3494885" cy="1896362"/>
            <a:chOff x="2557349" y="2716512"/>
            <a:chExt cx="3494885" cy="1896362"/>
          </a:xfrm>
        </p:grpSpPr>
        <p:sp>
          <p:nvSpPr>
            <p:cNvPr id="15" name="TextBox 14">
              <a:extLst>
                <a:ext uri="{FF2B5EF4-FFF2-40B4-BE49-F238E27FC236}">
                  <a16:creationId xmlns:a16="http://schemas.microsoft.com/office/drawing/2014/main" id="{8ABA5069-ACA9-4257-B5A5-5ADD7EA9D82D}"/>
                </a:ext>
              </a:extLst>
            </p:cNvPr>
            <p:cNvSpPr txBox="1"/>
            <p:nvPr/>
          </p:nvSpPr>
          <p:spPr>
            <a:xfrm>
              <a:off x="4799432" y="2716512"/>
              <a:ext cx="1252802" cy="307777"/>
            </a:xfrm>
            <a:prstGeom prst="rect">
              <a:avLst/>
            </a:prstGeom>
            <a:solidFill>
              <a:sysClr val="window" lastClr="FFFFFF">
                <a:lumMod val="85000"/>
                <a:alpha val="80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1C4"/>
                  </a:solidFill>
                  <a:effectLst/>
                  <a:uLnTx/>
                  <a:uFillTx/>
                  <a:latin typeface="Calibri" panose="020F0502020204030204"/>
                </a:rPr>
                <a:t>Water Flow</a:t>
              </a:r>
              <a:endParaRPr kumimoji="0" lang="en-US" sz="1200" b="1" i="0" u="none" strike="noStrike" kern="0" cap="none" spc="0" normalizeH="0" baseline="0" noProof="0" dirty="0">
                <a:ln>
                  <a:noFill/>
                </a:ln>
                <a:solidFill>
                  <a:srgbClr val="0091C4"/>
                </a:solidFill>
                <a:effectLst/>
                <a:uLnTx/>
                <a:uFillTx/>
                <a:latin typeface="Calibri" panose="020F0502020204030204"/>
              </a:endParaRPr>
            </a:p>
          </p:txBody>
        </p:sp>
        <p:cxnSp>
          <p:nvCxnSpPr>
            <p:cNvPr id="16" name="Straight Arrow Connector 15">
              <a:extLst>
                <a:ext uri="{FF2B5EF4-FFF2-40B4-BE49-F238E27FC236}">
                  <a16:creationId xmlns:a16="http://schemas.microsoft.com/office/drawing/2014/main" id="{8EBFC12C-501D-4661-B5C6-DCE43615F4AA}"/>
                </a:ext>
              </a:extLst>
            </p:cNvPr>
            <p:cNvCxnSpPr>
              <a:cxnSpLocks/>
            </p:cNvCxnSpPr>
            <p:nvPr/>
          </p:nvCxnSpPr>
          <p:spPr>
            <a:xfrm>
              <a:off x="4045355" y="3147115"/>
              <a:ext cx="324656" cy="1465759"/>
            </a:xfrm>
            <a:prstGeom prst="straightConnector1">
              <a:avLst/>
            </a:prstGeom>
            <a:noFill/>
            <a:ln w="57150" cap="flat" cmpd="sng" algn="ctr">
              <a:solidFill>
                <a:srgbClr val="33CCFF"/>
              </a:solidFill>
              <a:prstDash val="solid"/>
              <a:miter lim="800000"/>
              <a:tailEnd type="triangle"/>
            </a:ln>
            <a:effectLst/>
          </p:spPr>
        </p:cxnSp>
        <p:cxnSp>
          <p:nvCxnSpPr>
            <p:cNvPr id="17" name="Straight Arrow Connector 16">
              <a:extLst>
                <a:ext uri="{FF2B5EF4-FFF2-40B4-BE49-F238E27FC236}">
                  <a16:creationId xmlns:a16="http://schemas.microsoft.com/office/drawing/2014/main" id="{C5119999-6EF6-4042-97E8-59DFC2062676}"/>
                </a:ext>
              </a:extLst>
            </p:cNvPr>
            <p:cNvCxnSpPr>
              <a:cxnSpLocks/>
            </p:cNvCxnSpPr>
            <p:nvPr/>
          </p:nvCxnSpPr>
          <p:spPr>
            <a:xfrm flipH="1">
              <a:off x="2557349" y="3147115"/>
              <a:ext cx="729160" cy="1465759"/>
            </a:xfrm>
            <a:prstGeom prst="straightConnector1">
              <a:avLst/>
            </a:prstGeom>
            <a:noFill/>
            <a:ln w="57150" cap="flat" cmpd="sng" algn="ctr">
              <a:solidFill>
                <a:srgbClr val="33CCFF"/>
              </a:solidFill>
              <a:prstDash val="solid"/>
              <a:miter lim="800000"/>
              <a:tailEnd type="triangle"/>
            </a:ln>
            <a:effectLst/>
          </p:spPr>
        </p:cxnSp>
      </p:grpSp>
      <p:sp>
        <p:nvSpPr>
          <p:cNvPr id="39" name="TextBox 38">
            <a:extLst>
              <a:ext uri="{FF2B5EF4-FFF2-40B4-BE49-F238E27FC236}">
                <a16:creationId xmlns:a16="http://schemas.microsoft.com/office/drawing/2014/main" id="{4EBEC0AC-7CBC-4C47-B95A-F5A9C1597A3F}"/>
              </a:ext>
            </a:extLst>
          </p:cNvPr>
          <p:cNvSpPr txBox="1"/>
          <p:nvPr/>
        </p:nvSpPr>
        <p:spPr>
          <a:xfrm>
            <a:off x="4895753" y="1029569"/>
            <a:ext cx="1311577" cy="461665"/>
          </a:xfrm>
          <a:prstGeom prst="rect">
            <a:avLst/>
          </a:prstGeom>
          <a:solidFill>
            <a:schemeClr val="accent1">
              <a:lumMod val="20000"/>
              <a:lumOff val="80000"/>
              <a:alpha val="82000"/>
            </a:schemeClr>
          </a:solidFill>
        </p:spPr>
        <p:txBody>
          <a:bodyPr wrap="square" rtlCol="0">
            <a:spAutoFit/>
          </a:bodyPr>
          <a:lstStyle/>
          <a:p>
            <a:pPr algn="ctr"/>
            <a:r>
              <a:rPr lang="en-US" sz="2400" b="1" dirty="0"/>
              <a:t>Stream</a:t>
            </a:r>
          </a:p>
        </p:txBody>
      </p:sp>
      <p:sp>
        <p:nvSpPr>
          <p:cNvPr id="40" name="Arrow: Down 39">
            <a:extLst>
              <a:ext uri="{FF2B5EF4-FFF2-40B4-BE49-F238E27FC236}">
                <a16:creationId xmlns:a16="http://schemas.microsoft.com/office/drawing/2014/main" id="{B6271E9D-6289-4E0D-813E-C9F3E74A0FE4}"/>
              </a:ext>
            </a:extLst>
          </p:cNvPr>
          <p:cNvSpPr/>
          <p:nvPr/>
        </p:nvSpPr>
        <p:spPr>
          <a:xfrm>
            <a:off x="5377662" y="1610467"/>
            <a:ext cx="461394" cy="763398"/>
          </a:xfrm>
          <a:prstGeom prst="downArrow">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4">
            <a:extLst>
              <a:ext uri="{FF2B5EF4-FFF2-40B4-BE49-F238E27FC236}">
                <a16:creationId xmlns:a16="http://schemas.microsoft.com/office/drawing/2014/main" id="{479C3099-19DF-4163-8419-78A9CA81CE3F}"/>
              </a:ext>
            </a:extLst>
          </p:cNvPr>
          <p:cNvSpPr txBox="1">
            <a:spLocks/>
          </p:cNvSpPr>
          <p:nvPr/>
        </p:nvSpPr>
        <p:spPr>
          <a:xfrm>
            <a:off x="4267200" y="-1"/>
            <a:ext cx="7924800" cy="420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Example Dirt and Gravel Road Project</a:t>
            </a:r>
          </a:p>
        </p:txBody>
      </p:sp>
      <p:sp>
        <p:nvSpPr>
          <p:cNvPr id="20" name="Title 19">
            <a:extLst>
              <a:ext uri="{FF2B5EF4-FFF2-40B4-BE49-F238E27FC236}">
                <a16:creationId xmlns:a16="http://schemas.microsoft.com/office/drawing/2014/main" id="{EDCBF175-B307-4A89-B6B4-F6B96D3D486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586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04208-CDEE-4E9E-A57C-D9C446B2270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35126" y="1550746"/>
            <a:ext cx="5704118" cy="4278089"/>
          </a:xfrm>
          <a:prstGeom prst="rect">
            <a:avLst/>
          </a:prstGeom>
        </p:spPr>
      </p:pic>
      <p:pic>
        <p:nvPicPr>
          <p:cNvPr id="6" name="Picture 5" descr="A gravel road with trees on either side of it&#10;&#10;Description automatically generated with low confidence">
            <a:extLst>
              <a:ext uri="{FF2B5EF4-FFF2-40B4-BE49-F238E27FC236}">
                <a16:creationId xmlns:a16="http://schemas.microsoft.com/office/drawing/2014/main" id="{2CFBFA14-9D6D-4D9C-861E-176A659929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2756" y="1550746"/>
            <a:ext cx="5704119" cy="4278089"/>
          </a:xfrm>
          <a:prstGeom prst="rect">
            <a:avLst/>
          </a:prstGeom>
        </p:spPr>
      </p:pic>
      <p:sp>
        <p:nvSpPr>
          <p:cNvPr id="7" name="TextBox 6">
            <a:extLst>
              <a:ext uri="{FF2B5EF4-FFF2-40B4-BE49-F238E27FC236}">
                <a16:creationId xmlns:a16="http://schemas.microsoft.com/office/drawing/2014/main" id="{AEBE3A7B-CF29-44EE-9169-70035755A4F4}"/>
              </a:ext>
            </a:extLst>
          </p:cNvPr>
          <p:cNvSpPr txBox="1"/>
          <p:nvPr/>
        </p:nvSpPr>
        <p:spPr>
          <a:xfrm>
            <a:off x="298158" y="1667811"/>
            <a:ext cx="1380314" cy="461665"/>
          </a:xfrm>
          <a:prstGeom prst="rect">
            <a:avLst/>
          </a:prstGeom>
          <a:solidFill>
            <a:schemeClr val="bg1">
              <a:lumMod val="85000"/>
              <a:alpha val="82000"/>
            </a:schemeClr>
          </a:solidFill>
        </p:spPr>
        <p:txBody>
          <a:bodyPr wrap="square" rtlCol="0">
            <a:spAutoFit/>
          </a:bodyPr>
          <a:lstStyle/>
          <a:p>
            <a:pPr algn="ctr"/>
            <a:r>
              <a:rPr lang="en-US" sz="2400" b="1" dirty="0"/>
              <a:t>BEFORE</a:t>
            </a:r>
          </a:p>
        </p:txBody>
      </p:sp>
      <p:sp>
        <p:nvSpPr>
          <p:cNvPr id="8" name="TextBox 7">
            <a:extLst>
              <a:ext uri="{FF2B5EF4-FFF2-40B4-BE49-F238E27FC236}">
                <a16:creationId xmlns:a16="http://schemas.microsoft.com/office/drawing/2014/main" id="{0DB39DF8-D153-4F4B-864F-88F3DD161BDA}"/>
              </a:ext>
            </a:extLst>
          </p:cNvPr>
          <p:cNvSpPr txBox="1"/>
          <p:nvPr/>
        </p:nvSpPr>
        <p:spPr>
          <a:xfrm>
            <a:off x="6356321" y="1669873"/>
            <a:ext cx="1380314" cy="461665"/>
          </a:xfrm>
          <a:prstGeom prst="rect">
            <a:avLst/>
          </a:prstGeom>
          <a:solidFill>
            <a:schemeClr val="bg1">
              <a:lumMod val="85000"/>
              <a:alpha val="82000"/>
            </a:schemeClr>
          </a:solidFill>
        </p:spPr>
        <p:txBody>
          <a:bodyPr wrap="square" rtlCol="0">
            <a:spAutoFit/>
          </a:bodyPr>
          <a:lstStyle/>
          <a:p>
            <a:pPr algn="ctr"/>
            <a:r>
              <a:rPr lang="en-US" sz="2400" b="1" dirty="0"/>
              <a:t>AFTER</a:t>
            </a:r>
          </a:p>
        </p:txBody>
      </p:sp>
      <p:grpSp>
        <p:nvGrpSpPr>
          <p:cNvPr id="10" name="Group 9">
            <a:extLst>
              <a:ext uri="{FF2B5EF4-FFF2-40B4-BE49-F238E27FC236}">
                <a16:creationId xmlns:a16="http://schemas.microsoft.com/office/drawing/2014/main" id="{E83886EA-96C7-4817-99C8-6D0D71896B02}"/>
              </a:ext>
            </a:extLst>
          </p:cNvPr>
          <p:cNvGrpSpPr/>
          <p:nvPr/>
        </p:nvGrpSpPr>
        <p:grpSpPr>
          <a:xfrm>
            <a:off x="923308" y="3729276"/>
            <a:ext cx="4748169" cy="325558"/>
            <a:chOff x="1182848" y="3385327"/>
            <a:chExt cx="4748169" cy="325558"/>
          </a:xfrm>
        </p:grpSpPr>
        <p:cxnSp>
          <p:nvCxnSpPr>
            <p:cNvPr id="11" name="Straight Connector 10">
              <a:extLst>
                <a:ext uri="{FF2B5EF4-FFF2-40B4-BE49-F238E27FC236}">
                  <a16:creationId xmlns:a16="http://schemas.microsoft.com/office/drawing/2014/main" id="{45AED6A6-B007-42E7-B19F-4485FFE47CB6}"/>
                </a:ext>
              </a:extLst>
            </p:cNvPr>
            <p:cNvCxnSpPr>
              <a:cxnSpLocks/>
            </p:cNvCxnSpPr>
            <p:nvPr/>
          </p:nvCxnSpPr>
          <p:spPr>
            <a:xfrm>
              <a:off x="1435779" y="3710885"/>
              <a:ext cx="4222071" cy="0"/>
            </a:xfrm>
            <a:prstGeom prst="line">
              <a:avLst/>
            </a:prstGeom>
            <a:noFill/>
            <a:ln w="38100" cap="flat" cmpd="sng" algn="ctr">
              <a:solidFill>
                <a:srgbClr val="FF0000"/>
              </a:solidFill>
              <a:prstDash val="dash"/>
              <a:miter lim="800000"/>
            </a:ln>
            <a:effectLst/>
          </p:spPr>
        </p:cxnSp>
        <p:cxnSp>
          <p:nvCxnSpPr>
            <p:cNvPr id="12" name="Straight Connector 11">
              <a:extLst>
                <a:ext uri="{FF2B5EF4-FFF2-40B4-BE49-F238E27FC236}">
                  <a16:creationId xmlns:a16="http://schemas.microsoft.com/office/drawing/2014/main" id="{9C27E298-568C-460A-B7B4-60D4A89A1DD9}"/>
                </a:ext>
              </a:extLst>
            </p:cNvPr>
            <p:cNvCxnSpPr>
              <a:cxnSpLocks/>
            </p:cNvCxnSpPr>
            <p:nvPr/>
          </p:nvCxnSpPr>
          <p:spPr>
            <a:xfrm flipH="1" flipV="1">
              <a:off x="1182848" y="3429000"/>
              <a:ext cx="252931" cy="281885"/>
            </a:xfrm>
            <a:prstGeom prst="line">
              <a:avLst/>
            </a:prstGeom>
            <a:noFill/>
            <a:ln w="38100" cap="flat" cmpd="sng" algn="ctr">
              <a:solidFill>
                <a:srgbClr val="FF0000"/>
              </a:solidFill>
              <a:prstDash val="dash"/>
              <a:miter lim="800000"/>
            </a:ln>
            <a:effectLst/>
          </p:spPr>
        </p:cxnSp>
        <p:cxnSp>
          <p:nvCxnSpPr>
            <p:cNvPr id="13" name="Straight Connector 12">
              <a:extLst>
                <a:ext uri="{FF2B5EF4-FFF2-40B4-BE49-F238E27FC236}">
                  <a16:creationId xmlns:a16="http://schemas.microsoft.com/office/drawing/2014/main" id="{8DEEF349-ECA0-4D0A-8DDC-4687553204B6}"/>
                </a:ext>
              </a:extLst>
            </p:cNvPr>
            <p:cNvCxnSpPr>
              <a:cxnSpLocks/>
            </p:cNvCxnSpPr>
            <p:nvPr/>
          </p:nvCxnSpPr>
          <p:spPr>
            <a:xfrm flipV="1">
              <a:off x="5646730" y="3385327"/>
              <a:ext cx="284287" cy="325558"/>
            </a:xfrm>
            <a:prstGeom prst="line">
              <a:avLst/>
            </a:prstGeom>
            <a:noFill/>
            <a:ln w="38100" cap="flat" cmpd="sng" algn="ctr">
              <a:solidFill>
                <a:srgbClr val="FF0000"/>
              </a:solidFill>
              <a:prstDash val="dash"/>
              <a:miter lim="800000"/>
            </a:ln>
            <a:effectLst/>
          </p:spPr>
        </p:cxnSp>
      </p:grpSp>
      <p:grpSp>
        <p:nvGrpSpPr>
          <p:cNvPr id="14" name="Group 13">
            <a:extLst>
              <a:ext uri="{FF2B5EF4-FFF2-40B4-BE49-F238E27FC236}">
                <a16:creationId xmlns:a16="http://schemas.microsoft.com/office/drawing/2014/main" id="{29409F8E-71D4-4459-A470-C88552083200}"/>
              </a:ext>
            </a:extLst>
          </p:cNvPr>
          <p:cNvGrpSpPr/>
          <p:nvPr/>
        </p:nvGrpSpPr>
        <p:grpSpPr>
          <a:xfrm>
            <a:off x="2297809" y="3060461"/>
            <a:ext cx="3494885" cy="1896362"/>
            <a:chOff x="2557349" y="2716512"/>
            <a:chExt cx="3494885" cy="1896362"/>
          </a:xfrm>
        </p:grpSpPr>
        <p:sp>
          <p:nvSpPr>
            <p:cNvPr id="15" name="TextBox 14">
              <a:extLst>
                <a:ext uri="{FF2B5EF4-FFF2-40B4-BE49-F238E27FC236}">
                  <a16:creationId xmlns:a16="http://schemas.microsoft.com/office/drawing/2014/main" id="{8ABA5069-ACA9-4257-B5A5-5ADD7EA9D82D}"/>
                </a:ext>
              </a:extLst>
            </p:cNvPr>
            <p:cNvSpPr txBox="1"/>
            <p:nvPr/>
          </p:nvSpPr>
          <p:spPr>
            <a:xfrm>
              <a:off x="4799432" y="2716512"/>
              <a:ext cx="1252802" cy="307777"/>
            </a:xfrm>
            <a:prstGeom prst="rect">
              <a:avLst/>
            </a:prstGeom>
            <a:solidFill>
              <a:sysClr val="window" lastClr="FFFFFF">
                <a:lumMod val="85000"/>
                <a:alpha val="80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1C4"/>
                  </a:solidFill>
                  <a:effectLst/>
                  <a:uLnTx/>
                  <a:uFillTx/>
                  <a:latin typeface="Calibri" panose="020F0502020204030204"/>
                </a:rPr>
                <a:t>Water Flow</a:t>
              </a:r>
              <a:endParaRPr kumimoji="0" lang="en-US" sz="1200" b="1" i="0" u="none" strike="noStrike" kern="0" cap="none" spc="0" normalizeH="0" baseline="0" noProof="0" dirty="0">
                <a:ln>
                  <a:noFill/>
                </a:ln>
                <a:solidFill>
                  <a:srgbClr val="0091C4"/>
                </a:solidFill>
                <a:effectLst/>
                <a:uLnTx/>
                <a:uFillTx/>
                <a:latin typeface="Calibri" panose="020F0502020204030204"/>
              </a:endParaRPr>
            </a:p>
          </p:txBody>
        </p:sp>
        <p:cxnSp>
          <p:nvCxnSpPr>
            <p:cNvPr id="16" name="Straight Arrow Connector 15">
              <a:extLst>
                <a:ext uri="{FF2B5EF4-FFF2-40B4-BE49-F238E27FC236}">
                  <a16:creationId xmlns:a16="http://schemas.microsoft.com/office/drawing/2014/main" id="{8EBFC12C-501D-4661-B5C6-DCE43615F4AA}"/>
                </a:ext>
              </a:extLst>
            </p:cNvPr>
            <p:cNvCxnSpPr>
              <a:cxnSpLocks/>
            </p:cNvCxnSpPr>
            <p:nvPr/>
          </p:nvCxnSpPr>
          <p:spPr>
            <a:xfrm>
              <a:off x="4045355" y="3147115"/>
              <a:ext cx="324656" cy="1465759"/>
            </a:xfrm>
            <a:prstGeom prst="straightConnector1">
              <a:avLst/>
            </a:prstGeom>
            <a:noFill/>
            <a:ln w="57150" cap="flat" cmpd="sng" algn="ctr">
              <a:solidFill>
                <a:srgbClr val="33CCFF"/>
              </a:solidFill>
              <a:prstDash val="solid"/>
              <a:miter lim="800000"/>
              <a:tailEnd type="triangle"/>
            </a:ln>
            <a:effectLst/>
          </p:spPr>
        </p:cxnSp>
        <p:cxnSp>
          <p:nvCxnSpPr>
            <p:cNvPr id="17" name="Straight Arrow Connector 16">
              <a:extLst>
                <a:ext uri="{FF2B5EF4-FFF2-40B4-BE49-F238E27FC236}">
                  <a16:creationId xmlns:a16="http://schemas.microsoft.com/office/drawing/2014/main" id="{C5119999-6EF6-4042-97E8-59DFC2062676}"/>
                </a:ext>
              </a:extLst>
            </p:cNvPr>
            <p:cNvCxnSpPr>
              <a:cxnSpLocks/>
            </p:cNvCxnSpPr>
            <p:nvPr/>
          </p:nvCxnSpPr>
          <p:spPr>
            <a:xfrm flipH="1">
              <a:off x="2557349" y="3147115"/>
              <a:ext cx="729160" cy="1465759"/>
            </a:xfrm>
            <a:prstGeom prst="straightConnector1">
              <a:avLst/>
            </a:prstGeom>
            <a:noFill/>
            <a:ln w="57150" cap="flat" cmpd="sng" algn="ctr">
              <a:solidFill>
                <a:srgbClr val="33CCFF"/>
              </a:solidFill>
              <a:prstDash val="solid"/>
              <a:miter lim="800000"/>
              <a:tailEnd type="triangle"/>
            </a:ln>
            <a:effectLst/>
          </p:spPr>
        </p:cxnSp>
      </p:grpSp>
      <p:grpSp>
        <p:nvGrpSpPr>
          <p:cNvPr id="27" name="Group 26">
            <a:extLst>
              <a:ext uri="{FF2B5EF4-FFF2-40B4-BE49-F238E27FC236}">
                <a16:creationId xmlns:a16="http://schemas.microsoft.com/office/drawing/2014/main" id="{373A5657-21FD-40E9-9469-FFAFC7E3E483}"/>
              </a:ext>
            </a:extLst>
          </p:cNvPr>
          <p:cNvGrpSpPr/>
          <p:nvPr/>
        </p:nvGrpSpPr>
        <p:grpSpPr>
          <a:xfrm>
            <a:off x="6813634" y="3737939"/>
            <a:ext cx="4779395" cy="334802"/>
            <a:chOff x="6707755" y="3429001"/>
            <a:chExt cx="4779395" cy="334802"/>
          </a:xfrm>
        </p:grpSpPr>
        <p:cxnSp>
          <p:nvCxnSpPr>
            <p:cNvPr id="28" name="Straight Connector 27">
              <a:extLst>
                <a:ext uri="{FF2B5EF4-FFF2-40B4-BE49-F238E27FC236}">
                  <a16:creationId xmlns:a16="http://schemas.microsoft.com/office/drawing/2014/main" id="{20FA5855-FD69-4980-ADAE-4AB24AE5B61A}"/>
                </a:ext>
              </a:extLst>
            </p:cNvPr>
            <p:cNvCxnSpPr>
              <a:cxnSpLocks/>
            </p:cNvCxnSpPr>
            <p:nvPr/>
          </p:nvCxnSpPr>
          <p:spPr>
            <a:xfrm flipV="1">
              <a:off x="6707755" y="3429001"/>
              <a:ext cx="2455295" cy="334802"/>
            </a:xfrm>
            <a:prstGeom prst="line">
              <a:avLst/>
            </a:prstGeom>
            <a:noFill/>
            <a:ln w="38100" cap="flat" cmpd="sng" algn="ctr">
              <a:solidFill>
                <a:srgbClr val="FF0000"/>
              </a:solidFill>
              <a:prstDash val="dash"/>
              <a:miter lim="800000"/>
            </a:ln>
            <a:effectLst/>
          </p:spPr>
        </p:cxnSp>
        <p:cxnSp>
          <p:nvCxnSpPr>
            <p:cNvPr id="29" name="Straight Connector 28">
              <a:extLst>
                <a:ext uri="{FF2B5EF4-FFF2-40B4-BE49-F238E27FC236}">
                  <a16:creationId xmlns:a16="http://schemas.microsoft.com/office/drawing/2014/main" id="{8C91CE8A-6291-4073-BA30-B1FC51E1624F}"/>
                </a:ext>
              </a:extLst>
            </p:cNvPr>
            <p:cNvCxnSpPr>
              <a:cxnSpLocks/>
            </p:cNvCxnSpPr>
            <p:nvPr/>
          </p:nvCxnSpPr>
          <p:spPr>
            <a:xfrm>
              <a:off x="9163050" y="3429001"/>
              <a:ext cx="2324100" cy="334802"/>
            </a:xfrm>
            <a:prstGeom prst="line">
              <a:avLst/>
            </a:prstGeom>
            <a:noFill/>
            <a:ln w="38100" cap="flat" cmpd="sng" algn="ctr">
              <a:solidFill>
                <a:srgbClr val="FF0000"/>
              </a:solidFill>
              <a:prstDash val="dash"/>
              <a:miter lim="800000"/>
            </a:ln>
            <a:effectLst/>
          </p:spPr>
        </p:cxnSp>
      </p:grpSp>
      <p:grpSp>
        <p:nvGrpSpPr>
          <p:cNvPr id="30" name="Group 29">
            <a:extLst>
              <a:ext uri="{FF2B5EF4-FFF2-40B4-BE49-F238E27FC236}">
                <a16:creationId xmlns:a16="http://schemas.microsoft.com/office/drawing/2014/main" id="{226BC5C6-CD4F-4AD8-8EE8-20B6E3B287C2}"/>
              </a:ext>
            </a:extLst>
          </p:cNvPr>
          <p:cNvGrpSpPr/>
          <p:nvPr/>
        </p:nvGrpSpPr>
        <p:grpSpPr>
          <a:xfrm>
            <a:off x="7582696" y="2944183"/>
            <a:ext cx="4126737" cy="860430"/>
            <a:chOff x="7476817" y="2635245"/>
            <a:chExt cx="4126737" cy="860430"/>
          </a:xfrm>
        </p:grpSpPr>
        <p:sp>
          <p:nvSpPr>
            <p:cNvPr id="31" name="TextBox 30">
              <a:extLst>
                <a:ext uri="{FF2B5EF4-FFF2-40B4-BE49-F238E27FC236}">
                  <a16:creationId xmlns:a16="http://schemas.microsoft.com/office/drawing/2014/main" id="{1166C48F-0168-4585-B05E-E90E93B1B42D}"/>
                </a:ext>
              </a:extLst>
            </p:cNvPr>
            <p:cNvSpPr txBox="1"/>
            <p:nvPr/>
          </p:nvSpPr>
          <p:spPr>
            <a:xfrm>
              <a:off x="10350752" y="2635245"/>
              <a:ext cx="1252802" cy="307777"/>
            </a:xfrm>
            <a:prstGeom prst="rect">
              <a:avLst/>
            </a:prstGeom>
            <a:solidFill>
              <a:sysClr val="window" lastClr="FFFFFF">
                <a:lumMod val="85000"/>
                <a:alpha val="80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1C4"/>
                  </a:solidFill>
                  <a:effectLst/>
                  <a:uLnTx/>
                  <a:uFillTx/>
                  <a:latin typeface="Calibri" panose="020F0502020204030204"/>
                </a:rPr>
                <a:t>Water Flow</a:t>
              </a:r>
              <a:endParaRPr kumimoji="0" lang="en-US" sz="1200" b="1" i="0" u="none" strike="noStrike" kern="0" cap="none" spc="0" normalizeH="0" baseline="0" noProof="0" dirty="0">
                <a:ln>
                  <a:noFill/>
                </a:ln>
                <a:solidFill>
                  <a:srgbClr val="0091C4"/>
                </a:solidFill>
                <a:effectLst/>
                <a:uLnTx/>
                <a:uFillTx/>
                <a:latin typeface="Calibri" panose="020F0502020204030204"/>
              </a:endParaRPr>
            </a:p>
          </p:txBody>
        </p:sp>
        <p:cxnSp>
          <p:nvCxnSpPr>
            <p:cNvPr id="32" name="Straight Arrow Connector 31">
              <a:extLst>
                <a:ext uri="{FF2B5EF4-FFF2-40B4-BE49-F238E27FC236}">
                  <a16:creationId xmlns:a16="http://schemas.microsoft.com/office/drawing/2014/main" id="{6C80A68D-0246-4512-BCC5-D802F28FC6DE}"/>
                </a:ext>
              </a:extLst>
            </p:cNvPr>
            <p:cNvCxnSpPr>
              <a:cxnSpLocks/>
            </p:cNvCxnSpPr>
            <p:nvPr/>
          </p:nvCxnSpPr>
          <p:spPr>
            <a:xfrm>
              <a:off x="9469856" y="3211150"/>
              <a:ext cx="1650320" cy="284525"/>
            </a:xfrm>
            <a:prstGeom prst="straightConnector1">
              <a:avLst/>
            </a:prstGeom>
            <a:noFill/>
            <a:ln w="57150" cap="flat" cmpd="sng" algn="ctr">
              <a:solidFill>
                <a:srgbClr val="33CCFF"/>
              </a:solidFill>
              <a:prstDash val="solid"/>
              <a:miter lim="800000"/>
              <a:tailEnd type="triangle"/>
            </a:ln>
            <a:effectLst/>
          </p:spPr>
        </p:cxnSp>
        <p:cxnSp>
          <p:nvCxnSpPr>
            <p:cNvPr id="33" name="Straight Arrow Connector 32">
              <a:extLst>
                <a:ext uri="{FF2B5EF4-FFF2-40B4-BE49-F238E27FC236}">
                  <a16:creationId xmlns:a16="http://schemas.microsoft.com/office/drawing/2014/main" id="{29B217EB-9587-4CB1-AFDB-9B1DEB999261}"/>
                </a:ext>
              </a:extLst>
            </p:cNvPr>
            <p:cNvCxnSpPr>
              <a:cxnSpLocks/>
            </p:cNvCxnSpPr>
            <p:nvPr/>
          </p:nvCxnSpPr>
          <p:spPr>
            <a:xfrm flipH="1">
              <a:off x="7476817" y="3211150"/>
              <a:ext cx="1309117" cy="174177"/>
            </a:xfrm>
            <a:prstGeom prst="straightConnector1">
              <a:avLst/>
            </a:prstGeom>
            <a:noFill/>
            <a:ln w="57150" cap="flat" cmpd="sng" algn="ctr">
              <a:solidFill>
                <a:srgbClr val="33CCFF"/>
              </a:solidFill>
              <a:prstDash val="solid"/>
              <a:miter lim="800000"/>
              <a:tailEnd type="triangle"/>
            </a:ln>
            <a:effectLst/>
          </p:spPr>
        </p:cxnSp>
      </p:grpSp>
      <p:sp>
        <p:nvSpPr>
          <p:cNvPr id="34" name="Oval 33">
            <a:extLst>
              <a:ext uri="{FF2B5EF4-FFF2-40B4-BE49-F238E27FC236}">
                <a16:creationId xmlns:a16="http://schemas.microsoft.com/office/drawing/2014/main" id="{FF1AEA02-FCDD-44E0-8256-A472FD97B762}"/>
              </a:ext>
            </a:extLst>
          </p:cNvPr>
          <p:cNvSpPr/>
          <p:nvPr/>
        </p:nvSpPr>
        <p:spPr>
          <a:xfrm>
            <a:off x="8237254" y="2443399"/>
            <a:ext cx="2534023" cy="5454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9" name="TextBox 38">
            <a:extLst>
              <a:ext uri="{FF2B5EF4-FFF2-40B4-BE49-F238E27FC236}">
                <a16:creationId xmlns:a16="http://schemas.microsoft.com/office/drawing/2014/main" id="{4EBEC0AC-7CBC-4C47-B95A-F5A9C1597A3F}"/>
              </a:ext>
            </a:extLst>
          </p:cNvPr>
          <p:cNvSpPr txBox="1"/>
          <p:nvPr/>
        </p:nvSpPr>
        <p:spPr>
          <a:xfrm>
            <a:off x="4895753" y="1029569"/>
            <a:ext cx="1311577" cy="461665"/>
          </a:xfrm>
          <a:prstGeom prst="rect">
            <a:avLst/>
          </a:prstGeom>
          <a:solidFill>
            <a:schemeClr val="accent1">
              <a:lumMod val="20000"/>
              <a:lumOff val="80000"/>
              <a:alpha val="82000"/>
            </a:schemeClr>
          </a:solidFill>
        </p:spPr>
        <p:txBody>
          <a:bodyPr wrap="square" rtlCol="0">
            <a:spAutoFit/>
          </a:bodyPr>
          <a:lstStyle/>
          <a:p>
            <a:pPr algn="ctr"/>
            <a:r>
              <a:rPr lang="en-US" sz="2400" b="1" dirty="0"/>
              <a:t>Stream</a:t>
            </a:r>
          </a:p>
        </p:txBody>
      </p:sp>
      <p:sp>
        <p:nvSpPr>
          <p:cNvPr id="40" name="Arrow: Down 39">
            <a:extLst>
              <a:ext uri="{FF2B5EF4-FFF2-40B4-BE49-F238E27FC236}">
                <a16:creationId xmlns:a16="http://schemas.microsoft.com/office/drawing/2014/main" id="{B6271E9D-6289-4E0D-813E-C9F3E74A0FE4}"/>
              </a:ext>
            </a:extLst>
          </p:cNvPr>
          <p:cNvSpPr/>
          <p:nvPr/>
        </p:nvSpPr>
        <p:spPr>
          <a:xfrm>
            <a:off x="5377662" y="1610467"/>
            <a:ext cx="461394" cy="763398"/>
          </a:xfrm>
          <a:prstGeom prst="downArrow">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83E16176-E677-4E68-9570-B33C77F38110}"/>
              </a:ext>
            </a:extLst>
          </p:cNvPr>
          <p:cNvCxnSpPr>
            <a:cxnSpLocks/>
          </p:cNvCxnSpPr>
          <p:nvPr/>
        </p:nvCxnSpPr>
        <p:spPr>
          <a:xfrm flipH="1">
            <a:off x="6571689" y="2819186"/>
            <a:ext cx="2213082" cy="1163753"/>
          </a:xfrm>
          <a:prstGeom prst="straightConnector1">
            <a:avLst/>
          </a:prstGeom>
          <a:noFill/>
          <a:ln w="76200" cap="flat" cmpd="sng" algn="ctr">
            <a:solidFill>
              <a:srgbClr val="33CCFF"/>
            </a:solidFill>
            <a:prstDash val="solid"/>
            <a:miter lim="800000"/>
            <a:tailEnd type="triangle"/>
          </a:ln>
          <a:effectLst/>
        </p:spPr>
      </p:cxnSp>
      <p:sp>
        <p:nvSpPr>
          <p:cNvPr id="37" name="TextBox 36">
            <a:extLst>
              <a:ext uri="{FF2B5EF4-FFF2-40B4-BE49-F238E27FC236}">
                <a16:creationId xmlns:a16="http://schemas.microsoft.com/office/drawing/2014/main" id="{D4A039F7-3E50-4759-99F2-F047E2715C1C}"/>
              </a:ext>
            </a:extLst>
          </p:cNvPr>
          <p:cNvSpPr txBox="1"/>
          <p:nvPr/>
        </p:nvSpPr>
        <p:spPr>
          <a:xfrm>
            <a:off x="8472119" y="836412"/>
            <a:ext cx="1667672" cy="461665"/>
          </a:xfrm>
          <a:prstGeom prst="rect">
            <a:avLst/>
          </a:prstGeom>
          <a:solidFill>
            <a:schemeClr val="accent1">
              <a:lumMod val="20000"/>
              <a:lumOff val="80000"/>
              <a:alpha val="82000"/>
            </a:schemeClr>
          </a:solidFill>
        </p:spPr>
        <p:txBody>
          <a:bodyPr wrap="square" rtlCol="0">
            <a:spAutoFit/>
          </a:bodyPr>
          <a:lstStyle/>
          <a:p>
            <a:pPr algn="ctr"/>
            <a:r>
              <a:rPr lang="en-US" sz="2400" b="1" dirty="0"/>
              <a:t>New Pipe</a:t>
            </a:r>
          </a:p>
        </p:txBody>
      </p:sp>
      <p:sp>
        <p:nvSpPr>
          <p:cNvPr id="38" name="Arrow: Down 37">
            <a:extLst>
              <a:ext uri="{FF2B5EF4-FFF2-40B4-BE49-F238E27FC236}">
                <a16:creationId xmlns:a16="http://schemas.microsoft.com/office/drawing/2014/main" id="{7E3ADA04-7CE2-438F-9AB2-DB6CCA68B9B7}"/>
              </a:ext>
            </a:extLst>
          </p:cNvPr>
          <p:cNvSpPr/>
          <p:nvPr/>
        </p:nvSpPr>
        <p:spPr>
          <a:xfrm>
            <a:off x="9075258" y="1427427"/>
            <a:ext cx="461394" cy="763398"/>
          </a:xfrm>
          <a:prstGeom prst="downArrow">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4">
            <a:extLst>
              <a:ext uri="{FF2B5EF4-FFF2-40B4-BE49-F238E27FC236}">
                <a16:creationId xmlns:a16="http://schemas.microsoft.com/office/drawing/2014/main" id="{200D78A1-4C90-4D2D-ACA0-D1FD3F9B0C8D}"/>
              </a:ext>
            </a:extLst>
          </p:cNvPr>
          <p:cNvSpPr txBox="1">
            <a:spLocks/>
          </p:cNvSpPr>
          <p:nvPr/>
        </p:nvSpPr>
        <p:spPr>
          <a:xfrm>
            <a:off x="4267200" y="-1"/>
            <a:ext cx="7924800" cy="420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Example Dirt and Gravel Road Project</a:t>
            </a:r>
          </a:p>
        </p:txBody>
      </p:sp>
    </p:spTree>
    <p:extLst>
      <p:ext uri="{BB962C8B-B14F-4D97-AF65-F5344CB8AC3E}">
        <p14:creationId xmlns:p14="http://schemas.microsoft.com/office/powerpoint/2010/main" val="30373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machine on the road&#10;&#10;Description automatically generated with medium confidence">
            <a:extLst>
              <a:ext uri="{FF2B5EF4-FFF2-40B4-BE49-F238E27FC236}">
                <a16:creationId xmlns:a16="http://schemas.microsoft.com/office/drawing/2014/main" id="{B7207B97-8FC4-41CA-83D5-B3721E64BC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79774"/>
            <a:ext cx="6393446" cy="4795085"/>
          </a:xfrm>
          <a:prstGeom prst="rect">
            <a:avLst/>
          </a:prstGeom>
        </p:spPr>
      </p:pic>
      <p:pic>
        <p:nvPicPr>
          <p:cNvPr id="6" name="Picture 5" descr="A picture containing ground, outdoor, nature, rock&#10;&#10;Description automatically generated">
            <a:extLst>
              <a:ext uri="{FF2B5EF4-FFF2-40B4-BE49-F238E27FC236}">
                <a16:creationId xmlns:a16="http://schemas.microsoft.com/office/drawing/2014/main" id="{2644AAC8-49AC-4730-AB5E-8B47DC4EA0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39023" y="1179774"/>
            <a:ext cx="5652977" cy="4795085"/>
          </a:xfrm>
          <a:prstGeom prst="rect">
            <a:avLst/>
          </a:prstGeom>
        </p:spPr>
      </p:pic>
      <p:sp>
        <p:nvSpPr>
          <p:cNvPr id="5" name="Title 4">
            <a:extLst>
              <a:ext uri="{FF2B5EF4-FFF2-40B4-BE49-F238E27FC236}">
                <a16:creationId xmlns:a16="http://schemas.microsoft.com/office/drawing/2014/main" id="{D3F5C6D1-F435-44EE-BBE6-1954356CFF3E}"/>
              </a:ext>
            </a:extLst>
          </p:cNvPr>
          <p:cNvSpPr>
            <a:spLocks noGrp="1"/>
          </p:cNvSpPr>
          <p:nvPr>
            <p:ph type="title"/>
          </p:nvPr>
        </p:nvSpPr>
        <p:spPr/>
        <p:txBody>
          <a:bodyPr/>
          <a:lstStyle/>
          <a:p>
            <a:r>
              <a:rPr lang="en-US" dirty="0"/>
              <a:t>During construction – placing road fill</a:t>
            </a:r>
          </a:p>
        </p:txBody>
      </p:sp>
    </p:spTree>
    <p:extLst>
      <p:ext uri="{BB962C8B-B14F-4D97-AF65-F5344CB8AC3E}">
        <p14:creationId xmlns:p14="http://schemas.microsoft.com/office/powerpoint/2010/main" val="351908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outdoor, ground, grass, hydrant&#10;&#10;Description automatically generated">
            <a:extLst>
              <a:ext uri="{FF2B5EF4-FFF2-40B4-BE49-F238E27FC236}">
                <a16:creationId xmlns:a16="http://schemas.microsoft.com/office/drawing/2014/main" id="{28EBDF44-B012-4B0B-8061-55106C49DE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9275" y="0"/>
            <a:ext cx="9144000" cy="6858000"/>
          </a:xfrm>
          <a:prstGeom prst="rect">
            <a:avLst/>
          </a:prstGeom>
        </p:spPr>
      </p:pic>
      <p:sp>
        <p:nvSpPr>
          <p:cNvPr id="4" name="TextBox 3">
            <a:extLst>
              <a:ext uri="{FF2B5EF4-FFF2-40B4-BE49-F238E27FC236}">
                <a16:creationId xmlns:a16="http://schemas.microsoft.com/office/drawing/2014/main" id="{C5D9A12E-F2C6-4591-A6C0-6D01CFD49A74}"/>
              </a:ext>
            </a:extLst>
          </p:cNvPr>
          <p:cNvSpPr txBox="1"/>
          <p:nvPr/>
        </p:nvSpPr>
        <p:spPr>
          <a:xfrm>
            <a:off x="1942479" y="111917"/>
            <a:ext cx="1380314" cy="461665"/>
          </a:xfrm>
          <a:prstGeom prst="rect">
            <a:avLst/>
          </a:prstGeom>
          <a:solidFill>
            <a:schemeClr val="bg1">
              <a:lumMod val="85000"/>
              <a:alpha val="82000"/>
            </a:schemeClr>
          </a:solidFill>
        </p:spPr>
        <p:txBody>
          <a:bodyPr wrap="square" rtlCol="0">
            <a:spAutoFit/>
          </a:bodyPr>
          <a:lstStyle/>
          <a:p>
            <a:pPr algn="ctr"/>
            <a:r>
              <a:rPr lang="en-US" sz="2400" b="1" dirty="0"/>
              <a:t>AFTER</a:t>
            </a:r>
          </a:p>
        </p:txBody>
      </p:sp>
    </p:spTree>
    <p:extLst>
      <p:ext uri="{BB962C8B-B14F-4D97-AF65-F5344CB8AC3E}">
        <p14:creationId xmlns:p14="http://schemas.microsoft.com/office/powerpoint/2010/main" val="273254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641B76-9911-4C97-B45E-923900F987A6}"/>
              </a:ext>
            </a:extLst>
          </p:cNvPr>
          <p:cNvSpPr>
            <a:spLocks noGrp="1"/>
          </p:cNvSpPr>
          <p:nvPr>
            <p:ph type="subTitle" idx="1"/>
          </p:nvPr>
        </p:nvSpPr>
        <p:spPr>
          <a:xfrm>
            <a:off x="135882" y="626697"/>
            <a:ext cx="9596846" cy="5791200"/>
          </a:xfrm>
        </p:spPr>
        <p:txBody>
          <a:bodyPr/>
          <a:lstStyle/>
          <a:p>
            <a:r>
              <a:rPr lang="en-US" dirty="0"/>
              <a:t>Two Types of Funding</a:t>
            </a:r>
          </a:p>
          <a:p>
            <a:pPr lvl="1"/>
            <a:r>
              <a:rPr lang="en-US" dirty="0"/>
              <a:t>Based on road surface</a:t>
            </a:r>
          </a:p>
          <a:p>
            <a:r>
              <a:rPr lang="en-US" dirty="0"/>
              <a:t>Dirt and Gravel Roads (DGR)</a:t>
            </a:r>
          </a:p>
          <a:p>
            <a:pPr lvl="1"/>
            <a:r>
              <a:rPr lang="en-US" dirty="0"/>
              <a:t>Unbound road surface</a:t>
            </a:r>
          </a:p>
          <a:p>
            <a:pPr lvl="1"/>
            <a:r>
              <a:rPr lang="en-US" dirty="0"/>
              <a:t>Can be shaped with a grader</a:t>
            </a:r>
          </a:p>
          <a:p>
            <a:pPr lvl="1"/>
            <a:endParaRPr lang="en-US" dirty="0"/>
          </a:p>
        </p:txBody>
      </p:sp>
      <p:sp>
        <p:nvSpPr>
          <p:cNvPr id="4" name="Title 1">
            <a:extLst>
              <a:ext uri="{FF2B5EF4-FFF2-40B4-BE49-F238E27FC236}">
                <a16:creationId xmlns:a16="http://schemas.microsoft.com/office/drawing/2014/main" id="{C3D1E861-A789-43E6-99F6-C9DAC4D62E52}"/>
              </a:ext>
            </a:extLst>
          </p:cNvPr>
          <p:cNvSpPr txBox="1">
            <a:spLocks/>
          </p:cNvSpPr>
          <p:nvPr/>
        </p:nvSpPr>
        <p:spPr>
          <a:xfrm>
            <a:off x="4805681" y="8390"/>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2400" dirty="0">
                <a:solidFill>
                  <a:prstClr val="black"/>
                </a:solidFill>
                <a:latin typeface="Calibri"/>
              </a:rPr>
              <a:t>DGR</a:t>
            </a:r>
          </a:p>
        </p:txBody>
      </p:sp>
      <p:sp>
        <p:nvSpPr>
          <p:cNvPr id="5" name="Title 1">
            <a:extLst>
              <a:ext uri="{FF2B5EF4-FFF2-40B4-BE49-F238E27FC236}">
                <a16:creationId xmlns:a16="http://schemas.microsoft.com/office/drawing/2014/main" id="{3599189A-B407-4DC6-8D70-DC7633684254}"/>
              </a:ext>
            </a:extLst>
          </p:cNvPr>
          <p:cNvSpPr txBox="1">
            <a:spLocks/>
          </p:cNvSpPr>
          <p:nvPr/>
        </p:nvSpPr>
        <p:spPr>
          <a:xfrm>
            <a:off x="2847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DGLVR Introduction</a:t>
            </a:r>
          </a:p>
        </p:txBody>
      </p:sp>
      <p:pic>
        <p:nvPicPr>
          <p:cNvPr id="9" name="Picture 8" descr="A picture containing ground, outdoor, dirt, outdoor object&#10;&#10;Description automatically generated">
            <a:extLst>
              <a:ext uri="{FF2B5EF4-FFF2-40B4-BE49-F238E27FC236}">
                <a16:creationId xmlns:a16="http://schemas.microsoft.com/office/drawing/2014/main" id="{5292384E-EA37-4859-8FEE-37A3AF6D53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29943" y="946577"/>
            <a:ext cx="6526175" cy="5151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80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641B76-9911-4C97-B45E-923900F987A6}"/>
              </a:ext>
            </a:extLst>
          </p:cNvPr>
          <p:cNvSpPr>
            <a:spLocks noGrp="1"/>
          </p:cNvSpPr>
          <p:nvPr>
            <p:ph type="subTitle" idx="1"/>
          </p:nvPr>
        </p:nvSpPr>
        <p:spPr>
          <a:xfrm>
            <a:off x="121920" y="613954"/>
            <a:ext cx="10972800" cy="5791200"/>
          </a:xfrm>
        </p:spPr>
        <p:txBody>
          <a:bodyPr/>
          <a:lstStyle/>
          <a:p>
            <a:r>
              <a:rPr lang="en-US" dirty="0"/>
              <a:t>Low Volume Roads (LVR)</a:t>
            </a:r>
          </a:p>
          <a:p>
            <a:pPr lvl="1"/>
            <a:r>
              <a:rPr lang="en-US" dirty="0"/>
              <a:t>Paved or sealed (including tar and chip)</a:t>
            </a:r>
          </a:p>
          <a:p>
            <a:pPr lvl="1"/>
            <a:r>
              <a:rPr lang="en-US" dirty="0"/>
              <a:t>Low traffic volume (500 vehicles/day or less)</a:t>
            </a:r>
          </a:p>
          <a:p>
            <a:pPr lvl="1"/>
            <a:endParaRPr lang="en-US" dirty="0"/>
          </a:p>
        </p:txBody>
      </p:sp>
      <p:sp>
        <p:nvSpPr>
          <p:cNvPr id="4" name="Title 1">
            <a:extLst>
              <a:ext uri="{FF2B5EF4-FFF2-40B4-BE49-F238E27FC236}">
                <a16:creationId xmlns:a16="http://schemas.microsoft.com/office/drawing/2014/main" id="{C3D1E861-A789-43E6-99F6-C9DAC4D62E52}"/>
              </a:ext>
            </a:extLst>
          </p:cNvPr>
          <p:cNvSpPr txBox="1">
            <a:spLocks/>
          </p:cNvSpPr>
          <p:nvPr/>
        </p:nvSpPr>
        <p:spPr>
          <a:xfrm>
            <a:off x="4805681" y="8390"/>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2400" dirty="0">
                <a:solidFill>
                  <a:prstClr val="black"/>
                </a:solidFill>
                <a:latin typeface="Calibri"/>
              </a:rPr>
              <a:t>LVR</a:t>
            </a:r>
          </a:p>
        </p:txBody>
      </p:sp>
      <p:pic>
        <p:nvPicPr>
          <p:cNvPr id="11" name="Picture 10">
            <a:extLst>
              <a:ext uri="{FF2B5EF4-FFF2-40B4-BE49-F238E27FC236}">
                <a16:creationId xmlns:a16="http://schemas.microsoft.com/office/drawing/2014/main" id="{6051C594-43C2-4219-9714-E96F2F27BA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17371" y="2346705"/>
            <a:ext cx="6331131" cy="4511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a:extLst>
              <a:ext uri="{FF2B5EF4-FFF2-40B4-BE49-F238E27FC236}">
                <a16:creationId xmlns:a16="http://schemas.microsoft.com/office/drawing/2014/main" id="{70F3A217-B1B8-45EC-BB81-58799B9B5E33}"/>
              </a:ext>
            </a:extLst>
          </p:cNvPr>
          <p:cNvSpPr txBox="1">
            <a:spLocks/>
          </p:cNvSpPr>
          <p:nvPr/>
        </p:nvSpPr>
        <p:spPr>
          <a:xfrm>
            <a:off x="2847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DGLVR Introduction</a:t>
            </a:r>
          </a:p>
        </p:txBody>
      </p:sp>
    </p:spTree>
    <p:extLst>
      <p:ext uri="{BB962C8B-B14F-4D97-AF65-F5344CB8AC3E}">
        <p14:creationId xmlns:p14="http://schemas.microsoft.com/office/powerpoint/2010/main" val="333162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125326" cy="6134584"/>
          </a:xfrm>
        </p:spPr>
        <p:txBody>
          <a:bodyPr>
            <a:normAutofit/>
          </a:bodyPr>
          <a:lstStyle/>
          <a:p>
            <a:r>
              <a:rPr lang="en-US" sz="3600" dirty="0"/>
              <a:t>DGLVR Program Introduction</a:t>
            </a:r>
          </a:p>
          <a:p>
            <a:pPr marL="0" indent="0">
              <a:buNone/>
            </a:pPr>
            <a:r>
              <a:rPr lang="en-US" sz="2800" dirty="0"/>
              <a:t>   </a:t>
            </a:r>
          </a:p>
          <a:p>
            <a:r>
              <a:rPr lang="en-US" sz="3600" dirty="0"/>
              <a:t>QAB Policy review</a:t>
            </a:r>
          </a:p>
          <a:p>
            <a:pPr lvl="1"/>
            <a:r>
              <a:rPr lang="en-US" sz="3200" dirty="0"/>
              <a:t>QAB Structure and purpose</a:t>
            </a:r>
          </a:p>
          <a:p>
            <a:pPr lvl="1"/>
            <a:r>
              <a:rPr lang="en-US" sz="3200" dirty="0"/>
              <a:t>Meeting guidelines</a:t>
            </a:r>
          </a:p>
          <a:p>
            <a:pPr lvl="1"/>
            <a:r>
              <a:rPr lang="en-US" sz="3200" dirty="0"/>
              <a:t>Role in projects</a:t>
            </a:r>
          </a:p>
          <a:p>
            <a:pPr lvl="1"/>
            <a:r>
              <a:rPr lang="en-US" sz="3200" dirty="0"/>
              <a:t>Role in local policy</a:t>
            </a:r>
          </a:p>
          <a:p>
            <a:pPr marL="457200" lvl="1" indent="0">
              <a:buNone/>
            </a:pPr>
            <a:r>
              <a:rPr lang="en-US" dirty="0"/>
              <a:t>   </a:t>
            </a:r>
          </a:p>
          <a:p>
            <a:r>
              <a:rPr lang="en-US" sz="3600" dirty="0"/>
              <a:t>What to do if you’re a new QAB member</a:t>
            </a:r>
          </a:p>
          <a:p>
            <a:pPr marL="457200" lvl="1" indent="0">
              <a:buNone/>
            </a:pPr>
            <a:endParaRPr lang="en-US" sz="3200" dirty="0"/>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Quality Assurance Boards</a:t>
            </a:r>
          </a:p>
        </p:txBody>
      </p:sp>
      <p:pic>
        <p:nvPicPr>
          <p:cNvPr id="12" name="Picture 11">
            <a:extLst>
              <a:ext uri="{FF2B5EF4-FFF2-40B4-BE49-F238E27FC236}">
                <a16:creationId xmlns:a16="http://schemas.microsoft.com/office/drawing/2014/main" id="{C12CA6B2-4450-43CD-A7F0-FDEA979F55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0188" y="445625"/>
            <a:ext cx="5401812" cy="6400800"/>
          </a:xfrm>
          <a:prstGeom prst="rect">
            <a:avLst/>
          </a:prstGeom>
        </p:spPr>
      </p:pic>
    </p:spTree>
    <p:extLst>
      <p:ext uri="{BB962C8B-B14F-4D97-AF65-F5344CB8AC3E}">
        <p14:creationId xmlns:p14="http://schemas.microsoft.com/office/powerpoint/2010/main" val="10317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589" y="457201"/>
            <a:ext cx="11773987" cy="5416868"/>
          </a:xfrm>
          <a:prstGeom prst="rect">
            <a:avLst/>
          </a:prstGeom>
          <a:noFill/>
        </p:spPr>
        <p:txBody>
          <a:bodyPr wrap="square" rtlCol="0">
            <a:spAutoFit/>
          </a:bodyPr>
          <a:lstStyle/>
          <a:p>
            <a:r>
              <a:rPr lang="en-US" sz="4000" b="1" dirty="0">
                <a:solidFill>
                  <a:srgbClr val="FF0000"/>
                </a:solidFill>
                <a:latin typeface="Calibri"/>
              </a:rPr>
              <a:t>DGLVR Program Fundamentals</a:t>
            </a:r>
            <a:endParaRPr lang="en-US" sz="3600" b="1" u="sng" dirty="0">
              <a:solidFill>
                <a:srgbClr val="FF0000"/>
              </a:solidFill>
              <a:latin typeface="Calibri"/>
            </a:endParaRPr>
          </a:p>
          <a:p>
            <a:r>
              <a:rPr lang="en-US" b="1" dirty="0">
                <a:solidFill>
                  <a:prstClr val="black"/>
                </a:solidFill>
                <a:latin typeface="Calibri"/>
              </a:rPr>
              <a:t>  </a:t>
            </a:r>
          </a:p>
          <a:p>
            <a:pPr marL="914400" lvl="1" indent="-457200">
              <a:buFont typeface="Arial" panose="020B0604020202020204" pitchFamily="34" charset="0"/>
              <a:buChar char="•"/>
            </a:pPr>
            <a:r>
              <a:rPr lang="en-US" sz="3200" b="1" dirty="0">
                <a:solidFill>
                  <a:prstClr val="black"/>
                </a:solidFill>
                <a:latin typeface="Calibri"/>
              </a:rPr>
              <a:t>Focus on environmental and road improvement projects</a:t>
            </a:r>
          </a:p>
          <a:p>
            <a:pPr lvl="1"/>
            <a:r>
              <a:rPr lang="en-US" b="1" dirty="0">
                <a:solidFill>
                  <a:prstClr val="black"/>
                </a:solidFill>
                <a:latin typeface="Calibri"/>
              </a:rPr>
              <a:t>  </a:t>
            </a:r>
          </a:p>
          <a:p>
            <a:pPr marL="914400" lvl="1" indent="-457200">
              <a:buFont typeface="Arial" panose="020B0604020202020204" pitchFamily="34" charset="0"/>
              <a:buChar char="•"/>
            </a:pPr>
            <a:r>
              <a:rPr lang="en-US" sz="3200" b="1" dirty="0">
                <a:solidFill>
                  <a:srgbClr val="FF0000"/>
                </a:solidFill>
                <a:latin typeface="Calibri"/>
              </a:rPr>
              <a:t>Local control</a:t>
            </a:r>
          </a:p>
          <a:p>
            <a:pPr marL="1371600" lvl="2" indent="-457200">
              <a:buFont typeface="Arial" panose="020B0604020202020204" pitchFamily="34" charset="0"/>
              <a:buChar char="•"/>
            </a:pPr>
            <a:r>
              <a:rPr lang="en-US" sz="2800" dirty="0">
                <a:solidFill>
                  <a:prstClr val="black"/>
                </a:solidFill>
                <a:latin typeface="Calibri"/>
              </a:rPr>
              <a:t>Conservation district runs local Program</a:t>
            </a:r>
          </a:p>
          <a:p>
            <a:pPr marL="1371600" lvl="2" indent="-457200">
              <a:buFont typeface="Arial" panose="020B0604020202020204" pitchFamily="34" charset="0"/>
              <a:buChar char="•"/>
            </a:pPr>
            <a:r>
              <a:rPr lang="en-US" sz="2800" dirty="0">
                <a:solidFill>
                  <a:prstClr val="black"/>
                </a:solidFill>
                <a:latin typeface="Calibri"/>
              </a:rPr>
              <a:t>Quality Assurance Boards at county</a:t>
            </a:r>
          </a:p>
          <a:p>
            <a:pPr marL="1828800" lvl="3" indent="-457200">
              <a:buFont typeface="Arial" panose="020B0604020202020204" pitchFamily="34" charset="0"/>
              <a:buChar char="•"/>
            </a:pPr>
            <a:r>
              <a:rPr lang="en-US" sz="2400" dirty="0">
                <a:solidFill>
                  <a:prstClr val="black"/>
                </a:solidFill>
                <a:latin typeface="Calibri"/>
              </a:rPr>
              <a:t>Recommend project allocations</a:t>
            </a:r>
          </a:p>
          <a:p>
            <a:pPr marL="1828800" lvl="3" indent="-457200">
              <a:buFont typeface="Arial" panose="020B0604020202020204" pitchFamily="34" charset="0"/>
              <a:buChar char="•"/>
            </a:pPr>
            <a:r>
              <a:rPr lang="en-US" sz="2400" dirty="0">
                <a:solidFill>
                  <a:prstClr val="black"/>
                </a:solidFill>
                <a:latin typeface="Calibri"/>
              </a:rPr>
              <a:t>Recommend local policies</a:t>
            </a:r>
          </a:p>
          <a:p>
            <a:pPr marL="1371600" lvl="2" indent="-457200">
              <a:buFont typeface="Arial" panose="020B0604020202020204" pitchFamily="34" charset="0"/>
              <a:buChar char="•"/>
            </a:pPr>
            <a:r>
              <a:rPr lang="en-US" sz="2800" dirty="0">
                <a:solidFill>
                  <a:prstClr val="black"/>
                </a:solidFill>
                <a:latin typeface="Calibri"/>
              </a:rPr>
              <a:t>State guidance and local policies</a:t>
            </a:r>
          </a:p>
          <a:p>
            <a:pPr lvl="2"/>
            <a:r>
              <a:rPr lang="en-US" dirty="0">
                <a:solidFill>
                  <a:prstClr val="black"/>
                </a:solidFill>
                <a:latin typeface="Calibri"/>
              </a:rPr>
              <a:t>   </a:t>
            </a:r>
          </a:p>
          <a:p>
            <a:pPr marL="914400" lvl="1" indent="-457200">
              <a:buFont typeface="Arial" panose="020B0604020202020204" pitchFamily="34" charset="0"/>
              <a:buChar char="•"/>
            </a:pPr>
            <a:r>
              <a:rPr lang="en-US" sz="2800" dirty="0">
                <a:solidFill>
                  <a:prstClr val="black"/>
                </a:solidFill>
                <a:latin typeface="Calibri"/>
              </a:rPr>
              <a:t>Public Road owners apply for grants from conservation districts</a:t>
            </a:r>
          </a:p>
          <a:p>
            <a:pPr marL="1371600" lvl="2" indent="-457200">
              <a:buFont typeface="Arial" panose="020B0604020202020204" pitchFamily="34" charset="0"/>
              <a:buChar char="•"/>
            </a:pPr>
            <a:r>
              <a:rPr lang="en-US" sz="2800" dirty="0">
                <a:solidFill>
                  <a:prstClr val="black"/>
                </a:solidFill>
                <a:latin typeface="Calibri"/>
              </a:rPr>
              <a:t>90%+ of applicants are townships</a:t>
            </a:r>
            <a:endParaRPr lang="en-US" sz="3200" dirty="0">
              <a:solidFill>
                <a:prstClr val="black"/>
              </a:solidFill>
              <a:latin typeface="Calibri"/>
            </a:endParaRPr>
          </a:p>
        </p:txBody>
      </p:sp>
      <p:sp>
        <p:nvSpPr>
          <p:cNvPr id="3" name="Title 1">
            <a:extLst>
              <a:ext uri="{FF2B5EF4-FFF2-40B4-BE49-F238E27FC236}">
                <a16:creationId xmlns:a16="http://schemas.microsoft.com/office/drawing/2014/main" id="{1C6A6193-E840-4C15-951C-F54B8150C43D}"/>
              </a:ext>
            </a:extLst>
          </p:cNvPr>
          <p:cNvSpPr txBox="1">
            <a:spLocks/>
          </p:cNvSpPr>
          <p:nvPr/>
        </p:nvSpPr>
        <p:spPr>
          <a:xfrm>
            <a:off x="4876801" y="8390"/>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2400" dirty="0">
                <a:solidFill>
                  <a:prstClr val="black"/>
                </a:solidFill>
                <a:latin typeface="Calibri"/>
              </a:rPr>
              <a:t>DGLVR Fundamentals</a:t>
            </a:r>
          </a:p>
        </p:txBody>
      </p:sp>
      <p:sp>
        <p:nvSpPr>
          <p:cNvPr id="6" name="Title 1">
            <a:extLst>
              <a:ext uri="{FF2B5EF4-FFF2-40B4-BE49-F238E27FC236}">
                <a16:creationId xmlns:a16="http://schemas.microsoft.com/office/drawing/2014/main" id="{7825DD8C-6D6F-4F3A-8CBC-2EB53DFBC238}"/>
              </a:ext>
            </a:extLst>
          </p:cNvPr>
          <p:cNvSpPr txBox="1">
            <a:spLocks/>
          </p:cNvSpPr>
          <p:nvPr/>
        </p:nvSpPr>
        <p:spPr>
          <a:xfrm>
            <a:off x="2847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DGLVR Introduction</a:t>
            </a:r>
          </a:p>
        </p:txBody>
      </p:sp>
    </p:spTree>
    <p:extLst>
      <p:ext uri="{BB962C8B-B14F-4D97-AF65-F5344CB8AC3E}">
        <p14:creationId xmlns:p14="http://schemas.microsoft.com/office/powerpoint/2010/main" val="13391639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609601"/>
            <a:ext cx="8382000" cy="1661993"/>
          </a:xfrm>
          <a:prstGeom prst="rect">
            <a:avLst/>
          </a:prstGeom>
          <a:noFill/>
        </p:spPr>
        <p:txBody>
          <a:bodyPr wrap="square" rtlCol="0">
            <a:spAutoFit/>
          </a:bodyPr>
          <a:lstStyle/>
          <a:p>
            <a:r>
              <a:rPr lang="en-US" sz="3200" b="1" dirty="0">
                <a:solidFill>
                  <a:srgbClr val="FF0000"/>
                </a:solidFill>
                <a:latin typeface="Calibri"/>
              </a:rPr>
              <a:t>What do we mean by “Local Control”?</a:t>
            </a:r>
            <a:endParaRPr lang="en-US" sz="2800" u="sng" dirty="0">
              <a:solidFill>
                <a:srgbClr val="FF0000"/>
              </a:solidFill>
              <a:latin typeface="Calibri"/>
            </a:endParaRPr>
          </a:p>
          <a:p>
            <a:endParaRPr lang="en-US" sz="1400" b="1" dirty="0">
              <a:solidFill>
                <a:srgbClr val="FF0000"/>
              </a:solidFill>
              <a:latin typeface="Calibri"/>
            </a:endParaRPr>
          </a:p>
          <a:p>
            <a:pPr marL="457200" indent="-457200">
              <a:buFont typeface="Arial" panose="020B0604020202020204" pitchFamily="34" charset="0"/>
              <a:buChar char="•"/>
            </a:pPr>
            <a:endParaRPr lang="en-US" sz="2800" dirty="0">
              <a:solidFill>
                <a:srgbClr val="FF0000"/>
              </a:solidFill>
              <a:latin typeface="Calibri"/>
            </a:endParaRPr>
          </a:p>
          <a:p>
            <a:pPr marL="914400" lvl="1" indent="-457200">
              <a:buFont typeface="Arial" panose="020B0604020202020204" pitchFamily="34" charset="0"/>
              <a:buChar char="•"/>
            </a:pPr>
            <a:endParaRPr lang="en-US" sz="2800" dirty="0">
              <a:solidFill>
                <a:srgbClr val="FF0000"/>
              </a:solidFill>
              <a:latin typeface="Calibri"/>
            </a:endParaRPr>
          </a:p>
        </p:txBody>
      </p:sp>
      <p:sp>
        <p:nvSpPr>
          <p:cNvPr id="3" name="Title 2"/>
          <p:cNvSpPr>
            <a:spLocks noGrp="1"/>
          </p:cNvSpPr>
          <p:nvPr>
            <p:ph type="ctrTitle"/>
          </p:nvPr>
        </p:nvSpPr>
        <p:spPr/>
        <p:txBody>
          <a:bodyPr/>
          <a:lstStyle/>
          <a:p>
            <a:r>
              <a:rPr lang="en-US" dirty="0"/>
              <a:t>Administrative Training</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Introduction</a:t>
            </a:r>
          </a:p>
        </p:txBody>
      </p:sp>
    </p:spTree>
    <p:extLst>
      <p:ext uri="{BB962C8B-B14F-4D97-AF65-F5344CB8AC3E}">
        <p14:creationId xmlns:p14="http://schemas.microsoft.com/office/powerpoint/2010/main" val="1354093622"/>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609601"/>
            <a:ext cx="8382000" cy="1661993"/>
          </a:xfrm>
          <a:prstGeom prst="rect">
            <a:avLst/>
          </a:prstGeom>
          <a:noFill/>
        </p:spPr>
        <p:txBody>
          <a:bodyPr wrap="square" rtlCol="0">
            <a:spAutoFit/>
          </a:bodyPr>
          <a:lstStyle/>
          <a:p>
            <a:r>
              <a:rPr lang="en-US" sz="3200" b="1" dirty="0">
                <a:solidFill>
                  <a:srgbClr val="FF0000"/>
                </a:solidFill>
                <a:latin typeface="Calibri"/>
              </a:rPr>
              <a:t>What do we mean by “Local Control”?</a:t>
            </a:r>
            <a:endParaRPr lang="en-US" sz="2800" u="sng" dirty="0">
              <a:solidFill>
                <a:srgbClr val="FF0000"/>
              </a:solidFill>
              <a:latin typeface="Calibri"/>
            </a:endParaRPr>
          </a:p>
          <a:p>
            <a:endParaRPr lang="en-US" sz="1400" b="1" dirty="0">
              <a:solidFill>
                <a:prstClr val="white"/>
              </a:solidFill>
              <a:latin typeface="Calibri"/>
            </a:endParaRPr>
          </a:p>
          <a:p>
            <a:pPr marL="457200" indent="-457200">
              <a:buFont typeface="Arial" panose="020B0604020202020204" pitchFamily="34" charset="0"/>
              <a:buChar char="•"/>
            </a:pPr>
            <a:endParaRPr lang="en-US" sz="2800" dirty="0">
              <a:solidFill>
                <a:prstClr val="white"/>
              </a:solidFill>
              <a:latin typeface="Calibri"/>
            </a:endParaRPr>
          </a:p>
          <a:p>
            <a:pPr marL="914400" lvl="1" indent="-457200">
              <a:buFont typeface="Arial" panose="020B0604020202020204" pitchFamily="34" charset="0"/>
              <a:buChar char="•"/>
            </a:pPr>
            <a:endParaRPr lang="en-US" sz="2800" dirty="0">
              <a:solidFill>
                <a:prstClr val="white"/>
              </a:solidFill>
              <a:latin typeface="Calibri"/>
            </a:endParaRPr>
          </a:p>
        </p:txBody>
      </p:sp>
      <p:pic>
        <p:nvPicPr>
          <p:cNvPr id="4098" name="Picture 2" descr="http://mnprairieroots.files.wordpress.com/2013/07/fourth-car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1" y="1848295"/>
            <a:ext cx="7524751" cy="5019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1" y="1143001"/>
            <a:ext cx="4058099" cy="769441"/>
          </a:xfrm>
          <a:prstGeom prst="rect">
            <a:avLst/>
          </a:prstGeom>
          <a:noFill/>
        </p:spPr>
        <p:txBody>
          <a:bodyPr wrap="none" rtlCol="0">
            <a:spAutoFit/>
          </a:bodyPr>
          <a:lstStyle/>
          <a:p>
            <a:r>
              <a:rPr lang="en-US" sz="4400" b="1" dirty="0">
                <a:solidFill>
                  <a:prstClr val="black"/>
                </a:solidFill>
                <a:latin typeface="Calibri"/>
              </a:rPr>
              <a:t>0% Local Control</a:t>
            </a:r>
          </a:p>
        </p:txBody>
      </p:sp>
      <p:sp>
        <p:nvSpPr>
          <p:cNvPr id="10" name="Title 1">
            <a:extLst>
              <a:ext uri="{FF2B5EF4-FFF2-40B4-BE49-F238E27FC236}">
                <a16:creationId xmlns:a16="http://schemas.microsoft.com/office/drawing/2014/main" id="{95BFE25E-47FA-439A-9C06-92B24E44A880}"/>
              </a:ext>
            </a:extLst>
          </p:cNvPr>
          <p:cNvSpPr txBox="1">
            <a:spLocks/>
          </p:cNvSpPr>
          <p:nvPr/>
        </p:nvSpPr>
        <p:spPr>
          <a:xfrm>
            <a:off x="5844364" y="38045"/>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2400" dirty="0">
                <a:solidFill>
                  <a:prstClr val="black"/>
                </a:solidFill>
                <a:latin typeface="Calibri"/>
              </a:rPr>
              <a:t>DGLVR introduction</a:t>
            </a:r>
          </a:p>
        </p:txBody>
      </p:sp>
      <p:sp>
        <p:nvSpPr>
          <p:cNvPr id="11" name="Title 1">
            <a:extLst>
              <a:ext uri="{FF2B5EF4-FFF2-40B4-BE49-F238E27FC236}">
                <a16:creationId xmlns:a16="http://schemas.microsoft.com/office/drawing/2014/main" id="{EB4D2601-DBE8-4C88-AC58-83A401695057}"/>
              </a:ext>
            </a:extLst>
          </p:cNvPr>
          <p:cNvSpPr txBox="1">
            <a:spLocks/>
          </p:cNvSpPr>
          <p:nvPr/>
        </p:nvSpPr>
        <p:spPr>
          <a:xfrm>
            <a:off x="258726" y="8390"/>
            <a:ext cx="438770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DGLVR Quality Assurance Board</a:t>
            </a:r>
          </a:p>
        </p:txBody>
      </p:sp>
    </p:spTree>
    <p:extLst>
      <p:ext uri="{BB962C8B-B14F-4D97-AF65-F5344CB8AC3E}">
        <p14:creationId xmlns:p14="http://schemas.microsoft.com/office/powerpoint/2010/main" val="400464357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609601"/>
            <a:ext cx="8382000" cy="1661993"/>
          </a:xfrm>
          <a:prstGeom prst="rect">
            <a:avLst/>
          </a:prstGeom>
          <a:noFill/>
        </p:spPr>
        <p:txBody>
          <a:bodyPr wrap="square" rtlCol="0">
            <a:spAutoFit/>
          </a:bodyPr>
          <a:lstStyle/>
          <a:p>
            <a:r>
              <a:rPr lang="en-US" sz="3200" b="1" dirty="0">
                <a:solidFill>
                  <a:srgbClr val="FF0000"/>
                </a:solidFill>
                <a:latin typeface="Calibri"/>
              </a:rPr>
              <a:t>What do we mean by “Local Control”?</a:t>
            </a:r>
            <a:endParaRPr lang="en-US" sz="2800" u="sng" dirty="0">
              <a:solidFill>
                <a:srgbClr val="FF0000"/>
              </a:solidFill>
              <a:latin typeface="Calibri"/>
            </a:endParaRPr>
          </a:p>
          <a:p>
            <a:endParaRPr lang="en-US" sz="1400" b="1" dirty="0">
              <a:solidFill>
                <a:prstClr val="white"/>
              </a:solidFill>
              <a:latin typeface="Calibri"/>
            </a:endParaRPr>
          </a:p>
          <a:p>
            <a:pPr marL="457200" indent="-457200">
              <a:buFont typeface="Arial" panose="020B0604020202020204" pitchFamily="34" charset="0"/>
              <a:buChar char="•"/>
            </a:pPr>
            <a:endParaRPr lang="en-US" sz="2800" dirty="0">
              <a:solidFill>
                <a:prstClr val="white"/>
              </a:solidFill>
              <a:latin typeface="Calibri"/>
            </a:endParaRPr>
          </a:p>
          <a:p>
            <a:pPr marL="914400" lvl="1" indent="-457200">
              <a:buFont typeface="Arial" panose="020B0604020202020204" pitchFamily="34" charset="0"/>
              <a:buChar char="•"/>
            </a:pPr>
            <a:endParaRPr lang="en-US" sz="2800" dirty="0">
              <a:solidFill>
                <a:prstClr val="white"/>
              </a:solidFill>
              <a:latin typeface="Calibri"/>
            </a:endParaRPr>
          </a:p>
        </p:txBody>
      </p:sp>
      <p:pic>
        <p:nvPicPr>
          <p:cNvPr id="4102" name="Picture 6" descr="http://farm2.staticflickr.com/1141/3165496861_bed9879c22_o.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495425" y="1883866"/>
            <a:ext cx="9144000" cy="49741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1143001"/>
            <a:ext cx="4628768" cy="769441"/>
          </a:xfrm>
          <a:prstGeom prst="rect">
            <a:avLst/>
          </a:prstGeom>
          <a:noFill/>
        </p:spPr>
        <p:txBody>
          <a:bodyPr wrap="none" rtlCol="0">
            <a:spAutoFit/>
          </a:bodyPr>
          <a:lstStyle/>
          <a:p>
            <a:r>
              <a:rPr lang="en-US" sz="4400" b="1" dirty="0">
                <a:solidFill>
                  <a:prstClr val="black"/>
                </a:solidFill>
                <a:latin typeface="Calibri"/>
              </a:rPr>
              <a:t>100% Local Control</a:t>
            </a:r>
          </a:p>
        </p:txBody>
      </p:sp>
      <p:sp>
        <p:nvSpPr>
          <p:cNvPr id="9" name="Title 1">
            <a:extLst>
              <a:ext uri="{FF2B5EF4-FFF2-40B4-BE49-F238E27FC236}">
                <a16:creationId xmlns:a16="http://schemas.microsoft.com/office/drawing/2014/main" id="{7F90BFB3-C823-42F7-95A7-DB603F913280}"/>
              </a:ext>
            </a:extLst>
          </p:cNvPr>
          <p:cNvSpPr txBox="1">
            <a:spLocks/>
          </p:cNvSpPr>
          <p:nvPr/>
        </p:nvSpPr>
        <p:spPr>
          <a:xfrm>
            <a:off x="5844364" y="38045"/>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2400" dirty="0">
                <a:solidFill>
                  <a:prstClr val="black"/>
                </a:solidFill>
                <a:latin typeface="Calibri"/>
              </a:rPr>
              <a:t>DGLVR introduction</a:t>
            </a:r>
          </a:p>
        </p:txBody>
      </p:sp>
      <p:sp>
        <p:nvSpPr>
          <p:cNvPr id="10" name="Title 1">
            <a:extLst>
              <a:ext uri="{FF2B5EF4-FFF2-40B4-BE49-F238E27FC236}">
                <a16:creationId xmlns:a16="http://schemas.microsoft.com/office/drawing/2014/main" id="{6CAEF2D6-B07D-4134-9249-8F8DB2EC03C9}"/>
              </a:ext>
            </a:extLst>
          </p:cNvPr>
          <p:cNvSpPr txBox="1">
            <a:spLocks/>
          </p:cNvSpPr>
          <p:nvPr/>
        </p:nvSpPr>
        <p:spPr>
          <a:xfrm>
            <a:off x="258726" y="8390"/>
            <a:ext cx="438770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DGLVR Quality Assurance Board</a:t>
            </a:r>
          </a:p>
        </p:txBody>
      </p:sp>
    </p:spTree>
    <p:extLst>
      <p:ext uri="{BB962C8B-B14F-4D97-AF65-F5344CB8AC3E}">
        <p14:creationId xmlns:p14="http://schemas.microsoft.com/office/powerpoint/2010/main" val="275464407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7825" y="609601"/>
            <a:ext cx="8382000" cy="1661993"/>
          </a:xfrm>
          <a:prstGeom prst="rect">
            <a:avLst/>
          </a:prstGeom>
          <a:noFill/>
        </p:spPr>
        <p:txBody>
          <a:bodyPr wrap="square" rtlCol="0">
            <a:spAutoFit/>
          </a:bodyPr>
          <a:lstStyle/>
          <a:p>
            <a:r>
              <a:rPr lang="en-US" sz="3200" b="1" dirty="0">
                <a:solidFill>
                  <a:srgbClr val="FF0000"/>
                </a:solidFill>
                <a:latin typeface="Calibri"/>
              </a:rPr>
              <a:t>What do we mean by “Local Control”?</a:t>
            </a:r>
            <a:endParaRPr lang="en-US" sz="2800" u="sng" dirty="0">
              <a:solidFill>
                <a:srgbClr val="FF0000"/>
              </a:solidFill>
              <a:latin typeface="Calibri"/>
            </a:endParaRPr>
          </a:p>
          <a:p>
            <a:endParaRPr lang="en-US" sz="1400" b="1" dirty="0">
              <a:solidFill>
                <a:prstClr val="white"/>
              </a:solidFill>
              <a:latin typeface="Calibri"/>
            </a:endParaRPr>
          </a:p>
          <a:p>
            <a:pPr marL="457200" indent="-457200">
              <a:buFont typeface="Arial" panose="020B0604020202020204" pitchFamily="34" charset="0"/>
              <a:buChar char="•"/>
            </a:pPr>
            <a:endParaRPr lang="en-US" sz="2800" dirty="0">
              <a:solidFill>
                <a:prstClr val="white"/>
              </a:solidFill>
              <a:latin typeface="Calibri"/>
            </a:endParaRPr>
          </a:p>
          <a:p>
            <a:pPr marL="914400" lvl="1" indent="-457200">
              <a:buFont typeface="Arial" panose="020B0604020202020204" pitchFamily="34" charset="0"/>
              <a:buChar char="•"/>
            </a:pPr>
            <a:endParaRPr lang="en-US" sz="2800" dirty="0">
              <a:solidFill>
                <a:prstClr val="white"/>
              </a:solidFill>
              <a:latin typeface="Calibri"/>
            </a:endParaRPr>
          </a:p>
        </p:txBody>
      </p:sp>
      <p:sp>
        <p:nvSpPr>
          <p:cNvPr id="3" name="TextBox 2"/>
          <p:cNvSpPr txBox="1"/>
          <p:nvPr/>
        </p:nvSpPr>
        <p:spPr>
          <a:xfrm>
            <a:off x="3238819" y="1066800"/>
            <a:ext cx="5308313" cy="1446550"/>
          </a:xfrm>
          <a:prstGeom prst="rect">
            <a:avLst/>
          </a:prstGeom>
          <a:noFill/>
        </p:spPr>
        <p:txBody>
          <a:bodyPr wrap="none" rtlCol="0">
            <a:spAutoFit/>
          </a:bodyPr>
          <a:lstStyle/>
          <a:p>
            <a:r>
              <a:rPr lang="en-US" sz="4400" b="1" dirty="0">
                <a:solidFill>
                  <a:prstClr val="black"/>
                </a:solidFill>
                <a:latin typeface="Calibri"/>
              </a:rPr>
              <a:t>Effective local control</a:t>
            </a:r>
          </a:p>
          <a:p>
            <a:r>
              <a:rPr lang="en-US" sz="4400" b="1" dirty="0">
                <a:solidFill>
                  <a:prstClr val="white"/>
                </a:solidFill>
                <a:latin typeface="Calibri"/>
              </a:rPr>
              <a:t>“lanes and guiderails”</a:t>
            </a:r>
          </a:p>
        </p:txBody>
      </p:sp>
      <p:pic>
        <p:nvPicPr>
          <p:cNvPr id="1026" name="Picture 2" descr="http://extras.mnginteractive.com/live/media/site21/2013/0720/20130720_071237_0217HOV.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63"/>
          <a:stretch/>
        </p:blipFill>
        <p:spPr bwMode="auto">
          <a:xfrm>
            <a:off x="1476900" y="1828800"/>
            <a:ext cx="9191100" cy="50292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35554EAA-73B2-4494-BEAE-6AE5346823D1}"/>
              </a:ext>
            </a:extLst>
          </p:cNvPr>
          <p:cNvSpPr txBox="1">
            <a:spLocks/>
          </p:cNvSpPr>
          <p:nvPr/>
        </p:nvSpPr>
        <p:spPr>
          <a:xfrm>
            <a:off x="5844364" y="38045"/>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2400" dirty="0">
                <a:solidFill>
                  <a:prstClr val="black"/>
                </a:solidFill>
                <a:latin typeface="Calibri"/>
              </a:rPr>
              <a:t>DGLVR introduction</a:t>
            </a:r>
          </a:p>
        </p:txBody>
      </p:sp>
      <p:sp>
        <p:nvSpPr>
          <p:cNvPr id="10" name="Title 1">
            <a:extLst>
              <a:ext uri="{FF2B5EF4-FFF2-40B4-BE49-F238E27FC236}">
                <a16:creationId xmlns:a16="http://schemas.microsoft.com/office/drawing/2014/main" id="{41FEEC5E-9B6E-42DD-A478-6065BD5C6921}"/>
              </a:ext>
            </a:extLst>
          </p:cNvPr>
          <p:cNvSpPr txBox="1">
            <a:spLocks/>
          </p:cNvSpPr>
          <p:nvPr/>
        </p:nvSpPr>
        <p:spPr>
          <a:xfrm>
            <a:off x="258726" y="8390"/>
            <a:ext cx="438770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DGLVR Quality Assurance Board</a:t>
            </a:r>
          </a:p>
        </p:txBody>
      </p:sp>
    </p:spTree>
    <p:extLst>
      <p:ext uri="{BB962C8B-B14F-4D97-AF65-F5344CB8AC3E}">
        <p14:creationId xmlns:p14="http://schemas.microsoft.com/office/powerpoint/2010/main" val="1872151040"/>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3CC3097-DB5B-4FBD-B9F0-24BEE3D4EC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0" y="2530832"/>
            <a:ext cx="2871802" cy="1670867"/>
          </a:xfrm>
          <a:prstGeom prst="rect">
            <a:avLst/>
          </a:prstGeom>
        </p:spPr>
      </p:pic>
      <p:pic>
        <p:nvPicPr>
          <p:cNvPr id="16" name="Picture 5" descr="scc_color">
            <a:extLst>
              <a:ext uri="{FF2B5EF4-FFF2-40B4-BE49-F238E27FC236}">
                <a16:creationId xmlns:a16="http://schemas.microsoft.com/office/drawing/2014/main" id="{01974019-85F6-445F-B92B-5522CE57F7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88398" y="496083"/>
            <a:ext cx="1925679" cy="1305669"/>
          </a:xfrm>
          <a:prstGeom prst="rect">
            <a:avLst/>
          </a:prstGeom>
          <a:noFill/>
          <a:ln w="9525">
            <a:noFill/>
            <a:miter lim="800000"/>
            <a:headEnd/>
            <a:tailEnd/>
          </a:ln>
        </p:spPr>
      </p:pic>
      <p:sp>
        <p:nvSpPr>
          <p:cNvPr id="18" name="TextBox 17">
            <a:extLst>
              <a:ext uri="{FF2B5EF4-FFF2-40B4-BE49-F238E27FC236}">
                <a16:creationId xmlns:a16="http://schemas.microsoft.com/office/drawing/2014/main" id="{A53ADAE8-F798-4CDD-BDF6-279969F3A281}"/>
              </a:ext>
            </a:extLst>
          </p:cNvPr>
          <p:cNvSpPr txBox="1"/>
          <p:nvPr/>
        </p:nvSpPr>
        <p:spPr>
          <a:xfrm>
            <a:off x="4578517" y="496083"/>
            <a:ext cx="5953979" cy="2092881"/>
          </a:xfrm>
          <a:prstGeom prst="rect">
            <a:avLst/>
          </a:prstGeom>
          <a:noFill/>
        </p:spPr>
        <p:txBody>
          <a:bodyPr wrap="square" rtlCol="0">
            <a:spAutoFit/>
          </a:bodyPr>
          <a:lstStyle/>
          <a:p>
            <a:pPr lvl="1" algn="ctr"/>
            <a:r>
              <a:rPr lang="en-US" sz="2800" dirty="0">
                <a:solidFill>
                  <a:prstClr val="black"/>
                </a:solidFill>
                <a:latin typeface="Calibri"/>
              </a:rPr>
              <a:t>SCC provides funding to county conservation districts</a:t>
            </a:r>
          </a:p>
          <a:p>
            <a:pPr lvl="1" algn="ctr"/>
            <a:r>
              <a:rPr lang="en-US" sz="2800" dirty="0">
                <a:solidFill>
                  <a:prstClr val="black"/>
                </a:solidFill>
                <a:latin typeface="Calibri"/>
              </a:rPr>
              <a:t>&amp;</a:t>
            </a:r>
          </a:p>
          <a:p>
            <a:pPr lvl="1" algn="ctr"/>
            <a:r>
              <a:rPr lang="en-US" sz="2800" dirty="0">
                <a:solidFill>
                  <a:prstClr val="black"/>
                </a:solidFill>
                <a:latin typeface="Calibri"/>
              </a:rPr>
              <a:t>Establishes statewide DGLVR policy</a:t>
            </a:r>
          </a:p>
          <a:p>
            <a:pPr lvl="1"/>
            <a:endParaRPr lang="en-US" dirty="0">
              <a:solidFill>
                <a:prstClr val="black"/>
              </a:solidFill>
              <a:latin typeface="Calibri"/>
            </a:endParaRPr>
          </a:p>
        </p:txBody>
      </p:sp>
      <p:sp>
        <p:nvSpPr>
          <p:cNvPr id="19" name="Arrow: Down 18">
            <a:extLst>
              <a:ext uri="{FF2B5EF4-FFF2-40B4-BE49-F238E27FC236}">
                <a16:creationId xmlns:a16="http://schemas.microsoft.com/office/drawing/2014/main" id="{06C4705E-7D15-46CF-A3F9-ED6275245755}"/>
              </a:ext>
            </a:extLst>
          </p:cNvPr>
          <p:cNvSpPr/>
          <p:nvPr/>
        </p:nvSpPr>
        <p:spPr>
          <a:xfrm>
            <a:off x="3226033" y="1813344"/>
            <a:ext cx="702747" cy="69718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27" name="TextBox 26">
            <a:extLst>
              <a:ext uri="{FF2B5EF4-FFF2-40B4-BE49-F238E27FC236}">
                <a16:creationId xmlns:a16="http://schemas.microsoft.com/office/drawing/2014/main" id="{0E3D3962-ACAB-42C5-86A6-BC0DB0BB64CF}"/>
              </a:ext>
            </a:extLst>
          </p:cNvPr>
          <p:cNvSpPr txBox="1"/>
          <p:nvPr/>
        </p:nvSpPr>
        <p:spPr>
          <a:xfrm>
            <a:off x="4984450" y="2802343"/>
            <a:ext cx="5278083" cy="1815882"/>
          </a:xfrm>
          <a:prstGeom prst="rect">
            <a:avLst/>
          </a:prstGeom>
          <a:noFill/>
        </p:spPr>
        <p:txBody>
          <a:bodyPr wrap="square" rtlCol="0">
            <a:spAutoFit/>
          </a:bodyPr>
          <a:lstStyle/>
          <a:p>
            <a:pPr lvl="1" algn="ctr"/>
            <a:r>
              <a:rPr lang="en-US" sz="2800" dirty="0">
                <a:solidFill>
                  <a:prstClr val="black"/>
                </a:solidFill>
                <a:latin typeface="Calibri"/>
              </a:rPr>
              <a:t>County conservation district runs local DGLVR Program</a:t>
            </a:r>
            <a:r>
              <a:rPr lang="en-US" dirty="0">
                <a:solidFill>
                  <a:prstClr val="black"/>
                </a:solidFill>
                <a:latin typeface="Calibri"/>
              </a:rPr>
              <a:t> </a:t>
            </a:r>
          </a:p>
          <a:p>
            <a:pPr lvl="1" algn="ctr"/>
            <a:r>
              <a:rPr lang="en-US" sz="2800" dirty="0">
                <a:solidFill>
                  <a:prstClr val="black"/>
                </a:solidFill>
                <a:latin typeface="Calibri"/>
              </a:rPr>
              <a:t>&amp; </a:t>
            </a:r>
          </a:p>
          <a:p>
            <a:pPr lvl="1" algn="ctr"/>
            <a:r>
              <a:rPr lang="en-US" sz="2800" dirty="0">
                <a:solidFill>
                  <a:prstClr val="black"/>
                </a:solidFill>
                <a:latin typeface="Calibri"/>
              </a:rPr>
              <a:t>Establishes local DGLVR policy  </a:t>
            </a:r>
          </a:p>
        </p:txBody>
      </p:sp>
      <p:sp>
        <p:nvSpPr>
          <p:cNvPr id="17" name="Title 1">
            <a:extLst>
              <a:ext uri="{FF2B5EF4-FFF2-40B4-BE49-F238E27FC236}">
                <a16:creationId xmlns:a16="http://schemas.microsoft.com/office/drawing/2014/main" id="{2538F67A-3E48-40B0-83B8-BAC710A29DBC}"/>
              </a:ext>
            </a:extLst>
          </p:cNvPr>
          <p:cNvSpPr txBox="1">
            <a:spLocks/>
          </p:cNvSpPr>
          <p:nvPr/>
        </p:nvSpPr>
        <p:spPr>
          <a:xfrm>
            <a:off x="5844364" y="38045"/>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2400" dirty="0">
                <a:solidFill>
                  <a:prstClr val="black"/>
                </a:solidFill>
                <a:latin typeface="Calibri"/>
              </a:rPr>
              <a:t>DGLVR introduction</a:t>
            </a:r>
          </a:p>
        </p:txBody>
      </p:sp>
      <p:sp>
        <p:nvSpPr>
          <p:cNvPr id="28" name="Title 1">
            <a:extLst>
              <a:ext uri="{FF2B5EF4-FFF2-40B4-BE49-F238E27FC236}">
                <a16:creationId xmlns:a16="http://schemas.microsoft.com/office/drawing/2014/main" id="{B6DD35A8-8513-4249-9EA0-9410FCBA3C96}"/>
              </a:ext>
            </a:extLst>
          </p:cNvPr>
          <p:cNvSpPr txBox="1">
            <a:spLocks/>
          </p:cNvSpPr>
          <p:nvPr/>
        </p:nvSpPr>
        <p:spPr>
          <a:xfrm>
            <a:off x="258726" y="8390"/>
            <a:ext cx="438770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DGLVR Quality Assurance Board</a:t>
            </a:r>
          </a:p>
        </p:txBody>
      </p:sp>
    </p:spTree>
    <p:extLst>
      <p:ext uri="{BB962C8B-B14F-4D97-AF65-F5344CB8AC3E}">
        <p14:creationId xmlns:p14="http://schemas.microsoft.com/office/powerpoint/2010/main" val="29333812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3CC3097-DB5B-4FBD-B9F0-24BEE3D4EC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0" y="2530832"/>
            <a:ext cx="2871802" cy="1670867"/>
          </a:xfrm>
          <a:prstGeom prst="rect">
            <a:avLst/>
          </a:prstGeom>
        </p:spPr>
      </p:pic>
      <p:pic>
        <p:nvPicPr>
          <p:cNvPr id="16" name="Picture 5" descr="scc_color">
            <a:extLst>
              <a:ext uri="{FF2B5EF4-FFF2-40B4-BE49-F238E27FC236}">
                <a16:creationId xmlns:a16="http://schemas.microsoft.com/office/drawing/2014/main" id="{01974019-85F6-445F-B92B-5522CE57F7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88398" y="496083"/>
            <a:ext cx="1925679" cy="1305669"/>
          </a:xfrm>
          <a:prstGeom prst="rect">
            <a:avLst/>
          </a:prstGeom>
          <a:noFill/>
          <a:ln w="9525">
            <a:noFill/>
            <a:miter lim="800000"/>
            <a:headEnd/>
            <a:tailEnd/>
          </a:ln>
        </p:spPr>
      </p:pic>
      <p:sp>
        <p:nvSpPr>
          <p:cNvPr id="19" name="Arrow: Down 18">
            <a:extLst>
              <a:ext uri="{FF2B5EF4-FFF2-40B4-BE49-F238E27FC236}">
                <a16:creationId xmlns:a16="http://schemas.microsoft.com/office/drawing/2014/main" id="{06C4705E-7D15-46CF-A3F9-ED6275245755}"/>
              </a:ext>
            </a:extLst>
          </p:cNvPr>
          <p:cNvSpPr/>
          <p:nvPr/>
        </p:nvSpPr>
        <p:spPr>
          <a:xfrm>
            <a:off x="3226033" y="1813344"/>
            <a:ext cx="702747" cy="69718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pic>
        <p:nvPicPr>
          <p:cNvPr id="23" name="Picture 22">
            <a:extLst>
              <a:ext uri="{FF2B5EF4-FFF2-40B4-BE49-F238E27FC236}">
                <a16:creationId xmlns:a16="http://schemas.microsoft.com/office/drawing/2014/main" id="{D414C6B6-53B9-432E-8167-D657FC7D4D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0" y="5034752"/>
            <a:ext cx="2875318" cy="1670867"/>
          </a:xfrm>
          <a:prstGeom prst="rect">
            <a:avLst/>
          </a:prstGeom>
        </p:spPr>
      </p:pic>
      <p:sp>
        <p:nvSpPr>
          <p:cNvPr id="25" name="Arrow: Down 24">
            <a:extLst>
              <a:ext uri="{FF2B5EF4-FFF2-40B4-BE49-F238E27FC236}">
                <a16:creationId xmlns:a16="http://schemas.microsoft.com/office/drawing/2014/main" id="{8C459643-B1CB-4516-B6F5-5B4E0C033F3A}"/>
              </a:ext>
            </a:extLst>
          </p:cNvPr>
          <p:cNvSpPr/>
          <p:nvPr/>
        </p:nvSpPr>
        <p:spPr>
          <a:xfrm>
            <a:off x="3283852" y="4380593"/>
            <a:ext cx="702747" cy="69718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29" name="TextBox 28">
            <a:extLst>
              <a:ext uri="{FF2B5EF4-FFF2-40B4-BE49-F238E27FC236}">
                <a16:creationId xmlns:a16="http://schemas.microsoft.com/office/drawing/2014/main" id="{252EC7A4-10D1-4E74-85A3-C67DDDA075B1}"/>
              </a:ext>
            </a:extLst>
          </p:cNvPr>
          <p:cNvSpPr txBox="1"/>
          <p:nvPr/>
        </p:nvSpPr>
        <p:spPr>
          <a:xfrm>
            <a:off x="5447920" y="5177687"/>
            <a:ext cx="4645465" cy="1384995"/>
          </a:xfrm>
          <a:prstGeom prst="rect">
            <a:avLst/>
          </a:prstGeom>
          <a:noFill/>
        </p:spPr>
        <p:txBody>
          <a:bodyPr wrap="square" rtlCol="0">
            <a:spAutoFit/>
          </a:bodyPr>
          <a:lstStyle/>
          <a:p>
            <a:pPr lvl="1" algn="ctr"/>
            <a:r>
              <a:rPr lang="en-US" sz="2800" dirty="0">
                <a:solidFill>
                  <a:prstClr val="black"/>
                </a:solidFill>
                <a:latin typeface="Calibri"/>
              </a:rPr>
              <a:t>Local road owners apply to</a:t>
            </a:r>
          </a:p>
          <a:p>
            <a:pPr lvl="1" algn="ctr"/>
            <a:r>
              <a:rPr lang="en-US" sz="2800" dirty="0">
                <a:solidFill>
                  <a:prstClr val="black"/>
                </a:solidFill>
                <a:latin typeface="Calibri"/>
              </a:rPr>
              <a:t>conservation district for DGLVR grants </a:t>
            </a:r>
            <a:endParaRPr lang="en-US" dirty="0">
              <a:solidFill>
                <a:prstClr val="black"/>
              </a:solidFill>
              <a:latin typeface="Calibri"/>
            </a:endParaRPr>
          </a:p>
        </p:txBody>
      </p:sp>
      <p:sp>
        <p:nvSpPr>
          <p:cNvPr id="17" name="Title 1">
            <a:extLst>
              <a:ext uri="{FF2B5EF4-FFF2-40B4-BE49-F238E27FC236}">
                <a16:creationId xmlns:a16="http://schemas.microsoft.com/office/drawing/2014/main" id="{2538F67A-3E48-40B0-83B8-BAC710A29DBC}"/>
              </a:ext>
            </a:extLst>
          </p:cNvPr>
          <p:cNvSpPr txBox="1">
            <a:spLocks/>
          </p:cNvSpPr>
          <p:nvPr/>
        </p:nvSpPr>
        <p:spPr>
          <a:xfrm>
            <a:off x="5844364" y="38045"/>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2400" dirty="0">
                <a:solidFill>
                  <a:prstClr val="black"/>
                </a:solidFill>
                <a:latin typeface="Calibri"/>
              </a:rPr>
              <a:t>DGLVR introduction</a:t>
            </a:r>
          </a:p>
        </p:txBody>
      </p:sp>
      <p:sp>
        <p:nvSpPr>
          <p:cNvPr id="28" name="Title 1">
            <a:extLst>
              <a:ext uri="{FF2B5EF4-FFF2-40B4-BE49-F238E27FC236}">
                <a16:creationId xmlns:a16="http://schemas.microsoft.com/office/drawing/2014/main" id="{B6DD35A8-8513-4249-9EA0-9410FCBA3C96}"/>
              </a:ext>
            </a:extLst>
          </p:cNvPr>
          <p:cNvSpPr txBox="1">
            <a:spLocks/>
          </p:cNvSpPr>
          <p:nvPr/>
        </p:nvSpPr>
        <p:spPr>
          <a:xfrm>
            <a:off x="258726" y="8390"/>
            <a:ext cx="438770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DGLVR Quality Assurance Board</a:t>
            </a:r>
          </a:p>
        </p:txBody>
      </p:sp>
      <p:sp>
        <p:nvSpPr>
          <p:cNvPr id="12" name="TextBox 11">
            <a:extLst>
              <a:ext uri="{FF2B5EF4-FFF2-40B4-BE49-F238E27FC236}">
                <a16:creationId xmlns:a16="http://schemas.microsoft.com/office/drawing/2014/main" id="{9163D9C5-8617-4C97-8317-07C179BE1C3E}"/>
              </a:ext>
            </a:extLst>
          </p:cNvPr>
          <p:cNvSpPr txBox="1"/>
          <p:nvPr/>
        </p:nvSpPr>
        <p:spPr>
          <a:xfrm>
            <a:off x="4646428" y="2802344"/>
            <a:ext cx="6719870" cy="1815882"/>
          </a:xfrm>
          <a:prstGeom prst="rect">
            <a:avLst/>
          </a:prstGeom>
          <a:noFill/>
        </p:spPr>
        <p:txBody>
          <a:bodyPr wrap="square" rtlCol="0">
            <a:spAutoFit/>
          </a:bodyPr>
          <a:lstStyle/>
          <a:p>
            <a:pPr lvl="1" algn="ctr"/>
            <a:r>
              <a:rPr lang="en-US" sz="2800" dirty="0">
                <a:solidFill>
                  <a:prstClr val="black"/>
                </a:solidFill>
                <a:latin typeface="Calibri"/>
              </a:rPr>
              <a:t>County QAB provides recommendations to conservation district board</a:t>
            </a:r>
          </a:p>
          <a:p>
            <a:pPr marL="914400" lvl="1" indent="-457200" algn="ctr">
              <a:buFont typeface="Arial" panose="020B0604020202020204" pitchFamily="34" charset="0"/>
              <a:buChar char="•"/>
            </a:pPr>
            <a:r>
              <a:rPr lang="en-US" sz="2800" dirty="0">
                <a:solidFill>
                  <a:prstClr val="black"/>
                </a:solidFill>
                <a:latin typeface="Calibri"/>
              </a:rPr>
              <a:t>Which projects to fund</a:t>
            </a:r>
          </a:p>
          <a:p>
            <a:pPr marL="914400" lvl="1" indent="-457200" algn="ctr">
              <a:buFont typeface="Arial" panose="020B0604020202020204" pitchFamily="34" charset="0"/>
              <a:buChar char="•"/>
            </a:pPr>
            <a:r>
              <a:rPr lang="en-US" sz="2800" dirty="0">
                <a:solidFill>
                  <a:prstClr val="black"/>
                </a:solidFill>
                <a:latin typeface="Calibri"/>
              </a:rPr>
              <a:t>Local policies</a:t>
            </a:r>
          </a:p>
        </p:txBody>
      </p:sp>
      <p:sp>
        <p:nvSpPr>
          <p:cNvPr id="13" name="TextBox 12">
            <a:extLst>
              <a:ext uri="{FF2B5EF4-FFF2-40B4-BE49-F238E27FC236}">
                <a16:creationId xmlns:a16="http://schemas.microsoft.com/office/drawing/2014/main" id="{BA729D6B-9684-43D4-B33D-C02867FF8340}"/>
              </a:ext>
            </a:extLst>
          </p:cNvPr>
          <p:cNvSpPr txBox="1"/>
          <p:nvPr/>
        </p:nvSpPr>
        <p:spPr>
          <a:xfrm>
            <a:off x="4578517" y="496083"/>
            <a:ext cx="5953979" cy="2092881"/>
          </a:xfrm>
          <a:prstGeom prst="rect">
            <a:avLst/>
          </a:prstGeom>
          <a:noFill/>
        </p:spPr>
        <p:txBody>
          <a:bodyPr wrap="square" rtlCol="0">
            <a:spAutoFit/>
          </a:bodyPr>
          <a:lstStyle/>
          <a:p>
            <a:pPr lvl="1" algn="ctr"/>
            <a:r>
              <a:rPr lang="en-US" sz="2800" dirty="0">
                <a:solidFill>
                  <a:prstClr val="black"/>
                </a:solidFill>
                <a:latin typeface="Calibri"/>
              </a:rPr>
              <a:t>SCC provides funding to county conservation districts</a:t>
            </a:r>
          </a:p>
          <a:p>
            <a:pPr lvl="1" algn="ctr"/>
            <a:r>
              <a:rPr lang="en-US" sz="2800" dirty="0">
                <a:solidFill>
                  <a:prstClr val="black"/>
                </a:solidFill>
                <a:latin typeface="Calibri"/>
              </a:rPr>
              <a:t>&amp;</a:t>
            </a:r>
          </a:p>
          <a:p>
            <a:pPr lvl="1" algn="ctr"/>
            <a:r>
              <a:rPr lang="en-US" sz="2800" dirty="0">
                <a:solidFill>
                  <a:prstClr val="black"/>
                </a:solidFill>
                <a:latin typeface="Calibri"/>
              </a:rPr>
              <a:t>Establishes statewide DGLVR policy</a:t>
            </a:r>
          </a:p>
          <a:p>
            <a:pPr lvl="1"/>
            <a:endParaRPr lang="en-US" dirty="0">
              <a:solidFill>
                <a:prstClr val="black"/>
              </a:solidFill>
              <a:latin typeface="Calibri"/>
            </a:endParaRPr>
          </a:p>
        </p:txBody>
      </p:sp>
    </p:spTree>
    <p:extLst>
      <p:ext uri="{BB962C8B-B14F-4D97-AF65-F5344CB8AC3E}">
        <p14:creationId xmlns:p14="http://schemas.microsoft.com/office/powerpoint/2010/main" val="31579467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3CC3097-DB5B-4FBD-B9F0-24BEE3D4EC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3198" y="2515592"/>
            <a:ext cx="2871802" cy="1670867"/>
          </a:xfrm>
          <a:prstGeom prst="rect">
            <a:avLst/>
          </a:prstGeom>
        </p:spPr>
      </p:pic>
      <p:pic>
        <p:nvPicPr>
          <p:cNvPr id="16" name="Picture 5" descr="scc_color">
            <a:extLst>
              <a:ext uri="{FF2B5EF4-FFF2-40B4-BE49-F238E27FC236}">
                <a16:creationId xmlns:a16="http://schemas.microsoft.com/office/drawing/2014/main" id="{01974019-85F6-445F-B92B-5522CE57F7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5596" y="480843"/>
            <a:ext cx="1925679" cy="1305669"/>
          </a:xfrm>
          <a:prstGeom prst="rect">
            <a:avLst/>
          </a:prstGeom>
          <a:noFill/>
          <a:ln w="9525">
            <a:noFill/>
            <a:miter lim="800000"/>
            <a:headEnd/>
            <a:tailEnd/>
          </a:ln>
        </p:spPr>
      </p:pic>
      <p:sp>
        <p:nvSpPr>
          <p:cNvPr id="18" name="TextBox 17">
            <a:extLst>
              <a:ext uri="{FF2B5EF4-FFF2-40B4-BE49-F238E27FC236}">
                <a16:creationId xmlns:a16="http://schemas.microsoft.com/office/drawing/2014/main" id="{A53ADAE8-F798-4CDD-BDF6-279969F3A281}"/>
              </a:ext>
            </a:extLst>
          </p:cNvPr>
          <p:cNvSpPr txBox="1"/>
          <p:nvPr/>
        </p:nvSpPr>
        <p:spPr>
          <a:xfrm>
            <a:off x="6388838" y="697815"/>
            <a:ext cx="3873927" cy="1661993"/>
          </a:xfrm>
          <a:prstGeom prst="rect">
            <a:avLst/>
          </a:prstGeom>
          <a:noFill/>
        </p:spPr>
        <p:txBody>
          <a:bodyPr wrap="square" rtlCol="0">
            <a:spAutoFit/>
          </a:bodyPr>
          <a:lstStyle/>
          <a:p>
            <a:pPr lvl="1" algn="ctr"/>
            <a:r>
              <a:rPr lang="en-US" sz="2800" dirty="0">
                <a:solidFill>
                  <a:prstClr val="black"/>
                </a:solidFill>
                <a:latin typeface="Calibri"/>
              </a:rPr>
              <a:t>Penn State CDGRS receives funding and guidance from SCC</a:t>
            </a:r>
          </a:p>
          <a:p>
            <a:pPr lvl="1"/>
            <a:endParaRPr lang="en-US" dirty="0">
              <a:solidFill>
                <a:prstClr val="black"/>
              </a:solidFill>
              <a:latin typeface="Calibri"/>
            </a:endParaRPr>
          </a:p>
        </p:txBody>
      </p:sp>
      <p:sp>
        <p:nvSpPr>
          <p:cNvPr id="19" name="Arrow: Down 18">
            <a:extLst>
              <a:ext uri="{FF2B5EF4-FFF2-40B4-BE49-F238E27FC236}">
                <a16:creationId xmlns:a16="http://schemas.microsoft.com/office/drawing/2014/main" id="{06C4705E-7D15-46CF-A3F9-ED6275245755}"/>
              </a:ext>
            </a:extLst>
          </p:cNvPr>
          <p:cNvSpPr/>
          <p:nvPr/>
        </p:nvSpPr>
        <p:spPr>
          <a:xfrm>
            <a:off x="2643231" y="1798104"/>
            <a:ext cx="702747" cy="69718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pic>
        <p:nvPicPr>
          <p:cNvPr id="23" name="Picture 22">
            <a:extLst>
              <a:ext uri="{FF2B5EF4-FFF2-40B4-BE49-F238E27FC236}">
                <a16:creationId xmlns:a16="http://schemas.microsoft.com/office/drawing/2014/main" id="{D414C6B6-53B9-432E-8167-D657FC7D4D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03198" y="5019512"/>
            <a:ext cx="2875318" cy="1670867"/>
          </a:xfrm>
          <a:prstGeom prst="rect">
            <a:avLst/>
          </a:prstGeom>
        </p:spPr>
      </p:pic>
      <p:sp>
        <p:nvSpPr>
          <p:cNvPr id="25" name="Arrow: Down 24">
            <a:extLst>
              <a:ext uri="{FF2B5EF4-FFF2-40B4-BE49-F238E27FC236}">
                <a16:creationId xmlns:a16="http://schemas.microsoft.com/office/drawing/2014/main" id="{8C459643-B1CB-4516-B6F5-5B4E0C033F3A}"/>
              </a:ext>
            </a:extLst>
          </p:cNvPr>
          <p:cNvSpPr/>
          <p:nvPr/>
        </p:nvSpPr>
        <p:spPr>
          <a:xfrm>
            <a:off x="2701050" y="4365353"/>
            <a:ext cx="702747" cy="69718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pic>
        <p:nvPicPr>
          <p:cNvPr id="17" name="Picture 4" descr="cdgrs_logo_raster2">
            <a:extLst>
              <a:ext uri="{FF2B5EF4-FFF2-40B4-BE49-F238E27FC236}">
                <a16:creationId xmlns:a16="http://schemas.microsoft.com/office/drawing/2014/main" id="{2839F83A-1AEF-4250-8C40-00106157869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81365" y="2515592"/>
            <a:ext cx="3581400" cy="1088609"/>
          </a:xfrm>
          <a:prstGeom prst="rect">
            <a:avLst/>
          </a:prstGeom>
          <a:noFill/>
          <a:ln w="9525">
            <a:noFill/>
            <a:miter lim="800000"/>
            <a:headEnd/>
            <a:tailEnd/>
          </a:ln>
        </p:spPr>
      </p:pic>
      <p:sp>
        <p:nvSpPr>
          <p:cNvPr id="30" name="Arrow: Down 29">
            <a:extLst>
              <a:ext uri="{FF2B5EF4-FFF2-40B4-BE49-F238E27FC236}">
                <a16:creationId xmlns:a16="http://schemas.microsoft.com/office/drawing/2014/main" id="{FE0E842A-CA96-4DD3-A970-8C4D348666B1}"/>
              </a:ext>
            </a:extLst>
          </p:cNvPr>
          <p:cNvSpPr/>
          <p:nvPr/>
        </p:nvSpPr>
        <p:spPr>
          <a:xfrm rot="18178495">
            <a:off x="4869708" y="1581006"/>
            <a:ext cx="904503" cy="165273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27" name="Title 1">
            <a:extLst>
              <a:ext uri="{FF2B5EF4-FFF2-40B4-BE49-F238E27FC236}">
                <a16:creationId xmlns:a16="http://schemas.microsoft.com/office/drawing/2014/main" id="{4B08DB63-9978-4B90-B0B4-4AB9AA51B4AC}"/>
              </a:ext>
            </a:extLst>
          </p:cNvPr>
          <p:cNvSpPr txBox="1">
            <a:spLocks/>
          </p:cNvSpPr>
          <p:nvPr/>
        </p:nvSpPr>
        <p:spPr>
          <a:xfrm>
            <a:off x="5844364" y="38045"/>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2400" dirty="0">
                <a:solidFill>
                  <a:prstClr val="black"/>
                </a:solidFill>
                <a:latin typeface="Calibri"/>
              </a:rPr>
              <a:t>DGLVR introduction</a:t>
            </a:r>
          </a:p>
        </p:txBody>
      </p:sp>
      <p:sp>
        <p:nvSpPr>
          <p:cNvPr id="29" name="Title 1">
            <a:extLst>
              <a:ext uri="{FF2B5EF4-FFF2-40B4-BE49-F238E27FC236}">
                <a16:creationId xmlns:a16="http://schemas.microsoft.com/office/drawing/2014/main" id="{CBB2D07E-0585-47C0-9CEB-3C0870C807BF}"/>
              </a:ext>
            </a:extLst>
          </p:cNvPr>
          <p:cNvSpPr txBox="1">
            <a:spLocks/>
          </p:cNvSpPr>
          <p:nvPr/>
        </p:nvSpPr>
        <p:spPr>
          <a:xfrm>
            <a:off x="258726" y="8390"/>
            <a:ext cx="438770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DGLVR Quality Assurance Board</a:t>
            </a:r>
          </a:p>
        </p:txBody>
      </p:sp>
    </p:spTree>
    <p:extLst>
      <p:ext uri="{BB962C8B-B14F-4D97-AF65-F5344CB8AC3E}">
        <p14:creationId xmlns:p14="http://schemas.microsoft.com/office/powerpoint/2010/main" val="965521208"/>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3CC3097-DB5B-4FBD-B9F0-24BEE3D4EC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3198" y="2515592"/>
            <a:ext cx="2871802" cy="1670867"/>
          </a:xfrm>
          <a:prstGeom prst="rect">
            <a:avLst/>
          </a:prstGeom>
        </p:spPr>
      </p:pic>
      <p:pic>
        <p:nvPicPr>
          <p:cNvPr id="16" name="Picture 5" descr="scc_color">
            <a:extLst>
              <a:ext uri="{FF2B5EF4-FFF2-40B4-BE49-F238E27FC236}">
                <a16:creationId xmlns:a16="http://schemas.microsoft.com/office/drawing/2014/main" id="{01974019-85F6-445F-B92B-5522CE57F7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5596" y="480843"/>
            <a:ext cx="1925679" cy="1305669"/>
          </a:xfrm>
          <a:prstGeom prst="rect">
            <a:avLst/>
          </a:prstGeom>
          <a:noFill/>
          <a:ln w="9525">
            <a:noFill/>
            <a:miter lim="800000"/>
            <a:headEnd/>
            <a:tailEnd/>
          </a:ln>
        </p:spPr>
      </p:pic>
      <p:sp>
        <p:nvSpPr>
          <p:cNvPr id="19" name="Arrow: Down 18">
            <a:extLst>
              <a:ext uri="{FF2B5EF4-FFF2-40B4-BE49-F238E27FC236}">
                <a16:creationId xmlns:a16="http://schemas.microsoft.com/office/drawing/2014/main" id="{06C4705E-7D15-46CF-A3F9-ED6275245755}"/>
              </a:ext>
            </a:extLst>
          </p:cNvPr>
          <p:cNvSpPr/>
          <p:nvPr/>
        </p:nvSpPr>
        <p:spPr>
          <a:xfrm>
            <a:off x="2643231" y="1798104"/>
            <a:ext cx="702747" cy="69718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pic>
        <p:nvPicPr>
          <p:cNvPr id="23" name="Picture 22">
            <a:extLst>
              <a:ext uri="{FF2B5EF4-FFF2-40B4-BE49-F238E27FC236}">
                <a16:creationId xmlns:a16="http://schemas.microsoft.com/office/drawing/2014/main" id="{D414C6B6-53B9-432E-8167-D657FC7D4D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03198" y="5019512"/>
            <a:ext cx="2875318" cy="1670867"/>
          </a:xfrm>
          <a:prstGeom prst="rect">
            <a:avLst/>
          </a:prstGeom>
        </p:spPr>
      </p:pic>
      <p:sp>
        <p:nvSpPr>
          <p:cNvPr id="25" name="Arrow: Down 24">
            <a:extLst>
              <a:ext uri="{FF2B5EF4-FFF2-40B4-BE49-F238E27FC236}">
                <a16:creationId xmlns:a16="http://schemas.microsoft.com/office/drawing/2014/main" id="{8C459643-B1CB-4516-B6F5-5B4E0C033F3A}"/>
              </a:ext>
            </a:extLst>
          </p:cNvPr>
          <p:cNvSpPr/>
          <p:nvPr/>
        </p:nvSpPr>
        <p:spPr>
          <a:xfrm>
            <a:off x="2701050" y="4365353"/>
            <a:ext cx="702747" cy="69718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pic>
        <p:nvPicPr>
          <p:cNvPr id="17" name="Picture 4" descr="cdgrs_logo_raster2">
            <a:extLst>
              <a:ext uri="{FF2B5EF4-FFF2-40B4-BE49-F238E27FC236}">
                <a16:creationId xmlns:a16="http://schemas.microsoft.com/office/drawing/2014/main" id="{2839F83A-1AEF-4250-8C40-00106157869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63920" y="2515592"/>
            <a:ext cx="3581400" cy="1088609"/>
          </a:xfrm>
          <a:prstGeom prst="rect">
            <a:avLst/>
          </a:prstGeom>
          <a:noFill/>
          <a:ln w="9525">
            <a:noFill/>
            <a:miter lim="800000"/>
            <a:headEnd/>
            <a:tailEnd/>
          </a:ln>
        </p:spPr>
      </p:pic>
      <p:sp>
        <p:nvSpPr>
          <p:cNvPr id="30" name="Arrow: Down 29">
            <a:extLst>
              <a:ext uri="{FF2B5EF4-FFF2-40B4-BE49-F238E27FC236}">
                <a16:creationId xmlns:a16="http://schemas.microsoft.com/office/drawing/2014/main" id="{FE0E842A-CA96-4DD3-A970-8C4D348666B1}"/>
              </a:ext>
            </a:extLst>
          </p:cNvPr>
          <p:cNvSpPr/>
          <p:nvPr/>
        </p:nvSpPr>
        <p:spPr>
          <a:xfrm rot="18178495">
            <a:off x="4869708" y="1581006"/>
            <a:ext cx="904503" cy="1652738"/>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27" name="TextBox 26">
            <a:extLst>
              <a:ext uri="{FF2B5EF4-FFF2-40B4-BE49-F238E27FC236}">
                <a16:creationId xmlns:a16="http://schemas.microsoft.com/office/drawing/2014/main" id="{C7834736-5D66-4146-A51C-8BC2717BFD71}"/>
              </a:ext>
            </a:extLst>
          </p:cNvPr>
          <p:cNvSpPr txBox="1"/>
          <p:nvPr/>
        </p:nvSpPr>
        <p:spPr>
          <a:xfrm>
            <a:off x="6268685" y="3850076"/>
            <a:ext cx="3873927" cy="2954655"/>
          </a:xfrm>
          <a:prstGeom prst="rect">
            <a:avLst/>
          </a:prstGeom>
          <a:noFill/>
        </p:spPr>
        <p:txBody>
          <a:bodyPr wrap="square" rtlCol="0">
            <a:spAutoFit/>
          </a:bodyPr>
          <a:lstStyle/>
          <a:p>
            <a:pPr lvl="1" algn="ctr"/>
            <a:r>
              <a:rPr lang="en-US" sz="2800" dirty="0">
                <a:solidFill>
                  <a:prstClr val="black"/>
                </a:solidFill>
                <a:latin typeface="Calibri"/>
              </a:rPr>
              <a:t>Penn State CDGRS provides education and technical assistance to conservation districts and grant applicants</a:t>
            </a:r>
          </a:p>
          <a:p>
            <a:pPr lvl="1"/>
            <a:endParaRPr lang="en-US" dirty="0">
              <a:solidFill>
                <a:prstClr val="black"/>
              </a:solidFill>
              <a:latin typeface="Calibri"/>
            </a:endParaRPr>
          </a:p>
        </p:txBody>
      </p:sp>
      <p:sp>
        <p:nvSpPr>
          <p:cNvPr id="33" name="TextBox 32">
            <a:extLst>
              <a:ext uri="{FF2B5EF4-FFF2-40B4-BE49-F238E27FC236}">
                <a16:creationId xmlns:a16="http://schemas.microsoft.com/office/drawing/2014/main" id="{234CB233-364B-433A-9F39-3A9C167A70FA}"/>
              </a:ext>
            </a:extLst>
          </p:cNvPr>
          <p:cNvSpPr txBox="1"/>
          <p:nvPr/>
        </p:nvSpPr>
        <p:spPr>
          <a:xfrm rot="20979452">
            <a:off x="5002374" y="3203013"/>
            <a:ext cx="1027035"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training</a:t>
            </a:r>
          </a:p>
        </p:txBody>
      </p:sp>
      <p:cxnSp>
        <p:nvCxnSpPr>
          <p:cNvPr id="4" name="Straight Arrow Connector 3">
            <a:extLst>
              <a:ext uri="{FF2B5EF4-FFF2-40B4-BE49-F238E27FC236}">
                <a16:creationId xmlns:a16="http://schemas.microsoft.com/office/drawing/2014/main" id="{467856F3-3913-4089-9B0F-31ECAACDF2C5}"/>
              </a:ext>
            </a:extLst>
          </p:cNvPr>
          <p:cNvCxnSpPr/>
          <p:nvPr/>
        </p:nvCxnSpPr>
        <p:spPr>
          <a:xfrm flipH="1">
            <a:off x="4648201" y="3429000"/>
            <a:ext cx="1613155" cy="3048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E38A1FD-48FE-4F90-875C-866EED462219}"/>
              </a:ext>
            </a:extLst>
          </p:cNvPr>
          <p:cNvSpPr txBox="1"/>
          <p:nvPr/>
        </p:nvSpPr>
        <p:spPr>
          <a:xfrm rot="18794016">
            <a:off x="5068135" y="4407732"/>
            <a:ext cx="1027035" cy="369332"/>
          </a:xfrm>
          <a:prstGeom prst="rect">
            <a:avLst/>
          </a:prstGeom>
          <a:noFill/>
        </p:spPr>
        <p:txBody>
          <a:bodyPr wrap="square" rtlCol="0">
            <a:spAutoFit/>
          </a:bodyPr>
          <a:lstStyle/>
          <a:p>
            <a:pPr algn="ctr"/>
            <a:r>
              <a:rPr lang="en-US" b="1" dirty="0">
                <a:solidFill>
                  <a:prstClr val="black"/>
                </a:solidFill>
                <a:latin typeface="Arial" panose="020B0604020202020204" pitchFamily="34" charset="0"/>
                <a:cs typeface="Arial" panose="020B0604020202020204" pitchFamily="34" charset="0"/>
              </a:rPr>
              <a:t>training</a:t>
            </a:r>
          </a:p>
        </p:txBody>
      </p:sp>
      <p:cxnSp>
        <p:nvCxnSpPr>
          <p:cNvPr id="38" name="Straight Arrow Connector 37">
            <a:extLst>
              <a:ext uri="{FF2B5EF4-FFF2-40B4-BE49-F238E27FC236}">
                <a16:creationId xmlns:a16="http://schemas.microsoft.com/office/drawing/2014/main" id="{5D33152E-E853-4D1B-8EB2-C84F662943E9}"/>
              </a:ext>
            </a:extLst>
          </p:cNvPr>
          <p:cNvCxnSpPr>
            <a:cxnSpLocks/>
          </p:cNvCxnSpPr>
          <p:nvPr/>
        </p:nvCxnSpPr>
        <p:spPr>
          <a:xfrm flipH="1">
            <a:off x="4800600" y="3850076"/>
            <a:ext cx="1752600" cy="178872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6E780506-9067-42B0-AE9C-ACDEF915AF17}"/>
              </a:ext>
            </a:extLst>
          </p:cNvPr>
          <p:cNvSpPr txBox="1">
            <a:spLocks/>
          </p:cNvSpPr>
          <p:nvPr/>
        </p:nvSpPr>
        <p:spPr>
          <a:xfrm>
            <a:off x="5844364" y="38045"/>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2400" dirty="0">
                <a:solidFill>
                  <a:prstClr val="black"/>
                </a:solidFill>
                <a:latin typeface="Calibri"/>
              </a:rPr>
              <a:t>DGLVR introduction</a:t>
            </a:r>
          </a:p>
        </p:txBody>
      </p:sp>
      <p:sp>
        <p:nvSpPr>
          <p:cNvPr id="32" name="Title 1">
            <a:extLst>
              <a:ext uri="{FF2B5EF4-FFF2-40B4-BE49-F238E27FC236}">
                <a16:creationId xmlns:a16="http://schemas.microsoft.com/office/drawing/2014/main" id="{55F80C9D-3364-4727-97D9-B685E1020288}"/>
              </a:ext>
            </a:extLst>
          </p:cNvPr>
          <p:cNvSpPr txBox="1">
            <a:spLocks/>
          </p:cNvSpPr>
          <p:nvPr/>
        </p:nvSpPr>
        <p:spPr>
          <a:xfrm>
            <a:off x="258726" y="8390"/>
            <a:ext cx="4387702"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DGLVR Quality Assurance Board</a:t>
            </a:r>
          </a:p>
        </p:txBody>
      </p:sp>
    </p:spTree>
    <p:extLst>
      <p:ext uri="{BB962C8B-B14F-4D97-AF65-F5344CB8AC3E}">
        <p14:creationId xmlns:p14="http://schemas.microsoft.com/office/powerpoint/2010/main" val="422924609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524000" y="457200"/>
            <a:ext cx="9144000" cy="6400800"/>
          </a:xfrm>
          <a:prstGeom prst="rect">
            <a:avLst/>
          </a:prstGeom>
          <a:solidFill>
            <a:schemeClr val="bg1"/>
          </a:solidFill>
          <a:ln w="9525">
            <a:solidFill>
              <a:schemeClr val="bg1"/>
            </a:solidFill>
            <a:miter lim="800000"/>
            <a:headEnd/>
            <a:tailEnd/>
          </a:ln>
        </p:spPr>
        <p:txBody>
          <a:bodyPr wrap="none" anchor="ctr"/>
          <a:lstStyle/>
          <a:p>
            <a:pPr algn="ctr"/>
            <a:endParaRPr lang="en-US">
              <a:solidFill>
                <a:prstClr val="black"/>
              </a:solidFill>
              <a:latin typeface="Calibri"/>
            </a:endParaRPr>
          </a:p>
        </p:txBody>
      </p:sp>
      <p:pic>
        <p:nvPicPr>
          <p:cNvPr id="69636" name="Picture 4" descr="cdgrs_logo_raste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685801"/>
            <a:ext cx="4648200" cy="1412875"/>
          </a:xfrm>
          <a:prstGeom prst="rect">
            <a:avLst/>
          </a:prstGeom>
          <a:noFill/>
          <a:ln w="9525">
            <a:noFill/>
            <a:miter lim="800000"/>
            <a:headEnd/>
            <a:tailEnd/>
          </a:ln>
        </p:spPr>
      </p:pic>
      <p:pic>
        <p:nvPicPr>
          <p:cNvPr id="69637" name="Picture 5" descr="scc_col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4600" y="609600"/>
            <a:ext cx="1676400" cy="1136650"/>
          </a:xfrm>
          <a:prstGeom prst="rect">
            <a:avLst/>
          </a:prstGeom>
          <a:noFill/>
          <a:ln w="9525">
            <a:noFill/>
            <a:miter lim="800000"/>
            <a:headEnd/>
            <a:tailEnd/>
          </a:ln>
        </p:spPr>
      </p:pic>
      <p:sp>
        <p:nvSpPr>
          <p:cNvPr id="69638" name="Line 6"/>
          <p:cNvSpPr>
            <a:spLocks noChangeShapeType="1"/>
          </p:cNvSpPr>
          <p:nvPr/>
        </p:nvSpPr>
        <p:spPr bwMode="auto">
          <a:xfrm>
            <a:off x="5772150" y="457200"/>
            <a:ext cx="0" cy="6400800"/>
          </a:xfrm>
          <a:prstGeom prst="line">
            <a:avLst/>
          </a:prstGeom>
          <a:noFill/>
          <a:ln w="38100">
            <a:solidFill>
              <a:schemeClr val="tx1"/>
            </a:solidFill>
            <a:prstDash val="sysDot"/>
            <a:round/>
            <a:headEnd/>
            <a:tailEnd/>
          </a:ln>
        </p:spPr>
        <p:txBody>
          <a:bodyPr/>
          <a:lstStyle/>
          <a:p>
            <a:endParaRPr lang="en-US">
              <a:solidFill>
                <a:prstClr val="black"/>
              </a:solidFill>
              <a:latin typeface="Calibri"/>
            </a:endParaRPr>
          </a:p>
        </p:txBody>
      </p:sp>
      <p:sp>
        <p:nvSpPr>
          <p:cNvPr id="69639" name="Text Box 7"/>
          <p:cNvSpPr txBox="1">
            <a:spLocks noChangeArrowheads="1"/>
          </p:cNvSpPr>
          <p:nvPr/>
        </p:nvSpPr>
        <p:spPr bwMode="auto">
          <a:xfrm>
            <a:off x="1619251" y="1727200"/>
            <a:ext cx="3503973" cy="400110"/>
          </a:xfrm>
          <a:prstGeom prst="rect">
            <a:avLst/>
          </a:prstGeom>
          <a:noFill/>
          <a:ln w="9525">
            <a:noFill/>
            <a:miter lim="800000"/>
            <a:headEnd/>
            <a:tailEnd/>
          </a:ln>
        </p:spPr>
        <p:txBody>
          <a:bodyPr wrap="none">
            <a:spAutoFit/>
          </a:bodyPr>
          <a:lstStyle/>
          <a:p>
            <a:r>
              <a:rPr lang="en-US" sz="2000">
                <a:solidFill>
                  <a:prstClr val="black"/>
                </a:solidFill>
                <a:latin typeface="Calibri"/>
              </a:rPr>
              <a:t>Dirt and Gravel Road PROGRAM</a:t>
            </a:r>
          </a:p>
        </p:txBody>
      </p:sp>
      <p:sp>
        <p:nvSpPr>
          <p:cNvPr id="69640" name="Text Box 8"/>
          <p:cNvSpPr txBox="1">
            <a:spLocks noChangeArrowheads="1"/>
          </p:cNvSpPr>
          <p:nvPr/>
        </p:nvSpPr>
        <p:spPr bwMode="auto">
          <a:xfrm>
            <a:off x="2286000" y="2743200"/>
            <a:ext cx="3581400" cy="457200"/>
          </a:xfrm>
          <a:prstGeom prst="rect">
            <a:avLst/>
          </a:prstGeom>
          <a:noFill/>
          <a:ln w="9525">
            <a:noFill/>
            <a:miter lim="800000"/>
            <a:headEnd/>
            <a:tailEnd/>
          </a:ln>
        </p:spPr>
        <p:txBody>
          <a:bodyPr>
            <a:spAutoFit/>
          </a:bodyPr>
          <a:lstStyle/>
          <a:p>
            <a:r>
              <a:rPr lang="en-US" sz="2400" i="1">
                <a:solidFill>
                  <a:prstClr val="black"/>
                </a:solidFill>
                <a:latin typeface="Calibri"/>
              </a:rPr>
              <a:t>Funding Support	</a:t>
            </a:r>
          </a:p>
        </p:txBody>
      </p:sp>
      <p:sp>
        <p:nvSpPr>
          <p:cNvPr id="69641" name="Rectangle 9"/>
          <p:cNvSpPr>
            <a:spLocks noChangeArrowheads="1"/>
          </p:cNvSpPr>
          <p:nvPr/>
        </p:nvSpPr>
        <p:spPr bwMode="auto">
          <a:xfrm>
            <a:off x="2286000" y="3429000"/>
            <a:ext cx="3505200" cy="457200"/>
          </a:xfrm>
          <a:prstGeom prst="rect">
            <a:avLst/>
          </a:prstGeom>
          <a:noFill/>
          <a:ln w="9525" algn="ctr">
            <a:noFill/>
            <a:miter lim="800000"/>
            <a:headEnd/>
            <a:tailEnd/>
          </a:ln>
        </p:spPr>
        <p:txBody>
          <a:bodyPr>
            <a:spAutoFit/>
          </a:bodyPr>
          <a:lstStyle/>
          <a:p>
            <a:r>
              <a:rPr lang="en-US" sz="2400" i="1">
                <a:solidFill>
                  <a:prstClr val="black"/>
                </a:solidFill>
                <a:latin typeface="Calibri"/>
              </a:rPr>
              <a:t>Guidance</a:t>
            </a:r>
          </a:p>
        </p:txBody>
      </p:sp>
      <p:sp>
        <p:nvSpPr>
          <p:cNvPr id="69642" name="Text Box 10"/>
          <p:cNvSpPr txBox="1">
            <a:spLocks noChangeArrowheads="1"/>
          </p:cNvSpPr>
          <p:nvPr/>
        </p:nvSpPr>
        <p:spPr bwMode="auto">
          <a:xfrm>
            <a:off x="6788151" y="2314576"/>
            <a:ext cx="3354765" cy="4247317"/>
          </a:xfrm>
          <a:prstGeom prst="rect">
            <a:avLst/>
          </a:prstGeom>
          <a:noFill/>
          <a:ln w="9525">
            <a:noFill/>
            <a:miter lim="800000"/>
            <a:headEnd/>
            <a:tailEnd/>
          </a:ln>
        </p:spPr>
        <p:txBody>
          <a:bodyPr wrap="none">
            <a:spAutoFit/>
          </a:bodyPr>
          <a:lstStyle/>
          <a:p>
            <a:r>
              <a:rPr lang="en-US" sz="2400">
                <a:solidFill>
                  <a:prstClr val="black"/>
                </a:solidFill>
                <a:latin typeface="Calibri"/>
              </a:rPr>
              <a:t>Education</a:t>
            </a:r>
          </a:p>
          <a:p>
            <a:pPr>
              <a:buFontTx/>
              <a:buChar char="-"/>
            </a:pPr>
            <a:r>
              <a:rPr lang="en-US">
                <a:solidFill>
                  <a:prstClr val="black"/>
                </a:solidFill>
                <a:latin typeface="Calibri"/>
              </a:rPr>
              <a:t> 2 day ESM training</a:t>
            </a:r>
          </a:p>
          <a:p>
            <a:pPr>
              <a:buFontTx/>
              <a:buChar char="-"/>
            </a:pPr>
            <a:r>
              <a:rPr lang="en-US">
                <a:solidFill>
                  <a:prstClr val="black"/>
                </a:solidFill>
                <a:latin typeface="Calibri"/>
              </a:rPr>
              <a:t> Annual Workshops</a:t>
            </a:r>
          </a:p>
          <a:p>
            <a:pPr>
              <a:buFontTx/>
              <a:buChar char="-"/>
            </a:pPr>
            <a:r>
              <a:rPr lang="en-US">
                <a:solidFill>
                  <a:prstClr val="black"/>
                </a:solidFill>
                <a:latin typeface="Calibri"/>
              </a:rPr>
              <a:t> Demonstration Days</a:t>
            </a:r>
          </a:p>
          <a:p>
            <a:r>
              <a:rPr lang="en-US" sz="2400">
                <a:solidFill>
                  <a:prstClr val="black"/>
                </a:solidFill>
                <a:latin typeface="Calibri"/>
              </a:rPr>
              <a:t>Outreach</a:t>
            </a:r>
          </a:p>
          <a:p>
            <a:r>
              <a:rPr lang="en-US">
                <a:solidFill>
                  <a:prstClr val="black"/>
                </a:solidFill>
                <a:latin typeface="Calibri"/>
              </a:rPr>
              <a:t>- Technical Documentation</a:t>
            </a:r>
          </a:p>
          <a:p>
            <a:r>
              <a:rPr lang="en-US">
                <a:solidFill>
                  <a:prstClr val="black"/>
                </a:solidFill>
                <a:latin typeface="Calibri"/>
              </a:rPr>
              <a:t>- Website</a:t>
            </a:r>
          </a:p>
          <a:p>
            <a:pPr>
              <a:buFontTx/>
              <a:buChar char="-"/>
            </a:pPr>
            <a:r>
              <a:rPr lang="en-US">
                <a:solidFill>
                  <a:prstClr val="black"/>
                </a:solidFill>
                <a:latin typeface="Calibri"/>
              </a:rPr>
              <a:t> Newsletter</a:t>
            </a:r>
          </a:p>
          <a:p>
            <a:pPr>
              <a:buFontTx/>
              <a:buChar char="-"/>
            </a:pPr>
            <a:r>
              <a:rPr lang="en-US">
                <a:solidFill>
                  <a:prstClr val="black"/>
                </a:solidFill>
                <a:latin typeface="Calibri"/>
              </a:rPr>
              <a:t> Interagency cooperation</a:t>
            </a:r>
          </a:p>
          <a:p>
            <a:r>
              <a:rPr lang="en-US" sz="2400">
                <a:solidFill>
                  <a:prstClr val="black"/>
                </a:solidFill>
                <a:latin typeface="Calibri"/>
              </a:rPr>
              <a:t>Program Support</a:t>
            </a:r>
          </a:p>
          <a:p>
            <a:pPr>
              <a:buFontTx/>
              <a:buChar char="-"/>
            </a:pPr>
            <a:r>
              <a:rPr lang="en-US">
                <a:solidFill>
                  <a:prstClr val="black"/>
                </a:solidFill>
                <a:latin typeface="Calibri"/>
              </a:rPr>
              <a:t> Advisory Groups</a:t>
            </a:r>
          </a:p>
          <a:p>
            <a:pPr>
              <a:buFontTx/>
              <a:buChar char="-"/>
            </a:pPr>
            <a:r>
              <a:rPr lang="en-US">
                <a:solidFill>
                  <a:prstClr val="black"/>
                </a:solidFill>
                <a:latin typeface="Calibri"/>
              </a:rPr>
              <a:t> </a:t>
            </a:r>
            <a:r>
              <a:rPr lang="en-US" u="sng">
                <a:solidFill>
                  <a:prstClr val="black"/>
                </a:solidFill>
                <a:latin typeface="Calibri"/>
              </a:rPr>
              <a:t>Technical Assistance to Districts</a:t>
            </a:r>
          </a:p>
          <a:p>
            <a:pPr>
              <a:buFontTx/>
              <a:buChar char="-"/>
            </a:pPr>
            <a:r>
              <a:rPr lang="en-US">
                <a:solidFill>
                  <a:prstClr val="black"/>
                </a:solidFill>
                <a:latin typeface="Calibri"/>
              </a:rPr>
              <a:t> Quality Assurance effort</a:t>
            </a:r>
          </a:p>
          <a:p>
            <a:pPr>
              <a:buFontTx/>
              <a:buChar char="-"/>
            </a:pPr>
            <a:r>
              <a:rPr lang="en-US">
                <a:solidFill>
                  <a:prstClr val="black"/>
                </a:solidFill>
                <a:latin typeface="Calibri"/>
              </a:rPr>
              <a:t> Geographic Information Systems</a:t>
            </a:r>
          </a:p>
        </p:txBody>
      </p:sp>
      <p:sp>
        <p:nvSpPr>
          <p:cNvPr id="69643" name="Line 11"/>
          <p:cNvSpPr>
            <a:spLocks noChangeShapeType="1"/>
          </p:cNvSpPr>
          <p:nvPr/>
        </p:nvSpPr>
        <p:spPr bwMode="auto">
          <a:xfrm>
            <a:off x="1524000" y="2133600"/>
            <a:ext cx="91440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69644" name="Line 13"/>
          <p:cNvSpPr>
            <a:spLocks noChangeShapeType="1"/>
          </p:cNvSpPr>
          <p:nvPr/>
        </p:nvSpPr>
        <p:spPr bwMode="auto">
          <a:xfrm>
            <a:off x="4953000" y="2971800"/>
            <a:ext cx="1371600" cy="0"/>
          </a:xfrm>
          <a:prstGeom prst="line">
            <a:avLst/>
          </a:prstGeom>
          <a:noFill/>
          <a:ln w="76200">
            <a:solidFill>
              <a:srgbClr val="FF0000"/>
            </a:solidFill>
            <a:round/>
            <a:headEnd/>
            <a:tailEnd type="triangle" w="med" len="med"/>
          </a:ln>
        </p:spPr>
        <p:txBody>
          <a:bodyPr/>
          <a:lstStyle/>
          <a:p>
            <a:endParaRPr lang="en-US">
              <a:solidFill>
                <a:prstClr val="black"/>
              </a:solidFill>
              <a:latin typeface="Calibri"/>
            </a:endParaRPr>
          </a:p>
        </p:txBody>
      </p:sp>
      <p:sp>
        <p:nvSpPr>
          <p:cNvPr id="69645" name="Line 14"/>
          <p:cNvSpPr>
            <a:spLocks noChangeShapeType="1"/>
          </p:cNvSpPr>
          <p:nvPr/>
        </p:nvSpPr>
        <p:spPr bwMode="auto">
          <a:xfrm>
            <a:off x="3810000" y="3702050"/>
            <a:ext cx="2514600" cy="0"/>
          </a:xfrm>
          <a:prstGeom prst="line">
            <a:avLst/>
          </a:prstGeom>
          <a:noFill/>
          <a:ln w="76200">
            <a:solidFill>
              <a:srgbClr val="FF0000"/>
            </a:solidFill>
            <a:round/>
            <a:headEnd/>
            <a:tailEnd type="triangle" w="med" len="med"/>
          </a:ln>
        </p:spPr>
        <p:txBody>
          <a:bodyPr/>
          <a:lstStyle/>
          <a:p>
            <a:endParaRPr lang="en-US">
              <a:solidFill>
                <a:prstClr val="black"/>
              </a:solidFill>
              <a:latin typeface="Calibri"/>
            </a:endParaRPr>
          </a:p>
        </p:txBody>
      </p:sp>
      <p:sp>
        <p:nvSpPr>
          <p:cNvPr id="69646" name="AutoShape 15"/>
          <p:cNvSpPr>
            <a:spLocks/>
          </p:cNvSpPr>
          <p:nvPr/>
        </p:nvSpPr>
        <p:spPr bwMode="auto">
          <a:xfrm>
            <a:off x="6248400" y="2438400"/>
            <a:ext cx="457200" cy="3810000"/>
          </a:xfrm>
          <a:prstGeom prst="leftBrace">
            <a:avLst>
              <a:gd name="adj1" fmla="val 69444"/>
              <a:gd name="adj2" fmla="val 50000"/>
            </a:avLst>
          </a:prstGeom>
          <a:noFill/>
          <a:ln w="76200">
            <a:solidFill>
              <a:srgbClr val="FF0000"/>
            </a:solidFill>
            <a:round/>
            <a:headEnd/>
            <a:tailEnd/>
          </a:ln>
        </p:spPr>
        <p:txBody>
          <a:bodyPr wrap="none" anchor="ctr"/>
          <a:lstStyle/>
          <a:p>
            <a:endParaRPr lang="en-US">
              <a:solidFill>
                <a:prstClr val="black"/>
              </a:solidFill>
              <a:latin typeface="Calibri"/>
            </a:endParaRPr>
          </a:p>
        </p:txBody>
      </p:sp>
      <p:sp>
        <p:nvSpPr>
          <p:cNvPr id="69647" name="Line 17"/>
          <p:cNvSpPr>
            <a:spLocks noChangeShapeType="1"/>
          </p:cNvSpPr>
          <p:nvPr/>
        </p:nvSpPr>
        <p:spPr bwMode="auto">
          <a:xfrm>
            <a:off x="5410200" y="4343400"/>
            <a:ext cx="838200" cy="0"/>
          </a:xfrm>
          <a:prstGeom prst="line">
            <a:avLst/>
          </a:prstGeom>
          <a:noFill/>
          <a:ln w="76200">
            <a:solidFill>
              <a:srgbClr val="FF0000"/>
            </a:solidFill>
            <a:round/>
            <a:headEnd type="triangle" w="med" len="med"/>
            <a:tailEnd/>
          </a:ln>
        </p:spPr>
        <p:txBody>
          <a:bodyPr/>
          <a:lstStyle/>
          <a:p>
            <a:endParaRPr lang="en-US">
              <a:solidFill>
                <a:prstClr val="black"/>
              </a:solidFill>
              <a:latin typeface="Calibri"/>
            </a:endParaRPr>
          </a:p>
        </p:txBody>
      </p:sp>
      <p:sp>
        <p:nvSpPr>
          <p:cNvPr id="69648" name="Text Box 19"/>
          <p:cNvSpPr txBox="1">
            <a:spLocks noChangeArrowheads="1"/>
          </p:cNvSpPr>
          <p:nvPr/>
        </p:nvSpPr>
        <p:spPr bwMode="auto">
          <a:xfrm>
            <a:off x="2019300" y="4328615"/>
            <a:ext cx="3581400" cy="2308324"/>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en-US" sz="2400" dirty="0">
                <a:solidFill>
                  <a:prstClr val="black"/>
                </a:solidFill>
                <a:latin typeface="Calibri"/>
              </a:rPr>
              <a:t>Make Policy</a:t>
            </a:r>
          </a:p>
          <a:p>
            <a:pPr marL="342900" indent="-342900">
              <a:buFont typeface="Arial" panose="020B0604020202020204" pitchFamily="34" charset="0"/>
              <a:buChar char="•"/>
            </a:pPr>
            <a:r>
              <a:rPr lang="en-US" sz="2400" dirty="0">
                <a:solidFill>
                  <a:prstClr val="black"/>
                </a:solidFill>
                <a:latin typeface="Calibri"/>
              </a:rPr>
              <a:t>“Administer” Program</a:t>
            </a:r>
          </a:p>
          <a:p>
            <a:pPr marL="342900" indent="-342900">
              <a:buFont typeface="Arial" panose="020B0604020202020204" pitchFamily="34" charset="0"/>
              <a:buChar char="•"/>
            </a:pPr>
            <a:r>
              <a:rPr lang="en-US" sz="2400" dirty="0">
                <a:solidFill>
                  <a:prstClr val="black"/>
                </a:solidFill>
                <a:latin typeface="Calibri"/>
              </a:rPr>
              <a:t>QAQC</a:t>
            </a:r>
          </a:p>
          <a:p>
            <a:pPr marL="342900" indent="-342900">
              <a:buFont typeface="Arial" panose="020B0604020202020204" pitchFamily="34" charset="0"/>
              <a:buChar char="•"/>
            </a:pPr>
            <a:r>
              <a:rPr lang="en-US" sz="2400" dirty="0">
                <a:solidFill>
                  <a:prstClr val="black"/>
                </a:solidFill>
                <a:latin typeface="Calibri"/>
              </a:rPr>
              <a:t>Coordinate with legislatures and other agencies</a:t>
            </a:r>
          </a:p>
        </p:txBody>
      </p:sp>
      <p:sp>
        <p:nvSpPr>
          <p:cNvPr id="20" name="Title 1">
            <a:extLst>
              <a:ext uri="{FF2B5EF4-FFF2-40B4-BE49-F238E27FC236}">
                <a16:creationId xmlns:a16="http://schemas.microsoft.com/office/drawing/2014/main" id="{63C00227-ACEF-444F-B810-BAE4D22F8DC9}"/>
              </a:ext>
            </a:extLst>
          </p:cNvPr>
          <p:cNvSpPr txBox="1">
            <a:spLocks/>
          </p:cNvSpPr>
          <p:nvPr/>
        </p:nvSpPr>
        <p:spPr>
          <a:xfrm>
            <a:off x="4876801" y="8390"/>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2400" dirty="0">
                <a:solidFill>
                  <a:prstClr val="black"/>
                </a:solidFill>
                <a:latin typeface="Calibri"/>
              </a:rPr>
              <a:t>DGLVR Policies</a:t>
            </a:r>
          </a:p>
        </p:txBody>
      </p:sp>
      <p:sp>
        <p:nvSpPr>
          <p:cNvPr id="21" name="Title 1">
            <a:extLst>
              <a:ext uri="{FF2B5EF4-FFF2-40B4-BE49-F238E27FC236}">
                <a16:creationId xmlns:a16="http://schemas.microsoft.com/office/drawing/2014/main" id="{7CC96B95-30F4-43CF-AAF4-D6C70F116B6F}"/>
              </a:ext>
            </a:extLst>
          </p:cNvPr>
          <p:cNvSpPr txBox="1">
            <a:spLocks/>
          </p:cNvSpPr>
          <p:nvPr/>
        </p:nvSpPr>
        <p:spPr>
          <a:xfrm>
            <a:off x="1524000" y="8389"/>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DGLVR Financial Workshop</a:t>
            </a:r>
          </a:p>
        </p:txBody>
      </p:sp>
    </p:spTree>
    <p:extLst>
      <p:ext uri="{BB962C8B-B14F-4D97-AF65-F5344CB8AC3E}">
        <p14:creationId xmlns:p14="http://schemas.microsoft.com/office/powerpoint/2010/main" val="123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245642" cy="6134584"/>
          </a:xfrm>
        </p:spPr>
        <p:txBody>
          <a:bodyPr>
            <a:normAutofit/>
          </a:bodyPr>
          <a:lstStyle/>
          <a:p>
            <a:r>
              <a:rPr lang="en-US" sz="3600" b="1" dirty="0">
                <a:solidFill>
                  <a:srgbClr val="FF0000"/>
                </a:solidFill>
              </a:rPr>
              <a:t>DGLVR Program Introduction</a:t>
            </a:r>
          </a:p>
          <a:p>
            <a:pPr marL="0" indent="0">
              <a:buNone/>
            </a:pPr>
            <a:r>
              <a:rPr lang="en-US" sz="2800" dirty="0"/>
              <a:t>   </a:t>
            </a:r>
          </a:p>
          <a:p>
            <a:r>
              <a:rPr lang="en-US" sz="3600" dirty="0"/>
              <a:t>QAB Policy review</a:t>
            </a:r>
          </a:p>
          <a:p>
            <a:pPr lvl="1"/>
            <a:r>
              <a:rPr lang="en-US" sz="3200" dirty="0"/>
              <a:t>QAB Structure and purpose</a:t>
            </a:r>
          </a:p>
          <a:p>
            <a:pPr lvl="1"/>
            <a:r>
              <a:rPr lang="en-US" sz="3200" dirty="0"/>
              <a:t>Meeting guidelines</a:t>
            </a:r>
          </a:p>
          <a:p>
            <a:pPr lvl="1"/>
            <a:r>
              <a:rPr lang="en-US" sz="3200" dirty="0"/>
              <a:t>Role in projects</a:t>
            </a:r>
          </a:p>
          <a:p>
            <a:pPr lvl="1"/>
            <a:r>
              <a:rPr lang="en-US" sz="3200" dirty="0"/>
              <a:t>Role in local policy</a:t>
            </a:r>
          </a:p>
          <a:p>
            <a:pPr marL="457200" lvl="1" indent="0">
              <a:buNone/>
            </a:pPr>
            <a:r>
              <a:rPr lang="en-US" dirty="0"/>
              <a:t>   </a:t>
            </a:r>
          </a:p>
          <a:p>
            <a:r>
              <a:rPr lang="en-US" sz="3600" dirty="0"/>
              <a:t>What to do if you’re a new QAB member</a:t>
            </a:r>
          </a:p>
          <a:p>
            <a:pPr marL="457200" lvl="1" indent="0">
              <a:buNone/>
            </a:pPr>
            <a:endParaRPr lang="en-US" sz="3200" dirty="0"/>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Quality Assurance Boards</a:t>
            </a:r>
          </a:p>
        </p:txBody>
      </p:sp>
      <p:pic>
        <p:nvPicPr>
          <p:cNvPr id="12" name="Picture 11">
            <a:extLst>
              <a:ext uri="{FF2B5EF4-FFF2-40B4-BE49-F238E27FC236}">
                <a16:creationId xmlns:a16="http://schemas.microsoft.com/office/drawing/2014/main" id="{C12CA6B2-4450-43CD-A7F0-FDEA979F55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0188" y="445625"/>
            <a:ext cx="5401812" cy="6400800"/>
          </a:xfrm>
          <a:prstGeom prst="rect">
            <a:avLst/>
          </a:prstGeom>
        </p:spPr>
      </p:pic>
    </p:spTree>
    <p:extLst>
      <p:ext uri="{BB962C8B-B14F-4D97-AF65-F5344CB8AC3E}">
        <p14:creationId xmlns:p14="http://schemas.microsoft.com/office/powerpoint/2010/main" val="1288489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524000" y="457200"/>
            <a:ext cx="9144000" cy="6400800"/>
          </a:xfrm>
          <a:prstGeom prst="rect">
            <a:avLst/>
          </a:prstGeom>
          <a:solidFill>
            <a:schemeClr val="bg1"/>
          </a:solidFill>
          <a:ln w="9525">
            <a:solidFill>
              <a:schemeClr val="bg1"/>
            </a:solidFill>
            <a:miter lim="800000"/>
            <a:headEnd/>
            <a:tailEnd/>
          </a:ln>
        </p:spPr>
        <p:txBody>
          <a:bodyPr wrap="none" anchor="ctr"/>
          <a:lstStyle/>
          <a:p>
            <a:pPr algn="ctr"/>
            <a:endParaRPr lang="en-US">
              <a:solidFill>
                <a:prstClr val="black"/>
              </a:solidFill>
              <a:latin typeface="Calibri"/>
            </a:endParaRPr>
          </a:p>
        </p:txBody>
      </p:sp>
      <p:pic>
        <p:nvPicPr>
          <p:cNvPr id="69636" name="Picture 4" descr="cdgrs_logo_raste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685801"/>
            <a:ext cx="4114800" cy="1250742"/>
          </a:xfrm>
          <a:prstGeom prst="rect">
            <a:avLst/>
          </a:prstGeom>
          <a:noFill/>
          <a:ln w="9525">
            <a:noFill/>
            <a:miter lim="800000"/>
            <a:headEnd/>
            <a:tailEnd/>
          </a:ln>
        </p:spPr>
      </p:pic>
      <p:pic>
        <p:nvPicPr>
          <p:cNvPr id="69637" name="Picture 5" descr="scc_col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3200" y="605790"/>
            <a:ext cx="1676400" cy="1136650"/>
          </a:xfrm>
          <a:prstGeom prst="rect">
            <a:avLst/>
          </a:prstGeom>
          <a:noFill/>
          <a:ln w="9525">
            <a:noFill/>
            <a:miter lim="800000"/>
            <a:headEnd/>
            <a:tailEnd/>
          </a:ln>
        </p:spPr>
      </p:pic>
      <p:sp>
        <p:nvSpPr>
          <p:cNvPr id="69638" name="Line 6"/>
          <p:cNvSpPr>
            <a:spLocks noChangeShapeType="1"/>
          </p:cNvSpPr>
          <p:nvPr/>
        </p:nvSpPr>
        <p:spPr bwMode="auto">
          <a:xfrm>
            <a:off x="6116320" y="533400"/>
            <a:ext cx="0" cy="6400800"/>
          </a:xfrm>
          <a:prstGeom prst="line">
            <a:avLst/>
          </a:prstGeom>
          <a:noFill/>
          <a:ln w="38100">
            <a:solidFill>
              <a:schemeClr val="tx1"/>
            </a:solidFill>
            <a:prstDash val="sysDot"/>
            <a:round/>
            <a:headEnd/>
            <a:tailEnd/>
          </a:ln>
        </p:spPr>
        <p:txBody>
          <a:bodyPr/>
          <a:lstStyle/>
          <a:p>
            <a:endParaRPr lang="en-US">
              <a:solidFill>
                <a:prstClr val="black"/>
              </a:solidFill>
              <a:latin typeface="Calibri"/>
            </a:endParaRPr>
          </a:p>
        </p:txBody>
      </p:sp>
      <p:sp>
        <p:nvSpPr>
          <p:cNvPr id="69639" name="Text Box 7"/>
          <p:cNvSpPr txBox="1">
            <a:spLocks noChangeArrowheads="1"/>
          </p:cNvSpPr>
          <p:nvPr/>
        </p:nvSpPr>
        <p:spPr bwMode="auto">
          <a:xfrm>
            <a:off x="1838326" y="1727200"/>
            <a:ext cx="3503973" cy="400110"/>
          </a:xfrm>
          <a:prstGeom prst="rect">
            <a:avLst/>
          </a:prstGeom>
          <a:noFill/>
          <a:ln w="9525">
            <a:noFill/>
            <a:miter lim="800000"/>
            <a:headEnd/>
            <a:tailEnd/>
          </a:ln>
        </p:spPr>
        <p:txBody>
          <a:bodyPr wrap="none">
            <a:spAutoFit/>
          </a:bodyPr>
          <a:lstStyle/>
          <a:p>
            <a:r>
              <a:rPr lang="en-US" sz="2000" dirty="0">
                <a:solidFill>
                  <a:prstClr val="black"/>
                </a:solidFill>
                <a:latin typeface="Calibri"/>
              </a:rPr>
              <a:t>Dirt and Gravel Road PROGRAM</a:t>
            </a:r>
          </a:p>
        </p:txBody>
      </p:sp>
      <p:sp>
        <p:nvSpPr>
          <p:cNvPr id="69642" name="Text Box 10"/>
          <p:cNvSpPr txBox="1">
            <a:spLocks noChangeArrowheads="1"/>
          </p:cNvSpPr>
          <p:nvPr/>
        </p:nvSpPr>
        <p:spPr bwMode="auto">
          <a:xfrm>
            <a:off x="6788150" y="2984480"/>
            <a:ext cx="3102516" cy="3416320"/>
          </a:xfrm>
          <a:prstGeom prst="rect">
            <a:avLst/>
          </a:prstGeom>
          <a:noFill/>
          <a:ln w="9525">
            <a:noFill/>
            <a:miter lim="800000"/>
            <a:headEnd/>
            <a:tailEnd/>
          </a:ln>
        </p:spPr>
        <p:txBody>
          <a:bodyPr wrap="none">
            <a:spAutoFit/>
          </a:bodyPr>
          <a:lstStyle/>
          <a:p>
            <a:pPr marL="342900" indent="-342900">
              <a:buFont typeface="Arial" panose="020B0604020202020204" pitchFamily="34" charset="0"/>
              <a:buChar char="•"/>
            </a:pPr>
            <a:r>
              <a:rPr lang="en-US" sz="2400" b="1" dirty="0">
                <a:solidFill>
                  <a:prstClr val="black"/>
                </a:solidFill>
                <a:latin typeface="Calibri"/>
              </a:rPr>
              <a:t>Trainings</a:t>
            </a:r>
          </a:p>
          <a:p>
            <a:pPr marL="342900" indent="-342900">
              <a:buFont typeface="Arial" panose="020B0604020202020204" pitchFamily="34" charset="0"/>
              <a:buChar char="•"/>
            </a:pPr>
            <a:endParaRPr lang="en-US" sz="2400" b="1" dirty="0">
              <a:solidFill>
                <a:prstClr val="black"/>
              </a:solidFill>
              <a:latin typeface="Calibri"/>
            </a:endParaRPr>
          </a:p>
          <a:p>
            <a:pPr marL="342900" indent="-342900">
              <a:buFont typeface="Arial" panose="020B0604020202020204" pitchFamily="34" charset="0"/>
              <a:buChar char="•"/>
            </a:pPr>
            <a:r>
              <a:rPr lang="en-US" sz="2400" b="1" dirty="0">
                <a:solidFill>
                  <a:prstClr val="black"/>
                </a:solidFill>
                <a:latin typeface="Calibri"/>
              </a:rPr>
              <a:t>Technical Assistance</a:t>
            </a:r>
          </a:p>
          <a:p>
            <a:pPr marL="342900" indent="-342900">
              <a:buFont typeface="Arial" panose="020B0604020202020204" pitchFamily="34" charset="0"/>
              <a:buChar char="•"/>
            </a:pPr>
            <a:endParaRPr lang="en-US" sz="2400" b="1" dirty="0">
              <a:solidFill>
                <a:prstClr val="black"/>
              </a:solidFill>
              <a:latin typeface="Calibri"/>
            </a:endParaRPr>
          </a:p>
          <a:p>
            <a:pPr marL="342900" indent="-342900">
              <a:buFont typeface="Arial" panose="020B0604020202020204" pitchFamily="34" charset="0"/>
              <a:buChar char="•"/>
            </a:pPr>
            <a:r>
              <a:rPr lang="en-US" sz="2400" b="1" dirty="0">
                <a:solidFill>
                  <a:prstClr val="black"/>
                </a:solidFill>
                <a:latin typeface="Calibri"/>
              </a:rPr>
              <a:t>Outreach</a:t>
            </a:r>
          </a:p>
          <a:p>
            <a:pPr marL="342900" indent="-342900">
              <a:buFont typeface="Arial" panose="020B0604020202020204" pitchFamily="34" charset="0"/>
              <a:buChar char="•"/>
            </a:pPr>
            <a:endParaRPr lang="en-US" sz="2400" b="1" dirty="0">
              <a:solidFill>
                <a:prstClr val="black"/>
              </a:solidFill>
              <a:latin typeface="Calibri"/>
            </a:endParaRPr>
          </a:p>
          <a:p>
            <a:pPr marL="342900" indent="-342900">
              <a:buFont typeface="Arial" panose="020B0604020202020204" pitchFamily="34" charset="0"/>
              <a:buChar char="•"/>
            </a:pPr>
            <a:r>
              <a:rPr lang="en-US" sz="2400" b="1" dirty="0">
                <a:solidFill>
                  <a:prstClr val="black"/>
                </a:solidFill>
                <a:latin typeface="Calibri"/>
              </a:rPr>
              <a:t>GIS/Reporting</a:t>
            </a:r>
          </a:p>
          <a:p>
            <a:pPr marL="342900" indent="-342900">
              <a:buFont typeface="Arial" panose="020B0604020202020204" pitchFamily="34" charset="0"/>
              <a:buChar char="•"/>
            </a:pPr>
            <a:endParaRPr lang="en-US" sz="2400" b="1" dirty="0">
              <a:solidFill>
                <a:prstClr val="black"/>
              </a:solidFill>
              <a:latin typeface="Calibri"/>
            </a:endParaRPr>
          </a:p>
          <a:p>
            <a:pPr marL="342900" indent="-342900">
              <a:buFont typeface="Arial" panose="020B0604020202020204" pitchFamily="34" charset="0"/>
              <a:buChar char="•"/>
            </a:pPr>
            <a:r>
              <a:rPr lang="en-US" sz="2400" b="1" dirty="0">
                <a:solidFill>
                  <a:prstClr val="black"/>
                </a:solidFill>
                <a:latin typeface="Calibri"/>
              </a:rPr>
              <a:t>General Questions</a:t>
            </a:r>
          </a:p>
        </p:txBody>
      </p:sp>
      <p:sp>
        <p:nvSpPr>
          <p:cNvPr id="69643" name="Line 11"/>
          <p:cNvSpPr>
            <a:spLocks noChangeShapeType="1"/>
          </p:cNvSpPr>
          <p:nvPr/>
        </p:nvSpPr>
        <p:spPr bwMode="auto">
          <a:xfrm>
            <a:off x="1524000" y="2133600"/>
            <a:ext cx="9144000" cy="0"/>
          </a:xfrm>
          <a:prstGeom prst="line">
            <a:avLst/>
          </a:prstGeom>
          <a:noFill/>
          <a:ln w="9525">
            <a:solidFill>
              <a:schemeClr val="tx1"/>
            </a:solidFill>
            <a:round/>
            <a:headEnd/>
            <a:tailEnd/>
          </a:ln>
        </p:spPr>
        <p:txBody>
          <a:bodyPr/>
          <a:lstStyle/>
          <a:p>
            <a:endParaRPr lang="en-US">
              <a:solidFill>
                <a:prstClr val="black"/>
              </a:solidFill>
              <a:latin typeface="Calibri"/>
            </a:endParaRPr>
          </a:p>
        </p:txBody>
      </p:sp>
      <p:sp>
        <p:nvSpPr>
          <p:cNvPr id="69648" name="Text Box 19"/>
          <p:cNvSpPr txBox="1">
            <a:spLocks noChangeArrowheads="1"/>
          </p:cNvSpPr>
          <p:nvPr/>
        </p:nvSpPr>
        <p:spPr bwMode="auto">
          <a:xfrm>
            <a:off x="1873885" y="2971800"/>
            <a:ext cx="3848100" cy="3785652"/>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400" b="1" dirty="0">
                <a:solidFill>
                  <a:prstClr val="black"/>
                </a:solidFill>
                <a:latin typeface="Calibri"/>
              </a:rPr>
              <a:t>Policy </a:t>
            </a:r>
          </a:p>
          <a:p>
            <a:pPr marL="342900" indent="-342900">
              <a:buFont typeface="Arial" panose="020B0604020202020204" pitchFamily="34" charset="0"/>
              <a:buChar char="•"/>
            </a:pPr>
            <a:endParaRPr lang="en-US" sz="2400" b="1" dirty="0">
              <a:solidFill>
                <a:prstClr val="black"/>
              </a:solidFill>
              <a:latin typeface="Calibri"/>
            </a:endParaRPr>
          </a:p>
          <a:p>
            <a:pPr marL="342900" indent="-342900">
              <a:buFont typeface="Arial" panose="020B0604020202020204" pitchFamily="34" charset="0"/>
              <a:buChar char="•"/>
            </a:pPr>
            <a:r>
              <a:rPr lang="en-US" sz="2400" b="1" dirty="0">
                <a:solidFill>
                  <a:prstClr val="black"/>
                </a:solidFill>
                <a:latin typeface="Calibri"/>
              </a:rPr>
              <a:t>Legal</a:t>
            </a:r>
          </a:p>
          <a:p>
            <a:pPr marL="342900" indent="-342900">
              <a:buFont typeface="Arial" panose="020B0604020202020204" pitchFamily="34" charset="0"/>
              <a:buChar char="•"/>
            </a:pPr>
            <a:endParaRPr lang="en-US" sz="2400" b="1" dirty="0">
              <a:solidFill>
                <a:prstClr val="black"/>
              </a:solidFill>
              <a:latin typeface="Calibri"/>
            </a:endParaRPr>
          </a:p>
          <a:p>
            <a:pPr marL="342900" indent="-342900">
              <a:buFont typeface="Arial" panose="020B0604020202020204" pitchFamily="34" charset="0"/>
              <a:buChar char="•"/>
            </a:pPr>
            <a:r>
              <a:rPr lang="en-US" sz="2400" b="1" dirty="0">
                <a:solidFill>
                  <a:prstClr val="black"/>
                </a:solidFill>
                <a:latin typeface="Calibri"/>
              </a:rPr>
              <a:t>Allocation/replenishment</a:t>
            </a:r>
          </a:p>
          <a:p>
            <a:pPr marL="342900" indent="-342900">
              <a:buFont typeface="Arial" panose="020B0604020202020204" pitchFamily="34" charset="0"/>
              <a:buChar char="•"/>
            </a:pPr>
            <a:endParaRPr lang="en-US" sz="2400" b="1" dirty="0">
              <a:solidFill>
                <a:prstClr val="black"/>
              </a:solidFill>
              <a:latin typeface="Calibri"/>
            </a:endParaRPr>
          </a:p>
          <a:p>
            <a:pPr marL="342900" indent="-342900">
              <a:buFont typeface="Arial" panose="020B0604020202020204" pitchFamily="34" charset="0"/>
              <a:buChar char="•"/>
            </a:pPr>
            <a:r>
              <a:rPr lang="en-US" sz="2400" b="1" dirty="0">
                <a:solidFill>
                  <a:prstClr val="black"/>
                </a:solidFill>
                <a:latin typeface="Calibri"/>
              </a:rPr>
              <a:t>QAQC</a:t>
            </a:r>
          </a:p>
          <a:p>
            <a:pPr marL="342900" indent="-342900">
              <a:buFont typeface="Arial" panose="020B0604020202020204" pitchFamily="34" charset="0"/>
              <a:buChar char="•"/>
            </a:pPr>
            <a:endParaRPr lang="en-US" sz="2400" b="1" dirty="0">
              <a:solidFill>
                <a:prstClr val="black"/>
              </a:solidFill>
              <a:latin typeface="Calibri"/>
            </a:endParaRPr>
          </a:p>
          <a:p>
            <a:pPr marL="342900" indent="-342900">
              <a:buFont typeface="Arial" panose="020B0604020202020204" pitchFamily="34" charset="0"/>
              <a:buChar char="•"/>
            </a:pPr>
            <a:r>
              <a:rPr lang="en-US" sz="2400" b="1" dirty="0">
                <a:solidFill>
                  <a:prstClr val="black"/>
                </a:solidFill>
                <a:latin typeface="Calibri"/>
              </a:rPr>
              <a:t>General Questions</a:t>
            </a:r>
          </a:p>
          <a:p>
            <a:pPr marL="342900" indent="-342900">
              <a:buFont typeface="Arial" panose="020B0604020202020204" pitchFamily="34" charset="0"/>
              <a:buChar char="•"/>
            </a:pPr>
            <a:endParaRPr lang="en-US" sz="2400" b="1" dirty="0">
              <a:solidFill>
                <a:prstClr val="black"/>
              </a:solidFill>
              <a:latin typeface="Calibri"/>
            </a:endParaRPr>
          </a:p>
        </p:txBody>
      </p:sp>
      <p:sp>
        <p:nvSpPr>
          <p:cNvPr id="18" name="Text Box 19"/>
          <p:cNvSpPr txBox="1">
            <a:spLocks noChangeArrowheads="1"/>
          </p:cNvSpPr>
          <p:nvPr/>
        </p:nvSpPr>
        <p:spPr bwMode="auto">
          <a:xfrm>
            <a:off x="3288030" y="2173070"/>
            <a:ext cx="5932170" cy="646331"/>
          </a:xfrm>
          <a:prstGeom prst="rect">
            <a:avLst/>
          </a:prstGeom>
          <a:solidFill>
            <a:schemeClr val="bg1"/>
          </a:solidFill>
          <a:ln w="9525">
            <a:noFill/>
            <a:miter lim="800000"/>
            <a:headEnd/>
            <a:tailEnd/>
          </a:ln>
        </p:spPr>
        <p:txBody>
          <a:bodyPr wrap="square">
            <a:spAutoFit/>
          </a:bodyPr>
          <a:lstStyle/>
          <a:p>
            <a:r>
              <a:rPr lang="en-US" sz="3600" b="1" dirty="0">
                <a:solidFill>
                  <a:prstClr val="black"/>
                </a:solidFill>
                <a:latin typeface="Calibri"/>
              </a:rPr>
              <a:t>Got a Question?  Who to ask:</a:t>
            </a:r>
          </a:p>
        </p:txBody>
      </p:sp>
      <p:sp>
        <p:nvSpPr>
          <p:cNvPr id="15" name="Title 1">
            <a:extLst>
              <a:ext uri="{FF2B5EF4-FFF2-40B4-BE49-F238E27FC236}">
                <a16:creationId xmlns:a16="http://schemas.microsoft.com/office/drawing/2014/main" id="{B2E37541-1C0A-4A10-98AB-AD94404DB15D}"/>
              </a:ext>
            </a:extLst>
          </p:cNvPr>
          <p:cNvSpPr txBox="1">
            <a:spLocks/>
          </p:cNvSpPr>
          <p:nvPr/>
        </p:nvSpPr>
        <p:spPr>
          <a:xfrm>
            <a:off x="4876801" y="8390"/>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2400" dirty="0">
                <a:solidFill>
                  <a:prstClr val="black"/>
                </a:solidFill>
                <a:latin typeface="Calibri"/>
              </a:rPr>
              <a:t>DGLVR Policies</a:t>
            </a:r>
          </a:p>
        </p:txBody>
      </p:sp>
      <p:sp>
        <p:nvSpPr>
          <p:cNvPr id="16" name="Title 1">
            <a:extLst>
              <a:ext uri="{FF2B5EF4-FFF2-40B4-BE49-F238E27FC236}">
                <a16:creationId xmlns:a16="http://schemas.microsoft.com/office/drawing/2014/main" id="{DFB8331E-AB38-488A-B9A5-9F89651CFA7B}"/>
              </a:ext>
            </a:extLst>
          </p:cNvPr>
          <p:cNvSpPr txBox="1">
            <a:spLocks/>
          </p:cNvSpPr>
          <p:nvPr/>
        </p:nvSpPr>
        <p:spPr>
          <a:xfrm>
            <a:off x="1524000" y="8389"/>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DGLVR Financial Workshop</a:t>
            </a:r>
          </a:p>
        </p:txBody>
      </p:sp>
    </p:spTree>
    <p:extLst>
      <p:ext uri="{BB962C8B-B14F-4D97-AF65-F5344CB8AC3E}">
        <p14:creationId xmlns:p14="http://schemas.microsoft.com/office/powerpoint/2010/main" val="2874071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329863" cy="6134584"/>
          </a:xfrm>
        </p:spPr>
        <p:txBody>
          <a:bodyPr>
            <a:normAutofit/>
          </a:bodyPr>
          <a:lstStyle/>
          <a:p>
            <a:r>
              <a:rPr lang="en-US" sz="3600" dirty="0"/>
              <a:t>DGLVR Program Introduction</a:t>
            </a:r>
          </a:p>
          <a:p>
            <a:pPr marL="0" indent="0">
              <a:buNone/>
            </a:pPr>
            <a:r>
              <a:rPr lang="en-US" sz="2800" dirty="0"/>
              <a:t>   </a:t>
            </a:r>
          </a:p>
          <a:p>
            <a:r>
              <a:rPr lang="en-US" sz="3600" b="1" dirty="0">
                <a:solidFill>
                  <a:srgbClr val="FF0000"/>
                </a:solidFill>
              </a:rPr>
              <a:t>QAB Policy review</a:t>
            </a:r>
          </a:p>
          <a:p>
            <a:pPr lvl="1"/>
            <a:r>
              <a:rPr lang="en-US" sz="3200" dirty="0"/>
              <a:t>QAB Structure and purpose</a:t>
            </a:r>
          </a:p>
          <a:p>
            <a:pPr lvl="1"/>
            <a:r>
              <a:rPr lang="en-US" sz="3200" dirty="0"/>
              <a:t>Meeting guidelines</a:t>
            </a:r>
          </a:p>
          <a:p>
            <a:pPr lvl="1"/>
            <a:r>
              <a:rPr lang="en-US" sz="3200" dirty="0"/>
              <a:t>Role in projects</a:t>
            </a:r>
          </a:p>
          <a:p>
            <a:pPr lvl="1"/>
            <a:r>
              <a:rPr lang="en-US" sz="3200" dirty="0"/>
              <a:t>Role in local policy</a:t>
            </a:r>
          </a:p>
          <a:p>
            <a:pPr marL="457200" lvl="1" indent="0">
              <a:buNone/>
            </a:pPr>
            <a:r>
              <a:rPr lang="en-US" dirty="0"/>
              <a:t>   </a:t>
            </a:r>
          </a:p>
          <a:p>
            <a:r>
              <a:rPr lang="en-US" sz="3600" dirty="0"/>
              <a:t>What to do if you’re a new QAB member</a:t>
            </a:r>
          </a:p>
          <a:p>
            <a:pPr marL="457200" lvl="1" indent="0">
              <a:buNone/>
            </a:pPr>
            <a:endParaRPr lang="en-US" sz="3200" dirty="0"/>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Quality Assurance Boards</a:t>
            </a:r>
          </a:p>
        </p:txBody>
      </p:sp>
      <p:pic>
        <p:nvPicPr>
          <p:cNvPr id="12" name="Picture 11">
            <a:extLst>
              <a:ext uri="{FF2B5EF4-FFF2-40B4-BE49-F238E27FC236}">
                <a16:creationId xmlns:a16="http://schemas.microsoft.com/office/drawing/2014/main" id="{C12CA6B2-4450-43CD-A7F0-FDEA979F55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0188" y="445625"/>
            <a:ext cx="5401812" cy="6400800"/>
          </a:xfrm>
          <a:prstGeom prst="rect">
            <a:avLst/>
          </a:prstGeom>
        </p:spPr>
      </p:pic>
    </p:spTree>
    <p:extLst>
      <p:ext uri="{BB962C8B-B14F-4D97-AF65-F5344CB8AC3E}">
        <p14:creationId xmlns:p14="http://schemas.microsoft.com/office/powerpoint/2010/main" val="1774180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299" y="481930"/>
            <a:ext cx="6159501" cy="6298786"/>
          </a:xfrm>
        </p:spPr>
        <p:txBody>
          <a:bodyPr>
            <a:normAutofit/>
          </a:bodyPr>
          <a:lstStyle/>
          <a:p>
            <a:pPr marL="0" indent="0">
              <a:buNone/>
            </a:pPr>
            <a:r>
              <a:rPr lang="en-US" sz="2000" b="1" u="sng" dirty="0">
                <a:solidFill>
                  <a:srgbClr val="FF0000"/>
                </a:solidFill>
              </a:rPr>
              <a:t>DGLVR Administrative Manual</a:t>
            </a:r>
          </a:p>
          <a:p>
            <a:pPr marL="0" indent="0">
              <a:buNone/>
            </a:pPr>
            <a:r>
              <a:rPr lang="en-US" sz="2000" b="1" dirty="0">
                <a:solidFill>
                  <a:srgbClr val="FF0000"/>
                </a:solidFill>
              </a:rPr>
              <a:t>Approved by SCC 5/10/22</a:t>
            </a:r>
          </a:p>
          <a:p>
            <a:pPr marL="514350" indent="-514350">
              <a:buFont typeface="+mj-lt"/>
              <a:buAutoNum type="arabicParenR"/>
            </a:pPr>
            <a:r>
              <a:rPr lang="en-US" sz="2400" dirty="0"/>
              <a:t>Introduction</a:t>
            </a:r>
          </a:p>
          <a:p>
            <a:pPr marL="514350" indent="-514350">
              <a:buFont typeface="+mj-lt"/>
              <a:buAutoNum type="arabicParenR"/>
            </a:pPr>
            <a:r>
              <a:rPr lang="en-US" sz="2400" dirty="0"/>
              <a:t>SCC Role</a:t>
            </a:r>
          </a:p>
          <a:p>
            <a:pPr marL="514350" indent="-514350">
              <a:buFont typeface="+mj-lt"/>
              <a:buAutoNum type="arabicParenR"/>
            </a:pPr>
            <a:r>
              <a:rPr lang="en-US" sz="2400" dirty="0"/>
              <a:t>Conservation District Role</a:t>
            </a:r>
          </a:p>
          <a:p>
            <a:pPr marL="514350" indent="-514350">
              <a:buFont typeface="+mj-lt"/>
              <a:buAutoNum type="arabicParenR"/>
            </a:pPr>
            <a:r>
              <a:rPr lang="en-US" sz="2400" dirty="0"/>
              <a:t>Quality Assurance Board Role</a:t>
            </a:r>
          </a:p>
          <a:p>
            <a:pPr marL="514350" indent="-514350">
              <a:buFont typeface="+mj-lt"/>
              <a:buAutoNum type="arabicParenR"/>
            </a:pPr>
            <a:r>
              <a:rPr lang="en-US" sz="2400" dirty="0"/>
              <a:t>Applicant Role</a:t>
            </a:r>
          </a:p>
          <a:p>
            <a:pPr marL="514350" indent="-514350">
              <a:buFont typeface="+mj-lt"/>
              <a:buAutoNum type="arabicParenR"/>
            </a:pPr>
            <a:r>
              <a:rPr lang="en-US" sz="2400" dirty="0"/>
              <a:t>Center for Dirt and Gravel Roads</a:t>
            </a:r>
          </a:p>
          <a:p>
            <a:pPr marL="514350" indent="-514350">
              <a:buFont typeface="+mj-lt"/>
              <a:buAutoNum type="arabicParenR"/>
            </a:pPr>
            <a:r>
              <a:rPr lang="en-US" sz="2400" dirty="0"/>
              <a:t>Additional Policies</a:t>
            </a:r>
          </a:p>
          <a:p>
            <a:pPr marL="514350" indent="-514350">
              <a:buFont typeface="+mj-lt"/>
              <a:buAutoNum type="arabicParenR"/>
            </a:pPr>
            <a:r>
              <a:rPr lang="en-US" sz="2400" dirty="0"/>
              <a:t>Permits and Other Requirements</a:t>
            </a:r>
          </a:p>
          <a:p>
            <a:pPr marL="0" indent="0">
              <a:buNone/>
            </a:pPr>
            <a:r>
              <a:rPr lang="en-US" sz="2400" dirty="0"/>
              <a:t>Appendices</a:t>
            </a:r>
          </a:p>
          <a:p>
            <a:pPr marL="0" indent="0">
              <a:buNone/>
            </a:pPr>
            <a:endParaRPr lang="en-US" sz="2000" b="1" dirty="0"/>
          </a:p>
          <a:p>
            <a:pPr marL="0" indent="0" algn="ctr">
              <a:buNone/>
            </a:pPr>
            <a:r>
              <a:rPr lang="en-US" sz="2000" b="1" dirty="0"/>
              <a:t>Available online.</a:t>
            </a:r>
          </a:p>
          <a:p>
            <a:pPr marL="0" indent="0" algn="ctr">
              <a:buNone/>
            </a:pPr>
            <a:r>
              <a:rPr lang="en-US" sz="2000" b="1" dirty="0"/>
              <a:t>Hard copies sent on request.</a:t>
            </a:r>
          </a:p>
        </p:txBody>
      </p:sp>
      <p:sp>
        <p:nvSpPr>
          <p:cNvPr id="7" name="Title 1"/>
          <p:cNvSpPr>
            <a:spLocks noGrp="1"/>
          </p:cNvSpPr>
          <p:nvPr>
            <p:ph type="ctrTitle"/>
          </p:nvPr>
        </p:nvSpPr>
        <p:spPr/>
        <p:txBody>
          <a:bodyPr/>
          <a:lstStyle/>
          <a:p>
            <a:r>
              <a:rPr lang="en-US" dirty="0"/>
              <a:t>Administrative Manual</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Introduction</a:t>
            </a:r>
          </a:p>
        </p:txBody>
      </p:sp>
      <p:pic>
        <p:nvPicPr>
          <p:cNvPr id="5" name="Picture 4">
            <a:extLst>
              <a:ext uri="{FF2B5EF4-FFF2-40B4-BE49-F238E27FC236}">
                <a16:creationId xmlns:a16="http://schemas.microsoft.com/office/drawing/2014/main" id="{EB7584E9-DDE8-4A6F-8497-7098B9C55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5952" y="481930"/>
            <a:ext cx="4916337" cy="6298786"/>
          </a:xfrm>
          <a:prstGeom prst="rect">
            <a:avLst/>
          </a:prstGeom>
        </p:spPr>
      </p:pic>
    </p:spTree>
    <p:extLst>
      <p:ext uri="{BB962C8B-B14F-4D97-AF65-F5344CB8AC3E}">
        <p14:creationId xmlns:p14="http://schemas.microsoft.com/office/powerpoint/2010/main" val="3556241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8500" y="632637"/>
            <a:ext cx="4648200" cy="594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rgbClr val="FF0000"/>
                </a:solidFill>
                <a:latin typeface="Calibri"/>
              </a:rPr>
              <a:t>4) QAB Role</a:t>
            </a:r>
          </a:p>
          <a:p>
            <a:endParaRPr lang="en-US" sz="2400" b="1" dirty="0">
              <a:solidFill>
                <a:prstClr val="black"/>
              </a:solidFill>
              <a:latin typeface="Calibri"/>
            </a:endParaRPr>
          </a:p>
          <a:p>
            <a:r>
              <a:rPr lang="en-US" sz="2400" b="1" dirty="0">
                <a:solidFill>
                  <a:prstClr val="black"/>
                </a:solidFill>
                <a:latin typeface="Calibri"/>
              </a:rPr>
              <a:t>Defines composition and function of QAB</a:t>
            </a:r>
          </a:p>
          <a:p>
            <a:endParaRPr lang="en-US" sz="2400" b="1" dirty="0">
              <a:solidFill>
                <a:prstClr val="black"/>
              </a:solidFill>
              <a:latin typeface="Calibri"/>
            </a:endParaRPr>
          </a:p>
          <a:p>
            <a:r>
              <a:rPr lang="en-US" sz="2400" b="1" dirty="0">
                <a:solidFill>
                  <a:prstClr val="black"/>
                </a:solidFill>
                <a:latin typeface="Calibri"/>
              </a:rPr>
              <a:t>Composition</a:t>
            </a:r>
          </a:p>
          <a:p>
            <a:endParaRPr lang="en-US" sz="2400" b="1" dirty="0">
              <a:solidFill>
                <a:prstClr val="black"/>
              </a:solidFill>
              <a:latin typeface="Calibri"/>
            </a:endParaRPr>
          </a:p>
          <a:p>
            <a:r>
              <a:rPr lang="en-US" sz="2400" b="1" dirty="0">
                <a:solidFill>
                  <a:prstClr val="black"/>
                </a:solidFill>
                <a:latin typeface="Calibri"/>
              </a:rPr>
              <a:t>Meeting Requirements</a:t>
            </a:r>
          </a:p>
          <a:p>
            <a:endParaRPr lang="en-US" sz="2400" b="1" dirty="0">
              <a:solidFill>
                <a:prstClr val="black"/>
              </a:solidFill>
              <a:latin typeface="Calibri"/>
            </a:endParaRPr>
          </a:p>
          <a:p>
            <a:r>
              <a:rPr lang="en-US" sz="2400" b="1" dirty="0">
                <a:solidFill>
                  <a:prstClr val="black"/>
                </a:solidFill>
                <a:latin typeface="Calibri"/>
              </a:rPr>
              <a:t>QAB Role in Projects</a:t>
            </a:r>
          </a:p>
          <a:p>
            <a:endParaRPr lang="en-US" sz="2400" b="1" dirty="0">
              <a:solidFill>
                <a:prstClr val="black"/>
              </a:solidFill>
              <a:latin typeface="Calibri"/>
            </a:endParaRPr>
          </a:p>
          <a:p>
            <a:r>
              <a:rPr lang="en-US" sz="2400" b="1" dirty="0">
                <a:solidFill>
                  <a:prstClr val="black"/>
                </a:solidFill>
                <a:latin typeface="Calibri"/>
              </a:rPr>
              <a:t>QAB Role in Policy</a:t>
            </a:r>
          </a:p>
          <a:p>
            <a:endParaRPr lang="en-US" sz="2400" dirty="0">
              <a:solidFill>
                <a:prstClr val="black"/>
              </a:solidFill>
              <a:latin typeface="Calibri"/>
            </a:endParaRPr>
          </a:p>
          <a:p>
            <a:endParaRPr lang="en-US" sz="2400" dirty="0">
              <a:solidFill>
                <a:prstClr val="black"/>
              </a:solidFill>
              <a:latin typeface="Calibri"/>
            </a:endParaRPr>
          </a:p>
        </p:txBody>
      </p:sp>
      <p:sp>
        <p:nvSpPr>
          <p:cNvPr id="7" name="Title 1"/>
          <p:cNvSpPr>
            <a:spLocks noGrp="1"/>
          </p:cNvSpPr>
          <p:nvPr>
            <p:ph type="ctrTitle"/>
          </p:nvPr>
        </p:nvSpPr>
        <p:spPr/>
        <p:txBody>
          <a:bodyPr/>
          <a:lstStyle/>
          <a:p>
            <a:r>
              <a:rPr lang="en-US" dirty="0"/>
              <a:t>Administrative Manual</a:t>
            </a:r>
          </a:p>
        </p:txBody>
      </p:sp>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Introduction</a:t>
            </a:r>
          </a:p>
        </p:txBody>
      </p:sp>
      <p:sp>
        <p:nvSpPr>
          <p:cNvPr id="9" name="Subtitle 2">
            <a:extLst>
              <a:ext uri="{FF2B5EF4-FFF2-40B4-BE49-F238E27FC236}">
                <a16:creationId xmlns:a16="http://schemas.microsoft.com/office/drawing/2014/main" id="{12D68F4E-0875-4726-8AAB-B8BCA2AF0D95}"/>
              </a:ext>
            </a:extLst>
          </p:cNvPr>
          <p:cNvSpPr txBox="1">
            <a:spLocks/>
          </p:cNvSpPr>
          <p:nvPr/>
        </p:nvSpPr>
        <p:spPr>
          <a:xfrm>
            <a:off x="241300" y="481930"/>
            <a:ext cx="6159500" cy="6298786"/>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Font typeface="Arial" panose="020B0604020202020204" pitchFamily="34" charset="0"/>
              <a:buNone/>
            </a:pPr>
            <a:r>
              <a:rPr lang="en-US" sz="2000" b="1" u="sng" dirty="0"/>
              <a:t>DGLVR Administrative Manual</a:t>
            </a:r>
          </a:p>
          <a:p>
            <a:pPr marL="0" indent="0">
              <a:buFont typeface="Arial" panose="020B0604020202020204" pitchFamily="34" charset="0"/>
              <a:buNone/>
            </a:pPr>
            <a:r>
              <a:rPr lang="en-US" sz="2000" b="1" dirty="0"/>
              <a:t>Approved by SCC 5/10/22</a:t>
            </a:r>
          </a:p>
          <a:p>
            <a:pPr marL="514350" indent="-514350">
              <a:buFont typeface="+mj-lt"/>
              <a:buAutoNum type="arabicParenR"/>
            </a:pPr>
            <a:r>
              <a:rPr lang="en-US" sz="2400" dirty="0"/>
              <a:t>Introduction</a:t>
            </a:r>
          </a:p>
          <a:p>
            <a:pPr marL="514350" indent="-514350">
              <a:buFont typeface="+mj-lt"/>
              <a:buAutoNum type="arabicParenR"/>
            </a:pPr>
            <a:r>
              <a:rPr lang="en-US" sz="2400" dirty="0"/>
              <a:t>SCC Role</a:t>
            </a:r>
          </a:p>
          <a:p>
            <a:pPr marL="514350" indent="-514350">
              <a:buFont typeface="+mj-lt"/>
              <a:buAutoNum type="arabicParenR"/>
            </a:pPr>
            <a:r>
              <a:rPr lang="en-US" sz="2400" dirty="0"/>
              <a:t>Conservation District Role</a:t>
            </a:r>
          </a:p>
          <a:p>
            <a:pPr marL="514350" indent="-514350">
              <a:buFont typeface="+mj-lt"/>
              <a:buAutoNum type="arabicParenR"/>
            </a:pPr>
            <a:r>
              <a:rPr lang="en-US" sz="2400" b="1" dirty="0">
                <a:solidFill>
                  <a:srgbClr val="FF0000"/>
                </a:solidFill>
              </a:rPr>
              <a:t>Quality Assurance Board Role (5 pages)</a:t>
            </a:r>
          </a:p>
          <a:p>
            <a:pPr marL="0" indent="0">
              <a:buNone/>
            </a:pPr>
            <a:r>
              <a:rPr lang="en-US" sz="1400" b="1" dirty="0">
                <a:solidFill>
                  <a:srgbClr val="FF0000"/>
                </a:solidFill>
                <a:hlinkClick r:id="rId3"/>
              </a:rPr>
              <a:t>https://dirtandgravel.psu.edu/pa-program-resources/program-specific-resources/administrative-guidance-manual/4-quality-assurance-board-qab/</a:t>
            </a:r>
            <a:r>
              <a:rPr lang="en-US" sz="1400" b="1" dirty="0">
                <a:solidFill>
                  <a:srgbClr val="FF0000"/>
                </a:solidFill>
              </a:rPr>
              <a:t> </a:t>
            </a:r>
          </a:p>
          <a:p>
            <a:pPr marL="0" indent="0">
              <a:buNone/>
            </a:pPr>
            <a:r>
              <a:rPr lang="en-US" sz="2400" dirty="0"/>
              <a:t>5)     Applicant Role</a:t>
            </a:r>
          </a:p>
          <a:p>
            <a:pPr marL="0" indent="0">
              <a:buNone/>
            </a:pPr>
            <a:r>
              <a:rPr lang="en-US" sz="2400" dirty="0"/>
              <a:t>6)     Center for Dirt and Gravel Roads</a:t>
            </a:r>
          </a:p>
          <a:p>
            <a:pPr marL="0" indent="0">
              <a:buNone/>
            </a:pPr>
            <a:r>
              <a:rPr lang="en-US" sz="2400" dirty="0"/>
              <a:t>7)     Additional Policies</a:t>
            </a:r>
          </a:p>
          <a:p>
            <a:pPr marL="0" indent="0">
              <a:buNone/>
            </a:pPr>
            <a:r>
              <a:rPr lang="en-US" sz="2400" dirty="0"/>
              <a:t>8)     Permits and Other Requirements</a:t>
            </a:r>
          </a:p>
          <a:p>
            <a:pPr marL="0" indent="0">
              <a:buFont typeface="Arial" panose="020B0604020202020204" pitchFamily="34" charset="0"/>
              <a:buNone/>
            </a:pPr>
            <a:r>
              <a:rPr lang="en-US" sz="2400" dirty="0"/>
              <a:t>Appendices</a:t>
            </a:r>
          </a:p>
          <a:p>
            <a:pPr marL="0" indent="0">
              <a:buFont typeface="Arial" panose="020B0604020202020204" pitchFamily="34" charset="0"/>
              <a:buNone/>
            </a:pPr>
            <a:endParaRPr lang="en-US" sz="2000" b="1" dirty="0"/>
          </a:p>
          <a:p>
            <a:pPr marL="0" indent="0" algn="ctr">
              <a:buFont typeface="Arial" panose="020B0604020202020204" pitchFamily="34" charset="0"/>
              <a:buNone/>
            </a:pPr>
            <a:r>
              <a:rPr lang="en-US" sz="2000" b="1" dirty="0"/>
              <a:t>Available online.</a:t>
            </a:r>
          </a:p>
          <a:p>
            <a:pPr marL="0" indent="0" algn="ctr">
              <a:buFont typeface="Arial" panose="020B0604020202020204" pitchFamily="34" charset="0"/>
              <a:buNone/>
            </a:pPr>
            <a:r>
              <a:rPr lang="en-US" sz="2000" b="1" dirty="0"/>
              <a:t>Hard copies sent on request.</a:t>
            </a:r>
          </a:p>
        </p:txBody>
      </p:sp>
    </p:spTree>
    <p:extLst>
      <p:ext uri="{BB962C8B-B14F-4D97-AF65-F5344CB8AC3E}">
        <p14:creationId xmlns:p14="http://schemas.microsoft.com/office/powerpoint/2010/main" val="3466003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4.0 Quality Assurance Board</a:t>
            </a:r>
          </a:p>
        </p:txBody>
      </p:sp>
      <p:sp>
        <p:nvSpPr>
          <p:cNvPr id="3" name="Subtitle 2"/>
          <p:cNvSpPr>
            <a:spLocks noGrp="1"/>
          </p:cNvSpPr>
          <p:nvPr>
            <p:ph type="subTitle" idx="1"/>
          </p:nvPr>
        </p:nvSpPr>
        <p:spPr>
          <a:xfrm>
            <a:off x="216568" y="762000"/>
            <a:ext cx="11863137" cy="5791200"/>
          </a:xfrm>
        </p:spPr>
        <p:txBody>
          <a:bodyPr/>
          <a:lstStyle/>
          <a:p>
            <a:pPr marL="0" indent="0">
              <a:buNone/>
            </a:pPr>
            <a:r>
              <a:rPr lang="en-US" b="1" u="sng" dirty="0"/>
              <a:t>Quality Assurance Board</a:t>
            </a:r>
            <a:r>
              <a:rPr lang="en-US" b="1" dirty="0"/>
              <a:t>  </a:t>
            </a:r>
            <a:r>
              <a:rPr lang="en-US" b="1" i="1" dirty="0">
                <a:solidFill>
                  <a:srgbClr val="FF0000"/>
                </a:solidFill>
                <a:latin typeface="Times New Roman"/>
                <a:ea typeface="Times New Roman"/>
              </a:rPr>
              <a:t>-§ 9106 of the PA Motor Vehicle Code, (E)</a:t>
            </a:r>
            <a:endParaRPr lang="en-US" sz="3600" b="1" dirty="0">
              <a:solidFill>
                <a:srgbClr val="FF0000"/>
              </a:solidFill>
              <a:latin typeface="Times New Roman"/>
              <a:ea typeface="Times New Roman"/>
            </a:endParaRPr>
          </a:p>
          <a:p>
            <a:pPr marL="0" indent="0">
              <a:buNone/>
            </a:pPr>
            <a:endParaRPr lang="en-US" b="1" u="sng" dirty="0"/>
          </a:p>
        </p:txBody>
      </p:sp>
      <p:sp>
        <p:nvSpPr>
          <p:cNvPr id="7" name="Rounded Rectangle 6"/>
          <p:cNvSpPr/>
          <p:nvPr/>
        </p:nvSpPr>
        <p:spPr>
          <a:xfrm>
            <a:off x="1804736" y="1680845"/>
            <a:ext cx="8686800" cy="4415155"/>
          </a:xfrm>
          <a:prstGeom prst="roundRect">
            <a:avLst/>
          </a:prstGeom>
          <a:solidFill>
            <a:srgbClr val="FFFFCC"/>
          </a:solidFill>
          <a:ln w="9525">
            <a:solidFill>
              <a:srgbClr val="003300"/>
            </a:solidFill>
            <a:miter lim="800000"/>
            <a:headEnd/>
            <a:tailEnd/>
          </a:ln>
          <a:effectLst>
            <a:outerShdw blurRad="50800" dist="38100" dir="8100000" algn="tr"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228600" algn="just">
              <a:tabLst>
                <a:tab pos="457200" algn="l"/>
                <a:tab pos="914400" algn="l"/>
              </a:tabLst>
            </a:pPr>
            <a:r>
              <a:rPr lang="en-US" sz="2400" i="1" dirty="0">
                <a:solidFill>
                  <a:prstClr val="black"/>
                </a:solidFill>
                <a:latin typeface="Times New Roman"/>
                <a:ea typeface="Times New Roman"/>
              </a:rPr>
              <a:t>Within the conservation district a Quality Assurance Board shall be impaneled to establish and administer the grant program. The four-member QAB is to be comprised of </a:t>
            </a:r>
            <a:r>
              <a:rPr lang="en-US" sz="2400" i="1" dirty="0">
                <a:solidFill>
                  <a:srgbClr val="FF0000"/>
                </a:solidFill>
                <a:latin typeface="Times New Roman"/>
                <a:ea typeface="Times New Roman"/>
              </a:rPr>
              <a:t>a nonvoting chairman appointed by the conservation district </a:t>
            </a:r>
            <a:r>
              <a:rPr lang="en-US" sz="2400" i="1" dirty="0">
                <a:solidFill>
                  <a:prstClr val="black"/>
                </a:solidFill>
                <a:latin typeface="Times New Roman"/>
                <a:ea typeface="Times New Roman"/>
              </a:rPr>
              <a:t>directors and </a:t>
            </a:r>
            <a:r>
              <a:rPr lang="en-US" sz="2400" i="1" dirty="0">
                <a:solidFill>
                  <a:srgbClr val="FF0000"/>
                </a:solidFill>
                <a:latin typeface="Times New Roman"/>
                <a:ea typeface="Times New Roman"/>
              </a:rPr>
              <a:t>one local representative appointed by each of the following entities: </a:t>
            </a:r>
            <a:endParaRPr lang="en-US" sz="2800" dirty="0">
              <a:solidFill>
                <a:srgbClr val="FF0000"/>
              </a:solidFill>
              <a:latin typeface="Times New Roman"/>
              <a:ea typeface="Times New Roman"/>
            </a:endParaRPr>
          </a:p>
          <a:p>
            <a:pPr marL="114300" indent="228600" algn="just">
              <a:tabLst>
                <a:tab pos="457200" algn="l"/>
                <a:tab pos="914400" algn="l"/>
              </a:tabLst>
            </a:pPr>
            <a:r>
              <a:rPr lang="en-US" sz="2400" i="1" dirty="0">
                <a:solidFill>
                  <a:srgbClr val="FF0000"/>
                </a:solidFill>
                <a:latin typeface="Times New Roman"/>
                <a:ea typeface="Times New Roman"/>
              </a:rPr>
              <a:t>(1) The Federal Natural Resource Conservation Service </a:t>
            </a:r>
            <a:endParaRPr lang="en-US" sz="2800" dirty="0">
              <a:solidFill>
                <a:srgbClr val="FF0000"/>
              </a:solidFill>
              <a:latin typeface="Times New Roman"/>
              <a:ea typeface="Times New Roman"/>
            </a:endParaRPr>
          </a:p>
          <a:p>
            <a:pPr marL="114300" indent="228600" algn="just">
              <a:tabLst>
                <a:tab pos="457200" algn="l"/>
                <a:tab pos="914400" algn="l"/>
              </a:tabLst>
            </a:pPr>
            <a:r>
              <a:rPr lang="en-US" sz="2400" i="1" dirty="0">
                <a:solidFill>
                  <a:srgbClr val="FF0000"/>
                </a:solidFill>
                <a:latin typeface="Times New Roman"/>
                <a:ea typeface="Times New Roman"/>
              </a:rPr>
              <a:t>(2) The Pennsylvania Fish and Boat Commission </a:t>
            </a:r>
            <a:endParaRPr lang="en-US" sz="2800" dirty="0">
              <a:solidFill>
                <a:srgbClr val="FF0000"/>
              </a:solidFill>
              <a:latin typeface="Times New Roman"/>
              <a:ea typeface="Times New Roman"/>
            </a:endParaRPr>
          </a:p>
          <a:p>
            <a:pPr marL="114300" indent="228600" algn="just">
              <a:tabLst>
                <a:tab pos="457200" algn="l"/>
                <a:tab pos="914400" algn="l"/>
              </a:tabLst>
            </a:pPr>
            <a:r>
              <a:rPr lang="en-US" sz="2400" i="1" dirty="0">
                <a:solidFill>
                  <a:srgbClr val="FF0000"/>
                </a:solidFill>
                <a:latin typeface="Times New Roman"/>
                <a:ea typeface="Times New Roman"/>
              </a:rPr>
              <a:t>(3) The county conservation district </a:t>
            </a:r>
            <a:endParaRPr lang="en-US" sz="2800" dirty="0">
              <a:solidFill>
                <a:srgbClr val="FF0000"/>
              </a:solidFill>
              <a:latin typeface="Times New Roman"/>
              <a:ea typeface="Times New Roman"/>
            </a:endParaRPr>
          </a:p>
          <a:p>
            <a:pPr marL="114300" indent="228600" algn="just">
              <a:tabLst>
                <a:tab pos="457200" algn="l"/>
                <a:tab pos="914400" algn="l"/>
              </a:tabLst>
            </a:pPr>
            <a:r>
              <a:rPr lang="en-US" sz="2400" i="1" dirty="0">
                <a:solidFill>
                  <a:prstClr val="black"/>
                </a:solidFill>
                <a:latin typeface="Times New Roman"/>
                <a:ea typeface="Times New Roman"/>
              </a:rPr>
              <a:t>If circumstances require, the chairman may vote to decide a tie vote. </a:t>
            </a:r>
            <a:endParaRPr lang="en-US" sz="2800" dirty="0">
              <a:solidFill>
                <a:prstClr val="black"/>
              </a:solidFill>
              <a:latin typeface="Times New Roman"/>
              <a:ea typeface="Times New Roman"/>
            </a:endParaRPr>
          </a:p>
        </p:txBody>
      </p:sp>
      <p:sp>
        <p:nvSpPr>
          <p:cNvPr id="8" name="Title 1"/>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3834196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4.0 Quality Assurance Board</a:t>
            </a:r>
          </a:p>
        </p:txBody>
      </p:sp>
      <p:sp>
        <p:nvSpPr>
          <p:cNvPr id="3" name="Subtitle 2"/>
          <p:cNvSpPr>
            <a:spLocks noGrp="1"/>
          </p:cNvSpPr>
          <p:nvPr>
            <p:ph type="subTitle" idx="1"/>
          </p:nvPr>
        </p:nvSpPr>
        <p:spPr>
          <a:xfrm>
            <a:off x="435935" y="762000"/>
            <a:ext cx="9927265" cy="5791200"/>
          </a:xfrm>
        </p:spPr>
        <p:txBody>
          <a:bodyPr/>
          <a:lstStyle/>
          <a:p>
            <a:pPr marL="0" indent="0">
              <a:buNone/>
            </a:pPr>
            <a:r>
              <a:rPr lang="en-US" b="1" u="sng" dirty="0"/>
              <a:t>Quality Assurance Board</a:t>
            </a:r>
            <a:r>
              <a:rPr lang="en-US" b="1" dirty="0"/>
              <a:t>  </a:t>
            </a:r>
            <a:r>
              <a:rPr lang="en-US" b="1" u="sng" dirty="0">
                <a:solidFill>
                  <a:srgbClr val="FF0000"/>
                </a:solidFill>
                <a:ea typeface="Times New Roman"/>
              </a:rPr>
              <a:t>Why?</a:t>
            </a:r>
          </a:p>
          <a:p>
            <a:pPr marL="0" indent="0">
              <a:buNone/>
            </a:pPr>
            <a:endParaRPr lang="en-US" sz="3600" dirty="0">
              <a:ea typeface="Times New Roman"/>
            </a:endParaRPr>
          </a:p>
          <a:p>
            <a:pPr marL="0" indent="0">
              <a:buNone/>
            </a:pPr>
            <a:endParaRPr lang="en-US" b="1" u="sng" dirty="0"/>
          </a:p>
        </p:txBody>
      </p:sp>
      <p:sp>
        <p:nvSpPr>
          <p:cNvPr id="6" name="Title 1">
            <a:extLst>
              <a:ext uri="{FF2B5EF4-FFF2-40B4-BE49-F238E27FC236}">
                <a16:creationId xmlns:a16="http://schemas.microsoft.com/office/drawing/2014/main" id="{C17889A3-0381-4236-A94F-696C51A2CE60}"/>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1767822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4.0 Quality Assurance Board</a:t>
            </a:r>
          </a:p>
        </p:txBody>
      </p:sp>
      <p:sp>
        <p:nvSpPr>
          <p:cNvPr id="3" name="Subtitle 2"/>
          <p:cNvSpPr>
            <a:spLocks noGrp="1"/>
          </p:cNvSpPr>
          <p:nvPr>
            <p:ph type="subTitle" idx="1"/>
          </p:nvPr>
        </p:nvSpPr>
        <p:spPr>
          <a:xfrm>
            <a:off x="435935" y="762000"/>
            <a:ext cx="9927265" cy="5791200"/>
          </a:xfrm>
        </p:spPr>
        <p:txBody>
          <a:bodyPr/>
          <a:lstStyle/>
          <a:p>
            <a:pPr marL="0" indent="0">
              <a:buNone/>
            </a:pPr>
            <a:r>
              <a:rPr lang="en-US" b="1" u="sng" dirty="0"/>
              <a:t>Quality Assurance Board</a:t>
            </a:r>
            <a:r>
              <a:rPr lang="en-US" b="1" dirty="0"/>
              <a:t>  </a:t>
            </a:r>
            <a:r>
              <a:rPr lang="en-US" b="1" u="sng" dirty="0">
                <a:solidFill>
                  <a:srgbClr val="FF0000"/>
                </a:solidFill>
                <a:ea typeface="Times New Roman"/>
              </a:rPr>
              <a:t>Why?</a:t>
            </a:r>
          </a:p>
          <a:p>
            <a:pPr marL="0" indent="0">
              <a:buNone/>
            </a:pPr>
            <a:endParaRPr lang="en-US" sz="3600" dirty="0">
              <a:ea typeface="Times New Roman"/>
            </a:endParaRPr>
          </a:p>
          <a:p>
            <a:pPr marL="0" indent="0">
              <a:buNone/>
            </a:pPr>
            <a:r>
              <a:rPr lang="en-US" sz="3600" b="1" u="sng" dirty="0">
                <a:solidFill>
                  <a:srgbClr val="FF0000"/>
                </a:solidFill>
                <a:ea typeface="Times New Roman"/>
              </a:rPr>
              <a:t>Local Involvement and Control</a:t>
            </a:r>
          </a:p>
          <a:p>
            <a:pPr marL="0" indent="0">
              <a:buNone/>
            </a:pPr>
            <a:r>
              <a:rPr lang="en-US" sz="3600" u="sng" dirty="0">
                <a:ea typeface="Times New Roman"/>
              </a:rPr>
              <a:t>NRCS</a:t>
            </a:r>
            <a:r>
              <a:rPr lang="en-US" sz="3600" dirty="0">
                <a:ea typeface="Times New Roman"/>
              </a:rPr>
              <a:t> – Federal: </a:t>
            </a:r>
            <a:r>
              <a:rPr lang="en-US" dirty="0">
                <a:ea typeface="Times New Roman"/>
              </a:rPr>
              <a:t>conservation and erosion</a:t>
            </a:r>
            <a:endParaRPr lang="en-US" sz="3600" dirty="0">
              <a:ea typeface="Times New Roman"/>
            </a:endParaRPr>
          </a:p>
          <a:p>
            <a:pPr marL="0" indent="0">
              <a:buNone/>
            </a:pPr>
            <a:r>
              <a:rPr lang="en-US" sz="3600" u="sng" dirty="0">
                <a:ea typeface="Times New Roman"/>
              </a:rPr>
              <a:t>PAFBC</a:t>
            </a:r>
            <a:r>
              <a:rPr lang="en-US" sz="3600" dirty="0">
                <a:ea typeface="Times New Roman"/>
              </a:rPr>
              <a:t> – State: </a:t>
            </a:r>
            <a:r>
              <a:rPr lang="en-US" dirty="0">
                <a:ea typeface="Times New Roman"/>
              </a:rPr>
              <a:t>aquatics and hydrology</a:t>
            </a:r>
          </a:p>
          <a:p>
            <a:pPr marL="0" indent="0">
              <a:buNone/>
            </a:pPr>
            <a:r>
              <a:rPr lang="en-US" sz="3600" u="sng" dirty="0">
                <a:ea typeface="Times New Roman"/>
              </a:rPr>
              <a:t>District</a:t>
            </a:r>
            <a:r>
              <a:rPr lang="en-US" sz="3600" dirty="0">
                <a:ea typeface="Times New Roman"/>
              </a:rPr>
              <a:t> – County: </a:t>
            </a:r>
            <a:r>
              <a:rPr lang="en-US" dirty="0">
                <a:ea typeface="Times New Roman"/>
              </a:rPr>
              <a:t>conservation multi-discipline</a:t>
            </a:r>
          </a:p>
          <a:p>
            <a:pPr marL="0" indent="0">
              <a:buNone/>
            </a:pPr>
            <a:endParaRPr lang="en-US" dirty="0">
              <a:ea typeface="Times New Roman"/>
            </a:endParaRPr>
          </a:p>
          <a:p>
            <a:pPr marL="0" indent="0">
              <a:buNone/>
            </a:pPr>
            <a:r>
              <a:rPr lang="en-US" dirty="0">
                <a:ea typeface="Times New Roman"/>
              </a:rPr>
              <a:t>Who knows best for the County?  </a:t>
            </a:r>
          </a:p>
          <a:p>
            <a:pPr marL="0" indent="0">
              <a:buNone/>
            </a:pPr>
            <a:r>
              <a:rPr lang="en-US" dirty="0">
                <a:ea typeface="Times New Roman"/>
              </a:rPr>
              <a:t>People in the County!</a:t>
            </a:r>
          </a:p>
          <a:p>
            <a:pPr marL="0" indent="0">
              <a:buNone/>
            </a:pPr>
            <a:endParaRPr lang="en-US" b="1" u="sng" dirty="0"/>
          </a:p>
        </p:txBody>
      </p:sp>
      <p:sp>
        <p:nvSpPr>
          <p:cNvPr id="6" name="Title 1">
            <a:extLst>
              <a:ext uri="{FF2B5EF4-FFF2-40B4-BE49-F238E27FC236}">
                <a16:creationId xmlns:a16="http://schemas.microsoft.com/office/drawing/2014/main" id="{C17889A3-0381-4236-A94F-696C51A2CE60}"/>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3538146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4.0 Quality Assurance Board</a:t>
            </a:r>
          </a:p>
        </p:txBody>
      </p:sp>
      <p:sp>
        <p:nvSpPr>
          <p:cNvPr id="3" name="Subtitle 2"/>
          <p:cNvSpPr>
            <a:spLocks noGrp="1"/>
          </p:cNvSpPr>
          <p:nvPr>
            <p:ph type="subTitle" idx="1"/>
          </p:nvPr>
        </p:nvSpPr>
        <p:spPr/>
        <p:txBody>
          <a:bodyPr/>
          <a:lstStyle/>
          <a:p>
            <a:pPr marL="0" indent="0">
              <a:buNone/>
            </a:pPr>
            <a:r>
              <a:rPr lang="en-US" b="1" u="sng" dirty="0"/>
              <a:t>Quality Assurance Board</a:t>
            </a:r>
          </a:p>
          <a:p>
            <a:pPr lvl="0"/>
            <a:r>
              <a:rPr lang="en-US" b="1" u="sng" dirty="0"/>
              <a:t>Local control</a:t>
            </a:r>
            <a:r>
              <a:rPr lang="en-US" dirty="0"/>
              <a:t> within guidelines established by the SCC.</a:t>
            </a:r>
            <a:endParaRPr lang="en-US" sz="4400" dirty="0"/>
          </a:p>
          <a:p>
            <a:pPr lvl="0"/>
            <a:r>
              <a:rPr lang="en-US" dirty="0"/>
              <a:t>QAB’s purpose is to advise and assist the conservation district board.</a:t>
            </a:r>
            <a:endParaRPr lang="en-US" sz="4400" dirty="0"/>
          </a:p>
          <a:p>
            <a:pPr lvl="1"/>
            <a:r>
              <a:rPr lang="en-US" sz="3200" dirty="0">
                <a:solidFill>
                  <a:srgbClr val="FF0000"/>
                </a:solidFill>
              </a:rPr>
              <a:t>QAB is advisory only</a:t>
            </a:r>
          </a:p>
          <a:p>
            <a:pPr lvl="1"/>
            <a:r>
              <a:rPr lang="en-US" sz="3200" dirty="0">
                <a:solidFill>
                  <a:srgbClr val="FF0000"/>
                </a:solidFill>
              </a:rPr>
              <a:t>District Board has the final say</a:t>
            </a:r>
          </a:p>
        </p:txBody>
      </p:sp>
      <p:sp>
        <p:nvSpPr>
          <p:cNvPr id="6" name="Title 1">
            <a:extLst>
              <a:ext uri="{FF2B5EF4-FFF2-40B4-BE49-F238E27FC236}">
                <a16:creationId xmlns:a16="http://schemas.microsoft.com/office/drawing/2014/main" id="{A80045AE-D053-4730-AC3A-2CF16149B4AB}"/>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917754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4.1 QAB Composition</a:t>
            </a:r>
          </a:p>
        </p:txBody>
      </p:sp>
      <p:sp>
        <p:nvSpPr>
          <p:cNvPr id="3" name="Subtitle 2"/>
          <p:cNvSpPr>
            <a:spLocks noGrp="1"/>
          </p:cNvSpPr>
          <p:nvPr>
            <p:ph type="subTitle" idx="1"/>
          </p:nvPr>
        </p:nvSpPr>
        <p:spPr>
          <a:xfrm>
            <a:off x="297711" y="609600"/>
            <a:ext cx="11568223" cy="6248400"/>
          </a:xfrm>
        </p:spPr>
        <p:txBody>
          <a:bodyPr>
            <a:normAutofit/>
          </a:bodyPr>
          <a:lstStyle/>
          <a:p>
            <a:pPr marL="0" indent="0">
              <a:buNone/>
            </a:pPr>
            <a:r>
              <a:rPr lang="en-US" dirty="0"/>
              <a:t>Composition of  the QAB is established by law:</a:t>
            </a:r>
            <a:endParaRPr lang="en-US" sz="4400" dirty="0"/>
          </a:p>
          <a:p>
            <a:pPr lvl="1"/>
            <a:r>
              <a:rPr lang="en-US" b="1" u="sng" dirty="0"/>
              <a:t>Only</a:t>
            </a:r>
            <a:r>
              <a:rPr lang="en-US" b="1" dirty="0"/>
              <a:t> 4 members</a:t>
            </a:r>
            <a:endParaRPr lang="en-US" sz="4000" b="1" dirty="0"/>
          </a:p>
          <a:p>
            <a:pPr lvl="2"/>
            <a:r>
              <a:rPr lang="en-US" dirty="0"/>
              <a:t>Non-voting chair appointed by district board</a:t>
            </a:r>
            <a:endParaRPr lang="en-US" sz="3600" dirty="0"/>
          </a:p>
          <a:p>
            <a:pPr lvl="2"/>
            <a:r>
              <a:rPr lang="en-US" dirty="0"/>
              <a:t>One voting member appointed by the district board</a:t>
            </a:r>
            <a:endParaRPr lang="en-US" sz="3600" dirty="0"/>
          </a:p>
          <a:p>
            <a:pPr lvl="2"/>
            <a:r>
              <a:rPr lang="en-US" dirty="0"/>
              <a:t>One voting member appointed by  Fish and Boat commission</a:t>
            </a:r>
            <a:endParaRPr lang="en-US" sz="3600" dirty="0"/>
          </a:p>
          <a:p>
            <a:pPr lvl="2"/>
            <a:r>
              <a:rPr lang="en-US" dirty="0"/>
              <a:t>One voting member appointed by NRCS</a:t>
            </a:r>
            <a:endParaRPr lang="en-US" sz="3600" dirty="0"/>
          </a:p>
        </p:txBody>
      </p:sp>
      <p:sp>
        <p:nvSpPr>
          <p:cNvPr id="5" name="Title 1">
            <a:extLst>
              <a:ext uri="{FF2B5EF4-FFF2-40B4-BE49-F238E27FC236}">
                <a16:creationId xmlns:a16="http://schemas.microsoft.com/office/drawing/2014/main" id="{EED5C2BD-AD6B-4743-9643-B5FCBB92B521}"/>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1905142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4.1 QAB Composition</a:t>
            </a:r>
          </a:p>
        </p:txBody>
      </p:sp>
      <p:sp>
        <p:nvSpPr>
          <p:cNvPr id="3" name="Subtitle 2"/>
          <p:cNvSpPr>
            <a:spLocks noGrp="1"/>
          </p:cNvSpPr>
          <p:nvPr>
            <p:ph type="subTitle" idx="1"/>
          </p:nvPr>
        </p:nvSpPr>
        <p:spPr>
          <a:xfrm>
            <a:off x="297711" y="609600"/>
            <a:ext cx="11568223" cy="6248400"/>
          </a:xfrm>
        </p:spPr>
        <p:txBody>
          <a:bodyPr>
            <a:normAutofit/>
          </a:bodyPr>
          <a:lstStyle/>
          <a:p>
            <a:pPr marL="0" indent="0">
              <a:buNone/>
            </a:pPr>
            <a:r>
              <a:rPr lang="en-US" dirty="0"/>
              <a:t>Composition of  the QAB is established by law:</a:t>
            </a:r>
            <a:endParaRPr lang="en-US" sz="4400" dirty="0"/>
          </a:p>
          <a:p>
            <a:pPr lvl="1"/>
            <a:r>
              <a:rPr lang="en-US" u="sng" dirty="0"/>
              <a:t>Only</a:t>
            </a:r>
            <a:r>
              <a:rPr lang="en-US" dirty="0"/>
              <a:t> 4 members</a:t>
            </a:r>
            <a:endParaRPr lang="en-US" sz="4000" dirty="0"/>
          </a:p>
          <a:p>
            <a:pPr lvl="2"/>
            <a:r>
              <a:rPr lang="en-US" dirty="0"/>
              <a:t>Non-voting chair appointed by district board</a:t>
            </a:r>
            <a:endParaRPr lang="en-US" sz="3600" dirty="0"/>
          </a:p>
          <a:p>
            <a:pPr lvl="2"/>
            <a:r>
              <a:rPr lang="en-US" dirty="0"/>
              <a:t>One voting member appointed by the district board</a:t>
            </a:r>
            <a:endParaRPr lang="en-US" sz="3600" dirty="0"/>
          </a:p>
          <a:p>
            <a:pPr lvl="2"/>
            <a:r>
              <a:rPr lang="en-US" dirty="0"/>
              <a:t>One voting member appointed by  Fish and Boat commission</a:t>
            </a:r>
            <a:endParaRPr lang="en-US" sz="3600" dirty="0"/>
          </a:p>
          <a:p>
            <a:pPr lvl="2"/>
            <a:r>
              <a:rPr lang="en-US" dirty="0"/>
              <a:t>One voting member appointed by NRCS</a:t>
            </a:r>
            <a:endParaRPr lang="en-US" sz="3600" dirty="0"/>
          </a:p>
          <a:p>
            <a:pPr lvl="1"/>
            <a:r>
              <a:rPr lang="en-US" b="1" dirty="0"/>
              <a:t>Chairman may only vote to decide a tie</a:t>
            </a:r>
            <a:endParaRPr lang="en-US" sz="4000" b="1" dirty="0"/>
          </a:p>
        </p:txBody>
      </p:sp>
      <p:sp>
        <p:nvSpPr>
          <p:cNvPr id="5" name="Title 1">
            <a:extLst>
              <a:ext uri="{FF2B5EF4-FFF2-40B4-BE49-F238E27FC236}">
                <a16:creationId xmlns:a16="http://schemas.microsoft.com/office/drawing/2014/main" id="{EED5C2BD-AD6B-4743-9643-B5FCBB92B521}"/>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103635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r="-181" b="-115"/>
          <a:stretch/>
        </p:blipFill>
        <p:spPr>
          <a:xfrm>
            <a:off x="1474650" y="3348319"/>
            <a:ext cx="9221342" cy="3512793"/>
          </a:xfrm>
          <a:prstGeom prst="rect">
            <a:avLst/>
          </a:prstGeom>
          <a:ln w="76200" cap="sq" cmpd="thickThin">
            <a:solidFill>
              <a:schemeClr val="tx1"/>
            </a:solidFill>
            <a:prstDash val="solid"/>
            <a:miter lim="800000"/>
          </a:ln>
          <a:effectLst>
            <a:innerShdw blurRad="76200">
              <a:srgbClr val="000000"/>
            </a:innerShdw>
          </a:effectLst>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r="-205"/>
          <a:stretch/>
        </p:blipFill>
        <p:spPr>
          <a:xfrm>
            <a:off x="1524000" y="0"/>
            <a:ext cx="9171992" cy="3326546"/>
          </a:xfrm>
          <a:prstGeom prst="rect">
            <a:avLst/>
          </a:prstGeom>
          <a:ln w="76200" cap="sq" cmpd="thickThin">
            <a:solidFill>
              <a:srgbClr val="000000"/>
            </a:solidFill>
            <a:prstDash val="solid"/>
            <a:miter lim="800000"/>
          </a:ln>
          <a:effectLst>
            <a:innerShdw blurRad="76200">
              <a:srgbClr val="000000"/>
            </a:innerShdw>
          </a:effectLst>
        </p:spPr>
      </p:pic>
      <p:sp>
        <p:nvSpPr>
          <p:cNvPr id="21" name="Text Box 8"/>
          <p:cNvSpPr txBox="1">
            <a:spLocks noChangeArrowheads="1"/>
          </p:cNvSpPr>
          <p:nvPr/>
        </p:nvSpPr>
        <p:spPr bwMode="auto">
          <a:xfrm>
            <a:off x="1516535" y="-21772"/>
            <a:ext cx="1408922"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Before</a:t>
            </a:r>
          </a:p>
        </p:txBody>
      </p:sp>
      <p:sp>
        <p:nvSpPr>
          <p:cNvPr id="22" name="Text Box 8"/>
          <p:cNvSpPr txBox="1">
            <a:spLocks noChangeArrowheads="1"/>
          </p:cNvSpPr>
          <p:nvPr/>
        </p:nvSpPr>
        <p:spPr bwMode="auto">
          <a:xfrm>
            <a:off x="4224552" y="2745763"/>
            <a:ext cx="4005049" cy="584775"/>
          </a:xfrm>
          <a:prstGeom prst="rect">
            <a:avLst/>
          </a:prstGeom>
          <a:solidFill>
            <a:srgbClr val="FFFFFF">
              <a:alpha val="67059"/>
            </a:srgbClr>
          </a:solidFill>
          <a:ln w="28575">
            <a:solidFill>
              <a:schemeClr val="tx1"/>
            </a:solidFill>
            <a:miter lim="800000"/>
            <a:headEnd/>
            <a:tailEnd/>
          </a:ln>
          <a:effectLst/>
        </p:spPr>
        <p:txBody>
          <a:bodyPr wrap="square">
            <a:spAutoFit/>
          </a:bodyPr>
          <a:lstStyle/>
          <a:p>
            <a:pPr algn="ctr"/>
            <a:r>
              <a:rPr lang="en-US" sz="1600" b="1">
                <a:latin typeface="Arial" panose="020B0604020202020204" pitchFamily="34" charset="0"/>
                <a:cs typeface="Arial" panose="020B0604020202020204" pitchFamily="34" charset="0"/>
              </a:rPr>
              <a:t>DGR Project in Jefferson County:</a:t>
            </a:r>
            <a:br>
              <a:rPr lang="en-US" sz="1600" b="1">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$65K Spent, $5K in kind</a:t>
            </a:r>
            <a:endParaRPr lang="en-US" sz="1600">
              <a:latin typeface="Arial" panose="020B0604020202020204" pitchFamily="34" charset="0"/>
              <a:cs typeface="Arial" panose="020B0604020202020204" pitchFamily="34" charset="0"/>
            </a:endParaRPr>
          </a:p>
        </p:txBody>
      </p:sp>
      <p:sp>
        <p:nvSpPr>
          <p:cNvPr id="23" name="Text Box 8"/>
          <p:cNvSpPr txBox="1">
            <a:spLocks noChangeArrowheads="1"/>
          </p:cNvSpPr>
          <p:nvPr/>
        </p:nvSpPr>
        <p:spPr bwMode="auto">
          <a:xfrm>
            <a:off x="1516536" y="3391860"/>
            <a:ext cx="10458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After</a:t>
            </a:r>
            <a:endParaRPr lang="en-US" sz="2000" b="1">
              <a:latin typeface="Arial" panose="020B0604020202020204" pitchFamily="34" charset="0"/>
              <a:cs typeface="Arial" panose="020B0604020202020204" pitchFamily="34" charset="0"/>
            </a:endParaRPr>
          </a:p>
        </p:txBody>
      </p:sp>
      <p:sp>
        <p:nvSpPr>
          <p:cNvPr id="24" name="Text Box 8"/>
          <p:cNvSpPr txBox="1">
            <a:spLocks noChangeArrowheads="1"/>
          </p:cNvSpPr>
          <p:nvPr/>
        </p:nvSpPr>
        <p:spPr bwMode="auto">
          <a:xfrm>
            <a:off x="3379768" y="-14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Road Base and Fill</a:t>
            </a:r>
          </a:p>
        </p:txBody>
      </p:sp>
      <p:pic>
        <p:nvPicPr>
          <p:cNvPr id="4" name="Picture 3">
            <a:extLst>
              <a:ext uri="{FF2B5EF4-FFF2-40B4-BE49-F238E27FC236}">
                <a16:creationId xmlns:a16="http://schemas.microsoft.com/office/drawing/2014/main" id="{56DAFF5D-BBAF-415C-B4C4-5F26B9E1526A}"/>
              </a:ext>
            </a:extLst>
          </p:cNvPr>
          <p:cNvPicPr>
            <a:picLocks noChangeAspect="1"/>
          </p:cNvPicPr>
          <p:nvPr/>
        </p:nvPicPr>
        <p:blipFill>
          <a:blip r:embed="rId5"/>
          <a:stretch>
            <a:fillRect/>
          </a:stretch>
        </p:blipFill>
        <p:spPr>
          <a:xfrm>
            <a:off x="7393233" y="6315808"/>
            <a:ext cx="3190875" cy="381000"/>
          </a:xfrm>
          <a:prstGeom prst="rect">
            <a:avLst/>
          </a:prstGeom>
        </p:spPr>
      </p:pic>
    </p:spTree>
    <p:extLst>
      <p:ext uri="{BB962C8B-B14F-4D97-AF65-F5344CB8AC3E}">
        <p14:creationId xmlns:p14="http://schemas.microsoft.com/office/powerpoint/2010/main" val="2599039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4.1 QAB Composition</a:t>
            </a:r>
          </a:p>
        </p:txBody>
      </p:sp>
      <p:sp>
        <p:nvSpPr>
          <p:cNvPr id="3" name="Subtitle 2"/>
          <p:cNvSpPr>
            <a:spLocks noGrp="1"/>
          </p:cNvSpPr>
          <p:nvPr>
            <p:ph type="subTitle" idx="1"/>
          </p:nvPr>
        </p:nvSpPr>
        <p:spPr>
          <a:xfrm>
            <a:off x="297711" y="609600"/>
            <a:ext cx="11568223" cy="6248400"/>
          </a:xfrm>
        </p:spPr>
        <p:txBody>
          <a:bodyPr>
            <a:normAutofit/>
          </a:bodyPr>
          <a:lstStyle/>
          <a:p>
            <a:pPr marL="0" indent="0">
              <a:buNone/>
            </a:pPr>
            <a:r>
              <a:rPr lang="en-US" dirty="0"/>
              <a:t>Composition of  the QAB is established by law:</a:t>
            </a:r>
            <a:endParaRPr lang="en-US" sz="4400" dirty="0"/>
          </a:p>
          <a:p>
            <a:pPr lvl="1"/>
            <a:r>
              <a:rPr lang="en-US" u="sng" dirty="0"/>
              <a:t>Only</a:t>
            </a:r>
            <a:r>
              <a:rPr lang="en-US" dirty="0"/>
              <a:t> 4 members</a:t>
            </a:r>
            <a:endParaRPr lang="en-US" sz="4000" dirty="0"/>
          </a:p>
          <a:p>
            <a:pPr lvl="2"/>
            <a:r>
              <a:rPr lang="en-US" dirty="0"/>
              <a:t>Non-voting chair appointed by district board</a:t>
            </a:r>
            <a:endParaRPr lang="en-US" sz="3600" dirty="0"/>
          </a:p>
          <a:p>
            <a:pPr lvl="2"/>
            <a:r>
              <a:rPr lang="en-US" dirty="0"/>
              <a:t>One voting member appointed by the district board</a:t>
            </a:r>
            <a:endParaRPr lang="en-US" sz="3600" dirty="0"/>
          </a:p>
          <a:p>
            <a:pPr lvl="2"/>
            <a:r>
              <a:rPr lang="en-US" dirty="0"/>
              <a:t>One voting member appointed by  Fish and Boat commission</a:t>
            </a:r>
            <a:endParaRPr lang="en-US" sz="3600" dirty="0"/>
          </a:p>
          <a:p>
            <a:pPr lvl="2"/>
            <a:r>
              <a:rPr lang="en-US" dirty="0"/>
              <a:t>One voting member appointed by NRCS</a:t>
            </a:r>
            <a:endParaRPr lang="en-US" sz="3600" dirty="0"/>
          </a:p>
          <a:p>
            <a:pPr lvl="1"/>
            <a:r>
              <a:rPr lang="en-US" dirty="0"/>
              <a:t>Chairman may only vote to decide a tie</a:t>
            </a:r>
            <a:endParaRPr lang="en-US" sz="4000" dirty="0"/>
          </a:p>
          <a:p>
            <a:pPr lvl="1"/>
            <a:r>
              <a:rPr lang="en-US" b="1" dirty="0"/>
              <a:t>Voting members appointed by the agencies do not have to be employees</a:t>
            </a:r>
            <a:endParaRPr lang="en-US" sz="4000" b="1" dirty="0"/>
          </a:p>
        </p:txBody>
      </p:sp>
      <p:sp>
        <p:nvSpPr>
          <p:cNvPr id="5" name="Title 1">
            <a:extLst>
              <a:ext uri="{FF2B5EF4-FFF2-40B4-BE49-F238E27FC236}">
                <a16:creationId xmlns:a16="http://schemas.microsoft.com/office/drawing/2014/main" id="{EED5C2BD-AD6B-4743-9643-B5FCBB92B521}"/>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1874458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4.1 QAB Composition</a:t>
            </a:r>
          </a:p>
        </p:txBody>
      </p:sp>
      <p:sp>
        <p:nvSpPr>
          <p:cNvPr id="3" name="Subtitle 2"/>
          <p:cNvSpPr>
            <a:spLocks noGrp="1"/>
          </p:cNvSpPr>
          <p:nvPr>
            <p:ph type="subTitle" idx="1"/>
          </p:nvPr>
        </p:nvSpPr>
        <p:spPr>
          <a:xfrm>
            <a:off x="297711" y="609600"/>
            <a:ext cx="11568223" cy="6248400"/>
          </a:xfrm>
        </p:spPr>
        <p:txBody>
          <a:bodyPr>
            <a:normAutofit/>
          </a:bodyPr>
          <a:lstStyle/>
          <a:p>
            <a:pPr marL="0" indent="0">
              <a:buNone/>
            </a:pPr>
            <a:r>
              <a:rPr lang="en-US" dirty="0"/>
              <a:t>Composition of  the QAB is established by law:</a:t>
            </a:r>
            <a:endParaRPr lang="en-US" sz="4400" dirty="0"/>
          </a:p>
          <a:p>
            <a:pPr lvl="1"/>
            <a:r>
              <a:rPr lang="en-US" u="sng" dirty="0"/>
              <a:t>Only</a:t>
            </a:r>
            <a:r>
              <a:rPr lang="en-US" dirty="0"/>
              <a:t> 4 members</a:t>
            </a:r>
            <a:endParaRPr lang="en-US" sz="4000" dirty="0"/>
          </a:p>
          <a:p>
            <a:pPr lvl="2"/>
            <a:r>
              <a:rPr lang="en-US" dirty="0"/>
              <a:t>Non-voting chair appointed by district board</a:t>
            </a:r>
            <a:endParaRPr lang="en-US" sz="3600" dirty="0"/>
          </a:p>
          <a:p>
            <a:pPr lvl="2"/>
            <a:r>
              <a:rPr lang="en-US" dirty="0"/>
              <a:t>One voting member appointed by the district board</a:t>
            </a:r>
            <a:endParaRPr lang="en-US" sz="3600" dirty="0"/>
          </a:p>
          <a:p>
            <a:pPr lvl="2"/>
            <a:r>
              <a:rPr lang="en-US" dirty="0"/>
              <a:t>One voting member appointed by  Fish and Boat commission</a:t>
            </a:r>
            <a:endParaRPr lang="en-US" sz="3600" dirty="0"/>
          </a:p>
          <a:p>
            <a:pPr lvl="2"/>
            <a:r>
              <a:rPr lang="en-US" dirty="0"/>
              <a:t>One voting member appointed by NRCS</a:t>
            </a:r>
            <a:endParaRPr lang="en-US" sz="3600" dirty="0"/>
          </a:p>
          <a:p>
            <a:pPr lvl="1"/>
            <a:r>
              <a:rPr lang="en-US" dirty="0"/>
              <a:t>Chairman may only vote to decide a tie</a:t>
            </a:r>
            <a:endParaRPr lang="en-US" sz="4000" dirty="0"/>
          </a:p>
          <a:p>
            <a:pPr lvl="1"/>
            <a:r>
              <a:rPr lang="en-US" dirty="0"/>
              <a:t>Voting members appointed by the agencies do not have to be employees</a:t>
            </a:r>
            <a:endParaRPr lang="en-US" sz="4000" dirty="0"/>
          </a:p>
          <a:p>
            <a:pPr lvl="1">
              <a:defRPr/>
            </a:pPr>
            <a:r>
              <a:rPr lang="en-US" b="1" dirty="0"/>
              <a:t>QAB can have as many advisors as they deem necessary, but advisors are non-voting</a:t>
            </a:r>
          </a:p>
        </p:txBody>
      </p:sp>
      <p:sp>
        <p:nvSpPr>
          <p:cNvPr id="5" name="Title 1">
            <a:extLst>
              <a:ext uri="{FF2B5EF4-FFF2-40B4-BE49-F238E27FC236}">
                <a16:creationId xmlns:a16="http://schemas.microsoft.com/office/drawing/2014/main" id="{EED5C2BD-AD6B-4743-9643-B5FCBB92B521}"/>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2319831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Structure and Purpose</a:t>
            </a:r>
          </a:p>
        </p:txBody>
      </p:sp>
      <p:sp>
        <p:nvSpPr>
          <p:cNvPr id="3" name="Subtitle 2"/>
          <p:cNvSpPr>
            <a:spLocks noGrp="1"/>
          </p:cNvSpPr>
          <p:nvPr>
            <p:ph type="subTitle" idx="1"/>
          </p:nvPr>
        </p:nvSpPr>
        <p:spPr/>
        <p:txBody>
          <a:bodyPr>
            <a:normAutofit/>
          </a:bodyPr>
          <a:lstStyle/>
          <a:p>
            <a:pPr marL="0" indent="0">
              <a:buNone/>
            </a:pPr>
            <a:r>
              <a:rPr lang="en-US" b="1" u="sng" dirty="0"/>
              <a:t>NRCS and PAFBC designate their QAB appointees</a:t>
            </a:r>
          </a:p>
          <a:p>
            <a:pPr lvl="0"/>
            <a:r>
              <a:rPr lang="en-US" dirty="0"/>
              <a:t>Does not have to be NRCS/PAFBC employee.</a:t>
            </a:r>
          </a:p>
          <a:p>
            <a:pPr lvl="0"/>
            <a:r>
              <a:rPr lang="en-US" dirty="0"/>
              <a:t>Can also designate an alternate.</a:t>
            </a:r>
          </a:p>
          <a:p>
            <a:pPr lvl="0"/>
            <a:r>
              <a:rPr lang="en-US" dirty="0"/>
              <a:t>Should have appointment in writing</a:t>
            </a:r>
          </a:p>
          <a:p>
            <a:pPr lvl="0"/>
            <a:r>
              <a:rPr lang="en-US" dirty="0"/>
              <a:t>Appointments need to be agreed upon by the agency and conservation district</a:t>
            </a:r>
          </a:p>
          <a:p>
            <a:pPr lvl="0"/>
            <a:r>
              <a:rPr lang="en-US" i="1" dirty="0"/>
              <a:t>Sample appointment letter:</a:t>
            </a:r>
          </a:p>
          <a:p>
            <a:pPr lvl="0"/>
            <a:endParaRPr lang="en-US" sz="4400" dirty="0"/>
          </a:p>
        </p:txBody>
      </p:sp>
      <p:sp>
        <p:nvSpPr>
          <p:cNvPr id="6" name="Title 1">
            <a:extLst>
              <a:ext uri="{FF2B5EF4-FFF2-40B4-BE49-F238E27FC236}">
                <a16:creationId xmlns:a16="http://schemas.microsoft.com/office/drawing/2014/main" id="{078C36BD-B02B-4BF3-922A-250FF5337432}"/>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371637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Structure and Purpose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21578"/>
            <a:ext cx="5429250" cy="6836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997963" y="1295400"/>
            <a:ext cx="2748958" cy="369332"/>
          </a:xfrm>
          <a:prstGeom prst="rect">
            <a:avLst/>
          </a:prstGeom>
        </p:spPr>
        <p:txBody>
          <a:bodyPr wrap="none">
            <a:spAutoFit/>
          </a:bodyPr>
          <a:lstStyle/>
          <a:p>
            <a:r>
              <a:rPr lang="en-US" i="1" dirty="0">
                <a:solidFill>
                  <a:prstClr val="black"/>
                </a:solidFill>
                <a:latin typeface="Calibri"/>
              </a:rPr>
              <a:t>Sample appointment letter:</a:t>
            </a:r>
          </a:p>
        </p:txBody>
      </p:sp>
      <p:sp>
        <p:nvSpPr>
          <p:cNvPr id="5" name="Rectangle 4"/>
          <p:cNvSpPr/>
          <p:nvPr/>
        </p:nvSpPr>
        <p:spPr>
          <a:xfrm>
            <a:off x="1600200" y="2895601"/>
            <a:ext cx="3276600" cy="1323439"/>
          </a:xfrm>
          <a:prstGeom prst="rect">
            <a:avLst/>
          </a:prstGeom>
        </p:spPr>
        <p:txBody>
          <a:bodyPr wrap="square">
            <a:spAutoFit/>
          </a:bodyPr>
          <a:lstStyle/>
          <a:p>
            <a:pPr lvl="1"/>
            <a:r>
              <a:rPr lang="en-US" sz="2000" b="1" dirty="0">
                <a:solidFill>
                  <a:prstClr val="black"/>
                </a:solidFill>
                <a:latin typeface="Calibri"/>
              </a:rPr>
              <a:t>Voting members appointed by the agencies do not have to be employees</a:t>
            </a:r>
            <a:endParaRPr lang="en-US" sz="3200" b="1" dirty="0">
              <a:solidFill>
                <a:prstClr val="black"/>
              </a:solidFill>
              <a:latin typeface="Calibri"/>
            </a:endParaRPr>
          </a:p>
        </p:txBody>
      </p:sp>
      <p:sp>
        <p:nvSpPr>
          <p:cNvPr id="7" name="Rounded Rectangle 6"/>
          <p:cNvSpPr/>
          <p:nvPr/>
        </p:nvSpPr>
        <p:spPr>
          <a:xfrm>
            <a:off x="2133600" y="4800601"/>
            <a:ext cx="2209800" cy="2009061"/>
          </a:xfrm>
          <a:prstGeom prst="roundRect">
            <a:avLst/>
          </a:prstGeom>
          <a:solidFill>
            <a:srgbClr val="00B0F0"/>
          </a:solidFill>
          <a:ln w="28575">
            <a:solidFill>
              <a:schemeClr val="tx1"/>
            </a:solidFill>
          </a:ln>
        </p:spPr>
        <p:txBody>
          <a:bodyPr wrap="square">
            <a:spAutoFit/>
          </a:bodyPr>
          <a:lstStyle/>
          <a:p>
            <a:pPr algn="ctr"/>
            <a:r>
              <a:rPr lang="en-US" sz="2800" b="1" dirty="0">
                <a:solidFill>
                  <a:sysClr val="windowText" lastClr="000000"/>
                </a:solidFill>
                <a:latin typeface="Calibri"/>
              </a:rPr>
              <a:t>Word Version Available online</a:t>
            </a:r>
            <a:endParaRPr lang="en-US" sz="2000" dirty="0">
              <a:solidFill>
                <a:sysClr val="windowText" lastClr="000000"/>
              </a:solidFill>
              <a:latin typeface="Calibri"/>
            </a:endParaRPr>
          </a:p>
        </p:txBody>
      </p:sp>
      <p:sp>
        <p:nvSpPr>
          <p:cNvPr id="9" name="Title 1">
            <a:extLst>
              <a:ext uri="{FF2B5EF4-FFF2-40B4-BE49-F238E27FC236}">
                <a16:creationId xmlns:a16="http://schemas.microsoft.com/office/drawing/2014/main" id="{AEF6CD51-21DB-479D-96FD-00607C451AF3}"/>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2541853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4.1 QAB Composition</a:t>
            </a:r>
          </a:p>
        </p:txBody>
      </p:sp>
      <p:sp>
        <p:nvSpPr>
          <p:cNvPr id="3" name="Subtitle 2"/>
          <p:cNvSpPr>
            <a:spLocks noGrp="1"/>
          </p:cNvSpPr>
          <p:nvPr>
            <p:ph type="subTitle" idx="1"/>
          </p:nvPr>
        </p:nvSpPr>
        <p:spPr>
          <a:xfrm>
            <a:off x="53162" y="598966"/>
            <a:ext cx="4837815" cy="6248400"/>
          </a:xfrm>
        </p:spPr>
        <p:txBody>
          <a:bodyPr>
            <a:normAutofit/>
          </a:bodyPr>
          <a:lstStyle/>
          <a:p>
            <a:pPr marL="57150" indent="0">
              <a:buNone/>
            </a:pPr>
            <a:r>
              <a:rPr lang="en-US" dirty="0"/>
              <a:t>All QAB members are strongly encouraged to take ESM training</a:t>
            </a:r>
            <a:endParaRPr lang="en-US" sz="4400" dirty="0"/>
          </a:p>
          <a:p>
            <a:pPr lvl="1"/>
            <a:r>
              <a:rPr lang="en-US" dirty="0"/>
              <a:t>At least one district member </a:t>
            </a:r>
            <a:r>
              <a:rPr lang="en-US" u="sng" dirty="0"/>
              <a:t>must</a:t>
            </a:r>
            <a:r>
              <a:rPr lang="en-US" dirty="0"/>
              <a:t> take ESM training</a:t>
            </a:r>
          </a:p>
          <a:p>
            <a:pPr lvl="1"/>
            <a:r>
              <a:rPr lang="en-US" dirty="0">
                <a:hlinkClick r:id="rId3"/>
              </a:rPr>
              <a:t>https://dirtandgravel.psu.edu/education-training/esm-course/</a:t>
            </a:r>
            <a:r>
              <a:rPr lang="en-US" dirty="0"/>
              <a:t> </a:t>
            </a:r>
          </a:p>
          <a:p>
            <a:pPr lvl="1"/>
            <a:r>
              <a:rPr lang="en-US" dirty="0"/>
              <a:t>No cost, must register online</a:t>
            </a:r>
          </a:p>
        </p:txBody>
      </p:sp>
      <p:pic>
        <p:nvPicPr>
          <p:cNvPr id="5" name="Picture 4">
            <a:extLst>
              <a:ext uri="{FF2B5EF4-FFF2-40B4-BE49-F238E27FC236}">
                <a16:creationId xmlns:a16="http://schemas.microsoft.com/office/drawing/2014/main" id="{66EFB58E-6BEE-459B-B3EB-AB75DFBA77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35527" y="468777"/>
            <a:ext cx="7056474" cy="6283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a:extLst>
              <a:ext uri="{FF2B5EF4-FFF2-40B4-BE49-F238E27FC236}">
                <a16:creationId xmlns:a16="http://schemas.microsoft.com/office/drawing/2014/main" id="{B0834B60-EEAF-4065-B965-38AB40825ED2}"/>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33868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221579" cy="6134584"/>
          </a:xfrm>
        </p:spPr>
        <p:txBody>
          <a:bodyPr>
            <a:normAutofit/>
          </a:bodyPr>
          <a:lstStyle/>
          <a:p>
            <a:r>
              <a:rPr lang="en-US" sz="3600" dirty="0"/>
              <a:t>DGLVR Program Introduction</a:t>
            </a:r>
          </a:p>
          <a:p>
            <a:pPr marL="0" indent="0">
              <a:buNone/>
            </a:pPr>
            <a:r>
              <a:rPr lang="en-US" sz="2800" dirty="0"/>
              <a:t>   </a:t>
            </a:r>
          </a:p>
          <a:p>
            <a:r>
              <a:rPr lang="en-US" sz="3600" b="1" dirty="0">
                <a:solidFill>
                  <a:srgbClr val="FF0000"/>
                </a:solidFill>
              </a:rPr>
              <a:t>QAB Policy review</a:t>
            </a:r>
          </a:p>
          <a:p>
            <a:pPr lvl="1"/>
            <a:r>
              <a:rPr lang="en-US" sz="3200" dirty="0"/>
              <a:t>QAB Structure and purpose</a:t>
            </a:r>
          </a:p>
          <a:p>
            <a:pPr lvl="1"/>
            <a:r>
              <a:rPr lang="en-US" sz="3200" b="1" dirty="0">
                <a:solidFill>
                  <a:srgbClr val="FF0000"/>
                </a:solidFill>
              </a:rPr>
              <a:t>Meeting guidelines</a:t>
            </a:r>
          </a:p>
          <a:p>
            <a:pPr lvl="1"/>
            <a:r>
              <a:rPr lang="en-US" sz="3200" dirty="0"/>
              <a:t>Role in projects</a:t>
            </a:r>
          </a:p>
          <a:p>
            <a:pPr lvl="1"/>
            <a:r>
              <a:rPr lang="en-US" sz="3200" dirty="0"/>
              <a:t>Role in local policy</a:t>
            </a:r>
          </a:p>
          <a:p>
            <a:pPr marL="457200" lvl="1" indent="0">
              <a:buNone/>
            </a:pPr>
            <a:r>
              <a:rPr lang="en-US" dirty="0"/>
              <a:t>   </a:t>
            </a:r>
          </a:p>
          <a:p>
            <a:r>
              <a:rPr lang="en-US" sz="3600" dirty="0"/>
              <a:t>What to do if you’re a new QAB member</a:t>
            </a:r>
          </a:p>
          <a:p>
            <a:pPr marL="457200" lvl="1" indent="0">
              <a:buNone/>
            </a:pPr>
            <a:endParaRPr lang="en-US" sz="3200" b="1" dirty="0"/>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Quality Assurance Boards</a:t>
            </a:r>
          </a:p>
        </p:txBody>
      </p:sp>
      <p:pic>
        <p:nvPicPr>
          <p:cNvPr id="12" name="Picture 11">
            <a:extLst>
              <a:ext uri="{FF2B5EF4-FFF2-40B4-BE49-F238E27FC236}">
                <a16:creationId xmlns:a16="http://schemas.microsoft.com/office/drawing/2014/main" id="{C12CA6B2-4450-43CD-A7F0-FDEA979F55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0188" y="445625"/>
            <a:ext cx="5401812" cy="6400800"/>
          </a:xfrm>
          <a:prstGeom prst="rect">
            <a:avLst/>
          </a:prstGeom>
        </p:spPr>
      </p:pic>
    </p:spTree>
    <p:extLst>
      <p:ext uri="{BB962C8B-B14F-4D97-AF65-F5344CB8AC3E}">
        <p14:creationId xmlns:p14="http://schemas.microsoft.com/office/powerpoint/2010/main" val="109175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4.2 QAB Meetings</a:t>
            </a:r>
          </a:p>
        </p:txBody>
      </p:sp>
      <p:sp>
        <p:nvSpPr>
          <p:cNvPr id="3" name="Subtitle 2"/>
          <p:cNvSpPr>
            <a:spLocks noGrp="1"/>
          </p:cNvSpPr>
          <p:nvPr>
            <p:ph type="subTitle" idx="1"/>
          </p:nvPr>
        </p:nvSpPr>
        <p:spPr/>
        <p:txBody>
          <a:bodyPr>
            <a:normAutofit/>
          </a:bodyPr>
          <a:lstStyle/>
          <a:p>
            <a:pPr marL="0" indent="0">
              <a:buNone/>
            </a:pPr>
            <a:r>
              <a:rPr lang="en-US" b="1" u="sng" dirty="0"/>
              <a:t>QAB Meetings</a:t>
            </a:r>
          </a:p>
          <a:p>
            <a:pPr lvl="0"/>
            <a:r>
              <a:rPr lang="en-US" dirty="0"/>
              <a:t>On a regular schedule or as needed</a:t>
            </a:r>
            <a:endParaRPr lang="en-US" sz="4400" dirty="0"/>
          </a:p>
          <a:p>
            <a:pPr lvl="0"/>
            <a:r>
              <a:rPr lang="en-US" dirty="0"/>
              <a:t>Common action items at a QAB:</a:t>
            </a:r>
            <a:endParaRPr lang="en-US" sz="4400" dirty="0"/>
          </a:p>
          <a:p>
            <a:pPr lvl="1"/>
            <a:r>
              <a:rPr lang="en-US" dirty="0"/>
              <a:t>Review grant applications</a:t>
            </a:r>
            <a:endParaRPr lang="en-US" sz="4000" dirty="0"/>
          </a:p>
          <a:p>
            <a:pPr lvl="1"/>
            <a:r>
              <a:rPr lang="en-US" dirty="0"/>
              <a:t>Recommend projects for funding to the district board</a:t>
            </a:r>
            <a:endParaRPr lang="en-US" sz="4000" dirty="0"/>
          </a:p>
          <a:p>
            <a:pPr lvl="1"/>
            <a:r>
              <a:rPr lang="en-US" dirty="0"/>
              <a:t>Review completed projects</a:t>
            </a:r>
            <a:endParaRPr lang="en-US" sz="4000" dirty="0"/>
          </a:p>
          <a:p>
            <a:pPr lvl="1"/>
            <a:r>
              <a:rPr lang="en-US" dirty="0"/>
              <a:t>Recommend local policies to district board</a:t>
            </a:r>
            <a:endParaRPr lang="en-US" sz="4000" dirty="0"/>
          </a:p>
          <a:p>
            <a:pPr lvl="0"/>
            <a:r>
              <a:rPr lang="en-US" dirty="0"/>
              <a:t>At least 2 of the 3 voting members (quorum) needed to make recommendations to the district board</a:t>
            </a:r>
            <a:endParaRPr lang="en-US" sz="4400" dirty="0"/>
          </a:p>
        </p:txBody>
      </p:sp>
      <p:sp>
        <p:nvSpPr>
          <p:cNvPr id="5" name="Title 1">
            <a:extLst>
              <a:ext uri="{FF2B5EF4-FFF2-40B4-BE49-F238E27FC236}">
                <a16:creationId xmlns:a16="http://schemas.microsoft.com/office/drawing/2014/main" id="{221B3DA0-3349-4C3F-A6B0-85CCF4D1D9F3}"/>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2016411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4.2 QAB Meetings</a:t>
            </a:r>
          </a:p>
        </p:txBody>
      </p:sp>
      <p:sp>
        <p:nvSpPr>
          <p:cNvPr id="3" name="Subtitle 2"/>
          <p:cNvSpPr>
            <a:spLocks noGrp="1"/>
          </p:cNvSpPr>
          <p:nvPr>
            <p:ph type="subTitle" idx="1"/>
          </p:nvPr>
        </p:nvSpPr>
        <p:spPr>
          <a:xfrm>
            <a:off x="276447" y="637280"/>
            <a:ext cx="11546958" cy="5791200"/>
          </a:xfrm>
        </p:spPr>
        <p:txBody>
          <a:bodyPr>
            <a:normAutofit/>
          </a:bodyPr>
          <a:lstStyle/>
          <a:p>
            <a:pPr marL="0" indent="0">
              <a:buNone/>
            </a:pPr>
            <a:r>
              <a:rPr lang="en-US" b="1" u="sng" dirty="0"/>
              <a:t>QAB Meetings must meet Sunshine Act Requirements</a:t>
            </a:r>
            <a:endParaRPr lang="en-US" sz="4400" b="1" u="sng" dirty="0"/>
          </a:p>
          <a:p>
            <a:pPr lvl="1"/>
            <a:endParaRPr lang="en-US" sz="3600" dirty="0"/>
          </a:p>
        </p:txBody>
      </p:sp>
      <p:sp>
        <p:nvSpPr>
          <p:cNvPr id="4" name="Rounded Rectangle 3"/>
          <p:cNvSpPr/>
          <p:nvPr/>
        </p:nvSpPr>
        <p:spPr>
          <a:xfrm>
            <a:off x="939209" y="1771932"/>
            <a:ext cx="10313581" cy="3873956"/>
          </a:xfrm>
          <a:prstGeom prst="roundRect">
            <a:avLst/>
          </a:prstGeom>
          <a:solidFill>
            <a:srgbClr val="FFFFCC"/>
          </a:solidFill>
          <a:ln w="9525">
            <a:solidFill>
              <a:srgbClr val="003300"/>
            </a:solidFill>
            <a:miter lim="800000"/>
            <a:headEnd/>
            <a:tailEnd/>
          </a:ln>
          <a:effectLst>
            <a:outerShdw blurRad="50800" dist="38100" dir="8100000" algn="tr"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228600" algn="just">
              <a:tabLst>
                <a:tab pos="457200" algn="l"/>
                <a:tab pos="914400" algn="l"/>
              </a:tabLst>
            </a:pPr>
            <a:r>
              <a:rPr lang="en-US" sz="3200" i="1" dirty="0">
                <a:solidFill>
                  <a:prstClr val="black"/>
                </a:solidFill>
                <a:latin typeface="Times New Roman"/>
                <a:ea typeface="Times New Roman"/>
              </a:rPr>
              <a:t>The Pennsylvania Sunshine Act requires all public agencies to </a:t>
            </a:r>
            <a:r>
              <a:rPr lang="en-US" sz="3200" i="1" u="sng" dirty="0">
                <a:solidFill>
                  <a:prstClr val="black"/>
                </a:solidFill>
                <a:latin typeface="Times New Roman"/>
                <a:ea typeface="Times New Roman"/>
              </a:rPr>
              <a:t>take all official actions and conduct all deliberations leading up to official actions </a:t>
            </a:r>
            <a:r>
              <a:rPr lang="en-US" sz="3200" i="1" dirty="0">
                <a:solidFill>
                  <a:prstClr val="black"/>
                </a:solidFill>
                <a:latin typeface="Times New Roman"/>
                <a:ea typeface="Times New Roman"/>
              </a:rPr>
              <a:t>at public meetings. The Act covers all such actions by municipal governing bodies, committees of these governing bodies and municipal boards and commissions. </a:t>
            </a:r>
            <a:endParaRPr lang="en-US" sz="3600" dirty="0">
              <a:solidFill>
                <a:prstClr val="black"/>
              </a:solidFill>
              <a:latin typeface="Times New Roman"/>
              <a:ea typeface="Times New Roman"/>
            </a:endParaRPr>
          </a:p>
          <a:p>
            <a:pPr indent="228600" algn="ctr">
              <a:tabLst>
                <a:tab pos="457200" algn="l"/>
                <a:tab pos="914400" algn="l"/>
              </a:tabLst>
            </a:pPr>
            <a:r>
              <a:rPr lang="en-US" sz="3200" i="1" dirty="0">
                <a:solidFill>
                  <a:prstClr val="black"/>
                </a:solidFill>
                <a:latin typeface="Times New Roman"/>
                <a:ea typeface="Times New Roman"/>
              </a:rPr>
              <a:t>-Open Meetings, the Sunshine Act (Pennsylvania)</a:t>
            </a:r>
            <a:endParaRPr lang="en-US" sz="3600" dirty="0">
              <a:solidFill>
                <a:prstClr val="black"/>
              </a:solidFill>
              <a:latin typeface="Times New Roman"/>
              <a:ea typeface="Times New Roman"/>
            </a:endParaRPr>
          </a:p>
        </p:txBody>
      </p:sp>
      <p:sp>
        <p:nvSpPr>
          <p:cNvPr id="8" name="Title 1">
            <a:extLst>
              <a:ext uri="{FF2B5EF4-FFF2-40B4-BE49-F238E27FC236}">
                <a16:creationId xmlns:a16="http://schemas.microsoft.com/office/drawing/2014/main" id="{1B0D1865-2534-497E-9EFD-5B8D6B906173}"/>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3492713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4.2 QAB Meetings</a:t>
            </a:r>
          </a:p>
        </p:txBody>
      </p:sp>
      <p:sp>
        <p:nvSpPr>
          <p:cNvPr id="3" name="Subtitle 2"/>
          <p:cNvSpPr>
            <a:spLocks noGrp="1"/>
          </p:cNvSpPr>
          <p:nvPr>
            <p:ph type="subTitle" idx="1"/>
          </p:nvPr>
        </p:nvSpPr>
        <p:spPr>
          <a:xfrm>
            <a:off x="276447" y="637280"/>
            <a:ext cx="11546958" cy="4689632"/>
          </a:xfrm>
        </p:spPr>
        <p:txBody>
          <a:bodyPr>
            <a:normAutofit/>
          </a:bodyPr>
          <a:lstStyle/>
          <a:p>
            <a:pPr marL="0" indent="0">
              <a:buNone/>
            </a:pPr>
            <a:r>
              <a:rPr lang="en-US" b="1" u="sng" dirty="0"/>
              <a:t>Sunshine Act </a:t>
            </a:r>
            <a:r>
              <a:rPr lang="en-US" b="1" i="1" u="sng" dirty="0"/>
              <a:t>Highlights</a:t>
            </a:r>
            <a:endParaRPr lang="en-US" sz="4400" b="1" i="1" u="sng" dirty="0"/>
          </a:p>
          <a:p>
            <a:pPr lvl="1"/>
            <a:endParaRPr lang="en-US" sz="3600" dirty="0"/>
          </a:p>
        </p:txBody>
      </p:sp>
      <p:sp>
        <p:nvSpPr>
          <p:cNvPr id="7" name="Subtitle 2">
            <a:extLst>
              <a:ext uri="{FF2B5EF4-FFF2-40B4-BE49-F238E27FC236}">
                <a16:creationId xmlns:a16="http://schemas.microsoft.com/office/drawing/2014/main" id="{EAA3B099-C6DC-42EC-9740-8CC947416475}"/>
              </a:ext>
            </a:extLst>
          </p:cNvPr>
          <p:cNvSpPr txBox="1">
            <a:spLocks/>
          </p:cNvSpPr>
          <p:nvPr/>
        </p:nvSpPr>
        <p:spPr>
          <a:xfrm>
            <a:off x="276447" y="1329070"/>
            <a:ext cx="11398102" cy="3923414"/>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000" dirty="0">
                <a:solidFill>
                  <a:prstClr val="black"/>
                </a:solidFill>
                <a:latin typeface="Calibri"/>
              </a:rPr>
              <a:t>Notice of meetings are posted in a local paper and at the location of the meeting</a:t>
            </a:r>
          </a:p>
          <a:p>
            <a:r>
              <a:rPr lang="en-US" sz="3000" dirty="0">
                <a:solidFill>
                  <a:prstClr val="black"/>
                </a:solidFill>
                <a:latin typeface="Calibri"/>
              </a:rPr>
              <a:t>Keep meeting minutes</a:t>
            </a:r>
          </a:p>
          <a:p>
            <a:r>
              <a:rPr lang="en-US" sz="3000" dirty="0">
                <a:solidFill>
                  <a:prstClr val="black"/>
                </a:solidFill>
                <a:latin typeface="Calibri"/>
              </a:rPr>
              <a:t>Must have a quorum to vote</a:t>
            </a:r>
          </a:p>
          <a:p>
            <a:r>
              <a:rPr lang="en-US" sz="3000" dirty="0">
                <a:solidFill>
                  <a:prstClr val="black"/>
                </a:solidFill>
              </a:rPr>
              <a:t>Meeting must be public</a:t>
            </a:r>
          </a:p>
          <a:p>
            <a:pPr lvl="1"/>
            <a:r>
              <a:rPr lang="en-US" sz="2600" dirty="0">
                <a:solidFill>
                  <a:prstClr val="black"/>
                </a:solidFill>
              </a:rPr>
              <a:t>Cannot vote via email</a:t>
            </a:r>
          </a:p>
          <a:p>
            <a:pPr lvl="1"/>
            <a:r>
              <a:rPr lang="en-US" sz="2600" dirty="0">
                <a:solidFill>
                  <a:prstClr val="black"/>
                </a:solidFill>
              </a:rPr>
              <a:t>Can vote in a virtual meeting or conference call if the public has access to join</a:t>
            </a:r>
          </a:p>
          <a:p>
            <a:pPr marL="457200" lvl="1" indent="0">
              <a:buNone/>
            </a:pPr>
            <a:endParaRPr lang="en-US" sz="2600" dirty="0">
              <a:solidFill>
                <a:prstClr val="black"/>
              </a:solidFill>
              <a:latin typeface="Calibri"/>
            </a:endParaRPr>
          </a:p>
        </p:txBody>
      </p:sp>
      <p:sp>
        <p:nvSpPr>
          <p:cNvPr id="8" name="Title 1">
            <a:extLst>
              <a:ext uri="{FF2B5EF4-FFF2-40B4-BE49-F238E27FC236}">
                <a16:creationId xmlns:a16="http://schemas.microsoft.com/office/drawing/2014/main" id="{1B0D1865-2534-497E-9EFD-5B8D6B906173}"/>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
        <p:nvSpPr>
          <p:cNvPr id="9" name="Subtitle 2">
            <a:extLst>
              <a:ext uri="{FF2B5EF4-FFF2-40B4-BE49-F238E27FC236}">
                <a16:creationId xmlns:a16="http://schemas.microsoft.com/office/drawing/2014/main" id="{393C96E1-D0B5-4DC9-AEC9-591832B9B02F}"/>
              </a:ext>
            </a:extLst>
          </p:cNvPr>
          <p:cNvSpPr txBox="1">
            <a:spLocks/>
          </p:cNvSpPr>
          <p:nvPr/>
        </p:nvSpPr>
        <p:spPr>
          <a:xfrm>
            <a:off x="180754" y="6018702"/>
            <a:ext cx="11398102" cy="760228"/>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7150" indent="0" algn="ctr">
              <a:buNone/>
            </a:pPr>
            <a:r>
              <a:rPr lang="en-US" sz="2000" i="1" dirty="0">
                <a:solidFill>
                  <a:prstClr val="black"/>
                </a:solidFill>
                <a:latin typeface="Calibri"/>
              </a:rPr>
              <a:t>Note that this list is not all-inclusive. Additional information online at </a:t>
            </a:r>
            <a:r>
              <a:rPr lang="en-US" sz="2000" i="1" dirty="0">
                <a:solidFill>
                  <a:prstClr val="black"/>
                </a:solidFill>
                <a:hlinkClick r:id="rId3"/>
              </a:rPr>
              <a:t>https://www.agriculture.pa.gov/Pages/Sunshine-Act.aspx</a:t>
            </a:r>
            <a:endParaRPr lang="en-US" sz="2000" i="1" dirty="0">
              <a:solidFill>
                <a:prstClr val="black"/>
              </a:solidFill>
              <a:hlinkClick r:id="" action="ppaction://noaction"/>
            </a:endParaRPr>
          </a:p>
          <a:p>
            <a:pPr marL="457200" lvl="1" indent="0">
              <a:buNone/>
            </a:pPr>
            <a:endParaRPr lang="en-US" sz="2600" dirty="0">
              <a:solidFill>
                <a:prstClr val="black"/>
              </a:solidFill>
              <a:latin typeface="Calibri"/>
            </a:endParaRPr>
          </a:p>
        </p:txBody>
      </p:sp>
    </p:spTree>
    <p:extLst>
      <p:ext uri="{BB962C8B-B14F-4D97-AF65-F5344CB8AC3E}">
        <p14:creationId xmlns:p14="http://schemas.microsoft.com/office/powerpoint/2010/main" val="299572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4.2 QAB Meetings</a:t>
            </a:r>
          </a:p>
        </p:txBody>
      </p:sp>
      <p:sp>
        <p:nvSpPr>
          <p:cNvPr id="3" name="Subtitle 2"/>
          <p:cNvSpPr>
            <a:spLocks noGrp="1"/>
          </p:cNvSpPr>
          <p:nvPr>
            <p:ph type="subTitle" idx="1"/>
          </p:nvPr>
        </p:nvSpPr>
        <p:spPr>
          <a:xfrm>
            <a:off x="276447" y="637280"/>
            <a:ext cx="11546958" cy="5791200"/>
          </a:xfrm>
        </p:spPr>
        <p:txBody>
          <a:bodyPr>
            <a:normAutofit/>
          </a:bodyPr>
          <a:lstStyle/>
          <a:p>
            <a:pPr marL="0" indent="0">
              <a:buNone/>
            </a:pPr>
            <a:r>
              <a:rPr lang="en-US" b="1" u="sng" dirty="0"/>
              <a:t>Sunshine Act </a:t>
            </a:r>
            <a:r>
              <a:rPr lang="en-US" b="1" i="1" u="sng" dirty="0"/>
              <a:t>Highlights</a:t>
            </a:r>
            <a:endParaRPr lang="en-US" sz="4400" b="1" i="1" u="sng" dirty="0"/>
          </a:p>
          <a:p>
            <a:pPr lvl="1"/>
            <a:endParaRPr lang="en-US" sz="3600" dirty="0"/>
          </a:p>
        </p:txBody>
      </p:sp>
      <p:sp>
        <p:nvSpPr>
          <p:cNvPr id="7" name="Subtitle 2">
            <a:extLst>
              <a:ext uri="{FF2B5EF4-FFF2-40B4-BE49-F238E27FC236}">
                <a16:creationId xmlns:a16="http://schemas.microsoft.com/office/drawing/2014/main" id="{EAA3B099-C6DC-42EC-9740-8CC947416475}"/>
              </a:ext>
            </a:extLst>
          </p:cNvPr>
          <p:cNvSpPr txBox="1">
            <a:spLocks/>
          </p:cNvSpPr>
          <p:nvPr/>
        </p:nvSpPr>
        <p:spPr>
          <a:xfrm>
            <a:off x="276447" y="1329070"/>
            <a:ext cx="11398102" cy="5528930"/>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000" dirty="0">
                <a:solidFill>
                  <a:prstClr val="black"/>
                </a:solidFill>
                <a:latin typeface="Calibri"/>
              </a:rPr>
              <a:t>Agenda posting requirements added in 2021</a:t>
            </a:r>
          </a:p>
          <a:p>
            <a:pPr lvl="1"/>
            <a:r>
              <a:rPr lang="en-US" sz="2600" dirty="0">
                <a:solidFill>
                  <a:prstClr val="black"/>
                </a:solidFill>
                <a:latin typeface="Calibri"/>
              </a:rPr>
              <a:t>Post agenda at meeting location at least 24 hours in advance of the meeting</a:t>
            </a:r>
          </a:p>
          <a:p>
            <a:pPr lvl="1"/>
            <a:r>
              <a:rPr lang="en-US" sz="2600" dirty="0">
                <a:solidFill>
                  <a:prstClr val="black"/>
                </a:solidFill>
              </a:rPr>
              <a:t>Post agenda on social media, website, and at the agency’s office</a:t>
            </a:r>
          </a:p>
          <a:p>
            <a:pPr lvl="1"/>
            <a:r>
              <a:rPr lang="en-US" sz="2600" dirty="0">
                <a:solidFill>
                  <a:prstClr val="black"/>
                </a:solidFill>
                <a:latin typeface="Calibri"/>
              </a:rPr>
              <a:t>Copies of the agenda must be available for the public at the meeting</a:t>
            </a:r>
          </a:p>
          <a:p>
            <a:pPr lvl="1"/>
            <a:r>
              <a:rPr lang="en-US" sz="2600" dirty="0">
                <a:solidFill>
                  <a:prstClr val="black"/>
                </a:solidFill>
                <a:latin typeface="Calibri"/>
              </a:rPr>
              <a:t>Include all issues to be deliberated on and any planned official action (votes)</a:t>
            </a:r>
          </a:p>
          <a:p>
            <a:pPr lvl="1"/>
            <a:endParaRPr lang="en-US" sz="2600" dirty="0">
              <a:solidFill>
                <a:prstClr val="black"/>
              </a:solidFill>
              <a:latin typeface="Calibri"/>
            </a:endParaRPr>
          </a:p>
          <a:p>
            <a:pPr marL="457200" lvl="1" indent="0">
              <a:buNone/>
            </a:pPr>
            <a:r>
              <a:rPr lang="en-US" sz="2600" dirty="0">
                <a:solidFill>
                  <a:prstClr val="black"/>
                </a:solidFill>
                <a:latin typeface="Calibri"/>
              </a:rPr>
              <a:t>Frequently Asked Questions at </a:t>
            </a:r>
            <a:r>
              <a:rPr lang="en-US" sz="2400" dirty="0">
                <a:solidFill>
                  <a:prstClr val="black"/>
                </a:solidFill>
                <a:hlinkClick r:id="rId3"/>
              </a:rPr>
              <a:t>https://www.openrecords.pa.gov/SunshineAct.cfm</a:t>
            </a:r>
            <a:r>
              <a:rPr lang="en-US" sz="2400" dirty="0">
                <a:solidFill>
                  <a:prstClr val="black"/>
                </a:solidFill>
                <a:hlinkClick r:id="" action="ppaction://noaction"/>
              </a:rPr>
              <a:t> </a:t>
            </a:r>
          </a:p>
          <a:p>
            <a:pPr marL="457200" lvl="1" indent="0">
              <a:buNone/>
            </a:pPr>
            <a:endParaRPr lang="en-US" sz="2600" dirty="0">
              <a:solidFill>
                <a:prstClr val="black"/>
              </a:solidFill>
              <a:latin typeface="Calibri"/>
            </a:endParaRPr>
          </a:p>
          <a:p>
            <a:pPr marL="457200" lvl="1" indent="0">
              <a:buNone/>
            </a:pPr>
            <a:endParaRPr lang="en-US" sz="2600" dirty="0">
              <a:solidFill>
                <a:prstClr val="black"/>
              </a:solidFill>
              <a:latin typeface="Calibri"/>
            </a:endParaRPr>
          </a:p>
        </p:txBody>
      </p:sp>
      <p:sp>
        <p:nvSpPr>
          <p:cNvPr id="8" name="Title 1">
            <a:extLst>
              <a:ext uri="{FF2B5EF4-FFF2-40B4-BE49-F238E27FC236}">
                <a16:creationId xmlns:a16="http://schemas.microsoft.com/office/drawing/2014/main" id="{1B0D1865-2534-497E-9EFD-5B8D6B906173}"/>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
        <p:nvSpPr>
          <p:cNvPr id="6" name="Subtitle 2">
            <a:extLst>
              <a:ext uri="{FF2B5EF4-FFF2-40B4-BE49-F238E27FC236}">
                <a16:creationId xmlns:a16="http://schemas.microsoft.com/office/drawing/2014/main" id="{97110584-D9C2-4CB1-AB31-FA087A49ED97}"/>
              </a:ext>
            </a:extLst>
          </p:cNvPr>
          <p:cNvSpPr txBox="1">
            <a:spLocks/>
          </p:cNvSpPr>
          <p:nvPr/>
        </p:nvSpPr>
        <p:spPr>
          <a:xfrm>
            <a:off x="180754" y="6018702"/>
            <a:ext cx="11398102" cy="760228"/>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7150" indent="0" algn="ctr">
              <a:buNone/>
            </a:pPr>
            <a:r>
              <a:rPr lang="en-US" sz="2000" i="1" dirty="0">
                <a:solidFill>
                  <a:prstClr val="black"/>
                </a:solidFill>
                <a:latin typeface="Calibri"/>
              </a:rPr>
              <a:t>Note that this list is not all-inclusive. Additional information online at </a:t>
            </a:r>
            <a:r>
              <a:rPr lang="en-US" sz="2000" i="1" dirty="0">
                <a:solidFill>
                  <a:prstClr val="black"/>
                </a:solidFill>
                <a:hlinkClick r:id="rId4"/>
              </a:rPr>
              <a:t>https://www.agriculture.pa.gov/Pages/Sunshine-Act.aspx</a:t>
            </a:r>
            <a:endParaRPr lang="en-US" sz="2000" i="1" dirty="0">
              <a:solidFill>
                <a:prstClr val="black"/>
              </a:solidFill>
              <a:hlinkClick r:id="" action="ppaction://noaction"/>
            </a:endParaRPr>
          </a:p>
          <a:p>
            <a:pPr marL="457200" lvl="1" indent="0">
              <a:buNone/>
            </a:pPr>
            <a:endParaRPr lang="en-US" sz="2600" dirty="0">
              <a:solidFill>
                <a:prstClr val="black"/>
              </a:solidFill>
              <a:latin typeface="Calibri"/>
            </a:endParaRPr>
          </a:p>
        </p:txBody>
      </p:sp>
    </p:spTree>
    <p:extLst>
      <p:ext uri="{BB962C8B-B14F-4D97-AF65-F5344CB8AC3E}">
        <p14:creationId xmlns:p14="http://schemas.microsoft.com/office/powerpoint/2010/main" val="30865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0"/>
            <a:ext cx="9144000" cy="68580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2426" y="1"/>
            <a:ext cx="9144831" cy="3379808"/>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l="-381"/>
          <a:stretch/>
        </p:blipFill>
        <p:spPr>
          <a:xfrm>
            <a:off x="1512425" y="3449256"/>
            <a:ext cx="9167150" cy="3389935"/>
          </a:xfrm>
          <a:prstGeom prst="rect">
            <a:avLst/>
          </a:prstGeom>
        </p:spPr>
      </p:pic>
      <p:sp>
        <p:nvSpPr>
          <p:cNvPr id="13" name="Text Box 8"/>
          <p:cNvSpPr txBox="1">
            <a:spLocks noChangeArrowheads="1"/>
          </p:cNvSpPr>
          <p:nvPr/>
        </p:nvSpPr>
        <p:spPr bwMode="auto">
          <a:xfrm>
            <a:off x="1531917" y="0"/>
            <a:ext cx="1408922"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Before</a:t>
            </a:r>
          </a:p>
        </p:txBody>
      </p:sp>
      <p:sp>
        <p:nvSpPr>
          <p:cNvPr id="14" name="Text Box 8"/>
          <p:cNvSpPr txBox="1">
            <a:spLocks noChangeArrowheads="1"/>
          </p:cNvSpPr>
          <p:nvPr/>
        </p:nvSpPr>
        <p:spPr bwMode="auto">
          <a:xfrm>
            <a:off x="1524001" y="3449255"/>
            <a:ext cx="10458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After</a:t>
            </a:r>
            <a:endParaRPr lang="en-US" sz="2000" b="1">
              <a:latin typeface="Arial" panose="020B0604020202020204" pitchFamily="34" charset="0"/>
              <a:cs typeface="Arial" panose="020B0604020202020204" pitchFamily="34" charset="0"/>
            </a:endParaRPr>
          </a:p>
        </p:txBody>
      </p:sp>
      <p:sp>
        <p:nvSpPr>
          <p:cNvPr id="15" name="Text Box 8"/>
          <p:cNvSpPr txBox="1">
            <a:spLocks noChangeArrowheads="1"/>
          </p:cNvSpPr>
          <p:nvPr/>
        </p:nvSpPr>
        <p:spPr bwMode="auto">
          <a:xfrm>
            <a:off x="3379768" y="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Fill, pipes, surface</a:t>
            </a:r>
          </a:p>
        </p:txBody>
      </p:sp>
      <p:sp>
        <p:nvSpPr>
          <p:cNvPr id="16" name="Text Box 8"/>
          <p:cNvSpPr txBox="1">
            <a:spLocks noChangeArrowheads="1"/>
          </p:cNvSpPr>
          <p:nvPr/>
        </p:nvSpPr>
        <p:spPr bwMode="auto">
          <a:xfrm>
            <a:off x="6795796" y="3470989"/>
            <a:ext cx="3861460" cy="584775"/>
          </a:xfrm>
          <a:prstGeom prst="rect">
            <a:avLst/>
          </a:prstGeom>
          <a:solidFill>
            <a:srgbClr val="FFFFFF">
              <a:alpha val="67059"/>
            </a:srgbClr>
          </a:solidFill>
          <a:ln w="28575">
            <a:solidFill>
              <a:schemeClr val="tx1"/>
            </a:solidFill>
            <a:miter lim="800000"/>
            <a:headEnd/>
            <a:tailEnd/>
          </a:ln>
          <a:effectLst/>
        </p:spPr>
        <p:txBody>
          <a:bodyPr wrap="square">
            <a:spAutoFit/>
          </a:bodyPr>
          <a:lstStyle/>
          <a:p>
            <a:pPr algn="ctr"/>
            <a:r>
              <a:rPr lang="en-US" sz="1600" b="1">
                <a:latin typeface="Arial" panose="020B0604020202020204" pitchFamily="34" charset="0"/>
                <a:cs typeface="Arial" panose="020B0604020202020204" pitchFamily="34" charset="0"/>
              </a:rPr>
              <a:t>DGR Project in Mercer County:</a:t>
            </a:r>
            <a:br>
              <a:rPr lang="en-US" sz="1600" b="1">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$100K Spent, $6K in kind</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6439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23285" y="752718"/>
            <a:ext cx="11653282" cy="4694433"/>
          </a:xfrm>
        </p:spPr>
        <p:txBody>
          <a:bodyPr>
            <a:normAutofit/>
          </a:bodyPr>
          <a:lstStyle/>
          <a:p>
            <a:pPr marL="0" indent="0">
              <a:buNone/>
            </a:pPr>
            <a:r>
              <a:rPr lang="en-US" b="1" dirty="0"/>
              <a:t>DGLVR Administrative Manual update 7/1/2022</a:t>
            </a:r>
          </a:p>
          <a:p>
            <a:pPr marL="0" indent="0">
              <a:buNone/>
            </a:pPr>
            <a:endParaRPr lang="en-US" b="1" u="sng" dirty="0"/>
          </a:p>
          <a:p>
            <a:pPr marL="0" indent="0">
              <a:buNone/>
            </a:pPr>
            <a:r>
              <a:rPr lang="en-US" b="1" u="sng" dirty="0"/>
              <a:t>4.3.1 Project Ranking / Sunshine Act</a:t>
            </a:r>
          </a:p>
          <a:p>
            <a:r>
              <a:rPr lang="en-US" sz="2700" dirty="0">
                <a:solidFill>
                  <a:srgbClr val="FF0000"/>
                </a:solidFill>
              </a:rPr>
              <a:t>Field visits by the QAB are not subject to Sunshine Act requirements as long as </a:t>
            </a:r>
            <a:r>
              <a:rPr lang="en-US" sz="2700" u="sng" dirty="0">
                <a:solidFill>
                  <a:srgbClr val="FF0000"/>
                </a:solidFill>
              </a:rPr>
              <a:t>no deliberations of QAB business occurs </a:t>
            </a:r>
            <a:r>
              <a:rPr lang="en-US" sz="2700" dirty="0">
                <a:solidFill>
                  <a:srgbClr val="FF0000"/>
                </a:solidFill>
              </a:rPr>
              <a:t>and no official actions or recommendations are made during the visit. </a:t>
            </a:r>
          </a:p>
        </p:txBody>
      </p:sp>
      <p:sp>
        <p:nvSpPr>
          <p:cNvPr id="8" name="Title 1">
            <a:extLst>
              <a:ext uri="{FF2B5EF4-FFF2-40B4-BE49-F238E27FC236}">
                <a16:creationId xmlns:a16="http://schemas.microsoft.com/office/drawing/2014/main" id="{34B24AC5-C9B8-471B-9435-E023D9422CF6}"/>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
        <p:nvSpPr>
          <p:cNvPr id="10" name="Title 1">
            <a:extLst>
              <a:ext uri="{FF2B5EF4-FFF2-40B4-BE49-F238E27FC236}">
                <a16:creationId xmlns:a16="http://schemas.microsoft.com/office/drawing/2014/main" id="{CE5FF9F3-0752-4F65-9EB0-FE053FC8907A}"/>
              </a:ext>
            </a:extLst>
          </p:cNvPr>
          <p:cNvSpPr txBox="1">
            <a:spLocks/>
          </p:cNvSpPr>
          <p:nvPr/>
        </p:nvSpPr>
        <p:spPr>
          <a:xfrm>
            <a:off x="4343402" y="-3544"/>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defRPr/>
            </a:pPr>
            <a:r>
              <a:rPr lang="en-US" dirty="0"/>
              <a:t>4.3 QAB role in projects</a:t>
            </a:r>
          </a:p>
        </p:txBody>
      </p:sp>
    </p:spTree>
    <p:extLst>
      <p:ext uri="{BB962C8B-B14F-4D97-AF65-F5344CB8AC3E}">
        <p14:creationId xmlns:p14="http://schemas.microsoft.com/office/powerpoint/2010/main" val="2054005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221579" cy="6134584"/>
          </a:xfrm>
        </p:spPr>
        <p:txBody>
          <a:bodyPr>
            <a:normAutofit/>
          </a:bodyPr>
          <a:lstStyle/>
          <a:p>
            <a:r>
              <a:rPr lang="en-US" sz="3600" dirty="0"/>
              <a:t>DGLVR Program Introduction</a:t>
            </a:r>
          </a:p>
          <a:p>
            <a:pPr marL="0" indent="0">
              <a:buNone/>
            </a:pPr>
            <a:r>
              <a:rPr lang="en-US" sz="2800" dirty="0"/>
              <a:t>   </a:t>
            </a:r>
          </a:p>
          <a:p>
            <a:r>
              <a:rPr lang="en-US" sz="3600" b="1" dirty="0">
                <a:solidFill>
                  <a:srgbClr val="FF0000"/>
                </a:solidFill>
              </a:rPr>
              <a:t>QAB Policy review</a:t>
            </a:r>
          </a:p>
          <a:p>
            <a:pPr lvl="1"/>
            <a:r>
              <a:rPr lang="en-US" sz="3200" dirty="0"/>
              <a:t>QAB Structure and purpose</a:t>
            </a:r>
          </a:p>
          <a:p>
            <a:pPr lvl="1"/>
            <a:r>
              <a:rPr lang="en-US" sz="3200" dirty="0"/>
              <a:t>Meeting guidelines</a:t>
            </a:r>
          </a:p>
          <a:p>
            <a:pPr lvl="1"/>
            <a:r>
              <a:rPr lang="en-US" sz="3200" b="1" dirty="0">
                <a:solidFill>
                  <a:srgbClr val="FF0000"/>
                </a:solidFill>
              </a:rPr>
              <a:t>Role in projects</a:t>
            </a:r>
          </a:p>
          <a:p>
            <a:pPr lvl="1"/>
            <a:r>
              <a:rPr lang="en-US" sz="3200" dirty="0"/>
              <a:t>Role in local policy</a:t>
            </a:r>
          </a:p>
          <a:p>
            <a:pPr marL="457200" lvl="1" indent="0">
              <a:buNone/>
            </a:pPr>
            <a:r>
              <a:rPr lang="en-US" dirty="0"/>
              <a:t>   </a:t>
            </a:r>
          </a:p>
          <a:p>
            <a:r>
              <a:rPr lang="en-US" sz="3600" dirty="0"/>
              <a:t>What to do if you’re a new QAB member</a:t>
            </a:r>
          </a:p>
          <a:p>
            <a:pPr marL="457200" lvl="1" indent="0">
              <a:buNone/>
            </a:pPr>
            <a:endParaRPr lang="en-US" sz="3200" b="1" dirty="0"/>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Quality Assurance Boards</a:t>
            </a:r>
          </a:p>
        </p:txBody>
      </p:sp>
      <p:pic>
        <p:nvPicPr>
          <p:cNvPr id="12" name="Picture 11">
            <a:extLst>
              <a:ext uri="{FF2B5EF4-FFF2-40B4-BE49-F238E27FC236}">
                <a16:creationId xmlns:a16="http://schemas.microsoft.com/office/drawing/2014/main" id="{C12CA6B2-4450-43CD-A7F0-FDEA979F55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0188" y="445625"/>
            <a:ext cx="5401812" cy="6400800"/>
          </a:xfrm>
          <a:prstGeom prst="rect">
            <a:avLst/>
          </a:prstGeom>
        </p:spPr>
      </p:pic>
    </p:spTree>
    <p:extLst>
      <p:ext uri="{BB962C8B-B14F-4D97-AF65-F5344CB8AC3E}">
        <p14:creationId xmlns:p14="http://schemas.microsoft.com/office/powerpoint/2010/main" val="2925635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4.3 QAB role in projects</a:t>
            </a:r>
          </a:p>
        </p:txBody>
      </p:sp>
      <p:sp>
        <p:nvSpPr>
          <p:cNvPr id="3" name="Subtitle 2"/>
          <p:cNvSpPr>
            <a:spLocks noGrp="1"/>
          </p:cNvSpPr>
          <p:nvPr>
            <p:ph type="subTitle" idx="1"/>
          </p:nvPr>
        </p:nvSpPr>
        <p:spPr>
          <a:xfrm>
            <a:off x="287079" y="762000"/>
            <a:ext cx="11295321" cy="5791200"/>
          </a:xfrm>
        </p:spPr>
        <p:txBody>
          <a:bodyPr>
            <a:normAutofit/>
          </a:bodyPr>
          <a:lstStyle/>
          <a:p>
            <a:pPr marL="0" indent="0">
              <a:buNone/>
            </a:pPr>
            <a:r>
              <a:rPr lang="en-US" b="1" u="sng" dirty="0"/>
              <a:t>4.3.1 QAB Role: Project Ranking</a:t>
            </a:r>
          </a:p>
          <a:p>
            <a:r>
              <a:rPr lang="en-US" dirty="0"/>
              <a:t>QAB members should become familiar with applicant’s worksites:</a:t>
            </a:r>
          </a:p>
          <a:p>
            <a:pPr marL="0" indent="0">
              <a:buNone/>
            </a:pPr>
            <a:endParaRPr lang="en-US" dirty="0"/>
          </a:p>
          <a:p>
            <a:pPr lvl="1"/>
            <a:r>
              <a:rPr lang="en-US" dirty="0"/>
              <a:t>Site visits as a group</a:t>
            </a:r>
          </a:p>
          <a:p>
            <a:pPr lvl="1"/>
            <a:r>
              <a:rPr lang="en-US" dirty="0"/>
              <a:t>Site visits individually</a:t>
            </a:r>
          </a:p>
          <a:p>
            <a:pPr lvl="1"/>
            <a:r>
              <a:rPr lang="en-US" dirty="0"/>
              <a:t>Photo tour from District staff</a:t>
            </a:r>
          </a:p>
          <a:p>
            <a:pPr lvl="1"/>
            <a:r>
              <a:rPr lang="en-US" dirty="0"/>
              <a:t>Paper application review only</a:t>
            </a:r>
          </a:p>
          <a:p>
            <a:pPr lvl="1"/>
            <a:r>
              <a:rPr lang="en-US" dirty="0"/>
              <a:t>Throw darts at “application dartboard”</a:t>
            </a:r>
          </a:p>
        </p:txBody>
      </p:sp>
      <p:sp>
        <p:nvSpPr>
          <p:cNvPr id="5" name="TextBox 4"/>
          <p:cNvSpPr txBox="1"/>
          <p:nvPr/>
        </p:nvSpPr>
        <p:spPr>
          <a:xfrm>
            <a:off x="5840149" y="2959396"/>
            <a:ext cx="1651542" cy="461665"/>
          </a:xfrm>
          <a:prstGeom prst="rect">
            <a:avLst/>
          </a:prstGeom>
          <a:noFill/>
        </p:spPr>
        <p:txBody>
          <a:bodyPr wrap="none" rtlCol="0">
            <a:spAutoFit/>
          </a:bodyPr>
          <a:lstStyle/>
          <a:p>
            <a:r>
              <a:rPr lang="en-US" sz="2400" b="1" dirty="0">
                <a:solidFill>
                  <a:srgbClr val="FF0000"/>
                </a:solidFill>
                <a:latin typeface="Calibri"/>
              </a:rPr>
              <a:t>Best option</a:t>
            </a:r>
          </a:p>
        </p:txBody>
      </p:sp>
      <p:sp>
        <p:nvSpPr>
          <p:cNvPr id="6" name="TextBox 5"/>
          <p:cNvSpPr txBox="1"/>
          <p:nvPr/>
        </p:nvSpPr>
        <p:spPr>
          <a:xfrm>
            <a:off x="5478525" y="4574061"/>
            <a:ext cx="2587440" cy="461665"/>
          </a:xfrm>
          <a:prstGeom prst="rect">
            <a:avLst/>
          </a:prstGeom>
          <a:noFill/>
        </p:spPr>
        <p:txBody>
          <a:bodyPr wrap="none" rtlCol="0">
            <a:spAutoFit/>
          </a:bodyPr>
          <a:lstStyle/>
          <a:p>
            <a:r>
              <a:rPr lang="en-US" sz="2400" b="1" dirty="0">
                <a:solidFill>
                  <a:srgbClr val="FF0000"/>
                </a:solidFill>
                <a:latin typeface="Calibri"/>
              </a:rPr>
              <a:t>Not recommended</a:t>
            </a:r>
          </a:p>
        </p:txBody>
      </p:sp>
      <p:cxnSp>
        <p:nvCxnSpPr>
          <p:cNvPr id="8" name="Straight Arrow Connector 7"/>
          <p:cNvCxnSpPr>
            <a:cxnSpLocks/>
            <a:endCxn id="6" idx="0"/>
          </p:cNvCxnSpPr>
          <p:nvPr/>
        </p:nvCxnSpPr>
        <p:spPr>
          <a:xfrm>
            <a:off x="6772245" y="3429000"/>
            <a:ext cx="0" cy="114506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C00C107-4A0F-411C-93D5-434D5B580254}"/>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79773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4.3 QAB role in projects</a:t>
            </a:r>
          </a:p>
        </p:txBody>
      </p:sp>
      <p:sp>
        <p:nvSpPr>
          <p:cNvPr id="3" name="Subtitle 2"/>
          <p:cNvSpPr>
            <a:spLocks noGrp="1"/>
          </p:cNvSpPr>
          <p:nvPr>
            <p:ph type="subTitle" idx="1"/>
          </p:nvPr>
        </p:nvSpPr>
        <p:spPr/>
        <p:txBody>
          <a:bodyPr>
            <a:normAutofit/>
          </a:bodyPr>
          <a:lstStyle/>
          <a:p>
            <a:pPr marL="0" indent="0">
              <a:buNone/>
            </a:pPr>
            <a:r>
              <a:rPr lang="en-US" b="1" u="sng" dirty="0"/>
              <a:t>4.3.1 QAB Role: Project Ranking</a:t>
            </a:r>
          </a:p>
          <a:p>
            <a:r>
              <a:rPr lang="en-US" dirty="0"/>
              <a:t>Each County must have written Project Ranking Criteria</a:t>
            </a:r>
          </a:p>
          <a:p>
            <a:pPr lvl="1"/>
            <a:r>
              <a:rPr lang="en-US" dirty="0"/>
              <a:t>Based on local priorities.</a:t>
            </a:r>
          </a:p>
          <a:p>
            <a:pPr lvl="1"/>
            <a:r>
              <a:rPr lang="en-US" dirty="0"/>
              <a:t>Can have separate DGR and LVR or combined.</a:t>
            </a:r>
          </a:p>
          <a:p>
            <a:pPr lvl="1"/>
            <a:r>
              <a:rPr lang="en-US" dirty="0"/>
              <a:t>Must provide for equal access.</a:t>
            </a:r>
          </a:p>
          <a:p>
            <a:pPr lvl="1"/>
            <a:r>
              <a:rPr lang="en-US" dirty="0"/>
              <a:t>Example template available on Center’s website.</a:t>
            </a:r>
          </a:p>
          <a:p>
            <a:pPr lvl="1"/>
            <a:endParaRPr lang="en-US" dirty="0"/>
          </a:p>
        </p:txBody>
      </p:sp>
      <p:sp>
        <p:nvSpPr>
          <p:cNvPr id="5" name="Title 1">
            <a:extLst>
              <a:ext uri="{FF2B5EF4-FFF2-40B4-BE49-F238E27FC236}">
                <a16:creationId xmlns:a16="http://schemas.microsoft.com/office/drawing/2014/main" id="{15AAF54F-C805-4DFF-AA2D-5204EE2B97AA}"/>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14190428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4.3 QAB role in projects</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8306" y="780144"/>
            <a:ext cx="3943066" cy="222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48971" y="3039620"/>
            <a:ext cx="379939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40306" y="685800"/>
            <a:ext cx="4119084" cy="310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92706" y="3505201"/>
            <a:ext cx="4067886" cy="195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752601" y="627745"/>
            <a:ext cx="4114800" cy="57235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Rectangle 11"/>
          <p:cNvSpPr/>
          <p:nvPr/>
        </p:nvSpPr>
        <p:spPr>
          <a:xfrm>
            <a:off x="6344590" y="643434"/>
            <a:ext cx="4216002" cy="57235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Rectangle 12"/>
          <p:cNvSpPr/>
          <p:nvPr/>
        </p:nvSpPr>
        <p:spPr>
          <a:xfrm>
            <a:off x="1909189" y="1890832"/>
            <a:ext cx="3661300" cy="523220"/>
          </a:xfrm>
          <a:prstGeom prst="rect">
            <a:avLst/>
          </a:prstGeom>
          <a:solidFill>
            <a:srgbClr val="FFFF00"/>
          </a:solidFill>
          <a:ln>
            <a:solidFill>
              <a:schemeClr val="tx1"/>
            </a:solidFill>
          </a:ln>
        </p:spPr>
        <p:txBody>
          <a:bodyPr wrap="square">
            <a:spAutoFit/>
          </a:bodyPr>
          <a:lstStyle/>
          <a:p>
            <a:r>
              <a:rPr lang="en-US" sz="2800" b="1" dirty="0">
                <a:solidFill>
                  <a:srgbClr val="FF0000"/>
                </a:solidFill>
                <a:latin typeface="Calibri"/>
              </a:rPr>
              <a:t>Application Validation</a:t>
            </a:r>
            <a:endParaRPr lang="en-US" sz="2800" dirty="0">
              <a:solidFill>
                <a:srgbClr val="FF0000"/>
              </a:solidFill>
              <a:latin typeface="Calibri"/>
            </a:endParaRPr>
          </a:p>
        </p:txBody>
      </p:sp>
      <p:sp>
        <p:nvSpPr>
          <p:cNvPr id="14" name="Rectangle 13"/>
          <p:cNvSpPr/>
          <p:nvPr/>
        </p:nvSpPr>
        <p:spPr>
          <a:xfrm>
            <a:off x="1909189" y="4481608"/>
            <a:ext cx="3661300" cy="523220"/>
          </a:xfrm>
          <a:prstGeom prst="rect">
            <a:avLst/>
          </a:prstGeom>
          <a:solidFill>
            <a:srgbClr val="FFFF00"/>
          </a:solidFill>
          <a:ln>
            <a:solidFill>
              <a:schemeClr val="tx1"/>
            </a:solidFill>
          </a:ln>
        </p:spPr>
        <p:txBody>
          <a:bodyPr wrap="square">
            <a:spAutoFit/>
          </a:bodyPr>
          <a:lstStyle/>
          <a:p>
            <a:pPr algn="ctr"/>
            <a:r>
              <a:rPr lang="en-US" sz="2800" b="1" dirty="0">
                <a:solidFill>
                  <a:srgbClr val="FF0000"/>
                </a:solidFill>
                <a:latin typeface="Calibri"/>
              </a:rPr>
              <a:t>Problem</a:t>
            </a:r>
            <a:endParaRPr lang="en-US" sz="2800" dirty="0">
              <a:solidFill>
                <a:srgbClr val="FF0000"/>
              </a:solidFill>
              <a:latin typeface="Calibri"/>
            </a:endParaRPr>
          </a:p>
        </p:txBody>
      </p:sp>
      <p:sp>
        <p:nvSpPr>
          <p:cNvPr id="15" name="Rectangle 14"/>
          <p:cNvSpPr/>
          <p:nvPr/>
        </p:nvSpPr>
        <p:spPr>
          <a:xfrm>
            <a:off x="6569198" y="1618659"/>
            <a:ext cx="3661300" cy="523220"/>
          </a:xfrm>
          <a:prstGeom prst="rect">
            <a:avLst/>
          </a:prstGeom>
          <a:solidFill>
            <a:srgbClr val="FFFF00"/>
          </a:solidFill>
          <a:ln>
            <a:solidFill>
              <a:schemeClr val="tx1"/>
            </a:solidFill>
          </a:ln>
        </p:spPr>
        <p:txBody>
          <a:bodyPr wrap="square">
            <a:spAutoFit/>
          </a:bodyPr>
          <a:lstStyle/>
          <a:p>
            <a:pPr algn="ctr"/>
            <a:r>
              <a:rPr lang="en-US" sz="2800" b="1" dirty="0">
                <a:solidFill>
                  <a:srgbClr val="FF0000"/>
                </a:solidFill>
                <a:latin typeface="Calibri"/>
              </a:rPr>
              <a:t>Solution</a:t>
            </a:r>
            <a:endParaRPr lang="en-US" sz="2800" dirty="0">
              <a:solidFill>
                <a:srgbClr val="FF0000"/>
              </a:solidFill>
              <a:latin typeface="Calibri"/>
            </a:endParaRPr>
          </a:p>
        </p:txBody>
      </p:sp>
      <p:sp>
        <p:nvSpPr>
          <p:cNvPr id="16" name="Rectangle 15"/>
          <p:cNvSpPr/>
          <p:nvPr/>
        </p:nvSpPr>
        <p:spPr>
          <a:xfrm>
            <a:off x="6622070" y="2778010"/>
            <a:ext cx="3661300" cy="523220"/>
          </a:xfrm>
          <a:prstGeom prst="rect">
            <a:avLst/>
          </a:prstGeom>
          <a:solidFill>
            <a:srgbClr val="FFFF00"/>
          </a:solidFill>
          <a:ln>
            <a:solidFill>
              <a:schemeClr val="tx1"/>
            </a:solidFill>
          </a:ln>
        </p:spPr>
        <p:txBody>
          <a:bodyPr wrap="square">
            <a:spAutoFit/>
          </a:bodyPr>
          <a:lstStyle/>
          <a:p>
            <a:pPr algn="ctr"/>
            <a:r>
              <a:rPr lang="en-US" sz="2800" b="1" dirty="0" err="1">
                <a:solidFill>
                  <a:srgbClr val="FF0000"/>
                </a:solidFill>
                <a:latin typeface="Calibri"/>
              </a:rPr>
              <a:t>Misc</a:t>
            </a:r>
            <a:endParaRPr lang="en-US" sz="2800" dirty="0">
              <a:solidFill>
                <a:srgbClr val="FF0000"/>
              </a:solidFill>
              <a:latin typeface="Calibri"/>
            </a:endParaRPr>
          </a:p>
        </p:txBody>
      </p:sp>
      <p:sp>
        <p:nvSpPr>
          <p:cNvPr id="17" name="Rectangle 16"/>
          <p:cNvSpPr/>
          <p:nvPr/>
        </p:nvSpPr>
        <p:spPr>
          <a:xfrm>
            <a:off x="6569198" y="5004828"/>
            <a:ext cx="3661300" cy="523220"/>
          </a:xfrm>
          <a:prstGeom prst="rect">
            <a:avLst/>
          </a:prstGeom>
          <a:solidFill>
            <a:srgbClr val="FFFF00"/>
          </a:solidFill>
          <a:ln>
            <a:solidFill>
              <a:schemeClr val="tx1"/>
            </a:solidFill>
          </a:ln>
        </p:spPr>
        <p:txBody>
          <a:bodyPr wrap="square">
            <a:spAutoFit/>
          </a:bodyPr>
          <a:lstStyle/>
          <a:p>
            <a:pPr algn="ctr"/>
            <a:r>
              <a:rPr lang="en-US" sz="2800" b="1" dirty="0">
                <a:solidFill>
                  <a:srgbClr val="FF0000"/>
                </a:solidFill>
                <a:latin typeface="Calibri"/>
              </a:rPr>
              <a:t>Other thoughts</a:t>
            </a:r>
            <a:endParaRPr lang="en-US" sz="2800" dirty="0">
              <a:solidFill>
                <a:srgbClr val="FF0000"/>
              </a:solidFill>
              <a:latin typeface="Calibri"/>
            </a:endParaRPr>
          </a:p>
        </p:txBody>
      </p:sp>
      <p:sp>
        <p:nvSpPr>
          <p:cNvPr id="18" name="TextBox 17"/>
          <p:cNvSpPr txBox="1"/>
          <p:nvPr/>
        </p:nvSpPr>
        <p:spPr>
          <a:xfrm>
            <a:off x="3048001" y="5657672"/>
            <a:ext cx="5924571" cy="1200329"/>
          </a:xfrm>
          <a:prstGeom prst="rect">
            <a:avLst/>
          </a:prstGeom>
          <a:solidFill>
            <a:schemeClr val="tx2">
              <a:lumMod val="20000"/>
              <a:lumOff val="80000"/>
            </a:schemeClr>
          </a:solidFill>
          <a:ln w="28575">
            <a:solidFill>
              <a:schemeClr val="tx2">
                <a:lumMod val="75000"/>
              </a:schemeClr>
            </a:solidFill>
          </a:ln>
          <a:effectLst>
            <a:outerShdw blurRad="50800" dist="38100" dir="5400000" algn="t" rotWithShape="0">
              <a:prstClr val="black">
                <a:alpha val="40000"/>
              </a:prstClr>
            </a:outerShdw>
          </a:effectLst>
        </p:spPr>
        <p:txBody>
          <a:bodyPr wrap="none" rtlCol="0">
            <a:spAutoFit/>
          </a:bodyPr>
          <a:lstStyle/>
          <a:p>
            <a:pPr algn="ctr"/>
            <a:r>
              <a:rPr lang="en-US" sz="2400" b="1" dirty="0">
                <a:solidFill>
                  <a:prstClr val="black"/>
                </a:solidFill>
                <a:latin typeface="Calibri"/>
              </a:rPr>
              <a:t>Ranking Criteria Webinar Recorded 12/11/14</a:t>
            </a:r>
          </a:p>
          <a:p>
            <a:pPr algn="ctr"/>
            <a:r>
              <a:rPr lang="en-US" sz="2400" b="1" dirty="0">
                <a:solidFill>
                  <a:prstClr val="black"/>
                </a:solidFill>
                <a:latin typeface="Calibri"/>
              </a:rPr>
              <a:t>Recording and PowerPoint available online</a:t>
            </a:r>
          </a:p>
          <a:p>
            <a:pPr algn="ctr"/>
            <a:r>
              <a:rPr lang="en-US" sz="2400" b="1" dirty="0">
                <a:solidFill>
                  <a:prstClr val="black"/>
                </a:solidFill>
                <a:latin typeface="Calibri"/>
                <a:hlinkClick r:id="rId7"/>
              </a:rPr>
              <a:t>www.dirtandgravelroads.org</a:t>
            </a:r>
            <a:r>
              <a:rPr lang="en-US" sz="2400" b="1" dirty="0">
                <a:solidFill>
                  <a:prstClr val="black"/>
                </a:solidFill>
                <a:latin typeface="Calibri"/>
              </a:rPr>
              <a:t> </a:t>
            </a:r>
          </a:p>
        </p:txBody>
      </p:sp>
      <p:sp>
        <p:nvSpPr>
          <p:cNvPr id="19" name="Title 1">
            <a:extLst>
              <a:ext uri="{FF2B5EF4-FFF2-40B4-BE49-F238E27FC236}">
                <a16:creationId xmlns:a16="http://schemas.microsoft.com/office/drawing/2014/main" id="{9DC249BA-290D-4089-B5C3-7B3F4BDEE222}"/>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16190389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reeform 4"/>
          <p:cNvSpPr>
            <a:spLocks/>
          </p:cNvSpPr>
          <p:nvPr/>
        </p:nvSpPr>
        <p:spPr bwMode="auto">
          <a:xfrm>
            <a:off x="1524000" y="914402"/>
            <a:ext cx="8985728" cy="5421313"/>
          </a:xfrm>
          <a:custGeom>
            <a:avLst/>
            <a:gdLst>
              <a:gd name="T0" fmla="*/ 2147483647 w 12925"/>
              <a:gd name="T1" fmla="*/ 764886084 h 12672"/>
              <a:gd name="T2" fmla="*/ 0 w 12925"/>
              <a:gd name="T3" fmla="*/ 0 h 12672"/>
              <a:gd name="T4" fmla="*/ 0 w 12925"/>
              <a:gd name="T5" fmla="*/ 337910183 h 12672"/>
              <a:gd name="T6" fmla="*/ 0 w 12925"/>
              <a:gd name="T7" fmla="*/ 772982928 h 12672"/>
              <a:gd name="T8" fmla="*/ 0 w 12925"/>
              <a:gd name="T9" fmla="*/ 1380429326 h 12672"/>
              <a:gd name="T10" fmla="*/ 0 w 12925"/>
              <a:gd name="T11" fmla="*/ 1649786004 h 12672"/>
              <a:gd name="T12" fmla="*/ 1078531211 w 12925"/>
              <a:gd name="T13" fmla="*/ 1824858640 h 12672"/>
              <a:gd name="T14" fmla="*/ 2147483647 w 12925"/>
              <a:gd name="T15" fmla="*/ 2147483647 h 12672"/>
              <a:gd name="T16" fmla="*/ 2147483647 w 12925"/>
              <a:gd name="T17" fmla="*/ 2147483647 h 12672"/>
              <a:gd name="T18" fmla="*/ 2147483647 w 12925"/>
              <a:gd name="T19" fmla="*/ 767585173 h 12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25"/>
              <a:gd name="T31" fmla="*/ 0 h 12672"/>
              <a:gd name="T32" fmla="*/ 12925 w 12925"/>
              <a:gd name="T33" fmla="*/ 12672 h 12672"/>
              <a:gd name="connsiteX0" fmla="*/ 12925 w 12925"/>
              <a:gd name="connsiteY0" fmla="*/ 4251 h 12672"/>
              <a:gd name="connsiteX1" fmla="*/ 0 w 12925"/>
              <a:gd name="connsiteY1" fmla="*/ 0 h 12672"/>
              <a:gd name="connsiteX2" fmla="*/ 0 w 12925"/>
              <a:gd name="connsiteY2" fmla="*/ 1878 h 12672"/>
              <a:gd name="connsiteX3" fmla="*/ 0 w 12925"/>
              <a:gd name="connsiteY3" fmla="*/ 4296 h 12672"/>
              <a:gd name="connsiteX4" fmla="*/ 0 w 12925"/>
              <a:gd name="connsiteY4" fmla="*/ 7672 h 12672"/>
              <a:gd name="connsiteX5" fmla="*/ 0 w 12925"/>
              <a:gd name="connsiteY5" fmla="*/ 9169 h 12672"/>
              <a:gd name="connsiteX6" fmla="*/ 2925 w 12925"/>
              <a:gd name="connsiteY6" fmla="*/ 10142 h 12672"/>
              <a:gd name="connsiteX7" fmla="*/ 8292 w 12925"/>
              <a:gd name="connsiteY7" fmla="*/ 12672 h 12672"/>
              <a:gd name="connsiteX8" fmla="*/ 9079 w 12925"/>
              <a:gd name="connsiteY8" fmla="*/ 12578 h 12672"/>
              <a:gd name="connsiteX9" fmla="*/ 12886 w 12925"/>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9169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8996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2" h="12672">
                <a:moveTo>
                  <a:pt x="12912" y="4467"/>
                </a:moveTo>
                <a:lnTo>
                  <a:pt x="0" y="0"/>
                </a:lnTo>
                <a:lnTo>
                  <a:pt x="0" y="1878"/>
                </a:lnTo>
                <a:lnTo>
                  <a:pt x="0" y="4296"/>
                </a:lnTo>
                <a:lnTo>
                  <a:pt x="0" y="7672"/>
                </a:lnTo>
                <a:lnTo>
                  <a:pt x="0" y="8996"/>
                </a:lnTo>
                <a:lnTo>
                  <a:pt x="2925" y="10142"/>
                </a:lnTo>
                <a:lnTo>
                  <a:pt x="8292" y="12672"/>
                </a:lnTo>
                <a:lnTo>
                  <a:pt x="9079" y="12578"/>
                </a:lnTo>
                <a:lnTo>
                  <a:pt x="12886" y="4482"/>
                </a:lnTo>
              </a:path>
            </a:pathLst>
          </a:custGeom>
          <a:solidFill>
            <a:srgbClr val="33CC33"/>
          </a:solidFill>
          <a:ln w="9525">
            <a:solidFill>
              <a:schemeClr val="tx1"/>
            </a:solidFill>
            <a:round/>
            <a:headEnd/>
            <a:tailEnd/>
          </a:ln>
        </p:spPr>
        <p:txBody>
          <a:bodyPr/>
          <a:lstStyle/>
          <a:p>
            <a:endParaRPr lang="en-US"/>
          </a:p>
        </p:txBody>
      </p:sp>
      <p:sp>
        <p:nvSpPr>
          <p:cNvPr id="17418" name="Freeform 5"/>
          <p:cNvSpPr>
            <a:spLocks/>
          </p:cNvSpPr>
          <p:nvPr/>
        </p:nvSpPr>
        <p:spPr bwMode="auto">
          <a:xfrm>
            <a:off x="1524002" y="4337031"/>
            <a:ext cx="6327775" cy="2341583"/>
          </a:xfrm>
          <a:custGeom>
            <a:avLst/>
            <a:gdLst>
              <a:gd name="T0" fmla="*/ 1724564005 w 15111"/>
              <a:gd name="T1" fmla="*/ 282701058 h 13487"/>
              <a:gd name="T2" fmla="*/ 914547191 w 15111"/>
              <a:gd name="T3" fmla="*/ 172383352 h 13487"/>
              <a:gd name="T4" fmla="*/ 0 w 15111"/>
              <a:gd name="T5" fmla="*/ 41377067 h 13487"/>
              <a:gd name="T6" fmla="*/ 0 w 15111"/>
              <a:gd name="T7" fmla="*/ 0 h 13487"/>
              <a:gd name="T8" fmla="*/ 75134402 w 15111"/>
              <a:gd name="T9" fmla="*/ 0 h 13487"/>
              <a:gd name="T10" fmla="*/ 244921920 w 15111"/>
              <a:gd name="T11" fmla="*/ 28968113 h 13487"/>
              <a:gd name="T12" fmla="*/ 303712542 w 15111"/>
              <a:gd name="T13" fmla="*/ 27584756 h 13487"/>
              <a:gd name="T14" fmla="*/ 352743818 w 15111"/>
              <a:gd name="T15" fmla="*/ 49656646 h 13487"/>
              <a:gd name="T16" fmla="*/ 437637631 w 15111"/>
              <a:gd name="T17" fmla="*/ 51019154 h 13487"/>
              <a:gd name="T18" fmla="*/ 551926669 w 15111"/>
              <a:gd name="T19" fmla="*/ 74474391 h 13487"/>
              <a:gd name="T20" fmla="*/ 663040773 w 15111"/>
              <a:gd name="T21" fmla="*/ 78603775 h 13487"/>
              <a:gd name="T22" fmla="*/ 770745570 w 15111"/>
              <a:gd name="T23" fmla="*/ 63427954 h 13487"/>
              <a:gd name="T24" fmla="*/ 826360915 w 15111"/>
              <a:gd name="T25" fmla="*/ 81349639 h 13487"/>
              <a:gd name="T26" fmla="*/ 872099985 w 15111"/>
              <a:gd name="T27" fmla="*/ 91012720 h 13487"/>
              <a:gd name="T28" fmla="*/ 878567125 w 15111"/>
              <a:gd name="T29" fmla="*/ 106188522 h 13487"/>
              <a:gd name="T30" fmla="*/ 922660263 w 15111"/>
              <a:gd name="T31" fmla="*/ 106649641 h 13487"/>
              <a:gd name="T32" fmla="*/ 1040829242 w 15111"/>
              <a:gd name="T33" fmla="*/ 139285846 h 13487"/>
              <a:gd name="T34" fmla="*/ 1217671570 w 15111"/>
              <a:gd name="T35" fmla="*/ 148927934 h 13487"/>
              <a:gd name="T36" fmla="*/ 1403920398 w 15111"/>
              <a:gd name="T37" fmla="*/ 164334259 h 13487"/>
              <a:gd name="T38" fmla="*/ 1540550216 w 15111"/>
              <a:gd name="T39" fmla="*/ 194895503 h 13487"/>
              <a:gd name="T40" fmla="*/ 1698344314 w 15111"/>
              <a:gd name="T41" fmla="*/ 216506265 h 13487"/>
              <a:gd name="T42" fmla="*/ 1776770215 w 15111"/>
              <a:gd name="T43" fmla="*/ 227531709 h 13487"/>
              <a:gd name="T44" fmla="*/ 1724564005 w 15111"/>
              <a:gd name="T45" fmla="*/ 238578145 h 13487"/>
              <a:gd name="T46" fmla="*/ 1724564005 w 15111"/>
              <a:gd name="T47" fmla="*/ 282701058 h 13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1"/>
              <a:gd name="T73" fmla="*/ 0 h 13487"/>
              <a:gd name="T74" fmla="*/ 15111 w 15111"/>
              <a:gd name="T75" fmla="*/ 13487 h 13487"/>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2083 w 15111"/>
              <a:gd name="connsiteY5" fmla="*/ 1954 h 14059"/>
              <a:gd name="connsiteX6" fmla="*/ 2583 w 15111"/>
              <a:gd name="connsiteY6" fmla="*/ 1888 h 14059"/>
              <a:gd name="connsiteX7" fmla="*/ 3000 w 15111"/>
              <a:gd name="connsiteY7" fmla="*/ 2941 h 14059"/>
              <a:gd name="connsiteX8" fmla="*/ 3722 w 15111"/>
              <a:gd name="connsiteY8" fmla="*/ 3006 h 14059"/>
              <a:gd name="connsiteX9" fmla="*/ 4694 w 15111"/>
              <a:gd name="connsiteY9" fmla="*/ 4125 h 14059"/>
              <a:gd name="connsiteX10" fmla="*/ 5639 w 15111"/>
              <a:gd name="connsiteY10" fmla="*/ 4322 h 14059"/>
              <a:gd name="connsiteX11" fmla="*/ 6555 w 15111"/>
              <a:gd name="connsiteY11" fmla="*/ 3598 h 14059"/>
              <a:gd name="connsiteX12" fmla="*/ 7028 w 15111"/>
              <a:gd name="connsiteY12" fmla="*/ 4453 h 14059"/>
              <a:gd name="connsiteX13" fmla="*/ 7417 w 15111"/>
              <a:gd name="connsiteY13" fmla="*/ 4914 h 14059"/>
              <a:gd name="connsiteX14" fmla="*/ 7472 w 15111"/>
              <a:gd name="connsiteY14" fmla="*/ 5638 h 14059"/>
              <a:gd name="connsiteX15" fmla="*/ 7847 w 15111"/>
              <a:gd name="connsiteY15" fmla="*/ 5660 h 14059"/>
              <a:gd name="connsiteX16" fmla="*/ 8852 w 15111"/>
              <a:gd name="connsiteY16" fmla="*/ 7217 h 14059"/>
              <a:gd name="connsiteX17" fmla="*/ 10356 w 15111"/>
              <a:gd name="connsiteY17" fmla="*/ 7677 h 14059"/>
              <a:gd name="connsiteX18" fmla="*/ 11940 w 15111"/>
              <a:gd name="connsiteY18" fmla="*/ 8412 h 14059"/>
              <a:gd name="connsiteX19" fmla="*/ 13102 w 15111"/>
              <a:gd name="connsiteY19" fmla="*/ 9870 h 14059"/>
              <a:gd name="connsiteX20" fmla="*/ 14444 w 15111"/>
              <a:gd name="connsiteY20" fmla="*/ 10901 h 14059"/>
              <a:gd name="connsiteX21" fmla="*/ 15111 w 15111"/>
              <a:gd name="connsiteY21" fmla="*/ 11427 h 14059"/>
              <a:gd name="connsiteX22" fmla="*/ 14667 w 15111"/>
              <a:gd name="connsiteY22" fmla="*/ 11954 h 14059"/>
              <a:gd name="connsiteX23" fmla="*/ 14667 w 15111"/>
              <a:gd name="connsiteY23" fmla="*/ 14059 h 14059"/>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1365 w 15111"/>
              <a:gd name="connsiteY5" fmla="*/ 839 h 14059"/>
              <a:gd name="connsiteX6" fmla="*/ 2083 w 15111"/>
              <a:gd name="connsiteY6" fmla="*/ 1954 h 14059"/>
              <a:gd name="connsiteX7" fmla="*/ 2583 w 15111"/>
              <a:gd name="connsiteY7" fmla="*/ 1888 h 14059"/>
              <a:gd name="connsiteX8" fmla="*/ 3000 w 15111"/>
              <a:gd name="connsiteY8" fmla="*/ 2941 h 14059"/>
              <a:gd name="connsiteX9" fmla="*/ 3722 w 15111"/>
              <a:gd name="connsiteY9" fmla="*/ 3006 h 14059"/>
              <a:gd name="connsiteX10" fmla="*/ 4694 w 15111"/>
              <a:gd name="connsiteY10" fmla="*/ 4125 h 14059"/>
              <a:gd name="connsiteX11" fmla="*/ 5639 w 15111"/>
              <a:gd name="connsiteY11" fmla="*/ 4322 h 14059"/>
              <a:gd name="connsiteX12" fmla="*/ 6555 w 15111"/>
              <a:gd name="connsiteY12" fmla="*/ 3598 h 14059"/>
              <a:gd name="connsiteX13" fmla="*/ 7028 w 15111"/>
              <a:gd name="connsiteY13" fmla="*/ 4453 h 14059"/>
              <a:gd name="connsiteX14" fmla="*/ 7417 w 15111"/>
              <a:gd name="connsiteY14" fmla="*/ 4914 h 14059"/>
              <a:gd name="connsiteX15" fmla="*/ 7472 w 15111"/>
              <a:gd name="connsiteY15" fmla="*/ 5638 h 14059"/>
              <a:gd name="connsiteX16" fmla="*/ 7847 w 15111"/>
              <a:gd name="connsiteY16" fmla="*/ 5660 h 14059"/>
              <a:gd name="connsiteX17" fmla="*/ 8852 w 15111"/>
              <a:gd name="connsiteY17" fmla="*/ 7217 h 14059"/>
              <a:gd name="connsiteX18" fmla="*/ 10356 w 15111"/>
              <a:gd name="connsiteY18" fmla="*/ 7677 h 14059"/>
              <a:gd name="connsiteX19" fmla="*/ 11940 w 15111"/>
              <a:gd name="connsiteY19" fmla="*/ 8412 h 14059"/>
              <a:gd name="connsiteX20" fmla="*/ 13102 w 15111"/>
              <a:gd name="connsiteY20" fmla="*/ 9870 h 14059"/>
              <a:gd name="connsiteX21" fmla="*/ 14444 w 15111"/>
              <a:gd name="connsiteY21" fmla="*/ 10901 h 14059"/>
              <a:gd name="connsiteX22" fmla="*/ 15111 w 15111"/>
              <a:gd name="connsiteY22" fmla="*/ 11427 h 14059"/>
              <a:gd name="connsiteX23" fmla="*/ 14667 w 15111"/>
              <a:gd name="connsiteY23" fmla="*/ 11954 h 14059"/>
              <a:gd name="connsiteX24" fmla="*/ 14667 w 15111"/>
              <a:gd name="connsiteY24" fmla="*/ 14059 h 1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1" h="14059">
                <a:moveTo>
                  <a:pt x="14667" y="14059"/>
                </a:moveTo>
                <a:lnTo>
                  <a:pt x="7778" y="8796"/>
                </a:lnTo>
                <a:lnTo>
                  <a:pt x="0" y="2546"/>
                </a:lnTo>
                <a:lnTo>
                  <a:pt x="0" y="572"/>
                </a:lnTo>
                <a:lnTo>
                  <a:pt x="0" y="0"/>
                </a:lnTo>
                <a:lnTo>
                  <a:pt x="1365" y="839"/>
                </a:lnTo>
                <a:lnTo>
                  <a:pt x="2083" y="1954"/>
                </a:lnTo>
                <a:lnTo>
                  <a:pt x="2583" y="1888"/>
                </a:lnTo>
                <a:lnTo>
                  <a:pt x="3000" y="2941"/>
                </a:lnTo>
                <a:lnTo>
                  <a:pt x="3722" y="3006"/>
                </a:lnTo>
                <a:lnTo>
                  <a:pt x="4694" y="4125"/>
                </a:lnTo>
                <a:lnTo>
                  <a:pt x="5639" y="4322"/>
                </a:lnTo>
                <a:lnTo>
                  <a:pt x="6555" y="3598"/>
                </a:lnTo>
                <a:lnTo>
                  <a:pt x="7028" y="4453"/>
                </a:lnTo>
                <a:lnTo>
                  <a:pt x="7417" y="4914"/>
                </a:lnTo>
                <a:cubicBezTo>
                  <a:pt x="7435" y="5155"/>
                  <a:pt x="7454" y="5397"/>
                  <a:pt x="7472" y="5638"/>
                </a:cubicBezTo>
                <a:lnTo>
                  <a:pt x="7847" y="5660"/>
                </a:lnTo>
                <a:lnTo>
                  <a:pt x="8852" y="7217"/>
                </a:lnTo>
                <a:lnTo>
                  <a:pt x="10356" y="7677"/>
                </a:lnTo>
                <a:lnTo>
                  <a:pt x="11940" y="8412"/>
                </a:lnTo>
                <a:lnTo>
                  <a:pt x="13102" y="9870"/>
                </a:lnTo>
                <a:lnTo>
                  <a:pt x="14444" y="10901"/>
                </a:lnTo>
                <a:lnTo>
                  <a:pt x="15111" y="11427"/>
                </a:lnTo>
                <a:lnTo>
                  <a:pt x="14667" y="11954"/>
                </a:lnTo>
                <a:lnTo>
                  <a:pt x="14667" y="14059"/>
                </a:lnTo>
                <a:close/>
              </a:path>
            </a:pathLst>
          </a:custGeom>
          <a:solidFill>
            <a:srgbClr val="0066FF"/>
          </a:solidFill>
          <a:ln w="9525">
            <a:solidFill>
              <a:schemeClr val="tx1"/>
            </a:solidFill>
            <a:round/>
            <a:headEnd/>
            <a:tailEnd/>
          </a:ln>
        </p:spPr>
        <p:txBody>
          <a:bodyPr/>
          <a:lstStyle/>
          <a:p>
            <a:endParaRPr lang="en-US"/>
          </a:p>
        </p:txBody>
      </p:sp>
      <p:sp>
        <p:nvSpPr>
          <p:cNvPr id="17419" name="Line 6"/>
          <p:cNvSpPr>
            <a:spLocks noChangeShapeType="1"/>
          </p:cNvSpPr>
          <p:nvPr/>
        </p:nvSpPr>
        <p:spPr bwMode="auto">
          <a:xfrm>
            <a:off x="1524002" y="4450082"/>
            <a:ext cx="6175375" cy="1923733"/>
          </a:xfrm>
          <a:prstGeom prst="line">
            <a:avLst/>
          </a:prstGeom>
          <a:noFill/>
          <a:ln w="9525">
            <a:solidFill>
              <a:schemeClr val="tx1"/>
            </a:solidFill>
            <a:round/>
            <a:headEnd/>
            <a:tailEnd/>
          </a:ln>
        </p:spPr>
        <p:txBody>
          <a:bodyPr/>
          <a:lstStyle/>
          <a:p>
            <a:endParaRPr lang="en-US"/>
          </a:p>
        </p:txBody>
      </p:sp>
      <p:sp>
        <p:nvSpPr>
          <p:cNvPr id="17420" name="Freeform 7"/>
          <p:cNvSpPr>
            <a:spLocks/>
          </p:cNvSpPr>
          <p:nvPr/>
        </p:nvSpPr>
        <p:spPr bwMode="auto">
          <a:xfrm>
            <a:off x="7696202" y="2834640"/>
            <a:ext cx="2822575" cy="3843973"/>
          </a:xfrm>
          <a:custGeom>
            <a:avLst/>
            <a:gdLst>
              <a:gd name="T0" fmla="*/ 0 w 1776"/>
              <a:gd name="T1" fmla="*/ 3892550 h 2452"/>
              <a:gd name="T2" fmla="*/ 2819400 w 1776"/>
              <a:gd name="T3" fmla="*/ 2444750 h 2452"/>
              <a:gd name="T4" fmla="*/ 2816225 w 1776"/>
              <a:gd name="T5" fmla="*/ 0 h 2452"/>
              <a:gd name="T6" fmla="*/ 2233613 w 1776"/>
              <a:gd name="T7" fmla="*/ 290512 h 2452"/>
              <a:gd name="T8" fmla="*/ 1755775 w 1776"/>
              <a:gd name="T9" fmla="*/ 808037 h 2452"/>
              <a:gd name="T10" fmla="*/ 1398588 w 1776"/>
              <a:gd name="T11" fmla="*/ 1484312 h 2452"/>
              <a:gd name="T12" fmla="*/ 947738 w 1776"/>
              <a:gd name="T13" fmla="*/ 2332037 h 2452"/>
              <a:gd name="T14" fmla="*/ 762000 w 1776"/>
              <a:gd name="T15" fmla="*/ 2770187 h 2452"/>
              <a:gd name="T16" fmla="*/ 496888 w 1776"/>
              <a:gd name="T17" fmla="*/ 3206749 h 2452"/>
              <a:gd name="T18" fmla="*/ 152400 w 1776"/>
              <a:gd name="T19" fmla="*/ 3511550 h 2452"/>
              <a:gd name="T20" fmla="*/ 0 w 1776"/>
              <a:gd name="T21" fmla="*/ 3587750 h 2452"/>
              <a:gd name="T22" fmla="*/ 0 w 1776"/>
              <a:gd name="T23" fmla="*/ 3892550 h 2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2452"/>
              <a:gd name="T38" fmla="*/ 1776 w 1776"/>
              <a:gd name="T39" fmla="*/ 2452 h 2452"/>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762 w 10000"/>
              <a:gd name="connsiteY8" fmla="*/ 8238 h 10000"/>
              <a:gd name="connsiteX9" fmla="*/ 541 w 10000"/>
              <a:gd name="connsiteY9" fmla="*/ 9021 h 10000"/>
              <a:gd name="connsiteX10" fmla="*/ 0 w 10000"/>
              <a:gd name="connsiteY10" fmla="*/ 9217 h 10000"/>
              <a:gd name="connsiteX11" fmla="*/ 0 w 10000"/>
              <a:gd name="connsiteY11" fmla="*/ 10000 h 10000"/>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060 w 10000"/>
              <a:gd name="connsiteY8" fmla="*/ 8119 h 10000"/>
              <a:gd name="connsiteX9" fmla="*/ 541 w 10000"/>
              <a:gd name="connsiteY9" fmla="*/ 9021 h 10000"/>
              <a:gd name="connsiteX10" fmla="*/ 0 w 10000"/>
              <a:gd name="connsiteY10" fmla="*/ 9217 h 10000"/>
              <a:gd name="connsiteX11" fmla="*/ 0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10000"/>
                </a:moveTo>
                <a:lnTo>
                  <a:pt x="10000" y="6281"/>
                </a:lnTo>
                <a:cubicBezTo>
                  <a:pt x="9996" y="4187"/>
                  <a:pt x="9993" y="2094"/>
                  <a:pt x="9989" y="0"/>
                </a:cubicBezTo>
                <a:lnTo>
                  <a:pt x="7922" y="746"/>
                </a:lnTo>
                <a:lnTo>
                  <a:pt x="6227" y="2076"/>
                </a:lnTo>
                <a:lnTo>
                  <a:pt x="4961" y="3813"/>
                </a:lnTo>
                <a:lnTo>
                  <a:pt x="3361" y="5991"/>
                </a:lnTo>
                <a:lnTo>
                  <a:pt x="2136" y="6998"/>
                </a:lnTo>
                <a:cubicBezTo>
                  <a:pt x="2011" y="7411"/>
                  <a:pt x="1185" y="7706"/>
                  <a:pt x="1060" y="8119"/>
                </a:cubicBezTo>
                <a:lnTo>
                  <a:pt x="541" y="9021"/>
                </a:lnTo>
                <a:lnTo>
                  <a:pt x="0" y="9217"/>
                </a:lnTo>
                <a:lnTo>
                  <a:pt x="0" y="10000"/>
                </a:lnTo>
                <a:close/>
              </a:path>
            </a:pathLst>
          </a:custGeom>
          <a:solidFill>
            <a:srgbClr val="996633"/>
          </a:solidFill>
          <a:ln w="9525">
            <a:solidFill>
              <a:schemeClr val="tx1"/>
            </a:solidFill>
            <a:round/>
            <a:headEnd/>
            <a:tailEnd/>
          </a:ln>
        </p:spPr>
        <p:txBody>
          <a:bodyPr/>
          <a:lstStyle/>
          <a:p>
            <a:endParaRPr lang="en-US"/>
          </a:p>
        </p:txBody>
      </p:sp>
      <p:sp>
        <p:nvSpPr>
          <p:cNvPr id="17421" name="Freeform 8"/>
          <p:cNvSpPr>
            <a:spLocks/>
          </p:cNvSpPr>
          <p:nvPr/>
        </p:nvSpPr>
        <p:spPr bwMode="auto">
          <a:xfrm>
            <a:off x="7997827" y="279876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2" name="Freeform 9"/>
          <p:cNvSpPr>
            <a:spLocks/>
          </p:cNvSpPr>
          <p:nvPr/>
        </p:nvSpPr>
        <p:spPr bwMode="auto">
          <a:xfrm>
            <a:off x="8926227" y="29575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3" name="Freeform 10"/>
          <p:cNvSpPr>
            <a:spLocks/>
          </p:cNvSpPr>
          <p:nvPr/>
        </p:nvSpPr>
        <p:spPr bwMode="auto">
          <a:xfrm>
            <a:off x="6751640" y="256381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4" name="Freeform 11"/>
          <p:cNvSpPr>
            <a:spLocks/>
          </p:cNvSpPr>
          <p:nvPr/>
        </p:nvSpPr>
        <p:spPr bwMode="auto">
          <a:xfrm>
            <a:off x="8111840" y="258734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5" name="Freeform 12"/>
          <p:cNvSpPr>
            <a:spLocks/>
          </p:cNvSpPr>
          <p:nvPr/>
        </p:nvSpPr>
        <p:spPr bwMode="auto">
          <a:xfrm>
            <a:off x="6099175" y="28686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6" name="Line 13"/>
          <p:cNvSpPr>
            <a:spLocks noChangeShapeType="1"/>
          </p:cNvSpPr>
          <p:nvPr/>
        </p:nvSpPr>
        <p:spPr bwMode="auto">
          <a:xfrm>
            <a:off x="4575175" y="5307013"/>
            <a:ext cx="228600" cy="76200"/>
          </a:xfrm>
          <a:prstGeom prst="line">
            <a:avLst/>
          </a:prstGeom>
          <a:noFill/>
          <a:ln w="9525">
            <a:solidFill>
              <a:schemeClr val="tx1"/>
            </a:solidFill>
            <a:round/>
            <a:headEnd/>
            <a:tailEnd/>
          </a:ln>
        </p:spPr>
        <p:txBody>
          <a:bodyPr/>
          <a:lstStyle/>
          <a:p>
            <a:endParaRPr lang="en-US"/>
          </a:p>
        </p:txBody>
      </p:sp>
      <p:sp>
        <p:nvSpPr>
          <p:cNvPr id="17427" name="Line 14"/>
          <p:cNvSpPr>
            <a:spLocks noChangeShapeType="1"/>
          </p:cNvSpPr>
          <p:nvPr/>
        </p:nvSpPr>
        <p:spPr bwMode="auto">
          <a:xfrm>
            <a:off x="6670675" y="5903913"/>
            <a:ext cx="228600" cy="76200"/>
          </a:xfrm>
          <a:prstGeom prst="line">
            <a:avLst/>
          </a:prstGeom>
          <a:noFill/>
          <a:ln w="9525">
            <a:solidFill>
              <a:schemeClr val="tx1"/>
            </a:solidFill>
            <a:round/>
            <a:headEnd/>
            <a:tailEnd/>
          </a:ln>
        </p:spPr>
        <p:txBody>
          <a:bodyPr/>
          <a:lstStyle/>
          <a:p>
            <a:endParaRPr lang="en-US"/>
          </a:p>
        </p:txBody>
      </p:sp>
      <p:sp>
        <p:nvSpPr>
          <p:cNvPr id="17428" name="Line 15"/>
          <p:cNvSpPr>
            <a:spLocks noChangeShapeType="1"/>
          </p:cNvSpPr>
          <p:nvPr/>
        </p:nvSpPr>
        <p:spPr bwMode="auto">
          <a:xfrm>
            <a:off x="6403975" y="5840413"/>
            <a:ext cx="228600" cy="76200"/>
          </a:xfrm>
          <a:prstGeom prst="line">
            <a:avLst/>
          </a:prstGeom>
          <a:noFill/>
          <a:ln w="9525">
            <a:solidFill>
              <a:schemeClr val="tx1"/>
            </a:solidFill>
            <a:round/>
            <a:headEnd/>
            <a:tailEnd/>
          </a:ln>
        </p:spPr>
        <p:txBody>
          <a:bodyPr/>
          <a:lstStyle/>
          <a:p>
            <a:endParaRPr lang="en-US"/>
          </a:p>
        </p:txBody>
      </p:sp>
      <p:sp>
        <p:nvSpPr>
          <p:cNvPr id="17429" name="Line 16"/>
          <p:cNvSpPr>
            <a:spLocks noChangeShapeType="1"/>
          </p:cNvSpPr>
          <p:nvPr/>
        </p:nvSpPr>
        <p:spPr bwMode="auto">
          <a:xfrm>
            <a:off x="6937375" y="6081714"/>
            <a:ext cx="457200" cy="139700"/>
          </a:xfrm>
          <a:prstGeom prst="line">
            <a:avLst/>
          </a:prstGeom>
          <a:noFill/>
          <a:ln w="9525">
            <a:solidFill>
              <a:schemeClr val="tx1"/>
            </a:solidFill>
            <a:round/>
            <a:headEnd/>
            <a:tailEnd/>
          </a:ln>
        </p:spPr>
        <p:txBody>
          <a:bodyPr/>
          <a:lstStyle/>
          <a:p>
            <a:endParaRPr lang="en-US"/>
          </a:p>
        </p:txBody>
      </p:sp>
      <p:sp>
        <p:nvSpPr>
          <p:cNvPr id="17430" name="Line 17"/>
          <p:cNvSpPr>
            <a:spLocks noChangeShapeType="1"/>
          </p:cNvSpPr>
          <p:nvPr/>
        </p:nvSpPr>
        <p:spPr bwMode="auto">
          <a:xfrm>
            <a:off x="5641975" y="5916613"/>
            <a:ext cx="228600" cy="76200"/>
          </a:xfrm>
          <a:prstGeom prst="line">
            <a:avLst/>
          </a:prstGeom>
          <a:noFill/>
          <a:ln w="9525">
            <a:solidFill>
              <a:schemeClr val="tx1"/>
            </a:solidFill>
            <a:round/>
            <a:headEnd/>
            <a:tailEnd/>
          </a:ln>
        </p:spPr>
        <p:txBody>
          <a:bodyPr/>
          <a:lstStyle/>
          <a:p>
            <a:endParaRPr lang="en-US"/>
          </a:p>
        </p:txBody>
      </p:sp>
      <p:sp>
        <p:nvSpPr>
          <p:cNvPr id="17431" name="Line 18"/>
          <p:cNvSpPr>
            <a:spLocks noChangeShapeType="1"/>
          </p:cNvSpPr>
          <p:nvPr/>
        </p:nvSpPr>
        <p:spPr bwMode="auto">
          <a:xfrm>
            <a:off x="4879975" y="5611813"/>
            <a:ext cx="228600" cy="76200"/>
          </a:xfrm>
          <a:prstGeom prst="line">
            <a:avLst/>
          </a:prstGeom>
          <a:noFill/>
          <a:ln w="9525">
            <a:solidFill>
              <a:schemeClr val="tx1"/>
            </a:solidFill>
            <a:round/>
            <a:headEnd/>
            <a:tailEnd/>
          </a:ln>
        </p:spPr>
        <p:txBody>
          <a:bodyPr/>
          <a:lstStyle/>
          <a:p>
            <a:endParaRPr lang="en-US"/>
          </a:p>
        </p:txBody>
      </p:sp>
      <p:sp>
        <p:nvSpPr>
          <p:cNvPr id="17432" name="Line 19"/>
          <p:cNvSpPr>
            <a:spLocks noChangeShapeType="1"/>
          </p:cNvSpPr>
          <p:nvPr/>
        </p:nvSpPr>
        <p:spPr bwMode="auto">
          <a:xfrm>
            <a:off x="6403975" y="6069013"/>
            <a:ext cx="228600" cy="76200"/>
          </a:xfrm>
          <a:prstGeom prst="line">
            <a:avLst/>
          </a:prstGeom>
          <a:noFill/>
          <a:ln w="9525">
            <a:solidFill>
              <a:schemeClr val="tx1"/>
            </a:solidFill>
            <a:round/>
            <a:headEnd/>
            <a:tailEnd/>
          </a:ln>
        </p:spPr>
        <p:txBody>
          <a:bodyPr/>
          <a:lstStyle/>
          <a:p>
            <a:endParaRPr lang="en-US"/>
          </a:p>
        </p:txBody>
      </p:sp>
      <p:sp>
        <p:nvSpPr>
          <p:cNvPr id="17433" name="Line 20"/>
          <p:cNvSpPr>
            <a:spLocks noChangeShapeType="1"/>
          </p:cNvSpPr>
          <p:nvPr/>
        </p:nvSpPr>
        <p:spPr bwMode="auto">
          <a:xfrm>
            <a:off x="5413375" y="5764213"/>
            <a:ext cx="533400" cy="152400"/>
          </a:xfrm>
          <a:prstGeom prst="line">
            <a:avLst/>
          </a:prstGeom>
          <a:noFill/>
          <a:ln w="9525">
            <a:solidFill>
              <a:schemeClr val="tx1"/>
            </a:solidFill>
            <a:round/>
            <a:headEnd/>
            <a:tailEnd/>
          </a:ln>
        </p:spPr>
        <p:txBody>
          <a:bodyPr/>
          <a:lstStyle/>
          <a:p>
            <a:endParaRPr lang="en-US"/>
          </a:p>
        </p:txBody>
      </p:sp>
      <p:sp>
        <p:nvSpPr>
          <p:cNvPr id="17434" name="Line 21"/>
          <p:cNvSpPr>
            <a:spLocks noChangeShapeType="1"/>
          </p:cNvSpPr>
          <p:nvPr/>
        </p:nvSpPr>
        <p:spPr bwMode="auto">
          <a:xfrm>
            <a:off x="5260975" y="5535613"/>
            <a:ext cx="228600" cy="76200"/>
          </a:xfrm>
          <a:prstGeom prst="line">
            <a:avLst/>
          </a:prstGeom>
          <a:noFill/>
          <a:ln w="9525">
            <a:solidFill>
              <a:schemeClr val="tx1"/>
            </a:solidFill>
            <a:round/>
            <a:headEnd/>
            <a:tailEnd/>
          </a:ln>
        </p:spPr>
        <p:txBody>
          <a:bodyPr/>
          <a:lstStyle/>
          <a:p>
            <a:endParaRPr lang="en-US"/>
          </a:p>
        </p:txBody>
      </p:sp>
      <p:sp>
        <p:nvSpPr>
          <p:cNvPr id="17435" name="Line 22"/>
          <p:cNvSpPr>
            <a:spLocks noChangeShapeType="1"/>
          </p:cNvSpPr>
          <p:nvPr/>
        </p:nvSpPr>
        <p:spPr bwMode="auto">
          <a:xfrm>
            <a:off x="6937375" y="6373813"/>
            <a:ext cx="533400" cy="152400"/>
          </a:xfrm>
          <a:prstGeom prst="line">
            <a:avLst/>
          </a:prstGeom>
          <a:noFill/>
          <a:ln w="9525">
            <a:solidFill>
              <a:schemeClr val="tx1"/>
            </a:solidFill>
            <a:round/>
            <a:headEnd/>
            <a:tailEnd/>
          </a:ln>
        </p:spPr>
        <p:txBody>
          <a:bodyPr/>
          <a:lstStyle/>
          <a:p>
            <a:endParaRPr lang="en-US"/>
          </a:p>
        </p:txBody>
      </p:sp>
      <p:sp>
        <p:nvSpPr>
          <p:cNvPr id="17436" name="Line 23"/>
          <p:cNvSpPr>
            <a:spLocks noChangeShapeType="1"/>
          </p:cNvSpPr>
          <p:nvPr/>
        </p:nvSpPr>
        <p:spPr bwMode="auto">
          <a:xfrm>
            <a:off x="6099175" y="6069013"/>
            <a:ext cx="228600" cy="76200"/>
          </a:xfrm>
          <a:prstGeom prst="line">
            <a:avLst/>
          </a:prstGeom>
          <a:noFill/>
          <a:ln w="9525">
            <a:solidFill>
              <a:schemeClr val="tx1"/>
            </a:solidFill>
            <a:round/>
            <a:headEnd/>
            <a:tailEnd/>
          </a:ln>
        </p:spPr>
        <p:txBody>
          <a:bodyPr/>
          <a:lstStyle/>
          <a:p>
            <a:endParaRPr lang="en-US"/>
          </a:p>
        </p:txBody>
      </p:sp>
      <p:sp>
        <p:nvSpPr>
          <p:cNvPr id="17437" name="Line 24"/>
          <p:cNvSpPr>
            <a:spLocks noChangeShapeType="1"/>
          </p:cNvSpPr>
          <p:nvPr/>
        </p:nvSpPr>
        <p:spPr bwMode="auto">
          <a:xfrm>
            <a:off x="4498975" y="5383213"/>
            <a:ext cx="228600" cy="76200"/>
          </a:xfrm>
          <a:prstGeom prst="line">
            <a:avLst/>
          </a:prstGeom>
          <a:noFill/>
          <a:ln w="9525">
            <a:solidFill>
              <a:schemeClr val="tx1"/>
            </a:solidFill>
            <a:round/>
            <a:headEnd/>
            <a:tailEnd/>
          </a:ln>
        </p:spPr>
        <p:txBody>
          <a:bodyPr/>
          <a:lstStyle/>
          <a:p>
            <a:endParaRPr lang="en-US"/>
          </a:p>
        </p:txBody>
      </p:sp>
      <p:sp>
        <p:nvSpPr>
          <p:cNvPr id="17438" name="Freeform 25"/>
          <p:cNvSpPr>
            <a:spLocks/>
          </p:cNvSpPr>
          <p:nvPr/>
        </p:nvSpPr>
        <p:spPr bwMode="auto">
          <a:xfrm>
            <a:off x="7242175" y="3259140"/>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39" name="Freeform 26"/>
          <p:cNvSpPr>
            <a:spLocks/>
          </p:cNvSpPr>
          <p:nvPr/>
        </p:nvSpPr>
        <p:spPr bwMode="auto">
          <a:xfrm>
            <a:off x="8762735" y="278447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40" name="Freeform 27"/>
          <p:cNvSpPr>
            <a:spLocks/>
          </p:cNvSpPr>
          <p:nvPr/>
        </p:nvSpPr>
        <p:spPr bwMode="auto">
          <a:xfrm>
            <a:off x="7927975" y="359727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41" name="Freeform 28"/>
          <p:cNvSpPr>
            <a:spLocks/>
          </p:cNvSpPr>
          <p:nvPr/>
        </p:nvSpPr>
        <p:spPr bwMode="auto">
          <a:xfrm>
            <a:off x="6708775" y="25638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42" name="Freeform 30"/>
          <p:cNvSpPr>
            <a:spLocks/>
          </p:cNvSpPr>
          <p:nvPr/>
        </p:nvSpPr>
        <p:spPr bwMode="auto">
          <a:xfrm>
            <a:off x="1524002" y="1893455"/>
            <a:ext cx="7299325" cy="3261159"/>
          </a:xfrm>
          <a:custGeom>
            <a:avLst/>
            <a:gdLst>
              <a:gd name="T0" fmla="*/ 1831088940 w 20356"/>
              <a:gd name="T1" fmla="*/ 404562449 h 21806"/>
              <a:gd name="T2" fmla="*/ 1849346586 w 20356"/>
              <a:gd name="T3" fmla="*/ 404995042 h 21806"/>
              <a:gd name="T4" fmla="*/ 1864760599 w 20356"/>
              <a:gd name="T5" fmla="*/ 397169129 h 21806"/>
              <a:gd name="T6" fmla="*/ 1867604231 w 20356"/>
              <a:gd name="T7" fmla="*/ 359280837 h 21806"/>
              <a:gd name="T8" fmla="*/ 1688697722 w 20356"/>
              <a:gd name="T9" fmla="*/ 337063298 h 21806"/>
              <a:gd name="T10" fmla="*/ 1550251482 w 20356"/>
              <a:gd name="T11" fmla="*/ 305702863 h 21806"/>
              <a:gd name="T12" fmla="*/ 1434832970 w 20356"/>
              <a:gd name="T13" fmla="*/ 284802101 h 21806"/>
              <a:gd name="T14" fmla="*/ 1296386730 w 20356"/>
              <a:gd name="T15" fmla="*/ 274361150 h 21806"/>
              <a:gd name="T16" fmla="*/ 1149224522 w 20356"/>
              <a:gd name="T17" fmla="*/ 232541110 h 21806"/>
              <a:gd name="T18" fmla="*/ 952977550 w 20356"/>
              <a:gd name="T19" fmla="*/ 184211866 h 21806"/>
              <a:gd name="T20" fmla="*/ 736637355 w 20356"/>
              <a:gd name="T21" fmla="*/ 152851431 h 21806"/>
              <a:gd name="T22" fmla="*/ 626999854 w 20356"/>
              <a:gd name="T23" fmla="*/ 113665049 h 21806"/>
              <a:gd name="T24" fmla="*/ 456809011 w 20356"/>
              <a:gd name="T25" fmla="*/ 77093602 h 21806"/>
              <a:gd name="T26" fmla="*/ 321206707 w 20356"/>
              <a:gd name="T27" fmla="*/ 67950689 h 21806"/>
              <a:gd name="T28" fmla="*/ 220193169 w 20356"/>
              <a:gd name="T29" fmla="*/ 35273400 h 21806"/>
              <a:gd name="T30" fmla="*/ 96151034 w 20356"/>
              <a:gd name="T31" fmla="*/ 19602646 h 21806"/>
              <a:gd name="T32" fmla="*/ 3853505 w 20356"/>
              <a:gd name="T33" fmla="*/ 0 h 21806"/>
              <a:gd name="T34" fmla="*/ 3853505 w 20356"/>
              <a:gd name="T35" fmla="*/ 20900702 h 21806"/>
              <a:gd name="T36" fmla="*/ 950133312 w 20356"/>
              <a:gd name="T37" fmla="*/ 232559901 h 21806"/>
              <a:gd name="T38" fmla="*/ 1804115023 w 20356"/>
              <a:gd name="T39" fmla="*/ 410224845 h 218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356"/>
              <a:gd name="T61" fmla="*/ 0 h 21806"/>
              <a:gd name="T62" fmla="*/ 20356 w 20356"/>
              <a:gd name="T63" fmla="*/ 21806 h 218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356" h="21806">
                <a:moveTo>
                  <a:pt x="19958" y="21505"/>
                </a:moveTo>
                <a:lnTo>
                  <a:pt x="20157" y="21528"/>
                </a:lnTo>
                <a:lnTo>
                  <a:pt x="20325" y="21112"/>
                </a:lnTo>
                <a:cubicBezTo>
                  <a:pt x="20335" y="20441"/>
                  <a:pt x="20346" y="19769"/>
                  <a:pt x="20356" y="19098"/>
                </a:cubicBezTo>
                <a:lnTo>
                  <a:pt x="18406" y="17917"/>
                </a:lnTo>
                <a:lnTo>
                  <a:pt x="16897" y="16250"/>
                </a:lnTo>
                <a:lnTo>
                  <a:pt x="15639" y="15139"/>
                </a:lnTo>
                <a:lnTo>
                  <a:pt x="14130" y="14584"/>
                </a:lnTo>
                <a:lnTo>
                  <a:pt x="12526" y="12361"/>
                </a:lnTo>
                <a:lnTo>
                  <a:pt x="10387" y="9792"/>
                </a:lnTo>
                <a:lnTo>
                  <a:pt x="8029" y="8125"/>
                </a:lnTo>
                <a:lnTo>
                  <a:pt x="6834" y="6042"/>
                </a:lnTo>
                <a:lnTo>
                  <a:pt x="4979" y="4098"/>
                </a:lnTo>
                <a:lnTo>
                  <a:pt x="3501" y="3612"/>
                </a:lnTo>
                <a:lnTo>
                  <a:pt x="2400" y="1875"/>
                </a:lnTo>
                <a:lnTo>
                  <a:pt x="1048" y="1042"/>
                </a:lnTo>
                <a:lnTo>
                  <a:pt x="42" y="0"/>
                </a:lnTo>
                <a:cubicBezTo>
                  <a:pt x="0" y="185"/>
                  <a:pt x="84" y="926"/>
                  <a:pt x="42" y="1111"/>
                </a:cubicBezTo>
                <a:lnTo>
                  <a:pt x="10356" y="12362"/>
                </a:lnTo>
                <a:lnTo>
                  <a:pt x="19664" y="21806"/>
                </a:lnTo>
              </a:path>
            </a:pathLst>
          </a:custGeom>
          <a:solidFill>
            <a:srgbClr val="CC9900"/>
          </a:solidFill>
          <a:ln w="9525">
            <a:solidFill>
              <a:schemeClr val="tx1"/>
            </a:solidFill>
            <a:round/>
            <a:headEnd/>
            <a:tailEnd/>
          </a:ln>
        </p:spPr>
        <p:txBody>
          <a:bodyPr/>
          <a:lstStyle/>
          <a:p>
            <a:endParaRPr lang="en-US"/>
          </a:p>
        </p:txBody>
      </p:sp>
      <p:sp>
        <p:nvSpPr>
          <p:cNvPr id="146" name="Line 31"/>
          <p:cNvSpPr>
            <a:spLocks noChangeShapeType="1"/>
          </p:cNvSpPr>
          <p:nvPr/>
        </p:nvSpPr>
        <p:spPr bwMode="auto">
          <a:xfrm flipH="1" flipV="1">
            <a:off x="1524001" y="2118592"/>
            <a:ext cx="5578764" cy="2407227"/>
          </a:xfrm>
          <a:prstGeom prst="line">
            <a:avLst/>
          </a:prstGeom>
          <a:noFill/>
          <a:ln w="127000">
            <a:solidFill>
              <a:schemeClr val="bg1">
                <a:lumMod val="50000"/>
              </a:schemeClr>
            </a:solidFill>
            <a:round/>
            <a:headEnd/>
            <a:tailEnd/>
          </a:ln>
          <a:effectLst/>
        </p:spPr>
        <p:txBody>
          <a:bodyPr/>
          <a:lstStyle/>
          <a:p>
            <a:pPr>
              <a:defRPr/>
            </a:pPr>
            <a:endParaRPr lang="en-US">
              <a:solidFill>
                <a:srgbClr val="000000"/>
              </a:solidFill>
              <a:latin typeface="Arial" pitchFamily="34" charset="0"/>
            </a:endParaRPr>
          </a:p>
        </p:txBody>
      </p:sp>
      <p:sp>
        <p:nvSpPr>
          <p:cNvPr id="17445" name="Freeform 75"/>
          <p:cNvSpPr>
            <a:spLocks/>
          </p:cNvSpPr>
          <p:nvPr/>
        </p:nvSpPr>
        <p:spPr bwMode="auto">
          <a:xfrm>
            <a:off x="7710490" y="3219452"/>
            <a:ext cx="2817551" cy="3452813"/>
          </a:xfrm>
          <a:custGeom>
            <a:avLst/>
            <a:gdLst>
              <a:gd name="T0" fmla="*/ 127000 w 1773"/>
              <a:gd name="T1" fmla="*/ 2935287 h 2080"/>
              <a:gd name="T2" fmla="*/ 655638 w 1773"/>
              <a:gd name="T3" fmla="*/ 2654300 h 2080"/>
              <a:gd name="T4" fmla="*/ 1041400 w 1773"/>
              <a:gd name="T5" fmla="*/ 2197100 h 2080"/>
              <a:gd name="T6" fmla="*/ 1674813 w 1773"/>
              <a:gd name="T7" fmla="*/ 1203325 h 2080"/>
              <a:gd name="T8" fmla="*/ 2228851 w 1773"/>
              <a:gd name="T9" fmla="*/ 384175 h 2080"/>
              <a:gd name="T10" fmla="*/ 2814638 w 1773"/>
              <a:gd name="T11" fmla="*/ 0 h 2080"/>
              <a:gd name="T12" fmla="*/ 2809876 w 1773"/>
              <a:gd name="T13" fmla="*/ 1860550 h 2080"/>
              <a:gd name="T14" fmla="*/ 0 w 1773"/>
              <a:gd name="T15" fmla="*/ 3302000 h 2080"/>
              <a:gd name="T16" fmla="*/ 127000 w 1773"/>
              <a:gd name="T17" fmla="*/ 2935287 h 2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3"/>
              <a:gd name="T28" fmla="*/ 0 h 2080"/>
              <a:gd name="T29" fmla="*/ 1773 w 1773"/>
              <a:gd name="T30" fmla="*/ 2080 h 2080"/>
              <a:gd name="connsiteX0" fmla="*/ 451 w 10000"/>
              <a:gd name="connsiteY0" fmla="*/ 8889 h 10000"/>
              <a:gd name="connsiteX1" fmla="*/ 2329 w 10000"/>
              <a:gd name="connsiteY1" fmla="*/ 8038 h 10000"/>
              <a:gd name="connsiteX2" fmla="*/ 3700 w 10000"/>
              <a:gd name="connsiteY2" fmla="*/ 6654 h 10000"/>
              <a:gd name="connsiteX3" fmla="*/ 5950 w 10000"/>
              <a:gd name="connsiteY3" fmla="*/ 3644 h 10000"/>
              <a:gd name="connsiteX4" fmla="*/ 7919 w 10000"/>
              <a:gd name="connsiteY4" fmla="*/ 1163 h 10000"/>
              <a:gd name="connsiteX5" fmla="*/ 10000 w 10000"/>
              <a:gd name="connsiteY5" fmla="*/ 0 h 10000"/>
              <a:gd name="connsiteX6" fmla="*/ 9983 w 10000"/>
              <a:gd name="connsiteY6" fmla="*/ 5834 h 10000"/>
              <a:gd name="connsiteX7" fmla="*/ 0 w 10000"/>
              <a:gd name="connsiteY7" fmla="*/ 10000 h 10000"/>
              <a:gd name="connsiteX8" fmla="*/ 451 w 10000"/>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0 w 10016"/>
              <a:gd name="connsiteY7" fmla="*/ 10000 h 10000"/>
              <a:gd name="connsiteX8" fmla="*/ 451 w 10016"/>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0 w 10016"/>
              <a:gd name="connsiteY8" fmla="*/ 10000 h 10000"/>
              <a:gd name="connsiteX9" fmla="*/ 451 w 10016"/>
              <a:gd name="connsiteY9"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0 w 10016"/>
              <a:gd name="connsiteY9" fmla="*/ 10000 h 10000"/>
              <a:gd name="connsiteX10" fmla="*/ 451 w 10016"/>
              <a:gd name="connsiteY10"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0 w 10016"/>
              <a:gd name="connsiteY10" fmla="*/ 10000 h 10000"/>
              <a:gd name="connsiteX11" fmla="*/ 451 w 10016"/>
              <a:gd name="connsiteY11"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3687 w 10016"/>
              <a:gd name="connsiteY10" fmla="*/ 8441 h 10000"/>
              <a:gd name="connsiteX11" fmla="*/ 0 w 10016"/>
              <a:gd name="connsiteY11" fmla="*/ 10000 h 10000"/>
              <a:gd name="connsiteX12" fmla="*/ 451 w 10016"/>
              <a:gd name="connsiteY12" fmla="*/ 88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6" h="10000">
                <a:moveTo>
                  <a:pt x="451" y="8889"/>
                </a:moveTo>
                <a:lnTo>
                  <a:pt x="2329" y="8038"/>
                </a:lnTo>
                <a:lnTo>
                  <a:pt x="3700" y="6654"/>
                </a:lnTo>
                <a:lnTo>
                  <a:pt x="5950" y="3644"/>
                </a:lnTo>
                <a:lnTo>
                  <a:pt x="7919" y="1163"/>
                </a:lnTo>
                <a:lnTo>
                  <a:pt x="10000" y="0"/>
                </a:lnTo>
                <a:cubicBezTo>
                  <a:pt x="9994" y="1878"/>
                  <a:pt x="10016" y="1286"/>
                  <a:pt x="10010" y="3164"/>
                </a:cubicBezTo>
                <a:lnTo>
                  <a:pt x="8699" y="3785"/>
                </a:lnTo>
                <a:lnTo>
                  <a:pt x="6613" y="5661"/>
                </a:lnTo>
                <a:lnTo>
                  <a:pt x="5448" y="7294"/>
                </a:lnTo>
                <a:lnTo>
                  <a:pt x="3687" y="8441"/>
                </a:lnTo>
                <a:lnTo>
                  <a:pt x="0" y="10000"/>
                </a:lnTo>
                <a:lnTo>
                  <a:pt x="451" y="8889"/>
                </a:lnTo>
                <a:close/>
              </a:path>
            </a:pathLst>
          </a:custGeom>
          <a:solidFill>
            <a:srgbClr val="3366FF">
              <a:alpha val="50195"/>
            </a:srgbClr>
          </a:solidFill>
          <a:ln w="9525">
            <a:solidFill>
              <a:schemeClr val="tx1"/>
            </a:solidFill>
            <a:round/>
            <a:headEnd/>
            <a:tailEnd/>
          </a:ln>
        </p:spPr>
        <p:txBody>
          <a:bodyPr/>
          <a:lstStyle/>
          <a:p>
            <a:endParaRPr lang="en-US"/>
          </a:p>
        </p:txBody>
      </p:sp>
      <p:sp>
        <p:nvSpPr>
          <p:cNvPr id="17446" name="Freeform 76"/>
          <p:cNvSpPr>
            <a:spLocks/>
          </p:cNvSpPr>
          <p:nvPr/>
        </p:nvSpPr>
        <p:spPr bwMode="auto">
          <a:xfrm>
            <a:off x="7667628" y="6243639"/>
            <a:ext cx="174625" cy="431800"/>
          </a:xfrm>
          <a:custGeom>
            <a:avLst/>
            <a:gdLst>
              <a:gd name="T0" fmla="*/ 0 w 90"/>
              <a:gd name="T1" fmla="*/ 76200 h 240"/>
              <a:gd name="T2" fmla="*/ 0 w 90"/>
              <a:gd name="T3" fmla="*/ 381000 h 240"/>
              <a:gd name="T4" fmla="*/ 85725 w 90"/>
              <a:gd name="T5" fmla="*/ 295275 h 240"/>
              <a:gd name="T6" fmla="*/ 142875 w 90"/>
              <a:gd name="T7" fmla="*/ 0 h 240"/>
              <a:gd name="T8" fmla="*/ 0 w 90"/>
              <a:gd name="T9" fmla="*/ 76200 h 240"/>
              <a:gd name="T10" fmla="*/ 0 60000 65536"/>
              <a:gd name="T11" fmla="*/ 0 60000 65536"/>
              <a:gd name="T12" fmla="*/ 0 60000 65536"/>
              <a:gd name="T13" fmla="*/ 0 60000 65536"/>
              <a:gd name="T14" fmla="*/ 0 60000 65536"/>
              <a:gd name="T15" fmla="*/ 0 w 90"/>
              <a:gd name="T16" fmla="*/ 0 h 240"/>
              <a:gd name="T17" fmla="*/ 90 w 90"/>
              <a:gd name="T18" fmla="*/ 240 h 240"/>
            </a:gdLst>
            <a:ahLst/>
            <a:cxnLst>
              <a:cxn ang="T10">
                <a:pos x="T0" y="T1"/>
              </a:cxn>
              <a:cxn ang="T11">
                <a:pos x="T2" y="T3"/>
              </a:cxn>
              <a:cxn ang="T12">
                <a:pos x="T4" y="T5"/>
              </a:cxn>
              <a:cxn ang="T13">
                <a:pos x="T6" y="T7"/>
              </a:cxn>
              <a:cxn ang="T14">
                <a:pos x="T8" y="T9"/>
              </a:cxn>
            </a:cxnLst>
            <a:rect l="T15" t="T16" r="T17" b="T18"/>
            <a:pathLst>
              <a:path w="90" h="240">
                <a:moveTo>
                  <a:pt x="0" y="48"/>
                </a:moveTo>
                <a:lnTo>
                  <a:pt x="0" y="240"/>
                </a:lnTo>
                <a:lnTo>
                  <a:pt x="54" y="186"/>
                </a:lnTo>
                <a:lnTo>
                  <a:pt x="90" y="0"/>
                </a:lnTo>
                <a:lnTo>
                  <a:pt x="0" y="48"/>
                </a:lnTo>
                <a:close/>
              </a:path>
            </a:pathLst>
          </a:custGeom>
          <a:solidFill>
            <a:srgbClr val="0066FF"/>
          </a:solidFill>
          <a:ln w="9525" cap="flat" cmpd="sng">
            <a:solidFill>
              <a:schemeClr val="tx1"/>
            </a:solidFill>
            <a:prstDash val="solid"/>
            <a:round/>
            <a:headEnd type="none" w="med" len="med"/>
            <a:tailEnd type="none" w="med" len="med"/>
          </a:ln>
        </p:spPr>
        <p:txBody>
          <a:bodyPr/>
          <a:lstStyle/>
          <a:p>
            <a:endParaRPr lang="en-US"/>
          </a:p>
        </p:txBody>
      </p:sp>
      <p:sp>
        <p:nvSpPr>
          <p:cNvPr id="17447" name="Freeform 77"/>
          <p:cNvSpPr>
            <a:spLocks/>
          </p:cNvSpPr>
          <p:nvPr/>
        </p:nvSpPr>
        <p:spPr bwMode="auto">
          <a:xfrm>
            <a:off x="9118601" y="4021141"/>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a:p>
        </p:txBody>
      </p:sp>
      <p:sp>
        <p:nvSpPr>
          <p:cNvPr id="17448" name="Freeform 78"/>
          <p:cNvSpPr>
            <a:spLocks/>
          </p:cNvSpPr>
          <p:nvPr/>
        </p:nvSpPr>
        <p:spPr bwMode="auto">
          <a:xfrm>
            <a:off x="9832975" y="3071816"/>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a:p>
        </p:txBody>
      </p:sp>
      <p:sp>
        <p:nvSpPr>
          <p:cNvPr id="17449" name="Freeform 33"/>
          <p:cNvSpPr>
            <a:spLocks/>
          </p:cNvSpPr>
          <p:nvPr/>
        </p:nvSpPr>
        <p:spPr bwMode="auto">
          <a:xfrm>
            <a:off x="5000626" y="4175271"/>
            <a:ext cx="1017732" cy="1368280"/>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00" h="10804">
                <a:moveTo>
                  <a:pt x="3160" y="10536"/>
                </a:moveTo>
                <a:lnTo>
                  <a:pt x="4167" y="8661"/>
                </a:lnTo>
                <a:lnTo>
                  <a:pt x="7500" y="4375"/>
                </a:lnTo>
                <a:lnTo>
                  <a:pt x="9167" y="2947"/>
                </a:lnTo>
                <a:lnTo>
                  <a:pt x="10000" y="804"/>
                </a:lnTo>
                <a:lnTo>
                  <a:pt x="8646" y="0"/>
                </a:lnTo>
                <a:lnTo>
                  <a:pt x="5000" y="2947"/>
                </a:lnTo>
                <a:lnTo>
                  <a:pt x="2500" y="6518"/>
                </a:lnTo>
                <a:lnTo>
                  <a:pt x="0" y="9375"/>
                </a:lnTo>
                <a:lnTo>
                  <a:pt x="1667" y="10804"/>
                </a:lnTo>
                <a:lnTo>
                  <a:pt x="3160" y="10536"/>
                </a:lnTo>
                <a:close/>
              </a:path>
            </a:pathLst>
          </a:custGeom>
          <a:solidFill>
            <a:srgbClr val="CC9900"/>
          </a:solidFill>
          <a:ln w="9525">
            <a:solidFill>
              <a:schemeClr val="tx1"/>
            </a:solidFill>
            <a:round/>
            <a:headEnd/>
            <a:tailEnd/>
          </a:ln>
        </p:spPr>
        <p:txBody>
          <a:bodyPr/>
          <a:lstStyle/>
          <a:p>
            <a:endParaRPr lang="en-US"/>
          </a:p>
        </p:txBody>
      </p:sp>
      <p:sp>
        <p:nvSpPr>
          <p:cNvPr id="17450" name="Freeform 34"/>
          <p:cNvSpPr>
            <a:spLocks/>
          </p:cNvSpPr>
          <p:nvPr/>
        </p:nvSpPr>
        <p:spPr bwMode="auto">
          <a:xfrm>
            <a:off x="2320450" y="3249613"/>
            <a:ext cx="1327151" cy="1487488"/>
          </a:xfrm>
          <a:custGeom>
            <a:avLst/>
            <a:gdLst>
              <a:gd name="T0" fmla="*/ 44630058 w 10296"/>
              <a:gd name="T1" fmla="*/ 188097329 h 10331"/>
              <a:gd name="T2" fmla="*/ 67410342 w 10296"/>
              <a:gd name="T3" fmla="*/ 175057229 h 10331"/>
              <a:gd name="T4" fmla="*/ 112987425 w 10296"/>
              <a:gd name="T5" fmla="*/ 96795571 h 10331"/>
              <a:gd name="T6" fmla="*/ 135767742 w 10296"/>
              <a:gd name="T7" fmla="*/ 70715352 h 10331"/>
              <a:gd name="T8" fmla="*/ 171076286 w 10296"/>
              <a:gd name="T9" fmla="*/ 0 h 10331"/>
              <a:gd name="T10" fmla="*/ 135086475 w 10296"/>
              <a:gd name="T11" fmla="*/ 6903551 h 10331"/>
              <a:gd name="T12" fmla="*/ 78808685 w 10296"/>
              <a:gd name="T13" fmla="*/ 70715352 h 10331"/>
              <a:gd name="T14" fmla="*/ 44630058 w 10296"/>
              <a:gd name="T15" fmla="*/ 135916015 h 10331"/>
              <a:gd name="T16" fmla="*/ 0 w 10296"/>
              <a:gd name="T17" fmla="*/ 199499768 h 10331"/>
              <a:gd name="T18" fmla="*/ 33231594 w 10296"/>
              <a:gd name="T19" fmla="*/ 214177673 h 10331"/>
              <a:gd name="T20" fmla="*/ 44630058 w 10296"/>
              <a:gd name="T21" fmla="*/ 188097329 h 10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96"/>
              <a:gd name="T34" fmla="*/ 0 h 10331"/>
              <a:gd name="T35" fmla="*/ 10296 w 10296"/>
              <a:gd name="T36" fmla="*/ 10331 h 10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96" h="10331">
                <a:moveTo>
                  <a:pt x="2686" y="9073"/>
                </a:moveTo>
                <a:lnTo>
                  <a:pt x="4057" y="8444"/>
                </a:lnTo>
                <a:lnTo>
                  <a:pt x="6800" y="4669"/>
                </a:lnTo>
                <a:lnTo>
                  <a:pt x="8171" y="3411"/>
                </a:lnTo>
                <a:lnTo>
                  <a:pt x="10296" y="0"/>
                </a:lnTo>
                <a:lnTo>
                  <a:pt x="8130" y="333"/>
                </a:lnTo>
                <a:lnTo>
                  <a:pt x="4743" y="3411"/>
                </a:lnTo>
                <a:lnTo>
                  <a:pt x="2686" y="6556"/>
                </a:lnTo>
                <a:lnTo>
                  <a:pt x="0" y="9623"/>
                </a:lnTo>
                <a:lnTo>
                  <a:pt x="2000" y="10331"/>
                </a:lnTo>
                <a:lnTo>
                  <a:pt x="2686" y="9073"/>
                </a:lnTo>
                <a:close/>
              </a:path>
            </a:pathLst>
          </a:custGeom>
          <a:solidFill>
            <a:srgbClr val="CC9900"/>
          </a:solidFill>
          <a:ln w="9525">
            <a:solidFill>
              <a:schemeClr val="tx1"/>
            </a:solidFill>
            <a:round/>
            <a:headEnd/>
            <a:tailEnd/>
          </a:ln>
        </p:spPr>
        <p:txBody>
          <a:bodyPr/>
          <a:lstStyle/>
          <a:p>
            <a:endParaRPr lang="en-US"/>
          </a:p>
        </p:txBody>
      </p:sp>
      <p:sp>
        <p:nvSpPr>
          <p:cNvPr id="17451" name="Freeform 36"/>
          <p:cNvSpPr>
            <a:spLocks/>
          </p:cNvSpPr>
          <p:nvPr/>
        </p:nvSpPr>
        <p:spPr bwMode="auto">
          <a:xfrm>
            <a:off x="5105402" y="4243534"/>
            <a:ext cx="878033" cy="1233343"/>
          </a:xfrm>
          <a:custGeom>
            <a:avLst/>
            <a:gdLst>
              <a:gd name="T0" fmla="*/ 727075 w 434"/>
              <a:gd name="T1" fmla="*/ 0 h 576"/>
              <a:gd name="T2" fmla="*/ 447302 w 434"/>
              <a:gd name="T3" fmla="*/ 336021 h 576"/>
              <a:gd name="T4" fmla="*/ 308253 w 434"/>
              <a:gd name="T5" fmla="*/ 626539 h 576"/>
              <a:gd name="T6" fmla="*/ 0 w 434"/>
              <a:gd name="T7" fmla="*/ 1008063 h 576"/>
              <a:gd name="T8" fmla="*/ 0 60000 65536"/>
              <a:gd name="T9" fmla="*/ 0 60000 65536"/>
              <a:gd name="T10" fmla="*/ 0 60000 65536"/>
              <a:gd name="T11" fmla="*/ 0 60000 65536"/>
              <a:gd name="T12" fmla="*/ 0 w 434"/>
              <a:gd name="T13" fmla="*/ 0 h 576"/>
              <a:gd name="T14" fmla="*/ 434 w 434"/>
              <a:gd name="T15" fmla="*/ 576 h 576"/>
            </a:gdLst>
            <a:ahLst/>
            <a:cxnLst>
              <a:cxn ang="T8">
                <a:pos x="T0" y="T1"/>
              </a:cxn>
              <a:cxn ang="T9">
                <a:pos x="T2" y="T3"/>
              </a:cxn>
              <a:cxn ang="T10">
                <a:pos x="T4" y="T5"/>
              </a:cxn>
              <a:cxn ang="T11">
                <a:pos x="T6" y="T7"/>
              </a:cxn>
            </a:cxnLst>
            <a:rect l="T12" t="T13" r="T14" b="T15"/>
            <a:pathLst>
              <a:path w="434" h="576">
                <a:moveTo>
                  <a:pt x="434" y="0"/>
                </a:moveTo>
                <a:lnTo>
                  <a:pt x="267" y="192"/>
                </a:lnTo>
                <a:lnTo>
                  <a:pt x="184" y="358"/>
                </a:lnTo>
                <a:lnTo>
                  <a:pt x="0" y="576"/>
                </a:lnTo>
              </a:path>
            </a:pathLst>
          </a:custGeom>
          <a:noFill/>
          <a:ln w="76200" cmpd="sng">
            <a:solidFill>
              <a:srgbClr val="0000FF"/>
            </a:solidFill>
            <a:round/>
            <a:headEnd type="none" w="med" len="med"/>
            <a:tailEnd type="triangle" w="med" len="med"/>
          </a:ln>
        </p:spPr>
        <p:txBody>
          <a:bodyPr/>
          <a:lstStyle/>
          <a:p>
            <a:endParaRPr lang="en-US"/>
          </a:p>
        </p:txBody>
      </p:sp>
      <p:sp>
        <p:nvSpPr>
          <p:cNvPr id="17452" name="Freeform 37"/>
          <p:cNvSpPr>
            <a:spLocks/>
          </p:cNvSpPr>
          <p:nvPr/>
        </p:nvSpPr>
        <p:spPr bwMode="auto">
          <a:xfrm>
            <a:off x="2373949" y="3245169"/>
            <a:ext cx="1211263" cy="1389063"/>
          </a:xfrm>
          <a:custGeom>
            <a:avLst/>
            <a:gdLst>
              <a:gd name="T0" fmla="*/ 1211262 w 434"/>
              <a:gd name="T1" fmla="*/ 0 h 576"/>
              <a:gd name="T2" fmla="*/ 745177 w 434"/>
              <a:gd name="T3" fmla="*/ 463021 h 576"/>
              <a:gd name="T4" fmla="*/ 513530 w 434"/>
              <a:gd name="T5" fmla="*/ 863341 h 576"/>
              <a:gd name="T6" fmla="*/ 0 w 434"/>
              <a:gd name="T7" fmla="*/ 1389062 h 576"/>
              <a:gd name="T8" fmla="*/ 0 60000 65536"/>
              <a:gd name="T9" fmla="*/ 0 60000 65536"/>
              <a:gd name="T10" fmla="*/ 0 60000 65536"/>
              <a:gd name="T11" fmla="*/ 0 60000 65536"/>
              <a:gd name="T12" fmla="*/ 0 w 434"/>
              <a:gd name="T13" fmla="*/ 0 h 576"/>
              <a:gd name="T14" fmla="*/ 434 w 434"/>
              <a:gd name="T15" fmla="*/ 576 h 576"/>
            </a:gdLst>
            <a:ahLst/>
            <a:cxnLst>
              <a:cxn ang="T8">
                <a:pos x="T0" y="T1"/>
              </a:cxn>
              <a:cxn ang="T9">
                <a:pos x="T2" y="T3"/>
              </a:cxn>
              <a:cxn ang="T10">
                <a:pos x="T4" y="T5"/>
              </a:cxn>
              <a:cxn ang="T11">
                <a:pos x="T6" y="T7"/>
              </a:cxn>
            </a:cxnLst>
            <a:rect l="T12" t="T13" r="T14" b="T15"/>
            <a:pathLst>
              <a:path w="434" h="576">
                <a:moveTo>
                  <a:pt x="434" y="0"/>
                </a:moveTo>
                <a:lnTo>
                  <a:pt x="267" y="192"/>
                </a:lnTo>
                <a:lnTo>
                  <a:pt x="184" y="358"/>
                </a:lnTo>
                <a:lnTo>
                  <a:pt x="0" y="576"/>
                </a:lnTo>
              </a:path>
            </a:pathLst>
          </a:custGeom>
          <a:noFill/>
          <a:ln w="76200" cmpd="sng">
            <a:solidFill>
              <a:srgbClr val="0000FF"/>
            </a:solidFill>
            <a:round/>
            <a:headEnd type="none" w="med" len="med"/>
            <a:tailEnd type="triangle" w="med" len="med"/>
          </a:ln>
        </p:spPr>
        <p:txBody>
          <a:bodyPr/>
          <a:lstStyle/>
          <a:p>
            <a:endParaRPr lang="en-US"/>
          </a:p>
        </p:txBody>
      </p:sp>
      <p:sp>
        <p:nvSpPr>
          <p:cNvPr id="17453" name="Freeform 38"/>
          <p:cNvSpPr>
            <a:spLocks/>
          </p:cNvSpPr>
          <p:nvPr/>
        </p:nvSpPr>
        <p:spPr bwMode="auto">
          <a:xfrm>
            <a:off x="6619033" y="5153829"/>
            <a:ext cx="438151" cy="476251"/>
          </a:xfrm>
          <a:custGeom>
            <a:avLst/>
            <a:gdLst>
              <a:gd name="T0" fmla="*/ 438150 w 336"/>
              <a:gd name="T1" fmla="*/ 0 h 426"/>
              <a:gd name="T2" fmla="*/ 329916 w 336"/>
              <a:gd name="T3" fmla="*/ 182227 h 426"/>
              <a:gd name="T4" fmla="*/ 165610 w 336"/>
              <a:gd name="T5" fmla="*/ 377870 h 426"/>
              <a:gd name="T6" fmla="*/ 0 w 336"/>
              <a:gd name="T7" fmla="*/ 47625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54" name="Freeform 39"/>
          <p:cNvSpPr>
            <a:spLocks/>
          </p:cNvSpPr>
          <p:nvPr/>
        </p:nvSpPr>
        <p:spPr bwMode="auto">
          <a:xfrm>
            <a:off x="5699762" y="4985035"/>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55" name="Freeform 42"/>
          <p:cNvSpPr>
            <a:spLocks/>
          </p:cNvSpPr>
          <p:nvPr/>
        </p:nvSpPr>
        <p:spPr bwMode="auto">
          <a:xfrm>
            <a:off x="2974978" y="26114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56" name="Freeform 80"/>
          <p:cNvSpPr>
            <a:spLocks/>
          </p:cNvSpPr>
          <p:nvPr/>
        </p:nvSpPr>
        <p:spPr bwMode="auto">
          <a:xfrm>
            <a:off x="8791575" y="4468813"/>
            <a:ext cx="234951" cy="533400"/>
          </a:xfrm>
          <a:custGeom>
            <a:avLst/>
            <a:gdLst>
              <a:gd name="T0" fmla="*/ 234950 w 148"/>
              <a:gd name="T1" fmla="*/ 0 h 336"/>
              <a:gd name="T2" fmla="*/ 114300 w 148"/>
              <a:gd name="T3" fmla="*/ 330200 h 336"/>
              <a:gd name="T4" fmla="*/ 0 w 148"/>
              <a:gd name="T5" fmla="*/ 533400 h 336"/>
              <a:gd name="T6" fmla="*/ 0 60000 65536"/>
              <a:gd name="T7" fmla="*/ 0 60000 65536"/>
              <a:gd name="T8" fmla="*/ 0 60000 65536"/>
              <a:gd name="T9" fmla="*/ 0 w 148"/>
              <a:gd name="T10" fmla="*/ 0 h 336"/>
              <a:gd name="T11" fmla="*/ 148 w 148"/>
              <a:gd name="T12" fmla="*/ 336 h 336"/>
            </a:gdLst>
            <a:ahLst/>
            <a:cxnLst>
              <a:cxn ang="T6">
                <a:pos x="T0" y="T1"/>
              </a:cxn>
              <a:cxn ang="T7">
                <a:pos x="T2" y="T3"/>
              </a:cxn>
              <a:cxn ang="T8">
                <a:pos x="T4" y="T5"/>
              </a:cxn>
            </a:cxnLst>
            <a:rect l="T9" t="T10" r="T11" b="T12"/>
            <a:pathLst>
              <a:path w="148" h="336">
                <a:moveTo>
                  <a:pt x="148" y="0"/>
                </a:moveTo>
                <a:lnTo>
                  <a:pt x="72" y="208"/>
                </a:lnTo>
                <a:lnTo>
                  <a:pt x="0" y="336"/>
                </a:lnTo>
              </a:path>
            </a:pathLst>
          </a:custGeom>
          <a:noFill/>
          <a:ln w="19050" cap="flat" cmpd="sng">
            <a:solidFill>
              <a:srgbClr val="000066"/>
            </a:solidFill>
            <a:prstDash val="dash"/>
            <a:round/>
            <a:headEnd type="none" w="med" len="med"/>
            <a:tailEnd type="triangle" w="med" len="med"/>
          </a:ln>
        </p:spPr>
        <p:txBody>
          <a:bodyPr/>
          <a:lstStyle/>
          <a:p>
            <a:endParaRPr lang="en-US"/>
          </a:p>
        </p:txBody>
      </p:sp>
      <p:sp>
        <p:nvSpPr>
          <p:cNvPr id="17459" name="Line 24"/>
          <p:cNvSpPr>
            <a:spLocks noChangeShapeType="1"/>
          </p:cNvSpPr>
          <p:nvPr/>
        </p:nvSpPr>
        <p:spPr bwMode="auto">
          <a:xfrm>
            <a:off x="3851275" y="5240339"/>
            <a:ext cx="228600" cy="76200"/>
          </a:xfrm>
          <a:prstGeom prst="line">
            <a:avLst/>
          </a:prstGeom>
          <a:noFill/>
          <a:ln w="9525">
            <a:solidFill>
              <a:schemeClr val="tx1"/>
            </a:solidFill>
            <a:round/>
            <a:headEnd/>
            <a:tailEnd/>
          </a:ln>
        </p:spPr>
        <p:txBody>
          <a:bodyPr/>
          <a:lstStyle/>
          <a:p>
            <a:endParaRPr lang="en-US"/>
          </a:p>
        </p:txBody>
      </p:sp>
      <p:sp>
        <p:nvSpPr>
          <p:cNvPr id="17460" name="Line 24"/>
          <p:cNvSpPr>
            <a:spLocks noChangeShapeType="1"/>
          </p:cNvSpPr>
          <p:nvPr/>
        </p:nvSpPr>
        <p:spPr bwMode="auto">
          <a:xfrm>
            <a:off x="2519680" y="4718368"/>
            <a:ext cx="228600" cy="76200"/>
          </a:xfrm>
          <a:prstGeom prst="line">
            <a:avLst/>
          </a:prstGeom>
          <a:noFill/>
          <a:ln w="9525">
            <a:solidFill>
              <a:schemeClr val="tx1"/>
            </a:solidFill>
            <a:round/>
            <a:headEnd/>
            <a:tailEnd/>
          </a:ln>
        </p:spPr>
        <p:txBody>
          <a:bodyPr/>
          <a:lstStyle/>
          <a:p>
            <a:endParaRPr lang="en-US"/>
          </a:p>
        </p:txBody>
      </p:sp>
      <p:sp>
        <p:nvSpPr>
          <p:cNvPr id="17461" name="Line 24"/>
          <p:cNvSpPr>
            <a:spLocks noChangeShapeType="1"/>
          </p:cNvSpPr>
          <p:nvPr/>
        </p:nvSpPr>
        <p:spPr bwMode="auto">
          <a:xfrm>
            <a:off x="2681605" y="4994593"/>
            <a:ext cx="228600" cy="76200"/>
          </a:xfrm>
          <a:prstGeom prst="line">
            <a:avLst/>
          </a:prstGeom>
          <a:noFill/>
          <a:ln w="9525">
            <a:solidFill>
              <a:schemeClr val="tx1"/>
            </a:solidFill>
            <a:round/>
            <a:headEnd/>
            <a:tailEnd/>
          </a:ln>
        </p:spPr>
        <p:txBody>
          <a:bodyPr/>
          <a:lstStyle/>
          <a:p>
            <a:endParaRPr lang="en-US"/>
          </a:p>
        </p:txBody>
      </p:sp>
      <p:sp>
        <p:nvSpPr>
          <p:cNvPr id="17462" name="Line 24"/>
          <p:cNvSpPr>
            <a:spLocks noChangeShapeType="1"/>
          </p:cNvSpPr>
          <p:nvPr/>
        </p:nvSpPr>
        <p:spPr bwMode="auto">
          <a:xfrm>
            <a:off x="3508375" y="5154613"/>
            <a:ext cx="228600" cy="76200"/>
          </a:xfrm>
          <a:prstGeom prst="line">
            <a:avLst/>
          </a:prstGeom>
          <a:noFill/>
          <a:ln w="9525">
            <a:solidFill>
              <a:schemeClr val="tx1"/>
            </a:solidFill>
            <a:round/>
            <a:headEnd/>
            <a:tailEnd/>
          </a:ln>
        </p:spPr>
        <p:txBody>
          <a:bodyPr/>
          <a:lstStyle/>
          <a:p>
            <a:endParaRPr lang="en-US"/>
          </a:p>
        </p:txBody>
      </p:sp>
      <p:sp>
        <p:nvSpPr>
          <p:cNvPr id="17463" name="Line 24"/>
          <p:cNvSpPr>
            <a:spLocks noChangeShapeType="1"/>
          </p:cNvSpPr>
          <p:nvPr/>
        </p:nvSpPr>
        <p:spPr bwMode="auto">
          <a:xfrm>
            <a:off x="4137025" y="5402263"/>
            <a:ext cx="228600" cy="76200"/>
          </a:xfrm>
          <a:prstGeom prst="line">
            <a:avLst/>
          </a:prstGeom>
          <a:noFill/>
          <a:ln w="9525">
            <a:solidFill>
              <a:schemeClr val="tx1"/>
            </a:solidFill>
            <a:round/>
            <a:headEnd/>
            <a:tailEnd/>
          </a:ln>
        </p:spPr>
        <p:txBody>
          <a:bodyPr/>
          <a:lstStyle/>
          <a:p>
            <a:endParaRPr lang="en-US"/>
          </a:p>
        </p:txBody>
      </p:sp>
      <p:sp>
        <p:nvSpPr>
          <p:cNvPr id="17464" name="Line 24"/>
          <p:cNvSpPr>
            <a:spLocks noChangeShapeType="1"/>
          </p:cNvSpPr>
          <p:nvPr/>
        </p:nvSpPr>
        <p:spPr bwMode="auto">
          <a:xfrm>
            <a:off x="2319655" y="4813619"/>
            <a:ext cx="228600" cy="76200"/>
          </a:xfrm>
          <a:prstGeom prst="line">
            <a:avLst/>
          </a:prstGeom>
          <a:noFill/>
          <a:ln w="9525">
            <a:solidFill>
              <a:schemeClr val="tx1"/>
            </a:solidFill>
            <a:round/>
            <a:headEnd/>
            <a:tailEnd/>
          </a:ln>
        </p:spPr>
        <p:txBody>
          <a:bodyPr/>
          <a:lstStyle/>
          <a:p>
            <a:endParaRPr lang="en-US"/>
          </a:p>
        </p:txBody>
      </p:sp>
      <p:sp>
        <p:nvSpPr>
          <p:cNvPr id="17465" name="Freeform 8"/>
          <p:cNvSpPr>
            <a:spLocks/>
          </p:cNvSpPr>
          <p:nvPr/>
        </p:nvSpPr>
        <p:spPr bwMode="auto">
          <a:xfrm>
            <a:off x="4689475" y="1998663"/>
            <a:ext cx="793751" cy="812800"/>
          </a:xfrm>
          <a:custGeom>
            <a:avLst/>
            <a:gdLst>
              <a:gd name="T0" fmla="*/ 793750 w 618"/>
              <a:gd name="T1" fmla="*/ 0 h 618"/>
              <a:gd name="T2" fmla="*/ 535589 w 618"/>
              <a:gd name="T3" fmla="*/ 131521 h 618"/>
              <a:gd name="T4" fmla="*/ 328803 w 618"/>
              <a:gd name="T5" fmla="*/ 385357 h 618"/>
              <a:gd name="T6" fmla="*/ 160548 w 618"/>
              <a:gd name="T7" fmla="*/ 648399 h 618"/>
              <a:gd name="T8" fmla="*/ 0 w 618"/>
              <a:gd name="T9" fmla="*/ 812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6" name="Freeform 9"/>
          <p:cNvSpPr>
            <a:spLocks/>
          </p:cNvSpPr>
          <p:nvPr/>
        </p:nvSpPr>
        <p:spPr bwMode="auto">
          <a:xfrm>
            <a:off x="5118101" y="229711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7" name="Freeform 10"/>
          <p:cNvSpPr>
            <a:spLocks/>
          </p:cNvSpPr>
          <p:nvPr/>
        </p:nvSpPr>
        <p:spPr bwMode="auto">
          <a:xfrm>
            <a:off x="3584578" y="1763713"/>
            <a:ext cx="652463" cy="685800"/>
          </a:xfrm>
          <a:custGeom>
            <a:avLst/>
            <a:gdLst>
              <a:gd name="T0" fmla="*/ 652463 w 618"/>
              <a:gd name="T1" fmla="*/ 0 h 618"/>
              <a:gd name="T2" fmla="*/ 440254 w 618"/>
              <a:gd name="T3" fmla="*/ 110971 h 618"/>
              <a:gd name="T4" fmla="*/ 270276 w 618"/>
              <a:gd name="T5" fmla="*/ 325145 h 618"/>
              <a:gd name="T6" fmla="*/ 131971 w 618"/>
              <a:gd name="T7" fmla="*/ 547086 h 618"/>
              <a:gd name="T8" fmla="*/ 0 w 618"/>
              <a:gd name="T9" fmla="*/ 685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8" name="Freeform 11"/>
          <p:cNvSpPr>
            <a:spLocks/>
          </p:cNvSpPr>
          <p:nvPr/>
        </p:nvSpPr>
        <p:spPr bwMode="auto">
          <a:xfrm>
            <a:off x="4660900" y="18399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9" name="Freeform 25"/>
          <p:cNvSpPr>
            <a:spLocks/>
          </p:cNvSpPr>
          <p:nvPr/>
        </p:nvSpPr>
        <p:spPr bwMode="auto">
          <a:xfrm>
            <a:off x="3908426" y="2154241"/>
            <a:ext cx="285751" cy="428625"/>
          </a:xfrm>
          <a:custGeom>
            <a:avLst/>
            <a:gdLst>
              <a:gd name="T0" fmla="*/ 285750 w 618"/>
              <a:gd name="T1" fmla="*/ 0 h 618"/>
              <a:gd name="T2" fmla="*/ 192812 w 618"/>
              <a:gd name="T3" fmla="*/ 69357 h 618"/>
              <a:gd name="T4" fmla="*/ 118369 w 618"/>
              <a:gd name="T5" fmla="*/ 203215 h 618"/>
              <a:gd name="T6" fmla="*/ 57797 w 618"/>
              <a:gd name="T7" fmla="*/ 341929 h 618"/>
              <a:gd name="T8" fmla="*/ 0 w 618"/>
              <a:gd name="T9" fmla="*/ 42862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0" name="Freeform 26"/>
          <p:cNvSpPr>
            <a:spLocks/>
          </p:cNvSpPr>
          <p:nvPr/>
        </p:nvSpPr>
        <p:spPr bwMode="auto">
          <a:xfrm>
            <a:off x="4279900" y="16875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1" name="Freeform 27"/>
          <p:cNvSpPr>
            <a:spLocks/>
          </p:cNvSpPr>
          <p:nvPr/>
        </p:nvSpPr>
        <p:spPr bwMode="auto">
          <a:xfrm>
            <a:off x="4994275" y="23256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2" name="Freeform 28"/>
          <p:cNvSpPr>
            <a:spLocks/>
          </p:cNvSpPr>
          <p:nvPr/>
        </p:nvSpPr>
        <p:spPr bwMode="auto">
          <a:xfrm>
            <a:off x="3336927" y="1763714"/>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3" name="Freeform 27"/>
          <p:cNvSpPr>
            <a:spLocks/>
          </p:cNvSpPr>
          <p:nvPr/>
        </p:nvSpPr>
        <p:spPr bwMode="auto">
          <a:xfrm>
            <a:off x="5727701" y="25542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92" name="Freeform 42"/>
          <p:cNvSpPr>
            <a:spLocks/>
          </p:cNvSpPr>
          <p:nvPr/>
        </p:nvSpPr>
        <p:spPr bwMode="auto">
          <a:xfrm>
            <a:off x="3898902" y="3011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3" name="Freeform 42"/>
          <p:cNvSpPr>
            <a:spLocks/>
          </p:cNvSpPr>
          <p:nvPr/>
        </p:nvSpPr>
        <p:spPr bwMode="auto">
          <a:xfrm>
            <a:off x="4832353" y="3392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4" name="Freeform 42"/>
          <p:cNvSpPr>
            <a:spLocks/>
          </p:cNvSpPr>
          <p:nvPr/>
        </p:nvSpPr>
        <p:spPr bwMode="auto">
          <a:xfrm>
            <a:off x="5946778" y="38592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5" name="Freeform 42"/>
          <p:cNvSpPr>
            <a:spLocks/>
          </p:cNvSpPr>
          <p:nvPr/>
        </p:nvSpPr>
        <p:spPr bwMode="auto">
          <a:xfrm>
            <a:off x="6985002" y="43259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6" name="Freeform 42"/>
          <p:cNvSpPr>
            <a:spLocks/>
          </p:cNvSpPr>
          <p:nvPr/>
        </p:nvSpPr>
        <p:spPr bwMode="auto">
          <a:xfrm>
            <a:off x="8185153" y="48498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7" name="Freeform 39"/>
          <p:cNvSpPr>
            <a:spLocks/>
          </p:cNvSpPr>
          <p:nvPr/>
        </p:nvSpPr>
        <p:spPr bwMode="auto">
          <a:xfrm>
            <a:off x="4708528" y="474503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98" name="Freeform 39"/>
          <p:cNvSpPr>
            <a:spLocks/>
          </p:cNvSpPr>
          <p:nvPr/>
        </p:nvSpPr>
        <p:spPr bwMode="auto">
          <a:xfrm>
            <a:off x="4270377" y="39639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99" name="Freeform 39"/>
          <p:cNvSpPr>
            <a:spLocks/>
          </p:cNvSpPr>
          <p:nvPr/>
        </p:nvSpPr>
        <p:spPr bwMode="auto">
          <a:xfrm>
            <a:off x="2784477" y="324961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500" name="Freeform 39"/>
          <p:cNvSpPr>
            <a:spLocks/>
          </p:cNvSpPr>
          <p:nvPr/>
        </p:nvSpPr>
        <p:spPr bwMode="auto">
          <a:xfrm>
            <a:off x="7623442" y="5707317"/>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503" name="Freeform 28"/>
          <p:cNvSpPr>
            <a:spLocks/>
          </p:cNvSpPr>
          <p:nvPr/>
        </p:nvSpPr>
        <p:spPr bwMode="auto">
          <a:xfrm>
            <a:off x="2822578" y="1582739"/>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504" name="Freeform 28"/>
          <p:cNvSpPr>
            <a:spLocks/>
          </p:cNvSpPr>
          <p:nvPr/>
        </p:nvSpPr>
        <p:spPr bwMode="auto">
          <a:xfrm>
            <a:off x="2465387" y="2916239"/>
            <a:ext cx="409576" cy="571500"/>
          </a:xfrm>
          <a:custGeom>
            <a:avLst/>
            <a:gdLst>
              <a:gd name="T0" fmla="*/ 409576 w 618"/>
              <a:gd name="T1" fmla="*/ 0 h 618"/>
              <a:gd name="T2" fmla="*/ 276364 w 618"/>
              <a:gd name="T3" fmla="*/ 92476 h 618"/>
              <a:gd name="T4" fmla="*/ 169663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pic>
        <p:nvPicPr>
          <p:cNvPr id="17505" name="Picture 3"/>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388029" flipH="1">
            <a:off x="1838324" y="1938339"/>
            <a:ext cx="827088" cy="484187"/>
          </a:xfrm>
          <a:prstGeom prst="rect">
            <a:avLst/>
          </a:prstGeom>
          <a:noFill/>
          <a:ln w="9525">
            <a:noFill/>
            <a:miter lim="800000"/>
            <a:headEnd/>
            <a:tailEnd/>
          </a:ln>
        </p:spPr>
      </p:pic>
      <p:cxnSp>
        <p:nvCxnSpPr>
          <p:cNvPr id="17506" name="Straight Connector 232"/>
          <p:cNvCxnSpPr>
            <a:cxnSpLocks noChangeShapeType="1"/>
          </p:cNvCxnSpPr>
          <p:nvPr/>
        </p:nvCxnSpPr>
        <p:spPr bwMode="auto">
          <a:xfrm flipV="1">
            <a:off x="3616961" y="2975294"/>
            <a:ext cx="88900" cy="195263"/>
          </a:xfrm>
          <a:prstGeom prst="line">
            <a:avLst/>
          </a:prstGeom>
          <a:noFill/>
          <a:ln w="171450" algn="ctr">
            <a:solidFill>
              <a:schemeClr val="tx1"/>
            </a:solidFill>
            <a:round/>
            <a:headEnd/>
            <a:tailEnd/>
          </a:ln>
        </p:spPr>
      </p:cxnSp>
      <p:sp>
        <p:nvSpPr>
          <p:cNvPr id="17507" name="Oval 233"/>
          <p:cNvSpPr>
            <a:spLocks noChangeArrowheads="1"/>
          </p:cNvSpPr>
          <p:nvPr/>
        </p:nvSpPr>
        <p:spPr bwMode="auto">
          <a:xfrm>
            <a:off x="3537585" y="3089595"/>
            <a:ext cx="171451" cy="161925"/>
          </a:xfrm>
          <a:prstGeom prst="ellipse">
            <a:avLst/>
          </a:prstGeom>
          <a:solidFill>
            <a:srgbClr val="FFFF00"/>
          </a:solidFill>
          <a:ln w="12700" algn="ctr">
            <a:solidFill>
              <a:schemeClr val="tx1"/>
            </a:solidFill>
            <a:round/>
            <a:headEnd/>
            <a:tailEnd/>
          </a:ln>
        </p:spPr>
        <p:txBody>
          <a:bodyPr wrap="none"/>
          <a:lstStyle/>
          <a:p>
            <a:endParaRPr lang="en-US">
              <a:solidFill>
                <a:srgbClr val="000000"/>
              </a:solidFill>
              <a:latin typeface="Arial" pitchFamily="34" charset="0"/>
            </a:endParaRPr>
          </a:p>
        </p:txBody>
      </p:sp>
      <p:cxnSp>
        <p:nvCxnSpPr>
          <p:cNvPr id="17508" name="Straight Connector 234"/>
          <p:cNvCxnSpPr>
            <a:cxnSpLocks noChangeShapeType="1"/>
          </p:cNvCxnSpPr>
          <p:nvPr/>
        </p:nvCxnSpPr>
        <p:spPr bwMode="auto">
          <a:xfrm flipV="1">
            <a:off x="5997721" y="4010170"/>
            <a:ext cx="88900" cy="195263"/>
          </a:xfrm>
          <a:prstGeom prst="line">
            <a:avLst/>
          </a:prstGeom>
          <a:noFill/>
          <a:ln w="171450" algn="ctr">
            <a:solidFill>
              <a:schemeClr val="tx1"/>
            </a:solidFill>
            <a:round/>
            <a:headEnd/>
            <a:tailEnd/>
          </a:ln>
        </p:spPr>
      </p:cxnSp>
      <p:sp>
        <p:nvSpPr>
          <p:cNvPr id="17509" name="Oval 235"/>
          <p:cNvSpPr>
            <a:spLocks noChangeArrowheads="1"/>
          </p:cNvSpPr>
          <p:nvPr/>
        </p:nvSpPr>
        <p:spPr bwMode="auto">
          <a:xfrm>
            <a:off x="5916757" y="4124472"/>
            <a:ext cx="171451" cy="161925"/>
          </a:xfrm>
          <a:prstGeom prst="ellipse">
            <a:avLst/>
          </a:prstGeom>
          <a:solidFill>
            <a:srgbClr val="FFFF00"/>
          </a:solidFill>
          <a:ln w="12700" algn="ctr">
            <a:solidFill>
              <a:schemeClr val="tx1"/>
            </a:solidFill>
            <a:round/>
            <a:headEnd/>
            <a:tailEnd/>
          </a:ln>
        </p:spPr>
        <p:txBody>
          <a:bodyPr wrap="none"/>
          <a:lstStyle/>
          <a:p>
            <a:endParaRPr lang="en-US">
              <a:solidFill>
                <a:srgbClr val="000000"/>
              </a:solidFill>
              <a:latin typeface="Arial" pitchFamily="34" charset="0"/>
            </a:endParaRPr>
          </a:p>
        </p:txBody>
      </p:sp>
      <p:pic>
        <p:nvPicPr>
          <p:cNvPr id="17411"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7297" y="1385457"/>
            <a:ext cx="745344" cy="1007225"/>
          </a:xfrm>
          <a:prstGeom prst="rect">
            <a:avLst/>
          </a:prstGeom>
          <a:noFill/>
          <a:ln w="9525">
            <a:noFill/>
            <a:miter lim="800000"/>
            <a:headEnd/>
            <a:tailEnd/>
          </a:ln>
        </p:spPr>
      </p:pic>
      <p:pic>
        <p:nvPicPr>
          <p:cNvPr id="1741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08424" y="1374776"/>
            <a:ext cx="781051" cy="781051"/>
          </a:xfrm>
          <a:prstGeom prst="rect">
            <a:avLst/>
          </a:prstGeom>
          <a:noFill/>
          <a:ln w="9525">
            <a:noFill/>
            <a:miter lim="800000"/>
            <a:headEnd/>
            <a:tailEnd/>
          </a:ln>
        </p:spPr>
      </p:pic>
      <p:pic>
        <p:nvPicPr>
          <p:cNvPr id="152"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02217" y="1431177"/>
            <a:ext cx="745344" cy="1007225"/>
          </a:xfrm>
          <a:prstGeom prst="rect">
            <a:avLst/>
          </a:prstGeom>
          <a:noFill/>
          <a:ln w="9525">
            <a:noFill/>
            <a:miter lim="800000"/>
            <a:headEnd/>
            <a:tailEnd/>
          </a:ln>
        </p:spPr>
      </p:pic>
      <p:pic>
        <p:nvPicPr>
          <p:cNvPr id="153"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9117" y="4014357"/>
            <a:ext cx="745344" cy="1007225"/>
          </a:xfrm>
          <a:prstGeom prst="rect">
            <a:avLst/>
          </a:prstGeom>
          <a:noFill/>
          <a:ln w="9525">
            <a:noFill/>
            <a:miter lim="800000"/>
            <a:headEnd/>
            <a:tailEnd/>
          </a:ln>
        </p:spPr>
      </p:pic>
      <p:pic>
        <p:nvPicPr>
          <p:cNvPr id="15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3589" y="1158240"/>
            <a:ext cx="781051" cy="781051"/>
          </a:xfrm>
          <a:prstGeom prst="rect">
            <a:avLst/>
          </a:prstGeom>
          <a:noFill/>
          <a:ln w="9525">
            <a:noFill/>
            <a:miter lim="800000"/>
            <a:headEnd/>
            <a:tailEnd/>
          </a:ln>
        </p:spPr>
      </p:pic>
      <p:pic>
        <p:nvPicPr>
          <p:cNvPr id="156"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07030" y="3870961"/>
            <a:ext cx="1017271" cy="1017271"/>
          </a:xfrm>
          <a:prstGeom prst="rect">
            <a:avLst/>
          </a:prstGeom>
          <a:noFill/>
          <a:ln w="9525">
            <a:noFill/>
            <a:miter lim="800000"/>
            <a:headEnd/>
            <a:tailEnd/>
          </a:ln>
        </p:spPr>
      </p:pic>
      <p:pic>
        <p:nvPicPr>
          <p:cNvPr id="157" name="Picture 7"/>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87829" y="784860"/>
            <a:ext cx="521971" cy="521971"/>
          </a:xfrm>
          <a:prstGeom prst="rect">
            <a:avLst/>
          </a:prstGeom>
          <a:noFill/>
          <a:ln w="9525">
            <a:noFill/>
            <a:miter lim="800000"/>
            <a:headEnd/>
            <a:tailEnd/>
          </a:ln>
        </p:spPr>
      </p:pic>
      <p:pic>
        <p:nvPicPr>
          <p:cNvPr id="159"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7559" y="5192734"/>
            <a:ext cx="590551" cy="590551"/>
          </a:xfrm>
          <a:prstGeom prst="rect">
            <a:avLst/>
          </a:prstGeom>
          <a:noFill/>
          <a:ln w="9525">
            <a:noFill/>
            <a:miter lim="800000"/>
            <a:headEnd/>
            <a:tailEnd/>
          </a:ln>
        </p:spPr>
      </p:pic>
      <p:pic>
        <p:nvPicPr>
          <p:cNvPr id="160"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31859" y="1981201"/>
            <a:ext cx="432923" cy="723899"/>
          </a:xfrm>
          <a:prstGeom prst="rect">
            <a:avLst/>
          </a:prstGeom>
          <a:noFill/>
          <a:ln w="9525">
            <a:noFill/>
            <a:miter lim="800000"/>
            <a:headEnd/>
            <a:tailEnd/>
          </a:ln>
        </p:spPr>
      </p:pic>
      <p:pic>
        <p:nvPicPr>
          <p:cNvPr id="161" name="Picture 3"/>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1978" y="3314701"/>
            <a:ext cx="569636" cy="952499"/>
          </a:xfrm>
          <a:prstGeom prst="rect">
            <a:avLst/>
          </a:prstGeom>
          <a:noFill/>
          <a:ln w="9525">
            <a:noFill/>
            <a:miter lim="800000"/>
            <a:headEnd/>
            <a:tailEnd/>
          </a:ln>
        </p:spPr>
      </p:pic>
      <p:pic>
        <p:nvPicPr>
          <p:cNvPr id="162"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9910" y="2240281"/>
            <a:ext cx="590551" cy="590551"/>
          </a:xfrm>
          <a:prstGeom prst="rect">
            <a:avLst/>
          </a:prstGeom>
          <a:noFill/>
          <a:ln w="9525">
            <a:noFill/>
            <a:miter lim="800000"/>
            <a:headEnd/>
            <a:tailEnd/>
          </a:ln>
        </p:spPr>
      </p:pic>
      <p:pic>
        <p:nvPicPr>
          <p:cNvPr id="163"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1" y="2597035"/>
            <a:ext cx="469044" cy="633847"/>
          </a:xfrm>
          <a:prstGeom prst="rect">
            <a:avLst/>
          </a:prstGeom>
          <a:noFill/>
          <a:ln w="9525">
            <a:noFill/>
            <a:miter lim="800000"/>
            <a:headEnd/>
            <a:tailEnd/>
          </a:ln>
        </p:spPr>
      </p:pic>
      <p:pic>
        <p:nvPicPr>
          <p:cNvPr id="164"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0159" y="2628901"/>
            <a:ext cx="432923" cy="723899"/>
          </a:xfrm>
          <a:prstGeom prst="rect">
            <a:avLst/>
          </a:prstGeom>
          <a:noFill/>
          <a:ln w="9525">
            <a:noFill/>
            <a:miter lim="800000"/>
            <a:headEnd/>
            <a:tailEnd/>
          </a:ln>
        </p:spPr>
      </p:pic>
      <p:pic>
        <p:nvPicPr>
          <p:cNvPr id="165"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25041" y="2475115"/>
            <a:ext cx="469044" cy="633847"/>
          </a:xfrm>
          <a:prstGeom prst="rect">
            <a:avLst/>
          </a:prstGeom>
          <a:noFill/>
          <a:ln w="9525">
            <a:noFill/>
            <a:miter lim="800000"/>
            <a:headEnd/>
            <a:tailEnd/>
          </a:ln>
        </p:spPr>
      </p:pic>
      <p:sp>
        <p:nvSpPr>
          <p:cNvPr id="166" name="Line 24"/>
          <p:cNvSpPr>
            <a:spLocks noChangeShapeType="1"/>
          </p:cNvSpPr>
          <p:nvPr/>
        </p:nvSpPr>
        <p:spPr bwMode="auto">
          <a:xfrm>
            <a:off x="2992120" y="4870768"/>
            <a:ext cx="228600" cy="76200"/>
          </a:xfrm>
          <a:prstGeom prst="line">
            <a:avLst/>
          </a:prstGeom>
          <a:noFill/>
          <a:ln w="9525">
            <a:solidFill>
              <a:schemeClr val="tx1"/>
            </a:solidFill>
            <a:round/>
            <a:headEnd/>
            <a:tailEnd/>
          </a:ln>
        </p:spPr>
        <p:txBody>
          <a:bodyPr/>
          <a:lstStyle/>
          <a:p>
            <a:endParaRPr lang="en-US"/>
          </a:p>
        </p:txBody>
      </p:sp>
      <p:sp>
        <p:nvSpPr>
          <p:cNvPr id="167" name="Line 24"/>
          <p:cNvSpPr>
            <a:spLocks noChangeShapeType="1"/>
          </p:cNvSpPr>
          <p:nvPr/>
        </p:nvSpPr>
        <p:spPr bwMode="auto">
          <a:xfrm>
            <a:off x="3154045" y="5146993"/>
            <a:ext cx="228600" cy="76200"/>
          </a:xfrm>
          <a:prstGeom prst="line">
            <a:avLst/>
          </a:prstGeom>
          <a:noFill/>
          <a:ln w="9525">
            <a:solidFill>
              <a:schemeClr val="tx1"/>
            </a:solidFill>
            <a:round/>
            <a:headEnd/>
            <a:tailEnd/>
          </a:ln>
        </p:spPr>
        <p:txBody>
          <a:bodyPr/>
          <a:lstStyle/>
          <a:p>
            <a:endParaRPr lang="en-US"/>
          </a:p>
        </p:txBody>
      </p:sp>
      <p:sp>
        <p:nvSpPr>
          <p:cNvPr id="168" name="Line 24"/>
          <p:cNvSpPr>
            <a:spLocks noChangeShapeType="1"/>
          </p:cNvSpPr>
          <p:nvPr/>
        </p:nvSpPr>
        <p:spPr bwMode="auto">
          <a:xfrm>
            <a:off x="2792095" y="4966019"/>
            <a:ext cx="228600" cy="76200"/>
          </a:xfrm>
          <a:prstGeom prst="line">
            <a:avLst/>
          </a:prstGeom>
          <a:noFill/>
          <a:ln w="9525">
            <a:solidFill>
              <a:schemeClr val="tx1"/>
            </a:solidFill>
            <a:round/>
            <a:headEnd/>
            <a:tailEnd/>
          </a:ln>
        </p:spPr>
        <p:txBody>
          <a:bodyPr/>
          <a:lstStyle/>
          <a:p>
            <a:endParaRPr lang="en-US"/>
          </a:p>
        </p:txBody>
      </p:sp>
      <p:sp>
        <p:nvSpPr>
          <p:cNvPr id="169" name="Line 24"/>
          <p:cNvSpPr>
            <a:spLocks noChangeShapeType="1"/>
          </p:cNvSpPr>
          <p:nvPr/>
        </p:nvSpPr>
        <p:spPr bwMode="auto">
          <a:xfrm>
            <a:off x="1724025" y="4466908"/>
            <a:ext cx="228600" cy="76200"/>
          </a:xfrm>
          <a:prstGeom prst="line">
            <a:avLst/>
          </a:prstGeom>
          <a:noFill/>
          <a:ln w="9525">
            <a:solidFill>
              <a:schemeClr val="tx1"/>
            </a:solidFill>
            <a:round/>
            <a:headEnd/>
            <a:tailEnd/>
          </a:ln>
        </p:spPr>
        <p:txBody>
          <a:bodyPr/>
          <a:lstStyle/>
          <a:p>
            <a:endParaRPr lang="en-US"/>
          </a:p>
        </p:txBody>
      </p:sp>
      <p:sp>
        <p:nvSpPr>
          <p:cNvPr id="170" name="Line 24"/>
          <p:cNvSpPr>
            <a:spLocks noChangeShapeType="1"/>
          </p:cNvSpPr>
          <p:nvPr/>
        </p:nvSpPr>
        <p:spPr bwMode="auto">
          <a:xfrm>
            <a:off x="1885951" y="4743133"/>
            <a:ext cx="228600" cy="76200"/>
          </a:xfrm>
          <a:prstGeom prst="line">
            <a:avLst/>
          </a:prstGeom>
          <a:noFill/>
          <a:ln w="9525">
            <a:solidFill>
              <a:schemeClr val="tx1"/>
            </a:solidFill>
            <a:round/>
            <a:headEnd/>
            <a:tailEnd/>
          </a:ln>
        </p:spPr>
        <p:txBody>
          <a:bodyPr/>
          <a:lstStyle/>
          <a:p>
            <a:endParaRPr lang="en-US"/>
          </a:p>
        </p:txBody>
      </p:sp>
      <p:sp>
        <p:nvSpPr>
          <p:cNvPr id="171" name="Line 24"/>
          <p:cNvSpPr>
            <a:spLocks noChangeShapeType="1"/>
          </p:cNvSpPr>
          <p:nvPr/>
        </p:nvSpPr>
        <p:spPr bwMode="auto">
          <a:xfrm>
            <a:off x="1524000" y="4562159"/>
            <a:ext cx="228600" cy="76200"/>
          </a:xfrm>
          <a:prstGeom prst="line">
            <a:avLst/>
          </a:prstGeom>
          <a:noFill/>
          <a:ln w="9525">
            <a:solidFill>
              <a:schemeClr val="tx1"/>
            </a:solidFill>
            <a:round/>
            <a:headEnd/>
            <a:tailEnd/>
          </a:ln>
        </p:spPr>
        <p:txBody>
          <a:bodyPr/>
          <a:lstStyle/>
          <a:p>
            <a:endParaRPr lang="en-US"/>
          </a:p>
        </p:txBody>
      </p:sp>
      <p:sp>
        <p:nvSpPr>
          <p:cNvPr id="173" name="Line 31"/>
          <p:cNvSpPr>
            <a:spLocks noChangeShapeType="1"/>
          </p:cNvSpPr>
          <p:nvPr/>
        </p:nvSpPr>
        <p:spPr bwMode="auto">
          <a:xfrm flipH="1" flipV="1">
            <a:off x="7086600" y="4516418"/>
            <a:ext cx="1549400" cy="665183"/>
          </a:xfrm>
          <a:prstGeom prst="line">
            <a:avLst/>
          </a:prstGeom>
          <a:noFill/>
          <a:ln w="127000">
            <a:solidFill>
              <a:schemeClr val="bg1">
                <a:lumMod val="50000"/>
              </a:schemeClr>
            </a:solidFill>
            <a:round/>
            <a:headEnd/>
            <a:tailEnd/>
          </a:ln>
          <a:effectLst/>
        </p:spPr>
        <p:txBody>
          <a:bodyPr/>
          <a:lstStyle/>
          <a:p>
            <a:pPr>
              <a:defRPr/>
            </a:pPr>
            <a:endParaRPr lang="en-US">
              <a:solidFill>
                <a:srgbClr val="000000"/>
              </a:solidFill>
              <a:latin typeface="Arial" pitchFamily="34" charset="0"/>
            </a:endParaRPr>
          </a:p>
        </p:txBody>
      </p:sp>
      <p:sp>
        <p:nvSpPr>
          <p:cNvPr id="132" name="Oval 131"/>
          <p:cNvSpPr/>
          <p:nvPr/>
        </p:nvSpPr>
        <p:spPr>
          <a:xfrm>
            <a:off x="2125664" y="4264271"/>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42"/>
          <p:cNvSpPr>
            <a:spLocks/>
          </p:cNvSpPr>
          <p:nvPr/>
        </p:nvSpPr>
        <p:spPr bwMode="auto">
          <a:xfrm flipH="1">
            <a:off x="7429502" y="4629150"/>
            <a:ext cx="45719" cy="209551"/>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9" name="Freeform 28"/>
          <p:cNvSpPr>
            <a:spLocks/>
          </p:cNvSpPr>
          <p:nvPr/>
        </p:nvSpPr>
        <p:spPr bwMode="auto">
          <a:xfrm>
            <a:off x="1803402" y="12493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80" name="Freeform 28"/>
          <p:cNvSpPr>
            <a:spLocks/>
          </p:cNvSpPr>
          <p:nvPr/>
        </p:nvSpPr>
        <p:spPr bwMode="auto">
          <a:xfrm>
            <a:off x="1917702" y="26971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81" name="Freeform 39"/>
          <p:cNvSpPr>
            <a:spLocks/>
          </p:cNvSpPr>
          <p:nvPr/>
        </p:nvSpPr>
        <p:spPr bwMode="auto">
          <a:xfrm>
            <a:off x="1755777" y="38782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pic>
        <p:nvPicPr>
          <p:cNvPr id="154"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8297" y="3259977"/>
            <a:ext cx="745344" cy="1007225"/>
          </a:xfrm>
          <a:prstGeom prst="rect">
            <a:avLst/>
          </a:prstGeom>
          <a:noFill/>
          <a:ln w="9525">
            <a:noFill/>
            <a:miter lim="800000"/>
            <a:headEnd/>
            <a:tailEnd/>
          </a:ln>
        </p:spPr>
      </p:pic>
      <p:sp>
        <p:nvSpPr>
          <p:cNvPr id="182" name="Freeform 26"/>
          <p:cNvSpPr>
            <a:spLocks/>
          </p:cNvSpPr>
          <p:nvPr/>
        </p:nvSpPr>
        <p:spPr bwMode="auto">
          <a:xfrm>
            <a:off x="3679825" y="353536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87" name="Freeform 69"/>
          <p:cNvSpPr>
            <a:spLocks/>
          </p:cNvSpPr>
          <p:nvPr/>
        </p:nvSpPr>
        <p:spPr bwMode="auto">
          <a:xfrm flipH="1" flipV="1">
            <a:off x="9172575" y="4600575"/>
            <a:ext cx="561976" cy="1295400"/>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188" name="Rectangle 6"/>
          <p:cNvSpPr txBox="1">
            <a:spLocks noChangeArrowheads="1"/>
          </p:cNvSpPr>
          <p:nvPr/>
        </p:nvSpPr>
        <p:spPr bwMode="auto">
          <a:xfrm>
            <a:off x="9722107" y="5550940"/>
            <a:ext cx="1689100" cy="868123"/>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Sub-surface drainage patterns</a:t>
            </a:r>
          </a:p>
        </p:txBody>
      </p:sp>
      <p:sp>
        <p:nvSpPr>
          <p:cNvPr id="190" name="Oval 189"/>
          <p:cNvSpPr/>
          <p:nvPr/>
        </p:nvSpPr>
        <p:spPr>
          <a:xfrm>
            <a:off x="4816475" y="5095875"/>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0415D35-DAC1-4918-B3D1-D1003C590C80}"/>
              </a:ext>
            </a:extLst>
          </p:cNvPr>
          <p:cNvSpPr/>
          <p:nvPr/>
        </p:nvSpPr>
        <p:spPr>
          <a:xfrm>
            <a:off x="6058951" y="4314227"/>
            <a:ext cx="807813" cy="1443592"/>
          </a:xfrm>
          <a:custGeom>
            <a:avLst/>
            <a:gdLst>
              <a:gd name="connsiteX0" fmla="*/ 336589 w 605860"/>
              <a:gd name="connsiteY0" fmla="*/ 28049 h 1082694"/>
              <a:gd name="connsiteX1" fmla="*/ 246832 w 605860"/>
              <a:gd name="connsiteY1" fmla="*/ 0 h 1082694"/>
              <a:gd name="connsiteX2" fmla="*/ 112196 w 605860"/>
              <a:gd name="connsiteY2" fmla="*/ 201953 h 1082694"/>
              <a:gd name="connsiteX3" fmla="*/ 140246 w 605860"/>
              <a:gd name="connsiteY3" fmla="*/ 476834 h 1082694"/>
              <a:gd name="connsiteX4" fmla="*/ 123416 w 605860"/>
              <a:gd name="connsiteY4" fmla="*/ 751715 h 1082694"/>
              <a:gd name="connsiteX5" fmla="*/ 0 w 605860"/>
              <a:gd name="connsiteY5" fmla="*/ 992937 h 1082694"/>
              <a:gd name="connsiteX6" fmla="*/ 342199 w 605860"/>
              <a:gd name="connsiteY6" fmla="*/ 1082694 h 1082694"/>
              <a:gd name="connsiteX7" fmla="*/ 443176 w 605860"/>
              <a:gd name="connsiteY7" fmla="*/ 936839 h 1082694"/>
              <a:gd name="connsiteX8" fmla="*/ 504884 w 605860"/>
              <a:gd name="connsiteY8" fmla="*/ 852692 h 1082694"/>
              <a:gd name="connsiteX9" fmla="*/ 482444 w 605860"/>
              <a:gd name="connsiteY9" fmla="*/ 729276 h 1082694"/>
              <a:gd name="connsiteX10" fmla="*/ 488054 w 605860"/>
              <a:gd name="connsiteY10" fmla="*/ 488054 h 1082694"/>
              <a:gd name="connsiteX11" fmla="*/ 605860 w 605860"/>
              <a:gd name="connsiteY11" fmla="*/ 263661 h 1082694"/>
              <a:gd name="connsiteX12" fmla="*/ 566592 w 605860"/>
              <a:gd name="connsiteY12" fmla="*/ 140245 h 1082694"/>
              <a:gd name="connsiteX13" fmla="*/ 336589 w 605860"/>
              <a:gd name="connsiteY13" fmla="*/ 28049 h 108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860" h="1082694">
                <a:moveTo>
                  <a:pt x="336589" y="28049"/>
                </a:moveTo>
                <a:lnTo>
                  <a:pt x="246832" y="0"/>
                </a:lnTo>
                <a:lnTo>
                  <a:pt x="112196" y="201953"/>
                </a:lnTo>
                <a:lnTo>
                  <a:pt x="140246" y="476834"/>
                </a:lnTo>
                <a:lnTo>
                  <a:pt x="123416" y="751715"/>
                </a:lnTo>
                <a:lnTo>
                  <a:pt x="0" y="992937"/>
                </a:lnTo>
                <a:lnTo>
                  <a:pt x="342199" y="1082694"/>
                </a:lnTo>
                <a:lnTo>
                  <a:pt x="443176" y="936839"/>
                </a:lnTo>
                <a:lnTo>
                  <a:pt x="504884" y="852692"/>
                </a:lnTo>
                <a:lnTo>
                  <a:pt x="482444" y="729276"/>
                </a:lnTo>
                <a:lnTo>
                  <a:pt x="488054" y="488054"/>
                </a:lnTo>
                <a:lnTo>
                  <a:pt x="605860" y="263661"/>
                </a:lnTo>
                <a:lnTo>
                  <a:pt x="566592" y="140245"/>
                </a:lnTo>
                <a:lnTo>
                  <a:pt x="336589" y="28049"/>
                </a:lnTo>
                <a:close/>
              </a:path>
            </a:pathLst>
          </a:custGeom>
          <a:solidFill>
            <a:srgbClr val="CC9900"/>
          </a:solidFill>
          <a:ln w="9525">
            <a:solidFill>
              <a:schemeClr val="tx1"/>
            </a:solidFill>
            <a:round/>
            <a:headEnd/>
            <a:tailEnd/>
          </a:ln>
        </p:spPr>
        <p:txBody>
          <a:bodyPr/>
          <a:lstStyle/>
          <a:p>
            <a:endParaRPr lang="en-US"/>
          </a:p>
        </p:txBody>
      </p:sp>
      <p:sp>
        <p:nvSpPr>
          <p:cNvPr id="139" name="Freeform 39">
            <a:extLst>
              <a:ext uri="{FF2B5EF4-FFF2-40B4-BE49-F238E27FC236}">
                <a16:creationId xmlns:a16="http://schemas.microsoft.com/office/drawing/2014/main" id="{DD42A966-6544-4A3D-8B47-FA71735E4ABE}"/>
              </a:ext>
            </a:extLst>
          </p:cNvPr>
          <p:cNvSpPr>
            <a:spLocks/>
          </p:cNvSpPr>
          <p:nvPr/>
        </p:nvSpPr>
        <p:spPr bwMode="auto">
          <a:xfrm>
            <a:off x="7218362" y="523954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 name="Oval 173">
            <a:extLst>
              <a:ext uri="{FF2B5EF4-FFF2-40B4-BE49-F238E27FC236}">
                <a16:creationId xmlns:a16="http://schemas.microsoft.com/office/drawing/2014/main" id="{65FCF56A-74D8-4B39-A89A-7079B07C7E97}"/>
              </a:ext>
            </a:extLst>
          </p:cNvPr>
          <p:cNvSpPr/>
          <p:nvPr/>
        </p:nvSpPr>
        <p:spPr>
          <a:xfrm rot="18220923">
            <a:off x="6519326" y="3767375"/>
            <a:ext cx="700071" cy="3834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Oval 25">
            <a:extLst>
              <a:ext uri="{FF2B5EF4-FFF2-40B4-BE49-F238E27FC236}">
                <a16:creationId xmlns:a16="http://schemas.microsoft.com/office/drawing/2014/main" id="{9617C056-BC00-4EB8-B119-9113AB0F0F3E}"/>
              </a:ext>
            </a:extLst>
          </p:cNvPr>
          <p:cNvSpPr/>
          <p:nvPr/>
        </p:nvSpPr>
        <p:spPr>
          <a:xfrm rot="1090353">
            <a:off x="6312402" y="4338781"/>
            <a:ext cx="461772" cy="45604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4" name="Freeform 69">
            <a:extLst>
              <a:ext uri="{FF2B5EF4-FFF2-40B4-BE49-F238E27FC236}">
                <a16:creationId xmlns:a16="http://schemas.microsoft.com/office/drawing/2014/main" id="{FEA33EEA-019C-49F3-8058-263CA009B82A}"/>
              </a:ext>
            </a:extLst>
          </p:cNvPr>
          <p:cNvSpPr>
            <a:spLocks/>
          </p:cNvSpPr>
          <p:nvPr/>
        </p:nvSpPr>
        <p:spPr bwMode="auto">
          <a:xfrm>
            <a:off x="7442742" y="1422076"/>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125" name="Rectangle 6">
            <a:extLst>
              <a:ext uri="{FF2B5EF4-FFF2-40B4-BE49-F238E27FC236}">
                <a16:creationId xmlns:a16="http://schemas.microsoft.com/office/drawing/2014/main" id="{5A65D8D3-A513-4E23-A871-0BA25FE46B97}"/>
              </a:ext>
            </a:extLst>
          </p:cNvPr>
          <p:cNvSpPr txBox="1">
            <a:spLocks noChangeArrowheads="1"/>
          </p:cNvSpPr>
          <p:nvPr/>
        </p:nvSpPr>
        <p:spPr bwMode="auto">
          <a:xfrm>
            <a:off x="6534693" y="1066836"/>
            <a:ext cx="2089151" cy="350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Tributary stream</a:t>
            </a:r>
          </a:p>
        </p:txBody>
      </p:sp>
      <p:sp>
        <p:nvSpPr>
          <p:cNvPr id="126" name="Freeform 69">
            <a:extLst>
              <a:ext uri="{FF2B5EF4-FFF2-40B4-BE49-F238E27FC236}">
                <a16:creationId xmlns:a16="http://schemas.microsoft.com/office/drawing/2014/main" id="{55A1D69A-3DB2-4B56-B2DC-480006913E81}"/>
              </a:ext>
            </a:extLst>
          </p:cNvPr>
          <p:cNvSpPr>
            <a:spLocks/>
          </p:cNvSpPr>
          <p:nvPr/>
        </p:nvSpPr>
        <p:spPr bwMode="auto">
          <a:xfrm>
            <a:off x="3213895" y="1220180"/>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sz="3200">
              <a:solidFill>
                <a:srgbClr val="000000"/>
              </a:solidFill>
            </a:endParaRPr>
          </a:p>
        </p:txBody>
      </p:sp>
      <p:sp>
        <p:nvSpPr>
          <p:cNvPr id="127" name="Rectangle 6">
            <a:extLst>
              <a:ext uri="{FF2B5EF4-FFF2-40B4-BE49-F238E27FC236}">
                <a16:creationId xmlns:a16="http://schemas.microsoft.com/office/drawing/2014/main" id="{5D8BB003-793D-4826-A80B-A8CF1753E550}"/>
              </a:ext>
            </a:extLst>
          </p:cNvPr>
          <p:cNvSpPr txBox="1">
            <a:spLocks noChangeArrowheads="1"/>
          </p:cNvSpPr>
          <p:nvPr/>
        </p:nvSpPr>
        <p:spPr bwMode="auto">
          <a:xfrm>
            <a:off x="2305846" y="735642"/>
            <a:ext cx="2089151" cy="609526"/>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dirty="0">
                <a:solidFill>
                  <a:srgbClr val="000000"/>
                </a:solidFill>
              </a:rPr>
              <a:t>Surface drainage patterns</a:t>
            </a:r>
          </a:p>
        </p:txBody>
      </p:sp>
      <p:sp>
        <p:nvSpPr>
          <p:cNvPr id="128" name="Freeform 33">
            <a:extLst>
              <a:ext uri="{FF2B5EF4-FFF2-40B4-BE49-F238E27FC236}">
                <a16:creationId xmlns:a16="http://schemas.microsoft.com/office/drawing/2014/main" id="{0CEEBC0D-8509-4FD7-8989-A910CEAD7517}"/>
              </a:ext>
            </a:extLst>
          </p:cNvPr>
          <p:cNvSpPr>
            <a:spLocks/>
          </p:cNvSpPr>
          <p:nvPr/>
        </p:nvSpPr>
        <p:spPr bwMode="auto">
          <a:xfrm>
            <a:off x="6943725" y="4687200"/>
            <a:ext cx="837155" cy="1481872"/>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000 w 10000"/>
              <a:gd name="connsiteY6" fmla="*/ 4350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4874 w 10000"/>
              <a:gd name="connsiteY7" fmla="*/ 8165 h 12207"/>
              <a:gd name="connsiteX8" fmla="*/ 0 w 10000"/>
              <a:gd name="connsiteY8" fmla="*/ 10778 h 12207"/>
              <a:gd name="connsiteX9" fmla="*/ 1667 w 10000"/>
              <a:gd name="connsiteY9" fmla="*/ 12207 h 12207"/>
              <a:gd name="connsiteX10" fmla="*/ 3160 w 10000"/>
              <a:gd name="connsiteY10" fmla="*/ 11939 h 12207"/>
              <a:gd name="connsiteX0" fmla="*/ 1493 w 8333"/>
              <a:gd name="connsiteY0" fmla="*/ 11939 h 12207"/>
              <a:gd name="connsiteX1" fmla="*/ 2500 w 8333"/>
              <a:gd name="connsiteY1" fmla="*/ 10064 h 12207"/>
              <a:gd name="connsiteX2" fmla="*/ 5833 w 8333"/>
              <a:gd name="connsiteY2" fmla="*/ 5778 h 12207"/>
              <a:gd name="connsiteX3" fmla="*/ 7500 w 8333"/>
              <a:gd name="connsiteY3" fmla="*/ 4350 h 12207"/>
              <a:gd name="connsiteX4" fmla="*/ 8333 w 8333"/>
              <a:gd name="connsiteY4" fmla="*/ 2207 h 12207"/>
              <a:gd name="connsiteX5" fmla="*/ 4234 w 8333"/>
              <a:gd name="connsiteY5" fmla="*/ 0 h 12207"/>
              <a:gd name="connsiteX6" fmla="*/ 4223 w 8333"/>
              <a:gd name="connsiteY6" fmla="*/ 5509 h 12207"/>
              <a:gd name="connsiteX7" fmla="*/ 3207 w 8333"/>
              <a:gd name="connsiteY7" fmla="*/ 8165 h 12207"/>
              <a:gd name="connsiteX8" fmla="*/ 484 w 8333"/>
              <a:gd name="connsiteY8" fmla="*/ 9436 h 12207"/>
              <a:gd name="connsiteX9" fmla="*/ 0 w 8333"/>
              <a:gd name="connsiteY9" fmla="*/ 12207 h 12207"/>
              <a:gd name="connsiteX10" fmla="*/ 1493 w 8333"/>
              <a:gd name="connsiteY10" fmla="*/ 11939 h 12207"/>
              <a:gd name="connsiteX0" fmla="*/ 7667 w 10000"/>
              <a:gd name="connsiteY0" fmla="*/ 8530 h 10000"/>
              <a:gd name="connsiteX1" fmla="*/ 3000 w 10000"/>
              <a:gd name="connsiteY1" fmla="*/ 8244 h 10000"/>
              <a:gd name="connsiteX2" fmla="*/ 7000 w 10000"/>
              <a:gd name="connsiteY2" fmla="*/ 4733 h 10000"/>
              <a:gd name="connsiteX3" fmla="*/ 9000 w 10000"/>
              <a:gd name="connsiteY3" fmla="*/ 3564 h 10000"/>
              <a:gd name="connsiteX4" fmla="*/ 10000 w 10000"/>
              <a:gd name="connsiteY4" fmla="*/ 1808 h 10000"/>
              <a:gd name="connsiteX5" fmla="*/ 5081 w 10000"/>
              <a:gd name="connsiteY5" fmla="*/ 0 h 10000"/>
              <a:gd name="connsiteX6" fmla="*/ 5068 w 10000"/>
              <a:gd name="connsiteY6" fmla="*/ 4513 h 10000"/>
              <a:gd name="connsiteX7" fmla="*/ 3849 w 10000"/>
              <a:gd name="connsiteY7" fmla="*/ 6689 h 10000"/>
              <a:gd name="connsiteX8" fmla="*/ 581 w 10000"/>
              <a:gd name="connsiteY8" fmla="*/ 7730 h 10000"/>
              <a:gd name="connsiteX9" fmla="*/ 0 w 10000"/>
              <a:gd name="connsiteY9" fmla="*/ 10000 h 10000"/>
              <a:gd name="connsiteX10" fmla="*/ 7667 w 10000"/>
              <a:gd name="connsiteY10" fmla="*/ 8530 h 10000"/>
              <a:gd name="connsiteX0" fmla="*/ 7667 w 9000"/>
              <a:gd name="connsiteY0" fmla="*/ 9221 h 10691"/>
              <a:gd name="connsiteX1" fmla="*/ 3000 w 9000"/>
              <a:gd name="connsiteY1" fmla="*/ 8935 h 10691"/>
              <a:gd name="connsiteX2" fmla="*/ 7000 w 9000"/>
              <a:gd name="connsiteY2" fmla="*/ 5424 h 10691"/>
              <a:gd name="connsiteX3" fmla="*/ 9000 w 9000"/>
              <a:gd name="connsiteY3" fmla="*/ 4255 h 10691"/>
              <a:gd name="connsiteX4" fmla="*/ 7062 w 9000"/>
              <a:gd name="connsiteY4" fmla="*/ 0 h 10691"/>
              <a:gd name="connsiteX5" fmla="*/ 5081 w 9000"/>
              <a:gd name="connsiteY5" fmla="*/ 691 h 10691"/>
              <a:gd name="connsiteX6" fmla="*/ 5068 w 9000"/>
              <a:gd name="connsiteY6" fmla="*/ 5204 h 10691"/>
              <a:gd name="connsiteX7" fmla="*/ 3849 w 9000"/>
              <a:gd name="connsiteY7" fmla="*/ 7380 h 10691"/>
              <a:gd name="connsiteX8" fmla="*/ 581 w 9000"/>
              <a:gd name="connsiteY8" fmla="*/ 8421 h 10691"/>
              <a:gd name="connsiteX9" fmla="*/ 0 w 9000"/>
              <a:gd name="connsiteY9" fmla="*/ 10691 h 10691"/>
              <a:gd name="connsiteX10" fmla="*/ 7667 w 9000"/>
              <a:gd name="connsiteY10" fmla="*/ 9221 h 10691"/>
              <a:gd name="connsiteX0" fmla="*/ 8519 w 10053"/>
              <a:gd name="connsiteY0" fmla="*/ 8625 h 10000"/>
              <a:gd name="connsiteX1" fmla="*/ 3333 w 10053"/>
              <a:gd name="connsiteY1" fmla="*/ 8357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519 w 10053"/>
              <a:gd name="connsiteY0" fmla="*/ 8625 h 10000"/>
              <a:gd name="connsiteX1" fmla="*/ 8855 w 10053"/>
              <a:gd name="connsiteY1" fmla="*/ 7569 h 10000"/>
              <a:gd name="connsiteX2" fmla="*/ 3333 w 10053"/>
              <a:gd name="connsiteY2" fmla="*/ 8357 h 10000"/>
              <a:gd name="connsiteX3" fmla="*/ 10053 w 10053"/>
              <a:gd name="connsiteY3" fmla="*/ 6242 h 10000"/>
              <a:gd name="connsiteX4" fmla="*/ 10000 w 10053"/>
              <a:gd name="connsiteY4" fmla="*/ 3980 h 10000"/>
              <a:gd name="connsiteX5" fmla="*/ 7847 w 10053"/>
              <a:gd name="connsiteY5" fmla="*/ 0 h 10000"/>
              <a:gd name="connsiteX6" fmla="*/ 5646 w 10053"/>
              <a:gd name="connsiteY6" fmla="*/ 646 h 10000"/>
              <a:gd name="connsiteX7" fmla="*/ 5631 w 10053"/>
              <a:gd name="connsiteY7" fmla="*/ 4868 h 10000"/>
              <a:gd name="connsiteX8" fmla="*/ 4277 w 10053"/>
              <a:gd name="connsiteY8" fmla="*/ 6903 h 10000"/>
              <a:gd name="connsiteX9" fmla="*/ 646 w 10053"/>
              <a:gd name="connsiteY9" fmla="*/ 7877 h 10000"/>
              <a:gd name="connsiteX10" fmla="*/ 0 w 10053"/>
              <a:gd name="connsiteY10" fmla="*/ 10000 h 10000"/>
              <a:gd name="connsiteX11" fmla="*/ 8519 w 10053"/>
              <a:gd name="connsiteY11" fmla="*/ 8625 h 10000"/>
              <a:gd name="connsiteX0" fmla="*/ 8519 w 10053"/>
              <a:gd name="connsiteY0" fmla="*/ 8625 h 10000"/>
              <a:gd name="connsiteX1" fmla="*/ 8855 w 10053"/>
              <a:gd name="connsiteY1" fmla="*/ 7569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088 w 9622"/>
              <a:gd name="connsiteY0" fmla="*/ 8625 h 8625"/>
              <a:gd name="connsiteX1" fmla="*/ 8424 w 9622"/>
              <a:gd name="connsiteY1" fmla="*/ 7569 h 8625"/>
              <a:gd name="connsiteX2" fmla="*/ 9622 w 9622"/>
              <a:gd name="connsiteY2" fmla="*/ 6242 h 8625"/>
              <a:gd name="connsiteX3" fmla="*/ 9569 w 9622"/>
              <a:gd name="connsiteY3" fmla="*/ 3980 h 8625"/>
              <a:gd name="connsiteX4" fmla="*/ 7416 w 9622"/>
              <a:gd name="connsiteY4" fmla="*/ 0 h 8625"/>
              <a:gd name="connsiteX5" fmla="*/ 5215 w 9622"/>
              <a:gd name="connsiteY5" fmla="*/ 646 h 8625"/>
              <a:gd name="connsiteX6" fmla="*/ 5200 w 9622"/>
              <a:gd name="connsiteY6" fmla="*/ 4868 h 8625"/>
              <a:gd name="connsiteX7" fmla="*/ 3846 w 9622"/>
              <a:gd name="connsiteY7" fmla="*/ 6903 h 8625"/>
              <a:gd name="connsiteX8" fmla="*/ 215 w 9622"/>
              <a:gd name="connsiteY8" fmla="*/ 7877 h 8625"/>
              <a:gd name="connsiteX9" fmla="*/ 3031 w 9622"/>
              <a:gd name="connsiteY9" fmla="*/ 8364 h 8625"/>
              <a:gd name="connsiteX10" fmla="*/ 8088 w 9622"/>
              <a:gd name="connsiteY10" fmla="*/ 8625 h 8625"/>
              <a:gd name="connsiteX0" fmla="*/ 7723 w 10000"/>
              <a:gd name="connsiteY0" fmla="*/ 10542 h 10542"/>
              <a:gd name="connsiteX1" fmla="*/ 8755 w 10000"/>
              <a:gd name="connsiteY1" fmla="*/ 8776 h 10542"/>
              <a:gd name="connsiteX2" fmla="*/ 10000 w 10000"/>
              <a:gd name="connsiteY2" fmla="*/ 7237 h 10542"/>
              <a:gd name="connsiteX3" fmla="*/ 9945 w 10000"/>
              <a:gd name="connsiteY3" fmla="*/ 4614 h 10542"/>
              <a:gd name="connsiteX4" fmla="*/ 7707 w 10000"/>
              <a:gd name="connsiteY4" fmla="*/ 0 h 10542"/>
              <a:gd name="connsiteX5" fmla="*/ 5420 w 10000"/>
              <a:gd name="connsiteY5" fmla="*/ 749 h 10542"/>
              <a:gd name="connsiteX6" fmla="*/ 5404 w 10000"/>
              <a:gd name="connsiteY6" fmla="*/ 5644 h 10542"/>
              <a:gd name="connsiteX7" fmla="*/ 3997 w 10000"/>
              <a:gd name="connsiteY7" fmla="*/ 8003 h 10542"/>
              <a:gd name="connsiteX8" fmla="*/ 223 w 10000"/>
              <a:gd name="connsiteY8" fmla="*/ 9133 h 10542"/>
              <a:gd name="connsiteX9" fmla="*/ 3150 w 10000"/>
              <a:gd name="connsiteY9" fmla="*/ 9697 h 10542"/>
              <a:gd name="connsiteX10" fmla="*/ 7723 w 10000"/>
              <a:gd name="connsiteY10" fmla="*/ 10542 h 1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542">
                <a:moveTo>
                  <a:pt x="7723" y="10542"/>
                </a:moveTo>
                <a:cubicBezTo>
                  <a:pt x="7839" y="10134"/>
                  <a:pt x="8639" y="9184"/>
                  <a:pt x="8755" y="8776"/>
                </a:cubicBezTo>
                <a:lnTo>
                  <a:pt x="10000" y="7237"/>
                </a:lnTo>
                <a:cubicBezTo>
                  <a:pt x="9981" y="6363"/>
                  <a:pt x="9964" y="5489"/>
                  <a:pt x="9945" y="4614"/>
                </a:cubicBezTo>
                <a:lnTo>
                  <a:pt x="7707" y="0"/>
                </a:lnTo>
                <a:lnTo>
                  <a:pt x="5420" y="749"/>
                </a:lnTo>
                <a:cubicBezTo>
                  <a:pt x="5414" y="2380"/>
                  <a:pt x="5411" y="4013"/>
                  <a:pt x="5404" y="5644"/>
                </a:cubicBezTo>
                <a:lnTo>
                  <a:pt x="3997" y="8003"/>
                </a:lnTo>
                <a:lnTo>
                  <a:pt x="223" y="9133"/>
                </a:lnTo>
                <a:cubicBezTo>
                  <a:pt x="0" y="9954"/>
                  <a:pt x="3372" y="8877"/>
                  <a:pt x="3150" y="9697"/>
                </a:cubicBezTo>
                <a:lnTo>
                  <a:pt x="7723" y="10542"/>
                </a:lnTo>
                <a:close/>
              </a:path>
            </a:pathLst>
          </a:custGeom>
          <a:solidFill>
            <a:srgbClr val="CC9900"/>
          </a:solidFill>
          <a:ln w="9525">
            <a:solidFill>
              <a:schemeClr val="tx1"/>
            </a:solidFill>
            <a:round/>
            <a:headEnd/>
            <a:tailEnd/>
          </a:ln>
        </p:spPr>
        <p:txBody>
          <a:bodyPr/>
          <a:lstStyle/>
          <a:p>
            <a:endParaRPr lang="en-US" sz="3200">
              <a:solidFill>
                <a:srgbClr val="000000"/>
              </a:solidFill>
            </a:endParaRPr>
          </a:p>
        </p:txBody>
      </p:sp>
      <p:sp>
        <p:nvSpPr>
          <p:cNvPr id="129" name="Freeform 132">
            <a:extLst>
              <a:ext uri="{FF2B5EF4-FFF2-40B4-BE49-F238E27FC236}">
                <a16:creationId xmlns:a16="http://schemas.microsoft.com/office/drawing/2014/main" id="{8B109483-CE1E-4315-88F0-0D1619B5B39A}"/>
              </a:ext>
            </a:extLst>
          </p:cNvPr>
          <p:cNvSpPr/>
          <p:nvPr/>
        </p:nvSpPr>
        <p:spPr>
          <a:xfrm>
            <a:off x="6673122" y="4345277"/>
            <a:ext cx="975977" cy="1820719"/>
          </a:xfrm>
          <a:custGeom>
            <a:avLst/>
            <a:gdLst>
              <a:gd name="connsiteX0" fmla="*/ 147782 w 569576"/>
              <a:gd name="connsiteY0" fmla="*/ 0 h 1588654"/>
              <a:gd name="connsiteX1" fmla="*/ 480291 w 569576"/>
              <a:gd name="connsiteY1" fmla="*/ 480290 h 1588654"/>
              <a:gd name="connsiteX2" fmla="*/ 489528 w 569576"/>
              <a:gd name="connsiteY2" fmla="*/ 1173018 h 1588654"/>
              <a:gd name="connsiteX3" fmla="*/ 0 w 569576"/>
              <a:gd name="connsiteY3" fmla="*/ 1588654 h 1588654"/>
              <a:gd name="connsiteX0" fmla="*/ 240140 w 661934"/>
              <a:gd name="connsiteY0" fmla="*/ 126230 h 1714884"/>
              <a:gd name="connsiteX1" fmla="*/ 55418 w 661934"/>
              <a:gd name="connsiteY1" fmla="*/ 80048 h 1714884"/>
              <a:gd name="connsiteX2" fmla="*/ 572649 w 661934"/>
              <a:gd name="connsiteY2" fmla="*/ 606520 h 1714884"/>
              <a:gd name="connsiteX3" fmla="*/ 581886 w 661934"/>
              <a:gd name="connsiteY3" fmla="*/ 1299248 h 1714884"/>
              <a:gd name="connsiteX4" fmla="*/ 92358 w 661934"/>
              <a:gd name="connsiteY4" fmla="*/ 1714884 h 1714884"/>
              <a:gd name="connsiteX0" fmla="*/ 1538 w 1032932"/>
              <a:gd name="connsiteY0" fmla="*/ 41564 h 1731818"/>
              <a:gd name="connsiteX1" fmla="*/ 426416 w 1032932"/>
              <a:gd name="connsiteY1" fmla="*/ 96982 h 1731818"/>
              <a:gd name="connsiteX2" fmla="*/ 943647 w 1032932"/>
              <a:gd name="connsiteY2" fmla="*/ 623454 h 1731818"/>
              <a:gd name="connsiteX3" fmla="*/ 952884 w 1032932"/>
              <a:gd name="connsiteY3" fmla="*/ 1316182 h 1731818"/>
              <a:gd name="connsiteX4" fmla="*/ 463356 w 1032932"/>
              <a:gd name="connsiteY4" fmla="*/ 1731818 h 1731818"/>
              <a:gd name="connsiteX0" fmla="*/ 1538 w 1032932"/>
              <a:gd name="connsiteY0" fmla="*/ 0 h 1690254"/>
              <a:gd name="connsiteX1" fmla="*/ 805107 w 1032932"/>
              <a:gd name="connsiteY1" fmla="*/ 249382 h 1690254"/>
              <a:gd name="connsiteX2" fmla="*/ 943647 w 1032932"/>
              <a:gd name="connsiteY2" fmla="*/ 581890 h 1690254"/>
              <a:gd name="connsiteX3" fmla="*/ 952884 w 1032932"/>
              <a:gd name="connsiteY3" fmla="*/ 1274618 h 1690254"/>
              <a:gd name="connsiteX4" fmla="*/ 463356 w 1032932"/>
              <a:gd name="connsiteY4" fmla="*/ 1690254 h 1690254"/>
              <a:gd name="connsiteX0" fmla="*/ 0 w 1031394"/>
              <a:gd name="connsiteY0" fmla="*/ 161637 h 1851891"/>
              <a:gd name="connsiteX1" fmla="*/ 184733 w 1031394"/>
              <a:gd name="connsiteY1" fmla="*/ 41564 h 1851891"/>
              <a:gd name="connsiteX2" fmla="*/ 803569 w 1031394"/>
              <a:gd name="connsiteY2" fmla="*/ 411019 h 1851891"/>
              <a:gd name="connsiteX3" fmla="*/ 942109 w 1031394"/>
              <a:gd name="connsiteY3" fmla="*/ 743527 h 1851891"/>
              <a:gd name="connsiteX4" fmla="*/ 951346 w 1031394"/>
              <a:gd name="connsiteY4" fmla="*/ 1436255 h 1851891"/>
              <a:gd name="connsiteX5" fmla="*/ 461818 w 1031394"/>
              <a:gd name="connsiteY5" fmla="*/ 1851891 h 1851891"/>
              <a:gd name="connsiteX0" fmla="*/ 0 w 1031394"/>
              <a:gd name="connsiteY0" fmla="*/ 0 h 1690254"/>
              <a:gd name="connsiteX1" fmla="*/ 803569 w 1031394"/>
              <a:gd name="connsiteY1" fmla="*/ 249382 h 1690254"/>
              <a:gd name="connsiteX2" fmla="*/ 942109 w 1031394"/>
              <a:gd name="connsiteY2" fmla="*/ 581890 h 1690254"/>
              <a:gd name="connsiteX3" fmla="*/ 951346 w 1031394"/>
              <a:gd name="connsiteY3" fmla="*/ 1274618 h 1690254"/>
              <a:gd name="connsiteX4" fmla="*/ 461818 w 1031394"/>
              <a:gd name="connsiteY4" fmla="*/ 1690254 h 1690254"/>
              <a:gd name="connsiteX0" fmla="*/ 0 w 975976"/>
              <a:gd name="connsiteY0" fmla="*/ 0 h 1782618"/>
              <a:gd name="connsiteX1" fmla="*/ 748151 w 975976"/>
              <a:gd name="connsiteY1" fmla="*/ 341746 h 1782618"/>
              <a:gd name="connsiteX2" fmla="*/ 886691 w 975976"/>
              <a:gd name="connsiteY2" fmla="*/ 674254 h 1782618"/>
              <a:gd name="connsiteX3" fmla="*/ 895928 w 975976"/>
              <a:gd name="connsiteY3" fmla="*/ 1366982 h 1782618"/>
              <a:gd name="connsiteX4" fmla="*/ 406400 w 975976"/>
              <a:gd name="connsiteY4" fmla="*/ 1782618 h 1782618"/>
              <a:gd name="connsiteX0" fmla="*/ 0 w 980739"/>
              <a:gd name="connsiteY0" fmla="*/ 0 h 1796906"/>
              <a:gd name="connsiteX1" fmla="*/ 752914 w 980739"/>
              <a:gd name="connsiteY1" fmla="*/ 356034 h 1796906"/>
              <a:gd name="connsiteX2" fmla="*/ 891454 w 980739"/>
              <a:gd name="connsiteY2" fmla="*/ 688542 h 1796906"/>
              <a:gd name="connsiteX3" fmla="*/ 900691 w 980739"/>
              <a:gd name="connsiteY3" fmla="*/ 1381270 h 1796906"/>
              <a:gd name="connsiteX4" fmla="*/ 411163 w 980739"/>
              <a:gd name="connsiteY4" fmla="*/ 1796906 h 1796906"/>
              <a:gd name="connsiteX0" fmla="*/ 0 w 975977"/>
              <a:gd name="connsiteY0" fmla="*/ 0 h 1820719"/>
              <a:gd name="connsiteX1" fmla="*/ 752914 w 975977"/>
              <a:gd name="connsiteY1" fmla="*/ 356034 h 1820719"/>
              <a:gd name="connsiteX2" fmla="*/ 891454 w 975977"/>
              <a:gd name="connsiteY2" fmla="*/ 688542 h 1820719"/>
              <a:gd name="connsiteX3" fmla="*/ 900691 w 975977"/>
              <a:gd name="connsiteY3" fmla="*/ 1381270 h 1820719"/>
              <a:gd name="connsiteX4" fmla="*/ 439738 w 975977"/>
              <a:gd name="connsiteY4" fmla="*/ 1820719 h 182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977" h="1820719">
                <a:moveTo>
                  <a:pt x="0" y="0"/>
                </a:moveTo>
                <a:cubicBezTo>
                  <a:pt x="167410" y="51955"/>
                  <a:pt x="604338" y="241277"/>
                  <a:pt x="752914" y="356034"/>
                </a:cubicBezTo>
                <a:cubicBezTo>
                  <a:pt x="901490" y="470791"/>
                  <a:pt x="866825" y="517669"/>
                  <a:pt x="891454" y="688542"/>
                </a:cubicBezTo>
                <a:cubicBezTo>
                  <a:pt x="916084" y="859415"/>
                  <a:pt x="975977" y="1192574"/>
                  <a:pt x="900691" y="1381270"/>
                </a:cubicBezTo>
                <a:cubicBezTo>
                  <a:pt x="825405" y="1569966"/>
                  <a:pt x="644478" y="1705264"/>
                  <a:pt x="439738" y="1820719"/>
                </a:cubicBezTo>
              </a:path>
            </a:pathLst>
          </a:cu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30" name="Freeform 133">
            <a:extLst>
              <a:ext uri="{FF2B5EF4-FFF2-40B4-BE49-F238E27FC236}">
                <a16:creationId xmlns:a16="http://schemas.microsoft.com/office/drawing/2014/main" id="{EB009E36-BF91-4BA1-B2C3-2E33D0ABD6D7}"/>
              </a:ext>
            </a:extLst>
          </p:cNvPr>
          <p:cNvSpPr/>
          <p:nvPr/>
        </p:nvSpPr>
        <p:spPr>
          <a:xfrm>
            <a:off x="6958014" y="5967414"/>
            <a:ext cx="528637" cy="285751"/>
          </a:xfrm>
          <a:custGeom>
            <a:avLst/>
            <a:gdLst>
              <a:gd name="connsiteX0" fmla="*/ 223837 w 504825"/>
              <a:gd name="connsiteY0" fmla="*/ 0 h 285750"/>
              <a:gd name="connsiteX1" fmla="*/ 0 w 504825"/>
              <a:gd name="connsiteY1" fmla="*/ 161925 h 285750"/>
              <a:gd name="connsiteX2" fmla="*/ 347662 w 504825"/>
              <a:gd name="connsiteY2" fmla="*/ 285750 h 285750"/>
              <a:gd name="connsiteX3" fmla="*/ 504825 w 504825"/>
              <a:gd name="connsiteY3" fmla="*/ 123825 h 285750"/>
              <a:gd name="connsiteX4" fmla="*/ 223837 w 504825"/>
              <a:gd name="connsiteY4" fmla="*/ 0 h 285750"/>
              <a:gd name="connsiteX0" fmla="*/ 223837 w 528637"/>
              <a:gd name="connsiteY0" fmla="*/ 0 h 285750"/>
              <a:gd name="connsiteX1" fmla="*/ 0 w 528637"/>
              <a:gd name="connsiteY1" fmla="*/ 161925 h 285750"/>
              <a:gd name="connsiteX2" fmla="*/ 347662 w 528637"/>
              <a:gd name="connsiteY2" fmla="*/ 285750 h 285750"/>
              <a:gd name="connsiteX3" fmla="*/ 528637 w 528637"/>
              <a:gd name="connsiteY3" fmla="*/ 114300 h 285750"/>
              <a:gd name="connsiteX4" fmla="*/ 223837 w 528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 h="285750">
                <a:moveTo>
                  <a:pt x="223837" y="0"/>
                </a:moveTo>
                <a:lnTo>
                  <a:pt x="0" y="161925"/>
                </a:lnTo>
                <a:lnTo>
                  <a:pt x="347662" y="285750"/>
                </a:lnTo>
                <a:lnTo>
                  <a:pt x="528637" y="114300"/>
                </a:lnTo>
                <a:lnTo>
                  <a:pt x="223837" y="0"/>
                </a:lnTo>
                <a:close/>
              </a:path>
            </a:pathLst>
          </a:custGeom>
          <a:blipFill>
            <a:blip r:embed="rId1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endParaRPr>
          </a:p>
        </p:txBody>
      </p:sp>
      <p:pic>
        <p:nvPicPr>
          <p:cNvPr id="158"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53328" y="4763303"/>
            <a:ext cx="781051" cy="781051"/>
          </a:xfrm>
          <a:prstGeom prst="rect">
            <a:avLst/>
          </a:prstGeom>
          <a:noFill/>
          <a:ln w="9525">
            <a:noFill/>
            <a:miter lim="800000"/>
            <a:headEnd/>
            <a:tailEnd/>
          </a:ln>
        </p:spPr>
      </p:pic>
      <p:sp>
        <p:nvSpPr>
          <p:cNvPr id="131" name="Freeform 175">
            <a:extLst>
              <a:ext uri="{FF2B5EF4-FFF2-40B4-BE49-F238E27FC236}">
                <a16:creationId xmlns:a16="http://schemas.microsoft.com/office/drawing/2014/main" id="{8C7C63FB-385E-4549-B0C3-2BF46E289864}"/>
              </a:ext>
            </a:extLst>
          </p:cNvPr>
          <p:cNvSpPr/>
          <p:nvPr/>
        </p:nvSpPr>
        <p:spPr>
          <a:xfrm>
            <a:off x="7119832" y="5200052"/>
            <a:ext cx="359713" cy="776843"/>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2400">
              <a:latin typeface="Times New Roman" pitchFamily="18" charset="0"/>
            </a:endParaRPr>
          </a:p>
        </p:txBody>
      </p:sp>
      <p:sp>
        <p:nvSpPr>
          <p:cNvPr id="133" name="Freeform 176">
            <a:extLst>
              <a:ext uri="{FF2B5EF4-FFF2-40B4-BE49-F238E27FC236}">
                <a16:creationId xmlns:a16="http://schemas.microsoft.com/office/drawing/2014/main" id="{746752B9-CECB-4C9A-A00A-72E5D9518961}"/>
              </a:ext>
            </a:extLst>
          </p:cNvPr>
          <p:cNvSpPr/>
          <p:nvPr/>
        </p:nvSpPr>
        <p:spPr>
          <a:xfrm rot="282901">
            <a:off x="7495769" y="5360167"/>
            <a:ext cx="217544" cy="751263"/>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161925 w 173831"/>
              <a:gd name="connsiteY0" fmla="*/ 0 h 742950"/>
              <a:gd name="connsiteX1" fmla="*/ 142875 w 173831"/>
              <a:gd name="connsiteY1" fmla="*/ 419100 h 742950"/>
              <a:gd name="connsiteX2" fmla="*/ 0 w 173831"/>
              <a:gd name="connsiteY2" fmla="*/ 742950 h 742950"/>
            </a:gdLst>
            <a:ahLst/>
            <a:cxnLst>
              <a:cxn ang="0">
                <a:pos x="connsiteX0" y="connsiteY0"/>
              </a:cxn>
              <a:cxn ang="0">
                <a:pos x="connsiteX1" y="connsiteY1"/>
              </a:cxn>
              <a:cxn ang="0">
                <a:pos x="connsiteX2" y="connsiteY2"/>
              </a:cxn>
            </a:cxnLst>
            <a:rect l="l" t="t" r="r" b="b"/>
            <a:pathLst>
              <a:path w="173831" h="742950">
                <a:moveTo>
                  <a:pt x="161925" y="0"/>
                </a:moveTo>
                <a:cubicBezTo>
                  <a:pt x="173831" y="154781"/>
                  <a:pt x="169862" y="295275"/>
                  <a:pt x="142875" y="419100"/>
                </a:cubicBezTo>
                <a:cubicBezTo>
                  <a:pt x="115888" y="542925"/>
                  <a:pt x="97631" y="678656"/>
                  <a:pt x="0" y="742950"/>
                </a:cubicBezTo>
              </a:path>
            </a:pathLst>
          </a:custGeom>
          <a:noFill/>
          <a:ln w="28575" cmpd="sng">
            <a:solidFill>
              <a:srgbClr val="0000FF"/>
            </a:solidFill>
            <a:round/>
            <a:headEnd type="none" w="med" len="med"/>
            <a:tailEnd type="triangle" w="med" len="med"/>
          </a:ln>
        </p:spPr>
        <p:txBody>
          <a:bodyPr/>
          <a:lstStyle/>
          <a:p>
            <a:endParaRPr lang="en-US" sz="2400">
              <a:latin typeface="Times New Roman" pitchFamily="18" charset="0"/>
            </a:endParaRPr>
          </a:p>
        </p:txBody>
      </p:sp>
      <p:sp>
        <p:nvSpPr>
          <p:cNvPr id="134" name="Oval 133">
            <a:extLst>
              <a:ext uri="{FF2B5EF4-FFF2-40B4-BE49-F238E27FC236}">
                <a16:creationId xmlns:a16="http://schemas.microsoft.com/office/drawing/2014/main" id="{2005572A-B46C-46D6-8A04-5AE8723557C3}"/>
              </a:ext>
            </a:extLst>
          </p:cNvPr>
          <p:cNvSpPr/>
          <p:nvPr/>
        </p:nvSpPr>
        <p:spPr>
          <a:xfrm>
            <a:off x="6829744" y="5665956"/>
            <a:ext cx="934193" cy="7164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9F3B270-AD29-41AB-B8AA-DFFA692789C0}"/>
              </a:ext>
            </a:extLst>
          </p:cNvPr>
          <p:cNvGrpSpPr/>
          <p:nvPr/>
        </p:nvGrpSpPr>
        <p:grpSpPr>
          <a:xfrm>
            <a:off x="6201741" y="2367984"/>
            <a:ext cx="2140575" cy="3376093"/>
            <a:chOff x="4651305" y="1775988"/>
            <a:chExt cx="1605431" cy="2532070"/>
          </a:xfrm>
        </p:grpSpPr>
        <p:cxnSp>
          <p:nvCxnSpPr>
            <p:cNvPr id="3" name="Straight Connector 2">
              <a:extLst>
                <a:ext uri="{FF2B5EF4-FFF2-40B4-BE49-F238E27FC236}">
                  <a16:creationId xmlns:a16="http://schemas.microsoft.com/office/drawing/2014/main" id="{1D0423E0-ECCD-4508-AA4C-D4AE5C6F6A97}"/>
                </a:ext>
              </a:extLst>
            </p:cNvPr>
            <p:cNvCxnSpPr>
              <a:cxnSpLocks/>
            </p:cNvCxnSpPr>
            <p:nvPr/>
          </p:nvCxnSpPr>
          <p:spPr>
            <a:xfrm flipH="1">
              <a:off x="5580905" y="2091902"/>
              <a:ext cx="406694" cy="279390"/>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D611CE9-9381-4B08-97E8-83BFF33D867A}"/>
                </a:ext>
              </a:extLst>
            </p:cNvPr>
            <p:cNvCxnSpPr>
              <a:cxnSpLocks/>
            </p:cNvCxnSpPr>
            <p:nvPr/>
          </p:nvCxnSpPr>
          <p:spPr>
            <a:xfrm flipH="1">
              <a:off x="5402916" y="2339384"/>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0388282-8AFF-4195-B611-67B903DE893A}"/>
                </a:ext>
              </a:extLst>
            </p:cNvPr>
            <p:cNvCxnSpPr>
              <a:cxnSpLocks/>
            </p:cNvCxnSpPr>
            <p:nvPr/>
          </p:nvCxnSpPr>
          <p:spPr>
            <a:xfrm flipH="1">
              <a:off x="5963670" y="1775988"/>
              <a:ext cx="293066" cy="3337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1C569C0-B1AD-4100-A6E4-FD4537255A34}"/>
                </a:ext>
              </a:extLst>
            </p:cNvPr>
            <p:cNvCxnSpPr>
              <a:cxnSpLocks/>
            </p:cNvCxnSpPr>
            <p:nvPr/>
          </p:nvCxnSpPr>
          <p:spPr>
            <a:xfrm flipH="1">
              <a:off x="5194256" y="2665964"/>
              <a:ext cx="228171" cy="175947"/>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C53787-E1AA-43B4-9999-00286C079F13}"/>
                </a:ext>
              </a:extLst>
            </p:cNvPr>
            <p:cNvCxnSpPr>
              <a:cxnSpLocks/>
            </p:cNvCxnSpPr>
            <p:nvPr/>
          </p:nvCxnSpPr>
          <p:spPr>
            <a:xfrm flipH="1">
              <a:off x="5016795" y="2826330"/>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6BAF694-DD00-439C-9263-281EA678D33B}"/>
                </a:ext>
              </a:extLst>
            </p:cNvPr>
            <p:cNvCxnSpPr>
              <a:cxnSpLocks/>
            </p:cNvCxnSpPr>
            <p:nvPr/>
          </p:nvCxnSpPr>
          <p:spPr>
            <a:xfrm flipH="1">
              <a:off x="4849486" y="3291052"/>
              <a:ext cx="118064" cy="333046"/>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3A66489-0630-473C-BD10-DFE10B007377}"/>
                </a:ext>
              </a:extLst>
            </p:cNvPr>
            <p:cNvCxnSpPr>
              <a:cxnSpLocks/>
            </p:cNvCxnSpPr>
            <p:nvPr/>
          </p:nvCxnSpPr>
          <p:spPr>
            <a:xfrm flipH="1">
              <a:off x="4651305" y="4054455"/>
              <a:ext cx="171894" cy="25360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98C8073-4461-40E6-8F24-FF8555E69839}"/>
                </a:ext>
              </a:extLst>
            </p:cNvPr>
            <p:cNvCxnSpPr>
              <a:cxnSpLocks/>
            </p:cNvCxnSpPr>
            <p:nvPr/>
          </p:nvCxnSpPr>
          <p:spPr>
            <a:xfrm flipH="1">
              <a:off x="4802627" y="3598021"/>
              <a:ext cx="55231" cy="503682"/>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37521345-BF0A-41B9-9BA7-A388076E2B0D}"/>
              </a:ext>
            </a:extLst>
          </p:cNvPr>
          <p:cNvSpPr/>
          <p:nvPr/>
        </p:nvSpPr>
        <p:spPr>
          <a:xfrm rot="1634699">
            <a:off x="6590497" y="4207145"/>
            <a:ext cx="119907" cy="206108"/>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1" name="Oval 190"/>
          <p:cNvSpPr/>
          <p:nvPr/>
        </p:nvSpPr>
        <p:spPr>
          <a:xfrm rot="1220648">
            <a:off x="5972874" y="3554227"/>
            <a:ext cx="1160199" cy="24935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A853B8F3-FA83-4D92-B7D1-64B4B5B9FABD}"/>
              </a:ext>
            </a:extLst>
          </p:cNvPr>
          <p:cNvSpPr txBox="1"/>
          <p:nvPr/>
        </p:nvSpPr>
        <p:spPr>
          <a:xfrm>
            <a:off x="1289222" y="6441922"/>
            <a:ext cx="9679460" cy="461665"/>
          </a:xfrm>
          <a:prstGeom prst="rect">
            <a:avLst/>
          </a:prstGeom>
          <a:noFill/>
        </p:spPr>
        <p:txBody>
          <a:bodyPr wrap="square" rtlCol="0">
            <a:spAutoFit/>
          </a:bodyPr>
          <a:lstStyle/>
          <a:p>
            <a:r>
              <a:rPr lang="en-US" sz="2400">
                <a:solidFill>
                  <a:schemeClr val="bg1"/>
                </a:solidFill>
              </a:rPr>
              <a:t>DRAFT for comment 12/10/2021.  This has not been approved by the SCC.</a:t>
            </a:r>
          </a:p>
        </p:txBody>
      </p:sp>
      <p:sp>
        <p:nvSpPr>
          <p:cNvPr id="5" name="Title 4">
            <a:extLst>
              <a:ext uri="{FF2B5EF4-FFF2-40B4-BE49-F238E27FC236}">
                <a16:creationId xmlns:a16="http://schemas.microsoft.com/office/drawing/2014/main" id="{62AAA184-BF18-41C9-95BC-5D251646C58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1781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reeform 4"/>
          <p:cNvSpPr>
            <a:spLocks/>
          </p:cNvSpPr>
          <p:nvPr/>
        </p:nvSpPr>
        <p:spPr bwMode="auto">
          <a:xfrm>
            <a:off x="1524000" y="914401"/>
            <a:ext cx="8985728" cy="5421313"/>
          </a:xfrm>
          <a:custGeom>
            <a:avLst/>
            <a:gdLst>
              <a:gd name="T0" fmla="*/ 2147483647 w 12925"/>
              <a:gd name="T1" fmla="*/ 764886084 h 12672"/>
              <a:gd name="T2" fmla="*/ 0 w 12925"/>
              <a:gd name="T3" fmla="*/ 0 h 12672"/>
              <a:gd name="T4" fmla="*/ 0 w 12925"/>
              <a:gd name="T5" fmla="*/ 337910183 h 12672"/>
              <a:gd name="T6" fmla="*/ 0 w 12925"/>
              <a:gd name="T7" fmla="*/ 772982928 h 12672"/>
              <a:gd name="T8" fmla="*/ 0 w 12925"/>
              <a:gd name="T9" fmla="*/ 1380429326 h 12672"/>
              <a:gd name="T10" fmla="*/ 0 w 12925"/>
              <a:gd name="T11" fmla="*/ 1649786004 h 12672"/>
              <a:gd name="T12" fmla="*/ 1078531211 w 12925"/>
              <a:gd name="T13" fmla="*/ 1824858640 h 12672"/>
              <a:gd name="T14" fmla="*/ 2147483647 w 12925"/>
              <a:gd name="T15" fmla="*/ 2147483647 h 12672"/>
              <a:gd name="T16" fmla="*/ 2147483647 w 12925"/>
              <a:gd name="T17" fmla="*/ 2147483647 h 12672"/>
              <a:gd name="T18" fmla="*/ 2147483647 w 12925"/>
              <a:gd name="T19" fmla="*/ 767585173 h 12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25"/>
              <a:gd name="T31" fmla="*/ 0 h 12672"/>
              <a:gd name="T32" fmla="*/ 12925 w 12925"/>
              <a:gd name="T33" fmla="*/ 12672 h 12672"/>
              <a:gd name="connsiteX0" fmla="*/ 12925 w 12925"/>
              <a:gd name="connsiteY0" fmla="*/ 4251 h 12672"/>
              <a:gd name="connsiteX1" fmla="*/ 0 w 12925"/>
              <a:gd name="connsiteY1" fmla="*/ 0 h 12672"/>
              <a:gd name="connsiteX2" fmla="*/ 0 w 12925"/>
              <a:gd name="connsiteY2" fmla="*/ 1878 h 12672"/>
              <a:gd name="connsiteX3" fmla="*/ 0 w 12925"/>
              <a:gd name="connsiteY3" fmla="*/ 4296 h 12672"/>
              <a:gd name="connsiteX4" fmla="*/ 0 w 12925"/>
              <a:gd name="connsiteY4" fmla="*/ 7672 h 12672"/>
              <a:gd name="connsiteX5" fmla="*/ 0 w 12925"/>
              <a:gd name="connsiteY5" fmla="*/ 9169 h 12672"/>
              <a:gd name="connsiteX6" fmla="*/ 2925 w 12925"/>
              <a:gd name="connsiteY6" fmla="*/ 10142 h 12672"/>
              <a:gd name="connsiteX7" fmla="*/ 8292 w 12925"/>
              <a:gd name="connsiteY7" fmla="*/ 12672 h 12672"/>
              <a:gd name="connsiteX8" fmla="*/ 9079 w 12925"/>
              <a:gd name="connsiteY8" fmla="*/ 12578 h 12672"/>
              <a:gd name="connsiteX9" fmla="*/ 12886 w 12925"/>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9169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8996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2" h="12672">
                <a:moveTo>
                  <a:pt x="12912" y="4467"/>
                </a:moveTo>
                <a:lnTo>
                  <a:pt x="0" y="0"/>
                </a:lnTo>
                <a:lnTo>
                  <a:pt x="0" y="1878"/>
                </a:lnTo>
                <a:lnTo>
                  <a:pt x="0" y="4296"/>
                </a:lnTo>
                <a:lnTo>
                  <a:pt x="0" y="7672"/>
                </a:lnTo>
                <a:lnTo>
                  <a:pt x="0" y="8996"/>
                </a:lnTo>
                <a:lnTo>
                  <a:pt x="2925" y="10142"/>
                </a:lnTo>
                <a:lnTo>
                  <a:pt x="8292" y="12672"/>
                </a:lnTo>
                <a:lnTo>
                  <a:pt x="9079" y="12578"/>
                </a:lnTo>
                <a:lnTo>
                  <a:pt x="12886" y="4482"/>
                </a:lnTo>
              </a:path>
            </a:pathLst>
          </a:custGeom>
          <a:solidFill>
            <a:srgbClr val="33CC33"/>
          </a:solidFill>
          <a:ln w="9525">
            <a:solidFill>
              <a:schemeClr val="tx1"/>
            </a:solidFill>
            <a:round/>
            <a:headEnd/>
            <a:tailEnd/>
          </a:ln>
        </p:spPr>
        <p:txBody>
          <a:bodyPr/>
          <a:lstStyle/>
          <a:p>
            <a:endParaRPr lang="en-US" sz="3200">
              <a:solidFill>
                <a:srgbClr val="000000"/>
              </a:solidFill>
            </a:endParaRPr>
          </a:p>
        </p:txBody>
      </p:sp>
      <p:sp>
        <p:nvSpPr>
          <p:cNvPr id="17418" name="Freeform 5"/>
          <p:cNvSpPr>
            <a:spLocks/>
          </p:cNvSpPr>
          <p:nvPr/>
        </p:nvSpPr>
        <p:spPr bwMode="auto">
          <a:xfrm>
            <a:off x="1524002" y="4337031"/>
            <a:ext cx="6327775" cy="2341583"/>
          </a:xfrm>
          <a:custGeom>
            <a:avLst/>
            <a:gdLst>
              <a:gd name="T0" fmla="*/ 1724564005 w 15111"/>
              <a:gd name="T1" fmla="*/ 282701058 h 13487"/>
              <a:gd name="T2" fmla="*/ 914547191 w 15111"/>
              <a:gd name="T3" fmla="*/ 172383352 h 13487"/>
              <a:gd name="T4" fmla="*/ 0 w 15111"/>
              <a:gd name="T5" fmla="*/ 41377067 h 13487"/>
              <a:gd name="T6" fmla="*/ 0 w 15111"/>
              <a:gd name="T7" fmla="*/ 0 h 13487"/>
              <a:gd name="T8" fmla="*/ 75134402 w 15111"/>
              <a:gd name="T9" fmla="*/ 0 h 13487"/>
              <a:gd name="T10" fmla="*/ 244921920 w 15111"/>
              <a:gd name="T11" fmla="*/ 28968113 h 13487"/>
              <a:gd name="T12" fmla="*/ 303712542 w 15111"/>
              <a:gd name="T13" fmla="*/ 27584756 h 13487"/>
              <a:gd name="T14" fmla="*/ 352743818 w 15111"/>
              <a:gd name="T15" fmla="*/ 49656646 h 13487"/>
              <a:gd name="T16" fmla="*/ 437637631 w 15111"/>
              <a:gd name="T17" fmla="*/ 51019154 h 13487"/>
              <a:gd name="T18" fmla="*/ 551926669 w 15111"/>
              <a:gd name="T19" fmla="*/ 74474391 h 13487"/>
              <a:gd name="T20" fmla="*/ 663040773 w 15111"/>
              <a:gd name="T21" fmla="*/ 78603775 h 13487"/>
              <a:gd name="T22" fmla="*/ 770745570 w 15111"/>
              <a:gd name="T23" fmla="*/ 63427954 h 13487"/>
              <a:gd name="T24" fmla="*/ 826360915 w 15111"/>
              <a:gd name="T25" fmla="*/ 81349639 h 13487"/>
              <a:gd name="T26" fmla="*/ 872099985 w 15111"/>
              <a:gd name="T27" fmla="*/ 91012720 h 13487"/>
              <a:gd name="T28" fmla="*/ 878567125 w 15111"/>
              <a:gd name="T29" fmla="*/ 106188522 h 13487"/>
              <a:gd name="T30" fmla="*/ 922660263 w 15111"/>
              <a:gd name="T31" fmla="*/ 106649641 h 13487"/>
              <a:gd name="T32" fmla="*/ 1040829242 w 15111"/>
              <a:gd name="T33" fmla="*/ 139285846 h 13487"/>
              <a:gd name="T34" fmla="*/ 1217671570 w 15111"/>
              <a:gd name="T35" fmla="*/ 148927934 h 13487"/>
              <a:gd name="T36" fmla="*/ 1403920398 w 15111"/>
              <a:gd name="T37" fmla="*/ 164334259 h 13487"/>
              <a:gd name="T38" fmla="*/ 1540550216 w 15111"/>
              <a:gd name="T39" fmla="*/ 194895503 h 13487"/>
              <a:gd name="T40" fmla="*/ 1698344314 w 15111"/>
              <a:gd name="T41" fmla="*/ 216506265 h 13487"/>
              <a:gd name="T42" fmla="*/ 1776770215 w 15111"/>
              <a:gd name="T43" fmla="*/ 227531709 h 13487"/>
              <a:gd name="T44" fmla="*/ 1724564005 w 15111"/>
              <a:gd name="T45" fmla="*/ 238578145 h 13487"/>
              <a:gd name="T46" fmla="*/ 1724564005 w 15111"/>
              <a:gd name="T47" fmla="*/ 282701058 h 13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1"/>
              <a:gd name="T73" fmla="*/ 0 h 13487"/>
              <a:gd name="T74" fmla="*/ 15111 w 15111"/>
              <a:gd name="T75" fmla="*/ 13487 h 13487"/>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2083 w 15111"/>
              <a:gd name="connsiteY5" fmla="*/ 1954 h 14059"/>
              <a:gd name="connsiteX6" fmla="*/ 2583 w 15111"/>
              <a:gd name="connsiteY6" fmla="*/ 1888 h 14059"/>
              <a:gd name="connsiteX7" fmla="*/ 3000 w 15111"/>
              <a:gd name="connsiteY7" fmla="*/ 2941 h 14059"/>
              <a:gd name="connsiteX8" fmla="*/ 3722 w 15111"/>
              <a:gd name="connsiteY8" fmla="*/ 3006 h 14059"/>
              <a:gd name="connsiteX9" fmla="*/ 4694 w 15111"/>
              <a:gd name="connsiteY9" fmla="*/ 4125 h 14059"/>
              <a:gd name="connsiteX10" fmla="*/ 5639 w 15111"/>
              <a:gd name="connsiteY10" fmla="*/ 4322 h 14059"/>
              <a:gd name="connsiteX11" fmla="*/ 6555 w 15111"/>
              <a:gd name="connsiteY11" fmla="*/ 3598 h 14059"/>
              <a:gd name="connsiteX12" fmla="*/ 7028 w 15111"/>
              <a:gd name="connsiteY12" fmla="*/ 4453 h 14059"/>
              <a:gd name="connsiteX13" fmla="*/ 7417 w 15111"/>
              <a:gd name="connsiteY13" fmla="*/ 4914 h 14059"/>
              <a:gd name="connsiteX14" fmla="*/ 7472 w 15111"/>
              <a:gd name="connsiteY14" fmla="*/ 5638 h 14059"/>
              <a:gd name="connsiteX15" fmla="*/ 7847 w 15111"/>
              <a:gd name="connsiteY15" fmla="*/ 5660 h 14059"/>
              <a:gd name="connsiteX16" fmla="*/ 8852 w 15111"/>
              <a:gd name="connsiteY16" fmla="*/ 7217 h 14059"/>
              <a:gd name="connsiteX17" fmla="*/ 10356 w 15111"/>
              <a:gd name="connsiteY17" fmla="*/ 7677 h 14059"/>
              <a:gd name="connsiteX18" fmla="*/ 11940 w 15111"/>
              <a:gd name="connsiteY18" fmla="*/ 8412 h 14059"/>
              <a:gd name="connsiteX19" fmla="*/ 13102 w 15111"/>
              <a:gd name="connsiteY19" fmla="*/ 9870 h 14059"/>
              <a:gd name="connsiteX20" fmla="*/ 14444 w 15111"/>
              <a:gd name="connsiteY20" fmla="*/ 10901 h 14059"/>
              <a:gd name="connsiteX21" fmla="*/ 15111 w 15111"/>
              <a:gd name="connsiteY21" fmla="*/ 11427 h 14059"/>
              <a:gd name="connsiteX22" fmla="*/ 14667 w 15111"/>
              <a:gd name="connsiteY22" fmla="*/ 11954 h 14059"/>
              <a:gd name="connsiteX23" fmla="*/ 14667 w 15111"/>
              <a:gd name="connsiteY23" fmla="*/ 14059 h 14059"/>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1365 w 15111"/>
              <a:gd name="connsiteY5" fmla="*/ 839 h 14059"/>
              <a:gd name="connsiteX6" fmla="*/ 2083 w 15111"/>
              <a:gd name="connsiteY6" fmla="*/ 1954 h 14059"/>
              <a:gd name="connsiteX7" fmla="*/ 2583 w 15111"/>
              <a:gd name="connsiteY7" fmla="*/ 1888 h 14059"/>
              <a:gd name="connsiteX8" fmla="*/ 3000 w 15111"/>
              <a:gd name="connsiteY8" fmla="*/ 2941 h 14059"/>
              <a:gd name="connsiteX9" fmla="*/ 3722 w 15111"/>
              <a:gd name="connsiteY9" fmla="*/ 3006 h 14059"/>
              <a:gd name="connsiteX10" fmla="*/ 4694 w 15111"/>
              <a:gd name="connsiteY10" fmla="*/ 4125 h 14059"/>
              <a:gd name="connsiteX11" fmla="*/ 5639 w 15111"/>
              <a:gd name="connsiteY11" fmla="*/ 4322 h 14059"/>
              <a:gd name="connsiteX12" fmla="*/ 6555 w 15111"/>
              <a:gd name="connsiteY12" fmla="*/ 3598 h 14059"/>
              <a:gd name="connsiteX13" fmla="*/ 7028 w 15111"/>
              <a:gd name="connsiteY13" fmla="*/ 4453 h 14059"/>
              <a:gd name="connsiteX14" fmla="*/ 7417 w 15111"/>
              <a:gd name="connsiteY14" fmla="*/ 4914 h 14059"/>
              <a:gd name="connsiteX15" fmla="*/ 7472 w 15111"/>
              <a:gd name="connsiteY15" fmla="*/ 5638 h 14059"/>
              <a:gd name="connsiteX16" fmla="*/ 7847 w 15111"/>
              <a:gd name="connsiteY16" fmla="*/ 5660 h 14059"/>
              <a:gd name="connsiteX17" fmla="*/ 8852 w 15111"/>
              <a:gd name="connsiteY17" fmla="*/ 7217 h 14059"/>
              <a:gd name="connsiteX18" fmla="*/ 10356 w 15111"/>
              <a:gd name="connsiteY18" fmla="*/ 7677 h 14059"/>
              <a:gd name="connsiteX19" fmla="*/ 11940 w 15111"/>
              <a:gd name="connsiteY19" fmla="*/ 8412 h 14059"/>
              <a:gd name="connsiteX20" fmla="*/ 13102 w 15111"/>
              <a:gd name="connsiteY20" fmla="*/ 9870 h 14059"/>
              <a:gd name="connsiteX21" fmla="*/ 14444 w 15111"/>
              <a:gd name="connsiteY21" fmla="*/ 10901 h 14059"/>
              <a:gd name="connsiteX22" fmla="*/ 15111 w 15111"/>
              <a:gd name="connsiteY22" fmla="*/ 11427 h 14059"/>
              <a:gd name="connsiteX23" fmla="*/ 14667 w 15111"/>
              <a:gd name="connsiteY23" fmla="*/ 11954 h 14059"/>
              <a:gd name="connsiteX24" fmla="*/ 14667 w 15111"/>
              <a:gd name="connsiteY24" fmla="*/ 14059 h 1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1" h="14059">
                <a:moveTo>
                  <a:pt x="14667" y="14059"/>
                </a:moveTo>
                <a:lnTo>
                  <a:pt x="7778" y="8796"/>
                </a:lnTo>
                <a:lnTo>
                  <a:pt x="0" y="2546"/>
                </a:lnTo>
                <a:lnTo>
                  <a:pt x="0" y="572"/>
                </a:lnTo>
                <a:lnTo>
                  <a:pt x="0" y="0"/>
                </a:lnTo>
                <a:lnTo>
                  <a:pt x="1365" y="839"/>
                </a:lnTo>
                <a:lnTo>
                  <a:pt x="2083" y="1954"/>
                </a:lnTo>
                <a:lnTo>
                  <a:pt x="2583" y="1888"/>
                </a:lnTo>
                <a:lnTo>
                  <a:pt x="3000" y="2941"/>
                </a:lnTo>
                <a:lnTo>
                  <a:pt x="3722" y="3006"/>
                </a:lnTo>
                <a:lnTo>
                  <a:pt x="4694" y="4125"/>
                </a:lnTo>
                <a:lnTo>
                  <a:pt x="5639" y="4322"/>
                </a:lnTo>
                <a:lnTo>
                  <a:pt x="6555" y="3598"/>
                </a:lnTo>
                <a:lnTo>
                  <a:pt x="7028" y="4453"/>
                </a:lnTo>
                <a:lnTo>
                  <a:pt x="7417" y="4914"/>
                </a:lnTo>
                <a:cubicBezTo>
                  <a:pt x="7435" y="5155"/>
                  <a:pt x="7454" y="5397"/>
                  <a:pt x="7472" y="5638"/>
                </a:cubicBezTo>
                <a:lnTo>
                  <a:pt x="7847" y="5660"/>
                </a:lnTo>
                <a:lnTo>
                  <a:pt x="8852" y="7217"/>
                </a:lnTo>
                <a:lnTo>
                  <a:pt x="10356" y="7677"/>
                </a:lnTo>
                <a:lnTo>
                  <a:pt x="11940" y="8412"/>
                </a:lnTo>
                <a:lnTo>
                  <a:pt x="13102" y="9870"/>
                </a:lnTo>
                <a:lnTo>
                  <a:pt x="14444" y="10901"/>
                </a:lnTo>
                <a:lnTo>
                  <a:pt x="15111" y="11427"/>
                </a:lnTo>
                <a:lnTo>
                  <a:pt x="14667" y="11954"/>
                </a:lnTo>
                <a:lnTo>
                  <a:pt x="14667" y="14059"/>
                </a:lnTo>
                <a:close/>
              </a:path>
            </a:pathLst>
          </a:custGeom>
          <a:solidFill>
            <a:srgbClr val="0066FF"/>
          </a:solidFill>
          <a:ln w="9525">
            <a:solidFill>
              <a:schemeClr val="tx1"/>
            </a:solidFill>
            <a:round/>
            <a:headEnd/>
            <a:tailEnd/>
          </a:ln>
        </p:spPr>
        <p:txBody>
          <a:bodyPr/>
          <a:lstStyle/>
          <a:p>
            <a:endParaRPr lang="en-US" sz="3200">
              <a:solidFill>
                <a:srgbClr val="000000"/>
              </a:solidFill>
            </a:endParaRPr>
          </a:p>
        </p:txBody>
      </p:sp>
      <p:sp>
        <p:nvSpPr>
          <p:cNvPr id="17419" name="Line 6"/>
          <p:cNvSpPr>
            <a:spLocks noChangeShapeType="1"/>
          </p:cNvSpPr>
          <p:nvPr/>
        </p:nvSpPr>
        <p:spPr bwMode="auto">
          <a:xfrm>
            <a:off x="1524002" y="4450080"/>
            <a:ext cx="6175375" cy="1923733"/>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20" name="Freeform 7"/>
          <p:cNvSpPr>
            <a:spLocks/>
          </p:cNvSpPr>
          <p:nvPr/>
        </p:nvSpPr>
        <p:spPr bwMode="auto">
          <a:xfrm>
            <a:off x="7696202" y="2834640"/>
            <a:ext cx="2822575" cy="3843973"/>
          </a:xfrm>
          <a:custGeom>
            <a:avLst/>
            <a:gdLst>
              <a:gd name="T0" fmla="*/ 0 w 1776"/>
              <a:gd name="T1" fmla="*/ 3892550 h 2452"/>
              <a:gd name="T2" fmla="*/ 2819400 w 1776"/>
              <a:gd name="T3" fmla="*/ 2444750 h 2452"/>
              <a:gd name="T4" fmla="*/ 2816225 w 1776"/>
              <a:gd name="T5" fmla="*/ 0 h 2452"/>
              <a:gd name="T6" fmla="*/ 2233613 w 1776"/>
              <a:gd name="T7" fmla="*/ 290512 h 2452"/>
              <a:gd name="T8" fmla="*/ 1755775 w 1776"/>
              <a:gd name="T9" fmla="*/ 808037 h 2452"/>
              <a:gd name="T10" fmla="*/ 1398588 w 1776"/>
              <a:gd name="T11" fmla="*/ 1484312 h 2452"/>
              <a:gd name="T12" fmla="*/ 947738 w 1776"/>
              <a:gd name="T13" fmla="*/ 2332037 h 2452"/>
              <a:gd name="T14" fmla="*/ 762000 w 1776"/>
              <a:gd name="T15" fmla="*/ 2770187 h 2452"/>
              <a:gd name="T16" fmla="*/ 496888 w 1776"/>
              <a:gd name="T17" fmla="*/ 3206749 h 2452"/>
              <a:gd name="T18" fmla="*/ 152400 w 1776"/>
              <a:gd name="T19" fmla="*/ 3511550 h 2452"/>
              <a:gd name="T20" fmla="*/ 0 w 1776"/>
              <a:gd name="T21" fmla="*/ 3587750 h 2452"/>
              <a:gd name="T22" fmla="*/ 0 w 1776"/>
              <a:gd name="T23" fmla="*/ 3892550 h 2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2452"/>
              <a:gd name="T38" fmla="*/ 1776 w 1776"/>
              <a:gd name="T39" fmla="*/ 2452 h 2452"/>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762 w 10000"/>
              <a:gd name="connsiteY8" fmla="*/ 8238 h 10000"/>
              <a:gd name="connsiteX9" fmla="*/ 541 w 10000"/>
              <a:gd name="connsiteY9" fmla="*/ 9021 h 10000"/>
              <a:gd name="connsiteX10" fmla="*/ 0 w 10000"/>
              <a:gd name="connsiteY10" fmla="*/ 9217 h 10000"/>
              <a:gd name="connsiteX11" fmla="*/ 0 w 10000"/>
              <a:gd name="connsiteY11" fmla="*/ 10000 h 10000"/>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060 w 10000"/>
              <a:gd name="connsiteY8" fmla="*/ 8119 h 10000"/>
              <a:gd name="connsiteX9" fmla="*/ 541 w 10000"/>
              <a:gd name="connsiteY9" fmla="*/ 9021 h 10000"/>
              <a:gd name="connsiteX10" fmla="*/ 0 w 10000"/>
              <a:gd name="connsiteY10" fmla="*/ 9217 h 10000"/>
              <a:gd name="connsiteX11" fmla="*/ 0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10000"/>
                </a:moveTo>
                <a:lnTo>
                  <a:pt x="10000" y="6281"/>
                </a:lnTo>
                <a:cubicBezTo>
                  <a:pt x="9996" y="4187"/>
                  <a:pt x="9993" y="2094"/>
                  <a:pt x="9989" y="0"/>
                </a:cubicBezTo>
                <a:lnTo>
                  <a:pt x="7922" y="746"/>
                </a:lnTo>
                <a:lnTo>
                  <a:pt x="6227" y="2076"/>
                </a:lnTo>
                <a:lnTo>
                  <a:pt x="4961" y="3813"/>
                </a:lnTo>
                <a:lnTo>
                  <a:pt x="3361" y="5991"/>
                </a:lnTo>
                <a:lnTo>
                  <a:pt x="2136" y="6998"/>
                </a:lnTo>
                <a:cubicBezTo>
                  <a:pt x="2011" y="7411"/>
                  <a:pt x="1185" y="7706"/>
                  <a:pt x="1060" y="8119"/>
                </a:cubicBezTo>
                <a:lnTo>
                  <a:pt x="541" y="9021"/>
                </a:lnTo>
                <a:lnTo>
                  <a:pt x="0" y="9217"/>
                </a:lnTo>
                <a:lnTo>
                  <a:pt x="0" y="10000"/>
                </a:lnTo>
                <a:close/>
              </a:path>
            </a:pathLst>
          </a:custGeom>
          <a:solidFill>
            <a:srgbClr val="996633"/>
          </a:solidFill>
          <a:ln w="9525">
            <a:solidFill>
              <a:schemeClr val="tx1"/>
            </a:solidFill>
            <a:round/>
            <a:headEnd/>
            <a:tailEnd/>
          </a:ln>
        </p:spPr>
        <p:txBody>
          <a:bodyPr/>
          <a:lstStyle/>
          <a:p>
            <a:endParaRPr lang="en-US" sz="3200">
              <a:solidFill>
                <a:srgbClr val="000000"/>
              </a:solidFill>
            </a:endParaRPr>
          </a:p>
        </p:txBody>
      </p:sp>
      <p:sp>
        <p:nvSpPr>
          <p:cNvPr id="17421" name="Freeform 8"/>
          <p:cNvSpPr>
            <a:spLocks/>
          </p:cNvSpPr>
          <p:nvPr/>
        </p:nvSpPr>
        <p:spPr bwMode="auto">
          <a:xfrm>
            <a:off x="7997825" y="2798764"/>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2" name="Freeform 9"/>
          <p:cNvSpPr>
            <a:spLocks/>
          </p:cNvSpPr>
          <p:nvPr/>
        </p:nvSpPr>
        <p:spPr bwMode="auto">
          <a:xfrm>
            <a:off x="8613776" y="30972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3" name="Freeform 10"/>
          <p:cNvSpPr>
            <a:spLocks/>
          </p:cNvSpPr>
          <p:nvPr/>
        </p:nvSpPr>
        <p:spPr bwMode="auto">
          <a:xfrm>
            <a:off x="6751639" y="25638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4" name="Freeform 11"/>
          <p:cNvSpPr>
            <a:spLocks/>
          </p:cNvSpPr>
          <p:nvPr/>
        </p:nvSpPr>
        <p:spPr bwMode="auto">
          <a:xfrm>
            <a:off x="8156575" y="26400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5" name="Freeform 12"/>
          <p:cNvSpPr>
            <a:spLocks/>
          </p:cNvSpPr>
          <p:nvPr/>
        </p:nvSpPr>
        <p:spPr bwMode="auto">
          <a:xfrm>
            <a:off x="6099175" y="28686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6" name="Line 13"/>
          <p:cNvSpPr>
            <a:spLocks noChangeShapeType="1"/>
          </p:cNvSpPr>
          <p:nvPr/>
        </p:nvSpPr>
        <p:spPr bwMode="auto">
          <a:xfrm>
            <a:off x="4575175" y="53070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27" name="Line 14"/>
          <p:cNvSpPr>
            <a:spLocks noChangeShapeType="1"/>
          </p:cNvSpPr>
          <p:nvPr/>
        </p:nvSpPr>
        <p:spPr bwMode="auto">
          <a:xfrm>
            <a:off x="6670675" y="59039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28" name="Line 15"/>
          <p:cNvSpPr>
            <a:spLocks noChangeShapeType="1"/>
          </p:cNvSpPr>
          <p:nvPr/>
        </p:nvSpPr>
        <p:spPr bwMode="auto">
          <a:xfrm>
            <a:off x="6403975" y="58404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29" name="Line 16"/>
          <p:cNvSpPr>
            <a:spLocks noChangeShapeType="1"/>
          </p:cNvSpPr>
          <p:nvPr/>
        </p:nvSpPr>
        <p:spPr bwMode="auto">
          <a:xfrm>
            <a:off x="6937375" y="6081714"/>
            <a:ext cx="457200" cy="1397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0" name="Line 17"/>
          <p:cNvSpPr>
            <a:spLocks noChangeShapeType="1"/>
          </p:cNvSpPr>
          <p:nvPr/>
        </p:nvSpPr>
        <p:spPr bwMode="auto">
          <a:xfrm>
            <a:off x="5641975" y="59166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1" name="Line 18"/>
          <p:cNvSpPr>
            <a:spLocks noChangeShapeType="1"/>
          </p:cNvSpPr>
          <p:nvPr/>
        </p:nvSpPr>
        <p:spPr bwMode="auto">
          <a:xfrm>
            <a:off x="4879975" y="56118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2" name="Line 19"/>
          <p:cNvSpPr>
            <a:spLocks noChangeShapeType="1"/>
          </p:cNvSpPr>
          <p:nvPr/>
        </p:nvSpPr>
        <p:spPr bwMode="auto">
          <a:xfrm>
            <a:off x="6403975" y="60690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3" name="Line 20"/>
          <p:cNvSpPr>
            <a:spLocks noChangeShapeType="1"/>
          </p:cNvSpPr>
          <p:nvPr/>
        </p:nvSpPr>
        <p:spPr bwMode="auto">
          <a:xfrm>
            <a:off x="5413375" y="5764213"/>
            <a:ext cx="533400" cy="1524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4" name="Line 21"/>
          <p:cNvSpPr>
            <a:spLocks noChangeShapeType="1"/>
          </p:cNvSpPr>
          <p:nvPr/>
        </p:nvSpPr>
        <p:spPr bwMode="auto">
          <a:xfrm>
            <a:off x="5260975" y="55356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5" name="Line 22"/>
          <p:cNvSpPr>
            <a:spLocks noChangeShapeType="1"/>
          </p:cNvSpPr>
          <p:nvPr/>
        </p:nvSpPr>
        <p:spPr bwMode="auto">
          <a:xfrm>
            <a:off x="6937375" y="6373813"/>
            <a:ext cx="533400" cy="1524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6" name="Line 23"/>
          <p:cNvSpPr>
            <a:spLocks noChangeShapeType="1"/>
          </p:cNvSpPr>
          <p:nvPr/>
        </p:nvSpPr>
        <p:spPr bwMode="auto">
          <a:xfrm>
            <a:off x="6099175" y="60690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7" name="Line 24"/>
          <p:cNvSpPr>
            <a:spLocks noChangeShapeType="1"/>
          </p:cNvSpPr>
          <p:nvPr/>
        </p:nvSpPr>
        <p:spPr bwMode="auto">
          <a:xfrm>
            <a:off x="4498975" y="53832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8" name="Freeform 25"/>
          <p:cNvSpPr>
            <a:spLocks/>
          </p:cNvSpPr>
          <p:nvPr/>
        </p:nvSpPr>
        <p:spPr bwMode="auto">
          <a:xfrm>
            <a:off x="7242175" y="325913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39" name="Freeform 26"/>
          <p:cNvSpPr>
            <a:spLocks/>
          </p:cNvSpPr>
          <p:nvPr/>
        </p:nvSpPr>
        <p:spPr bwMode="auto">
          <a:xfrm>
            <a:off x="2758684" y="147911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40" name="Freeform 27"/>
          <p:cNvSpPr>
            <a:spLocks/>
          </p:cNvSpPr>
          <p:nvPr/>
        </p:nvSpPr>
        <p:spPr bwMode="auto">
          <a:xfrm>
            <a:off x="7927975" y="3597276"/>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41" name="Freeform 28"/>
          <p:cNvSpPr>
            <a:spLocks/>
          </p:cNvSpPr>
          <p:nvPr/>
        </p:nvSpPr>
        <p:spPr bwMode="auto">
          <a:xfrm>
            <a:off x="6708775" y="25638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42" name="Freeform 30"/>
          <p:cNvSpPr>
            <a:spLocks/>
          </p:cNvSpPr>
          <p:nvPr/>
        </p:nvSpPr>
        <p:spPr bwMode="auto">
          <a:xfrm>
            <a:off x="1524000" y="1893455"/>
            <a:ext cx="7299325" cy="3261159"/>
          </a:xfrm>
          <a:custGeom>
            <a:avLst/>
            <a:gdLst>
              <a:gd name="T0" fmla="*/ 1831088940 w 20356"/>
              <a:gd name="T1" fmla="*/ 404562449 h 21806"/>
              <a:gd name="T2" fmla="*/ 1849346586 w 20356"/>
              <a:gd name="T3" fmla="*/ 404995042 h 21806"/>
              <a:gd name="T4" fmla="*/ 1864760599 w 20356"/>
              <a:gd name="T5" fmla="*/ 397169129 h 21806"/>
              <a:gd name="T6" fmla="*/ 1867604231 w 20356"/>
              <a:gd name="T7" fmla="*/ 359280837 h 21806"/>
              <a:gd name="T8" fmla="*/ 1688697722 w 20356"/>
              <a:gd name="T9" fmla="*/ 337063298 h 21806"/>
              <a:gd name="T10" fmla="*/ 1550251482 w 20356"/>
              <a:gd name="T11" fmla="*/ 305702863 h 21806"/>
              <a:gd name="T12" fmla="*/ 1434832970 w 20356"/>
              <a:gd name="T13" fmla="*/ 284802101 h 21806"/>
              <a:gd name="T14" fmla="*/ 1296386730 w 20356"/>
              <a:gd name="T15" fmla="*/ 274361150 h 21806"/>
              <a:gd name="T16" fmla="*/ 1149224522 w 20356"/>
              <a:gd name="T17" fmla="*/ 232541110 h 21806"/>
              <a:gd name="T18" fmla="*/ 952977550 w 20356"/>
              <a:gd name="T19" fmla="*/ 184211866 h 21806"/>
              <a:gd name="T20" fmla="*/ 736637355 w 20356"/>
              <a:gd name="T21" fmla="*/ 152851431 h 21806"/>
              <a:gd name="T22" fmla="*/ 626999854 w 20356"/>
              <a:gd name="T23" fmla="*/ 113665049 h 21806"/>
              <a:gd name="T24" fmla="*/ 456809011 w 20356"/>
              <a:gd name="T25" fmla="*/ 77093602 h 21806"/>
              <a:gd name="T26" fmla="*/ 321206707 w 20356"/>
              <a:gd name="T27" fmla="*/ 67950689 h 21806"/>
              <a:gd name="T28" fmla="*/ 220193169 w 20356"/>
              <a:gd name="T29" fmla="*/ 35273400 h 21806"/>
              <a:gd name="T30" fmla="*/ 96151034 w 20356"/>
              <a:gd name="T31" fmla="*/ 19602646 h 21806"/>
              <a:gd name="T32" fmla="*/ 3853505 w 20356"/>
              <a:gd name="T33" fmla="*/ 0 h 21806"/>
              <a:gd name="T34" fmla="*/ 3853505 w 20356"/>
              <a:gd name="T35" fmla="*/ 20900702 h 21806"/>
              <a:gd name="T36" fmla="*/ 950133312 w 20356"/>
              <a:gd name="T37" fmla="*/ 232559901 h 21806"/>
              <a:gd name="T38" fmla="*/ 1804115023 w 20356"/>
              <a:gd name="T39" fmla="*/ 410224845 h 218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356"/>
              <a:gd name="T61" fmla="*/ 0 h 21806"/>
              <a:gd name="T62" fmla="*/ 20356 w 20356"/>
              <a:gd name="T63" fmla="*/ 21806 h 218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356" h="21806">
                <a:moveTo>
                  <a:pt x="19958" y="21505"/>
                </a:moveTo>
                <a:lnTo>
                  <a:pt x="20157" y="21528"/>
                </a:lnTo>
                <a:lnTo>
                  <a:pt x="20325" y="21112"/>
                </a:lnTo>
                <a:cubicBezTo>
                  <a:pt x="20335" y="20441"/>
                  <a:pt x="20346" y="19769"/>
                  <a:pt x="20356" y="19098"/>
                </a:cubicBezTo>
                <a:lnTo>
                  <a:pt x="18406" y="17917"/>
                </a:lnTo>
                <a:lnTo>
                  <a:pt x="16897" y="16250"/>
                </a:lnTo>
                <a:lnTo>
                  <a:pt x="15639" y="15139"/>
                </a:lnTo>
                <a:lnTo>
                  <a:pt x="14130" y="14584"/>
                </a:lnTo>
                <a:lnTo>
                  <a:pt x="12526" y="12361"/>
                </a:lnTo>
                <a:lnTo>
                  <a:pt x="10387" y="9792"/>
                </a:lnTo>
                <a:lnTo>
                  <a:pt x="8029" y="8125"/>
                </a:lnTo>
                <a:lnTo>
                  <a:pt x="6834" y="6042"/>
                </a:lnTo>
                <a:lnTo>
                  <a:pt x="4979" y="4098"/>
                </a:lnTo>
                <a:lnTo>
                  <a:pt x="3501" y="3612"/>
                </a:lnTo>
                <a:lnTo>
                  <a:pt x="2400" y="1875"/>
                </a:lnTo>
                <a:lnTo>
                  <a:pt x="1048" y="1042"/>
                </a:lnTo>
                <a:lnTo>
                  <a:pt x="42" y="0"/>
                </a:lnTo>
                <a:cubicBezTo>
                  <a:pt x="0" y="185"/>
                  <a:pt x="84" y="926"/>
                  <a:pt x="42" y="1111"/>
                </a:cubicBezTo>
                <a:lnTo>
                  <a:pt x="10356" y="12362"/>
                </a:lnTo>
                <a:lnTo>
                  <a:pt x="19664" y="21806"/>
                </a:lnTo>
              </a:path>
            </a:pathLst>
          </a:custGeom>
          <a:solidFill>
            <a:srgbClr val="CC9900"/>
          </a:solidFill>
          <a:ln w="9525">
            <a:solidFill>
              <a:schemeClr val="tx1"/>
            </a:solidFill>
            <a:round/>
            <a:headEnd/>
            <a:tailEnd/>
          </a:ln>
        </p:spPr>
        <p:txBody>
          <a:bodyPr/>
          <a:lstStyle/>
          <a:p>
            <a:endParaRPr lang="en-US" sz="3200">
              <a:solidFill>
                <a:srgbClr val="000000"/>
              </a:solidFill>
            </a:endParaRPr>
          </a:p>
        </p:txBody>
      </p:sp>
      <p:sp>
        <p:nvSpPr>
          <p:cNvPr id="146" name="Line 31"/>
          <p:cNvSpPr>
            <a:spLocks noChangeShapeType="1"/>
          </p:cNvSpPr>
          <p:nvPr/>
        </p:nvSpPr>
        <p:spPr bwMode="auto">
          <a:xfrm flipH="1" flipV="1">
            <a:off x="1524001" y="2118592"/>
            <a:ext cx="5578764" cy="2407227"/>
          </a:xfrm>
          <a:prstGeom prst="line">
            <a:avLst/>
          </a:pr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7445" name="Freeform 75"/>
          <p:cNvSpPr>
            <a:spLocks/>
          </p:cNvSpPr>
          <p:nvPr/>
        </p:nvSpPr>
        <p:spPr bwMode="auto">
          <a:xfrm>
            <a:off x="7710490" y="3219451"/>
            <a:ext cx="2817551" cy="3452813"/>
          </a:xfrm>
          <a:custGeom>
            <a:avLst/>
            <a:gdLst>
              <a:gd name="T0" fmla="*/ 127000 w 1773"/>
              <a:gd name="T1" fmla="*/ 2935287 h 2080"/>
              <a:gd name="T2" fmla="*/ 655638 w 1773"/>
              <a:gd name="T3" fmla="*/ 2654300 h 2080"/>
              <a:gd name="T4" fmla="*/ 1041400 w 1773"/>
              <a:gd name="T5" fmla="*/ 2197100 h 2080"/>
              <a:gd name="T6" fmla="*/ 1674813 w 1773"/>
              <a:gd name="T7" fmla="*/ 1203325 h 2080"/>
              <a:gd name="T8" fmla="*/ 2228851 w 1773"/>
              <a:gd name="T9" fmla="*/ 384175 h 2080"/>
              <a:gd name="T10" fmla="*/ 2814638 w 1773"/>
              <a:gd name="T11" fmla="*/ 0 h 2080"/>
              <a:gd name="T12" fmla="*/ 2809876 w 1773"/>
              <a:gd name="T13" fmla="*/ 1860550 h 2080"/>
              <a:gd name="T14" fmla="*/ 0 w 1773"/>
              <a:gd name="T15" fmla="*/ 3302000 h 2080"/>
              <a:gd name="T16" fmla="*/ 127000 w 1773"/>
              <a:gd name="T17" fmla="*/ 2935287 h 2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3"/>
              <a:gd name="T28" fmla="*/ 0 h 2080"/>
              <a:gd name="T29" fmla="*/ 1773 w 1773"/>
              <a:gd name="T30" fmla="*/ 2080 h 2080"/>
              <a:gd name="connsiteX0" fmla="*/ 451 w 10000"/>
              <a:gd name="connsiteY0" fmla="*/ 8889 h 10000"/>
              <a:gd name="connsiteX1" fmla="*/ 2329 w 10000"/>
              <a:gd name="connsiteY1" fmla="*/ 8038 h 10000"/>
              <a:gd name="connsiteX2" fmla="*/ 3700 w 10000"/>
              <a:gd name="connsiteY2" fmla="*/ 6654 h 10000"/>
              <a:gd name="connsiteX3" fmla="*/ 5950 w 10000"/>
              <a:gd name="connsiteY3" fmla="*/ 3644 h 10000"/>
              <a:gd name="connsiteX4" fmla="*/ 7919 w 10000"/>
              <a:gd name="connsiteY4" fmla="*/ 1163 h 10000"/>
              <a:gd name="connsiteX5" fmla="*/ 10000 w 10000"/>
              <a:gd name="connsiteY5" fmla="*/ 0 h 10000"/>
              <a:gd name="connsiteX6" fmla="*/ 9983 w 10000"/>
              <a:gd name="connsiteY6" fmla="*/ 5834 h 10000"/>
              <a:gd name="connsiteX7" fmla="*/ 0 w 10000"/>
              <a:gd name="connsiteY7" fmla="*/ 10000 h 10000"/>
              <a:gd name="connsiteX8" fmla="*/ 451 w 10000"/>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0 w 10016"/>
              <a:gd name="connsiteY7" fmla="*/ 10000 h 10000"/>
              <a:gd name="connsiteX8" fmla="*/ 451 w 10016"/>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0 w 10016"/>
              <a:gd name="connsiteY8" fmla="*/ 10000 h 10000"/>
              <a:gd name="connsiteX9" fmla="*/ 451 w 10016"/>
              <a:gd name="connsiteY9"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0 w 10016"/>
              <a:gd name="connsiteY9" fmla="*/ 10000 h 10000"/>
              <a:gd name="connsiteX10" fmla="*/ 451 w 10016"/>
              <a:gd name="connsiteY10"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0 w 10016"/>
              <a:gd name="connsiteY10" fmla="*/ 10000 h 10000"/>
              <a:gd name="connsiteX11" fmla="*/ 451 w 10016"/>
              <a:gd name="connsiteY11"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3687 w 10016"/>
              <a:gd name="connsiteY10" fmla="*/ 8441 h 10000"/>
              <a:gd name="connsiteX11" fmla="*/ 0 w 10016"/>
              <a:gd name="connsiteY11" fmla="*/ 10000 h 10000"/>
              <a:gd name="connsiteX12" fmla="*/ 451 w 10016"/>
              <a:gd name="connsiteY12" fmla="*/ 88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6" h="10000">
                <a:moveTo>
                  <a:pt x="451" y="8889"/>
                </a:moveTo>
                <a:lnTo>
                  <a:pt x="2329" y="8038"/>
                </a:lnTo>
                <a:lnTo>
                  <a:pt x="3700" y="6654"/>
                </a:lnTo>
                <a:lnTo>
                  <a:pt x="5950" y="3644"/>
                </a:lnTo>
                <a:lnTo>
                  <a:pt x="7919" y="1163"/>
                </a:lnTo>
                <a:lnTo>
                  <a:pt x="10000" y="0"/>
                </a:lnTo>
                <a:cubicBezTo>
                  <a:pt x="9994" y="1878"/>
                  <a:pt x="10016" y="1286"/>
                  <a:pt x="10010" y="3164"/>
                </a:cubicBezTo>
                <a:lnTo>
                  <a:pt x="8699" y="3785"/>
                </a:lnTo>
                <a:lnTo>
                  <a:pt x="6613" y="5661"/>
                </a:lnTo>
                <a:lnTo>
                  <a:pt x="5448" y="7294"/>
                </a:lnTo>
                <a:lnTo>
                  <a:pt x="3687" y="8441"/>
                </a:lnTo>
                <a:lnTo>
                  <a:pt x="0" y="10000"/>
                </a:lnTo>
                <a:lnTo>
                  <a:pt x="451" y="8889"/>
                </a:lnTo>
                <a:close/>
              </a:path>
            </a:pathLst>
          </a:custGeom>
          <a:solidFill>
            <a:srgbClr val="3366FF">
              <a:alpha val="50195"/>
            </a:srgbClr>
          </a:solidFill>
          <a:ln w="9525">
            <a:solidFill>
              <a:schemeClr val="tx1"/>
            </a:solidFill>
            <a:round/>
            <a:headEnd/>
            <a:tailEnd/>
          </a:ln>
        </p:spPr>
        <p:txBody>
          <a:bodyPr/>
          <a:lstStyle/>
          <a:p>
            <a:endParaRPr lang="en-US" sz="3200">
              <a:solidFill>
                <a:srgbClr val="000000"/>
              </a:solidFill>
            </a:endParaRPr>
          </a:p>
        </p:txBody>
      </p:sp>
      <p:sp>
        <p:nvSpPr>
          <p:cNvPr id="17446" name="Freeform 76"/>
          <p:cNvSpPr>
            <a:spLocks/>
          </p:cNvSpPr>
          <p:nvPr/>
        </p:nvSpPr>
        <p:spPr bwMode="auto">
          <a:xfrm>
            <a:off x="7667626" y="6243639"/>
            <a:ext cx="174625" cy="431800"/>
          </a:xfrm>
          <a:custGeom>
            <a:avLst/>
            <a:gdLst>
              <a:gd name="T0" fmla="*/ 0 w 90"/>
              <a:gd name="T1" fmla="*/ 76200 h 240"/>
              <a:gd name="T2" fmla="*/ 0 w 90"/>
              <a:gd name="T3" fmla="*/ 381000 h 240"/>
              <a:gd name="T4" fmla="*/ 85725 w 90"/>
              <a:gd name="T5" fmla="*/ 295275 h 240"/>
              <a:gd name="T6" fmla="*/ 142875 w 90"/>
              <a:gd name="T7" fmla="*/ 0 h 240"/>
              <a:gd name="T8" fmla="*/ 0 w 90"/>
              <a:gd name="T9" fmla="*/ 76200 h 240"/>
              <a:gd name="T10" fmla="*/ 0 60000 65536"/>
              <a:gd name="T11" fmla="*/ 0 60000 65536"/>
              <a:gd name="T12" fmla="*/ 0 60000 65536"/>
              <a:gd name="T13" fmla="*/ 0 60000 65536"/>
              <a:gd name="T14" fmla="*/ 0 60000 65536"/>
              <a:gd name="T15" fmla="*/ 0 w 90"/>
              <a:gd name="T16" fmla="*/ 0 h 240"/>
              <a:gd name="T17" fmla="*/ 90 w 90"/>
              <a:gd name="T18" fmla="*/ 240 h 240"/>
            </a:gdLst>
            <a:ahLst/>
            <a:cxnLst>
              <a:cxn ang="T10">
                <a:pos x="T0" y="T1"/>
              </a:cxn>
              <a:cxn ang="T11">
                <a:pos x="T2" y="T3"/>
              </a:cxn>
              <a:cxn ang="T12">
                <a:pos x="T4" y="T5"/>
              </a:cxn>
              <a:cxn ang="T13">
                <a:pos x="T6" y="T7"/>
              </a:cxn>
              <a:cxn ang="T14">
                <a:pos x="T8" y="T9"/>
              </a:cxn>
            </a:cxnLst>
            <a:rect l="T15" t="T16" r="T17" b="T18"/>
            <a:pathLst>
              <a:path w="90" h="240">
                <a:moveTo>
                  <a:pt x="0" y="48"/>
                </a:moveTo>
                <a:lnTo>
                  <a:pt x="0" y="240"/>
                </a:lnTo>
                <a:lnTo>
                  <a:pt x="54" y="186"/>
                </a:lnTo>
                <a:lnTo>
                  <a:pt x="90" y="0"/>
                </a:lnTo>
                <a:lnTo>
                  <a:pt x="0" y="48"/>
                </a:lnTo>
                <a:close/>
              </a:path>
            </a:pathLst>
          </a:custGeom>
          <a:solidFill>
            <a:srgbClr val="0066FF"/>
          </a:solidFill>
          <a:ln w="9525" cap="flat" cmpd="sng">
            <a:solidFill>
              <a:schemeClr val="tx1"/>
            </a:solidFill>
            <a:prstDash val="solid"/>
            <a:round/>
            <a:headEnd type="none" w="med" len="med"/>
            <a:tailEnd type="none" w="med" len="med"/>
          </a:ln>
        </p:spPr>
        <p:txBody>
          <a:bodyPr/>
          <a:lstStyle/>
          <a:p>
            <a:endParaRPr lang="en-US" sz="3200">
              <a:solidFill>
                <a:srgbClr val="000000"/>
              </a:solidFill>
            </a:endParaRPr>
          </a:p>
        </p:txBody>
      </p:sp>
      <p:sp>
        <p:nvSpPr>
          <p:cNvPr id="17447" name="Freeform 77"/>
          <p:cNvSpPr>
            <a:spLocks/>
          </p:cNvSpPr>
          <p:nvPr/>
        </p:nvSpPr>
        <p:spPr bwMode="auto">
          <a:xfrm>
            <a:off x="9118601" y="4021140"/>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sz="3200">
              <a:solidFill>
                <a:srgbClr val="000000"/>
              </a:solidFill>
            </a:endParaRPr>
          </a:p>
        </p:txBody>
      </p:sp>
      <p:sp>
        <p:nvSpPr>
          <p:cNvPr id="17448" name="Freeform 78"/>
          <p:cNvSpPr>
            <a:spLocks/>
          </p:cNvSpPr>
          <p:nvPr/>
        </p:nvSpPr>
        <p:spPr bwMode="auto">
          <a:xfrm>
            <a:off x="9832975" y="3071814"/>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sz="3200">
              <a:solidFill>
                <a:srgbClr val="000000"/>
              </a:solidFill>
            </a:endParaRPr>
          </a:p>
        </p:txBody>
      </p:sp>
      <p:sp>
        <p:nvSpPr>
          <p:cNvPr id="17454" name="Freeform 39"/>
          <p:cNvSpPr>
            <a:spLocks/>
          </p:cNvSpPr>
          <p:nvPr/>
        </p:nvSpPr>
        <p:spPr bwMode="auto">
          <a:xfrm>
            <a:off x="5946777" y="49926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55" name="Freeform 42"/>
          <p:cNvSpPr>
            <a:spLocks/>
          </p:cNvSpPr>
          <p:nvPr/>
        </p:nvSpPr>
        <p:spPr bwMode="auto">
          <a:xfrm>
            <a:off x="2974977" y="26114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456" name="Freeform 80"/>
          <p:cNvSpPr>
            <a:spLocks/>
          </p:cNvSpPr>
          <p:nvPr/>
        </p:nvSpPr>
        <p:spPr bwMode="auto">
          <a:xfrm>
            <a:off x="8791575" y="4468813"/>
            <a:ext cx="234951" cy="533400"/>
          </a:xfrm>
          <a:custGeom>
            <a:avLst/>
            <a:gdLst>
              <a:gd name="T0" fmla="*/ 234950 w 148"/>
              <a:gd name="T1" fmla="*/ 0 h 336"/>
              <a:gd name="T2" fmla="*/ 114300 w 148"/>
              <a:gd name="T3" fmla="*/ 330200 h 336"/>
              <a:gd name="T4" fmla="*/ 0 w 148"/>
              <a:gd name="T5" fmla="*/ 533400 h 336"/>
              <a:gd name="T6" fmla="*/ 0 60000 65536"/>
              <a:gd name="T7" fmla="*/ 0 60000 65536"/>
              <a:gd name="T8" fmla="*/ 0 60000 65536"/>
              <a:gd name="T9" fmla="*/ 0 w 148"/>
              <a:gd name="T10" fmla="*/ 0 h 336"/>
              <a:gd name="T11" fmla="*/ 148 w 148"/>
              <a:gd name="T12" fmla="*/ 336 h 336"/>
            </a:gdLst>
            <a:ahLst/>
            <a:cxnLst>
              <a:cxn ang="T6">
                <a:pos x="T0" y="T1"/>
              </a:cxn>
              <a:cxn ang="T7">
                <a:pos x="T2" y="T3"/>
              </a:cxn>
              <a:cxn ang="T8">
                <a:pos x="T4" y="T5"/>
              </a:cxn>
            </a:cxnLst>
            <a:rect l="T9" t="T10" r="T11" b="T12"/>
            <a:pathLst>
              <a:path w="148" h="336">
                <a:moveTo>
                  <a:pt x="148" y="0"/>
                </a:moveTo>
                <a:lnTo>
                  <a:pt x="72" y="208"/>
                </a:lnTo>
                <a:lnTo>
                  <a:pt x="0" y="336"/>
                </a:lnTo>
              </a:path>
            </a:pathLst>
          </a:custGeom>
          <a:noFill/>
          <a:ln w="19050" cap="flat" cmpd="sng">
            <a:solidFill>
              <a:srgbClr val="000066"/>
            </a:solidFill>
            <a:prstDash val="dash"/>
            <a:round/>
            <a:headEnd type="none" w="med" len="med"/>
            <a:tailEnd type="triangle" w="med" len="med"/>
          </a:ln>
        </p:spPr>
        <p:txBody>
          <a:bodyPr/>
          <a:lstStyle/>
          <a:p>
            <a:endParaRPr lang="en-US" sz="3200">
              <a:solidFill>
                <a:srgbClr val="000000"/>
              </a:solidFill>
            </a:endParaRPr>
          </a:p>
        </p:txBody>
      </p:sp>
      <p:sp>
        <p:nvSpPr>
          <p:cNvPr id="17459" name="Line 24"/>
          <p:cNvSpPr>
            <a:spLocks noChangeShapeType="1"/>
          </p:cNvSpPr>
          <p:nvPr/>
        </p:nvSpPr>
        <p:spPr bwMode="auto">
          <a:xfrm>
            <a:off x="3851275" y="5240339"/>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0" name="Line 24"/>
          <p:cNvSpPr>
            <a:spLocks noChangeShapeType="1"/>
          </p:cNvSpPr>
          <p:nvPr/>
        </p:nvSpPr>
        <p:spPr bwMode="auto">
          <a:xfrm>
            <a:off x="2519680" y="4718368"/>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1" name="Line 24"/>
          <p:cNvSpPr>
            <a:spLocks noChangeShapeType="1"/>
          </p:cNvSpPr>
          <p:nvPr/>
        </p:nvSpPr>
        <p:spPr bwMode="auto">
          <a:xfrm>
            <a:off x="2681605" y="499459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2" name="Line 24"/>
          <p:cNvSpPr>
            <a:spLocks noChangeShapeType="1"/>
          </p:cNvSpPr>
          <p:nvPr/>
        </p:nvSpPr>
        <p:spPr bwMode="auto">
          <a:xfrm>
            <a:off x="3508375" y="51546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3" name="Line 24"/>
          <p:cNvSpPr>
            <a:spLocks noChangeShapeType="1"/>
          </p:cNvSpPr>
          <p:nvPr/>
        </p:nvSpPr>
        <p:spPr bwMode="auto">
          <a:xfrm>
            <a:off x="4137025" y="540226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4" name="Line 24"/>
          <p:cNvSpPr>
            <a:spLocks noChangeShapeType="1"/>
          </p:cNvSpPr>
          <p:nvPr/>
        </p:nvSpPr>
        <p:spPr bwMode="auto">
          <a:xfrm>
            <a:off x="2319655" y="4813619"/>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5" name="Freeform 8"/>
          <p:cNvSpPr>
            <a:spLocks/>
          </p:cNvSpPr>
          <p:nvPr/>
        </p:nvSpPr>
        <p:spPr bwMode="auto">
          <a:xfrm>
            <a:off x="4689475" y="1998663"/>
            <a:ext cx="793751" cy="812800"/>
          </a:xfrm>
          <a:custGeom>
            <a:avLst/>
            <a:gdLst>
              <a:gd name="T0" fmla="*/ 793750 w 618"/>
              <a:gd name="T1" fmla="*/ 0 h 618"/>
              <a:gd name="T2" fmla="*/ 535589 w 618"/>
              <a:gd name="T3" fmla="*/ 131521 h 618"/>
              <a:gd name="T4" fmla="*/ 328803 w 618"/>
              <a:gd name="T5" fmla="*/ 385357 h 618"/>
              <a:gd name="T6" fmla="*/ 160548 w 618"/>
              <a:gd name="T7" fmla="*/ 648399 h 618"/>
              <a:gd name="T8" fmla="*/ 0 w 618"/>
              <a:gd name="T9" fmla="*/ 812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66" name="Freeform 9"/>
          <p:cNvSpPr>
            <a:spLocks/>
          </p:cNvSpPr>
          <p:nvPr/>
        </p:nvSpPr>
        <p:spPr bwMode="auto">
          <a:xfrm>
            <a:off x="5118101" y="22971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67" name="Freeform 10"/>
          <p:cNvSpPr>
            <a:spLocks/>
          </p:cNvSpPr>
          <p:nvPr/>
        </p:nvSpPr>
        <p:spPr bwMode="auto">
          <a:xfrm>
            <a:off x="3584577" y="1763713"/>
            <a:ext cx="652463" cy="685800"/>
          </a:xfrm>
          <a:custGeom>
            <a:avLst/>
            <a:gdLst>
              <a:gd name="T0" fmla="*/ 652463 w 618"/>
              <a:gd name="T1" fmla="*/ 0 h 618"/>
              <a:gd name="T2" fmla="*/ 440254 w 618"/>
              <a:gd name="T3" fmla="*/ 110971 h 618"/>
              <a:gd name="T4" fmla="*/ 270276 w 618"/>
              <a:gd name="T5" fmla="*/ 325145 h 618"/>
              <a:gd name="T6" fmla="*/ 131971 w 618"/>
              <a:gd name="T7" fmla="*/ 547086 h 618"/>
              <a:gd name="T8" fmla="*/ 0 w 618"/>
              <a:gd name="T9" fmla="*/ 685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68" name="Freeform 11"/>
          <p:cNvSpPr>
            <a:spLocks/>
          </p:cNvSpPr>
          <p:nvPr/>
        </p:nvSpPr>
        <p:spPr bwMode="auto">
          <a:xfrm>
            <a:off x="4660900" y="18399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69" name="Freeform 25"/>
          <p:cNvSpPr>
            <a:spLocks/>
          </p:cNvSpPr>
          <p:nvPr/>
        </p:nvSpPr>
        <p:spPr bwMode="auto">
          <a:xfrm>
            <a:off x="3908426" y="2154240"/>
            <a:ext cx="285751" cy="428625"/>
          </a:xfrm>
          <a:custGeom>
            <a:avLst/>
            <a:gdLst>
              <a:gd name="T0" fmla="*/ 285750 w 618"/>
              <a:gd name="T1" fmla="*/ 0 h 618"/>
              <a:gd name="T2" fmla="*/ 192812 w 618"/>
              <a:gd name="T3" fmla="*/ 69357 h 618"/>
              <a:gd name="T4" fmla="*/ 118369 w 618"/>
              <a:gd name="T5" fmla="*/ 203215 h 618"/>
              <a:gd name="T6" fmla="*/ 57797 w 618"/>
              <a:gd name="T7" fmla="*/ 341929 h 618"/>
              <a:gd name="T8" fmla="*/ 0 w 618"/>
              <a:gd name="T9" fmla="*/ 42862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70" name="Freeform 26"/>
          <p:cNvSpPr>
            <a:spLocks/>
          </p:cNvSpPr>
          <p:nvPr/>
        </p:nvSpPr>
        <p:spPr bwMode="auto">
          <a:xfrm>
            <a:off x="4279900" y="16875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71" name="Freeform 27"/>
          <p:cNvSpPr>
            <a:spLocks/>
          </p:cNvSpPr>
          <p:nvPr/>
        </p:nvSpPr>
        <p:spPr bwMode="auto">
          <a:xfrm>
            <a:off x="4994275" y="23256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72" name="Freeform 28"/>
          <p:cNvSpPr>
            <a:spLocks/>
          </p:cNvSpPr>
          <p:nvPr/>
        </p:nvSpPr>
        <p:spPr bwMode="auto">
          <a:xfrm>
            <a:off x="3336926" y="1763714"/>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73" name="Freeform 27"/>
          <p:cNvSpPr>
            <a:spLocks/>
          </p:cNvSpPr>
          <p:nvPr/>
        </p:nvSpPr>
        <p:spPr bwMode="auto">
          <a:xfrm>
            <a:off x="5727701" y="25542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93" name="Freeform 42"/>
          <p:cNvSpPr>
            <a:spLocks/>
          </p:cNvSpPr>
          <p:nvPr/>
        </p:nvSpPr>
        <p:spPr bwMode="auto">
          <a:xfrm>
            <a:off x="4832351" y="3392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495" name="Freeform 42"/>
          <p:cNvSpPr>
            <a:spLocks/>
          </p:cNvSpPr>
          <p:nvPr/>
        </p:nvSpPr>
        <p:spPr bwMode="auto">
          <a:xfrm>
            <a:off x="6985002" y="43259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496" name="Freeform 42"/>
          <p:cNvSpPr>
            <a:spLocks/>
          </p:cNvSpPr>
          <p:nvPr/>
        </p:nvSpPr>
        <p:spPr bwMode="auto">
          <a:xfrm>
            <a:off x="8185151" y="48498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497" name="Freeform 39"/>
          <p:cNvSpPr>
            <a:spLocks/>
          </p:cNvSpPr>
          <p:nvPr/>
        </p:nvSpPr>
        <p:spPr bwMode="auto">
          <a:xfrm>
            <a:off x="4708526" y="474503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99" name="Freeform 39"/>
          <p:cNvSpPr>
            <a:spLocks/>
          </p:cNvSpPr>
          <p:nvPr/>
        </p:nvSpPr>
        <p:spPr bwMode="auto">
          <a:xfrm>
            <a:off x="2784477" y="324961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504" name="Freeform 28"/>
          <p:cNvSpPr>
            <a:spLocks/>
          </p:cNvSpPr>
          <p:nvPr/>
        </p:nvSpPr>
        <p:spPr bwMode="auto">
          <a:xfrm>
            <a:off x="2465387" y="2916239"/>
            <a:ext cx="409576" cy="571500"/>
          </a:xfrm>
          <a:custGeom>
            <a:avLst/>
            <a:gdLst>
              <a:gd name="T0" fmla="*/ 409576 w 618"/>
              <a:gd name="T1" fmla="*/ 0 h 618"/>
              <a:gd name="T2" fmla="*/ 276364 w 618"/>
              <a:gd name="T3" fmla="*/ 92476 h 618"/>
              <a:gd name="T4" fmla="*/ 169663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pic>
        <p:nvPicPr>
          <p:cNvPr id="17505" name="Picture 3"/>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388029" flipH="1">
            <a:off x="1838324" y="1938337"/>
            <a:ext cx="827088" cy="484187"/>
          </a:xfrm>
          <a:prstGeom prst="rect">
            <a:avLst/>
          </a:prstGeom>
          <a:noFill/>
          <a:ln w="9525">
            <a:noFill/>
            <a:miter lim="800000"/>
            <a:headEnd/>
            <a:tailEnd/>
          </a:ln>
        </p:spPr>
      </p:pic>
      <p:cxnSp>
        <p:nvCxnSpPr>
          <p:cNvPr id="17506" name="Straight Connector 232"/>
          <p:cNvCxnSpPr>
            <a:cxnSpLocks noChangeShapeType="1"/>
          </p:cNvCxnSpPr>
          <p:nvPr/>
        </p:nvCxnSpPr>
        <p:spPr bwMode="auto">
          <a:xfrm flipV="1">
            <a:off x="3616961" y="2975294"/>
            <a:ext cx="88900" cy="195263"/>
          </a:xfrm>
          <a:prstGeom prst="line">
            <a:avLst/>
          </a:prstGeom>
          <a:noFill/>
          <a:ln w="171450" algn="ctr">
            <a:solidFill>
              <a:schemeClr val="tx1"/>
            </a:solidFill>
            <a:round/>
            <a:headEnd/>
            <a:tailEnd/>
          </a:ln>
        </p:spPr>
      </p:cxnSp>
      <p:sp>
        <p:nvSpPr>
          <p:cNvPr id="17507" name="Oval 233"/>
          <p:cNvSpPr>
            <a:spLocks noChangeArrowheads="1"/>
          </p:cNvSpPr>
          <p:nvPr/>
        </p:nvSpPr>
        <p:spPr bwMode="auto">
          <a:xfrm>
            <a:off x="3537585" y="3089594"/>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cxnSp>
        <p:nvCxnSpPr>
          <p:cNvPr id="17508" name="Straight Connector 234"/>
          <p:cNvCxnSpPr>
            <a:cxnSpLocks noChangeShapeType="1"/>
          </p:cNvCxnSpPr>
          <p:nvPr/>
        </p:nvCxnSpPr>
        <p:spPr bwMode="auto">
          <a:xfrm flipV="1">
            <a:off x="5997721" y="4010170"/>
            <a:ext cx="88900" cy="195263"/>
          </a:xfrm>
          <a:prstGeom prst="line">
            <a:avLst/>
          </a:prstGeom>
          <a:noFill/>
          <a:ln w="171450" algn="ctr">
            <a:solidFill>
              <a:schemeClr val="tx1"/>
            </a:solidFill>
            <a:round/>
            <a:headEnd/>
            <a:tailEnd/>
          </a:ln>
        </p:spPr>
      </p:cxnSp>
      <p:sp>
        <p:nvSpPr>
          <p:cNvPr id="17509" name="Oval 235"/>
          <p:cNvSpPr>
            <a:spLocks noChangeArrowheads="1"/>
          </p:cNvSpPr>
          <p:nvPr/>
        </p:nvSpPr>
        <p:spPr bwMode="auto">
          <a:xfrm>
            <a:off x="5916757" y="4124471"/>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pic>
        <p:nvPicPr>
          <p:cNvPr id="17411"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7297" y="1385456"/>
            <a:ext cx="745344" cy="1007225"/>
          </a:xfrm>
          <a:prstGeom prst="rect">
            <a:avLst/>
          </a:prstGeom>
          <a:noFill/>
          <a:ln w="9525">
            <a:noFill/>
            <a:miter lim="800000"/>
            <a:headEnd/>
            <a:tailEnd/>
          </a:ln>
        </p:spPr>
      </p:pic>
      <p:pic>
        <p:nvPicPr>
          <p:cNvPr id="1741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35729" y="1409700"/>
            <a:ext cx="781051" cy="781051"/>
          </a:xfrm>
          <a:prstGeom prst="rect">
            <a:avLst/>
          </a:prstGeom>
          <a:noFill/>
          <a:ln w="9525">
            <a:noFill/>
            <a:miter lim="800000"/>
            <a:headEnd/>
            <a:tailEnd/>
          </a:ln>
        </p:spPr>
      </p:pic>
      <p:pic>
        <p:nvPicPr>
          <p:cNvPr id="152"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02217" y="1431176"/>
            <a:ext cx="745344" cy="1007225"/>
          </a:xfrm>
          <a:prstGeom prst="rect">
            <a:avLst/>
          </a:prstGeom>
          <a:noFill/>
          <a:ln w="9525">
            <a:noFill/>
            <a:miter lim="800000"/>
            <a:headEnd/>
            <a:tailEnd/>
          </a:ln>
        </p:spPr>
      </p:pic>
      <p:pic>
        <p:nvPicPr>
          <p:cNvPr id="153"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9117" y="4014356"/>
            <a:ext cx="745344" cy="1007225"/>
          </a:xfrm>
          <a:prstGeom prst="rect">
            <a:avLst/>
          </a:prstGeom>
          <a:noFill/>
          <a:ln w="9525">
            <a:noFill/>
            <a:miter lim="800000"/>
            <a:headEnd/>
            <a:tailEnd/>
          </a:ln>
        </p:spPr>
      </p:pic>
      <p:pic>
        <p:nvPicPr>
          <p:cNvPr id="15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3589" y="1158240"/>
            <a:ext cx="781051" cy="781051"/>
          </a:xfrm>
          <a:prstGeom prst="rect">
            <a:avLst/>
          </a:prstGeom>
          <a:noFill/>
          <a:ln w="9525">
            <a:noFill/>
            <a:miter lim="800000"/>
            <a:headEnd/>
            <a:tailEnd/>
          </a:ln>
        </p:spPr>
      </p:pic>
      <p:pic>
        <p:nvPicPr>
          <p:cNvPr id="156"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07030" y="3870961"/>
            <a:ext cx="1017271" cy="1017271"/>
          </a:xfrm>
          <a:prstGeom prst="rect">
            <a:avLst/>
          </a:prstGeom>
          <a:noFill/>
          <a:ln w="9525">
            <a:noFill/>
            <a:miter lim="800000"/>
            <a:headEnd/>
            <a:tailEnd/>
          </a:ln>
        </p:spPr>
      </p:pic>
      <p:pic>
        <p:nvPicPr>
          <p:cNvPr id="157" name="Picture 7"/>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87829" y="784860"/>
            <a:ext cx="521971" cy="521971"/>
          </a:xfrm>
          <a:prstGeom prst="rect">
            <a:avLst/>
          </a:prstGeom>
          <a:noFill/>
          <a:ln w="9525">
            <a:noFill/>
            <a:miter lim="800000"/>
            <a:headEnd/>
            <a:tailEnd/>
          </a:ln>
        </p:spPr>
      </p:pic>
      <p:pic>
        <p:nvPicPr>
          <p:cNvPr id="158"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03657" y="4553127"/>
            <a:ext cx="781051" cy="781051"/>
          </a:xfrm>
          <a:prstGeom prst="rect">
            <a:avLst/>
          </a:prstGeom>
          <a:noFill/>
          <a:ln w="9525">
            <a:noFill/>
            <a:miter lim="800000"/>
            <a:headEnd/>
            <a:tailEnd/>
          </a:ln>
        </p:spPr>
      </p:pic>
      <p:pic>
        <p:nvPicPr>
          <p:cNvPr id="159"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00010" y="4991101"/>
            <a:ext cx="590551" cy="590551"/>
          </a:xfrm>
          <a:prstGeom prst="rect">
            <a:avLst/>
          </a:prstGeom>
          <a:noFill/>
          <a:ln w="9525">
            <a:noFill/>
            <a:miter lim="800000"/>
            <a:headEnd/>
            <a:tailEnd/>
          </a:ln>
        </p:spPr>
      </p:pic>
      <p:pic>
        <p:nvPicPr>
          <p:cNvPr id="160"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31857" y="1981201"/>
            <a:ext cx="432923" cy="723899"/>
          </a:xfrm>
          <a:prstGeom prst="rect">
            <a:avLst/>
          </a:prstGeom>
          <a:noFill/>
          <a:ln w="9525">
            <a:noFill/>
            <a:miter lim="800000"/>
            <a:headEnd/>
            <a:tailEnd/>
          </a:ln>
        </p:spPr>
      </p:pic>
      <p:pic>
        <p:nvPicPr>
          <p:cNvPr id="161" name="Picture 3"/>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1978" y="3314701"/>
            <a:ext cx="569636" cy="952499"/>
          </a:xfrm>
          <a:prstGeom prst="rect">
            <a:avLst/>
          </a:prstGeom>
          <a:noFill/>
          <a:ln w="9525">
            <a:noFill/>
            <a:miter lim="800000"/>
            <a:headEnd/>
            <a:tailEnd/>
          </a:ln>
        </p:spPr>
      </p:pic>
      <p:pic>
        <p:nvPicPr>
          <p:cNvPr id="162"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9910" y="2240281"/>
            <a:ext cx="590551" cy="590551"/>
          </a:xfrm>
          <a:prstGeom prst="rect">
            <a:avLst/>
          </a:prstGeom>
          <a:noFill/>
          <a:ln w="9525">
            <a:noFill/>
            <a:miter lim="800000"/>
            <a:headEnd/>
            <a:tailEnd/>
          </a:ln>
        </p:spPr>
      </p:pic>
      <p:pic>
        <p:nvPicPr>
          <p:cNvPr id="164"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0157" y="2628901"/>
            <a:ext cx="432923" cy="723899"/>
          </a:xfrm>
          <a:prstGeom prst="rect">
            <a:avLst/>
          </a:prstGeom>
          <a:noFill/>
          <a:ln w="9525">
            <a:noFill/>
            <a:miter lim="800000"/>
            <a:headEnd/>
            <a:tailEnd/>
          </a:ln>
        </p:spPr>
      </p:pic>
      <p:pic>
        <p:nvPicPr>
          <p:cNvPr id="165"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25041" y="2475115"/>
            <a:ext cx="469044" cy="633847"/>
          </a:xfrm>
          <a:prstGeom prst="rect">
            <a:avLst/>
          </a:prstGeom>
          <a:noFill/>
          <a:ln w="9525">
            <a:noFill/>
            <a:miter lim="800000"/>
            <a:headEnd/>
            <a:tailEnd/>
          </a:ln>
        </p:spPr>
      </p:pic>
      <p:sp>
        <p:nvSpPr>
          <p:cNvPr id="166" name="Line 24"/>
          <p:cNvSpPr>
            <a:spLocks noChangeShapeType="1"/>
          </p:cNvSpPr>
          <p:nvPr/>
        </p:nvSpPr>
        <p:spPr bwMode="auto">
          <a:xfrm>
            <a:off x="2992120" y="4870768"/>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67" name="Line 24"/>
          <p:cNvSpPr>
            <a:spLocks noChangeShapeType="1"/>
          </p:cNvSpPr>
          <p:nvPr/>
        </p:nvSpPr>
        <p:spPr bwMode="auto">
          <a:xfrm>
            <a:off x="3154045" y="514699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68" name="Line 24"/>
          <p:cNvSpPr>
            <a:spLocks noChangeShapeType="1"/>
          </p:cNvSpPr>
          <p:nvPr/>
        </p:nvSpPr>
        <p:spPr bwMode="auto">
          <a:xfrm>
            <a:off x="2792095" y="4966019"/>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69" name="Line 24"/>
          <p:cNvSpPr>
            <a:spLocks noChangeShapeType="1"/>
          </p:cNvSpPr>
          <p:nvPr/>
        </p:nvSpPr>
        <p:spPr bwMode="auto">
          <a:xfrm>
            <a:off x="1724025" y="4466908"/>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0" name="Line 24"/>
          <p:cNvSpPr>
            <a:spLocks noChangeShapeType="1"/>
          </p:cNvSpPr>
          <p:nvPr/>
        </p:nvSpPr>
        <p:spPr bwMode="auto">
          <a:xfrm>
            <a:off x="1885951" y="474313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1" name="Line 24"/>
          <p:cNvSpPr>
            <a:spLocks noChangeShapeType="1"/>
          </p:cNvSpPr>
          <p:nvPr/>
        </p:nvSpPr>
        <p:spPr bwMode="auto">
          <a:xfrm>
            <a:off x="1524000" y="4562159"/>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2" name="Freeform 33"/>
          <p:cNvSpPr>
            <a:spLocks/>
          </p:cNvSpPr>
          <p:nvPr/>
        </p:nvSpPr>
        <p:spPr bwMode="auto">
          <a:xfrm>
            <a:off x="6943725" y="4687200"/>
            <a:ext cx="837155" cy="1481872"/>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000 w 10000"/>
              <a:gd name="connsiteY6" fmla="*/ 4350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4874 w 10000"/>
              <a:gd name="connsiteY7" fmla="*/ 8165 h 12207"/>
              <a:gd name="connsiteX8" fmla="*/ 0 w 10000"/>
              <a:gd name="connsiteY8" fmla="*/ 10778 h 12207"/>
              <a:gd name="connsiteX9" fmla="*/ 1667 w 10000"/>
              <a:gd name="connsiteY9" fmla="*/ 12207 h 12207"/>
              <a:gd name="connsiteX10" fmla="*/ 3160 w 10000"/>
              <a:gd name="connsiteY10" fmla="*/ 11939 h 12207"/>
              <a:gd name="connsiteX0" fmla="*/ 1493 w 8333"/>
              <a:gd name="connsiteY0" fmla="*/ 11939 h 12207"/>
              <a:gd name="connsiteX1" fmla="*/ 2500 w 8333"/>
              <a:gd name="connsiteY1" fmla="*/ 10064 h 12207"/>
              <a:gd name="connsiteX2" fmla="*/ 5833 w 8333"/>
              <a:gd name="connsiteY2" fmla="*/ 5778 h 12207"/>
              <a:gd name="connsiteX3" fmla="*/ 7500 w 8333"/>
              <a:gd name="connsiteY3" fmla="*/ 4350 h 12207"/>
              <a:gd name="connsiteX4" fmla="*/ 8333 w 8333"/>
              <a:gd name="connsiteY4" fmla="*/ 2207 h 12207"/>
              <a:gd name="connsiteX5" fmla="*/ 4234 w 8333"/>
              <a:gd name="connsiteY5" fmla="*/ 0 h 12207"/>
              <a:gd name="connsiteX6" fmla="*/ 4223 w 8333"/>
              <a:gd name="connsiteY6" fmla="*/ 5509 h 12207"/>
              <a:gd name="connsiteX7" fmla="*/ 3207 w 8333"/>
              <a:gd name="connsiteY7" fmla="*/ 8165 h 12207"/>
              <a:gd name="connsiteX8" fmla="*/ 484 w 8333"/>
              <a:gd name="connsiteY8" fmla="*/ 9436 h 12207"/>
              <a:gd name="connsiteX9" fmla="*/ 0 w 8333"/>
              <a:gd name="connsiteY9" fmla="*/ 12207 h 12207"/>
              <a:gd name="connsiteX10" fmla="*/ 1493 w 8333"/>
              <a:gd name="connsiteY10" fmla="*/ 11939 h 12207"/>
              <a:gd name="connsiteX0" fmla="*/ 7667 w 10000"/>
              <a:gd name="connsiteY0" fmla="*/ 8530 h 10000"/>
              <a:gd name="connsiteX1" fmla="*/ 3000 w 10000"/>
              <a:gd name="connsiteY1" fmla="*/ 8244 h 10000"/>
              <a:gd name="connsiteX2" fmla="*/ 7000 w 10000"/>
              <a:gd name="connsiteY2" fmla="*/ 4733 h 10000"/>
              <a:gd name="connsiteX3" fmla="*/ 9000 w 10000"/>
              <a:gd name="connsiteY3" fmla="*/ 3564 h 10000"/>
              <a:gd name="connsiteX4" fmla="*/ 10000 w 10000"/>
              <a:gd name="connsiteY4" fmla="*/ 1808 h 10000"/>
              <a:gd name="connsiteX5" fmla="*/ 5081 w 10000"/>
              <a:gd name="connsiteY5" fmla="*/ 0 h 10000"/>
              <a:gd name="connsiteX6" fmla="*/ 5068 w 10000"/>
              <a:gd name="connsiteY6" fmla="*/ 4513 h 10000"/>
              <a:gd name="connsiteX7" fmla="*/ 3849 w 10000"/>
              <a:gd name="connsiteY7" fmla="*/ 6689 h 10000"/>
              <a:gd name="connsiteX8" fmla="*/ 581 w 10000"/>
              <a:gd name="connsiteY8" fmla="*/ 7730 h 10000"/>
              <a:gd name="connsiteX9" fmla="*/ 0 w 10000"/>
              <a:gd name="connsiteY9" fmla="*/ 10000 h 10000"/>
              <a:gd name="connsiteX10" fmla="*/ 7667 w 10000"/>
              <a:gd name="connsiteY10" fmla="*/ 8530 h 10000"/>
              <a:gd name="connsiteX0" fmla="*/ 7667 w 9000"/>
              <a:gd name="connsiteY0" fmla="*/ 9221 h 10691"/>
              <a:gd name="connsiteX1" fmla="*/ 3000 w 9000"/>
              <a:gd name="connsiteY1" fmla="*/ 8935 h 10691"/>
              <a:gd name="connsiteX2" fmla="*/ 7000 w 9000"/>
              <a:gd name="connsiteY2" fmla="*/ 5424 h 10691"/>
              <a:gd name="connsiteX3" fmla="*/ 9000 w 9000"/>
              <a:gd name="connsiteY3" fmla="*/ 4255 h 10691"/>
              <a:gd name="connsiteX4" fmla="*/ 7062 w 9000"/>
              <a:gd name="connsiteY4" fmla="*/ 0 h 10691"/>
              <a:gd name="connsiteX5" fmla="*/ 5081 w 9000"/>
              <a:gd name="connsiteY5" fmla="*/ 691 h 10691"/>
              <a:gd name="connsiteX6" fmla="*/ 5068 w 9000"/>
              <a:gd name="connsiteY6" fmla="*/ 5204 h 10691"/>
              <a:gd name="connsiteX7" fmla="*/ 3849 w 9000"/>
              <a:gd name="connsiteY7" fmla="*/ 7380 h 10691"/>
              <a:gd name="connsiteX8" fmla="*/ 581 w 9000"/>
              <a:gd name="connsiteY8" fmla="*/ 8421 h 10691"/>
              <a:gd name="connsiteX9" fmla="*/ 0 w 9000"/>
              <a:gd name="connsiteY9" fmla="*/ 10691 h 10691"/>
              <a:gd name="connsiteX10" fmla="*/ 7667 w 9000"/>
              <a:gd name="connsiteY10" fmla="*/ 9221 h 10691"/>
              <a:gd name="connsiteX0" fmla="*/ 8519 w 10053"/>
              <a:gd name="connsiteY0" fmla="*/ 8625 h 10000"/>
              <a:gd name="connsiteX1" fmla="*/ 3333 w 10053"/>
              <a:gd name="connsiteY1" fmla="*/ 8357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519 w 10053"/>
              <a:gd name="connsiteY0" fmla="*/ 8625 h 10000"/>
              <a:gd name="connsiteX1" fmla="*/ 8855 w 10053"/>
              <a:gd name="connsiteY1" fmla="*/ 7569 h 10000"/>
              <a:gd name="connsiteX2" fmla="*/ 3333 w 10053"/>
              <a:gd name="connsiteY2" fmla="*/ 8357 h 10000"/>
              <a:gd name="connsiteX3" fmla="*/ 10053 w 10053"/>
              <a:gd name="connsiteY3" fmla="*/ 6242 h 10000"/>
              <a:gd name="connsiteX4" fmla="*/ 10000 w 10053"/>
              <a:gd name="connsiteY4" fmla="*/ 3980 h 10000"/>
              <a:gd name="connsiteX5" fmla="*/ 7847 w 10053"/>
              <a:gd name="connsiteY5" fmla="*/ 0 h 10000"/>
              <a:gd name="connsiteX6" fmla="*/ 5646 w 10053"/>
              <a:gd name="connsiteY6" fmla="*/ 646 h 10000"/>
              <a:gd name="connsiteX7" fmla="*/ 5631 w 10053"/>
              <a:gd name="connsiteY7" fmla="*/ 4868 h 10000"/>
              <a:gd name="connsiteX8" fmla="*/ 4277 w 10053"/>
              <a:gd name="connsiteY8" fmla="*/ 6903 h 10000"/>
              <a:gd name="connsiteX9" fmla="*/ 646 w 10053"/>
              <a:gd name="connsiteY9" fmla="*/ 7877 h 10000"/>
              <a:gd name="connsiteX10" fmla="*/ 0 w 10053"/>
              <a:gd name="connsiteY10" fmla="*/ 10000 h 10000"/>
              <a:gd name="connsiteX11" fmla="*/ 8519 w 10053"/>
              <a:gd name="connsiteY11" fmla="*/ 8625 h 10000"/>
              <a:gd name="connsiteX0" fmla="*/ 8519 w 10053"/>
              <a:gd name="connsiteY0" fmla="*/ 8625 h 10000"/>
              <a:gd name="connsiteX1" fmla="*/ 8855 w 10053"/>
              <a:gd name="connsiteY1" fmla="*/ 7569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088 w 9622"/>
              <a:gd name="connsiteY0" fmla="*/ 8625 h 8625"/>
              <a:gd name="connsiteX1" fmla="*/ 8424 w 9622"/>
              <a:gd name="connsiteY1" fmla="*/ 7569 h 8625"/>
              <a:gd name="connsiteX2" fmla="*/ 9622 w 9622"/>
              <a:gd name="connsiteY2" fmla="*/ 6242 h 8625"/>
              <a:gd name="connsiteX3" fmla="*/ 9569 w 9622"/>
              <a:gd name="connsiteY3" fmla="*/ 3980 h 8625"/>
              <a:gd name="connsiteX4" fmla="*/ 7416 w 9622"/>
              <a:gd name="connsiteY4" fmla="*/ 0 h 8625"/>
              <a:gd name="connsiteX5" fmla="*/ 5215 w 9622"/>
              <a:gd name="connsiteY5" fmla="*/ 646 h 8625"/>
              <a:gd name="connsiteX6" fmla="*/ 5200 w 9622"/>
              <a:gd name="connsiteY6" fmla="*/ 4868 h 8625"/>
              <a:gd name="connsiteX7" fmla="*/ 3846 w 9622"/>
              <a:gd name="connsiteY7" fmla="*/ 6903 h 8625"/>
              <a:gd name="connsiteX8" fmla="*/ 215 w 9622"/>
              <a:gd name="connsiteY8" fmla="*/ 7877 h 8625"/>
              <a:gd name="connsiteX9" fmla="*/ 3031 w 9622"/>
              <a:gd name="connsiteY9" fmla="*/ 8364 h 8625"/>
              <a:gd name="connsiteX10" fmla="*/ 8088 w 9622"/>
              <a:gd name="connsiteY10" fmla="*/ 8625 h 8625"/>
              <a:gd name="connsiteX0" fmla="*/ 7723 w 10000"/>
              <a:gd name="connsiteY0" fmla="*/ 10542 h 10542"/>
              <a:gd name="connsiteX1" fmla="*/ 8755 w 10000"/>
              <a:gd name="connsiteY1" fmla="*/ 8776 h 10542"/>
              <a:gd name="connsiteX2" fmla="*/ 10000 w 10000"/>
              <a:gd name="connsiteY2" fmla="*/ 7237 h 10542"/>
              <a:gd name="connsiteX3" fmla="*/ 9945 w 10000"/>
              <a:gd name="connsiteY3" fmla="*/ 4614 h 10542"/>
              <a:gd name="connsiteX4" fmla="*/ 7707 w 10000"/>
              <a:gd name="connsiteY4" fmla="*/ 0 h 10542"/>
              <a:gd name="connsiteX5" fmla="*/ 5420 w 10000"/>
              <a:gd name="connsiteY5" fmla="*/ 749 h 10542"/>
              <a:gd name="connsiteX6" fmla="*/ 5404 w 10000"/>
              <a:gd name="connsiteY6" fmla="*/ 5644 h 10542"/>
              <a:gd name="connsiteX7" fmla="*/ 3997 w 10000"/>
              <a:gd name="connsiteY7" fmla="*/ 8003 h 10542"/>
              <a:gd name="connsiteX8" fmla="*/ 223 w 10000"/>
              <a:gd name="connsiteY8" fmla="*/ 9133 h 10542"/>
              <a:gd name="connsiteX9" fmla="*/ 3150 w 10000"/>
              <a:gd name="connsiteY9" fmla="*/ 9697 h 10542"/>
              <a:gd name="connsiteX10" fmla="*/ 7723 w 10000"/>
              <a:gd name="connsiteY10" fmla="*/ 10542 h 1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542">
                <a:moveTo>
                  <a:pt x="7723" y="10542"/>
                </a:moveTo>
                <a:cubicBezTo>
                  <a:pt x="7839" y="10134"/>
                  <a:pt x="8639" y="9184"/>
                  <a:pt x="8755" y="8776"/>
                </a:cubicBezTo>
                <a:lnTo>
                  <a:pt x="10000" y="7237"/>
                </a:lnTo>
                <a:cubicBezTo>
                  <a:pt x="9981" y="6363"/>
                  <a:pt x="9964" y="5489"/>
                  <a:pt x="9945" y="4614"/>
                </a:cubicBezTo>
                <a:lnTo>
                  <a:pt x="7707" y="0"/>
                </a:lnTo>
                <a:lnTo>
                  <a:pt x="5420" y="749"/>
                </a:lnTo>
                <a:cubicBezTo>
                  <a:pt x="5414" y="2380"/>
                  <a:pt x="5411" y="4013"/>
                  <a:pt x="5404" y="5644"/>
                </a:cubicBezTo>
                <a:lnTo>
                  <a:pt x="3997" y="8003"/>
                </a:lnTo>
                <a:lnTo>
                  <a:pt x="223" y="9133"/>
                </a:lnTo>
                <a:cubicBezTo>
                  <a:pt x="0" y="9954"/>
                  <a:pt x="3372" y="8877"/>
                  <a:pt x="3150" y="9697"/>
                </a:cubicBezTo>
                <a:lnTo>
                  <a:pt x="7723" y="10542"/>
                </a:lnTo>
                <a:close/>
              </a:path>
            </a:pathLst>
          </a:custGeom>
          <a:solidFill>
            <a:srgbClr val="CC9900"/>
          </a:solidFill>
          <a:ln w="9525">
            <a:solidFill>
              <a:schemeClr val="tx1"/>
            </a:solidFill>
            <a:round/>
            <a:headEnd/>
            <a:tailEnd/>
          </a:ln>
        </p:spPr>
        <p:txBody>
          <a:bodyPr/>
          <a:lstStyle/>
          <a:p>
            <a:endParaRPr lang="en-US" sz="3200">
              <a:solidFill>
                <a:srgbClr val="000000"/>
              </a:solidFill>
            </a:endParaRPr>
          </a:p>
        </p:txBody>
      </p:sp>
      <p:sp>
        <p:nvSpPr>
          <p:cNvPr id="133" name="Freeform 132"/>
          <p:cNvSpPr/>
          <p:nvPr/>
        </p:nvSpPr>
        <p:spPr>
          <a:xfrm>
            <a:off x="6673122" y="4345277"/>
            <a:ext cx="975977" cy="1820719"/>
          </a:xfrm>
          <a:custGeom>
            <a:avLst/>
            <a:gdLst>
              <a:gd name="connsiteX0" fmla="*/ 147782 w 569576"/>
              <a:gd name="connsiteY0" fmla="*/ 0 h 1588654"/>
              <a:gd name="connsiteX1" fmla="*/ 480291 w 569576"/>
              <a:gd name="connsiteY1" fmla="*/ 480290 h 1588654"/>
              <a:gd name="connsiteX2" fmla="*/ 489528 w 569576"/>
              <a:gd name="connsiteY2" fmla="*/ 1173018 h 1588654"/>
              <a:gd name="connsiteX3" fmla="*/ 0 w 569576"/>
              <a:gd name="connsiteY3" fmla="*/ 1588654 h 1588654"/>
              <a:gd name="connsiteX0" fmla="*/ 240140 w 661934"/>
              <a:gd name="connsiteY0" fmla="*/ 126230 h 1714884"/>
              <a:gd name="connsiteX1" fmla="*/ 55418 w 661934"/>
              <a:gd name="connsiteY1" fmla="*/ 80048 h 1714884"/>
              <a:gd name="connsiteX2" fmla="*/ 572649 w 661934"/>
              <a:gd name="connsiteY2" fmla="*/ 606520 h 1714884"/>
              <a:gd name="connsiteX3" fmla="*/ 581886 w 661934"/>
              <a:gd name="connsiteY3" fmla="*/ 1299248 h 1714884"/>
              <a:gd name="connsiteX4" fmla="*/ 92358 w 661934"/>
              <a:gd name="connsiteY4" fmla="*/ 1714884 h 1714884"/>
              <a:gd name="connsiteX0" fmla="*/ 1538 w 1032932"/>
              <a:gd name="connsiteY0" fmla="*/ 41564 h 1731818"/>
              <a:gd name="connsiteX1" fmla="*/ 426416 w 1032932"/>
              <a:gd name="connsiteY1" fmla="*/ 96982 h 1731818"/>
              <a:gd name="connsiteX2" fmla="*/ 943647 w 1032932"/>
              <a:gd name="connsiteY2" fmla="*/ 623454 h 1731818"/>
              <a:gd name="connsiteX3" fmla="*/ 952884 w 1032932"/>
              <a:gd name="connsiteY3" fmla="*/ 1316182 h 1731818"/>
              <a:gd name="connsiteX4" fmla="*/ 463356 w 1032932"/>
              <a:gd name="connsiteY4" fmla="*/ 1731818 h 1731818"/>
              <a:gd name="connsiteX0" fmla="*/ 1538 w 1032932"/>
              <a:gd name="connsiteY0" fmla="*/ 0 h 1690254"/>
              <a:gd name="connsiteX1" fmla="*/ 805107 w 1032932"/>
              <a:gd name="connsiteY1" fmla="*/ 249382 h 1690254"/>
              <a:gd name="connsiteX2" fmla="*/ 943647 w 1032932"/>
              <a:gd name="connsiteY2" fmla="*/ 581890 h 1690254"/>
              <a:gd name="connsiteX3" fmla="*/ 952884 w 1032932"/>
              <a:gd name="connsiteY3" fmla="*/ 1274618 h 1690254"/>
              <a:gd name="connsiteX4" fmla="*/ 463356 w 1032932"/>
              <a:gd name="connsiteY4" fmla="*/ 1690254 h 1690254"/>
              <a:gd name="connsiteX0" fmla="*/ 0 w 1031394"/>
              <a:gd name="connsiteY0" fmla="*/ 161637 h 1851891"/>
              <a:gd name="connsiteX1" fmla="*/ 184733 w 1031394"/>
              <a:gd name="connsiteY1" fmla="*/ 41564 h 1851891"/>
              <a:gd name="connsiteX2" fmla="*/ 803569 w 1031394"/>
              <a:gd name="connsiteY2" fmla="*/ 411019 h 1851891"/>
              <a:gd name="connsiteX3" fmla="*/ 942109 w 1031394"/>
              <a:gd name="connsiteY3" fmla="*/ 743527 h 1851891"/>
              <a:gd name="connsiteX4" fmla="*/ 951346 w 1031394"/>
              <a:gd name="connsiteY4" fmla="*/ 1436255 h 1851891"/>
              <a:gd name="connsiteX5" fmla="*/ 461818 w 1031394"/>
              <a:gd name="connsiteY5" fmla="*/ 1851891 h 1851891"/>
              <a:gd name="connsiteX0" fmla="*/ 0 w 1031394"/>
              <a:gd name="connsiteY0" fmla="*/ 0 h 1690254"/>
              <a:gd name="connsiteX1" fmla="*/ 803569 w 1031394"/>
              <a:gd name="connsiteY1" fmla="*/ 249382 h 1690254"/>
              <a:gd name="connsiteX2" fmla="*/ 942109 w 1031394"/>
              <a:gd name="connsiteY2" fmla="*/ 581890 h 1690254"/>
              <a:gd name="connsiteX3" fmla="*/ 951346 w 1031394"/>
              <a:gd name="connsiteY3" fmla="*/ 1274618 h 1690254"/>
              <a:gd name="connsiteX4" fmla="*/ 461818 w 1031394"/>
              <a:gd name="connsiteY4" fmla="*/ 1690254 h 1690254"/>
              <a:gd name="connsiteX0" fmla="*/ 0 w 975976"/>
              <a:gd name="connsiteY0" fmla="*/ 0 h 1782618"/>
              <a:gd name="connsiteX1" fmla="*/ 748151 w 975976"/>
              <a:gd name="connsiteY1" fmla="*/ 341746 h 1782618"/>
              <a:gd name="connsiteX2" fmla="*/ 886691 w 975976"/>
              <a:gd name="connsiteY2" fmla="*/ 674254 h 1782618"/>
              <a:gd name="connsiteX3" fmla="*/ 895928 w 975976"/>
              <a:gd name="connsiteY3" fmla="*/ 1366982 h 1782618"/>
              <a:gd name="connsiteX4" fmla="*/ 406400 w 975976"/>
              <a:gd name="connsiteY4" fmla="*/ 1782618 h 1782618"/>
              <a:gd name="connsiteX0" fmla="*/ 0 w 980739"/>
              <a:gd name="connsiteY0" fmla="*/ 0 h 1796906"/>
              <a:gd name="connsiteX1" fmla="*/ 752914 w 980739"/>
              <a:gd name="connsiteY1" fmla="*/ 356034 h 1796906"/>
              <a:gd name="connsiteX2" fmla="*/ 891454 w 980739"/>
              <a:gd name="connsiteY2" fmla="*/ 688542 h 1796906"/>
              <a:gd name="connsiteX3" fmla="*/ 900691 w 980739"/>
              <a:gd name="connsiteY3" fmla="*/ 1381270 h 1796906"/>
              <a:gd name="connsiteX4" fmla="*/ 411163 w 980739"/>
              <a:gd name="connsiteY4" fmla="*/ 1796906 h 1796906"/>
              <a:gd name="connsiteX0" fmla="*/ 0 w 975977"/>
              <a:gd name="connsiteY0" fmla="*/ 0 h 1820719"/>
              <a:gd name="connsiteX1" fmla="*/ 752914 w 975977"/>
              <a:gd name="connsiteY1" fmla="*/ 356034 h 1820719"/>
              <a:gd name="connsiteX2" fmla="*/ 891454 w 975977"/>
              <a:gd name="connsiteY2" fmla="*/ 688542 h 1820719"/>
              <a:gd name="connsiteX3" fmla="*/ 900691 w 975977"/>
              <a:gd name="connsiteY3" fmla="*/ 1381270 h 1820719"/>
              <a:gd name="connsiteX4" fmla="*/ 439738 w 975977"/>
              <a:gd name="connsiteY4" fmla="*/ 1820719 h 182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977" h="1820719">
                <a:moveTo>
                  <a:pt x="0" y="0"/>
                </a:moveTo>
                <a:cubicBezTo>
                  <a:pt x="167410" y="51955"/>
                  <a:pt x="604338" y="241277"/>
                  <a:pt x="752914" y="356034"/>
                </a:cubicBezTo>
                <a:cubicBezTo>
                  <a:pt x="901490" y="470791"/>
                  <a:pt x="866825" y="517669"/>
                  <a:pt x="891454" y="688542"/>
                </a:cubicBezTo>
                <a:cubicBezTo>
                  <a:pt x="916084" y="859415"/>
                  <a:pt x="975977" y="1192574"/>
                  <a:pt x="900691" y="1381270"/>
                </a:cubicBezTo>
                <a:cubicBezTo>
                  <a:pt x="825405" y="1569966"/>
                  <a:pt x="644478" y="1705264"/>
                  <a:pt x="439738" y="1820719"/>
                </a:cubicBezTo>
              </a:path>
            </a:pathLst>
          </a:cu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34" name="Freeform 133"/>
          <p:cNvSpPr/>
          <p:nvPr/>
        </p:nvSpPr>
        <p:spPr>
          <a:xfrm>
            <a:off x="6958014" y="5967414"/>
            <a:ext cx="528637" cy="285751"/>
          </a:xfrm>
          <a:custGeom>
            <a:avLst/>
            <a:gdLst>
              <a:gd name="connsiteX0" fmla="*/ 223837 w 504825"/>
              <a:gd name="connsiteY0" fmla="*/ 0 h 285750"/>
              <a:gd name="connsiteX1" fmla="*/ 0 w 504825"/>
              <a:gd name="connsiteY1" fmla="*/ 161925 h 285750"/>
              <a:gd name="connsiteX2" fmla="*/ 347662 w 504825"/>
              <a:gd name="connsiteY2" fmla="*/ 285750 h 285750"/>
              <a:gd name="connsiteX3" fmla="*/ 504825 w 504825"/>
              <a:gd name="connsiteY3" fmla="*/ 123825 h 285750"/>
              <a:gd name="connsiteX4" fmla="*/ 223837 w 504825"/>
              <a:gd name="connsiteY4" fmla="*/ 0 h 285750"/>
              <a:gd name="connsiteX0" fmla="*/ 223837 w 528637"/>
              <a:gd name="connsiteY0" fmla="*/ 0 h 285750"/>
              <a:gd name="connsiteX1" fmla="*/ 0 w 528637"/>
              <a:gd name="connsiteY1" fmla="*/ 161925 h 285750"/>
              <a:gd name="connsiteX2" fmla="*/ 347662 w 528637"/>
              <a:gd name="connsiteY2" fmla="*/ 285750 h 285750"/>
              <a:gd name="connsiteX3" fmla="*/ 528637 w 528637"/>
              <a:gd name="connsiteY3" fmla="*/ 114300 h 285750"/>
              <a:gd name="connsiteX4" fmla="*/ 223837 w 528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 h="285750">
                <a:moveTo>
                  <a:pt x="223837" y="0"/>
                </a:moveTo>
                <a:lnTo>
                  <a:pt x="0" y="161925"/>
                </a:lnTo>
                <a:lnTo>
                  <a:pt x="347662" y="285750"/>
                </a:lnTo>
                <a:lnTo>
                  <a:pt x="528637" y="114300"/>
                </a:lnTo>
                <a:lnTo>
                  <a:pt x="223837" y="0"/>
                </a:lnTo>
                <a:close/>
              </a:path>
            </a:pathLst>
          </a:custGeom>
          <a:blipFill>
            <a:blip r:embed="rId1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endParaRPr>
          </a:p>
        </p:txBody>
      </p:sp>
      <p:sp>
        <p:nvSpPr>
          <p:cNvPr id="173" name="Line 31"/>
          <p:cNvSpPr>
            <a:spLocks noChangeShapeType="1"/>
          </p:cNvSpPr>
          <p:nvPr/>
        </p:nvSpPr>
        <p:spPr bwMode="auto">
          <a:xfrm flipH="1" flipV="1">
            <a:off x="7170421" y="4556992"/>
            <a:ext cx="1465580" cy="624608"/>
          </a:xfrm>
          <a:prstGeom prst="line">
            <a:avLst/>
          </a:pr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76" name="Freeform 175"/>
          <p:cNvSpPr/>
          <p:nvPr/>
        </p:nvSpPr>
        <p:spPr>
          <a:xfrm>
            <a:off x="7219950" y="5103022"/>
            <a:ext cx="284959" cy="348455"/>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8" name="Freeform 42"/>
          <p:cNvSpPr>
            <a:spLocks/>
          </p:cNvSpPr>
          <p:nvPr/>
        </p:nvSpPr>
        <p:spPr bwMode="auto">
          <a:xfrm flipH="1">
            <a:off x="7429502" y="4629150"/>
            <a:ext cx="45719" cy="209551"/>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9" name="Freeform 28"/>
          <p:cNvSpPr>
            <a:spLocks/>
          </p:cNvSpPr>
          <p:nvPr/>
        </p:nvSpPr>
        <p:spPr bwMode="auto">
          <a:xfrm>
            <a:off x="1803402" y="12493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81" name="Freeform 39"/>
          <p:cNvSpPr>
            <a:spLocks/>
          </p:cNvSpPr>
          <p:nvPr/>
        </p:nvSpPr>
        <p:spPr bwMode="auto">
          <a:xfrm>
            <a:off x="1755777" y="38782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pic>
        <p:nvPicPr>
          <p:cNvPr id="154"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8297" y="3259976"/>
            <a:ext cx="745344" cy="1007225"/>
          </a:xfrm>
          <a:prstGeom prst="rect">
            <a:avLst/>
          </a:prstGeom>
          <a:noFill/>
          <a:ln w="9525">
            <a:noFill/>
            <a:miter lim="800000"/>
            <a:headEnd/>
            <a:tailEnd/>
          </a:ln>
        </p:spPr>
      </p:pic>
      <p:sp>
        <p:nvSpPr>
          <p:cNvPr id="182" name="Freeform 26"/>
          <p:cNvSpPr>
            <a:spLocks/>
          </p:cNvSpPr>
          <p:nvPr/>
        </p:nvSpPr>
        <p:spPr bwMode="auto">
          <a:xfrm>
            <a:off x="3679825" y="353536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85" name="Freeform 69"/>
          <p:cNvSpPr>
            <a:spLocks/>
          </p:cNvSpPr>
          <p:nvPr/>
        </p:nvSpPr>
        <p:spPr bwMode="auto">
          <a:xfrm>
            <a:off x="3213895" y="1220180"/>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sz="3200">
              <a:solidFill>
                <a:srgbClr val="000000"/>
              </a:solidFill>
            </a:endParaRPr>
          </a:p>
        </p:txBody>
      </p:sp>
      <p:sp>
        <p:nvSpPr>
          <p:cNvPr id="186" name="Rectangle 6"/>
          <p:cNvSpPr txBox="1">
            <a:spLocks noChangeArrowheads="1"/>
          </p:cNvSpPr>
          <p:nvPr/>
        </p:nvSpPr>
        <p:spPr bwMode="auto">
          <a:xfrm>
            <a:off x="2305846" y="735642"/>
            <a:ext cx="2089151" cy="609526"/>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Surface drainage patterns</a:t>
            </a:r>
          </a:p>
        </p:txBody>
      </p:sp>
      <p:sp>
        <p:nvSpPr>
          <p:cNvPr id="187" name="Freeform 69"/>
          <p:cNvSpPr>
            <a:spLocks/>
          </p:cNvSpPr>
          <p:nvPr/>
        </p:nvSpPr>
        <p:spPr bwMode="auto">
          <a:xfrm flipH="1" flipV="1">
            <a:off x="9172575" y="4600575"/>
            <a:ext cx="561976" cy="1295400"/>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sz="3200">
              <a:solidFill>
                <a:srgbClr val="000000"/>
              </a:solidFill>
            </a:endParaRPr>
          </a:p>
        </p:txBody>
      </p:sp>
      <p:sp>
        <p:nvSpPr>
          <p:cNvPr id="188" name="Rectangle 6"/>
          <p:cNvSpPr txBox="1">
            <a:spLocks noChangeArrowheads="1"/>
          </p:cNvSpPr>
          <p:nvPr/>
        </p:nvSpPr>
        <p:spPr bwMode="auto">
          <a:xfrm>
            <a:off x="9720955" y="5551177"/>
            <a:ext cx="1689100" cy="868123"/>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a:lnSpc>
                <a:spcPct val="90000"/>
              </a:lnSpc>
              <a:defRPr/>
            </a:pPr>
            <a:r>
              <a:rPr lang="en-US" sz="1867">
                <a:solidFill>
                  <a:srgbClr val="000000"/>
                </a:solidFill>
              </a:rPr>
              <a:t>Sub-surface drainage patterns</a:t>
            </a:r>
          </a:p>
        </p:txBody>
      </p:sp>
      <p:cxnSp>
        <p:nvCxnSpPr>
          <p:cNvPr id="119" name="Straight Connector 232"/>
          <p:cNvCxnSpPr>
            <a:cxnSpLocks noChangeShapeType="1"/>
          </p:cNvCxnSpPr>
          <p:nvPr/>
        </p:nvCxnSpPr>
        <p:spPr bwMode="auto">
          <a:xfrm flipV="1">
            <a:off x="4654575" y="3420575"/>
            <a:ext cx="88900" cy="195263"/>
          </a:xfrm>
          <a:prstGeom prst="line">
            <a:avLst/>
          </a:prstGeom>
          <a:noFill/>
          <a:ln w="171450" algn="ctr">
            <a:solidFill>
              <a:schemeClr val="tx1"/>
            </a:solidFill>
            <a:round/>
            <a:headEnd/>
            <a:tailEnd/>
          </a:ln>
        </p:spPr>
      </p:cxnSp>
      <p:sp>
        <p:nvSpPr>
          <p:cNvPr id="120" name="Oval 233"/>
          <p:cNvSpPr>
            <a:spLocks noChangeArrowheads="1"/>
          </p:cNvSpPr>
          <p:nvPr/>
        </p:nvSpPr>
        <p:spPr bwMode="auto">
          <a:xfrm>
            <a:off x="4575200" y="3534876"/>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cxnSp>
        <p:nvCxnSpPr>
          <p:cNvPr id="121" name="Straight Connector 232"/>
          <p:cNvCxnSpPr>
            <a:cxnSpLocks noChangeShapeType="1"/>
          </p:cNvCxnSpPr>
          <p:nvPr/>
        </p:nvCxnSpPr>
        <p:spPr bwMode="auto">
          <a:xfrm flipV="1">
            <a:off x="2115326" y="2390675"/>
            <a:ext cx="88900" cy="195263"/>
          </a:xfrm>
          <a:prstGeom prst="line">
            <a:avLst/>
          </a:prstGeom>
          <a:noFill/>
          <a:ln w="171450" algn="ctr">
            <a:solidFill>
              <a:schemeClr val="tx1"/>
            </a:solidFill>
            <a:round/>
            <a:headEnd/>
            <a:tailEnd/>
          </a:ln>
        </p:spPr>
      </p:cxnSp>
      <p:sp>
        <p:nvSpPr>
          <p:cNvPr id="122" name="Oval 233"/>
          <p:cNvSpPr>
            <a:spLocks noChangeArrowheads="1"/>
          </p:cNvSpPr>
          <p:nvPr/>
        </p:nvSpPr>
        <p:spPr bwMode="auto">
          <a:xfrm>
            <a:off x="2035949" y="2504976"/>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cxnSp>
        <p:nvCxnSpPr>
          <p:cNvPr id="123" name="Straight Connector 232"/>
          <p:cNvCxnSpPr>
            <a:cxnSpLocks noChangeShapeType="1"/>
          </p:cNvCxnSpPr>
          <p:nvPr/>
        </p:nvCxnSpPr>
        <p:spPr bwMode="auto">
          <a:xfrm flipV="1">
            <a:off x="7135526" y="4487775"/>
            <a:ext cx="88900" cy="195263"/>
          </a:xfrm>
          <a:prstGeom prst="line">
            <a:avLst/>
          </a:prstGeom>
          <a:noFill/>
          <a:ln w="171450" algn="ctr">
            <a:solidFill>
              <a:schemeClr val="tx1"/>
            </a:solidFill>
            <a:round/>
            <a:headEnd/>
            <a:tailEnd/>
          </a:ln>
        </p:spPr>
      </p:cxnSp>
      <p:sp>
        <p:nvSpPr>
          <p:cNvPr id="124" name="Oval 233"/>
          <p:cNvSpPr>
            <a:spLocks noChangeArrowheads="1"/>
          </p:cNvSpPr>
          <p:nvPr/>
        </p:nvSpPr>
        <p:spPr bwMode="auto">
          <a:xfrm>
            <a:off x="7056149" y="4602076"/>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cxnSp>
        <p:nvCxnSpPr>
          <p:cNvPr id="125" name="Straight Connector 232"/>
          <p:cNvCxnSpPr>
            <a:cxnSpLocks noChangeShapeType="1"/>
          </p:cNvCxnSpPr>
          <p:nvPr/>
        </p:nvCxnSpPr>
        <p:spPr bwMode="auto">
          <a:xfrm flipV="1">
            <a:off x="8410251" y="5029701"/>
            <a:ext cx="88900" cy="195263"/>
          </a:xfrm>
          <a:prstGeom prst="line">
            <a:avLst/>
          </a:prstGeom>
          <a:noFill/>
          <a:ln w="171450" algn="ctr">
            <a:solidFill>
              <a:schemeClr val="tx1"/>
            </a:solidFill>
            <a:round/>
            <a:headEnd/>
            <a:tailEnd/>
          </a:ln>
        </p:spPr>
      </p:cxnSp>
      <p:sp>
        <p:nvSpPr>
          <p:cNvPr id="126" name="Oval 233"/>
          <p:cNvSpPr>
            <a:spLocks noChangeArrowheads="1"/>
          </p:cNvSpPr>
          <p:nvPr/>
        </p:nvSpPr>
        <p:spPr bwMode="auto">
          <a:xfrm>
            <a:off x="8330875" y="5144000"/>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grpSp>
        <p:nvGrpSpPr>
          <p:cNvPr id="135" name="Group 134"/>
          <p:cNvGrpSpPr/>
          <p:nvPr/>
        </p:nvGrpSpPr>
        <p:grpSpPr>
          <a:xfrm>
            <a:off x="3262314" y="3202782"/>
            <a:ext cx="347661" cy="573889"/>
            <a:chOff x="1738313" y="3202781"/>
            <a:chExt cx="347661" cy="573889"/>
          </a:xfrm>
        </p:grpSpPr>
        <p:sp>
          <p:nvSpPr>
            <p:cNvPr id="127"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28"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29"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31"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grpSp>
        <p:nvGrpSpPr>
          <p:cNvPr id="136" name="Group 135"/>
          <p:cNvGrpSpPr/>
          <p:nvPr/>
        </p:nvGrpSpPr>
        <p:grpSpPr>
          <a:xfrm>
            <a:off x="4310064" y="3634582"/>
            <a:ext cx="347661" cy="573889"/>
            <a:chOff x="1738313" y="3202781"/>
            <a:chExt cx="347661" cy="573889"/>
          </a:xfrm>
        </p:grpSpPr>
        <p:sp>
          <p:nvSpPr>
            <p:cNvPr id="137"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38"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39"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0"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grpSp>
        <p:nvGrpSpPr>
          <p:cNvPr id="141" name="Group 140"/>
          <p:cNvGrpSpPr/>
          <p:nvPr/>
        </p:nvGrpSpPr>
        <p:grpSpPr>
          <a:xfrm>
            <a:off x="5662614" y="4206082"/>
            <a:ext cx="347661" cy="573889"/>
            <a:chOff x="1738313" y="3202781"/>
            <a:chExt cx="347661" cy="573889"/>
          </a:xfrm>
        </p:grpSpPr>
        <p:sp>
          <p:nvSpPr>
            <p:cNvPr id="142"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3"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4"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5"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grpSp>
        <p:nvGrpSpPr>
          <p:cNvPr id="147" name="Group 146"/>
          <p:cNvGrpSpPr/>
          <p:nvPr/>
        </p:nvGrpSpPr>
        <p:grpSpPr>
          <a:xfrm>
            <a:off x="1801814" y="2593182"/>
            <a:ext cx="347661" cy="573889"/>
            <a:chOff x="1738313" y="3202781"/>
            <a:chExt cx="347661" cy="573889"/>
          </a:xfrm>
        </p:grpSpPr>
        <p:sp>
          <p:nvSpPr>
            <p:cNvPr id="148"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9"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50"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51"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pic>
        <p:nvPicPr>
          <p:cNvPr id="163"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1" y="2597035"/>
            <a:ext cx="469044" cy="633847"/>
          </a:xfrm>
          <a:prstGeom prst="rect">
            <a:avLst/>
          </a:prstGeom>
          <a:noFill/>
          <a:ln w="9525">
            <a:noFill/>
            <a:miter lim="800000"/>
            <a:headEnd/>
            <a:tailEnd/>
          </a:ln>
        </p:spPr>
      </p:pic>
      <p:grpSp>
        <p:nvGrpSpPr>
          <p:cNvPr id="174" name="Group 173"/>
          <p:cNvGrpSpPr/>
          <p:nvPr/>
        </p:nvGrpSpPr>
        <p:grpSpPr>
          <a:xfrm>
            <a:off x="6811964" y="4695033"/>
            <a:ext cx="347661" cy="573889"/>
            <a:chOff x="1738313" y="3202781"/>
            <a:chExt cx="347661" cy="573889"/>
          </a:xfrm>
        </p:grpSpPr>
        <p:sp>
          <p:nvSpPr>
            <p:cNvPr id="175"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83"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92"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93"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sp>
        <p:nvSpPr>
          <p:cNvPr id="195" name="Freeform 194"/>
          <p:cNvSpPr/>
          <p:nvPr/>
        </p:nvSpPr>
        <p:spPr>
          <a:xfrm rot="20908942" flipH="1">
            <a:off x="7697790" y="5102227"/>
            <a:ext cx="257967" cy="404811"/>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96" name="Freeform 195"/>
          <p:cNvSpPr/>
          <p:nvPr/>
        </p:nvSpPr>
        <p:spPr>
          <a:xfrm rot="214759" flipH="1">
            <a:off x="7678739" y="5468145"/>
            <a:ext cx="257967" cy="404811"/>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cxnSp>
        <p:nvCxnSpPr>
          <p:cNvPr id="197" name="Straight Connector 232"/>
          <p:cNvCxnSpPr>
            <a:cxnSpLocks noChangeShapeType="1"/>
            <a:stCxn id="172" idx="1"/>
          </p:cNvCxnSpPr>
          <p:nvPr/>
        </p:nvCxnSpPr>
        <p:spPr bwMode="auto">
          <a:xfrm flipH="1" flipV="1">
            <a:off x="7461252" y="5718176"/>
            <a:ext cx="215403" cy="202653"/>
          </a:xfrm>
          <a:prstGeom prst="line">
            <a:avLst/>
          </a:prstGeom>
          <a:noFill/>
          <a:ln w="171450" algn="ctr">
            <a:solidFill>
              <a:schemeClr val="tx1"/>
            </a:solidFill>
            <a:round/>
            <a:headEnd/>
            <a:tailEnd/>
          </a:ln>
        </p:spPr>
      </p:cxnSp>
      <p:sp>
        <p:nvSpPr>
          <p:cNvPr id="198" name="Oval 233"/>
          <p:cNvSpPr>
            <a:spLocks noChangeArrowheads="1"/>
          </p:cNvSpPr>
          <p:nvPr/>
        </p:nvSpPr>
        <p:spPr bwMode="auto">
          <a:xfrm>
            <a:off x="7600980" y="5841596"/>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sp>
        <p:nvSpPr>
          <p:cNvPr id="201" name="Freeform 200"/>
          <p:cNvSpPr/>
          <p:nvPr/>
        </p:nvSpPr>
        <p:spPr>
          <a:xfrm rot="214759" flipH="1">
            <a:off x="7698903" y="5916572"/>
            <a:ext cx="229600" cy="111411"/>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 name="connsiteX0" fmla="*/ 390525 w 390525"/>
              <a:gd name="connsiteY0" fmla="*/ 0 h 304800"/>
              <a:gd name="connsiteX1" fmla="*/ 0 w 390525"/>
              <a:gd name="connsiteY1" fmla="*/ 304800 h 304800"/>
            </a:gdLst>
            <a:ahLst/>
            <a:cxnLst>
              <a:cxn ang="0">
                <a:pos x="connsiteX0" y="connsiteY0"/>
              </a:cxn>
              <a:cxn ang="0">
                <a:pos x="connsiteX1" y="connsiteY1"/>
              </a:cxn>
            </a:cxnLst>
            <a:rect l="l" t="t" r="r" b="b"/>
            <a:pathLst>
              <a:path w="390525" h="304800">
                <a:moveTo>
                  <a:pt x="390525" y="0"/>
                </a:moveTo>
                <a:cubicBezTo>
                  <a:pt x="322263" y="120650"/>
                  <a:pt x="97631" y="240506"/>
                  <a:pt x="0" y="3048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202" name="Freeform 201"/>
          <p:cNvSpPr/>
          <p:nvPr/>
        </p:nvSpPr>
        <p:spPr>
          <a:xfrm flipH="1">
            <a:off x="7425057" y="5419726"/>
            <a:ext cx="45719" cy="282575"/>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204" name="Freeform 69">
            <a:extLst>
              <a:ext uri="{FF2B5EF4-FFF2-40B4-BE49-F238E27FC236}">
                <a16:creationId xmlns:a16="http://schemas.microsoft.com/office/drawing/2014/main" id="{567307A1-6210-4100-AF10-3616C55C58B8}"/>
              </a:ext>
            </a:extLst>
          </p:cNvPr>
          <p:cNvSpPr>
            <a:spLocks/>
          </p:cNvSpPr>
          <p:nvPr/>
        </p:nvSpPr>
        <p:spPr bwMode="auto">
          <a:xfrm>
            <a:off x="7442742" y="1422076"/>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205" name="Rectangle 6">
            <a:extLst>
              <a:ext uri="{FF2B5EF4-FFF2-40B4-BE49-F238E27FC236}">
                <a16:creationId xmlns:a16="http://schemas.microsoft.com/office/drawing/2014/main" id="{2EB8213B-0C49-4E18-AC60-311AA67D29E1}"/>
              </a:ext>
            </a:extLst>
          </p:cNvPr>
          <p:cNvSpPr txBox="1">
            <a:spLocks noChangeArrowheads="1"/>
          </p:cNvSpPr>
          <p:nvPr/>
        </p:nvSpPr>
        <p:spPr bwMode="auto">
          <a:xfrm>
            <a:off x="6534693" y="1066836"/>
            <a:ext cx="2089151" cy="350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Tributary stream</a:t>
            </a:r>
          </a:p>
        </p:txBody>
      </p:sp>
      <p:grpSp>
        <p:nvGrpSpPr>
          <p:cNvPr id="207" name="Group 206">
            <a:extLst>
              <a:ext uri="{FF2B5EF4-FFF2-40B4-BE49-F238E27FC236}">
                <a16:creationId xmlns:a16="http://schemas.microsoft.com/office/drawing/2014/main" id="{A6F04F7C-0C55-45F3-85B3-084D547DF4D9}"/>
              </a:ext>
            </a:extLst>
          </p:cNvPr>
          <p:cNvGrpSpPr/>
          <p:nvPr/>
        </p:nvGrpSpPr>
        <p:grpSpPr>
          <a:xfrm>
            <a:off x="6201741" y="2367984"/>
            <a:ext cx="2140575" cy="3376093"/>
            <a:chOff x="4651305" y="1775988"/>
            <a:chExt cx="1605431" cy="2532070"/>
          </a:xfrm>
        </p:grpSpPr>
        <p:cxnSp>
          <p:nvCxnSpPr>
            <p:cNvPr id="208" name="Straight Connector 207">
              <a:extLst>
                <a:ext uri="{FF2B5EF4-FFF2-40B4-BE49-F238E27FC236}">
                  <a16:creationId xmlns:a16="http://schemas.microsoft.com/office/drawing/2014/main" id="{8FF070DB-4F57-48E8-82EE-A3BD831C79F5}"/>
                </a:ext>
              </a:extLst>
            </p:cNvPr>
            <p:cNvCxnSpPr>
              <a:cxnSpLocks/>
            </p:cNvCxnSpPr>
            <p:nvPr/>
          </p:nvCxnSpPr>
          <p:spPr>
            <a:xfrm flipH="1">
              <a:off x="5580905" y="2091902"/>
              <a:ext cx="406694" cy="279390"/>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9976358-D2BB-4AE8-B755-7D176CA9C35C}"/>
                </a:ext>
              </a:extLst>
            </p:cNvPr>
            <p:cNvCxnSpPr>
              <a:cxnSpLocks/>
            </p:cNvCxnSpPr>
            <p:nvPr/>
          </p:nvCxnSpPr>
          <p:spPr>
            <a:xfrm flipH="1">
              <a:off x="5963670" y="1775988"/>
              <a:ext cx="293066" cy="3337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0F869A0-DB06-41EC-B3E5-76FC37F82FB1}"/>
                </a:ext>
              </a:extLst>
            </p:cNvPr>
            <p:cNvCxnSpPr>
              <a:cxnSpLocks/>
            </p:cNvCxnSpPr>
            <p:nvPr/>
          </p:nvCxnSpPr>
          <p:spPr>
            <a:xfrm flipH="1">
              <a:off x="5402916" y="2339384"/>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75CCC05-76A2-4456-81FE-07B0F87F9F1B}"/>
                </a:ext>
              </a:extLst>
            </p:cNvPr>
            <p:cNvCxnSpPr>
              <a:cxnSpLocks/>
            </p:cNvCxnSpPr>
            <p:nvPr/>
          </p:nvCxnSpPr>
          <p:spPr>
            <a:xfrm flipH="1">
              <a:off x="5194256" y="2665964"/>
              <a:ext cx="228171" cy="175947"/>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33CD755D-4B2A-4917-B03F-B62D1E5850A4}"/>
                </a:ext>
              </a:extLst>
            </p:cNvPr>
            <p:cNvCxnSpPr>
              <a:cxnSpLocks/>
            </p:cNvCxnSpPr>
            <p:nvPr/>
          </p:nvCxnSpPr>
          <p:spPr>
            <a:xfrm flipH="1">
              <a:off x="5016795" y="2826330"/>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817E9D6D-A20F-47D7-9ACD-EB6A2DF1DF42}"/>
                </a:ext>
              </a:extLst>
            </p:cNvPr>
            <p:cNvCxnSpPr>
              <a:cxnSpLocks/>
            </p:cNvCxnSpPr>
            <p:nvPr/>
          </p:nvCxnSpPr>
          <p:spPr>
            <a:xfrm flipH="1">
              <a:off x="4849486" y="3291052"/>
              <a:ext cx="118064" cy="333046"/>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BE5460D3-9782-420C-A031-D8B56EAE6C5F}"/>
                </a:ext>
              </a:extLst>
            </p:cNvPr>
            <p:cNvCxnSpPr>
              <a:cxnSpLocks/>
            </p:cNvCxnSpPr>
            <p:nvPr/>
          </p:nvCxnSpPr>
          <p:spPr>
            <a:xfrm flipH="1">
              <a:off x="4651305" y="4054455"/>
              <a:ext cx="171894" cy="25360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C905E1A-815B-47B9-B1ED-F924DBCA8221}"/>
                </a:ext>
              </a:extLst>
            </p:cNvPr>
            <p:cNvCxnSpPr>
              <a:cxnSpLocks/>
            </p:cNvCxnSpPr>
            <p:nvPr/>
          </p:nvCxnSpPr>
          <p:spPr>
            <a:xfrm flipH="1">
              <a:off x="4802627" y="3598021"/>
              <a:ext cx="55231" cy="503682"/>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16" name="Rectangle 215">
            <a:extLst>
              <a:ext uri="{FF2B5EF4-FFF2-40B4-BE49-F238E27FC236}">
                <a16:creationId xmlns:a16="http://schemas.microsoft.com/office/drawing/2014/main" id="{B0FB556D-F1D2-4936-9AB3-83DA1E23A7CE}"/>
              </a:ext>
            </a:extLst>
          </p:cNvPr>
          <p:cNvSpPr/>
          <p:nvPr/>
        </p:nvSpPr>
        <p:spPr>
          <a:xfrm rot="1634699">
            <a:off x="6470534" y="4185158"/>
            <a:ext cx="399327" cy="307703"/>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7" name="TextBox 176">
            <a:extLst>
              <a:ext uri="{FF2B5EF4-FFF2-40B4-BE49-F238E27FC236}">
                <a16:creationId xmlns:a16="http://schemas.microsoft.com/office/drawing/2014/main" id="{89445F00-31A7-458F-B50F-7736F5018906}"/>
              </a:ext>
            </a:extLst>
          </p:cNvPr>
          <p:cNvSpPr txBox="1"/>
          <p:nvPr/>
        </p:nvSpPr>
        <p:spPr>
          <a:xfrm>
            <a:off x="1289222" y="6441922"/>
            <a:ext cx="9679460" cy="461665"/>
          </a:xfrm>
          <a:prstGeom prst="rect">
            <a:avLst/>
          </a:prstGeom>
          <a:noFill/>
        </p:spPr>
        <p:txBody>
          <a:bodyPr wrap="square" rtlCol="0">
            <a:spAutoFit/>
          </a:bodyPr>
          <a:lstStyle/>
          <a:p>
            <a:r>
              <a:rPr lang="en-US" sz="2400">
                <a:solidFill>
                  <a:schemeClr val="bg1"/>
                </a:solidFill>
              </a:rPr>
              <a:t>DRAFT for comment 12/10/2021.  This has not been approved by the SCC.</a:t>
            </a:r>
          </a:p>
        </p:txBody>
      </p:sp>
      <p:sp>
        <p:nvSpPr>
          <p:cNvPr id="3" name="Title 2">
            <a:extLst>
              <a:ext uri="{FF2B5EF4-FFF2-40B4-BE49-F238E27FC236}">
                <a16:creationId xmlns:a16="http://schemas.microsoft.com/office/drawing/2014/main" id="{EB6278B5-B156-4B1C-A5CC-C41A050B763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3844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744280"/>
            <a:ext cx="11382980" cy="6037520"/>
          </a:xfrm>
        </p:spPr>
        <p:txBody>
          <a:bodyPr>
            <a:normAutofit/>
          </a:bodyPr>
          <a:lstStyle/>
          <a:p>
            <a:r>
              <a:rPr lang="en-US" dirty="0"/>
              <a:t>The QAB can make changes to a grant application</a:t>
            </a:r>
          </a:p>
          <a:p>
            <a:endParaRPr lang="en-US" dirty="0"/>
          </a:p>
          <a:p>
            <a:endParaRPr lang="en-US" dirty="0"/>
          </a:p>
          <a:p>
            <a:endParaRPr lang="en-US" dirty="0"/>
          </a:p>
          <a:p>
            <a:endParaRPr lang="en-US" dirty="0"/>
          </a:p>
          <a:p>
            <a:endParaRPr lang="en-US" dirty="0"/>
          </a:p>
          <a:p>
            <a:r>
              <a:rPr lang="en-US" dirty="0"/>
              <a:t>Can add a cross pipe, underdrain, attach a technical bulletin, etc. </a:t>
            </a:r>
          </a:p>
        </p:txBody>
      </p:sp>
      <p:pic>
        <p:nvPicPr>
          <p:cNvPr id="6" name="Picture 5">
            <a:extLst>
              <a:ext uri="{FF2B5EF4-FFF2-40B4-BE49-F238E27FC236}">
                <a16:creationId xmlns:a16="http://schemas.microsoft.com/office/drawing/2014/main" id="{709D8146-C1DF-4B64-9070-D25706F16BC9}"/>
              </a:ext>
            </a:extLst>
          </p:cNvPr>
          <p:cNvPicPr>
            <a:picLocks noChangeAspect="1"/>
          </p:cNvPicPr>
          <p:nvPr/>
        </p:nvPicPr>
        <p:blipFill>
          <a:blip r:embed="rId3"/>
          <a:stretch>
            <a:fillRect/>
          </a:stretch>
        </p:blipFill>
        <p:spPr>
          <a:xfrm>
            <a:off x="266700" y="1755257"/>
            <a:ext cx="11506200" cy="1752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34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FF469E-7C9F-422E-A8BA-233A54C193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325" y="161920"/>
            <a:ext cx="4274067" cy="5710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7A53796E-9BFF-4D76-A11F-A36EFB610A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1795" y="349473"/>
            <a:ext cx="4274067" cy="5684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0B67CEAA-A6FD-45D3-B568-5C9A85A478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40257" y="551003"/>
            <a:ext cx="4512427" cy="5731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a:extLst>
              <a:ext uri="{FF2B5EF4-FFF2-40B4-BE49-F238E27FC236}">
                <a16:creationId xmlns:a16="http://schemas.microsoft.com/office/drawing/2014/main" id="{99CC52D8-F562-46F1-92A1-379AF522F262}"/>
              </a:ext>
            </a:extLst>
          </p:cNvPr>
          <p:cNvSpPr>
            <a:spLocks noGrp="1"/>
          </p:cNvSpPr>
          <p:nvPr>
            <p:ph idx="1"/>
          </p:nvPr>
        </p:nvSpPr>
        <p:spPr>
          <a:xfrm>
            <a:off x="262325" y="6282063"/>
            <a:ext cx="11667349" cy="748049"/>
          </a:xfrm>
        </p:spPr>
        <p:txBody>
          <a:bodyPr/>
          <a:lstStyle/>
          <a:p>
            <a:pPr marL="0" indent="0">
              <a:buNone/>
            </a:pPr>
            <a:r>
              <a:rPr lang="en-US" dirty="0">
                <a:hlinkClick r:id="rId6"/>
              </a:rPr>
              <a:t>https://dirtandgravel.psu.edu/general-resources/technical-bulletins/</a:t>
            </a:r>
            <a:r>
              <a:rPr lang="en-US" dirty="0"/>
              <a:t> </a:t>
            </a:r>
          </a:p>
        </p:txBody>
      </p:sp>
    </p:spTree>
    <p:extLst>
      <p:ext uri="{BB962C8B-B14F-4D97-AF65-F5344CB8AC3E}">
        <p14:creationId xmlns:p14="http://schemas.microsoft.com/office/powerpoint/2010/main" val="4957657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744280"/>
            <a:ext cx="11382980" cy="6037520"/>
          </a:xfrm>
        </p:spPr>
        <p:txBody>
          <a:bodyPr>
            <a:normAutofit/>
          </a:bodyPr>
          <a:lstStyle/>
          <a:p>
            <a:pPr marL="0" indent="0">
              <a:buNone/>
            </a:pPr>
            <a:r>
              <a:rPr lang="en-US" dirty="0"/>
              <a:t>Recorded webinar on Better Grant Applications is available at  </a:t>
            </a:r>
            <a:r>
              <a:rPr lang="en-US" dirty="0">
                <a:hlinkClick r:id="rId3"/>
              </a:rPr>
              <a:t>https://dirtandgravel.psu.edu/education-training/webinars/past-webinars/</a:t>
            </a:r>
            <a:r>
              <a:rPr lang="en-US" dirty="0"/>
              <a:t> </a:t>
            </a:r>
          </a:p>
          <a:p>
            <a:endParaRPr lang="en-US" dirty="0"/>
          </a:p>
          <a:p>
            <a:endParaRPr lang="en-US" dirty="0"/>
          </a:p>
          <a:p>
            <a:endParaRPr lang="en-US" dirty="0"/>
          </a:p>
          <a:p>
            <a:endParaRPr lang="en-US" dirty="0"/>
          </a:p>
          <a:p>
            <a:endParaRPr lang="en-US" dirty="0"/>
          </a:p>
        </p:txBody>
      </p:sp>
      <p:grpSp>
        <p:nvGrpSpPr>
          <p:cNvPr id="4" name="Group 3">
            <a:extLst>
              <a:ext uri="{FF2B5EF4-FFF2-40B4-BE49-F238E27FC236}">
                <a16:creationId xmlns:a16="http://schemas.microsoft.com/office/drawing/2014/main" id="{6F099D60-CCF0-4B21-BF47-6D3F38AD6A7B}"/>
              </a:ext>
            </a:extLst>
          </p:cNvPr>
          <p:cNvGrpSpPr/>
          <p:nvPr/>
        </p:nvGrpSpPr>
        <p:grpSpPr>
          <a:xfrm>
            <a:off x="578130" y="2965152"/>
            <a:ext cx="11006560" cy="2612187"/>
            <a:chOff x="766341" y="2890725"/>
            <a:chExt cx="11006560" cy="2612187"/>
          </a:xfrm>
        </p:grpSpPr>
        <p:pic>
          <p:nvPicPr>
            <p:cNvPr id="7" name="Picture 6">
              <a:extLst>
                <a:ext uri="{FF2B5EF4-FFF2-40B4-BE49-F238E27FC236}">
                  <a16:creationId xmlns:a16="http://schemas.microsoft.com/office/drawing/2014/main" id="{707BDACF-99DA-4002-A6CF-DF209B096CC9}"/>
                </a:ext>
              </a:extLst>
            </p:cNvPr>
            <p:cNvPicPr>
              <a:picLocks noChangeAspect="1"/>
            </p:cNvPicPr>
            <p:nvPr/>
          </p:nvPicPr>
          <p:blipFill>
            <a:blip r:embed="rId4"/>
            <a:stretch>
              <a:fillRect/>
            </a:stretch>
          </p:blipFill>
          <p:spPr>
            <a:xfrm>
              <a:off x="766341" y="2890725"/>
              <a:ext cx="11006560" cy="2612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8996FE18-EBDD-4F65-A516-D0139F15683B}"/>
                </a:ext>
              </a:extLst>
            </p:cNvPr>
            <p:cNvSpPr txBox="1"/>
            <p:nvPr/>
          </p:nvSpPr>
          <p:spPr>
            <a:xfrm>
              <a:off x="988828" y="3470652"/>
              <a:ext cx="2083981" cy="584775"/>
            </a:xfrm>
            <a:prstGeom prst="rect">
              <a:avLst/>
            </a:prstGeom>
            <a:noFill/>
          </p:spPr>
          <p:txBody>
            <a:bodyPr wrap="square" rtlCol="0">
              <a:spAutoFit/>
            </a:bodyPr>
            <a:lstStyle/>
            <a:p>
              <a:pPr algn="ctr"/>
              <a:r>
                <a:rPr lang="en-US" sz="3200" dirty="0">
                  <a:solidFill>
                    <a:schemeClr val="bg1">
                      <a:lumMod val="50000"/>
                    </a:schemeClr>
                  </a:solidFill>
                </a:rPr>
                <a:t>2023</a:t>
              </a:r>
              <a:endParaRPr lang="en-US" dirty="0">
                <a:solidFill>
                  <a:schemeClr val="bg1">
                    <a:lumMod val="50000"/>
                  </a:schemeClr>
                </a:solidFill>
              </a:endParaRPr>
            </a:p>
          </p:txBody>
        </p:sp>
      </p:grpSp>
    </p:spTree>
    <p:extLst>
      <p:ext uri="{BB962C8B-B14F-4D97-AF65-F5344CB8AC3E}">
        <p14:creationId xmlns:p14="http://schemas.microsoft.com/office/powerpoint/2010/main" val="130823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31466" y="0"/>
            <a:ext cx="9151465"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5270" y="-3634"/>
            <a:ext cx="4537276" cy="6858000"/>
          </a:xfrm>
          <a:prstGeom prst="rect">
            <a:avLst/>
          </a:prstGeom>
        </p:spPr>
      </p:pic>
      <p:pic>
        <p:nvPicPr>
          <p:cNvPr id="28" name="Picture 27"/>
          <p:cNvPicPr>
            <a:picLocks noChangeAspect="1"/>
          </p:cNvPicPr>
          <p:nvPr/>
        </p:nvPicPr>
        <p:blipFill rotWithShape="1">
          <a:blip r:embed="rId4" cstate="email">
            <a:extLst>
              <a:ext uri="{28A0092B-C50C-407E-A947-70E740481C1C}">
                <a14:useLocalDpi xmlns:a14="http://schemas.microsoft.com/office/drawing/2010/main"/>
              </a:ext>
            </a:extLst>
          </a:blip>
          <a:srcRect t="-167"/>
          <a:stretch/>
        </p:blipFill>
        <p:spPr>
          <a:xfrm>
            <a:off x="1488921" y="-3634"/>
            <a:ext cx="4583575" cy="6858000"/>
          </a:xfrm>
          <a:prstGeom prst="rect">
            <a:avLst/>
          </a:prstGeom>
        </p:spPr>
      </p:pic>
      <p:sp>
        <p:nvSpPr>
          <p:cNvPr id="29" name="Rounded Rectangle 28"/>
          <p:cNvSpPr/>
          <p:nvPr/>
        </p:nvSpPr>
        <p:spPr>
          <a:xfrm>
            <a:off x="7659732" y="2799621"/>
            <a:ext cx="1668353" cy="419634"/>
          </a:xfrm>
          <a:prstGeom prst="roundRect">
            <a:avLst/>
          </a:prstGeom>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lvl="0" algn="ctr"/>
            <a:r>
              <a:rPr lang="en-US" sz="2000" b="1">
                <a:solidFill>
                  <a:srgbClr val="000000"/>
                </a:solidFill>
                <a:latin typeface="Arial" panose="020B0604020202020204" pitchFamily="34" charset="0"/>
                <a:cs typeface="Arial" panose="020B0604020202020204" pitchFamily="34" charset="0"/>
              </a:rPr>
              <a:t>retired road</a:t>
            </a:r>
          </a:p>
        </p:txBody>
      </p:sp>
      <p:sp>
        <p:nvSpPr>
          <p:cNvPr id="12" name="Rectangle 2"/>
          <p:cNvSpPr>
            <a:spLocks noChangeArrowheads="1"/>
          </p:cNvSpPr>
          <p:nvPr/>
        </p:nvSpPr>
        <p:spPr bwMode="auto">
          <a:xfrm>
            <a:off x="2209800" y="5934075"/>
            <a:ext cx="1905000" cy="1828800"/>
          </a:xfrm>
          <a:prstGeom prst="rect">
            <a:avLst/>
          </a:prstGeom>
          <a:noFill/>
          <a:ln w="9525">
            <a:noFill/>
            <a:miter lim="800000"/>
            <a:headEnd/>
            <a:tailEnd/>
          </a:ln>
          <a:effectLst/>
        </p:spPr>
        <p:txBody>
          <a:bodyPr/>
          <a:lstStyle/>
          <a:p>
            <a:endParaRPr lang="en-US" sz="1400"/>
          </a:p>
        </p:txBody>
      </p:sp>
      <p:sp>
        <p:nvSpPr>
          <p:cNvPr id="14" name="Text Box 8"/>
          <p:cNvSpPr txBox="1">
            <a:spLocks noChangeArrowheads="1"/>
          </p:cNvSpPr>
          <p:nvPr/>
        </p:nvSpPr>
        <p:spPr bwMode="auto">
          <a:xfrm>
            <a:off x="9622170" y="0"/>
            <a:ext cx="1045831" cy="338554"/>
          </a:xfrm>
          <a:prstGeom prst="rect">
            <a:avLst/>
          </a:prstGeom>
          <a:solidFill>
            <a:srgbClr val="FFFFCC"/>
          </a:solidFill>
          <a:ln w="12700">
            <a:solidFill>
              <a:schemeClr val="tx1"/>
            </a:solidFill>
            <a:miter lim="800000"/>
            <a:headEnd/>
            <a:tailEnd/>
          </a:ln>
          <a:effectLst/>
        </p:spPr>
        <p:txBody>
          <a:bodyPr wrap="square">
            <a:spAutoFit/>
          </a:bodyPr>
          <a:lstStyle/>
          <a:p>
            <a:pPr algn="ctr"/>
            <a:r>
              <a:rPr lang="en-US" sz="1600" b="1">
                <a:latin typeface="Arial" panose="020B0604020202020204" pitchFamily="34" charset="0"/>
                <a:cs typeface="Arial" panose="020B0604020202020204" pitchFamily="34" charset="0"/>
              </a:rPr>
              <a:t>Before</a:t>
            </a:r>
          </a:p>
        </p:txBody>
      </p:sp>
      <p:sp>
        <p:nvSpPr>
          <p:cNvPr id="18" name="Text Box 8"/>
          <p:cNvSpPr txBox="1">
            <a:spLocks noChangeArrowheads="1"/>
          </p:cNvSpPr>
          <p:nvPr/>
        </p:nvSpPr>
        <p:spPr bwMode="auto">
          <a:xfrm>
            <a:off x="1516535" y="-21772"/>
            <a:ext cx="1408922"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Before</a:t>
            </a:r>
          </a:p>
        </p:txBody>
      </p:sp>
      <p:sp>
        <p:nvSpPr>
          <p:cNvPr id="20" name="Text Box 8"/>
          <p:cNvSpPr txBox="1">
            <a:spLocks noChangeArrowheads="1"/>
          </p:cNvSpPr>
          <p:nvPr/>
        </p:nvSpPr>
        <p:spPr bwMode="auto">
          <a:xfrm>
            <a:off x="9629635" y="-11576"/>
            <a:ext cx="10458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After</a:t>
            </a:r>
            <a:endParaRPr lang="en-US" sz="2000" b="1">
              <a:latin typeface="Arial" panose="020B0604020202020204" pitchFamily="34" charset="0"/>
              <a:cs typeface="Arial" panose="020B0604020202020204" pitchFamily="34" charset="0"/>
            </a:endParaRPr>
          </a:p>
        </p:txBody>
      </p:sp>
      <p:sp>
        <p:nvSpPr>
          <p:cNvPr id="26" name="Text Box 8"/>
          <p:cNvSpPr txBox="1">
            <a:spLocks noChangeArrowheads="1"/>
          </p:cNvSpPr>
          <p:nvPr/>
        </p:nvSpPr>
        <p:spPr bwMode="auto">
          <a:xfrm>
            <a:off x="3379768" y="-14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Road Relocation</a:t>
            </a:r>
          </a:p>
        </p:txBody>
      </p:sp>
      <p:sp>
        <p:nvSpPr>
          <p:cNvPr id="30" name="Rounded Rectangle 29"/>
          <p:cNvSpPr/>
          <p:nvPr/>
        </p:nvSpPr>
        <p:spPr>
          <a:xfrm>
            <a:off x="4904170" y="5706202"/>
            <a:ext cx="2421740" cy="766655"/>
          </a:xfrm>
          <a:prstGeom prst="roundRect">
            <a:avLst/>
          </a:prstGeom>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lvl="0" algn="ctr"/>
            <a:r>
              <a:rPr lang="en-US" sz="2000" b="1">
                <a:solidFill>
                  <a:srgbClr val="000000"/>
                </a:solidFill>
                <a:latin typeface="Arial" panose="020B0604020202020204" pitchFamily="34" charset="0"/>
                <a:cs typeface="Arial" panose="020B0604020202020204" pitchFamily="34" charset="0"/>
              </a:rPr>
              <a:t>Road Relocated away from stream</a:t>
            </a:r>
          </a:p>
        </p:txBody>
      </p:sp>
      <p:sp>
        <p:nvSpPr>
          <p:cNvPr id="31" name="Text Box 8"/>
          <p:cNvSpPr txBox="1">
            <a:spLocks noChangeArrowheads="1"/>
          </p:cNvSpPr>
          <p:nvPr/>
        </p:nvSpPr>
        <p:spPr bwMode="auto">
          <a:xfrm>
            <a:off x="4179145" y="412412"/>
            <a:ext cx="3770889" cy="584775"/>
          </a:xfrm>
          <a:prstGeom prst="rect">
            <a:avLst/>
          </a:prstGeom>
          <a:solidFill>
            <a:srgbClr val="FFFFFF">
              <a:alpha val="67059"/>
            </a:srgbClr>
          </a:solidFill>
          <a:ln w="28575">
            <a:solidFill>
              <a:schemeClr val="tx1"/>
            </a:solidFill>
            <a:miter lim="800000"/>
            <a:headEnd/>
            <a:tailEnd/>
          </a:ln>
          <a:effectLst/>
        </p:spPr>
        <p:txBody>
          <a:bodyPr wrap="square">
            <a:spAutoFit/>
          </a:bodyPr>
          <a:lstStyle/>
          <a:p>
            <a:pPr algn="ctr"/>
            <a:r>
              <a:rPr lang="en-US" sz="1600" b="1" dirty="0">
                <a:latin typeface="Arial" panose="020B0604020202020204" pitchFamily="34" charset="0"/>
                <a:cs typeface="Arial" panose="020B0604020202020204" pitchFamily="34" charset="0"/>
              </a:rPr>
              <a:t>DGR Project in York County:</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$63K Spent, $22K in kind</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8139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pPr marL="0" indent="0">
              <a:buNone/>
            </a:pPr>
            <a:r>
              <a:rPr lang="en-US" sz="3400" dirty="0"/>
              <a:t>Some districts and QABs may want to review required paperwork during the application stage:</a:t>
            </a:r>
          </a:p>
          <a:p>
            <a:r>
              <a:rPr lang="en-US" sz="3400" dirty="0"/>
              <a:t>Traffic count for LVR Projects</a:t>
            </a:r>
          </a:p>
          <a:p>
            <a:r>
              <a:rPr lang="en-US" sz="3400" dirty="0"/>
              <a:t>Landowner consent for off right-of-way work</a:t>
            </a:r>
          </a:p>
          <a:p>
            <a:r>
              <a:rPr lang="en-US" sz="3400" dirty="0"/>
              <a:t>Steam crossing forms </a:t>
            </a:r>
          </a:p>
          <a:p>
            <a:pPr lvl="1"/>
            <a:r>
              <a:rPr lang="en-US" sz="3000" dirty="0"/>
              <a:t>Note: significant policy updates in 2022, including Stream </a:t>
            </a:r>
            <a:r>
              <a:rPr lang="en-US" sz="3000"/>
              <a:t>Crossing Design </a:t>
            </a:r>
            <a:r>
              <a:rPr lang="en-US" sz="3000" dirty="0"/>
              <a:t>and Installation Standard</a:t>
            </a:r>
          </a:p>
          <a:p>
            <a:pPr marL="0" indent="0">
              <a:buNone/>
            </a:pPr>
            <a:endParaRPr lang="en-US" dirty="0"/>
          </a:p>
        </p:txBody>
      </p:sp>
      <p:sp>
        <p:nvSpPr>
          <p:cNvPr id="5" name="Title 1">
            <a:extLst>
              <a:ext uri="{FF2B5EF4-FFF2-40B4-BE49-F238E27FC236}">
                <a16:creationId xmlns:a16="http://schemas.microsoft.com/office/drawing/2014/main" id="{1E8161ED-DE89-4971-B3A2-6BDF10C5B8FD}"/>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a:ea typeface="+mj-ea"/>
                <a:cs typeface="+mj-cs"/>
              </a:rPr>
              <a:t>Supplements to the Grant Application</a:t>
            </a:r>
          </a:p>
        </p:txBody>
      </p:sp>
      <p:pic>
        <p:nvPicPr>
          <p:cNvPr id="6" name="Picture 5">
            <a:extLst>
              <a:ext uri="{FF2B5EF4-FFF2-40B4-BE49-F238E27FC236}">
                <a16:creationId xmlns:a16="http://schemas.microsoft.com/office/drawing/2014/main" id="{16A3B27E-3712-436D-8D05-10D07AC6F2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843312">
            <a:off x="306278" y="5249936"/>
            <a:ext cx="4365717" cy="595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33072EB-9962-4802-8650-80093AEEF9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97138" y="4904213"/>
            <a:ext cx="4197723" cy="4980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7D9C3D26-AE87-4568-8DC5-69CDE65017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153028">
            <a:off x="7243984" y="5415239"/>
            <a:ext cx="4426516" cy="5684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7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4.3 QAB role</a:t>
            </a:r>
            <a:r>
              <a:rPr lang="en-US" baseline="0" dirty="0"/>
              <a:t> in projects</a:t>
            </a:r>
            <a:endParaRPr lang="en-US" dirty="0"/>
          </a:p>
        </p:txBody>
      </p:sp>
      <p:sp>
        <p:nvSpPr>
          <p:cNvPr id="3" name="Subtitle 2"/>
          <p:cNvSpPr>
            <a:spLocks noGrp="1"/>
          </p:cNvSpPr>
          <p:nvPr>
            <p:ph type="subTitle" idx="1"/>
          </p:nvPr>
        </p:nvSpPr>
        <p:spPr/>
        <p:txBody>
          <a:bodyPr/>
          <a:lstStyle/>
          <a:p>
            <a:pPr marL="0" indent="0">
              <a:buNone/>
            </a:pPr>
            <a:r>
              <a:rPr lang="en-US" b="1" u="sng" dirty="0"/>
              <a:t>4.3.2 QAB Role: Funding Recommendations</a:t>
            </a:r>
          </a:p>
          <a:p>
            <a:r>
              <a:rPr lang="en-US" dirty="0"/>
              <a:t>QAB makes funding recommendations based on the ranking criteria it establishes</a:t>
            </a:r>
          </a:p>
          <a:p>
            <a:r>
              <a:rPr lang="en-US" dirty="0"/>
              <a:t>District board then considers QAB recommendations</a:t>
            </a:r>
          </a:p>
          <a:p>
            <a:r>
              <a:rPr lang="en-US" dirty="0"/>
              <a:t>When the district board approves an application, district staff may then develop and secure a contract.</a:t>
            </a:r>
          </a:p>
        </p:txBody>
      </p:sp>
      <p:sp>
        <p:nvSpPr>
          <p:cNvPr id="5" name="Title 1">
            <a:extLst>
              <a:ext uri="{FF2B5EF4-FFF2-40B4-BE49-F238E27FC236}">
                <a16:creationId xmlns:a16="http://schemas.microsoft.com/office/drawing/2014/main" id="{1BF0DAA6-AEC2-4D95-84E6-276E36A43510}"/>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91574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4.3 QAB role in projects</a:t>
            </a:r>
          </a:p>
        </p:txBody>
      </p:sp>
      <p:sp>
        <p:nvSpPr>
          <p:cNvPr id="3" name="Subtitle 2"/>
          <p:cNvSpPr>
            <a:spLocks noGrp="1"/>
          </p:cNvSpPr>
          <p:nvPr>
            <p:ph type="subTitle" idx="1"/>
          </p:nvPr>
        </p:nvSpPr>
        <p:spPr/>
        <p:txBody>
          <a:bodyPr/>
          <a:lstStyle/>
          <a:p>
            <a:pPr marL="0" indent="0">
              <a:buNone/>
            </a:pPr>
            <a:r>
              <a:rPr lang="en-US" b="1" u="sng" dirty="0"/>
              <a:t>4.3.3 QAB Role: Project Implementation</a:t>
            </a:r>
          </a:p>
          <a:p>
            <a:pPr lvl="0"/>
            <a:r>
              <a:rPr lang="en-US" dirty="0"/>
              <a:t>After contract is secured, district staff  is responsible for project administration, oversight, and inspection.</a:t>
            </a:r>
            <a:endParaRPr lang="en-US" sz="4000" dirty="0"/>
          </a:p>
          <a:p>
            <a:pPr lvl="0"/>
            <a:r>
              <a:rPr lang="en-US" dirty="0"/>
              <a:t>Future funding decisions for the project may be made by the CD Board with minimal QAB involvement.</a:t>
            </a:r>
            <a:endParaRPr lang="en-US" sz="4000" dirty="0"/>
          </a:p>
          <a:p>
            <a:pPr lvl="1"/>
            <a:r>
              <a:rPr lang="en-US" dirty="0"/>
              <a:t>i.e.  District board could approve a contract amendment without QAB involvement</a:t>
            </a:r>
          </a:p>
          <a:p>
            <a:pPr lvl="1"/>
            <a:r>
              <a:rPr lang="en-US" dirty="0"/>
              <a:t>It’s a local decision on how much the QAB is involved after projects are funded</a:t>
            </a:r>
          </a:p>
        </p:txBody>
      </p:sp>
      <p:sp>
        <p:nvSpPr>
          <p:cNvPr id="5" name="Title 1">
            <a:extLst>
              <a:ext uri="{FF2B5EF4-FFF2-40B4-BE49-F238E27FC236}">
                <a16:creationId xmlns:a16="http://schemas.microsoft.com/office/drawing/2014/main" id="{44897FB6-8069-4F18-8043-8A35B9FD230A}"/>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10405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221579" cy="6134584"/>
          </a:xfrm>
        </p:spPr>
        <p:txBody>
          <a:bodyPr>
            <a:normAutofit/>
          </a:bodyPr>
          <a:lstStyle/>
          <a:p>
            <a:r>
              <a:rPr lang="en-US" sz="3600" dirty="0"/>
              <a:t>DGLVR Program Introduction</a:t>
            </a:r>
          </a:p>
          <a:p>
            <a:pPr marL="0" indent="0">
              <a:buNone/>
            </a:pPr>
            <a:r>
              <a:rPr lang="en-US" sz="2800" dirty="0"/>
              <a:t>   </a:t>
            </a:r>
          </a:p>
          <a:p>
            <a:r>
              <a:rPr lang="en-US" sz="3600" b="1" dirty="0">
                <a:solidFill>
                  <a:srgbClr val="FF0000"/>
                </a:solidFill>
              </a:rPr>
              <a:t>QAB Policy review</a:t>
            </a:r>
          </a:p>
          <a:p>
            <a:pPr lvl="1"/>
            <a:r>
              <a:rPr lang="en-US" sz="3200" dirty="0"/>
              <a:t>QAB Structure and purpose</a:t>
            </a:r>
          </a:p>
          <a:p>
            <a:pPr lvl="1"/>
            <a:r>
              <a:rPr lang="en-US" sz="3200" dirty="0"/>
              <a:t>Meeting guidelines</a:t>
            </a:r>
          </a:p>
          <a:p>
            <a:pPr lvl="1"/>
            <a:r>
              <a:rPr lang="en-US" sz="3200" dirty="0"/>
              <a:t>Role in projects</a:t>
            </a:r>
          </a:p>
          <a:p>
            <a:pPr lvl="1"/>
            <a:r>
              <a:rPr lang="en-US" sz="3200" b="1" dirty="0">
                <a:solidFill>
                  <a:srgbClr val="FF0000"/>
                </a:solidFill>
              </a:rPr>
              <a:t>Role in local policy</a:t>
            </a:r>
          </a:p>
          <a:p>
            <a:pPr marL="457200" lvl="1" indent="0">
              <a:buNone/>
            </a:pPr>
            <a:r>
              <a:rPr lang="en-US" dirty="0"/>
              <a:t>   </a:t>
            </a:r>
          </a:p>
          <a:p>
            <a:r>
              <a:rPr lang="en-US" sz="3600" dirty="0"/>
              <a:t>What to do if you’re a new QAB member</a:t>
            </a:r>
          </a:p>
          <a:p>
            <a:pPr marL="457200" lvl="1" indent="0">
              <a:buNone/>
            </a:pPr>
            <a:endParaRPr lang="en-US" sz="3200" b="1" dirty="0"/>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Quality Assurance Boards</a:t>
            </a:r>
          </a:p>
        </p:txBody>
      </p:sp>
      <p:pic>
        <p:nvPicPr>
          <p:cNvPr id="12" name="Picture 11">
            <a:extLst>
              <a:ext uri="{FF2B5EF4-FFF2-40B4-BE49-F238E27FC236}">
                <a16:creationId xmlns:a16="http://schemas.microsoft.com/office/drawing/2014/main" id="{C12CA6B2-4450-43CD-A7F0-FDEA979F55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0188" y="445625"/>
            <a:ext cx="5401812" cy="6400800"/>
          </a:xfrm>
          <a:prstGeom prst="rect">
            <a:avLst/>
          </a:prstGeom>
        </p:spPr>
      </p:pic>
    </p:spTree>
    <p:extLst>
      <p:ext uri="{BB962C8B-B14F-4D97-AF65-F5344CB8AC3E}">
        <p14:creationId xmlns:p14="http://schemas.microsoft.com/office/powerpoint/2010/main" val="3821916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4.4 QAB Role in Policy</a:t>
            </a:r>
          </a:p>
        </p:txBody>
      </p:sp>
      <p:sp>
        <p:nvSpPr>
          <p:cNvPr id="3" name="Subtitle 2"/>
          <p:cNvSpPr>
            <a:spLocks noGrp="1"/>
          </p:cNvSpPr>
          <p:nvPr>
            <p:ph type="subTitle" idx="1"/>
          </p:nvPr>
        </p:nvSpPr>
        <p:spPr/>
        <p:txBody>
          <a:bodyPr/>
          <a:lstStyle/>
          <a:p>
            <a:pPr marL="0" indent="0">
              <a:buNone/>
            </a:pPr>
            <a:r>
              <a:rPr lang="en-US" b="1" u="sng" dirty="0"/>
              <a:t>QAB Role in Policy</a:t>
            </a:r>
          </a:p>
          <a:p>
            <a:pPr marL="0" indent="0">
              <a:buNone/>
            </a:pPr>
            <a:r>
              <a:rPr lang="en-US" dirty="0"/>
              <a:t>Developing local policy is a major function of the QAB:</a:t>
            </a:r>
          </a:p>
          <a:p>
            <a:pPr lvl="0"/>
            <a:r>
              <a:rPr lang="en-US" dirty="0"/>
              <a:t>QABs develop policy</a:t>
            </a:r>
          </a:p>
          <a:p>
            <a:pPr lvl="0"/>
            <a:r>
              <a:rPr lang="en-US" dirty="0"/>
              <a:t>District board adopts policy</a:t>
            </a:r>
          </a:p>
        </p:txBody>
      </p:sp>
      <p:sp>
        <p:nvSpPr>
          <p:cNvPr id="5" name="Title 1">
            <a:extLst>
              <a:ext uri="{FF2B5EF4-FFF2-40B4-BE49-F238E27FC236}">
                <a16:creationId xmlns:a16="http://schemas.microsoft.com/office/drawing/2014/main" id="{1E8A3423-62EE-4465-8DE5-6A2D159295A8}"/>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34307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a:t>4.4.1 Required Policies</a:t>
            </a:r>
          </a:p>
        </p:txBody>
      </p:sp>
      <p:sp>
        <p:nvSpPr>
          <p:cNvPr id="3" name="Subtitle 2"/>
          <p:cNvSpPr>
            <a:spLocks noGrp="1"/>
          </p:cNvSpPr>
          <p:nvPr>
            <p:ph type="subTitle" idx="1"/>
          </p:nvPr>
        </p:nvSpPr>
        <p:spPr>
          <a:xfrm>
            <a:off x="414670" y="762000"/>
            <a:ext cx="9948530" cy="5791200"/>
          </a:xfrm>
        </p:spPr>
        <p:txBody>
          <a:bodyPr/>
          <a:lstStyle/>
          <a:p>
            <a:pPr marL="0" indent="0">
              <a:buNone/>
            </a:pPr>
            <a:r>
              <a:rPr lang="en-US" b="1" u="sng" dirty="0"/>
              <a:t>Required Local Policies</a:t>
            </a:r>
          </a:p>
          <a:p>
            <a:r>
              <a:rPr lang="en-US" dirty="0"/>
              <a:t>Equal Access</a:t>
            </a:r>
          </a:p>
          <a:p>
            <a:r>
              <a:rPr lang="en-US" dirty="0"/>
              <a:t>Conflict of Interest</a:t>
            </a:r>
          </a:p>
          <a:p>
            <a:r>
              <a:rPr lang="en-US" dirty="0"/>
              <a:t>Project Ranking</a:t>
            </a:r>
          </a:p>
          <a:p>
            <a:r>
              <a:rPr lang="en-US" dirty="0"/>
              <a:t>Incentives for training</a:t>
            </a:r>
          </a:p>
          <a:p>
            <a:r>
              <a:rPr lang="en-US" dirty="0"/>
              <a:t>Non-pollution standards</a:t>
            </a:r>
          </a:p>
        </p:txBody>
      </p:sp>
      <p:sp>
        <p:nvSpPr>
          <p:cNvPr id="5" name="Title 1">
            <a:extLst>
              <a:ext uri="{FF2B5EF4-FFF2-40B4-BE49-F238E27FC236}">
                <a16:creationId xmlns:a16="http://schemas.microsoft.com/office/drawing/2014/main" id="{6A6CBCC7-0372-4B7A-91F7-36F3EE9FBEC4}"/>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3609709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a:t>4.4.1 Required Policies</a:t>
            </a:r>
          </a:p>
        </p:txBody>
      </p:sp>
      <p:sp>
        <p:nvSpPr>
          <p:cNvPr id="3" name="Subtitle 2"/>
          <p:cNvSpPr>
            <a:spLocks noGrp="1"/>
          </p:cNvSpPr>
          <p:nvPr>
            <p:ph type="subTitle" idx="1"/>
          </p:nvPr>
        </p:nvSpPr>
        <p:spPr>
          <a:xfrm>
            <a:off x="414670" y="762000"/>
            <a:ext cx="11290962" cy="5791200"/>
          </a:xfrm>
        </p:spPr>
        <p:txBody>
          <a:bodyPr/>
          <a:lstStyle/>
          <a:p>
            <a:r>
              <a:rPr lang="en-US" b="1" dirty="0">
                <a:solidFill>
                  <a:srgbClr val="FF0000"/>
                </a:solidFill>
              </a:rPr>
              <a:t>Conflict of Interest</a:t>
            </a:r>
          </a:p>
          <a:p>
            <a:pPr lvl="1"/>
            <a:r>
              <a:rPr lang="en-US" dirty="0"/>
              <a:t>Note that in the event a QAB voting member has a conflict of interest, they cannot temporarily switch places with the non-voting chair for that vote</a:t>
            </a:r>
          </a:p>
          <a:p>
            <a:pPr lvl="1"/>
            <a:endParaRPr lang="en-US" dirty="0"/>
          </a:p>
          <a:p>
            <a:pPr lvl="1"/>
            <a:endParaRPr lang="en-US" dirty="0"/>
          </a:p>
        </p:txBody>
      </p:sp>
      <p:grpSp>
        <p:nvGrpSpPr>
          <p:cNvPr id="8" name="Group 7">
            <a:extLst>
              <a:ext uri="{FF2B5EF4-FFF2-40B4-BE49-F238E27FC236}">
                <a16:creationId xmlns:a16="http://schemas.microsoft.com/office/drawing/2014/main" id="{8DE89FFA-BD27-4B69-A6F3-4E9726A4F7AD}"/>
              </a:ext>
            </a:extLst>
          </p:cNvPr>
          <p:cNvGrpSpPr/>
          <p:nvPr/>
        </p:nvGrpSpPr>
        <p:grpSpPr>
          <a:xfrm>
            <a:off x="486368" y="3072809"/>
            <a:ext cx="11290962" cy="3023191"/>
            <a:chOff x="486368" y="3072809"/>
            <a:chExt cx="11290962" cy="3023191"/>
          </a:xfrm>
        </p:grpSpPr>
        <p:pic>
          <p:nvPicPr>
            <p:cNvPr id="5" name="Picture 4">
              <a:extLst>
                <a:ext uri="{FF2B5EF4-FFF2-40B4-BE49-F238E27FC236}">
                  <a16:creationId xmlns:a16="http://schemas.microsoft.com/office/drawing/2014/main" id="{82CD3E6B-5F49-49EB-85DA-20C00F3FE4B4}"/>
                </a:ext>
              </a:extLst>
            </p:cNvPr>
            <p:cNvPicPr>
              <a:picLocks noChangeAspect="1"/>
            </p:cNvPicPr>
            <p:nvPr/>
          </p:nvPicPr>
          <p:blipFill>
            <a:blip r:embed="rId3"/>
            <a:stretch>
              <a:fillRect/>
            </a:stretch>
          </p:blipFill>
          <p:spPr>
            <a:xfrm>
              <a:off x="486368" y="3072809"/>
              <a:ext cx="11290962" cy="3023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B2EF60DF-C884-40F4-B3D3-57BAC690CD86}"/>
                </a:ext>
              </a:extLst>
            </p:cNvPr>
            <p:cNvSpPr txBox="1"/>
            <p:nvPr/>
          </p:nvSpPr>
          <p:spPr>
            <a:xfrm>
              <a:off x="9585251" y="4114800"/>
              <a:ext cx="1850065" cy="369332"/>
            </a:xfrm>
            <a:prstGeom prst="rect">
              <a:avLst/>
            </a:prstGeom>
            <a:solidFill>
              <a:srgbClr val="FFFF00">
                <a:alpha val="30196"/>
              </a:srgb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3DDACA4A-4819-41EE-A9B9-E6A39A53BBF2}"/>
                </a:ext>
              </a:extLst>
            </p:cNvPr>
            <p:cNvSpPr txBox="1"/>
            <p:nvPr/>
          </p:nvSpPr>
          <p:spPr>
            <a:xfrm>
              <a:off x="675167" y="4493361"/>
              <a:ext cx="2865475" cy="333820"/>
            </a:xfrm>
            <a:prstGeom prst="rect">
              <a:avLst/>
            </a:prstGeom>
            <a:solidFill>
              <a:srgbClr val="FFFF00">
                <a:alpha val="30196"/>
              </a:srgbClr>
            </a:solidFill>
          </p:spPr>
          <p:txBody>
            <a:bodyPr wrap="square" rtlCol="0">
              <a:spAutoFit/>
            </a:bodyPr>
            <a:lstStyle/>
            <a:p>
              <a:endParaRPr lang="en-US" dirty="0"/>
            </a:p>
          </p:txBody>
        </p:sp>
      </p:grpSp>
      <p:sp>
        <p:nvSpPr>
          <p:cNvPr id="9" name="Title 1">
            <a:extLst>
              <a:ext uri="{FF2B5EF4-FFF2-40B4-BE49-F238E27FC236}">
                <a16:creationId xmlns:a16="http://schemas.microsoft.com/office/drawing/2014/main" id="{234A9E2D-EBF8-4431-9AD4-1508793B5618}"/>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5934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a:t>4.4.2 Optional Local Policies</a:t>
            </a:r>
            <a:endParaRPr lang="en-US" dirty="0"/>
          </a:p>
        </p:txBody>
      </p:sp>
      <p:sp>
        <p:nvSpPr>
          <p:cNvPr id="3" name="Subtitle 2"/>
          <p:cNvSpPr>
            <a:spLocks noGrp="1"/>
          </p:cNvSpPr>
          <p:nvPr>
            <p:ph type="subTitle" idx="1"/>
          </p:nvPr>
        </p:nvSpPr>
        <p:spPr>
          <a:xfrm>
            <a:off x="606056" y="762000"/>
            <a:ext cx="11269112" cy="5791200"/>
          </a:xfrm>
        </p:spPr>
        <p:txBody>
          <a:bodyPr/>
          <a:lstStyle/>
          <a:p>
            <a:pPr marL="0" indent="0">
              <a:buNone/>
            </a:pPr>
            <a:r>
              <a:rPr lang="en-US" b="1" u="sng" dirty="0"/>
              <a:t>Optional Local Policies</a:t>
            </a:r>
          </a:p>
          <a:p>
            <a:r>
              <a:rPr lang="en-US" dirty="0"/>
              <a:t>QAB can recommend policies for use within County Program.</a:t>
            </a:r>
          </a:p>
          <a:p>
            <a:r>
              <a:rPr lang="en-US" dirty="0"/>
              <a:t>Can be “more stringent” than Statewide policy.</a:t>
            </a:r>
          </a:p>
          <a:p>
            <a:r>
              <a:rPr lang="en-US" dirty="0"/>
              <a:t>Cannot conflict with Statewide policy.</a:t>
            </a:r>
          </a:p>
          <a:p>
            <a:r>
              <a:rPr lang="en-US" dirty="0"/>
              <a:t>Examples:</a:t>
            </a:r>
          </a:p>
          <a:p>
            <a:pPr lvl="1"/>
            <a:r>
              <a:rPr lang="en-US" dirty="0"/>
              <a:t>Deadlines for applications</a:t>
            </a:r>
          </a:p>
          <a:p>
            <a:pPr lvl="1"/>
            <a:r>
              <a:rPr lang="en-US" dirty="0"/>
              <a:t>Limiting use of DSA</a:t>
            </a:r>
          </a:p>
          <a:p>
            <a:pPr lvl="1"/>
            <a:r>
              <a:rPr lang="en-US" dirty="0"/>
              <a:t>Limiting number of stream crossings</a:t>
            </a:r>
          </a:p>
          <a:p>
            <a:pPr lvl="1"/>
            <a:r>
              <a:rPr lang="en-US" dirty="0"/>
              <a:t>Ongoing maintenance requirements</a:t>
            </a:r>
          </a:p>
        </p:txBody>
      </p:sp>
      <p:sp>
        <p:nvSpPr>
          <p:cNvPr id="5" name="Title 1">
            <a:extLst>
              <a:ext uri="{FF2B5EF4-FFF2-40B4-BE49-F238E27FC236}">
                <a16:creationId xmlns:a16="http://schemas.microsoft.com/office/drawing/2014/main" id="{42495242-935D-42BA-91EE-2134FCF91D0E}"/>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395549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4.4 QAB Role in Policy</a:t>
            </a:r>
          </a:p>
        </p:txBody>
      </p:sp>
      <p:sp>
        <p:nvSpPr>
          <p:cNvPr id="3" name="Subtitle 2"/>
          <p:cNvSpPr>
            <a:spLocks noGrp="1"/>
          </p:cNvSpPr>
          <p:nvPr>
            <p:ph type="subTitle" idx="1"/>
          </p:nvPr>
        </p:nvSpPr>
        <p:spPr>
          <a:xfrm>
            <a:off x="228599" y="761999"/>
            <a:ext cx="3567403" cy="5779169"/>
          </a:xfrm>
        </p:spPr>
        <p:txBody>
          <a:bodyPr>
            <a:normAutofit/>
          </a:bodyPr>
          <a:lstStyle/>
          <a:p>
            <a:pPr marL="0" indent="0">
              <a:buNone/>
            </a:pPr>
            <a:r>
              <a:rPr lang="en-US" b="1" dirty="0"/>
              <a:t>Individual County pages have contact info and policies</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sz="1300" b="1" dirty="0">
                <a:hlinkClick r:id="rId3"/>
              </a:rPr>
              <a:t>http://www.dirtandgravel.psu.edu/pa-program-resources/conservation-districts</a:t>
            </a:r>
            <a:r>
              <a:rPr lang="en-US" sz="1300" b="1" dirty="0"/>
              <a:t> </a:t>
            </a:r>
          </a:p>
        </p:txBody>
      </p:sp>
      <p:pic>
        <p:nvPicPr>
          <p:cNvPr id="5" name="Picture 4">
            <a:extLst>
              <a:ext uri="{FF2B5EF4-FFF2-40B4-BE49-F238E27FC236}">
                <a16:creationId xmlns:a16="http://schemas.microsoft.com/office/drawing/2014/main" id="{833BA79F-1669-4585-8843-15DE59838A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067"/>
          <a:stretch/>
        </p:blipFill>
        <p:spPr>
          <a:xfrm>
            <a:off x="3796003" y="749968"/>
            <a:ext cx="8202568" cy="5791200"/>
          </a:xfrm>
          <a:prstGeom prst="rect">
            <a:avLst/>
          </a:prstGeom>
        </p:spPr>
      </p:pic>
      <p:sp>
        <p:nvSpPr>
          <p:cNvPr id="8" name="Title 1">
            <a:extLst>
              <a:ext uri="{FF2B5EF4-FFF2-40B4-BE49-F238E27FC236}">
                <a16:creationId xmlns:a16="http://schemas.microsoft.com/office/drawing/2014/main" id="{07340730-918F-434F-920F-E487EA5D1F36}"/>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9296432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510836" cy="6134584"/>
          </a:xfrm>
        </p:spPr>
        <p:txBody>
          <a:bodyPr>
            <a:normAutofit/>
          </a:bodyPr>
          <a:lstStyle/>
          <a:p>
            <a:r>
              <a:rPr lang="en-US" sz="3600" dirty="0"/>
              <a:t>DGLVR Program Introduction</a:t>
            </a:r>
          </a:p>
          <a:p>
            <a:pPr marL="0" indent="0">
              <a:buNone/>
            </a:pPr>
            <a:r>
              <a:rPr lang="en-US" sz="2800" dirty="0"/>
              <a:t>   </a:t>
            </a:r>
          </a:p>
          <a:p>
            <a:r>
              <a:rPr lang="en-US" sz="3600" dirty="0"/>
              <a:t>QAB Policy review</a:t>
            </a:r>
          </a:p>
          <a:p>
            <a:pPr lvl="1"/>
            <a:r>
              <a:rPr lang="en-US" sz="3200" dirty="0"/>
              <a:t>QAB Structure and purpose</a:t>
            </a:r>
          </a:p>
          <a:p>
            <a:pPr lvl="1"/>
            <a:r>
              <a:rPr lang="en-US" sz="3200" dirty="0"/>
              <a:t>Meeting guidelines</a:t>
            </a:r>
          </a:p>
          <a:p>
            <a:pPr lvl="1"/>
            <a:r>
              <a:rPr lang="en-US" sz="3200" dirty="0"/>
              <a:t>Role in projects</a:t>
            </a:r>
          </a:p>
          <a:p>
            <a:pPr lvl="1"/>
            <a:r>
              <a:rPr lang="en-US" sz="3200" dirty="0"/>
              <a:t>Role in local policy</a:t>
            </a:r>
          </a:p>
          <a:p>
            <a:pPr marL="457200" lvl="1" indent="0">
              <a:buNone/>
            </a:pPr>
            <a:r>
              <a:rPr lang="en-US" dirty="0"/>
              <a:t>   </a:t>
            </a:r>
          </a:p>
          <a:p>
            <a:r>
              <a:rPr lang="en-US" sz="3600" b="1" dirty="0">
                <a:solidFill>
                  <a:srgbClr val="FF0000"/>
                </a:solidFill>
              </a:rPr>
              <a:t>What to do if you’re a new QAB member</a:t>
            </a:r>
          </a:p>
          <a:p>
            <a:pPr marL="457200" lvl="1" indent="0">
              <a:buNone/>
            </a:pPr>
            <a:endParaRPr lang="en-US" sz="3200" dirty="0"/>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Quality Assurance Boards</a:t>
            </a:r>
          </a:p>
        </p:txBody>
      </p:sp>
      <p:pic>
        <p:nvPicPr>
          <p:cNvPr id="12" name="Picture 11">
            <a:extLst>
              <a:ext uri="{FF2B5EF4-FFF2-40B4-BE49-F238E27FC236}">
                <a16:creationId xmlns:a16="http://schemas.microsoft.com/office/drawing/2014/main" id="{C12CA6B2-4450-43CD-A7F0-FDEA979F55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0188" y="445625"/>
            <a:ext cx="5401812" cy="6400800"/>
          </a:xfrm>
          <a:prstGeom prst="rect">
            <a:avLst/>
          </a:prstGeom>
        </p:spPr>
      </p:pic>
    </p:spTree>
    <p:extLst>
      <p:ext uri="{BB962C8B-B14F-4D97-AF65-F5344CB8AC3E}">
        <p14:creationId xmlns:p14="http://schemas.microsoft.com/office/powerpoint/2010/main" val="343150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209800" y="5934075"/>
            <a:ext cx="1905000" cy="1828800"/>
          </a:xfrm>
          <a:prstGeom prst="rect">
            <a:avLst/>
          </a:prstGeom>
          <a:noFill/>
          <a:ln w="9525">
            <a:noFill/>
            <a:miter lim="800000"/>
            <a:headEnd/>
            <a:tailEnd/>
          </a:ln>
          <a:effectLst/>
        </p:spPr>
        <p:txBody>
          <a:bodyPr/>
          <a:lstStyle/>
          <a:p>
            <a:endParaRPr lang="en-US" sz="1400"/>
          </a:p>
        </p:txBody>
      </p:sp>
      <p:sp>
        <p:nvSpPr>
          <p:cNvPr id="26" name="Text Box 8"/>
          <p:cNvSpPr txBox="1">
            <a:spLocks noChangeArrowheads="1"/>
          </p:cNvSpPr>
          <p:nvPr/>
        </p:nvSpPr>
        <p:spPr bwMode="auto">
          <a:xfrm>
            <a:off x="3379768" y="-14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Stream Crossings</a:t>
            </a:r>
          </a:p>
        </p:txBody>
      </p:sp>
      <p:grpSp>
        <p:nvGrpSpPr>
          <p:cNvPr id="8" name="Group 7">
            <a:extLst>
              <a:ext uri="{FF2B5EF4-FFF2-40B4-BE49-F238E27FC236}">
                <a16:creationId xmlns:a16="http://schemas.microsoft.com/office/drawing/2014/main" id="{BB9B1546-AE52-4022-8B56-D35B1A5A7C18}"/>
              </a:ext>
            </a:extLst>
          </p:cNvPr>
          <p:cNvGrpSpPr/>
          <p:nvPr/>
        </p:nvGrpSpPr>
        <p:grpSpPr>
          <a:xfrm>
            <a:off x="3278288" y="399970"/>
            <a:ext cx="5983586" cy="6545180"/>
            <a:chOff x="3031606" y="399970"/>
            <a:chExt cx="5983586" cy="6545180"/>
          </a:xfrm>
        </p:grpSpPr>
        <p:pic>
          <p:nvPicPr>
            <p:cNvPr id="15" name="Picture 14" descr="A tunnel in the woods&#10;&#10;Description automatically generated with low confidence">
              <a:extLst>
                <a:ext uri="{FF2B5EF4-FFF2-40B4-BE49-F238E27FC236}">
                  <a16:creationId xmlns:a16="http://schemas.microsoft.com/office/drawing/2014/main" id="{F8795350-B004-4AF4-AC7C-E92ABB149F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31606" y="399970"/>
              <a:ext cx="5983586" cy="3816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picture containing tree, ground, outdoor, rock&#10;&#10;Description automatically generated">
              <a:extLst>
                <a:ext uri="{FF2B5EF4-FFF2-40B4-BE49-F238E27FC236}">
                  <a16:creationId xmlns:a16="http://schemas.microsoft.com/office/drawing/2014/main" id="{446BDDB5-2ADD-4F9F-8827-6FC6CD8F3F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31606" y="3295556"/>
              <a:ext cx="5983586" cy="3649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 Box 8"/>
            <p:cNvSpPr txBox="1">
              <a:spLocks noChangeArrowheads="1"/>
            </p:cNvSpPr>
            <p:nvPr/>
          </p:nvSpPr>
          <p:spPr bwMode="auto">
            <a:xfrm>
              <a:off x="3162300" y="607305"/>
              <a:ext cx="13844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Before</a:t>
              </a:r>
            </a:p>
          </p:txBody>
        </p:sp>
        <p:sp>
          <p:nvSpPr>
            <p:cNvPr id="21" name="Text Box 8">
              <a:extLst>
                <a:ext uri="{FF2B5EF4-FFF2-40B4-BE49-F238E27FC236}">
                  <a16:creationId xmlns:a16="http://schemas.microsoft.com/office/drawing/2014/main" id="{68F4C3B2-A70B-4DA5-93F9-9BF4CCEEA6AC}"/>
                </a:ext>
              </a:extLst>
            </p:cNvPr>
            <p:cNvSpPr txBox="1">
              <a:spLocks noChangeArrowheads="1"/>
            </p:cNvSpPr>
            <p:nvPr/>
          </p:nvSpPr>
          <p:spPr bwMode="auto">
            <a:xfrm>
              <a:off x="3162300" y="3336183"/>
              <a:ext cx="13844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After</a:t>
              </a:r>
            </a:p>
          </p:txBody>
        </p:sp>
      </p:grpSp>
      <p:sp>
        <p:nvSpPr>
          <p:cNvPr id="22" name="Text Box 8">
            <a:extLst>
              <a:ext uri="{FF2B5EF4-FFF2-40B4-BE49-F238E27FC236}">
                <a16:creationId xmlns:a16="http://schemas.microsoft.com/office/drawing/2014/main" id="{3D7E0F85-E9B2-4137-81B6-9AA75431307D}"/>
              </a:ext>
            </a:extLst>
          </p:cNvPr>
          <p:cNvSpPr txBox="1">
            <a:spLocks noChangeArrowheads="1"/>
          </p:cNvSpPr>
          <p:nvPr/>
        </p:nvSpPr>
        <p:spPr bwMode="auto">
          <a:xfrm>
            <a:off x="490636" y="718761"/>
            <a:ext cx="13844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Inlet</a:t>
            </a:r>
          </a:p>
        </p:txBody>
      </p:sp>
    </p:spTree>
    <p:extLst>
      <p:ext uri="{BB962C8B-B14F-4D97-AF65-F5344CB8AC3E}">
        <p14:creationId xmlns:p14="http://schemas.microsoft.com/office/powerpoint/2010/main" val="38168141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New Members</a:t>
            </a:r>
          </a:p>
        </p:txBody>
      </p:sp>
      <p:sp>
        <p:nvSpPr>
          <p:cNvPr id="3" name="Subtitle 2"/>
          <p:cNvSpPr>
            <a:spLocks noGrp="1"/>
          </p:cNvSpPr>
          <p:nvPr>
            <p:ph type="subTitle" idx="1"/>
          </p:nvPr>
        </p:nvSpPr>
        <p:spPr>
          <a:xfrm>
            <a:off x="144379" y="598022"/>
            <a:ext cx="6340642" cy="6139661"/>
          </a:xfrm>
        </p:spPr>
        <p:txBody>
          <a:bodyPr>
            <a:normAutofit lnSpcReduction="10000"/>
          </a:bodyPr>
          <a:lstStyle/>
          <a:p>
            <a:pPr marL="0" indent="0">
              <a:buNone/>
            </a:pPr>
            <a:r>
              <a:rPr lang="en-US" b="1" u="sng" dirty="0"/>
              <a:t>New QAB Members</a:t>
            </a:r>
          </a:p>
          <a:p>
            <a:r>
              <a:rPr lang="en-US" dirty="0"/>
              <a:t>Connect with the conservation district staff who administer the DGLVR Program</a:t>
            </a:r>
          </a:p>
          <a:p>
            <a:r>
              <a:rPr lang="en-US" dirty="0"/>
              <a:t>Review local policy and ranking criteria</a:t>
            </a:r>
          </a:p>
          <a:p>
            <a:r>
              <a:rPr lang="en-US" dirty="0"/>
              <a:t>Attend ESM training</a:t>
            </a:r>
          </a:p>
          <a:p>
            <a:r>
              <a:rPr lang="en-US" dirty="0"/>
              <a:t>Watch this presentation</a:t>
            </a:r>
          </a:p>
          <a:p>
            <a:r>
              <a:rPr lang="en-US" dirty="0"/>
              <a:t>Visit DGLVR project sites</a:t>
            </a:r>
          </a:p>
          <a:p>
            <a:pPr lvl="1"/>
            <a:r>
              <a:rPr lang="en-US" dirty="0"/>
              <a:t>Proposed</a:t>
            </a:r>
          </a:p>
          <a:p>
            <a:pPr lvl="1"/>
            <a:r>
              <a:rPr lang="en-US" dirty="0"/>
              <a:t>Under construction</a:t>
            </a:r>
          </a:p>
          <a:p>
            <a:pPr lvl="1"/>
            <a:r>
              <a:rPr lang="en-US" dirty="0"/>
              <a:t>Completed</a:t>
            </a:r>
          </a:p>
        </p:txBody>
      </p:sp>
      <p:sp>
        <p:nvSpPr>
          <p:cNvPr id="5" name="Title 1">
            <a:extLst>
              <a:ext uri="{FF2B5EF4-FFF2-40B4-BE49-F238E27FC236}">
                <a16:creationId xmlns:a16="http://schemas.microsoft.com/office/drawing/2014/main" id="{42495242-935D-42BA-91EE-2134FCF91D0E}"/>
              </a:ext>
            </a:extLst>
          </p:cNvPr>
          <p:cNvSpPr txBox="1">
            <a:spLocks/>
          </p:cNvSpPr>
          <p:nvPr/>
        </p:nvSpPr>
        <p:spPr>
          <a:xfrm>
            <a:off x="144379" y="-3544"/>
            <a:ext cx="37418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Quality Assurance Board</a:t>
            </a:r>
          </a:p>
        </p:txBody>
      </p:sp>
      <p:pic>
        <p:nvPicPr>
          <p:cNvPr id="6" name="Picture 5">
            <a:extLst>
              <a:ext uri="{FF2B5EF4-FFF2-40B4-BE49-F238E27FC236}">
                <a16:creationId xmlns:a16="http://schemas.microsoft.com/office/drawing/2014/main" id="{BC3F6243-743C-4307-8138-75368AF9EE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85022" y="667525"/>
            <a:ext cx="5568740" cy="5956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519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Summary</a:t>
            </a:r>
          </a:p>
        </p:txBody>
      </p:sp>
      <p:sp>
        <p:nvSpPr>
          <p:cNvPr id="3" name="Subtitle 2"/>
          <p:cNvSpPr>
            <a:spLocks noGrp="1"/>
          </p:cNvSpPr>
          <p:nvPr>
            <p:ph type="subTitle" idx="1"/>
          </p:nvPr>
        </p:nvSpPr>
        <p:spPr>
          <a:xfrm>
            <a:off x="144379" y="598022"/>
            <a:ext cx="11646568" cy="6139661"/>
          </a:xfrm>
        </p:spPr>
        <p:txBody>
          <a:bodyPr>
            <a:normAutofit/>
          </a:bodyPr>
          <a:lstStyle/>
          <a:p>
            <a:r>
              <a:rPr lang="en-US" dirty="0"/>
              <a:t>QABs recommend </a:t>
            </a:r>
            <a:r>
              <a:rPr lang="en-US"/>
              <a:t>local DGLVR policy </a:t>
            </a:r>
            <a:r>
              <a:rPr lang="en-US" dirty="0"/>
              <a:t>and project funding</a:t>
            </a:r>
          </a:p>
          <a:p>
            <a:r>
              <a:rPr lang="en-US" dirty="0"/>
              <a:t>Local control is an important part of the DGLVR Program</a:t>
            </a:r>
          </a:p>
          <a:p>
            <a:r>
              <a:rPr lang="en-US" dirty="0"/>
              <a:t>QABs are encouraged to be active and involved in your local DGLVR Program</a:t>
            </a:r>
          </a:p>
          <a:p>
            <a:r>
              <a:rPr lang="en-US" dirty="0"/>
              <a:t>Being on the QAB does not have to be a huge time commitment</a:t>
            </a:r>
          </a:p>
          <a:p>
            <a:r>
              <a:rPr lang="en-US" dirty="0"/>
              <a:t>Questions?</a:t>
            </a:r>
          </a:p>
          <a:p>
            <a:pPr lvl="1"/>
            <a:r>
              <a:rPr lang="en-US" dirty="0"/>
              <a:t>Reach out to your county conservation district</a:t>
            </a:r>
          </a:p>
          <a:p>
            <a:pPr lvl="1"/>
            <a:r>
              <a:rPr lang="en-US" dirty="0"/>
              <a:t>Sherri Law</a:t>
            </a:r>
          </a:p>
          <a:p>
            <a:pPr lvl="2"/>
            <a:r>
              <a:rPr lang="en-US" dirty="0"/>
              <a:t>State Conservation Commission</a:t>
            </a:r>
          </a:p>
          <a:p>
            <a:pPr lvl="2"/>
            <a:r>
              <a:rPr lang="en-US" dirty="0">
                <a:hlinkClick r:id="rId3"/>
              </a:rPr>
              <a:t>shlaw@pa.gov</a:t>
            </a:r>
            <a:endParaRPr lang="en-US" dirty="0"/>
          </a:p>
          <a:p>
            <a:pPr lvl="2"/>
            <a:r>
              <a:rPr lang="en-US" dirty="0"/>
              <a:t>223-666-2567 or 717-787-4357</a:t>
            </a:r>
          </a:p>
        </p:txBody>
      </p:sp>
      <p:sp>
        <p:nvSpPr>
          <p:cNvPr id="5" name="Title 1">
            <a:extLst>
              <a:ext uri="{FF2B5EF4-FFF2-40B4-BE49-F238E27FC236}">
                <a16:creationId xmlns:a16="http://schemas.microsoft.com/office/drawing/2014/main" id="{42495242-935D-42BA-91EE-2134FCF91D0E}"/>
              </a:ext>
            </a:extLst>
          </p:cNvPr>
          <p:cNvSpPr txBox="1">
            <a:spLocks/>
          </p:cNvSpPr>
          <p:nvPr/>
        </p:nvSpPr>
        <p:spPr>
          <a:xfrm>
            <a:off x="144379" y="-3544"/>
            <a:ext cx="374182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Quality Assurance Board</a:t>
            </a:r>
          </a:p>
        </p:txBody>
      </p:sp>
    </p:spTree>
    <p:extLst>
      <p:ext uri="{BB962C8B-B14F-4D97-AF65-F5344CB8AC3E}">
        <p14:creationId xmlns:p14="http://schemas.microsoft.com/office/powerpoint/2010/main" val="37838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ground, tree, outdoor, rock&#10;&#10;Description automatically generated">
            <a:extLst>
              <a:ext uri="{FF2B5EF4-FFF2-40B4-BE49-F238E27FC236}">
                <a16:creationId xmlns:a16="http://schemas.microsoft.com/office/drawing/2014/main" id="{6AC050EE-7925-42B9-AA09-345E55AF90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79768" y="479837"/>
            <a:ext cx="5780626" cy="3989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2"/>
          <p:cNvSpPr>
            <a:spLocks noChangeArrowheads="1"/>
          </p:cNvSpPr>
          <p:nvPr/>
        </p:nvSpPr>
        <p:spPr bwMode="auto">
          <a:xfrm>
            <a:off x="2209800" y="5934075"/>
            <a:ext cx="1905000" cy="1828800"/>
          </a:xfrm>
          <a:prstGeom prst="rect">
            <a:avLst/>
          </a:prstGeom>
          <a:noFill/>
          <a:ln w="9525">
            <a:noFill/>
            <a:miter lim="800000"/>
            <a:headEnd/>
            <a:tailEnd/>
          </a:ln>
          <a:effectLst/>
        </p:spPr>
        <p:txBody>
          <a:bodyPr/>
          <a:lstStyle/>
          <a:p>
            <a:endParaRPr lang="en-US" sz="1400"/>
          </a:p>
        </p:txBody>
      </p:sp>
      <p:sp>
        <p:nvSpPr>
          <p:cNvPr id="26" name="Text Box 8"/>
          <p:cNvSpPr txBox="1">
            <a:spLocks noChangeArrowheads="1"/>
          </p:cNvSpPr>
          <p:nvPr/>
        </p:nvSpPr>
        <p:spPr bwMode="auto">
          <a:xfrm>
            <a:off x="3379768" y="-14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Stream Crossings</a:t>
            </a:r>
          </a:p>
        </p:txBody>
      </p:sp>
      <p:sp>
        <p:nvSpPr>
          <p:cNvPr id="18" name="Text Box 8"/>
          <p:cNvSpPr txBox="1">
            <a:spLocks noChangeArrowheads="1"/>
          </p:cNvSpPr>
          <p:nvPr/>
        </p:nvSpPr>
        <p:spPr bwMode="auto">
          <a:xfrm>
            <a:off x="3408982" y="607305"/>
            <a:ext cx="13844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Before</a:t>
            </a:r>
          </a:p>
        </p:txBody>
      </p:sp>
      <p:sp>
        <p:nvSpPr>
          <p:cNvPr id="22" name="Text Box 8">
            <a:extLst>
              <a:ext uri="{FF2B5EF4-FFF2-40B4-BE49-F238E27FC236}">
                <a16:creationId xmlns:a16="http://schemas.microsoft.com/office/drawing/2014/main" id="{3D7E0F85-E9B2-4137-81B6-9AA75431307D}"/>
              </a:ext>
            </a:extLst>
          </p:cNvPr>
          <p:cNvSpPr txBox="1">
            <a:spLocks noChangeArrowheads="1"/>
          </p:cNvSpPr>
          <p:nvPr/>
        </p:nvSpPr>
        <p:spPr bwMode="auto">
          <a:xfrm>
            <a:off x="490636" y="718761"/>
            <a:ext cx="13844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Outlet</a:t>
            </a:r>
          </a:p>
        </p:txBody>
      </p:sp>
      <p:pic>
        <p:nvPicPr>
          <p:cNvPr id="10" name="Picture 9">
            <a:extLst>
              <a:ext uri="{FF2B5EF4-FFF2-40B4-BE49-F238E27FC236}">
                <a16:creationId xmlns:a16="http://schemas.microsoft.com/office/drawing/2014/main" id="{8705DDA6-5ED8-4B41-8117-206EDD5D5E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79768" y="3578709"/>
            <a:ext cx="5802504" cy="3246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Text Box 8">
            <a:extLst>
              <a:ext uri="{FF2B5EF4-FFF2-40B4-BE49-F238E27FC236}">
                <a16:creationId xmlns:a16="http://schemas.microsoft.com/office/drawing/2014/main" id="{68F4C3B2-A70B-4DA5-93F9-9BF4CCEEA6AC}"/>
              </a:ext>
            </a:extLst>
          </p:cNvPr>
          <p:cNvSpPr txBox="1">
            <a:spLocks noChangeArrowheads="1"/>
          </p:cNvSpPr>
          <p:nvPr/>
        </p:nvSpPr>
        <p:spPr bwMode="auto">
          <a:xfrm>
            <a:off x="3357890" y="3614862"/>
            <a:ext cx="13844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After</a:t>
            </a:r>
          </a:p>
        </p:txBody>
      </p:sp>
    </p:spTree>
    <p:extLst>
      <p:ext uri="{BB962C8B-B14F-4D97-AF65-F5344CB8AC3E}">
        <p14:creationId xmlns:p14="http://schemas.microsoft.com/office/powerpoint/2010/main" val="4071955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10" ma:contentTypeDescription="Create a new document." ma:contentTypeScope="" ma:versionID="3db00776d0bf8404f3c0a68f65a7dcb8">
  <xsd:schema xmlns:xsd="http://www.w3.org/2001/XMLSchema" xmlns:xs="http://www.w3.org/2001/XMLSchema" xmlns:p="http://schemas.microsoft.com/office/2006/metadata/properties" xmlns:ns3="4ce192a9-dbef-4c03-a9bc-6926f8c61758" targetNamespace="http://schemas.microsoft.com/office/2006/metadata/properties" ma:root="true" ma:fieldsID="4f431f8a54c46859e44b686bf6cef422"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ce192a9-dbef-4c03-a9bc-6926f8c617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A8E042-7A80-434E-AFFB-E76A2AFDB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18B821-6C0A-41C1-8F83-31311F41B85B}">
  <ds:schemaRefs>
    <ds:schemaRef ds:uri="http://schemas.microsoft.com/office/2006/metadata/properties"/>
    <ds:schemaRef ds:uri="http://schemas.microsoft.com/office/infopath/2007/PartnerControls"/>
    <ds:schemaRef ds:uri="4ce192a9-dbef-4c03-a9bc-6926f8c61758"/>
  </ds:schemaRefs>
</ds:datastoreItem>
</file>

<file path=customXml/itemProps3.xml><?xml version="1.0" encoding="utf-8"?>
<ds:datastoreItem xmlns:ds="http://schemas.openxmlformats.org/officeDocument/2006/customXml" ds:itemID="{05AB8CA0-294C-4F5C-AD1F-3E4B3E4915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3217</TotalTime>
  <Words>3382</Words>
  <Application>Microsoft Office PowerPoint</Application>
  <PresentationFormat>Widescreen</PresentationFormat>
  <Paragraphs>720</Paragraphs>
  <Slides>81</Slides>
  <Notes>78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81</vt:i4>
      </vt:variant>
    </vt:vector>
  </HeadingPairs>
  <TitlesOfParts>
    <vt:vector size="88" baseType="lpstr">
      <vt:lpstr>Arial</vt:lpstr>
      <vt:lpstr>Calibri</vt:lpstr>
      <vt:lpstr>Calibri Light</vt:lpstr>
      <vt:lpstr>Gill Sans MT</vt:lpstr>
      <vt:lpstr>Times New Roman</vt:lpstr>
      <vt:lpstr>Office Theme</vt:lpstr>
      <vt:lpstr>1_Office Theme</vt:lpstr>
      <vt:lpstr>PowerPoint Presentation</vt:lpstr>
      <vt:lpstr>PowerPoint Presentation</vt:lpstr>
      <vt:lpstr>Outline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During construction – placing road fill</vt:lpstr>
      <vt:lpstr>PowerPoint Presentation</vt:lpstr>
      <vt:lpstr>PowerPoint Presentation</vt:lpstr>
      <vt:lpstr>PowerPoint Presentation</vt:lpstr>
      <vt:lpstr>PowerPoint Presentation</vt:lpstr>
      <vt:lpstr>Administrative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Administrative Manual</vt:lpstr>
      <vt:lpstr>Administrative Manual</vt:lpstr>
      <vt:lpstr>4.0 Quality Assurance Board</vt:lpstr>
      <vt:lpstr>4.0 Quality Assurance Board</vt:lpstr>
      <vt:lpstr>4.0 Quality Assurance Board</vt:lpstr>
      <vt:lpstr>4.0 Quality Assurance Board</vt:lpstr>
      <vt:lpstr>4.1 QAB Composition</vt:lpstr>
      <vt:lpstr>4.1 QAB Composition</vt:lpstr>
      <vt:lpstr>4.1 QAB Composition</vt:lpstr>
      <vt:lpstr>4.1 QAB Composition</vt:lpstr>
      <vt:lpstr>Structure and Purpose</vt:lpstr>
      <vt:lpstr>Structure and Purpose</vt:lpstr>
      <vt:lpstr>4.1 QAB Composition</vt:lpstr>
      <vt:lpstr>Outline</vt:lpstr>
      <vt:lpstr>4.2 QAB Meetings</vt:lpstr>
      <vt:lpstr>4.2 QAB Meetings</vt:lpstr>
      <vt:lpstr>4.2 QAB Meetings</vt:lpstr>
      <vt:lpstr>4.2 QAB Meetings</vt:lpstr>
      <vt:lpstr>PowerPoint Presentation</vt:lpstr>
      <vt:lpstr>Outline</vt:lpstr>
      <vt:lpstr>4.3 QAB role in projects</vt:lpstr>
      <vt:lpstr>4.3 QAB role in projects</vt:lpstr>
      <vt:lpstr>4.3 QAB role in projects</vt:lpstr>
      <vt:lpstr>PowerPoint Presentation</vt:lpstr>
      <vt:lpstr>PowerPoint Presentation</vt:lpstr>
      <vt:lpstr>PowerPoint Presentation</vt:lpstr>
      <vt:lpstr>PowerPoint Presentation</vt:lpstr>
      <vt:lpstr>PowerPoint Presentation</vt:lpstr>
      <vt:lpstr>PowerPoint Presentation</vt:lpstr>
      <vt:lpstr>4.3 QAB role in projects</vt:lpstr>
      <vt:lpstr>4.3 QAB role in projects</vt:lpstr>
      <vt:lpstr>Outline</vt:lpstr>
      <vt:lpstr>4.4 QAB Role in Policy</vt:lpstr>
      <vt:lpstr>4.4.1 Required Policies</vt:lpstr>
      <vt:lpstr>4.4.1 Required Policies</vt:lpstr>
      <vt:lpstr>4.4.2 Optional Local Policies</vt:lpstr>
      <vt:lpstr>4.4 QAB Role in Policy</vt:lpstr>
      <vt:lpstr>Outline</vt:lpstr>
      <vt:lpstr>New Members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 Sherri</dc:creator>
  <cp:lastModifiedBy>Corradini, Kenneth Joseph</cp:lastModifiedBy>
  <cp:revision>4</cp:revision>
  <dcterms:created xsi:type="dcterms:W3CDTF">2023-01-18T23:13:57Z</dcterms:created>
  <dcterms:modified xsi:type="dcterms:W3CDTF">2023-02-28T20:53:59Z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