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 id="2147483660" r:id="rId5"/>
  </p:sldMasterIdLst>
  <p:notesMasterIdLst>
    <p:notesMasterId r:id="rId83"/>
  </p:notesMasterIdLst>
  <p:sldIdLst>
    <p:sldId id="1038" r:id="rId6"/>
    <p:sldId id="1680" r:id="rId7"/>
    <p:sldId id="710" r:id="rId8"/>
    <p:sldId id="1723" r:id="rId9"/>
    <p:sldId id="1756" r:id="rId10"/>
    <p:sldId id="1757" r:id="rId11"/>
    <p:sldId id="1724" r:id="rId12"/>
    <p:sldId id="1735" r:id="rId13"/>
    <p:sldId id="1736" r:id="rId14"/>
    <p:sldId id="1000" r:id="rId15"/>
    <p:sldId id="1734" r:id="rId16"/>
    <p:sldId id="1727" r:id="rId17"/>
    <p:sldId id="1737" r:id="rId18"/>
    <p:sldId id="1732" r:id="rId19"/>
    <p:sldId id="1677" r:id="rId20"/>
    <p:sldId id="1731" r:id="rId21"/>
    <p:sldId id="715" r:id="rId22"/>
    <p:sldId id="1738" r:id="rId23"/>
    <p:sldId id="1739" r:id="rId24"/>
    <p:sldId id="1005" r:id="rId25"/>
    <p:sldId id="933" r:id="rId26"/>
    <p:sldId id="1740" r:id="rId27"/>
    <p:sldId id="596" r:id="rId28"/>
    <p:sldId id="934" r:id="rId29"/>
    <p:sldId id="1741" r:id="rId30"/>
    <p:sldId id="731" r:id="rId31"/>
    <p:sldId id="730" r:id="rId32"/>
    <p:sldId id="595" r:id="rId33"/>
    <p:sldId id="1742" r:id="rId34"/>
    <p:sldId id="1025" r:id="rId35"/>
    <p:sldId id="1743" r:id="rId36"/>
    <p:sldId id="1026" r:id="rId37"/>
    <p:sldId id="983" r:id="rId38"/>
    <p:sldId id="1746" r:id="rId39"/>
    <p:sldId id="1750" r:id="rId40"/>
    <p:sldId id="1755" r:id="rId41"/>
    <p:sldId id="741" r:id="rId42"/>
    <p:sldId id="1751" r:id="rId43"/>
    <p:sldId id="1754" r:id="rId44"/>
    <p:sldId id="1747" r:id="rId45"/>
    <p:sldId id="1749" r:id="rId46"/>
    <p:sldId id="258" r:id="rId47"/>
    <p:sldId id="953" r:id="rId48"/>
    <p:sldId id="1768" r:id="rId49"/>
    <p:sldId id="1769" r:id="rId50"/>
    <p:sldId id="1713" r:id="rId51"/>
    <p:sldId id="1711" r:id="rId52"/>
    <p:sldId id="726" r:id="rId53"/>
    <p:sldId id="1753" r:id="rId54"/>
    <p:sldId id="994" r:id="rId55"/>
    <p:sldId id="995" r:id="rId56"/>
    <p:sldId id="996" r:id="rId57"/>
    <p:sldId id="1027" r:id="rId58"/>
    <p:sldId id="1028" r:id="rId59"/>
    <p:sldId id="1029" r:id="rId60"/>
    <p:sldId id="1745" r:id="rId61"/>
    <p:sldId id="1709" r:id="rId62"/>
    <p:sldId id="1762" r:id="rId63"/>
    <p:sldId id="1763" r:id="rId64"/>
    <p:sldId id="1008" r:id="rId65"/>
    <p:sldId id="1767" r:id="rId66"/>
    <p:sldId id="1010" r:id="rId67"/>
    <p:sldId id="1011" r:id="rId68"/>
    <p:sldId id="1758" r:id="rId69"/>
    <p:sldId id="1759" r:id="rId70"/>
    <p:sldId id="1761" r:id="rId71"/>
    <p:sldId id="1764" r:id="rId72"/>
    <p:sldId id="1676" r:id="rId73"/>
    <p:sldId id="1641" r:id="rId74"/>
    <p:sldId id="1765" r:id="rId75"/>
    <p:sldId id="1770" r:id="rId76"/>
    <p:sldId id="1733" r:id="rId77"/>
    <p:sldId id="1771" r:id="rId78"/>
    <p:sldId id="1030" r:id="rId79"/>
    <p:sldId id="1760" r:id="rId80"/>
    <p:sldId id="784" r:id="rId81"/>
    <p:sldId id="1766" r:id="rId8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9D9D9"/>
    <a:srgbClr val="EFEFEF"/>
    <a:srgbClr val="B5BABF"/>
    <a:srgbClr val="AAAFB5"/>
    <a:srgbClr val="A7AAB1"/>
    <a:srgbClr val="C0C4CD"/>
    <a:srgbClr val="FFFF00"/>
    <a:srgbClr val="FFFFC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C486E5B-C61F-4AF3-89A2-FC2B3E523104}" v="1" dt="2023-02-28T20:35:43.331"/>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9853" autoAdjust="0"/>
    <p:restoredTop sz="94249" autoAdjust="0"/>
  </p:normalViewPr>
  <p:slideViewPr>
    <p:cSldViewPr snapToGrid="0">
      <p:cViewPr varScale="1">
        <p:scale>
          <a:sx n="153" d="100"/>
          <a:sy n="153" d="100"/>
        </p:scale>
        <p:origin x="92" y="268"/>
      </p:cViewPr>
      <p:guideLst/>
    </p:cSldViewPr>
  </p:slideViewPr>
  <p:notesTextViewPr>
    <p:cViewPr>
      <p:scale>
        <a:sx n="3" d="2"/>
        <a:sy n="3" d="2"/>
      </p:scale>
      <p:origin x="0" y="0"/>
    </p:cViewPr>
  </p:notesTextViewPr>
  <p:sorterViewPr>
    <p:cViewPr>
      <p:scale>
        <a:sx n="120" d="100"/>
        <a:sy n="120" d="100"/>
      </p:scale>
      <p:origin x="0" y="-34014"/>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1.xml"/><Relationship Id="rId21" Type="http://schemas.openxmlformats.org/officeDocument/2006/relationships/slide" Target="slides/slide16.xml"/><Relationship Id="rId42" Type="http://schemas.openxmlformats.org/officeDocument/2006/relationships/slide" Target="slides/slide37.xml"/><Relationship Id="rId47" Type="http://schemas.openxmlformats.org/officeDocument/2006/relationships/slide" Target="slides/slide42.xml"/><Relationship Id="rId63" Type="http://schemas.openxmlformats.org/officeDocument/2006/relationships/slide" Target="slides/slide58.xml"/><Relationship Id="rId68" Type="http://schemas.openxmlformats.org/officeDocument/2006/relationships/slide" Target="slides/slide63.xml"/><Relationship Id="rId84" Type="http://schemas.openxmlformats.org/officeDocument/2006/relationships/presProps" Target="presProps.xml"/><Relationship Id="rId89" Type="http://schemas.microsoft.com/office/2015/10/relationships/revisionInfo" Target="revisionInfo.xml"/><Relationship Id="rId16" Type="http://schemas.openxmlformats.org/officeDocument/2006/relationships/slide" Target="slides/slide11.xml"/><Relationship Id="rId11" Type="http://schemas.openxmlformats.org/officeDocument/2006/relationships/slide" Target="slides/slide6.xml"/><Relationship Id="rId32" Type="http://schemas.openxmlformats.org/officeDocument/2006/relationships/slide" Target="slides/slide27.xml"/><Relationship Id="rId37" Type="http://schemas.openxmlformats.org/officeDocument/2006/relationships/slide" Target="slides/slide32.xml"/><Relationship Id="rId53" Type="http://schemas.openxmlformats.org/officeDocument/2006/relationships/slide" Target="slides/slide48.xml"/><Relationship Id="rId58" Type="http://schemas.openxmlformats.org/officeDocument/2006/relationships/slide" Target="slides/slide53.xml"/><Relationship Id="rId74" Type="http://schemas.openxmlformats.org/officeDocument/2006/relationships/slide" Target="slides/slide69.xml"/><Relationship Id="rId79" Type="http://schemas.openxmlformats.org/officeDocument/2006/relationships/slide" Target="slides/slide74.xml"/><Relationship Id="rId5" Type="http://schemas.openxmlformats.org/officeDocument/2006/relationships/slideMaster" Target="slideMasters/slideMaster2.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slide" Target="slides/slide43.xml"/><Relationship Id="rId56" Type="http://schemas.openxmlformats.org/officeDocument/2006/relationships/slide" Target="slides/slide51.xml"/><Relationship Id="rId64" Type="http://schemas.openxmlformats.org/officeDocument/2006/relationships/slide" Target="slides/slide59.xml"/><Relationship Id="rId69" Type="http://schemas.openxmlformats.org/officeDocument/2006/relationships/slide" Target="slides/slide64.xml"/><Relationship Id="rId77" Type="http://schemas.openxmlformats.org/officeDocument/2006/relationships/slide" Target="slides/slide72.xml"/><Relationship Id="rId8" Type="http://schemas.openxmlformats.org/officeDocument/2006/relationships/slide" Target="slides/slide3.xml"/><Relationship Id="rId51" Type="http://schemas.openxmlformats.org/officeDocument/2006/relationships/slide" Target="slides/slide46.xml"/><Relationship Id="rId72" Type="http://schemas.openxmlformats.org/officeDocument/2006/relationships/slide" Target="slides/slide67.xml"/><Relationship Id="rId80" Type="http://schemas.openxmlformats.org/officeDocument/2006/relationships/slide" Target="slides/slide75.xml"/><Relationship Id="rId85" Type="http://schemas.openxmlformats.org/officeDocument/2006/relationships/viewProps" Target="viewProps.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59" Type="http://schemas.openxmlformats.org/officeDocument/2006/relationships/slide" Target="slides/slide54.xml"/><Relationship Id="rId67" Type="http://schemas.openxmlformats.org/officeDocument/2006/relationships/slide" Target="slides/slide62.xml"/><Relationship Id="rId20" Type="http://schemas.openxmlformats.org/officeDocument/2006/relationships/slide" Target="slides/slide15.xml"/><Relationship Id="rId41" Type="http://schemas.openxmlformats.org/officeDocument/2006/relationships/slide" Target="slides/slide36.xml"/><Relationship Id="rId54" Type="http://schemas.openxmlformats.org/officeDocument/2006/relationships/slide" Target="slides/slide49.xml"/><Relationship Id="rId62" Type="http://schemas.openxmlformats.org/officeDocument/2006/relationships/slide" Target="slides/slide57.xml"/><Relationship Id="rId70" Type="http://schemas.openxmlformats.org/officeDocument/2006/relationships/slide" Target="slides/slide65.xml"/><Relationship Id="rId75" Type="http://schemas.openxmlformats.org/officeDocument/2006/relationships/slide" Target="slides/slide70.xml"/><Relationship Id="rId83" Type="http://schemas.openxmlformats.org/officeDocument/2006/relationships/notesMaster" Target="notesMasters/notesMaster1.xml"/><Relationship Id="rId88" Type="http://schemas.microsoft.com/office/2016/11/relationships/changesInfo" Target="changesInfos/changesInfo1.xml"/><Relationship Id="rId1" Type="http://schemas.openxmlformats.org/officeDocument/2006/relationships/customXml" Target="../customXml/item1.xml"/><Relationship Id="rId6" Type="http://schemas.openxmlformats.org/officeDocument/2006/relationships/slide" Target="slides/slide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slide" Target="slides/slide44.xml"/><Relationship Id="rId57" Type="http://schemas.openxmlformats.org/officeDocument/2006/relationships/slide" Target="slides/slide52.xml"/><Relationship Id="rId10" Type="http://schemas.openxmlformats.org/officeDocument/2006/relationships/slide" Target="slides/slide5.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slide" Target="slides/slide47.xml"/><Relationship Id="rId60" Type="http://schemas.openxmlformats.org/officeDocument/2006/relationships/slide" Target="slides/slide55.xml"/><Relationship Id="rId65" Type="http://schemas.openxmlformats.org/officeDocument/2006/relationships/slide" Target="slides/slide60.xml"/><Relationship Id="rId73" Type="http://schemas.openxmlformats.org/officeDocument/2006/relationships/slide" Target="slides/slide68.xml"/><Relationship Id="rId78" Type="http://schemas.openxmlformats.org/officeDocument/2006/relationships/slide" Target="slides/slide73.xml"/><Relationship Id="rId81" Type="http://schemas.openxmlformats.org/officeDocument/2006/relationships/slide" Target="slides/slide76.xml"/><Relationship Id="rId86"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4.xml"/><Relationship Id="rId13" Type="http://schemas.openxmlformats.org/officeDocument/2006/relationships/slide" Target="slides/slide8.xml"/><Relationship Id="rId18" Type="http://schemas.openxmlformats.org/officeDocument/2006/relationships/slide" Target="slides/slide13.xml"/><Relationship Id="rId39" Type="http://schemas.openxmlformats.org/officeDocument/2006/relationships/slide" Target="slides/slide34.xml"/><Relationship Id="rId34" Type="http://schemas.openxmlformats.org/officeDocument/2006/relationships/slide" Target="slides/slide29.xml"/><Relationship Id="rId50" Type="http://schemas.openxmlformats.org/officeDocument/2006/relationships/slide" Target="slides/slide45.xml"/><Relationship Id="rId55" Type="http://schemas.openxmlformats.org/officeDocument/2006/relationships/slide" Target="slides/slide50.xml"/><Relationship Id="rId76" Type="http://schemas.openxmlformats.org/officeDocument/2006/relationships/slide" Target="slides/slide71.xml"/><Relationship Id="rId7" Type="http://schemas.openxmlformats.org/officeDocument/2006/relationships/slide" Target="slides/slide2.xml"/><Relationship Id="rId71" Type="http://schemas.openxmlformats.org/officeDocument/2006/relationships/slide" Target="slides/slide66.xml"/><Relationship Id="rId2" Type="http://schemas.openxmlformats.org/officeDocument/2006/relationships/customXml" Target="../customXml/item2.xml"/><Relationship Id="rId29" Type="http://schemas.openxmlformats.org/officeDocument/2006/relationships/slide" Target="slides/slide24.xml"/><Relationship Id="rId24" Type="http://schemas.openxmlformats.org/officeDocument/2006/relationships/slide" Target="slides/slide19.xml"/><Relationship Id="rId40" Type="http://schemas.openxmlformats.org/officeDocument/2006/relationships/slide" Target="slides/slide35.xml"/><Relationship Id="rId45" Type="http://schemas.openxmlformats.org/officeDocument/2006/relationships/slide" Target="slides/slide40.xml"/><Relationship Id="rId66" Type="http://schemas.openxmlformats.org/officeDocument/2006/relationships/slide" Target="slides/slide61.xml"/><Relationship Id="rId87" Type="http://schemas.openxmlformats.org/officeDocument/2006/relationships/tableStyles" Target="tableStyles.xml"/><Relationship Id="rId61" Type="http://schemas.openxmlformats.org/officeDocument/2006/relationships/slide" Target="slides/slide56.xml"/><Relationship Id="rId82" Type="http://schemas.openxmlformats.org/officeDocument/2006/relationships/slide" Target="slides/slide77.xml"/><Relationship Id="rId19" Type="http://schemas.openxmlformats.org/officeDocument/2006/relationships/slide" Target="slides/slide14.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Law, Sherri" userId="3da26e23-9ee6-4121-a54d-151d8db9998d" providerId="ADAL" clId="{944DFE66-0949-417D-A7B0-D0F3F4048AF5}"/>
    <pc:docChg chg="delSld">
      <pc:chgData name="Law, Sherri" userId="3da26e23-9ee6-4121-a54d-151d8db9998d" providerId="ADAL" clId="{944DFE66-0949-417D-A7B0-D0F3F4048AF5}" dt="2023-02-28T20:36:02.103" v="0" actId="2696"/>
      <pc:docMkLst>
        <pc:docMk/>
      </pc:docMkLst>
      <pc:sldChg chg="del">
        <pc:chgData name="Law, Sherri" userId="3da26e23-9ee6-4121-a54d-151d8db9998d" providerId="ADAL" clId="{944DFE66-0949-417D-A7B0-D0F3F4048AF5}" dt="2023-02-28T20:36:02.103" v="0" actId="2696"/>
        <pc:sldMkLst>
          <pc:docMk/>
          <pc:sldMk cId="978442021" sldId="1707"/>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A1E788E-B322-446F-AA16-F07641C7724D}" type="datetimeFigureOut">
              <a:rPr lang="en-US" smtClean="0"/>
              <a:t>2/28/2023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201DC7E-0E27-44BB-8E4B-194FBB5E191C}" type="slidenum">
              <a:rPr lang="en-US" smtClean="0"/>
              <a:t>‹#›</a:t>
            </a:fld>
            <a:endParaRPr lang="en-US"/>
          </a:p>
        </p:txBody>
      </p:sp>
    </p:spTree>
    <p:extLst>
      <p:ext uri="{BB962C8B-B14F-4D97-AF65-F5344CB8AC3E}">
        <p14:creationId xmlns:p14="http://schemas.microsoft.com/office/powerpoint/2010/main" val="159590338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64A5973-D9D5-42CF-80C5-72F7A9C6BC5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02204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5"/>
          </p:nvPr>
        </p:nvSpPr>
        <p:spPr/>
        <p:txBody>
          <a:bodyPr/>
          <a:lstStyle/>
          <a:p>
            <a:fld id="{6201DC7E-0E27-44BB-8E4B-194FBB5E191C}" type="slidenum">
              <a:rPr lang="en-US" smtClean="0"/>
              <a:t>10</a:t>
            </a:fld>
            <a:endParaRPr lang="en-US"/>
          </a:p>
        </p:txBody>
      </p:sp>
    </p:spTree>
    <p:extLst>
      <p:ext uri="{BB962C8B-B14F-4D97-AF65-F5344CB8AC3E}">
        <p14:creationId xmlns:p14="http://schemas.microsoft.com/office/powerpoint/2010/main" val="413707688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0A477BF-A8E4-4833-AF49-6E93FC1B5881}" type="slidenum">
              <a:rPr kumimoji="0" lang="en-US" sz="13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US" sz="13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51225993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0A477BF-A8E4-4833-AF49-6E93FC1B5881}" type="slidenum">
              <a:rPr kumimoji="0" lang="en-US" sz="13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US" sz="13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50243014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0A477BF-A8E4-4833-AF49-6E93FC1B5881}" type="slidenum">
              <a:rPr kumimoji="0" lang="en-US" sz="13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US" sz="13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38592937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0A477BF-A8E4-4833-AF49-6E93FC1B5881}" type="slidenum">
              <a:rPr kumimoji="0" lang="en-US" sz="13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US" sz="13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62988542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0A43F69-F3FF-472C-93EF-E37F57EBC516}" type="slidenum">
              <a:rPr kumimoji="0" lang="en-US" sz="13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n-US" sz="13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44000153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0A477BF-A8E4-4833-AF49-6E93FC1B5881}" type="slidenum">
              <a:rPr kumimoji="0" lang="en-US" sz="13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en-US" sz="13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20638004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0A477BF-A8E4-4833-AF49-6E93FC1B5881}" type="slidenum">
              <a:rPr kumimoji="0" lang="en-US" sz="13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en-US" sz="13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79871312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0A477BF-A8E4-4833-AF49-6E93FC1B5881}" type="slidenum">
              <a:rPr kumimoji="0" lang="en-US" sz="13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en-US" sz="13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7217674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0A477BF-A8E4-4833-AF49-6E93FC1B5881}" type="slidenum">
              <a:rPr kumimoji="0" lang="en-US" sz="13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en-US" sz="13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62263980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D7E7134-4D6D-4EA5-8F26-4CABD8A2D9E0}" type="slidenum">
              <a:rPr lang="en-US" smtClean="0"/>
              <a:t>2</a:t>
            </a:fld>
            <a:endParaRPr lang="en-US"/>
          </a:p>
        </p:txBody>
      </p:sp>
    </p:spTree>
    <p:extLst>
      <p:ext uri="{BB962C8B-B14F-4D97-AF65-F5344CB8AC3E}">
        <p14:creationId xmlns:p14="http://schemas.microsoft.com/office/powerpoint/2010/main" val="11821183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Make sure all of the contact site info and contact info are filled out and matches what you are expecting, if you have worked with the applicant on the proposed project</a:t>
            </a:r>
          </a:p>
          <a:p>
            <a:pPr marL="171450" indent="-171450">
              <a:buFont typeface="Arial" panose="020B0604020202020204" pitchFamily="34" charset="0"/>
              <a:buChar char="•"/>
            </a:pPr>
            <a:r>
              <a:rPr lang="en-US" dirty="0"/>
              <a:t>Pay particular attention to</a:t>
            </a:r>
          </a:p>
          <a:p>
            <a:pPr marL="628650" lvl="1" indent="-171450">
              <a:buFont typeface="Arial" panose="020B0604020202020204" pitchFamily="34" charset="0"/>
              <a:buChar char="•"/>
            </a:pPr>
            <a:r>
              <a:rPr lang="en-US" dirty="0"/>
              <a:t>Make sure the ESM Certification Date is within the last 5 years</a:t>
            </a:r>
          </a:p>
          <a:p>
            <a:pPr marL="628650" lvl="1" indent="-171450">
              <a:buFont typeface="Arial" panose="020B0604020202020204" pitchFamily="34" charset="0"/>
              <a:buChar char="•"/>
            </a:pPr>
            <a:r>
              <a:rPr lang="en-US" dirty="0"/>
              <a:t>Some applicants don’t know how to find the correct stream name and I recommend you double check that the correct affected stream or tributary is listed</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Make sure the proposed project start date is within the time frame that funds are available (2-year spending requirement)</a:t>
            </a:r>
          </a:p>
          <a:p>
            <a:pPr marL="1085850" marR="0" lvl="2"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Note DSA can only be placed 4/1 – 9/30 and there are restrictions on in-stream work in trout streams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Record the date that the application was received and whether it’s for DGR or LVR funds</a:t>
            </a:r>
          </a:p>
          <a:p>
            <a:pPr marL="628650" lvl="1" indent="-171450">
              <a:buFont typeface="Arial" panose="020B0604020202020204" pitchFamily="34" charset="0"/>
              <a:buChar char="•"/>
            </a:pPr>
            <a:endParaRPr lang="en-US" dirty="0"/>
          </a:p>
        </p:txBody>
      </p:sp>
      <p:sp>
        <p:nvSpPr>
          <p:cNvPr id="4" name="Slide Number Placeholder 3"/>
          <p:cNvSpPr>
            <a:spLocks noGrp="1"/>
          </p:cNvSpPr>
          <p:nvPr>
            <p:ph type="sldNum" sz="quarter" idx="5"/>
          </p:nvPr>
        </p:nvSpPr>
        <p:spPr/>
        <p:txBody>
          <a:bodyPr/>
          <a:lstStyle/>
          <a:p>
            <a:fld id="{6201DC7E-0E27-44BB-8E4B-194FBB5E191C}" type="slidenum">
              <a:rPr lang="en-US" smtClean="0"/>
              <a:t>20</a:t>
            </a:fld>
            <a:endParaRPr lang="en-US"/>
          </a:p>
        </p:txBody>
      </p:sp>
    </p:spTree>
    <p:extLst>
      <p:ext uri="{BB962C8B-B14F-4D97-AF65-F5344CB8AC3E}">
        <p14:creationId xmlns:p14="http://schemas.microsoft.com/office/powerpoint/2010/main" val="229094936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Similarly, the bottom of the grant application is pretty simple</a:t>
            </a:r>
          </a:p>
          <a:p>
            <a:pPr marL="628650" lvl="1" indent="-171450">
              <a:buFont typeface="Arial" panose="020B0604020202020204" pitchFamily="34" charset="0"/>
              <a:buChar char="•"/>
            </a:pPr>
            <a:r>
              <a:rPr lang="en-US" dirty="0"/>
              <a:t>Make sure the correct “proposed work elements” boxes are checked</a:t>
            </a:r>
          </a:p>
          <a:p>
            <a:pPr marL="628650" lvl="1" indent="-171450">
              <a:buFont typeface="Arial" panose="020B0604020202020204" pitchFamily="34" charset="0"/>
              <a:buChar char="•"/>
            </a:pPr>
            <a:r>
              <a:rPr lang="en-US" dirty="0"/>
              <a:t>Make sure the cost estimate is in the boxes or attached (usually attached)</a:t>
            </a:r>
          </a:p>
          <a:p>
            <a:pPr marL="628650" lvl="1" indent="-171450">
              <a:buFont typeface="Arial" panose="020B0604020202020204" pitchFamily="34" charset="0"/>
              <a:buChar char="•"/>
            </a:pPr>
            <a:r>
              <a:rPr lang="en-US" dirty="0"/>
              <a:t>Check that the grant request box in the lower left hand corner is filled out and matches the cost estimate</a:t>
            </a:r>
          </a:p>
          <a:p>
            <a:pPr marL="628650" lvl="1" indent="-171450">
              <a:buFont typeface="Arial" panose="020B0604020202020204" pitchFamily="34" charset="0"/>
              <a:buChar char="•"/>
            </a:pPr>
            <a:r>
              <a:rPr lang="en-US" dirty="0"/>
              <a:t>Make sure the ESM Certified applicant signed the application</a:t>
            </a:r>
          </a:p>
          <a:p>
            <a:pPr marL="1085850" lvl="2" indent="-171450">
              <a:buFont typeface="Arial" panose="020B0604020202020204" pitchFamily="34" charset="0"/>
              <a:buChar char="•"/>
            </a:pPr>
            <a:r>
              <a:rPr lang="en-US" dirty="0"/>
              <a:t>Some applicants like to have multiple signatures from multiple township supervisors, board members, etc. Multiple signatures is fine but not required by state-wide policy.</a:t>
            </a:r>
          </a:p>
          <a:p>
            <a:pPr marL="457200" lvl="1" indent="0">
              <a:buFont typeface="Arial" panose="020B0604020202020204" pitchFamily="34" charset="0"/>
              <a:buNone/>
            </a:pPr>
            <a:endParaRPr lang="en-US" dirty="0"/>
          </a:p>
        </p:txBody>
      </p:sp>
      <p:sp>
        <p:nvSpPr>
          <p:cNvPr id="4" name="Slide Number Placeholder 3"/>
          <p:cNvSpPr>
            <a:spLocks noGrp="1"/>
          </p:cNvSpPr>
          <p:nvPr>
            <p:ph type="sldNum" sz="quarter" idx="5"/>
          </p:nvPr>
        </p:nvSpPr>
        <p:spPr/>
        <p:txBody>
          <a:bodyPr/>
          <a:lstStyle/>
          <a:p>
            <a:fld id="{6201DC7E-0E27-44BB-8E4B-194FBB5E191C}" type="slidenum">
              <a:rPr lang="en-US" smtClean="0"/>
              <a:t>21</a:t>
            </a:fld>
            <a:endParaRPr lang="en-US"/>
          </a:p>
        </p:txBody>
      </p:sp>
    </p:spTree>
    <p:extLst>
      <p:ext uri="{BB962C8B-B14F-4D97-AF65-F5344CB8AC3E}">
        <p14:creationId xmlns:p14="http://schemas.microsoft.com/office/powerpoint/2010/main" val="16040702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0A477BF-A8E4-4833-AF49-6E93FC1B5881}" type="slidenum">
              <a:rPr kumimoji="0" lang="en-US" sz="13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22</a:t>
            </a:fld>
            <a:endParaRPr kumimoji="0" lang="en-US" sz="13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54507634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The location map shows where the project is in the world</a:t>
            </a:r>
          </a:p>
          <a:p>
            <a:pPr marL="171450" indent="-171450">
              <a:buFont typeface="Arial" panose="020B0604020202020204" pitchFamily="34" charset="0"/>
              <a:buChar char="•"/>
            </a:pPr>
            <a:r>
              <a:rPr lang="en-US" dirty="0"/>
              <a:t>This might not seem like an important part of the application because the applicant and conservation district usually both know where the project site is already, but this is helpful for QAB and Board members, for other conservation district staff if they are helping out or if there’s staff turnover, and for Center and SCC staff during tech assists and QAQCs</a:t>
            </a:r>
          </a:p>
          <a:p>
            <a:pPr marL="171450" indent="-171450">
              <a:buFont typeface="Arial" panose="020B0604020202020204" pitchFamily="34" charset="0"/>
              <a:buChar char="•"/>
            </a:pPr>
            <a:r>
              <a:rPr lang="en-US" dirty="0"/>
              <a:t>Make sure there is some kind of reference point like a main road, town, etc. And that the correct section of the correct road is marked </a:t>
            </a:r>
          </a:p>
          <a:p>
            <a:pPr marL="0" indent="0">
              <a:buFont typeface="Arial" panose="020B0604020202020204" pitchFamily="34" charset="0"/>
              <a:buNone/>
            </a:pPr>
            <a:endParaRPr lang="en-US" dirty="0"/>
          </a:p>
        </p:txBody>
      </p:sp>
      <p:sp>
        <p:nvSpPr>
          <p:cNvPr id="4" name="Slide Number Placeholder 3"/>
          <p:cNvSpPr>
            <a:spLocks noGrp="1"/>
          </p:cNvSpPr>
          <p:nvPr>
            <p:ph type="sldNum" sz="quarter" idx="5"/>
          </p:nvPr>
        </p:nvSpPr>
        <p:spPr/>
        <p:txBody>
          <a:bodyPr/>
          <a:lstStyle/>
          <a:p>
            <a:fld id="{6201DC7E-0E27-44BB-8E4B-194FBB5E191C}" type="slidenum">
              <a:rPr lang="en-US" smtClean="0"/>
              <a:t>23</a:t>
            </a:fld>
            <a:endParaRPr lang="en-US"/>
          </a:p>
        </p:txBody>
      </p:sp>
    </p:spTree>
    <p:extLst>
      <p:ext uri="{BB962C8B-B14F-4D97-AF65-F5344CB8AC3E}">
        <p14:creationId xmlns:p14="http://schemas.microsoft.com/office/powerpoint/2010/main" val="19062729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It doesn’t matter what kind of map is used for the location map as long as it shows the location clearly, such as by labeling nearby main roads, towns, landmarks, etc.</a:t>
            </a:r>
          </a:p>
          <a:p>
            <a:pPr marL="171450" indent="-171450">
              <a:buFont typeface="Arial" panose="020B0604020202020204" pitchFamily="34" charset="0"/>
              <a:buChar char="•"/>
            </a:pPr>
            <a:r>
              <a:rPr lang="en-US" dirty="0"/>
              <a:t>First example was an aerial map and this is a road map from Google maps. USGS maps, municipal maps, and PennDOT maps are also commonly used</a:t>
            </a:r>
          </a:p>
        </p:txBody>
      </p:sp>
      <p:sp>
        <p:nvSpPr>
          <p:cNvPr id="4" name="Slide Number Placeholder 3"/>
          <p:cNvSpPr>
            <a:spLocks noGrp="1"/>
          </p:cNvSpPr>
          <p:nvPr>
            <p:ph type="sldNum" sz="quarter" idx="5"/>
          </p:nvPr>
        </p:nvSpPr>
        <p:spPr/>
        <p:txBody>
          <a:bodyPr/>
          <a:lstStyle/>
          <a:p>
            <a:fld id="{6201DC7E-0E27-44BB-8E4B-194FBB5E191C}" type="slidenum">
              <a:rPr lang="en-US" smtClean="0"/>
              <a:t>24</a:t>
            </a:fld>
            <a:endParaRPr lang="en-US"/>
          </a:p>
        </p:txBody>
      </p:sp>
    </p:spTree>
    <p:extLst>
      <p:ext uri="{BB962C8B-B14F-4D97-AF65-F5344CB8AC3E}">
        <p14:creationId xmlns:p14="http://schemas.microsoft.com/office/powerpoint/2010/main" val="34355590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0A477BF-A8E4-4833-AF49-6E93FC1B5881}" type="slidenum">
              <a:rPr kumimoji="0" lang="en-US" sz="13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25</a:t>
            </a:fld>
            <a:endParaRPr kumimoji="0" lang="en-US" sz="13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14268101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This application is meant to be simple so that even new municipal officials are able to complete it </a:t>
            </a:r>
          </a:p>
          <a:p>
            <a:pPr marL="171450" indent="-171450">
              <a:buFont typeface="Arial" panose="020B0604020202020204" pitchFamily="34" charset="0"/>
              <a:buChar char="•"/>
            </a:pPr>
            <a:r>
              <a:rPr lang="en-US" dirty="0"/>
              <a:t>However, the project sketch still needs to be detailed enough to define the scope of work</a:t>
            </a:r>
          </a:p>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F2428D41-413E-4AE2-A426-1147D6FFBEE7}"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26</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72989314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The sketch on the right will be a lot more helpful than the one on the left</a:t>
            </a:r>
          </a:p>
          <a:p>
            <a:pPr marL="171450" indent="-171450">
              <a:buFont typeface="Arial" panose="020B0604020202020204" pitchFamily="34" charset="0"/>
              <a:buChar char="•"/>
            </a:pPr>
            <a:r>
              <a:rPr lang="en-US" dirty="0"/>
              <a:t>The sketch needs to communicate what the project is to someone who’s never seen the site or talked about it</a:t>
            </a:r>
          </a:p>
          <a:p>
            <a:pPr marL="628650" lvl="1" indent="-171450">
              <a:buFont typeface="Arial" panose="020B0604020202020204" pitchFamily="34" charset="0"/>
              <a:buChar char="•"/>
            </a:pPr>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F2428D41-413E-4AE2-A426-1147D6FFBEE7}"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27</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21901602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Good sketches do not need to be to scale, but should show approximate location size and shape of important features</a:t>
            </a:r>
          </a:p>
          <a:p>
            <a:pPr marL="628650" lvl="1" indent="-171450">
              <a:buFont typeface="Arial" panose="020B0604020202020204" pitchFamily="34" charset="0"/>
              <a:buChar char="•"/>
            </a:pPr>
            <a:r>
              <a:rPr lang="en-US" dirty="0"/>
              <a:t>If there are intersections or noticeable turns in roads, including them in the sketch is helpful</a:t>
            </a:r>
          </a:p>
          <a:p>
            <a:pPr marL="628650" lvl="1" indent="-171450">
              <a:buFont typeface="Arial" panose="020B0604020202020204" pitchFamily="34" charset="0"/>
              <a:buChar char="•"/>
            </a:pPr>
            <a:r>
              <a:rPr lang="en-US" dirty="0"/>
              <a:t>Remember that all project features need to be included and described</a:t>
            </a:r>
          </a:p>
          <a:p>
            <a:pPr marL="628650" lvl="1" indent="-171450">
              <a:buFont typeface="Arial" panose="020B0604020202020204" pitchFamily="34" charset="0"/>
              <a:buChar char="•"/>
            </a:pPr>
            <a:r>
              <a:rPr lang="en-US" dirty="0"/>
              <a:t>3 dimensions are needed</a:t>
            </a:r>
          </a:p>
          <a:p>
            <a:pPr marL="1085850" lvl="2" indent="-171450">
              <a:buFont typeface="Arial" panose="020B0604020202020204" pitchFamily="34" charset="0"/>
              <a:buChar char="•"/>
            </a:pPr>
            <a:r>
              <a:rPr lang="en-US" dirty="0"/>
              <a:t>This includes pipe length, not just diameter or width and height</a:t>
            </a:r>
          </a:p>
          <a:p>
            <a:pPr marL="1085850" lvl="2" indent="-171450">
              <a:buFont typeface="Arial" panose="020B0604020202020204" pitchFamily="34" charset="0"/>
              <a:buChar char="•"/>
            </a:pPr>
            <a:r>
              <a:rPr lang="en-US" dirty="0"/>
              <a:t>This includes depth, widths, and heights</a:t>
            </a:r>
          </a:p>
          <a:p>
            <a:pPr marL="628650" lvl="1" indent="-171450">
              <a:buFont typeface="Arial" panose="020B0604020202020204" pitchFamily="34" charset="0"/>
              <a:buChar char="•"/>
            </a:pPr>
            <a:r>
              <a:rPr lang="en-US" dirty="0"/>
              <a:t>List what type of aggregates, pipes, geotextile fabrics, headwall/</a:t>
            </a:r>
            <a:r>
              <a:rPr lang="en-US" dirty="0" err="1"/>
              <a:t>endwalls</a:t>
            </a:r>
            <a:r>
              <a:rPr lang="en-US" dirty="0"/>
              <a:t> materials, etc.</a:t>
            </a:r>
          </a:p>
          <a:p>
            <a:pPr marL="628650" lvl="1" indent="-171450">
              <a:buFont typeface="Arial" panose="020B0604020202020204" pitchFamily="34" charset="0"/>
              <a:buChar char="•"/>
            </a:pPr>
            <a:r>
              <a:rPr lang="en-US" dirty="0"/>
              <a:t>Show location of stream or direction to the stream</a:t>
            </a:r>
          </a:p>
          <a:p>
            <a:pPr marL="628650" lvl="1" indent="-171450">
              <a:buFont typeface="Arial" panose="020B0604020202020204" pitchFamily="34" charset="0"/>
              <a:buChar char="•"/>
            </a:pPr>
            <a:r>
              <a:rPr lang="en-US" dirty="0"/>
              <a:t>Landmarks can be very helpful in determining where project features are supposed to be installed</a:t>
            </a:r>
          </a:p>
          <a:p>
            <a:pPr marL="628650" lvl="1" indent="-171450">
              <a:buFont typeface="Arial" panose="020B0604020202020204" pitchFamily="34" charset="0"/>
              <a:buChar char="•"/>
            </a:pPr>
            <a:r>
              <a:rPr lang="en-US" dirty="0"/>
              <a:t>If there’s off ROW work, it can also be helpful to show the right of way boundaries as well as which properties are included</a:t>
            </a:r>
          </a:p>
          <a:p>
            <a:pPr marL="171450" lvl="0" indent="-171450">
              <a:buFont typeface="Arial" panose="020B0604020202020204" pitchFamily="34" charset="0"/>
              <a:buChar char="•"/>
            </a:pPr>
            <a:r>
              <a:rPr lang="en-US" dirty="0"/>
              <a:t>Make sure enough information is included so that you can check that their quantities are reasonable and that the sketch provides clear direction to whoever is building the project</a:t>
            </a:r>
          </a:p>
          <a:p>
            <a:pPr marL="628650" lvl="1" indent="-171450">
              <a:buFont typeface="Arial" panose="020B0604020202020204" pitchFamily="34" charset="0"/>
              <a:buChar char="•"/>
            </a:pPr>
            <a:r>
              <a:rPr lang="en-US" dirty="0"/>
              <a:t>Remember, the grant application is the only part of the DGLVR contract that specifies what the grant will be spent on</a:t>
            </a:r>
          </a:p>
          <a:p>
            <a:pPr marL="1085850" lvl="2" indent="-171450">
              <a:buFont typeface="Arial" panose="020B0604020202020204" pitchFamily="34" charset="0"/>
              <a:buChar char="•"/>
            </a:pPr>
            <a:endParaRPr lang="en-US" dirty="0"/>
          </a:p>
        </p:txBody>
      </p:sp>
      <p:sp>
        <p:nvSpPr>
          <p:cNvPr id="4" name="Slide Number Placeholder 3"/>
          <p:cNvSpPr>
            <a:spLocks noGrp="1"/>
          </p:cNvSpPr>
          <p:nvPr>
            <p:ph type="sldNum" sz="quarter" idx="5"/>
          </p:nvPr>
        </p:nvSpPr>
        <p:spPr/>
        <p:txBody>
          <a:bodyPr/>
          <a:lstStyle/>
          <a:p>
            <a:fld id="{6201DC7E-0E27-44BB-8E4B-194FBB5E191C}" type="slidenum">
              <a:rPr lang="en-US" smtClean="0"/>
              <a:t>28</a:t>
            </a:fld>
            <a:endParaRPr lang="en-US"/>
          </a:p>
        </p:txBody>
      </p:sp>
    </p:spTree>
    <p:extLst>
      <p:ext uri="{BB962C8B-B14F-4D97-AF65-F5344CB8AC3E}">
        <p14:creationId xmlns:p14="http://schemas.microsoft.com/office/powerpoint/2010/main" val="283610731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lvl="0" indent="-171450">
              <a:buFont typeface="Arial" panose="020B0604020202020204" pitchFamily="34" charset="0"/>
              <a:buChar char="•"/>
            </a:pPr>
            <a:r>
              <a:rPr lang="en-US" dirty="0"/>
              <a:t>The Center is working with a developer to update the drawing tools in the DGLVR GIS. </a:t>
            </a:r>
          </a:p>
          <a:p>
            <a:pPr marL="171450" lvl="0" indent="-171450">
              <a:buFont typeface="Arial" panose="020B0604020202020204" pitchFamily="34" charset="0"/>
              <a:buChar char="•"/>
            </a:pPr>
            <a:r>
              <a:rPr lang="en-US" dirty="0"/>
              <a:t>The updates are currently being tested and will be available to conservation districts soon</a:t>
            </a:r>
          </a:p>
          <a:p>
            <a:pPr marL="171450" lvl="0" indent="-171450">
              <a:buFont typeface="Arial" panose="020B0604020202020204" pitchFamily="34" charset="0"/>
              <a:buChar char="•"/>
            </a:pPr>
            <a:r>
              <a:rPr lang="en-US" dirty="0"/>
              <a:t>Eventually these drawing tools will be made available to grant applicants directly through the public GIS viewer as well</a:t>
            </a:r>
          </a:p>
          <a:p>
            <a:pPr marL="0" lvl="0" indent="0">
              <a:buFont typeface="Arial" panose="020B0604020202020204" pitchFamily="34" charset="0"/>
              <a:buNone/>
            </a:pPr>
            <a:endParaRPr lang="en-US" dirty="0"/>
          </a:p>
          <a:p>
            <a:pPr marL="0" lvl="0" indent="0">
              <a:buFont typeface="Arial" panose="020B0604020202020204" pitchFamily="34" charset="0"/>
              <a:buNone/>
            </a:pPr>
            <a:endParaRPr lang="en-US" dirty="0"/>
          </a:p>
        </p:txBody>
      </p:sp>
      <p:sp>
        <p:nvSpPr>
          <p:cNvPr id="4" name="Slide Number Placeholder 3"/>
          <p:cNvSpPr>
            <a:spLocks noGrp="1"/>
          </p:cNvSpPr>
          <p:nvPr>
            <p:ph type="sldNum" sz="quarter" idx="5"/>
          </p:nvPr>
        </p:nvSpPr>
        <p:spPr/>
        <p:txBody>
          <a:bodyPr/>
          <a:lstStyle/>
          <a:p>
            <a:fld id="{6201DC7E-0E27-44BB-8E4B-194FBB5E191C}" type="slidenum">
              <a:rPr lang="en-US" smtClean="0"/>
              <a:t>29</a:t>
            </a:fld>
            <a:endParaRPr lang="en-US"/>
          </a:p>
        </p:txBody>
      </p:sp>
    </p:spTree>
    <p:extLst>
      <p:ext uri="{BB962C8B-B14F-4D97-AF65-F5344CB8AC3E}">
        <p14:creationId xmlns:p14="http://schemas.microsoft.com/office/powerpoint/2010/main" val="154952899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Road owners submit grant applications to the county conservation district</a:t>
            </a:r>
          </a:p>
          <a:p>
            <a:pPr marL="171450" indent="-171450">
              <a:buFont typeface="Arial" panose="020B0604020202020204" pitchFamily="34" charset="0"/>
              <a:buChar char="•"/>
            </a:pPr>
            <a:r>
              <a:rPr lang="en-US" dirty="0"/>
              <a:t>The CD meets with their QAB to rank applications. The QAB recommends which projects should be funded.</a:t>
            </a:r>
          </a:p>
          <a:p>
            <a:pPr marL="171450" indent="-171450">
              <a:buFont typeface="Arial" panose="020B0604020202020204" pitchFamily="34" charset="0"/>
              <a:buChar char="•"/>
            </a:pPr>
            <a:r>
              <a:rPr lang="en-US" dirty="0"/>
              <a:t>The CD Board of Directors reviews the QAB recommendations and takes action on how to allocate DGLVR project funds</a:t>
            </a:r>
          </a:p>
          <a:p>
            <a:pPr marL="171450" indent="-171450">
              <a:buFont typeface="Arial" panose="020B0604020202020204" pitchFamily="34" charset="0"/>
              <a:buChar char="•"/>
            </a:pPr>
            <a:r>
              <a:rPr lang="en-US" dirty="0"/>
              <a:t>Once the Board has approved funding, the conservation district can generate DGLVR contracts in the GIS</a:t>
            </a:r>
          </a:p>
          <a:p>
            <a:pPr marL="171450" indent="-171450">
              <a:buFont typeface="Arial" panose="020B0604020202020204" pitchFamily="34" charset="0"/>
              <a:buChar char="•"/>
            </a:pPr>
            <a:r>
              <a:rPr lang="en-US" dirty="0"/>
              <a:t>Then the district and grant recipient sign the contract and the project can begin</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0A477BF-A8E4-4833-AF49-6E93FC1B5881}" type="slidenum">
              <a:rPr kumimoji="0" lang="en-US" sz="13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13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62988542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Engineered drawings are not required for grant applications, but can be included if available</a:t>
            </a:r>
          </a:p>
          <a:p>
            <a:pPr marL="171450" indent="-171450">
              <a:buFont typeface="Arial" panose="020B0604020202020204" pitchFamily="34" charset="0"/>
              <a:buChar char="•"/>
            </a:pPr>
            <a:r>
              <a:rPr lang="en-US" dirty="0"/>
              <a:t>Remember that engineering costs incurred before DGLVR contracts are signed are not eligible for reimbursement with DGLVR funds</a:t>
            </a:r>
          </a:p>
          <a:p>
            <a:pPr marL="1085850" lvl="2" indent="-171450">
              <a:buFont typeface="Arial" panose="020B0604020202020204" pitchFamily="34" charset="0"/>
              <a:buChar char="•"/>
            </a:pPr>
            <a:endParaRPr lang="en-US" dirty="0"/>
          </a:p>
        </p:txBody>
      </p:sp>
      <p:sp>
        <p:nvSpPr>
          <p:cNvPr id="4" name="Slide Number Placeholder 3"/>
          <p:cNvSpPr>
            <a:spLocks noGrp="1"/>
          </p:cNvSpPr>
          <p:nvPr>
            <p:ph type="sldNum" sz="quarter" idx="5"/>
          </p:nvPr>
        </p:nvSpPr>
        <p:spPr/>
        <p:txBody>
          <a:bodyPr/>
          <a:lstStyle/>
          <a:p>
            <a:fld id="{6201DC7E-0E27-44BB-8E4B-194FBB5E191C}" type="slidenum">
              <a:rPr lang="en-US" smtClean="0"/>
              <a:t>30</a:t>
            </a:fld>
            <a:endParaRPr lang="en-US"/>
          </a:p>
        </p:txBody>
      </p:sp>
    </p:spTree>
    <p:extLst>
      <p:ext uri="{BB962C8B-B14F-4D97-AF65-F5344CB8AC3E}">
        <p14:creationId xmlns:p14="http://schemas.microsoft.com/office/powerpoint/2010/main" val="365053436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0A477BF-A8E4-4833-AF49-6E93FC1B5881}" type="slidenum">
              <a:rPr kumimoji="0" lang="en-US" sz="13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31</a:t>
            </a:fld>
            <a:endParaRPr kumimoji="0" lang="en-US" sz="13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69518011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The grant application includes a spot for the cost estimate</a:t>
            </a:r>
          </a:p>
          <a:p>
            <a:pPr marL="171450" indent="-171450">
              <a:buFont typeface="Arial" panose="020B0604020202020204" pitchFamily="34" charset="0"/>
              <a:buChar char="•"/>
            </a:pPr>
            <a:r>
              <a:rPr lang="en-US" dirty="0"/>
              <a:t>This may be sufficient for small projects, but often additional space is needed and the cost estimate is attached</a:t>
            </a:r>
          </a:p>
        </p:txBody>
      </p:sp>
      <p:sp>
        <p:nvSpPr>
          <p:cNvPr id="4" name="Slide Number Placeholder 3"/>
          <p:cNvSpPr>
            <a:spLocks noGrp="1"/>
          </p:cNvSpPr>
          <p:nvPr>
            <p:ph type="sldNum" sz="quarter" idx="5"/>
          </p:nvPr>
        </p:nvSpPr>
        <p:spPr/>
        <p:txBody>
          <a:bodyPr/>
          <a:lstStyle/>
          <a:p>
            <a:fld id="{6201DC7E-0E27-44BB-8E4B-194FBB5E191C}" type="slidenum">
              <a:rPr lang="en-US" smtClean="0"/>
              <a:t>32</a:t>
            </a:fld>
            <a:endParaRPr lang="en-US"/>
          </a:p>
        </p:txBody>
      </p:sp>
    </p:spTree>
    <p:extLst>
      <p:ext uri="{BB962C8B-B14F-4D97-AF65-F5344CB8AC3E}">
        <p14:creationId xmlns:p14="http://schemas.microsoft.com/office/powerpoint/2010/main" val="1273230398"/>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2 versions of this attachment are included to detail what the grant funds will pay for and what the applicant will pay for in-kind, or what the applicant plans to pay for with non-DGLVR funding</a:t>
            </a:r>
          </a:p>
          <a:p>
            <a:pPr marL="171450" indent="-171450">
              <a:buFont typeface="Arial" panose="020B0604020202020204" pitchFamily="34" charset="0"/>
              <a:buChar char="•"/>
            </a:pPr>
            <a:r>
              <a:rPr lang="en-US" dirty="0"/>
              <a:t>Both grant and in-kind expenses do need to be estimated for the application</a:t>
            </a:r>
          </a:p>
        </p:txBody>
      </p:sp>
      <p:sp>
        <p:nvSpPr>
          <p:cNvPr id="4" name="Slide Number Placeholder 3"/>
          <p:cNvSpPr>
            <a:spLocks noGrp="1"/>
          </p:cNvSpPr>
          <p:nvPr>
            <p:ph type="sldNum" sz="quarter" idx="5"/>
          </p:nvPr>
        </p:nvSpPr>
        <p:spPr/>
        <p:txBody>
          <a:bodyPr/>
          <a:lstStyle/>
          <a:p>
            <a:fld id="{6201DC7E-0E27-44BB-8E4B-194FBB5E191C}" type="slidenum">
              <a:rPr lang="en-US" smtClean="0"/>
              <a:t>33</a:t>
            </a:fld>
            <a:endParaRPr lang="en-US"/>
          </a:p>
        </p:txBody>
      </p:sp>
    </p:spTree>
    <p:extLst>
      <p:ext uri="{BB962C8B-B14F-4D97-AF65-F5344CB8AC3E}">
        <p14:creationId xmlns:p14="http://schemas.microsoft.com/office/powerpoint/2010/main" val="2802404014"/>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Some of these details might be on the project sketch, which is okay. There’s limited room on the grant estimate for those details. </a:t>
            </a:r>
          </a:p>
          <a:p>
            <a:pPr marL="171450" indent="-171450">
              <a:buFont typeface="Arial" panose="020B0604020202020204" pitchFamily="34" charset="0"/>
              <a:buChar char="•"/>
            </a:pPr>
            <a:r>
              <a:rPr lang="en-US" dirty="0"/>
              <a:t>If the details are not on the sketch, cost estimate, or any other part of the grant application, make sure it gets added.</a:t>
            </a:r>
          </a:p>
        </p:txBody>
      </p:sp>
      <p:sp>
        <p:nvSpPr>
          <p:cNvPr id="4" name="Slide Number Placeholder 3"/>
          <p:cNvSpPr>
            <a:spLocks noGrp="1"/>
          </p:cNvSpPr>
          <p:nvPr>
            <p:ph type="sldNum" sz="quarter" idx="5"/>
          </p:nvPr>
        </p:nvSpPr>
        <p:spPr/>
        <p:txBody>
          <a:bodyPr/>
          <a:lstStyle/>
          <a:p>
            <a:fld id="{6201DC7E-0E27-44BB-8E4B-194FBB5E191C}" type="slidenum">
              <a:rPr lang="en-US" smtClean="0"/>
              <a:t>34</a:t>
            </a:fld>
            <a:endParaRPr lang="en-US"/>
          </a:p>
        </p:txBody>
      </p:sp>
    </p:spTree>
    <p:extLst>
      <p:ext uri="{BB962C8B-B14F-4D97-AF65-F5344CB8AC3E}">
        <p14:creationId xmlns:p14="http://schemas.microsoft.com/office/powerpoint/2010/main" val="676210659"/>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914400" lvl="2" indent="0">
              <a:buFont typeface="Arial" panose="020B0604020202020204" pitchFamily="34" charset="0"/>
              <a:buNone/>
            </a:pPr>
            <a:endParaRPr lang="en-US" dirty="0"/>
          </a:p>
        </p:txBody>
      </p:sp>
      <p:sp>
        <p:nvSpPr>
          <p:cNvPr id="4" name="Slide Number Placeholder 3"/>
          <p:cNvSpPr>
            <a:spLocks noGrp="1"/>
          </p:cNvSpPr>
          <p:nvPr>
            <p:ph type="sldNum" sz="quarter" idx="5"/>
          </p:nvPr>
        </p:nvSpPr>
        <p:spPr/>
        <p:txBody>
          <a:bodyPr/>
          <a:lstStyle/>
          <a:p>
            <a:fld id="{6201DC7E-0E27-44BB-8E4B-194FBB5E191C}" type="slidenum">
              <a:rPr lang="en-US" smtClean="0"/>
              <a:t>35</a:t>
            </a:fld>
            <a:endParaRPr lang="en-US"/>
          </a:p>
        </p:txBody>
      </p:sp>
    </p:spTree>
    <p:extLst>
      <p:ext uri="{BB962C8B-B14F-4D97-AF65-F5344CB8AC3E}">
        <p14:creationId xmlns:p14="http://schemas.microsoft.com/office/powerpoint/2010/main" val="3461907434"/>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Some of these details might be on the project sketch, which is okay. There’s limited room on the grant estimate for those details. </a:t>
            </a:r>
          </a:p>
          <a:p>
            <a:pPr marL="171450" indent="-171450">
              <a:buFont typeface="Arial" panose="020B0604020202020204" pitchFamily="34" charset="0"/>
              <a:buChar char="•"/>
            </a:pPr>
            <a:r>
              <a:rPr lang="en-US" dirty="0"/>
              <a:t>If the details are not on the sketch, cost estimate, or any other part of the grant application, make sure it gets added.</a:t>
            </a:r>
          </a:p>
        </p:txBody>
      </p:sp>
      <p:sp>
        <p:nvSpPr>
          <p:cNvPr id="4" name="Slide Number Placeholder 3"/>
          <p:cNvSpPr>
            <a:spLocks noGrp="1"/>
          </p:cNvSpPr>
          <p:nvPr>
            <p:ph type="sldNum" sz="quarter" idx="5"/>
          </p:nvPr>
        </p:nvSpPr>
        <p:spPr/>
        <p:txBody>
          <a:bodyPr/>
          <a:lstStyle/>
          <a:p>
            <a:fld id="{6201DC7E-0E27-44BB-8E4B-194FBB5E191C}" type="slidenum">
              <a:rPr lang="en-US" smtClean="0"/>
              <a:t>36</a:t>
            </a:fld>
            <a:endParaRPr lang="en-US"/>
          </a:p>
        </p:txBody>
      </p:sp>
    </p:spTree>
    <p:extLst>
      <p:ext uri="{BB962C8B-B14F-4D97-AF65-F5344CB8AC3E}">
        <p14:creationId xmlns:p14="http://schemas.microsoft.com/office/powerpoint/2010/main" val="3879019826"/>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Use ESM training materials and Tech Bulletins to help</a:t>
            </a:r>
          </a:p>
        </p:txBody>
      </p:sp>
      <p:sp>
        <p:nvSpPr>
          <p:cNvPr id="4" name="Slide Number Placeholder 3"/>
          <p:cNvSpPr>
            <a:spLocks noGrp="1"/>
          </p:cNvSpPr>
          <p:nvPr>
            <p:ph type="sldNum" sz="quarter" idx="5"/>
          </p:nvPr>
        </p:nvSpPr>
        <p:spPr/>
        <p:txBody>
          <a:bodyPr/>
          <a:lstStyle/>
          <a:p>
            <a:fld id="{6201DC7E-0E27-44BB-8E4B-194FBB5E191C}" type="slidenum">
              <a:rPr lang="en-US" smtClean="0"/>
              <a:t>37</a:t>
            </a:fld>
            <a:endParaRPr lang="en-US"/>
          </a:p>
        </p:txBody>
      </p:sp>
    </p:spTree>
    <p:extLst>
      <p:ext uri="{BB962C8B-B14F-4D97-AF65-F5344CB8AC3E}">
        <p14:creationId xmlns:p14="http://schemas.microsoft.com/office/powerpoint/2010/main" val="3151140248"/>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5"/>
          </p:nvPr>
        </p:nvSpPr>
        <p:spPr/>
        <p:txBody>
          <a:bodyPr/>
          <a:lstStyle/>
          <a:p>
            <a:fld id="{6201DC7E-0E27-44BB-8E4B-194FBB5E191C}" type="slidenum">
              <a:rPr lang="en-US" smtClean="0"/>
              <a:t>38</a:t>
            </a:fld>
            <a:endParaRPr lang="en-US"/>
          </a:p>
        </p:txBody>
      </p:sp>
    </p:spTree>
    <p:extLst>
      <p:ext uri="{BB962C8B-B14F-4D97-AF65-F5344CB8AC3E}">
        <p14:creationId xmlns:p14="http://schemas.microsoft.com/office/powerpoint/2010/main" val="2490502878"/>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Some of these details might be on the project sketch, which is okay. There’s limited room on the grant estimate for those details. </a:t>
            </a:r>
          </a:p>
          <a:p>
            <a:pPr marL="171450" indent="-171450">
              <a:buFont typeface="Arial" panose="020B0604020202020204" pitchFamily="34" charset="0"/>
              <a:buChar char="•"/>
            </a:pPr>
            <a:r>
              <a:rPr lang="en-US" dirty="0"/>
              <a:t>If the details are not on the sketch, cost estimate, or any other part of the grant application, make sure it gets added.</a:t>
            </a:r>
          </a:p>
        </p:txBody>
      </p:sp>
      <p:sp>
        <p:nvSpPr>
          <p:cNvPr id="4" name="Slide Number Placeholder 3"/>
          <p:cNvSpPr>
            <a:spLocks noGrp="1"/>
          </p:cNvSpPr>
          <p:nvPr>
            <p:ph type="sldNum" sz="quarter" idx="5"/>
          </p:nvPr>
        </p:nvSpPr>
        <p:spPr/>
        <p:txBody>
          <a:bodyPr/>
          <a:lstStyle/>
          <a:p>
            <a:fld id="{6201DC7E-0E27-44BB-8E4B-194FBB5E191C}" type="slidenum">
              <a:rPr lang="en-US" smtClean="0"/>
              <a:t>39</a:t>
            </a:fld>
            <a:endParaRPr lang="en-US"/>
          </a:p>
        </p:txBody>
      </p:sp>
    </p:spTree>
    <p:extLst>
      <p:ext uri="{BB962C8B-B14F-4D97-AF65-F5344CB8AC3E}">
        <p14:creationId xmlns:p14="http://schemas.microsoft.com/office/powerpoint/2010/main" val="382716829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Today’s presentation is about what conservation districts do with grant applications before going to the QAB</a:t>
            </a:r>
          </a:p>
          <a:p>
            <a:pPr marL="171450" indent="-171450">
              <a:buFont typeface="Arial" panose="020B0604020202020204" pitchFamily="34" charset="0"/>
              <a:buChar char="•"/>
            </a:pPr>
            <a:r>
              <a:rPr lang="en-US" dirty="0"/>
              <a:t>Some of what we discuss can also have QAB involvement or can happen after a QAB meeting, but it’s most likely to happen before the QAB meeting</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0A477BF-A8E4-4833-AF49-6E93FC1B5881}" type="slidenum">
              <a:rPr kumimoji="0" lang="en-US" sz="13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sz="13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755079936"/>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5"/>
          </p:nvPr>
        </p:nvSpPr>
        <p:spPr/>
        <p:txBody>
          <a:bodyPr/>
          <a:lstStyle/>
          <a:p>
            <a:fld id="{6201DC7E-0E27-44BB-8E4B-194FBB5E191C}" type="slidenum">
              <a:rPr lang="en-US" smtClean="0"/>
              <a:t>40</a:t>
            </a:fld>
            <a:endParaRPr lang="en-US"/>
          </a:p>
        </p:txBody>
      </p:sp>
    </p:spTree>
    <p:extLst>
      <p:ext uri="{BB962C8B-B14F-4D97-AF65-F5344CB8AC3E}">
        <p14:creationId xmlns:p14="http://schemas.microsoft.com/office/powerpoint/2010/main" val="2352791944"/>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5"/>
          </p:nvPr>
        </p:nvSpPr>
        <p:spPr/>
        <p:txBody>
          <a:bodyPr/>
          <a:lstStyle/>
          <a:p>
            <a:fld id="{6201DC7E-0E27-44BB-8E4B-194FBB5E191C}" type="slidenum">
              <a:rPr lang="en-US" smtClean="0"/>
              <a:t>41</a:t>
            </a:fld>
            <a:endParaRPr lang="en-US"/>
          </a:p>
        </p:txBody>
      </p:sp>
    </p:spTree>
    <p:extLst>
      <p:ext uri="{BB962C8B-B14F-4D97-AF65-F5344CB8AC3E}">
        <p14:creationId xmlns:p14="http://schemas.microsoft.com/office/powerpoint/2010/main" val="2640347907"/>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F2428D41-413E-4AE2-A426-1147D6FFBEE7}"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48</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602103100"/>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Even if all of the project components are included, the cost estimate could still be wrong if the math is done incorrectly.</a:t>
            </a:r>
          </a:p>
        </p:txBody>
      </p:sp>
      <p:sp>
        <p:nvSpPr>
          <p:cNvPr id="4" name="Slide Number Placeholder 3"/>
          <p:cNvSpPr>
            <a:spLocks noGrp="1"/>
          </p:cNvSpPr>
          <p:nvPr>
            <p:ph type="sldNum" sz="quarter" idx="5"/>
          </p:nvPr>
        </p:nvSpPr>
        <p:spPr/>
        <p:txBody>
          <a:bodyPr/>
          <a:lstStyle/>
          <a:p>
            <a:fld id="{6201DC7E-0E27-44BB-8E4B-194FBB5E191C}" type="slidenum">
              <a:rPr lang="en-US" smtClean="0"/>
              <a:t>49</a:t>
            </a:fld>
            <a:endParaRPr lang="en-US"/>
          </a:p>
        </p:txBody>
      </p:sp>
    </p:spTree>
    <p:extLst>
      <p:ext uri="{BB962C8B-B14F-4D97-AF65-F5344CB8AC3E}">
        <p14:creationId xmlns:p14="http://schemas.microsoft.com/office/powerpoint/2010/main" val="3798280610"/>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Check the math</a:t>
            </a:r>
          </a:p>
          <a:p>
            <a:pPr marL="171450" indent="-171450">
              <a:buFont typeface="Arial" panose="020B0604020202020204" pitchFamily="34" charset="0"/>
              <a:buChar char="•"/>
            </a:pPr>
            <a:r>
              <a:rPr lang="en-US" dirty="0"/>
              <a:t>Multiple unit cost by quantity to make sure the cost is correct</a:t>
            </a:r>
          </a:p>
          <a:p>
            <a:pPr marL="171450" indent="-171450">
              <a:buFont typeface="Arial" panose="020B0604020202020204" pitchFamily="34" charset="0"/>
              <a:buChar char="•"/>
            </a:pPr>
            <a:r>
              <a:rPr lang="en-US" dirty="0"/>
              <a:t>Add up costs to make sure totals match</a:t>
            </a:r>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F2428D41-413E-4AE2-A426-1147D6FFBEE7}"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50</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325909116"/>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Add up the materials, equipment, labor, and engineering cost to check that the total grant requested (or total in kind) is correct</a:t>
            </a:r>
          </a:p>
          <a:p>
            <a:pPr marL="628650" lvl="1" indent="-171450">
              <a:buFont typeface="Arial" panose="020B0604020202020204" pitchFamily="34" charset="0"/>
              <a:buChar char="•"/>
            </a:pPr>
            <a:r>
              <a:rPr lang="en-US" dirty="0"/>
              <a:t>Check this on the individual cost estimate sheets as well as the front of the grant application</a:t>
            </a:r>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F2428D41-413E-4AE2-A426-1147D6FFBEE7}"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51</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30909301"/>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Transfer the total grant, in-kind, and project costs from the attachments to the application</a:t>
            </a:r>
          </a:p>
        </p:txBody>
      </p:sp>
      <p:sp>
        <p:nvSpPr>
          <p:cNvPr id="4" name="Slide Number Placeholder 3"/>
          <p:cNvSpPr>
            <a:spLocks noGrp="1"/>
          </p:cNvSpPr>
          <p:nvPr>
            <p:ph type="sldNum" sz="quarter" idx="5"/>
          </p:nvPr>
        </p:nvSpPr>
        <p:spPr/>
        <p:txBody>
          <a:bodyPr/>
          <a:lstStyle/>
          <a:p>
            <a:fld id="{6201DC7E-0E27-44BB-8E4B-194FBB5E191C}" type="slidenum">
              <a:rPr lang="en-US" smtClean="0"/>
              <a:t>52</a:t>
            </a:fld>
            <a:endParaRPr lang="en-US"/>
          </a:p>
        </p:txBody>
      </p:sp>
    </p:spTree>
    <p:extLst>
      <p:ext uri="{BB962C8B-B14F-4D97-AF65-F5344CB8AC3E}">
        <p14:creationId xmlns:p14="http://schemas.microsoft.com/office/powerpoint/2010/main" val="3093424994"/>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Checking math can be as simple as mental math or using a calculator</a:t>
            </a:r>
          </a:p>
          <a:p>
            <a:pPr marL="171450" indent="-171450">
              <a:buFont typeface="Arial" panose="020B0604020202020204" pitchFamily="34" charset="0"/>
              <a:buChar char="•"/>
            </a:pPr>
            <a:r>
              <a:rPr lang="en-US" dirty="0"/>
              <a:t>You can use a spreadsheet if you want</a:t>
            </a:r>
          </a:p>
          <a:p>
            <a:pPr marL="171450" indent="-171450">
              <a:buFont typeface="Arial" panose="020B0604020202020204" pitchFamily="34" charset="0"/>
              <a:buChar char="•"/>
            </a:pPr>
            <a:r>
              <a:rPr lang="en-US" dirty="0"/>
              <a:t>If you want to type something to document that you checked the math, consider using the fillable PDF from the Center’s website that is set up to do the math</a:t>
            </a:r>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F2428D41-413E-4AE2-A426-1147D6FFBEE7}"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53</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244928029"/>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It will even check if your engineering total exceeds 20% of the grant total</a:t>
            </a:r>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F2428D41-413E-4AE2-A426-1147D6FFBEE7}"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54</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029058376"/>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The attachments we just talked about are not the only acceptable cost estimate format</a:t>
            </a:r>
          </a:p>
          <a:p>
            <a:pPr marL="171450" indent="-171450">
              <a:buFont typeface="Arial" panose="020B0604020202020204" pitchFamily="34" charset="0"/>
              <a:buChar char="•"/>
            </a:pPr>
            <a:r>
              <a:rPr lang="en-US" dirty="0"/>
              <a:t>A cost estimate prepared by an engineer or contractor can also be attached to the grant application</a:t>
            </a:r>
          </a:p>
          <a:p>
            <a:pPr marL="171450" indent="-171450">
              <a:buFont typeface="Arial" panose="020B0604020202020204" pitchFamily="34" charset="0"/>
              <a:buChar char="•"/>
            </a:pPr>
            <a:r>
              <a:rPr lang="en-US" dirty="0"/>
              <a:t>It’s okay if these estimates are not broken down into materials, equipment, and labor</a:t>
            </a:r>
          </a:p>
          <a:p>
            <a:pPr marL="171450" indent="-171450">
              <a:buFont typeface="Arial" panose="020B0604020202020204" pitchFamily="34" charset="0"/>
              <a:buChar char="•"/>
            </a:pPr>
            <a:r>
              <a:rPr lang="en-US" dirty="0"/>
              <a:t>It’s not a bad idea to still check the math on these</a:t>
            </a:r>
          </a:p>
          <a:p>
            <a:pPr marL="171450" indent="-171450">
              <a:buFont typeface="Arial" panose="020B0604020202020204" pitchFamily="34" charset="0"/>
              <a:buChar char="•"/>
            </a:pPr>
            <a:r>
              <a:rPr lang="en-US" dirty="0"/>
              <a:t>Check to see if the grant applicant specified what the grant will pay for vs what will be in-kind expenses</a:t>
            </a:r>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F2428D41-413E-4AE2-A426-1147D6FFBEE7}"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55</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00779709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program focuses on simplicity and minimal paperwork, but we still want to write down enough to make sure everyone understands what the project is</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0A477BF-A8E4-4833-AF49-6E93FC1B5881}" type="slidenum">
              <a:rPr kumimoji="0" lang="en-US" sz="13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sz="13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696883812"/>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Check that labor costs account for prevailing wage rates if a contractor will be hired</a:t>
            </a:r>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F2428D41-413E-4AE2-A426-1147D6FFBEE7}"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56</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889416562"/>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Transfer the total grant, in-kind, and project costs from the attachments to the application</a:t>
            </a:r>
          </a:p>
        </p:txBody>
      </p:sp>
      <p:sp>
        <p:nvSpPr>
          <p:cNvPr id="4" name="Slide Number Placeholder 3"/>
          <p:cNvSpPr>
            <a:spLocks noGrp="1"/>
          </p:cNvSpPr>
          <p:nvPr>
            <p:ph type="sldNum" sz="quarter" idx="5"/>
          </p:nvPr>
        </p:nvSpPr>
        <p:spPr/>
        <p:txBody>
          <a:bodyPr/>
          <a:lstStyle/>
          <a:p>
            <a:fld id="{6201DC7E-0E27-44BB-8E4B-194FBB5E191C}" type="slidenum">
              <a:rPr lang="en-US" smtClean="0"/>
              <a:t>58</a:t>
            </a:fld>
            <a:endParaRPr lang="en-US"/>
          </a:p>
        </p:txBody>
      </p:sp>
    </p:spTree>
    <p:extLst>
      <p:ext uri="{BB962C8B-B14F-4D97-AF65-F5344CB8AC3E}">
        <p14:creationId xmlns:p14="http://schemas.microsoft.com/office/powerpoint/2010/main" val="537114756"/>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0A477BF-A8E4-4833-AF49-6E93FC1B5881}" type="slidenum">
              <a:rPr kumimoji="0" lang="en-US" sz="13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61</a:t>
            </a:fld>
            <a:endParaRPr kumimoji="0" lang="en-US" sz="13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916473913"/>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These 3 documents are required at different points in project lifecycles</a:t>
            </a:r>
          </a:p>
          <a:p>
            <a:pPr marL="171450" indent="-171450">
              <a:buFont typeface="Arial" panose="020B0604020202020204" pitchFamily="34" charset="0"/>
              <a:buChar char="•"/>
            </a:pPr>
            <a:r>
              <a:rPr lang="en-US" dirty="0"/>
              <a:t>Districts can locally require these to be submitted with a grant application</a:t>
            </a:r>
          </a:p>
          <a:p>
            <a:pPr marL="171450" indent="-171450">
              <a:buFont typeface="Arial" panose="020B0604020202020204" pitchFamily="34" charset="0"/>
              <a:buChar char="•"/>
            </a:pPr>
            <a:r>
              <a:rPr lang="en-US" dirty="0"/>
              <a:t>Even if you don’t require the paperwork at the time a grant is submitted, these are things you should be thinking about for each </a:t>
            </a:r>
            <a:r>
              <a:rPr lang="en-US"/>
              <a:t>grant application</a:t>
            </a:r>
            <a:endParaRPr lang="en-US" dirty="0"/>
          </a:p>
        </p:txBody>
      </p:sp>
      <p:sp>
        <p:nvSpPr>
          <p:cNvPr id="4" name="Slide Number Placeholder 3"/>
          <p:cNvSpPr>
            <a:spLocks noGrp="1"/>
          </p:cNvSpPr>
          <p:nvPr>
            <p:ph type="sldNum" sz="quarter" idx="5"/>
          </p:nvPr>
        </p:nvSpPr>
        <p:spPr/>
        <p:txBody>
          <a:bodyPr/>
          <a:lstStyle/>
          <a:p>
            <a:fld id="{6201DC7E-0E27-44BB-8E4B-194FBB5E191C}" type="slidenum">
              <a:rPr lang="en-US" smtClean="0"/>
              <a:t>62</a:t>
            </a:fld>
            <a:endParaRPr lang="en-US"/>
          </a:p>
        </p:txBody>
      </p:sp>
    </p:spTree>
    <p:extLst>
      <p:ext uri="{BB962C8B-B14F-4D97-AF65-F5344CB8AC3E}">
        <p14:creationId xmlns:p14="http://schemas.microsoft.com/office/powerpoint/2010/main" val="3722317335"/>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“Applicant is responsible for providing traffic counts before a contract can be signed.” (Admin Manual 7.5)</a:t>
            </a:r>
          </a:p>
          <a:p>
            <a:pPr marL="171450" indent="-171450">
              <a:buFont typeface="Arial" panose="020B0604020202020204" pitchFamily="34" charset="0"/>
              <a:buChar char="•"/>
            </a:pPr>
            <a:r>
              <a:rPr lang="en-US" dirty="0"/>
              <a:t>It may be beneficial to obtain this early in project planning or before the QAB meeting to make sure the site is eligible</a:t>
            </a:r>
          </a:p>
          <a:p>
            <a:pPr marL="171450" indent="-171450">
              <a:buFont typeface="Arial" panose="020B0604020202020204" pitchFamily="34" charset="0"/>
              <a:buChar char="•"/>
            </a:pPr>
            <a:r>
              <a:rPr lang="en-US" dirty="0"/>
              <a:t>Some conservation districts may require this to be submitted with the application</a:t>
            </a:r>
          </a:p>
          <a:p>
            <a:pPr marL="171450" indent="-171450">
              <a:buFont typeface="Arial" panose="020B0604020202020204" pitchFamily="34" charset="0"/>
              <a:buChar char="•"/>
            </a:pPr>
            <a:r>
              <a:rPr lang="en-US" dirty="0"/>
              <a:t>Pay attention to time restrictions on when traffic counts can be completed</a:t>
            </a:r>
          </a:p>
        </p:txBody>
      </p:sp>
      <p:sp>
        <p:nvSpPr>
          <p:cNvPr id="4" name="Slide Number Placeholder 3"/>
          <p:cNvSpPr>
            <a:spLocks noGrp="1"/>
          </p:cNvSpPr>
          <p:nvPr>
            <p:ph type="sldNum" sz="quarter" idx="5"/>
          </p:nvPr>
        </p:nvSpPr>
        <p:spPr/>
        <p:txBody>
          <a:bodyPr/>
          <a:lstStyle/>
          <a:p>
            <a:fld id="{6201DC7E-0E27-44BB-8E4B-194FBB5E191C}" type="slidenum">
              <a:rPr lang="en-US" smtClean="0"/>
              <a:t>63</a:t>
            </a:fld>
            <a:endParaRPr lang="en-US"/>
          </a:p>
        </p:txBody>
      </p:sp>
    </p:spTree>
    <p:extLst>
      <p:ext uri="{BB962C8B-B14F-4D97-AF65-F5344CB8AC3E}">
        <p14:creationId xmlns:p14="http://schemas.microsoft.com/office/powerpoint/2010/main" val="4143526844"/>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0A477BF-A8E4-4833-AF49-6E93FC1B5881}" type="slidenum">
              <a:rPr kumimoji="0" lang="en-US" sz="13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64</a:t>
            </a:fld>
            <a:endParaRPr kumimoji="0" lang="en-US" sz="13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215733603"/>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Every district has a unique ranking system</a:t>
            </a:r>
          </a:p>
          <a:p>
            <a:pPr marL="171450" indent="-171450">
              <a:buFont typeface="Arial" panose="020B0604020202020204" pitchFamily="34" charset="0"/>
              <a:buChar char="•"/>
            </a:pPr>
            <a:r>
              <a:rPr lang="en-US" dirty="0"/>
              <a:t>It is helpful to make sure before the QAB meeting that you have all of the information needed to rank each project</a:t>
            </a:r>
          </a:p>
          <a:p>
            <a:pPr marL="171450" indent="-171450">
              <a:buFont typeface="Arial" panose="020B0604020202020204" pitchFamily="34" charset="0"/>
              <a:buChar char="•"/>
            </a:pPr>
            <a:r>
              <a:rPr lang="en-US" dirty="0"/>
              <a:t>Review your local ranking criteria for more details</a:t>
            </a:r>
          </a:p>
        </p:txBody>
      </p:sp>
      <p:sp>
        <p:nvSpPr>
          <p:cNvPr id="4" name="Slide Number Placeholder 3"/>
          <p:cNvSpPr>
            <a:spLocks noGrp="1"/>
          </p:cNvSpPr>
          <p:nvPr>
            <p:ph type="sldNum" sz="quarter" idx="5"/>
          </p:nvPr>
        </p:nvSpPr>
        <p:spPr/>
        <p:txBody>
          <a:bodyPr/>
          <a:lstStyle/>
          <a:p>
            <a:fld id="{6201DC7E-0E27-44BB-8E4B-194FBB5E191C}" type="slidenum">
              <a:rPr lang="en-US" smtClean="0"/>
              <a:t>65</a:t>
            </a:fld>
            <a:endParaRPr lang="en-US"/>
          </a:p>
        </p:txBody>
      </p:sp>
    </p:spTree>
    <p:extLst>
      <p:ext uri="{BB962C8B-B14F-4D97-AF65-F5344CB8AC3E}">
        <p14:creationId xmlns:p14="http://schemas.microsoft.com/office/powerpoint/2010/main" val="2933662645"/>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0A477BF-A8E4-4833-AF49-6E93FC1B5881}" type="slidenum">
              <a:rPr kumimoji="0" lang="en-US" sz="13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66</a:t>
            </a:fld>
            <a:endParaRPr kumimoji="0" lang="en-US" sz="13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288230064"/>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085850" lvl="2" indent="-171450">
              <a:buFont typeface="Arial" panose="020B0604020202020204" pitchFamily="34" charset="0"/>
              <a:buChar char="•"/>
            </a:pPr>
            <a:endParaRPr lang="en-US" dirty="0"/>
          </a:p>
        </p:txBody>
      </p:sp>
      <p:sp>
        <p:nvSpPr>
          <p:cNvPr id="4" name="Slide Number Placeholder 3"/>
          <p:cNvSpPr>
            <a:spLocks noGrp="1"/>
          </p:cNvSpPr>
          <p:nvPr>
            <p:ph type="sldNum" sz="quarter" idx="5"/>
          </p:nvPr>
        </p:nvSpPr>
        <p:spPr/>
        <p:txBody>
          <a:bodyPr/>
          <a:lstStyle/>
          <a:p>
            <a:fld id="{6201DC7E-0E27-44BB-8E4B-194FBB5E191C}" type="slidenum">
              <a:rPr lang="en-US" smtClean="0"/>
              <a:t>67</a:t>
            </a:fld>
            <a:endParaRPr lang="en-US"/>
          </a:p>
        </p:txBody>
      </p:sp>
    </p:spTree>
    <p:extLst>
      <p:ext uri="{BB962C8B-B14F-4D97-AF65-F5344CB8AC3E}">
        <p14:creationId xmlns:p14="http://schemas.microsoft.com/office/powerpoint/2010/main" val="2366763291"/>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7"/>
          <p:cNvSpPr>
            <a:spLocks noGrp="1" noChangeArrowheads="1"/>
          </p:cNvSpPr>
          <p:nvPr>
            <p:ph type="sldNum" sz="quarter" idx="5"/>
          </p:nvPr>
        </p:nvSpPr>
        <p:spPr>
          <a:noFill/>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96314B3-2DC1-46E4-8DD7-834CB89D78DE}" type="slidenum">
              <a:rPr kumimoji="0" lang="en-US" sz="1200" b="0" i="0" u="none" strike="noStrike" kern="1200" cap="none" spc="0" normalizeH="0" baseline="0" noProof="0" smtClean="0">
                <a:ln>
                  <a:noFill/>
                </a:ln>
                <a:solidFill>
                  <a:srgbClr val="000000"/>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68</a:t>
            </a:fld>
            <a:endParaRPr kumimoji="0" lang="en-US" sz="12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46083" name="Rectangle 2"/>
          <p:cNvSpPr>
            <a:spLocks noGrp="1" noRot="1" noChangeAspect="1" noChangeArrowheads="1" noTextEdit="1"/>
          </p:cNvSpPr>
          <p:nvPr>
            <p:ph type="sldImg"/>
          </p:nvPr>
        </p:nvSpPr>
        <p:spPr>
          <a:xfrm>
            <a:off x="458788" y="720725"/>
            <a:ext cx="6400800" cy="3600450"/>
          </a:xfrm>
          <a:ln/>
        </p:spPr>
      </p:sp>
      <p:sp>
        <p:nvSpPr>
          <p:cNvPr id="46084" name="Rectangle 3"/>
          <p:cNvSpPr>
            <a:spLocks noGrp="1" noChangeArrowheads="1"/>
          </p:cNvSpPr>
          <p:nvPr>
            <p:ph type="body" idx="1"/>
          </p:nvPr>
        </p:nvSpPr>
        <p:spPr>
          <a:noFill/>
          <a:ln/>
        </p:spPr>
        <p:txBody>
          <a:bodyPr/>
          <a:lstStyle/>
          <a:p>
            <a:pPr marL="380990" indent="-380990">
              <a:buFont typeface="Arial" panose="020B0604020202020204" pitchFamily="34" charset="0"/>
              <a:buChar char="•"/>
            </a:pPr>
            <a:r>
              <a:rPr lang="en-US" dirty="0"/>
              <a:t>Remember DGLVR Program goals when looking at potential projects</a:t>
            </a:r>
          </a:p>
          <a:p>
            <a:pPr marL="457200" lvl="1" indent="0">
              <a:buFont typeface="Arial" panose="020B0604020202020204" pitchFamily="34" charset="0"/>
              <a:buNone/>
            </a:pPr>
            <a:endParaRPr lang="en-US" dirty="0"/>
          </a:p>
        </p:txBody>
      </p:sp>
    </p:spTree>
    <p:extLst>
      <p:ext uri="{BB962C8B-B14F-4D97-AF65-F5344CB8AC3E}">
        <p14:creationId xmlns:p14="http://schemas.microsoft.com/office/powerpoint/2010/main" val="90796092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program focuses on simplicity and minimal paperwork, but we still want to write down enough to make sure everyone understands what the project is</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0A477BF-A8E4-4833-AF49-6E93FC1B5881}" type="slidenum">
              <a:rPr kumimoji="0" lang="en-US" sz="13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US" sz="13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384561406"/>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7"/>
          <p:cNvSpPr>
            <a:spLocks noGrp="1" noChangeArrowheads="1"/>
          </p:cNvSpPr>
          <p:nvPr>
            <p:ph type="sldNum" sz="quarter" idx="5"/>
          </p:nvPr>
        </p:nvSpPr>
        <p:spPr>
          <a:noFill/>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96314B3-2DC1-46E4-8DD7-834CB89D78DE}" type="slidenum">
              <a:rPr kumimoji="0" lang="en-US" sz="1200" b="0" i="0" u="none" strike="noStrike" kern="1200" cap="none" spc="0" normalizeH="0" baseline="0" noProof="0" smtClean="0">
                <a:ln>
                  <a:noFill/>
                </a:ln>
                <a:solidFill>
                  <a:srgbClr val="000000"/>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69</a:t>
            </a:fld>
            <a:endParaRPr kumimoji="0" lang="en-US" sz="12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46083" name="Rectangle 2"/>
          <p:cNvSpPr>
            <a:spLocks noGrp="1" noRot="1" noChangeAspect="1" noChangeArrowheads="1" noTextEdit="1"/>
          </p:cNvSpPr>
          <p:nvPr>
            <p:ph type="sldImg"/>
          </p:nvPr>
        </p:nvSpPr>
        <p:spPr>
          <a:xfrm>
            <a:off x="382588" y="685800"/>
            <a:ext cx="6094412" cy="3429000"/>
          </a:xfrm>
          <a:ln/>
        </p:spPr>
      </p:sp>
      <p:sp>
        <p:nvSpPr>
          <p:cNvPr id="46084" name="Rectangle 3"/>
          <p:cNvSpPr>
            <a:spLocks noGrp="1" noChangeArrowheads="1"/>
          </p:cNvSpPr>
          <p:nvPr>
            <p:ph type="body" idx="1"/>
          </p:nvPr>
        </p:nvSpPr>
        <p:spPr>
          <a:noFill/>
          <a:ln/>
        </p:spPr>
        <p:txBody>
          <a:bodyPr/>
          <a:lstStyle/>
          <a:p>
            <a:pPr marL="285750" indent="-285750">
              <a:buFont typeface="Arial" panose="020B0604020202020204" pitchFamily="34" charset="0"/>
              <a:buChar char="•"/>
            </a:pPr>
            <a:r>
              <a:rPr lang="en-US" dirty="0"/>
              <a:t>Make sure the proposed project uses ESM practices to improve the road and water quality</a:t>
            </a:r>
          </a:p>
        </p:txBody>
      </p:sp>
    </p:spTree>
    <p:extLst>
      <p:ext uri="{BB962C8B-B14F-4D97-AF65-F5344CB8AC3E}">
        <p14:creationId xmlns:p14="http://schemas.microsoft.com/office/powerpoint/2010/main" val="3371011360"/>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lvl="0" indent="-171450">
              <a:buFont typeface="Arial" panose="020B0604020202020204" pitchFamily="34" charset="0"/>
              <a:buChar char="•"/>
            </a:pPr>
            <a:r>
              <a:rPr lang="en-US" dirty="0"/>
              <a:t>In addition to making sure the project meets DGLVR Program goals, it must meet all policies</a:t>
            </a:r>
          </a:p>
          <a:p>
            <a:pPr marL="171450" lvl="0" indent="-171450">
              <a:buFont typeface="Arial" panose="020B0604020202020204" pitchFamily="34" charset="0"/>
              <a:buChar char="•"/>
            </a:pPr>
            <a:r>
              <a:rPr lang="en-US" dirty="0"/>
              <a:t>We already discussed eligibility requirements</a:t>
            </a:r>
          </a:p>
          <a:p>
            <a:pPr marL="171450" lvl="0" indent="-171450">
              <a:buFont typeface="Arial" panose="020B0604020202020204" pitchFamily="34" charset="0"/>
              <a:buChar char="•"/>
            </a:pPr>
            <a:r>
              <a:rPr lang="en-US" dirty="0"/>
              <a:t>Also consider any specific policies that apply to individual practices</a:t>
            </a:r>
          </a:p>
          <a:p>
            <a:pPr marL="171450" lvl="0" indent="-171450">
              <a:buFont typeface="Arial" panose="020B0604020202020204" pitchFamily="34" charset="0"/>
              <a:buChar char="•"/>
            </a:pPr>
            <a:endParaRPr lang="en-US" dirty="0"/>
          </a:p>
        </p:txBody>
      </p:sp>
      <p:sp>
        <p:nvSpPr>
          <p:cNvPr id="4" name="Slide Number Placeholder 3"/>
          <p:cNvSpPr>
            <a:spLocks noGrp="1"/>
          </p:cNvSpPr>
          <p:nvPr>
            <p:ph type="sldNum" sz="quarter" idx="5"/>
          </p:nvPr>
        </p:nvSpPr>
        <p:spPr/>
        <p:txBody>
          <a:bodyPr/>
          <a:lstStyle/>
          <a:p>
            <a:fld id="{6201DC7E-0E27-44BB-8E4B-194FBB5E191C}" type="slidenum">
              <a:rPr lang="en-US" smtClean="0"/>
              <a:t>70</a:t>
            </a:fld>
            <a:endParaRPr lang="en-US"/>
          </a:p>
        </p:txBody>
      </p:sp>
    </p:spTree>
    <p:extLst>
      <p:ext uri="{BB962C8B-B14F-4D97-AF65-F5344CB8AC3E}">
        <p14:creationId xmlns:p14="http://schemas.microsoft.com/office/powerpoint/2010/main" val="1707301440"/>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085850" lvl="2" indent="-171450">
              <a:buFont typeface="Arial" panose="020B0604020202020204" pitchFamily="34" charset="0"/>
              <a:buChar char="•"/>
            </a:pPr>
            <a:endParaRPr lang="en-US" dirty="0"/>
          </a:p>
        </p:txBody>
      </p:sp>
      <p:sp>
        <p:nvSpPr>
          <p:cNvPr id="4" name="Slide Number Placeholder 3"/>
          <p:cNvSpPr>
            <a:spLocks noGrp="1"/>
          </p:cNvSpPr>
          <p:nvPr>
            <p:ph type="sldNum" sz="quarter" idx="5"/>
          </p:nvPr>
        </p:nvSpPr>
        <p:spPr/>
        <p:txBody>
          <a:bodyPr/>
          <a:lstStyle/>
          <a:p>
            <a:fld id="{6201DC7E-0E27-44BB-8E4B-194FBB5E191C}" type="slidenum">
              <a:rPr lang="en-US" smtClean="0"/>
              <a:t>71</a:t>
            </a:fld>
            <a:endParaRPr lang="en-US"/>
          </a:p>
        </p:txBody>
      </p:sp>
    </p:spTree>
    <p:extLst>
      <p:ext uri="{BB962C8B-B14F-4D97-AF65-F5344CB8AC3E}">
        <p14:creationId xmlns:p14="http://schemas.microsoft.com/office/powerpoint/2010/main" val="1821263824"/>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If insufficient ditch outlets are proposed, walk away from the project</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0A477BF-A8E4-4833-AF49-6E93FC1B5881}" type="slidenum">
              <a:rPr kumimoji="0" lang="en-US" sz="13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72</a:t>
            </a:fld>
            <a:endParaRPr kumimoji="0" lang="en-US" sz="13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664165077"/>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If insufficient ditch outlets are proposed, walk away from the project</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0A477BF-A8E4-4833-AF49-6E93FC1B5881}" type="slidenum">
              <a:rPr kumimoji="0" lang="en-US" sz="13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73</a:t>
            </a:fld>
            <a:endParaRPr kumimoji="0" lang="en-US" sz="13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206470977"/>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5"/>
          </p:nvPr>
        </p:nvSpPr>
        <p:spPr/>
        <p:txBody>
          <a:bodyPr/>
          <a:lstStyle/>
          <a:p>
            <a:fld id="{6201DC7E-0E27-44BB-8E4B-194FBB5E191C}" type="slidenum">
              <a:rPr lang="en-US" smtClean="0"/>
              <a:t>74</a:t>
            </a:fld>
            <a:endParaRPr lang="en-US"/>
          </a:p>
        </p:txBody>
      </p:sp>
    </p:spTree>
    <p:extLst>
      <p:ext uri="{BB962C8B-B14F-4D97-AF65-F5344CB8AC3E}">
        <p14:creationId xmlns:p14="http://schemas.microsoft.com/office/powerpoint/2010/main" val="4063756768"/>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US" dirty="0"/>
          </a:p>
        </p:txBody>
      </p:sp>
      <p:sp>
        <p:nvSpPr>
          <p:cNvPr id="4" name="Slide Number Placeholder 3"/>
          <p:cNvSpPr>
            <a:spLocks noGrp="1"/>
          </p:cNvSpPr>
          <p:nvPr>
            <p:ph type="sldNum" sz="quarter" idx="5"/>
          </p:nvPr>
        </p:nvSpPr>
        <p:spPr/>
        <p:txBody>
          <a:bodyPr/>
          <a:lstStyle/>
          <a:p>
            <a:fld id="{6201DC7E-0E27-44BB-8E4B-194FBB5E191C}" type="slidenum">
              <a:rPr lang="en-US" smtClean="0"/>
              <a:t>75</a:t>
            </a:fld>
            <a:endParaRPr lang="en-US"/>
          </a:p>
        </p:txBody>
      </p:sp>
    </p:spTree>
    <p:extLst>
      <p:ext uri="{BB962C8B-B14F-4D97-AF65-F5344CB8AC3E}">
        <p14:creationId xmlns:p14="http://schemas.microsoft.com/office/powerpoint/2010/main" val="3039820917"/>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program focuses on simplicity and minimal paperwork, but we still want to write down enough to make sure everyone understands what the project is</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0A477BF-A8E4-4833-AF49-6E93FC1B5881}" type="slidenum">
              <a:rPr kumimoji="0" lang="en-US" sz="13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76</a:t>
            </a:fld>
            <a:endParaRPr kumimoji="0" lang="en-US" sz="13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879721788"/>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A good grant application and project plan will make project implementation go more smoothly</a:t>
            </a:r>
          </a:p>
          <a:p>
            <a:pPr marL="171450" indent="-171450">
              <a:buFont typeface="Arial" panose="020B0604020202020204" pitchFamily="34" charset="0"/>
              <a:buChar char="•"/>
            </a:pPr>
            <a:r>
              <a:rPr lang="en-US" dirty="0"/>
              <a:t>Project implementation can include engineering, permitting, and bidding</a:t>
            </a:r>
          </a:p>
          <a:p>
            <a:pPr marL="171450" indent="-171450">
              <a:buFont typeface="Arial" panose="020B0604020202020204" pitchFamily="34" charset="0"/>
              <a:buChar char="•"/>
            </a:pPr>
            <a:r>
              <a:rPr lang="en-US" dirty="0"/>
              <a:t>Projects always include construction, completion paperwork, and final payment</a:t>
            </a:r>
          </a:p>
          <a:p>
            <a:pPr marL="171450" indent="-171450">
              <a:buFont typeface="Arial" panose="020B0604020202020204" pitchFamily="34" charset="0"/>
              <a:buChar char="•"/>
            </a:pPr>
            <a:r>
              <a:rPr lang="en-US" dirty="0"/>
              <a:t>Despite the variety in project implementation, one constant is that there will be multiple parties to work with and get on the same page. A clear project plan helps prevent miscommunications</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0A477BF-A8E4-4833-AF49-6E93FC1B5881}" type="slidenum">
              <a:rPr kumimoji="0" lang="en-US" sz="13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77</a:t>
            </a:fld>
            <a:endParaRPr kumimoji="0" lang="en-US" sz="13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27075731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0A477BF-A8E4-4833-AF49-6E93FC1B5881}" type="slidenum">
              <a:rPr kumimoji="0" lang="en-US" sz="13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US" sz="13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38944483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0A477BF-A8E4-4833-AF49-6E93FC1B5881}" type="slidenum">
              <a:rPr kumimoji="0" lang="en-US" sz="13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US" sz="13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50523674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0A477BF-A8E4-4833-AF49-6E93FC1B5881}" type="slidenum">
              <a:rPr kumimoji="0" lang="en-US" sz="13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US" sz="13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37715787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4C0FE4-27BA-4D2C-88BE-A49CD21684C4}"/>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66573E81-12A9-45FA-9CE8-8FCE777041F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48C23A07-AA5A-4DB4-B36B-165BEBFA9FDA}"/>
              </a:ext>
            </a:extLst>
          </p:cNvPr>
          <p:cNvSpPr>
            <a:spLocks noGrp="1"/>
          </p:cNvSpPr>
          <p:nvPr>
            <p:ph type="dt" sz="half" idx="10"/>
          </p:nvPr>
        </p:nvSpPr>
        <p:spPr/>
        <p:txBody>
          <a:bodyPr/>
          <a:lstStyle/>
          <a:p>
            <a:fld id="{F3308393-FC93-412B-B391-6727D153EF0A}" type="datetimeFigureOut">
              <a:rPr lang="en-US" smtClean="0"/>
              <a:t>2/28/2023</a:t>
            </a:fld>
            <a:endParaRPr lang="en-US"/>
          </a:p>
        </p:txBody>
      </p:sp>
      <p:sp>
        <p:nvSpPr>
          <p:cNvPr id="5" name="Footer Placeholder 4">
            <a:extLst>
              <a:ext uri="{FF2B5EF4-FFF2-40B4-BE49-F238E27FC236}">
                <a16:creationId xmlns:a16="http://schemas.microsoft.com/office/drawing/2014/main" id="{6F73ADC5-7529-4C48-96C7-66822BB4B35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418ADA5-3739-43A3-84B9-A69947D298C4}"/>
              </a:ext>
            </a:extLst>
          </p:cNvPr>
          <p:cNvSpPr>
            <a:spLocks noGrp="1"/>
          </p:cNvSpPr>
          <p:nvPr>
            <p:ph type="sldNum" sz="quarter" idx="12"/>
          </p:nvPr>
        </p:nvSpPr>
        <p:spPr/>
        <p:txBody>
          <a:bodyPr/>
          <a:lstStyle/>
          <a:p>
            <a:fld id="{B231D4E1-EB0F-4FE6-B0A6-9C9D5B5FDAA0}" type="slidenum">
              <a:rPr lang="en-US" smtClean="0"/>
              <a:t>‹#›</a:t>
            </a:fld>
            <a:endParaRPr lang="en-US"/>
          </a:p>
        </p:txBody>
      </p:sp>
    </p:spTree>
    <p:extLst>
      <p:ext uri="{BB962C8B-B14F-4D97-AF65-F5344CB8AC3E}">
        <p14:creationId xmlns:p14="http://schemas.microsoft.com/office/powerpoint/2010/main" val="251869449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0CF0FC-E2DC-4713-B69B-848A54814FD6}"/>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3C3B5BCB-1B6E-4C2C-9C9B-0918A4B814D6}"/>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C5F7E2B-B997-4E96-B390-D4B2247B3A40}"/>
              </a:ext>
            </a:extLst>
          </p:cNvPr>
          <p:cNvSpPr>
            <a:spLocks noGrp="1"/>
          </p:cNvSpPr>
          <p:nvPr>
            <p:ph type="dt" sz="half" idx="10"/>
          </p:nvPr>
        </p:nvSpPr>
        <p:spPr/>
        <p:txBody>
          <a:bodyPr/>
          <a:lstStyle/>
          <a:p>
            <a:fld id="{F3308393-FC93-412B-B391-6727D153EF0A}" type="datetimeFigureOut">
              <a:rPr lang="en-US" smtClean="0"/>
              <a:t>2/28/2023</a:t>
            </a:fld>
            <a:endParaRPr lang="en-US"/>
          </a:p>
        </p:txBody>
      </p:sp>
      <p:sp>
        <p:nvSpPr>
          <p:cNvPr id="5" name="Footer Placeholder 4">
            <a:extLst>
              <a:ext uri="{FF2B5EF4-FFF2-40B4-BE49-F238E27FC236}">
                <a16:creationId xmlns:a16="http://schemas.microsoft.com/office/drawing/2014/main" id="{23DF5BC4-6C82-4708-8E5F-55C53AA3ECB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79E6D8E-7A53-498B-8375-25C49AA68AC3}"/>
              </a:ext>
            </a:extLst>
          </p:cNvPr>
          <p:cNvSpPr>
            <a:spLocks noGrp="1"/>
          </p:cNvSpPr>
          <p:nvPr>
            <p:ph type="sldNum" sz="quarter" idx="12"/>
          </p:nvPr>
        </p:nvSpPr>
        <p:spPr/>
        <p:txBody>
          <a:bodyPr/>
          <a:lstStyle/>
          <a:p>
            <a:fld id="{B231D4E1-EB0F-4FE6-B0A6-9C9D5B5FDAA0}" type="slidenum">
              <a:rPr lang="en-US" smtClean="0"/>
              <a:t>‹#›</a:t>
            </a:fld>
            <a:endParaRPr lang="en-US"/>
          </a:p>
        </p:txBody>
      </p:sp>
    </p:spTree>
    <p:extLst>
      <p:ext uri="{BB962C8B-B14F-4D97-AF65-F5344CB8AC3E}">
        <p14:creationId xmlns:p14="http://schemas.microsoft.com/office/powerpoint/2010/main" val="28535255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DC34C075-B774-49A8-A1FD-C60A1CB130FE}"/>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06327149-6F1B-48EC-9B95-F560B1AF45D8}"/>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10233F8-5A23-4BA0-937B-56BD1611A2D0}"/>
              </a:ext>
            </a:extLst>
          </p:cNvPr>
          <p:cNvSpPr>
            <a:spLocks noGrp="1"/>
          </p:cNvSpPr>
          <p:nvPr>
            <p:ph type="dt" sz="half" idx="10"/>
          </p:nvPr>
        </p:nvSpPr>
        <p:spPr/>
        <p:txBody>
          <a:bodyPr/>
          <a:lstStyle/>
          <a:p>
            <a:fld id="{F3308393-FC93-412B-B391-6727D153EF0A}" type="datetimeFigureOut">
              <a:rPr lang="en-US" smtClean="0"/>
              <a:t>2/28/2023</a:t>
            </a:fld>
            <a:endParaRPr lang="en-US"/>
          </a:p>
        </p:txBody>
      </p:sp>
      <p:sp>
        <p:nvSpPr>
          <p:cNvPr id="5" name="Footer Placeholder 4">
            <a:extLst>
              <a:ext uri="{FF2B5EF4-FFF2-40B4-BE49-F238E27FC236}">
                <a16:creationId xmlns:a16="http://schemas.microsoft.com/office/drawing/2014/main" id="{567EF20E-0D5D-4296-ACB6-453F13660C6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9F7DBAD-69AC-418D-8EC6-20327FC867A6}"/>
              </a:ext>
            </a:extLst>
          </p:cNvPr>
          <p:cNvSpPr>
            <a:spLocks noGrp="1"/>
          </p:cNvSpPr>
          <p:nvPr>
            <p:ph type="sldNum" sz="quarter" idx="12"/>
          </p:nvPr>
        </p:nvSpPr>
        <p:spPr/>
        <p:txBody>
          <a:bodyPr/>
          <a:lstStyle/>
          <a:p>
            <a:fld id="{B231D4E1-EB0F-4FE6-B0A6-9C9D5B5FDAA0}" type="slidenum">
              <a:rPr lang="en-US" smtClean="0"/>
              <a:t>‹#›</a:t>
            </a:fld>
            <a:endParaRPr lang="en-US"/>
          </a:p>
        </p:txBody>
      </p:sp>
    </p:spTree>
    <p:extLst>
      <p:ext uri="{BB962C8B-B14F-4D97-AF65-F5344CB8AC3E}">
        <p14:creationId xmlns:p14="http://schemas.microsoft.com/office/powerpoint/2010/main" val="402337210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4470401" y="8390"/>
            <a:ext cx="7716940" cy="372611"/>
          </a:xfrm>
        </p:spPr>
        <p:txBody>
          <a:bodyPr/>
          <a:lstStyle/>
          <a:p>
            <a:r>
              <a:rPr lang="en-US" dirty="0"/>
              <a:t>Click to edit Master title style</a:t>
            </a:r>
          </a:p>
        </p:txBody>
      </p:sp>
      <p:sp>
        <p:nvSpPr>
          <p:cNvPr id="3" name="Subtitle 2"/>
          <p:cNvSpPr>
            <a:spLocks noGrp="1"/>
          </p:cNvSpPr>
          <p:nvPr>
            <p:ph type="subTitle" idx="1" hasCustomPrompt="1"/>
          </p:nvPr>
        </p:nvSpPr>
        <p:spPr>
          <a:xfrm>
            <a:off x="711200" y="685800"/>
            <a:ext cx="10972800" cy="4953000"/>
          </a:xfrm>
        </p:spPr>
        <p:txBody>
          <a:bodyPr/>
          <a:lstStyle>
            <a:lvl1pPr marL="342900" marR="0" indent="-3429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solidFill>
                  <a:schemeClr val="tx1"/>
                </a:solidFill>
              </a:defRPr>
            </a:lvl1pPr>
            <a:lvl2pPr marL="742950" marR="0" indent="-28575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solidFill>
                  <a:schemeClr val="tx1"/>
                </a:solidFill>
              </a:defRPr>
            </a:lvl2pPr>
            <a:lvl3pPr marL="1143000" marR="0" indent="-2286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solidFill>
                  <a:schemeClr val="tx1"/>
                </a:solidFill>
              </a:defRPr>
            </a:lvl3pPr>
            <a:lvl4pPr marL="1600200" marR="0" indent="-2286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solidFill>
                  <a:schemeClr val="tx1"/>
                </a:solidFill>
              </a:defRPr>
            </a:lvl4pPr>
            <a:lvl5pPr marL="2057400" marR="0" indent="-2286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solidFill>
                  <a:schemeClr val="tx1"/>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marL="342900" marR="0" lvl="0" indent="-3429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US" sz="3200" b="0" i="0" u="none" strike="noStrike" kern="1200" cap="none" spc="0" normalizeH="0" baseline="0" noProof="0" dirty="0">
                <a:ln>
                  <a:noFill/>
                </a:ln>
                <a:solidFill>
                  <a:prstClr val="black"/>
                </a:solidFill>
                <a:effectLst/>
                <a:uLnTx/>
                <a:uFillTx/>
                <a:latin typeface="+mn-lt"/>
                <a:ea typeface="+mn-ea"/>
                <a:cs typeface="+mn-cs"/>
              </a:rPr>
              <a:t>Click to edit Master text styles</a:t>
            </a:r>
          </a:p>
          <a:p>
            <a:pPr marL="742950" marR="0" lvl="1" indent="-28575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prstClr val="black"/>
                </a:solidFill>
                <a:effectLst/>
                <a:uLnTx/>
                <a:uFillTx/>
                <a:latin typeface="+mn-lt"/>
                <a:ea typeface="+mn-ea"/>
                <a:cs typeface="+mn-cs"/>
              </a:rPr>
              <a:t>Second level</a:t>
            </a:r>
          </a:p>
          <a:p>
            <a:pPr marL="1143000" marR="0" lvl="2" indent="-2286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black"/>
                </a:solidFill>
                <a:effectLst/>
                <a:uLnTx/>
                <a:uFillTx/>
                <a:latin typeface="+mn-lt"/>
                <a:ea typeface="+mn-ea"/>
                <a:cs typeface="+mn-cs"/>
              </a:rPr>
              <a:t>Third level</a:t>
            </a:r>
          </a:p>
          <a:p>
            <a:pPr marL="1600200" marR="0" lvl="3" indent="-2286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black"/>
                </a:solidFill>
                <a:effectLst/>
                <a:uLnTx/>
                <a:uFillTx/>
                <a:latin typeface="+mn-lt"/>
                <a:ea typeface="+mn-ea"/>
                <a:cs typeface="+mn-cs"/>
              </a:rPr>
              <a:t>Fourth level</a:t>
            </a:r>
          </a:p>
          <a:p>
            <a:pPr marL="2057400" marR="0" lvl="4" indent="-2286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black"/>
                </a:solidFill>
                <a:effectLst/>
                <a:uLnTx/>
                <a:uFillTx/>
                <a:latin typeface="+mn-lt"/>
                <a:ea typeface="+mn-ea"/>
                <a:cs typeface="+mn-cs"/>
              </a:rPr>
              <a:t>Fifth level</a:t>
            </a:r>
          </a:p>
        </p:txBody>
      </p:sp>
    </p:spTree>
    <p:extLst>
      <p:ext uri="{BB962C8B-B14F-4D97-AF65-F5344CB8AC3E}">
        <p14:creationId xmlns:p14="http://schemas.microsoft.com/office/powerpoint/2010/main" val="9500808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4267200" y="1"/>
            <a:ext cx="7924800" cy="457200"/>
          </a:xfrm>
        </p:spPr>
        <p:txBody>
          <a:bodyPr/>
          <a:lstStyle/>
          <a:p>
            <a:r>
              <a:rPr lang="en-US" dirty="0"/>
              <a:t>Click to edit Master title style</a:t>
            </a:r>
          </a:p>
        </p:txBody>
      </p:sp>
      <p:sp>
        <p:nvSpPr>
          <p:cNvPr id="3" name="Subtitle 2"/>
          <p:cNvSpPr>
            <a:spLocks noGrp="1"/>
          </p:cNvSpPr>
          <p:nvPr>
            <p:ph type="subTitle" idx="1" hasCustomPrompt="1"/>
          </p:nvPr>
        </p:nvSpPr>
        <p:spPr>
          <a:xfrm>
            <a:off x="609600" y="762000"/>
            <a:ext cx="10972800" cy="5791200"/>
          </a:xfrm>
        </p:spPr>
        <p:txBody>
          <a:bodyPr/>
          <a:lstStyle>
            <a:lvl1pPr marL="342900" marR="0" indent="-3429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solidFill>
                  <a:schemeClr val="tx1"/>
                </a:solidFill>
              </a:defRPr>
            </a:lvl1pPr>
            <a:lvl2pPr marL="742950" marR="0" indent="-28575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solidFill>
                  <a:schemeClr val="tx1"/>
                </a:solidFill>
              </a:defRPr>
            </a:lvl2pPr>
            <a:lvl3pPr marL="1143000" marR="0" indent="-2286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solidFill>
                  <a:schemeClr val="tx1"/>
                </a:solidFill>
              </a:defRPr>
            </a:lvl3pPr>
            <a:lvl4pPr marL="1600200" marR="0" indent="-2286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solidFill>
                  <a:schemeClr val="tx1"/>
                </a:solidFill>
              </a:defRPr>
            </a:lvl4pPr>
            <a:lvl5pPr marL="2057400" marR="0" indent="-2286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solidFill>
                  <a:schemeClr val="tx1"/>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marL="342900" marR="0" lvl="0" indent="-3429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US" sz="3200" b="0" i="0" u="none" strike="noStrike" kern="1200" cap="none" spc="0" normalizeH="0" baseline="0" noProof="0" dirty="0">
                <a:ln>
                  <a:noFill/>
                </a:ln>
                <a:solidFill>
                  <a:prstClr val="black"/>
                </a:solidFill>
                <a:effectLst/>
                <a:uLnTx/>
                <a:uFillTx/>
                <a:latin typeface="+mn-lt"/>
                <a:ea typeface="+mn-ea"/>
                <a:cs typeface="+mn-cs"/>
              </a:rPr>
              <a:t>Click to edit Master text styles</a:t>
            </a:r>
          </a:p>
          <a:p>
            <a:pPr marL="742950" marR="0" lvl="1" indent="-28575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prstClr val="black"/>
                </a:solidFill>
                <a:effectLst/>
                <a:uLnTx/>
                <a:uFillTx/>
                <a:latin typeface="+mn-lt"/>
                <a:ea typeface="+mn-ea"/>
                <a:cs typeface="+mn-cs"/>
              </a:rPr>
              <a:t>Second level</a:t>
            </a:r>
          </a:p>
          <a:p>
            <a:pPr marL="1143000" marR="0" lvl="2" indent="-2286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black"/>
                </a:solidFill>
                <a:effectLst/>
                <a:uLnTx/>
                <a:uFillTx/>
                <a:latin typeface="+mn-lt"/>
                <a:ea typeface="+mn-ea"/>
                <a:cs typeface="+mn-cs"/>
              </a:rPr>
              <a:t>Third level</a:t>
            </a:r>
          </a:p>
          <a:p>
            <a:pPr marL="1600200" marR="0" lvl="3" indent="-2286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black"/>
                </a:solidFill>
                <a:effectLst/>
                <a:uLnTx/>
                <a:uFillTx/>
                <a:latin typeface="+mn-lt"/>
                <a:ea typeface="+mn-ea"/>
                <a:cs typeface="+mn-cs"/>
              </a:rPr>
              <a:t>Fourth level</a:t>
            </a:r>
          </a:p>
          <a:p>
            <a:pPr marL="2057400" marR="0" lvl="4" indent="-2286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black"/>
                </a:solidFill>
                <a:effectLst/>
                <a:uLnTx/>
                <a:uFillTx/>
                <a:latin typeface="+mn-lt"/>
                <a:ea typeface="+mn-ea"/>
                <a:cs typeface="+mn-cs"/>
              </a:rPr>
              <a:t>Fifth level</a:t>
            </a:r>
          </a:p>
        </p:txBody>
      </p:sp>
    </p:spTree>
    <p:extLst>
      <p:ext uri="{BB962C8B-B14F-4D97-AF65-F5344CB8AC3E}">
        <p14:creationId xmlns:p14="http://schemas.microsoft.com/office/powerpoint/2010/main" val="174912858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609600" y="6356351"/>
            <a:ext cx="2844800" cy="365125"/>
          </a:xfrm>
          <a:prstGeom prst="rect">
            <a:avLst/>
          </a:prstGeom>
        </p:spPr>
        <p:txBody>
          <a:bodyPr/>
          <a:lstStyle/>
          <a:p>
            <a:fld id="{9ABDCD26-1652-4F5E-A640-339501CFDF18}" type="datetimeFigureOut">
              <a:rPr lang="en-US" smtClean="0"/>
              <a:t>2/28/2023</a:t>
            </a:fld>
            <a:endParaRPr lang="en-US"/>
          </a:p>
        </p:txBody>
      </p:sp>
      <p:sp>
        <p:nvSpPr>
          <p:cNvPr id="5" name="Footer Placeholder 4"/>
          <p:cNvSpPr>
            <a:spLocks noGrp="1"/>
          </p:cNvSpPr>
          <p:nvPr>
            <p:ph type="ftr" sz="quarter" idx="11"/>
          </p:nvPr>
        </p:nvSpPr>
        <p:spPr>
          <a:xfrm>
            <a:off x="4165600" y="6356351"/>
            <a:ext cx="3860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737600" y="6356351"/>
            <a:ext cx="2844800" cy="365125"/>
          </a:xfrm>
          <a:prstGeom prst="rect">
            <a:avLst/>
          </a:prstGeom>
        </p:spPr>
        <p:txBody>
          <a:bodyPr/>
          <a:lstStyle/>
          <a:p>
            <a:fld id="{57756706-769E-4FD4-8BF0-D4A6E73368FF}" type="slidenum">
              <a:rPr lang="en-US" smtClean="0"/>
              <a:t>‹#›</a:t>
            </a:fld>
            <a:endParaRPr lang="en-US"/>
          </a:p>
        </p:txBody>
      </p:sp>
    </p:spTree>
    <p:extLst>
      <p:ext uri="{BB962C8B-B14F-4D97-AF65-F5344CB8AC3E}">
        <p14:creationId xmlns:p14="http://schemas.microsoft.com/office/powerpoint/2010/main" val="190169077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609600" y="6356351"/>
            <a:ext cx="2844800" cy="365125"/>
          </a:xfrm>
          <a:prstGeom prst="rect">
            <a:avLst/>
          </a:prstGeom>
        </p:spPr>
        <p:txBody>
          <a:bodyPr/>
          <a:lstStyle/>
          <a:p>
            <a:fld id="{9ABDCD26-1652-4F5E-A640-339501CFDF18}" type="datetimeFigureOut">
              <a:rPr lang="en-US" smtClean="0"/>
              <a:t>2/28/2023</a:t>
            </a:fld>
            <a:endParaRPr lang="en-US"/>
          </a:p>
        </p:txBody>
      </p:sp>
      <p:sp>
        <p:nvSpPr>
          <p:cNvPr id="5" name="Footer Placeholder 4"/>
          <p:cNvSpPr>
            <a:spLocks noGrp="1"/>
          </p:cNvSpPr>
          <p:nvPr>
            <p:ph type="ftr" sz="quarter" idx="11"/>
          </p:nvPr>
        </p:nvSpPr>
        <p:spPr>
          <a:xfrm>
            <a:off x="4165600" y="6356351"/>
            <a:ext cx="3860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737600" y="6356351"/>
            <a:ext cx="2844800" cy="365125"/>
          </a:xfrm>
          <a:prstGeom prst="rect">
            <a:avLst/>
          </a:prstGeom>
        </p:spPr>
        <p:txBody>
          <a:bodyPr/>
          <a:lstStyle/>
          <a:p>
            <a:fld id="{57756706-769E-4FD4-8BF0-D4A6E73368FF}" type="slidenum">
              <a:rPr lang="en-US" smtClean="0"/>
              <a:t>‹#›</a:t>
            </a:fld>
            <a:endParaRPr lang="en-US"/>
          </a:p>
        </p:txBody>
      </p:sp>
    </p:spTree>
    <p:extLst>
      <p:ext uri="{BB962C8B-B14F-4D97-AF65-F5344CB8AC3E}">
        <p14:creationId xmlns:p14="http://schemas.microsoft.com/office/powerpoint/2010/main" val="287178844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609600" y="6356351"/>
            <a:ext cx="2844800" cy="365125"/>
          </a:xfrm>
          <a:prstGeom prst="rect">
            <a:avLst/>
          </a:prstGeom>
        </p:spPr>
        <p:txBody>
          <a:bodyPr/>
          <a:lstStyle/>
          <a:p>
            <a:fld id="{9ABDCD26-1652-4F5E-A640-339501CFDF18}" type="datetimeFigureOut">
              <a:rPr lang="en-US" smtClean="0"/>
              <a:t>2/28/2023</a:t>
            </a:fld>
            <a:endParaRPr lang="en-US"/>
          </a:p>
        </p:txBody>
      </p:sp>
      <p:sp>
        <p:nvSpPr>
          <p:cNvPr id="6" name="Footer Placeholder 5"/>
          <p:cNvSpPr>
            <a:spLocks noGrp="1"/>
          </p:cNvSpPr>
          <p:nvPr>
            <p:ph type="ftr" sz="quarter" idx="11"/>
          </p:nvPr>
        </p:nvSpPr>
        <p:spPr>
          <a:xfrm>
            <a:off x="4165600" y="6356351"/>
            <a:ext cx="38608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8737600" y="6356351"/>
            <a:ext cx="2844800" cy="365125"/>
          </a:xfrm>
          <a:prstGeom prst="rect">
            <a:avLst/>
          </a:prstGeom>
        </p:spPr>
        <p:txBody>
          <a:bodyPr/>
          <a:lstStyle/>
          <a:p>
            <a:fld id="{57756706-769E-4FD4-8BF0-D4A6E73368FF}" type="slidenum">
              <a:rPr lang="en-US" smtClean="0"/>
              <a:t>‹#›</a:t>
            </a:fld>
            <a:endParaRPr lang="en-US"/>
          </a:p>
        </p:txBody>
      </p:sp>
    </p:spTree>
    <p:extLst>
      <p:ext uri="{BB962C8B-B14F-4D97-AF65-F5344CB8AC3E}">
        <p14:creationId xmlns:p14="http://schemas.microsoft.com/office/powerpoint/2010/main" val="13054281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609600" y="6356351"/>
            <a:ext cx="2844800" cy="365125"/>
          </a:xfrm>
          <a:prstGeom prst="rect">
            <a:avLst/>
          </a:prstGeom>
        </p:spPr>
        <p:txBody>
          <a:bodyPr/>
          <a:lstStyle/>
          <a:p>
            <a:fld id="{9ABDCD26-1652-4F5E-A640-339501CFDF18}" type="datetimeFigureOut">
              <a:rPr lang="en-US" smtClean="0"/>
              <a:t>2/28/2023</a:t>
            </a:fld>
            <a:endParaRPr lang="en-US"/>
          </a:p>
        </p:txBody>
      </p:sp>
      <p:sp>
        <p:nvSpPr>
          <p:cNvPr id="8" name="Footer Placeholder 7"/>
          <p:cNvSpPr>
            <a:spLocks noGrp="1"/>
          </p:cNvSpPr>
          <p:nvPr>
            <p:ph type="ftr" sz="quarter" idx="11"/>
          </p:nvPr>
        </p:nvSpPr>
        <p:spPr>
          <a:xfrm>
            <a:off x="4165600" y="6356351"/>
            <a:ext cx="3860800" cy="365125"/>
          </a:xfrm>
          <a:prstGeom prst="rect">
            <a:avLst/>
          </a:prstGeom>
        </p:spPr>
        <p:txBody>
          <a:bodyPr/>
          <a:lstStyle/>
          <a:p>
            <a:endParaRPr lang="en-US"/>
          </a:p>
        </p:txBody>
      </p:sp>
      <p:sp>
        <p:nvSpPr>
          <p:cNvPr id="9" name="Slide Number Placeholder 8"/>
          <p:cNvSpPr>
            <a:spLocks noGrp="1"/>
          </p:cNvSpPr>
          <p:nvPr>
            <p:ph type="sldNum" sz="quarter" idx="12"/>
          </p:nvPr>
        </p:nvSpPr>
        <p:spPr>
          <a:xfrm>
            <a:off x="8737600" y="6356351"/>
            <a:ext cx="2844800" cy="365125"/>
          </a:xfrm>
          <a:prstGeom prst="rect">
            <a:avLst/>
          </a:prstGeom>
        </p:spPr>
        <p:txBody>
          <a:bodyPr/>
          <a:lstStyle/>
          <a:p>
            <a:fld id="{57756706-769E-4FD4-8BF0-D4A6E73368FF}" type="slidenum">
              <a:rPr lang="en-US" smtClean="0"/>
              <a:t>‹#›</a:t>
            </a:fld>
            <a:endParaRPr lang="en-US"/>
          </a:p>
        </p:txBody>
      </p:sp>
    </p:spTree>
    <p:extLst>
      <p:ext uri="{BB962C8B-B14F-4D97-AF65-F5344CB8AC3E}">
        <p14:creationId xmlns:p14="http://schemas.microsoft.com/office/powerpoint/2010/main" val="200463018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a:xfrm>
            <a:off x="609600" y="6356351"/>
            <a:ext cx="2844800" cy="365125"/>
          </a:xfrm>
          <a:prstGeom prst="rect">
            <a:avLst/>
          </a:prstGeom>
        </p:spPr>
        <p:txBody>
          <a:bodyPr/>
          <a:lstStyle/>
          <a:p>
            <a:fld id="{9ABDCD26-1652-4F5E-A640-339501CFDF18}" type="datetimeFigureOut">
              <a:rPr lang="en-US" smtClean="0"/>
              <a:t>2/28/2023</a:t>
            </a:fld>
            <a:endParaRPr lang="en-US"/>
          </a:p>
        </p:txBody>
      </p:sp>
      <p:sp>
        <p:nvSpPr>
          <p:cNvPr id="4" name="Footer Placeholder 3"/>
          <p:cNvSpPr>
            <a:spLocks noGrp="1"/>
          </p:cNvSpPr>
          <p:nvPr>
            <p:ph type="ftr" sz="quarter" idx="11"/>
          </p:nvPr>
        </p:nvSpPr>
        <p:spPr>
          <a:xfrm>
            <a:off x="4165600" y="6356351"/>
            <a:ext cx="3860800" cy="365125"/>
          </a:xfrm>
          <a:prstGeom prst="rect">
            <a:avLst/>
          </a:prstGeom>
        </p:spPr>
        <p:txBody>
          <a:bodyPr/>
          <a:lstStyle/>
          <a:p>
            <a:endParaRPr lang="en-US"/>
          </a:p>
        </p:txBody>
      </p:sp>
      <p:sp>
        <p:nvSpPr>
          <p:cNvPr id="5" name="Slide Number Placeholder 4"/>
          <p:cNvSpPr>
            <a:spLocks noGrp="1"/>
          </p:cNvSpPr>
          <p:nvPr>
            <p:ph type="sldNum" sz="quarter" idx="12"/>
          </p:nvPr>
        </p:nvSpPr>
        <p:spPr>
          <a:xfrm>
            <a:off x="8737600" y="6356351"/>
            <a:ext cx="2844800" cy="365125"/>
          </a:xfrm>
          <a:prstGeom prst="rect">
            <a:avLst/>
          </a:prstGeom>
        </p:spPr>
        <p:txBody>
          <a:bodyPr/>
          <a:lstStyle/>
          <a:p>
            <a:fld id="{57756706-769E-4FD4-8BF0-D4A6E73368FF}" type="slidenum">
              <a:rPr lang="en-US" smtClean="0"/>
              <a:t>‹#›</a:t>
            </a:fld>
            <a:endParaRPr lang="en-US"/>
          </a:p>
        </p:txBody>
      </p:sp>
    </p:spTree>
    <p:extLst>
      <p:ext uri="{BB962C8B-B14F-4D97-AF65-F5344CB8AC3E}">
        <p14:creationId xmlns:p14="http://schemas.microsoft.com/office/powerpoint/2010/main" val="405095401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609600" y="6356351"/>
            <a:ext cx="2844800" cy="365125"/>
          </a:xfrm>
          <a:prstGeom prst="rect">
            <a:avLst/>
          </a:prstGeom>
        </p:spPr>
        <p:txBody>
          <a:bodyPr/>
          <a:lstStyle/>
          <a:p>
            <a:fld id="{9ABDCD26-1652-4F5E-A640-339501CFDF18}" type="datetimeFigureOut">
              <a:rPr lang="en-US" smtClean="0"/>
              <a:t>2/28/2023</a:t>
            </a:fld>
            <a:endParaRPr lang="en-US"/>
          </a:p>
        </p:txBody>
      </p:sp>
      <p:sp>
        <p:nvSpPr>
          <p:cNvPr id="3" name="Footer Placeholder 2"/>
          <p:cNvSpPr>
            <a:spLocks noGrp="1"/>
          </p:cNvSpPr>
          <p:nvPr>
            <p:ph type="ftr" sz="quarter" idx="11"/>
          </p:nvPr>
        </p:nvSpPr>
        <p:spPr>
          <a:xfrm>
            <a:off x="4165600" y="6356351"/>
            <a:ext cx="3860800" cy="365125"/>
          </a:xfrm>
          <a:prstGeom prst="rect">
            <a:avLst/>
          </a:prstGeom>
        </p:spPr>
        <p:txBody>
          <a:bodyPr/>
          <a:lstStyle/>
          <a:p>
            <a:endParaRPr lang="en-US"/>
          </a:p>
        </p:txBody>
      </p:sp>
      <p:sp>
        <p:nvSpPr>
          <p:cNvPr id="4" name="Slide Number Placeholder 3"/>
          <p:cNvSpPr>
            <a:spLocks noGrp="1"/>
          </p:cNvSpPr>
          <p:nvPr>
            <p:ph type="sldNum" sz="quarter" idx="12"/>
          </p:nvPr>
        </p:nvSpPr>
        <p:spPr>
          <a:xfrm>
            <a:off x="8737600" y="6356351"/>
            <a:ext cx="2844800" cy="365125"/>
          </a:xfrm>
          <a:prstGeom prst="rect">
            <a:avLst/>
          </a:prstGeom>
        </p:spPr>
        <p:txBody>
          <a:bodyPr/>
          <a:lstStyle/>
          <a:p>
            <a:fld id="{57756706-769E-4FD4-8BF0-D4A6E73368FF}" type="slidenum">
              <a:rPr lang="en-US" smtClean="0"/>
              <a:t>‹#›</a:t>
            </a:fld>
            <a:endParaRPr lang="en-US"/>
          </a:p>
        </p:txBody>
      </p:sp>
    </p:spTree>
    <p:extLst>
      <p:ext uri="{BB962C8B-B14F-4D97-AF65-F5344CB8AC3E}">
        <p14:creationId xmlns:p14="http://schemas.microsoft.com/office/powerpoint/2010/main" val="129117214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D8DE61-4D32-4825-8643-A9116FF0D7F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BDD424C-600F-4AC1-A34F-FE9CBC3BCC1B}"/>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B299AF7-F6A1-4955-9B0E-5900BE4C5BF1}"/>
              </a:ext>
            </a:extLst>
          </p:cNvPr>
          <p:cNvSpPr>
            <a:spLocks noGrp="1"/>
          </p:cNvSpPr>
          <p:nvPr>
            <p:ph type="dt" sz="half" idx="10"/>
          </p:nvPr>
        </p:nvSpPr>
        <p:spPr/>
        <p:txBody>
          <a:bodyPr/>
          <a:lstStyle/>
          <a:p>
            <a:fld id="{F3308393-FC93-412B-B391-6727D153EF0A}" type="datetimeFigureOut">
              <a:rPr lang="en-US" smtClean="0"/>
              <a:t>2/28/2023</a:t>
            </a:fld>
            <a:endParaRPr lang="en-US"/>
          </a:p>
        </p:txBody>
      </p:sp>
      <p:sp>
        <p:nvSpPr>
          <p:cNvPr id="5" name="Footer Placeholder 4">
            <a:extLst>
              <a:ext uri="{FF2B5EF4-FFF2-40B4-BE49-F238E27FC236}">
                <a16:creationId xmlns:a16="http://schemas.microsoft.com/office/drawing/2014/main" id="{421D106C-0AED-403A-854A-CE005C6B6DA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7B6416C-3512-4015-AFE7-0D1EEC83345A}"/>
              </a:ext>
            </a:extLst>
          </p:cNvPr>
          <p:cNvSpPr>
            <a:spLocks noGrp="1"/>
          </p:cNvSpPr>
          <p:nvPr>
            <p:ph type="sldNum" sz="quarter" idx="12"/>
          </p:nvPr>
        </p:nvSpPr>
        <p:spPr/>
        <p:txBody>
          <a:bodyPr/>
          <a:lstStyle/>
          <a:p>
            <a:fld id="{B231D4E1-EB0F-4FE6-B0A6-9C9D5B5FDAA0}" type="slidenum">
              <a:rPr lang="en-US" smtClean="0"/>
              <a:t>‹#›</a:t>
            </a:fld>
            <a:endParaRPr lang="en-US"/>
          </a:p>
        </p:txBody>
      </p:sp>
    </p:spTree>
    <p:extLst>
      <p:ext uri="{BB962C8B-B14F-4D97-AF65-F5344CB8AC3E}">
        <p14:creationId xmlns:p14="http://schemas.microsoft.com/office/powerpoint/2010/main" val="21992707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609600" y="6356351"/>
            <a:ext cx="2844800" cy="365125"/>
          </a:xfrm>
          <a:prstGeom prst="rect">
            <a:avLst/>
          </a:prstGeom>
        </p:spPr>
        <p:txBody>
          <a:bodyPr/>
          <a:lstStyle/>
          <a:p>
            <a:fld id="{9ABDCD26-1652-4F5E-A640-339501CFDF18}" type="datetimeFigureOut">
              <a:rPr lang="en-US" smtClean="0"/>
              <a:t>2/28/2023</a:t>
            </a:fld>
            <a:endParaRPr lang="en-US"/>
          </a:p>
        </p:txBody>
      </p:sp>
      <p:sp>
        <p:nvSpPr>
          <p:cNvPr id="6" name="Footer Placeholder 5"/>
          <p:cNvSpPr>
            <a:spLocks noGrp="1"/>
          </p:cNvSpPr>
          <p:nvPr>
            <p:ph type="ftr" sz="quarter" idx="11"/>
          </p:nvPr>
        </p:nvSpPr>
        <p:spPr>
          <a:xfrm>
            <a:off x="4165600" y="6356351"/>
            <a:ext cx="38608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8737600" y="6356351"/>
            <a:ext cx="2844800" cy="365125"/>
          </a:xfrm>
          <a:prstGeom prst="rect">
            <a:avLst/>
          </a:prstGeom>
        </p:spPr>
        <p:txBody>
          <a:bodyPr/>
          <a:lstStyle/>
          <a:p>
            <a:fld id="{57756706-769E-4FD4-8BF0-D4A6E73368FF}" type="slidenum">
              <a:rPr lang="en-US" smtClean="0"/>
              <a:t>‹#›</a:t>
            </a:fld>
            <a:endParaRPr lang="en-US"/>
          </a:p>
        </p:txBody>
      </p:sp>
    </p:spTree>
    <p:extLst>
      <p:ext uri="{BB962C8B-B14F-4D97-AF65-F5344CB8AC3E}">
        <p14:creationId xmlns:p14="http://schemas.microsoft.com/office/powerpoint/2010/main" val="220462640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609600" y="6356351"/>
            <a:ext cx="2844800" cy="365125"/>
          </a:xfrm>
          <a:prstGeom prst="rect">
            <a:avLst/>
          </a:prstGeom>
        </p:spPr>
        <p:txBody>
          <a:bodyPr/>
          <a:lstStyle/>
          <a:p>
            <a:fld id="{9ABDCD26-1652-4F5E-A640-339501CFDF18}" type="datetimeFigureOut">
              <a:rPr lang="en-US" smtClean="0"/>
              <a:t>2/28/2023</a:t>
            </a:fld>
            <a:endParaRPr lang="en-US"/>
          </a:p>
        </p:txBody>
      </p:sp>
      <p:sp>
        <p:nvSpPr>
          <p:cNvPr id="6" name="Footer Placeholder 5"/>
          <p:cNvSpPr>
            <a:spLocks noGrp="1"/>
          </p:cNvSpPr>
          <p:nvPr>
            <p:ph type="ftr" sz="quarter" idx="11"/>
          </p:nvPr>
        </p:nvSpPr>
        <p:spPr>
          <a:xfrm>
            <a:off x="4165600" y="6356351"/>
            <a:ext cx="38608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8737600" y="6356351"/>
            <a:ext cx="2844800" cy="365125"/>
          </a:xfrm>
          <a:prstGeom prst="rect">
            <a:avLst/>
          </a:prstGeom>
        </p:spPr>
        <p:txBody>
          <a:bodyPr/>
          <a:lstStyle/>
          <a:p>
            <a:fld id="{57756706-769E-4FD4-8BF0-D4A6E73368FF}" type="slidenum">
              <a:rPr lang="en-US" smtClean="0"/>
              <a:t>‹#›</a:t>
            </a:fld>
            <a:endParaRPr lang="en-US"/>
          </a:p>
        </p:txBody>
      </p:sp>
    </p:spTree>
    <p:extLst>
      <p:ext uri="{BB962C8B-B14F-4D97-AF65-F5344CB8AC3E}">
        <p14:creationId xmlns:p14="http://schemas.microsoft.com/office/powerpoint/2010/main" val="304332894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609600" y="6356351"/>
            <a:ext cx="2844800" cy="365125"/>
          </a:xfrm>
          <a:prstGeom prst="rect">
            <a:avLst/>
          </a:prstGeom>
        </p:spPr>
        <p:txBody>
          <a:bodyPr/>
          <a:lstStyle/>
          <a:p>
            <a:fld id="{9ABDCD26-1652-4F5E-A640-339501CFDF18}" type="datetimeFigureOut">
              <a:rPr lang="en-US" smtClean="0"/>
              <a:t>2/28/2023</a:t>
            </a:fld>
            <a:endParaRPr lang="en-US"/>
          </a:p>
        </p:txBody>
      </p:sp>
      <p:sp>
        <p:nvSpPr>
          <p:cNvPr id="5" name="Footer Placeholder 4"/>
          <p:cNvSpPr>
            <a:spLocks noGrp="1"/>
          </p:cNvSpPr>
          <p:nvPr>
            <p:ph type="ftr" sz="quarter" idx="11"/>
          </p:nvPr>
        </p:nvSpPr>
        <p:spPr>
          <a:xfrm>
            <a:off x="4165600" y="6356351"/>
            <a:ext cx="3860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737600" y="6356351"/>
            <a:ext cx="2844800" cy="365125"/>
          </a:xfrm>
          <a:prstGeom prst="rect">
            <a:avLst/>
          </a:prstGeom>
        </p:spPr>
        <p:txBody>
          <a:bodyPr/>
          <a:lstStyle/>
          <a:p>
            <a:fld id="{57756706-769E-4FD4-8BF0-D4A6E73368FF}" type="slidenum">
              <a:rPr lang="en-US" smtClean="0"/>
              <a:t>‹#›</a:t>
            </a:fld>
            <a:endParaRPr lang="en-US"/>
          </a:p>
        </p:txBody>
      </p:sp>
    </p:spTree>
    <p:extLst>
      <p:ext uri="{BB962C8B-B14F-4D97-AF65-F5344CB8AC3E}">
        <p14:creationId xmlns:p14="http://schemas.microsoft.com/office/powerpoint/2010/main" val="76492747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609600" y="6356351"/>
            <a:ext cx="2844800" cy="365125"/>
          </a:xfrm>
          <a:prstGeom prst="rect">
            <a:avLst/>
          </a:prstGeom>
        </p:spPr>
        <p:txBody>
          <a:bodyPr/>
          <a:lstStyle/>
          <a:p>
            <a:fld id="{9ABDCD26-1652-4F5E-A640-339501CFDF18}" type="datetimeFigureOut">
              <a:rPr lang="en-US" smtClean="0"/>
              <a:t>2/28/2023</a:t>
            </a:fld>
            <a:endParaRPr lang="en-US"/>
          </a:p>
        </p:txBody>
      </p:sp>
      <p:sp>
        <p:nvSpPr>
          <p:cNvPr id="5" name="Footer Placeholder 4"/>
          <p:cNvSpPr>
            <a:spLocks noGrp="1"/>
          </p:cNvSpPr>
          <p:nvPr>
            <p:ph type="ftr" sz="quarter" idx="11"/>
          </p:nvPr>
        </p:nvSpPr>
        <p:spPr>
          <a:xfrm>
            <a:off x="4165600" y="6356351"/>
            <a:ext cx="3860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737600" y="6356351"/>
            <a:ext cx="2844800" cy="365125"/>
          </a:xfrm>
          <a:prstGeom prst="rect">
            <a:avLst/>
          </a:prstGeom>
        </p:spPr>
        <p:txBody>
          <a:bodyPr/>
          <a:lstStyle/>
          <a:p>
            <a:fld id="{57756706-769E-4FD4-8BF0-D4A6E73368FF}" type="slidenum">
              <a:rPr lang="en-US" smtClean="0"/>
              <a:t>‹#›</a:t>
            </a:fld>
            <a:endParaRPr lang="en-US"/>
          </a:p>
        </p:txBody>
      </p:sp>
    </p:spTree>
    <p:extLst>
      <p:ext uri="{BB962C8B-B14F-4D97-AF65-F5344CB8AC3E}">
        <p14:creationId xmlns:p14="http://schemas.microsoft.com/office/powerpoint/2010/main" val="169988601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B42FC5-247B-469B-A613-9F8042F78876}"/>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36C95C8D-F5DF-4A59-9B2A-45EC5C23C455}"/>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5F437D2F-900A-4549-894B-A86D74DAFFA3}"/>
              </a:ext>
            </a:extLst>
          </p:cNvPr>
          <p:cNvSpPr>
            <a:spLocks noGrp="1"/>
          </p:cNvSpPr>
          <p:nvPr>
            <p:ph type="dt" sz="half" idx="10"/>
          </p:nvPr>
        </p:nvSpPr>
        <p:spPr/>
        <p:txBody>
          <a:bodyPr/>
          <a:lstStyle/>
          <a:p>
            <a:fld id="{F3308393-FC93-412B-B391-6727D153EF0A}" type="datetimeFigureOut">
              <a:rPr lang="en-US" smtClean="0"/>
              <a:t>2/28/2023</a:t>
            </a:fld>
            <a:endParaRPr lang="en-US"/>
          </a:p>
        </p:txBody>
      </p:sp>
      <p:sp>
        <p:nvSpPr>
          <p:cNvPr id="5" name="Footer Placeholder 4">
            <a:extLst>
              <a:ext uri="{FF2B5EF4-FFF2-40B4-BE49-F238E27FC236}">
                <a16:creationId xmlns:a16="http://schemas.microsoft.com/office/drawing/2014/main" id="{C00D8443-53F5-4270-BA3A-48B1317AD1B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D44E828-12B3-4CF5-8B50-CE251B009D99}"/>
              </a:ext>
            </a:extLst>
          </p:cNvPr>
          <p:cNvSpPr>
            <a:spLocks noGrp="1"/>
          </p:cNvSpPr>
          <p:nvPr>
            <p:ph type="sldNum" sz="quarter" idx="12"/>
          </p:nvPr>
        </p:nvSpPr>
        <p:spPr/>
        <p:txBody>
          <a:bodyPr/>
          <a:lstStyle/>
          <a:p>
            <a:fld id="{B231D4E1-EB0F-4FE6-B0A6-9C9D5B5FDAA0}" type="slidenum">
              <a:rPr lang="en-US" smtClean="0"/>
              <a:t>‹#›</a:t>
            </a:fld>
            <a:endParaRPr lang="en-US"/>
          </a:p>
        </p:txBody>
      </p:sp>
    </p:spTree>
    <p:extLst>
      <p:ext uri="{BB962C8B-B14F-4D97-AF65-F5344CB8AC3E}">
        <p14:creationId xmlns:p14="http://schemas.microsoft.com/office/powerpoint/2010/main" val="414973791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EB6301-9E5F-4755-8ABC-A7315859B2E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BEBEADB-9166-42DA-A6DA-0DC324B1B152}"/>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337189CA-C579-46AA-8EFF-6CA55D7CBEB6}"/>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7FD2DD49-8FDF-4741-8237-38F09A714E8E}"/>
              </a:ext>
            </a:extLst>
          </p:cNvPr>
          <p:cNvSpPr>
            <a:spLocks noGrp="1"/>
          </p:cNvSpPr>
          <p:nvPr>
            <p:ph type="dt" sz="half" idx="10"/>
          </p:nvPr>
        </p:nvSpPr>
        <p:spPr/>
        <p:txBody>
          <a:bodyPr/>
          <a:lstStyle/>
          <a:p>
            <a:fld id="{F3308393-FC93-412B-B391-6727D153EF0A}" type="datetimeFigureOut">
              <a:rPr lang="en-US" smtClean="0"/>
              <a:t>2/28/2023</a:t>
            </a:fld>
            <a:endParaRPr lang="en-US"/>
          </a:p>
        </p:txBody>
      </p:sp>
      <p:sp>
        <p:nvSpPr>
          <p:cNvPr id="6" name="Footer Placeholder 5">
            <a:extLst>
              <a:ext uri="{FF2B5EF4-FFF2-40B4-BE49-F238E27FC236}">
                <a16:creationId xmlns:a16="http://schemas.microsoft.com/office/drawing/2014/main" id="{579891B1-084F-4D10-8175-4C3CF479CD1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102C836-80EF-4E9C-A709-2310B391F93F}"/>
              </a:ext>
            </a:extLst>
          </p:cNvPr>
          <p:cNvSpPr>
            <a:spLocks noGrp="1"/>
          </p:cNvSpPr>
          <p:nvPr>
            <p:ph type="sldNum" sz="quarter" idx="12"/>
          </p:nvPr>
        </p:nvSpPr>
        <p:spPr/>
        <p:txBody>
          <a:bodyPr/>
          <a:lstStyle/>
          <a:p>
            <a:fld id="{B231D4E1-EB0F-4FE6-B0A6-9C9D5B5FDAA0}" type="slidenum">
              <a:rPr lang="en-US" smtClean="0"/>
              <a:t>‹#›</a:t>
            </a:fld>
            <a:endParaRPr lang="en-US"/>
          </a:p>
        </p:txBody>
      </p:sp>
    </p:spTree>
    <p:extLst>
      <p:ext uri="{BB962C8B-B14F-4D97-AF65-F5344CB8AC3E}">
        <p14:creationId xmlns:p14="http://schemas.microsoft.com/office/powerpoint/2010/main" val="58032161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E0C038-557F-4DCC-B629-2B8800036BBE}"/>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28F012B7-DA25-4DC3-92A5-5780F66B596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14AB603C-CC70-4A7E-8ED9-7C18620C3475}"/>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CFAD56CC-0AE7-4C7F-B8AE-40E49C602EF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FCFE77E4-6F78-48F6-9A5F-E972CC742BD1}"/>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C3A237BE-84D6-4513-B385-43CEE77FA7E4}"/>
              </a:ext>
            </a:extLst>
          </p:cNvPr>
          <p:cNvSpPr>
            <a:spLocks noGrp="1"/>
          </p:cNvSpPr>
          <p:nvPr>
            <p:ph type="dt" sz="half" idx="10"/>
          </p:nvPr>
        </p:nvSpPr>
        <p:spPr/>
        <p:txBody>
          <a:bodyPr/>
          <a:lstStyle/>
          <a:p>
            <a:fld id="{F3308393-FC93-412B-B391-6727D153EF0A}" type="datetimeFigureOut">
              <a:rPr lang="en-US" smtClean="0"/>
              <a:t>2/28/2023</a:t>
            </a:fld>
            <a:endParaRPr lang="en-US"/>
          </a:p>
        </p:txBody>
      </p:sp>
      <p:sp>
        <p:nvSpPr>
          <p:cNvPr id="8" name="Footer Placeholder 7">
            <a:extLst>
              <a:ext uri="{FF2B5EF4-FFF2-40B4-BE49-F238E27FC236}">
                <a16:creationId xmlns:a16="http://schemas.microsoft.com/office/drawing/2014/main" id="{DC56012E-8B6D-48DB-90C1-378DD81941CB}"/>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DC064A50-273B-4A7E-9B8F-2A6350F047C4}"/>
              </a:ext>
            </a:extLst>
          </p:cNvPr>
          <p:cNvSpPr>
            <a:spLocks noGrp="1"/>
          </p:cNvSpPr>
          <p:nvPr>
            <p:ph type="sldNum" sz="quarter" idx="12"/>
          </p:nvPr>
        </p:nvSpPr>
        <p:spPr/>
        <p:txBody>
          <a:bodyPr/>
          <a:lstStyle/>
          <a:p>
            <a:fld id="{B231D4E1-EB0F-4FE6-B0A6-9C9D5B5FDAA0}" type="slidenum">
              <a:rPr lang="en-US" smtClean="0"/>
              <a:t>‹#›</a:t>
            </a:fld>
            <a:endParaRPr lang="en-US"/>
          </a:p>
        </p:txBody>
      </p:sp>
    </p:spTree>
    <p:extLst>
      <p:ext uri="{BB962C8B-B14F-4D97-AF65-F5344CB8AC3E}">
        <p14:creationId xmlns:p14="http://schemas.microsoft.com/office/powerpoint/2010/main" val="70393621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A47E89-53DA-4F1E-A6F3-35ABF50B1AB8}"/>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777D6AE0-4C62-4B1D-BC01-ED4ED558D358}"/>
              </a:ext>
            </a:extLst>
          </p:cNvPr>
          <p:cNvSpPr>
            <a:spLocks noGrp="1"/>
          </p:cNvSpPr>
          <p:nvPr>
            <p:ph type="dt" sz="half" idx="10"/>
          </p:nvPr>
        </p:nvSpPr>
        <p:spPr/>
        <p:txBody>
          <a:bodyPr/>
          <a:lstStyle/>
          <a:p>
            <a:fld id="{F3308393-FC93-412B-B391-6727D153EF0A}" type="datetimeFigureOut">
              <a:rPr lang="en-US" smtClean="0"/>
              <a:t>2/28/2023</a:t>
            </a:fld>
            <a:endParaRPr lang="en-US"/>
          </a:p>
        </p:txBody>
      </p:sp>
      <p:sp>
        <p:nvSpPr>
          <p:cNvPr id="4" name="Footer Placeholder 3">
            <a:extLst>
              <a:ext uri="{FF2B5EF4-FFF2-40B4-BE49-F238E27FC236}">
                <a16:creationId xmlns:a16="http://schemas.microsoft.com/office/drawing/2014/main" id="{8CB050DE-3D1D-4682-98B2-1EA82726E451}"/>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A29A4125-1426-41B0-A4C3-43F750855BB5}"/>
              </a:ext>
            </a:extLst>
          </p:cNvPr>
          <p:cNvSpPr>
            <a:spLocks noGrp="1"/>
          </p:cNvSpPr>
          <p:nvPr>
            <p:ph type="sldNum" sz="quarter" idx="12"/>
          </p:nvPr>
        </p:nvSpPr>
        <p:spPr/>
        <p:txBody>
          <a:bodyPr/>
          <a:lstStyle/>
          <a:p>
            <a:fld id="{B231D4E1-EB0F-4FE6-B0A6-9C9D5B5FDAA0}" type="slidenum">
              <a:rPr lang="en-US" smtClean="0"/>
              <a:t>‹#›</a:t>
            </a:fld>
            <a:endParaRPr lang="en-US"/>
          </a:p>
        </p:txBody>
      </p:sp>
    </p:spTree>
    <p:extLst>
      <p:ext uri="{BB962C8B-B14F-4D97-AF65-F5344CB8AC3E}">
        <p14:creationId xmlns:p14="http://schemas.microsoft.com/office/powerpoint/2010/main" val="341514560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CD25B80-489F-4659-A3CD-CF6C9B23FEFE}"/>
              </a:ext>
            </a:extLst>
          </p:cNvPr>
          <p:cNvSpPr>
            <a:spLocks noGrp="1"/>
          </p:cNvSpPr>
          <p:nvPr>
            <p:ph type="dt" sz="half" idx="10"/>
          </p:nvPr>
        </p:nvSpPr>
        <p:spPr/>
        <p:txBody>
          <a:bodyPr/>
          <a:lstStyle/>
          <a:p>
            <a:fld id="{F3308393-FC93-412B-B391-6727D153EF0A}" type="datetimeFigureOut">
              <a:rPr lang="en-US" smtClean="0"/>
              <a:t>2/28/2023</a:t>
            </a:fld>
            <a:endParaRPr lang="en-US"/>
          </a:p>
        </p:txBody>
      </p:sp>
      <p:sp>
        <p:nvSpPr>
          <p:cNvPr id="3" name="Footer Placeholder 2">
            <a:extLst>
              <a:ext uri="{FF2B5EF4-FFF2-40B4-BE49-F238E27FC236}">
                <a16:creationId xmlns:a16="http://schemas.microsoft.com/office/drawing/2014/main" id="{868C607E-28E4-4E8C-9DE3-00E4C5D642A1}"/>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A2E6E34E-4807-4AE3-879B-DD1241D6EEC6}"/>
              </a:ext>
            </a:extLst>
          </p:cNvPr>
          <p:cNvSpPr>
            <a:spLocks noGrp="1"/>
          </p:cNvSpPr>
          <p:nvPr>
            <p:ph type="sldNum" sz="quarter" idx="12"/>
          </p:nvPr>
        </p:nvSpPr>
        <p:spPr/>
        <p:txBody>
          <a:bodyPr/>
          <a:lstStyle/>
          <a:p>
            <a:fld id="{B231D4E1-EB0F-4FE6-B0A6-9C9D5B5FDAA0}" type="slidenum">
              <a:rPr lang="en-US" smtClean="0"/>
              <a:t>‹#›</a:t>
            </a:fld>
            <a:endParaRPr lang="en-US"/>
          </a:p>
        </p:txBody>
      </p:sp>
    </p:spTree>
    <p:extLst>
      <p:ext uri="{BB962C8B-B14F-4D97-AF65-F5344CB8AC3E}">
        <p14:creationId xmlns:p14="http://schemas.microsoft.com/office/powerpoint/2010/main" val="5446757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7D5785-B872-447F-88AD-122213AC7E9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B7CD82FA-2D7F-40FC-A4AC-353AC741677E}"/>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DF6F695A-A314-4322-BE2C-54FB1FAA2DC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6BE5FCE-5B91-4C97-9CC5-BA288C151228}"/>
              </a:ext>
            </a:extLst>
          </p:cNvPr>
          <p:cNvSpPr>
            <a:spLocks noGrp="1"/>
          </p:cNvSpPr>
          <p:nvPr>
            <p:ph type="dt" sz="half" idx="10"/>
          </p:nvPr>
        </p:nvSpPr>
        <p:spPr/>
        <p:txBody>
          <a:bodyPr/>
          <a:lstStyle/>
          <a:p>
            <a:fld id="{F3308393-FC93-412B-B391-6727D153EF0A}" type="datetimeFigureOut">
              <a:rPr lang="en-US" smtClean="0"/>
              <a:t>2/28/2023</a:t>
            </a:fld>
            <a:endParaRPr lang="en-US"/>
          </a:p>
        </p:txBody>
      </p:sp>
      <p:sp>
        <p:nvSpPr>
          <p:cNvPr id="6" name="Footer Placeholder 5">
            <a:extLst>
              <a:ext uri="{FF2B5EF4-FFF2-40B4-BE49-F238E27FC236}">
                <a16:creationId xmlns:a16="http://schemas.microsoft.com/office/drawing/2014/main" id="{676D23C1-E6B3-4270-9A84-7E9F9EE847F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CA47BB9-5510-4206-95F4-B5311763B633}"/>
              </a:ext>
            </a:extLst>
          </p:cNvPr>
          <p:cNvSpPr>
            <a:spLocks noGrp="1"/>
          </p:cNvSpPr>
          <p:nvPr>
            <p:ph type="sldNum" sz="quarter" idx="12"/>
          </p:nvPr>
        </p:nvSpPr>
        <p:spPr/>
        <p:txBody>
          <a:bodyPr/>
          <a:lstStyle/>
          <a:p>
            <a:fld id="{B231D4E1-EB0F-4FE6-B0A6-9C9D5B5FDAA0}" type="slidenum">
              <a:rPr lang="en-US" smtClean="0"/>
              <a:t>‹#›</a:t>
            </a:fld>
            <a:endParaRPr lang="en-US"/>
          </a:p>
        </p:txBody>
      </p:sp>
    </p:spTree>
    <p:extLst>
      <p:ext uri="{BB962C8B-B14F-4D97-AF65-F5344CB8AC3E}">
        <p14:creationId xmlns:p14="http://schemas.microsoft.com/office/powerpoint/2010/main" val="61768975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63B9E8-F8AC-4CE8-B26F-F7DD588D1A4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76A62E04-8612-4CA1-8EBE-B15B2FD6DC2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C47AC0F2-9F7E-4C2C-801B-6061A83F2C3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3EF1921-239A-4181-90AA-BC7F5F2869C5}"/>
              </a:ext>
            </a:extLst>
          </p:cNvPr>
          <p:cNvSpPr>
            <a:spLocks noGrp="1"/>
          </p:cNvSpPr>
          <p:nvPr>
            <p:ph type="dt" sz="half" idx="10"/>
          </p:nvPr>
        </p:nvSpPr>
        <p:spPr/>
        <p:txBody>
          <a:bodyPr/>
          <a:lstStyle/>
          <a:p>
            <a:fld id="{F3308393-FC93-412B-B391-6727D153EF0A}" type="datetimeFigureOut">
              <a:rPr lang="en-US" smtClean="0"/>
              <a:t>2/28/2023</a:t>
            </a:fld>
            <a:endParaRPr lang="en-US"/>
          </a:p>
        </p:txBody>
      </p:sp>
      <p:sp>
        <p:nvSpPr>
          <p:cNvPr id="6" name="Footer Placeholder 5">
            <a:extLst>
              <a:ext uri="{FF2B5EF4-FFF2-40B4-BE49-F238E27FC236}">
                <a16:creationId xmlns:a16="http://schemas.microsoft.com/office/drawing/2014/main" id="{67AD9046-930B-4CC7-BA6C-3092DE0FBCD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ACF51CA-E318-454F-96B2-270CE8EAE081}"/>
              </a:ext>
            </a:extLst>
          </p:cNvPr>
          <p:cNvSpPr>
            <a:spLocks noGrp="1"/>
          </p:cNvSpPr>
          <p:nvPr>
            <p:ph type="sldNum" sz="quarter" idx="12"/>
          </p:nvPr>
        </p:nvSpPr>
        <p:spPr/>
        <p:txBody>
          <a:bodyPr/>
          <a:lstStyle/>
          <a:p>
            <a:fld id="{B231D4E1-EB0F-4FE6-B0A6-9C9D5B5FDAA0}" type="slidenum">
              <a:rPr lang="en-US" smtClean="0"/>
              <a:t>‹#›</a:t>
            </a:fld>
            <a:endParaRPr lang="en-US"/>
          </a:p>
        </p:txBody>
      </p:sp>
    </p:spTree>
    <p:extLst>
      <p:ext uri="{BB962C8B-B14F-4D97-AF65-F5344CB8AC3E}">
        <p14:creationId xmlns:p14="http://schemas.microsoft.com/office/powerpoint/2010/main" val="196730403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45CE650-2C34-42B1-A51F-3E3FA5D1097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89D86838-997A-4F04-8233-037EAC0AA81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0091820-0124-48FB-887D-312D26586E1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3308393-FC93-412B-B391-6727D153EF0A}" type="datetimeFigureOut">
              <a:rPr lang="en-US" smtClean="0"/>
              <a:t>2/28/2023</a:t>
            </a:fld>
            <a:endParaRPr lang="en-US"/>
          </a:p>
        </p:txBody>
      </p:sp>
      <p:sp>
        <p:nvSpPr>
          <p:cNvPr id="5" name="Footer Placeholder 4">
            <a:extLst>
              <a:ext uri="{FF2B5EF4-FFF2-40B4-BE49-F238E27FC236}">
                <a16:creationId xmlns:a16="http://schemas.microsoft.com/office/drawing/2014/main" id="{84FD9353-6F5A-47EE-9B04-F0EFFC57F4C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5D7D3C2D-1DC2-4741-88A8-118AF6F4AE7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231D4E1-EB0F-4FE6-B0A6-9C9D5B5FDAA0}" type="slidenum">
              <a:rPr lang="en-US" smtClean="0"/>
              <a:t>‹#›</a:t>
            </a:fld>
            <a:endParaRPr lang="en-US"/>
          </a:p>
        </p:txBody>
      </p:sp>
    </p:spTree>
    <p:extLst>
      <p:ext uri="{BB962C8B-B14F-4D97-AF65-F5344CB8AC3E}">
        <p14:creationId xmlns:p14="http://schemas.microsoft.com/office/powerpoint/2010/main" val="274880755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609600" y="685801"/>
            <a:ext cx="10972800" cy="54403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Rectangle 6"/>
          <p:cNvSpPr/>
          <p:nvPr userDrawn="1"/>
        </p:nvSpPr>
        <p:spPr>
          <a:xfrm>
            <a:off x="3628" y="-1"/>
            <a:ext cx="12192000" cy="420125"/>
          </a:xfrm>
          <a:prstGeom prst="rect">
            <a:avLst/>
          </a:prstGeom>
          <a:gradFill>
            <a:gsLst>
              <a:gs pos="38000">
                <a:srgbClr val="FFFFCC"/>
              </a:gs>
              <a:gs pos="28000">
                <a:srgbClr val="003300"/>
              </a:gs>
            </a:gsLst>
            <a:lin ang="0" scaled="0"/>
          </a:gradFill>
          <a:ln>
            <a:solidFill>
              <a:srgbClr val="003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rgbClr val="FFFFFF"/>
              </a:solidFill>
            </a:endParaRPr>
          </a:p>
        </p:txBody>
      </p:sp>
      <p:sp>
        <p:nvSpPr>
          <p:cNvPr id="2" name="Title Placeholder 1"/>
          <p:cNvSpPr>
            <a:spLocks noGrp="1"/>
          </p:cNvSpPr>
          <p:nvPr>
            <p:ph type="title"/>
          </p:nvPr>
        </p:nvSpPr>
        <p:spPr>
          <a:xfrm>
            <a:off x="4267200" y="-1"/>
            <a:ext cx="7924800" cy="420125"/>
          </a:xfrm>
          <a:prstGeom prst="rect">
            <a:avLst/>
          </a:prstGeom>
        </p:spPr>
        <p:txBody>
          <a:bodyPr vert="horz" lIns="91440" tIns="45720" rIns="91440" bIns="45720" rtlCol="0" anchor="ctr">
            <a:noAutofit/>
          </a:bodyPr>
          <a:lstStyle/>
          <a:p>
            <a:r>
              <a:rPr lang="en-US" dirty="0"/>
              <a:t>Click to edit Master title style</a:t>
            </a:r>
          </a:p>
        </p:txBody>
      </p:sp>
    </p:spTree>
    <p:extLst>
      <p:ext uri="{BB962C8B-B14F-4D97-AF65-F5344CB8AC3E}">
        <p14:creationId xmlns:p14="http://schemas.microsoft.com/office/powerpoint/2010/main" val="59480017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xStyles>
    <p:titleStyle>
      <a:lvl1pPr algn="ctr" defTabSz="914400" rtl="0" eaLnBrk="1" latinLnBrk="0" hangingPunct="1">
        <a:spcBef>
          <a:spcPct val="0"/>
        </a:spcBef>
        <a:buNone/>
        <a:defRPr sz="2600" b="1"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3.jpeg"/><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0.xml"/><Relationship Id="rId1" Type="http://schemas.openxmlformats.org/officeDocument/2006/relationships/slideLayout" Target="../slideLayouts/slideLayout14.xml"/><Relationship Id="rId5" Type="http://schemas.openxmlformats.org/officeDocument/2006/relationships/image" Target="../media/image17.jpeg"/><Relationship Id="rId4" Type="http://schemas.openxmlformats.org/officeDocument/2006/relationships/image" Target="../media/image16.jpeg"/></Relationships>
</file>

<file path=ppt/slides/_rels/slide11.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1.xml"/><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3" Type="http://schemas.openxmlformats.org/officeDocument/2006/relationships/image" Target="../media/image18.jpeg"/><Relationship Id="rId7" Type="http://schemas.openxmlformats.org/officeDocument/2006/relationships/image" Target="../media/image22.jpeg"/><Relationship Id="rId2" Type="http://schemas.openxmlformats.org/officeDocument/2006/relationships/notesSlide" Target="../notesSlides/notesSlide12.xml"/><Relationship Id="rId1" Type="http://schemas.openxmlformats.org/officeDocument/2006/relationships/slideLayout" Target="../slideLayouts/slideLayout13.xml"/><Relationship Id="rId6" Type="http://schemas.openxmlformats.org/officeDocument/2006/relationships/image" Target="../media/image21.jpeg"/><Relationship Id="rId5" Type="http://schemas.openxmlformats.org/officeDocument/2006/relationships/image" Target="../media/image20.jpeg"/><Relationship Id="rId4" Type="http://schemas.openxmlformats.org/officeDocument/2006/relationships/image" Target="../media/image19.jpeg"/></Relationships>
</file>

<file path=ppt/slides/_rels/slide13.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3.xml"/><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14.xml"/><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5.xml"/><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17.xml"/><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8.xml"/><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3" Type="http://schemas.openxmlformats.org/officeDocument/2006/relationships/image" Target="../media/image18.jpeg"/><Relationship Id="rId7" Type="http://schemas.openxmlformats.org/officeDocument/2006/relationships/image" Target="../media/image22.jpeg"/><Relationship Id="rId2" Type="http://schemas.openxmlformats.org/officeDocument/2006/relationships/notesSlide" Target="../notesSlides/notesSlide19.xml"/><Relationship Id="rId1" Type="http://schemas.openxmlformats.org/officeDocument/2006/relationships/slideLayout" Target="../slideLayouts/slideLayout13.xml"/><Relationship Id="rId6" Type="http://schemas.openxmlformats.org/officeDocument/2006/relationships/image" Target="../media/image21.jpeg"/><Relationship Id="rId5" Type="http://schemas.openxmlformats.org/officeDocument/2006/relationships/image" Target="../media/image20.jpeg"/><Relationship Id="rId4" Type="http://schemas.openxmlformats.org/officeDocument/2006/relationships/image" Target="../media/image19.jpe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0.xml"/><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1.xml"/><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3" Type="http://schemas.openxmlformats.org/officeDocument/2006/relationships/image" Target="../media/image18.jpeg"/><Relationship Id="rId7" Type="http://schemas.openxmlformats.org/officeDocument/2006/relationships/image" Target="../media/image22.jpeg"/><Relationship Id="rId2" Type="http://schemas.openxmlformats.org/officeDocument/2006/relationships/notesSlide" Target="../notesSlides/notesSlide22.xml"/><Relationship Id="rId1" Type="http://schemas.openxmlformats.org/officeDocument/2006/relationships/slideLayout" Target="../slideLayouts/slideLayout13.xml"/><Relationship Id="rId6" Type="http://schemas.openxmlformats.org/officeDocument/2006/relationships/image" Target="../media/image21.jpeg"/><Relationship Id="rId5" Type="http://schemas.openxmlformats.org/officeDocument/2006/relationships/image" Target="../media/image20.jpeg"/><Relationship Id="rId4" Type="http://schemas.openxmlformats.org/officeDocument/2006/relationships/image" Target="../media/image19.jpeg"/></Relationships>
</file>

<file path=ppt/slides/_rels/slide23.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23.xml"/><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4.xml"/><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3" Type="http://schemas.openxmlformats.org/officeDocument/2006/relationships/image" Target="../media/image18.jpeg"/><Relationship Id="rId7" Type="http://schemas.openxmlformats.org/officeDocument/2006/relationships/image" Target="../media/image22.jpeg"/><Relationship Id="rId2" Type="http://schemas.openxmlformats.org/officeDocument/2006/relationships/notesSlide" Target="../notesSlides/notesSlide25.xml"/><Relationship Id="rId1" Type="http://schemas.openxmlformats.org/officeDocument/2006/relationships/slideLayout" Target="../slideLayouts/slideLayout13.xml"/><Relationship Id="rId6" Type="http://schemas.openxmlformats.org/officeDocument/2006/relationships/image" Target="../media/image21.jpeg"/><Relationship Id="rId5" Type="http://schemas.openxmlformats.org/officeDocument/2006/relationships/image" Target="../media/image20.jpeg"/><Relationship Id="rId4" Type="http://schemas.openxmlformats.org/officeDocument/2006/relationships/image" Target="../media/image19.jpeg"/></Relationships>
</file>

<file path=ppt/slides/_rels/slide26.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6.xml"/><Relationship Id="rId1" Type="http://schemas.openxmlformats.org/officeDocument/2006/relationships/slideLayout" Target="../slideLayouts/slideLayout14.xml"/></Relationships>
</file>

<file path=ppt/slides/_rels/slide27.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27.xml"/><Relationship Id="rId1" Type="http://schemas.openxmlformats.org/officeDocument/2006/relationships/slideLayout" Target="../slideLayouts/slideLayout14.xml"/><Relationship Id="rId4" Type="http://schemas.openxmlformats.org/officeDocument/2006/relationships/image" Target="../media/image30.png"/></Relationships>
</file>

<file path=ppt/slides/_rels/slide28.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28.xml"/><Relationship Id="rId1" Type="http://schemas.openxmlformats.org/officeDocument/2006/relationships/slideLayout" Target="../slideLayouts/slideLayout14.xml"/></Relationships>
</file>

<file path=ppt/slides/_rels/slide29.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29.xml"/><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8" Type="http://schemas.openxmlformats.org/officeDocument/2006/relationships/image" Target="../media/image9.jpeg"/><Relationship Id="rId3" Type="http://schemas.openxmlformats.org/officeDocument/2006/relationships/image" Target="../media/image4.jpeg"/><Relationship Id="rId7" Type="http://schemas.openxmlformats.org/officeDocument/2006/relationships/image" Target="../media/image8.svg"/><Relationship Id="rId2" Type="http://schemas.openxmlformats.org/officeDocument/2006/relationships/notesSlide" Target="../notesSlides/notesSlide3.xml"/><Relationship Id="rId1" Type="http://schemas.openxmlformats.org/officeDocument/2006/relationships/slideLayout" Target="../slideLayouts/slideLayout13.xml"/><Relationship Id="rId6" Type="http://schemas.openxmlformats.org/officeDocument/2006/relationships/image" Target="../media/image7.png"/><Relationship Id="rId5" Type="http://schemas.openxmlformats.org/officeDocument/2006/relationships/image" Target="../media/image6.svg"/><Relationship Id="rId10" Type="http://schemas.openxmlformats.org/officeDocument/2006/relationships/image" Target="../media/image11.jpeg"/><Relationship Id="rId4" Type="http://schemas.openxmlformats.org/officeDocument/2006/relationships/image" Target="../media/image5.png"/><Relationship Id="rId9" Type="http://schemas.openxmlformats.org/officeDocument/2006/relationships/image" Target="../media/image10.jpeg"/></Relationships>
</file>

<file path=ppt/slides/_rels/slide30.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30.xml"/><Relationship Id="rId1" Type="http://schemas.openxmlformats.org/officeDocument/2006/relationships/slideLayout" Target="../slideLayouts/slideLayout14.xml"/></Relationships>
</file>

<file path=ppt/slides/_rels/slide31.xml.rels><?xml version="1.0" encoding="UTF-8" standalone="yes"?>
<Relationships xmlns="http://schemas.openxmlformats.org/package/2006/relationships"><Relationship Id="rId3" Type="http://schemas.openxmlformats.org/officeDocument/2006/relationships/image" Target="../media/image18.jpeg"/><Relationship Id="rId7" Type="http://schemas.openxmlformats.org/officeDocument/2006/relationships/image" Target="../media/image22.jpeg"/><Relationship Id="rId2" Type="http://schemas.openxmlformats.org/officeDocument/2006/relationships/notesSlide" Target="../notesSlides/notesSlide31.xml"/><Relationship Id="rId1" Type="http://schemas.openxmlformats.org/officeDocument/2006/relationships/slideLayout" Target="../slideLayouts/slideLayout13.xml"/><Relationship Id="rId6" Type="http://schemas.openxmlformats.org/officeDocument/2006/relationships/image" Target="../media/image21.jpeg"/><Relationship Id="rId5" Type="http://schemas.openxmlformats.org/officeDocument/2006/relationships/image" Target="../media/image20.jpeg"/><Relationship Id="rId4" Type="http://schemas.openxmlformats.org/officeDocument/2006/relationships/image" Target="../media/image19.jpeg"/></Relationships>
</file>

<file path=ppt/slides/_rels/slide32.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32.xml"/><Relationship Id="rId1" Type="http://schemas.openxmlformats.org/officeDocument/2006/relationships/slideLayout" Target="../slideLayouts/slideLayout14.xml"/></Relationships>
</file>

<file path=ppt/slides/_rels/slide33.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33.xml"/><Relationship Id="rId1" Type="http://schemas.openxmlformats.org/officeDocument/2006/relationships/slideLayout" Target="../slideLayouts/slideLayout14.xml"/><Relationship Id="rId4" Type="http://schemas.openxmlformats.org/officeDocument/2006/relationships/image" Target="../media/image35.jpeg"/></Relationships>
</file>

<file path=ppt/slides/_rels/slide34.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34.xml"/><Relationship Id="rId1" Type="http://schemas.openxmlformats.org/officeDocument/2006/relationships/slideLayout" Target="../slideLayouts/slideLayout14.xml"/></Relationships>
</file>

<file path=ppt/slides/_rels/slide35.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35.xml"/><Relationship Id="rId1" Type="http://schemas.openxmlformats.org/officeDocument/2006/relationships/slideLayout" Target="../slideLayouts/slideLayout14.xml"/></Relationships>
</file>

<file path=ppt/slides/_rels/slide36.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36.xml"/><Relationship Id="rId1" Type="http://schemas.openxmlformats.org/officeDocument/2006/relationships/slideLayout" Target="../slideLayouts/slideLayout14.xml"/></Relationships>
</file>

<file path=ppt/slides/_rels/slide37.xml.rels><?xml version="1.0" encoding="UTF-8" standalone="yes"?>
<Relationships xmlns="http://schemas.openxmlformats.org/package/2006/relationships"><Relationship Id="rId3" Type="http://schemas.openxmlformats.org/officeDocument/2006/relationships/image" Target="../media/image37.jpeg"/><Relationship Id="rId7" Type="http://schemas.openxmlformats.org/officeDocument/2006/relationships/image" Target="../media/image41.jpeg"/><Relationship Id="rId2" Type="http://schemas.openxmlformats.org/officeDocument/2006/relationships/notesSlide" Target="../notesSlides/notesSlide37.xml"/><Relationship Id="rId1" Type="http://schemas.openxmlformats.org/officeDocument/2006/relationships/slideLayout" Target="../slideLayouts/slideLayout14.xml"/><Relationship Id="rId6" Type="http://schemas.openxmlformats.org/officeDocument/2006/relationships/image" Target="../media/image40.jpeg"/><Relationship Id="rId5" Type="http://schemas.openxmlformats.org/officeDocument/2006/relationships/image" Target="../media/image39.jpeg"/><Relationship Id="rId4" Type="http://schemas.openxmlformats.org/officeDocument/2006/relationships/image" Target="../media/image38.jpeg"/></Relationships>
</file>

<file path=ppt/slides/_rels/slide38.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notesSlide" Target="../notesSlides/notesSlide38.xml"/><Relationship Id="rId1" Type="http://schemas.openxmlformats.org/officeDocument/2006/relationships/slideLayout" Target="../slideLayouts/slideLayout14.xml"/><Relationship Id="rId6" Type="http://schemas.openxmlformats.org/officeDocument/2006/relationships/image" Target="../media/image45.jpeg"/><Relationship Id="rId5" Type="http://schemas.openxmlformats.org/officeDocument/2006/relationships/image" Target="../media/image44.png"/><Relationship Id="rId4" Type="http://schemas.openxmlformats.org/officeDocument/2006/relationships/image" Target="../media/image43.jpeg"/></Relationships>
</file>

<file path=ppt/slides/_rels/slide39.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39.xml"/><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8" Type="http://schemas.openxmlformats.org/officeDocument/2006/relationships/image" Target="../media/image9.jpeg"/><Relationship Id="rId3" Type="http://schemas.openxmlformats.org/officeDocument/2006/relationships/image" Target="../media/image4.jpeg"/><Relationship Id="rId7" Type="http://schemas.openxmlformats.org/officeDocument/2006/relationships/image" Target="../media/image8.svg"/><Relationship Id="rId2" Type="http://schemas.openxmlformats.org/officeDocument/2006/relationships/notesSlide" Target="../notesSlides/notesSlide4.xml"/><Relationship Id="rId1" Type="http://schemas.openxmlformats.org/officeDocument/2006/relationships/slideLayout" Target="../slideLayouts/slideLayout13.xml"/><Relationship Id="rId6" Type="http://schemas.openxmlformats.org/officeDocument/2006/relationships/image" Target="../media/image7.png"/><Relationship Id="rId5" Type="http://schemas.openxmlformats.org/officeDocument/2006/relationships/image" Target="../media/image6.svg"/><Relationship Id="rId10" Type="http://schemas.openxmlformats.org/officeDocument/2006/relationships/image" Target="../media/image11.jpeg"/><Relationship Id="rId4" Type="http://schemas.openxmlformats.org/officeDocument/2006/relationships/image" Target="../media/image5.png"/><Relationship Id="rId9" Type="http://schemas.openxmlformats.org/officeDocument/2006/relationships/image" Target="../media/image10.jpeg"/></Relationships>
</file>

<file path=ppt/slides/_rels/slide40.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notesSlide" Target="../notesSlides/notesSlide40.xml"/><Relationship Id="rId1" Type="http://schemas.openxmlformats.org/officeDocument/2006/relationships/slideLayout" Target="../slideLayouts/slideLayout14.xml"/></Relationships>
</file>

<file path=ppt/slides/_rels/slide41.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notesSlide" Target="../notesSlides/notesSlide41.xml"/><Relationship Id="rId1" Type="http://schemas.openxmlformats.org/officeDocument/2006/relationships/slideLayout" Target="../slideLayouts/slideLayout14.xml"/></Relationships>
</file>

<file path=ppt/slides/_rels/slide42.xml.rels><?xml version="1.0" encoding="UTF-8" standalone="yes"?>
<Relationships xmlns="http://schemas.openxmlformats.org/package/2006/relationships"><Relationship Id="rId3" Type="http://schemas.openxmlformats.org/officeDocument/2006/relationships/image" Target="../media/image49.jpeg"/><Relationship Id="rId2" Type="http://schemas.openxmlformats.org/officeDocument/2006/relationships/image" Target="../media/image48.jpeg"/><Relationship Id="rId1" Type="http://schemas.openxmlformats.org/officeDocument/2006/relationships/slideLayout" Target="../slideLayouts/slideLayout14.xml"/><Relationship Id="rId5" Type="http://schemas.openxmlformats.org/officeDocument/2006/relationships/image" Target="../media/image51.jpeg"/><Relationship Id="rId4" Type="http://schemas.openxmlformats.org/officeDocument/2006/relationships/image" Target="../media/image50.jpeg"/></Relationships>
</file>

<file path=ppt/slides/_rels/slide43.xml.rels><?xml version="1.0" encoding="UTF-8" standalone="yes"?>
<Relationships xmlns="http://schemas.openxmlformats.org/package/2006/relationships"><Relationship Id="rId3" Type="http://schemas.openxmlformats.org/officeDocument/2006/relationships/image" Target="../media/image53.jpeg"/><Relationship Id="rId2" Type="http://schemas.openxmlformats.org/officeDocument/2006/relationships/image" Target="../media/image52.jpeg"/><Relationship Id="rId1" Type="http://schemas.openxmlformats.org/officeDocument/2006/relationships/slideLayout" Target="../slideLayouts/slideLayout14.xml"/></Relationships>
</file>

<file path=ppt/slides/_rels/slide44.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hyperlink" Target="https://dirtandgravel.psu.edu/education-training/webinars/past-webinars/" TargetMode="External"/><Relationship Id="rId1" Type="http://schemas.openxmlformats.org/officeDocument/2006/relationships/slideLayout" Target="../slideLayouts/slideLayout14.xml"/></Relationships>
</file>

<file path=ppt/slides/_rels/slide45.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hyperlink" Target="https://dirtandgravel.psu.edu/general-resources/dglvr-materials-calculator/" TargetMode="External"/><Relationship Id="rId1" Type="http://schemas.openxmlformats.org/officeDocument/2006/relationships/slideLayout" Target="../slideLayouts/slideLayout14.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47.xml.rels><?xml version="1.0" encoding="UTF-8" standalone="yes"?>
<Relationships xmlns="http://schemas.openxmlformats.org/package/2006/relationships"><Relationship Id="rId3" Type="http://schemas.openxmlformats.org/officeDocument/2006/relationships/image" Target="../media/image57.jpeg"/><Relationship Id="rId2" Type="http://schemas.openxmlformats.org/officeDocument/2006/relationships/image" Target="../media/image56.jpeg"/><Relationship Id="rId1" Type="http://schemas.openxmlformats.org/officeDocument/2006/relationships/slideLayout" Target="../slideLayouts/slideLayout14.xml"/><Relationship Id="rId6" Type="http://schemas.openxmlformats.org/officeDocument/2006/relationships/image" Target="../media/image59.jpeg"/><Relationship Id="rId5" Type="http://schemas.openxmlformats.org/officeDocument/2006/relationships/image" Target="../media/image37.jpeg"/><Relationship Id="rId4" Type="http://schemas.openxmlformats.org/officeDocument/2006/relationships/image" Target="../media/image58.png"/></Relationships>
</file>

<file path=ppt/slides/_rels/slide48.xml.rels><?xml version="1.0" encoding="UTF-8" standalone="yes"?>
<Relationships xmlns="http://schemas.openxmlformats.org/package/2006/relationships"><Relationship Id="rId3" Type="http://schemas.openxmlformats.org/officeDocument/2006/relationships/image" Target="../media/image60.jpeg"/><Relationship Id="rId2" Type="http://schemas.openxmlformats.org/officeDocument/2006/relationships/notesSlide" Target="../notesSlides/notesSlide42.xml"/><Relationship Id="rId1" Type="http://schemas.openxmlformats.org/officeDocument/2006/relationships/slideLayout" Target="../slideLayouts/slideLayout14.xml"/><Relationship Id="rId4" Type="http://schemas.openxmlformats.org/officeDocument/2006/relationships/image" Target="../media/image61.jpeg"/></Relationships>
</file>

<file path=ppt/slides/_rels/slide49.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43.xml"/><Relationship Id="rId1" Type="http://schemas.openxmlformats.org/officeDocument/2006/relationships/slideLayout" Target="../slideLayouts/slideLayout14.xml"/><Relationship Id="rId4" Type="http://schemas.openxmlformats.org/officeDocument/2006/relationships/image" Target="../media/image35.jpe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50.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notesSlide" Target="../notesSlides/notesSlide44.xml"/><Relationship Id="rId1" Type="http://schemas.openxmlformats.org/officeDocument/2006/relationships/slideLayout" Target="../slideLayouts/slideLayout14.xml"/></Relationships>
</file>

<file path=ppt/slides/_rels/slide51.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notesSlide" Target="../notesSlides/notesSlide45.xml"/><Relationship Id="rId1" Type="http://schemas.openxmlformats.org/officeDocument/2006/relationships/slideLayout" Target="../slideLayouts/slideLayout14.xml"/></Relationships>
</file>

<file path=ppt/slides/_rels/slide52.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46.xml"/><Relationship Id="rId1" Type="http://schemas.openxmlformats.org/officeDocument/2006/relationships/slideLayout" Target="../slideLayouts/slideLayout14.xml"/></Relationships>
</file>

<file path=ppt/slides/_rels/slide53.xml.rels><?xml version="1.0" encoding="UTF-8" standalone="yes"?>
<Relationships xmlns="http://schemas.openxmlformats.org/package/2006/relationships"><Relationship Id="rId3" Type="http://schemas.openxmlformats.org/officeDocument/2006/relationships/hyperlink" Target="https://dirtandgravel.psu.edu/pa-program-resources/program-specific-resources/blank-forms/" TargetMode="External"/><Relationship Id="rId2" Type="http://schemas.openxmlformats.org/officeDocument/2006/relationships/notesSlide" Target="../notesSlides/notesSlide47.xml"/><Relationship Id="rId1" Type="http://schemas.openxmlformats.org/officeDocument/2006/relationships/slideLayout" Target="../slideLayouts/slideLayout14.xml"/><Relationship Id="rId4" Type="http://schemas.openxmlformats.org/officeDocument/2006/relationships/image" Target="../media/image64.jpeg"/></Relationships>
</file>

<file path=ppt/slides/_rels/slide54.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notesSlide" Target="../notesSlides/notesSlide48.xml"/><Relationship Id="rId1" Type="http://schemas.openxmlformats.org/officeDocument/2006/relationships/slideLayout" Target="../slideLayouts/slideLayout14.xml"/></Relationships>
</file>

<file path=ppt/slides/_rels/slide55.xml.rels><?xml version="1.0" encoding="UTF-8" standalone="yes"?>
<Relationships xmlns="http://schemas.openxmlformats.org/package/2006/relationships"><Relationship Id="rId3" Type="http://schemas.openxmlformats.org/officeDocument/2006/relationships/image" Target="../media/image66.png"/><Relationship Id="rId2" Type="http://schemas.openxmlformats.org/officeDocument/2006/relationships/notesSlide" Target="../notesSlides/notesSlide49.xml"/><Relationship Id="rId1" Type="http://schemas.openxmlformats.org/officeDocument/2006/relationships/slideLayout" Target="../slideLayouts/slideLayout14.xml"/></Relationships>
</file>

<file path=ppt/slides/_rels/slide56.xml.rels><?xml version="1.0" encoding="UTF-8" standalone="yes"?>
<Relationships xmlns="http://schemas.openxmlformats.org/package/2006/relationships"><Relationship Id="rId3" Type="http://schemas.openxmlformats.org/officeDocument/2006/relationships/image" Target="../media/image67.jpeg"/><Relationship Id="rId2" Type="http://schemas.openxmlformats.org/officeDocument/2006/relationships/notesSlide" Target="../notesSlides/notesSlide50.xml"/><Relationship Id="rId1" Type="http://schemas.openxmlformats.org/officeDocument/2006/relationships/slideLayout" Target="../slideLayouts/slideLayout14.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58.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51.xml"/><Relationship Id="rId1" Type="http://schemas.openxmlformats.org/officeDocument/2006/relationships/slideLayout" Target="../slideLayouts/slideLayout14.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3" Type="http://schemas.openxmlformats.org/officeDocument/2006/relationships/hyperlink" Target="https://dirtandgravel.psu.edu/education-training/webinars/past-webinars/" TargetMode="External"/><Relationship Id="rId2" Type="http://schemas.openxmlformats.org/officeDocument/2006/relationships/notesSlide" Target="../notesSlides/notesSlide6.xml"/><Relationship Id="rId1" Type="http://schemas.openxmlformats.org/officeDocument/2006/relationships/slideLayout" Target="../slideLayouts/slideLayout13.xml"/><Relationship Id="rId4" Type="http://schemas.openxmlformats.org/officeDocument/2006/relationships/image" Target="../media/image12.png"/></Relationships>
</file>

<file path=ppt/slides/_rels/slide60.xml.rels><?xml version="1.0" encoding="UTF-8" standalone="yes"?>
<Relationships xmlns="http://schemas.openxmlformats.org/package/2006/relationships"><Relationship Id="rId3" Type="http://schemas.openxmlformats.org/officeDocument/2006/relationships/image" Target="../media/image68.png"/><Relationship Id="rId2" Type="http://schemas.openxmlformats.org/officeDocument/2006/relationships/hyperlink" Target="https://dirtandgravel.psu.edu/education-training/webinars/past-webinars/" TargetMode="External"/><Relationship Id="rId1" Type="http://schemas.openxmlformats.org/officeDocument/2006/relationships/slideLayout" Target="../slideLayouts/slideLayout14.xml"/><Relationship Id="rId4" Type="http://schemas.openxmlformats.org/officeDocument/2006/relationships/image" Target="../media/image69.jpeg"/></Relationships>
</file>

<file path=ppt/slides/_rels/slide61.xml.rels><?xml version="1.0" encoding="UTF-8" standalone="yes"?>
<Relationships xmlns="http://schemas.openxmlformats.org/package/2006/relationships"><Relationship Id="rId3" Type="http://schemas.openxmlformats.org/officeDocument/2006/relationships/image" Target="../media/image18.jpeg"/><Relationship Id="rId7" Type="http://schemas.openxmlformats.org/officeDocument/2006/relationships/image" Target="../media/image22.jpeg"/><Relationship Id="rId2" Type="http://schemas.openxmlformats.org/officeDocument/2006/relationships/notesSlide" Target="../notesSlides/notesSlide52.xml"/><Relationship Id="rId1" Type="http://schemas.openxmlformats.org/officeDocument/2006/relationships/slideLayout" Target="../slideLayouts/slideLayout13.xml"/><Relationship Id="rId6" Type="http://schemas.openxmlformats.org/officeDocument/2006/relationships/image" Target="../media/image21.jpeg"/><Relationship Id="rId5" Type="http://schemas.openxmlformats.org/officeDocument/2006/relationships/image" Target="../media/image20.jpeg"/><Relationship Id="rId4" Type="http://schemas.openxmlformats.org/officeDocument/2006/relationships/image" Target="../media/image19.jpeg"/></Relationships>
</file>

<file path=ppt/slides/_rels/slide62.xml.rels><?xml version="1.0" encoding="UTF-8" standalone="yes"?>
<Relationships xmlns="http://schemas.openxmlformats.org/package/2006/relationships"><Relationship Id="rId3" Type="http://schemas.openxmlformats.org/officeDocument/2006/relationships/image" Target="../media/image70.jpeg"/><Relationship Id="rId2" Type="http://schemas.openxmlformats.org/officeDocument/2006/relationships/notesSlide" Target="../notesSlides/notesSlide53.xml"/><Relationship Id="rId1" Type="http://schemas.openxmlformats.org/officeDocument/2006/relationships/slideLayout" Target="../slideLayouts/slideLayout14.xml"/><Relationship Id="rId6" Type="http://schemas.openxmlformats.org/officeDocument/2006/relationships/image" Target="../media/image73.jpeg"/><Relationship Id="rId5" Type="http://schemas.openxmlformats.org/officeDocument/2006/relationships/image" Target="../media/image72.jpeg"/><Relationship Id="rId4" Type="http://schemas.openxmlformats.org/officeDocument/2006/relationships/image" Target="../media/image71.jpeg"/></Relationships>
</file>

<file path=ppt/slides/_rels/slide63.xml.rels><?xml version="1.0" encoding="UTF-8" standalone="yes"?>
<Relationships xmlns="http://schemas.openxmlformats.org/package/2006/relationships"><Relationship Id="rId3" Type="http://schemas.openxmlformats.org/officeDocument/2006/relationships/image" Target="../media/image74.jpeg"/><Relationship Id="rId2" Type="http://schemas.openxmlformats.org/officeDocument/2006/relationships/notesSlide" Target="../notesSlides/notesSlide54.xml"/><Relationship Id="rId1" Type="http://schemas.openxmlformats.org/officeDocument/2006/relationships/slideLayout" Target="../slideLayouts/slideLayout14.xml"/></Relationships>
</file>

<file path=ppt/slides/_rels/slide64.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55.xml"/><Relationship Id="rId1" Type="http://schemas.openxmlformats.org/officeDocument/2006/relationships/slideLayout" Target="../slideLayouts/slideLayout13.xml"/></Relationships>
</file>

<file path=ppt/slides/_rels/slide65.xml.rels><?xml version="1.0" encoding="UTF-8" standalone="yes"?>
<Relationships xmlns="http://schemas.openxmlformats.org/package/2006/relationships"><Relationship Id="rId3" Type="http://schemas.openxmlformats.org/officeDocument/2006/relationships/image" Target="../media/image75.png"/><Relationship Id="rId2" Type="http://schemas.openxmlformats.org/officeDocument/2006/relationships/notesSlide" Target="../notesSlides/notesSlide56.xml"/><Relationship Id="rId1" Type="http://schemas.openxmlformats.org/officeDocument/2006/relationships/slideLayout" Target="../slideLayouts/slideLayout14.xml"/></Relationships>
</file>

<file path=ppt/slides/_rels/slide66.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57.xml"/><Relationship Id="rId1" Type="http://schemas.openxmlformats.org/officeDocument/2006/relationships/slideLayout" Target="../slideLayouts/slideLayout13.xml"/></Relationships>
</file>

<file path=ppt/slides/_rels/slide67.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58.xml"/><Relationship Id="rId1" Type="http://schemas.openxmlformats.org/officeDocument/2006/relationships/slideLayout" Target="../slideLayouts/slideLayout14.xml"/></Relationships>
</file>

<file path=ppt/slides/_rels/slide68.xml.rels><?xml version="1.0" encoding="UTF-8" standalone="yes"?>
<Relationships xmlns="http://schemas.openxmlformats.org/package/2006/relationships"><Relationship Id="rId8" Type="http://schemas.openxmlformats.org/officeDocument/2006/relationships/image" Target="../media/image81.png"/><Relationship Id="rId3" Type="http://schemas.openxmlformats.org/officeDocument/2006/relationships/image" Target="../media/image76.png"/><Relationship Id="rId7" Type="http://schemas.openxmlformats.org/officeDocument/2006/relationships/image" Target="../media/image80.png"/><Relationship Id="rId12" Type="http://schemas.openxmlformats.org/officeDocument/2006/relationships/image" Target="../media/image85.jpeg"/><Relationship Id="rId2" Type="http://schemas.openxmlformats.org/officeDocument/2006/relationships/notesSlide" Target="../notesSlides/notesSlide59.xml"/><Relationship Id="rId1" Type="http://schemas.openxmlformats.org/officeDocument/2006/relationships/slideLayout" Target="../slideLayouts/slideLayout14.xml"/><Relationship Id="rId6" Type="http://schemas.openxmlformats.org/officeDocument/2006/relationships/image" Target="../media/image79.png"/><Relationship Id="rId11" Type="http://schemas.openxmlformats.org/officeDocument/2006/relationships/image" Target="../media/image84.jpeg"/><Relationship Id="rId5" Type="http://schemas.openxmlformats.org/officeDocument/2006/relationships/image" Target="../media/image78.png"/><Relationship Id="rId10" Type="http://schemas.openxmlformats.org/officeDocument/2006/relationships/image" Target="../media/image83.jpeg"/><Relationship Id="rId4" Type="http://schemas.openxmlformats.org/officeDocument/2006/relationships/image" Target="../media/image77.jpeg"/><Relationship Id="rId9" Type="http://schemas.openxmlformats.org/officeDocument/2006/relationships/image" Target="../media/image82.jpeg"/></Relationships>
</file>

<file path=ppt/slides/_rels/slide69.xml.rels><?xml version="1.0" encoding="UTF-8" standalone="yes"?>
<Relationships xmlns="http://schemas.openxmlformats.org/package/2006/relationships"><Relationship Id="rId8" Type="http://schemas.openxmlformats.org/officeDocument/2006/relationships/image" Target="../media/image81.png"/><Relationship Id="rId3" Type="http://schemas.openxmlformats.org/officeDocument/2006/relationships/image" Target="../media/image76.png"/><Relationship Id="rId7" Type="http://schemas.openxmlformats.org/officeDocument/2006/relationships/image" Target="../media/image80.png"/><Relationship Id="rId12" Type="http://schemas.openxmlformats.org/officeDocument/2006/relationships/image" Target="../media/image85.jpeg"/><Relationship Id="rId2" Type="http://schemas.openxmlformats.org/officeDocument/2006/relationships/notesSlide" Target="../notesSlides/notesSlide60.xml"/><Relationship Id="rId1" Type="http://schemas.openxmlformats.org/officeDocument/2006/relationships/slideLayout" Target="../slideLayouts/slideLayout14.xml"/><Relationship Id="rId6" Type="http://schemas.openxmlformats.org/officeDocument/2006/relationships/image" Target="../media/image79.png"/><Relationship Id="rId11" Type="http://schemas.openxmlformats.org/officeDocument/2006/relationships/image" Target="../media/image84.jpeg"/><Relationship Id="rId5" Type="http://schemas.openxmlformats.org/officeDocument/2006/relationships/image" Target="../media/image78.png"/><Relationship Id="rId10" Type="http://schemas.openxmlformats.org/officeDocument/2006/relationships/image" Target="../media/image83.jpeg"/><Relationship Id="rId4" Type="http://schemas.openxmlformats.org/officeDocument/2006/relationships/image" Target="../media/image77.jpeg"/><Relationship Id="rId9" Type="http://schemas.openxmlformats.org/officeDocument/2006/relationships/image" Target="../media/image82.jpeg"/></Relationships>
</file>

<file path=ppt/slides/_rels/slide7.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7.xml"/><Relationship Id="rId1" Type="http://schemas.openxmlformats.org/officeDocument/2006/relationships/slideLayout" Target="../slideLayouts/slideLayout13.xml"/><Relationship Id="rId4" Type="http://schemas.openxmlformats.org/officeDocument/2006/relationships/image" Target="../media/image14.jpeg"/></Relationships>
</file>

<file path=ppt/slides/_rels/slide70.xml.rels><?xml version="1.0" encoding="UTF-8" standalone="yes"?>
<Relationships xmlns="http://schemas.openxmlformats.org/package/2006/relationships"><Relationship Id="rId3" Type="http://schemas.openxmlformats.org/officeDocument/2006/relationships/image" Target="../media/image86.jpeg"/><Relationship Id="rId2" Type="http://schemas.openxmlformats.org/officeDocument/2006/relationships/notesSlide" Target="../notesSlides/notesSlide61.xml"/><Relationship Id="rId1" Type="http://schemas.openxmlformats.org/officeDocument/2006/relationships/slideLayout" Target="../slideLayouts/slideLayout14.xml"/><Relationship Id="rId5" Type="http://schemas.openxmlformats.org/officeDocument/2006/relationships/image" Target="../media/image88.jpeg"/><Relationship Id="rId4" Type="http://schemas.openxmlformats.org/officeDocument/2006/relationships/image" Target="../media/image87.jpeg"/></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14.xml"/></Relationships>
</file>

<file path=ppt/slides/_rels/slide72.xml.rels><?xml version="1.0" encoding="UTF-8" standalone="yes"?>
<Relationships xmlns="http://schemas.openxmlformats.org/package/2006/relationships"><Relationship Id="rId3" Type="http://schemas.openxmlformats.org/officeDocument/2006/relationships/image" Target="../media/image89.jpeg"/><Relationship Id="rId2" Type="http://schemas.openxmlformats.org/officeDocument/2006/relationships/notesSlide" Target="../notesSlides/notesSlide63.xml"/><Relationship Id="rId1" Type="http://schemas.openxmlformats.org/officeDocument/2006/relationships/slideLayout" Target="../slideLayouts/slideLayout13.xml"/></Relationships>
</file>

<file path=ppt/slides/_rels/slide73.xml.rels><?xml version="1.0" encoding="UTF-8" standalone="yes"?>
<Relationships xmlns="http://schemas.openxmlformats.org/package/2006/relationships"><Relationship Id="rId3" Type="http://schemas.openxmlformats.org/officeDocument/2006/relationships/image" Target="../media/image90.jpeg"/><Relationship Id="rId2" Type="http://schemas.openxmlformats.org/officeDocument/2006/relationships/notesSlide" Target="../notesSlides/notesSlide64.xml"/><Relationship Id="rId1" Type="http://schemas.openxmlformats.org/officeDocument/2006/relationships/slideLayout" Target="../slideLayouts/slideLayout13.xml"/></Relationships>
</file>

<file path=ppt/slides/_rels/slide74.xml.rels><?xml version="1.0" encoding="UTF-8" standalone="yes"?>
<Relationships xmlns="http://schemas.openxmlformats.org/package/2006/relationships"><Relationship Id="rId3" Type="http://schemas.openxmlformats.org/officeDocument/2006/relationships/image" Target="../media/image91.png"/><Relationship Id="rId2" Type="http://schemas.openxmlformats.org/officeDocument/2006/relationships/notesSlide" Target="../notesSlides/notesSlide65.xml"/><Relationship Id="rId1" Type="http://schemas.openxmlformats.org/officeDocument/2006/relationships/slideLayout" Target="../slideLayouts/slideLayout14.xml"/></Relationships>
</file>

<file path=ppt/slides/_rels/slide7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66.xml"/><Relationship Id="rId1" Type="http://schemas.openxmlformats.org/officeDocument/2006/relationships/slideLayout" Target="../slideLayouts/slideLayout14.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13.xml"/></Relationships>
</file>

<file path=ppt/slides/_rels/slide77.xml.rels><?xml version="1.0" encoding="UTF-8" standalone="yes"?>
<Relationships xmlns="http://schemas.openxmlformats.org/package/2006/relationships"><Relationship Id="rId8" Type="http://schemas.openxmlformats.org/officeDocument/2006/relationships/image" Target="../media/image9.jpeg"/><Relationship Id="rId3" Type="http://schemas.openxmlformats.org/officeDocument/2006/relationships/image" Target="../media/image4.jpeg"/><Relationship Id="rId7" Type="http://schemas.openxmlformats.org/officeDocument/2006/relationships/image" Target="../media/image8.svg"/><Relationship Id="rId2" Type="http://schemas.openxmlformats.org/officeDocument/2006/relationships/notesSlide" Target="../notesSlides/notesSlide68.xml"/><Relationship Id="rId1" Type="http://schemas.openxmlformats.org/officeDocument/2006/relationships/slideLayout" Target="../slideLayouts/slideLayout13.xml"/><Relationship Id="rId6" Type="http://schemas.openxmlformats.org/officeDocument/2006/relationships/image" Target="../media/image7.png"/><Relationship Id="rId11" Type="http://schemas.openxmlformats.org/officeDocument/2006/relationships/hyperlink" Target="mailto:shlaw@pa.gov" TargetMode="External"/><Relationship Id="rId5" Type="http://schemas.openxmlformats.org/officeDocument/2006/relationships/image" Target="../media/image6.svg"/><Relationship Id="rId10" Type="http://schemas.openxmlformats.org/officeDocument/2006/relationships/image" Target="../media/image11.jpeg"/><Relationship Id="rId4" Type="http://schemas.openxmlformats.org/officeDocument/2006/relationships/image" Target="../media/image5.png"/><Relationship Id="rId9" Type="http://schemas.openxmlformats.org/officeDocument/2006/relationships/image" Target="../media/image10.jpeg"/></Relationships>
</file>

<file path=ppt/slides/_rels/slide8.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8.xml"/><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9.xml"/><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8FB1636C-AE18-4694-BD8B-57A3FB08BBEB}"/>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l="-1"/>
          <a:stretch/>
        </p:blipFill>
        <p:spPr>
          <a:xfrm>
            <a:off x="-1" y="0"/>
            <a:ext cx="12192001" cy="6858000"/>
          </a:xfrm>
          <a:prstGeom prst="rect">
            <a:avLst/>
          </a:prstGeom>
        </p:spPr>
      </p:pic>
      <p:sp>
        <p:nvSpPr>
          <p:cNvPr id="15" name="TextBox 14">
            <a:extLst>
              <a:ext uri="{FF2B5EF4-FFF2-40B4-BE49-F238E27FC236}">
                <a16:creationId xmlns:a16="http://schemas.microsoft.com/office/drawing/2014/main" id="{E0FD8E9E-716E-473F-9384-D9840E292D83}"/>
              </a:ext>
            </a:extLst>
          </p:cNvPr>
          <p:cNvSpPr txBox="1"/>
          <p:nvPr/>
        </p:nvSpPr>
        <p:spPr>
          <a:xfrm>
            <a:off x="79970" y="62767"/>
            <a:ext cx="2578170" cy="2175082"/>
          </a:xfrm>
          <a:prstGeom prst="rect">
            <a:avLst/>
          </a:prstGeom>
          <a:solidFill>
            <a:srgbClr val="003D78">
              <a:alpha val="65000"/>
            </a:srgbClr>
          </a:solidFill>
        </p:spPr>
        <p:txBody>
          <a:bodyPr wrap="square" lIns="121727" tIns="60864" rIns="121727" bIns="60864" rtlCol="0" anchor="ctr" anchorCtr="0">
            <a:spAutoFit/>
          </a:bodyPr>
          <a:lstStyle/>
          <a:p>
            <a:pPr marL="0" marR="0" lvl="0" indent="0" algn="ctr" defTabSz="1217288" rtl="0" eaLnBrk="1" fontAlgn="auto" latinLnBrk="0" hangingPunct="1">
              <a:lnSpc>
                <a:spcPct val="100000"/>
              </a:lnSpc>
              <a:spcBef>
                <a:spcPts val="0"/>
              </a:spcBef>
              <a:spcAft>
                <a:spcPts val="0"/>
              </a:spcAft>
              <a:buClrTx/>
              <a:buSzTx/>
              <a:buFontTx/>
              <a:buNone/>
              <a:tabLst/>
              <a:defRPr/>
            </a:pPr>
            <a:r>
              <a:rPr kumimoji="0" lang="en-US" sz="2667" b="0" i="0" u="none" strike="noStrike" kern="0" cap="none" spc="0" normalizeH="0" baseline="0" noProof="0" dirty="0">
                <a:ln>
                  <a:noFill/>
                </a:ln>
                <a:solidFill>
                  <a:srgbClr val="FFFFFF"/>
                </a:solidFill>
                <a:effectLst/>
                <a:uLnTx/>
                <a:uFillTx/>
                <a:latin typeface="Gill Sans MT"/>
                <a:ea typeface="+mn-ea"/>
                <a:cs typeface="+mn-cs"/>
              </a:rPr>
              <a:t>Dirt, Gravel, and Low Volume Road (DGLVR) Program</a:t>
            </a:r>
          </a:p>
          <a:p>
            <a:pPr marL="0" marR="0" lvl="0" indent="0" algn="ctr" defTabSz="1217288" rtl="0" eaLnBrk="1" fontAlgn="auto" latinLnBrk="0" hangingPunct="1">
              <a:lnSpc>
                <a:spcPct val="100000"/>
              </a:lnSpc>
              <a:spcBef>
                <a:spcPts val="0"/>
              </a:spcBef>
              <a:spcAft>
                <a:spcPts val="0"/>
              </a:spcAft>
              <a:buClrTx/>
              <a:buSzTx/>
              <a:buFontTx/>
              <a:buNone/>
              <a:tabLst/>
              <a:defRPr/>
            </a:pPr>
            <a:r>
              <a:rPr kumimoji="0" lang="en-US" sz="2667" b="0" i="0" u="none" strike="noStrike" kern="0" cap="none" spc="0" normalizeH="0" baseline="0" noProof="0" dirty="0">
                <a:ln>
                  <a:noFill/>
                </a:ln>
                <a:solidFill>
                  <a:srgbClr val="FFFFFF"/>
                </a:solidFill>
                <a:effectLst/>
                <a:uLnTx/>
                <a:uFillTx/>
                <a:latin typeface="Gill Sans MT"/>
                <a:ea typeface="+mn-ea"/>
                <a:cs typeface="+mn-cs"/>
              </a:rPr>
              <a:t>2/28/2023</a:t>
            </a:r>
            <a:endParaRPr kumimoji="0" lang="en-US" sz="4000" b="0" i="0" u="none" strike="noStrike" kern="0" cap="none" spc="0" normalizeH="0" baseline="0" noProof="0" dirty="0">
              <a:ln>
                <a:noFill/>
              </a:ln>
              <a:solidFill>
                <a:srgbClr val="FFFFFF"/>
              </a:solidFill>
              <a:effectLst/>
              <a:uLnTx/>
              <a:uFillTx/>
              <a:latin typeface="Gill Sans MT"/>
              <a:ea typeface="+mn-ea"/>
              <a:cs typeface="+mn-cs"/>
            </a:endParaRPr>
          </a:p>
        </p:txBody>
      </p:sp>
      <p:sp>
        <p:nvSpPr>
          <p:cNvPr id="2" name="AutoShape 2" descr="Tumbleweed Sticker for iOS &amp; Android | GIPHY">
            <a:extLst>
              <a:ext uri="{FF2B5EF4-FFF2-40B4-BE49-F238E27FC236}">
                <a16:creationId xmlns:a16="http://schemas.microsoft.com/office/drawing/2014/main" id="{A86E6403-D933-4C66-B8F0-F3F9ABDEC0B1}"/>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1" name="Rectangle 10">
            <a:extLst>
              <a:ext uri="{FF2B5EF4-FFF2-40B4-BE49-F238E27FC236}">
                <a16:creationId xmlns:a16="http://schemas.microsoft.com/office/drawing/2014/main" id="{CCF9BB63-A70F-4BC2-B991-6D08FEE0F603}"/>
              </a:ext>
            </a:extLst>
          </p:cNvPr>
          <p:cNvSpPr/>
          <p:nvPr/>
        </p:nvSpPr>
        <p:spPr>
          <a:xfrm>
            <a:off x="9195992" y="4916774"/>
            <a:ext cx="2956068" cy="1875912"/>
          </a:xfrm>
          <a:prstGeom prst="rect">
            <a:avLst/>
          </a:prstGeom>
          <a:solidFill>
            <a:srgbClr val="003D78">
              <a:lumMod val="75000"/>
              <a:alpha val="64000"/>
            </a:srgbClr>
          </a:solidFill>
          <a:ln w="25400" cap="flat" cmpd="sng" algn="ctr">
            <a:noFill/>
            <a:prstDash val="solid"/>
          </a:ln>
          <a:effectLst/>
        </p:spPr>
        <p:txBody>
          <a:bodyPr tIns="0" rtlCol="0" anchor="t" anchorCtr="0"/>
          <a:lstStyle/>
          <a:p>
            <a:pPr marL="0" marR="0" lvl="0" indent="0" algn="ctr" defTabSz="1219170" rtl="0" eaLnBrk="1" fontAlgn="auto" latinLnBrk="0" hangingPunct="1">
              <a:lnSpc>
                <a:spcPct val="100000"/>
              </a:lnSpc>
              <a:spcBef>
                <a:spcPct val="20000"/>
              </a:spcBef>
              <a:spcAft>
                <a:spcPts val="0"/>
              </a:spcAft>
              <a:buClrTx/>
              <a:buSzTx/>
              <a:buFontTx/>
              <a:buNone/>
              <a:tabLst/>
              <a:defRPr/>
            </a:pPr>
            <a:r>
              <a:rPr kumimoji="0" lang="en-US" sz="1867" b="0" i="0" u="none" strike="noStrike" kern="1200" cap="none" spc="0" normalizeH="0" baseline="0" noProof="0" dirty="0">
                <a:ln>
                  <a:noFill/>
                </a:ln>
                <a:solidFill>
                  <a:srgbClr val="FFFFFF"/>
                </a:solidFill>
                <a:effectLst/>
                <a:uLnTx/>
                <a:uFillTx/>
                <a:latin typeface="Gill Sans MT"/>
                <a:ea typeface="+mn-ea"/>
                <a:cs typeface="+mn-cs"/>
              </a:rPr>
              <a:t>SCC</a:t>
            </a:r>
          </a:p>
          <a:p>
            <a:pPr marL="0" marR="0" lvl="0" indent="0" algn="ctr" defTabSz="1219170" rtl="0" eaLnBrk="1" fontAlgn="auto" latinLnBrk="0" hangingPunct="1">
              <a:lnSpc>
                <a:spcPct val="100000"/>
              </a:lnSpc>
              <a:spcBef>
                <a:spcPct val="20000"/>
              </a:spcBef>
              <a:spcAft>
                <a:spcPts val="0"/>
              </a:spcAft>
              <a:buClrTx/>
              <a:buSzTx/>
              <a:buFontTx/>
              <a:buNone/>
              <a:tabLst/>
              <a:defRPr/>
            </a:pPr>
            <a:r>
              <a:rPr kumimoji="0" lang="en-US" sz="1867" b="0" i="0" u="none" strike="noStrike" kern="1200" cap="none" spc="0" normalizeH="0" baseline="0" noProof="0" dirty="0">
                <a:ln>
                  <a:noFill/>
                </a:ln>
                <a:solidFill>
                  <a:srgbClr val="FFFFFF"/>
                </a:solidFill>
                <a:effectLst/>
                <a:uLnTx/>
                <a:uFillTx/>
                <a:latin typeface="Gill Sans MT"/>
                <a:ea typeface="+mn-ea"/>
                <a:cs typeface="+mn-cs"/>
              </a:rPr>
              <a:t>Sherri Law</a:t>
            </a:r>
          </a:p>
          <a:p>
            <a:pPr marL="0" marR="0" lvl="0" indent="0" algn="ctr" defTabSz="1219170" rtl="0" eaLnBrk="1" fontAlgn="auto" latinLnBrk="0" hangingPunct="1">
              <a:lnSpc>
                <a:spcPct val="100000"/>
              </a:lnSpc>
              <a:spcBef>
                <a:spcPct val="20000"/>
              </a:spcBef>
              <a:spcAft>
                <a:spcPts val="0"/>
              </a:spcAft>
              <a:buClrTx/>
              <a:buSzTx/>
              <a:buFontTx/>
              <a:buNone/>
              <a:tabLst/>
              <a:defRPr/>
            </a:pPr>
            <a:r>
              <a:rPr kumimoji="0" lang="en-US" sz="1867" b="0" i="0" u="sng" strike="noStrike" kern="1200" cap="none" spc="0" normalizeH="0" baseline="0" noProof="0" dirty="0">
                <a:ln>
                  <a:noFill/>
                </a:ln>
                <a:solidFill>
                  <a:srgbClr val="FFFFFF"/>
                </a:solidFill>
                <a:effectLst/>
                <a:uLnTx/>
                <a:uFillTx/>
                <a:latin typeface="Gill Sans MT"/>
                <a:ea typeface="+mn-ea"/>
                <a:cs typeface="+mn-cs"/>
              </a:rPr>
              <a:t>shlaw@pa.gov</a:t>
            </a:r>
          </a:p>
          <a:p>
            <a:pPr marL="0" marR="0" lvl="0" indent="0" algn="ctr" defTabSz="1219170" rtl="0" eaLnBrk="1" fontAlgn="auto" latinLnBrk="0" hangingPunct="1">
              <a:lnSpc>
                <a:spcPct val="100000"/>
              </a:lnSpc>
              <a:spcBef>
                <a:spcPct val="20000"/>
              </a:spcBef>
              <a:spcAft>
                <a:spcPts val="0"/>
              </a:spcAft>
              <a:buClrTx/>
              <a:buSzTx/>
              <a:buFontTx/>
              <a:buNone/>
              <a:tabLst/>
              <a:defRPr/>
            </a:pPr>
            <a:r>
              <a:rPr kumimoji="0" lang="en-US" sz="900" b="0" i="0" u="none" strike="noStrike" kern="1200" cap="none" spc="0" normalizeH="0" baseline="0" noProof="0" dirty="0">
                <a:ln>
                  <a:noFill/>
                </a:ln>
                <a:solidFill>
                  <a:srgbClr val="FFFFFF"/>
                </a:solidFill>
                <a:effectLst/>
                <a:uLnTx/>
                <a:uFillTx/>
                <a:latin typeface="Gill Sans MT"/>
                <a:ea typeface="+mn-ea"/>
                <a:cs typeface="+mn-cs"/>
              </a:rPr>
              <a:t>   </a:t>
            </a:r>
          </a:p>
          <a:p>
            <a:pPr marL="0" marR="0" lvl="0" indent="0" algn="ctr" defTabSz="1219170" rtl="0" eaLnBrk="1" fontAlgn="auto" latinLnBrk="0" hangingPunct="1">
              <a:lnSpc>
                <a:spcPct val="100000"/>
              </a:lnSpc>
              <a:spcBef>
                <a:spcPct val="20000"/>
              </a:spcBef>
              <a:spcAft>
                <a:spcPts val="0"/>
              </a:spcAft>
              <a:buClrTx/>
              <a:buSzTx/>
              <a:buFontTx/>
              <a:buNone/>
              <a:tabLst/>
              <a:defRPr/>
            </a:pPr>
            <a:endParaRPr kumimoji="0" lang="en-US" sz="533" b="0" i="0" u="none" strike="noStrike" kern="1200" cap="none" spc="0" normalizeH="0" baseline="0" noProof="0" dirty="0">
              <a:ln>
                <a:noFill/>
              </a:ln>
              <a:solidFill>
                <a:srgbClr val="FFFFFF"/>
              </a:solidFill>
              <a:effectLst/>
              <a:uLnTx/>
              <a:uFillTx/>
              <a:latin typeface="Gill Sans MT"/>
              <a:ea typeface="+mn-ea"/>
              <a:cs typeface="+mn-cs"/>
            </a:endParaRPr>
          </a:p>
          <a:p>
            <a:pPr marL="0" marR="0" lvl="0" indent="0" algn="ctr" defTabSz="1219170" rtl="0" eaLnBrk="1" fontAlgn="auto" latinLnBrk="0" hangingPunct="1">
              <a:lnSpc>
                <a:spcPct val="100000"/>
              </a:lnSpc>
              <a:spcBef>
                <a:spcPct val="20000"/>
              </a:spcBef>
              <a:spcAft>
                <a:spcPts val="0"/>
              </a:spcAft>
              <a:buClrTx/>
              <a:buSzTx/>
              <a:buFontTx/>
              <a:buNone/>
              <a:tabLst/>
              <a:defRPr/>
            </a:pPr>
            <a:r>
              <a:rPr kumimoji="0" lang="en-US" sz="900" b="0" i="0" u="none" strike="noStrike" kern="1200" cap="none" spc="0" normalizeH="0" baseline="0" noProof="0" dirty="0">
                <a:ln>
                  <a:noFill/>
                </a:ln>
                <a:solidFill>
                  <a:srgbClr val="FFFFFF"/>
                </a:solidFill>
                <a:effectLst/>
                <a:uLnTx/>
                <a:uFillTx/>
                <a:latin typeface="Gill Sans MT"/>
                <a:ea typeface="+mn-ea"/>
                <a:cs typeface="+mn-cs"/>
              </a:rPr>
              <a:t>      </a:t>
            </a:r>
            <a:endParaRPr kumimoji="0" lang="en-US" sz="1867" b="0" i="0" u="none" strike="noStrike" kern="1200" cap="none" spc="0" normalizeH="0" baseline="0" noProof="0" dirty="0">
              <a:ln>
                <a:noFill/>
              </a:ln>
              <a:solidFill>
                <a:srgbClr val="FFFFFF"/>
              </a:solidFill>
              <a:effectLst/>
              <a:uLnTx/>
              <a:uFillTx/>
              <a:latin typeface="Gill Sans MT"/>
              <a:ea typeface="+mn-ea"/>
              <a:cs typeface="+mn-cs"/>
            </a:endParaRPr>
          </a:p>
        </p:txBody>
      </p:sp>
      <p:sp>
        <p:nvSpPr>
          <p:cNvPr id="12" name="TextBox 11">
            <a:extLst>
              <a:ext uri="{FF2B5EF4-FFF2-40B4-BE49-F238E27FC236}">
                <a16:creationId xmlns:a16="http://schemas.microsoft.com/office/drawing/2014/main" id="{4F526BC3-D6C4-4E91-931F-61AE800C45A4}"/>
              </a:ext>
            </a:extLst>
          </p:cNvPr>
          <p:cNvSpPr txBox="1"/>
          <p:nvPr/>
        </p:nvSpPr>
        <p:spPr>
          <a:xfrm>
            <a:off x="2936234" y="62767"/>
            <a:ext cx="7643161" cy="676915"/>
          </a:xfrm>
          <a:prstGeom prst="rect">
            <a:avLst/>
          </a:prstGeom>
          <a:solidFill>
            <a:srgbClr val="003D78">
              <a:alpha val="65000"/>
            </a:srgbClr>
          </a:solidFill>
        </p:spPr>
        <p:txBody>
          <a:bodyPr wrap="square" lIns="121727" tIns="60864" rIns="121727" bIns="60864" rtlCol="0" anchor="t">
            <a:spAutoFit/>
          </a:bodyPr>
          <a:lstStyle/>
          <a:p>
            <a:pPr marL="0" marR="0" lvl="0" indent="0" algn="ctr" defTabSz="1217288" rtl="0" eaLnBrk="1" fontAlgn="auto" latinLnBrk="0" hangingPunct="1">
              <a:lnSpc>
                <a:spcPct val="100000"/>
              </a:lnSpc>
              <a:spcBef>
                <a:spcPts val="0"/>
              </a:spcBef>
              <a:spcAft>
                <a:spcPts val="0"/>
              </a:spcAft>
              <a:buClrTx/>
              <a:buSzTx/>
              <a:buFontTx/>
              <a:buNone/>
              <a:tabLst/>
              <a:defRPr/>
            </a:pPr>
            <a:r>
              <a:rPr kumimoji="0" lang="en-US" sz="3600" b="0" i="0" u="none" strike="noStrike" kern="0" cap="none" spc="0" normalizeH="0" baseline="0" noProof="0" dirty="0">
                <a:ln>
                  <a:noFill/>
                </a:ln>
                <a:solidFill>
                  <a:srgbClr val="FFFFFF"/>
                </a:solidFill>
                <a:effectLst/>
                <a:uLnTx/>
                <a:uFillTx/>
                <a:latin typeface="Gill Sans MT"/>
                <a:ea typeface="+mn-ea"/>
                <a:cs typeface="+mn-cs"/>
              </a:rPr>
              <a:t>Reviewing Grant Applications</a:t>
            </a:r>
          </a:p>
        </p:txBody>
      </p:sp>
      <p:sp>
        <p:nvSpPr>
          <p:cNvPr id="16" name="TextBox 15">
            <a:extLst>
              <a:ext uri="{FF2B5EF4-FFF2-40B4-BE49-F238E27FC236}">
                <a16:creationId xmlns:a16="http://schemas.microsoft.com/office/drawing/2014/main" id="{AAD73C28-A002-4BC5-A20C-9F7A72D336B4}"/>
              </a:ext>
            </a:extLst>
          </p:cNvPr>
          <p:cNvSpPr txBox="1"/>
          <p:nvPr/>
        </p:nvSpPr>
        <p:spPr>
          <a:xfrm>
            <a:off x="209520" y="5684884"/>
            <a:ext cx="8776951" cy="1107802"/>
          </a:xfrm>
          <a:prstGeom prst="rect">
            <a:avLst/>
          </a:prstGeom>
          <a:solidFill>
            <a:srgbClr val="003D78">
              <a:alpha val="65000"/>
            </a:srgbClr>
          </a:solidFill>
        </p:spPr>
        <p:txBody>
          <a:bodyPr wrap="square" lIns="121727" tIns="60864" rIns="121727" bIns="60864" rtlCol="0" anchor="ctr" anchorCtr="0">
            <a:spAutoFit/>
          </a:bodyPr>
          <a:lstStyle/>
          <a:p>
            <a:pPr marL="0" marR="0" lvl="0" indent="0" algn="just" defTabSz="1219170" rtl="0" eaLnBrk="1" fontAlgn="auto" latinLnBrk="0" hangingPunct="1">
              <a:lnSpc>
                <a:spcPct val="100000"/>
              </a:lnSpc>
              <a:spcBef>
                <a:spcPct val="20000"/>
              </a:spcBef>
              <a:spcAft>
                <a:spcPts val="0"/>
              </a:spcAft>
              <a:buClrTx/>
              <a:buSzTx/>
              <a:buFontTx/>
              <a:buNone/>
              <a:tabLst/>
              <a:defRPr/>
            </a:pPr>
            <a:r>
              <a:rPr kumimoji="0" lang="en-US" sz="1600" b="1" i="1" u="none" strike="noStrike" kern="1200" cap="none" spc="0" normalizeH="0" baseline="0" noProof="0" dirty="0">
                <a:ln>
                  <a:noFill/>
                </a:ln>
                <a:solidFill>
                  <a:srgbClr val="FFFFFF"/>
                </a:solidFill>
                <a:effectLst/>
                <a:uLnTx/>
                <a:uFillTx/>
                <a:latin typeface="Calibri" panose="020F0502020204030204"/>
                <a:ea typeface="+mn-ea"/>
                <a:cs typeface="+mn-cs"/>
              </a:rPr>
              <a:t>If you are reading this, then you are successfully seeing the webinar video. Webinar audio should be automatic through your computer (or click “join audio”), and options can be accessed in the “audio options” button on the bottom left. If your computer audio is not working, you can listen on your phone by dialing </a:t>
            </a:r>
            <a:r>
              <a:rPr kumimoji="0" lang="en-US" sz="1600" b="1" i="1" u="none" strike="noStrike" kern="1200" cap="none" spc="0" normalizeH="0" baseline="0" noProof="0" dirty="0">
                <a:ln>
                  <a:noFill/>
                </a:ln>
                <a:solidFill>
                  <a:srgbClr val="FFFFFF"/>
                </a:solidFill>
                <a:effectLst/>
                <a:uLnTx/>
                <a:uFillTx/>
                <a:latin typeface="Calibri" panose="020F0502020204030204" pitchFamily="34" charset="0"/>
                <a:ea typeface="Times New Roman" panose="02020603050405020304" pitchFamily="18" charset="0"/>
                <a:cs typeface="+mn-cs"/>
              </a:rPr>
              <a:t>646-876-9923</a:t>
            </a:r>
            <a:r>
              <a:rPr kumimoji="0" lang="en-US" sz="1600" b="1" i="1" u="none" strike="noStrike" kern="1200" cap="none" spc="0" normalizeH="0" baseline="0" noProof="0" dirty="0">
                <a:ln>
                  <a:noFill/>
                </a:ln>
                <a:solidFill>
                  <a:srgbClr val="FFFFFF"/>
                </a:solidFill>
                <a:effectLst/>
                <a:uLnTx/>
                <a:uFillTx/>
                <a:latin typeface="Calibri" panose="020F0502020204030204"/>
                <a:ea typeface="+mn-ea"/>
                <a:cs typeface="+mn-cs"/>
              </a:rPr>
              <a:t>.</a:t>
            </a:r>
          </a:p>
        </p:txBody>
      </p:sp>
      <p:pic>
        <p:nvPicPr>
          <p:cNvPr id="13" name="Picture 12">
            <a:extLst>
              <a:ext uri="{FF2B5EF4-FFF2-40B4-BE49-F238E27FC236}">
                <a16:creationId xmlns:a16="http://schemas.microsoft.com/office/drawing/2014/main" id="{B9532026-D6CC-42B9-9481-B9C947ED6805}"/>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9253730" y="6101022"/>
            <a:ext cx="1073527" cy="691665"/>
          </a:xfrm>
          <a:prstGeom prst="rect">
            <a:avLst/>
          </a:prstGeom>
        </p:spPr>
      </p:pic>
      <p:pic>
        <p:nvPicPr>
          <p:cNvPr id="14" name="Picture 13">
            <a:extLst>
              <a:ext uri="{FF2B5EF4-FFF2-40B4-BE49-F238E27FC236}">
                <a16:creationId xmlns:a16="http://schemas.microsoft.com/office/drawing/2014/main" id="{9A7F9058-5CAD-4BF1-8B43-4F9E210AF92C}"/>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10390373" y="6101021"/>
            <a:ext cx="1801627" cy="691665"/>
          </a:xfrm>
          <a:prstGeom prst="rect">
            <a:avLst/>
          </a:prstGeom>
        </p:spPr>
      </p:pic>
    </p:spTree>
    <p:extLst>
      <p:ext uri="{BB962C8B-B14F-4D97-AF65-F5344CB8AC3E}">
        <p14:creationId xmlns:p14="http://schemas.microsoft.com/office/powerpoint/2010/main" val="195840904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2FA8795-3435-4B75-8567-B046D84E8437}"/>
              </a:ext>
            </a:extLst>
          </p:cNvPr>
          <p:cNvSpPr>
            <a:spLocks noGrp="1"/>
          </p:cNvSpPr>
          <p:nvPr>
            <p:ph idx="1"/>
          </p:nvPr>
        </p:nvSpPr>
        <p:spPr>
          <a:xfrm>
            <a:off x="112585" y="570950"/>
            <a:ext cx="6707315" cy="6210850"/>
          </a:xfrm>
        </p:spPr>
        <p:txBody>
          <a:bodyPr>
            <a:normAutofit/>
          </a:bodyPr>
          <a:lstStyle/>
          <a:p>
            <a:r>
              <a:rPr lang="en-US" sz="3200" dirty="0"/>
              <a:t>Were you expecting the application?</a:t>
            </a:r>
          </a:p>
          <a:p>
            <a:pPr lvl="1"/>
            <a:r>
              <a:rPr lang="en-US" dirty="0"/>
              <a:t>Was there a pre-application meeting?</a:t>
            </a:r>
          </a:p>
          <a:p>
            <a:pPr lvl="1"/>
            <a:r>
              <a:rPr lang="en-US" dirty="0"/>
              <a:t>Has the applicant discussed the project with you?</a:t>
            </a:r>
          </a:p>
          <a:p>
            <a:r>
              <a:rPr lang="en-US" dirty="0"/>
              <a:t>If the answer is no, it is highly recommended that you consider meeting with the applicant on site to review the application together</a:t>
            </a:r>
          </a:p>
          <a:p>
            <a:endParaRPr lang="en-US" sz="2400" dirty="0"/>
          </a:p>
          <a:p>
            <a:endParaRPr lang="en-US" dirty="0"/>
          </a:p>
        </p:txBody>
      </p:sp>
      <p:pic>
        <p:nvPicPr>
          <p:cNvPr id="8" name="Picture 7">
            <a:extLst>
              <a:ext uri="{FF2B5EF4-FFF2-40B4-BE49-F238E27FC236}">
                <a16:creationId xmlns:a16="http://schemas.microsoft.com/office/drawing/2014/main" id="{D9267A86-D819-4515-B667-98F310E1EEE9}"/>
              </a:ext>
            </a:extLst>
          </p:cNvPr>
          <p:cNvPicPr>
            <a:picLocks noChangeAspect="1"/>
          </p:cNvPicPr>
          <p:nvPr/>
        </p:nvPicPr>
        <p:blipFill>
          <a:blip r:embed="rId3" cstate="email">
            <a:extLst>
              <a:ext uri="{28A0092B-C50C-407E-A947-70E740481C1C}">
                <a14:useLocalDpi xmlns:a14="http://schemas.microsoft.com/office/drawing/2010/main"/>
              </a:ext>
            </a:extLst>
          </a:blip>
          <a:srcRect/>
          <a:stretch/>
        </p:blipFill>
        <p:spPr>
          <a:xfrm>
            <a:off x="7904036" y="570950"/>
            <a:ext cx="4000497" cy="3000372"/>
          </a:xfrm>
          <a:prstGeom prst="rect">
            <a:avLst/>
          </a:prstGeom>
          <a:ln>
            <a:solidFill>
              <a:schemeClr val="tx1"/>
            </a:solidFill>
          </a:ln>
        </p:spPr>
      </p:pic>
      <p:pic>
        <p:nvPicPr>
          <p:cNvPr id="9" name="Picture 8">
            <a:extLst>
              <a:ext uri="{FF2B5EF4-FFF2-40B4-BE49-F238E27FC236}">
                <a16:creationId xmlns:a16="http://schemas.microsoft.com/office/drawing/2014/main" id="{D52FB388-4B22-4622-B5EA-ED3F0FE2A03B}"/>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rot="5964247">
            <a:off x="9348039" y="2944865"/>
            <a:ext cx="2782786" cy="2483818"/>
          </a:xfrm>
          <a:prstGeom prst="rect">
            <a:avLst/>
          </a:prstGeom>
          <a:ln>
            <a:solidFill>
              <a:schemeClr val="tx1"/>
            </a:solidFill>
          </a:ln>
        </p:spPr>
      </p:pic>
      <p:pic>
        <p:nvPicPr>
          <p:cNvPr id="5" name="Picture 4">
            <a:extLst>
              <a:ext uri="{FF2B5EF4-FFF2-40B4-BE49-F238E27FC236}">
                <a16:creationId xmlns:a16="http://schemas.microsoft.com/office/drawing/2014/main" id="{F1985CF1-7469-4BB0-9685-C95389EB59A0}"/>
              </a:ext>
            </a:extLst>
          </p:cNvPr>
          <p:cNvPicPr>
            <a:picLocks noChangeAspect="1"/>
          </p:cNvPicPr>
          <p:nvPr/>
        </p:nvPicPr>
        <p:blipFill>
          <a:blip r:embed="rId5" cstate="email">
            <a:extLst>
              <a:ext uri="{28A0092B-C50C-407E-A947-70E740481C1C}">
                <a14:useLocalDpi xmlns:a14="http://schemas.microsoft.com/office/drawing/2010/main"/>
              </a:ext>
            </a:extLst>
          </a:blip>
          <a:srcRect/>
          <a:stretch/>
        </p:blipFill>
        <p:spPr>
          <a:xfrm rot="21225856">
            <a:off x="6221285" y="4082363"/>
            <a:ext cx="3365500" cy="2524125"/>
          </a:xfrm>
          <a:prstGeom prst="rect">
            <a:avLst/>
          </a:prstGeom>
          <a:ln>
            <a:solidFill>
              <a:schemeClr val="tx1"/>
            </a:solidFill>
          </a:ln>
        </p:spPr>
      </p:pic>
      <p:sp>
        <p:nvSpPr>
          <p:cNvPr id="11" name="Title 1">
            <a:extLst>
              <a:ext uri="{FF2B5EF4-FFF2-40B4-BE49-F238E27FC236}">
                <a16:creationId xmlns:a16="http://schemas.microsoft.com/office/drawing/2014/main" id="{23BF2BD3-81AB-4BEF-BC3B-BE597D5BD4E3}"/>
              </a:ext>
            </a:extLst>
          </p:cNvPr>
          <p:cNvSpPr txBox="1">
            <a:spLocks/>
          </p:cNvSpPr>
          <p:nvPr/>
        </p:nvSpPr>
        <p:spPr>
          <a:xfrm>
            <a:off x="4267200" y="1"/>
            <a:ext cx="7924800" cy="4572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2600" b="1" kern="1200">
                <a:solidFill>
                  <a:schemeClr val="tx1"/>
                </a:solidFill>
                <a:latin typeface="+mj-lt"/>
                <a:ea typeface="+mj-ea"/>
                <a:cs typeface="+mj-cs"/>
              </a:defRPr>
            </a:lvl1pPr>
          </a:lstStyle>
          <a:p>
            <a:r>
              <a:rPr lang="en-US" dirty="0"/>
              <a:t>Familiarity with the site</a:t>
            </a:r>
          </a:p>
        </p:txBody>
      </p:sp>
      <p:sp>
        <p:nvSpPr>
          <p:cNvPr id="10" name="Title 1">
            <a:extLst>
              <a:ext uri="{FF2B5EF4-FFF2-40B4-BE49-F238E27FC236}">
                <a16:creationId xmlns:a16="http://schemas.microsoft.com/office/drawing/2014/main" id="{1CF7BD95-A22B-41B3-A02D-354C9FBD42DB}"/>
              </a:ext>
            </a:extLst>
          </p:cNvPr>
          <p:cNvSpPr txBox="1">
            <a:spLocks/>
          </p:cNvSpPr>
          <p:nvPr/>
        </p:nvSpPr>
        <p:spPr>
          <a:xfrm>
            <a:off x="252548" y="8390"/>
            <a:ext cx="3547292" cy="4572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2600" b="1" kern="1200">
                <a:solidFill>
                  <a:schemeClr val="tx1"/>
                </a:solidFill>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2000" b="1" i="0" u="none" strike="noStrike" kern="1200" cap="none" spc="0" normalizeH="0" baseline="0" noProof="0" dirty="0">
                <a:ln>
                  <a:noFill/>
                </a:ln>
                <a:solidFill>
                  <a:srgbClr val="FFFFCC"/>
                </a:solidFill>
                <a:effectLst/>
                <a:uLnTx/>
                <a:uFillTx/>
                <a:latin typeface="Calibri"/>
                <a:ea typeface="+mj-ea"/>
                <a:cs typeface="+mj-cs"/>
              </a:rPr>
              <a:t>Reviewing Grant Applications</a:t>
            </a:r>
          </a:p>
        </p:txBody>
      </p:sp>
    </p:spTree>
    <p:extLst>
      <p:ext uri="{BB962C8B-B14F-4D97-AF65-F5344CB8AC3E}">
        <p14:creationId xmlns:p14="http://schemas.microsoft.com/office/powerpoint/2010/main" val="5204398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8"/>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9"/>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5"/>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68389" y="673780"/>
            <a:ext cx="7460171" cy="6175830"/>
          </a:xfrm>
        </p:spPr>
        <p:txBody>
          <a:bodyPr>
            <a:normAutofit/>
          </a:bodyPr>
          <a:lstStyle/>
          <a:p>
            <a:pPr>
              <a:spcBef>
                <a:spcPts val="600"/>
              </a:spcBef>
            </a:pPr>
            <a:r>
              <a:rPr lang="en-US" sz="3200" dirty="0"/>
              <a:t>When a conservation district receives an application:</a:t>
            </a:r>
          </a:p>
          <a:p>
            <a:pPr lvl="1">
              <a:spcBef>
                <a:spcPts val="600"/>
              </a:spcBef>
            </a:pPr>
            <a:r>
              <a:rPr lang="en-US" dirty="0"/>
              <a:t>Are you familiar with the site?</a:t>
            </a:r>
          </a:p>
          <a:p>
            <a:pPr lvl="1">
              <a:spcBef>
                <a:spcPts val="600"/>
              </a:spcBef>
            </a:pPr>
            <a:r>
              <a:rPr lang="en-US" b="1" dirty="0">
                <a:solidFill>
                  <a:srgbClr val="FF0000"/>
                </a:solidFill>
              </a:rPr>
              <a:t>Are all required sections included?</a:t>
            </a:r>
          </a:p>
          <a:p>
            <a:pPr lvl="1">
              <a:spcBef>
                <a:spcPts val="600"/>
              </a:spcBef>
            </a:pPr>
            <a:r>
              <a:rPr lang="en-US" dirty="0"/>
              <a:t>Are the applicant, road, and project eligible?</a:t>
            </a:r>
          </a:p>
          <a:p>
            <a:pPr lvl="1">
              <a:spcBef>
                <a:spcPts val="600"/>
              </a:spcBef>
            </a:pPr>
            <a:r>
              <a:rPr lang="en-US" dirty="0"/>
              <a:t>Are all required sections filled out correctly?</a:t>
            </a:r>
          </a:p>
          <a:p>
            <a:pPr lvl="1">
              <a:spcBef>
                <a:spcPts val="600"/>
              </a:spcBef>
            </a:pPr>
            <a:r>
              <a:rPr lang="en-US" dirty="0"/>
              <a:t>Do you have all of the information needed to rank the application?</a:t>
            </a:r>
          </a:p>
          <a:p>
            <a:pPr lvl="1">
              <a:spcBef>
                <a:spcPts val="600"/>
              </a:spcBef>
            </a:pPr>
            <a:r>
              <a:rPr lang="en-US" dirty="0"/>
              <a:t>Is it a good project?</a:t>
            </a:r>
          </a:p>
          <a:p>
            <a:pPr>
              <a:spcBef>
                <a:spcPts val="600"/>
              </a:spcBef>
            </a:pPr>
            <a:r>
              <a:rPr lang="en-US" dirty="0"/>
              <a:t>If any changes or clarifications are needed, reach out to the applicant ASAP</a:t>
            </a:r>
          </a:p>
          <a:p>
            <a:pPr lvl="2">
              <a:spcBef>
                <a:spcPts val="600"/>
              </a:spcBef>
            </a:pPr>
            <a:endParaRPr lang="en-US" dirty="0"/>
          </a:p>
        </p:txBody>
      </p:sp>
      <p:sp>
        <p:nvSpPr>
          <p:cNvPr id="4" name="Title 1">
            <a:extLst>
              <a:ext uri="{FF2B5EF4-FFF2-40B4-BE49-F238E27FC236}">
                <a16:creationId xmlns:a16="http://schemas.microsoft.com/office/drawing/2014/main" id="{B491CC7A-7E96-4281-B684-BB45630D70B0}"/>
              </a:ext>
            </a:extLst>
          </p:cNvPr>
          <p:cNvSpPr txBox="1">
            <a:spLocks/>
          </p:cNvSpPr>
          <p:nvPr/>
        </p:nvSpPr>
        <p:spPr>
          <a:xfrm>
            <a:off x="252548" y="8390"/>
            <a:ext cx="3547292" cy="4572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2600" b="1" kern="1200">
                <a:solidFill>
                  <a:schemeClr val="tx1"/>
                </a:solidFill>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2000" b="1" i="0" u="none" strike="noStrike" kern="1200" cap="none" spc="0" normalizeH="0" baseline="0" noProof="0" dirty="0">
                <a:ln>
                  <a:noFill/>
                </a:ln>
                <a:solidFill>
                  <a:srgbClr val="FFFFCC"/>
                </a:solidFill>
                <a:effectLst/>
                <a:uLnTx/>
                <a:uFillTx/>
                <a:latin typeface="Calibri"/>
                <a:ea typeface="+mj-ea"/>
                <a:cs typeface="+mj-cs"/>
              </a:rPr>
              <a:t>Reviewing Grant Applications</a:t>
            </a:r>
          </a:p>
        </p:txBody>
      </p:sp>
      <p:sp>
        <p:nvSpPr>
          <p:cNvPr id="6" name="Title 1">
            <a:extLst>
              <a:ext uri="{FF2B5EF4-FFF2-40B4-BE49-F238E27FC236}">
                <a16:creationId xmlns:a16="http://schemas.microsoft.com/office/drawing/2014/main" id="{5882FD00-90ED-4DBC-8E9E-EDB42C2C0A63}"/>
              </a:ext>
            </a:extLst>
          </p:cNvPr>
          <p:cNvSpPr txBox="1">
            <a:spLocks/>
          </p:cNvSpPr>
          <p:nvPr/>
        </p:nvSpPr>
        <p:spPr>
          <a:xfrm>
            <a:off x="4267200" y="1"/>
            <a:ext cx="7924800" cy="4572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2600" b="1" kern="1200">
                <a:solidFill>
                  <a:schemeClr val="tx1"/>
                </a:solidFill>
                <a:latin typeface="+mj-lt"/>
                <a:ea typeface="+mj-ea"/>
                <a:cs typeface="+mj-cs"/>
              </a:defRPr>
            </a:lvl1pPr>
          </a:lstStyle>
          <a:p>
            <a:r>
              <a:rPr lang="en-US" dirty="0"/>
              <a:t>Submitted Applications</a:t>
            </a:r>
          </a:p>
        </p:txBody>
      </p:sp>
      <p:pic>
        <p:nvPicPr>
          <p:cNvPr id="2" name="Picture 1">
            <a:extLst>
              <a:ext uri="{FF2B5EF4-FFF2-40B4-BE49-F238E27FC236}">
                <a16:creationId xmlns:a16="http://schemas.microsoft.com/office/drawing/2014/main" id="{5F84EF4A-39B6-43AC-A507-BC0BC568B533}"/>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416143" y="673781"/>
            <a:ext cx="4701662" cy="608407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413325988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23828" y="570349"/>
            <a:ext cx="3264091" cy="1014230"/>
          </a:xfrm>
        </p:spPr>
        <p:txBody>
          <a:bodyPr>
            <a:normAutofit fontScale="92500"/>
          </a:bodyPr>
          <a:lstStyle/>
          <a:p>
            <a:pPr marL="114300" indent="0" algn="ctr">
              <a:spcBef>
                <a:spcPts val="600"/>
              </a:spcBef>
              <a:buNone/>
            </a:pPr>
            <a:r>
              <a:rPr lang="en-US" sz="2800" dirty="0"/>
              <a:t>DGLVR Program Grant Application Form</a:t>
            </a:r>
          </a:p>
        </p:txBody>
      </p:sp>
      <p:sp>
        <p:nvSpPr>
          <p:cNvPr id="4" name="Title 1">
            <a:extLst>
              <a:ext uri="{FF2B5EF4-FFF2-40B4-BE49-F238E27FC236}">
                <a16:creationId xmlns:a16="http://schemas.microsoft.com/office/drawing/2014/main" id="{B491CC7A-7E96-4281-B684-BB45630D70B0}"/>
              </a:ext>
            </a:extLst>
          </p:cNvPr>
          <p:cNvSpPr txBox="1">
            <a:spLocks/>
          </p:cNvSpPr>
          <p:nvPr/>
        </p:nvSpPr>
        <p:spPr>
          <a:xfrm>
            <a:off x="252548" y="8390"/>
            <a:ext cx="3547292" cy="4572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2600" b="1" kern="1200">
                <a:solidFill>
                  <a:schemeClr val="tx1"/>
                </a:solidFill>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2000" b="1" i="0" u="none" strike="noStrike" kern="1200" cap="none" spc="0" normalizeH="0" baseline="0" noProof="0" dirty="0">
                <a:ln>
                  <a:noFill/>
                </a:ln>
                <a:solidFill>
                  <a:srgbClr val="FFFFCC"/>
                </a:solidFill>
                <a:effectLst/>
                <a:uLnTx/>
                <a:uFillTx/>
                <a:latin typeface="Calibri"/>
                <a:ea typeface="+mj-ea"/>
                <a:cs typeface="+mj-cs"/>
              </a:rPr>
              <a:t>Reviewing Grant Applications</a:t>
            </a:r>
          </a:p>
        </p:txBody>
      </p:sp>
      <p:sp>
        <p:nvSpPr>
          <p:cNvPr id="6" name="Title 1">
            <a:extLst>
              <a:ext uri="{FF2B5EF4-FFF2-40B4-BE49-F238E27FC236}">
                <a16:creationId xmlns:a16="http://schemas.microsoft.com/office/drawing/2014/main" id="{5882FD00-90ED-4DBC-8E9E-EDB42C2C0A63}"/>
              </a:ext>
            </a:extLst>
          </p:cNvPr>
          <p:cNvSpPr txBox="1">
            <a:spLocks/>
          </p:cNvSpPr>
          <p:nvPr/>
        </p:nvSpPr>
        <p:spPr>
          <a:xfrm>
            <a:off x="4267200" y="1"/>
            <a:ext cx="7924800" cy="4572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2600" b="1" kern="1200">
                <a:solidFill>
                  <a:schemeClr val="tx1"/>
                </a:solidFill>
                <a:latin typeface="+mj-lt"/>
                <a:ea typeface="+mj-ea"/>
                <a:cs typeface="+mj-cs"/>
              </a:defRPr>
            </a:lvl1pPr>
          </a:lstStyle>
          <a:p>
            <a:r>
              <a:rPr lang="en-US" dirty="0"/>
              <a:t>Required Application Sections</a:t>
            </a:r>
          </a:p>
        </p:txBody>
      </p:sp>
      <p:pic>
        <p:nvPicPr>
          <p:cNvPr id="2" name="Picture 1">
            <a:extLst>
              <a:ext uri="{FF2B5EF4-FFF2-40B4-BE49-F238E27FC236}">
                <a16:creationId xmlns:a16="http://schemas.microsoft.com/office/drawing/2014/main" id="{5F84EF4A-39B6-43AC-A507-BC0BC568B533}"/>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53169" y="1611835"/>
            <a:ext cx="2193996" cy="2839087"/>
          </a:xfrm>
          <a:prstGeom prst="rect">
            <a:avLst/>
          </a:prstGeom>
          <a:ln>
            <a:noFill/>
          </a:ln>
          <a:effectLst>
            <a:outerShdw blurRad="292100" dist="139700" dir="2700000" algn="tl" rotWithShape="0">
              <a:srgbClr val="333333">
                <a:alpha val="65000"/>
              </a:srgbClr>
            </a:outerShdw>
          </a:effectLst>
        </p:spPr>
      </p:pic>
      <p:pic>
        <p:nvPicPr>
          <p:cNvPr id="5" name="Picture 4">
            <a:extLst>
              <a:ext uri="{FF2B5EF4-FFF2-40B4-BE49-F238E27FC236}">
                <a16:creationId xmlns:a16="http://schemas.microsoft.com/office/drawing/2014/main" id="{B0B984B3-14A6-462F-BCB9-8B6D72A3CBDB}"/>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5571256" y="1400889"/>
            <a:ext cx="2292593" cy="2920115"/>
          </a:xfrm>
          <a:prstGeom prst="rect">
            <a:avLst/>
          </a:prstGeom>
          <a:ln>
            <a:noFill/>
          </a:ln>
          <a:effectLst>
            <a:outerShdw blurRad="292100" dist="139700" dir="2700000" algn="tl" rotWithShape="0">
              <a:srgbClr val="333333">
                <a:alpha val="65000"/>
              </a:srgbClr>
            </a:outerShdw>
          </a:effectLst>
        </p:spPr>
      </p:pic>
      <p:sp>
        <p:nvSpPr>
          <p:cNvPr id="7" name="Subtitle 2">
            <a:extLst>
              <a:ext uri="{FF2B5EF4-FFF2-40B4-BE49-F238E27FC236}">
                <a16:creationId xmlns:a16="http://schemas.microsoft.com/office/drawing/2014/main" id="{06F2651C-FFDC-45F4-A8F0-D905C03DCC57}"/>
              </a:ext>
            </a:extLst>
          </p:cNvPr>
          <p:cNvSpPr txBox="1">
            <a:spLocks/>
          </p:cNvSpPr>
          <p:nvPr/>
        </p:nvSpPr>
        <p:spPr>
          <a:xfrm>
            <a:off x="5328680" y="634908"/>
            <a:ext cx="2622732" cy="609601"/>
          </a:xfrm>
          <a:prstGeom prst="rect">
            <a:avLst/>
          </a:prstGeom>
        </p:spPr>
        <p:txBody>
          <a:bodyPr vert="horz" lIns="91440" tIns="45720" rIns="91440" bIns="45720" rtlCol="0">
            <a:normAutofit/>
          </a:bodyPr>
          <a:lstStyle>
            <a:lvl1pPr marL="342900" marR="0" indent="-3429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sz="3200" kern="1200">
                <a:solidFill>
                  <a:schemeClr val="tx1"/>
                </a:solidFill>
                <a:latin typeface="+mn-lt"/>
                <a:ea typeface="+mn-ea"/>
                <a:cs typeface="+mn-cs"/>
              </a:defRPr>
            </a:lvl1pPr>
            <a:lvl2pPr marL="742950" marR="0" indent="-28575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sz="2800" kern="1200">
                <a:solidFill>
                  <a:schemeClr val="tx1"/>
                </a:solidFill>
                <a:latin typeface="+mn-lt"/>
                <a:ea typeface="+mn-ea"/>
                <a:cs typeface="+mn-cs"/>
              </a:defRPr>
            </a:lvl2pPr>
            <a:lvl3pPr marL="1143000" marR="0" indent="-2286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sz="2400" kern="1200">
                <a:solidFill>
                  <a:schemeClr val="tx1"/>
                </a:solidFill>
                <a:latin typeface="+mn-lt"/>
                <a:ea typeface="+mn-ea"/>
                <a:cs typeface="+mn-cs"/>
              </a:defRPr>
            </a:lvl3pPr>
            <a:lvl4pPr marL="1600200" marR="0" indent="-2286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sz="2000" kern="1200">
                <a:solidFill>
                  <a:schemeClr val="tx1"/>
                </a:solidFill>
                <a:latin typeface="+mn-lt"/>
                <a:ea typeface="+mn-ea"/>
                <a:cs typeface="+mn-cs"/>
              </a:defRPr>
            </a:lvl4pPr>
            <a:lvl5pPr marL="2057400" marR="0" indent="-2286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sz="2000" kern="1200">
                <a:solidFill>
                  <a:schemeClr val="tx1"/>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marL="114300" indent="0" algn="ctr">
              <a:spcBef>
                <a:spcPts val="600"/>
              </a:spcBef>
              <a:buFont typeface="Arial" panose="020B0604020202020204" pitchFamily="34" charset="0"/>
              <a:buNone/>
            </a:pPr>
            <a:r>
              <a:rPr lang="en-US" sz="2800" dirty="0"/>
              <a:t>Project Sketch</a:t>
            </a:r>
          </a:p>
        </p:txBody>
      </p:sp>
      <p:grpSp>
        <p:nvGrpSpPr>
          <p:cNvPr id="16" name="Group 15">
            <a:extLst>
              <a:ext uri="{FF2B5EF4-FFF2-40B4-BE49-F238E27FC236}">
                <a16:creationId xmlns:a16="http://schemas.microsoft.com/office/drawing/2014/main" id="{695902AC-760E-4087-8C88-298216E655F6}"/>
              </a:ext>
            </a:extLst>
          </p:cNvPr>
          <p:cNvGrpSpPr/>
          <p:nvPr/>
        </p:nvGrpSpPr>
        <p:grpSpPr>
          <a:xfrm>
            <a:off x="8229600" y="3226142"/>
            <a:ext cx="3339001" cy="3411430"/>
            <a:chOff x="6188663" y="407303"/>
            <a:chExt cx="3339001" cy="3411430"/>
          </a:xfrm>
        </p:grpSpPr>
        <p:pic>
          <p:nvPicPr>
            <p:cNvPr id="8" name="Picture 7">
              <a:extLst>
                <a:ext uri="{FF2B5EF4-FFF2-40B4-BE49-F238E27FC236}">
                  <a16:creationId xmlns:a16="http://schemas.microsoft.com/office/drawing/2014/main" id="{87CC4632-A505-473D-B46D-D9565DFB2D7B}"/>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6188663" y="1034854"/>
              <a:ext cx="2924708" cy="2185612"/>
            </a:xfrm>
            <a:prstGeom prst="rect">
              <a:avLst/>
            </a:prstGeom>
            <a:ln>
              <a:noFill/>
            </a:ln>
            <a:effectLst>
              <a:outerShdw blurRad="292100" dist="139700" dir="2700000" algn="tl" rotWithShape="0">
                <a:srgbClr val="333333">
                  <a:alpha val="65000"/>
                </a:srgbClr>
              </a:outerShdw>
            </a:effectLst>
          </p:spPr>
        </p:pic>
        <p:pic>
          <p:nvPicPr>
            <p:cNvPr id="9" name="Picture 8">
              <a:extLst>
                <a:ext uri="{FF2B5EF4-FFF2-40B4-BE49-F238E27FC236}">
                  <a16:creationId xmlns:a16="http://schemas.microsoft.com/office/drawing/2014/main" id="{024F5D77-ECC7-4947-96BD-D1623ACC5023}"/>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6456140" y="1528105"/>
              <a:ext cx="3071524" cy="2290628"/>
            </a:xfrm>
            <a:prstGeom prst="rect">
              <a:avLst/>
            </a:prstGeom>
            <a:ln>
              <a:noFill/>
            </a:ln>
            <a:effectLst>
              <a:outerShdw blurRad="292100" dist="139700" dir="2700000" algn="tl" rotWithShape="0">
                <a:srgbClr val="333333">
                  <a:alpha val="65000"/>
                </a:srgbClr>
              </a:outerShdw>
            </a:effectLst>
          </p:spPr>
        </p:pic>
        <p:sp>
          <p:nvSpPr>
            <p:cNvPr id="10" name="Subtitle 2">
              <a:extLst>
                <a:ext uri="{FF2B5EF4-FFF2-40B4-BE49-F238E27FC236}">
                  <a16:creationId xmlns:a16="http://schemas.microsoft.com/office/drawing/2014/main" id="{4467E0BE-A4AF-4EC2-B40B-170897305710}"/>
                </a:ext>
              </a:extLst>
            </p:cNvPr>
            <p:cNvSpPr txBox="1">
              <a:spLocks/>
            </p:cNvSpPr>
            <p:nvPr/>
          </p:nvSpPr>
          <p:spPr>
            <a:xfrm>
              <a:off x="6339651" y="407303"/>
              <a:ext cx="2622732" cy="609601"/>
            </a:xfrm>
            <a:prstGeom prst="rect">
              <a:avLst/>
            </a:prstGeom>
          </p:spPr>
          <p:txBody>
            <a:bodyPr vert="horz" lIns="91440" tIns="45720" rIns="91440" bIns="45720" rtlCol="0">
              <a:normAutofit/>
            </a:bodyPr>
            <a:lstStyle>
              <a:lvl1pPr marL="342900" marR="0" indent="-3429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sz="3200" kern="1200">
                  <a:solidFill>
                    <a:schemeClr val="tx1"/>
                  </a:solidFill>
                  <a:latin typeface="+mn-lt"/>
                  <a:ea typeface="+mn-ea"/>
                  <a:cs typeface="+mn-cs"/>
                </a:defRPr>
              </a:lvl1pPr>
              <a:lvl2pPr marL="742950" marR="0" indent="-28575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sz="2800" kern="1200">
                  <a:solidFill>
                    <a:schemeClr val="tx1"/>
                  </a:solidFill>
                  <a:latin typeface="+mn-lt"/>
                  <a:ea typeface="+mn-ea"/>
                  <a:cs typeface="+mn-cs"/>
                </a:defRPr>
              </a:lvl2pPr>
              <a:lvl3pPr marL="1143000" marR="0" indent="-2286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sz="2400" kern="1200">
                  <a:solidFill>
                    <a:schemeClr val="tx1"/>
                  </a:solidFill>
                  <a:latin typeface="+mn-lt"/>
                  <a:ea typeface="+mn-ea"/>
                  <a:cs typeface="+mn-cs"/>
                </a:defRPr>
              </a:lvl3pPr>
              <a:lvl4pPr marL="1600200" marR="0" indent="-2286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sz="2000" kern="1200">
                  <a:solidFill>
                    <a:schemeClr val="tx1"/>
                  </a:solidFill>
                  <a:latin typeface="+mn-lt"/>
                  <a:ea typeface="+mn-ea"/>
                  <a:cs typeface="+mn-cs"/>
                </a:defRPr>
              </a:lvl4pPr>
              <a:lvl5pPr marL="2057400" marR="0" indent="-2286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sz="2000" kern="1200">
                  <a:solidFill>
                    <a:schemeClr val="tx1"/>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marL="114300" indent="0" algn="ctr">
                <a:spcBef>
                  <a:spcPts val="600"/>
                </a:spcBef>
                <a:buFont typeface="Arial" panose="020B0604020202020204" pitchFamily="34" charset="0"/>
                <a:buNone/>
              </a:pPr>
              <a:r>
                <a:rPr lang="en-US" sz="2800" dirty="0"/>
                <a:t>Cost Estimate</a:t>
              </a:r>
            </a:p>
          </p:txBody>
        </p:sp>
      </p:grpSp>
      <p:grpSp>
        <p:nvGrpSpPr>
          <p:cNvPr id="18" name="Group 17">
            <a:extLst>
              <a:ext uri="{FF2B5EF4-FFF2-40B4-BE49-F238E27FC236}">
                <a16:creationId xmlns:a16="http://schemas.microsoft.com/office/drawing/2014/main" id="{4E95A9D3-88AE-434D-8381-46593A0692E2}"/>
              </a:ext>
            </a:extLst>
          </p:cNvPr>
          <p:cNvGrpSpPr/>
          <p:nvPr/>
        </p:nvGrpSpPr>
        <p:grpSpPr>
          <a:xfrm>
            <a:off x="2851717" y="4169407"/>
            <a:ext cx="2830965" cy="2541517"/>
            <a:chOff x="3224395" y="3602123"/>
            <a:chExt cx="2830965" cy="2541517"/>
          </a:xfrm>
        </p:grpSpPr>
        <p:grpSp>
          <p:nvGrpSpPr>
            <p:cNvPr id="15" name="Group 14">
              <a:extLst>
                <a:ext uri="{FF2B5EF4-FFF2-40B4-BE49-F238E27FC236}">
                  <a16:creationId xmlns:a16="http://schemas.microsoft.com/office/drawing/2014/main" id="{51473B0A-81FF-4030-81F4-467347022FB0}"/>
                </a:ext>
              </a:extLst>
            </p:cNvPr>
            <p:cNvGrpSpPr/>
            <p:nvPr/>
          </p:nvGrpSpPr>
          <p:grpSpPr>
            <a:xfrm>
              <a:off x="3282189" y="4220113"/>
              <a:ext cx="2773171" cy="1923527"/>
              <a:chOff x="1099768" y="0"/>
              <a:chExt cx="9887256" cy="6858000"/>
            </a:xfrm>
          </p:grpSpPr>
          <p:pic>
            <p:nvPicPr>
              <p:cNvPr id="11" name="Picture 10">
                <a:extLst>
                  <a:ext uri="{FF2B5EF4-FFF2-40B4-BE49-F238E27FC236}">
                    <a16:creationId xmlns:a16="http://schemas.microsoft.com/office/drawing/2014/main" id="{020F787C-42A5-48E4-8618-73DE6C22A819}"/>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1099768" y="0"/>
                <a:ext cx="9887256" cy="6858000"/>
              </a:xfrm>
              <a:prstGeom prst="rect">
                <a:avLst/>
              </a:prstGeom>
              <a:ln>
                <a:noFill/>
              </a:ln>
              <a:effectLst>
                <a:outerShdw blurRad="292100" dist="139700" dir="2700000" algn="tl" rotWithShape="0">
                  <a:srgbClr val="333333">
                    <a:alpha val="65000"/>
                  </a:srgbClr>
                </a:outerShdw>
              </a:effectLst>
            </p:spPr>
          </p:pic>
          <p:sp>
            <p:nvSpPr>
              <p:cNvPr id="12" name="Oval 11">
                <a:extLst>
                  <a:ext uri="{FF2B5EF4-FFF2-40B4-BE49-F238E27FC236}">
                    <a16:creationId xmlns:a16="http://schemas.microsoft.com/office/drawing/2014/main" id="{DE0B8F0B-089F-4E8B-B790-D63DD32A86F1}"/>
                  </a:ext>
                </a:extLst>
              </p:cNvPr>
              <p:cNvSpPr/>
              <p:nvPr/>
            </p:nvSpPr>
            <p:spPr>
              <a:xfrm>
                <a:off x="3947704" y="2758440"/>
                <a:ext cx="1285875" cy="733425"/>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ndara"/>
                  <a:ea typeface="+mn-ea"/>
                  <a:cs typeface="+mn-cs"/>
                </a:endParaRPr>
              </a:p>
            </p:txBody>
          </p:sp>
          <p:sp>
            <p:nvSpPr>
              <p:cNvPr id="13" name="TextBox 12">
                <a:extLst>
                  <a:ext uri="{FF2B5EF4-FFF2-40B4-BE49-F238E27FC236}">
                    <a16:creationId xmlns:a16="http://schemas.microsoft.com/office/drawing/2014/main" id="{18FCF987-C736-49EB-98AE-9C139E5C0F4B}"/>
                  </a:ext>
                </a:extLst>
              </p:cNvPr>
              <p:cNvSpPr txBox="1"/>
              <p:nvPr/>
            </p:nvSpPr>
            <p:spPr>
              <a:xfrm>
                <a:off x="2457472" y="1521242"/>
                <a:ext cx="4266332" cy="1097325"/>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FF0000"/>
                    </a:solidFill>
                    <a:effectLst/>
                    <a:uLnTx/>
                    <a:uFillTx/>
                    <a:latin typeface="Arial" panose="020B0604020202020204" pitchFamily="34" charset="0"/>
                    <a:ea typeface="+mn-ea"/>
                    <a:cs typeface="Arial" panose="020B0604020202020204" pitchFamily="34" charset="0"/>
                  </a:rPr>
                  <a:t>Work Area</a:t>
                </a:r>
              </a:p>
            </p:txBody>
          </p:sp>
        </p:grpSp>
        <p:sp>
          <p:nvSpPr>
            <p:cNvPr id="17" name="Subtitle 2">
              <a:extLst>
                <a:ext uri="{FF2B5EF4-FFF2-40B4-BE49-F238E27FC236}">
                  <a16:creationId xmlns:a16="http://schemas.microsoft.com/office/drawing/2014/main" id="{3DA18260-D06E-4FFA-ACA3-AF63EF1AB9F8}"/>
                </a:ext>
              </a:extLst>
            </p:cNvPr>
            <p:cNvSpPr txBox="1">
              <a:spLocks/>
            </p:cNvSpPr>
            <p:nvPr/>
          </p:nvSpPr>
          <p:spPr>
            <a:xfrm>
              <a:off x="3224395" y="3602123"/>
              <a:ext cx="2622732" cy="609601"/>
            </a:xfrm>
            <a:prstGeom prst="rect">
              <a:avLst/>
            </a:prstGeom>
          </p:spPr>
          <p:txBody>
            <a:bodyPr vert="horz" lIns="91440" tIns="45720" rIns="91440" bIns="45720" rtlCol="0">
              <a:normAutofit/>
            </a:bodyPr>
            <a:lstStyle>
              <a:lvl1pPr marL="342900" marR="0" indent="-3429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sz="3200" kern="1200">
                  <a:solidFill>
                    <a:schemeClr val="tx1"/>
                  </a:solidFill>
                  <a:latin typeface="+mn-lt"/>
                  <a:ea typeface="+mn-ea"/>
                  <a:cs typeface="+mn-cs"/>
                </a:defRPr>
              </a:lvl1pPr>
              <a:lvl2pPr marL="742950" marR="0" indent="-28575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sz="2800" kern="1200">
                  <a:solidFill>
                    <a:schemeClr val="tx1"/>
                  </a:solidFill>
                  <a:latin typeface="+mn-lt"/>
                  <a:ea typeface="+mn-ea"/>
                  <a:cs typeface="+mn-cs"/>
                </a:defRPr>
              </a:lvl2pPr>
              <a:lvl3pPr marL="1143000" marR="0" indent="-2286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sz="2400" kern="1200">
                  <a:solidFill>
                    <a:schemeClr val="tx1"/>
                  </a:solidFill>
                  <a:latin typeface="+mn-lt"/>
                  <a:ea typeface="+mn-ea"/>
                  <a:cs typeface="+mn-cs"/>
                </a:defRPr>
              </a:lvl3pPr>
              <a:lvl4pPr marL="1600200" marR="0" indent="-2286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sz="2000" kern="1200">
                  <a:solidFill>
                    <a:schemeClr val="tx1"/>
                  </a:solidFill>
                  <a:latin typeface="+mn-lt"/>
                  <a:ea typeface="+mn-ea"/>
                  <a:cs typeface="+mn-cs"/>
                </a:defRPr>
              </a:lvl4pPr>
              <a:lvl5pPr marL="2057400" marR="0" indent="-2286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sz="2000" kern="1200">
                  <a:solidFill>
                    <a:schemeClr val="tx1"/>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marL="114300" indent="0" algn="ctr">
                <a:spcBef>
                  <a:spcPts val="600"/>
                </a:spcBef>
                <a:buFont typeface="Arial" panose="020B0604020202020204" pitchFamily="34" charset="0"/>
                <a:buNone/>
              </a:pPr>
              <a:r>
                <a:rPr lang="en-US" sz="2800" dirty="0"/>
                <a:t>Location Map</a:t>
              </a:r>
            </a:p>
          </p:txBody>
        </p:sp>
      </p:grpSp>
      <p:sp>
        <p:nvSpPr>
          <p:cNvPr id="20" name="Subtitle 2">
            <a:extLst>
              <a:ext uri="{FF2B5EF4-FFF2-40B4-BE49-F238E27FC236}">
                <a16:creationId xmlns:a16="http://schemas.microsoft.com/office/drawing/2014/main" id="{DBB40A25-EC97-4D90-9DA5-49072A461FED}"/>
              </a:ext>
            </a:extLst>
          </p:cNvPr>
          <p:cNvSpPr txBox="1">
            <a:spLocks/>
          </p:cNvSpPr>
          <p:nvPr/>
        </p:nvSpPr>
        <p:spPr>
          <a:xfrm>
            <a:off x="8334856" y="614667"/>
            <a:ext cx="3784867" cy="2403746"/>
          </a:xfrm>
          <a:prstGeom prst="rect">
            <a:avLst/>
          </a:prstGeom>
        </p:spPr>
        <p:txBody>
          <a:bodyPr vert="horz" lIns="91440" tIns="45720" rIns="91440" bIns="45720" rtlCol="0">
            <a:noAutofit/>
          </a:bodyPr>
          <a:lstStyle>
            <a:lvl1pPr marL="342900" marR="0" indent="-3429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sz="3200" kern="1200">
                <a:solidFill>
                  <a:schemeClr val="tx1"/>
                </a:solidFill>
                <a:latin typeface="+mn-lt"/>
                <a:ea typeface="+mn-ea"/>
                <a:cs typeface="+mn-cs"/>
              </a:defRPr>
            </a:lvl1pPr>
            <a:lvl2pPr marL="742950" marR="0" indent="-28575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sz="2800" kern="1200">
                <a:solidFill>
                  <a:schemeClr val="tx1"/>
                </a:solidFill>
                <a:latin typeface="+mn-lt"/>
                <a:ea typeface="+mn-ea"/>
                <a:cs typeface="+mn-cs"/>
              </a:defRPr>
            </a:lvl2pPr>
            <a:lvl3pPr marL="1143000" marR="0" indent="-2286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sz="2400" kern="1200">
                <a:solidFill>
                  <a:schemeClr val="tx1"/>
                </a:solidFill>
                <a:latin typeface="+mn-lt"/>
                <a:ea typeface="+mn-ea"/>
                <a:cs typeface="+mn-cs"/>
              </a:defRPr>
            </a:lvl3pPr>
            <a:lvl4pPr marL="1600200" marR="0" indent="-2286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sz="2000" kern="1200">
                <a:solidFill>
                  <a:schemeClr val="tx1"/>
                </a:solidFill>
                <a:latin typeface="+mn-lt"/>
                <a:ea typeface="+mn-ea"/>
                <a:cs typeface="+mn-cs"/>
              </a:defRPr>
            </a:lvl4pPr>
            <a:lvl5pPr marL="2057400" marR="0" indent="-2286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sz="2000" kern="1200">
                <a:solidFill>
                  <a:schemeClr val="tx1"/>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marL="114300" indent="0" algn="ctr">
              <a:spcBef>
                <a:spcPts val="600"/>
              </a:spcBef>
              <a:buFont typeface="Arial" panose="020B0604020202020204" pitchFamily="34" charset="0"/>
              <a:buNone/>
            </a:pPr>
            <a:r>
              <a:rPr lang="en-US" sz="2800" dirty="0"/>
              <a:t>Local Requirements?</a:t>
            </a:r>
          </a:p>
          <a:p>
            <a:pPr marL="571500" indent="-457200">
              <a:spcBef>
                <a:spcPts val="600"/>
              </a:spcBef>
            </a:pPr>
            <a:r>
              <a:rPr lang="en-US" sz="2800" dirty="0"/>
              <a:t>In Kind</a:t>
            </a:r>
          </a:p>
          <a:p>
            <a:pPr marL="571500" indent="-457200">
              <a:spcBef>
                <a:spcPts val="600"/>
              </a:spcBef>
            </a:pPr>
            <a:r>
              <a:rPr lang="en-US" sz="2800" dirty="0"/>
              <a:t>Traffic count submitted with App</a:t>
            </a:r>
          </a:p>
          <a:p>
            <a:pPr marL="571500" indent="-457200">
              <a:spcBef>
                <a:spcPts val="600"/>
              </a:spcBef>
            </a:pPr>
            <a:r>
              <a:rPr lang="en-US" sz="2800" dirty="0"/>
              <a:t>Etc.</a:t>
            </a:r>
          </a:p>
        </p:txBody>
      </p:sp>
    </p:spTree>
    <p:extLst>
      <p:ext uri="{BB962C8B-B14F-4D97-AF65-F5344CB8AC3E}">
        <p14:creationId xmlns:p14="http://schemas.microsoft.com/office/powerpoint/2010/main" val="38633299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7"/>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6"/>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0"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52166" y="673780"/>
            <a:ext cx="7704011" cy="6175830"/>
          </a:xfrm>
        </p:spPr>
        <p:txBody>
          <a:bodyPr>
            <a:normAutofit/>
          </a:bodyPr>
          <a:lstStyle/>
          <a:p>
            <a:pPr>
              <a:spcBef>
                <a:spcPts val="600"/>
              </a:spcBef>
            </a:pPr>
            <a:r>
              <a:rPr lang="en-US" sz="3200" dirty="0"/>
              <a:t>When a conservation district receives an application:</a:t>
            </a:r>
          </a:p>
          <a:p>
            <a:pPr lvl="1">
              <a:spcBef>
                <a:spcPts val="600"/>
              </a:spcBef>
            </a:pPr>
            <a:r>
              <a:rPr lang="en-US" dirty="0"/>
              <a:t>Are you familiar with the site?</a:t>
            </a:r>
          </a:p>
          <a:p>
            <a:pPr lvl="1">
              <a:spcBef>
                <a:spcPts val="600"/>
              </a:spcBef>
            </a:pPr>
            <a:r>
              <a:rPr lang="en-US" dirty="0"/>
              <a:t>Are all required sections included?</a:t>
            </a:r>
          </a:p>
          <a:p>
            <a:pPr lvl="1">
              <a:spcBef>
                <a:spcPts val="600"/>
              </a:spcBef>
            </a:pPr>
            <a:r>
              <a:rPr lang="en-US" b="1" dirty="0">
                <a:solidFill>
                  <a:srgbClr val="FF0000"/>
                </a:solidFill>
              </a:rPr>
              <a:t>Are the applicant, road, and project eligible?</a:t>
            </a:r>
          </a:p>
          <a:p>
            <a:pPr lvl="1">
              <a:spcBef>
                <a:spcPts val="600"/>
              </a:spcBef>
            </a:pPr>
            <a:r>
              <a:rPr lang="en-US" dirty="0"/>
              <a:t>Are all required sections filled out correctly?</a:t>
            </a:r>
          </a:p>
          <a:p>
            <a:pPr lvl="1">
              <a:spcBef>
                <a:spcPts val="600"/>
              </a:spcBef>
            </a:pPr>
            <a:r>
              <a:rPr lang="en-US" dirty="0"/>
              <a:t>Do you have all of the information needed to rank the application?</a:t>
            </a:r>
          </a:p>
          <a:p>
            <a:pPr lvl="1">
              <a:spcBef>
                <a:spcPts val="600"/>
              </a:spcBef>
            </a:pPr>
            <a:r>
              <a:rPr lang="en-US" dirty="0"/>
              <a:t>Is it a good project?</a:t>
            </a:r>
          </a:p>
          <a:p>
            <a:pPr>
              <a:spcBef>
                <a:spcPts val="600"/>
              </a:spcBef>
            </a:pPr>
            <a:r>
              <a:rPr lang="en-US" dirty="0"/>
              <a:t>If any changes or clarifications are needed, reach out to the applicant ASAP</a:t>
            </a:r>
          </a:p>
          <a:p>
            <a:pPr lvl="2">
              <a:spcBef>
                <a:spcPts val="600"/>
              </a:spcBef>
            </a:pPr>
            <a:endParaRPr lang="en-US" dirty="0"/>
          </a:p>
        </p:txBody>
      </p:sp>
      <p:sp>
        <p:nvSpPr>
          <p:cNvPr id="4" name="Title 1">
            <a:extLst>
              <a:ext uri="{FF2B5EF4-FFF2-40B4-BE49-F238E27FC236}">
                <a16:creationId xmlns:a16="http://schemas.microsoft.com/office/drawing/2014/main" id="{B491CC7A-7E96-4281-B684-BB45630D70B0}"/>
              </a:ext>
            </a:extLst>
          </p:cNvPr>
          <p:cNvSpPr txBox="1">
            <a:spLocks/>
          </p:cNvSpPr>
          <p:nvPr/>
        </p:nvSpPr>
        <p:spPr>
          <a:xfrm>
            <a:off x="252548" y="8390"/>
            <a:ext cx="3547292" cy="4572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2600" b="1" kern="1200">
                <a:solidFill>
                  <a:schemeClr val="tx1"/>
                </a:solidFill>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2000" b="1" i="0" u="none" strike="noStrike" kern="1200" cap="none" spc="0" normalizeH="0" baseline="0" noProof="0" dirty="0">
                <a:ln>
                  <a:noFill/>
                </a:ln>
                <a:solidFill>
                  <a:srgbClr val="FFFFCC"/>
                </a:solidFill>
                <a:effectLst/>
                <a:uLnTx/>
                <a:uFillTx/>
                <a:latin typeface="Calibri"/>
                <a:ea typeface="+mj-ea"/>
                <a:cs typeface="+mj-cs"/>
              </a:rPr>
              <a:t>Reviewing Grant Applications</a:t>
            </a:r>
          </a:p>
        </p:txBody>
      </p:sp>
      <p:sp>
        <p:nvSpPr>
          <p:cNvPr id="6" name="Title 1">
            <a:extLst>
              <a:ext uri="{FF2B5EF4-FFF2-40B4-BE49-F238E27FC236}">
                <a16:creationId xmlns:a16="http://schemas.microsoft.com/office/drawing/2014/main" id="{5882FD00-90ED-4DBC-8E9E-EDB42C2C0A63}"/>
              </a:ext>
            </a:extLst>
          </p:cNvPr>
          <p:cNvSpPr txBox="1">
            <a:spLocks/>
          </p:cNvSpPr>
          <p:nvPr/>
        </p:nvSpPr>
        <p:spPr>
          <a:xfrm>
            <a:off x="4267200" y="1"/>
            <a:ext cx="7924800" cy="4572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2600" b="1" kern="1200">
                <a:solidFill>
                  <a:schemeClr val="tx1"/>
                </a:solidFill>
                <a:latin typeface="+mj-lt"/>
                <a:ea typeface="+mj-ea"/>
                <a:cs typeface="+mj-cs"/>
              </a:defRPr>
            </a:lvl1pPr>
          </a:lstStyle>
          <a:p>
            <a:r>
              <a:rPr lang="en-US" dirty="0"/>
              <a:t>Submitted Applications</a:t>
            </a:r>
          </a:p>
        </p:txBody>
      </p:sp>
      <p:pic>
        <p:nvPicPr>
          <p:cNvPr id="2" name="Picture 1">
            <a:extLst>
              <a:ext uri="{FF2B5EF4-FFF2-40B4-BE49-F238E27FC236}">
                <a16:creationId xmlns:a16="http://schemas.microsoft.com/office/drawing/2014/main" id="{5F84EF4A-39B6-43AC-A507-BC0BC568B533}"/>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416143" y="673781"/>
            <a:ext cx="4701662" cy="608407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49867010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219507" y="1131222"/>
            <a:ext cx="5876493" cy="5594698"/>
          </a:xfrm>
        </p:spPr>
        <p:txBody>
          <a:bodyPr>
            <a:normAutofit/>
          </a:bodyPr>
          <a:lstStyle/>
          <a:p>
            <a:pPr>
              <a:spcBef>
                <a:spcPts val="600"/>
              </a:spcBef>
            </a:pPr>
            <a:r>
              <a:rPr lang="en-US" sz="3600" dirty="0"/>
              <a:t>Public entities (local, county, and state) that own public roads in PA </a:t>
            </a:r>
          </a:p>
          <a:p>
            <a:pPr lvl="1">
              <a:spcBef>
                <a:spcPts val="600"/>
              </a:spcBef>
            </a:pPr>
            <a:r>
              <a:rPr lang="en-US" dirty="0"/>
              <a:t>Federal and private road owners are not eligible</a:t>
            </a:r>
          </a:p>
          <a:p>
            <a:pPr marL="457200" lvl="1" indent="0">
              <a:spcBef>
                <a:spcPts val="600"/>
              </a:spcBef>
              <a:buNone/>
            </a:pPr>
            <a:endParaRPr lang="en-US" sz="3200" dirty="0"/>
          </a:p>
          <a:p>
            <a:pPr>
              <a:spcBef>
                <a:spcPts val="600"/>
              </a:spcBef>
            </a:pPr>
            <a:r>
              <a:rPr lang="en-US" sz="3600" dirty="0"/>
              <a:t>Must be ESM Certified</a:t>
            </a:r>
          </a:p>
          <a:p>
            <a:pPr lvl="1">
              <a:spcBef>
                <a:spcPts val="600"/>
              </a:spcBef>
            </a:pPr>
            <a:r>
              <a:rPr lang="en-US" sz="3200" dirty="0"/>
              <a:t>Employee of Road Owner</a:t>
            </a:r>
          </a:p>
          <a:p>
            <a:pPr lvl="1">
              <a:spcBef>
                <a:spcPts val="600"/>
              </a:spcBef>
            </a:pPr>
            <a:r>
              <a:rPr lang="en-US" sz="3200" dirty="0"/>
              <a:t>Person in charge of road work</a:t>
            </a:r>
          </a:p>
          <a:p>
            <a:pPr lvl="1">
              <a:spcBef>
                <a:spcPts val="600"/>
              </a:spcBef>
            </a:pPr>
            <a:r>
              <a:rPr lang="en-US" sz="3200" dirty="0"/>
              <a:t>Within 5 years</a:t>
            </a:r>
          </a:p>
          <a:p>
            <a:pPr marL="0" indent="0">
              <a:spcBef>
                <a:spcPts val="600"/>
              </a:spcBef>
              <a:buNone/>
            </a:pPr>
            <a:endParaRPr lang="en-US" sz="3600" dirty="0"/>
          </a:p>
        </p:txBody>
      </p:sp>
      <p:sp>
        <p:nvSpPr>
          <p:cNvPr id="5" name="Title 4">
            <a:extLst>
              <a:ext uri="{FF2B5EF4-FFF2-40B4-BE49-F238E27FC236}">
                <a16:creationId xmlns:a16="http://schemas.microsoft.com/office/drawing/2014/main" id="{0EB604B0-C8ED-4C48-8BD2-EC752054A83B}"/>
              </a:ext>
            </a:extLst>
          </p:cNvPr>
          <p:cNvSpPr>
            <a:spLocks noGrp="1"/>
          </p:cNvSpPr>
          <p:nvPr>
            <p:ph type="ctrTitle"/>
          </p:nvPr>
        </p:nvSpPr>
        <p:spPr>
          <a:xfrm>
            <a:off x="74194" y="478302"/>
            <a:ext cx="12043611" cy="810568"/>
          </a:xfrm>
        </p:spPr>
        <p:txBody>
          <a:bodyPr/>
          <a:lstStyle/>
          <a:p>
            <a:pPr algn="l"/>
            <a:r>
              <a:rPr lang="en-US" sz="3600" dirty="0"/>
              <a:t>Eligible Applicants</a:t>
            </a:r>
          </a:p>
        </p:txBody>
      </p:sp>
      <p:sp>
        <p:nvSpPr>
          <p:cNvPr id="6" name="Title 1">
            <a:extLst>
              <a:ext uri="{FF2B5EF4-FFF2-40B4-BE49-F238E27FC236}">
                <a16:creationId xmlns:a16="http://schemas.microsoft.com/office/drawing/2014/main" id="{5882FD00-90ED-4DBC-8E9E-EDB42C2C0A63}"/>
              </a:ext>
            </a:extLst>
          </p:cNvPr>
          <p:cNvSpPr txBox="1">
            <a:spLocks/>
          </p:cNvSpPr>
          <p:nvPr/>
        </p:nvSpPr>
        <p:spPr>
          <a:xfrm>
            <a:off x="4267200" y="1"/>
            <a:ext cx="7924800" cy="4572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2600" b="1" kern="1200">
                <a:solidFill>
                  <a:schemeClr val="tx1"/>
                </a:solidFill>
                <a:latin typeface="+mj-lt"/>
                <a:ea typeface="+mj-ea"/>
                <a:cs typeface="+mj-cs"/>
              </a:defRPr>
            </a:lvl1pPr>
          </a:lstStyle>
          <a:p>
            <a:r>
              <a:rPr lang="en-US" dirty="0"/>
              <a:t>Eligibility</a:t>
            </a:r>
          </a:p>
        </p:txBody>
      </p:sp>
      <p:sp>
        <p:nvSpPr>
          <p:cNvPr id="7" name="Title 1">
            <a:extLst>
              <a:ext uri="{FF2B5EF4-FFF2-40B4-BE49-F238E27FC236}">
                <a16:creationId xmlns:a16="http://schemas.microsoft.com/office/drawing/2014/main" id="{4D118A16-65DF-47A0-931C-5FD5D08349E6}"/>
              </a:ext>
            </a:extLst>
          </p:cNvPr>
          <p:cNvSpPr txBox="1">
            <a:spLocks/>
          </p:cNvSpPr>
          <p:nvPr/>
        </p:nvSpPr>
        <p:spPr>
          <a:xfrm>
            <a:off x="252548" y="8390"/>
            <a:ext cx="3547292" cy="4572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2600" b="1" kern="1200">
                <a:solidFill>
                  <a:schemeClr val="tx1"/>
                </a:solidFill>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2000" b="1" i="0" u="none" strike="noStrike" kern="1200" cap="none" spc="0" normalizeH="0" baseline="0" noProof="0" dirty="0">
                <a:ln>
                  <a:noFill/>
                </a:ln>
                <a:solidFill>
                  <a:srgbClr val="FFFFCC"/>
                </a:solidFill>
                <a:effectLst/>
                <a:uLnTx/>
                <a:uFillTx/>
                <a:latin typeface="Calibri"/>
                <a:ea typeface="+mj-ea"/>
                <a:cs typeface="+mj-cs"/>
              </a:rPr>
              <a:t>Reviewing Grant Applications</a:t>
            </a:r>
          </a:p>
        </p:txBody>
      </p:sp>
      <p:pic>
        <p:nvPicPr>
          <p:cNvPr id="12" name="Picture 11">
            <a:extLst>
              <a:ext uri="{FF2B5EF4-FFF2-40B4-BE49-F238E27FC236}">
                <a16:creationId xmlns:a16="http://schemas.microsoft.com/office/drawing/2014/main" id="{EDCB845C-297A-49E5-9D8B-3EC325520F05}"/>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6095999" y="751250"/>
            <a:ext cx="6013987" cy="53555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37549257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2"/>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833129"/>
            <a:ext cx="5730046" cy="2722871"/>
          </a:xfrm>
        </p:spPr>
        <p:txBody>
          <a:bodyPr>
            <a:normAutofit/>
          </a:bodyPr>
          <a:lstStyle/>
          <a:p>
            <a:pPr marL="57150" indent="0">
              <a:buNone/>
            </a:pPr>
            <a:r>
              <a:rPr lang="en-US" sz="2800" dirty="0"/>
              <a:t>Typical roles who are ESM Certified:</a:t>
            </a:r>
          </a:p>
          <a:p>
            <a:pPr marL="514350" indent="-457200"/>
            <a:r>
              <a:rPr lang="en-US" sz="2800" dirty="0"/>
              <a:t>Township supervisor</a:t>
            </a:r>
          </a:p>
          <a:p>
            <a:pPr marL="514350" indent="-457200"/>
            <a:r>
              <a:rPr lang="en-US" sz="2800" dirty="0"/>
              <a:t>Roadmaster</a:t>
            </a:r>
          </a:p>
          <a:p>
            <a:pPr marL="514350" indent="-457200"/>
            <a:r>
              <a:rPr lang="en-US" sz="2800" dirty="0"/>
              <a:t>Borough manager</a:t>
            </a:r>
          </a:p>
          <a:p>
            <a:pPr marL="514350" indent="-457200"/>
            <a:r>
              <a:rPr lang="en-US" sz="2800" dirty="0" err="1"/>
              <a:t>Gamelands</a:t>
            </a:r>
            <a:r>
              <a:rPr lang="en-US" sz="2800" dirty="0"/>
              <a:t> Land Manager</a:t>
            </a:r>
          </a:p>
          <a:p>
            <a:pPr marL="514350" indent="-457200"/>
            <a:endParaRPr lang="en-US" sz="2800" dirty="0"/>
          </a:p>
          <a:p>
            <a:pPr marL="57150" indent="0">
              <a:buNone/>
            </a:pPr>
            <a:endParaRPr lang="en-US" sz="2800" dirty="0"/>
          </a:p>
        </p:txBody>
      </p:sp>
      <p:sp>
        <p:nvSpPr>
          <p:cNvPr id="8" name="Title 1">
            <a:extLst>
              <a:ext uri="{FF2B5EF4-FFF2-40B4-BE49-F238E27FC236}">
                <a16:creationId xmlns:a16="http://schemas.microsoft.com/office/drawing/2014/main" id="{B8951C1A-4BD2-477F-8E55-E846CEA1B779}"/>
              </a:ext>
            </a:extLst>
          </p:cNvPr>
          <p:cNvSpPr txBox="1">
            <a:spLocks/>
          </p:cNvSpPr>
          <p:nvPr/>
        </p:nvSpPr>
        <p:spPr>
          <a:xfrm>
            <a:off x="4398335" y="2245"/>
            <a:ext cx="7924800" cy="4572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2600" b="1" kern="1200">
                <a:solidFill>
                  <a:schemeClr val="tx1"/>
                </a:solidFill>
                <a:latin typeface="+mj-lt"/>
                <a:ea typeface="+mj-ea"/>
                <a:cs typeface="+mj-cs"/>
              </a:defRPr>
            </a:lvl1pPr>
          </a:lstStyle>
          <a:p>
            <a:r>
              <a:rPr lang="en-US" dirty="0"/>
              <a:t>Eligibility</a:t>
            </a:r>
          </a:p>
        </p:txBody>
      </p:sp>
      <p:sp>
        <p:nvSpPr>
          <p:cNvPr id="6" name="Title 1">
            <a:extLst>
              <a:ext uri="{FF2B5EF4-FFF2-40B4-BE49-F238E27FC236}">
                <a16:creationId xmlns:a16="http://schemas.microsoft.com/office/drawing/2014/main" id="{B0BC1410-1530-4A3B-A7EA-87DE0C36FC13}"/>
              </a:ext>
            </a:extLst>
          </p:cNvPr>
          <p:cNvSpPr txBox="1">
            <a:spLocks/>
          </p:cNvSpPr>
          <p:nvPr/>
        </p:nvSpPr>
        <p:spPr>
          <a:xfrm>
            <a:off x="252548" y="8390"/>
            <a:ext cx="3547292" cy="4572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2600" b="1" kern="1200">
                <a:solidFill>
                  <a:schemeClr val="tx1"/>
                </a:solidFill>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2000" b="1" i="0" u="none" strike="noStrike" kern="1200" cap="none" spc="0" normalizeH="0" baseline="0" noProof="0" dirty="0">
                <a:ln>
                  <a:noFill/>
                </a:ln>
                <a:solidFill>
                  <a:srgbClr val="FFFFCC"/>
                </a:solidFill>
                <a:effectLst/>
                <a:uLnTx/>
                <a:uFillTx/>
                <a:latin typeface="Calibri"/>
                <a:ea typeface="+mj-ea"/>
                <a:cs typeface="+mj-cs"/>
              </a:rPr>
              <a:t>Reviewing Grant Applications</a:t>
            </a:r>
          </a:p>
        </p:txBody>
      </p:sp>
      <p:grpSp>
        <p:nvGrpSpPr>
          <p:cNvPr id="2" name="Group 1">
            <a:extLst>
              <a:ext uri="{FF2B5EF4-FFF2-40B4-BE49-F238E27FC236}">
                <a16:creationId xmlns:a16="http://schemas.microsoft.com/office/drawing/2014/main" id="{01F646DF-035E-449C-89FB-A904A4A1D6AE}"/>
              </a:ext>
            </a:extLst>
          </p:cNvPr>
          <p:cNvGrpSpPr/>
          <p:nvPr/>
        </p:nvGrpSpPr>
        <p:grpSpPr>
          <a:xfrm>
            <a:off x="6000207" y="588755"/>
            <a:ext cx="5730046" cy="3211618"/>
            <a:chOff x="5217887" y="650781"/>
            <a:chExt cx="5730046" cy="3211618"/>
          </a:xfrm>
        </p:grpSpPr>
        <p:pic>
          <p:nvPicPr>
            <p:cNvPr id="7" name="Picture 6">
              <a:extLst>
                <a:ext uri="{FF2B5EF4-FFF2-40B4-BE49-F238E27FC236}">
                  <a16:creationId xmlns:a16="http://schemas.microsoft.com/office/drawing/2014/main" id="{FA744E26-CFBB-4259-B858-AC92B5EC07CE}"/>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5217887" y="650781"/>
              <a:ext cx="5730046" cy="3211618"/>
            </a:xfrm>
            <a:prstGeom prst="rect">
              <a:avLst/>
            </a:prstGeom>
          </p:spPr>
        </p:pic>
        <p:grpSp>
          <p:nvGrpSpPr>
            <p:cNvPr id="9" name="Group 8">
              <a:extLst>
                <a:ext uri="{FF2B5EF4-FFF2-40B4-BE49-F238E27FC236}">
                  <a16:creationId xmlns:a16="http://schemas.microsoft.com/office/drawing/2014/main" id="{89C2BAC5-FD4C-4FEE-81D9-C8A8329B11F8}"/>
                </a:ext>
              </a:extLst>
            </p:cNvPr>
            <p:cNvGrpSpPr/>
            <p:nvPr/>
          </p:nvGrpSpPr>
          <p:grpSpPr>
            <a:xfrm>
              <a:off x="5608309" y="1117925"/>
              <a:ext cx="4721530" cy="694324"/>
              <a:chOff x="7043749" y="2660031"/>
              <a:chExt cx="4721530" cy="694324"/>
            </a:xfrm>
          </p:grpSpPr>
          <p:sp>
            <p:nvSpPr>
              <p:cNvPr id="10" name="Rectangle 9">
                <a:extLst>
                  <a:ext uri="{FF2B5EF4-FFF2-40B4-BE49-F238E27FC236}">
                    <a16:creationId xmlns:a16="http://schemas.microsoft.com/office/drawing/2014/main" id="{0C3DFD07-D13A-41A7-B597-A28969FCD226}"/>
                  </a:ext>
                </a:extLst>
              </p:cNvPr>
              <p:cNvSpPr/>
              <p:nvPr/>
            </p:nvSpPr>
            <p:spPr>
              <a:xfrm>
                <a:off x="8187486" y="2660031"/>
                <a:ext cx="3577793" cy="333829"/>
              </a:xfrm>
              <a:prstGeom prst="rect">
                <a:avLst/>
              </a:prstGeom>
              <a:solidFill>
                <a:srgbClr val="FFFF00">
                  <a:alpha val="3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D5C14C30-1697-4444-B6E9-76427CBF25B9}"/>
                  </a:ext>
                </a:extLst>
              </p:cNvPr>
              <p:cNvSpPr/>
              <p:nvPr/>
            </p:nvSpPr>
            <p:spPr>
              <a:xfrm>
                <a:off x="7043749" y="3020526"/>
                <a:ext cx="2287474" cy="333829"/>
              </a:xfrm>
              <a:prstGeom prst="rect">
                <a:avLst/>
              </a:prstGeom>
              <a:solidFill>
                <a:srgbClr val="FFFF00">
                  <a:alpha val="3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3" name="Subtitle 2">
            <a:extLst>
              <a:ext uri="{FF2B5EF4-FFF2-40B4-BE49-F238E27FC236}">
                <a16:creationId xmlns:a16="http://schemas.microsoft.com/office/drawing/2014/main" id="{1DCA8424-91EA-4992-AFAD-9BBEE4095E55}"/>
              </a:ext>
            </a:extLst>
          </p:cNvPr>
          <p:cNvSpPr txBox="1">
            <a:spLocks/>
          </p:cNvSpPr>
          <p:nvPr/>
        </p:nvSpPr>
        <p:spPr>
          <a:xfrm>
            <a:off x="252548" y="3750460"/>
            <a:ext cx="11316811" cy="2965299"/>
          </a:xfrm>
          <a:prstGeom prst="rect">
            <a:avLst/>
          </a:prstGeom>
        </p:spPr>
        <p:txBody>
          <a:bodyPr vert="horz" lIns="91440" tIns="45720" rIns="91440" bIns="45720" rtlCol="0">
            <a:normAutofit/>
          </a:bodyPr>
          <a:lstStyle>
            <a:lvl1pPr marL="342900" marR="0" indent="-3429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sz="3200" kern="1200">
                <a:solidFill>
                  <a:schemeClr val="tx1"/>
                </a:solidFill>
                <a:latin typeface="+mn-lt"/>
                <a:ea typeface="+mn-ea"/>
                <a:cs typeface="+mn-cs"/>
              </a:defRPr>
            </a:lvl1pPr>
            <a:lvl2pPr marL="742950" marR="0" indent="-28575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sz="2800" kern="1200">
                <a:solidFill>
                  <a:schemeClr val="tx1"/>
                </a:solidFill>
                <a:latin typeface="+mn-lt"/>
                <a:ea typeface="+mn-ea"/>
                <a:cs typeface="+mn-cs"/>
              </a:defRPr>
            </a:lvl2pPr>
            <a:lvl3pPr marL="1143000" marR="0" indent="-2286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sz="2400" kern="1200">
                <a:solidFill>
                  <a:schemeClr val="tx1"/>
                </a:solidFill>
                <a:latin typeface="+mn-lt"/>
                <a:ea typeface="+mn-ea"/>
                <a:cs typeface="+mn-cs"/>
              </a:defRPr>
            </a:lvl3pPr>
            <a:lvl4pPr marL="1600200" marR="0" indent="-2286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sz="2000" kern="1200">
                <a:solidFill>
                  <a:schemeClr val="tx1"/>
                </a:solidFill>
                <a:latin typeface="+mn-lt"/>
                <a:ea typeface="+mn-ea"/>
                <a:cs typeface="+mn-cs"/>
              </a:defRPr>
            </a:lvl4pPr>
            <a:lvl5pPr marL="2057400" marR="0" indent="-2286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sz="2000" kern="1200">
                <a:solidFill>
                  <a:schemeClr val="tx1"/>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marL="57150" indent="0">
              <a:buFont typeface="Arial" panose="020B0604020202020204" pitchFamily="34" charset="0"/>
              <a:buNone/>
            </a:pPr>
            <a:r>
              <a:rPr lang="en-US" sz="2800" dirty="0"/>
              <a:t>Roles whose ESM Cert. does NOT make the entity eligible:</a:t>
            </a:r>
          </a:p>
          <a:p>
            <a:pPr marL="628650" indent="-571500"/>
            <a:r>
              <a:rPr lang="en-US" sz="2800" dirty="0"/>
              <a:t>ESM certified engineers </a:t>
            </a:r>
          </a:p>
          <a:p>
            <a:pPr marL="1028700" lvl="1" indent="-571500"/>
            <a:r>
              <a:rPr lang="en-US" sz="2400" dirty="0"/>
              <a:t>Unless they are an employee of the entity instead of on retainer/contracted</a:t>
            </a:r>
          </a:p>
          <a:p>
            <a:pPr marL="628650" indent="-571500"/>
            <a:r>
              <a:rPr lang="en-US" sz="2800" dirty="0"/>
              <a:t>Anyone not in charge of the road work</a:t>
            </a:r>
          </a:p>
          <a:p>
            <a:pPr marL="1028700" lvl="1" indent="-571500"/>
            <a:r>
              <a:rPr lang="en-US" sz="2400" dirty="0"/>
              <a:t>Secretary, road crew member, intern, etc.</a:t>
            </a:r>
          </a:p>
          <a:p>
            <a:pPr marL="628650" indent="-571500"/>
            <a:r>
              <a:rPr lang="en-US" sz="2800" dirty="0"/>
              <a:t>Note these people are still encouraged to attend ESM training!</a:t>
            </a:r>
          </a:p>
        </p:txBody>
      </p:sp>
    </p:spTree>
    <p:extLst>
      <p:ext uri="{BB962C8B-B14F-4D97-AF65-F5344CB8AC3E}">
        <p14:creationId xmlns:p14="http://schemas.microsoft.com/office/powerpoint/2010/main" val="33868631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3">
                                            <p:txEl>
                                              <p:pRg st="0" end="0"/>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3">
                                            <p:txEl>
                                              <p:pRg st="1" end="1"/>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3">
                                            <p:txEl>
                                              <p:pRg st="2" end="2"/>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13">
                                            <p:txEl>
                                              <p:pRg st="3" end="3"/>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13">
                                            <p:txEl>
                                              <p:pRg st="4" end="4"/>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1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1288871"/>
            <a:ext cx="12332368" cy="5468980"/>
          </a:xfrm>
        </p:spPr>
        <p:txBody>
          <a:bodyPr>
            <a:normAutofit/>
          </a:bodyPr>
          <a:lstStyle/>
          <a:p>
            <a:pPr>
              <a:spcBef>
                <a:spcPts val="600"/>
              </a:spcBef>
            </a:pPr>
            <a:r>
              <a:rPr lang="en-US" sz="3600" dirty="0"/>
              <a:t>Public Roads owned by an eligible applicant</a:t>
            </a:r>
          </a:p>
          <a:p>
            <a:pPr>
              <a:spcBef>
                <a:spcPts val="600"/>
              </a:spcBef>
            </a:pPr>
            <a:r>
              <a:rPr lang="en-US" sz="3600" dirty="0"/>
              <a:t>Road must be open to public motor vehicle travel for a minimum of 2 consecutive weeks annually</a:t>
            </a:r>
          </a:p>
          <a:p>
            <a:pPr>
              <a:spcBef>
                <a:spcPts val="600"/>
              </a:spcBef>
            </a:pPr>
            <a:r>
              <a:rPr lang="en-US" sz="3600" dirty="0"/>
              <a:t>The road must have a stream/water quality impact</a:t>
            </a:r>
          </a:p>
          <a:p>
            <a:pPr>
              <a:spcBef>
                <a:spcPts val="600"/>
              </a:spcBef>
            </a:pPr>
            <a:r>
              <a:rPr lang="en-US" sz="3600" dirty="0"/>
              <a:t>Must be an unpaved or low volume road</a:t>
            </a:r>
          </a:p>
          <a:p>
            <a:pPr lvl="1">
              <a:spcBef>
                <a:spcPts val="600"/>
              </a:spcBef>
            </a:pPr>
            <a:r>
              <a:rPr lang="en-US" sz="3200" dirty="0"/>
              <a:t>LVR means sealed surface with ADT of 500 or less</a:t>
            </a:r>
          </a:p>
        </p:txBody>
      </p:sp>
      <p:sp>
        <p:nvSpPr>
          <p:cNvPr id="5" name="Title 4">
            <a:extLst>
              <a:ext uri="{FF2B5EF4-FFF2-40B4-BE49-F238E27FC236}">
                <a16:creationId xmlns:a16="http://schemas.microsoft.com/office/drawing/2014/main" id="{0EB604B0-C8ED-4C48-8BD2-EC752054A83B}"/>
              </a:ext>
            </a:extLst>
          </p:cNvPr>
          <p:cNvSpPr>
            <a:spLocks noGrp="1"/>
          </p:cNvSpPr>
          <p:nvPr>
            <p:ph type="ctrTitle"/>
          </p:nvPr>
        </p:nvSpPr>
        <p:spPr>
          <a:xfrm>
            <a:off x="74194" y="478302"/>
            <a:ext cx="12043611" cy="810568"/>
          </a:xfrm>
        </p:spPr>
        <p:txBody>
          <a:bodyPr/>
          <a:lstStyle/>
          <a:p>
            <a:pPr algn="l"/>
            <a:r>
              <a:rPr lang="en-US" sz="3600" dirty="0"/>
              <a:t>Eligible Roads</a:t>
            </a:r>
          </a:p>
        </p:txBody>
      </p:sp>
      <p:sp>
        <p:nvSpPr>
          <p:cNvPr id="6" name="Title 1">
            <a:extLst>
              <a:ext uri="{FF2B5EF4-FFF2-40B4-BE49-F238E27FC236}">
                <a16:creationId xmlns:a16="http://schemas.microsoft.com/office/drawing/2014/main" id="{5882FD00-90ED-4DBC-8E9E-EDB42C2C0A63}"/>
              </a:ext>
            </a:extLst>
          </p:cNvPr>
          <p:cNvSpPr txBox="1">
            <a:spLocks/>
          </p:cNvSpPr>
          <p:nvPr/>
        </p:nvSpPr>
        <p:spPr>
          <a:xfrm>
            <a:off x="4267200" y="1"/>
            <a:ext cx="7924800" cy="4572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2600" b="1" kern="1200">
                <a:solidFill>
                  <a:schemeClr val="tx1"/>
                </a:solidFill>
                <a:latin typeface="+mj-lt"/>
                <a:ea typeface="+mj-ea"/>
                <a:cs typeface="+mj-cs"/>
              </a:defRPr>
            </a:lvl1pPr>
          </a:lstStyle>
          <a:p>
            <a:r>
              <a:rPr lang="en-US" dirty="0"/>
              <a:t>Eligibility</a:t>
            </a:r>
          </a:p>
        </p:txBody>
      </p:sp>
      <p:sp>
        <p:nvSpPr>
          <p:cNvPr id="7" name="Title 1">
            <a:extLst>
              <a:ext uri="{FF2B5EF4-FFF2-40B4-BE49-F238E27FC236}">
                <a16:creationId xmlns:a16="http://schemas.microsoft.com/office/drawing/2014/main" id="{86837242-2E98-42F9-A91B-2160258FE3B8}"/>
              </a:ext>
            </a:extLst>
          </p:cNvPr>
          <p:cNvSpPr txBox="1">
            <a:spLocks/>
          </p:cNvSpPr>
          <p:nvPr/>
        </p:nvSpPr>
        <p:spPr>
          <a:xfrm>
            <a:off x="252548" y="8390"/>
            <a:ext cx="3547292" cy="4572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2600" b="1" kern="1200">
                <a:solidFill>
                  <a:schemeClr val="tx1"/>
                </a:solidFill>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2000" b="1" i="0" u="none" strike="noStrike" kern="1200" cap="none" spc="0" normalizeH="0" baseline="0" noProof="0" dirty="0">
                <a:ln>
                  <a:noFill/>
                </a:ln>
                <a:solidFill>
                  <a:srgbClr val="FFFFCC"/>
                </a:solidFill>
                <a:effectLst/>
                <a:uLnTx/>
                <a:uFillTx/>
                <a:latin typeface="Calibri"/>
                <a:ea typeface="+mj-ea"/>
                <a:cs typeface="+mj-cs"/>
              </a:rPr>
              <a:t>Reviewing Grant Applications</a:t>
            </a:r>
          </a:p>
        </p:txBody>
      </p:sp>
    </p:spTree>
    <p:extLst>
      <p:ext uri="{BB962C8B-B14F-4D97-AF65-F5344CB8AC3E}">
        <p14:creationId xmlns:p14="http://schemas.microsoft.com/office/powerpoint/2010/main" val="13310299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1193076"/>
            <a:ext cx="6715993" cy="5564775"/>
          </a:xfrm>
        </p:spPr>
        <p:txBody>
          <a:bodyPr>
            <a:normAutofit fontScale="92500"/>
          </a:bodyPr>
          <a:lstStyle/>
          <a:p>
            <a:pPr>
              <a:spcBef>
                <a:spcPts val="600"/>
              </a:spcBef>
            </a:pPr>
            <a:r>
              <a:rPr lang="en-US" sz="3600" dirty="0"/>
              <a:t>DGR and LVR projects </a:t>
            </a:r>
            <a:r>
              <a:rPr lang="en-US" sz="3600" b="1" u="sng" dirty="0"/>
              <a:t>must</a:t>
            </a:r>
            <a:r>
              <a:rPr lang="en-US" sz="3600" dirty="0"/>
              <a:t> focus on </a:t>
            </a:r>
            <a:r>
              <a:rPr lang="en-US" sz="3600" b="1" u="sng" dirty="0"/>
              <a:t>both</a:t>
            </a:r>
            <a:r>
              <a:rPr lang="en-US" sz="3600" dirty="0"/>
              <a:t> environmental and road improvements</a:t>
            </a:r>
          </a:p>
          <a:p>
            <a:pPr>
              <a:spcBef>
                <a:spcPts val="600"/>
              </a:spcBef>
            </a:pPr>
            <a:r>
              <a:rPr lang="en-US" sz="3600" dirty="0"/>
              <a:t>Routine maintenance is not eligible for DGLVR funding</a:t>
            </a:r>
          </a:p>
          <a:p>
            <a:pPr>
              <a:spcBef>
                <a:spcPts val="600"/>
              </a:spcBef>
            </a:pPr>
            <a:r>
              <a:rPr lang="en-US" sz="3600" dirty="0"/>
              <a:t>Focus on long-term benefit through use of Environmentally Sensitive Maintenance (ESM) practices</a:t>
            </a:r>
          </a:p>
          <a:p>
            <a:pPr>
              <a:spcBef>
                <a:spcPts val="600"/>
              </a:spcBef>
            </a:pPr>
            <a:r>
              <a:rPr lang="en-US" sz="3600" dirty="0"/>
              <a:t>Project work must meet DGLVR policy, standards, and specifications</a:t>
            </a:r>
          </a:p>
          <a:p>
            <a:pPr>
              <a:spcBef>
                <a:spcPts val="600"/>
              </a:spcBef>
            </a:pPr>
            <a:endParaRPr lang="en-US" sz="3600" dirty="0"/>
          </a:p>
          <a:p>
            <a:pPr marL="0" indent="0">
              <a:spcBef>
                <a:spcPts val="600"/>
              </a:spcBef>
              <a:buNone/>
            </a:pPr>
            <a:endParaRPr lang="en-US" sz="3600" dirty="0"/>
          </a:p>
        </p:txBody>
      </p:sp>
      <p:sp>
        <p:nvSpPr>
          <p:cNvPr id="5" name="Title 4">
            <a:extLst>
              <a:ext uri="{FF2B5EF4-FFF2-40B4-BE49-F238E27FC236}">
                <a16:creationId xmlns:a16="http://schemas.microsoft.com/office/drawing/2014/main" id="{0EB604B0-C8ED-4C48-8BD2-EC752054A83B}"/>
              </a:ext>
            </a:extLst>
          </p:cNvPr>
          <p:cNvSpPr>
            <a:spLocks noGrp="1"/>
          </p:cNvSpPr>
          <p:nvPr>
            <p:ph type="ctrTitle"/>
          </p:nvPr>
        </p:nvSpPr>
        <p:spPr>
          <a:xfrm>
            <a:off x="74194" y="382508"/>
            <a:ext cx="12043611" cy="810568"/>
          </a:xfrm>
        </p:spPr>
        <p:txBody>
          <a:bodyPr/>
          <a:lstStyle/>
          <a:p>
            <a:pPr algn="l"/>
            <a:r>
              <a:rPr lang="en-US" sz="3600" dirty="0"/>
              <a:t>Project Eligibility</a:t>
            </a:r>
          </a:p>
        </p:txBody>
      </p:sp>
      <p:sp>
        <p:nvSpPr>
          <p:cNvPr id="6" name="Title 1">
            <a:extLst>
              <a:ext uri="{FF2B5EF4-FFF2-40B4-BE49-F238E27FC236}">
                <a16:creationId xmlns:a16="http://schemas.microsoft.com/office/drawing/2014/main" id="{F463E1EB-1322-4BC0-BF6E-D5DDEAC40F82}"/>
              </a:ext>
            </a:extLst>
          </p:cNvPr>
          <p:cNvSpPr txBox="1">
            <a:spLocks/>
          </p:cNvSpPr>
          <p:nvPr/>
        </p:nvSpPr>
        <p:spPr>
          <a:xfrm>
            <a:off x="4267200" y="1"/>
            <a:ext cx="7924800" cy="4572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2600" b="1" kern="1200">
                <a:solidFill>
                  <a:schemeClr val="tx1"/>
                </a:solidFill>
                <a:latin typeface="+mj-lt"/>
                <a:ea typeface="+mj-ea"/>
                <a:cs typeface="+mj-cs"/>
              </a:defRPr>
            </a:lvl1pPr>
          </a:lstStyle>
          <a:p>
            <a:r>
              <a:rPr lang="en-US" dirty="0"/>
              <a:t>Eligibility</a:t>
            </a:r>
          </a:p>
        </p:txBody>
      </p:sp>
      <p:pic>
        <p:nvPicPr>
          <p:cNvPr id="7" name="Picture 6">
            <a:extLst>
              <a:ext uri="{FF2B5EF4-FFF2-40B4-BE49-F238E27FC236}">
                <a16:creationId xmlns:a16="http://schemas.microsoft.com/office/drawing/2014/main" id="{6921D7A2-368F-4E27-B214-70AD4647581F}"/>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6790188" y="445625"/>
            <a:ext cx="5401812" cy="6400800"/>
          </a:xfrm>
          <a:prstGeom prst="rect">
            <a:avLst/>
          </a:prstGeom>
        </p:spPr>
      </p:pic>
      <p:sp>
        <p:nvSpPr>
          <p:cNvPr id="8" name="Title 1">
            <a:extLst>
              <a:ext uri="{FF2B5EF4-FFF2-40B4-BE49-F238E27FC236}">
                <a16:creationId xmlns:a16="http://schemas.microsoft.com/office/drawing/2014/main" id="{39E47E16-6DB2-4551-9F87-9BBE194452FF}"/>
              </a:ext>
            </a:extLst>
          </p:cNvPr>
          <p:cNvSpPr txBox="1">
            <a:spLocks/>
          </p:cNvSpPr>
          <p:nvPr/>
        </p:nvSpPr>
        <p:spPr>
          <a:xfrm>
            <a:off x="252548" y="8390"/>
            <a:ext cx="3547292" cy="4572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2600" b="1" kern="1200">
                <a:solidFill>
                  <a:schemeClr val="tx1"/>
                </a:solidFill>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2000" b="1" i="0" u="none" strike="noStrike" kern="1200" cap="none" spc="0" normalizeH="0" baseline="0" noProof="0" dirty="0">
                <a:ln>
                  <a:noFill/>
                </a:ln>
                <a:solidFill>
                  <a:srgbClr val="FFFFCC"/>
                </a:solidFill>
                <a:effectLst/>
                <a:uLnTx/>
                <a:uFillTx/>
                <a:latin typeface="Calibri"/>
                <a:ea typeface="+mj-ea"/>
                <a:cs typeface="+mj-cs"/>
              </a:rPr>
              <a:t>Reviewing Grant Applications</a:t>
            </a:r>
          </a:p>
        </p:txBody>
      </p:sp>
    </p:spTree>
    <p:extLst>
      <p:ext uri="{BB962C8B-B14F-4D97-AF65-F5344CB8AC3E}">
        <p14:creationId xmlns:p14="http://schemas.microsoft.com/office/powerpoint/2010/main" val="20305435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52166" y="673780"/>
            <a:ext cx="7704011" cy="6175830"/>
          </a:xfrm>
        </p:spPr>
        <p:txBody>
          <a:bodyPr>
            <a:normAutofit/>
          </a:bodyPr>
          <a:lstStyle/>
          <a:p>
            <a:pPr>
              <a:spcBef>
                <a:spcPts val="600"/>
              </a:spcBef>
            </a:pPr>
            <a:r>
              <a:rPr lang="en-US" sz="3200" dirty="0"/>
              <a:t>When a conservation district receives an application:</a:t>
            </a:r>
          </a:p>
          <a:p>
            <a:pPr lvl="1">
              <a:spcBef>
                <a:spcPts val="600"/>
              </a:spcBef>
            </a:pPr>
            <a:r>
              <a:rPr lang="en-US" dirty="0"/>
              <a:t>Are you familiar with the site?</a:t>
            </a:r>
          </a:p>
          <a:p>
            <a:pPr lvl="1">
              <a:spcBef>
                <a:spcPts val="600"/>
              </a:spcBef>
            </a:pPr>
            <a:r>
              <a:rPr lang="en-US" dirty="0"/>
              <a:t>Are all required sections included?</a:t>
            </a:r>
          </a:p>
          <a:p>
            <a:pPr lvl="1">
              <a:spcBef>
                <a:spcPts val="600"/>
              </a:spcBef>
            </a:pPr>
            <a:r>
              <a:rPr lang="en-US" dirty="0"/>
              <a:t>Are the applicant, road, and project eligible?</a:t>
            </a:r>
          </a:p>
          <a:p>
            <a:pPr lvl="1">
              <a:spcBef>
                <a:spcPts val="600"/>
              </a:spcBef>
            </a:pPr>
            <a:r>
              <a:rPr lang="en-US" b="1" dirty="0">
                <a:solidFill>
                  <a:srgbClr val="FF0000"/>
                </a:solidFill>
              </a:rPr>
              <a:t>Are all required sections filled out correctly?</a:t>
            </a:r>
          </a:p>
          <a:p>
            <a:pPr lvl="1">
              <a:spcBef>
                <a:spcPts val="600"/>
              </a:spcBef>
            </a:pPr>
            <a:r>
              <a:rPr lang="en-US" dirty="0"/>
              <a:t>Do you have all of the information needed to rank the application?</a:t>
            </a:r>
          </a:p>
          <a:p>
            <a:pPr lvl="1">
              <a:spcBef>
                <a:spcPts val="600"/>
              </a:spcBef>
            </a:pPr>
            <a:r>
              <a:rPr lang="en-US" dirty="0"/>
              <a:t>Is it a good project?</a:t>
            </a:r>
          </a:p>
          <a:p>
            <a:pPr>
              <a:spcBef>
                <a:spcPts val="600"/>
              </a:spcBef>
            </a:pPr>
            <a:r>
              <a:rPr lang="en-US" dirty="0"/>
              <a:t>If any changes or clarifications are needed, reach out to the applicant ASAP</a:t>
            </a:r>
          </a:p>
          <a:p>
            <a:pPr lvl="2">
              <a:spcBef>
                <a:spcPts val="600"/>
              </a:spcBef>
            </a:pPr>
            <a:endParaRPr lang="en-US" dirty="0"/>
          </a:p>
        </p:txBody>
      </p:sp>
      <p:sp>
        <p:nvSpPr>
          <p:cNvPr id="4" name="Title 1">
            <a:extLst>
              <a:ext uri="{FF2B5EF4-FFF2-40B4-BE49-F238E27FC236}">
                <a16:creationId xmlns:a16="http://schemas.microsoft.com/office/drawing/2014/main" id="{B491CC7A-7E96-4281-B684-BB45630D70B0}"/>
              </a:ext>
            </a:extLst>
          </p:cNvPr>
          <p:cNvSpPr txBox="1">
            <a:spLocks/>
          </p:cNvSpPr>
          <p:nvPr/>
        </p:nvSpPr>
        <p:spPr>
          <a:xfrm>
            <a:off x="252548" y="8390"/>
            <a:ext cx="3547292" cy="4572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2600" b="1" kern="1200">
                <a:solidFill>
                  <a:schemeClr val="tx1"/>
                </a:solidFill>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2000" b="1" i="0" u="none" strike="noStrike" kern="1200" cap="none" spc="0" normalizeH="0" baseline="0" noProof="0" dirty="0">
                <a:ln>
                  <a:noFill/>
                </a:ln>
                <a:solidFill>
                  <a:srgbClr val="FFFFCC"/>
                </a:solidFill>
                <a:effectLst/>
                <a:uLnTx/>
                <a:uFillTx/>
                <a:latin typeface="Calibri"/>
                <a:ea typeface="+mj-ea"/>
                <a:cs typeface="+mj-cs"/>
              </a:rPr>
              <a:t>Reviewing Grant Applications</a:t>
            </a:r>
          </a:p>
        </p:txBody>
      </p:sp>
      <p:sp>
        <p:nvSpPr>
          <p:cNvPr id="6" name="Title 1">
            <a:extLst>
              <a:ext uri="{FF2B5EF4-FFF2-40B4-BE49-F238E27FC236}">
                <a16:creationId xmlns:a16="http://schemas.microsoft.com/office/drawing/2014/main" id="{5882FD00-90ED-4DBC-8E9E-EDB42C2C0A63}"/>
              </a:ext>
            </a:extLst>
          </p:cNvPr>
          <p:cNvSpPr txBox="1">
            <a:spLocks/>
          </p:cNvSpPr>
          <p:nvPr/>
        </p:nvSpPr>
        <p:spPr>
          <a:xfrm>
            <a:off x="4267200" y="1"/>
            <a:ext cx="7924800" cy="4572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2600" b="1" kern="1200">
                <a:solidFill>
                  <a:schemeClr val="tx1"/>
                </a:solidFill>
                <a:latin typeface="+mj-lt"/>
                <a:ea typeface="+mj-ea"/>
                <a:cs typeface="+mj-cs"/>
              </a:defRPr>
            </a:lvl1pPr>
          </a:lstStyle>
          <a:p>
            <a:r>
              <a:rPr lang="en-US" dirty="0"/>
              <a:t>Submitted Applications</a:t>
            </a:r>
          </a:p>
        </p:txBody>
      </p:sp>
      <p:pic>
        <p:nvPicPr>
          <p:cNvPr id="2" name="Picture 1">
            <a:extLst>
              <a:ext uri="{FF2B5EF4-FFF2-40B4-BE49-F238E27FC236}">
                <a16:creationId xmlns:a16="http://schemas.microsoft.com/office/drawing/2014/main" id="{5F84EF4A-39B6-43AC-A507-BC0BC568B533}"/>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416143" y="673781"/>
            <a:ext cx="4701662" cy="608407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01149024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23828" y="570349"/>
            <a:ext cx="3264091" cy="1014230"/>
          </a:xfrm>
        </p:spPr>
        <p:txBody>
          <a:bodyPr>
            <a:normAutofit fontScale="92500"/>
          </a:bodyPr>
          <a:lstStyle/>
          <a:p>
            <a:pPr marL="114300" indent="0" algn="ctr">
              <a:spcBef>
                <a:spcPts val="600"/>
              </a:spcBef>
              <a:buNone/>
            </a:pPr>
            <a:r>
              <a:rPr lang="en-US" sz="2800" dirty="0"/>
              <a:t>DGLVR Program Grant Application Form</a:t>
            </a:r>
          </a:p>
        </p:txBody>
      </p:sp>
      <p:sp>
        <p:nvSpPr>
          <p:cNvPr id="4" name="Title 1">
            <a:extLst>
              <a:ext uri="{FF2B5EF4-FFF2-40B4-BE49-F238E27FC236}">
                <a16:creationId xmlns:a16="http://schemas.microsoft.com/office/drawing/2014/main" id="{B491CC7A-7E96-4281-B684-BB45630D70B0}"/>
              </a:ext>
            </a:extLst>
          </p:cNvPr>
          <p:cNvSpPr txBox="1">
            <a:spLocks/>
          </p:cNvSpPr>
          <p:nvPr/>
        </p:nvSpPr>
        <p:spPr>
          <a:xfrm>
            <a:off x="252548" y="8390"/>
            <a:ext cx="3547292" cy="4572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2600" b="1" kern="1200">
                <a:solidFill>
                  <a:schemeClr val="tx1"/>
                </a:solidFill>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2000" b="1" i="0" u="none" strike="noStrike" kern="1200" cap="none" spc="0" normalizeH="0" baseline="0" noProof="0" dirty="0">
                <a:ln>
                  <a:noFill/>
                </a:ln>
                <a:solidFill>
                  <a:srgbClr val="FFFFCC"/>
                </a:solidFill>
                <a:effectLst/>
                <a:uLnTx/>
                <a:uFillTx/>
                <a:latin typeface="Calibri"/>
                <a:ea typeface="+mj-ea"/>
                <a:cs typeface="+mj-cs"/>
              </a:rPr>
              <a:t>Reviewing Grant Applications</a:t>
            </a:r>
          </a:p>
        </p:txBody>
      </p:sp>
      <p:sp>
        <p:nvSpPr>
          <p:cNvPr id="6" name="Title 1">
            <a:extLst>
              <a:ext uri="{FF2B5EF4-FFF2-40B4-BE49-F238E27FC236}">
                <a16:creationId xmlns:a16="http://schemas.microsoft.com/office/drawing/2014/main" id="{5882FD00-90ED-4DBC-8E9E-EDB42C2C0A63}"/>
              </a:ext>
            </a:extLst>
          </p:cNvPr>
          <p:cNvSpPr txBox="1">
            <a:spLocks/>
          </p:cNvSpPr>
          <p:nvPr/>
        </p:nvSpPr>
        <p:spPr>
          <a:xfrm>
            <a:off x="4267200" y="1"/>
            <a:ext cx="7924800" cy="4572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2600" b="1" kern="1200">
                <a:solidFill>
                  <a:schemeClr val="tx1"/>
                </a:solidFill>
                <a:latin typeface="+mj-lt"/>
                <a:ea typeface="+mj-ea"/>
                <a:cs typeface="+mj-cs"/>
              </a:defRPr>
            </a:lvl1pPr>
          </a:lstStyle>
          <a:p>
            <a:r>
              <a:rPr lang="en-US" dirty="0"/>
              <a:t>Check that App is Filled Out Correctly</a:t>
            </a:r>
          </a:p>
        </p:txBody>
      </p:sp>
      <p:pic>
        <p:nvPicPr>
          <p:cNvPr id="2" name="Picture 1">
            <a:extLst>
              <a:ext uri="{FF2B5EF4-FFF2-40B4-BE49-F238E27FC236}">
                <a16:creationId xmlns:a16="http://schemas.microsoft.com/office/drawing/2014/main" id="{5F84EF4A-39B6-43AC-A507-BC0BC568B533}"/>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53169" y="1611835"/>
            <a:ext cx="2193996" cy="2839087"/>
          </a:xfrm>
          <a:prstGeom prst="rect">
            <a:avLst/>
          </a:prstGeom>
          <a:ln>
            <a:noFill/>
          </a:ln>
          <a:effectLst>
            <a:outerShdw blurRad="292100" dist="139700" dir="2700000" algn="tl" rotWithShape="0">
              <a:srgbClr val="333333">
                <a:alpha val="65000"/>
              </a:srgbClr>
            </a:outerShdw>
          </a:effectLst>
        </p:spPr>
      </p:pic>
      <p:pic>
        <p:nvPicPr>
          <p:cNvPr id="5" name="Picture 4">
            <a:extLst>
              <a:ext uri="{FF2B5EF4-FFF2-40B4-BE49-F238E27FC236}">
                <a16:creationId xmlns:a16="http://schemas.microsoft.com/office/drawing/2014/main" id="{B0B984B3-14A6-462F-BCB9-8B6D72A3CBDB}"/>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5571256" y="1400889"/>
            <a:ext cx="2292593" cy="2920115"/>
          </a:xfrm>
          <a:prstGeom prst="rect">
            <a:avLst/>
          </a:prstGeom>
          <a:ln>
            <a:noFill/>
          </a:ln>
          <a:effectLst>
            <a:outerShdw blurRad="292100" dist="139700" dir="2700000" algn="tl" rotWithShape="0">
              <a:srgbClr val="333333">
                <a:alpha val="65000"/>
              </a:srgbClr>
            </a:outerShdw>
          </a:effectLst>
        </p:spPr>
      </p:pic>
      <p:sp>
        <p:nvSpPr>
          <p:cNvPr id="7" name="Subtitle 2">
            <a:extLst>
              <a:ext uri="{FF2B5EF4-FFF2-40B4-BE49-F238E27FC236}">
                <a16:creationId xmlns:a16="http://schemas.microsoft.com/office/drawing/2014/main" id="{06F2651C-FFDC-45F4-A8F0-D905C03DCC57}"/>
              </a:ext>
            </a:extLst>
          </p:cNvPr>
          <p:cNvSpPr txBox="1">
            <a:spLocks/>
          </p:cNvSpPr>
          <p:nvPr/>
        </p:nvSpPr>
        <p:spPr>
          <a:xfrm>
            <a:off x="5328680" y="634908"/>
            <a:ext cx="2622732" cy="609601"/>
          </a:xfrm>
          <a:prstGeom prst="rect">
            <a:avLst/>
          </a:prstGeom>
        </p:spPr>
        <p:txBody>
          <a:bodyPr vert="horz" lIns="91440" tIns="45720" rIns="91440" bIns="45720" rtlCol="0">
            <a:normAutofit/>
          </a:bodyPr>
          <a:lstStyle>
            <a:lvl1pPr marL="342900" marR="0" indent="-3429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sz="3200" kern="1200">
                <a:solidFill>
                  <a:schemeClr val="tx1"/>
                </a:solidFill>
                <a:latin typeface="+mn-lt"/>
                <a:ea typeface="+mn-ea"/>
                <a:cs typeface="+mn-cs"/>
              </a:defRPr>
            </a:lvl1pPr>
            <a:lvl2pPr marL="742950" marR="0" indent="-28575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sz="2800" kern="1200">
                <a:solidFill>
                  <a:schemeClr val="tx1"/>
                </a:solidFill>
                <a:latin typeface="+mn-lt"/>
                <a:ea typeface="+mn-ea"/>
                <a:cs typeface="+mn-cs"/>
              </a:defRPr>
            </a:lvl2pPr>
            <a:lvl3pPr marL="1143000" marR="0" indent="-2286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sz="2400" kern="1200">
                <a:solidFill>
                  <a:schemeClr val="tx1"/>
                </a:solidFill>
                <a:latin typeface="+mn-lt"/>
                <a:ea typeface="+mn-ea"/>
                <a:cs typeface="+mn-cs"/>
              </a:defRPr>
            </a:lvl3pPr>
            <a:lvl4pPr marL="1600200" marR="0" indent="-2286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sz="2000" kern="1200">
                <a:solidFill>
                  <a:schemeClr val="tx1"/>
                </a:solidFill>
                <a:latin typeface="+mn-lt"/>
                <a:ea typeface="+mn-ea"/>
                <a:cs typeface="+mn-cs"/>
              </a:defRPr>
            </a:lvl4pPr>
            <a:lvl5pPr marL="2057400" marR="0" indent="-2286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sz="2000" kern="1200">
                <a:solidFill>
                  <a:schemeClr val="tx1"/>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marL="114300" indent="0" algn="ctr">
              <a:spcBef>
                <a:spcPts val="600"/>
              </a:spcBef>
              <a:buFont typeface="Arial" panose="020B0604020202020204" pitchFamily="34" charset="0"/>
              <a:buNone/>
            </a:pPr>
            <a:r>
              <a:rPr lang="en-US" sz="2800" dirty="0"/>
              <a:t>Project Sketch</a:t>
            </a:r>
          </a:p>
        </p:txBody>
      </p:sp>
      <p:grpSp>
        <p:nvGrpSpPr>
          <p:cNvPr id="16" name="Group 15">
            <a:extLst>
              <a:ext uri="{FF2B5EF4-FFF2-40B4-BE49-F238E27FC236}">
                <a16:creationId xmlns:a16="http://schemas.microsoft.com/office/drawing/2014/main" id="{695902AC-760E-4087-8C88-298216E655F6}"/>
              </a:ext>
            </a:extLst>
          </p:cNvPr>
          <p:cNvGrpSpPr/>
          <p:nvPr/>
        </p:nvGrpSpPr>
        <p:grpSpPr>
          <a:xfrm>
            <a:off x="8229600" y="3226142"/>
            <a:ext cx="3339001" cy="3411430"/>
            <a:chOff x="6188663" y="407303"/>
            <a:chExt cx="3339001" cy="3411430"/>
          </a:xfrm>
        </p:grpSpPr>
        <p:pic>
          <p:nvPicPr>
            <p:cNvPr id="8" name="Picture 7">
              <a:extLst>
                <a:ext uri="{FF2B5EF4-FFF2-40B4-BE49-F238E27FC236}">
                  <a16:creationId xmlns:a16="http://schemas.microsoft.com/office/drawing/2014/main" id="{87CC4632-A505-473D-B46D-D9565DFB2D7B}"/>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6188663" y="1034854"/>
              <a:ext cx="2924708" cy="2185612"/>
            </a:xfrm>
            <a:prstGeom prst="rect">
              <a:avLst/>
            </a:prstGeom>
            <a:ln>
              <a:noFill/>
            </a:ln>
            <a:effectLst>
              <a:outerShdw blurRad="292100" dist="139700" dir="2700000" algn="tl" rotWithShape="0">
                <a:srgbClr val="333333">
                  <a:alpha val="65000"/>
                </a:srgbClr>
              </a:outerShdw>
            </a:effectLst>
          </p:spPr>
        </p:pic>
        <p:pic>
          <p:nvPicPr>
            <p:cNvPr id="9" name="Picture 8">
              <a:extLst>
                <a:ext uri="{FF2B5EF4-FFF2-40B4-BE49-F238E27FC236}">
                  <a16:creationId xmlns:a16="http://schemas.microsoft.com/office/drawing/2014/main" id="{024F5D77-ECC7-4947-96BD-D1623ACC5023}"/>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6456140" y="1528105"/>
              <a:ext cx="3071524" cy="2290628"/>
            </a:xfrm>
            <a:prstGeom prst="rect">
              <a:avLst/>
            </a:prstGeom>
            <a:ln>
              <a:noFill/>
            </a:ln>
            <a:effectLst>
              <a:outerShdw blurRad="292100" dist="139700" dir="2700000" algn="tl" rotWithShape="0">
                <a:srgbClr val="333333">
                  <a:alpha val="65000"/>
                </a:srgbClr>
              </a:outerShdw>
            </a:effectLst>
          </p:spPr>
        </p:pic>
        <p:sp>
          <p:nvSpPr>
            <p:cNvPr id="10" name="Subtitle 2">
              <a:extLst>
                <a:ext uri="{FF2B5EF4-FFF2-40B4-BE49-F238E27FC236}">
                  <a16:creationId xmlns:a16="http://schemas.microsoft.com/office/drawing/2014/main" id="{4467E0BE-A4AF-4EC2-B40B-170897305710}"/>
                </a:ext>
              </a:extLst>
            </p:cNvPr>
            <p:cNvSpPr txBox="1">
              <a:spLocks/>
            </p:cNvSpPr>
            <p:nvPr/>
          </p:nvSpPr>
          <p:spPr>
            <a:xfrm>
              <a:off x="6339651" y="407303"/>
              <a:ext cx="2622732" cy="609601"/>
            </a:xfrm>
            <a:prstGeom prst="rect">
              <a:avLst/>
            </a:prstGeom>
          </p:spPr>
          <p:txBody>
            <a:bodyPr vert="horz" lIns="91440" tIns="45720" rIns="91440" bIns="45720" rtlCol="0">
              <a:normAutofit/>
            </a:bodyPr>
            <a:lstStyle>
              <a:lvl1pPr marL="342900" marR="0" indent="-3429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sz="3200" kern="1200">
                  <a:solidFill>
                    <a:schemeClr val="tx1"/>
                  </a:solidFill>
                  <a:latin typeface="+mn-lt"/>
                  <a:ea typeface="+mn-ea"/>
                  <a:cs typeface="+mn-cs"/>
                </a:defRPr>
              </a:lvl1pPr>
              <a:lvl2pPr marL="742950" marR="0" indent="-28575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sz="2800" kern="1200">
                  <a:solidFill>
                    <a:schemeClr val="tx1"/>
                  </a:solidFill>
                  <a:latin typeface="+mn-lt"/>
                  <a:ea typeface="+mn-ea"/>
                  <a:cs typeface="+mn-cs"/>
                </a:defRPr>
              </a:lvl2pPr>
              <a:lvl3pPr marL="1143000" marR="0" indent="-2286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sz="2400" kern="1200">
                  <a:solidFill>
                    <a:schemeClr val="tx1"/>
                  </a:solidFill>
                  <a:latin typeface="+mn-lt"/>
                  <a:ea typeface="+mn-ea"/>
                  <a:cs typeface="+mn-cs"/>
                </a:defRPr>
              </a:lvl3pPr>
              <a:lvl4pPr marL="1600200" marR="0" indent="-2286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sz="2000" kern="1200">
                  <a:solidFill>
                    <a:schemeClr val="tx1"/>
                  </a:solidFill>
                  <a:latin typeface="+mn-lt"/>
                  <a:ea typeface="+mn-ea"/>
                  <a:cs typeface="+mn-cs"/>
                </a:defRPr>
              </a:lvl4pPr>
              <a:lvl5pPr marL="2057400" marR="0" indent="-2286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sz="2000" kern="1200">
                  <a:solidFill>
                    <a:schemeClr val="tx1"/>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marL="114300" indent="0" algn="ctr">
                <a:spcBef>
                  <a:spcPts val="600"/>
                </a:spcBef>
                <a:buFont typeface="Arial" panose="020B0604020202020204" pitchFamily="34" charset="0"/>
                <a:buNone/>
              </a:pPr>
              <a:r>
                <a:rPr lang="en-US" sz="2800" dirty="0"/>
                <a:t>Cost Estimate</a:t>
              </a:r>
            </a:p>
          </p:txBody>
        </p:sp>
      </p:grpSp>
      <p:grpSp>
        <p:nvGrpSpPr>
          <p:cNvPr id="18" name="Group 17">
            <a:extLst>
              <a:ext uri="{FF2B5EF4-FFF2-40B4-BE49-F238E27FC236}">
                <a16:creationId xmlns:a16="http://schemas.microsoft.com/office/drawing/2014/main" id="{4E95A9D3-88AE-434D-8381-46593A0692E2}"/>
              </a:ext>
            </a:extLst>
          </p:cNvPr>
          <p:cNvGrpSpPr/>
          <p:nvPr/>
        </p:nvGrpSpPr>
        <p:grpSpPr>
          <a:xfrm>
            <a:off x="2851717" y="4169407"/>
            <a:ext cx="2830965" cy="2541517"/>
            <a:chOff x="3224395" y="3602123"/>
            <a:chExt cx="2830965" cy="2541517"/>
          </a:xfrm>
        </p:grpSpPr>
        <p:grpSp>
          <p:nvGrpSpPr>
            <p:cNvPr id="15" name="Group 14">
              <a:extLst>
                <a:ext uri="{FF2B5EF4-FFF2-40B4-BE49-F238E27FC236}">
                  <a16:creationId xmlns:a16="http://schemas.microsoft.com/office/drawing/2014/main" id="{51473B0A-81FF-4030-81F4-467347022FB0}"/>
                </a:ext>
              </a:extLst>
            </p:cNvPr>
            <p:cNvGrpSpPr/>
            <p:nvPr/>
          </p:nvGrpSpPr>
          <p:grpSpPr>
            <a:xfrm>
              <a:off x="3282189" y="4220113"/>
              <a:ext cx="2773171" cy="1923527"/>
              <a:chOff x="1099768" y="0"/>
              <a:chExt cx="9887256" cy="6858000"/>
            </a:xfrm>
          </p:grpSpPr>
          <p:pic>
            <p:nvPicPr>
              <p:cNvPr id="11" name="Picture 10">
                <a:extLst>
                  <a:ext uri="{FF2B5EF4-FFF2-40B4-BE49-F238E27FC236}">
                    <a16:creationId xmlns:a16="http://schemas.microsoft.com/office/drawing/2014/main" id="{020F787C-42A5-48E4-8618-73DE6C22A819}"/>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1099768" y="0"/>
                <a:ext cx="9887256" cy="6858000"/>
              </a:xfrm>
              <a:prstGeom prst="rect">
                <a:avLst/>
              </a:prstGeom>
              <a:ln>
                <a:noFill/>
              </a:ln>
              <a:effectLst>
                <a:outerShdw blurRad="292100" dist="139700" dir="2700000" algn="tl" rotWithShape="0">
                  <a:srgbClr val="333333">
                    <a:alpha val="65000"/>
                  </a:srgbClr>
                </a:outerShdw>
              </a:effectLst>
            </p:spPr>
          </p:pic>
          <p:sp>
            <p:nvSpPr>
              <p:cNvPr id="12" name="Oval 11">
                <a:extLst>
                  <a:ext uri="{FF2B5EF4-FFF2-40B4-BE49-F238E27FC236}">
                    <a16:creationId xmlns:a16="http://schemas.microsoft.com/office/drawing/2014/main" id="{DE0B8F0B-089F-4E8B-B790-D63DD32A86F1}"/>
                  </a:ext>
                </a:extLst>
              </p:cNvPr>
              <p:cNvSpPr/>
              <p:nvPr/>
            </p:nvSpPr>
            <p:spPr>
              <a:xfrm>
                <a:off x="3947704" y="2758440"/>
                <a:ext cx="1285875" cy="733425"/>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ndara"/>
                  <a:ea typeface="+mn-ea"/>
                  <a:cs typeface="+mn-cs"/>
                </a:endParaRPr>
              </a:p>
            </p:txBody>
          </p:sp>
          <p:sp>
            <p:nvSpPr>
              <p:cNvPr id="13" name="TextBox 12">
                <a:extLst>
                  <a:ext uri="{FF2B5EF4-FFF2-40B4-BE49-F238E27FC236}">
                    <a16:creationId xmlns:a16="http://schemas.microsoft.com/office/drawing/2014/main" id="{18FCF987-C736-49EB-98AE-9C139E5C0F4B}"/>
                  </a:ext>
                </a:extLst>
              </p:cNvPr>
              <p:cNvSpPr txBox="1"/>
              <p:nvPr/>
            </p:nvSpPr>
            <p:spPr>
              <a:xfrm>
                <a:off x="2457472" y="1521242"/>
                <a:ext cx="4266332" cy="1097325"/>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FF0000"/>
                    </a:solidFill>
                    <a:effectLst/>
                    <a:uLnTx/>
                    <a:uFillTx/>
                    <a:latin typeface="Arial" panose="020B0604020202020204" pitchFamily="34" charset="0"/>
                    <a:ea typeface="+mn-ea"/>
                    <a:cs typeface="Arial" panose="020B0604020202020204" pitchFamily="34" charset="0"/>
                  </a:rPr>
                  <a:t>Work Area</a:t>
                </a:r>
              </a:p>
            </p:txBody>
          </p:sp>
        </p:grpSp>
        <p:sp>
          <p:nvSpPr>
            <p:cNvPr id="17" name="Subtitle 2">
              <a:extLst>
                <a:ext uri="{FF2B5EF4-FFF2-40B4-BE49-F238E27FC236}">
                  <a16:creationId xmlns:a16="http://schemas.microsoft.com/office/drawing/2014/main" id="{3DA18260-D06E-4FFA-ACA3-AF63EF1AB9F8}"/>
                </a:ext>
              </a:extLst>
            </p:cNvPr>
            <p:cNvSpPr txBox="1">
              <a:spLocks/>
            </p:cNvSpPr>
            <p:nvPr/>
          </p:nvSpPr>
          <p:spPr>
            <a:xfrm>
              <a:off x="3224395" y="3602123"/>
              <a:ext cx="2622732" cy="609601"/>
            </a:xfrm>
            <a:prstGeom prst="rect">
              <a:avLst/>
            </a:prstGeom>
          </p:spPr>
          <p:txBody>
            <a:bodyPr vert="horz" lIns="91440" tIns="45720" rIns="91440" bIns="45720" rtlCol="0">
              <a:normAutofit/>
            </a:bodyPr>
            <a:lstStyle>
              <a:lvl1pPr marL="342900" marR="0" indent="-3429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sz="3200" kern="1200">
                  <a:solidFill>
                    <a:schemeClr val="tx1"/>
                  </a:solidFill>
                  <a:latin typeface="+mn-lt"/>
                  <a:ea typeface="+mn-ea"/>
                  <a:cs typeface="+mn-cs"/>
                </a:defRPr>
              </a:lvl1pPr>
              <a:lvl2pPr marL="742950" marR="0" indent="-28575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sz="2800" kern="1200">
                  <a:solidFill>
                    <a:schemeClr val="tx1"/>
                  </a:solidFill>
                  <a:latin typeface="+mn-lt"/>
                  <a:ea typeface="+mn-ea"/>
                  <a:cs typeface="+mn-cs"/>
                </a:defRPr>
              </a:lvl2pPr>
              <a:lvl3pPr marL="1143000" marR="0" indent="-2286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sz="2400" kern="1200">
                  <a:solidFill>
                    <a:schemeClr val="tx1"/>
                  </a:solidFill>
                  <a:latin typeface="+mn-lt"/>
                  <a:ea typeface="+mn-ea"/>
                  <a:cs typeface="+mn-cs"/>
                </a:defRPr>
              </a:lvl3pPr>
              <a:lvl4pPr marL="1600200" marR="0" indent="-2286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sz="2000" kern="1200">
                  <a:solidFill>
                    <a:schemeClr val="tx1"/>
                  </a:solidFill>
                  <a:latin typeface="+mn-lt"/>
                  <a:ea typeface="+mn-ea"/>
                  <a:cs typeface="+mn-cs"/>
                </a:defRPr>
              </a:lvl4pPr>
              <a:lvl5pPr marL="2057400" marR="0" indent="-2286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sz="2000" kern="1200">
                  <a:solidFill>
                    <a:schemeClr val="tx1"/>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marL="114300" indent="0" algn="ctr">
                <a:spcBef>
                  <a:spcPts val="600"/>
                </a:spcBef>
                <a:buFont typeface="Arial" panose="020B0604020202020204" pitchFamily="34" charset="0"/>
                <a:buNone/>
              </a:pPr>
              <a:r>
                <a:rPr lang="en-US" sz="2800" dirty="0"/>
                <a:t>Location Map</a:t>
              </a:r>
            </a:p>
          </p:txBody>
        </p:sp>
      </p:grpSp>
      <p:sp>
        <p:nvSpPr>
          <p:cNvPr id="21" name="TextBox 20">
            <a:extLst>
              <a:ext uri="{FF2B5EF4-FFF2-40B4-BE49-F238E27FC236}">
                <a16:creationId xmlns:a16="http://schemas.microsoft.com/office/drawing/2014/main" id="{69C3FBFF-85C1-414A-835C-5E29E84FEA84}"/>
              </a:ext>
            </a:extLst>
          </p:cNvPr>
          <p:cNvSpPr txBox="1"/>
          <p:nvPr/>
        </p:nvSpPr>
        <p:spPr>
          <a:xfrm>
            <a:off x="3263311" y="1400889"/>
            <a:ext cx="2301291" cy="1938992"/>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FF0000"/>
                </a:solidFill>
                <a:effectLst/>
                <a:uLnTx/>
                <a:uFillTx/>
                <a:latin typeface="Arial" panose="020B0604020202020204" pitchFamily="34" charset="0"/>
                <a:ea typeface="+mn-ea"/>
                <a:cs typeface="Arial" panose="020B0604020202020204" pitchFamily="34" charset="0"/>
              </a:rPr>
              <a:t>Make sure the Grant Application is filled out correctly</a:t>
            </a:r>
          </a:p>
        </p:txBody>
      </p:sp>
      <p:sp>
        <p:nvSpPr>
          <p:cNvPr id="14" name="Rectangle 13">
            <a:extLst>
              <a:ext uri="{FF2B5EF4-FFF2-40B4-BE49-F238E27FC236}">
                <a16:creationId xmlns:a16="http://schemas.microsoft.com/office/drawing/2014/main" id="{134C4C8E-AE79-460D-90C0-34A6E6C21ACB}"/>
              </a:ext>
            </a:extLst>
          </p:cNvPr>
          <p:cNvSpPr/>
          <p:nvPr/>
        </p:nvSpPr>
        <p:spPr>
          <a:xfrm>
            <a:off x="-1" y="465590"/>
            <a:ext cx="3221007" cy="4144510"/>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Subtitle 2">
            <a:extLst>
              <a:ext uri="{FF2B5EF4-FFF2-40B4-BE49-F238E27FC236}">
                <a16:creationId xmlns:a16="http://schemas.microsoft.com/office/drawing/2014/main" id="{A29E5B84-4DC7-4C6E-A92C-4014135710AA}"/>
              </a:ext>
            </a:extLst>
          </p:cNvPr>
          <p:cNvSpPr txBox="1">
            <a:spLocks/>
          </p:cNvSpPr>
          <p:nvPr/>
        </p:nvSpPr>
        <p:spPr>
          <a:xfrm>
            <a:off x="8334856" y="614667"/>
            <a:ext cx="3784867" cy="2403746"/>
          </a:xfrm>
          <a:prstGeom prst="rect">
            <a:avLst/>
          </a:prstGeom>
        </p:spPr>
        <p:txBody>
          <a:bodyPr vert="horz" lIns="91440" tIns="45720" rIns="91440" bIns="45720" rtlCol="0">
            <a:noAutofit/>
          </a:bodyPr>
          <a:lstStyle>
            <a:lvl1pPr marL="342900" marR="0" indent="-3429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sz="3200" kern="1200">
                <a:solidFill>
                  <a:schemeClr val="tx1"/>
                </a:solidFill>
                <a:latin typeface="+mn-lt"/>
                <a:ea typeface="+mn-ea"/>
                <a:cs typeface="+mn-cs"/>
              </a:defRPr>
            </a:lvl1pPr>
            <a:lvl2pPr marL="742950" marR="0" indent="-28575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sz="2800" kern="1200">
                <a:solidFill>
                  <a:schemeClr val="tx1"/>
                </a:solidFill>
                <a:latin typeface="+mn-lt"/>
                <a:ea typeface="+mn-ea"/>
                <a:cs typeface="+mn-cs"/>
              </a:defRPr>
            </a:lvl2pPr>
            <a:lvl3pPr marL="1143000" marR="0" indent="-2286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sz="2400" kern="1200">
                <a:solidFill>
                  <a:schemeClr val="tx1"/>
                </a:solidFill>
                <a:latin typeface="+mn-lt"/>
                <a:ea typeface="+mn-ea"/>
                <a:cs typeface="+mn-cs"/>
              </a:defRPr>
            </a:lvl3pPr>
            <a:lvl4pPr marL="1600200" marR="0" indent="-2286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sz="2000" kern="1200">
                <a:solidFill>
                  <a:schemeClr val="tx1"/>
                </a:solidFill>
                <a:latin typeface="+mn-lt"/>
                <a:ea typeface="+mn-ea"/>
                <a:cs typeface="+mn-cs"/>
              </a:defRPr>
            </a:lvl4pPr>
            <a:lvl5pPr marL="2057400" marR="0" indent="-2286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sz="2000" kern="1200">
                <a:solidFill>
                  <a:schemeClr val="tx1"/>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marL="114300" indent="0" algn="ctr">
              <a:spcBef>
                <a:spcPts val="600"/>
              </a:spcBef>
              <a:buFont typeface="Arial" panose="020B0604020202020204" pitchFamily="34" charset="0"/>
              <a:buNone/>
            </a:pPr>
            <a:r>
              <a:rPr lang="en-US" sz="2800" dirty="0"/>
              <a:t>Local Requirements?</a:t>
            </a:r>
          </a:p>
          <a:p>
            <a:pPr marL="571500" indent="-457200">
              <a:spcBef>
                <a:spcPts val="600"/>
              </a:spcBef>
            </a:pPr>
            <a:r>
              <a:rPr lang="en-US" sz="2800" dirty="0"/>
              <a:t>In Kind</a:t>
            </a:r>
          </a:p>
          <a:p>
            <a:pPr marL="571500" indent="-457200">
              <a:spcBef>
                <a:spcPts val="600"/>
              </a:spcBef>
            </a:pPr>
            <a:r>
              <a:rPr lang="en-US" sz="2800" dirty="0"/>
              <a:t>Traffic count submitted with App</a:t>
            </a:r>
          </a:p>
          <a:p>
            <a:pPr marL="571500" indent="-457200">
              <a:spcBef>
                <a:spcPts val="600"/>
              </a:spcBef>
            </a:pPr>
            <a:r>
              <a:rPr lang="en-US" sz="2800" dirty="0"/>
              <a:t>Etc.</a:t>
            </a:r>
          </a:p>
        </p:txBody>
      </p:sp>
    </p:spTree>
    <p:extLst>
      <p:ext uri="{BB962C8B-B14F-4D97-AF65-F5344CB8AC3E}">
        <p14:creationId xmlns:p14="http://schemas.microsoft.com/office/powerpoint/2010/main" val="401734155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D07AC93B-AD3C-415C-8050-5930D1F3B81B}"/>
              </a:ext>
            </a:extLst>
          </p:cNvPr>
          <p:cNvSpPr txBox="1">
            <a:spLocks/>
          </p:cNvSpPr>
          <p:nvPr/>
        </p:nvSpPr>
        <p:spPr>
          <a:xfrm>
            <a:off x="252548" y="8390"/>
            <a:ext cx="3276600" cy="4572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2600" b="1" kern="1200">
                <a:solidFill>
                  <a:schemeClr val="tx1"/>
                </a:solidFill>
                <a:latin typeface="+mj-lt"/>
                <a:ea typeface="+mj-ea"/>
                <a:cs typeface="+mj-cs"/>
              </a:defRPr>
            </a:lvl1pPr>
          </a:lstStyle>
          <a:p>
            <a:pPr algn="l"/>
            <a:r>
              <a:rPr lang="en-US" sz="2000" dirty="0">
                <a:solidFill>
                  <a:srgbClr val="FFFFCC"/>
                </a:solidFill>
                <a:latin typeface="Calibri"/>
              </a:rPr>
              <a:t>Quality Assurance Boards</a:t>
            </a:r>
          </a:p>
        </p:txBody>
      </p:sp>
      <p:sp>
        <p:nvSpPr>
          <p:cNvPr id="6" name="Subtitle 2">
            <a:extLst>
              <a:ext uri="{FF2B5EF4-FFF2-40B4-BE49-F238E27FC236}">
                <a16:creationId xmlns:a16="http://schemas.microsoft.com/office/drawing/2014/main" id="{7ACC93F5-259E-4F25-AC23-A0934D2CD1A9}"/>
              </a:ext>
            </a:extLst>
          </p:cNvPr>
          <p:cNvSpPr>
            <a:spLocks noGrp="1"/>
          </p:cNvSpPr>
          <p:nvPr>
            <p:ph type="subTitle" idx="1"/>
          </p:nvPr>
        </p:nvSpPr>
        <p:spPr>
          <a:xfrm>
            <a:off x="0" y="989253"/>
            <a:ext cx="12192000" cy="4879494"/>
          </a:xfrm>
        </p:spPr>
        <p:txBody>
          <a:bodyPr>
            <a:noAutofit/>
          </a:bodyPr>
          <a:lstStyle/>
          <a:p>
            <a:pPr marL="0" indent="0" algn="ctr">
              <a:buNone/>
            </a:pPr>
            <a:r>
              <a:rPr lang="en-US" sz="4800" dirty="0"/>
              <a:t>This webinar is being recorded</a:t>
            </a:r>
          </a:p>
          <a:p>
            <a:pPr marL="0" indent="0" algn="ctr">
              <a:buNone/>
            </a:pPr>
            <a:endParaRPr lang="en-US" sz="4800" dirty="0"/>
          </a:p>
          <a:p>
            <a:pPr marL="0" indent="0" algn="ctr">
              <a:buNone/>
            </a:pPr>
            <a:r>
              <a:rPr lang="en-US" sz="4800" dirty="0"/>
              <a:t>Please enter questions in the “Q&amp;A” Feature</a:t>
            </a:r>
          </a:p>
          <a:p>
            <a:pPr marL="0" indent="0" algn="ctr">
              <a:buNone/>
            </a:pPr>
            <a:endParaRPr lang="en-US" sz="4800" dirty="0"/>
          </a:p>
          <a:p>
            <a:pPr marL="0" indent="0" algn="ctr">
              <a:buNone/>
            </a:pPr>
            <a:r>
              <a:rPr lang="en-US" sz="4800" dirty="0"/>
              <a:t>We will answer all questions at the end</a:t>
            </a:r>
          </a:p>
        </p:txBody>
      </p:sp>
    </p:spTree>
    <p:extLst>
      <p:ext uri="{BB962C8B-B14F-4D97-AF65-F5344CB8AC3E}">
        <p14:creationId xmlns:p14="http://schemas.microsoft.com/office/powerpoint/2010/main" val="126824681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Title 1">
            <a:extLst>
              <a:ext uri="{FF2B5EF4-FFF2-40B4-BE49-F238E27FC236}">
                <a16:creationId xmlns:a16="http://schemas.microsoft.com/office/drawing/2014/main" id="{A997F25D-737B-46B5-A3EA-869F2B065D24}"/>
              </a:ext>
            </a:extLst>
          </p:cNvPr>
          <p:cNvSpPr txBox="1">
            <a:spLocks/>
          </p:cNvSpPr>
          <p:nvPr/>
        </p:nvSpPr>
        <p:spPr>
          <a:xfrm>
            <a:off x="4267200" y="1"/>
            <a:ext cx="7924800" cy="4572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2600" b="1" kern="1200">
                <a:solidFill>
                  <a:schemeClr val="tx1"/>
                </a:solidFill>
                <a:latin typeface="+mj-lt"/>
                <a:ea typeface="+mj-ea"/>
                <a:cs typeface="+mj-cs"/>
              </a:defRPr>
            </a:lvl1pPr>
          </a:lstStyle>
          <a:p>
            <a:r>
              <a:rPr lang="en-US" dirty="0"/>
              <a:t>Filling out the Application</a:t>
            </a:r>
          </a:p>
        </p:txBody>
      </p:sp>
      <p:pic>
        <p:nvPicPr>
          <p:cNvPr id="7" name="Picture 6">
            <a:extLst>
              <a:ext uri="{FF2B5EF4-FFF2-40B4-BE49-F238E27FC236}">
                <a16:creationId xmlns:a16="http://schemas.microsoft.com/office/drawing/2014/main" id="{833C85BD-5E72-477F-8069-BA70CB469B1E}"/>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778865" y="0"/>
            <a:ext cx="10634270" cy="6858001"/>
          </a:xfrm>
          <a:prstGeom prst="rect">
            <a:avLst/>
          </a:prstGeom>
        </p:spPr>
      </p:pic>
      <p:sp>
        <p:nvSpPr>
          <p:cNvPr id="2" name="TextBox 1">
            <a:extLst>
              <a:ext uri="{FF2B5EF4-FFF2-40B4-BE49-F238E27FC236}">
                <a16:creationId xmlns:a16="http://schemas.microsoft.com/office/drawing/2014/main" id="{D0CC962C-925D-44DA-8DB9-1F81CAAF2492}"/>
              </a:ext>
            </a:extLst>
          </p:cNvPr>
          <p:cNvSpPr txBox="1"/>
          <p:nvPr/>
        </p:nvSpPr>
        <p:spPr>
          <a:xfrm>
            <a:off x="1301690" y="1442638"/>
            <a:ext cx="2348919" cy="461665"/>
          </a:xfrm>
          <a:prstGeom prst="rect">
            <a:avLst/>
          </a:prstGeom>
          <a:noFill/>
        </p:spPr>
        <p:txBody>
          <a:bodyPr wrap="square" rtlCol="0">
            <a:spAutoFit/>
          </a:bodyPr>
          <a:lstStyle/>
          <a:p>
            <a:r>
              <a:rPr lang="en-US" sz="2400" dirty="0"/>
              <a:t>Any County</a:t>
            </a:r>
          </a:p>
        </p:txBody>
      </p:sp>
      <p:sp>
        <p:nvSpPr>
          <p:cNvPr id="4" name="TextBox 3">
            <a:extLst>
              <a:ext uri="{FF2B5EF4-FFF2-40B4-BE49-F238E27FC236}">
                <a16:creationId xmlns:a16="http://schemas.microsoft.com/office/drawing/2014/main" id="{C0443FEC-0035-4659-9811-DAE7461FD35E}"/>
              </a:ext>
            </a:extLst>
          </p:cNvPr>
          <p:cNvSpPr txBox="1"/>
          <p:nvPr/>
        </p:nvSpPr>
        <p:spPr>
          <a:xfrm>
            <a:off x="4464340" y="1434516"/>
            <a:ext cx="2810313" cy="461665"/>
          </a:xfrm>
          <a:prstGeom prst="rect">
            <a:avLst/>
          </a:prstGeom>
          <a:noFill/>
        </p:spPr>
        <p:txBody>
          <a:bodyPr wrap="square" rtlCol="0">
            <a:spAutoFit/>
          </a:bodyPr>
          <a:lstStyle/>
          <a:p>
            <a:r>
              <a:rPr lang="en-US" sz="2400" dirty="0"/>
              <a:t>Example Township</a:t>
            </a:r>
          </a:p>
        </p:txBody>
      </p:sp>
      <p:sp>
        <p:nvSpPr>
          <p:cNvPr id="5" name="TextBox 4">
            <a:extLst>
              <a:ext uri="{FF2B5EF4-FFF2-40B4-BE49-F238E27FC236}">
                <a16:creationId xmlns:a16="http://schemas.microsoft.com/office/drawing/2014/main" id="{243D4289-7FFE-4AD2-A22C-1CFB5B67BD13}"/>
              </a:ext>
            </a:extLst>
          </p:cNvPr>
          <p:cNvSpPr txBox="1"/>
          <p:nvPr/>
        </p:nvSpPr>
        <p:spPr>
          <a:xfrm>
            <a:off x="1675001" y="2132200"/>
            <a:ext cx="1624668" cy="461665"/>
          </a:xfrm>
          <a:prstGeom prst="rect">
            <a:avLst/>
          </a:prstGeom>
          <a:noFill/>
        </p:spPr>
        <p:txBody>
          <a:bodyPr wrap="square" rtlCol="0">
            <a:spAutoFit/>
          </a:bodyPr>
          <a:lstStyle/>
          <a:p>
            <a:r>
              <a:rPr lang="en-US" sz="2400" dirty="0"/>
              <a:t>John Doe</a:t>
            </a:r>
          </a:p>
        </p:txBody>
      </p:sp>
      <p:sp>
        <p:nvSpPr>
          <p:cNvPr id="6" name="TextBox 5">
            <a:extLst>
              <a:ext uri="{FF2B5EF4-FFF2-40B4-BE49-F238E27FC236}">
                <a16:creationId xmlns:a16="http://schemas.microsoft.com/office/drawing/2014/main" id="{3804DB8B-7CCE-4091-81B6-062CD13A44E6}"/>
              </a:ext>
            </a:extLst>
          </p:cNvPr>
          <p:cNvSpPr txBox="1"/>
          <p:nvPr/>
        </p:nvSpPr>
        <p:spPr>
          <a:xfrm>
            <a:off x="4553126" y="2132198"/>
            <a:ext cx="1805032" cy="461665"/>
          </a:xfrm>
          <a:prstGeom prst="rect">
            <a:avLst/>
          </a:prstGeom>
          <a:noFill/>
        </p:spPr>
        <p:txBody>
          <a:bodyPr wrap="square" rtlCol="0">
            <a:spAutoFit/>
          </a:bodyPr>
          <a:lstStyle/>
          <a:p>
            <a:r>
              <a:rPr lang="en-US" sz="2400" dirty="0"/>
              <a:t>Roadmaster</a:t>
            </a:r>
          </a:p>
        </p:txBody>
      </p:sp>
      <p:sp>
        <p:nvSpPr>
          <p:cNvPr id="8" name="TextBox 7">
            <a:extLst>
              <a:ext uri="{FF2B5EF4-FFF2-40B4-BE49-F238E27FC236}">
                <a16:creationId xmlns:a16="http://schemas.microsoft.com/office/drawing/2014/main" id="{E361B6E1-8439-47AA-9851-D35DD9873445}"/>
              </a:ext>
            </a:extLst>
          </p:cNvPr>
          <p:cNvSpPr txBox="1"/>
          <p:nvPr/>
        </p:nvSpPr>
        <p:spPr>
          <a:xfrm>
            <a:off x="6736359" y="2132198"/>
            <a:ext cx="1624668" cy="461665"/>
          </a:xfrm>
          <a:prstGeom prst="rect">
            <a:avLst/>
          </a:prstGeom>
          <a:noFill/>
        </p:spPr>
        <p:txBody>
          <a:bodyPr wrap="square" rtlCol="0">
            <a:spAutoFit/>
          </a:bodyPr>
          <a:lstStyle/>
          <a:p>
            <a:r>
              <a:rPr lang="en-US" sz="2400" dirty="0"/>
              <a:t>8/25/2022</a:t>
            </a:r>
          </a:p>
        </p:txBody>
      </p:sp>
      <p:sp>
        <p:nvSpPr>
          <p:cNvPr id="9" name="TextBox 8">
            <a:extLst>
              <a:ext uri="{FF2B5EF4-FFF2-40B4-BE49-F238E27FC236}">
                <a16:creationId xmlns:a16="http://schemas.microsoft.com/office/drawing/2014/main" id="{DFFAB7A4-B8CC-4D79-A169-0C34669DA3F3}"/>
              </a:ext>
            </a:extLst>
          </p:cNvPr>
          <p:cNvSpPr txBox="1"/>
          <p:nvPr/>
        </p:nvSpPr>
        <p:spPr>
          <a:xfrm>
            <a:off x="3650609" y="2829880"/>
            <a:ext cx="4151152" cy="461665"/>
          </a:xfrm>
          <a:prstGeom prst="rect">
            <a:avLst/>
          </a:prstGeom>
          <a:noFill/>
        </p:spPr>
        <p:txBody>
          <a:bodyPr wrap="square" rtlCol="0">
            <a:spAutoFit/>
          </a:bodyPr>
          <a:lstStyle/>
          <a:p>
            <a:r>
              <a:rPr lang="en-US" sz="2400" dirty="0"/>
              <a:t>Example Township</a:t>
            </a:r>
          </a:p>
        </p:txBody>
      </p:sp>
      <p:sp>
        <p:nvSpPr>
          <p:cNvPr id="10" name="TextBox 9">
            <a:extLst>
              <a:ext uri="{FF2B5EF4-FFF2-40B4-BE49-F238E27FC236}">
                <a16:creationId xmlns:a16="http://schemas.microsoft.com/office/drawing/2014/main" id="{8A03AC76-6527-4A95-B9DD-FFA28D6B19B2}"/>
              </a:ext>
            </a:extLst>
          </p:cNvPr>
          <p:cNvSpPr txBox="1"/>
          <p:nvPr/>
        </p:nvSpPr>
        <p:spPr>
          <a:xfrm>
            <a:off x="1575033" y="3527561"/>
            <a:ext cx="6428064" cy="461665"/>
          </a:xfrm>
          <a:prstGeom prst="rect">
            <a:avLst/>
          </a:prstGeom>
          <a:noFill/>
        </p:spPr>
        <p:txBody>
          <a:bodyPr wrap="square" rtlCol="0">
            <a:spAutoFit/>
          </a:bodyPr>
          <a:lstStyle/>
          <a:p>
            <a:r>
              <a:rPr lang="en-US" sz="2400" dirty="0"/>
              <a:t>123 Main Street, Example Town, PA 12345</a:t>
            </a:r>
          </a:p>
        </p:txBody>
      </p:sp>
      <p:sp>
        <p:nvSpPr>
          <p:cNvPr id="11" name="TextBox 10">
            <a:extLst>
              <a:ext uri="{FF2B5EF4-FFF2-40B4-BE49-F238E27FC236}">
                <a16:creationId xmlns:a16="http://schemas.microsoft.com/office/drawing/2014/main" id="{A4254B49-996A-4F57-A877-04A679009752}"/>
              </a:ext>
            </a:extLst>
          </p:cNvPr>
          <p:cNvSpPr txBox="1"/>
          <p:nvPr/>
        </p:nvSpPr>
        <p:spPr>
          <a:xfrm>
            <a:off x="1945546" y="4154480"/>
            <a:ext cx="1493940" cy="461665"/>
          </a:xfrm>
          <a:prstGeom prst="rect">
            <a:avLst/>
          </a:prstGeom>
          <a:noFill/>
        </p:spPr>
        <p:txBody>
          <a:bodyPr wrap="square" rtlCol="0">
            <a:spAutoFit/>
          </a:bodyPr>
          <a:lstStyle/>
          <a:p>
            <a:r>
              <a:rPr lang="en-US" sz="2400" dirty="0"/>
              <a:t>John Doe</a:t>
            </a:r>
          </a:p>
        </p:txBody>
      </p:sp>
      <p:sp>
        <p:nvSpPr>
          <p:cNvPr id="12" name="TextBox 11">
            <a:extLst>
              <a:ext uri="{FF2B5EF4-FFF2-40B4-BE49-F238E27FC236}">
                <a16:creationId xmlns:a16="http://schemas.microsoft.com/office/drawing/2014/main" id="{4C51BC20-E087-4067-8544-74539830732F}"/>
              </a:ext>
            </a:extLst>
          </p:cNvPr>
          <p:cNvSpPr txBox="1"/>
          <p:nvPr/>
        </p:nvSpPr>
        <p:spPr>
          <a:xfrm>
            <a:off x="4464340" y="4171934"/>
            <a:ext cx="1493940" cy="369332"/>
          </a:xfrm>
          <a:prstGeom prst="rect">
            <a:avLst/>
          </a:prstGeom>
          <a:noFill/>
        </p:spPr>
        <p:txBody>
          <a:bodyPr wrap="square" rtlCol="0">
            <a:spAutoFit/>
          </a:bodyPr>
          <a:lstStyle/>
          <a:p>
            <a:r>
              <a:rPr lang="en-US" dirty="0"/>
              <a:t>123-456-7890</a:t>
            </a:r>
            <a:endParaRPr lang="en-US" sz="2400" dirty="0"/>
          </a:p>
        </p:txBody>
      </p:sp>
      <p:sp>
        <p:nvSpPr>
          <p:cNvPr id="13" name="TextBox 12">
            <a:extLst>
              <a:ext uri="{FF2B5EF4-FFF2-40B4-BE49-F238E27FC236}">
                <a16:creationId xmlns:a16="http://schemas.microsoft.com/office/drawing/2014/main" id="{7B7ACF43-EB74-4C3E-A237-804702EDE9C7}"/>
              </a:ext>
            </a:extLst>
          </p:cNvPr>
          <p:cNvSpPr txBox="1"/>
          <p:nvPr/>
        </p:nvSpPr>
        <p:spPr>
          <a:xfrm>
            <a:off x="6101591" y="4171934"/>
            <a:ext cx="1493940" cy="369332"/>
          </a:xfrm>
          <a:prstGeom prst="rect">
            <a:avLst/>
          </a:prstGeom>
          <a:noFill/>
        </p:spPr>
        <p:txBody>
          <a:bodyPr wrap="square" rtlCol="0">
            <a:spAutoFit/>
          </a:bodyPr>
          <a:lstStyle/>
          <a:p>
            <a:r>
              <a:rPr lang="en-US" dirty="0"/>
              <a:t>123-789-4560</a:t>
            </a:r>
            <a:endParaRPr lang="en-US" sz="2400" dirty="0"/>
          </a:p>
        </p:txBody>
      </p:sp>
      <p:sp>
        <p:nvSpPr>
          <p:cNvPr id="14" name="TextBox 13">
            <a:extLst>
              <a:ext uri="{FF2B5EF4-FFF2-40B4-BE49-F238E27FC236}">
                <a16:creationId xmlns:a16="http://schemas.microsoft.com/office/drawing/2014/main" id="{321B6E80-6F30-4ADF-884D-7A87DA01E037}"/>
              </a:ext>
            </a:extLst>
          </p:cNvPr>
          <p:cNvSpPr txBox="1"/>
          <p:nvPr/>
        </p:nvSpPr>
        <p:spPr>
          <a:xfrm>
            <a:off x="8298022" y="4200646"/>
            <a:ext cx="2683167" cy="369332"/>
          </a:xfrm>
          <a:prstGeom prst="rect">
            <a:avLst/>
          </a:prstGeom>
          <a:noFill/>
        </p:spPr>
        <p:txBody>
          <a:bodyPr wrap="square" rtlCol="0">
            <a:spAutoFit/>
          </a:bodyPr>
          <a:lstStyle/>
          <a:p>
            <a:r>
              <a:rPr lang="en-US" dirty="0"/>
              <a:t>Johndoe@example.com</a:t>
            </a:r>
            <a:endParaRPr lang="en-US" sz="2400" dirty="0"/>
          </a:p>
        </p:txBody>
      </p:sp>
      <p:sp>
        <p:nvSpPr>
          <p:cNvPr id="15" name="TextBox 14">
            <a:extLst>
              <a:ext uri="{FF2B5EF4-FFF2-40B4-BE49-F238E27FC236}">
                <a16:creationId xmlns:a16="http://schemas.microsoft.com/office/drawing/2014/main" id="{0AC1F34E-02B8-4620-B388-EDE1323A13CE}"/>
              </a:ext>
            </a:extLst>
          </p:cNvPr>
          <p:cNvSpPr txBox="1"/>
          <p:nvPr/>
        </p:nvSpPr>
        <p:spPr>
          <a:xfrm>
            <a:off x="2274029" y="5220514"/>
            <a:ext cx="3452156" cy="369332"/>
          </a:xfrm>
          <a:prstGeom prst="rect">
            <a:avLst/>
          </a:prstGeom>
          <a:noFill/>
        </p:spPr>
        <p:txBody>
          <a:bodyPr wrap="square" rtlCol="0">
            <a:spAutoFit/>
          </a:bodyPr>
          <a:lstStyle/>
          <a:p>
            <a:r>
              <a:rPr lang="en-US" dirty="0"/>
              <a:t>Any Mountain Road/ TR 123</a:t>
            </a:r>
            <a:endParaRPr lang="en-US" sz="2400" dirty="0"/>
          </a:p>
        </p:txBody>
      </p:sp>
      <p:sp>
        <p:nvSpPr>
          <p:cNvPr id="16" name="TextBox 15">
            <a:extLst>
              <a:ext uri="{FF2B5EF4-FFF2-40B4-BE49-F238E27FC236}">
                <a16:creationId xmlns:a16="http://schemas.microsoft.com/office/drawing/2014/main" id="{D081CF65-E449-4DB1-B9DE-006309127453}"/>
              </a:ext>
            </a:extLst>
          </p:cNvPr>
          <p:cNvSpPr txBox="1"/>
          <p:nvPr/>
        </p:nvSpPr>
        <p:spPr>
          <a:xfrm>
            <a:off x="6465816" y="5220514"/>
            <a:ext cx="4659383" cy="369332"/>
          </a:xfrm>
          <a:prstGeom prst="rect">
            <a:avLst/>
          </a:prstGeom>
          <a:noFill/>
        </p:spPr>
        <p:txBody>
          <a:bodyPr wrap="square" rtlCol="0">
            <a:spAutoFit/>
          </a:bodyPr>
          <a:lstStyle/>
          <a:p>
            <a:r>
              <a:rPr lang="en-US" dirty="0"/>
              <a:t>Unnamed Tributary (UNT) to River</a:t>
            </a:r>
            <a:endParaRPr lang="en-US" sz="2400" dirty="0"/>
          </a:p>
        </p:txBody>
      </p:sp>
      <p:sp>
        <p:nvSpPr>
          <p:cNvPr id="17" name="TextBox 16">
            <a:extLst>
              <a:ext uri="{FF2B5EF4-FFF2-40B4-BE49-F238E27FC236}">
                <a16:creationId xmlns:a16="http://schemas.microsoft.com/office/drawing/2014/main" id="{08F48848-E16E-4DC0-8737-80FC96E289B8}"/>
              </a:ext>
            </a:extLst>
          </p:cNvPr>
          <p:cNvSpPr txBox="1"/>
          <p:nvPr/>
        </p:nvSpPr>
        <p:spPr>
          <a:xfrm>
            <a:off x="1766582" y="5886404"/>
            <a:ext cx="1700170" cy="369332"/>
          </a:xfrm>
          <a:prstGeom prst="rect">
            <a:avLst/>
          </a:prstGeom>
          <a:noFill/>
        </p:spPr>
        <p:txBody>
          <a:bodyPr wrap="square" rtlCol="0">
            <a:spAutoFit/>
          </a:bodyPr>
          <a:lstStyle/>
          <a:p>
            <a:r>
              <a:rPr lang="en-US" dirty="0"/>
              <a:t>April 30, 2023</a:t>
            </a:r>
            <a:endParaRPr lang="en-US" sz="2400" dirty="0"/>
          </a:p>
        </p:txBody>
      </p:sp>
      <p:sp>
        <p:nvSpPr>
          <p:cNvPr id="19" name="TextBox 18">
            <a:extLst>
              <a:ext uri="{FF2B5EF4-FFF2-40B4-BE49-F238E27FC236}">
                <a16:creationId xmlns:a16="http://schemas.microsoft.com/office/drawing/2014/main" id="{4412ACB6-F697-4638-917C-16BD319594A9}"/>
              </a:ext>
            </a:extLst>
          </p:cNvPr>
          <p:cNvSpPr txBox="1"/>
          <p:nvPr/>
        </p:nvSpPr>
        <p:spPr>
          <a:xfrm>
            <a:off x="4876100" y="5899762"/>
            <a:ext cx="1700170" cy="369332"/>
          </a:xfrm>
          <a:prstGeom prst="rect">
            <a:avLst/>
          </a:prstGeom>
          <a:noFill/>
        </p:spPr>
        <p:txBody>
          <a:bodyPr wrap="square" rtlCol="0">
            <a:spAutoFit/>
          </a:bodyPr>
          <a:lstStyle/>
          <a:p>
            <a:r>
              <a:rPr lang="en-US" dirty="0"/>
              <a:t>Sept 30, 2023</a:t>
            </a:r>
            <a:endParaRPr lang="en-US" sz="2400" dirty="0"/>
          </a:p>
        </p:txBody>
      </p:sp>
      <p:sp>
        <p:nvSpPr>
          <p:cNvPr id="20" name="TextBox 19">
            <a:extLst>
              <a:ext uri="{FF2B5EF4-FFF2-40B4-BE49-F238E27FC236}">
                <a16:creationId xmlns:a16="http://schemas.microsoft.com/office/drawing/2014/main" id="{A5948096-B6B8-4363-80E2-A8D73DEC3708}"/>
              </a:ext>
            </a:extLst>
          </p:cNvPr>
          <p:cNvSpPr txBox="1"/>
          <p:nvPr/>
        </p:nvSpPr>
        <p:spPr>
          <a:xfrm>
            <a:off x="9280363" y="5945928"/>
            <a:ext cx="294970" cy="461665"/>
          </a:xfrm>
          <a:prstGeom prst="rect">
            <a:avLst/>
          </a:prstGeom>
          <a:noFill/>
        </p:spPr>
        <p:txBody>
          <a:bodyPr wrap="square" rtlCol="0">
            <a:spAutoFit/>
          </a:bodyPr>
          <a:lstStyle/>
          <a:p>
            <a:r>
              <a:rPr lang="en-US" sz="2400" dirty="0"/>
              <a:t>x</a:t>
            </a:r>
          </a:p>
        </p:txBody>
      </p:sp>
      <p:sp>
        <p:nvSpPr>
          <p:cNvPr id="21" name="TextBox 20">
            <a:extLst>
              <a:ext uri="{FF2B5EF4-FFF2-40B4-BE49-F238E27FC236}">
                <a16:creationId xmlns:a16="http://schemas.microsoft.com/office/drawing/2014/main" id="{129DF761-0581-4939-A59F-3B9A0618FEA5}"/>
              </a:ext>
            </a:extLst>
          </p:cNvPr>
          <p:cNvSpPr txBox="1"/>
          <p:nvPr/>
        </p:nvSpPr>
        <p:spPr>
          <a:xfrm>
            <a:off x="10378535" y="6240382"/>
            <a:ext cx="294970" cy="461665"/>
          </a:xfrm>
          <a:prstGeom prst="rect">
            <a:avLst/>
          </a:prstGeom>
          <a:noFill/>
        </p:spPr>
        <p:txBody>
          <a:bodyPr wrap="square" rtlCol="0">
            <a:spAutoFit/>
          </a:bodyPr>
          <a:lstStyle/>
          <a:p>
            <a:r>
              <a:rPr lang="en-US" sz="2400" dirty="0"/>
              <a:t>x</a:t>
            </a:r>
          </a:p>
        </p:txBody>
      </p:sp>
      <p:sp>
        <p:nvSpPr>
          <p:cNvPr id="3" name="Rectangle 2">
            <a:extLst>
              <a:ext uri="{FF2B5EF4-FFF2-40B4-BE49-F238E27FC236}">
                <a16:creationId xmlns:a16="http://schemas.microsoft.com/office/drawing/2014/main" id="{378E33D6-D431-431D-BB33-F956EC68C667}"/>
              </a:ext>
            </a:extLst>
          </p:cNvPr>
          <p:cNvSpPr/>
          <p:nvPr/>
        </p:nvSpPr>
        <p:spPr>
          <a:xfrm>
            <a:off x="4268948" y="2055384"/>
            <a:ext cx="3960652" cy="836827"/>
          </a:xfrm>
          <a:prstGeom prst="rect">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FB13BADE-5B80-41B0-A64C-015FE33A2E13}"/>
              </a:ext>
            </a:extLst>
          </p:cNvPr>
          <p:cNvSpPr/>
          <p:nvPr/>
        </p:nvSpPr>
        <p:spPr>
          <a:xfrm>
            <a:off x="1229661" y="5902082"/>
            <a:ext cx="5854992" cy="729920"/>
          </a:xfrm>
          <a:prstGeom prst="rect">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648BD0C5-BEF1-44A6-B237-B8624EB31230}"/>
              </a:ext>
            </a:extLst>
          </p:cNvPr>
          <p:cNvSpPr txBox="1"/>
          <p:nvPr/>
        </p:nvSpPr>
        <p:spPr>
          <a:xfrm>
            <a:off x="9575334" y="2656488"/>
            <a:ext cx="1635592" cy="461665"/>
          </a:xfrm>
          <a:prstGeom prst="rect">
            <a:avLst/>
          </a:prstGeom>
          <a:noFill/>
        </p:spPr>
        <p:txBody>
          <a:bodyPr wrap="square" rtlCol="0">
            <a:spAutoFit/>
          </a:bodyPr>
          <a:lstStyle/>
          <a:p>
            <a:r>
              <a:rPr lang="en-US" sz="2400" b="1" dirty="0">
                <a:solidFill>
                  <a:srgbClr val="FF0000"/>
                </a:solidFill>
              </a:rPr>
              <a:t>2/28/2023</a:t>
            </a:r>
          </a:p>
        </p:txBody>
      </p:sp>
      <p:sp>
        <p:nvSpPr>
          <p:cNvPr id="27" name="TextBox 26">
            <a:extLst>
              <a:ext uri="{FF2B5EF4-FFF2-40B4-BE49-F238E27FC236}">
                <a16:creationId xmlns:a16="http://schemas.microsoft.com/office/drawing/2014/main" id="{61239367-9AF5-4D98-B90F-80049E3009E1}"/>
              </a:ext>
            </a:extLst>
          </p:cNvPr>
          <p:cNvSpPr txBox="1"/>
          <p:nvPr/>
        </p:nvSpPr>
        <p:spPr>
          <a:xfrm>
            <a:off x="9588072" y="1775119"/>
            <a:ext cx="473846" cy="461665"/>
          </a:xfrm>
          <a:prstGeom prst="rect">
            <a:avLst/>
          </a:prstGeom>
          <a:noFill/>
        </p:spPr>
        <p:txBody>
          <a:bodyPr wrap="square" rtlCol="0">
            <a:spAutoFit/>
          </a:bodyPr>
          <a:lstStyle/>
          <a:p>
            <a:r>
              <a:rPr lang="en-US" sz="2400" b="1" dirty="0">
                <a:solidFill>
                  <a:srgbClr val="FF0000"/>
                </a:solidFill>
              </a:rPr>
              <a:t>X</a:t>
            </a:r>
          </a:p>
        </p:txBody>
      </p:sp>
      <p:sp>
        <p:nvSpPr>
          <p:cNvPr id="28" name="Rectangle 27">
            <a:extLst>
              <a:ext uri="{FF2B5EF4-FFF2-40B4-BE49-F238E27FC236}">
                <a16:creationId xmlns:a16="http://schemas.microsoft.com/office/drawing/2014/main" id="{34239DC9-C942-48FB-A33E-99FF5C9AD4FC}"/>
              </a:ext>
            </a:extLst>
          </p:cNvPr>
          <p:cNvSpPr/>
          <p:nvPr/>
        </p:nvSpPr>
        <p:spPr>
          <a:xfrm>
            <a:off x="6465816" y="5145635"/>
            <a:ext cx="3959602" cy="756446"/>
          </a:xfrm>
          <a:prstGeom prst="rect">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9697544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25" grpId="0" animBg="1"/>
      <p:bldP spid="26" grpId="0"/>
      <p:bldP spid="27" grpId="0"/>
      <p:bldP spid="28"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833C85BD-5E72-477F-8069-BA70CB469B1E}"/>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904711" y="1"/>
            <a:ext cx="10325213" cy="6858000"/>
          </a:xfrm>
          <a:prstGeom prst="rect">
            <a:avLst/>
          </a:prstGeom>
        </p:spPr>
      </p:pic>
      <p:sp>
        <p:nvSpPr>
          <p:cNvPr id="3" name="TextBox 2">
            <a:extLst>
              <a:ext uri="{FF2B5EF4-FFF2-40B4-BE49-F238E27FC236}">
                <a16:creationId xmlns:a16="http://schemas.microsoft.com/office/drawing/2014/main" id="{64D043C3-1B5C-4E28-B3A3-E7B63B357F84}"/>
              </a:ext>
            </a:extLst>
          </p:cNvPr>
          <p:cNvSpPr txBox="1"/>
          <p:nvPr/>
        </p:nvSpPr>
        <p:spPr>
          <a:xfrm>
            <a:off x="3978520" y="350471"/>
            <a:ext cx="294970" cy="461665"/>
          </a:xfrm>
          <a:prstGeom prst="rect">
            <a:avLst/>
          </a:prstGeom>
          <a:noFill/>
        </p:spPr>
        <p:txBody>
          <a:bodyPr wrap="square" rtlCol="0">
            <a:spAutoFit/>
          </a:bodyPr>
          <a:lstStyle/>
          <a:p>
            <a:r>
              <a:rPr lang="en-US" sz="2400" dirty="0"/>
              <a:t>x</a:t>
            </a:r>
          </a:p>
        </p:txBody>
      </p:sp>
      <p:sp>
        <p:nvSpPr>
          <p:cNvPr id="4" name="TextBox 3">
            <a:extLst>
              <a:ext uri="{FF2B5EF4-FFF2-40B4-BE49-F238E27FC236}">
                <a16:creationId xmlns:a16="http://schemas.microsoft.com/office/drawing/2014/main" id="{9D9B6674-411B-4428-8604-056F5248D0AA}"/>
              </a:ext>
            </a:extLst>
          </p:cNvPr>
          <p:cNvSpPr txBox="1"/>
          <p:nvPr/>
        </p:nvSpPr>
        <p:spPr>
          <a:xfrm>
            <a:off x="5506715" y="350471"/>
            <a:ext cx="294970" cy="461665"/>
          </a:xfrm>
          <a:prstGeom prst="rect">
            <a:avLst/>
          </a:prstGeom>
          <a:noFill/>
        </p:spPr>
        <p:txBody>
          <a:bodyPr wrap="square" rtlCol="0">
            <a:spAutoFit/>
          </a:bodyPr>
          <a:lstStyle/>
          <a:p>
            <a:r>
              <a:rPr lang="en-US" sz="2400" dirty="0"/>
              <a:t>x</a:t>
            </a:r>
          </a:p>
        </p:txBody>
      </p:sp>
      <p:sp>
        <p:nvSpPr>
          <p:cNvPr id="5" name="TextBox 4">
            <a:extLst>
              <a:ext uri="{FF2B5EF4-FFF2-40B4-BE49-F238E27FC236}">
                <a16:creationId xmlns:a16="http://schemas.microsoft.com/office/drawing/2014/main" id="{BA9833AD-DDCF-4ABB-BC26-83CABC42D3A4}"/>
              </a:ext>
            </a:extLst>
          </p:cNvPr>
          <p:cNvSpPr txBox="1"/>
          <p:nvPr/>
        </p:nvSpPr>
        <p:spPr>
          <a:xfrm>
            <a:off x="7199814" y="350471"/>
            <a:ext cx="294970" cy="461665"/>
          </a:xfrm>
          <a:prstGeom prst="rect">
            <a:avLst/>
          </a:prstGeom>
          <a:noFill/>
        </p:spPr>
        <p:txBody>
          <a:bodyPr wrap="square" rtlCol="0">
            <a:spAutoFit/>
          </a:bodyPr>
          <a:lstStyle/>
          <a:p>
            <a:r>
              <a:rPr lang="en-US" sz="2400" dirty="0"/>
              <a:t>x</a:t>
            </a:r>
          </a:p>
        </p:txBody>
      </p:sp>
      <p:sp>
        <p:nvSpPr>
          <p:cNvPr id="6" name="TextBox 5">
            <a:extLst>
              <a:ext uri="{FF2B5EF4-FFF2-40B4-BE49-F238E27FC236}">
                <a16:creationId xmlns:a16="http://schemas.microsoft.com/office/drawing/2014/main" id="{019B0AF4-24A9-46D9-A0D6-D6917FE1A023}"/>
              </a:ext>
            </a:extLst>
          </p:cNvPr>
          <p:cNvSpPr txBox="1"/>
          <p:nvPr/>
        </p:nvSpPr>
        <p:spPr>
          <a:xfrm>
            <a:off x="3317189" y="611928"/>
            <a:ext cx="294970" cy="461665"/>
          </a:xfrm>
          <a:prstGeom prst="rect">
            <a:avLst/>
          </a:prstGeom>
          <a:noFill/>
        </p:spPr>
        <p:txBody>
          <a:bodyPr wrap="square" rtlCol="0">
            <a:spAutoFit/>
          </a:bodyPr>
          <a:lstStyle/>
          <a:p>
            <a:r>
              <a:rPr lang="en-US" sz="2400" dirty="0"/>
              <a:t>x</a:t>
            </a:r>
          </a:p>
        </p:txBody>
      </p:sp>
      <p:sp>
        <p:nvSpPr>
          <p:cNvPr id="8" name="TextBox 7">
            <a:extLst>
              <a:ext uri="{FF2B5EF4-FFF2-40B4-BE49-F238E27FC236}">
                <a16:creationId xmlns:a16="http://schemas.microsoft.com/office/drawing/2014/main" id="{82BD4006-F08F-4789-84C8-F84B1B49DDFC}"/>
              </a:ext>
            </a:extLst>
          </p:cNvPr>
          <p:cNvSpPr txBox="1"/>
          <p:nvPr/>
        </p:nvSpPr>
        <p:spPr>
          <a:xfrm>
            <a:off x="3700328" y="859538"/>
            <a:ext cx="294970" cy="461665"/>
          </a:xfrm>
          <a:prstGeom prst="rect">
            <a:avLst/>
          </a:prstGeom>
          <a:noFill/>
        </p:spPr>
        <p:txBody>
          <a:bodyPr wrap="square" rtlCol="0">
            <a:spAutoFit/>
          </a:bodyPr>
          <a:lstStyle/>
          <a:p>
            <a:r>
              <a:rPr lang="en-US" sz="2400" dirty="0"/>
              <a:t>x</a:t>
            </a:r>
          </a:p>
        </p:txBody>
      </p:sp>
      <p:sp>
        <p:nvSpPr>
          <p:cNvPr id="9" name="TextBox 8">
            <a:extLst>
              <a:ext uri="{FF2B5EF4-FFF2-40B4-BE49-F238E27FC236}">
                <a16:creationId xmlns:a16="http://schemas.microsoft.com/office/drawing/2014/main" id="{BEBB11DD-50B3-4412-9794-48E704C99CF1}"/>
              </a:ext>
            </a:extLst>
          </p:cNvPr>
          <p:cNvSpPr txBox="1"/>
          <p:nvPr/>
        </p:nvSpPr>
        <p:spPr>
          <a:xfrm>
            <a:off x="5914959" y="867927"/>
            <a:ext cx="294970" cy="461665"/>
          </a:xfrm>
          <a:prstGeom prst="rect">
            <a:avLst/>
          </a:prstGeom>
          <a:noFill/>
        </p:spPr>
        <p:txBody>
          <a:bodyPr wrap="square" rtlCol="0">
            <a:spAutoFit/>
          </a:bodyPr>
          <a:lstStyle/>
          <a:p>
            <a:r>
              <a:rPr lang="en-US" sz="2400" dirty="0"/>
              <a:t>x</a:t>
            </a:r>
          </a:p>
        </p:txBody>
      </p:sp>
      <p:sp>
        <p:nvSpPr>
          <p:cNvPr id="10" name="TextBox 9">
            <a:extLst>
              <a:ext uri="{FF2B5EF4-FFF2-40B4-BE49-F238E27FC236}">
                <a16:creationId xmlns:a16="http://schemas.microsoft.com/office/drawing/2014/main" id="{9EC35565-12D7-4133-B433-E17989ED0FF0}"/>
              </a:ext>
            </a:extLst>
          </p:cNvPr>
          <p:cNvSpPr txBox="1"/>
          <p:nvPr/>
        </p:nvSpPr>
        <p:spPr>
          <a:xfrm>
            <a:off x="1386301" y="2967335"/>
            <a:ext cx="3068253" cy="461665"/>
          </a:xfrm>
          <a:prstGeom prst="rect">
            <a:avLst/>
          </a:prstGeom>
          <a:noFill/>
        </p:spPr>
        <p:txBody>
          <a:bodyPr wrap="square" rtlCol="0">
            <a:spAutoFit/>
          </a:bodyPr>
          <a:lstStyle/>
          <a:p>
            <a:r>
              <a:rPr lang="en-US" sz="2400" dirty="0"/>
              <a:t>See attached sheets</a:t>
            </a:r>
          </a:p>
        </p:txBody>
      </p:sp>
      <p:sp>
        <p:nvSpPr>
          <p:cNvPr id="11" name="TextBox 10">
            <a:extLst>
              <a:ext uri="{FF2B5EF4-FFF2-40B4-BE49-F238E27FC236}">
                <a16:creationId xmlns:a16="http://schemas.microsoft.com/office/drawing/2014/main" id="{DF866742-7C69-46A2-BA0C-B1AC0D90101D}"/>
              </a:ext>
            </a:extLst>
          </p:cNvPr>
          <p:cNvSpPr txBox="1"/>
          <p:nvPr/>
        </p:nvSpPr>
        <p:spPr>
          <a:xfrm>
            <a:off x="3175233" y="5247241"/>
            <a:ext cx="2042720" cy="461665"/>
          </a:xfrm>
          <a:prstGeom prst="rect">
            <a:avLst/>
          </a:prstGeom>
          <a:noFill/>
        </p:spPr>
        <p:txBody>
          <a:bodyPr wrap="square" rtlCol="0">
            <a:spAutoFit/>
          </a:bodyPr>
          <a:lstStyle/>
          <a:p>
            <a:r>
              <a:rPr lang="en-US" sz="2400" dirty="0"/>
              <a:t>$24,775.00</a:t>
            </a:r>
          </a:p>
        </p:txBody>
      </p:sp>
      <p:sp>
        <p:nvSpPr>
          <p:cNvPr id="12" name="TextBox 11">
            <a:extLst>
              <a:ext uri="{FF2B5EF4-FFF2-40B4-BE49-F238E27FC236}">
                <a16:creationId xmlns:a16="http://schemas.microsoft.com/office/drawing/2014/main" id="{18027245-240B-4925-8DEA-35DF386F3939}"/>
              </a:ext>
            </a:extLst>
          </p:cNvPr>
          <p:cNvSpPr txBox="1"/>
          <p:nvPr/>
        </p:nvSpPr>
        <p:spPr>
          <a:xfrm>
            <a:off x="3175233" y="5584199"/>
            <a:ext cx="2042720" cy="461665"/>
          </a:xfrm>
          <a:prstGeom prst="rect">
            <a:avLst/>
          </a:prstGeom>
          <a:noFill/>
        </p:spPr>
        <p:txBody>
          <a:bodyPr wrap="square" rtlCol="0">
            <a:spAutoFit/>
          </a:bodyPr>
          <a:lstStyle/>
          <a:p>
            <a:r>
              <a:rPr lang="en-US" sz="2400" dirty="0"/>
              <a:t>$3,590.00</a:t>
            </a:r>
          </a:p>
        </p:txBody>
      </p:sp>
      <p:sp>
        <p:nvSpPr>
          <p:cNvPr id="13" name="TextBox 12">
            <a:extLst>
              <a:ext uri="{FF2B5EF4-FFF2-40B4-BE49-F238E27FC236}">
                <a16:creationId xmlns:a16="http://schemas.microsoft.com/office/drawing/2014/main" id="{C720378A-6A44-49C7-9B9C-BD18A0B8434F}"/>
              </a:ext>
            </a:extLst>
          </p:cNvPr>
          <p:cNvSpPr txBox="1"/>
          <p:nvPr/>
        </p:nvSpPr>
        <p:spPr>
          <a:xfrm>
            <a:off x="3175233" y="5990267"/>
            <a:ext cx="2042720" cy="461665"/>
          </a:xfrm>
          <a:prstGeom prst="rect">
            <a:avLst/>
          </a:prstGeom>
          <a:noFill/>
        </p:spPr>
        <p:txBody>
          <a:bodyPr wrap="square" rtlCol="0">
            <a:spAutoFit/>
          </a:bodyPr>
          <a:lstStyle/>
          <a:p>
            <a:r>
              <a:rPr lang="en-US" sz="2400" dirty="0"/>
              <a:t>$28,365.00</a:t>
            </a:r>
          </a:p>
        </p:txBody>
      </p:sp>
      <p:grpSp>
        <p:nvGrpSpPr>
          <p:cNvPr id="14" name="Group 13">
            <a:extLst>
              <a:ext uri="{FF2B5EF4-FFF2-40B4-BE49-F238E27FC236}">
                <a16:creationId xmlns:a16="http://schemas.microsoft.com/office/drawing/2014/main" id="{3B2768C5-337C-4D90-B86D-FE443477098C}"/>
              </a:ext>
            </a:extLst>
          </p:cNvPr>
          <p:cNvGrpSpPr/>
          <p:nvPr/>
        </p:nvGrpSpPr>
        <p:grpSpPr>
          <a:xfrm>
            <a:off x="6440172" y="5584199"/>
            <a:ext cx="4595194" cy="622968"/>
            <a:chOff x="6272830" y="5552987"/>
            <a:chExt cx="4595194" cy="622968"/>
          </a:xfrm>
        </p:grpSpPr>
        <p:sp>
          <p:nvSpPr>
            <p:cNvPr id="15" name="Freeform: Shape 14">
              <a:extLst>
                <a:ext uri="{FF2B5EF4-FFF2-40B4-BE49-F238E27FC236}">
                  <a16:creationId xmlns:a16="http://schemas.microsoft.com/office/drawing/2014/main" id="{B5932EAD-F5A4-44E5-8968-C738CDD55D10}"/>
                </a:ext>
              </a:extLst>
            </p:cNvPr>
            <p:cNvSpPr/>
            <p:nvPr/>
          </p:nvSpPr>
          <p:spPr>
            <a:xfrm>
              <a:off x="6272830" y="5552987"/>
              <a:ext cx="955935" cy="622968"/>
            </a:xfrm>
            <a:custGeom>
              <a:avLst/>
              <a:gdLst>
                <a:gd name="connsiteX0" fmla="*/ 56098 w 499274"/>
                <a:gd name="connsiteY0" fmla="*/ 196343 h 325369"/>
                <a:gd name="connsiteX1" fmla="*/ 50488 w 499274"/>
                <a:gd name="connsiteY1" fmla="*/ 168294 h 325369"/>
                <a:gd name="connsiteX2" fmla="*/ 61708 w 499274"/>
                <a:gd name="connsiteY2" fmla="*/ 0 h 325369"/>
                <a:gd name="connsiteX3" fmla="*/ 78537 w 499274"/>
                <a:gd name="connsiteY3" fmla="*/ 11219 h 325369"/>
                <a:gd name="connsiteX4" fmla="*/ 89757 w 499274"/>
                <a:gd name="connsiteY4" fmla="*/ 33658 h 325369"/>
                <a:gd name="connsiteX5" fmla="*/ 100977 w 499274"/>
                <a:gd name="connsiteY5" fmla="*/ 72927 h 325369"/>
                <a:gd name="connsiteX6" fmla="*/ 106586 w 499274"/>
                <a:gd name="connsiteY6" fmla="*/ 263661 h 325369"/>
                <a:gd name="connsiteX7" fmla="*/ 67318 w 499274"/>
                <a:gd name="connsiteY7" fmla="*/ 308539 h 325369"/>
                <a:gd name="connsiteX8" fmla="*/ 50488 w 499274"/>
                <a:gd name="connsiteY8" fmla="*/ 325369 h 325369"/>
                <a:gd name="connsiteX9" fmla="*/ 11220 w 499274"/>
                <a:gd name="connsiteY9" fmla="*/ 319759 h 325369"/>
                <a:gd name="connsiteX10" fmla="*/ 0 w 499274"/>
                <a:gd name="connsiteY10" fmla="*/ 286100 h 325369"/>
                <a:gd name="connsiteX11" fmla="*/ 5610 w 499274"/>
                <a:gd name="connsiteY11" fmla="*/ 258051 h 325369"/>
                <a:gd name="connsiteX12" fmla="*/ 39269 w 499274"/>
                <a:gd name="connsiteY12" fmla="*/ 241222 h 325369"/>
                <a:gd name="connsiteX13" fmla="*/ 89757 w 499274"/>
                <a:gd name="connsiteY13" fmla="*/ 201953 h 325369"/>
                <a:gd name="connsiteX14" fmla="*/ 123416 w 499274"/>
                <a:gd name="connsiteY14" fmla="*/ 185123 h 325369"/>
                <a:gd name="connsiteX15" fmla="*/ 145855 w 499274"/>
                <a:gd name="connsiteY15" fmla="*/ 145855 h 325369"/>
                <a:gd name="connsiteX16" fmla="*/ 162685 w 499274"/>
                <a:gd name="connsiteY16" fmla="*/ 134635 h 325369"/>
                <a:gd name="connsiteX17" fmla="*/ 140245 w 499274"/>
                <a:gd name="connsiteY17" fmla="*/ 140245 h 325369"/>
                <a:gd name="connsiteX18" fmla="*/ 129026 w 499274"/>
                <a:gd name="connsiteY18" fmla="*/ 157074 h 325369"/>
                <a:gd name="connsiteX19" fmla="*/ 157075 w 499274"/>
                <a:gd name="connsiteY19" fmla="*/ 218782 h 325369"/>
                <a:gd name="connsiteX20" fmla="*/ 173904 w 499274"/>
                <a:gd name="connsiteY20" fmla="*/ 213173 h 325369"/>
                <a:gd name="connsiteX21" fmla="*/ 173904 w 499274"/>
                <a:gd name="connsiteY21" fmla="*/ 157074 h 325369"/>
                <a:gd name="connsiteX22" fmla="*/ 190734 w 499274"/>
                <a:gd name="connsiteY22" fmla="*/ 151465 h 325369"/>
                <a:gd name="connsiteX23" fmla="*/ 213173 w 499274"/>
                <a:gd name="connsiteY23" fmla="*/ 106586 h 325369"/>
                <a:gd name="connsiteX24" fmla="*/ 224393 w 499274"/>
                <a:gd name="connsiteY24" fmla="*/ 89757 h 325369"/>
                <a:gd name="connsiteX25" fmla="*/ 230002 w 499274"/>
                <a:gd name="connsiteY25" fmla="*/ 72927 h 325369"/>
                <a:gd name="connsiteX26" fmla="*/ 224393 w 499274"/>
                <a:gd name="connsiteY26" fmla="*/ 28049 h 325369"/>
                <a:gd name="connsiteX27" fmla="*/ 218783 w 499274"/>
                <a:gd name="connsiteY27" fmla="*/ 230002 h 325369"/>
                <a:gd name="connsiteX28" fmla="*/ 207563 w 499274"/>
                <a:gd name="connsiteY28" fmla="*/ 190733 h 325369"/>
                <a:gd name="connsiteX29" fmla="*/ 218783 w 499274"/>
                <a:gd name="connsiteY29" fmla="*/ 134635 h 325369"/>
                <a:gd name="connsiteX30" fmla="*/ 235612 w 499274"/>
                <a:gd name="connsiteY30" fmla="*/ 112196 h 325369"/>
                <a:gd name="connsiteX31" fmla="*/ 246832 w 499274"/>
                <a:gd name="connsiteY31" fmla="*/ 95366 h 325369"/>
                <a:gd name="connsiteX32" fmla="*/ 263661 w 499274"/>
                <a:gd name="connsiteY32" fmla="*/ 84147 h 325369"/>
                <a:gd name="connsiteX33" fmla="*/ 269271 w 499274"/>
                <a:gd name="connsiteY33" fmla="*/ 100976 h 325369"/>
                <a:gd name="connsiteX34" fmla="*/ 274881 w 499274"/>
                <a:gd name="connsiteY34" fmla="*/ 196343 h 325369"/>
                <a:gd name="connsiteX35" fmla="*/ 297320 w 499274"/>
                <a:gd name="connsiteY35" fmla="*/ 201953 h 325369"/>
                <a:gd name="connsiteX36" fmla="*/ 308540 w 499274"/>
                <a:gd name="connsiteY36" fmla="*/ 185123 h 325369"/>
                <a:gd name="connsiteX37" fmla="*/ 314150 w 499274"/>
                <a:gd name="connsiteY37" fmla="*/ 129025 h 325369"/>
                <a:gd name="connsiteX38" fmla="*/ 319759 w 499274"/>
                <a:gd name="connsiteY38" fmla="*/ 112196 h 325369"/>
                <a:gd name="connsiteX39" fmla="*/ 336589 w 499274"/>
                <a:gd name="connsiteY39" fmla="*/ 117806 h 325369"/>
                <a:gd name="connsiteX40" fmla="*/ 347809 w 499274"/>
                <a:gd name="connsiteY40" fmla="*/ 151465 h 325369"/>
                <a:gd name="connsiteX41" fmla="*/ 353418 w 499274"/>
                <a:gd name="connsiteY41" fmla="*/ 123415 h 325369"/>
                <a:gd name="connsiteX42" fmla="*/ 359028 w 499274"/>
                <a:gd name="connsiteY42" fmla="*/ 100976 h 325369"/>
                <a:gd name="connsiteX43" fmla="*/ 375858 w 499274"/>
                <a:gd name="connsiteY43" fmla="*/ 95366 h 325369"/>
                <a:gd name="connsiteX44" fmla="*/ 387077 w 499274"/>
                <a:gd name="connsiteY44" fmla="*/ 129025 h 325369"/>
                <a:gd name="connsiteX45" fmla="*/ 392687 w 499274"/>
                <a:gd name="connsiteY45" fmla="*/ 145855 h 325369"/>
                <a:gd name="connsiteX46" fmla="*/ 415126 w 499274"/>
                <a:gd name="connsiteY46" fmla="*/ 218782 h 325369"/>
                <a:gd name="connsiteX47" fmla="*/ 431956 w 499274"/>
                <a:gd name="connsiteY47" fmla="*/ 230002 h 325369"/>
                <a:gd name="connsiteX48" fmla="*/ 448785 w 499274"/>
                <a:gd name="connsiteY48" fmla="*/ 235612 h 325369"/>
                <a:gd name="connsiteX49" fmla="*/ 471224 w 499274"/>
                <a:gd name="connsiteY49" fmla="*/ 230002 h 325369"/>
                <a:gd name="connsiteX50" fmla="*/ 499274 w 499274"/>
                <a:gd name="connsiteY50" fmla="*/ 207563 h 3253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Lst>
              <a:rect l="l" t="t" r="r" b="b"/>
              <a:pathLst>
                <a:path w="499274" h="325369">
                  <a:moveTo>
                    <a:pt x="56098" y="196343"/>
                  </a:moveTo>
                  <a:cubicBezTo>
                    <a:pt x="54228" y="186993"/>
                    <a:pt x="50488" y="177829"/>
                    <a:pt x="50488" y="168294"/>
                  </a:cubicBezTo>
                  <a:cubicBezTo>
                    <a:pt x="50488" y="38359"/>
                    <a:pt x="45233" y="65897"/>
                    <a:pt x="61708" y="0"/>
                  </a:cubicBezTo>
                  <a:cubicBezTo>
                    <a:pt x="67318" y="3740"/>
                    <a:pt x="74221" y="6040"/>
                    <a:pt x="78537" y="11219"/>
                  </a:cubicBezTo>
                  <a:cubicBezTo>
                    <a:pt x="83891" y="17643"/>
                    <a:pt x="86463" y="25972"/>
                    <a:pt x="89757" y="33658"/>
                  </a:cubicBezTo>
                  <a:cubicBezTo>
                    <a:pt x="94585" y="44924"/>
                    <a:pt x="98131" y="61542"/>
                    <a:pt x="100977" y="72927"/>
                  </a:cubicBezTo>
                  <a:cubicBezTo>
                    <a:pt x="109660" y="142398"/>
                    <a:pt x="121378" y="192658"/>
                    <a:pt x="106586" y="263661"/>
                  </a:cubicBezTo>
                  <a:cubicBezTo>
                    <a:pt x="99829" y="296096"/>
                    <a:pt x="85656" y="293257"/>
                    <a:pt x="67318" y="308539"/>
                  </a:cubicBezTo>
                  <a:cubicBezTo>
                    <a:pt x="61223" y="313618"/>
                    <a:pt x="56098" y="319759"/>
                    <a:pt x="50488" y="325369"/>
                  </a:cubicBezTo>
                  <a:cubicBezTo>
                    <a:pt x="37399" y="323499"/>
                    <a:pt x="21657" y="327877"/>
                    <a:pt x="11220" y="319759"/>
                  </a:cubicBezTo>
                  <a:cubicBezTo>
                    <a:pt x="1885" y="312498"/>
                    <a:pt x="0" y="286100"/>
                    <a:pt x="0" y="286100"/>
                  </a:cubicBezTo>
                  <a:cubicBezTo>
                    <a:pt x="1870" y="276750"/>
                    <a:pt x="879" y="266330"/>
                    <a:pt x="5610" y="258051"/>
                  </a:cubicBezTo>
                  <a:cubicBezTo>
                    <a:pt x="10729" y="249093"/>
                    <a:pt x="30629" y="244101"/>
                    <a:pt x="39269" y="241222"/>
                  </a:cubicBezTo>
                  <a:cubicBezTo>
                    <a:pt x="53791" y="226699"/>
                    <a:pt x="69624" y="208664"/>
                    <a:pt x="89757" y="201953"/>
                  </a:cubicBezTo>
                  <a:cubicBezTo>
                    <a:pt x="112982" y="194211"/>
                    <a:pt x="101666" y="199623"/>
                    <a:pt x="123416" y="185123"/>
                  </a:cubicBezTo>
                  <a:cubicBezTo>
                    <a:pt x="127815" y="176326"/>
                    <a:pt x="137928" y="153782"/>
                    <a:pt x="145855" y="145855"/>
                  </a:cubicBezTo>
                  <a:cubicBezTo>
                    <a:pt x="150623" y="141087"/>
                    <a:pt x="167453" y="139403"/>
                    <a:pt x="162685" y="134635"/>
                  </a:cubicBezTo>
                  <a:cubicBezTo>
                    <a:pt x="157233" y="129183"/>
                    <a:pt x="147725" y="138375"/>
                    <a:pt x="140245" y="140245"/>
                  </a:cubicBezTo>
                  <a:cubicBezTo>
                    <a:pt x="136505" y="145855"/>
                    <a:pt x="129026" y="150332"/>
                    <a:pt x="129026" y="157074"/>
                  </a:cubicBezTo>
                  <a:cubicBezTo>
                    <a:pt x="129026" y="205691"/>
                    <a:pt x="130859" y="201306"/>
                    <a:pt x="157075" y="218782"/>
                  </a:cubicBezTo>
                  <a:cubicBezTo>
                    <a:pt x="162685" y="216912"/>
                    <a:pt x="169723" y="217354"/>
                    <a:pt x="173904" y="213173"/>
                  </a:cubicBezTo>
                  <a:cubicBezTo>
                    <a:pt x="186143" y="200934"/>
                    <a:pt x="174877" y="163883"/>
                    <a:pt x="173904" y="157074"/>
                  </a:cubicBezTo>
                  <a:cubicBezTo>
                    <a:pt x="179514" y="155204"/>
                    <a:pt x="187104" y="156133"/>
                    <a:pt x="190734" y="151465"/>
                  </a:cubicBezTo>
                  <a:cubicBezTo>
                    <a:pt x="201002" y="138263"/>
                    <a:pt x="203895" y="120502"/>
                    <a:pt x="213173" y="106586"/>
                  </a:cubicBezTo>
                  <a:lnTo>
                    <a:pt x="224393" y="89757"/>
                  </a:lnTo>
                  <a:cubicBezTo>
                    <a:pt x="226263" y="84147"/>
                    <a:pt x="230002" y="78840"/>
                    <a:pt x="230002" y="72927"/>
                  </a:cubicBezTo>
                  <a:cubicBezTo>
                    <a:pt x="230002" y="57851"/>
                    <a:pt x="225467" y="13012"/>
                    <a:pt x="224393" y="28049"/>
                  </a:cubicBezTo>
                  <a:cubicBezTo>
                    <a:pt x="219595" y="95222"/>
                    <a:pt x="220653" y="162684"/>
                    <a:pt x="218783" y="230002"/>
                  </a:cubicBezTo>
                  <a:cubicBezTo>
                    <a:pt x="216137" y="222065"/>
                    <a:pt x="207563" y="197778"/>
                    <a:pt x="207563" y="190733"/>
                  </a:cubicBezTo>
                  <a:cubicBezTo>
                    <a:pt x="207563" y="187915"/>
                    <a:pt x="215076" y="142049"/>
                    <a:pt x="218783" y="134635"/>
                  </a:cubicBezTo>
                  <a:cubicBezTo>
                    <a:pt x="222964" y="126273"/>
                    <a:pt x="230178" y="119804"/>
                    <a:pt x="235612" y="112196"/>
                  </a:cubicBezTo>
                  <a:cubicBezTo>
                    <a:pt x="239531" y="106709"/>
                    <a:pt x="242064" y="100134"/>
                    <a:pt x="246832" y="95366"/>
                  </a:cubicBezTo>
                  <a:cubicBezTo>
                    <a:pt x="251599" y="90599"/>
                    <a:pt x="258051" y="87887"/>
                    <a:pt x="263661" y="84147"/>
                  </a:cubicBezTo>
                  <a:cubicBezTo>
                    <a:pt x="265531" y="89757"/>
                    <a:pt x="268683" y="95092"/>
                    <a:pt x="269271" y="100976"/>
                  </a:cubicBezTo>
                  <a:cubicBezTo>
                    <a:pt x="272440" y="132662"/>
                    <a:pt x="266358" y="165661"/>
                    <a:pt x="274881" y="196343"/>
                  </a:cubicBezTo>
                  <a:cubicBezTo>
                    <a:pt x="276944" y="203772"/>
                    <a:pt x="289840" y="200083"/>
                    <a:pt x="297320" y="201953"/>
                  </a:cubicBezTo>
                  <a:cubicBezTo>
                    <a:pt x="301060" y="196343"/>
                    <a:pt x="307024" y="191693"/>
                    <a:pt x="308540" y="185123"/>
                  </a:cubicBezTo>
                  <a:cubicBezTo>
                    <a:pt x="312766" y="166812"/>
                    <a:pt x="311293" y="147599"/>
                    <a:pt x="314150" y="129025"/>
                  </a:cubicBezTo>
                  <a:cubicBezTo>
                    <a:pt x="315049" y="123181"/>
                    <a:pt x="317889" y="117806"/>
                    <a:pt x="319759" y="112196"/>
                  </a:cubicBezTo>
                  <a:cubicBezTo>
                    <a:pt x="325369" y="114066"/>
                    <a:pt x="333152" y="112994"/>
                    <a:pt x="336589" y="117806"/>
                  </a:cubicBezTo>
                  <a:cubicBezTo>
                    <a:pt x="343463" y="127430"/>
                    <a:pt x="347809" y="151465"/>
                    <a:pt x="347809" y="151465"/>
                  </a:cubicBezTo>
                  <a:cubicBezTo>
                    <a:pt x="349679" y="142115"/>
                    <a:pt x="351350" y="132723"/>
                    <a:pt x="353418" y="123415"/>
                  </a:cubicBezTo>
                  <a:cubicBezTo>
                    <a:pt x="355090" y="115889"/>
                    <a:pt x="354212" y="106996"/>
                    <a:pt x="359028" y="100976"/>
                  </a:cubicBezTo>
                  <a:cubicBezTo>
                    <a:pt x="362722" y="96358"/>
                    <a:pt x="370248" y="97236"/>
                    <a:pt x="375858" y="95366"/>
                  </a:cubicBezTo>
                  <a:lnTo>
                    <a:pt x="387077" y="129025"/>
                  </a:lnTo>
                  <a:lnTo>
                    <a:pt x="392687" y="145855"/>
                  </a:lnTo>
                  <a:cubicBezTo>
                    <a:pt x="396085" y="169642"/>
                    <a:pt x="396377" y="200033"/>
                    <a:pt x="415126" y="218782"/>
                  </a:cubicBezTo>
                  <a:cubicBezTo>
                    <a:pt x="419894" y="223550"/>
                    <a:pt x="425925" y="226987"/>
                    <a:pt x="431956" y="230002"/>
                  </a:cubicBezTo>
                  <a:cubicBezTo>
                    <a:pt x="437245" y="232647"/>
                    <a:pt x="443175" y="233742"/>
                    <a:pt x="448785" y="235612"/>
                  </a:cubicBezTo>
                  <a:cubicBezTo>
                    <a:pt x="456265" y="233742"/>
                    <a:pt x="464138" y="233039"/>
                    <a:pt x="471224" y="230002"/>
                  </a:cubicBezTo>
                  <a:cubicBezTo>
                    <a:pt x="483607" y="224695"/>
                    <a:pt x="490226" y="216610"/>
                    <a:pt x="499274" y="207563"/>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6" name="Freeform: Shape 15">
              <a:extLst>
                <a:ext uri="{FF2B5EF4-FFF2-40B4-BE49-F238E27FC236}">
                  <a16:creationId xmlns:a16="http://schemas.microsoft.com/office/drawing/2014/main" id="{79C2BF70-0DDC-46BD-A139-43D6AE871F42}"/>
                </a:ext>
              </a:extLst>
            </p:cNvPr>
            <p:cNvSpPr/>
            <p:nvPr/>
          </p:nvSpPr>
          <p:spPr>
            <a:xfrm>
              <a:off x="7482481" y="5552987"/>
              <a:ext cx="367852" cy="483338"/>
            </a:xfrm>
            <a:custGeom>
              <a:avLst/>
              <a:gdLst>
                <a:gd name="connsiteX0" fmla="*/ 57489 w 192125"/>
                <a:gd name="connsiteY0" fmla="*/ 44879 h 252442"/>
                <a:gd name="connsiteX1" fmla="*/ 57489 w 192125"/>
                <a:gd name="connsiteY1" fmla="*/ 213173 h 252442"/>
                <a:gd name="connsiteX2" fmla="*/ 40660 w 192125"/>
                <a:gd name="connsiteY2" fmla="*/ 246832 h 252442"/>
                <a:gd name="connsiteX3" fmla="*/ 23830 w 192125"/>
                <a:gd name="connsiteY3" fmla="*/ 252442 h 252442"/>
                <a:gd name="connsiteX4" fmla="*/ 1391 w 192125"/>
                <a:gd name="connsiteY4" fmla="*/ 230003 h 252442"/>
                <a:gd name="connsiteX5" fmla="*/ 18221 w 192125"/>
                <a:gd name="connsiteY5" fmla="*/ 218783 h 252442"/>
                <a:gd name="connsiteX6" fmla="*/ 68709 w 192125"/>
                <a:gd name="connsiteY6" fmla="*/ 224393 h 252442"/>
                <a:gd name="connsiteX7" fmla="*/ 102368 w 192125"/>
                <a:gd name="connsiteY7" fmla="*/ 235613 h 252442"/>
                <a:gd name="connsiteX8" fmla="*/ 136027 w 192125"/>
                <a:gd name="connsiteY8" fmla="*/ 230003 h 252442"/>
                <a:gd name="connsiteX9" fmla="*/ 141637 w 192125"/>
                <a:gd name="connsiteY9" fmla="*/ 196344 h 252442"/>
                <a:gd name="connsiteX10" fmla="*/ 136027 w 192125"/>
                <a:gd name="connsiteY10" fmla="*/ 33659 h 252442"/>
                <a:gd name="connsiteX11" fmla="*/ 124807 w 192125"/>
                <a:gd name="connsiteY11" fmla="*/ 16830 h 252442"/>
                <a:gd name="connsiteX12" fmla="*/ 107978 w 192125"/>
                <a:gd name="connsiteY12" fmla="*/ 5610 h 252442"/>
                <a:gd name="connsiteX13" fmla="*/ 91148 w 192125"/>
                <a:gd name="connsiteY13" fmla="*/ 0 h 252442"/>
                <a:gd name="connsiteX14" fmla="*/ 57489 w 192125"/>
                <a:gd name="connsiteY14" fmla="*/ 5610 h 252442"/>
                <a:gd name="connsiteX15" fmla="*/ 51880 w 192125"/>
                <a:gd name="connsiteY15" fmla="*/ 50489 h 252442"/>
                <a:gd name="connsiteX16" fmla="*/ 68709 w 192125"/>
                <a:gd name="connsiteY16" fmla="*/ 61708 h 252442"/>
                <a:gd name="connsiteX17" fmla="*/ 113588 w 192125"/>
                <a:gd name="connsiteY17" fmla="*/ 72928 h 252442"/>
                <a:gd name="connsiteX18" fmla="*/ 169686 w 192125"/>
                <a:gd name="connsiteY18" fmla="*/ 61708 h 252442"/>
                <a:gd name="connsiteX19" fmla="*/ 186515 w 192125"/>
                <a:gd name="connsiteY19" fmla="*/ 44879 h 252442"/>
                <a:gd name="connsiteX20" fmla="*/ 192125 w 192125"/>
                <a:gd name="connsiteY20" fmla="*/ 28049 h 2524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92125" h="252442">
                  <a:moveTo>
                    <a:pt x="57489" y="44879"/>
                  </a:moveTo>
                  <a:cubicBezTo>
                    <a:pt x="63099" y="129031"/>
                    <a:pt x="66839" y="129021"/>
                    <a:pt x="57489" y="213173"/>
                  </a:cubicBezTo>
                  <a:cubicBezTo>
                    <a:pt x="56497" y="222098"/>
                    <a:pt x="47465" y="241388"/>
                    <a:pt x="40660" y="246832"/>
                  </a:cubicBezTo>
                  <a:cubicBezTo>
                    <a:pt x="36042" y="250526"/>
                    <a:pt x="29440" y="250572"/>
                    <a:pt x="23830" y="252442"/>
                  </a:cubicBezTo>
                  <a:cubicBezTo>
                    <a:pt x="15911" y="249802"/>
                    <a:pt x="-5649" y="247601"/>
                    <a:pt x="1391" y="230003"/>
                  </a:cubicBezTo>
                  <a:cubicBezTo>
                    <a:pt x="3895" y="223743"/>
                    <a:pt x="12611" y="222523"/>
                    <a:pt x="18221" y="218783"/>
                  </a:cubicBezTo>
                  <a:cubicBezTo>
                    <a:pt x="35050" y="220653"/>
                    <a:pt x="52105" y="221072"/>
                    <a:pt x="68709" y="224393"/>
                  </a:cubicBezTo>
                  <a:cubicBezTo>
                    <a:pt x="80306" y="226712"/>
                    <a:pt x="102368" y="235613"/>
                    <a:pt x="102368" y="235613"/>
                  </a:cubicBezTo>
                  <a:cubicBezTo>
                    <a:pt x="113588" y="233743"/>
                    <a:pt x="127984" y="238046"/>
                    <a:pt x="136027" y="230003"/>
                  </a:cubicBezTo>
                  <a:cubicBezTo>
                    <a:pt x="144070" y="221960"/>
                    <a:pt x="141637" y="207718"/>
                    <a:pt x="141637" y="196344"/>
                  </a:cubicBezTo>
                  <a:cubicBezTo>
                    <a:pt x="141637" y="142083"/>
                    <a:pt x="141092" y="87683"/>
                    <a:pt x="136027" y="33659"/>
                  </a:cubicBezTo>
                  <a:cubicBezTo>
                    <a:pt x="135398" y="26946"/>
                    <a:pt x="129574" y="21597"/>
                    <a:pt x="124807" y="16830"/>
                  </a:cubicBezTo>
                  <a:cubicBezTo>
                    <a:pt x="120040" y="12063"/>
                    <a:pt x="114008" y="8625"/>
                    <a:pt x="107978" y="5610"/>
                  </a:cubicBezTo>
                  <a:cubicBezTo>
                    <a:pt x="102689" y="2965"/>
                    <a:pt x="96758" y="1870"/>
                    <a:pt x="91148" y="0"/>
                  </a:cubicBezTo>
                  <a:cubicBezTo>
                    <a:pt x="79928" y="1870"/>
                    <a:pt x="67663" y="523"/>
                    <a:pt x="57489" y="5610"/>
                  </a:cubicBezTo>
                  <a:cubicBezTo>
                    <a:pt x="40724" y="13993"/>
                    <a:pt x="45312" y="38995"/>
                    <a:pt x="51880" y="50489"/>
                  </a:cubicBezTo>
                  <a:cubicBezTo>
                    <a:pt x="55225" y="56343"/>
                    <a:pt x="62373" y="59404"/>
                    <a:pt x="68709" y="61708"/>
                  </a:cubicBezTo>
                  <a:cubicBezTo>
                    <a:pt x="83201" y="66978"/>
                    <a:pt x="113588" y="72928"/>
                    <a:pt x="113588" y="72928"/>
                  </a:cubicBezTo>
                  <a:cubicBezTo>
                    <a:pt x="116915" y="72453"/>
                    <a:pt x="159005" y="68829"/>
                    <a:pt x="169686" y="61708"/>
                  </a:cubicBezTo>
                  <a:cubicBezTo>
                    <a:pt x="176287" y="57307"/>
                    <a:pt x="180905" y="50489"/>
                    <a:pt x="186515" y="44879"/>
                  </a:cubicBezTo>
                  <a:lnTo>
                    <a:pt x="192125" y="28049"/>
                  </a:ln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7" name="Freeform: Shape 16">
              <a:extLst>
                <a:ext uri="{FF2B5EF4-FFF2-40B4-BE49-F238E27FC236}">
                  <a16:creationId xmlns:a16="http://schemas.microsoft.com/office/drawing/2014/main" id="{58DC5FAC-BFFB-42AE-B232-38667A7113EA}"/>
                </a:ext>
              </a:extLst>
            </p:cNvPr>
            <p:cNvSpPr/>
            <p:nvPr/>
          </p:nvSpPr>
          <p:spPr>
            <a:xfrm>
              <a:off x="7764490" y="5853731"/>
              <a:ext cx="483283" cy="176695"/>
            </a:xfrm>
            <a:custGeom>
              <a:avLst/>
              <a:gdLst>
                <a:gd name="connsiteX0" fmla="*/ 0 w 252413"/>
                <a:gd name="connsiteY0" fmla="*/ 63711 h 92286"/>
                <a:gd name="connsiteX1" fmla="*/ 33338 w 252413"/>
                <a:gd name="connsiteY1" fmla="*/ 49424 h 92286"/>
                <a:gd name="connsiteX2" fmla="*/ 47625 w 252413"/>
                <a:gd name="connsiteY2" fmla="*/ 44661 h 92286"/>
                <a:gd name="connsiteX3" fmla="*/ 57150 w 252413"/>
                <a:gd name="connsiteY3" fmla="*/ 16086 h 92286"/>
                <a:gd name="connsiteX4" fmla="*/ 52388 w 252413"/>
                <a:gd name="connsiteY4" fmla="*/ 30374 h 92286"/>
                <a:gd name="connsiteX5" fmla="*/ 47625 w 252413"/>
                <a:gd name="connsiteY5" fmla="*/ 44661 h 92286"/>
                <a:gd name="connsiteX6" fmla="*/ 52388 w 252413"/>
                <a:gd name="connsiteY6" fmla="*/ 77999 h 92286"/>
                <a:gd name="connsiteX7" fmla="*/ 80963 w 252413"/>
                <a:gd name="connsiteY7" fmla="*/ 92286 h 92286"/>
                <a:gd name="connsiteX8" fmla="*/ 114300 w 252413"/>
                <a:gd name="connsiteY8" fmla="*/ 68474 h 92286"/>
                <a:gd name="connsiteX9" fmla="*/ 100013 w 252413"/>
                <a:gd name="connsiteY9" fmla="*/ 25611 h 92286"/>
                <a:gd name="connsiteX10" fmla="*/ 42863 w 252413"/>
                <a:gd name="connsiteY10" fmla="*/ 30374 h 92286"/>
                <a:gd name="connsiteX11" fmla="*/ 57150 w 252413"/>
                <a:gd name="connsiteY11" fmla="*/ 35136 h 92286"/>
                <a:gd name="connsiteX12" fmla="*/ 80963 w 252413"/>
                <a:gd name="connsiteY12" fmla="*/ 39899 h 92286"/>
                <a:gd name="connsiteX13" fmla="*/ 176213 w 252413"/>
                <a:gd name="connsiteY13" fmla="*/ 35136 h 92286"/>
                <a:gd name="connsiteX14" fmla="*/ 190500 w 252413"/>
                <a:gd name="connsiteY14" fmla="*/ 30374 h 92286"/>
                <a:gd name="connsiteX15" fmla="*/ 185738 w 252413"/>
                <a:gd name="connsiteY15" fmla="*/ 1799 h 92286"/>
                <a:gd name="connsiteX16" fmla="*/ 138113 w 252413"/>
                <a:gd name="connsiteY16" fmla="*/ 6561 h 92286"/>
                <a:gd name="connsiteX17" fmla="*/ 142875 w 252413"/>
                <a:gd name="connsiteY17" fmla="*/ 54186 h 92286"/>
                <a:gd name="connsiteX18" fmla="*/ 147638 w 252413"/>
                <a:gd name="connsiteY18" fmla="*/ 68474 h 92286"/>
                <a:gd name="connsiteX19" fmla="*/ 190500 w 252413"/>
                <a:gd name="connsiteY19" fmla="*/ 92286 h 92286"/>
                <a:gd name="connsiteX20" fmla="*/ 223838 w 252413"/>
                <a:gd name="connsiteY20" fmla="*/ 87524 h 92286"/>
                <a:gd name="connsiteX21" fmla="*/ 242888 w 252413"/>
                <a:gd name="connsiteY21" fmla="*/ 63711 h 92286"/>
                <a:gd name="connsiteX22" fmla="*/ 252413 w 252413"/>
                <a:gd name="connsiteY22" fmla="*/ 54186 h 922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52413" h="92286">
                  <a:moveTo>
                    <a:pt x="0" y="63711"/>
                  </a:moveTo>
                  <a:cubicBezTo>
                    <a:pt x="11113" y="58949"/>
                    <a:pt x="22113" y="53914"/>
                    <a:pt x="33338" y="49424"/>
                  </a:cubicBezTo>
                  <a:cubicBezTo>
                    <a:pt x="37999" y="47560"/>
                    <a:pt x="44707" y="48746"/>
                    <a:pt x="47625" y="44661"/>
                  </a:cubicBezTo>
                  <a:cubicBezTo>
                    <a:pt x="53461" y="36491"/>
                    <a:pt x="53975" y="25611"/>
                    <a:pt x="57150" y="16086"/>
                  </a:cubicBezTo>
                  <a:lnTo>
                    <a:pt x="52388" y="30374"/>
                  </a:lnTo>
                  <a:lnTo>
                    <a:pt x="47625" y="44661"/>
                  </a:lnTo>
                  <a:cubicBezTo>
                    <a:pt x="49213" y="55774"/>
                    <a:pt x="47829" y="67741"/>
                    <a:pt x="52388" y="77999"/>
                  </a:cubicBezTo>
                  <a:cubicBezTo>
                    <a:pt x="55600" y="85225"/>
                    <a:pt x="74623" y="90173"/>
                    <a:pt x="80963" y="92286"/>
                  </a:cubicBezTo>
                  <a:cubicBezTo>
                    <a:pt x="91742" y="88693"/>
                    <a:pt x="117642" y="88526"/>
                    <a:pt x="114300" y="68474"/>
                  </a:cubicBezTo>
                  <a:cubicBezTo>
                    <a:pt x="111824" y="53618"/>
                    <a:pt x="100013" y="25611"/>
                    <a:pt x="100013" y="25611"/>
                  </a:cubicBezTo>
                  <a:cubicBezTo>
                    <a:pt x="80963" y="27199"/>
                    <a:pt x="61524" y="26227"/>
                    <a:pt x="42863" y="30374"/>
                  </a:cubicBezTo>
                  <a:cubicBezTo>
                    <a:pt x="37963" y="31463"/>
                    <a:pt x="52280" y="33918"/>
                    <a:pt x="57150" y="35136"/>
                  </a:cubicBezTo>
                  <a:cubicBezTo>
                    <a:pt x="65003" y="37099"/>
                    <a:pt x="73025" y="38311"/>
                    <a:pt x="80963" y="39899"/>
                  </a:cubicBezTo>
                  <a:cubicBezTo>
                    <a:pt x="112713" y="38311"/>
                    <a:pt x="144543" y="37890"/>
                    <a:pt x="176213" y="35136"/>
                  </a:cubicBezTo>
                  <a:cubicBezTo>
                    <a:pt x="181214" y="34701"/>
                    <a:pt x="189121" y="35201"/>
                    <a:pt x="190500" y="30374"/>
                  </a:cubicBezTo>
                  <a:cubicBezTo>
                    <a:pt x="193153" y="21089"/>
                    <a:pt x="187325" y="11324"/>
                    <a:pt x="185738" y="1799"/>
                  </a:cubicBezTo>
                  <a:cubicBezTo>
                    <a:pt x="169863" y="3386"/>
                    <a:pt x="148216" y="-5787"/>
                    <a:pt x="138113" y="6561"/>
                  </a:cubicBezTo>
                  <a:cubicBezTo>
                    <a:pt x="128010" y="18909"/>
                    <a:pt x="140449" y="38417"/>
                    <a:pt x="142875" y="54186"/>
                  </a:cubicBezTo>
                  <a:cubicBezTo>
                    <a:pt x="143638" y="59148"/>
                    <a:pt x="144088" y="64924"/>
                    <a:pt x="147638" y="68474"/>
                  </a:cubicBezTo>
                  <a:cubicBezTo>
                    <a:pt x="164014" y="84850"/>
                    <a:pt x="172534" y="86298"/>
                    <a:pt x="190500" y="92286"/>
                  </a:cubicBezTo>
                  <a:cubicBezTo>
                    <a:pt x="201613" y="90699"/>
                    <a:pt x="213086" y="90750"/>
                    <a:pt x="223838" y="87524"/>
                  </a:cubicBezTo>
                  <a:cubicBezTo>
                    <a:pt x="244658" y="81278"/>
                    <a:pt x="234248" y="78110"/>
                    <a:pt x="242888" y="63711"/>
                  </a:cubicBezTo>
                  <a:cubicBezTo>
                    <a:pt x="245198" y="59861"/>
                    <a:pt x="249238" y="57361"/>
                    <a:pt x="252413" y="54186"/>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8" name="TextBox 17">
              <a:extLst>
                <a:ext uri="{FF2B5EF4-FFF2-40B4-BE49-F238E27FC236}">
                  <a16:creationId xmlns:a16="http://schemas.microsoft.com/office/drawing/2014/main" id="{59A32C3F-540C-4361-BABE-3350DEC66DAD}"/>
                </a:ext>
              </a:extLst>
            </p:cNvPr>
            <p:cNvSpPr txBox="1"/>
            <p:nvPr/>
          </p:nvSpPr>
          <p:spPr>
            <a:xfrm>
              <a:off x="9659767" y="5661094"/>
              <a:ext cx="1208257" cy="369332"/>
            </a:xfrm>
            <a:prstGeom prst="rect">
              <a:avLst/>
            </a:prstGeom>
            <a:noFill/>
          </p:spPr>
          <p:txBody>
            <a:bodyPr wrap="square" rtlCol="0">
              <a:spAutoFit/>
            </a:bodyPr>
            <a:lstStyle/>
            <a:p>
              <a:r>
                <a:rPr lang="en-US" dirty="0">
                  <a:latin typeface="Arial" panose="020B0604020202020204" pitchFamily="34" charset="0"/>
                  <a:cs typeface="Arial" panose="020B0604020202020204" pitchFamily="34" charset="0"/>
                </a:rPr>
                <a:t>2/1/2023</a:t>
              </a:r>
              <a:endParaRPr lang="en-US" sz="1200" dirty="0">
                <a:latin typeface="Arial" panose="020B0604020202020204" pitchFamily="34" charset="0"/>
                <a:cs typeface="Arial" panose="020B0604020202020204" pitchFamily="34" charset="0"/>
              </a:endParaRPr>
            </a:p>
          </p:txBody>
        </p:sp>
      </p:grpSp>
      <p:sp>
        <p:nvSpPr>
          <p:cNvPr id="20" name="Rectangle 19">
            <a:extLst>
              <a:ext uri="{FF2B5EF4-FFF2-40B4-BE49-F238E27FC236}">
                <a16:creationId xmlns:a16="http://schemas.microsoft.com/office/drawing/2014/main" id="{010BC892-699D-4C86-B373-96CCD7EA3334}"/>
              </a:ext>
            </a:extLst>
          </p:cNvPr>
          <p:cNvSpPr/>
          <p:nvPr/>
        </p:nvSpPr>
        <p:spPr>
          <a:xfrm>
            <a:off x="1193883" y="5209037"/>
            <a:ext cx="4024069" cy="1515613"/>
          </a:xfrm>
          <a:prstGeom prst="rect">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413C83AF-B880-4CBF-8688-C688B9C38E16}"/>
              </a:ext>
            </a:extLst>
          </p:cNvPr>
          <p:cNvSpPr/>
          <p:nvPr/>
        </p:nvSpPr>
        <p:spPr>
          <a:xfrm>
            <a:off x="5482749" y="5463292"/>
            <a:ext cx="5661501" cy="1044237"/>
          </a:xfrm>
          <a:prstGeom prst="rect">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577104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1"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23828" y="570349"/>
            <a:ext cx="3264091" cy="1014230"/>
          </a:xfrm>
        </p:spPr>
        <p:txBody>
          <a:bodyPr>
            <a:normAutofit fontScale="92500"/>
          </a:bodyPr>
          <a:lstStyle/>
          <a:p>
            <a:pPr marL="114300" indent="0" algn="ctr">
              <a:spcBef>
                <a:spcPts val="600"/>
              </a:spcBef>
              <a:buNone/>
            </a:pPr>
            <a:r>
              <a:rPr lang="en-US" sz="2800" dirty="0"/>
              <a:t>DGLVR Program Grant Application Form</a:t>
            </a:r>
          </a:p>
        </p:txBody>
      </p:sp>
      <p:sp>
        <p:nvSpPr>
          <p:cNvPr id="4" name="Title 1">
            <a:extLst>
              <a:ext uri="{FF2B5EF4-FFF2-40B4-BE49-F238E27FC236}">
                <a16:creationId xmlns:a16="http://schemas.microsoft.com/office/drawing/2014/main" id="{B491CC7A-7E96-4281-B684-BB45630D70B0}"/>
              </a:ext>
            </a:extLst>
          </p:cNvPr>
          <p:cNvSpPr txBox="1">
            <a:spLocks/>
          </p:cNvSpPr>
          <p:nvPr/>
        </p:nvSpPr>
        <p:spPr>
          <a:xfrm>
            <a:off x="252548" y="8390"/>
            <a:ext cx="3547292" cy="4572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2600" b="1" kern="1200">
                <a:solidFill>
                  <a:schemeClr val="tx1"/>
                </a:solidFill>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2000" b="1" i="0" u="none" strike="noStrike" kern="1200" cap="none" spc="0" normalizeH="0" baseline="0" noProof="0" dirty="0">
                <a:ln>
                  <a:noFill/>
                </a:ln>
                <a:solidFill>
                  <a:srgbClr val="FFFFCC"/>
                </a:solidFill>
                <a:effectLst/>
                <a:uLnTx/>
                <a:uFillTx/>
                <a:latin typeface="Calibri"/>
                <a:ea typeface="+mj-ea"/>
                <a:cs typeface="+mj-cs"/>
              </a:rPr>
              <a:t>Reviewing Grant Applications</a:t>
            </a:r>
          </a:p>
        </p:txBody>
      </p:sp>
      <p:sp>
        <p:nvSpPr>
          <p:cNvPr id="6" name="Title 1">
            <a:extLst>
              <a:ext uri="{FF2B5EF4-FFF2-40B4-BE49-F238E27FC236}">
                <a16:creationId xmlns:a16="http://schemas.microsoft.com/office/drawing/2014/main" id="{5882FD00-90ED-4DBC-8E9E-EDB42C2C0A63}"/>
              </a:ext>
            </a:extLst>
          </p:cNvPr>
          <p:cNvSpPr txBox="1">
            <a:spLocks/>
          </p:cNvSpPr>
          <p:nvPr/>
        </p:nvSpPr>
        <p:spPr>
          <a:xfrm>
            <a:off x="4267200" y="1"/>
            <a:ext cx="7924800" cy="4572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2600" b="1" kern="1200">
                <a:solidFill>
                  <a:schemeClr val="tx1"/>
                </a:solidFill>
                <a:latin typeface="+mj-lt"/>
                <a:ea typeface="+mj-ea"/>
                <a:cs typeface="+mj-cs"/>
              </a:defRPr>
            </a:lvl1pPr>
          </a:lstStyle>
          <a:p>
            <a:r>
              <a:rPr lang="en-US" dirty="0"/>
              <a:t>Check that App is Filled Out Correctly</a:t>
            </a:r>
          </a:p>
        </p:txBody>
      </p:sp>
      <p:pic>
        <p:nvPicPr>
          <p:cNvPr id="2" name="Picture 1">
            <a:extLst>
              <a:ext uri="{FF2B5EF4-FFF2-40B4-BE49-F238E27FC236}">
                <a16:creationId xmlns:a16="http://schemas.microsoft.com/office/drawing/2014/main" id="{5F84EF4A-39B6-43AC-A507-BC0BC568B533}"/>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53169" y="1611835"/>
            <a:ext cx="2193996" cy="2839087"/>
          </a:xfrm>
          <a:prstGeom prst="rect">
            <a:avLst/>
          </a:prstGeom>
          <a:ln>
            <a:noFill/>
          </a:ln>
          <a:effectLst>
            <a:outerShdw blurRad="292100" dist="139700" dir="2700000" algn="tl" rotWithShape="0">
              <a:srgbClr val="333333">
                <a:alpha val="65000"/>
              </a:srgbClr>
            </a:outerShdw>
          </a:effectLst>
        </p:spPr>
      </p:pic>
      <p:pic>
        <p:nvPicPr>
          <p:cNvPr id="5" name="Picture 4">
            <a:extLst>
              <a:ext uri="{FF2B5EF4-FFF2-40B4-BE49-F238E27FC236}">
                <a16:creationId xmlns:a16="http://schemas.microsoft.com/office/drawing/2014/main" id="{B0B984B3-14A6-462F-BCB9-8B6D72A3CBDB}"/>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5571256" y="1400889"/>
            <a:ext cx="2292593" cy="2920115"/>
          </a:xfrm>
          <a:prstGeom prst="rect">
            <a:avLst/>
          </a:prstGeom>
          <a:ln>
            <a:noFill/>
          </a:ln>
          <a:effectLst>
            <a:outerShdw blurRad="292100" dist="139700" dir="2700000" algn="tl" rotWithShape="0">
              <a:srgbClr val="333333">
                <a:alpha val="65000"/>
              </a:srgbClr>
            </a:outerShdw>
          </a:effectLst>
        </p:spPr>
      </p:pic>
      <p:sp>
        <p:nvSpPr>
          <p:cNvPr id="7" name="Subtitle 2">
            <a:extLst>
              <a:ext uri="{FF2B5EF4-FFF2-40B4-BE49-F238E27FC236}">
                <a16:creationId xmlns:a16="http://schemas.microsoft.com/office/drawing/2014/main" id="{06F2651C-FFDC-45F4-A8F0-D905C03DCC57}"/>
              </a:ext>
            </a:extLst>
          </p:cNvPr>
          <p:cNvSpPr txBox="1">
            <a:spLocks/>
          </p:cNvSpPr>
          <p:nvPr/>
        </p:nvSpPr>
        <p:spPr>
          <a:xfrm>
            <a:off x="5328680" y="634908"/>
            <a:ext cx="2622732" cy="609601"/>
          </a:xfrm>
          <a:prstGeom prst="rect">
            <a:avLst/>
          </a:prstGeom>
        </p:spPr>
        <p:txBody>
          <a:bodyPr vert="horz" lIns="91440" tIns="45720" rIns="91440" bIns="45720" rtlCol="0">
            <a:normAutofit/>
          </a:bodyPr>
          <a:lstStyle>
            <a:lvl1pPr marL="342900" marR="0" indent="-3429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sz="3200" kern="1200">
                <a:solidFill>
                  <a:schemeClr val="tx1"/>
                </a:solidFill>
                <a:latin typeface="+mn-lt"/>
                <a:ea typeface="+mn-ea"/>
                <a:cs typeface="+mn-cs"/>
              </a:defRPr>
            </a:lvl1pPr>
            <a:lvl2pPr marL="742950" marR="0" indent="-28575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sz="2800" kern="1200">
                <a:solidFill>
                  <a:schemeClr val="tx1"/>
                </a:solidFill>
                <a:latin typeface="+mn-lt"/>
                <a:ea typeface="+mn-ea"/>
                <a:cs typeface="+mn-cs"/>
              </a:defRPr>
            </a:lvl2pPr>
            <a:lvl3pPr marL="1143000" marR="0" indent="-2286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sz="2400" kern="1200">
                <a:solidFill>
                  <a:schemeClr val="tx1"/>
                </a:solidFill>
                <a:latin typeface="+mn-lt"/>
                <a:ea typeface="+mn-ea"/>
                <a:cs typeface="+mn-cs"/>
              </a:defRPr>
            </a:lvl3pPr>
            <a:lvl4pPr marL="1600200" marR="0" indent="-2286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sz="2000" kern="1200">
                <a:solidFill>
                  <a:schemeClr val="tx1"/>
                </a:solidFill>
                <a:latin typeface="+mn-lt"/>
                <a:ea typeface="+mn-ea"/>
                <a:cs typeface="+mn-cs"/>
              </a:defRPr>
            </a:lvl4pPr>
            <a:lvl5pPr marL="2057400" marR="0" indent="-2286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sz="2000" kern="1200">
                <a:solidFill>
                  <a:schemeClr val="tx1"/>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marL="114300" indent="0" algn="ctr">
              <a:spcBef>
                <a:spcPts val="600"/>
              </a:spcBef>
              <a:buFont typeface="Arial" panose="020B0604020202020204" pitchFamily="34" charset="0"/>
              <a:buNone/>
            </a:pPr>
            <a:r>
              <a:rPr lang="en-US" sz="2800" dirty="0"/>
              <a:t>Project Sketch</a:t>
            </a:r>
          </a:p>
        </p:txBody>
      </p:sp>
      <p:grpSp>
        <p:nvGrpSpPr>
          <p:cNvPr id="16" name="Group 15">
            <a:extLst>
              <a:ext uri="{FF2B5EF4-FFF2-40B4-BE49-F238E27FC236}">
                <a16:creationId xmlns:a16="http://schemas.microsoft.com/office/drawing/2014/main" id="{695902AC-760E-4087-8C88-298216E655F6}"/>
              </a:ext>
            </a:extLst>
          </p:cNvPr>
          <p:cNvGrpSpPr/>
          <p:nvPr/>
        </p:nvGrpSpPr>
        <p:grpSpPr>
          <a:xfrm>
            <a:off x="8229600" y="3226142"/>
            <a:ext cx="3339001" cy="3411430"/>
            <a:chOff x="6188663" y="407303"/>
            <a:chExt cx="3339001" cy="3411430"/>
          </a:xfrm>
        </p:grpSpPr>
        <p:pic>
          <p:nvPicPr>
            <p:cNvPr id="8" name="Picture 7">
              <a:extLst>
                <a:ext uri="{FF2B5EF4-FFF2-40B4-BE49-F238E27FC236}">
                  <a16:creationId xmlns:a16="http://schemas.microsoft.com/office/drawing/2014/main" id="{87CC4632-A505-473D-B46D-D9565DFB2D7B}"/>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6188663" y="1034854"/>
              <a:ext cx="2924708" cy="2185612"/>
            </a:xfrm>
            <a:prstGeom prst="rect">
              <a:avLst/>
            </a:prstGeom>
            <a:ln>
              <a:noFill/>
            </a:ln>
            <a:effectLst>
              <a:outerShdw blurRad="292100" dist="139700" dir="2700000" algn="tl" rotWithShape="0">
                <a:srgbClr val="333333">
                  <a:alpha val="65000"/>
                </a:srgbClr>
              </a:outerShdw>
            </a:effectLst>
          </p:spPr>
        </p:pic>
        <p:pic>
          <p:nvPicPr>
            <p:cNvPr id="9" name="Picture 8">
              <a:extLst>
                <a:ext uri="{FF2B5EF4-FFF2-40B4-BE49-F238E27FC236}">
                  <a16:creationId xmlns:a16="http://schemas.microsoft.com/office/drawing/2014/main" id="{024F5D77-ECC7-4947-96BD-D1623ACC5023}"/>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6456140" y="1528105"/>
              <a:ext cx="3071524" cy="2290628"/>
            </a:xfrm>
            <a:prstGeom prst="rect">
              <a:avLst/>
            </a:prstGeom>
            <a:ln>
              <a:noFill/>
            </a:ln>
            <a:effectLst>
              <a:outerShdw blurRad="292100" dist="139700" dir="2700000" algn="tl" rotWithShape="0">
                <a:srgbClr val="333333">
                  <a:alpha val="65000"/>
                </a:srgbClr>
              </a:outerShdw>
            </a:effectLst>
          </p:spPr>
        </p:pic>
        <p:sp>
          <p:nvSpPr>
            <p:cNvPr id="10" name="Subtitle 2">
              <a:extLst>
                <a:ext uri="{FF2B5EF4-FFF2-40B4-BE49-F238E27FC236}">
                  <a16:creationId xmlns:a16="http://schemas.microsoft.com/office/drawing/2014/main" id="{4467E0BE-A4AF-4EC2-B40B-170897305710}"/>
                </a:ext>
              </a:extLst>
            </p:cNvPr>
            <p:cNvSpPr txBox="1">
              <a:spLocks/>
            </p:cNvSpPr>
            <p:nvPr/>
          </p:nvSpPr>
          <p:spPr>
            <a:xfrm>
              <a:off x="6339651" y="407303"/>
              <a:ext cx="2622732" cy="609601"/>
            </a:xfrm>
            <a:prstGeom prst="rect">
              <a:avLst/>
            </a:prstGeom>
          </p:spPr>
          <p:txBody>
            <a:bodyPr vert="horz" lIns="91440" tIns="45720" rIns="91440" bIns="45720" rtlCol="0">
              <a:normAutofit/>
            </a:bodyPr>
            <a:lstStyle>
              <a:lvl1pPr marL="342900" marR="0" indent="-3429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sz="3200" kern="1200">
                  <a:solidFill>
                    <a:schemeClr val="tx1"/>
                  </a:solidFill>
                  <a:latin typeface="+mn-lt"/>
                  <a:ea typeface="+mn-ea"/>
                  <a:cs typeface="+mn-cs"/>
                </a:defRPr>
              </a:lvl1pPr>
              <a:lvl2pPr marL="742950" marR="0" indent="-28575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sz="2800" kern="1200">
                  <a:solidFill>
                    <a:schemeClr val="tx1"/>
                  </a:solidFill>
                  <a:latin typeface="+mn-lt"/>
                  <a:ea typeface="+mn-ea"/>
                  <a:cs typeface="+mn-cs"/>
                </a:defRPr>
              </a:lvl2pPr>
              <a:lvl3pPr marL="1143000" marR="0" indent="-2286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sz="2400" kern="1200">
                  <a:solidFill>
                    <a:schemeClr val="tx1"/>
                  </a:solidFill>
                  <a:latin typeface="+mn-lt"/>
                  <a:ea typeface="+mn-ea"/>
                  <a:cs typeface="+mn-cs"/>
                </a:defRPr>
              </a:lvl3pPr>
              <a:lvl4pPr marL="1600200" marR="0" indent="-2286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sz="2000" kern="1200">
                  <a:solidFill>
                    <a:schemeClr val="tx1"/>
                  </a:solidFill>
                  <a:latin typeface="+mn-lt"/>
                  <a:ea typeface="+mn-ea"/>
                  <a:cs typeface="+mn-cs"/>
                </a:defRPr>
              </a:lvl4pPr>
              <a:lvl5pPr marL="2057400" marR="0" indent="-2286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sz="2000" kern="1200">
                  <a:solidFill>
                    <a:schemeClr val="tx1"/>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marL="114300" indent="0" algn="ctr">
                <a:spcBef>
                  <a:spcPts val="600"/>
                </a:spcBef>
                <a:buFont typeface="Arial" panose="020B0604020202020204" pitchFamily="34" charset="0"/>
                <a:buNone/>
              </a:pPr>
              <a:r>
                <a:rPr lang="en-US" sz="2800" dirty="0"/>
                <a:t>Cost Estimate</a:t>
              </a:r>
            </a:p>
          </p:txBody>
        </p:sp>
      </p:grpSp>
      <p:grpSp>
        <p:nvGrpSpPr>
          <p:cNvPr id="18" name="Group 17">
            <a:extLst>
              <a:ext uri="{FF2B5EF4-FFF2-40B4-BE49-F238E27FC236}">
                <a16:creationId xmlns:a16="http://schemas.microsoft.com/office/drawing/2014/main" id="{4E95A9D3-88AE-434D-8381-46593A0692E2}"/>
              </a:ext>
            </a:extLst>
          </p:cNvPr>
          <p:cNvGrpSpPr/>
          <p:nvPr/>
        </p:nvGrpSpPr>
        <p:grpSpPr>
          <a:xfrm>
            <a:off x="2851717" y="4169407"/>
            <a:ext cx="2830965" cy="2541517"/>
            <a:chOff x="3224395" y="3602123"/>
            <a:chExt cx="2830965" cy="2541517"/>
          </a:xfrm>
        </p:grpSpPr>
        <p:grpSp>
          <p:nvGrpSpPr>
            <p:cNvPr id="15" name="Group 14">
              <a:extLst>
                <a:ext uri="{FF2B5EF4-FFF2-40B4-BE49-F238E27FC236}">
                  <a16:creationId xmlns:a16="http://schemas.microsoft.com/office/drawing/2014/main" id="{51473B0A-81FF-4030-81F4-467347022FB0}"/>
                </a:ext>
              </a:extLst>
            </p:cNvPr>
            <p:cNvGrpSpPr/>
            <p:nvPr/>
          </p:nvGrpSpPr>
          <p:grpSpPr>
            <a:xfrm>
              <a:off x="3282189" y="4220113"/>
              <a:ext cx="2773171" cy="1923527"/>
              <a:chOff x="1099768" y="0"/>
              <a:chExt cx="9887256" cy="6858000"/>
            </a:xfrm>
          </p:grpSpPr>
          <p:pic>
            <p:nvPicPr>
              <p:cNvPr id="11" name="Picture 10">
                <a:extLst>
                  <a:ext uri="{FF2B5EF4-FFF2-40B4-BE49-F238E27FC236}">
                    <a16:creationId xmlns:a16="http://schemas.microsoft.com/office/drawing/2014/main" id="{020F787C-42A5-48E4-8618-73DE6C22A819}"/>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1099768" y="0"/>
                <a:ext cx="9887256" cy="6858000"/>
              </a:xfrm>
              <a:prstGeom prst="rect">
                <a:avLst/>
              </a:prstGeom>
              <a:ln>
                <a:noFill/>
              </a:ln>
              <a:effectLst>
                <a:outerShdw blurRad="292100" dist="139700" dir="2700000" algn="tl" rotWithShape="0">
                  <a:srgbClr val="333333">
                    <a:alpha val="65000"/>
                  </a:srgbClr>
                </a:outerShdw>
              </a:effectLst>
            </p:spPr>
          </p:pic>
          <p:sp>
            <p:nvSpPr>
              <p:cNvPr id="12" name="Oval 11">
                <a:extLst>
                  <a:ext uri="{FF2B5EF4-FFF2-40B4-BE49-F238E27FC236}">
                    <a16:creationId xmlns:a16="http://schemas.microsoft.com/office/drawing/2014/main" id="{DE0B8F0B-089F-4E8B-B790-D63DD32A86F1}"/>
                  </a:ext>
                </a:extLst>
              </p:cNvPr>
              <p:cNvSpPr/>
              <p:nvPr/>
            </p:nvSpPr>
            <p:spPr>
              <a:xfrm>
                <a:off x="3947704" y="2758440"/>
                <a:ext cx="1285875" cy="733425"/>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ndara"/>
                  <a:ea typeface="+mn-ea"/>
                  <a:cs typeface="+mn-cs"/>
                </a:endParaRPr>
              </a:p>
            </p:txBody>
          </p:sp>
          <p:sp>
            <p:nvSpPr>
              <p:cNvPr id="13" name="TextBox 12">
                <a:extLst>
                  <a:ext uri="{FF2B5EF4-FFF2-40B4-BE49-F238E27FC236}">
                    <a16:creationId xmlns:a16="http://schemas.microsoft.com/office/drawing/2014/main" id="{18FCF987-C736-49EB-98AE-9C139E5C0F4B}"/>
                  </a:ext>
                </a:extLst>
              </p:cNvPr>
              <p:cNvSpPr txBox="1"/>
              <p:nvPr/>
            </p:nvSpPr>
            <p:spPr>
              <a:xfrm>
                <a:off x="2457472" y="1521242"/>
                <a:ext cx="4266332" cy="1097325"/>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FF0000"/>
                    </a:solidFill>
                    <a:effectLst/>
                    <a:uLnTx/>
                    <a:uFillTx/>
                    <a:latin typeface="Arial" panose="020B0604020202020204" pitchFamily="34" charset="0"/>
                    <a:ea typeface="+mn-ea"/>
                    <a:cs typeface="Arial" panose="020B0604020202020204" pitchFamily="34" charset="0"/>
                  </a:rPr>
                  <a:t>Work Area</a:t>
                </a:r>
              </a:p>
            </p:txBody>
          </p:sp>
        </p:grpSp>
        <p:sp>
          <p:nvSpPr>
            <p:cNvPr id="17" name="Subtitle 2">
              <a:extLst>
                <a:ext uri="{FF2B5EF4-FFF2-40B4-BE49-F238E27FC236}">
                  <a16:creationId xmlns:a16="http://schemas.microsoft.com/office/drawing/2014/main" id="{3DA18260-D06E-4FFA-ACA3-AF63EF1AB9F8}"/>
                </a:ext>
              </a:extLst>
            </p:cNvPr>
            <p:cNvSpPr txBox="1">
              <a:spLocks/>
            </p:cNvSpPr>
            <p:nvPr/>
          </p:nvSpPr>
          <p:spPr>
            <a:xfrm>
              <a:off x="3224395" y="3602123"/>
              <a:ext cx="2622732" cy="609601"/>
            </a:xfrm>
            <a:prstGeom prst="rect">
              <a:avLst/>
            </a:prstGeom>
          </p:spPr>
          <p:txBody>
            <a:bodyPr vert="horz" lIns="91440" tIns="45720" rIns="91440" bIns="45720" rtlCol="0">
              <a:normAutofit/>
            </a:bodyPr>
            <a:lstStyle>
              <a:lvl1pPr marL="342900" marR="0" indent="-3429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sz="3200" kern="1200">
                  <a:solidFill>
                    <a:schemeClr val="tx1"/>
                  </a:solidFill>
                  <a:latin typeface="+mn-lt"/>
                  <a:ea typeface="+mn-ea"/>
                  <a:cs typeface="+mn-cs"/>
                </a:defRPr>
              </a:lvl1pPr>
              <a:lvl2pPr marL="742950" marR="0" indent="-28575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sz="2800" kern="1200">
                  <a:solidFill>
                    <a:schemeClr val="tx1"/>
                  </a:solidFill>
                  <a:latin typeface="+mn-lt"/>
                  <a:ea typeface="+mn-ea"/>
                  <a:cs typeface="+mn-cs"/>
                </a:defRPr>
              </a:lvl2pPr>
              <a:lvl3pPr marL="1143000" marR="0" indent="-2286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sz="2400" kern="1200">
                  <a:solidFill>
                    <a:schemeClr val="tx1"/>
                  </a:solidFill>
                  <a:latin typeface="+mn-lt"/>
                  <a:ea typeface="+mn-ea"/>
                  <a:cs typeface="+mn-cs"/>
                </a:defRPr>
              </a:lvl3pPr>
              <a:lvl4pPr marL="1600200" marR="0" indent="-2286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sz="2000" kern="1200">
                  <a:solidFill>
                    <a:schemeClr val="tx1"/>
                  </a:solidFill>
                  <a:latin typeface="+mn-lt"/>
                  <a:ea typeface="+mn-ea"/>
                  <a:cs typeface="+mn-cs"/>
                </a:defRPr>
              </a:lvl4pPr>
              <a:lvl5pPr marL="2057400" marR="0" indent="-2286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sz="2000" kern="1200">
                  <a:solidFill>
                    <a:schemeClr val="tx1"/>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marL="114300" indent="0" algn="ctr">
                <a:spcBef>
                  <a:spcPts val="600"/>
                </a:spcBef>
                <a:buFont typeface="Arial" panose="020B0604020202020204" pitchFamily="34" charset="0"/>
                <a:buNone/>
              </a:pPr>
              <a:r>
                <a:rPr lang="en-US" sz="2800" dirty="0"/>
                <a:t>Location Map</a:t>
              </a:r>
            </a:p>
          </p:txBody>
        </p:sp>
      </p:grpSp>
      <p:sp>
        <p:nvSpPr>
          <p:cNvPr id="21" name="TextBox 20">
            <a:extLst>
              <a:ext uri="{FF2B5EF4-FFF2-40B4-BE49-F238E27FC236}">
                <a16:creationId xmlns:a16="http://schemas.microsoft.com/office/drawing/2014/main" id="{69C3FBFF-85C1-414A-835C-5E29E84FEA84}"/>
              </a:ext>
            </a:extLst>
          </p:cNvPr>
          <p:cNvSpPr txBox="1"/>
          <p:nvPr/>
        </p:nvSpPr>
        <p:spPr>
          <a:xfrm>
            <a:off x="3052631" y="2929847"/>
            <a:ext cx="2301291" cy="1200329"/>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FF0000"/>
                </a:solidFill>
                <a:effectLst/>
                <a:uLnTx/>
                <a:uFillTx/>
                <a:latin typeface="Arial" panose="020B0604020202020204" pitchFamily="34" charset="0"/>
                <a:ea typeface="+mn-ea"/>
                <a:cs typeface="Arial" panose="020B0604020202020204" pitchFamily="34" charset="0"/>
              </a:rPr>
              <a:t>Is the location map accurate and clear?</a:t>
            </a:r>
          </a:p>
        </p:txBody>
      </p:sp>
      <p:sp>
        <p:nvSpPr>
          <p:cNvPr id="14" name="Rectangle 13">
            <a:extLst>
              <a:ext uri="{FF2B5EF4-FFF2-40B4-BE49-F238E27FC236}">
                <a16:creationId xmlns:a16="http://schemas.microsoft.com/office/drawing/2014/main" id="{134C4C8E-AE79-460D-90C0-34A6E6C21ACB}"/>
              </a:ext>
            </a:extLst>
          </p:cNvPr>
          <p:cNvSpPr/>
          <p:nvPr/>
        </p:nvSpPr>
        <p:spPr>
          <a:xfrm>
            <a:off x="2447925" y="4169407"/>
            <a:ext cx="3781425" cy="2732463"/>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Subtitle 2">
            <a:extLst>
              <a:ext uri="{FF2B5EF4-FFF2-40B4-BE49-F238E27FC236}">
                <a16:creationId xmlns:a16="http://schemas.microsoft.com/office/drawing/2014/main" id="{FF05EDA2-3C4F-4375-B756-E940345CBF7E}"/>
              </a:ext>
            </a:extLst>
          </p:cNvPr>
          <p:cNvSpPr txBox="1">
            <a:spLocks/>
          </p:cNvSpPr>
          <p:nvPr/>
        </p:nvSpPr>
        <p:spPr>
          <a:xfrm>
            <a:off x="8334856" y="614667"/>
            <a:ext cx="3784867" cy="2403746"/>
          </a:xfrm>
          <a:prstGeom prst="rect">
            <a:avLst/>
          </a:prstGeom>
        </p:spPr>
        <p:txBody>
          <a:bodyPr vert="horz" lIns="91440" tIns="45720" rIns="91440" bIns="45720" rtlCol="0">
            <a:noAutofit/>
          </a:bodyPr>
          <a:lstStyle>
            <a:lvl1pPr marL="342900" marR="0" indent="-3429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sz="3200" kern="1200">
                <a:solidFill>
                  <a:schemeClr val="tx1"/>
                </a:solidFill>
                <a:latin typeface="+mn-lt"/>
                <a:ea typeface="+mn-ea"/>
                <a:cs typeface="+mn-cs"/>
              </a:defRPr>
            </a:lvl1pPr>
            <a:lvl2pPr marL="742950" marR="0" indent="-28575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sz="2800" kern="1200">
                <a:solidFill>
                  <a:schemeClr val="tx1"/>
                </a:solidFill>
                <a:latin typeface="+mn-lt"/>
                <a:ea typeface="+mn-ea"/>
                <a:cs typeface="+mn-cs"/>
              </a:defRPr>
            </a:lvl2pPr>
            <a:lvl3pPr marL="1143000" marR="0" indent="-2286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sz="2400" kern="1200">
                <a:solidFill>
                  <a:schemeClr val="tx1"/>
                </a:solidFill>
                <a:latin typeface="+mn-lt"/>
                <a:ea typeface="+mn-ea"/>
                <a:cs typeface="+mn-cs"/>
              </a:defRPr>
            </a:lvl3pPr>
            <a:lvl4pPr marL="1600200" marR="0" indent="-2286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sz="2000" kern="1200">
                <a:solidFill>
                  <a:schemeClr val="tx1"/>
                </a:solidFill>
                <a:latin typeface="+mn-lt"/>
                <a:ea typeface="+mn-ea"/>
                <a:cs typeface="+mn-cs"/>
              </a:defRPr>
            </a:lvl4pPr>
            <a:lvl5pPr marL="2057400" marR="0" indent="-2286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sz="2000" kern="1200">
                <a:solidFill>
                  <a:schemeClr val="tx1"/>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marL="114300" indent="0" algn="ctr">
              <a:spcBef>
                <a:spcPts val="600"/>
              </a:spcBef>
              <a:buFont typeface="Arial" panose="020B0604020202020204" pitchFamily="34" charset="0"/>
              <a:buNone/>
            </a:pPr>
            <a:r>
              <a:rPr lang="en-US" sz="2800" dirty="0"/>
              <a:t>Local Requirements?</a:t>
            </a:r>
          </a:p>
          <a:p>
            <a:pPr marL="571500" indent="-457200">
              <a:spcBef>
                <a:spcPts val="600"/>
              </a:spcBef>
            </a:pPr>
            <a:r>
              <a:rPr lang="en-US" sz="2800" dirty="0"/>
              <a:t>In Kind</a:t>
            </a:r>
          </a:p>
          <a:p>
            <a:pPr marL="571500" indent="-457200">
              <a:spcBef>
                <a:spcPts val="600"/>
              </a:spcBef>
            </a:pPr>
            <a:r>
              <a:rPr lang="en-US" sz="2800" dirty="0"/>
              <a:t>Traffic count submitted with App</a:t>
            </a:r>
          </a:p>
          <a:p>
            <a:pPr marL="571500" indent="-457200">
              <a:spcBef>
                <a:spcPts val="600"/>
              </a:spcBef>
            </a:pPr>
            <a:r>
              <a:rPr lang="en-US" sz="2800" dirty="0"/>
              <a:t>Etc.</a:t>
            </a:r>
          </a:p>
        </p:txBody>
      </p:sp>
    </p:spTree>
    <p:extLst>
      <p:ext uri="{BB962C8B-B14F-4D97-AF65-F5344CB8AC3E}">
        <p14:creationId xmlns:p14="http://schemas.microsoft.com/office/powerpoint/2010/main" val="49147585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43365991-773E-46EB-A502-DA0AF386C07E}"/>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152372" y="0"/>
            <a:ext cx="9887256" cy="6858000"/>
          </a:xfrm>
          <a:prstGeom prst="rect">
            <a:avLst/>
          </a:prstGeom>
        </p:spPr>
      </p:pic>
      <p:sp>
        <p:nvSpPr>
          <p:cNvPr id="25" name="Oval 24">
            <a:extLst>
              <a:ext uri="{FF2B5EF4-FFF2-40B4-BE49-F238E27FC236}">
                <a16:creationId xmlns:a16="http://schemas.microsoft.com/office/drawing/2014/main" id="{FD535B27-0996-4E66-87FD-D69BF87C9D90}"/>
              </a:ext>
            </a:extLst>
          </p:cNvPr>
          <p:cNvSpPr/>
          <p:nvPr/>
        </p:nvSpPr>
        <p:spPr>
          <a:xfrm>
            <a:off x="3947704" y="2758440"/>
            <a:ext cx="1285875" cy="733425"/>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ndara"/>
              <a:ea typeface="+mn-ea"/>
              <a:cs typeface="+mn-cs"/>
            </a:endParaRPr>
          </a:p>
        </p:txBody>
      </p:sp>
      <p:sp>
        <p:nvSpPr>
          <p:cNvPr id="26" name="TextBox 25">
            <a:extLst>
              <a:ext uri="{FF2B5EF4-FFF2-40B4-BE49-F238E27FC236}">
                <a16:creationId xmlns:a16="http://schemas.microsoft.com/office/drawing/2014/main" id="{30283E3E-A5E3-423D-A43E-3314EE638544}"/>
              </a:ext>
            </a:extLst>
          </p:cNvPr>
          <p:cNvSpPr txBox="1"/>
          <p:nvPr/>
        </p:nvSpPr>
        <p:spPr>
          <a:xfrm>
            <a:off x="3530338" y="2235220"/>
            <a:ext cx="2120606" cy="523220"/>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FF0000"/>
                </a:solidFill>
                <a:effectLst/>
                <a:uLnTx/>
                <a:uFillTx/>
                <a:latin typeface="Arial" panose="020B0604020202020204" pitchFamily="34" charset="0"/>
                <a:ea typeface="+mn-ea"/>
                <a:cs typeface="Arial" panose="020B0604020202020204" pitchFamily="34" charset="0"/>
              </a:rPr>
              <a:t>Work Area</a:t>
            </a:r>
          </a:p>
        </p:txBody>
      </p:sp>
      <p:sp>
        <p:nvSpPr>
          <p:cNvPr id="5" name="Title 1">
            <a:extLst>
              <a:ext uri="{FF2B5EF4-FFF2-40B4-BE49-F238E27FC236}">
                <a16:creationId xmlns:a16="http://schemas.microsoft.com/office/drawing/2014/main" id="{E73C4639-8390-4769-9CD5-A32C34AF0EAD}"/>
              </a:ext>
            </a:extLst>
          </p:cNvPr>
          <p:cNvSpPr>
            <a:spLocks noGrp="1"/>
          </p:cNvSpPr>
          <p:nvPr>
            <p:ph type="title"/>
          </p:nvPr>
        </p:nvSpPr>
        <p:spPr>
          <a:xfrm>
            <a:off x="913795" y="87085"/>
            <a:ext cx="10353762" cy="970450"/>
          </a:xfrm>
        </p:spPr>
        <p:txBody>
          <a:bodyPr>
            <a:normAutofit/>
          </a:bodyPr>
          <a:lstStyle/>
          <a:p>
            <a:r>
              <a:rPr lang="en-US" sz="5400" dirty="0">
                <a:solidFill>
                  <a:schemeClr val="bg1"/>
                </a:solidFill>
              </a:rPr>
              <a:t>Location Map</a:t>
            </a:r>
          </a:p>
        </p:txBody>
      </p:sp>
    </p:spTree>
    <p:extLst>
      <p:ext uri="{BB962C8B-B14F-4D97-AF65-F5344CB8AC3E}">
        <p14:creationId xmlns:p14="http://schemas.microsoft.com/office/powerpoint/2010/main" val="106203676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C772AF24-5FEC-48DC-931E-BA8A89440895}"/>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901430" y="0"/>
            <a:ext cx="10389140" cy="6858000"/>
          </a:xfrm>
          <a:prstGeom prst="rect">
            <a:avLst/>
          </a:prstGeom>
        </p:spPr>
      </p:pic>
      <p:sp>
        <p:nvSpPr>
          <p:cNvPr id="25" name="Oval 24">
            <a:extLst>
              <a:ext uri="{FF2B5EF4-FFF2-40B4-BE49-F238E27FC236}">
                <a16:creationId xmlns:a16="http://schemas.microsoft.com/office/drawing/2014/main" id="{FD535B27-0996-4E66-87FD-D69BF87C9D90}"/>
              </a:ext>
            </a:extLst>
          </p:cNvPr>
          <p:cNvSpPr/>
          <p:nvPr/>
        </p:nvSpPr>
        <p:spPr>
          <a:xfrm>
            <a:off x="4235087" y="2836817"/>
            <a:ext cx="1285875" cy="733425"/>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ndara"/>
              <a:ea typeface="+mn-ea"/>
              <a:cs typeface="+mn-cs"/>
            </a:endParaRPr>
          </a:p>
        </p:txBody>
      </p:sp>
      <p:sp>
        <p:nvSpPr>
          <p:cNvPr id="26" name="TextBox 25">
            <a:extLst>
              <a:ext uri="{FF2B5EF4-FFF2-40B4-BE49-F238E27FC236}">
                <a16:creationId xmlns:a16="http://schemas.microsoft.com/office/drawing/2014/main" id="{30283E3E-A5E3-423D-A43E-3314EE638544}"/>
              </a:ext>
            </a:extLst>
          </p:cNvPr>
          <p:cNvSpPr txBox="1"/>
          <p:nvPr/>
        </p:nvSpPr>
        <p:spPr>
          <a:xfrm>
            <a:off x="3817721" y="2313597"/>
            <a:ext cx="2120606" cy="523220"/>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FF0000"/>
                </a:solidFill>
                <a:effectLst/>
                <a:uLnTx/>
                <a:uFillTx/>
                <a:latin typeface="Arial" panose="020B0604020202020204" pitchFamily="34" charset="0"/>
                <a:ea typeface="+mn-ea"/>
                <a:cs typeface="Arial" panose="020B0604020202020204" pitchFamily="34" charset="0"/>
              </a:rPr>
              <a:t>Work Area</a:t>
            </a:r>
          </a:p>
        </p:txBody>
      </p:sp>
      <p:sp>
        <p:nvSpPr>
          <p:cNvPr id="5" name="Title 1">
            <a:extLst>
              <a:ext uri="{FF2B5EF4-FFF2-40B4-BE49-F238E27FC236}">
                <a16:creationId xmlns:a16="http://schemas.microsoft.com/office/drawing/2014/main" id="{E73C4639-8390-4769-9CD5-A32C34AF0EAD}"/>
              </a:ext>
            </a:extLst>
          </p:cNvPr>
          <p:cNvSpPr>
            <a:spLocks noGrp="1"/>
          </p:cNvSpPr>
          <p:nvPr>
            <p:ph type="title"/>
          </p:nvPr>
        </p:nvSpPr>
        <p:spPr>
          <a:xfrm>
            <a:off x="913795" y="87085"/>
            <a:ext cx="10353762" cy="970450"/>
          </a:xfrm>
        </p:spPr>
        <p:txBody>
          <a:bodyPr>
            <a:normAutofit/>
          </a:bodyPr>
          <a:lstStyle/>
          <a:p>
            <a:r>
              <a:rPr lang="en-US" sz="5400" dirty="0"/>
              <a:t>Location Map</a:t>
            </a:r>
          </a:p>
        </p:txBody>
      </p:sp>
    </p:spTree>
    <p:extLst>
      <p:ext uri="{BB962C8B-B14F-4D97-AF65-F5344CB8AC3E}">
        <p14:creationId xmlns:p14="http://schemas.microsoft.com/office/powerpoint/2010/main" val="211053821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23828" y="570349"/>
            <a:ext cx="3264091" cy="1014230"/>
          </a:xfrm>
        </p:spPr>
        <p:txBody>
          <a:bodyPr>
            <a:normAutofit fontScale="92500"/>
          </a:bodyPr>
          <a:lstStyle/>
          <a:p>
            <a:pPr marL="114300" indent="0" algn="ctr">
              <a:spcBef>
                <a:spcPts val="600"/>
              </a:spcBef>
              <a:buNone/>
            </a:pPr>
            <a:r>
              <a:rPr lang="en-US" sz="2800" dirty="0"/>
              <a:t>DGLVR Program Grant Application Form</a:t>
            </a:r>
          </a:p>
        </p:txBody>
      </p:sp>
      <p:sp>
        <p:nvSpPr>
          <p:cNvPr id="4" name="Title 1">
            <a:extLst>
              <a:ext uri="{FF2B5EF4-FFF2-40B4-BE49-F238E27FC236}">
                <a16:creationId xmlns:a16="http://schemas.microsoft.com/office/drawing/2014/main" id="{B491CC7A-7E96-4281-B684-BB45630D70B0}"/>
              </a:ext>
            </a:extLst>
          </p:cNvPr>
          <p:cNvSpPr txBox="1">
            <a:spLocks/>
          </p:cNvSpPr>
          <p:nvPr/>
        </p:nvSpPr>
        <p:spPr>
          <a:xfrm>
            <a:off x="252548" y="8390"/>
            <a:ext cx="3547292" cy="4572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2600" b="1" kern="1200">
                <a:solidFill>
                  <a:schemeClr val="tx1"/>
                </a:solidFill>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2000" b="1" i="0" u="none" strike="noStrike" kern="1200" cap="none" spc="0" normalizeH="0" baseline="0" noProof="0" dirty="0">
                <a:ln>
                  <a:noFill/>
                </a:ln>
                <a:solidFill>
                  <a:srgbClr val="FFFFCC"/>
                </a:solidFill>
                <a:effectLst/>
                <a:uLnTx/>
                <a:uFillTx/>
                <a:latin typeface="Calibri"/>
                <a:ea typeface="+mj-ea"/>
                <a:cs typeface="+mj-cs"/>
              </a:rPr>
              <a:t>Reviewing Grant Applications</a:t>
            </a:r>
          </a:p>
        </p:txBody>
      </p:sp>
      <p:sp>
        <p:nvSpPr>
          <p:cNvPr id="6" name="Title 1">
            <a:extLst>
              <a:ext uri="{FF2B5EF4-FFF2-40B4-BE49-F238E27FC236}">
                <a16:creationId xmlns:a16="http://schemas.microsoft.com/office/drawing/2014/main" id="{5882FD00-90ED-4DBC-8E9E-EDB42C2C0A63}"/>
              </a:ext>
            </a:extLst>
          </p:cNvPr>
          <p:cNvSpPr txBox="1">
            <a:spLocks/>
          </p:cNvSpPr>
          <p:nvPr/>
        </p:nvSpPr>
        <p:spPr>
          <a:xfrm>
            <a:off x="4267200" y="1"/>
            <a:ext cx="7924800" cy="4572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2600" b="1" kern="1200">
                <a:solidFill>
                  <a:schemeClr val="tx1"/>
                </a:solidFill>
                <a:latin typeface="+mj-lt"/>
                <a:ea typeface="+mj-ea"/>
                <a:cs typeface="+mj-cs"/>
              </a:defRPr>
            </a:lvl1pPr>
          </a:lstStyle>
          <a:p>
            <a:r>
              <a:rPr lang="en-US" dirty="0"/>
              <a:t>Check that App is Filled Out Correctly</a:t>
            </a:r>
          </a:p>
        </p:txBody>
      </p:sp>
      <p:pic>
        <p:nvPicPr>
          <p:cNvPr id="2" name="Picture 1">
            <a:extLst>
              <a:ext uri="{FF2B5EF4-FFF2-40B4-BE49-F238E27FC236}">
                <a16:creationId xmlns:a16="http://schemas.microsoft.com/office/drawing/2014/main" id="{5F84EF4A-39B6-43AC-A507-BC0BC568B533}"/>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53169" y="1611835"/>
            <a:ext cx="2193996" cy="2839087"/>
          </a:xfrm>
          <a:prstGeom prst="rect">
            <a:avLst/>
          </a:prstGeom>
          <a:ln>
            <a:noFill/>
          </a:ln>
          <a:effectLst>
            <a:outerShdw blurRad="292100" dist="139700" dir="2700000" algn="tl" rotWithShape="0">
              <a:srgbClr val="333333">
                <a:alpha val="65000"/>
              </a:srgbClr>
            </a:outerShdw>
          </a:effectLst>
        </p:spPr>
      </p:pic>
      <p:pic>
        <p:nvPicPr>
          <p:cNvPr id="5" name="Picture 4">
            <a:extLst>
              <a:ext uri="{FF2B5EF4-FFF2-40B4-BE49-F238E27FC236}">
                <a16:creationId xmlns:a16="http://schemas.microsoft.com/office/drawing/2014/main" id="{B0B984B3-14A6-462F-BCB9-8B6D72A3CBDB}"/>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5571256" y="1400889"/>
            <a:ext cx="2292593" cy="2920115"/>
          </a:xfrm>
          <a:prstGeom prst="rect">
            <a:avLst/>
          </a:prstGeom>
          <a:ln>
            <a:noFill/>
          </a:ln>
          <a:effectLst>
            <a:outerShdw blurRad="292100" dist="139700" dir="2700000" algn="tl" rotWithShape="0">
              <a:srgbClr val="333333">
                <a:alpha val="65000"/>
              </a:srgbClr>
            </a:outerShdw>
          </a:effectLst>
        </p:spPr>
      </p:pic>
      <p:sp>
        <p:nvSpPr>
          <p:cNvPr id="7" name="Subtitle 2">
            <a:extLst>
              <a:ext uri="{FF2B5EF4-FFF2-40B4-BE49-F238E27FC236}">
                <a16:creationId xmlns:a16="http://schemas.microsoft.com/office/drawing/2014/main" id="{06F2651C-FFDC-45F4-A8F0-D905C03DCC57}"/>
              </a:ext>
            </a:extLst>
          </p:cNvPr>
          <p:cNvSpPr txBox="1">
            <a:spLocks/>
          </p:cNvSpPr>
          <p:nvPr/>
        </p:nvSpPr>
        <p:spPr>
          <a:xfrm>
            <a:off x="5328680" y="634908"/>
            <a:ext cx="2622732" cy="609601"/>
          </a:xfrm>
          <a:prstGeom prst="rect">
            <a:avLst/>
          </a:prstGeom>
        </p:spPr>
        <p:txBody>
          <a:bodyPr vert="horz" lIns="91440" tIns="45720" rIns="91440" bIns="45720" rtlCol="0">
            <a:normAutofit/>
          </a:bodyPr>
          <a:lstStyle>
            <a:lvl1pPr marL="342900" marR="0" indent="-3429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sz="3200" kern="1200">
                <a:solidFill>
                  <a:schemeClr val="tx1"/>
                </a:solidFill>
                <a:latin typeface="+mn-lt"/>
                <a:ea typeface="+mn-ea"/>
                <a:cs typeface="+mn-cs"/>
              </a:defRPr>
            </a:lvl1pPr>
            <a:lvl2pPr marL="742950" marR="0" indent="-28575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sz="2800" kern="1200">
                <a:solidFill>
                  <a:schemeClr val="tx1"/>
                </a:solidFill>
                <a:latin typeface="+mn-lt"/>
                <a:ea typeface="+mn-ea"/>
                <a:cs typeface="+mn-cs"/>
              </a:defRPr>
            </a:lvl2pPr>
            <a:lvl3pPr marL="1143000" marR="0" indent="-2286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sz="2400" kern="1200">
                <a:solidFill>
                  <a:schemeClr val="tx1"/>
                </a:solidFill>
                <a:latin typeface="+mn-lt"/>
                <a:ea typeface="+mn-ea"/>
                <a:cs typeface="+mn-cs"/>
              </a:defRPr>
            </a:lvl3pPr>
            <a:lvl4pPr marL="1600200" marR="0" indent="-2286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sz="2000" kern="1200">
                <a:solidFill>
                  <a:schemeClr val="tx1"/>
                </a:solidFill>
                <a:latin typeface="+mn-lt"/>
                <a:ea typeface="+mn-ea"/>
                <a:cs typeface="+mn-cs"/>
              </a:defRPr>
            </a:lvl4pPr>
            <a:lvl5pPr marL="2057400" marR="0" indent="-2286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sz="2000" kern="1200">
                <a:solidFill>
                  <a:schemeClr val="tx1"/>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marL="114300" indent="0" algn="ctr">
              <a:spcBef>
                <a:spcPts val="600"/>
              </a:spcBef>
              <a:buFont typeface="Arial" panose="020B0604020202020204" pitchFamily="34" charset="0"/>
              <a:buNone/>
            </a:pPr>
            <a:r>
              <a:rPr lang="en-US" sz="2800" dirty="0"/>
              <a:t>Project Sketch</a:t>
            </a:r>
          </a:p>
        </p:txBody>
      </p:sp>
      <p:grpSp>
        <p:nvGrpSpPr>
          <p:cNvPr id="16" name="Group 15">
            <a:extLst>
              <a:ext uri="{FF2B5EF4-FFF2-40B4-BE49-F238E27FC236}">
                <a16:creationId xmlns:a16="http://schemas.microsoft.com/office/drawing/2014/main" id="{695902AC-760E-4087-8C88-298216E655F6}"/>
              </a:ext>
            </a:extLst>
          </p:cNvPr>
          <p:cNvGrpSpPr/>
          <p:nvPr/>
        </p:nvGrpSpPr>
        <p:grpSpPr>
          <a:xfrm>
            <a:off x="8229600" y="3226142"/>
            <a:ext cx="3339001" cy="3411430"/>
            <a:chOff x="6188663" y="407303"/>
            <a:chExt cx="3339001" cy="3411430"/>
          </a:xfrm>
        </p:grpSpPr>
        <p:pic>
          <p:nvPicPr>
            <p:cNvPr id="8" name="Picture 7">
              <a:extLst>
                <a:ext uri="{FF2B5EF4-FFF2-40B4-BE49-F238E27FC236}">
                  <a16:creationId xmlns:a16="http://schemas.microsoft.com/office/drawing/2014/main" id="{87CC4632-A505-473D-B46D-D9565DFB2D7B}"/>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6188663" y="1034854"/>
              <a:ext cx="2924708" cy="2185612"/>
            </a:xfrm>
            <a:prstGeom prst="rect">
              <a:avLst/>
            </a:prstGeom>
            <a:ln>
              <a:noFill/>
            </a:ln>
            <a:effectLst>
              <a:outerShdw blurRad="292100" dist="139700" dir="2700000" algn="tl" rotWithShape="0">
                <a:srgbClr val="333333">
                  <a:alpha val="65000"/>
                </a:srgbClr>
              </a:outerShdw>
            </a:effectLst>
          </p:spPr>
        </p:pic>
        <p:pic>
          <p:nvPicPr>
            <p:cNvPr id="9" name="Picture 8">
              <a:extLst>
                <a:ext uri="{FF2B5EF4-FFF2-40B4-BE49-F238E27FC236}">
                  <a16:creationId xmlns:a16="http://schemas.microsoft.com/office/drawing/2014/main" id="{024F5D77-ECC7-4947-96BD-D1623ACC5023}"/>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6456140" y="1528105"/>
              <a:ext cx="3071524" cy="2290628"/>
            </a:xfrm>
            <a:prstGeom prst="rect">
              <a:avLst/>
            </a:prstGeom>
            <a:ln>
              <a:noFill/>
            </a:ln>
            <a:effectLst>
              <a:outerShdw blurRad="292100" dist="139700" dir="2700000" algn="tl" rotWithShape="0">
                <a:srgbClr val="333333">
                  <a:alpha val="65000"/>
                </a:srgbClr>
              </a:outerShdw>
            </a:effectLst>
          </p:spPr>
        </p:pic>
        <p:sp>
          <p:nvSpPr>
            <p:cNvPr id="10" name="Subtitle 2">
              <a:extLst>
                <a:ext uri="{FF2B5EF4-FFF2-40B4-BE49-F238E27FC236}">
                  <a16:creationId xmlns:a16="http://schemas.microsoft.com/office/drawing/2014/main" id="{4467E0BE-A4AF-4EC2-B40B-170897305710}"/>
                </a:ext>
              </a:extLst>
            </p:cNvPr>
            <p:cNvSpPr txBox="1">
              <a:spLocks/>
            </p:cNvSpPr>
            <p:nvPr/>
          </p:nvSpPr>
          <p:spPr>
            <a:xfrm>
              <a:off x="6339651" y="407303"/>
              <a:ext cx="2622732" cy="609601"/>
            </a:xfrm>
            <a:prstGeom prst="rect">
              <a:avLst/>
            </a:prstGeom>
          </p:spPr>
          <p:txBody>
            <a:bodyPr vert="horz" lIns="91440" tIns="45720" rIns="91440" bIns="45720" rtlCol="0">
              <a:normAutofit/>
            </a:bodyPr>
            <a:lstStyle>
              <a:lvl1pPr marL="342900" marR="0" indent="-3429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sz="3200" kern="1200">
                  <a:solidFill>
                    <a:schemeClr val="tx1"/>
                  </a:solidFill>
                  <a:latin typeface="+mn-lt"/>
                  <a:ea typeface="+mn-ea"/>
                  <a:cs typeface="+mn-cs"/>
                </a:defRPr>
              </a:lvl1pPr>
              <a:lvl2pPr marL="742950" marR="0" indent="-28575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sz="2800" kern="1200">
                  <a:solidFill>
                    <a:schemeClr val="tx1"/>
                  </a:solidFill>
                  <a:latin typeface="+mn-lt"/>
                  <a:ea typeface="+mn-ea"/>
                  <a:cs typeface="+mn-cs"/>
                </a:defRPr>
              </a:lvl2pPr>
              <a:lvl3pPr marL="1143000" marR="0" indent="-2286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sz="2400" kern="1200">
                  <a:solidFill>
                    <a:schemeClr val="tx1"/>
                  </a:solidFill>
                  <a:latin typeface="+mn-lt"/>
                  <a:ea typeface="+mn-ea"/>
                  <a:cs typeface="+mn-cs"/>
                </a:defRPr>
              </a:lvl3pPr>
              <a:lvl4pPr marL="1600200" marR="0" indent="-2286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sz="2000" kern="1200">
                  <a:solidFill>
                    <a:schemeClr val="tx1"/>
                  </a:solidFill>
                  <a:latin typeface="+mn-lt"/>
                  <a:ea typeface="+mn-ea"/>
                  <a:cs typeface="+mn-cs"/>
                </a:defRPr>
              </a:lvl4pPr>
              <a:lvl5pPr marL="2057400" marR="0" indent="-2286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sz="2000" kern="1200">
                  <a:solidFill>
                    <a:schemeClr val="tx1"/>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marL="114300" indent="0" algn="ctr">
                <a:spcBef>
                  <a:spcPts val="600"/>
                </a:spcBef>
                <a:buFont typeface="Arial" panose="020B0604020202020204" pitchFamily="34" charset="0"/>
                <a:buNone/>
              </a:pPr>
              <a:r>
                <a:rPr lang="en-US" sz="2800" dirty="0"/>
                <a:t>Cost Estimate</a:t>
              </a:r>
            </a:p>
          </p:txBody>
        </p:sp>
      </p:grpSp>
      <p:grpSp>
        <p:nvGrpSpPr>
          <p:cNvPr id="18" name="Group 17">
            <a:extLst>
              <a:ext uri="{FF2B5EF4-FFF2-40B4-BE49-F238E27FC236}">
                <a16:creationId xmlns:a16="http://schemas.microsoft.com/office/drawing/2014/main" id="{4E95A9D3-88AE-434D-8381-46593A0692E2}"/>
              </a:ext>
            </a:extLst>
          </p:cNvPr>
          <p:cNvGrpSpPr/>
          <p:nvPr/>
        </p:nvGrpSpPr>
        <p:grpSpPr>
          <a:xfrm>
            <a:off x="2851717" y="4169407"/>
            <a:ext cx="2830965" cy="2541517"/>
            <a:chOff x="3224395" y="3602123"/>
            <a:chExt cx="2830965" cy="2541517"/>
          </a:xfrm>
        </p:grpSpPr>
        <p:grpSp>
          <p:nvGrpSpPr>
            <p:cNvPr id="15" name="Group 14">
              <a:extLst>
                <a:ext uri="{FF2B5EF4-FFF2-40B4-BE49-F238E27FC236}">
                  <a16:creationId xmlns:a16="http://schemas.microsoft.com/office/drawing/2014/main" id="{51473B0A-81FF-4030-81F4-467347022FB0}"/>
                </a:ext>
              </a:extLst>
            </p:cNvPr>
            <p:cNvGrpSpPr/>
            <p:nvPr/>
          </p:nvGrpSpPr>
          <p:grpSpPr>
            <a:xfrm>
              <a:off x="3282189" y="4220113"/>
              <a:ext cx="2773171" cy="1923527"/>
              <a:chOff x="1099768" y="0"/>
              <a:chExt cx="9887256" cy="6858000"/>
            </a:xfrm>
          </p:grpSpPr>
          <p:pic>
            <p:nvPicPr>
              <p:cNvPr id="11" name="Picture 10">
                <a:extLst>
                  <a:ext uri="{FF2B5EF4-FFF2-40B4-BE49-F238E27FC236}">
                    <a16:creationId xmlns:a16="http://schemas.microsoft.com/office/drawing/2014/main" id="{020F787C-42A5-48E4-8618-73DE6C22A819}"/>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1099768" y="0"/>
                <a:ext cx="9887256" cy="6858000"/>
              </a:xfrm>
              <a:prstGeom prst="rect">
                <a:avLst/>
              </a:prstGeom>
              <a:ln>
                <a:noFill/>
              </a:ln>
              <a:effectLst>
                <a:outerShdw blurRad="292100" dist="139700" dir="2700000" algn="tl" rotWithShape="0">
                  <a:srgbClr val="333333">
                    <a:alpha val="65000"/>
                  </a:srgbClr>
                </a:outerShdw>
              </a:effectLst>
            </p:spPr>
          </p:pic>
          <p:sp>
            <p:nvSpPr>
              <p:cNvPr id="12" name="Oval 11">
                <a:extLst>
                  <a:ext uri="{FF2B5EF4-FFF2-40B4-BE49-F238E27FC236}">
                    <a16:creationId xmlns:a16="http://schemas.microsoft.com/office/drawing/2014/main" id="{DE0B8F0B-089F-4E8B-B790-D63DD32A86F1}"/>
                  </a:ext>
                </a:extLst>
              </p:cNvPr>
              <p:cNvSpPr/>
              <p:nvPr/>
            </p:nvSpPr>
            <p:spPr>
              <a:xfrm>
                <a:off x="3947704" y="2758440"/>
                <a:ext cx="1285875" cy="733425"/>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ndara"/>
                  <a:ea typeface="+mn-ea"/>
                  <a:cs typeface="+mn-cs"/>
                </a:endParaRPr>
              </a:p>
            </p:txBody>
          </p:sp>
          <p:sp>
            <p:nvSpPr>
              <p:cNvPr id="13" name="TextBox 12">
                <a:extLst>
                  <a:ext uri="{FF2B5EF4-FFF2-40B4-BE49-F238E27FC236}">
                    <a16:creationId xmlns:a16="http://schemas.microsoft.com/office/drawing/2014/main" id="{18FCF987-C736-49EB-98AE-9C139E5C0F4B}"/>
                  </a:ext>
                </a:extLst>
              </p:cNvPr>
              <p:cNvSpPr txBox="1"/>
              <p:nvPr/>
            </p:nvSpPr>
            <p:spPr>
              <a:xfrm>
                <a:off x="2457472" y="1521242"/>
                <a:ext cx="4266332" cy="1097325"/>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FF0000"/>
                    </a:solidFill>
                    <a:effectLst/>
                    <a:uLnTx/>
                    <a:uFillTx/>
                    <a:latin typeface="Arial" panose="020B0604020202020204" pitchFamily="34" charset="0"/>
                    <a:ea typeface="+mn-ea"/>
                    <a:cs typeface="Arial" panose="020B0604020202020204" pitchFamily="34" charset="0"/>
                  </a:rPr>
                  <a:t>Work Area</a:t>
                </a:r>
              </a:p>
            </p:txBody>
          </p:sp>
        </p:grpSp>
        <p:sp>
          <p:nvSpPr>
            <p:cNvPr id="17" name="Subtitle 2">
              <a:extLst>
                <a:ext uri="{FF2B5EF4-FFF2-40B4-BE49-F238E27FC236}">
                  <a16:creationId xmlns:a16="http://schemas.microsoft.com/office/drawing/2014/main" id="{3DA18260-D06E-4FFA-ACA3-AF63EF1AB9F8}"/>
                </a:ext>
              </a:extLst>
            </p:cNvPr>
            <p:cNvSpPr txBox="1">
              <a:spLocks/>
            </p:cNvSpPr>
            <p:nvPr/>
          </p:nvSpPr>
          <p:spPr>
            <a:xfrm>
              <a:off x="3224395" y="3602123"/>
              <a:ext cx="2622732" cy="609601"/>
            </a:xfrm>
            <a:prstGeom prst="rect">
              <a:avLst/>
            </a:prstGeom>
          </p:spPr>
          <p:txBody>
            <a:bodyPr vert="horz" lIns="91440" tIns="45720" rIns="91440" bIns="45720" rtlCol="0">
              <a:normAutofit/>
            </a:bodyPr>
            <a:lstStyle>
              <a:lvl1pPr marL="342900" marR="0" indent="-3429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sz="3200" kern="1200">
                  <a:solidFill>
                    <a:schemeClr val="tx1"/>
                  </a:solidFill>
                  <a:latin typeface="+mn-lt"/>
                  <a:ea typeface="+mn-ea"/>
                  <a:cs typeface="+mn-cs"/>
                </a:defRPr>
              </a:lvl1pPr>
              <a:lvl2pPr marL="742950" marR="0" indent="-28575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sz="2800" kern="1200">
                  <a:solidFill>
                    <a:schemeClr val="tx1"/>
                  </a:solidFill>
                  <a:latin typeface="+mn-lt"/>
                  <a:ea typeface="+mn-ea"/>
                  <a:cs typeface="+mn-cs"/>
                </a:defRPr>
              </a:lvl2pPr>
              <a:lvl3pPr marL="1143000" marR="0" indent="-2286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sz="2400" kern="1200">
                  <a:solidFill>
                    <a:schemeClr val="tx1"/>
                  </a:solidFill>
                  <a:latin typeface="+mn-lt"/>
                  <a:ea typeface="+mn-ea"/>
                  <a:cs typeface="+mn-cs"/>
                </a:defRPr>
              </a:lvl3pPr>
              <a:lvl4pPr marL="1600200" marR="0" indent="-2286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sz="2000" kern="1200">
                  <a:solidFill>
                    <a:schemeClr val="tx1"/>
                  </a:solidFill>
                  <a:latin typeface="+mn-lt"/>
                  <a:ea typeface="+mn-ea"/>
                  <a:cs typeface="+mn-cs"/>
                </a:defRPr>
              </a:lvl4pPr>
              <a:lvl5pPr marL="2057400" marR="0" indent="-2286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sz="2000" kern="1200">
                  <a:solidFill>
                    <a:schemeClr val="tx1"/>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marL="114300" indent="0" algn="ctr">
                <a:spcBef>
                  <a:spcPts val="600"/>
                </a:spcBef>
                <a:buFont typeface="Arial" panose="020B0604020202020204" pitchFamily="34" charset="0"/>
                <a:buNone/>
              </a:pPr>
              <a:r>
                <a:rPr lang="en-US" sz="2800" dirty="0"/>
                <a:t>Location Map</a:t>
              </a:r>
            </a:p>
          </p:txBody>
        </p:sp>
      </p:grpSp>
      <p:sp>
        <p:nvSpPr>
          <p:cNvPr id="21" name="TextBox 20">
            <a:extLst>
              <a:ext uri="{FF2B5EF4-FFF2-40B4-BE49-F238E27FC236}">
                <a16:creationId xmlns:a16="http://schemas.microsoft.com/office/drawing/2014/main" id="{69C3FBFF-85C1-414A-835C-5E29E84FEA84}"/>
              </a:ext>
            </a:extLst>
          </p:cNvPr>
          <p:cNvSpPr txBox="1"/>
          <p:nvPr/>
        </p:nvSpPr>
        <p:spPr>
          <a:xfrm>
            <a:off x="2947446" y="1158087"/>
            <a:ext cx="2301291" cy="2677656"/>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FF0000"/>
                </a:solidFill>
                <a:effectLst/>
                <a:uLnTx/>
                <a:uFillTx/>
                <a:latin typeface="Arial" panose="020B0604020202020204" pitchFamily="34" charset="0"/>
                <a:ea typeface="+mn-ea"/>
                <a:cs typeface="Arial" panose="020B0604020202020204" pitchFamily="34" charset="0"/>
              </a:rPr>
              <a:t>Does the Project Sketch include adequate detail on what the project will include?</a:t>
            </a:r>
          </a:p>
        </p:txBody>
      </p:sp>
      <p:sp>
        <p:nvSpPr>
          <p:cNvPr id="14" name="Rectangle 13">
            <a:extLst>
              <a:ext uri="{FF2B5EF4-FFF2-40B4-BE49-F238E27FC236}">
                <a16:creationId xmlns:a16="http://schemas.microsoft.com/office/drawing/2014/main" id="{134C4C8E-AE79-460D-90C0-34A6E6C21ACB}"/>
              </a:ext>
            </a:extLst>
          </p:cNvPr>
          <p:cNvSpPr/>
          <p:nvPr/>
        </p:nvSpPr>
        <p:spPr>
          <a:xfrm>
            <a:off x="5299236" y="567497"/>
            <a:ext cx="2869081" cy="3985453"/>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Subtitle 2">
            <a:extLst>
              <a:ext uri="{FF2B5EF4-FFF2-40B4-BE49-F238E27FC236}">
                <a16:creationId xmlns:a16="http://schemas.microsoft.com/office/drawing/2014/main" id="{CDBD63EB-AC97-417F-B55D-250CF0C47DA6}"/>
              </a:ext>
            </a:extLst>
          </p:cNvPr>
          <p:cNvSpPr txBox="1">
            <a:spLocks/>
          </p:cNvSpPr>
          <p:nvPr/>
        </p:nvSpPr>
        <p:spPr>
          <a:xfrm>
            <a:off x="8334856" y="614667"/>
            <a:ext cx="3784867" cy="2403746"/>
          </a:xfrm>
          <a:prstGeom prst="rect">
            <a:avLst/>
          </a:prstGeom>
        </p:spPr>
        <p:txBody>
          <a:bodyPr vert="horz" lIns="91440" tIns="45720" rIns="91440" bIns="45720" rtlCol="0">
            <a:noAutofit/>
          </a:bodyPr>
          <a:lstStyle>
            <a:lvl1pPr marL="342900" marR="0" indent="-3429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sz="3200" kern="1200">
                <a:solidFill>
                  <a:schemeClr val="tx1"/>
                </a:solidFill>
                <a:latin typeface="+mn-lt"/>
                <a:ea typeface="+mn-ea"/>
                <a:cs typeface="+mn-cs"/>
              </a:defRPr>
            </a:lvl1pPr>
            <a:lvl2pPr marL="742950" marR="0" indent="-28575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sz="2800" kern="1200">
                <a:solidFill>
                  <a:schemeClr val="tx1"/>
                </a:solidFill>
                <a:latin typeface="+mn-lt"/>
                <a:ea typeface="+mn-ea"/>
                <a:cs typeface="+mn-cs"/>
              </a:defRPr>
            </a:lvl2pPr>
            <a:lvl3pPr marL="1143000" marR="0" indent="-2286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sz="2400" kern="1200">
                <a:solidFill>
                  <a:schemeClr val="tx1"/>
                </a:solidFill>
                <a:latin typeface="+mn-lt"/>
                <a:ea typeface="+mn-ea"/>
                <a:cs typeface="+mn-cs"/>
              </a:defRPr>
            </a:lvl3pPr>
            <a:lvl4pPr marL="1600200" marR="0" indent="-2286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sz="2000" kern="1200">
                <a:solidFill>
                  <a:schemeClr val="tx1"/>
                </a:solidFill>
                <a:latin typeface="+mn-lt"/>
                <a:ea typeface="+mn-ea"/>
                <a:cs typeface="+mn-cs"/>
              </a:defRPr>
            </a:lvl4pPr>
            <a:lvl5pPr marL="2057400" marR="0" indent="-2286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sz="2000" kern="1200">
                <a:solidFill>
                  <a:schemeClr val="tx1"/>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marL="114300" indent="0" algn="ctr">
              <a:spcBef>
                <a:spcPts val="600"/>
              </a:spcBef>
              <a:buFont typeface="Arial" panose="020B0604020202020204" pitchFamily="34" charset="0"/>
              <a:buNone/>
            </a:pPr>
            <a:r>
              <a:rPr lang="en-US" sz="2800" dirty="0"/>
              <a:t>Local Requirements?</a:t>
            </a:r>
          </a:p>
          <a:p>
            <a:pPr marL="571500" indent="-457200">
              <a:spcBef>
                <a:spcPts val="600"/>
              </a:spcBef>
            </a:pPr>
            <a:r>
              <a:rPr lang="en-US" sz="2800" dirty="0"/>
              <a:t>In Kind</a:t>
            </a:r>
          </a:p>
          <a:p>
            <a:pPr marL="571500" indent="-457200">
              <a:spcBef>
                <a:spcPts val="600"/>
              </a:spcBef>
            </a:pPr>
            <a:r>
              <a:rPr lang="en-US" sz="2800" dirty="0"/>
              <a:t>Traffic count submitted with App</a:t>
            </a:r>
          </a:p>
          <a:p>
            <a:pPr marL="571500" indent="-457200">
              <a:spcBef>
                <a:spcPts val="600"/>
              </a:spcBef>
            </a:pPr>
            <a:r>
              <a:rPr lang="en-US" sz="2800" dirty="0"/>
              <a:t>Etc.</a:t>
            </a:r>
          </a:p>
        </p:txBody>
      </p:sp>
    </p:spTree>
    <p:extLst>
      <p:ext uri="{BB962C8B-B14F-4D97-AF65-F5344CB8AC3E}">
        <p14:creationId xmlns:p14="http://schemas.microsoft.com/office/powerpoint/2010/main" val="424731207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C5C92D38-1EA2-4B07-A956-53974C221923}"/>
              </a:ext>
            </a:extLst>
          </p:cNvPr>
          <p:cNvSpPr txBox="1">
            <a:spLocks/>
          </p:cNvSpPr>
          <p:nvPr/>
        </p:nvSpPr>
        <p:spPr>
          <a:xfrm>
            <a:off x="252548" y="8390"/>
            <a:ext cx="3547292" cy="4572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2600" b="1" kern="1200">
                <a:solidFill>
                  <a:schemeClr val="tx1"/>
                </a:solidFill>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2000" b="1" i="0" u="none" strike="noStrike" kern="1200" cap="none" spc="0" normalizeH="0" baseline="0" noProof="0" dirty="0">
                <a:ln>
                  <a:noFill/>
                </a:ln>
                <a:solidFill>
                  <a:srgbClr val="FFFFCC"/>
                </a:solidFill>
                <a:effectLst/>
                <a:uLnTx/>
                <a:uFillTx/>
                <a:latin typeface="Calibri"/>
                <a:ea typeface="+mj-ea"/>
                <a:cs typeface="+mj-cs"/>
              </a:rPr>
              <a:t>Reviewing Grant Applications</a:t>
            </a:r>
          </a:p>
        </p:txBody>
      </p:sp>
      <p:pic>
        <p:nvPicPr>
          <p:cNvPr id="5" name="Picture 4">
            <a:extLst>
              <a:ext uri="{FF2B5EF4-FFF2-40B4-BE49-F238E27FC236}">
                <a16:creationId xmlns:a16="http://schemas.microsoft.com/office/drawing/2014/main" id="{EC92316F-271A-4C47-AAD3-4E9AFFF022B2}"/>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186500" y="0"/>
            <a:ext cx="5344691" cy="6858000"/>
          </a:xfrm>
          <a:prstGeom prst="rect">
            <a:avLst/>
          </a:prstGeom>
        </p:spPr>
      </p:pic>
      <p:cxnSp>
        <p:nvCxnSpPr>
          <p:cNvPr id="3" name="Straight Connector 2">
            <a:extLst>
              <a:ext uri="{FF2B5EF4-FFF2-40B4-BE49-F238E27FC236}">
                <a16:creationId xmlns:a16="http://schemas.microsoft.com/office/drawing/2014/main" id="{8B3A1B0E-50FE-4DBB-B220-C79C5E7C5604}"/>
              </a:ext>
            </a:extLst>
          </p:cNvPr>
          <p:cNvCxnSpPr>
            <a:cxnSpLocks/>
          </p:cNvCxnSpPr>
          <p:nvPr/>
        </p:nvCxnSpPr>
        <p:spPr>
          <a:xfrm>
            <a:off x="3131082" y="89177"/>
            <a:ext cx="5344691" cy="6768823"/>
          </a:xfrm>
          <a:prstGeom prst="line">
            <a:avLst/>
          </a:prstGeom>
          <a:ln w="762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 name="Straight Connector 3">
            <a:extLst>
              <a:ext uri="{FF2B5EF4-FFF2-40B4-BE49-F238E27FC236}">
                <a16:creationId xmlns:a16="http://schemas.microsoft.com/office/drawing/2014/main" id="{A843EDD1-B5C7-4119-8D21-DFDE5BE45036}"/>
              </a:ext>
            </a:extLst>
          </p:cNvPr>
          <p:cNvCxnSpPr>
            <a:cxnSpLocks/>
          </p:cNvCxnSpPr>
          <p:nvPr/>
        </p:nvCxnSpPr>
        <p:spPr>
          <a:xfrm flipV="1">
            <a:off x="3131082" y="142775"/>
            <a:ext cx="5400109" cy="6626048"/>
          </a:xfrm>
          <a:prstGeom prst="line">
            <a:avLst/>
          </a:prstGeom>
          <a:ln w="7620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386643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Content Placeholder 8">
            <a:extLst>
              <a:ext uri="{FF2B5EF4-FFF2-40B4-BE49-F238E27FC236}">
                <a16:creationId xmlns:a16="http://schemas.microsoft.com/office/drawing/2014/main" id="{DB5CC958-47E1-4E57-AAE0-4A68D3A20459}"/>
              </a:ext>
            </a:extLst>
          </p:cNvPr>
          <p:cNvPicPr>
            <a:picLocks noGrp="1" noChangeAspect="1"/>
          </p:cNvPicPr>
          <p:nvPr>
            <p:ph idx="1"/>
          </p:nvPr>
        </p:nvPicPr>
        <p:blipFill rotWithShape="1">
          <a:blip r:embed="rId3" cstate="email">
            <a:extLst>
              <a:ext uri="{28A0092B-C50C-407E-A947-70E740481C1C}">
                <a14:useLocalDpi xmlns:a14="http://schemas.microsoft.com/office/drawing/2010/main"/>
              </a:ext>
            </a:extLst>
          </a:blip>
          <a:srcRect/>
          <a:stretch/>
        </p:blipFill>
        <p:spPr>
          <a:xfrm>
            <a:off x="6541173" y="-44353"/>
            <a:ext cx="5076826" cy="6946706"/>
          </a:xfrm>
        </p:spPr>
      </p:pic>
      <p:sp>
        <p:nvSpPr>
          <p:cNvPr id="17" name="Rectangle 16">
            <a:extLst>
              <a:ext uri="{FF2B5EF4-FFF2-40B4-BE49-F238E27FC236}">
                <a16:creationId xmlns:a16="http://schemas.microsoft.com/office/drawing/2014/main" id="{E4806915-5907-491A-A114-5D4A0B761D9A}"/>
              </a:ext>
            </a:extLst>
          </p:cNvPr>
          <p:cNvSpPr/>
          <p:nvPr/>
        </p:nvSpPr>
        <p:spPr>
          <a:xfrm>
            <a:off x="6741199" y="4861023"/>
            <a:ext cx="2847975" cy="1907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ndara"/>
              <a:ea typeface="+mn-ea"/>
              <a:cs typeface="+mn-cs"/>
            </a:endParaRPr>
          </a:p>
        </p:txBody>
      </p:sp>
      <p:sp>
        <p:nvSpPr>
          <p:cNvPr id="18" name="Freeform: Shape 17">
            <a:extLst>
              <a:ext uri="{FF2B5EF4-FFF2-40B4-BE49-F238E27FC236}">
                <a16:creationId xmlns:a16="http://schemas.microsoft.com/office/drawing/2014/main" id="{56DFD528-FFD0-4168-8D6D-1D5D017ADF73}"/>
              </a:ext>
            </a:extLst>
          </p:cNvPr>
          <p:cNvSpPr/>
          <p:nvPr/>
        </p:nvSpPr>
        <p:spPr>
          <a:xfrm>
            <a:off x="6685781" y="2837392"/>
            <a:ext cx="4839854" cy="3602182"/>
          </a:xfrm>
          <a:custGeom>
            <a:avLst/>
            <a:gdLst>
              <a:gd name="connsiteX0" fmla="*/ 0 w 4839854"/>
              <a:gd name="connsiteY0" fmla="*/ 3602182 h 3602182"/>
              <a:gd name="connsiteX1" fmla="*/ 110836 w 4839854"/>
              <a:gd name="connsiteY1" fmla="*/ 3592946 h 3602182"/>
              <a:gd name="connsiteX2" fmla="*/ 138545 w 4839854"/>
              <a:gd name="connsiteY2" fmla="*/ 3583710 h 3602182"/>
              <a:gd name="connsiteX3" fmla="*/ 212436 w 4839854"/>
              <a:gd name="connsiteY3" fmla="*/ 3565237 h 3602182"/>
              <a:gd name="connsiteX4" fmla="*/ 267854 w 4839854"/>
              <a:gd name="connsiteY4" fmla="*/ 3537528 h 3602182"/>
              <a:gd name="connsiteX5" fmla="*/ 323273 w 4839854"/>
              <a:gd name="connsiteY5" fmla="*/ 3519055 h 3602182"/>
              <a:gd name="connsiteX6" fmla="*/ 360218 w 4839854"/>
              <a:gd name="connsiteY6" fmla="*/ 3491346 h 3602182"/>
              <a:gd name="connsiteX7" fmla="*/ 406400 w 4839854"/>
              <a:gd name="connsiteY7" fmla="*/ 3482110 h 3602182"/>
              <a:gd name="connsiteX8" fmla="*/ 434109 w 4839854"/>
              <a:gd name="connsiteY8" fmla="*/ 3472873 h 3602182"/>
              <a:gd name="connsiteX9" fmla="*/ 489527 w 4839854"/>
              <a:gd name="connsiteY9" fmla="*/ 3426691 h 3602182"/>
              <a:gd name="connsiteX10" fmla="*/ 544945 w 4839854"/>
              <a:gd name="connsiteY10" fmla="*/ 3389746 h 3602182"/>
              <a:gd name="connsiteX11" fmla="*/ 572654 w 4839854"/>
              <a:gd name="connsiteY11" fmla="*/ 3371273 h 3602182"/>
              <a:gd name="connsiteX12" fmla="*/ 600363 w 4839854"/>
              <a:gd name="connsiteY12" fmla="*/ 3362037 h 3602182"/>
              <a:gd name="connsiteX13" fmla="*/ 665018 w 4839854"/>
              <a:gd name="connsiteY13" fmla="*/ 3325091 h 3602182"/>
              <a:gd name="connsiteX14" fmla="*/ 720436 w 4839854"/>
              <a:gd name="connsiteY14" fmla="*/ 3288146 h 3602182"/>
              <a:gd name="connsiteX15" fmla="*/ 748145 w 4839854"/>
              <a:gd name="connsiteY15" fmla="*/ 3269673 h 3602182"/>
              <a:gd name="connsiteX16" fmla="*/ 849745 w 4839854"/>
              <a:gd name="connsiteY16" fmla="*/ 3251200 h 3602182"/>
              <a:gd name="connsiteX17" fmla="*/ 942109 w 4839854"/>
              <a:gd name="connsiteY17" fmla="*/ 3232728 h 3602182"/>
              <a:gd name="connsiteX18" fmla="*/ 997527 w 4839854"/>
              <a:gd name="connsiteY18" fmla="*/ 3186546 h 3602182"/>
              <a:gd name="connsiteX19" fmla="*/ 1034473 w 4839854"/>
              <a:gd name="connsiteY19" fmla="*/ 3177310 h 3602182"/>
              <a:gd name="connsiteX20" fmla="*/ 1062182 w 4839854"/>
              <a:gd name="connsiteY20" fmla="*/ 3149600 h 3602182"/>
              <a:gd name="connsiteX21" fmla="*/ 1117600 w 4839854"/>
              <a:gd name="connsiteY21" fmla="*/ 3121891 h 3602182"/>
              <a:gd name="connsiteX22" fmla="*/ 1154545 w 4839854"/>
              <a:gd name="connsiteY22" fmla="*/ 3084946 h 3602182"/>
              <a:gd name="connsiteX23" fmla="*/ 1191491 w 4839854"/>
              <a:gd name="connsiteY23" fmla="*/ 3066473 h 3602182"/>
              <a:gd name="connsiteX24" fmla="*/ 1246909 w 4839854"/>
              <a:gd name="connsiteY24" fmla="*/ 3038764 h 3602182"/>
              <a:gd name="connsiteX25" fmla="*/ 1302327 w 4839854"/>
              <a:gd name="connsiteY25" fmla="*/ 3001819 h 3602182"/>
              <a:gd name="connsiteX26" fmla="*/ 1348509 w 4839854"/>
              <a:gd name="connsiteY26" fmla="*/ 2992582 h 3602182"/>
              <a:gd name="connsiteX27" fmla="*/ 1403927 w 4839854"/>
              <a:gd name="connsiteY27" fmla="*/ 2974110 h 3602182"/>
              <a:gd name="connsiteX28" fmla="*/ 1782618 w 4839854"/>
              <a:gd name="connsiteY28" fmla="*/ 2964873 h 3602182"/>
              <a:gd name="connsiteX29" fmla="*/ 2068945 w 4839854"/>
              <a:gd name="connsiteY29" fmla="*/ 2974110 h 3602182"/>
              <a:gd name="connsiteX30" fmla="*/ 2096654 w 4839854"/>
              <a:gd name="connsiteY30" fmla="*/ 2983346 h 3602182"/>
              <a:gd name="connsiteX31" fmla="*/ 2142836 w 4839854"/>
              <a:gd name="connsiteY31" fmla="*/ 2992582 h 3602182"/>
              <a:gd name="connsiteX32" fmla="*/ 2170545 w 4839854"/>
              <a:gd name="connsiteY32" fmla="*/ 3001819 h 3602182"/>
              <a:gd name="connsiteX33" fmla="*/ 2262909 w 4839854"/>
              <a:gd name="connsiteY33" fmla="*/ 3011055 h 3602182"/>
              <a:gd name="connsiteX34" fmla="*/ 2456873 w 4839854"/>
              <a:gd name="connsiteY34" fmla="*/ 3029528 h 3602182"/>
              <a:gd name="connsiteX35" fmla="*/ 2484582 w 4839854"/>
              <a:gd name="connsiteY35" fmla="*/ 3038764 h 3602182"/>
              <a:gd name="connsiteX36" fmla="*/ 2558473 w 4839854"/>
              <a:gd name="connsiteY36" fmla="*/ 3057237 h 3602182"/>
              <a:gd name="connsiteX37" fmla="*/ 2623127 w 4839854"/>
              <a:gd name="connsiteY37" fmla="*/ 3075710 h 3602182"/>
              <a:gd name="connsiteX38" fmla="*/ 2650836 w 4839854"/>
              <a:gd name="connsiteY38" fmla="*/ 3084946 h 3602182"/>
              <a:gd name="connsiteX39" fmla="*/ 2752436 w 4839854"/>
              <a:gd name="connsiteY39" fmla="*/ 3094182 h 3602182"/>
              <a:gd name="connsiteX40" fmla="*/ 2789382 w 4839854"/>
              <a:gd name="connsiteY40" fmla="*/ 3103419 h 3602182"/>
              <a:gd name="connsiteX41" fmla="*/ 3205018 w 4839854"/>
              <a:gd name="connsiteY41" fmla="*/ 3084946 h 3602182"/>
              <a:gd name="connsiteX42" fmla="*/ 3232727 w 4839854"/>
              <a:gd name="connsiteY42" fmla="*/ 3066473 h 3602182"/>
              <a:gd name="connsiteX43" fmla="*/ 3334327 w 4839854"/>
              <a:gd name="connsiteY43" fmla="*/ 3048000 h 3602182"/>
              <a:gd name="connsiteX44" fmla="*/ 3371273 w 4839854"/>
              <a:gd name="connsiteY44" fmla="*/ 3038764 h 3602182"/>
              <a:gd name="connsiteX45" fmla="*/ 3426691 w 4839854"/>
              <a:gd name="connsiteY45" fmla="*/ 3001819 h 3602182"/>
              <a:gd name="connsiteX46" fmla="*/ 3463636 w 4839854"/>
              <a:gd name="connsiteY46" fmla="*/ 2955637 h 3602182"/>
              <a:gd name="connsiteX47" fmla="*/ 3528291 w 4839854"/>
              <a:gd name="connsiteY47" fmla="*/ 2881746 h 3602182"/>
              <a:gd name="connsiteX48" fmla="*/ 3592945 w 4839854"/>
              <a:gd name="connsiteY48" fmla="*/ 2807855 h 3602182"/>
              <a:gd name="connsiteX49" fmla="*/ 3611418 w 4839854"/>
              <a:gd name="connsiteY49" fmla="*/ 2780146 h 3602182"/>
              <a:gd name="connsiteX50" fmla="*/ 3620654 w 4839854"/>
              <a:gd name="connsiteY50" fmla="*/ 2752437 h 3602182"/>
              <a:gd name="connsiteX51" fmla="*/ 3648363 w 4839854"/>
              <a:gd name="connsiteY51" fmla="*/ 2715491 h 3602182"/>
              <a:gd name="connsiteX52" fmla="*/ 3676073 w 4839854"/>
              <a:gd name="connsiteY52" fmla="*/ 2632364 h 3602182"/>
              <a:gd name="connsiteX53" fmla="*/ 3703782 w 4839854"/>
              <a:gd name="connsiteY53" fmla="*/ 2567710 h 3602182"/>
              <a:gd name="connsiteX54" fmla="*/ 3731491 w 4839854"/>
              <a:gd name="connsiteY54" fmla="*/ 2540000 h 3602182"/>
              <a:gd name="connsiteX55" fmla="*/ 3786909 w 4839854"/>
              <a:gd name="connsiteY55" fmla="*/ 2410691 h 3602182"/>
              <a:gd name="connsiteX56" fmla="*/ 3796145 w 4839854"/>
              <a:gd name="connsiteY56" fmla="*/ 2382982 h 3602182"/>
              <a:gd name="connsiteX57" fmla="*/ 3823854 w 4839854"/>
              <a:gd name="connsiteY57" fmla="*/ 2281382 h 3602182"/>
              <a:gd name="connsiteX58" fmla="*/ 3823854 w 4839854"/>
              <a:gd name="connsiteY58" fmla="*/ 2281382 h 3602182"/>
              <a:gd name="connsiteX59" fmla="*/ 3842327 w 4839854"/>
              <a:gd name="connsiteY59" fmla="*/ 2207491 h 3602182"/>
              <a:gd name="connsiteX60" fmla="*/ 3860800 w 4839854"/>
              <a:gd name="connsiteY60" fmla="*/ 1653310 h 3602182"/>
              <a:gd name="connsiteX61" fmla="*/ 3870036 w 4839854"/>
              <a:gd name="connsiteY61" fmla="*/ 1570182 h 3602182"/>
              <a:gd name="connsiteX62" fmla="*/ 3888509 w 4839854"/>
              <a:gd name="connsiteY62" fmla="*/ 1468582 h 3602182"/>
              <a:gd name="connsiteX63" fmla="*/ 3897745 w 4839854"/>
              <a:gd name="connsiteY63" fmla="*/ 1431637 h 3602182"/>
              <a:gd name="connsiteX64" fmla="*/ 3916218 w 4839854"/>
              <a:gd name="connsiteY64" fmla="*/ 1394691 h 3602182"/>
              <a:gd name="connsiteX65" fmla="*/ 3943927 w 4839854"/>
              <a:gd name="connsiteY65" fmla="*/ 1330037 h 3602182"/>
              <a:gd name="connsiteX66" fmla="*/ 3962400 w 4839854"/>
              <a:gd name="connsiteY66" fmla="*/ 1283855 h 3602182"/>
              <a:gd name="connsiteX67" fmla="*/ 3980873 w 4839854"/>
              <a:gd name="connsiteY67" fmla="*/ 1256146 h 3602182"/>
              <a:gd name="connsiteX68" fmla="*/ 4017818 w 4839854"/>
              <a:gd name="connsiteY68" fmla="*/ 1191491 h 3602182"/>
              <a:gd name="connsiteX69" fmla="*/ 4045527 w 4839854"/>
              <a:gd name="connsiteY69" fmla="*/ 1117600 h 3602182"/>
              <a:gd name="connsiteX70" fmla="*/ 4064000 w 4839854"/>
              <a:gd name="connsiteY70" fmla="*/ 1080655 h 3602182"/>
              <a:gd name="connsiteX71" fmla="*/ 4082473 w 4839854"/>
              <a:gd name="connsiteY71" fmla="*/ 1034473 h 3602182"/>
              <a:gd name="connsiteX72" fmla="*/ 4119418 w 4839854"/>
              <a:gd name="connsiteY72" fmla="*/ 960582 h 3602182"/>
              <a:gd name="connsiteX73" fmla="*/ 4128654 w 4839854"/>
              <a:gd name="connsiteY73" fmla="*/ 932873 h 3602182"/>
              <a:gd name="connsiteX74" fmla="*/ 4137891 w 4839854"/>
              <a:gd name="connsiteY74" fmla="*/ 895928 h 3602182"/>
              <a:gd name="connsiteX75" fmla="*/ 4156363 w 4839854"/>
              <a:gd name="connsiteY75" fmla="*/ 858982 h 3602182"/>
              <a:gd name="connsiteX76" fmla="*/ 4202545 w 4839854"/>
              <a:gd name="connsiteY76" fmla="*/ 775855 h 3602182"/>
              <a:gd name="connsiteX77" fmla="*/ 4239491 w 4839854"/>
              <a:gd name="connsiteY77" fmla="*/ 701964 h 3602182"/>
              <a:gd name="connsiteX78" fmla="*/ 4304145 w 4839854"/>
              <a:gd name="connsiteY78" fmla="*/ 637310 h 3602182"/>
              <a:gd name="connsiteX79" fmla="*/ 4368800 w 4839854"/>
              <a:gd name="connsiteY79" fmla="*/ 535710 h 3602182"/>
              <a:gd name="connsiteX80" fmla="*/ 4396509 w 4839854"/>
              <a:gd name="connsiteY80" fmla="*/ 508000 h 3602182"/>
              <a:gd name="connsiteX81" fmla="*/ 4405745 w 4839854"/>
              <a:gd name="connsiteY81" fmla="*/ 480291 h 3602182"/>
              <a:gd name="connsiteX82" fmla="*/ 4433454 w 4839854"/>
              <a:gd name="connsiteY82" fmla="*/ 443346 h 3602182"/>
              <a:gd name="connsiteX83" fmla="*/ 4544291 w 4839854"/>
              <a:gd name="connsiteY83" fmla="*/ 341746 h 3602182"/>
              <a:gd name="connsiteX84" fmla="*/ 4590473 w 4839854"/>
              <a:gd name="connsiteY84" fmla="*/ 295564 h 3602182"/>
              <a:gd name="connsiteX85" fmla="*/ 4599709 w 4839854"/>
              <a:gd name="connsiteY85" fmla="*/ 267855 h 3602182"/>
              <a:gd name="connsiteX86" fmla="*/ 4627418 w 4839854"/>
              <a:gd name="connsiteY86" fmla="*/ 258619 h 3602182"/>
              <a:gd name="connsiteX87" fmla="*/ 4664363 w 4839854"/>
              <a:gd name="connsiteY87" fmla="*/ 230910 h 3602182"/>
              <a:gd name="connsiteX88" fmla="*/ 4673600 w 4839854"/>
              <a:gd name="connsiteY88" fmla="*/ 193964 h 3602182"/>
              <a:gd name="connsiteX89" fmla="*/ 4701309 w 4839854"/>
              <a:gd name="connsiteY89" fmla="*/ 166255 h 3602182"/>
              <a:gd name="connsiteX90" fmla="*/ 4729018 w 4839854"/>
              <a:gd name="connsiteY90" fmla="*/ 110837 h 3602182"/>
              <a:gd name="connsiteX91" fmla="*/ 4784436 w 4839854"/>
              <a:gd name="connsiteY91" fmla="*/ 36946 h 3602182"/>
              <a:gd name="connsiteX92" fmla="*/ 4839854 w 4839854"/>
              <a:gd name="connsiteY92" fmla="*/ 0 h 3602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Lst>
            <a:rect l="l" t="t" r="r" b="b"/>
            <a:pathLst>
              <a:path w="4839854" h="3602182">
                <a:moveTo>
                  <a:pt x="0" y="3602182"/>
                </a:moveTo>
                <a:cubicBezTo>
                  <a:pt x="36945" y="3599103"/>
                  <a:pt x="74088" y="3597846"/>
                  <a:pt x="110836" y="3592946"/>
                </a:cubicBezTo>
                <a:cubicBezTo>
                  <a:pt x="120487" y="3591659"/>
                  <a:pt x="129152" y="3586272"/>
                  <a:pt x="138545" y="3583710"/>
                </a:cubicBezTo>
                <a:cubicBezTo>
                  <a:pt x="163039" y="3577030"/>
                  <a:pt x="188351" y="3573266"/>
                  <a:pt x="212436" y="3565237"/>
                </a:cubicBezTo>
                <a:cubicBezTo>
                  <a:pt x="313507" y="3531544"/>
                  <a:pt x="160407" y="3585281"/>
                  <a:pt x="267854" y="3537528"/>
                </a:cubicBezTo>
                <a:cubicBezTo>
                  <a:pt x="285648" y="3529620"/>
                  <a:pt x="323273" y="3519055"/>
                  <a:pt x="323273" y="3519055"/>
                </a:cubicBezTo>
                <a:cubicBezTo>
                  <a:pt x="335588" y="3509819"/>
                  <a:pt x="346151" y="3497598"/>
                  <a:pt x="360218" y="3491346"/>
                </a:cubicBezTo>
                <a:cubicBezTo>
                  <a:pt x="374564" y="3484970"/>
                  <a:pt x="391170" y="3485918"/>
                  <a:pt x="406400" y="3482110"/>
                </a:cubicBezTo>
                <a:cubicBezTo>
                  <a:pt x="415845" y="3479749"/>
                  <a:pt x="424873" y="3475952"/>
                  <a:pt x="434109" y="3472873"/>
                </a:cubicBezTo>
                <a:cubicBezTo>
                  <a:pt x="464418" y="3427410"/>
                  <a:pt x="437445" y="3457940"/>
                  <a:pt x="489527" y="3426691"/>
                </a:cubicBezTo>
                <a:cubicBezTo>
                  <a:pt x="508564" y="3415268"/>
                  <a:pt x="526472" y="3402061"/>
                  <a:pt x="544945" y="3389746"/>
                </a:cubicBezTo>
                <a:cubicBezTo>
                  <a:pt x="554181" y="3383588"/>
                  <a:pt x="562123" y="3374783"/>
                  <a:pt x="572654" y="3371273"/>
                </a:cubicBezTo>
                <a:lnTo>
                  <a:pt x="600363" y="3362037"/>
                </a:lnTo>
                <a:cubicBezTo>
                  <a:pt x="662578" y="3299824"/>
                  <a:pt x="590591" y="3362305"/>
                  <a:pt x="665018" y="3325091"/>
                </a:cubicBezTo>
                <a:cubicBezTo>
                  <a:pt x="684875" y="3315162"/>
                  <a:pt x="701963" y="3300461"/>
                  <a:pt x="720436" y="3288146"/>
                </a:cubicBezTo>
                <a:cubicBezTo>
                  <a:pt x="729672" y="3281988"/>
                  <a:pt x="737156" y="3271243"/>
                  <a:pt x="748145" y="3269673"/>
                </a:cubicBezTo>
                <a:cubicBezTo>
                  <a:pt x="912512" y="3246193"/>
                  <a:pt x="740866" y="3272976"/>
                  <a:pt x="849745" y="3251200"/>
                </a:cubicBezTo>
                <a:cubicBezTo>
                  <a:pt x="963008" y="3228547"/>
                  <a:pt x="856272" y="3254186"/>
                  <a:pt x="942109" y="3232728"/>
                </a:cubicBezTo>
                <a:cubicBezTo>
                  <a:pt x="958752" y="3216085"/>
                  <a:pt x="975025" y="3196190"/>
                  <a:pt x="997527" y="3186546"/>
                </a:cubicBezTo>
                <a:cubicBezTo>
                  <a:pt x="1009195" y="3181546"/>
                  <a:pt x="1022158" y="3180389"/>
                  <a:pt x="1034473" y="3177310"/>
                </a:cubicBezTo>
                <a:cubicBezTo>
                  <a:pt x="1043709" y="3168073"/>
                  <a:pt x="1051314" y="3156846"/>
                  <a:pt x="1062182" y="3149600"/>
                </a:cubicBezTo>
                <a:cubicBezTo>
                  <a:pt x="1135943" y="3100425"/>
                  <a:pt x="1041290" y="3187300"/>
                  <a:pt x="1117600" y="3121891"/>
                </a:cubicBezTo>
                <a:cubicBezTo>
                  <a:pt x="1130823" y="3110557"/>
                  <a:pt x="1140612" y="3095396"/>
                  <a:pt x="1154545" y="3084946"/>
                </a:cubicBezTo>
                <a:cubicBezTo>
                  <a:pt x="1165560" y="3076685"/>
                  <a:pt x="1179536" y="3073304"/>
                  <a:pt x="1191491" y="3066473"/>
                </a:cubicBezTo>
                <a:cubicBezTo>
                  <a:pt x="1241625" y="3037825"/>
                  <a:pt x="1196106" y="3055698"/>
                  <a:pt x="1246909" y="3038764"/>
                </a:cubicBezTo>
                <a:cubicBezTo>
                  <a:pt x="1265382" y="3026449"/>
                  <a:pt x="1280557" y="3006173"/>
                  <a:pt x="1302327" y="3001819"/>
                </a:cubicBezTo>
                <a:cubicBezTo>
                  <a:pt x="1317721" y="2998740"/>
                  <a:pt x="1333363" y="2996713"/>
                  <a:pt x="1348509" y="2992582"/>
                </a:cubicBezTo>
                <a:cubicBezTo>
                  <a:pt x="1367295" y="2987459"/>
                  <a:pt x="1384461" y="2974585"/>
                  <a:pt x="1403927" y="2974110"/>
                </a:cubicBezTo>
                <a:lnTo>
                  <a:pt x="1782618" y="2964873"/>
                </a:lnTo>
                <a:cubicBezTo>
                  <a:pt x="1878060" y="2967952"/>
                  <a:pt x="1973618" y="2968502"/>
                  <a:pt x="2068945" y="2974110"/>
                </a:cubicBezTo>
                <a:cubicBezTo>
                  <a:pt x="2078664" y="2974682"/>
                  <a:pt x="2087209" y="2980985"/>
                  <a:pt x="2096654" y="2983346"/>
                </a:cubicBezTo>
                <a:cubicBezTo>
                  <a:pt x="2111884" y="2987153"/>
                  <a:pt x="2127606" y="2988774"/>
                  <a:pt x="2142836" y="2992582"/>
                </a:cubicBezTo>
                <a:cubicBezTo>
                  <a:pt x="2152281" y="2994943"/>
                  <a:pt x="2160922" y="3000339"/>
                  <a:pt x="2170545" y="3001819"/>
                </a:cubicBezTo>
                <a:cubicBezTo>
                  <a:pt x="2201127" y="3006524"/>
                  <a:pt x="2232157" y="3007638"/>
                  <a:pt x="2262909" y="3011055"/>
                </a:cubicBezTo>
                <a:cubicBezTo>
                  <a:pt x="2422845" y="3028825"/>
                  <a:pt x="2237316" y="3012638"/>
                  <a:pt x="2456873" y="3029528"/>
                </a:cubicBezTo>
                <a:cubicBezTo>
                  <a:pt x="2466109" y="3032607"/>
                  <a:pt x="2475189" y="3036202"/>
                  <a:pt x="2484582" y="3038764"/>
                </a:cubicBezTo>
                <a:cubicBezTo>
                  <a:pt x="2509076" y="3045444"/>
                  <a:pt x="2534387" y="3049209"/>
                  <a:pt x="2558473" y="3057237"/>
                </a:cubicBezTo>
                <a:cubicBezTo>
                  <a:pt x="2624910" y="3079382"/>
                  <a:pt x="2541944" y="3052514"/>
                  <a:pt x="2623127" y="3075710"/>
                </a:cubicBezTo>
                <a:cubicBezTo>
                  <a:pt x="2632488" y="3078385"/>
                  <a:pt x="2641198" y="3083569"/>
                  <a:pt x="2650836" y="3084946"/>
                </a:cubicBezTo>
                <a:cubicBezTo>
                  <a:pt x="2684501" y="3089755"/>
                  <a:pt x="2718569" y="3091103"/>
                  <a:pt x="2752436" y="3094182"/>
                </a:cubicBezTo>
                <a:cubicBezTo>
                  <a:pt x="2764751" y="3097261"/>
                  <a:pt x="2776688" y="3103419"/>
                  <a:pt x="2789382" y="3103419"/>
                </a:cubicBezTo>
                <a:cubicBezTo>
                  <a:pt x="3158635" y="3103419"/>
                  <a:pt x="3056739" y="3134371"/>
                  <a:pt x="3205018" y="3084946"/>
                </a:cubicBezTo>
                <a:cubicBezTo>
                  <a:pt x="3214254" y="3078788"/>
                  <a:pt x="3222798" y="3071437"/>
                  <a:pt x="3232727" y="3066473"/>
                </a:cubicBezTo>
                <a:cubicBezTo>
                  <a:pt x="3262449" y="3051612"/>
                  <a:pt x="3305679" y="3052775"/>
                  <a:pt x="3334327" y="3048000"/>
                </a:cubicBezTo>
                <a:cubicBezTo>
                  <a:pt x="3346849" y="3045913"/>
                  <a:pt x="3358958" y="3041843"/>
                  <a:pt x="3371273" y="3038764"/>
                </a:cubicBezTo>
                <a:cubicBezTo>
                  <a:pt x="3389746" y="3026449"/>
                  <a:pt x="3419671" y="3022881"/>
                  <a:pt x="3426691" y="3001819"/>
                </a:cubicBezTo>
                <a:cubicBezTo>
                  <a:pt x="3439437" y="2963579"/>
                  <a:pt x="3427826" y="2979511"/>
                  <a:pt x="3463636" y="2955637"/>
                </a:cubicBezTo>
                <a:cubicBezTo>
                  <a:pt x="3506740" y="2890983"/>
                  <a:pt x="3482109" y="2912534"/>
                  <a:pt x="3528291" y="2881746"/>
                </a:cubicBezTo>
                <a:cubicBezTo>
                  <a:pt x="3571394" y="2817092"/>
                  <a:pt x="3546763" y="2838643"/>
                  <a:pt x="3592945" y="2807855"/>
                </a:cubicBezTo>
                <a:cubicBezTo>
                  <a:pt x="3599103" y="2798619"/>
                  <a:pt x="3606454" y="2790075"/>
                  <a:pt x="3611418" y="2780146"/>
                </a:cubicBezTo>
                <a:cubicBezTo>
                  <a:pt x="3615772" y="2771438"/>
                  <a:pt x="3615824" y="2760890"/>
                  <a:pt x="3620654" y="2752437"/>
                </a:cubicBezTo>
                <a:cubicBezTo>
                  <a:pt x="3628291" y="2739071"/>
                  <a:pt x="3639127" y="2727806"/>
                  <a:pt x="3648363" y="2715491"/>
                </a:cubicBezTo>
                <a:lnTo>
                  <a:pt x="3676073" y="2632364"/>
                </a:lnTo>
                <a:cubicBezTo>
                  <a:pt x="3683612" y="2609748"/>
                  <a:pt x="3689513" y="2587687"/>
                  <a:pt x="3703782" y="2567710"/>
                </a:cubicBezTo>
                <a:cubicBezTo>
                  <a:pt x="3711374" y="2557081"/>
                  <a:pt x="3724478" y="2551020"/>
                  <a:pt x="3731491" y="2540000"/>
                </a:cubicBezTo>
                <a:cubicBezTo>
                  <a:pt x="3763448" y="2489782"/>
                  <a:pt x="3769413" y="2463180"/>
                  <a:pt x="3786909" y="2410691"/>
                </a:cubicBezTo>
                <a:cubicBezTo>
                  <a:pt x="3789988" y="2401455"/>
                  <a:pt x="3794236" y="2392529"/>
                  <a:pt x="3796145" y="2382982"/>
                </a:cubicBezTo>
                <a:cubicBezTo>
                  <a:pt x="3809201" y="2317706"/>
                  <a:pt x="3800418" y="2351693"/>
                  <a:pt x="3823854" y="2281382"/>
                </a:cubicBezTo>
                <a:lnTo>
                  <a:pt x="3823854" y="2281382"/>
                </a:lnTo>
                <a:lnTo>
                  <a:pt x="3842327" y="2207491"/>
                </a:lnTo>
                <a:cubicBezTo>
                  <a:pt x="3865909" y="1877331"/>
                  <a:pt x="3836680" y="2316609"/>
                  <a:pt x="3860800" y="1653310"/>
                </a:cubicBezTo>
                <a:cubicBezTo>
                  <a:pt x="3861813" y="1625449"/>
                  <a:pt x="3866351" y="1597817"/>
                  <a:pt x="3870036" y="1570182"/>
                </a:cubicBezTo>
                <a:cubicBezTo>
                  <a:pt x="3873376" y="1545131"/>
                  <a:pt x="3882707" y="1494691"/>
                  <a:pt x="3888509" y="1468582"/>
                </a:cubicBezTo>
                <a:cubicBezTo>
                  <a:pt x="3891263" y="1456190"/>
                  <a:pt x="3893288" y="1443523"/>
                  <a:pt x="3897745" y="1431637"/>
                </a:cubicBezTo>
                <a:cubicBezTo>
                  <a:pt x="3902580" y="1418745"/>
                  <a:pt x="3910060" y="1407006"/>
                  <a:pt x="3916218" y="1394691"/>
                </a:cubicBezTo>
                <a:cubicBezTo>
                  <a:pt x="3935440" y="1317801"/>
                  <a:pt x="3912034" y="1393821"/>
                  <a:pt x="3943927" y="1330037"/>
                </a:cubicBezTo>
                <a:cubicBezTo>
                  <a:pt x="3951342" y="1315208"/>
                  <a:pt x="3954985" y="1298684"/>
                  <a:pt x="3962400" y="1283855"/>
                </a:cubicBezTo>
                <a:cubicBezTo>
                  <a:pt x="3967364" y="1273926"/>
                  <a:pt x="3975366" y="1265784"/>
                  <a:pt x="3980873" y="1256146"/>
                </a:cubicBezTo>
                <a:cubicBezTo>
                  <a:pt x="4027747" y="1174116"/>
                  <a:pt x="3972811" y="1259000"/>
                  <a:pt x="4017818" y="1191491"/>
                </a:cubicBezTo>
                <a:cubicBezTo>
                  <a:pt x="4027974" y="1161022"/>
                  <a:pt x="4030800" y="1150735"/>
                  <a:pt x="4045527" y="1117600"/>
                </a:cubicBezTo>
                <a:cubicBezTo>
                  <a:pt x="4051119" y="1105018"/>
                  <a:pt x="4058408" y="1093237"/>
                  <a:pt x="4064000" y="1080655"/>
                </a:cubicBezTo>
                <a:cubicBezTo>
                  <a:pt x="4070734" y="1065504"/>
                  <a:pt x="4075525" y="1049527"/>
                  <a:pt x="4082473" y="1034473"/>
                </a:cubicBezTo>
                <a:cubicBezTo>
                  <a:pt x="4094013" y="1009470"/>
                  <a:pt x="4110710" y="986706"/>
                  <a:pt x="4119418" y="960582"/>
                </a:cubicBezTo>
                <a:cubicBezTo>
                  <a:pt x="4122497" y="951346"/>
                  <a:pt x="4125979" y="942234"/>
                  <a:pt x="4128654" y="932873"/>
                </a:cubicBezTo>
                <a:cubicBezTo>
                  <a:pt x="4132141" y="920667"/>
                  <a:pt x="4133434" y="907814"/>
                  <a:pt x="4137891" y="895928"/>
                </a:cubicBezTo>
                <a:cubicBezTo>
                  <a:pt x="4142726" y="883036"/>
                  <a:pt x="4149676" y="871018"/>
                  <a:pt x="4156363" y="858982"/>
                </a:cubicBezTo>
                <a:cubicBezTo>
                  <a:pt x="4178267" y="819554"/>
                  <a:pt x="4185930" y="814622"/>
                  <a:pt x="4202545" y="775855"/>
                </a:cubicBezTo>
                <a:cubicBezTo>
                  <a:pt x="4218923" y="737639"/>
                  <a:pt x="4204073" y="744465"/>
                  <a:pt x="4239491" y="701964"/>
                </a:cubicBezTo>
                <a:cubicBezTo>
                  <a:pt x="4259003" y="678550"/>
                  <a:pt x="4288464" y="663445"/>
                  <a:pt x="4304145" y="637310"/>
                </a:cubicBezTo>
                <a:cubicBezTo>
                  <a:pt x="4321946" y="607642"/>
                  <a:pt x="4348275" y="562099"/>
                  <a:pt x="4368800" y="535710"/>
                </a:cubicBezTo>
                <a:cubicBezTo>
                  <a:pt x="4376820" y="525399"/>
                  <a:pt x="4387273" y="517237"/>
                  <a:pt x="4396509" y="508000"/>
                </a:cubicBezTo>
                <a:cubicBezTo>
                  <a:pt x="4399588" y="498764"/>
                  <a:pt x="4400915" y="488744"/>
                  <a:pt x="4405745" y="480291"/>
                </a:cubicBezTo>
                <a:cubicBezTo>
                  <a:pt x="4413382" y="466925"/>
                  <a:pt x="4423099" y="454736"/>
                  <a:pt x="4433454" y="443346"/>
                </a:cubicBezTo>
                <a:cubicBezTo>
                  <a:pt x="4485852" y="385708"/>
                  <a:pt x="4491253" y="384176"/>
                  <a:pt x="4544291" y="341746"/>
                </a:cubicBezTo>
                <a:cubicBezTo>
                  <a:pt x="4565072" y="258618"/>
                  <a:pt x="4532745" y="341745"/>
                  <a:pt x="4590473" y="295564"/>
                </a:cubicBezTo>
                <a:cubicBezTo>
                  <a:pt x="4598076" y="289482"/>
                  <a:pt x="4592825" y="274739"/>
                  <a:pt x="4599709" y="267855"/>
                </a:cubicBezTo>
                <a:cubicBezTo>
                  <a:pt x="4606593" y="260971"/>
                  <a:pt x="4618182" y="261698"/>
                  <a:pt x="4627418" y="258619"/>
                </a:cubicBezTo>
                <a:cubicBezTo>
                  <a:pt x="4639733" y="249383"/>
                  <a:pt x="4655416" y="243436"/>
                  <a:pt x="4664363" y="230910"/>
                </a:cubicBezTo>
                <a:cubicBezTo>
                  <a:pt x="4671741" y="220580"/>
                  <a:pt x="4667302" y="204986"/>
                  <a:pt x="4673600" y="193964"/>
                </a:cubicBezTo>
                <a:cubicBezTo>
                  <a:pt x="4680081" y="182623"/>
                  <a:pt x="4692073" y="175491"/>
                  <a:pt x="4701309" y="166255"/>
                </a:cubicBezTo>
                <a:cubicBezTo>
                  <a:pt x="4724524" y="96608"/>
                  <a:pt x="4693208" y="182456"/>
                  <a:pt x="4729018" y="110837"/>
                </a:cubicBezTo>
                <a:cubicBezTo>
                  <a:pt x="4754014" y="60845"/>
                  <a:pt x="4711523" y="93656"/>
                  <a:pt x="4784436" y="36946"/>
                </a:cubicBezTo>
                <a:cubicBezTo>
                  <a:pt x="4885075" y="-41329"/>
                  <a:pt x="4776290" y="63567"/>
                  <a:pt x="4839854" y="0"/>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ndara"/>
              <a:ea typeface="+mn-ea"/>
              <a:cs typeface="+mn-cs"/>
            </a:endParaRPr>
          </a:p>
        </p:txBody>
      </p:sp>
      <p:pic>
        <p:nvPicPr>
          <p:cNvPr id="5" name="Picture 4">
            <a:extLst>
              <a:ext uri="{FF2B5EF4-FFF2-40B4-BE49-F238E27FC236}">
                <a16:creationId xmlns:a16="http://schemas.microsoft.com/office/drawing/2014/main" id="{EC92316F-271A-4C47-AAD3-4E9AFFF022B2}"/>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751309" y="0"/>
            <a:ext cx="5344691" cy="6858000"/>
          </a:xfrm>
          <a:prstGeom prst="rect">
            <a:avLst/>
          </a:prstGeom>
        </p:spPr>
      </p:pic>
      <p:cxnSp>
        <p:nvCxnSpPr>
          <p:cNvPr id="8" name="Straight Connector 7">
            <a:extLst>
              <a:ext uri="{FF2B5EF4-FFF2-40B4-BE49-F238E27FC236}">
                <a16:creationId xmlns:a16="http://schemas.microsoft.com/office/drawing/2014/main" id="{070EABFC-C909-4F30-B781-85D15A9276C2}"/>
              </a:ext>
            </a:extLst>
          </p:cNvPr>
          <p:cNvCxnSpPr>
            <a:cxnSpLocks/>
          </p:cNvCxnSpPr>
          <p:nvPr/>
        </p:nvCxnSpPr>
        <p:spPr>
          <a:xfrm>
            <a:off x="751309" y="89177"/>
            <a:ext cx="5344691" cy="6768823"/>
          </a:xfrm>
          <a:prstGeom prst="line">
            <a:avLst/>
          </a:prstGeom>
          <a:ln w="762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C85B0A21-8A20-4FE2-9EC2-5C72406F6DFC}"/>
              </a:ext>
            </a:extLst>
          </p:cNvPr>
          <p:cNvCxnSpPr>
            <a:cxnSpLocks/>
          </p:cNvCxnSpPr>
          <p:nvPr/>
        </p:nvCxnSpPr>
        <p:spPr>
          <a:xfrm flipV="1">
            <a:off x="751309" y="142775"/>
            <a:ext cx="5400109" cy="6626048"/>
          </a:xfrm>
          <a:prstGeom prst="line">
            <a:avLst/>
          </a:prstGeom>
          <a:ln w="7620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3461580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8">
            <a:extLst>
              <a:ext uri="{FF2B5EF4-FFF2-40B4-BE49-F238E27FC236}">
                <a16:creationId xmlns:a16="http://schemas.microsoft.com/office/drawing/2014/main" id="{418481EA-5611-4449-99DE-25D25AEA9A38}"/>
              </a:ext>
            </a:extLst>
          </p:cNvPr>
          <p:cNvPicPr>
            <a:picLocks noGrp="1" noChangeAspect="1"/>
          </p:cNvPicPr>
          <p:nvPr>
            <p:ph idx="1"/>
          </p:nvPr>
        </p:nvPicPr>
        <p:blipFill rotWithShape="1">
          <a:blip r:embed="rId3" cstate="email">
            <a:extLst>
              <a:ext uri="{28A0092B-C50C-407E-A947-70E740481C1C}">
                <a14:useLocalDpi xmlns:a14="http://schemas.microsoft.com/office/drawing/2010/main"/>
              </a:ext>
            </a:extLst>
          </a:blip>
          <a:srcRect/>
          <a:stretch/>
        </p:blipFill>
        <p:spPr>
          <a:xfrm>
            <a:off x="339905" y="0"/>
            <a:ext cx="5076826" cy="6946706"/>
          </a:xfrm>
        </p:spPr>
      </p:pic>
      <p:sp>
        <p:nvSpPr>
          <p:cNvPr id="5" name="Rectangle 4">
            <a:extLst>
              <a:ext uri="{FF2B5EF4-FFF2-40B4-BE49-F238E27FC236}">
                <a16:creationId xmlns:a16="http://schemas.microsoft.com/office/drawing/2014/main" id="{347825EB-AEC6-4FF6-82D4-D22780E4CE68}"/>
              </a:ext>
            </a:extLst>
          </p:cNvPr>
          <p:cNvSpPr/>
          <p:nvPr/>
        </p:nvSpPr>
        <p:spPr>
          <a:xfrm>
            <a:off x="557350" y="4922794"/>
            <a:ext cx="2847975" cy="1907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Shape 8">
            <a:extLst>
              <a:ext uri="{FF2B5EF4-FFF2-40B4-BE49-F238E27FC236}">
                <a16:creationId xmlns:a16="http://schemas.microsoft.com/office/drawing/2014/main" id="{46E9D0CA-74CD-481F-9968-5FDE3DDFBA3C}"/>
              </a:ext>
            </a:extLst>
          </p:cNvPr>
          <p:cNvSpPr/>
          <p:nvPr/>
        </p:nvSpPr>
        <p:spPr>
          <a:xfrm>
            <a:off x="484513" y="2881745"/>
            <a:ext cx="4839854" cy="3602182"/>
          </a:xfrm>
          <a:custGeom>
            <a:avLst/>
            <a:gdLst>
              <a:gd name="connsiteX0" fmla="*/ 0 w 4839854"/>
              <a:gd name="connsiteY0" fmla="*/ 3602182 h 3602182"/>
              <a:gd name="connsiteX1" fmla="*/ 110836 w 4839854"/>
              <a:gd name="connsiteY1" fmla="*/ 3592946 h 3602182"/>
              <a:gd name="connsiteX2" fmla="*/ 138545 w 4839854"/>
              <a:gd name="connsiteY2" fmla="*/ 3583710 h 3602182"/>
              <a:gd name="connsiteX3" fmla="*/ 212436 w 4839854"/>
              <a:gd name="connsiteY3" fmla="*/ 3565237 h 3602182"/>
              <a:gd name="connsiteX4" fmla="*/ 267854 w 4839854"/>
              <a:gd name="connsiteY4" fmla="*/ 3537528 h 3602182"/>
              <a:gd name="connsiteX5" fmla="*/ 323273 w 4839854"/>
              <a:gd name="connsiteY5" fmla="*/ 3519055 h 3602182"/>
              <a:gd name="connsiteX6" fmla="*/ 360218 w 4839854"/>
              <a:gd name="connsiteY6" fmla="*/ 3491346 h 3602182"/>
              <a:gd name="connsiteX7" fmla="*/ 406400 w 4839854"/>
              <a:gd name="connsiteY7" fmla="*/ 3482110 h 3602182"/>
              <a:gd name="connsiteX8" fmla="*/ 434109 w 4839854"/>
              <a:gd name="connsiteY8" fmla="*/ 3472873 h 3602182"/>
              <a:gd name="connsiteX9" fmla="*/ 489527 w 4839854"/>
              <a:gd name="connsiteY9" fmla="*/ 3426691 h 3602182"/>
              <a:gd name="connsiteX10" fmla="*/ 544945 w 4839854"/>
              <a:gd name="connsiteY10" fmla="*/ 3389746 h 3602182"/>
              <a:gd name="connsiteX11" fmla="*/ 572654 w 4839854"/>
              <a:gd name="connsiteY11" fmla="*/ 3371273 h 3602182"/>
              <a:gd name="connsiteX12" fmla="*/ 600363 w 4839854"/>
              <a:gd name="connsiteY12" fmla="*/ 3362037 h 3602182"/>
              <a:gd name="connsiteX13" fmla="*/ 665018 w 4839854"/>
              <a:gd name="connsiteY13" fmla="*/ 3325091 h 3602182"/>
              <a:gd name="connsiteX14" fmla="*/ 720436 w 4839854"/>
              <a:gd name="connsiteY14" fmla="*/ 3288146 h 3602182"/>
              <a:gd name="connsiteX15" fmla="*/ 748145 w 4839854"/>
              <a:gd name="connsiteY15" fmla="*/ 3269673 h 3602182"/>
              <a:gd name="connsiteX16" fmla="*/ 849745 w 4839854"/>
              <a:gd name="connsiteY16" fmla="*/ 3251200 h 3602182"/>
              <a:gd name="connsiteX17" fmla="*/ 942109 w 4839854"/>
              <a:gd name="connsiteY17" fmla="*/ 3232728 h 3602182"/>
              <a:gd name="connsiteX18" fmla="*/ 997527 w 4839854"/>
              <a:gd name="connsiteY18" fmla="*/ 3186546 h 3602182"/>
              <a:gd name="connsiteX19" fmla="*/ 1034473 w 4839854"/>
              <a:gd name="connsiteY19" fmla="*/ 3177310 h 3602182"/>
              <a:gd name="connsiteX20" fmla="*/ 1062182 w 4839854"/>
              <a:gd name="connsiteY20" fmla="*/ 3149600 h 3602182"/>
              <a:gd name="connsiteX21" fmla="*/ 1117600 w 4839854"/>
              <a:gd name="connsiteY21" fmla="*/ 3121891 h 3602182"/>
              <a:gd name="connsiteX22" fmla="*/ 1154545 w 4839854"/>
              <a:gd name="connsiteY22" fmla="*/ 3084946 h 3602182"/>
              <a:gd name="connsiteX23" fmla="*/ 1191491 w 4839854"/>
              <a:gd name="connsiteY23" fmla="*/ 3066473 h 3602182"/>
              <a:gd name="connsiteX24" fmla="*/ 1246909 w 4839854"/>
              <a:gd name="connsiteY24" fmla="*/ 3038764 h 3602182"/>
              <a:gd name="connsiteX25" fmla="*/ 1302327 w 4839854"/>
              <a:gd name="connsiteY25" fmla="*/ 3001819 h 3602182"/>
              <a:gd name="connsiteX26" fmla="*/ 1348509 w 4839854"/>
              <a:gd name="connsiteY26" fmla="*/ 2992582 h 3602182"/>
              <a:gd name="connsiteX27" fmla="*/ 1403927 w 4839854"/>
              <a:gd name="connsiteY27" fmla="*/ 2974110 h 3602182"/>
              <a:gd name="connsiteX28" fmla="*/ 1782618 w 4839854"/>
              <a:gd name="connsiteY28" fmla="*/ 2964873 h 3602182"/>
              <a:gd name="connsiteX29" fmla="*/ 2068945 w 4839854"/>
              <a:gd name="connsiteY29" fmla="*/ 2974110 h 3602182"/>
              <a:gd name="connsiteX30" fmla="*/ 2096654 w 4839854"/>
              <a:gd name="connsiteY30" fmla="*/ 2983346 h 3602182"/>
              <a:gd name="connsiteX31" fmla="*/ 2142836 w 4839854"/>
              <a:gd name="connsiteY31" fmla="*/ 2992582 h 3602182"/>
              <a:gd name="connsiteX32" fmla="*/ 2170545 w 4839854"/>
              <a:gd name="connsiteY32" fmla="*/ 3001819 h 3602182"/>
              <a:gd name="connsiteX33" fmla="*/ 2262909 w 4839854"/>
              <a:gd name="connsiteY33" fmla="*/ 3011055 h 3602182"/>
              <a:gd name="connsiteX34" fmla="*/ 2456873 w 4839854"/>
              <a:gd name="connsiteY34" fmla="*/ 3029528 h 3602182"/>
              <a:gd name="connsiteX35" fmla="*/ 2484582 w 4839854"/>
              <a:gd name="connsiteY35" fmla="*/ 3038764 h 3602182"/>
              <a:gd name="connsiteX36" fmla="*/ 2558473 w 4839854"/>
              <a:gd name="connsiteY36" fmla="*/ 3057237 h 3602182"/>
              <a:gd name="connsiteX37" fmla="*/ 2623127 w 4839854"/>
              <a:gd name="connsiteY37" fmla="*/ 3075710 h 3602182"/>
              <a:gd name="connsiteX38" fmla="*/ 2650836 w 4839854"/>
              <a:gd name="connsiteY38" fmla="*/ 3084946 h 3602182"/>
              <a:gd name="connsiteX39" fmla="*/ 2752436 w 4839854"/>
              <a:gd name="connsiteY39" fmla="*/ 3094182 h 3602182"/>
              <a:gd name="connsiteX40" fmla="*/ 2789382 w 4839854"/>
              <a:gd name="connsiteY40" fmla="*/ 3103419 h 3602182"/>
              <a:gd name="connsiteX41" fmla="*/ 3205018 w 4839854"/>
              <a:gd name="connsiteY41" fmla="*/ 3084946 h 3602182"/>
              <a:gd name="connsiteX42" fmla="*/ 3232727 w 4839854"/>
              <a:gd name="connsiteY42" fmla="*/ 3066473 h 3602182"/>
              <a:gd name="connsiteX43" fmla="*/ 3334327 w 4839854"/>
              <a:gd name="connsiteY43" fmla="*/ 3048000 h 3602182"/>
              <a:gd name="connsiteX44" fmla="*/ 3371273 w 4839854"/>
              <a:gd name="connsiteY44" fmla="*/ 3038764 h 3602182"/>
              <a:gd name="connsiteX45" fmla="*/ 3426691 w 4839854"/>
              <a:gd name="connsiteY45" fmla="*/ 3001819 h 3602182"/>
              <a:gd name="connsiteX46" fmla="*/ 3463636 w 4839854"/>
              <a:gd name="connsiteY46" fmla="*/ 2955637 h 3602182"/>
              <a:gd name="connsiteX47" fmla="*/ 3528291 w 4839854"/>
              <a:gd name="connsiteY47" fmla="*/ 2881746 h 3602182"/>
              <a:gd name="connsiteX48" fmla="*/ 3592945 w 4839854"/>
              <a:gd name="connsiteY48" fmla="*/ 2807855 h 3602182"/>
              <a:gd name="connsiteX49" fmla="*/ 3611418 w 4839854"/>
              <a:gd name="connsiteY49" fmla="*/ 2780146 h 3602182"/>
              <a:gd name="connsiteX50" fmla="*/ 3620654 w 4839854"/>
              <a:gd name="connsiteY50" fmla="*/ 2752437 h 3602182"/>
              <a:gd name="connsiteX51" fmla="*/ 3648363 w 4839854"/>
              <a:gd name="connsiteY51" fmla="*/ 2715491 h 3602182"/>
              <a:gd name="connsiteX52" fmla="*/ 3676073 w 4839854"/>
              <a:gd name="connsiteY52" fmla="*/ 2632364 h 3602182"/>
              <a:gd name="connsiteX53" fmla="*/ 3703782 w 4839854"/>
              <a:gd name="connsiteY53" fmla="*/ 2567710 h 3602182"/>
              <a:gd name="connsiteX54" fmla="*/ 3731491 w 4839854"/>
              <a:gd name="connsiteY54" fmla="*/ 2540000 h 3602182"/>
              <a:gd name="connsiteX55" fmla="*/ 3786909 w 4839854"/>
              <a:gd name="connsiteY55" fmla="*/ 2410691 h 3602182"/>
              <a:gd name="connsiteX56" fmla="*/ 3796145 w 4839854"/>
              <a:gd name="connsiteY56" fmla="*/ 2382982 h 3602182"/>
              <a:gd name="connsiteX57" fmla="*/ 3823854 w 4839854"/>
              <a:gd name="connsiteY57" fmla="*/ 2281382 h 3602182"/>
              <a:gd name="connsiteX58" fmla="*/ 3823854 w 4839854"/>
              <a:gd name="connsiteY58" fmla="*/ 2281382 h 3602182"/>
              <a:gd name="connsiteX59" fmla="*/ 3842327 w 4839854"/>
              <a:gd name="connsiteY59" fmla="*/ 2207491 h 3602182"/>
              <a:gd name="connsiteX60" fmla="*/ 3860800 w 4839854"/>
              <a:gd name="connsiteY60" fmla="*/ 1653310 h 3602182"/>
              <a:gd name="connsiteX61" fmla="*/ 3870036 w 4839854"/>
              <a:gd name="connsiteY61" fmla="*/ 1570182 h 3602182"/>
              <a:gd name="connsiteX62" fmla="*/ 3888509 w 4839854"/>
              <a:gd name="connsiteY62" fmla="*/ 1468582 h 3602182"/>
              <a:gd name="connsiteX63" fmla="*/ 3897745 w 4839854"/>
              <a:gd name="connsiteY63" fmla="*/ 1431637 h 3602182"/>
              <a:gd name="connsiteX64" fmla="*/ 3916218 w 4839854"/>
              <a:gd name="connsiteY64" fmla="*/ 1394691 h 3602182"/>
              <a:gd name="connsiteX65" fmla="*/ 3943927 w 4839854"/>
              <a:gd name="connsiteY65" fmla="*/ 1330037 h 3602182"/>
              <a:gd name="connsiteX66" fmla="*/ 3962400 w 4839854"/>
              <a:gd name="connsiteY66" fmla="*/ 1283855 h 3602182"/>
              <a:gd name="connsiteX67" fmla="*/ 3980873 w 4839854"/>
              <a:gd name="connsiteY67" fmla="*/ 1256146 h 3602182"/>
              <a:gd name="connsiteX68" fmla="*/ 4017818 w 4839854"/>
              <a:gd name="connsiteY68" fmla="*/ 1191491 h 3602182"/>
              <a:gd name="connsiteX69" fmla="*/ 4045527 w 4839854"/>
              <a:gd name="connsiteY69" fmla="*/ 1117600 h 3602182"/>
              <a:gd name="connsiteX70" fmla="*/ 4064000 w 4839854"/>
              <a:gd name="connsiteY70" fmla="*/ 1080655 h 3602182"/>
              <a:gd name="connsiteX71" fmla="*/ 4082473 w 4839854"/>
              <a:gd name="connsiteY71" fmla="*/ 1034473 h 3602182"/>
              <a:gd name="connsiteX72" fmla="*/ 4119418 w 4839854"/>
              <a:gd name="connsiteY72" fmla="*/ 960582 h 3602182"/>
              <a:gd name="connsiteX73" fmla="*/ 4128654 w 4839854"/>
              <a:gd name="connsiteY73" fmla="*/ 932873 h 3602182"/>
              <a:gd name="connsiteX74" fmla="*/ 4137891 w 4839854"/>
              <a:gd name="connsiteY74" fmla="*/ 895928 h 3602182"/>
              <a:gd name="connsiteX75" fmla="*/ 4156363 w 4839854"/>
              <a:gd name="connsiteY75" fmla="*/ 858982 h 3602182"/>
              <a:gd name="connsiteX76" fmla="*/ 4202545 w 4839854"/>
              <a:gd name="connsiteY76" fmla="*/ 775855 h 3602182"/>
              <a:gd name="connsiteX77" fmla="*/ 4239491 w 4839854"/>
              <a:gd name="connsiteY77" fmla="*/ 701964 h 3602182"/>
              <a:gd name="connsiteX78" fmla="*/ 4304145 w 4839854"/>
              <a:gd name="connsiteY78" fmla="*/ 637310 h 3602182"/>
              <a:gd name="connsiteX79" fmla="*/ 4368800 w 4839854"/>
              <a:gd name="connsiteY79" fmla="*/ 535710 h 3602182"/>
              <a:gd name="connsiteX80" fmla="*/ 4396509 w 4839854"/>
              <a:gd name="connsiteY80" fmla="*/ 508000 h 3602182"/>
              <a:gd name="connsiteX81" fmla="*/ 4405745 w 4839854"/>
              <a:gd name="connsiteY81" fmla="*/ 480291 h 3602182"/>
              <a:gd name="connsiteX82" fmla="*/ 4433454 w 4839854"/>
              <a:gd name="connsiteY82" fmla="*/ 443346 h 3602182"/>
              <a:gd name="connsiteX83" fmla="*/ 4544291 w 4839854"/>
              <a:gd name="connsiteY83" fmla="*/ 341746 h 3602182"/>
              <a:gd name="connsiteX84" fmla="*/ 4590473 w 4839854"/>
              <a:gd name="connsiteY84" fmla="*/ 295564 h 3602182"/>
              <a:gd name="connsiteX85" fmla="*/ 4599709 w 4839854"/>
              <a:gd name="connsiteY85" fmla="*/ 267855 h 3602182"/>
              <a:gd name="connsiteX86" fmla="*/ 4627418 w 4839854"/>
              <a:gd name="connsiteY86" fmla="*/ 258619 h 3602182"/>
              <a:gd name="connsiteX87" fmla="*/ 4664363 w 4839854"/>
              <a:gd name="connsiteY87" fmla="*/ 230910 h 3602182"/>
              <a:gd name="connsiteX88" fmla="*/ 4673600 w 4839854"/>
              <a:gd name="connsiteY88" fmla="*/ 193964 h 3602182"/>
              <a:gd name="connsiteX89" fmla="*/ 4701309 w 4839854"/>
              <a:gd name="connsiteY89" fmla="*/ 166255 h 3602182"/>
              <a:gd name="connsiteX90" fmla="*/ 4729018 w 4839854"/>
              <a:gd name="connsiteY90" fmla="*/ 110837 h 3602182"/>
              <a:gd name="connsiteX91" fmla="*/ 4784436 w 4839854"/>
              <a:gd name="connsiteY91" fmla="*/ 36946 h 3602182"/>
              <a:gd name="connsiteX92" fmla="*/ 4839854 w 4839854"/>
              <a:gd name="connsiteY92" fmla="*/ 0 h 3602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Lst>
            <a:rect l="l" t="t" r="r" b="b"/>
            <a:pathLst>
              <a:path w="4839854" h="3602182">
                <a:moveTo>
                  <a:pt x="0" y="3602182"/>
                </a:moveTo>
                <a:cubicBezTo>
                  <a:pt x="36945" y="3599103"/>
                  <a:pt x="74088" y="3597846"/>
                  <a:pt x="110836" y="3592946"/>
                </a:cubicBezTo>
                <a:cubicBezTo>
                  <a:pt x="120487" y="3591659"/>
                  <a:pt x="129152" y="3586272"/>
                  <a:pt x="138545" y="3583710"/>
                </a:cubicBezTo>
                <a:cubicBezTo>
                  <a:pt x="163039" y="3577030"/>
                  <a:pt x="188351" y="3573266"/>
                  <a:pt x="212436" y="3565237"/>
                </a:cubicBezTo>
                <a:cubicBezTo>
                  <a:pt x="313507" y="3531544"/>
                  <a:pt x="160407" y="3585281"/>
                  <a:pt x="267854" y="3537528"/>
                </a:cubicBezTo>
                <a:cubicBezTo>
                  <a:pt x="285648" y="3529620"/>
                  <a:pt x="323273" y="3519055"/>
                  <a:pt x="323273" y="3519055"/>
                </a:cubicBezTo>
                <a:cubicBezTo>
                  <a:pt x="335588" y="3509819"/>
                  <a:pt x="346151" y="3497598"/>
                  <a:pt x="360218" y="3491346"/>
                </a:cubicBezTo>
                <a:cubicBezTo>
                  <a:pt x="374564" y="3484970"/>
                  <a:pt x="391170" y="3485918"/>
                  <a:pt x="406400" y="3482110"/>
                </a:cubicBezTo>
                <a:cubicBezTo>
                  <a:pt x="415845" y="3479749"/>
                  <a:pt x="424873" y="3475952"/>
                  <a:pt x="434109" y="3472873"/>
                </a:cubicBezTo>
                <a:cubicBezTo>
                  <a:pt x="464418" y="3427410"/>
                  <a:pt x="437445" y="3457940"/>
                  <a:pt x="489527" y="3426691"/>
                </a:cubicBezTo>
                <a:cubicBezTo>
                  <a:pt x="508564" y="3415268"/>
                  <a:pt x="526472" y="3402061"/>
                  <a:pt x="544945" y="3389746"/>
                </a:cubicBezTo>
                <a:cubicBezTo>
                  <a:pt x="554181" y="3383588"/>
                  <a:pt x="562123" y="3374783"/>
                  <a:pt x="572654" y="3371273"/>
                </a:cubicBezTo>
                <a:lnTo>
                  <a:pt x="600363" y="3362037"/>
                </a:lnTo>
                <a:cubicBezTo>
                  <a:pt x="662578" y="3299824"/>
                  <a:pt x="590591" y="3362305"/>
                  <a:pt x="665018" y="3325091"/>
                </a:cubicBezTo>
                <a:cubicBezTo>
                  <a:pt x="684875" y="3315162"/>
                  <a:pt x="701963" y="3300461"/>
                  <a:pt x="720436" y="3288146"/>
                </a:cubicBezTo>
                <a:cubicBezTo>
                  <a:pt x="729672" y="3281988"/>
                  <a:pt x="737156" y="3271243"/>
                  <a:pt x="748145" y="3269673"/>
                </a:cubicBezTo>
                <a:cubicBezTo>
                  <a:pt x="912512" y="3246193"/>
                  <a:pt x="740866" y="3272976"/>
                  <a:pt x="849745" y="3251200"/>
                </a:cubicBezTo>
                <a:cubicBezTo>
                  <a:pt x="963008" y="3228547"/>
                  <a:pt x="856272" y="3254186"/>
                  <a:pt x="942109" y="3232728"/>
                </a:cubicBezTo>
                <a:cubicBezTo>
                  <a:pt x="958752" y="3216085"/>
                  <a:pt x="975025" y="3196190"/>
                  <a:pt x="997527" y="3186546"/>
                </a:cubicBezTo>
                <a:cubicBezTo>
                  <a:pt x="1009195" y="3181546"/>
                  <a:pt x="1022158" y="3180389"/>
                  <a:pt x="1034473" y="3177310"/>
                </a:cubicBezTo>
                <a:cubicBezTo>
                  <a:pt x="1043709" y="3168073"/>
                  <a:pt x="1051314" y="3156846"/>
                  <a:pt x="1062182" y="3149600"/>
                </a:cubicBezTo>
                <a:cubicBezTo>
                  <a:pt x="1135943" y="3100425"/>
                  <a:pt x="1041290" y="3187300"/>
                  <a:pt x="1117600" y="3121891"/>
                </a:cubicBezTo>
                <a:cubicBezTo>
                  <a:pt x="1130823" y="3110557"/>
                  <a:pt x="1140612" y="3095396"/>
                  <a:pt x="1154545" y="3084946"/>
                </a:cubicBezTo>
                <a:cubicBezTo>
                  <a:pt x="1165560" y="3076685"/>
                  <a:pt x="1179536" y="3073304"/>
                  <a:pt x="1191491" y="3066473"/>
                </a:cubicBezTo>
                <a:cubicBezTo>
                  <a:pt x="1241625" y="3037825"/>
                  <a:pt x="1196106" y="3055698"/>
                  <a:pt x="1246909" y="3038764"/>
                </a:cubicBezTo>
                <a:cubicBezTo>
                  <a:pt x="1265382" y="3026449"/>
                  <a:pt x="1280557" y="3006173"/>
                  <a:pt x="1302327" y="3001819"/>
                </a:cubicBezTo>
                <a:cubicBezTo>
                  <a:pt x="1317721" y="2998740"/>
                  <a:pt x="1333363" y="2996713"/>
                  <a:pt x="1348509" y="2992582"/>
                </a:cubicBezTo>
                <a:cubicBezTo>
                  <a:pt x="1367295" y="2987459"/>
                  <a:pt x="1384461" y="2974585"/>
                  <a:pt x="1403927" y="2974110"/>
                </a:cubicBezTo>
                <a:lnTo>
                  <a:pt x="1782618" y="2964873"/>
                </a:lnTo>
                <a:cubicBezTo>
                  <a:pt x="1878060" y="2967952"/>
                  <a:pt x="1973618" y="2968502"/>
                  <a:pt x="2068945" y="2974110"/>
                </a:cubicBezTo>
                <a:cubicBezTo>
                  <a:pt x="2078664" y="2974682"/>
                  <a:pt x="2087209" y="2980985"/>
                  <a:pt x="2096654" y="2983346"/>
                </a:cubicBezTo>
                <a:cubicBezTo>
                  <a:pt x="2111884" y="2987153"/>
                  <a:pt x="2127606" y="2988774"/>
                  <a:pt x="2142836" y="2992582"/>
                </a:cubicBezTo>
                <a:cubicBezTo>
                  <a:pt x="2152281" y="2994943"/>
                  <a:pt x="2160922" y="3000339"/>
                  <a:pt x="2170545" y="3001819"/>
                </a:cubicBezTo>
                <a:cubicBezTo>
                  <a:pt x="2201127" y="3006524"/>
                  <a:pt x="2232157" y="3007638"/>
                  <a:pt x="2262909" y="3011055"/>
                </a:cubicBezTo>
                <a:cubicBezTo>
                  <a:pt x="2422845" y="3028825"/>
                  <a:pt x="2237316" y="3012638"/>
                  <a:pt x="2456873" y="3029528"/>
                </a:cubicBezTo>
                <a:cubicBezTo>
                  <a:pt x="2466109" y="3032607"/>
                  <a:pt x="2475189" y="3036202"/>
                  <a:pt x="2484582" y="3038764"/>
                </a:cubicBezTo>
                <a:cubicBezTo>
                  <a:pt x="2509076" y="3045444"/>
                  <a:pt x="2534387" y="3049209"/>
                  <a:pt x="2558473" y="3057237"/>
                </a:cubicBezTo>
                <a:cubicBezTo>
                  <a:pt x="2624910" y="3079382"/>
                  <a:pt x="2541944" y="3052514"/>
                  <a:pt x="2623127" y="3075710"/>
                </a:cubicBezTo>
                <a:cubicBezTo>
                  <a:pt x="2632488" y="3078385"/>
                  <a:pt x="2641198" y="3083569"/>
                  <a:pt x="2650836" y="3084946"/>
                </a:cubicBezTo>
                <a:cubicBezTo>
                  <a:pt x="2684501" y="3089755"/>
                  <a:pt x="2718569" y="3091103"/>
                  <a:pt x="2752436" y="3094182"/>
                </a:cubicBezTo>
                <a:cubicBezTo>
                  <a:pt x="2764751" y="3097261"/>
                  <a:pt x="2776688" y="3103419"/>
                  <a:pt x="2789382" y="3103419"/>
                </a:cubicBezTo>
                <a:cubicBezTo>
                  <a:pt x="3158635" y="3103419"/>
                  <a:pt x="3056739" y="3134371"/>
                  <a:pt x="3205018" y="3084946"/>
                </a:cubicBezTo>
                <a:cubicBezTo>
                  <a:pt x="3214254" y="3078788"/>
                  <a:pt x="3222798" y="3071437"/>
                  <a:pt x="3232727" y="3066473"/>
                </a:cubicBezTo>
                <a:cubicBezTo>
                  <a:pt x="3262449" y="3051612"/>
                  <a:pt x="3305679" y="3052775"/>
                  <a:pt x="3334327" y="3048000"/>
                </a:cubicBezTo>
                <a:cubicBezTo>
                  <a:pt x="3346849" y="3045913"/>
                  <a:pt x="3358958" y="3041843"/>
                  <a:pt x="3371273" y="3038764"/>
                </a:cubicBezTo>
                <a:cubicBezTo>
                  <a:pt x="3389746" y="3026449"/>
                  <a:pt x="3419671" y="3022881"/>
                  <a:pt x="3426691" y="3001819"/>
                </a:cubicBezTo>
                <a:cubicBezTo>
                  <a:pt x="3439437" y="2963579"/>
                  <a:pt x="3427826" y="2979511"/>
                  <a:pt x="3463636" y="2955637"/>
                </a:cubicBezTo>
                <a:cubicBezTo>
                  <a:pt x="3506740" y="2890983"/>
                  <a:pt x="3482109" y="2912534"/>
                  <a:pt x="3528291" y="2881746"/>
                </a:cubicBezTo>
                <a:cubicBezTo>
                  <a:pt x="3571394" y="2817092"/>
                  <a:pt x="3546763" y="2838643"/>
                  <a:pt x="3592945" y="2807855"/>
                </a:cubicBezTo>
                <a:cubicBezTo>
                  <a:pt x="3599103" y="2798619"/>
                  <a:pt x="3606454" y="2790075"/>
                  <a:pt x="3611418" y="2780146"/>
                </a:cubicBezTo>
                <a:cubicBezTo>
                  <a:pt x="3615772" y="2771438"/>
                  <a:pt x="3615824" y="2760890"/>
                  <a:pt x="3620654" y="2752437"/>
                </a:cubicBezTo>
                <a:cubicBezTo>
                  <a:pt x="3628291" y="2739071"/>
                  <a:pt x="3639127" y="2727806"/>
                  <a:pt x="3648363" y="2715491"/>
                </a:cubicBezTo>
                <a:lnTo>
                  <a:pt x="3676073" y="2632364"/>
                </a:lnTo>
                <a:cubicBezTo>
                  <a:pt x="3683612" y="2609748"/>
                  <a:pt x="3689513" y="2587687"/>
                  <a:pt x="3703782" y="2567710"/>
                </a:cubicBezTo>
                <a:cubicBezTo>
                  <a:pt x="3711374" y="2557081"/>
                  <a:pt x="3724478" y="2551020"/>
                  <a:pt x="3731491" y="2540000"/>
                </a:cubicBezTo>
                <a:cubicBezTo>
                  <a:pt x="3763448" y="2489782"/>
                  <a:pt x="3769413" y="2463180"/>
                  <a:pt x="3786909" y="2410691"/>
                </a:cubicBezTo>
                <a:cubicBezTo>
                  <a:pt x="3789988" y="2401455"/>
                  <a:pt x="3794236" y="2392529"/>
                  <a:pt x="3796145" y="2382982"/>
                </a:cubicBezTo>
                <a:cubicBezTo>
                  <a:pt x="3809201" y="2317706"/>
                  <a:pt x="3800418" y="2351693"/>
                  <a:pt x="3823854" y="2281382"/>
                </a:cubicBezTo>
                <a:lnTo>
                  <a:pt x="3823854" y="2281382"/>
                </a:lnTo>
                <a:lnTo>
                  <a:pt x="3842327" y="2207491"/>
                </a:lnTo>
                <a:cubicBezTo>
                  <a:pt x="3865909" y="1877331"/>
                  <a:pt x="3836680" y="2316609"/>
                  <a:pt x="3860800" y="1653310"/>
                </a:cubicBezTo>
                <a:cubicBezTo>
                  <a:pt x="3861813" y="1625449"/>
                  <a:pt x="3866351" y="1597817"/>
                  <a:pt x="3870036" y="1570182"/>
                </a:cubicBezTo>
                <a:cubicBezTo>
                  <a:pt x="3873376" y="1545131"/>
                  <a:pt x="3882707" y="1494691"/>
                  <a:pt x="3888509" y="1468582"/>
                </a:cubicBezTo>
                <a:cubicBezTo>
                  <a:pt x="3891263" y="1456190"/>
                  <a:pt x="3893288" y="1443523"/>
                  <a:pt x="3897745" y="1431637"/>
                </a:cubicBezTo>
                <a:cubicBezTo>
                  <a:pt x="3902580" y="1418745"/>
                  <a:pt x="3910060" y="1407006"/>
                  <a:pt x="3916218" y="1394691"/>
                </a:cubicBezTo>
                <a:cubicBezTo>
                  <a:pt x="3935440" y="1317801"/>
                  <a:pt x="3912034" y="1393821"/>
                  <a:pt x="3943927" y="1330037"/>
                </a:cubicBezTo>
                <a:cubicBezTo>
                  <a:pt x="3951342" y="1315208"/>
                  <a:pt x="3954985" y="1298684"/>
                  <a:pt x="3962400" y="1283855"/>
                </a:cubicBezTo>
                <a:cubicBezTo>
                  <a:pt x="3967364" y="1273926"/>
                  <a:pt x="3975366" y="1265784"/>
                  <a:pt x="3980873" y="1256146"/>
                </a:cubicBezTo>
                <a:cubicBezTo>
                  <a:pt x="4027747" y="1174116"/>
                  <a:pt x="3972811" y="1259000"/>
                  <a:pt x="4017818" y="1191491"/>
                </a:cubicBezTo>
                <a:cubicBezTo>
                  <a:pt x="4027974" y="1161022"/>
                  <a:pt x="4030800" y="1150735"/>
                  <a:pt x="4045527" y="1117600"/>
                </a:cubicBezTo>
                <a:cubicBezTo>
                  <a:pt x="4051119" y="1105018"/>
                  <a:pt x="4058408" y="1093237"/>
                  <a:pt x="4064000" y="1080655"/>
                </a:cubicBezTo>
                <a:cubicBezTo>
                  <a:pt x="4070734" y="1065504"/>
                  <a:pt x="4075525" y="1049527"/>
                  <a:pt x="4082473" y="1034473"/>
                </a:cubicBezTo>
                <a:cubicBezTo>
                  <a:pt x="4094013" y="1009470"/>
                  <a:pt x="4110710" y="986706"/>
                  <a:pt x="4119418" y="960582"/>
                </a:cubicBezTo>
                <a:cubicBezTo>
                  <a:pt x="4122497" y="951346"/>
                  <a:pt x="4125979" y="942234"/>
                  <a:pt x="4128654" y="932873"/>
                </a:cubicBezTo>
                <a:cubicBezTo>
                  <a:pt x="4132141" y="920667"/>
                  <a:pt x="4133434" y="907814"/>
                  <a:pt x="4137891" y="895928"/>
                </a:cubicBezTo>
                <a:cubicBezTo>
                  <a:pt x="4142726" y="883036"/>
                  <a:pt x="4149676" y="871018"/>
                  <a:pt x="4156363" y="858982"/>
                </a:cubicBezTo>
                <a:cubicBezTo>
                  <a:pt x="4178267" y="819554"/>
                  <a:pt x="4185930" y="814622"/>
                  <a:pt x="4202545" y="775855"/>
                </a:cubicBezTo>
                <a:cubicBezTo>
                  <a:pt x="4218923" y="737639"/>
                  <a:pt x="4204073" y="744465"/>
                  <a:pt x="4239491" y="701964"/>
                </a:cubicBezTo>
                <a:cubicBezTo>
                  <a:pt x="4259003" y="678550"/>
                  <a:pt x="4288464" y="663445"/>
                  <a:pt x="4304145" y="637310"/>
                </a:cubicBezTo>
                <a:cubicBezTo>
                  <a:pt x="4321946" y="607642"/>
                  <a:pt x="4348275" y="562099"/>
                  <a:pt x="4368800" y="535710"/>
                </a:cubicBezTo>
                <a:cubicBezTo>
                  <a:pt x="4376820" y="525399"/>
                  <a:pt x="4387273" y="517237"/>
                  <a:pt x="4396509" y="508000"/>
                </a:cubicBezTo>
                <a:cubicBezTo>
                  <a:pt x="4399588" y="498764"/>
                  <a:pt x="4400915" y="488744"/>
                  <a:pt x="4405745" y="480291"/>
                </a:cubicBezTo>
                <a:cubicBezTo>
                  <a:pt x="4413382" y="466925"/>
                  <a:pt x="4423099" y="454736"/>
                  <a:pt x="4433454" y="443346"/>
                </a:cubicBezTo>
                <a:cubicBezTo>
                  <a:pt x="4485852" y="385708"/>
                  <a:pt x="4491253" y="384176"/>
                  <a:pt x="4544291" y="341746"/>
                </a:cubicBezTo>
                <a:cubicBezTo>
                  <a:pt x="4565072" y="258618"/>
                  <a:pt x="4532745" y="341745"/>
                  <a:pt x="4590473" y="295564"/>
                </a:cubicBezTo>
                <a:cubicBezTo>
                  <a:pt x="4598076" y="289482"/>
                  <a:pt x="4592825" y="274739"/>
                  <a:pt x="4599709" y="267855"/>
                </a:cubicBezTo>
                <a:cubicBezTo>
                  <a:pt x="4606593" y="260971"/>
                  <a:pt x="4618182" y="261698"/>
                  <a:pt x="4627418" y="258619"/>
                </a:cubicBezTo>
                <a:cubicBezTo>
                  <a:pt x="4639733" y="249383"/>
                  <a:pt x="4655416" y="243436"/>
                  <a:pt x="4664363" y="230910"/>
                </a:cubicBezTo>
                <a:cubicBezTo>
                  <a:pt x="4671741" y="220580"/>
                  <a:pt x="4667302" y="204986"/>
                  <a:pt x="4673600" y="193964"/>
                </a:cubicBezTo>
                <a:cubicBezTo>
                  <a:pt x="4680081" y="182623"/>
                  <a:pt x="4692073" y="175491"/>
                  <a:pt x="4701309" y="166255"/>
                </a:cubicBezTo>
                <a:cubicBezTo>
                  <a:pt x="4724524" y="96608"/>
                  <a:pt x="4693208" y="182456"/>
                  <a:pt x="4729018" y="110837"/>
                </a:cubicBezTo>
                <a:cubicBezTo>
                  <a:pt x="4754014" y="60845"/>
                  <a:pt x="4711523" y="93656"/>
                  <a:pt x="4784436" y="36946"/>
                </a:cubicBezTo>
                <a:cubicBezTo>
                  <a:pt x="4885075" y="-41329"/>
                  <a:pt x="4776290" y="63567"/>
                  <a:pt x="4839854" y="0"/>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itle 1">
            <a:extLst>
              <a:ext uri="{FF2B5EF4-FFF2-40B4-BE49-F238E27FC236}">
                <a16:creationId xmlns:a16="http://schemas.microsoft.com/office/drawing/2014/main" id="{A3D8EF2E-1C19-49FA-8FD6-F2EB0BDE44EF}"/>
              </a:ext>
            </a:extLst>
          </p:cNvPr>
          <p:cNvSpPr txBox="1">
            <a:spLocks/>
          </p:cNvSpPr>
          <p:nvPr/>
        </p:nvSpPr>
        <p:spPr>
          <a:xfrm>
            <a:off x="4267200" y="1"/>
            <a:ext cx="7924800" cy="4572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2600" b="1" kern="1200">
                <a:solidFill>
                  <a:schemeClr val="tx1"/>
                </a:solidFill>
                <a:latin typeface="+mj-lt"/>
                <a:ea typeface="+mj-ea"/>
                <a:cs typeface="+mj-cs"/>
              </a:defRPr>
            </a:lvl1pPr>
          </a:lstStyle>
          <a:p>
            <a:r>
              <a:rPr lang="en-US" dirty="0"/>
              <a:t>Check that App is Filled Out Correctly</a:t>
            </a:r>
          </a:p>
        </p:txBody>
      </p:sp>
      <p:sp>
        <p:nvSpPr>
          <p:cNvPr id="10" name="Content Placeholder 2">
            <a:extLst>
              <a:ext uri="{FF2B5EF4-FFF2-40B4-BE49-F238E27FC236}">
                <a16:creationId xmlns:a16="http://schemas.microsoft.com/office/drawing/2014/main" id="{6FEFA05B-1BD8-4B29-B9D7-FDF6470DFEA5}"/>
              </a:ext>
            </a:extLst>
          </p:cNvPr>
          <p:cNvSpPr txBox="1">
            <a:spLocks/>
          </p:cNvSpPr>
          <p:nvPr/>
        </p:nvSpPr>
        <p:spPr>
          <a:xfrm>
            <a:off x="5778783" y="619125"/>
            <a:ext cx="6073312" cy="6105525"/>
          </a:xfrm>
          <a:prstGeom prst="rect">
            <a:avLst/>
          </a:prstGeom>
        </p:spPr>
        <p:txBody>
          <a:bodyPr vert="horz" lIns="91440" tIns="45720" rIns="91440" bIns="45720" rtlCol="0">
            <a:normAutofit fontScale="92500" lnSpcReduction="20000"/>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36900" indent="0">
              <a:buNone/>
            </a:pPr>
            <a:r>
              <a:rPr lang="en-US" dirty="0"/>
              <a:t>Does the project sketch adequate detail to convey the project?</a:t>
            </a:r>
          </a:p>
          <a:p>
            <a:pPr marL="494100" indent="-457200"/>
            <a:r>
              <a:rPr lang="en-US" dirty="0"/>
              <a:t>Length and width of proposed project</a:t>
            </a:r>
          </a:p>
          <a:p>
            <a:pPr marL="494100" indent="-457200"/>
            <a:r>
              <a:rPr lang="en-US" dirty="0"/>
              <a:t>Correct location on the road </a:t>
            </a:r>
          </a:p>
          <a:p>
            <a:pPr marL="494100" indent="-457200"/>
            <a:r>
              <a:rPr lang="en-US" dirty="0"/>
              <a:t>Project features </a:t>
            </a:r>
          </a:p>
          <a:p>
            <a:pPr marL="894150" lvl="1" indent="-457200"/>
            <a:r>
              <a:rPr lang="en-US" dirty="0"/>
              <a:t>cross pipes, French mattress, ditch reshaping, road fill, etc.</a:t>
            </a:r>
          </a:p>
          <a:p>
            <a:pPr marL="894150" lvl="1" indent="-457200"/>
            <a:r>
              <a:rPr lang="en-US" dirty="0"/>
              <a:t>3 dimensions for all project features</a:t>
            </a:r>
          </a:p>
          <a:p>
            <a:pPr marL="894150" lvl="1" indent="-457200"/>
            <a:r>
              <a:rPr lang="en-US" dirty="0"/>
              <a:t>Materials notes</a:t>
            </a:r>
          </a:p>
          <a:p>
            <a:pPr marL="494100" indent="-457200"/>
            <a:r>
              <a:rPr lang="en-US" dirty="0"/>
              <a:t>Streams</a:t>
            </a:r>
          </a:p>
          <a:p>
            <a:pPr marL="494100" indent="-457200"/>
            <a:r>
              <a:rPr lang="en-US" dirty="0"/>
              <a:t>Landmarks (big tree, fence, utility, mailbox, house, etc.)</a:t>
            </a:r>
          </a:p>
          <a:p>
            <a:pPr marL="494100" indent="-457200"/>
            <a:r>
              <a:rPr lang="en-US" dirty="0"/>
              <a:t>Property lines</a:t>
            </a:r>
          </a:p>
          <a:p>
            <a:endParaRPr lang="en-US" sz="2400" dirty="0"/>
          </a:p>
          <a:p>
            <a:endParaRPr lang="en-US" dirty="0"/>
          </a:p>
        </p:txBody>
      </p:sp>
    </p:spTree>
    <p:extLst>
      <p:ext uri="{BB962C8B-B14F-4D97-AF65-F5344CB8AC3E}">
        <p14:creationId xmlns:p14="http://schemas.microsoft.com/office/powerpoint/2010/main" val="2553059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0">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0">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0">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0">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10">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10">
                                            <p:txEl>
                                              <p:pRg st="8" end="8"/>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10">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Freeform: Shape 8">
            <a:extLst>
              <a:ext uri="{FF2B5EF4-FFF2-40B4-BE49-F238E27FC236}">
                <a16:creationId xmlns:a16="http://schemas.microsoft.com/office/drawing/2014/main" id="{46E9D0CA-74CD-481F-9968-5FDE3DDFBA3C}"/>
              </a:ext>
            </a:extLst>
          </p:cNvPr>
          <p:cNvSpPr/>
          <p:nvPr/>
        </p:nvSpPr>
        <p:spPr>
          <a:xfrm>
            <a:off x="484513" y="2881745"/>
            <a:ext cx="4839854" cy="3602182"/>
          </a:xfrm>
          <a:custGeom>
            <a:avLst/>
            <a:gdLst>
              <a:gd name="connsiteX0" fmla="*/ 0 w 4839854"/>
              <a:gd name="connsiteY0" fmla="*/ 3602182 h 3602182"/>
              <a:gd name="connsiteX1" fmla="*/ 110836 w 4839854"/>
              <a:gd name="connsiteY1" fmla="*/ 3592946 h 3602182"/>
              <a:gd name="connsiteX2" fmla="*/ 138545 w 4839854"/>
              <a:gd name="connsiteY2" fmla="*/ 3583710 h 3602182"/>
              <a:gd name="connsiteX3" fmla="*/ 212436 w 4839854"/>
              <a:gd name="connsiteY3" fmla="*/ 3565237 h 3602182"/>
              <a:gd name="connsiteX4" fmla="*/ 267854 w 4839854"/>
              <a:gd name="connsiteY4" fmla="*/ 3537528 h 3602182"/>
              <a:gd name="connsiteX5" fmla="*/ 323273 w 4839854"/>
              <a:gd name="connsiteY5" fmla="*/ 3519055 h 3602182"/>
              <a:gd name="connsiteX6" fmla="*/ 360218 w 4839854"/>
              <a:gd name="connsiteY6" fmla="*/ 3491346 h 3602182"/>
              <a:gd name="connsiteX7" fmla="*/ 406400 w 4839854"/>
              <a:gd name="connsiteY7" fmla="*/ 3482110 h 3602182"/>
              <a:gd name="connsiteX8" fmla="*/ 434109 w 4839854"/>
              <a:gd name="connsiteY8" fmla="*/ 3472873 h 3602182"/>
              <a:gd name="connsiteX9" fmla="*/ 489527 w 4839854"/>
              <a:gd name="connsiteY9" fmla="*/ 3426691 h 3602182"/>
              <a:gd name="connsiteX10" fmla="*/ 544945 w 4839854"/>
              <a:gd name="connsiteY10" fmla="*/ 3389746 h 3602182"/>
              <a:gd name="connsiteX11" fmla="*/ 572654 w 4839854"/>
              <a:gd name="connsiteY11" fmla="*/ 3371273 h 3602182"/>
              <a:gd name="connsiteX12" fmla="*/ 600363 w 4839854"/>
              <a:gd name="connsiteY12" fmla="*/ 3362037 h 3602182"/>
              <a:gd name="connsiteX13" fmla="*/ 665018 w 4839854"/>
              <a:gd name="connsiteY13" fmla="*/ 3325091 h 3602182"/>
              <a:gd name="connsiteX14" fmla="*/ 720436 w 4839854"/>
              <a:gd name="connsiteY14" fmla="*/ 3288146 h 3602182"/>
              <a:gd name="connsiteX15" fmla="*/ 748145 w 4839854"/>
              <a:gd name="connsiteY15" fmla="*/ 3269673 h 3602182"/>
              <a:gd name="connsiteX16" fmla="*/ 849745 w 4839854"/>
              <a:gd name="connsiteY16" fmla="*/ 3251200 h 3602182"/>
              <a:gd name="connsiteX17" fmla="*/ 942109 w 4839854"/>
              <a:gd name="connsiteY17" fmla="*/ 3232728 h 3602182"/>
              <a:gd name="connsiteX18" fmla="*/ 997527 w 4839854"/>
              <a:gd name="connsiteY18" fmla="*/ 3186546 h 3602182"/>
              <a:gd name="connsiteX19" fmla="*/ 1034473 w 4839854"/>
              <a:gd name="connsiteY19" fmla="*/ 3177310 h 3602182"/>
              <a:gd name="connsiteX20" fmla="*/ 1062182 w 4839854"/>
              <a:gd name="connsiteY20" fmla="*/ 3149600 h 3602182"/>
              <a:gd name="connsiteX21" fmla="*/ 1117600 w 4839854"/>
              <a:gd name="connsiteY21" fmla="*/ 3121891 h 3602182"/>
              <a:gd name="connsiteX22" fmla="*/ 1154545 w 4839854"/>
              <a:gd name="connsiteY22" fmla="*/ 3084946 h 3602182"/>
              <a:gd name="connsiteX23" fmla="*/ 1191491 w 4839854"/>
              <a:gd name="connsiteY23" fmla="*/ 3066473 h 3602182"/>
              <a:gd name="connsiteX24" fmla="*/ 1246909 w 4839854"/>
              <a:gd name="connsiteY24" fmla="*/ 3038764 h 3602182"/>
              <a:gd name="connsiteX25" fmla="*/ 1302327 w 4839854"/>
              <a:gd name="connsiteY25" fmla="*/ 3001819 h 3602182"/>
              <a:gd name="connsiteX26" fmla="*/ 1348509 w 4839854"/>
              <a:gd name="connsiteY26" fmla="*/ 2992582 h 3602182"/>
              <a:gd name="connsiteX27" fmla="*/ 1403927 w 4839854"/>
              <a:gd name="connsiteY27" fmla="*/ 2974110 h 3602182"/>
              <a:gd name="connsiteX28" fmla="*/ 1782618 w 4839854"/>
              <a:gd name="connsiteY28" fmla="*/ 2964873 h 3602182"/>
              <a:gd name="connsiteX29" fmla="*/ 2068945 w 4839854"/>
              <a:gd name="connsiteY29" fmla="*/ 2974110 h 3602182"/>
              <a:gd name="connsiteX30" fmla="*/ 2096654 w 4839854"/>
              <a:gd name="connsiteY30" fmla="*/ 2983346 h 3602182"/>
              <a:gd name="connsiteX31" fmla="*/ 2142836 w 4839854"/>
              <a:gd name="connsiteY31" fmla="*/ 2992582 h 3602182"/>
              <a:gd name="connsiteX32" fmla="*/ 2170545 w 4839854"/>
              <a:gd name="connsiteY32" fmla="*/ 3001819 h 3602182"/>
              <a:gd name="connsiteX33" fmla="*/ 2262909 w 4839854"/>
              <a:gd name="connsiteY33" fmla="*/ 3011055 h 3602182"/>
              <a:gd name="connsiteX34" fmla="*/ 2456873 w 4839854"/>
              <a:gd name="connsiteY34" fmla="*/ 3029528 h 3602182"/>
              <a:gd name="connsiteX35" fmla="*/ 2484582 w 4839854"/>
              <a:gd name="connsiteY35" fmla="*/ 3038764 h 3602182"/>
              <a:gd name="connsiteX36" fmla="*/ 2558473 w 4839854"/>
              <a:gd name="connsiteY36" fmla="*/ 3057237 h 3602182"/>
              <a:gd name="connsiteX37" fmla="*/ 2623127 w 4839854"/>
              <a:gd name="connsiteY37" fmla="*/ 3075710 h 3602182"/>
              <a:gd name="connsiteX38" fmla="*/ 2650836 w 4839854"/>
              <a:gd name="connsiteY38" fmla="*/ 3084946 h 3602182"/>
              <a:gd name="connsiteX39" fmla="*/ 2752436 w 4839854"/>
              <a:gd name="connsiteY39" fmla="*/ 3094182 h 3602182"/>
              <a:gd name="connsiteX40" fmla="*/ 2789382 w 4839854"/>
              <a:gd name="connsiteY40" fmla="*/ 3103419 h 3602182"/>
              <a:gd name="connsiteX41" fmla="*/ 3205018 w 4839854"/>
              <a:gd name="connsiteY41" fmla="*/ 3084946 h 3602182"/>
              <a:gd name="connsiteX42" fmla="*/ 3232727 w 4839854"/>
              <a:gd name="connsiteY42" fmla="*/ 3066473 h 3602182"/>
              <a:gd name="connsiteX43" fmla="*/ 3334327 w 4839854"/>
              <a:gd name="connsiteY43" fmla="*/ 3048000 h 3602182"/>
              <a:gd name="connsiteX44" fmla="*/ 3371273 w 4839854"/>
              <a:gd name="connsiteY44" fmla="*/ 3038764 h 3602182"/>
              <a:gd name="connsiteX45" fmla="*/ 3426691 w 4839854"/>
              <a:gd name="connsiteY45" fmla="*/ 3001819 h 3602182"/>
              <a:gd name="connsiteX46" fmla="*/ 3463636 w 4839854"/>
              <a:gd name="connsiteY46" fmla="*/ 2955637 h 3602182"/>
              <a:gd name="connsiteX47" fmla="*/ 3528291 w 4839854"/>
              <a:gd name="connsiteY47" fmla="*/ 2881746 h 3602182"/>
              <a:gd name="connsiteX48" fmla="*/ 3592945 w 4839854"/>
              <a:gd name="connsiteY48" fmla="*/ 2807855 h 3602182"/>
              <a:gd name="connsiteX49" fmla="*/ 3611418 w 4839854"/>
              <a:gd name="connsiteY49" fmla="*/ 2780146 h 3602182"/>
              <a:gd name="connsiteX50" fmla="*/ 3620654 w 4839854"/>
              <a:gd name="connsiteY50" fmla="*/ 2752437 h 3602182"/>
              <a:gd name="connsiteX51" fmla="*/ 3648363 w 4839854"/>
              <a:gd name="connsiteY51" fmla="*/ 2715491 h 3602182"/>
              <a:gd name="connsiteX52" fmla="*/ 3676073 w 4839854"/>
              <a:gd name="connsiteY52" fmla="*/ 2632364 h 3602182"/>
              <a:gd name="connsiteX53" fmla="*/ 3703782 w 4839854"/>
              <a:gd name="connsiteY53" fmla="*/ 2567710 h 3602182"/>
              <a:gd name="connsiteX54" fmla="*/ 3731491 w 4839854"/>
              <a:gd name="connsiteY54" fmla="*/ 2540000 h 3602182"/>
              <a:gd name="connsiteX55" fmla="*/ 3786909 w 4839854"/>
              <a:gd name="connsiteY55" fmla="*/ 2410691 h 3602182"/>
              <a:gd name="connsiteX56" fmla="*/ 3796145 w 4839854"/>
              <a:gd name="connsiteY56" fmla="*/ 2382982 h 3602182"/>
              <a:gd name="connsiteX57" fmla="*/ 3823854 w 4839854"/>
              <a:gd name="connsiteY57" fmla="*/ 2281382 h 3602182"/>
              <a:gd name="connsiteX58" fmla="*/ 3823854 w 4839854"/>
              <a:gd name="connsiteY58" fmla="*/ 2281382 h 3602182"/>
              <a:gd name="connsiteX59" fmla="*/ 3842327 w 4839854"/>
              <a:gd name="connsiteY59" fmla="*/ 2207491 h 3602182"/>
              <a:gd name="connsiteX60" fmla="*/ 3860800 w 4839854"/>
              <a:gd name="connsiteY60" fmla="*/ 1653310 h 3602182"/>
              <a:gd name="connsiteX61" fmla="*/ 3870036 w 4839854"/>
              <a:gd name="connsiteY61" fmla="*/ 1570182 h 3602182"/>
              <a:gd name="connsiteX62" fmla="*/ 3888509 w 4839854"/>
              <a:gd name="connsiteY62" fmla="*/ 1468582 h 3602182"/>
              <a:gd name="connsiteX63" fmla="*/ 3897745 w 4839854"/>
              <a:gd name="connsiteY63" fmla="*/ 1431637 h 3602182"/>
              <a:gd name="connsiteX64" fmla="*/ 3916218 w 4839854"/>
              <a:gd name="connsiteY64" fmla="*/ 1394691 h 3602182"/>
              <a:gd name="connsiteX65" fmla="*/ 3943927 w 4839854"/>
              <a:gd name="connsiteY65" fmla="*/ 1330037 h 3602182"/>
              <a:gd name="connsiteX66" fmla="*/ 3962400 w 4839854"/>
              <a:gd name="connsiteY66" fmla="*/ 1283855 h 3602182"/>
              <a:gd name="connsiteX67" fmla="*/ 3980873 w 4839854"/>
              <a:gd name="connsiteY67" fmla="*/ 1256146 h 3602182"/>
              <a:gd name="connsiteX68" fmla="*/ 4017818 w 4839854"/>
              <a:gd name="connsiteY68" fmla="*/ 1191491 h 3602182"/>
              <a:gd name="connsiteX69" fmla="*/ 4045527 w 4839854"/>
              <a:gd name="connsiteY69" fmla="*/ 1117600 h 3602182"/>
              <a:gd name="connsiteX70" fmla="*/ 4064000 w 4839854"/>
              <a:gd name="connsiteY70" fmla="*/ 1080655 h 3602182"/>
              <a:gd name="connsiteX71" fmla="*/ 4082473 w 4839854"/>
              <a:gd name="connsiteY71" fmla="*/ 1034473 h 3602182"/>
              <a:gd name="connsiteX72" fmla="*/ 4119418 w 4839854"/>
              <a:gd name="connsiteY72" fmla="*/ 960582 h 3602182"/>
              <a:gd name="connsiteX73" fmla="*/ 4128654 w 4839854"/>
              <a:gd name="connsiteY73" fmla="*/ 932873 h 3602182"/>
              <a:gd name="connsiteX74" fmla="*/ 4137891 w 4839854"/>
              <a:gd name="connsiteY74" fmla="*/ 895928 h 3602182"/>
              <a:gd name="connsiteX75" fmla="*/ 4156363 w 4839854"/>
              <a:gd name="connsiteY75" fmla="*/ 858982 h 3602182"/>
              <a:gd name="connsiteX76" fmla="*/ 4202545 w 4839854"/>
              <a:gd name="connsiteY76" fmla="*/ 775855 h 3602182"/>
              <a:gd name="connsiteX77" fmla="*/ 4239491 w 4839854"/>
              <a:gd name="connsiteY77" fmla="*/ 701964 h 3602182"/>
              <a:gd name="connsiteX78" fmla="*/ 4304145 w 4839854"/>
              <a:gd name="connsiteY78" fmla="*/ 637310 h 3602182"/>
              <a:gd name="connsiteX79" fmla="*/ 4368800 w 4839854"/>
              <a:gd name="connsiteY79" fmla="*/ 535710 h 3602182"/>
              <a:gd name="connsiteX80" fmla="*/ 4396509 w 4839854"/>
              <a:gd name="connsiteY80" fmla="*/ 508000 h 3602182"/>
              <a:gd name="connsiteX81" fmla="*/ 4405745 w 4839854"/>
              <a:gd name="connsiteY81" fmla="*/ 480291 h 3602182"/>
              <a:gd name="connsiteX82" fmla="*/ 4433454 w 4839854"/>
              <a:gd name="connsiteY82" fmla="*/ 443346 h 3602182"/>
              <a:gd name="connsiteX83" fmla="*/ 4544291 w 4839854"/>
              <a:gd name="connsiteY83" fmla="*/ 341746 h 3602182"/>
              <a:gd name="connsiteX84" fmla="*/ 4590473 w 4839854"/>
              <a:gd name="connsiteY84" fmla="*/ 295564 h 3602182"/>
              <a:gd name="connsiteX85" fmla="*/ 4599709 w 4839854"/>
              <a:gd name="connsiteY85" fmla="*/ 267855 h 3602182"/>
              <a:gd name="connsiteX86" fmla="*/ 4627418 w 4839854"/>
              <a:gd name="connsiteY86" fmla="*/ 258619 h 3602182"/>
              <a:gd name="connsiteX87" fmla="*/ 4664363 w 4839854"/>
              <a:gd name="connsiteY87" fmla="*/ 230910 h 3602182"/>
              <a:gd name="connsiteX88" fmla="*/ 4673600 w 4839854"/>
              <a:gd name="connsiteY88" fmla="*/ 193964 h 3602182"/>
              <a:gd name="connsiteX89" fmla="*/ 4701309 w 4839854"/>
              <a:gd name="connsiteY89" fmla="*/ 166255 h 3602182"/>
              <a:gd name="connsiteX90" fmla="*/ 4729018 w 4839854"/>
              <a:gd name="connsiteY90" fmla="*/ 110837 h 3602182"/>
              <a:gd name="connsiteX91" fmla="*/ 4784436 w 4839854"/>
              <a:gd name="connsiteY91" fmla="*/ 36946 h 3602182"/>
              <a:gd name="connsiteX92" fmla="*/ 4839854 w 4839854"/>
              <a:gd name="connsiteY92" fmla="*/ 0 h 3602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Lst>
            <a:rect l="l" t="t" r="r" b="b"/>
            <a:pathLst>
              <a:path w="4839854" h="3602182">
                <a:moveTo>
                  <a:pt x="0" y="3602182"/>
                </a:moveTo>
                <a:cubicBezTo>
                  <a:pt x="36945" y="3599103"/>
                  <a:pt x="74088" y="3597846"/>
                  <a:pt x="110836" y="3592946"/>
                </a:cubicBezTo>
                <a:cubicBezTo>
                  <a:pt x="120487" y="3591659"/>
                  <a:pt x="129152" y="3586272"/>
                  <a:pt x="138545" y="3583710"/>
                </a:cubicBezTo>
                <a:cubicBezTo>
                  <a:pt x="163039" y="3577030"/>
                  <a:pt x="188351" y="3573266"/>
                  <a:pt x="212436" y="3565237"/>
                </a:cubicBezTo>
                <a:cubicBezTo>
                  <a:pt x="313507" y="3531544"/>
                  <a:pt x="160407" y="3585281"/>
                  <a:pt x="267854" y="3537528"/>
                </a:cubicBezTo>
                <a:cubicBezTo>
                  <a:pt x="285648" y="3529620"/>
                  <a:pt x="323273" y="3519055"/>
                  <a:pt x="323273" y="3519055"/>
                </a:cubicBezTo>
                <a:cubicBezTo>
                  <a:pt x="335588" y="3509819"/>
                  <a:pt x="346151" y="3497598"/>
                  <a:pt x="360218" y="3491346"/>
                </a:cubicBezTo>
                <a:cubicBezTo>
                  <a:pt x="374564" y="3484970"/>
                  <a:pt x="391170" y="3485918"/>
                  <a:pt x="406400" y="3482110"/>
                </a:cubicBezTo>
                <a:cubicBezTo>
                  <a:pt x="415845" y="3479749"/>
                  <a:pt x="424873" y="3475952"/>
                  <a:pt x="434109" y="3472873"/>
                </a:cubicBezTo>
                <a:cubicBezTo>
                  <a:pt x="464418" y="3427410"/>
                  <a:pt x="437445" y="3457940"/>
                  <a:pt x="489527" y="3426691"/>
                </a:cubicBezTo>
                <a:cubicBezTo>
                  <a:pt x="508564" y="3415268"/>
                  <a:pt x="526472" y="3402061"/>
                  <a:pt x="544945" y="3389746"/>
                </a:cubicBezTo>
                <a:cubicBezTo>
                  <a:pt x="554181" y="3383588"/>
                  <a:pt x="562123" y="3374783"/>
                  <a:pt x="572654" y="3371273"/>
                </a:cubicBezTo>
                <a:lnTo>
                  <a:pt x="600363" y="3362037"/>
                </a:lnTo>
                <a:cubicBezTo>
                  <a:pt x="662578" y="3299824"/>
                  <a:pt x="590591" y="3362305"/>
                  <a:pt x="665018" y="3325091"/>
                </a:cubicBezTo>
                <a:cubicBezTo>
                  <a:pt x="684875" y="3315162"/>
                  <a:pt x="701963" y="3300461"/>
                  <a:pt x="720436" y="3288146"/>
                </a:cubicBezTo>
                <a:cubicBezTo>
                  <a:pt x="729672" y="3281988"/>
                  <a:pt x="737156" y="3271243"/>
                  <a:pt x="748145" y="3269673"/>
                </a:cubicBezTo>
                <a:cubicBezTo>
                  <a:pt x="912512" y="3246193"/>
                  <a:pt x="740866" y="3272976"/>
                  <a:pt x="849745" y="3251200"/>
                </a:cubicBezTo>
                <a:cubicBezTo>
                  <a:pt x="963008" y="3228547"/>
                  <a:pt x="856272" y="3254186"/>
                  <a:pt x="942109" y="3232728"/>
                </a:cubicBezTo>
                <a:cubicBezTo>
                  <a:pt x="958752" y="3216085"/>
                  <a:pt x="975025" y="3196190"/>
                  <a:pt x="997527" y="3186546"/>
                </a:cubicBezTo>
                <a:cubicBezTo>
                  <a:pt x="1009195" y="3181546"/>
                  <a:pt x="1022158" y="3180389"/>
                  <a:pt x="1034473" y="3177310"/>
                </a:cubicBezTo>
                <a:cubicBezTo>
                  <a:pt x="1043709" y="3168073"/>
                  <a:pt x="1051314" y="3156846"/>
                  <a:pt x="1062182" y="3149600"/>
                </a:cubicBezTo>
                <a:cubicBezTo>
                  <a:pt x="1135943" y="3100425"/>
                  <a:pt x="1041290" y="3187300"/>
                  <a:pt x="1117600" y="3121891"/>
                </a:cubicBezTo>
                <a:cubicBezTo>
                  <a:pt x="1130823" y="3110557"/>
                  <a:pt x="1140612" y="3095396"/>
                  <a:pt x="1154545" y="3084946"/>
                </a:cubicBezTo>
                <a:cubicBezTo>
                  <a:pt x="1165560" y="3076685"/>
                  <a:pt x="1179536" y="3073304"/>
                  <a:pt x="1191491" y="3066473"/>
                </a:cubicBezTo>
                <a:cubicBezTo>
                  <a:pt x="1241625" y="3037825"/>
                  <a:pt x="1196106" y="3055698"/>
                  <a:pt x="1246909" y="3038764"/>
                </a:cubicBezTo>
                <a:cubicBezTo>
                  <a:pt x="1265382" y="3026449"/>
                  <a:pt x="1280557" y="3006173"/>
                  <a:pt x="1302327" y="3001819"/>
                </a:cubicBezTo>
                <a:cubicBezTo>
                  <a:pt x="1317721" y="2998740"/>
                  <a:pt x="1333363" y="2996713"/>
                  <a:pt x="1348509" y="2992582"/>
                </a:cubicBezTo>
                <a:cubicBezTo>
                  <a:pt x="1367295" y="2987459"/>
                  <a:pt x="1384461" y="2974585"/>
                  <a:pt x="1403927" y="2974110"/>
                </a:cubicBezTo>
                <a:lnTo>
                  <a:pt x="1782618" y="2964873"/>
                </a:lnTo>
                <a:cubicBezTo>
                  <a:pt x="1878060" y="2967952"/>
                  <a:pt x="1973618" y="2968502"/>
                  <a:pt x="2068945" y="2974110"/>
                </a:cubicBezTo>
                <a:cubicBezTo>
                  <a:pt x="2078664" y="2974682"/>
                  <a:pt x="2087209" y="2980985"/>
                  <a:pt x="2096654" y="2983346"/>
                </a:cubicBezTo>
                <a:cubicBezTo>
                  <a:pt x="2111884" y="2987153"/>
                  <a:pt x="2127606" y="2988774"/>
                  <a:pt x="2142836" y="2992582"/>
                </a:cubicBezTo>
                <a:cubicBezTo>
                  <a:pt x="2152281" y="2994943"/>
                  <a:pt x="2160922" y="3000339"/>
                  <a:pt x="2170545" y="3001819"/>
                </a:cubicBezTo>
                <a:cubicBezTo>
                  <a:pt x="2201127" y="3006524"/>
                  <a:pt x="2232157" y="3007638"/>
                  <a:pt x="2262909" y="3011055"/>
                </a:cubicBezTo>
                <a:cubicBezTo>
                  <a:pt x="2422845" y="3028825"/>
                  <a:pt x="2237316" y="3012638"/>
                  <a:pt x="2456873" y="3029528"/>
                </a:cubicBezTo>
                <a:cubicBezTo>
                  <a:pt x="2466109" y="3032607"/>
                  <a:pt x="2475189" y="3036202"/>
                  <a:pt x="2484582" y="3038764"/>
                </a:cubicBezTo>
                <a:cubicBezTo>
                  <a:pt x="2509076" y="3045444"/>
                  <a:pt x="2534387" y="3049209"/>
                  <a:pt x="2558473" y="3057237"/>
                </a:cubicBezTo>
                <a:cubicBezTo>
                  <a:pt x="2624910" y="3079382"/>
                  <a:pt x="2541944" y="3052514"/>
                  <a:pt x="2623127" y="3075710"/>
                </a:cubicBezTo>
                <a:cubicBezTo>
                  <a:pt x="2632488" y="3078385"/>
                  <a:pt x="2641198" y="3083569"/>
                  <a:pt x="2650836" y="3084946"/>
                </a:cubicBezTo>
                <a:cubicBezTo>
                  <a:pt x="2684501" y="3089755"/>
                  <a:pt x="2718569" y="3091103"/>
                  <a:pt x="2752436" y="3094182"/>
                </a:cubicBezTo>
                <a:cubicBezTo>
                  <a:pt x="2764751" y="3097261"/>
                  <a:pt x="2776688" y="3103419"/>
                  <a:pt x="2789382" y="3103419"/>
                </a:cubicBezTo>
                <a:cubicBezTo>
                  <a:pt x="3158635" y="3103419"/>
                  <a:pt x="3056739" y="3134371"/>
                  <a:pt x="3205018" y="3084946"/>
                </a:cubicBezTo>
                <a:cubicBezTo>
                  <a:pt x="3214254" y="3078788"/>
                  <a:pt x="3222798" y="3071437"/>
                  <a:pt x="3232727" y="3066473"/>
                </a:cubicBezTo>
                <a:cubicBezTo>
                  <a:pt x="3262449" y="3051612"/>
                  <a:pt x="3305679" y="3052775"/>
                  <a:pt x="3334327" y="3048000"/>
                </a:cubicBezTo>
                <a:cubicBezTo>
                  <a:pt x="3346849" y="3045913"/>
                  <a:pt x="3358958" y="3041843"/>
                  <a:pt x="3371273" y="3038764"/>
                </a:cubicBezTo>
                <a:cubicBezTo>
                  <a:pt x="3389746" y="3026449"/>
                  <a:pt x="3419671" y="3022881"/>
                  <a:pt x="3426691" y="3001819"/>
                </a:cubicBezTo>
                <a:cubicBezTo>
                  <a:pt x="3439437" y="2963579"/>
                  <a:pt x="3427826" y="2979511"/>
                  <a:pt x="3463636" y="2955637"/>
                </a:cubicBezTo>
                <a:cubicBezTo>
                  <a:pt x="3506740" y="2890983"/>
                  <a:pt x="3482109" y="2912534"/>
                  <a:pt x="3528291" y="2881746"/>
                </a:cubicBezTo>
                <a:cubicBezTo>
                  <a:pt x="3571394" y="2817092"/>
                  <a:pt x="3546763" y="2838643"/>
                  <a:pt x="3592945" y="2807855"/>
                </a:cubicBezTo>
                <a:cubicBezTo>
                  <a:pt x="3599103" y="2798619"/>
                  <a:pt x="3606454" y="2790075"/>
                  <a:pt x="3611418" y="2780146"/>
                </a:cubicBezTo>
                <a:cubicBezTo>
                  <a:pt x="3615772" y="2771438"/>
                  <a:pt x="3615824" y="2760890"/>
                  <a:pt x="3620654" y="2752437"/>
                </a:cubicBezTo>
                <a:cubicBezTo>
                  <a:pt x="3628291" y="2739071"/>
                  <a:pt x="3639127" y="2727806"/>
                  <a:pt x="3648363" y="2715491"/>
                </a:cubicBezTo>
                <a:lnTo>
                  <a:pt x="3676073" y="2632364"/>
                </a:lnTo>
                <a:cubicBezTo>
                  <a:pt x="3683612" y="2609748"/>
                  <a:pt x="3689513" y="2587687"/>
                  <a:pt x="3703782" y="2567710"/>
                </a:cubicBezTo>
                <a:cubicBezTo>
                  <a:pt x="3711374" y="2557081"/>
                  <a:pt x="3724478" y="2551020"/>
                  <a:pt x="3731491" y="2540000"/>
                </a:cubicBezTo>
                <a:cubicBezTo>
                  <a:pt x="3763448" y="2489782"/>
                  <a:pt x="3769413" y="2463180"/>
                  <a:pt x="3786909" y="2410691"/>
                </a:cubicBezTo>
                <a:cubicBezTo>
                  <a:pt x="3789988" y="2401455"/>
                  <a:pt x="3794236" y="2392529"/>
                  <a:pt x="3796145" y="2382982"/>
                </a:cubicBezTo>
                <a:cubicBezTo>
                  <a:pt x="3809201" y="2317706"/>
                  <a:pt x="3800418" y="2351693"/>
                  <a:pt x="3823854" y="2281382"/>
                </a:cubicBezTo>
                <a:lnTo>
                  <a:pt x="3823854" y="2281382"/>
                </a:lnTo>
                <a:lnTo>
                  <a:pt x="3842327" y="2207491"/>
                </a:lnTo>
                <a:cubicBezTo>
                  <a:pt x="3865909" y="1877331"/>
                  <a:pt x="3836680" y="2316609"/>
                  <a:pt x="3860800" y="1653310"/>
                </a:cubicBezTo>
                <a:cubicBezTo>
                  <a:pt x="3861813" y="1625449"/>
                  <a:pt x="3866351" y="1597817"/>
                  <a:pt x="3870036" y="1570182"/>
                </a:cubicBezTo>
                <a:cubicBezTo>
                  <a:pt x="3873376" y="1545131"/>
                  <a:pt x="3882707" y="1494691"/>
                  <a:pt x="3888509" y="1468582"/>
                </a:cubicBezTo>
                <a:cubicBezTo>
                  <a:pt x="3891263" y="1456190"/>
                  <a:pt x="3893288" y="1443523"/>
                  <a:pt x="3897745" y="1431637"/>
                </a:cubicBezTo>
                <a:cubicBezTo>
                  <a:pt x="3902580" y="1418745"/>
                  <a:pt x="3910060" y="1407006"/>
                  <a:pt x="3916218" y="1394691"/>
                </a:cubicBezTo>
                <a:cubicBezTo>
                  <a:pt x="3935440" y="1317801"/>
                  <a:pt x="3912034" y="1393821"/>
                  <a:pt x="3943927" y="1330037"/>
                </a:cubicBezTo>
                <a:cubicBezTo>
                  <a:pt x="3951342" y="1315208"/>
                  <a:pt x="3954985" y="1298684"/>
                  <a:pt x="3962400" y="1283855"/>
                </a:cubicBezTo>
                <a:cubicBezTo>
                  <a:pt x="3967364" y="1273926"/>
                  <a:pt x="3975366" y="1265784"/>
                  <a:pt x="3980873" y="1256146"/>
                </a:cubicBezTo>
                <a:cubicBezTo>
                  <a:pt x="4027747" y="1174116"/>
                  <a:pt x="3972811" y="1259000"/>
                  <a:pt x="4017818" y="1191491"/>
                </a:cubicBezTo>
                <a:cubicBezTo>
                  <a:pt x="4027974" y="1161022"/>
                  <a:pt x="4030800" y="1150735"/>
                  <a:pt x="4045527" y="1117600"/>
                </a:cubicBezTo>
                <a:cubicBezTo>
                  <a:pt x="4051119" y="1105018"/>
                  <a:pt x="4058408" y="1093237"/>
                  <a:pt x="4064000" y="1080655"/>
                </a:cubicBezTo>
                <a:cubicBezTo>
                  <a:pt x="4070734" y="1065504"/>
                  <a:pt x="4075525" y="1049527"/>
                  <a:pt x="4082473" y="1034473"/>
                </a:cubicBezTo>
                <a:cubicBezTo>
                  <a:pt x="4094013" y="1009470"/>
                  <a:pt x="4110710" y="986706"/>
                  <a:pt x="4119418" y="960582"/>
                </a:cubicBezTo>
                <a:cubicBezTo>
                  <a:pt x="4122497" y="951346"/>
                  <a:pt x="4125979" y="942234"/>
                  <a:pt x="4128654" y="932873"/>
                </a:cubicBezTo>
                <a:cubicBezTo>
                  <a:pt x="4132141" y="920667"/>
                  <a:pt x="4133434" y="907814"/>
                  <a:pt x="4137891" y="895928"/>
                </a:cubicBezTo>
                <a:cubicBezTo>
                  <a:pt x="4142726" y="883036"/>
                  <a:pt x="4149676" y="871018"/>
                  <a:pt x="4156363" y="858982"/>
                </a:cubicBezTo>
                <a:cubicBezTo>
                  <a:pt x="4178267" y="819554"/>
                  <a:pt x="4185930" y="814622"/>
                  <a:pt x="4202545" y="775855"/>
                </a:cubicBezTo>
                <a:cubicBezTo>
                  <a:pt x="4218923" y="737639"/>
                  <a:pt x="4204073" y="744465"/>
                  <a:pt x="4239491" y="701964"/>
                </a:cubicBezTo>
                <a:cubicBezTo>
                  <a:pt x="4259003" y="678550"/>
                  <a:pt x="4288464" y="663445"/>
                  <a:pt x="4304145" y="637310"/>
                </a:cubicBezTo>
                <a:cubicBezTo>
                  <a:pt x="4321946" y="607642"/>
                  <a:pt x="4348275" y="562099"/>
                  <a:pt x="4368800" y="535710"/>
                </a:cubicBezTo>
                <a:cubicBezTo>
                  <a:pt x="4376820" y="525399"/>
                  <a:pt x="4387273" y="517237"/>
                  <a:pt x="4396509" y="508000"/>
                </a:cubicBezTo>
                <a:cubicBezTo>
                  <a:pt x="4399588" y="498764"/>
                  <a:pt x="4400915" y="488744"/>
                  <a:pt x="4405745" y="480291"/>
                </a:cubicBezTo>
                <a:cubicBezTo>
                  <a:pt x="4413382" y="466925"/>
                  <a:pt x="4423099" y="454736"/>
                  <a:pt x="4433454" y="443346"/>
                </a:cubicBezTo>
                <a:cubicBezTo>
                  <a:pt x="4485852" y="385708"/>
                  <a:pt x="4491253" y="384176"/>
                  <a:pt x="4544291" y="341746"/>
                </a:cubicBezTo>
                <a:cubicBezTo>
                  <a:pt x="4565072" y="258618"/>
                  <a:pt x="4532745" y="341745"/>
                  <a:pt x="4590473" y="295564"/>
                </a:cubicBezTo>
                <a:cubicBezTo>
                  <a:pt x="4598076" y="289482"/>
                  <a:pt x="4592825" y="274739"/>
                  <a:pt x="4599709" y="267855"/>
                </a:cubicBezTo>
                <a:cubicBezTo>
                  <a:pt x="4606593" y="260971"/>
                  <a:pt x="4618182" y="261698"/>
                  <a:pt x="4627418" y="258619"/>
                </a:cubicBezTo>
                <a:cubicBezTo>
                  <a:pt x="4639733" y="249383"/>
                  <a:pt x="4655416" y="243436"/>
                  <a:pt x="4664363" y="230910"/>
                </a:cubicBezTo>
                <a:cubicBezTo>
                  <a:pt x="4671741" y="220580"/>
                  <a:pt x="4667302" y="204986"/>
                  <a:pt x="4673600" y="193964"/>
                </a:cubicBezTo>
                <a:cubicBezTo>
                  <a:pt x="4680081" y="182623"/>
                  <a:pt x="4692073" y="175491"/>
                  <a:pt x="4701309" y="166255"/>
                </a:cubicBezTo>
                <a:cubicBezTo>
                  <a:pt x="4724524" y="96608"/>
                  <a:pt x="4693208" y="182456"/>
                  <a:pt x="4729018" y="110837"/>
                </a:cubicBezTo>
                <a:cubicBezTo>
                  <a:pt x="4754014" y="60845"/>
                  <a:pt x="4711523" y="93656"/>
                  <a:pt x="4784436" y="36946"/>
                </a:cubicBezTo>
                <a:cubicBezTo>
                  <a:pt x="4885075" y="-41329"/>
                  <a:pt x="4776290" y="63567"/>
                  <a:pt x="4839854" y="0"/>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itle 1">
            <a:extLst>
              <a:ext uri="{FF2B5EF4-FFF2-40B4-BE49-F238E27FC236}">
                <a16:creationId xmlns:a16="http://schemas.microsoft.com/office/drawing/2014/main" id="{A3D8EF2E-1C19-49FA-8FD6-F2EB0BDE44EF}"/>
              </a:ext>
            </a:extLst>
          </p:cNvPr>
          <p:cNvSpPr txBox="1">
            <a:spLocks/>
          </p:cNvSpPr>
          <p:nvPr/>
        </p:nvSpPr>
        <p:spPr>
          <a:xfrm>
            <a:off x="4267200" y="1"/>
            <a:ext cx="7924800" cy="4572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2600" b="1" kern="1200">
                <a:solidFill>
                  <a:schemeClr val="tx1"/>
                </a:solidFill>
                <a:latin typeface="+mj-lt"/>
                <a:ea typeface="+mj-ea"/>
                <a:cs typeface="+mj-cs"/>
              </a:defRPr>
            </a:lvl1pPr>
          </a:lstStyle>
          <a:p>
            <a:r>
              <a:rPr lang="en-US" dirty="0"/>
              <a:t>Check that App is Filled Out Correctly</a:t>
            </a:r>
          </a:p>
        </p:txBody>
      </p:sp>
      <p:sp>
        <p:nvSpPr>
          <p:cNvPr id="10" name="Content Placeholder 2">
            <a:extLst>
              <a:ext uri="{FF2B5EF4-FFF2-40B4-BE49-F238E27FC236}">
                <a16:creationId xmlns:a16="http://schemas.microsoft.com/office/drawing/2014/main" id="{6FEFA05B-1BD8-4B29-B9D7-FDF6470DFEA5}"/>
              </a:ext>
            </a:extLst>
          </p:cNvPr>
          <p:cNvSpPr txBox="1">
            <a:spLocks/>
          </p:cNvSpPr>
          <p:nvPr/>
        </p:nvSpPr>
        <p:spPr>
          <a:xfrm>
            <a:off x="5689439" y="650483"/>
            <a:ext cx="6073312" cy="6207516"/>
          </a:xfrm>
          <a:prstGeom prst="rect">
            <a:avLst/>
          </a:prstGeom>
        </p:spPr>
        <p:txBody>
          <a:bodyPr vert="horz" lIns="91440" tIns="45720" rIns="91440" bIns="45720" rtlCol="0">
            <a:normAutofit lnSpcReduction="10000"/>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36900" indent="0" algn="ctr">
              <a:buNone/>
            </a:pPr>
            <a:r>
              <a:rPr lang="en-US" i="1" dirty="0"/>
              <a:t>GIS Project Sketch Tool </a:t>
            </a:r>
            <a:endParaRPr lang="en-US" dirty="0"/>
          </a:p>
          <a:p>
            <a:pPr marL="494100" indent="-457200"/>
            <a:r>
              <a:rPr lang="en-US" dirty="0"/>
              <a:t>CDGRS has been working to develop updated project sketch capability in the GIS</a:t>
            </a:r>
          </a:p>
          <a:p>
            <a:pPr marL="494100" indent="-457200"/>
            <a:r>
              <a:rPr lang="en-US" dirty="0"/>
              <a:t>Currently being tested and will be available to districts soon</a:t>
            </a:r>
          </a:p>
          <a:p>
            <a:pPr marL="494100" indent="-457200"/>
            <a:r>
              <a:rPr lang="en-US" dirty="0"/>
              <a:t>Includes:</a:t>
            </a:r>
          </a:p>
          <a:p>
            <a:pPr marL="894150" lvl="1" indent="-457200"/>
            <a:r>
              <a:rPr lang="en-US" dirty="0"/>
              <a:t>Draw on map to scale</a:t>
            </a:r>
          </a:p>
          <a:p>
            <a:pPr marL="894150" lvl="1" indent="-457200"/>
            <a:r>
              <a:rPr lang="en-US" dirty="0"/>
              <a:t>Stationing</a:t>
            </a:r>
          </a:p>
          <a:p>
            <a:pPr marL="894150" lvl="1" indent="-457200"/>
            <a:r>
              <a:rPr lang="en-US" dirty="0"/>
              <a:t>Standardized practices (pipe, underdrain, etc.)</a:t>
            </a:r>
          </a:p>
          <a:p>
            <a:pPr marL="894150" lvl="1" indent="-457200"/>
            <a:r>
              <a:rPr lang="en-US" dirty="0"/>
              <a:t>Can print and attach to grant app</a:t>
            </a:r>
          </a:p>
          <a:p>
            <a:pPr marL="436950" lvl="1" indent="0">
              <a:buNone/>
            </a:pPr>
            <a:endParaRPr lang="en-US" dirty="0"/>
          </a:p>
          <a:p>
            <a:endParaRPr lang="en-US" sz="2400" dirty="0"/>
          </a:p>
          <a:p>
            <a:endParaRPr lang="en-US" dirty="0"/>
          </a:p>
        </p:txBody>
      </p:sp>
      <p:pic>
        <p:nvPicPr>
          <p:cNvPr id="11" name="Picture 10">
            <a:extLst>
              <a:ext uri="{FF2B5EF4-FFF2-40B4-BE49-F238E27FC236}">
                <a16:creationId xmlns:a16="http://schemas.microsoft.com/office/drawing/2014/main" id="{A49985DD-8F98-E99D-C99B-7F97C02763F9}"/>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b="-1404"/>
          <a:stretch/>
        </p:blipFill>
        <p:spPr>
          <a:xfrm>
            <a:off x="119441" y="-31592"/>
            <a:ext cx="5204926" cy="6889591"/>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40121724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0">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0">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0">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0">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B491CC7A-7E96-4281-B684-BB45630D70B0}"/>
              </a:ext>
            </a:extLst>
          </p:cNvPr>
          <p:cNvSpPr txBox="1">
            <a:spLocks/>
          </p:cNvSpPr>
          <p:nvPr/>
        </p:nvSpPr>
        <p:spPr>
          <a:xfrm>
            <a:off x="252548" y="8390"/>
            <a:ext cx="3567612" cy="4572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2600" b="1" kern="1200">
                <a:solidFill>
                  <a:schemeClr val="tx1"/>
                </a:solidFill>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2000" b="1" i="0" u="none" strike="noStrike" kern="1200" cap="none" spc="0" normalizeH="0" baseline="0" noProof="0" dirty="0">
                <a:ln>
                  <a:noFill/>
                </a:ln>
                <a:solidFill>
                  <a:srgbClr val="FFFFCC"/>
                </a:solidFill>
                <a:effectLst/>
                <a:uLnTx/>
                <a:uFillTx/>
                <a:latin typeface="Calibri"/>
                <a:ea typeface="+mj-ea"/>
                <a:cs typeface="+mj-cs"/>
              </a:rPr>
              <a:t>Reviewing Grant Applications</a:t>
            </a:r>
          </a:p>
        </p:txBody>
      </p:sp>
      <p:sp>
        <p:nvSpPr>
          <p:cNvPr id="6" name="Title 1">
            <a:extLst>
              <a:ext uri="{FF2B5EF4-FFF2-40B4-BE49-F238E27FC236}">
                <a16:creationId xmlns:a16="http://schemas.microsoft.com/office/drawing/2014/main" id="{5882FD00-90ED-4DBC-8E9E-EDB42C2C0A63}"/>
              </a:ext>
            </a:extLst>
          </p:cNvPr>
          <p:cNvSpPr txBox="1">
            <a:spLocks/>
          </p:cNvSpPr>
          <p:nvPr/>
        </p:nvSpPr>
        <p:spPr>
          <a:xfrm>
            <a:off x="4267200" y="1"/>
            <a:ext cx="7924800" cy="4572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2600" b="1" kern="1200">
                <a:solidFill>
                  <a:schemeClr val="tx1"/>
                </a:solidFill>
                <a:latin typeface="+mj-lt"/>
                <a:ea typeface="+mj-ea"/>
                <a:cs typeface="+mj-cs"/>
              </a:defRPr>
            </a:lvl1pPr>
          </a:lstStyle>
          <a:p>
            <a:r>
              <a:rPr lang="en-US" dirty="0"/>
              <a:t>Submitted Applications</a:t>
            </a:r>
          </a:p>
        </p:txBody>
      </p:sp>
      <p:sp>
        <p:nvSpPr>
          <p:cNvPr id="11" name="Arrow: Right 10">
            <a:extLst>
              <a:ext uri="{FF2B5EF4-FFF2-40B4-BE49-F238E27FC236}">
                <a16:creationId xmlns:a16="http://schemas.microsoft.com/office/drawing/2014/main" id="{7003F8D0-668C-4070-8622-391D77AC1154}"/>
              </a:ext>
            </a:extLst>
          </p:cNvPr>
          <p:cNvSpPr/>
          <p:nvPr/>
        </p:nvSpPr>
        <p:spPr>
          <a:xfrm>
            <a:off x="2407209" y="1311228"/>
            <a:ext cx="1107440" cy="60452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1" name="Group 20">
            <a:extLst>
              <a:ext uri="{FF2B5EF4-FFF2-40B4-BE49-F238E27FC236}">
                <a16:creationId xmlns:a16="http://schemas.microsoft.com/office/drawing/2014/main" id="{4A99742A-48B9-4831-AA0A-52F82B3CD50F}"/>
              </a:ext>
            </a:extLst>
          </p:cNvPr>
          <p:cNvGrpSpPr/>
          <p:nvPr/>
        </p:nvGrpSpPr>
        <p:grpSpPr>
          <a:xfrm>
            <a:off x="3820160" y="742012"/>
            <a:ext cx="4053840" cy="2167492"/>
            <a:chOff x="3307080" y="827519"/>
            <a:chExt cx="4053840" cy="2167492"/>
          </a:xfrm>
        </p:grpSpPr>
        <p:pic>
          <p:nvPicPr>
            <p:cNvPr id="12" name="Picture 11">
              <a:extLst>
                <a:ext uri="{FF2B5EF4-FFF2-40B4-BE49-F238E27FC236}">
                  <a16:creationId xmlns:a16="http://schemas.microsoft.com/office/drawing/2014/main" id="{2EBABC5C-D4FC-45CA-B662-7F031E76A951}"/>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820160" y="827519"/>
              <a:ext cx="2871802" cy="1670867"/>
            </a:xfrm>
            <a:prstGeom prst="rect">
              <a:avLst/>
            </a:prstGeom>
          </p:spPr>
        </p:pic>
        <p:sp>
          <p:nvSpPr>
            <p:cNvPr id="13" name="TextBox 12">
              <a:extLst>
                <a:ext uri="{FF2B5EF4-FFF2-40B4-BE49-F238E27FC236}">
                  <a16:creationId xmlns:a16="http://schemas.microsoft.com/office/drawing/2014/main" id="{CAEBFBFB-646B-4F51-AAC4-4E8706ED227E}"/>
                </a:ext>
              </a:extLst>
            </p:cNvPr>
            <p:cNvSpPr txBox="1"/>
            <p:nvPr/>
          </p:nvSpPr>
          <p:spPr>
            <a:xfrm>
              <a:off x="3307080" y="2533346"/>
              <a:ext cx="4053840" cy="461665"/>
            </a:xfrm>
            <a:prstGeom prst="rect">
              <a:avLst/>
            </a:prstGeom>
            <a:noFill/>
          </p:spPr>
          <p:txBody>
            <a:bodyPr wrap="square" rtlCol="0">
              <a:spAutoFit/>
            </a:bodyPr>
            <a:lstStyle/>
            <a:p>
              <a:r>
                <a:rPr lang="en-US" sz="2400" b="1" dirty="0"/>
                <a:t>County Conservation District</a:t>
              </a:r>
            </a:p>
          </p:txBody>
        </p:sp>
      </p:grpSp>
      <p:grpSp>
        <p:nvGrpSpPr>
          <p:cNvPr id="34" name="Group 33">
            <a:extLst>
              <a:ext uri="{FF2B5EF4-FFF2-40B4-BE49-F238E27FC236}">
                <a16:creationId xmlns:a16="http://schemas.microsoft.com/office/drawing/2014/main" id="{48C82D4E-054E-4F9B-AEDC-DB702CF5096A}"/>
              </a:ext>
            </a:extLst>
          </p:cNvPr>
          <p:cNvGrpSpPr/>
          <p:nvPr/>
        </p:nvGrpSpPr>
        <p:grpSpPr>
          <a:xfrm>
            <a:off x="8507143" y="635193"/>
            <a:ext cx="3365029" cy="2251575"/>
            <a:chOff x="7805384" y="605601"/>
            <a:chExt cx="3365029" cy="2251575"/>
          </a:xfrm>
        </p:grpSpPr>
        <p:pic>
          <p:nvPicPr>
            <p:cNvPr id="16" name="Graphic 15" descr="Boardroom">
              <a:extLst>
                <a:ext uri="{FF2B5EF4-FFF2-40B4-BE49-F238E27FC236}">
                  <a16:creationId xmlns:a16="http://schemas.microsoft.com/office/drawing/2014/main" id="{F2CE58EB-4606-4BF8-9D8F-93A79AB39BAD}"/>
                </a:ext>
              </a:extLst>
            </p:cNvPr>
            <p:cNvPicPr>
              <a:picLocks noChangeAspect="1"/>
            </p:cNvPicPr>
            <p:nvPr/>
          </p:nvPicPr>
          <p:blipFill>
            <a:blip r:embed="rId4">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8586311" y="605601"/>
              <a:ext cx="1940560" cy="1940560"/>
            </a:xfrm>
            <a:prstGeom prst="rect">
              <a:avLst/>
            </a:prstGeom>
          </p:spPr>
        </p:pic>
        <p:sp>
          <p:nvSpPr>
            <p:cNvPr id="19" name="TextBox 18">
              <a:extLst>
                <a:ext uri="{FF2B5EF4-FFF2-40B4-BE49-F238E27FC236}">
                  <a16:creationId xmlns:a16="http://schemas.microsoft.com/office/drawing/2014/main" id="{6052CD05-536C-4946-9955-0A7E333FA9A5}"/>
                </a:ext>
              </a:extLst>
            </p:cNvPr>
            <p:cNvSpPr txBox="1"/>
            <p:nvPr/>
          </p:nvSpPr>
          <p:spPr>
            <a:xfrm>
              <a:off x="7805384" y="2395511"/>
              <a:ext cx="3365029" cy="461665"/>
            </a:xfrm>
            <a:prstGeom prst="rect">
              <a:avLst/>
            </a:prstGeom>
            <a:noFill/>
          </p:spPr>
          <p:txBody>
            <a:bodyPr wrap="square" rtlCol="0">
              <a:spAutoFit/>
            </a:bodyPr>
            <a:lstStyle/>
            <a:p>
              <a:r>
                <a:rPr lang="en-US" sz="2400" b="1" dirty="0"/>
                <a:t>Quality Assurance Board</a:t>
              </a:r>
            </a:p>
          </p:txBody>
        </p:sp>
      </p:grpSp>
      <p:grpSp>
        <p:nvGrpSpPr>
          <p:cNvPr id="23" name="Group 22">
            <a:extLst>
              <a:ext uri="{FF2B5EF4-FFF2-40B4-BE49-F238E27FC236}">
                <a16:creationId xmlns:a16="http://schemas.microsoft.com/office/drawing/2014/main" id="{25698D82-437C-4E94-86C4-0285508210F5}"/>
              </a:ext>
            </a:extLst>
          </p:cNvPr>
          <p:cNvGrpSpPr/>
          <p:nvPr/>
        </p:nvGrpSpPr>
        <p:grpSpPr>
          <a:xfrm>
            <a:off x="9366321" y="4293626"/>
            <a:ext cx="2120762" cy="2146644"/>
            <a:chOff x="9023558" y="4486721"/>
            <a:chExt cx="2120762" cy="2146644"/>
          </a:xfrm>
        </p:grpSpPr>
        <p:pic>
          <p:nvPicPr>
            <p:cNvPr id="18" name="Graphic 17" descr="Meeting">
              <a:extLst>
                <a:ext uri="{FF2B5EF4-FFF2-40B4-BE49-F238E27FC236}">
                  <a16:creationId xmlns:a16="http://schemas.microsoft.com/office/drawing/2014/main" id="{B87B0E8A-50DE-42A0-B04E-501F2F621E25}"/>
                </a:ext>
              </a:extLst>
            </p:cNvPr>
            <p:cNvPicPr>
              <a:picLocks noChangeAspect="1"/>
            </p:cNvPicPr>
            <p:nvPr/>
          </p:nvPicPr>
          <p:blipFill>
            <a:blip r:embed="rId6">
              <a:extLst>
                <a:ext uri="{28A0092B-C50C-407E-A947-70E740481C1C}">
                  <a14:useLocalDpi xmlns:a14="http://schemas.microsoft.com/office/drawing/2010/main"/>
                </a:ext>
                <a:ext uri="{96DAC541-7B7A-43D3-8B79-37D633B846F1}">
                  <asvg:svgBlip xmlns:asvg="http://schemas.microsoft.com/office/drawing/2016/SVG/main" r:embed="rId7"/>
                </a:ext>
              </a:extLst>
            </a:blip>
            <a:stretch>
              <a:fillRect/>
            </a:stretch>
          </p:blipFill>
          <p:spPr>
            <a:xfrm>
              <a:off x="9259779" y="4486721"/>
              <a:ext cx="1648320" cy="1648320"/>
            </a:xfrm>
            <a:prstGeom prst="rect">
              <a:avLst/>
            </a:prstGeom>
          </p:spPr>
        </p:pic>
        <p:sp>
          <p:nvSpPr>
            <p:cNvPr id="20" name="TextBox 19">
              <a:extLst>
                <a:ext uri="{FF2B5EF4-FFF2-40B4-BE49-F238E27FC236}">
                  <a16:creationId xmlns:a16="http://schemas.microsoft.com/office/drawing/2014/main" id="{0A58F5B5-6321-4AB4-8934-6F670362DEDF}"/>
                </a:ext>
              </a:extLst>
            </p:cNvPr>
            <p:cNvSpPr txBox="1"/>
            <p:nvPr/>
          </p:nvSpPr>
          <p:spPr>
            <a:xfrm>
              <a:off x="9023558" y="5802368"/>
              <a:ext cx="2120762" cy="830997"/>
            </a:xfrm>
            <a:prstGeom prst="rect">
              <a:avLst/>
            </a:prstGeom>
            <a:noFill/>
          </p:spPr>
          <p:txBody>
            <a:bodyPr wrap="square" rtlCol="0">
              <a:spAutoFit/>
            </a:bodyPr>
            <a:lstStyle/>
            <a:p>
              <a:pPr algn="ctr"/>
              <a:r>
                <a:rPr lang="en-US" sz="2400" b="1" dirty="0"/>
                <a:t>Conservation District Board</a:t>
              </a:r>
            </a:p>
          </p:txBody>
        </p:sp>
      </p:grpSp>
      <p:sp>
        <p:nvSpPr>
          <p:cNvPr id="22" name="Arrow: Right 21">
            <a:extLst>
              <a:ext uri="{FF2B5EF4-FFF2-40B4-BE49-F238E27FC236}">
                <a16:creationId xmlns:a16="http://schemas.microsoft.com/office/drawing/2014/main" id="{9AAFDF9B-EC58-4FC2-94E9-23229B5C028D}"/>
              </a:ext>
            </a:extLst>
          </p:cNvPr>
          <p:cNvSpPr/>
          <p:nvPr/>
        </p:nvSpPr>
        <p:spPr>
          <a:xfrm rot="5400000">
            <a:off x="9855155" y="3499128"/>
            <a:ext cx="1107440" cy="60452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Arrow: Right 23">
            <a:extLst>
              <a:ext uri="{FF2B5EF4-FFF2-40B4-BE49-F238E27FC236}">
                <a16:creationId xmlns:a16="http://schemas.microsoft.com/office/drawing/2014/main" id="{71E877F5-39C6-42CA-B681-75A11AE71395}"/>
              </a:ext>
            </a:extLst>
          </p:cNvPr>
          <p:cNvSpPr/>
          <p:nvPr/>
        </p:nvSpPr>
        <p:spPr>
          <a:xfrm rot="10800000">
            <a:off x="7977072" y="5033581"/>
            <a:ext cx="1107440" cy="60452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7" name="Group 26">
            <a:extLst>
              <a:ext uri="{FF2B5EF4-FFF2-40B4-BE49-F238E27FC236}">
                <a16:creationId xmlns:a16="http://schemas.microsoft.com/office/drawing/2014/main" id="{63325EFB-9B2A-489A-BD13-C49B290DFF36}"/>
              </a:ext>
            </a:extLst>
          </p:cNvPr>
          <p:cNvGrpSpPr/>
          <p:nvPr/>
        </p:nvGrpSpPr>
        <p:grpSpPr>
          <a:xfrm>
            <a:off x="4044564" y="4470888"/>
            <a:ext cx="4053840" cy="2076682"/>
            <a:chOff x="3821805" y="4289190"/>
            <a:chExt cx="4053840" cy="2076682"/>
          </a:xfrm>
        </p:grpSpPr>
        <p:pic>
          <p:nvPicPr>
            <p:cNvPr id="25" name="Picture 24">
              <a:extLst>
                <a:ext uri="{FF2B5EF4-FFF2-40B4-BE49-F238E27FC236}">
                  <a16:creationId xmlns:a16="http://schemas.microsoft.com/office/drawing/2014/main" id="{AAF3441E-8C7A-42A4-A21D-CD31426B2E2E}"/>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4286150" y="4289190"/>
              <a:ext cx="2753966" cy="1520884"/>
            </a:xfrm>
            <a:prstGeom prst="rect">
              <a:avLst/>
            </a:prstGeom>
          </p:spPr>
        </p:pic>
        <p:sp>
          <p:nvSpPr>
            <p:cNvPr id="26" name="TextBox 25">
              <a:extLst>
                <a:ext uri="{FF2B5EF4-FFF2-40B4-BE49-F238E27FC236}">
                  <a16:creationId xmlns:a16="http://schemas.microsoft.com/office/drawing/2014/main" id="{45CB63DB-424B-4E8C-AD51-E34D77E32636}"/>
                </a:ext>
              </a:extLst>
            </p:cNvPr>
            <p:cNvSpPr txBox="1"/>
            <p:nvPr/>
          </p:nvSpPr>
          <p:spPr>
            <a:xfrm>
              <a:off x="3821805" y="5904207"/>
              <a:ext cx="4053840" cy="461665"/>
            </a:xfrm>
            <a:prstGeom prst="rect">
              <a:avLst/>
            </a:prstGeom>
            <a:noFill/>
          </p:spPr>
          <p:txBody>
            <a:bodyPr wrap="square" rtlCol="0">
              <a:spAutoFit/>
            </a:bodyPr>
            <a:lstStyle/>
            <a:p>
              <a:r>
                <a:rPr lang="en-US" sz="2400" b="1" dirty="0"/>
                <a:t>County Conservation District</a:t>
              </a:r>
            </a:p>
          </p:txBody>
        </p:sp>
      </p:grpSp>
      <p:sp>
        <p:nvSpPr>
          <p:cNvPr id="28" name="Arrow: Right 27">
            <a:extLst>
              <a:ext uri="{FF2B5EF4-FFF2-40B4-BE49-F238E27FC236}">
                <a16:creationId xmlns:a16="http://schemas.microsoft.com/office/drawing/2014/main" id="{D000735D-24B8-4AC6-80C6-28A6F5735F98}"/>
              </a:ext>
            </a:extLst>
          </p:cNvPr>
          <p:cNvSpPr/>
          <p:nvPr/>
        </p:nvSpPr>
        <p:spPr>
          <a:xfrm rot="10800000">
            <a:off x="2456300" y="4942252"/>
            <a:ext cx="1107440" cy="60452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1" name="Group 30">
            <a:extLst>
              <a:ext uri="{FF2B5EF4-FFF2-40B4-BE49-F238E27FC236}">
                <a16:creationId xmlns:a16="http://schemas.microsoft.com/office/drawing/2014/main" id="{3483BF0B-B103-4D92-9965-0597F08D0F57}"/>
              </a:ext>
            </a:extLst>
          </p:cNvPr>
          <p:cNvGrpSpPr/>
          <p:nvPr/>
        </p:nvGrpSpPr>
        <p:grpSpPr>
          <a:xfrm>
            <a:off x="24674" y="547978"/>
            <a:ext cx="2465762" cy="2699690"/>
            <a:chOff x="24674" y="547978"/>
            <a:chExt cx="2465762" cy="2699690"/>
          </a:xfrm>
        </p:grpSpPr>
        <p:pic>
          <p:nvPicPr>
            <p:cNvPr id="10" name="Picture 9">
              <a:extLst>
                <a:ext uri="{FF2B5EF4-FFF2-40B4-BE49-F238E27FC236}">
                  <a16:creationId xmlns:a16="http://schemas.microsoft.com/office/drawing/2014/main" id="{A2A4B63C-0CD1-47FC-8790-28363652725F}"/>
                </a:ext>
              </a:extLst>
            </p:cNvPr>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296835" y="547978"/>
              <a:ext cx="1723199" cy="2238025"/>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30" name="TextBox 29">
              <a:extLst>
                <a:ext uri="{FF2B5EF4-FFF2-40B4-BE49-F238E27FC236}">
                  <a16:creationId xmlns:a16="http://schemas.microsoft.com/office/drawing/2014/main" id="{24D7AD67-440E-47CD-AE23-B280315C58B0}"/>
                </a:ext>
              </a:extLst>
            </p:cNvPr>
            <p:cNvSpPr txBox="1"/>
            <p:nvPr/>
          </p:nvSpPr>
          <p:spPr>
            <a:xfrm>
              <a:off x="24674" y="2786003"/>
              <a:ext cx="2465762" cy="461665"/>
            </a:xfrm>
            <a:prstGeom prst="rect">
              <a:avLst/>
            </a:prstGeom>
            <a:noFill/>
          </p:spPr>
          <p:txBody>
            <a:bodyPr wrap="square" rtlCol="0">
              <a:spAutoFit/>
            </a:bodyPr>
            <a:lstStyle/>
            <a:p>
              <a:r>
                <a:rPr lang="en-US" sz="2400" b="1" dirty="0"/>
                <a:t>Grant Application</a:t>
              </a:r>
            </a:p>
          </p:txBody>
        </p:sp>
      </p:grpSp>
      <p:grpSp>
        <p:nvGrpSpPr>
          <p:cNvPr id="33" name="Group 32">
            <a:extLst>
              <a:ext uri="{FF2B5EF4-FFF2-40B4-BE49-F238E27FC236}">
                <a16:creationId xmlns:a16="http://schemas.microsoft.com/office/drawing/2014/main" id="{D6623B5B-3782-4C04-A2A5-5AF4EDAF8A0D}"/>
              </a:ext>
            </a:extLst>
          </p:cNvPr>
          <p:cNvGrpSpPr/>
          <p:nvPr/>
        </p:nvGrpSpPr>
        <p:grpSpPr>
          <a:xfrm>
            <a:off x="382266" y="3806529"/>
            <a:ext cx="1654088" cy="2994927"/>
            <a:chOff x="590301" y="3681942"/>
            <a:chExt cx="1654088" cy="2994927"/>
          </a:xfrm>
        </p:grpSpPr>
        <p:pic>
          <p:nvPicPr>
            <p:cNvPr id="29" name="Picture 28">
              <a:extLst>
                <a:ext uri="{FF2B5EF4-FFF2-40B4-BE49-F238E27FC236}">
                  <a16:creationId xmlns:a16="http://schemas.microsoft.com/office/drawing/2014/main" id="{032A3690-4A27-402A-B6CB-89C6D7241875}"/>
                </a:ext>
              </a:extLst>
            </p:cNvPr>
            <p:cNvPicPr>
              <a:picLocks noChangeAspect="1"/>
            </p:cNvPicPr>
            <p:nvPr/>
          </p:nvPicPr>
          <p:blipFill>
            <a:blip r:embed="rId10" cstate="email">
              <a:extLst>
                <a:ext uri="{28A0092B-C50C-407E-A947-70E740481C1C}">
                  <a14:useLocalDpi xmlns:a14="http://schemas.microsoft.com/office/drawing/2010/main"/>
                </a:ext>
              </a:extLst>
            </a:blip>
            <a:stretch>
              <a:fillRect/>
            </a:stretch>
          </p:blipFill>
          <p:spPr>
            <a:xfrm>
              <a:off x="590301" y="3681942"/>
              <a:ext cx="1654088" cy="2454105"/>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32" name="TextBox 31">
              <a:extLst>
                <a:ext uri="{FF2B5EF4-FFF2-40B4-BE49-F238E27FC236}">
                  <a16:creationId xmlns:a16="http://schemas.microsoft.com/office/drawing/2014/main" id="{C85CC220-AF0F-4268-B0C0-A6E79F816D8C}"/>
                </a:ext>
              </a:extLst>
            </p:cNvPr>
            <p:cNvSpPr txBox="1"/>
            <p:nvPr/>
          </p:nvSpPr>
          <p:spPr>
            <a:xfrm>
              <a:off x="791815" y="6215204"/>
              <a:ext cx="1322874" cy="461665"/>
            </a:xfrm>
            <a:prstGeom prst="rect">
              <a:avLst/>
            </a:prstGeom>
            <a:noFill/>
          </p:spPr>
          <p:txBody>
            <a:bodyPr wrap="square" rtlCol="0">
              <a:spAutoFit/>
            </a:bodyPr>
            <a:lstStyle/>
            <a:p>
              <a:r>
                <a:rPr lang="en-US" sz="2400" b="1" dirty="0"/>
                <a:t>Contract</a:t>
              </a:r>
            </a:p>
          </p:txBody>
        </p:sp>
      </p:grpSp>
      <p:sp>
        <p:nvSpPr>
          <p:cNvPr id="35" name="Arrow: Right 34">
            <a:extLst>
              <a:ext uri="{FF2B5EF4-FFF2-40B4-BE49-F238E27FC236}">
                <a16:creationId xmlns:a16="http://schemas.microsoft.com/office/drawing/2014/main" id="{E4E37669-5305-4733-B565-30140355D0F1}"/>
              </a:ext>
            </a:extLst>
          </p:cNvPr>
          <p:cNvSpPr/>
          <p:nvPr/>
        </p:nvSpPr>
        <p:spPr>
          <a:xfrm>
            <a:off x="7906836" y="1311228"/>
            <a:ext cx="1107440" cy="60452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612943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1"/>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4"/>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2"/>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23"/>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24"/>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27"/>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28"/>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3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22" grpId="0" animBg="1"/>
      <p:bldP spid="24" grpId="0" animBg="1"/>
      <p:bldP spid="28" grpId="0" animBg="1"/>
      <p:bldP spid="35"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347825EB-AEC6-4FF6-82D4-D22780E4CE68}"/>
              </a:ext>
            </a:extLst>
          </p:cNvPr>
          <p:cNvSpPr/>
          <p:nvPr/>
        </p:nvSpPr>
        <p:spPr>
          <a:xfrm>
            <a:off x="557350" y="4922794"/>
            <a:ext cx="2847975" cy="1907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Content Placeholder 2">
            <a:extLst>
              <a:ext uri="{FF2B5EF4-FFF2-40B4-BE49-F238E27FC236}">
                <a16:creationId xmlns:a16="http://schemas.microsoft.com/office/drawing/2014/main" id="{B21B6EA8-1218-4F19-9ECD-4C57B6DF02F5}"/>
              </a:ext>
            </a:extLst>
          </p:cNvPr>
          <p:cNvSpPr txBox="1">
            <a:spLocks/>
          </p:cNvSpPr>
          <p:nvPr/>
        </p:nvSpPr>
        <p:spPr>
          <a:xfrm>
            <a:off x="8379592" y="2194975"/>
            <a:ext cx="3709849" cy="2905124"/>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36900" indent="0" algn="ctr">
              <a:buNone/>
            </a:pPr>
            <a:r>
              <a:rPr lang="en-US" dirty="0"/>
              <a:t>Engineered drawings are not required for the DGLVR grant application, but can be included</a:t>
            </a:r>
          </a:p>
          <a:p>
            <a:endParaRPr lang="en-US" sz="2400" dirty="0"/>
          </a:p>
          <a:p>
            <a:endParaRPr lang="en-US" dirty="0"/>
          </a:p>
        </p:txBody>
      </p:sp>
      <p:pic>
        <p:nvPicPr>
          <p:cNvPr id="18" name="Picture 17" descr="Diagram, engineering drawing&#10;&#10;Description automatically generated">
            <a:extLst>
              <a:ext uri="{FF2B5EF4-FFF2-40B4-BE49-F238E27FC236}">
                <a16:creationId xmlns:a16="http://schemas.microsoft.com/office/drawing/2014/main" id="{6F2B5E40-6E51-447A-8662-78576F65AF40}"/>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18872" y="595565"/>
            <a:ext cx="8296656" cy="5858256"/>
          </a:xfrm>
          <a:prstGeom prst="rect">
            <a:avLst/>
          </a:prstGeom>
        </p:spPr>
      </p:pic>
      <p:sp>
        <p:nvSpPr>
          <p:cNvPr id="9" name="Title 1">
            <a:extLst>
              <a:ext uri="{FF2B5EF4-FFF2-40B4-BE49-F238E27FC236}">
                <a16:creationId xmlns:a16="http://schemas.microsoft.com/office/drawing/2014/main" id="{93841F52-02AA-47ED-BFEB-B808F3DB6BBA}"/>
              </a:ext>
            </a:extLst>
          </p:cNvPr>
          <p:cNvSpPr txBox="1">
            <a:spLocks/>
          </p:cNvSpPr>
          <p:nvPr/>
        </p:nvSpPr>
        <p:spPr>
          <a:xfrm>
            <a:off x="4267200" y="1"/>
            <a:ext cx="7924800" cy="4572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2600" b="1" kern="1200">
                <a:solidFill>
                  <a:schemeClr val="tx1"/>
                </a:solidFill>
                <a:latin typeface="+mj-lt"/>
                <a:ea typeface="+mj-ea"/>
                <a:cs typeface="+mj-cs"/>
              </a:defRPr>
            </a:lvl1pPr>
          </a:lstStyle>
          <a:p>
            <a:r>
              <a:rPr lang="en-US" dirty="0"/>
              <a:t>Check that App is Filled Out Correctly</a:t>
            </a:r>
          </a:p>
        </p:txBody>
      </p:sp>
      <p:sp>
        <p:nvSpPr>
          <p:cNvPr id="7" name="Title 1">
            <a:extLst>
              <a:ext uri="{FF2B5EF4-FFF2-40B4-BE49-F238E27FC236}">
                <a16:creationId xmlns:a16="http://schemas.microsoft.com/office/drawing/2014/main" id="{1B568A6B-A657-4B4A-B609-D31922391B17}"/>
              </a:ext>
            </a:extLst>
          </p:cNvPr>
          <p:cNvSpPr txBox="1">
            <a:spLocks/>
          </p:cNvSpPr>
          <p:nvPr/>
        </p:nvSpPr>
        <p:spPr>
          <a:xfrm>
            <a:off x="252548" y="8390"/>
            <a:ext cx="3547292" cy="4572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2600" b="1" kern="1200">
                <a:solidFill>
                  <a:schemeClr val="tx1"/>
                </a:solidFill>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2000" b="1" i="0" u="none" strike="noStrike" kern="1200" cap="none" spc="0" normalizeH="0" baseline="0" noProof="0" dirty="0">
                <a:ln>
                  <a:noFill/>
                </a:ln>
                <a:solidFill>
                  <a:srgbClr val="FFFFCC"/>
                </a:solidFill>
                <a:effectLst/>
                <a:uLnTx/>
                <a:uFillTx/>
                <a:latin typeface="Calibri"/>
                <a:ea typeface="+mj-ea"/>
                <a:cs typeface="+mj-cs"/>
              </a:rPr>
              <a:t>Reviewing Grant Applications</a:t>
            </a:r>
          </a:p>
        </p:txBody>
      </p:sp>
    </p:spTree>
    <p:extLst>
      <p:ext uri="{BB962C8B-B14F-4D97-AF65-F5344CB8AC3E}">
        <p14:creationId xmlns:p14="http://schemas.microsoft.com/office/powerpoint/2010/main" val="401161070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23828" y="570349"/>
            <a:ext cx="3264091" cy="1014230"/>
          </a:xfrm>
        </p:spPr>
        <p:txBody>
          <a:bodyPr>
            <a:normAutofit fontScale="92500"/>
          </a:bodyPr>
          <a:lstStyle/>
          <a:p>
            <a:pPr marL="114300" indent="0" algn="ctr">
              <a:spcBef>
                <a:spcPts val="600"/>
              </a:spcBef>
              <a:buNone/>
            </a:pPr>
            <a:r>
              <a:rPr lang="en-US" sz="2800" dirty="0"/>
              <a:t>DGLVR Program Grant Application Form</a:t>
            </a:r>
          </a:p>
        </p:txBody>
      </p:sp>
      <p:sp>
        <p:nvSpPr>
          <p:cNvPr id="4" name="Title 1">
            <a:extLst>
              <a:ext uri="{FF2B5EF4-FFF2-40B4-BE49-F238E27FC236}">
                <a16:creationId xmlns:a16="http://schemas.microsoft.com/office/drawing/2014/main" id="{B491CC7A-7E96-4281-B684-BB45630D70B0}"/>
              </a:ext>
            </a:extLst>
          </p:cNvPr>
          <p:cNvSpPr txBox="1">
            <a:spLocks/>
          </p:cNvSpPr>
          <p:nvPr/>
        </p:nvSpPr>
        <p:spPr>
          <a:xfrm>
            <a:off x="252548" y="8390"/>
            <a:ext cx="3547292" cy="4572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2600" b="1" kern="1200">
                <a:solidFill>
                  <a:schemeClr val="tx1"/>
                </a:solidFill>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2000" b="1" i="0" u="none" strike="noStrike" kern="1200" cap="none" spc="0" normalizeH="0" baseline="0" noProof="0" dirty="0">
                <a:ln>
                  <a:noFill/>
                </a:ln>
                <a:solidFill>
                  <a:srgbClr val="FFFFCC"/>
                </a:solidFill>
                <a:effectLst/>
                <a:uLnTx/>
                <a:uFillTx/>
                <a:latin typeface="Calibri"/>
                <a:ea typeface="+mj-ea"/>
                <a:cs typeface="+mj-cs"/>
              </a:rPr>
              <a:t>Reviewing Grant Applications</a:t>
            </a:r>
          </a:p>
        </p:txBody>
      </p:sp>
      <p:sp>
        <p:nvSpPr>
          <p:cNvPr id="6" name="Title 1">
            <a:extLst>
              <a:ext uri="{FF2B5EF4-FFF2-40B4-BE49-F238E27FC236}">
                <a16:creationId xmlns:a16="http://schemas.microsoft.com/office/drawing/2014/main" id="{5882FD00-90ED-4DBC-8E9E-EDB42C2C0A63}"/>
              </a:ext>
            </a:extLst>
          </p:cNvPr>
          <p:cNvSpPr txBox="1">
            <a:spLocks/>
          </p:cNvSpPr>
          <p:nvPr/>
        </p:nvSpPr>
        <p:spPr>
          <a:xfrm>
            <a:off x="4267200" y="1"/>
            <a:ext cx="7924800" cy="4572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2600" b="1" kern="1200">
                <a:solidFill>
                  <a:schemeClr val="tx1"/>
                </a:solidFill>
                <a:latin typeface="+mj-lt"/>
                <a:ea typeface="+mj-ea"/>
                <a:cs typeface="+mj-cs"/>
              </a:defRPr>
            </a:lvl1pPr>
          </a:lstStyle>
          <a:p>
            <a:r>
              <a:rPr lang="en-US" dirty="0"/>
              <a:t>Check that App is Filled Out Correctly</a:t>
            </a:r>
          </a:p>
        </p:txBody>
      </p:sp>
      <p:pic>
        <p:nvPicPr>
          <p:cNvPr id="2" name="Picture 1">
            <a:extLst>
              <a:ext uri="{FF2B5EF4-FFF2-40B4-BE49-F238E27FC236}">
                <a16:creationId xmlns:a16="http://schemas.microsoft.com/office/drawing/2014/main" id="{5F84EF4A-39B6-43AC-A507-BC0BC568B533}"/>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53169" y="1611835"/>
            <a:ext cx="2193996" cy="2839087"/>
          </a:xfrm>
          <a:prstGeom prst="rect">
            <a:avLst/>
          </a:prstGeom>
          <a:ln>
            <a:noFill/>
          </a:ln>
          <a:effectLst>
            <a:outerShdw blurRad="292100" dist="139700" dir="2700000" algn="tl" rotWithShape="0">
              <a:srgbClr val="333333">
                <a:alpha val="65000"/>
              </a:srgbClr>
            </a:outerShdw>
          </a:effectLst>
        </p:spPr>
      </p:pic>
      <p:pic>
        <p:nvPicPr>
          <p:cNvPr id="5" name="Picture 4">
            <a:extLst>
              <a:ext uri="{FF2B5EF4-FFF2-40B4-BE49-F238E27FC236}">
                <a16:creationId xmlns:a16="http://schemas.microsoft.com/office/drawing/2014/main" id="{B0B984B3-14A6-462F-BCB9-8B6D72A3CBDB}"/>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5571256" y="1400889"/>
            <a:ext cx="2292593" cy="2920115"/>
          </a:xfrm>
          <a:prstGeom prst="rect">
            <a:avLst/>
          </a:prstGeom>
          <a:ln>
            <a:noFill/>
          </a:ln>
          <a:effectLst>
            <a:outerShdw blurRad="292100" dist="139700" dir="2700000" algn="tl" rotWithShape="0">
              <a:srgbClr val="333333">
                <a:alpha val="65000"/>
              </a:srgbClr>
            </a:outerShdw>
          </a:effectLst>
        </p:spPr>
      </p:pic>
      <p:sp>
        <p:nvSpPr>
          <p:cNvPr id="7" name="Subtitle 2">
            <a:extLst>
              <a:ext uri="{FF2B5EF4-FFF2-40B4-BE49-F238E27FC236}">
                <a16:creationId xmlns:a16="http://schemas.microsoft.com/office/drawing/2014/main" id="{06F2651C-FFDC-45F4-A8F0-D905C03DCC57}"/>
              </a:ext>
            </a:extLst>
          </p:cNvPr>
          <p:cNvSpPr txBox="1">
            <a:spLocks/>
          </p:cNvSpPr>
          <p:nvPr/>
        </p:nvSpPr>
        <p:spPr>
          <a:xfrm>
            <a:off x="5328680" y="634908"/>
            <a:ext cx="2622732" cy="609601"/>
          </a:xfrm>
          <a:prstGeom prst="rect">
            <a:avLst/>
          </a:prstGeom>
        </p:spPr>
        <p:txBody>
          <a:bodyPr vert="horz" lIns="91440" tIns="45720" rIns="91440" bIns="45720" rtlCol="0">
            <a:normAutofit/>
          </a:bodyPr>
          <a:lstStyle>
            <a:lvl1pPr marL="342900" marR="0" indent="-3429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sz="3200" kern="1200">
                <a:solidFill>
                  <a:schemeClr val="tx1"/>
                </a:solidFill>
                <a:latin typeface="+mn-lt"/>
                <a:ea typeface="+mn-ea"/>
                <a:cs typeface="+mn-cs"/>
              </a:defRPr>
            </a:lvl1pPr>
            <a:lvl2pPr marL="742950" marR="0" indent="-28575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sz="2800" kern="1200">
                <a:solidFill>
                  <a:schemeClr val="tx1"/>
                </a:solidFill>
                <a:latin typeface="+mn-lt"/>
                <a:ea typeface="+mn-ea"/>
                <a:cs typeface="+mn-cs"/>
              </a:defRPr>
            </a:lvl2pPr>
            <a:lvl3pPr marL="1143000" marR="0" indent="-2286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sz="2400" kern="1200">
                <a:solidFill>
                  <a:schemeClr val="tx1"/>
                </a:solidFill>
                <a:latin typeface="+mn-lt"/>
                <a:ea typeface="+mn-ea"/>
                <a:cs typeface="+mn-cs"/>
              </a:defRPr>
            </a:lvl3pPr>
            <a:lvl4pPr marL="1600200" marR="0" indent="-2286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sz="2000" kern="1200">
                <a:solidFill>
                  <a:schemeClr val="tx1"/>
                </a:solidFill>
                <a:latin typeface="+mn-lt"/>
                <a:ea typeface="+mn-ea"/>
                <a:cs typeface="+mn-cs"/>
              </a:defRPr>
            </a:lvl4pPr>
            <a:lvl5pPr marL="2057400" marR="0" indent="-2286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sz="2000" kern="1200">
                <a:solidFill>
                  <a:schemeClr val="tx1"/>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marL="114300" indent="0" algn="ctr">
              <a:spcBef>
                <a:spcPts val="600"/>
              </a:spcBef>
              <a:buFont typeface="Arial" panose="020B0604020202020204" pitchFamily="34" charset="0"/>
              <a:buNone/>
            </a:pPr>
            <a:r>
              <a:rPr lang="en-US" sz="2800" dirty="0"/>
              <a:t>Project Sketch</a:t>
            </a:r>
          </a:p>
        </p:txBody>
      </p:sp>
      <p:grpSp>
        <p:nvGrpSpPr>
          <p:cNvPr id="16" name="Group 15">
            <a:extLst>
              <a:ext uri="{FF2B5EF4-FFF2-40B4-BE49-F238E27FC236}">
                <a16:creationId xmlns:a16="http://schemas.microsoft.com/office/drawing/2014/main" id="{695902AC-760E-4087-8C88-298216E655F6}"/>
              </a:ext>
            </a:extLst>
          </p:cNvPr>
          <p:cNvGrpSpPr/>
          <p:nvPr/>
        </p:nvGrpSpPr>
        <p:grpSpPr>
          <a:xfrm>
            <a:off x="8229600" y="3226142"/>
            <a:ext cx="3339001" cy="3411430"/>
            <a:chOff x="6188663" y="407303"/>
            <a:chExt cx="3339001" cy="3411430"/>
          </a:xfrm>
        </p:grpSpPr>
        <p:pic>
          <p:nvPicPr>
            <p:cNvPr id="8" name="Picture 7">
              <a:extLst>
                <a:ext uri="{FF2B5EF4-FFF2-40B4-BE49-F238E27FC236}">
                  <a16:creationId xmlns:a16="http://schemas.microsoft.com/office/drawing/2014/main" id="{87CC4632-A505-473D-B46D-D9565DFB2D7B}"/>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6188663" y="1034854"/>
              <a:ext cx="2924708" cy="2185612"/>
            </a:xfrm>
            <a:prstGeom prst="rect">
              <a:avLst/>
            </a:prstGeom>
            <a:ln>
              <a:noFill/>
            </a:ln>
            <a:effectLst>
              <a:outerShdw blurRad="292100" dist="139700" dir="2700000" algn="tl" rotWithShape="0">
                <a:srgbClr val="333333">
                  <a:alpha val="65000"/>
                </a:srgbClr>
              </a:outerShdw>
            </a:effectLst>
          </p:spPr>
        </p:pic>
        <p:pic>
          <p:nvPicPr>
            <p:cNvPr id="9" name="Picture 8">
              <a:extLst>
                <a:ext uri="{FF2B5EF4-FFF2-40B4-BE49-F238E27FC236}">
                  <a16:creationId xmlns:a16="http://schemas.microsoft.com/office/drawing/2014/main" id="{024F5D77-ECC7-4947-96BD-D1623ACC5023}"/>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6456140" y="1528105"/>
              <a:ext cx="3071524" cy="2290628"/>
            </a:xfrm>
            <a:prstGeom prst="rect">
              <a:avLst/>
            </a:prstGeom>
            <a:ln>
              <a:noFill/>
            </a:ln>
            <a:effectLst>
              <a:outerShdw blurRad="292100" dist="139700" dir="2700000" algn="tl" rotWithShape="0">
                <a:srgbClr val="333333">
                  <a:alpha val="65000"/>
                </a:srgbClr>
              </a:outerShdw>
            </a:effectLst>
          </p:spPr>
        </p:pic>
        <p:sp>
          <p:nvSpPr>
            <p:cNvPr id="10" name="Subtitle 2">
              <a:extLst>
                <a:ext uri="{FF2B5EF4-FFF2-40B4-BE49-F238E27FC236}">
                  <a16:creationId xmlns:a16="http://schemas.microsoft.com/office/drawing/2014/main" id="{4467E0BE-A4AF-4EC2-B40B-170897305710}"/>
                </a:ext>
              </a:extLst>
            </p:cNvPr>
            <p:cNvSpPr txBox="1">
              <a:spLocks/>
            </p:cNvSpPr>
            <p:nvPr/>
          </p:nvSpPr>
          <p:spPr>
            <a:xfrm>
              <a:off x="6339651" y="407303"/>
              <a:ext cx="2622732" cy="609601"/>
            </a:xfrm>
            <a:prstGeom prst="rect">
              <a:avLst/>
            </a:prstGeom>
          </p:spPr>
          <p:txBody>
            <a:bodyPr vert="horz" lIns="91440" tIns="45720" rIns="91440" bIns="45720" rtlCol="0">
              <a:normAutofit/>
            </a:bodyPr>
            <a:lstStyle>
              <a:lvl1pPr marL="342900" marR="0" indent="-3429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sz="3200" kern="1200">
                  <a:solidFill>
                    <a:schemeClr val="tx1"/>
                  </a:solidFill>
                  <a:latin typeface="+mn-lt"/>
                  <a:ea typeface="+mn-ea"/>
                  <a:cs typeface="+mn-cs"/>
                </a:defRPr>
              </a:lvl1pPr>
              <a:lvl2pPr marL="742950" marR="0" indent="-28575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sz="2800" kern="1200">
                  <a:solidFill>
                    <a:schemeClr val="tx1"/>
                  </a:solidFill>
                  <a:latin typeface="+mn-lt"/>
                  <a:ea typeface="+mn-ea"/>
                  <a:cs typeface="+mn-cs"/>
                </a:defRPr>
              </a:lvl2pPr>
              <a:lvl3pPr marL="1143000" marR="0" indent="-2286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sz="2400" kern="1200">
                  <a:solidFill>
                    <a:schemeClr val="tx1"/>
                  </a:solidFill>
                  <a:latin typeface="+mn-lt"/>
                  <a:ea typeface="+mn-ea"/>
                  <a:cs typeface="+mn-cs"/>
                </a:defRPr>
              </a:lvl3pPr>
              <a:lvl4pPr marL="1600200" marR="0" indent="-2286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sz="2000" kern="1200">
                  <a:solidFill>
                    <a:schemeClr val="tx1"/>
                  </a:solidFill>
                  <a:latin typeface="+mn-lt"/>
                  <a:ea typeface="+mn-ea"/>
                  <a:cs typeface="+mn-cs"/>
                </a:defRPr>
              </a:lvl4pPr>
              <a:lvl5pPr marL="2057400" marR="0" indent="-2286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sz="2000" kern="1200">
                  <a:solidFill>
                    <a:schemeClr val="tx1"/>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marL="114300" indent="0" algn="ctr">
                <a:spcBef>
                  <a:spcPts val="600"/>
                </a:spcBef>
                <a:buFont typeface="Arial" panose="020B0604020202020204" pitchFamily="34" charset="0"/>
                <a:buNone/>
              </a:pPr>
              <a:r>
                <a:rPr lang="en-US" sz="2800" dirty="0"/>
                <a:t>Cost Estimate</a:t>
              </a:r>
            </a:p>
          </p:txBody>
        </p:sp>
      </p:grpSp>
      <p:grpSp>
        <p:nvGrpSpPr>
          <p:cNvPr id="18" name="Group 17">
            <a:extLst>
              <a:ext uri="{FF2B5EF4-FFF2-40B4-BE49-F238E27FC236}">
                <a16:creationId xmlns:a16="http://schemas.microsoft.com/office/drawing/2014/main" id="{4E95A9D3-88AE-434D-8381-46593A0692E2}"/>
              </a:ext>
            </a:extLst>
          </p:cNvPr>
          <p:cNvGrpSpPr/>
          <p:nvPr/>
        </p:nvGrpSpPr>
        <p:grpSpPr>
          <a:xfrm>
            <a:off x="2851717" y="4169407"/>
            <a:ext cx="2830965" cy="2541517"/>
            <a:chOff x="3224395" y="3602123"/>
            <a:chExt cx="2830965" cy="2541517"/>
          </a:xfrm>
        </p:grpSpPr>
        <p:grpSp>
          <p:nvGrpSpPr>
            <p:cNvPr id="15" name="Group 14">
              <a:extLst>
                <a:ext uri="{FF2B5EF4-FFF2-40B4-BE49-F238E27FC236}">
                  <a16:creationId xmlns:a16="http://schemas.microsoft.com/office/drawing/2014/main" id="{51473B0A-81FF-4030-81F4-467347022FB0}"/>
                </a:ext>
              </a:extLst>
            </p:cNvPr>
            <p:cNvGrpSpPr/>
            <p:nvPr/>
          </p:nvGrpSpPr>
          <p:grpSpPr>
            <a:xfrm>
              <a:off x="3282189" y="4220113"/>
              <a:ext cx="2773171" cy="1923527"/>
              <a:chOff x="1099768" y="0"/>
              <a:chExt cx="9887256" cy="6858000"/>
            </a:xfrm>
          </p:grpSpPr>
          <p:pic>
            <p:nvPicPr>
              <p:cNvPr id="11" name="Picture 10">
                <a:extLst>
                  <a:ext uri="{FF2B5EF4-FFF2-40B4-BE49-F238E27FC236}">
                    <a16:creationId xmlns:a16="http://schemas.microsoft.com/office/drawing/2014/main" id="{020F787C-42A5-48E4-8618-73DE6C22A819}"/>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1099768" y="0"/>
                <a:ext cx="9887256" cy="6858000"/>
              </a:xfrm>
              <a:prstGeom prst="rect">
                <a:avLst/>
              </a:prstGeom>
              <a:ln>
                <a:noFill/>
              </a:ln>
              <a:effectLst>
                <a:outerShdw blurRad="292100" dist="139700" dir="2700000" algn="tl" rotWithShape="0">
                  <a:srgbClr val="333333">
                    <a:alpha val="65000"/>
                  </a:srgbClr>
                </a:outerShdw>
              </a:effectLst>
            </p:spPr>
          </p:pic>
          <p:sp>
            <p:nvSpPr>
              <p:cNvPr id="12" name="Oval 11">
                <a:extLst>
                  <a:ext uri="{FF2B5EF4-FFF2-40B4-BE49-F238E27FC236}">
                    <a16:creationId xmlns:a16="http://schemas.microsoft.com/office/drawing/2014/main" id="{DE0B8F0B-089F-4E8B-B790-D63DD32A86F1}"/>
                  </a:ext>
                </a:extLst>
              </p:cNvPr>
              <p:cNvSpPr/>
              <p:nvPr/>
            </p:nvSpPr>
            <p:spPr>
              <a:xfrm>
                <a:off x="3947704" y="2758440"/>
                <a:ext cx="1285875" cy="733425"/>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ndara"/>
                  <a:ea typeface="+mn-ea"/>
                  <a:cs typeface="+mn-cs"/>
                </a:endParaRPr>
              </a:p>
            </p:txBody>
          </p:sp>
          <p:sp>
            <p:nvSpPr>
              <p:cNvPr id="13" name="TextBox 12">
                <a:extLst>
                  <a:ext uri="{FF2B5EF4-FFF2-40B4-BE49-F238E27FC236}">
                    <a16:creationId xmlns:a16="http://schemas.microsoft.com/office/drawing/2014/main" id="{18FCF987-C736-49EB-98AE-9C139E5C0F4B}"/>
                  </a:ext>
                </a:extLst>
              </p:cNvPr>
              <p:cNvSpPr txBox="1"/>
              <p:nvPr/>
            </p:nvSpPr>
            <p:spPr>
              <a:xfrm>
                <a:off x="2457472" y="1521242"/>
                <a:ext cx="4266332" cy="1097325"/>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FF0000"/>
                    </a:solidFill>
                    <a:effectLst/>
                    <a:uLnTx/>
                    <a:uFillTx/>
                    <a:latin typeface="Arial" panose="020B0604020202020204" pitchFamily="34" charset="0"/>
                    <a:ea typeface="+mn-ea"/>
                    <a:cs typeface="Arial" panose="020B0604020202020204" pitchFamily="34" charset="0"/>
                  </a:rPr>
                  <a:t>Work Area</a:t>
                </a:r>
              </a:p>
            </p:txBody>
          </p:sp>
        </p:grpSp>
        <p:sp>
          <p:nvSpPr>
            <p:cNvPr id="17" name="Subtitle 2">
              <a:extLst>
                <a:ext uri="{FF2B5EF4-FFF2-40B4-BE49-F238E27FC236}">
                  <a16:creationId xmlns:a16="http://schemas.microsoft.com/office/drawing/2014/main" id="{3DA18260-D06E-4FFA-ACA3-AF63EF1AB9F8}"/>
                </a:ext>
              </a:extLst>
            </p:cNvPr>
            <p:cNvSpPr txBox="1">
              <a:spLocks/>
            </p:cNvSpPr>
            <p:nvPr/>
          </p:nvSpPr>
          <p:spPr>
            <a:xfrm>
              <a:off x="3224395" y="3602123"/>
              <a:ext cx="2622732" cy="609601"/>
            </a:xfrm>
            <a:prstGeom prst="rect">
              <a:avLst/>
            </a:prstGeom>
          </p:spPr>
          <p:txBody>
            <a:bodyPr vert="horz" lIns="91440" tIns="45720" rIns="91440" bIns="45720" rtlCol="0">
              <a:normAutofit/>
            </a:bodyPr>
            <a:lstStyle>
              <a:lvl1pPr marL="342900" marR="0" indent="-3429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sz="3200" kern="1200">
                  <a:solidFill>
                    <a:schemeClr val="tx1"/>
                  </a:solidFill>
                  <a:latin typeface="+mn-lt"/>
                  <a:ea typeface="+mn-ea"/>
                  <a:cs typeface="+mn-cs"/>
                </a:defRPr>
              </a:lvl1pPr>
              <a:lvl2pPr marL="742950" marR="0" indent="-28575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sz="2800" kern="1200">
                  <a:solidFill>
                    <a:schemeClr val="tx1"/>
                  </a:solidFill>
                  <a:latin typeface="+mn-lt"/>
                  <a:ea typeface="+mn-ea"/>
                  <a:cs typeface="+mn-cs"/>
                </a:defRPr>
              </a:lvl2pPr>
              <a:lvl3pPr marL="1143000" marR="0" indent="-2286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sz="2400" kern="1200">
                  <a:solidFill>
                    <a:schemeClr val="tx1"/>
                  </a:solidFill>
                  <a:latin typeface="+mn-lt"/>
                  <a:ea typeface="+mn-ea"/>
                  <a:cs typeface="+mn-cs"/>
                </a:defRPr>
              </a:lvl3pPr>
              <a:lvl4pPr marL="1600200" marR="0" indent="-2286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sz="2000" kern="1200">
                  <a:solidFill>
                    <a:schemeClr val="tx1"/>
                  </a:solidFill>
                  <a:latin typeface="+mn-lt"/>
                  <a:ea typeface="+mn-ea"/>
                  <a:cs typeface="+mn-cs"/>
                </a:defRPr>
              </a:lvl4pPr>
              <a:lvl5pPr marL="2057400" marR="0" indent="-2286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sz="2000" kern="1200">
                  <a:solidFill>
                    <a:schemeClr val="tx1"/>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marL="114300" indent="0" algn="ctr">
                <a:spcBef>
                  <a:spcPts val="600"/>
                </a:spcBef>
                <a:buFont typeface="Arial" panose="020B0604020202020204" pitchFamily="34" charset="0"/>
                <a:buNone/>
              </a:pPr>
              <a:r>
                <a:rPr lang="en-US" sz="2800" dirty="0"/>
                <a:t>Location Map</a:t>
              </a:r>
            </a:p>
          </p:txBody>
        </p:sp>
      </p:grpSp>
      <p:sp>
        <p:nvSpPr>
          <p:cNvPr id="21" name="TextBox 20">
            <a:extLst>
              <a:ext uri="{FF2B5EF4-FFF2-40B4-BE49-F238E27FC236}">
                <a16:creationId xmlns:a16="http://schemas.microsoft.com/office/drawing/2014/main" id="{69C3FBFF-85C1-414A-835C-5E29E84FEA84}"/>
              </a:ext>
            </a:extLst>
          </p:cNvPr>
          <p:cNvSpPr txBox="1"/>
          <p:nvPr/>
        </p:nvSpPr>
        <p:spPr>
          <a:xfrm>
            <a:off x="5528632" y="4591586"/>
            <a:ext cx="2449757" cy="1938992"/>
          </a:xfrm>
          <a:prstGeom prst="rect">
            <a:avLst/>
          </a:prstGeom>
          <a:noFill/>
        </p:spPr>
        <p:txBody>
          <a:bodyPr wrap="square" rtlCol="0">
            <a:spAutoFit/>
          </a:bodyPr>
          <a:lstStyle/>
          <a:p>
            <a:pPr lvl="0" algn="r" defTabSz="457200">
              <a:defRPr/>
            </a:pPr>
            <a:r>
              <a:rPr lang="en-US" sz="2400" b="1" dirty="0">
                <a:solidFill>
                  <a:srgbClr val="FF0000"/>
                </a:solidFill>
                <a:latin typeface="Arial" panose="020B0604020202020204" pitchFamily="34" charset="0"/>
                <a:cs typeface="Arial" panose="020B0604020202020204" pitchFamily="34" charset="0"/>
              </a:rPr>
              <a:t>Was anything left out of the cost estimate?</a:t>
            </a:r>
          </a:p>
          <a:p>
            <a:pPr lvl="0" algn="r" defTabSz="457200">
              <a:defRPr/>
            </a:pPr>
            <a:r>
              <a:rPr lang="en-US" sz="2400" b="1" dirty="0">
                <a:solidFill>
                  <a:srgbClr val="FF0000"/>
                </a:solidFill>
                <a:latin typeface="Arial" panose="020B0604020202020204" pitchFamily="34" charset="0"/>
                <a:cs typeface="Arial" panose="020B0604020202020204" pitchFamily="34" charset="0"/>
              </a:rPr>
              <a:t>Is the math correct? </a:t>
            </a:r>
            <a:endParaRPr kumimoji="0" lang="en-US" sz="2400" b="1" i="0" u="none" strike="noStrike" kern="1200" cap="none" spc="0" normalizeH="0" baseline="0" noProof="0" dirty="0">
              <a:ln>
                <a:noFill/>
              </a:ln>
              <a:solidFill>
                <a:srgbClr val="FF0000"/>
              </a:solidFill>
              <a:effectLst/>
              <a:uLnTx/>
              <a:uFillTx/>
              <a:latin typeface="Arial" panose="020B0604020202020204" pitchFamily="34" charset="0"/>
              <a:ea typeface="+mn-ea"/>
              <a:cs typeface="Arial" panose="020B0604020202020204" pitchFamily="34" charset="0"/>
            </a:endParaRPr>
          </a:p>
        </p:txBody>
      </p:sp>
      <p:sp>
        <p:nvSpPr>
          <p:cNvPr id="14" name="Rectangle 13">
            <a:extLst>
              <a:ext uri="{FF2B5EF4-FFF2-40B4-BE49-F238E27FC236}">
                <a16:creationId xmlns:a16="http://schemas.microsoft.com/office/drawing/2014/main" id="{134C4C8E-AE79-460D-90C0-34A6E6C21ACB}"/>
              </a:ext>
            </a:extLst>
          </p:cNvPr>
          <p:cNvSpPr/>
          <p:nvPr/>
        </p:nvSpPr>
        <p:spPr>
          <a:xfrm>
            <a:off x="7966484" y="3226142"/>
            <a:ext cx="4087698" cy="3545592"/>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Subtitle 2">
            <a:extLst>
              <a:ext uri="{FF2B5EF4-FFF2-40B4-BE49-F238E27FC236}">
                <a16:creationId xmlns:a16="http://schemas.microsoft.com/office/drawing/2014/main" id="{B3FE22A7-6663-47FC-8B62-829CC90D68A6}"/>
              </a:ext>
            </a:extLst>
          </p:cNvPr>
          <p:cNvSpPr txBox="1">
            <a:spLocks/>
          </p:cNvSpPr>
          <p:nvPr/>
        </p:nvSpPr>
        <p:spPr>
          <a:xfrm>
            <a:off x="8334856" y="614667"/>
            <a:ext cx="3784867" cy="2403746"/>
          </a:xfrm>
          <a:prstGeom prst="rect">
            <a:avLst/>
          </a:prstGeom>
        </p:spPr>
        <p:txBody>
          <a:bodyPr vert="horz" lIns="91440" tIns="45720" rIns="91440" bIns="45720" rtlCol="0">
            <a:noAutofit/>
          </a:bodyPr>
          <a:lstStyle>
            <a:lvl1pPr marL="342900" marR="0" indent="-3429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sz="3200" kern="1200">
                <a:solidFill>
                  <a:schemeClr val="tx1"/>
                </a:solidFill>
                <a:latin typeface="+mn-lt"/>
                <a:ea typeface="+mn-ea"/>
                <a:cs typeface="+mn-cs"/>
              </a:defRPr>
            </a:lvl1pPr>
            <a:lvl2pPr marL="742950" marR="0" indent="-28575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sz="2800" kern="1200">
                <a:solidFill>
                  <a:schemeClr val="tx1"/>
                </a:solidFill>
                <a:latin typeface="+mn-lt"/>
                <a:ea typeface="+mn-ea"/>
                <a:cs typeface="+mn-cs"/>
              </a:defRPr>
            </a:lvl2pPr>
            <a:lvl3pPr marL="1143000" marR="0" indent="-2286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sz="2400" kern="1200">
                <a:solidFill>
                  <a:schemeClr val="tx1"/>
                </a:solidFill>
                <a:latin typeface="+mn-lt"/>
                <a:ea typeface="+mn-ea"/>
                <a:cs typeface="+mn-cs"/>
              </a:defRPr>
            </a:lvl3pPr>
            <a:lvl4pPr marL="1600200" marR="0" indent="-2286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sz="2000" kern="1200">
                <a:solidFill>
                  <a:schemeClr val="tx1"/>
                </a:solidFill>
                <a:latin typeface="+mn-lt"/>
                <a:ea typeface="+mn-ea"/>
                <a:cs typeface="+mn-cs"/>
              </a:defRPr>
            </a:lvl4pPr>
            <a:lvl5pPr marL="2057400" marR="0" indent="-2286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sz="2000" kern="1200">
                <a:solidFill>
                  <a:schemeClr val="tx1"/>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marL="114300" indent="0" algn="ctr">
              <a:spcBef>
                <a:spcPts val="600"/>
              </a:spcBef>
              <a:buFont typeface="Arial" panose="020B0604020202020204" pitchFamily="34" charset="0"/>
              <a:buNone/>
            </a:pPr>
            <a:r>
              <a:rPr lang="en-US" sz="2800" dirty="0"/>
              <a:t>Local Requirements?</a:t>
            </a:r>
          </a:p>
          <a:p>
            <a:pPr marL="571500" indent="-457200">
              <a:spcBef>
                <a:spcPts val="600"/>
              </a:spcBef>
            </a:pPr>
            <a:r>
              <a:rPr lang="en-US" sz="2800" dirty="0"/>
              <a:t>In Kind</a:t>
            </a:r>
          </a:p>
          <a:p>
            <a:pPr marL="571500" indent="-457200">
              <a:spcBef>
                <a:spcPts val="600"/>
              </a:spcBef>
            </a:pPr>
            <a:r>
              <a:rPr lang="en-US" sz="2800" dirty="0"/>
              <a:t>Traffic count submitted with App</a:t>
            </a:r>
          </a:p>
          <a:p>
            <a:pPr marL="571500" indent="-457200">
              <a:spcBef>
                <a:spcPts val="600"/>
              </a:spcBef>
            </a:pPr>
            <a:r>
              <a:rPr lang="en-US" sz="2800" dirty="0"/>
              <a:t>Etc.</a:t>
            </a:r>
          </a:p>
        </p:txBody>
      </p:sp>
    </p:spTree>
    <p:extLst>
      <p:ext uri="{BB962C8B-B14F-4D97-AF65-F5344CB8AC3E}">
        <p14:creationId xmlns:p14="http://schemas.microsoft.com/office/powerpoint/2010/main" val="27883349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833C85BD-5E72-477F-8069-BA70CB469B1E}"/>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904711" y="1"/>
            <a:ext cx="10325213" cy="6858000"/>
          </a:xfrm>
          <a:prstGeom prst="rect">
            <a:avLst/>
          </a:prstGeom>
        </p:spPr>
      </p:pic>
      <p:sp>
        <p:nvSpPr>
          <p:cNvPr id="3" name="TextBox 2">
            <a:extLst>
              <a:ext uri="{FF2B5EF4-FFF2-40B4-BE49-F238E27FC236}">
                <a16:creationId xmlns:a16="http://schemas.microsoft.com/office/drawing/2014/main" id="{64D043C3-1B5C-4E28-B3A3-E7B63B357F84}"/>
              </a:ext>
            </a:extLst>
          </p:cNvPr>
          <p:cNvSpPr txBox="1"/>
          <p:nvPr/>
        </p:nvSpPr>
        <p:spPr>
          <a:xfrm>
            <a:off x="3978520" y="350471"/>
            <a:ext cx="294970" cy="461665"/>
          </a:xfrm>
          <a:prstGeom prst="rect">
            <a:avLst/>
          </a:prstGeom>
          <a:noFill/>
        </p:spPr>
        <p:txBody>
          <a:bodyPr wrap="square" rtlCol="0">
            <a:spAutoFit/>
          </a:bodyPr>
          <a:lstStyle/>
          <a:p>
            <a:r>
              <a:rPr lang="en-US" sz="2400" dirty="0"/>
              <a:t>x</a:t>
            </a:r>
          </a:p>
        </p:txBody>
      </p:sp>
      <p:sp>
        <p:nvSpPr>
          <p:cNvPr id="4" name="TextBox 3">
            <a:extLst>
              <a:ext uri="{FF2B5EF4-FFF2-40B4-BE49-F238E27FC236}">
                <a16:creationId xmlns:a16="http://schemas.microsoft.com/office/drawing/2014/main" id="{9D9B6674-411B-4428-8604-056F5248D0AA}"/>
              </a:ext>
            </a:extLst>
          </p:cNvPr>
          <p:cNvSpPr txBox="1"/>
          <p:nvPr/>
        </p:nvSpPr>
        <p:spPr>
          <a:xfrm>
            <a:off x="5506715" y="350471"/>
            <a:ext cx="294970" cy="461665"/>
          </a:xfrm>
          <a:prstGeom prst="rect">
            <a:avLst/>
          </a:prstGeom>
          <a:noFill/>
        </p:spPr>
        <p:txBody>
          <a:bodyPr wrap="square" rtlCol="0">
            <a:spAutoFit/>
          </a:bodyPr>
          <a:lstStyle/>
          <a:p>
            <a:r>
              <a:rPr lang="en-US" sz="2400" dirty="0"/>
              <a:t>x</a:t>
            </a:r>
          </a:p>
        </p:txBody>
      </p:sp>
      <p:sp>
        <p:nvSpPr>
          <p:cNvPr id="5" name="TextBox 4">
            <a:extLst>
              <a:ext uri="{FF2B5EF4-FFF2-40B4-BE49-F238E27FC236}">
                <a16:creationId xmlns:a16="http://schemas.microsoft.com/office/drawing/2014/main" id="{BA9833AD-DDCF-4ABB-BC26-83CABC42D3A4}"/>
              </a:ext>
            </a:extLst>
          </p:cNvPr>
          <p:cNvSpPr txBox="1"/>
          <p:nvPr/>
        </p:nvSpPr>
        <p:spPr>
          <a:xfrm>
            <a:off x="7199814" y="350471"/>
            <a:ext cx="294970" cy="461665"/>
          </a:xfrm>
          <a:prstGeom prst="rect">
            <a:avLst/>
          </a:prstGeom>
          <a:noFill/>
        </p:spPr>
        <p:txBody>
          <a:bodyPr wrap="square" rtlCol="0">
            <a:spAutoFit/>
          </a:bodyPr>
          <a:lstStyle/>
          <a:p>
            <a:r>
              <a:rPr lang="en-US" sz="2400" dirty="0"/>
              <a:t>x</a:t>
            </a:r>
          </a:p>
        </p:txBody>
      </p:sp>
      <p:sp>
        <p:nvSpPr>
          <p:cNvPr id="6" name="TextBox 5">
            <a:extLst>
              <a:ext uri="{FF2B5EF4-FFF2-40B4-BE49-F238E27FC236}">
                <a16:creationId xmlns:a16="http://schemas.microsoft.com/office/drawing/2014/main" id="{019B0AF4-24A9-46D9-A0D6-D6917FE1A023}"/>
              </a:ext>
            </a:extLst>
          </p:cNvPr>
          <p:cNvSpPr txBox="1"/>
          <p:nvPr/>
        </p:nvSpPr>
        <p:spPr>
          <a:xfrm>
            <a:off x="3317189" y="611928"/>
            <a:ext cx="294970" cy="461665"/>
          </a:xfrm>
          <a:prstGeom prst="rect">
            <a:avLst/>
          </a:prstGeom>
          <a:noFill/>
        </p:spPr>
        <p:txBody>
          <a:bodyPr wrap="square" rtlCol="0">
            <a:spAutoFit/>
          </a:bodyPr>
          <a:lstStyle/>
          <a:p>
            <a:r>
              <a:rPr lang="en-US" sz="2400" dirty="0"/>
              <a:t>x</a:t>
            </a:r>
          </a:p>
        </p:txBody>
      </p:sp>
      <p:sp>
        <p:nvSpPr>
          <p:cNvPr id="8" name="TextBox 7">
            <a:extLst>
              <a:ext uri="{FF2B5EF4-FFF2-40B4-BE49-F238E27FC236}">
                <a16:creationId xmlns:a16="http://schemas.microsoft.com/office/drawing/2014/main" id="{82BD4006-F08F-4789-84C8-F84B1B49DDFC}"/>
              </a:ext>
            </a:extLst>
          </p:cNvPr>
          <p:cNvSpPr txBox="1"/>
          <p:nvPr/>
        </p:nvSpPr>
        <p:spPr>
          <a:xfrm>
            <a:off x="3700328" y="859538"/>
            <a:ext cx="294970" cy="461665"/>
          </a:xfrm>
          <a:prstGeom prst="rect">
            <a:avLst/>
          </a:prstGeom>
          <a:noFill/>
        </p:spPr>
        <p:txBody>
          <a:bodyPr wrap="square" rtlCol="0">
            <a:spAutoFit/>
          </a:bodyPr>
          <a:lstStyle/>
          <a:p>
            <a:r>
              <a:rPr lang="en-US" sz="2400" dirty="0"/>
              <a:t>x</a:t>
            </a:r>
          </a:p>
        </p:txBody>
      </p:sp>
      <p:sp>
        <p:nvSpPr>
          <p:cNvPr id="9" name="TextBox 8">
            <a:extLst>
              <a:ext uri="{FF2B5EF4-FFF2-40B4-BE49-F238E27FC236}">
                <a16:creationId xmlns:a16="http://schemas.microsoft.com/office/drawing/2014/main" id="{BEBB11DD-50B3-4412-9794-48E704C99CF1}"/>
              </a:ext>
            </a:extLst>
          </p:cNvPr>
          <p:cNvSpPr txBox="1"/>
          <p:nvPr/>
        </p:nvSpPr>
        <p:spPr>
          <a:xfrm>
            <a:off x="5914959" y="867927"/>
            <a:ext cx="294970" cy="461665"/>
          </a:xfrm>
          <a:prstGeom prst="rect">
            <a:avLst/>
          </a:prstGeom>
          <a:noFill/>
        </p:spPr>
        <p:txBody>
          <a:bodyPr wrap="square" rtlCol="0">
            <a:spAutoFit/>
          </a:bodyPr>
          <a:lstStyle/>
          <a:p>
            <a:r>
              <a:rPr lang="en-US" sz="2400" dirty="0"/>
              <a:t>x</a:t>
            </a:r>
          </a:p>
        </p:txBody>
      </p:sp>
      <p:sp>
        <p:nvSpPr>
          <p:cNvPr id="11" name="TextBox 10">
            <a:extLst>
              <a:ext uri="{FF2B5EF4-FFF2-40B4-BE49-F238E27FC236}">
                <a16:creationId xmlns:a16="http://schemas.microsoft.com/office/drawing/2014/main" id="{DF866742-7C69-46A2-BA0C-B1AC0D90101D}"/>
              </a:ext>
            </a:extLst>
          </p:cNvPr>
          <p:cNvSpPr txBox="1"/>
          <p:nvPr/>
        </p:nvSpPr>
        <p:spPr>
          <a:xfrm>
            <a:off x="3175233" y="5247241"/>
            <a:ext cx="2042720" cy="461665"/>
          </a:xfrm>
          <a:prstGeom prst="rect">
            <a:avLst/>
          </a:prstGeom>
          <a:noFill/>
        </p:spPr>
        <p:txBody>
          <a:bodyPr wrap="square" rtlCol="0">
            <a:spAutoFit/>
          </a:bodyPr>
          <a:lstStyle/>
          <a:p>
            <a:r>
              <a:rPr lang="en-US" sz="2400" dirty="0"/>
              <a:t>$24,775.00</a:t>
            </a:r>
          </a:p>
        </p:txBody>
      </p:sp>
      <p:sp>
        <p:nvSpPr>
          <p:cNvPr id="12" name="TextBox 11">
            <a:extLst>
              <a:ext uri="{FF2B5EF4-FFF2-40B4-BE49-F238E27FC236}">
                <a16:creationId xmlns:a16="http://schemas.microsoft.com/office/drawing/2014/main" id="{18027245-240B-4925-8DEA-35DF386F3939}"/>
              </a:ext>
            </a:extLst>
          </p:cNvPr>
          <p:cNvSpPr txBox="1"/>
          <p:nvPr/>
        </p:nvSpPr>
        <p:spPr>
          <a:xfrm>
            <a:off x="3175233" y="5584199"/>
            <a:ext cx="2042720" cy="461665"/>
          </a:xfrm>
          <a:prstGeom prst="rect">
            <a:avLst/>
          </a:prstGeom>
          <a:noFill/>
        </p:spPr>
        <p:txBody>
          <a:bodyPr wrap="square" rtlCol="0">
            <a:spAutoFit/>
          </a:bodyPr>
          <a:lstStyle/>
          <a:p>
            <a:r>
              <a:rPr lang="en-US" sz="2400" dirty="0"/>
              <a:t>$3,590.00</a:t>
            </a:r>
          </a:p>
        </p:txBody>
      </p:sp>
      <p:sp>
        <p:nvSpPr>
          <p:cNvPr id="13" name="TextBox 12">
            <a:extLst>
              <a:ext uri="{FF2B5EF4-FFF2-40B4-BE49-F238E27FC236}">
                <a16:creationId xmlns:a16="http://schemas.microsoft.com/office/drawing/2014/main" id="{C720378A-6A44-49C7-9B9C-BD18A0B8434F}"/>
              </a:ext>
            </a:extLst>
          </p:cNvPr>
          <p:cNvSpPr txBox="1"/>
          <p:nvPr/>
        </p:nvSpPr>
        <p:spPr>
          <a:xfrm>
            <a:off x="3175233" y="5990267"/>
            <a:ext cx="2042720" cy="461665"/>
          </a:xfrm>
          <a:prstGeom prst="rect">
            <a:avLst/>
          </a:prstGeom>
          <a:noFill/>
        </p:spPr>
        <p:txBody>
          <a:bodyPr wrap="square" rtlCol="0">
            <a:spAutoFit/>
          </a:bodyPr>
          <a:lstStyle/>
          <a:p>
            <a:r>
              <a:rPr lang="en-US" sz="2400" dirty="0"/>
              <a:t>$28,365.00</a:t>
            </a:r>
          </a:p>
        </p:txBody>
      </p:sp>
      <p:grpSp>
        <p:nvGrpSpPr>
          <p:cNvPr id="14" name="Group 13">
            <a:extLst>
              <a:ext uri="{FF2B5EF4-FFF2-40B4-BE49-F238E27FC236}">
                <a16:creationId xmlns:a16="http://schemas.microsoft.com/office/drawing/2014/main" id="{3B2768C5-337C-4D90-B86D-FE443477098C}"/>
              </a:ext>
            </a:extLst>
          </p:cNvPr>
          <p:cNvGrpSpPr/>
          <p:nvPr/>
        </p:nvGrpSpPr>
        <p:grpSpPr>
          <a:xfrm>
            <a:off x="6440172" y="5584199"/>
            <a:ext cx="4595194" cy="622968"/>
            <a:chOff x="6272830" y="5552987"/>
            <a:chExt cx="4595194" cy="622968"/>
          </a:xfrm>
        </p:grpSpPr>
        <p:sp>
          <p:nvSpPr>
            <p:cNvPr id="15" name="Freeform: Shape 14">
              <a:extLst>
                <a:ext uri="{FF2B5EF4-FFF2-40B4-BE49-F238E27FC236}">
                  <a16:creationId xmlns:a16="http://schemas.microsoft.com/office/drawing/2014/main" id="{B5932EAD-F5A4-44E5-8968-C738CDD55D10}"/>
                </a:ext>
              </a:extLst>
            </p:cNvPr>
            <p:cNvSpPr/>
            <p:nvPr/>
          </p:nvSpPr>
          <p:spPr>
            <a:xfrm>
              <a:off x="6272830" y="5552987"/>
              <a:ext cx="955935" cy="622968"/>
            </a:xfrm>
            <a:custGeom>
              <a:avLst/>
              <a:gdLst>
                <a:gd name="connsiteX0" fmla="*/ 56098 w 499274"/>
                <a:gd name="connsiteY0" fmla="*/ 196343 h 325369"/>
                <a:gd name="connsiteX1" fmla="*/ 50488 w 499274"/>
                <a:gd name="connsiteY1" fmla="*/ 168294 h 325369"/>
                <a:gd name="connsiteX2" fmla="*/ 61708 w 499274"/>
                <a:gd name="connsiteY2" fmla="*/ 0 h 325369"/>
                <a:gd name="connsiteX3" fmla="*/ 78537 w 499274"/>
                <a:gd name="connsiteY3" fmla="*/ 11219 h 325369"/>
                <a:gd name="connsiteX4" fmla="*/ 89757 w 499274"/>
                <a:gd name="connsiteY4" fmla="*/ 33658 h 325369"/>
                <a:gd name="connsiteX5" fmla="*/ 100977 w 499274"/>
                <a:gd name="connsiteY5" fmla="*/ 72927 h 325369"/>
                <a:gd name="connsiteX6" fmla="*/ 106586 w 499274"/>
                <a:gd name="connsiteY6" fmla="*/ 263661 h 325369"/>
                <a:gd name="connsiteX7" fmla="*/ 67318 w 499274"/>
                <a:gd name="connsiteY7" fmla="*/ 308539 h 325369"/>
                <a:gd name="connsiteX8" fmla="*/ 50488 w 499274"/>
                <a:gd name="connsiteY8" fmla="*/ 325369 h 325369"/>
                <a:gd name="connsiteX9" fmla="*/ 11220 w 499274"/>
                <a:gd name="connsiteY9" fmla="*/ 319759 h 325369"/>
                <a:gd name="connsiteX10" fmla="*/ 0 w 499274"/>
                <a:gd name="connsiteY10" fmla="*/ 286100 h 325369"/>
                <a:gd name="connsiteX11" fmla="*/ 5610 w 499274"/>
                <a:gd name="connsiteY11" fmla="*/ 258051 h 325369"/>
                <a:gd name="connsiteX12" fmla="*/ 39269 w 499274"/>
                <a:gd name="connsiteY12" fmla="*/ 241222 h 325369"/>
                <a:gd name="connsiteX13" fmla="*/ 89757 w 499274"/>
                <a:gd name="connsiteY13" fmla="*/ 201953 h 325369"/>
                <a:gd name="connsiteX14" fmla="*/ 123416 w 499274"/>
                <a:gd name="connsiteY14" fmla="*/ 185123 h 325369"/>
                <a:gd name="connsiteX15" fmla="*/ 145855 w 499274"/>
                <a:gd name="connsiteY15" fmla="*/ 145855 h 325369"/>
                <a:gd name="connsiteX16" fmla="*/ 162685 w 499274"/>
                <a:gd name="connsiteY16" fmla="*/ 134635 h 325369"/>
                <a:gd name="connsiteX17" fmla="*/ 140245 w 499274"/>
                <a:gd name="connsiteY17" fmla="*/ 140245 h 325369"/>
                <a:gd name="connsiteX18" fmla="*/ 129026 w 499274"/>
                <a:gd name="connsiteY18" fmla="*/ 157074 h 325369"/>
                <a:gd name="connsiteX19" fmla="*/ 157075 w 499274"/>
                <a:gd name="connsiteY19" fmla="*/ 218782 h 325369"/>
                <a:gd name="connsiteX20" fmla="*/ 173904 w 499274"/>
                <a:gd name="connsiteY20" fmla="*/ 213173 h 325369"/>
                <a:gd name="connsiteX21" fmla="*/ 173904 w 499274"/>
                <a:gd name="connsiteY21" fmla="*/ 157074 h 325369"/>
                <a:gd name="connsiteX22" fmla="*/ 190734 w 499274"/>
                <a:gd name="connsiteY22" fmla="*/ 151465 h 325369"/>
                <a:gd name="connsiteX23" fmla="*/ 213173 w 499274"/>
                <a:gd name="connsiteY23" fmla="*/ 106586 h 325369"/>
                <a:gd name="connsiteX24" fmla="*/ 224393 w 499274"/>
                <a:gd name="connsiteY24" fmla="*/ 89757 h 325369"/>
                <a:gd name="connsiteX25" fmla="*/ 230002 w 499274"/>
                <a:gd name="connsiteY25" fmla="*/ 72927 h 325369"/>
                <a:gd name="connsiteX26" fmla="*/ 224393 w 499274"/>
                <a:gd name="connsiteY26" fmla="*/ 28049 h 325369"/>
                <a:gd name="connsiteX27" fmla="*/ 218783 w 499274"/>
                <a:gd name="connsiteY27" fmla="*/ 230002 h 325369"/>
                <a:gd name="connsiteX28" fmla="*/ 207563 w 499274"/>
                <a:gd name="connsiteY28" fmla="*/ 190733 h 325369"/>
                <a:gd name="connsiteX29" fmla="*/ 218783 w 499274"/>
                <a:gd name="connsiteY29" fmla="*/ 134635 h 325369"/>
                <a:gd name="connsiteX30" fmla="*/ 235612 w 499274"/>
                <a:gd name="connsiteY30" fmla="*/ 112196 h 325369"/>
                <a:gd name="connsiteX31" fmla="*/ 246832 w 499274"/>
                <a:gd name="connsiteY31" fmla="*/ 95366 h 325369"/>
                <a:gd name="connsiteX32" fmla="*/ 263661 w 499274"/>
                <a:gd name="connsiteY32" fmla="*/ 84147 h 325369"/>
                <a:gd name="connsiteX33" fmla="*/ 269271 w 499274"/>
                <a:gd name="connsiteY33" fmla="*/ 100976 h 325369"/>
                <a:gd name="connsiteX34" fmla="*/ 274881 w 499274"/>
                <a:gd name="connsiteY34" fmla="*/ 196343 h 325369"/>
                <a:gd name="connsiteX35" fmla="*/ 297320 w 499274"/>
                <a:gd name="connsiteY35" fmla="*/ 201953 h 325369"/>
                <a:gd name="connsiteX36" fmla="*/ 308540 w 499274"/>
                <a:gd name="connsiteY36" fmla="*/ 185123 h 325369"/>
                <a:gd name="connsiteX37" fmla="*/ 314150 w 499274"/>
                <a:gd name="connsiteY37" fmla="*/ 129025 h 325369"/>
                <a:gd name="connsiteX38" fmla="*/ 319759 w 499274"/>
                <a:gd name="connsiteY38" fmla="*/ 112196 h 325369"/>
                <a:gd name="connsiteX39" fmla="*/ 336589 w 499274"/>
                <a:gd name="connsiteY39" fmla="*/ 117806 h 325369"/>
                <a:gd name="connsiteX40" fmla="*/ 347809 w 499274"/>
                <a:gd name="connsiteY40" fmla="*/ 151465 h 325369"/>
                <a:gd name="connsiteX41" fmla="*/ 353418 w 499274"/>
                <a:gd name="connsiteY41" fmla="*/ 123415 h 325369"/>
                <a:gd name="connsiteX42" fmla="*/ 359028 w 499274"/>
                <a:gd name="connsiteY42" fmla="*/ 100976 h 325369"/>
                <a:gd name="connsiteX43" fmla="*/ 375858 w 499274"/>
                <a:gd name="connsiteY43" fmla="*/ 95366 h 325369"/>
                <a:gd name="connsiteX44" fmla="*/ 387077 w 499274"/>
                <a:gd name="connsiteY44" fmla="*/ 129025 h 325369"/>
                <a:gd name="connsiteX45" fmla="*/ 392687 w 499274"/>
                <a:gd name="connsiteY45" fmla="*/ 145855 h 325369"/>
                <a:gd name="connsiteX46" fmla="*/ 415126 w 499274"/>
                <a:gd name="connsiteY46" fmla="*/ 218782 h 325369"/>
                <a:gd name="connsiteX47" fmla="*/ 431956 w 499274"/>
                <a:gd name="connsiteY47" fmla="*/ 230002 h 325369"/>
                <a:gd name="connsiteX48" fmla="*/ 448785 w 499274"/>
                <a:gd name="connsiteY48" fmla="*/ 235612 h 325369"/>
                <a:gd name="connsiteX49" fmla="*/ 471224 w 499274"/>
                <a:gd name="connsiteY49" fmla="*/ 230002 h 325369"/>
                <a:gd name="connsiteX50" fmla="*/ 499274 w 499274"/>
                <a:gd name="connsiteY50" fmla="*/ 207563 h 3253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Lst>
              <a:rect l="l" t="t" r="r" b="b"/>
              <a:pathLst>
                <a:path w="499274" h="325369">
                  <a:moveTo>
                    <a:pt x="56098" y="196343"/>
                  </a:moveTo>
                  <a:cubicBezTo>
                    <a:pt x="54228" y="186993"/>
                    <a:pt x="50488" y="177829"/>
                    <a:pt x="50488" y="168294"/>
                  </a:cubicBezTo>
                  <a:cubicBezTo>
                    <a:pt x="50488" y="38359"/>
                    <a:pt x="45233" y="65897"/>
                    <a:pt x="61708" y="0"/>
                  </a:cubicBezTo>
                  <a:cubicBezTo>
                    <a:pt x="67318" y="3740"/>
                    <a:pt x="74221" y="6040"/>
                    <a:pt x="78537" y="11219"/>
                  </a:cubicBezTo>
                  <a:cubicBezTo>
                    <a:pt x="83891" y="17643"/>
                    <a:pt x="86463" y="25972"/>
                    <a:pt x="89757" y="33658"/>
                  </a:cubicBezTo>
                  <a:cubicBezTo>
                    <a:pt x="94585" y="44924"/>
                    <a:pt x="98131" y="61542"/>
                    <a:pt x="100977" y="72927"/>
                  </a:cubicBezTo>
                  <a:cubicBezTo>
                    <a:pt x="109660" y="142398"/>
                    <a:pt x="121378" y="192658"/>
                    <a:pt x="106586" y="263661"/>
                  </a:cubicBezTo>
                  <a:cubicBezTo>
                    <a:pt x="99829" y="296096"/>
                    <a:pt x="85656" y="293257"/>
                    <a:pt x="67318" y="308539"/>
                  </a:cubicBezTo>
                  <a:cubicBezTo>
                    <a:pt x="61223" y="313618"/>
                    <a:pt x="56098" y="319759"/>
                    <a:pt x="50488" y="325369"/>
                  </a:cubicBezTo>
                  <a:cubicBezTo>
                    <a:pt x="37399" y="323499"/>
                    <a:pt x="21657" y="327877"/>
                    <a:pt x="11220" y="319759"/>
                  </a:cubicBezTo>
                  <a:cubicBezTo>
                    <a:pt x="1885" y="312498"/>
                    <a:pt x="0" y="286100"/>
                    <a:pt x="0" y="286100"/>
                  </a:cubicBezTo>
                  <a:cubicBezTo>
                    <a:pt x="1870" y="276750"/>
                    <a:pt x="879" y="266330"/>
                    <a:pt x="5610" y="258051"/>
                  </a:cubicBezTo>
                  <a:cubicBezTo>
                    <a:pt x="10729" y="249093"/>
                    <a:pt x="30629" y="244101"/>
                    <a:pt x="39269" y="241222"/>
                  </a:cubicBezTo>
                  <a:cubicBezTo>
                    <a:pt x="53791" y="226699"/>
                    <a:pt x="69624" y="208664"/>
                    <a:pt x="89757" y="201953"/>
                  </a:cubicBezTo>
                  <a:cubicBezTo>
                    <a:pt x="112982" y="194211"/>
                    <a:pt x="101666" y="199623"/>
                    <a:pt x="123416" y="185123"/>
                  </a:cubicBezTo>
                  <a:cubicBezTo>
                    <a:pt x="127815" y="176326"/>
                    <a:pt x="137928" y="153782"/>
                    <a:pt x="145855" y="145855"/>
                  </a:cubicBezTo>
                  <a:cubicBezTo>
                    <a:pt x="150623" y="141087"/>
                    <a:pt x="167453" y="139403"/>
                    <a:pt x="162685" y="134635"/>
                  </a:cubicBezTo>
                  <a:cubicBezTo>
                    <a:pt x="157233" y="129183"/>
                    <a:pt x="147725" y="138375"/>
                    <a:pt x="140245" y="140245"/>
                  </a:cubicBezTo>
                  <a:cubicBezTo>
                    <a:pt x="136505" y="145855"/>
                    <a:pt x="129026" y="150332"/>
                    <a:pt x="129026" y="157074"/>
                  </a:cubicBezTo>
                  <a:cubicBezTo>
                    <a:pt x="129026" y="205691"/>
                    <a:pt x="130859" y="201306"/>
                    <a:pt x="157075" y="218782"/>
                  </a:cubicBezTo>
                  <a:cubicBezTo>
                    <a:pt x="162685" y="216912"/>
                    <a:pt x="169723" y="217354"/>
                    <a:pt x="173904" y="213173"/>
                  </a:cubicBezTo>
                  <a:cubicBezTo>
                    <a:pt x="186143" y="200934"/>
                    <a:pt x="174877" y="163883"/>
                    <a:pt x="173904" y="157074"/>
                  </a:cubicBezTo>
                  <a:cubicBezTo>
                    <a:pt x="179514" y="155204"/>
                    <a:pt x="187104" y="156133"/>
                    <a:pt x="190734" y="151465"/>
                  </a:cubicBezTo>
                  <a:cubicBezTo>
                    <a:pt x="201002" y="138263"/>
                    <a:pt x="203895" y="120502"/>
                    <a:pt x="213173" y="106586"/>
                  </a:cubicBezTo>
                  <a:lnTo>
                    <a:pt x="224393" y="89757"/>
                  </a:lnTo>
                  <a:cubicBezTo>
                    <a:pt x="226263" y="84147"/>
                    <a:pt x="230002" y="78840"/>
                    <a:pt x="230002" y="72927"/>
                  </a:cubicBezTo>
                  <a:cubicBezTo>
                    <a:pt x="230002" y="57851"/>
                    <a:pt x="225467" y="13012"/>
                    <a:pt x="224393" y="28049"/>
                  </a:cubicBezTo>
                  <a:cubicBezTo>
                    <a:pt x="219595" y="95222"/>
                    <a:pt x="220653" y="162684"/>
                    <a:pt x="218783" y="230002"/>
                  </a:cubicBezTo>
                  <a:cubicBezTo>
                    <a:pt x="216137" y="222065"/>
                    <a:pt x="207563" y="197778"/>
                    <a:pt x="207563" y="190733"/>
                  </a:cubicBezTo>
                  <a:cubicBezTo>
                    <a:pt x="207563" y="187915"/>
                    <a:pt x="215076" y="142049"/>
                    <a:pt x="218783" y="134635"/>
                  </a:cubicBezTo>
                  <a:cubicBezTo>
                    <a:pt x="222964" y="126273"/>
                    <a:pt x="230178" y="119804"/>
                    <a:pt x="235612" y="112196"/>
                  </a:cubicBezTo>
                  <a:cubicBezTo>
                    <a:pt x="239531" y="106709"/>
                    <a:pt x="242064" y="100134"/>
                    <a:pt x="246832" y="95366"/>
                  </a:cubicBezTo>
                  <a:cubicBezTo>
                    <a:pt x="251599" y="90599"/>
                    <a:pt x="258051" y="87887"/>
                    <a:pt x="263661" y="84147"/>
                  </a:cubicBezTo>
                  <a:cubicBezTo>
                    <a:pt x="265531" y="89757"/>
                    <a:pt x="268683" y="95092"/>
                    <a:pt x="269271" y="100976"/>
                  </a:cubicBezTo>
                  <a:cubicBezTo>
                    <a:pt x="272440" y="132662"/>
                    <a:pt x="266358" y="165661"/>
                    <a:pt x="274881" y="196343"/>
                  </a:cubicBezTo>
                  <a:cubicBezTo>
                    <a:pt x="276944" y="203772"/>
                    <a:pt x="289840" y="200083"/>
                    <a:pt x="297320" y="201953"/>
                  </a:cubicBezTo>
                  <a:cubicBezTo>
                    <a:pt x="301060" y="196343"/>
                    <a:pt x="307024" y="191693"/>
                    <a:pt x="308540" y="185123"/>
                  </a:cubicBezTo>
                  <a:cubicBezTo>
                    <a:pt x="312766" y="166812"/>
                    <a:pt x="311293" y="147599"/>
                    <a:pt x="314150" y="129025"/>
                  </a:cubicBezTo>
                  <a:cubicBezTo>
                    <a:pt x="315049" y="123181"/>
                    <a:pt x="317889" y="117806"/>
                    <a:pt x="319759" y="112196"/>
                  </a:cubicBezTo>
                  <a:cubicBezTo>
                    <a:pt x="325369" y="114066"/>
                    <a:pt x="333152" y="112994"/>
                    <a:pt x="336589" y="117806"/>
                  </a:cubicBezTo>
                  <a:cubicBezTo>
                    <a:pt x="343463" y="127430"/>
                    <a:pt x="347809" y="151465"/>
                    <a:pt x="347809" y="151465"/>
                  </a:cubicBezTo>
                  <a:cubicBezTo>
                    <a:pt x="349679" y="142115"/>
                    <a:pt x="351350" y="132723"/>
                    <a:pt x="353418" y="123415"/>
                  </a:cubicBezTo>
                  <a:cubicBezTo>
                    <a:pt x="355090" y="115889"/>
                    <a:pt x="354212" y="106996"/>
                    <a:pt x="359028" y="100976"/>
                  </a:cubicBezTo>
                  <a:cubicBezTo>
                    <a:pt x="362722" y="96358"/>
                    <a:pt x="370248" y="97236"/>
                    <a:pt x="375858" y="95366"/>
                  </a:cubicBezTo>
                  <a:lnTo>
                    <a:pt x="387077" y="129025"/>
                  </a:lnTo>
                  <a:lnTo>
                    <a:pt x="392687" y="145855"/>
                  </a:lnTo>
                  <a:cubicBezTo>
                    <a:pt x="396085" y="169642"/>
                    <a:pt x="396377" y="200033"/>
                    <a:pt x="415126" y="218782"/>
                  </a:cubicBezTo>
                  <a:cubicBezTo>
                    <a:pt x="419894" y="223550"/>
                    <a:pt x="425925" y="226987"/>
                    <a:pt x="431956" y="230002"/>
                  </a:cubicBezTo>
                  <a:cubicBezTo>
                    <a:pt x="437245" y="232647"/>
                    <a:pt x="443175" y="233742"/>
                    <a:pt x="448785" y="235612"/>
                  </a:cubicBezTo>
                  <a:cubicBezTo>
                    <a:pt x="456265" y="233742"/>
                    <a:pt x="464138" y="233039"/>
                    <a:pt x="471224" y="230002"/>
                  </a:cubicBezTo>
                  <a:cubicBezTo>
                    <a:pt x="483607" y="224695"/>
                    <a:pt x="490226" y="216610"/>
                    <a:pt x="499274" y="207563"/>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6" name="Freeform: Shape 15">
              <a:extLst>
                <a:ext uri="{FF2B5EF4-FFF2-40B4-BE49-F238E27FC236}">
                  <a16:creationId xmlns:a16="http://schemas.microsoft.com/office/drawing/2014/main" id="{79C2BF70-0DDC-46BD-A139-43D6AE871F42}"/>
                </a:ext>
              </a:extLst>
            </p:cNvPr>
            <p:cNvSpPr/>
            <p:nvPr/>
          </p:nvSpPr>
          <p:spPr>
            <a:xfrm>
              <a:off x="7482481" y="5552987"/>
              <a:ext cx="367852" cy="483338"/>
            </a:xfrm>
            <a:custGeom>
              <a:avLst/>
              <a:gdLst>
                <a:gd name="connsiteX0" fmla="*/ 57489 w 192125"/>
                <a:gd name="connsiteY0" fmla="*/ 44879 h 252442"/>
                <a:gd name="connsiteX1" fmla="*/ 57489 w 192125"/>
                <a:gd name="connsiteY1" fmla="*/ 213173 h 252442"/>
                <a:gd name="connsiteX2" fmla="*/ 40660 w 192125"/>
                <a:gd name="connsiteY2" fmla="*/ 246832 h 252442"/>
                <a:gd name="connsiteX3" fmla="*/ 23830 w 192125"/>
                <a:gd name="connsiteY3" fmla="*/ 252442 h 252442"/>
                <a:gd name="connsiteX4" fmla="*/ 1391 w 192125"/>
                <a:gd name="connsiteY4" fmla="*/ 230003 h 252442"/>
                <a:gd name="connsiteX5" fmla="*/ 18221 w 192125"/>
                <a:gd name="connsiteY5" fmla="*/ 218783 h 252442"/>
                <a:gd name="connsiteX6" fmla="*/ 68709 w 192125"/>
                <a:gd name="connsiteY6" fmla="*/ 224393 h 252442"/>
                <a:gd name="connsiteX7" fmla="*/ 102368 w 192125"/>
                <a:gd name="connsiteY7" fmla="*/ 235613 h 252442"/>
                <a:gd name="connsiteX8" fmla="*/ 136027 w 192125"/>
                <a:gd name="connsiteY8" fmla="*/ 230003 h 252442"/>
                <a:gd name="connsiteX9" fmla="*/ 141637 w 192125"/>
                <a:gd name="connsiteY9" fmla="*/ 196344 h 252442"/>
                <a:gd name="connsiteX10" fmla="*/ 136027 w 192125"/>
                <a:gd name="connsiteY10" fmla="*/ 33659 h 252442"/>
                <a:gd name="connsiteX11" fmla="*/ 124807 w 192125"/>
                <a:gd name="connsiteY11" fmla="*/ 16830 h 252442"/>
                <a:gd name="connsiteX12" fmla="*/ 107978 w 192125"/>
                <a:gd name="connsiteY12" fmla="*/ 5610 h 252442"/>
                <a:gd name="connsiteX13" fmla="*/ 91148 w 192125"/>
                <a:gd name="connsiteY13" fmla="*/ 0 h 252442"/>
                <a:gd name="connsiteX14" fmla="*/ 57489 w 192125"/>
                <a:gd name="connsiteY14" fmla="*/ 5610 h 252442"/>
                <a:gd name="connsiteX15" fmla="*/ 51880 w 192125"/>
                <a:gd name="connsiteY15" fmla="*/ 50489 h 252442"/>
                <a:gd name="connsiteX16" fmla="*/ 68709 w 192125"/>
                <a:gd name="connsiteY16" fmla="*/ 61708 h 252442"/>
                <a:gd name="connsiteX17" fmla="*/ 113588 w 192125"/>
                <a:gd name="connsiteY17" fmla="*/ 72928 h 252442"/>
                <a:gd name="connsiteX18" fmla="*/ 169686 w 192125"/>
                <a:gd name="connsiteY18" fmla="*/ 61708 h 252442"/>
                <a:gd name="connsiteX19" fmla="*/ 186515 w 192125"/>
                <a:gd name="connsiteY19" fmla="*/ 44879 h 252442"/>
                <a:gd name="connsiteX20" fmla="*/ 192125 w 192125"/>
                <a:gd name="connsiteY20" fmla="*/ 28049 h 2524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92125" h="252442">
                  <a:moveTo>
                    <a:pt x="57489" y="44879"/>
                  </a:moveTo>
                  <a:cubicBezTo>
                    <a:pt x="63099" y="129031"/>
                    <a:pt x="66839" y="129021"/>
                    <a:pt x="57489" y="213173"/>
                  </a:cubicBezTo>
                  <a:cubicBezTo>
                    <a:pt x="56497" y="222098"/>
                    <a:pt x="47465" y="241388"/>
                    <a:pt x="40660" y="246832"/>
                  </a:cubicBezTo>
                  <a:cubicBezTo>
                    <a:pt x="36042" y="250526"/>
                    <a:pt x="29440" y="250572"/>
                    <a:pt x="23830" y="252442"/>
                  </a:cubicBezTo>
                  <a:cubicBezTo>
                    <a:pt x="15911" y="249802"/>
                    <a:pt x="-5649" y="247601"/>
                    <a:pt x="1391" y="230003"/>
                  </a:cubicBezTo>
                  <a:cubicBezTo>
                    <a:pt x="3895" y="223743"/>
                    <a:pt x="12611" y="222523"/>
                    <a:pt x="18221" y="218783"/>
                  </a:cubicBezTo>
                  <a:cubicBezTo>
                    <a:pt x="35050" y="220653"/>
                    <a:pt x="52105" y="221072"/>
                    <a:pt x="68709" y="224393"/>
                  </a:cubicBezTo>
                  <a:cubicBezTo>
                    <a:pt x="80306" y="226712"/>
                    <a:pt x="102368" y="235613"/>
                    <a:pt x="102368" y="235613"/>
                  </a:cubicBezTo>
                  <a:cubicBezTo>
                    <a:pt x="113588" y="233743"/>
                    <a:pt x="127984" y="238046"/>
                    <a:pt x="136027" y="230003"/>
                  </a:cubicBezTo>
                  <a:cubicBezTo>
                    <a:pt x="144070" y="221960"/>
                    <a:pt x="141637" y="207718"/>
                    <a:pt x="141637" y="196344"/>
                  </a:cubicBezTo>
                  <a:cubicBezTo>
                    <a:pt x="141637" y="142083"/>
                    <a:pt x="141092" y="87683"/>
                    <a:pt x="136027" y="33659"/>
                  </a:cubicBezTo>
                  <a:cubicBezTo>
                    <a:pt x="135398" y="26946"/>
                    <a:pt x="129574" y="21597"/>
                    <a:pt x="124807" y="16830"/>
                  </a:cubicBezTo>
                  <a:cubicBezTo>
                    <a:pt x="120040" y="12063"/>
                    <a:pt x="114008" y="8625"/>
                    <a:pt x="107978" y="5610"/>
                  </a:cubicBezTo>
                  <a:cubicBezTo>
                    <a:pt x="102689" y="2965"/>
                    <a:pt x="96758" y="1870"/>
                    <a:pt x="91148" y="0"/>
                  </a:cubicBezTo>
                  <a:cubicBezTo>
                    <a:pt x="79928" y="1870"/>
                    <a:pt x="67663" y="523"/>
                    <a:pt x="57489" y="5610"/>
                  </a:cubicBezTo>
                  <a:cubicBezTo>
                    <a:pt x="40724" y="13993"/>
                    <a:pt x="45312" y="38995"/>
                    <a:pt x="51880" y="50489"/>
                  </a:cubicBezTo>
                  <a:cubicBezTo>
                    <a:pt x="55225" y="56343"/>
                    <a:pt x="62373" y="59404"/>
                    <a:pt x="68709" y="61708"/>
                  </a:cubicBezTo>
                  <a:cubicBezTo>
                    <a:pt x="83201" y="66978"/>
                    <a:pt x="113588" y="72928"/>
                    <a:pt x="113588" y="72928"/>
                  </a:cubicBezTo>
                  <a:cubicBezTo>
                    <a:pt x="116915" y="72453"/>
                    <a:pt x="159005" y="68829"/>
                    <a:pt x="169686" y="61708"/>
                  </a:cubicBezTo>
                  <a:cubicBezTo>
                    <a:pt x="176287" y="57307"/>
                    <a:pt x="180905" y="50489"/>
                    <a:pt x="186515" y="44879"/>
                  </a:cubicBezTo>
                  <a:lnTo>
                    <a:pt x="192125" y="28049"/>
                  </a:ln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7" name="Freeform: Shape 16">
              <a:extLst>
                <a:ext uri="{FF2B5EF4-FFF2-40B4-BE49-F238E27FC236}">
                  <a16:creationId xmlns:a16="http://schemas.microsoft.com/office/drawing/2014/main" id="{58DC5FAC-BFFB-42AE-B232-38667A7113EA}"/>
                </a:ext>
              </a:extLst>
            </p:cNvPr>
            <p:cNvSpPr/>
            <p:nvPr/>
          </p:nvSpPr>
          <p:spPr>
            <a:xfrm>
              <a:off x="7764490" y="5853731"/>
              <a:ext cx="483283" cy="176695"/>
            </a:xfrm>
            <a:custGeom>
              <a:avLst/>
              <a:gdLst>
                <a:gd name="connsiteX0" fmla="*/ 0 w 252413"/>
                <a:gd name="connsiteY0" fmla="*/ 63711 h 92286"/>
                <a:gd name="connsiteX1" fmla="*/ 33338 w 252413"/>
                <a:gd name="connsiteY1" fmla="*/ 49424 h 92286"/>
                <a:gd name="connsiteX2" fmla="*/ 47625 w 252413"/>
                <a:gd name="connsiteY2" fmla="*/ 44661 h 92286"/>
                <a:gd name="connsiteX3" fmla="*/ 57150 w 252413"/>
                <a:gd name="connsiteY3" fmla="*/ 16086 h 92286"/>
                <a:gd name="connsiteX4" fmla="*/ 52388 w 252413"/>
                <a:gd name="connsiteY4" fmla="*/ 30374 h 92286"/>
                <a:gd name="connsiteX5" fmla="*/ 47625 w 252413"/>
                <a:gd name="connsiteY5" fmla="*/ 44661 h 92286"/>
                <a:gd name="connsiteX6" fmla="*/ 52388 w 252413"/>
                <a:gd name="connsiteY6" fmla="*/ 77999 h 92286"/>
                <a:gd name="connsiteX7" fmla="*/ 80963 w 252413"/>
                <a:gd name="connsiteY7" fmla="*/ 92286 h 92286"/>
                <a:gd name="connsiteX8" fmla="*/ 114300 w 252413"/>
                <a:gd name="connsiteY8" fmla="*/ 68474 h 92286"/>
                <a:gd name="connsiteX9" fmla="*/ 100013 w 252413"/>
                <a:gd name="connsiteY9" fmla="*/ 25611 h 92286"/>
                <a:gd name="connsiteX10" fmla="*/ 42863 w 252413"/>
                <a:gd name="connsiteY10" fmla="*/ 30374 h 92286"/>
                <a:gd name="connsiteX11" fmla="*/ 57150 w 252413"/>
                <a:gd name="connsiteY11" fmla="*/ 35136 h 92286"/>
                <a:gd name="connsiteX12" fmla="*/ 80963 w 252413"/>
                <a:gd name="connsiteY12" fmla="*/ 39899 h 92286"/>
                <a:gd name="connsiteX13" fmla="*/ 176213 w 252413"/>
                <a:gd name="connsiteY13" fmla="*/ 35136 h 92286"/>
                <a:gd name="connsiteX14" fmla="*/ 190500 w 252413"/>
                <a:gd name="connsiteY14" fmla="*/ 30374 h 92286"/>
                <a:gd name="connsiteX15" fmla="*/ 185738 w 252413"/>
                <a:gd name="connsiteY15" fmla="*/ 1799 h 92286"/>
                <a:gd name="connsiteX16" fmla="*/ 138113 w 252413"/>
                <a:gd name="connsiteY16" fmla="*/ 6561 h 92286"/>
                <a:gd name="connsiteX17" fmla="*/ 142875 w 252413"/>
                <a:gd name="connsiteY17" fmla="*/ 54186 h 92286"/>
                <a:gd name="connsiteX18" fmla="*/ 147638 w 252413"/>
                <a:gd name="connsiteY18" fmla="*/ 68474 h 92286"/>
                <a:gd name="connsiteX19" fmla="*/ 190500 w 252413"/>
                <a:gd name="connsiteY19" fmla="*/ 92286 h 92286"/>
                <a:gd name="connsiteX20" fmla="*/ 223838 w 252413"/>
                <a:gd name="connsiteY20" fmla="*/ 87524 h 92286"/>
                <a:gd name="connsiteX21" fmla="*/ 242888 w 252413"/>
                <a:gd name="connsiteY21" fmla="*/ 63711 h 92286"/>
                <a:gd name="connsiteX22" fmla="*/ 252413 w 252413"/>
                <a:gd name="connsiteY22" fmla="*/ 54186 h 922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52413" h="92286">
                  <a:moveTo>
                    <a:pt x="0" y="63711"/>
                  </a:moveTo>
                  <a:cubicBezTo>
                    <a:pt x="11113" y="58949"/>
                    <a:pt x="22113" y="53914"/>
                    <a:pt x="33338" y="49424"/>
                  </a:cubicBezTo>
                  <a:cubicBezTo>
                    <a:pt x="37999" y="47560"/>
                    <a:pt x="44707" y="48746"/>
                    <a:pt x="47625" y="44661"/>
                  </a:cubicBezTo>
                  <a:cubicBezTo>
                    <a:pt x="53461" y="36491"/>
                    <a:pt x="53975" y="25611"/>
                    <a:pt x="57150" y="16086"/>
                  </a:cubicBezTo>
                  <a:lnTo>
                    <a:pt x="52388" y="30374"/>
                  </a:lnTo>
                  <a:lnTo>
                    <a:pt x="47625" y="44661"/>
                  </a:lnTo>
                  <a:cubicBezTo>
                    <a:pt x="49213" y="55774"/>
                    <a:pt x="47829" y="67741"/>
                    <a:pt x="52388" y="77999"/>
                  </a:cubicBezTo>
                  <a:cubicBezTo>
                    <a:pt x="55600" y="85225"/>
                    <a:pt x="74623" y="90173"/>
                    <a:pt x="80963" y="92286"/>
                  </a:cubicBezTo>
                  <a:cubicBezTo>
                    <a:pt x="91742" y="88693"/>
                    <a:pt x="117642" y="88526"/>
                    <a:pt x="114300" y="68474"/>
                  </a:cubicBezTo>
                  <a:cubicBezTo>
                    <a:pt x="111824" y="53618"/>
                    <a:pt x="100013" y="25611"/>
                    <a:pt x="100013" y="25611"/>
                  </a:cubicBezTo>
                  <a:cubicBezTo>
                    <a:pt x="80963" y="27199"/>
                    <a:pt x="61524" y="26227"/>
                    <a:pt x="42863" y="30374"/>
                  </a:cubicBezTo>
                  <a:cubicBezTo>
                    <a:pt x="37963" y="31463"/>
                    <a:pt x="52280" y="33918"/>
                    <a:pt x="57150" y="35136"/>
                  </a:cubicBezTo>
                  <a:cubicBezTo>
                    <a:pt x="65003" y="37099"/>
                    <a:pt x="73025" y="38311"/>
                    <a:pt x="80963" y="39899"/>
                  </a:cubicBezTo>
                  <a:cubicBezTo>
                    <a:pt x="112713" y="38311"/>
                    <a:pt x="144543" y="37890"/>
                    <a:pt x="176213" y="35136"/>
                  </a:cubicBezTo>
                  <a:cubicBezTo>
                    <a:pt x="181214" y="34701"/>
                    <a:pt x="189121" y="35201"/>
                    <a:pt x="190500" y="30374"/>
                  </a:cubicBezTo>
                  <a:cubicBezTo>
                    <a:pt x="193153" y="21089"/>
                    <a:pt x="187325" y="11324"/>
                    <a:pt x="185738" y="1799"/>
                  </a:cubicBezTo>
                  <a:cubicBezTo>
                    <a:pt x="169863" y="3386"/>
                    <a:pt x="148216" y="-5787"/>
                    <a:pt x="138113" y="6561"/>
                  </a:cubicBezTo>
                  <a:cubicBezTo>
                    <a:pt x="128010" y="18909"/>
                    <a:pt x="140449" y="38417"/>
                    <a:pt x="142875" y="54186"/>
                  </a:cubicBezTo>
                  <a:cubicBezTo>
                    <a:pt x="143638" y="59148"/>
                    <a:pt x="144088" y="64924"/>
                    <a:pt x="147638" y="68474"/>
                  </a:cubicBezTo>
                  <a:cubicBezTo>
                    <a:pt x="164014" y="84850"/>
                    <a:pt x="172534" y="86298"/>
                    <a:pt x="190500" y="92286"/>
                  </a:cubicBezTo>
                  <a:cubicBezTo>
                    <a:pt x="201613" y="90699"/>
                    <a:pt x="213086" y="90750"/>
                    <a:pt x="223838" y="87524"/>
                  </a:cubicBezTo>
                  <a:cubicBezTo>
                    <a:pt x="244658" y="81278"/>
                    <a:pt x="234248" y="78110"/>
                    <a:pt x="242888" y="63711"/>
                  </a:cubicBezTo>
                  <a:cubicBezTo>
                    <a:pt x="245198" y="59861"/>
                    <a:pt x="249238" y="57361"/>
                    <a:pt x="252413" y="54186"/>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8" name="TextBox 17">
              <a:extLst>
                <a:ext uri="{FF2B5EF4-FFF2-40B4-BE49-F238E27FC236}">
                  <a16:creationId xmlns:a16="http://schemas.microsoft.com/office/drawing/2014/main" id="{59A32C3F-540C-4361-BABE-3350DEC66DAD}"/>
                </a:ext>
              </a:extLst>
            </p:cNvPr>
            <p:cNvSpPr txBox="1"/>
            <p:nvPr/>
          </p:nvSpPr>
          <p:spPr>
            <a:xfrm>
              <a:off x="9659767" y="5661094"/>
              <a:ext cx="1208257" cy="369332"/>
            </a:xfrm>
            <a:prstGeom prst="rect">
              <a:avLst/>
            </a:prstGeom>
            <a:noFill/>
          </p:spPr>
          <p:txBody>
            <a:bodyPr wrap="square" rtlCol="0">
              <a:spAutoFit/>
            </a:bodyPr>
            <a:lstStyle/>
            <a:p>
              <a:r>
                <a:rPr lang="en-US" dirty="0">
                  <a:latin typeface="Arial" panose="020B0604020202020204" pitchFamily="34" charset="0"/>
                  <a:cs typeface="Arial" panose="020B0604020202020204" pitchFamily="34" charset="0"/>
                </a:rPr>
                <a:t>2/1/2023</a:t>
              </a:r>
              <a:endParaRPr lang="en-US" sz="1200" dirty="0">
                <a:latin typeface="Arial" panose="020B0604020202020204" pitchFamily="34" charset="0"/>
                <a:cs typeface="Arial" panose="020B0604020202020204" pitchFamily="34" charset="0"/>
              </a:endParaRPr>
            </a:p>
          </p:txBody>
        </p:sp>
      </p:grpSp>
      <p:sp>
        <p:nvSpPr>
          <p:cNvPr id="21" name="Rectangle 20">
            <a:extLst>
              <a:ext uri="{FF2B5EF4-FFF2-40B4-BE49-F238E27FC236}">
                <a16:creationId xmlns:a16="http://schemas.microsoft.com/office/drawing/2014/main" id="{07606BA8-E107-4F65-9A0A-3DACB36357BF}"/>
              </a:ext>
            </a:extLst>
          </p:cNvPr>
          <p:cNvSpPr/>
          <p:nvPr/>
        </p:nvSpPr>
        <p:spPr>
          <a:xfrm>
            <a:off x="1141942" y="1890887"/>
            <a:ext cx="10087982" cy="3520058"/>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 name="Group 1">
            <a:extLst>
              <a:ext uri="{FF2B5EF4-FFF2-40B4-BE49-F238E27FC236}">
                <a16:creationId xmlns:a16="http://schemas.microsoft.com/office/drawing/2014/main" id="{62047FC8-EBEF-4792-AB40-F247C2D730FC}"/>
              </a:ext>
            </a:extLst>
          </p:cNvPr>
          <p:cNvGrpSpPr/>
          <p:nvPr/>
        </p:nvGrpSpPr>
        <p:grpSpPr>
          <a:xfrm>
            <a:off x="1386301" y="2967335"/>
            <a:ext cx="9137342" cy="1200329"/>
            <a:chOff x="1386301" y="2967335"/>
            <a:chExt cx="9137342" cy="1200329"/>
          </a:xfrm>
        </p:grpSpPr>
        <p:sp>
          <p:nvSpPr>
            <p:cNvPr id="10" name="TextBox 9">
              <a:extLst>
                <a:ext uri="{FF2B5EF4-FFF2-40B4-BE49-F238E27FC236}">
                  <a16:creationId xmlns:a16="http://schemas.microsoft.com/office/drawing/2014/main" id="{9EC35565-12D7-4133-B433-E17989ED0FF0}"/>
                </a:ext>
              </a:extLst>
            </p:cNvPr>
            <p:cNvSpPr txBox="1"/>
            <p:nvPr/>
          </p:nvSpPr>
          <p:spPr>
            <a:xfrm>
              <a:off x="1386301" y="2967335"/>
              <a:ext cx="4217057" cy="1200329"/>
            </a:xfrm>
            <a:prstGeom prst="rect">
              <a:avLst/>
            </a:prstGeom>
            <a:noFill/>
          </p:spPr>
          <p:txBody>
            <a:bodyPr wrap="square" rtlCol="0">
              <a:spAutoFit/>
            </a:bodyPr>
            <a:lstStyle/>
            <a:p>
              <a:r>
                <a:rPr lang="en-US" sz="2400" dirty="0"/>
                <a:t>DSA: $10,000</a:t>
              </a:r>
            </a:p>
            <a:p>
              <a:r>
                <a:rPr lang="en-US" sz="2400" dirty="0"/>
                <a:t>Pipes: $20,000</a:t>
              </a:r>
            </a:p>
            <a:p>
              <a:r>
                <a:rPr lang="en-US" sz="2400" dirty="0"/>
                <a:t>Etc.…</a:t>
              </a:r>
            </a:p>
          </p:txBody>
        </p:sp>
        <p:sp>
          <p:nvSpPr>
            <p:cNvPr id="22" name="TextBox 21">
              <a:extLst>
                <a:ext uri="{FF2B5EF4-FFF2-40B4-BE49-F238E27FC236}">
                  <a16:creationId xmlns:a16="http://schemas.microsoft.com/office/drawing/2014/main" id="{657EB2C4-E34F-47A6-BA4C-122CD7E538B9}"/>
                </a:ext>
              </a:extLst>
            </p:cNvPr>
            <p:cNvSpPr txBox="1"/>
            <p:nvPr/>
          </p:nvSpPr>
          <p:spPr>
            <a:xfrm>
              <a:off x="6306586" y="2967335"/>
              <a:ext cx="4217057" cy="830997"/>
            </a:xfrm>
            <a:prstGeom prst="rect">
              <a:avLst/>
            </a:prstGeom>
            <a:noFill/>
          </p:spPr>
          <p:txBody>
            <a:bodyPr wrap="square" rtlCol="0">
              <a:spAutoFit/>
            </a:bodyPr>
            <a:lstStyle/>
            <a:p>
              <a:r>
                <a:rPr lang="en-US" sz="2400" dirty="0"/>
                <a:t>Township labor to install project: $3,590</a:t>
              </a:r>
            </a:p>
          </p:txBody>
        </p:sp>
      </p:grpSp>
    </p:spTree>
    <p:extLst>
      <p:ext uri="{BB962C8B-B14F-4D97-AF65-F5344CB8AC3E}">
        <p14:creationId xmlns:p14="http://schemas.microsoft.com/office/powerpoint/2010/main" val="258161012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A779E3C6-8C84-4605-8AF8-4C075699CCA7}"/>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096000" y="1234580"/>
            <a:ext cx="6041550" cy="4589032"/>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12" name="Picture 11">
            <a:extLst>
              <a:ext uri="{FF2B5EF4-FFF2-40B4-BE49-F238E27FC236}">
                <a16:creationId xmlns:a16="http://schemas.microsoft.com/office/drawing/2014/main" id="{AB21CBB5-C83A-4FAD-BA09-8DACFBF3AFBA}"/>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33810" y="1234580"/>
            <a:ext cx="5913007" cy="4589032"/>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8" name="Rectangle 7">
            <a:extLst>
              <a:ext uri="{FF2B5EF4-FFF2-40B4-BE49-F238E27FC236}">
                <a16:creationId xmlns:a16="http://schemas.microsoft.com/office/drawing/2014/main" id="{A569B7CF-0714-4AFC-85F7-A7F7F4AA063C}"/>
              </a:ext>
            </a:extLst>
          </p:cNvPr>
          <p:cNvSpPr/>
          <p:nvPr/>
        </p:nvSpPr>
        <p:spPr>
          <a:xfrm>
            <a:off x="2207610" y="1694576"/>
            <a:ext cx="1568741" cy="243281"/>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E37545BE-EAB8-4565-BEBD-6EB4EFD3A33B}"/>
              </a:ext>
            </a:extLst>
          </p:cNvPr>
          <p:cNvSpPr/>
          <p:nvPr/>
        </p:nvSpPr>
        <p:spPr>
          <a:xfrm>
            <a:off x="8547023" y="1770077"/>
            <a:ext cx="1139504" cy="167780"/>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itle 1">
            <a:extLst>
              <a:ext uri="{FF2B5EF4-FFF2-40B4-BE49-F238E27FC236}">
                <a16:creationId xmlns:a16="http://schemas.microsoft.com/office/drawing/2014/main" id="{446EF00D-10F3-4CFB-B617-ED16CDAF84B4}"/>
              </a:ext>
            </a:extLst>
          </p:cNvPr>
          <p:cNvSpPr txBox="1">
            <a:spLocks/>
          </p:cNvSpPr>
          <p:nvPr/>
        </p:nvSpPr>
        <p:spPr>
          <a:xfrm>
            <a:off x="4267200" y="1"/>
            <a:ext cx="7924800" cy="4572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2600" b="1" kern="1200">
                <a:solidFill>
                  <a:schemeClr val="tx1"/>
                </a:solidFill>
                <a:latin typeface="+mj-lt"/>
                <a:ea typeface="+mj-ea"/>
                <a:cs typeface="+mj-cs"/>
              </a:defRPr>
            </a:lvl1pPr>
          </a:lstStyle>
          <a:p>
            <a:r>
              <a:rPr lang="en-US" dirty="0"/>
              <a:t>Check that App is Filled Out Correctly</a:t>
            </a:r>
          </a:p>
        </p:txBody>
      </p:sp>
      <p:sp>
        <p:nvSpPr>
          <p:cNvPr id="13" name="Title 1">
            <a:extLst>
              <a:ext uri="{FF2B5EF4-FFF2-40B4-BE49-F238E27FC236}">
                <a16:creationId xmlns:a16="http://schemas.microsoft.com/office/drawing/2014/main" id="{75798D6B-F089-44E8-8A57-42B6927F3C58}"/>
              </a:ext>
            </a:extLst>
          </p:cNvPr>
          <p:cNvSpPr txBox="1">
            <a:spLocks/>
          </p:cNvSpPr>
          <p:nvPr/>
        </p:nvSpPr>
        <p:spPr>
          <a:xfrm>
            <a:off x="252548" y="8390"/>
            <a:ext cx="3547292" cy="4572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2600" b="1" kern="1200">
                <a:solidFill>
                  <a:schemeClr val="tx1"/>
                </a:solidFill>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2000" b="1" i="0" u="none" strike="noStrike" kern="1200" cap="none" spc="0" normalizeH="0" baseline="0" noProof="0" dirty="0">
                <a:ln>
                  <a:noFill/>
                </a:ln>
                <a:solidFill>
                  <a:srgbClr val="FFFFCC"/>
                </a:solidFill>
                <a:effectLst/>
                <a:uLnTx/>
                <a:uFillTx/>
                <a:latin typeface="Calibri"/>
                <a:ea typeface="+mj-ea"/>
                <a:cs typeface="+mj-cs"/>
              </a:rPr>
              <a:t>Reviewing Grant Applications</a:t>
            </a:r>
          </a:p>
        </p:txBody>
      </p:sp>
    </p:spTree>
    <p:extLst>
      <p:ext uri="{BB962C8B-B14F-4D97-AF65-F5344CB8AC3E}">
        <p14:creationId xmlns:p14="http://schemas.microsoft.com/office/powerpoint/2010/main" val="2445524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5F203626-9AE2-4B84-8532-9F5AF9F2C140}"/>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06463" y="524902"/>
            <a:ext cx="8457089" cy="6179898"/>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13" name="Title 1">
            <a:extLst>
              <a:ext uri="{FF2B5EF4-FFF2-40B4-BE49-F238E27FC236}">
                <a16:creationId xmlns:a16="http://schemas.microsoft.com/office/drawing/2014/main" id="{12DB5021-DE1D-47BB-B7BB-650B2A7CD7C9}"/>
              </a:ext>
            </a:extLst>
          </p:cNvPr>
          <p:cNvSpPr txBox="1">
            <a:spLocks/>
          </p:cNvSpPr>
          <p:nvPr/>
        </p:nvSpPr>
        <p:spPr>
          <a:xfrm>
            <a:off x="252548" y="8390"/>
            <a:ext cx="3547292" cy="4572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2600" b="1" kern="1200">
                <a:solidFill>
                  <a:schemeClr val="tx1"/>
                </a:solidFill>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2000" b="1" i="0" u="none" strike="noStrike" kern="1200" cap="none" spc="0" normalizeH="0" baseline="0" noProof="0" dirty="0">
                <a:ln>
                  <a:noFill/>
                </a:ln>
                <a:solidFill>
                  <a:srgbClr val="FFFFCC"/>
                </a:solidFill>
                <a:effectLst/>
                <a:uLnTx/>
                <a:uFillTx/>
                <a:latin typeface="Calibri"/>
                <a:ea typeface="+mj-ea"/>
                <a:cs typeface="+mj-cs"/>
              </a:rPr>
              <a:t>Reviewing Grant Applications</a:t>
            </a:r>
          </a:p>
        </p:txBody>
      </p:sp>
      <p:sp>
        <p:nvSpPr>
          <p:cNvPr id="14" name="TextBox 13">
            <a:extLst>
              <a:ext uri="{FF2B5EF4-FFF2-40B4-BE49-F238E27FC236}">
                <a16:creationId xmlns:a16="http://schemas.microsoft.com/office/drawing/2014/main" id="{300B9749-7AAF-4029-82A2-A89075FCC074}"/>
              </a:ext>
            </a:extLst>
          </p:cNvPr>
          <p:cNvSpPr txBox="1"/>
          <p:nvPr/>
        </p:nvSpPr>
        <p:spPr>
          <a:xfrm>
            <a:off x="8763000" y="524902"/>
            <a:ext cx="3305175" cy="3046988"/>
          </a:xfrm>
          <a:prstGeom prst="rect">
            <a:avLst/>
          </a:prstGeom>
          <a:noFill/>
        </p:spPr>
        <p:txBody>
          <a:bodyPr wrap="square" rtlCol="0">
            <a:spAutoFit/>
          </a:bodyPr>
          <a:lstStyle/>
          <a:p>
            <a:r>
              <a:rPr lang="en-US" sz="2400" b="1" dirty="0"/>
              <a:t>Do the cost estimate and project sketch match?</a:t>
            </a:r>
          </a:p>
          <a:p>
            <a:endParaRPr lang="en-US" sz="2400" b="1" dirty="0"/>
          </a:p>
          <a:p>
            <a:r>
              <a:rPr lang="en-US" sz="2400" b="1" dirty="0"/>
              <a:t>Is anything that you discussed with the applicant missing from the application?</a:t>
            </a:r>
          </a:p>
        </p:txBody>
      </p:sp>
      <p:sp>
        <p:nvSpPr>
          <p:cNvPr id="16" name="Title 15">
            <a:extLst>
              <a:ext uri="{FF2B5EF4-FFF2-40B4-BE49-F238E27FC236}">
                <a16:creationId xmlns:a16="http://schemas.microsoft.com/office/drawing/2014/main" id="{AEB42FEF-258D-4520-82C5-2A01C5F29F6B}"/>
              </a:ext>
            </a:extLst>
          </p:cNvPr>
          <p:cNvSpPr>
            <a:spLocks noGrp="1"/>
          </p:cNvSpPr>
          <p:nvPr>
            <p:ph type="title"/>
          </p:nvPr>
        </p:nvSpPr>
        <p:spPr>
          <a:xfrm>
            <a:off x="4267200" y="8390"/>
            <a:ext cx="7924800" cy="420125"/>
          </a:xfrm>
        </p:spPr>
        <p:txBody>
          <a:bodyPr/>
          <a:lstStyle/>
          <a:p>
            <a:r>
              <a:rPr lang="en-US" dirty="0"/>
              <a:t>Check that App is Filled Out Correctly</a:t>
            </a:r>
          </a:p>
        </p:txBody>
      </p:sp>
    </p:spTree>
    <p:extLst>
      <p:ext uri="{BB962C8B-B14F-4D97-AF65-F5344CB8AC3E}">
        <p14:creationId xmlns:p14="http://schemas.microsoft.com/office/powerpoint/2010/main" val="38176836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4">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8">
            <a:extLst>
              <a:ext uri="{FF2B5EF4-FFF2-40B4-BE49-F238E27FC236}">
                <a16:creationId xmlns:a16="http://schemas.microsoft.com/office/drawing/2014/main" id="{418481EA-5611-4449-99DE-25D25AEA9A38}"/>
              </a:ext>
            </a:extLst>
          </p:cNvPr>
          <p:cNvPicPr>
            <a:picLocks noGrp="1" noChangeAspect="1"/>
          </p:cNvPicPr>
          <p:nvPr>
            <p:ph idx="1"/>
          </p:nvPr>
        </p:nvPicPr>
        <p:blipFill rotWithShape="1">
          <a:blip r:embed="rId3" cstate="email">
            <a:extLst>
              <a:ext uri="{28A0092B-C50C-407E-A947-70E740481C1C}">
                <a14:useLocalDpi xmlns:a14="http://schemas.microsoft.com/office/drawing/2010/main"/>
              </a:ext>
            </a:extLst>
          </a:blip>
          <a:srcRect/>
          <a:stretch/>
        </p:blipFill>
        <p:spPr>
          <a:xfrm>
            <a:off x="339905" y="0"/>
            <a:ext cx="5076826" cy="6946706"/>
          </a:xfrm>
        </p:spPr>
      </p:pic>
      <p:sp>
        <p:nvSpPr>
          <p:cNvPr id="5" name="Rectangle 4">
            <a:extLst>
              <a:ext uri="{FF2B5EF4-FFF2-40B4-BE49-F238E27FC236}">
                <a16:creationId xmlns:a16="http://schemas.microsoft.com/office/drawing/2014/main" id="{347825EB-AEC6-4FF6-82D4-D22780E4CE68}"/>
              </a:ext>
            </a:extLst>
          </p:cNvPr>
          <p:cNvSpPr/>
          <p:nvPr/>
        </p:nvSpPr>
        <p:spPr>
          <a:xfrm>
            <a:off x="557350" y="4922794"/>
            <a:ext cx="2847975" cy="1907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Shape 8">
            <a:extLst>
              <a:ext uri="{FF2B5EF4-FFF2-40B4-BE49-F238E27FC236}">
                <a16:creationId xmlns:a16="http://schemas.microsoft.com/office/drawing/2014/main" id="{46E9D0CA-74CD-481F-9968-5FDE3DDFBA3C}"/>
              </a:ext>
            </a:extLst>
          </p:cNvPr>
          <p:cNvSpPr/>
          <p:nvPr/>
        </p:nvSpPr>
        <p:spPr>
          <a:xfrm>
            <a:off x="484513" y="2881745"/>
            <a:ext cx="4839854" cy="3602182"/>
          </a:xfrm>
          <a:custGeom>
            <a:avLst/>
            <a:gdLst>
              <a:gd name="connsiteX0" fmla="*/ 0 w 4839854"/>
              <a:gd name="connsiteY0" fmla="*/ 3602182 h 3602182"/>
              <a:gd name="connsiteX1" fmla="*/ 110836 w 4839854"/>
              <a:gd name="connsiteY1" fmla="*/ 3592946 h 3602182"/>
              <a:gd name="connsiteX2" fmla="*/ 138545 w 4839854"/>
              <a:gd name="connsiteY2" fmla="*/ 3583710 h 3602182"/>
              <a:gd name="connsiteX3" fmla="*/ 212436 w 4839854"/>
              <a:gd name="connsiteY3" fmla="*/ 3565237 h 3602182"/>
              <a:gd name="connsiteX4" fmla="*/ 267854 w 4839854"/>
              <a:gd name="connsiteY4" fmla="*/ 3537528 h 3602182"/>
              <a:gd name="connsiteX5" fmla="*/ 323273 w 4839854"/>
              <a:gd name="connsiteY5" fmla="*/ 3519055 h 3602182"/>
              <a:gd name="connsiteX6" fmla="*/ 360218 w 4839854"/>
              <a:gd name="connsiteY6" fmla="*/ 3491346 h 3602182"/>
              <a:gd name="connsiteX7" fmla="*/ 406400 w 4839854"/>
              <a:gd name="connsiteY7" fmla="*/ 3482110 h 3602182"/>
              <a:gd name="connsiteX8" fmla="*/ 434109 w 4839854"/>
              <a:gd name="connsiteY8" fmla="*/ 3472873 h 3602182"/>
              <a:gd name="connsiteX9" fmla="*/ 489527 w 4839854"/>
              <a:gd name="connsiteY9" fmla="*/ 3426691 h 3602182"/>
              <a:gd name="connsiteX10" fmla="*/ 544945 w 4839854"/>
              <a:gd name="connsiteY10" fmla="*/ 3389746 h 3602182"/>
              <a:gd name="connsiteX11" fmla="*/ 572654 w 4839854"/>
              <a:gd name="connsiteY11" fmla="*/ 3371273 h 3602182"/>
              <a:gd name="connsiteX12" fmla="*/ 600363 w 4839854"/>
              <a:gd name="connsiteY12" fmla="*/ 3362037 h 3602182"/>
              <a:gd name="connsiteX13" fmla="*/ 665018 w 4839854"/>
              <a:gd name="connsiteY13" fmla="*/ 3325091 h 3602182"/>
              <a:gd name="connsiteX14" fmla="*/ 720436 w 4839854"/>
              <a:gd name="connsiteY14" fmla="*/ 3288146 h 3602182"/>
              <a:gd name="connsiteX15" fmla="*/ 748145 w 4839854"/>
              <a:gd name="connsiteY15" fmla="*/ 3269673 h 3602182"/>
              <a:gd name="connsiteX16" fmla="*/ 849745 w 4839854"/>
              <a:gd name="connsiteY16" fmla="*/ 3251200 h 3602182"/>
              <a:gd name="connsiteX17" fmla="*/ 942109 w 4839854"/>
              <a:gd name="connsiteY17" fmla="*/ 3232728 h 3602182"/>
              <a:gd name="connsiteX18" fmla="*/ 997527 w 4839854"/>
              <a:gd name="connsiteY18" fmla="*/ 3186546 h 3602182"/>
              <a:gd name="connsiteX19" fmla="*/ 1034473 w 4839854"/>
              <a:gd name="connsiteY19" fmla="*/ 3177310 h 3602182"/>
              <a:gd name="connsiteX20" fmla="*/ 1062182 w 4839854"/>
              <a:gd name="connsiteY20" fmla="*/ 3149600 h 3602182"/>
              <a:gd name="connsiteX21" fmla="*/ 1117600 w 4839854"/>
              <a:gd name="connsiteY21" fmla="*/ 3121891 h 3602182"/>
              <a:gd name="connsiteX22" fmla="*/ 1154545 w 4839854"/>
              <a:gd name="connsiteY22" fmla="*/ 3084946 h 3602182"/>
              <a:gd name="connsiteX23" fmla="*/ 1191491 w 4839854"/>
              <a:gd name="connsiteY23" fmla="*/ 3066473 h 3602182"/>
              <a:gd name="connsiteX24" fmla="*/ 1246909 w 4839854"/>
              <a:gd name="connsiteY24" fmla="*/ 3038764 h 3602182"/>
              <a:gd name="connsiteX25" fmla="*/ 1302327 w 4839854"/>
              <a:gd name="connsiteY25" fmla="*/ 3001819 h 3602182"/>
              <a:gd name="connsiteX26" fmla="*/ 1348509 w 4839854"/>
              <a:gd name="connsiteY26" fmla="*/ 2992582 h 3602182"/>
              <a:gd name="connsiteX27" fmla="*/ 1403927 w 4839854"/>
              <a:gd name="connsiteY27" fmla="*/ 2974110 h 3602182"/>
              <a:gd name="connsiteX28" fmla="*/ 1782618 w 4839854"/>
              <a:gd name="connsiteY28" fmla="*/ 2964873 h 3602182"/>
              <a:gd name="connsiteX29" fmla="*/ 2068945 w 4839854"/>
              <a:gd name="connsiteY29" fmla="*/ 2974110 h 3602182"/>
              <a:gd name="connsiteX30" fmla="*/ 2096654 w 4839854"/>
              <a:gd name="connsiteY30" fmla="*/ 2983346 h 3602182"/>
              <a:gd name="connsiteX31" fmla="*/ 2142836 w 4839854"/>
              <a:gd name="connsiteY31" fmla="*/ 2992582 h 3602182"/>
              <a:gd name="connsiteX32" fmla="*/ 2170545 w 4839854"/>
              <a:gd name="connsiteY32" fmla="*/ 3001819 h 3602182"/>
              <a:gd name="connsiteX33" fmla="*/ 2262909 w 4839854"/>
              <a:gd name="connsiteY33" fmla="*/ 3011055 h 3602182"/>
              <a:gd name="connsiteX34" fmla="*/ 2456873 w 4839854"/>
              <a:gd name="connsiteY34" fmla="*/ 3029528 h 3602182"/>
              <a:gd name="connsiteX35" fmla="*/ 2484582 w 4839854"/>
              <a:gd name="connsiteY35" fmla="*/ 3038764 h 3602182"/>
              <a:gd name="connsiteX36" fmla="*/ 2558473 w 4839854"/>
              <a:gd name="connsiteY36" fmla="*/ 3057237 h 3602182"/>
              <a:gd name="connsiteX37" fmla="*/ 2623127 w 4839854"/>
              <a:gd name="connsiteY37" fmla="*/ 3075710 h 3602182"/>
              <a:gd name="connsiteX38" fmla="*/ 2650836 w 4839854"/>
              <a:gd name="connsiteY38" fmla="*/ 3084946 h 3602182"/>
              <a:gd name="connsiteX39" fmla="*/ 2752436 w 4839854"/>
              <a:gd name="connsiteY39" fmla="*/ 3094182 h 3602182"/>
              <a:gd name="connsiteX40" fmla="*/ 2789382 w 4839854"/>
              <a:gd name="connsiteY40" fmla="*/ 3103419 h 3602182"/>
              <a:gd name="connsiteX41" fmla="*/ 3205018 w 4839854"/>
              <a:gd name="connsiteY41" fmla="*/ 3084946 h 3602182"/>
              <a:gd name="connsiteX42" fmla="*/ 3232727 w 4839854"/>
              <a:gd name="connsiteY42" fmla="*/ 3066473 h 3602182"/>
              <a:gd name="connsiteX43" fmla="*/ 3334327 w 4839854"/>
              <a:gd name="connsiteY43" fmla="*/ 3048000 h 3602182"/>
              <a:gd name="connsiteX44" fmla="*/ 3371273 w 4839854"/>
              <a:gd name="connsiteY44" fmla="*/ 3038764 h 3602182"/>
              <a:gd name="connsiteX45" fmla="*/ 3426691 w 4839854"/>
              <a:gd name="connsiteY45" fmla="*/ 3001819 h 3602182"/>
              <a:gd name="connsiteX46" fmla="*/ 3463636 w 4839854"/>
              <a:gd name="connsiteY46" fmla="*/ 2955637 h 3602182"/>
              <a:gd name="connsiteX47" fmla="*/ 3528291 w 4839854"/>
              <a:gd name="connsiteY47" fmla="*/ 2881746 h 3602182"/>
              <a:gd name="connsiteX48" fmla="*/ 3592945 w 4839854"/>
              <a:gd name="connsiteY48" fmla="*/ 2807855 h 3602182"/>
              <a:gd name="connsiteX49" fmla="*/ 3611418 w 4839854"/>
              <a:gd name="connsiteY49" fmla="*/ 2780146 h 3602182"/>
              <a:gd name="connsiteX50" fmla="*/ 3620654 w 4839854"/>
              <a:gd name="connsiteY50" fmla="*/ 2752437 h 3602182"/>
              <a:gd name="connsiteX51" fmla="*/ 3648363 w 4839854"/>
              <a:gd name="connsiteY51" fmla="*/ 2715491 h 3602182"/>
              <a:gd name="connsiteX52" fmla="*/ 3676073 w 4839854"/>
              <a:gd name="connsiteY52" fmla="*/ 2632364 h 3602182"/>
              <a:gd name="connsiteX53" fmla="*/ 3703782 w 4839854"/>
              <a:gd name="connsiteY53" fmla="*/ 2567710 h 3602182"/>
              <a:gd name="connsiteX54" fmla="*/ 3731491 w 4839854"/>
              <a:gd name="connsiteY54" fmla="*/ 2540000 h 3602182"/>
              <a:gd name="connsiteX55" fmla="*/ 3786909 w 4839854"/>
              <a:gd name="connsiteY55" fmla="*/ 2410691 h 3602182"/>
              <a:gd name="connsiteX56" fmla="*/ 3796145 w 4839854"/>
              <a:gd name="connsiteY56" fmla="*/ 2382982 h 3602182"/>
              <a:gd name="connsiteX57" fmla="*/ 3823854 w 4839854"/>
              <a:gd name="connsiteY57" fmla="*/ 2281382 h 3602182"/>
              <a:gd name="connsiteX58" fmla="*/ 3823854 w 4839854"/>
              <a:gd name="connsiteY58" fmla="*/ 2281382 h 3602182"/>
              <a:gd name="connsiteX59" fmla="*/ 3842327 w 4839854"/>
              <a:gd name="connsiteY59" fmla="*/ 2207491 h 3602182"/>
              <a:gd name="connsiteX60" fmla="*/ 3860800 w 4839854"/>
              <a:gd name="connsiteY60" fmla="*/ 1653310 h 3602182"/>
              <a:gd name="connsiteX61" fmla="*/ 3870036 w 4839854"/>
              <a:gd name="connsiteY61" fmla="*/ 1570182 h 3602182"/>
              <a:gd name="connsiteX62" fmla="*/ 3888509 w 4839854"/>
              <a:gd name="connsiteY62" fmla="*/ 1468582 h 3602182"/>
              <a:gd name="connsiteX63" fmla="*/ 3897745 w 4839854"/>
              <a:gd name="connsiteY63" fmla="*/ 1431637 h 3602182"/>
              <a:gd name="connsiteX64" fmla="*/ 3916218 w 4839854"/>
              <a:gd name="connsiteY64" fmla="*/ 1394691 h 3602182"/>
              <a:gd name="connsiteX65" fmla="*/ 3943927 w 4839854"/>
              <a:gd name="connsiteY65" fmla="*/ 1330037 h 3602182"/>
              <a:gd name="connsiteX66" fmla="*/ 3962400 w 4839854"/>
              <a:gd name="connsiteY66" fmla="*/ 1283855 h 3602182"/>
              <a:gd name="connsiteX67" fmla="*/ 3980873 w 4839854"/>
              <a:gd name="connsiteY67" fmla="*/ 1256146 h 3602182"/>
              <a:gd name="connsiteX68" fmla="*/ 4017818 w 4839854"/>
              <a:gd name="connsiteY68" fmla="*/ 1191491 h 3602182"/>
              <a:gd name="connsiteX69" fmla="*/ 4045527 w 4839854"/>
              <a:gd name="connsiteY69" fmla="*/ 1117600 h 3602182"/>
              <a:gd name="connsiteX70" fmla="*/ 4064000 w 4839854"/>
              <a:gd name="connsiteY70" fmla="*/ 1080655 h 3602182"/>
              <a:gd name="connsiteX71" fmla="*/ 4082473 w 4839854"/>
              <a:gd name="connsiteY71" fmla="*/ 1034473 h 3602182"/>
              <a:gd name="connsiteX72" fmla="*/ 4119418 w 4839854"/>
              <a:gd name="connsiteY72" fmla="*/ 960582 h 3602182"/>
              <a:gd name="connsiteX73" fmla="*/ 4128654 w 4839854"/>
              <a:gd name="connsiteY73" fmla="*/ 932873 h 3602182"/>
              <a:gd name="connsiteX74" fmla="*/ 4137891 w 4839854"/>
              <a:gd name="connsiteY74" fmla="*/ 895928 h 3602182"/>
              <a:gd name="connsiteX75" fmla="*/ 4156363 w 4839854"/>
              <a:gd name="connsiteY75" fmla="*/ 858982 h 3602182"/>
              <a:gd name="connsiteX76" fmla="*/ 4202545 w 4839854"/>
              <a:gd name="connsiteY76" fmla="*/ 775855 h 3602182"/>
              <a:gd name="connsiteX77" fmla="*/ 4239491 w 4839854"/>
              <a:gd name="connsiteY77" fmla="*/ 701964 h 3602182"/>
              <a:gd name="connsiteX78" fmla="*/ 4304145 w 4839854"/>
              <a:gd name="connsiteY78" fmla="*/ 637310 h 3602182"/>
              <a:gd name="connsiteX79" fmla="*/ 4368800 w 4839854"/>
              <a:gd name="connsiteY79" fmla="*/ 535710 h 3602182"/>
              <a:gd name="connsiteX80" fmla="*/ 4396509 w 4839854"/>
              <a:gd name="connsiteY80" fmla="*/ 508000 h 3602182"/>
              <a:gd name="connsiteX81" fmla="*/ 4405745 w 4839854"/>
              <a:gd name="connsiteY81" fmla="*/ 480291 h 3602182"/>
              <a:gd name="connsiteX82" fmla="*/ 4433454 w 4839854"/>
              <a:gd name="connsiteY82" fmla="*/ 443346 h 3602182"/>
              <a:gd name="connsiteX83" fmla="*/ 4544291 w 4839854"/>
              <a:gd name="connsiteY83" fmla="*/ 341746 h 3602182"/>
              <a:gd name="connsiteX84" fmla="*/ 4590473 w 4839854"/>
              <a:gd name="connsiteY84" fmla="*/ 295564 h 3602182"/>
              <a:gd name="connsiteX85" fmla="*/ 4599709 w 4839854"/>
              <a:gd name="connsiteY85" fmla="*/ 267855 h 3602182"/>
              <a:gd name="connsiteX86" fmla="*/ 4627418 w 4839854"/>
              <a:gd name="connsiteY86" fmla="*/ 258619 h 3602182"/>
              <a:gd name="connsiteX87" fmla="*/ 4664363 w 4839854"/>
              <a:gd name="connsiteY87" fmla="*/ 230910 h 3602182"/>
              <a:gd name="connsiteX88" fmla="*/ 4673600 w 4839854"/>
              <a:gd name="connsiteY88" fmla="*/ 193964 h 3602182"/>
              <a:gd name="connsiteX89" fmla="*/ 4701309 w 4839854"/>
              <a:gd name="connsiteY89" fmla="*/ 166255 h 3602182"/>
              <a:gd name="connsiteX90" fmla="*/ 4729018 w 4839854"/>
              <a:gd name="connsiteY90" fmla="*/ 110837 h 3602182"/>
              <a:gd name="connsiteX91" fmla="*/ 4784436 w 4839854"/>
              <a:gd name="connsiteY91" fmla="*/ 36946 h 3602182"/>
              <a:gd name="connsiteX92" fmla="*/ 4839854 w 4839854"/>
              <a:gd name="connsiteY92" fmla="*/ 0 h 3602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Lst>
            <a:rect l="l" t="t" r="r" b="b"/>
            <a:pathLst>
              <a:path w="4839854" h="3602182">
                <a:moveTo>
                  <a:pt x="0" y="3602182"/>
                </a:moveTo>
                <a:cubicBezTo>
                  <a:pt x="36945" y="3599103"/>
                  <a:pt x="74088" y="3597846"/>
                  <a:pt x="110836" y="3592946"/>
                </a:cubicBezTo>
                <a:cubicBezTo>
                  <a:pt x="120487" y="3591659"/>
                  <a:pt x="129152" y="3586272"/>
                  <a:pt x="138545" y="3583710"/>
                </a:cubicBezTo>
                <a:cubicBezTo>
                  <a:pt x="163039" y="3577030"/>
                  <a:pt x="188351" y="3573266"/>
                  <a:pt x="212436" y="3565237"/>
                </a:cubicBezTo>
                <a:cubicBezTo>
                  <a:pt x="313507" y="3531544"/>
                  <a:pt x="160407" y="3585281"/>
                  <a:pt x="267854" y="3537528"/>
                </a:cubicBezTo>
                <a:cubicBezTo>
                  <a:pt x="285648" y="3529620"/>
                  <a:pt x="323273" y="3519055"/>
                  <a:pt x="323273" y="3519055"/>
                </a:cubicBezTo>
                <a:cubicBezTo>
                  <a:pt x="335588" y="3509819"/>
                  <a:pt x="346151" y="3497598"/>
                  <a:pt x="360218" y="3491346"/>
                </a:cubicBezTo>
                <a:cubicBezTo>
                  <a:pt x="374564" y="3484970"/>
                  <a:pt x="391170" y="3485918"/>
                  <a:pt x="406400" y="3482110"/>
                </a:cubicBezTo>
                <a:cubicBezTo>
                  <a:pt x="415845" y="3479749"/>
                  <a:pt x="424873" y="3475952"/>
                  <a:pt x="434109" y="3472873"/>
                </a:cubicBezTo>
                <a:cubicBezTo>
                  <a:pt x="464418" y="3427410"/>
                  <a:pt x="437445" y="3457940"/>
                  <a:pt x="489527" y="3426691"/>
                </a:cubicBezTo>
                <a:cubicBezTo>
                  <a:pt x="508564" y="3415268"/>
                  <a:pt x="526472" y="3402061"/>
                  <a:pt x="544945" y="3389746"/>
                </a:cubicBezTo>
                <a:cubicBezTo>
                  <a:pt x="554181" y="3383588"/>
                  <a:pt x="562123" y="3374783"/>
                  <a:pt x="572654" y="3371273"/>
                </a:cubicBezTo>
                <a:lnTo>
                  <a:pt x="600363" y="3362037"/>
                </a:lnTo>
                <a:cubicBezTo>
                  <a:pt x="662578" y="3299824"/>
                  <a:pt x="590591" y="3362305"/>
                  <a:pt x="665018" y="3325091"/>
                </a:cubicBezTo>
                <a:cubicBezTo>
                  <a:pt x="684875" y="3315162"/>
                  <a:pt x="701963" y="3300461"/>
                  <a:pt x="720436" y="3288146"/>
                </a:cubicBezTo>
                <a:cubicBezTo>
                  <a:pt x="729672" y="3281988"/>
                  <a:pt x="737156" y="3271243"/>
                  <a:pt x="748145" y="3269673"/>
                </a:cubicBezTo>
                <a:cubicBezTo>
                  <a:pt x="912512" y="3246193"/>
                  <a:pt x="740866" y="3272976"/>
                  <a:pt x="849745" y="3251200"/>
                </a:cubicBezTo>
                <a:cubicBezTo>
                  <a:pt x="963008" y="3228547"/>
                  <a:pt x="856272" y="3254186"/>
                  <a:pt x="942109" y="3232728"/>
                </a:cubicBezTo>
                <a:cubicBezTo>
                  <a:pt x="958752" y="3216085"/>
                  <a:pt x="975025" y="3196190"/>
                  <a:pt x="997527" y="3186546"/>
                </a:cubicBezTo>
                <a:cubicBezTo>
                  <a:pt x="1009195" y="3181546"/>
                  <a:pt x="1022158" y="3180389"/>
                  <a:pt x="1034473" y="3177310"/>
                </a:cubicBezTo>
                <a:cubicBezTo>
                  <a:pt x="1043709" y="3168073"/>
                  <a:pt x="1051314" y="3156846"/>
                  <a:pt x="1062182" y="3149600"/>
                </a:cubicBezTo>
                <a:cubicBezTo>
                  <a:pt x="1135943" y="3100425"/>
                  <a:pt x="1041290" y="3187300"/>
                  <a:pt x="1117600" y="3121891"/>
                </a:cubicBezTo>
                <a:cubicBezTo>
                  <a:pt x="1130823" y="3110557"/>
                  <a:pt x="1140612" y="3095396"/>
                  <a:pt x="1154545" y="3084946"/>
                </a:cubicBezTo>
                <a:cubicBezTo>
                  <a:pt x="1165560" y="3076685"/>
                  <a:pt x="1179536" y="3073304"/>
                  <a:pt x="1191491" y="3066473"/>
                </a:cubicBezTo>
                <a:cubicBezTo>
                  <a:pt x="1241625" y="3037825"/>
                  <a:pt x="1196106" y="3055698"/>
                  <a:pt x="1246909" y="3038764"/>
                </a:cubicBezTo>
                <a:cubicBezTo>
                  <a:pt x="1265382" y="3026449"/>
                  <a:pt x="1280557" y="3006173"/>
                  <a:pt x="1302327" y="3001819"/>
                </a:cubicBezTo>
                <a:cubicBezTo>
                  <a:pt x="1317721" y="2998740"/>
                  <a:pt x="1333363" y="2996713"/>
                  <a:pt x="1348509" y="2992582"/>
                </a:cubicBezTo>
                <a:cubicBezTo>
                  <a:pt x="1367295" y="2987459"/>
                  <a:pt x="1384461" y="2974585"/>
                  <a:pt x="1403927" y="2974110"/>
                </a:cubicBezTo>
                <a:lnTo>
                  <a:pt x="1782618" y="2964873"/>
                </a:lnTo>
                <a:cubicBezTo>
                  <a:pt x="1878060" y="2967952"/>
                  <a:pt x="1973618" y="2968502"/>
                  <a:pt x="2068945" y="2974110"/>
                </a:cubicBezTo>
                <a:cubicBezTo>
                  <a:pt x="2078664" y="2974682"/>
                  <a:pt x="2087209" y="2980985"/>
                  <a:pt x="2096654" y="2983346"/>
                </a:cubicBezTo>
                <a:cubicBezTo>
                  <a:pt x="2111884" y="2987153"/>
                  <a:pt x="2127606" y="2988774"/>
                  <a:pt x="2142836" y="2992582"/>
                </a:cubicBezTo>
                <a:cubicBezTo>
                  <a:pt x="2152281" y="2994943"/>
                  <a:pt x="2160922" y="3000339"/>
                  <a:pt x="2170545" y="3001819"/>
                </a:cubicBezTo>
                <a:cubicBezTo>
                  <a:pt x="2201127" y="3006524"/>
                  <a:pt x="2232157" y="3007638"/>
                  <a:pt x="2262909" y="3011055"/>
                </a:cubicBezTo>
                <a:cubicBezTo>
                  <a:pt x="2422845" y="3028825"/>
                  <a:pt x="2237316" y="3012638"/>
                  <a:pt x="2456873" y="3029528"/>
                </a:cubicBezTo>
                <a:cubicBezTo>
                  <a:pt x="2466109" y="3032607"/>
                  <a:pt x="2475189" y="3036202"/>
                  <a:pt x="2484582" y="3038764"/>
                </a:cubicBezTo>
                <a:cubicBezTo>
                  <a:pt x="2509076" y="3045444"/>
                  <a:pt x="2534387" y="3049209"/>
                  <a:pt x="2558473" y="3057237"/>
                </a:cubicBezTo>
                <a:cubicBezTo>
                  <a:pt x="2624910" y="3079382"/>
                  <a:pt x="2541944" y="3052514"/>
                  <a:pt x="2623127" y="3075710"/>
                </a:cubicBezTo>
                <a:cubicBezTo>
                  <a:pt x="2632488" y="3078385"/>
                  <a:pt x="2641198" y="3083569"/>
                  <a:pt x="2650836" y="3084946"/>
                </a:cubicBezTo>
                <a:cubicBezTo>
                  <a:pt x="2684501" y="3089755"/>
                  <a:pt x="2718569" y="3091103"/>
                  <a:pt x="2752436" y="3094182"/>
                </a:cubicBezTo>
                <a:cubicBezTo>
                  <a:pt x="2764751" y="3097261"/>
                  <a:pt x="2776688" y="3103419"/>
                  <a:pt x="2789382" y="3103419"/>
                </a:cubicBezTo>
                <a:cubicBezTo>
                  <a:pt x="3158635" y="3103419"/>
                  <a:pt x="3056739" y="3134371"/>
                  <a:pt x="3205018" y="3084946"/>
                </a:cubicBezTo>
                <a:cubicBezTo>
                  <a:pt x="3214254" y="3078788"/>
                  <a:pt x="3222798" y="3071437"/>
                  <a:pt x="3232727" y="3066473"/>
                </a:cubicBezTo>
                <a:cubicBezTo>
                  <a:pt x="3262449" y="3051612"/>
                  <a:pt x="3305679" y="3052775"/>
                  <a:pt x="3334327" y="3048000"/>
                </a:cubicBezTo>
                <a:cubicBezTo>
                  <a:pt x="3346849" y="3045913"/>
                  <a:pt x="3358958" y="3041843"/>
                  <a:pt x="3371273" y="3038764"/>
                </a:cubicBezTo>
                <a:cubicBezTo>
                  <a:pt x="3389746" y="3026449"/>
                  <a:pt x="3419671" y="3022881"/>
                  <a:pt x="3426691" y="3001819"/>
                </a:cubicBezTo>
                <a:cubicBezTo>
                  <a:pt x="3439437" y="2963579"/>
                  <a:pt x="3427826" y="2979511"/>
                  <a:pt x="3463636" y="2955637"/>
                </a:cubicBezTo>
                <a:cubicBezTo>
                  <a:pt x="3506740" y="2890983"/>
                  <a:pt x="3482109" y="2912534"/>
                  <a:pt x="3528291" y="2881746"/>
                </a:cubicBezTo>
                <a:cubicBezTo>
                  <a:pt x="3571394" y="2817092"/>
                  <a:pt x="3546763" y="2838643"/>
                  <a:pt x="3592945" y="2807855"/>
                </a:cubicBezTo>
                <a:cubicBezTo>
                  <a:pt x="3599103" y="2798619"/>
                  <a:pt x="3606454" y="2790075"/>
                  <a:pt x="3611418" y="2780146"/>
                </a:cubicBezTo>
                <a:cubicBezTo>
                  <a:pt x="3615772" y="2771438"/>
                  <a:pt x="3615824" y="2760890"/>
                  <a:pt x="3620654" y="2752437"/>
                </a:cubicBezTo>
                <a:cubicBezTo>
                  <a:pt x="3628291" y="2739071"/>
                  <a:pt x="3639127" y="2727806"/>
                  <a:pt x="3648363" y="2715491"/>
                </a:cubicBezTo>
                <a:lnTo>
                  <a:pt x="3676073" y="2632364"/>
                </a:lnTo>
                <a:cubicBezTo>
                  <a:pt x="3683612" y="2609748"/>
                  <a:pt x="3689513" y="2587687"/>
                  <a:pt x="3703782" y="2567710"/>
                </a:cubicBezTo>
                <a:cubicBezTo>
                  <a:pt x="3711374" y="2557081"/>
                  <a:pt x="3724478" y="2551020"/>
                  <a:pt x="3731491" y="2540000"/>
                </a:cubicBezTo>
                <a:cubicBezTo>
                  <a:pt x="3763448" y="2489782"/>
                  <a:pt x="3769413" y="2463180"/>
                  <a:pt x="3786909" y="2410691"/>
                </a:cubicBezTo>
                <a:cubicBezTo>
                  <a:pt x="3789988" y="2401455"/>
                  <a:pt x="3794236" y="2392529"/>
                  <a:pt x="3796145" y="2382982"/>
                </a:cubicBezTo>
                <a:cubicBezTo>
                  <a:pt x="3809201" y="2317706"/>
                  <a:pt x="3800418" y="2351693"/>
                  <a:pt x="3823854" y="2281382"/>
                </a:cubicBezTo>
                <a:lnTo>
                  <a:pt x="3823854" y="2281382"/>
                </a:lnTo>
                <a:lnTo>
                  <a:pt x="3842327" y="2207491"/>
                </a:lnTo>
                <a:cubicBezTo>
                  <a:pt x="3865909" y="1877331"/>
                  <a:pt x="3836680" y="2316609"/>
                  <a:pt x="3860800" y="1653310"/>
                </a:cubicBezTo>
                <a:cubicBezTo>
                  <a:pt x="3861813" y="1625449"/>
                  <a:pt x="3866351" y="1597817"/>
                  <a:pt x="3870036" y="1570182"/>
                </a:cubicBezTo>
                <a:cubicBezTo>
                  <a:pt x="3873376" y="1545131"/>
                  <a:pt x="3882707" y="1494691"/>
                  <a:pt x="3888509" y="1468582"/>
                </a:cubicBezTo>
                <a:cubicBezTo>
                  <a:pt x="3891263" y="1456190"/>
                  <a:pt x="3893288" y="1443523"/>
                  <a:pt x="3897745" y="1431637"/>
                </a:cubicBezTo>
                <a:cubicBezTo>
                  <a:pt x="3902580" y="1418745"/>
                  <a:pt x="3910060" y="1407006"/>
                  <a:pt x="3916218" y="1394691"/>
                </a:cubicBezTo>
                <a:cubicBezTo>
                  <a:pt x="3935440" y="1317801"/>
                  <a:pt x="3912034" y="1393821"/>
                  <a:pt x="3943927" y="1330037"/>
                </a:cubicBezTo>
                <a:cubicBezTo>
                  <a:pt x="3951342" y="1315208"/>
                  <a:pt x="3954985" y="1298684"/>
                  <a:pt x="3962400" y="1283855"/>
                </a:cubicBezTo>
                <a:cubicBezTo>
                  <a:pt x="3967364" y="1273926"/>
                  <a:pt x="3975366" y="1265784"/>
                  <a:pt x="3980873" y="1256146"/>
                </a:cubicBezTo>
                <a:cubicBezTo>
                  <a:pt x="4027747" y="1174116"/>
                  <a:pt x="3972811" y="1259000"/>
                  <a:pt x="4017818" y="1191491"/>
                </a:cubicBezTo>
                <a:cubicBezTo>
                  <a:pt x="4027974" y="1161022"/>
                  <a:pt x="4030800" y="1150735"/>
                  <a:pt x="4045527" y="1117600"/>
                </a:cubicBezTo>
                <a:cubicBezTo>
                  <a:pt x="4051119" y="1105018"/>
                  <a:pt x="4058408" y="1093237"/>
                  <a:pt x="4064000" y="1080655"/>
                </a:cubicBezTo>
                <a:cubicBezTo>
                  <a:pt x="4070734" y="1065504"/>
                  <a:pt x="4075525" y="1049527"/>
                  <a:pt x="4082473" y="1034473"/>
                </a:cubicBezTo>
                <a:cubicBezTo>
                  <a:pt x="4094013" y="1009470"/>
                  <a:pt x="4110710" y="986706"/>
                  <a:pt x="4119418" y="960582"/>
                </a:cubicBezTo>
                <a:cubicBezTo>
                  <a:pt x="4122497" y="951346"/>
                  <a:pt x="4125979" y="942234"/>
                  <a:pt x="4128654" y="932873"/>
                </a:cubicBezTo>
                <a:cubicBezTo>
                  <a:pt x="4132141" y="920667"/>
                  <a:pt x="4133434" y="907814"/>
                  <a:pt x="4137891" y="895928"/>
                </a:cubicBezTo>
                <a:cubicBezTo>
                  <a:pt x="4142726" y="883036"/>
                  <a:pt x="4149676" y="871018"/>
                  <a:pt x="4156363" y="858982"/>
                </a:cubicBezTo>
                <a:cubicBezTo>
                  <a:pt x="4178267" y="819554"/>
                  <a:pt x="4185930" y="814622"/>
                  <a:pt x="4202545" y="775855"/>
                </a:cubicBezTo>
                <a:cubicBezTo>
                  <a:pt x="4218923" y="737639"/>
                  <a:pt x="4204073" y="744465"/>
                  <a:pt x="4239491" y="701964"/>
                </a:cubicBezTo>
                <a:cubicBezTo>
                  <a:pt x="4259003" y="678550"/>
                  <a:pt x="4288464" y="663445"/>
                  <a:pt x="4304145" y="637310"/>
                </a:cubicBezTo>
                <a:cubicBezTo>
                  <a:pt x="4321946" y="607642"/>
                  <a:pt x="4348275" y="562099"/>
                  <a:pt x="4368800" y="535710"/>
                </a:cubicBezTo>
                <a:cubicBezTo>
                  <a:pt x="4376820" y="525399"/>
                  <a:pt x="4387273" y="517237"/>
                  <a:pt x="4396509" y="508000"/>
                </a:cubicBezTo>
                <a:cubicBezTo>
                  <a:pt x="4399588" y="498764"/>
                  <a:pt x="4400915" y="488744"/>
                  <a:pt x="4405745" y="480291"/>
                </a:cubicBezTo>
                <a:cubicBezTo>
                  <a:pt x="4413382" y="466925"/>
                  <a:pt x="4423099" y="454736"/>
                  <a:pt x="4433454" y="443346"/>
                </a:cubicBezTo>
                <a:cubicBezTo>
                  <a:pt x="4485852" y="385708"/>
                  <a:pt x="4491253" y="384176"/>
                  <a:pt x="4544291" y="341746"/>
                </a:cubicBezTo>
                <a:cubicBezTo>
                  <a:pt x="4565072" y="258618"/>
                  <a:pt x="4532745" y="341745"/>
                  <a:pt x="4590473" y="295564"/>
                </a:cubicBezTo>
                <a:cubicBezTo>
                  <a:pt x="4598076" y="289482"/>
                  <a:pt x="4592825" y="274739"/>
                  <a:pt x="4599709" y="267855"/>
                </a:cubicBezTo>
                <a:cubicBezTo>
                  <a:pt x="4606593" y="260971"/>
                  <a:pt x="4618182" y="261698"/>
                  <a:pt x="4627418" y="258619"/>
                </a:cubicBezTo>
                <a:cubicBezTo>
                  <a:pt x="4639733" y="249383"/>
                  <a:pt x="4655416" y="243436"/>
                  <a:pt x="4664363" y="230910"/>
                </a:cubicBezTo>
                <a:cubicBezTo>
                  <a:pt x="4671741" y="220580"/>
                  <a:pt x="4667302" y="204986"/>
                  <a:pt x="4673600" y="193964"/>
                </a:cubicBezTo>
                <a:cubicBezTo>
                  <a:pt x="4680081" y="182623"/>
                  <a:pt x="4692073" y="175491"/>
                  <a:pt x="4701309" y="166255"/>
                </a:cubicBezTo>
                <a:cubicBezTo>
                  <a:pt x="4724524" y="96608"/>
                  <a:pt x="4693208" y="182456"/>
                  <a:pt x="4729018" y="110837"/>
                </a:cubicBezTo>
                <a:cubicBezTo>
                  <a:pt x="4754014" y="60845"/>
                  <a:pt x="4711523" y="93656"/>
                  <a:pt x="4784436" y="36946"/>
                </a:cubicBezTo>
                <a:cubicBezTo>
                  <a:pt x="4885075" y="-41329"/>
                  <a:pt x="4776290" y="63567"/>
                  <a:pt x="4839854" y="0"/>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itle 1">
            <a:extLst>
              <a:ext uri="{FF2B5EF4-FFF2-40B4-BE49-F238E27FC236}">
                <a16:creationId xmlns:a16="http://schemas.microsoft.com/office/drawing/2014/main" id="{A3D8EF2E-1C19-49FA-8FD6-F2EB0BDE44EF}"/>
              </a:ext>
            </a:extLst>
          </p:cNvPr>
          <p:cNvSpPr txBox="1">
            <a:spLocks/>
          </p:cNvSpPr>
          <p:nvPr/>
        </p:nvSpPr>
        <p:spPr>
          <a:xfrm>
            <a:off x="4267200" y="1"/>
            <a:ext cx="7924800" cy="4572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2600" b="1" kern="1200">
                <a:solidFill>
                  <a:schemeClr val="tx1"/>
                </a:solidFill>
                <a:latin typeface="+mj-lt"/>
                <a:ea typeface="+mj-ea"/>
                <a:cs typeface="+mj-cs"/>
              </a:defRPr>
            </a:lvl1pPr>
          </a:lstStyle>
          <a:p>
            <a:r>
              <a:rPr lang="en-US" dirty="0"/>
              <a:t>Check that App is Filled Out Correctly</a:t>
            </a:r>
          </a:p>
        </p:txBody>
      </p:sp>
      <p:sp>
        <p:nvSpPr>
          <p:cNvPr id="10" name="Content Placeholder 2">
            <a:extLst>
              <a:ext uri="{FF2B5EF4-FFF2-40B4-BE49-F238E27FC236}">
                <a16:creationId xmlns:a16="http://schemas.microsoft.com/office/drawing/2014/main" id="{6FEFA05B-1BD8-4B29-B9D7-FDF6470DFEA5}"/>
              </a:ext>
            </a:extLst>
          </p:cNvPr>
          <p:cNvSpPr txBox="1">
            <a:spLocks/>
          </p:cNvSpPr>
          <p:nvPr/>
        </p:nvSpPr>
        <p:spPr>
          <a:xfrm>
            <a:off x="5778783" y="619125"/>
            <a:ext cx="6073312" cy="6105525"/>
          </a:xfrm>
          <a:prstGeom prst="rect">
            <a:avLst/>
          </a:prstGeom>
        </p:spPr>
        <p:txBody>
          <a:bodyPr vert="horz" lIns="91440" tIns="45720" rIns="91440" bIns="45720" rtlCol="0">
            <a:normAutofit fontScale="92500" lnSpcReduction="20000"/>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36900" indent="0">
              <a:buNone/>
            </a:pPr>
            <a:r>
              <a:rPr lang="en-US" dirty="0"/>
              <a:t>If the sketch doesn’t match the cost estimate, then something is wrong!</a:t>
            </a:r>
          </a:p>
          <a:p>
            <a:pPr marL="36900" indent="0">
              <a:buNone/>
            </a:pPr>
            <a:r>
              <a:rPr lang="en-US" b="1" dirty="0"/>
              <a:t>Example</a:t>
            </a:r>
            <a:r>
              <a:rPr lang="en-US" dirty="0"/>
              <a:t>: Sketch shows 3 cross pipes and cost estimate shows 1 cross pipe.</a:t>
            </a:r>
          </a:p>
          <a:p>
            <a:pPr marL="494100" indent="-457200"/>
            <a:r>
              <a:rPr lang="en-US" dirty="0"/>
              <a:t>Did the applicant forget 2 of the pipes on the cost estimate?</a:t>
            </a:r>
          </a:p>
          <a:p>
            <a:pPr marL="494100" indent="-457200"/>
            <a:r>
              <a:rPr lang="en-US" dirty="0"/>
              <a:t>Is the sketch wrong and only 1 pipe is part of the project?</a:t>
            </a:r>
          </a:p>
          <a:p>
            <a:pPr marL="494100" indent="-457200"/>
            <a:r>
              <a:rPr lang="en-US" dirty="0"/>
              <a:t>Are both correct and a note is missing?</a:t>
            </a:r>
          </a:p>
          <a:p>
            <a:pPr marL="894150" lvl="1" indent="-457200"/>
            <a:r>
              <a:rPr lang="en-US" dirty="0"/>
              <a:t>Maybe 2 of the pipes are existing and 1 new pipe is being installed being replaced?</a:t>
            </a:r>
          </a:p>
          <a:p>
            <a:pPr marL="894150" lvl="1" indent="-457200"/>
            <a:r>
              <a:rPr lang="en-US" dirty="0"/>
              <a:t>Mark on the sketch which pipes are which</a:t>
            </a:r>
          </a:p>
          <a:p>
            <a:endParaRPr lang="en-US" sz="2400" dirty="0"/>
          </a:p>
          <a:p>
            <a:endParaRPr lang="en-US" dirty="0"/>
          </a:p>
        </p:txBody>
      </p:sp>
    </p:spTree>
    <p:extLst>
      <p:ext uri="{BB962C8B-B14F-4D97-AF65-F5344CB8AC3E}">
        <p14:creationId xmlns:p14="http://schemas.microsoft.com/office/powerpoint/2010/main" val="10427571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0">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0">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0">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0">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5F203626-9AE2-4B84-8532-9F5AF9F2C140}"/>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06463" y="524902"/>
            <a:ext cx="8457089" cy="6179898"/>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8" name="Title 1">
            <a:extLst>
              <a:ext uri="{FF2B5EF4-FFF2-40B4-BE49-F238E27FC236}">
                <a16:creationId xmlns:a16="http://schemas.microsoft.com/office/drawing/2014/main" id="{EF504EB5-7703-4432-BBE0-A4EAD4476E63}"/>
              </a:ext>
            </a:extLst>
          </p:cNvPr>
          <p:cNvSpPr txBox="1">
            <a:spLocks/>
          </p:cNvSpPr>
          <p:nvPr/>
        </p:nvSpPr>
        <p:spPr>
          <a:xfrm>
            <a:off x="4267200" y="1"/>
            <a:ext cx="7924800" cy="4572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2600" b="1" kern="1200">
                <a:solidFill>
                  <a:schemeClr val="tx1"/>
                </a:solidFill>
                <a:latin typeface="+mj-lt"/>
                <a:ea typeface="+mj-ea"/>
                <a:cs typeface="+mj-cs"/>
              </a:defRPr>
            </a:lvl1pPr>
          </a:lstStyle>
          <a:p>
            <a:r>
              <a:rPr lang="en-US" dirty="0"/>
              <a:t>Check that App is Filled Out Correctly</a:t>
            </a:r>
          </a:p>
        </p:txBody>
      </p:sp>
      <p:sp>
        <p:nvSpPr>
          <p:cNvPr id="13" name="Title 1">
            <a:extLst>
              <a:ext uri="{FF2B5EF4-FFF2-40B4-BE49-F238E27FC236}">
                <a16:creationId xmlns:a16="http://schemas.microsoft.com/office/drawing/2014/main" id="{12DB5021-DE1D-47BB-B7BB-650B2A7CD7C9}"/>
              </a:ext>
            </a:extLst>
          </p:cNvPr>
          <p:cNvSpPr txBox="1">
            <a:spLocks/>
          </p:cNvSpPr>
          <p:nvPr/>
        </p:nvSpPr>
        <p:spPr>
          <a:xfrm>
            <a:off x="252548" y="8390"/>
            <a:ext cx="3547292" cy="4572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2600" b="1" kern="1200">
                <a:solidFill>
                  <a:schemeClr val="tx1"/>
                </a:solidFill>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2000" b="1" i="0" u="none" strike="noStrike" kern="1200" cap="none" spc="0" normalizeH="0" baseline="0" noProof="0" dirty="0">
                <a:ln>
                  <a:noFill/>
                </a:ln>
                <a:solidFill>
                  <a:srgbClr val="FFFFCC"/>
                </a:solidFill>
                <a:effectLst/>
                <a:uLnTx/>
                <a:uFillTx/>
                <a:latin typeface="Calibri"/>
                <a:ea typeface="+mj-ea"/>
                <a:cs typeface="+mj-cs"/>
              </a:rPr>
              <a:t>Reviewing Grant Applications</a:t>
            </a:r>
          </a:p>
        </p:txBody>
      </p:sp>
      <p:sp>
        <p:nvSpPr>
          <p:cNvPr id="14" name="TextBox 13">
            <a:extLst>
              <a:ext uri="{FF2B5EF4-FFF2-40B4-BE49-F238E27FC236}">
                <a16:creationId xmlns:a16="http://schemas.microsoft.com/office/drawing/2014/main" id="{300B9749-7AAF-4029-82A2-A89075FCC074}"/>
              </a:ext>
            </a:extLst>
          </p:cNvPr>
          <p:cNvSpPr txBox="1"/>
          <p:nvPr/>
        </p:nvSpPr>
        <p:spPr>
          <a:xfrm>
            <a:off x="8763000" y="524902"/>
            <a:ext cx="3305175" cy="830997"/>
          </a:xfrm>
          <a:prstGeom prst="rect">
            <a:avLst/>
          </a:prstGeom>
          <a:noFill/>
        </p:spPr>
        <p:txBody>
          <a:bodyPr wrap="square" rtlCol="0">
            <a:spAutoFit/>
          </a:bodyPr>
          <a:lstStyle/>
          <a:p>
            <a:r>
              <a:rPr lang="en-US" sz="2400" b="1" dirty="0"/>
              <a:t>Does the project plan include enough detail? </a:t>
            </a:r>
          </a:p>
        </p:txBody>
      </p:sp>
    </p:spTree>
    <p:extLst>
      <p:ext uri="{BB962C8B-B14F-4D97-AF65-F5344CB8AC3E}">
        <p14:creationId xmlns:p14="http://schemas.microsoft.com/office/powerpoint/2010/main" val="6731513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4">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59B545F-35D0-4F36-A0F3-91710509F645}"/>
              </a:ext>
            </a:extLst>
          </p:cNvPr>
          <p:cNvSpPr>
            <a:spLocks noGrp="1"/>
          </p:cNvSpPr>
          <p:nvPr>
            <p:ph idx="1"/>
          </p:nvPr>
        </p:nvSpPr>
        <p:spPr>
          <a:xfrm>
            <a:off x="252548" y="1249680"/>
            <a:ext cx="10906146" cy="5599930"/>
          </a:xfrm>
        </p:spPr>
        <p:txBody>
          <a:bodyPr>
            <a:normAutofit fontScale="85000" lnSpcReduction="20000"/>
          </a:bodyPr>
          <a:lstStyle/>
          <a:p>
            <a:pPr marL="0" indent="0">
              <a:buNone/>
            </a:pPr>
            <a:r>
              <a:rPr lang="en-US" sz="4000" u="sng" dirty="0"/>
              <a:t>Example</a:t>
            </a:r>
            <a:r>
              <a:rPr lang="en-US" sz="4000" dirty="0"/>
              <a:t>: What do you need to install a cross pipe? </a:t>
            </a:r>
            <a:endParaRPr lang="en-US" sz="3600" dirty="0"/>
          </a:p>
          <a:p>
            <a:r>
              <a:rPr lang="en-US" sz="4000" dirty="0"/>
              <a:t>Pipe</a:t>
            </a:r>
          </a:p>
          <a:p>
            <a:r>
              <a:rPr lang="en-US" sz="4000" dirty="0"/>
              <a:t>Connector/grease</a:t>
            </a:r>
          </a:p>
          <a:p>
            <a:r>
              <a:rPr lang="en-US" sz="4000" dirty="0"/>
              <a:t>Headwalls and </a:t>
            </a:r>
            <a:r>
              <a:rPr lang="en-US" sz="4000" dirty="0" err="1"/>
              <a:t>endwalls</a:t>
            </a:r>
            <a:endParaRPr lang="en-US" sz="4000" dirty="0"/>
          </a:p>
          <a:p>
            <a:r>
              <a:rPr lang="en-US" sz="4000" dirty="0"/>
              <a:t>Back fill</a:t>
            </a:r>
          </a:p>
          <a:p>
            <a:r>
              <a:rPr lang="en-US" sz="4000" dirty="0"/>
              <a:t>Equipment and labor</a:t>
            </a:r>
          </a:p>
          <a:p>
            <a:r>
              <a:rPr lang="en-US" sz="4000" dirty="0"/>
              <a:t>Compaction equipment</a:t>
            </a:r>
          </a:p>
          <a:p>
            <a:r>
              <a:rPr lang="en-US" sz="4000" dirty="0"/>
              <a:t>Backhoe/excavator</a:t>
            </a:r>
          </a:p>
          <a:p>
            <a:r>
              <a:rPr lang="en-US" sz="4000" dirty="0"/>
              <a:t>Skid loader?</a:t>
            </a:r>
          </a:p>
          <a:p>
            <a:r>
              <a:rPr lang="en-US" sz="4000" dirty="0"/>
              <a:t>Truck to haul waste material?</a:t>
            </a:r>
          </a:p>
          <a:p>
            <a:pPr lvl="1"/>
            <a:endParaRPr lang="en-US" dirty="0"/>
          </a:p>
        </p:txBody>
      </p:sp>
      <p:pic>
        <p:nvPicPr>
          <p:cNvPr id="12" name="Picture 11" descr="A picture containing grass, outdoor, ground&#10;&#10;Description automatically generated">
            <a:extLst>
              <a:ext uri="{FF2B5EF4-FFF2-40B4-BE49-F238E27FC236}">
                <a16:creationId xmlns:a16="http://schemas.microsoft.com/office/drawing/2014/main" id="{B32610E9-9287-4968-AFFF-51D6585AA71B}"/>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231545" y="3012032"/>
            <a:ext cx="3855305" cy="2891479"/>
          </a:xfrm>
          <a:prstGeom prst="rect">
            <a:avLst/>
          </a:prstGeom>
          <a:ln>
            <a:solidFill>
              <a:schemeClr val="tx1"/>
            </a:solidFill>
          </a:ln>
        </p:spPr>
      </p:pic>
      <p:sp>
        <p:nvSpPr>
          <p:cNvPr id="2" name="Title 1">
            <a:extLst>
              <a:ext uri="{FF2B5EF4-FFF2-40B4-BE49-F238E27FC236}">
                <a16:creationId xmlns:a16="http://schemas.microsoft.com/office/drawing/2014/main" id="{6CBC4C29-CEB7-4D9A-B560-B392E1C10AC9}"/>
              </a:ext>
            </a:extLst>
          </p:cNvPr>
          <p:cNvSpPr>
            <a:spLocks noGrp="1"/>
          </p:cNvSpPr>
          <p:nvPr>
            <p:ph type="title"/>
          </p:nvPr>
        </p:nvSpPr>
        <p:spPr>
          <a:xfrm>
            <a:off x="76200" y="365093"/>
            <a:ext cx="12039600" cy="884587"/>
          </a:xfrm>
        </p:spPr>
        <p:txBody>
          <a:bodyPr>
            <a:noAutofit/>
          </a:bodyPr>
          <a:lstStyle/>
          <a:p>
            <a:r>
              <a:rPr lang="en-US" sz="4400" dirty="0"/>
              <a:t>Make sure to budget for all project components</a:t>
            </a:r>
          </a:p>
        </p:txBody>
      </p:sp>
      <p:sp>
        <p:nvSpPr>
          <p:cNvPr id="8" name="Title 1">
            <a:extLst>
              <a:ext uri="{FF2B5EF4-FFF2-40B4-BE49-F238E27FC236}">
                <a16:creationId xmlns:a16="http://schemas.microsoft.com/office/drawing/2014/main" id="{EF504EB5-7703-4432-BBE0-A4EAD4476E63}"/>
              </a:ext>
            </a:extLst>
          </p:cNvPr>
          <p:cNvSpPr txBox="1">
            <a:spLocks/>
          </p:cNvSpPr>
          <p:nvPr/>
        </p:nvSpPr>
        <p:spPr>
          <a:xfrm>
            <a:off x="4267200" y="1"/>
            <a:ext cx="7924800" cy="4572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2600" b="1" kern="1200">
                <a:solidFill>
                  <a:schemeClr val="tx1"/>
                </a:solidFill>
                <a:latin typeface="+mj-lt"/>
                <a:ea typeface="+mj-ea"/>
                <a:cs typeface="+mj-cs"/>
              </a:defRPr>
            </a:lvl1pPr>
          </a:lstStyle>
          <a:p>
            <a:r>
              <a:rPr lang="en-US" dirty="0"/>
              <a:t>Check that App is Filled Out Correctly</a:t>
            </a:r>
          </a:p>
        </p:txBody>
      </p:sp>
      <p:pic>
        <p:nvPicPr>
          <p:cNvPr id="6" name="Picture 5">
            <a:extLst>
              <a:ext uri="{FF2B5EF4-FFF2-40B4-BE49-F238E27FC236}">
                <a16:creationId xmlns:a16="http://schemas.microsoft.com/office/drawing/2014/main" id="{79458357-0F1A-4CEA-882A-6A57CDF7DCB0}"/>
              </a:ext>
            </a:extLst>
          </p:cNvPr>
          <p:cNvPicPr/>
          <p:nvPr/>
        </p:nvPicPr>
        <p:blipFill rotWithShape="1">
          <a:blip r:embed="rId4" cstate="email">
            <a:extLst>
              <a:ext uri="{28A0092B-C50C-407E-A947-70E740481C1C}">
                <a14:useLocalDpi xmlns:a14="http://schemas.microsoft.com/office/drawing/2010/main"/>
              </a:ext>
            </a:extLst>
          </a:blip>
          <a:srcRect/>
          <a:stretch/>
        </p:blipFill>
        <p:spPr>
          <a:xfrm>
            <a:off x="5144329" y="3012032"/>
            <a:ext cx="3677568" cy="2891479"/>
          </a:xfrm>
          <a:prstGeom prst="rect">
            <a:avLst/>
          </a:prstGeom>
          <a:ln>
            <a:solidFill>
              <a:schemeClr val="tx1"/>
            </a:solidFill>
          </a:ln>
        </p:spPr>
      </p:pic>
      <p:pic>
        <p:nvPicPr>
          <p:cNvPr id="9" name="Picture 8" descr="A picture containing outdoor, grass, road&#10;&#10;Description automatically generated">
            <a:extLst>
              <a:ext uri="{FF2B5EF4-FFF2-40B4-BE49-F238E27FC236}">
                <a16:creationId xmlns:a16="http://schemas.microsoft.com/office/drawing/2014/main" id="{1415F52A-A84C-4A0F-BBCC-5FB94B9716E8}"/>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a:off x="5144329" y="1796627"/>
            <a:ext cx="4045392" cy="1119410"/>
          </a:xfrm>
          <a:prstGeom prst="rect">
            <a:avLst/>
          </a:prstGeom>
          <a:ln>
            <a:solidFill>
              <a:schemeClr val="tx1"/>
            </a:solidFill>
          </a:ln>
        </p:spPr>
      </p:pic>
      <p:pic>
        <p:nvPicPr>
          <p:cNvPr id="7" name="Picture 6">
            <a:extLst>
              <a:ext uri="{FF2B5EF4-FFF2-40B4-BE49-F238E27FC236}">
                <a16:creationId xmlns:a16="http://schemas.microsoft.com/office/drawing/2014/main" id="{EDFF2765-44B1-483B-8D4D-78224B17D774}"/>
              </a:ext>
            </a:extLst>
          </p:cNvPr>
          <p:cNvPicPr/>
          <p:nvPr/>
        </p:nvPicPr>
        <p:blipFill>
          <a:blip r:embed="rId6" cstate="email">
            <a:extLst>
              <a:ext uri="{28A0092B-C50C-407E-A947-70E740481C1C}">
                <a14:useLocalDpi xmlns:a14="http://schemas.microsoft.com/office/drawing/2010/main"/>
              </a:ext>
            </a:extLst>
          </a:blip>
          <a:srcRect/>
          <a:stretch>
            <a:fillRect/>
          </a:stretch>
        </p:blipFill>
        <p:spPr>
          <a:xfrm>
            <a:off x="9403218" y="1796627"/>
            <a:ext cx="2667969" cy="2293196"/>
          </a:xfrm>
          <a:prstGeom prst="rect">
            <a:avLst/>
          </a:prstGeom>
          <a:ln>
            <a:solidFill>
              <a:schemeClr val="tx1"/>
            </a:solidFill>
          </a:ln>
        </p:spPr>
      </p:pic>
      <p:pic>
        <p:nvPicPr>
          <p:cNvPr id="11" name="Picture 10" descr="A picture containing ground, person, outdoor, farm machine&#10;&#10;Description automatically generated">
            <a:extLst>
              <a:ext uri="{FF2B5EF4-FFF2-40B4-BE49-F238E27FC236}">
                <a16:creationId xmlns:a16="http://schemas.microsoft.com/office/drawing/2014/main" id="{3BB79B1B-B12D-481A-9403-B24D1E5AB92F}"/>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8698230" y="4185410"/>
            <a:ext cx="3372957" cy="2529717"/>
          </a:xfrm>
          <a:prstGeom prst="rect">
            <a:avLst/>
          </a:prstGeom>
          <a:ln>
            <a:solidFill>
              <a:schemeClr val="tx1"/>
            </a:solidFill>
          </a:ln>
        </p:spPr>
      </p:pic>
      <p:sp>
        <p:nvSpPr>
          <p:cNvPr id="13" name="Title 1">
            <a:extLst>
              <a:ext uri="{FF2B5EF4-FFF2-40B4-BE49-F238E27FC236}">
                <a16:creationId xmlns:a16="http://schemas.microsoft.com/office/drawing/2014/main" id="{12DB5021-DE1D-47BB-B7BB-650B2A7CD7C9}"/>
              </a:ext>
            </a:extLst>
          </p:cNvPr>
          <p:cNvSpPr txBox="1">
            <a:spLocks/>
          </p:cNvSpPr>
          <p:nvPr/>
        </p:nvSpPr>
        <p:spPr>
          <a:xfrm>
            <a:off x="252548" y="8390"/>
            <a:ext cx="3547292" cy="4572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2600" b="1" kern="1200">
                <a:solidFill>
                  <a:schemeClr val="tx1"/>
                </a:solidFill>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2000" b="1" i="0" u="none" strike="noStrike" kern="1200" cap="none" spc="0" normalizeH="0" baseline="0" noProof="0" dirty="0">
                <a:ln>
                  <a:noFill/>
                </a:ln>
                <a:solidFill>
                  <a:srgbClr val="FFFFCC"/>
                </a:solidFill>
                <a:effectLst/>
                <a:uLnTx/>
                <a:uFillTx/>
                <a:latin typeface="Calibri"/>
                <a:ea typeface="+mj-ea"/>
                <a:cs typeface="+mj-cs"/>
              </a:rPr>
              <a:t>Reviewing Grant Applications</a:t>
            </a:r>
          </a:p>
        </p:txBody>
      </p:sp>
    </p:spTree>
    <p:extLst>
      <p:ext uri="{BB962C8B-B14F-4D97-AF65-F5344CB8AC3E}">
        <p14:creationId xmlns:p14="http://schemas.microsoft.com/office/powerpoint/2010/main" val="28155757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9"/>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7"/>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2"/>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3">
                                            <p:txEl>
                                              <p:pRg st="4" end="4"/>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6"/>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3">
                                            <p:txEl>
                                              <p:pRg st="6" end="6"/>
                                            </p:txEl>
                                          </p:spTgt>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11"/>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nodeType="clickEffect">
                                  <p:stCondLst>
                                    <p:cond delay="0"/>
                                  </p:stCondLst>
                                  <p:childTnLst>
                                    <p:set>
                                      <p:cBhvr>
                                        <p:cTn id="4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nodeType="clickEffect">
                                  <p:stCondLst>
                                    <p:cond delay="0"/>
                                  </p:stCondLst>
                                  <p:childTnLst>
                                    <p:set>
                                      <p:cBhvr>
                                        <p:cTn id="4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nodeType="clickEffect">
                                  <p:stCondLst>
                                    <p:cond delay="0"/>
                                  </p:stCondLst>
                                  <p:childTnLst>
                                    <p:set>
                                      <p:cBhvr>
                                        <p:cTn id="52"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EF504EB5-7703-4432-BBE0-A4EAD4476E63}"/>
              </a:ext>
            </a:extLst>
          </p:cNvPr>
          <p:cNvSpPr txBox="1">
            <a:spLocks/>
          </p:cNvSpPr>
          <p:nvPr/>
        </p:nvSpPr>
        <p:spPr>
          <a:xfrm>
            <a:off x="4267200" y="1"/>
            <a:ext cx="7924800" cy="4572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2600" b="1" kern="1200">
                <a:solidFill>
                  <a:schemeClr val="tx1"/>
                </a:solidFill>
                <a:latin typeface="+mj-lt"/>
                <a:ea typeface="+mj-ea"/>
                <a:cs typeface="+mj-cs"/>
              </a:defRPr>
            </a:lvl1pPr>
          </a:lstStyle>
          <a:p>
            <a:r>
              <a:rPr lang="en-US" dirty="0"/>
              <a:t>Check that App is Filled Out Correctly</a:t>
            </a:r>
          </a:p>
        </p:txBody>
      </p:sp>
      <p:sp>
        <p:nvSpPr>
          <p:cNvPr id="13" name="Title 1">
            <a:extLst>
              <a:ext uri="{FF2B5EF4-FFF2-40B4-BE49-F238E27FC236}">
                <a16:creationId xmlns:a16="http://schemas.microsoft.com/office/drawing/2014/main" id="{12DB5021-DE1D-47BB-B7BB-650B2A7CD7C9}"/>
              </a:ext>
            </a:extLst>
          </p:cNvPr>
          <p:cNvSpPr txBox="1">
            <a:spLocks/>
          </p:cNvSpPr>
          <p:nvPr/>
        </p:nvSpPr>
        <p:spPr>
          <a:xfrm>
            <a:off x="252548" y="8390"/>
            <a:ext cx="3547292" cy="4572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2600" b="1" kern="1200">
                <a:solidFill>
                  <a:schemeClr val="tx1"/>
                </a:solidFill>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2000" b="1" i="0" u="none" strike="noStrike" kern="1200" cap="none" spc="0" normalizeH="0" baseline="0" noProof="0" dirty="0">
                <a:ln>
                  <a:noFill/>
                </a:ln>
                <a:solidFill>
                  <a:srgbClr val="FFFFCC"/>
                </a:solidFill>
                <a:effectLst/>
                <a:uLnTx/>
                <a:uFillTx/>
                <a:latin typeface="Calibri"/>
                <a:ea typeface="+mj-ea"/>
                <a:cs typeface="+mj-cs"/>
              </a:rPr>
              <a:t>Reviewing Grant Applications</a:t>
            </a:r>
          </a:p>
        </p:txBody>
      </p:sp>
      <p:pic>
        <p:nvPicPr>
          <p:cNvPr id="15" name="Picture 14">
            <a:extLst>
              <a:ext uri="{FF2B5EF4-FFF2-40B4-BE49-F238E27FC236}">
                <a16:creationId xmlns:a16="http://schemas.microsoft.com/office/drawing/2014/main" id="{3E1BEB3E-ED16-441A-91DE-F77B33704C33}"/>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28491" y="525484"/>
            <a:ext cx="3572068" cy="4772563"/>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6" name="Picture 15">
            <a:extLst>
              <a:ext uri="{FF2B5EF4-FFF2-40B4-BE49-F238E27FC236}">
                <a16:creationId xmlns:a16="http://schemas.microsoft.com/office/drawing/2014/main" id="{F26D7056-AD81-4F49-BA15-D7CAD9BB8A48}"/>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800032" y="1255339"/>
            <a:ext cx="3572068" cy="475114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7" name="Picture 16">
            <a:extLst>
              <a:ext uri="{FF2B5EF4-FFF2-40B4-BE49-F238E27FC236}">
                <a16:creationId xmlns:a16="http://schemas.microsoft.com/office/drawing/2014/main" id="{0E684C42-1CAB-42B1-843D-7587FD22F8BB}"/>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3267697" y="2311506"/>
            <a:ext cx="3771278" cy="4789755"/>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8" name="Picture 17">
            <a:extLst>
              <a:ext uri="{FF2B5EF4-FFF2-40B4-BE49-F238E27FC236}">
                <a16:creationId xmlns:a16="http://schemas.microsoft.com/office/drawing/2014/main" id="{F1AE27CA-CC92-406D-96B0-DF6F5F9779C6}"/>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3799840" y="465590"/>
            <a:ext cx="8263669" cy="704136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19" name="Oval 18">
            <a:extLst>
              <a:ext uri="{FF2B5EF4-FFF2-40B4-BE49-F238E27FC236}">
                <a16:creationId xmlns:a16="http://schemas.microsoft.com/office/drawing/2014/main" id="{EA51EDC7-5736-4FD5-92A9-47AC8EA1A406}"/>
              </a:ext>
            </a:extLst>
          </p:cNvPr>
          <p:cNvSpPr/>
          <p:nvPr/>
        </p:nvSpPr>
        <p:spPr>
          <a:xfrm>
            <a:off x="6534151" y="1638300"/>
            <a:ext cx="1866900" cy="511650"/>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ndara"/>
              <a:ea typeface="+mn-ea"/>
              <a:cs typeface="+mn-cs"/>
            </a:endParaRPr>
          </a:p>
        </p:txBody>
      </p:sp>
      <p:sp>
        <p:nvSpPr>
          <p:cNvPr id="20" name="Oval 19">
            <a:extLst>
              <a:ext uri="{FF2B5EF4-FFF2-40B4-BE49-F238E27FC236}">
                <a16:creationId xmlns:a16="http://schemas.microsoft.com/office/drawing/2014/main" id="{5B41CFE9-8A9D-4111-9139-6F6C96CAF888}"/>
              </a:ext>
            </a:extLst>
          </p:cNvPr>
          <p:cNvSpPr/>
          <p:nvPr/>
        </p:nvSpPr>
        <p:spPr>
          <a:xfrm>
            <a:off x="3924301" y="4324350"/>
            <a:ext cx="1866900" cy="511650"/>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ndara"/>
              <a:ea typeface="+mn-ea"/>
              <a:cs typeface="+mn-cs"/>
            </a:endParaRPr>
          </a:p>
        </p:txBody>
      </p:sp>
    </p:spTree>
    <p:extLst>
      <p:ext uri="{BB962C8B-B14F-4D97-AF65-F5344CB8AC3E}">
        <p14:creationId xmlns:p14="http://schemas.microsoft.com/office/powerpoint/2010/main" val="1158009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9"/>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0"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5F203626-9AE2-4B84-8532-9F5AF9F2C140}"/>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06463" y="524902"/>
            <a:ext cx="8457089" cy="6179898"/>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8" name="Title 1">
            <a:extLst>
              <a:ext uri="{FF2B5EF4-FFF2-40B4-BE49-F238E27FC236}">
                <a16:creationId xmlns:a16="http://schemas.microsoft.com/office/drawing/2014/main" id="{EF504EB5-7703-4432-BBE0-A4EAD4476E63}"/>
              </a:ext>
            </a:extLst>
          </p:cNvPr>
          <p:cNvSpPr txBox="1">
            <a:spLocks/>
          </p:cNvSpPr>
          <p:nvPr/>
        </p:nvSpPr>
        <p:spPr>
          <a:xfrm>
            <a:off x="4267200" y="1"/>
            <a:ext cx="7924800" cy="4572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2600" b="1" kern="1200">
                <a:solidFill>
                  <a:schemeClr val="tx1"/>
                </a:solidFill>
                <a:latin typeface="+mj-lt"/>
                <a:ea typeface="+mj-ea"/>
                <a:cs typeface="+mj-cs"/>
              </a:defRPr>
            </a:lvl1pPr>
          </a:lstStyle>
          <a:p>
            <a:r>
              <a:rPr lang="en-US" dirty="0"/>
              <a:t>Check that App is Filled Out Correctly</a:t>
            </a:r>
          </a:p>
        </p:txBody>
      </p:sp>
      <p:sp>
        <p:nvSpPr>
          <p:cNvPr id="13" name="Title 1">
            <a:extLst>
              <a:ext uri="{FF2B5EF4-FFF2-40B4-BE49-F238E27FC236}">
                <a16:creationId xmlns:a16="http://schemas.microsoft.com/office/drawing/2014/main" id="{12DB5021-DE1D-47BB-B7BB-650B2A7CD7C9}"/>
              </a:ext>
            </a:extLst>
          </p:cNvPr>
          <p:cNvSpPr txBox="1">
            <a:spLocks/>
          </p:cNvSpPr>
          <p:nvPr/>
        </p:nvSpPr>
        <p:spPr>
          <a:xfrm>
            <a:off x="252548" y="8390"/>
            <a:ext cx="3547292" cy="4572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2600" b="1" kern="1200">
                <a:solidFill>
                  <a:schemeClr val="tx1"/>
                </a:solidFill>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2000" b="1" i="0" u="none" strike="noStrike" kern="1200" cap="none" spc="0" normalizeH="0" baseline="0" noProof="0" dirty="0">
                <a:ln>
                  <a:noFill/>
                </a:ln>
                <a:solidFill>
                  <a:srgbClr val="FFFFCC"/>
                </a:solidFill>
                <a:effectLst/>
                <a:uLnTx/>
                <a:uFillTx/>
                <a:latin typeface="Calibri"/>
                <a:ea typeface="+mj-ea"/>
                <a:cs typeface="+mj-cs"/>
              </a:rPr>
              <a:t>Reviewing Grant Applications</a:t>
            </a:r>
          </a:p>
        </p:txBody>
      </p:sp>
      <p:sp>
        <p:nvSpPr>
          <p:cNvPr id="14" name="TextBox 13">
            <a:extLst>
              <a:ext uri="{FF2B5EF4-FFF2-40B4-BE49-F238E27FC236}">
                <a16:creationId xmlns:a16="http://schemas.microsoft.com/office/drawing/2014/main" id="{300B9749-7AAF-4029-82A2-A89075FCC074}"/>
              </a:ext>
            </a:extLst>
          </p:cNvPr>
          <p:cNvSpPr txBox="1"/>
          <p:nvPr/>
        </p:nvSpPr>
        <p:spPr>
          <a:xfrm>
            <a:off x="8663552" y="443106"/>
            <a:ext cx="3528448" cy="6370975"/>
          </a:xfrm>
          <a:prstGeom prst="rect">
            <a:avLst/>
          </a:prstGeom>
          <a:noFill/>
        </p:spPr>
        <p:txBody>
          <a:bodyPr wrap="square" rtlCol="0">
            <a:spAutoFit/>
          </a:bodyPr>
          <a:lstStyle/>
          <a:p>
            <a:pPr marL="285750" indent="-285750">
              <a:buFont typeface="Arial" panose="020B0604020202020204" pitchFamily="34" charset="0"/>
              <a:buChar char="•"/>
            </a:pPr>
            <a:r>
              <a:rPr lang="en-US" sz="2400" b="1" dirty="0"/>
              <a:t>How long is the pipe?</a:t>
            </a:r>
          </a:p>
          <a:p>
            <a:pPr marL="285750" indent="-285750">
              <a:buFont typeface="Arial" panose="020B0604020202020204" pitchFamily="34" charset="0"/>
              <a:buChar char="•"/>
            </a:pPr>
            <a:r>
              <a:rPr lang="en-US" sz="2400" b="1" dirty="0"/>
              <a:t>What diameter is the pipe?</a:t>
            </a:r>
          </a:p>
          <a:p>
            <a:pPr marL="285750" indent="-285750">
              <a:buFont typeface="Arial" panose="020B0604020202020204" pitchFamily="34" charset="0"/>
              <a:buChar char="•"/>
            </a:pPr>
            <a:r>
              <a:rPr lang="en-US" sz="2400" b="1" dirty="0"/>
              <a:t>What is the pipe made out of?</a:t>
            </a:r>
          </a:p>
          <a:p>
            <a:pPr marL="285750" indent="-285750">
              <a:buFont typeface="Arial" panose="020B0604020202020204" pitchFamily="34" charset="0"/>
              <a:buChar char="•"/>
            </a:pPr>
            <a:r>
              <a:rPr lang="en-US" sz="2400" b="1" dirty="0"/>
              <a:t>Are backfill, headwalls, and </a:t>
            </a:r>
            <a:r>
              <a:rPr lang="en-US" sz="2400" b="1" dirty="0" err="1"/>
              <a:t>endwalls</a:t>
            </a:r>
            <a:r>
              <a:rPr lang="en-US" sz="2400" b="1" dirty="0"/>
              <a:t> budgeted for?</a:t>
            </a:r>
          </a:p>
          <a:p>
            <a:pPr marL="285750" indent="-285750">
              <a:buFont typeface="Arial" panose="020B0604020202020204" pitchFamily="34" charset="0"/>
              <a:buChar char="•"/>
            </a:pPr>
            <a:r>
              <a:rPr lang="en-US" sz="2400" b="1" dirty="0"/>
              <a:t>How much backfill is needed?</a:t>
            </a:r>
          </a:p>
          <a:p>
            <a:pPr marL="285750" indent="-285750">
              <a:buFont typeface="Arial" panose="020B0604020202020204" pitchFamily="34" charset="0"/>
              <a:buChar char="•"/>
            </a:pPr>
            <a:r>
              <a:rPr lang="en-US" sz="2400" b="1" dirty="0"/>
              <a:t>Who is installing the pipe?</a:t>
            </a:r>
          </a:p>
          <a:p>
            <a:pPr marL="285750" indent="-285750">
              <a:buFont typeface="Arial" panose="020B0604020202020204" pitchFamily="34" charset="0"/>
              <a:buChar char="•"/>
              <a:tabLst>
                <a:tab pos="2057400" algn="l"/>
              </a:tabLst>
            </a:pPr>
            <a:r>
              <a:rPr lang="en-US" sz="2400" b="1" dirty="0"/>
              <a:t>What equipment is needed to install the pipe?</a:t>
            </a:r>
          </a:p>
          <a:p>
            <a:pPr marL="285750" indent="-285750">
              <a:buFont typeface="Arial" panose="020B0604020202020204" pitchFamily="34" charset="0"/>
              <a:buChar char="•"/>
              <a:tabLst>
                <a:tab pos="2057400" algn="l"/>
              </a:tabLst>
            </a:pPr>
            <a:r>
              <a:rPr lang="en-US" sz="2400" b="1" dirty="0"/>
              <a:t>Are any of these in-kind?</a:t>
            </a:r>
          </a:p>
        </p:txBody>
      </p:sp>
    </p:spTree>
    <p:extLst>
      <p:ext uri="{BB962C8B-B14F-4D97-AF65-F5344CB8AC3E}">
        <p14:creationId xmlns:p14="http://schemas.microsoft.com/office/powerpoint/2010/main" val="21603765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4">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4">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4">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4">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4">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4">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4">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B491CC7A-7E96-4281-B684-BB45630D70B0}"/>
              </a:ext>
            </a:extLst>
          </p:cNvPr>
          <p:cNvSpPr txBox="1">
            <a:spLocks/>
          </p:cNvSpPr>
          <p:nvPr/>
        </p:nvSpPr>
        <p:spPr>
          <a:xfrm>
            <a:off x="252548" y="8390"/>
            <a:ext cx="3567612" cy="4572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2600" b="1" kern="1200">
                <a:solidFill>
                  <a:schemeClr val="tx1"/>
                </a:solidFill>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2000" b="1" i="0" u="none" strike="noStrike" kern="1200" cap="none" spc="0" normalizeH="0" baseline="0" noProof="0" dirty="0">
                <a:ln>
                  <a:noFill/>
                </a:ln>
                <a:solidFill>
                  <a:srgbClr val="FFFFCC"/>
                </a:solidFill>
                <a:effectLst/>
                <a:uLnTx/>
                <a:uFillTx/>
                <a:latin typeface="Calibri"/>
                <a:ea typeface="+mj-ea"/>
                <a:cs typeface="+mj-cs"/>
              </a:rPr>
              <a:t>Reviewing Grant Applications</a:t>
            </a:r>
          </a:p>
        </p:txBody>
      </p:sp>
      <p:sp>
        <p:nvSpPr>
          <p:cNvPr id="6" name="Title 1">
            <a:extLst>
              <a:ext uri="{FF2B5EF4-FFF2-40B4-BE49-F238E27FC236}">
                <a16:creationId xmlns:a16="http://schemas.microsoft.com/office/drawing/2014/main" id="{5882FD00-90ED-4DBC-8E9E-EDB42C2C0A63}"/>
              </a:ext>
            </a:extLst>
          </p:cNvPr>
          <p:cNvSpPr txBox="1">
            <a:spLocks/>
          </p:cNvSpPr>
          <p:nvPr/>
        </p:nvSpPr>
        <p:spPr>
          <a:xfrm>
            <a:off x="4267200" y="1"/>
            <a:ext cx="7924800" cy="4572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2600" b="1" kern="1200">
                <a:solidFill>
                  <a:schemeClr val="tx1"/>
                </a:solidFill>
                <a:latin typeface="+mj-lt"/>
                <a:ea typeface="+mj-ea"/>
                <a:cs typeface="+mj-cs"/>
              </a:defRPr>
            </a:lvl1pPr>
          </a:lstStyle>
          <a:p>
            <a:r>
              <a:rPr lang="en-US" dirty="0"/>
              <a:t>Submitted Applications</a:t>
            </a:r>
          </a:p>
        </p:txBody>
      </p:sp>
      <p:sp>
        <p:nvSpPr>
          <p:cNvPr id="11" name="Arrow: Right 10">
            <a:extLst>
              <a:ext uri="{FF2B5EF4-FFF2-40B4-BE49-F238E27FC236}">
                <a16:creationId xmlns:a16="http://schemas.microsoft.com/office/drawing/2014/main" id="{7003F8D0-668C-4070-8622-391D77AC1154}"/>
              </a:ext>
            </a:extLst>
          </p:cNvPr>
          <p:cNvSpPr/>
          <p:nvPr/>
        </p:nvSpPr>
        <p:spPr>
          <a:xfrm>
            <a:off x="2407209" y="1311228"/>
            <a:ext cx="1107440" cy="60452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1" name="Group 20">
            <a:extLst>
              <a:ext uri="{FF2B5EF4-FFF2-40B4-BE49-F238E27FC236}">
                <a16:creationId xmlns:a16="http://schemas.microsoft.com/office/drawing/2014/main" id="{4A99742A-48B9-4831-AA0A-52F82B3CD50F}"/>
              </a:ext>
            </a:extLst>
          </p:cNvPr>
          <p:cNvGrpSpPr/>
          <p:nvPr/>
        </p:nvGrpSpPr>
        <p:grpSpPr>
          <a:xfrm>
            <a:off x="3820160" y="742012"/>
            <a:ext cx="4053840" cy="2167492"/>
            <a:chOff x="3307080" y="827519"/>
            <a:chExt cx="4053840" cy="2167492"/>
          </a:xfrm>
        </p:grpSpPr>
        <p:pic>
          <p:nvPicPr>
            <p:cNvPr id="12" name="Picture 11">
              <a:extLst>
                <a:ext uri="{FF2B5EF4-FFF2-40B4-BE49-F238E27FC236}">
                  <a16:creationId xmlns:a16="http://schemas.microsoft.com/office/drawing/2014/main" id="{2EBABC5C-D4FC-45CA-B662-7F031E76A951}"/>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820160" y="827519"/>
              <a:ext cx="2871802" cy="1670867"/>
            </a:xfrm>
            <a:prstGeom prst="rect">
              <a:avLst/>
            </a:prstGeom>
          </p:spPr>
        </p:pic>
        <p:sp>
          <p:nvSpPr>
            <p:cNvPr id="13" name="TextBox 12">
              <a:extLst>
                <a:ext uri="{FF2B5EF4-FFF2-40B4-BE49-F238E27FC236}">
                  <a16:creationId xmlns:a16="http://schemas.microsoft.com/office/drawing/2014/main" id="{CAEBFBFB-646B-4F51-AAC4-4E8706ED227E}"/>
                </a:ext>
              </a:extLst>
            </p:cNvPr>
            <p:cNvSpPr txBox="1"/>
            <p:nvPr/>
          </p:nvSpPr>
          <p:spPr>
            <a:xfrm>
              <a:off x="3307080" y="2533346"/>
              <a:ext cx="4053840" cy="461665"/>
            </a:xfrm>
            <a:prstGeom prst="rect">
              <a:avLst/>
            </a:prstGeom>
            <a:noFill/>
          </p:spPr>
          <p:txBody>
            <a:bodyPr wrap="square" rtlCol="0">
              <a:spAutoFit/>
            </a:bodyPr>
            <a:lstStyle/>
            <a:p>
              <a:r>
                <a:rPr lang="en-US" sz="2400" b="1" dirty="0"/>
                <a:t>County Conservation District</a:t>
              </a:r>
            </a:p>
          </p:txBody>
        </p:sp>
      </p:grpSp>
      <p:sp>
        <p:nvSpPr>
          <p:cNvPr id="14" name="Arrow: Right 13">
            <a:extLst>
              <a:ext uri="{FF2B5EF4-FFF2-40B4-BE49-F238E27FC236}">
                <a16:creationId xmlns:a16="http://schemas.microsoft.com/office/drawing/2014/main" id="{25704D49-29C3-4493-BBD4-F4E9D0FC72E0}"/>
              </a:ext>
            </a:extLst>
          </p:cNvPr>
          <p:cNvSpPr/>
          <p:nvPr/>
        </p:nvSpPr>
        <p:spPr>
          <a:xfrm>
            <a:off x="7906836" y="1311228"/>
            <a:ext cx="1107440" cy="60452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4" name="Group 33">
            <a:extLst>
              <a:ext uri="{FF2B5EF4-FFF2-40B4-BE49-F238E27FC236}">
                <a16:creationId xmlns:a16="http://schemas.microsoft.com/office/drawing/2014/main" id="{48C82D4E-054E-4F9B-AEDC-DB702CF5096A}"/>
              </a:ext>
            </a:extLst>
          </p:cNvPr>
          <p:cNvGrpSpPr/>
          <p:nvPr/>
        </p:nvGrpSpPr>
        <p:grpSpPr>
          <a:xfrm>
            <a:off x="8507143" y="635193"/>
            <a:ext cx="3365029" cy="2251575"/>
            <a:chOff x="7805384" y="605601"/>
            <a:chExt cx="3365029" cy="2251575"/>
          </a:xfrm>
        </p:grpSpPr>
        <p:pic>
          <p:nvPicPr>
            <p:cNvPr id="16" name="Graphic 15" descr="Boardroom">
              <a:extLst>
                <a:ext uri="{FF2B5EF4-FFF2-40B4-BE49-F238E27FC236}">
                  <a16:creationId xmlns:a16="http://schemas.microsoft.com/office/drawing/2014/main" id="{F2CE58EB-4606-4BF8-9D8F-93A79AB39BAD}"/>
                </a:ext>
              </a:extLst>
            </p:cNvPr>
            <p:cNvPicPr>
              <a:picLocks noChangeAspect="1"/>
            </p:cNvPicPr>
            <p:nvPr/>
          </p:nvPicPr>
          <p:blipFill>
            <a:blip r:embed="rId4">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8586311" y="605601"/>
              <a:ext cx="1940560" cy="1940560"/>
            </a:xfrm>
            <a:prstGeom prst="rect">
              <a:avLst/>
            </a:prstGeom>
          </p:spPr>
        </p:pic>
        <p:sp>
          <p:nvSpPr>
            <p:cNvPr id="19" name="TextBox 18">
              <a:extLst>
                <a:ext uri="{FF2B5EF4-FFF2-40B4-BE49-F238E27FC236}">
                  <a16:creationId xmlns:a16="http://schemas.microsoft.com/office/drawing/2014/main" id="{6052CD05-536C-4946-9955-0A7E333FA9A5}"/>
                </a:ext>
              </a:extLst>
            </p:cNvPr>
            <p:cNvSpPr txBox="1"/>
            <p:nvPr/>
          </p:nvSpPr>
          <p:spPr>
            <a:xfrm>
              <a:off x="7805384" y="2395511"/>
              <a:ext cx="3365029" cy="461665"/>
            </a:xfrm>
            <a:prstGeom prst="rect">
              <a:avLst/>
            </a:prstGeom>
            <a:noFill/>
          </p:spPr>
          <p:txBody>
            <a:bodyPr wrap="square" rtlCol="0">
              <a:spAutoFit/>
            </a:bodyPr>
            <a:lstStyle/>
            <a:p>
              <a:r>
                <a:rPr lang="en-US" sz="2400" b="1" dirty="0"/>
                <a:t>Quality Assurance Board</a:t>
              </a:r>
            </a:p>
          </p:txBody>
        </p:sp>
      </p:grpSp>
      <p:grpSp>
        <p:nvGrpSpPr>
          <p:cNvPr id="23" name="Group 22">
            <a:extLst>
              <a:ext uri="{FF2B5EF4-FFF2-40B4-BE49-F238E27FC236}">
                <a16:creationId xmlns:a16="http://schemas.microsoft.com/office/drawing/2014/main" id="{25698D82-437C-4E94-86C4-0285508210F5}"/>
              </a:ext>
            </a:extLst>
          </p:cNvPr>
          <p:cNvGrpSpPr/>
          <p:nvPr/>
        </p:nvGrpSpPr>
        <p:grpSpPr>
          <a:xfrm>
            <a:off x="9366321" y="4293626"/>
            <a:ext cx="2120762" cy="2146644"/>
            <a:chOff x="9023558" y="4486721"/>
            <a:chExt cx="2120762" cy="2146644"/>
          </a:xfrm>
        </p:grpSpPr>
        <p:pic>
          <p:nvPicPr>
            <p:cNvPr id="18" name="Graphic 17" descr="Meeting">
              <a:extLst>
                <a:ext uri="{FF2B5EF4-FFF2-40B4-BE49-F238E27FC236}">
                  <a16:creationId xmlns:a16="http://schemas.microsoft.com/office/drawing/2014/main" id="{B87B0E8A-50DE-42A0-B04E-501F2F621E25}"/>
                </a:ext>
              </a:extLst>
            </p:cNvPr>
            <p:cNvPicPr>
              <a:picLocks noChangeAspect="1"/>
            </p:cNvPicPr>
            <p:nvPr/>
          </p:nvPicPr>
          <p:blipFill>
            <a:blip r:embed="rId6">
              <a:extLst>
                <a:ext uri="{28A0092B-C50C-407E-A947-70E740481C1C}">
                  <a14:useLocalDpi xmlns:a14="http://schemas.microsoft.com/office/drawing/2010/main"/>
                </a:ext>
                <a:ext uri="{96DAC541-7B7A-43D3-8B79-37D633B846F1}">
                  <asvg:svgBlip xmlns:asvg="http://schemas.microsoft.com/office/drawing/2016/SVG/main" r:embed="rId7"/>
                </a:ext>
              </a:extLst>
            </a:blip>
            <a:stretch>
              <a:fillRect/>
            </a:stretch>
          </p:blipFill>
          <p:spPr>
            <a:xfrm>
              <a:off x="9259779" y="4486721"/>
              <a:ext cx="1648320" cy="1648320"/>
            </a:xfrm>
            <a:prstGeom prst="rect">
              <a:avLst/>
            </a:prstGeom>
          </p:spPr>
        </p:pic>
        <p:sp>
          <p:nvSpPr>
            <p:cNvPr id="20" name="TextBox 19">
              <a:extLst>
                <a:ext uri="{FF2B5EF4-FFF2-40B4-BE49-F238E27FC236}">
                  <a16:creationId xmlns:a16="http://schemas.microsoft.com/office/drawing/2014/main" id="{0A58F5B5-6321-4AB4-8934-6F670362DEDF}"/>
                </a:ext>
              </a:extLst>
            </p:cNvPr>
            <p:cNvSpPr txBox="1"/>
            <p:nvPr/>
          </p:nvSpPr>
          <p:spPr>
            <a:xfrm>
              <a:off x="9023558" y="5802368"/>
              <a:ext cx="2120762" cy="830997"/>
            </a:xfrm>
            <a:prstGeom prst="rect">
              <a:avLst/>
            </a:prstGeom>
            <a:noFill/>
          </p:spPr>
          <p:txBody>
            <a:bodyPr wrap="square" rtlCol="0">
              <a:spAutoFit/>
            </a:bodyPr>
            <a:lstStyle/>
            <a:p>
              <a:pPr algn="ctr"/>
              <a:r>
                <a:rPr lang="en-US" sz="2400" b="1" dirty="0"/>
                <a:t>Conservation District Board</a:t>
              </a:r>
            </a:p>
          </p:txBody>
        </p:sp>
      </p:grpSp>
      <p:sp>
        <p:nvSpPr>
          <p:cNvPr id="22" name="Arrow: Right 21">
            <a:extLst>
              <a:ext uri="{FF2B5EF4-FFF2-40B4-BE49-F238E27FC236}">
                <a16:creationId xmlns:a16="http://schemas.microsoft.com/office/drawing/2014/main" id="{9AAFDF9B-EC58-4FC2-94E9-23229B5C028D}"/>
              </a:ext>
            </a:extLst>
          </p:cNvPr>
          <p:cNvSpPr/>
          <p:nvPr/>
        </p:nvSpPr>
        <p:spPr>
          <a:xfrm rot="5400000">
            <a:off x="9855155" y="3499128"/>
            <a:ext cx="1107440" cy="60452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Arrow: Right 23">
            <a:extLst>
              <a:ext uri="{FF2B5EF4-FFF2-40B4-BE49-F238E27FC236}">
                <a16:creationId xmlns:a16="http://schemas.microsoft.com/office/drawing/2014/main" id="{71E877F5-39C6-42CA-B681-75A11AE71395}"/>
              </a:ext>
            </a:extLst>
          </p:cNvPr>
          <p:cNvSpPr/>
          <p:nvPr/>
        </p:nvSpPr>
        <p:spPr>
          <a:xfrm rot="10800000">
            <a:off x="7977072" y="5033581"/>
            <a:ext cx="1107440" cy="60452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7" name="Group 26">
            <a:extLst>
              <a:ext uri="{FF2B5EF4-FFF2-40B4-BE49-F238E27FC236}">
                <a16:creationId xmlns:a16="http://schemas.microsoft.com/office/drawing/2014/main" id="{63325EFB-9B2A-489A-BD13-C49B290DFF36}"/>
              </a:ext>
            </a:extLst>
          </p:cNvPr>
          <p:cNvGrpSpPr/>
          <p:nvPr/>
        </p:nvGrpSpPr>
        <p:grpSpPr>
          <a:xfrm>
            <a:off x="4044564" y="4470888"/>
            <a:ext cx="4053840" cy="2076682"/>
            <a:chOff x="3821805" y="4289190"/>
            <a:chExt cx="4053840" cy="2076682"/>
          </a:xfrm>
        </p:grpSpPr>
        <p:pic>
          <p:nvPicPr>
            <p:cNvPr id="25" name="Picture 24">
              <a:extLst>
                <a:ext uri="{FF2B5EF4-FFF2-40B4-BE49-F238E27FC236}">
                  <a16:creationId xmlns:a16="http://schemas.microsoft.com/office/drawing/2014/main" id="{AAF3441E-8C7A-42A4-A21D-CD31426B2E2E}"/>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4286150" y="4289190"/>
              <a:ext cx="2753966" cy="1520884"/>
            </a:xfrm>
            <a:prstGeom prst="rect">
              <a:avLst/>
            </a:prstGeom>
          </p:spPr>
        </p:pic>
        <p:sp>
          <p:nvSpPr>
            <p:cNvPr id="26" name="TextBox 25">
              <a:extLst>
                <a:ext uri="{FF2B5EF4-FFF2-40B4-BE49-F238E27FC236}">
                  <a16:creationId xmlns:a16="http://schemas.microsoft.com/office/drawing/2014/main" id="{45CB63DB-424B-4E8C-AD51-E34D77E32636}"/>
                </a:ext>
              </a:extLst>
            </p:cNvPr>
            <p:cNvSpPr txBox="1"/>
            <p:nvPr/>
          </p:nvSpPr>
          <p:spPr>
            <a:xfrm>
              <a:off x="3821805" y="5904207"/>
              <a:ext cx="4053840" cy="461665"/>
            </a:xfrm>
            <a:prstGeom prst="rect">
              <a:avLst/>
            </a:prstGeom>
            <a:noFill/>
          </p:spPr>
          <p:txBody>
            <a:bodyPr wrap="square" rtlCol="0">
              <a:spAutoFit/>
            </a:bodyPr>
            <a:lstStyle/>
            <a:p>
              <a:r>
                <a:rPr lang="en-US" sz="2400" b="1" dirty="0"/>
                <a:t>County Conservation District</a:t>
              </a:r>
            </a:p>
          </p:txBody>
        </p:sp>
      </p:grpSp>
      <p:sp>
        <p:nvSpPr>
          <p:cNvPr id="28" name="Arrow: Right 27">
            <a:extLst>
              <a:ext uri="{FF2B5EF4-FFF2-40B4-BE49-F238E27FC236}">
                <a16:creationId xmlns:a16="http://schemas.microsoft.com/office/drawing/2014/main" id="{D000735D-24B8-4AC6-80C6-28A6F5735F98}"/>
              </a:ext>
            </a:extLst>
          </p:cNvPr>
          <p:cNvSpPr/>
          <p:nvPr/>
        </p:nvSpPr>
        <p:spPr>
          <a:xfrm rot="10800000">
            <a:off x="2456300" y="4942252"/>
            <a:ext cx="1107440" cy="60452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1" name="Group 30">
            <a:extLst>
              <a:ext uri="{FF2B5EF4-FFF2-40B4-BE49-F238E27FC236}">
                <a16:creationId xmlns:a16="http://schemas.microsoft.com/office/drawing/2014/main" id="{3483BF0B-B103-4D92-9965-0597F08D0F57}"/>
              </a:ext>
            </a:extLst>
          </p:cNvPr>
          <p:cNvGrpSpPr/>
          <p:nvPr/>
        </p:nvGrpSpPr>
        <p:grpSpPr>
          <a:xfrm>
            <a:off x="24674" y="547978"/>
            <a:ext cx="2465762" cy="2699690"/>
            <a:chOff x="24674" y="547978"/>
            <a:chExt cx="2465762" cy="2699690"/>
          </a:xfrm>
        </p:grpSpPr>
        <p:pic>
          <p:nvPicPr>
            <p:cNvPr id="10" name="Picture 9">
              <a:extLst>
                <a:ext uri="{FF2B5EF4-FFF2-40B4-BE49-F238E27FC236}">
                  <a16:creationId xmlns:a16="http://schemas.microsoft.com/office/drawing/2014/main" id="{A2A4B63C-0CD1-47FC-8790-28363652725F}"/>
                </a:ext>
              </a:extLst>
            </p:cNvPr>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296835" y="547978"/>
              <a:ext cx="1723199" cy="2238025"/>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30" name="TextBox 29">
              <a:extLst>
                <a:ext uri="{FF2B5EF4-FFF2-40B4-BE49-F238E27FC236}">
                  <a16:creationId xmlns:a16="http://schemas.microsoft.com/office/drawing/2014/main" id="{24D7AD67-440E-47CD-AE23-B280315C58B0}"/>
                </a:ext>
              </a:extLst>
            </p:cNvPr>
            <p:cNvSpPr txBox="1"/>
            <p:nvPr/>
          </p:nvSpPr>
          <p:spPr>
            <a:xfrm>
              <a:off x="24674" y="2786003"/>
              <a:ext cx="2465762" cy="461665"/>
            </a:xfrm>
            <a:prstGeom prst="rect">
              <a:avLst/>
            </a:prstGeom>
            <a:noFill/>
          </p:spPr>
          <p:txBody>
            <a:bodyPr wrap="square" rtlCol="0">
              <a:spAutoFit/>
            </a:bodyPr>
            <a:lstStyle/>
            <a:p>
              <a:r>
                <a:rPr lang="en-US" sz="2400" b="1" dirty="0"/>
                <a:t>Grant Application</a:t>
              </a:r>
            </a:p>
          </p:txBody>
        </p:sp>
      </p:grpSp>
      <p:grpSp>
        <p:nvGrpSpPr>
          <p:cNvPr id="33" name="Group 32">
            <a:extLst>
              <a:ext uri="{FF2B5EF4-FFF2-40B4-BE49-F238E27FC236}">
                <a16:creationId xmlns:a16="http://schemas.microsoft.com/office/drawing/2014/main" id="{D6623B5B-3782-4C04-A2A5-5AF4EDAF8A0D}"/>
              </a:ext>
            </a:extLst>
          </p:cNvPr>
          <p:cNvGrpSpPr/>
          <p:nvPr/>
        </p:nvGrpSpPr>
        <p:grpSpPr>
          <a:xfrm>
            <a:off x="382266" y="3806529"/>
            <a:ext cx="1654088" cy="2994927"/>
            <a:chOff x="590301" y="3681942"/>
            <a:chExt cx="1654088" cy="2994927"/>
          </a:xfrm>
        </p:grpSpPr>
        <p:pic>
          <p:nvPicPr>
            <p:cNvPr id="29" name="Picture 28">
              <a:extLst>
                <a:ext uri="{FF2B5EF4-FFF2-40B4-BE49-F238E27FC236}">
                  <a16:creationId xmlns:a16="http://schemas.microsoft.com/office/drawing/2014/main" id="{032A3690-4A27-402A-B6CB-89C6D7241875}"/>
                </a:ext>
              </a:extLst>
            </p:cNvPr>
            <p:cNvPicPr>
              <a:picLocks noChangeAspect="1"/>
            </p:cNvPicPr>
            <p:nvPr/>
          </p:nvPicPr>
          <p:blipFill>
            <a:blip r:embed="rId10" cstate="email">
              <a:extLst>
                <a:ext uri="{28A0092B-C50C-407E-A947-70E740481C1C}">
                  <a14:useLocalDpi xmlns:a14="http://schemas.microsoft.com/office/drawing/2010/main"/>
                </a:ext>
              </a:extLst>
            </a:blip>
            <a:stretch>
              <a:fillRect/>
            </a:stretch>
          </p:blipFill>
          <p:spPr>
            <a:xfrm>
              <a:off x="590301" y="3681942"/>
              <a:ext cx="1654088" cy="2454105"/>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32" name="TextBox 31">
              <a:extLst>
                <a:ext uri="{FF2B5EF4-FFF2-40B4-BE49-F238E27FC236}">
                  <a16:creationId xmlns:a16="http://schemas.microsoft.com/office/drawing/2014/main" id="{C85CC220-AF0F-4268-B0C0-A6E79F816D8C}"/>
                </a:ext>
              </a:extLst>
            </p:cNvPr>
            <p:cNvSpPr txBox="1"/>
            <p:nvPr/>
          </p:nvSpPr>
          <p:spPr>
            <a:xfrm>
              <a:off x="791815" y="6215204"/>
              <a:ext cx="1322874" cy="461665"/>
            </a:xfrm>
            <a:prstGeom prst="rect">
              <a:avLst/>
            </a:prstGeom>
            <a:noFill/>
          </p:spPr>
          <p:txBody>
            <a:bodyPr wrap="square" rtlCol="0">
              <a:spAutoFit/>
            </a:bodyPr>
            <a:lstStyle/>
            <a:p>
              <a:r>
                <a:rPr lang="en-US" sz="2400" b="1" dirty="0"/>
                <a:t>Contract</a:t>
              </a:r>
            </a:p>
          </p:txBody>
        </p:sp>
      </p:grpSp>
      <p:sp>
        <p:nvSpPr>
          <p:cNvPr id="2" name="Oval 1">
            <a:extLst>
              <a:ext uri="{FF2B5EF4-FFF2-40B4-BE49-F238E27FC236}">
                <a16:creationId xmlns:a16="http://schemas.microsoft.com/office/drawing/2014/main" id="{CF416835-B644-4A79-BA9F-0E12EF85012A}"/>
              </a:ext>
            </a:extLst>
          </p:cNvPr>
          <p:cNvSpPr/>
          <p:nvPr/>
        </p:nvSpPr>
        <p:spPr>
          <a:xfrm>
            <a:off x="3514649" y="515948"/>
            <a:ext cx="4299861" cy="3117653"/>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8524675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EF504EB5-7703-4432-BBE0-A4EAD4476E63}"/>
              </a:ext>
            </a:extLst>
          </p:cNvPr>
          <p:cNvSpPr txBox="1">
            <a:spLocks/>
          </p:cNvSpPr>
          <p:nvPr/>
        </p:nvSpPr>
        <p:spPr>
          <a:xfrm>
            <a:off x="4267200" y="1"/>
            <a:ext cx="7924800" cy="4572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2600" b="1" kern="1200">
                <a:solidFill>
                  <a:schemeClr val="tx1"/>
                </a:solidFill>
                <a:latin typeface="+mj-lt"/>
                <a:ea typeface="+mj-ea"/>
                <a:cs typeface="+mj-cs"/>
              </a:defRPr>
            </a:lvl1pPr>
          </a:lstStyle>
          <a:p>
            <a:r>
              <a:rPr lang="en-US" dirty="0"/>
              <a:t>Check that App is Filled Out Correctly</a:t>
            </a:r>
          </a:p>
        </p:txBody>
      </p:sp>
      <p:sp>
        <p:nvSpPr>
          <p:cNvPr id="13" name="Title 1">
            <a:extLst>
              <a:ext uri="{FF2B5EF4-FFF2-40B4-BE49-F238E27FC236}">
                <a16:creationId xmlns:a16="http://schemas.microsoft.com/office/drawing/2014/main" id="{12DB5021-DE1D-47BB-B7BB-650B2A7CD7C9}"/>
              </a:ext>
            </a:extLst>
          </p:cNvPr>
          <p:cNvSpPr txBox="1">
            <a:spLocks/>
          </p:cNvSpPr>
          <p:nvPr/>
        </p:nvSpPr>
        <p:spPr>
          <a:xfrm>
            <a:off x="252548" y="8390"/>
            <a:ext cx="3547292" cy="4572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2600" b="1" kern="1200">
                <a:solidFill>
                  <a:schemeClr val="tx1"/>
                </a:solidFill>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2000" b="1" i="0" u="none" strike="noStrike" kern="1200" cap="none" spc="0" normalizeH="0" baseline="0" noProof="0" dirty="0">
                <a:ln>
                  <a:noFill/>
                </a:ln>
                <a:solidFill>
                  <a:srgbClr val="FFFFCC"/>
                </a:solidFill>
                <a:effectLst/>
                <a:uLnTx/>
                <a:uFillTx/>
                <a:latin typeface="Calibri"/>
                <a:ea typeface="+mj-ea"/>
                <a:cs typeface="+mj-cs"/>
              </a:rPr>
              <a:t>Reviewing Grant Applications</a:t>
            </a:r>
          </a:p>
        </p:txBody>
      </p:sp>
      <p:pic>
        <p:nvPicPr>
          <p:cNvPr id="5" name="Picture 4">
            <a:extLst>
              <a:ext uri="{FF2B5EF4-FFF2-40B4-BE49-F238E27FC236}">
                <a16:creationId xmlns:a16="http://schemas.microsoft.com/office/drawing/2014/main" id="{677E571B-78FD-423D-87FE-FBE518DF9B97}"/>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52548" y="588935"/>
            <a:ext cx="8365913" cy="6175191"/>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9" name="TextBox 8">
            <a:extLst>
              <a:ext uri="{FF2B5EF4-FFF2-40B4-BE49-F238E27FC236}">
                <a16:creationId xmlns:a16="http://schemas.microsoft.com/office/drawing/2014/main" id="{865FDDEE-3471-4E60-B008-969BB8B08436}"/>
              </a:ext>
            </a:extLst>
          </p:cNvPr>
          <p:cNvSpPr txBox="1"/>
          <p:nvPr/>
        </p:nvSpPr>
        <p:spPr>
          <a:xfrm>
            <a:off x="8713711" y="588935"/>
            <a:ext cx="3305175" cy="5262979"/>
          </a:xfrm>
          <a:prstGeom prst="rect">
            <a:avLst/>
          </a:prstGeom>
          <a:noFill/>
        </p:spPr>
        <p:txBody>
          <a:bodyPr wrap="square" rtlCol="0">
            <a:spAutoFit/>
          </a:bodyPr>
          <a:lstStyle/>
          <a:p>
            <a:r>
              <a:rPr lang="en-US" sz="2400" b="1" dirty="0"/>
              <a:t>Use your ESM, DGLVR, and construction knowledge to evaluate.</a:t>
            </a:r>
          </a:p>
          <a:p>
            <a:endParaRPr lang="en-US" sz="2400" b="1" dirty="0"/>
          </a:p>
          <a:p>
            <a:pPr marL="285750" indent="-285750">
              <a:buFont typeface="Arial" panose="020B0604020202020204" pitchFamily="34" charset="0"/>
              <a:buChar char="•"/>
            </a:pPr>
            <a:r>
              <a:rPr lang="en-US" sz="2400" b="1" dirty="0"/>
              <a:t>Most cross pipes are longer than 20 ft when installed on an angle</a:t>
            </a:r>
          </a:p>
          <a:p>
            <a:pPr marL="285750" indent="-285750">
              <a:buFont typeface="Arial" panose="020B0604020202020204" pitchFamily="34" charset="0"/>
              <a:buChar char="•"/>
            </a:pPr>
            <a:r>
              <a:rPr lang="en-US" sz="2400" b="1" dirty="0"/>
              <a:t>Is 1 hour enough time to install a cross pipe?</a:t>
            </a:r>
          </a:p>
          <a:p>
            <a:pPr marL="285750" indent="-285750">
              <a:buFont typeface="Arial" panose="020B0604020202020204" pitchFamily="34" charset="0"/>
              <a:buChar char="•"/>
            </a:pPr>
            <a:r>
              <a:rPr lang="en-US" sz="2400" b="1" dirty="0"/>
              <a:t>E&amp;S Controls?</a:t>
            </a:r>
          </a:p>
          <a:p>
            <a:pPr marL="285750" indent="-285750">
              <a:buFont typeface="Arial" panose="020B0604020202020204" pitchFamily="34" charset="0"/>
              <a:buChar char="•"/>
            </a:pPr>
            <a:r>
              <a:rPr lang="en-US" sz="2400" b="1" dirty="0"/>
              <a:t>Check quantities using math</a:t>
            </a:r>
          </a:p>
          <a:p>
            <a:pPr marL="285750" indent="-285750">
              <a:buFont typeface="Arial" panose="020B0604020202020204" pitchFamily="34" charset="0"/>
              <a:buChar char="•"/>
            </a:pPr>
            <a:endParaRPr lang="en-US" sz="2400" b="1" dirty="0"/>
          </a:p>
        </p:txBody>
      </p:sp>
    </p:spTree>
    <p:extLst>
      <p:ext uri="{BB962C8B-B14F-4D97-AF65-F5344CB8AC3E}">
        <p14:creationId xmlns:p14="http://schemas.microsoft.com/office/powerpoint/2010/main" val="41641082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9">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9">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BC4C29-CEB7-4D9A-B560-B392E1C10AC9}"/>
              </a:ext>
            </a:extLst>
          </p:cNvPr>
          <p:cNvSpPr>
            <a:spLocks noGrp="1"/>
          </p:cNvSpPr>
          <p:nvPr>
            <p:ph type="title"/>
          </p:nvPr>
        </p:nvSpPr>
        <p:spPr>
          <a:xfrm>
            <a:off x="8658225" y="504825"/>
            <a:ext cx="3457574" cy="6035460"/>
          </a:xfrm>
        </p:spPr>
        <p:txBody>
          <a:bodyPr>
            <a:noAutofit/>
          </a:bodyPr>
          <a:lstStyle/>
          <a:p>
            <a:pPr algn="l"/>
            <a:r>
              <a:rPr lang="en-US" sz="2800" dirty="0"/>
              <a:t>Don’t be afraid to ask for clarification or request updates to the grant application.</a:t>
            </a:r>
            <a:br>
              <a:rPr lang="en-US" sz="2800" dirty="0"/>
            </a:br>
            <a:br>
              <a:rPr lang="en-US" sz="2800" dirty="0"/>
            </a:br>
            <a:br>
              <a:rPr lang="en-US" sz="2800" dirty="0"/>
            </a:br>
            <a:r>
              <a:rPr lang="en-US" sz="2800" dirty="0"/>
              <a:t>Make a list of questions as you review and then call, email, and/or meet with the grant applicant.</a:t>
            </a:r>
            <a:endParaRPr lang="en-US" sz="4400" dirty="0"/>
          </a:p>
        </p:txBody>
      </p:sp>
      <p:sp>
        <p:nvSpPr>
          <p:cNvPr id="8" name="Title 1">
            <a:extLst>
              <a:ext uri="{FF2B5EF4-FFF2-40B4-BE49-F238E27FC236}">
                <a16:creationId xmlns:a16="http://schemas.microsoft.com/office/drawing/2014/main" id="{EF504EB5-7703-4432-BBE0-A4EAD4476E63}"/>
              </a:ext>
            </a:extLst>
          </p:cNvPr>
          <p:cNvSpPr txBox="1">
            <a:spLocks/>
          </p:cNvSpPr>
          <p:nvPr/>
        </p:nvSpPr>
        <p:spPr>
          <a:xfrm>
            <a:off x="4267200" y="1"/>
            <a:ext cx="7924800" cy="4572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2600" b="1" kern="1200">
                <a:solidFill>
                  <a:schemeClr val="tx1"/>
                </a:solidFill>
                <a:latin typeface="+mj-lt"/>
                <a:ea typeface="+mj-ea"/>
                <a:cs typeface="+mj-cs"/>
              </a:defRPr>
            </a:lvl1pPr>
          </a:lstStyle>
          <a:p>
            <a:r>
              <a:rPr lang="en-US" dirty="0"/>
              <a:t>Check that App is Filled Out Correctly</a:t>
            </a:r>
          </a:p>
        </p:txBody>
      </p:sp>
      <p:sp>
        <p:nvSpPr>
          <p:cNvPr id="13" name="Title 1">
            <a:extLst>
              <a:ext uri="{FF2B5EF4-FFF2-40B4-BE49-F238E27FC236}">
                <a16:creationId xmlns:a16="http://schemas.microsoft.com/office/drawing/2014/main" id="{12DB5021-DE1D-47BB-B7BB-650B2A7CD7C9}"/>
              </a:ext>
            </a:extLst>
          </p:cNvPr>
          <p:cNvSpPr txBox="1">
            <a:spLocks/>
          </p:cNvSpPr>
          <p:nvPr/>
        </p:nvSpPr>
        <p:spPr>
          <a:xfrm>
            <a:off x="252548" y="8390"/>
            <a:ext cx="3547292" cy="4572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2600" b="1" kern="1200">
                <a:solidFill>
                  <a:schemeClr val="tx1"/>
                </a:solidFill>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2000" b="1" i="0" u="none" strike="noStrike" kern="1200" cap="none" spc="0" normalizeH="0" baseline="0" noProof="0" dirty="0">
                <a:ln>
                  <a:noFill/>
                </a:ln>
                <a:solidFill>
                  <a:srgbClr val="FFFFCC"/>
                </a:solidFill>
                <a:effectLst/>
                <a:uLnTx/>
                <a:uFillTx/>
                <a:latin typeface="Calibri"/>
                <a:ea typeface="+mj-ea"/>
                <a:cs typeface="+mj-cs"/>
              </a:rPr>
              <a:t>Reviewing Grant Applications</a:t>
            </a:r>
          </a:p>
        </p:txBody>
      </p:sp>
      <p:pic>
        <p:nvPicPr>
          <p:cNvPr id="6" name="Picture 5">
            <a:extLst>
              <a:ext uri="{FF2B5EF4-FFF2-40B4-BE49-F238E27FC236}">
                <a16:creationId xmlns:a16="http://schemas.microsoft.com/office/drawing/2014/main" id="{B09F6940-3414-4A04-91BA-FB174346E205}"/>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46701" y="542925"/>
            <a:ext cx="8240998" cy="6191573"/>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3998762870"/>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Title 1">
            <a:extLst>
              <a:ext uri="{FF2B5EF4-FFF2-40B4-BE49-F238E27FC236}">
                <a16:creationId xmlns:a16="http://schemas.microsoft.com/office/drawing/2014/main" id="{5B42D0EC-E209-41E3-8197-7D657728CCEB}"/>
              </a:ext>
            </a:extLst>
          </p:cNvPr>
          <p:cNvSpPr>
            <a:spLocks noGrp="1"/>
          </p:cNvSpPr>
          <p:nvPr>
            <p:ph type="title"/>
          </p:nvPr>
        </p:nvSpPr>
        <p:spPr>
          <a:xfrm>
            <a:off x="913795" y="383177"/>
            <a:ext cx="10353762" cy="970450"/>
          </a:xfrm>
        </p:spPr>
        <p:txBody>
          <a:bodyPr>
            <a:normAutofit/>
          </a:bodyPr>
          <a:lstStyle/>
          <a:p>
            <a:r>
              <a:rPr lang="en-US" sz="5400" dirty="0"/>
              <a:t>Materials Estimation</a:t>
            </a:r>
          </a:p>
        </p:txBody>
      </p:sp>
      <p:sp>
        <p:nvSpPr>
          <p:cNvPr id="2" name="AutoShape 2">
            <a:extLst>
              <a:ext uri="{FF2B5EF4-FFF2-40B4-BE49-F238E27FC236}">
                <a16:creationId xmlns:a16="http://schemas.microsoft.com/office/drawing/2014/main" id="{2C6BC6A4-FF54-4972-BC2E-ABEA60431AE4}"/>
              </a:ext>
            </a:extLst>
          </p:cNvPr>
          <p:cNvSpPr>
            <a:spLocks noChangeArrowheads="1"/>
          </p:cNvSpPr>
          <p:nvPr/>
        </p:nvSpPr>
        <p:spPr bwMode="auto">
          <a:xfrm>
            <a:off x="2930860" y="1756809"/>
            <a:ext cx="4807888" cy="2568857"/>
          </a:xfrm>
          <a:prstGeom prst="cube">
            <a:avLst>
              <a:gd name="adj" fmla="val 25000"/>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a:p>
        </p:txBody>
      </p:sp>
      <p:pic>
        <p:nvPicPr>
          <p:cNvPr id="16" name="Picture 15">
            <a:extLst>
              <a:ext uri="{FF2B5EF4-FFF2-40B4-BE49-F238E27FC236}">
                <a16:creationId xmlns:a16="http://schemas.microsoft.com/office/drawing/2014/main" id="{EDFAF48F-59CA-43B7-92D6-89BC7E0139E3}"/>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593678" y="5362900"/>
            <a:ext cx="3124882" cy="762911"/>
          </a:xfrm>
          <a:prstGeom prst="rect">
            <a:avLst/>
          </a:prstGeom>
        </p:spPr>
      </p:pic>
      <p:grpSp>
        <p:nvGrpSpPr>
          <p:cNvPr id="21" name="Group 20">
            <a:extLst>
              <a:ext uri="{FF2B5EF4-FFF2-40B4-BE49-F238E27FC236}">
                <a16:creationId xmlns:a16="http://schemas.microsoft.com/office/drawing/2014/main" id="{1376F448-FA30-426D-BB0F-56AD26E07906}"/>
              </a:ext>
            </a:extLst>
          </p:cNvPr>
          <p:cNvGrpSpPr/>
          <p:nvPr/>
        </p:nvGrpSpPr>
        <p:grpSpPr>
          <a:xfrm>
            <a:off x="7953836" y="1750523"/>
            <a:ext cx="3313721" cy="4377740"/>
            <a:chOff x="7953836" y="1750523"/>
            <a:chExt cx="3313721" cy="4377740"/>
          </a:xfrm>
        </p:grpSpPr>
        <p:sp>
          <p:nvSpPr>
            <p:cNvPr id="39" name="Text Box 8">
              <a:extLst>
                <a:ext uri="{FF2B5EF4-FFF2-40B4-BE49-F238E27FC236}">
                  <a16:creationId xmlns:a16="http://schemas.microsoft.com/office/drawing/2014/main" id="{3D34D524-61AA-48A6-9596-FC740F545828}"/>
                </a:ext>
              </a:extLst>
            </p:cNvPr>
            <p:cNvSpPr txBox="1">
              <a:spLocks noChangeArrowheads="1"/>
            </p:cNvSpPr>
            <p:nvPr/>
          </p:nvSpPr>
          <p:spPr bwMode="auto">
            <a:xfrm>
              <a:off x="8211965" y="2008412"/>
              <a:ext cx="1300722" cy="1292662"/>
            </a:xfrm>
            <a:prstGeom prst="rect">
              <a:avLst/>
            </a:prstGeom>
            <a:solidFill>
              <a:srgbClr val="FFFFFF">
                <a:alpha val="77000"/>
              </a:srgbClr>
            </a:solidFill>
            <a:ln w="9525">
              <a:noFill/>
              <a:miter lim="800000"/>
              <a:headEnd/>
              <a:tailEnd/>
            </a:ln>
          </p:spPr>
          <p:txBody>
            <a:bodyPr vert="horz" wrap="square" lIns="0" tIns="0" rIns="0" bIns="0" numCol="1" anchor="t" anchorCtr="0" compatLnSpc="1">
              <a:prstTxWarp prst="textNoShape">
                <a:avLst/>
              </a:prstTxWarp>
              <a:spAutoFit/>
            </a:bodyPr>
            <a:lstStyle/>
            <a:p>
              <a:pPr algn="ctr" fontAlgn="base">
                <a:spcBef>
                  <a:spcPct val="0"/>
                </a:spcBef>
                <a:spcAft>
                  <a:spcPct val="0"/>
                </a:spcAft>
              </a:pPr>
              <a:r>
                <a:rPr lang="en-US" sz="2800" b="1" dirty="0">
                  <a:solidFill>
                    <a:srgbClr val="00B050"/>
                  </a:solidFill>
                  <a:latin typeface="Calibri" pitchFamily="34" charset="0"/>
                  <a:cs typeface="Arial" pitchFamily="34" charset="0"/>
                </a:rPr>
                <a:t>Height or Depth</a:t>
              </a:r>
              <a:endParaRPr lang="en-US" sz="1400" b="1" dirty="0">
                <a:solidFill>
                  <a:srgbClr val="00B050"/>
                </a:solidFill>
                <a:latin typeface="Calibri" pitchFamily="34" charset="0"/>
                <a:cs typeface="Arial" pitchFamily="34" charset="0"/>
              </a:endParaRPr>
            </a:p>
          </p:txBody>
        </p:sp>
        <p:cxnSp>
          <p:nvCxnSpPr>
            <p:cNvPr id="43" name="AutoShape 11">
              <a:extLst>
                <a:ext uri="{FF2B5EF4-FFF2-40B4-BE49-F238E27FC236}">
                  <a16:creationId xmlns:a16="http://schemas.microsoft.com/office/drawing/2014/main" id="{66E6EABE-E526-417B-918A-C5C00461A019}"/>
                </a:ext>
              </a:extLst>
            </p:cNvPr>
            <p:cNvCxnSpPr>
              <a:cxnSpLocks noChangeShapeType="1"/>
            </p:cNvCxnSpPr>
            <p:nvPr/>
          </p:nvCxnSpPr>
          <p:spPr bwMode="auto">
            <a:xfrm flipH="1" flipV="1">
              <a:off x="7953836" y="1750523"/>
              <a:ext cx="31619" cy="1880501"/>
            </a:xfrm>
            <a:prstGeom prst="straightConnector1">
              <a:avLst/>
            </a:prstGeom>
            <a:noFill/>
            <a:ln w="57150">
              <a:solidFill>
                <a:srgbClr val="00B050"/>
              </a:solidFill>
              <a:round/>
              <a:headEnd type="triangle" w="med" len="med"/>
              <a:tailEnd type="triangle" w="med" len="med"/>
            </a:ln>
          </p:spPr>
        </p:cxnSp>
        <p:pic>
          <p:nvPicPr>
            <p:cNvPr id="54" name="Picture 53">
              <a:extLst>
                <a:ext uri="{FF2B5EF4-FFF2-40B4-BE49-F238E27FC236}">
                  <a16:creationId xmlns:a16="http://schemas.microsoft.com/office/drawing/2014/main" id="{C533A6D3-6020-48B3-8F2B-D02BD4592112}"/>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8555032" y="5369795"/>
              <a:ext cx="2712525" cy="758468"/>
            </a:xfrm>
            <a:prstGeom prst="rect">
              <a:avLst/>
            </a:prstGeom>
          </p:spPr>
        </p:pic>
      </p:grpSp>
      <p:grpSp>
        <p:nvGrpSpPr>
          <p:cNvPr id="19" name="Group 18">
            <a:extLst>
              <a:ext uri="{FF2B5EF4-FFF2-40B4-BE49-F238E27FC236}">
                <a16:creationId xmlns:a16="http://schemas.microsoft.com/office/drawing/2014/main" id="{B23E44BC-C94B-43FD-BCE9-3B9DA0642D81}"/>
              </a:ext>
            </a:extLst>
          </p:cNvPr>
          <p:cNvGrpSpPr/>
          <p:nvPr/>
        </p:nvGrpSpPr>
        <p:grpSpPr>
          <a:xfrm>
            <a:off x="2923148" y="4480698"/>
            <a:ext cx="4185968" cy="1642539"/>
            <a:chOff x="2923148" y="4491331"/>
            <a:chExt cx="4185968" cy="1642539"/>
          </a:xfrm>
        </p:grpSpPr>
        <p:sp>
          <p:nvSpPr>
            <p:cNvPr id="37" name="Text Box 6">
              <a:extLst>
                <a:ext uri="{FF2B5EF4-FFF2-40B4-BE49-F238E27FC236}">
                  <a16:creationId xmlns:a16="http://schemas.microsoft.com/office/drawing/2014/main" id="{11A08BA4-F1B1-47F8-A0ED-29924EEC0052}"/>
                </a:ext>
              </a:extLst>
            </p:cNvPr>
            <p:cNvSpPr txBox="1">
              <a:spLocks noChangeArrowheads="1"/>
            </p:cNvSpPr>
            <p:nvPr/>
          </p:nvSpPr>
          <p:spPr bwMode="auto">
            <a:xfrm>
              <a:off x="4303489" y="4668796"/>
              <a:ext cx="1425285" cy="430887"/>
            </a:xfrm>
            <a:prstGeom prst="rect">
              <a:avLst/>
            </a:prstGeom>
            <a:solidFill>
              <a:srgbClr val="FFFFFF">
                <a:alpha val="77000"/>
              </a:srgbClr>
            </a:solidFill>
            <a:ln w="9525">
              <a:noFill/>
              <a:miter lim="800000"/>
              <a:headEnd/>
              <a:tailEnd/>
            </a:ln>
          </p:spPr>
          <p:txBody>
            <a:bodyPr vert="horz" wrap="square" lIns="0" tIns="0" rIns="0" bIns="0" numCol="1" anchor="t" anchorCtr="0" compatLnSpc="1">
              <a:prstTxWarp prst="textNoShape">
                <a:avLst/>
              </a:prstTxWarp>
              <a:spAutoFit/>
            </a:bodyPr>
            <a:lstStyle/>
            <a:p>
              <a:pPr algn="ctr" fontAlgn="base">
                <a:spcBef>
                  <a:spcPct val="0"/>
                </a:spcBef>
                <a:spcAft>
                  <a:spcPct val="0"/>
                </a:spcAft>
              </a:pPr>
              <a:r>
                <a:rPr lang="en-US" sz="2800" b="1" dirty="0">
                  <a:solidFill>
                    <a:srgbClr val="FF0000"/>
                  </a:solidFill>
                  <a:latin typeface="Calibri" pitchFamily="34" charset="0"/>
                  <a:cs typeface="Arial" pitchFamily="34" charset="0"/>
                </a:rPr>
                <a:t>Length</a:t>
              </a:r>
              <a:endParaRPr lang="en-US" sz="1400" b="1" dirty="0">
                <a:solidFill>
                  <a:srgbClr val="FF0000"/>
                </a:solidFill>
                <a:latin typeface="Calibri" pitchFamily="34" charset="0"/>
                <a:cs typeface="Arial" pitchFamily="34" charset="0"/>
              </a:endParaRPr>
            </a:p>
          </p:txBody>
        </p:sp>
        <p:cxnSp>
          <p:nvCxnSpPr>
            <p:cNvPr id="40" name="AutoShape 9">
              <a:extLst>
                <a:ext uri="{FF2B5EF4-FFF2-40B4-BE49-F238E27FC236}">
                  <a16:creationId xmlns:a16="http://schemas.microsoft.com/office/drawing/2014/main" id="{D7CC7DDE-E89A-4914-AEA1-25531ACF7236}"/>
                </a:ext>
              </a:extLst>
            </p:cNvPr>
            <p:cNvCxnSpPr>
              <a:cxnSpLocks noChangeShapeType="1"/>
            </p:cNvCxnSpPr>
            <p:nvPr/>
          </p:nvCxnSpPr>
          <p:spPr bwMode="auto">
            <a:xfrm>
              <a:off x="2923148" y="4491331"/>
              <a:ext cx="4185968" cy="20047"/>
            </a:xfrm>
            <a:prstGeom prst="straightConnector1">
              <a:avLst/>
            </a:prstGeom>
            <a:noFill/>
            <a:ln w="57150">
              <a:solidFill>
                <a:srgbClr val="FF0000"/>
              </a:solidFill>
              <a:round/>
              <a:headEnd type="triangle" w="med" len="med"/>
              <a:tailEnd type="triangle" w="med" len="med"/>
            </a:ln>
          </p:spPr>
        </p:cxnSp>
        <p:pic>
          <p:nvPicPr>
            <p:cNvPr id="55" name="Picture 54">
              <a:extLst>
                <a:ext uri="{FF2B5EF4-FFF2-40B4-BE49-F238E27FC236}">
                  <a16:creationId xmlns:a16="http://schemas.microsoft.com/office/drawing/2014/main" id="{D9CC0C21-7794-4DBB-859C-C0DB184F64A8}"/>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3718559" y="5375402"/>
              <a:ext cx="2316481" cy="758468"/>
            </a:xfrm>
            <a:prstGeom prst="rect">
              <a:avLst/>
            </a:prstGeom>
          </p:spPr>
        </p:pic>
      </p:grpSp>
      <p:grpSp>
        <p:nvGrpSpPr>
          <p:cNvPr id="20" name="Group 19">
            <a:extLst>
              <a:ext uri="{FF2B5EF4-FFF2-40B4-BE49-F238E27FC236}">
                <a16:creationId xmlns:a16="http://schemas.microsoft.com/office/drawing/2014/main" id="{26808FBA-2E99-4DA5-B000-E406B659F347}"/>
              </a:ext>
            </a:extLst>
          </p:cNvPr>
          <p:cNvGrpSpPr/>
          <p:nvPr/>
        </p:nvGrpSpPr>
        <p:grpSpPr>
          <a:xfrm>
            <a:off x="6035040" y="3673589"/>
            <a:ext cx="3592208" cy="2454674"/>
            <a:chOff x="6035040" y="3673589"/>
            <a:chExt cx="3592208" cy="2454674"/>
          </a:xfrm>
        </p:grpSpPr>
        <p:sp>
          <p:nvSpPr>
            <p:cNvPr id="38" name="Text Box 7">
              <a:extLst>
                <a:ext uri="{FF2B5EF4-FFF2-40B4-BE49-F238E27FC236}">
                  <a16:creationId xmlns:a16="http://schemas.microsoft.com/office/drawing/2014/main" id="{1FEB4707-2322-4281-9145-57F0D9BDAA08}"/>
                </a:ext>
              </a:extLst>
            </p:cNvPr>
            <p:cNvSpPr txBox="1">
              <a:spLocks noChangeArrowheads="1"/>
            </p:cNvSpPr>
            <p:nvPr/>
          </p:nvSpPr>
          <p:spPr bwMode="auto">
            <a:xfrm>
              <a:off x="8239481" y="3673589"/>
              <a:ext cx="1387767" cy="430887"/>
            </a:xfrm>
            <a:prstGeom prst="rect">
              <a:avLst/>
            </a:prstGeom>
            <a:solidFill>
              <a:srgbClr val="FFFFFF">
                <a:alpha val="77000"/>
              </a:srgbClr>
            </a:solidFill>
            <a:ln w="9525">
              <a:noFill/>
              <a:miter lim="800000"/>
              <a:headEnd/>
              <a:tailEnd/>
            </a:ln>
          </p:spPr>
          <p:txBody>
            <a:bodyPr vert="horz" wrap="square" lIns="0" tIns="0" rIns="0" bIns="0" numCol="1" anchor="t" anchorCtr="0" compatLnSpc="1">
              <a:prstTxWarp prst="textNoShape">
                <a:avLst/>
              </a:prstTxWarp>
              <a:spAutoFit/>
            </a:bodyPr>
            <a:lstStyle/>
            <a:p>
              <a:pPr algn="ctr" fontAlgn="base">
                <a:spcBef>
                  <a:spcPct val="0"/>
                </a:spcBef>
                <a:spcAft>
                  <a:spcPct val="0"/>
                </a:spcAft>
              </a:pPr>
              <a:r>
                <a:rPr lang="en-US" sz="2800" b="1" dirty="0">
                  <a:solidFill>
                    <a:srgbClr val="0070C0"/>
                  </a:solidFill>
                  <a:latin typeface="Calibri" pitchFamily="34" charset="0"/>
                  <a:cs typeface="Arial" pitchFamily="34" charset="0"/>
                </a:rPr>
                <a:t>Width</a:t>
              </a:r>
              <a:endParaRPr lang="en-US" dirty="0">
                <a:latin typeface="Arial" pitchFamily="34" charset="0"/>
                <a:cs typeface="Arial" pitchFamily="34" charset="0"/>
              </a:endParaRPr>
            </a:p>
          </p:txBody>
        </p:sp>
        <p:cxnSp>
          <p:nvCxnSpPr>
            <p:cNvPr id="42" name="AutoShape 10">
              <a:extLst>
                <a:ext uri="{FF2B5EF4-FFF2-40B4-BE49-F238E27FC236}">
                  <a16:creationId xmlns:a16="http://schemas.microsoft.com/office/drawing/2014/main" id="{BDDB8B96-CB3C-4F32-A367-481B7768D772}"/>
                </a:ext>
              </a:extLst>
            </p:cNvPr>
            <p:cNvCxnSpPr>
              <a:cxnSpLocks noChangeShapeType="1"/>
            </p:cNvCxnSpPr>
            <p:nvPr/>
          </p:nvCxnSpPr>
          <p:spPr bwMode="auto">
            <a:xfrm flipV="1">
              <a:off x="7312164" y="3713844"/>
              <a:ext cx="624370" cy="740162"/>
            </a:xfrm>
            <a:prstGeom prst="straightConnector1">
              <a:avLst/>
            </a:prstGeom>
            <a:noFill/>
            <a:ln w="57150">
              <a:solidFill>
                <a:srgbClr val="0070C0"/>
              </a:solidFill>
              <a:round/>
              <a:headEnd type="triangle" w="med" len="med"/>
              <a:tailEnd type="triangle" w="med" len="med"/>
            </a:ln>
          </p:spPr>
        </p:cxnSp>
        <p:pic>
          <p:nvPicPr>
            <p:cNvPr id="56" name="Picture 55">
              <a:extLst>
                <a:ext uri="{FF2B5EF4-FFF2-40B4-BE49-F238E27FC236}">
                  <a16:creationId xmlns:a16="http://schemas.microsoft.com/office/drawing/2014/main" id="{D93503D3-42BF-4FAA-9B32-BC4EAAE4988D}"/>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a:off x="6035040" y="5369795"/>
              <a:ext cx="2519992" cy="758468"/>
            </a:xfrm>
            <a:prstGeom prst="rect">
              <a:avLst/>
            </a:prstGeom>
          </p:spPr>
        </p:pic>
      </p:grpSp>
      <p:sp>
        <p:nvSpPr>
          <p:cNvPr id="3" name="Cylinder 2">
            <a:extLst>
              <a:ext uri="{FF2B5EF4-FFF2-40B4-BE49-F238E27FC236}">
                <a16:creationId xmlns:a16="http://schemas.microsoft.com/office/drawing/2014/main" id="{2156F20A-23DB-4BB8-BD56-CED2E6D32EAD}"/>
              </a:ext>
            </a:extLst>
          </p:cNvPr>
          <p:cNvSpPr/>
          <p:nvPr/>
        </p:nvSpPr>
        <p:spPr>
          <a:xfrm rot="5400000">
            <a:off x="4502885" y="485035"/>
            <a:ext cx="1343885" cy="5460170"/>
          </a:xfrm>
          <a:prstGeom prst="can">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A64CC078-4EDD-416B-A5B6-A5F2916367BA}"/>
              </a:ext>
            </a:extLst>
          </p:cNvPr>
          <p:cNvSpPr/>
          <p:nvPr/>
        </p:nvSpPr>
        <p:spPr>
          <a:xfrm>
            <a:off x="2923148" y="2390775"/>
            <a:ext cx="4173928" cy="1932505"/>
          </a:xfrm>
          <a:prstGeom prst="rect">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itle 1">
            <a:extLst>
              <a:ext uri="{FF2B5EF4-FFF2-40B4-BE49-F238E27FC236}">
                <a16:creationId xmlns:a16="http://schemas.microsoft.com/office/drawing/2014/main" id="{D93A117E-F8BD-44D0-B207-64AEDC2A908F}"/>
              </a:ext>
            </a:extLst>
          </p:cNvPr>
          <p:cNvSpPr txBox="1">
            <a:spLocks/>
          </p:cNvSpPr>
          <p:nvPr/>
        </p:nvSpPr>
        <p:spPr>
          <a:xfrm>
            <a:off x="4267200" y="1"/>
            <a:ext cx="7924800" cy="4572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2600" b="1" kern="1200">
                <a:solidFill>
                  <a:schemeClr val="tx1"/>
                </a:solidFill>
                <a:latin typeface="+mj-lt"/>
                <a:ea typeface="+mj-ea"/>
                <a:cs typeface="+mj-cs"/>
              </a:defRPr>
            </a:lvl1pPr>
          </a:lstStyle>
          <a:p>
            <a:r>
              <a:rPr lang="en-US" dirty="0"/>
              <a:t>Check that App is Filled Out Correctly</a:t>
            </a:r>
          </a:p>
        </p:txBody>
      </p:sp>
      <p:sp>
        <p:nvSpPr>
          <p:cNvPr id="24" name="Title 1">
            <a:extLst>
              <a:ext uri="{FF2B5EF4-FFF2-40B4-BE49-F238E27FC236}">
                <a16:creationId xmlns:a16="http://schemas.microsoft.com/office/drawing/2014/main" id="{E2B4D7FF-6B6F-4700-A631-4E357F2A1184}"/>
              </a:ext>
            </a:extLst>
          </p:cNvPr>
          <p:cNvSpPr txBox="1">
            <a:spLocks/>
          </p:cNvSpPr>
          <p:nvPr/>
        </p:nvSpPr>
        <p:spPr>
          <a:xfrm>
            <a:off x="252548" y="8390"/>
            <a:ext cx="3547292" cy="4572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2600" b="1" kern="1200">
                <a:solidFill>
                  <a:schemeClr val="tx1"/>
                </a:solidFill>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2000" b="1" i="0" u="none" strike="noStrike" kern="1200" cap="none" spc="0" normalizeH="0" baseline="0" noProof="0" dirty="0">
                <a:ln>
                  <a:noFill/>
                </a:ln>
                <a:solidFill>
                  <a:srgbClr val="FFFFCC"/>
                </a:solidFill>
                <a:effectLst/>
                <a:uLnTx/>
                <a:uFillTx/>
                <a:latin typeface="Calibri"/>
                <a:ea typeface="+mj-ea"/>
                <a:cs typeface="+mj-cs"/>
              </a:rPr>
              <a:t>Reviewing Grant Applications</a:t>
            </a:r>
          </a:p>
        </p:txBody>
      </p:sp>
    </p:spTree>
    <p:extLst>
      <p:ext uri="{BB962C8B-B14F-4D97-AF65-F5344CB8AC3E}">
        <p14:creationId xmlns:p14="http://schemas.microsoft.com/office/powerpoint/2010/main" val="21768932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0"/>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Title 1">
            <a:extLst>
              <a:ext uri="{FF2B5EF4-FFF2-40B4-BE49-F238E27FC236}">
                <a16:creationId xmlns:a16="http://schemas.microsoft.com/office/drawing/2014/main" id="{5B42D0EC-E209-41E3-8197-7D657728CCEB}"/>
              </a:ext>
            </a:extLst>
          </p:cNvPr>
          <p:cNvSpPr>
            <a:spLocks noGrp="1"/>
          </p:cNvSpPr>
          <p:nvPr>
            <p:ph type="title"/>
          </p:nvPr>
        </p:nvSpPr>
        <p:spPr>
          <a:xfrm>
            <a:off x="913795" y="383177"/>
            <a:ext cx="10353762" cy="970450"/>
          </a:xfrm>
        </p:spPr>
        <p:txBody>
          <a:bodyPr>
            <a:normAutofit/>
          </a:bodyPr>
          <a:lstStyle/>
          <a:p>
            <a:r>
              <a:rPr lang="en-US" sz="5400" dirty="0"/>
              <a:t>Materials Estimation</a:t>
            </a:r>
          </a:p>
        </p:txBody>
      </p:sp>
      <p:grpSp>
        <p:nvGrpSpPr>
          <p:cNvPr id="46" name="Group 45"/>
          <p:cNvGrpSpPr/>
          <p:nvPr/>
        </p:nvGrpSpPr>
        <p:grpSpPr>
          <a:xfrm>
            <a:off x="6421708" y="1275250"/>
            <a:ext cx="4958649" cy="5348555"/>
            <a:chOff x="3810000" y="1295400"/>
            <a:chExt cx="2115820" cy="2282190"/>
          </a:xfrm>
        </p:grpSpPr>
        <p:pic>
          <p:nvPicPr>
            <p:cNvPr id="17" name="Picture 16" descr="IMG_20180531_093555.jpg"/>
            <p:cNvPicPr/>
            <p:nvPr/>
          </p:nvPicPr>
          <p:blipFill>
            <a:blip r:embed="rId2" cstate="email">
              <a:extLst>
                <a:ext uri="{28A0092B-C50C-407E-A947-70E740481C1C}">
                  <a14:useLocalDpi xmlns:a14="http://schemas.microsoft.com/office/drawing/2010/main"/>
                </a:ext>
              </a:extLst>
            </a:blip>
            <a:srcRect/>
            <a:stretch>
              <a:fillRect/>
            </a:stretch>
          </p:blipFill>
          <p:spPr>
            <a:xfrm>
              <a:off x="3810000" y="1295400"/>
              <a:ext cx="2115820" cy="2282190"/>
            </a:xfrm>
            <a:prstGeom prst="rect">
              <a:avLst/>
            </a:prstGeom>
            <a:ln>
              <a:solidFill>
                <a:schemeClr val="tx1"/>
              </a:solidFill>
            </a:ln>
          </p:spPr>
        </p:pic>
        <p:sp>
          <p:nvSpPr>
            <p:cNvPr id="23" name="Text Box 6"/>
            <p:cNvSpPr txBox="1">
              <a:spLocks noChangeArrowheads="1"/>
            </p:cNvSpPr>
            <p:nvPr/>
          </p:nvSpPr>
          <p:spPr bwMode="auto">
            <a:xfrm>
              <a:off x="5105401" y="3352800"/>
              <a:ext cx="466437" cy="131326"/>
            </a:xfrm>
            <a:prstGeom prst="rect">
              <a:avLst/>
            </a:prstGeom>
            <a:solidFill>
              <a:srgbClr val="FFFFFF">
                <a:alpha val="77000"/>
              </a:srgbClr>
            </a:solidFill>
            <a:ln w="9525">
              <a:noFill/>
              <a:miter lim="800000"/>
              <a:headEnd/>
              <a:tailEnd/>
            </a:ln>
          </p:spPr>
          <p:txBody>
            <a:bodyPr vert="horz" wrap="square" lIns="0" tIns="0" rIns="0" bIns="0" numCol="1" anchor="t" anchorCtr="0" compatLnSpc="1">
              <a:prstTxWarp prst="textNoShape">
                <a:avLst/>
              </a:prstTxWarp>
              <a:spAutoFit/>
            </a:bodyPr>
            <a:lstStyle/>
            <a:p>
              <a:pPr algn="ctr" fontAlgn="base">
                <a:spcBef>
                  <a:spcPct val="0"/>
                </a:spcBef>
                <a:spcAft>
                  <a:spcPct val="0"/>
                </a:spcAft>
              </a:pPr>
              <a:r>
                <a:rPr lang="en-US" sz="2000" b="1" dirty="0">
                  <a:solidFill>
                    <a:srgbClr val="FF0000"/>
                  </a:solidFill>
                  <a:latin typeface="Calibri" pitchFamily="34" charset="0"/>
                  <a:cs typeface="Arial" pitchFamily="34" charset="0"/>
                </a:rPr>
                <a:t>Length</a:t>
              </a:r>
              <a:endParaRPr lang="en-US" b="1" dirty="0">
                <a:solidFill>
                  <a:srgbClr val="FF0000"/>
                </a:solidFill>
                <a:latin typeface="Calibri" pitchFamily="34" charset="0"/>
                <a:cs typeface="Arial" pitchFamily="34" charset="0"/>
              </a:endParaRPr>
            </a:p>
          </p:txBody>
        </p:sp>
        <p:sp>
          <p:nvSpPr>
            <p:cNvPr id="24" name="Text Box 7"/>
            <p:cNvSpPr txBox="1">
              <a:spLocks noChangeArrowheads="1"/>
            </p:cNvSpPr>
            <p:nvPr/>
          </p:nvSpPr>
          <p:spPr bwMode="auto">
            <a:xfrm>
              <a:off x="4070619" y="1828800"/>
              <a:ext cx="348981" cy="131326"/>
            </a:xfrm>
            <a:prstGeom prst="rect">
              <a:avLst/>
            </a:prstGeom>
            <a:solidFill>
              <a:srgbClr val="FFFFFF">
                <a:alpha val="77000"/>
              </a:srgbClr>
            </a:solidFill>
            <a:ln w="9525">
              <a:noFill/>
              <a:miter lim="800000"/>
              <a:headEnd/>
              <a:tailEnd/>
            </a:ln>
          </p:spPr>
          <p:txBody>
            <a:bodyPr vert="horz" wrap="square" lIns="0" tIns="0" rIns="0" bIns="0" numCol="1" anchor="t" anchorCtr="0" compatLnSpc="1">
              <a:prstTxWarp prst="textNoShape">
                <a:avLst/>
              </a:prstTxWarp>
              <a:spAutoFit/>
            </a:bodyPr>
            <a:lstStyle/>
            <a:p>
              <a:pPr algn="ctr" fontAlgn="base">
                <a:spcBef>
                  <a:spcPct val="0"/>
                </a:spcBef>
                <a:spcAft>
                  <a:spcPct val="0"/>
                </a:spcAft>
              </a:pPr>
              <a:r>
                <a:rPr lang="en-US" sz="2000" b="1" dirty="0">
                  <a:solidFill>
                    <a:srgbClr val="0070C0"/>
                  </a:solidFill>
                  <a:latin typeface="Calibri" pitchFamily="34" charset="0"/>
                  <a:cs typeface="Arial" pitchFamily="34" charset="0"/>
                </a:rPr>
                <a:t>Width</a:t>
              </a:r>
              <a:endParaRPr lang="en-US" sz="2400" dirty="0">
                <a:latin typeface="Arial" pitchFamily="34" charset="0"/>
                <a:cs typeface="Arial" pitchFamily="34" charset="0"/>
              </a:endParaRPr>
            </a:p>
          </p:txBody>
        </p:sp>
        <p:sp>
          <p:nvSpPr>
            <p:cNvPr id="25" name="Text Box 8"/>
            <p:cNvSpPr txBox="1">
              <a:spLocks noChangeArrowheads="1"/>
            </p:cNvSpPr>
            <p:nvPr/>
          </p:nvSpPr>
          <p:spPr bwMode="auto">
            <a:xfrm>
              <a:off x="5456162" y="1464355"/>
              <a:ext cx="405522" cy="131326"/>
            </a:xfrm>
            <a:prstGeom prst="rect">
              <a:avLst/>
            </a:prstGeom>
            <a:solidFill>
              <a:srgbClr val="FFFFFF">
                <a:alpha val="77000"/>
              </a:srgbClr>
            </a:solidFill>
            <a:ln w="9525">
              <a:noFill/>
              <a:miter lim="800000"/>
              <a:headEnd/>
              <a:tailEnd/>
            </a:ln>
          </p:spPr>
          <p:txBody>
            <a:bodyPr vert="horz" wrap="square" lIns="0" tIns="0" rIns="0" bIns="0" numCol="1" anchor="t" anchorCtr="0" compatLnSpc="1">
              <a:prstTxWarp prst="textNoShape">
                <a:avLst/>
              </a:prstTxWarp>
              <a:spAutoFit/>
            </a:bodyPr>
            <a:lstStyle/>
            <a:p>
              <a:pPr algn="ctr" fontAlgn="base">
                <a:spcBef>
                  <a:spcPct val="0"/>
                </a:spcBef>
                <a:spcAft>
                  <a:spcPct val="0"/>
                </a:spcAft>
              </a:pPr>
              <a:r>
                <a:rPr lang="en-US" sz="2000" b="1" dirty="0">
                  <a:solidFill>
                    <a:srgbClr val="00B050"/>
                  </a:solidFill>
                  <a:latin typeface="Calibri" pitchFamily="34" charset="0"/>
                  <a:cs typeface="Arial" pitchFamily="34" charset="0"/>
                </a:rPr>
                <a:t>Depth</a:t>
              </a:r>
              <a:endParaRPr lang="en-US" sz="1400" b="1" dirty="0">
                <a:solidFill>
                  <a:srgbClr val="00B050"/>
                </a:solidFill>
                <a:latin typeface="Calibri" pitchFamily="34" charset="0"/>
                <a:cs typeface="Arial" pitchFamily="34" charset="0"/>
              </a:endParaRPr>
            </a:p>
          </p:txBody>
        </p:sp>
        <p:cxnSp>
          <p:nvCxnSpPr>
            <p:cNvPr id="26" name="AutoShape 9"/>
            <p:cNvCxnSpPr>
              <a:cxnSpLocks noChangeShapeType="1"/>
            </p:cNvCxnSpPr>
            <p:nvPr/>
          </p:nvCxnSpPr>
          <p:spPr bwMode="auto">
            <a:xfrm>
              <a:off x="4267200" y="1447800"/>
              <a:ext cx="1600200" cy="1981200"/>
            </a:xfrm>
            <a:prstGeom prst="straightConnector1">
              <a:avLst/>
            </a:prstGeom>
            <a:noFill/>
            <a:ln w="57150">
              <a:solidFill>
                <a:srgbClr val="FF0000"/>
              </a:solidFill>
              <a:round/>
              <a:headEnd type="triangle" w="med" len="med"/>
              <a:tailEnd type="triangle" w="med" len="med"/>
            </a:ln>
          </p:spPr>
        </p:cxnSp>
        <p:cxnSp>
          <p:nvCxnSpPr>
            <p:cNvPr id="27" name="AutoShape 10"/>
            <p:cNvCxnSpPr>
              <a:cxnSpLocks noChangeShapeType="1"/>
            </p:cNvCxnSpPr>
            <p:nvPr/>
          </p:nvCxnSpPr>
          <p:spPr bwMode="auto">
            <a:xfrm flipV="1">
              <a:off x="4267200" y="1752600"/>
              <a:ext cx="1066800" cy="457200"/>
            </a:xfrm>
            <a:prstGeom prst="straightConnector1">
              <a:avLst/>
            </a:prstGeom>
            <a:noFill/>
            <a:ln w="57150">
              <a:solidFill>
                <a:srgbClr val="0070C0"/>
              </a:solidFill>
              <a:round/>
              <a:headEnd type="triangle" w="med" len="med"/>
              <a:tailEnd type="triangle" w="med" len="med"/>
            </a:ln>
          </p:spPr>
        </p:cxnSp>
        <p:cxnSp>
          <p:nvCxnSpPr>
            <p:cNvPr id="28" name="AutoShape 11"/>
            <p:cNvCxnSpPr>
              <a:cxnSpLocks noChangeShapeType="1"/>
            </p:cNvCxnSpPr>
            <p:nvPr/>
          </p:nvCxnSpPr>
          <p:spPr bwMode="auto">
            <a:xfrm flipV="1">
              <a:off x="5791200" y="1676400"/>
              <a:ext cx="0" cy="1447800"/>
            </a:xfrm>
            <a:prstGeom prst="straightConnector1">
              <a:avLst/>
            </a:prstGeom>
            <a:noFill/>
            <a:ln w="57150">
              <a:solidFill>
                <a:srgbClr val="00C459"/>
              </a:solidFill>
              <a:round/>
              <a:headEnd type="triangle" w="med" len="med"/>
              <a:tailEnd type="triangle" w="med" len="med"/>
            </a:ln>
          </p:spPr>
        </p:cxnSp>
      </p:grpSp>
      <p:grpSp>
        <p:nvGrpSpPr>
          <p:cNvPr id="41" name="Group 40"/>
          <p:cNvGrpSpPr/>
          <p:nvPr/>
        </p:nvGrpSpPr>
        <p:grpSpPr>
          <a:xfrm>
            <a:off x="6090676" y="1610726"/>
            <a:ext cx="5817896" cy="4755980"/>
            <a:chOff x="685800" y="3886201"/>
            <a:chExt cx="2529205" cy="2067560"/>
          </a:xfrm>
        </p:grpSpPr>
        <p:pic>
          <p:nvPicPr>
            <p:cNvPr id="18" name="Picture 17" descr="IMG_20200714_072309.jpg"/>
            <p:cNvPicPr/>
            <p:nvPr/>
          </p:nvPicPr>
          <p:blipFill>
            <a:blip r:embed="rId3" cstate="email">
              <a:extLst>
                <a:ext uri="{28A0092B-C50C-407E-A947-70E740481C1C}">
                  <a14:useLocalDpi xmlns:a14="http://schemas.microsoft.com/office/drawing/2010/main"/>
                </a:ext>
              </a:extLst>
            </a:blip>
            <a:srcRect/>
            <a:stretch>
              <a:fillRect/>
            </a:stretch>
          </p:blipFill>
          <p:spPr>
            <a:xfrm>
              <a:off x="685800" y="3886201"/>
              <a:ext cx="2529205" cy="2067560"/>
            </a:xfrm>
            <a:prstGeom prst="rect">
              <a:avLst/>
            </a:prstGeom>
            <a:ln>
              <a:solidFill>
                <a:schemeClr val="tx1"/>
              </a:solidFill>
            </a:ln>
          </p:spPr>
        </p:pic>
        <p:sp>
          <p:nvSpPr>
            <p:cNvPr id="1030" name="Text Box 6"/>
            <p:cNvSpPr txBox="1">
              <a:spLocks noChangeArrowheads="1"/>
            </p:cNvSpPr>
            <p:nvPr/>
          </p:nvSpPr>
          <p:spPr bwMode="auto">
            <a:xfrm>
              <a:off x="1741214" y="4383599"/>
              <a:ext cx="434716" cy="133799"/>
            </a:xfrm>
            <a:prstGeom prst="rect">
              <a:avLst/>
            </a:prstGeom>
            <a:solidFill>
              <a:srgbClr val="FFFFFF">
                <a:alpha val="77000"/>
              </a:srgbClr>
            </a:solidFill>
            <a:ln w="9525">
              <a:noFill/>
              <a:miter lim="800000"/>
              <a:headEnd/>
              <a:tailEnd/>
            </a:ln>
          </p:spPr>
          <p:txBody>
            <a:bodyPr vert="horz" wrap="square" lIns="0" tIns="0" rIns="0" bIns="0" numCol="1" anchor="t" anchorCtr="0" compatLnSpc="1">
              <a:prstTxWarp prst="textNoShape">
                <a:avLst/>
              </a:prstTxWarp>
              <a:spAutoFit/>
            </a:bodyPr>
            <a:lstStyle/>
            <a:p>
              <a:pPr algn="ctr" fontAlgn="base">
                <a:spcBef>
                  <a:spcPct val="0"/>
                </a:spcBef>
                <a:spcAft>
                  <a:spcPct val="0"/>
                </a:spcAft>
              </a:pPr>
              <a:r>
                <a:rPr lang="en-US" sz="2000" b="1" dirty="0">
                  <a:solidFill>
                    <a:srgbClr val="FF0000"/>
                  </a:solidFill>
                  <a:latin typeface="Calibri" pitchFamily="34" charset="0"/>
                  <a:cs typeface="Arial" pitchFamily="34" charset="0"/>
                </a:rPr>
                <a:t>Length</a:t>
              </a:r>
              <a:endParaRPr lang="en-US" sz="1400" b="1" dirty="0">
                <a:solidFill>
                  <a:srgbClr val="FF0000"/>
                </a:solidFill>
                <a:latin typeface="Calibri" pitchFamily="34" charset="0"/>
                <a:cs typeface="Arial" pitchFamily="34" charset="0"/>
              </a:endParaRPr>
            </a:p>
          </p:txBody>
        </p:sp>
        <p:sp>
          <p:nvSpPr>
            <p:cNvPr id="1031" name="Text Box 7"/>
            <p:cNvSpPr txBox="1">
              <a:spLocks noChangeArrowheads="1"/>
            </p:cNvSpPr>
            <p:nvPr/>
          </p:nvSpPr>
          <p:spPr bwMode="auto">
            <a:xfrm>
              <a:off x="2547532" y="4799168"/>
              <a:ext cx="423273" cy="133799"/>
            </a:xfrm>
            <a:prstGeom prst="rect">
              <a:avLst/>
            </a:prstGeom>
            <a:solidFill>
              <a:srgbClr val="FFFFFF">
                <a:alpha val="77000"/>
              </a:srgbClr>
            </a:solidFill>
            <a:ln w="9525">
              <a:noFill/>
              <a:miter lim="800000"/>
              <a:headEnd/>
              <a:tailEnd/>
            </a:ln>
          </p:spPr>
          <p:txBody>
            <a:bodyPr vert="horz" wrap="square" lIns="0" tIns="0" rIns="0" bIns="0" numCol="1" anchor="t" anchorCtr="0" compatLnSpc="1">
              <a:prstTxWarp prst="textNoShape">
                <a:avLst/>
              </a:prstTxWarp>
              <a:spAutoFit/>
            </a:bodyPr>
            <a:lstStyle/>
            <a:p>
              <a:pPr algn="ctr" fontAlgn="base">
                <a:spcBef>
                  <a:spcPct val="0"/>
                </a:spcBef>
                <a:spcAft>
                  <a:spcPct val="0"/>
                </a:spcAft>
              </a:pPr>
              <a:r>
                <a:rPr lang="en-US" sz="2000" b="1" dirty="0">
                  <a:solidFill>
                    <a:srgbClr val="0070C0"/>
                  </a:solidFill>
                  <a:latin typeface="Calibri" pitchFamily="34" charset="0"/>
                  <a:cs typeface="Arial" pitchFamily="34" charset="0"/>
                </a:rPr>
                <a:t>Width</a:t>
              </a:r>
              <a:endParaRPr lang="en-US" dirty="0">
                <a:latin typeface="Arial" pitchFamily="34" charset="0"/>
                <a:cs typeface="Arial" pitchFamily="34" charset="0"/>
              </a:endParaRPr>
            </a:p>
          </p:txBody>
        </p:sp>
        <p:sp>
          <p:nvSpPr>
            <p:cNvPr id="1032" name="Text Box 8"/>
            <p:cNvSpPr txBox="1">
              <a:spLocks noChangeArrowheads="1"/>
            </p:cNvSpPr>
            <p:nvPr/>
          </p:nvSpPr>
          <p:spPr bwMode="auto">
            <a:xfrm>
              <a:off x="896095" y="5271822"/>
              <a:ext cx="396724" cy="133799"/>
            </a:xfrm>
            <a:prstGeom prst="rect">
              <a:avLst/>
            </a:prstGeom>
            <a:solidFill>
              <a:srgbClr val="FFFFFF">
                <a:alpha val="77000"/>
              </a:srgbClr>
            </a:solidFill>
            <a:ln w="9525">
              <a:noFill/>
              <a:miter lim="800000"/>
              <a:headEnd/>
              <a:tailEnd/>
            </a:ln>
          </p:spPr>
          <p:txBody>
            <a:bodyPr vert="horz" wrap="square" lIns="0" tIns="0" rIns="0" bIns="0" numCol="1" anchor="t" anchorCtr="0" compatLnSpc="1">
              <a:prstTxWarp prst="textNoShape">
                <a:avLst/>
              </a:prstTxWarp>
              <a:spAutoFit/>
            </a:bodyPr>
            <a:lstStyle/>
            <a:p>
              <a:pPr algn="ctr" fontAlgn="base">
                <a:spcBef>
                  <a:spcPct val="0"/>
                </a:spcBef>
                <a:spcAft>
                  <a:spcPct val="0"/>
                </a:spcAft>
              </a:pPr>
              <a:r>
                <a:rPr lang="en-US" sz="2000" b="1" dirty="0">
                  <a:solidFill>
                    <a:srgbClr val="00B050"/>
                  </a:solidFill>
                  <a:latin typeface="Calibri" pitchFamily="34" charset="0"/>
                  <a:cs typeface="Arial" pitchFamily="34" charset="0"/>
                </a:rPr>
                <a:t>Depth</a:t>
              </a:r>
              <a:endParaRPr lang="en-US" sz="1400" b="1" dirty="0">
                <a:solidFill>
                  <a:srgbClr val="00B050"/>
                </a:solidFill>
                <a:latin typeface="Calibri" pitchFamily="34" charset="0"/>
                <a:cs typeface="Arial" pitchFamily="34" charset="0"/>
              </a:endParaRPr>
            </a:p>
          </p:txBody>
        </p:sp>
        <p:cxnSp>
          <p:nvCxnSpPr>
            <p:cNvPr id="1033" name="AutoShape 9"/>
            <p:cNvCxnSpPr>
              <a:cxnSpLocks noChangeShapeType="1"/>
            </p:cNvCxnSpPr>
            <p:nvPr/>
          </p:nvCxnSpPr>
          <p:spPr bwMode="auto">
            <a:xfrm>
              <a:off x="1508125" y="4427538"/>
              <a:ext cx="1671638" cy="1347787"/>
            </a:xfrm>
            <a:prstGeom prst="straightConnector1">
              <a:avLst/>
            </a:prstGeom>
            <a:noFill/>
            <a:ln w="57150">
              <a:solidFill>
                <a:srgbClr val="FF0000"/>
              </a:solidFill>
              <a:round/>
              <a:headEnd type="triangle" w="med" len="med"/>
              <a:tailEnd type="triangle" w="med" len="med"/>
            </a:ln>
          </p:spPr>
        </p:cxnSp>
        <p:cxnSp>
          <p:nvCxnSpPr>
            <p:cNvPr id="1034" name="AutoShape 10"/>
            <p:cNvCxnSpPr>
              <a:cxnSpLocks noChangeShapeType="1"/>
            </p:cNvCxnSpPr>
            <p:nvPr/>
          </p:nvCxnSpPr>
          <p:spPr bwMode="auto">
            <a:xfrm flipV="1">
              <a:off x="1447800" y="4724400"/>
              <a:ext cx="1066800" cy="228600"/>
            </a:xfrm>
            <a:prstGeom prst="straightConnector1">
              <a:avLst/>
            </a:prstGeom>
            <a:noFill/>
            <a:ln w="57150">
              <a:solidFill>
                <a:srgbClr val="0070C0"/>
              </a:solidFill>
              <a:round/>
              <a:headEnd type="triangle" w="med" len="med"/>
              <a:tailEnd type="triangle" w="med" len="med"/>
            </a:ln>
          </p:spPr>
        </p:cxnSp>
        <p:cxnSp>
          <p:nvCxnSpPr>
            <p:cNvPr id="1035" name="AutoShape 11"/>
            <p:cNvCxnSpPr>
              <a:cxnSpLocks noChangeShapeType="1"/>
            </p:cNvCxnSpPr>
            <p:nvPr/>
          </p:nvCxnSpPr>
          <p:spPr bwMode="auto">
            <a:xfrm flipV="1">
              <a:off x="1371600" y="5245100"/>
              <a:ext cx="98425" cy="317500"/>
            </a:xfrm>
            <a:prstGeom prst="straightConnector1">
              <a:avLst/>
            </a:prstGeom>
            <a:noFill/>
            <a:ln w="57150">
              <a:solidFill>
                <a:srgbClr val="00B050"/>
              </a:solidFill>
              <a:round/>
              <a:headEnd type="triangle" w="med" len="med"/>
              <a:tailEnd type="triangle" w="med" len="med"/>
            </a:ln>
          </p:spPr>
        </p:cxnSp>
      </p:grpSp>
      <p:sp>
        <p:nvSpPr>
          <p:cNvPr id="2" name="AutoShape 2">
            <a:extLst>
              <a:ext uri="{FF2B5EF4-FFF2-40B4-BE49-F238E27FC236}">
                <a16:creationId xmlns:a16="http://schemas.microsoft.com/office/drawing/2014/main" id="{2C6BC6A4-FF54-4972-BC2E-ABEA60431AE4}"/>
              </a:ext>
            </a:extLst>
          </p:cNvPr>
          <p:cNvSpPr>
            <a:spLocks noChangeArrowheads="1"/>
          </p:cNvSpPr>
          <p:nvPr/>
        </p:nvSpPr>
        <p:spPr bwMode="auto">
          <a:xfrm>
            <a:off x="818658" y="2146967"/>
            <a:ext cx="3373185" cy="1802294"/>
          </a:xfrm>
          <a:prstGeom prst="cube">
            <a:avLst>
              <a:gd name="adj" fmla="val 25000"/>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7" name="Text Box 6">
            <a:extLst>
              <a:ext uri="{FF2B5EF4-FFF2-40B4-BE49-F238E27FC236}">
                <a16:creationId xmlns:a16="http://schemas.microsoft.com/office/drawing/2014/main" id="{11A08BA4-F1B1-47F8-A0ED-29924EEC0052}"/>
              </a:ext>
            </a:extLst>
          </p:cNvPr>
          <p:cNvSpPr txBox="1">
            <a:spLocks noChangeArrowheads="1"/>
          </p:cNvSpPr>
          <p:nvPr/>
        </p:nvSpPr>
        <p:spPr bwMode="auto">
          <a:xfrm>
            <a:off x="1781686" y="4189999"/>
            <a:ext cx="999971" cy="307776"/>
          </a:xfrm>
          <a:prstGeom prst="rect">
            <a:avLst/>
          </a:prstGeom>
          <a:solidFill>
            <a:srgbClr val="FFFFFF">
              <a:alpha val="77000"/>
            </a:srgbClr>
          </a:solidFill>
          <a:ln w="9525">
            <a:noFill/>
            <a:miter lim="800000"/>
            <a:headEnd/>
            <a:tailEnd/>
          </a:ln>
        </p:spPr>
        <p:txBody>
          <a:bodyPr vert="horz" wrap="square" lIns="0" tIns="0" rIns="0" bIns="0" numCol="1" anchor="t" anchorCtr="0" compatLnSpc="1">
            <a:prstTxWarp prst="textNoShape">
              <a:avLst/>
            </a:prstTxWarp>
            <a:spAutoFit/>
          </a:bodyPr>
          <a:lstStyle/>
          <a:p>
            <a:pPr algn="ctr" fontAlgn="base">
              <a:spcBef>
                <a:spcPct val="0"/>
              </a:spcBef>
              <a:spcAft>
                <a:spcPct val="0"/>
              </a:spcAft>
            </a:pPr>
            <a:r>
              <a:rPr lang="en-US" sz="2000" b="1" dirty="0">
                <a:solidFill>
                  <a:srgbClr val="FF0000"/>
                </a:solidFill>
                <a:latin typeface="Calibri" pitchFamily="34" charset="0"/>
                <a:cs typeface="Arial" pitchFamily="34" charset="0"/>
              </a:rPr>
              <a:t>Length</a:t>
            </a:r>
            <a:endParaRPr lang="en-US" sz="1400" b="1" dirty="0">
              <a:solidFill>
                <a:srgbClr val="FF0000"/>
              </a:solidFill>
              <a:latin typeface="Calibri" pitchFamily="34" charset="0"/>
              <a:cs typeface="Arial" pitchFamily="34" charset="0"/>
            </a:endParaRPr>
          </a:p>
        </p:txBody>
      </p:sp>
      <p:sp>
        <p:nvSpPr>
          <p:cNvPr id="38" name="Text Box 7">
            <a:extLst>
              <a:ext uri="{FF2B5EF4-FFF2-40B4-BE49-F238E27FC236}">
                <a16:creationId xmlns:a16="http://schemas.microsoft.com/office/drawing/2014/main" id="{1FEB4707-2322-4281-9145-57F0D9BDAA08}"/>
              </a:ext>
            </a:extLst>
          </p:cNvPr>
          <p:cNvSpPr txBox="1">
            <a:spLocks noChangeArrowheads="1"/>
          </p:cNvSpPr>
          <p:nvPr/>
        </p:nvSpPr>
        <p:spPr bwMode="auto">
          <a:xfrm>
            <a:off x="4543154" y="3491768"/>
            <a:ext cx="973649" cy="307776"/>
          </a:xfrm>
          <a:prstGeom prst="rect">
            <a:avLst/>
          </a:prstGeom>
          <a:solidFill>
            <a:srgbClr val="FFFFFF">
              <a:alpha val="77000"/>
            </a:srgbClr>
          </a:solidFill>
          <a:ln w="9525">
            <a:noFill/>
            <a:miter lim="800000"/>
            <a:headEnd/>
            <a:tailEnd/>
          </a:ln>
        </p:spPr>
        <p:txBody>
          <a:bodyPr vert="horz" wrap="square" lIns="0" tIns="0" rIns="0" bIns="0" numCol="1" anchor="t" anchorCtr="0" compatLnSpc="1">
            <a:prstTxWarp prst="textNoShape">
              <a:avLst/>
            </a:prstTxWarp>
            <a:spAutoFit/>
          </a:bodyPr>
          <a:lstStyle/>
          <a:p>
            <a:pPr algn="ctr" fontAlgn="base">
              <a:spcBef>
                <a:spcPct val="0"/>
              </a:spcBef>
              <a:spcAft>
                <a:spcPct val="0"/>
              </a:spcAft>
            </a:pPr>
            <a:r>
              <a:rPr lang="en-US" sz="2000" b="1" dirty="0">
                <a:solidFill>
                  <a:srgbClr val="0070C0"/>
                </a:solidFill>
                <a:latin typeface="Calibri" pitchFamily="34" charset="0"/>
                <a:cs typeface="Arial" pitchFamily="34" charset="0"/>
              </a:rPr>
              <a:t>Width</a:t>
            </a:r>
            <a:endParaRPr lang="en-US" dirty="0">
              <a:latin typeface="Arial" pitchFamily="34" charset="0"/>
              <a:cs typeface="Arial" pitchFamily="34" charset="0"/>
            </a:endParaRPr>
          </a:p>
        </p:txBody>
      </p:sp>
      <p:sp>
        <p:nvSpPr>
          <p:cNvPr id="39" name="Text Box 8">
            <a:extLst>
              <a:ext uri="{FF2B5EF4-FFF2-40B4-BE49-F238E27FC236}">
                <a16:creationId xmlns:a16="http://schemas.microsoft.com/office/drawing/2014/main" id="{3D34D524-61AA-48A6-9596-FC740F545828}"/>
              </a:ext>
            </a:extLst>
          </p:cNvPr>
          <p:cNvSpPr txBox="1">
            <a:spLocks noChangeArrowheads="1"/>
          </p:cNvSpPr>
          <p:nvPr/>
        </p:nvSpPr>
        <p:spPr bwMode="auto">
          <a:xfrm>
            <a:off x="4523849" y="2323490"/>
            <a:ext cx="912579" cy="307776"/>
          </a:xfrm>
          <a:prstGeom prst="rect">
            <a:avLst/>
          </a:prstGeom>
          <a:solidFill>
            <a:srgbClr val="FFFFFF">
              <a:alpha val="77000"/>
            </a:srgbClr>
          </a:solidFill>
          <a:ln w="9525">
            <a:noFill/>
            <a:miter lim="800000"/>
            <a:headEnd/>
            <a:tailEnd/>
          </a:ln>
        </p:spPr>
        <p:txBody>
          <a:bodyPr vert="horz" wrap="square" lIns="0" tIns="0" rIns="0" bIns="0" numCol="1" anchor="t" anchorCtr="0" compatLnSpc="1">
            <a:prstTxWarp prst="textNoShape">
              <a:avLst/>
            </a:prstTxWarp>
            <a:spAutoFit/>
          </a:bodyPr>
          <a:lstStyle/>
          <a:p>
            <a:pPr algn="ctr" fontAlgn="base">
              <a:spcBef>
                <a:spcPct val="0"/>
              </a:spcBef>
              <a:spcAft>
                <a:spcPct val="0"/>
              </a:spcAft>
            </a:pPr>
            <a:r>
              <a:rPr lang="en-US" sz="2000" b="1" dirty="0">
                <a:solidFill>
                  <a:srgbClr val="00B050"/>
                </a:solidFill>
                <a:latin typeface="Calibri" pitchFamily="34" charset="0"/>
                <a:cs typeface="Arial" pitchFamily="34" charset="0"/>
              </a:rPr>
              <a:t>Depth</a:t>
            </a:r>
            <a:endParaRPr lang="en-US" sz="1400" b="1" dirty="0">
              <a:solidFill>
                <a:srgbClr val="00B050"/>
              </a:solidFill>
              <a:latin typeface="Calibri" pitchFamily="34" charset="0"/>
              <a:cs typeface="Arial" pitchFamily="34" charset="0"/>
            </a:endParaRPr>
          </a:p>
        </p:txBody>
      </p:sp>
      <p:cxnSp>
        <p:nvCxnSpPr>
          <p:cNvPr id="40" name="AutoShape 9">
            <a:extLst>
              <a:ext uri="{FF2B5EF4-FFF2-40B4-BE49-F238E27FC236}">
                <a16:creationId xmlns:a16="http://schemas.microsoft.com/office/drawing/2014/main" id="{D7CC7DDE-E89A-4914-AEA1-25531ACF7236}"/>
              </a:ext>
            </a:extLst>
          </p:cNvPr>
          <p:cNvCxnSpPr>
            <a:cxnSpLocks noChangeShapeType="1"/>
          </p:cNvCxnSpPr>
          <p:nvPr/>
        </p:nvCxnSpPr>
        <p:spPr bwMode="auto">
          <a:xfrm>
            <a:off x="813247" y="4065491"/>
            <a:ext cx="2936850" cy="14065"/>
          </a:xfrm>
          <a:prstGeom prst="straightConnector1">
            <a:avLst/>
          </a:prstGeom>
          <a:noFill/>
          <a:ln w="57150">
            <a:solidFill>
              <a:srgbClr val="FF0000"/>
            </a:solidFill>
            <a:round/>
            <a:headEnd type="triangle" w="med" len="med"/>
            <a:tailEnd type="triangle" w="med" len="med"/>
          </a:ln>
        </p:spPr>
      </p:cxnSp>
      <p:cxnSp>
        <p:nvCxnSpPr>
          <p:cNvPr id="42" name="AutoShape 10">
            <a:extLst>
              <a:ext uri="{FF2B5EF4-FFF2-40B4-BE49-F238E27FC236}">
                <a16:creationId xmlns:a16="http://schemas.microsoft.com/office/drawing/2014/main" id="{BDDB8B96-CB3C-4F32-A367-481B7768D772}"/>
              </a:ext>
            </a:extLst>
          </p:cNvPr>
          <p:cNvCxnSpPr>
            <a:cxnSpLocks noChangeShapeType="1"/>
          </p:cNvCxnSpPr>
          <p:nvPr/>
        </p:nvCxnSpPr>
        <p:spPr bwMode="auto">
          <a:xfrm flipV="1">
            <a:off x="3892554" y="3520011"/>
            <a:ext cx="438054" cy="519293"/>
          </a:xfrm>
          <a:prstGeom prst="straightConnector1">
            <a:avLst/>
          </a:prstGeom>
          <a:noFill/>
          <a:ln w="57150">
            <a:solidFill>
              <a:srgbClr val="0070C0"/>
            </a:solidFill>
            <a:round/>
            <a:headEnd type="triangle" w="med" len="med"/>
            <a:tailEnd type="triangle" w="med" len="med"/>
          </a:ln>
        </p:spPr>
      </p:cxnSp>
      <p:cxnSp>
        <p:nvCxnSpPr>
          <p:cNvPr id="43" name="AutoShape 11">
            <a:extLst>
              <a:ext uri="{FF2B5EF4-FFF2-40B4-BE49-F238E27FC236}">
                <a16:creationId xmlns:a16="http://schemas.microsoft.com/office/drawing/2014/main" id="{66E6EABE-E526-417B-918A-C5C00461A019}"/>
              </a:ext>
            </a:extLst>
          </p:cNvPr>
          <p:cNvCxnSpPr>
            <a:cxnSpLocks noChangeShapeType="1"/>
          </p:cNvCxnSpPr>
          <p:nvPr/>
        </p:nvCxnSpPr>
        <p:spPr bwMode="auto">
          <a:xfrm flipH="1" flipV="1">
            <a:off x="4342747" y="2142557"/>
            <a:ext cx="22184" cy="1319348"/>
          </a:xfrm>
          <a:prstGeom prst="straightConnector1">
            <a:avLst/>
          </a:prstGeom>
          <a:noFill/>
          <a:ln w="57150">
            <a:solidFill>
              <a:srgbClr val="00B050"/>
            </a:solidFill>
            <a:round/>
            <a:headEnd type="triangle" w="med" len="med"/>
            <a:tailEnd type="triangle" w="med" len="med"/>
          </a:ln>
        </p:spPr>
      </p:cxnSp>
      <p:sp>
        <p:nvSpPr>
          <p:cNvPr id="45" name="Text Box 6">
            <a:extLst>
              <a:ext uri="{FF2B5EF4-FFF2-40B4-BE49-F238E27FC236}">
                <a16:creationId xmlns:a16="http://schemas.microsoft.com/office/drawing/2014/main" id="{E4A8AFF1-5CE2-4C38-9C2A-3131C5B29DD2}"/>
              </a:ext>
            </a:extLst>
          </p:cNvPr>
          <p:cNvSpPr txBox="1">
            <a:spLocks noChangeArrowheads="1"/>
          </p:cNvSpPr>
          <p:nvPr/>
        </p:nvSpPr>
        <p:spPr bwMode="auto">
          <a:xfrm>
            <a:off x="489163" y="4789532"/>
            <a:ext cx="5274069" cy="307777"/>
          </a:xfrm>
          <a:prstGeom prst="rect">
            <a:avLst/>
          </a:prstGeom>
          <a:solidFill>
            <a:srgbClr val="FFFFFF">
              <a:alpha val="77000"/>
            </a:srgbClr>
          </a:solidFill>
          <a:ln w="9525">
            <a:noFill/>
            <a:miter lim="800000"/>
            <a:headEnd/>
            <a:tailEnd/>
          </a:ln>
        </p:spPr>
        <p:txBody>
          <a:bodyPr vert="horz" wrap="square" lIns="0" tIns="0" rIns="0" bIns="0" numCol="1" anchor="t" anchorCtr="0" compatLnSpc="1">
            <a:prstTxWarp prst="textNoShape">
              <a:avLst/>
            </a:prstTxWarp>
            <a:spAutoFit/>
          </a:bodyPr>
          <a:lstStyle/>
          <a:p>
            <a:pPr algn="ctr" fontAlgn="base">
              <a:spcBef>
                <a:spcPct val="0"/>
              </a:spcBef>
              <a:spcAft>
                <a:spcPct val="0"/>
              </a:spcAft>
            </a:pPr>
            <a:r>
              <a:rPr lang="en-US" sz="2000" b="1" dirty="0">
                <a:effectLst/>
                <a:latin typeface="Calibri" panose="020F0502020204030204" pitchFamily="34" charset="0"/>
                <a:ea typeface="Calibri" panose="020F0502020204030204" pitchFamily="34" charset="0"/>
                <a:cs typeface="Times New Roman" panose="02020603050405020304" pitchFamily="18" charset="0"/>
              </a:rPr>
              <a:t>Volume (ft</a:t>
            </a:r>
            <a:r>
              <a:rPr lang="en-US" sz="2000" b="1" baseline="30000" dirty="0">
                <a:effectLst/>
                <a:latin typeface="Calibri" panose="020F0502020204030204" pitchFamily="34" charset="0"/>
                <a:ea typeface="Calibri" panose="020F0502020204030204" pitchFamily="34" charset="0"/>
                <a:cs typeface="Times New Roman" panose="02020603050405020304" pitchFamily="18" charset="0"/>
              </a:rPr>
              <a:t>3</a:t>
            </a:r>
            <a:r>
              <a:rPr lang="en-US" sz="2000" b="1" dirty="0">
                <a:effectLst/>
                <a:latin typeface="Calibri" panose="020F0502020204030204" pitchFamily="34" charset="0"/>
                <a:ea typeface="Calibri" panose="020F0502020204030204" pitchFamily="34" charset="0"/>
                <a:cs typeface="Times New Roman" panose="02020603050405020304" pitchFamily="18" charset="0"/>
              </a:rPr>
              <a:t>) = </a:t>
            </a:r>
            <a:r>
              <a:rPr lang="en-US" sz="20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Length (ft)</a:t>
            </a:r>
            <a:r>
              <a:rPr lang="en-US" sz="2000" b="1" dirty="0">
                <a:effectLst/>
                <a:latin typeface="Calibri" panose="020F0502020204030204" pitchFamily="34" charset="0"/>
                <a:ea typeface="Calibri" panose="020F0502020204030204" pitchFamily="34" charset="0"/>
                <a:cs typeface="Times New Roman" panose="02020603050405020304" pitchFamily="18" charset="0"/>
              </a:rPr>
              <a:t> </a:t>
            </a:r>
            <a:r>
              <a:rPr lang="en-US" sz="2000" b="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x</a:t>
            </a:r>
            <a:r>
              <a:rPr lang="en-US" sz="20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 </a:t>
            </a:r>
            <a:r>
              <a:rPr lang="en-US" sz="2000" b="1"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Width (ft)</a:t>
            </a:r>
            <a:r>
              <a:rPr lang="en-US" sz="20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 </a:t>
            </a:r>
            <a:r>
              <a:rPr lang="en-US" sz="2000" b="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x</a:t>
            </a:r>
            <a:r>
              <a:rPr lang="en-US" sz="20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 </a:t>
            </a:r>
            <a:r>
              <a:rPr lang="en-US" sz="2000" b="1" dirty="0">
                <a:solidFill>
                  <a:srgbClr val="00B050"/>
                </a:solidFill>
                <a:effectLst/>
                <a:latin typeface="Calibri" panose="020F0502020204030204" pitchFamily="34" charset="0"/>
                <a:ea typeface="Calibri" panose="020F0502020204030204" pitchFamily="34" charset="0"/>
                <a:cs typeface="Times New Roman" panose="02020603050405020304" pitchFamily="18" charset="0"/>
              </a:rPr>
              <a:t>Height (ft)</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1" name="Title 1">
            <a:extLst>
              <a:ext uri="{FF2B5EF4-FFF2-40B4-BE49-F238E27FC236}">
                <a16:creationId xmlns:a16="http://schemas.microsoft.com/office/drawing/2014/main" id="{1B6DEB3D-C2AC-450D-97DD-D1F207EDA31E}"/>
              </a:ext>
            </a:extLst>
          </p:cNvPr>
          <p:cNvSpPr txBox="1">
            <a:spLocks/>
          </p:cNvSpPr>
          <p:nvPr/>
        </p:nvSpPr>
        <p:spPr>
          <a:xfrm>
            <a:off x="4267200" y="1"/>
            <a:ext cx="7924800" cy="4572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2600" b="1" kern="1200">
                <a:solidFill>
                  <a:schemeClr val="tx1"/>
                </a:solidFill>
                <a:latin typeface="+mj-lt"/>
                <a:ea typeface="+mj-ea"/>
                <a:cs typeface="+mj-cs"/>
              </a:defRPr>
            </a:lvl1pPr>
          </a:lstStyle>
          <a:p>
            <a:r>
              <a:rPr lang="en-US" dirty="0"/>
              <a:t>Check that App is Filled Out Correctly</a:t>
            </a:r>
          </a:p>
        </p:txBody>
      </p:sp>
      <p:sp>
        <p:nvSpPr>
          <p:cNvPr id="32" name="Title 1">
            <a:extLst>
              <a:ext uri="{FF2B5EF4-FFF2-40B4-BE49-F238E27FC236}">
                <a16:creationId xmlns:a16="http://schemas.microsoft.com/office/drawing/2014/main" id="{29767571-2B29-4213-97CB-2C2DD68EBA7E}"/>
              </a:ext>
            </a:extLst>
          </p:cNvPr>
          <p:cNvSpPr txBox="1">
            <a:spLocks/>
          </p:cNvSpPr>
          <p:nvPr/>
        </p:nvSpPr>
        <p:spPr>
          <a:xfrm>
            <a:off x="252548" y="8390"/>
            <a:ext cx="3547292" cy="4572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2600" b="1" kern="1200">
                <a:solidFill>
                  <a:schemeClr val="tx1"/>
                </a:solidFill>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2000" b="1" i="0" u="none" strike="noStrike" kern="1200" cap="none" spc="0" normalizeH="0" baseline="0" noProof="0" dirty="0">
                <a:ln>
                  <a:noFill/>
                </a:ln>
                <a:solidFill>
                  <a:srgbClr val="FFFFCC"/>
                </a:solidFill>
                <a:effectLst/>
                <a:uLnTx/>
                <a:uFillTx/>
                <a:latin typeface="Calibri"/>
                <a:ea typeface="+mj-ea"/>
                <a:cs typeface="+mj-cs"/>
              </a:rPr>
              <a:t>Reviewing Grant Applications</a:t>
            </a:r>
          </a:p>
        </p:txBody>
      </p:sp>
    </p:spTree>
    <p:extLst>
      <p:ext uri="{BB962C8B-B14F-4D97-AF65-F5344CB8AC3E}">
        <p14:creationId xmlns:p14="http://schemas.microsoft.com/office/powerpoint/2010/main" val="3096490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Title 1">
            <a:extLst>
              <a:ext uri="{FF2B5EF4-FFF2-40B4-BE49-F238E27FC236}">
                <a16:creationId xmlns:a16="http://schemas.microsoft.com/office/drawing/2014/main" id="{9F20B55F-C626-4BE0-8206-B79793D54062}"/>
              </a:ext>
            </a:extLst>
          </p:cNvPr>
          <p:cNvSpPr txBox="1">
            <a:spLocks/>
          </p:cNvSpPr>
          <p:nvPr/>
        </p:nvSpPr>
        <p:spPr>
          <a:xfrm>
            <a:off x="252548" y="8390"/>
            <a:ext cx="3276600" cy="4572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2600" b="1" kern="1200">
                <a:solidFill>
                  <a:schemeClr val="tx1"/>
                </a:solidFill>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2000" b="1" i="0" u="none" strike="noStrike" kern="1200" cap="none" spc="0" normalizeH="0" baseline="0" noProof="0" dirty="0">
                <a:ln>
                  <a:noFill/>
                </a:ln>
                <a:solidFill>
                  <a:srgbClr val="FFFFCC"/>
                </a:solidFill>
                <a:effectLst/>
                <a:uLnTx/>
                <a:uFillTx/>
                <a:latin typeface="Calibri"/>
                <a:ea typeface="+mj-ea"/>
                <a:cs typeface="+mj-cs"/>
              </a:rPr>
              <a:t>DGLVR Grant Applications</a:t>
            </a:r>
          </a:p>
        </p:txBody>
      </p:sp>
      <p:sp>
        <p:nvSpPr>
          <p:cNvPr id="31" name="Title 1">
            <a:extLst>
              <a:ext uri="{FF2B5EF4-FFF2-40B4-BE49-F238E27FC236}">
                <a16:creationId xmlns:a16="http://schemas.microsoft.com/office/drawing/2014/main" id="{1B6DEB3D-C2AC-450D-97DD-D1F207EDA31E}"/>
              </a:ext>
            </a:extLst>
          </p:cNvPr>
          <p:cNvSpPr txBox="1">
            <a:spLocks/>
          </p:cNvSpPr>
          <p:nvPr/>
        </p:nvSpPr>
        <p:spPr>
          <a:xfrm>
            <a:off x="4267200" y="1"/>
            <a:ext cx="7924800" cy="4572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2600" b="1" kern="1200">
                <a:solidFill>
                  <a:schemeClr val="tx1"/>
                </a:solidFill>
                <a:latin typeface="+mj-lt"/>
                <a:ea typeface="+mj-ea"/>
                <a:cs typeface="+mj-cs"/>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2600" b="1" i="0" u="none" strike="noStrike" kern="1200" cap="none" spc="0" normalizeH="0" baseline="0" noProof="0" dirty="0">
                <a:ln>
                  <a:noFill/>
                </a:ln>
                <a:solidFill>
                  <a:prstClr val="black"/>
                </a:solidFill>
                <a:effectLst/>
                <a:uLnTx/>
                <a:uFillTx/>
                <a:latin typeface="Calibri"/>
                <a:ea typeface="+mj-ea"/>
                <a:cs typeface="+mj-cs"/>
              </a:rPr>
              <a:t>Project Design</a:t>
            </a:r>
          </a:p>
        </p:txBody>
      </p:sp>
      <p:sp>
        <p:nvSpPr>
          <p:cNvPr id="6" name="TextBox 5">
            <a:extLst>
              <a:ext uri="{FF2B5EF4-FFF2-40B4-BE49-F238E27FC236}">
                <a16:creationId xmlns:a16="http://schemas.microsoft.com/office/drawing/2014/main" id="{502FE8F1-EE11-4B7F-A3C8-42B23C54340B}"/>
              </a:ext>
            </a:extLst>
          </p:cNvPr>
          <p:cNvSpPr txBox="1"/>
          <p:nvPr/>
        </p:nvSpPr>
        <p:spPr>
          <a:xfrm>
            <a:off x="350520" y="465590"/>
            <a:ext cx="11521440" cy="212365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prstClr val="black"/>
                </a:solidFill>
                <a:effectLst/>
                <a:uLnTx/>
                <a:uFillTx/>
                <a:latin typeface="Calibri"/>
                <a:ea typeface="+mn-ea"/>
                <a:cs typeface="+mn-cs"/>
              </a:rPr>
              <a:t>Materials Estimation Webinar </a:t>
            </a:r>
          </a:p>
          <a:p>
            <a:pPr marL="571500" marR="0" lvl="0" indent="-5715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3600" b="1" i="0" u="none" strike="noStrike" kern="1200" cap="none" spc="0" normalizeH="0" baseline="0" noProof="0" dirty="0">
                <a:ln>
                  <a:noFill/>
                </a:ln>
                <a:solidFill>
                  <a:prstClr val="black"/>
                </a:solidFill>
                <a:effectLst/>
                <a:uLnTx/>
                <a:uFillTx/>
                <a:latin typeface="Calibri"/>
                <a:ea typeface="+mn-ea"/>
                <a:cs typeface="+mn-cs"/>
              </a:rPr>
              <a:t>February 16, 2023</a:t>
            </a:r>
          </a:p>
          <a:p>
            <a:pPr marL="571500" marR="0" lvl="0" indent="-5715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3600" b="1" i="0" u="none" strike="noStrike" kern="1200" cap="none" spc="0" normalizeH="0" baseline="0" noProof="0" dirty="0">
                <a:ln>
                  <a:noFill/>
                </a:ln>
                <a:solidFill>
                  <a:prstClr val="black"/>
                </a:solidFill>
                <a:effectLst/>
                <a:uLnTx/>
                <a:uFillTx/>
                <a:latin typeface="Calibri"/>
                <a:ea typeface="+mn-ea"/>
                <a:cs typeface="+mn-cs"/>
              </a:rPr>
              <a:t>Recording available online</a:t>
            </a:r>
          </a:p>
          <a:p>
            <a:pPr marL="571500" marR="0" lvl="0" indent="-5715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400" b="1" i="0" u="none" strike="noStrike" kern="1200" cap="none" spc="0" normalizeH="0" baseline="0" noProof="0" dirty="0">
                <a:ln>
                  <a:noFill/>
                </a:ln>
                <a:solidFill>
                  <a:prstClr val="black"/>
                </a:solidFill>
                <a:effectLst/>
                <a:uLnTx/>
                <a:uFillTx/>
                <a:latin typeface="Calibri"/>
                <a:ea typeface="+mn-ea"/>
                <a:cs typeface="+mn-cs"/>
                <a:hlinkClick r:id="rId2"/>
              </a:rPr>
              <a:t>https://dirtandgravel.psu.edu/education-training/webinars/past-webinars/</a:t>
            </a:r>
            <a:r>
              <a:rPr kumimoji="0" lang="en-US" sz="2400" b="1" i="0" u="none" strike="noStrike" kern="1200" cap="none" spc="0" normalizeH="0" baseline="0" noProof="0" dirty="0">
                <a:ln>
                  <a:noFill/>
                </a:ln>
                <a:solidFill>
                  <a:prstClr val="black"/>
                </a:solidFill>
                <a:effectLst/>
                <a:uLnTx/>
                <a:uFillTx/>
                <a:latin typeface="Calibri"/>
                <a:ea typeface="+mn-ea"/>
                <a:cs typeface="+mn-cs"/>
              </a:rPr>
              <a:t> </a:t>
            </a:r>
          </a:p>
        </p:txBody>
      </p:sp>
      <p:pic>
        <p:nvPicPr>
          <p:cNvPr id="2" name="Picture 1">
            <a:extLst>
              <a:ext uri="{FF2B5EF4-FFF2-40B4-BE49-F238E27FC236}">
                <a16:creationId xmlns:a16="http://schemas.microsoft.com/office/drawing/2014/main" id="{2022EDD9-104B-4483-BB3A-E4AD708EC494}"/>
              </a:ext>
            </a:extLst>
          </p:cNvPr>
          <p:cNvPicPr>
            <a:picLocks noChangeAspect="1"/>
          </p:cNvPicPr>
          <p:nvPr/>
        </p:nvPicPr>
        <p:blipFill>
          <a:blip r:embed="rId3"/>
          <a:stretch>
            <a:fillRect/>
          </a:stretch>
        </p:blipFill>
        <p:spPr>
          <a:xfrm>
            <a:off x="132080" y="2725285"/>
            <a:ext cx="11506200" cy="4124325"/>
          </a:xfrm>
          <a:prstGeom prst="rect">
            <a:avLst/>
          </a:prstGeom>
        </p:spPr>
      </p:pic>
    </p:spTree>
    <p:extLst>
      <p:ext uri="{BB962C8B-B14F-4D97-AF65-F5344CB8AC3E}">
        <p14:creationId xmlns:p14="http://schemas.microsoft.com/office/powerpoint/2010/main" val="2870697961"/>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Title 1">
            <a:extLst>
              <a:ext uri="{FF2B5EF4-FFF2-40B4-BE49-F238E27FC236}">
                <a16:creationId xmlns:a16="http://schemas.microsoft.com/office/drawing/2014/main" id="{9F20B55F-C626-4BE0-8206-B79793D54062}"/>
              </a:ext>
            </a:extLst>
          </p:cNvPr>
          <p:cNvSpPr txBox="1">
            <a:spLocks/>
          </p:cNvSpPr>
          <p:nvPr/>
        </p:nvSpPr>
        <p:spPr>
          <a:xfrm>
            <a:off x="252548" y="8390"/>
            <a:ext cx="3276600" cy="4572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2600" b="1" kern="1200">
                <a:solidFill>
                  <a:schemeClr val="tx1"/>
                </a:solidFill>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2000" b="1" i="0" u="none" strike="noStrike" kern="1200" cap="none" spc="0" normalizeH="0" baseline="0" noProof="0" dirty="0">
                <a:ln>
                  <a:noFill/>
                </a:ln>
                <a:solidFill>
                  <a:srgbClr val="FFFFCC"/>
                </a:solidFill>
                <a:effectLst/>
                <a:uLnTx/>
                <a:uFillTx/>
                <a:latin typeface="Calibri"/>
                <a:ea typeface="+mj-ea"/>
                <a:cs typeface="+mj-cs"/>
              </a:rPr>
              <a:t>DGLVR Grant Applications</a:t>
            </a:r>
          </a:p>
        </p:txBody>
      </p:sp>
      <p:sp>
        <p:nvSpPr>
          <p:cNvPr id="31" name="Title 1">
            <a:extLst>
              <a:ext uri="{FF2B5EF4-FFF2-40B4-BE49-F238E27FC236}">
                <a16:creationId xmlns:a16="http://schemas.microsoft.com/office/drawing/2014/main" id="{1B6DEB3D-C2AC-450D-97DD-D1F207EDA31E}"/>
              </a:ext>
            </a:extLst>
          </p:cNvPr>
          <p:cNvSpPr txBox="1">
            <a:spLocks/>
          </p:cNvSpPr>
          <p:nvPr/>
        </p:nvSpPr>
        <p:spPr>
          <a:xfrm>
            <a:off x="4267200" y="1"/>
            <a:ext cx="7924800" cy="4572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2600" b="1" kern="1200">
                <a:solidFill>
                  <a:schemeClr val="tx1"/>
                </a:solidFill>
                <a:latin typeface="+mj-lt"/>
                <a:ea typeface="+mj-ea"/>
                <a:cs typeface="+mj-cs"/>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2600" b="1" i="0" u="none" strike="noStrike" kern="1200" cap="none" spc="0" normalizeH="0" baseline="0" noProof="0" dirty="0">
                <a:ln>
                  <a:noFill/>
                </a:ln>
                <a:solidFill>
                  <a:prstClr val="black"/>
                </a:solidFill>
                <a:effectLst/>
                <a:uLnTx/>
                <a:uFillTx/>
                <a:latin typeface="Calibri"/>
                <a:ea typeface="+mj-ea"/>
                <a:cs typeface="+mj-cs"/>
              </a:rPr>
              <a:t>Project Design</a:t>
            </a:r>
          </a:p>
        </p:txBody>
      </p:sp>
      <p:sp>
        <p:nvSpPr>
          <p:cNvPr id="6" name="TextBox 5">
            <a:extLst>
              <a:ext uri="{FF2B5EF4-FFF2-40B4-BE49-F238E27FC236}">
                <a16:creationId xmlns:a16="http://schemas.microsoft.com/office/drawing/2014/main" id="{502FE8F1-EE11-4B7F-A3C8-42B23C54340B}"/>
              </a:ext>
            </a:extLst>
          </p:cNvPr>
          <p:cNvSpPr txBox="1"/>
          <p:nvPr/>
        </p:nvSpPr>
        <p:spPr>
          <a:xfrm>
            <a:off x="350520" y="465590"/>
            <a:ext cx="11521440" cy="101566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prstClr val="black"/>
                </a:solidFill>
                <a:effectLst/>
                <a:uLnTx/>
                <a:uFillTx/>
                <a:latin typeface="Calibri"/>
                <a:ea typeface="+mn-ea"/>
                <a:cs typeface="+mn-cs"/>
              </a:rPr>
              <a:t>Materials Calculator</a:t>
            </a:r>
          </a:p>
          <a:p>
            <a:pPr marL="571500" lvl="0" indent="-571500">
              <a:buFont typeface="Arial" panose="020B0604020202020204" pitchFamily="34" charset="0"/>
              <a:buChar char="•"/>
              <a:defRPr/>
            </a:pPr>
            <a:r>
              <a:rPr lang="en-US" sz="2400" b="1" dirty="0">
                <a:solidFill>
                  <a:prstClr val="black"/>
                </a:solidFill>
                <a:hlinkClick r:id="rId2"/>
              </a:rPr>
              <a:t>https://dirtandgravel.psu.edu/general-resources/dglvr-materials-calculator/</a:t>
            </a:r>
            <a:r>
              <a:rPr lang="en-US" sz="2400" b="1" dirty="0">
                <a:solidFill>
                  <a:prstClr val="black"/>
                </a:solidFill>
              </a:rPr>
              <a:t> </a:t>
            </a:r>
            <a:endParaRPr kumimoji="0" lang="en-US" sz="2400" b="1" i="0" u="none" strike="noStrike" kern="1200" cap="none" spc="0" normalizeH="0" baseline="0" noProof="0" dirty="0">
              <a:ln>
                <a:noFill/>
              </a:ln>
              <a:solidFill>
                <a:prstClr val="black"/>
              </a:solidFill>
              <a:effectLst/>
              <a:uLnTx/>
              <a:uFillTx/>
              <a:latin typeface="Calibri"/>
              <a:ea typeface="+mn-ea"/>
              <a:cs typeface="+mn-cs"/>
            </a:endParaRPr>
          </a:p>
        </p:txBody>
      </p:sp>
      <p:pic>
        <p:nvPicPr>
          <p:cNvPr id="4" name="Picture 3">
            <a:extLst>
              <a:ext uri="{FF2B5EF4-FFF2-40B4-BE49-F238E27FC236}">
                <a16:creationId xmlns:a16="http://schemas.microsoft.com/office/drawing/2014/main" id="{75930775-64AE-4C2A-9C87-D1CCAA6825B4}"/>
              </a:ext>
            </a:extLst>
          </p:cNvPr>
          <p:cNvPicPr>
            <a:picLocks noChangeAspect="1"/>
          </p:cNvPicPr>
          <p:nvPr/>
        </p:nvPicPr>
        <p:blipFill>
          <a:blip r:embed="rId3"/>
          <a:stretch>
            <a:fillRect/>
          </a:stretch>
        </p:blipFill>
        <p:spPr>
          <a:xfrm>
            <a:off x="458918" y="1636426"/>
            <a:ext cx="11363325" cy="65532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2148836712"/>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BC4C29-CEB7-4D9A-B560-B392E1C10AC9}"/>
              </a:ext>
            </a:extLst>
          </p:cNvPr>
          <p:cNvSpPr>
            <a:spLocks noGrp="1"/>
          </p:cNvSpPr>
          <p:nvPr>
            <p:ph type="title"/>
          </p:nvPr>
        </p:nvSpPr>
        <p:spPr>
          <a:xfrm>
            <a:off x="919118" y="466693"/>
            <a:ext cx="10524735" cy="1242185"/>
          </a:xfrm>
        </p:spPr>
        <p:txBody>
          <a:bodyPr>
            <a:normAutofit fontScale="90000"/>
          </a:bodyPr>
          <a:lstStyle/>
          <a:p>
            <a:r>
              <a:rPr lang="en-US" sz="5400" dirty="0"/>
              <a:t>Erosion and Sediment (E&amp;S) Controls</a:t>
            </a:r>
          </a:p>
        </p:txBody>
      </p:sp>
      <p:sp>
        <p:nvSpPr>
          <p:cNvPr id="3" name="Content Placeholder 2">
            <a:extLst>
              <a:ext uri="{FF2B5EF4-FFF2-40B4-BE49-F238E27FC236}">
                <a16:creationId xmlns:a16="http://schemas.microsoft.com/office/drawing/2014/main" id="{E59B545F-35D0-4F36-A0F3-91710509F645}"/>
              </a:ext>
            </a:extLst>
          </p:cNvPr>
          <p:cNvSpPr>
            <a:spLocks noGrp="1"/>
          </p:cNvSpPr>
          <p:nvPr>
            <p:ph idx="1"/>
          </p:nvPr>
        </p:nvSpPr>
        <p:spPr>
          <a:xfrm>
            <a:off x="537708" y="1580050"/>
            <a:ext cx="10906146" cy="5064590"/>
          </a:xfrm>
        </p:spPr>
        <p:txBody>
          <a:bodyPr>
            <a:normAutofit fontScale="92500" lnSpcReduction="10000"/>
          </a:bodyPr>
          <a:lstStyle/>
          <a:p>
            <a:r>
              <a:rPr lang="en-US" sz="4000" dirty="0"/>
              <a:t>Prevent loose earth that is disturbed during construction from washing away</a:t>
            </a:r>
          </a:p>
          <a:p>
            <a:r>
              <a:rPr lang="en-US" sz="4000" dirty="0"/>
              <a:t>Best management practices to reduce erosion can include free practices:</a:t>
            </a:r>
          </a:p>
          <a:p>
            <a:pPr lvl="1"/>
            <a:r>
              <a:rPr lang="en-US" sz="3600" dirty="0"/>
              <a:t>Don’t work in the rain</a:t>
            </a:r>
          </a:p>
          <a:p>
            <a:pPr lvl="1"/>
            <a:r>
              <a:rPr lang="en-US" sz="3600" dirty="0"/>
              <a:t>Don’t leave disturbed earth if it’s going to rain over night/the next day</a:t>
            </a:r>
          </a:p>
          <a:p>
            <a:pPr lvl="1"/>
            <a:r>
              <a:rPr lang="en-US" sz="3600" dirty="0"/>
              <a:t>Fill/cover any trenches the same day you dig them</a:t>
            </a:r>
          </a:p>
          <a:p>
            <a:pPr lvl="1"/>
            <a:r>
              <a:rPr lang="en-US" sz="3600" dirty="0"/>
              <a:t>Complete stream work when the water flow is low</a:t>
            </a:r>
          </a:p>
          <a:p>
            <a:endParaRPr lang="en-US" sz="4000" dirty="0"/>
          </a:p>
          <a:p>
            <a:pPr lvl="1"/>
            <a:endParaRPr lang="en-US" dirty="0"/>
          </a:p>
        </p:txBody>
      </p:sp>
      <p:sp>
        <p:nvSpPr>
          <p:cNvPr id="8" name="Title 1">
            <a:extLst>
              <a:ext uri="{FF2B5EF4-FFF2-40B4-BE49-F238E27FC236}">
                <a16:creationId xmlns:a16="http://schemas.microsoft.com/office/drawing/2014/main" id="{EF504EB5-7703-4432-BBE0-A4EAD4476E63}"/>
              </a:ext>
            </a:extLst>
          </p:cNvPr>
          <p:cNvSpPr txBox="1">
            <a:spLocks/>
          </p:cNvSpPr>
          <p:nvPr/>
        </p:nvSpPr>
        <p:spPr>
          <a:xfrm>
            <a:off x="4267200" y="1"/>
            <a:ext cx="7924800" cy="4572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2600" b="1" kern="1200">
                <a:solidFill>
                  <a:schemeClr val="tx1"/>
                </a:solidFill>
                <a:latin typeface="+mj-lt"/>
                <a:ea typeface="+mj-ea"/>
                <a:cs typeface="+mj-cs"/>
              </a:defRPr>
            </a:lvl1pPr>
          </a:lstStyle>
          <a:p>
            <a:r>
              <a:rPr lang="en-US" dirty="0"/>
              <a:t>Check that App is Filled Out Correctly</a:t>
            </a:r>
          </a:p>
        </p:txBody>
      </p:sp>
      <p:sp>
        <p:nvSpPr>
          <p:cNvPr id="6" name="Title 1">
            <a:extLst>
              <a:ext uri="{FF2B5EF4-FFF2-40B4-BE49-F238E27FC236}">
                <a16:creationId xmlns:a16="http://schemas.microsoft.com/office/drawing/2014/main" id="{A24E1B38-1143-484B-BDC9-1C9111B00FCA}"/>
              </a:ext>
            </a:extLst>
          </p:cNvPr>
          <p:cNvSpPr txBox="1">
            <a:spLocks/>
          </p:cNvSpPr>
          <p:nvPr/>
        </p:nvSpPr>
        <p:spPr>
          <a:xfrm>
            <a:off x="252548" y="8390"/>
            <a:ext cx="3547292" cy="4572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2600" b="1" kern="1200">
                <a:solidFill>
                  <a:schemeClr val="tx1"/>
                </a:solidFill>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2000" b="1" i="0" u="none" strike="noStrike" kern="1200" cap="none" spc="0" normalizeH="0" baseline="0" noProof="0" dirty="0">
                <a:ln>
                  <a:noFill/>
                </a:ln>
                <a:solidFill>
                  <a:srgbClr val="FFFFCC"/>
                </a:solidFill>
                <a:effectLst/>
                <a:uLnTx/>
                <a:uFillTx/>
                <a:latin typeface="Calibri"/>
                <a:ea typeface="+mj-ea"/>
                <a:cs typeface="+mj-cs"/>
              </a:rPr>
              <a:t>Reviewing Grant Applications</a:t>
            </a:r>
          </a:p>
        </p:txBody>
      </p:sp>
    </p:spTree>
    <p:extLst>
      <p:ext uri="{BB962C8B-B14F-4D97-AF65-F5344CB8AC3E}">
        <p14:creationId xmlns:p14="http://schemas.microsoft.com/office/powerpoint/2010/main" val="14008593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BC4C29-CEB7-4D9A-B560-B392E1C10AC9}"/>
              </a:ext>
            </a:extLst>
          </p:cNvPr>
          <p:cNvSpPr>
            <a:spLocks noGrp="1"/>
          </p:cNvSpPr>
          <p:nvPr>
            <p:ph type="title"/>
          </p:nvPr>
        </p:nvSpPr>
        <p:spPr>
          <a:xfrm>
            <a:off x="919118" y="466694"/>
            <a:ext cx="10524735" cy="852652"/>
          </a:xfrm>
        </p:spPr>
        <p:txBody>
          <a:bodyPr>
            <a:normAutofit fontScale="90000"/>
          </a:bodyPr>
          <a:lstStyle/>
          <a:p>
            <a:r>
              <a:rPr lang="en-US" sz="5400" dirty="0"/>
              <a:t>E&amp;S Controls to budget for</a:t>
            </a:r>
          </a:p>
        </p:txBody>
      </p:sp>
      <p:sp>
        <p:nvSpPr>
          <p:cNvPr id="8" name="Title 1">
            <a:extLst>
              <a:ext uri="{FF2B5EF4-FFF2-40B4-BE49-F238E27FC236}">
                <a16:creationId xmlns:a16="http://schemas.microsoft.com/office/drawing/2014/main" id="{EF504EB5-7703-4432-BBE0-A4EAD4476E63}"/>
              </a:ext>
            </a:extLst>
          </p:cNvPr>
          <p:cNvSpPr txBox="1">
            <a:spLocks/>
          </p:cNvSpPr>
          <p:nvPr/>
        </p:nvSpPr>
        <p:spPr>
          <a:xfrm>
            <a:off x="4267200" y="1"/>
            <a:ext cx="7924800" cy="4572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2600" b="1" kern="1200">
                <a:solidFill>
                  <a:schemeClr val="tx1"/>
                </a:solidFill>
                <a:latin typeface="+mj-lt"/>
                <a:ea typeface="+mj-ea"/>
                <a:cs typeface="+mj-cs"/>
              </a:defRPr>
            </a:lvl1pPr>
          </a:lstStyle>
          <a:p>
            <a:r>
              <a:rPr lang="en-US" dirty="0"/>
              <a:t>Check that App is Filled Out Correctly</a:t>
            </a:r>
          </a:p>
        </p:txBody>
      </p:sp>
      <p:grpSp>
        <p:nvGrpSpPr>
          <p:cNvPr id="13" name="Group 12">
            <a:extLst>
              <a:ext uri="{FF2B5EF4-FFF2-40B4-BE49-F238E27FC236}">
                <a16:creationId xmlns:a16="http://schemas.microsoft.com/office/drawing/2014/main" id="{D738BDD8-7FE2-4C0A-9266-C903E7C13D93}"/>
              </a:ext>
            </a:extLst>
          </p:cNvPr>
          <p:cNvGrpSpPr/>
          <p:nvPr/>
        </p:nvGrpSpPr>
        <p:grpSpPr>
          <a:xfrm>
            <a:off x="4365637" y="1437107"/>
            <a:ext cx="3294114" cy="5005332"/>
            <a:chOff x="4818377" y="1131235"/>
            <a:chExt cx="3662528" cy="5565129"/>
          </a:xfrm>
        </p:grpSpPr>
        <p:pic>
          <p:nvPicPr>
            <p:cNvPr id="14" name="Picture 13" descr="A picture containing bed, table&#10;&#10;Description automatically generated">
              <a:extLst>
                <a:ext uri="{FF2B5EF4-FFF2-40B4-BE49-F238E27FC236}">
                  <a16:creationId xmlns:a16="http://schemas.microsoft.com/office/drawing/2014/main" id="{F08BBC3F-F6F6-4F80-A2D7-1E9DE4F07737}"/>
                </a:ext>
              </a:extLst>
            </p:cNvPr>
            <p:cNvPicPr>
              <a:picLocks noChangeAspect="1"/>
            </p:cNvPicPr>
            <p:nvPr/>
          </p:nvPicPr>
          <p:blipFill>
            <a:blip r:embed="rId2"/>
            <a:stretch>
              <a:fillRect/>
            </a:stretch>
          </p:blipFill>
          <p:spPr>
            <a:xfrm>
              <a:off x="4818378" y="3949469"/>
              <a:ext cx="3662527" cy="2746895"/>
            </a:xfrm>
            <a:prstGeom prst="rect">
              <a:avLst/>
            </a:prstGeom>
            <a:ln w="31750">
              <a:solidFill>
                <a:sysClr val="windowText" lastClr="000000"/>
              </a:solidFill>
            </a:ln>
          </p:spPr>
        </p:pic>
        <p:pic>
          <p:nvPicPr>
            <p:cNvPr id="15" name="Picture 14" descr="A picture containing outdoor, street, sitting, sidewalk&#10;&#10;Description automatically generated">
              <a:extLst>
                <a:ext uri="{FF2B5EF4-FFF2-40B4-BE49-F238E27FC236}">
                  <a16:creationId xmlns:a16="http://schemas.microsoft.com/office/drawing/2014/main" id="{521FE881-06F0-44C8-ACEA-A886E7402058}"/>
                </a:ext>
              </a:extLst>
            </p:cNvPr>
            <p:cNvPicPr>
              <a:picLocks noChangeAspect="1"/>
            </p:cNvPicPr>
            <p:nvPr/>
          </p:nvPicPr>
          <p:blipFill>
            <a:blip r:embed="rId3"/>
            <a:stretch>
              <a:fillRect/>
            </a:stretch>
          </p:blipFill>
          <p:spPr>
            <a:xfrm>
              <a:off x="4818377" y="1131235"/>
              <a:ext cx="3662527" cy="2746895"/>
            </a:xfrm>
            <a:prstGeom prst="rect">
              <a:avLst/>
            </a:prstGeom>
            <a:ln w="31750">
              <a:solidFill>
                <a:sysClr val="windowText" lastClr="000000"/>
              </a:solidFill>
            </a:ln>
          </p:spPr>
        </p:pic>
        <p:sp>
          <p:nvSpPr>
            <p:cNvPr id="16" name="TextBox 15">
              <a:extLst>
                <a:ext uri="{FF2B5EF4-FFF2-40B4-BE49-F238E27FC236}">
                  <a16:creationId xmlns:a16="http://schemas.microsoft.com/office/drawing/2014/main" id="{E490C421-53E5-4307-BD60-92194E20B74B}"/>
                </a:ext>
              </a:extLst>
            </p:cNvPr>
            <p:cNvSpPr txBox="1"/>
            <p:nvPr/>
          </p:nvSpPr>
          <p:spPr>
            <a:xfrm>
              <a:off x="4881817" y="1203425"/>
              <a:ext cx="2693281" cy="513298"/>
            </a:xfrm>
            <a:prstGeom prst="rect">
              <a:avLst/>
            </a:prstGeom>
            <a:solidFill>
              <a:sysClr val="window" lastClr="FFFFFF">
                <a:alpha val="82000"/>
              </a:sysClr>
            </a:solidFill>
          </p:spPr>
          <p:txBody>
            <a:bodyPr wrap="square" rtlCol="0">
              <a:spAutoFit/>
            </a:bodyP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en-US" sz="2400" b="1" i="0" u="none" strike="noStrike" kern="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rPr>
                <a:t>Inlet Filter Bag</a:t>
              </a:r>
            </a:p>
          </p:txBody>
        </p:sp>
      </p:grpSp>
      <p:grpSp>
        <p:nvGrpSpPr>
          <p:cNvPr id="17" name="Group 16">
            <a:extLst>
              <a:ext uri="{FF2B5EF4-FFF2-40B4-BE49-F238E27FC236}">
                <a16:creationId xmlns:a16="http://schemas.microsoft.com/office/drawing/2014/main" id="{9EAE77F0-6124-4464-9459-F870B317F187}"/>
              </a:ext>
            </a:extLst>
          </p:cNvPr>
          <p:cNvGrpSpPr/>
          <p:nvPr/>
        </p:nvGrpSpPr>
        <p:grpSpPr>
          <a:xfrm>
            <a:off x="7844586" y="1257798"/>
            <a:ext cx="4201244" cy="5428114"/>
            <a:chOff x="7651114" y="968918"/>
            <a:chExt cx="4394718" cy="5562596"/>
          </a:xfrm>
        </p:grpSpPr>
        <p:pic>
          <p:nvPicPr>
            <p:cNvPr id="18" name="Picture 17">
              <a:extLst>
                <a:ext uri="{FF2B5EF4-FFF2-40B4-BE49-F238E27FC236}">
                  <a16:creationId xmlns:a16="http://schemas.microsoft.com/office/drawing/2014/main" id="{C080CE73-BD52-4FD3-B5F4-8F0E248A9B62}"/>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7651114" y="1132086"/>
              <a:ext cx="4394718" cy="5399428"/>
            </a:xfrm>
            <a:prstGeom prst="rect">
              <a:avLst/>
            </a:prstGeom>
          </p:spPr>
        </p:pic>
        <p:sp>
          <p:nvSpPr>
            <p:cNvPr id="19" name="TextBox 18">
              <a:extLst>
                <a:ext uri="{FF2B5EF4-FFF2-40B4-BE49-F238E27FC236}">
                  <a16:creationId xmlns:a16="http://schemas.microsoft.com/office/drawing/2014/main" id="{3347867B-6C0A-405A-B251-941361D81E14}"/>
                </a:ext>
              </a:extLst>
            </p:cNvPr>
            <p:cNvSpPr txBox="1"/>
            <p:nvPr/>
          </p:nvSpPr>
          <p:spPr>
            <a:xfrm>
              <a:off x="7651114" y="968918"/>
              <a:ext cx="4394718" cy="473103"/>
            </a:xfrm>
            <a:prstGeom prst="rect">
              <a:avLst/>
            </a:prstGeom>
            <a:solidFill>
              <a:sysClr val="window" lastClr="FFFFFF"/>
            </a:solidFill>
          </p:spPr>
          <p:txBody>
            <a:bodyPr wrap="square" rtlCol="0">
              <a:spAutoFit/>
            </a:bodyP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en-US" sz="2400" b="1" i="0" u="none" strike="noStrike" kern="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rPr>
                <a:t>Water pump around system</a:t>
              </a:r>
            </a:p>
          </p:txBody>
        </p:sp>
      </p:grpSp>
      <p:pic>
        <p:nvPicPr>
          <p:cNvPr id="22" name="Picture 21" descr="A picture containing grass, outdoor, ground&#10;&#10;Description automatically generated">
            <a:extLst>
              <a:ext uri="{FF2B5EF4-FFF2-40B4-BE49-F238E27FC236}">
                <a16:creationId xmlns:a16="http://schemas.microsoft.com/office/drawing/2014/main" id="{78F594BC-1E5C-40D5-B7FB-CE106D09A1ED}"/>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289043" y="1291309"/>
            <a:ext cx="3855305" cy="2891479"/>
          </a:xfrm>
          <a:prstGeom prst="rect">
            <a:avLst/>
          </a:prstGeom>
          <a:ln>
            <a:solidFill>
              <a:schemeClr val="tx1"/>
            </a:solidFill>
          </a:ln>
        </p:spPr>
      </p:pic>
      <p:sp>
        <p:nvSpPr>
          <p:cNvPr id="21" name="Content Placeholder 20">
            <a:extLst>
              <a:ext uri="{FF2B5EF4-FFF2-40B4-BE49-F238E27FC236}">
                <a16:creationId xmlns:a16="http://schemas.microsoft.com/office/drawing/2014/main" id="{283B33D4-14FD-4462-AE8A-F895149A26ED}"/>
              </a:ext>
            </a:extLst>
          </p:cNvPr>
          <p:cNvSpPr>
            <a:spLocks noGrp="1"/>
          </p:cNvSpPr>
          <p:nvPr>
            <p:ph idx="1"/>
          </p:nvPr>
        </p:nvSpPr>
        <p:spPr>
          <a:xfrm>
            <a:off x="386175" y="1375885"/>
            <a:ext cx="2443597" cy="461665"/>
          </a:xfrm>
          <a:solidFill>
            <a:schemeClr val="bg1">
              <a:alpha val="81961"/>
            </a:schemeClr>
          </a:solidFill>
        </p:spPr>
        <p:txBody>
          <a:bodyPr>
            <a:normAutofit fontScale="92500" lnSpcReduction="10000"/>
          </a:bodyPr>
          <a:lstStyle/>
          <a:p>
            <a:pPr marL="0" indent="0" algn="ctr">
              <a:buNone/>
            </a:pPr>
            <a:r>
              <a:rPr lang="en-US" sz="2800" b="1" dirty="0"/>
              <a:t>Erosion blanket</a:t>
            </a:r>
          </a:p>
        </p:txBody>
      </p:sp>
      <p:grpSp>
        <p:nvGrpSpPr>
          <p:cNvPr id="25" name="Group 24">
            <a:extLst>
              <a:ext uri="{FF2B5EF4-FFF2-40B4-BE49-F238E27FC236}">
                <a16:creationId xmlns:a16="http://schemas.microsoft.com/office/drawing/2014/main" id="{E216E1D9-32FE-4584-88AE-BC82882862BB}"/>
              </a:ext>
            </a:extLst>
          </p:cNvPr>
          <p:cNvGrpSpPr/>
          <p:nvPr/>
        </p:nvGrpSpPr>
        <p:grpSpPr>
          <a:xfrm>
            <a:off x="289043" y="4246823"/>
            <a:ext cx="3891759" cy="2470584"/>
            <a:chOff x="289043" y="4246823"/>
            <a:chExt cx="3891759" cy="2470584"/>
          </a:xfrm>
        </p:grpSpPr>
        <p:pic>
          <p:nvPicPr>
            <p:cNvPr id="23" name="Picture 22" descr="A path with trees on the side of a dirt road&#10;&#10;Description automatically generated">
              <a:extLst>
                <a:ext uri="{FF2B5EF4-FFF2-40B4-BE49-F238E27FC236}">
                  <a16:creationId xmlns:a16="http://schemas.microsoft.com/office/drawing/2014/main" id="{23238A03-621F-4BDE-857E-4EDCCA730A9E}"/>
                </a:ext>
              </a:extLst>
            </p:cNvPr>
            <p:cNvPicPr>
              <a:picLocks noChangeAspect="1"/>
            </p:cNvPicPr>
            <p:nvPr/>
          </p:nvPicPr>
          <p:blipFill rotWithShape="1">
            <a:blip r:embed="rId6" cstate="email">
              <a:extLst>
                <a:ext uri="{28A0092B-C50C-407E-A947-70E740481C1C}">
                  <a14:useLocalDpi xmlns:a14="http://schemas.microsoft.com/office/drawing/2010/main"/>
                </a:ext>
              </a:extLst>
            </a:blip>
            <a:srcRect/>
            <a:stretch/>
          </p:blipFill>
          <p:spPr>
            <a:xfrm>
              <a:off x="289043" y="4246823"/>
              <a:ext cx="3891759" cy="2470584"/>
            </a:xfrm>
            <a:prstGeom prst="rect">
              <a:avLst/>
            </a:prstGeom>
            <a:ln>
              <a:solidFill>
                <a:schemeClr val="tx1"/>
              </a:solidFill>
            </a:ln>
          </p:spPr>
        </p:pic>
        <p:sp>
          <p:nvSpPr>
            <p:cNvPr id="24" name="Content Placeholder 20">
              <a:extLst>
                <a:ext uri="{FF2B5EF4-FFF2-40B4-BE49-F238E27FC236}">
                  <a16:creationId xmlns:a16="http://schemas.microsoft.com/office/drawing/2014/main" id="{5B188939-677C-4404-8EDF-D2A696B881CB}"/>
                </a:ext>
              </a:extLst>
            </p:cNvPr>
            <p:cNvSpPr txBox="1">
              <a:spLocks/>
            </p:cNvSpPr>
            <p:nvPr/>
          </p:nvSpPr>
          <p:spPr>
            <a:xfrm>
              <a:off x="386175" y="4303362"/>
              <a:ext cx="3240105" cy="461665"/>
            </a:xfrm>
            <a:prstGeom prst="rect">
              <a:avLst/>
            </a:prstGeom>
            <a:solidFill>
              <a:schemeClr val="bg1">
                <a:alpha val="81961"/>
              </a:schemeClr>
            </a:solidFill>
          </p:spPr>
          <p:txBody>
            <a:bodyPr vert="horz" lIns="91440" tIns="45720" rIns="91440" bIns="45720" rtlCol="0">
              <a:normAutofit fontScale="92500" lnSpcReduction="10000"/>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Font typeface="Arial" panose="020B0604020202020204" pitchFamily="34" charset="0"/>
                <a:buNone/>
              </a:pPr>
              <a:r>
                <a:rPr lang="en-US" sz="2800" b="1" dirty="0"/>
                <a:t>Grass seed and mulch</a:t>
              </a:r>
            </a:p>
          </p:txBody>
        </p:sp>
      </p:grpSp>
      <p:sp>
        <p:nvSpPr>
          <p:cNvPr id="26" name="Title 1">
            <a:extLst>
              <a:ext uri="{FF2B5EF4-FFF2-40B4-BE49-F238E27FC236}">
                <a16:creationId xmlns:a16="http://schemas.microsoft.com/office/drawing/2014/main" id="{3077C1B4-9396-4DA1-858C-16A32961E32E}"/>
              </a:ext>
            </a:extLst>
          </p:cNvPr>
          <p:cNvSpPr txBox="1">
            <a:spLocks/>
          </p:cNvSpPr>
          <p:nvPr/>
        </p:nvSpPr>
        <p:spPr>
          <a:xfrm>
            <a:off x="252548" y="8390"/>
            <a:ext cx="3547292" cy="4572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2600" b="1" kern="1200">
                <a:solidFill>
                  <a:schemeClr val="tx1"/>
                </a:solidFill>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2000" b="1" i="0" u="none" strike="noStrike" kern="1200" cap="none" spc="0" normalizeH="0" baseline="0" noProof="0" dirty="0">
                <a:ln>
                  <a:noFill/>
                </a:ln>
                <a:solidFill>
                  <a:srgbClr val="FFFFCC"/>
                </a:solidFill>
                <a:effectLst/>
                <a:uLnTx/>
                <a:uFillTx/>
                <a:latin typeface="Calibri"/>
                <a:ea typeface="+mj-ea"/>
                <a:cs typeface="+mj-cs"/>
              </a:rPr>
              <a:t>Reviewing Grant Applications</a:t>
            </a:r>
          </a:p>
        </p:txBody>
      </p:sp>
    </p:spTree>
    <p:extLst>
      <p:ext uri="{BB962C8B-B14F-4D97-AF65-F5344CB8AC3E}">
        <p14:creationId xmlns:p14="http://schemas.microsoft.com/office/powerpoint/2010/main" val="3681563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1">
                                            <p:txEl>
                                              <p:pRg st="0" end="0"/>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1">
                                            <p:bg/>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5"/>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3"/>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uiExpand="1" build="p" animBg="1"/>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17" descr="A person in a garden&#10;&#10;Description automatically generated">
            <a:extLst>
              <a:ext uri="{FF2B5EF4-FFF2-40B4-BE49-F238E27FC236}">
                <a16:creationId xmlns:a16="http://schemas.microsoft.com/office/drawing/2014/main" id="{E6AF992A-B97F-43D2-A5BB-659088572110}"/>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764955" y="1344974"/>
            <a:ext cx="5064043" cy="5513025"/>
          </a:xfrm>
          <a:prstGeom prst="rect">
            <a:avLst/>
          </a:prstGeom>
        </p:spPr>
      </p:pic>
      <p:sp>
        <p:nvSpPr>
          <p:cNvPr id="6" name="Title 1">
            <a:extLst>
              <a:ext uri="{FF2B5EF4-FFF2-40B4-BE49-F238E27FC236}">
                <a16:creationId xmlns:a16="http://schemas.microsoft.com/office/drawing/2014/main" id="{762C94D2-8AA2-4873-9BB9-D5E08B95E091}"/>
              </a:ext>
            </a:extLst>
          </p:cNvPr>
          <p:cNvSpPr txBox="1">
            <a:spLocks/>
          </p:cNvSpPr>
          <p:nvPr/>
        </p:nvSpPr>
        <p:spPr>
          <a:xfrm>
            <a:off x="919119" y="374525"/>
            <a:ext cx="10353762" cy="97045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2600" b="1" kern="1200">
                <a:solidFill>
                  <a:schemeClr val="tx1"/>
                </a:solidFill>
                <a:latin typeface="+mj-lt"/>
                <a:ea typeface="+mj-ea"/>
                <a:cs typeface="+mj-cs"/>
              </a:defRPr>
            </a:lvl1pPr>
          </a:lstStyle>
          <a:p>
            <a:r>
              <a:rPr lang="en-US" sz="5400" dirty="0"/>
              <a:t>ALWAYS seed and mulch</a:t>
            </a:r>
          </a:p>
        </p:txBody>
      </p:sp>
      <p:pic>
        <p:nvPicPr>
          <p:cNvPr id="7" name="Picture 6" descr="A picture containing grass, outdoor, tree, nature&#10;&#10;Description automatically generated">
            <a:extLst>
              <a:ext uri="{FF2B5EF4-FFF2-40B4-BE49-F238E27FC236}">
                <a16:creationId xmlns:a16="http://schemas.microsoft.com/office/drawing/2014/main" id="{4B7E12C6-2833-452D-AA7A-F924AA311C32}"/>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6932015" y="1344974"/>
            <a:ext cx="4474824" cy="5513025"/>
          </a:xfrm>
          <a:prstGeom prst="rect">
            <a:avLst/>
          </a:prstGeom>
        </p:spPr>
      </p:pic>
      <p:sp>
        <p:nvSpPr>
          <p:cNvPr id="10" name="Title 1">
            <a:extLst>
              <a:ext uri="{FF2B5EF4-FFF2-40B4-BE49-F238E27FC236}">
                <a16:creationId xmlns:a16="http://schemas.microsoft.com/office/drawing/2014/main" id="{B3D6CAA3-40CE-4C10-B4E1-796F74A38BAE}"/>
              </a:ext>
            </a:extLst>
          </p:cNvPr>
          <p:cNvSpPr txBox="1">
            <a:spLocks/>
          </p:cNvSpPr>
          <p:nvPr/>
        </p:nvSpPr>
        <p:spPr>
          <a:xfrm>
            <a:off x="4267200" y="1"/>
            <a:ext cx="7924800" cy="4572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2600" b="1" kern="1200">
                <a:solidFill>
                  <a:schemeClr val="tx1"/>
                </a:solidFill>
                <a:latin typeface="+mj-lt"/>
                <a:ea typeface="+mj-ea"/>
                <a:cs typeface="+mj-cs"/>
              </a:defRPr>
            </a:lvl1pPr>
          </a:lstStyle>
          <a:p>
            <a:r>
              <a:rPr lang="en-US" dirty="0"/>
              <a:t>Check that App is Filled Out Correctly</a:t>
            </a:r>
          </a:p>
        </p:txBody>
      </p:sp>
      <p:sp>
        <p:nvSpPr>
          <p:cNvPr id="8" name="Title 1">
            <a:extLst>
              <a:ext uri="{FF2B5EF4-FFF2-40B4-BE49-F238E27FC236}">
                <a16:creationId xmlns:a16="http://schemas.microsoft.com/office/drawing/2014/main" id="{1FC9930B-1CD9-4662-A329-74045E9FAFF6}"/>
              </a:ext>
            </a:extLst>
          </p:cNvPr>
          <p:cNvSpPr txBox="1">
            <a:spLocks/>
          </p:cNvSpPr>
          <p:nvPr/>
        </p:nvSpPr>
        <p:spPr>
          <a:xfrm>
            <a:off x="252548" y="8390"/>
            <a:ext cx="3547292" cy="4572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2600" b="1" kern="1200">
                <a:solidFill>
                  <a:schemeClr val="tx1"/>
                </a:solidFill>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2000" b="1" i="0" u="none" strike="noStrike" kern="1200" cap="none" spc="0" normalizeH="0" baseline="0" noProof="0" dirty="0">
                <a:ln>
                  <a:noFill/>
                </a:ln>
                <a:solidFill>
                  <a:srgbClr val="FFFFCC"/>
                </a:solidFill>
                <a:effectLst/>
                <a:uLnTx/>
                <a:uFillTx/>
                <a:latin typeface="Calibri"/>
                <a:ea typeface="+mj-ea"/>
                <a:cs typeface="+mj-cs"/>
              </a:rPr>
              <a:t>Reviewing Grant Applications</a:t>
            </a:r>
          </a:p>
        </p:txBody>
      </p:sp>
    </p:spTree>
    <p:extLst>
      <p:ext uri="{BB962C8B-B14F-4D97-AF65-F5344CB8AC3E}">
        <p14:creationId xmlns:p14="http://schemas.microsoft.com/office/powerpoint/2010/main" val="3267415829"/>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A779E3C6-8C84-4605-8AF8-4C075699CCA7}"/>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150450" y="1544973"/>
            <a:ext cx="6041550" cy="4589032"/>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12" name="Picture 11">
            <a:extLst>
              <a:ext uri="{FF2B5EF4-FFF2-40B4-BE49-F238E27FC236}">
                <a16:creationId xmlns:a16="http://schemas.microsoft.com/office/drawing/2014/main" id="{AB21CBB5-C83A-4FAD-BA09-8DACFBF3AFBA}"/>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88260" y="1544973"/>
            <a:ext cx="5913007" cy="4589032"/>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8" name="Rectangle 7">
            <a:extLst>
              <a:ext uri="{FF2B5EF4-FFF2-40B4-BE49-F238E27FC236}">
                <a16:creationId xmlns:a16="http://schemas.microsoft.com/office/drawing/2014/main" id="{A569B7CF-0714-4AFC-85F7-A7F7F4AA063C}"/>
              </a:ext>
            </a:extLst>
          </p:cNvPr>
          <p:cNvSpPr/>
          <p:nvPr/>
        </p:nvSpPr>
        <p:spPr>
          <a:xfrm>
            <a:off x="2262060" y="2004969"/>
            <a:ext cx="1568741" cy="243281"/>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E37545BE-EAB8-4565-BEBD-6EB4EFD3A33B}"/>
              </a:ext>
            </a:extLst>
          </p:cNvPr>
          <p:cNvSpPr/>
          <p:nvPr/>
        </p:nvSpPr>
        <p:spPr>
          <a:xfrm>
            <a:off x="8601473" y="2080470"/>
            <a:ext cx="1139504" cy="167780"/>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itle 1">
            <a:extLst>
              <a:ext uri="{FF2B5EF4-FFF2-40B4-BE49-F238E27FC236}">
                <a16:creationId xmlns:a16="http://schemas.microsoft.com/office/drawing/2014/main" id="{446EF00D-10F3-4CFB-B617-ED16CDAF84B4}"/>
              </a:ext>
            </a:extLst>
          </p:cNvPr>
          <p:cNvSpPr txBox="1">
            <a:spLocks/>
          </p:cNvSpPr>
          <p:nvPr/>
        </p:nvSpPr>
        <p:spPr>
          <a:xfrm>
            <a:off x="4267200" y="1"/>
            <a:ext cx="7924800" cy="4572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2600" b="1" kern="1200">
                <a:solidFill>
                  <a:schemeClr val="tx1"/>
                </a:solidFill>
                <a:latin typeface="+mj-lt"/>
                <a:ea typeface="+mj-ea"/>
                <a:cs typeface="+mj-cs"/>
              </a:defRPr>
            </a:lvl1pPr>
          </a:lstStyle>
          <a:p>
            <a:r>
              <a:rPr lang="en-US" dirty="0"/>
              <a:t>Check that App is Filled Out Correctly</a:t>
            </a:r>
          </a:p>
        </p:txBody>
      </p:sp>
      <p:sp>
        <p:nvSpPr>
          <p:cNvPr id="13" name="Title 1">
            <a:extLst>
              <a:ext uri="{FF2B5EF4-FFF2-40B4-BE49-F238E27FC236}">
                <a16:creationId xmlns:a16="http://schemas.microsoft.com/office/drawing/2014/main" id="{75798D6B-F089-44E8-8A57-42B6927F3C58}"/>
              </a:ext>
            </a:extLst>
          </p:cNvPr>
          <p:cNvSpPr txBox="1">
            <a:spLocks/>
          </p:cNvSpPr>
          <p:nvPr/>
        </p:nvSpPr>
        <p:spPr>
          <a:xfrm>
            <a:off x="252548" y="8390"/>
            <a:ext cx="3547292" cy="4572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2600" b="1" kern="1200">
                <a:solidFill>
                  <a:schemeClr val="tx1"/>
                </a:solidFill>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2000" b="1" i="0" u="none" strike="noStrike" kern="1200" cap="none" spc="0" normalizeH="0" baseline="0" noProof="0" dirty="0">
                <a:ln>
                  <a:noFill/>
                </a:ln>
                <a:solidFill>
                  <a:srgbClr val="FFFFCC"/>
                </a:solidFill>
                <a:effectLst/>
                <a:uLnTx/>
                <a:uFillTx/>
                <a:latin typeface="Calibri"/>
                <a:ea typeface="+mj-ea"/>
                <a:cs typeface="+mj-cs"/>
              </a:rPr>
              <a:t>Reviewing Grant Applications</a:t>
            </a:r>
          </a:p>
        </p:txBody>
      </p:sp>
      <p:sp>
        <p:nvSpPr>
          <p:cNvPr id="10" name="Title 1">
            <a:extLst>
              <a:ext uri="{FF2B5EF4-FFF2-40B4-BE49-F238E27FC236}">
                <a16:creationId xmlns:a16="http://schemas.microsoft.com/office/drawing/2014/main" id="{B58920D1-C1F5-4296-88B6-8D7563B29D46}"/>
              </a:ext>
            </a:extLst>
          </p:cNvPr>
          <p:cNvSpPr>
            <a:spLocks noGrp="1"/>
          </p:cNvSpPr>
          <p:nvPr>
            <p:ph type="title"/>
          </p:nvPr>
        </p:nvSpPr>
        <p:spPr>
          <a:xfrm>
            <a:off x="919119" y="515862"/>
            <a:ext cx="10353762" cy="970450"/>
          </a:xfrm>
        </p:spPr>
        <p:txBody>
          <a:bodyPr>
            <a:normAutofit/>
          </a:bodyPr>
          <a:lstStyle/>
          <a:p>
            <a:r>
              <a:rPr lang="en-US" sz="5400" dirty="0"/>
              <a:t>Check the Math</a:t>
            </a:r>
          </a:p>
        </p:txBody>
      </p:sp>
    </p:spTree>
    <p:extLst>
      <p:ext uri="{BB962C8B-B14F-4D97-AF65-F5344CB8AC3E}">
        <p14:creationId xmlns:p14="http://schemas.microsoft.com/office/powerpoint/2010/main" val="70179156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accent3">
            <a:lumMod val="40000"/>
            <a:lumOff val="60000"/>
          </a:schemeClr>
        </a:solid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347662" y="1360164"/>
            <a:ext cx="11496675" cy="3572359"/>
          </a:xfrm>
        </p:spPr>
        <p:txBody>
          <a:bodyPr>
            <a:normAutofit/>
          </a:bodyPr>
          <a:lstStyle/>
          <a:p>
            <a:pPr marL="0" indent="0" algn="ctr">
              <a:buNone/>
            </a:pPr>
            <a:r>
              <a:rPr lang="en-US" sz="4400" b="1" dirty="0"/>
              <a:t>It’s important that DGLVR grant applications are thorough, detailed, and filled out correctly.</a:t>
            </a:r>
          </a:p>
          <a:p>
            <a:pPr marL="457200" lvl="1" indent="0">
              <a:buNone/>
            </a:pPr>
            <a:endParaRPr lang="en-US" sz="4000" b="1" u="sng" dirty="0"/>
          </a:p>
          <a:p>
            <a:pPr marL="457200" lvl="1" indent="0" algn="ctr">
              <a:buNone/>
            </a:pPr>
            <a:r>
              <a:rPr lang="en-US" sz="4400" b="1" dirty="0"/>
              <a:t>To prevent misunderstandings</a:t>
            </a:r>
          </a:p>
        </p:txBody>
      </p:sp>
      <p:sp>
        <p:nvSpPr>
          <p:cNvPr id="7" name="Title 1"/>
          <p:cNvSpPr>
            <a:spLocks noGrp="1"/>
          </p:cNvSpPr>
          <p:nvPr>
            <p:ph type="ctrTitle"/>
          </p:nvPr>
        </p:nvSpPr>
        <p:spPr/>
        <p:txBody>
          <a:bodyPr/>
          <a:lstStyle/>
          <a:p>
            <a:r>
              <a:rPr lang="en-US" dirty="0"/>
              <a:t>Why talk about grant applications?</a:t>
            </a:r>
          </a:p>
        </p:txBody>
      </p:sp>
      <p:sp>
        <p:nvSpPr>
          <p:cNvPr id="9" name="Title 1"/>
          <p:cNvSpPr txBox="1">
            <a:spLocks/>
          </p:cNvSpPr>
          <p:nvPr/>
        </p:nvSpPr>
        <p:spPr>
          <a:xfrm>
            <a:off x="1600200" y="-11575"/>
            <a:ext cx="3276600" cy="4572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2600" b="1" kern="1200">
                <a:solidFill>
                  <a:schemeClr val="tx1"/>
                </a:solidFill>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US" sz="2600" b="1" i="0" u="none" strike="noStrike" kern="1200" cap="none" spc="0" normalizeH="0" baseline="0" noProof="0" dirty="0">
              <a:ln>
                <a:noFill/>
              </a:ln>
              <a:solidFill>
                <a:srgbClr val="FFFFCC"/>
              </a:solidFill>
              <a:effectLst/>
              <a:uLnTx/>
              <a:uFillTx/>
              <a:latin typeface="Calibri"/>
              <a:ea typeface="+mj-ea"/>
              <a:cs typeface="+mj-cs"/>
            </a:endParaRPr>
          </a:p>
        </p:txBody>
      </p:sp>
      <p:sp>
        <p:nvSpPr>
          <p:cNvPr id="8" name="Title 1">
            <a:extLst>
              <a:ext uri="{FF2B5EF4-FFF2-40B4-BE49-F238E27FC236}">
                <a16:creationId xmlns:a16="http://schemas.microsoft.com/office/drawing/2014/main" id="{61B4B140-EC33-4399-8678-761A6303E589}"/>
              </a:ext>
            </a:extLst>
          </p:cNvPr>
          <p:cNvSpPr txBox="1">
            <a:spLocks/>
          </p:cNvSpPr>
          <p:nvPr/>
        </p:nvSpPr>
        <p:spPr>
          <a:xfrm>
            <a:off x="252548" y="8390"/>
            <a:ext cx="3547292" cy="4572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2600" b="1" kern="1200">
                <a:solidFill>
                  <a:schemeClr val="tx1"/>
                </a:solidFill>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2000" b="1" i="0" u="none" strike="noStrike" kern="1200" cap="none" spc="0" normalizeH="0" baseline="0" noProof="0" dirty="0">
                <a:ln>
                  <a:noFill/>
                </a:ln>
                <a:solidFill>
                  <a:srgbClr val="FFFFCC"/>
                </a:solidFill>
                <a:effectLst/>
                <a:uLnTx/>
                <a:uFillTx/>
                <a:latin typeface="Calibri"/>
                <a:ea typeface="+mj-ea"/>
                <a:cs typeface="+mj-cs"/>
              </a:rPr>
              <a:t>Reviewing Grant Applications</a:t>
            </a:r>
          </a:p>
        </p:txBody>
      </p:sp>
    </p:spTree>
    <p:extLst>
      <p:ext uri="{BB962C8B-B14F-4D97-AF65-F5344CB8AC3E}">
        <p14:creationId xmlns:p14="http://schemas.microsoft.com/office/powerpoint/2010/main" val="36526322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a:extLst>
              <a:ext uri="{FF2B5EF4-FFF2-40B4-BE49-F238E27FC236}">
                <a16:creationId xmlns:a16="http://schemas.microsoft.com/office/drawing/2014/main" id="{199C255D-21A0-48A6-AB82-1FEFE2A52C42}"/>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2703487" y="539291"/>
            <a:ext cx="4449788" cy="6154441"/>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3" name="TextBox 2">
            <a:extLst>
              <a:ext uri="{FF2B5EF4-FFF2-40B4-BE49-F238E27FC236}">
                <a16:creationId xmlns:a16="http://schemas.microsoft.com/office/drawing/2014/main" id="{2E0E16F2-764E-4A0B-949C-FD6235FEC246}"/>
              </a:ext>
            </a:extLst>
          </p:cNvPr>
          <p:cNvSpPr txBox="1"/>
          <p:nvPr/>
        </p:nvSpPr>
        <p:spPr>
          <a:xfrm>
            <a:off x="3138036" y="1297561"/>
            <a:ext cx="1624669" cy="523220"/>
          </a:xfrm>
          <a:prstGeom prst="rect">
            <a:avLst/>
          </a:prstGeom>
          <a:noFill/>
        </p:spPr>
        <p:txBody>
          <a:bodyPr wrap="square" rtlCol="0">
            <a:spAutoFit/>
          </a:bodyPr>
          <a:lstStyle/>
          <a:p>
            <a:r>
              <a:rPr lang="en-US" sz="2800" b="1" dirty="0"/>
              <a:t>DSA</a:t>
            </a:r>
            <a:endParaRPr lang="en-US" sz="2400" b="1" dirty="0"/>
          </a:p>
        </p:txBody>
      </p:sp>
      <p:sp>
        <p:nvSpPr>
          <p:cNvPr id="4" name="TextBox 3">
            <a:extLst>
              <a:ext uri="{FF2B5EF4-FFF2-40B4-BE49-F238E27FC236}">
                <a16:creationId xmlns:a16="http://schemas.microsoft.com/office/drawing/2014/main" id="{FDF1748E-733E-4FE6-A436-524FE250B50E}"/>
              </a:ext>
            </a:extLst>
          </p:cNvPr>
          <p:cNvSpPr txBox="1"/>
          <p:nvPr/>
        </p:nvSpPr>
        <p:spPr>
          <a:xfrm>
            <a:off x="5145825" y="1369302"/>
            <a:ext cx="886460" cy="892552"/>
          </a:xfrm>
          <a:prstGeom prst="rect">
            <a:avLst/>
          </a:prstGeom>
          <a:noFill/>
        </p:spPr>
        <p:txBody>
          <a:bodyPr wrap="square" rtlCol="0">
            <a:spAutoFit/>
          </a:bodyPr>
          <a:lstStyle/>
          <a:p>
            <a:r>
              <a:rPr lang="en-US" sz="2400" b="1" dirty="0"/>
              <a:t>800</a:t>
            </a:r>
            <a:r>
              <a:rPr lang="en-US" sz="2800" b="1" dirty="0"/>
              <a:t> </a:t>
            </a:r>
            <a:r>
              <a:rPr lang="en-US" sz="2400" b="1" dirty="0"/>
              <a:t>tons</a:t>
            </a:r>
            <a:endParaRPr lang="en-US" sz="2800" b="1" dirty="0"/>
          </a:p>
        </p:txBody>
      </p:sp>
      <p:sp>
        <p:nvSpPr>
          <p:cNvPr id="5" name="TextBox 4">
            <a:extLst>
              <a:ext uri="{FF2B5EF4-FFF2-40B4-BE49-F238E27FC236}">
                <a16:creationId xmlns:a16="http://schemas.microsoft.com/office/drawing/2014/main" id="{51A653A8-4AF3-4004-8533-98F916121091}"/>
              </a:ext>
            </a:extLst>
          </p:cNvPr>
          <p:cNvSpPr txBox="1"/>
          <p:nvPr/>
        </p:nvSpPr>
        <p:spPr>
          <a:xfrm>
            <a:off x="4448866" y="1400080"/>
            <a:ext cx="813164" cy="830997"/>
          </a:xfrm>
          <a:prstGeom prst="rect">
            <a:avLst/>
          </a:prstGeom>
          <a:noFill/>
        </p:spPr>
        <p:txBody>
          <a:bodyPr wrap="square" rtlCol="0">
            <a:spAutoFit/>
          </a:bodyPr>
          <a:lstStyle/>
          <a:p>
            <a:r>
              <a:rPr lang="en-US" sz="2400" b="1" dirty="0"/>
              <a:t>$30/ton</a:t>
            </a:r>
            <a:endParaRPr lang="en-US" sz="2800" b="1" dirty="0"/>
          </a:p>
        </p:txBody>
      </p:sp>
      <p:sp>
        <p:nvSpPr>
          <p:cNvPr id="6" name="TextBox 5">
            <a:extLst>
              <a:ext uri="{FF2B5EF4-FFF2-40B4-BE49-F238E27FC236}">
                <a16:creationId xmlns:a16="http://schemas.microsoft.com/office/drawing/2014/main" id="{73E307C8-BB7D-4104-AC68-45E62DECCC6A}"/>
              </a:ext>
            </a:extLst>
          </p:cNvPr>
          <p:cNvSpPr txBox="1"/>
          <p:nvPr/>
        </p:nvSpPr>
        <p:spPr>
          <a:xfrm>
            <a:off x="5778822" y="1400080"/>
            <a:ext cx="1440330" cy="523220"/>
          </a:xfrm>
          <a:prstGeom prst="rect">
            <a:avLst/>
          </a:prstGeom>
          <a:noFill/>
        </p:spPr>
        <p:txBody>
          <a:bodyPr wrap="square" rtlCol="0">
            <a:spAutoFit/>
          </a:bodyPr>
          <a:lstStyle/>
          <a:p>
            <a:r>
              <a:rPr lang="en-US" sz="2800" b="1" dirty="0"/>
              <a:t>$240</a:t>
            </a:r>
          </a:p>
        </p:txBody>
      </p:sp>
      <p:sp>
        <p:nvSpPr>
          <p:cNvPr id="7" name="Oval 6">
            <a:extLst>
              <a:ext uri="{FF2B5EF4-FFF2-40B4-BE49-F238E27FC236}">
                <a16:creationId xmlns:a16="http://schemas.microsoft.com/office/drawing/2014/main" id="{E21579F2-C7DD-416A-9FB6-3C3A1EB9C2EE}"/>
              </a:ext>
            </a:extLst>
          </p:cNvPr>
          <p:cNvSpPr/>
          <p:nvPr/>
        </p:nvSpPr>
        <p:spPr>
          <a:xfrm>
            <a:off x="3950371" y="6041288"/>
            <a:ext cx="3202904" cy="654788"/>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chemeClr val="tx1"/>
              </a:solidFill>
              <a:effectLst/>
              <a:uLnTx/>
              <a:uFillTx/>
              <a:latin typeface="Candara"/>
              <a:ea typeface="+mn-ea"/>
              <a:cs typeface="+mn-cs"/>
            </a:endParaRPr>
          </a:p>
        </p:txBody>
      </p:sp>
      <p:cxnSp>
        <p:nvCxnSpPr>
          <p:cNvPr id="8" name="Straight Arrow Connector 7">
            <a:extLst>
              <a:ext uri="{FF2B5EF4-FFF2-40B4-BE49-F238E27FC236}">
                <a16:creationId xmlns:a16="http://schemas.microsoft.com/office/drawing/2014/main" id="{8456386A-FC7E-4928-9035-8800F0DCEC4A}"/>
              </a:ext>
            </a:extLst>
          </p:cNvPr>
          <p:cNvCxnSpPr>
            <a:cxnSpLocks/>
          </p:cNvCxnSpPr>
          <p:nvPr/>
        </p:nvCxnSpPr>
        <p:spPr>
          <a:xfrm>
            <a:off x="6409315" y="2135387"/>
            <a:ext cx="0" cy="3706613"/>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5497BDBE-5470-4BA9-9A66-EDEE0C95B1DF}"/>
              </a:ext>
            </a:extLst>
          </p:cNvPr>
          <p:cNvSpPr txBox="1"/>
          <p:nvPr/>
        </p:nvSpPr>
        <p:spPr>
          <a:xfrm>
            <a:off x="4965658" y="923520"/>
            <a:ext cx="813164" cy="707886"/>
          </a:xfrm>
          <a:prstGeom prst="rect">
            <a:avLst/>
          </a:prstGeom>
          <a:noFill/>
        </p:spPr>
        <p:txBody>
          <a:bodyPr wrap="square" rtlCol="0">
            <a:spAutoFit/>
          </a:bodyPr>
          <a:lstStyle/>
          <a:p>
            <a:r>
              <a:rPr lang="en-US" sz="4000" b="1" dirty="0"/>
              <a:t>x</a:t>
            </a:r>
          </a:p>
        </p:txBody>
      </p:sp>
      <p:sp>
        <p:nvSpPr>
          <p:cNvPr id="12" name="TextBox 11">
            <a:extLst>
              <a:ext uri="{FF2B5EF4-FFF2-40B4-BE49-F238E27FC236}">
                <a16:creationId xmlns:a16="http://schemas.microsoft.com/office/drawing/2014/main" id="{273A347F-0270-4D2E-BA21-FE3B4242A912}"/>
              </a:ext>
            </a:extLst>
          </p:cNvPr>
          <p:cNvSpPr txBox="1"/>
          <p:nvPr/>
        </p:nvSpPr>
        <p:spPr>
          <a:xfrm>
            <a:off x="5622238" y="933269"/>
            <a:ext cx="813164" cy="707886"/>
          </a:xfrm>
          <a:prstGeom prst="rect">
            <a:avLst/>
          </a:prstGeom>
          <a:noFill/>
        </p:spPr>
        <p:txBody>
          <a:bodyPr wrap="square" rtlCol="0">
            <a:spAutoFit/>
          </a:bodyPr>
          <a:lstStyle/>
          <a:p>
            <a:r>
              <a:rPr lang="en-US" sz="4000" b="1" dirty="0"/>
              <a:t>=</a:t>
            </a:r>
            <a:endParaRPr lang="en-US" sz="2800" b="1" dirty="0"/>
          </a:p>
        </p:txBody>
      </p:sp>
      <p:sp>
        <p:nvSpPr>
          <p:cNvPr id="13" name="Title 1">
            <a:extLst>
              <a:ext uri="{FF2B5EF4-FFF2-40B4-BE49-F238E27FC236}">
                <a16:creationId xmlns:a16="http://schemas.microsoft.com/office/drawing/2014/main" id="{F30640A1-A2CD-45D1-8FB0-52B6DC752A59}"/>
              </a:ext>
            </a:extLst>
          </p:cNvPr>
          <p:cNvSpPr txBox="1">
            <a:spLocks/>
          </p:cNvSpPr>
          <p:nvPr/>
        </p:nvSpPr>
        <p:spPr>
          <a:xfrm>
            <a:off x="4267200" y="1"/>
            <a:ext cx="7924800" cy="4572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2600" b="1" kern="1200">
                <a:solidFill>
                  <a:schemeClr val="tx1"/>
                </a:solidFill>
                <a:latin typeface="+mj-lt"/>
                <a:ea typeface="+mj-ea"/>
                <a:cs typeface="+mj-cs"/>
              </a:defRPr>
            </a:lvl1pPr>
          </a:lstStyle>
          <a:p>
            <a:r>
              <a:rPr lang="en-US" dirty="0"/>
              <a:t>Check that App is Filled Out Correctly</a:t>
            </a:r>
          </a:p>
        </p:txBody>
      </p:sp>
      <p:sp>
        <p:nvSpPr>
          <p:cNvPr id="16" name="Title 1">
            <a:extLst>
              <a:ext uri="{FF2B5EF4-FFF2-40B4-BE49-F238E27FC236}">
                <a16:creationId xmlns:a16="http://schemas.microsoft.com/office/drawing/2014/main" id="{CF14A44C-0F6A-400B-8CB7-8E4FE51774C7}"/>
              </a:ext>
            </a:extLst>
          </p:cNvPr>
          <p:cNvSpPr txBox="1">
            <a:spLocks/>
          </p:cNvSpPr>
          <p:nvPr/>
        </p:nvSpPr>
        <p:spPr>
          <a:xfrm>
            <a:off x="252548" y="8390"/>
            <a:ext cx="3547292" cy="4572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2600" b="1" kern="1200">
                <a:solidFill>
                  <a:schemeClr val="tx1"/>
                </a:solidFill>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2000" b="0" i="0" u="none" strike="noStrike" kern="1200" cap="none" spc="0" normalizeH="0" baseline="0" noProof="0" dirty="0">
                <a:ln>
                  <a:noFill/>
                </a:ln>
                <a:solidFill>
                  <a:srgbClr val="FFFFCC"/>
                </a:solidFill>
                <a:effectLst/>
                <a:uLnTx/>
                <a:uFillTx/>
                <a:latin typeface="Calibri"/>
                <a:ea typeface="+mj-ea"/>
                <a:cs typeface="+mj-cs"/>
              </a:rPr>
              <a:t>Reviewing Grant Applications</a:t>
            </a:r>
          </a:p>
        </p:txBody>
      </p:sp>
      <p:grpSp>
        <p:nvGrpSpPr>
          <p:cNvPr id="19" name="Group 18">
            <a:extLst>
              <a:ext uri="{FF2B5EF4-FFF2-40B4-BE49-F238E27FC236}">
                <a16:creationId xmlns:a16="http://schemas.microsoft.com/office/drawing/2014/main" id="{E6BEBF8C-7331-44B7-AA9D-850193AE779F}"/>
              </a:ext>
            </a:extLst>
          </p:cNvPr>
          <p:cNvGrpSpPr/>
          <p:nvPr/>
        </p:nvGrpSpPr>
        <p:grpSpPr>
          <a:xfrm>
            <a:off x="5854926" y="1418779"/>
            <a:ext cx="968782" cy="485822"/>
            <a:chOff x="237945" y="1815578"/>
            <a:chExt cx="968782" cy="485822"/>
          </a:xfrm>
        </p:grpSpPr>
        <p:cxnSp>
          <p:nvCxnSpPr>
            <p:cNvPr id="9" name="Straight Connector 8">
              <a:extLst>
                <a:ext uri="{FF2B5EF4-FFF2-40B4-BE49-F238E27FC236}">
                  <a16:creationId xmlns:a16="http://schemas.microsoft.com/office/drawing/2014/main" id="{8544442B-1638-4631-816C-F31B12216BF0}"/>
                </a:ext>
              </a:extLst>
            </p:cNvPr>
            <p:cNvCxnSpPr>
              <a:cxnSpLocks/>
            </p:cNvCxnSpPr>
            <p:nvPr/>
          </p:nvCxnSpPr>
          <p:spPr>
            <a:xfrm>
              <a:off x="252548" y="1820781"/>
              <a:ext cx="954179" cy="480619"/>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64B0E2E6-D536-4FBF-87B5-A3181886016C}"/>
                </a:ext>
              </a:extLst>
            </p:cNvPr>
            <p:cNvCxnSpPr>
              <a:cxnSpLocks/>
            </p:cNvCxnSpPr>
            <p:nvPr/>
          </p:nvCxnSpPr>
          <p:spPr>
            <a:xfrm flipV="1">
              <a:off x="237945" y="1815578"/>
              <a:ext cx="968782" cy="485822"/>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grpSp>
      <p:sp>
        <p:nvSpPr>
          <p:cNvPr id="24" name="TextBox 23">
            <a:extLst>
              <a:ext uri="{FF2B5EF4-FFF2-40B4-BE49-F238E27FC236}">
                <a16:creationId xmlns:a16="http://schemas.microsoft.com/office/drawing/2014/main" id="{42E64677-E743-4393-8D81-43938432279B}"/>
              </a:ext>
            </a:extLst>
          </p:cNvPr>
          <p:cNvSpPr txBox="1"/>
          <p:nvPr/>
        </p:nvSpPr>
        <p:spPr>
          <a:xfrm>
            <a:off x="7375736" y="1418779"/>
            <a:ext cx="1440330" cy="523220"/>
          </a:xfrm>
          <a:prstGeom prst="rect">
            <a:avLst/>
          </a:prstGeom>
          <a:noFill/>
        </p:spPr>
        <p:txBody>
          <a:bodyPr wrap="square" rtlCol="0">
            <a:spAutoFit/>
          </a:bodyPr>
          <a:lstStyle/>
          <a:p>
            <a:r>
              <a:rPr lang="en-US" sz="2800" b="1" dirty="0"/>
              <a:t>$24,000</a:t>
            </a:r>
          </a:p>
        </p:txBody>
      </p:sp>
    </p:spTree>
    <p:extLst>
      <p:ext uri="{BB962C8B-B14F-4D97-AF65-F5344CB8AC3E}">
        <p14:creationId xmlns:p14="http://schemas.microsoft.com/office/powerpoint/2010/main" val="40265917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4"/>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8"/>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24" grpId="0"/>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8FD7D73C-E219-4F29-B937-5DAD3DD708A7}"/>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677704" y="0"/>
            <a:ext cx="8836592" cy="68580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4" name="Oval 3">
            <a:extLst>
              <a:ext uri="{FF2B5EF4-FFF2-40B4-BE49-F238E27FC236}">
                <a16:creationId xmlns:a16="http://schemas.microsoft.com/office/drawing/2014/main" id="{03CA5957-D8AA-481D-9B2D-186612E4F04A}"/>
              </a:ext>
            </a:extLst>
          </p:cNvPr>
          <p:cNvSpPr/>
          <p:nvPr/>
        </p:nvSpPr>
        <p:spPr>
          <a:xfrm>
            <a:off x="2284698" y="5079769"/>
            <a:ext cx="2626396" cy="538687"/>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ndara"/>
              <a:ea typeface="+mn-ea"/>
              <a:cs typeface="+mn-cs"/>
            </a:endParaRPr>
          </a:p>
        </p:txBody>
      </p:sp>
      <p:sp>
        <p:nvSpPr>
          <p:cNvPr id="5" name="Oval 4">
            <a:extLst>
              <a:ext uri="{FF2B5EF4-FFF2-40B4-BE49-F238E27FC236}">
                <a16:creationId xmlns:a16="http://schemas.microsoft.com/office/drawing/2014/main" id="{366D7D04-90E3-4C04-931E-C1F3DF7EC5DE}"/>
              </a:ext>
            </a:extLst>
          </p:cNvPr>
          <p:cNvSpPr/>
          <p:nvPr/>
        </p:nvSpPr>
        <p:spPr>
          <a:xfrm>
            <a:off x="5168266" y="5079768"/>
            <a:ext cx="2626396" cy="538687"/>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ndara"/>
              <a:ea typeface="+mn-ea"/>
              <a:cs typeface="+mn-cs"/>
            </a:endParaRPr>
          </a:p>
        </p:txBody>
      </p:sp>
      <p:sp>
        <p:nvSpPr>
          <p:cNvPr id="6" name="Oval 5">
            <a:extLst>
              <a:ext uri="{FF2B5EF4-FFF2-40B4-BE49-F238E27FC236}">
                <a16:creationId xmlns:a16="http://schemas.microsoft.com/office/drawing/2014/main" id="{01F696CA-4D66-42F0-B034-54D40EE88565}"/>
              </a:ext>
            </a:extLst>
          </p:cNvPr>
          <p:cNvSpPr/>
          <p:nvPr/>
        </p:nvSpPr>
        <p:spPr>
          <a:xfrm>
            <a:off x="7794662" y="4080403"/>
            <a:ext cx="2627947" cy="654788"/>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ndara"/>
              <a:ea typeface="+mn-ea"/>
              <a:cs typeface="+mn-cs"/>
            </a:endParaRPr>
          </a:p>
        </p:txBody>
      </p:sp>
      <p:sp>
        <p:nvSpPr>
          <p:cNvPr id="7" name="Oval 6">
            <a:extLst>
              <a:ext uri="{FF2B5EF4-FFF2-40B4-BE49-F238E27FC236}">
                <a16:creationId xmlns:a16="http://schemas.microsoft.com/office/drawing/2014/main" id="{8D44D2A0-850E-4475-B496-B53258E8B02F}"/>
              </a:ext>
            </a:extLst>
          </p:cNvPr>
          <p:cNvSpPr/>
          <p:nvPr/>
        </p:nvSpPr>
        <p:spPr>
          <a:xfrm>
            <a:off x="7661557" y="4750938"/>
            <a:ext cx="2719634" cy="969141"/>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ndara"/>
              <a:ea typeface="+mn-ea"/>
              <a:cs typeface="+mn-cs"/>
            </a:endParaRPr>
          </a:p>
        </p:txBody>
      </p:sp>
      <p:sp>
        <p:nvSpPr>
          <p:cNvPr id="8" name="Oval 7">
            <a:extLst>
              <a:ext uri="{FF2B5EF4-FFF2-40B4-BE49-F238E27FC236}">
                <a16:creationId xmlns:a16="http://schemas.microsoft.com/office/drawing/2014/main" id="{E055B261-1B4B-4688-A4C0-3D6DE0926CD1}"/>
              </a:ext>
            </a:extLst>
          </p:cNvPr>
          <p:cNvSpPr/>
          <p:nvPr/>
        </p:nvSpPr>
        <p:spPr>
          <a:xfrm>
            <a:off x="3893187" y="5631219"/>
            <a:ext cx="3390898" cy="654788"/>
          </a:xfrm>
          <a:prstGeom prst="ellipse">
            <a:avLst/>
          </a:prstGeom>
          <a:solidFill>
            <a:srgbClr val="FFFF00">
              <a:alpha val="29020"/>
            </a:srgbClr>
          </a:solid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ndara"/>
              <a:ea typeface="+mn-ea"/>
              <a:cs typeface="+mn-cs"/>
            </a:endParaRPr>
          </a:p>
        </p:txBody>
      </p:sp>
    </p:spTree>
    <p:extLst>
      <p:ext uri="{BB962C8B-B14F-4D97-AF65-F5344CB8AC3E}">
        <p14:creationId xmlns:p14="http://schemas.microsoft.com/office/powerpoint/2010/main" val="8313650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P spid="8" grpId="0" animBg="1"/>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833C85BD-5E72-477F-8069-BA70CB469B1E}"/>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904711" y="1"/>
            <a:ext cx="10325213" cy="6858000"/>
          </a:xfrm>
          <a:prstGeom prst="rect">
            <a:avLst/>
          </a:prstGeom>
        </p:spPr>
      </p:pic>
      <p:sp>
        <p:nvSpPr>
          <p:cNvPr id="3" name="TextBox 2">
            <a:extLst>
              <a:ext uri="{FF2B5EF4-FFF2-40B4-BE49-F238E27FC236}">
                <a16:creationId xmlns:a16="http://schemas.microsoft.com/office/drawing/2014/main" id="{64D043C3-1B5C-4E28-B3A3-E7B63B357F84}"/>
              </a:ext>
            </a:extLst>
          </p:cNvPr>
          <p:cNvSpPr txBox="1"/>
          <p:nvPr/>
        </p:nvSpPr>
        <p:spPr>
          <a:xfrm>
            <a:off x="3978520" y="350471"/>
            <a:ext cx="294970" cy="461665"/>
          </a:xfrm>
          <a:prstGeom prst="rect">
            <a:avLst/>
          </a:prstGeom>
          <a:noFill/>
        </p:spPr>
        <p:txBody>
          <a:bodyPr wrap="square" rtlCol="0">
            <a:spAutoFit/>
          </a:bodyPr>
          <a:lstStyle/>
          <a:p>
            <a:r>
              <a:rPr lang="en-US" sz="2400" dirty="0"/>
              <a:t>x</a:t>
            </a:r>
          </a:p>
        </p:txBody>
      </p:sp>
      <p:sp>
        <p:nvSpPr>
          <p:cNvPr id="4" name="TextBox 3">
            <a:extLst>
              <a:ext uri="{FF2B5EF4-FFF2-40B4-BE49-F238E27FC236}">
                <a16:creationId xmlns:a16="http://schemas.microsoft.com/office/drawing/2014/main" id="{9D9B6674-411B-4428-8604-056F5248D0AA}"/>
              </a:ext>
            </a:extLst>
          </p:cNvPr>
          <p:cNvSpPr txBox="1"/>
          <p:nvPr/>
        </p:nvSpPr>
        <p:spPr>
          <a:xfrm>
            <a:off x="5506715" y="350471"/>
            <a:ext cx="294970" cy="461665"/>
          </a:xfrm>
          <a:prstGeom prst="rect">
            <a:avLst/>
          </a:prstGeom>
          <a:noFill/>
        </p:spPr>
        <p:txBody>
          <a:bodyPr wrap="square" rtlCol="0">
            <a:spAutoFit/>
          </a:bodyPr>
          <a:lstStyle/>
          <a:p>
            <a:r>
              <a:rPr lang="en-US" sz="2400" dirty="0"/>
              <a:t>x</a:t>
            </a:r>
          </a:p>
        </p:txBody>
      </p:sp>
      <p:sp>
        <p:nvSpPr>
          <p:cNvPr id="5" name="TextBox 4">
            <a:extLst>
              <a:ext uri="{FF2B5EF4-FFF2-40B4-BE49-F238E27FC236}">
                <a16:creationId xmlns:a16="http://schemas.microsoft.com/office/drawing/2014/main" id="{BA9833AD-DDCF-4ABB-BC26-83CABC42D3A4}"/>
              </a:ext>
            </a:extLst>
          </p:cNvPr>
          <p:cNvSpPr txBox="1"/>
          <p:nvPr/>
        </p:nvSpPr>
        <p:spPr>
          <a:xfrm>
            <a:off x="7199814" y="350471"/>
            <a:ext cx="294970" cy="461665"/>
          </a:xfrm>
          <a:prstGeom prst="rect">
            <a:avLst/>
          </a:prstGeom>
          <a:noFill/>
        </p:spPr>
        <p:txBody>
          <a:bodyPr wrap="square" rtlCol="0">
            <a:spAutoFit/>
          </a:bodyPr>
          <a:lstStyle/>
          <a:p>
            <a:r>
              <a:rPr lang="en-US" sz="2400" dirty="0"/>
              <a:t>x</a:t>
            </a:r>
          </a:p>
        </p:txBody>
      </p:sp>
      <p:sp>
        <p:nvSpPr>
          <p:cNvPr id="6" name="TextBox 5">
            <a:extLst>
              <a:ext uri="{FF2B5EF4-FFF2-40B4-BE49-F238E27FC236}">
                <a16:creationId xmlns:a16="http://schemas.microsoft.com/office/drawing/2014/main" id="{019B0AF4-24A9-46D9-A0D6-D6917FE1A023}"/>
              </a:ext>
            </a:extLst>
          </p:cNvPr>
          <p:cNvSpPr txBox="1"/>
          <p:nvPr/>
        </p:nvSpPr>
        <p:spPr>
          <a:xfrm>
            <a:off x="3317189" y="611928"/>
            <a:ext cx="294970" cy="461665"/>
          </a:xfrm>
          <a:prstGeom prst="rect">
            <a:avLst/>
          </a:prstGeom>
          <a:noFill/>
        </p:spPr>
        <p:txBody>
          <a:bodyPr wrap="square" rtlCol="0">
            <a:spAutoFit/>
          </a:bodyPr>
          <a:lstStyle/>
          <a:p>
            <a:r>
              <a:rPr lang="en-US" sz="2400" dirty="0"/>
              <a:t>x</a:t>
            </a:r>
          </a:p>
        </p:txBody>
      </p:sp>
      <p:sp>
        <p:nvSpPr>
          <p:cNvPr id="8" name="TextBox 7">
            <a:extLst>
              <a:ext uri="{FF2B5EF4-FFF2-40B4-BE49-F238E27FC236}">
                <a16:creationId xmlns:a16="http://schemas.microsoft.com/office/drawing/2014/main" id="{82BD4006-F08F-4789-84C8-F84B1B49DDFC}"/>
              </a:ext>
            </a:extLst>
          </p:cNvPr>
          <p:cNvSpPr txBox="1"/>
          <p:nvPr/>
        </p:nvSpPr>
        <p:spPr>
          <a:xfrm>
            <a:off x="3700328" y="859538"/>
            <a:ext cx="294970" cy="461665"/>
          </a:xfrm>
          <a:prstGeom prst="rect">
            <a:avLst/>
          </a:prstGeom>
          <a:noFill/>
        </p:spPr>
        <p:txBody>
          <a:bodyPr wrap="square" rtlCol="0">
            <a:spAutoFit/>
          </a:bodyPr>
          <a:lstStyle/>
          <a:p>
            <a:r>
              <a:rPr lang="en-US" sz="2400" dirty="0"/>
              <a:t>x</a:t>
            </a:r>
          </a:p>
        </p:txBody>
      </p:sp>
      <p:sp>
        <p:nvSpPr>
          <p:cNvPr id="9" name="TextBox 8">
            <a:extLst>
              <a:ext uri="{FF2B5EF4-FFF2-40B4-BE49-F238E27FC236}">
                <a16:creationId xmlns:a16="http://schemas.microsoft.com/office/drawing/2014/main" id="{BEBB11DD-50B3-4412-9794-48E704C99CF1}"/>
              </a:ext>
            </a:extLst>
          </p:cNvPr>
          <p:cNvSpPr txBox="1"/>
          <p:nvPr/>
        </p:nvSpPr>
        <p:spPr>
          <a:xfrm>
            <a:off x="5914959" y="867927"/>
            <a:ext cx="294970" cy="461665"/>
          </a:xfrm>
          <a:prstGeom prst="rect">
            <a:avLst/>
          </a:prstGeom>
          <a:noFill/>
        </p:spPr>
        <p:txBody>
          <a:bodyPr wrap="square" rtlCol="0">
            <a:spAutoFit/>
          </a:bodyPr>
          <a:lstStyle/>
          <a:p>
            <a:r>
              <a:rPr lang="en-US" sz="2400" dirty="0"/>
              <a:t>x</a:t>
            </a:r>
          </a:p>
        </p:txBody>
      </p:sp>
      <p:sp>
        <p:nvSpPr>
          <p:cNvPr id="10" name="TextBox 9">
            <a:extLst>
              <a:ext uri="{FF2B5EF4-FFF2-40B4-BE49-F238E27FC236}">
                <a16:creationId xmlns:a16="http://schemas.microsoft.com/office/drawing/2014/main" id="{9EC35565-12D7-4133-B433-E17989ED0FF0}"/>
              </a:ext>
            </a:extLst>
          </p:cNvPr>
          <p:cNvSpPr txBox="1"/>
          <p:nvPr/>
        </p:nvSpPr>
        <p:spPr>
          <a:xfrm>
            <a:off x="1386301" y="2967335"/>
            <a:ext cx="3068253" cy="461665"/>
          </a:xfrm>
          <a:prstGeom prst="rect">
            <a:avLst/>
          </a:prstGeom>
          <a:noFill/>
        </p:spPr>
        <p:txBody>
          <a:bodyPr wrap="square" rtlCol="0">
            <a:spAutoFit/>
          </a:bodyPr>
          <a:lstStyle/>
          <a:p>
            <a:r>
              <a:rPr lang="en-US" sz="2400" dirty="0"/>
              <a:t>See attached sheets</a:t>
            </a:r>
          </a:p>
        </p:txBody>
      </p:sp>
      <p:sp>
        <p:nvSpPr>
          <p:cNvPr id="11" name="TextBox 10">
            <a:extLst>
              <a:ext uri="{FF2B5EF4-FFF2-40B4-BE49-F238E27FC236}">
                <a16:creationId xmlns:a16="http://schemas.microsoft.com/office/drawing/2014/main" id="{DF866742-7C69-46A2-BA0C-B1AC0D90101D}"/>
              </a:ext>
            </a:extLst>
          </p:cNvPr>
          <p:cNvSpPr txBox="1"/>
          <p:nvPr/>
        </p:nvSpPr>
        <p:spPr>
          <a:xfrm>
            <a:off x="3175233" y="5247241"/>
            <a:ext cx="2042720" cy="461665"/>
          </a:xfrm>
          <a:prstGeom prst="rect">
            <a:avLst/>
          </a:prstGeom>
          <a:noFill/>
        </p:spPr>
        <p:txBody>
          <a:bodyPr wrap="square" rtlCol="0">
            <a:spAutoFit/>
          </a:bodyPr>
          <a:lstStyle/>
          <a:p>
            <a:r>
              <a:rPr lang="en-US" sz="2400" dirty="0"/>
              <a:t>$24,775.00</a:t>
            </a:r>
          </a:p>
        </p:txBody>
      </p:sp>
      <p:sp>
        <p:nvSpPr>
          <p:cNvPr id="12" name="TextBox 11">
            <a:extLst>
              <a:ext uri="{FF2B5EF4-FFF2-40B4-BE49-F238E27FC236}">
                <a16:creationId xmlns:a16="http://schemas.microsoft.com/office/drawing/2014/main" id="{18027245-240B-4925-8DEA-35DF386F3939}"/>
              </a:ext>
            </a:extLst>
          </p:cNvPr>
          <p:cNvSpPr txBox="1"/>
          <p:nvPr/>
        </p:nvSpPr>
        <p:spPr>
          <a:xfrm>
            <a:off x="3175233" y="5584199"/>
            <a:ext cx="2042720" cy="461665"/>
          </a:xfrm>
          <a:prstGeom prst="rect">
            <a:avLst/>
          </a:prstGeom>
          <a:noFill/>
        </p:spPr>
        <p:txBody>
          <a:bodyPr wrap="square" rtlCol="0">
            <a:spAutoFit/>
          </a:bodyPr>
          <a:lstStyle/>
          <a:p>
            <a:r>
              <a:rPr lang="en-US" sz="2400" dirty="0"/>
              <a:t>$3,590.00</a:t>
            </a:r>
          </a:p>
        </p:txBody>
      </p:sp>
      <p:sp>
        <p:nvSpPr>
          <p:cNvPr id="13" name="TextBox 12">
            <a:extLst>
              <a:ext uri="{FF2B5EF4-FFF2-40B4-BE49-F238E27FC236}">
                <a16:creationId xmlns:a16="http://schemas.microsoft.com/office/drawing/2014/main" id="{C720378A-6A44-49C7-9B9C-BD18A0B8434F}"/>
              </a:ext>
            </a:extLst>
          </p:cNvPr>
          <p:cNvSpPr txBox="1"/>
          <p:nvPr/>
        </p:nvSpPr>
        <p:spPr>
          <a:xfrm>
            <a:off x="3175233" y="5990267"/>
            <a:ext cx="2042720" cy="461665"/>
          </a:xfrm>
          <a:prstGeom prst="rect">
            <a:avLst/>
          </a:prstGeom>
          <a:noFill/>
        </p:spPr>
        <p:txBody>
          <a:bodyPr wrap="square" rtlCol="0">
            <a:spAutoFit/>
          </a:bodyPr>
          <a:lstStyle/>
          <a:p>
            <a:r>
              <a:rPr lang="en-US" sz="2400" dirty="0"/>
              <a:t>$28,365.00</a:t>
            </a:r>
          </a:p>
        </p:txBody>
      </p:sp>
      <p:grpSp>
        <p:nvGrpSpPr>
          <p:cNvPr id="14" name="Group 13">
            <a:extLst>
              <a:ext uri="{FF2B5EF4-FFF2-40B4-BE49-F238E27FC236}">
                <a16:creationId xmlns:a16="http://schemas.microsoft.com/office/drawing/2014/main" id="{3B2768C5-337C-4D90-B86D-FE443477098C}"/>
              </a:ext>
            </a:extLst>
          </p:cNvPr>
          <p:cNvGrpSpPr/>
          <p:nvPr/>
        </p:nvGrpSpPr>
        <p:grpSpPr>
          <a:xfrm>
            <a:off x="6440172" y="5584199"/>
            <a:ext cx="4595194" cy="622968"/>
            <a:chOff x="6272830" y="5552987"/>
            <a:chExt cx="4595194" cy="622968"/>
          </a:xfrm>
        </p:grpSpPr>
        <p:sp>
          <p:nvSpPr>
            <p:cNvPr id="15" name="Freeform: Shape 14">
              <a:extLst>
                <a:ext uri="{FF2B5EF4-FFF2-40B4-BE49-F238E27FC236}">
                  <a16:creationId xmlns:a16="http://schemas.microsoft.com/office/drawing/2014/main" id="{B5932EAD-F5A4-44E5-8968-C738CDD55D10}"/>
                </a:ext>
              </a:extLst>
            </p:cNvPr>
            <p:cNvSpPr/>
            <p:nvPr/>
          </p:nvSpPr>
          <p:spPr>
            <a:xfrm>
              <a:off x="6272830" y="5552987"/>
              <a:ext cx="955935" cy="622968"/>
            </a:xfrm>
            <a:custGeom>
              <a:avLst/>
              <a:gdLst>
                <a:gd name="connsiteX0" fmla="*/ 56098 w 499274"/>
                <a:gd name="connsiteY0" fmla="*/ 196343 h 325369"/>
                <a:gd name="connsiteX1" fmla="*/ 50488 w 499274"/>
                <a:gd name="connsiteY1" fmla="*/ 168294 h 325369"/>
                <a:gd name="connsiteX2" fmla="*/ 61708 w 499274"/>
                <a:gd name="connsiteY2" fmla="*/ 0 h 325369"/>
                <a:gd name="connsiteX3" fmla="*/ 78537 w 499274"/>
                <a:gd name="connsiteY3" fmla="*/ 11219 h 325369"/>
                <a:gd name="connsiteX4" fmla="*/ 89757 w 499274"/>
                <a:gd name="connsiteY4" fmla="*/ 33658 h 325369"/>
                <a:gd name="connsiteX5" fmla="*/ 100977 w 499274"/>
                <a:gd name="connsiteY5" fmla="*/ 72927 h 325369"/>
                <a:gd name="connsiteX6" fmla="*/ 106586 w 499274"/>
                <a:gd name="connsiteY6" fmla="*/ 263661 h 325369"/>
                <a:gd name="connsiteX7" fmla="*/ 67318 w 499274"/>
                <a:gd name="connsiteY7" fmla="*/ 308539 h 325369"/>
                <a:gd name="connsiteX8" fmla="*/ 50488 w 499274"/>
                <a:gd name="connsiteY8" fmla="*/ 325369 h 325369"/>
                <a:gd name="connsiteX9" fmla="*/ 11220 w 499274"/>
                <a:gd name="connsiteY9" fmla="*/ 319759 h 325369"/>
                <a:gd name="connsiteX10" fmla="*/ 0 w 499274"/>
                <a:gd name="connsiteY10" fmla="*/ 286100 h 325369"/>
                <a:gd name="connsiteX11" fmla="*/ 5610 w 499274"/>
                <a:gd name="connsiteY11" fmla="*/ 258051 h 325369"/>
                <a:gd name="connsiteX12" fmla="*/ 39269 w 499274"/>
                <a:gd name="connsiteY12" fmla="*/ 241222 h 325369"/>
                <a:gd name="connsiteX13" fmla="*/ 89757 w 499274"/>
                <a:gd name="connsiteY13" fmla="*/ 201953 h 325369"/>
                <a:gd name="connsiteX14" fmla="*/ 123416 w 499274"/>
                <a:gd name="connsiteY14" fmla="*/ 185123 h 325369"/>
                <a:gd name="connsiteX15" fmla="*/ 145855 w 499274"/>
                <a:gd name="connsiteY15" fmla="*/ 145855 h 325369"/>
                <a:gd name="connsiteX16" fmla="*/ 162685 w 499274"/>
                <a:gd name="connsiteY16" fmla="*/ 134635 h 325369"/>
                <a:gd name="connsiteX17" fmla="*/ 140245 w 499274"/>
                <a:gd name="connsiteY17" fmla="*/ 140245 h 325369"/>
                <a:gd name="connsiteX18" fmla="*/ 129026 w 499274"/>
                <a:gd name="connsiteY18" fmla="*/ 157074 h 325369"/>
                <a:gd name="connsiteX19" fmla="*/ 157075 w 499274"/>
                <a:gd name="connsiteY19" fmla="*/ 218782 h 325369"/>
                <a:gd name="connsiteX20" fmla="*/ 173904 w 499274"/>
                <a:gd name="connsiteY20" fmla="*/ 213173 h 325369"/>
                <a:gd name="connsiteX21" fmla="*/ 173904 w 499274"/>
                <a:gd name="connsiteY21" fmla="*/ 157074 h 325369"/>
                <a:gd name="connsiteX22" fmla="*/ 190734 w 499274"/>
                <a:gd name="connsiteY22" fmla="*/ 151465 h 325369"/>
                <a:gd name="connsiteX23" fmla="*/ 213173 w 499274"/>
                <a:gd name="connsiteY23" fmla="*/ 106586 h 325369"/>
                <a:gd name="connsiteX24" fmla="*/ 224393 w 499274"/>
                <a:gd name="connsiteY24" fmla="*/ 89757 h 325369"/>
                <a:gd name="connsiteX25" fmla="*/ 230002 w 499274"/>
                <a:gd name="connsiteY25" fmla="*/ 72927 h 325369"/>
                <a:gd name="connsiteX26" fmla="*/ 224393 w 499274"/>
                <a:gd name="connsiteY26" fmla="*/ 28049 h 325369"/>
                <a:gd name="connsiteX27" fmla="*/ 218783 w 499274"/>
                <a:gd name="connsiteY27" fmla="*/ 230002 h 325369"/>
                <a:gd name="connsiteX28" fmla="*/ 207563 w 499274"/>
                <a:gd name="connsiteY28" fmla="*/ 190733 h 325369"/>
                <a:gd name="connsiteX29" fmla="*/ 218783 w 499274"/>
                <a:gd name="connsiteY29" fmla="*/ 134635 h 325369"/>
                <a:gd name="connsiteX30" fmla="*/ 235612 w 499274"/>
                <a:gd name="connsiteY30" fmla="*/ 112196 h 325369"/>
                <a:gd name="connsiteX31" fmla="*/ 246832 w 499274"/>
                <a:gd name="connsiteY31" fmla="*/ 95366 h 325369"/>
                <a:gd name="connsiteX32" fmla="*/ 263661 w 499274"/>
                <a:gd name="connsiteY32" fmla="*/ 84147 h 325369"/>
                <a:gd name="connsiteX33" fmla="*/ 269271 w 499274"/>
                <a:gd name="connsiteY33" fmla="*/ 100976 h 325369"/>
                <a:gd name="connsiteX34" fmla="*/ 274881 w 499274"/>
                <a:gd name="connsiteY34" fmla="*/ 196343 h 325369"/>
                <a:gd name="connsiteX35" fmla="*/ 297320 w 499274"/>
                <a:gd name="connsiteY35" fmla="*/ 201953 h 325369"/>
                <a:gd name="connsiteX36" fmla="*/ 308540 w 499274"/>
                <a:gd name="connsiteY36" fmla="*/ 185123 h 325369"/>
                <a:gd name="connsiteX37" fmla="*/ 314150 w 499274"/>
                <a:gd name="connsiteY37" fmla="*/ 129025 h 325369"/>
                <a:gd name="connsiteX38" fmla="*/ 319759 w 499274"/>
                <a:gd name="connsiteY38" fmla="*/ 112196 h 325369"/>
                <a:gd name="connsiteX39" fmla="*/ 336589 w 499274"/>
                <a:gd name="connsiteY39" fmla="*/ 117806 h 325369"/>
                <a:gd name="connsiteX40" fmla="*/ 347809 w 499274"/>
                <a:gd name="connsiteY40" fmla="*/ 151465 h 325369"/>
                <a:gd name="connsiteX41" fmla="*/ 353418 w 499274"/>
                <a:gd name="connsiteY41" fmla="*/ 123415 h 325369"/>
                <a:gd name="connsiteX42" fmla="*/ 359028 w 499274"/>
                <a:gd name="connsiteY42" fmla="*/ 100976 h 325369"/>
                <a:gd name="connsiteX43" fmla="*/ 375858 w 499274"/>
                <a:gd name="connsiteY43" fmla="*/ 95366 h 325369"/>
                <a:gd name="connsiteX44" fmla="*/ 387077 w 499274"/>
                <a:gd name="connsiteY44" fmla="*/ 129025 h 325369"/>
                <a:gd name="connsiteX45" fmla="*/ 392687 w 499274"/>
                <a:gd name="connsiteY45" fmla="*/ 145855 h 325369"/>
                <a:gd name="connsiteX46" fmla="*/ 415126 w 499274"/>
                <a:gd name="connsiteY46" fmla="*/ 218782 h 325369"/>
                <a:gd name="connsiteX47" fmla="*/ 431956 w 499274"/>
                <a:gd name="connsiteY47" fmla="*/ 230002 h 325369"/>
                <a:gd name="connsiteX48" fmla="*/ 448785 w 499274"/>
                <a:gd name="connsiteY48" fmla="*/ 235612 h 325369"/>
                <a:gd name="connsiteX49" fmla="*/ 471224 w 499274"/>
                <a:gd name="connsiteY49" fmla="*/ 230002 h 325369"/>
                <a:gd name="connsiteX50" fmla="*/ 499274 w 499274"/>
                <a:gd name="connsiteY50" fmla="*/ 207563 h 3253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Lst>
              <a:rect l="l" t="t" r="r" b="b"/>
              <a:pathLst>
                <a:path w="499274" h="325369">
                  <a:moveTo>
                    <a:pt x="56098" y="196343"/>
                  </a:moveTo>
                  <a:cubicBezTo>
                    <a:pt x="54228" y="186993"/>
                    <a:pt x="50488" y="177829"/>
                    <a:pt x="50488" y="168294"/>
                  </a:cubicBezTo>
                  <a:cubicBezTo>
                    <a:pt x="50488" y="38359"/>
                    <a:pt x="45233" y="65897"/>
                    <a:pt x="61708" y="0"/>
                  </a:cubicBezTo>
                  <a:cubicBezTo>
                    <a:pt x="67318" y="3740"/>
                    <a:pt x="74221" y="6040"/>
                    <a:pt x="78537" y="11219"/>
                  </a:cubicBezTo>
                  <a:cubicBezTo>
                    <a:pt x="83891" y="17643"/>
                    <a:pt x="86463" y="25972"/>
                    <a:pt x="89757" y="33658"/>
                  </a:cubicBezTo>
                  <a:cubicBezTo>
                    <a:pt x="94585" y="44924"/>
                    <a:pt x="98131" y="61542"/>
                    <a:pt x="100977" y="72927"/>
                  </a:cubicBezTo>
                  <a:cubicBezTo>
                    <a:pt x="109660" y="142398"/>
                    <a:pt x="121378" y="192658"/>
                    <a:pt x="106586" y="263661"/>
                  </a:cubicBezTo>
                  <a:cubicBezTo>
                    <a:pt x="99829" y="296096"/>
                    <a:pt x="85656" y="293257"/>
                    <a:pt x="67318" y="308539"/>
                  </a:cubicBezTo>
                  <a:cubicBezTo>
                    <a:pt x="61223" y="313618"/>
                    <a:pt x="56098" y="319759"/>
                    <a:pt x="50488" y="325369"/>
                  </a:cubicBezTo>
                  <a:cubicBezTo>
                    <a:pt x="37399" y="323499"/>
                    <a:pt x="21657" y="327877"/>
                    <a:pt x="11220" y="319759"/>
                  </a:cubicBezTo>
                  <a:cubicBezTo>
                    <a:pt x="1885" y="312498"/>
                    <a:pt x="0" y="286100"/>
                    <a:pt x="0" y="286100"/>
                  </a:cubicBezTo>
                  <a:cubicBezTo>
                    <a:pt x="1870" y="276750"/>
                    <a:pt x="879" y="266330"/>
                    <a:pt x="5610" y="258051"/>
                  </a:cubicBezTo>
                  <a:cubicBezTo>
                    <a:pt x="10729" y="249093"/>
                    <a:pt x="30629" y="244101"/>
                    <a:pt x="39269" y="241222"/>
                  </a:cubicBezTo>
                  <a:cubicBezTo>
                    <a:pt x="53791" y="226699"/>
                    <a:pt x="69624" y="208664"/>
                    <a:pt x="89757" y="201953"/>
                  </a:cubicBezTo>
                  <a:cubicBezTo>
                    <a:pt x="112982" y="194211"/>
                    <a:pt x="101666" y="199623"/>
                    <a:pt x="123416" y="185123"/>
                  </a:cubicBezTo>
                  <a:cubicBezTo>
                    <a:pt x="127815" y="176326"/>
                    <a:pt x="137928" y="153782"/>
                    <a:pt x="145855" y="145855"/>
                  </a:cubicBezTo>
                  <a:cubicBezTo>
                    <a:pt x="150623" y="141087"/>
                    <a:pt x="167453" y="139403"/>
                    <a:pt x="162685" y="134635"/>
                  </a:cubicBezTo>
                  <a:cubicBezTo>
                    <a:pt x="157233" y="129183"/>
                    <a:pt x="147725" y="138375"/>
                    <a:pt x="140245" y="140245"/>
                  </a:cubicBezTo>
                  <a:cubicBezTo>
                    <a:pt x="136505" y="145855"/>
                    <a:pt x="129026" y="150332"/>
                    <a:pt x="129026" y="157074"/>
                  </a:cubicBezTo>
                  <a:cubicBezTo>
                    <a:pt x="129026" y="205691"/>
                    <a:pt x="130859" y="201306"/>
                    <a:pt x="157075" y="218782"/>
                  </a:cubicBezTo>
                  <a:cubicBezTo>
                    <a:pt x="162685" y="216912"/>
                    <a:pt x="169723" y="217354"/>
                    <a:pt x="173904" y="213173"/>
                  </a:cubicBezTo>
                  <a:cubicBezTo>
                    <a:pt x="186143" y="200934"/>
                    <a:pt x="174877" y="163883"/>
                    <a:pt x="173904" y="157074"/>
                  </a:cubicBezTo>
                  <a:cubicBezTo>
                    <a:pt x="179514" y="155204"/>
                    <a:pt x="187104" y="156133"/>
                    <a:pt x="190734" y="151465"/>
                  </a:cubicBezTo>
                  <a:cubicBezTo>
                    <a:pt x="201002" y="138263"/>
                    <a:pt x="203895" y="120502"/>
                    <a:pt x="213173" y="106586"/>
                  </a:cubicBezTo>
                  <a:lnTo>
                    <a:pt x="224393" y="89757"/>
                  </a:lnTo>
                  <a:cubicBezTo>
                    <a:pt x="226263" y="84147"/>
                    <a:pt x="230002" y="78840"/>
                    <a:pt x="230002" y="72927"/>
                  </a:cubicBezTo>
                  <a:cubicBezTo>
                    <a:pt x="230002" y="57851"/>
                    <a:pt x="225467" y="13012"/>
                    <a:pt x="224393" y="28049"/>
                  </a:cubicBezTo>
                  <a:cubicBezTo>
                    <a:pt x="219595" y="95222"/>
                    <a:pt x="220653" y="162684"/>
                    <a:pt x="218783" y="230002"/>
                  </a:cubicBezTo>
                  <a:cubicBezTo>
                    <a:pt x="216137" y="222065"/>
                    <a:pt x="207563" y="197778"/>
                    <a:pt x="207563" y="190733"/>
                  </a:cubicBezTo>
                  <a:cubicBezTo>
                    <a:pt x="207563" y="187915"/>
                    <a:pt x="215076" y="142049"/>
                    <a:pt x="218783" y="134635"/>
                  </a:cubicBezTo>
                  <a:cubicBezTo>
                    <a:pt x="222964" y="126273"/>
                    <a:pt x="230178" y="119804"/>
                    <a:pt x="235612" y="112196"/>
                  </a:cubicBezTo>
                  <a:cubicBezTo>
                    <a:pt x="239531" y="106709"/>
                    <a:pt x="242064" y="100134"/>
                    <a:pt x="246832" y="95366"/>
                  </a:cubicBezTo>
                  <a:cubicBezTo>
                    <a:pt x="251599" y="90599"/>
                    <a:pt x="258051" y="87887"/>
                    <a:pt x="263661" y="84147"/>
                  </a:cubicBezTo>
                  <a:cubicBezTo>
                    <a:pt x="265531" y="89757"/>
                    <a:pt x="268683" y="95092"/>
                    <a:pt x="269271" y="100976"/>
                  </a:cubicBezTo>
                  <a:cubicBezTo>
                    <a:pt x="272440" y="132662"/>
                    <a:pt x="266358" y="165661"/>
                    <a:pt x="274881" y="196343"/>
                  </a:cubicBezTo>
                  <a:cubicBezTo>
                    <a:pt x="276944" y="203772"/>
                    <a:pt x="289840" y="200083"/>
                    <a:pt x="297320" y="201953"/>
                  </a:cubicBezTo>
                  <a:cubicBezTo>
                    <a:pt x="301060" y="196343"/>
                    <a:pt x="307024" y="191693"/>
                    <a:pt x="308540" y="185123"/>
                  </a:cubicBezTo>
                  <a:cubicBezTo>
                    <a:pt x="312766" y="166812"/>
                    <a:pt x="311293" y="147599"/>
                    <a:pt x="314150" y="129025"/>
                  </a:cubicBezTo>
                  <a:cubicBezTo>
                    <a:pt x="315049" y="123181"/>
                    <a:pt x="317889" y="117806"/>
                    <a:pt x="319759" y="112196"/>
                  </a:cubicBezTo>
                  <a:cubicBezTo>
                    <a:pt x="325369" y="114066"/>
                    <a:pt x="333152" y="112994"/>
                    <a:pt x="336589" y="117806"/>
                  </a:cubicBezTo>
                  <a:cubicBezTo>
                    <a:pt x="343463" y="127430"/>
                    <a:pt x="347809" y="151465"/>
                    <a:pt x="347809" y="151465"/>
                  </a:cubicBezTo>
                  <a:cubicBezTo>
                    <a:pt x="349679" y="142115"/>
                    <a:pt x="351350" y="132723"/>
                    <a:pt x="353418" y="123415"/>
                  </a:cubicBezTo>
                  <a:cubicBezTo>
                    <a:pt x="355090" y="115889"/>
                    <a:pt x="354212" y="106996"/>
                    <a:pt x="359028" y="100976"/>
                  </a:cubicBezTo>
                  <a:cubicBezTo>
                    <a:pt x="362722" y="96358"/>
                    <a:pt x="370248" y="97236"/>
                    <a:pt x="375858" y="95366"/>
                  </a:cubicBezTo>
                  <a:lnTo>
                    <a:pt x="387077" y="129025"/>
                  </a:lnTo>
                  <a:lnTo>
                    <a:pt x="392687" y="145855"/>
                  </a:lnTo>
                  <a:cubicBezTo>
                    <a:pt x="396085" y="169642"/>
                    <a:pt x="396377" y="200033"/>
                    <a:pt x="415126" y="218782"/>
                  </a:cubicBezTo>
                  <a:cubicBezTo>
                    <a:pt x="419894" y="223550"/>
                    <a:pt x="425925" y="226987"/>
                    <a:pt x="431956" y="230002"/>
                  </a:cubicBezTo>
                  <a:cubicBezTo>
                    <a:pt x="437245" y="232647"/>
                    <a:pt x="443175" y="233742"/>
                    <a:pt x="448785" y="235612"/>
                  </a:cubicBezTo>
                  <a:cubicBezTo>
                    <a:pt x="456265" y="233742"/>
                    <a:pt x="464138" y="233039"/>
                    <a:pt x="471224" y="230002"/>
                  </a:cubicBezTo>
                  <a:cubicBezTo>
                    <a:pt x="483607" y="224695"/>
                    <a:pt x="490226" y="216610"/>
                    <a:pt x="499274" y="207563"/>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6" name="Freeform: Shape 15">
              <a:extLst>
                <a:ext uri="{FF2B5EF4-FFF2-40B4-BE49-F238E27FC236}">
                  <a16:creationId xmlns:a16="http://schemas.microsoft.com/office/drawing/2014/main" id="{79C2BF70-0DDC-46BD-A139-43D6AE871F42}"/>
                </a:ext>
              </a:extLst>
            </p:cNvPr>
            <p:cNvSpPr/>
            <p:nvPr/>
          </p:nvSpPr>
          <p:spPr>
            <a:xfrm>
              <a:off x="7482481" y="5552987"/>
              <a:ext cx="367852" cy="483338"/>
            </a:xfrm>
            <a:custGeom>
              <a:avLst/>
              <a:gdLst>
                <a:gd name="connsiteX0" fmla="*/ 57489 w 192125"/>
                <a:gd name="connsiteY0" fmla="*/ 44879 h 252442"/>
                <a:gd name="connsiteX1" fmla="*/ 57489 w 192125"/>
                <a:gd name="connsiteY1" fmla="*/ 213173 h 252442"/>
                <a:gd name="connsiteX2" fmla="*/ 40660 w 192125"/>
                <a:gd name="connsiteY2" fmla="*/ 246832 h 252442"/>
                <a:gd name="connsiteX3" fmla="*/ 23830 w 192125"/>
                <a:gd name="connsiteY3" fmla="*/ 252442 h 252442"/>
                <a:gd name="connsiteX4" fmla="*/ 1391 w 192125"/>
                <a:gd name="connsiteY4" fmla="*/ 230003 h 252442"/>
                <a:gd name="connsiteX5" fmla="*/ 18221 w 192125"/>
                <a:gd name="connsiteY5" fmla="*/ 218783 h 252442"/>
                <a:gd name="connsiteX6" fmla="*/ 68709 w 192125"/>
                <a:gd name="connsiteY6" fmla="*/ 224393 h 252442"/>
                <a:gd name="connsiteX7" fmla="*/ 102368 w 192125"/>
                <a:gd name="connsiteY7" fmla="*/ 235613 h 252442"/>
                <a:gd name="connsiteX8" fmla="*/ 136027 w 192125"/>
                <a:gd name="connsiteY8" fmla="*/ 230003 h 252442"/>
                <a:gd name="connsiteX9" fmla="*/ 141637 w 192125"/>
                <a:gd name="connsiteY9" fmla="*/ 196344 h 252442"/>
                <a:gd name="connsiteX10" fmla="*/ 136027 w 192125"/>
                <a:gd name="connsiteY10" fmla="*/ 33659 h 252442"/>
                <a:gd name="connsiteX11" fmla="*/ 124807 w 192125"/>
                <a:gd name="connsiteY11" fmla="*/ 16830 h 252442"/>
                <a:gd name="connsiteX12" fmla="*/ 107978 w 192125"/>
                <a:gd name="connsiteY12" fmla="*/ 5610 h 252442"/>
                <a:gd name="connsiteX13" fmla="*/ 91148 w 192125"/>
                <a:gd name="connsiteY13" fmla="*/ 0 h 252442"/>
                <a:gd name="connsiteX14" fmla="*/ 57489 w 192125"/>
                <a:gd name="connsiteY14" fmla="*/ 5610 h 252442"/>
                <a:gd name="connsiteX15" fmla="*/ 51880 w 192125"/>
                <a:gd name="connsiteY15" fmla="*/ 50489 h 252442"/>
                <a:gd name="connsiteX16" fmla="*/ 68709 w 192125"/>
                <a:gd name="connsiteY16" fmla="*/ 61708 h 252442"/>
                <a:gd name="connsiteX17" fmla="*/ 113588 w 192125"/>
                <a:gd name="connsiteY17" fmla="*/ 72928 h 252442"/>
                <a:gd name="connsiteX18" fmla="*/ 169686 w 192125"/>
                <a:gd name="connsiteY18" fmla="*/ 61708 h 252442"/>
                <a:gd name="connsiteX19" fmla="*/ 186515 w 192125"/>
                <a:gd name="connsiteY19" fmla="*/ 44879 h 252442"/>
                <a:gd name="connsiteX20" fmla="*/ 192125 w 192125"/>
                <a:gd name="connsiteY20" fmla="*/ 28049 h 2524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92125" h="252442">
                  <a:moveTo>
                    <a:pt x="57489" y="44879"/>
                  </a:moveTo>
                  <a:cubicBezTo>
                    <a:pt x="63099" y="129031"/>
                    <a:pt x="66839" y="129021"/>
                    <a:pt x="57489" y="213173"/>
                  </a:cubicBezTo>
                  <a:cubicBezTo>
                    <a:pt x="56497" y="222098"/>
                    <a:pt x="47465" y="241388"/>
                    <a:pt x="40660" y="246832"/>
                  </a:cubicBezTo>
                  <a:cubicBezTo>
                    <a:pt x="36042" y="250526"/>
                    <a:pt x="29440" y="250572"/>
                    <a:pt x="23830" y="252442"/>
                  </a:cubicBezTo>
                  <a:cubicBezTo>
                    <a:pt x="15911" y="249802"/>
                    <a:pt x="-5649" y="247601"/>
                    <a:pt x="1391" y="230003"/>
                  </a:cubicBezTo>
                  <a:cubicBezTo>
                    <a:pt x="3895" y="223743"/>
                    <a:pt x="12611" y="222523"/>
                    <a:pt x="18221" y="218783"/>
                  </a:cubicBezTo>
                  <a:cubicBezTo>
                    <a:pt x="35050" y="220653"/>
                    <a:pt x="52105" y="221072"/>
                    <a:pt x="68709" y="224393"/>
                  </a:cubicBezTo>
                  <a:cubicBezTo>
                    <a:pt x="80306" y="226712"/>
                    <a:pt x="102368" y="235613"/>
                    <a:pt x="102368" y="235613"/>
                  </a:cubicBezTo>
                  <a:cubicBezTo>
                    <a:pt x="113588" y="233743"/>
                    <a:pt x="127984" y="238046"/>
                    <a:pt x="136027" y="230003"/>
                  </a:cubicBezTo>
                  <a:cubicBezTo>
                    <a:pt x="144070" y="221960"/>
                    <a:pt x="141637" y="207718"/>
                    <a:pt x="141637" y="196344"/>
                  </a:cubicBezTo>
                  <a:cubicBezTo>
                    <a:pt x="141637" y="142083"/>
                    <a:pt x="141092" y="87683"/>
                    <a:pt x="136027" y="33659"/>
                  </a:cubicBezTo>
                  <a:cubicBezTo>
                    <a:pt x="135398" y="26946"/>
                    <a:pt x="129574" y="21597"/>
                    <a:pt x="124807" y="16830"/>
                  </a:cubicBezTo>
                  <a:cubicBezTo>
                    <a:pt x="120040" y="12063"/>
                    <a:pt x="114008" y="8625"/>
                    <a:pt x="107978" y="5610"/>
                  </a:cubicBezTo>
                  <a:cubicBezTo>
                    <a:pt x="102689" y="2965"/>
                    <a:pt x="96758" y="1870"/>
                    <a:pt x="91148" y="0"/>
                  </a:cubicBezTo>
                  <a:cubicBezTo>
                    <a:pt x="79928" y="1870"/>
                    <a:pt x="67663" y="523"/>
                    <a:pt x="57489" y="5610"/>
                  </a:cubicBezTo>
                  <a:cubicBezTo>
                    <a:pt x="40724" y="13993"/>
                    <a:pt x="45312" y="38995"/>
                    <a:pt x="51880" y="50489"/>
                  </a:cubicBezTo>
                  <a:cubicBezTo>
                    <a:pt x="55225" y="56343"/>
                    <a:pt x="62373" y="59404"/>
                    <a:pt x="68709" y="61708"/>
                  </a:cubicBezTo>
                  <a:cubicBezTo>
                    <a:pt x="83201" y="66978"/>
                    <a:pt x="113588" y="72928"/>
                    <a:pt x="113588" y="72928"/>
                  </a:cubicBezTo>
                  <a:cubicBezTo>
                    <a:pt x="116915" y="72453"/>
                    <a:pt x="159005" y="68829"/>
                    <a:pt x="169686" y="61708"/>
                  </a:cubicBezTo>
                  <a:cubicBezTo>
                    <a:pt x="176287" y="57307"/>
                    <a:pt x="180905" y="50489"/>
                    <a:pt x="186515" y="44879"/>
                  </a:cubicBezTo>
                  <a:lnTo>
                    <a:pt x="192125" y="28049"/>
                  </a:ln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7" name="Freeform: Shape 16">
              <a:extLst>
                <a:ext uri="{FF2B5EF4-FFF2-40B4-BE49-F238E27FC236}">
                  <a16:creationId xmlns:a16="http://schemas.microsoft.com/office/drawing/2014/main" id="{58DC5FAC-BFFB-42AE-B232-38667A7113EA}"/>
                </a:ext>
              </a:extLst>
            </p:cNvPr>
            <p:cNvSpPr/>
            <p:nvPr/>
          </p:nvSpPr>
          <p:spPr>
            <a:xfrm>
              <a:off x="7764490" y="5853731"/>
              <a:ext cx="483283" cy="176695"/>
            </a:xfrm>
            <a:custGeom>
              <a:avLst/>
              <a:gdLst>
                <a:gd name="connsiteX0" fmla="*/ 0 w 252413"/>
                <a:gd name="connsiteY0" fmla="*/ 63711 h 92286"/>
                <a:gd name="connsiteX1" fmla="*/ 33338 w 252413"/>
                <a:gd name="connsiteY1" fmla="*/ 49424 h 92286"/>
                <a:gd name="connsiteX2" fmla="*/ 47625 w 252413"/>
                <a:gd name="connsiteY2" fmla="*/ 44661 h 92286"/>
                <a:gd name="connsiteX3" fmla="*/ 57150 w 252413"/>
                <a:gd name="connsiteY3" fmla="*/ 16086 h 92286"/>
                <a:gd name="connsiteX4" fmla="*/ 52388 w 252413"/>
                <a:gd name="connsiteY4" fmla="*/ 30374 h 92286"/>
                <a:gd name="connsiteX5" fmla="*/ 47625 w 252413"/>
                <a:gd name="connsiteY5" fmla="*/ 44661 h 92286"/>
                <a:gd name="connsiteX6" fmla="*/ 52388 w 252413"/>
                <a:gd name="connsiteY6" fmla="*/ 77999 h 92286"/>
                <a:gd name="connsiteX7" fmla="*/ 80963 w 252413"/>
                <a:gd name="connsiteY7" fmla="*/ 92286 h 92286"/>
                <a:gd name="connsiteX8" fmla="*/ 114300 w 252413"/>
                <a:gd name="connsiteY8" fmla="*/ 68474 h 92286"/>
                <a:gd name="connsiteX9" fmla="*/ 100013 w 252413"/>
                <a:gd name="connsiteY9" fmla="*/ 25611 h 92286"/>
                <a:gd name="connsiteX10" fmla="*/ 42863 w 252413"/>
                <a:gd name="connsiteY10" fmla="*/ 30374 h 92286"/>
                <a:gd name="connsiteX11" fmla="*/ 57150 w 252413"/>
                <a:gd name="connsiteY11" fmla="*/ 35136 h 92286"/>
                <a:gd name="connsiteX12" fmla="*/ 80963 w 252413"/>
                <a:gd name="connsiteY12" fmla="*/ 39899 h 92286"/>
                <a:gd name="connsiteX13" fmla="*/ 176213 w 252413"/>
                <a:gd name="connsiteY13" fmla="*/ 35136 h 92286"/>
                <a:gd name="connsiteX14" fmla="*/ 190500 w 252413"/>
                <a:gd name="connsiteY14" fmla="*/ 30374 h 92286"/>
                <a:gd name="connsiteX15" fmla="*/ 185738 w 252413"/>
                <a:gd name="connsiteY15" fmla="*/ 1799 h 92286"/>
                <a:gd name="connsiteX16" fmla="*/ 138113 w 252413"/>
                <a:gd name="connsiteY16" fmla="*/ 6561 h 92286"/>
                <a:gd name="connsiteX17" fmla="*/ 142875 w 252413"/>
                <a:gd name="connsiteY17" fmla="*/ 54186 h 92286"/>
                <a:gd name="connsiteX18" fmla="*/ 147638 w 252413"/>
                <a:gd name="connsiteY18" fmla="*/ 68474 h 92286"/>
                <a:gd name="connsiteX19" fmla="*/ 190500 w 252413"/>
                <a:gd name="connsiteY19" fmla="*/ 92286 h 92286"/>
                <a:gd name="connsiteX20" fmla="*/ 223838 w 252413"/>
                <a:gd name="connsiteY20" fmla="*/ 87524 h 92286"/>
                <a:gd name="connsiteX21" fmla="*/ 242888 w 252413"/>
                <a:gd name="connsiteY21" fmla="*/ 63711 h 92286"/>
                <a:gd name="connsiteX22" fmla="*/ 252413 w 252413"/>
                <a:gd name="connsiteY22" fmla="*/ 54186 h 922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52413" h="92286">
                  <a:moveTo>
                    <a:pt x="0" y="63711"/>
                  </a:moveTo>
                  <a:cubicBezTo>
                    <a:pt x="11113" y="58949"/>
                    <a:pt x="22113" y="53914"/>
                    <a:pt x="33338" y="49424"/>
                  </a:cubicBezTo>
                  <a:cubicBezTo>
                    <a:pt x="37999" y="47560"/>
                    <a:pt x="44707" y="48746"/>
                    <a:pt x="47625" y="44661"/>
                  </a:cubicBezTo>
                  <a:cubicBezTo>
                    <a:pt x="53461" y="36491"/>
                    <a:pt x="53975" y="25611"/>
                    <a:pt x="57150" y="16086"/>
                  </a:cubicBezTo>
                  <a:lnTo>
                    <a:pt x="52388" y="30374"/>
                  </a:lnTo>
                  <a:lnTo>
                    <a:pt x="47625" y="44661"/>
                  </a:lnTo>
                  <a:cubicBezTo>
                    <a:pt x="49213" y="55774"/>
                    <a:pt x="47829" y="67741"/>
                    <a:pt x="52388" y="77999"/>
                  </a:cubicBezTo>
                  <a:cubicBezTo>
                    <a:pt x="55600" y="85225"/>
                    <a:pt x="74623" y="90173"/>
                    <a:pt x="80963" y="92286"/>
                  </a:cubicBezTo>
                  <a:cubicBezTo>
                    <a:pt x="91742" y="88693"/>
                    <a:pt x="117642" y="88526"/>
                    <a:pt x="114300" y="68474"/>
                  </a:cubicBezTo>
                  <a:cubicBezTo>
                    <a:pt x="111824" y="53618"/>
                    <a:pt x="100013" y="25611"/>
                    <a:pt x="100013" y="25611"/>
                  </a:cubicBezTo>
                  <a:cubicBezTo>
                    <a:pt x="80963" y="27199"/>
                    <a:pt x="61524" y="26227"/>
                    <a:pt x="42863" y="30374"/>
                  </a:cubicBezTo>
                  <a:cubicBezTo>
                    <a:pt x="37963" y="31463"/>
                    <a:pt x="52280" y="33918"/>
                    <a:pt x="57150" y="35136"/>
                  </a:cubicBezTo>
                  <a:cubicBezTo>
                    <a:pt x="65003" y="37099"/>
                    <a:pt x="73025" y="38311"/>
                    <a:pt x="80963" y="39899"/>
                  </a:cubicBezTo>
                  <a:cubicBezTo>
                    <a:pt x="112713" y="38311"/>
                    <a:pt x="144543" y="37890"/>
                    <a:pt x="176213" y="35136"/>
                  </a:cubicBezTo>
                  <a:cubicBezTo>
                    <a:pt x="181214" y="34701"/>
                    <a:pt x="189121" y="35201"/>
                    <a:pt x="190500" y="30374"/>
                  </a:cubicBezTo>
                  <a:cubicBezTo>
                    <a:pt x="193153" y="21089"/>
                    <a:pt x="187325" y="11324"/>
                    <a:pt x="185738" y="1799"/>
                  </a:cubicBezTo>
                  <a:cubicBezTo>
                    <a:pt x="169863" y="3386"/>
                    <a:pt x="148216" y="-5787"/>
                    <a:pt x="138113" y="6561"/>
                  </a:cubicBezTo>
                  <a:cubicBezTo>
                    <a:pt x="128010" y="18909"/>
                    <a:pt x="140449" y="38417"/>
                    <a:pt x="142875" y="54186"/>
                  </a:cubicBezTo>
                  <a:cubicBezTo>
                    <a:pt x="143638" y="59148"/>
                    <a:pt x="144088" y="64924"/>
                    <a:pt x="147638" y="68474"/>
                  </a:cubicBezTo>
                  <a:cubicBezTo>
                    <a:pt x="164014" y="84850"/>
                    <a:pt x="172534" y="86298"/>
                    <a:pt x="190500" y="92286"/>
                  </a:cubicBezTo>
                  <a:cubicBezTo>
                    <a:pt x="201613" y="90699"/>
                    <a:pt x="213086" y="90750"/>
                    <a:pt x="223838" y="87524"/>
                  </a:cubicBezTo>
                  <a:cubicBezTo>
                    <a:pt x="244658" y="81278"/>
                    <a:pt x="234248" y="78110"/>
                    <a:pt x="242888" y="63711"/>
                  </a:cubicBezTo>
                  <a:cubicBezTo>
                    <a:pt x="245198" y="59861"/>
                    <a:pt x="249238" y="57361"/>
                    <a:pt x="252413" y="54186"/>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8" name="TextBox 17">
              <a:extLst>
                <a:ext uri="{FF2B5EF4-FFF2-40B4-BE49-F238E27FC236}">
                  <a16:creationId xmlns:a16="http://schemas.microsoft.com/office/drawing/2014/main" id="{59A32C3F-540C-4361-BABE-3350DEC66DAD}"/>
                </a:ext>
              </a:extLst>
            </p:cNvPr>
            <p:cNvSpPr txBox="1"/>
            <p:nvPr/>
          </p:nvSpPr>
          <p:spPr>
            <a:xfrm>
              <a:off x="9659767" y="5661094"/>
              <a:ext cx="1208257" cy="369332"/>
            </a:xfrm>
            <a:prstGeom prst="rect">
              <a:avLst/>
            </a:prstGeom>
            <a:noFill/>
          </p:spPr>
          <p:txBody>
            <a:bodyPr wrap="square" rtlCol="0">
              <a:spAutoFit/>
            </a:bodyPr>
            <a:lstStyle/>
            <a:p>
              <a:r>
                <a:rPr lang="en-US" dirty="0">
                  <a:latin typeface="Arial" panose="020B0604020202020204" pitchFamily="34" charset="0"/>
                  <a:cs typeface="Arial" panose="020B0604020202020204" pitchFamily="34" charset="0"/>
                </a:rPr>
                <a:t>5/1/2021</a:t>
              </a:r>
              <a:endParaRPr lang="en-US" sz="1200" dirty="0">
                <a:latin typeface="Arial" panose="020B0604020202020204" pitchFamily="34" charset="0"/>
                <a:cs typeface="Arial" panose="020B0604020202020204" pitchFamily="34" charset="0"/>
              </a:endParaRPr>
            </a:p>
          </p:txBody>
        </p:sp>
      </p:grpSp>
      <p:sp>
        <p:nvSpPr>
          <p:cNvPr id="19" name="Oval 18">
            <a:extLst>
              <a:ext uri="{FF2B5EF4-FFF2-40B4-BE49-F238E27FC236}">
                <a16:creationId xmlns:a16="http://schemas.microsoft.com/office/drawing/2014/main" id="{7DB88BDD-4CB3-4059-B911-9E7BC3564B12}"/>
              </a:ext>
            </a:extLst>
          </p:cNvPr>
          <p:cNvSpPr/>
          <p:nvPr/>
        </p:nvSpPr>
        <p:spPr>
          <a:xfrm>
            <a:off x="676275" y="5150679"/>
            <a:ext cx="4483848" cy="654788"/>
          </a:xfrm>
          <a:prstGeom prst="ellipse">
            <a:avLst/>
          </a:prstGeom>
          <a:solidFill>
            <a:srgbClr val="FFFF00">
              <a:alpha val="29020"/>
            </a:srgbClr>
          </a:solid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chemeClr val="tx1"/>
              </a:solidFill>
              <a:effectLst/>
              <a:uLnTx/>
              <a:uFillTx/>
              <a:latin typeface="Candara"/>
              <a:ea typeface="+mn-ea"/>
              <a:cs typeface="+mn-cs"/>
            </a:endParaRPr>
          </a:p>
        </p:txBody>
      </p:sp>
    </p:spTree>
    <p:extLst>
      <p:ext uri="{BB962C8B-B14F-4D97-AF65-F5344CB8AC3E}">
        <p14:creationId xmlns:p14="http://schemas.microsoft.com/office/powerpoint/2010/main" val="18137796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
            <a:extLst>
              <a:ext uri="{FF2B5EF4-FFF2-40B4-BE49-F238E27FC236}">
                <a16:creationId xmlns:a16="http://schemas.microsoft.com/office/drawing/2014/main" id="{F30640A1-A2CD-45D1-8FB0-52B6DC752A59}"/>
              </a:ext>
            </a:extLst>
          </p:cNvPr>
          <p:cNvSpPr txBox="1">
            <a:spLocks/>
          </p:cNvSpPr>
          <p:nvPr/>
        </p:nvSpPr>
        <p:spPr>
          <a:xfrm>
            <a:off x="4267200" y="1"/>
            <a:ext cx="7924800" cy="4572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2600" b="1" kern="1200">
                <a:solidFill>
                  <a:schemeClr val="tx1"/>
                </a:solidFill>
                <a:latin typeface="+mj-lt"/>
                <a:ea typeface="+mj-ea"/>
                <a:cs typeface="+mj-cs"/>
              </a:defRPr>
            </a:lvl1pPr>
          </a:lstStyle>
          <a:p>
            <a:r>
              <a:rPr lang="en-US" dirty="0"/>
              <a:t>Check that App is Filled Out Correctly</a:t>
            </a:r>
          </a:p>
        </p:txBody>
      </p:sp>
      <p:sp>
        <p:nvSpPr>
          <p:cNvPr id="14" name="Content Placeholder 2">
            <a:extLst>
              <a:ext uri="{FF2B5EF4-FFF2-40B4-BE49-F238E27FC236}">
                <a16:creationId xmlns:a16="http://schemas.microsoft.com/office/drawing/2014/main" id="{3B7075A3-14E5-404E-AFB7-4B4D78E50963}"/>
              </a:ext>
            </a:extLst>
          </p:cNvPr>
          <p:cNvSpPr txBox="1">
            <a:spLocks/>
          </p:cNvSpPr>
          <p:nvPr/>
        </p:nvSpPr>
        <p:spPr>
          <a:xfrm>
            <a:off x="8379592" y="565792"/>
            <a:ext cx="3709849" cy="6015761"/>
          </a:xfrm>
          <a:prstGeom prst="rect">
            <a:avLst/>
          </a:prstGeom>
        </p:spPr>
        <p:txBody>
          <a:bodyPr vert="horz" lIns="91440" tIns="45720" rIns="91440" bIns="45720" rtlCol="0">
            <a:normAutofit lnSpcReduction="10000"/>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36900" indent="0" algn="ctr">
              <a:buNone/>
            </a:pPr>
            <a:r>
              <a:rPr lang="en-US" dirty="0"/>
              <a:t>The PDF grant application on the Center’s website does the math for you!</a:t>
            </a:r>
          </a:p>
          <a:p>
            <a:pPr marL="36900" indent="0" algn="ctr">
              <a:buNone/>
            </a:pPr>
            <a:endParaRPr lang="en-US" dirty="0"/>
          </a:p>
          <a:p>
            <a:pPr marL="36900" indent="0" algn="ctr">
              <a:buNone/>
            </a:pPr>
            <a:r>
              <a:rPr lang="en-US" dirty="0">
                <a:hlinkClick r:id="rId3"/>
              </a:rPr>
              <a:t>https://dirtandgravel.psu.edu/pa-program-resources/program-specific-resources/blank-forms/</a:t>
            </a:r>
            <a:r>
              <a:rPr lang="en-US" dirty="0"/>
              <a:t> </a:t>
            </a:r>
          </a:p>
          <a:p>
            <a:endParaRPr lang="en-US" sz="2400" dirty="0"/>
          </a:p>
          <a:p>
            <a:endParaRPr lang="en-US" dirty="0"/>
          </a:p>
        </p:txBody>
      </p:sp>
      <p:pic>
        <p:nvPicPr>
          <p:cNvPr id="2" name="Picture 1">
            <a:extLst>
              <a:ext uri="{FF2B5EF4-FFF2-40B4-BE49-F238E27FC236}">
                <a16:creationId xmlns:a16="http://schemas.microsoft.com/office/drawing/2014/main" id="{68327338-C677-4CF0-811F-4767EAFF94EB}"/>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85212" y="621000"/>
            <a:ext cx="8044388" cy="5960553"/>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6" name="Title 1">
            <a:extLst>
              <a:ext uri="{FF2B5EF4-FFF2-40B4-BE49-F238E27FC236}">
                <a16:creationId xmlns:a16="http://schemas.microsoft.com/office/drawing/2014/main" id="{87B3664A-BD0D-4D49-9DED-7BFBDE2ADAE6}"/>
              </a:ext>
            </a:extLst>
          </p:cNvPr>
          <p:cNvSpPr txBox="1">
            <a:spLocks/>
          </p:cNvSpPr>
          <p:nvPr/>
        </p:nvSpPr>
        <p:spPr>
          <a:xfrm>
            <a:off x="252548" y="8390"/>
            <a:ext cx="3547292" cy="4572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2600" b="1" kern="1200">
                <a:solidFill>
                  <a:schemeClr val="tx1"/>
                </a:solidFill>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2000" b="1" i="0" u="none" strike="noStrike" kern="1200" cap="none" spc="0" normalizeH="0" baseline="0" noProof="0" dirty="0">
                <a:ln>
                  <a:noFill/>
                </a:ln>
                <a:solidFill>
                  <a:srgbClr val="FFFFCC"/>
                </a:solidFill>
                <a:effectLst/>
                <a:uLnTx/>
                <a:uFillTx/>
                <a:latin typeface="Calibri"/>
                <a:ea typeface="+mj-ea"/>
                <a:cs typeface="+mj-cs"/>
              </a:rPr>
              <a:t>Reviewing Grant Applications</a:t>
            </a:r>
          </a:p>
        </p:txBody>
      </p:sp>
    </p:spTree>
    <p:extLst>
      <p:ext uri="{BB962C8B-B14F-4D97-AF65-F5344CB8AC3E}">
        <p14:creationId xmlns:p14="http://schemas.microsoft.com/office/powerpoint/2010/main" val="3060686668"/>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
            <a:extLst>
              <a:ext uri="{FF2B5EF4-FFF2-40B4-BE49-F238E27FC236}">
                <a16:creationId xmlns:a16="http://schemas.microsoft.com/office/drawing/2014/main" id="{F30640A1-A2CD-45D1-8FB0-52B6DC752A59}"/>
              </a:ext>
            </a:extLst>
          </p:cNvPr>
          <p:cNvSpPr txBox="1">
            <a:spLocks/>
          </p:cNvSpPr>
          <p:nvPr/>
        </p:nvSpPr>
        <p:spPr>
          <a:xfrm>
            <a:off x="4267200" y="1"/>
            <a:ext cx="7924800" cy="4572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2600" b="1" kern="1200">
                <a:solidFill>
                  <a:schemeClr val="tx1"/>
                </a:solidFill>
                <a:latin typeface="+mj-lt"/>
                <a:ea typeface="+mj-ea"/>
                <a:cs typeface="+mj-cs"/>
              </a:defRPr>
            </a:lvl1pPr>
          </a:lstStyle>
          <a:p>
            <a:r>
              <a:rPr lang="en-US" dirty="0"/>
              <a:t>Check that App is Filled Out Correctly</a:t>
            </a:r>
          </a:p>
        </p:txBody>
      </p:sp>
      <p:pic>
        <p:nvPicPr>
          <p:cNvPr id="4" name="Picture 3">
            <a:extLst>
              <a:ext uri="{FF2B5EF4-FFF2-40B4-BE49-F238E27FC236}">
                <a16:creationId xmlns:a16="http://schemas.microsoft.com/office/drawing/2014/main" id="{1615F905-2F11-467E-9F35-7D6EC55C1A7D}"/>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482116" y="765542"/>
            <a:ext cx="11227767" cy="5571461"/>
          </a:xfrm>
          <a:prstGeom prst="rect">
            <a:avLst/>
          </a:prstGeom>
        </p:spPr>
      </p:pic>
      <p:sp>
        <p:nvSpPr>
          <p:cNvPr id="6" name="Title 1">
            <a:extLst>
              <a:ext uri="{FF2B5EF4-FFF2-40B4-BE49-F238E27FC236}">
                <a16:creationId xmlns:a16="http://schemas.microsoft.com/office/drawing/2014/main" id="{EBD74B00-1C47-42DA-8081-FA1DBDAD52E4}"/>
              </a:ext>
            </a:extLst>
          </p:cNvPr>
          <p:cNvSpPr txBox="1">
            <a:spLocks/>
          </p:cNvSpPr>
          <p:nvPr/>
        </p:nvSpPr>
        <p:spPr>
          <a:xfrm>
            <a:off x="252548" y="8390"/>
            <a:ext cx="3547292" cy="4572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2600" b="1" kern="1200">
                <a:solidFill>
                  <a:schemeClr val="tx1"/>
                </a:solidFill>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2000" b="1" i="0" u="none" strike="noStrike" kern="1200" cap="none" spc="0" normalizeH="0" baseline="0" noProof="0" dirty="0">
                <a:ln>
                  <a:noFill/>
                </a:ln>
                <a:solidFill>
                  <a:srgbClr val="FFFFCC"/>
                </a:solidFill>
                <a:effectLst/>
                <a:uLnTx/>
                <a:uFillTx/>
                <a:latin typeface="Calibri"/>
                <a:ea typeface="+mj-ea"/>
                <a:cs typeface="+mj-cs"/>
              </a:rPr>
              <a:t>Reviewing Grant Applications</a:t>
            </a:r>
          </a:p>
        </p:txBody>
      </p:sp>
    </p:spTree>
    <p:extLst>
      <p:ext uri="{BB962C8B-B14F-4D97-AF65-F5344CB8AC3E}">
        <p14:creationId xmlns:p14="http://schemas.microsoft.com/office/powerpoint/2010/main" val="4015216518"/>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
            <a:extLst>
              <a:ext uri="{FF2B5EF4-FFF2-40B4-BE49-F238E27FC236}">
                <a16:creationId xmlns:a16="http://schemas.microsoft.com/office/drawing/2014/main" id="{F30640A1-A2CD-45D1-8FB0-52B6DC752A59}"/>
              </a:ext>
            </a:extLst>
          </p:cNvPr>
          <p:cNvSpPr txBox="1">
            <a:spLocks/>
          </p:cNvSpPr>
          <p:nvPr/>
        </p:nvSpPr>
        <p:spPr>
          <a:xfrm>
            <a:off x="4267200" y="1"/>
            <a:ext cx="7924800" cy="4572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2600" b="1" kern="1200">
                <a:solidFill>
                  <a:schemeClr val="tx1"/>
                </a:solidFill>
                <a:latin typeface="+mj-lt"/>
                <a:ea typeface="+mj-ea"/>
                <a:cs typeface="+mj-cs"/>
              </a:defRPr>
            </a:lvl1pPr>
          </a:lstStyle>
          <a:p>
            <a:r>
              <a:rPr lang="en-US" dirty="0"/>
              <a:t>Check that App is Filled Out Correctly</a:t>
            </a:r>
          </a:p>
        </p:txBody>
      </p:sp>
      <p:sp>
        <p:nvSpPr>
          <p:cNvPr id="14" name="Content Placeholder 2">
            <a:extLst>
              <a:ext uri="{FF2B5EF4-FFF2-40B4-BE49-F238E27FC236}">
                <a16:creationId xmlns:a16="http://schemas.microsoft.com/office/drawing/2014/main" id="{3B7075A3-14E5-404E-AFB7-4B4D78E50963}"/>
              </a:ext>
            </a:extLst>
          </p:cNvPr>
          <p:cNvSpPr txBox="1">
            <a:spLocks/>
          </p:cNvSpPr>
          <p:nvPr/>
        </p:nvSpPr>
        <p:spPr>
          <a:xfrm>
            <a:off x="7538483" y="891565"/>
            <a:ext cx="4508428" cy="5345910"/>
          </a:xfrm>
          <a:prstGeom prst="rect">
            <a:avLst/>
          </a:prstGeom>
        </p:spPr>
        <p:txBody>
          <a:bodyPr vert="horz" lIns="91440" tIns="45720" rIns="91440" bIns="45720" rtlCol="0">
            <a:normAutofit lnSpcReduction="10000"/>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36900" indent="0" algn="ctr">
              <a:buNone/>
            </a:pPr>
            <a:r>
              <a:rPr lang="en-US" dirty="0"/>
              <a:t>A cost estimate prepared by an engineer or contractor can be attached to the grant application</a:t>
            </a:r>
          </a:p>
          <a:p>
            <a:pPr marL="36900" indent="0" algn="ctr">
              <a:buNone/>
            </a:pPr>
            <a:endParaRPr lang="en-US" dirty="0"/>
          </a:p>
          <a:p>
            <a:pPr marL="36900" indent="0" algn="ctr">
              <a:buNone/>
            </a:pPr>
            <a:r>
              <a:rPr lang="en-US" dirty="0"/>
              <a:t>Check that the grant applicant specified which costs the grant will pay for and which will be in-kind </a:t>
            </a:r>
          </a:p>
          <a:p>
            <a:endParaRPr lang="en-US" sz="2400" dirty="0"/>
          </a:p>
          <a:p>
            <a:endParaRPr lang="en-US" dirty="0"/>
          </a:p>
        </p:txBody>
      </p:sp>
      <p:grpSp>
        <p:nvGrpSpPr>
          <p:cNvPr id="5" name="Group 4">
            <a:extLst>
              <a:ext uri="{FF2B5EF4-FFF2-40B4-BE49-F238E27FC236}">
                <a16:creationId xmlns:a16="http://schemas.microsoft.com/office/drawing/2014/main" id="{21FD482E-1663-43B6-9364-9280465AC1B3}"/>
              </a:ext>
            </a:extLst>
          </p:cNvPr>
          <p:cNvGrpSpPr/>
          <p:nvPr/>
        </p:nvGrpSpPr>
        <p:grpSpPr>
          <a:xfrm>
            <a:off x="327906" y="565792"/>
            <a:ext cx="6969005" cy="6015761"/>
            <a:chOff x="1116419" y="657254"/>
            <a:chExt cx="6826102" cy="5926538"/>
          </a:xfrm>
        </p:grpSpPr>
        <p:pic>
          <p:nvPicPr>
            <p:cNvPr id="3" name="Picture 2">
              <a:extLst>
                <a:ext uri="{FF2B5EF4-FFF2-40B4-BE49-F238E27FC236}">
                  <a16:creationId xmlns:a16="http://schemas.microsoft.com/office/drawing/2014/main" id="{4EF4B792-5E5C-418F-89F1-2AB152994329}"/>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116419" y="657254"/>
              <a:ext cx="6826102" cy="5926538"/>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4" name="Rectangle 3">
              <a:extLst>
                <a:ext uri="{FF2B5EF4-FFF2-40B4-BE49-F238E27FC236}">
                  <a16:creationId xmlns:a16="http://schemas.microsoft.com/office/drawing/2014/main" id="{F4067BA6-B6B1-411E-93BD-27E609283B9D}"/>
                </a:ext>
              </a:extLst>
            </p:cNvPr>
            <p:cNvSpPr/>
            <p:nvPr/>
          </p:nvSpPr>
          <p:spPr>
            <a:xfrm>
              <a:off x="6804838" y="657254"/>
              <a:ext cx="1031358" cy="32094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740FF50E-D821-45D2-9F53-6A9EBD582E16}"/>
                </a:ext>
              </a:extLst>
            </p:cNvPr>
            <p:cNvSpPr/>
            <p:nvPr/>
          </p:nvSpPr>
          <p:spPr>
            <a:xfrm>
              <a:off x="2863703" y="1213691"/>
              <a:ext cx="1031358" cy="32094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 name="Title 1">
            <a:extLst>
              <a:ext uri="{FF2B5EF4-FFF2-40B4-BE49-F238E27FC236}">
                <a16:creationId xmlns:a16="http://schemas.microsoft.com/office/drawing/2014/main" id="{60E1071B-D826-40EE-A770-498AE5EAAB56}"/>
              </a:ext>
            </a:extLst>
          </p:cNvPr>
          <p:cNvSpPr txBox="1">
            <a:spLocks/>
          </p:cNvSpPr>
          <p:nvPr/>
        </p:nvSpPr>
        <p:spPr>
          <a:xfrm>
            <a:off x="252548" y="8390"/>
            <a:ext cx="3547292" cy="4572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2600" b="1" kern="1200">
                <a:solidFill>
                  <a:schemeClr val="tx1"/>
                </a:solidFill>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2000" b="1" i="0" u="none" strike="noStrike" kern="1200" cap="none" spc="0" normalizeH="0" baseline="0" noProof="0" dirty="0">
                <a:ln>
                  <a:noFill/>
                </a:ln>
                <a:solidFill>
                  <a:srgbClr val="FFFFCC"/>
                </a:solidFill>
                <a:effectLst/>
                <a:uLnTx/>
                <a:uFillTx/>
                <a:latin typeface="Calibri"/>
                <a:ea typeface="+mj-ea"/>
                <a:cs typeface="+mj-cs"/>
              </a:rPr>
              <a:t>Reviewing Grant Applications</a:t>
            </a:r>
          </a:p>
        </p:txBody>
      </p:sp>
    </p:spTree>
    <p:extLst>
      <p:ext uri="{BB962C8B-B14F-4D97-AF65-F5344CB8AC3E}">
        <p14:creationId xmlns:p14="http://schemas.microsoft.com/office/powerpoint/2010/main" val="2720030364"/>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itle 1">
            <a:extLst>
              <a:ext uri="{FF2B5EF4-FFF2-40B4-BE49-F238E27FC236}">
                <a16:creationId xmlns:a16="http://schemas.microsoft.com/office/drawing/2014/main" id="{A315ED8F-A765-46F1-89B4-0F94D2761E25}"/>
              </a:ext>
            </a:extLst>
          </p:cNvPr>
          <p:cNvSpPr txBox="1">
            <a:spLocks/>
          </p:cNvSpPr>
          <p:nvPr/>
        </p:nvSpPr>
        <p:spPr>
          <a:xfrm>
            <a:off x="252548" y="8390"/>
            <a:ext cx="3547292" cy="4572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2600" b="1" kern="1200">
                <a:solidFill>
                  <a:schemeClr val="tx1"/>
                </a:solidFill>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2000" b="1" i="0" u="none" strike="noStrike" kern="1200" cap="none" spc="0" normalizeH="0" baseline="0" noProof="0" dirty="0">
                <a:ln>
                  <a:noFill/>
                </a:ln>
                <a:solidFill>
                  <a:srgbClr val="FFFFCC"/>
                </a:solidFill>
                <a:effectLst/>
                <a:uLnTx/>
                <a:uFillTx/>
                <a:latin typeface="Calibri"/>
                <a:ea typeface="+mj-ea"/>
                <a:cs typeface="+mj-cs"/>
              </a:rPr>
              <a:t>Reviewing Grant Applications</a:t>
            </a:r>
          </a:p>
        </p:txBody>
      </p:sp>
      <p:pic>
        <p:nvPicPr>
          <p:cNvPr id="22" name="Picture 21">
            <a:extLst>
              <a:ext uri="{FF2B5EF4-FFF2-40B4-BE49-F238E27FC236}">
                <a16:creationId xmlns:a16="http://schemas.microsoft.com/office/drawing/2014/main" id="{2546257F-5146-4FFB-9167-4D6B5623BD07}"/>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510390" y="424381"/>
            <a:ext cx="8202658" cy="6366009"/>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19" name="Wave 18">
            <a:extLst>
              <a:ext uri="{FF2B5EF4-FFF2-40B4-BE49-F238E27FC236}">
                <a16:creationId xmlns:a16="http://schemas.microsoft.com/office/drawing/2014/main" id="{F00BDE02-441B-47E6-BEE4-6EFF804178E9}"/>
              </a:ext>
            </a:extLst>
          </p:cNvPr>
          <p:cNvSpPr/>
          <p:nvPr/>
        </p:nvSpPr>
        <p:spPr>
          <a:xfrm rot="20356926">
            <a:off x="218894" y="101374"/>
            <a:ext cx="3625199" cy="2833907"/>
          </a:xfrm>
          <a:prstGeom prst="wave">
            <a:avLst>
              <a:gd name="adj1" fmla="val 12500"/>
              <a:gd name="adj2" fmla="val 446"/>
            </a:avLst>
          </a:prstGeom>
          <a:solidFill>
            <a:srgbClr val="99FF99"/>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ndara"/>
              <a:ea typeface="+mn-ea"/>
              <a:cs typeface="+mn-cs"/>
            </a:endParaRPr>
          </a:p>
        </p:txBody>
      </p:sp>
      <p:grpSp>
        <p:nvGrpSpPr>
          <p:cNvPr id="8" name="Group 7">
            <a:extLst>
              <a:ext uri="{FF2B5EF4-FFF2-40B4-BE49-F238E27FC236}">
                <a16:creationId xmlns:a16="http://schemas.microsoft.com/office/drawing/2014/main" id="{3320EEC6-99AB-475C-BB81-6322B002C93B}"/>
              </a:ext>
            </a:extLst>
          </p:cNvPr>
          <p:cNvGrpSpPr/>
          <p:nvPr/>
        </p:nvGrpSpPr>
        <p:grpSpPr>
          <a:xfrm>
            <a:off x="308233" y="2328482"/>
            <a:ext cx="3111665" cy="2651803"/>
            <a:chOff x="288569" y="1203307"/>
            <a:chExt cx="2636188" cy="2139430"/>
          </a:xfrm>
        </p:grpSpPr>
        <p:sp>
          <p:nvSpPr>
            <p:cNvPr id="17" name="Wave 16">
              <a:extLst>
                <a:ext uri="{FF2B5EF4-FFF2-40B4-BE49-F238E27FC236}">
                  <a16:creationId xmlns:a16="http://schemas.microsoft.com/office/drawing/2014/main" id="{DAA93F9D-9D13-4CE0-AC35-D31BCD3FAC5F}"/>
                </a:ext>
              </a:extLst>
            </p:cNvPr>
            <p:cNvSpPr/>
            <p:nvPr/>
          </p:nvSpPr>
          <p:spPr>
            <a:xfrm rot="20356926">
              <a:off x="288569" y="1203307"/>
              <a:ext cx="2608747" cy="2139430"/>
            </a:xfrm>
            <a:prstGeom prst="wave">
              <a:avLst>
                <a:gd name="adj1" fmla="val 12500"/>
                <a:gd name="adj2" fmla="val 368"/>
              </a:avLst>
            </a:prstGeom>
            <a:solidFill>
              <a:srgbClr val="99FF99"/>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ndara"/>
                <a:ea typeface="+mn-ea"/>
                <a:cs typeface="+mn-cs"/>
              </a:endParaRPr>
            </a:p>
          </p:txBody>
        </p:sp>
        <p:sp>
          <p:nvSpPr>
            <p:cNvPr id="18" name="TextBox 17">
              <a:extLst>
                <a:ext uri="{FF2B5EF4-FFF2-40B4-BE49-F238E27FC236}">
                  <a16:creationId xmlns:a16="http://schemas.microsoft.com/office/drawing/2014/main" id="{2ECFFD69-9460-4E4C-838B-47F79F5872D1}"/>
                </a:ext>
              </a:extLst>
            </p:cNvPr>
            <p:cNvSpPr txBox="1"/>
            <p:nvPr/>
          </p:nvSpPr>
          <p:spPr>
            <a:xfrm rot="21498488">
              <a:off x="363329" y="1617033"/>
              <a:ext cx="2561428" cy="1266375"/>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black"/>
                  </a:solidFill>
                  <a:effectLst/>
                  <a:uLnTx/>
                  <a:uFillTx/>
                  <a:latin typeface="Candara"/>
                  <a:ea typeface="+mn-ea"/>
                  <a:cs typeface="+mn-cs"/>
                </a:rPr>
                <a:t>Anticipate cost increases by the time you go to construction</a:t>
              </a:r>
            </a:p>
          </p:txBody>
        </p:sp>
      </p:grpSp>
      <p:grpSp>
        <p:nvGrpSpPr>
          <p:cNvPr id="3" name="Group 2">
            <a:extLst>
              <a:ext uri="{FF2B5EF4-FFF2-40B4-BE49-F238E27FC236}">
                <a16:creationId xmlns:a16="http://schemas.microsoft.com/office/drawing/2014/main" id="{2344DF0C-D869-447D-9D40-83D1B072A128}"/>
              </a:ext>
            </a:extLst>
          </p:cNvPr>
          <p:cNvGrpSpPr/>
          <p:nvPr/>
        </p:nvGrpSpPr>
        <p:grpSpPr>
          <a:xfrm>
            <a:off x="300366" y="4402054"/>
            <a:ext cx="3540837" cy="2320278"/>
            <a:chOff x="-7636795" y="4520661"/>
            <a:chExt cx="2505117" cy="1561565"/>
          </a:xfrm>
        </p:grpSpPr>
        <p:sp>
          <p:nvSpPr>
            <p:cNvPr id="13" name="Wave 12">
              <a:extLst>
                <a:ext uri="{FF2B5EF4-FFF2-40B4-BE49-F238E27FC236}">
                  <a16:creationId xmlns:a16="http://schemas.microsoft.com/office/drawing/2014/main" id="{49E7256A-026D-4B27-BDBA-D45817E1A63D}"/>
                </a:ext>
              </a:extLst>
            </p:cNvPr>
            <p:cNvSpPr/>
            <p:nvPr/>
          </p:nvSpPr>
          <p:spPr>
            <a:xfrm rot="20356926">
              <a:off x="-7636795" y="4520661"/>
              <a:ext cx="2408157" cy="1561565"/>
            </a:xfrm>
            <a:prstGeom prst="wave">
              <a:avLst>
                <a:gd name="adj1" fmla="val 12500"/>
                <a:gd name="adj2" fmla="val 368"/>
              </a:avLst>
            </a:prstGeom>
            <a:solidFill>
              <a:srgbClr val="99FF99"/>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ndara"/>
                <a:ea typeface="+mn-ea"/>
                <a:cs typeface="+mn-cs"/>
              </a:endParaRPr>
            </a:p>
          </p:txBody>
        </p:sp>
        <p:sp>
          <p:nvSpPr>
            <p:cNvPr id="14" name="TextBox 13">
              <a:extLst>
                <a:ext uri="{FF2B5EF4-FFF2-40B4-BE49-F238E27FC236}">
                  <a16:creationId xmlns:a16="http://schemas.microsoft.com/office/drawing/2014/main" id="{92E1AE63-3526-4A45-A624-8F64C9A1D939}"/>
                </a:ext>
              </a:extLst>
            </p:cNvPr>
            <p:cNvSpPr txBox="1"/>
            <p:nvPr/>
          </p:nvSpPr>
          <p:spPr>
            <a:xfrm rot="21498488">
              <a:off x="-7545372" y="4879166"/>
              <a:ext cx="2413694" cy="932112"/>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prstClr val="black"/>
                  </a:solidFill>
                  <a:effectLst/>
                  <a:uLnTx/>
                  <a:uFillTx/>
                  <a:latin typeface="Candara"/>
                  <a:ea typeface="+mn-ea"/>
                  <a:cs typeface="+mn-cs"/>
                </a:rPr>
                <a:t>Don’t forget to budget for Prevailing Wage</a:t>
              </a:r>
            </a:p>
          </p:txBody>
        </p:sp>
      </p:grpSp>
      <p:sp>
        <p:nvSpPr>
          <p:cNvPr id="20" name="TextBox 19">
            <a:extLst>
              <a:ext uri="{FF2B5EF4-FFF2-40B4-BE49-F238E27FC236}">
                <a16:creationId xmlns:a16="http://schemas.microsoft.com/office/drawing/2014/main" id="{35C886D0-431E-44C5-9307-F2F61416CAC6}"/>
              </a:ext>
            </a:extLst>
          </p:cNvPr>
          <p:cNvSpPr txBox="1"/>
          <p:nvPr/>
        </p:nvSpPr>
        <p:spPr>
          <a:xfrm rot="21498488">
            <a:off x="403937" y="575012"/>
            <a:ext cx="3611738" cy="1938992"/>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black"/>
                </a:solidFill>
                <a:effectLst/>
                <a:uLnTx/>
                <a:uFillTx/>
                <a:latin typeface="Candara"/>
                <a:ea typeface="+mn-ea"/>
                <a:cs typeface="+mn-cs"/>
              </a:rPr>
              <a:t>Up to 20% of the grant (max $25k) can be used for engineering costs incurred AFTER a contract is signed</a:t>
            </a:r>
          </a:p>
        </p:txBody>
      </p:sp>
      <p:sp>
        <p:nvSpPr>
          <p:cNvPr id="23" name="Oval 22">
            <a:extLst>
              <a:ext uri="{FF2B5EF4-FFF2-40B4-BE49-F238E27FC236}">
                <a16:creationId xmlns:a16="http://schemas.microsoft.com/office/drawing/2014/main" id="{E4135CE7-4AC8-43FD-8E2E-BAF0638E1445}"/>
              </a:ext>
            </a:extLst>
          </p:cNvPr>
          <p:cNvSpPr/>
          <p:nvPr/>
        </p:nvSpPr>
        <p:spPr>
          <a:xfrm>
            <a:off x="5521962" y="5555019"/>
            <a:ext cx="3390898" cy="654788"/>
          </a:xfrm>
          <a:prstGeom prst="ellipse">
            <a:avLst/>
          </a:prstGeom>
          <a:solidFill>
            <a:srgbClr val="FFFF00">
              <a:alpha val="29020"/>
            </a:srgbClr>
          </a:solid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ndara"/>
              <a:ea typeface="+mn-ea"/>
              <a:cs typeface="+mn-cs"/>
            </a:endParaRPr>
          </a:p>
        </p:txBody>
      </p:sp>
      <p:sp>
        <p:nvSpPr>
          <p:cNvPr id="24" name="Oval 23">
            <a:extLst>
              <a:ext uri="{FF2B5EF4-FFF2-40B4-BE49-F238E27FC236}">
                <a16:creationId xmlns:a16="http://schemas.microsoft.com/office/drawing/2014/main" id="{C144F3D5-0F8B-4561-A0EB-EF516876D916}"/>
              </a:ext>
            </a:extLst>
          </p:cNvPr>
          <p:cNvSpPr/>
          <p:nvPr/>
        </p:nvSpPr>
        <p:spPr>
          <a:xfrm>
            <a:off x="9033985" y="4817696"/>
            <a:ext cx="2679063" cy="1135632"/>
          </a:xfrm>
          <a:prstGeom prst="ellipse">
            <a:avLst/>
          </a:prstGeom>
          <a:solidFill>
            <a:srgbClr val="FFFF00">
              <a:alpha val="29020"/>
            </a:srgbClr>
          </a:solid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ndara"/>
              <a:ea typeface="+mn-ea"/>
              <a:cs typeface="+mn-cs"/>
            </a:endParaRPr>
          </a:p>
        </p:txBody>
      </p:sp>
      <p:sp>
        <p:nvSpPr>
          <p:cNvPr id="16" name="Title 1">
            <a:extLst>
              <a:ext uri="{FF2B5EF4-FFF2-40B4-BE49-F238E27FC236}">
                <a16:creationId xmlns:a16="http://schemas.microsoft.com/office/drawing/2014/main" id="{C5DC33C1-4B0F-47A0-88A9-5B97F9DA82D5}"/>
              </a:ext>
            </a:extLst>
          </p:cNvPr>
          <p:cNvSpPr txBox="1">
            <a:spLocks/>
          </p:cNvSpPr>
          <p:nvPr/>
        </p:nvSpPr>
        <p:spPr>
          <a:xfrm>
            <a:off x="4267200" y="1"/>
            <a:ext cx="7924800" cy="4572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2600" b="1" kern="1200">
                <a:solidFill>
                  <a:schemeClr val="tx1"/>
                </a:solidFill>
                <a:latin typeface="+mj-lt"/>
                <a:ea typeface="+mj-ea"/>
                <a:cs typeface="+mj-cs"/>
              </a:defRPr>
            </a:lvl1pPr>
          </a:lstStyle>
          <a:p>
            <a:r>
              <a:rPr lang="en-US" dirty="0"/>
              <a:t>Check that App is Filled Out Correctly</a:t>
            </a:r>
          </a:p>
        </p:txBody>
      </p:sp>
    </p:spTree>
    <p:extLst>
      <p:ext uri="{BB962C8B-B14F-4D97-AF65-F5344CB8AC3E}">
        <p14:creationId xmlns:p14="http://schemas.microsoft.com/office/powerpoint/2010/main" val="26722477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4" grpId="0" animBg="1"/>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BC4C29-CEB7-4D9A-B560-B392E1C10AC9}"/>
              </a:ext>
            </a:extLst>
          </p:cNvPr>
          <p:cNvSpPr>
            <a:spLocks noGrp="1"/>
          </p:cNvSpPr>
          <p:nvPr>
            <p:ph type="title"/>
          </p:nvPr>
        </p:nvSpPr>
        <p:spPr>
          <a:xfrm>
            <a:off x="919118" y="466693"/>
            <a:ext cx="10524735" cy="1113357"/>
          </a:xfrm>
        </p:spPr>
        <p:txBody>
          <a:bodyPr>
            <a:normAutofit/>
          </a:bodyPr>
          <a:lstStyle/>
          <a:p>
            <a:r>
              <a:rPr lang="en-US" sz="5400" dirty="0"/>
              <a:t>Prevailing Wage</a:t>
            </a:r>
          </a:p>
        </p:txBody>
      </p:sp>
      <p:sp>
        <p:nvSpPr>
          <p:cNvPr id="3" name="Content Placeholder 2">
            <a:extLst>
              <a:ext uri="{FF2B5EF4-FFF2-40B4-BE49-F238E27FC236}">
                <a16:creationId xmlns:a16="http://schemas.microsoft.com/office/drawing/2014/main" id="{E59B545F-35D0-4F36-A0F3-91710509F645}"/>
              </a:ext>
            </a:extLst>
          </p:cNvPr>
          <p:cNvSpPr>
            <a:spLocks noGrp="1"/>
          </p:cNvSpPr>
          <p:nvPr>
            <p:ph idx="1"/>
          </p:nvPr>
        </p:nvSpPr>
        <p:spPr>
          <a:xfrm>
            <a:off x="537708" y="1495425"/>
            <a:ext cx="10906146" cy="5202555"/>
          </a:xfrm>
        </p:spPr>
        <p:txBody>
          <a:bodyPr>
            <a:normAutofit/>
          </a:bodyPr>
          <a:lstStyle/>
          <a:p>
            <a:r>
              <a:rPr lang="en-US" sz="4000" dirty="0"/>
              <a:t>DGLVR projects </a:t>
            </a:r>
            <a:r>
              <a:rPr lang="en-US" sz="4000" b="1" u="sng" dirty="0"/>
              <a:t>totaling $25,000 </a:t>
            </a:r>
            <a:r>
              <a:rPr lang="en-US" sz="4000" dirty="0"/>
              <a:t>or more must pay prevailing wage to </a:t>
            </a:r>
            <a:r>
              <a:rPr lang="en-US" sz="4000" b="1" u="sng" dirty="0"/>
              <a:t>contracted</a:t>
            </a:r>
            <a:r>
              <a:rPr lang="en-US" sz="4000" dirty="0"/>
              <a:t> labor </a:t>
            </a:r>
          </a:p>
          <a:p>
            <a:pPr lvl="1"/>
            <a:endParaRPr lang="en-US" dirty="0"/>
          </a:p>
        </p:txBody>
      </p:sp>
      <p:sp>
        <p:nvSpPr>
          <p:cNvPr id="6" name="Title 1">
            <a:extLst>
              <a:ext uri="{FF2B5EF4-FFF2-40B4-BE49-F238E27FC236}">
                <a16:creationId xmlns:a16="http://schemas.microsoft.com/office/drawing/2014/main" id="{C4D5172B-2A23-4194-AD46-4E397278E118}"/>
              </a:ext>
            </a:extLst>
          </p:cNvPr>
          <p:cNvSpPr txBox="1">
            <a:spLocks/>
          </p:cNvSpPr>
          <p:nvPr/>
        </p:nvSpPr>
        <p:spPr>
          <a:xfrm>
            <a:off x="252548" y="8390"/>
            <a:ext cx="3547292" cy="4572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2600" b="1" kern="1200">
                <a:solidFill>
                  <a:schemeClr val="tx1"/>
                </a:solidFill>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2000" b="1" i="0" u="none" strike="noStrike" kern="1200" cap="none" spc="0" normalizeH="0" baseline="0" noProof="0" dirty="0">
                <a:ln>
                  <a:noFill/>
                </a:ln>
                <a:solidFill>
                  <a:srgbClr val="FFFFCC"/>
                </a:solidFill>
                <a:effectLst/>
                <a:uLnTx/>
                <a:uFillTx/>
                <a:latin typeface="Calibri"/>
                <a:ea typeface="+mj-ea"/>
                <a:cs typeface="+mj-cs"/>
              </a:rPr>
              <a:t>Reviewing Grant Applications</a:t>
            </a:r>
          </a:p>
        </p:txBody>
      </p:sp>
      <p:sp>
        <p:nvSpPr>
          <p:cNvPr id="7" name="Title 1">
            <a:extLst>
              <a:ext uri="{FF2B5EF4-FFF2-40B4-BE49-F238E27FC236}">
                <a16:creationId xmlns:a16="http://schemas.microsoft.com/office/drawing/2014/main" id="{E9BD79E1-9CD0-4BAF-8D3C-5A8361964DDE}"/>
              </a:ext>
            </a:extLst>
          </p:cNvPr>
          <p:cNvSpPr txBox="1">
            <a:spLocks/>
          </p:cNvSpPr>
          <p:nvPr/>
        </p:nvSpPr>
        <p:spPr>
          <a:xfrm>
            <a:off x="4267200" y="1"/>
            <a:ext cx="7924800" cy="4572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2600" b="1" kern="1200">
                <a:solidFill>
                  <a:schemeClr val="tx1"/>
                </a:solidFill>
                <a:latin typeface="+mj-lt"/>
                <a:ea typeface="+mj-ea"/>
                <a:cs typeface="+mj-cs"/>
              </a:defRPr>
            </a:lvl1pPr>
          </a:lstStyle>
          <a:p>
            <a:r>
              <a:rPr lang="en-US" dirty="0"/>
              <a:t>Check that App is Filled Out Correctly</a:t>
            </a:r>
          </a:p>
        </p:txBody>
      </p:sp>
    </p:spTree>
    <p:extLst>
      <p:ext uri="{BB962C8B-B14F-4D97-AF65-F5344CB8AC3E}">
        <p14:creationId xmlns:p14="http://schemas.microsoft.com/office/powerpoint/2010/main" val="29455562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833C85BD-5E72-477F-8069-BA70CB469B1E}"/>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904711" y="1"/>
            <a:ext cx="10325213" cy="6858000"/>
          </a:xfrm>
          <a:prstGeom prst="rect">
            <a:avLst/>
          </a:prstGeom>
        </p:spPr>
      </p:pic>
      <p:sp>
        <p:nvSpPr>
          <p:cNvPr id="3" name="TextBox 2">
            <a:extLst>
              <a:ext uri="{FF2B5EF4-FFF2-40B4-BE49-F238E27FC236}">
                <a16:creationId xmlns:a16="http://schemas.microsoft.com/office/drawing/2014/main" id="{64D043C3-1B5C-4E28-B3A3-E7B63B357F84}"/>
              </a:ext>
            </a:extLst>
          </p:cNvPr>
          <p:cNvSpPr txBox="1"/>
          <p:nvPr/>
        </p:nvSpPr>
        <p:spPr>
          <a:xfrm>
            <a:off x="3978520" y="350471"/>
            <a:ext cx="294970" cy="461665"/>
          </a:xfrm>
          <a:prstGeom prst="rect">
            <a:avLst/>
          </a:prstGeom>
          <a:noFill/>
        </p:spPr>
        <p:txBody>
          <a:bodyPr wrap="square" rtlCol="0">
            <a:spAutoFit/>
          </a:bodyPr>
          <a:lstStyle/>
          <a:p>
            <a:r>
              <a:rPr lang="en-US" sz="2400" dirty="0"/>
              <a:t>x</a:t>
            </a:r>
          </a:p>
        </p:txBody>
      </p:sp>
      <p:sp>
        <p:nvSpPr>
          <p:cNvPr id="4" name="TextBox 3">
            <a:extLst>
              <a:ext uri="{FF2B5EF4-FFF2-40B4-BE49-F238E27FC236}">
                <a16:creationId xmlns:a16="http://schemas.microsoft.com/office/drawing/2014/main" id="{9D9B6674-411B-4428-8604-056F5248D0AA}"/>
              </a:ext>
            </a:extLst>
          </p:cNvPr>
          <p:cNvSpPr txBox="1"/>
          <p:nvPr/>
        </p:nvSpPr>
        <p:spPr>
          <a:xfrm>
            <a:off x="5506715" y="350471"/>
            <a:ext cx="294970" cy="461665"/>
          </a:xfrm>
          <a:prstGeom prst="rect">
            <a:avLst/>
          </a:prstGeom>
          <a:noFill/>
        </p:spPr>
        <p:txBody>
          <a:bodyPr wrap="square" rtlCol="0">
            <a:spAutoFit/>
          </a:bodyPr>
          <a:lstStyle/>
          <a:p>
            <a:r>
              <a:rPr lang="en-US" sz="2400" dirty="0"/>
              <a:t>x</a:t>
            </a:r>
          </a:p>
        </p:txBody>
      </p:sp>
      <p:sp>
        <p:nvSpPr>
          <p:cNvPr id="5" name="TextBox 4">
            <a:extLst>
              <a:ext uri="{FF2B5EF4-FFF2-40B4-BE49-F238E27FC236}">
                <a16:creationId xmlns:a16="http://schemas.microsoft.com/office/drawing/2014/main" id="{BA9833AD-DDCF-4ABB-BC26-83CABC42D3A4}"/>
              </a:ext>
            </a:extLst>
          </p:cNvPr>
          <p:cNvSpPr txBox="1"/>
          <p:nvPr/>
        </p:nvSpPr>
        <p:spPr>
          <a:xfrm>
            <a:off x="7199814" y="350471"/>
            <a:ext cx="294970" cy="461665"/>
          </a:xfrm>
          <a:prstGeom prst="rect">
            <a:avLst/>
          </a:prstGeom>
          <a:noFill/>
        </p:spPr>
        <p:txBody>
          <a:bodyPr wrap="square" rtlCol="0">
            <a:spAutoFit/>
          </a:bodyPr>
          <a:lstStyle/>
          <a:p>
            <a:r>
              <a:rPr lang="en-US" sz="2400" dirty="0"/>
              <a:t>x</a:t>
            </a:r>
          </a:p>
        </p:txBody>
      </p:sp>
      <p:sp>
        <p:nvSpPr>
          <p:cNvPr id="6" name="TextBox 5">
            <a:extLst>
              <a:ext uri="{FF2B5EF4-FFF2-40B4-BE49-F238E27FC236}">
                <a16:creationId xmlns:a16="http://schemas.microsoft.com/office/drawing/2014/main" id="{019B0AF4-24A9-46D9-A0D6-D6917FE1A023}"/>
              </a:ext>
            </a:extLst>
          </p:cNvPr>
          <p:cNvSpPr txBox="1"/>
          <p:nvPr/>
        </p:nvSpPr>
        <p:spPr>
          <a:xfrm>
            <a:off x="3317189" y="611928"/>
            <a:ext cx="294970" cy="461665"/>
          </a:xfrm>
          <a:prstGeom prst="rect">
            <a:avLst/>
          </a:prstGeom>
          <a:noFill/>
        </p:spPr>
        <p:txBody>
          <a:bodyPr wrap="square" rtlCol="0">
            <a:spAutoFit/>
          </a:bodyPr>
          <a:lstStyle/>
          <a:p>
            <a:r>
              <a:rPr lang="en-US" sz="2400" dirty="0"/>
              <a:t>x</a:t>
            </a:r>
          </a:p>
        </p:txBody>
      </p:sp>
      <p:sp>
        <p:nvSpPr>
          <p:cNvPr id="8" name="TextBox 7">
            <a:extLst>
              <a:ext uri="{FF2B5EF4-FFF2-40B4-BE49-F238E27FC236}">
                <a16:creationId xmlns:a16="http://schemas.microsoft.com/office/drawing/2014/main" id="{82BD4006-F08F-4789-84C8-F84B1B49DDFC}"/>
              </a:ext>
            </a:extLst>
          </p:cNvPr>
          <p:cNvSpPr txBox="1"/>
          <p:nvPr/>
        </p:nvSpPr>
        <p:spPr>
          <a:xfrm>
            <a:off x="3700328" y="859538"/>
            <a:ext cx="294970" cy="461665"/>
          </a:xfrm>
          <a:prstGeom prst="rect">
            <a:avLst/>
          </a:prstGeom>
          <a:noFill/>
        </p:spPr>
        <p:txBody>
          <a:bodyPr wrap="square" rtlCol="0">
            <a:spAutoFit/>
          </a:bodyPr>
          <a:lstStyle/>
          <a:p>
            <a:r>
              <a:rPr lang="en-US" sz="2400" dirty="0"/>
              <a:t>x</a:t>
            </a:r>
          </a:p>
        </p:txBody>
      </p:sp>
      <p:sp>
        <p:nvSpPr>
          <p:cNvPr id="9" name="TextBox 8">
            <a:extLst>
              <a:ext uri="{FF2B5EF4-FFF2-40B4-BE49-F238E27FC236}">
                <a16:creationId xmlns:a16="http://schemas.microsoft.com/office/drawing/2014/main" id="{BEBB11DD-50B3-4412-9794-48E704C99CF1}"/>
              </a:ext>
            </a:extLst>
          </p:cNvPr>
          <p:cNvSpPr txBox="1"/>
          <p:nvPr/>
        </p:nvSpPr>
        <p:spPr>
          <a:xfrm>
            <a:off x="5914959" y="867927"/>
            <a:ext cx="294970" cy="461665"/>
          </a:xfrm>
          <a:prstGeom prst="rect">
            <a:avLst/>
          </a:prstGeom>
          <a:noFill/>
        </p:spPr>
        <p:txBody>
          <a:bodyPr wrap="square" rtlCol="0">
            <a:spAutoFit/>
          </a:bodyPr>
          <a:lstStyle/>
          <a:p>
            <a:r>
              <a:rPr lang="en-US" sz="2400" dirty="0"/>
              <a:t>x</a:t>
            </a:r>
          </a:p>
        </p:txBody>
      </p:sp>
      <p:sp>
        <p:nvSpPr>
          <p:cNvPr id="10" name="TextBox 9">
            <a:extLst>
              <a:ext uri="{FF2B5EF4-FFF2-40B4-BE49-F238E27FC236}">
                <a16:creationId xmlns:a16="http://schemas.microsoft.com/office/drawing/2014/main" id="{9EC35565-12D7-4133-B433-E17989ED0FF0}"/>
              </a:ext>
            </a:extLst>
          </p:cNvPr>
          <p:cNvSpPr txBox="1"/>
          <p:nvPr/>
        </p:nvSpPr>
        <p:spPr>
          <a:xfrm>
            <a:off x="1386301" y="2967335"/>
            <a:ext cx="3068253" cy="461665"/>
          </a:xfrm>
          <a:prstGeom prst="rect">
            <a:avLst/>
          </a:prstGeom>
          <a:noFill/>
        </p:spPr>
        <p:txBody>
          <a:bodyPr wrap="square" rtlCol="0">
            <a:spAutoFit/>
          </a:bodyPr>
          <a:lstStyle/>
          <a:p>
            <a:r>
              <a:rPr lang="en-US" sz="2400" dirty="0"/>
              <a:t>See attached sheets</a:t>
            </a:r>
          </a:p>
        </p:txBody>
      </p:sp>
      <p:sp>
        <p:nvSpPr>
          <p:cNvPr id="11" name="TextBox 10">
            <a:extLst>
              <a:ext uri="{FF2B5EF4-FFF2-40B4-BE49-F238E27FC236}">
                <a16:creationId xmlns:a16="http://schemas.microsoft.com/office/drawing/2014/main" id="{DF866742-7C69-46A2-BA0C-B1AC0D90101D}"/>
              </a:ext>
            </a:extLst>
          </p:cNvPr>
          <p:cNvSpPr txBox="1"/>
          <p:nvPr/>
        </p:nvSpPr>
        <p:spPr>
          <a:xfrm>
            <a:off x="3175233" y="5247241"/>
            <a:ext cx="2042720" cy="461665"/>
          </a:xfrm>
          <a:prstGeom prst="rect">
            <a:avLst/>
          </a:prstGeom>
          <a:noFill/>
        </p:spPr>
        <p:txBody>
          <a:bodyPr wrap="square" rtlCol="0">
            <a:spAutoFit/>
          </a:bodyPr>
          <a:lstStyle/>
          <a:p>
            <a:r>
              <a:rPr lang="en-US" sz="2400" dirty="0"/>
              <a:t>$24,775.00</a:t>
            </a:r>
          </a:p>
        </p:txBody>
      </p:sp>
      <p:sp>
        <p:nvSpPr>
          <p:cNvPr id="12" name="TextBox 11">
            <a:extLst>
              <a:ext uri="{FF2B5EF4-FFF2-40B4-BE49-F238E27FC236}">
                <a16:creationId xmlns:a16="http://schemas.microsoft.com/office/drawing/2014/main" id="{18027245-240B-4925-8DEA-35DF386F3939}"/>
              </a:ext>
            </a:extLst>
          </p:cNvPr>
          <p:cNvSpPr txBox="1"/>
          <p:nvPr/>
        </p:nvSpPr>
        <p:spPr>
          <a:xfrm>
            <a:off x="3175233" y="5584199"/>
            <a:ext cx="2042720" cy="461665"/>
          </a:xfrm>
          <a:prstGeom prst="rect">
            <a:avLst/>
          </a:prstGeom>
          <a:noFill/>
        </p:spPr>
        <p:txBody>
          <a:bodyPr wrap="square" rtlCol="0">
            <a:spAutoFit/>
          </a:bodyPr>
          <a:lstStyle/>
          <a:p>
            <a:r>
              <a:rPr lang="en-US" sz="2400" dirty="0"/>
              <a:t>$3,590.00</a:t>
            </a:r>
          </a:p>
        </p:txBody>
      </p:sp>
      <p:sp>
        <p:nvSpPr>
          <p:cNvPr id="13" name="TextBox 12">
            <a:extLst>
              <a:ext uri="{FF2B5EF4-FFF2-40B4-BE49-F238E27FC236}">
                <a16:creationId xmlns:a16="http://schemas.microsoft.com/office/drawing/2014/main" id="{C720378A-6A44-49C7-9B9C-BD18A0B8434F}"/>
              </a:ext>
            </a:extLst>
          </p:cNvPr>
          <p:cNvSpPr txBox="1"/>
          <p:nvPr/>
        </p:nvSpPr>
        <p:spPr>
          <a:xfrm>
            <a:off x="3175233" y="5990267"/>
            <a:ext cx="2042720" cy="461665"/>
          </a:xfrm>
          <a:prstGeom prst="rect">
            <a:avLst/>
          </a:prstGeom>
          <a:noFill/>
        </p:spPr>
        <p:txBody>
          <a:bodyPr wrap="square" rtlCol="0">
            <a:spAutoFit/>
          </a:bodyPr>
          <a:lstStyle/>
          <a:p>
            <a:r>
              <a:rPr lang="en-US" sz="2400" dirty="0"/>
              <a:t>$28,365.00</a:t>
            </a:r>
          </a:p>
        </p:txBody>
      </p:sp>
      <p:grpSp>
        <p:nvGrpSpPr>
          <p:cNvPr id="14" name="Group 13">
            <a:extLst>
              <a:ext uri="{FF2B5EF4-FFF2-40B4-BE49-F238E27FC236}">
                <a16:creationId xmlns:a16="http://schemas.microsoft.com/office/drawing/2014/main" id="{3B2768C5-337C-4D90-B86D-FE443477098C}"/>
              </a:ext>
            </a:extLst>
          </p:cNvPr>
          <p:cNvGrpSpPr/>
          <p:nvPr/>
        </p:nvGrpSpPr>
        <p:grpSpPr>
          <a:xfrm>
            <a:off x="6440172" y="5584199"/>
            <a:ext cx="4595194" cy="622968"/>
            <a:chOff x="6272830" y="5552987"/>
            <a:chExt cx="4595194" cy="622968"/>
          </a:xfrm>
        </p:grpSpPr>
        <p:sp>
          <p:nvSpPr>
            <p:cNvPr id="15" name="Freeform: Shape 14">
              <a:extLst>
                <a:ext uri="{FF2B5EF4-FFF2-40B4-BE49-F238E27FC236}">
                  <a16:creationId xmlns:a16="http://schemas.microsoft.com/office/drawing/2014/main" id="{B5932EAD-F5A4-44E5-8968-C738CDD55D10}"/>
                </a:ext>
              </a:extLst>
            </p:cNvPr>
            <p:cNvSpPr/>
            <p:nvPr/>
          </p:nvSpPr>
          <p:spPr>
            <a:xfrm>
              <a:off x="6272830" y="5552987"/>
              <a:ext cx="955935" cy="622968"/>
            </a:xfrm>
            <a:custGeom>
              <a:avLst/>
              <a:gdLst>
                <a:gd name="connsiteX0" fmla="*/ 56098 w 499274"/>
                <a:gd name="connsiteY0" fmla="*/ 196343 h 325369"/>
                <a:gd name="connsiteX1" fmla="*/ 50488 w 499274"/>
                <a:gd name="connsiteY1" fmla="*/ 168294 h 325369"/>
                <a:gd name="connsiteX2" fmla="*/ 61708 w 499274"/>
                <a:gd name="connsiteY2" fmla="*/ 0 h 325369"/>
                <a:gd name="connsiteX3" fmla="*/ 78537 w 499274"/>
                <a:gd name="connsiteY3" fmla="*/ 11219 h 325369"/>
                <a:gd name="connsiteX4" fmla="*/ 89757 w 499274"/>
                <a:gd name="connsiteY4" fmla="*/ 33658 h 325369"/>
                <a:gd name="connsiteX5" fmla="*/ 100977 w 499274"/>
                <a:gd name="connsiteY5" fmla="*/ 72927 h 325369"/>
                <a:gd name="connsiteX6" fmla="*/ 106586 w 499274"/>
                <a:gd name="connsiteY6" fmla="*/ 263661 h 325369"/>
                <a:gd name="connsiteX7" fmla="*/ 67318 w 499274"/>
                <a:gd name="connsiteY7" fmla="*/ 308539 h 325369"/>
                <a:gd name="connsiteX8" fmla="*/ 50488 w 499274"/>
                <a:gd name="connsiteY8" fmla="*/ 325369 h 325369"/>
                <a:gd name="connsiteX9" fmla="*/ 11220 w 499274"/>
                <a:gd name="connsiteY9" fmla="*/ 319759 h 325369"/>
                <a:gd name="connsiteX10" fmla="*/ 0 w 499274"/>
                <a:gd name="connsiteY10" fmla="*/ 286100 h 325369"/>
                <a:gd name="connsiteX11" fmla="*/ 5610 w 499274"/>
                <a:gd name="connsiteY11" fmla="*/ 258051 h 325369"/>
                <a:gd name="connsiteX12" fmla="*/ 39269 w 499274"/>
                <a:gd name="connsiteY12" fmla="*/ 241222 h 325369"/>
                <a:gd name="connsiteX13" fmla="*/ 89757 w 499274"/>
                <a:gd name="connsiteY13" fmla="*/ 201953 h 325369"/>
                <a:gd name="connsiteX14" fmla="*/ 123416 w 499274"/>
                <a:gd name="connsiteY14" fmla="*/ 185123 h 325369"/>
                <a:gd name="connsiteX15" fmla="*/ 145855 w 499274"/>
                <a:gd name="connsiteY15" fmla="*/ 145855 h 325369"/>
                <a:gd name="connsiteX16" fmla="*/ 162685 w 499274"/>
                <a:gd name="connsiteY16" fmla="*/ 134635 h 325369"/>
                <a:gd name="connsiteX17" fmla="*/ 140245 w 499274"/>
                <a:gd name="connsiteY17" fmla="*/ 140245 h 325369"/>
                <a:gd name="connsiteX18" fmla="*/ 129026 w 499274"/>
                <a:gd name="connsiteY18" fmla="*/ 157074 h 325369"/>
                <a:gd name="connsiteX19" fmla="*/ 157075 w 499274"/>
                <a:gd name="connsiteY19" fmla="*/ 218782 h 325369"/>
                <a:gd name="connsiteX20" fmla="*/ 173904 w 499274"/>
                <a:gd name="connsiteY20" fmla="*/ 213173 h 325369"/>
                <a:gd name="connsiteX21" fmla="*/ 173904 w 499274"/>
                <a:gd name="connsiteY21" fmla="*/ 157074 h 325369"/>
                <a:gd name="connsiteX22" fmla="*/ 190734 w 499274"/>
                <a:gd name="connsiteY22" fmla="*/ 151465 h 325369"/>
                <a:gd name="connsiteX23" fmla="*/ 213173 w 499274"/>
                <a:gd name="connsiteY23" fmla="*/ 106586 h 325369"/>
                <a:gd name="connsiteX24" fmla="*/ 224393 w 499274"/>
                <a:gd name="connsiteY24" fmla="*/ 89757 h 325369"/>
                <a:gd name="connsiteX25" fmla="*/ 230002 w 499274"/>
                <a:gd name="connsiteY25" fmla="*/ 72927 h 325369"/>
                <a:gd name="connsiteX26" fmla="*/ 224393 w 499274"/>
                <a:gd name="connsiteY26" fmla="*/ 28049 h 325369"/>
                <a:gd name="connsiteX27" fmla="*/ 218783 w 499274"/>
                <a:gd name="connsiteY27" fmla="*/ 230002 h 325369"/>
                <a:gd name="connsiteX28" fmla="*/ 207563 w 499274"/>
                <a:gd name="connsiteY28" fmla="*/ 190733 h 325369"/>
                <a:gd name="connsiteX29" fmla="*/ 218783 w 499274"/>
                <a:gd name="connsiteY29" fmla="*/ 134635 h 325369"/>
                <a:gd name="connsiteX30" fmla="*/ 235612 w 499274"/>
                <a:gd name="connsiteY30" fmla="*/ 112196 h 325369"/>
                <a:gd name="connsiteX31" fmla="*/ 246832 w 499274"/>
                <a:gd name="connsiteY31" fmla="*/ 95366 h 325369"/>
                <a:gd name="connsiteX32" fmla="*/ 263661 w 499274"/>
                <a:gd name="connsiteY32" fmla="*/ 84147 h 325369"/>
                <a:gd name="connsiteX33" fmla="*/ 269271 w 499274"/>
                <a:gd name="connsiteY33" fmla="*/ 100976 h 325369"/>
                <a:gd name="connsiteX34" fmla="*/ 274881 w 499274"/>
                <a:gd name="connsiteY34" fmla="*/ 196343 h 325369"/>
                <a:gd name="connsiteX35" fmla="*/ 297320 w 499274"/>
                <a:gd name="connsiteY35" fmla="*/ 201953 h 325369"/>
                <a:gd name="connsiteX36" fmla="*/ 308540 w 499274"/>
                <a:gd name="connsiteY36" fmla="*/ 185123 h 325369"/>
                <a:gd name="connsiteX37" fmla="*/ 314150 w 499274"/>
                <a:gd name="connsiteY37" fmla="*/ 129025 h 325369"/>
                <a:gd name="connsiteX38" fmla="*/ 319759 w 499274"/>
                <a:gd name="connsiteY38" fmla="*/ 112196 h 325369"/>
                <a:gd name="connsiteX39" fmla="*/ 336589 w 499274"/>
                <a:gd name="connsiteY39" fmla="*/ 117806 h 325369"/>
                <a:gd name="connsiteX40" fmla="*/ 347809 w 499274"/>
                <a:gd name="connsiteY40" fmla="*/ 151465 h 325369"/>
                <a:gd name="connsiteX41" fmla="*/ 353418 w 499274"/>
                <a:gd name="connsiteY41" fmla="*/ 123415 h 325369"/>
                <a:gd name="connsiteX42" fmla="*/ 359028 w 499274"/>
                <a:gd name="connsiteY42" fmla="*/ 100976 h 325369"/>
                <a:gd name="connsiteX43" fmla="*/ 375858 w 499274"/>
                <a:gd name="connsiteY43" fmla="*/ 95366 h 325369"/>
                <a:gd name="connsiteX44" fmla="*/ 387077 w 499274"/>
                <a:gd name="connsiteY44" fmla="*/ 129025 h 325369"/>
                <a:gd name="connsiteX45" fmla="*/ 392687 w 499274"/>
                <a:gd name="connsiteY45" fmla="*/ 145855 h 325369"/>
                <a:gd name="connsiteX46" fmla="*/ 415126 w 499274"/>
                <a:gd name="connsiteY46" fmla="*/ 218782 h 325369"/>
                <a:gd name="connsiteX47" fmla="*/ 431956 w 499274"/>
                <a:gd name="connsiteY47" fmla="*/ 230002 h 325369"/>
                <a:gd name="connsiteX48" fmla="*/ 448785 w 499274"/>
                <a:gd name="connsiteY48" fmla="*/ 235612 h 325369"/>
                <a:gd name="connsiteX49" fmla="*/ 471224 w 499274"/>
                <a:gd name="connsiteY49" fmla="*/ 230002 h 325369"/>
                <a:gd name="connsiteX50" fmla="*/ 499274 w 499274"/>
                <a:gd name="connsiteY50" fmla="*/ 207563 h 3253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Lst>
              <a:rect l="l" t="t" r="r" b="b"/>
              <a:pathLst>
                <a:path w="499274" h="325369">
                  <a:moveTo>
                    <a:pt x="56098" y="196343"/>
                  </a:moveTo>
                  <a:cubicBezTo>
                    <a:pt x="54228" y="186993"/>
                    <a:pt x="50488" y="177829"/>
                    <a:pt x="50488" y="168294"/>
                  </a:cubicBezTo>
                  <a:cubicBezTo>
                    <a:pt x="50488" y="38359"/>
                    <a:pt x="45233" y="65897"/>
                    <a:pt x="61708" y="0"/>
                  </a:cubicBezTo>
                  <a:cubicBezTo>
                    <a:pt x="67318" y="3740"/>
                    <a:pt x="74221" y="6040"/>
                    <a:pt x="78537" y="11219"/>
                  </a:cubicBezTo>
                  <a:cubicBezTo>
                    <a:pt x="83891" y="17643"/>
                    <a:pt x="86463" y="25972"/>
                    <a:pt x="89757" y="33658"/>
                  </a:cubicBezTo>
                  <a:cubicBezTo>
                    <a:pt x="94585" y="44924"/>
                    <a:pt x="98131" y="61542"/>
                    <a:pt x="100977" y="72927"/>
                  </a:cubicBezTo>
                  <a:cubicBezTo>
                    <a:pt x="109660" y="142398"/>
                    <a:pt x="121378" y="192658"/>
                    <a:pt x="106586" y="263661"/>
                  </a:cubicBezTo>
                  <a:cubicBezTo>
                    <a:pt x="99829" y="296096"/>
                    <a:pt x="85656" y="293257"/>
                    <a:pt x="67318" y="308539"/>
                  </a:cubicBezTo>
                  <a:cubicBezTo>
                    <a:pt x="61223" y="313618"/>
                    <a:pt x="56098" y="319759"/>
                    <a:pt x="50488" y="325369"/>
                  </a:cubicBezTo>
                  <a:cubicBezTo>
                    <a:pt x="37399" y="323499"/>
                    <a:pt x="21657" y="327877"/>
                    <a:pt x="11220" y="319759"/>
                  </a:cubicBezTo>
                  <a:cubicBezTo>
                    <a:pt x="1885" y="312498"/>
                    <a:pt x="0" y="286100"/>
                    <a:pt x="0" y="286100"/>
                  </a:cubicBezTo>
                  <a:cubicBezTo>
                    <a:pt x="1870" y="276750"/>
                    <a:pt x="879" y="266330"/>
                    <a:pt x="5610" y="258051"/>
                  </a:cubicBezTo>
                  <a:cubicBezTo>
                    <a:pt x="10729" y="249093"/>
                    <a:pt x="30629" y="244101"/>
                    <a:pt x="39269" y="241222"/>
                  </a:cubicBezTo>
                  <a:cubicBezTo>
                    <a:pt x="53791" y="226699"/>
                    <a:pt x="69624" y="208664"/>
                    <a:pt x="89757" y="201953"/>
                  </a:cubicBezTo>
                  <a:cubicBezTo>
                    <a:pt x="112982" y="194211"/>
                    <a:pt x="101666" y="199623"/>
                    <a:pt x="123416" y="185123"/>
                  </a:cubicBezTo>
                  <a:cubicBezTo>
                    <a:pt x="127815" y="176326"/>
                    <a:pt x="137928" y="153782"/>
                    <a:pt x="145855" y="145855"/>
                  </a:cubicBezTo>
                  <a:cubicBezTo>
                    <a:pt x="150623" y="141087"/>
                    <a:pt x="167453" y="139403"/>
                    <a:pt x="162685" y="134635"/>
                  </a:cubicBezTo>
                  <a:cubicBezTo>
                    <a:pt x="157233" y="129183"/>
                    <a:pt x="147725" y="138375"/>
                    <a:pt x="140245" y="140245"/>
                  </a:cubicBezTo>
                  <a:cubicBezTo>
                    <a:pt x="136505" y="145855"/>
                    <a:pt x="129026" y="150332"/>
                    <a:pt x="129026" y="157074"/>
                  </a:cubicBezTo>
                  <a:cubicBezTo>
                    <a:pt x="129026" y="205691"/>
                    <a:pt x="130859" y="201306"/>
                    <a:pt x="157075" y="218782"/>
                  </a:cubicBezTo>
                  <a:cubicBezTo>
                    <a:pt x="162685" y="216912"/>
                    <a:pt x="169723" y="217354"/>
                    <a:pt x="173904" y="213173"/>
                  </a:cubicBezTo>
                  <a:cubicBezTo>
                    <a:pt x="186143" y="200934"/>
                    <a:pt x="174877" y="163883"/>
                    <a:pt x="173904" y="157074"/>
                  </a:cubicBezTo>
                  <a:cubicBezTo>
                    <a:pt x="179514" y="155204"/>
                    <a:pt x="187104" y="156133"/>
                    <a:pt x="190734" y="151465"/>
                  </a:cubicBezTo>
                  <a:cubicBezTo>
                    <a:pt x="201002" y="138263"/>
                    <a:pt x="203895" y="120502"/>
                    <a:pt x="213173" y="106586"/>
                  </a:cubicBezTo>
                  <a:lnTo>
                    <a:pt x="224393" y="89757"/>
                  </a:lnTo>
                  <a:cubicBezTo>
                    <a:pt x="226263" y="84147"/>
                    <a:pt x="230002" y="78840"/>
                    <a:pt x="230002" y="72927"/>
                  </a:cubicBezTo>
                  <a:cubicBezTo>
                    <a:pt x="230002" y="57851"/>
                    <a:pt x="225467" y="13012"/>
                    <a:pt x="224393" y="28049"/>
                  </a:cubicBezTo>
                  <a:cubicBezTo>
                    <a:pt x="219595" y="95222"/>
                    <a:pt x="220653" y="162684"/>
                    <a:pt x="218783" y="230002"/>
                  </a:cubicBezTo>
                  <a:cubicBezTo>
                    <a:pt x="216137" y="222065"/>
                    <a:pt x="207563" y="197778"/>
                    <a:pt x="207563" y="190733"/>
                  </a:cubicBezTo>
                  <a:cubicBezTo>
                    <a:pt x="207563" y="187915"/>
                    <a:pt x="215076" y="142049"/>
                    <a:pt x="218783" y="134635"/>
                  </a:cubicBezTo>
                  <a:cubicBezTo>
                    <a:pt x="222964" y="126273"/>
                    <a:pt x="230178" y="119804"/>
                    <a:pt x="235612" y="112196"/>
                  </a:cubicBezTo>
                  <a:cubicBezTo>
                    <a:pt x="239531" y="106709"/>
                    <a:pt x="242064" y="100134"/>
                    <a:pt x="246832" y="95366"/>
                  </a:cubicBezTo>
                  <a:cubicBezTo>
                    <a:pt x="251599" y="90599"/>
                    <a:pt x="258051" y="87887"/>
                    <a:pt x="263661" y="84147"/>
                  </a:cubicBezTo>
                  <a:cubicBezTo>
                    <a:pt x="265531" y="89757"/>
                    <a:pt x="268683" y="95092"/>
                    <a:pt x="269271" y="100976"/>
                  </a:cubicBezTo>
                  <a:cubicBezTo>
                    <a:pt x="272440" y="132662"/>
                    <a:pt x="266358" y="165661"/>
                    <a:pt x="274881" y="196343"/>
                  </a:cubicBezTo>
                  <a:cubicBezTo>
                    <a:pt x="276944" y="203772"/>
                    <a:pt x="289840" y="200083"/>
                    <a:pt x="297320" y="201953"/>
                  </a:cubicBezTo>
                  <a:cubicBezTo>
                    <a:pt x="301060" y="196343"/>
                    <a:pt x="307024" y="191693"/>
                    <a:pt x="308540" y="185123"/>
                  </a:cubicBezTo>
                  <a:cubicBezTo>
                    <a:pt x="312766" y="166812"/>
                    <a:pt x="311293" y="147599"/>
                    <a:pt x="314150" y="129025"/>
                  </a:cubicBezTo>
                  <a:cubicBezTo>
                    <a:pt x="315049" y="123181"/>
                    <a:pt x="317889" y="117806"/>
                    <a:pt x="319759" y="112196"/>
                  </a:cubicBezTo>
                  <a:cubicBezTo>
                    <a:pt x="325369" y="114066"/>
                    <a:pt x="333152" y="112994"/>
                    <a:pt x="336589" y="117806"/>
                  </a:cubicBezTo>
                  <a:cubicBezTo>
                    <a:pt x="343463" y="127430"/>
                    <a:pt x="347809" y="151465"/>
                    <a:pt x="347809" y="151465"/>
                  </a:cubicBezTo>
                  <a:cubicBezTo>
                    <a:pt x="349679" y="142115"/>
                    <a:pt x="351350" y="132723"/>
                    <a:pt x="353418" y="123415"/>
                  </a:cubicBezTo>
                  <a:cubicBezTo>
                    <a:pt x="355090" y="115889"/>
                    <a:pt x="354212" y="106996"/>
                    <a:pt x="359028" y="100976"/>
                  </a:cubicBezTo>
                  <a:cubicBezTo>
                    <a:pt x="362722" y="96358"/>
                    <a:pt x="370248" y="97236"/>
                    <a:pt x="375858" y="95366"/>
                  </a:cubicBezTo>
                  <a:lnTo>
                    <a:pt x="387077" y="129025"/>
                  </a:lnTo>
                  <a:lnTo>
                    <a:pt x="392687" y="145855"/>
                  </a:lnTo>
                  <a:cubicBezTo>
                    <a:pt x="396085" y="169642"/>
                    <a:pt x="396377" y="200033"/>
                    <a:pt x="415126" y="218782"/>
                  </a:cubicBezTo>
                  <a:cubicBezTo>
                    <a:pt x="419894" y="223550"/>
                    <a:pt x="425925" y="226987"/>
                    <a:pt x="431956" y="230002"/>
                  </a:cubicBezTo>
                  <a:cubicBezTo>
                    <a:pt x="437245" y="232647"/>
                    <a:pt x="443175" y="233742"/>
                    <a:pt x="448785" y="235612"/>
                  </a:cubicBezTo>
                  <a:cubicBezTo>
                    <a:pt x="456265" y="233742"/>
                    <a:pt x="464138" y="233039"/>
                    <a:pt x="471224" y="230002"/>
                  </a:cubicBezTo>
                  <a:cubicBezTo>
                    <a:pt x="483607" y="224695"/>
                    <a:pt x="490226" y="216610"/>
                    <a:pt x="499274" y="207563"/>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6" name="Freeform: Shape 15">
              <a:extLst>
                <a:ext uri="{FF2B5EF4-FFF2-40B4-BE49-F238E27FC236}">
                  <a16:creationId xmlns:a16="http://schemas.microsoft.com/office/drawing/2014/main" id="{79C2BF70-0DDC-46BD-A139-43D6AE871F42}"/>
                </a:ext>
              </a:extLst>
            </p:cNvPr>
            <p:cNvSpPr/>
            <p:nvPr/>
          </p:nvSpPr>
          <p:spPr>
            <a:xfrm>
              <a:off x="7482481" y="5552987"/>
              <a:ext cx="367852" cy="483338"/>
            </a:xfrm>
            <a:custGeom>
              <a:avLst/>
              <a:gdLst>
                <a:gd name="connsiteX0" fmla="*/ 57489 w 192125"/>
                <a:gd name="connsiteY0" fmla="*/ 44879 h 252442"/>
                <a:gd name="connsiteX1" fmla="*/ 57489 w 192125"/>
                <a:gd name="connsiteY1" fmla="*/ 213173 h 252442"/>
                <a:gd name="connsiteX2" fmla="*/ 40660 w 192125"/>
                <a:gd name="connsiteY2" fmla="*/ 246832 h 252442"/>
                <a:gd name="connsiteX3" fmla="*/ 23830 w 192125"/>
                <a:gd name="connsiteY3" fmla="*/ 252442 h 252442"/>
                <a:gd name="connsiteX4" fmla="*/ 1391 w 192125"/>
                <a:gd name="connsiteY4" fmla="*/ 230003 h 252442"/>
                <a:gd name="connsiteX5" fmla="*/ 18221 w 192125"/>
                <a:gd name="connsiteY5" fmla="*/ 218783 h 252442"/>
                <a:gd name="connsiteX6" fmla="*/ 68709 w 192125"/>
                <a:gd name="connsiteY6" fmla="*/ 224393 h 252442"/>
                <a:gd name="connsiteX7" fmla="*/ 102368 w 192125"/>
                <a:gd name="connsiteY7" fmla="*/ 235613 h 252442"/>
                <a:gd name="connsiteX8" fmla="*/ 136027 w 192125"/>
                <a:gd name="connsiteY8" fmla="*/ 230003 h 252442"/>
                <a:gd name="connsiteX9" fmla="*/ 141637 w 192125"/>
                <a:gd name="connsiteY9" fmla="*/ 196344 h 252442"/>
                <a:gd name="connsiteX10" fmla="*/ 136027 w 192125"/>
                <a:gd name="connsiteY10" fmla="*/ 33659 h 252442"/>
                <a:gd name="connsiteX11" fmla="*/ 124807 w 192125"/>
                <a:gd name="connsiteY11" fmla="*/ 16830 h 252442"/>
                <a:gd name="connsiteX12" fmla="*/ 107978 w 192125"/>
                <a:gd name="connsiteY12" fmla="*/ 5610 h 252442"/>
                <a:gd name="connsiteX13" fmla="*/ 91148 w 192125"/>
                <a:gd name="connsiteY13" fmla="*/ 0 h 252442"/>
                <a:gd name="connsiteX14" fmla="*/ 57489 w 192125"/>
                <a:gd name="connsiteY14" fmla="*/ 5610 h 252442"/>
                <a:gd name="connsiteX15" fmla="*/ 51880 w 192125"/>
                <a:gd name="connsiteY15" fmla="*/ 50489 h 252442"/>
                <a:gd name="connsiteX16" fmla="*/ 68709 w 192125"/>
                <a:gd name="connsiteY16" fmla="*/ 61708 h 252442"/>
                <a:gd name="connsiteX17" fmla="*/ 113588 w 192125"/>
                <a:gd name="connsiteY17" fmla="*/ 72928 h 252442"/>
                <a:gd name="connsiteX18" fmla="*/ 169686 w 192125"/>
                <a:gd name="connsiteY18" fmla="*/ 61708 h 252442"/>
                <a:gd name="connsiteX19" fmla="*/ 186515 w 192125"/>
                <a:gd name="connsiteY19" fmla="*/ 44879 h 252442"/>
                <a:gd name="connsiteX20" fmla="*/ 192125 w 192125"/>
                <a:gd name="connsiteY20" fmla="*/ 28049 h 2524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92125" h="252442">
                  <a:moveTo>
                    <a:pt x="57489" y="44879"/>
                  </a:moveTo>
                  <a:cubicBezTo>
                    <a:pt x="63099" y="129031"/>
                    <a:pt x="66839" y="129021"/>
                    <a:pt x="57489" y="213173"/>
                  </a:cubicBezTo>
                  <a:cubicBezTo>
                    <a:pt x="56497" y="222098"/>
                    <a:pt x="47465" y="241388"/>
                    <a:pt x="40660" y="246832"/>
                  </a:cubicBezTo>
                  <a:cubicBezTo>
                    <a:pt x="36042" y="250526"/>
                    <a:pt x="29440" y="250572"/>
                    <a:pt x="23830" y="252442"/>
                  </a:cubicBezTo>
                  <a:cubicBezTo>
                    <a:pt x="15911" y="249802"/>
                    <a:pt x="-5649" y="247601"/>
                    <a:pt x="1391" y="230003"/>
                  </a:cubicBezTo>
                  <a:cubicBezTo>
                    <a:pt x="3895" y="223743"/>
                    <a:pt x="12611" y="222523"/>
                    <a:pt x="18221" y="218783"/>
                  </a:cubicBezTo>
                  <a:cubicBezTo>
                    <a:pt x="35050" y="220653"/>
                    <a:pt x="52105" y="221072"/>
                    <a:pt x="68709" y="224393"/>
                  </a:cubicBezTo>
                  <a:cubicBezTo>
                    <a:pt x="80306" y="226712"/>
                    <a:pt x="102368" y="235613"/>
                    <a:pt x="102368" y="235613"/>
                  </a:cubicBezTo>
                  <a:cubicBezTo>
                    <a:pt x="113588" y="233743"/>
                    <a:pt x="127984" y="238046"/>
                    <a:pt x="136027" y="230003"/>
                  </a:cubicBezTo>
                  <a:cubicBezTo>
                    <a:pt x="144070" y="221960"/>
                    <a:pt x="141637" y="207718"/>
                    <a:pt x="141637" y="196344"/>
                  </a:cubicBezTo>
                  <a:cubicBezTo>
                    <a:pt x="141637" y="142083"/>
                    <a:pt x="141092" y="87683"/>
                    <a:pt x="136027" y="33659"/>
                  </a:cubicBezTo>
                  <a:cubicBezTo>
                    <a:pt x="135398" y="26946"/>
                    <a:pt x="129574" y="21597"/>
                    <a:pt x="124807" y="16830"/>
                  </a:cubicBezTo>
                  <a:cubicBezTo>
                    <a:pt x="120040" y="12063"/>
                    <a:pt x="114008" y="8625"/>
                    <a:pt x="107978" y="5610"/>
                  </a:cubicBezTo>
                  <a:cubicBezTo>
                    <a:pt x="102689" y="2965"/>
                    <a:pt x="96758" y="1870"/>
                    <a:pt x="91148" y="0"/>
                  </a:cubicBezTo>
                  <a:cubicBezTo>
                    <a:pt x="79928" y="1870"/>
                    <a:pt x="67663" y="523"/>
                    <a:pt x="57489" y="5610"/>
                  </a:cubicBezTo>
                  <a:cubicBezTo>
                    <a:pt x="40724" y="13993"/>
                    <a:pt x="45312" y="38995"/>
                    <a:pt x="51880" y="50489"/>
                  </a:cubicBezTo>
                  <a:cubicBezTo>
                    <a:pt x="55225" y="56343"/>
                    <a:pt x="62373" y="59404"/>
                    <a:pt x="68709" y="61708"/>
                  </a:cubicBezTo>
                  <a:cubicBezTo>
                    <a:pt x="83201" y="66978"/>
                    <a:pt x="113588" y="72928"/>
                    <a:pt x="113588" y="72928"/>
                  </a:cubicBezTo>
                  <a:cubicBezTo>
                    <a:pt x="116915" y="72453"/>
                    <a:pt x="159005" y="68829"/>
                    <a:pt x="169686" y="61708"/>
                  </a:cubicBezTo>
                  <a:cubicBezTo>
                    <a:pt x="176287" y="57307"/>
                    <a:pt x="180905" y="50489"/>
                    <a:pt x="186515" y="44879"/>
                  </a:cubicBezTo>
                  <a:lnTo>
                    <a:pt x="192125" y="28049"/>
                  </a:ln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7" name="Freeform: Shape 16">
              <a:extLst>
                <a:ext uri="{FF2B5EF4-FFF2-40B4-BE49-F238E27FC236}">
                  <a16:creationId xmlns:a16="http://schemas.microsoft.com/office/drawing/2014/main" id="{58DC5FAC-BFFB-42AE-B232-38667A7113EA}"/>
                </a:ext>
              </a:extLst>
            </p:cNvPr>
            <p:cNvSpPr/>
            <p:nvPr/>
          </p:nvSpPr>
          <p:spPr>
            <a:xfrm>
              <a:off x="7764490" y="5853731"/>
              <a:ext cx="483283" cy="176695"/>
            </a:xfrm>
            <a:custGeom>
              <a:avLst/>
              <a:gdLst>
                <a:gd name="connsiteX0" fmla="*/ 0 w 252413"/>
                <a:gd name="connsiteY0" fmla="*/ 63711 h 92286"/>
                <a:gd name="connsiteX1" fmla="*/ 33338 w 252413"/>
                <a:gd name="connsiteY1" fmla="*/ 49424 h 92286"/>
                <a:gd name="connsiteX2" fmla="*/ 47625 w 252413"/>
                <a:gd name="connsiteY2" fmla="*/ 44661 h 92286"/>
                <a:gd name="connsiteX3" fmla="*/ 57150 w 252413"/>
                <a:gd name="connsiteY3" fmla="*/ 16086 h 92286"/>
                <a:gd name="connsiteX4" fmla="*/ 52388 w 252413"/>
                <a:gd name="connsiteY4" fmla="*/ 30374 h 92286"/>
                <a:gd name="connsiteX5" fmla="*/ 47625 w 252413"/>
                <a:gd name="connsiteY5" fmla="*/ 44661 h 92286"/>
                <a:gd name="connsiteX6" fmla="*/ 52388 w 252413"/>
                <a:gd name="connsiteY6" fmla="*/ 77999 h 92286"/>
                <a:gd name="connsiteX7" fmla="*/ 80963 w 252413"/>
                <a:gd name="connsiteY7" fmla="*/ 92286 h 92286"/>
                <a:gd name="connsiteX8" fmla="*/ 114300 w 252413"/>
                <a:gd name="connsiteY8" fmla="*/ 68474 h 92286"/>
                <a:gd name="connsiteX9" fmla="*/ 100013 w 252413"/>
                <a:gd name="connsiteY9" fmla="*/ 25611 h 92286"/>
                <a:gd name="connsiteX10" fmla="*/ 42863 w 252413"/>
                <a:gd name="connsiteY10" fmla="*/ 30374 h 92286"/>
                <a:gd name="connsiteX11" fmla="*/ 57150 w 252413"/>
                <a:gd name="connsiteY11" fmla="*/ 35136 h 92286"/>
                <a:gd name="connsiteX12" fmla="*/ 80963 w 252413"/>
                <a:gd name="connsiteY12" fmla="*/ 39899 h 92286"/>
                <a:gd name="connsiteX13" fmla="*/ 176213 w 252413"/>
                <a:gd name="connsiteY13" fmla="*/ 35136 h 92286"/>
                <a:gd name="connsiteX14" fmla="*/ 190500 w 252413"/>
                <a:gd name="connsiteY14" fmla="*/ 30374 h 92286"/>
                <a:gd name="connsiteX15" fmla="*/ 185738 w 252413"/>
                <a:gd name="connsiteY15" fmla="*/ 1799 h 92286"/>
                <a:gd name="connsiteX16" fmla="*/ 138113 w 252413"/>
                <a:gd name="connsiteY16" fmla="*/ 6561 h 92286"/>
                <a:gd name="connsiteX17" fmla="*/ 142875 w 252413"/>
                <a:gd name="connsiteY17" fmla="*/ 54186 h 92286"/>
                <a:gd name="connsiteX18" fmla="*/ 147638 w 252413"/>
                <a:gd name="connsiteY18" fmla="*/ 68474 h 92286"/>
                <a:gd name="connsiteX19" fmla="*/ 190500 w 252413"/>
                <a:gd name="connsiteY19" fmla="*/ 92286 h 92286"/>
                <a:gd name="connsiteX20" fmla="*/ 223838 w 252413"/>
                <a:gd name="connsiteY20" fmla="*/ 87524 h 92286"/>
                <a:gd name="connsiteX21" fmla="*/ 242888 w 252413"/>
                <a:gd name="connsiteY21" fmla="*/ 63711 h 92286"/>
                <a:gd name="connsiteX22" fmla="*/ 252413 w 252413"/>
                <a:gd name="connsiteY22" fmla="*/ 54186 h 922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52413" h="92286">
                  <a:moveTo>
                    <a:pt x="0" y="63711"/>
                  </a:moveTo>
                  <a:cubicBezTo>
                    <a:pt x="11113" y="58949"/>
                    <a:pt x="22113" y="53914"/>
                    <a:pt x="33338" y="49424"/>
                  </a:cubicBezTo>
                  <a:cubicBezTo>
                    <a:pt x="37999" y="47560"/>
                    <a:pt x="44707" y="48746"/>
                    <a:pt x="47625" y="44661"/>
                  </a:cubicBezTo>
                  <a:cubicBezTo>
                    <a:pt x="53461" y="36491"/>
                    <a:pt x="53975" y="25611"/>
                    <a:pt x="57150" y="16086"/>
                  </a:cubicBezTo>
                  <a:lnTo>
                    <a:pt x="52388" y="30374"/>
                  </a:lnTo>
                  <a:lnTo>
                    <a:pt x="47625" y="44661"/>
                  </a:lnTo>
                  <a:cubicBezTo>
                    <a:pt x="49213" y="55774"/>
                    <a:pt x="47829" y="67741"/>
                    <a:pt x="52388" y="77999"/>
                  </a:cubicBezTo>
                  <a:cubicBezTo>
                    <a:pt x="55600" y="85225"/>
                    <a:pt x="74623" y="90173"/>
                    <a:pt x="80963" y="92286"/>
                  </a:cubicBezTo>
                  <a:cubicBezTo>
                    <a:pt x="91742" y="88693"/>
                    <a:pt x="117642" y="88526"/>
                    <a:pt x="114300" y="68474"/>
                  </a:cubicBezTo>
                  <a:cubicBezTo>
                    <a:pt x="111824" y="53618"/>
                    <a:pt x="100013" y="25611"/>
                    <a:pt x="100013" y="25611"/>
                  </a:cubicBezTo>
                  <a:cubicBezTo>
                    <a:pt x="80963" y="27199"/>
                    <a:pt x="61524" y="26227"/>
                    <a:pt x="42863" y="30374"/>
                  </a:cubicBezTo>
                  <a:cubicBezTo>
                    <a:pt x="37963" y="31463"/>
                    <a:pt x="52280" y="33918"/>
                    <a:pt x="57150" y="35136"/>
                  </a:cubicBezTo>
                  <a:cubicBezTo>
                    <a:pt x="65003" y="37099"/>
                    <a:pt x="73025" y="38311"/>
                    <a:pt x="80963" y="39899"/>
                  </a:cubicBezTo>
                  <a:cubicBezTo>
                    <a:pt x="112713" y="38311"/>
                    <a:pt x="144543" y="37890"/>
                    <a:pt x="176213" y="35136"/>
                  </a:cubicBezTo>
                  <a:cubicBezTo>
                    <a:pt x="181214" y="34701"/>
                    <a:pt x="189121" y="35201"/>
                    <a:pt x="190500" y="30374"/>
                  </a:cubicBezTo>
                  <a:cubicBezTo>
                    <a:pt x="193153" y="21089"/>
                    <a:pt x="187325" y="11324"/>
                    <a:pt x="185738" y="1799"/>
                  </a:cubicBezTo>
                  <a:cubicBezTo>
                    <a:pt x="169863" y="3386"/>
                    <a:pt x="148216" y="-5787"/>
                    <a:pt x="138113" y="6561"/>
                  </a:cubicBezTo>
                  <a:cubicBezTo>
                    <a:pt x="128010" y="18909"/>
                    <a:pt x="140449" y="38417"/>
                    <a:pt x="142875" y="54186"/>
                  </a:cubicBezTo>
                  <a:cubicBezTo>
                    <a:pt x="143638" y="59148"/>
                    <a:pt x="144088" y="64924"/>
                    <a:pt x="147638" y="68474"/>
                  </a:cubicBezTo>
                  <a:cubicBezTo>
                    <a:pt x="164014" y="84850"/>
                    <a:pt x="172534" y="86298"/>
                    <a:pt x="190500" y="92286"/>
                  </a:cubicBezTo>
                  <a:cubicBezTo>
                    <a:pt x="201613" y="90699"/>
                    <a:pt x="213086" y="90750"/>
                    <a:pt x="223838" y="87524"/>
                  </a:cubicBezTo>
                  <a:cubicBezTo>
                    <a:pt x="244658" y="81278"/>
                    <a:pt x="234248" y="78110"/>
                    <a:pt x="242888" y="63711"/>
                  </a:cubicBezTo>
                  <a:cubicBezTo>
                    <a:pt x="245198" y="59861"/>
                    <a:pt x="249238" y="57361"/>
                    <a:pt x="252413" y="54186"/>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8" name="TextBox 17">
              <a:extLst>
                <a:ext uri="{FF2B5EF4-FFF2-40B4-BE49-F238E27FC236}">
                  <a16:creationId xmlns:a16="http://schemas.microsoft.com/office/drawing/2014/main" id="{59A32C3F-540C-4361-BABE-3350DEC66DAD}"/>
                </a:ext>
              </a:extLst>
            </p:cNvPr>
            <p:cNvSpPr txBox="1"/>
            <p:nvPr/>
          </p:nvSpPr>
          <p:spPr>
            <a:xfrm>
              <a:off x="9659767" y="5661094"/>
              <a:ext cx="1208257" cy="369332"/>
            </a:xfrm>
            <a:prstGeom prst="rect">
              <a:avLst/>
            </a:prstGeom>
            <a:noFill/>
          </p:spPr>
          <p:txBody>
            <a:bodyPr wrap="square" rtlCol="0">
              <a:spAutoFit/>
            </a:bodyPr>
            <a:lstStyle/>
            <a:p>
              <a:r>
                <a:rPr lang="en-US" dirty="0">
                  <a:latin typeface="Arial" panose="020B0604020202020204" pitchFamily="34" charset="0"/>
                  <a:cs typeface="Arial" panose="020B0604020202020204" pitchFamily="34" charset="0"/>
                </a:rPr>
                <a:t>5/1/2021</a:t>
              </a:r>
              <a:endParaRPr lang="en-US" sz="1200" dirty="0">
                <a:latin typeface="Arial" panose="020B0604020202020204" pitchFamily="34" charset="0"/>
                <a:cs typeface="Arial" panose="020B0604020202020204" pitchFamily="34" charset="0"/>
              </a:endParaRPr>
            </a:p>
          </p:txBody>
        </p:sp>
      </p:grpSp>
      <p:sp>
        <p:nvSpPr>
          <p:cNvPr id="19" name="Oval 18">
            <a:extLst>
              <a:ext uri="{FF2B5EF4-FFF2-40B4-BE49-F238E27FC236}">
                <a16:creationId xmlns:a16="http://schemas.microsoft.com/office/drawing/2014/main" id="{7DB88BDD-4CB3-4059-B911-9E7BC3564B12}"/>
              </a:ext>
            </a:extLst>
          </p:cNvPr>
          <p:cNvSpPr/>
          <p:nvPr/>
        </p:nvSpPr>
        <p:spPr>
          <a:xfrm>
            <a:off x="904711" y="5150679"/>
            <a:ext cx="4255412" cy="734264"/>
          </a:xfrm>
          <a:prstGeom prst="ellipse">
            <a:avLst/>
          </a:prstGeom>
          <a:solidFill>
            <a:srgbClr val="FFFF00">
              <a:alpha val="29020"/>
            </a:srgbClr>
          </a:solid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chemeClr val="tx1"/>
              </a:solidFill>
              <a:effectLst/>
              <a:uLnTx/>
              <a:uFillTx/>
              <a:latin typeface="Candara"/>
              <a:ea typeface="+mn-ea"/>
              <a:cs typeface="+mn-cs"/>
            </a:endParaRPr>
          </a:p>
        </p:txBody>
      </p:sp>
      <p:sp>
        <p:nvSpPr>
          <p:cNvPr id="20" name="Oval 19">
            <a:extLst>
              <a:ext uri="{FF2B5EF4-FFF2-40B4-BE49-F238E27FC236}">
                <a16:creationId xmlns:a16="http://schemas.microsoft.com/office/drawing/2014/main" id="{BC4DB247-92FB-416D-8E38-2C2C486ADCAF}"/>
              </a:ext>
            </a:extLst>
          </p:cNvPr>
          <p:cNvSpPr/>
          <p:nvPr/>
        </p:nvSpPr>
        <p:spPr>
          <a:xfrm>
            <a:off x="1001990" y="5904761"/>
            <a:ext cx="4255412" cy="734264"/>
          </a:xfrm>
          <a:prstGeom prst="ellipse">
            <a:avLst/>
          </a:prstGeom>
          <a:solidFill>
            <a:srgbClr val="FFFF00">
              <a:alpha val="29020"/>
            </a:srgbClr>
          </a:solid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chemeClr val="tx1"/>
              </a:solidFill>
              <a:effectLst/>
              <a:uLnTx/>
              <a:uFillTx/>
              <a:latin typeface="Candara"/>
              <a:ea typeface="+mn-ea"/>
              <a:cs typeface="+mn-cs"/>
            </a:endParaRPr>
          </a:p>
        </p:txBody>
      </p:sp>
    </p:spTree>
    <p:extLst>
      <p:ext uri="{BB962C8B-B14F-4D97-AF65-F5344CB8AC3E}">
        <p14:creationId xmlns:p14="http://schemas.microsoft.com/office/powerpoint/2010/main" val="8858674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BC4C29-CEB7-4D9A-B560-B392E1C10AC9}"/>
              </a:ext>
            </a:extLst>
          </p:cNvPr>
          <p:cNvSpPr>
            <a:spLocks noGrp="1"/>
          </p:cNvSpPr>
          <p:nvPr>
            <p:ph type="title"/>
          </p:nvPr>
        </p:nvSpPr>
        <p:spPr>
          <a:xfrm>
            <a:off x="138068" y="465590"/>
            <a:ext cx="11720557" cy="1113357"/>
          </a:xfrm>
        </p:spPr>
        <p:txBody>
          <a:bodyPr>
            <a:normAutofit/>
          </a:bodyPr>
          <a:lstStyle/>
          <a:p>
            <a:r>
              <a:rPr lang="en-US" sz="5400" dirty="0"/>
              <a:t>How much does Prevailing Wage Cost?</a:t>
            </a:r>
          </a:p>
        </p:txBody>
      </p:sp>
      <p:sp>
        <p:nvSpPr>
          <p:cNvPr id="3" name="Content Placeholder 2">
            <a:extLst>
              <a:ext uri="{FF2B5EF4-FFF2-40B4-BE49-F238E27FC236}">
                <a16:creationId xmlns:a16="http://schemas.microsoft.com/office/drawing/2014/main" id="{E59B545F-35D0-4F36-A0F3-91710509F645}"/>
              </a:ext>
            </a:extLst>
          </p:cNvPr>
          <p:cNvSpPr>
            <a:spLocks noGrp="1"/>
          </p:cNvSpPr>
          <p:nvPr>
            <p:ph idx="1"/>
          </p:nvPr>
        </p:nvSpPr>
        <p:spPr>
          <a:xfrm>
            <a:off x="537708" y="1838325"/>
            <a:ext cx="10906146" cy="4859655"/>
          </a:xfrm>
        </p:spPr>
        <p:txBody>
          <a:bodyPr>
            <a:normAutofit/>
          </a:bodyPr>
          <a:lstStyle/>
          <a:p>
            <a:pPr lvl="1"/>
            <a:r>
              <a:rPr lang="en-US" sz="4000" dirty="0"/>
              <a:t>You can look up PW rate determinations in your area to estimate PW costs</a:t>
            </a:r>
          </a:p>
          <a:p>
            <a:pPr lvl="1"/>
            <a:r>
              <a:rPr lang="en-US" sz="4000" dirty="0"/>
              <a:t>Ask contractors for cost estimates at PW rates</a:t>
            </a:r>
          </a:p>
          <a:p>
            <a:pPr lvl="1"/>
            <a:endParaRPr lang="en-US" dirty="0"/>
          </a:p>
        </p:txBody>
      </p:sp>
      <p:sp>
        <p:nvSpPr>
          <p:cNvPr id="6" name="Title 1">
            <a:extLst>
              <a:ext uri="{FF2B5EF4-FFF2-40B4-BE49-F238E27FC236}">
                <a16:creationId xmlns:a16="http://schemas.microsoft.com/office/drawing/2014/main" id="{C4D5172B-2A23-4194-AD46-4E397278E118}"/>
              </a:ext>
            </a:extLst>
          </p:cNvPr>
          <p:cNvSpPr txBox="1">
            <a:spLocks/>
          </p:cNvSpPr>
          <p:nvPr/>
        </p:nvSpPr>
        <p:spPr>
          <a:xfrm>
            <a:off x="252548" y="8390"/>
            <a:ext cx="3547292" cy="4572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2600" b="1" kern="1200">
                <a:solidFill>
                  <a:schemeClr val="tx1"/>
                </a:solidFill>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2000" b="1" i="0" u="none" strike="noStrike" kern="1200" cap="none" spc="0" normalizeH="0" baseline="0" noProof="0" dirty="0">
                <a:ln>
                  <a:noFill/>
                </a:ln>
                <a:solidFill>
                  <a:srgbClr val="FFFFCC"/>
                </a:solidFill>
                <a:effectLst/>
                <a:uLnTx/>
                <a:uFillTx/>
                <a:latin typeface="Calibri"/>
                <a:ea typeface="+mj-ea"/>
                <a:cs typeface="+mj-cs"/>
              </a:rPr>
              <a:t>Reviewing Grant Applications</a:t>
            </a:r>
          </a:p>
        </p:txBody>
      </p:sp>
      <p:sp>
        <p:nvSpPr>
          <p:cNvPr id="7" name="Title 1">
            <a:extLst>
              <a:ext uri="{FF2B5EF4-FFF2-40B4-BE49-F238E27FC236}">
                <a16:creationId xmlns:a16="http://schemas.microsoft.com/office/drawing/2014/main" id="{A03820CB-EAFC-4BAC-884E-F248BE6EB6BF}"/>
              </a:ext>
            </a:extLst>
          </p:cNvPr>
          <p:cNvSpPr txBox="1">
            <a:spLocks/>
          </p:cNvSpPr>
          <p:nvPr/>
        </p:nvSpPr>
        <p:spPr>
          <a:xfrm>
            <a:off x="4267200" y="1"/>
            <a:ext cx="7924800" cy="4572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2600" b="1" kern="1200">
                <a:solidFill>
                  <a:schemeClr val="tx1"/>
                </a:solidFill>
                <a:latin typeface="+mj-lt"/>
                <a:ea typeface="+mj-ea"/>
                <a:cs typeface="+mj-cs"/>
              </a:defRPr>
            </a:lvl1pPr>
          </a:lstStyle>
          <a:p>
            <a:r>
              <a:rPr lang="en-US" dirty="0"/>
              <a:t>Check that App is Filled Out Correctly</a:t>
            </a:r>
          </a:p>
        </p:txBody>
      </p:sp>
    </p:spTree>
    <p:extLst>
      <p:ext uri="{BB962C8B-B14F-4D97-AF65-F5344CB8AC3E}">
        <p14:creationId xmlns:p14="http://schemas.microsoft.com/office/powerpoint/2010/main" val="13321111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accent3">
            <a:lumMod val="40000"/>
            <a:lumOff val="60000"/>
          </a:schemeClr>
        </a:solid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347662" y="645789"/>
            <a:ext cx="11496675" cy="3572359"/>
          </a:xfrm>
        </p:spPr>
        <p:txBody>
          <a:bodyPr>
            <a:normAutofit/>
          </a:bodyPr>
          <a:lstStyle/>
          <a:p>
            <a:pPr marL="0" indent="0" algn="ctr">
              <a:buNone/>
            </a:pPr>
            <a:r>
              <a:rPr lang="en-US" sz="4400" b="1" dirty="0"/>
              <a:t>Recorded 2023 webinar on “Better Grant Applications” is available online</a:t>
            </a:r>
          </a:p>
          <a:p>
            <a:pPr marL="0" indent="0" algn="ctr">
              <a:buNone/>
            </a:pPr>
            <a:r>
              <a:rPr lang="en-US" sz="2800" b="1" dirty="0">
                <a:hlinkClick r:id="rId3"/>
              </a:rPr>
              <a:t>https://dirtandgravel.psu.edu/education-training/webinars/past-webinars/</a:t>
            </a:r>
            <a:r>
              <a:rPr lang="en-US" sz="2800" b="1" dirty="0"/>
              <a:t> </a:t>
            </a:r>
          </a:p>
        </p:txBody>
      </p:sp>
      <p:sp>
        <p:nvSpPr>
          <p:cNvPr id="7" name="Title 1"/>
          <p:cNvSpPr>
            <a:spLocks noGrp="1"/>
          </p:cNvSpPr>
          <p:nvPr>
            <p:ph type="ctrTitle"/>
          </p:nvPr>
        </p:nvSpPr>
        <p:spPr/>
        <p:txBody>
          <a:bodyPr/>
          <a:lstStyle/>
          <a:p>
            <a:r>
              <a:rPr lang="en-US" dirty="0"/>
              <a:t>Why talk about grant applications?</a:t>
            </a:r>
          </a:p>
        </p:txBody>
      </p:sp>
      <p:sp>
        <p:nvSpPr>
          <p:cNvPr id="9" name="Title 1"/>
          <p:cNvSpPr txBox="1">
            <a:spLocks/>
          </p:cNvSpPr>
          <p:nvPr/>
        </p:nvSpPr>
        <p:spPr>
          <a:xfrm>
            <a:off x="1600200" y="-11575"/>
            <a:ext cx="3276600" cy="4572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2600" b="1" kern="1200">
                <a:solidFill>
                  <a:schemeClr val="tx1"/>
                </a:solidFill>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US" sz="2600" b="1" i="0" u="none" strike="noStrike" kern="1200" cap="none" spc="0" normalizeH="0" baseline="0" noProof="0" dirty="0">
              <a:ln>
                <a:noFill/>
              </a:ln>
              <a:solidFill>
                <a:srgbClr val="FFFFCC"/>
              </a:solidFill>
              <a:effectLst/>
              <a:uLnTx/>
              <a:uFillTx/>
              <a:latin typeface="Calibri"/>
              <a:ea typeface="+mj-ea"/>
              <a:cs typeface="+mj-cs"/>
            </a:endParaRPr>
          </a:p>
        </p:txBody>
      </p:sp>
      <p:pic>
        <p:nvPicPr>
          <p:cNvPr id="2" name="Picture 1">
            <a:extLst>
              <a:ext uri="{FF2B5EF4-FFF2-40B4-BE49-F238E27FC236}">
                <a16:creationId xmlns:a16="http://schemas.microsoft.com/office/drawing/2014/main" id="{9F3B6198-BB41-4537-95DE-9849D64B278A}"/>
              </a:ext>
            </a:extLst>
          </p:cNvPr>
          <p:cNvPicPr>
            <a:picLocks noChangeAspect="1"/>
          </p:cNvPicPr>
          <p:nvPr/>
        </p:nvPicPr>
        <p:blipFill>
          <a:blip r:embed="rId4"/>
          <a:stretch>
            <a:fillRect/>
          </a:stretch>
        </p:blipFill>
        <p:spPr>
          <a:xfrm>
            <a:off x="441465" y="2946699"/>
            <a:ext cx="11402872" cy="3265512"/>
          </a:xfrm>
          <a:prstGeom prst="rect">
            <a:avLst/>
          </a:prstGeom>
        </p:spPr>
      </p:pic>
      <p:sp>
        <p:nvSpPr>
          <p:cNvPr id="8" name="Title 1">
            <a:extLst>
              <a:ext uri="{FF2B5EF4-FFF2-40B4-BE49-F238E27FC236}">
                <a16:creationId xmlns:a16="http://schemas.microsoft.com/office/drawing/2014/main" id="{D3D2C5BA-93CA-4262-A586-F5B5DAA02D14}"/>
              </a:ext>
            </a:extLst>
          </p:cNvPr>
          <p:cNvSpPr txBox="1">
            <a:spLocks/>
          </p:cNvSpPr>
          <p:nvPr/>
        </p:nvSpPr>
        <p:spPr>
          <a:xfrm>
            <a:off x="252548" y="8390"/>
            <a:ext cx="3547292" cy="4572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2600" b="1" kern="1200">
                <a:solidFill>
                  <a:schemeClr val="tx1"/>
                </a:solidFill>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2000" b="1" i="0" u="none" strike="noStrike" kern="1200" cap="none" spc="0" normalizeH="0" baseline="0" noProof="0" dirty="0">
                <a:ln>
                  <a:noFill/>
                </a:ln>
                <a:solidFill>
                  <a:srgbClr val="FFFFCC"/>
                </a:solidFill>
                <a:effectLst/>
                <a:uLnTx/>
                <a:uFillTx/>
                <a:latin typeface="Calibri"/>
                <a:ea typeface="+mj-ea"/>
                <a:cs typeface="+mj-cs"/>
              </a:rPr>
              <a:t>Reviewing Grant Applications</a:t>
            </a:r>
          </a:p>
        </p:txBody>
      </p:sp>
    </p:spTree>
    <p:extLst>
      <p:ext uri="{BB962C8B-B14F-4D97-AF65-F5344CB8AC3E}">
        <p14:creationId xmlns:p14="http://schemas.microsoft.com/office/powerpoint/2010/main" val="3308891931"/>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59B545F-35D0-4F36-A0F3-91710509F645}"/>
              </a:ext>
            </a:extLst>
          </p:cNvPr>
          <p:cNvSpPr>
            <a:spLocks noGrp="1"/>
          </p:cNvSpPr>
          <p:nvPr>
            <p:ph idx="1"/>
          </p:nvPr>
        </p:nvSpPr>
        <p:spPr>
          <a:xfrm>
            <a:off x="171450" y="608500"/>
            <a:ext cx="11849100" cy="3906350"/>
          </a:xfrm>
        </p:spPr>
        <p:txBody>
          <a:bodyPr>
            <a:normAutofit/>
          </a:bodyPr>
          <a:lstStyle/>
          <a:p>
            <a:pPr lvl="1"/>
            <a:r>
              <a:rPr lang="en-US" sz="4000" dirty="0"/>
              <a:t>See “Frequently Asked Questions about Prevailing Wage Document” and recorded webinars</a:t>
            </a:r>
          </a:p>
          <a:p>
            <a:pPr lvl="1"/>
            <a:r>
              <a:rPr lang="en-US" sz="4000" dirty="0"/>
              <a:t>See recorded webinars from 2022</a:t>
            </a:r>
          </a:p>
          <a:p>
            <a:pPr marL="457200" lvl="1" indent="0">
              <a:buNone/>
            </a:pPr>
            <a:r>
              <a:rPr lang="en-US" dirty="0">
                <a:hlinkClick r:id="rId2"/>
              </a:rPr>
              <a:t>https://dirtandgravel.psu.edu/education-training/webinars/past-webinars/</a:t>
            </a:r>
            <a:r>
              <a:rPr lang="en-US" dirty="0"/>
              <a:t> </a:t>
            </a:r>
          </a:p>
          <a:p>
            <a:pPr lvl="1"/>
            <a:endParaRPr lang="en-US" dirty="0"/>
          </a:p>
        </p:txBody>
      </p:sp>
      <p:pic>
        <p:nvPicPr>
          <p:cNvPr id="4" name="Picture 3">
            <a:extLst>
              <a:ext uri="{FF2B5EF4-FFF2-40B4-BE49-F238E27FC236}">
                <a16:creationId xmlns:a16="http://schemas.microsoft.com/office/drawing/2014/main" id="{D8E97A34-6088-4B5F-9BF2-54ABC8B05076}"/>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453110" y="4810124"/>
            <a:ext cx="8360440" cy="1819149"/>
          </a:xfrm>
          <a:prstGeom prst="rect">
            <a:avLst/>
          </a:prstGeom>
        </p:spPr>
      </p:pic>
      <p:pic>
        <p:nvPicPr>
          <p:cNvPr id="6" name="Picture 5">
            <a:extLst>
              <a:ext uri="{FF2B5EF4-FFF2-40B4-BE49-F238E27FC236}">
                <a16:creationId xmlns:a16="http://schemas.microsoft.com/office/drawing/2014/main" id="{0CDF678B-1289-4846-8868-4B5CFB0FDFA3}"/>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t="-2"/>
          <a:stretch/>
        </p:blipFill>
        <p:spPr>
          <a:xfrm>
            <a:off x="605510" y="3218751"/>
            <a:ext cx="8725510" cy="1591373"/>
          </a:xfrm>
          <a:prstGeom prst="rect">
            <a:avLst/>
          </a:prstGeom>
        </p:spPr>
      </p:pic>
      <p:sp>
        <p:nvSpPr>
          <p:cNvPr id="9" name="Title 1">
            <a:extLst>
              <a:ext uri="{FF2B5EF4-FFF2-40B4-BE49-F238E27FC236}">
                <a16:creationId xmlns:a16="http://schemas.microsoft.com/office/drawing/2014/main" id="{8277557F-D0CB-46BD-8AE5-3944E01AB801}"/>
              </a:ext>
            </a:extLst>
          </p:cNvPr>
          <p:cNvSpPr txBox="1">
            <a:spLocks/>
          </p:cNvSpPr>
          <p:nvPr/>
        </p:nvSpPr>
        <p:spPr>
          <a:xfrm>
            <a:off x="252548" y="8390"/>
            <a:ext cx="3547292" cy="4572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2600" b="1" kern="1200">
                <a:solidFill>
                  <a:schemeClr val="tx1"/>
                </a:solidFill>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2000" b="1" i="0" u="none" strike="noStrike" kern="1200" cap="none" spc="0" normalizeH="0" baseline="0" noProof="0" dirty="0">
                <a:ln>
                  <a:noFill/>
                </a:ln>
                <a:solidFill>
                  <a:srgbClr val="FFFFCC"/>
                </a:solidFill>
                <a:effectLst/>
                <a:uLnTx/>
                <a:uFillTx/>
                <a:latin typeface="Calibri"/>
                <a:ea typeface="+mj-ea"/>
                <a:cs typeface="+mj-cs"/>
              </a:rPr>
              <a:t>Reviewing Grant Applications</a:t>
            </a:r>
          </a:p>
        </p:txBody>
      </p:sp>
      <p:sp>
        <p:nvSpPr>
          <p:cNvPr id="10" name="Title 1">
            <a:extLst>
              <a:ext uri="{FF2B5EF4-FFF2-40B4-BE49-F238E27FC236}">
                <a16:creationId xmlns:a16="http://schemas.microsoft.com/office/drawing/2014/main" id="{BC15FC83-9982-4EAE-8520-408136E59040}"/>
              </a:ext>
            </a:extLst>
          </p:cNvPr>
          <p:cNvSpPr txBox="1">
            <a:spLocks/>
          </p:cNvSpPr>
          <p:nvPr/>
        </p:nvSpPr>
        <p:spPr>
          <a:xfrm>
            <a:off x="4267200" y="1"/>
            <a:ext cx="7924800" cy="4572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2600" b="1" kern="1200">
                <a:solidFill>
                  <a:schemeClr val="tx1"/>
                </a:solidFill>
                <a:latin typeface="+mj-lt"/>
                <a:ea typeface="+mj-ea"/>
                <a:cs typeface="+mj-cs"/>
              </a:defRPr>
            </a:lvl1pPr>
          </a:lstStyle>
          <a:p>
            <a:r>
              <a:rPr lang="en-US" dirty="0"/>
              <a:t>Check that App is Filled Out Correctly</a:t>
            </a:r>
          </a:p>
        </p:txBody>
      </p:sp>
    </p:spTree>
    <p:extLst>
      <p:ext uri="{BB962C8B-B14F-4D97-AF65-F5344CB8AC3E}">
        <p14:creationId xmlns:p14="http://schemas.microsoft.com/office/powerpoint/2010/main" val="4229578445"/>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23828" y="570349"/>
            <a:ext cx="3264091" cy="1014230"/>
          </a:xfrm>
        </p:spPr>
        <p:txBody>
          <a:bodyPr>
            <a:normAutofit fontScale="92500"/>
          </a:bodyPr>
          <a:lstStyle/>
          <a:p>
            <a:pPr marL="114300" indent="0" algn="ctr">
              <a:spcBef>
                <a:spcPts val="600"/>
              </a:spcBef>
              <a:buNone/>
            </a:pPr>
            <a:r>
              <a:rPr lang="en-US" sz="2800" dirty="0"/>
              <a:t>DGLVR Program Grant Application Form</a:t>
            </a:r>
          </a:p>
        </p:txBody>
      </p:sp>
      <p:sp>
        <p:nvSpPr>
          <p:cNvPr id="4" name="Title 1">
            <a:extLst>
              <a:ext uri="{FF2B5EF4-FFF2-40B4-BE49-F238E27FC236}">
                <a16:creationId xmlns:a16="http://schemas.microsoft.com/office/drawing/2014/main" id="{B491CC7A-7E96-4281-B684-BB45630D70B0}"/>
              </a:ext>
            </a:extLst>
          </p:cNvPr>
          <p:cNvSpPr txBox="1">
            <a:spLocks/>
          </p:cNvSpPr>
          <p:nvPr/>
        </p:nvSpPr>
        <p:spPr>
          <a:xfrm>
            <a:off x="252548" y="8390"/>
            <a:ext cx="3547292" cy="4572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2600" b="1" kern="1200">
                <a:solidFill>
                  <a:schemeClr val="tx1"/>
                </a:solidFill>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2000" b="1" i="0" u="none" strike="noStrike" kern="1200" cap="none" spc="0" normalizeH="0" baseline="0" noProof="0" dirty="0">
                <a:ln>
                  <a:noFill/>
                </a:ln>
                <a:solidFill>
                  <a:srgbClr val="FFFFCC"/>
                </a:solidFill>
                <a:effectLst/>
                <a:uLnTx/>
                <a:uFillTx/>
                <a:latin typeface="Calibri"/>
                <a:ea typeface="+mj-ea"/>
                <a:cs typeface="+mj-cs"/>
              </a:rPr>
              <a:t>Reviewing Grant Applications</a:t>
            </a:r>
          </a:p>
        </p:txBody>
      </p:sp>
      <p:pic>
        <p:nvPicPr>
          <p:cNvPr id="2" name="Picture 1">
            <a:extLst>
              <a:ext uri="{FF2B5EF4-FFF2-40B4-BE49-F238E27FC236}">
                <a16:creationId xmlns:a16="http://schemas.microsoft.com/office/drawing/2014/main" id="{5F84EF4A-39B6-43AC-A507-BC0BC568B533}"/>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53169" y="1611835"/>
            <a:ext cx="2193996" cy="2839087"/>
          </a:xfrm>
          <a:prstGeom prst="rect">
            <a:avLst/>
          </a:prstGeom>
          <a:ln>
            <a:noFill/>
          </a:ln>
          <a:effectLst>
            <a:outerShdw blurRad="292100" dist="139700" dir="2700000" algn="tl" rotWithShape="0">
              <a:srgbClr val="333333">
                <a:alpha val="65000"/>
              </a:srgbClr>
            </a:outerShdw>
          </a:effectLst>
        </p:spPr>
      </p:pic>
      <p:pic>
        <p:nvPicPr>
          <p:cNvPr id="5" name="Picture 4">
            <a:extLst>
              <a:ext uri="{FF2B5EF4-FFF2-40B4-BE49-F238E27FC236}">
                <a16:creationId xmlns:a16="http://schemas.microsoft.com/office/drawing/2014/main" id="{B0B984B3-14A6-462F-BCB9-8B6D72A3CBDB}"/>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5571256" y="1400889"/>
            <a:ext cx="2292593" cy="2920115"/>
          </a:xfrm>
          <a:prstGeom prst="rect">
            <a:avLst/>
          </a:prstGeom>
          <a:ln>
            <a:noFill/>
          </a:ln>
          <a:effectLst>
            <a:outerShdw blurRad="292100" dist="139700" dir="2700000" algn="tl" rotWithShape="0">
              <a:srgbClr val="333333">
                <a:alpha val="65000"/>
              </a:srgbClr>
            </a:outerShdw>
          </a:effectLst>
        </p:spPr>
      </p:pic>
      <p:sp>
        <p:nvSpPr>
          <p:cNvPr id="7" name="Subtitle 2">
            <a:extLst>
              <a:ext uri="{FF2B5EF4-FFF2-40B4-BE49-F238E27FC236}">
                <a16:creationId xmlns:a16="http://schemas.microsoft.com/office/drawing/2014/main" id="{06F2651C-FFDC-45F4-A8F0-D905C03DCC57}"/>
              </a:ext>
            </a:extLst>
          </p:cNvPr>
          <p:cNvSpPr txBox="1">
            <a:spLocks/>
          </p:cNvSpPr>
          <p:nvPr/>
        </p:nvSpPr>
        <p:spPr>
          <a:xfrm>
            <a:off x="5328680" y="634908"/>
            <a:ext cx="2622732" cy="609601"/>
          </a:xfrm>
          <a:prstGeom prst="rect">
            <a:avLst/>
          </a:prstGeom>
        </p:spPr>
        <p:txBody>
          <a:bodyPr vert="horz" lIns="91440" tIns="45720" rIns="91440" bIns="45720" rtlCol="0">
            <a:normAutofit/>
          </a:bodyPr>
          <a:lstStyle>
            <a:lvl1pPr marL="342900" marR="0" indent="-3429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sz="3200" kern="1200">
                <a:solidFill>
                  <a:schemeClr val="tx1"/>
                </a:solidFill>
                <a:latin typeface="+mn-lt"/>
                <a:ea typeface="+mn-ea"/>
                <a:cs typeface="+mn-cs"/>
              </a:defRPr>
            </a:lvl1pPr>
            <a:lvl2pPr marL="742950" marR="0" indent="-28575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sz="2800" kern="1200">
                <a:solidFill>
                  <a:schemeClr val="tx1"/>
                </a:solidFill>
                <a:latin typeface="+mn-lt"/>
                <a:ea typeface="+mn-ea"/>
                <a:cs typeface="+mn-cs"/>
              </a:defRPr>
            </a:lvl2pPr>
            <a:lvl3pPr marL="1143000" marR="0" indent="-2286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sz="2400" kern="1200">
                <a:solidFill>
                  <a:schemeClr val="tx1"/>
                </a:solidFill>
                <a:latin typeface="+mn-lt"/>
                <a:ea typeface="+mn-ea"/>
                <a:cs typeface="+mn-cs"/>
              </a:defRPr>
            </a:lvl3pPr>
            <a:lvl4pPr marL="1600200" marR="0" indent="-2286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sz="2000" kern="1200">
                <a:solidFill>
                  <a:schemeClr val="tx1"/>
                </a:solidFill>
                <a:latin typeface="+mn-lt"/>
                <a:ea typeface="+mn-ea"/>
                <a:cs typeface="+mn-cs"/>
              </a:defRPr>
            </a:lvl4pPr>
            <a:lvl5pPr marL="2057400" marR="0" indent="-2286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sz="2000" kern="1200">
                <a:solidFill>
                  <a:schemeClr val="tx1"/>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marL="114300" indent="0" algn="ctr">
              <a:spcBef>
                <a:spcPts val="600"/>
              </a:spcBef>
              <a:buFont typeface="Arial" panose="020B0604020202020204" pitchFamily="34" charset="0"/>
              <a:buNone/>
            </a:pPr>
            <a:r>
              <a:rPr lang="en-US" sz="2800" dirty="0"/>
              <a:t>Project Sketch</a:t>
            </a:r>
          </a:p>
        </p:txBody>
      </p:sp>
      <p:grpSp>
        <p:nvGrpSpPr>
          <p:cNvPr id="16" name="Group 15">
            <a:extLst>
              <a:ext uri="{FF2B5EF4-FFF2-40B4-BE49-F238E27FC236}">
                <a16:creationId xmlns:a16="http://schemas.microsoft.com/office/drawing/2014/main" id="{695902AC-760E-4087-8C88-298216E655F6}"/>
              </a:ext>
            </a:extLst>
          </p:cNvPr>
          <p:cNvGrpSpPr/>
          <p:nvPr/>
        </p:nvGrpSpPr>
        <p:grpSpPr>
          <a:xfrm>
            <a:off x="8229600" y="3226142"/>
            <a:ext cx="3339001" cy="3411430"/>
            <a:chOff x="6188663" y="407303"/>
            <a:chExt cx="3339001" cy="3411430"/>
          </a:xfrm>
        </p:grpSpPr>
        <p:pic>
          <p:nvPicPr>
            <p:cNvPr id="8" name="Picture 7">
              <a:extLst>
                <a:ext uri="{FF2B5EF4-FFF2-40B4-BE49-F238E27FC236}">
                  <a16:creationId xmlns:a16="http://schemas.microsoft.com/office/drawing/2014/main" id="{87CC4632-A505-473D-B46D-D9565DFB2D7B}"/>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6188663" y="1034854"/>
              <a:ext cx="2924708" cy="2185612"/>
            </a:xfrm>
            <a:prstGeom prst="rect">
              <a:avLst/>
            </a:prstGeom>
            <a:ln>
              <a:noFill/>
            </a:ln>
            <a:effectLst>
              <a:outerShdw blurRad="292100" dist="139700" dir="2700000" algn="tl" rotWithShape="0">
                <a:srgbClr val="333333">
                  <a:alpha val="65000"/>
                </a:srgbClr>
              </a:outerShdw>
            </a:effectLst>
          </p:spPr>
        </p:pic>
        <p:pic>
          <p:nvPicPr>
            <p:cNvPr id="9" name="Picture 8">
              <a:extLst>
                <a:ext uri="{FF2B5EF4-FFF2-40B4-BE49-F238E27FC236}">
                  <a16:creationId xmlns:a16="http://schemas.microsoft.com/office/drawing/2014/main" id="{024F5D77-ECC7-4947-96BD-D1623ACC5023}"/>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6456140" y="1528105"/>
              <a:ext cx="3071524" cy="2290628"/>
            </a:xfrm>
            <a:prstGeom prst="rect">
              <a:avLst/>
            </a:prstGeom>
            <a:ln>
              <a:noFill/>
            </a:ln>
            <a:effectLst>
              <a:outerShdw blurRad="292100" dist="139700" dir="2700000" algn="tl" rotWithShape="0">
                <a:srgbClr val="333333">
                  <a:alpha val="65000"/>
                </a:srgbClr>
              </a:outerShdw>
            </a:effectLst>
          </p:spPr>
        </p:pic>
        <p:sp>
          <p:nvSpPr>
            <p:cNvPr id="10" name="Subtitle 2">
              <a:extLst>
                <a:ext uri="{FF2B5EF4-FFF2-40B4-BE49-F238E27FC236}">
                  <a16:creationId xmlns:a16="http://schemas.microsoft.com/office/drawing/2014/main" id="{4467E0BE-A4AF-4EC2-B40B-170897305710}"/>
                </a:ext>
              </a:extLst>
            </p:cNvPr>
            <p:cNvSpPr txBox="1">
              <a:spLocks/>
            </p:cNvSpPr>
            <p:nvPr/>
          </p:nvSpPr>
          <p:spPr>
            <a:xfrm>
              <a:off x="6339651" y="407303"/>
              <a:ext cx="2622732" cy="609601"/>
            </a:xfrm>
            <a:prstGeom prst="rect">
              <a:avLst/>
            </a:prstGeom>
          </p:spPr>
          <p:txBody>
            <a:bodyPr vert="horz" lIns="91440" tIns="45720" rIns="91440" bIns="45720" rtlCol="0">
              <a:normAutofit/>
            </a:bodyPr>
            <a:lstStyle>
              <a:lvl1pPr marL="342900" marR="0" indent="-3429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sz="3200" kern="1200">
                  <a:solidFill>
                    <a:schemeClr val="tx1"/>
                  </a:solidFill>
                  <a:latin typeface="+mn-lt"/>
                  <a:ea typeface="+mn-ea"/>
                  <a:cs typeface="+mn-cs"/>
                </a:defRPr>
              </a:lvl1pPr>
              <a:lvl2pPr marL="742950" marR="0" indent="-28575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sz="2800" kern="1200">
                  <a:solidFill>
                    <a:schemeClr val="tx1"/>
                  </a:solidFill>
                  <a:latin typeface="+mn-lt"/>
                  <a:ea typeface="+mn-ea"/>
                  <a:cs typeface="+mn-cs"/>
                </a:defRPr>
              </a:lvl2pPr>
              <a:lvl3pPr marL="1143000" marR="0" indent="-2286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sz="2400" kern="1200">
                  <a:solidFill>
                    <a:schemeClr val="tx1"/>
                  </a:solidFill>
                  <a:latin typeface="+mn-lt"/>
                  <a:ea typeface="+mn-ea"/>
                  <a:cs typeface="+mn-cs"/>
                </a:defRPr>
              </a:lvl3pPr>
              <a:lvl4pPr marL="1600200" marR="0" indent="-2286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sz="2000" kern="1200">
                  <a:solidFill>
                    <a:schemeClr val="tx1"/>
                  </a:solidFill>
                  <a:latin typeface="+mn-lt"/>
                  <a:ea typeface="+mn-ea"/>
                  <a:cs typeface="+mn-cs"/>
                </a:defRPr>
              </a:lvl4pPr>
              <a:lvl5pPr marL="2057400" marR="0" indent="-2286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sz="2000" kern="1200">
                  <a:solidFill>
                    <a:schemeClr val="tx1"/>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marL="114300" indent="0" algn="ctr">
                <a:spcBef>
                  <a:spcPts val="600"/>
                </a:spcBef>
                <a:buFont typeface="Arial" panose="020B0604020202020204" pitchFamily="34" charset="0"/>
                <a:buNone/>
              </a:pPr>
              <a:r>
                <a:rPr lang="en-US" sz="2800" dirty="0"/>
                <a:t>Cost Estimate</a:t>
              </a:r>
            </a:p>
          </p:txBody>
        </p:sp>
      </p:grpSp>
      <p:grpSp>
        <p:nvGrpSpPr>
          <p:cNvPr id="18" name="Group 17">
            <a:extLst>
              <a:ext uri="{FF2B5EF4-FFF2-40B4-BE49-F238E27FC236}">
                <a16:creationId xmlns:a16="http://schemas.microsoft.com/office/drawing/2014/main" id="{4E95A9D3-88AE-434D-8381-46593A0692E2}"/>
              </a:ext>
            </a:extLst>
          </p:cNvPr>
          <p:cNvGrpSpPr/>
          <p:nvPr/>
        </p:nvGrpSpPr>
        <p:grpSpPr>
          <a:xfrm>
            <a:off x="2851717" y="4169407"/>
            <a:ext cx="2830965" cy="2541517"/>
            <a:chOff x="3224395" y="3602123"/>
            <a:chExt cx="2830965" cy="2541517"/>
          </a:xfrm>
        </p:grpSpPr>
        <p:grpSp>
          <p:nvGrpSpPr>
            <p:cNvPr id="15" name="Group 14">
              <a:extLst>
                <a:ext uri="{FF2B5EF4-FFF2-40B4-BE49-F238E27FC236}">
                  <a16:creationId xmlns:a16="http://schemas.microsoft.com/office/drawing/2014/main" id="{51473B0A-81FF-4030-81F4-467347022FB0}"/>
                </a:ext>
              </a:extLst>
            </p:cNvPr>
            <p:cNvGrpSpPr/>
            <p:nvPr/>
          </p:nvGrpSpPr>
          <p:grpSpPr>
            <a:xfrm>
              <a:off x="3282189" y="4220113"/>
              <a:ext cx="2773171" cy="1923527"/>
              <a:chOff x="1099768" y="0"/>
              <a:chExt cx="9887256" cy="6858000"/>
            </a:xfrm>
          </p:grpSpPr>
          <p:pic>
            <p:nvPicPr>
              <p:cNvPr id="11" name="Picture 10">
                <a:extLst>
                  <a:ext uri="{FF2B5EF4-FFF2-40B4-BE49-F238E27FC236}">
                    <a16:creationId xmlns:a16="http://schemas.microsoft.com/office/drawing/2014/main" id="{020F787C-42A5-48E4-8618-73DE6C22A819}"/>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1099768" y="0"/>
                <a:ext cx="9887256" cy="6858000"/>
              </a:xfrm>
              <a:prstGeom prst="rect">
                <a:avLst/>
              </a:prstGeom>
              <a:ln>
                <a:noFill/>
              </a:ln>
              <a:effectLst>
                <a:outerShdw blurRad="292100" dist="139700" dir="2700000" algn="tl" rotWithShape="0">
                  <a:srgbClr val="333333">
                    <a:alpha val="65000"/>
                  </a:srgbClr>
                </a:outerShdw>
              </a:effectLst>
            </p:spPr>
          </p:pic>
          <p:sp>
            <p:nvSpPr>
              <p:cNvPr id="12" name="Oval 11">
                <a:extLst>
                  <a:ext uri="{FF2B5EF4-FFF2-40B4-BE49-F238E27FC236}">
                    <a16:creationId xmlns:a16="http://schemas.microsoft.com/office/drawing/2014/main" id="{DE0B8F0B-089F-4E8B-B790-D63DD32A86F1}"/>
                  </a:ext>
                </a:extLst>
              </p:cNvPr>
              <p:cNvSpPr/>
              <p:nvPr/>
            </p:nvSpPr>
            <p:spPr>
              <a:xfrm>
                <a:off x="3947704" y="2758440"/>
                <a:ext cx="1285875" cy="733425"/>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ndara"/>
                  <a:ea typeface="+mn-ea"/>
                  <a:cs typeface="+mn-cs"/>
                </a:endParaRPr>
              </a:p>
            </p:txBody>
          </p:sp>
          <p:sp>
            <p:nvSpPr>
              <p:cNvPr id="13" name="TextBox 12">
                <a:extLst>
                  <a:ext uri="{FF2B5EF4-FFF2-40B4-BE49-F238E27FC236}">
                    <a16:creationId xmlns:a16="http://schemas.microsoft.com/office/drawing/2014/main" id="{18FCF987-C736-49EB-98AE-9C139E5C0F4B}"/>
                  </a:ext>
                </a:extLst>
              </p:cNvPr>
              <p:cNvSpPr txBox="1"/>
              <p:nvPr/>
            </p:nvSpPr>
            <p:spPr>
              <a:xfrm>
                <a:off x="2457472" y="1521242"/>
                <a:ext cx="4266332" cy="1097325"/>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FF0000"/>
                    </a:solidFill>
                    <a:effectLst/>
                    <a:uLnTx/>
                    <a:uFillTx/>
                    <a:latin typeface="Arial" panose="020B0604020202020204" pitchFamily="34" charset="0"/>
                    <a:ea typeface="+mn-ea"/>
                    <a:cs typeface="Arial" panose="020B0604020202020204" pitchFamily="34" charset="0"/>
                  </a:rPr>
                  <a:t>Work Area</a:t>
                </a:r>
              </a:p>
            </p:txBody>
          </p:sp>
        </p:grpSp>
        <p:sp>
          <p:nvSpPr>
            <p:cNvPr id="17" name="Subtitle 2">
              <a:extLst>
                <a:ext uri="{FF2B5EF4-FFF2-40B4-BE49-F238E27FC236}">
                  <a16:creationId xmlns:a16="http://schemas.microsoft.com/office/drawing/2014/main" id="{3DA18260-D06E-4FFA-ACA3-AF63EF1AB9F8}"/>
                </a:ext>
              </a:extLst>
            </p:cNvPr>
            <p:cNvSpPr txBox="1">
              <a:spLocks/>
            </p:cNvSpPr>
            <p:nvPr/>
          </p:nvSpPr>
          <p:spPr>
            <a:xfrm>
              <a:off x="3224395" y="3602123"/>
              <a:ext cx="2622732" cy="609601"/>
            </a:xfrm>
            <a:prstGeom prst="rect">
              <a:avLst/>
            </a:prstGeom>
          </p:spPr>
          <p:txBody>
            <a:bodyPr vert="horz" lIns="91440" tIns="45720" rIns="91440" bIns="45720" rtlCol="0">
              <a:normAutofit/>
            </a:bodyPr>
            <a:lstStyle>
              <a:lvl1pPr marL="342900" marR="0" indent="-3429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sz="3200" kern="1200">
                  <a:solidFill>
                    <a:schemeClr val="tx1"/>
                  </a:solidFill>
                  <a:latin typeface="+mn-lt"/>
                  <a:ea typeface="+mn-ea"/>
                  <a:cs typeface="+mn-cs"/>
                </a:defRPr>
              </a:lvl1pPr>
              <a:lvl2pPr marL="742950" marR="0" indent="-28575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sz="2800" kern="1200">
                  <a:solidFill>
                    <a:schemeClr val="tx1"/>
                  </a:solidFill>
                  <a:latin typeface="+mn-lt"/>
                  <a:ea typeface="+mn-ea"/>
                  <a:cs typeface="+mn-cs"/>
                </a:defRPr>
              </a:lvl2pPr>
              <a:lvl3pPr marL="1143000" marR="0" indent="-2286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sz="2400" kern="1200">
                  <a:solidFill>
                    <a:schemeClr val="tx1"/>
                  </a:solidFill>
                  <a:latin typeface="+mn-lt"/>
                  <a:ea typeface="+mn-ea"/>
                  <a:cs typeface="+mn-cs"/>
                </a:defRPr>
              </a:lvl3pPr>
              <a:lvl4pPr marL="1600200" marR="0" indent="-2286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sz="2000" kern="1200">
                  <a:solidFill>
                    <a:schemeClr val="tx1"/>
                  </a:solidFill>
                  <a:latin typeface="+mn-lt"/>
                  <a:ea typeface="+mn-ea"/>
                  <a:cs typeface="+mn-cs"/>
                </a:defRPr>
              </a:lvl4pPr>
              <a:lvl5pPr marL="2057400" marR="0" indent="-2286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sz="2000" kern="1200">
                  <a:solidFill>
                    <a:schemeClr val="tx1"/>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marL="114300" indent="0" algn="ctr">
                <a:spcBef>
                  <a:spcPts val="600"/>
                </a:spcBef>
                <a:buFont typeface="Arial" panose="020B0604020202020204" pitchFamily="34" charset="0"/>
                <a:buNone/>
              </a:pPr>
              <a:r>
                <a:rPr lang="en-US" sz="2800" dirty="0"/>
                <a:t>Location Map</a:t>
              </a:r>
            </a:p>
          </p:txBody>
        </p:sp>
      </p:grpSp>
      <p:sp>
        <p:nvSpPr>
          <p:cNvPr id="22" name="Rectangle 21">
            <a:extLst>
              <a:ext uri="{FF2B5EF4-FFF2-40B4-BE49-F238E27FC236}">
                <a16:creationId xmlns:a16="http://schemas.microsoft.com/office/drawing/2014/main" id="{1963B23F-CAA3-4F21-B409-E2C7EE3D2E7F}"/>
              </a:ext>
            </a:extLst>
          </p:cNvPr>
          <p:cNvSpPr/>
          <p:nvPr/>
        </p:nvSpPr>
        <p:spPr>
          <a:xfrm>
            <a:off x="8334856" y="570349"/>
            <a:ext cx="3643121" cy="2557511"/>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itle 1">
            <a:extLst>
              <a:ext uri="{FF2B5EF4-FFF2-40B4-BE49-F238E27FC236}">
                <a16:creationId xmlns:a16="http://schemas.microsoft.com/office/drawing/2014/main" id="{49E1F767-998C-4CAC-995F-7ADC0DD6FAB9}"/>
              </a:ext>
            </a:extLst>
          </p:cNvPr>
          <p:cNvSpPr txBox="1">
            <a:spLocks/>
          </p:cNvSpPr>
          <p:nvPr/>
        </p:nvSpPr>
        <p:spPr>
          <a:xfrm>
            <a:off x="4267200" y="1"/>
            <a:ext cx="7924800" cy="4572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2600" b="1" kern="1200">
                <a:solidFill>
                  <a:schemeClr val="tx1"/>
                </a:solidFill>
                <a:latin typeface="+mj-lt"/>
                <a:ea typeface="+mj-ea"/>
                <a:cs typeface="+mj-cs"/>
              </a:defRPr>
            </a:lvl1pPr>
          </a:lstStyle>
          <a:p>
            <a:r>
              <a:rPr lang="en-US" dirty="0"/>
              <a:t>Check that App is Filled Out Correctly</a:t>
            </a:r>
          </a:p>
        </p:txBody>
      </p:sp>
      <p:sp>
        <p:nvSpPr>
          <p:cNvPr id="21" name="Subtitle 2">
            <a:extLst>
              <a:ext uri="{FF2B5EF4-FFF2-40B4-BE49-F238E27FC236}">
                <a16:creationId xmlns:a16="http://schemas.microsoft.com/office/drawing/2014/main" id="{1D1CAD51-7412-4D4B-8BF7-7FE3C95BCCF5}"/>
              </a:ext>
            </a:extLst>
          </p:cNvPr>
          <p:cNvSpPr txBox="1">
            <a:spLocks/>
          </p:cNvSpPr>
          <p:nvPr/>
        </p:nvSpPr>
        <p:spPr>
          <a:xfrm>
            <a:off x="8334856" y="614667"/>
            <a:ext cx="3784867" cy="2403746"/>
          </a:xfrm>
          <a:prstGeom prst="rect">
            <a:avLst/>
          </a:prstGeom>
        </p:spPr>
        <p:txBody>
          <a:bodyPr vert="horz" lIns="91440" tIns="45720" rIns="91440" bIns="45720" rtlCol="0">
            <a:noAutofit/>
          </a:bodyPr>
          <a:lstStyle>
            <a:lvl1pPr marL="342900" marR="0" indent="-3429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sz="3200" kern="1200">
                <a:solidFill>
                  <a:schemeClr val="tx1"/>
                </a:solidFill>
                <a:latin typeface="+mn-lt"/>
                <a:ea typeface="+mn-ea"/>
                <a:cs typeface="+mn-cs"/>
              </a:defRPr>
            </a:lvl1pPr>
            <a:lvl2pPr marL="742950" marR="0" indent="-28575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sz="2800" kern="1200">
                <a:solidFill>
                  <a:schemeClr val="tx1"/>
                </a:solidFill>
                <a:latin typeface="+mn-lt"/>
                <a:ea typeface="+mn-ea"/>
                <a:cs typeface="+mn-cs"/>
              </a:defRPr>
            </a:lvl2pPr>
            <a:lvl3pPr marL="1143000" marR="0" indent="-2286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sz="2400" kern="1200">
                <a:solidFill>
                  <a:schemeClr val="tx1"/>
                </a:solidFill>
                <a:latin typeface="+mn-lt"/>
                <a:ea typeface="+mn-ea"/>
                <a:cs typeface="+mn-cs"/>
              </a:defRPr>
            </a:lvl3pPr>
            <a:lvl4pPr marL="1600200" marR="0" indent="-2286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sz="2000" kern="1200">
                <a:solidFill>
                  <a:schemeClr val="tx1"/>
                </a:solidFill>
                <a:latin typeface="+mn-lt"/>
                <a:ea typeface="+mn-ea"/>
                <a:cs typeface="+mn-cs"/>
              </a:defRPr>
            </a:lvl4pPr>
            <a:lvl5pPr marL="2057400" marR="0" indent="-2286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sz="2000" kern="1200">
                <a:solidFill>
                  <a:schemeClr val="tx1"/>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marL="114300" indent="0" algn="ctr">
              <a:spcBef>
                <a:spcPts val="600"/>
              </a:spcBef>
              <a:buFont typeface="Arial" panose="020B0604020202020204" pitchFamily="34" charset="0"/>
              <a:buNone/>
            </a:pPr>
            <a:r>
              <a:rPr lang="en-US" sz="2800" dirty="0"/>
              <a:t>Local Requirements?</a:t>
            </a:r>
          </a:p>
          <a:p>
            <a:pPr marL="571500" indent="-457200">
              <a:spcBef>
                <a:spcPts val="600"/>
              </a:spcBef>
            </a:pPr>
            <a:r>
              <a:rPr lang="en-US" sz="2800" dirty="0"/>
              <a:t>In Kind</a:t>
            </a:r>
          </a:p>
          <a:p>
            <a:pPr marL="571500" indent="-457200">
              <a:spcBef>
                <a:spcPts val="600"/>
              </a:spcBef>
            </a:pPr>
            <a:r>
              <a:rPr lang="en-US" sz="2800" dirty="0"/>
              <a:t>Traffic count submitted with App</a:t>
            </a:r>
          </a:p>
          <a:p>
            <a:pPr marL="571500" indent="-457200">
              <a:spcBef>
                <a:spcPts val="600"/>
              </a:spcBef>
            </a:pPr>
            <a:r>
              <a:rPr lang="en-US" sz="2800" dirty="0"/>
              <a:t>Etc.</a:t>
            </a:r>
          </a:p>
        </p:txBody>
      </p:sp>
    </p:spTree>
    <p:extLst>
      <p:ext uri="{BB962C8B-B14F-4D97-AF65-F5344CB8AC3E}">
        <p14:creationId xmlns:p14="http://schemas.microsoft.com/office/powerpoint/2010/main" val="1974688432"/>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2FA8795-3435-4B75-8567-B046D84E8437}"/>
              </a:ext>
            </a:extLst>
          </p:cNvPr>
          <p:cNvSpPr>
            <a:spLocks noGrp="1"/>
          </p:cNvSpPr>
          <p:nvPr>
            <p:ph idx="1"/>
          </p:nvPr>
        </p:nvSpPr>
        <p:spPr>
          <a:xfrm>
            <a:off x="0" y="375795"/>
            <a:ext cx="6868218" cy="6210850"/>
          </a:xfrm>
        </p:spPr>
        <p:txBody>
          <a:bodyPr>
            <a:normAutofit/>
          </a:bodyPr>
          <a:lstStyle/>
          <a:p>
            <a:r>
              <a:rPr lang="en-US" sz="3400" dirty="0"/>
              <a:t>Additional requirements</a:t>
            </a:r>
          </a:p>
          <a:p>
            <a:pPr lvl="1"/>
            <a:r>
              <a:rPr lang="en-US" sz="2600" dirty="0"/>
              <a:t>Stream crossing eligibility form</a:t>
            </a:r>
          </a:p>
          <a:p>
            <a:pPr lvl="1"/>
            <a:r>
              <a:rPr lang="en-US" sz="2600" dirty="0"/>
              <a:t>Traffic count (before contract is signed)</a:t>
            </a:r>
          </a:p>
          <a:p>
            <a:pPr lvl="1"/>
            <a:r>
              <a:rPr lang="en-US" sz="2600" dirty="0"/>
              <a:t>Landowner permission (before working off ROW)</a:t>
            </a:r>
          </a:p>
          <a:p>
            <a:pPr lvl="1"/>
            <a:r>
              <a:rPr lang="en-US" sz="2600" dirty="0"/>
              <a:t>SCC permission for off ROW over 35% of total project cost or 500+ ft away from road</a:t>
            </a:r>
          </a:p>
          <a:p>
            <a:pPr lvl="1"/>
            <a:r>
              <a:rPr lang="en-US" sz="2600" dirty="0"/>
              <a:t>In-kind local requirement?</a:t>
            </a:r>
          </a:p>
          <a:p>
            <a:pPr lvl="1"/>
            <a:endParaRPr lang="en-US" sz="2600" dirty="0"/>
          </a:p>
          <a:p>
            <a:endParaRPr lang="en-US" sz="3400" dirty="0"/>
          </a:p>
          <a:p>
            <a:endParaRPr lang="en-US" dirty="0"/>
          </a:p>
        </p:txBody>
      </p:sp>
      <p:sp>
        <p:nvSpPr>
          <p:cNvPr id="9" name="Title 1">
            <a:extLst>
              <a:ext uri="{FF2B5EF4-FFF2-40B4-BE49-F238E27FC236}">
                <a16:creationId xmlns:a16="http://schemas.microsoft.com/office/drawing/2014/main" id="{0A01764F-69EB-498C-B3E2-E02838B456EE}"/>
              </a:ext>
            </a:extLst>
          </p:cNvPr>
          <p:cNvSpPr txBox="1">
            <a:spLocks/>
          </p:cNvSpPr>
          <p:nvPr/>
        </p:nvSpPr>
        <p:spPr>
          <a:xfrm>
            <a:off x="252548" y="8390"/>
            <a:ext cx="3276600" cy="4572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2600" b="1" kern="1200">
                <a:solidFill>
                  <a:schemeClr val="tx1"/>
                </a:solidFill>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2000" b="1" i="0" u="none" strike="noStrike" kern="1200" cap="none" spc="0" normalizeH="0" baseline="0" noProof="0" dirty="0">
                <a:ln>
                  <a:noFill/>
                </a:ln>
                <a:solidFill>
                  <a:srgbClr val="FFFFCC"/>
                </a:solidFill>
                <a:effectLst/>
                <a:uLnTx/>
                <a:uFillTx/>
                <a:latin typeface="Calibri"/>
                <a:ea typeface="+mj-ea"/>
                <a:cs typeface="+mj-cs"/>
              </a:rPr>
              <a:t>DGLVR Grant Applications</a:t>
            </a:r>
          </a:p>
        </p:txBody>
      </p:sp>
      <p:pic>
        <p:nvPicPr>
          <p:cNvPr id="7" name="Picture 6">
            <a:extLst>
              <a:ext uri="{FF2B5EF4-FFF2-40B4-BE49-F238E27FC236}">
                <a16:creationId xmlns:a16="http://schemas.microsoft.com/office/drawing/2014/main" id="{A86F183A-6365-415E-8835-3E494FFB388A}"/>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152010" y="4302412"/>
            <a:ext cx="3166273" cy="3756481"/>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10" name="Picture 9">
            <a:extLst>
              <a:ext uri="{FF2B5EF4-FFF2-40B4-BE49-F238E27FC236}">
                <a16:creationId xmlns:a16="http://schemas.microsoft.com/office/drawing/2014/main" id="{E0C40189-E2FB-4CAF-BC9A-18D40D57F6F2}"/>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3508564" y="4302412"/>
            <a:ext cx="2816935" cy="2179793"/>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12" name="Picture 11">
            <a:extLst>
              <a:ext uri="{FF2B5EF4-FFF2-40B4-BE49-F238E27FC236}">
                <a16:creationId xmlns:a16="http://schemas.microsoft.com/office/drawing/2014/main" id="{756B1869-8F60-4390-9C70-2AC683FB812A}"/>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a:off x="6868218" y="570949"/>
            <a:ext cx="4124983" cy="5297094"/>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6" name="Picture 5">
            <a:extLst>
              <a:ext uri="{FF2B5EF4-FFF2-40B4-BE49-F238E27FC236}">
                <a16:creationId xmlns:a16="http://schemas.microsoft.com/office/drawing/2014/main" id="{C277EE85-1B49-478E-9910-ED5DE6256E6D}"/>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rot="941689">
            <a:off x="7722258" y="1804685"/>
            <a:ext cx="4005464" cy="545945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11" name="Title 1">
            <a:extLst>
              <a:ext uri="{FF2B5EF4-FFF2-40B4-BE49-F238E27FC236}">
                <a16:creationId xmlns:a16="http://schemas.microsoft.com/office/drawing/2014/main" id="{DD4CDD60-6210-48E6-9249-D8D87B3A2DE3}"/>
              </a:ext>
            </a:extLst>
          </p:cNvPr>
          <p:cNvSpPr txBox="1">
            <a:spLocks/>
          </p:cNvSpPr>
          <p:nvPr/>
        </p:nvSpPr>
        <p:spPr>
          <a:xfrm>
            <a:off x="4267200" y="1"/>
            <a:ext cx="7924800" cy="4572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2600" b="1" kern="1200">
                <a:solidFill>
                  <a:schemeClr val="tx1"/>
                </a:solidFill>
                <a:latin typeface="+mj-lt"/>
                <a:ea typeface="+mj-ea"/>
                <a:cs typeface="+mj-cs"/>
              </a:defRPr>
            </a:lvl1pPr>
          </a:lstStyle>
          <a:p>
            <a:r>
              <a:rPr lang="en-US" dirty="0"/>
              <a:t>Check that App is Filled Out Correctly</a:t>
            </a:r>
          </a:p>
        </p:txBody>
      </p:sp>
    </p:spTree>
    <p:extLst>
      <p:ext uri="{BB962C8B-B14F-4D97-AF65-F5344CB8AC3E}">
        <p14:creationId xmlns:p14="http://schemas.microsoft.com/office/powerpoint/2010/main" val="3248199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2"/>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0"/>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7"/>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2FA8795-3435-4B75-8567-B046D84E8437}"/>
              </a:ext>
            </a:extLst>
          </p:cNvPr>
          <p:cNvSpPr>
            <a:spLocks noGrp="1"/>
          </p:cNvSpPr>
          <p:nvPr>
            <p:ph idx="1"/>
          </p:nvPr>
        </p:nvSpPr>
        <p:spPr>
          <a:xfrm>
            <a:off x="389920" y="570950"/>
            <a:ext cx="6623723" cy="6210850"/>
          </a:xfrm>
        </p:spPr>
        <p:txBody>
          <a:bodyPr>
            <a:normAutofit fontScale="92500" lnSpcReduction="10000"/>
          </a:bodyPr>
          <a:lstStyle/>
          <a:p>
            <a:r>
              <a:rPr lang="en-US" sz="3400" dirty="0"/>
              <a:t>Traffic count for LVR Projects</a:t>
            </a:r>
          </a:p>
          <a:p>
            <a:pPr lvl="1"/>
            <a:r>
              <a:rPr lang="en-US" sz="3000" dirty="0"/>
              <a:t>Required before a contract is signed</a:t>
            </a:r>
          </a:p>
          <a:p>
            <a:pPr lvl="1"/>
            <a:r>
              <a:rPr lang="en-US" sz="3000" dirty="0"/>
              <a:t>Districts can require this during the application phase</a:t>
            </a:r>
          </a:p>
          <a:p>
            <a:pPr lvl="1"/>
            <a:r>
              <a:rPr lang="en-US" sz="3000" dirty="0"/>
              <a:t>Make sure it is filled out correctly</a:t>
            </a:r>
          </a:p>
          <a:p>
            <a:pPr lvl="1"/>
            <a:r>
              <a:rPr lang="en-US" sz="3000" dirty="0"/>
              <a:t>Make sure traffic count meets Admin Manual</a:t>
            </a:r>
          </a:p>
          <a:p>
            <a:pPr lvl="1">
              <a:spcBef>
                <a:spcPts val="600"/>
              </a:spcBef>
            </a:pPr>
            <a:r>
              <a:rPr lang="en-US" dirty="0"/>
              <a:t>March 1 – week before Thanksgiving</a:t>
            </a:r>
          </a:p>
          <a:p>
            <a:pPr lvl="1">
              <a:spcBef>
                <a:spcPts val="600"/>
              </a:spcBef>
            </a:pPr>
            <a:r>
              <a:rPr lang="en-US" dirty="0"/>
              <a:t>Avoid holidays</a:t>
            </a:r>
          </a:p>
          <a:p>
            <a:pPr lvl="1">
              <a:spcBef>
                <a:spcPts val="600"/>
              </a:spcBef>
            </a:pPr>
            <a:r>
              <a:rPr lang="en-US" dirty="0"/>
              <a:t>Level 1:Tues, Wed, or Thurs for 2 consecutive hours between 3-6 pm</a:t>
            </a:r>
          </a:p>
          <a:p>
            <a:pPr lvl="1">
              <a:spcBef>
                <a:spcPts val="600"/>
              </a:spcBef>
            </a:pPr>
            <a:r>
              <a:rPr lang="en-US" dirty="0"/>
              <a:t>Level 2: must be conducted for a minimum of 24 consecutive hours between 12 am Tues and 12 am Fri</a:t>
            </a:r>
          </a:p>
          <a:p>
            <a:pPr lvl="2"/>
            <a:endParaRPr lang="en-US" sz="2600" dirty="0"/>
          </a:p>
          <a:p>
            <a:endParaRPr lang="en-US" dirty="0"/>
          </a:p>
        </p:txBody>
      </p:sp>
      <p:pic>
        <p:nvPicPr>
          <p:cNvPr id="2" name="Picture 1">
            <a:extLst>
              <a:ext uri="{FF2B5EF4-FFF2-40B4-BE49-F238E27FC236}">
                <a16:creationId xmlns:a16="http://schemas.microsoft.com/office/drawing/2014/main" id="{BA8D87EE-6010-46DD-9C36-8CB13E616E6D}"/>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385101" y="570950"/>
            <a:ext cx="4416979" cy="602035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5" name="Title 1">
            <a:extLst>
              <a:ext uri="{FF2B5EF4-FFF2-40B4-BE49-F238E27FC236}">
                <a16:creationId xmlns:a16="http://schemas.microsoft.com/office/drawing/2014/main" id="{8B471B96-6B66-4D26-8C89-367E6846438E}"/>
              </a:ext>
            </a:extLst>
          </p:cNvPr>
          <p:cNvSpPr txBox="1">
            <a:spLocks/>
          </p:cNvSpPr>
          <p:nvPr/>
        </p:nvSpPr>
        <p:spPr>
          <a:xfrm>
            <a:off x="252548" y="8390"/>
            <a:ext cx="3276600" cy="4572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2600" b="1" kern="1200">
                <a:solidFill>
                  <a:schemeClr val="tx1"/>
                </a:solidFill>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2000" b="1" i="0" u="none" strike="noStrike" kern="1200" cap="none" spc="0" normalizeH="0" baseline="0" noProof="0" dirty="0">
                <a:ln>
                  <a:noFill/>
                </a:ln>
                <a:solidFill>
                  <a:srgbClr val="FFFFCC"/>
                </a:solidFill>
                <a:effectLst/>
                <a:uLnTx/>
                <a:uFillTx/>
                <a:latin typeface="Calibri"/>
                <a:ea typeface="+mj-ea"/>
                <a:cs typeface="+mj-cs"/>
              </a:rPr>
              <a:t>DGLVR Grant Applications</a:t>
            </a:r>
          </a:p>
        </p:txBody>
      </p:sp>
      <p:sp>
        <p:nvSpPr>
          <p:cNvPr id="4" name="Rectangle 3">
            <a:extLst>
              <a:ext uri="{FF2B5EF4-FFF2-40B4-BE49-F238E27FC236}">
                <a16:creationId xmlns:a16="http://schemas.microsoft.com/office/drawing/2014/main" id="{271DC016-5868-44CC-B775-77CDD3F61FEE}"/>
              </a:ext>
            </a:extLst>
          </p:cNvPr>
          <p:cNvSpPr/>
          <p:nvPr/>
        </p:nvSpPr>
        <p:spPr>
          <a:xfrm>
            <a:off x="7385101" y="570950"/>
            <a:ext cx="4416979" cy="1705525"/>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a:extLst>
              <a:ext uri="{FF2B5EF4-FFF2-40B4-BE49-F238E27FC236}">
                <a16:creationId xmlns:a16="http://schemas.microsoft.com/office/drawing/2014/main" id="{F44083A7-2891-4E42-87BC-9B640B73455A}"/>
              </a:ext>
            </a:extLst>
          </p:cNvPr>
          <p:cNvSpPr/>
          <p:nvPr/>
        </p:nvSpPr>
        <p:spPr>
          <a:xfrm>
            <a:off x="7385100" y="2266950"/>
            <a:ext cx="4416979" cy="2857500"/>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a:extLst>
              <a:ext uri="{FF2B5EF4-FFF2-40B4-BE49-F238E27FC236}">
                <a16:creationId xmlns:a16="http://schemas.microsoft.com/office/drawing/2014/main" id="{0EFDA552-88F5-4D22-9222-C2EFE97084A6}"/>
              </a:ext>
            </a:extLst>
          </p:cNvPr>
          <p:cNvSpPr/>
          <p:nvPr/>
        </p:nvSpPr>
        <p:spPr>
          <a:xfrm>
            <a:off x="7385099" y="5124450"/>
            <a:ext cx="4416979" cy="1466850"/>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Title 1">
            <a:extLst>
              <a:ext uri="{FF2B5EF4-FFF2-40B4-BE49-F238E27FC236}">
                <a16:creationId xmlns:a16="http://schemas.microsoft.com/office/drawing/2014/main" id="{F5BEF2E6-5AAE-4564-AA39-E8D830F9AA77}"/>
              </a:ext>
            </a:extLst>
          </p:cNvPr>
          <p:cNvSpPr txBox="1">
            <a:spLocks/>
          </p:cNvSpPr>
          <p:nvPr/>
        </p:nvSpPr>
        <p:spPr>
          <a:xfrm>
            <a:off x="4267200" y="1"/>
            <a:ext cx="7924800" cy="4572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2600" b="1" kern="1200">
                <a:solidFill>
                  <a:schemeClr val="tx1"/>
                </a:solidFill>
                <a:latin typeface="+mj-lt"/>
                <a:ea typeface="+mj-ea"/>
                <a:cs typeface="+mj-cs"/>
              </a:defRPr>
            </a:lvl1pPr>
          </a:lstStyle>
          <a:p>
            <a:r>
              <a:rPr lang="en-US" dirty="0"/>
              <a:t>Check that App is Filled Out Correctly</a:t>
            </a:r>
          </a:p>
        </p:txBody>
      </p:sp>
    </p:spTree>
    <p:extLst>
      <p:ext uri="{BB962C8B-B14F-4D97-AF65-F5344CB8AC3E}">
        <p14:creationId xmlns:p14="http://schemas.microsoft.com/office/powerpoint/2010/main" val="28374343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9"/>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9" grpId="0" animBg="1"/>
      <p:bldP spid="10" grpId="0" animBg="1"/>
    </p:bld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52166" y="673780"/>
            <a:ext cx="7704011" cy="6175830"/>
          </a:xfrm>
        </p:spPr>
        <p:txBody>
          <a:bodyPr>
            <a:normAutofit/>
          </a:bodyPr>
          <a:lstStyle/>
          <a:p>
            <a:pPr>
              <a:spcBef>
                <a:spcPts val="600"/>
              </a:spcBef>
            </a:pPr>
            <a:r>
              <a:rPr lang="en-US" sz="3200" dirty="0"/>
              <a:t>When a conservation district receives an application:</a:t>
            </a:r>
          </a:p>
          <a:p>
            <a:pPr lvl="1">
              <a:spcBef>
                <a:spcPts val="600"/>
              </a:spcBef>
            </a:pPr>
            <a:r>
              <a:rPr lang="en-US" dirty="0"/>
              <a:t>Are you familiar with the site?</a:t>
            </a:r>
          </a:p>
          <a:p>
            <a:pPr lvl="1">
              <a:spcBef>
                <a:spcPts val="600"/>
              </a:spcBef>
            </a:pPr>
            <a:r>
              <a:rPr lang="en-US" dirty="0"/>
              <a:t>Are all required sections included?</a:t>
            </a:r>
          </a:p>
          <a:p>
            <a:pPr lvl="1">
              <a:spcBef>
                <a:spcPts val="600"/>
              </a:spcBef>
            </a:pPr>
            <a:r>
              <a:rPr lang="en-US" dirty="0"/>
              <a:t>Are the applicant, road, and project eligible?</a:t>
            </a:r>
          </a:p>
          <a:p>
            <a:pPr lvl="1">
              <a:spcBef>
                <a:spcPts val="600"/>
              </a:spcBef>
            </a:pPr>
            <a:r>
              <a:rPr lang="en-US" dirty="0"/>
              <a:t>Are all required sections filled out correctly?</a:t>
            </a:r>
          </a:p>
          <a:p>
            <a:pPr lvl="1">
              <a:spcBef>
                <a:spcPts val="600"/>
              </a:spcBef>
            </a:pPr>
            <a:r>
              <a:rPr lang="en-US" b="1" dirty="0">
                <a:solidFill>
                  <a:srgbClr val="FF0000"/>
                </a:solidFill>
              </a:rPr>
              <a:t>Do you have all of the information needed to rank the application?</a:t>
            </a:r>
          </a:p>
          <a:p>
            <a:pPr lvl="1">
              <a:spcBef>
                <a:spcPts val="600"/>
              </a:spcBef>
            </a:pPr>
            <a:r>
              <a:rPr lang="en-US" dirty="0"/>
              <a:t>Is it a good project?</a:t>
            </a:r>
          </a:p>
          <a:p>
            <a:pPr>
              <a:spcBef>
                <a:spcPts val="600"/>
              </a:spcBef>
            </a:pPr>
            <a:r>
              <a:rPr lang="en-US" dirty="0"/>
              <a:t>If any changes or clarifications are needed, reach out to the applicant ASAP</a:t>
            </a:r>
          </a:p>
          <a:p>
            <a:pPr lvl="2">
              <a:spcBef>
                <a:spcPts val="600"/>
              </a:spcBef>
            </a:pPr>
            <a:endParaRPr lang="en-US" dirty="0"/>
          </a:p>
        </p:txBody>
      </p:sp>
      <p:sp>
        <p:nvSpPr>
          <p:cNvPr id="4" name="Title 1">
            <a:extLst>
              <a:ext uri="{FF2B5EF4-FFF2-40B4-BE49-F238E27FC236}">
                <a16:creationId xmlns:a16="http://schemas.microsoft.com/office/drawing/2014/main" id="{B491CC7A-7E96-4281-B684-BB45630D70B0}"/>
              </a:ext>
            </a:extLst>
          </p:cNvPr>
          <p:cNvSpPr txBox="1">
            <a:spLocks/>
          </p:cNvSpPr>
          <p:nvPr/>
        </p:nvSpPr>
        <p:spPr>
          <a:xfrm>
            <a:off x="252548" y="8390"/>
            <a:ext cx="3547292" cy="4572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2600" b="1" kern="1200">
                <a:solidFill>
                  <a:schemeClr val="tx1"/>
                </a:solidFill>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2000" b="1" i="0" u="none" strike="noStrike" kern="1200" cap="none" spc="0" normalizeH="0" baseline="0" noProof="0" dirty="0">
                <a:ln>
                  <a:noFill/>
                </a:ln>
                <a:solidFill>
                  <a:srgbClr val="FFFFCC"/>
                </a:solidFill>
                <a:effectLst/>
                <a:uLnTx/>
                <a:uFillTx/>
                <a:latin typeface="Calibri"/>
                <a:ea typeface="+mj-ea"/>
                <a:cs typeface="+mj-cs"/>
              </a:rPr>
              <a:t>Reviewing Grant Applications</a:t>
            </a:r>
          </a:p>
        </p:txBody>
      </p:sp>
      <p:sp>
        <p:nvSpPr>
          <p:cNvPr id="6" name="Title 1">
            <a:extLst>
              <a:ext uri="{FF2B5EF4-FFF2-40B4-BE49-F238E27FC236}">
                <a16:creationId xmlns:a16="http://schemas.microsoft.com/office/drawing/2014/main" id="{5882FD00-90ED-4DBC-8E9E-EDB42C2C0A63}"/>
              </a:ext>
            </a:extLst>
          </p:cNvPr>
          <p:cNvSpPr txBox="1">
            <a:spLocks/>
          </p:cNvSpPr>
          <p:nvPr/>
        </p:nvSpPr>
        <p:spPr>
          <a:xfrm>
            <a:off x="4267200" y="1"/>
            <a:ext cx="7924800" cy="4572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2600" b="1" kern="1200">
                <a:solidFill>
                  <a:schemeClr val="tx1"/>
                </a:solidFill>
                <a:latin typeface="+mj-lt"/>
                <a:ea typeface="+mj-ea"/>
                <a:cs typeface="+mj-cs"/>
              </a:defRPr>
            </a:lvl1pPr>
          </a:lstStyle>
          <a:p>
            <a:r>
              <a:rPr lang="en-US" dirty="0"/>
              <a:t>Submitted Applications</a:t>
            </a:r>
          </a:p>
        </p:txBody>
      </p:sp>
      <p:pic>
        <p:nvPicPr>
          <p:cNvPr id="2" name="Picture 1">
            <a:extLst>
              <a:ext uri="{FF2B5EF4-FFF2-40B4-BE49-F238E27FC236}">
                <a16:creationId xmlns:a16="http://schemas.microsoft.com/office/drawing/2014/main" id="{5F84EF4A-39B6-43AC-A507-BC0BC568B533}"/>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416143" y="673781"/>
            <a:ext cx="4701662" cy="608407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660016772"/>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2FA8795-3435-4B75-8567-B046D84E8437}"/>
              </a:ext>
            </a:extLst>
          </p:cNvPr>
          <p:cNvSpPr>
            <a:spLocks noGrp="1"/>
          </p:cNvSpPr>
          <p:nvPr>
            <p:ph idx="1"/>
          </p:nvPr>
        </p:nvSpPr>
        <p:spPr>
          <a:xfrm>
            <a:off x="138248" y="476252"/>
            <a:ext cx="7763480" cy="6324599"/>
          </a:xfrm>
        </p:spPr>
        <p:txBody>
          <a:bodyPr>
            <a:normAutofit/>
          </a:bodyPr>
          <a:lstStyle/>
          <a:p>
            <a:pPr marL="0" indent="0">
              <a:buNone/>
            </a:pPr>
            <a:r>
              <a:rPr lang="en-US" sz="3400" dirty="0"/>
              <a:t>Local ranking criteria:</a:t>
            </a:r>
          </a:p>
          <a:p>
            <a:r>
              <a:rPr lang="en-US" sz="3400" dirty="0"/>
              <a:t>Varies in each district, but may include:</a:t>
            </a:r>
          </a:p>
          <a:p>
            <a:pPr lvl="1"/>
            <a:r>
              <a:rPr lang="en-US" sz="3000" dirty="0"/>
              <a:t>environmental assessment that requires a site visit</a:t>
            </a:r>
          </a:p>
          <a:p>
            <a:pPr lvl="1"/>
            <a:r>
              <a:rPr lang="en-US" sz="3000" dirty="0"/>
              <a:t>Photos if the QAB cannot all visit the site</a:t>
            </a:r>
          </a:p>
          <a:p>
            <a:pPr lvl="1"/>
            <a:r>
              <a:rPr lang="en-US" sz="3000" dirty="0"/>
              <a:t>Watershed quality or impairment</a:t>
            </a:r>
          </a:p>
          <a:p>
            <a:pPr lvl="1"/>
            <a:r>
              <a:rPr lang="en-US" sz="3000" dirty="0"/>
              <a:t>Trout stream status (wild trout, naturally reproducing, etc.)</a:t>
            </a:r>
          </a:p>
          <a:p>
            <a:pPr lvl="1"/>
            <a:r>
              <a:rPr lang="en-US" sz="3000" dirty="0"/>
              <a:t>Amount or % of in-kind contribution</a:t>
            </a:r>
          </a:p>
          <a:p>
            <a:pPr lvl="1"/>
            <a:r>
              <a:rPr lang="en-US" sz="3000" dirty="0"/>
              <a:t>maintenance of applicant’s past DGLVR projects</a:t>
            </a:r>
          </a:p>
          <a:p>
            <a:endParaRPr lang="en-US" dirty="0"/>
          </a:p>
        </p:txBody>
      </p:sp>
      <p:sp>
        <p:nvSpPr>
          <p:cNvPr id="8" name="Title 1">
            <a:extLst>
              <a:ext uri="{FF2B5EF4-FFF2-40B4-BE49-F238E27FC236}">
                <a16:creationId xmlns:a16="http://schemas.microsoft.com/office/drawing/2014/main" id="{A4AA2950-C354-40B1-9B66-A771E36644DA}"/>
              </a:ext>
            </a:extLst>
          </p:cNvPr>
          <p:cNvSpPr txBox="1">
            <a:spLocks/>
          </p:cNvSpPr>
          <p:nvPr/>
        </p:nvSpPr>
        <p:spPr>
          <a:xfrm>
            <a:off x="4267200" y="1"/>
            <a:ext cx="7924800" cy="4572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2600" b="1" kern="1200">
                <a:solidFill>
                  <a:schemeClr val="tx1"/>
                </a:solidFill>
                <a:latin typeface="+mj-lt"/>
                <a:ea typeface="+mj-ea"/>
                <a:cs typeface="+mj-cs"/>
              </a:defRPr>
            </a:lvl1pPr>
          </a:lstStyle>
          <a:p>
            <a:r>
              <a:rPr lang="en-US" dirty="0"/>
              <a:t>Ranking</a:t>
            </a:r>
          </a:p>
        </p:txBody>
      </p:sp>
      <p:sp>
        <p:nvSpPr>
          <p:cNvPr id="9" name="Title 1">
            <a:extLst>
              <a:ext uri="{FF2B5EF4-FFF2-40B4-BE49-F238E27FC236}">
                <a16:creationId xmlns:a16="http://schemas.microsoft.com/office/drawing/2014/main" id="{0A01764F-69EB-498C-B3E2-E02838B456EE}"/>
              </a:ext>
            </a:extLst>
          </p:cNvPr>
          <p:cNvSpPr txBox="1">
            <a:spLocks/>
          </p:cNvSpPr>
          <p:nvPr/>
        </p:nvSpPr>
        <p:spPr>
          <a:xfrm>
            <a:off x="252548" y="8390"/>
            <a:ext cx="3276600" cy="4572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2600" b="1" kern="1200">
                <a:solidFill>
                  <a:schemeClr val="tx1"/>
                </a:solidFill>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2000" b="1" i="0" u="none" strike="noStrike" kern="1200" cap="none" spc="0" normalizeH="0" baseline="0" noProof="0" dirty="0">
                <a:ln>
                  <a:noFill/>
                </a:ln>
                <a:solidFill>
                  <a:srgbClr val="FFFFCC"/>
                </a:solidFill>
                <a:effectLst/>
                <a:uLnTx/>
                <a:uFillTx/>
                <a:latin typeface="Calibri"/>
                <a:ea typeface="+mj-ea"/>
                <a:cs typeface="+mj-cs"/>
              </a:rPr>
              <a:t>DGLVR Grant Applications</a:t>
            </a:r>
          </a:p>
        </p:txBody>
      </p:sp>
      <p:pic>
        <p:nvPicPr>
          <p:cNvPr id="2" name="Picture 1">
            <a:extLst>
              <a:ext uri="{FF2B5EF4-FFF2-40B4-BE49-F238E27FC236}">
                <a16:creationId xmlns:a16="http://schemas.microsoft.com/office/drawing/2014/main" id="{8C619AD3-5DB5-4FB0-8D79-713027A09D6A}"/>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764042" y="772661"/>
            <a:ext cx="4289710" cy="6009139"/>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21875993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52166" y="673780"/>
            <a:ext cx="7704011" cy="6175830"/>
          </a:xfrm>
        </p:spPr>
        <p:txBody>
          <a:bodyPr>
            <a:normAutofit/>
          </a:bodyPr>
          <a:lstStyle/>
          <a:p>
            <a:pPr>
              <a:spcBef>
                <a:spcPts val="600"/>
              </a:spcBef>
            </a:pPr>
            <a:r>
              <a:rPr lang="en-US" sz="3200" dirty="0"/>
              <a:t>When a conservation district receives an application:</a:t>
            </a:r>
          </a:p>
          <a:p>
            <a:pPr lvl="1">
              <a:spcBef>
                <a:spcPts val="600"/>
              </a:spcBef>
            </a:pPr>
            <a:r>
              <a:rPr lang="en-US" dirty="0"/>
              <a:t>Are you familiar with the site?</a:t>
            </a:r>
          </a:p>
          <a:p>
            <a:pPr lvl="1">
              <a:spcBef>
                <a:spcPts val="600"/>
              </a:spcBef>
            </a:pPr>
            <a:r>
              <a:rPr lang="en-US" dirty="0"/>
              <a:t>Are all required sections included?</a:t>
            </a:r>
          </a:p>
          <a:p>
            <a:pPr lvl="1">
              <a:spcBef>
                <a:spcPts val="600"/>
              </a:spcBef>
            </a:pPr>
            <a:r>
              <a:rPr lang="en-US" dirty="0"/>
              <a:t>Are the applicant, road, and project eligible?</a:t>
            </a:r>
          </a:p>
          <a:p>
            <a:pPr lvl="1">
              <a:spcBef>
                <a:spcPts val="600"/>
              </a:spcBef>
            </a:pPr>
            <a:r>
              <a:rPr lang="en-US" dirty="0"/>
              <a:t>Are all required sections filled out correctly?</a:t>
            </a:r>
          </a:p>
          <a:p>
            <a:pPr lvl="1">
              <a:spcBef>
                <a:spcPts val="600"/>
              </a:spcBef>
            </a:pPr>
            <a:r>
              <a:rPr lang="en-US" dirty="0"/>
              <a:t>Do you have all of the information needed to rank the application?</a:t>
            </a:r>
          </a:p>
          <a:p>
            <a:pPr lvl="1">
              <a:spcBef>
                <a:spcPts val="600"/>
              </a:spcBef>
            </a:pPr>
            <a:r>
              <a:rPr lang="en-US" b="1" dirty="0">
                <a:solidFill>
                  <a:srgbClr val="FF0000"/>
                </a:solidFill>
              </a:rPr>
              <a:t>Is it a good project?</a:t>
            </a:r>
          </a:p>
          <a:p>
            <a:pPr>
              <a:spcBef>
                <a:spcPts val="600"/>
              </a:spcBef>
            </a:pPr>
            <a:r>
              <a:rPr lang="en-US" dirty="0"/>
              <a:t>If any changes or clarifications are needed, reach out to the applicant ASAP</a:t>
            </a:r>
          </a:p>
          <a:p>
            <a:pPr lvl="2">
              <a:spcBef>
                <a:spcPts val="600"/>
              </a:spcBef>
            </a:pPr>
            <a:endParaRPr lang="en-US" dirty="0"/>
          </a:p>
        </p:txBody>
      </p:sp>
      <p:sp>
        <p:nvSpPr>
          <p:cNvPr id="4" name="Title 1">
            <a:extLst>
              <a:ext uri="{FF2B5EF4-FFF2-40B4-BE49-F238E27FC236}">
                <a16:creationId xmlns:a16="http://schemas.microsoft.com/office/drawing/2014/main" id="{B491CC7A-7E96-4281-B684-BB45630D70B0}"/>
              </a:ext>
            </a:extLst>
          </p:cNvPr>
          <p:cNvSpPr txBox="1">
            <a:spLocks/>
          </p:cNvSpPr>
          <p:nvPr/>
        </p:nvSpPr>
        <p:spPr>
          <a:xfrm>
            <a:off x="252548" y="8390"/>
            <a:ext cx="3547292" cy="4572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2600" b="1" kern="1200">
                <a:solidFill>
                  <a:schemeClr val="tx1"/>
                </a:solidFill>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2000" b="1" i="0" u="none" strike="noStrike" kern="1200" cap="none" spc="0" normalizeH="0" baseline="0" noProof="0" dirty="0">
                <a:ln>
                  <a:noFill/>
                </a:ln>
                <a:solidFill>
                  <a:srgbClr val="FFFFCC"/>
                </a:solidFill>
                <a:effectLst/>
                <a:uLnTx/>
                <a:uFillTx/>
                <a:latin typeface="Calibri"/>
                <a:ea typeface="+mj-ea"/>
                <a:cs typeface="+mj-cs"/>
              </a:rPr>
              <a:t>Reviewing Grant Applications</a:t>
            </a:r>
          </a:p>
        </p:txBody>
      </p:sp>
      <p:sp>
        <p:nvSpPr>
          <p:cNvPr id="6" name="Title 1">
            <a:extLst>
              <a:ext uri="{FF2B5EF4-FFF2-40B4-BE49-F238E27FC236}">
                <a16:creationId xmlns:a16="http://schemas.microsoft.com/office/drawing/2014/main" id="{5882FD00-90ED-4DBC-8E9E-EDB42C2C0A63}"/>
              </a:ext>
            </a:extLst>
          </p:cNvPr>
          <p:cNvSpPr txBox="1">
            <a:spLocks/>
          </p:cNvSpPr>
          <p:nvPr/>
        </p:nvSpPr>
        <p:spPr>
          <a:xfrm>
            <a:off x="4267200" y="1"/>
            <a:ext cx="7924800" cy="4572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2600" b="1" kern="1200">
                <a:solidFill>
                  <a:schemeClr val="tx1"/>
                </a:solidFill>
                <a:latin typeface="+mj-lt"/>
                <a:ea typeface="+mj-ea"/>
                <a:cs typeface="+mj-cs"/>
              </a:defRPr>
            </a:lvl1pPr>
          </a:lstStyle>
          <a:p>
            <a:r>
              <a:rPr lang="en-US" dirty="0"/>
              <a:t>Submitted Applications</a:t>
            </a:r>
          </a:p>
        </p:txBody>
      </p:sp>
      <p:pic>
        <p:nvPicPr>
          <p:cNvPr id="2" name="Picture 1">
            <a:extLst>
              <a:ext uri="{FF2B5EF4-FFF2-40B4-BE49-F238E27FC236}">
                <a16:creationId xmlns:a16="http://schemas.microsoft.com/office/drawing/2014/main" id="{5F84EF4A-39B6-43AC-A507-BC0BC568B533}"/>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416143" y="673781"/>
            <a:ext cx="4701662" cy="608407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53823263"/>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8">
            <a:extLst>
              <a:ext uri="{FF2B5EF4-FFF2-40B4-BE49-F238E27FC236}">
                <a16:creationId xmlns:a16="http://schemas.microsoft.com/office/drawing/2014/main" id="{418481EA-5611-4449-99DE-25D25AEA9A38}"/>
              </a:ext>
            </a:extLst>
          </p:cNvPr>
          <p:cNvPicPr>
            <a:picLocks noGrp="1" noChangeAspect="1"/>
          </p:cNvPicPr>
          <p:nvPr>
            <p:ph idx="1"/>
          </p:nvPr>
        </p:nvPicPr>
        <p:blipFill rotWithShape="1">
          <a:blip r:embed="rId3" cstate="email">
            <a:extLst>
              <a:ext uri="{28A0092B-C50C-407E-A947-70E740481C1C}">
                <a14:useLocalDpi xmlns:a14="http://schemas.microsoft.com/office/drawing/2010/main"/>
              </a:ext>
            </a:extLst>
          </a:blip>
          <a:srcRect/>
          <a:stretch/>
        </p:blipFill>
        <p:spPr>
          <a:xfrm>
            <a:off x="339905" y="0"/>
            <a:ext cx="5076826" cy="6946706"/>
          </a:xfrm>
        </p:spPr>
      </p:pic>
      <p:sp>
        <p:nvSpPr>
          <p:cNvPr id="5" name="Rectangle 4">
            <a:extLst>
              <a:ext uri="{FF2B5EF4-FFF2-40B4-BE49-F238E27FC236}">
                <a16:creationId xmlns:a16="http://schemas.microsoft.com/office/drawing/2014/main" id="{347825EB-AEC6-4FF6-82D4-D22780E4CE68}"/>
              </a:ext>
            </a:extLst>
          </p:cNvPr>
          <p:cNvSpPr/>
          <p:nvPr/>
        </p:nvSpPr>
        <p:spPr>
          <a:xfrm>
            <a:off x="557350" y="4922794"/>
            <a:ext cx="2847975" cy="1907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Shape 8">
            <a:extLst>
              <a:ext uri="{FF2B5EF4-FFF2-40B4-BE49-F238E27FC236}">
                <a16:creationId xmlns:a16="http://schemas.microsoft.com/office/drawing/2014/main" id="{46E9D0CA-74CD-481F-9968-5FDE3DDFBA3C}"/>
              </a:ext>
            </a:extLst>
          </p:cNvPr>
          <p:cNvSpPr/>
          <p:nvPr/>
        </p:nvSpPr>
        <p:spPr>
          <a:xfrm>
            <a:off x="484513" y="2881745"/>
            <a:ext cx="4839854" cy="3602182"/>
          </a:xfrm>
          <a:custGeom>
            <a:avLst/>
            <a:gdLst>
              <a:gd name="connsiteX0" fmla="*/ 0 w 4839854"/>
              <a:gd name="connsiteY0" fmla="*/ 3602182 h 3602182"/>
              <a:gd name="connsiteX1" fmla="*/ 110836 w 4839854"/>
              <a:gd name="connsiteY1" fmla="*/ 3592946 h 3602182"/>
              <a:gd name="connsiteX2" fmla="*/ 138545 w 4839854"/>
              <a:gd name="connsiteY2" fmla="*/ 3583710 h 3602182"/>
              <a:gd name="connsiteX3" fmla="*/ 212436 w 4839854"/>
              <a:gd name="connsiteY3" fmla="*/ 3565237 h 3602182"/>
              <a:gd name="connsiteX4" fmla="*/ 267854 w 4839854"/>
              <a:gd name="connsiteY4" fmla="*/ 3537528 h 3602182"/>
              <a:gd name="connsiteX5" fmla="*/ 323273 w 4839854"/>
              <a:gd name="connsiteY5" fmla="*/ 3519055 h 3602182"/>
              <a:gd name="connsiteX6" fmla="*/ 360218 w 4839854"/>
              <a:gd name="connsiteY6" fmla="*/ 3491346 h 3602182"/>
              <a:gd name="connsiteX7" fmla="*/ 406400 w 4839854"/>
              <a:gd name="connsiteY7" fmla="*/ 3482110 h 3602182"/>
              <a:gd name="connsiteX8" fmla="*/ 434109 w 4839854"/>
              <a:gd name="connsiteY8" fmla="*/ 3472873 h 3602182"/>
              <a:gd name="connsiteX9" fmla="*/ 489527 w 4839854"/>
              <a:gd name="connsiteY9" fmla="*/ 3426691 h 3602182"/>
              <a:gd name="connsiteX10" fmla="*/ 544945 w 4839854"/>
              <a:gd name="connsiteY10" fmla="*/ 3389746 h 3602182"/>
              <a:gd name="connsiteX11" fmla="*/ 572654 w 4839854"/>
              <a:gd name="connsiteY11" fmla="*/ 3371273 h 3602182"/>
              <a:gd name="connsiteX12" fmla="*/ 600363 w 4839854"/>
              <a:gd name="connsiteY12" fmla="*/ 3362037 h 3602182"/>
              <a:gd name="connsiteX13" fmla="*/ 665018 w 4839854"/>
              <a:gd name="connsiteY13" fmla="*/ 3325091 h 3602182"/>
              <a:gd name="connsiteX14" fmla="*/ 720436 w 4839854"/>
              <a:gd name="connsiteY14" fmla="*/ 3288146 h 3602182"/>
              <a:gd name="connsiteX15" fmla="*/ 748145 w 4839854"/>
              <a:gd name="connsiteY15" fmla="*/ 3269673 h 3602182"/>
              <a:gd name="connsiteX16" fmla="*/ 849745 w 4839854"/>
              <a:gd name="connsiteY16" fmla="*/ 3251200 h 3602182"/>
              <a:gd name="connsiteX17" fmla="*/ 942109 w 4839854"/>
              <a:gd name="connsiteY17" fmla="*/ 3232728 h 3602182"/>
              <a:gd name="connsiteX18" fmla="*/ 997527 w 4839854"/>
              <a:gd name="connsiteY18" fmla="*/ 3186546 h 3602182"/>
              <a:gd name="connsiteX19" fmla="*/ 1034473 w 4839854"/>
              <a:gd name="connsiteY19" fmla="*/ 3177310 h 3602182"/>
              <a:gd name="connsiteX20" fmla="*/ 1062182 w 4839854"/>
              <a:gd name="connsiteY20" fmla="*/ 3149600 h 3602182"/>
              <a:gd name="connsiteX21" fmla="*/ 1117600 w 4839854"/>
              <a:gd name="connsiteY21" fmla="*/ 3121891 h 3602182"/>
              <a:gd name="connsiteX22" fmla="*/ 1154545 w 4839854"/>
              <a:gd name="connsiteY22" fmla="*/ 3084946 h 3602182"/>
              <a:gd name="connsiteX23" fmla="*/ 1191491 w 4839854"/>
              <a:gd name="connsiteY23" fmla="*/ 3066473 h 3602182"/>
              <a:gd name="connsiteX24" fmla="*/ 1246909 w 4839854"/>
              <a:gd name="connsiteY24" fmla="*/ 3038764 h 3602182"/>
              <a:gd name="connsiteX25" fmla="*/ 1302327 w 4839854"/>
              <a:gd name="connsiteY25" fmla="*/ 3001819 h 3602182"/>
              <a:gd name="connsiteX26" fmla="*/ 1348509 w 4839854"/>
              <a:gd name="connsiteY26" fmla="*/ 2992582 h 3602182"/>
              <a:gd name="connsiteX27" fmla="*/ 1403927 w 4839854"/>
              <a:gd name="connsiteY27" fmla="*/ 2974110 h 3602182"/>
              <a:gd name="connsiteX28" fmla="*/ 1782618 w 4839854"/>
              <a:gd name="connsiteY28" fmla="*/ 2964873 h 3602182"/>
              <a:gd name="connsiteX29" fmla="*/ 2068945 w 4839854"/>
              <a:gd name="connsiteY29" fmla="*/ 2974110 h 3602182"/>
              <a:gd name="connsiteX30" fmla="*/ 2096654 w 4839854"/>
              <a:gd name="connsiteY30" fmla="*/ 2983346 h 3602182"/>
              <a:gd name="connsiteX31" fmla="*/ 2142836 w 4839854"/>
              <a:gd name="connsiteY31" fmla="*/ 2992582 h 3602182"/>
              <a:gd name="connsiteX32" fmla="*/ 2170545 w 4839854"/>
              <a:gd name="connsiteY32" fmla="*/ 3001819 h 3602182"/>
              <a:gd name="connsiteX33" fmla="*/ 2262909 w 4839854"/>
              <a:gd name="connsiteY33" fmla="*/ 3011055 h 3602182"/>
              <a:gd name="connsiteX34" fmla="*/ 2456873 w 4839854"/>
              <a:gd name="connsiteY34" fmla="*/ 3029528 h 3602182"/>
              <a:gd name="connsiteX35" fmla="*/ 2484582 w 4839854"/>
              <a:gd name="connsiteY35" fmla="*/ 3038764 h 3602182"/>
              <a:gd name="connsiteX36" fmla="*/ 2558473 w 4839854"/>
              <a:gd name="connsiteY36" fmla="*/ 3057237 h 3602182"/>
              <a:gd name="connsiteX37" fmla="*/ 2623127 w 4839854"/>
              <a:gd name="connsiteY37" fmla="*/ 3075710 h 3602182"/>
              <a:gd name="connsiteX38" fmla="*/ 2650836 w 4839854"/>
              <a:gd name="connsiteY38" fmla="*/ 3084946 h 3602182"/>
              <a:gd name="connsiteX39" fmla="*/ 2752436 w 4839854"/>
              <a:gd name="connsiteY39" fmla="*/ 3094182 h 3602182"/>
              <a:gd name="connsiteX40" fmla="*/ 2789382 w 4839854"/>
              <a:gd name="connsiteY40" fmla="*/ 3103419 h 3602182"/>
              <a:gd name="connsiteX41" fmla="*/ 3205018 w 4839854"/>
              <a:gd name="connsiteY41" fmla="*/ 3084946 h 3602182"/>
              <a:gd name="connsiteX42" fmla="*/ 3232727 w 4839854"/>
              <a:gd name="connsiteY42" fmla="*/ 3066473 h 3602182"/>
              <a:gd name="connsiteX43" fmla="*/ 3334327 w 4839854"/>
              <a:gd name="connsiteY43" fmla="*/ 3048000 h 3602182"/>
              <a:gd name="connsiteX44" fmla="*/ 3371273 w 4839854"/>
              <a:gd name="connsiteY44" fmla="*/ 3038764 h 3602182"/>
              <a:gd name="connsiteX45" fmla="*/ 3426691 w 4839854"/>
              <a:gd name="connsiteY45" fmla="*/ 3001819 h 3602182"/>
              <a:gd name="connsiteX46" fmla="*/ 3463636 w 4839854"/>
              <a:gd name="connsiteY46" fmla="*/ 2955637 h 3602182"/>
              <a:gd name="connsiteX47" fmla="*/ 3528291 w 4839854"/>
              <a:gd name="connsiteY47" fmla="*/ 2881746 h 3602182"/>
              <a:gd name="connsiteX48" fmla="*/ 3592945 w 4839854"/>
              <a:gd name="connsiteY48" fmla="*/ 2807855 h 3602182"/>
              <a:gd name="connsiteX49" fmla="*/ 3611418 w 4839854"/>
              <a:gd name="connsiteY49" fmla="*/ 2780146 h 3602182"/>
              <a:gd name="connsiteX50" fmla="*/ 3620654 w 4839854"/>
              <a:gd name="connsiteY50" fmla="*/ 2752437 h 3602182"/>
              <a:gd name="connsiteX51" fmla="*/ 3648363 w 4839854"/>
              <a:gd name="connsiteY51" fmla="*/ 2715491 h 3602182"/>
              <a:gd name="connsiteX52" fmla="*/ 3676073 w 4839854"/>
              <a:gd name="connsiteY52" fmla="*/ 2632364 h 3602182"/>
              <a:gd name="connsiteX53" fmla="*/ 3703782 w 4839854"/>
              <a:gd name="connsiteY53" fmla="*/ 2567710 h 3602182"/>
              <a:gd name="connsiteX54" fmla="*/ 3731491 w 4839854"/>
              <a:gd name="connsiteY54" fmla="*/ 2540000 h 3602182"/>
              <a:gd name="connsiteX55" fmla="*/ 3786909 w 4839854"/>
              <a:gd name="connsiteY55" fmla="*/ 2410691 h 3602182"/>
              <a:gd name="connsiteX56" fmla="*/ 3796145 w 4839854"/>
              <a:gd name="connsiteY56" fmla="*/ 2382982 h 3602182"/>
              <a:gd name="connsiteX57" fmla="*/ 3823854 w 4839854"/>
              <a:gd name="connsiteY57" fmla="*/ 2281382 h 3602182"/>
              <a:gd name="connsiteX58" fmla="*/ 3823854 w 4839854"/>
              <a:gd name="connsiteY58" fmla="*/ 2281382 h 3602182"/>
              <a:gd name="connsiteX59" fmla="*/ 3842327 w 4839854"/>
              <a:gd name="connsiteY59" fmla="*/ 2207491 h 3602182"/>
              <a:gd name="connsiteX60" fmla="*/ 3860800 w 4839854"/>
              <a:gd name="connsiteY60" fmla="*/ 1653310 h 3602182"/>
              <a:gd name="connsiteX61" fmla="*/ 3870036 w 4839854"/>
              <a:gd name="connsiteY61" fmla="*/ 1570182 h 3602182"/>
              <a:gd name="connsiteX62" fmla="*/ 3888509 w 4839854"/>
              <a:gd name="connsiteY62" fmla="*/ 1468582 h 3602182"/>
              <a:gd name="connsiteX63" fmla="*/ 3897745 w 4839854"/>
              <a:gd name="connsiteY63" fmla="*/ 1431637 h 3602182"/>
              <a:gd name="connsiteX64" fmla="*/ 3916218 w 4839854"/>
              <a:gd name="connsiteY64" fmla="*/ 1394691 h 3602182"/>
              <a:gd name="connsiteX65" fmla="*/ 3943927 w 4839854"/>
              <a:gd name="connsiteY65" fmla="*/ 1330037 h 3602182"/>
              <a:gd name="connsiteX66" fmla="*/ 3962400 w 4839854"/>
              <a:gd name="connsiteY66" fmla="*/ 1283855 h 3602182"/>
              <a:gd name="connsiteX67" fmla="*/ 3980873 w 4839854"/>
              <a:gd name="connsiteY67" fmla="*/ 1256146 h 3602182"/>
              <a:gd name="connsiteX68" fmla="*/ 4017818 w 4839854"/>
              <a:gd name="connsiteY68" fmla="*/ 1191491 h 3602182"/>
              <a:gd name="connsiteX69" fmla="*/ 4045527 w 4839854"/>
              <a:gd name="connsiteY69" fmla="*/ 1117600 h 3602182"/>
              <a:gd name="connsiteX70" fmla="*/ 4064000 w 4839854"/>
              <a:gd name="connsiteY70" fmla="*/ 1080655 h 3602182"/>
              <a:gd name="connsiteX71" fmla="*/ 4082473 w 4839854"/>
              <a:gd name="connsiteY71" fmla="*/ 1034473 h 3602182"/>
              <a:gd name="connsiteX72" fmla="*/ 4119418 w 4839854"/>
              <a:gd name="connsiteY72" fmla="*/ 960582 h 3602182"/>
              <a:gd name="connsiteX73" fmla="*/ 4128654 w 4839854"/>
              <a:gd name="connsiteY73" fmla="*/ 932873 h 3602182"/>
              <a:gd name="connsiteX74" fmla="*/ 4137891 w 4839854"/>
              <a:gd name="connsiteY74" fmla="*/ 895928 h 3602182"/>
              <a:gd name="connsiteX75" fmla="*/ 4156363 w 4839854"/>
              <a:gd name="connsiteY75" fmla="*/ 858982 h 3602182"/>
              <a:gd name="connsiteX76" fmla="*/ 4202545 w 4839854"/>
              <a:gd name="connsiteY76" fmla="*/ 775855 h 3602182"/>
              <a:gd name="connsiteX77" fmla="*/ 4239491 w 4839854"/>
              <a:gd name="connsiteY77" fmla="*/ 701964 h 3602182"/>
              <a:gd name="connsiteX78" fmla="*/ 4304145 w 4839854"/>
              <a:gd name="connsiteY78" fmla="*/ 637310 h 3602182"/>
              <a:gd name="connsiteX79" fmla="*/ 4368800 w 4839854"/>
              <a:gd name="connsiteY79" fmla="*/ 535710 h 3602182"/>
              <a:gd name="connsiteX80" fmla="*/ 4396509 w 4839854"/>
              <a:gd name="connsiteY80" fmla="*/ 508000 h 3602182"/>
              <a:gd name="connsiteX81" fmla="*/ 4405745 w 4839854"/>
              <a:gd name="connsiteY81" fmla="*/ 480291 h 3602182"/>
              <a:gd name="connsiteX82" fmla="*/ 4433454 w 4839854"/>
              <a:gd name="connsiteY82" fmla="*/ 443346 h 3602182"/>
              <a:gd name="connsiteX83" fmla="*/ 4544291 w 4839854"/>
              <a:gd name="connsiteY83" fmla="*/ 341746 h 3602182"/>
              <a:gd name="connsiteX84" fmla="*/ 4590473 w 4839854"/>
              <a:gd name="connsiteY84" fmla="*/ 295564 h 3602182"/>
              <a:gd name="connsiteX85" fmla="*/ 4599709 w 4839854"/>
              <a:gd name="connsiteY85" fmla="*/ 267855 h 3602182"/>
              <a:gd name="connsiteX86" fmla="*/ 4627418 w 4839854"/>
              <a:gd name="connsiteY86" fmla="*/ 258619 h 3602182"/>
              <a:gd name="connsiteX87" fmla="*/ 4664363 w 4839854"/>
              <a:gd name="connsiteY87" fmla="*/ 230910 h 3602182"/>
              <a:gd name="connsiteX88" fmla="*/ 4673600 w 4839854"/>
              <a:gd name="connsiteY88" fmla="*/ 193964 h 3602182"/>
              <a:gd name="connsiteX89" fmla="*/ 4701309 w 4839854"/>
              <a:gd name="connsiteY89" fmla="*/ 166255 h 3602182"/>
              <a:gd name="connsiteX90" fmla="*/ 4729018 w 4839854"/>
              <a:gd name="connsiteY90" fmla="*/ 110837 h 3602182"/>
              <a:gd name="connsiteX91" fmla="*/ 4784436 w 4839854"/>
              <a:gd name="connsiteY91" fmla="*/ 36946 h 3602182"/>
              <a:gd name="connsiteX92" fmla="*/ 4839854 w 4839854"/>
              <a:gd name="connsiteY92" fmla="*/ 0 h 3602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Lst>
            <a:rect l="l" t="t" r="r" b="b"/>
            <a:pathLst>
              <a:path w="4839854" h="3602182">
                <a:moveTo>
                  <a:pt x="0" y="3602182"/>
                </a:moveTo>
                <a:cubicBezTo>
                  <a:pt x="36945" y="3599103"/>
                  <a:pt x="74088" y="3597846"/>
                  <a:pt x="110836" y="3592946"/>
                </a:cubicBezTo>
                <a:cubicBezTo>
                  <a:pt x="120487" y="3591659"/>
                  <a:pt x="129152" y="3586272"/>
                  <a:pt x="138545" y="3583710"/>
                </a:cubicBezTo>
                <a:cubicBezTo>
                  <a:pt x="163039" y="3577030"/>
                  <a:pt x="188351" y="3573266"/>
                  <a:pt x="212436" y="3565237"/>
                </a:cubicBezTo>
                <a:cubicBezTo>
                  <a:pt x="313507" y="3531544"/>
                  <a:pt x="160407" y="3585281"/>
                  <a:pt x="267854" y="3537528"/>
                </a:cubicBezTo>
                <a:cubicBezTo>
                  <a:pt x="285648" y="3529620"/>
                  <a:pt x="323273" y="3519055"/>
                  <a:pt x="323273" y="3519055"/>
                </a:cubicBezTo>
                <a:cubicBezTo>
                  <a:pt x="335588" y="3509819"/>
                  <a:pt x="346151" y="3497598"/>
                  <a:pt x="360218" y="3491346"/>
                </a:cubicBezTo>
                <a:cubicBezTo>
                  <a:pt x="374564" y="3484970"/>
                  <a:pt x="391170" y="3485918"/>
                  <a:pt x="406400" y="3482110"/>
                </a:cubicBezTo>
                <a:cubicBezTo>
                  <a:pt x="415845" y="3479749"/>
                  <a:pt x="424873" y="3475952"/>
                  <a:pt x="434109" y="3472873"/>
                </a:cubicBezTo>
                <a:cubicBezTo>
                  <a:pt x="464418" y="3427410"/>
                  <a:pt x="437445" y="3457940"/>
                  <a:pt x="489527" y="3426691"/>
                </a:cubicBezTo>
                <a:cubicBezTo>
                  <a:pt x="508564" y="3415268"/>
                  <a:pt x="526472" y="3402061"/>
                  <a:pt x="544945" y="3389746"/>
                </a:cubicBezTo>
                <a:cubicBezTo>
                  <a:pt x="554181" y="3383588"/>
                  <a:pt x="562123" y="3374783"/>
                  <a:pt x="572654" y="3371273"/>
                </a:cubicBezTo>
                <a:lnTo>
                  <a:pt x="600363" y="3362037"/>
                </a:lnTo>
                <a:cubicBezTo>
                  <a:pt x="662578" y="3299824"/>
                  <a:pt x="590591" y="3362305"/>
                  <a:pt x="665018" y="3325091"/>
                </a:cubicBezTo>
                <a:cubicBezTo>
                  <a:pt x="684875" y="3315162"/>
                  <a:pt x="701963" y="3300461"/>
                  <a:pt x="720436" y="3288146"/>
                </a:cubicBezTo>
                <a:cubicBezTo>
                  <a:pt x="729672" y="3281988"/>
                  <a:pt x="737156" y="3271243"/>
                  <a:pt x="748145" y="3269673"/>
                </a:cubicBezTo>
                <a:cubicBezTo>
                  <a:pt x="912512" y="3246193"/>
                  <a:pt x="740866" y="3272976"/>
                  <a:pt x="849745" y="3251200"/>
                </a:cubicBezTo>
                <a:cubicBezTo>
                  <a:pt x="963008" y="3228547"/>
                  <a:pt x="856272" y="3254186"/>
                  <a:pt x="942109" y="3232728"/>
                </a:cubicBezTo>
                <a:cubicBezTo>
                  <a:pt x="958752" y="3216085"/>
                  <a:pt x="975025" y="3196190"/>
                  <a:pt x="997527" y="3186546"/>
                </a:cubicBezTo>
                <a:cubicBezTo>
                  <a:pt x="1009195" y="3181546"/>
                  <a:pt x="1022158" y="3180389"/>
                  <a:pt x="1034473" y="3177310"/>
                </a:cubicBezTo>
                <a:cubicBezTo>
                  <a:pt x="1043709" y="3168073"/>
                  <a:pt x="1051314" y="3156846"/>
                  <a:pt x="1062182" y="3149600"/>
                </a:cubicBezTo>
                <a:cubicBezTo>
                  <a:pt x="1135943" y="3100425"/>
                  <a:pt x="1041290" y="3187300"/>
                  <a:pt x="1117600" y="3121891"/>
                </a:cubicBezTo>
                <a:cubicBezTo>
                  <a:pt x="1130823" y="3110557"/>
                  <a:pt x="1140612" y="3095396"/>
                  <a:pt x="1154545" y="3084946"/>
                </a:cubicBezTo>
                <a:cubicBezTo>
                  <a:pt x="1165560" y="3076685"/>
                  <a:pt x="1179536" y="3073304"/>
                  <a:pt x="1191491" y="3066473"/>
                </a:cubicBezTo>
                <a:cubicBezTo>
                  <a:pt x="1241625" y="3037825"/>
                  <a:pt x="1196106" y="3055698"/>
                  <a:pt x="1246909" y="3038764"/>
                </a:cubicBezTo>
                <a:cubicBezTo>
                  <a:pt x="1265382" y="3026449"/>
                  <a:pt x="1280557" y="3006173"/>
                  <a:pt x="1302327" y="3001819"/>
                </a:cubicBezTo>
                <a:cubicBezTo>
                  <a:pt x="1317721" y="2998740"/>
                  <a:pt x="1333363" y="2996713"/>
                  <a:pt x="1348509" y="2992582"/>
                </a:cubicBezTo>
                <a:cubicBezTo>
                  <a:pt x="1367295" y="2987459"/>
                  <a:pt x="1384461" y="2974585"/>
                  <a:pt x="1403927" y="2974110"/>
                </a:cubicBezTo>
                <a:lnTo>
                  <a:pt x="1782618" y="2964873"/>
                </a:lnTo>
                <a:cubicBezTo>
                  <a:pt x="1878060" y="2967952"/>
                  <a:pt x="1973618" y="2968502"/>
                  <a:pt x="2068945" y="2974110"/>
                </a:cubicBezTo>
                <a:cubicBezTo>
                  <a:pt x="2078664" y="2974682"/>
                  <a:pt x="2087209" y="2980985"/>
                  <a:pt x="2096654" y="2983346"/>
                </a:cubicBezTo>
                <a:cubicBezTo>
                  <a:pt x="2111884" y="2987153"/>
                  <a:pt x="2127606" y="2988774"/>
                  <a:pt x="2142836" y="2992582"/>
                </a:cubicBezTo>
                <a:cubicBezTo>
                  <a:pt x="2152281" y="2994943"/>
                  <a:pt x="2160922" y="3000339"/>
                  <a:pt x="2170545" y="3001819"/>
                </a:cubicBezTo>
                <a:cubicBezTo>
                  <a:pt x="2201127" y="3006524"/>
                  <a:pt x="2232157" y="3007638"/>
                  <a:pt x="2262909" y="3011055"/>
                </a:cubicBezTo>
                <a:cubicBezTo>
                  <a:pt x="2422845" y="3028825"/>
                  <a:pt x="2237316" y="3012638"/>
                  <a:pt x="2456873" y="3029528"/>
                </a:cubicBezTo>
                <a:cubicBezTo>
                  <a:pt x="2466109" y="3032607"/>
                  <a:pt x="2475189" y="3036202"/>
                  <a:pt x="2484582" y="3038764"/>
                </a:cubicBezTo>
                <a:cubicBezTo>
                  <a:pt x="2509076" y="3045444"/>
                  <a:pt x="2534387" y="3049209"/>
                  <a:pt x="2558473" y="3057237"/>
                </a:cubicBezTo>
                <a:cubicBezTo>
                  <a:pt x="2624910" y="3079382"/>
                  <a:pt x="2541944" y="3052514"/>
                  <a:pt x="2623127" y="3075710"/>
                </a:cubicBezTo>
                <a:cubicBezTo>
                  <a:pt x="2632488" y="3078385"/>
                  <a:pt x="2641198" y="3083569"/>
                  <a:pt x="2650836" y="3084946"/>
                </a:cubicBezTo>
                <a:cubicBezTo>
                  <a:pt x="2684501" y="3089755"/>
                  <a:pt x="2718569" y="3091103"/>
                  <a:pt x="2752436" y="3094182"/>
                </a:cubicBezTo>
                <a:cubicBezTo>
                  <a:pt x="2764751" y="3097261"/>
                  <a:pt x="2776688" y="3103419"/>
                  <a:pt x="2789382" y="3103419"/>
                </a:cubicBezTo>
                <a:cubicBezTo>
                  <a:pt x="3158635" y="3103419"/>
                  <a:pt x="3056739" y="3134371"/>
                  <a:pt x="3205018" y="3084946"/>
                </a:cubicBezTo>
                <a:cubicBezTo>
                  <a:pt x="3214254" y="3078788"/>
                  <a:pt x="3222798" y="3071437"/>
                  <a:pt x="3232727" y="3066473"/>
                </a:cubicBezTo>
                <a:cubicBezTo>
                  <a:pt x="3262449" y="3051612"/>
                  <a:pt x="3305679" y="3052775"/>
                  <a:pt x="3334327" y="3048000"/>
                </a:cubicBezTo>
                <a:cubicBezTo>
                  <a:pt x="3346849" y="3045913"/>
                  <a:pt x="3358958" y="3041843"/>
                  <a:pt x="3371273" y="3038764"/>
                </a:cubicBezTo>
                <a:cubicBezTo>
                  <a:pt x="3389746" y="3026449"/>
                  <a:pt x="3419671" y="3022881"/>
                  <a:pt x="3426691" y="3001819"/>
                </a:cubicBezTo>
                <a:cubicBezTo>
                  <a:pt x="3439437" y="2963579"/>
                  <a:pt x="3427826" y="2979511"/>
                  <a:pt x="3463636" y="2955637"/>
                </a:cubicBezTo>
                <a:cubicBezTo>
                  <a:pt x="3506740" y="2890983"/>
                  <a:pt x="3482109" y="2912534"/>
                  <a:pt x="3528291" y="2881746"/>
                </a:cubicBezTo>
                <a:cubicBezTo>
                  <a:pt x="3571394" y="2817092"/>
                  <a:pt x="3546763" y="2838643"/>
                  <a:pt x="3592945" y="2807855"/>
                </a:cubicBezTo>
                <a:cubicBezTo>
                  <a:pt x="3599103" y="2798619"/>
                  <a:pt x="3606454" y="2790075"/>
                  <a:pt x="3611418" y="2780146"/>
                </a:cubicBezTo>
                <a:cubicBezTo>
                  <a:pt x="3615772" y="2771438"/>
                  <a:pt x="3615824" y="2760890"/>
                  <a:pt x="3620654" y="2752437"/>
                </a:cubicBezTo>
                <a:cubicBezTo>
                  <a:pt x="3628291" y="2739071"/>
                  <a:pt x="3639127" y="2727806"/>
                  <a:pt x="3648363" y="2715491"/>
                </a:cubicBezTo>
                <a:lnTo>
                  <a:pt x="3676073" y="2632364"/>
                </a:lnTo>
                <a:cubicBezTo>
                  <a:pt x="3683612" y="2609748"/>
                  <a:pt x="3689513" y="2587687"/>
                  <a:pt x="3703782" y="2567710"/>
                </a:cubicBezTo>
                <a:cubicBezTo>
                  <a:pt x="3711374" y="2557081"/>
                  <a:pt x="3724478" y="2551020"/>
                  <a:pt x="3731491" y="2540000"/>
                </a:cubicBezTo>
                <a:cubicBezTo>
                  <a:pt x="3763448" y="2489782"/>
                  <a:pt x="3769413" y="2463180"/>
                  <a:pt x="3786909" y="2410691"/>
                </a:cubicBezTo>
                <a:cubicBezTo>
                  <a:pt x="3789988" y="2401455"/>
                  <a:pt x="3794236" y="2392529"/>
                  <a:pt x="3796145" y="2382982"/>
                </a:cubicBezTo>
                <a:cubicBezTo>
                  <a:pt x="3809201" y="2317706"/>
                  <a:pt x="3800418" y="2351693"/>
                  <a:pt x="3823854" y="2281382"/>
                </a:cubicBezTo>
                <a:lnTo>
                  <a:pt x="3823854" y="2281382"/>
                </a:lnTo>
                <a:lnTo>
                  <a:pt x="3842327" y="2207491"/>
                </a:lnTo>
                <a:cubicBezTo>
                  <a:pt x="3865909" y="1877331"/>
                  <a:pt x="3836680" y="2316609"/>
                  <a:pt x="3860800" y="1653310"/>
                </a:cubicBezTo>
                <a:cubicBezTo>
                  <a:pt x="3861813" y="1625449"/>
                  <a:pt x="3866351" y="1597817"/>
                  <a:pt x="3870036" y="1570182"/>
                </a:cubicBezTo>
                <a:cubicBezTo>
                  <a:pt x="3873376" y="1545131"/>
                  <a:pt x="3882707" y="1494691"/>
                  <a:pt x="3888509" y="1468582"/>
                </a:cubicBezTo>
                <a:cubicBezTo>
                  <a:pt x="3891263" y="1456190"/>
                  <a:pt x="3893288" y="1443523"/>
                  <a:pt x="3897745" y="1431637"/>
                </a:cubicBezTo>
                <a:cubicBezTo>
                  <a:pt x="3902580" y="1418745"/>
                  <a:pt x="3910060" y="1407006"/>
                  <a:pt x="3916218" y="1394691"/>
                </a:cubicBezTo>
                <a:cubicBezTo>
                  <a:pt x="3935440" y="1317801"/>
                  <a:pt x="3912034" y="1393821"/>
                  <a:pt x="3943927" y="1330037"/>
                </a:cubicBezTo>
                <a:cubicBezTo>
                  <a:pt x="3951342" y="1315208"/>
                  <a:pt x="3954985" y="1298684"/>
                  <a:pt x="3962400" y="1283855"/>
                </a:cubicBezTo>
                <a:cubicBezTo>
                  <a:pt x="3967364" y="1273926"/>
                  <a:pt x="3975366" y="1265784"/>
                  <a:pt x="3980873" y="1256146"/>
                </a:cubicBezTo>
                <a:cubicBezTo>
                  <a:pt x="4027747" y="1174116"/>
                  <a:pt x="3972811" y="1259000"/>
                  <a:pt x="4017818" y="1191491"/>
                </a:cubicBezTo>
                <a:cubicBezTo>
                  <a:pt x="4027974" y="1161022"/>
                  <a:pt x="4030800" y="1150735"/>
                  <a:pt x="4045527" y="1117600"/>
                </a:cubicBezTo>
                <a:cubicBezTo>
                  <a:pt x="4051119" y="1105018"/>
                  <a:pt x="4058408" y="1093237"/>
                  <a:pt x="4064000" y="1080655"/>
                </a:cubicBezTo>
                <a:cubicBezTo>
                  <a:pt x="4070734" y="1065504"/>
                  <a:pt x="4075525" y="1049527"/>
                  <a:pt x="4082473" y="1034473"/>
                </a:cubicBezTo>
                <a:cubicBezTo>
                  <a:pt x="4094013" y="1009470"/>
                  <a:pt x="4110710" y="986706"/>
                  <a:pt x="4119418" y="960582"/>
                </a:cubicBezTo>
                <a:cubicBezTo>
                  <a:pt x="4122497" y="951346"/>
                  <a:pt x="4125979" y="942234"/>
                  <a:pt x="4128654" y="932873"/>
                </a:cubicBezTo>
                <a:cubicBezTo>
                  <a:pt x="4132141" y="920667"/>
                  <a:pt x="4133434" y="907814"/>
                  <a:pt x="4137891" y="895928"/>
                </a:cubicBezTo>
                <a:cubicBezTo>
                  <a:pt x="4142726" y="883036"/>
                  <a:pt x="4149676" y="871018"/>
                  <a:pt x="4156363" y="858982"/>
                </a:cubicBezTo>
                <a:cubicBezTo>
                  <a:pt x="4178267" y="819554"/>
                  <a:pt x="4185930" y="814622"/>
                  <a:pt x="4202545" y="775855"/>
                </a:cubicBezTo>
                <a:cubicBezTo>
                  <a:pt x="4218923" y="737639"/>
                  <a:pt x="4204073" y="744465"/>
                  <a:pt x="4239491" y="701964"/>
                </a:cubicBezTo>
                <a:cubicBezTo>
                  <a:pt x="4259003" y="678550"/>
                  <a:pt x="4288464" y="663445"/>
                  <a:pt x="4304145" y="637310"/>
                </a:cubicBezTo>
                <a:cubicBezTo>
                  <a:pt x="4321946" y="607642"/>
                  <a:pt x="4348275" y="562099"/>
                  <a:pt x="4368800" y="535710"/>
                </a:cubicBezTo>
                <a:cubicBezTo>
                  <a:pt x="4376820" y="525399"/>
                  <a:pt x="4387273" y="517237"/>
                  <a:pt x="4396509" y="508000"/>
                </a:cubicBezTo>
                <a:cubicBezTo>
                  <a:pt x="4399588" y="498764"/>
                  <a:pt x="4400915" y="488744"/>
                  <a:pt x="4405745" y="480291"/>
                </a:cubicBezTo>
                <a:cubicBezTo>
                  <a:pt x="4413382" y="466925"/>
                  <a:pt x="4423099" y="454736"/>
                  <a:pt x="4433454" y="443346"/>
                </a:cubicBezTo>
                <a:cubicBezTo>
                  <a:pt x="4485852" y="385708"/>
                  <a:pt x="4491253" y="384176"/>
                  <a:pt x="4544291" y="341746"/>
                </a:cubicBezTo>
                <a:cubicBezTo>
                  <a:pt x="4565072" y="258618"/>
                  <a:pt x="4532745" y="341745"/>
                  <a:pt x="4590473" y="295564"/>
                </a:cubicBezTo>
                <a:cubicBezTo>
                  <a:pt x="4598076" y="289482"/>
                  <a:pt x="4592825" y="274739"/>
                  <a:pt x="4599709" y="267855"/>
                </a:cubicBezTo>
                <a:cubicBezTo>
                  <a:pt x="4606593" y="260971"/>
                  <a:pt x="4618182" y="261698"/>
                  <a:pt x="4627418" y="258619"/>
                </a:cubicBezTo>
                <a:cubicBezTo>
                  <a:pt x="4639733" y="249383"/>
                  <a:pt x="4655416" y="243436"/>
                  <a:pt x="4664363" y="230910"/>
                </a:cubicBezTo>
                <a:cubicBezTo>
                  <a:pt x="4671741" y="220580"/>
                  <a:pt x="4667302" y="204986"/>
                  <a:pt x="4673600" y="193964"/>
                </a:cubicBezTo>
                <a:cubicBezTo>
                  <a:pt x="4680081" y="182623"/>
                  <a:pt x="4692073" y="175491"/>
                  <a:pt x="4701309" y="166255"/>
                </a:cubicBezTo>
                <a:cubicBezTo>
                  <a:pt x="4724524" y="96608"/>
                  <a:pt x="4693208" y="182456"/>
                  <a:pt x="4729018" y="110837"/>
                </a:cubicBezTo>
                <a:cubicBezTo>
                  <a:pt x="4754014" y="60845"/>
                  <a:pt x="4711523" y="93656"/>
                  <a:pt x="4784436" y="36946"/>
                </a:cubicBezTo>
                <a:cubicBezTo>
                  <a:pt x="4885075" y="-41329"/>
                  <a:pt x="4776290" y="63567"/>
                  <a:pt x="4839854" y="0"/>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itle 1">
            <a:extLst>
              <a:ext uri="{FF2B5EF4-FFF2-40B4-BE49-F238E27FC236}">
                <a16:creationId xmlns:a16="http://schemas.microsoft.com/office/drawing/2014/main" id="{A3D8EF2E-1C19-49FA-8FD6-F2EB0BDE44EF}"/>
              </a:ext>
            </a:extLst>
          </p:cNvPr>
          <p:cNvSpPr txBox="1">
            <a:spLocks/>
          </p:cNvSpPr>
          <p:nvPr/>
        </p:nvSpPr>
        <p:spPr>
          <a:xfrm>
            <a:off x="4267200" y="1"/>
            <a:ext cx="7924800" cy="4572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2600" b="1" kern="1200">
                <a:solidFill>
                  <a:schemeClr val="tx1"/>
                </a:solidFill>
                <a:latin typeface="+mj-lt"/>
                <a:ea typeface="+mj-ea"/>
                <a:cs typeface="+mj-cs"/>
              </a:defRPr>
            </a:lvl1pPr>
          </a:lstStyle>
          <a:p>
            <a:r>
              <a:rPr lang="en-US" dirty="0"/>
              <a:t>Evaluate the Project</a:t>
            </a:r>
          </a:p>
        </p:txBody>
      </p:sp>
      <p:sp>
        <p:nvSpPr>
          <p:cNvPr id="10" name="Content Placeholder 2">
            <a:extLst>
              <a:ext uri="{FF2B5EF4-FFF2-40B4-BE49-F238E27FC236}">
                <a16:creationId xmlns:a16="http://schemas.microsoft.com/office/drawing/2014/main" id="{6FEFA05B-1BD8-4B29-B9D7-FDF6470DFEA5}"/>
              </a:ext>
            </a:extLst>
          </p:cNvPr>
          <p:cNvSpPr txBox="1">
            <a:spLocks/>
          </p:cNvSpPr>
          <p:nvPr/>
        </p:nvSpPr>
        <p:spPr>
          <a:xfrm>
            <a:off x="5541811" y="541303"/>
            <a:ext cx="6412063" cy="6105525"/>
          </a:xfrm>
          <a:prstGeom prst="rect">
            <a:avLst/>
          </a:prstGeom>
        </p:spPr>
        <p:txBody>
          <a:bodyPr vert="horz" lIns="91440" tIns="45720" rIns="91440" bIns="45720" rtlCol="0">
            <a:normAutofit fontScale="92500" lnSpcReduction="20000"/>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36900" indent="0">
              <a:buNone/>
            </a:pPr>
            <a:r>
              <a:rPr lang="en-US" dirty="0"/>
              <a:t>Does the project plan fix the road issues AND erosion/water quality issues?</a:t>
            </a:r>
          </a:p>
          <a:p>
            <a:pPr marL="494100" indent="-457200"/>
            <a:r>
              <a:rPr lang="en-US" dirty="0"/>
              <a:t>Are ESM practices used?</a:t>
            </a:r>
          </a:p>
          <a:p>
            <a:pPr marL="894150" lvl="1" indent="-457200"/>
            <a:r>
              <a:rPr lang="en-US" dirty="0"/>
              <a:t>Spread out water</a:t>
            </a:r>
          </a:p>
          <a:p>
            <a:pPr marL="894150" lvl="1" indent="-457200"/>
            <a:r>
              <a:rPr lang="en-US" dirty="0"/>
              <a:t>Slow down water</a:t>
            </a:r>
          </a:p>
          <a:p>
            <a:pPr marL="894150" lvl="1" indent="-457200"/>
            <a:r>
              <a:rPr lang="en-US" dirty="0"/>
              <a:t>Infiltrate water</a:t>
            </a:r>
          </a:p>
          <a:p>
            <a:pPr marL="894150" lvl="1" indent="-457200"/>
            <a:r>
              <a:rPr lang="en-US" dirty="0"/>
              <a:t>Disconnect road drainage from stream</a:t>
            </a:r>
          </a:p>
          <a:p>
            <a:pPr marL="494100" indent="-457200"/>
            <a:r>
              <a:rPr lang="en-US" dirty="0"/>
              <a:t>Are new outlets being added?</a:t>
            </a:r>
          </a:p>
          <a:p>
            <a:pPr marL="494100" indent="-457200"/>
            <a:r>
              <a:rPr lang="en-US" dirty="0"/>
              <a:t>Is sheet flow being achieved?</a:t>
            </a:r>
          </a:p>
          <a:p>
            <a:pPr marL="494100" indent="-457200"/>
            <a:r>
              <a:rPr lang="en-US" dirty="0"/>
              <a:t>Are all outlets and conveyances (ditch, swale, etc.) proposed to be stabilized?</a:t>
            </a:r>
          </a:p>
          <a:p>
            <a:pPr marL="894150" lvl="1" indent="-457200"/>
            <a:r>
              <a:rPr lang="en-US" dirty="0"/>
              <a:t>Vegetation</a:t>
            </a:r>
          </a:p>
          <a:p>
            <a:pPr marL="894150" lvl="1" indent="-457200"/>
            <a:r>
              <a:rPr lang="en-US" dirty="0"/>
              <a:t>Rock lining</a:t>
            </a:r>
          </a:p>
          <a:p>
            <a:pPr marL="494100" indent="-457200"/>
            <a:endParaRPr lang="en-US" dirty="0"/>
          </a:p>
          <a:p>
            <a:pPr marL="494100" indent="-457200"/>
            <a:endParaRPr lang="en-US" dirty="0"/>
          </a:p>
          <a:p>
            <a:endParaRPr lang="en-US" sz="2400" dirty="0"/>
          </a:p>
          <a:p>
            <a:endParaRPr lang="en-US" dirty="0"/>
          </a:p>
        </p:txBody>
      </p:sp>
    </p:spTree>
    <p:extLst>
      <p:ext uri="{BB962C8B-B14F-4D97-AF65-F5344CB8AC3E}">
        <p14:creationId xmlns:p14="http://schemas.microsoft.com/office/powerpoint/2010/main" val="8535926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0">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0">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0">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0">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10">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10">
                                            <p:txEl>
                                              <p:pRg st="8" end="8"/>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10">
                                            <p:txEl>
                                              <p:pRg st="9" end="9"/>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10">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7" name="Freeform 4"/>
          <p:cNvSpPr>
            <a:spLocks/>
          </p:cNvSpPr>
          <p:nvPr/>
        </p:nvSpPr>
        <p:spPr bwMode="auto">
          <a:xfrm>
            <a:off x="1524000" y="914402"/>
            <a:ext cx="8985728" cy="5421313"/>
          </a:xfrm>
          <a:custGeom>
            <a:avLst/>
            <a:gdLst>
              <a:gd name="T0" fmla="*/ 2147483647 w 12925"/>
              <a:gd name="T1" fmla="*/ 764886084 h 12672"/>
              <a:gd name="T2" fmla="*/ 0 w 12925"/>
              <a:gd name="T3" fmla="*/ 0 h 12672"/>
              <a:gd name="T4" fmla="*/ 0 w 12925"/>
              <a:gd name="T5" fmla="*/ 337910183 h 12672"/>
              <a:gd name="T6" fmla="*/ 0 w 12925"/>
              <a:gd name="T7" fmla="*/ 772982928 h 12672"/>
              <a:gd name="T8" fmla="*/ 0 w 12925"/>
              <a:gd name="T9" fmla="*/ 1380429326 h 12672"/>
              <a:gd name="T10" fmla="*/ 0 w 12925"/>
              <a:gd name="T11" fmla="*/ 1649786004 h 12672"/>
              <a:gd name="T12" fmla="*/ 1078531211 w 12925"/>
              <a:gd name="T13" fmla="*/ 1824858640 h 12672"/>
              <a:gd name="T14" fmla="*/ 2147483647 w 12925"/>
              <a:gd name="T15" fmla="*/ 2147483647 h 12672"/>
              <a:gd name="T16" fmla="*/ 2147483647 w 12925"/>
              <a:gd name="T17" fmla="*/ 2147483647 h 12672"/>
              <a:gd name="T18" fmla="*/ 2147483647 w 12925"/>
              <a:gd name="T19" fmla="*/ 767585173 h 1267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2925"/>
              <a:gd name="T31" fmla="*/ 0 h 12672"/>
              <a:gd name="T32" fmla="*/ 12925 w 12925"/>
              <a:gd name="T33" fmla="*/ 12672 h 12672"/>
              <a:gd name="connsiteX0" fmla="*/ 12925 w 12925"/>
              <a:gd name="connsiteY0" fmla="*/ 4251 h 12672"/>
              <a:gd name="connsiteX1" fmla="*/ 0 w 12925"/>
              <a:gd name="connsiteY1" fmla="*/ 0 h 12672"/>
              <a:gd name="connsiteX2" fmla="*/ 0 w 12925"/>
              <a:gd name="connsiteY2" fmla="*/ 1878 h 12672"/>
              <a:gd name="connsiteX3" fmla="*/ 0 w 12925"/>
              <a:gd name="connsiteY3" fmla="*/ 4296 h 12672"/>
              <a:gd name="connsiteX4" fmla="*/ 0 w 12925"/>
              <a:gd name="connsiteY4" fmla="*/ 7672 h 12672"/>
              <a:gd name="connsiteX5" fmla="*/ 0 w 12925"/>
              <a:gd name="connsiteY5" fmla="*/ 9169 h 12672"/>
              <a:gd name="connsiteX6" fmla="*/ 2925 w 12925"/>
              <a:gd name="connsiteY6" fmla="*/ 10142 h 12672"/>
              <a:gd name="connsiteX7" fmla="*/ 8292 w 12925"/>
              <a:gd name="connsiteY7" fmla="*/ 12672 h 12672"/>
              <a:gd name="connsiteX8" fmla="*/ 9079 w 12925"/>
              <a:gd name="connsiteY8" fmla="*/ 12578 h 12672"/>
              <a:gd name="connsiteX9" fmla="*/ 12886 w 12925"/>
              <a:gd name="connsiteY9" fmla="*/ 4482 h 12672"/>
              <a:gd name="connsiteX0" fmla="*/ 12912 w 12912"/>
              <a:gd name="connsiteY0" fmla="*/ 4467 h 12672"/>
              <a:gd name="connsiteX1" fmla="*/ 0 w 12912"/>
              <a:gd name="connsiteY1" fmla="*/ 0 h 12672"/>
              <a:gd name="connsiteX2" fmla="*/ 0 w 12912"/>
              <a:gd name="connsiteY2" fmla="*/ 1878 h 12672"/>
              <a:gd name="connsiteX3" fmla="*/ 0 w 12912"/>
              <a:gd name="connsiteY3" fmla="*/ 4296 h 12672"/>
              <a:gd name="connsiteX4" fmla="*/ 0 w 12912"/>
              <a:gd name="connsiteY4" fmla="*/ 7672 h 12672"/>
              <a:gd name="connsiteX5" fmla="*/ 0 w 12912"/>
              <a:gd name="connsiteY5" fmla="*/ 9169 h 12672"/>
              <a:gd name="connsiteX6" fmla="*/ 2925 w 12912"/>
              <a:gd name="connsiteY6" fmla="*/ 10142 h 12672"/>
              <a:gd name="connsiteX7" fmla="*/ 8292 w 12912"/>
              <a:gd name="connsiteY7" fmla="*/ 12672 h 12672"/>
              <a:gd name="connsiteX8" fmla="*/ 9079 w 12912"/>
              <a:gd name="connsiteY8" fmla="*/ 12578 h 12672"/>
              <a:gd name="connsiteX9" fmla="*/ 12886 w 12912"/>
              <a:gd name="connsiteY9" fmla="*/ 4482 h 12672"/>
              <a:gd name="connsiteX0" fmla="*/ 12912 w 12912"/>
              <a:gd name="connsiteY0" fmla="*/ 4467 h 12672"/>
              <a:gd name="connsiteX1" fmla="*/ 0 w 12912"/>
              <a:gd name="connsiteY1" fmla="*/ 0 h 12672"/>
              <a:gd name="connsiteX2" fmla="*/ 0 w 12912"/>
              <a:gd name="connsiteY2" fmla="*/ 1878 h 12672"/>
              <a:gd name="connsiteX3" fmla="*/ 0 w 12912"/>
              <a:gd name="connsiteY3" fmla="*/ 4296 h 12672"/>
              <a:gd name="connsiteX4" fmla="*/ 0 w 12912"/>
              <a:gd name="connsiteY4" fmla="*/ 7672 h 12672"/>
              <a:gd name="connsiteX5" fmla="*/ 0 w 12912"/>
              <a:gd name="connsiteY5" fmla="*/ 8996 h 12672"/>
              <a:gd name="connsiteX6" fmla="*/ 2925 w 12912"/>
              <a:gd name="connsiteY6" fmla="*/ 10142 h 12672"/>
              <a:gd name="connsiteX7" fmla="*/ 8292 w 12912"/>
              <a:gd name="connsiteY7" fmla="*/ 12672 h 12672"/>
              <a:gd name="connsiteX8" fmla="*/ 9079 w 12912"/>
              <a:gd name="connsiteY8" fmla="*/ 12578 h 12672"/>
              <a:gd name="connsiteX9" fmla="*/ 12886 w 12912"/>
              <a:gd name="connsiteY9" fmla="*/ 4482 h 126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912" h="12672">
                <a:moveTo>
                  <a:pt x="12912" y="4467"/>
                </a:moveTo>
                <a:lnTo>
                  <a:pt x="0" y="0"/>
                </a:lnTo>
                <a:lnTo>
                  <a:pt x="0" y="1878"/>
                </a:lnTo>
                <a:lnTo>
                  <a:pt x="0" y="4296"/>
                </a:lnTo>
                <a:lnTo>
                  <a:pt x="0" y="7672"/>
                </a:lnTo>
                <a:lnTo>
                  <a:pt x="0" y="8996"/>
                </a:lnTo>
                <a:lnTo>
                  <a:pt x="2925" y="10142"/>
                </a:lnTo>
                <a:lnTo>
                  <a:pt x="8292" y="12672"/>
                </a:lnTo>
                <a:lnTo>
                  <a:pt x="9079" y="12578"/>
                </a:lnTo>
                <a:lnTo>
                  <a:pt x="12886" y="4482"/>
                </a:lnTo>
              </a:path>
            </a:pathLst>
          </a:custGeom>
          <a:solidFill>
            <a:srgbClr val="33CC33"/>
          </a:solidFill>
          <a:ln w="9525">
            <a:solidFill>
              <a:schemeClr val="tx1"/>
            </a:solid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17418" name="Freeform 5"/>
          <p:cNvSpPr>
            <a:spLocks/>
          </p:cNvSpPr>
          <p:nvPr/>
        </p:nvSpPr>
        <p:spPr bwMode="auto">
          <a:xfrm>
            <a:off x="1524002" y="4337031"/>
            <a:ext cx="6327775" cy="2341583"/>
          </a:xfrm>
          <a:custGeom>
            <a:avLst/>
            <a:gdLst>
              <a:gd name="T0" fmla="*/ 1724564005 w 15111"/>
              <a:gd name="T1" fmla="*/ 282701058 h 13487"/>
              <a:gd name="T2" fmla="*/ 914547191 w 15111"/>
              <a:gd name="T3" fmla="*/ 172383352 h 13487"/>
              <a:gd name="T4" fmla="*/ 0 w 15111"/>
              <a:gd name="T5" fmla="*/ 41377067 h 13487"/>
              <a:gd name="T6" fmla="*/ 0 w 15111"/>
              <a:gd name="T7" fmla="*/ 0 h 13487"/>
              <a:gd name="T8" fmla="*/ 75134402 w 15111"/>
              <a:gd name="T9" fmla="*/ 0 h 13487"/>
              <a:gd name="T10" fmla="*/ 244921920 w 15111"/>
              <a:gd name="T11" fmla="*/ 28968113 h 13487"/>
              <a:gd name="T12" fmla="*/ 303712542 w 15111"/>
              <a:gd name="T13" fmla="*/ 27584756 h 13487"/>
              <a:gd name="T14" fmla="*/ 352743818 w 15111"/>
              <a:gd name="T15" fmla="*/ 49656646 h 13487"/>
              <a:gd name="T16" fmla="*/ 437637631 w 15111"/>
              <a:gd name="T17" fmla="*/ 51019154 h 13487"/>
              <a:gd name="T18" fmla="*/ 551926669 w 15111"/>
              <a:gd name="T19" fmla="*/ 74474391 h 13487"/>
              <a:gd name="T20" fmla="*/ 663040773 w 15111"/>
              <a:gd name="T21" fmla="*/ 78603775 h 13487"/>
              <a:gd name="T22" fmla="*/ 770745570 w 15111"/>
              <a:gd name="T23" fmla="*/ 63427954 h 13487"/>
              <a:gd name="T24" fmla="*/ 826360915 w 15111"/>
              <a:gd name="T25" fmla="*/ 81349639 h 13487"/>
              <a:gd name="T26" fmla="*/ 872099985 w 15111"/>
              <a:gd name="T27" fmla="*/ 91012720 h 13487"/>
              <a:gd name="T28" fmla="*/ 878567125 w 15111"/>
              <a:gd name="T29" fmla="*/ 106188522 h 13487"/>
              <a:gd name="T30" fmla="*/ 922660263 w 15111"/>
              <a:gd name="T31" fmla="*/ 106649641 h 13487"/>
              <a:gd name="T32" fmla="*/ 1040829242 w 15111"/>
              <a:gd name="T33" fmla="*/ 139285846 h 13487"/>
              <a:gd name="T34" fmla="*/ 1217671570 w 15111"/>
              <a:gd name="T35" fmla="*/ 148927934 h 13487"/>
              <a:gd name="T36" fmla="*/ 1403920398 w 15111"/>
              <a:gd name="T37" fmla="*/ 164334259 h 13487"/>
              <a:gd name="T38" fmla="*/ 1540550216 w 15111"/>
              <a:gd name="T39" fmla="*/ 194895503 h 13487"/>
              <a:gd name="T40" fmla="*/ 1698344314 w 15111"/>
              <a:gd name="T41" fmla="*/ 216506265 h 13487"/>
              <a:gd name="T42" fmla="*/ 1776770215 w 15111"/>
              <a:gd name="T43" fmla="*/ 227531709 h 13487"/>
              <a:gd name="T44" fmla="*/ 1724564005 w 15111"/>
              <a:gd name="T45" fmla="*/ 238578145 h 13487"/>
              <a:gd name="T46" fmla="*/ 1724564005 w 15111"/>
              <a:gd name="T47" fmla="*/ 282701058 h 13487"/>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15111"/>
              <a:gd name="T73" fmla="*/ 0 h 13487"/>
              <a:gd name="T74" fmla="*/ 15111 w 15111"/>
              <a:gd name="T75" fmla="*/ 13487 h 13487"/>
              <a:gd name="connsiteX0" fmla="*/ 14667 w 15111"/>
              <a:gd name="connsiteY0" fmla="*/ 14059 h 14059"/>
              <a:gd name="connsiteX1" fmla="*/ 7778 w 15111"/>
              <a:gd name="connsiteY1" fmla="*/ 8796 h 14059"/>
              <a:gd name="connsiteX2" fmla="*/ 0 w 15111"/>
              <a:gd name="connsiteY2" fmla="*/ 2546 h 14059"/>
              <a:gd name="connsiteX3" fmla="*/ 0 w 15111"/>
              <a:gd name="connsiteY3" fmla="*/ 572 h 14059"/>
              <a:gd name="connsiteX4" fmla="*/ 0 w 15111"/>
              <a:gd name="connsiteY4" fmla="*/ 0 h 14059"/>
              <a:gd name="connsiteX5" fmla="*/ 2083 w 15111"/>
              <a:gd name="connsiteY5" fmla="*/ 1954 h 14059"/>
              <a:gd name="connsiteX6" fmla="*/ 2583 w 15111"/>
              <a:gd name="connsiteY6" fmla="*/ 1888 h 14059"/>
              <a:gd name="connsiteX7" fmla="*/ 3000 w 15111"/>
              <a:gd name="connsiteY7" fmla="*/ 2941 h 14059"/>
              <a:gd name="connsiteX8" fmla="*/ 3722 w 15111"/>
              <a:gd name="connsiteY8" fmla="*/ 3006 h 14059"/>
              <a:gd name="connsiteX9" fmla="*/ 4694 w 15111"/>
              <a:gd name="connsiteY9" fmla="*/ 4125 h 14059"/>
              <a:gd name="connsiteX10" fmla="*/ 5639 w 15111"/>
              <a:gd name="connsiteY10" fmla="*/ 4322 h 14059"/>
              <a:gd name="connsiteX11" fmla="*/ 6555 w 15111"/>
              <a:gd name="connsiteY11" fmla="*/ 3598 h 14059"/>
              <a:gd name="connsiteX12" fmla="*/ 7028 w 15111"/>
              <a:gd name="connsiteY12" fmla="*/ 4453 h 14059"/>
              <a:gd name="connsiteX13" fmla="*/ 7417 w 15111"/>
              <a:gd name="connsiteY13" fmla="*/ 4914 h 14059"/>
              <a:gd name="connsiteX14" fmla="*/ 7472 w 15111"/>
              <a:gd name="connsiteY14" fmla="*/ 5638 h 14059"/>
              <a:gd name="connsiteX15" fmla="*/ 7847 w 15111"/>
              <a:gd name="connsiteY15" fmla="*/ 5660 h 14059"/>
              <a:gd name="connsiteX16" fmla="*/ 8852 w 15111"/>
              <a:gd name="connsiteY16" fmla="*/ 7217 h 14059"/>
              <a:gd name="connsiteX17" fmla="*/ 10356 w 15111"/>
              <a:gd name="connsiteY17" fmla="*/ 7677 h 14059"/>
              <a:gd name="connsiteX18" fmla="*/ 11940 w 15111"/>
              <a:gd name="connsiteY18" fmla="*/ 8412 h 14059"/>
              <a:gd name="connsiteX19" fmla="*/ 13102 w 15111"/>
              <a:gd name="connsiteY19" fmla="*/ 9870 h 14059"/>
              <a:gd name="connsiteX20" fmla="*/ 14444 w 15111"/>
              <a:gd name="connsiteY20" fmla="*/ 10901 h 14059"/>
              <a:gd name="connsiteX21" fmla="*/ 15111 w 15111"/>
              <a:gd name="connsiteY21" fmla="*/ 11427 h 14059"/>
              <a:gd name="connsiteX22" fmla="*/ 14667 w 15111"/>
              <a:gd name="connsiteY22" fmla="*/ 11954 h 14059"/>
              <a:gd name="connsiteX23" fmla="*/ 14667 w 15111"/>
              <a:gd name="connsiteY23" fmla="*/ 14059 h 14059"/>
              <a:gd name="connsiteX0" fmla="*/ 14667 w 15111"/>
              <a:gd name="connsiteY0" fmla="*/ 14059 h 14059"/>
              <a:gd name="connsiteX1" fmla="*/ 7778 w 15111"/>
              <a:gd name="connsiteY1" fmla="*/ 8796 h 14059"/>
              <a:gd name="connsiteX2" fmla="*/ 0 w 15111"/>
              <a:gd name="connsiteY2" fmla="*/ 2546 h 14059"/>
              <a:gd name="connsiteX3" fmla="*/ 0 w 15111"/>
              <a:gd name="connsiteY3" fmla="*/ 572 h 14059"/>
              <a:gd name="connsiteX4" fmla="*/ 0 w 15111"/>
              <a:gd name="connsiteY4" fmla="*/ 0 h 14059"/>
              <a:gd name="connsiteX5" fmla="*/ 1365 w 15111"/>
              <a:gd name="connsiteY5" fmla="*/ 839 h 14059"/>
              <a:gd name="connsiteX6" fmla="*/ 2083 w 15111"/>
              <a:gd name="connsiteY6" fmla="*/ 1954 h 14059"/>
              <a:gd name="connsiteX7" fmla="*/ 2583 w 15111"/>
              <a:gd name="connsiteY7" fmla="*/ 1888 h 14059"/>
              <a:gd name="connsiteX8" fmla="*/ 3000 w 15111"/>
              <a:gd name="connsiteY8" fmla="*/ 2941 h 14059"/>
              <a:gd name="connsiteX9" fmla="*/ 3722 w 15111"/>
              <a:gd name="connsiteY9" fmla="*/ 3006 h 14059"/>
              <a:gd name="connsiteX10" fmla="*/ 4694 w 15111"/>
              <a:gd name="connsiteY10" fmla="*/ 4125 h 14059"/>
              <a:gd name="connsiteX11" fmla="*/ 5639 w 15111"/>
              <a:gd name="connsiteY11" fmla="*/ 4322 h 14059"/>
              <a:gd name="connsiteX12" fmla="*/ 6555 w 15111"/>
              <a:gd name="connsiteY12" fmla="*/ 3598 h 14059"/>
              <a:gd name="connsiteX13" fmla="*/ 7028 w 15111"/>
              <a:gd name="connsiteY13" fmla="*/ 4453 h 14059"/>
              <a:gd name="connsiteX14" fmla="*/ 7417 w 15111"/>
              <a:gd name="connsiteY14" fmla="*/ 4914 h 14059"/>
              <a:gd name="connsiteX15" fmla="*/ 7472 w 15111"/>
              <a:gd name="connsiteY15" fmla="*/ 5638 h 14059"/>
              <a:gd name="connsiteX16" fmla="*/ 7847 w 15111"/>
              <a:gd name="connsiteY16" fmla="*/ 5660 h 14059"/>
              <a:gd name="connsiteX17" fmla="*/ 8852 w 15111"/>
              <a:gd name="connsiteY17" fmla="*/ 7217 h 14059"/>
              <a:gd name="connsiteX18" fmla="*/ 10356 w 15111"/>
              <a:gd name="connsiteY18" fmla="*/ 7677 h 14059"/>
              <a:gd name="connsiteX19" fmla="*/ 11940 w 15111"/>
              <a:gd name="connsiteY19" fmla="*/ 8412 h 14059"/>
              <a:gd name="connsiteX20" fmla="*/ 13102 w 15111"/>
              <a:gd name="connsiteY20" fmla="*/ 9870 h 14059"/>
              <a:gd name="connsiteX21" fmla="*/ 14444 w 15111"/>
              <a:gd name="connsiteY21" fmla="*/ 10901 h 14059"/>
              <a:gd name="connsiteX22" fmla="*/ 15111 w 15111"/>
              <a:gd name="connsiteY22" fmla="*/ 11427 h 14059"/>
              <a:gd name="connsiteX23" fmla="*/ 14667 w 15111"/>
              <a:gd name="connsiteY23" fmla="*/ 11954 h 14059"/>
              <a:gd name="connsiteX24" fmla="*/ 14667 w 15111"/>
              <a:gd name="connsiteY24" fmla="*/ 14059 h 14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5111" h="14059">
                <a:moveTo>
                  <a:pt x="14667" y="14059"/>
                </a:moveTo>
                <a:lnTo>
                  <a:pt x="7778" y="8796"/>
                </a:lnTo>
                <a:lnTo>
                  <a:pt x="0" y="2546"/>
                </a:lnTo>
                <a:lnTo>
                  <a:pt x="0" y="572"/>
                </a:lnTo>
                <a:lnTo>
                  <a:pt x="0" y="0"/>
                </a:lnTo>
                <a:lnTo>
                  <a:pt x="1365" y="839"/>
                </a:lnTo>
                <a:lnTo>
                  <a:pt x="2083" y="1954"/>
                </a:lnTo>
                <a:lnTo>
                  <a:pt x="2583" y="1888"/>
                </a:lnTo>
                <a:lnTo>
                  <a:pt x="3000" y="2941"/>
                </a:lnTo>
                <a:lnTo>
                  <a:pt x="3722" y="3006"/>
                </a:lnTo>
                <a:lnTo>
                  <a:pt x="4694" y="4125"/>
                </a:lnTo>
                <a:lnTo>
                  <a:pt x="5639" y="4322"/>
                </a:lnTo>
                <a:lnTo>
                  <a:pt x="6555" y="3598"/>
                </a:lnTo>
                <a:lnTo>
                  <a:pt x="7028" y="4453"/>
                </a:lnTo>
                <a:lnTo>
                  <a:pt x="7417" y="4914"/>
                </a:lnTo>
                <a:cubicBezTo>
                  <a:pt x="7435" y="5155"/>
                  <a:pt x="7454" y="5397"/>
                  <a:pt x="7472" y="5638"/>
                </a:cubicBezTo>
                <a:lnTo>
                  <a:pt x="7847" y="5660"/>
                </a:lnTo>
                <a:lnTo>
                  <a:pt x="8852" y="7217"/>
                </a:lnTo>
                <a:lnTo>
                  <a:pt x="10356" y="7677"/>
                </a:lnTo>
                <a:lnTo>
                  <a:pt x="11940" y="8412"/>
                </a:lnTo>
                <a:lnTo>
                  <a:pt x="13102" y="9870"/>
                </a:lnTo>
                <a:lnTo>
                  <a:pt x="14444" y="10901"/>
                </a:lnTo>
                <a:lnTo>
                  <a:pt x="15111" y="11427"/>
                </a:lnTo>
                <a:lnTo>
                  <a:pt x="14667" y="11954"/>
                </a:lnTo>
                <a:lnTo>
                  <a:pt x="14667" y="14059"/>
                </a:lnTo>
                <a:close/>
              </a:path>
            </a:pathLst>
          </a:custGeom>
          <a:solidFill>
            <a:srgbClr val="0066FF"/>
          </a:solidFill>
          <a:ln w="9525">
            <a:solidFill>
              <a:schemeClr val="tx1"/>
            </a:solid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17419" name="Line 6"/>
          <p:cNvSpPr>
            <a:spLocks noChangeShapeType="1"/>
          </p:cNvSpPr>
          <p:nvPr/>
        </p:nvSpPr>
        <p:spPr bwMode="auto">
          <a:xfrm>
            <a:off x="1524002" y="4450082"/>
            <a:ext cx="6175375" cy="1923733"/>
          </a:xfrm>
          <a:prstGeom prst="line">
            <a:avLst/>
          </a:prstGeom>
          <a:noFill/>
          <a:ln w="9525">
            <a:solidFill>
              <a:schemeClr val="tx1"/>
            </a:solid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17420" name="Freeform 7"/>
          <p:cNvSpPr>
            <a:spLocks/>
          </p:cNvSpPr>
          <p:nvPr/>
        </p:nvSpPr>
        <p:spPr bwMode="auto">
          <a:xfrm>
            <a:off x="7696202" y="2834640"/>
            <a:ext cx="2822575" cy="3843973"/>
          </a:xfrm>
          <a:custGeom>
            <a:avLst/>
            <a:gdLst>
              <a:gd name="T0" fmla="*/ 0 w 1776"/>
              <a:gd name="T1" fmla="*/ 3892550 h 2452"/>
              <a:gd name="T2" fmla="*/ 2819400 w 1776"/>
              <a:gd name="T3" fmla="*/ 2444750 h 2452"/>
              <a:gd name="T4" fmla="*/ 2816225 w 1776"/>
              <a:gd name="T5" fmla="*/ 0 h 2452"/>
              <a:gd name="T6" fmla="*/ 2233613 w 1776"/>
              <a:gd name="T7" fmla="*/ 290512 h 2452"/>
              <a:gd name="T8" fmla="*/ 1755775 w 1776"/>
              <a:gd name="T9" fmla="*/ 808037 h 2452"/>
              <a:gd name="T10" fmla="*/ 1398588 w 1776"/>
              <a:gd name="T11" fmla="*/ 1484312 h 2452"/>
              <a:gd name="T12" fmla="*/ 947738 w 1776"/>
              <a:gd name="T13" fmla="*/ 2332037 h 2452"/>
              <a:gd name="T14" fmla="*/ 762000 w 1776"/>
              <a:gd name="T15" fmla="*/ 2770187 h 2452"/>
              <a:gd name="T16" fmla="*/ 496888 w 1776"/>
              <a:gd name="T17" fmla="*/ 3206749 h 2452"/>
              <a:gd name="T18" fmla="*/ 152400 w 1776"/>
              <a:gd name="T19" fmla="*/ 3511550 h 2452"/>
              <a:gd name="T20" fmla="*/ 0 w 1776"/>
              <a:gd name="T21" fmla="*/ 3587750 h 2452"/>
              <a:gd name="T22" fmla="*/ 0 w 1776"/>
              <a:gd name="T23" fmla="*/ 3892550 h 2452"/>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776"/>
              <a:gd name="T37" fmla="*/ 0 h 2452"/>
              <a:gd name="T38" fmla="*/ 1776 w 1776"/>
              <a:gd name="T39" fmla="*/ 2452 h 2452"/>
              <a:gd name="connsiteX0" fmla="*/ 0 w 10000"/>
              <a:gd name="connsiteY0" fmla="*/ 10000 h 10000"/>
              <a:gd name="connsiteX1" fmla="*/ 10000 w 10000"/>
              <a:gd name="connsiteY1" fmla="*/ 6281 h 10000"/>
              <a:gd name="connsiteX2" fmla="*/ 9989 w 10000"/>
              <a:gd name="connsiteY2" fmla="*/ 0 h 10000"/>
              <a:gd name="connsiteX3" fmla="*/ 7922 w 10000"/>
              <a:gd name="connsiteY3" fmla="*/ 746 h 10000"/>
              <a:gd name="connsiteX4" fmla="*/ 6227 w 10000"/>
              <a:gd name="connsiteY4" fmla="*/ 2076 h 10000"/>
              <a:gd name="connsiteX5" fmla="*/ 4961 w 10000"/>
              <a:gd name="connsiteY5" fmla="*/ 3813 h 10000"/>
              <a:gd name="connsiteX6" fmla="*/ 3361 w 10000"/>
              <a:gd name="connsiteY6" fmla="*/ 5991 h 10000"/>
              <a:gd name="connsiteX7" fmla="*/ 2136 w 10000"/>
              <a:gd name="connsiteY7" fmla="*/ 6998 h 10000"/>
              <a:gd name="connsiteX8" fmla="*/ 1762 w 10000"/>
              <a:gd name="connsiteY8" fmla="*/ 8238 h 10000"/>
              <a:gd name="connsiteX9" fmla="*/ 541 w 10000"/>
              <a:gd name="connsiteY9" fmla="*/ 9021 h 10000"/>
              <a:gd name="connsiteX10" fmla="*/ 0 w 10000"/>
              <a:gd name="connsiteY10" fmla="*/ 9217 h 10000"/>
              <a:gd name="connsiteX11" fmla="*/ 0 w 10000"/>
              <a:gd name="connsiteY11" fmla="*/ 10000 h 10000"/>
              <a:gd name="connsiteX0" fmla="*/ 0 w 10000"/>
              <a:gd name="connsiteY0" fmla="*/ 10000 h 10000"/>
              <a:gd name="connsiteX1" fmla="*/ 10000 w 10000"/>
              <a:gd name="connsiteY1" fmla="*/ 6281 h 10000"/>
              <a:gd name="connsiteX2" fmla="*/ 9989 w 10000"/>
              <a:gd name="connsiteY2" fmla="*/ 0 h 10000"/>
              <a:gd name="connsiteX3" fmla="*/ 7922 w 10000"/>
              <a:gd name="connsiteY3" fmla="*/ 746 h 10000"/>
              <a:gd name="connsiteX4" fmla="*/ 6227 w 10000"/>
              <a:gd name="connsiteY4" fmla="*/ 2076 h 10000"/>
              <a:gd name="connsiteX5" fmla="*/ 4961 w 10000"/>
              <a:gd name="connsiteY5" fmla="*/ 3813 h 10000"/>
              <a:gd name="connsiteX6" fmla="*/ 3361 w 10000"/>
              <a:gd name="connsiteY6" fmla="*/ 5991 h 10000"/>
              <a:gd name="connsiteX7" fmla="*/ 2136 w 10000"/>
              <a:gd name="connsiteY7" fmla="*/ 6998 h 10000"/>
              <a:gd name="connsiteX8" fmla="*/ 1060 w 10000"/>
              <a:gd name="connsiteY8" fmla="*/ 8119 h 10000"/>
              <a:gd name="connsiteX9" fmla="*/ 541 w 10000"/>
              <a:gd name="connsiteY9" fmla="*/ 9021 h 10000"/>
              <a:gd name="connsiteX10" fmla="*/ 0 w 10000"/>
              <a:gd name="connsiteY10" fmla="*/ 9217 h 10000"/>
              <a:gd name="connsiteX11" fmla="*/ 0 w 10000"/>
              <a:gd name="connsiteY11" fmla="*/ 10000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000" h="10000">
                <a:moveTo>
                  <a:pt x="0" y="10000"/>
                </a:moveTo>
                <a:lnTo>
                  <a:pt x="10000" y="6281"/>
                </a:lnTo>
                <a:cubicBezTo>
                  <a:pt x="9996" y="4187"/>
                  <a:pt x="9993" y="2094"/>
                  <a:pt x="9989" y="0"/>
                </a:cubicBezTo>
                <a:lnTo>
                  <a:pt x="7922" y="746"/>
                </a:lnTo>
                <a:lnTo>
                  <a:pt x="6227" y="2076"/>
                </a:lnTo>
                <a:lnTo>
                  <a:pt x="4961" y="3813"/>
                </a:lnTo>
                <a:lnTo>
                  <a:pt x="3361" y="5991"/>
                </a:lnTo>
                <a:lnTo>
                  <a:pt x="2136" y="6998"/>
                </a:lnTo>
                <a:cubicBezTo>
                  <a:pt x="2011" y="7411"/>
                  <a:pt x="1185" y="7706"/>
                  <a:pt x="1060" y="8119"/>
                </a:cubicBezTo>
                <a:lnTo>
                  <a:pt x="541" y="9021"/>
                </a:lnTo>
                <a:lnTo>
                  <a:pt x="0" y="9217"/>
                </a:lnTo>
                <a:lnTo>
                  <a:pt x="0" y="10000"/>
                </a:lnTo>
                <a:close/>
              </a:path>
            </a:pathLst>
          </a:custGeom>
          <a:solidFill>
            <a:srgbClr val="996633"/>
          </a:solidFill>
          <a:ln w="9525">
            <a:solidFill>
              <a:schemeClr val="tx1"/>
            </a:solid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17421" name="Freeform 8"/>
          <p:cNvSpPr>
            <a:spLocks/>
          </p:cNvSpPr>
          <p:nvPr/>
        </p:nvSpPr>
        <p:spPr bwMode="auto">
          <a:xfrm>
            <a:off x="7997827" y="2798765"/>
            <a:ext cx="981075" cy="981075"/>
          </a:xfrm>
          <a:custGeom>
            <a:avLst/>
            <a:gdLst>
              <a:gd name="T0" fmla="*/ 981075 w 618"/>
              <a:gd name="T1" fmla="*/ 0 h 618"/>
              <a:gd name="T2" fmla="*/ 661987 w 618"/>
              <a:gd name="T3" fmla="*/ 158750 h 618"/>
              <a:gd name="T4" fmla="*/ 406400 w 618"/>
              <a:gd name="T5" fmla="*/ 465138 h 618"/>
              <a:gd name="T6" fmla="*/ 198437 w 618"/>
              <a:gd name="T7" fmla="*/ 782637 h 618"/>
              <a:gd name="T8" fmla="*/ 0 w 618"/>
              <a:gd name="T9" fmla="*/ 981075 h 618"/>
              <a:gd name="T10" fmla="*/ 0 60000 65536"/>
              <a:gd name="T11" fmla="*/ 0 60000 65536"/>
              <a:gd name="T12" fmla="*/ 0 60000 65536"/>
              <a:gd name="T13" fmla="*/ 0 60000 65536"/>
              <a:gd name="T14" fmla="*/ 0 60000 65536"/>
              <a:gd name="T15" fmla="*/ 0 w 618"/>
              <a:gd name="T16" fmla="*/ 0 h 618"/>
              <a:gd name="T17" fmla="*/ 618 w 618"/>
              <a:gd name="T18" fmla="*/ 618 h 618"/>
            </a:gdLst>
            <a:ahLst/>
            <a:cxnLst>
              <a:cxn ang="T10">
                <a:pos x="T0" y="T1"/>
              </a:cxn>
              <a:cxn ang="T11">
                <a:pos x="T2" y="T3"/>
              </a:cxn>
              <a:cxn ang="T12">
                <a:pos x="T4" y="T5"/>
              </a:cxn>
              <a:cxn ang="T13">
                <a:pos x="T6" y="T7"/>
              </a:cxn>
              <a:cxn ang="T14">
                <a:pos x="T8" y="T9"/>
              </a:cxn>
            </a:cxnLst>
            <a:rect l="T15" t="T16" r="T17" b="T18"/>
            <a:pathLst>
              <a:path w="618" h="618">
                <a:moveTo>
                  <a:pt x="618" y="0"/>
                </a:moveTo>
                <a:lnTo>
                  <a:pt x="417" y="100"/>
                </a:lnTo>
                <a:lnTo>
                  <a:pt x="256" y="293"/>
                </a:lnTo>
                <a:lnTo>
                  <a:pt x="125" y="493"/>
                </a:lnTo>
                <a:lnTo>
                  <a:pt x="0" y="618"/>
                </a:lnTo>
              </a:path>
            </a:pathLst>
          </a:custGeom>
          <a:noFill/>
          <a:ln w="9525">
            <a:solidFill>
              <a:srgbClr val="0000FF"/>
            </a:solidFill>
            <a:round/>
            <a:headEnd type="none" w="med" len="med"/>
            <a:tailEnd type="triangle" w="med" len="me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17422" name="Freeform 9"/>
          <p:cNvSpPr>
            <a:spLocks/>
          </p:cNvSpPr>
          <p:nvPr/>
        </p:nvSpPr>
        <p:spPr bwMode="auto">
          <a:xfrm>
            <a:off x="8926227" y="2957513"/>
            <a:ext cx="981075" cy="981075"/>
          </a:xfrm>
          <a:custGeom>
            <a:avLst/>
            <a:gdLst>
              <a:gd name="T0" fmla="*/ 981075 w 618"/>
              <a:gd name="T1" fmla="*/ 0 h 618"/>
              <a:gd name="T2" fmla="*/ 661987 w 618"/>
              <a:gd name="T3" fmla="*/ 158750 h 618"/>
              <a:gd name="T4" fmla="*/ 406400 w 618"/>
              <a:gd name="T5" fmla="*/ 465138 h 618"/>
              <a:gd name="T6" fmla="*/ 198437 w 618"/>
              <a:gd name="T7" fmla="*/ 782637 h 618"/>
              <a:gd name="T8" fmla="*/ 0 w 618"/>
              <a:gd name="T9" fmla="*/ 981075 h 618"/>
              <a:gd name="T10" fmla="*/ 0 60000 65536"/>
              <a:gd name="T11" fmla="*/ 0 60000 65536"/>
              <a:gd name="T12" fmla="*/ 0 60000 65536"/>
              <a:gd name="T13" fmla="*/ 0 60000 65536"/>
              <a:gd name="T14" fmla="*/ 0 60000 65536"/>
              <a:gd name="T15" fmla="*/ 0 w 618"/>
              <a:gd name="T16" fmla="*/ 0 h 618"/>
              <a:gd name="T17" fmla="*/ 618 w 618"/>
              <a:gd name="T18" fmla="*/ 618 h 618"/>
            </a:gdLst>
            <a:ahLst/>
            <a:cxnLst>
              <a:cxn ang="T10">
                <a:pos x="T0" y="T1"/>
              </a:cxn>
              <a:cxn ang="T11">
                <a:pos x="T2" y="T3"/>
              </a:cxn>
              <a:cxn ang="T12">
                <a:pos x="T4" y="T5"/>
              </a:cxn>
              <a:cxn ang="T13">
                <a:pos x="T6" y="T7"/>
              </a:cxn>
              <a:cxn ang="T14">
                <a:pos x="T8" y="T9"/>
              </a:cxn>
            </a:cxnLst>
            <a:rect l="T15" t="T16" r="T17" b="T18"/>
            <a:pathLst>
              <a:path w="618" h="618">
                <a:moveTo>
                  <a:pt x="618" y="0"/>
                </a:moveTo>
                <a:lnTo>
                  <a:pt x="417" y="100"/>
                </a:lnTo>
                <a:lnTo>
                  <a:pt x="256" y="293"/>
                </a:lnTo>
                <a:lnTo>
                  <a:pt x="125" y="493"/>
                </a:lnTo>
                <a:lnTo>
                  <a:pt x="0" y="618"/>
                </a:lnTo>
              </a:path>
            </a:pathLst>
          </a:custGeom>
          <a:noFill/>
          <a:ln w="9525">
            <a:solidFill>
              <a:srgbClr val="0000FF"/>
            </a:solidFill>
            <a:round/>
            <a:headEnd type="none" w="med" len="med"/>
            <a:tailEnd type="triangle" w="med" len="me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17423" name="Freeform 10"/>
          <p:cNvSpPr>
            <a:spLocks/>
          </p:cNvSpPr>
          <p:nvPr/>
        </p:nvSpPr>
        <p:spPr bwMode="auto">
          <a:xfrm>
            <a:off x="6751640" y="2563815"/>
            <a:ext cx="981075" cy="981075"/>
          </a:xfrm>
          <a:custGeom>
            <a:avLst/>
            <a:gdLst>
              <a:gd name="T0" fmla="*/ 981075 w 618"/>
              <a:gd name="T1" fmla="*/ 0 h 618"/>
              <a:gd name="T2" fmla="*/ 661987 w 618"/>
              <a:gd name="T3" fmla="*/ 158750 h 618"/>
              <a:gd name="T4" fmla="*/ 406400 w 618"/>
              <a:gd name="T5" fmla="*/ 465138 h 618"/>
              <a:gd name="T6" fmla="*/ 198437 w 618"/>
              <a:gd name="T7" fmla="*/ 782637 h 618"/>
              <a:gd name="T8" fmla="*/ 0 w 618"/>
              <a:gd name="T9" fmla="*/ 981075 h 618"/>
              <a:gd name="T10" fmla="*/ 0 60000 65536"/>
              <a:gd name="T11" fmla="*/ 0 60000 65536"/>
              <a:gd name="T12" fmla="*/ 0 60000 65536"/>
              <a:gd name="T13" fmla="*/ 0 60000 65536"/>
              <a:gd name="T14" fmla="*/ 0 60000 65536"/>
              <a:gd name="T15" fmla="*/ 0 w 618"/>
              <a:gd name="T16" fmla="*/ 0 h 618"/>
              <a:gd name="T17" fmla="*/ 618 w 618"/>
              <a:gd name="T18" fmla="*/ 618 h 618"/>
            </a:gdLst>
            <a:ahLst/>
            <a:cxnLst>
              <a:cxn ang="T10">
                <a:pos x="T0" y="T1"/>
              </a:cxn>
              <a:cxn ang="T11">
                <a:pos x="T2" y="T3"/>
              </a:cxn>
              <a:cxn ang="T12">
                <a:pos x="T4" y="T5"/>
              </a:cxn>
              <a:cxn ang="T13">
                <a:pos x="T6" y="T7"/>
              </a:cxn>
              <a:cxn ang="T14">
                <a:pos x="T8" y="T9"/>
              </a:cxn>
            </a:cxnLst>
            <a:rect l="T15" t="T16" r="T17" b="T18"/>
            <a:pathLst>
              <a:path w="618" h="618">
                <a:moveTo>
                  <a:pt x="618" y="0"/>
                </a:moveTo>
                <a:lnTo>
                  <a:pt x="417" y="100"/>
                </a:lnTo>
                <a:lnTo>
                  <a:pt x="256" y="293"/>
                </a:lnTo>
                <a:lnTo>
                  <a:pt x="125" y="493"/>
                </a:lnTo>
                <a:lnTo>
                  <a:pt x="0" y="618"/>
                </a:lnTo>
              </a:path>
            </a:pathLst>
          </a:custGeom>
          <a:noFill/>
          <a:ln w="9525">
            <a:solidFill>
              <a:srgbClr val="0000FF"/>
            </a:solidFill>
            <a:round/>
            <a:headEnd type="none" w="med" len="med"/>
            <a:tailEnd type="triangle" w="med" len="me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17424" name="Freeform 11"/>
          <p:cNvSpPr>
            <a:spLocks/>
          </p:cNvSpPr>
          <p:nvPr/>
        </p:nvSpPr>
        <p:spPr bwMode="auto">
          <a:xfrm>
            <a:off x="8111840" y="2587344"/>
            <a:ext cx="533400" cy="676275"/>
          </a:xfrm>
          <a:custGeom>
            <a:avLst/>
            <a:gdLst>
              <a:gd name="T0" fmla="*/ 533400 w 618"/>
              <a:gd name="T1" fmla="*/ 0 h 618"/>
              <a:gd name="T2" fmla="*/ 359915 w 618"/>
              <a:gd name="T3" fmla="*/ 109430 h 618"/>
              <a:gd name="T4" fmla="*/ 220955 w 618"/>
              <a:gd name="T5" fmla="*/ 320629 h 618"/>
              <a:gd name="T6" fmla="*/ 107888 w 618"/>
              <a:gd name="T7" fmla="*/ 539488 h 618"/>
              <a:gd name="T8" fmla="*/ 0 w 618"/>
              <a:gd name="T9" fmla="*/ 676275 h 618"/>
              <a:gd name="T10" fmla="*/ 0 60000 65536"/>
              <a:gd name="T11" fmla="*/ 0 60000 65536"/>
              <a:gd name="T12" fmla="*/ 0 60000 65536"/>
              <a:gd name="T13" fmla="*/ 0 60000 65536"/>
              <a:gd name="T14" fmla="*/ 0 60000 65536"/>
              <a:gd name="T15" fmla="*/ 0 w 618"/>
              <a:gd name="T16" fmla="*/ 0 h 618"/>
              <a:gd name="T17" fmla="*/ 618 w 618"/>
              <a:gd name="T18" fmla="*/ 618 h 618"/>
            </a:gdLst>
            <a:ahLst/>
            <a:cxnLst>
              <a:cxn ang="T10">
                <a:pos x="T0" y="T1"/>
              </a:cxn>
              <a:cxn ang="T11">
                <a:pos x="T2" y="T3"/>
              </a:cxn>
              <a:cxn ang="T12">
                <a:pos x="T4" y="T5"/>
              </a:cxn>
              <a:cxn ang="T13">
                <a:pos x="T6" y="T7"/>
              </a:cxn>
              <a:cxn ang="T14">
                <a:pos x="T8" y="T9"/>
              </a:cxn>
            </a:cxnLst>
            <a:rect l="T15" t="T16" r="T17" b="T18"/>
            <a:pathLst>
              <a:path w="618" h="618">
                <a:moveTo>
                  <a:pt x="618" y="0"/>
                </a:moveTo>
                <a:lnTo>
                  <a:pt x="417" y="100"/>
                </a:lnTo>
                <a:lnTo>
                  <a:pt x="256" y="293"/>
                </a:lnTo>
                <a:lnTo>
                  <a:pt x="125" y="493"/>
                </a:lnTo>
                <a:lnTo>
                  <a:pt x="0" y="618"/>
                </a:lnTo>
              </a:path>
            </a:pathLst>
          </a:custGeom>
          <a:noFill/>
          <a:ln w="9525">
            <a:solidFill>
              <a:srgbClr val="0000FF"/>
            </a:solidFill>
            <a:round/>
            <a:headEnd type="none" w="med" len="med"/>
            <a:tailEnd type="triangle" w="med" len="me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17425" name="Freeform 12"/>
          <p:cNvSpPr>
            <a:spLocks/>
          </p:cNvSpPr>
          <p:nvPr/>
        </p:nvSpPr>
        <p:spPr bwMode="auto">
          <a:xfrm>
            <a:off x="6099175" y="2868615"/>
            <a:ext cx="533400" cy="676275"/>
          </a:xfrm>
          <a:custGeom>
            <a:avLst/>
            <a:gdLst>
              <a:gd name="T0" fmla="*/ 533400 w 618"/>
              <a:gd name="T1" fmla="*/ 0 h 618"/>
              <a:gd name="T2" fmla="*/ 359915 w 618"/>
              <a:gd name="T3" fmla="*/ 109430 h 618"/>
              <a:gd name="T4" fmla="*/ 220955 w 618"/>
              <a:gd name="T5" fmla="*/ 320629 h 618"/>
              <a:gd name="T6" fmla="*/ 107888 w 618"/>
              <a:gd name="T7" fmla="*/ 539488 h 618"/>
              <a:gd name="T8" fmla="*/ 0 w 618"/>
              <a:gd name="T9" fmla="*/ 676275 h 618"/>
              <a:gd name="T10" fmla="*/ 0 60000 65536"/>
              <a:gd name="T11" fmla="*/ 0 60000 65536"/>
              <a:gd name="T12" fmla="*/ 0 60000 65536"/>
              <a:gd name="T13" fmla="*/ 0 60000 65536"/>
              <a:gd name="T14" fmla="*/ 0 60000 65536"/>
              <a:gd name="T15" fmla="*/ 0 w 618"/>
              <a:gd name="T16" fmla="*/ 0 h 618"/>
              <a:gd name="T17" fmla="*/ 618 w 618"/>
              <a:gd name="T18" fmla="*/ 618 h 618"/>
            </a:gdLst>
            <a:ahLst/>
            <a:cxnLst>
              <a:cxn ang="T10">
                <a:pos x="T0" y="T1"/>
              </a:cxn>
              <a:cxn ang="T11">
                <a:pos x="T2" y="T3"/>
              </a:cxn>
              <a:cxn ang="T12">
                <a:pos x="T4" y="T5"/>
              </a:cxn>
              <a:cxn ang="T13">
                <a:pos x="T6" y="T7"/>
              </a:cxn>
              <a:cxn ang="T14">
                <a:pos x="T8" y="T9"/>
              </a:cxn>
            </a:cxnLst>
            <a:rect l="T15" t="T16" r="T17" b="T18"/>
            <a:pathLst>
              <a:path w="618" h="618">
                <a:moveTo>
                  <a:pt x="618" y="0"/>
                </a:moveTo>
                <a:lnTo>
                  <a:pt x="417" y="100"/>
                </a:lnTo>
                <a:lnTo>
                  <a:pt x="256" y="293"/>
                </a:lnTo>
                <a:lnTo>
                  <a:pt x="125" y="493"/>
                </a:lnTo>
                <a:lnTo>
                  <a:pt x="0" y="618"/>
                </a:lnTo>
              </a:path>
            </a:pathLst>
          </a:custGeom>
          <a:noFill/>
          <a:ln w="9525">
            <a:solidFill>
              <a:srgbClr val="0000FF"/>
            </a:solidFill>
            <a:round/>
            <a:headEnd type="none" w="med" len="med"/>
            <a:tailEnd type="triangle" w="med" len="me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17426" name="Line 13"/>
          <p:cNvSpPr>
            <a:spLocks noChangeShapeType="1"/>
          </p:cNvSpPr>
          <p:nvPr/>
        </p:nvSpPr>
        <p:spPr bwMode="auto">
          <a:xfrm>
            <a:off x="4575175" y="5307013"/>
            <a:ext cx="228600" cy="76200"/>
          </a:xfrm>
          <a:prstGeom prst="line">
            <a:avLst/>
          </a:prstGeom>
          <a:noFill/>
          <a:ln w="9525">
            <a:solidFill>
              <a:schemeClr val="tx1"/>
            </a:solid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17427" name="Line 14"/>
          <p:cNvSpPr>
            <a:spLocks noChangeShapeType="1"/>
          </p:cNvSpPr>
          <p:nvPr/>
        </p:nvSpPr>
        <p:spPr bwMode="auto">
          <a:xfrm>
            <a:off x="6670675" y="5903913"/>
            <a:ext cx="228600" cy="76200"/>
          </a:xfrm>
          <a:prstGeom prst="line">
            <a:avLst/>
          </a:prstGeom>
          <a:noFill/>
          <a:ln w="9525">
            <a:solidFill>
              <a:schemeClr val="tx1"/>
            </a:solid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17428" name="Line 15"/>
          <p:cNvSpPr>
            <a:spLocks noChangeShapeType="1"/>
          </p:cNvSpPr>
          <p:nvPr/>
        </p:nvSpPr>
        <p:spPr bwMode="auto">
          <a:xfrm>
            <a:off x="6403975" y="5840413"/>
            <a:ext cx="228600" cy="76200"/>
          </a:xfrm>
          <a:prstGeom prst="line">
            <a:avLst/>
          </a:prstGeom>
          <a:noFill/>
          <a:ln w="9525">
            <a:solidFill>
              <a:schemeClr val="tx1"/>
            </a:solid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17429" name="Line 16"/>
          <p:cNvSpPr>
            <a:spLocks noChangeShapeType="1"/>
          </p:cNvSpPr>
          <p:nvPr/>
        </p:nvSpPr>
        <p:spPr bwMode="auto">
          <a:xfrm>
            <a:off x="6937375" y="6081714"/>
            <a:ext cx="457200" cy="139700"/>
          </a:xfrm>
          <a:prstGeom prst="line">
            <a:avLst/>
          </a:prstGeom>
          <a:noFill/>
          <a:ln w="9525">
            <a:solidFill>
              <a:schemeClr val="tx1"/>
            </a:solid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17430" name="Line 17"/>
          <p:cNvSpPr>
            <a:spLocks noChangeShapeType="1"/>
          </p:cNvSpPr>
          <p:nvPr/>
        </p:nvSpPr>
        <p:spPr bwMode="auto">
          <a:xfrm>
            <a:off x="5641975" y="5916613"/>
            <a:ext cx="228600" cy="76200"/>
          </a:xfrm>
          <a:prstGeom prst="line">
            <a:avLst/>
          </a:prstGeom>
          <a:noFill/>
          <a:ln w="9525">
            <a:solidFill>
              <a:schemeClr val="tx1"/>
            </a:solid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17431" name="Line 18"/>
          <p:cNvSpPr>
            <a:spLocks noChangeShapeType="1"/>
          </p:cNvSpPr>
          <p:nvPr/>
        </p:nvSpPr>
        <p:spPr bwMode="auto">
          <a:xfrm>
            <a:off x="4879975" y="5611813"/>
            <a:ext cx="228600" cy="76200"/>
          </a:xfrm>
          <a:prstGeom prst="line">
            <a:avLst/>
          </a:prstGeom>
          <a:noFill/>
          <a:ln w="9525">
            <a:solidFill>
              <a:schemeClr val="tx1"/>
            </a:solid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17432" name="Line 19"/>
          <p:cNvSpPr>
            <a:spLocks noChangeShapeType="1"/>
          </p:cNvSpPr>
          <p:nvPr/>
        </p:nvSpPr>
        <p:spPr bwMode="auto">
          <a:xfrm>
            <a:off x="6403975" y="6069013"/>
            <a:ext cx="228600" cy="76200"/>
          </a:xfrm>
          <a:prstGeom prst="line">
            <a:avLst/>
          </a:prstGeom>
          <a:noFill/>
          <a:ln w="9525">
            <a:solidFill>
              <a:schemeClr val="tx1"/>
            </a:solid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17433" name="Line 20"/>
          <p:cNvSpPr>
            <a:spLocks noChangeShapeType="1"/>
          </p:cNvSpPr>
          <p:nvPr/>
        </p:nvSpPr>
        <p:spPr bwMode="auto">
          <a:xfrm>
            <a:off x="5413375" y="5764213"/>
            <a:ext cx="533400" cy="152400"/>
          </a:xfrm>
          <a:prstGeom prst="line">
            <a:avLst/>
          </a:prstGeom>
          <a:noFill/>
          <a:ln w="9525">
            <a:solidFill>
              <a:schemeClr val="tx1"/>
            </a:solid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17434" name="Line 21"/>
          <p:cNvSpPr>
            <a:spLocks noChangeShapeType="1"/>
          </p:cNvSpPr>
          <p:nvPr/>
        </p:nvSpPr>
        <p:spPr bwMode="auto">
          <a:xfrm>
            <a:off x="5260975" y="5535613"/>
            <a:ext cx="228600" cy="76200"/>
          </a:xfrm>
          <a:prstGeom prst="line">
            <a:avLst/>
          </a:prstGeom>
          <a:noFill/>
          <a:ln w="9525">
            <a:solidFill>
              <a:schemeClr val="tx1"/>
            </a:solid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17435" name="Line 22"/>
          <p:cNvSpPr>
            <a:spLocks noChangeShapeType="1"/>
          </p:cNvSpPr>
          <p:nvPr/>
        </p:nvSpPr>
        <p:spPr bwMode="auto">
          <a:xfrm>
            <a:off x="6937375" y="6373813"/>
            <a:ext cx="533400" cy="152400"/>
          </a:xfrm>
          <a:prstGeom prst="line">
            <a:avLst/>
          </a:prstGeom>
          <a:noFill/>
          <a:ln w="9525">
            <a:solidFill>
              <a:schemeClr val="tx1"/>
            </a:solid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17436" name="Line 23"/>
          <p:cNvSpPr>
            <a:spLocks noChangeShapeType="1"/>
          </p:cNvSpPr>
          <p:nvPr/>
        </p:nvSpPr>
        <p:spPr bwMode="auto">
          <a:xfrm>
            <a:off x="6099175" y="6069013"/>
            <a:ext cx="228600" cy="76200"/>
          </a:xfrm>
          <a:prstGeom prst="line">
            <a:avLst/>
          </a:prstGeom>
          <a:noFill/>
          <a:ln w="9525">
            <a:solidFill>
              <a:schemeClr val="tx1"/>
            </a:solid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17437" name="Line 24"/>
          <p:cNvSpPr>
            <a:spLocks noChangeShapeType="1"/>
          </p:cNvSpPr>
          <p:nvPr/>
        </p:nvSpPr>
        <p:spPr bwMode="auto">
          <a:xfrm>
            <a:off x="4498975" y="5383213"/>
            <a:ext cx="228600" cy="76200"/>
          </a:xfrm>
          <a:prstGeom prst="line">
            <a:avLst/>
          </a:prstGeom>
          <a:noFill/>
          <a:ln w="9525">
            <a:solidFill>
              <a:schemeClr val="tx1"/>
            </a:solid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17438" name="Freeform 25"/>
          <p:cNvSpPr>
            <a:spLocks/>
          </p:cNvSpPr>
          <p:nvPr/>
        </p:nvSpPr>
        <p:spPr bwMode="auto">
          <a:xfrm>
            <a:off x="7242175" y="3259140"/>
            <a:ext cx="533400" cy="676275"/>
          </a:xfrm>
          <a:custGeom>
            <a:avLst/>
            <a:gdLst>
              <a:gd name="T0" fmla="*/ 533400 w 618"/>
              <a:gd name="T1" fmla="*/ 0 h 618"/>
              <a:gd name="T2" fmla="*/ 359915 w 618"/>
              <a:gd name="T3" fmla="*/ 109430 h 618"/>
              <a:gd name="T4" fmla="*/ 220955 w 618"/>
              <a:gd name="T5" fmla="*/ 320629 h 618"/>
              <a:gd name="T6" fmla="*/ 107888 w 618"/>
              <a:gd name="T7" fmla="*/ 539488 h 618"/>
              <a:gd name="T8" fmla="*/ 0 w 618"/>
              <a:gd name="T9" fmla="*/ 676275 h 618"/>
              <a:gd name="T10" fmla="*/ 0 60000 65536"/>
              <a:gd name="T11" fmla="*/ 0 60000 65536"/>
              <a:gd name="T12" fmla="*/ 0 60000 65536"/>
              <a:gd name="T13" fmla="*/ 0 60000 65536"/>
              <a:gd name="T14" fmla="*/ 0 60000 65536"/>
              <a:gd name="T15" fmla="*/ 0 w 618"/>
              <a:gd name="T16" fmla="*/ 0 h 618"/>
              <a:gd name="T17" fmla="*/ 618 w 618"/>
              <a:gd name="T18" fmla="*/ 618 h 618"/>
            </a:gdLst>
            <a:ahLst/>
            <a:cxnLst>
              <a:cxn ang="T10">
                <a:pos x="T0" y="T1"/>
              </a:cxn>
              <a:cxn ang="T11">
                <a:pos x="T2" y="T3"/>
              </a:cxn>
              <a:cxn ang="T12">
                <a:pos x="T4" y="T5"/>
              </a:cxn>
              <a:cxn ang="T13">
                <a:pos x="T6" y="T7"/>
              </a:cxn>
              <a:cxn ang="T14">
                <a:pos x="T8" y="T9"/>
              </a:cxn>
            </a:cxnLst>
            <a:rect l="T15" t="T16" r="T17" b="T18"/>
            <a:pathLst>
              <a:path w="618" h="618">
                <a:moveTo>
                  <a:pt x="618" y="0"/>
                </a:moveTo>
                <a:lnTo>
                  <a:pt x="417" y="100"/>
                </a:lnTo>
                <a:lnTo>
                  <a:pt x="256" y="293"/>
                </a:lnTo>
                <a:lnTo>
                  <a:pt x="125" y="493"/>
                </a:lnTo>
                <a:lnTo>
                  <a:pt x="0" y="618"/>
                </a:lnTo>
              </a:path>
            </a:pathLst>
          </a:custGeom>
          <a:noFill/>
          <a:ln w="9525">
            <a:solidFill>
              <a:srgbClr val="0000FF"/>
            </a:solidFill>
            <a:round/>
            <a:headEnd type="none" w="med" len="med"/>
            <a:tailEnd type="triangle" w="med" len="me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17439" name="Freeform 26"/>
          <p:cNvSpPr>
            <a:spLocks/>
          </p:cNvSpPr>
          <p:nvPr/>
        </p:nvSpPr>
        <p:spPr bwMode="auto">
          <a:xfrm>
            <a:off x="8762735" y="2784477"/>
            <a:ext cx="533400" cy="676275"/>
          </a:xfrm>
          <a:custGeom>
            <a:avLst/>
            <a:gdLst>
              <a:gd name="T0" fmla="*/ 533400 w 618"/>
              <a:gd name="T1" fmla="*/ 0 h 618"/>
              <a:gd name="T2" fmla="*/ 359915 w 618"/>
              <a:gd name="T3" fmla="*/ 109430 h 618"/>
              <a:gd name="T4" fmla="*/ 220955 w 618"/>
              <a:gd name="T5" fmla="*/ 320629 h 618"/>
              <a:gd name="T6" fmla="*/ 107888 w 618"/>
              <a:gd name="T7" fmla="*/ 539488 h 618"/>
              <a:gd name="T8" fmla="*/ 0 w 618"/>
              <a:gd name="T9" fmla="*/ 676275 h 618"/>
              <a:gd name="T10" fmla="*/ 0 60000 65536"/>
              <a:gd name="T11" fmla="*/ 0 60000 65536"/>
              <a:gd name="T12" fmla="*/ 0 60000 65536"/>
              <a:gd name="T13" fmla="*/ 0 60000 65536"/>
              <a:gd name="T14" fmla="*/ 0 60000 65536"/>
              <a:gd name="T15" fmla="*/ 0 w 618"/>
              <a:gd name="T16" fmla="*/ 0 h 618"/>
              <a:gd name="T17" fmla="*/ 618 w 618"/>
              <a:gd name="T18" fmla="*/ 618 h 618"/>
            </a:gdLst>
            <a:ahLst/>
            <a:cxnLst>
              <a:cxn ang="T10">
                <a:pos x="T0" y="T1"/>
              </a:cxn>
              <a:cxn ang="T11">
                <a:pos x="T2" y="T3"/>
              </a:cxn>
              <a:cxn ang="T12">
                <a:pos x="T4" y="T5"/>
              </a:cxn>
              <a:cxn ang="T13">
                <a:pos x="T6" y="T7"/>
              </a:cxn>
              <a:cxn ang="T14">
                <a:pos x="T8" y="T9"/>
              </a:cxn>
            </a:cxnLst>
            <a:rect l="T15" t="T16" r="T17" b="T18"/>
            <a:pathLst>
              <a:path w="618" h="618">
                <a:moveTo>
                  <a:pt x="618" y="0"/>
                </a:moveTo>
                <a:lnTo>
                  <a:pt x="417" y="100"/>
                </a:lnTo>
                <a:lnTo>
                  <a:pt x="256" y="293"/>
                </a:lnTo>
                <a:lnTo>
                  <a:pt x="125" y="493"/>
                </a:lnTo>
                <a:lnTo>
                  <a:pt x="0" y="618"/>
                </a:lnTo>
              </a:path>
            </a:pathLst>
          </a:custGeom>
          <a:noFill/>
          <a:ln w="9525">
            <a:solidFill>
              <a:srgbClr val="0000FF"/>
            </a:solidFill>
            <a:round/>
            <a:headEnd type="none" w="med" len="med"/>
            <a:tailEnd type="triangle" w="med" len="me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17440" name="Freeform 27"/>
          <p:cNvSpPr>
            <a:spLocks/>
          </p:cNvSpPr>
          <p:nvPr/>
        </p:nvSpPr>
        <p:spPr bwMode="auto">
          <a:xfrm>
            <a:off x="7927975" y="3597277"/>
            <a:ext cx="533400" cy="676275"/>
          </a:xfrm>
          <a:custGeom>
            <a:avLst/>
            <a:gdLst>
              <a:gd name="T0" fmla="*/ 533400 w 618"/>
              <a:gd name="T1" fmla="*/ 0 h 618"/>
              <a:gd name="T2" fmla="*/ 359915 w 618"/>
              <a:gd name="T3" fmla="*/ 109430 h 618"/>
              <a:gd name="T4" fmla="*/ 220955 w 618"/>
              <a:gd name="T5" fmla="*/ 320629 h 618"/>
              <a:gd name="T6" fmla="*/ 107888 w 618"/>
              <a:gd name="T7" fmla="*/ 539488 h 618"/>
              <a:gd name="T8" fmla="*/ 0 w 618"/>
              <a:gd name="T9" fmla="*/ 676275 h 618"/>
              <a:gd name="T10" fmla="*/ 0 60000 65536"/>
              <a:gd name="T11" fmla="*/ 0 60000 65536"/>
              <a:gd name="T12" fmla="*/ 0 60000 65536"/>
              <a:gd name="T13" fmla="*/ 0 60000 65536"/>
              <a:gd name="T14" fmla="*/ 0 60000 65536"/>
              <a:gd name="T15" fmla="*/ 0 w 618"/>
              <a:gd name="T16" fmla="*/ 0 h 618"/>
              <a:gd name="T17" fmla="*/ 618 w 618"/>
              <a:gd name="T18" fmla="*/ 618 h 618"/>
            </a:gdLst>
            <a:ahLst/>
            <a:cxnLst>
              <a:cxn ang="T10">
                <a:pos x="T0" y="T1"/>
              </a:cxn>
              <a:cxn ang="T11">
                <a:pos x="T2" y="T3"/>
              </a:cxn>
              <a:cxn ang="T12">
                <a:pos x="T4" y="T5"/>
              </a:cxn>
              <a:cxn ang="T13">
                <a:pos x="T6" y="T7"/>
              </a:cxn>
              <a:cxn ang="T14">
                <a:pos x="T8" y="T9"/>
              </a:cxn>
            </a:cxnLst>
            <a:rect l="T15" t="T16" r="T17" b="T18"/>
            <a:pathLst>
              <a:path w="618" h="618">
                <a:moveTo>
                  <a:pt x="618" y="0"/>
                </a:moveTo>
                <a:lnTo>
                  <a:pt x="417" y="100"/>
                </a:lnTo>
                <a:lnTo>
                  <a:pt x="256" y="293"/>
                </a:lnTo>
                <a:lnTo>
                  <a:pt x="125" y="493"/>
                </a:lnTo>
                <a:lnTo>
                  <a:pt x="0" y="618"/>
                </a:lnTo>
              </a:path>
            </a:pathLst>
          </a:custGeom>
          <a:noFill/>
          <a:ln w="9525">
            <a:solidFill>
              <a:srgbClr val="0000FF"/>
            </a:solidFill>
            <a:round/>
            <a:headEnd type="none" w="med" len="med"/>
            <a:tailEnd type="triangle" w="med" len="me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17441" name="Freeform 28"/>
          <p:cNvSpPr>
            <a:spLocks/>
          </p:cNvSpPr>
          <p:nvPr/>
        </p:nvSpPr>
        <p:spPr bwMode="auto">
          <a:xfrm>
            <a:off x="6708775" y="2563815"/>
            <a:ext cx="533400" cy="676275"/>
          </a:xfrm>
          <a:custGeom>
            <a:avLst/>
            <a:gdLst>
              <a:gd name="T0" fmla="*/ 533400 w 618"/>
              <a:gd name="T1" fmla="*/ 0 h 618"/>
              <a:gd name="T2" fmla="*/ 359915 w 618"/>
              <a:gd name="T3" fmla="*/ 109430 h 618"/>
              <a:gd name="T4" fmla="*/ 220955 w 618"/>
              <a:gd name="T5" fmla="*/ 320629 h 618"/>
              <a:gd name="T6" fmla="*/ 107888 w 618"/>
              <a:gd name="T7" fmla="*/ 539488 h 618"/>
              <a:gd name="T8" fmla="*/ 0 w 618"/>
              <a:gd name="T9" fmla="*/ 676275 h 618"/>
              <a:gd name="T10" fmla="*/ 0 60000 65536"/>
              <a:gd name="T11" fmla="*/ 0 60000 65536"/>
              <a:gd name="T12" fmla="*/ 0 60000 65536"/>
              <a:gd name="T13" fmla="*/ 0 60000 65536"/>
              <a:gd name="T14" fmla="*/ 0 60000 65536"/>
              <a:gd name="T15" fmla="*/ 0 w 618"/>
              <a:gd name="T16" fmla="*/ 0 h 618"/>
              <a:gd name="T17" fmla="*/ 618 w 618"/>
              <a:gd name="T18" fmla="*/ 618 h 618"/>
            </a:gdLst>
            <a:ahLst/>
            <a:cxnLst>
              <a:cxn ang="T10">
                <a:pos x="T0" y="T1"/>
              </a:cxn>
              <a:cxn ang="T11">
                <a:pos x="T2" y="T3"/>
              </a:cxn>
              <a:cxn ang="T12">
                <a:pos x="T4" y="T5"/>
              </a:cxn>
              <a:cxn ang="T13">
                <a:pos x="T6" y="T7"/>
              </a:cxn>
              <a:cxn ang="T14">
                <a:pos x="T8" y="T9"/>
              </a:cxn>
            </a:cxnLst>
            <a:rect l="T15" t="T16" r="T17" b="T18"/>
            <a:pathLst>
              <a:path w="618" h="618">
                <a:moveTo>
                  <a:pt x="618" y="0"/>
                </a:moveTo>
                <a:lnTo>
                  <a:pt x="417" y="100"/>
                </a:lnTo>
                <a:lnTo>
                  <a:pt x="256" y="293"/>
                </a:lnTo>
                <a:lnTo>
                  <a:pt x="125" y="493"/>
                </a:lnTo>
                <a:lnTo>
                  <a:pt x="0" y="618"/>
                </a:lnTo>
              </a:path>
            </a:pathLst>
          </a:custGeom>
          <a:noFill/>
          <a:ln w="9525">
            <a:solidFill>
              <a:srgbClr val="0000FF"/>
            </a:solidFill>
            <a:round/>
            <a:headEnd type="none" w="med" len="med"/>
            <a:tailEnd type="triangle" w="med" len="me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17442" name="Freeform 30"/>
          <p:cNvSpPr>
            <a:spLocks/>
          </p:cNvSpPr>
          <p:nvPr/>
        </p:nvSpPr>
        <p:spPr bwMode="auto">
          <a:xfrm>
            <a:off x="1524002" y="1893455"/>
            <a:ext cx="7299325" cy="3261159"/>
          </a:xfrm>
          <a:custGeom>
            <a:avLst/>
            <a:gdLst>
              <a:gd name="T0" fmla="*/ 1831088940 w 20356"/>
              <a:gd name="T1" fmla="*/ 404562449 h 21806"/>
              <a:gd name="T2" fmla="*/ 1849346586 w 20356"/>
              <a:gd name="T3" fmla="*/ 404995042 h 21806"/>
              <a:gd name="T4" fmla="*/ 1864760599 w 20356"/>
              <a:gd name="T5" fmla="*/ 397169129 h 21806"/>
              <a:gd name="T6" fmla="*/ 1867604231 w 20356"/>
              <a:gd name="T7" fmla="*/ 359280837 h 21806"/>
              <a:gd name="T8" fmla="*/ 1688697722 w 20356"/>
              <a:gd name="T9" fmla="*/ 337063298 h 21806"/>
              <a:gd name="T10" fmla="*/ 1550251482 w 20356"/>
              <a:gd name="T11" fmla="*/ 305702863 h 21806"/>
              <a:gd name="T12" fmla="*/ 1434832970 w 20356"/>
              <a:gd name="T13" fmla="*/ 284802101 h 21806"/>
              <a:gd name="T14" fmla="*/ 1296386730 w 20356"/>
              <a:gd name="T15" fmla="*/ 274361150 h 21806"/>
              <a:gd name="T16" fmla="*/ 1149224522 w 20356"/>
              <a:gd name="T17" fmla="*/ 232541110 h 21806"/>
              <a:gd name="T18" fmla="*/ 952977550 w 20356"/>
              <a:gd name="T19" fmla="*/ 184211866 h 21806"/>
              <a:gd name="T20" fmla="*/ 736637355 w 20356"/>
              <a:gd name="T21" fmla="*/ 152851431 h 21806"/>
              <a:gd name="T22" fmla="*/ 626999854 w 20356"/>
              <a:gd name="T23" fmla="*/ 113665049 h 21806"/>
              <a:gd name="T24" fmla="*/ 456809011 w 20356"/>
              <a:gd name="T25" fmla="*/ 77093602 h 21806"/>
              <a:gd name="T26" fmla="*/ 321206707 w 20356"/>
              <a:gd name="T27" fmla="*/ 67950689 h 21806"/>
              <a:gd name="T28" fmla="*/ 220193169 w 20356"/>
              <a:gd name="T29" fmla="*/ 35273400 h 21806"/>
              <a:gd name="T30" fmla="*/ 96151034 w 20356"/>
              <a:gd name="T31" fmla="*/ 19602646 h 21806"/>
              <a:gd name="T32" fmla="*/ 3853505 w 20356"/>
              <a:gd name="T33" fmla="*/ 0 h 21806"/>
              <a:gd name="T34" fmla="*/ 3853505 w 20356"/>
              <a:gd name="T35" fmla="*/ 20900702 h 21806"/>
              <a:gd name="T36" fmla="*/ 950133312 w 20356"/>
              <a:gd name="T37" fmla="*/ 232559901 h 21806"/>
              <a:gd name="T38" fmla="*/ 1804115023 w 20356"/>
              <a:gd name="T39" fmla="*/ 410224845 h 2180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20356"/>
              <a:gd name="T61" fmla="*/ 0 h 21806"/>
              <a:gd name="T62" fmla="*/ 20356 w 20356"/>
              <a:gd name="T63" fmla="*/ 21806 h 2180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20356" h="21806">
                <a:moveTo>
                  <a:pt x="19958" y="21505"/>
                </a:moveTo>
                <a:lnTo>
                  <a:pt x="20157" y="21528"/>
                </a:lnTo>
                <a:lnTo>
                  <a:pt x="20325" y="21112"/>
                </a:lnTo>
                <a:cubicBezTo>
                  <a:pt x="20335" y="20441"/>
                  <a:pt x="20346" y="19769"/>
                  <a:pt x="20356" y="19098"/>
                </a:cubicBezTo>
                <a:lnTo>
                  <a:pt x="18406" y="17917"/>
                </a:lnTo>
                <a:lnTo>
                  <a:pt x="16897" y="16250"/>
                </a:lnTo>
                <a:lnTo>
                  <a:pt x="15639" y="15139"/>
                </a:lnTo>
                <a:lnTo>
                  <a:pt x="14130" y="14584"/>
                </a:lnTo>
                <a:lnTo>
                  <a:pt x="12526" y="12361"/>
                </a:lnTo>
                <a:lnTo>
                  <a:pt x="10387" y="9792"/>
                </a:lnTo>
                <a:lnTo>
                  <a:pt x="8029" y="8125"/>
                </a:lnTo>
                <a:lnTo>
                  <a:pt x="6834" y="6042"/>
                </a:lnTo>
                <a:lnTo>
                  <a:pt x="4979" y="4098"/>
                </a:lnTo>
                <a:lnTo>
                  <a:pt x="3501" y="3612"/>
                </a:lnTo>
                <a:lnTo>
                  <a:pt x="2400" y="1875"/>
                </a:lnTo>
                <a:lnTo>
                  <a:pt x="1048" y="1042"/>
                </a:lnTo>
                <a:lnTo>
                  <a:pt x="42" y="0"/>
                </a:lnTo>
                <a:cubicBezTo>
                  <a:pt x="0" y="185"/>
                  <a:pt x="84" y="926"/>
                  <a:pt x="42" y="1111"/>
                </a:cubicBezTo>
                <a:lnTo>
                  <a:pt x="10356" y="12362"/>
                </a:lnTo>
                <a:lnTo>
                  <a:pt x="19664" y="21806"/>
                </a:lnTo>
              </a:path>
            </a:pathLst>
          </a:custGeom>
          <a:solidFill>
            <a:srgbClr val="CC9900"/>
          </a:solidFill>
          <a:ln w="9525">
            <a:solidFill>
              <a:schemeClr val="tx1"/>
            </a:solid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146" name="Line 31"/>
          <p:cNvSpPr>
            <a:spLocks noChangeShapeType="1"/>
          </p:cNvSpPr>
          <p:nvPr/>
        </p:nvSpPr>
        <p:spPr bwMode="auto">
          <a:xfrm flipH="1" flipV="1">
            <a:off x="1524001" y="2118592"/>
            <a:ext cx="5578764" cy="2407227"/>
          </a:xfrm>
          <a:prstGeom prst="line">
            <a:avLst/>
          </a:prstGeom>
          <a:noFill/>
          <a:ln w="127000">
            <a:solidFill>
              <a:schemeClr val="bg1">
                <a:lumMod val="50000"/>
              </a:schemeClr>
            </a:solidFill>
            <a:round/>
            <a:headEnd/>
            <a:tailEnd/>
          </a:ln>
          <a:effec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pitchFamily="34" charset="0"/>
              <a:ea typeface="+mn-ea"/>
              <a:cs typeface="+mn-cs"/>
            </a:endParaRPr>
          </a:p>
        </p:txBody>
      </p:sp>
      <p:sp>
        <p:nvSpPr>
          <p:cNvPr id="17445" name="Freeform 75"/>
          <p:cNvSpPr>
            <a:spLocks/>
          </p:cNvSpPr>
          <p:nvPr/>
        </p:nvSpPr>
        <p:spPr bwMode="auto">
          <a:xfrm>
            <a:off x="7710490" y="3219452"/>
            <a:ext cx="2817551" cy="3452813"/>
          </a:xfrm>
          <a:custGeom>
            <a:avLst/>
            <a:gdLst>
              <a:gd name="T0" fmla="*/ 127000 w 1773"/>
              <a:gd name="T1" fmla="*/ 2935287 h 2080"/>
              <a:gd name="T2" fmla="*/ 655638 w 1773"/>
              <a:gd name="T3" fmla="*/ 2654300 h 2080"/>
              <a:gd name="T4" fmla="*/ 1041400 w 1773"/>
              <a:gd name="T5" fmla="*/ 2197100 h 2080"/>
              <a:gd name="T6" fmla="*/ 1674813 w 1773"/>
              <a:gd name="T7" fmla="*/ 1203325 h 2080"/>
              <a:gd name="T8" fmla="*/ 2228851 w 1773"/>
              <a:gd name="T9" fmla="*/ 384175 h 2080"/>
              <a:gd name="T10" fmla="*/ 2814638 w 1773"/>
              <a:gd name="T11" fmla="*/ 0 h 2080"/>
              <a:gd name="T12" fmla="*/ 2809876 w 1773"/>
              <a:gd name="T13" fmla="*/ 1860550 h 2080"/>
              <a:gd name="T14" fmla="*/ 0 w 1773"/>
              <a:gd name="T15" fmla="*/ 3302000 h 2080"/>
              <a:gd name="T16" fmla="*/ 127000 w 1773"/>
              <a:gd name="T17" fmla="*/ 2935287 h 208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773"/>
              <a:gd name="T28" fmla="*/ 0 h 2080"/>
              <a:gd name="T29" fmla="*/ 1773 w 1773"/>
              <a:gd name="T30" fmla="*/ 2080 h 2080"/>
              <a:gd name="connsiteX0" fmla="*/ 451 w 10000"/>
              <a:gd name="connsiteY0" fmla="*/ 8889 h 10000"/>
              <a:gd name="connsiteX1" fmla="*/ 2329 w 10000"/>
              <a:gd name="connsiteY1" fmla="*/ 8038 h 10000"/>
              <a:gd name="connsiteX2" fmla="*/ 3700 w 10000"/>
              <a:gd name="connsiteY2" fmla="*/ 6654 h 10000"/>
              <a:gd name="connsiteX3" fmla="*/ 5950 w 10000"/>
              <a:gd name="connsiteY3" fmla="*/ 3644 h 10000"/>
              <a:gd name="connsiteX4" fmla="*/ 7919 w 10000"/>
              <a:gd name="connsiteY4" fmla="*/ 1163 h 10000"/>
              <a:gd name="connsiteX5" fmla="*/ 10000 w 10000"/>
              <a:gd name="connsiteY5" fmla="*/ 0 h 10000"/>
              <a:gd name="connsiteX6" fmla="*/ 9983 w 10000"/>
              <a:gd name="connsiteY6" fmla="*/ 5834 h 10000"/>
              <a:gd name="connsiteX7" fmla="*/ 0 w 10000"/>
              <a:gd name="connsiteY7" fmla="*/ 10000 h 10000"/>
              <a:gd name="connsiteX8" fmla="*/ 451 w 10000"/>
              <a:gd name="connsiteY8" fmla="*/ 8889 h 10000"/>
              <a:gd name="connsiteX0" fmla="*/ 451 w 10016"/>
              <a:gd name="connsiteY0" fmla="*/ 8889 h 10000"/>
              <a:gd name="connsiteX1" fmla="*/ 2329 w 10016"/>
              <a:gd name="connsiteY1" fmla="*/ 8038 h 10000"/>
              <a:gd name="connsiteX2" fmla="*/ 3700 w 10016"/>
              <a:gd name="connsiteY2" fmla="*/ 6654 h 10000"/>
              <a:gd name="connsiteX3" fmla="*/ 5950 w 10016"/>
              <a:gd name="connsiteY3" fmla="*/ 3644 h 10000"/>
              <a:gd name="connsiteX4" fmla="*/ 7919 w 10016"/>
              <a:gd name="connsiteY4" fmla="*/ 1163 h 10000"/>
              <a:gd name="connsiteX5" fmla="*/ 10000 w 10016"/>
              <a:gd name="connsiteY5" fmla="*/ 0 h 10000"/>
              <a:gd name="connsiteX6" fmla="*/ 10010 w 10016"/>
              <a:gd name="connsiteY6" fmla="*/ 3164 h 10000"/>
              <a:gd name="connsiteX7" fmla="*/ 0 w 10016"/>
              <a:gd name="connsiteY7" fmla="*/ 10000 h 10000"/>
              <a:gd name="connsiteX8" fmla="*/ 451 w 10016"/>
              <a:gd name="connsiteY8" fmla="*/ 8889 h 10000"/>
              <a:gd name="connsiteX0" fmla="*/ 451 w 10016"/>
              <a:gd name="connsiteY0" fmla="*/ 8889 h 10000"/>
              <a:gd name="connsiteX1" fmla="*/ 2329 w 10016"/>
              <a:gd name="connsiteY1" fmla="*/ 8038 h 10000"/>
              <a:gd name="connsiteX2" fmla="*/ 3700 w 10016"/>
              <a:gd name="connsiteY2" fmla="*/ 6654 h 10000"/>
              <a:gd name="connsiteX3" fmla="*/ 5950 w 10016"/>
              <a:gd name="connsiteY3" fmla="*/ 3644 h 10000"/>
              <a:gd name="connsiteX4" fmla="*/ 7919 w 10016"/>
              <a:gd name="connsiteY4" fmla="*/ 1163 h 10000"/>
              <a:gd name="connsiteX5" fmla="*/ 10000 w 10016"/>
              <a:gd name="connsiteY5" fmla="*/ 0 h 10000"/>
              <a:gd name="connsiteX6" fmla="*/ 10010 w 10016"/>
              <a:gd name="connsiteY6" fmla="*/ 3164 h 10000"/>
              <a:gd name="connsiteX7" fmla="*/ 8699 w 10016"/>
              <a:gd name="connsiteY7" fmla="*/ 3785 h 10000"/>
              <a:gd name="connsiteX8" fmla="*/ 0 w 10016"/>
              <a:gd name="connsiteY8" fmla="*/ 10000 h 10000"/>
              <a:gd name="connsiteX9" fmla="*/ 451 w 10016"/>
              <a:gd name="connsiteY9" fmla="*/ 8889 h 10000"/>
              <a:gd name="connsiteX0" fmla="*/ 451 w 10016"/>
              <a:gd name="connsiteY0" fmla="*/ 8889 h 10000"/>
              <a:gd name="connsiteX1" fmla="*/ 2329 w 10016"/>
              <a:gd name="connsiteY1" fmla="*/ 8038 h 10000"/>
              <a:gd name="connsiteX2" fmla="*/ 3700 w 10016"/>
              <a:gd name="connsiteY2" fmla="*/ 6654 h 10000"/>
              <a:gd name="connsiteX3" fmla="*/ 5950 w 10016"/>
              <a:gd name="connsiteY3" fmla="*/ 3644 h 10000"/>
              <a:gd name="connsiteX4" fmla="*/ 7919 w 10016"/>
              <a:gd name="connsiteY4" fmla="*/ 1163 h 10000"/>
              <a:gd name="connsiteX5" fmla="*/ 10000 w 10016"/>
              <a:gd name="connsiteY5" fmla="*/ 0 h 10000"/>
              <a:gd name="connsiteX6" fmla="*/ 10010 w 10016"/>
              <a:gd name="connsiteY6" fmla="*/ 3164 h 10000"/>
              <a:gd name="connsiteX7" fmla="*/ 8699 w 10016"/>
              <a:gd name="connsiteY7" fmla="*/ 3785 h 10000"/>
              <a:gd name="connsiteX8" fmla="*/ 6613 w 10016"/>
              <a:gd name="connsiteY8" fmla="*/ 5661 h 10000"/>
              <a:gd name="connsiteX9" fmla="*/ 0 w 10016"/>
              <a:gd name="connsiteY9" fmla="*/ 10000 h 10000"/>
              <a:gd name="connsiteX10" fmla="*/ 451 w 10016"/>
              <a:gd name="connsiteY10" fmla="*/ 8889 h 10000"/>
              <a:gd name="connsiteX0" fmla="*/ 451 w 10016"/>
              <a:gd name="connsiteY0" fmla="*/ 8889 h 10000"/>
              <a:gd name="connsiteX1" fmla="*/ 2329 w 10016"/>
              <a:gd name="connsiteY1" fmla="*/ 8038 h 10000"/>
              <a:gd name="connsiteX2" fmla="*/ 3700 w 10016"/>
              <a:gd name="connsiteY2" fmla="*/ 6654 h 10000"/>
              <a:gd name="connsiteX3" fmla="*/ 5950 w 10016"/>
              <a:gd name="connsiteY3" fmla="*/ 3644 h 10000"/>
              <a:gd name="connsiteX4" fmla="*/ 7919 w 10016"/>
              <a:gd name="connsiteY4" fmla="*/ 1163 h 10000"/>
              <a:gd name="connsiteX5" fmla="*/ 10000 w 10016"/>
              <a:gd name="connsiteY5" fmla="*/ 0 h 10000"/>
              <a:gd name="connsiteX6" fmla="*/ 10010 w 10016"/>
              <a:gd name="connsiteY6" fmla="*/ 3164 h 10000"/>
              <a:gd name="connsiteX7" fmla="*/ 8699 w 10016"/>
              <a:gd name="connsiteY7" fmla="*/ 3785 h 10000"/>
              <a:gd name="connsiteX8" fmla="*/ 6613 w 10016"/>
              <a:gd name="connsiteY8" fmla="*/ 5661 h 10000"/>
              <a:gd name="connsiteX9" fmla="*/ 5448 w 10016"/>
              <a:gd name="connsiteY9" fmla="*/ 7294 h 10000"/>
              <a:gd name="connsiteX10" fmla="*/ 0 w 10016"/>
              <a:gd name="connsiteY10" fmla="*/ 10000 h 10000"/>
              <a:gd name="connsiteX11" fmla="*/ 451 w 10016"/>
              <a:gd name="connsiteY11" fmla="*/ 8889 h 10000"/>
              <a:gd name="connsiteX0" fmla="*/ 451 w 10016"/>
              <a:gd name="connsiteY0" fmla="*/ 8889 h 10000"/>
              <a:gd name="connsiteX1" fmla="*/ 2329 w 10016"/>
              <a:gd name="connsiteY1" fmla="*/ 8038 h 10000"/>
              <a:gd name="connsiteX2" fmla="*/ 3700 w 10016"/>
              <a:gd name="connsiteY2" fmla="*/ 6654 h 10000"/>
              <a:gd name="connsiteX3" fmla="*/ 5950 w 10016"/>
              <a:gd name="connsiteY3" fmla="*/ 3644 h 10000"/>
              <a:gd name="connsiteX4" fmla="*/ 7919 w 10016"/>
              <a:gd name="connsiteY4" fmla="*/ 1163 h 10000"/>
              <a:gd name="connsiteX5" fmla="*/ 10000 w 10016"/>
              <a:gd name="connsiteY5" fmla="*/ 0 h 10000"/>
              <a:gd name="connsiteX6" fmla="*/ 10010 w 10016"/>
              <a:gd name="connsiteY6" fmla="*/ 3164 h 10000"/>
              <a:gd name="connsiteX7" fmla="*/ 8699 w 10016"/>
              <a:gd name="connsiteY7" fmla="*/ 3785 h 10000"/>
              <a:gd name="connsiteX8" fmla="*/ 6613 w 10016"/>
              <a:gd name="connsiteY8" fmla="*/ 5661 h 10000"/>
              <a:gd name="connsiteX9" fmla="*/ 5448 w 10016"/>
              <a:gd name="connsiteY9" fmla="*/ 7294 h 10000"/>
              <a:gd name="connsiteX10" fmla="*/ 3687 w 10016"/>
              <a:gd name="connsiteY10" fmla="*/ 8441 h 10000"/>
              <a:gd name="connsiteX11" fmla="*/ 0 w 10016"/>
              <a:gd name="connsiteY11" fmla="*/ 10000 h 10000"/>
              <a:gd name="connsiteX12" fmla="*/ 451 w 10016"/>
              <a:gd name="connsiteY12" fmla="*/ 8889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016" h="10000">
                <a:moveTo>
                  <a:pt x="451" y="8889"/>
                </a:moveTo>
                <a:lnTo>
                  <a:pt x="2329" y="8038"/>
                </a:lnTo>
                <a:lnTo>
                  <a:pt x="3700" y="6654"/>
                </a:lnTo>
                <a:lnTo>
                  <a:pt x="5950" y="3644"/>
                </a:lnTo>
                <a:lnTo>
                  <a:pt x="7919" y="1163"/>
                </a:lnTo>
                <a:lnTo>
                  <a:pt x="10000" y="0"/>
                </a:lnTo>
                <a:cubicBezTo>
                  <a:pt x="9994" y="1878"/>
                  <a:pt x="10016" y="1286"/>
                  <a:pt x="10010" y="3164"/>
                </a:cubicBezTo>
                <a:lnTo>
                  <a:pt x="8699" y="3785"/>
                </a:lnTo>
                <a:lnTo>
                  <a:pt x="6613" y="5661"/>
                </a:lnTo>
                <a:lnTo>
                  <a:pt x="5448" y="7294"/>
                </a:lnTo>
                <a:lnTo>
                  <a:pt x="3687" y="8441"/>
                </a:lnTo>
                <a:lnTo>
                  <a:pt x="0" y="10000"/>
                </a:lnTo>
                <a:lnTo>
                  <a:pt x="451" y="8889"/>
                </a:lnTo>
                <a:close/>
              </a:path>
            </a:pathLst>
          </a:custGeom>
          <a:solidFill>
            <a:srgbClr val="3366FF">
              <a:alpha val="50195"/>
            </a:srgbClr>
          </a:solidFill>
          <a:ln w="9525">
            <a:solidFill>
              <a:schemeClr val="tx1"/>
            </a:solid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17446" name="Freeform 76"/>
          <p:cNvSpPr>
            <a:spLocks/>
          </p:cNvSpPr>
          <p:nvPr/>
        </p:nvSpPr>
        <p:spPr bwMode="auto">
          <a:xfrm>
            <a:off x="7667628" y="6243639"/>
            <a:ext cx="174625" cy="431800"/>
          </a:xfrm>
          <a:custGeom>
            <a:avLst/>
            <a:gdLst>
              <a:gd name="T0" fmla="*/ 0 w 90"/>
              <a:gd name="T1" fmla="*/ 76200 h 240"/>
              <a:gd name="T2" fmla="*/ 0 w 90"/>
              <a:gd name="T3" fmla="*/ 381000 h 240"/>
              <a:gd name="T4" fmla="*/ 85725 w 90"/>
              <a:gd name="T5" fmla="*/ 295275 h 240"/>
              <a:gd name="T6" fmla="*/ 142875 w 90"/>
              <a:gd name="T7" fmla="*/ 0 h 240"/>
              <a:gd name="T8" fmla="*/ 0 w 90"/>
              <a:gd name="T9" fmla="*/ 76200 h 240"/>
              <a:gd name="T10" fmla="*/ 0 60000 65536"/>
              <a:gd name="T11" fmla="*/ 0 60000 65536"/>
              <a:gd name="T12" fmla="*/ 0 60000 65536"/>
              <a:gd name="T13" fmla="*/ 0 60000 65536"/>
              <a:gd name="T14" fmla="*/ 0 60000 65536"/>
              <a:gd name="T15" fmla="*/ 0 w 90"/>
              <a:gd name="T16" fmla="*/ 0 h 240"/>
              <a:gd name="T17" fmla="*/ 90 w 90"/>
              <a:gd name="T18" fmla="*/ 240 h 240"/>
            </a:gdLst>
            <a:ahLst/>
            <a:cxnLst>
              <a:cxn ang="T10">
                <a:pos x="T0" y="T1"/>
              </a:cxn>
              <a:cxn ang="T11">
                <a:pos x="T2" y="T3"/>
              </a:cxn>
              <a:cxn ang="T12">
                <a:pos x="T4" y="T5"/>
              </a:cxn>
              <a:cxn ang="T13">
                <a:pos x="T6" y="T7"/>
              </a:cxn>
              <a:cxn ang="T14">
                <a:pos x="T8" y="T9"/>
              </a:cxn>
            </a:cxnLst>
            <a:rect l="T15" t="T16" r="T17" b="T18"/>
            <a:pathLst>
              <a:path w="90" h="240">
                <a:moveTo>
                  <a:pt x="0" y="48"/>
                </a:moveTo>
                <a:lnTo>
                  <a:pt x="0" y="240"/>
                </a:lnTo>
                <a:lnTo>
                  <a:pt x="54" y="186"/>
                </a:lnTo>
                <a:lnTo>
                  <a:pt x="90" y="0"/>
                </a:lnTo>
                <a:lnTo>
                  <a:pt x="0" y="48"/>
                </a:lnTo>
                <a:close/>
              </a:path>
            </a:pathLst>
          </a:custGeom>
          <a:solidFill>
            <a:srgbClr val="0066FF"/>
          </a:solidFill>
          <a:ln w="9525" cap="flat" cmpd="sng">
            <a:solidFill>
              <a:schemeClr val="tx1"/>
            </a:solidFill>
            <a:prstDash val="solid"/>
            <a:round/>
            <a:headEnd type="none" w="med" len="med"/>
            <a:tailEnd type="none" w="med" len="me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17447" name="Freeform 77"/>
          <p:cNvSpPr>
            <a:spLocks/>
          </p:cNvSpPr>
          <p:nvPr/>
        </p:nvSpPr>
        <p:spPr bwMode="auto">
          <a:xfrm>
            <a:off x="9118601" y="4021141"/>
            <a:ext cx="133351" cy="784225"/>
          </a:xfrm>
          <a:custGeom>
            <a:avLst/>
            <a:gdLst>
              <a:gd name="T0" fmla="*/ 133350 w 84"/>
              <a:gd name="T1" fmla="*/ 0 h 494"/>
              <a:gd name="T2" fmla="*/ 92075 w 84"/>
              <a:gd name="T3" fmla="*/ 330200 h 494"/>
              <a:gd name="T4" fmla="*/ 0 w 84"/>
              <a:gd name="T5" fmla="*/ 784225 h 494"/>
              <a:gd name="T6" fmla="*/ 0 60000 65536"/>
              <a:gd name="T7" fmla="*/ 0 60000 65536"/>
              <a:gd name="T8" fmla="*/ 0 60000 65536"/>
              <a:gd name="T9" fmla="*/ 0 w 84"/>
              <a:gd name="T10" fmla="*/ 0 h 494"/>
              <a:gd name="T11" fmla="*/ 84 w 84"/>
              <a:gd name="T12" fmla="*/ 494 h 494"/>
            </a:gdLst>
            <a:ahLst/>
            <a:cxnLst>
              <a:cxn ang="T6">
                <a:pos x="T0" y="T1"/>
              </a:cxn>
              <a:cxn ang="T7">
                <a:pos x="T2" y="T3"/>
              </a:cxn>
              <a:cxn ang="T8">
                <a:pos x="T4" y="T5"/>
              </a:cxn>
            </a:cxnLst>
            <a:rect l="T9" t="T10" r="T11" b="T12"/>
            <a:pathLst>
              <a:path w="84" h="494">
                <a:moveTo>
                  <a:pt x="84" y="0"/>
                </a:moveTo>
                <a:lnTo>
                  <a:pt x="58" y="208"/>
                </a:lnTo>
                <a:lnTo>
                  <a:pt x="0" y="494"/>
                </a:lnTo>
              </a:path>
            </a:pathLst>
          </a:custGeom>
          <a:noFill/>
          <a:ln w="19050" cap="flat" cmpd="sng">
            <a:solidFill>
              <a:srgbClr val="000066"/>
            </a:solidFill>
            <a:prstDash val="dash"/>
            <a:round/>
            <a:headEnd type="none" w="med" len="med"/>
            <a:tailEnd type="triangle" w="med" len="me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17448" name="Freeform 78"/>
          <p:cNvSpPr>
            <a:spLocks/>
          </p:cNvSpPr>
          <p:nvPr/>
        </p:nvSpPr>
        <p:spPr bwMode="auto">
          <a:xfrm>
            <a:off x="9832975" y="3071816"/>
            <a:ext cx="133351" cy="784225"/>
          </a:xfrm>
          <a:custGeom>
            <a:avLst/>
            <a:gdLst>
              <a:gd name="T0" fmla="*/ 133350 w 84"/>
              <a:gd name="T1" fmla="*/ 0 h 494"/>
              <a:gd name="T2" fmla="*/ 92075 w 84"/>
              <a:gd name="T3" fmla="*/ 330200 h 494"/>
              <a:gd name="T4" fmla="*/ 0 w 84"/>
              <a:gd name="T5" fmla="*/ 784225 h 494"/>
              <a:gd name="T6" fmla="*/ 0 60000 65536"/>
              <a:gd name="T7" fmla="*/ 0 60000 65536"/>
              <a:gd name="T8" fmla="*/ 0 60000 65536"/>
              <a:gd name="T9" fmla="*/ 0 w 84"/>
              <a:gd name="T10" fmla="*/ 0 h 494"/>
              <a:gd name="T11" fmla="*/ 84 w 84"/>
              <a:gd name="T12" fmla="*/ 494 h 494"/>
            </a:gdLst>
            <a:ahLst/>
            <a:cxnLst>
              <a:cxn ang="T6">
                <a:pos x="T0" y="T1"/>
              </a:cxn>
              <a:cxn ang="T7">
                <a:pos x="T2" y="T3"/>
              </a:cxn>
              <a:cxn ang="T8">
                <a:pos x="T4" y="T5"/>
              </a:cxn>
            </a:cxnLst>
            <a:rect l="T9" t="T10" r="T11" b="T12"/>
            <a:pathLst>
              <a:path w="84" h="494">
                <a:moveTo>
                  <a:pt x="84" y="0"/>
                </a:moveTo>
                <a:lnTo>
                  <a:pt x="58" y="208"/>
                </a:lnTo>
                <a:lnTo>
                  <a:pt x="0" y="494"/>
                </a:lnTo>
              </a:path>
            </a:pathLst>
          </a:custGeom>
          <a:noFill/>
          <a:ln w="19050" cap="flat" cmpd="sng">
            <a:solidFill>
              <a:srgbClr val="000066"/>
            </a:solidFill>
            <a:prstDash val="dash"/>
            <a:round/>
            <a:headEnd type="none" w="med" len="med"/>
            <a:tailEnd type="triangle" w="med" len="me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17449" name="Freeform 33"/>
          <p:cNvSpPr>
            <a:spLocks/>
          </p:cNvSpPr>
          <p:nvPr/>
        </p:nvSpPr>
        <p:spPr bwMode="auto">
          <a:xfrm>
            <a:off x="5000626" y="4175271"/>
            <a:ext cx="1017732" cy="1368280"/>
          </a:xfrm>
          <a:custGeom>
            <a:avLst/>
            <a:gdLst>
              <a:gd name="T0" fmla="*/ 26421589 w 10000"/>
              <a:gd name="T1" fmla="*/ 119901547 h 10804"/>
              <a:gd name="T2" fmla="*/ 34841472 w 10000"/>
              <a:gd name="T3" fmla="*/ 98563707 h 10804"/>
              <a:gd name="T4" fmla="*/ 62709550 w 10000"/>
              <a:gd name="T5" fmla="*/ 49788243 h 10804"/>
              <a:gd name="T6" fmla="*/ 76647836 w 10000"/>
              <a:gd name="T7" fmla="*/ 33537369 h 10804"/>
              <a:gd name="T8" fmla="*/ 83612726 w 10000"/>
              <a:gd name="T9" fmla="*/ 9149687 h 10804"/>
              <a:gd name="T10" fmla="*/ 72291544 w 10000"/>
              <a:gd name="T11" fmla="*/ 0 h 10804"/>
              <a:gd name="T12" fmla="*/ 41806363 w 10000"/>
              <a:gd name="T13" fmla="*/ 33537369 h 10804"/>
              <a:gd name="T14" fmla="*/ 20903182 w 10000"/>
              <a:gd name="T15" fmla="*/ 74175929 h 10804"/>
              <a:gd name="T16" fmla="*/ 0 w 10000"/>
              <a:gd name="T17" fmla="*/ 106689091 h 10804"/>
              <a:gd name="T18" fmla="*/ 13938199 w 10000"/>
              <a:gd name="T19" fmla="*/ 122951406 h 10804"/>
              <a:gd name="T20" fmla="*/ 26421589 w 10000"/>
              <a:gd name="T21" fmla="*/ 119901547 h 1080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0000"/>
              <a:gd name="T34" fmla="*/ 0 h 10804"/>
              <a:gd name="T35" fmla="*/ 10000 w 10000"/>
              <a:gd name="T36" fmla="*/ 10804 h 10804"/>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0000" h="10804">
                <a:moveTo>
                  <a:pt x="3160" y="10536"/>
                </a:moveTo>
                <a:lnTo>
                  <a:pt x="4167" y="8661"/>
                </a:lnTo>
                <a:lnTo>
                  <a:pt x="7500" y="4375"/>
                </a:lnTo>
                <a:lnTo>
                  <a:pt x="9167" y="2947"/>
                </a:lnTo>
                <a:lnTo>
                  <a:pt x="10000" y="804"/>
                </a:lnTo>
                <a:lnTo>
                  <a:pt x="8646" y="0"/>
                </a:lnTo>
                <a:lnTo>
                  <a:pt x="5000" y="2947"/>
                </a:lnTo>
                <a:lnTo>
                  <a:pt x="2500" y="6518"/>
                </a:lnTo>
                <a:lnTo>
                  <a:pt x="0" y="9375"/>
                </a:lnTo>
                <a:lnTo>
                  <a:pt x="1667" y="10804"/>
                </a:lnTo>
                <a:lnTo>
                  <a:pt x="3160" y="10536"/>
                </a:lnTo>
                <a:close/>
              </a:path>
            </a:pathLst>
          </a:custGeom>
          <a:solidFill>
            <a:srgbClr val="CC9900"/>
          </a:solidFill>
          <a:ln w="9525">
            <a:solidFill>
              <a:schemeClr val="tx1"/>
            </a:solid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17450" name="Freeform 34"/>
          <p:cNvSpPr>
            <a:spLocks/>
          </p:cNvSpPr>
          <p:nvPr/>
        </p:nvSpPr>
        <p:spPr bwMode="auto">
          <a:xfrm>
            <a:off x="2320450" y="3249613"/>
            <a:ext cx="1327151" cy="1487488"/>
          </a:xfrm>
          <a:custGeom>
            <a:avLst/>
            <a:gdLst>
              <a:gd name="T0" fmla="*/ 44630058 w 10296"/>
              <a:gd name="T1" fmla="*/ 188097329 h 10331"/>
              <a:gd name="T2" fmla="*/ 67410342 w 10296"/>
              <a:gd name="T3" fmla="*/ 175057229 h 10331"/>
              <a:gd name="T4" fmla="*/ 112987425 w 10296"/>
              <a:gd name="T5" fmla="*/ 96795571 h 10331"/>
              <a:gd name="T6" fmla="*/ 135767742 w 10296"/>
              <a:gd name="T7" fmla="*/ 70715352 h 10331"/>
              <a:gd name="T8" fmla="*/ 171076286 w 10296"/>
              <a:gd name="T9" fmla="*/ 0 h 10331"/>
              <a:gd name="T10" fmla="*/ 135086475 w 10296"/>
              <a:gd name="T11" fmla="*/ 6903551 h 10331"/>
              <a:gd name="T12" fmla="*/ 78808685 w 10296"/>
              <a:gd name="T13" fmla="*/ 70715352 h 10331"/>
              <a:gd name="T14" fmla="*/ 44630058 w 10296"/>
              <a:gd name="T15" fmla="*/ 135916015 h 10331"/>
              <a:gd name="T16" fmla="*/ 0 w 10296"/>
              <a:gd name="T17" fmla="*/ 199499768 h 10331"/>
              <a:gd name="T18" fmla="*/ 33231594 w 10296"/>
              <a:gd name="T19" fmla="*/ 214177673 h 10331"/>
              <a:gd name="T20" fmla="*/ 44630058 w 10296"/>
              <a:gd name="T21" fmla="*/ 188097329 h 10331"/>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0296"/>
              <a:gd name="T34" fmla="*/ 0 h 10331"/>
              <a:gd name="T35" fmla="*/ 10296 w 10296"/>
              <a:gd name="T36" fmla="*/ 10331 h 10331"/>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0296" h="10331">
                <a:moveTo>
                  <a:pt x="2686" y="9073"/>
                </a:moveTo>
                <a:lnTo>
                  <a:pt x="4057" y="8444"/>
                </a:lnTo>
                <a:lnTo>
                  <a:pt x="6800" y="4669"/>
                </a:lnTo>
                <a:lnTo>
                  <a:pt x="8171" y="3411"/>
                </a:lnTo>
                <a:lnTo>
                  <a:pt x="10296" y="0"/>
                </a:lnTo>
                <a:lnTo>
                  <a:pt x="8130" y="333"/>
                </a:lnTo>
                <a:lnTo>
                  <a:pt x="4743" y="3411"/>
                </a:lnTo>
                <a:lnTo>
                  <a:pt x="2686" y="6556"/>
                </a:lnTo>
                <a:lnTo>
                  <a:pt x="0" y="9623"/>
                </a:lnTo>
                <a:lnTo>
                  <a:pt x="2000" y="10331"/>
                </a:lnTo>
                <a:lnTo>
                  <a:pt x="2686" y="9073"/>
                </a:lnTo>
                <a:close/>
              </a:path>
            </a:pathLst>
          </a:custGeom>
          <a:solidFill>
            <a:srgbClr val="CC9900"/>
          </a:solidFill>
          <a:ln w="9525">
            <a:solidFill>
              <a:schemeClr val="tx1"/>
            </a:solid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17451" name="Freeform 36"/>
          <p:cNvSpPr>
            <a:spLocks/>
          </p:cNvSpPr>
          <p:nvPr/>
        </p:nvSpPr>
        <p:spPr bwMode="auto">
          <a:xfrm>
            <a:off x="5105402" y="4243534"/>
            <a:ext cx="878033" cy="1233343"/>
          </a:xfrm>
          <a:custGeom>
            <a:avLst/>
            <a:gdLst>
              <a:gd name="T0" fmla="*/ 727075 w 434"/>
              <a:gd name="T1" fmla="*/ 0 h 576"/>
              <a:gd name="T2" fmla="*/ 447302 w 434"/>
              <a:gd name="T3" fmla="*/ 336021 h 576"/>
              <a:gd name="T4" fmla="*/ 308253 w 434"/>
              <a:gd name="T5" fmla="*/ 626539 h 576"/>
              <a:gd name="T6" fmla="*/ 0 w 434"/>
              <a:gd name="T7" fmla="*/ 1008063 h 576"/>
              <a:gd name="T8" fmla="*/ 0 60000 65536"/>
              <a:gd name="T9" fmla="*/ 0 60000 65536"/>
              <a:gd name="T10" fmla="*/ 0 60000 65536"/>
              <a:gd name="T11" fmla="*/ 0 60000 65536"/>
              <a:gd name="T12" fmla="*/ 0 w 434"/>
              <a:gd name="T13" fmla="*/ 0 h 576"/>
              <a:gd name="T14" fmla="*/ 434 w 434"/>
              <a:gd name="T15" fmla="*/ 576 h 576"/>
            </a:gdLst>
            <a:ahLst/>
            <a:cxnLst>
              <a:cxn ang="T8">
                <a:pos x="T0" y="T1"/>
              </a:cxn>
              <a:cxn ang="T9">
                <a:pos x="T2" y="T3"/>
              </a:cxn>
              <a:cxn ang="T10">
                <a:pos x="T4" y="T5"/>
              </a:cxn>
              <a:cxn ang="T11">
                <a:pos x="T6" y="T7"/>
              </a:cxn>
            </a:cxnLst>
            <a:rect l="T12" t="T13" r="T14" b="T15"/>
            <a:pathLst>
              <a:path w="434" h="576">
                <a:moveTo>
                  <a:pt x="434" y="0"/>
                </a:moveTo>
                <a:lnTo>
                  <a:pt x="267" y="192"/>
                </a:lnTo>
                <a:lnTo>
                  <a:pt x="184" y="358"/>
                </a:lnTo>
                <a:lnTo>
                  <a:pt x="0" y="576"/>
                </a:lnTo>
              </a:path>
            </a:pathLst>
          </a:custGeom>
          <a:noFill/>
          <a:ln w="76200" cmpd="sng">
            <a:solidFill>
              <a:srgbClr val="0000FF"/>
            </a:solidFill>
            <a:round/>
            <a:headEnd type="none" w="med" len="med"/>
            <a:tailEnd type="triangle" w="med" len="me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17452" name="Freeform 37"/>
          <p:cNvSpPr>
            <a:spLocks/>
          </p:cNvSpPr>
          <p:nvPr/>
        </p:nvSpPr>
        <p:spPr bwMode="auto">
          <a:xfrm>
            <a:off x="2373949" y="3245169"/>
            <a:ext cx="1211263" cy="1389063"/>
          </a:xfrm>
          <a:custGeom>
            <a:avLst/>
            <a:gdLst>
              <a:gd name="T0" fmla="*/ 1211262 w 434"/>
              <a:gd name="T1" fmla="*/ 0 h 576"/>
              <a:gd name="T2" fmla="*/ 745177 w 434"/>
              <a:gd name="T3" fmla="*/ 463021 h 576"/>
              <a:gd name="T4" fmla="*/ 513530 w 434"/>
              <a:gd name="T5" fmla="*/ 863341 h 576"/>
              <a:gd name="T6" fmla="*/ 0 w 434"/>
              <a:gd name="T7" fmla="*/ 1389062 h 576"/>
              <a:gd name="T8" fmla="*/ 0 60000 65536"/>
              <a:gd name="T9" fmla="*/ 0 60000 65536"/>
              <a:gd name="T10" fmla="*/ 0 60000 65536"/>
              <a:gd name="T11" fmla="*/ 0 60000 65536"/>
              <a:gd name="T12" fmla="*/ 0 w 434"/>
              <a:gd name="T13" fmla="*/ 0 h 576"/>
              <a:gd name="T14" fmla="*/ 434 w 434"/>
              <a:gd name="T15" fmla="*/ 576 h 576"/>
            </a:gdLst>
            <a:ahLst/>
            <a:cxnLst>
              <a:cxn ang="T8">
                <a:pos x="T0" y="T1"/>
              </a:cxn>
              <a:cxn ang="T9">
                <a:pos x="T2" y="T3"/>
              </a:cxn>
              <a:cxn ang="T10">
                <a:pos x="T4" y="T5"/>
              </a:cxn>
              <a:cxn ang="T11">
                <a:pos x="T6" y="T7"/>
              </a:cxn>
            </a:cxnLst>
            <a:rect l="T12" t="T13" r="T14" b="T15"/>
            <a:pathLst>
              <a:path w="434" h="576">
                <a:moveTo>
                  <a:pt x="434" y="0"/>
                </a:moveTo>
                <a:lnTo>
                  <a:pt x="267" y="192"/>
                </a:lnTo>
                <a:lnTo>
                  <a:pt x="184" y="358"/>
                </a:lnTo>
                <a:lnTo>
                  <a:pt x="0" y="576"/>
                </a:lnTo>
              </a:path>
            </a:pathLst>
          </a:custGeom>
          <a:noFill/>
          <a:ln w="76200" cmpd="sng">
            <a:solidFill>
              <a:srgbClr val="0000FF"/>
            </a:solidFill>
            <a:round/>
            <a:headEnd type="none" w="med" len="med"/>
            <a:tailEnd type="triangle" w="med" len="me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17453" name="Freeform 38"/>
          <p:cNvSpPr>
            <a:spLocks/>
          </p:cNvSpPr>
          <p:nvPr/>
        </p:nvSpPr>
        <p:spPr bwMode="auto">
          <a:xfrm>
            <a:off x="6619033" y="5153829"/>
            <a:ext cx="438151" cy="476251"/>
          </a:xfrm>
          <a:custGeom>
            <a:avLst/>
            <a:gdLst>
              <a:gd name="T0" fmla="*/ 438150 w 336"/>
              <a:gd name="T1" fmla="*/ 0 h 426"/>
              <a:gd name="T2" fmla="*/ 329916 w 336"/>
              <a:gd name="T3" fmla="*/ 182227 h 426"/>
              <a:gd name="T4" fmla="*/ 165610 w 336"/>
              <a:gd name="T5" fmla="*/ 377870 h 426"/>
              <a:gd name="T6" fmla="*/ 0 w 336"/>
              <a:gd name="T7" fmla="*/ 476250 h 426"/>
              <a:gd name="T8" fmla="*/ 0 60000 65536"/>
              <a:gd name="T9" fmla="*/ 0 60000 65536"/>
              <a:gd name="T10" fmla="*/ 0 60000 65536"/>
              <a:gd name="T11" fmla="*/ 0 60000 65536"/>
              <a:gd name="T12" fmla="*/ 0 w 336"/>
              <a:gd name="T13" fmla="*/ 0 h 426"/>
              <a:gd name="T14" fmla="*/ 336 w 336"/>
              <a:gd name="T15" fmla="*/ 426 h 426"/>
            </a:gdLst>
            <a:ahLst/>
            <a:cxnLst>
              <a:cxn ang="T8">
                <a:pos x="T0" y="T1"/>
              </a:cxn>
              <a:cxn ang="T9">
                <a:pos x="T2" y="T3"/>
              </a:cxn>
              <a:cxn ang="T10">
                <a:pos x="T4" y="T5"/>
              </a:cxn>
              <a:cxn ang="T11">
                <a:pos x="T6" y="T7"/>
              </a:cxn>
            </a:cxnLst>
            <a:rect l="T12" t="T13" r="T14" b="T15"/>
            <a:pathLst>
              <a:path w="336" h="426">
                <a:moveTo>
                  <a:pt x="336" y="0"/>
                </a:moveTo>
                <a:lnTo>
                  <a:pt x="253" y="163"/>
                </a:lnTo>
                <a:lnTo>
                  <a:pt x="127" y="338"/>
                </a:lnTo>
                <a:lnTo>
                  <a:pt x="0" y="426"/>
                </a:lnTo>
              </a:path>
            </a:pathLst>
          </a:custGeom>
          <a:noFill/>
          <a:ln w="9525">
            <a:solidFill>
              <a:srgbClr val="0000FF"/>
            </a:solidFill>
            <a:round/>
            <a:headEnd type="none" w="med" len="med"/>
            <a:tailEnd type="triangle" w="med" len="me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17454" name="Freeform 39"/>
          <p:cNvSpPr>
            <a:spLocks/>
          </p:cNvSpPr>
          <p:nvPr/>
        </p:nvSpPr>
        <p:spPr bwMode="auto">
          <a:xfrm>
            <a:off x="5699762" y="4985035"/>
            <a:ext cx="352425" cy="381000"/>
          </a:xfrm>
          <a:custGeom>
            <a:avLst/>
            <a:gdLst>
              <a:gd name="T0" fmla="*/ 352425 w 336"/>
              <a:gd name="T1" fmla="*/ 0 h 426"/>
              <a:gd name="T2" fmla="*/ 265368 w 336"/>
              <a:gd name="T3" fmla="*/ 145782 h 426"/>
              <a:gd name="T4" fmla="*/ 133208 w 336"/>
              <a:gd name="T5" fmla="*/ 302296 h 426"/>
              <a:gd name="T6" fmla="*/ 0 w 336"/>
              <a:gd name="T7" fmla="*/ 381000 h 426"/>
              <a:gd name="T8" fmla="*/ 0 60000 65536"/>
              <a:gd name="T9" fmla="*/ 0 60000 65536"/>
              <a:gd name="T10" fmla="*/ 0 60000 65536"/>
              <a:gd name="T11" fmla="*/ 0 60000 65536"/>
              <a:gd name="T12" fmla="*/ 0 w 336"/>
              <a:gd name="T13" fmla="*/ 0 h 426"/>
              <a:gd name="T14" fmla="*/ 336 w 336"/>
              <a:gd name="T15" fmla="*/ 426 h 426"/>
            </a:gdLst>
            <a:ahLst/>
            <a:cxnLst>
              <a:cxn ang="T8">
                <a:pos x="T0" y="T1"/>
              </a:cxn>
              <a:cxn ang="T9">
                <a:pos x="T2" y="T3"/>
              </a:cxn>
              <a:cxn ang="T10">
                <a:pos x="T4" y="T5"/>
              </a:cxn>
              <a:cxn ang="T11">
                <a:pos x="T6" y="T7"/>
              </a:cxn>
            </a:cxnLst>
            <a:rect l="T12" t="T13" r="T14" b="T15"/>
            <a:pathLst>
              <a:path w="336" h="426">
                <a:moveTo>
                  <a:pt x="336" y="0"/>
                </a:moveTo>
                <a:lnTo>
                  <a:pt x="253" y="163"/>
                </a:lnTo>
                <a:lnTo>
                  <a:pt x="127" y="338"/>
                </a:lnTo>
                <a:lnTo>
                  <a:pt x="0" y="426"/>
                </a:lnTo>
              </a:path>
            </a:pathLst>
          </a:custGeom>
          <a:noFill/>
          <a:ln w="9525">
            <a:solidFill>
              <a:srgbClr val="0000FF"/>
            </a:solidFill>
            <a:round/>
            <a:headEnd type="none" w="med" len="med"/>
            <a:tailEnd type="triangle" w="med" len="me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17455" name="Freeform 42"/>
          <p:cNvSpPr>
            <a:spLocks/>
          </p:cNvSpPr>
          <p:nvPr/>
        </p:nvSpPr>
        <p:spPr bwMode="auto">
          <a:xfrm>
            <a:off x="2974978" y="2611439"/>
            <a:ext cx="485775" cy="228600"/>
          </a:xfrm>
          <a:custGeom>
            <a:avLst/>
            <a:gdLst>
              <a:gd name="T0" fmla="*/ 0 w 267"/>
              <a:gd name="T1" fmla="*/ 0 h 100"/>
              <a:gd name="T2" fmla="*/ 485775 w 267"/>
              <a:gd name="T3" fmla="*/ 228600 h 100"/>
              <a:gd name="T4" fmla="*/ 0 60000 65536"/>
              <a:gd name="T5" fmla="*/ 0 60000 65536"/>
              <a:gd name="T6" fmla="*/ 0 w 267"/>
              <a:gd name="T7" fmla="*/ 0 h 100"/>
              <a:gd name="T8" fmla="*/ 267 w 267"/>
              <a:gd name="T9" fmla="*/ 100 h 100"/>
            </a:gdLst>
            <a:ahLst/>
            <a:cxnLst>
              <a:cxn ang="T4">
                <a:pos x="T0" y="T1"/>
              </a:cxn>
              <a:cxn ang="T5">
                <a:pos x="T2" y="T3"/>
              </a:cxn>
            </a:cxnLst>
            <a:rect l="T6" t="T7" r="T8" b="T9"/>
            <a:pathLst>
              <a:path w="267" h="100">
                <a:moveTo>
                  <a:pt x="0" y="0"/>
                </a:moveTo>
                <a:lnTo>
                  <a:pt x="267" y="100"/>
                </a:lnTo>
              </a:path>
            </a:pathLst>
          </a:custGeom>
          <a:noFill/>
          <a:ln w="28575" cmpd="sng">
            <a:solidFill>
              <a:srgbClr val="0000FF"/>
            </a:solidFill>
            <a:round/>
            <a:headEnd type="none" w="med" len="med"/>
            <a:tailEnd type="triangle" w="med" len="me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17456" name="Freeform 80"/>
          <p:cNvSpPr>
            <a:spLocks/>
          </p:cNvSpPr>
          <p:nvPr/>
        </p:nvSpPr>
        <p:spPr bwMode="auto">
          <a:xfrm>
            <a:off x="8791575" y="4468813"/>
            <a:ext cx="234951" cy="533400"/>
          </a:xfrm>
          <a:custGeom>
            <a:avLst/>
            <a:gdLst>
              <a:gd name="T0" fmla="*/ 234950 w 148"/>
              <a:gd name="T1" fmla="*/ 0 h 336"/>
              <a:gd name="T2" fmla="*/ 114300 w 148"/>
              <a:gd name="T3" fmla="*/ 330200 h 336"/>
              <a:gd name="T4" fmla="*/ 0 w 148"/>
              <a:gd name="T5" fmla="*/ 533400 h 336"/>
              <a:gd name="T6" fmla="*/ 0 60000 65536"/>
              <a:gd name="T7" fmla="*/ 0 60000 65536"/>
              <a:gd name="T8" fmla="*/ 0 60000 65536"/>
              <a:gd name="T9" fmla="*/ 0 w 148"/>
              <a:gd name="T10" fmla="*/ 0 h 336"/>
              <a:gd name="T11" fmla="*/ 148 w 148"/>
              <a:gd name="T12" fmla="*/ 336 h 336"/>
            </a:gdLst>
            <a:ahLst/>
            <a:cxnLst>
              <a:cxn ang="T6">
                <a:pos x="T0" y="T1"/>
              </a:cxn>
              <a:cxn ang="T7">
                <a:pos x="T2" y="T3"/>
              </a:cxn>
              <a:cxn ang="T8">
                <a:pos x="T4" y="T5"/>
              </a:cxn>
            </a:cxnLst>
            <a:rect l="T9" t="T10" r="T11" b="T12"/>
            <a:pathLst>
              <a:path w="148" h="336">
                <a:moveTo>
                  <a:pt x="148" y="0"/>
                </a:moveTo>
                <a:lnTo>
                  <a:pt x="72" y="208"/>
                </a:lnTo>
                <a:lnTo>
                  <a:pt x="0" y="336"/>
                </a:lnTo>
              </a:path>
            </a:pathLst>
          </a:custGeom>
          <a:noFill/>
          <a:ln w="19050" cap="flat" cmpd="sng">
            <a:solidFill>
              <a:srgbClr val="000066"/>
            </a:solidFill>
            <a:prstDash val="dash"/>
            <a:round/>
            <a:headEnd type="none" w="med" len="med"/>
            <a:tailEnd type="triangle" w="med" len="me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17459" name="Line 24"/>
          <p:cNvSpPr>
            <a:spLocks noChangeShapeType="1"/>
          </p:cNvSpPr>
          <p:nvPr/>
        </p:nvSpPr>
        <p:spPr bwMode="auto">
          <a:xfrm>
            <a:off x="3851275" y="5240339"/>
            <a:ext cx="228600" cy="76200"/>
          </a:xfrm>
          <a:prstGeom prst="line">
            <a:avLst/>
          </a:prstGeom>
          <a:noFill/>
          <a:ln w="9525">
            <a:solidFill>
              <a:schemeClr val="tx1"/>
            </a:solid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17460" name="Line 24"/>
          <p:cNvSpPr>
            <a:spLocks noChangeShapeType="1"/>
          </p:cNvSpPr>
          <p:nvPr/>
        </p:nvSpPr>
        <p:spPr bwMode="auto">
          <a:xfrm>
            <a:off x="2519680" y="4718368"/>
            <a:ext cx="228600" cy="76200"/>
          </a:xfrm>
          <a:prstGeom prst="line">
            <a:avLst/>
          </a:prstGeom>
          <a:noFill/>
          <a:ln w="9525">
            <a:solidFill>
              <a:schemeClr val="tx1"/>
            </a:solid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17461" name="Line 24"/>
          <p:cNvSpPr>
            <a:spLocks noChangeShapeType="1"/>
          </p:cNvSpPr>
          <p:nvPr/>
        </p:nvSpPr>
        <p:spPr bwMode="auto">
          <a:xfrm>
            <a:off x="2681605" y="4994593"/>
            <a:ext cx="228600" cy="76200"/>
          </a:xfrm>
          <a:prstGeom prst="line">
            <a:avLst/>
          </a:prstGeom>
          <a:noFill/>
          <a:ln w="9525">
            <a:solidFill>
              <a:schemeClr val="tx1"/>
            </a:solid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17462" name="Line 24"/>
          <p:cNvSpPr>
            <a:spLocks noChangeShapeType="1"/>
          </p:cNvSpPr>
          <p:nvPr/>
        </p:nvSpPr>
        <p:spPr bwMode="auto">
          <a:xfrm>
            <a:off x="3508375" y="5154613"/>
            <a:ext cx="228600" cy="76200"/>
          </a:xfrm>
          <a:prstGeom prst="line">
            <a:avLst/>
          </a:prstGeom>
          <a:noFill/>
          <a:ln w="9525">
            <a:solidFill>
              <a:schemeClr val="tx1"/>
            </a:solid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17463" name="Line 24"/>
          <p:cNvSpPr>
            <a:spLocks noChangeShapeType="1"/>
          </p:cNvSpPr>
          <p:nvPr/>
        </p:nvSpPr>
        <p:spPr bwMode="auto">
          <a:xfrm>
            <a:off x="4137025" y="5402263"/>
            <a:ext cx="228600" cy="76200"/>
          </a:xfrm>
          <a:prstGeom prst="line">
            <a:avLst/>
          </a:prstGeom>
          <a:noFill/>
          <a:ln w="9525">
            <a:solidFill>
              <a:schemeClr val="tx1"/>
            </a:solid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17464" name="Line 24"/>
          <p:cNvSpPr>
            <a:spLocks noChangeShapeType="1"/>
          </p:cNvSpPr>
          <p:nvPr/>
        </p:nvSpPr>
        <p:spPr bwMode="auto">
          <a:xfrm>
            <a:off x="2319655" y="4813619"/>
            <a:ext cx="228600" cy="76200"/>
          </a:xfrm>
          <a:prstGeom prst="line">
            <a:avLst/>
          </a:prstGeom>
          <a:noFill/>
          <a:ln w="9525">
            <a:solidFill>
              <a:schemeClr val="tx1"/>
            </a:solid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17465" name="Freeform 8"/>
          <p:cNvSpPr>
            <a:spLocks/>
          </p:cNvSpPr>
          <p:nvPr/>
        </p:nvSpPr>
        <p:spPr bwMode="auto">
          <a:xfrm>
            <a:off x="4689475" y="1998663"/>
            <a:ext cx="793751" cy="812800"/>
          </a:xfrm>
          <a:custGeom>
            <a:avLst/>
            <a:gdLst>
              <a:gd name="T0" fmla="*/ 793750 w 618"/>
              <a:gd name="T1" fmla="*/ 0 h 618"/>
              <a:gd name="T2" fmla="*/ 535589 w 618"/>
              <a:gd name="T3" fmla="*/ 131521 h 618"/>
              <a:gd name="T4" fmla="*/ 328803 w 618"/>
              <a:gd name="T5" fmla="*/ 385357 h 618"/>
              <a:gd name="T6" fmla="*/ 160548 w 618"/>
              <a:gd name="T7" fmla="*/ 648399 h 618"/>
              <a:gd name="T8" fmla="*/ 0 w 618"/>
              <a:gd name="T9" fmla="*/ 812800 h 618"/>
              <a:gd name="T10" fmla="*/ 0 60000 65536"/>
              <a:gd name="T11" fmla="*/ 0 60000 65536"/>
              <a:gd name="T12" fmla="*/ 0 60000 65536"/>
              <a:gd name="T13" fmla="*/ 0 60000 65536"/>
              <a:gd name="T14" fmla="*/ 0 60000 65536"/>
              <a:gd name="T15" fmla="*/ 0 w 618"/>
              <a:gd name="T16" fmla="*/ 0 h 618"/>
              <a:gd name="T17" fmla="*/ 618 w 618"/>
              <a:gd name="T18" fmla="*/ 618 h 618"/>
            </a:gdLst>
            <a:ahLst/>
            <a:cxnLst>
              <a:cxn ang="T10">
                <a:pos x="T0" y="T1"/>
              </a:cxn>
              <a:cxn ang="T11">
                <a:pos x="T2" y="T3"/>
              </a:cxn>
              <a:cxn ang="T12">
                <a:pos x="T4" y="T5"/>
              </a:cxn>
              <a:cxn ang="T13">
                <a:pos x="T6" y="T7"/>
              </a:cxn>
              <a:cxn ang="T14">
                <a:pos x="T8" y="T9"/>
              </a:cxn>
            </a:cxnLst>
            <a:rect l="T15" t="T16" r="T17" b="T18"/>
            <a:pathLst>
              <a:path w="618" h="618">
                <a:moveTo>
                  <a:pt x="618" y="0"/>
                </a:moveTo>
                <a:lnTo>
                  <a:pt x="417" y="100"/>
                </a:lnTo>
                <a:lnTo>
                  <a:pt x="256" y="293"/>
                </a:lnTo>
                <a:lnTo>
                  <a:pt x="125" y="493"/>
                </a:lnTo>
                <a:lnTo>
                  <a:pt x="0" y="618"/>
                </a:lnTo>
              </a:path>
            </a:pathLst>
          </a:custGeom>
          <a:noFill/>
          <a:ln w="9525">
            <a:solidFill>
              <a:srgbClr val="0000FF"/>
            </a:solidFill>
            <a:round/>
            <a:headEnd type="none" w="med" len="med"/>
            <a:tailEnd type="triangle" w="med" len="me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17466" name="Freeform 9"/>
          <p:cNvSpPr>
            <a:spLocks/>
          </p:cNvSpPr>
          <p:nvPr/>
        </p:nvSpPr>
        <p:spPr bwMode="auto">
          <a:xfrm>
            <a:off x="5118101" y="2297115"/>
            <a:ext cx="981075" cy="981075"/>
          </a:xfrm>
          <a:custGeom>
            <a:avLst/>
            <a:gdLst>
              <a:gd name="T0" fmla="*/ 981075 w 618"/>
              <a:gd name="T1" fmla="*/ 0 h 618"/>
              <a:gd name="T2" fmla="*/ 661987 w 618"/>
              <a:gd name="T3" fmla="*/ 158750 h 618"/>
              <a:gd name="T4" fmla="*/ 406400 w 618"/>
              <a:gd name="T5" fmla="*/ 465138 h 618"/>
              <a:gd name="T6" fmla="*/ 198437 w 618"/>
              <a:gd name="T7" fmla="*/ 782637 h 618"/>
              <a:gd name="T8" fmla="*/ 0 w 618"/>
              <a:gd name="T9" fmla="*/ 981075 h 618"/>
              <a:gd name="T10" fmla="*/ 0 60000 65536"/>
              <a:gd name="T11" fmla="*/ 0 60000 65536"/>
              <a:gd name="T12" fmla="*/ 0 60000 65536"/>
              <a:gd name="T13" fmla="*/ 0 60000 65536"/>
              <a:gd name="T14" fmla="*/ 0 60000 65536"/>
              <a:gd name="T15" fmla="*/ 0 w 618"/>
              <a:gd name="T16" fmla="*/ 0 h 618"/>
              <a:gd name="T17" fmla="*/ 618 w 618"/>
              <a:gd name="T18" fmla="*/ 618 h 618"/>
            </a:gdLst>
            <a:ahLst/>
            <a:cxnLst>
              <a:cxn ang="T10">
                <a:pos x="T0" y="T1"/>
              </a:cxn>
              <a:cxn ang="T11">
                <a:pos x="T2" y="T3"/>
              </a:cxn>
              <a:cxn ang="T12">
                <a:pos x="T4" y="T5"/>
              </a:cxn>
              <a:cxn ang="T13">
                <a:pos x="T6" y="T7"/>
              </a:cxn>
              <a:cxn ang="T14">
                <a:pos x="T8" y="T9"/>
              </a:cxn>
            </a:cxnLst>
            <a:rect l="T15" t="T16" r="T17" b="T18"/>
            <a:pathLst>
              <a:path w="618" h="618">
                <a:moveTo>
                  <a:pt x="618" y="0"/>
                </a:moveTo>
                <a:lnTo>
                  <a:pt x="417" y="100"/>
                </a:lnTo>
                <a:lnTo>
                  <a:pt x="256" y="293"/>
                </a:lnTo>
                <a:lnTo>
                  <a:pt x="125" y="493"/>
                </a:lnTo>
                <a:lnTo>
                  <a:pt x="0" y="618"/>
                </a:lnTo>
              </a:path>
            </a:pathLst>
          </a:custGeom>
          <a:noFill/>
          <a:ln w="9525">
            <a:solidFill>
              <a:srgbClr val="0000FF"/>
            </a:solidFill>
            <a:round/>
            <a:headEnd type="none" w="med" len="med"/>
            <a:tailEnd type="triangle" w="med" len="me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17467" name="Freeform 10"/>
          <p:cNvSpPr>
            <a:spLocks/>
          </p:cNvSpPr>
          <p:nvPr/>
        </p:nvSpPr>
        <p:spPr bwMode="auto">
          <a:xfrm>
            <a:off x="3584578" y="1763713"/>
            <a:ext cx="652463" cy="685800"/>
          </a:xfrm>
          <a:custGeom>
            <a:avLst/>
            <a:gdLst>
              <a:gd name="T0" fmla="*/ 652463 w 618"/>
              <a:gd name="T1" fmla="*/ 0 h 618"/>
              <a:gd name="T2" fmla="*/ 440254 w 618"/>
              <a:gd name="T3" fmla="*/ 110971 h 618"/>
              <a:gd name="T4" fmla="*/ 270276 w 618"/>
              <a:gd name="T5" fmla="*/ 325145 h 618"/>
              <a:gd name="T6" fmla="*/ 131971 w 618"/>
              <a:gd name="T7" fmla="*/ 547086 h 618"/>
              <a:gd name="T8" fmla="*/ 0 w 618"/>
              <a:gd name="T9" fmla="*/ 685800 h 618"/>
              <a:gd name="T10" fmla="*/ 0 60000 65536"/>
              <a:gd name="T11" fmla="*/ 0 60000 65536"/>
              <a:gd name="T12" fmla="*/ 0 60000 65536"/>
              <a:gd name="T13" fmla="*/ 0 60000 65536"/>
              <a:gd name="T14" fmla="*/ 0 60000 65536"/>
              <a:gd name="T15" fmla="*/ 0 w 618"/>
              <a:gd name="T16" fmla="*/ 0 h 618"/>
              <a:gd name="T17" fmla="*/ 618 w 618"/>
              <a:gd name="T18" fmla="*/ 618 h 618"/>
            </a:gdLst>
            <a:ahLst/>
            <a:cxnLst>
              <a:cxn ang="T10">
                <a:pos x="T0" y="T1"/>
              </a:cxn>
              <a:cxn ang="T11">
                <a:pos x="T2" y="T3"/>
              </a:cxn>
              <a:cxn ang="T12">
                <a:pos x="T4" y="T5"/>
              </a:cxn>
              <a:cxn ang="T13">
                <a:pos x="T6" y="T7"/>
              </a:cxn>
              <a:cxn ang="T14">
                <a:pos x="T8" y="T9"/>
              </a:cxn>
            </a:cxnLst>
            <a:rect l="T15" t="T16" r="T17" b="T18"/>
            <a:pathLst>
              <a:path w="618" h="618">
                <a:moveTo>
                  <a:pt x="618" y="0"/>
                </a:moveTo>
                <a:lnTo>
                  <a:pt x="417" y="100"/>
                </a:lnTo>
                <a:lnTo>
                  <a:pt x="256" y="293"/>
                </a:lnTo>
                <a:lnTo>
                  <a:pt x="125" y="493"/>
                </a:lnTo>
                <a:lnTo>
                  <a:pt x="0" y="618"/>
                </a:lnTo>
              </a:path>
            </a:pathLst>
          </a:custGeom>
          <a:noFill/>
          <a:ln w="9525">
            <a:solidFill>
              <a:srgbClr val="0000FF"/>
            </a:solidFill>
            <a:round/>
            <a:headEnd type="none" w="med" len="med"/>
            <a:tailEnd type="triangle" w="med" len="me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17468" name="Freeform 11"/>
          <p:cNvSpPr>
            <a:spLocks/>
          </p:cNvSpPr>
          <p:nvPr/>
        </p:nvSpPr>
        <p:spPr bwMode="auto">
          <a:xfrm>
            <a:off x="4660900" y="1839915"/>
            <a:ext cx="533400" cy="676275"/>
          </a:xfrm>
          <a:custGeom>
            <a:avLst/>
            <a:gdLst>
              <a:gd name="T0" fmla="*/ 533400 w 618"/>
              <a:gd name="T1" fmla="*/ 0 h 618"/>
              <a:gd name="T2" fmla="*/ 359915 w 618"/>
              <a:gd name="T3" fmla="*/ 109430 h 618"/>
              <a:gd name="T4" fmla="*/ 220955 w 618"/>
              <a:gd name="T5" fmla="*/ 320629 h 618"/>
              <a:gd name="T6" fmla="*/ 107888 w 618"/>
              <a:gd name="T7" fmla="*/ 539488 h 618"/>
              <a:gd name="T8" fmla="*/ 0 w 618"/>
              <a:gd name="T9" fmla="*/ 676275 h 618"/>
              <a:gd name="T10" fmla="*/ 0 60000 65536"/>
              <a:gd name="T11" fmla="*/ 0 60000 65536"/>
              <a:gd name="T12" fmla="*/ 0 60000 65536"/>
              <a:gd name="T13" fmla="*/ 0 60000 65536"/>
              <a:gd name="T14" fmla="*/ 0 60000 65536"/>
              <a:gd name="T15" fmla="*/ 0 w 618"/>
              <a:gd name="T16" fmla="*/ 0 h 618"/>
              <a:gd name="T17" fmla="*/ 618 w 618"/>
              <a:gd name="T18" fmla="*/ 618 h 618"/>
            </a:gdLst>
            <a:ahLst/>
            <a:cxnLst>
              <a:cxn ang="T10">
                <a:pos x="T0" y="T1"/>
              </a:cxn>
              <a:cxn ang="T11">
                <a:pos x="T2" y="T3"/>
              </a:cxn>
              <a:cxn ang="T12">
                <a:pos x="T4" y="T5"/>
              </a:cxn>
              <a:cxn ang="T13">
                <a:pos x="T6" y="T7"/>
              </a:cxn>
              <a:cxn ang="T14">
                <a:pos x="T8" y="T9"/>
              </a:cxn>
            </a:cxnLst>
            <a:rect l="T15" t="T16" r="T17" b="T18"/>
            <a:pathLst>
              <a:path w="618" h="618">
                <a:moveTo>
                  <a:pt x="618" y="0"/>
                </a:moveTo>
                <a:lnTo>
                  <a:pt x="417" y="100"/>
                </a:lnTo>
                <a:lnTo>
                  <a:pt x="256" y="293"/>
                </a:lnTo>
                <a:lnTo>
                  <a:pt x="125" y="493"/>
                </a:lnTo>
                <a:lnTo>
                  <a:pt x="0" y="618"/>
                </a:lnTo>
              </a:path>
            </a:pathLst>
          </a:custGeom>
          <a:noFill/>
          <a:ln w="9525">
            <a:solidFill>
              <a:srgbClr val="0000FF"/>
            </a:solidFill>
            <a:round/>
            <a:headEnd type="none" w="med" len="med"/>
            <a:tailEnd type="triangle" w="med" len="me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17469" name="Freeform 25"/>
          <p:cNvSpPr>
            <a:spLocks/>
          </p:cNvSpPr>
          <p:nvPr/>
        </p:nvSpPr>
        <p:spPr bwMode="auto">
          <a:xfrm>
            <a:off x="3908426" y="2154241"/>
            <a:ext cx="285751" cy="428625"/>
          </a:xfrm>
          <a:custGeom>
            <a:avLst/>
            <a:gdLst>
              <a:gd name="T0" fmla="*/ 285750 w 618"/>
              <a:gd name="T1" fmla="*/ 0 h 618"/>
              <a:gd name="T2" fmla="*/ 192812 w 618"/>
              <a:gd name="T3" fmla="*/ 69357 h 618"/>
              <a:gd name="T4" fmla="*/ 118369 w 618"/>
              <a:gd name="T5" fmla="*/ 203215 h 618"/>
              <a:gd name="T6" fmla="*/ 57797 w 618"/>
              <a:gd name="T7" fmla="*/ 341929 h 618"/>
              <a:gd name="T8" fmla="*/ 0 w 618"/>
              <a:gd name="T9" fmla="*/ 428625 h 618"/>
              <a:gd name="T10" fmla="*/ 0 60000 65536"/>
              <a:gd name="T11" fmla="*/ 0 60000 65536"/>
              <a:gd name="T12" fmla="*/ 0 60000 65536"/>
              <a:gd name="T13" fmla="*/ 0 60000 65536"/>
              <a:gd name="T14" fmla="*/ 0 60000 65536"/>
              <a:gd name="T15" fmla="*/ 0 w 618"/>
              <a:gd name="T16" fmla="*/ 0 h 618"/>
              <a:gd name="T17" fmla="*/ 618 w 618"/>
              <a:gd name="T18" fmla="*/ 618 h 618"/>
            </a:gdLst>
            <a:ahLst/>
            <a:cxnLst>
              <a:cxn ang="T10">
                <a:pos x="T0" y="T1"/>
              </a:cxn>
              <a:cxn ang="T11">
                <a:pos x="T2" y="T3"/>
              </a:cxn>
              <a:cxn ang="T12">
                <a:pos x="T4" y="T5"/>
              </a:cxn>
              <a:cxn ang="T13">
                <a:pos x="T6" y="T7"/>
              </a:cxn>
              <a:cxn ang="T14">
                <a:pos x="T8" y="T9"/>
              </a:cxn>
            </a:cxnLst>
            <a:rect l="T15" t="T16" r="T17" b="T18"/>
            <a:pathLst>
              <a:path w="618" h="618">
                <a:moveTo>
                  <a:pt x="618" y="0"/>
                </a:moveTo>
                <a:lnTo>
                  <a:pt x="417" y="100"/>
                </a:lnTo>
                <a:lnTo>
                  <a:pt x="256" y="293"/>
                </a:lnTo>
                <a:lnTo>
                  <a:pt x="125" y="493"/>
                </a:lnTo>
                <a:lnTo>
                  <a:pt x="0" y="618"/>
                </a:lnTo>
              </a:path>
            </a:pathLst>
          </a:custGeom>
          <a:noFill/>
          <a:ln w="9525">
            <a:solidFill>
              <a:srgbClr val="0000FF"/>
            </a:solidFill>
            <a:round/>
            <a:headEnd type="none" w="med" len="med"/>
            <a:tailEnd type="triangle" w="med" len="me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17470" name="Freeform 26"/>
          <p:cNvSpPr>
            <a:spLocks/>
          </p:cNvSpPr>
          <p:nvPr/>
        </p:nvSpPr>
        <p:spPr bwMode="auto">
          <a:xfrm>
            <a:off x="4279900" y="1687515"/>
            <a:ext cx="533400" cy="676275"/>
          </a:xfrm>
          <a:custGeom>
            <a:avLst/>
            <a:gdLst>
              <a:gd name="T0" fmla="*/ 533400 w 618"/>
              <a:gd name="T1" fmla="*/ 0 h 618"/>
              <a:gd name="T2" fmla="*/ 359915 w 618"/>
              <a:gd name="T3" fmla="*/ 109430 h 618"/>
              <a:gd name="T4" fmla="*/ 220955 w 618"/>
              <a:gd name="T5" fmla="*/ 320629 h 618"/>
              <a:gd name="T6" fmla="*/ 107888 w 618"/>
              <a:gd name="T7" fmla="*/ 539488 h 618"/>
              <a:gd name="T8" fmla="*/ 0 w 618"/>
              <a:gd name="T9" fmla="*/ 676275 h 618"/>
              <a:gd name="T10" fmla="*/ 0 60000 65536"/>
              <a:gd name="T11" fmla="*/ 0 60000 65536"/>
              <a:gd name="T12" fmla="*/ 0 60000 65536"/>
              <a:gd name="T13" fmla="*/ 0 60000 65536"/>
              <a:gd name="T14" fmla="*/ 0 60000 65536"/>
              <a:gd name="T15" fmla="*/ 0 w 618"/>
              <a:gd name="T16" fmla="*/ 0 h 618"/>
              <a:gd name="T17" fmla="*/ 618 w 618"/>
              <a:gd name="T18" fmla="*/ 618 h 618"/>
            </a:gdLst>
            <a:ahLst/>
            <a:cxnLst>
              <a:cxn ang="T10">
                <a:pos x="T0" y="T1"/>
              </a:cxn>
              <a:cxn ang="T11">
                <a:pos x="T2" y="T3"/>
              </a:cxn>
              <a:cxn ang="T12">
                <a:pos x="T4" y="T5"/>
              </a:cxn>
              <a:cxn ang="T13">
                <a:pos x="T6" y="T7"/>
              </a:cxn>
              <a:cxn ang="T14">
                <a:pos x="T8" y="T9"/>
              </a:cxn>
            </a:cxnLst>
            <a:rect l="T15" t="T16" r="T17" b="T18"/>
            <a:pathLst>
              <a:path w="618" h="618">
                <a:moveTo>
                  <a:pt x="618" y="0"/>
                </a:moveTo>
                <a:lnTo>
                  <a:pt x="417" y="100"/>
                </a:lnTo>
                <a:lnTo>
                  <a:pt x="256" y="293"/>
                </a:lnTo>
                <a:lnTo>
                  <a:pt x="125" y="493"/>
                </a:lnTo>
                <a:lnTo>
                  <a:pt x="0" y="618"/>
                </a:lnTo>
              </a:path>
            </a:pathLst>
          </a:custGeom>
          <a:noFill/>
          <a:ln w="9525">
            <a:solidFill>
              <a:srgbClr val="0000FF"/>
            </a:solidFill>
            <a:round/>
            <a:headEnd type="none" w="med" len="med"/>
            <a:tailEnd type="triangle" w="med" len="me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17471" name="Freeform 27"/>
          <p:cNvSpPr>
            <a:spLocks/>
          </p:cNvSpPr>
          <p:nvPr/>
        </p:nvSpPr>
        <p:spPr bwMode="auto">
          <a:xfrm>
            <a:off x="4994275" y="2325689"/>
            <a:ext cx="495300" cy="576263"/>
          </a:xfrm>
          <a:custGeom>
            <a:avLst/>
            <a:gdLst>
              <a:gd name="T0" fmla="*/ 495300 w 618"/>
              <a:gd name="T1" fmla="*/ 0 h 618"/>
              <a:gd name="T2" fmla="*/ 334207 w 618"/>
              <a:gd name="T3" fmla="*/ 93246 h 618"/>
              <a:gd name="T4" fmla="*/ 205173 w 618"/>
              <a:gd name="T5" fmla="*/ 273212 h 618"/>
              <a:gd name="T6" fmla="*/ 100182 w 618"/>
              <a:gd name="T7" fmla="*/ 459704 h 618"/>
              <a:gd name="T8" fmla="*/ 0 w 618"/>
              <a:gd name="T9" fmla="*/ 576262 h 618"/>
              <a:gd name="T10" fmla="*/ 0 60000 65536"/>
              <a:gd name="T11" fmla="*/ 0 60000 65536"/>
              <a:gd name="T12" fmla="*/ 0 60000 65536"/>
              <a:gd name="T13" fmla="*/ 0 60000 65536"/>
              <a:gd name="T14" fmla="*/ 0 60000 65536"/>
              <a:gd name="T15" fmla="*/ 0 w 618"/>
              <a:gd name="T16" fmla="*/ 0 h 618"/>
              <a:gd name="T17" fmla="*/ 618 w 618"/>
              <a:gd name="T18" fmla="*/ 618 h 618"/>
            </a:gdLst>
            <a:ahLst/>
            <a:cxnLst>
              <a:cxn ang="T10">
                <a:pos x="T0" y="T1"/>
              </a:cxn>
              <a:cxn ang="T11">
                <a:pos x="T2" y="T3"/>
              </a:cxn>
              <a:cxn ang="T12">
                <a:pos x="T4" y="T5"/>
              </a:cxn>
              <a:cxn ang="T13">
                <a:pos x="T6" y="T7"/>
              </a:cxn>
              <a:cxn ang="T14">
                <a:pos x="T8" y="T9"/>
              </a:cxn>
            </a:cxnLst>
            <a:rect l="T15" t="T16" r="T17" b="T18"/>
            <a:pathLst>
              <a:path w="618" h="618">
                <a:moveTo>
                  <a:pt x="618" y="0"/>
                </a:moveTo>
                <a:lnTo>
                  <a:pt x="417" y="100"/>
                </a:lnTo>
                <a:lnTo>
                  <a:pt x="256" y="293"/>
                </a:lnTo>
                <a:lnTo>
                  <a:pt x="125" y="493"/>
                </a:lnTo>
                <a:lnTo>
                  <a:pt x="0" y="618"/>
                </a:lnTo>
              </a:path>
            </a:pathLst>
          </a:custGeom>
          <a:noFill/>
          <a:ln w="9525">
            <a:solidFill>
              <a:srgbClr val="0000FF"/>
            </a:solidFill>
            <a:round/>
            <a:headEnd type="none" w="med" len="med"/>
            <a:tailEnd type="triangle" w="med" len="me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17472" name="Freeform 28"/>
          <p:cNvSpPr>
            <a:spLocks/>
          </p:cNvSpPr>
          <p:nvPr/>
        </p:nvSpPr>
        <p:spPr bwMode="auto">
          <a:xfrm>
            <a:off x="3336927" y="1763714"/>
            <a:ext cx="409575" cy="571500"/>
          </a:xfrm>
          <a:custGeom>
            <a:avLst/>
            <a:gdLst>
              <a:gd name="T0" fmla="*/ 409575 w 618"/>
              <a:gd name="T1" fmla="*/ 0 h 618"/>
              <a:gd name="T2" fmla="*/ 276364 w 618"/>
              <a:gd name="T3" fmla="*/ 92476 h 618"/>
              <a:gd name="T4" fmla="*/ 169662 w 618"/>
              <a:gd name="T5" fmla="*/ 270954 h 618"/>
              <a:gd name="T6" fmla="*/ 82843 w 618"/>
              <a:gd name="T7" fmla="*/ 455905 h 618"/>
              <a:gd name="T8" fmla="*/ 0 w 618"/>
              <a:gd name="T9" fmla="*/ 571500 h 618"/>
              <a:gd name="T10" fmla="*/ 0 60000 65536"/>
              <a:gd name="T11" fmla="*/ 0 60000 65536"/>
              <a:gd name="T12" fmla="*/ 0 60000 65536"/>
              <a:gd name="T13" fmla="*/ 0 60000 65536"/>
              <a:gd name="T14" fmla="*/ 0 60000 65536"/>
              <a:gd name="T15" fmla="*/ 0 w 618"/>
              <a:gd name="T16" fmla="*/ 0 h 618"/>
              <a:gd name="T17" fmla="*/ 618 w 618"/>
              <a:gd name="T18" fmla="*/ 618 h 618"/>
            </a:gdLst>
            <a:ahLst/>
            <a:cxnLst>
              <a:cxn ang="T10">
                <a:pos x="T0" y="T1"/>
              </a:cxn>
              <a:cxn ang="T11">
                <a:pos x="T2" y="T3"/>
              </a:cxn>
              <a:cxn ang="T12">
                <a:pos x="T4" y="T5"/>
              </a:cxn>
              <a:cxn ang="T13">
                <a:pos x="T6" y="T7"/>
              </a:cxn>
              <a:cxn ang="T14">
                <a:pos x="T8" y="T9"/>
              </a:cxn>
            </a:cxnLst>
            <a:rect l="T15" t="T16" r="T17" b="T18"/>
            <a:pathLst>
              <a:path w="618" h="618">
                <a:moveTo>
                  <a:pt x="618" y="0"/>
                </a:moveTo>
                <a:lnTo>
                  <a:pt x="417" y="100"/>
                </a:lnTo>
                <a:lnTo>
                  <a:pt x="256" y="293"/>
                </a:lnTo>
                <a:lnTo>
                  <a:pt x="125" y="493"/>
                </a:lnTo>
                <a:lnTo>
                  <a:pt x="0" y="618"/>
                </a:lnTo>
              </a:path>
            </a:pathLst>
          </a:custGeom>
          <a:noFill/>
          <a:ln w="9525">
            <a:solidFill>
              <a:srgbClr val="0000FF"/>
            </a:solidFill>
            <a:round/>
            <a:headEnd type="none" w="med" len="med"/>
            <a:tailEnd type="triangle" w="med" len="me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17473" name="Freeform 27"/>
          <p:cNvSpPr>
            <a:spLocks/>
          </p:cNvSpPr>
          <p:nvPr/>
        </p:nvSpPr>
        <p:spPr bwMode="auto">
          <a:xfrm>
            <a:off x="5727701" y="2554289"/>
            <a:ext cx="495300" cy="576263"/>
          </a:xfrm>
          <a:custGeom>
            <a:avLst/>
            <a:gdLst>
              <a:gd name="T0" fmla="*/ 495300 w 618"/>
              <a:gd name="T1" fmla="*/ 0 h 618"/>
              <a:gd name="T2" fmla="*/ 334207 w 618"/>
              <a:gd name="T3" fmla="*/ 93246 h 618"/>
              <a:gd name="T4" fmla="*/ 205173 w 618"/>
              <a:gd name="T5" fmla="*/ 273212 h 618"/>
              <a:gd name="T6" fmla="*/ 100182 w 618"/>
              <a:gd name="T7" fmla="*/ 459704 h 618"/>
              <a:gd name="T8" fmla="*/ 0 w 618"/>
              <a:gd name="T9" fmla="*/ 576262 h 618"/>
              <a:gd name="T10" fmla="*/ 0 60000 65536"/>
              <a:gd name="T11" fmla="*/ 0 60000 65536"/>
              <a:gd name="T12" fmla="*/ 0 60000 65536"/>
              <a:gd name="T13" fmla="*/ 0 60000 65536"/>
              <a:gd name="T14" fmla="*/ 0 60000 65536"/>
              <a:gd name="T15" fmla="*/ 0 w 618"/>
              <a:gd name="T16" fmla="*/ 0 h 618"/>
              <a:gd name="T17" fmla="*/ 618 w 618"/>
              <a:gd name="T18" fmla="*/ 618 h 618"/>
            </a:gdLst>
            <a:ahLst/>
            <a:cxnLst>
              <a:cxn ang="T10">
                <a:pos x="T0" y="T1"/>
              </a:cxn>
              <a:cxn ang="T11">
                <a:pos x="T2" y="T3"/>
              </a:cxn>
              <a:cxn ang="T12">
                <a:pos x="T4" y="T5"/>
              </a:cxn>
              <a:cxn ang="T13">
                <a:pos x="T6" y="T7"/>
              </a:cxn>
              <a:cxn ang="T14">
                <a:pos x="T8" y="T9"/>
              </a:cxn>
            </a:cxnLst>
            <a:rect l="T15" t="T16" r="T17" b="T18"/>
            <a:pathLst>
              <a:path w="618" h="618">
                <a:moveTo>
                  <a:pt x="618" y="0"/>
                </a:moveTo>
                <a:lnTo>
                  <a:pt x="417" y="100"/>
                </a:lnTo>
                <a:lnTo>
                  <a:pt x="256" y="293"/>
                </a:lnTo>
                <a:lnTo>
                  <a:pt x="125" y="493"/>
                </a:lnTo>
                <a:lnTo>
                  <a:pt x="0" y="618"/>
                </a:lnTo>
              </a:path>
            </a:pathLst>
          </a:custGeom>
          <a:noFill/>
          <a:ln w="9525">
            <a:solidFill>
              <a:srgbClr val="0000FF"/>
            </a:solidFill>
            <a:round/>
            <a:headEnd type="none" w="med" len="med"/>
            <a:tailEnd type="triangle" w="med" len="me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17492" name="Freeform 42"/>
          <p:cNvSpPr>
            <a:spLocks/>
          </p:cNvSpPr>
          <p:nvPr/>
        </p:nvSpPr>
        <p:spPr bwMode="auto">
          <a:xfrm>
            <a:off x="3898902" y="3011488"/>
            <a:ext cx="485775" cy="228600"/>
          </a:xfrm>
          <a:custGeom>
            <a:avLst/>
            <a:gdLst>
              <a:gd name="T0" fmla="*/ 0 w 267"/>
              <a:gd name="T1" fmla="*/ 0 h 100"/>
              <a:gd name="T2" fmla="*/ 485775 w 267"/>
              <a:gd name="T3" fmla="*/ 228600 h 100"/>
              <a:gd name="T4" fmla="*/ 0 60000 65536"/>
              <a:gd name="T5" fmla="*/ 0 60000 65536"/>
              <a:gd name="T6" fmla="*/ 0 w 267"/>
              <a:gd name="T7" fmla="*/ 0 h 100"/>
              <a:gd name="T8" fmla="*/ 267 w 267"/>
              <a:gd name="T9" fmla="*/ 100 h 100"/>
            </a:gdLst>
            <a:ahLst/>
            <a:cxnLst>
              <a:cxn ang="T4">
                <a:pos x="T0" y="T1"/>
              </a:cxn>
              <a:cxn ang="T5">
                <a:pos x="T2" y="T3"/>
              </a:cxn>
            </a:cxnLst>
            <a:rect l="T6" t="T7" r="T8" b="T9"/>
            <a:pathLst>
              <a:path w="267" h="100">
                <a:moveTo>
                  <a:pt x="0" y="0"/>
                </a:moveTo>
                <a:lnTo>
                  <a:pt x="267" y="100"/>
                </a:lnTo>
              </a:path>
            </a:pathLst>
          </a:custGeom>
          <a:noFill/>
          <a:ln w="28575" cmpd="sng">
            <a:solidFill>
              <a:srgbClr val="0000FF"/>
            </a:solidFill>
            <a:round/>
            <a:headEnd type="none" w="med" len="med"/>
            <a:tailEnd type="triangle" w="med" len="me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17493" name="Freeform 42"/>
          <p:cNvSpPr>
            <a:spLocks/>
          </p:cNvSpPr>
          <p:nvPr/>
        </p:nvSpPr>
        <p:spPr bwMode="auto">
          <a:xfrm>
            <a:off x="4832353" y="3392488"/>
            <a:ext cx="485775" cy="228600"/>
          </a:xfrm>
          <a:custGeom>
            <a:avLst/>
            <a:gdLst>
              <a:gd name="T0" fmla="*/ 0 w 267"/>
              <a:gd name="T1" fmla="*/ 0 h 100"/>
              <a:gd name="T2" fmla="*/ 485775 w 267"/>
              <a:gd name="T3" fmla="*/ 228600 h 100"/>
              <a:gd name="T4" fmla="*/ 0 60000 65536"/>
              <a:gd name="T5" fmla="*/ 0 60000 65536"/>
              <a:gd name="T6" fmla="*/ 0 w 267"/>
              <a:gd name="T7" fmla="*/ 0 h 100"/>
              <a:gd name="T8" fmla="*/ 267 w 267"/>
              <a:gd name="T9" fmla="*/ 100 h 100"/>
            </a:gdLst>
            <a:ahLst/>
            <a:cxnLst>
              <a:cxn ang="T4">
                <a:pos x="T0" y="T1"/>
              </a:cxn>
              <a:cxn ang="T5">
                <a:pos x="T2" y="T3"/>
              </a:cxn>
            </a:cxnLst>
            <a:rect l="T6" t="T7" r="T8" b="T9"/>
            <a:pathLst>
              <a:path w="267" h="100">
                <a:moveTo>
                  <a:pt x="0" y="0"/>
                </a:moveTo>
                <a:lnTo>
                  <a:pt x="267" y="100"/>
                </a:lnTo>
              </a:path>
            </a:pathLst>
          </a:custGeom>
          <a:noFill/>
          <a:ln w="28575" cmpd="sng">
            <a:solidFill>
              <a:srgbClr val="0000FF"/>
            </a:solidFill>
            <a:round/>
            <a:headEnd type="none" w="med" len="med"/>
            <a:tailEnd type="triangle" w="med" len="me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17494" name="Freeform 42"/>
          <p:cNvSpPr>
            <a:spLocks/>
          </p:cNvSpPr>
          <p:nvPr/>
        </p:nvSpPr>
        <p:spPr bwMode="auto">
          <a:xfrm>
            <a:off x="5946778" y="3859213"/>
            <a:ext cx="485775" cy="228600"/>
          </a:xfrm>
          <a:custGeom>
            <a:avLst/>
            <a:gdLst>
              <a:gd name="T0" fmla="*/ 0 w 267"/>
              <a:gd name="T1" fmla="*/ 0 h 100"/>
              <a:gd name="T2" fmla="*/ 485775 w 267"/>
              <a:gd name="T3" fmla="*/ 228600 h 100"/>
              <a:gd name="T4" fmla="*/ 0 60000 65536"/>
              <a:gd name="T5" fmla="*/ 0 60000 65536"/>
              <a:gd name="T6" fmla="*/ 0 w 267"/>
              <a:gd name="T7" fmla="*/ 0 h 100"/>
              <a:gd name="T8" fmla="*/ 267 w 267"/>
              <a:gd name="T9" fmla="*/ 100 h 100"/>
            </a:gdLst>
            <a:ahLst/>
            <a:cxnLst>
              <a:cxn ang="T4">
                <a:pos x="T0" y="T1"/>
              </a:cxn>
              <a:cxn ang="T5">
                <a:pos x="T2" y="T3"/>
              </a:cxn>
            </a:cxnLst>
            <a:rect l="T6" t="T7" r="T8" b="T9"/>
            <a:pathLst>
              <a:path w="267" h="100">
                <a:moveTo>
                  <a:pt x="0" y="0"/>
                </a:moveTo>
                <a:lnTo>
                  <a:pt x="267" y="100"/>
                </a:lnTo>
              </a:path>
            </a:pathLst>
          </a:custGeom>
          <a:noFill/>
          <a:ln w="28575" cmpd="sng">
            <a:solidFill>
              <a:srgbClr val="0000FF"/>
            </a:solidFill>
            <a:round/>
            <a:headEnd type="none" w="med" len="med"/>
            <a:tailEnd type="triangle" w="med" len="me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17495" name="Freeform 42"/>
          <p:cNvSpPr>
            <a:spLocks/>
          </p:cNvSpPr>
          <p:nvPr/>
        </p:nvSpPr>
        <p:spPr bwMode="auto">
          <a:xfrm>
            <a:off x="6985002" y="4325939"/>
            <a:ext cx="485775" cy="228600"/>
          </a:xfrm>
          <a:custGeom>
            <a:avLst/>
            <a:gdLst>
              <a:gd name="T0" fmla="*/ 0 w 267"/>
              <a:gd name="T1" fmla="*/ 0 h 100"/>
              <a:gd name="T2" fmla="*/ 485775 w 267"/>
              <a:gd name="T3" fmla="*/ 228600 h 100"/>
              <a:gd name="T4" fmla="*/ 0 60000 65536"/>
              <a:gd name="T5" fmla="*/ 0 60000 65536"/>
              <a:gd name="T6" fmla="*/ 0 w 267"/>
              <a:gd name="T7" fmla="*/ 0 h 100"/>
              <a:gd name="T8" fmla="*/ 267 w 267"/>
              <a:gd name="T9" fmla="*/ 100 h 100"/>
            </a:gdLst>
            <a:ahLst/>
            <a:cxnLst>
              <a:cxn ang="T4">
                <a:pos x="T0" y="T1"/>
              </a:cxn>
              <a:cxn ang="T5">
                <a:pos x="T2" y="T3"/>
              </a:cxn>
            </a:cxnLst>
            <a:rect l="T6" t="T7" r="T8" b="T9"/>
            <a:pathLst>
              <a:path w="267" h="100">
                <a:moveTo>
                  <a:pt x="0" y="0"/>
                </a:moveTo>
                <a:lnTo>
                  <a:pt x="267" y="100"/>
                </a:lnTo>
              </a:path>
            </a:pathLst>
          </a:custGeom>
          <a:noFill/>
          <a:ln w="28575" cmpd="sng">
            <a:solidFill>
              <a:srgbClr val="0000FF"/>
            </a:solidFill>
            <a:round/>
            <a:headEnd type="none" w="med" len="med"/>
            <a:tailEnd type="triangle" w="med" len="me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17496" name="Freeform 42"/>
          <p:cNvSpPr>
            <a:spLocks/>
          </p:cNvSpPr>
          <p:nvPr/>
        </p:nvSpPr>
        <p:spPr bwMode="auto">
          <a:xfrm>
            <a:off x="8185153" y="4849813"/>
            <a:ext cx="485775" cy="228600"/>
          </a:xfrm>
          <a:custGeom>
            <a:avLst/>
            <a:gdLst>
              <a:gd name="T0" fmla="*/ 0 w 267"/>
              <a:gd name="T1" fmla="*/ 0 h 100"/>
              <a:gd name="T2" fmla="*/ 485775 w 267"/>
              <a:gd name="T3" fmla="*/ 228600 h 100"/>
              <a:gd name="T4" fmla="*/ 0 60000 65536"/>
              <a:gd name="T5" fmla="*/ 0 60000 65536"/>
              <a:gd name="T6" fmla="*/ 0 w 267"/>
              <a:gd name="T7" fmla="*/ 0 h 100"/>
              <a:gd name="T8" fmla="*/ 267 w 267"/>
              <a:gd name="T9" fmla="*/ 100 h 100"/>
            </a:gdLst>
            <a:ahLst/>
            <a:cxnLst>
              <a:cxn ang="T4">
                <a:pos x="T0" y="T1"/>
              </a:cxn>
              <a:cxn ang="T5">
                <a:pos x="T2" y="T3"/>
              </a:cxn>
            </a:cxnLst>
            <a:rect l="T6" t="T7" r="T8" b="T9"/>
            <a:pathLst>
              <a:path w="267" h="100">
                <a:moveTo>
                  <a:pt x="0" y="0"/>
                </a:moveTo>
                <a:lnTo>
                  <a:pt x="267" y="100"/>
                </a:lnTo>
              </a:path>
            </a:pathLst>
          </a:custGeom>
          <a:noFill/>
          <a:ln w="28575" cmpd="sng">
            <a:solidFill>
              <a:srgbClr val="0000FF"/>
            </a:solidFill>
            <a:round/>
            <a:headEnd type="none" w="med" len="med"/>
            <a:tailEnd type="triangle" w="med" len="me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17497" name="Freeform 39"/>
          <p:cNvSpPr>
            <a:spLocks/>
          </p:cNvSpPr>
          <p:nvPr/>
        </p:nvSpPr>
        <p:spPr bwMode="auto">
          <a:xfrm>
            <a:off x="4708528" y="4745039"/>
            <a:ext cx="352425" cy="381000"/>
          </a:xfrm>
          <a:custGeom>
            <a:avLst/>
            <a:gdLst>
              <a:gd name="T0" fmla="*/ 352425 w 336"/>
              <a:gd name="T1" fmla="*/ 0 h 426"/>
              <a:gd name="T2" fmla="*/ 265368 w 336"/>
              <a:gd name="T3" fmla="*/ 145782 h 426"/>
              <a:gd name="T4" fmla="*/ 133208 w 336"/>
              <a:gd name="T5" fmla="*/ 302296 h 426"/>
              <a:gd name="T6" fmla="*/ 0 w 336"/>
              <a:gd name="T7" fmla="*/ 381000 h 426"/>
              <a:gd name="T8" fmla="*/ 0 60000 65536"/>
              <a:gd name="T9" fmla="*/ 0 60000 65536"/>
              <a:gd name="T10" fmla="*/ 0 60000 65536"/>
              <a:gd name="T11" fmla="*/ 0 60000 65536"/>
              <a:gd name="T12" fmla="*/ 0 w 336"/>
              <a:gd name="T13" fmla="*/ 0 h 426"/>
              <a:gd name="T14" fmla="*/ 336 w 336"/>
              <a:gd name="T15" fmla="*/ 426 h 426"/>
            </a:gdLst>
            <a:ahLst/>
            <a:cxnLst>
              <a:cxn ang="T8">
                <a:pos x="T0" y="T1"/>
              </a:cxn>
              <a:cxn ang="T9">
                <a:pos x="T2" y="T3"/>
              </a:cxn>
              <a:cxn ang="T10">
                <a:pos x="T4" y="T5"/>
              </a:cxn>
              <a:cxn ang="T11">
                <a:pos x="T6" y="T7"/>
              </a:cxn>
            </a:cxnLst>
            <a:rect l="T12" t="T13" r="T14" b="T15"/>
            <a:pathLst>
              <a:path w="336" h="426">
                <a:moveTo>
                  <a:pt x="336" y="0"/>
                </a:moveTo>
                <a:lnTo>
                  <a:pt x="253" y="163"/>
                </a:lnTo>
                <a:lnTo>
                  <a:pt x="127" y="338"/>
                </a:lnTo>
                <a:lnTo>
                  <a:pt x="0" y="426"/>
                </a:lnTo>
              </a:path>
            </a:pathLst>
          </a:custGeom>
          <a:noFill/>
          <a:ln w="9525">
            <a:solidFill>
              <a:srgbClr val="0000FF"/>
            </a:solidFill>
            <a:round/>
            <a:headEnd type="none" w="med" len="med"/>
            <a:tailEnd type="triangle" w="med" len="me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17498" name="Freeform 39"/>
          <p:cNvSpPr>
            <a:spLocks/>
          </p:cNvSpPr>
          <p:nvPr/>
        </p:nvSpPr>
        <p:spPr bwMode="auto">
          <a:xfrm>
            <a:off x="4270377" y="3963988"/>
            <a:ext cx="352425" cy="381000"/>
          </a:xfrm>
          <a:custGeom>
            <a:avLst/>
            <a:gdLst>
              <a:gd name="T0" fmla="*/ 352425 w 336"/>
              <a:gd name="T1" fmla="*/ 0 h 426"/>
              <a:gd name="T2" fmla="*/ 265368 w 336"/>
              <a:gd name="T3" fmla="*/ 145782 h 426"/>
              <a:gd name="T4" fmla="*/ 133208 w 336"/>
              <a:gd name="T5" fmla="*/ 302296 h 426"/>
              <a:gd name="T6" fmla="*/ 0 w 336"/>
              <a:gd name="T7" fmla="*/ 381000 h 426"/>
              <a:gd name="T8" fmla="*/ 0 60000 65536"/>
              <a:gd name="T9" fmla="*/ 0 60000 65536"/>
              <a:gd name="T10" fmla="*/ 0 60000 65536"/>
              <a:gd name="T11" fmla="*/ 0 60000 65536"/>
              <a:gd name="T12" fmla="*/ 0 w 336"/>
              <a:gd name="T13" fmla="*/ 0 h 426"/>
              <a:gd name="T14" fmla="*/ 336 w 336"/>
              <a:gd name="T15" fmla="*/ 426 h 426"/>
            </a:gdLst>
            <a:ahLst/>
            <a:cxnLst>
              <a:cxn ang="T8">
                <a:pos x="T0" y="T1"/>
              </a:cxn>
              <a:cxn ang="T9">
                <a:pos x="T2" y="T3"/>
              </a:cxn>
              <a:cxn ang="T10">
                <a:pos x="T4" y="T5"/>
              </a:cxn>
              <a:cxn ang="T11">
                <a:pos x="T6" y="T7"/>
              </a:cxn>
            </a:cxnLst>
            <a:rect l="T12" t="T13" r="T14" b="T15"/>
            <a:pathLst>
              <a:path w="336" h="426">
                <a:moveTo>
                  <a:pt x="336" y="0"/>
                </a:moveTo>
                <a:lnTo>
                  <a:pt x="253" y="163"/>
                </a:lnTo>
                <a:lnTo>
                  <a:pt x="127" y="338"/>
                </a:lnTo>
                <a:lnTo>
                  <a:pt x="0" y="426"/>
                </a:lnTo>
              </a:path>
            </a:pathLst>
          </a:custGeom>
          <a:noFill/>
          <a:ln w="9525">
            <a:solidFill>
              <a:srgbClr val="0000FF"/>
            </a:solidFill>
            <a:round/>
            <a:headEnd type="none" w="med" len="med"/>
            <a:tailEnd type="triangle" w="med" len="me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17499" name="Freeform 39"/>
          <p:cNvSpPr>
            <a:spLocks/>
          </p:cNvSpPr>
          <p:nvPr/>
        </p:nvSpPr>
        <p:spPr bwMode="auto">
          <a:xfrm>
            <a:off x="2784477" y="3249613"/>
            <a:ext cx="352425" cy="381000"/>
          </a:xfrm>
          <a:custGeom>
            <a:avLst/>
            <a:gdLst>
              <a:gd name="T0" fmla="*/ 352425 w 336"/>
              <a:gd name="T1" fmla="*/ 0 h 426"/>
              <a:gd name="T2" fmla="*/ 265368 w 336"/>
              <a:gd name="T3" fmla="*/ 145782 h 426"/>
              <a:gd name="T4" fmla="*/ 133208 w 336"/>
              <a:gd name="T5" fmla="*/ 302296 h 426"/>
              <a:gd name="T6" fmla="*/ 0 w 336"/>
              <a:gd name="T7" fmla="*/ 381000 h 426"/>
              <a:gd name="T8" fmla="*/ 0 60000 65536"/>
              <a:gd name="T9" fmla="*/ 0 60000 65536"/>
              <a:gd name="T10" fmla="*/ 0 60000 65536"/>
              <a:gd name="T11" fmla="*/ 0 60000 65536"/>
              <a:gd name="T12" fmla="*/ 0 w 336"/>
              <a:gd name="T13" fmla="*/ 0 h 426"/>
              <a:gd name="T14" fmla="*/ 336 w 336"/>
              <a:gd name="T15" fmla="*/ 426 h 426"/>
            </a:gdLst>
            <a:ahLst/>
            <a:cxnLst>
              <a:cxn ang="T8">
                <a:pos x="T0" y="T1"/>
              </a:cxn>
              <a:cxn ang="T9">
                <a:pos x="T2" y="T3"/>
              </a:cxn>
              <a:cxn ang="T10">
                <a:pos x="T4" y="T5"/>
              </a:cxn>
              <a:cxn ang="T11">
                <a:pos x="T6" y="T7"/>
              </a:cxn>
            </a:cxnLst>
            <a:rect l="T12" t="T13" r="T14" b="T15"/>
            <a:pathLst>
              <a:path w="336" h="426">
                <a:moveTo>
                  <a:pt x="336" y="0"/>
                </a:moveTo>
                <a:lnTo>
                  <a:pt x="253" y="163"/>
                </a:lnTo>
                <a:lnTo>
                  <a:pt x="127" y="338"/>
                </a:lnTo>
                <a:lnTo>
                  <a:pt x="0" y="426"/>
                </a:lnTo>
              </a:path>
            </a:pathLst>
          </a:custGeom>
          <a:noFill/>
          <a:ln w="9525">
            <a:solidFill>
              <a:srgbClr val="0000FF"/>
            </a:solidFill>
            <a:round/>
            <a:headEnd type="none" w="med" len="med"/>
            <a:tailEnd type="triangle" w="med" len="me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17500" name="Freeform 39"/>
          <p:cNvSpPr>
            <a:spLocks/>
          </p:cNvSpPr>
          <p:nvPr/>
        </p:nvSpPr>
        <p:spPr bwMode="auto">
          <a:xfrm>
            <a:off x="7623442" y="5707317"/>
            <a:ext cx="352425" cy="381000"/>
          </a:xfrm>
          <a:custGeom>
            <a:avLst/>
            <a:gdLst>
              <a:gd name="T0" fmla="*/ 352425 w 336"/>
              <a:gd name="T1" fmla="*/ 0 h 426"/>
              <a:gd name="T2" fmla="*/ 265368 w 336"/>
              <a:gd name="T3" fmla="*/ 145782 h 426"/>
              <a:gd name="T4" fmla="*/ 133208 w 336"/>
              <a:gd name="T5" fmla="*/ 302296 h 426"/>
              <a:gd name="T6" fmla="*/ 0 w 336"/>
              <a:gd name="T7" fmla="*/ 381000 h 426"/>
              <a:gd name="T8" fmla="*/ 0 60000 65536"/>
              <a:gd name="T9" fmla="*/ 0 60000 65536"/>
              <a:gd name="T10" fmla="*/ 0 60000 65536"/>
              <a:gd name="T11" fmla="*/ 0 60000 65536"/>
              <a:gd name="T12" fmla="*/ 0 w 336"/>
              <a:gd name="T13" fmla="*/ 0 h 426"/>
              <a:gd name="T14" fmla="*/ 336 w 336"/>
              <a:gd name="T15" fmla="*/ 426 h 426"/>
            </a:gdLst>
            <a:ahLst/>
            <a:cxnLst>
              <a:cxn ang="T8">
                <a:pos x="T0" y="T1"/>
              </a:cxn>
              <a:cxn ang="T9">
                <a:pos x="T2" y="T3"/>
              </a:cxn>
              <a:cxn ang="T10">
                <a:pos x="T4" y="T5"/>
              </a:cxn>
              <a:cxn ang="T11">
                <a:pos x="T6" y="T7"/>
              </a:cxn>
            </a:cxnLst>
            <a:rect l="T12" t="T13" r="T14" b="T15"/>
            <a:pathLst>
              <a:path w="336" h="426">
                <a:moveTo>
                  <a:pt x="336" y="0"/>
                </a:moveTo>
                <a:lnTo>
                  <a:pt x="253" y="163"/>
                </a:lnTo>
                <a:lnTo>
                  <a:pt x="127" y="338"/>
                </a:lnTo>
                <a:lnTo>
                  <a:pt x="0" y="426"/>
                </a:lnTo>
              </a:path>
            </a:pathLst>
          </a:custGeom>
          <a:noFill/>
          <a:ln w="9525">
            <a:solidFill>
              <a:srgbClr val="0000FF"/>
            </a:solidFill>
            <a:round/>
            <a:headEnd type="none" w="med" len="med"/>
            <a:tailEnd type="triangle" w="med" len="me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17503" name="Freeform 28"/>
          <p:cNvSpPr>
            <a:spLocks/>
          </p:cNvSpPr>
          <p:nvPr/>
        </p:nvSpPr>
        <p:spPr bwMode="auto">
          <a:xfrm>
            <a:off x="2822578" y="1582739"/>
            <a:ext cx="409575" cy="571500"/>
          </a:xfrm>
          <a:custGeom>
            <a:avLst/>
            <a:gdLst>
              <a:gd name="T0" fmla="*/ 409575 w 618"/>
              <a:gd name="T1" fmla="*/ 0 h 618"/>
              <a:gd name="T2" fmla="*/ 276364 w 618"/>
              <a:gd name="T3" fmla="*/ 92476 h 618"/>
              <a:gd name="T4" fmla="*/ 169662 w 618"/>
              <a:gd name="T5" fmla="*/ 270954 h 618"/>
              <a:gd name="T6" fmla="*/ 82843 w 618"/>
              <a:gd name="T7" fmla="*/ 455905 h 618"/>
              <a:gd name="T8" fmla="*/ 0 w 618"/>
              <a:gd name="T9" fmla="*/ 571500 h 618"/>
              <a:gd name="T10" fmla="*/ 0 60000 65536"/>
              <a:gd name="T11" fmla="*/ 0 60000 65536"/>
              <a:gd name="T12" fmla="*/ 0 60000 65536"/>
              <a:gd name="T13" fmla="*/ 0 60000 65536"/>
              <a:gd name="T14" fmla="*/ 0 60000 65536"/>
              <a:gd name="T15" fmla="*/ 0 w 618"/>
              <a:gd name="T16" fmla="*/ 0 h 618"/>
              <a:gd name="T17" fmla="*/ 618 w 618"/>
              <a:gd name="T18" fmla="*/ 618 h 618"/>
            </a:gdLst>
            <a:ahLst/>
            <a:cxnLst>
              <a:cxn ang="T10">
                <a:pos x="T0" y="T1"/>
              </a:cxn>
              <a:cxn ang="T11">
                <a:pos x="T2" y="T3"/>
              </a:cxn>
              <a:cxn ang="T12">
                <a:pos x="T4" y="T5"/>
              </a:cxn>
              <a:cxn ang="T13">
                <a:pos x="T6" y="T7"/>
              </a:cxn>
              <a:cxn ang="T14">
                <a:pos x="T8" y="T9"/>
              </a:cxn>
            </a:cxnLst>
            <a:rect l="T15" t="T16" r="T17" b="T18"/>
            <a:pathLst>
              <a:path w="618" h="618">
                <a:moveTo>
                  <a:pt x="618" y="0"/>
                </a:moveTo>
                <a:lnTo>
                  <a:pt x="417" y="100"/>
                </a:lnTo>
                <a:lnTo>
                  <a:pt x="256" y="293"/>
                </a:lnTo>
                <a:lnTo>
                  <a:pt x="125" y="493"/>
                </a:lnTo>
                <a:lnTo>
                  <a:pt x="0" y="618"/>
                </a:lnTo>
              </a:path>
            </a:pathLst>
          </a:custGeom>
          <a:noFill/>
          <a:ln w="9525">
            <a:solidFill>
              <a:srgbClr val="0000FF"/>
            </a:solidFill>
            <a:round/>
            <a:headEnd type="none" w="med" len="med"/>
            <a:tailEnd type="triangle" w="med" len="me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17504" name="Freeform 28"/>
          <p:cNvSpPr>
            <a:spLocks/>
          </p:cNvSpPr>
          <p:nvPr/>
        </p:nvSpPr>
        <p:spPr bwMode="auto">
          <a:xfrm>
            <a:off x="2465387" y="2916239"/>
            <a:ext cx="409576" cy="571500"/>
          </a:xfrm>
          <a:custGeom>
            <a:avLst/>
            <a:gdLst>
              <a:gd name="T0" fmla="*/ 409576 w 618"/>
              <a:gd name="T1" fmla="*/ 0 h 618"/>
              <a:gd name="T2" fmla="*/ 276364 w 618"/>
              <a:gd name="T3" fmla="*/ 92476 h 618"/>
              <a:gd name="T4" fmla="*/ 169663 w 618"/>
              <a:gd name="T5" fmla="*/ 270954 h 618"/>
              <a:gd name="T6" fmla="*/ 82843 w 618"/>
              <a:gd name="T7" fmla="*/ 455905 h 618"/>
              <a:gd name="T8" fmla="*/ 0 w 618"/>
              <a:gd name="T9" fmla="*/ 571500 h 618"/>
              <a:gd name="T10" fmla="*/ 0 60000 65536"/>
              <a:gd name="T11" fmla="*/ 0 60000 65536"/>
              <a:gd name="T12" fmla="*/ 0 60000 65536"/>
              <a:gd name="T13" fmla="*/ 0 60000 65536"/>
              <a:gd name="T14" fmla="*/ 0 60000 65536"/>
              <a:gd name="T15" fmla="*/ 0 w 618"/>
              <a:gd name="T16" fmla="*/ 0 h 618"/>
              <a:gd name="T17" fmla="*/ 618 w 618"/>
              <a:gd name="T18" fmla="*/ 618 h 618"/>
            </a:gdLst>
            <a:ahLst/>
            <a:cxnLst>
              <a:cxn ang="T10">
                <a:pos x="T0" y="T1"/>
              </a:cxn>
              <a:cxn ang="T11">
                <a:pos x="T2" y="T3"/>
              </a:cxn>
              <a:cxn ang="T12">
                <a:pos x="T4" y="T5"/>
              </a:cxn>
              <a:cxn ang="T13">
                <a:pos x="T6" y="T7"/>
              </a:cxn>
              <a:cxn ang="T14">
                <a:pos x="T8" y="T9"/>
              </a:cxn>
            </a:cxnLst>
            <a:rect l="T15" t="T16" r="T17" b="T18"/>
            <a:pathLst>
              <a:path w="618" h="618">
                <a:moveTo>
                  <a:pt x="618" y="0"/>
                </a:moveTo>
                <a:lnTo>
                  <a:pt x="417" y="100"/>
                </a:lnTo>
                <a:lnTo>
                  <a:pt x="256" y="293"/>
                </a:lnTo>
                <a:lnTo>
                  <a:pt x="125" y="493"/>
                </a:lnTo>
                <a:lnTo>
                  <a:pt x="0" y="618"/>
                </a:lnTo>
              </a:path>
            </a:pathLst>
          </a:custGeom>
          <a:noFill/>
          <a:ln w="9525">
            <a:solidFill>
              <a:srgbClr val="0000FF"/>
            </a:solidFill>
            <a:round/>
            <a:headEnd type="none" w="med" len="med"/>
            <a:tailEnd type="triangle" w="med" len="me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pic>
        <p:nvPicPr>
          <p:cNvPr id="17505" name="Picture 3"/>
          <p:cNvPicPr>
            <a:picLocks noChangeAspect="1" noChangeArrowheads="1"/>
          </p:cNvPicPr>
          <p:nvPr/>
        </p:nvPicPr>
        <p:blipFill>
          <a:blip r:embed="rId3" cstate="email">
            <a:clrChange>
              <a:clrFrom>
                <a:srgbClr val="000000"/>
              </a:clrFrom>
              <a:clrTo>
                <a:srgbClr val="000000">
                  <a:alpha val="0"/>
                </a:srgbClr>
              </a:clrTo>
            </a:clrChange>
            <a:extLst>
              <a:ext uri="{28A0092B-C50C-407E-A947-70E740481C1C}">
                <a14:useLocalDpi xmlns:a14="http://schemas.microsoft.com/office/drawing/2010/main"/>
              </a:ext>
            </a:extLst>
          </a:blip>
          <a:srcRect/>
          <a:stretch>
            <a:fillRect/>
          </a:stretch>
        </p:blipFill>
        <p:spPr bwMode="auto">
          <a:xfrm rot="1388029" flipH="1">
            <a:off x="1838324" y="1938339"/>
            <a:ext cx="827088" cy="484187"/>
          </a:xfrm>
          <a:prstGeom prst="rect">
            <a:avLst/>
          </a:prstGeom>
          <a:noFill/>
          <a:ln w="9525">
            <a:noFill/>
            <a:miter lim="800000"/>
            <a:headEnd/>
            <a:tailEnd/>
          </a:ln>
        </p:spPr>
      </p:pic>
      <p:cxnSp>
        <p:nvCxnSpPr>
          <p:cNvPr id="17506" name="Straight Connector 232"/>
          <p:cNvCxnSpPr>
            <a:cxnSpLocks noChangeShapeType="1"/>
          </p:cNvCxnSpPr>
          <p:nvPr/>
        </p:nvCxnSpPr>
        <p:spPr bwMode="auto">
          <a:xfrm flipV="1">
            <a:off x="3616961" y="2975294"/>
            <a:ext cx="88900" cy="195263"/>
          </a:xfrm>
          <a:prstGeom prst="line">
            <a:avLst/>
          </a:prstGeom>
          <a:noFill/>
          <a:ln w="171450" algn="ctr">
            <a:solidFill>
              <a:schemeClr val="tx1"/>
            </a:solidFill>
            <a:round/>
            <a:headEnd/>
            <a:tailEnd/>
          </a:ln>
        </p:spPr>
      </p:cxnSp>
      <p:sp>
        <p:nvSpPr>
          <p:cNvPr id="17507" name="Oval 233"/>
          <p:cNvSpPr>
            <a:spLocks noChangeArrowheads="1"/>
          </p:cNvSpPr>
          <p:nvPr/>
        </p:nvSpPr>
        <p:spPr bwMode="auto">
          <a:xfrm>
            <a:off x="3537585" y="3089595"/>
            <a:ext cx="171451" cy="161925"/>
          </a:xfrm>
          <a:prstGeom prst="ellipse">
            <a:avLst/>
          </a:prstGeom>
          <a:solidFill>
            <a:srgbClr val="FFFF00"/>
          </a:solidFill>
          <a:ln w="12700" algn="ctr">
            <a:solidFill>
              <a:schemeClr val="tx1"/>
            </a:solidFill>
            <a:round/>
            <a:headEnd/>
            <a:tailEnd/>
          </a:ln>
        </p:spPr>
        <p:txBody>
          <a:bodyPr wrap="none"/>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pitchFamily="34" charset="0"/>
              <a:ea typeface="+mn-ea"/>
              <a:cs typeface="+mn-cs"/>
            </a:endParaRPr>
          </a:p>
        </p:txBody>
      </p:sp>
      <p:cxnSp>
        <p:nvCxnSpPr>
          <p:cNvPr id="17508" name="Straight Connector 234"/>
          <p:cNvCxnSpPr>
            <a:cxnSpLocks noChangeShapeType="1"/>
          </p:cNvCxnSpPr>
          <p:nvPr/>
        </p:nvCxnSpPr>
        <p:spPr bwMode="auto">
          <a:xfrm flipV="1">
            <a:off x="5997721" y="4010170"/>
            <a:ext cx="88900" cy="195263"/>
          </a:xfrm>
          <a:prstGeom prst="line">
            <a:avLst/>
          </a:prstGeom>
          <a:noFill/>
          <a:ln w="171450" algn="ctr">
            <a:solidFill>
              <a:schemeClr val="tx1"/>
            </a:solidFill>
            <a:round/>
            <a:headEnd/>
            <a:tailEnd/>
          </a:ln>
        </p:spPr>
      </p:cxnSp>
      <p:sp>
        <p:nvSpPr>
          <p:cNvPr id="17509" name="Oval 235"/>
          <p:cNvSpPr>
            <a:spLocks noChangeArrowheads="1"/>
          </p:cNvSpPr>
          <p:nvPr/>
        </p:nvSpPr>
        <p:spPr bwMode="auto">
          <a:xfrm>
            <a:off x="5916757" y="4124472"/>
            <a:ext cx="171451" cy="161925"/>
          </a:xfrm>
          <a:prstGeom prst="ellipse">
            <a:avLst/>
          </a:prstGeom>
          <a:solidFill>
            <a:srgbClr val="FFFF00"/>
          </a:solidFill>
          <a:ln w="12700" algn="ctr">
            <a:solidFill>
              <a:schemeClr val="tx1"/>
            </a:solidFill>
            <a:round/>
            <a:headEnd/>
            <a:tailEnd/>
          </a:ln>
        </p:spPr>
        <p:txBody>
          <a:bodyPr wrap="none"/>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pitchFamily="34" charset="0"/>
              <a:ea typeface="+mn-ea"/>
              <a:cs typeface="+mn-cs"/>
            </a:endParaRPr>
          </a:p>
        </p:txBody>
      </p:sp>
      <p:pic>
        <p:nvPicPr>
          <p:cNvPr id="17411" name="Picture 3"/>
          <p:cNvPicPr>
            <a:picLocks noChangeAspect="1" noChangeArrowheads="1"/>
          </p:cNvPicPr>
          <p:nvPr/>
        </p:nvPicPr>
        <p:blipFill>
          <a:blip r:embed="rId4" cstate="email">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5137297" y="1385457"/>
            <a:ext cx="745344" cy="1007225"/>
          </a:xfrm>
          <a:prstGeom prst="rect">
            <a:avLst/>
          </a:prstGeom>
          <a:noFill/>
          <a:ln w="9525">
            <a:noFill/>
            <a:miter lim="800000"/>
            <a:headEnd/>
            <a:tailEnd/>
          </a:ln>
        </p:spPr>
      </p:pic>
      <p:pic>
        <p:nvPicPr>
          <p:cNvPr id="17415" name="Picture 7"/>
          <p:cNvPicPr>
            <a:picLocks noChangeAspect="1" noChangeArrowheads="1"/>
          </p:cNvPicPr>
          <p:nvPr/>
        </p:nvPicPr>
        <p:blipFill>
          <a:blip r:embed="rId5" cstate="email">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3908424" y="1374776"/>
            <a:ext cx="781051" cy="781051"/>
          </a:xfrm>
          <a:prstGeom prst="rect">
            <a:avLst/>
          </a:prstGeom>
          <a:noFill/>
          <a:ln w="9525">
            <a:noFill/>
            <a:miter lim="800000"/>
            <a:headEnd/>
            <a:tailEnd/>
          </a:ln>
        </p:spPr>
      </p:pic>
      <p:pic>
        <p:nvPicPr>
          <p:cNvPr id="152" name="Picture 3"/>
          <p:cNvPicPr>
            <a:picLocks noChangeAspect="1" noChangeArrowheads="1"/>
          </p:cNvPicPr>
          <p:nvPr/>
        </p:nvPicPr>
        <p:blipFill>
          <a:blip r:embed="rId4" cstate="email">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6402217" y="1431177"/>
            <a:ext cx="745344" cy="1007225"/>
          </a:xfrm>
          <a:prstGeom prst="rect">
            <a:avLst/>
          </a:prstGeom>
          <a:noFill/>
          <a:ln w="9525">
            <a:noFill/>
            <a:miter lim="800000"/>
            <a:headEnd/>
            <a:tailEnd/>
          </a:ln>
        </p:spPr>
      </p:pic>
      <p:pic>
        <p:nvPicPr>
          <p:cNvPr id="153" name="Picture 3"/>
          <p:cNvPicPr>
            <a:picLocks noChangeAspect="1" noChangeArrowheads="1"/>
          </p:cNvPicPr>
          <p:nvPr/>
        </p:nvPicPr>
        <p:blipFill>
          <a:blip r:embed="rId4" cstate="email">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4459117" y="4014357"/>
            <a:ext cx="745344" cy="1007225"/>
          </a:xfrm>
          <a:prstGeom prst="rect">
            <a:avLst/>
          </a:prstGeom>
          <a:noFill/>
          <a:ln w="9525">
            <a:noFill/>
            <a:miter lim="800000"/>
            <a:headEnd/>
            <a:tailEnd/>
          </a:ln>
        </p:spPr>
      </p:pic>
      <p:pic>
        <p:nvPicPr>
          <p:cNvPr id="155" name="Picture 7"/>
          <p:cNvPicPr>
            <a:picLocks noChangeAspect="1" noChangeArrowheads="1"/>
          </p:cNvPicPr>
          <p:nvPr/>
        </p:nvPicPr>
        <p:blipFill>
          <a:blip r:embed="rId5" cstate="email">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2053589" y="1158240"/>
            <a:ext cx="781051" cy="781051"/>
          </a:xfrm>
          <a:prstGeom prst="rect">
            <a:avLst/>
          </a:prstGeom>
          <a:noFill/>
          <a:ln w="9525">
            <a:noFill/>
            <a:miter lim="800000"/>
            <a:headEnd/>
            <a:tailEnd/>
          </a:ln>
        </p:spPr>
      </p:pic>
      <p:pic>
        <p:nvPicPr>
          <p:cNvPr id="156" name="Picture 7"/>
          <p:cNvPicPr>
            <a:picLocks noChangeAspect="1" noChangeArrowheads="1"/>
          </p:cNvPicPr>
          <p:nvPr/>
        </p:nvPicPr>
        <p:blipFill>
          <a:blip r:embed="rId6" cstate="email">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2907030" y="3870961"/>
            <a:ext cx="1017271" cy="1017271"/>
          </a:xfrm>
          <a:prstGeom prst="rect">
            <a:avLst/>
          </a:prstGeom>
          <a:noFill/>
          <a:ln w="9525">
            <a:noFill/>
            <a:miter lim="800000"/>
            <a:headEnd/>
            <a:tailEnd/>
          </a:ln>
        </p:spPr>
      </p:pic>
      <p:pic>
        <p:nvPicPr>
          <p:cNvPr id="157" name="Picture 7"/>
          <p:cNvPicPr>
            <a:picLocks noChangeAspect="1" noChangeArrowheads="1"/>
          </p:cNvPicPr>
          <p:nvPr/>
        </p:nvPicPr>
        <p:blipFill>
          <a:blip r:embed="rId7" cstate="email">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1687829" y="784860"/>
            <a:ext cx="521971" cy="521971"/>
          </a:xfrm>
          <a:prstGeom prst="rect">
            <a:avLst/>
          </a:prstGeom>
          <a:noFill/>
          <a:ln w="9525">
            <a:noFill/>
            <a:miter lim="800000"/>
            <a:headEnd/>
            <a:tailEnd/>
          </a:ln>
        </p:spPr>
      </p:pic>
      <p:pic>
        <p:nvPicPr>
          <p:cNvPr id="159" name="Picture 7"/>
          <p:cNvPicPr>
            <a:picLocks noChangeAspect="1" noChangeArrowheads="1"/>
          </p:cNvPicPr>
          <p:nvPr/>
        </p:nvPicPr>
        <p:blipFill>
          <a:blip r:embed="rId8" cstate="email">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7587559" y="5192734"/>
            <a:ext cx="590551" cy="590551"/>
          </a:xfrm>
          <a:prstGeom prst="rect">
            <a:avLst/>
          </a:prstGeom>
          <a:noFill/>
          <a:ln w="9525">
            <a:noFill/>
            <a:miter lim="800000"/>
            <a:headEnd/>
            <a:tailEnd/>
          </a:ln>
        </p:spPr>
      </p:pic>
      <p:pic>
        <p:nvPicPr>
          <p:cNvPr id="160" name="Picture 3"/>
          <p:cNvPicPr>
            <a:picLocks noChangeAspect="1" noChangeArrowheads="1"/>
          </p:cNvPicPr>
          <p:nvPr/>
        </p:nvPicPr>
        <p:blipFill>
          <a:blip r:embed="rId9" cstate="email">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7331859" y="1981201"/>
            <a:ext cx="432923" cy="723899"/>
          </a:xfrm>
          <a:prstGeom prst="rect">
            <a:avLst/>
          </a:prstGeom>
          <a:noFill/>
          <a:ln w="9525">
            <a:noFill/>
            <a:miter lim="800000"/>
            <a:headEnd/>
            <a:tailEnd/>
          </a:ln>
        </p:spPr>
      </p:pic>
      <p:pic>
        <p:nvPicPr>
          <p:cNvPr id="161" name="Picture 3"/>
          <p:cNvPicPr>
            <a:picLocks noChangeAspect="1" noChangeArrowheads="1"/>
          </p:cNvPicPr>
          <p:nvPr/>
        </p:nvPicPr>
        <p:blipFill>
          <a:blip r:embed="rId10" cstate="email">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8291978" y="3314701"/>
            <a:ext cx="569636" cy="952499"/>
          </a:xfrm>
          <a:prstGeom prst="rect">
            <a:avLst/>
          </a:prstGeom>
          <a:noFill/>
          <a:ln w="9525">
            <a:noFill/>
            <a:miter lim="800000"/>
            <a:headEnd/>
            <a:tailEnd/>
          </a:ln>
        </p:spPr>
      </p:pic>
      <p:pic>
        <p:nvPicPr>
          <p:cNvPr id="162" name="Picture 7"/>
          <p:cNvPicPr>
            <a:picLocks noChangeAspect="1" noChangeArrowheads="1"/>
          </p:cNvPicPr>
          <p:nvPr/>
        </p:nvPicPr>
        <p:blipFill>
          <a:blip r:embed="rId8" cstate="email">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6899910" y="2240281"/>
            <a:ext cx="590551" cy="590551"/>
          </a:xfrm>
          <a:prstGeom prst="rect">
            <a:avLst/>
          </a:prstGeom>
          <a:noFill/>
          <a:ln w="9525">
            <a:noFill/>
            <a:miter lim="800000"/>
            <a:headEnd/>
            <a:tailEnd/>
          </a:ln>
        </p:spPr>
      </p:pic>
      <p:pic>
        <p:nvPicPr>
          <p:cNvPr id="163" name="Picture 3"/>
          <p:cNvPicPr>
            <a:picLocks noChangeAspect="1" noChangeArrowheads="1"/>
          </p:cNvPicPr>
          <p:nvPr/>
        </p:nvPicPr>
        <p:blipFill>
          <a:blip r:embed="rId11" cstate="email">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1524001" y="2597035"/>
            <a:ext cx="469044" cy="633847"/>
          </a:xfrm>
          <a:prstGeom prst="rect">
            <a:avLst/>
          </a:prstGeom>
          <a:noFill/>
          <a:ln w="9525">
            <a:noFill/>
            <a:miter lim="800000"/>
            <a:headEnd/>
            <a:tailEnd/>
          </a:ln>
        </p:spPr>
      </p:pic>
      <p:pic>
        <p:nvPicPr>
          <p:cNvPr id="164" name="Picture 3"/>
          <p:cNvPicPr>
            <a:picLocks noChangeAspect="1" noChangeArrowheads="1"/>
          </p:cNvPicPr>
          <p:nvPr/>
        </p:nvPicPr>
        <p:blipFill>
          <a:blip r:embed="rId9" cstate="email">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5160159" y="2628901"/>
            <a:ext cx="432923" cy="723899"/>
          </a:xfrm>
          <a:prstGeom prst="rect">
            <a:avLst/>
          </a:prstGeom>
          <a:noFill/>
          <a:ln w="9525">
            <a:noFill/>
            <a:miter lim="800000"/>
            <a:headEnd/>
            <a:tailEnd/>
          </a:ln>
        </p:spPr>
      </p:pic>
      <p:pic>
        <p:nvPicPr>
          <p:cNvPr id="165" name="Picture 3"/>
          <p:cNvPicPr>
            <a:picLocks noChangeAspect="1" noChangeArrowheads="1"/>
          </p:cNvPicPr>
          <p:nvPr/>
        </p:nvPicPr>
        <p:blipFill>
          <a:blip r:embed="rId11" cstate="email">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2225041" y="2475115"/>
            <a:ext cx="469044" cy="633847"/>
          </a:xfrm>
          <a:prstGeom prst="rect">
            <a:avLst/>
          </a:prstGeom>
          <a:noFill/>
          <a:ln w="9525">
            <a:noFill/>
            <a:miter lim="800000"/>
            <a:headEnd/>
            <a:tailEnd/>
          </a:ln>
        </p:spPr>
      </p:pic>
      <p:sp>
        <p:nvSpPr>
          <p:cNvPr id="166" name="Line 24"/>
          <p:cNvSpPr>
            <a:spLocks noChangeShapeType="1"/>
          </p:cNvSpPr>
          <p:nvPr/>
        </p:nvSpPr>
        <p:spPr bwMode="auto">
          <a:xfrm>
            <a:off x="2992120" y="4870768"/>
            <a:ext cx="228600" cy="76200"/>
          </a:xfrm>
          <a:prstGeom prst="line">
            <a:avLst/>
          </a:prstGeom>
          <a:noFill/>
          <a:ln w="9525">
            <a:solidFill>
              <a:schemeClr val="tx1"/>
            </a:solid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167" name="Line 24"/>
          <p:cNvSpPr>
            <a:spLocks noChangeShapeType="1"/>
          </p:cNvSpPr>
          <p:nvPr/>
        </p:nvSpPr>
        <p:spPr bwMode="auto">
          <a:xfrm>
            <a:off x="3154045" y="5146993"/>
            <a:ext cx="228600" cy="76200"/>
          </a:xfrm>
          <a:prstGeom prst="line">
            <a:avLst/>
          </a:prstGeom>
          <a:noFill/>
          <a:ln w="9525">
            <a:solidFill>
              <a:schemeClr val="tx1"/>
            </a:solid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168" name="Line 24"/>
          <p:cNvSpPr>
            <a:spLocks noChangeShapeType="1"/>
          </p:cNvSpPr>
          <p:nvPr/>
        </p:nvSpPr>
        <p:spPr bwMode="auto">
          <a:xfrm>
            <a:off x="2792095" y="4966019"/>
            <a:ext cx="228600" cy="76200"/>
          </a:xfrm>
          <a:prstGeom prst="line">
            <a:avLst/>
          </a:prstGeom>
          <a:noFill/>
          <a:ln w="9525">
            <a:solidFill>
              <a:schemeClr val="tx1"/>
            </a:solid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169" name="Line 24"/>
          <p:cNvSpPr>
            <a:spLocks noChangeShapeType="1"/>
          </p:cNvSpPr>
          <p:nvPr/>
        </p:nvSpPr>
        <p:spPr bwMode="auto">
          <a:xfrm>
            <a:off x="1724025" y="4466908"/>
            <a:ext cx="228600" cy="76200"/>
          </a:xfrm>
          <a:prstGeom prst="line">
            <a:avLst/>
          </a:prstGeom>
          <a:noFill/>
          <a:ln w="9525">
            <a:solidFill>
              <a:schemeClr val="tx1"/>
            </a:solid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170" name="Line 24"/>
          <p:cNvSpPr>
            <a:spLocks noChangeShapeType="1"/>
          </p:cNvSpPr>
          <p:nvPr/>
        </p:nvSpPr>
        <p:spPr bwMode="auto">
          <a:xfrm>
            <a:off x="1885951" y="4743133"/>
            <a:ext cx="228600" cy="76200"/>
          </a:xfrm>
          <a:prstGeom prst="line">
            <a:avLst/>
          </a:prstGeom>
          <a:noFill/>
          <a:ln w="9525">
            <a:solidFill>
              <a:schemeClr val="tx1"/>
            </a:solid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171" name="Line 24"/>
          <p:cNvSpPr>
            <a:spLocks noChangeShapeType="1"/>
          </p:cNvSpPr>
          <p:nvPr/>
        </p:nvSpPr>
        <p:spPr bwMode="auto">
          <a:xfrm>
            <a:off x="1524000" y="4562159"/>
            <a:ext cx="228600" cy="76200"/>
          </a:xfrm>
          <a:prstGeom prst="line">
            <a:avLst/>
          </a:prstGeom>
          <a:noFill/>
          <a:ln w="9525">
            <a:solidFill>
              <a:schemeClr val="tx1"/>
            </a:solid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173" name="Line 31"/>
          <p:cNvSpPr>
            <a:spLocks noChangeShapeType="1"/>
          </p:cNvSpPr>
          <p:nvPr/>
        </p:nvSpPr>
        <p:spPr bwMode="auto">
          <a:xfrm flipH="1" flipV="1">
            <a:off x="7086600" y="4516418"/>
            <a:ext cx="1549400" cy="665183"/>
          </a:xfrm>
          <a:prstGeom prst="line">
            <a:avLst/>
          </a:prstGeom>
          <a:noFill/>
          <a:ln w="127000">
            <a:solidFill>
              <a:schemeClr val="bg1">
                <a:lumMod val="50000"/>
              </a:schemeClr>
            </a:solidFill>
            <a:round/>
            <a:headEnd/>
            <a:tailEnd/>
          </a:ln>
          <a:effec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pitchFamily="34" charset="0"/>
              <a:ea typeface="+mn-ea"/>
              <a:cs typeface="+mn-cs"/>
            </a:endParaRPr>
          </a:p>
        </p:txBody>
      </p:sp>
      <p:sp>
        <p:nvSpPr>
          <p:cNvPr id="132" name="Oval 131"/>
          <p:cNvSpPr/>
          <p:nvPr/>
        </p:nvSpPr>
        <p:spPr>
          <a:xfrm>
            <a:off x="2125664" y="4264271"/>
            <a:ext cx="640080" cy="640080"/>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78" name="Freeform 42"/>
          <p:cNvSpPr>
            <a:spLocks/>
          </p:cNvSpPr>
          <p:nvPr/>
        </p:nvSpPr>
        <p:spPr bwMode="auto">
          <a:xfrm flipH="1">
            <a:off x="7429502" y="4629150"/>
            <a:ext cx="45719" cy="209551"/>
          </a:xfrm>
          <a:custGeom>
            <a:avLst/>
            <a:gdLst>
              <a:gd name="T0" fmla="*/ 0 w 267"/>
              <a:gd name="T1" fmla="*/ 0 h 100"/>
              <a:gd name="T2" fmla="*/ 485775 w 267"/>
              <a:gd name="T3" fmla="*/ 228600 h 100"/>
              <a:gd name="T4" fmla="*/ 0 60000 65536"/>
              <a:gd name="T5" fmla="*/ 0 60000 65536"/>
              <a:gd name="T6" fmla="*/ 0 w 267"/>
              <a:gd name="T7" fmla="*/ 0 h 100"/>
              <a:gd name="T8" fmla="*/ 267 w 267"/>
              <a:gd name="T9" fmla="*/ 100 h 100"/>
            </a:gdLst>
            <a:ahLst/>
            <a:cxnLst>
              <a:cxn ang="T4">
                <a:pos x="T0" y="T1"/>
              </a:cxn>
              <a:cxn ang="T5">
                <a:pos x="T2" y="T3"/>
              </a:cxn>
            </a:cxnLst>
            <a:rect l="T6" t="T7" r="T8" b="T9"/>
            <a:pathLst>
              <a:path w="267" h="100">
                <a:moveTo>
                  <a:pt x="0" y="0"/>
                </a:moveTo>
                <a:lnTo>
                  <a:pt x="267" y="100"/>
                </a:lnTo>
              </a:path>
            </a:pathLst>
          </a:custGeom>
          <a:noFill/>
          <a:ln w="28575" cmpd="sng">
            <a:solidFill>
              <a:srgbClr val="0000FF"/>
            </a:solidFill>
            <a:round/>
            <a:headEnd type="none" w="med" len="med"/>
            <a:tailEnd type="triangle" w="med" len="me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179" name="Freeform 28"/>
          <p:cNvSpPr>
            <a:spLocks/>
          </p:cNvSpPr>
          <p:nvPr/>
        </p:nvSpPr>
        <p:spPr bwMode="auto">
          <a:xfrm>
            <a:off x="1803402" y="1249363"/>
            <a:ext cx="409575" cy="571500"/>
          </a:xfrm>
          <a:custGeom>
            <a:avLst/>
            <a:gdLst>
              <a:gd name="T0" fmla="*/ 409575 w 618"/>
              <a:gd name="T1" fmla="*/ 0 h 618"/>
              <a:gd name="T2" fmla="*/ 276364 w 618"/>
              <a:gd name="T3" fmla="*/ 92476 h 618"/>
              <a:gd name="T4" fmla="*/ 169662 w 618"/>
              <a:gd name="T5" fmla="*/ 270954 h 618"/>
              <a:gd name="T6" fmla="*/ 82843 w 618"/>
              <a:gd name="T7" fmla="*/ 455905 h 618"/>
              <a:gd name="T8" fmla="*/ 0 w 618"/>
              <a:gd name="T9" fmla="*/ 571500 h 618"/>
              <a:gd name="T10" fmla="*/ 0 60000 65536"/>
              <a:gd name="T11" fmla="*/ 0 60000 65536"/>
              <a:gd name="T12" fmla="*/ 0 60000 65536"/>
              <a:gd name="T13" fmla="*/ 0 60000 65536"/>
              <a:gd name="T14" fmla="*/ 0 60000 65536"/>
              <a:gd name="T15" fmla="*/ 0 w 618"/>
              <a:gd name="T16" fmla="*/ 0 h 618"/>
              <a:gd name="T17" fmla="*/ 618 w 618"/>
              <a:gd name="T18" fmla="*/ 618 h 618"/>
            </a:gdLst>
            <a:ahLst/>
            <a:cxnLst>
              <a:cxn ang="T10">
                <a:pos x="T0" y="T1"/>
              </a:cxn>
              <a:cxn ang="T11">
                <a:pos x="T2" y="T3"/>
              </a:cxn>
              <a:cxn ang="T12">
                <a:pos x="T4" y="T5"/>
              </a:cxn>
              <a:cxn ang="T13">
                <a:pos x="T6" y="T7"/>
              </a:cxn>
              <a:cxn ang="T14">
                <a:pos x="T8" y="T9"/>
              </a:cxn>
            </a:cxnLst>
            <a:rect l="T15" t="T16" r="T17" b="T18"/>
            <a:pathLst>
              <a:path w="618" h="618">
                <a:moveTo>
                  <a:pt x="618" y="0"/>
                </a:moveTo>
                <a:lnTo>
                  <a:pt x="417" y="100"/>
                </a:lnTo>
                <a:lnTo>
                  <a:pt x="256" y="293"/>
                </a:lnTo>
                <a:lnTo>
                  <a:pt x="125" y="493"/>
                </a:lnTo>
                <a:lnTo>
                  <a:pt x="0" y="618"/>
                </a:lnTo>
              </a:path>
            </a:pathLst>
          </a:custGeom>
          <a:noFill/>
          <a:ln w="9525">
            <a:solidFill>
              <a:srgbClr val="0000FF"/>
            </a:solidFill>
            <a:round/>
            <a:headEnd type="none" w="med" len="med"/>
            <a:tailEnd type="triangle" w="med" len="me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180" name="Freeform 28"/>
          <p:cNvSpPr>
            <a:spLocks/>
          </p:cNvSpPr>
          <p:nvPr/>
        </p:nvSpPr>
        <p:spPr bwMode="auto">
          <a:xfrm>
            <a:off x="1917702" y="2697163"/>
            <a:ext cx="409575" cy="571500"/>
          </a:xfrm>
          <a:custGeom>
            <a:avLst/>
            <a:gdLst>
              <a:gd name="T0" fmla="*/ 409575 w 618"/>
              <a:gd name="T1" fmla="*/ 0 h 618"/>
              <a:gd name="T2" fmla="*/ 276364 w 618"/>
              <a:gd name="T3" fmla="*/ 92476 h 618"/>
              <a:gd name="T4" fmla="*/ 169662 w 618"/>
              <a:gd name="T5" fmla="*/ 270954 h 618"/>
              <a:gd name="T6" fmla="*/ 82843 w 618"/>
              <a:gd name="T7" fmla="*/ 455905 h 618"/>
              <a:gd name="T8" fmla="*/ 0 w 618"/>
              <a:gd name="T9" fmla="*/ 571500 h 618"/>
              <a:gd name="T10" fmla="*/ 0 60000 65536"/>
              <a:gd name="T11" fmla="*/ 0 60000 65536"/>
              <a:gd name="T12" fmla="*/ 0 60000 65536"/>
              <a:gd name="T13" fmla="*/ 0 60000 65536"/>
              <a:gd name="T14" fmla="*/ 0 60000 65536"/>
              <a:gd name="T15" fmla="*/ 0 w 618"/>
              <a:gd name="T16" fmla="*/ 0 h 618"/>
              <a:gd name="T17" fmla="*/ 618 w 618"/>
              <a:gd name="T18" fmla="*/ 618 h 618"/>
            </a:gdLst>
            <a:ahLst/>
            <a:cxnLst>
              <a:cxn ang="T10">
                <a:pos x="T0" y="T1"/>
              </a:cxn>
              <a:cxn ang="T11">
                <a:pos x="T2" y="T3"/>
              </a:cxn>
              <a:cxn ang="T12">
                <a:pos x="T4" y="T5"/>
              </a:cxn>
              <a:cxn ang="T13">
                <a:pos x="T6" y="T7"/>
              </a:cxn>
              <a:cxn ang="T14">
                <a:pos x="T8" y="T9"/>
              </a:cxn>
            </a:cxnLst>
            <a:rect l="T15" t="T16" r="T17" b="T18"/>
            <a:pathLst>
              <a:path w="618" h="618">
                <a:moveTo>
                  <a:pt x="618" y="0"/>
                </a:moveTo>
                <a:lnTo>
                  <a:pt x="417" y="100"/>
                </a:lnTo>
                <a:lnTo>
                  <a:pt x="256" y="293"/>
                </a:lnTo>
                <a:lnTo>
                  <a:pt x="125" y="493"/>
                </a:lnTo>
                <a:lnTo>
                  <a:pt x="0" y="618"/>
                </a:lnTo>
              </a:path>
            </a:pathLst>
          </a:custGeom>
          <a:noFill/>
          <a:ln w="9525">
            <a:solidFill>
              <a:srgbClr val="0000FF"/>
            </a:solidFill>
            <a:round/>
            <a:headEnd type="none" w="med" len="med"/>
            <a:tailEnd type="triangle" w="med" len="me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181" name="Freeform 39"/>
          <p:cNvSpPr>
            <a:spLocks/>
          </p:cNvSpPr>
          <p:nvPr/>
        </p:nvSpPr>
        <p:spPr bwMode="auto">
          <a:xfrm>
            <a:off x="1755777" y="3878263"/>
            <a:ext cx="352425" cy="381000"/>
          </a:xfrm>
          <a:custGeom>
            <a:avLst/>
            <a:gdLst>
              <a:gd name="T0" fmla="*/ 352425 w 336"/>
              <a:gd name="T1" fmla="*/ 0 h 426"/>
              <a:gd name="T2" fmla="*/ 265368 w 336"/>
              <a:gd name="T3" fmla="*/ 145782 h 426"/>
              <a:gd name="T4" fmla="*/ 133208 w 336"/>
              <a:gd name="T5" fmla="*/ 302296 h 426"/>
              <a:gd name="T6" fmla="*/ 0 w 336"/>
              <a:gd name="T7" fmla="*/ 381000 h 426"/>
              <a:gd name="T8" fmla="*/ 0 60000 65536"/>
              <a:gd name="T9" fmla="*/ 0 60000 65536"/>
              <a:gd name="T10" fmla="*/ 0 60000 65536"/>
              <a:gd name="T11" fmla="*/ 0 60000 65536"/>
              <a:gd name="T12" fmla="*/ 0 w 336"/>
              <a:gd name="T13" fmla="*/ 0 h 426"/>
              <a:gd name="T14" fmla="*/ 336 w 336"/>
              <a:gd name="T15" fmla="*/ 426 h 426"/>
            </a:gdLst>
            <a:ahLst/>
            <a:cxnLst>
              <a:cxn ang="T8">
                <a:pos x="T0" y="T1"/>
              </a:cxn>
              <a:cxn ang="T9">
                <a:pos x="T2" y="T3"/>
              </a:cxn>
              <a:cxn ang="T10">
                <a:pos x="T4" y="T5"/>
              </a:cxn>
              <a:cxn ang="T11">
                <a:pos x="T6" y="T7"/>
              </a:cxn>
            </a:cxnLst>
            <a:rect l="T12" t="T13" r="T14" b="T15"/>
            <a:pathLst>
              <a:path w="336" h="426">
                <a:moveTo>
                  <a:pt x="336" y="0"/>
                </a:moveTo>
                <a:lnTo>
                  <a:pt x="253" y="163"/>
                </a:lnTo>
                <a:lnTo>
                  <a:pt x="127" y="338"/>
                </a:lnTo>
                <a:lnTo>
                  <a:pt x="0" y="426"/>
                </a:lnTo>
              </a:path>
            </a:pathLst>
          </a:custGeom>
          <a:noFill/>
          <a:ln w="9525">
            <a:solidFill>
              <a:srgbClr val="0000FF"/>
            </a:solidFill>
            <a:round/>
            <a:headEnd type="none" w="med" len="med"/>
            <a:tailEnd type="triangle" w="med" len="me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pic>
        <p:nvPicPr>
          <p:cNvPr id="154" name="Picture 3"/>
          <p:cNvPicPr>
            <a:picLocks noChangeAspect="1" noChangeArrowheads="1"/>
          </p:cNvPicPr>
          <p:nvPr/>
        </p:nvPicPr>
        <p:blipFill>
          <a:blip r:embed="rId4" cstate="email">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1708297" y="3259977"/>
            <a:ext cx="745344" cy="1007225"/>
          </a:xfrm>
          <a:prstGeom prst="rect">
            <a:avLst/>
          </a:prstGeom>
          <a:noFill/>
          <a:ln w="9525">
            <a:noFill/>
            <a:miter lim="800000"/>
            <a:headEnd/>
            <a:tailEnd/>
          </a:ln>
        </p:spPr>
      </p:pic>
      <p:sp>
        <p:nvSpPr>
          <p:cNvPr id="182" name="Freeform 26"/>
          <p:cNvSpPr>
            <a:spLocks/>
          </p:cNvSpPr>
          <p:nvPr/>
        </p:nvSpPr>
        <p:spPr bwMode="auto">
          <a:xfrm>
            <a:off x="3679825" y="3535365"/>
            <a:ext cx="533400" cy="676275"/>
          </a:xfrm>
          <a:custGeom>
            <a:avLst/>
            <a:gdLst>
              <a:gd name="T0" fmla="*/ 533400 w 618"/>
              <a:gd name="T1" fmla="*/ 0 h 618"/>
              <a:gd name="T2" fmla="*/ 359915 w 618"/>
              <a:gd name="T3" fmla="*/ 109430 h 618"/>
              <a:gd name="T4" fmla="*/ 220955 w 618"/>
              <a:gd name="T5" fmla="*/ 320629 h 618"/>
              <a:gd name="T6" fmla="*/ 107888 w 618"/>
              <a:gd name="T7" fmla="*/ 539488 h 618"/>
              <a:gd name="T8" fmla="*/ 0 w 618"/>
              <a:gd name="T9" fmla="*/ 676275 h 618"/>
              <a:gd name="T10" fmla="*/ 0 60000 65536"/>
              <a:gd name="T11" fmla="*/ 0 60000 65536"/>
              <a:gd name="T12" fmla="*/ 0 60000 65536"/>
              <a:gd name="T13" fmla="*/ 0 60000 65536"/>
              <a:gd name="T14" fmla="*/ 0 60000 65536"/>
              <a:gd name="T15" fmla="*/ 0 w 618"/>
              <a:gd name="T16" fmla="*/ 0 h 618"/>
              <a:gd name="T17" fmla="*/ 618 w 618"/>
              <a:gd name="T18" fmla="*/ 618 h 618"/>
            </a:gdLst>
            <a:ahLst/>
            <a:cxnLst>
              <a:cxn ang="T10">
                <a:pos x="T0" y="T1"/>
              </a:cxn>
              <a:cxn ang="T11">
                <a:pos x="T2" y="T3"/>
              </a:cxn>
              <a:cxn ang="T12">
                <a:pos x="T4" y="T5"/>
              </a:cxn>
              <a:cxn ang="T13">
                <a:pos x="T6" y="T7"/>
              </a:cxn>
              <a:cxn ang="T14">
                <a:pos x="T8" y="T9"/>
              </a:cxn>
            </a:cxnLst>
            <a:rect l="T15" t="T16" r="T17" b="T18"/>
            <a:pathLst>
              <a:path w="618" h="618">
                <a:moveTo>
                  <a:pt x="618" y="0"/>
                </a:moveTo>
                <a:lnTo>
                  <a:pt x="417" y="100"/>
                </a:lnTo>
                <a:lnTo>
                  <a:pt x="256" y="293"/>
                </a:lnTo>
                <a:lnTo>
                  <a:pt x="125" y="493"/>
                </a:lnTo>
                <a:lnTo>
                  <a:pt x="0" y="618"/>
                </a:lnTo>
              </a:path>
            </a:pathLst>
          </a:custGeom>
          <a:noFill/>
          <a:ln w="9525">
            <a:solidFill>
              <a:srgbClr val="0000FF"/>
            </a:solidFill>
            <a:round/>
            <a:headEnd type="none" w="med" len="med"/>
            <a:tailEnd type="triangle" w="med" len="me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187" name="Freeform 69"/>
          <p:cNvSpPr>
            <a:spLocks/>
          </p:cNvSpPr>
          <p:nvPr/>
        </p:nvSpPr>
        <p:spPr bwMode="auto">
          <a:xfrm flipH="1" flipV="1">
            <a:off x="9172575" y="4600575"/>
            <a:ext cx="561976" cy="1295400"/>
          </a:xfrm>
          <a:custGeom>
            <a:avLst/>
            <a:gdLst>
              <a:gd name="T0" fmla="*/ 0 w 560"/>
              <a:gd name="T1" fmla="*/ 0 h 267"/>
              <a:gd name="T2" fmla="*/ 296863 w 560"/>
              <a:gd name="T3" fmla="*/ 533400 h 267"/>
              <a:gd name="T4" fmla="*/ 0 60000 65536"/>
              <a:gd name="T5" fmla="*/ 0 60000 65536"/>
              <a:gd name="T6" fmla="*/ 0 w 560"/>
              <a:gd name="T7" fmla="*/ 0 h 267"/>
              <a:gd name="T8" fmla="*/ 560 w 560"/>
              <a:gd name="T9" fmla="*/ 267 h 267"/>
            </a:gdLst>
            <a:ahLst/>
            <a:cxnLst>
              <a:cxn ang="T4">
                <a:pos x="T0" y="T1"/>
              </a:cxn>
              <a:cxn ang="T5">
                <a:pos x="T2" y="T3"/>
              </a:cxn>
            </a:cxnLst>
            <a:rect l="T6" t="T7" r="T8" b="T9"/>
            <a:pathLst>
              <a:path w="560" h="267">
                <a:moveTo>
                  <a:pt x="0" y="0"/>
                </a:moveTo>
                <a:lnTo>
                  <a:pt x="560" y="267"/>
                </a:lnTo>
              </a:path>
            </a:pathLst>
          </a:custGeom>
          <a:noFill/>
          <a:ln w="76200" cmpd="sng">
            <a:solidFill>
              <a:schemeClr val="accent4">
                <a:lumMod val="10000"/>
              </a:schemeClr>
            </a:solidFill>
            <a:round/>
            <a:headEnd type="none" w="med" len="med"/>
            <a:tailEnd type="triangle" w="med" len="me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188" name="Rectangle 6"/>
          <p:cNvSpPr txBox="1">
            <a:spLocks noChangeArrowheads="1"/>
          </p:cNvSpPr>
          <p:nvPr/>
        </p:nvSpPr>
        <p:spPr bwMode="auto">
          <a:xfrm>
            <a:off x="9722107" y="5550940"/>
            <a:ext cx="1689100" cy="868123"/>
          </a:xfrm>
          <a:prstGeom prst="rect">
            <a:avLst/>
          </a:prstGeom>
          <a:solidFill>
            <a:srgbClr val="FFFFCC"/>
          </a:solidFill>
          <a:ln w="9525">
            <a:solidFill>
              <a:schemeClr val="tx1"/>
            </a:solidFill>
            <a:miter lim="800000"/>
            <a:headEnd/>
            <a:tailEnd/>
          </a:ln>
          <a:effectLst>
            <a:glow rad="228600">
              <a:schemeClr val="accent4">
                <a:satMod val="175000"/>
                <a:alpha val="40000"/>
              </a:schemeClr>
            </a:glow>
          </a:effectLst>
        </p:spPr>
        <p:txBody>
          <a:bodyPr vert="horz" wrap="square" lIns="91440" tIns="45720" rIns="91440" bIns="45720" numCol="1" rtlCol="0" anchor="ctr" anchorCtr="0" compatLnSpc="1">
            <a:prstTxWarp prst="textNoShape">
              <a:avLst/>
            </a:prstTxWarp>
            <a:spAutoFit/>
          </a:bodyPr>
          <a:lstStyle/>
          <a:p>
            <a:pPr marL="0" marR="0" lvl="0" indent="0" algn="ctr" defTabSz="914400" rtl="0" eaLnBrk="1" fontAlgn="base" latinLnBrk="0" hangingPunct="1">
              <a:lnSpc>
                <a:spcPct val="90000"/>
              </a:lnSpc>
              <a:spcBef>
                <a:spcPct val="0"/>
              </a:spcBef>
              <a:spcAft>
                <a:spcPct val="0"/>
              </a:spcAft>
              <a:buClrTx/>
              <a:buSzTx/>
              <a:buFontTx/>
              <a:buNone/>
              <a:tabLst/>
              <a:defRPr/>
            </a:pPr>
            <a:r>
              <a:rPr kumimoji="0" lang="en-US" sz="1867" b="0" i="0" u="none" strike="noStrike" kern="1200" cap="none" spc="0" normalizeH="0" baseline="0" noProof="0">
                <a:ln>
                  <a:noFill/>
                </a:ln>
                <a:solidFill>
                  <a:srgbClr val="000000"/>
                </a:solidFill>
                <a:effectLst/>
                <a:uLnTx/>
                <a:uFillTx/>
                <a:latin typeface="Calibri"/>
                <a:ea typeface="+mn-ea"/>
                <a:cs typeface="+mn-cs"/>
              </a:rPr>
              <a:t>Sub-surface drainage patterns</a:t>
            </a:r>
          </a:p>
        </p:txBody>
      </p:sp>
      <p:sp>
        <p:nvSpPr>
          <p:cNvPr id="190" name="Oval 189"/>
          <p:cNvSpPr/>
          <p:nvPr/>
        </p:nvSpPr>
        <p:spPr>
          <a:xfrm>
            <a:off x="4816475" y="5095875"/>
            <a:ext cx="640080" cy="640080"/>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30" name="Freeform: Shape 29">
            <a:extLst>
              <a:ext uri="{FF2B5EF4-FFF2-40B4-BE49-F238E27FC236}">
                <a16:creationId xmlns:a16="http://schemas.microsoft.com/office/drawing/2014/main" id="{50415D35-DAC1-4918-B3D1-D1003C590C80}"/>
              </a:ext>
            </a:extLst>
          </p:cNvPr>
          <p:cNvSpPr/>
          <p:nvPr/>
        </p:nvSpPr>
        <p:spPr>
          <a:xfrm>
            <a:off x="6058951" y="4314227"/>
            <a:ext cx="807813" cy="1443592"/>
          </a:xfrm>
          <a:custGeom>
            <a:avLst/>
            <a:gdLst>
              <a:gd name="connsiteX0" fmla="*/ 336589 w 605860"/>
              <a:gd name="connsiteY0" fmla="*/ 28049 h 1082694"/>
              <a:gd name="connsiteX1" fmla="*/ 246832 w 605860"/>
              <a:gd name="connsiteY1" fmla="*/ 0 h 1082694"/>
              <a:gd name="connsiteX2" fmla="*/ 112196 w 605860"/>
              <a:gd name="connsiteY2" fmla="*/ 201953 h 1082694"/>
              <a:gd name="connsiteX3" fmla="*/ 140246 w 605860"/>
              <a:gd name="connsiteY3" fmla="*/ 476834 h 1082694"/>
              <a:gd name="connsiteX4" fmla="*/ 123416 w 605860"/>
              <a:gd name="connsiteY4" fmla="*/ 751715 h 1082694"/>
              <a:gd name="connsiteX5" fmla="*/ 0 w 605860"/>
              <a:gd name="connsiteY5" fmla="*/ 992937 h 1082694"/>
              <a:gd name="connsiteX6" fmla="*/ 342199 w 605860"/>
              <a:gd name="connsiteY6" fmla="*/ 1082694 h 1082694"/>
              <a:gd name="connsiteX7" fmla="*/ 443176 w 605860"/>
              <a:gd name="connsiteY7" fmla="*/ 936839 h 1082694"/>
              <a:gd name="connsiteX8" fmla="*/ 504884 w 605860"/>
              <a:gd name="connsiteY8" fmla="*/ 852692 h 1082694"/>
              <a:gd name="connsiteX9" fmla="*/ 482444 w 605860"/>
              <a:gd name="connsiteY9" fmla="*/ 729276 h 1082694"/>
              <a:gd name="connsiteX10" fmla="*/ 488054 w 605860"/>
              <a:gd name="connsiteY10" fmla="*/ 488054 h 1082694"/>
              <a:gd name="connsiteX11" fmla="*/ 605860 w 605860"/>
              <a:gd name="connsiteY11" fmla="*/ 263661 h 1082694"/>
              <a:gd name="connsiteX12" fmla="*/ 566592 w 605860"/>
              <a:gd name="connsiteY12" fmla="*/ 140245 h 1082694"/>
              <a:gd name="connsiteX13" fmla="*/ 336589 w 605860"/>
              <a:gd name="connsiteY13" fmla="*/ 28049 h 10826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05860" h="1082694">
                <a:moveTo>
                  <a:pt x="336589" y="28049"/>
                </a:moveTo>
                <a:lnTo>
                  <a:pt x="246832" y="0"/>
                </a:lnTo>
                <a:lnTo>
                  <a:pt x="112196" y="201953"/>
                </a:lnTo>
                <a:lnTo>
                  <a:pt x="140246" y="476834"/>
                </a:lnTo>
                <a:lnTo>
                  <a:pt x="123416" y="751715"/>
                </a:lnTo>
                <a:lnTo>
                  <a:pt x="0" y="992937"/>
                </a:lnTo>
                <a:lnTo>
                  <a:pt x="342199" y="1082694"/>
                </a:lnTo>
                <a:lnTo>
                  <a:pt x="443176" y="936839"/>
                </a:lnTo>
                <a:lnTo>
                  <a:pt x="504884" y="852692"/>
                </a:lnTo>
                <a:lnTo>
                  <a:pt x="482444" y="729276"/>
                </a:lnTo>
                <a:lnTo>
                  <a:pt x="488054" y="488054"/>
                </a:lnTo>
                <a:lnTo>
                  <a:pt x="605860" y="263661"/>
                </a:lnTo>
                <a:lnTo>
                  <a:pt x="566592" y="140245"/>
                </a:lnTo>
                <a:lnTo>
                  <a:pt x="336589" y="28049"/>
                </a:lnTo>
                <a:close/>
              </a:path>
            </a:pathLst>
          </a:custGeom>
          <a:solidFill>
            <a:srgbClr val="CC9900"/>
          </a:solidFill>
          <a:ln w="9525">
            <a:solidFill>
              <a:schemeClr val="tx1"/>
            </a:solid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139" name="Freeform 39">
            <a:extLst>
              <a:ext uri="{FF2B5EF4-FFF2-40B4-BE49-F238E27FC236}">
                <a16:creationId xmlns:a16="http://schemas.microsoft.com/office/drawing/2014/main" id="{DD42A966-6544-4A3D-8B47-FA71735E4ABE}"/>
              </a:ext>
            </a:extLst>
          </p:cNvPr>
          <p:cNvSpPr>
            <a:spLocks/>
          </p:cNvSpPr>
          <p:nvPr/>
        </p:nvSpPr>
        <p:spPr bwMode="auto">
          <a:xfrm>
            <a:off x="7218362" y="5239549"/>
            <a:ext cx="352425" cy="381000"/>
          </a:xfrm>
          <a:custGeom>
            <a:avLst/>
            <a:gdLst>
              <a:gd name="T0" fmla="*/ 352425 w 336"/>
              <a:gd name="T1" fmla="*/ 0 h 426"/>
              <a:gd name="T2" fmla="*/ 265368 w 336"/>
              <a:gd name="T3" fmla="*/ 145782 h 426"/>
              <a:gd name="T4" fmla="*/ 133208 w 336"/>
              <a:gd name="T5" fmla="*/ 302296 h 426"/>
              <a:gd name="T6" fmla="*/ 0 w 336"/>
              <a:gd name="T7" fmla="*/ 381000 h 426"/>
              <a:gd name="T8" fmla="*/ 0 60000 65536"/>
              <a:gd name="T9" fmla="*/ 0 60000 65536"/>
              <a:gd name="T10" fmla="*/ 0 60000 65536"/>
              <a:gd name="T11" fmla="*/ 0 60000 65536"/>
              <a:gd name="T12" fmla="*/ 0 w 336"/>
              <a:gd name="T13" fmla="*/ 0 h 426"/>
              <a:gd name="T14" fmla="*/ 336 w 336"/>
              <a:gd name="T15" fmla="*/ 426 h 426"/>
            </a:gdLst>
            <a:ahLst/>
            <a:cxnLst>
              <a:cxn ang="T8">
                <a:pos x="T0" y="T1"/>
              </a:cxn>
              <a:cxn ang="T9">
                <a:pos x="T2" y="T3"/>
              </a:cxn>
              <a:cxn ang="T10">
                <a:pos x="T4" y="T5"/>
              </a:cxn>
              <a:cxn ang="T11">
                <a:pos x="T6" y="T7"/>
              </a:cxn>
            </a:cxnLst>
            <a:rect l="T12" t="T13" r="T14" b="T15"/>
            <a:pathLst>
              <a:path w="336" h="426">
                <a:moveTo>
                  <a:pt x="336" y="0"/>
                </a:moveTo>
                <a:lnTo>
                  <a:pt x="253" y="163"/>
                </a:lnTo>
                <a:lnTo>
                  <a:pt x="127" y="338"/>
                </a:lnTo>
                <a:lnTo>
                  <a:pt x="0" y="426"/>
                </a:lnTo>
              </a:path>
            </a:pathLst>
          </a:custGeom>
          <a:noFill/>
          <a:ln w="9525">
            <a:solidFill>
              <a:srgbClr val="0000FF"/>
            </a:solidFill>
            <a:round/>
            <a:headEnd type="none" w="med" len="med"/>
            <a:tailEnd type="triangle" w="med" len="me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174" name="Oval 173">
            <a:extLst>
              <a:ext uri="{FF2B5EF4-FFF2-40B4-BE49-F238E27FC236}">
                <a16:creationId xmlns:a16="http://schemas.microsoft.com/office/drawing/2014/main" id="{65FCF56A-74D8-4B39-A89A-7079B07C7E97}"/>
              </a:ext>
            </a:extLst>
          </p:cNvPr>
          <p:cNvSpPr/>
          <p:nvPr/>
        </p:nvSpPr>
        <p:spPr>
          <a:xfrm rot="18220923">
            <a:off x="6519326" y="3767375"/>
            <a:ext cx="700071" cy="383468"/>
          </a:xfrm>
          <a:prstGeom prst="ellipse">
            <a:avLst/>
          </a:prstGeom>
          <a:solidFill>
            <a:srgbClr val="000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white"/>
              </a:solidFill>
              <a:effectLst/>
              <a:uLnTx/>
              <a:uFillTx/>
              <a:latin typeface="Calibri"/>
              <a:ea typeface="+mn-ea"/>
              <a:cs typeface="+mn-cs"/>
            </a:endParaRPr>
          </a:p>
        </p:txBody>
      </p:sp>
      <p:sp>
        <p:nvSpPr>
          <p:cNvPr id="26" name="Oval 25">
            <a:extLst>
              <a:ext uri="{FF2B5EF4-FFF2-40B4-BE49-F238E27FC236}">
                <a16:creationId xmlns:a16="http://schemas.microsoft.com/office/drawing/2014/main" id="{9617C056-BC00-4EB8-B119-9113AB0F0F3E}"/>
              </a:ext>
            </a:extLst>
          </p:cNvPr>
          <p:cNvSpPr/>
          <p:nvPr/>
        </p:nvSpPr>
        <p:spPr>
          <a:xfrm rot="1090353">
            <a:off x="6312402" y="4338781"/>
            <a:ext cx="461772" cy="456044"/>
          </a:xfrm>
          <a:prstGeom prst="ellipse">
            <a:avLst/>
          </a:prstGeom>
          <a:solidFill>
            <a:srgbClr val="000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white"/>
              </a:solidFill>
              <a:effectLst/>
              <a:uLnTx/>
              <a:uFillTx/>
              <a:latin typeface="Calibri"/>
              <a:ea typeface="+mn-ea"/>
              <a:cs typeface="+mn-cs"/>
            </a:endParaRPr>
          </a:p>
        </p:txBody>
      </p:sp>
      <p:sp>
        <p:nvSpPr>
          <p:cNvPr id="124" name="Freeform 69">
            <a:extLst>
              <a:ext uri="{FF2B5EF4-FFF2-40B4-BE49-F238E27FC236}">
                <a16:creationId xmlns:a16="http://schemas.microsoft.com/office/drawing/2014/main" id="{FEA33EEA-019C-49F3-8058-263CA009B82A}"/>
              </a:ext>
            </a:extLst>
          </p:cNvPr>
          <p:cNvSpPr>
            <a:spLocks/>
          </p:cNvSpPr>
          <p:nvPr/>
        </p:nvSpPr>
        <p:spPr bwMode="auto">
          <a:xfrm>
            <a:off x="7442742" y="1422076"/>
            <a:ext cx="542924" cy="1038225"/>
          </a:xfrm>
          <a:custGeom>
            <a:avLst/>
            <a:gdLst>
              <a:gd name="T0" fmla="*/ 0 w 560"/>
              <a:gd name="T1" fmla="*/ 0 h 267"/>
              <a:gd name="T2" fmla="*/ 296863 w 560"/>
              <a:gd name="T3" fmla="*/ 533400 h 267"/>
              <a:gd name="T4" fmla="*/ 0 60000 65536"/>
              <a:gd name="T5" fmla="*/ 0 60000 65536"/>
              <a:gd name="T6" fmla="*/ 0 w 560"/>
              <a:gd name="T7" fmla="*/ 0 h 267"/>
              <a:gd name="T8" fmla="*/ 560 w 560"/>
              <a:gd name="T9" fmla="*/ 267 h 267"/>
            </a:gdLst>
            <a:ahLst/>
            <a:cxnLst>
              <a:cxn ang="T4">
                <a:pos x="T0" y="T1"/>
              </a:cxn>
              <a:cxn ang="T5">
                <a:pos x="T2" y="T3"/>
              </a:cxn>
            </a:cxnLst>
            <a:rect l="T6" t="T7" r="T8" b="T9"/>
            <a:pathLst>
              <a:path w="560" h="267">
                <a:moveTo>
                  <a:pt x="0" y="0"/>
                </a:moveTo>
                <a:lnTo>
                  <a:pt x="560" y="267"/>
                </a:lnTo>
              </a:path>
            </a:pathLst>
          </a:custGeom>
          <a:noFill/>
          <a:ln w="76200" cmpd="sng">
            <a:solidFill>
              <a:schemeClr val="accent4">
                <a:lumMod val="10000"/>
              </a:schemeClr>
            </a:solidFill>
            <a:round/>
            <a:headEnd type="none" w="med" len="med"/>
            <a:tailEnd type="triangle" w="med" len="me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125" name="Rectangle 6">
            <a:extLst>
              <a:ext uri="{FF2B5EF4-FFF2-40B4-BE49-F238E27FC236}">
                <a16:creationId xmlns:a16="http://schemas.microsoft.com/office/drawing/2014/main" id="{5A65D8D3-A513-4E23-A871-0BA25FE46B97}"/>
              </a:ext>
            </a:extLst>
          </p:cNvPr>
          <p:cNvSpPr txBox="1">
            <a:spLocks noChangeArrowheads="1"/>
          </p:cNvSpPr>
          <p:nvPr/>
        </p:nvSpPr>
        <p:spPr bwMode="auto">
          <a:xfrm>
            <a:off x="6534693" y="1066836"/>
            <a:ext cx="2089151" cy="350930"/>
          </a:xfrm>
          <a:prstGeom prst="rect">
            <a:avLst/>
          </a:prstGeom>
          <a:solidFill>
            <a:srgbClr val="FFFFCC"/>
          </a:solidFill>
          <a:ln w="9525">
            <a:solidFill>
              <a:schemeClr val="tx1"/>
            </a:solidFill>
            <a:miter lim="800000"/>
            <a:headEnd/>
            <a:tailEnd/>
          </a:ln>
          <a:effectLst>
            <a:glow rad="228600">
              <a:schemeClr val="accent4">
                <a:satMod val="175000"/>
                <a:alpha val="40000"/>
              </a:schemeClr>
            </a:glow>
          </a:effectLst>
        </p:spPr>
        <p:txBody>
          <a:bodyPr vert="horz" wrap="square" lIns="91440" tIns="45720" rIns="91440" bIns="45720" numCol="1" rtlCol="0" anchor="ctr" anchorCtr="0" compatLnSpc="1">
            <a:prstTxWarp prst="textNoShape">
              <a:avLst/>
            </a:prstTxWarp>
            <a:spAutoFit/>
          </a:bodyPr>
          <a:lstStyle/>
          <a:p>
            <a:pPr marL="0" marR="0" lvl="0" indent="0" algn="ctr" defTabSz="914400" rtl="0" eaLnBrk="1" fontAlgn="base" latinLnBrk="0" hangingPunct="1">
              <a:lnSpc>
                <a:spcPct val="90000"/>
              </a:lnSpc>
              <a:spcBef>
                <a:spcPct val="0"/>
              </a:spcBef>
              <a:spcAft>
                <a:spcPct val="0"/>
              </a:spcAft>
              <a:buClrTx/>
              <a:buSzTx/>
              <a:buFontTx/>
              <a:buNone/>
              <a:tabLst/>
              <a:defRPr/>
            </a:pPr>
            <a:r>
              <a:rPr kumimoji="0" lang="en-US" sz="1867" b="0" i="0" u="none" strike="noStrike" kern="1200" cap="none" spc="0" normalizeH="0" baseline="0" noProof="0">
                <a:ln>
                  <a:noFill/>
                </a:ln>
                <a:solidFill>
                  <a:srgbClr val="000000"/>
                </a:solidFill>
                <a:effectLst/>
                <a:uLnTx/>
                <a:uFillTx/>
                <a:latin typeface="Calibri"/>
                <a:ea typeface="+mn-ea"/>
                <a:cs typeface="+mn-cs"/>
              </a:rPr>
              <a:t>Tributary stream</a:t>
            </a:r>
          </a:p>
        </p:txBody>
      </p:sp>
      <p:sp>
        <p:nvSpPr>
          <p:cNvPr id="126" name="Freeform 69">
            <a:extLst>
              <a:ext uri="{FF2B5EF4-FFF2-40B4-BE49-F238E27FC236}">
                <a16:creationId xmlns:a16="http://schemas.microsoft.com/office/drawing/2014/main" id="{55A1D69A-3DB2-4B56-B2DC-480006913E81}"/>
              </a:ext>
            </a:extLst>
          </p:cNvPr>
          <p:cNvSpPr>
            <a:spLocks/>
          </p:cNvSpPr>
          <p:nvPr/>
        </p:nvSpPr>
        <p:spPr bwMode="auto">
          <a:xfrm>
            <a:off x="3213895" y="1220180"/>
            <a:ext cx="542924" cy="1038225"/>
          </a:xfrm>
          <a:custGeom>
            <a:avLst/>
            <a:gdLst>
              <a:gd name="T0" fmla="*/ 0 w 560"/>
              <a:gd name="T1" fmla="*/ 0 h 267"/>
              <a:gd name="T2" fmla="*/ 296863 w 560"/>
              <a:gd name="T3" fmla="*/ 533400 h 267"/>
              <a:gd name="T4" fmla="*/ 0 60000 65536"/>
              <a:gd name="T5" fmla="*/ 0 60000 65536"/>
              <a:gd name="T6" fmla="*/ 0 w 560"/>
              <a:gd name="T7" fmla="*/ 0 h 267"/>
              <a:gd name="T8" fmla="*/ 560 w 560"/>
              <a:gd name="T9" fmla="*/ 267 h 267"/>
            </a:gdLst>
            <a:ahLst/>
            <a:cxnLst>
              <a:cxn ang="T4">
                <a:pos x="T0" y="T1"/>
              </a:cxn>
              <a:cxn ang="T5">
                <a:pos x="T2" y="T3"/>
              </a:cxn>
            </a:cxnLst>
            <a:rect l="T6" t="T7" r="T8" b="T9"/>
            <a:pathLst>
              <a:path w="560" h="267">
                <a:moveTo>
                  <a:pt x="0" y="0"/>
                </a:moveTo>
                <a:lnTo>
                  <a:pt x="560" y="267"/>
                </a:lnTo>
              </a:path>
            </a:pathLst>
          </a:custGeom>
          <a:noFill/>
          <a:ln w="76200" cmpd="sng">
            <a:solidFill>
              <a:schemeClr val="accent4">
                <a:lumMod val="10000"/>
              </a:schemeClr>
            </a:solidFill>
            <a:round/>
            <a:headEnd type="none" w="med" len="med"/>
            <a:tailEnd type="triangle" w="med" len="me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3200" b="0" i="0" u="none" strike="noStrike" kern="1200" cap="none" spc="0" normalizeH="0" baseline="0" noProof="0">
              <a:ln>
                <a:noFill/>
              </a:ln>
              <a:solidFill>
                <a:srgbClr val="000000"/>
              </a:solidFill>
              <a:effectLst/>
              <a:uLnTx/>
              <a:uFillTx/>
              <a:latin typeface="Calibri"/>
              <a:ea typeface="+mn-ea"/>
              <a:cs typeface="+mn-cs"/>
            </a:endParaRPr>
          </a:p>
        </p:txBody>
      </p:sp>
      <p:sp>
        <p:nvSpPr>
          <p:cNvPr id="127" name="Rectangle 6">
            <a:extLst>
              <a:ext uri="{FF2B5EF4-FFF2-40B4-BE49-F238E27FC236}">
                <a16:creationId xmlns:a16="http://schemas.microsoft.com/office/drawing/2014/main" id="{5D8BB003-793D-4826-A80B-A8CF1753E550}"/>
              </a:ext>
            </a:extLst>
          </p:cNvPr>
          <p:cNvSpPr txBox="1">
            <a:spLocks noChangeArrowheads="1"/>
          </p:cNvSpPr>
          <p:nvPr/>
        </p:nvSpPr>
        <p:spPr bwMode="auto">
          <a:xfrm>
            <a:off x="2305846" y="735642"/>
            <a:ext cx="2089151" cy="609526"/>
          </a:xfrm>
          <a:prstGeom prst="rect">
            <a:avLst/>
          </a:prstGeom>
          <a:solidFill>
            <a:srgbClr val="FFFFCC"/>
          </a:solidFill>
          <a:ln w="9525">
            <a:solidFill>
              <a:schemeClr val="tx1"/>
            </a:solidFill>
            <a:miter lim="800000"/>
            <a:headEnd/>
            <a:tailEnd/>
          </a:ln>
          <a:effectLst>
            <a:glow rad="228600">
              <a:schemeClr val="accent4">
                <a:satMod val="175000"/>
                <a:alpha val="40000"/>
              </a:schemeClr>
            </a:glow>
          </a:effectLst>
        </p:spPr>
        <p:txBody>
          <a:bodyPr vert="horz" wrap="square" lIns="91440" tIns="45720" rIns="91440" bIns="45720" numCol="1" rtlCol="0" anchor="ctr" anchorCtr="0" compatLnSpc="1">
            <a:prstTxWarp prst="textNoShape">
              <a:avLst/>
            </a:prstTxWarp>
            <a:spAutoFit/>
          </a:bodyPr>
          <a:lstStyle/>
          <a:p>
            <a:pPr marL="0" marR="0" lvl="0" indent="0" algn="ctr" defTabSz="914400" rtl="0" eaLnBrk="1" fontAlgn="base" latinLnBrk="0" hangingPunct="1">
              <a:lnSpc>
                <a:spcPct val="90000"/>
              </a:lnSpc>
              <a:spcBef>
                <a:spcPct val="0"/>
              </a:spcBef>
              <a:spcAft>
                <a:spcPct val="0"/>
              </a:spcAft>
              <a:buClrTx/>
              <a:buSzTx/>
              <a:buFontTx/>
              <a:buNone/>
              <a:tabLst/>
              <a:defRPr/>
            </a:pPr>
            <a:r>
              <a:rPr kumimoji="0" lang="en-US" sz="1867" b="0" i="0" u="none" strike="noStrike" kern="1200" cap="none" spc="0" normalizeH="0" baseline="0" noProof="0" dirty="0">
                <a:ln>
                  <a:noFill/>
                </a:ln>
                <a:solidFill>
                  <a:srgbClr val="000000"/>
                </a:solidFill>
                <a:effectLst/>
                <a:uLnTx/>
                <a:uFillTx/>
                <a:latin typeface="Calibri"/>
                <a:ea typeface="+mn-ea"/>
                <a:cs typeface="+mn-cs"/>
              </a:rPr>
              <a:t>Surface drainage patterns</a:t>
            </a:r>
          </a:p>
        </p:txBody>
      </p:sp>
      <p:sp>
        <p:nvSpPr>
          <p:cNvPr id="128" name="Freeform 33">
            <a:extLst>
              <a:ext uri="{FF2B5EF4-FFF2-40B4-BE49-F238E27FC236}">
                <a16:creationId xmlns:a16="http://schemas.microsoft.com/office/drawing/2014/main" id="{0CEEBC0D-8509-4FD7-8989-A910CEAD7517}"/>
              </a:ext>
            </a:extLst>
          </p:cNvPr>
          <p:cNvSpPr>
            <a:spLocks/>
          </p:cNvSpPr>
          <p:nvPr/>
        </p:nvSpPr>
        <p:spPr bwMode="auto">
          <a:xfrm>
            <a:off x="6943725" y="4687200"/>
            <a:ext cx="837155" cy="1481872"/>
          </a:xfrm>
          <a:custGeom>
            <a:avLst/>
            <a:gdLst>
              <a:gd name="T0" fmla="*/ 26421589 w 10000"/>
              <a:gd name="T1" fmla="*/ 119901547 h 10804"/>
              <a:gd name="T2" fmla="*/ 34841472 w 10000"/>
              <a:gd name="T3" fmla="*/ 98563707 h 10804"/>
              <a:gd name="T4" fmla="*/ 62709550 w 10000"/>
              <a:gd name="T5" fmla="*/ 49788243 h 10804"/>
              <a:gd name="T6" fmla="*/ 76647836 w 10000"/>
              <a:gd name="T7" fmla="*/ 33537369 h 10804"/>
              <a:gd name="T8" fmla="*/ 83612726 w 10000"/>
              <a:gd name="T9" fmla="*/ 9149687 h 10804"/>
              <a:gd name="T10" fmla="*/ 72291544 w 10000"/>
              <a:gd name="T11" fmla="*/ 0 h 10804"/>
              <a:gd name="T12" fmla="*/ 41806363 w 10000"/>
              <a:gd name="T13" fmla="*/ 33537369 h 10804"/>
              <a:gd name="T14" fmla="*/ 20903182 w 10000"/>
              <a:gd name="T15" fmla="*/ 74175929 h 10804"/>
              <a:gd name="T16" fmla="*/ 0 w 10000"/>
              <a:gd name="T17" fmla="*/ 106689091 h 10804"/>
              <a:gd name="T18" fmla="*/ 13938199 w 10000"/>
              <a:gd name="T19" fmla="*/ 122951406 h 10804"/>
              <a:gd name="T20" fmla="*/ 26421589 w 10000"/>
              <a:gd name="T21" fmla="*/ 119901547 h 1080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0000"/>
              <a:gd name="T34" fmla="*/ 0 h 10804"/>
              <a:gd name="T35" fmla="*/ 10000 w 10000"/>
              <a:gd name="T36" fmla="*/ 10804 h 10804"/>
              <a:gd name="connsiteX0" fmla="*/ 3160 w 10000"/>
              <a:gd name="connsiteY0" fmla="*/ 11939 h 12207"/>
              <a:gd name="connsiteX1" fmla="*/ 4167 w 10000"/>
              <a:gd name="connsiteY1" fmla="*/ 10064 h 12207"/>
              <a:gd name="connsiteX2" fmla="*/ 7500 w 10000"/>
              <a:gd name="connsiteY2" fmla="*/ 5778 h 12207"/>
              <a:gd name="connsiteX3" fmla="*/ 9167 w 10000"/>
              <a:gd name="connsiteY3" fmla="*/ 4350 h 12207"/>
              <a:gd name="connsiteX4" fmla="*/ 10000 w 10000"/>
              <a:gd name="connsiteY4" fmla="*/ 2207 h 12207"/>
              <a:gd name="connsiteX5" fmla="*/ 5901 w 10000"/>
              <a:gd name="connsiteY5" fmla="*/ 0 h 12207"/>
              <a:gd name="connsiteX6" fmla="*/ 5000 w 10000"/>
              <a:gd name="connsiteY6" fmla="*/ 4350 h 12207"/>
              <a:gd name="connsiteX7" fmla="*/ 2500 w 10000"/>
              <a:gd name="connsiteY7" fmla="*/ 7921 h 12207"/>
              <a:gd name="connsiteX8" fmla="*/ 0 w 10000"/>
              <a:gd name="connsiteY8" fmla="*/ 10778 h 12207"/>
              <a:gd name="connsiteX9" fmla="*/ 1667 w 10000"/>
              <a:gd name="connsiteY9" fmla="*/ 12207 h 12207"/>
              <a:gd name="connsiteX10" fmla="*/ 3160 w 10000"/>
              <a:gd name="connsiteY10" fmla="*/ 11939 h 12207"/>
              <a:gd name="connsiteX0" fmla="*/ 3160 w 10000"/>
              <a:gd name="connsiteY0" fmla="*/ 11939 h 12207"/>
              <a:gd name="connsiteX1" fmla="*/ 4167 w 10000"/>
              <a:gd name="connsiteY1" fmla="*/ 10064 h 12207"/>
              <a:gd name="connsiteX2" fmla="*/ 7500 w 10000"/>
              <a:gd name="connsiteY2" fmla="*/ 5778 h 12207"/>
              <a:gd name="connsiteX3" fmla="*/ 9167 w 10000"/>
              <a:gd name="connsiteY3" fmla="*/ 4350 h 12207"/>
              <a:gd name="connsiteX4" fmla="*/ 10000 w 10000"/>
              <a:gd name="connsiteY4" fmla="*/ 2207 h 12207"/>
              <a:gd name="connsiteX5" fmla="*/ 5901 w 10000"/>
              <a:gd name="connsiteY5" fmla="*/ 0 h 12207"/>
              <a:gd name="connsiteX6" fmla="*/ 5890 w 10000"/>
              <a:gd name="connsiteY6" fmla="*/ 5509 h 12207"/>
              <a:gd name="connsiteX7" fmla="*/ 2500 w 10000"/>
              <a:gd name="connsiteY7" fmla="*/ 7921 h 12207"/>
              <a:gd name="connsiteX8" fmla="*/ 0 w 10000"/>
              <a:gd name="connsiteY8" fmla="*/ 10778 h 12207"/>
              <a:gd name="connsiteX9" fmla="*/ 1667 w 10000"/>
              <a:gd name="connsiteY9" fmla="*/ 12207 h 12207"/>
              <a:gd name="connsiteX10" fmla="*/ 3160 w 10000"/>
              <a:gd name="connsiteY10" fmla="*/ 11939 h 12207"/>
              <a:gd name="connsiteX0" fmla="*/ 3160 w 10000"/>
              <a:gd name="connsiteY0" fmla="*/ 11939 h 12207"/>
              <a:gd name="connsiteX1" fmla="*/ 4167 w 10000"/>
              <a:gd name="connsiteY1" fmla="*/ 10064 h 12207"/>
              <a:gd name="connsiteX2" fmla="*/ 7500 w 10000"/>
              <a:gd name="connsiteY2" fmla="*/ 5778 h 12207"/>
              <a:gd name="connsiteX3" fmla="*/ 9167 w 10000"/>
              <a:gd name="connsiteY3" fmla="*/ 4350 h 12207"/>
              <a:gd name="connsiteX4" fmla="*/ 10000 w 10000"/>
              <a:gd name="connsiteY4" fmla="*/ 2207 h 12207"/>
              <a:gd name="connsiteX5" fmla="*/ 5901 w 10000"/>
              <a:gd name="connsiteY5" fmla="*/ 0 h 12207"/>
              <a:gd name="connsiteX6" fmla="*/ 5890 w 10000"/>
              <a:gd name="connsiteY6" fmla="*/ 5509 h 12207"/>
              <a:gd name="connsiteX7" fmla="*/ 4874 w 10000"/>
              <a:gd name="connsiteY7" fmla="*/ 8165 h 12207"/>
              <a:gd name="connsiteX8" fmla="*/ 0 w 10000"/>
              <a:gd name="connsiteY8" fmla="*/ 10778 h 12207"/>
              <a:gd name="connsiteX9" fmla="*/ 1667 w 10000"/>
              <a:gd name="connsiteY9" fmla="*/ 12207 h 12207"/>
              <a:gd name="connsiteX10" fmla="*/ 3160 w 10000"/>
              <a:gd name="connsiteY10" fmla="*/ 11939 h 12207"/>
              <a:gd name="connsiteX0" fmla="*/ 1493 w 8333"/>
              <a:gd name="connsiteY0" fmla="*/ 11939 h 12207"/>
              <a:gd name="connsiteX1" fmla="*/ 2500 w 8333"/>
              <a:gd name="connsiteY1" fmla="*/ 10064 h 12207"/>
              <a:gd name="connsiteX2" fmla="*/ 5833 w 8333"/>
              <a:gd name="connsiteY2" fmla="*/ 5778 h 12207"/>
              <a:gd name="connsiteX3" fmla="*/ 7500 w 8333"/>
              <a:gd name="connsiteY3" fmla="*/ 4350 h 12207"/>
              <a:gd name="connsiteX4" fmla="*/ 8333 w 8333"/>
              <a:gd name="connsiteY4" fmla="*/ 2207 h 12207"/>
              <a:gd name="connsiteX5" fmla="*/ 4234 w 8333"/>
              <a:gd name="connsiteY5" fmla="*/ 0 h 12207"/>
              <a:gd name="connsiteX6" fmla="*/ 4223 w 8333"/>
              <a:gd name="connsiteY6" fmla="*/ 5509 h 12207"/>
              <a:gd name="connsiteX7" fmla="*/ 3207 w 8333"/>
              <a:gd name="connsiteY7" fmla="*/ 8165 h 12207"/>
              <a:gd name="connsiteX8" fmla="*/ 484 w 8333"/>
              <a:gd name="connsiteY8" fmla="*/ 9436 h 12207"/>
              <a:gd name="connsiteX9" fmla="*/ 0 w 8333"/>
              <a:gd name="connsiteY9" fmla="*/ 12207 h 12207"/>
              <a:gd name="connsiteX10" fmla="*/ 1493 w 8333"/>
              <a:gd name="connsiteY10" fmla="*/ 11939 h 12207"/>
              <a:gd name="connsiteX0" fmla="*/ 7667 w 10000"/>
              <a:gd name="connsiteY0" fmla="*/ 8530 h 10000"/>
              <a:gd name="connsiteX1" fmla="*/ 3000 w 10000"/>
              <a:gd name="connsiteY1" fmla="*/ 8244 h 10000"/>
              <a:gd name="connsiteX2" fmla="*/ 7000 w 10000"/>
              <a:gd name="connsiteY2" fmla="*/ 4733 h 10000"/>
              <a:gd name="connsiteX3" fmla="*/ 9000 w 10000"/>
              <a:gd name="connsiteY3" fmla="*/ 3564 h 10000"/>
              <a:gd name="connsiteX4" fmla="*/ 10000 w 10000"/>
              <a:gd name="connsiteY4" fmla="*/ 1808 h 10000"/>
              <a:gd name="connsiteX5" fmla="*/ 5081 w 10000"/>
              <a:gd name="connsiteY5" fmla="*/ 0 h 10000"/>
              <a:gd name="connsiteX6" fmla="*/ 5068 w 10000"/>
              <a:gd name="connsiteY6" fmla="*/ 4513 h 10000"/>
              <a:gd name="connsiteX7" fmla="*/ 3849 w 10000"/>
              <a:gd name="connsiteY7" fmla="*/ 6689 h 10000"/>
              <a:gd name="connsiteX8" fmla="*/ 581 w 10000"/>
              <a:gd name="connsiteY8" fmla="*/ 7730 h 10000"/>
              <a:gd name="connsiteX9" fmla="*/ 0 w 10000"/>
              <a:gd name="connsiteY9" fmla="*/ 10000 h 10000"/>
              <a:gd name="connsiteX10" fmla="*/ 7667 w 10000"/>
              <a:gd name="connsiteY10" fmla="*/ 8530 h 10000"/>
              <a:gd name="connsiteX0" fmla="*/ 7667 w 9000"/>
              <a:gd name="connsiteY0" fmla="*/ 9221 h 10691"/>
              <a:gd name="connsiteX1" fmla="*/ 3000 w 9000"/>
              <a:gd name="connsiteY1" fmla="*/ 8935 h 10691"/>
              <a:gd name="connsiteX2" fmla="*/ 7000 w 9000"/>
              <a:gd name="connsiteY2" fmla="*/ 5424 h 10691"/>
              <a:gd name="connsiteX3" fmla="*/ 9000 w 9000"/>
              <a:gd name="connsiteY3" fmla="*/ 4255 h 10691"/>
              <a:gd name="connsiteX4" fmla="*/ 7062 w 9000"/>
              <a:gd name="connsiteY4" fmla="*/ 0 h 10691"/>
              <a:gd name="connsiteX5" fmla="*/ 5081 w 9000"/>
              <a:gd name="connsiteY5" fmla="*/ 691 h 10691"/>
              <a:gd name="connsiteX6" fmla="*/ 5068 w 9000"/>
              <a:gd name="connsiteY6" fmla="*/ 5204 h 10691"/>
              <a:gd name="connsiteX7" fmla="*/ 3849 w 9000"/>
              <a:gd name="connsiteY7" fmla="*/ 7380 h 10691"/>
              <a:gd name="connsiteX8" fmla="*/ 581 w 9000"/>
              <a:gd name="connsiteY8" fmla="*/ 8421 h 10691"/>
              <a:gd name="connsiteX9" fmla="*/ 0 w 9000"/>
              <a:gd name="connsiteY9" fmla="*/ 10691 h 10691"/>
              <a:gd name="connsiteX10" fmla="*/ 7667 w 9000"/>
              <a:gd name="connsiteY10" fmla="*/ 9221 h 10691"/>
              <a:gd name="connsiteX0" fmla="*/ 8519 w 10053"/>
              <a:gd name="connsiteY0" fmla="*/ 8625 h 10000"/>
              <a:gd name="connsiteX1" fmla="*/ 3333 w 10053"/>
              <a:gd name="connsiteY1" fmla="*/ 8357 h 10000"/>
              <a:gd name="connsiteX2" fmla="*/ 10053 w 10053"/>
              <a:gd name="connsiteY2" fmla="*/ 6242 h 10000"/>
              <a:gd name="connsiteX3" fmla="*/ 10000 w 10053"/>
              <a:gd name="connsiteY3" fmla="*/ 3980 h 10000"/>
              <a:gd name="connsiteX4" fmla="*/ 7847 w 10053"/>
              <a:gd name="connsiteY4" fmla="*/ 0 h 10000"/>
              <a:gd name="connsiteX5" fmla="*/ 5646 w 10053"/>
              <a:gd name="connsiteY5" fmla="*/ 646 h 10000"/>
              <a:gd name="connsiteX6" fmla="*/ 5631 w 10053"/>
              <a:gd name="connsiteY6" fmla="*/ 4868 h 10000"/>
              <a:gd name="connsiteX7" fmla="*/ 4277 w 10053"/>
              <a:gd name="connsiteY7" fmla="*/ 6903 h 10000"/>
              <a:gd name="connsiteX8" fmla="*/ 646 w 10053"/>
              <a:gd name="connsiteY8" fmla="*/ 7877 h 10000"/>
              <a:gd name="connsiteX9" fmla="*/ 0 w 10053"/>
              <a:gd name="connsiteY9" fmla="*/ 10000 h 10000"/>
              <a:gd name="connsiteX10" fmla="*/ 8519 w 10053"/>
              <a:gd name="connsiteY10" fmla="*/ 8625 h 10000"/>
              <a:gd name="connsiteX0" fmla="*/ 8519 w 10053"/>
              <a:gd name="connsiteY0" fmla="*/ 8625 h 10000"/>
              <a:gd name="connsiteX1" fmla="*/ 8855 w 10053"/>
              <a:gd name="connsiteY1" fmla="*/ 7569 h 10000"/>
              <a:gd name="connsiteX2" fmla="*/ 3333 w 10053"/>
              <a:gd name="connsiteY2" fmla="*/ 8357 h 10000"/>
              <a:gd name="connsiteX3" fmla="*/ 10053 w 10053"/>
              <a:gd name="connsiteY3" fmla="*/ 6242 h 10000"/>
              <a:gd name="connsiteX4" fmla="*/ 10000 w 10053"/>
              <a:gd name="connsiteY4" fmla="*/ 3980 h 10000"/>
              <a:gd name="connsiteX5" fmla="*/ 7847 w 10053"/>
              <a:gd name="connsiteY5" fmla="*/ 0 h 10000"/>
              <a:gd name="connsiteX6" fmla="*/ 5646 w 10053"/>
              <a:gd name="connsiteY6" fmla="*/ 646 h 10000"/>
              <a:gd name="connsiteX7" fmla="*/ 5631 w 10053"/>
              <a:gd name="connsiteY7" fmla="*/ 4868 h 10000"/>
              <a:gd name="connsiteX8" fmla="*/ 4277 w 10053"/>
              <a:gd name="connsiteY8" fmla="*/ 6903 h 10000"/>
              <a:gd name="connsiteX9" fmla="*/ 646 w 10053"/>
              <a:gd name="connsiteY9" fmla="*/ 7877 h 10000"/>
              <a:gd name="connsiteX10" fmla="*/ 0 w 10053"/>
              <a:gd name="connsiteY10" fmla="*/ 10000 h 10000"/>
              <a:gd name="connsiteX11" fmla="*/ 8519 w 10053"/>
              <a:gd name="connsiteY11" fmla="*/ 8625 h 10000"/>
              <a:gd name="connsiteX0" fmla="*/ 8519 w 10053"/>
              <a:gd name="connsiteY0" fmla="*/ 8625 h 10000"/>
              <a:gd name="connsiteX1" fmla="*/ 8855 w 10053"/>
              <a:gd name="connsiteY1" fmla="*/ 7569 h 10000"/>
              <a:gd name="connsiteX2" fmla="*/ 10053 w 10053"/>
              <a:gd name="connsiteY2" fmla="*/ 6242 h 10000"/>
              <a:gd name="connsiteX3" fmla="*/ 10000 w 10053"/>
              <a:gd name="connsiteY3" fmla="*/ 3980 h 10000"/>
              <a:gd name="connsiteX4" fmla="*/ 7847 w 10053"/>
              <a:gd name="connsiteY4" fmla="*/ 0 h 10000"/>
              <a:gd name="connsiteX5" fmla="*/ 5646 w 10053"/>
              <a:gd name="connsiteY5" fmla="*/ 646 h 10000"/>
              <a:gd name="connsiteX6" fmla="*/ 5631 w 10053"/>
              <a:gd name="connsiteY6" fmla="*/ 4868 h 10000"/>
              <a:gd name="connsiteX7" fmla="*/ 4277 w 10053"/>
              <a:gd name="connsiteY7" fmla="*/ 6903 h 10000"/>
              <a:gd name="connsiteX8" fmla="*/ 646 w 10053"/>
              <a:gd name="connsiteY8" fmla="*/ 7877 h 10000"/>
              <a:gd name="connsiteX9" fmla="*/ 0 w 10053"/>
              <a:gd name="connsiteY9" fmla="*/ 10000 h 10000"/>
              <a:gd name="connsiteX10" fmla="*/ 8519 w 10053"/>
              <a:gd name="connsiteY10" fmla="*/ 8625 h 10000"/>
              <a:gd name="connsiteX0" fmla="*/ 8088 w 9622"/>
              <a:gd name="connsiteY0" fmla="*/ 8625 h 8625"/>
              <a:gd name="connsiteX1" fmla="*/ 8424 w 9622"/>
              <a:gd name="connsiteY1" fmla="*/ 7569 h 8625"/>
              <a:gd name="connsiteX2" fmla="*/ 9622 w 9622"/>
              <a:gd name="connsiteY2" fmla="*/ 6242 h 8625"/>
              <a:gd name="connsiteX3" fmla="*/ 9569 w 9622"/>
              <a:gd name="connsiteY3" fmla="*/ 3980 h 8625"/>
              <a:gd name="connsiteX4" fmla="*/ 7416 w 9622"/>
              <a:gd name="connsiteY4" fmla="*/ 0 h 8625"/>
              <a:gd name="connsiteX5" fmla="*/ 5215 w 9622"/>
              <a:gd name="connsiteY5" fmla="*/ 646 h 8625"/>
              <a:gd name="connsiteX6" fmla="*/ 5200 w 9622"/>
              <a:gd name="connsiteY6" fmla="*/ 4868 h 8625"/>
              <a:gd name="connsiteX7" fmla="*/ 3846 w 9622"/>
              <a:gd name="connsiteY7" fmla="*/ 6903 h 8625"/>
              <a:gd name="connsiteX8" fmla="*/ 215 w 9622"/>
              <a:gd name="connsiteY8" fmla="*/ 7877 h 8625"/>
              <a:gd name="connsiteX9" fmla="*/ 3031 w 9622"/>
              <a:gd name="connsiteY9" fmla="*/ 8364 h 8625"/>
              <a:gd name="connsiteX10" fmla="*/ 8088 w 9622"/>
              <a:gd name="connsiteY10" fmla="*/ 8625 h 8625"/>
              <a:gd name="connsiteX0" fmla="*/ 7723 w 10000"/>
              <a:gd name="connsiteY0" fmla="*/ 10542 h 10542"/>
              <a:gd name="connsiteX1" fmla="*/ 8755 w 10000"/>
              <a:gd name="connsiteY1" fmla="*/ 8776 h 10542"/>
              <a:gd name="connsiteX2" fmla="*/ 10000 w 10000"/>
              <a:gd name="connsiteY2" fmla="*/ 7237 h 10542"/>
              <a:gd name="connsiteX3" fmla="*/ 9945 w 10000"/>
              <a:gd name="connsiteY3" fmla="*/ 4614 h 10542"/>
              <a:gd name="connsiteX4" fmla="*/ 7707 w 10000"/>
              <a:gd name="connsiteY4" fmla="*/ 0 h 10542"/>
              <a:gd name="connsiteX5" fmla="*/ 5420 w 10000"/>
              <a:gd name="connsiteY5" fmla="*/ 749 h 10542"/>
              <a:gd name="connsiteX6" fmla="*/ 5404 w 10000"/>
              <a:gd name="connsiteY6" fmla="*/ 5644 h 10542"/>
              <a:gd name="connsiteX7" fmla="*/ 3997 w 10000"/>
              <a:gd name="connsiteY7" fmla="*/ 8003 h 10542"/>
              <a:gd name="connsiteX8" fmla="*/ 223 w 10000"/>
              <a:gd name="connsiteY8" fmla="*/ 9133 h 10542"/>
              <a:gd name="connsiteX9" fmla="*/ 3150 w 10000"/>
              <a:gd name="connsiteY9" fmla="*/ 9697 h 10542"/>
              <a:gd name="connsiteX10" fmla="*/ 7723 w 10000"/>
              <a:gd name="connsiteY10" fmla="*/ 10542 h 105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000" h="10542">
                <a:moveTo>
                  <a:pt x="7723" y="10542"/>
                </a:moveTo>
                <a:cubicBezTo>
                  <a:pt x="7839" y="10134"/>
                  <a:pt x="8639" y="9184"/>
                  <a:pt x="8755" y="8776"/>
                </a:cubicBezTo>
                <a:lnTo>
                  <a:pt x="10000" y="7237"/>
                </a:lnTo>
                <a:cubicBezTo>
                  <a:pt x="9981" y="6363"/>
                  <a:pt x="9964" y="5489"/>
                  <a:pt x="9945" y="4614"/>
                </a:cubicBezTo>
                <a:lnTo>
                  <a:pt x="7707" y="0"/>
                </a:lnTo>
                <a:lnTo>
                  <a:pt x="5420" y="749"/>
                </a:lnTo>
                <a:cubicBezTo>
                  <a:pt x="5414" y="2380"/>
                  <a:pt x="5411" y="4013"/>
                  <a:pt x="5404" y="5644"/>
                </a:cubicBezTo>
                <a:lnTo>
                  <a:pt x="3997" y="8003"/>
                </a:lnTo>
                <a:lnTo>
                  <a:pt x="223" y="9133"/>
                </a:lnTo>
                <a:cubicBezTo>
                  <a:pt x="0" y="9954"/>
                  <a:pt x="3372" y="8877"/>
                  <a:pt x="3150" y="9697"/>
                </a:cubicBezTo>
                <a:lnTo>
                  <a:pt x="7723" y="10542"/>
                </a:lnTo>
                <a:close/>
              </a:path>
            </a:pathLst>
          </a:custGeom>
          <a:solidFill>
            <a:srgbClr val="CC9900"/>
          </a:solidFill>
          <a:ln w="9525">
            <a:solidFill>
              <a:schemeClr val="tx1"/>
            </a:solid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3200" b="0" i="0" u="none" strike="noStrike" kern="1200" cap="none" spc="0" normalizeH="0" baseline="0" noProof="0">
              <a:ln>
                <a:noFill/>
              </a:ln>
              <a:solidFill>
                <a:srgbClr val="000000"/>
              </a:solidFill>
              <a:effectLst/>
              <a:uLnTx/>
              <a:uFillTx/>
              <a:latin typeface="Calibri"/>
              <a:ea typeface="+mn-ea"/>
              <a:cs typeface="+mn-cs"/>
            </a:endParaRPr>
          </a:p>
        </p:txBody>
      </p:sp>
      <p:sp>
        <p:nvSpPr>
          <p:cNvPr id="129" name="Freeform 132">
            <a:extLst>
              <a:ext uri="{FF2B5EF4-FFF2-40B4-BE49-F238E27FC236}">
                <a16:creationId xmlns:a16="http://schemas.microsoft.com/office/drawing/2014/main" id="{8B109483-CE1E-4315-88F0-0D1619B5B39A}"/>
              </a:ext>
            </a:extLst>
          </p:cNvPr>
          <p:cNvSpPr/>
          <p:nvPr/>
        </p:nvSpPr>
        <p:spPr>
          <a:xfrm>
            <a:off x="6673122" y="4345277"/>
            <a:ext cx="975977" cy="1820719"/>
          </a:xfrm>
          <a:custGeom>
            <a:avLst/>
            <a:gdLst>
              <a:gd name="connsiteX0" fmla="*/ 147782 w 569576"/>
              <a:gd name="connsiteY0" fmla="*/ 0 h 1588654"/>
              <a:gd name="connsiteX1" fmla="*/ 480291 w 569576"/>
              <a:gd name="connsiteY1" fmla="*/ 480290 h 1588654"/>
              <a:gd name="connsiteX2" fmla="*/ 489528 w 569576"/>
              <a:gd name="connsiteY2" fmla="*/ 1173018 h 1588654"/>
              <a:gd name="connsiteX3" fmla="*/ 0 w 569576"/>
              <a:gd name="connsiteY3" fmla="*/ 1588654 h 1588654"/>
              <a:gd name="connsiteX0" fmla="*/ 240140 w 661934"/>
              <a:gd name="connsiteY0" fmla="*/ 126230 h 1714884"/>
              <a:gd name="connsiteX1" fmla="*/ 55418 w 661934"/>
              <a:gd name="connsiteY1" fmla="*/ 80048 h 1714884"/>
              <a:gd name="connsiteX2" fmla="*/ 572649 w 661934"/>
              <a:gd name="connsiteY2" fmla="*/ 606520 h 1714884"/>
              <a:gd name="connsiteX3" fmla="*/ 581886 w 661934"/>
              <a:gd name="connsiteY3" fmla="*/ 1299248 h 1714884"/>
              <a:gd name="connsiteX4" fmla="*/ 92358 w 661934"/>
              <a:gd name="connsiteY4" fmla="*/ 1714884 h 1714884"/>
              <a:gd name="connsiteX0" fmla="*/ 1538 w 1032932"/>
              <a:gd name="connsiteY0" fmla="*/ 41564 h 1731818"/>
              <a:gd name="connsiteX1" fmla="*/ 426416 w 1032932"/>
              <a:gd name="connsiteY1" fmla="*/ 96982 h 1731818"/>
              <a:gd name="connsiteX2" fmla="*/ 943647 w 1032932"/>
              <a:gd name="connsiteY2" fmla="*/ 623454 h 1731818"/>
              <a:gd name="connsiteX3" fmla="*/ 952884 w 1032932"/>
              <a:gd name="connsiteY3" fmla="*/ 1316182 h 1731818"/>
              <a:gd name="connsiteX4" fmla="*/ 463356 w 1032932"/>
              <a:gd name="connsiteY4" fmla="*/ 1731818 h 1731818"/>
              <a:gd name="connsiteX0" fmla="*/ 1538 w 1032932"/>
              <a:gd name="connsiteY0" fmla="*/ 0 h 1690254"/>
              <a:gd name="connsiteX1" fmla="*/ 805107 w 1032932"/>
              <a:gd name="connsiteY1" fmla="*/ 249382 h 1690254"/>
              <a:gd name="connsiteX2" fmla="*/ 943647 w 1032932"/>
              <a:gd name="connsiteY2" fmla="*/ 581890 h 1690254"/>
              <a:gd name="connsiteX3" fmla="*/ 952884 w 1032932"/>
              <a:gd name="connsiteY3" fmla="*/ 1274618 h 1690254"/>
              <a:gd name="connsiteX4" fmla="*/ 463356 w 1032932"/>
              <a:gd name="connsiteY4" fmla="*/ 1690254 h 1690254"/>
              <a:gd name="connsiteX0" fmla="*/ 0 w 1031394"/>
              <a:gd name="connsiteY0" fmla="*/ 161637 h 1851891"/>
              <a:gd name="connsiteX1" fmla="*/ 184733 w 1031394"/>
              <a:gd name="connsiteY1" fmla="*/ 41564 h 1851891"/>
              <a:gd name="connsiteX2" fmla="*/ 803569 w 1031394"/>
              <a:gd name="connsiteY2" fmla="*/ 411019 h 1851891"/>
              <a:gd name="connsiteX3" fmla="*/ 942109 w 1031394"/>
              <a:gd name="connsiteY3" fmla="*/ 743527 h 1851891"/>
              <a:gd name="connsiteX4" fmla="*/ 951346 w 1031394"/>
              <a:gd name="connsiteY4" fmla="*/ 1436255 h 1851891"/>
              <a:gd name="connsiteX5" fmla="*/ 461818 w 1031394"/>
              <a:gd name="connsiteY5" fmla="*/ 1851891 h 1851891"/>
              <a:gd name="connsiteX0" fmla="*/ 0 w 1031394"/>
              <a:gd name="connsiteY0" fmla="*/ 0 h 1690254"/>
              <a:gd name="connsiteX1" fmla="*/ 803569 w 1031394"/>
              <a:gd name="connsiteY1" fmla="*/ 249382 h 1690254"/>
              <a:gd name="connsiteX2" fmla="*/ 942109 w 1031394"/>
              <a:gd name="connsiteY2" fmla="*/ 581890 h 1690254"/>
              <a:gd name="connsiteX3" fmla="*/ 951346 w 1031394"/>
              <a:gd name="connsiteY3" fmla="*/ 1274618 h 1690254"/>
              <a:gd name="connsiteX4" fmla="*/ 461818 w 1031394"/>
              <a:gd name="connsiteY4" fmla="*/ 1690254 h 1690254"/>
              <a:gd name="connsiteX0" fmla="*/ 0 w 975976"/>
              <a:gd name="connsiteY0" fmla="*/ 0 h 1782618"/>
              <a:gd name="connsiteX1" fmla="*/ 748151 w 975976"/>
              <a:gd name="connsiteY1" fmla="*/ 341746 h 1782618"/>
              <a:gd name="connsiteX2" fmla="*/ 886691 w 975976"/>
              <a:gd name="connsiteY2" fmla="*/ 674254 h 1782618"/>
              <a:gd name="connsiteX3" fmla="*/ 895928 w 975976"/>
              <a:gd name="connsiteY3" fmla="*/ 1366982 h 1782618"/>
              <a:gd name="connsiteX4" fmla="*/ 406400 w 975976"/>
              <a:gd name="connsiteY4" fmla="*/ 1782618 h 1782618"/>
              <a:gd name="connsiteX0" fmla="*/ 0 w 980739"/>
              <a:gd name="connsiteY0" fmla="*/ 0 h 1796906"/>
              <a:gd name="connsiteX1" fmla="*/ 752914 w 980739"/>
              <a:gd name="connsiteY1" fmla="*/ 356034 h 1796906"/>
              <a:gd name="connsiteX2" fmla="*/ 891454 w 980739"/>
              <a:gd name="connsiteY2" fmla="*/ 688542 h 1796906"/>
              <a:gd name="connsiteX3" fmla="*/ 900691 w 980739"/>
              <a:gd name="connsiteY3" fmla="*/ 1381270 h 1796906"/>
              <a:gd name="connsiteX4" fmla="*/ 411163 w 980739"/>
              <a:gd name="connsiteY4" fmla="*/ 1796906 h 1796906"/>
              <a:gd name="connsiteX0" fmla="*/ 0 w 975977"/>
              <a:gd name="connsiteY0" fmla="*/ 0 h 1820719"/>
              <a:gd name="connsiteX1" fmla="*/ 752914 w 975977"/>
              <a:gd name="connsiteY1" fmla="*/ 356034 h 1820719"/>
              <a:gd name="connsiteX2" fmla="*/ 891454 w 975977"/>
              <a:gd name="connsiteY2" fmla="*/ 688542 h 1820719"/>
              <a:gd name="connsiteX3" fmla="*/ 900691 w 975977"/>
              <a:gd name="connsiteY3" fmla="*/ 1381270 h 1820719"/>
              <a:gd name="connsiteX4" fmla="*/ 439738 w 975977"/>
              <a:gd name="connsiteY4" fmla="*/ 1820719 h 18207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75977" h="1820719">
                <a:moveTo>
                  <a:pt x="0" y="0"/>
                </a:moveTo>
                <a:cubicBezTo>
                  <a:pt x="167410" y="51955"/>
                  <a:pt x="604338" y="241277"/>
                  <a:pt x="752914" y="356034"/>
                </a:cubicBezTo>
                <a:cubicBezTo>
                  <a:pt x="901490" y="470791"/>
                  <a:pt x="866825" y="517669"/>
                  <a:pt x="891454" y="688542"/>
                </a:cubicBezTo>
                <a:cubicBezTo>
                  <a:pt x="916084" y="859415"/>
                  <a:pt x="975977" y="1192574"/>
                  <a:pt x="900691" y="1381270"/>
                </a:cubicBezTo>
                <a:cubicBezTo>
                  <a:pt x="825405" y="1569966"/>
                  <a:pt x="644478" y="1705264"/>
                  <a:pt x="439738" y="1820719"/>
                </a:cubicBezTo>
              </a:path>
            </a:pathLst>
          </a:custGeom>
          <a:noFill/>
          <a:ln w="127000">
            <a:solidFill>
              <a:schemeClr val="bg1">
                <a:lumMod val="50000"/>
              </a:schemeClr>
            </a:solidFill>
            <a:round/>
            <a:headEnd/>
            <a:tailEnd/>
          </a:ln>
          <a:effec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3200" b="0" i="0" u="none" strike="noStrike" kern="1200" cap="none" spc="0" normalizeH="0" baseline="0" noProof="0">
              <a:ln>
                <a:noFill/>
              </a:ln>
              <a:solidFill>
                <a:srgbClr val="000000"/>
              </a:solidFill>
              <a:effectLst/>
              <a:uLnTx/>
              <a:uFillTx/>
              <a:latin typeface="Arial" pitchFamily="34" charset="0"/>
              <a:ea typeface="+mn-ea"/>
              <a:cs typeface="+mn-cs"/>
            </a:endParaRPr>
          </a:p>
        </p:txBody>
      </p:sp>
      <p:sp>
        <p:nvSpPr>
          <p:cNvPr id="130" name="Freeform 133">
            <a:extLst>
              <a:ext uri="{FF2B5EF4-FFF2-40B4-BE49-F238E27FC236}">
                <a16:creationId xmlns:a16="http://schemas.microsoft.com/office/drawing/2014/main" id="{EB009E36-BF91-4BA1-B2C3-2E33D0ABD6D7}"/>
              </a:ext>
            </a:extLst>
          </p:cNvPr>
          <p:cNvSpPr/>
          <p:nvPr/>
        </p:nvSpPr>
        <p:spPr>
          <a:xfrm>
            <a:off x="6958014" y="5967414"/>
            <a:ext cx="528637" cy="285751"/>
          </a:xfrm>
          <a:custGeom>
            <a:avLst/>
            <a:gdLst>
              <a:gd name="connsiteX0" fmla="*/ 223837 w 504825"/>
              <a:gd name="connsiteY0" fmla="*/ 0 h 285750"/>
              <a:gd name="connsiteX1" fmla="*/ 0 w 504825"/>
              <a:gd name="connsiteY1" fmla="*/ 161925 h 285750"/>
              <a:gd name="connsiteX2" fmla="*/ 347662 w 504825"/>
              <a:gd name="connsiteY2" fmla="*/ 285750 h 285750"/>
              <a:gd name="connsiteX3" fmla="*/ 504825 w 504825"/>
              <a:gd name="connsiteY3" fmla="*/ 123825 h 285750"/>
              <a:gd name="connsiteX4" fmla="*/ 223837 w 504825"/>
              <a:gd name="connsiteY4" fmla="*/ 0 h 285750"/>
              <a:gd name="connsiteX0" fmla="*/ 223837 w 528637"/>
              <a:gd name="connsiteY0" fmla="*/ 0 h 285750"/>
              <a:gd name="connsiteX1" fmla="*/ 0 w 528637"/>
              <a:gd name="connsiteY1" fmla="*/ 161925 h 285750"/>
              <a:gd name="connsiteX2" fmla="*/ 347662 w 528637"/>
              <a:gd name="connsiteY2" fmla="*/ 285750 h 285750"/>
              <a:gd name="connsiteX3" fmla="*/ 528637 w 528637"/>
              <a:gd name="connsiteY3" fmla="*/ 114300 h 285750"/>
              <a:gd name="connsiteX4" fmla="*/ 223837 w 528637"/>
              <a:gd name="connsiteY4" fmla="*/ 0 h 2857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637" h="285750">
                <a:moveTo>
                  <a:pt x="223837" y="0"/>
                </a:moveTo>
                <a:lnTo>
                  <a:pt x="0" y="161925"/>
                </a:lnTo>
                <a:lnTo>
                  <a:pt x="347662" y="285750"/>
                </a:lnTo>
                <a:lnTo>
                  <a:pt x="528637" y="114300"/>
                </a:lnTo>
                <a:lnTo>
                  <a:pt x="223837" y="0"/>
                </a:lnTo>
                <a:close/>
              </a:path>
            </a:pathLst>
          </a:custGeom>
          <a:blipFill>
            <a:blip r:embed="rId12" cstate="print"/>
            <a:tile tx="0" ty="0" sx="100000" sy="100000" flip="none" algn="tl"/>
          </a:bli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3200" b="0" i="0" u="none" strike="noStrike" kern="1200" cap="none" spc="0" normalizeH="0" baseline="0" noProof="0">
              <a:ln>
                <a:noFill/>
              </a:ln>
              <a:solidFill>
                <a:srgbClr val="FFFFFF"/>
              </a:solidFill>
              <a:effectLst/>
              <a:uLnTx/>
              <a:uFillTx/>
              <a:latin typeface="Calibri"/>
              <a:ea typeface="+mn-ea"/>
              <a:cs typeface="+mn-cs"/>
            </a:endParaRPr>
          </a:p>
        </p:txBody>
      </p:sp>
      <p:pic>
        <p:nvPicPr>
          <p:cNvPr id="158" name="Picture 7"/>
          <p:cNvPicPr>
            <a:picLocks noChangeAspect="1" noChangeArrowheads="1"/>
          </p:cNvPicPr>
          <p:nvPr/>
        </p:nvPicPr>
        <p:blipFill>
          <a:blip r:embed="rId5" cstate="email">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6753328" y="4763303"/>
            <a:ext cx="781051" cy="781051"/>
          </a:xfrm>
          <a:prstGeom prst="rect">
            <a:avLst/>
          </a:prstGeom>
          <a:noFill/>
          <a:ln w="9525">
            <a:noFill/>
            <a:miter lim="800000"/>
            <a:headEnd/>
            <a:tailEnd/>
          </a:ln>
        </p:spPr>
      </p:pic>
      <p:sp>
        <p:nvSpPr>
          <p:cNvPr id="131" name="Freeform 175">
            <a:extLst>
              <a:ext uri="{FF2B5EF4-FFF2-40B4-BE49-F238E27FC236}">
                <a16:creationId xmlns:a16="http://schemas.microsoft.com/office/drawing/2014/main" id="{8C7C63FB-385E-4549-B0C3-2BF46E289864}"/>
              </a:ext>
            </a:extLst>
          </p:cNvPr>
          <p:cNvSpPr/>
          <p:nvPr/>
        </p:nvSpPr>
        <p:spPr>
          <a:xfrm>
            <a:off x="7119832" y="5200052"/>
            <a:ext cx="359713" cy="776843"/>
          </a:xfrm>
          <a:custGeom>
            <a:avLst/>
            <a:gdLst>
              <a:gd name="connsiteX0" fmla="*/ 257175 w 280987"/>
              <a:gd name="connsiteY0" fmla="*/ 0 h 657225"/>
              <a:gd name="connsiteX1" fmla="*/ 238125 w 280987"/>
              <a:gd name="connsiteY1" fmla="*/ 419100 h 657225"/>
              <a:gd name="connsiteX2" fmla="*/ 0 w 280987"/>
              <a:gd name="connsiteY2" fmla="*/ 657225 h 657225"/>
              <a:gd name="connsiteX0" fmla="*/ 409575 w 458788"/>
              <a:gd name="connsiteY0" fmla="*/ 0 h 723900"/>
              <a:gd name="connsiteX1" fmla="*/ 390525 w 458788"/>
              <a:gd name="connsiteY1" fmla="*/ 419100 h 723900"/>
              <a:gd name="connsiteX2" fmla="*/ 0 w 458788"/>
              <a:gd name="connsiteY2" fmla="*/ 723900 h 723900"/>
            </a:gdLst>
            <a:ahLst/>
            <a:cxnLst>
              <a:cxn ang="0">
                <a:pos x="connsiteX0" y="connsiteY0"/>
              </a:cxn>
              <a:cxn ang="0">
                <a:pos x="connsiteX1" y="connsiteY1"/>
              </a:cxn>
              <a:cxn ang="0">
                <a:pos x="connsiteX2" y="connsiteY2"/>
              </a:cxn>
            </a:cxnLst>
            <a:rect l="l" t="t" r="r" b="b"/>
            <a:pathLst>
              <a:path w="458788" h="723900">
                <a:moveTo>
                  <a:pt x="409575" y="0"/>
                </a:moveTo>
                <a:cubicBezTo>
                  <a:pt x="421481" y="154781"/>
                  <a:pt x="458788" y="298450"/>
                  <a:pt x="390525" y="419100"/>
                </a:cubicBezTo>
                <a:cubicBezTo>
                  <a:pt x="322263" y="539750"/>
                  <a:pt x="97631" y="659606"/>
                  <a:pt x="0" y="723900"/>
                </a:cubicBezTo>
              </a:path>
            </a:pathLst>
          </a:custGeom>
          <a:noFill/>
          <a:ln w="28575" cmpd="sng">
            <a:solidFill>
              <a:srgbClr val="0000FF"/>
            </a:solidFill>
            <a:round/>
            <a:headEnd type="none" w="med" len="med"/>
            <a:tailEnd type="triangle" w="med" len="me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Times New Roman" pitchFamily="18" charset="0"/>
              <a:ea typeface="+mn-ea"/>
              <a:cs typeface="+mn-cs"/>
            </a:endParaRPr>
          </a:p>
        </p:txBody>
      </p:sp>
      <p:sp>
        <p:nvSpPr>
          <p:cNvPr id="133" name="Freeform 176">
            <a:extLst>
              <a:ext uri="{FF2B5EF4-FFF2-40B4-BE49-F238E27FC236}">
                <a16:creationId xmlns:a16="http://schemas.microsoft.com/office/drawing/2014/main" id="{746752B9-CECB-4C9A-A00A-72E5D9518961}"/>
              </a:ext>
            </a:extLst>
          </p:cNvPr>
          <p:cNvSpPr/>
          <p:nvPr/>
        </p:nvSpPr>
        <p:spPr>
          <a:xfrm rot="282901">
            <a:off x="7495769" y="5360167"/>
            <a:ext cx="217544" cy="751263"/>
          </a:xfrm>
          <a:custGeom>
            <a:avLst/>
            <a:gdLst>
              <a:gd name="connsiteX0" fmla="*/ 257175 w 280987"/>
              <a:gd name="connsiteY0" fmla="*/ 0 h 657225"/>
              <a:gd name="connsiteX1" fmla="*/ 238125 w 280987"/>
              <a:gd name="connsiteY1" fmla="*/ 419100 h 657225"/>
              <a:gd name="connsiteX2" fmla="*/ 0 w 280987"/>
              <a:gd name="connsiteY2" fmla="*/ 657225 h 657225"/>
              <a:gd name="connsiteX0" fmla="*/ 161925 w 173831"/>
              <a:gd name="connsiteY0" fmla="*/ 0 h 742950"/>
              <a:gd name="connsiteX1" fmla="*/ 142875 w 173831"/>
              <a:gd name="connsiteY1" fmla="*/ 419100 h 742950"/>
              <a:gd name="connsiteX2" fmla="*/ 0 w 173831"/>
              <a:gd name="connsiteY2" fmla="*/ 742950 h 742950"/>
            </a:gdLst>
            <a:ahLst/>
            <a:cxnLst>
              <a:cxn ang="0">
                <a:pos x="connsiteX0" y="connsiteY0"/>
              </a:cxn>
              <a:cxn ang="0">
                <a:pos x="connsiteX1" y="connsiteY1"/>
              </a:cxn>
              <a:cxn ang="0">
                <a:pos x="connsiteX2" y="connsiteY2"/>
              </a:cxn>
            </a:cxnLst>
            <a:rect l="l" t="t" r="r" b="b"/>
            <a:pathLst>
              <a:path w="173831" h="742950">
                <a:moveTo>
                  <a:pt x="161925" y="0"/>
                </a:moveTo>
                <a:cubicBezTo>
                  <a:pt x="173831" y="154781"/>
                  <a:pt x="169862" y="295275"/>
                  <a:pt x="142875" y="419100"/>
                </a:cubicBezTo>
                <a:cubicBezTo>
                  <a:pt x="115888" y="542925"/>
                  <a:pt x="97631" y="678656"/>
                  <a:pt x="0" y="742950"/>
                </a:cubicBezTo>
              </a:path>
            </a:pathLst>
          </a:custGeom>
          <a:noFill/>
          <a:ln w="28575" cmpd="sng">
            <a:solidFill>
              <a:srgbClr val="0000FF"/>
            </a:solidFill>
            <a:round/>
            <a:headEnd type="none" w="med" len="med"/>
            <a:tailEnd type="triangle" w="med" len="me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Times New Roman" pitchFamily="18" charset="0"/>
              <a:ea typeface="+mn-ea"/>
              <a:cs typeface="+mn-cs"/>
            </a:endParaRPr>
          </a:p>
        </p:txBody>
      </p:sp>
      <p:sp>
        <p:nvSpPr>
          <p:cNvPr id="134" name="Oval 133">
            <a:extLst>
              <a:ext uri="{FF2B5EF4-FFF2-40B4-BE49-F238E27FC236}">
                <a16:creationId xmlns:a16="http://schemas.microsoft.com/office/drawing/2014/main" id="{2005572A-B46C-46D6-8A04-5AE8723557C3}"/>
              </a:ext>
            </a:extLst>
          </p:cNvPr>
          <p:cNvSpPr/>
          <p:nvPr/>
        </p:nvSpPr>
        <p:spPr>
          <a:xfrm>
            <a:off x="6829744" y="5665956"/>
            <a:ext cx="934193" cy="716409"/>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grpSp>
        <p:nvGrpSpPr>
          <p:cNvPr id="2" name="Group 1">
            <a:extLst>
              <a:ext uri="{FF2B5EF4-FFF2-40B4-BE49-F238E27FC236}">
                <a16:creationId xmlns:a16="http://schemas.microsoft.com/office/drawing/2014/main" id="{59F3B270-AD29-41AB-B8AA-DFFA692789C0}"/>
              </a:ext>
            </a:extLst>
          </p:cNvPr>
          <p:cNvGrpSpPr/>
          <p:nvPr/>
        </p:nvGrpSpPr>
        <p:grpSpPr>
          <a:xfrm>
            <a:off x="6201741" y="2367984"/>
            <a:ext cx="2140575" cy="3376093"/>
            <a:chOff x="4651305" y="1775988"/>
            <a:chExt cx="1605431" cy="2532070"/>
          </a:xfrm>
        </p:grpSpPr>
        <p:cxnSp>
          <p:nvCxnSpPr>
            <p:cNvPr id="3" name="Straight Connector 2">
              <a:extLst>
                <a:ext uri="{FF2B5EF4-FFF2-40B4-BE49-F238E27FC236}">
                  <a16:creationId xmlns:a16="http://schemas.microsoft.com/office/drawing/2014/main" id="{1D0423E0-ECCD-4508-AA4C-D4AE5C6F6A97}"/>
                </a:ext>
              </a:extLst>
            </p:cNvPr>
            <p:cNvCxnSpPr>
              <a:cxnSpLocks/>
            </p:cNvCxnSpPr>
            <p:nvPr/>
          </p:nvCxnSpPr>
          <p:spPr>
            <a:xfrm flipH="1">
              <a:off x="5580905" y="2091902"/>
              <a:ext cx="406694" cy="279390"/>
            </a:xfrm>
            <a:prstGeom prst="line">
              <a:avLst/>
            </a:prstGeom>
            <a:ln w="177800">
              <a:solidFill>
                <a:srgbClr val="0000FF"/>
              </a:solidFill>
            </a:ln>
          </p:spPr>
          <p:style>
            <a:lnRef idx="1">
              <a:schemeClr val="accent1"/>
            </a:lnRef>
            <a:fillRef idx="0">
              <a:schemeClr val="accent1"/>
            </a:fillRef>
            <a:effectRef idx="0">
              <a:schemeClr val="accent1"/>
            </a:effectRef>
            <a:fontRef idx="minor">
              <a:schemeClr val="tx1"/>
            </a:fontRef>
          </p:style>
        </p:cxnSp>
        <p:cxnSp>
          <p:nvCxnSpPr>
            <p:cNvPr id="122" name="Straight Connector 121">
              <a:extLst>
                <a:ext uri="{FF2B5EF4-FFF2-40B4-BE49-F238E27FC236}">
                  <a16:creationId xmlns:a16="http://schemas.microsoft.com/office/drawing/2014/main" id="{9D611CE9-9381-4B08-97E8-83BFF33D867A}"/>
                </a:ext>
              </a:extLst>
            </p:cNvPr>
            <p:cNvCxnSpPr>
              <a:cxnSpLocks/>
            </p:cNvCxnSpPr>
            <p:nvPr/>
          </p:nvCxnSpPr>
          <p:spPr>
            <a:xfrm flipH="1">
              <a:off x="5402916" y="2339384"/>
              <a:ext cx="203717" cy="355035"/>
            </a:xfrm>
            <a:prstGeom prst="line">
              <a:avLst/>
            </a:prstGeom>
            <a:ln w="177800">
              <a:solidFill>
                <a:srgbClr val="0000FF"/>
              </a:solidFill>
            </a:ln>
          </p:spPr>
          <p:style>
            <a:lnRef idx="1">
              <a:schemeClr val="accent1"/>
            </a:lnRef>
            <a:fillRef idx="0">
              <a:schemeClr val="accent1"/>
            </a:fillRef>
            <a:effectRef idx="0">
              <a:schemeClr val="accent1"/>
            </a:effectRef>
            <a:fontRef idx="minor">
              <a:schemeClr val="tx1"/>
            </a:fontRef>
          </p:style>
        </p:cxnSp>
        <p:cxnSp>
          <p:nvCxnSpPr>
            <p:cNvPr id="119" name="Straight Connector 118">
              <a:extLst>
                <a:ext uri="{FF2B5EF4-FFF2-40B4-BE49-F238E27FC236}">
                  <a16:creationId xmlns:a16="http://schemas.microsoft.com/office/drawing/2014/main" id="{10388282-8AFF-4195-B611-67B903DE893A}"/>
                </a:ext>
              </a:extLst>
            </p:cNvPr>
            <p:cNvCxnSpPr>
              <a:cxnSpLocks/>
            </p:cNvCxnSpPr>
            <p:nvPr/>
          </p:nvCxnSpPr>
          <p:spPr>
            <a:xfrm flipH="1">
              <a:off x="5963670" y="1775988"/>
              <a:ext cx="293066" cy="333783"/>
            </a:xfrm>
            <a:prstGeom prst="line">
              <a:avLst/>
            </a:prstGeom>
            <a:ln w="177800">
              <a:solidFill>
                <a:srgbClr val="0000FF"/>
              </a:solidFill>
            </a:ln>
          </p:spPr>
          <p:style>
            <a:lnRef idx="1">
              <a:schemeClr val="accent1"/>
            </a:lnRef>
            <a:fillRef idx="0">
              <a:schemeClr val="accent1"/>
            </a:fillRef>
            <a:effectRef idx="0">
              <a:schemeClr val="accent1"/>
            </a:effectRef>
            <a:fontRef idx="minor">
              <a:schemeClr val="tx1"/>
            </a:fontRef>
          </p:style>
        </p:cxnSp>
        <p:cxnSp>
          <p:nvCxnSpPr>
            <p:cNvPr id="135" name="Straight Connector 134">
              <a:extLst>
                <a:ext uri="{FF2B5EF4-FFF2-40B4-BE49-F238E27FC236}">
                  <a16:creationId xmlns:a16="http://schemas.microsoft.com/office/drawing/2014/main" id="{F1C569C0-B1AD-4100-A6E4-FD4537255A34}"/>
                </a:ext>
              </a:extLst>
            </p:cNvPr>
            <p:cNvCxnSpPr>
              <a:cxnSpLocks/>
            </p:cNvCxnSpPr>
            <p:nvPr/>
          </p:nvCxnSpPr>
          <p:spPr>
            <a:xfrm flipH="1">
              <a:off x="5194256" y="2665964"/>
              <a:ext cx="228171" cy="175947"/>
            </a:xfrm>
            <a:prstGeom prst="line">
              <a:avLst/>
            </a:prstGeom>
            <a:ln w="177800">
              <a:solidFill>
                <a:srgbClr val="0000FF"/>
              </a:solidFill>
            </a:ln>
          </p:spPr>
          <p:style>
            <a:lnRef idx="1">
              <a:schemeClr val="accent1"/>
            </a:lnRef>
            <a:fillRef idx="0">
              <a:schemeClr val="accent1"/>
            </a:fillRef>
            <a:effectRef idx="0">
              <a:schemeClr val="accent1"/>
            </a:effectRef>
            <a:fontRef idx="minor">
              <a:schemeClr val="tx1"/>
            </a:fontRef>
          </p:style>
        </p:cxnSp>
        <p:cxnSp>
          <p:nvCxnSpPr>
            <p:cNvPr id="136" name="Straight Connector 135">
              <a:extLst>
                <a:ext uri="{FF2B5EF4-FFF2-40B4-BE49-F238E27FC236}">
                  <a16:creationId xmlns:a16="http://schemas.microsoft.com/office/drawing/2014/main" id="{97C53787-E1AA-43B4-9999-00286C079F13}"/>
                </a:ext>
              </a:extLst>
            </p:cNvPr>
            <p:cNvCxnSpPr>
              <a:cxnSpLocks/>
            </p:cNvCxnSpPr>
            <p:nvPr/>
          </p:nvCxnSpPr>
          <p:spPr>
            <a:xfrm flipH="1">
              <a:off x="5016795" y="2826330"/>
              <a:ext cx="203717" cy="355035"/>
            </a:xfrm>
            <a:prstGeom prst="line">
              <a:avLst/>
            </a:prstGeom>
            <a:ln w="177800">
              <a:solidFill>
                <a:srgbClr val="0000FF"/>
              </a:solidFill>
            </a:ln>
          </p:spPr>
          <p:style>
            <a:lnRef idx="1">
              <a:schemeClr val="accent1"/>
            </a:lnRef>
            <a:fillRef idx="0">
              <a:schemeClr val="accent1"/>
            </a:fillRef>
            <a:effectRef idx="0">
              <a:schemeClr val="accent1"/>
            </a:effectRef>
            <a:fontRef idx="minor">
              <a:schemeClr val="tx1"/>
            </a:fontRef>
          </p:style>
        </p:cxnSp>
        <p:cxnSp>
          <p:nvCxnSpPr>
            <p:cNvPr id="140" name="Straight Connector 139">
              <a:extLst>
                <a:ext uri="{FF2B5EF4-FFF2-40B4-BE49-F238E27FC236}">
                  <a16:creationId xmlns:a16="http://schemas.microsoft.com/office/drawing/2014/main" id="{06BAF694-DD00-439C-9263-281EA678D33B}"/>
                </a:ext>
              </a:extLst>
            </p:cNvPr>
            <p:cNvCxnSpPr>
              <a:cxnSpLocks/>
            </p:cNvCxnSpPr>
            <p:nvPr/>
          </p:nvCxnSpPr>
          <p:spPr>
            <a:xfrm flipH="1">
              <a:off x="4849486" y="3291052"/>
              <a:ext cx="118064" cy="333046"/>
            </a:xfrm>
            <a:prstGeom prst="line">
              <a:avLst/>
            </a:prstGeom>
            <a:ln w="177800">
              <a:solidFill>
                <a:srgbClr val="0000FF"/>
              </a:solidFill>
            </a:ln>
          </p:spPr>
          <p:style>
            <a:lnRef idx="1">
              <a:schemeClr val="accent1"/>
            </a:lnRef>
            <a:fillRef idx="0">
              <a:schemeClr val="accent1"/>
            </a:fillRef>
            <a:effectRef idx="0">
              <a:schemeClr val="accent1"/>
            </a:effectRef>
            <a:fontRef idx="minor">
              <a:schemeClr val="tx1"/>
            </a:fontRef>
          </p:style>
        </p:cxnSp>
        <p:cxnSp>
          <p:nvCxnSpPr>
            <p:cNvPr id="143" name="Straight Connector 142">
              <a:extLst>
                <a:ext uri="{FF2B5EF4-FFF2-40B4-BE49-F238E27FC236}">
                  <a16:creationId xmlns:a16="http://schemas.microsoft.com/office/drawing/2014/main" id="{33A66489-0630-473C-BD10-DFE10B007377}"/>
                </a:ext>
              </a:extLst>
            </p:cNvPr>
            <p:cNvCxnSpPr>
              <a:cxnSpLocks/>
            </p:cNvCxnSpPr>
            <p:nvPr/>
          </p:nvCxnSpPr>
          <p:spPr>
            <a:xfrm flipH="1">
              <a:off x="4651305" y="4054455"/>
              <a:ext cx="171894" cy="253603"/>
            </a:xfrm>
            <a:prstGeom prst="line">
              <a:avLst/>
            </a:prstGeom>
            <a:ln w="177800">
              <a:solidFill>
                <a:srgbClr val="0000FF"/>
              </a:solidFill>
            </a:ln>
          </p:spPr>
          <p:style>
            <a:lnRef idx="1">
              <a:schemeClr val="accent1"/>
            </a:lnRef>
            <a:fillRef idx="0">
              <a:schemeClr val="accent1"/>
            </a:fillRef>
            <a:effectRef idx="0">
              <a:schemeClr val="accent1"/>
            </a:effectRef>
            <a:fontRef idx="minor">
              <a:schemeClr val="tx1"/>
            </a:fontRef>
          </p:style>
        </p:cxnSp>
        <p:cxnSp>
          <p:nvCxnSpPr>
            <p:cNvPr id="123" name="Straight Connector 122">
              <a:extLst>
                <a:ext uri="{FF2B5EF4-FFF2-40B4-BE49-F238E27FC236}">
                  <a16:creationId xmlns:a16="http://schemas.microsoft.com/office/drawing/2014/main" id="{A98C8073-4461-40E6-8F24-FF8555E69839}"/>
                </a:ext>
              </a:extLst>
            </p:cNvPr>
            <p:cNvCxnSpPr>
              <a:cxnSpLocks/>
            </p:cNvCxnSpPr>
            <p:nvPr/>
          </p:nvCxnSpPr>
          <p:spPr>
            <a:xfrm flipH="1">
              <a:off x="4802627" y="3598021"/>
              <a:ext cx="55231" cy="503682"/>
            </a:xfrm>
            <a:prstGeom prst="line">
              <a:avLst/>
            </a:prstGeom>
            <a:ln w="177800">
              <a:solidFill>
                <a:srgbClr val="0000FF"/>
              </a:solidFill>
            </a:ln>
          </p:spPr>
          <p:style>
            <a:lnRef idx="1">
              <a:schemeClr val="accent1"/>
            </a:lnRef>
            <a:fillRef idx="0">
              <a:schemeClr val="accent1"/>
            </a:fillRef>
            <a:effectRef idx="0">
              <a:schemeClr val="accent1"/>
            </a:effectRef>
            <a:fontRef idx="minor">
              <a:schemeClr val="tx1"/>
            </a:fontRef>
          </p:style>
        </p:cxnSp>
      </p:grpSp>
      <p:sp>
        <p:nvSpPr>
          <p:cNvPr id="25" name="Rectangle 24">
            <a:extLst>
              <a:ext uri="{FF2B5EF4-FFF2-40B4-BE49-F238E27FC236}">
                <a16:creationId xmlns:a16="http://schemas.microsoft.com/office/drawing/2014/main" id="{37521345-BF0A-41B9-9BA7-A388076E2B0D}"/>
              </a:ext>
            </a:extLst>
          </p:cNvPr>
          <p:cNvSpPr/>
          <p:nvPr/>
        </p:nvSpPr>
        <p:spPr>
          <a:xfrm rot="1634699">
            <a:off x="6590497" y="4207145"/>
            <a:ext cx="119907" cy="206108"/>
          </a:xfrm>
          <a:prstGeom prst="rect">
            <a:avLst/>
          </a:prstGeom>
          <a:solidFill>
            <a:schemeClr val="accent4">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white"/>
              </a:solidFill>
              <a:effectLst/>
              <a:uLnTx/>
              <a:uFillTx/>
              <a:latin typeface="Calibri"/>
              <a:ea typeface="+mn-ea"/>
              <a:cs typeface="+mn-cs"/>
            </a:endParaRPr>
          </a:p>
        </p:txBody>
      </p:sp>
      <p:sp>
        <p:nvSpPr>
          <p:cNvPr id="191" name="Oval 190"/>
          <p:cNvSpPr/>
          <p:nvPr/>
        </p:nvSpPr>
        <p:spPr>
          <a:xfrm rot="1220648">
            <a:off x="5972874" y="3554227"/>
            <a:ext cx="1160199" cy="2493575"/>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37" name="TextBox 136">
            <a:extLst>
              <a:ext uri="{FF2B5EF4-FFF2-40B4-BE49-F238E27FC236}">
                <a16:creationId xmlns:a16="http://schemas.microsoft.com/office/drawing/2014/main" id="{A853B8F3-FA83-4D92-B7D1-64B4B5B9FABD}"/>
              </a:ext>
            </a:extLst>
          </p:cNvPr>
          <p:cNvSpPr txBox="1"/>
          <p:nvPr/>
        </p:nvSpPr>
        <p:spPr>
          <a:xfrm>
            <a:off x="1289222" y="6441922"/>
            <a:ext cx="9679460"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a:ln>
                  <a:noFill/>
                </a:ln>
                <a:solidFill>
                  <a:prstClr val="white"/>
                </a:solidFill>
                <a:effectLst/>
                <a:uLnTx/>
                <a:uFillTx/>
                <a:latin typeface="Calibri"/>
                <a:ea typeface="+mn-ea"/>
                <a:cs typeface="+mn-cs"/>
              </a:rPr>
              <a:t>DRAFT for comment 12/10/2021.  This has not been approved by the SCC.</a:t>
            </a:r>
          </a:p>
        </p:txBody>
      </p:sp>
      <p:sp>
        <p:nvSpPr>
          <p:cNvPr id="5" name="Title 4">
            <a:extLst>
              <a:ext uri="{FF2B5EF4-FFF2-40B4-BE49-F238E27FC236}">
                <a16:creationId xmlns:a16="http://schemas.microsoft.com/office/drawing/2014/main" id="{62AAA184-BF18-41C9-95BC-5D251646C58F}"/>
              </a:ext>
            </a:extLst>
          </p:cNvPr>
          <p:cNvSpPr>
            <a:spLocks noGrp="1"/>
          </p:cNvSpPr>
          <p:nvPr>
            <p:ph type="title"/>
          </p:nvPr>
        </p:nvSpPr>
        <p:spPr/>
        <p:txBody>
          <a:bodyPr/>
          <a:lstStyle/>
          <a:p>
            <a:endParaRPr lang="en-US"/>
          </a:p>
        </p:txBody>
      </p:sp>
      <p:sp>
        <p:nvSpPr>
          <p:cNvPr id="138" name="Title 1">
            <a:extLst>
              <a:ext uri="{FF2B5EF4-FFF2-40B4-BE49-F238E27FC236}">
                <a16:creationId xmlns:a16="http://schemas.microsoft.com/office/drawing/2014/main" id="{E82524BB-01EE-4058-9E96-B8BC043559E3}"/>
              </a:ext>
            </a:extLst>
          </p:cNvPr>
          <p:cNvSpPr txBox="1">
            <a:spLocks/>
          </p:cNvSpPr>
          <p:nvPr/>
        </p:nvSpPr>
        <p:spPr>
          <a:xfrm>
            <a:off x="252548" y="8390"/>
            <a:ext cx="3547292" cy="4572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2600" b="1" kern="1200">
                <a:solidFill>
                  <a:schemeClr val="tx1"/>
                </a:solidFill>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2000" b="1" i="0" u="none" strike="noStrike" kern="1200" cap="none" spc="0" normalizeH="0" baseline="0" noProof="0" dirty="0">
                <a:ln>
                  <a:noFill/>
                </a:ln>
                <a:solidFill>
                  <a:srgbClr val="FFFFCC"/>
                </a:solidFill>
                <a:effectLst/>
                <a:uLnTx/>
                <a:uFillTx/>
                <a:latin typeface="Calibri"/>
                <a:ea typeface="+mj-ea"/>
                <a:cs typeface="+mj-cs"/>
              </a:rPr>
              <a:t>Reviewing Grant Applications</a:t>
            </a:r>
          </a:p>
        </p:txBody>
      </p:sp>
      <p:sp>
        <p:nvSpPr>
          <p:cNvPr id="141" name="Title 1">
            <a:extLst>
              <a:ext uri="{FF2B5EF4-FFF2-40B4-BE49-F238E27FC236}">
                <a16:creationId xmlns:a16="http://schemas.microsoft.com/office/drawing/2014/main" id="{086CD2AA-DE7B-44C6-B5B4-AC9467DD4E70}"/>
              </a:ext>
            </a:extLst>
          </p:cNvPr>
          <p:cNvSpPr txBox="1">
            <a:spLocks/>
          </p:cNvSpPr>
          <p:nvPr/>
        </p:nvSpPr>
        <p:spPr>
          <a:xfrm>
            <a:off x="4267200" y="1"/>
            <a:ext cx="7924800" cy="4572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2600" b="1" kern="1200">
                <a:solidFill>
                  <a:schemeClr val="tx1"/>
                </a:solidFill>
                <a:latin typeface="+mj-lt"/>
                <a:ea typeface="+mj-ea"/>
                <a:cs typeface="+mj-cs"/>
              </a:defRPr>
            </a:lvl1pPr>
          </a:lstStyle>
          <a:p>
            <a:r>
              <a:rPr lang="en-US" dirty="0"/>
              <a:t>Evaluate the Project</a:t>
            </a:r>
          </a:p>
        </p:txBody>
      </p:sp>
    </p:spTree>
    <p:extLst>
      <p:ext uri="{BB962C8B-B14F-4D97-AF65-F5344CB8AC3E}">
        <p14:creationId xmlns:p14="http://schemas.microsoft.com/office/powerpoint/2010/main" val="38898155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90"/>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4"/>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9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2" grpId="0" animBg="1"/>
      <p:bldP spid="190" grpId="0" animBg="1"/>
      <p:bldP spid="134" grpId="0" animBg="1"/>
      <p:bldP spid="191" grpId="0" animBg="1"/>
    </p:bld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7" name="Freeform 4"/>
          <p:cNvSpPr>
            <a:spLocks/>
          </p:cNvSpPr>
          <p:nvPr/>
        </p:nvSpPr>
        <p:spPr bwMode="auto">
          <a:xfrm>
            <a:off x="1524000" y="914401"/>
            <a:ext cx="8985728" cy="5421313"/>
          </a:xfrm>
          <a:custGeom>
            <a:avLst/>
            <a:gdLst>
              <a:gd name="T0" fmla="*/ 2147483647 w 12925"/>
              <a:gd name="T1" fmla="*/ 764886084 h 12672"/>
              <a:gd name="T2" fmla="*/ 0 w 12925"/>
              <a:gd name="T3" fmla="*/ 0 h 12672"/>
              <a:gd name="T4" fmla="*/ 0 w 12925"/>
              <a:gd name="T5" fmla="*/ 337910183 h 12672"/>
              <a:gd name="T6" fmla="*/ 0 w 12925"/>
              <a:gd name="T7" fmla="*/ 772982928 h 12672"/>
              <a:gd name="T8" fmla="*/ 0 w 12925"/>
              <a:gd name="T9" fmla="*/ 1380429326 h 12672"/>
              <a:gd name="T10" fmla="*/ 0 w 12925"/>
              <a:gd name="T11" fmla="*/ 1649786004 h 12672"/>
              <a:gd name="T12" fmla="*/ 1078531211 w 12925"/>
              <a:gd name="T13" fmla="*/ 1824858640 h 12672"/>
              <a:gd name="T14" fmla="*/ 2147483647 w 12925"/>
              <a:gd name="T15" fmla="*/ 2147483647 h 12672"/>
              <a:gd name="T16" fmla="*/ 2147483647 w 12925"/>
              <a:gd name="T17" fmla="*/ 2147483647 h 12672"/>
              <a:gd name="T18" fmla="*/ 2147483647 w 12925"/>
              <a:gd name="T19" fmla="*/ 767585173 h 1267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2925"/>
              <a:gd name="T31" fmla="*/ 0 h 12672"/>
              <a:gd name="T32" fmla="*/ 12925 w 12925"/>
              <a:gd name="T33" fmla="*/ 12672 h 12672"/>
              <a:gd name="connsiteX0" fmla="*/ 12925 w 12925"/>
              <a:gd name="connsiteY0" fmla="*/ 4251 h 12672"/>
              <a:gd name="connsiteX1" fmla="*/ 0 w 12925"/>
              <a:gd name="connsiteY1" fmla="*/ 0 h 12672"/>
              <a:gd name="connsiteX2" fmla="*/ 0 w 12925"/>
              <a:gd name="connsiteY2" fmla="*/ 1878 h 12672"/>
              <a:gd name="connsiteX3" fmla="*/ 0 w 12925"/>
              <a:gd name="connsiteY3" fmla="*/ 4296 h 12672"/>
              <a:gd name="connsiteX4" fmla="*/ 0 w 12925"/>
              <a:gd name="connsiteY4" fmla="*/ 7672 h 12672"/>
              <a:gd name="connsiteX5" fmla="*/ 0 w 12925"/>
              <a:gd name="connsiteY5" fmla="*/ 9169 h 12672"/>
              <a:gd name="connsiteX6" fmla="*/ 2925 w 12925"/>
              <a:gd name="connsiteY6" fmla="*/ 10142 h 12672"/>
              <a:gd name="connsiteX7" fmla="*/ 8292 w 12925"/>
              <a:gd name="connsiteY7" fmla="*/ 12672 h 12672"/>
              <a:gd name="connsiteX8" fmla="*/ 9079 w 12925"/>
              <a:gd name="connsiteY8" fmla="*/ 12578 h 12672"/>
              <a:gd name="connsiteX9" fmla="*/ 12886 w 12925"/>
              <a:gd name="connsiteY9" fmla="*/ 4482 h 12672"/>
              <a:gd name="connsiteX0" fmla="*/ 12912 w 12912"/>
              <a:gd name="connsiteY0" fmla="*/ 4467 h 12672"/>
              <a:gd name="connsiteX1" fmla="*/ 0 w 12912"/>
              <a:gd name="connsiteY1" fmla="*/ 0 h 12672"/>
              <a:gd name="connsiteX2" fmla="*/ 0 w 12912"/>
              <a:gd name="connsiteY2" fmla="*/ 1878 h 12672"/>
              <a:gd name="connsiteX3" fmla="*/ 0 w 12912"/>
              <a:gd name="connsiteY3" fmla="*/ 4296 h 12672"/>
              <a:gd name="connsiteX4" fmla="*/ 0 w 12912"/>
              <a:gd name="connsiteY4" fmla="*/ 7672 h 12672"/>
              <a:gd name="connsiteX5" fmla="*/ 0 w 12912"/>
              <a:gd name="connsiteY5" fmla="*/ 9169 h 12672"/>
              <a:gd name="connsiteX6" fmla="*/ 2925 w 12912"/>
              <a:gd name="connsiteY6" fmla="*/ 10142 h 12672"/>
              <a:gd name="connsiteX7" fmla="*/ 8292 w 12912"/>
              <a:gd name="connsiteY7" fmla="*/ 12672 h 12672"/>
              <a:gd name="connsiteX8" fmla="*/ 9079 w 12912"/>
              <a:gd name="connsiteY8" fmla="*/ 12578 h 12672"/>
              <a:gd name="connsiteX9" fmla="*/ 12886 w 12912"/>
              <a:gd name="connsiteY9" fmla="*/ 4482 h 12672"/>
              <a:gd name="connsiteX0" fmla="*/ 12912 w 12912"/>
              <a:gd name="connsiteY0" fmla="*/ 4467 h 12672"/>
              <a:gd name="connsiteX1" fmla="*/ 0 w 12912"/>
              <a:gd name="connsiteY1" fmla="*/ 0 h 12672"/>
              <a:gd name="connsiteX2" fmla="*/ 0 w 12912"/>
              <a:gd name="connsiteY2" fmla="*/ 1878 h 12672"/>
              <a:gd name="connsiteX3" fmla="*/ 0 w 12912"/>
              <a:gd name="connsiteY3" fmla="*/ 4296 h 12672"/>
              <a:gd name="connsiteX4" fmla="*/ 0 w 12912"/>
              <a:gd name="connsiteY4" fmla="*/ 7672 h 12672"/>
              <a:gd name="connsiteX5" fmla="*/ 0 w 12912"/>
              <a:gd name="connsiteY5" fmla="*/ 8996 h 12672"/>
              <a:gd name="connsiteX6" fmla="*/ 2925 w 12912"/>
              <a:gd name="connsiteY6" fmla="*/ 10142 h 12672"/>
              <a:gd name="connsiteX7" fmla="*/ 8292 w 12912"/>
              <a:gd name="connsiteY7" fmla="*/ 12672 h 12672"/>
              <a:gd name="connsiteX8" fmla="*/ 9079 w 12912"/>
              <a:gd name="connsiteY8" fmla="*/ 12578 h 12672"/>
              <a:gd name="connsiteX9" fmla="*/ 12886 w 12912"/>
              <a:gd name="connsiteY9" fmla="*/ 4482 h 126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912" h="12672">
                <a:moveTo>
                  <a:pt x="12912" y="4467"/>
                </a:moveTo>
                <a:lnTo>
                  <a:pt x="0" y="0"/>
                </a:lnTo>
                <a:lnTo>
                  <a:pt x="0" y="1878"/>
                </a:lnTo>
                <a:lnTo>
                  <a:pt x="0" y="4296"/>
                </a:lnTo>
                <a:lnTo>
                  <a:pt x="0" y="7672"/>
                </a:lnTo>
                <a:lnTo>
                  <a:pt x="0" y="8996"/>
                </a:lnTo>
                <a:lnTo>
                  <a:pt x="2925" y="10142"/>
                </a:lnTo>
                <a:lnTo>
                  <a:pt x="8292" y="12672"/>
                </a:lnTo>
                <a:lnTo>
                  <a:pt x="9079" y="12578"/>
                </a:lnTo>
                <a:lnTo>
                  <a:pt x="12886" y="4482"/>
                </a:lnTo>
              </a:path>
            </a:pathLst>
          </a:custGeom>
          <a:solidFill>
            <a:srgbClr val="33CC33"/>
          </a:solidFill>
          <a:ln w="9525">
            <a:solidFill>
              <a:schemeClr val="tx1"/>
            </a:solid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3200" b="0" i="0" u="none" strike="noStrike" kern="1200" cap="none" spc="0" normalizeH="0" baseline="0" noProof="0">
              <a:ln>
                <a:noFill/>
              </a:ln>
              <a:solidFill>
                <a:srgbClr val="000000"/>
              </a:solidFill>
              <a:effectLst/>
              <a:uLnTx/>
              <a:uFillTx/>
              <a:latin typeface="Calibri"/>
              <a:ea typeface="+mn-ea"/>
              <a:cs typeface="+mn-cs"/>
            </a:endParaRPr>
          </a:p>
        </p:txBody>
      </p:sp>
      <p:sp>
        <p:nvSpPr>
          <p:cNvPr id="17418" name="Freeform 5"/>
          <p:cNvSpPr>
            <a:spLocks/>
          </p:cNvSpPr>
          <p:nvPr/>
        </p:nvSpPr>
        <p:spPr bwMode="auto">
          <a:xfrm>
            <a:off x="1524002" y="4337031"/>
            <a:ext cx="6327775" cy="2341583"/>
          </a:xfrm>
          <a:custGeom>
            <a:avLst/>
            <a:gdLst>
              <a:gd name="T0" fmla="*/ 1724564005 w 15111"/>
              <a:gd name="T1" fmla="*/ 282701058 h 13487"/>
              <a:gd name="T2" fmla="*/ 914547191 w 15111"/>
              <a:gd name="T3" fmla="*/ 172383352 h 13487"/>
              <a:gd name="T4" fmla="*/ 0 w 15111"/>
              <a:gd name="T5" fmla="*/ 41377067 h 13487"/>
              <a:gd name="T6" fmla="*/ 0 w 15111"/>
              <a:gd name="T7" fmla="*/ 0 h 13487"/>
              <a:gd name="T8" fmla="*/ 75134402 w 15111"/>
              <a:gd name="T9" fmla="*/ 0 h 13487"/>
              <a:gd name="T10" fmla="*/ 244921920 w 15111"/>
              <a:gd name="T11" fmla="*/ 28968113 h 13487"/>
              <a:gd name="T12" fmla="*/ 303712542 w 15111"/>
              <a:gd name="T13" fmla="*/ 27584756 h 13487"/>
              <a:gd name="T14" fmla="*/ 352743818 w 15111"/>
              <a:gd name="T15" fmla="*/ 49656646 h 13487"/>
              <a:gd name="T16" fmla="*/ 437637631 w 15111"/>
              <a:gd name="T17" fmla="*/ 51019154 h 13487"/>
              <a:gd name="T18" fmla="*/ 551926669 w 15111"/>
              <a:gd name="T19" fmla="*/ 74474391 h 13487"/>
              <a:gd name="T20" fmla="*/ 663040773 w 15111"/>
              <a:gd name="T21" fmla="*/ 78603775 h 13487"/>
              <a:gd name="T22" fmla="*/ 770745570 w 15111"/>
              <a:gd name="T23" fmla="*/ 63427954 h 13487"/>
              <a:gd name="T24" fmla="*/ 826360915 w 15111"/>
              <a:gd name="T25" fmla="*/ 81349639 h 13487"/>
              <a:gd name="T26" fmla="*/ 872099985 w 15111"/>
              <a:gd name="T27" fmla="*/ 91012720 h 13487"/>
              <a:gd name="T28" fmla="*/ 878567125 w 15111"/>
              <a:gd name="T29" fmla="*/ 106188522 h 13487"/>
              <a:gd name="T30" fmla="*/ 922660263 w 15111"/>
              <a:gd name="T31" fmla="*/ 106649641 h 13487"/>
              <a:gd name="T32" fmla="*/ 1040829242 w 15111"/>
              <a:gd name="T33" fmla="*/ 139285846 h 13487"/>
              <a:gd name="T34" fmla="*/ 1217671570 w 15111"/>
              <a:gd name="T35" fmla="*/ 148927934 h 13487"/>
              <a:gd name="T36" fmla="*/ 1403920398 w 15111"/>
              <a:gd name="T37" fmla="*/ 164334259 h 13487"/>
              <a:gd name="T38" fmla="*/ 1540550216 w 15111"/>
              <a:gd name="T39" fmla="*/ 194895503 h 13487"/>
              <a:gd name="T40" fmla="*/ 1698344314 w 15111"/>
              <a:gd name="T41" fmla="*/ 216506265 h 13487"/>
              <a:gd name="T42" fmla="*/ 1776770215 w 15111"/>
              <a:gd name="T43" fmla="*/ 227531709 h 13487"/>
              <a:gd name="T44" fmla="*/ 1724564005 w 15111"/>
              <a:gd name="T45" fmla="*/ 238578145 h 13487"/>
              <a:gd name="T46" fmla="*/ 1724564005 w 15111"/>
              <a:gd name="T47" fmla="*/ 282701058 h 13487"/>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15111"/>
              <a:gd name="T73" fmla="*/ 0 h 13487"/>
              <a:gd name="T74" fmla="*/ 15111 w 15111"/>
              <a:gd name="T75" fmla="*/ 13487 h 13487"/>
              <a:gd name="connsiteX0" fmla="*/ 14667 w 15111"/>
              <a:gd name="connsiteY0" fmla="*/ 14059 h 14059"/>
              <a:gd name="connsiteX1" fmla="*/ 7778 w 15111"/>
              <a:gd name="connsiteY1" fmla="*/ 8796 h 14059"/>
              <a:gd name="connsiteX2" fmla="*/ 0 w 15111"/>
              <a:gd name="connsiteY2" fmla="*/ 2546 h 14059"/>
              <a:gd name="connsiteX3" fmla="*/ 0 w 15111"/>
              <a:gd name="connsiteY3" fmla="*/ 572 h 14059"/>
              <a:gd name="connsiteX4" fmla="*/ 0 w 15111"/>
              <a:gd name="connsiteY4" fmla="*/ 0 h 14059"/>
              <a:gd name="connsiteX5" fmla="*/ 2083 w 15111"/>
              <a:gd name="connsiteY5" fmla="*/ 1954 h 14059"/>
              <a:gd name="connsiteX6" fmla="*/ 2583 w 15111"/>
              <a:gd name="connsiteY6" fmla="*/ 1888 h 14059"/>
              <a:gd name="connsiteX7" fmla="*/ 3000 w 15111"/>
              <a:gd name="connsiteY7" fmla="*/ 2941 h 14059"/>
              <a:gd name="connsiteX8" fmla="*/ 3722 w 15111"/>
              <a:gd name="connsiteY8" fmla="*/ 3006 h 14059"/>
              <a:gd name="connsiteX9" fmla="*/ 4694 w 15111"/>
              <a:gd name="connsiteY9" fmla="*/ 4125 h 14059"/>
              <a:gd name="connsiteX10" fmla="*/ 5639 w 15111"/>
              <a:gd name="connsiteY10" fmla="*/ 4322 h 14059"/>
              <a:gd name="connsiteX11" fmla="*/ 6555 w 15111"/>
              <a:gd name="connsiteY11" fmla="*/ 3598 h 14059"/>
              <a:gd name="connsiteX12" fmla="*/ 7028 w 15111"/>
              <a:gd name="connsiteY12" fmla="*/ 4453 h 14059"/>
              <a:gd name="connsiteX13" fmla="*/ 7417 w 15111"/>
              <a:gd name="connsiteY13" fmla="*/ 4914 h 14059"/>
              <a:gd name="connsiteX14" fmla="*/ 7472 w 15111"/>
              <a:gd name="connsiteY14" fmla="*/ 5638 h 14059"/>
              <a:gd name="connsiteX15" fmla="*/ 7847 w 15111"/>
              <a:gd name="connsiteY15" fmla="*/ 5660 h 14059"/>
              <a:gd name="connsiteX16" fmla="*/ 8852 w 15111"/>
              <a:gd name="connsiteY16" fmla="*/ 7217 h 14059"/>
              <a:gd name="connsiteX17" fmla="*/ 10356 w 15111"/>
              <a:gd name="connsiteY17" fmla="*/ 7677 h 14059"/>
              <a:gd name="connsiteX18" fmla="*/ 11940 w 15111"/>
              <a:gd name="connsiteY18" fmla="*/ 8412 h 14059"/>
              <a:gd name="connsiteX19" fmla="*/ 13102 w 15111"/>
              <a:gd name="connsiteY19" fmla="*/ 9870 h 14059"/>
              <a:gd name="connsiteX20" fmla="*/ 14444 w 15111"/>
              <a:gd name="connsiteY20" fmla="*/ 10901 h 14059"/>
              <a:gd name="connsiteX21" fmla="*/ 15111 w 15111"/>
              <a:gd name="connsiteY21" fmla="*/ 11427 h 14059"/>
              <a:gd name="connsiteX22" fmla="*/ 14667 w 15111"/>
              <a:gd name="connsiteY22" fmla="*/ 11954 h 14059"/>
              <a:gd name="connsiteX23" fmla="*/ 14667 w 15111"/>
              <a:gd name="connsiteY23" fmla="*/ 14059 h 14059"/>
              <a:gd name="connsiteX0" fmla="*/ 14667 w 15111"/>
              <a:gd name="connsiteY0" fmla="*/ 14059 h 14059"/>
              <a:gd name="connsiteX1" fmla="*/ 7778 w 15111"/>
              <a:gd name="connsiteY1" fmla="*/ 8796 h 14059"/>
              <a:gd name="connsiteX2" fmla="*/ 0 w 15111"/>
              <a:gd name="connsiteY2" fmla="*/ 2546 h 14059"/>
              <a:gd name="connsiteX3" fmla="*/ 0 w 15111"/>
              <a:gd name="connsiteY3" fmla="*/ 572 h 14059"/>
              <a:gd name="connsiteX4" fmla="*/ 0 w 15111"/>
              <a:gd name="connsiteY4" fmla="*/ 0 h 14059"/>
              <a:gd name="connsiteX5" fmla="*/ 1365 w 15111"/>
              <a:gd name="connsiteY5" fmla="*/ 839 h 14059"/>
              <a:gd name="connsiteX6" fmla="*/ 2083 w 15111"/>
              <a:gd name="connsiteY6" fmla="*/ 1954 h 14059"/>
              <a:gd name="connsiteX7" fmla="*/ 2583 w 15111"/>
              <a:gd name="connsiteY7" fmla="*/ 1888 h 14059"/>
              <a:gd name="connsiteX8" fmla="*/ 3000 w 15111"/>
              <a:gd name="connsiteY8" fmla="*/ 2941 h 14059"/>
              <a:gd name="connsiteX9" fmla="*/ 3722 w 15111"/>
              <a:gd name="connsiteY9" fmla="*/ 3006 h 14059"/>
              <a:gd name="connsiteX10" fmla="*/ 4694 w 15111"/>
              <a:gd name="connsiteY10" fmla="*/ 4125 h 14059"/>
              <a:gd name="connsiteX11" fmla="*/ 5639 w 15111"/>
              <a:gd name="connsiteY11" fmla="*/ 4322 h 14059"/>
              <a:gd name="connsiteX12" fmla="*/ 6555 w 15111"/>
              <a:gd name="connsiteY12" fmla="*/ 3598 h 14059"/>
              <a:gd name="connsiteX13" fmla="*/ 7028 w 15111"/>
              <a:gd name="connsiteY13" fmla="*/ 4453 h 14059"/>
              <a:gd name="connsiteX14" fmla="*/ 7417 w 15111"/>
              <a:gd name="connsiteY14" fmla="*/ 4914 h 14059"/>
              <a:gd name="connsiteX15" fmla="*/ 7472 w 15111"/>
              <a:gd name="connsiteY15" fmla="*/ 5638 h 14059"/>
              <a:gd name="connsiteX16" fmla="*/ 7847 w 15111"/>
              <a:gd name="connsiteY16" fmla="*/ 5660 h 14059"/>
              <a:gd name="connsiteX17" fmla="*/ 8852 w 15111"/>
              <a:gd name="connsiteY17" fmla="*/ 7217 h 14059"/>
              <a:gd name="connsiteX18" fmla="*/ 10356 w 15111"/>
              <a:gd name="connsiteY18" fmla="*/ 7677 h 14059"/>
              <a:gd name="connsiteX19" fmla="*/ 11940 w 15111"/>
              <a:gd name="connsiteY19" fmla="*/ 8412 h 14059"/>
              <a:gd name="connsiteX20" fmla="*/ 13102 w 15111"/>
              <a:gd name="connsiteY20" fmla="*/ 9870 h 14059"/>
              <a:gd name="connsiteX21" fmla="*/ 14444 w 15111"/>
              <a:gd name="connsiteY21" fmla="*/ 10901 h 14059"/>
              <a:gd name="connsiteX22" fmla="*/ 15111 w 15111"/>
              <a:gd name="connsiteY22" fmla="*/ 11427 h 14059"/>
              <a:gd name="connsiteX23" fmla="*/ 14667 w 15111"/>
              <a:gd name="connsiteY23" fmla="*/ 11954 h 14059"/>
              <a:gd name="connsiteX24" fmla="*/ 14667 w 15111"/>
              <a:gd name="connsiteY24" fmla="*/ 14059 h 14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5111" h="14059">
                <a:moveTo>
                  <a:pt x="14667" y="14059"/>
                </a:moveTo>
                <a:lnTo>
                  <a:pt x="7778" y="8796"/>
                </a:lnTo>
                <a:lnTo>
                  <a:pt x="0" y="2546"/>
                </a:lnTo>
                <a:lnTo>
                  <a:pt x="0" y="572"/>
                </a:lnTo>
                <a:lnTo>
                  <a:pt x="0" y="0"/>
                </a:lnTo>
                <a:lnTo>
                  <a:pt x="1365" y="839"/>
                </a:lnTo>
                <a:lnTo>
                  <a:pt x="2083" y="1954"/>
                </a:lnTo>
                <a:lnTo>
                  <a:pt x="2583" y="1888"/>
                </a:lnTo>
                <a:lnTo>
                  <a:pt x="3000" y="2941"/>
                </a:lnTo>
                <a:lnTo>
                  <a:pt x="3722" y="3006"/>
                </a:lnTo>
                <a:lnTo>
                  <a:pt x="4694" y="4125"/>
                </a:lnTo>
                <a:lnTo>
                  <a:pt x="5639" y="4322"/>
                </a:lnTo>
                <a:lnTo>
                  <a:pt x="6555" y="3598"/>
                </a:lnTo>
                <a:lnTo>
                  <a:pt x="7028" y="4453"/>
                </a:lnTo>
                <a:lnTo>
                  <a:pt x="7417" y="4914"/>
                </a:lnTo>
                <a:cubicBezTo>
                  <a:pt x="7435" y="5155"/>
                  <a:pt x="7454" y="5397"/>
                  <a:pt x="7472" y="5638"/>
                </a:cubicBezTo>
                <a:lnTo>
                  <a:pt x="7847" y="5660"/>
                </a:lnTo>
                <a:lnTo>
                  <a:pt x="8852" y="7217"/>
                </a:lnTo>
                <a:lnTo>
                  <a:pt x="10356" y="7677"/>
                </a:lnTo>
                <a:lnTo>
                  <a:pt x="11940" y="8412"/>
                </a:lnTo>
                <a:lnTo>
                  <a:pt x="13102" y="9870"/>
                </a:lnTo>
                <a:lnTo>
                  <a:pt x="14444" y="10901"/>
                </a:lnTo>
                <a:lnTo>
                  <a:pt x="15111" y="11427"/>
                </a:lnTo>
                <a:lnTo>
                  <a:pt x="14667" y="11954"/>
                </a:lnTo>
                <a:lnTo>
                  <a:pt x="14667" y="14059"/>
                </a:lnTo>
                <a:close/>
              </a:path>
            </a:pathLst>
          </a:custGeom>
          <a:solidFill>
            <a:srgbClr val="0066FF"/>
          </a:solidFill>
          <a:ln w="9525">
            <a:solidFill>
              <a:schemeClr val="tx1"/>
            </a:solid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3200" b="0" i="0" u="none" strike="noStrike" kern="1200" cap="none" spc="0" normalizeH="0" baseline="0" noProof="0">
              <a:ln>
                <a:noFill/>
              </a:ln>
              <a:solidFill>
                <a:srgbClr val="000000"/>
              </a:solidFill>
              <a:effectLst/>
              <a:uLnTx/>
              <a:uFillTx/>
              <a:latin typeface="Calibri"/>
              <a:ea typeface="+mn-ea"/>
              <a:cs typeface="+mn-cs"/>
            </a:endParaRPr>
          </a:p>
        </p:txBody>
      </p:sp>
      <p:sp>
        <p:nvSpPr>
          <p:cNvPr id="17419" name="Line 6"/>
          <p:cNvSpPr>
            <a:spLocks noChangeShapeType="1"/>
          </p:cNvSpPr>
          <p:nvPr/>
        </p:nvSpPr>
        <p:spPr bwMode="auto">
          <a:xfrm>
            <a:off x="1524002" y="4450080"/>
            <a:ext cx="6175375" cy="1923733"/>
          </a:xfrm>
          <a:prstGeom prst="line">
            <a:avLst/>
          </a:prstGeom>
          <a:noFill/>
          <a:ln w="9525">
            <a:solidFill>
              <a:schemeClr val="tx1"/>
            </a:solid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3200" b="0" i="0" u="none" strike="noStrike" kern="1200" cap="none" spc="0" normalizeH="0" baseline="0" noProof="0">
              <a:ln>
                <a:noFill/>
              </a:ln>
              <a:solidFill>
                <a:srgbClr val="000000"/>
              </a:solidFill>
              <a:effectLst/>
              <a:uLnTx/>
              <a:uFillTx/>
              <a:latin typeface="Calibri"/>
              <a:ea typeface="+mn-ea"/>
              <a:cs typeface="+mn-cs"/>
            </a:endParaRPr>
          </a:p>
        </p:txBody>
      </p:sp>
      <p:sp>
        <p:nvSpPr>
          <p:cNvPr id="17420" name="Freeform 7"/>
          <p:cNvSpPr>
            <a:spLocks/>
          </p:cNvSpPr>
          <p:nvPr/>
        </p:nvSpPr>
        <p:spPr bwMode="auto">
          <a:xfrm>
            <a:off x="7696202" y="2834640"/>
            <a:ext cx="2822575" cy="3843973"/>
          </a:xfrm>
          <a:custGeom>
            <a:avLst/>
            <a:gdLst>
              <a:gd name="T0" fmla="*/ 0 w 1776"/>
              <a:gd name="T1" fmla="*/ 3892550 h 2452"/>
              <a:gd name="T2" fmla="*/ 2819400 w 1776"/>
              <a:gd name="T3" fmla="*/ 2444750 h 2452"/>
              <a:gd name="T4" fmla="*/ 2816225 w 1776"/>
              <a:gd name="T5" fmla="*/ 0 h 2452"/>
              <a:gd name="T6" fmla="*/ 2233613 w 1776"/>
              <a:gd name="T7" fmla="*/ 290512 h 2452"/>
              <a:gd name="T8" fmla="*/ 1755775 w 1776"/>
              <a:gd name="T9" fmla="*/ 808037 h 2452"/>
              <a:gd name="T10" fmla="*/ 1398588 w 1776"/>
              <a:gd name="T11" fmla="*/ 1484312 h 2452"/>
              <a:gd name="T12" fmla="*/ 947738 w 1776"/>
              <a:gd name="T13" fmla="*/ 2332037 h 2452"/>
              <a:gd name="T14" fmla="*/ 762000 w 1776"/>
              <a:gd name="T15" fmla="*/ 2770187 h 2452"/>
              <a:gd name="T16" fmla="*/ 496888 w 1776"/>
              <a:gd name="T17" fmla="*/ 3206749 h 2452"/>
              <a:gd name="T18" fmla="*/ 152400 w 1776"/>
              <a:gd name="T19" fmla="*/ 3511550 h 2452"/>
              <a:gd name="T20" fmla="*/ 0 w 1776"/>
              <a:gd name="T21" fmla="*/ 3587750 h 2452"/>
              <a:gd name="T22" fmla="*/ 0 w 1776"/>
              <a:gd name="T23" fmla="*/ 3892550 h 2452"/>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776"/>
              <a:gd name="T37" fmla="*/ 0 h 2452"/>
              <a:gd name="T38" fmla="*/ 1776 w 1776"/>
              <a:gd name="T39" fmla="*/ 2452 h 2452"/>
              <a:gd name="connsiteX0" fmla="*/ 0 w 10000"/>
              <a:gd name="connsiteY0" fmla="*/ 10000 h 10000"/>
              <a:gd name="connsiteX1" fmla="*/ 10000 w 10000"/>
              <a:gd name="connsiteY1" fmla="*/ 6281 h 10000"/>
              <a:gd name="connsiteX2" fmla="*/ 9989 w 10000"/>
              <a:gd name="connsiteY2" fmla="*/ 0 h 10000"/>
              <a:gd name="connsiteX3" fmla="*/ 7922 w 10000"/>
              <a:gd name="connsiteY3" fmla="*/ 746 h 10000"/>
              <a:gd name="connsiteX4" fmla="*/ 6227 w 10000"/>
              <a:gd name="connsiteY4" fmla="*/ 2076 h 10000"/>
              <a:gd name="connsiteX5" fmla="*/ 4961 w 10000"/>
              <a:gd name="connsiteY5" fmla="*/ 3813 h 10000"/>
              <a:gd name="connsiteX6" fmla="*/ 3361 w 10000"/>
              <a:gd name="connsiteY6" fmla="*/ 5991 h 10000"/>
              <a:gd name="connsiteX7" fmla="*/ 2136 w 10000"/>
              <a:gd name="connsiteY7" fmla="*/ 6998 h 10000"/>
              <a:gd name="connsiteX8" fmla="*/ 1762 w 10000"/>
              <a:gd name="connsiteY8" fmla="*/ 8238 h 10000"/>
              <a:gd name="connsiteX9" fmla="*/ 541 w 10000"/>
              <a:gd name="connsiteY9" fmla="*/ 9021 h 10000"/>
              <a:gd name="connsiteX10" fmla="*/ 0 w 10000"/>
              <a:gd name="connsiteY10" fmla="*/ 9217 h 10000"/>
              <a:gd name="connsiteX11" fmla="*/ 0 w 10000"/>
              <a:gd name="connsiteY11" fmla="*/ 10000 h 10000"/>
              <a:gd name="connsiteX0" fmla="*/ 0 w 10000"/>
              <a:gd name="connsiteY0" fmla="*/ 10000 h 10000"/>
              <a:gd name="connsiteX1" fmla="*/ 10000 w 10000"/>
              <a:gd name="connsiteY1" fmla="*/ 6281 h 10000"/>
              <a:gd name="connsiteX2" fmla="*/ 9989 w 10000"/>
              <a:gd name="connsiteY2" fmla="*/ 0 h 10000"/>
              <a:gd name="connsiteX3" fmla="*/ 7922 w 10000"/>
              <a:gd name="connsiteY3" fmla="*/ 746 h 10000"/>
              <a:gd name="connsiteX4" fmla="*/ 6227 w 10000"/>
              <a:gd name="connsiteY4" fmla="*/ 2076 h 10000"/>
              <a:gd name="connsiteX5" fmla="*/ 4961 w 10000"/>
              <a:gd name="connsiteY5" fmla="*/ 3813 h 10000"/>
              <a:gd name="connsiteX6" fmla="*/ 3361 w 10000"/>
              <a:gd name="connsiteY6" fmla="*/ 5991 h 10000"/>
              <a:gd name="connsiteX7" fmla="*/ 2136 w 10000"/>
              <a:gd name="connsiteY7" fmla="*/ 6998 h 10000"/>
              <a:gd name="connsiteX8" fmla="*/ 1060 w 10000"/>
              <a:gd name="connsiteY8" fmla="*/ 8119 h 10000"/>
              <a:gd name="connsiteX9" fmla="*/ 541 w 10000"/>
              <a:gd name="connsiteY9" fmla="*/ 9021 h 10000"/>
              <a:gd name="connsiteX10" fmla="*/ 0 w 10000"/>
              <a:gd name="connsiteY10" fmla="*/ 9217 h 10000"/>
              <a:gd name="connsiteX11" fmla="*/ 0 w 10000"/>
              <a:gd name="connsiteY11" fmla="*/ 10000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000" h="10000">
                <a:moveTo>
                  <a:pt x="0" y="10000"/>
                </a:moveTo>
                <a:lnTo>
                  <a:pt x="10000" y="6281"/>
                </a:lnTo>
                <a:cubicBezTo>
                  <a:pt x="9996" y="4187"/>
                  <a:pt x="9993" y="2094"/>
                  <a:pt x="9989" y="0"/>
                </a:cubicBezTo>
                <a:lnTo>
                  <a:pt x="7922" y="746"/>
                </a:lnTo>
                <a:lnTo>
                  <a:pt x="6227" y="2076"/>
                </a:lnTo>
                <a:lnTo>
                  <a:pt x="4961" y="3813"/>
                </a:lnTo>
                <a:lnTo>
                  <a:pt x="3361" y="5991"/>
                </a:lnTo>
                <a:lnTo>
                  <a:pt x="2136" y="6998"/>
                </a:lnTo>
                <a:cubicBezTo>
                  <a:pt x="2011" y="7411"/>
                  <a:pt x="1185" y="7706"/>
                  <a:pt x="1060" y="8119"/>
                </a:cubicBezTo>
                <a:lnTo>
                  <a:pt x="541" y="9021"/>
                </a:lnTo>
                <a:lnTo>
                  <a:pt x="0" y="9217"/>
                </a:lnTo>
                <a:lnTo>
                  <a:pt x="0" y="10000"/>
                </a:lnTo>
                <a:close/>
              </a:path>
            </a:pathLst>
          </a:custGeom>
          <a:solidFill>
            <a:srgbClr val="996633"/>
          </a:solidFill>
          <a:ln w="9525">
            <a:solidFill>
              <a:schemeClr val="tx1"/>
            </a:solid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3200" b="0" i="0" u="none" strike="noStrike" kern="1200" cap="none" spc="0" normalizeH="0" baseline="0" noProof="0">
              <a:ln>
                <a:noFill/>
              </a:ln>
              <a:solidFill>
                <a:srgbClr val="000000"/>
              </a:solidFill>
              <a:effectLst/>
              <a:uLnTx/>
              <a:uFillTx/>
              <a:latin typeface="Calibri"/>
              <a:ea typeface="+mn-ea"/>
              <a:cs typeface="+mn-cs"/>
            </a:endParaRPr>
          </a:p>
        </p:txBody>
      </p:sp>
      <p:sp>
        <p:nvSpPr>
          <p:cNvPr id="17421" name="Freeform 8"/>
          <p:cNvSpPr>
            <a:spLocks/>
          </p:cNvSpPr>
          <p:nvPr/>
        </p:nvSpPr>
        <p:spPr bwMode="auto">
          <a:xfrm>
            <a:off x="7997825" y="2798764"/>
            <a:ext cx="981075" cy="981075"/>
          </a:xfrm>
          <a:custGeom>
            <a:avLst/>
            <a:gdLst>
              <a:gd name="T0" fmla="*/ 981075 w 618"/>
              <a:gd name="T1" fmla="*/ 0 h 618"/>
              <a:gd name="T2" fmla="*/ 661987 w 618"/>
              <a:gd name="T3" fmla="*/ 158750 h 618"/>
              <a:gd name="T4" fmla="*/ 406400 w 618"/>
              <a:gd name="T5" fmla="*/ 465138 h 618"/>
              <a:gd name="T6" fmla="*/ 198437 w 618"/>
              <a:gd name="T7" fmla="*/ 782637 h 618"/>
              <a:gd name="T8" fmla="*/ 0 w 618"/>
              <a:gd name="T9" fmla="*/ 981075 h 618"/>
              <a:gd name="T10" fmla="*/ 0 60000 65536"/>
              <a:gd name="T11" fmla="*/ 0 60000 65536"/>
              <a:gd name="T12" fmla="*/ 0 60000 65536"/>
              <a:gd name="T13" fmla="*/ 0 60000 65536"/>
              <a:gd name="T14" fmla="*/ 0 60000 65536"/>
              <a:gd name="T15" fmla="*/ 0 w 618"/>
              <a:gd name="T16" fmla="*/ 0 h 618"/>
              <a:gd name="T17" fmla="*/ 618 w 618"/>
              <a:gd name="T18" fmla="*/ 618 h 618"/>
            </a:gdLst>
            <a:ahLst/>
            <a:cxnLst>
              <a:cxn ang="T10">
                <a:pos x="T0" y="T1"/>
              </a:cxn>
              <a:cxn ang="T11">
                <a:pos x="T2" y="T3"/>
              </a:cxn>
              <a:cxn ang="T12">
                <a:pos x="T4" y="T5"/>
              </a:cxn>
              <a:cxn ang="T13">
                <a:pos x="T6" y="T7"/>
              </a:cxn>
              <a:cxn ang="T14">
                <a:pos x="T8" y="T9"/>
              </a:cxn>
            </a:cxnLst>
            <a:rect l="T15" t="T16" r="T17" b="T18"/>
            <a:pathLst>
              <a:path w="618" h="618">
                <a:moveTo>
                  <a:pt x="618" y="0"/>
                </a:moveTo>
                <a:lnTo>
                  <a:pt x="417" y="100"/>
                </a:lnTo>
                <a:lnTo>
                  <a:pt x="256" y="293"/>
                </a:lnTo>
                <a:lnTo>
                  <a:pt x="125" y="493"/>
                </a:lnTo>
                <a:lnTo>
                  <a:pt x="0" y="618"/>
                </a:lnTo>
              </a:path>
            </a:pathLst>
          </a:custGeom>
          <a:noFill/>
          <a:ln w="9525">
            <a:solidFill>
              <a:srgbClr val="0000FF"/>
            </a:solidFill>
            <a:round/>
            <a:headEnd type="none" w="med" len="med"/>
            <a:tailEnd type="triangle" w="med" len="me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3200" b="0" i="0" u="none" strike="noStrike" kern="1200" cap="none" spc="0" normalizeH="0" baseline="0" noProof="0">
              <a:ln>
                <a:noFill/>
              </a:ln>
              <a:solidFill>
                <a:srgbClr val="000000"/>
              </a:solidFill>
              <a:effectLst/>
              <a:uLnTx/>
              <a:uFillTx/>
              <a:latin typeface="Calibri"/>
              <a:ea typeface="+mn-ea"/>
              <a:cs typeface="+mn-cs"/>
            </a:endParaRPr>
          </a:p>
        </p:txBody>
      </p:sp>
      <p:sp>
        <p:nvSpPr>
          <p:cNvPr id="17422" name="Freeform 9"/>
          <p:cNvSpPr>
            <a:spLocks/>
          </p:cNvSpPr>
          <p:nvPr/>
        </p:nvSpPr>
        <p:spPr bwMode="auto">
          <a:xfrm>
            <a:off x="8613776" y="3097213"/>
            <a:ext cx="981075" cy="981075"/>
          </a:xfrm>
          <a:custGeom>
            <a:avLst/>
            <a:gdLst>
              <a:gd name="T0" fmla="*/ 981075 w 618"/>
              <a:gd name="T1" fmla="*/ 0 h 618"/>
              <a:gd name="T2" fmla="*/ 661987 w 618"/>
              <a:gd name="T3" fmla="*/ 158750 h 618"/>
              <a:gd name="T4" fmla="*/ 406400 w 618"/>
              <a:gd name="T5" fmla="*/ 465138 h 618"/>
              <a:gd name="T6" fmla="*/ 198437 w 618"/>
              <a:gd name="T7" fmla="*/ 782637 h 618"/>
              <a:gd name="T8" fmla="*/ 0 w 618"/>
              <a:gd name="T9" fmla="*/ 981075 h 618"/>
              <a:gd name="T10" fmla="*/ 0 60000 65536"/>
              <a:gd name="T11" fmla="*/ 0 60000 65536"/>
              <a:gd name="T12" fmla="*/ 0 60000 65536"/>
              <a:gd name="T13" fmla="*/ 0 60000 65536"/>
              <a:gd name="T14" fmla="*/ 0 60000 65536"/>
              <a:gd name="T15" fmla="*/ 0 w 618"/>
              <a:gd name="T16" fmla="*/ 0 h 618"/>
              <a:gd name="T17" fmla="*/ 618 w 618"/>
              <a:gd name="T18" fmla="*/ 618 h 618"/>
            </a:gdLst>
            <a:ahLst/>
            <a:cxnLst>
              <a:cxn ang="T10">
                <a:pos x="T0" y="T1"/>
              </a:cxn>
              <a:cxn ang="T11">
                <a:pos x="T2" y="T3"/>
              </a:cxn>
              <a:cxn ang="T12">
                <a:pos x="T4" y="T5"/>
              </a:cxn>
              <a:cxn ang="T13">
                <a:pos x="T6" y="T7"/>
              </a:cxn>
              <a:cxn ang="T14">
                <a:pos x="T8" y="T9"/>
              </a:cxn>
            </a:cxnLst>
            <a:rect l="T15" t="T16" r="T17" b="T18"/>
            <a:pathLst>
              <a:path w="618" h="618">
                <a:moveTo>
                  <a:pt x="618" y="0"/>
                </a:moveTo>
                <a:lnTo>
                  <a:pt x="417" y="100"/>
                </a:lnTo>
                <a:lnTo>
                  <a:pt x="256" y="293"/>
                </a:lnTo>
                <a:lnTo>
                  <a:pt x="125" y="493"/>
                </a:lnTo>
                <a:lnTo>
                  <a:pt x="0" y="618"/>
                </a:lnTo>
              </a:path>
            </a:pathLst>
          </a:custGeom>
          <a:noFill/>
          <a:ln w="9525">
            <a:solidFill>
              <a:srgbClr val="0000FF"/>
            </a:solidFill>
            <a:round/>
            <a:headEnd type="none" w="med" len="med"/>
            <a:tailEnd type="triangle" w="med" len="me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3200" b="0" i="0" u="none" strike="noStrike" kern="1200" cap="none" spc="0" normalizeH="0" baseline="0" noProof="0">
              <a:ln>
                <a:noFill/>
              </a:ln>
              <a:solidFill>
                <a:srgbClr val="000000"/>
              </a:solidFill>
              <a:effectLst/>
              <a:uLnTx/>
              <a:uFillTx/>
              <a:latin typeface="Calibri"/>
              <a:ea typeface="+mn-ea"/>
              <a:cs typeface="+mn-cs"/>
            </a:endParaRPr>
          </a:p>
        </p:txBody>
      </p:sp>
      <p:sp>
        <p:nvSpPr>
          <p:cNvPr id="17423" name="Freeform 10"/>
          <p:cNvSpPr>
            <a:spLocks/>
          </p:cNvSpPr>
          <p:nvPr/>
        </p:nvSpPr>
        <p:spPr bwMode="auto">
          <a:xfrm>
            <a:off x="6751639" y="2563813"/>
            <a:ext cx="981075" cy="981075"/>
          </a:xfrm>
          <a:custGeom>
            <a:avLst/>
            <a:gdLst>
              <a:gd name="T0" fmla="*/ 981075 w 618"/>
              <a:gd name="T1" fmla="*/ 0 h 618"/>
              <a:gd name="T2" fmla="*/ 661987 w 618"/>
              <a:gd name="T3" fmla="*/ 158750 h 618"/>
              <a:gd name="T4" fmla="*/ 406400 w 618"/>
              <a:gd name="T5" fmla="*/ 465138 h 618"/>
              <a:gd name="T6" fmla="*/ 198437 w 618"/>
              <a:gd name="T7" fmla="*/ 782637 h 618"/>
              <a:gd name="T8" fmla="*/ 0 w 618"/>
              <a:gd name="T9" fmla="*/ 981075 h 618"/>
              <a:gd name="T10" fmla="*/ 0 60000 65536"/>
              <a:gd name="T11" fmla="*/ 0 60000 65536"/>
              <a:gd name="T12" fmla="*/ 0 60000 65536"/>
              <a:gd name="T13" fmla="*/ 0 60000 65536"/>
              <a:gd name="T14" fmla="*/ 0 60000 65536"/>
              <a:gd name="T15" fmla="*/ 0 w 618"/>
              <a:gd name="T16" fmla="*/ 0 h 618"/>
              <a:gd name="T17" fmla="*/ 618 w 618"/>
              <a:gd name="T18" fmla="*/ 618 h 618"/>
            </a:gdLst>
            <a:ahLst/>
            <a:cxnLst>
              <a:cxn ang="T10">
                <a:pos x="T0" y="T1"/>
              </a:cxn>
              <a:cxn ang="T11">
                <a:pos x="T2" y="T3"/>
              </a:cxn>
              <a:cxn ang="T12">
                <a:pos x="T4" y="T5"/>
              </a:cxn>
              <a:cxn ang="T13">
                <a:pos x="T6" y="T7"/>
              </a:cxn>
              <a:cxn ang="T14">
                <a:pos x="T8" y="T9"/>
              </a:cxn>
            </a:cxnLst>
            <a:rect l="T15" t="T16" r="T17" b="T18"/>
            <a:pathLst>
              <a:path w="618" h="618">
                <a:moveTo>
                  <a:pt x="618" y="0"/>
                </a:moveTo>
                <a:lnTo>
                  <a:pt x="417" y="100"/>
                </a:lnTo>
                <a:lnTo>
                  <a:pt x="256" y="293"/>
                </a:lnTo>
                <a:lnTo>
                  <a:pt x="125" y="493"/>
                </a:lnTo>
                <a:lnTo>
                  <a:pt x="0" y="618"/>
                </a:lnTo>
              </a:path>
            </a:pathLst>
          </a:custGeom>
          <a:noFill/>
          <a:ln w="9525">
            <a:solidFill>
              <a:srgbClr val="0000FF"/>
            </a:solidFill>
            <a:round/>
            <a:headEnd type="none" w="med" len="med"/>
            <a:tailEnd type="triangle" w="med" len="me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3200" b="0" i="0" u="none" strike="noStrike" kern="1200" cap="none" spc="0" normalizeH="0" baseline="0" noProof="0">
              <a:ln>
                <a:noFill/>
              </a:ln>
              <a:solidFill>
                <a:srgbClr val="000000"/>
              </a:solidFill>
              <a:effectLst/>
              <a:uLnTx/>
              <a:uFillTx/>
              <a:latin typeface="Calibri"/>
              <a:ea typeface="+mn-ea"/>
              <a:cs typeface="+mn-cs"/>
            </a:endParaRPr>
          </a:p>
        </p:txBody>
      </p:sp>
      <p:sp>
        <p:nvSpPr>
          <p:cNvPr id="17424" name="Freeform 11"/>
          <p:cNvSpPr>
            <a:spLocks/>
          </p:cNvSpPr>
          <p:nvPr/>
        </p:nvSpPr>
        <p:spPr bwMode="auto">
          <a:xfrm>
            <a:off x="8156575" y="2640013"/>
            <a:ext cx="533400" cy="676275"/>
          </a:xfrm>
          <a:custGeom>
            <a:avLst/>
            <a:gdLst>
              <a:gd name="T0" fmla="*/ 533400 w 618"/>
              <a:gd name="T1" fmla="*/ 0 h 618"/>
              <a:gd name="T2" fmla="*/ 359915 w 618"/>
              <a:gd name="T3" fmla="*/ 109430 h 618"/>
              <a:gd name="T4" fmla="*/ 220955 w 618"/>
              <a:gd name="T5" fmla="*/ 320629 h 618"/>
              <a:gd name="T6" fmla="*/ 107888 w 618"/>
              <a:gd name="T7" fmla="*/ 539488 h 618"/>
              <a:gd name="T8" fmla="*/ 0 w 618"/>
              <a:gd name="T9" fmla="*/ 676275 h 618"/>
              <a:gd name="T10" fmla="*/ 0 60000 65536"/>
              <a:gd name="T11" fmla="*/ 0 60000 65536"/>
              <a:gd name="T12" fmla="*/ 0 60000 65536"/>
              <a:gd name="T13" fmla="*/ 0 60000 65536"/>
              <a:gd name="T14" fmla="*/ 0 60000 65536"/>
              <a:gd name="T15" fmla="*/ 0 w 618"/>
              <a:gd name="T16" fmla="*/ 0 h 618"/>
              <a:gd name="T17" fmla="*/ 618 w 618"/>
              <a:gd name="T18" fmla="*/ 618 h 618"/>
            </a:gdLst>
            <a:ahLst/>
            <a:cxnLst>
              <a:cxn ang="T10">
                <a:pos x="T0" y="T1"/>
              </a:cxn>
              <a:cxn ang="T11">
                <a:pos x="T2" y="T3"/>
              </a:cxn>
              <a:cxn ang="T12">
                <a:pos x="T4" y="T5"/>
              </a:cxn>
              <a:cxn ang="T13">
                <a:pos x="T6" y="T7"/>
              </a:cxn>
              <a:cxn ang="T14">
                <a:pos x="T8" y="T9"/>
              </a:cxn>
            </a:cxnLst>
            <a:rect l="T15" t="T16" r="T17" b="T18"/>
            <a:pathLst>
              <a:path w="618" h="618">
                <a:moveTo>
                  <a:pt x="618" y="0"/>
                </a:moveTo>
                <a:lnTo>
                  <a:pt x="417" y="100"/>
                </a:lnTo>
                <a:lnTo>
                  <a:pt x="256" y="293"/>
                </a:lnTo>
                <a:lnTo>
                  <a:pt x="125" y="493"/>
                </a:lnTo>
                <a:lnTo>
                  <a:pt x="0" y="618"/>
                </a:lnTo>
              </a:path>
            </a:pathLst>
          </a:custGeom>
          <a:noFill/>
          <a:ln w="9525">
            <a:solidFill>
              <a:srgbClr val="0000FF"/>
            </a:solidFill>
            <a:round/>
            <a:headEnd type="none" w="med" len="med"/>
            <a:tailEnd type="triangle" w="med" len="me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3200" b="0" i="0" u="none" strike="noStrike" kern="1200" cap="none" spc="0" normalizeH="0" baseline="0" noProof="0">
              <a:ln>
                <a:noFill/>
              </a:ln>
              <a:solidFill>
                <a:srgbClr val="000000"/>
              </a:solidFill>
              <a:effectLst/>
              <a:uLnTx/>
              <a:uFillTx/>
              <a:latin typeface="Calibri"/>
              <a:ea typeface="+mn-ea"/>
              <a:cs typeface="+mn-cs"/>
            </a:endParaRPr>
          </a:p>
        </p:txBody>
      </p:sp>
      <p:sp>
        <p:nvSpPr>
          <p:cNvPr id="17425" name="Freeform 12"/>
          <p:cNvSpPr>
            <a:spLocks/>
          </p:cNvSpPr>
          <p:nvPr/>
        </p:nvSpPr>
        <p:spPr bwMode="auto">
          <a:xfrm>
            <a:off x="6099175" y="2868613"/>
            <a:ext cx="533400" cy="676275"/>
          </a:xfrm>
          <a:custGeom>
            <a:avLst/>
            <a:gdLst>
              <a:gd name="T0" fmla="*/ 533400 w 618"/>
              <a:gd name="T1" fmla="*/ 0 h 618"/>
              <a:gd name="T2" fmla="*/ 359915 w 618"/>
              <a:gd name="T3" fmla="*/ 109430 h 618"/>
              <a:gd name="T4" fmla="*/ 220955 w 618"/>
              <a:gd name="T5" fmla="*/ 320629 h 618"/>
              <a:gd name="T6" fmla="*/ 107888 w 618"/>
              <a:gd name="T7" fmla="*/ 539488 h 618"/>
              <a:gd name="T8" fmla="*/ 0 w 618"/>
              <a:gd name="T9" fmla="*/ 676275 h 618"/>
              <a:gd name="T10" fmla="*/ 0 60000 65536"/>
              <a:gd name="T11" fmla="*/ 0 60000 65536"/>
              <a:gd name="T12" fmla="*/ 0 60000 65536"/>
              <a:gd name="T13" fmla="*/ 0 60000 65536"/>
              <a:gd name="T14" fmla="*/ 0 60000 65536"/>
              <a:gd name="T15" fmla="*/ 0 w 618"/>
              <a:gd name="T16" fmla="*/ 0 h 618"/>
              <a:gd name="T17" fmla="*/ 618 w 618"/>
              <a:gd name="T18" fmla="*/ 618 h 618"/>
            </a:gdLst>
            <a:ahLst/>
            <a:cxnLst>
              <a:cxn ang="T10">
                <a:pos x="T0" y="T1"/>
              </a:cxn>
              <a:cxn ang="T11">
                <a:pos x="T2" y="T3"/>
              </a:cxn>
              <a:cxn ang="T12">
                <a:pos x="T4" y="T5"/>
              </a:cxn>
              <a:cxn ang="T13">
                <a:pos x="T6" y="T7"/>
              </a:cxn>
              <a:cxn ang="T14">
                <a:pos x="T8" y="T9"/>
              </a:cxn>
            </a:cxnLst>
            <a:rect l="T15" t="T16" r="T17" b="T18"/>
            <a:pathLst>
              <a:path w="618" h="618">
                <a:moveTo>
                  <a:pt x="618" y="0"/>
                </a:moveTo>
                <a:lnTo>
                  <a:pt x="417" y="100"/>
                </a:lnTo>
                <a:lnTo>
                  <a:pt x="256" y="293"/>
                </a:lnTo>
                <a:lnTo>
                  <a:pt x="125" y="493"/>
                </a:lnTo>
                <a:lnTo>
                  <a:pt x="0" y="618"/>
                </a:lnTo>
              </a:path>
            </a:pathLst>
          </a:custGeom>
          <a:noFill/>
          <a:ln w="9525">
            <a:solidFill>
              <a:srgbClr val="0000FF"/>
            </a:solidFill>
            <a:round/>
            <a:headEnd type="none" w="med" len="med"/>
            <a:tailEnd type="triangle" w="med" len="me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3200" b="0" i="0" u="none" strike="noStrike" kern="1200" cap="none" spc="0" normalizeH="0" baseline="0" noProof="0">
              <a:ln>
                <a:noFill/>
              </a:ln>
              <a:solidFill>
                <a:srgbClr val="000000"/>
              </a:solidFill>
              <a:effectLst/>
              <a:uLnTx/>
              <a:uFillTx/>
              <a:latin typeface="Calibri"/>
              <a:ea typeface="+mn-ea"/>
              <a:cs typeface="+mn-cs"/>
            </a:endParaRPr>
          </a:p>
        </p:txBody>
      </p:sp>
      <p:sp>
        <p:nvSpPr>
          <p:cNvPr id="17426" name="Line 13"/>
          <p:cNvSpPr>
            <a:spLocks noChangeShapeType="1"/>
          </p:cNvSpPr>
          <p:nvPr/>
        </p:nvSpPr>
        <p:spPr bwMode="auto">
          <a:xfrm>
            <a:off x="4575175" y="5307013"/>
            <a:ext cx="228600" cy="76200"/>
          </a:xfrm>
          <a:prstGeom prst="line">
            <a:avLst/>
          </a:prstGeom>
          <a:noFill/>
          <a:ln w="9525">
            <a:solidFill>
              <a:schemeClr val="tx1"/>
            </a:solid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3200" b="0" i="0" u="none" strike="noStrike" kern="1200" cap="none" spc="0" normalizeH="0" baseline="0" noProof="0">
              <a:ln>
                <a:noFill/>
              </a:ln>
              <a:solidFill>
                <a:srgbClr val="000000"/>
              </a:solidFill>
              <a:effectLst/>
              <a:uLnTx/>
              <a:uFillTx/>
              <a:latin typeface="Calibri"/>
              <a:ea typeface="+mn-ea"/>
              <a:cs typeface="+mn-cs"/>
            </a:endParaRPr>
          </a:p>
        </p:txBody>
      </p:sp>
      <p:sp>
        <p:nvSpPr>
          <p:cNvPr id="17427" name="Line 14"/>
          <p:cNvSpPr>
            <a:spLocks noChangeShapeType="1"/>
          </p:cNvSpPr>
          <p:nvPr/>
        </p:nvSpPr>
        <p:spPr bwMode="auto">
          <a:xfrm>
            <a:off x="6670675" y="5903913"/>
            <a:ext cx="228600" cy="76200"/>
          </a:xfrm>
          <a:prstGeom prst="line">
            <a:avLst/>
          </a:prstGeom>
          <a:noFill/>
          <a:ln w="9525">
            <a:solidFill>
              <a:schemeClr val="tx1"/>
            </a:solid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3200" b="0" i="0" u="none" strike="noStrike" kern="1200" cap="none" spc="0" normalizeH="0" baseline="0" noProof="0">
              <a:ln>
                <a:noFill/>
              </a:ln>
              <a:solidFill>
                <a:srgbClr val="000000"/>
              </a:solidFill>
              <a:effectLst/>
              <a:uLnTx/>
              <a:uFillTx/>
              <a:latin typeface="Calibri"/>
              <a:ea typeface="+mn-ea"/>
              <a:cs typeface="+mn-cs"/>
            </a:endParaRPr>
          </a:p>
        </p:txBody>
      </p:sp>
      <p:sp>
        <p:nvSpPr>
          <p:cNvPr id="17428" name="Line 15"/>
          <p:cNvSpPr>
            <a:spLocks noChangeShapeType="1"/>
          </p:cNvSpPr>
          <p:nvPr/>
        </p:nvSpPr>
        <p:spPr bwMode="auto">
          <a:xfrm>
            <a:off x="6403975" y="5840413"/>
            <a:ext cx="228600" cy="76200"/>
          </a:xfrm>
          <a:prstGeom prst="line">
            <a:avLst/>
          </a:prstGeom>
          <a:noFill/>
          <a:ln w="9525">
            <a:solidFill>
              <a:schemeClr val="tx1"/>
            </a:solid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3200" b="0" i="0" u="none" strike="noStrike" kern="1200" cap="none" spc="0" normalizeH="0" baseline="0" noProof="0">
              <a:ln>
                <a:noFill/>
              </a:ln>
              <a:solidFill>
                <a:srgbClr val="000000"/>
              </a:solidFill>
              <a:effectLst/>
              <a:uLnTx/>
              <a:uFillTx/>
              <a:latin typeface="Calibri"/>
              <a:ea typeface="+mn-ea"/>
              <a:cs typeface="+mn-cs"/>
            </a:endParaRPr>
          </a:p>
        </p:txBody>
      </p:sp>
      <p:sp>
        <p:nvSpPr>
          <p:cNvPr id="17429" name="Line 16"/>
          <p:cNvSpPr>
            <a:spLocks noChangeShapeType="1"/>
          </p:cNvSpPr>
          <p:nvPr/>
        </p:nvSpPr>
        <p:spPr bwMode="auto">
          <a:xfrm>
            <a:off x="6937375" y="6081714"/>
            <a:ext cx="457200" cy="139700"/>
          </a:xfrm>
          <a:prstGeom prst="line">
            <a:avLst/>
          </a:prstGeom>
          <a:noFill/>
          <a:ln w="9525">
            <a:solidFill>
              <a:schemeClr val="tx1"/>
            </a:solid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3200" b="0" i="0" u="none" strike="noStrike" kern="1200" cap="none" spc="0" normalizeH="0" baseline="0" noProof="0">
              <a:ln>
                <a:noFill/>
              </a:ln>
              <a:solidFill>
                <a:srgbClr val="000000"/>
              </a:solidFill>
              <a:effectLst/>
              <a:uLnTx/>
              <a:uFillTx/>
              <a:latin typeface="Calibri"/>
              <a:ea typeface="+mn-ea"/>
              <a:cs typeface="+mn-cs"/>
            </a:endParaRPr>
          </a:p>
        </p:txBody>
      </p:sp>
      <p:sp>
        <p:nvSpPr>
          <p:cNvPr id="17430" name="Line 17"/>
          <p:cNvSpPr>
            <a:spLocks noChangeShapeType="1"/>
          </p:cNvSpPr>
          <p:nvPr/>
        </p:nvSpPr>
        <p:spPr bwMode="auto">
          <a:xfrm>
            <a:off x="5641975" y="5916613"/>
            <a:ext cx="228600" cy="76200"/>
          </a:xfrm>
          <a:prstGeom prst="line">
            <a:avLst/>
          </a:prstGeom>
          <a:noFill/>
          <a:ln w="9525">
            <a:solidFill>
              <a:schemeClr val="tx1"/>
            </a:solid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3200" b="0" i="0" u="none" strike="noStrike" kern="1200" cap="none" spc="0" normalizeH="0" baseline="0" noProof="0">
              <a:ln>
                <a:noFill/>
              </a:ln>
              <a:solidFill>
                <a:srgbClr val="000000"/>
              </a:solidFill>
              <a:effectLst/>
              <a:uLnTx/>
              <a:uFillTx/>
              <a:latin typeface="Calibri"/>
              <a:ea typeface="+mn-ea"/>
              <a:cs typeface="+mn-cs"/>
            </a:endParaRPr>
          </a:p>
        </p:txBody>
      </p:sp>
      <p:sp>
        <p:nvSpPr>
          <p:cNvPr id="17431" name="Line 18"/>
          <p:cNvSpPr>
            <a:spLocks noChangeShapeType="1"/>
          </p:cNvSpPr>
          <p:nvPr/>
        </p:nvSpPr>
        <p:spPr bwMode="auto">
          <a:xfrm>
            <a:off x="4879975" y="5611813"/>
            <a:ext cx="228600" cy="76200"/>
          </a:xfrm>
          <a:prstGeom prst="line">
            <a:avLst/>
          </a:prstGeom>
          <a:noFill/>
          <a:ln w="9525">
            <a:solidFill>
              <a:schemeClr val="tx1"/>
            </a:solid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3200" b="0" i="0" u="none" strike="noStrike" kern="1200" cap="none" spc="0" normalizeH="0" baseline="0" noProof="0">
              <a:ln>
                <a:noFill/>
              </a:ln>
              <a:solidFill>
                <a:srgbClr val="000000"/>
              </a:solidFill>
              <a:effectLst/>
              <a:uLnTx/>
              <a:uFillTx/>
              <a:latin typeface="Calibri"/>
              <a:ea typeface="+mn-ea"/>
              <a:cs typeface="+mn-cs"/>
            </a:endParaRPr>
          </a:p>
        </p:txBody>
      </p:sp>
      <p:sp>
        <p:nvSpPr>
          <p:cNvPr id="17432" name="Line 19"/>
          <p:cNvSpPr>
            <a:spLocks noChangeShapeType="1"/>
          </p:cNvSpPr>
          <p:nvPr/>
        </p:nvSpPr>
        <p:spPr bwMode="auto">
          <a:xfrm>
            <a:off x="6403975" y="6069013"/>
            <a:ext cx="228600" cy="76200"/>
          </a:xfrm>
          <a:prstGeom prst="line">
            <a:avLst/>
          </a:prstGeom>
          <a:noFill/>
          <a:ln w="9525">
            <a:solidFill>
              <a:schemeClr val="tx1"/>
            </a:solid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3200" b="0" i="0" u="none" strike="noStrike" kern="1200" cap="none" spc="0" normalizeH="0" baseline="0" noProof="0">
              <a:ln>
                <a:noFill/>
              </a:ln>
              <a:solidFill>
                <a:srgbClr val="000000"/>
              </a:solidFill>
              <a:effectLst/>
              <a:uLnTx/>
              <a:uFillTx/>
              <a:latin typeface="Calibri"/>
              <a:ea typeface="+mn-ea"/>
              <a:cs typeface="+mn-cs"/>
            </a:endParaRPr>
          </a:p>
        </p:txBody>
      </p:sp>
      <p:sp>
        <p:nvSpPr>
          <p:cNvPr id="17433" name="Line 20"/>
          <p:cNvSpPr>
            <a:spLocks noChangeShapeType="1"/>
          </p:cNvSpPr>
          <p:nvPr/>
        </p:nvSpPr>
        <p:spPr bwMode="auto">
          <a:xfrm>
            <a:off x="5413375" y="5764213"/>
            <a:ext cx="533400" cy="152400"/>
          </a:xfrm>
          <a:prstGeom prst="line">
            <a:avLst/>
          </a:prstGeom>
          <a:noFill/>
          <a:ln w="9525">
            <a:solidFill>
              <a:schemeClr val="tx1"/>
            </a:solid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3200" b="0" i="0" u="none" strike="noStrike" kern="1200" cap="none" spc="0" normalizeH="0" baseline="0" noProof="0">
              <a:ln>
                <a:noFill/>
              </a:ln>
              <a:solidFill>
                <a:srgbClr val="000000"/>
              </a:solidFill>
              <a:effectLst/>
              <a:uLnTx/>
              <a:uFillTx/>
              <a:latin typeface="Calibri"/>
              <a:ea typeface="+mn-ea"/>
              <a:cs typeface="+mn-cs"/>
            </a:endParaRPr>
          </a:p>
        </p:txBody>
      </p:sp>
      <p:sp>
        <p:nvSpPr>
          <p:cNvPr id="17434" name="Line 21"/>
          <p:cNvSpPr>
            <a:spLocks noChangeShapeType="1"/>
          </p:cNvSpPr>
          <p:nvPr/>
        </p:nvSpPr>
        <p:spPr bwMode="auto">
          <a:xfrm>
            <a:off x="5260975" y="5535613"/>
            <a:ext cx="228600" cy="76200"/>
          </a:xfrm>
          <a:prstGeom prst="line">
            <a:avLst/>
          </a:prstGeom>
          <a:noFill/>
          <a:ln w="9525">
            <a:solidFill>
              <a:schemeClr val="tx1"/>
            </a:solid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3200" b="0" i="0" u="none" strike="noStrike" kern="1200" cap="none" spc="0" normalizeH="0" baseline="0" noProof="0">
              <a:ln>
                <a:noFill/>
              </a:ln>
              <a:solidFill>
                <a:srgbClr val="000000"/>
              </a:solidFill>
              <a:effectLst/>
              <a:uLnTx/>
              <a:uFillTx/>
              <a:latin typeface="Calibri"/>
              <a:ea typeface="+mn-ea"/>
              <a:cs typeface="+mn-cs"/>
            </a:endParaRPr>
          </a:p>
        </p:txBody>
      </p:sp>
      <p:sp>
        <p:nvSpPr>
          <p:cNvPr id="17435" name="Line 22"/>
          <p:cNvSpPr>
            <a:spLocks noChangeShapeType="1"/>
          </p:cNvSpPr>
          <p:nvPr/>
        </p:nvSpPr>
        <p:spPr bwMode="auto">
          <a:xfrm>
            <a:off x="6937375" y="6373813"/>
            <a:ext cx="533400" cy="152400"/>
          </a:xfrm>
          <a:prstGeom prst="line">
            <a:avLst/>
          </a:prstGeom>
          <a:noFill/>
          <a:ln w="9525">
            <a:solidFill>
              <a:schemeClr val="tx1"/>
            </a:solid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3200" b="0" i="0" u="none" strike="noStrike" kern="1200" cap="none" spc="0" normalizeH="0" baseline="0" noProof="0">
              <a:ln>
                <a:noFill/>
              </a:ln>
              <a:solidFill>
                <a:srgbClr val="000000"/>
              </a:solidFill>
              <a:effectLst/>
              <a:uLnTx/>
              <a:uFillTx/>
              <a:latin typeface="Calibri"/>
              <a:ea typeface="+mn-ea"/>
              <a:cs typeface="+mn-cs"/>
            </a:endParaRPr>
          </a:p>
        </p:txBody>
      </p:sp>
      <p:sp>
        <p:nvSpPr>
          <p:cNvPr id="17436" name="Line 23"/>
          <p:cNvSpPr>
            <a:spLocks noChangeShapeType="1"/>
          </p:cNvSpPr>
          <p:nvPr/>
        </p:nvSpPr>
        <p:spPr bwMode="auto">
          <a:xfrm>
            <a:off x="6099175" y="6069013"/>
            <a:ext cx="228600" cy="76200"/>
          </a:xfrm>
          <a:prstGeom prst="line">
            <a:avLst/>
          </a:prstGeom>
          <a:noFill/>
          <a:ln w="9525">
            <a:solidFill>
              <a:schemeClr val="tx1"/>
            </a:solid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3200" b="0" i="0" u="none" strike="noStrike" kern="1200" cap="none" spc="0" normalizeH="0" baseline="0" noProof="0">
              <a:ln>
                <a:noFill/>
              </a:ln>
              <a:solidFill>
                <a:srgbClr val="000000"/>
              </a:solidFill>
              <a:effectLst/>
              <a:uLnTx/>
              <a:uFillTx/>
              <a:latin typeface="Calibri"/>
              <a:ea typeface="+mn-ea"/>
              <a:cs typeface="+mn-cs"/>
            </a:endParaRPr>
          </a:p>
        </p:txBody>
      </p:sp>
      <p:sp>
        <p:nvSpPr>
          <p:cNvPr id="17437" name="Line 24"/>
          <p:cNvSpPr>
            <a:spLocks noChangeShapeType="1"/>
          </p:cNvSpPr>
          <p:nvPr/>
        </p:nvSpPr>
        <p:spPr bwMode="auto">
          <a:xfrm>
            <a:off x="4498975" y="5383213"/>
            <a:ext cx="228600" cy="76200"/>
          </a:xfrm>
          <a:prstGeom prst="line">
            <a:avLst/>
          </a:prstGeom>
          <a:noFill/>
          <a:ln w="9525">
            <a:solidFill>
              <a:schemeClr val="tx1"/>
            </a:solid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3200" b="0" i="0" u="none" strike="noStrike" kern="1200" cap="none" spc="0" normalizeH="0" baseline="0" noProof="0">
              <a:ln>
                <a:noFill/>
              </a:ln>
              <a:solidFill>
                <a:srgbClr val="000000"/>
              </a:solidFill>
              <a:effectLst/>
              <a:uLnTx/>
              <a:uFillTx/>
              <a:latin typeface="Calibri"/>
              <a:ea typeface="+mn-ea"/>
              <a:cs typeface="+mn-cs"/>
            </a:endParaRPr>
          </a:p>
        </p:txBody>
      </p:sp>
      <p:sp>
        <p:nvSpPr>
          <p:cNvPr id="17438" name="Freeform 25"/>
          <p:cNvSpPr>
            <a:spLocks/>
          </p:cNvSpPr>
          <p:nvPr/>
        </p:nvSpPr>
        <p:spPr bwMode="auto">
          <a:xfrm>
            <a:off x="7242175" y="3259139"/>
            <a:ext cx="533400" cy="676275"/>
          </a:xfrm>
          <a:custGeom>
            <a:avLst/>
            <a:gdLst>
              <a:gd name="T0" fmla="*/ 533400 w 618"/>
              <a:gd name="T1" fmla="*/ 0 h 618"/>
              <a:gd name="T2" fmla="*/ 359915 w 618"/>
              <a:gd name="T3" fmla="*/ 109430 h 618"/>
              <a:gd name="T4" fmla="*/ 220955 w 618"/>
              <a:gd name="T5" fmla="*/ 320629 h 618"/>
              <a:gd name="T6" fmla="*/ 107888 w 618"/>
              <a:gd name="T7" fmla="*/ 539488 h 618"/>
              <a:gd name="T8" fmla="*/ 0 w 618"/>
              <a:gd name="T9" fmla="*/ 676275 h 618"/>
              <a:gd name="T10" fmla="*/ 0 60000 65536"/>
              <a:gd name="T11" fmla="*/ 0 60000 65536"/>
              <a:gd name="T12" fmla="*/ 0 60000 65536"/>
              <a:gd name="T13" fmla="*/ 0 60000 65536"/>
              <a:gd name="T14" fmla="*/ 0 60000 65536"/>
              <a:gd name="T15" fmla="*/ 0 w 618"/>
              <a:gd name="T16" fmla="*/ 0 h 618"/>
              <a:gd name="T17" fmla="*/ 618 w 618"/>
              <a:gd name="T18" fmla="*/ 618 h 618"/>
            </a:gdLst>
            <a:ahLst/>
            <a:cxnLst>
              <a:cxn ang="T10">
                <a:pos x="T0" y="T1"/>
              </a:cxn>
              <a:cxn ang="T11">
                <a:pos x="T2" y="T3"/>
              </a:cxn>
              <a:cxn ang="T12">
                <a:pos x="T4" y="T5"/>
              </a:cxn>
              <a:cxn ang="T13">
                <a:pos x="T6" y="T7"/>
              </a:cxn>
              <a:cxn ang="T14">
                <a:pos x="T8" y="T9"/>
              </a:cxn>
            </a:cxnLst>
            <a:rect l="T15" t="T16" r="T17" b="T18"/>
            <a:pathLst>
              <a:path w="618" h="618">
                <a:moveTo>
                  <a:pt x="618" y="0"/>
                </a:moveTo>
                <a:lnTo>
                  <a:pt x="417" y="100"/>
                </a:lnTo>
                <a:lnTo>
                  <a:pt x="256" y="293"/>
                </a:lnTo>
                <a:lnTo>
                  <a:pt x="125" y="493"/>
                </a:lnTo>
                <a:lnTo>
                  <a:pt x="0" y="618"/>
                </a:lnTo>
              </a:path>
            </a:pathLst>
          </a:custGeom>
          <a:noFill/>
          <a:ln w="9525">
            <a:solidFill>
              <a:srgbClr val="0000FF"/>
            </a:solidFill>
            <a:round/>
            <a:headEnd type="none" w="med" len="med"/>
            <a:tailEnd type="triangle" w="med" len="me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3200" b="0" i="0" u="none" strike="noStrike" kern="1200" cap="none" spc="0" normalizeH="0" baseline="0" noProof="0">
              <a:ln>
                <a:noFill/>
              </a:ln>
              <a:solidFill>
                <a:srgbClr val="000000"/>
              </a:solidFill>
              <a:effectLst/>
              <a:uLnTx/>
              <a:uFillTx/>
              <a:latin typeface="Calibri"/>
              <a:ea typeface="+mn-ea"/>
              <a:cs typeface="+mn-cs"/>
            </a:endParaRPr>
          </a:p>
        </p:txBody>
      </p:sp>
      <p:sp>
        <p:nvSpPr>
          <p:cNvPr id="17439" name="Freeform 26"/>
          <p:cNvSpPr>
            <a:spLocks/>
          </p:cNvSpPr>
          <p:nvPr/>
        </p:nvSpPr>
        <p:spPr bwMode="auto">
          <a:xfrm>
            <a:off x="2758684" y="1479117"/>
            <a:ext cx="533400" cy="676275"/>
          </a:xfrm>
          <a:custGeom>
            <a:avLst/>
            <a:gdLst>
              <a:gd name="T0" fmla="*/ 533400 w 618"/>
              <a:gd name="T1" fmla="*/ 0 h 618"/>
              <a:gd name="T2" fmla="*/ 359915 w 618"/>
              <a:gd name="T3" fmla="*/ 109430 h 618"/>
              <a:gd name="T4" fmla="*/ 220955 w 618"/>
              <a:gd name="T5" fmla="*/ 320629 h 618"/>
              <a:gd name="T6" fmla="*/ 107888 w 618"/>
              <a:gd name="T7" fmla="*/ 539488 h 618"/>
              <a:gd name="T8" fmla="*/ 0 w 618"/>
              <a:gd name="T9" fmla="*/ 676275 h 618"/>
              <a:gd name="T10" fmla="*/ 0 60000 65536"/>
              <a:gd name="T11" fmla="*/ 0 60000 65536"/>
              <a:gd name="T12" fmla="*/ 0 60000 65536"/>
              <a:gd name="T13" fmla="*/ 0 60000 65536"/>
              <a:gd name="T14" fmla="*/ 0 60000 65536"/>
              <a:gd name="T15" fmla="*/ 0 w 618"/>
              <a:gd name="T16" fmla="*/ 0 h 618"/>
              <a:gd name="T17" fmla="*/ 618 w 618"/>
              <a:gd name="T18" fmla="*/ 618 h 618"/>
            </a:gdLst>
            <a:ahLst/>
            <a:cxnLst>
              <a:cxn ang="T10">
                <a:pos x="T0" y="T1"/>
              </a:cxn>
              <a:cxn ang="T11">
                <a:pos x="T2" y="T3"/>
              </a:cxn>
              <a:cxn ang="T12">
                <a:pos x="T4" y="T5"/>
              </a:cxn>
              <a:cxn ang="T13">
                <a:pos x="T6" y="T7"/>
              </a:cxn>
              <a:cxn ang="T14">
                <a:pos x="T8" y="T9"/>
              </a:cxn>
            </a:cxnLst>
            <a:rect l="T15" t="T16" r="T17" b="T18"/>
            <a:pathLst>
              <a:path w="618" h="618">
                <a:moveTo>
                  <a:pt x="618" y="0"/>
                </a:moveTo>
                <a:lnTo>
                  <a:pt x="417" y="100"/>
                </a:lnTo>
                <a:lnTo>
                  <a:pt x="256" y="293"/>
                </a:lnTo>
                <a:lnTo>
                  <a:pt x="125" y="493"/>
                </a:lnTo>
                <a:lnTo>
                  <a:pt x="0" y="618"/>
                </a:lnTo>
              </a:path>
            </a:pathLst>
          </a:custGeom>
          <a:noFill/>
          <a:ln w="9525">
            <a:solidFill>
              <a:srgbClr val="0000FF"/>
            </a:solidFill>
            <a:round/>
            <a:headEnd type="none" w="med" len="med"/>
            <a:tailEnd type="triangle" w="med" len="me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3200" b="0" i="0" u="none" strike="noStrike" kern="1200" cap="none" spc="0" normalizeH="0" baseline="0" noProof="0">
              <a:ln>
                <a:noFill/>
              </a:ln>
              <a:solidFill>
                <a:srgbClr val="000000"/>
              </a:solidFill>
              <a:effectLst/>
              <a:uLnTx/>
              <a:uFillTx/>
              <a:latin typeface="Calibri"/>
              <a:ea typeface="+mn-ea"/>
              <a:cs typeface="+mn-cs"/>
            </a:endParaRPr>
          </a:p>
        </p:txBody>
      </p:sp>
      <p:sp>
        <p:nvSpPr>
          <p:cNvPr id="17440" name="Freeform 27"/>
          <p:cNvSpPr>
            <a:spLocks/>
          </p:cNvSpPr>
          <p:nvPr/>
        </p:nvSpPr>
        <p:spPr bwMode="auto">
          <a:xfrm>
            <a:off x="7927975" y="3597276"/>
            <a:ext cx="533400" cy="676275"/>
          </a:xfrm>
          <a:custGeom>
            <a:avLst/>
            <a:gdLst>
              <a:gd name="T0" fmla="*/ 533400 w 618"/>
              <a:gd name="T1" fmla="*/ 0 h 618"/>
              <a:gd name="T2" fmla="*/ 359915 w 618"/>
              <a:gd name="T3" fmla="*/ 109430 h 618"/>
              <a:gd name="T4" fmla="*/ 220955 w 618"/>
              <a:gd name="T5" fmla="*/ 320629 h 618"/>
              <a:gd name="T6" fmla="*/ 107888 w 618"/>
              <a:gd name="T7" fmla="*/ 539488 h 618"/>
              <a:gd name="T8" fmla="*/ 0 w 618"/>
              <a:gd name="T9" fmla="*/ 676275 h 618"/>
              <a:gd name="T10" fmla="*/ 0 60000 65536"/>
              <a:gd name="T11" fmla="*/ 0 60000 65536"/>
              <a:gd name="T12" fmla="*/ 0 60000 65536"/>
              <a:gd name="T13" fmla="*/ 0 60000 65536"/>
              <a:gd name="T14" fmla="*/ 0 60000 65536"/>
              <a:gd name="T15" fmla="*/ 0 w 618"/>
              <a:gd name="T16" fmla="*/ 0 h 618"/>
              <a:gd name="T17" fmla="*/ 618 w 618"/>
              <a:gd name="T18" fmla="*/ 618 h 618"/>
            </a:gdLst>
            <a:ahLst/>
            <a:cxnLst>
              <a:cxn ang="T10">
                <a:pos x="T0" y="T1"/>
              </a:cxn>
              <a:cxn ang="T11">
                <a:pos x="T2" y="T3"/>
              </a:cxn>
              <a:cxn ang="T12">
                <a:pos x="T4" y="T5"/>
              </a:cxn>
              <a:cxn ang="T13">
                <a:pos x="T6" y="T7"/>
              </a:cxn>
              <a:cxn ang="T14">
                <a:pos x="T8" y="T9"/>
              </a:cxn>
            </a:cxnLst>
            <a:rect l="T15" t="T16" r="T17" b="T18"/>
            <a:pathLst>
              <a:path w="618" h="618">
                <a:moveTo>
                  <a:pt x="618" y="0"/>
                </a:moveTo>
                <a:lnTo>
                  <a:pt x="417" y="100"/>
                </a:lnTo>
                <a:lnTo>
                  <a:pt x="256" y="293"/>
                </a:lnTo>
                <a:lnTo>
                  <a:pt x="125" y="493"/>
                </a:lnTo>
                <a:lnTo>
                  <a:pt x="0" y="618"/>
                </a:lnTo>
              </a:path>
            </a:pathLst>
          </a:custGeom>
          <a:noFill/>
          <a:ln w="9525">
            <a:solidFill>
              <a:srgbClr val="0000FF"/>
            </a:solidFill>
            <a:round/>
            <a:headEnd type="none" w="med" len="med"/>
            <a:tailEnd type="triangle" w="med" len="me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3200" b="0" i="0" u="none" strike="noStrike" kern="1200" cap="none" spc="0" normalizeH="0" baseline="0" noProof="0">
              <a:ln>
                <a:noFill/>
              </a:ln>
              <a:solidFill>
                <a:srgbClr val="000000"/>
              </a:solidFill>
              <a:effectLst/>
              <a:uLnTx/>
              <a:uFillTx/>
              <a:latin typeface="Calibri"/>
              <a:ea typeface="+mn-ea"/>
              <a:cs typeface="+mn-cs"/>
            </a:endParaRPr>
          </a:p>
        </p:txBody>
      </p:sp>
      <p:sp>
        <p:nvSpPr>
          <p:cNvPr id="17441" name="Freeform 28"/>
          <p:cNvSpPr>
            <a:spLocks/>
          </p:cNvSpPr>
          <p:nvPr/>
        </p:nvSpPr>
        <p:spPr bwMode="auto">
          <a:xfrm>
            <a:off x="6708775" y="2563813"/>
            <a:ext cx="533400" cy="676275"/>
          </a:xfrm>
          <a:custGeom>
            <a:avLst/>
            <a:gdLst>
              <a:gd name="T0" fmla="*/ 533400 w 618"/>
              <a:gd name="T1" fmla="*/ 0 h 618"/>
              <a:gd name="T2" fmla="*/ 359915 w 618"/>
              <a:gd name="T3" fmla="*/ 109430 h 618"/>
              <a:gd name="T4" fmla="*/ 220955 w 618"/>
              <a:gd name="T5" fmla="*/ 320629 h 618"/>
              <a:gd name="T6" fmla="*/ 107888 w 618"/>
              <a:gd name="T7" fmla="*/ 539488 h 618"/>
              <a:gd name="T8" fmla="*/ 0 w 618"/>
              <a:gd name="T9" fmla="*/ 676275 h 618"/>
              <a:gd name="T10" fmla="*/ 0 60000 65536"/>
              <a:gd name="T11" fmla="*/ 0 60000 65536"/>
              <a:gd name="T12" fmla="*/ 0 60000 65536"/>
              <a:gd name="T13" fmla="*/ 0 60000 65536"/>
              <a:gd name="T14" fmla="*/ 0 60000 65536"/>
              <a:gd name="T15" fmla="*/ 0 w 618"/>
              <a:gd name="T16" fmla="*/ 0 h 618"/>
              <a:gd name="T17" fmla="*/ 618 w 618"/>
              <a:gd name="T18" fmla="*/ 618 h 618"/>
            </a:gdLst>
            <a:ahLst/>
            <a:cxnLst>
              <a:cxn ang="T10">
                <a:pos x="T0" y="T1"/>
              </a:cxn>
              <a:cxn ang="T11">
                <a:pos x="T2" y="T3"/>
              </a:cxn>
              <a:cxn ang="T12">
                <a:pos x="T4" y="T5"/>
              </a:cxn>
              <a:cxn ang="T13">
                <a:pos x="T6" y="T7"/>
              </a:cxn>
              <a:cxn ang="T14">
                <a:pos x="T8" y="T9"/>
              </a:cxn>
            </a:cxnLst>
            <a:rect l="T15" t="T16" r="T17" b="T18"/>
            <a:pathLst>
              <a:path w="618" h="618">
                <a:moveTo>
                  <a:pt x="618" y="0"/>
                </a:moveTo>
                <a:lnTo>
                  <a:pt x="417" y="100"/>
                </a:lnTo>
                <a:lnTo>
                  <a:pt x="256" y="293"/>
                </a:lnTo>
                <a:lnTo>
                  <a:pt x="125" y="493"/>
                </a:lnTo>
                <a:lnTo>
                  <a:pt x="0" y="618"/>
                </a:lnTo>
              </a:path>
            </a:pathLst>
          </a:custGeom>
          <a:noFill/>
          <a:ln w="9525">
            <a:solidFill>
              <a:srgbClr val="0000FF"/>
            </a:solidFill>
            <a:round/>
            <a:headEnd type="none" w="med" len="med"/>
            <a:tailEnd type="triangle" w="med" len="me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3200" b="0" i="0" u="none" strike="noStrike" kern="1200" cap="none" spc="0" normalizeH="0" baseline="0" noProof="0">
              <a:ln>
                <a:noFill/>
              </a:ln>
              <a:solidFill>
                <a:srgbClr val="000000"/>
              </a:solidFill>
              <a:effectLst/>
              <a:uLnTx/>
              <a:uFillTx/>
              <a:latin typeface="Calibri"/>
              <a:ea typeface="+mn-ea"/>
              <a:cs typeface="+mn-cs"/>
            </a:endParaRPr>
          </a:p>
        </p:txBody>
      </p:sp>
      <p:sp>
        <p:nvSpPr>
          <p:cNvPr id="17442" name="Freeform 30"/>
          <p:cNvSpPr>
            <a:spLocks/>
          </p:cNvSpPr>
          <p:nvPr/>
        </p:nvSpPr>
        <p:spPr bwMode="auto">
          <a:xfrm>
            <a:off x="1524000" y="1893455"/>
            <a:ext cx="7299325" cy="3261159"/>
          </a:xfrm>
          <a:custGeom>
            <a:avLst/>
            <a:gdLst>
              <a:gd name="T0" fmla="*/ 1831088940 w 20356"/>
              <a:gd name="T1" fmla="*/ 404562449 h 21806"/>
              <a:gd name="T2" fmla="*/ 1849346586 w 20356"/>
              <a:gd name="T3" fmla="*/ 404995042 h 21806"/>
              <a:gd name="T4" fmla="*/ 1864760599 w 20356"/>
              <a:gd name="T5" fmla="*/ 397169129 h 21806"/>
              <a:gd name="T6" fmla="*/ 1867604231 w 20356"/>
              <a:gd name="T7" fmla="*/ 359280837 h 21806"/>
              <a:gd name="T8" fmla="*/ 1688697722 w 20356"/>
              <a:gd name="T9" fmla="*/ 337063298 h 21806"/>
              <a:gd name="T10" fmla="*/ 1550251482 w 20356"/>
              <a:gd name="T11" fmla="*/ 305702863 h 21806"/>
              <a:gd name="T12" fmla="*/ 1434832970 w 20356"/>
              <a:gd name="T13" fmla="*/ 284802101 h 21806"/>
              <a:gd name="T14" fmla="*/ 1296386730 w 20356"/>
              <a:gd name="T15" fmla="*/ 274361150 h 21806"/>
              <a:gd name="T16" fmla="*/ 1149224522 w 20356"/>
              <a:gd name="T17" fmla="*/ 232541110 h 21806"/>
              <a:gd name="T18" fmla="*/ 952977550 w 20356"/>
              <a:gd name="T19" fmla="*/ 184211866 h 21806"/>
              <a:gd name="T20" fmla="*/ 736637355 w 20356"/>
              <a:gd name="T21" fmla="*/ 152851431 h 21806"/>
              <a:gd name="T22" fmla="*/ 626999854 w 20356"/>
              <a:gd name="T23" fmla="*/ 113665049 h 21806"/>
              <a:gd name="T24" fmla="*/ 456809011 w 20356"/>
              <a:gd name="T25" fmla="*/ 77093602 h 21806"/>
              <a:gd name="T26" fmla="*/ 321206707 w 20356"/>
              <a:gd name="T27" fmla="*/ 67950689 h 21806"/>
              <a:gd name="T28" fmla="*/ 220193169 w 20356"/>
              <a:gd name="T29" fmla="*/ 35273400 h 21806"/>
              <a:gd name="T30" fmla="*/ 96151034 w 20356"/>
              <a:gd name="T31" fmla="*/ 19602646 h 21806"/>
              <a:gd name="T32" fmla="*/ 3853505 w 20356"/>
              <a:gd name="T33" fmla="*/ 0 h 21806"/>
              <a:gd name="T34" fmla="*/ 3853505 w 20356"/>
              <a:gd name="T35" fmla="*/ 20900702 h 21806"/>
              <a:gd name="T36" fmla="*/ 950133312 w 20356"/>
              <a:gd name="T37" fmla="*/ 232559901 h 21806"/>
              <a:gd name="T38" fmla="*/ 1804115023 w 20356"/>
              <a:gd name="T39" fmla="*/ 410224845 h 2180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20356"/>
              <a:gd name="T61" fmla="*/ 0 h 21806"/>
              <a:gd name="T62" fmla="*/ 20356 w 20356"/>
              <a:gd name="T63" fmla="*/ 21806 h 2180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20356" h="21806">
                <a:moveTo>
                  <a:pt x="19958" y="21505"/>
                </a:moveTo>
                <a:lnTo>
                  <a:pt x="20157" y="21528"/>
                </a:lnTo>
                <a:lnTo>
                  <a:pt x="20325" y="21112"/>
                </a:lnTo>
                <a:cubicBezTo>
                  <a:pt x="20335" y="20441"/>
                  <a:pt x="20346" y="19769"/>
                  <a:pt x="20356" y="19098"/>
                </a:cubicBezTo>
                <a:lnTo>
                  <a:pt x="18406" y="17917"/>
                </a:lnTo>
                <a:lnTo>
                  <a:pt x="16897" y="16250"/>
                </a:lnTo>
                <a:lnTo>
                  <a:pt x="15639" y="15139"/>
                </a:lnTo>
                <a:lnTo>
                  <a:pt x="14130" y="14584"/>
                </a:lnTo>
                <a:lnTo>
                  <a:pt x="12526" y="12361"/>
                </a:lnTo>
                <a:lnTo>
                  <a:pt x="10387" y="9792"/>
                </a:lnTo>
                <a:lnTo>
                  <a:pt x="8029" y="8125"/>
                </a:lnTo>
                <a:lnTo>
                  <a:pt x="6834" y="6042"/>
                </a:lnTo>
                <a:lnTo>
                  <a:pt x="4979" y="4098"/>
                </a:lnTo>
                <a:lnTo>
                  <a:pt x="3501" y="3612"/>
                </a:lnTo>
                <a:lnTo>
                  <a:pt x="2400" y="1875"/>
                </a:lnTo>
                <a:lnTo>
                  <a:pt x="1048" y="1042"/>
                </a:lnTo>
                <a:lnTo>
                  <a:pt x="42" y="0"/>
                </a:lnTo>
                <a:cubicBezTo>
                  <a:pt x="0" y="185"/>
                  <a:pt x="84" y="926"/>
                  <a:pt x="42" y="1111"/>
                </a:cubicBezTo>
                <a:lnTo>
                  <a:pt x="10356" y="12362"/>
                </a:lnTo>
                <a:lnTo>
                  <a:pt x="19664" y="21806"/>
                </a:lnTo>
              </a:path>
            </a:pathLst>
          </a:custGeom>
          <a:solidFill>
            <a:srgbClr val="CC9900"/>
          </a:solidFill>
          <a:ln w="9525">
            <a:solidFill>
              <a:schemeClr val="tx1"/>
            </a:solid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3200" b="0" i="0" u="none" strike="noStrike" kern="1200" cap="none" spc="0" normalizeH="0" baseline="0" noProof="0">
              <a:ln>
                <a:noFill/>
              </a:ln>
              <a:solidFill>
                <a:srgbClr val="000000"/>
              </a:solidFill>
              <a:effectLst/>
              <a:uLnTx/>
              <a:uFillTx/>
              <a:latin typeface="Calibri"/>
              <a:ea typeface="+mn-ea"/>
              <a:cs typeface="+mn-cs"/>
            </a:endParaRPr>
          </a:p>
        </p:txBody>
      </p:sp>
      <p:sp>
        <p:nvSpPr>
          <p:cNvPr id="146" name="Line 31"/>
          <p:cNvSpPr>
            <a:spLocks noChangeShapeType="1"/>
          </p:cNvSpPr>
          <p:nvPr/>
        </p:nvSpPr>
        <p:spPr bwMode="auto">
          <a:xfrm flipH="1" flipV="1">
            <a:off x="1524001" y="2118592"/>
            <a:ext cx="5578764" cy="2407227"/>
          </a:xfrm>
          <a:prstGeom prst="line">
            <a:avLst/>
          </a:prstGeom>
          <a:noFill/>
          <a:ln w="127000">
            <a:solidFill>
              <a:schemeClr val="bg1">
                <a:lumMod val="50000"/>
              </a:schemeClr>
            </a:solidFill>
            <a:round/>
            <a:headEnd/>
            <a:tailEnd/>
          </a:ln>
          <a:effec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3200" b="0" i="0" u="none" strike="noStrike" kern="1200" cap="none" spc="0" normalizeH="0" baseline="0" noProof="0">
              <a:ln>
                <a:noFill/>
              </a:ln>
              <a:solidFill>
                <a:srgbClr val="000000"/>
              </a:solidFill>
              <a:effectLst/>
              <a:uLnTx/>
              <a:uFillTx/>
              <a:latin typeface="Arial" pitchFamily="34" charset="0"/>
              <a:ea typeface="+mn-ea"/>
              <a:cs typeface="+mn-cs"/>
            </a:endParaRPr>
          </a:p>
        </p:txBody>
      </p:sp>
      <p:sp>
        <p:nvSpPr>
          <p:cNvPr id="17445" name="Freeform 75"/>
          <p:cNvSpPr>
            <a:spLocks/>
          </p:cNvSpPr>
          <p:nvPr/>
        </p:nvSpPr>
        <p:spPr bwMode="auto">
          <a:xfrm>
            <a:off x="7710490" y="3219451"/>
            <a:ext cx="2817551" cy="3452813"/>
          </a:xfrm>
          <a:custGeom>
            <a:avLst/>
            <a:gdLst>
              <a:gd name="T0" fmla="*/ 127000 w 1773"/>
              <a:gd name="T1" fmla="*/ 2935287 h 2080"/>
              <a:gd name="T2" fmla="*/ 655638 w 1773"/>
              <a:gd name="T3" fmla="*/ 2654300 h 2080"/>
              <a:gd name="T4" fmla="*/ 1041400 w 1773"/>
              <a:gd name="T5" fmla="*/ 2197100 h 2080"/>
              <a:gd name="T6" fmla="*/ 1674813 w 1773"/>
              <a:gd name="T7" fmla="*/ 1203325 h 2080"/>
              <a:gd name="T8" fmla="*/ 2228851 w 1773"/>
              <a:gd name="T9" fmla="*/ 384175 h 2080"/>
              <a:gd name="T10" fmla="*/ 2814638 w 1773"/>
              <a:gd name="T11" fmla="*/ 0 h 2080"/>
              <a:gd name="T12" fmla="*/ 2809876 w 1773"/>
              <a:gd name="T13" fmla="*/ 1860550 h 2080"/>
              <a:gd name="T14" fmla="*/ 0 w 1773"/>
              <a:gd name="T15" fmla="*/ 3302000 h 2080"/>
              <a:gd name="T16" fmla="*/ 127000 w 1773"/>
              <a:gd name="T17" fmla="*/ 2935287 h 208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773"/>
              <a:gd name="T28" fmla="*/ 0 h 2080"/>
              <a:gd name="T29" fmla="*/ 1773 w 1773"/>
              <a:gd name="T30" fmla="*/ 2080 h 2080"/>
              <a:gd name="connsiteX0" fmla="*/ 451 w 10000"/>
              <a:gd name="connsiteY0" fmla="*/ 8889 h 10000"/>
              <a:gd name="connsiteX1" fmla="*/ 2329 w 10000"/>
              <a:gd name="connsiteY1" fmla="*/ 8038 h 10000"/>
              <a:gd name="connsiteX2" fmla="*/ 3700 w 10000"/>
              <a:gd name="connsiteY2" fmla="*/ 6654 h 10000"/>
              <a:gd name="connsiteX3" fmla="*/ 5950 w 10000"/>
              <a:gd name="connsiteY3" fmla="*/ 3644 h 10000"/>
              <a:gd name="connsiteX4" fmla="*/ 7919 w 10000"/>
              <a:gd name="connsiteY4" fmla="*/ 1163 h 10000"/>
              <a:gd name="connsiteX5" fmla="*/ 10000 w 10000"/>
              <a:gd name="connsiteY5" fmla="*/ 0 h 10000"/>
              <a:gd name="connsiteX6" fmla="*/ 9983 w 10000"/>
              <a:gd name="connsiteY6" fmla="*/ 5834 h 10000"/>
              <a:gd name="connsiteX7" fmla="*/ 0 w 10000"/>
              <a:gd name="connsiteY7" fmla="*/ 10000 h 10000"/>
              <a:gd name="connsiteX8" fmla="*/ 451 w 10000"/>
              <a:gd name="connsiteY8" fmla="*/ 8889 h 10000"/>
              <a:gd name="connsiteX0" fmla="*/ 451 w 10016"/>
              <a:gd name="connsiteY0" fmla="*/ 8889 h 10000"/>
              <a:gd name="connsiteX1" fmla="*/ 2329 w 10016"/>
              <a:gd name="connsiteY1" fmla="*/ 8038 h 10000"/>
              <a:gd name="connsiteX2" fmla="*/ 3700 w 10016"/>
              <a:gd name="connsiteY2" fmla="*/ 6654 h 10000"/>
              <a:gd name="connsiteX3" fmla="*/ 5950 w 10016"/>
              <a:gd name="connsiteY3" fmla="*/ 3644 h 10000"/>
              <a:gd name="connsiteX4" fmla="*/ 7919 w 10016"/>
              <a:gd name="connsiteY4" fmla="*/ 1163 h 10000"/>
              <a:gd name="connsiteX5" fmla="*/ 10000 w 10016"/>
              <a:gd name="connsiteY5" fmla="*/ 0 h 10000"/>
              <a:gd name="connsiteX6" fmla="*/ 10010 w 10016"/>
              <a:gd name="connsiteY6" fmla="*/ 3164 h 10000"/>
              <a:gd name="connsiteX7" fmla="*/ 0 w 10016"/>
              <a:gd name="connsiteY7" fmla="*/ 10000 h 10000"/>
              <a:gd name="connsiteX8" fmla="*/ 451 w 10016"/>
              <a:gd name="connsiteY8" fmla="*/ 8889 h 10000"/>
              <a:gd name="connsiteX0" fmla="*/ 451 w 10016"/>
              <a:gd name="connsiteY0" fmla="*/ 8889 h 10000"/>
              <a:gd name="connsiteX1" fmla="*/ 2329 w 10016"/>
              <a:gd name="connsiteY1" fmla="*/ 8038 h 10000"/>
              <a:gd name="connsiteX2" fmla="*/ 3700 w 10016"/>
              <a:gd name="connsiteY2" fmla="*/ 6654 h 10000"/>
              <a:gd name="connsiteX3" fmla="*/ 5950 w 10016"/>
              <a:gd name="connsiteY3" fmla="*/ 3644 h 10000"/>
              <a:gd name="connsiteX4" fmla="*/ 7919 w 10016"/>
              <a:gd name="connsiteY4" fmla="*/ 1163 h 10000"/>
              <a:gd name="connsiteX5" fmla="*/ 10000 w 10016"/>
              <a:gd name="connsiteY5" fmla="*/ 0 h 10000"/>
              <a:gd name="connsiteX6" fmla="*/ 10010 w 10016"/>
              <a:gd name="connsiteY6" fmla="*/ 3164 h 10000"/>
              <a:gd name="connsiteX7" fmla="*/ 8699 w 10016"/>
              <a:gd name="connsiteY7" fmla="*/ 3785 h 10000"/>
              <a:gd name="connsiteX8" fmla="*/ 0 w 10016"/>
              <a:gd name="connsiteY8" fmla="*/ 10000 h 10000"/>
              <a:gd name="connsiteX9" fmla="*/ 451 w 10016"/>
              <a:gd name="connsiteY9" fmla="*/ 8889 h 10000"/>
              <a:gd name="connsiteX0" fmla="*/ 451 w 10016"/>
              <a:gd name="connsiteY0" fmla="*/ 8889 h 10000"/>
              <a:gd name="connsiteX1" fmla="*/ 2329 w 10016"/>
              <a:gd name="connsiteY1" fmla="*/ 8038 h 10000"/>
              <a:gd name="connsiteX2" fmla="*/ 3700 w 10016"/>
              <a:gd name="connsiteY2" fmla="*/ 6654 h 10000"/>
              <a:gd name="connsiteX3" fmla="*/ 5950 w 10016"/>
              <a:gd name="connsiteY3" fmla="*/ 3644 h 10000"/>
              <a:gd name="connsiteX4" fmla="*/ 7919 w 10016"/>
              <a:gd name="connsiteY4" fmla="*/ 1163 h 10000"/>
              <a:gd name="connsiteX5" fmla="*/ 10000 w 10016"/>
              <a:gd name="connsiteY5" fmla="*/ 0 h 10000"/>
              <a:gd name="connsiteX6" fmla="*/ 10010 w 10016"/>
              <a:gd name="connsiteY6" fmla="*/ 3164 h 10000"/>
              <a:gd name="connsiteX7" fmla="*/ 8699 w 10016"/>
              <a:gd name="connsiteY7" fmla="*/ 3785 h 10000"/>
              <a:gd name="connsiteX8" fmla="*/ 6613 w 10016"/>
              <a:gd name="connsiteY8" fmla="*/ 5661 h 10000"/>
              <a:gd name="connsiteX9" fmla="*/ 0 w 10016"/>
              <a:gd name="connsiteY9" fmla="*/ 10000 h 10000"/>
              <a:gd name="connsiteX10" fmla="*/ 451 w 10016"/>
              <a:gd name="connsiteY10" fmla="*/ 8889 h 10000"/>
              <a:gd name="connsiteX0" fmla="*/ 451 w 10016"/>
              <a:gd name="connsiteY0" fmla="*/ 8889 h 10000"/>
              <a:gd name="connsiteX1" fmla="*/ 2329 w 10016"/>
              <a:gd name="connsiteY1" fmla="*/ 8038 h 10000"/>
              <a:gd name="connsiteX2" fmla="*/ 3700 w 10016"/>
              <a:gd name="connsiteY2" fmla="*/ 6654 h 10000"/>
              <a:gd name="connsiteX3" fmla="*/ 5950 w 10016"/>
              <a:gd name="connsiteY3" fmla="*/ 3644 h 10000"/>
              <a:gd name="connsiteX4" fmla="*/ 7919 w 10016"/>
              <a:gd name="connsiteY4" fmla="*/ 1163 h 10000"/>
              <a:gd name="connsiteX5" fmla="*/ 10000 w 10016"/>
              <a:gd name="connsiteY5" fmla="*/ 0 h 10000"/>
              <a:gd name="connsiteX6" fmla="*/ 10010 w 10016"/>
              <a:gd name="connsiteY6" fmla="*/ 3164 h 10000"/>
              <a:gd name="connsiteX7" fmla="*/ 8699 w 10016"/>
              <a:gd name="connsiteY7" fmla="*/ 3785 h 10000"/>
              <a:gd name="connsiteX8" fmla="*/ 6613 w 10016"/>
              <a:gd name="connsiteY8" fmla="*/ 5661 h 10000"/>
              <a:gd name="connsiteX9" fmla="*/ 5448 w 10016"/>
              <a:gd name="connsiteY9" fmla="*/ 7294 h 10000"/>
              <a:gd name="connsiteX10" fmla="*/ 0 w 10016"/>
              <a:gd name="connsiteY10" fmla="*/ 10000 h 10000"/>
              <a:gd name="connsiteX11" fmla="*/ 451 w 10016"/>
              <a:gd name="connsiteY11" fmla="*/ 8889 h 10000"/>
              <a:gd name="connsiteX0" fmla="*/ 451 w 10016"/>
              <a:gd name="connsiteY0" fmla="*/ 8889 h 10000"/>
              <a:gd name="connsiteX1" fmla="*/ 2329 w 10016"/>
              <a:gd name="connsiteY1" fmla="*/ 8038 h 10000"/>
              <a:gd name="connsiteX2" fmla="*/ 3700 w 10016"/>
              <a:gd name="connsiteY2" fmla="*/ 6654 h 10000"/>
              <a:gd name="connsiteX3" fmla="*/ 5950 w 10016"/>
              <a:gd name="connsiteY3" fmla="*/ 3644 h 10000"/>
              <a:gd name="connsiteX4" fmla="*/ 7919 w 10016"/>
              <a:gd name="connsiteY4" fmla="*/ 1163 h 10000"/>
              <a:gd name="connsiteX5" fmla="*/ 10000 w 10016"/>
              <a:gd name="connsiteY5" fmla="*/ 0 h 10000"/>
              <a:gd name="connsiteX6" fmla="*/ 10010 w 10016"/>
              <a:gd name="connsiteY6" fmla="*/ 3164 h 10000"/>
              <a:gd name="connsiteX7" fmla="*/ 8699 w 10016"/>
              <a:gd name="connsiteY7" fmla="*/ 3785 h 10000"/>
              <a:gd name="connsiteX8" fmla="*/ 6613 w 10016"/>
              <a:gd name="connsiteY8" fmla="*/ 5661 h 10000"/>
              <a:gd name="connsiteX9" fmla="*/ 5448 w 10016"/>
              <a:gd name="connsiteY9" fmla="*/ 7294 h 10000"/>
              <a:gd name="connsiteX10" fmla="*/ 3687 w 10016"/>
              <a:gd name="connsiteY10" fmla="*/ 8441 h 10000"/>
              <a:gd name="connsiteX11" fmla="*/ 0 w 10016"/>
              <a:gd name="connsiteY11" fmla="*/ 10000 h 10000"/>
              <a:gd name="connsiteX12" fmla="*/ 451 w 10016"/>
              <a:gd name="connsiteY12" fmla="*/ 8889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016" h="10000">
                <a:moveTo>
                  <a:pt x="451" y="8889"/>
                </a:moveTo>
                <a:lnTo>
                  <a:pt x="2329" y="8038"/>
                </a:lnTo>
                <a:lnTo>
                  <a:pt x="3700" y="6654"/>
                </a:lnTo>
                <a:lnTo>
                  <a:pt x="5950" y="3644"/>
                </a:lnTo>
                <a:lnTo>
                  <a:pt x="7919" y="1163"/>
                </a:lnTo>
                <a:lnTo>
                  <a:pt x="10000" y="0"/>
                </a:lnTo>
                <a:cubicBezTo>
                  <a:pt x="9994" y="1878"/>
                  <a:pt x="10016" y="1286"/>
                  <a:pt x="10010" y="3164"/>
                </a:cubicBezTo>
                <a:lnTo>
                  <a:pt x="8699" y="3785"/>
                </a:lnTo>
                <a:lnTo>
                  <a:pt x="6613" y="5661"/>
                </a:lnTo>
                <a:lnTo>
                  <a:pt x="5448" y="7294"/>
                </a:lnTo>
                <a:lnTo>
                  <a:pt x="3687" y="8441"/>
                </a:lnTo>
                <a:lnTo>
                  <a:pt x="0" y="10000"/>
                </a:lnTo>
                <a:lnTo>
                  <a:pt x="451" y="8889"/>
                </a:lnTo>
                <a:close/>
              </a:path>
            </a:pathLst>
          </a:custGeom>
          <a:solidFill>
            <a:srgbClr val="3366FF">
              <a:alpha val="50195"/>
            </a:srgbClr>
          </a:solidFill>
          <a:ln w="9525">
            <a:solidFill>
              <a:schemeClr val="tx1"/>
            </a:solid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3200" b="0" i="0" u="none" strike="noStrike" kern="1200" cap="none" spc="0" normalizeH="0" baseline="0" noProof="0">
              <a:ln>
                <a:noFill/>
              </a:ln>
              <a:solidFill>
                <a:srgbClr val="000000"/>
              </a:solidFill>
              <a:effectLst/>
              <a:uLnTx/>
              <a:uFillTx/>
              <a:latin typeface="Calibri"/>
              <a:ea typeface="+mn-ea"/>
              <a:cs typeface="+mn-cs"/>
            </a:endParaRPr>
          </a:p>
        </p:txBody>
      </p:sp>
      <p:sp>
        <p:nvSpPr>
          <p:cNvPr id="17446" name="Freeform 76"/>
          <p:cNvSpPr>
            <a:spLocks/>
          </p:cNvSpPr>
          <p:nvPr/>
        </p:nvSpPr>
        <p:spPr bwMode="auto">
          <a:xfrm>
            <a:off x="7667626" y="6243639"/>
            <a:ext cx="174625" cy="431800"/>
          </a:xfrm>
          <a:custGeom>
            <a:avLst/>
            <a:gdLst>
              <a:gd name="T0" fmla="*/ 0 w 90"/>
              <a:gd name="T1" fmla="*/ 76200 h 240"/>
              <a:gd name="T2" fmla="*/ 0 w 90"/>
              <a:gd name="T3" fmla="*/ 381000 h 240"/>
              <a:gd name="T4" fmla="*/ 85725 w 90"/>
              <a:gd name="T5" fmla="*/ 295275 h 240"/>
              <a:gd name="T6" fmla="*/ 142875 w 90"/>
              <a:gd name="T7" fmla="*/ 0 h 240"/>
              <a:gd name="T8" fmla="*/ 0 w 90"/>
              <a:gd name="T9" fmla="*/ 76200 h 240"/>
              <a:gd name="T10" fmla="*/ 0 60000 65536"/>
              <a:gd name="T11" fmla="*/ 0 60000 65536"/>
              <a:gd name="T12" fmla="*/ 0 60000 65536"/>
              <a:gd name="T13" fmla="*/ 0 60000 65536"/>
              <a:gd name="T14" fmla="*/ 0 60000 65536"/>
              <a:gd name="T15" fmla="*/ 0 w 90"/>
              <a:gd name="T16" fmla="*/ 0 h 240"/>
              <a:gd name="T17" fmla="*/ 90 w 90"/>
              <a:gd name="T18" fmla="*/ 240 h 240"/>
            </a:gdLst>
            <a:ahLst/>
            <a:cxnLst>
              <a:cxn ang="T10">
                <a:pos x="T0" y="T1"/>
              </a:cxn>
              <a:cxn ang="T11">
                <a:pos x="T2" y="T3"/>
              </a:cxn>
              <a:cxn ang="T12">
                <a:pos x="T4" y="T5"/>
              </a:cxn>
              <a:cxn ang="T13">
                <a:pos x="T6" y="T7"/>
              </a:cxn>
              <a:cxn ang="T14">
                <a:pos x="T8" y="T9"/>
              </a:cxn>
            </a:cxnLst>
            <a:rect l="T15" t="T16" r="T17" b="T18"/>
            <a:pathLst>
              <a:path w="90" h="240">
                <a:moveTo>
                  <a:pt x="0" y="48"/>
                </a:moveTo>
                <a:lnTo>
                  <a:pt x="0" y="240"/>
                </a:lnTo>
                <a:lnTo>
                  <a:pt x="54" y="186"/>
                </a:lnTo>
                <a:lnTo>
                  <a:pt x="90" y="0"/>
                </a:lnTo>
                <a:lnTo>
                  <a:pt x="0" y="48"/>
                </a:lnTo>
                <a:close/>
              </a:path>
            </a:pathLst>
          </a:custGeom>
          <a:solidFill>
            <a:srgbClr val="0066FF"/>
          </a:solidFill>
          <a:ln w="9525" cap="flat" cmpd="sng">
            <a:solidFill>
              <a:schemeClr val="tx1"/>
            </a:solidFill>
            <a:prstDash val="solid"/>
            <a:round/>
            <a:headEnd type="none" w="med" len="med"/>
            <a:tailEnd type="none" w="med" len="me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3200" b="0" i="0" u="none" strike="noStrike" kern="1200" cap="none" spc="0" normalizeH="0" baseline="0" noProof="0">
              <a:ln>
                <a:noFill/>
              </a:ln>
              <a:solidFill>
                <a:srgbClr val="000000"/>
              </a:solidFill>
              <a:effectLst/>
              <a:uLnTx/>
              <a:uFillTx/>
              <a:latin typeface="Calibri"/>
              <a:ea typeface="+mn-ea"/>
              <a:cs typeface="+mn-cs"/>
            </a:endParaRPr>
          </a:p>
        </p:txBody>
      </p:sp>
      <p:sp>
        <p:nvSpPr>
          <p:cNvPr id="17447" name="Freeform 77"/>
          <p:cNvSpPr>
            <a:spLocks/>
          </p:cNvSpPr>
          <p:nvPr/>
        </p:nvSpPr>
        <p:spPr bwMode="auto">
          <a:xfrm>
            <a:off x="9118601" y="4021140"/>
            <a:ext cx="133351" cy="784225"/>
          </a:xfrm>
          <a:custGeom>
            <a:avLst/>
            <a:gdLst>
              <a:gd name="T0" fmla="*/ 133350 w 84"/>
              <a:gd name="T1" fmla="*/ 0 h 494"/>
              <a:gd name="T2" fmla="*/ 92075 w 84"/>
              <a:gd name="T3" fmla="*/ 330200 h 494"/>
              <a:gd name="T4" fmla="*/ 0 w 84"/>
              <a:gd name="T5" fmla="*/ 784225 h 494"/>
              <a:gd name="T6" fmla="*/ 0 60000 65536"/>
              <a:gd name="T7" fmla="*/ 0 60000 65536"/>
              <a:gd name="T8" fmla="*/ 0 60000 65536"/>
              <a:gd name="T9" fmla="*/ 0 w 84"/>
              <a:gd name="T10" fmla="*/ 0 h 494"/>
              <a:gd name="T11" fmla="*/ 84 w 84"/>
              <a:gd name="T12" fmla="*/ 494 h 494"/>
            </a:gdLst>
            <a:ahLst/>
            <a:cxnLst>
              <a:cxn ang="T6">
                <a:pos x="T0" y="T1"/>
              </a:cxn>
              <a:cxn ang="T7">
                <a:pos x="T2" y="T3"/>
              </a:cxn>
              <a:cxn ang="T8">
                <a:pos x="T4" y="T5"/>
              </a:cxn>
            </a:cxnLst>
            <a:rect l="T9" t="T10" r="T11" b="T12"/>
            <a:pathLst>
              <a:path w="84" h="494">
                <a:moveTo>
                  <a:pt x="84" y="0"/>
                </a:moveTo>
                <a:lnTo>
                  <a:pt x="58" y="208"/>
                </a:lnTo>
                <a:lnTo>
                  <a:pt x="0" y="494"/>
                </a:lnTo>
              </a:path>
            </a:pathLst>
          </a:custGeom>
          <a:noFill/>
          <a:ln w="19050" cap="flat" cmpd="sng">
            <a:solidFill>
              <a:srgbClr val="000066"/>
            </a:solidFill>
            <a:prstDash val="dash"/>
            <a:round/>
            <a:headEnd type="none" w="med" len="med"/>
            <a:tailEnd type="triangle" w="med" len="me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3200" b="0" i="0" u="none" strike="noStrike" kern="1200" cap="none" spc="0" normalizeH="0" baseline="0" noProof="0">
              <a:ln>
                <a:noFill/>
              </a:ln>
              <a:solidFill>
                <a:srgbClr val="000000"/>
              </a:solidFill>
              <a:effectLst/>
              <a:uLnTx/>
              <a:uFillTx/>
              <a:latin typeface="Calibri"/>
              <a:ea typeface="+mn-ea"/>
              <a:cs typeface="+mn-cs"/>
            </a:endParaRPr>
          </a:p>
        </p:txBody>
      </p:sp>
      <p:sp>
        <p:nvSpPr>
          <p:cNvPr id="17448" name="Freeform 78"/>
          <p:cNvSpPr>
            <a:spLocks/>
          </p:cNvSpPr>
          <p:nvPr/>
        </p:nvSpPr>
        <p:spPr bwMode="auto">
          <a:xfrm>
            <a:off x="9832975" y="3071814"/>
            <a:ext cx="133351" cy="784225"/>
          </a:xfrm>
          <a:custGeom>
            <a:avLst/>
            <a:gdLst>
              <a:gd name="T0" fmla="*/ 133350 w 84"/>
              <a:gd name="T1" fmla="*/ 0 h 494"/>
              <a:gd name="T2" fmla="*/ 92075 w 84"/>
              <a:gd name="T3" fmla="*/ 330200 h 494"/>
              <a:gd name="T4" fmla="*/ 0 w 84"/>
              <a:gd name="T5" fmla="*/ 784225 h 494"/>
              <a:gd name="T6" fmla="*/ 0 60000 65536"/>
              <a:gd name="T7" fmla="*/ 0 60000 65536"/>
              <a:gd name="T8" fmla="*/ 0 60000 65536"/>
              <a:gd name="T9" fmla="*/ 0 w 84"/>
              <a:gd name="T10" fmla="*/ 0 h 494"/>
              <a:gd name="T11" fmla="*/ 84 w 84"/>
              <a:gd name="T12" fmla="*/ 494 h 494"/>
            </a:gdLst>
            <a:ahLst/>
            <a:cxnLst>
              <a:cxn ang="T6">
                <a:pos x="T0" y="T1"/>
              </a:cxn>
              <a:cxn ang="T7">
                <a:pos x="T2" y="T3"/>
              </a:cxn>
              <a:cxn ang="T8">
                <a:pos x="T4" y="T5"/>
              </a:cxn>
            </a:cxnLst>
            <a:rect l="T9" t="T10" r="T11" b="T12"/>
            <a:pathLst>
              <a:path w="84" h="494">
                <a:moveTo>
                  <a:pt x="84" y="0"/>
                </a:moveTo>
                <a:lnTo>
                  <a:pt x="58" y="208"/>
                </a:lnTo>
                <a:lnTo>
                  <a:pt x="0" y="494"/>
                </a:lnTo>
              </a:path>
            </a:pathLst>
          </a:custGeom>
          <a:noFill/>
          <a:ln w="19050" cap="flat" cmpd="sng">
            <a:solidFill>
              <a:srgbClr val="000066"/>
            </a:solidFill>
            <a:prstDash val="dash"/>
            <a:round/>
            <a:headEnd type="none" w="med" len="med"/>
            <a:tailEnd type="triangle" w="med" len="me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3200" b="0" i="0" u="none" strike="noStrike" kern="1200" cap="none" spc="0" normalizeH="0" baseline="0" noProof="0">
              <a:ln>
                <a:noFill/>
              </a:ln>
              <a:solidFill>
                <a:srgbClr val="000000"/>
              </a:solidFill>
              <a:effectLst/>
              <a:uLnTx/>
              <a:uFillTx/>
              <a:latin typeface="Calibri"/>
              <a:ea typeface="+mn-ea"/>
              <a:cs typeface="+mn-cs"/>
            </a:endParaRPr>
          </a:p>
        </p:txBody>
      </p:sp>
      <p:sp>
        <p:nvSpPr>
          <p:cNvPr id="17454" name="Freeform 39"/>
          <p:cNvSpPr>
            <a:spLocks/>
          </p:cNvSpPr>
          <p:nvPr/>
        </p:nvSpPr>
        <p:spPr bwMode="auto">
          <a:xfrm>
            <a:off x="5946777" y="4992688"/>
            <a:ext cx="352425" cy="381000"/>
          </a:xfrm>
          <a:custGeom>
            <a:avLst/>
            <a:gdLst>
              <a:gd name="T0" fmla="*/ 352425 w 336"/>
              <a:gd name="T1" fmla="*/ 0 h 426"/>
              <a:gd name="T2" fmla="*/ 265368 w 336"/>
              <a:gd name="T3" fmla="*/ 145782 h 426"/>
              <a:gd name="T4" fmla="*/ 133208 w 336"/>
              <a:gd name="T5" fmla="*/ 302296 h 426"/>
              <a:gd name="T6" fmla="*/ 0 w 336"/>
              <a:gd name="T7" fmla="*/ 381000 h 426"/>
              <a:gd name="T8" fmla="*/ 0 60000 65536"/>
              <a:gd name="T9" fmla="*/ 0 60000 65536"/>
              <a:gd name="T10" fmla="*/ 0 60000 65536"/>
              <a:gd name="T11" fmla="*/ 0 60000 65536"/>
              <a:gd name="T12" fmla="*/ 0 w 336"/>
              <a:gd name="T13" fmla="*/ 0 h 426"/>
              <a:gd name="T14" fmla="*/ 336 w 336"/>
              <a:gd name="T15" fmla="*/ 426 h 426"/>
            </a:gdLst>
            <a:ahLst/>
            <a:cxnLst>
              <a:cxn ang="T8">
                <a:pos x="T0" y="T1"/>
              </a:cxn>
              <a:cxn ang="T9">
                <a:pos x="T2" y="T3"/>
              </a:cxn>
              <a:cxn ang="T10">
                <a:pos x="T4" y="T5"/>
              </a:cxn>
              <a:cxn ang="T11">
                <a:pos x="T6" y="T7"/>
              </a:cxn>
            </a:cxnLst>
            <a:rect l="T12" t="T13" r="T14" b="T15"/>
            <a:pathLst>
              <a:path w="336" h="426">
                <a:moveTo>
                  <a:pt x="336" y="0"/>
                </a:moveTo>
                <a:lnTo>
                  <a:pt x="253" y="163"/>
                </a:lnTo>
                <a:lnTo>
                  <a:pt x="127" y="338"/>
                </a:lnTo>
                <a:lnTo>
                  <a:pt x="0" y="426"/>
                </a:lnTo>
              </a:path>
            </a:pathLst>
          </a:custGeom>
          <a:noFill/>
          <a:ln w="9525">
            <a:solidFill>
              <a:srgbClr val="0000FF"/>
            </a:solidFill>
            <a:round/>
            <a:headEnd type="none" w="med" len="med"/>
            <a:tailEnd type="triangle" w="med" len="me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3200" b="0" i="0" u="none" strike="noStrike" kern="1200" cap="none" spc="0" normalizeH="0" baseline="0" noProof="0">
              <a:ln>
                <a:noFill/>
              </a:ln>
              <a:solidFill>
                <a:srgbClr val="000000"/>
              </a:solidFill>
              <a:effectLst/>
              <a:uLnTx/>
              <a:uFillTx/>
              <a:latin typeface="Calibri"/>
              <a:ea typeface="+mn-ea"/>
              <a:cs typeface="+mn-cs"/>
            </a:endParaRPr>
          </a:p>
        </p:txBody>
      </p:sp>
      <p:sp>
        <p:nvSpPr>
          <p:cNvPr id="17455" name="Freeform 42"/>
          <p:cNvSpPr>
            <a:spLocks/>
          </p:cNvSpPr>
          <p:nvPr/>
        </p:nvSpPr>
        <p:spPr bwMode="auto">
          <a:xfrm>
            <a:off x="2974977" y="2611439"/>
            <a:ext cx="485775" cy="228600"/>
          </a:xfrm>
          <a:custGeom>
            <a:avLst/>
            <a:gdLst>
              <a:gd name="T0" fmla="*/ 0 w 267"/>
              <a:gd name="T1" fmla="*/ 0 h 100"/>
              <a:gd name="T2" fmla="*/ 485775 w 267"/>
              <a:gd name="T3" fmla="*/ 228600 h 100"/>
              <a:gd name="T4" fmla="*/ 0 60000 65536"/>
              <a:gd name="T5" fmla="*/ 0 60000 65536"/>
              <a:gd name="T6" fmla="*/ 0 w 267"/>
              <a:gd name="T7" fmla="*/ 0 h 100"/>
              <a:gd name="T8" fmla="*/ 267 w 267"/>
              <a:gd name="T9" fmla="*/ 100 h 100"/>
            </a:gdLst>
            <a:ahLst/>
            <a:cxnLst>
              <a:cxn ang="T4">
                <a:pos x="T0" y="T1"/>
              </a:cxn>
              <a:cxn ang="T5">
                <a:pos x="T2" y="T3"/>
              </a:cxn>
            </a:cxnLst>
            <a:rect l="T6" t="T7" r="T8" b="T9"/>
            <a:pathLst>
              <a:path w="267" h="100">
                <a:moveTo>
                  <a:pt x="0" y="0"/>
                </a:moveTo>
                <a:lnTo>
                  <a:pt x="267" y="100"/>
                </a:lnTo>
              </a:path>
            </a:pathLst>
          </a:custGeom>
          <a:noFill/>
          <a:ln w="28575" cmpd="sng">
            <a:solidFill>
              <a:srgbClr val="0000FF"/>
            </a:solidFill>
            <a:round/>
            <a:headEnd type="none" w="med" len="med"/>
            <a:tailEnd type="triangle" w="med" len="me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3200" b="0" i="0" u="none" strike="noStrike" kern="1200" cap="none" spc="0" normalizeH="0" baseline="0" noProof="0">
              <a:ln>
                <a:noFill/>
              </a:ln>
              <a:solidFill>
                <a:srgbClr val="000000"/>
              </a:solidFill>
              <a:effectLst/>
              <a:uLnTx/>
              <a:uFillTx/>
              <a:latin typeface="Calibri"/>
              <a:ea typeface="+mn-ea"/>
              <a:cs typeface="+mn-cs"/>
            </a:endParaRPr>
          </a:p>
        </p:txBody>
      </p:sp>
      <p:sp>
        <p:nvSpPr>
          <p:cNvPr id="17456" name="Freeform 80"/>
          <p:cNvSpPr>
            <a:spLocks/>
          </p:cNvSpPr>
          <p:nvPr/>
        </p:nvSpPr>
        <p:spPr bwMode="auto">
          <a:xfrm>
            <a:off x="8791575" y="4468813"/>
            <a:ext cx="234951" cy="533400"/>
          </a:xfrm>
          <a:custGeom>
            <a:avLst/>
            <a:gdLst>
              <a:gd name="T0" fmla="*/ 234950 w 148"/>
              <a:gd name="T1" fmla="*/ 0 h 336"/>
              <a:gd name="T2" fmla="*/ 114300 w 148"/>
              <a:gd name="T3" fmla="*/ 330200 h 336"/>
              <a:gd name="T4" fmla="*/ 0 w 148"/>
              <a:gd name="T5" fmla="*/ 533400 h 336"/>
              <a:gd name="T6" fmla="*/ 0 60000 65536"/>
              <a:gd name="T7" fmla="*/ 0 60000 65536"/>
              <a:gd name="T8" fmla="*/ 0 60000 65536"/>
              <a:gd name="T9" fmla="*/ 0 w 148"/>
              <a:gd name="T10" fmla="*/ 0 h 336"/>
              <a:gd name="T11" fmla="*/ 148 w 148"/>
              <a:gd name="T12" fmla="*/ 336 h 336"/>
            </a:gdLst>
            <a:ahLst/>
            <a:cxnLst>
              <a:cxn ang="T6">
                <a:pos x="T0" y="T1"/>
              </a:cxn>
              <a:cxn ang="T7">
                <a:pos x="T2" y="T3"/>
              </a:cxn>
              <a:cxn ang="T8">
                <a:pos x="T4" y="T5"/>
              </a:cxn>
            </a:cxnLst>
            <a:rect l="T9" t="T10" r="T11" b="T12"/>
            <a:pathLst>
              <a:path w="148" h="336">
                <a:moveTo>
                  <a:pt x="148" y="0"/>
                </a:moveTo>
                <a:lnTo>
                  <a:pt x="72" y="208"/>
                </a:lnTo>
                <a:lnTo>
                  <a:pt x="0" y="336"/>
                </a:lnTo>
              </a:path>
            </a:pathLst>
          </a:custGeom>
          <a:noFill/>
          <a:ln w="19050" cap="flat" cmpd="sng">
            <a:solidFill>
              <a:srgbClr val="000066"/>
            </a:solidFill>
            <a:prstDash val="dash"/>
            <a:round/>
            <a:headEnd type="none" w="med" len="med"/>
            <a:tailEnd type="triangle" w="med" len="me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3200" b="0" i="0" u="none" strike="noStrike" kern="1200" cap="none" spc="0" normalizeH="0" baseline="0" noProof="0">
              <a:ln>
                <a:noFill/>
              </a:ln>
              <a:solidFill>
                <a:srgbClr val="000000"/>
              </a:solidFill>
              <a:effectLst/>
              <a:uLnTx/>
              <a:uFillTx/>
              <a:latin typeface="Calibri"/>
              <a:ea typeface="+mn-ea"/>
              <a:cs typeface="+mn-cs"/>
            </a:endParaRPr>
          </a:p>
        </p:txBody>
      </p:sp>
      <p:sp>
        <p:nvSpPr>
          <p:cNvPr id="17459" name="Line 24"/>
          <p:cNvSpPr>
            <a:spLocks noChangeShapeType="1"/>
          </p:cNvSpPr>
          <p:nvPr/>
        </p:nvSpPr>
        <p:spPr bwMode="auto">
          <a:xfrm>
            <a:off x="3851275" y="5240339"/>
            <a:ext cx="228600" cy="76200"/>
          </a:xfrm>
          <a:prstGeom prst="line">
            <a:avLst/>
          </a:prstGeom>
          <a:noFill/>
          <a:ln w="9525">
            <a:solidFill>
              <a:schemeClr val="tx1"/>
            </a:solid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3200" b="0" i="0" u="none" strike="noStrike" kern="1200" cap="none" spc="0" normalizeH="0" baseline="0" noProof="0">
              <a:ln>
                <a:noFill/>
              </a:ln>
              <a:solidFill>
                <a:srgbClr val="000000"/>
              </a:solidFill>
              <a:effectLst/>
              <a:uLnTx/>
              <a:uFillTx/>
              <a:latin typeface="Calibri"/>
              <a:ea typeface="+mn-ea"/>
              <a:cs typeface="+mn-cs"/>
            </a:endParaRPr>
          </a:p>
        </p:txBody>
      </p:sp>
      <p:sp>
        <p:nvSpPr>
          <p:cNvPr id="17460" name="Line 24"/>
          <p:cNvSpPr>
            <a:spLocks noChangeShapeType="1"/>
          </p:cNvSpPr>
          <p:nvPr/>
        </p:nvSpPr>
        <p:spPr bwMode="auto">
          <a:xfrm>
            <a:off x="2519680" y="4718368"/>
            <a:ext cx="228600" cy="76200"/>
          </a:xfrm>
          <a:prstGeom prst="line">
            <a:avLst/>
          </a:prstGeom>
          <a:noFill/>
          <a:ln w="9525">
            <a:solidFill>
              <a:schemeClr val="tx1"/>
            </a:solid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3200" b="0" i="0" u="none" strike="noStrike" kern="1200" cap="none" spc="0" normalizeH="0" baseline="0" noProof="0">
              <a:ln>
                <a:noFill/>
              </a:ln>
              <a:solidFill>
                <a:srgbClr val="000000"/>
              </a:solidFill>
              <a:effectLst/>
              <a:uLnTx/>
              <a:uFillTx/>
              <a:latin typeface="Calibri"/>
              <a:ea typeface="+mn-ea"/>
              <a:cs typeface="+mn-cs"/>
            </a:endParaRPr>
          </a:p>
        </p:txBody>
      </p:sp>
      <p:sp>
        <p:nvSpPr>
          <p:cNvPr id="17461" name="Line 24"/>
          <p:cNvSpPr>
            <a:spLocks noChangeShapeType="1"/>
          </p:cNvSpPr>
          <p:nvPr/>
        </p:nvSpPr>
        <p:spPr bwMode="auto">
          <a:xfrm>
            <a:off x="2681605" y="4994593"/>
            <a:ext cx="228600" cy="76200"/>
          </a:xfrm>
          <a:prstGeom prst="line">
            <a:avLst/>
          </a:prstGeom>
          <a:noFill/>
          <a:ln w="9525">
            <a:solidFill>
              <a:schemeClr val="tx1"/>
            </a:solid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3200" b="0" i="0" u="none" strike="noStrike" kern="1200" cap="none" spc="0" normalizeH="0" baseline="0" noProof="0">
              <a:ln>
                <a:noFill/>
              </a:ln>
              <a:solidFill>
                <a:srgbClr val="000000"/>
              </a:solidFill>
              <a:effectLst/>
              <a:uLnTx/>
              <a:uFillTx/>
              <a:latin typeface="Calibri"/>
              <a:ea typeface="+mn-ea"/>
              <a:cs typeface="+mn-cs"/>
            </a:endParaRPr>
          </a:p>
        </p:txBody>
      </p:sp>
      <p:sp>
        <p:nvSpPr>
          <p:cNvPr id="17462" name="Line 24"/>
          <p:cNvSpPr>
            <a:spLocks noChangeShapeType="1"/>
          </p:cNvSpPr>
          <p:nvPr/>
        </p:nvSpPr>
        <p:spPr bwMode="auto">
          <a:xfrm>
            <a:off x="3508375" y="5154613"/>
            <a:ext cx="228600" cy="76200"/>
          </a:xfrm>
          <a:prstGeom prst="line">
            <a:avLst/>
          </a:prstGeom>
          <a:noFill/>
          <a:ln w="9525">
            <a:solidFill>
              <a:schemeClr val="tx1"/>
            </a:solid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3200" b="0" i="0" u="none" strike="noStrike" kern="1200" cap="none" spc="0" normalizeH="0" baseline="0" noProof="0">
              <a:ln>
                <a:noFill/>
              </a:ln>
              <a:solidFill>
                <a:srgbClr val="000000"/>
              </a:solidFill>
              <a:effectLst/>
              <a:uLnTx/>
              <a:uFillTx/>
              <a:latin typeface="Calibri"/>
              <a:ea typeface="+mn-ea"/>
              <a:cs typeface="+mn-cs"/>
            </a:endParaRPr>
          </a:p>
        </p:txBody>
      </p:sp>
      <p:sp>
        <p:nvSpPr>
          <p:cNvPr id="17463" name="Line 24"/>
          <p:cNvSpPr>
            <a:spLocks noChangeShapeType="1"/>
          </p:cNvSpPr>
          <p:nvPr/>
        </p:nvSpPr>
        <p:spPr bwMode="auto">
          <a:xfrm>
            <a:off x="4137025" y="5402263"/>
            <a:ext cx="228600" cy="76200"/>
          </a:xfrm>
          <a:prstGeom prst="line">
            <a:avLst/>
          </a:prstGeom>
          <a:noFill/>
          <a:ln w="9525">
            <a:solidFill>
              <a:schemeClr val="tx1"/>
            </a:solid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3200" b="0" i="0" u="none" strike="noStrike" kern="1200" cap="none" spc="0" normalizeH="0" baseline="0" noProof="0">
              <a:ln>
                <a:noFill/>
              </a:ln>
              <a:solidFill>
                <a:srgbClr val="000000"/>
              </a:solidFill>
              <a:effectLst/>
              <a:uLnTx/>
              <a:uFillTx/>
              <a:latin typeface="Calibri"/>
              <a:ea typeface="+mn-ea"/>
              <a:cs typeface="+mn-cs"/>
            </a:endParaRPr>
          </a:p>
        </p:txBody>
      </p:sp>
      <p:sp>
        <p:nvSpPr>
          <p:cNvPr id="17464" name="Line 24"/>
          <p:cNvSpPr>
            <a:spLocks noChangeShapeType="1"/>
          </p:cNvSpPr>
          <p:nvPr/>
        </p:nvSpPr>
        <p:spPr bwMode="auto">
          <a:xfrm>
            <a:off x="2319655" y="4813619"/>
            <a:ext cx="228600" cy="76200"/>
          </a:xfrm>
          <a:prstGeom prst="line">
            <a:avLst/>
          </a:prstGeom>
          <a:noFill/>
          <a:ln w="9525">
            <a:solidFill>
              <a:schemeClr val="tx1"/>
            </a:solid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3200" b="0" i="0" u="none" strike="noStrike" kern="1200" cap="none" spc="0" normalizeH="0" baseline="0" noProof="0">
              <a:ln>
                <a:noFill/>
              </a:ln>
              <a:solidFill>
                <a:srgbClr val="000000"/>
              </a:solidFill>
              <a:effectLst/>
              <a:uLnTx/>
              <a:uFillTx/>
              <a:latin typeface="Calibri"/>
              <a:ea typeface="+mn-ea"/>
              <a:cs typeface="+mn-cs"/>
            </a:endParaRPr>
          </a:p>
        </p:txBody>
      </p:sp>
      <p:sp>
        <p:nvSpPr>
          <p:cNvPr id="17465" name="Freeform 8"/>
          <p:cNvSpPr>
            <a:spLocks/>
          </p:cNvSpPr>
          <p:nvPr/>
        </p:nvSpPr>
        <p:spPr bwMode="auto">
          <a:xfrm>
            <a:off x="4689475" y="1998663"/>
            <a:ext cx="793751" cy="812800"/>
          </a:xfrm>
          <a:custGeom>
            <a:avLst/>
            <a:gdLst>
              <a:gd name="T0" fmla="*/ 793750 w 618"/>
              <a:gd name="T1" fmla="*/ 0 h 618"/>
              <a:gd name="T2" fmla="*/ 535589 w 618"/>
              <a:gd name="T3" fmla="*/ 131521 h 618"/>
              <a:gd name="T4" fmla="*/ 328803 w 618"/>
              <a:gd name="T5" fmla="*/ 385357 h 618"/>
              <a:gd name="T6" fmla="*/ 160548 w 618"/>
              <a:gd name="T7" fmla="*/ 648399 h 618"/>
              <a:gd name="T8" fmla="*/ 0 w 618"/>
              <a:gd name="T9" fmla="*/ 812800 h 618"/>
              <a:gd name="T10" fmla="*/ 0 60000 65536"/>
              <a:gd name="T11" fmla="*/ 0 60000 65536"/>
              <a:gd name="T12" fmla="*/ 0 60000 65536"/>
              <a:gd name="T13" fmla="*/ 0 60000 65536"/>
              <a:gd name="T14" fmla="*/ 0 60000 65536"/>
              <a:gd name="T15" fmla="*/ 0 w 618"/>
              <a:gd name="T16" fmla="*/ 0 h 618"/>
              <a:gd name="T17" fmla="*/ 618 w 618"/>
              <a:gd name="T18" fmla="*/ 618 h 618"/>
            </a:gdLst>
            <a:ahLst/>
            <a:cxnLst>
              <a:cxn ang="T10">
                <a:pos x="T0" y="T1"/>
              </a:cxn>
              <a:cxn ang="T11">
                <a:pos x="T2" y="T3"/>
              </a:cxn>
              <a:cxn ang="T12">
                <a:pos x="T4" y="T5"/>
              </a:cxn>
              <a:cxn ang="T13">
                <a:pos x="T6" y="T7"/>
              </a:cxn>
              <a:cxn ang="T14">
                <a:pos x="T8" y="T9"/>
              </a:cxn>
            </a:cxnLst>
            <a:rect l="T15" t="T16" r="T17" b="T18"/>
            <a:pathLst>
              <a:path w="618" h="618">
                <a:moveTo>
                  <a:pt x="618" y="0"/>
                </a:moveTo>
                <a:lnTo>
                  <a:pt x="417" y="100"/>
                </a:lnTo>
                <a:lnTo>
                  <a:pt x="256" y="293"/>
                </a:lnTo>
                <a:lnTo>
                  <a:pt x="125" y="493"/>
                </a:lnTo>
                <a:lnTo>
                  <a:pt x="0" y="618"/>
                </a:lnTo>
              </a:path>
            </a:pathLst>
          </a:custGeom>
          <a:noFill/>
          <a:ln w="9525">
            <a:solidFill>
              <a:srgbClr val="0000FF"/>
            </a:solidFill>
            <a:round/>
            <a:headEnd type="none" w="med" len="med"/>
            <a:tailEnd type="triangle" w="med" len="me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3200" b="0" i="0" u="none" strike="noStrike" kern="1200" cap="none" spc="0" normalizeH="0" baseline="0" noProof="0">
              <a:ln>
                <a:noFill/>
              </a:ln>
              <a:solidFill>
                <a:srgbClr val="000000"/>
              </a:solidFill>
              <a:effectLst/>
              <a:uLnTx/>
              <a:uFillTx/>
              <a:latin typeface="Calibri"/>
              <a:ea typeface="+mn-ea"/>
              <a:cs typeface="+mn-cs"/>
            </a:endParaRPr>
          </a:p>
        </p:txBody>
      </p:sp>
      <p:sp>
        <p:nvSpPr>
          <p:cNvPr id="17466" name="Freeform 9"/>
          <p:cNvSpPr>
            <a:spLocks/>
          </p:cNvSpPr>
          <p:nvPr/>
        </p:nvSpPr>
        <p:spPr bwMode="auto">
          <a:xfrm>
            <a:off x="5118101" y="2297113"/>
            <a:ext cx="981075" cy="981075"/>
          </a:xfrm>
          <a:custGeom>
            <a:avLst/>
            <a:gdLst>
              <a:gd name="T0" fmla="*/ 981075 w 618"/>
              <a:gd name="T1" fmla="*/ 0 h 618"/>
              <a:gd name="T2" fmla="*/ 661987 w 618"/>
              <a:gd name="T3" fmla="*/ 158750 h 618"/>
              <a:gd name="T4" fmla="*/ 406400 w 618"/>
              <a:gd name="T5" fmla="*/ 465138 h 618"/>
              <a:gd name="T6" fmla="*/ 198437 w 618"/>
              <a:gd name="T7" fmla="*/ 782637 h 618"/>
              <a:gd name="T8" fmla="*/ 0 w 618"/>
              <a:gd name="T9" fmla="*/ 981075 h 618"/>
              <a:gd name="T10" fmla="*/ 0 60000 65536"/>
              <a:gd name="T11" fmla="*/ 0 60000 65536"/>
              <a:gd name="T12" fmla="*/ 0 60000 65536"/>
              <a:gd name="T13" fmla="*/ 0 60000 65536"/>
              <a:gd name="T14" fmla="*/ 0 60000 65536"/>
              <a:gd name="T15" fmla="*/ 0 w 618"/>
              <a:gd name="T16" fmla="*/ 0 h 618"/>
              <a:gd name="T17" fmla="*/ 618 w 618"/>
              <a:gd name="T18" fmla="*/ 618 h 618"/>
            </a:gdLst>
            <a:ahLst/>
            <a:cxnLst>
              <a:cxn ang="T10">
                <a:pos x="T0" y="T1"/>
              </a:cxn>
              <a:cxn ang="T11">
                <a:pos x="T2" y="T3"/>
              </a:cxn>
              <a:cxn ang="T12">
                <a:pos x="T4" y="T5"/>
              </a:cxn>
              <a:cxn ang="T13">
                <a:pos x="T6" y="T7"/>
              </a:cxn>
              <a:cxn ang="T14">
                <a:pos x="T8" y="T9"/>
              </a:cxn>
            </a:cxnLst>
            <a:rect l="T15" t="T16" r="T17" b="T18"/>
            <a:pathLst>
              <a:path w="618" h="618">
                <a:moveTo>
                  <a:pt x="618" y="0"/>
                </a:moveTo>
                <a:lnTo>
                  <a:pt x="417" y="100"/>
                </a:lnTo>
                <a:lnTo>
                  <a:pt x="256" y="293"/>
                </a:lnTo>
                <a:lnTo>
                  <a:pt x="125" y="493"/>
                </a:lnTo>
                <a:lnTo>
                  <a:pt x="0" y="618"/>
                </a:lnTo>
              </a:path>
            </a:pathLst>
          </a:custGeom>
          <a:noFill/>
          <a:ln w="9525">
            <a:solidFill>
              <a:srgbClr val="0000FF"/>
            </a:solidFill>
            <a:round/>
            <a:headEnd type="none" w="med" len="med"/>
            <a:tailEnd type="triangle" w="med" len="me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3200" b="0" i="0" u="none" strike="noStrike" kern="1200" cap="none" spc="0" normalizeH="0" baseline="0" noProof="0">
              <a:ln>
                <a:noFill/>
              </a:ln>
              <a:solidFill>
                <a:srgbClr val="000000"/>
              </a:solidFill>
              <a:effectLst/>
              <a:uLnTx/>
              <a:uFillTx/>
              <a:latin typeface="Calibri"/>
              <a:ea typeface="+mn-ea"/>
              <a:cs typeface="+mn-cs"/>
            </a:endParaRPr>
          </a:p>
        </p:txBody>
      </p:sp>
      <p:sp>
        <p:nvSpPr>
          <p:cNvPr id="17467" name="Freeform 10"/>
          <p:cNvSpPr>
            <a:spLocks/>
          </p:cNvSpPr>
          <p:nvPr/>
        </p:nvSpPr>
        <p:spPr bwMode="auto">
          <a:xfrm>
            <a:off x="3584577" y="1763713"/>
            <a:ext cx="652463" cy="685800"/>
          </a:xfrm>
          <a:custGeom>
            <a:avLst/>
            <a:gdLst>
              <a:gd name="T0" fmla="*/ 652463 w 618"/>
              <a:gd name="T1" fmla="*/ 0 h 618"/>
              <a:gd name="T2" fmla="*/ 440254 w 618"/>
              <a:gd name="T3" fmla="*/ 110971 h 618"/>
              <a:gd name="T4" fmla="*/ 270276 w 618"/>
              <a:gd name="T5" fmla="*/ 325145 h 618"/>
              <a:gd name="T6" fmla="*/ 131971 w 618"/>
              <a:gd name="T7" fmla="*/ 547086 h 618"/>
              <a:gd name="T8" fmla="*/ 0 w 618"/>
              <a:gd name="T9" fmla="*/ 685800 h 618"/>
              <a:gd name="T10" fmla="*/ 0 60000 65536"/>
              <a:gd name="T11" fmla="*/ 0 60000 65536"/>
              <a:gd name="T12" fmla="*/ 0 60000 65536"/>
              <a:gd name="T13" fmla="*/ 0 60000 65536"/>
              <a:gd name="T14" fmla="*/ 0 60000 65536"/>
              <a:gd name="T15" fmla="*/ 0 w 618"/>
              <a:gd name="T16" fmla="*/ 0 h 618"/>
              <a:gd name="T17" fmla="*/ 618 w 618"/>
              <a:gd name="T18" fmla="*/ 618 h 618"/>
            </a:gdLst>
            <a:ahLst/>
            <a:cxnLst>
              <a:cxn ang="T10">
                <a:pos x="T0" y="T1"/>
              </a:cxn>
              <a:cxn ang="T11">
                <a:pos x="T2" y="T3"/>
              </a:cxn>
              <a:cxn ang="T12">
                <a:pos x="T4" y="T5"/>
              </a:cxn>
              <a:cxn ang="T13">
                <a:pos x="T6" y="T7"/>
              </a:cxn>
              <a:cxn ang="T14">
                <a:pos x="T8" y="T9"/>
              </a:cxn>
            </a:cxnLst>
            <a:rect l="T15" t="T16" r="T17" b="T18"/>
            <a:pathLst>
              <a:path w="618" h="618">
                <a:moveTo>
                  <a:pt x="618" y="0"/>
                </a:moveTo>
                <a:lnTo>
                  <a:pt x="417" y="100"/>
                </a:lnTo>
                <a:lnTo>
                  <a:pt x="256" y="293"/>
                </a:lnTo>
                <a:lnTo>
                  <a:pt x="125" y="493"/>
                </a:lnTo>
                <a:lnTo>
                  <a:pt x="0" y="618"/>
                </a:lnTo>
              </a:path>
            </a:pathLst>
          </a:custGeom>
          <a:noFill/>
          <a:ln w="9525">
            <a:solidFill>
              <a:srgbClr val="0000FF"/>
            </a:solidFill>
            <a:round/>
            <a:headEnd type="none" w="med" len="med"/>
            <a:tailEnd type="triangle" w="med" len="me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3200" b="0" i="0" u="none" strike="noStrike" kern="1200" cap="none" spc="0" normalizeH="0" baseline="0" noProof="0">
              <a:ln>
                <a:noFill/>
              </a:ln>
              <a:solidFill>
                <a:srgbClr val="000000"/>
              </a:solidFill>
              <a:effectLst/>
              <a:uLnTx/>
              <a:uFillTx/>
              <a:latin typeface="Calibri"/>
              <a:ea typeface="+mn-ea"/>
              <a:cs typeface="+mn-cs"/>
            </a:endParaRPr>
          </a:p>
        </p:txBody>
      </p:sp>
      <p:sp>
        <p:nvSpPr>
          <p:cNvPr id="17468" name="Freeform 11"/>
          <p:cNvSpPr>
            <a:spLocks/>
          </p:cNvSpPr>
          <p:nvPr/>
        </p:nvSpPr>
        <p:spPr bwMode="auto">
          <a:xfrm>
            <a:off x="4660900" y="1839913"/>
            <a:ext cx="533400" cy="676275"/>
          </a:xfrm>
          <a:custGeom>
            <a:avLst/>
            <a:gdLst>
              <a:gd name="T0" fmla="*/ 533400 w 618"/>
              <a:gd name="T1" fmla="*/ 0 h 618"/>
              <a:gd name="T2" fmla="*/ 359915 w 618"/>
              <a:gd name="T3" fmla="*/ 109430 h 618"/>
              <a:gd name="T4" fmla="*/ 220955 w 618"/>
              <a:gd name="T5" fmla="*/ 320629 h 618"/>
              <a:gd name="T6" fmla="*/ 107888 w 618"/>
              <a:gd name="T7" fmla="*/ 539488 h 618"/>
              <a:gd name="T8" fmla="*/ 0 w 618"/>
              <a:gd name="T9" fmla="*/ 676275 h 618"/>
              <a:gd name="T10" fmla="*/ 0 60000 65536"/>
              <a:gd name="T11" fmla="*/ 0 60000 65536"/>
              <a:gd name="T12" fmla="*/ 0 60000 65536"/>
              <a:gd name="T13" fmla="*/ 0 60000 65536"/>
              <a:gd name="T14" fmla="*/ 0 60000 65536"/>
              <a:gd name="T15" fmla="*/ 0 w 618"/>
              <a:gd name="T16" fmla="*/ 0 h 618"/>
              <a:gd name="T17" fmla="*/ 618 w 618"/>
              <a:gd name="T18" fmla="*/ 618 h 618"/>
            </a:gdLst>
            <a:ahLst/>
            <a:cxnLst>
              <a:cxn ang="T10">
                <a:pos x="T0" y="T1"/>
              </a:cxn>
              <a:cxn ang="T11">
                <a:pos x="T2" y="T3"/>
              </a:cxn>
              <a:cxn ang="T12">
                <a:pos x="T4" y="T5"/>
              </a:cxn>
              <a:cxn ang="T13">
                <a:pos x="T6" y="T7"/>
              </a:cxn>
              <a:cxn ang="T14">
                <a:pos x="T8" y="T9"/>
              </a:cxn>
            </a:cxnLst>
            <a:rect l="T15" t="T16" r="T17" b="T18"/>
            <a:pathLst>
              <a:path w="618" h="618">
                <a:moveTo>
                  <a:pt x="618" y="0"/>
                </a:moveTo>
                <a:lnTo>
                  <a:pt x="417" y="100"/>
                </a:lnTo>
                <a:lnTo>
                  <a:pt x="256" y="293"/>
                </a:lnTo>
                <a:lnTo>
                  <a:pt x="125" y="493"/>
                </a:lnTo>
                <a:lnTo>
                  <a:pt x="0" y="618"/>
                </a:lnTo>
              </a:path>
            </a:pathLst>
          </a:custGeom>
          <a:noFill/>
          <a:ln w="9525">
            <a:solidFill>
              <a:srgbClr val="0000FF"/>
            </a:solidFill>
            <a:round/>
            <a:headEnd type="none" w="med" len="med"/>
            <a:tailEnd type="triangle" w="med" len="me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3200" b="0" i="0" u="none" strike="noStrike" kern="1200" cap="none" spc="0" normalizeH="0" baseline="0" noProof="0">
              <a:ln>
                <a:noFill/>
              </a:ln>
              <a:solidFill>
                <a:srgbClr val="000000"/>
              </a:solidFill>
              <a:effectLst/>
              <a:uLnTx/>
              <a:uFillTx/>
              <a:latin typeface="Calibri"/>
              <a:ea typeface="+mn-ea"/>
              <a:cs typeface="+mn-cs"/>
            </a:endParaRPr>
          </a:p>
        </p:txBody>
      </p:sp>
      <p:sp>
        <p:nvSpPr>
          <p:cNvPr id="17469" name="Freeform 25"/>
          <p:cNvSpPr>
            <a:spLocks/>
          </p:cNvSpPr>
          <p:nvPr/>
        </p:nvSpPr>
        <p:spPr bwMode="auto">
          <a:xfrm>
            <a:off x="3908426" y="2154240"/>
            <a:ext cx="285751" cy="428625"/>
          </a:xfrm>
          <a:custGeom>
            <a:avLst/>
            <a:gdLst>
              <a:gd name="T0" fmla="*/ 285750 w 618"/>
              <a:gd name="T1" fmla="*/ 0 h 618"/>
              <a:gd name="T2" fmla="*/ 192812 w 618"/>
              <a:gd name="T3" fmla="*/ 69357 h 618"/>
              <a:gd name="T4" fmla="*/ 118369 w 618"/>
              <a:gd name="T5" fmla="*/ 203215 h 618"/>
              <a:gd name="T6" fmla="*/ 57797 w 618"/>
              <a:gd name="T7" fmla="*/ 341929 h 618"/>
              <a:gd name="T8" fmla="*/ 0 w 618"/>
              <a:gd name="T9" fmla="*/ 428625 h 618"/>
              <a:gd name="T10" fmla="*/ 0 60000 65536"/>
              <a:gd name="T11" fmla="*/ 0 60000 65536"/>
              <a:gd name="T12" fmla="*/ 0 60000 65536"/>
              <a:gd name="T13" fmla="*/ 0 60000 65536"/>
              <a:gd name="T14" fmla="*/ 0 60000 65536"/>
              <a:gd name="T15" fmla="*/ 0 w 618"/>
              <a:gd name="T16" fmla="*/ 0 h 618"/>
              <a:gd name="T17" fmla="*/ 618 w 618"/>
              <a:gd name="T18" fmla="*/ 618 h 618"/>
            </a:gdLst>
            <a:ahLst/>
            <a:cxnLst>
              <a:cxn ang="T10">
                <a:pos x="T0" y="T1"/>
              </a:cxn>
              <a:cxn ang="T11">
                <a:pos x="T2" y="T3"/>
              </a:cxn>
              <a:cxn ang="T12">
                <a:pos x="T4" y="T5"/>
              </a:cxn>
              <a:cxn ang="T13">
                <a:pos x="T6" y="T7"/>
              </a:cxn>
              <a:cxn ang="T14">
                <a:pos x="T8" y="T9"/>
              </a:cxn>
            </a:cxnLst>
            <a:rect l="T15" t="T16" r="T17" b="T18"/>
            <a:pathLst>
              <a:path w="618" h="618">
                <a:moveTo>
                  <a:pt x="618" y="0"/>
                </a:moveTo>
                <a:lnTo>
                  <a:pt x="417" y="100"/>
                </a:lnTo>
                <a:lnTo>
                  <a:pt x="256" y="293"/>
                </a:lnTo>
                <a:lnTo>
                  <a:pt x="125" y="493"/>
                </a:lnTo>
                <a:lnTo>
                  <a:pt x="0" y="618"/>
                </a:lnTo>
              </a:path>
            </a:pathLst>
          </a:custGeom>
          <a:noFill/>
          <a:ln w="9525">
            <a:solidFill>
              <a:srgbClr val="0000FF"/>
            </a:solidFill>
            <a:round/>
            <a:headEnd type="none" w="med" len="med"/>
            <a:tailEnd type="triangle" w="med" len="me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3200" b="0" i="0" u="none" strike="noStrike" kern="1200" cap="none" spc="0" normalizeH="0" baseline="0" noProof="0">
              <a:ln>
                <a:noFill/>
              </a:ln>
              <a:solidFill>
                <a:srgbClr val="000000"/>
              </a:solidFill>
              <a:effectLst/>
              <a:uLnTx/>
              <a:uFillTx/>
              <a:latin typeface="Calibri"/>
              <a:ea typeface="+mn-ea"/>
              <a:cs typeface="+mn-cs"/>
            </a:endParaRPr>
          </a:p>
        </p:txBody>
      </p:sp>
      <p:sp>
        <p:nvSpPr>
          <p:cNvPr id="17470" name="Freeform 26"/>
          <p:cNvSpPr>
            <a:spLocks/>
          </p:cNvSpPr>
          <p:nvPr/>
        </p:nvSpPr>
        <p:spPr bwMode="auto">
          <a:xfrm>
            <a:off x="4279900" y="1687513"/>
            <a:ext cx="533400" cy="676275"/>
          </a:xfrm>
          <a:custGeom>
            <a:avLst/>
            <a:gdLst>
              <a:gd name="T0" fmla="*/ 533400 w 618"/>
              <a:gd name="T1" fmla="*/ 0 h 618"/>
              <a:gd name="T2" fmla="*/ 359915 w 618"/>
              <a:gd name="T3" fmla="*/ 109430 h 618"/>
              <a:gd name="T4" fmla="*/ 220955 w 618"/>
              <a:gd name="T5" fmla="*/ 320629 h 618"/>
              <a:gd name="T6" fmla="*/ 107888 w 618"/>
              <a:gd name="T7" fmla="*/ 539488 h 618"/>
              <a:gd name="T8" fmla="*/ 0 w 618"/>
              <a:gd name="T9" fmla="*/ 676275 h 618"/>
              <a:gd name="T10" fmla="*/ 0 60000 65536"/>
              <a:gd name="T11" fmla="*/ 0 60000 65536"/>
              <a:gd name="T12" fmla="*/ 0 60000 65536"/>
              <a:gd name="T13" fmla="*/ 0 60000 65536"/>
              <a:gd name="T14" fmla="*/ 0 60000 65536"/>
              <a:gd name="T15" fmla="*/ 0 w 618"/>
              <a:gd name="T16" fmla="*/ 0 h 618"/>
              <a:gd name="T17" fmla="*/ 618 w 618"/>
              <a:gd name="T18" fmla="*/ 618 h 618"/>
            </a:gdLst>
            <a:ahLst/>
            <a:cxnLst>
              <a:cxn ang="T10">
                <a:pos x="T0" y="T1"/>
              </a:cxn>
              <a:cxn ang="T11">
                <a:pos x="T2" y="T3"/>
              </a:cxn>
              <a:cxn ang="T12">
                <a:pos x="T4" y="T5"/>
              </a:cxn>
              <a:cxn ang="T13">
                <a:pos x="T6" y="T7"/>
              </a:cxn>
              <a:cxn ang="T14">
                <a:pos x="T8" y="T9"/>
              </a:cxn>
            </a:cxnLst>
            <a:rect l="T15" t="T16" r="T17" b="T18"/>
            <a:pathLst>
              <a:path w="618" h="618">
                <a:moveTo>
                  <a:pt x="618" y="0"/>
                </a:moveTo>
                <a:lnTo>
                  <a:pt x="417" y="100"/>
                </a:lnTo>
                <a:lnTo>
                  <a:pt x="256" y="293"/>
                </a:lnTo>
                <a:lnTo>
                  <a:pt x="125" y="493"/>
                </a:lnTo>
                <a:lnTo>
                  <a:pt x="0" y="618"/>
                </a:lnTo>
              </a:path>
            </a:pathLst>
          </a:custGeom>
          <a:noFill/>
          <a:ln w="9525">
            <a:solidFill>
              <a:srgbClr val="0000FF"/>
            </a:solidFill>
            <a:round/>
            <a:headEnd type="none" w="med" len="med"/>
            <a:tailEnd type="triangle" w="med" len="me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3200" b="0" i="0" u="none" strike="noStrike" kern="1200" cap="none" spc="0" normalizeH="0" baseline="0" noProof="0">
              <a:ln>
                <a:noFill/>
              </a:ln>
              <a:solidFill>
                <a:srgbClr val="000000"/>
              </a:solidFill>
              <a:effectLst/>
              <a:uLnTx/>
              <a:uFillTx/>
              <a:latin typeface="Calibri"/>
              <a:ea typeface="+mn-ea"/>
              <a:cs typeface="+mn-cs"/>
            </a:endParaRPr>
          </a:p>
        </p:txBody>
      </p:sp>
      <p:sp>
        <p:nvSpPr>
          <p:cNvPr id="17471" name="Freeform 27"/>
          <p:cNvSpPr>
            <a:spLocks/>
          </p:cNvSpPr>
          <p:nvPr/>
        </p:nvSpPr>
        <p:spPr bwMode="auto">
          <a:xfrm>
            <a:off x="4994275" y="2325689"/>
            <a:ext cx="495300" cy="576263"/>
          </a:xfrm>
          <a:custGeom>
            <a:avLst/>
            <a:gdLst>
              <a:gd name="T0" fmla="*/ 495300 w 618"/>
              <a:gd name="T1" fmla="*/ 0 h 618"/>
              <a:gd name="T2" fmla="*/ 334207 w 618"/>
              <a:gd name="T3" fmla="*/ 93246 h 618"/>
              <a:gd name="T4" fmla="*/ 205173 w 618"/>
              <a:gd name="T5" fmla="*/ 273212 h 618"/>
              <a:gd name="T6" fmla="*/ 100182 w 618"/>
              <a:gd name="T7" fmla="*/ 459704 h 618"/>
              <a:gd name="T8" fmla="*/ 0 w 618"/>
              <a:gd name="T9" fmla="*/ 576262 h 618"/>
              <a:gd name="T10" fmla="*/ 0 60000 65536"/>
              <a:gd name="T11" fmla="*/ 0 60000 65536"/>
              <a:gd name="T12" fmla="*/ 0 60000 65536"/>
              <a:gd name="T13" fmla="*/ 0 60000 65536"/>
              <a:gd name="T14" fmla="*/ 0 60000 65536"/>
              <a:gd name="T15" fmla="*/ 0 w 618"/>
              <a:gd name="T16" fmla="*/ 0 h 618"/>
              <a:gd name="T17" fmla="*/ 618 w 618"/>
              <a:gd name="T18" fmla="*/ 618 h 618"/>
            </a:gdLst>
            <a:ahLst/>
            <a:cxnLst>
              <a:cxn ang="T10">
                <a:pos x="T0" y="T1"/>
              </a:cxn>
              <a:cxn ang="T11">
                <a:pos x="T2" y="T3"/>
              </a:cxn>
              <a:cxn ang="T12">
                <a:pos x="T4" y="T5"/>
              </a:cxn>
              <a:cxn ang="T13">
                <a:pos x="T6" y="T7"/>
              </a:cxn>
              <a:cxn ang="T14">
                <a:pos x="T8" y="T9"/>
              </a:cxn>
            </a:cxnLst>
            <a:rect l="T15" t="T16" r="T17" b="T18"/>
            <a:pathLst>
              <a:path w="618" h="618">
                <a:moveTo>
                  <a:pt x="618" y="0"/>
                </a:moveTo>
                <a:lnTo>
                  <a:pt x="417" y="100"/>
                </a:lnTo>
                <a:lnTo>
                  <a:pt x="256" y="293"/>
                </a:lnTo>
                <a:lnTo>
                  <a:pt x="125" y="493"/>
                </a:lnTo>
                <a:lnTo>
                  <a:pt x="0" y="618"/>
                </a:lnTo>
              </a:path>
            </a:pathLst>
          </a:custGeom>
          <a:noFill/>
          <a:ln w="9525">
            <a:solidFill>
              <a:srgbClr val="0000FF"/>
            </a:solidFill>
            <a:round/>
            <a:headEnd type="none" w="med" len="med"/>
            <a:tailEnd type="triangle" w="med" len="me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3200" b="0" i="0" u="none" strike="noStrike" kern="1200" cap="none" spc="0" normalizeH="0" baseline="0" noProof="0">
              <a:ln>
                <a:noFill/>
              </a:ln>
              <a:solidFill>
                <a:srgbClr val="000000"/>
              </a:solidFill>
              <a:effectLst/>
              <a:uLnTx/>
              <a:uFillTx/>
              <a:latin typeface="Calibri"/>
              <a:ea typeface="+mn-ea"/>
              <a:cs typeface="+mn-cs"/>
            </a:endParaRPr>
          </a:p>
        </p:txBody>
      </p:sp>
      <p:sp>
        <p:nvSpPr>
          <p:cNvPr id="17472" name="Freeform 28"/>
          <p:cNvSpPr>
            <a:spLocks/>
          </p:cNvSpPr>
          <p:nvPr/>
        </p:nvSpPr>
        <p:spPr bwMode="auto">
          <a:xfrm>
            <a:off x="3336926" y="1763714"/>
            <a:ext cx="409575" cy="571500"/>
          </a:xfrm>
          <a:custGeom>
            <a:avLst/>
            <a:gdLst>
              <a:gd name="T0" fmla="*/ 409575 w 618"/>
              <a:gd name="T1" fmla="*/ 0 h 618"/>
              <a:gd name="T2" fmla="*/ 276364 w 618"/>
              <a:gd name="T3" fmla="*/ 92476 h 618"/>
              <a:gd name="T4" fmla="*/ 169662 w 618"/>
              <a:gd name="T5" fmla="*/ 270954 h 618"/>
              <a:gd name="T6" fmla="*/ 82843 w 618"/>
              <a:gd name="T7" fmla="*/ 455905 h 618"/>
              <a:gd name="T8" fmla="*/ 0 w 618"/>
              <a:gd name="T9" fmla="*/ 571500 h 618"/>
              <a:gd name="T10" fmla="*/ 0 60000 65536"/>
              <a:gd name="T11" fmla="*/ 0 60000 65536"/>
              <a:gd name="T12" fmla="*/ 0 60000 65536"/>
              <a:gd name="T13" fmla="*/ 0 60000 65536"/>
              <a:gd name="T14" fmla="*/ 0 60000 65536"/>
              <a:gd name="T15" fmla="*/ 0 w 618"/>
              <a:gd name="T16" fmla="*/ 0 h 618"/>
              <a:gd name="T17" fmla="*/ 618 w 618"/>
              <a:gd name="T18" fmla="*/ 618 h 618"/>
            </a:gdLst>
            <a:ahLst/>
            <a:cxnLst>
              <a:cxn ang="T10">
                <a:pos x="T0" y="T1"/>
              </a:cxn>
              <a:cxn ang="T11">
                <a:pos x="T2" y="T3"/>
              </a:cxn>
              <a:cxn ang="T12">
                <a:pos x="T4" y="T5"/>
              </a:cxn>
              <a:cxn ang="T13">
                <a:pos x="T6" y="T7"/>
              </a:cxn>
              <a:cxn ang="T14">
                <a:pos x="T8" y="T9"/>
              </a:cxn>
            </a:cxnLst>
            <a:rect l="T15" t="T16" r="T17" b="T18"/>
            <a:pathLst>
              <a:path w="618" h="618">
                <a:moveTo>
                  <a:pt x="618" y="0"/>
                </a:moveTo>
                <a:lnTo>
                  <a:pt x="417" y="100"/>
                </a:lnTo>
                <a:lnTo>
                  <a:pt x="256" y="293"/>
                </a:lnTo>
                <a:lnTo>
                  <a:pt x="125" y="493"/>
                </a:lnTo>
                <a:lnTo>
                  <a:pt x="0" y="618"/>
                </a:lnTo>
              </a:path>
            </a:pathLst>
          </a:custGeom>
          <a:noFill/>
          <a:ln w="9525">
            <a:solidFill>
              <a:srgbClr val="0000FF"/>
            </a:solidFill>
            <a:round/>
            <a:headEnd type="none" w="med" len="med"/>
            <a:tailEnd type="triangle" w="med" len="me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3200" b="0" i="0" u="none" strike="noStrike" kern="1200" cap="none" spc="0" normalizeH="0" baseline="0" noProof="0">
              <a:ln>
                <a:noFill/>
              </a:ln>
              <a:solidFill>
                <a:srgbClr val="000000"/>
              </a:solidFill>
              <a:effectLst/>
              <a:uLnTx/>
              <a:uFillTx/>
              <a:latin typeface="Calibri"/>
              <a:ea typeface="+mn-ea"/>
              <a:cs typeface="+mn-cs"/>
            </a:endParaRPr>
          </a:p>
        </p:txBody>
      </p:sp>
      <p:sp>
        <p:nvSpPr>
          <p:cNvPr id="17473" name="Freeform 27"/>
          <p:cNvSpPr>
            <a:spLocks/>
          </p:cNvSpPr>
          <p:nvPr/>
        </p:nvSpPr>
        <p:spPr bwMode="auto">
          <a:xfrm>
            <a:off x="5727701" y="2554289"/>
            <a:ext cx="495300" cy="576263"/>
          </a:xfrm>
          <a:custGeom>
            <a:avLst/>
            <a:gdLst>
              <a:gd name="T0" fmla="*/ 495300 w 618"/>
              <a:gd name="T1" fmla="*/ 0 h 618"/>
              <a:gd name="T2" fmla="*/ 334207 w 618"/>
              <a:gd name="T3" fmla="*/ 93246 h 618"/>
              <a:gd name="T4" fmla="*/ 205173 w 618"/>
              <a:gd name="T5" fmla="*/ 273212 h 618"/>
              <a:gd name="T6" fmla="*/ 100182 w 618"/>
              <a:gd name="T7" fmla="*/ 459704 h 618"/>
              <a:gd name="T8" fmla="*/ 0 w 618"/>
              <a:gd name="T9" fmla="*/ 576262 h 618"/>
              <a:gd name="T10" fmla="*/ 0 60000 65536"/>
              <a:gd name="T11" fmla="*/ 0 60000 65536"/>
              <a:gd name="T12" fmla="*/ 0 60000 65536"/>
              <a:gd name="T13" fmla="*/ 0 60000 65536"/>
              <a:gd name="T14" fmla="*/ 0 60000 65536"/>
              <a:gd name="T15" fmla="*/ 0 w 618"/>
              <a:gd name="T16" fmla="*/ 0 h 618"/>
              <a:gd name="T17" fmla="*/ 618 w 618"/>
              <a:gd name="T18" fmla="*/ 618 h 618"/>
            </a:gdLst>
            <a:ahLst/>
            <a:cxnLst>
              <a:cxn ang="T10">
                <a:pos x="T0" y="T1"/>
              </a:cxn>
              <a:cxn ang="T11">
                <a:pos x="T2" y="T3"/>
              </a:cxn>
              <a:cxn ang="T12">
                <a:pos x="T4" y="T5"/>
              </a:cxn>
              <a:cxn ang="T13">
                <a:pos x="T6" y="T7"/>
              </a:cxn>
              <a:cxn ang="T14">
                <a:pos x="T8" y="T9"/>
              </a:cxn>
            </a:cxnLst>
            <a:rect l="T15" t="T16" r="T17" b="T18"/>
            <a:pathLst>
              <a:path w="618" h="618">
                <a:moveTo>
                  <a:pt x="618" y="0"/>
                </a:moveTo>
                <a:lnTo>
                  <a:pt x="417" y="100"/>
                </a:lnTo>
                <a:lnTo>
                  <a:pt x="256" y="293"/>
                </a:lnTo>
                <a:lnTo>
                  <a:pt x="125" y="493"/>
                </a:lnTo>
                <a:lnTo>
                  <a:pt x="0" y="618"/>
                </a:lnTo>
              </a:path>
            </a:pathLst>
          </a:custGeom>
          <a:noFill/>
          <a:ln w="9525">
            <a:solidFill>
              <a:srgbClr val="0000FF"/>
            </a:solidFill>
            <a:round/>
            <a:headEnd type="none" w="med" len="med"/>
            <a:tailEnd type="triangle" w="med" len="me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3200" b="0" i="0" u="none" strike="noStrike" kern="1200" cap="none" spc="0" normalizeH="0" baseline="0" noProof="0">
              <a:ln>
                <a:noFill/>
              </a:ln>
              <a:solidFill>
                <a:srgbClr val="000000"/>
              </a:solidFill>
              <a:effectLst/>
              <a:uLnTx/>
              <a:uFillTx/>
              <a:latin typeface="Calibri"/>
              <a:ea typeface="+mn-ea"/>
              <a:cs typeface="+mn-cs"/>
            </a:endParaRPr>
          </a:p>
        </p:txBody>
      </p:sp>
      <p:sp>
        <p:nvSpPr>
          <p:cNvPr id="17493" name="Freeform 42"/>
          <p:cNvSpPr>
            <a:spLocks/>
          </p:cNvSpPr>
          <p:nvPr/>
        </p:nvSpPr>
        <p:spPr bwMode="auto">
          <a:xfrm>
            <a:off x="4832351" y="3392488"/>
            <a:ext cx="485775" cy="228600"/>
          </a:xfrm>
          <a:custGeom>
            <a:avLst/>
            <a:gdLst>
              <a:gd name="T0" fmla="*/ 0 w 267"/>
              <a:gd name="T1" fmla="*/ 0 h 100"/>
              <a:gd name="T2" fmla="*/ 485775 w 267"/>
              <a:gd name="T3" fmla="*/ 228600 h 100"/>
              <a:gd name="T4" fmla="*/ 0 60000 65536"/>
              <a:gd name="T5" fmla="*/ 0 60000 65536"/>
              <a:gd name="T6" fmla="*/ 0 w 267"/>
              <a:gd name="T7" fmla="*/ 0 h 100"/>
              <a:gd name="T8" fmla="*/ 267 w 267"/>
              <a:gd name="T9" fmla="*/ 100 h 100"/>
            </a:gdLst>
            <a:ahLst/>
            <a:cxnLst>
              <a:cxn ang="T4">
                <a:pos x="T0" y="T1"/>
              </a:cxn>
              <a:cxn ang="T5">
                <a:pos x="T2" y="T3"/>
              </a:cxn>
            </a:cxnLst>
            <a:rect l="T6" t="T7" r="T8" b="T9"/>
            <a:pathLst>
              <a:path w="267" h="100">
                <a:moveTo>
                  <a:pt x="0" y="0"/>
                </a:moveTo>
                <a:lnTo>
                  <a:pt x="267" y="100"/>
                </a:lnTo>
              </a:path>
            </a:pathLst>
          </a:custGeom>
          <a:noFill/>
          <a:ln w="28575" cmpd="sng">
            <a:solidFill>
              <a:srgbClr val="0000FF"/>
            </a:solidFill>
            <a:round/>
            <a:headEnd type="none" w="med" len="med"/>
            <a:tailEnd type="triangle" w="med" len="me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3200" b="0" i="0" u="none" strike="noStrike" kern="1200" cap="none" spc="0" normalizeH="0" baseline="0" noProof="0">
              <a:ln>
                <a:noFill/>
              </a:ln>
              <a:solidFill>
                <a:srgbClr val="000000"/>
              </a:solidFill>
              <a:effectLst/>
              <a:uLnTx/>
              <a:uFillTx/>
              <a:latin typeface="Calibri"/>
              <a:ea typeface="+mn-ea"/>
              <a:cs typeface="+mn-cs"/>
            </a:endParaRPr>
          </a:p>
        </p:txBody>
      </p:sp>
      <p:sp>
        <p:nvSpPr>
          <p:cNvPr id="17495" name="Freeform 42"/>
          <p:cNvSpPr>
            <a:spLocks/>
          </p:cNvSpPr>
          <p:nvPr/>
        </p:nvSpPr>
        <p:spPr bwMode="auto">
          <a:xfrm>
            <a:off x="6985002" y="4325939"/>
            <a:ext cx="485775" cy="228600"/>
          </a:xfrm>
          <a:custGeom>
            <a:avLst/>
            <a:gdLst>
              <a:gd name="T0" fmla="*/ 0 w 267"/>
              <a:gd name="T1" fmla="*/ 0 h 100"/>
              <a:gd name="T2" fmla="*/ 485775 w 267"/>
              <a:gd name="T3" fmla="*/ 228600 h 100"/>
              <a:gd name="T4" fmla="*/ 0 60000 65536"/>
              <a:gd name="T5" fmla="*/ 0 60000 65536"/>
              <a:gd name="T6" fmla="*/ 0 w 267"/>
              <a:gd name="T7" fmla="*/ 0 h 100"/>
              <a:gd name="T8" fmla="*/ 267 w 267"/>
              <a:gd name="T9" fmla="*/ 100 h 100"/>
            </a:gdLst>
            <a:ahLst/>
            <a:cxnLst>
              <a:cxn ang="T4">
                <a:pos x="T0" y="T1"/>
              </a:cxn>
              <a:cxn ang="T5">
                <a:pos x="T2" y="T3"/>
              </a:cxn>
            </a:cxnLst>
            <a:rect l="T6" t="T7" r="T8" b="T9"/>
            <a:pathLst>
              <a:path w="267" h="100">
                <a:moveTo>
                  <a:pt x="0" y="0"/>
                </a:moveTo>
                <a:lnTo>
                  <a:pt x="267" y="100"/>
                </a:lnTo>
              </a:path>
            </a:pathLst>
          </a:custGeom>
          <a:noFill/>
          <a:ln w="28575" cmpd="sng">
            <a:solidFill>
              <a:srgbClr val="0000FF"/>
            </a:solidFill>
            <a:round/>
            <a:headEnd type="none" w="med" len="med"/>
            <a:tailEnd type="triangle" w="med" len="me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3200" b="0" i="0" u="none" strike="noStrike" kern="1200" cap="none" spc="0" normalizeH="0" baseline="0" noProof="0">
              <a:ln>
                <a:noFill/>
              </a:ln>
              <a:solidFill>
                <a:srgbClr val="000000"/>
              </a:solidFill>
              <a:effectLst/>
              <a:uLnTx/>
              <a:uFillTx/>
              <a:latin typeface="Calibri"/>
              <a:ea typeface="+mn-ea"/>
              <a:cs typeface="+mn-cs"/>
            </a:endParaRPr>
          </a:p>
        </p:txBody>
      </p:sp>
      <p:sp>
        <p:nvSpPr>
          <p:cNvPr id="17496" name="Freeform 42"/>
          <p:cNvSpPr>
            <a:spLocks/>
          </p:cNvSpPr>
          <p:nvPr/>
        </p:nvSpPr>
        <p:spPr bwMode="auto">
          <a:xfrm>
            <a:off x="8185151" y="4849813"/>
            <a:ext cx="485775" cy="228600"/>
          </a:xfrm>
          <a:custGeom>
            <a:avLst/>
            <a:gdLst>
              <a:gd name="T0" fmla="*/ 0 w 267"/>
              <a:gd name="T1" fmla="*/ 0 h 100"/>
              <a:gd name="T2" fmla="*/ 485775 w 267"/>
              <a:gd name="T3" fmla="*/ 228600 h 100"/>
              <a:gd name="T4" fmla="*/ 0 60000 65536"/>
              <a:gd name="T5" fmla="*/ 0 60000 65536"/>
              <a:gd name="T6" fmla="*/ 0 w 267"/>
              <a:gd name="T7" fmla="*/ 0 h 100"/>
              <a:gd name="T8" fmla="*/ 267 w 267"/>
              <a:gd name="T9" fmla="*/ 100 h 100"/>
            </a:gdLst>
            <a:ahLst/>
            <a:cxnLst>
              <a:cxn ang="T4">
                <a:pos x="T0" y="T1"/>
              </a:cxn>
              <a:cxn ang="T5">
                <a:pos x="T2" y="T3"/>
              </a:cxn>
            </a:cxnLst>
            <a:rect l="T6" t="T7" r="T8" b="T9"/>
            <a:pathLst>
              <a:path w="267" h="100">
                <a:moveTo>
                  <a:pt x="0" y="0"/>
                </a:moveTo>
                <a:lnTo>
                  <a:pt x="267" y="100"/>
                </a:lnTo>
              </a:path>
            </a:pathLst>
          </a:custGeom>
          <a:noFill/>
          <a:ln w="28575" cmpd="sng">
            <a:solidFill>
              <a:srgbClr val="0000FF"/>
            </a:solidFill>
            <a:round/>
            <a:headEnd type="none" w="med" len="med"/>
            <a:tailEnd type="triangle" w="med" len="me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3200" b="0" i="0" u="none" strike="noStrike" kern="1200" cap="none" spc="0" normalizeH="0" baseline="0" noProof="0">
              <a:ln>
                <a:noFill/>
              </a:ln>
              <a:solidFill>
                <a:srgbClr val="000000"/>
              </a:solidFill>
              <a:effectLst/>
              <a:uLnTx/>
              <a:uFillTx/>
              <a:latin typeface="Calibri"/>
              <a:ea typeface="+mn-ea"/>
              <a:cs typeface="+mn-cs"/>
            </a:endParaRPr>
          </a:p>
        </p:txBody>
      </p:sp>
      <p:sp>
        <p:nvSpPr>
          <p:cNvPr id="17497" name="Freeform 39"/>
          <p:cNvSpPr>
            <a:spLocks/>
          </p:cNvSpPr>
          <p:nvPr/>
        </p:nvSpPr>
        <p:spPr bwMode="auto">
          <a:xfrm>
            <a:off x="4708526" y="4745039"/>
            <a:ext cx="352425" cy="381000"/>
          </a:xfrm>
          <a:custGeom>
            <a:avLst/>
            <a:gdLst>
              <a:gd name="T0" fmla="*/ 352425 w 336"/>
              <a:gd name="T1" fmla="*/ 0 h 426"/>
              <a:gd name="T2" fmla="*/ 265368 w 336"/>
              <a:gd name="T3" fmla="*/ 145782 h 426"/>
              <a:gd name="T4" fmla="*/ 133208 w 336"/>
              <a:gd name="T5" fmla="*/ 302296 h 426"/>
              <a:gd name="T6" fmla="*/ 0 w 336"/>
              <a:gd name="T7" fmla="*/ 381000 h 426"/>
              <a:gd name="T8" fmla="*/ 0 60000 65536"/>
              <a:gd name="T9" fmla="*/ 0 60000 65536"/>
              <a:gd name="T10" fmla="*/ 0 60000 65536"/>
              <a:gd name="T11" fmla="*/ 0 60000 65536"/>
              <a:gd name="T12" fmla="*/ 0 w 336"/>
              <a:gd name="T13" fmla="*/ 0 h 426"/>
              <a:gd name="T14" fmla="*/ 336 w 336"/>
              <a:gd name="T15" fmla="*/ 426 h 426"/>
            </a:gdLst>
            <a:ahLst/>
            <a:cxnLst>
              <a:cxn ang="T8">
                <a:pos x="T0" y="T1"/>
              </a:cxn>
              <a:cxn ang="T9">
                <a:pos x="T2" y="T3"/>
              </a:cxn>
              <a:cxn ang="T10">
                <a:pos x="T4" y="T5"/>
              </a:cxn>
              <a:cxn ang="T11">
                <a:pos x="T6" y="T7"/>
              </a:cxn>
            </a:cxnLst>
            <a:rect l="T12" t="T13" r="T14" b="T15"/>
            <a:pathLst>
              <a:path w="336" h="426">
                <a:moveTo>
                  <a:pt x="336" y="0"/>
                </a:moveTo>
                <a:lnTo>
                  <a:pt x="253" y="163"/>
                </a:lnTo>
                <a:lnTo>
                  <a:pt x="127" y="338"/>
                </a:lnTo>
                <a:lnTo>
                  <a:pt x="0" y="426"/>
                </a:lnTo>
              </a:path>
            </a:pathLst>
          </a:custGeom>
          <a:noFill/>
          <a:ln w="9525">
            <a:solidFill>
              <a:srgbClr val="0000FF"/>
            </a:solidFill>
            <a:round/>
            <a:headEnd type="none" w="med" len="med"/>
            <a:tailEnd type="triangle" w="med" len="me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3200" b="0" i="0" u="none" strike="noStrike" kern="1200" cap="none" spc="0" normalizeH="0" baseline="0" noProof="0">
              <a:ln>
                <a:noFill/>
              </a:ln>
              <a:solidFill>
                <a:srgbClr val="000000"/>
              </a:solidFill>
              <a:effectLst/>
              <a:uLnTx/>
              <a:uFillTx/>
              <a:latin typeface="Calibri"/>
              <a:ea typeface="+mn-ea"/>
              <a:cs typeface="+mn-cs"/>
            </a:endParaRPr>
          </a:p>
        </p:txBody>
      </p:sp>
      <p:sp>
        <p:nvSpPr>
          <p:cNvPr id="17499" name="Freeform 39"/>
          <p:cNvSpPr>
            <a:spLocks/>
          </p:cNvSpPr>
          <p:nvPr/>
        </p:nvSpPr>
        <p:spPr bwMode="auto">
          <a:xfrm>
            <a:off x="2784477" y="3249613"/>
            <a:ext cx="352425" cy="381000"/>
          </a:xfrm>
          <a:custGeom>
            <a:avLst/>
            <a:gdLst>
              <a:gd name="T0" fmla="*/ 352425 w 336"/>
              <a:gd name="T1" fmla="*/ 0 h 426"/>
              <a:gd name="T2" fmla="*/ 265368 w 336"/>
              <a:gd name="T3" fmla="*/ 145782 h 426"/>
              <a:gd name="T4" fmla="*/ 133208 w 336"/>
              <a:gd name="T5" fmla="*/ 302296 h 426"/>
              <a:gd name="T6" fmla="*/ 0 w 336"/>
              <a:gd name="T7" fmla="*/ 381000 h 426"/>
              <a:gd name="T8" fmla="*/ 0 60000 65536"/>
              <a:gd name="T9" fmla="*/ 0 60000 65536"/>
              <a:gd name="T10" fmla="*/ 0 60000 65536"/>
              <a:gd name="T11" fmla="*/ 0 60000 65536"/>
              <a:gd name="T12" fmla="*/ 0 w 336"/>
              <a:gd name="T13" fmla="*/ 0 h 426"/>
              <a:gd name="T14" fmla="*/ 336 w 336"/>
              <a:gd name="T15" fmla="*/ 426 h 426"/>
            </a:gdLst>
            <a:ahLst/>
            <a:cxnLst>
              <a:cxn ang="T8">
                <a:pos x="T0" y="T1"/>
              </a:cxn>
              <a:cxn ang="T9">
                <a:pos x="T2" y="T3"/>
              </a:cxn>
              <a:cxn ang="T10">
                <a:pos x="T4" y="T5"/>
              </a:cxn>
              <a:cxn ang="T11">
                <a:pos x="T6" y="T7"/>
              </a:cxn>
            </a:cxnLst>
            <a:rect l="T12" t="T13" r="T14" b="T15"/>
            <a:pathLst>
              <a:path w="336" h="426">
                <a:moveTo>
                  <a:pt x="336" y="0"/>
                </a:moveTo>
                <a:lnTo>
                  <a:pt x="253" y="163"/>
                </a:lnTo>
                <a:lnTo>
                  <a:pt x="127" y="338"/>
                </a:lnTo>
                <a:lnTo>
                  <a:pt x="0" y="426"/>
                </a:lnTo>
              </a:path>
            </a:pathLst>
          </a:custGeom>
          <a:noFill/>
          <a:ln w="9525">
            <a:solidFill>
              <a:srgbClr val="0000FF"/>
            </a:solidFill>
            <a:round/>
            <a:headEnd type="none" w="med" len="med"/>
            <a:tailEnd type="triangle" w="med" len="me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3200" b="0" i="0" u="none" strike="noStrike" kern="1200" cap="none" spc="0" normalizeH="0" baseline="0" noProof="0">
              <a:ln>
                <a:noFill/>
              </a:ln>
              <a:solidFill>
                <a:srgbClr val="000000"/>
              </a:solidFill>
              <a:effectLst/>
              <a:uLnTx/>
              <a:uFillTx/>
              <a:latin typeface="Calibri"/>
              <a:ea typeface="+mn-ea"/>
              <a:cs typeface="+mn-cs"/>
            </a:endParaRPr>
          </a:p>
        </p:txBody>
      </p:sp>
      <p:sp>
        <p:nvSpPr>
          <p:cNvPr id="17504" name="Freeform 28"/>
          <p:cNvSpPr>
            <a:spLocks/>
          </p:cNvSpPr>
          <p:nvPr/>
        </p:nvSpPr>
        <p:spPr bwMode="auto">
          <a:xfrm>
            <a:off x="2465387" y="2916239"/>
            <a:ext cx="409576" cy="571500"/>
          </a:xfrm>
          <a:custGeom>
            <a:avLst/>
            <a:gdLst>
              <a:gd name="T0" fmla="*/ 409576 w 618"/>
              <a:gd name="T1" fmla="*/ 0 h 618"/>
              <a:gd name="T2" fmla="*/ 276364 w 618"/>
              <a:gd name="T3" fmla="*/ 92476 h 618"/>
              <a:gd name="T4" fmla="*/ 169663 w 618"/>
              <a:gd name="T5" fmla="*/ 270954 h 618"/>
              <a:gd name="T6" fmla="*/ 82843 w 618"/>
              <a:gd name="T7" fmla="*/ 455905 h 618"/>
              <a:gd name="T8" fmla="*/ 0 w 618"/>
              <a:gd name="T9" fmla="*/ 571500 h 618"/>
              <a:gd name="T10" fmla="*/ 0 60000 65536"/>
              <a:gd name="T11" fmla="*/ 0 60000 65536"/>
              <a:gd name="T12" fmla="*/ 0 60000 65536"/>
              <a:gd name="T13" fmla="*/ 0 60000 65536"/>
              <a:gd name="T14" fmla="*/ 0 60000 65536"/>
              <a:gd name="T15" fmla="*/ 0 w 618"/>
              <a:gd name="T16" fmla="*/ 0 h 618"/>
              <a:gd name="T17" fmla="*/ 618 w 618"/>
              <a:gd name="T18" fmla="*/ 618 h 618"/>
            </a:gdLst>
            <a:ahLst/>
            <a:cxnLst>
              <a:cxn ang="T10">
                <a:pos x="T0" y="T1"/>
              </a:cxn>
              <a:cxn ang="T11">
                <a:pos x="T2" y="T3"/>
              </a:cxn>
              <a:cxn ang="T12">
                <a:pos x="T4" y="T5"/>
              </a:cxn>
              <a:cxn ang="T13">
                <a:pos x="T6" y="T7"/>
              </a:cxn>
              <a:cxn ang="T14">
                <a:pos x="T8" y="T9"/>
              </a:cxn>
            </a:cxnLst>
            <a:rect l="T15" t="T16" r="T17" b="T18"/>
            <a:pathLst>
              <a:path w="618" h="618">
                <a:moveTo>
                  <a:pt x="618" y="0"/>
                </a:moveTo>
                <a:lnTo>
                  <a:pt x="417" y="100"/>
                </a:lnTo>
                <a:lnTo>
                  <a:pt x="256" y="293"/>
                </a:lnTo>
                <a:lnTo>
                  <a:pt x="125" y="493"/>
                </a:lnTo>
                <a:lnTo>
                  <a:pt x="0" y="618"/>
                </a:lnTo>
              </a:path>
            </a:pathLst>
          </a:custGeom>
          <a:noFill/>
          <a:ln w="9525">
            <a:solidFill>
              <a:srgbClr val="0000FF"/>
            </a:solidFill>
            <a:round/>
            <a:headEnd type="none" w="med" len="med"/>
            <a:tailEnd type="triangle" w="med" len="me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3200" b="0" i="0" u="none" strike="noStrike" kern="1200" cap="none" spc="0" normalizeH="0" baseline="0" noProof="0">
              <a:ln>
                <a:noFill/>
              </a:ln>
              <a:solidFill>
                <a:srgbClr val="000000"/>
              </a:solidFill>
              <a:effectLst/>
              <a:uLnTx/>
              <a:uFillTx/>
              <a:latin typeface="Calibri"/>
              <a:ea typeface="+mn-ea"/>
              <a:cs typeface="+mn-cs"/>
            </a:endParaRPr>
          </a:p>
        </p:txBody>
      </p:sp>
      <p:pic>
        <p:nvPicPr>
          <p:cNvPr id="17505" name="Picture 3"/>
          <p:cNvPicPr>
            <a:picLocks noChangeAspect="1" noChangeArrowheads="1"/>
          </p:cNvPicPr>
          <p:nvPr/>
        </p:nvPicPr>
        <p:blipFill>
          <a:blip r:embed="rId3" cstate="email">
            <a:clrChange>
              <a:clrFrom>
                <a:srgbClr val="000000"/>
              </a:clrFrom>
              <a:clrTo>
                <a:srgbClr val="000000">
                  <a:alpha val="0"/>
                </a:srgbClr>
              </a:clrTo>
            </a:clrChange>
            <a:extLst>
              <a:ext uri="{28A0092B-C50C-407E-A947-70E740481C1C}">
                <a14:useLocalDpi xmlns:a14="http://schemas.microsoft.com/office/drawing/2010/main"/>
              </a:ext>
            </a:extLst>
          </a:blip>
          <a:srcRect/>
          <a:stretch>
            <a:fillRect/>
          </a:stretch>
        </p:blipFill>
        <p:spPr bwMode="auto">
          <a:xfrm rot="1388029" flipH="1">
            <a:off x="1838324" y="1938337"/>
            <a:ext cx="827088" cy="484187"/>
          </a:xfrm>
          <a:prstGeom prst="rect">
            <a:avLst/>
          </a:prstGeom>
          <a:noFill/>
          <a:ln w="9525">
            <a:noFill/>
            <a:miter lim="800000"/>
            <a:headEnd/>
            <a:tailEnd/>
          </a:ln>
        </p:spPr>
      </p:pic>
      <p:cxnSp>
        <p:nvCxnSpPr>
          <p:cNvPr id="17506" name="Straight Connector 232"/>
          <p:cNvCxnSpPr>
            <a:cxnSpLocks noChangeShapeType="1"/>
          </p:cNvCxnSpPr>
          <p:nvPr/>
        </p:nvCxnSpPr>
        <p:spPr bwMode="auto">
          <a:xfrm flipV="1">
            <a:off x="3616961" y="2975294"/>
            <a:ext cx="88900" cy="195263"/>
          </a:xfrm>
          <a:prstGeom prst="line">
            <a:avLst/>
          </a:prstGeom>
          <a:noFill/>
          <a:ln w="171450" algn="ctr">
            <a:solidFill>
              <a:schemeClr val="tx1"/>
            </a:solidFill>
            <a:round/>
            <a:headEnd/>
            <a:tailEnd/>
          </a:ln>
        </p:spPr>
      </p:cxnSp>
      <p:sp>
        <p:nvSpPr>
          <p:cNvPr id="17507" name="Oval 233"/>
          <p:cNvSpPr>
            <a:spLocks noChangeArrowheads="1"/>
          </p:cNvSpPr>
          <p:nvPr/>
        </p:nvSpPr>
        <p:spPr bwMode="auto">
          <a:xfrm>
            <a:off x="3537585" y="3089594"/>
            <a:ext cx="171451" cy="161925"/>
          </a:xfrm>
          <a:prstGeom prst="ellipse">
            <a:avLst/>
          </a:prstGeom>
          <a:solidFill>
            <a:srgbClr val="FFFF00"/>
          </a:solidFill>
          <a:ln w="12700" algn="ctr">
            <a:solidFill>
              <a:schemeClr val="tx1"/>
            </a:solidFill>
            <a:round/>
            <a:headEnd/>
            <a:tailEnd/>
          </a:ln>
        </p:spPr>
        <p:txBody>
          <a:bodyPr wrap="none"/>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3200" b="0" i="0" u="none" strike="noStrike" kern="1200" cap="none" spc="0" normalizeH="0" baseline="0" noProof="0">
              <a:ln>
                <a:noFill/>
              </a:ln>
              <a:solidFill>
                <a:srgbClr val="000000"/>
              </a:solidFill>
              <a:effectLst/>
              <a:uLnTx/>
              <a:uFillTx/>
              <a:latin typeface="Arial" pitchFamily="34" charset="0"/>
              <a:ea typeface="+mn-ea"/>
              <a:cs typeface="+mn-cs"/>
            </a:endParaRPr>
          </a:p>
        </p:txBody>
      </p:sp>
      <p:cxnSp>
        <p:nvCxnSpPr>
          <p:cNvPr id="17508" name="Straight Connector 234"/>
          <p:cNvCxnSpPr>
            <a:cxnSpLocks noChangeShapeType="1"/>
          </p:cNvCxnSpPr>
          <p:nvPr/>
        </p:nvCxnSpPr>
        <p:spPr bwMode="auto">
          <a:xfrm flipV="1">
            <a:off x="5997721" y="4010170"/>
            <a:ext cx="88900" cy="195263"/>
          </a:xfrm>
          <a:prstGeom prst="line">
            <a:avLst/>
          </a:prstGeom>
          <a:noFill/>
          <a:ln w="171450" algn="ctr">
            <a:solidFill>
              <a:schemeClr val="tx1"/>
            </a:solidFill>
            <a:round/>
            <a:headEnd/>
            <a:tailEnd/>
          </a:ln>
        </p:spPr>
      </p:cxnSp>
      <p:sp>
        <p:nvSpPr>
          <p:cNvPr id="17509" name="Oval 235"/>
          <p:cNvSpPr>
            <a:spLocks noChangeArrowheads="1"/>
          </p:cNvSpPr>
          <p:nvPr/>
        </p:nvSpPr>
        <p:spPr bwMode="auto">
          <a:xfrm>
            <a:off x="5916757" y="4124471"/>
            <a:ext cx="171451" cy="161925"/>
          </a:xfrm>
          <a:prstGeom prst="ellipse">
            <a:avLst/>
          </a:prstGeom>
          <a:solidFill>
            <a:srgbClr val="FFFF00"/>
          </a:solidFill>
          <a:ln w="12700" algn="ctr">
            <a:solidFill>
              <a:schemeClr val="tx1"/>
            </a:solidFill>
            <a:round/>
            <a:headEnd/>
            <a:tailEnd/>
          </a:ln>
        </p:spPr>
        <p:txBody>
          <a:bodyPr wrap="none"/>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3200" b="0" i="0" u="none" strike="noStrike" kern="1200" cap="none" spc="0" normalizeH="0" baseline="0" noProof="0">
              <a:ln>
                <a:noFill/>
              </a:ln>
              <a:solidFill>
                <a:srgbClr val="000000"/>
              </a:solidFill>
              <a:effectLst/>
              <a:uLnTx/>
              <a:uFillTx/>
              <a:latin typeface="Arial" pitchFamily="34" charset="0"/>
              <a:ea typeface="+mn-ea"/>
              <a:cs typeface="+mn-cs"/>
            </a:endParaRPr>
          </a:p>
        </p:txBody>
      </p:sp>
      <p:pic>
        <p:nvPicPr>
          <p:cNvPr id="17411" name="Picture 3"/>
          <p:cNvPicPr>
            <a:picLocks noChangeAspect="1" noChangeArrowheads="1"/>
          </p:cNvPicPr>
          <p:nvPr/>
        </p:nvPicPr>
        <p:blipFill>
          <a:blip r:embed="rId4" cstate="email">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5137297" y="1385456"/>
            <a:ext cx="745344" cy="1007225"/>
          </a:xfrm>
          <a:prstGeom prst="rect">
            <a:avLst/>
          </a:prstGeom>
          <a:noFill/>
          <a:ln w="9525">
            <a:noFill/>
            <a:miter lim="800000"/>
            <a:headEnd/>
            <a:tailEnd/>
          </a:ln>
        </p:spPr>
      </p:pic>
      <p:pic>
        <p:nvPicPr>
          <p:cNvPr id="17415" name="Picture 7"/>
          <p:cNvPicPr>
            <a:picLocks noChangeAspect="1" noChangeArrowheads="1"/>
          </p:cNvPicPr>
          <p:nvPr/>
        </p:nvPicPr>
        <p:blipFill>
          <a:blip r:embed="rId5" cstate="email">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3935729" y="1409700"/>
            <a:ext cx="781051" cy="781051"/>
          </a:xfrm>
          <a:prstGeom prst="rect">
            <a:avLst/>
          </a:prstGeom>
          <a:noFill/>
          <a:ln w="9525">
            <a:noFill/>
            <a:miter lim="800000"/>
            <a:headEnd/>
            <a:tailEnd/>
          </a:ln>
        </p:spPr>
      </p:pic>
      <p:pic>
        <p:nvPicPr>
          <p:cNvPr id="152" name="Picture 3"/>
          <p:cNvPicPr>
            <a:picLocks noChangeAspect="1" noChangeArrowheads="1"/>
          </p:cNvPicPr>
          <p:nvPr/>
        </p:nvPicPr>
        <p:blipFill>
          <a:blip r:embed="rId4" cstate="email">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6402217" y="1431176"/>
            <a:ext cx="745344" cy="1007225"/>
          </a:xfrm>
          <a:prstGeom prst="rect">
            <a:avLst/>
          </a:prstGeom>
          <a:noFill/>
          <a:ln w="9525">
            <a:noFill/>
            <a:miter lim="800000"/>
            <a:headEnd/>
            <a:tailEnd/>
          </a:ln>
        </p:spPr>
      </p:pic>
      <p:pic>
        <p:nvPicPr>
          <p:cNvPr id="153" name="Picture 3"/>
          <p:cNvPicPr>
            <a:picLocks noChangeAspect="1" noChangeArrowheads="1"/>
          </p:cNvPicPr>
          <p:nvPr/>
        </p:nvPicPr>
        <p:blipFill>
          <a:blip r:embed="rId4" cstate="email">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4459117" y="4014356"/>
            <a:ext cx="745344" cy="1007225"/>
          </a:xfrm>
          <a:prstGeom prst="rect">
            <a:avLst/>
          </a:prstGeom>
          <a:noFill/>
          <a:ln w="9525">
            <a:noFill/>
            <a:miter lim="800000"/>
            <a:headEnd/>
            <a:tailEnd/>
          </a:ln>
        </p:spPr>
      </p:pic>
      <p:pic>
        <p:nvPicPr>
          <p:cNvPr id="155" name="Picture 7"/>
          <p:cNvPicPr>
            <a:picLocks noChangeAspect="1" noChangeArrowheads="1"/>
          </p:cNvPicPr>
          <p:nvPr/>
        </p:nvPicPr>
        <p:blipFill>
          <a:blip r:embed="rId5" cstate="email">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2053589" y="1158240"/>
            <a:ext cx="781051" cy="781051"/>
          </a:xfrm>
          <a:prstGeom prst="rect">
            <a:avLst/>
          </a:prstGeom>
          <a:noFill/>
          <a:ln w="9525">
            <a:noFill/>
            <a:miter lim="800000"/>
            <a:headEnd/>
            <a:tailEnd/>
          </a:ln>
        </p:spPr>
      </p:pic>
      <p:pic>
        <p:nvPicPr>
          <p:cNvPr id="156" name="Picture 7"/>
          <p:cNvPicPr>
            <a:picLocks noChangeAspect="1" noChangeArrowheads="1"/>
          </p:cNvPicPr>
          <p:nvPr/>
        </p:nvPicPr>
        <p:blipFill>
          <a:blip r:embed="rId6" cstate="email">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2907030" y="3870961"/>
            <a:ext cx="1017271" cy="1017271"/>
          </a:xfrm>
          <a:prstGeom prst="rect">
            <a:avLst/>
          </a:prstGeom>
          <a:noFill/>
          <a:ln w="9525">
            <a:noFill/>
            <a:miter lim="800000"/>
            <a:headEnd/>
            <a:tailEnd/>
          </a:ln>
        </p:spPr>
      </p:pic>
      <p:pic>
        <p:nvPicPr>
          <p:cNvPr id="157" name="Picture 7"/>
          <p:cNvPicPr>
            <a:picLocks noChangeAspect="1" noChangeArrowheads="1"/>
          </p:cNvPicPr>
          <p:nvPr/>
        </p:nvPicPr>
        <p:blipFill>
          <a:blip r:embed="rId7" cstate="email">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1687829" y="784860"/>
            <a:ext cx="521971" cy="521971"/>
          </a:xfrm>
          <a:prstGeom prst="rect">
            <a:avLst/>
          </a:prstGeom>
          <a:noFill/>
          <a:ln w="9525">
            <a:noFill/>
            <a:miter lim="800000"/>
            <a:headEnd/>
            <a:tailEnd/>
          </a:ln>
        </p:spPr>
      </p:pic>
      <p:pic>
        <p:nvPicPr>
          <p:cNvPr id="158" name="Picture 7"/>
          <p:cNvPicPr>
            <a:picLocks noChangeAspect="1" noChangeArrowheads="1"/>
          </p:cNvPicPr>
          <p:nvPr/>
        </p:nvPicPr>
        <p:blipFill>
          <a:blip r:embed="rId5" cstate="email">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5203657" y="4553127"/>
            <a:ext cx="781051" cy="781051"/>
          </a:xfrm>
          <a:prstGeom prst="rect">
            <a:avLst/>
          </a:prstGeom>
          <a:noFill/>
          <a:ln w="9525">
            <a:noFill/>
            <a:miter lim="800000"/>
            <a:headEnd/>
            <a:tailEnd/>
          </a:ln>
        </p:spPr>
      </p:pic>
      <p:pic>
        <p:nvPicPr>
          <p:cNvPr id="159" name="Picture 7"/>
          <p:cNvPicPr>
            <a:picLocks noChangeAspect="1" noChangeArrowheads="1"/>
          </p:cNvPicPr>
          <p:nvPr/>
        </p:nvPicPr>
        <p:blipFill>
          <a:blip r:embed="rId8" cstate="email">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7700010" y="4991101"/>
            <a:ext cx="590551" cy="590551"/>
          </a:xfrm>
          <a:prstGeom prst="rect">
            <a:avLst/>
          </a:prstGeom>
          <a:noFill/>
          <a:ln w="9525">
            <a:noFill/>
            <a:miter lim="800000"/>
            <a:headEnd/>
            <a:tailEnd/>
          </a:ln>
        </p:spPr>
      </p:pic>
      <p:pic>
        <p:nvPicPr>
          <p:cNvPr id="160" name="Picture 3"/>
          <p:cNvPicPr>
            <a:picLocks noChangeAspect="1" noChangeArrowheads="1"/>
          </p:cNvPicPr>
          <p:nvPr/>
        </p:nvPicPr>
        <p:blipFill>
          <a:blip r:embed="rId9" cstate="email">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7331857" y="1981201"/>
            <a:ext cx="432923" cy="723899"/>
          </a:xfrm>
          <a:prstGeom prst="rect">
            <a:avLst/>
          </a:prstGeom>
          <a:noFill/>
          <a:ln w="9525">
            <a:noFill/>
            <a:miter lim="800000"/>
            <a:headEnd/>
            <a:tailEnd/>
          </a:ln>
        </p:spPr>
      </p:pic>
      <p:pic>
        <p:nvPicPr>
          <p:cNvPr id="161" name="Picture 3"/>
          <p:cNvPicPr>
            <a:picLocks noChangeAspect="1" noChangeArrowheads="1"/>
          </p:cNvPicPr>
          <p:nvPr/>
        </p:nvPicPr>
        <p:blipFill>
          <a:blip r:embed="rId10" cstate="email">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8291978" y="3314701"/>
            <a:ext cx="569636" cy="952499"/>
          </a:xfrm>
          <a:prstGeom prst="rect">
            <a:avLst/>
          </a:prstGeom>
          <a:noFill/>
          <a:ln w="9525">
            <a:noFill/>
            <a:miter lim="800000"/>
            <a:headEnd/>
            <a:tailEnd/>
          </a:ln>
        </p:spPr>
      </p:pic>
      <p:pic>
        <p:nvPicPr>
          <p:cNvPr id="162" name="Picture 7"/>
          <p:cNvPicPr>
            <a:picLocks noChangeAspect="1" noChangeArrowheads="1"/>
          </p:cNvPicPr>
          <p:nvPr/>
        </p:nvPicPr>
        <p:blipFill>
          <a:blip r:embed="rId8" cstate="email">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6899910" y="2240281"/>
            <a:ext cx="590551" cy="590551"/>
          </a:xfrm>
          <a:prstGeom prst="rect">
            <a:avLst/>
          </a:prstGeom>
          <a:noFill/>
          <a:ln w="9525">
            <a:noFill/>
            <a:miter lim="800000"/>
            <a:headEnd/>
            <a:tailEnd/>
          </a:ln>
        </p:spPr>
      </p:pic>
      <p:pic>
        <p:nvPicPr>
          <p:cNvPr id="164" name="Picture 3"/>
          <p:cNvPicPr>
            <a:picLocks noChangeAspect="1" noChangeArrowheads="1"/>
          </p:cNvPicPr>
          <p:nvPr/>
        </p:nvPicPr>
        <p:blipFill>
          <a:blip r:embed="rId9" cstate="email">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5160157" y="2628901"/>
            <a:ext cx="432923" cy="723899"/>
          </a:xfrm>
          <a:prstGeom prst="rect">
            <a:avLst/>
          </a:prstGeom>
          <a:noFill/>
          <a:ln w="9525">
            <a:noFill/>
            <a:miter lim="800000"/>
            <a:headEnd/>
            <a:tailEnd/>
          </a:ln>
        </p:spPr>
      </p:pic>
      <p:pic>
        <p:nvPicPr>
          <p:cNvPr id="165" name="Picture 3"/>
          <p:cNvPicPr>
            <a:picLocks noChangeAspect="1" noChangeArrowheads="1"/>
          </p:cNvPicPr>
          <p:nvPr/>
        </p:nvPicPr>
        <p:blipFill>
          <a:blip r:embed="rId11" cstate="email">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2225041" y="2475115"/>
            <a:ext cx="469044" cy="633847"/>
          </a:xfrm>
          <a:prstGeom prst="rect">
            <a:avLst/>
          </a:prstGeom>
          <a:noFill/>
          <a:ln w="9525">
            <a:noFill/>
            <a:miter lim="800000"/>
            <a:headEnd/>
            <a:tailEnd/>
          </a:ln>
        </p:spPr>
      </p:pic>
      <p:sp>
        <p:nvSpPr>
          <p:cNvPr id="166" name="Line 24"/>
          <p:cNvSpPr>
            <a:spLocks noChangeShapeType="1"/>
          </p:cNvSpPr>
          <p:nvPr/>
        </p:nvSpPr>
        <p:spPr bwMode="auto">
          <a:xfrm>
            <a:off x="2992120" y="4870768"/>
            <a:ext cx="228600" cy="76200"/>
          </a:xfrm>
          <a:prstGeom prst="line">
            <a:avLst/>
          </a:prstGeom>
          <a:noFill/>
          <a:ln w="9525">
            <a:solidFill>
              <a:schemeClr val="tx1"/>
            </a:solid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3200" b="0" i="0" u="none" strike="noStrike" kern="1200" cap="none" spc="0" normalizeH="0" baseline="0" noProof="0">
              <a:ln>
                <a:noFill/>
              </a:ln>
              <a:solidFill>
                <a:srgbClr val="000000"/>
              </a:solidFill>
              <a:effectLst/>
              <a:uLnTx/>
              <a:uFillTx/>
              <a:latin typeface="Calibri"/>
              <a:ea typeface="+mn-ea"/>
              <a:cs typeface="+mn-cs"/>
            </a:endParaRPr>
          </a:p>
        </p:txBody>
      </p:sp>
      <p:sp>
        <p:nvSpPr>
          <p:cNvPr id="167" name="Line 24"/>
          <p:cNvSpPr>
            <a:spLocks noChangeShapeType="1"/>
          </p:cNvSpPr>
          <p:nvPr/>
        </p:nvSpPr>
        <p:spPr bwMode="auto">
          <a:xfrm>
            <a:off x="3154045" y="5146993"/>
            <a:ext cx="228600" cy="76200"/>
          </a:xfrm>
          <a:prstGeom prst="line">
            <a:avLst/>
          </a:prstGeom>
          <a:noFill/>
          <a:ln w="9525">
            <a:solidFill>
              <a:schemeClr val="tx1"/>
            </a:solid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3200" b="0" i="0" u="none" strike="noStrike" kern="1200" cap="none" spc="0" normalizeH="0" baseline="0" noProof="0">
              <a:ln>
                <a:noFill/>
              </a:ln>
              <a:solidFill>
                <a:srgbClr val="000000"/>
              </a:solidFill>
              <a:effectLst/>
              <a:uLnTx/>
              <a:uFillTx/>
              <a:latin typeface="Calibri"/>
              <a:ea typeface="+mn-ea"/>
              <a:cs typeface="+mn-cs"/>
            </a:endParaRPr>
          </a:p>
        </p:txBody>
      </p:sp>
      <p:sp>
        <p:nvSpPr>
          <p:cNvPr id="168" name="Line 24"/>
          <p:cNvSpPr>
            <a:spLocks noChangeShapeType="1"/>
          </p:cNvSpPr>
          <p:nvPr/>
        </p:nvSpPr>
        <p:spPr bwMode="auto">
          <a:xfrm>
            <a:off x="2792095" y="4966019"/>
            <a:ext cx="228600" cy="76200"/>
          </a:xfrm>
          <a:prstGeom prst="line">
            <a:avLst/>
          </a:prstGeom>
          <a:noFill/>
          <a:ln w="9525">
            <a:solidFill>
              <a:schemeClr val="tx1"/>
            </a:solid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3200" b="0" i="0" u="none" strike="noStrike" kern="1200" cap="none" spc="0" normalizeH="0" baseline="0" noProof="0">
              <a:ln>
                <a:noFill/>
              </a:ln>
              <a:solidFill>
                <a:srgbClr val="000000"/>
              </a:solidFill>
              <a:effectLst/>
              <a:uLnTx/>
              <a:uFillTx/>
              <a:latin typeface="Calibri"/>
              <a:ea typeface="+mn-ea"/>
              <a:cs typeface="+mn-cs"/>
            </a:endParaRPr>
          </a:p>
        </p:txBody>
      </p:sp>
      <p:sp>
        <p:nvSpPr>
          <p:cNvPr id="169" name="Line 24"/>
          <p:cNvSpPr>
            <a:spLocks noChangeShapeType="1"/>
          </p:cNvSpPr>
          <p:nvPr/>
        </p:nvSpPr>
        <p:spPr bwMode="auto">
          <a:xfrm>
            <a:off x="1724025" y="4466908"/>
            <a:ext cx="228600" cy="76200"/>
          </a:xfrm>
          <a:prstGeom prst="line">
            <a:avLst/>
          </a:prstGeom>
          <a:noFill/>
          <a:ln w="9525">
            <a:solidFill>
              <a:schemeClr val="tx1"/>
            </a:solid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3200" b="0" i="0" u="none" strike="noStrike" kern="1200" cap="none" spc="0" normalizeH="0" baseline="0" noProof="0">
              <a:ln>
                <a:noFill/>
              </a:ln>
              <a:solidFill>
                <a:srgbClr val="000000"/>
              </a:solidFill>
              <a:effectLst/>
              <a:uLnTx/>
              <a:uFillTx/>
              <a:latin typeface="Calibri"/>
              <a:ea typeface="+mn-ea"/>
              <a:cs typeface="+mn-cs"/>
            </a:endParaRPr>
          </a:p>
        </p:txBody>
      </p:sp>
      <p:sp>
        <p:nvSpPr>
          <p:cNvPr id="170" name="Line 24"/>
          <p:cNvSpPr>
            <a:spLocks noChangeShapeType="1"/>
          </p:cNvSpPr>
          <p:nvPr/>
        </p:nvSpPr>
        <p:spPr bwMode="auto">
          <a:xfrm>
            <a:off x="1885951" y="4743133"/>
            <a:ext cx="228600" cy="76200"/>
          </a:xfrm>
          <a:prstGeom prst="line">
            <a:avLst/>
          </a:prstGeom>
          <a:noFill/>
          <a:ln w="9525">
            <a:solidFill>
              <a:schemeClr val="tx1"/>
            </a:solid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3200" b="0" i="0" u="none" strike="noStrike" kern="1200" cap="none" spc="0" normalizeH="0" baseline="0" noProof="0">
              <a:ln>
                <a:noFill/>
              </a:ln>
              <a:solidFill>
                <a:srgbClr val="000000"/>
              </a:solidFill>
              <a:effectLst/>
              <a:uLnTx/>
              <a:uFillTx/>
              <a:latin typeface="Calibri"/>
              <a:ea typeface="+mn-ea"/>
              <a:cs typeface="+mn-cs"/>
            </a:endParaRPr>
          </a:p>
        </p:txBody>
      </p:sp>
      <p:sp>
        <p:nvSpPr>
          <p:cNvPr id="171" name="Line 24"/>
          <p:cNvSpPr>
            <a:spLocks noChangeShapeType="1"/>
          </p:cNvSpPr>
          <p:nvPr/>
        </p:nvSpPr>
        <p:spPr bwMode="auto">
          <a:xfrm>
            <a:off x="1524000" y="4562159"/>
            <a:ext cx="228600" cy="76200"/>
          </a:xfrm>
          <a:prstGeom prst="line">
            <a:avLst/>
          </a:prstGeom>
          <a:noFill/>
          <a:ln w="9525">
            <a:solidFill>
              <a:schemeClr val="tx1"/>
            </a:solid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3200" b="0" i="0" u="none" strike="noStrike" kern="1200" cap="none" spc="0" normalizeH="0" baseline="0" noProof="0">
              <a:ln>
                <a:noFill/>
              </a:ln>
              <a:solidFill>
                <a:srgbClr val="000000"/>
              </a:solidFill>
              <a:effectLst/>
              <a:uLnTx/>
              <a:uFillTx/>
              <a:latin typeface="Calibri"/>
              <a:ea typeface="+mn-ea"/>
              <a:cs typeface="+mn-cs"/>
            </a:endParaRPr>
          </a:p>
        </p:txBody>
      </p:sp>
      <p:sp>
        <p:nvSpPr>
          <p:cNvPr id="172" name="Freeform 33"/>
          <p:cNvSpPr>
            <a:spLocks/>
          </p:cNvSpPr>
          <p:nvPr/>
        </p:nvSpPr>
        <p:spPr bwMode="auto">
          <a:xfrm>
            <a:off x="6943725" y="4687200"/>
            <a:ext cx="837155" cy="1481872"/>
          </a:xfrm>
          <a:custGeom>
            <a:avLst/>
            <a:gdLst>
              <a:gd name="T0" fmla="*/ 26421589 w 10000"/>
              <a:gd name="T1" fmla="*/ 119901547 h 10804"/>
              <a:gd name="T2" fmla="*/ 34841472 w 10000"/>
              <a:gd name="T3" fmla="*/ 98563707 h 10804"/>
              <a:gd name="T4" fmla="*/ 62709550 w 10000"/>
              <a:gd name="T5" fmla="*/ 49788243 h 10804"/>
              <a:gd name="T6" fmla="*/ 76647836 w 10000"/>
              <a:gd name="T7" fmla="*/ 33537369 h 10804"/>
              <a:gd name="T8" fmla="*/ 83612726 w 10000"/>
              <a:gd name="T9" fmla="*/ 9149687 h 10804"/>
              <a:gd name="T10" fmla="*/ 72291544 w 10000"/>
              <a:gd name="T11" fmla="*/ 0 h 10804"/>
              <a:gd name="T12" fmla="*/ 41806363 w 10000"/>
              <a:gd name="T13" fmla="*/ 33537369 h 10804"/>
              <a:gd name="T14" fmla="*/ 20903182 w 10000"/>
              <a:gd name="T15" fmla="*/ 74175929 h 10804"/>
              <a:gd name="T16" fmla="*/ 0 w 10000"/>
              <a:gd name="T17" fmla="*/ 106689091 h 10804"/>
              <a:gd name="T18" fmla="*/ 13938199 w 10000"/>
              <a:gd name="T19" fmla="*/ 122951406 h 10804"/>
              <a:gd name="T20" fmla="*/ 26421589 w 10000"/>
              <a:gd name="T21" fmla="*/ 119901547 h 1080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0000"/>
              <a:gd name="T34" fmla="*/ 0 h 10804"/>
              <a:gd name="T35" fmla="*/ 10000 w 10000"/>
              <a:gd name="T36" fmla="*/ 10804 h 10804"/>
              <a:gd name="connsiteX0" fmla="*/ 3160 w 10000"/>
              <a:gd name="connsiteY0" fmla="*/ 11939 h 12207"/>
              <a:gd name="connsiteX1" fmla="*/ 4167 w 10000"/>
              <a:gd name="connsiteY1" fmla="*/ 10064 h 12207"/>
              <a:gd name="connsiteX2" fmla="*/ 7500 w 10000"/>
              <a:gd name="connsiteY2" fmla="*/ 5778 h 12207"/>
              <a:gd name="connsiteX3" fmla="*/ 9167 w 10000"/>
              <a:gd name="connsiteY3" fmla="*/ 4350 h 12207"/>
              <a:gd name="connsiteX4" fmla="*/ 10000 w 10000"/>
              <a:gd name="connsiteY4" fmla="*/ 2207 h 12207"/>
              <a:gd name="connsiteX5" fmla="*/ 5901 w 10000"/>
              <a:gd name="connsiteY5" fmla="*/ 0 h 12207"/>
              <a:gd name="connsiteX6" fmla="*/ 5000 w 10000"/>
              <a:gd name="connsiteY6" fmla="*/ 4350 h 12207"/>
              <a:gd name="connsiteX7" fmla="*/ 2500 w 10000"/>
              <a:gd name="connsiteY7" fmla="*/ 7921 h 12207"/>
              <a:gd name="connsiteX8" fmla="*/ 0 w 10000"/>
              <a:gd name="connsiteY8" fmla="*/ 10778 h 12207"/>
              <a:gd name="connsiteX9" fmla="*/ 1667 w 10000"/>
              <a:gd name="connsiteY9" fmla="*/ 12207 h 12207"/>
              <a:gd name="connsiteX10" fmla="*/ 3160 w 10000"/>
              <a:gd name="connsiteY10" fmla="*/ 11939 h 12207"/>
              <a:gd name="connsiteX0" fmla="*/ 3160 w 10000"/>
              <a:gd name="connsiteY0" fmla="*/ 11939 h 12207"/>
              <a:gd name="connsiteX1" fmla="*/ 4167 w 10000"/>
              <a:gd name="connsiteY1" fmla="*/ 10064 h 12207"/>
              <a:gd name="connsiteX2" fmla="*/ 7500 w 10000"/>
              <a:gd name="connsiteY2" fmla="*/ 5778 h 12207"/>
              <a:gd name="connsiteX3" fmla="*/ 9167 w 10000"/>
              <a:gd name="connsiteY3" fmla="*/ 4350 h 12207"/>
              <a:gd name="connsiteX4" fmla="*/ 10000 w 10000"/>
              <a:gd name="connsiteY4" fmla="*/ 2207 h 12207"/>
              <a:gd name="connsiteX5" fmla="*/ 5901 w 10000"/>
              <a:gd name="connsiteY5" fmla="*/ 0 h 12207"/>
              <a:gd name="connsiteX6" fmla="*/ 5890 w 10000"/>
              <a:gd name="connsiteY6" fmla="*/ 5509 h 12207"/>
              <a:gd name="connsiteX7" fmla="*/ 2500 w 10000"/>
              <a:gd name="connsiteY7" fmla="*/ 7921 h 12207"/>
              <a:gd name="connsiteX8" fmla="*/ 0 w 10000"/>
              <a:gd name="connsiteY8" fmla="*/ 10778 h 12207"/>
              <a:gd name="connsiteX9" fmla="*/ 1667 w 10000"/>
              <a:gd name="connsiteY9" fmla="*/ 12207 h 12207"/>
              <a:gd name="connsiteX10" fmla="*/ 3160 w 10000"/>
              <a:gd name="connsiteY10" fmla="*/ 11939 h 12207"/>
              <a:gd name="connsiteX0" fmla="*/ 3160 w 10000"/>
              <a:gd name="connsiteY0" fmla="*/ 11939 h 12207"/>
              <a:gd name="connsiteX1" fmla="*/ 4167 w 10000"/>
              <a:gd name="connsiteY1" fmla="*/ 10064 h 12207"/>
              <a:gd name="connsiteX2" fmla="*/ 7500 w 10000"/>
              <a:gd name="connsiteY2" fmla="*/ 5778 h 12207"/>
              <a:gd name="connsiteX3" fmla="*/ 9167 w 10000"/>
              <a:gd name="connsiteY3" fmla="*/ 4350 h 12207"/>
              <a:gd name="connsiteX4" fmla="*/ 10000 w 10000"/>
              <a:gd name="connsiteY4" fmla="*/ 2207 h 12207"/>
              <a:gd name="connsiteX5" fmla="*/ 5901 w 10000"/>
              <a:gd name="connsiteY5" fmla="*/ 0 h 12207"/>
              <a:gd name="connsiteX6" fmla="*/ 5890 w 10000"/>
              <a:gd name="connsiteY6" fmla="*/ 5509 h 12207"/>
              <a:gd name="connsiteX7" fmla="*/ 4874 w 10000"/>
              <a:gd name="connsiteY7" fmla="*/ 8165 h 12207"/>
              <a:gd name="connsiteX8" fmla="*/ 0 w 10000"/>
              <a:gd name="connsiteY8" fmla="*/ 10778 h 12207"/>
              <a:gd name="connsiteX9" fmla="*/ 1667 w 10000"/>
              <a:gd name="connsiteY9" fmla="*/ 12207 h 12207"/>
              <a:gd name="connsiteX10" fmla="*/ 3160 w 10000"/>
              <a:gd name="connsiteY10" fmla="*/ 11939 h 12207"/>
              <a:gd name="connsiteX0" fmla="*/ 1493 w 8333"/>
              <a:gd name="connsiteY0" fmla="*/ 11939 h 12207"/>
              <a:gd name="connsiteX1" fmla="*/ 2500 w 8333"/>
              <a:gd name="connsiteY1" fmla="*/ 10064 h 12207"/>
              <a:gd name="connsiteX2" fmla="*/ 5833 w 8333"/>
              <a:gd name="connsiteY2" fmla="*/ 5778 h 12207"/>
              <a:gd name="connsiteX3" fmla="*/ 7500 w 8333"/>
              <a:gd name="connsiteY3" fmla="*/ 4350 h 12207"/>
              <a:gd name="connsiteX4" fmla="*/ 8333 w 8333"/>
              <a:gd name="connsiteY4" fmla="*/ 2207 h 12207"/>
              <a:gd name="connsiteX5" fmla="*/ 4234 w 8333"/>
              <a:gd name="connsiteY5" fmla="*/ 0 h 12207"/>
              <a:gd name="connsiteX6" fmla="*/ 4223 w 8333"/>
              <a:gd name="connsiteY6" fmla="*/ 5509 h 12207"/>
              <a:gd name="connsiteX7" fmla="*/ 3207 w 8333"/>
              <a:gd name="connsiteY7" fmla="*/ 8165 h 12207"/>
              <a:gd name="connsiteX8" fmla="*/ 484 w 8333"/>
              <a:gd name="connsiteY8" fmla="*/ 9436 h 12207"/>
              <a:gd name="connsiteX9" fmla="*/ 0 w 8333"/>
              <a:gd name="connsiteY9" fmla="*/ 12207 h 12207"/>
              <a:gd name="connsiteX10" fmla="*/ 1493 w 8333"/>
              <a:gd name="connsiteY10" fmla="*/ 11939 h 12207"/>
              <a:gd name="connsiteX0" fmla="*/ 7667 w 10000"/>
              <a:gd name="connsiteY0" fmla="*/ 8530 h 10000"/>
              <a:gd name="connsiteX1" fmla="*/ 3000 w 10000"/>
              <a:gd name="connsiteY1" fmla="*/ 8244 h 10000"/>
              <a:gd name="connsiteX2" fmla="*/ 7000 w 10000"/>
              <a:gd name="connsiteY2" fmla="*/ 4733 h 10000"/>
              <a:gd name="connsiteX3" fmla="*/ 9000 w 10000"/>
              <a:gd name="connsiteY3" fmla="*/ 3564 h 10000"/>
              <a:gd name="connsiteX4" fmla="*/ 10000 w 10000"/>
              <a:gd name="connsiteY4" fmla="*/ 1808 h 10000"/>
              <a:gd name="connsiteX5" fmla="*/ 5081 w 10000"/>
              <a:gd name="connsiteY5" fmla="*/ 0 h 10000"/>
              <a:gd name="connsiteX6" fmla="*/ 5068 w 10000"/>
              <a:gd name="connsiteY6" fmla="*/ 4513 h 10000"/>
              <a:gd name="connsiteX7" fmla="*/ 3849 w 10000"/>
              <a:gd name="connsiteY7" fmla="*/ 6689 h 10000"/>
              <a:gd name="connsiteX8" fmla="*/ 581 w 10000"/>
              <a:gd name="connsiteY8" fmla="*/ 7730 h 10000"/>
              <a:gd name="connsiteX9" fmla="*/ 0 w 10000"/>
              <a:gd name="connsiteY9" fmla="*/ 10000 h 10000"/>
              <a:gd name="connsiteX10" fmla="*/ 7667 w 10000"/>
              <a:gd name="connsiteY10" fmla="*/ 8530 h 10000"/>
              <a:gd name="connsiteX0" fmla="*/ 7667 w 9000"/>
              <a:gd name="connsiteY0" fmla="*/ 9221 h 10691"/>
              <a:gd name="connsiteX1" fmla="*/ 3000 w 9000"/>
              <a:gd name="connsiteY1" fmla="*/ 8935 h 10691"/>
              <a:gd name="connsiteX2" fmla="*/ 7000 w 9000"/>
              <a:gd name="connsiteY2" fmla="*/ 5424 h 10691"/>
              <a:gd name="connsiteX3" fmla="*/ 9000 w 9000"/>
              <a:gd name="connsiteY3" fmla="*/ 4255 h 10691"/>
              <a:gd name="connsiteX4" fmla="*/ 7062 w 9000"/>
              <a:gd name="connsiteY4" fmla="*/ 0 h 10691"/>
              <a:gd name="connsiteX5" fmla="*/ 5081 w 9000"/>
              <a:gd name="connsiteY5" fmla="*/ 691 h 10691"/>
              <a:gd name="connsiteX6" fmla="*/ 5068 w 9000"/>
              <a:gd name="connsiteY6" fmla="*/ 5204 h 10691"/>
              <a:gd name="connsiteX7" fmla="*/ 3849 w 9000"/>
              <a:gd name="connsiteY7" fmla="*/ 7380 h 10691"/>
              <a:gd name="connsiteX8" fmla="*/ 581 w 9000"/>
              <a:gd name="connsiteY8" fmla="*/ 8421 h 10691"/>
              <a:gd name="connsiteX9" fmla="*/ 0 w 9000"/>
              <a:gd name="connsiteY9" fmla="*/ 10691 h 10691"/>
              <a:gd name="connsiteX10" fmla="*/ 7667 w 9000"/>
              <a:gd name="connsiteY10" fmla="*/ 9221 h 10691"/>
              <a:gd name="connsiteX0" fmla="*/ 8519 w 10053"/>
              <a:gd name="connsiteY0" fmla="*/ 8625 h 10000"/>
              <a:gd name="connsiteX1" fmla="*/ 3333 w 10053"/>
              <a:gd name="connsiteY1" fmla="*/ 8357 h 10000"/>
              <a:gd name="connsiteX2" fmla="*/ 10053 w 10053"/>
              <a:gd name="connsiteY2" fmla="*/ 6242 h 10000"/>
              <a:gd name="connsiteX3" fmla="*/ 10000 w 10053"/>
              <a:gd name="connsiteY3" fmla="*/ 3980 h 10000"/>
              <a:gd name="connsiteX4" fmla="*/ 7847 w 10053"/>
              <a:gd name="connsiteY4" fmla="*/ 0 h 10000"/>
              <a:gd name="connsiteX5" fmla="*/ 5646 w 10053"/>
              <a:gd name="connsiteY5" fmla="*/ 646 h 10000"/>
              <a:gd name="connsiteX6" fmla="*/ 5631 w 10053"/>
              <a:gd name="connsiteY6" fmla="*/ 4868 h 10000"/>
              <a:gd name="connsiteX7" fmla="*/ 4277 w 10053"/>
              <a:gd name="connsiteY7" fmla="*/ 6903 h 10000"/>
              <a:gd name="connsiteX8" fmla="*/ 646 w 10053"/>
              <a:gd name="connsiteY8" fmla="*/ 7877 h 10000"/>
              <a:gd name="connsiteX9" fmla="*/ 0 w 10053"/>
              <a:gd name="connsiteY9" fmla="*/ 10000 h 10000"/>
              <a:gd name="connsiteX10" fmla="*/ 8519 w 10053"/>
              <a:gd name="connsiteY10" fmla="*/ 8625 h 10000"/>
              <a:gd name="connsiteX0" fmla="*/ 8519 w 10053"/>
              <a:gd name="connsiteY0" fmla="*/ 8625 h 10000"/>
              <a:gd name="connsiteX1" fmla="*/ 8855 w 10053"/>
              <a:gd name="connsiteY1" fmla="*/ 7569 h 10000"/>
              <a:gd name="connsiteX2" fmla="*/ 3333 w 10053"/>
              <a:gd name="connsiteY2" fmla="*/ 8357 h 10000"/>
              <a:gd name="connsiteX3" fmla="*/ 10053 w 10053"/>
              <a:gd name="connsiteY3" fmla="*/ 6242 h 10000"/>
              <a:gd name="connsiteX4" fmla="*/ 10000 w 10053"/>
              <a:gd name="connsiteY4" fmla="*/ 3980 h 10000"/>
              <a:gd name="connsiteX5" fmla="*/ 7847 w 10053"/>
              <a:gd name="connsiteY5" fmla="*/ 0 h 10000"/>
              <a:gd name="connsiteX6" fmla="*/ 5646 w 10053"/>
              <a:gd name="connsiteY6" fmla="*/ 646 h 10000"/>
              <a:gd name="connsiteX7" fmla="*/ 5631 w 10053"/>
              <a:gd name="connsiteY7" fmla="*/ 4868 h 10000"/>
              <a:gd name="connsiteX8" fmla="*/ 4277 w 10053"/>
              <a:gd name="connsiteY8" fmla="*/ 6903 h 10000"/>
              <a:gd name="connsiteX9" fmla="*/ 646 w 10053"/>
              <a:gd name="connsiteY9" fmla="*/ 7877 h 10000"/>
              <a:gd name="connsiteX10" fmla="*/ 0 w 10053"/>
              <a:gd name="connsiteY10" fmla="*/ 10000 h 10000"/>
              <a:gd name="connsiteX11" fmla="*/ 8519 w 10053"/>
              <a:gd name="connsiteY11" fmla="*/ 8625 h 10000"/>
              <a:gd name="connsiteX0" fmla="*/ 8519 w 10053"/>
              <a:gd name="connsiteY0" fmla="*/ 8625 h 10000"/>
              <a:gd name="connsiteX1" fmla="*/ 8855 w 10053"/>
              <a:gd name="connsiteY1" fmla="*/ 7569 h 10000"/>
              <a:gd name="connsiteX2" fmla="*/ 10053 w 10053"/>
              <a:gd name="connsiteY2" fmla="*/ 6242 h 10000"/>
              <a:gd name="connsiteX3" fmla="*/ 10000 w 10053"/>
              <a:gd name="connsiteY3" fmla="*/ 3980 h 10000"/>
              <a:gd name="connsiteX4" fmla="*/ 7847 w 10053"/>
              <a:gd name="connsiteY4" fmla="*/ 0 h 10000"/>
              <a:gd name="connsiteX5" fmla="*/ 5646 w 10053"/>
              <a:gd name="connsiteY5" fmla="*/ 646 h 10000"/>
              <a:gd name="connsiteX6" fmla="*/ 5631 w 10053"/>
              <a:gd name="connsiteY6" fmla="*/ 4868 h 10000"/>
              <a:gd name="connsiteX7" fmla="*/ 4277 w 10053"/>
              <a:gd name="connsiteY7" fmla="*/ 6903 h 10000"/>
              <a:gd name="connsiteX8" fmla="*/ 646 w 10053"/>
              <a:gd name="connsiteY8" fmla="*/ 7877 h 10000"/>
              <a:gd name="connsiteX9" fmla="*/ 0 w 10053"/>
              <a:gd name="connsiteY9" fmla="*/ 10000 h 10000"/>
              <a:gd name="connsiteX10" fmla="*/ 8519 w 10053"/>
              <a:gd name="connsiteY10" fmla="*/ 8625 h 10000"/>
              <a:gd name="connsiteX0" fmla="*/ 8088 w 9622"/>
              <a:gd name="connsiteY0" fmla="*/ 8625 h 8625"/>
              <a:gd name="connsiteX1" fmla="*/ 8424 w 9622"/>
              <a:gd name="connsiteY1" fmla="*/ 7569 h 8625"/>
              <a:gd name="connsiteX2" fmla="*/ 9622 w 9622"/>
              <a:gd name="connsiteY2" fmla="*/ 6242 h 8625"/>
              <a:gd name="connsiteX3" fmla="*/ 9569 w 9622"/>
              <a:gd name="connsiteY3" fmla="*/ 3980 h 8625"/>
              <a:gd name="connsiteX4" fmla="*/ 7416 w 9622"/>
              <a:gd name="connsiteY4" fmla="*/ 0 h 8625"/>
              <a:gd name="connsiteX5" fmla="*/ 5215 w 9622"/>
              <a:gd name="connsiteY5" fmla="*/ 646 h 8625"/>
              <a:gd name="connsiteX6" fmla="*/ 5200 w 9622"/>
              <a:gd name="connsiteY6" fmla="*/ 4868 h 8625"/>
              <a:gd name="connsiteX7" fmla="*/ 3846 w 9622"/>
              <a:gd name="connsiteY7" fmla="*/ 6903 h 8625"/>
              <a:gd name="connsiteX8" fmla="*/ 215 w 9622"/>
              <a:gd name="connsiteY8" fmla="*/ 7877 h 8625"/>
              <a:gd name="connsiteX9" fmla="*/ 3031 w 9622"/>
              <a:gd name="connsiteY9" fmla="*/ 8364 h 8625"/>
              <a:gd name="connsiteX10" fmla="*/ 8088 w 9622"/>
              <a:gd name="connsiteY10" fmla="*/ 8625 h 8625"/>
              <a:gd name="connsiteX0" fmla="*/ 7723 w 10000"/>
              <a:gd name="connsiteY0" fmla="*/ 10542 h 10542"/>
              <a:gd name="connsiteX1" fmla="*/ 8755 w 10000"/>
              <a:gd name="connsiteY1" fmla="*/ 8776 h 10542"/>
              <a:gd name="connsiteX2" fmla="*/ 10000 w 10000"/>
              <a:gd name="connsiteY2" fmla="*/ 7237 h 10542"/>
              <a:gd name="connsiteX3" fmla="*/ 9945 w 10000"/>
              <a:gd name="connsiteY3" fmla="*/ 4614 h 10542"/>
              <a:gd name="connsiteX4" fmla="*/ 7707 w 10000"/>
              <a:gd name="connsiteY4" fmla="*/ 0 h 10542"/>
              <a:gd name="connsiteX5" fmla="*/ 5420 w 10000"/>
              <a:gd name="connsiteY5" fmla="*/ 749 h 10542"/>
              <a:gd name="connsiteX6" fmla="*/ 5404 w 10000"/>
              <a:gd name="connsiteY6" fmla="*/ 5644 h 10542"/>
              <a:gd name="connsiteX7" fmla="*/ 3997 w 10000"/>
              <a:gd name="connsiteY7" fmla="*/ 8003 h 10542"/>
              <a:gd name="connsiteX8" fmla="*/ 223 w 10000"/>
              <a:gd name="connsiteY8" fmla="*/ 9133 h 10542"/>
              <a:gd name="connsiteX9" fmla="*/ 3150 w 10000"/>
              <a:gd name="connsiteY9" fmla="*/ 9697 h 10542"/>
              <a:gd name="connsiteX10" fmla="*/ 7723 w 10000"/>
              <a:gd name="connsiteY10" fmla="*/ 10542 h 105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000" h="10542">
                <a:moveTo>
                  <a:pt x="7723" y="10542"/>
                </a:moveTo>
                <a:cubicBezTo>
                  <a:pt x="7839" y="10134"/>
                  <a:pt x="8639" y="9184"/>
                  <a:pt x="8755" y="8776"/>
                </a:cubicBezTo>
                <a:lnTo>
                  <a:pt x="10000" y="7237"/>
                </a:lnTo>
                <a:cubicBezTo>
                  <a:pt x="9981" y="6363"/>
                  <a:pt x="9964" y="5489"/>
                  <a:pt x="9945" y="4614"/>
                </a:cubicBezTo>
                <a:lnTo>
                  <a:pt x="7707" y="0"/>
                </a:lnTo>
                <a:lnTo>
                  <a:pt x="5420" y="749"/>
                </a:lnTo>
                <a:cubicBezTo>
                  <a:pt x="5414" y="2380"/>
                  <a:pt x="5411" y="4013"/>
                  <a:pt x="5404" y="5644"/>
                </a:cubicBezTo>
                <a:lnTo>
                  <a:pt x="3997" y="8003"/>
                </a:lnTo>
                <a:lnTo>
                  <a:pt x="223" y="9133"/>
                </a:lnTo>
                <a:cubicBezTo>
                  <a:pt x="0" y="9954"/>
                  <a:pt x="3372" y="8877"/>
                  <a:pt x="3150" y="9697"/>
                </a:cubicBezTo>
                <a:lnTo>
                  <a:pt x="7723" y="10542"/>
                </a:lnTo>
                <a:close/>
              </a:path>
            </a:pathLst>
          </a:custGeom>
          <a:solidFill>
            <a:srgbClr val="CC9900"/>
          </a:solidFill>
          <a:ln w="9525">
            <a:solidFill>
              <a:schemeClr val="tx1"/>
            </a:solid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3200" b="0" i="0" u="none" strike="noStrike" kern="1200" cap="none" spc="0" normalizeH="0" baseline="0" noProof="0">
              <a:ln>
                <a:noFill/>
              </a:ln>
              <a:solidFill>
                <a:srgbClr val="000000"/>
              </a:solidFill>
              <a:effectLst/>
              <a:uLnTx/>
              <a:uFillTx/>
              <a:latin typeface="Calibri"/>
              <a:ea typeface="+mn-ea"/>
              <a:cs typeface="+mn-cs"/>
            </a:endParaRPr>
          </a:p>
        </p:txBody>
      </p:sp>
      <p:sp>
        <p:nvSpPr>
          <p:cNvPr id="133" name="Freeform 132"/>
          <p:cNvSpPr/>
          <p:nvPr/>
        </p:nvSpPr>
        <p:spPr>
          <a:xfrm>
            <a:off x="6673122" y="4345277"/>
            <a:ext cx="975977" cy="1820719"/>
          </a:xfrm>
          <a:custGeom>
            <a:avLst/>
            <a:gdLst>
              <a:gd name="connsiteX0" fmla="*/ 147782 w 569576"/>
              <a:gd name="connsiteY0" fmla="*/ 0 h 1588654"/>
              <a:gd name="connsiteX1" fmla="*/ 480291 w 569576"/>
              <a:gd name="connsiteY1" fmla="*/ 480290 h 1588654"/>
              <a:gd name="connsiteX2" fmla="*/ 489528 w 569576"/>
              <a:gd name="connsiteY2" fmla="*/ 1173018 h 1588654"/>
              <a:gd name="connsiteX3" fmla="*/ 0 w 569576"/>
              <a:gd name="connsiteY3" fmla="*/ 1588654 h 1588654"/>
              <a:gd name="connsiteX0" fmla="*/ 240140 w 661934"/>
              <a:gd name="connsiteY0" fmla="*/ 126230 h 1714884"/>
              <a:gd name="connsiteX1" fmla="*/ 55418 w 661934"/>
              <a:gd name="connsiteY1" fmla="*/ 80048 h 1714884"/>
              <a:gd name="connsiteX2" fmla="*/ 572649 w 661934"/>
              <a:gd name="connsiteY2" fmla="*/ 606520 h 1714884"/>
              <a:gd name="connsiteX3" fmla="*/ 581886 w 661934"/>
              <a:gd name="connsiteY3" fmla="*/ 1299248 h 1714884"/>
              <a:gd name="connsiteX4" fmla="*/ 92358 w 661934"/>
              <a:gd name="connsiteY4" fmla="*/ 1714884 h 1714884"/>
              <a:gd name="connsiteX0" fmla="*/ 1538 w 1032932"/>
              <a:gd name="connsiteY0" fmla="*/ 41564 h 1731818"/>
              <a:gd name="connsiteX1" fmla="*/ 426416 w 1032932"/>
              <a:gd name="connsiteY1" fmla="*/ 96982 h 1731818"/>
              <a:gd name="connsiteX2" fmla="*/ 943647 w 1032932"/>
              <a:gd name="connsiteY2" fmla="*/ 623454 h 1731818"/>
              <a:gd name="connsiteX3" fmla="*/ 952884 w 1032932"/>
              <a:gd name="connsiteY3" fmla="*/ 1316182 h 1731818"/>
              <a:gd name="connsiteX4" fmla="*/ 463356 w 1032932"/>
              <a:gd name="connsiteY4" fmla="*/ 1731818 h 1731818"/>
              <a:gd name="connsiteX0" fmla="*/ 1538 w 1032932"/>
              <a:gd name="connsiteY0" fmla="*/ 0 h 1690254"/>
              <a:gd name="connsiteX1" fmla="*/ 805107 w 1032932"/>
              <a:gd name="connsiteY1" fmla="*/ 249382 h 1690254"/>
              <a:gd name="connsiteX2" fmla="*/ 943647 w 1032932"/>
              <a:gd name="connsiteY2" fmla="*/ 581890 h 1690254"/>
              <a:gd name="connsiteX3" fmla="*/ 952884 w 1032932"/>
              <a:gd name="connsiteY3" fmla="*/ 1274618 h 1690254"/>
              <a:gd name="connsiteX4" fmla="*/ 463356 w 1032932"/>
              <a:gd name="connsiteY4" fmla="*/ 1690254 h 1690254"/>
              <a:gd name="connsiteX0" fmla="*/ 0 w 1031394"/>
              <a:gd name="connsiteY0" fmla="*/ 161637 h 1851891"/>
              <a:gd name="connsiteX1" fmla="*/ 184733 w 1031394"/>
              <a:gd name="connsiteY1" fmla="*/ 41564 h 1851891"/>
              <a:gd name="connsiteX2" fmla="*/ 803569 w 1031394"/>
              <a:gd name="connsiteY2" fmla="*/ 411019 h 1851891"/>
              <a:gd name="connsiteX3" fmla="*/ 942109 w 1031394"/>
              <a:gd name="connsiteY3" fmla="*/ 743527 h 1851891"/>
              <a:gd name="connsiteX4" fmla="*/ 951346 w 1031394"/>
              <a:gd name="connsiteY4" fmla="*/ 1436255 h 1851891"/>
              <a:gd name="connsiteX5" fmla="*/ 461818 w 1031394"/>
              <a:gd name="connsiteY5" fmla="*/ 1851891 h 1851891"/>
              <a:gd name="connsiteX0" fmla="*/ 0 w 1031394"/>
              <a:gd name="connsiteY0" fmla="*/ 0 h 1690254"/>
              <a:gd name="connsiteX1" fmla="*/ 803569 w 1031394"/>
              <a:gd name="connsiteY1" fmla="*/ 249382 h 1690254"/>
              <a:gd name="connsiteX2" fmla="*/ 942109 w 1031394"/>
              <a:gd name="connsiteY2" fmla="*/ 581890 h 1690254"/>
              <a:gd name="connsiteX3" fmla="*/ 951346 w 1031394"/>
              <a:gd name="connsiteY3" fmla="*/ 1274618 h 1690254"/>
              <a:gd name="connsiteX4" fmla="*/ 461818 w 1031394"/>
              <a:gd name="connsiteY4" fmla="*/ 1690254 h 1690254"/>
              <a:gd name="connsiteX0" fmla="*/ 0 w 975976"/>
              <a:gd name="connsiteY0" fmla="*/ 0 h 1782618"/>
              <a:gd name="connsiteX1" fmla="*/ 748151 w 975976"/>
              <a:gd name="connsiteY1" fmla="*/ 341746 h 1782618"/>
              <a:gd name="connsiteX2" fmla="*/ 886691 w 975976"/>
              <a:gd name="connsiteY2" fmla="*/ 674254 h 1782618"/>
              <a:gd name="connsiteX3" fmla="*/ 895928 w 975976"/>
              <a:gd name="connsiteY3" fmla="*/ 1366982 h 1782618"/>
              <a:gd name="connsiteX4" fmla="*/ 406400 w 975976"/>
              <a:gd name="connsiteY4" fmla="*/ 1782618 h 1782618"/>
              <a:gd name="connsiteX0" fmla="*/ 0 w 980739"/>
              <a:gd name="connsiteY0" fmla="*/ 0 h 1796906"/>
              <a:gd name="connsiteX1" fmla="*/ 752914 w 980739"/>
              <a:gd name="connsiteY1" fmla="*/ 356034 h 1796906"/>
              <a:gd name="connsiteX2" fmla="*/ 891454 w 980739"/>
              <a:gd name="connsiteY2" fmla="*/ 688542 h 1796906"/>
              <a:gd name="connsiteX3" fmla="*/ 900691 w 980739"/>
              <a:gd name="connsiteY3" fmla="*/ 1381270 h 1796906"/>
              <a:gd name="connsiteX4" fmla="*/ 411163 w 980739"/>
              <a:gd name="connsiteY4" fmla="*/ 1796906 h 1796906"/>
              <a:gd name="connsiteX0" fmla="*/ 0 w 975977"/>
              <a:gd name="connsiteY0" fmla="*/ 0 h 1820719"/>
              <a:gd name="connsiteX1" fmla="*/ 752914 w 975977"/>
              <a:gd name="connsiteY1" fmla="*/ 356034 h 1820719"/>
              <a:gd name="connsiteX2" fmla="*/ 891454 w 975977"/>
              <a:gd name="connsiteY2" fmla="*/ 688542 h 1820719"/>
              <a:gd name="connsiteX3" fmla="*/ 900691 w 975977"/>
              <a:gd name="connsiteY3" fmla="*/ 1381270 h 1820719"/>
              <a:gd name="connsiteX4" fmla="*/ 439738 w 975977"/>
              <a:gd name="connsiteY4" fmla="*/ 1820719 h 18207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75977" h="1820719">
                <a:moveTo>
                  <a:pt x="0" y="0"/>
                </a:moveTo>
                <a:cubicBezTo>
                  <a:pt x="167410" y="51955"/>
                  <a:pt x="604338" y="241277"/>
                  <a:pt x="752914" y="356034"/>
                </a:cubicBezTo>
                <a:cubicBezTo>
                  <a:pt x="901490" y="470791"/>
                  <a:pt x="866825" y="517669"/>
                  <a:pt x="891454" y="688542"/>
                </a:cubicBezTo>
                <a:cubicBezTo>
                  <a:pt x="916084" y="859415"/>
                  <a:pt x="975977" y="1192574"/>
                  <a:pt x="900691" y="1381270"/>
                </a:cubicBezTo>
                <a:cubicBezTo>
                  <a:pt x="825405" y="1569966"/>
                  <a:pt x="644478" y="1705264"/>
                  <a:pt x="439738" y="1820719"/>
                </a:cubicBezTo>
              </a:path>
            </a:pathLst>
          </a:custGeom>
          <a:noFill/>
          <a:ln w="127000">
            <a:solidFill>
              <a:schemeClr val="bg1">
                <a:lumMod val="50000"/>
              </a:schemeClr>
            </a:solidFill>
            <a:round/>
            <a:headEnd/>
            <a:tailEnd/>
          </a:ln>
          <a:effec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3200" b="0" i="0" u="none" strike="noStrike" kern="1200" cap="none" spc="0" normalizeH="0" baseline="0" noProof="0">
              <a:ln>
                <a:noFill/>
              </a:ln>
              <a:solidFill>
                <a:srgbClr val="000000"/>
              </a:solidFill>
              <a:effectLst/>
              <a:uLnTx/>
              <a:uFillTx/>
              <a:latin typeface="Arial" pitchFamily="34" charset="0"/>
              <a:ea typeface="+mn-ea"/>
              <a:cs typeface="+mn-cs"/>
            </a:endParaRPr>
          </a:p>
        </p:txBody>
      </p:sp>
      <p:sp>
        <p:nvSpPr>
          <p:cNvPr id="134" name="Freeform 133"/>
          <p:cNvSpPr/>
          <p:nvPr/>
        </p:nvSpPr>
        <p:spPr>
          <a:xfrm>
            <a:off x="6958014" y="5967414"/>
            <a:ext cx="528637" cy="285751"/>
          </a:xfrm>
          <a:custGeom>
            <a:avLst/>
            <a:gdLst>
              <a:gd name="connsiteX0" fmla="*/ 223837 w 504825"/>
              <a:gd name="connsiteY0" fmla="*/ 0 h 285750"/>
              <a:gd name="connsiteX1" fmla="*/ 0 w 504825"/>
              <a:gd name="connsiteY1" fmla="*/ 161925 h 285750"/>
              <a:gd name="connsiteX2" fmla="*/ 347662 w 504825"/>
              <a:gd name="connsiteY2" fmla="*/ 285750 h 285750"/>
              <a:gd name="connsiteX3" fmla="*/ 504825 w 504825"/>
              <a:gd name="connsiteY3" fmla="*/ 123825 h 285750"/>
              <a:gd name="connsiteX4" fmla="*/ 223837 w 504825"/>
              <a:gd name="connsiteY4" fmla="*/ 0 h 285750"/>
              <a:gd name="connsiteX0" fmla="*/ 223837 w 528637"/>
              <a:gd name="connsiteY0" fmla="*/ 0 h 285750"/>
              <a:gd name="connsiteX1" fmla="*/ 0 w 528637"/>
              <a:gd name="connsiteY1" fmla="*/ 161925 h 285750"/>
              <a:gd name="connsiteX2" fmla="*/ 347662 w 528637"/>
              <a:gd name="connsiteY2" fmla="*/ 285750 h 285750"/>
              <a:gd name="connsiteX3" fmla="*/ 528637 w 528637"/>
              <a:gd name="connsiteY3" fmla="*/ 114300 h 285750"/>
              <a:gd name="connsiteX4" fmla="*/ 223837 w 528637"/>
              <a:gd name="connsiteY4" fmla="*/ 0 h 2857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637" h="285750">
                <a:moveTo>
                  <a:pt x="223837" y="0"/>
                </a:moveTo>
                <a:lnTo>
                  <a:pt x="0" y="161925"/>
                </a:lnTo>
                <a:lnTo>
                  <a:pt x="347662" y="285750"/>
                </a:lnTo>
                <a:lnTo>
                  <a:pt x="528637" y="114300"/>
                </a:lnTo>
                <a:lnTo>
                  <a:pt x="223837" y="0"/>
                </a:lnTo>
                <a:close/>
              </a:path>
            </a:pathLst>
          </a:custGeom>
          <a:blipFill>
            <a:blip r:embed="rId12" cstate="print"/>
            <a:tile tx="0" ty="0" sx="100000" sy="100000" flip="none" algn="tl"/>
          </a:bli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3200" b="0" i="0" u="none" strike="noStrike" kern="1200" cap="none" spc="0" normalizeH="0" baseline="0" noProof="0">
              <a:ln>
                <a:noFill/>
              </a:ln>
              <a:solidFill>
                <a:srgbClr val="FFFFFF"/>
              </a:solidFill>
              <a:effectLst/>
              <a:uLnTx/>
              <a:uFillTx/>
              <a:latin typeface="Calibri"/>
              <a:ea typeface="+mn-ea"/>
              <a:cs typeface="+mn-cs"/>
            </a:endParaRPr>
          </a:p>
        </p:txBody>
      </p:sp>
      <p:sp>
        <p:nvSpPr>
          <p:cNvPr id="173" name="Line 31"/>
          <p:cNvSpPr>
            <a:spLocks noChangeShapeType="1"/>
          </p:cNvSpPr>
          <p:nvPr/>
        </p:nvSpPr>
        <p:spPr bwMode="auto">
          <a:xfrm flipH="1" flipV="1">
            <a:off x="7170421" y="4556992"/>
            <a:ext cx="1465580" cy="624608"/>
          </a:xfrm>
          <a:prstGeom prst="line">
            <a:avLst/>
          </a:prstGeom>
          <a:noFill/>
          <a:ln w="127000">
            <a:solidFill>
              <a:schemeClr val="bg1">
                <a:lumMod val="50000"/>
              </a:schemeClr>
            </a:solidFill>
            <a:round/>
            <a:headEnd/>
            <a:tailEnd/>
          </a:ln>
          <a:effec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3200" b="0" i="0" u="none" strike="noStrike" kern="1200" cap="none" spc="0" normalizeH="0" baseline="0" noProof="0">
              <a:ln>
                <a:noFill/>
              </a:ln>
              <a:solidFill>
                <a:srgbClr val="000000"/>
              </a:solidFill>
              <a:effectLst/>
              <a:uLnTx/>
              <a:uFillTx/>
              <a:latin typeface="Arial" pitchFamily="34" charset="0"/>
              <a:ea typeface="+mn-ea"/>
              <a:cs typeface="+mn-cs"/>
            </a:endParaRPr>
          </a:p>
        </p:txBody>
      </p:sp>
      <p:sp>
        <p:nvSpPr>
          <p:cNvPr id="176" name="Freeform 175"/>
          <p:cNvSpPr/>
          <p:nvPr/>
        </p:nvSpPr>
        <p:spPr>
          <a:xfrm>
            <a:off x="7219950" y="5103022"/>
            <a:ext cx="284959" cy="348455"/>
          </a:xfrm>
          <a:custGeom>
            <a:avLst/>
            <a:gdLst>
              <a:gd name="connsiteX0" fmla="*/ 257175 w 280987"/>
              <a:gd name="connsiteY0" fmla="*/ 0 h 657225"/>
              <a:gd name="connsiteX1" fmla="*/ 238125 w 280987"/>
              <a:gd name="connsiteY1" fmla="*/ 419100 h 657225"/>
              <a:gd name="connsiteX2" fmla="*/ 0 w 280987"/>
              <a:gd name="connsiteY2" fmla="*/ 657225 h 657225"/>
              <a:gd name="connsiteX0" fmla="*/ 409575 w 458788"/>
              <a:gd name="connsiteY0" fmla="*/ 0 h 723900"/>
              <a:gd name="connsiteX1" fmla="*/ 390525 w 458788"/>
              <a:gd name="connsiteY1" fmla="*/ 419100 h 723900"/>
              <a:gd name="connsiteX2" fmla="*/ 0 w 458788"/>
              <a:gd name="connsiteY2" fmla="*/ 723900 h 723900"/>
            </a:gdLst>
            <a:ahLst/>
            <a:cxnLst>
              <a:cxn ang="0">
                <a:pos x="connsiteX0" y="connsiteY0"/>
              </a:cxn>
              <a:cxn ang="0">
                <a:pos x="connsiteX1" y="connsiteY1"/>
              </a:cxn>
              <a:cxn ang="0">
                <a:pos x="connsiteX2" y="connsiteY2"/>
              </a:cxn>
            </a:cxnLst>
            <a:rect l="l" t="t" r="r" b="b"/>
            <a:pathLst>
              <a:path w="458788" h="723900">
                <a:moveTo>
                  <a:pt x="409575" y="0"/>
                </a:moveTo>
                <a:cubicBezTo>
                  <a:pt x="421481" y="154781"/>
                  <a:pt x="458788" y="298450"/>
                  <a:pt x="390525" y="419100"/>
                </a:cubicBezTo>
                <a:cubicBezTo>
                  <a:pt x="322263" y="539750"/>
                  <a:pt x="97631" y="659606"/>
                  <a:pt x="0" y="723900"/>
                </a:cubicBezTo>
              </a:path>
            </a:pathLst>
          </a:custGeom>
          <a:noFill/>
          <a:ln w="28575" cmpd="sng">
            <a:solidFill>
              <a:srgbClr val="0000FF"/>
            </a:solidFill>
            <a:round/>
            <a:headEnd type="none" w="med" len="med"/>
            <a:tailEnd type="triangle" w="med" len="me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3200" b="0" i="0" u="none" strike="noStrike" kern="1200" cap="none" spc="0" normalizeH="0" baseline="0" noProof="0">
              <a:ln>
                <a:noFill/>
              </a:ln>
              <a:solidFill>
                <a:srgbClr val="000000"/>
              </a:solidFill>
              <a:effectLst/>
              <a:uLnTx/>
              <a:uFillTx/>
              <a:latin typeface="Calibri"/>
              <a:ea typeface="+mn-ea"/>
              <a:cs typeface="+mn-cs"/>
            </a:endParaRPr>
          </a:p>
        </p:txBody>
      </p:sp>
      <p:sp>
        <p:nvSpPr>
          <p:cNvPr id="178" name="Freeform 42"/>
          <p:cNvSpPr>
            <a:spLocks/>
          </p:cNvSpPr>
          <p:nvPr/>
        </p:nvSpPr>
        <p:spPr bwMode="auto">
          <a:xfrm flipH="1">
            <a:off x="7429502" y="4629150"/>
            <a:ext cx="45719" cy="209551"/>
          </a:xfrm>
          <a:custGeom>
            <a:avLst/>
            <a:gdLst>
              <a:gd name="T0" fmla="*/ 0 w 267"/>
              <a:gd name="T1" fmla="*/ 0 h 100"/>
              <a:gd name="T2" fmla="*/ 485775 w 267"/>
              <a:gd name="T3" fmla="*/ 228600 h 100"/>
              <a:gd name="T4" fmla="*/ 0 60000 65536"/>
              <a:gd name="T5" fmla="*/ 0 60000 65536"/>
              <a:gd name="T6" fmla="*/ 0 w 267"/>
              <a:gd name="T7" fmla="*/ 0 h 100"/>
              <a:gd name="T8" fmla="*/ 267 w 267"/>
              <a:gd name="T9" fmla="*/ 100 h 100"/>
            </a:gdLst>
            <a:ahLst/>
            <a:cxnLst>
              <a:cxn ang="T4">
                <a:pos x="T0" y="T1"/>
              </a:cxn>
              <a:cxn ang="T5">
                <a:pos x="T2" y="T3"/>
              </a:cxn>
            </a:cxnLst>
            <a:rect l="T6" t="T7" r="T8" b="T9"/>
            <a:pathLst>
              <a:path w="267" h="100">
                <a:moveTo>
                  <a:pt x="0" y="0"/>
                </a:moveTo>
                <a:lnTo>
                  <a:pt x="267" y="100"/>
                </a:lnTo>
              </a:path>
            </a:pathLst>
          </a:custGeom>
          <a:noFill/>
          <a:ln w="28575" cmpd="sng">
            <a:solidFill>
              <a:srgbClr val="0000FF"/>
            </a:solidFill>
            <a:round/>
            <a:headEnd type="none" w="med" len="med"/>
            <a:tailEnd type="triangle" w="med" len="me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3200" b="0" i="0" u="none" strike="noStrike" kern="1200" cap="none" spc="0" normalizeH="0" baseline="0" noProof="0">
              <a:ln>
                <a:noFill/>
              </a:ln>
              <a:solidFill>
                <a:srgbClr val="000000"/>
              </a:solidFill>
              <a:effectLst/>
              <a:uLnTx/>
              <a:uFillTx/>
              <a:latin typeface="Calibri"/>
              <a:ea typeface="+mn-ea"/>
              <a:cs typeface="+mn-cs"/>
            </a:endParaRPr>
          </a:p>
        </p:txBody>
      </p:sp>
      <p:sp>
        <p:nvSpPr>
          <p:cNvPr id="179" name="Freeform 28"/>
          <p:cNvSpPr>
            <a:spLocks/>
          </p:cNvSpPr>
          <p:nvPr/>
        </p:nvSpPr>
        <p:spPr bwMode="auto">
          <a:xfrm>
            <a:off x="1803402" y="1249363"/>
            <a:ext cx="409575" cy="571500"/>
          </a:xfrm>
          <a:custGeom>
            <a:avLst/>
            <a:gdLst>
              <a:gd name="T0" fmla="*/ 409575 w 618"/>
              <a:gd name="T1" fmla="*/ 0 h 618"/>
              <a:gd name="T2" fmla="*/ 276364 w 618"/>
              <a:gd name="T3" fmla="*/ 92476 h 618"/>
              <a:gd name="T4" fmla="*/ 169662 w 618"/>
              <a:gd name="T5" fmla="*/ 270954 h 618"/>
              <a:gd name="T6" fmla="*/ 82843 w 618"/>
              <a:gd name="T7" fmla="*/ 455905 h 618"/>
              <a:gd name="T8" fmla="*/ 0 w 618"/>
              <a:gd name="T9" fmla="*/ 571500 h 618"/>
              <a:gd name="T10" fmla="*/ 0 60000 65536"/>
              <a:gd name="T11" fmla="*/ 0 60000 65536"/>
              <a:gd name="T12" fmla="*/ 0 60000 65536"/>
              <a:gd name="T13" fmla="*/ 0 60000 65536"/>
              <a:gd name="T14" fmla="*/ 0 60000 65536"/>
              <a:gd name="T15" fmla="*/ 0 w 618"/>
              <a:gd name="T16" fmla="*/ 0 h 618"/>
              <a:gd name="T17" fmla="*/ 618 w 618"/>
              <a:gd name="T18" fmla="*/ 618 h 618"/>
            </a:gdLst>
            <a:ahLst/>
            <a:cxnLst>
              <a:cxn ang="T10">
                <a:pos x="T0" y="T1"/>
              </a:cxn>
              <a:cxn ang="T11">
                <a:pos x="T2" y="T3"/>
              </a:cxn>
              <a:cxn ang="T12">
                <a:pos x="T4" y="T5"/>
              </a:cxn>
              <a:cxn ang="T13">
                <a:pos x="T6" y="T7"/>
              </a:cxn>
              <a:cxn ang="T14">
                <a:pos x="T8" y="T9"/>
              </a:cxn>
            </a:cxnLst>
            <a:rect l="T15" t="T16" r="T17" b="T18"/>
            <a:pathLst>
              <a:path w="618" h="618">
                <a:moveTo>
                  <a:pt x="618" y="0"/>
                </a:moveTo>
                <a:lnTo>
                  <a:pt x="417" y="100"/>
                </a:lnTo>
                <a:lnTo>
                  <a:pt x="256" y="293"/>
                </a:lnTo>
                <a:lnTo>
                  <a:pt x="125" y="493"/>
                </a:lnTo>
                <a:lnTo>
                  <a:pt x="0" y="618"/>
                </a:lnTo>
              </a:path>
            </a:pathLst>
          </a:custGeom>
          <a:noFill/>
          <a:ln w="9525">
            <a:solidFill>
              <a:srgbClr val="0000FF"/>
            </a:solidFill>
            <a:round/>
            <a:headEnd type="none" w="med" len="med"/>
            <a:tailEnd type="triangle" w="med" len="me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3200" b="0" i="0" u="none" strike="noStrike" kern="1200" cap="none" spc="0" normalizeH="0" baseline="0" noProof="0">
              <a:ln>
                <a:noFill/>
              </a:ln>
              <a:solidFill>
                <a:srgbClr val="000000"/>
              </a:solidFill>
              <a:effectLst/>
              <a:uLnTx/>
              <a:uFillTx/>
              <a:latin typeface="Calibri"/>
              <a:ea typeface="+mn-ea"/>
              <a:cs typeface="+mn-cs"/>
            </a:endParaRPr>
          </a:p>
        </p:txBody>
      </p:sp>
      <p:sp>
        <p:nvSpPr>
          <p:cNvPr id="181" name="Freeform 39"/>
          <p:cNvSpPr>
            <a:spLocks/>
          </p:cNvSpPr>
          <p:nvPr/>
        </p:nvSpPr>
        <p:spPr bwMode="auto">
          <a:xfrm>
            <a:off x="1755777" y="3878263"/>
            <a:ext cx="352425" cy="381000"/>
          </a:xfrm>
          <a:custGeom>
            <a:avLst/>
            <a:gdLst>
              <a:gd name="T0" fmla="*/ 352425 w 336"/>
              <a:gd name="T1" fmla="*/ 0 h 426"/>
              <a:gd name="T2" fmla="*/ 265368 w 336"/>
              <a:gd name="T3" fmla="*/ 145782 h 426"/>
              <a:gd name="T4" fmla="*/ 133208 w 336"/>
              <a:gd name="T5" fmla="*/ 302296 h 426"/>
              <a:gd name="T6" fmla="*/ 0 w 336"/>
              <a:gd name="T7" fmla="*/ 381000 h 426"/>
              <a:gd name="T8" fmla="*/ 0 60000 65536"/>
              <a:gd name="T9" fmla="*/ 0 60000 65536"/>
              <a:gd name="T10" fmla="*/ 0 60000 65536"/>
              <a:gd name="T11" fmla="*/ 0 60000 65536"/>
              <a:gd name="T12" fmla="*/ 0 w 336"/>
              <a:gd name="T13" fmla="*/ 0 h 426"/>
              <a:gd name="T14" fmla="*/ 336 w 336"/>
              <a:gd name="T15" fmla="*/ 426 h 426"/>
            </a:gdLst>
            <a:ahLst/>
            <a:cxnLst>
              <a:cxn ang="T8">
                <a:pos x="T0" y="T1"/>
              </a:cxn>
              <a:cxn ang="T9">
                <a:pos x="T2" y="T3"/>
              </a:cxn>
              <a:cxn ang="T10">
                <a:pos x="T4" y="T5"/>
              </a:cxn>
              <a:cxn ang="T11">
                <a:pos x="T6" y="T7"/>
              </a:cxn>
            </a:cxnLst>
            <a:rect l="T12" t="T13" r="T14" b="T15"/>
            <a:pathLst>
              <a:path w="336" h="426">
                <a:moveTo>
                  <a:pt x="336" y="0"/>
                </a:moveTo>
                <a:lnTo>
                  <a:pt x="253" y="163"/>
                </a:lnTo>
                <a:lnTo>
                  <a:pt x="127" y="338"/>
                </a:lnTo>
                <a:lnTo>
                  <a:pt x="0" y="426"/>
                </a:lnTo>
              </a:path>
            </a:pathLst>
          </a:custGeom>
          <a:noFill/>
          <a:ln w="9525">
            <a:solidFill>
              <a:srgbClr val="0000FF"/>
            </a:solidFill>
            <a:round/>
            <a:headEnd type="none" w="med" len="med"/>
            <a:tailEnd type="triangle" w="med" len="me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3200" b="0" i="0" u="none" strike="noStrike" kern="1200" cap="none" spc="0" normalizeH="0" baseline="0" noProof="0">
              <a:ln>
                <a:noFill/>
              </a:ln>
              <a:solidFill>
                <a:srgbClr val="000000"/>
              </a:solidFill>
              <a:effectLst/>
              <a:uLnTx/>
              <a:uFillTx/>
              <a:latin typeface="Calibri"/>
              <a:ea typeface="+mn-ea"/>
              <a:cs typeface="+mn-cs"/>
            </a:endParaRPr>
          </a:p>
        </p:txBody>
      </p:sp>
      <p:pic>
        <p:nvPicPr>
          <p:cNvPr id="154" name="Picture 3"/>
          <p:cNvPicPr>
            <a:picLocks noChangeAspect="1" noChangeArrowheads="1"/>
          </p:cNvPicPr>
          <p:nvPr/>
        </p:nvPicPr>
        <p:blipFill>
          <a:blip r:embed="rId4" cstate="email">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1708297" y="3259976"/>
            <a:ext cx="745344" cy="1007225"/>
          </a:xfrm>
          <a:prstGeom prst="rect">
            <a:avLst/>
          </a:prstGeom>
          <a:noFill/>
          <a:ln w="9525">
            <a:noFill/>
            <a:miter lim="800000"/>
            <a:headEnd/>
            <a:tailEnd/>
          </a:ln>
        </p:spPr>
      </p:pic>
      <p:sp>
        <p:nvSpPr>
          <p:cNvPr id="182" name="Freeform 26"/>
          <p:cNvSpPr>
            <a:spLocks/>
          </p:cNvSpPr>
          <p:nvPr/>
        </p:nvSpPr>
        <p:spPr bwMode="auto">
          <a:xfrm>
            <a:off x="3679825" y="3535364"/>
            <a:ext cx="533400" cy="676275"/>
          </a:xfrm>
          <a:custGeom>
            <a:avLst/>
            <a:gdLst>
              <a:gd name="T0" fmla="*/ 533400 w 618"/>
              <a:gd name="T1" fmla="*/ 0 h 618"/>
              <a:gd name="T2" fmla="*/ 359915 w 618"/>
              <a:gd name="T3" fmla="*/ 109430 h 618"/>
              <a:gd name="T4" fmla="*/ 220955 w 618"/>
              <a:gd name="T5" fmla="*/ 320629 h 618"/>
              <a:gd name="T6" fmla="*/ 107888 w 618"/>
              <a:gd name="T7" fmla="*/ 539488 h 618"/>
              <a:gd name="T8" fmla="*/ 0 w 618"/>
              <a:gd name="T9" fmla="*/ 676275 h 618"/>
              <a:gd name="T10" fmla="*/ 0 60000 65536"/>
              <a:gd name="T11" fmla="*/ 0 60000 65536"/>
              <a:gd name="T12" fmla="*/ 0 60000 65536"/>
              <a:gd name="T13" fmla="*/ 0 60000 65536"/>
              <a:gd name="T14" fmla="*/ 0 60000 65536"/>
              <a:gd name="T15" fmla="*/ 0 w 618"/>
              <a:gd name="T16" fmla="*/ 0 h 618"/>
              <a:gd name="T17" fmla="*/ 618 w 618"/>
              <a:gd name="T18" fmla="*/ 618 h 618"/>
            </a:gdLst>
            <a:ahLst/>
            <a:cxnLst>
              <a:cxn ang="T10">
                <a:pos x="T0" y="T1"/>
              </a:cxn>
              <a:cxn ang="T11">
                <a:pos x="T2" y="T3"/>
              </a:cxn>
              <a:cxn ang="T12">
                <a:pos x="T4" y="T5"/>
              </a:cxn>
              <a:cxn ang="T13">
                <a:pos x="T6" y="T7"/>
              </a:cxn>
              <a:cxn ang="T14">
                <a:pos x="T8" y="T9"/>
              </a:cxn>
            </a:cxnLst>
            <a:rect l="T15" t="T16" r="T17" b="T18"/>
            <a:pathLst>
              <a:path w="618" h="618">
                <a:moveTo>
                  <a:pt x="618" y="0"/>
                </a:moveTo>
                <a:lnTo>
                  <a:pt x="417" y="100"/>
                </a:lnTo>
                <a:lnTo>
                  <a:pt x="256" y="293"/>
                </a:lnTo>
                <a:lnTo>
                  <a:pt x="125" y="493"/>
                </a:lnTo>
                <a:lnTo>
                  <a:pt x="0" y="618"/>
                </a:lnTo>
              </a:path>
            </a:pathLst>
          </a:custGeom>
          <a:noFill/>
          <a:ln w="9525">
            <a:solidFill>
              <a:srgbClr val="0000FF"/>
            </a:solidFill>
            <a:round/>
            <a:headEnd type="none" w="med" len="med"/>
            <a:tailEnd type="triangle" w="med" len="me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3200" b="0" i="0" u="none" strike="noStrike" kern="1200" cap="none" spc="0" normalizeH="0" baseline="0" noProof="0">
              <a:ln>
                <a:noFill/>
              </a:ln>
              <a:solidFill>
                <a:srgbClr val="000000"/>
              </a:solidFill>
              <a:effectLst/>
              <a:uLnTx/>
              <a:uFillTx/>
              <a:latin typeface="Calibri"/>
              <a:ea typeface="+mn-ea"/>
              <a:cs typeface="+mn-cs"/>
            </a:endParaRPr>
          </a:p>
        </p:txBody>
      </p:sp>
      <p:sp>
        <p:nvSpPr>
          <p:cNvPr id="185" name="Freeform 69"/>
          <p:cNvSpPr>
            <a:spLocks/>
          </p:cNvSpPr>
          <p:nvPr/>
        </p:nvSpPr>
        <p:spPr bwMode="auto">
          <a:xfrm>
            <a:off x="3213895" y="1220180"/>
            <a:ext cx="542924" cy="1038225"/>
          </a:xfrm>
          <a:custGeom>
            <a:avLst/>
            <a:gdLst>
              <a:gd name="T0" fmla="*/ 0 w 560"/>
              <a:gd name="T1" fmla="*/ 0 h 267"/>
              <a:gd name="T2" fmla="*/ 296863 w 560"/>
              <a:gd name="T3" fmla="*/ 533400 h 267"/>
              <a:gd name="T4" fmla="*/ 0 60000 65536"/>
              <a:gd name="T5" fmla="*/ 0 60000 65536"/>
              <a:gd name="T6" fmla="*/ 0 w 560"/>
              <a:gd name="T7" fmla="*/ 0 h 267"/>
              <a:gd name="T8" fmla="*/ 560 w 560"/>
              <a:gd name="T9" fmla="*/ 267 h 267"/>
            </a:gdLst>
            <a:ahLst/>
            <a:cxnLst>
              <a:cxn ang="T4">
                <a:pos x="T0" y="T1"/>
              </a:cxn>
              <a:cxn ang="T5">
                <a:pos x="T2" y="T3"/>
              </a:cxn>
            </a:cxnLst>
            <a:rect l="T6" t="T7" r="T8" b="T9"/>
            <a:pathLst>
              <a:path w="560" h="267">
                <a:moveTo>
                  <a:pt x="0" y="0"/>
                </a:moveTo>
                <a:lnTo>
                  <a:pt x="560" y="267"/>
                </a:lnTo>
              </a:path>
            </a:pathLst>
          </a:custGeom>
          <a:noFill/>
          <a:ln w="76200" cmpd="sng">
            <a:solidFill>
              <a:schemeClr val="accent4">
                <a:lumMod val="10000"/>
              </a:schemeClr>
            </a:solidFill>
            <a:round/>
            <a:headEnd type="none" w="med" len="med"/>
            <a:tailEnd type="triangle" w="med" len="me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3200" b="0" i="0" u="none" strike="noStrike" kern="1200" cap="none" spc="0" normalizeH="0" baseline="0" noProof="0">
              <a:ln>
                <a:noFill/>
              </a:ln>
              <a:solidFill>
                <a:srgbClr val="000000"/>
              </a:solidFill>
              <a:effectLst/>
              <a:uLnTx/>
              <a:uFillTx/>
              <a:latin typeface="Calibri"/>
              <a:ea typeface="+mn-ea"/>
              <a:cs typeface="+mn-cs"/>
            </a:endParaRPr>
          </a:p>
        </p:txBody>
      </p:sp>
      <p:sp>
        <p:nvSpPr>
          <p:cNvPr id="186" name="Rectangle 6"/>
          <p:cNvSpPr txBox="1">
            <a:spLocks noChangeArrowheads="1"/>
          </p:cNvSpPr>
          <p:nvPr/>
        </p:nvSpPr>
        <p:spPr bwMode="auto">
          <a:xfrm>
            <a:off x="2305846" y="735642"/>
            <a:ext cx="2089151" cy="609526"/>
          </a:xfrm>
          <a:prstGeom prst="rect">
            <a:avLst/>
          </a:prstGeom>
          <a:solidFill>
            <a:srgbClr val="FFFFCC"/>
          </a:solidFill>
          <a:ln w="9525">
            <a:solidFill>
              <a:schemeClr val="tx1"/>
            </a:solidFill>
            <a:miter lim="800000"/>
            <a:headEnd/>
            <a:tailEnd/>
          </a:ln>
          <a:effectLst>
            <a:glow rad="228600">
              <a:schemeClr val="accent4">
                <a:satMod val="175000"/>
                <a:alpha val="40000"/>
              </a:schemeClr>
            </a:glow>
          </a:effectLst>
        </p:spPr>
        <p:txBody>
          <a:bodyPr vert="horz" wrap="square" lIns="91440" tIns="45720" rIns="91440" bIns="45720" numCol="1" rtlCol="0" anchor="ctr" anchorCtr="0" compatLnSpc="1">
            <a:prstTxWarp prst="textNoShape">
              <a:avLst/>
            </a:prstTxWarp>
            <a:spAutoFit/>
          </a:bodyPr>
          <a:lstStyle/>
          <a:p>
            <a:pPr marL="0" marR="0" lvl="0" indent="0" algn="ctr" defTabSz="914400" rtl="0" eaLnBrk="1" fontAlgn="base" latinLnBrk="0" hangingPunct="1">
              <a:lnSpc>
                <a:spcPct val="90000"/>
              </a:lnSpc>
              <a:spcBef>
                <a:spcPct val="0"/>
              </a:spcBef>
              <a:spcAft>
                <a:spcPct val="0"/>
              </a:spcAft>
              <a:buClrTx/>
              <a:buSzTx/>
              <a:buFontTx/>
              <a:buNone/>
              <a:tabLst/>
              <a:defRPr/>
            </a:pPr>
            <a:r>
              <a:rPr kumimoji="0" lang="en-US" sz="1867" b="0" i="0" u="none" strike="noStrike" kern="1200" cap="none" spc="0" normalizeH="0" baseline="0" noProof="0">
                <a:ln>
                  <a:noFill/>
                </a:ln>
                <a:solidFill>
                  <a:srgbClr val="000000"/>
                </a:solidFill>
                <a:effectLst/>
                <a:uLnTx/>
                <a:uFillTx/>
                <a:latin typeface="Calibri"/>
                <a:ea typeface="+mn-ea"/>
                <a:cs typeface="+mn-cs"/>
              </a:rPr>
              <a:t>Surface drainage patterns</a:t>
            </a:r>
          </a:p>
        </p:txBody>
      </p:sp>
      <p:sp>
        <p:nvSpPr>
          <p:cNvPr id="187" name="Freeform 69"/>
          <p:cNvSpPr>
            <a:spLocks/>
          </p:cNvSpPr>
          <p:nvPr/>
        </p:nvSpPr>
        <p:spPr bwMode="auto">
          <a:xfrm flipH="1" flipV="1">
            <a:off x="9172575" y="4600575"/>
            <a:ext cx="561976" cy="1295400"/>
          </a:xfrm>
          <a:custGeom>
            <a:avLst/>
            <a:gdLst>
              <a:gd name="T0" fmla="*/ 0 w 560"/>
              <a:gd name="T1" fmla="*/ 0 h 267"/>
              <a:gd name="T2" fmla="*/ 296863 w 560"/>
              <a:gd name="T3" fmla="*/ 533400 h 267"/>
              <a:gd name="T4" fmla="*/ 0 60000 65536"/>
              <a:gd name="T5" fmla="*/ 0 60000 65536"/>
              <a:gd name="T6" fmla="*/ 0 w 560"/>
              <a:gd name="T7" fmla="*/ 0 h 267"/>
              <a:gd name="T8" fmla="*/ 560 w 560"/>
              <a:gd name="T9" fmla="*/ 267 h 267"/>
            </a:gdLst>
            <a:ahLst/>
            <a:cxnLst>
              <a:cxn ang="T4">
                <a:pos x="T0" y="T1"/>
              </a:cxn>
              <a:cxn ang="T5">
                <a:pos x="T2" y="T3"/>
              </a:cxn>
            </a:cxnLst>
            <a:rect l="T6" t="T7" r="T8" b="T9"/>
            <a:pathLst>
              <a:path w="560" h="267">
                <a:moveTo>
                  <a:pt x="0" y="0"/>
                </a:moveTo>
                <a:lnTo>
                  <a:pt x="560" y="267"/>
                </a:lnTo>
              </a:path>
            </a:pathLst>
          </a:custGeom>
          <a:noFill/>
          <a:ln w="76200" cmpd="sng">
            <a:solidFill>
              <a:schemeClr val="accent4">
                <a:lumMod val="10000"/>
              </a:schemeClr>
            </a:solidFill>
            <a:round/>
            <a:headEnd type="none" w="med" len="med"/>
            <a:tailEnd type="triangle" w="med" len="me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3200" b="0" i="0" u="none" strike="noStrike" kern="1200" cap="none" spc="0" normalizeH="0" baseline="0" noProof="0">
              <a:ln>
                <a:noFill/>
              </a:ln>
              <a:solidFill>
                <a:srgbClr val="000000"/>
              </a:solidFill>
              <a:effectLst/>
              <a:uLnTx/>
              <a:uFillTx/>
              <a:latin typeface="Calibri"/>
              <a:ea typeface="+mn-ea"/>
              <a:cs typeface="+mn-cs"/>
            </a:endParaRPr>
          </a:p>
        </p:txBody>
      </p:sp>
      <p:sp>
        <p:nvSpPr>
          <p:cNvPr id="188" name="Rectangle 6"/>
          <p:cNvSpPr txBox="1">
            <a:spLocks noChangeArrowheads="1"/>
          </p:cNvSpPr>
          <p:nvPr/>
        </p:nvSpPr>
        <p:spPr bwMode="auto">
          <a:xfrm>
            <a:off x="9720955" y="5551177"/>
            <a:ext cx="1689100" cy="868123"/>
          </a:xfrm>
          <a:prstGeom prst="rect">
            <a:avLst/>
          </a:prstGeom>
          <a:solidFill>
            <a:srgbClr val="FFFFCC"/>
          </a:solidFill>
          <a:ln w="9525">
            <a:solidFill>
              <a:schemeClr val="tx1"/>
            </a:solidFill>
            <a:miter lim="800000"/>
            <a:headEnd/>
            <a:tailEnd/>
          </a:ln>
          <a:effectLst>
            <a:glow rad="228600">
              <a:schemeClr val="accent4">
                <a:satMod val="175000"/>
                <a:alpha val="40000"/>
              </a:schemeClr>
            </a:glow>
          </a:effectLst>
        </p:spPr>
        <p:txBody>
          <a:bodyPr vert="horz" wrap="square" lIns="91440" tIns="45720" rIns="91440" bIns="45720" numCol="1" rtlCol="0" anchor="ctr" anchorCtr="0" compatLnSpc="1">
            <a:prstTxWarp prst="textNoShape">
              <a:avLst/>
            </a:prstTxWarp>
            <a:spAutoFit/>
          </a:bodyPr>
          <a:lstStyle/>
          <a:p>
            <a:pPr marL="0" marR="0" lvl="0" indent="0" algn="ctr" defTabSz="914400" rtl="0" eaLnBrk="1" fontAlgn="auto" latinLnBrk="0" hangingPunct="1">
              <a:lnSpc>
                <a:spcPct val="90000"/>
              </a:lnSpc>
              <a:spcBef>
                <a:spcPts val="0"/>
              </a:spcBef>
              <a:spcAft>
                <a:spcPts val="0"/>
              </a:spcAft>
              <a:buClrTx/>
              <a:buSzTx/>
              <a:buFontTx/>
              <a:buNone/>
              <a:tabLst/>
              <a:defRPr/>
            </a:pPr>
            <a:r>
              <a:rPr kumimoji="0" lang="en-US" sz="1867" b="0" i="0" u="none" strike="noStrike" kern="1200" cap="none" spc="0" normalizeH="0" baseline="0" noProof="0">
                <a:ln>
                  <a:noFill/>
                </a:ln>
                <a:solidFill>
                  <a:srgbClr val="000000"/>
                </a:solidFill>
                <a:effectLst/>
                <a:uLnTx/>
                <a:uFillTx/>
                <a:latin typeface="Calibri"/>
                <a:ea typeface="+mn-ea"/>
                <a:cs typeface="+mn-cs"/>
              </a:rPr>
              <a:t>Sub-surface drainage patterns</a:t>
            </a:r>
          </a:p>
        </p:txBody>
      </p:sp>
      <p:cxnSp>
        <p:nvCxnSpPr>
          <p:cNvPr id="119" name="Straight Connector 232"/>
          <p:cNvCxnSpPr>
            <a:cxnSpLocks noChangeShapeType="1"/>
          </p:cNvCxnSpPr>
          <p:nvPr/>
        </p:nvCxnSpPr>
        <p:spPr bwMode="auto">
          <a:xfrm flipV="1">
            <a:off x="4654575" y="3420575"/>
            <a:ext cx="88900" cy="195263"/>
          </a:xfrm>
          <a:prstGeom prst="line">
            <a:avLst/>
          </a:prstGeom>
          <a:noFill/>
          <a:ln w="171450" algn="ctr">
            <a:solidFill>
              <a:schemeClr val="tx1"/>
            </a:solidFill>
            <a:round/>
            <a:headEnd/>
            <a:tailEnd/>
          </a:ln>
        </p:spPr>
      </p:cxnSp>
      <p:sp>
        <p:nvSpPr>
          <p:cNvPr id="120" name="Oval 233"/>
          <p:cNvSpPr>
            <a:spLocks noChangeArrowheads="1"/>
          </p:cNvSpPr>
          <p:nvPr/>
        </p:nvSpPr>
        <p:spPr bwMode="auto">
          <a:xfrm>
            <a:off x="4575200" y="3534876"/>
            <a:ext cx="171451" cy="161925"/>
          </a:xfrm>
          <a:prstGeom prst="ellipse">
            <a:avLst/>
          </a:prstGeom>
          <a:solidFill>
            <a:srgbClr val="FFFF00"/>
          </a:solidFill>
          <a:ln w="12700" algn="ctr">
            <a:solidFill>
              <a:schemeClr val="tx1"/>
            </a:solidFill>
            <a:round/>
            <a:headEnd/>
            <a:tailEnd/>
          </a:ln>
        </p:spPr>
        <p:txBody>
          <a:bodyPr wrap="none"/>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3200" b="0" i="0" u="none" strike="noStrike" kern="1200" cap="none" spc="0" normalizeH="0" baseline="0" noProof="0">
              <a:ln>
                <a:noFill/>
              </a:ln>
              <a:solidFill>
                <a:srgbClr val="000000"/>
              </a:solidFill>
              <a:effectLst/>
              <a:uLnTx/>
              <a:uFillTx/>
              <a:latin typeface="Arial" pitchFamily="34" charset="0"/>
              <a:ea typeface="+mn-ea"/>
              <a:cs typeface="+mn-cs"/>
            </a:endParaRPr>
          </a:p>
        </p:txBody>
      </p:sp>
      <p:cxnSp>
        <p:nvCxnSpPr>
          <p:cNvPr id="121" name="Straight Connector 232"/>
          <p:cNvCxnSpPr>
            <a:cxnSpLocks noChangeShapeType="1"/>
          </p:cNvCxnSpPr>
          <p:nvPr/>
        </p:nvCxnSpPr>
        <p:spPr bwMode="auto">
          <a:xfrm flipV="1">
            <a:off x="2115326" y="2390675"/>
            <a:ext cx="88900" cy="195263"/>
          </a:xfrm>
          <a:prstGeom prst="line">
            <a:avLst/>
          </a:prstGeom>
          <a:noFill/>
          <a:ln w="171450" algn="ctr">
            <a:solidFill>
              <a:schemeClr val="tx1"/>
            </a:solidFill>
            <a:round/>
            <a:headEnd/>
            <a:tailEnd/>
          </a:ln>
        </p:spPr>
      </p:cxnSp>
      <p:sp>
        <p:nvSpPr>
          <p:cNvPr id="122" name="Oval 233"/>
          <p:cNvSpPr>
            <a:spLocks noChangeArrowheads="1"/>
          </p:cNvSpPr>
          <p:nvPr/>
        </p:nvSpPr>
        <p:spPr bwMode="auto">
          <a:xfrm>
            <a:off x="2035949" y="2504976"/>
            <a:ext cx="171451" cy="161925"/>
          </a:xfrm>
          <a:prstGeom prst="ellipse">
            <a:avLst/>
          </a:prstGeom>
          <a:solidFill>
            <a:srgbClr val="FFFF00"/>
          </a:solidFill>
          <a:ln w="12700" algn="ctr">
            <a:solidFill>
              <a:schemeClr val="tx1"/>
            </a:solidFill>
            <a:round/>
            <a:headEnd/>
            <a:tailEnd/>
          </a:ln>
        </p:spPr>
        <p:txBody>
          <a:bodyPr wrap="none"/>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3200" b="0" i="0" u="none" strike="noStrike" kern="1200" cap="none" spc="0" normalizeH="0" baseline="0" noProof="0">
              <a:ln>
                <a:noFill/>
              </a:ln>
              <a:solidFill>
                <a:srgbClr val="000000"/>
              </a:solidFill>
              <a:effectLst/>
              <a:uLnTx/>
              <a:uFillTx/>
              <a:latin typeface="Arial" pitchFamily="34" charset="0"/>
              <a:ea typeface="+mn-ea"/>
              <a:cs typeface="+mn-cs"/>
            </a:endParaRPr>
          </a:p>
        </p:txBody>
      </p:sp>
      <p:cxnSp>
        <p:nvCxnSpPr>
          <p:cNvPr id="123" name="Straight Connector 232"/>
          <p:cNvCxnSpPr>
            <a:cxnSpLocks noChangeShapeType="1"/>
          </p:cNvCxnSpPr>
          <p:nvPr/>
        </p:nvCxnSpPr>
        <p:spPr bwMode="auto">
          <a:xfrm flipV="1">
            <a:off x="7135526" y="4487775"/>
            <a:ext cx="88900" cy="195263"/>
          </a:xfrm>
          <a:prstGeom prst="line">
            <a:avLst/>
          </a:prstGeom>
          <a:noFill/>
          <a:ln w="171450" algn="ctr">
            <a:solidFill>
              <a:schemeClr val="tx1"/>
            </a:solidFill>
            <a:round/>
            <a:headEnd/>
            <a:tailEnd/>
          </a:ln>
        </p:spPr>
      </p:cxnSp>
      <p:sp>
        <p:nvSpPr>
          <p:cNvPr id="124" name="Oval 233"/>
          <p:cNvSpPr>
            <a:spLocks noChangeArrowheads="1"/>
          </p:cNvSpPr>
          <p:nvPr/>
        </p:nvSpPr>
        <p:spPr bwMode="auto">
          <a:xfrm>
            <a:off x="7056149" y="4602076"/>
            <a:ext cx="171451" cy="161925"/>
          </a:xfrm>
          <a:prstGeom prst="ellipse">
            <a:avLst/>
          </a:prstGeom>
          <a:solidFill>
            <a:srgbClr val="FFFF00"/>
          </a:solidFill>
          <a:ln w="12700" algn="ctr">
            <a:solidFill>
              <a:schemeClr val="tx1"/>
            </a:solidFill>
            <a:round/>
            <a:headEnd/>
            <a:tailEnd/>
          </a:ln>
        </p:spPr>
        <p:txBody>
          <a:bodyPr wrap="none"/>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3200" b="0" i="0" u="none" strike="noStrike" kern="1200" cap="none" spc="0" normalizeH="0" baseline="0" noProof="0">
              <a:ln>
                <a:noFill/>
              </a:ln>
              <a:solidFill>
                <a:srgbClr val="000000"/>
              </a:solidFill>
              <a:effectLst/>
              <a:uLnTx/>
              <a:uFillTx/>
              <a:latin typeface="Arial" pitchFamily="34" charset="0"/>
              <a:ea typeface="+mn-ea"/>
              <a:cs typeface="+mn-cs"/>
            </a:endParaRPr>
          </a:p>
        </p:txBody>
      </p:sp>
      <p:cxnSp>
        <p:nvCxnSpPr>
          <p:cNvPr id="125" name="Straight Connector 232"/>
          <p:cNvCxnSpPr>
            <a:cxnSpLocks noChangeShapeType="1"/>
          </p:cNvCxnSpPr>
          <p:nvPr/>
        </p:nvCxnSpPr>
        <p:spPr bwMode="auto">
          <a:xfrm flipV="1">
            <a:off x="8410251" y="5029701"/>
            <a:ext cx="88900" cy="195263"/>
          </a:xfrm>
          <a:prstGeom prst="line">
            <a:avLst/>
          </a:prstGeom>
          <a:noFill/>
          <a:ln w="171450" algn="ctr">
            <a:solidFill>
              <a:schemeClr val="tx1"/>
            </a:solidFill>
            <a:round/>
            <a:headEnd/>
            <a:tailEnd/>
          </a:ln>
        </p:spPr>
      </p:cxnSp>
      <p:sp>
        <p:nvSpPr>
          <p:cNvPr id="126" name="Oval 233"/>
          <p:cNvSpPr>
            <a:spLocks noChangeArrowheads="1"/>
          </p:cNvSpPr>
          <p:nvPr/>
        </p:nvSpPr>
        <p:spPr bwMode="auto">
          <a:xfrm>
            <a:off x="8330875" y="5144000"/>
            <a:ext cx="171451" cy="161925"/>
          </a:xfrm>
          <a:prstGeom prst="ellipse">
            <a:avLst/>
          </a:prstGeom>
          <a:solidFill>
            <a:srgbClr val="FFFF00"/>
          </a:solidFill>
          <a:ln w="12700" algn="ctr">
            <a:solidFill>
              <a:schemeClr val="tx1"/>
            </a:solidFill>
            <a:round/>
            <a:headEnd/>
            <a:tailEnd/>
          </a:ln>
        </p:spPr>
        <p:txBody>
          <a:bodyPr wrap="none"/>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3200" b="0" i="0" u="none" strike="noStrike" kern="1200" cap="none" spc="0" normalizeH="0" baseline="0" noProof="0">
              <a:ln>
                <a:noFill/>
              </a:ln>
              <a:solidFill>
                <a:srgbClr val="000000"/>
              </a:solidFill>
              <a:effectLst/>
              <a:uLnTx/>
              <a:uFillTx/>
              <a:latin typeface="Arial" pitchFamily="34" charset="0"/>
              <a:ea typeface="+mn-ea"/>
              <a:cs typeface="+mn-cs"/>
            </a:endParaRPr>
          </a:p>
        </p:txBody>
      </p:sp>
      <p:grpSp>
        <p:nvGrpSpPr>
          <p:cNvPr id="135" name="Group 134"/>
          <p:cNvGrpSpPr/>
          <p:nvPr/>
        </p:nvGrpSpPr>
        <p:grpSpPr>
          <a:xfrm>
            <a:off x="3262314" y="3202782"/>
            <a:ext cx="347661" cy="573889"/>
            <a:chOff x="1738313" y="3202781"/>
            <a:chExt cx="347661" cy="573889"/>
          </a:xfrm>
        </p:grpSpPr>
        <p:sp>
          <p:nvSpPr>
            <p:cNvPr id="127" name="Freeform 28"/>
            <p:cNvSpPr>
              <a:spLocks/>
            </p:cNvSpPr>
            <p:nvPr/>
          </p:nvSpPr>
          <p:spPr bwMode="auto">
            <a:xfrm>
              <a:off x="1804987" y="3211886"/>
              <a:ext cx="276381" cy="479031"/>
            </a:xfrm>
            <a:custGeom>
              <a:avLst/>
              <a:gdLst>
                <a:gd name="T0" fmla="*/ 409575 w 618"/>
                <a:gd name="T1" fmla="*/ 0 h 618"/>
                <a:gd name="T2" fmla="*/ 276364 w 618"/>
                <a:gd name="T3" fmla="*/ 92476 h 618"/>
                <a:gd name="T4" fmla="*/ 169662 w 618"/>
                <a:gd name="T5" fmla="*/ 270954 h 618"/>
                <a:gd name="T6" fmla="*/ 82843 w 618"/>
                <a:gd name="T7" fmla="*/ 455905 h 618"/>
                <a:gd name="T8" fmla="*/ 0 w 618"/>
                <a:gd name="T9" fmla="*/ 571500 h 618"/>
                <a:gd name="T10" fmla="*/ 0 60000 65536"/>
                <a:gd name="T11" fmla="*/ 0 60000 65536"/>
                <a:gd name="T12" fmla="*/ 0 60000 65536"/>
                <a:gd name="T13" fmla="*/ 0 60000 65536"/>
                <a:gd name="T14" fmla="*/ 0 60000 65536"/>
                <a:gd name="T15" fmla="*/ 0 w 618"/>
                <a:gd name="T16" fmla="*/ 0 h 618"/>
                <a:gd name="T17" fmla="*/ 618 w 618"/>
                <a:gd name="T18" fmla="*/ 618 h 618"/>
                <a:gd name="connsiteX0" fmla="*/ 6748 w 6748"/>
                <a:gd name="connsiteY0" fmla="*/ 0 h 8382"/>
                <a:gd name="connsiteX1" fmla="*/ 4142 w 6748"/>
                <a:gd name="connsiteY1" fmla="*/ 3123 h 8382"/>
                <a:gd name="connsiteX2" fmla="*/ 2023 w 6748"/>
                <a:gd name="connsiteY2" fmla="*/ 6359 h 8382"/>
                <a:gd name="connsiteX3" fmla="*/ 0 w 6748"/>
                <a:gd name="connsiteY3" fmla="*/ 8382 h 8382"/>
                <a:gd name="connsiteX0" fmla="*/ 10000 w 10000"/>
                <a:gd name="connsiteY0" fmla="*/ 0 h 10000"/>
                <a:gd name="connsiteX1" fmla="*/ 7927 w 10000"/>
                <a:gd name="connsiteY1" fmla="*/ 1947 h 10000"/>
                <a:gd name="connsiteX2" fmla="*/ 6138 w 10000"/>
                <a:gd name="connsiteY2" fmla="*/ 3726 h 10000"/>
                <a:gd name="connsiteX3" fmla="*/ 2998 w 10000"/>
                <a:gd name="connsiteY3" fmla="*/ 7586 h 10000"/>
                <a:gd name="connsiteX4" fmla="*/ 0 w 10000"/>
                <a:gd name="connsiteY4" fmla="*/ 1000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10000" y="0"/>
                  </a:moveTo>
                  <a:cubicBezTo>
                    <a:pt x="9998" y="19"/>
                    <a:pt x="7929" y="1928"/>
                    <a:pt x="7927" y="1947"/>
                  </a:cubicBezTo>
                  <a:lnTo>
                    <a:pt x="6138" y="3726"/>
                  </a:lnTo>
                  <a:lnTo>
                    <a:pt x="2998" y="7586"/>
                  </a:lnTo>
                  <a:lnTo>
                    <a:pt x="0" y="10000"/>
                  </a:lnTo>
                </a:path>
              </a:pathLst>
            </a:custGeom>
            <a:noFill/>
            <a:ln w="9525">
              <a:solidFill>
                <a:srgbClr val="0000FF"/>
              </a:solidFill>
              <a:round/>
              <a:headEnd type="none" w="med" len="med"/>
              <a:tailEnd type="triangle" w="med" len="me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3200" b="0" i="0" u="none" strike="noStrike" kern="1200" cap="none" spc="0" normalizeH="0" baseline="0" noProof="0">
                <a:ln>
                  <a:noFill/>
                </a:ln>
                <a:solidFill>
                  <a:srgbClr val="000000"/>
                </a:solidFill>
                <a:effectLst/>
                <a:uLnTx/>
                <a:uFillTx/>
                <a:latin typeface="Calibri"/>
                <a:ea typeface="+mn-ea"/>
                <a:cs typeface="+mn-cs"/>
              </a:endParaRPr>
            </a:p>
          </p:txBody>
        </p:sp>
        <p:sp>
          <p:nvSpPr>
            <p:cNvPr id="128" name="Freeform 28"/>
            <p:cNvSpPr>
              <a:spLocks/>
            </p:cNvSpPr>
            <p:nvPr/>
          </p:nvSpPr>
          <p:spPr bwMode="auto">
            <a:xfrm>
              <a:off x="1952602" y="3443264"/>
              <a:ext cx="90685" cy="333406"/>
            </a:xfrm>
            <a:custGeom>
              <a:avLst/>
              <a:gdLst>
                <a:gd name="T0" fmla="*/ 409575 w 618"/>
                <a:gd name="T1" fmla="*/ 0 h 618"/>
                <a:gd name="T2" fmla="*/ 276364 w 618"/>
                <a:gd name="T3" fmla="*/ 92476 h 618"/>
                <a:gd name="T4" fmla="*/ 169662 w 618"/>
                <a:gd name="T5" fmla="*/ 270954 h 618"/>
                <a:gd name="T6" fmla="*/ 82843 w 618"/>
                <a:gd name="T7" fmla="*/ 455905 h 618"/>
                <a:gd name="T8" fmla="*/ 0 w 618"/>
                <a:gd name="T9" fmla="*/ 571500 h 618"/>
                <a:gd name="T10" fmla="*/ 0 60000 65536"/>
                <a:gd name="T11" fmla="*/ 0 60000 65536"/>
                <a:gd name="T12" fmla="*/ 0 60000 65536"/>
                <a:gd name="T13" fmla="*/ 0 60000 65536"/>
                <a:gd name="T14" fmla="*/ 0 60000 65536"/>
                <a:gd name="T15" fmla="*/ 0 w 618"/>
                <a:gd name="T16" fmla="*/ 0 h 618"/>
                <a:gd name="T17" fmla="*/ 618 w 618"/>
                <a:gd name="T18" fmla="*/ 618 h 618"/>
                <a:gd name="connsiteX0" fmla="*/ 10000 w 10000"/>
                <a:gd name="connsiteY0" fmla="*/ 0 h 10000"/>
                <a:gd name="connsiteX1" fmla="*/ 6748 w 10000"/>
                <a:gd name="connsiteY1" fmla="*/ 1618 h 10000"/>
                <a:gd name="connsiteX2" fmla="*/ 2023 w 10000"/>
                <a:gd name="connsiteY2" fmla="*/ 7977 h 10000"/>
                <a:gd name="connsiteX3" fmla="*/ 0 w 10000"/>
                <a:gd name="connsiteY3" fmla="*/ 10000 h 10000"/>
                <a:gd name="connsiteX0" fmla="*/ 10000 w 10000"/>
                <a:gd name="connsiteY0" fmla="*/ 0 h 10000"/>
                <a:gd name="connsiteX1" fmla="*/ 6748 w 10000"/>
                <a:gd name="connsiteY1" fmla="*/ 1618 h 10000"/>
                <a:gd name="connsiteX2" fmla="*/ 0 w 10000"/>
                <a:gd name="connsiteY2" fmla="*/ 10000 h 10000"/>
                <a:gd name="connsiteX0" fmla="*/ 3252 w 8136"/>
                <a:gd name="connsiteY0" fmla="*/ 0 h 10667"/>
                <a:gd name="connsiteX1" fmla="*/ 0 w 8136"/>
                <a:gd name="connsiteY1" fmla="*/ 1618 h 10667"/>
                <a:gd name="connsiteX2" fmla="*/ 8136 w 8136"/>
                <a:gd name="connsiteY2" fmla="*/ 10667 h 10667"/>
                <a:gd name="connsiteX0" fmla="*/ 0 w 27441"/>
                <a:gd name="connsiteY0" fmla="*/ 8483 h 8483"/>
                <a:gd name="connsiteX1" fmla="*/ 17441 w 27441"/>
                <a:gd name="connsiteY1" fmla="*/ 0 h 8483"/>
                <a:gd name="connsiteX2" fmla="*/ 27441 w 27441"/>
                <a:gd name="connsiteY2" fmla="*/ 8483 h 8483"/>
                <a:gd name="connsiteX0" fmla="*/ 0 w 6719"/>
                <a:gd name="connsiteY0" fmla="*/ 1527 h 10000"/>
                <a:gd name="connsiteX1" fmla="*/ 3075 w 6719"/>
                <a:gd name="connsiteY1" fmla="*/ 0 h 10000"/>
                <a:gd name="connsiteX2" fmla="*/ 6719 w 6719"/>
                <a:gd name="connsiteY2" fmla="*/ 10000 h 10000"/>
                <a:gd name="connsiteX0" fmla="*/ 0 w 10000"/>
                <a:gd name="connsiteY0" fmla="*/ 0 h 8473"/>
                <a:gd name="connsiteX1" fmla="*/ 1476 w 10000"/>
                <a:gd name="connsiteY1" fmla="*/ 2341 h 8473"/>
                <a:gd name="connsiteX2" fmla="*/ 10000 w 10000"/>
                <a:gd name="connsiteY2" fmla="*/ 8473 h 8473"/>
                <a:gd name="connsiteX0" fmla="*/ 0 w 1476"/>
                <a:gd name="connsiteY0" fmla="*/ 0 h 7609"/>
                <a:gd name="connsiteX1" fmla="*/ 1476 w 1476"/>
                <a:gd name="connsiteY1" fmla="*/ 2763 h 7609"/>
                <a:gd name="connsiteX2" fmla="*/ 1396 w 1476"/>
                <a:gd name="connsiteY2" fmla="*/ 7609 h 7609"/>
              </a:gdLst>
              <a:ahLst/>
              <a:cxnLst>
                <a:cxn ang="0">
                  <a:pos x="connsiteX0" y="connsiteY0"/>
                </a:cxn>
                <a:cxn ang="0">
                  <a:pos x="connsiteX1" y="connsiteY1"/>
                </a:cxn>
                <a:cxn ang="0">
                  <a:pos x="connsiteX2" y="connsiteY2"/>
                </a:cxn>
              </a:cxnLst>
              <a:rect l="l" t="t" r="r" b="b"/>
              <a:pathLst>
                <a:path w="1476" h="7609">
                  <a:moveTo>
                    <a:pt x="0" y="0"/>
                  </a:moveTo>
                  <a:lnTo>
                    <a:pt x="1476" y="2763"/>
                  </a:lnTo>
                  <a:cubicBezTo>
                    <a:pt x="1449" y="4378"/>
                    <a:pt x="1423" y="5994"/>
                    <a:pt x="1396" y="7609"/>
                  </a:cubicBezTo>
                </a:path>
              </a:pathLst>
            </a:custGeom>
            <a:noFill/>
            <a:ln w="9525">
              <a:solidFill>
                <a:srgbClr val="0000FF"/>
              </a:solidFill>
              <a:round/>
              <a:headEnd type="none" w="med" len="med"/>
              <a:tailEnd type="triangle" w="med" len="me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3200" b="0" i="0" u="none" strike="noStrike" kern="1200" cap="none" spc="0" normalizeH="0" baseline="0" noProof="0">
                <a:ln>
                  <a:noFill/>
                </a:ln>
                <a:solidFill>
                  <a:srgbClr val="000000"/>
                </a:solidFill>
                <a:effectLst/>
                <a:uLnTx/>
                <a:uFillTx/>
                <a:latin typeface="Calibri"/>
                <a:ea typeface="+mn-ea"/>
                <a:cs typeface="+mn-cs"/>
              </a:endParaRPr>
            </a:p>
          </p:txBody>
        </p:sp>
        <p:sp>
          <p:nvSpPr>
            <p:cNvPr id="129" name="Freeform 28"/>
            <p:cNvSpPr>
              <a:spLocks/>
            </p:cNvSpPr>
            <p:nvPr/>
          </p:nvSpPr>
          <p:spPr bwMode="auto">
            <a:xfrm rot="2097304" flipH="1">
              <a:off x="1738313" y="3367064"/>
              <a:ext cx="138090" cy="333406"/>
            </a:xfrm>
            <a:custGeom>
              <a:avLst/>
              <a:gdLst>
                <a:gd name="T0" fmla="*/ 409575 w 618"/>
                <a:gd name="T1" fmla="*/ 0 h 618"/>
                <a:gd name="T2" fmla="*/ 276364 w 618"/>
                <a:gd name="T3" fmla="*/ 92476 h 618"/>
                <a:gd name="T4" fmla="*/ 169662 w 618"/>
                <a:gd name="T5" fmla="*/ 270954 h 618"/>
                <a:gd name="T6" fmla="*/ 82843 w 618"/>
                <a:gd name="T7" fmla="*/ 455905 h 618"/>
                <a:gd name="T8" fmla="*/ 0 w 618"/>
                <a:gd name="T9" fmla="*/ 571500 h 618"/>
                <a:gd name="T10" fmla="*/ 0 60000 65536"/>
                <a:gd name="T11" fmla="*/ 0 60000 65536"/>
                <a:gd name="T12" fmla="*/ 0 60000 65536"/>
                <a:gd name="T13" fmla="*/ 0 60000 65536"/>
                <a:gd name="T14" fmla="*/ 0 60000 65536"/>
                <a:gd name="T15" fmla="*/ 0 w 618"/>
                <a:gd name="T16" fmla="*/ 0 h 618"/>
                <a:gd name="T17" fmla="*/ 618 w 618"/>
                <a:gd name="T18" fmla="*/ 618 h 618"/>
                <a:gd name="connsiteX0" fmla="*/ 10000 w 10000"/>
                <a:gd name="connsiteY0" fmla="*/ 0 h 10000"/>
                <a:gd name="connsiteX1" fmla="*/ 6748 w 10000"/>
                <a:gd name="connsiteY1" fmla="*/ 1618 h 10000"/>
                <a:gd name="connsiteX2" fmla="*/ 2023 w 10000"/>
                <a:gd name="connsiteY2" fmla="*/ 7977 h 10000"/>
                <a:gd name="connsiteX3" fmla="*/ 0 w 10000"/>
                <a:gd name="connsiteY3" fmla="*/ 10000 h 10000"/>
                <a:gd name="connsiteX0" fmla="*/ 10000 w 10000"/>
                <a:gd name="connsiteY0" fmla="*/ 0 h 10000"/>
                <a:gd name="connsiteX1" fmla="*/ 6748 w 10000"/>
                <a:gd name="connsiteY1" fmla="*/ 1618 h 10000"/>
                <a:gd name="connsiteX2" fmla="*/ 0 w 10000"/>
                <a:gd name="connsiteY2" fmla="*/ 10000 h 10000"/>
                <a:gd name="connsiteX0" fmla="*/ 3252 w 8136"/>
                <a:gd name="connsiteY0" fmla="*/ 0 h 10667"/>
                <a:gd name="connsiteX1" fmla="*/ 0 w 8136"/>
                <a:gd name="connsiteY1" fmla="*/ 1618 h 10667"/>
                <a:gd name="connsiteX2" fmla="*/ 8136 w 8136"/>
                <a:gd name="connsiteY2" fmla="*/ 10667 h 10667"/>
                <a:gd name="connsiteX0" fmla="*/ 0 w 27441"/>
                <a:gd name="connsiteY0" fmla="*/ 8483 h 8483"/>
                <a:gd name="connsiteX1" fmla="*/ 17441 w 27441"/>
                <a:gd name="connsiteY1" fmla="*/ 0 h 8483"/>
                <a:gd name="connsiteX2" fmla="*/ 27441 w 27441"/>
                <a:gd name="connsiteY2" fmla="*/ 8483 h 8483"/>
                <a:gd name="connsiteX0" fmla="*/ 0 w 6719"/>
                <a:gd name="connsiteY0" fmla="*/ 1527 h 10000"/>
                <a:gd name="connsiteX1" fmla="*/ 3075 w 6719"/>
                <a:gd name="connsiteY1" fmla="*/ 0 h 10000"/>
                <a:gd name="connsiteX2" fmla="*/ 6719 w 6719"/>
                <a:gd name="connsiteY2" fmla="*/ 10000 h 10000"/>
                <a:gd name="connsiteX0" fmla="*/ 0 w 10000"/>
                <a:gd name="connsiteY0" fmla="*/ 0 h 8473"/>
                <a:gd name="connsiteX1" fmla="*/ 1476 w 10000"/>
                <a:gd name="connsiteY1" fmla="*/ 2341 h 8473"/>
                <a:gd name="connsiteX2" fmla="*/ 10000 w 10000"/>
                <a:gd name="connsiteY2" fmla="*/ 8473 h 8473"/>
                <a:gd name="connsiteX0" fmla="*/ 0 w 1476"/>
                <a:gd name="connsiteY0" fmla="*/ 0 h 7609"/>
                <a:gd name="connsiteX1" fmla="*/ 1476 w 1476"/>
                <a:gd name="connsiteY1" fmla="*/ 2763 h 7609"/>
                <a:gd name="connsiteX2" fmla="*/ 1396 w 1476"/>
                <a:gd name="connsiteY2" fmla="*/ 7609 h 7609"/>
              </a:gdLst>
              <a:ahLst/>
              <a:cxnLst>
                <a:cxn ang="0">
                  <a:pos x="connsiteX0" y="connsiteY0"/>
                </a:cxn>
                <a:cxn ang="0">
                  <a:pos x="connsiteX1" y="connsiteY1"/>
                </a:cxn>
                <a:cxn ang="0">
                  <a:pos x="connsiteX2" y="connsiteY2"/>
                </a:cxn>
              </a:cxnLst>
              <a:rect l="l" t="t" r="r" b="b"/>
              <a:pathLst>
                <a:path w="1476" h="7609">
                  <a:moveTo>
                    <a:pt x="0" y="0"/>
                  </a:moveTo>
                  <a:lnTo>
                    <a:pt x="1476" y="2763"/>
                  </a:lnTo>
                  <a:cubicBezTo>
                    <a:pt x="1449" y="4378"/>
                    <a:pt x="1423" y="5994"/>
                    <a:pt x="1396" y="7609"/>
                  </a:cubicBezTo>
                </a:path>
              </a:pathLst>
            </a:custGeom>
            <a:noFill/>
            <a:ln w="9525">
              <a:solidFill>
                <a:srgbClr val="0000FF"/>
              </a:solidFill>
              <a:round/>
              <a:headEnd type="none" w="med" len="med"/>
              <a:tailEnd type="triangle" w="med" len="me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3200" b="0" i="0" u="none" strike="noStrike" kern="1200" cap="none" spc="0" normalizeH="0" baseline="0" noProof="0">
                <a:ln>
                  <a:noFill/>
                </a:ln>
                <a:solidFill>
                  <a:srgbClr val="000000"/>
                </a:solidFill>
                <a:effectLst/>
                <a:uLnTx/>
                <a:uFillTx/>
                <a:latin typeface="Calibri"/>
                <a:ea typeface="+mn-ea"/>
                <a:cs typeface="+mn-cs"/>
              </a:endParaRPr>
            </a:p>
          </p:txBody>
        </p:sp>
        <p:sp>
          <p:nvSpPr>
            <p:cNvPr id="131" name="Freeform 28"/>
            <p:cNvSpPr>
              <a:spLocks/>
            </p:cNvSpPr>
            <p:nvPr/>
          </p:nvSpPr>
          <p:spPr bwMode="auto">
            <a:xfrm>
              <a:off x="1950789" y="3202781"/>
              <a:ext cx="135185" cy="239975"/>
            </a:xfrm>
            <a:custGeom>
              <a:avLst/>
              <a:gdLst>
                <a:gd name="T0" fmla="*/ 409575 w 618"/>
                <a:gd name="T1" fmla="*/ 0 h 618"/>
                <a:gd name="T2" fmla="*/ 276364 w 618"/>
                <a:gd name="T3" fmla="*/ 92476 h 618"/>
                <a:gd name="T4" fmla="*/ 169662 w 618"/>
                <a:gd name="T5" fmla="*/ 270954 h 618"/>
                <a:gd name="T6" fmla="*/ 82843 w 618"/>
                <a:gd name="T7" fmla="*/ 455905 h 618"/>
                <a:gd name="T8" fmla="*/ 0 w 618"/>
                <a:gd name="T9" fmla="*/ 571500 h 618"/>
                <a:gd name="T10" fmla="*/ 0 60000 65536"/>
                <a:gd name="T11" fmla="*/ 0 60000 65536"/>
                <a:gd name="T12" fmla="*/ 0 60000 65536"/>
                <a:gd name="T13" fmla="*/ 0 60000 65536"/>
                <a:gd name="T14" fmla="*/ 0 60000 65536"/>
                <a:gd name="T15" fmla="*/ 0 w 618"/>
                <a:gd name="T16" fmla="*/ 0 h 618"/>
                <a:gd name="T17" fmla="*/ 618 w 618"/>
                <a:gd name="T18" fmla="*/ 618 h 618"/>
                <a:gd name="connsiteX0" fmla="*/ 6748 w 6748"/>
                <a:gd name="connsiteY0" fmla="*/ 0 h 8382"/>
                <a:gd name="connsiteX1" fmla="*/ 4142 w 6748"/>
                <a:gd name="connsiteY1" fmla="*/ 3123 h 8382"/>
                <a:gd name="connsiteX2" fmla="*/ 2023 w 6748"/>
                <a:gd name="connsiteY2" fmla="*/ 6359 h 8382"/>
                <a:gd name="connsiteX3" fmla="*/ 0 w 6748"/>
                <a:gd name="connsiteY3" fmla="*/ 8382 h 8382"/>
                <a:gd name="connsiteX0" fmla="*/ 10000 w 10000"/>
                <a:gd name="connsiteY0" fmla="*/ 0 h 10000"/>
                <a:gd name="connsiteX1" fmla="*/ 7927 w 10000"/>
                <a:gd name="connsiteY1" fmla="*/ 1947 h 10000"/>
                <a:gd name="connsiteX2" fmla="*/ 6138 w 10000"/>
                <a:gd name="connsiteY2" fmla="*/ 3726 h 10000"/>
                <a:gd name="connsiteX3" fmla="*/ 2998 w 10000"/>
                <a:gd name="connsiteY3" fmla="*/ 7586 h 10000"/>
                <a:gd name="connsiteX4" fmla="*/ 0 w 10000"/>
                <a:gd name="connsiteY4" fmla="*/ 10000 h 10000"/>
                <a:gd name="connsiteX0" fmla="*/ 10000 w 10000"/>
                <a:gd name="connsiteY0" fmla="*/ 0 h 10000"/>
                <a:gd name="connsiteX1" fmla="*/ 7927 w 10000"/>
                <a:gd name="connsiteY1" fmla="*/ 1947 h 10000"/>
                <a:gd name="connsiteX2" fmla="*/ 5793 w 10000"/>
                <a:gd name="connsiteY2" fmla="*/ 4621 h 10000"/>
                <a:gd name="connsiteX3" fmla="*/ 2998 w 10000"/>
                <a:gd name="connsiteY3" fmla="*/ 7586 h 10000"/>
                <a:gd name="connsiteX4" fmla="*/ 0 w 10000"/>
                <a:gd name="connsiteY4" fmla="*/ 10000 h 10000"/>
                <a:gd name="connsiteX0" fmla="*/ 10000 w 10000"/>
                <a:gd name="connsiteY0" fmla="*/ 0 h 10000"/>
                <a:gd name="connsiteX1" fmla="*/ 7927 w 10000"/>
                <a:gd name="connsiteY1" fmla="*/ 1947 h 10000"/>
                <a:gd name="connsiteX2" fmla="*/ 5793 w 10000"/>
                <a:gd name="connsiteY2" fmla="*/ 4621 h 10000"/>
                <a:gd name="connsiteX3" fmla="*/ 0 w 10000"/>
                <a:gd name="connsiteY3" fmla="*/ 10000 h 10000"/>
                <a:gd name="connsiteX0" fmla="*/ 4207 w 4207"/>
                <a:gd name="connsiteY0" fmla="*/ 0 h 4621"/>
                <a:gd name="connsiteX1" fmla="*/ 2134 w 4207"/>
                <a:gd name="connsiteY1" fmla="*/ 1947 h 4621"/>
                <a:gd name="connsiteX2" fmla="*/ 0 w 4207"/>
                <a:gd name="connsiteY2" fmla="*/ 4621 h 4621"/>
              </a:gdLst>
              <a:ahLst/>
              <a:cxnLst>
                <a:cxn ang="0">
                  <a:pos x="connsiteX0" y="connsiteY0"/>
                </a:cxn>
                <a:cxn ang="0">
                  <a:pos x="connsiteX1" y="connsiteY1"/>
                </a:cxn>
                <a:cxn ang="0">
                  <a:pos x="connsiteX2" y="connsiteY2"/>
                </a:cxn>
              </a:cxnLst>
              <a:rect l="l" t="t" r="r" b="b"/>
              <a:pathLst>
                <a:path w="4207" h="4621">
                  <a:moveTo>
                    <a:pt x="4207" y="0"/>
                  </a:moveTo>
                  <a:cubicBezTo>
                    <a:pt x="4205" y="19"/>
                    <a:pt x="2136" y="1928"/>
                    <a:pt x="2134" y="1947"/>
                  </a:cubicBezTo>
                  <a:lnTo>
                    <a:pt x="0" y="4621"/>
                  </a:lnTo>
                </a:path>
              </a:pathLst>
            </a:custGeom>
            <a:noFill/>
            <a:ln w="28575">
              <a:solidFill>
                <a:srgbClr val="0000FF"/>
              </a:solidFill>
              <a:round/>
              <a:headEnd type="none" w="med" len="med"/>
              <a:tailEnd type="none" w="med" len="me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3200" b="0" i="0" u="none" strike="noStrike" kern="1200" cap="none" spc="0" normalizeH="0" baseline="0" noProof="0">
                <a:ln>
                  <a:noFill/>
                </a:ln>
                <a:solidFill>
                  <a:srgbClr val="000000"/>
                </a:solidFill>
                <a:effectLst/>
                <a:uLnTx/>
                <a:uFillTx/>
                <a:latin typeface="Calibri"/>
                <a:ea typeface="+mn-ea"/>
                <a:cs typeface="+mn-cs"/>
              </a:endParaRPr>
            </a:p>
          </p:txBody>
        </p:sp>
      </p:grpSp>
      <p:grpSp>
        <p:nvGrpSpPr>
          <p:cNvPr id="136" name="Group 135"/>
          <p:cNvGrpSpPr/>
          <p:nvPr/>
        </p:nvGrpSpPr>
        <p:grpSpPr>
          <a:xfrm>
            <a:off x="4310064" y="3634582"/>
            <a:ext cx="347661" cy="573889"/>
            <a:chOff x="1738313" y="3202781"/>
            <a:chExt cx="347661" cy="573889"/>
          </a:xfrm>
        </p:grpSpPr>
        <p:sp>
          <p:nvSpPr>
            <p:cNvPr id="137" name="Freeform 28"/>
            <p:cNvSpPr>
              <a:spLocks/>
            </p:cNvSpPr>
            <p:nvPr/>
          </p:nvSpPr>
          <p:spPr bwMode="auto">
            <a:xfrm>
              <a:off x="1804987" y="3211886"/>
              <a:ext cx="276381" cy="479031"/>
            </a:xfrm>
            <a:custGeom>
              <a:avLst/>
              <a:gdLst>
                <a:gd name="T0" fmla="*/ 409575 w 618"/>
                <a:gd name="T1" fmla="*/ 0 h 618"/>
                <a:gd name="T2" fmla="*/ 276364 w 618"/>
                <a:gd name="T3" fmla="*/ 92476 h 618"/>
                <a:gd name="T4" fmla="*/ 169662 w 618"/>
                <a:gd name="T5" fmla="*/ 270954 h 618"/>
                <a:gd name="T6" fmla="*/ 82843 w 618"/>
                <a:gd name="T7" fmla="*/ 455905 h 618"/>
                <a:gd name="T8" fmla="*/ 0 w 618"/>
                <a:gd name="T9" fmla="*/ 571500 h 618"/>
                <a:gd name="T10" fmla="*/ 0 60000 65536"/>
                <a:gd name="T11" fmla="*/ 0 60000 65536"/>
                <a:gd name="T12" fmla="*/ 0 60000 65536"/>
                <a:gd name="T13" fmla="*/ 0 60000 65536"/>
                <a:gd name="T14" fmla="*/ 0 60000 65536"/>
                <a:gd name="T15" fmla="*/ 0 w 618"/>
                <a:gd name="T16" fmla="*/ 0 h 618"/>
                <a:gd name="T17" fmla="*/ 618 w 618"/>
                <a:gd name="T18" fmla="*/ 618 h 618"/>
                <a:gd name="connsiteX0" fmla="*/ 6748 w 6748"/>
                <a:gd name="connsiteY0" fmla="*/ 0 h 8382"/>
                <a:gd name="connsiteX1" fmla="*/ 4142 w 6748"/>
                <a:gd name="connsiteY1" fmla="*/ 3123 h 8382"/>
                <a:gd name="connsiteX2" fmla="*/ 2023 w 6748"/>
                <a:gd name="connsiteY2" fmla="*/ 6359 h 8382"/>
                <a:gd name="connsiteX3" fmla="*/ 0 w 6748"/>
                <a:gd name="connsiteY3" fmla="*/ 8382 h 8382"/>
                <a:gd name="connsiteX0" fmla="*/ 10000 w 10000"/>
                <a:gd name="connsiteY0" fmla="*/ 0 h 10000"/>
                <a:gd name="connsiteX1" fmla="*/ 7927 w 10000"/>
                <a:gd name="connsiteY1" fmla="*/ 1947 h 10000"/>
                <a:gd name="connsiteX2" fmla="*/ 6138 w 10000"/>
                <a:gd name="connsiteY2" fmla="*/ 3726 h 10000"/>
                <a:gd name="connsiteX3" fmla="*/ 2998 w 10000"/>
                <a:gd name="connsiteY3" fmla="*/ 7586 h 10000"/>
                <a:gd name="connsiteX4" fmla="*/ 0 w 10000"/>
                <a:gd name="connsiteY4" fmla="*/ 1000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10000" y="0"/>
                  </a:moveTo>
                  <a:cubicBezTo>
                    <a:pt x="9998" y="19"/>
                    <a:pt x="7929" y="1928"/>
                    <a:pt x="7927" y="1947"/>
                  </a:cubicBezTo>
                  <a:lnTo>
                    <a:pt x="6138" y="3726"/>
                  </a:lnTo>
                  <a:lnTo>
                    <a:pt x="2998" y="7586"/>
                  </a:lnTo>
                  <a:lnTo>
                    <a:pt x="0" y="10000"/>
                  </a:lnTo>
                </a:path>
              </a:pathLst>
            </a:custGeom>
            <a:noFill/>
            <a:ln w="9525">
              <a:solidFill>
                <a:srgbClr val="0000FF"/>
              </a:solidFill>
              <a:round/>
              <a:headEnd type="none" w="med" len="med"/>
              <a:tailEnd type="triangle" w="med" len="me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3200" b="0" i="0" u="none" strike="noStrike" kern="1200" cap="none" spc="0" normalizeH="0" baseline="0" noProof="0">
                <a:ln>
                  <a:noFill/>
                </a:ln>
                <a:solidFill>
                  <a:srgbClr val="000000"/>
                </a:solidFill>
                <a:effectLst/>
                <a:uLnTx/>
                <a:uFillTx/>
                <a:latin typeface="Calibri"/>
                <a:ea typeface="+mn-ea"/>
                <a:cs typeface="+mn-cs"/>
              </a:endParaRPr>
            </a:p>
          </p:txBody>
        </p:sp>
        <p:sp>
          <p:nvSpPr>
            <p:cNvPr id="138" name="Freeform 28"/>
            <p:cNvSpPr>
              <a:spLocks/>
            </p:cNvSpPr>
            <p:nvPr/>
          </p:nvSpPr>
          <p:spPr bwMode="auto">
            <a:xfrm>
              <a:off x="1952602" y="3443264"/>
              <a:ext cx="90685" cy="333406"/>
            </a:xfrm>
            <a:custGeom>
              <a:avLst/>
              <a:gdLst>
                <a:gd name="T0" fmla="*/ 409575 w 618"/>
                <a:gd name="T1" fmla="*/ 0 h 618"/>
                <a:gd name="T2" fmla="*/ 276364 w 618"/>
                <a:gd name="T3" fmla="*/ 92476 h 618"/>
                <a:gd name="T4" fmla="*/ 169662 w 618"/>
                <a:gd name="T5" fmla="*/ 270954 h 618"/>
                <a:gd name="T6" fmla="*/ 82843 w 618"/>
                <a:gd name="T7" fmla="*/ 455905 h 618"/>
                <a:gd name="T8" fmla="*/ 0 w 618"/>
                <a:gd name="T9" fmla="*/ 571500 h 618"/>
                <a:gd name="T10" fmla="*/ 0 60000 65536"/>
                <a:gd name="T11" fmla="*/ 0 60000 65536"/>
                <a:gd name="T12" fmla="*/ 0 60000 65536"/>
                <a:gd name="T13" fmla="*/ 0 60000 65536"/>
                <a:gd name="T14" fmla="*/ 0 60000 65536"/>
                <a:gd name="T15" fmla="*/ 0 w 618"/>
                <a:gd name="T16" fmla="*/ 0 h 618"/>
                <a:gd name="T17" fmla="*/ 618 w 618"/>
                <a:gd name="T18" fmla="*/ 618 h 618"/>
                <a:gd name="connsiteX0" fmla="*/ 10000 w 10000"/>
                <a:gd name="connsiteY0" fmla="*/ 0 h 10000"/>
                <a:gd name="connsiteX1" fmla="*/ 6748 w 10000"/>
                <a:gd name="connsiteY1" fmla="*/ 1618 h 10000"/>
                <a:gd name="connsiteX2" fmla="*/ 2023 w 10000"/>
                <a:gd name="connsiteY2" fmla="*/ 7977 h 10000"/>
                <a:gd name="connsiteX3" fmla="*/ 0 w 10000"/>
                <a:gd name="connsiteY3" fmla="*/ 10000 h 10000"/>
                <a:gd name="connsiteX0" fmla="*/ 10000 w 10000"/>
                <a:gd name="connsiteY0" fmla="*/ 0 h 10000"/>
                <a:gd name="connsiteX1" fmla="*/ 6748 w 10000"/>
                <a:gd name="connsiteY1" fmla="*/ 1618 h 10000"/>
                <a:gd name="connsiteX2" fmla="*/ 0 w 10000"/>
                <a:gd name="connsiteY2" fmla="*/ 10000 h 10000"/>
                <a:gd name="connsiteX0" fmla="*/ 3252 w 8136"/>
                <a:gd name="connsiteY0" fmla="*/ 0 h 10667"/>
                <a:gd name="connsiteX1" fmla="*/ 0 w 8136"/>
                <a:gd name="connsiteY1" fmla="*/ 1618 h 10667"/>
                <a:gd name="connsiteX2" fmla="*/ 8136 w 8136"/>
                <a:gd name="connsiteY2" fmla="*/ 10667 h 10667"/>
                <a:gd name="connsiteX0" fmla="*/ 0 w 27441"/>
                <a:gd name="connsiteY0" fmla="*/ 8483 h 8483"/>
                <a:gd name="connsiteX1" fmla="*/ 17441 w 27441"/>
                <a:gd name="connsiteY1" fmla="*/ 0 h 8483"/>
                <a:gd name="connsiteX2" fmla="*/ 27441 w 27441"/>
                <a:gd name="connsiteY2" fmla="*/ 8483 h 8483"/>
                <a:gd name="connsiteX0" fmla="*/ 0 w 6719"/>
                <a:gd name="connsiteY0" fmla="*/ 1527 h 10000"/>
                <a:gd name="connsiteX1" fmla="*/ 3075 w 6719"/>
                <a:gd name="connsiteY1" fmla="*/ 0 h 10000"/>
                <a:gd name="connsiteX2" fmla="*/ 6719 w 6719"/>
                <a:gd name="connsiteY2" fmla="*/ 10000 h 10000"/>
                <a:gd name="connsiteX0" fmla="*/ 0 w 10000"/>
                <a:gd name="connsiteY0" fmla="*/ 0 h 8473"/>
                <a:gd name="connsiteX1" fmla="*/ 1476 w 10000"/>
                <a:gd name="connsiteY1" fmla="*/ 2341 h 8473"/>
                <a:gd name="connsiteX2" fmla="*/ 10000 w 10000"/>
                <a:gd name="connsiteY2" fmla="*/ 8473 h 8473"/>
                <a:gd name="connsiteX0" fmla="*/ 0 w 1476"/>
                <a:gd name="connsiteY0" fmla="*/ 0 h 7609"/>
                <a:gd name="connsiteX1" fmla="*/ 1476 w 1476"/>
                <a:gd name="connsiteY1" fmla="*/ 2763 h 7609"/>
                <a:gd name="connsiteX2" fmla="*/ 1396 w 1476"/>
                <a:gd name="connsiteY2" fmla="*/ 7609 h 7609"/>
              </a:gdLst>
              <a:ahLst/>
              <a:cxnLst>
                <a:cxn ang="0">
                  <a:pos x="connsiteX0" y="connsiteY0"/>
                </a:cxn>
                <a:cxn ang="0">
                  <a:pos x="connsiteX1" y="connsiteY1"/>
                </a:cxn>
                <a:cxn ang="0">
                  <a:pos x="connsiteX2" y="connsiteY2"/>
                </a:cxn>
              </a:cxnLst>
              <a:rect l="l" t="t" r="r" b="b"/>
              <a:pathLst>
                <a:path w="1476" h="7609">
                  <a:moveTo>
                    <a:pt x="0" y="0"/>
                  </a:moveTo>
                  <a:lnTo>
                    <a:pt x="1476" y="2763"/>
                  </a:lnTo>
                  <a:cubicBezTo>
                    <a:pt x="1449" y="4378"/>
                    <a:pt x="1423" y="5994"/>
                    <a:pt x="1396" y="7609"/>
                  </a:cubicBezTo>
                </a:path>
              </a:pathLst>
            </a:custGeom>
            <a:noFill/>
            <a:ln w="9525">
              <a:solidFill>
                <a:srgbClr val="0000FF"/>
              </a:solidFill>
              <a:round/>
              <a:headEnd type="none" w="med" len="med"/>
              <a:tailEnd type="triangle" w="med" len="me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3200" b="0" i="0" u="none" strike="noStrike" kern="1200" cap="none" spc="0" normalizeH="0" baseline="0" noProof="0">
                <a:ln>
                  <a:noFill/>
                </a:ln>
                <a:solidFill>
                  <a:srgbClr val="000000"/>
                </a:solidFill>
                <a:effectLst/>
                <a:uLnTx/>
                <a:uFillTx/>
                <a:latin typeface="Calibri"/>
                <a:ea typeface="+mn-ea"/>
                <a:cs typeface="+mn-cs"/>
              </a:endParaRPr>
            </a:p>
          </p:txBody>
        </p:sp>
        <p:sp>
          <p:nvSpPr>
            <p:cNvPr id="139" name="Freeform 28"/>
            <p:cNvSpPr>
              <a:spLocks/>
            </p:cNvSpPr>
            <p:nvPr/>
          </p:nvSpPr>
          <p:spPr bwMode="auto">
            <a:xfrm rot="2097304" flipH="1">
              <a:off x="1738313" y="3367064"/>
              <a:ext cx="138090" cy="333406"/>
            </a:xfrm>
            <a:custGeom>
              <a:avLst/>
              <a:gdLst>
                <a:gd name="T0" fmla="*/ 409575 w 618"/>
                <a:gd name="T1" fmla="*/ 0 h 618"/>
                <a:gd name="T2" fmla="*/ 276364 w 618"/>
                <a:gd name="T3" fmla="*/ 92476 h 618"/>
                <a:gd name="T4" fmla="*/ 169662 w 618"/>
                <a:gd name="T5" fmla="*/ 270954 h 618"/>
                <a:gd name="T6" fmla="*/ 82843 w 618"/>
                <a:gd name="T7" fmla="*/ 455905 h 618"/>
                <a:gd name="T8" fmla="*/ 0 w 618"/>
                <a:gd name="T9" fmla="*/ 571500 h 618"/>
                <a:gd name="T10" fmla="*/ 0 60000 65536"/>
                <a:gd name="T11" fmla="*/ 0 60000 65536"/>
                <a:gd name="T12" fmla="*/ 0 60000 65536"/>
                <a:gd name="T13" fmla="*/ 0 60000 65536"/>
                <a:gd name="T14" fmla="*/ 0 60000 65536"/>
                <a:gd name="T15" fmla="*/ 0 w 618"/>
                <a:gd name="T16" fmla="*/ 0 h 618"/>
                <a:gd name="T17" fmla="*/ 618 w 618"/>
                <a:gd name="T18" fmla="*/ 618 h 618"/>
                <a:gd name="connsiteX0" fmla="*/ 10000 w 10000"/>
                <a:gd name="connsiteY0" fmla="*/ 0 h 10000"/>
                <a:gd name="connsiteX1" fmla="*/ 6748 w 10000"/>
                <a:gd name="connsiteY1" fmla="*/ 1618 h 10000"/>
                <a:gd name="connsiteX2" fmla="*/ 2023 w 10000"/>
                <a:gd name="connsiteY2" fmla="*/ 7977 h 10000"/>
                <a:gd name="connsiteX3" fmla="*/ 0 w 10000"/>
                <a:gd name="connsiteY3" fmla="*/ 10000 h 10000"/>
                <a:gd name="connsiteX0" fmla="*/ 10000 w 10000"/>
                <a:gd name="connsiteY0" fmla="*/ 0 h 10000"/>
                <a:gd name="connsiteX1" fmla="*/ 6748 w 10000"/>
                <a:gd name="connsiteY1" fmla="*/ 1618 h 10000"/>
                <a:gd name="connsiteX2" fmla="*/ 0 w 10000"/>
                <a:gd name="connsiteY2" fmla="*/ 10000 h 10000"/>
                <a:gd name="connsiteX0" fmla="*/ 3252 w 8136"/>
                <a:gd name="connsiteY0" fmla="*/ 0 h 10667"/>
                <a:gd name="connsiteX1" fmla="*/ 0 w 8136"/>
                <a:gd name="connsiteY1" fmla="*/ 1618 h 10667"/>
                <a:gd name="connsiteX2" fmla="*/ 8136 w 8136"/>
                <a:gd name="connsiteY2" fmla="*/ 10667 h 10667"/>
                <a:gd name="connsiteX0" fmla="*/ 0 w 27441"/>
                <a:gd name="connsiteY0" fmla="*/ 8483 h 8483"/>
                <a:gd name="connsiteX1" fmla="*/ 17441 w 27441"/>
                <a:gd name="connsiteY1" fmla="*/ 0 h 8483"/>
                <a:gd name="connsiteX2" fmla="*/ 27441 w 27441"/>
                <a:gd name="connsiteY2" fmla="*/ 8483 h 8483"/>
                <a:gd name="connsiteX0" fmla="*/ 0 w 6719"/>
                <a:gd name="connsiteY0" fmla="*/ 1527 h 10000"/>
                <a:gd name="connsiteX1" fmla="*/ 3075 w 6719"/>
                <a:gd name="connsiteY1" fmla="*/ 0 h 10000"/>
                <a:gd name="connsiteX2" fmla="*/ 6719 w 6719"/>
                <a:gd name="connsiteY2" fmla="*/ 10000 h 10000"/>
                <a:gd name="connsiteX0" fmla="*/ 0 w 10000"/>
                <a:gd name="connsiteY0" fmla="*/ 0 h 8473"/>
                <a:gd name="connsiteX1" fmla="*/ 1476 w 10000"/>
                <a:gd name="connsiteY1" fmla="*/ 2341 h 8473"/>
                <a:gd name="connsiteX2" fmla="*/ 10000 w 10000"/>
                <a:gd name="connsiteY2" fmla="*/ 8473 h 8473"/>
                <a:gd name="connsiteX0" fmla="*/ 0 w 1476"/>
                <a:gd name="connsiteY0" fmla="*/ 0 h 7609"/>
                <a:gd name="connsiteX1" fmla="*/ 1476 w 1476"/>
                <a:gd name="connsiteY1" fmla="*/ 2763 h 7609"/>
                <a:gd name="connsiteX2" fmla="*/ 1396 w 1476"/>
                <a:gd name="connsiteY2" fmla="*/ 7609 h 7609"/>
              </a:gdLst>
              <a:ahLst/>
              <a:cxnLst>
                <a:cxn ang="0">
                  <a:pos x="connsiteX0" y="connsiteY0"/>
                </a:cxn>
                <a:cxn ang="0">
                  <a:pos x="connsiteX1" y="connsiteY1"/>
                </a:cxn>
                <a:cxn ang="0">
                  <a:pos x="connsiteX2" y="connsiteY2"/>
                </a:cxn>
              </a:cxnLst>
              <a:rect l="l" t="t" r="r" b="b"/>
              <a:pathLst>
                <a:path w="1476" h="7609">
                  <a:moveTo>
                    <a:pt x="0" y="0"/>
                  </a:moveTo>
                  <a:lnTo>
                    <a:pt x="1476" y="2763"/>
                  </a:lnTo>
                  <a:cubicBezTo>
                    <a:pt x="1449" y="4378"/>
                    <a:pt x="1423" y="5994"/>
                    <a:pt x="1396" y="7609"/>
                  </a:cubicBezTo>
                </a:path>
              </a:pathLst>
            </a:custGeom>
            <a:noFill/>
            <a:ln w="9525">
              <a:solidFill>
                <a:srgbClr val="0000FF"/>
              </a:solidFill>
              <a:round/>
              <a:headEnd type="none" w="med" len="med"/>
              <a:tailEnd type="triangle" w="med" len="me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3200" b="0" i="0" u="none" strike="noStrike" kern="1200" cap="none" spc="0" normalizeH="0" baseline="0" noProof="0">
                <a:ln>
                  <a:noFill/>
                </a:ln>
                <a:solidFill>
                  <a:srgbClr val="000000"/>
                </a:solidFill>
                <a:effectLst/>
                <a:uLnTx/>
                <a:uFillTx/>
                <a:latin typeface="Calibri"/>
                <a:ea typeface="+mn-ea"/>
                <a:cs typeface="+mn-cs"/>
              </a:endParaRPr>
            </a:p>
          </p:txBody>
        </p:sp>
        <p:sp>
          <p:nvSpPr>
            <p:cNvPr id="140" name="Freeform 28"/>
            <p:cNvSpPr>
              <a:spLocks/>
            </p:cNvSpPr>
            <p:nvPr/>
          </p:nvSpPr>
          <p:spPr bwMode="auto">
            <a:xfrm>
              <a:off x="1950789" y="3202781"/>
              <a:ext cx="135185" cy="239975"/>
            </a:xfrm>
            <a:custGeom>
              <a:avLst/>
              <a:gdLst>
                <a:gd name="T0" fmla="*/ 409575 w 618"/>
                <a:gd name="T1" fmla="*/ 0 h 618"/>
                <a:gd name="T2" fmla="*/ 276364 w 618"/>
                <a:gd name="T3" fmla="*/ 92476 h 618"/>
                <a:gd name="T4" fmla="*/ 169662 w 618"/>
                <a:gd name="T5" fmla="*/ 270954 h 618"/>
                <a:gd name="T6" fmla="*/ 82843 w 618"/>
                <a:gd name="T7" fmla="*/ 455905 h 618"/>
                <a:gd name="T8" fmla="*/ 0 w 618"/>
                <a:gd name="T9" fmla="*/ 571500 h 618"/>
                <a:gd name="T10" fmla="*/ 0 60000 65536"/>
                <a:gd name="T11" fmla="*/ 0 60000 65536"/>
                <a:gd name="T12" fmla="*/ 0 60000 65536"/>
                <a:gd name="T13" fmla="*/ 0 60000 65536"/>
                <a:gd name="T14" fmla="*/ 0 60000 65536"/>
                <a:gd name="T15" fmla="*/ 0 w 618"/>
                <a:gd name="T16" fmla="*/ 0 h 618"/>
                <a:gd name="T17" fmla="*/ 618 w 618"/>
                <a:gd name="T18" fmla="*/ 618 h 618"/>
                <a:gd name="connsiteX0" fmla="*/ 6748 w 6748"/>
                <a:gd name="connsiteY0" fmla="*/ 0 h 8382"/>
                <a:gd name="connsiteX1" fmla="*/ 4142 w 6748"/>
                <a:gd name="connsiteY1" fmla="*/ 3123 h 8382"/>
                <a:gd name="connsiteX2" fmla="*/ 2023 w 6748"/>
                <a:gd name="connsiteY2" fmla="*/ 6359 h 8382"/>
                <a:gd name="connsiteX3" fmla="*/ 0 w 6748"/>
                <a:gd name="connsiteY3" fmla="*/ 8382 h 8382"/>
                <a:gd name="connsiteX0" fmla="*/ 10000 w 10000"/>
                <a:gd name="connsiteY0" fmla="*/ 0 h 10000"/>
                <a:gd name="connsiteX1" fmla="*/ 7927 w 10000"/>
                <a:gd name="connsiteY1" fmla="*/ 1947 h 10000"/>
                <a:gd name="connsiteX2" fmla="*/ 6138 w 10000"/>
                <a:gd name="connsiteY2" fmla="*/ 3726 h 10000"/>
                <a:gd name="connsiteX3" fmla="*/ 2998 w 10000"/>
                <a:gd name="connsiteY3" fmla="*/ 7586 h 10000"/>
                <a:gd name="connsiteX4" fmla="*/ 0 w 10000"/>
                <a:gd name="connsiteY4" fmla="*/ 10000 h 10000"/>
                <a:gd name="connsiteX0" fmla="*/ 10000 w 10000"/>
                <a:gd name="connsiteY0" fmla="*/ 0 h 10000"/>
                <a:gd name="connsiteX1" fmla="*/ 7927 w 10000"/>
                <a:gd name="connsiteY1" fmla="*/ 1947 h 10000"/>
                <a:gd name="connsiteX2" fmla="*/ 5793 w 10000"/>
                <a:gd name="connsiteY2" fmla="*/ 4621 h 10000"/>
                <a:gd name="connsiteX3" fmla="*/ 2998 w 10000"/>
                <a:gd name="connsiteY3" fmla="*/ 7586 h 10000"/>
                <a:gd name="connsiteX4" fmla="*/ 0 w 10000"/>
                <a:gd name="connsiteY4" fmla="*/ 10000 h 10000"/>
                <a:gd name="connsiteX0" fmla="*/ 10000 w 10000"/>
                <a:gd name="connsiteY0" fmla="*/ 0 h 10000"/>
                <a:gd name="connsiteX1" fmla="*/ 7927 w 10000"/>
                <a:gd name="connsiteY1" fmla="*/ 1947 h 10000"/>
                <a:gd name="connsiteX2" fmla="*/ 5793 w 10000"/>
                <a:gd name="connsiteY2" fmla="*/ 4621 h 10000"/>
                <a:gd name="connsiteX3" fmla="*/ 0 w 10000"/>
                <a:gd name="connsiteY3" fmla="*/ 10000 h 10000"/>
                <a:gd name="connsiteX0" fmla="*/ 4207 w 4207"/>
                <a:gd name="connsiteY0" fmla="*/ 0 h 4621"/>
                <a:gd name="connsiteX1" fmla="*/ 2134 w 4207"/>
                <a:gd name="connsiteY1" fmla="*/ 1947 h 4621"/>
                <a:gd name="connsiteX2" fmla="*/ 0 w 4207"/>
                <a:gd name="connsiteY2" fmla="*/ 4621 h 4621"/>
              </a:gdLst>
              <a:ahLst/>
              <a:cxnLst>
                <a:cxn ang="0">
                  <a:pos x="connsiteX0" y="connsiteY0"/>
                </a:cxn>
                <a:cxn ang="0">
                  <a:pos x="connsiteX1" y="connsiteY1"/>
                </a:cxn>
                <a:cxn ang="0">
                  <a:pos x="connsiteX2" y="connsiteY2"/>
                </a:cxn>
              </a:cxnLst>
              <a:rect l="l" t="t" r="r" b="b"/>
              <a:pathLst>
                <a:path w="4207" h="4621">
                  <a:moveTo>
                    <a:pt x="4207" y="0"/>
                  </a:moveTo>
                  <a:cubicBezTo>
                    <a:pt x="4205" y="19"/>
                    <a:pt x="2136" y="1928"/>
                    <a:pt x="2134" y="1947"/>
                  </a:cubicBezTo>
                  <a:lnTo>
                    <a:pt x="0" y="4621"/>
                  </a:lnTo>
                </a:path>
              </a:pathLst>
            </a:custGeom>
            <a:noFill/>
            <a:ln w="28575">
              <a:solidFill>
                <a:srgbClr val="0000FF"/>
              </a:solidFill>
              <a:round/>
              <a:headEnd type="none" w="med" len="med"/>
              <a:tailEnd type="none" w="med" len="me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3200" b="0" i="0" u="none" strike="noStrike" kern="1200" cap="none" spc="0" normalizeH="0" baseline="0" noProof="0">
                <a:ln>
                  <a:noFill/>
                </a:ln>
                <a:solidFill>
                  <a:srgbClr val="000000"/>
                </a:solidFill>
                <a:effectLst/>
                <a:uLnTx/>
                <a:uFillTx/>
                <a:latin typeface="Calibri"/>
                <a:ea typeface="+mn-ea"/>
                <a:cs typeface="+mn-cs"/>
              </a:endParaRPr>
            </a:p>
          </p:txBody>
        </p:sp>
      </p:grpSp>
      <p:grpSp>
        <p:nvGrpSpPr>
          <p:cNvPr id="141" name="Group 140"/>
          <p:cNvGrpSpPr/>
          <p:nvPr/>
        </p:nvGrpSpPr>
        <p:grpSpPr>
          <a:xfrm>
            <a:off x="5662614" y="4206082"/>
            <a:ext cx="347661" cy="573889"/>
            <a:chOff x="1738313" y="3202781"/>
            <a:chExt cx="347661" cy="573889"/>
          </a:xfrm>
        </p:grpSpPr>
        <p:sp>
          <p:nvSpPr>
            <p:cNvPr id="142" name="Freeform 28"/>
            <p:cNvSpPr>
              <a:spLocks/>
            </p:cNvSpPr>
            <p:nvPr/>
          </p:nvSpPr>
          <p:spPr bwMode="auto">
            <a:xfrm>
              <a:off x="1804987" y="3211886"/>
              <a:ext cx="276381" cy="479031"/>
            </a:xfrm>
            <a:custGeom>
              <a:avLst/>
              <a:gdLst>
                <a:gd name="T0" fmla="*/ 409575 w 618"/>
                <a:gd name="T1" fmla="*/ 0 h 618"/>
                <a:gd name="T2" fmla="*/ 276364 w 618"/>
                <a:gd name="T3" fmla="*/ 92476 h 618"/>
                <a:gd name="T4" fmla="*/ 169662 w 618"/>
                <a:gd name="T5" fmla="*/ 270954 h 618"/>
                <a:gd name="T6" fmla="*/ 82843 w 618"/>
                <a:gd name="T7" fmla="*/ 455905 h 618"/>
                <a:gd name="T8" fmla="*/ 0 w 618"/>
                <a:gd name="T9" fmla="*/ 571500 h 618"/>
                <a:gd name="T10" fmla="*/ 0 60000 65536"/>
                <a:gd name="T11" fmla="*/ 0 60000 65536"/>
                <a:gd name="T12" fmla="*/ 0 60000 65536"/>
                <a:gd name="T13" fmla="*/ 0 60000 65536"/>
                <a:gd name="T14" fmla="*/ 0 60000 65536"/>
                <a:gd name="T15" fmla="*/ 0 w 618"/>
                <a:gd name="T16" fmla="*/ 0 h 618"/>
                <a:gd name="T17" fmla="*/ 618 w 618"/>
                <a:gd name="T18" fmla="*/ 618 h 618"/>
                <a:gd name="connsiteX0" fmla="*/ 6748 w 6748"/>
                <a:gd name="connsiteY0" fmla="*/ 0 h 8382"/>
                <a:gd name="connsiteX1" fmla="*/ 4142 w 6748"/>
                <a:gd name="connsiteY1" fmla="*/ 3123 h 8382"/>
                <a:gd name="connsiteX2" fmla="*/ 2023 w 6748"/>
                <a:gd name="connsiteY2" fmla="*/ 6359 h 8382"/>
                <a:gd name="connsiteX3" fmla="*/ 0 w 6748"/>
                <a:gd name="connsiteY3" fmla="*/ 8382 h 8382"/>
                <a:gd name="connsiteX0" fmla="*/ 10000 w 10000"/>
                <a:gd name="connsiteY0" fmla="*/ 0 h 10000"/>
                <a:gd name="connsiteX1" fmla="*/ 7927 w 10000"/>
                <a:gd name="connsiteY1" fmla="*/ 1947 h 10000"/>
                <a:gd name="connsiteX2" fmla="*/ 6138 w 10000"/>
                <a:gd name="connsiteY2" fmla="*/ 3726 h 10000"/>
                <a:gd name="connsiteX3" fmla="*/ 2998 w 10000"/>
                <a:gd name="connsiteY3" fmla="*/ 7586 h 10000"/>
                <a:gd name="connsiteX4" fmla="*/ 0 w 10000"/>
                <a:gd name="connsiteY4" fmla="*/ 1000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10000" y="0"/>
                  </a:moveTo>
                  <a:cubicBezTo>
                    <a:pt x="9998" y="19"/>
                    <a:pt x="7929" y="1928"/>
                    <a:pt x="7927" y="1947"/>
                  </a:cubicBezTo>
                  <a:lnTo>
                    <a:pt x="6138" y="3726"/>
                  </a:lnTo>
                  <a:lnTo>
                    <a:pt x="2998" y="7586"/>
                  </a:lnTo>
                  <a:lnTo>
                    <a:pt x="0" y="10000"/>
                  </a:lnTo>
                </a:path>
              </a:pathLst>
            </a:custGeom>
            <a:noFill/>
            <a:ln w="9525">
              <a:solidFill>
                <a:srgbClr val="0000FF"/>
              </a:solidFill>
              <a:round/>
              <a:headEnd type="none" w="med" len="med"/>
              <a:tailEnd type="triangle" w="med" len="me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3200" b="0" i="0" u="none" strike="noStrike" kern="1200" cap="none" spc="0" normalizeH="0" baseline="0" noProof="0">
                <a:ln>
                  <a:noFill/>
                </a:ln>
                <a:solidFill>
                  <a:srgbClr val="000000"/>
                </a:solidFill>
                <a:effectLst/>
                <a:uLnTx/>
                <a:uFillTx/>
                <a:latin typeface="Calibri"/>
                <a:ea typeface="+mn-ea"/>
                <a:cs typeface="+mn-cs"/>
              </a:endParaRPr>
            </a:p>
          </p:txBody>
        </p:sp>
        <p:sp>
          <p:nvSpPr>
            <p:cNvPr id="143" name="Freeform 28"/>
            <p:cNvSpPr>
              <a:spLocks/>
            </p:cNvSpPr>
            <p:nvPr/>
          </p:nvSpPr>
          <p:spPr bwMode="auto">
            <a:xfrm>
              <a:off x="1952602" y="3443264"/>
              <a:ext cx="90685" cy="333406"/>
            </a:xfrm>
            <a:custGeom>
              <a:avLst/>
              <a:gdLst>
                <a:gd name="T0" fmla="*/ 409575 w 618"/>
                <a:gd name="T1" fmla="*/ 0 h 618"/>
                <a:gd name="T2" fmla="*/ 276364 w 618"/>
                <a:gd name="T3" fmla="*/ 92476 h 618"/>
                <a:gd name="T4" fmla="*/ 169662 w 618"/>
                <a:gd name="T5" fmla="*/ 270954 h 618"/>
                <a:gd name="T6" fmla="*/ 82843 w 618"/>
                <a:gd name="T7" fmla="*/ 455905 h 618"/>
                <a:gd name="T8" fmla="*/ 0 w 618"/>
                <a:gd name="T9" fmla="*/ 571500 h 618"/>
                <a:gd name="T10" fmla="*/ 0 60000 65536"/>
                <a:gd name="T11" fmla="*/ 0 60000 65536"/>
                <a:gd name="T12" fmla="*/ 0 60000 65536"/>
                <a:gd name="T13" fmla="*/ 0 60000 65536"/>
                <a:gd name="T14" fmla="*/ 0 60000 65536"/>
                <a:gd name="T15" fmla="*/ 0 w 618"/>
                <a:gd name="T16" fmla="*/ 0 h 618"/>
                <a:gd name="T17" fmla="*/ 618 w 618"/>
                <a:gd name="T18" fmla="*/ 618 h 618"/>
                <a:gd name="connsiteX0" fmla="*/ 10000 w 10000"/>
                <a:gd name="connsiteY0" fmla="*/ 0 h 10000"/>
                <a:gd name="connsiteX1" fmla="*/ 6748 w 10000"/>
                <a:gd name="connsiteY1" fmla="*/ 1618 h 10000"/>
                <a:gd name="connsiteX2" fmla="*/ 2023 w 10000"/>
                <a:gd name="connsiteY2" fmla="*/ 7977 h 10000"/>
                <a:gd name="connsiteX3" fmla="*/ 0 w 10000"/>
                <a:gd name="connsiteY3" fmla="*/ 10000 h 10000"/>
                <a:gd name="connsiteX0" fmla="*/ 10000 w 10000"/>
                <a:gd name="connsiteY0" fmla="*/ 0 h 10000"/>
                <a:gd name="connsiteX1" fmla="*/ 6748 w 10000"/>
                <a:gd name="connsiteY1" fmla="*/ 1618 h 10000"/>
                <a:gd name="connsiteX2" fmla="*/ 0 w 10000"/>
                <a:gd name="connsiteY2" fmla="*/ 10000 h 10000"/>
                <a:gd name="connsiteX0" fmla="*/ 3252 w 8136"/>
                <a:gd name="connsiteY0" fmla="*/ 0 h 10667"/>
                <a:gd name="connsiteX1" fmla="*/ 0 w 8136"/>
                <a:gd name="connsiteY1" fmla="*/ 1618 h 10667"/>
                <a:gd name="connsiteX2" fmla="*/ 8136 w 8136"/>
                <a:gd name="connsiteY2" fmla="*/ 10667 h 10667"/>
                <a:gd name="connsiteX0" fmla="*/ 0 w 27441"/>
                <a:gd name="connsiteY0" fmla="*/ 8483 h 8483"/>
                <a:gd name="connsiteX1" fmla="*/ 17441 w 27441"/>
                <a:gd name="connsiteY1" fmla="*/ 0 h 8483"/>
                <a:gd name="connsiteX2" fmla="*/ 27441 w 27441"/>
                <a:gd name="connsiteY2" fmla="*/ 8483 h 8483"/>
                <a:gd name="connsiteX0" fmla="*/ 0 w 6719"/>
                <a:gd name="connsiteY0" fmla="*/ 1527 h 10000"/>
                <a:gd name="connsiteX1" fmla="*/ 3075 w 6719"/>
                <a:gd name="connsiteY1" fmla="*/ 0 h 10000"/>
                <a:gd name="connsiteX2" fmla="*/ 6719 w 6719"/>
                <a:gd name="connsiteY2" fmla="*/ 10000 h 10000"/>
                <a:gd name="connsiteX0" fmla="*/ 0 w 10000"/>
                <a:gd name="connsiteY0" fmla="*/ 0 h 8473"/>
                <a:gd name="connsiteX1" fmla="*/ 1476 w 10000"/>
                <a:gd name="connsiteY1" fmla="*/ 2341 h 8473"/>
                <a:gd name="connsiteX2" fmla="*/ 10000 w 10000"/>
                <a:gd name="connsiteY2" fmla="*/ 8473 h 8473"/>
                <a:gd name="connsiteX0" fmla="*/ 0 w 1476"/>
                <a:gd name="connsiteY0" fmla="*/ 0 h 7609"/>
                <a:gd name="connsiteX1" fmla="*/ 1476 w 1476"/>
                <a:gd name="connsiteY1" fmla="*/ 2763 h 7609"/>
                <a:gd name="connsiteX2" fmla="*/ 1396 w 1476"/>
                <a:gd name="connsiteY2" fmla="*/ 7609 h 7609"/>
              </a:gdLst>
              <a:ahLst/>
              <a:cxnLst>
                <a:cxn ang="0">
                  <a:pos x="connsiteX0" y="connsiteY0"/>
                </a:cxn>
                <a:cxn ang="0">
                  <a:pos x="connsiteX1" y="connsiteY1"/>
                </a:cxn>
                <a:cxn ang="0">
                  <a:pos x="connsiteX2" y="connsiteY2"/>
                </a:cxn>
              </a:cxnLst>
              <a:rect l="l" t="t" r="r" b="b"/>
              <a:pathLst>
                <a:path w="1476" h="7609">
                  <a:moveTo>
                    <a:pt x="0" y="0"/>
                  </a:moveTo>
                  <a:lnTo>
                    <a:pt x="1476" y="2763"/>
                  </a:lnTo>
                  <a:cubicBezTo>
                    <a:pt x="1449" y="4378"/>
                    <a:pt x="1423" y="5994"/>
                    <a:pt x="1396" y="7609"/>
                  </a:cubicBezTo>
                </a:path>
              </a:pathLst>
            </a:custGeom>
            <a:noFill/>
            <a:ln w="9525">
              <a:solidFill>
                <a:srgbClr val="0000FF"/>
              </a:solidFill>
              <a:round/>
              <a:headEnd type="none" w="med" len="med"/>
              <a:tailEnd type="triangle" w="med" len="me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3200" b="0" i="0" u="none" strike="noStrike" kern="1200" cap="none" spc="0" normalizeH="0" baseline="0" noProof="0">
                <a:ln>
                  <a:noFill/>
                </a:ln>
                <a:solidFill>
                  <a:srgbClr val="000000"/>
                </a:solidFill>
                <a:effectLst/>
                <a:uLnTx/>
                <a:uFillTx/>
                <a:latin typeface="Calibri"/>
                <a:ea typeface="+mn-ea"/>
                <a:cs typeface="+mn-cs"/>
              </a:endParaRPr>
            </a:p>
          </p:txBody>
        </p:sp>
        <p:sp>
          <p:nvSpPr>
            <p:cNvPr id="144" name="Freeform 28"/>
            <p:cNvSpPr>
              <a:spLocks/>
            </p:cNvSpPr>
            <p:nvPr/>
          </p:nvSpPr>
          <p:spPr bwMode="auto">
            <a:xfrm rot="2097304" flipH="1">
              <a:off x="1738313" y="3367064"/>
              <a:ext cx="138090" cy="333406"/>
            </a:xfrm>
            <a:custGeom>
              <a:avLst/>
              <a:gdLst>
                <a:gd name="T0" fmla="*/ 409575 w 618"/>
                <a:gd name="T1" fmla="*/ 0 h 618"/>
                <a:gd name="T2" fmla="*/ 276364 w 618"/>
                <a:gd name="T3" fmla="*/ 92476 h 618"/>
                <a:gd name="T4" fmla="*/ 169662 w 618"/>
                <a:gd name="T5" fmla="*/ 270954 h 618"/>
                <a:gd name="T6" fmla="*/ 82843 w 618"/>
                <a:gd name="T7" fmla="*/ 455905 h 618"/>
                <a:gd name="T8" fmla="*/ 0 w 618"/>
                <a:gd name="T9" fmla="*/ 571500 h 618"/>
                <a:gd name="T10" fmla="*/ 0 60000 65536"/>
                <a:gd name="T11" fmla="*/ 0 60000 65536"/>
                <a:gd name="T12" fmla="*/ 0 60000 65536"/>
                <a:gd name="T13" fmla="*/ 0 60000 65536"/>
                <a:gd name="T14" fmla="*/ 0 60000 65536"/>
                <a:gd name="T15" fmla="*/ 0 w 618"/>
                <a:gd name="T16" fmla="*/ 0 h 618"/>
                <a:gd name="T17" fmla="*/ 618 w 618"/>
                <a:gd name="T18" fmla="*/ 618 h 618"/>
                <a:gd name="connsiteX0" fmla="*/ 10000 w 10000"/>
                <a:gd name="connsiteY0" fmla="*/ 0 h 10000"/>
                <a:gd name="connsiteX1" fmla="*/ 6748 w 10000"/>
                <a:gd name="connsiteY1" fmla="*/ 1618 h 10000"/>
                <a:gd name="connsiteX2" fmla="*/ 2023 w 10000"/>
                <a:gd name="connsiteY2" fmla="*/ 7977 h 10000"/>
                <a:gd name="connsiteX3" fmla="*/ 0 w 10000"/>
                <a:gd name="connsiteY3" fmla="*/ 10000 h 10000"/>
                <a:gd name="connsiteX0" fmla="*/ 10000 w 10000"/>
                <a:gd name="connsiteY0" fmla="*/ 0 h 10000"/>
                <a:gd name="connsiteX1" fmla="*/ 6748 w 10000"/>
                <a:gd name="connsiteY1" fmla="*/ 1618 h 10000"/>
                <a:gd name="connsiteX2" fmla="*/ 0 w 10000"/>
                <a:gd name="connsiteY2" fmla="*/ 10000 h 10000"/>
                <a:gd name="connsiteX0" fmla="*/ 3252 w 8136"/>
                <a:gd name="connsiteY0" fmla="*/ 0 h 10667"/>
                <a:gd name="connsiteX1" fmla="*/ 0 w 8136"/>
                <a:gd name="connsiteY1" fmla="*/ 1618 h 10667"/>
                <a:gd name="connsiteX2" fmla="*/ 8136 w 8136"/>
                <a:gd name="connsiteY2" fmla="*/ 10667 h 10667"/>
                <a:gd name="connsiteX0" fmla="*/ 0 w 27441"/>
                <a:gd name="connsiteY0" fmla="*/ 8483 h 8483"/>
                <a:gd name="connsiteX1" fmla="*/ 17441 w 27441"/>
                <a:gd name="connsiteY1" fmla="*/ 0 h 8483"/>
                <a:gd name="connsiteX2" fmla="*/ 27441 w 27441"/>
                <a:gd name="connsiteY2" fmla="*/ 8483 h 8483"/>
                <a:gd name="connsiteX0" fmla="*/ 0 w 6719"/>
                <a:gd name="connsiteY0" fmla="*/ 1527 h 10000"/>
                <a:gd name="connsiteX1" fmla="*/ 3075 w 6719"/>
                <a:gd name="connsiteY1" fmla="*/ 0 h 10000"/>
                <a:gd name="connsiteX2" fmla="*/ 6719 w 6719"/>
                <a:gd name="connsiteY2" fmla="*/ 10000 h 10000"/>
                <a:gd name="connsiteX0" fmla="*/ 0 w 10000"/>
                <a:gd name="connsiteY0" fmla="*/ 0 h 8473"/>
                <a:gd name="connsiteX1" fmla="*/ 1476 w 10000"/>
                <a:gd name="connsiteY1" fmla="*/ 2341 h 8473"/>
                <a:gd name="connsiteX2" fmla="*/ 10000 w 10000"/>
                <a:gd name="connsiteY2" fmla="*/ 8473 h 8473"/>
                <a:gd name="connsiteX0" fmla="*/ 0 w 1476"/>
                <a:gd name="connsiteY0" fmla="*/ 0 h 7609"/>
                <a:gd name="connsiteX1" fmla="*/ 1476 w 1476"/>
                <a:gd name="connsiteY1" fmla="*/ 2763 h 7609"/>
                <a:gd name="connsiteX2" fmla="*/ 1396 w 1476"/>
                <a:gd name="connsiteY2" fmla="*/ 7609 h 7609"/>
              </a:gdLst>
              <a:ahLst/>
              <a:cxnLst>
                <a:cxn ang="0">
                  <a:pos x="connsiteX0" y="connsiteY0"/>
                </a:cxn>
                <a:cxn ang="0">
                  <a:pos x="connsiteX1" y="connsiteY1"/>
                </a:cxn>
                <a:cxn ang="0">
                  <a:pos x="connsiteX2" y="connsiteY2"/>
                </a:cxn>
              </a:cxnLst>
              <a:rect l="l" t="t" r="r" b="b"/>
              <a:pathLst>
                <a:path w="1476" h="7609">
                  <a:moveTo>
                    <a:pt x="0" y="0"/>
                  </a:moveTo>
                  <a:lnTo>
                    <a:pt x="1476" y="2763"/>
                  </a:lnTo>
                  <a:cubicBezTo>
                    <a:pt x="1449" y="4378"/>
                    <a:pt x="1423" y="5994"/>
                    <a:pt x="1396" y="7609"/>
                  </a:cubicBezTo>
                </a:path>
              </a:pathLst>
            </a:custGeom>
            <a:noFill/>
            <a:ln w="9525">
              <a:solidFill>
                <a:srgbClr val="0000FF"/>
              </a:solidFill>
              <a:round/>
              <a:headEnd type="none" w="med" len="med"/>
              <a:tailEnd type="triangle" w="med" len="me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3200" b="0" i="0" u="none" strike="noStrike" kern="1200" cap="none" spc="0" normalizeH="0" baseline="0" noProof="0">
                <a:ln>
                  <a:noFill/>
                </a:ln>
                <a:solidFill>
                  <a:srgbClr val="000000"/>
                </a:solidFill>
                <a:effectLst/>
                <a:uLnTx/>
                <a:uFillTx/>
                <a:latin typeface="Calibri"/>
                <a:ea typeface="+mn-ea"/>
                <a:cs typeface="+mn-cs"/>
              </a:endParaRPr>
            </a:p>
          </p:txBody>
        </p:sp>
        <p:sp>
          <p:nvSpPr>
            <p:cNvPr id="145" name="Freeform 28"/>
            <p:cNvSpPr>
              <a:spLocks/>
            </p:cNvSpPr>
            <p:nvPr/>
          </p:nvSpPr>
          <p:spPr bwMode="auto">
            <a:xfrm>
              <a:off x="1950789" y="3202781"/>
              <a:ext cx="135185" cy="239975"/>
            </a:xfrm>
            <a:custGeom>
              <a:avLst/>
              <a:gdLst>
                <a:gd name="T0" fmla="*/ 409575 w 618"/>
                <a:gd name="T1" fmla="*/ 0 h 618"/>
                <a:gd name="T2" fmla="*/ 276364 w 618"/>
                <a:gd name="T3" fmla="*/ 92476 h 618"/>
                <a:gd name="T4" fmla="*/ 169662 w 618"/>
                <a:gd name="T5" fmla="*/ 270954 h 618"/>
                <a:gd name="T6" fmla="*/ 82843 w 618"/>
                <a:gd name="T7" fmla="*/ 455905 h 618"/>
                <a:gd name="T8" fmla="*/ 0 w 618"/>
                <a:gd name="T9" fmla="*/ 571500 h 618"/>
                <a:gd name="T10" fmla="*/ 0 60000 65536"/>
                <a:gd name="T11" fmla="*/ 0 60000 65536"/>
                <a:gd name="T12" fmla="*/ 0 60000 65536"/>
                <a:gd name="T13" fmla="*/ 0 60000 65536"/>
                <a:gd name="T14" fmla="*/ 0 60000 65536"/>
                <a:gd name="T15" fmla="*/ 0 w 618"/>
                <a:gd name="T16" fmla="*/ 0 h 618"/>
                <a:gd name="T17" fmla="*/ 618 w 618"/>
                <a:gd name="T18" fmla="*/ 618 h 618"/>
                <a:gd name="connsiteX0" fmla="*/ 6748 w 6748"/>
                <a:gd name="connsiteY0" fmla="*/ 0 h 8382"/>
                <a:gd name="connsiteX1" fmla="*/ 4142 w 6748"/>
                <a:gd name="connsiteY1" fmla="*/ 3123 h 8382"/>
                <a:gd name="connsiteX2" fmla="*/ 2023 w 6748"/>
                <a:gd name="connsiteY2" fmla="*/ 6359 h 8382"/>
                <a:gd name="connsiteX3" fmla="*/ 0 w 6748"/>
                <a:gd name="connsiteY3" fmla="*/ 8382 h 8382"/>
                <a:gd name="connsiteX0" fmla="*/ 10000 w 10000"/>
                <a:gd name="connsiteY0" fmla="*/ 0 h 10000"/>
                <a:gd name="connsiteX1" fmla="*/ 7927 w 10000"/>
                <a:gd name="connsiteY1" fmla="*/ 1947 h 10000"/>
                <a:gd name="connsiteX2" fmla="*/ 6138 w 10000"/>
                <a:gd name="connsiteY2" fmla="*/ 3726 h 10000"/>
                <a:gd name="connsiteX3" fmla="*/ 2998 w 10000"/>
                <a:gd name="connsiteY3" fmla="*/ 7586 h 10000"/>
                <a:gd name="connsiteX4" fmla="*/ 0 w 10000"/>
                <a:gd name="connsiteY4" fmla="*/ 10000 h 10000"/>
                <a:gd name="connsiteX0" fmla="*/ 10000 w 10000"/>
                <a:gd name="connsiteY0" fmla="*/ 0 h 10000"/>
                <a:gd name="connsiteX1" fmla="*/ 7927 w 10000"/>
                <a:gd name="connsiteY1" fmla="*/ 1947 h 10000"/>
                <a:gd name="connsiteX2" fmla="*/ 5793 w 10000"/>
                <a:gd name="connsiteY2" fmla="*/ 4621 h 10000"/>
                <a:gd name="connsiteX3" fmla="*/ 2998 w 10000"/>
                <a:gd name="connsiteY3" fmla="*/ 7586 h 10000"/>
                <a:gd name="connsiteX4" fmla="*/ 0 w 10000"/>
                <a:gd name="connsiteY4" fmla="*/ 10000 h 10000"/>
                <a:gd name="connsiteX0" fmla="*/ 10000 w 10000"/>
                <a:gd name="connsiteY0" fmla="*/ 0 h 10000"/>
                <a:gd name="connsiteX1" fmla="*/ 7927 w 10000"/>
                <a:gd name="connsiteY1" fmla="*/ 1947 h 10000"/>
                <a:gd name="connsiteX2" fmla="*/ 5793 w 10000"/>
                <a:gd name="connsiteY2" fmla="*/ 4621 h 10000"/>
                <a:gd name="connsiteX3" fmla="*/ 0 w 10000"/>
                <a:gd name="connsiteY3" fmla="*/ 10000 h 10000"/>
                <a:gd name="connsiteX0" fmla="*/ 4207 w 4207"/>
                <a:gd name="connsiteY0" fmla="*/ 0 h 4621"/>
                <a:gd name="connsiteX1" fmla="*/ 2134 w 4207"/>
                <a:gd name="connsiteY1" fmla="*/ 1947 h 4621"/>
                <a:gd name="connsiteX2" fmla="*/ 0 w 4207"/>
                <a:gd name="connsiteY2" fmla="*/ 4621 h 4621"/>
              </a:gdLst>
              <a:ahLst/>
              <a:cxnLst>
                <a:cxn ang="0">
                  <a:pos x="connsiteX0" y="connsiteY0"/>
                </a:cxn>
                <a:cxn ang="0">
                  <a:pos x="connsiteX1" y="connsiteY1"/>
                </a:cxn>
                <a:cxn ang="0">
                  <a:pos x="connsiteX2" y="connsiteY2"/>
                </a:cxn>
              </a:cxnLst>
              <a:rect l="l" t="t" r="r" b="b"/>
              <a:pathLst>
                <a:path w="4207" h="4621">
                  <a:moveTo>
                    <a:pt x="4207" y="0"/>
                  </a:moveTo>
                  <a:cubicBezTo>
                    <a:pt x="4205" y="19"/>
                    <a:pt x="2136" y="1928"/>
                    <a:pt x="2134" y="1947"/>
                  </a:cubicBezTo>
                  <a:lnTo>
                    <a:pt x="0" y="4621"/>
                  </a:lnTo>
                </a:path>
              </a:pathLst>
            </a:custGeom>
            <a:noFill/>
            <a:ln w="28575">
              <a:solidFill>
                <a:srgbClr val="0000FF"/>
              </a:solidFill>
              <a:round/>
              <a:headEnd type="none" w="med" len="med"/>
              <a:tailEnd type="none" w="med" len="me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3200" b="0" i="0" u="none" strike="noStrike" kern="1200" cap="none" spc="0" normalizeH="0" baseline="0" noProof="0">
                <a:ln>
                  <a:noFill/>
                </a:ln>
                <a:solidFill>
                  <a:srgbClr val="000000"/>
                </a:solidFill>
                <a:effectLst/>
                <a:uLnTx/>
                <a:uFillTx/>
                <a:latin typeface="Calibri"/>
                <a:ea typeface="+mn-ea"/>
                <a:cs typeface="+mn-cs"/>
              </a:endParaRPr>
            </a:p>
          </p:txBody>
        </p:sp>
      </p:grpSp>
      <p:grpSp>
        <p:nvGrpSpPr>
          <p:cNvPr id="147" name="Group 146"/>
          <p:cNvGrpSpPr/>
          <p:nvPr/>
        </p:nvGrpSpPr>
        <p:grpSpPr>
          <a:xfrm>
            <a:off x="1801814" y="2593182"/>
            <a:ext cx="347661" cy="573889"/>
            <a:chOff x="1738313" y="3202781"/>
            <a:chExt cx="347661" cy="573889"/>
          </a:xfrm>
        </p:grpSpPr>
        <p:sp>
          <p:nvSpPr>
            <p:cNvPr id="148" name="Freeform 28"/>
            <p:cNvSpPr>
              <a:spLocks/>
            </p:cNvSpPr>
            <p:nvPr/>
          </p:nvSpPr>
          <p:spPr bwMode="auto">
            <a:xfrm>
              <a:off x="1804987" y="3211886"/>
              <a:ext cx="276381" cy="479031"/>
            </a:xfrm>
            <a:custGeom>
              <a:avLst/>
              <a:gdLst>
                <a:gd name="T0" fmla="*/ 409575 w 618"/>
                <a:gd name="T1" fmla="*/ 0 h 618"/>
                <a:gd name="T2" fmla="*/ 276364 w 618"/>
                <a:gd name="T3" fmla="*/ 92476 h 618"/>
                <a:gd name="T4" fmla="*/ 169662 w 618"/>
                <a:gd name="T5" fmla="*/ 270954 h 618"/>
                <a:gd name="T6" fmla="*/ 82843 w 618"/>
                <a:gd name="T7" fmla="*/ 455905 h 618"/>
                <a:gd name="T8" fmla="*/ 0 w 618"/>
                <a:gd name="T9" fmla="*/ 571500 h 618"/>
                <a:gd name="T10" fmla="*/ 0 60000 65536"/>
                <a:gd name="T11" fmla="*/ 0 60000 65536"/>
                <a:gd name="T12" fmla="*/ 0 60000 65536"/>
                <a:gd name="T13" fmla="*/ 0 60000 65536"/>
                <a:gd name="T14" fmla="*/ 0 60000 65536"/>
                <a:gd name="T15" fmla="*/ 0 w 618"/>
                <a:gd name="T16" fmla="*/ 0 h 618"/>
                <a:gd name="T17" fmla="*/ 618 w 618"/>
                <a:gd name="T18" fmla="*/ 618 h 618"/>
                <a:gd name="connsiteX0" fmla="*/ 6748 w 6748"/>
                <a:gd name="connsiteY0" fmla="*/ 0 h 8382"/>
                <a:gd name="connsiteX1" fmla="*/ 4142 w 6748"/>
                <a:gd name="connsiteY1" fmla="*/ 3123 h 8382"/>
                <a:gd name="connsiteX2" fmla="*/ 2023 w 6748"/>
                <a:gd name="connsiteY2" fmla="*/ 6359 h 8382"/>
                <a:gd name="connsiteX3" fmla="*/ 0 w 6748"/>
                <a:gd name="connsiteY3" fmla="*/ 8382 h 8382"/>
                <a:gd name="connsiteX0" fmla="*/ 10000 w 10000"/>
                <a:gd name="connsiteY0" fmla="*/ 0 h 10000"/>
                <a:gd name="connsiteX1" fmla="*/ 7927 w 10000"/>
                <a:gd name="connsiteY1" fmla="*/ 1947 h 10000"/>
                <a:gd name="connsiteX2" fmla="*/ 6138 w 10000"/>
                <a:gd name="connsiteY2" fmla="*/ 3726 h 10000"/>
                <a:gd name="connsiteX3" fmla="*/ 2998 w 10000"/>
                <a:gd name="connsiteY3" fmla="*/ 7586 h 10000"/>
                <a:gd name="connsiteX4" fmla="*/ 0 w 10000"/>
                <a:gd name="connsiteY4" fmla="*/ 1000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10000" y="0"/>
                  </a:moveTo>
                  <a:cubicBezTo>
                    <a:pt x="9998" y="19"/>
                    <a:pt x="7929" y="1928"/>
                    <a:pt x="7927" y="1947"/>
                  </a:cubicBezTo>
                  <a:lnTo>
                    <a:pt x="6138" y="3726"/>
                  </a:lnTo>
                  <a:lnTo>
                    <a:pt x="2998" y="7586"/>
                  </a:lnTo>
                  <a:lnTo>
                    <a:pt x="0" y="10000"/>
                  </a:lnTo>
                </a:path>
              </a:pathLst>
            </a:custGeom>
            <a:noFill/>
            <a:ln w="9525">
              <a:solidFill>
                <a:srgbClr val="0000FF"/>
              </a:solidFill>
              <a:round/>
              <a:headEnd type="none" w="med" len="med"/>
              <a:tailEnd type="triangle" w="med" len="me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3200" b="0" i="0" u="none" strike="noStrike" kern="1200" cap="none" spc="0" normalizeH="0" baseline="0" noProof="0">
                <a:ln>
                  <a:noFill/>
                </a:ln>
                <a:solidFill>
                  <a:srgbClr val="000000"/>
                </a:solidFill>
                <a:effectLst/>
                <a:uLnTx/>
                <a:uFillTx/>
                <a:latin typeface="Calibri"/>
                <a:ea typeface="+mn-ea"/>
                <a:cs typeface="+mn-cs"/>
              </a:endParaRPr>
            </a:p>
          </p:txBody>
        </p:sp>
        <p:sp>
          <p:nvSpPr>
            <p:cNvPr id="149" name="Freeform 28"/>
            <p:cNvSpPr>
              <a:spLocks/>
            </p:cNvSpPr>
            <p:nvPr/>
          </p:nvSpPr>
          <p:spPr bwMode="auto">
            <a:xfrm>
              <a:off x="1952602" y="3443264"/>
              <a:ext cx="90685" cy="333406"/>
            </a:xfrm>
            <a:custGeom>
              <a:avLst/>
              <a:gdLst>
                <a:gd name="T0" fmla="*/ 409575 w 618"/>
                <a:gd name="T1" fmla="*/ 0 h 618"/>
                <a:gd name="T2" fmla="*/ 276364 w 618"/>
                <a:gd name="T3" fmla="*/ 92476 h 618"/>
                <a:gd name="T4" fmla="*/ 169662 w 618"/>
                <a:gd name="T5" fmla="*/ 270954 h 618"/>
                <a:gd name="T6" fmla="*/ 82843 w 618"/>
                <a:gd name="T7" fmla="*/ 455905 h 618"/>
                <a:gd name="T8" fmla="*/ 0 w 618"/>
                <a:gd name="T9" fmla="*/ 571500 h 618"/>
                <a:gd name="T10" fmla="*/ 0 60000 65536"/>
                <a:gd name="T11" fmla="*/ 0 60000 65536"/>
                <a:gd name="T12" fmla="*/ 0 60000 65536"/>
                <a:gd name="T13" fmla="*/ 0 60000 65536"/>
                <a:gd name="T14" fmla="*/ 0 60000 65536"/>
                <a:gd name="T15" fmla="*/ 0 w 618"/>
                <a:gd name="T16" fmla="*/ 0 h 618"/>
                <a:gd name="T17" fmla="*/ 618 w 618"/>
                <a:gd name="T18" fmla="*/ 618 h 618"/>
                <a:gd name="connsiteX0" fmla="*/ 10000 w 10000"/>
                <a:gd name="connsiteY0" fmla="*/ 0 h 10000"/>
                <a:gd name="connsiteX1" fmla="*/ 6748 w 10000"/>
                <a:gd name="connsiteY1" fmla="*/ 1618 h 10000"/>
                <a:gd name="connsiteX2" fmla="*/ 2023 w 10000"/>
                <a:gd name="connsiteY2" fmla="*/ 7977 h 10000"/>
                <a:gd name="connsiteX3" fmla="*/ 0 w 10000"/>
                <a:gd name="connsiteY3" fmla="*/ 10000 h 10000"/>
                <a:gd name="connsiteX0" fmla="*/ 10000 w 10000"/>
                <a:gd name="connsiteY0" fmla="*/ 0 h 10000"/>
                <a:gd name="connsiteX1" fmla="*/ 6748 w 10000"/>
                <a:gd name="connsiteY1" fmla="*/ 1618 h 10000"/>
                <a:gd name="connsiteX2" fmla="*/ 0 w 10000"/>
                <a:gd name="connsiteY2" fmla="*/ 10000 h 10000"/>
                <a:gd name="connsiteX0" fmla="*/ 3252 w 8136"/>
                <a:gd name="connsiteY0" fmla="*/ 0 h 10667"/>
                <a:gd name="connsiteX1" fmla="*/ 0 w 8136"/>
                <a:gd name="connsiteY1" fmla="*/ 1618 h 10667"/>
                <a:gd name="connsiteX2" fmla="*/ 8136 w 8136"/>
                <a:gd name="connsiteY2" fmla="*/ 10667 h 10667"/>
                <a:gd name="connsiteX0" fmla="*/ 0 w 27441"/>
                <a:gd name="connsiteY0" fmla="*/ 8483 h 8483"/>
                <a:gd name="connsiteX1" fmla="*/ 17441 w 27441"/>
                <a:gd name="connsiteY1" fmla="*/ 0 h 8483"/>
                <a:gd name="connsiteX2" fmla="*/ 27441 w 27441"/>
                <a:gd name="connsiteY2" fmla="*/ 8483 h 8483"/>
                <a:gd name="connsiteX0" fmla="*/ 0 w 6719"/>
                <a:gd name="connsiteY0" fmla="*/ 1527 h 10000"/>
                <a:gd name="connsiteX1" fmla="*/ 3075 w 6719"/>
                <a:gd name="connsiteY1" fmla="*/ 0 h 10000"/>
                <a:gd name="connsiteX2" fmla="*/ 6719 w 6719"/>
                <a:gd name="connsiteY2" fmla="*/ 10000 h 10000"/>
                <a:gd name="connsiteX0" fmla="*/ 0 w 10000"/>
                <a:gd name="connsiteY0" fmla="*/ 0 h 8473"/>
                <a:gd name="connsiteX1" fmla="*/ 1476 w 10000"/>
                <a:gd name="connsiteY1" fmla="*/ 2341 h 8473"/>
                <a:gd name="connsiteX2" fmla="*/ 10000 w 10000"/>
                <a:gd name="connsiteY2" fmla="*/ 8473 h 8473"/>
                <a:gd name="connsiteX0" fmla="*/ 0 w 1476"/>
                <a:gd name="connsiteY0" fmla="*/ 0 h 7609"/>
                <a:gd name="connsiteX1" fmla="*/ 1476 w 1476"/>
                <a:gd name="connsiteY1" fmla="*/ 2763 h 7609"/>
                <a:gd name="connsiteX2" fmla="*/ 1396 w 1476"/>
                <a:gd name="connsiteY2" fmla="*/ 7609 h 7609"/>
              </a:gdLst>
              <a:ahLst/>
              <a:cxnLst>
                <a:cxn ang="0">
                  <a:pos x="connsiteX0" y="connsiteY0"/>
                </a:cxn>
                <a:cxn ang="0">
                  <a:pos x="connsiteX1" y="connsiteY1"/>
                </a:cxn>
                <a:cxn ang="0">
                  <a:pos x="connsiteX2" y="connsiteY2"/>
                </a:cxn>
              </a:cxnLst>
              <a:rect l="l" t="t" r="r" b="b"/>
              <a:pathLst>
                <a:path w="1476" h="7609">
                  <a:moveTo>
                    <a:pt x="0" y="0"/>
                  </a:moveTo>
                  <a:lnTo>
                    <a:pt x="1476" y="2763"/>
                  </a:lnTo>
                  <a:cubicBezTo>
                    <a:pt x="1449" y="4378"/>
                    <a:pt x="1423" y="5994"/>
                    <a:pt x="1396" y="7609"/>
                  </a:cubicBezTo>
                </a:path>
              </a:pathLst>
            </a:custGeom>
            <a:noFill/>
            <a:ln w="9525">
              <a:solidFill>
                <a:srgbClr val="0000FF"/>
              </a:solidFill>
              <a:round/>
              <a:headEnd type="none" w="med" len="med"/>
              <a:tailEnd type="triangle" w="med" len="me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3200" b="0" i="0" u="none" strike="noStrike" kern="1200" cap="none" spc="0" normalizeH="0" baseline="0" noProof="0">
                <a:ln>
                  <a:noFill/>
                </a:ln>
                <a:solidFill>
                  <a:srgbClr val="000000"/>
                </a:solidFill>
                <a:effectLst/>
                <a:uLnTx/>
                <a:uFillTx/>
                <a:latin typeface="Calibri"/>
                <a:ea typeface="+mn-ea"/>
                <a:cs typeface="+mn-cs"/>
              </a:endParaRPr>
            </a:p>
          </p:txBody>
        </p:sp>
        <p:sp>
          <p:nvSpPr>
            <p:cNvPr id="150" name="Freeform 28"/>
            <p:cNvSpPr>
              <a:spLocks/>
            </p:cNvSpPr>
            <p:nvPr/>
          </p:nvSpPr>
          <p:spPr bwMode="auto">
            <a:xfrm rot="2097304" flipH="1">
              <a:off x="1738313" y="3367064"/>
              <a:ext cx="138090" cy="333406"/>
            </a:xfrm>
            <a:custGeom>
              <a:avLst/>
              <a:gdLst>
                <a:gd name="T0" fmla="*/ 409575 w 618"/>
                <a:gd name="T1" fmla="*/ 0 h 618"/>
                <a:gd name="T2" fmla="*/ 276364 w 618"/>
                <a:gd name="T3" fmla="*/ 92476 h 618"/>
                <a:gd name="T4" fmla="*/ 169662 w 618"/>
                <a:gd name="T5" fmla="*/ 270954 h 618"/>
                <a:gd name="T6" fmla="*/ 82843 w 618"/>
                <a:gd name="T7" fmla="*/ 455905 h 618"/>
                <a:gd name="T8" fmla="*/ 0 w 618"/>
                <a:gd name="T9" fmla="*/ 571500 h 618"/>
                <a:gd name="T10" fmla="*/ 0 60000 65536"/>
                <a:gd name="T11" fmla="*/ 0 60000 65536"/>
                <a:gd name="T12" fmla="*/ 0 60000 65536"/>
                <a:gd name="T13" fmla="*/ 0 60000 65536"/>
                <a:gd name="T14" fmla="*/ 0 60000 65536"/>
                <a:gd name="T15" fmla="*/ 0 w 618"/>
                <a:gd name="T16" fmla="*/ 0 h 618"/>
                <a:gd name="T17" fmla="*/ 618 w 618"/>
                <a:gd name="T18" fmla="*/ 618 h 618"/>
                <a:gd name="connsiteX0" fmla="*/ 10000 w 10000"/>
                <a:gd name="connsiteY0" fmla="*/ 0 h 10000"/>
                <a:gd name="connsiteX1" fmla="*/ 6748 w 10000"/>
                <a:gd name="connsiteY1" fmla="*/ 1618 h 10000"/>
                <a:gd name="connsiteX2" fmla="*/ 2023 w 10000"/>
                <a:gd name="connsiteY2" fmla="*/ 7977 h 10000"/>
                <a:gd name="connsiteX3" fmla="*/ 0 w 10000"/>
                <a:gd name="connsiteY3" fmla="*/ 10000 h 10000"/>
                <a:gd name="connsiteX0" fmla="*/ 10000 w 10000"/>
                <a:gd name="connsiteY0" fmla="*/ 0 h 10000"/>
                <a:gd name="connsiteX1" fmla="*/ 6748 w 10000"/>
                <a:gd name="connsiteY1" fmla="*/ 1618 h 10000"/>
                <a:gd name="connsiteX2" fmla="*/ 0 w 10000"/>
                <a:gd name="connsiteY2" fmla="*/ 10000 h 10000"/>
                <a:gd name="connsiteX0" fmla="*/ 3252 w 8136"/>
                <a:gd name="connsiteY0" fmla="*/ 0 h 10667"/>
                <a:gd name="connsiteX1" fmla="*/ 0 w 8136"/>
                <a:gd name="connsiteY1" fmla="*/ 1618 h 10667"/>
                <a:gd name="connsiteX2" fmla="*/ 8136 w 8136"/>
                <a:gd name="connsiteY2" fmla="*/ 10667 h 10667"/>
                <a:gd name="connsiteX0" fmla="*/ 0 w 27441"/>
                <a:gd name="connsiteY0" fmla="*/ 8483 h 8483"/>
                <a:gd name="connsiteX1" fmla="*/ 17441 w 27441"/>
                <a:gd name="connsiteY1" fmla="*/ 0 h 8483"/>
                <a:gd name="connsiteX2" fmla="*/ 27441 w 27441"/>
                <a:gd name="connsiteY2" fmla="*/ 8483 h 8483"/>
                <a:gd name="connsiteX0" fmla="*/ 0 w 6719"/>
                <a:gd name="connsiteY0" fmla="*/ 1527 h 10000"/>
                <a:gd name="connsiteX1" fmla="*/ 3075 w 6719"/>
                <a:gd name="connsiteY1" fmla="*/ 0 h 10000"/>
                <a:gd name="connsiteX2" fmla="*/ 6719 w 6719"/>
                <a:gd name="connsiteY2" fmla="*/ 10000 h 10000"/>
                <a:gd name="connsiteX0" fmla="*/ 0 w 10000"/>
                <a:gd name="connsiteY0" fmla="*/ 0 h 8473"/>
                <a:gd name="connsiteX1" fmla="*/ 1476 w 10000"/>
                <a:gd name="connsiteY1" fmla="*/ 2341 h 8473"/>
                <a:gd name="connsiteX2" fmla="*/ 10000 w 10000"/>
                <a:gd name="connsiteY2" fmla="*/ 8473 h 8473"/>
                <a:gd name="connsiteX0" fmla="*/ 0 w 1476"/>
                <a:gd name="connsiteY0" fmla="*/ 0 h 7609"/>
                <a:gd name="connsiteX1" fmla="*/ 1476 w 1476"/>
                <a:gd name="connsiteY1" fmla="*/ 2763 h 7609"/>
                <a:gd name="connsiteX2" fmla="*/ 1396 w 1476"/>
                <a:gd name="connsiteY2" fmla="*/ 7609 h 7609"/>
              </a:gdLst>
              <a:ahLst/>
              <a:cxnLst>
                <a:cxn ang="0">
                  <a:pos x="connsiteX0" y="connsiteY0"/>
                </a:cxn>
                <a:cxn ang="0">
                  <a:pos x="connsiteX1" y="connsiteY1"/>
                </a:cxn>
                <a:cxn ang="0">
                  <a:pos x="connsiteX2" y="connsiteY2"/>
                </a:cxn>
              </a:cxnLst>
              <a:rect l="l" t="t" r="r" b="b"/>
              <a:pathLst>
                <a:path w="1476" h="7609">
                  <a:moveTo>
                    <a:pt x="0" y="0"/>
                  </a:moveTo>
                  <a:lnTo>
                    <a:pt x="1476" y="2763"/>
                  </a:lnTo>
                  <a:cubicBezTo>
                    <a:pt x="1449" y="4378"/>
                    <a:pt x="1423" y="5994"/>
                    <a:pt x="1396" y="7609"/>
                  </a:cubicBezTo>
                </a:path>
              </a:pathLst>
            </a:custGeom>
            <a:noFill/>
            <a:ln w="9525">
              <a:solidFill>
                <a:srgbClr val="0000FF"/>
              </a:solidFill>
              <a:round/>
              <a:headEnd type="none" w="med" len="med"/>
              <a:tailEnd type="triangle" w="med" len="me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3200" b="0" i="0" u="none" strike="noStrike" kern="1200" cap="none" spc="0" normalizeH="0" baseline="0" noProof="0">
                <a:ln>
                  <a:noFill/>
                </a:ln>
                <a:solidFill>
                  <a:srgbClr val="000000"/>
                </a:solidFill>
                <a:effectLst/>
                <a:uLnTx/>
                <a:uFillTx/>
                <a:latin typeface="Calibri"/>
                <a:ea typeface="+mn-ea"/>
                <a:cs typeface="+mn-cs"/>
              </a:endParaRPr>
            </a:p>
          </p:txBody>
        </p:sp>
        <p:sp>
          <p:nvSpPr>
            <p:cNvPr id="151" name="Freeform 28"/>
            <p:cNvSpPr>
              <a:spLocks/>
            </p:cNvSpPr>
            <p:nvPr/>
          </p:nvSpPr>
          <p:spPr bwMode="auto">
            <a:xfrm>
              <a:off x="1950789" y="3202781"/>
              <a:ext cx="135185" cy="239975"/>
            </a:xfrm>
            <a:custGeom>
              <a:avLst/>
              <a:gdLst>
                <a:gd name="T0" fmla="*/ 409575 w 618"/>
                <a:gd name="T1" fmla="*/ 0 h 618"/>
                <a:gd name="T2" fmla="*/ 276364 w 618"/>
                <a:gd name="T3" fmla="*/ 92476 h 618"/>
                <a:gd name="T4" fmla="*/ 169662 w 618"/>
                <a:gd name="T5" fmla="*/ 270954 h 618"/>
                <a:gd name="T6" fmla="*/ 82843 w 618"/>
                <a:gd name="T7" fmla="*/ 455905 h 618"/>
                <a:gd name="T8" fmla="*/ 0 w 618"/>
                <a:gd name="T9" fmla="*/ 571500 h 618"/>
                <a:gd name="T10" fmla="*/ 0 60000 65536"/>
                <a:gd name="T11" fmla="*/ 0 60000 65536"/>
                <a:gd name="T12" fmla="*/ 0 60000 65536"/>
                <a:gd name="T13" fmla="*/ 0 60000 65536"/>
                <a:gd name="T14" fmla="*/ 0 60000 65536"/>
                <a:gd name="T15" fmla="*/ 0 w 618"/>
                <a:gd name="T16" fmla="*/ 0 h 618"/>
                <a:gd name="T17" fmla="*/ 618 w 618"/>
                <a:gd name="T18" fmla="*/ 618 h 618"/>
                <a:gd name="connsiteX0" fmla="*/ 6748 w 6748"/>
                <a:gd name="connsiteY0" fmla="*/ 0 h 8382"/>
                <a:gd name="connsiteX1" fmla="*/ 4142 w 6748"/>
                <a:gd name="connsiteY1" fmla="*/ 3123 h 8382"/>
                <a:gd name="connsiteX2" fmla="*/ 2023 w 6748"/>
                <a:gd name="connsiteY2" fmla="*/ 6359 h 8382"/>
                <a:gd name="connsiteX3" fmla="*/ 0 w 6748"/>
                <a:gd name="connsiteY3" fmla="*/ 8382 h 8382"/>
                <a:gd name="connsiteX0" fmla="*/ 10000 w 10000"/>
                <a:gd name="connsiteY0" fmla="*/ 0 h 10000"/>
                <a:gd name="connsiteX1" fmla="*/ 7927 w 10000"/>
                <a:gd name="connsiteY1" fmla="*/ 1947 h 10000"/>
                <a:gd name="connsiteX2" fmla="*/ 6138 w 10000"/>
                <a:gd name="connsiteY2" fmla="*/ 3726 h 10000"/>
                <a:gd name="connsiteX3" fmla="*/ 2998 w 10000"/>
                <a:gd name="connsiteY3" fmla="*/ 7586 h 10000"/>
                <a:gd name="connsiteX4" fmla="*/ 0 w 10000"/>
                <a:gd name="connsiteY4" fmla="*/ 10000 h 10000"/>
                <a:gd name="connsiteX0" fmla="*/ 10000 w 10000"/>
                <a:gd name="connsiteY0" fmla="*/ 0 h 10000"/>
                <a:gd name="connsiteX1" fmla="*/ 7927 w 10000"/>
                <a:gd name="connsiteY1" fmla="*/ 1947 h 10000"/>
                <a:gd name="connsiteX2" fmla="*/ 5793 w 10000"/>
                <a:gd name="connsiteY2" fmla="*/ 4621 h 10000"/>
                <a:gd name="connsiteX3" fmla="*/ 2998 w 10000"/>
                <a:gd name="connsiteY3" fmla="*/ 7586 h 10000"/>
                <a:gd name="connsiteX4" fmla="*/ 0 w 10000"/>
                <a:gd name="connsiteY4" fmla="*/ 10000 h 10000"/>
                <a:gd name="connsiteX0" fmla="*/ 10000 w 10000"/>
                <a:gd name="connsiteY0" fmla="*/ 0 h 10000"/>
                <a:gd name="connsiteX1" fmla="*/ 7927 w 10000"/>
                <a:gd name="connsiteY1" fmla="*/ 1947 h 10000"/>
                <a:gd name="connsiteX2" fmla="*/ 5793 w 10000"/>
                <a:gd name="connsiteY2" fmla="*/ 4621 h 10000"/>
                <a:gd name="connsiteX3" fmla="*/ 0 w 10000"/>
                <a:gd name="connsiteY3" fmla="*/ 10000 h 10000"/>
                <a:gd name="connsiteX0" fmla="*/ 4207 w 4207"/>
                <a:gd name="connsiteY0" fmla="*/ 0 h 4621"/>
                <a:gd name="connsiteX1" fmla="*/ 2134 w 4207"/>
                <a:gd name="connsiteY1" fmla="*/ 1947 h 4621"/>
                <a:gd name="connsiteX2" fmla="*/ 0 w 4207"/>
                <a:gd name="connsiteY2" fmla="*/ 4621 h 4621"/>
              </a:gdLst>
              <a:ahLst/>
              <a:cxnLst>
                <a:cxn ang="0">
                  <a:pos x="connsiteX0" y="connsiteY0"/>
                </a:cxn>
                <a:cxn ang="0">
                  <a:pos x="connsiteX1" y="connsiteY1"/>
                </a:cxn>
                <a:cxn ang="0">
                  <a:pos x="connsiteX2" y="connsiteY2"/>
                </a:cxn>
              </a:cxnLst>
              <a:rect l="l" t="t" r="r" b="b"/>
              <a:pathLst>
                <a:path w="4207" h="4621">
                  <a:moveTo>
                    <a:pt x="4207" y="0"/>
                  </a:moveTo>
                  <a:cubicBezTo>
                    <a:pt x="4205" y="19"/>
                    <a:pt x="2136" y="1928"/>
                    <a:pt x="2134" y="1947"/>
                  </a:cubicBezTo>
                  <a:lnTo>
                    <a:pt x="0" y="4621"/>
                  </a:lnTo>
                </a:path>
              </a:pathLst>
            </a:custGeom>
            <a:noFill/>
            <a:ln w="28575">
              <a:solidFill>
                <a:srgbClr val="0000FF"/>
              </a:solidFill>
              <a:round/>
              <a:headEnd type="none" w="med" len="med"/>
              <a:tailEnd type="none" w="med" len="me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3200" b="0" i="0" u="none" strike="noStrike" kern="1200" cap="none" spc="0" normalizeH="0" baseline="0" noProof="0">
                <a:ln>
                  <a:noFill/>
                </a:ln>
                <a:solidFill>
                  <a:srgbClr val="000000"/>
                </a:solidFill>
                <a:effectLst/>
                <a:uLnTx/>
                <a:uFillTx/>
                <a:latin typeface="Calibri"/>
                <a:ea typeface="+mn-ea"/>
                <a:cs typeface="+mn-cs"/>
              </a:endParaRPr>
            </a:p>
          </p:txBody>
        </p:sp>
      </p:grpSp>
      <p:pic>
        <p:nvPicPr>
          <p:cNvPr id="163" name="Picture 3"/>
          <p:cNvPicPr>
            <a:picLocks noChangeAspect="1" noChangeArrowheads="1"/>
          </p:cNvPicPr>
          <p:nvPr/>
        </p:nvPicPr>
        <p:blipFill>
          <a:blip r:embed="rId11" cstate="email">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1524001" y="2597035"/>
            <a:ext cx="469044" cy="633847"/>
          </a:xfrm>
          <a:prstGeom prst="rect">
            <a:avLst/>
          </a:prstGeom>
          <a:noFill/>
          <a:ln w="9525">
            <a:noFill/>
            <a:miter lim="800000"/>
            <a:headEnd/>
            <a:tailEnd/>
          </a:ln>
        </p:spPr>
      </p:pic>
      <p:grpSp>
        <p:nvGrpSpPr>
          <p:cNvPr id="174" name="Group 173"/>
          <p:cNvGrpSpPr/>
          <p:nvPr/>
        </p:nvGrpSpPr>
        <p:grpSpPr>
          <a:xfrm>
            <a:off x="6811964" y="4695033"/>
            <a:ext cx="347661" cy="573889"/>
            <a:chOff x="1738313" y="3202781"/>
            <a:chExt cx="347661" cy="573889"/>
          </a:xfrm>
        </p:grpSpPr>
        <p:sp>
          <p:nvSpPr>
            <p:cNvPr id="175" name="Freeform 28"/>
            <p:cNvSpPr>
              <a:spLocks/>
            </p:cNvSpPr>
            <p:nvPr/>
          </p:nvSpPr>
          <p:spPr bwMode="auto">
            <a:xfrm>
              <a:off x="1804987" y="3211886"/>
              <a:ext cx="276381" cy="479031"/>
            </a:xfrm>
            <a:custGeom>
              <a:avLst/>
              <a:gdLst>
                <a:gd name="T0" fmla="*/ 409575 w 618"/>
                <a:gd name="T1" fmla="*/ 0 h 618"/>
                <a:gd name="T2" fmla="*/ 276364 w 618"/>
                <a:gd name="T3" fmla="*/ 92476 h 618"/>
                <a:gd name="T4" fmla="*/ 169662 w 618"/>
                <a:gd name="T5" fmla="*/ 270954 h 618"/>
                <a:gd name="T6" fmla="*/ 82843 w 618"/>
                <a:gd name="T7" fmla="*/ 455905 h 618"/>
                <a:gd name="T8" fmla="*/ 0 w 618"/>
                <a:gd name="T9" fmla="*/ 571500 h 618"/>
                <a:gd name="T10" fmla="*/ 0 60000 65536"/>
                <a:gd name="T11" fmla="*/ 0 60000 65536"/>
                <a:gd name="T12" fmla="*/ 0 60000 65536"/>
                <a:gd name="T13" fmla="*/ 0 60000 65536"/>
                <a:gd name="T14" fmla="*/ 0 60000 65536"/>
                <a:gd name="T15" fmla="*/ 0 w 618"/>
                <a:gd name="T16" fmla="*/ 0 h 618"/>
                <a:gd name="T17" fmla="*/ 618 w 618"/>
                <a:gd name="T18" fmla="*/ 618 h 618"/>
                <a:gd name="connsiteX0" fmla="*/ 6748 w 6748"/>
                <a:gd name="connsiteY0" fmla="*/ 0 h 8382"/>
                <a:gd name="connsiteX1" fmla="*/ 4142 w 6748"/>
                <a:gd name="connsiteY1" fmla="*/ 3123 h 8382"/>
                <a:gd name="connsiteX2" fmla="*/ 2023 w 6748"/>
                <a:gd name="connsiteY2" fmla="*/ 6359 h 8382"/>
                <a:gd name="connsiteX3" fmla="*/ 0 w 6748"/>
                <a:gd name="connsiteY3" fmla="*/ 8382 h 8382"/>
                <a:gd name="connsiteX0" fmla="*/ 10000 w 10000"/>
                <a:gd name="connsiteY0" fmla="*/ 0 h 10000"/>
                <a:gd name="connsiteX1" fmla="*/ 7927 w 10000"/>
                <a:gd name="connsiteY1" fmla="*/ 1947 h 10000"/>
                <a:gd name="connsiteX2" fmla="*/ 6138 w 10000"/>
                <a:gd name="connsiteY2" fmla="*/ 3726 h 10000"/>
                <a:gd name="connsiteX3" fmla="*/ 2998 w 10000"/>
                <a:gd name="connsiteY3" fmla="*/ 7586 h 10000"/>
                <a:gd name="connsiteX4" fmla="*/ 0 w 10000"/>
                <a:gd name="connsiteY4" fmla="*/ 1000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10000" y="0"/>
                  </a:moveTo>
                  <a:cubicBezTo>
                    <a:pt x="9998" y="19"/>
                    <a:pt x="7929" y="1928"/>
                    <a:pt x="7927" y="1947"/>
                  </a:cubicBezTo>
                  <a:lnTo>
                    <a:pt x="6138" y="3726"/>
                  </a:lnTo>
                  <a:lnTo>
                    <a:pt x="2998" y="7586"/>
                  </a:lnTo>
                  <a:lnTo>
                    <a:pt x="0" y="10000"/>
                  </a:lnTo>
                </a:path>
              </a:pathLst>
            </a:custGeom>
            <a:noFill/>
            <a:ln w="9525">
              <a:solidFill>
                <a:srgbClr val="0000FF"/>
              </a:solidFill>
              <a:round/>
              <a:headEnd type="none" w="med" len="med"/>
              <a:tailEnd type="triangle" w="med" len="me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3200" b="0" i="0" u="none" strike="noStrike" kern="1200" cap="none" spc="0" normalizeH="0" baseline="0" noProof="0">
                <a:ln>
                  <a:noFill/>
                </a:ln>
                <a:solidFill>
                  <a:srgbClr val="000000"/>
                </a:solidFill>
                <a:effectLst/>
                <a:uLnTx/>
                <a:uFillTx/>
                <a:latin typeface="Calibri"/>
                <a:ea typeface="+mn-ea"/>
                <a:cs typeface="+mn-cs"/>
              </a:endParaRPr>
            </a:p>
          </p:txBody>
        </p:sp>
        <p:sp>
          <p:nvSpPr>
            <p:cNvPr id="183" name="Freeform 28"/>
            <p:cNvSpPr>
              <a:spLocks/>
            </p:cNvSpPr>
            <p:nvPr/>
          </p:nvSpPr>
          <p:spPr bwMode="auto">
            <a:xfrm>
              <a:off x="1952602" y="3443264"/>
              <a:ext cx="90685" cy="333406"/>
            </a:xfrm>
            <a:custGeom>
              <a:avLst/>
              <a:gdLst>
                <a:gd name="T0" fmla="*/ 409575 w 618"/>
                <a:gd name="T1" fmla="*/ 0 h 618"/>
                <a:gd name="T2" fmla="*/ 276364 w 618"/>
                <a:gd name="T3" fmla="*/ 92476 h 618"/>
                <a:gd name="T4" fmla="*/ 169662 w 618"/>
                <a:gd name="T5" fmla="*/ 270954 h 618"/>
                <a:gd name="T6" fmla="*/ 82843 w 618"/>
                <a:gd name="T7" fmla="*/ 455905 h 618"/>
                <a:gd name="T8" fmla="*/ 0 w 618"/>
                <a:gd name="T9" fmla="*/ 571500 h 618"/>
                <a:gd name="T10" fmla="*/ 0 60000 65536"/>
                <a:gd name="T11" fmla="*/ 0 60000 65536"/>
                <a:gd name="T12" fmla="*/ 0 60000 65536"/>
                <a:gd name="T13" fmla="*/ 0 60000 65536"/>
                <a:gd name="T14" fmla="*/ 0 60000 65536"/>
                <a:gd name="T15" fmla="*/ 0 w 618"/>
                <a:gd name="T16" fmla="*/ 0 h 618"/>
                <a:gd name="T17" fmla="*/ 618 w 618"/>
                <a:gd name="T18" fmla="*/ 618 h 618"/>
                <a:gd name="connsiteX0" fmla="*/ 10000 w 10000"/>
                <a:gd name="connsiteY0" fmla="*/ 0 h 10000"/>
                <a:gd name="connsiteX1" fmla="*/ 6748 w 10000"/>
                <a:gd name="connsiteY1" fmla="*/ 1618 h 10000"/>
                <a:gd name="connsiteX2" fmla="*/ 2023 w 10000"/>
                <a:gd name="connsiteY2" fmla="*/ 7977 h 10000"/>
                <a:gd name="connsiteX3" fmla="*/ 0 w 10000"/>
                <a:gd name="connsiteY3" fmla="*/ 10000 h 10000"/>
                <a:gd name="connsiteX0" fmla="*/ 10000 w 10000"/>
                <a:gd name="connsiteY0" fmla="*/ 0 h 10000"/>
                <a:gd name="connsiteX1" fmla="*/ 6748 w 10000"/>
                <a:gd name="connsiteY1" fmla="*/ 1618 h 10000"/>
                <a:gd name="connsiteX2" fmla="*/ 0 w 10000"/>
                <a:gd name="connsiteY2" fmla="*/ 10000 h 10000"/>
                <a:gd name="connsiteX0" fmla="*/ 3252 w 8136"/>
                <a:gd name="connsiteY0" fmla="*/ 0 h 10667"/>
                <a:gd name="connsiteX1" fmla="*/ 0 w 8136"/>
                <a:gd name="connsiteY1" fmla="*/ 1618 h 10667"/>
                <a:gd name="connsiteX2" fmla="*/ 8136 w 8136"/>
                <a:gd name="connsiteY2" fmla="*/ 10667 h 10667"/>
                <a:gd name="connsiteX0" fmla="*/ 0 w 27441"/>
                <a:gd name="connsiteY0" fmla="*/ 8483 h 8483"/>
                <a:gd name="connsiteX1" fmla="*/ 17441 w 27441"/>
                <a:gd name="connsiteY1" fmla="*/ 0 h 8483"/>
                <a:gd name="connsiteX2" fmla="*/ 27441 w 27441"/>
                <a:gd name="connsiteY2" fmla="*/ 8483 h 8483"/>
                <a:gd name="connsiteX0" fmla="*/ 0 w 6719"/>
                <a:gd name="connsiteY0" fmla="*/ 1527 h 10000"/>
                <a:gd name="connsiteX1" fmla="*/ 3075 w 6719"/>
                <a:gd name="connsiteY1" fmla="*/ 0 h 10000"/>
                <a:gd name="connsiteX2" fmla="*/ 6719 w 6719"/>
                <a:gd name="connsiteY2" fmla="*/ 10000 h 10000"/>
                <a:gd name="connsiteX0" fmla="*/ 0 w 10000"/>
                <a:gd name="connsiteY0" fmla="*/ 0 h 8473"/>
                <a:gd name="connsiteX1" fmla="*/ 1476 w 10000"/>
                <a:gd name="connsiteY1" fmla="*/ 2341 h 8473"/>
                <a:gd name="connsiteX2" fmla="*/ 10000 w 10000"/>
                <a:gd name="connsiteY2" fmla="*/ 8473 h 8473"/>
                <a:gd name="connsiteX0" fmla="*/ 0 w 1476"/>
                <a:gd name="connsiteY0" fmla="*/ 0 h 7609"/>
                <a:gd name="connsiteX1" fmla="*/ 1476 w 1476"/>
                <a:gd name="connsiteY1" fmla="*/ 2763 h 7609"/>
                <a:gd name="connsiteX2" fmla="*/ 1396 w 1476"/>
                <a:gd name="connsiteY2" fmla="*/ 7609 h 7609"/>
              </a:gdLst>
              <a:ahLst/>
              <a:cxnLst>
                <a:cxn ang="0">
                  <a:pos x="connsiteX0" y="connsiteY0"/>
                </a:cxn>
                <a:cxn ang="0">
                  <a:pos x="connsiteX1" y="connsiteY1"/>
                </a:cxn>
                <a:cxn ang="0">
                  <a:pos x="connsiteX2" y="connsiteY2"/>
                </a:cxn>
              </a:cxnLst>
              <a:rect l="l" t="t" r="r" b="b"/>
              <a:pathLst>
                <a:path w="1476" h="7609">
                  <a:moveTo>
                    <a:pt x="0" y="0"/>
                  </a:moveTo>
                  <a:lnTo>
                    <a:pt x="1476" y="2763"/>
                  </a:lnTo>
                  <a:cubicBezTo>
                    <a:pt x="1449" y="4378"/>
                    <a:pt x="1423" y="5994"/>
                    <a:pt x="1396" y="7609"/>
                  </a:cubicBezTo>
                </a:path>
              </a:pathLst>
            </a:custGeom>
            <a:noFill/>
            <a:ln w="9525">
              <a:solidFill>
                <a:srgbClr val="0000FF"/>
              </a:solidFill>
              <a:round/>
              <a:headEnd type="none" w="med" len="med"/>
              <a:tailEnd type="triangle" w="med" len="me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3200" b="0" i="0" u="none" strike="noStrike" kern="1200" cap="none" spc="0" normalizeH="0" baseline="0" noProof="0">
                <a:ln>
                  <a:noFill/>
                </a:ln>
                <a:solidFill>
                  <a:srgbClr val="000000"/>
                </a:solidFill>
                <a:effectLst/>
                <a:uLnTx/>
                <a:uFillTx/>
                <a:latin typeface="Calibri"/>
                <a:ea typeface="+mn-ea"/>
                <a:cs typeface="+mn-cs"/>
              </a:endParaRPr>
            </a:p>
          </p:txBody>
        </p:sp>
        <p:sp>
          <p:nvSpPr>
            <p:cNvPr id="192" name="Freeform 28"/>
            <p:cNvSpPr>
              <a:spLocks/>
            </p:cNvSpPr>
            <p:nvPr/>
          </p:nvSpPr>
          <p:spPr bwMode="auto">
            <a:xfrm rot="2097304" flipH="1">
              <a:off x="1738313" y="3367064"/>
              <a:ext cx="138090" cy="333406"/>
            </a:xfrm>
            <a:custGeom>
              <a:avLst/>
              <a:gdLst>
                <a:gd name="T0" fmla="*/ 409575 w 618"/>
                <a:gd name="T1" fmla="*/ 0 h 618"/>
                <a:gd name="T2" fmla="*/ 276364 w 618"/>
                <a:gd name="T3" fmla="*/ 92476 h 618"/>
                <a:gd name="T4" fmla="*/ 169662 w 618"/>
                <a:gd name="T5" fmla="*/ 270954 h 618"/>
                <a:gd name="T6" fmla="*/ 82843 w 618"/>
                <a:gd name="T7" fmla="*/ 455905 h 618"/>
                <a:gd name="T8" fmla="*/ 0 w 618"/>
                <a:gd name="T9" fmla="*/ 571500 h 618"/>
                <a:gd name="T10" fmla="*/ 0 60000 65536"/>
                <a:gd name="T11" fmla="*/ 0 60000 65536"/>
                <a:gd name="T12" fmla="*/ 0 60000 65536"/>
                <a:gd name="T13" fmla="*/ 0 60000 65536"/>
                <a:gd name="T14" fmla="*/ 0 60000 65536"/>
                <a:gd name="T15" fmla="*/ 0 w 618"/>
                <a:gd name="T16" fmla="*/ 0 h 618"/>
                <a:gd name="T17" fmla="*/ 618 w 618"/>
                <a:gd name="T18" fmla="*/ 618 h 618"/>
                <a:gd name="connsiteX0" fmla="*/ 10000 w 10000"/>
                <a:gd name="connsiteY0" fmla="*/ 0 h 10000"/>
                <a:gd name="connsiteX1" fmla="*/ 6748 w 10000"/>
                <a:gd name="connsiteY1" fmla="*/ 1618 h 10000"/>
                <a:gd name="connsiteX2" fmla="*/ 2023 w 10000"/>
                <a:gd name="connsiteY2" fmla="*/ 7977 h 10000"/>
                <a:gd name="connsiteX3" fmla="*/ 0 w 10000"/>
                <a:gd name="connsiteY3" fmla="*/ 10000 h 10000"/>
                <a:gd name="connsiteX0" fmla="*/ 10000 w 10000"/>
                <a:gd name="connsiteY0" fmla="*/ 0 h 10000"/>
                <a:gd name="connsiteX1" fmla="*/ 6748 w 10000"/>
                <a:gd name="connsiteY1" fmla="*/ 1618 h 10000"/>
                <a:gd name="connsiteX2" fmla="*/ 0 w 10000"/>
                <a:gd name="connsiteY2" fmla="*/ 10000 h 10000"/>
                <a:gd name="connsiteX0" fmla="*/ 3252 w 8136"/>
                <a:gd name="connsiteY0" fmla="*/ 0 h 10667"/>
                <a:gd name="connsiteX1" fmla="*/ 0 w 8136"/>
                <a:gd name="connsiteY1" fmla="*/ 1618 h 10667"/>
                <a:gd name="connsiteX2" fmla="*/ 8136 w 8136"/>
                <a:gd name="connsiteY2" fmla="*/ 10667 h 10667"/>
                <a:gd name="connsiteX0" fmla="*/ 0 w 27441"/>
                <a:gd name="connsiteY0" fmla="*/ 8483 h 8483"/>
                <a:gd name="connsiteX1" fmla="*/ 17441 w 27441"/>
                <a:gd name="connsiteY1" fmla="*/ 0 h 8483"/>
                <a:gd name="connsiteX2" fmla="*/ 27441 w 27441"/>
                <a:gd name="connsiteY2" fmla="*/ 8483 h 8483"/>
                <a:gd name="connsiteX0" fmla="*/ 0 w 6719"/>
                <a:gd name="connsiteY0" fmla="*/ 1527 h 10000"/>
                <a:gd name="connsiteX1" fmla="*/ 3075 w 6719"/>
                <a:gd name="connsiteY1" fmla="*/ 0 h 10000"/>
                <a:gd name="connsiteX2" fmla="*/ 6719 w 6719"/>
                <a:gd name="connsiteY2" fmla="*/ 10000 h 10000"/>
                <a:gd name="connsiteX0" fmla="*/ 0 w 10000"/>
                <a:gd name="connsiteY0" fmla="*/ 0 h 8473"/>
                <a:gd name="connsiteX1" fmla="*/ 1476 w 10000"/>
                <a:gd name="connsiteY1" fmla="*/ 2341 h 8473"/>
                <a:gd name="connsiteX2" fmla="*/ 10000 w 10000"/>
                <a:gd name="connsiteY2" fmla="*/ 8473 h 8473"/>
                <a:gd name="connsiteX0" fmla="*/ 0 w 1476"/>
                <a:gd name="connsiteY0" fmla="*/ 0 h 7609"/>
                <a:gd name="connsiteX1" fmla="*/ 1476 w 1476"/>
                <a:gd name="connsiteY1" fmla="*/ 2763 h 7609"/>
                <a:gd name="connsiteX2" fmla="*/ 1396 w 1476"/>
                <a:gd name="connsiteY2" fmla="*/ 7609 h 7609"/>
              </a:gdLst>
              <a:ahLst/>
              <a:cxnLst>
                <a:cxn ang="0">
                  <a:pos x="connsiteX0" y="connsiteY0"/>
                </a:cxn>
                <a:cxn ang="0">
                  <a:pos x="connsiteX1" y="connsiteY1"/>
                </a:cxn>
                <a:cxn ang="0">
                  <a:pos x="connsiteX2" y="connsiteY2"/>
                </a:cxn>
              </a:cxnLst>
              <a:rect l="l" t="t" r="r" b="b"/>
              <a:pathLst>
                <a:path w="1476" h="7609">
                  <a:moveTo>
                    <a:pt x="0" y="0"/>
                  </a:moveTo>
                  <a:lnTo>
                    <a:pt x="1476" y="2763"/>
                  </a:lnTo>
                  <a:cubicBezTo>
                    <a:pt x="1449" y="4378"/>
                    <a:pt x="1423" y="5994"/>
                    <a:pt x="1396" y="7609"/>
                  </a:cubicBezTo>
                </a:path>
              </a:pathLst>
            </a:custGeom>
            <a:noFill/>
            <a:ln w="9525">
              <a:solidFill>
                <a:srgbClr val="0000FF"/>
              </a:solidFill>
              <a:round/>
              <a:headEnd type="none" w="med" len="med"/>
              <a:tailEnd type="triangle" w="med" len="me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3200" b="0" i="0" u="none" strike="noStrike" kern="1200" cap="none" spc="0" normalizeH="0" baseline="0" noProof="0">
                <a:ln>
                  <a:noFill/>
                </a:ln>
                <a:solidFill>
                  <a:srgbClr val="000000"/>
                </a:solidFill>
                <a:effectLst/>
                <a:uLnTx/>
                <a:uFillTx/>
                <a:latin typeface="Calibri"/>
                <a:ea typeface="+mn-ea"/>
                <a:cs typeface="+mn-cs"/>
              </a:endParaRPr>
            </a:p>
          </p:txBody>
        </p:sp>
        <p:sp>
          <p:nvSpPr>
            <p:cNvPr id="193" name="Freeform 28"/>
            <p:cNvSpPr>
              <a:spLocks/>
            </p:cNvSpPr>
            <p:nvPr/>
          </p:nvSpPr>
          <p:spPr bwMode="auto">
            <a:xfrm>
              <a:off x="1950789" y="3202781"/>
              <a:ext cx="135185" cy="239975"/>
            </a:xfrm>
            <a:custGeom>
              <a:avLst/>
              <a:gdLst>
                <a:gd name="T0" fmla="*/ 409575 w 618"/>
                <a:gd name="T1" fmla="*/ 0 h 618"/>
                <a:gd name="T2" fmla="*/ 276364 w 618"/>
                <a:gd name="T3" fmla="*/ 92476 h 618"/>
                <a:gd name="T4" fmla="*/ 169662 w 618"/>
                <a:gd name="T5" fmla="*/ 270954 h 618"/>
                <a:gd name="T6" fmla="*/ 82843 w 618"/>
                <a:gd name="T7" fmla="*/ 455905 h 618"/>
                <a:gd name="T8" fmla="*/ 0 w 618"/>
                <a:gd name="T9" fmla="*/ 571500 h 618"/>
                <a:gd name="T10" fmla="*/ 0 60000 65536"/>
                <a:gd name="T11" fmla="*/ 0 60000 65536"/>
                <a:gd name="T12" fmla="*/ 0 60000 65536"/>
                <a:gd name="T13" fmla="*/ 0 60000 65536"/>
                <a:gd name="T14" fmla="*/ 0 60000 65536"/>
                <a:gd name="T15" fmla="*/ 0 w 618"/>
                <a:gd name="T16" fmla="*/ 0 h 618"/>
                <a:gd name="T17" fmla="*/ 618 w 618"/>
                <a:gd name="T18" fmla="*/ 618 h 618"/>
                <a:gd name="connsiteX0" fmla="*/ 6748 w 6748"/>
                <a:gd name="connsiteY0" fmla="*/ 0 h 8382"/>
                <a:gd name="connsiteX1" fmla="*/ 4142 w 6748"/>
                <a:gd name="connsiteY1" fmla="*/ 3123 h 8382"/>
                <a:gd name="connsiteX2" fmla="*/ 2023 w 6748"/>
                <a:gd name="connsiteY2" fmla="*/ 6359 h 8382"/>
                <a:gd name="connsiteX3" fmla="*/ 0 w 6748"/>
                <a:gd name="connsiteY3" fmla="*/ 8382 h 8382"/>
                <a:gd name="connsiteX0" fmla="*/ 10000 w 10000"/>
                <a:gd name="connsiteY0" fmla="*/ 0 h 10000"/>
                <a:gd name="connsiteX1" fmla="*/ 7927 w 10000"/>
                <a:gd name="connsiteY1" fmla="*/ 1947 h 10000"/>
                <a:gd name="connsiteX2" fmla="*/ 6138 w 10000"/>
                <a:gd name="connsiteY2" fmla="*/ 3726 h 10000"/>
                <a:gd name="connsiteX3" fmla="*/ 2998 w 10000"/>
                <a:gd name="connsiteY3" fmla="*/ 7586 h 10000"/>
                <a:gd name="connsiteX4" fmla="*/ 0 w 10000"/>
                <a:gd name="connsiteY4" fmla="*/ 10000 h 10000"/>
                <a:gd name="connsiteX0" fmla="*/ 10000 w 10000"/>
                <a:gd name="connsiteY0" fmla="*/ 0 h 10000"/>
                <a:gd name="connsiteX1" fmla="*/ 7927 w 10000"/>
                <a:gd name="connsiteY1" fmla="*/ 1947 h 10000"/>
                <a:gd name="connsiteX2" fmla="*/ 5793 w 10000"/>
                <a:gd name="connsiteY2" fmla="*/ 4621 h 10000"/>
                <a:gd name="connsiteX3" fmla="*/ 2998 w 10000"/>
                <a:gd name="connsiteY3" fmla="*/ 7586 h 10000"/>
                <a:gd name="connsiteX4" fmla="*/ 0 w 10000"/>
                <a:gd name="connsiteY4" fmla="*/ 10000 h 10000"/>
                <a:gd name="connsiteX0" fmla="*/ 10000 w 10000"/>
                <a:gd name="connsiteY0" fmla="*/ 0 h 10000"/>
                <a:gd name="connsiteX1" fmla="*/ 7927 w 10000"/>
                <a:gd name="connsiteY1" fmla="*/ 1947 h 10000"/>
                <a:gd name="connsiteX2" fmla="*/ 5793 w 10000"/>
                <a:gd name="connsiteY2" fmla="*/ 4621 h 10000"/>
                <a:gd name="connsiteX3" fmla="*/ 0 w 10000"/>
                <a:gd name="connsiteY3" fmla="*/ 10000 h 10000"/>
                <a:gd name="connsiteX0" fmla="*/ 4207 w 4207"/>
                <a:gd name="connsiteY0" fmla="*/ 0 h 4621"/>
                <a:gd name="connsiteX1" fmla="*/ 2134 w 4207"/>
                <a:gd name="connsiteY1" fmla="*/ 1947 h 4621"/>
                <a:gd name="connsiteX2" fmla="*/ 0 w 4207"/>
                <a:gd name="connsiteY2" fmla="*/ 4621 h 4621"/>
              </a:gdLst>
              <a:ahLst/>
              <a:cxnLst>
                <a:cxn ang="0">
                  <a:pos x="connsiteX0" y="connsiteY0"/>
                </a:cxn>
                <a:cxn ang="0">
                  <a:pos x="connsiteX1" y="connsiteY1"/>
                </a:cxn>
                <a:cxn ang="0">
                  <a:pos x="connsiteX2" y="connsiteY2"/>
                </a:cxn>
              </a:cxnLst>
              <a:rect l="l" t="t" r="r" b="b"/>
              <a:pathLst>
                <a:path w="4207" h="4621">
                  <a:moveTo>
                    <a:pt x="4207" y="0"/>
                  </a:moveTo>
                  <a:cubicBezTo>
                    <a:pt x="4205" y="19"/>
                    <a:pt x="2136" y="1928"/>
                    <a:pt x="2134" y="1947"/>
                  </a:cubicBezTo>
                  <a:lnTo>
                    <a:pt x="0" y="4621"/>
                  </a:lnTo>
                </a:path>
              </a:pathLst>
            </a:custGeom>
            <a:noFill/>
            <a:ln w="28575">
              <a:solidFill>
                <a:srgbClr val="0000FF"/>
              </a:solidFill>
              <a:round/>
              <a:headEnd type="none" w="med" len="med"/>
              <a:tailEnd type="none" w="med" len="me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3200" b="0" i="0" u="none" strike="noStrike" kern="1200" cap="none" spc="0" normalizeH="0" baseline="0" noProof="0">
                <a:ln>
                  <a:noFill/>
                </a:ln>
                <a:solidFill>
                  <a:srgbClr val="000000"/>
                </a:solidFill>
                <a:effectLst/>
                <a:uLnTx/>
                <a:uFillTx/>
                <a:latin typeface="Calibri"/>
                <a:ea typeface="+mn-ea"/>
                <a:cs typeface="+mn-cs"/>
              </a:endParaRPr>
            </a:p>
          </p:txBody>
        </p:sp>
      </p:grpSp>
      <p:sp>
        <p:nvSpPr>
          <p:cNvPr id="195" name="Freeform 194"/>
          <p:cNvSpPr/>
          <p:nvPr/>
        </p:nvSpPr>
        <p:spPr>
          <a:xfrm rot="20908942" flipH="1">
            <a:off x="7697790" y="5102227"/>
            <a:ext cx="257967" cy="404811"/>
          </a:xfrm>
          <a:custGeom>
            <a:avLst/>
            <a:gdLst>
              <a:gd name="connsiteX0" fmla="*/ 257175 w 280987"/>
              <a:gd name="connsiteY0" fmla="*/ 0 h 657225"/>
              <a:gd name="connsiteX1" fmla="*/ 238125 w 280987"/>
              <a:gd name="connsiteY1" fmla="*/ 419100 h 657225"/>
              <a:gd name="connsiteX2" fmla="*/ 0 w 280987"/>
              <a:gd name="connsiteY2" fmla="*/ 657225 h 657225"/>
              <a:gd name="connsiteX0" fmla="*/ 409575 w 458788"/>
              <a:gd name="connsiteY0" fmla="*/ 0 h 723900"/>
              <a:gd name="connsiteX1" fmla="*/ 390525 w 458788"/>
              <a:gd name="connsiteY1" fmla="*/ 419100 h 723900"/>
              <a:gd name="connsiteX2" fmla="*/ 0 w 458788"/>
              <a:gd name="connsiteY2" fmla="*/ 723900 h 723900"/>
            </a:gdLst>
            <a:ahLst/>
            <a:cxnLst>
              <a:cxn ang="0">
                <a:pos x="connsiteX0" y="connsiteY0"/>
              </a:cxn>
              <a:cxn ang="0">
                <a:pos x="connsiteX1" y="connsiteY1"/>
              </a:cxn>
              <a:cxn ang="0">
                <a:pos x="connsiteX2" y="connsiteY2"/>
              </a:cxn>
            </a:cxnLst>
            <a:rect l="l" t="t" r="r" b="b"/>
            <a:pathLst>
              <a:path w="458788" h="723900">
                <a:moveTo>
                  <a:pt x="409575" y="0"/>
                </a:moveTo>
                <a:cubicBezTo>
                  <a:pt x="421481" y="154781"/>
                  <a:pt x="458788" y="298450"/>
                  <a:pt x="390525" y="419100"/>
                </a:cubicBezTo>
                <a:cubicBezTo>
                  <a:pt x="322263" y="539750"/>
                  <a:pt x="97631" y="659606"/>
                  <a:pt x="0" y="723900"/>
                </a:cubicBezTo>
              </a:path>
            </a:pathLst>
          </a:custGeom>
          <a:noFill/>
          <a:ln w="28575" cmpd="sng">
            <a:solidFill>
              <a:srgbClr val="0000FF"/>
            </a:solidFill>
            <a:round/>
            <a:headEnd type="none" w="med" len="med"/>
            <a:tailEnd type="triangle" w="med" len="me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3200" b="0" i="0" u="none" strike="noStrike" kern="1200" cap="none" spc="0" normalizeH="0" baseline="0" noProof="0">
              <a:ln>
                <a:noFill/>
              </a:ln>
              <a:solidFill>
                <a:srgbClr val="000000"/>
              </a:solidFill>
              <a:effectLst/>
              <a:uLnTx/>
              <a:uFillTx/>
              <a:latin typeface="Calibri"/>
              <a:ea typeface="+mn-ea"/>
              <a:cs typeface="+mn-cs"/>
            </a:endParaRPr>
          </a:p>
        </p:txBody>
      </p:sp>
      <p:sp>
        <p:nvSpPr>
          <p:cNvPr id="196" name="Freeform 195"/>
          <p:cNvSpPr/>
          <p:nvPr/>
        </p:nvSpPr>
        <p:spPr>
          <a:xfrm rot="214759" flipH="1">
            <a:off x="7678739" y="5468145"/>
            <a:ext cx="257967" cy="404811"/>
          </a:xfrm>
          <a:custGeom>
            <a:avLst/>
            <a:gdLst>
              <a:gd name="connsiteX0" fmla="*/ 257175 w 280987"/>
              <a:gd name="connsiteY0" fmla="*/ 0 h 657225"/>
              <a:gd name="connsiteX1" fmla="*/ 238125 w 280987"/>
              <a:gd name="connsiteY1" fmla="*/ 419100 h 657225"/>
              <a:gd name="connsiteX2" fmla="*/ 0 w 280987"/>
              <a:gd name="connsiteY2" fmla="*/ 657225 h 657225"/>
              <a:gd name="connsiteX0" fmla="*/ 409575 w 458788"/>
              <a:gd name="connsiteY0" fmla="*/ 0 h 723900"/>
              <a:gd name="connsiteX1" fmla="*/ 390525 w 458788"/>
              <a:gd name="connsiteY1" fmla="*/ 419100 h 723900"/>
              <a:gd name="connsiteX2" fmla="*/ 0 w 458788"/>
              <a:gd name="connsiteY2" fmla="*/ 723900 h 723900"/>
            </a:gdLst>
            <a:ahLst/>
            <a:cxnLst>
              <a:cxn ang="0">
                <a:pos x="connsiteX0" y="connsiteY0"/>
              </a:cxn>
              <a:cxn ang="0">
                <a:pos x="connsiteX1" y="connsiteY1"/>
              </a:cxn>
              <a:cxn ang="0">
                <a:pos x="connsiteX2" y="connsiteY2"/>
              </a:cxn>
            </a:cxnLst>
            <a:rect l="l" t="t" r="r" b="b"/>
            <a:pathLst>
              <a:path w="458788" h="723900">
                <a:moveTo>
                  <a:pt x="409575" y="0"/>
                </a:moveTo>
                <a:cubicBezTo>
                  <a:pt x="421481" y="154781"/>
                  <a:pt x="458788" y="298450"/>
                  <a:pt x="390525" y="419100"/>
                </a:cubicBezTo>
                <a:cubicBezTo>
                  <a:pt x="322263" y="539750"/>
                  <a:pt x="97631" y="659606"/>
                  <a:pt x="0" y="723900"/>
                </a:cubicBezTo>
              </a:path>
            </a:pathLst>
          </a:custGeom>
          <a:noFill/>
          <a:ln w="28575" cmpd="sng">
            <a:solidFill>
              <a:srgbClr val="0000FF"/>
            </a:solidFill>
            <a:round/>
            <a:headEnd type="none" w="med" len="med"/>
            <a:tailEnd type="triangle" w="med" len="me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3200" b="0" i="0" u="none" strike="noStrike" kern="1200" cap="none" spc="0" normalizeH="0" baseline="0" noProof="0">
              <a:ln>
                <a:noFill/>
              </a:ln>
              <a:solidFill>
                <a:srgbClr val="000000"/>
              </a:solidFill>
              <a:effectLst/>
              <a:uLnTx/>
              <a:uFillTx/>
              <a:latin typeface="Calibri"/>
              <a:ea typeface="+mn-ea"/>
              <a:cs typeface="+mn-cs"/>
            </a:endParaRPr>
          </a:p>
        </p:txBody>
      </p:sp>
      <p:cxnSp>
        <p:nvCxnSpPr>
          <p:cNvPr id="197" name="Straight Connector 232"/>
          <p:cNvCxnSpPr>
            <a:cxnSpLocks noChangeShapeType="1"/>
            <a:stCxn id="172" idx="1"/>
          </p:cNvCxnSpPr>
          <p:nvPr/>
        </p:nvCxnSpPr>
        <p:spPr bwMode="auto">
          <a:xfrm flipH="1" flipV="1">
            <a:off x="7461252" y="5718176"/>
            <a:ext cx="215403" cy="202653"/>
          </a:xfrm>
          <a:prstGeom prst="line">
            <a:avLst/>
          </a:prstGeom>
          <a:noFill/>
          <a:ln w="171450" algn="ctr">
            <a:solidFill>
              <a:schemeClr val="tx1"/>
            </a:solidFill>
            <a:round/>
            <a:headEnd/>
            <a:tailEnd/>
          </a:ln>
        </p:spPr>
      </p:cxnSp>
      <p:sp>
        <p:nvSpPr>
          <p:cNvPr id="198" name="Oval 233"/>
          <p:cNvSpPr>
            <a:spLocks noChangeArrowheads="1"/>
          </p:cNvSpPr>
          <p:nvPr/>
        </p:nvSpPr>
        <p:spPr bwMode="auto">
          <a:xfrm>
            <a:off x="7600980" y="5841596"/>
            <a:ext cx="171451" cy="161925"/>
          </a:xfrm>
          <a:prstGeom prst="ellipse">
            <a:avLst/>
          </a:prstGeom>
          <a:solidFill>
            <a:srgbClr val="FFFF00"/>
          </a:solidFill>
          <a:ln w="12700" algn="ctr">
            <a:solidFill>
              <a:schemeClr val="tx1"/>
            </a:solidFill>
            <a:round/>
            <a:headEnd/>
            <a:tailEnd/>
          </a:ln>
        </p:spPr>
        <p:txBody>
          <a:bodyPr wrap="none"/>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3200" b="0" i="0" u="none" strike="noStrike" kern="1200" cap="none" spc="0" normalizeH="0" baseline="0" noProof="0">
              <a:ln>
                <a:noFill/>
              </a:ln>
              <a:solidFill>
                <a:srgbClr val="000000"/>
              </a:solidFill>
              <a:effectLst/>
              <a:uLnTx/>
              <a:uFillTx/>
              <a:latin typeface="Arial" pitchFamily="34" charset="0"/>
              <a:ea typeface="+mn-ea"/>
              <a:cs typeface="+mn-cs"/>
            </a:endParaRPr>
          </a:p>
        </p:txBody>
      </p:sp>
      <p:sp>
        <p:nvSpPr>
          <p:cNvPr id="201" name="Freeform 200"/>
          <p:cNvSpPr/>
          <p:nvPr/>
        </p:nvSpPr>
        <p:spPr>
          <a:xfrm rot="214759" flipH="1">
            <a:off x="7698903" y="5916572"/>
            <a:ext cx="229600" cy="111411"/>
          </a:xfrm>
          <a:custGeom>
            <a:avLst/>
            <a:gdLst>
              <a:gd name="connsiteX0" fmla="*/ 257175 w 280987"/>
              <a:gd name="connsiteY0" fmla="*/ 0 h 657225"/>
              <a:gd name="connsiteX1" fmla="*/ 238125 w 280987"/>
              <a:gd name="connsiteY1" fmla="*/ 419100 h 657225"/>
              <a:gd name="connsiteX2" fmla="*/ 0 w 280987"/>
              <a:gd name="connsiteY2" fmla="*/ 657225 h 657225"/>
              <a:gd name="connsiteX0" fmla="*/ 409575 w 458788"/>
              <a:gd name="connsiteY0" fmla="*/ 0 h 723900"/>
              <a:gd name="connsiteX1" fmla="*/ 390525 w 458788"/>
              <a:gd name="connsiteY1" fmla="*/ 419100 h 723900"/>
              <a:gd name="connsiteX2" fmla="*/ 0 w 458788"/>
              <a:gd name="connsiteY2" fmla="*/ 723900 h 723900"/>
              <a:gd name="connsiteX0" fmla="*/ 390525 w 390525"/>
              <a:gd name="connsiteY0" fmla="*/ 0 h 304800"/>
              <a:gd name="connsiteX1" fmla="*/ 0 w 390525"/>
              <a:gd name="connsiteY1" fmla="*/ 304800 h 304800"/>
            </a:gdLst>
            <a:ahLst/>
            <a:cxnLst>
              <a:cxn ang="0">
                <a:pos x="connsiteX0" y="connsiteY0"/>
              </a:cxn>
              <a:cxn ang="0">
                <a:pos x="connsiteX1" y="connsiteY1"/>
              </a:cxn>
            </a:cxnLst>
            <a:rect l="l" t="t" r="r" b="b"/>
            <a:pathLst>
              <a:path w="390525" h="304800">
                <a:moveTo>
                  <a:pt x="390525" y="0"/>
                </a:moveTo>
                <a:cubicBezTo>
                  <a:pt x="322263" y="120650"/>
                  <a:pt x="97631" y="240506"/>
                  <a:pt x="0" y="304800"/>
                </a:cubicBezTo>
              </a:path>
            </a:pathLst>
          </a:custGeom>
          <a:noFill/>
          <a:ln w="28575" cmpd="sng">
            <a:solidFill>
              <a:srgbClr val="0000FF"/>
            </a:solidFill>
            <a:round/>
            <a:headEnd type="none" w="med" len="med"/>
            <a:tailEnd type="triangle" w="med" len="me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3200" b="0" i="0" u="none" strike="noStrike" kern="1200" cap="none" spc="0" normalizeH="0" baseline="0" noProof="0">
              <a:ln>
                <a:noFill/>
              </a:ln>
              <a:solidFill>
                <a:srgbClr val="000000"/>
              </a:solidFill>
              <a:effectLst/>
              <a:uLnTx/>
              <a:uFillTx/>
              <a:latin typeface="Calibri"/>
              <a:ea typeface="+mn-ea"/>
              <a:cs typeface="+mn-cs"/>
            </a:endParaRPr>
          </a:p>
        </p:txBody>
      </p:sp>
      <p:sp>
        <p:nvSpPr>
          <p:cNvPr id="202" name="Freeform 201"/>
          <p:cNvSpPr/>
          <p:nvPr/>
        </p:nvSpPr>
        <p:spPr>
          <a:xfrm flipH="1">
            <a:off x="7425057" y="5419726"/>
            <a:ext cx="45719" cy="282575"/>
          </a:xfrm>
          <a:custGeom>
            <a:avLst/>
            <a:gdLst>
              <a:gd name="connsiteX0" fmla="*/ 257175 w 280987"/>
              <a:gd name="connsiteY0" fmla="*/ 0 h 657225"/>
              <a:gd name="connsiteX1" fmla="*/ 238125 w 280987"/>
              <a:gd name="connsiteY1" fmla="*/ 419100 h 657225"/>
              <a:gd name="connsiteX2" fmla="*/ 0 w 280987"/>
              <a:gd name="connsiteY2" fmla="*/ 657225 h 657225"/>
              <a:gd name="connsiteX0" fmla="*/ 409575 w 458788"/>
              <a:gd name="connsiteY0" fmla="*/ 0 h 723900"/>
              <a:gd name="connsiteX1" fmla="*/ 390525 w 458788"/>
              <a:gd name="connsiteY1" fmla="*/ 419100 h 723900"/>
              <a:gd name="connsiteX2" fmla="*/ 0 w 458788"/>
              <a:gd name="connsiteY2" fmla="*/ 723900 h 723900"/>
            </a:gdLst>
            <a:ahLst/>
            <a:cxnLst>
              <a:cxn ang="0">
                <a:pos x="connsiteX0" y="connsiteY0"/>
              </a:cxn>
              <a:cxn ang="0">
                <a:pos x="connsiteX1" y="connsiteY1"/>
              </a:cxn>
              <a:cxn ang="0">
                <a:pos x="connsiteX2" y="connsiteY2"/>
              </a:cxn>
            </a:cxnLst>
            <a:rect l="l" t="t" r="r" b="b"/>
            <a:pathLst>
              <a:path w="458788" h="723900">
                <a:moveTo>
                  <a:pt x="409575" y="0"/>
                </a:moveTo>
                <a:cubicBezTo>
                  <a:pt x="421481" y="154781"/>
                  <a:pt x="458788" y="298450"/>
                  <a:pt x="390525" y="419100"/>
                </a:cubicBezTo>
                <a:cubicBezTo>
                  <a:pt x="322263" y="539750"/>
                  <a:pt x="97631" y="659606"/>
                  <a:pt x="0" y="723900"/>
                </a:cubicBezTo>
              </a:path>
            </a:pathLst>
          </a:custGeom>
          <a:noFill/>
          <a:ln w="28575" cmpd="sng">
            <a:solidFill>
              <a:srgbClr val="0000FF"/>
            </a:solidFill>
            <a:round/>
            <a:headEnd type="none" w="med" len="med"/>
            <a:tailEnd type="triangle" w="med" len="me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3200" b="0" i="0" u="none" strike="noStrike" kern="1200" cap="none" spc="0" normalizeH="0" baseline="0" noProof="0">
              <a:ln>
                <a:noFill/>
              </a:ln>
              <a:solidFill>
                <a:srgbClr val="000000"/>
              </a:solidFill>
              <a:effectLst/>
              <a:uLnTx/>
              <a:uFillTx/>
              <a:latin typeface="Calibri"/>
              <a:ea typeface="+mn-ea"/>
              <a:cs typeface="+mn-cs"/>
            </a:endParaRPr>
          </a:p>
        </p:txBody>
      </p:sp>
      <p:sp>
        <p:nvSpPr>
          <p:cNvPr id="204" name="Freeform 69">
            <a:extLst>
              <a:ext uri="{FF2B5EF4-FFF2-40B4-BE49-F238E27FC236}">
                <a16:creationId xmlns:a16="http://schemas.microsoft.com/office/drawing/2014/main" id="{567307A1-6210-4100-AF10-3616C55C58B8}"/>
              </a:ext>
            </a:extLst>
          </p:cNvPr>
          <p:cNvSpPr>
            <a:spLocks/>
          </p:cNvSpPr>
          <p:nvPr/>
        </p:nvSpPr>
        <p:spPr bwMode="auto">
          <a:xfrm>
            <a:off x="7442742" y="1422076"/>
            <a:ext cx="542924" cy="1038225"/>
          </a:xfrm>
          <a:custGeom>
            <a:avLst/>
            <a:gdLst>
              <a:gd name="T0" fmla="*/ 0 w 560"/>
              <a:gd name="T1" fmla="*/ 0 h 267"/>
              <a:gd name="T2" fmla="*/ 296863 w 560"/>
              <a:gd name="T3" fmla="*/ 533400 h 267"/>
              <a:gd name="T4" fmla="*/ 0 60000 65536"/>
              <a:gd name="T5" fmla="*/ 0 60000 65536"/>
              <a:gd name="T6" fmla="*/ 0 w 560"/>
              <a:gd name="T7" fmla="*/ 0 h 267"/>
              <a:gd name="T8" fmla="*/ 560 w 560"/>
              <a:gd name="T9" fmla="*/ 267 h 267"/>
            </a:gdLst>
            <a:ahLst/>
            <a:cxnLst>
              <a:cxn ang="T4">
                <a:pos x="T0" y="T1"/>
              </a:cxn>
              <a:cxn ang="T5">
                <a:pos x="T2" y="T3"/>
              </a:cxn>
            </a:cxnLst>
            <a:rect l="T6" t="T7" r="T8" b="T9"/>
            <a:pathLst>
              <a:path w="560" h="267">
                <a:moveTo>
                  <a:pt x="0" y="0"/>
                </a:moveTo>
                <a:lnTo>
                  <a:pt x="560" y="267"/>
                </a:lnTo>
              </a:path>
            </a:pathLst>
          </a:custGeom>
          <a:noFill/>
          <a:ln w="76200" cmpd="sng">
            <a:solidFill>
              <a:schemeClr val="accent4">
                <a:lumMod val="10000"/>
              </a:schemeClr>
            </a:solidFill>
            <a:round/>
            <a:headEnd type="none" w="med" len="med"/>
            <a:tailEnd type="triangle" w="med" len="me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205" name="Rectangle 6">
            <a:extLst>
              <a:ext uri="{FF2B5EF4-FFF2-40B4-BE49-F238E27FC236}">
                <a16:creationId xmlns:a16="http://schemas.microsoft.com/office/drawing/2014/main" id="{2EB8213B-0C49-4E18-AC60-311AA67D29E1}"/>
              </a:ext>
            </a:extLst>
          </p:cNvPr>
          <p:cNvSpPr txBox="1">
            <a:spLocks noChangeArrowheads="1"/>
          </p:cNvSpPr>
          <p:nvPr/>
        </p:nvSpPr>
        <p:spPr bwMode="auto">
          <a:xfrm>
            <a:off x="6534693" y="1066836"/>
            <a:ext cx="2089151" cy="350930"/>
          </a:xfrm>
          <a:prstGeom prst="rect">
            <a:avLst/>
          </a:prstGeom>
          <a:solidFill>
            <a:srgbClr val="FFFFCC"/>
          </a:solidFill>
          <a:ln w="9525">
            <a:solidFill>
              <a:schemeClr val="tx1"/>
            </a:solidFill>
            <a:miter lim="800000"/>
            <a:headEnd/>
            <a:tailEnd/>
          </a:ln>
          <a:effectLst>
            <a:glow rad="228600">
              <a:schemeClr val="accent4">
                <a:satMod val="175000"/>
                <a:alpha val="40000"/>
              </a:schemeClr>
            </a:glow>
          </a:effectLst>
        </p:spPr>
        <p:txBody>
          <a:bodyPr vert="horz" wrap="square" lIns="91440" tIns="45720" rIns="91440" bIns="45720" numCol="1" rtlCol="0" anchor="ctr" anchorCtr="0" compatLnSpc="1">
            <a:prstTxWarp prst="textNoShape">
              <a:avLst/>
            </a:prstTxWarp>
            <a:spAutoFit/>
          </a:bodyPr>
          <a:lstStyle/>
          <a:p>
            <a:pPr marL="0" marR="0" lvl="0" indent="0" algn="ctr" defTabSz="914400" rtl="0" eaLnBrk="1" fontAlgn="base" latinLnBrk="0" hangingPunct="1">
              <a:lnSpc>
                <a:spcPct val="90000"/>
              </a:lnSpc>
              <a:spcBef>
                <a:spcPct val="0"/>
              </a:spcBef>
              <a:spcAft>
                <a:spcPct val="0"/>
              </a:spcAft>
              <a:buClrTx/>
              <a:buSzTx/>
              <a:buFontTx/>
              <a:buNone/>
              <a:tabLst/>
              <a:defRPr/>
            </a:pPr>
            <a:r>
              <a:rPr kumimoji="0" lang="en-US" sz="1867" b="0" i="0" u="none" strike="noStrike" kern="1200" cap="none" spc="0" normalizeH="0" baseline="0" noProof="0">
                <a:ln>
                  <a:noFill/>
                </a:ln>
                <a:solidFill>
                  <a:srgbClr val="000000"/>
                </a:solidFill>
                <a:effectLst/>
                <a:uLnTx/>
                <a:uFillTx/>
                <a:latin typeface="Calibri"/>
                <a:ea typeface="+mn-ea"/>
                <a:cs typeface="+mn-cs"/>
              </a:rPr>
              <a:t>Tributary stream</a:t>
            </a:r>
          </a:p>
        </p:txBody>
      </p:sp>
      <p:grpSp>
        <p:nvGrpSpPr>
          <p:cNvPr id="207" name="Group 206">
            <a:extLst>
              <a:ext uri="{FF2B5EF4-FFF2-40B4-BE49-F238E27FC236}">
                <a16:creationId xmlns:a16="http://schemas.microsoft.com/office/drawing/2014/main" id="{A6F04F7C-0C55-45F3-85B3-084D547DF4D9}"/>
              </a:ext>
            </a:extLst>
          </p:cNvPr>
          <p:cNvGrpSpPr/>
          <p:nvPr/>
        </p:nvGrpSpPr>
        <p:grpSpPr>
          <a:xfrm>
            <a:off x="6201741" y="2367984"/>
            <a:ext cx="2140575" cy="3376093"/>
            <a:chOff x="4651305" y="1775988"/>
            <a:chExt cx="1605431" cy="2532070"/>
          </a:xfrm>
        </p:grpSpPr>
        <p:cxnSp>
          <p:nvCxnSpPr>
            <p:cNvPr id="208" name="Straight Connector 207">
              <a:extLst>
                <a:ext uri="{FF2B5EF4-FFF2-40B4-BE49-F238E27FC236}">
                  <a16:creationId xmlns:a16="http://schemas.microsoft.com/office/drawing/2014/main" id="{8FF070DB-4F57-48E8-82EE-A3BD831C79F5}"/>
                </a:ext>
              </a:extLst>
            </p:cNvPr>
            <p:cNvCxnSpPr>
              <a:cxnSpLocks/>
            </p:cNvCxnSpPr>
            <p:nvPr/>
          </p:nvCxnSpPr>
          <p:spPr>
            <a:xfrm flipH="1">
              <a:off x="5580905" y="2091902"/>
              <a:ext cx="406694" cy="279390"/>
            </a:xfrm>
            <a:prstGeom prst="line">
              <a:avLst/>
            </a:prstGeom>
            <a:ln w="177800">
              <a:solidFill>
                <a:srgbClr val="0000FF"/>
              </a:solidFill>
            </a:ln>
          </p:spPr>
          <p:style>
            <a:lnRef idx="1">
              <a:schemeClr val="accent1"/>
            </a:lnRef>
            <a:fillRef idx="0">
              <a:schemeClr val="accent1"/>
            </a:fillRef>
            <a:effectRef idx="0">
              <a:schemeClr val="accent1"/>
            </a:effectRef>
            <a:fontRef idx="minor">
              <a:schemeClr val="tx1"/>
            </a:fontRef>
          </p:style>
        </p:cxnSp>
        <p:cxnSp>
          <p:nvCxnSpPr>
            <p:cNvPr id="209" name="Straight Connector 208">
              <a:extLst>
                <a:ext uri="{FF2B5EF4-FFF2-40B4-BE49-F238E27FC236}">
                  <a16:creationId xmlns:a16="http://schemas.microsoft.com/office/drawing/2014/main" id="{C9976358-D2BB-4AE8-B755-7D176CA9C35C}"/>
                </a:ext>
              </a:extLst>
            </p:cNvPr>
            <p:cNvCxnSpPr>
              <a:cxnSpLocks/>
            </p:cNvCxnSpPr>
            <p:nvPr/>
          </p:nvCxnSpPr>
          <p:spPr>
            <a:xfrm flipH="1">
              <a:off x="5963670" y="1775988"/>
              <a:ext cx="293066" cy="333783"/>
            </a:xfrm>
            <a:prstGeom prst="line">
              <a:avLst/>
            </a:prstGeom>
            <a:ln w="177800">
              <a:solidFill>
                <a:srgbClr val="0000FF"/>
              </a:solidFill>
            </a:ln>
          </p:spPr>
          <p:style>
            <a:lnRef idx="1">
              <a:schemeClr val="accent1"/>
            </a:lnRef>
            <a:fillRef idx="0">
              <a:schemeClr val="accent1"/>
            </a:fillRef>
            <a:effectRef idx="0">
              <a:schemeClr val="accent1"/>
            </a:effectRef>
            <a:fontRef idx="minor">
              <a:schemeClr val="tx1"/>
            </a:fontRef>
          </p:style>
        </p:cxnSp>
        <p:cxnSp>
          <p:nvCxnSpPr>
            <p:cNvPr id="210" name="Straight Connector 209">
              <a:extLst>
                <a:ext uri="{FF2B5EF4-FFF2-40B4-BE49-F238E27FC236}">
                  <a16:creationId xmlns:a16="http://schemas.microsoft.com/office/drawing/2014/main" id="{10F869A0-DB06-41EC-B3E5-76FC37F82FB1}"/>
                </a:ext>
              </a:extLst>
            </p:cNvPr>
            <p:cNvCxnSpPr>
              <a:cxnSpLocks/>
            </p:cNvCxnSpPr>
            <p:nvPr/>
          </p:nvCxnSpPr>
          <p:spPr>
            <a:xfrm flipH="1">
              <a:off x="5402916" y="2339384"/>
              <a:ext cx="203717" cy="355035"/>
            </a:xfrm>
            <a:prstGeom prst="line">
              <a:avLst/>
            </a:prstGeom>
            <a:ln w="177800">
              <a:solidFill>
                <a:srgbClr val="0000FF"/>
              </a:solidFill>
            </a:ln>
          </p:spPr>
          <p:style>
            <a:lnRef idx="1">
              <a:schemeClr val="accent1"/>
            </a:lnRef>
            <a:fillRef idx="0">
              <a:schemeClr val="accent1"/>
            </a:fillRef>
            <a:effectRef idx="0">
              <a:schemeClr val="accent1"/>
            </a:effectRef>
            <a:fontRef idx="minor">
              <a:schemeClr val="tx1"/>
            </a:fontRef>
          </p:style>
        </p:cxnSp>
        <p:cxnSp>
          <p:nvCxnSpPr>
            <p:cNvPr id="211" name="Straight Connector 210">
              <a:extLst>
                <a:ext uri="{FF2B5EF4-FFF2-40B4-BE49-F238E27FC236}">
                  <a16:creationId xmlns:a16="http://schemas.microsoft.com/office/drawing/2014/main" id="{A75CCC05-76A2-4456-81FE-07B0F87F9F1B}"/>
                </a:ext>
              </a:extLst>
            </p:cNvPr>
            <p:cNvCxnSpPr>
              <a:cxnSpLocks/>
            </p:cNvCxnSpPr>
            <p:nvPr/>
          </p:nvCxnSpPr>
          <p:spPr>
            <a:xfrm flipH="1">
              <a:off x="5194256" y="2665964"/>
              <a:ext cx="228171" cy="175947"/>
            </a:xfrm>
            <a:prstGeom prst="line">
              <a:avLst/>
            </a:prstGeom>
            <a:ln w="177800">
              <a:solidFill>
                <a:srgbClr val="0000FF"/>
              </a:solidFill>
            </a:ln>
          </p:spPr>
          <p:style>
            <a:lnRef idx="1">
              <a:schemeClr val="accent1"/>
            </a:lnRef>
            <a:fillRef idx="0">
              <a:schemeClr val="accent1"/>
            </a:fillRef>
            <a:effectRef idx="0">
              <a:schemeClr val="accent1"/>
            </a:effectRef>
            <a:fontRef idx="minor">
              <a:schemeClr val="tx1"/>
            </a:fontRef>
          </p:style>
        </p:cxnSp>
        <p:cxnSp>
          <p:nvCxnSpPr>
            <p:cNvPr id="212" name="Straight Connector 211">
              <a:extLst>
                <a:ext uri="{FF2B5EF4-FFF2-40B4-BE49-F238E27FC236}">
                  <a16:creationId xmlns:a16="http://schemas.microsoft.com/office/drawing/2014/main" id="{33CD755D-4B2A-4917-B03F-B62D1E5850A4}"/>
                </a:ext>
              </a:extLst>
            </p:cNvPr>
            <p:cNvCxnSpPr>
              <a:cxnSpLocks/>
            </p:cNvCxnSpPr>
            <p:nvPr/>
          </p:nvCxnSpPr>
          <p:spPr>
            <a:xfrm flipH="1">
              <a:off x="5016795" y="2826330"/>
              <a:ext cx="203717" cy="355035"/>
            </a:xfrm>
            <a:prstGeom prst="line">
              <a:avLst/>
            </a:prstGeom>
            <a:ln w="177800">
              <a:solidFill>
                <a:srgbClr val="0000FF"/>
              </a:solidFill>
            </a:ln>
          </p:spPr>
          <p:style>
            <a:lnRef idx="1">
              <a:schemeClr val="accent1"/>
            </a:lnRef>
            <a:fillRef idx="0">
              <a:schemeClr val="accent1"/>
            </a:fillRef>
            <a:effectRef idx="0">
              <a:schemeClr val="accent1"/>
            </a:effectRef>
            <a:fontRef idx="minor">
              <a:schemeClr val="tx1"/>
            </a:fontRef>
          </p:style>
        </p:cxnSp>
        <p:cxnSp>
          <p:nvCxnSpPr>
            <p:cNvPr id="213" name="Straight Connector 212">
              <a:extLst>
                <a:ext uri="{FF2B5EF4-FFF2-40B4-BE49-F238E27FC236}">
                  <a16:creationId xmlns:a16="http://schemas.microsoft.com/office/drawing/2014/main" id="{817E9D6D-A20F-47D7-9ACD-EB6A2DF1DF42}"/>
                </a:ext>
              </a:extLst>
            </p:cNvPr>
            <p:cNvCxnSpPr>
              <a:cxnSpLocks/>
            </p:cNvCxnSpPr>
            <p:nvPr/>
          </p:nvCxnSpPr>
          <p:spPr>
            <a:xfrm flipH="1">
              <a:off x="4849486" y="3291052"/>
              <a:ext cx="118064" cy="333046"/>
            </a:xfrm>
            <a:prstGeom prst="line">
              <a:avLst/>
            </a:prstGeom>
            <a:ln w="177800">
              <a:solidFill>
                <a:srgbClr val="0000FF"/>
              </a:solidFill>
            </a:ln>
          </p:spPr>
          <p:style>
            <a:lnRef idx="1">
              <a:schemeClr val="accent1"/>
            </a:lnRef>
            <a:fillRef idx="0">
              <a:schemeClr val="accent1"/>
            </a:fillRef>
            <a:effectRef idx="0">
              <a:schemeClr val="accent1"/>
            </a:effectRef>
            <a:fontRef idx="minor">
              <a:schemeClr val="tx1"/>
            </a:fontRef>
          </p:style>
        </p:cxnSp>
        <p:cxnSp>
          <p:nvCxnSpPr>
            <p:cNvPr id="214" name="Straight Connector 213">
              <a:extLst>
                <a:ext uri="{FF2B5EF4-FFF2-40B4-BE49-F238E27FC236}">
                  <a16:creationId xmlns:a16="http://schemas.microsoft.com/office/drawing/2014/main" id="{BE5460D3-9782-420C-A031-D8B56EAE6C5F}"/>
                </a:ext>
              </a:extLst>
            </p:cNvPr>
            <p:cNvCxnSpPr>
              <a:cxnSpLocks/>
            </p:cNvCxnSpPr>
            <p:nvPr/>
          </p:nvCxnSpPr>
          <p:spPr>
            <a:xfrm flipH="1">
              <a:off x="4651305" y="4054455"/>
              <a:ext cx="171894" cy="253603"/>
            </a:xfrm>
            <a:prstGeom prst="line">
              <a:avLst/>
            </a:prstGeom>
            <a:ln w="177800">
              <a:solidFill>
                <a:srgbClr val="0000FF"/>
              </a:solidFill>
            </a:ln>
          </p:spPr>
          <p:style>
            <a:lnRef idx="1">
              <a:schemeClr val="accent1"/>
            </a:lnRef>
            <a:fillRef idx="0">
              <a:schemeClr val="accent1"/>
            </a:fillRef>
            <a:effectRef idx="0">
              <a:schemeClr val="accent1"/>
            </a:effectRef>
            <a:fontRef idx="minor">
              <a:schemeClr val="tx1"/>
            </a:fontRef>
          </p:style>
        </p:cxnSp>
        <p:cxnSp>
          <p:nvCxnSpPr>
            <p:cNvPr id="215" name="Straight Connector 214">
              <a:extLst>
                <a:ext uri="{FF2B5EF4-FFF2-40B4-BE49-F238E27FC236}">
                  <a16:creationId xmlns:a16="http://schemas.microsoft.com/office/drawing/2014/main" id="{4C905E1A-815B-47B9-B1ED-F924DBCA8221}"/>
                </a:ext>
              </a:extLst>
            </p:cNvPr>
            <p:cNvCxnSpPr>
              <a:cxnSpLocks/>
            </p:cNvCxnSpPr>
            <p:nvPr/>
          </p:nvCxnSpPr>
          <p:spPr>
            <a:xfrm flipH="1">
              <a:off x="4802627" y="3598021"/>
              <a:ext cx="55231" cy="503682"/>
            </a:xfrm>
            <a:prstGeom prst="line">
              <a:avLst/>
            </a:prstGeom>
            <a:ln w="177800">
              <a:solidFill>
                <a:srgbClr val="0000FF"/>
              </a:solidFill>
            </a:ln>
          </p:spPr>
          <p:style>
            <a:lnRef idx="1">
              <a:schemeClr val="accent1"/>
            </a:lnRef>
            <a:fillRef idx="0">
              <a:schemeClr val="accent1"/>
            </a:fillRef>
            <a:effectRef idx="0">
              <a:schemeClr val="accent1"/>
            </a:effectRef>
            <a:fontRef idx="minor">
              <a:schemeClr val="tx1"/>
            </a:fontRef>
          </p:style>
        </p:cxnSp>
      </p:grpSp>
      <p:sp>
        <p:nvSpPr>
          <p:cNvPr id="216" name="Rectangle 215">
            <a:extLst>
              <a:ext uri="{FF2B5EF4-FFF2-40B4-BE49-F238E27FC236}">
                <a16:creationId xmlns:a16="http://schemas.microsoft.com/office/drawing/2014/main" id="{B0FB556D-F1D2-4936-9AB3-83DA1E23A7CE}"/>
              </a:ext>
            </a:extLst>
          </p:cNvPr>
          <p:cNvSpPr/>
          <p:nvPr/>
        </p:nvSpPr>
        <p:spPr>
          <a:xfrm rot="1634699">
            <a:off x="6470534" y="4185158"/>
            <a:ext cx="399327" cy="307703"/>
          </a:xfrm>
          <a:prstGeom prst="rect">
            <a:avLst/>
          </a:prstGeom>
          <a:solidFill>
            <a:schemeClr val="accent4">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white"/>
              </a:solidFill>
              <a:effectLst/>
              <a:uLnTx/>
              <a:uFillTx/>
              <a:latin typeface="Calibri"/>
              <a:ea typeface="+mn-ea"/>
              <a:cs typeface="+mn-cs"/>
            </a:endParaRPr>
          </a:p>
        </p:txBody>
      </p:sp>
      <p:sp>
        <p:nvSpPr>
          <p:cNvPr id="177" name="TextBox 176">
            <a:extLst>
              <a:ext uri="{FF2B5EF4-FFF2-40B4-BE49-F238E27FC236}">
                <a16:creationId xmlns:a16="http://schemas.microsoft.com/office/drawing/2014/main" id="{89445F00-31A7-458F-B50F-7736F5018906}"/>
              </a:ext>
            </a:extLst>
          </p:cNvPr>
          <p:cNvSpPr txBox="1"/>
          <p:nvPr/>
        </p:nvSpPr>
        <p:spPr>
          <a:xfrm>
            <a:off x="1289222" y="6441922"/>
            <a:ext cx="9679460"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a:ln>
                  <a:noFill/>
                </a:ln>
                <a:solidFill>
                  <a:prstClr val="white"/>
                </a:solidFill>
                <a:effectLst/>
                <a:uLnTx/>
                <a:uFillTx/>
                <a:latin typeface="Calibri"/>
                <a:ea typeface="+mn-ea"/>
                <a:cs typeface="+mn-cs"/>
              </a:rPr>
              <a:t>DRAFT for comment 12/10/2021.  This has not been approved by the SCC.</a:t>
            </a:r>
          </a:p>
        </p:txBody>
      </p:sp>
      <p:sp>
        <p:nvSpPr>
          <p:cNvPr id="180" name="Title 1">
            <a:extLst>
              <a:ext uri="{FF2B5EF4-FFF2-40B4-BE49-F238E27FC236}">
                <a16:creationId xmlns:a16="http://schemas.microsoft.com/office/drawing/2014/main" id="{AD3ED51A-ABED-43E9-86F6-0E2BA4DD4687}"/>
              </a:ext>
            </a:extLst>
          </p:cNvPr>
          <p:cNvSpPr txBox="1">
            <a:spLocks/>
          </p:cNvSpPr>
          <p:nvPr/>
        </p:nvSpPr>
        <p:spPr>
          <a:xfrm>
            <a:off x="252548" y="8390"/>
            <a:ext cx="3547292" cy="4572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2600" b="1" kern="1200">
                <a:solidFill>
                  <a:schemeClr val="tx1"/>
                </a:solidFill>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2000" b="1" i="0" u="none" strike="noStrike" kern="1200" cap="none" spc="0" normalizeH="0" baseline="0" noProof="0" dirty="0">
                <a:ln>
                  <a:noFill/>
                </a:ln>
                <a:solidFill>
                  <a:srgbClr val="FFFFCC"/>
                </a:solidFill>
                <a:effectLst/>
                <a:uLnTx/>
                <a:uFillTx/>
                <a:latin typeface="Calibri"/>
                <a:ea typeface="+mj-ea"/>
                <a:cs typeface="+mj-cs"/>
              </a:rPr>
              <a:t>Reviewing Grant Applications</a:t>
            </a:r>
          </a:p>
        </p:txBody>
      </p:sp>
      <p:sp>
        <p:nvSpPr>
          <p:cNvPr id="189" name="Title 1">
            <a:extLst>
              <a:ext uri="{FF2B5EF4-FFF2-40B4-BE49-F238E27FC236}">
                <a16:creationId xmlns:a16="http://schemas.microsoft.com/office/drawing/2014/main" id="{216EBF5F-FCD1-4811-BD4F-DB6C390C71FE}"/>
              </a:ext>
            </a:extLst>
          </p:cNvPr>
          <p:cNvSpPr txBox="1">
            <a:spLocks/>
          </p:cNvSpPr>
          <p:nvPr/>
        </p:nvSpPr>
        <p:spPr>
          <a:xfrm>
            <a:off x="4267200" y="1"/>
            <a:ext cx="7924800" cy="4572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2600" b="1" kern="1200">
                <a:solidFill>
                  <a:schemeClr val="tx1"/>
                </a:solidFill>
                <a:latin typeface="+mj-lt"/>
                <a:ea typeface="+mj-ea"/>
                <a:cs typeface="+mj-cs"/>
              </a:defRPr>
            </a:lvl1pPr>
          </a:lstStyle>
          <a:p>
            <a:r>
              <a:rPr lang="en-US" dirty="0"/>
              <a:t>Evaluate the Project</a:t>
            </a:r>
          </a:p>
        </p:txBody>
      </p:sp>
    </p:spTree>
    <p:extLst>
      <p:ext uri="{BB962C8B-B14F-4D97-AF65-F5344CB8AC3E}">
        <p14:creationId xmlns:p14="http://schemas.microsoft.com/office/powerpoint/2010/main" val="6867618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68389" y="673781"/>
            <a:ext cx="7460171" cy="5468980"/>
          </a:xfrm>
        </p:spPr>
        <p:txBody>
          <a:bodyPr>
            <a:normAutofit/>
          </a:bodyPr>
          <a:lstStyle/>
          <a:p>
            <a:pPr>
              <a:spcBef>
                <a:spcPts val="600"/>
              </a:spcBef>
            </a:pPr>
            <a:r>
              <a:rPr lang="en-US" sz="3200" dirty="0"/>
              <a:t>Must be on the “DGLVR Program Grant Application” form</a:t>
            </a:r>
          </a:p>
          <a:p>
            <a:pPr lvl="1">
              <a:spcBef>
                <a:spcPts val="600"/>
              </a:spcBef>
            </a:pPr>
            <a:r>
              <a:rPr lang="en-US" dirty="0"/>
              <a:t>Available on the Blank Forms page of the Center for Dirt and Gravel Road Studies Website  </a:t>
            </a:r>
          </a:p>
        </p:txBody>
      </p:sp>
      <p:sp>
        <p:nvSpPr>
          <p:cNvPr id="4" name="Title 1">
            <a:extLst>
              <a:ext uri="{FF2B5EF4-FFF2-40B4-BE49-F238E27FC236}">
                <a16:creationId xmlns:a16="http://schemas.microsoft.com/office/drawing/2014/main" id="{B491CC7A-7E96-4281-B684-BB45630D70B0}"/>
              </a:ext>
            </a:extLst>
          </p:cNvPr>
          <p:cNvSpPr txBox="1">
            <a:spLocks/>
          </p:cNvSpPr>
          <p:nvPr/>
        </p:nvSpPr>
        <p:spPr>
          <a:xfrm>
            <a:off x="252548" y="8390"/>
            <a:ext cx="3547292" cy="4572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2600" b="1" kern="1200">
                <a:solidFill>
                  <a:schemeClr val="tx1"/>
                </a:solidFill>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2000" b="1" i="0" u="none" strike="noStrike" kern="1200" cap="none" spc="0" normalizeH="0" baseline="0" noProof="0" dirty="0">
                <a:ln>
                  <a:noFill/>
                </a:ln>
                <a:solidFill>
                  <a:srgbClr val="FFFFCC"/>
                </a:solidFill>
                <a:effectLst/>
                <a:uLnTx/>
                <a:uFillTx/>
                <a:latin typeface="Calibri"/>
                <a:ea typeface="+mj-ea"/>
                <a:cs typeface="+mj-cs"/>
              </a:rPr>
              <a:t>Reviewing Grant Applications</a:t>
            </a:r>
          </a:p>
        </p:txBody>
      </p:sp>
      <p:sp>
        <p:nvSpPr>
          <p:cNvPr id="6" name="Title 1">
            <a:extLst>
              <a:ext uri="{FF2B5EF4-FFF2-40B4-BE49-F238E27FC236}">
                <a16:creationId xmlns:a16="http://schemas.microsoft.com/office/drawing/2014/main" id="{5882FD00-90ED-4DBC-8E9E-EDB42C2C0A63}"/>
              </a:ext>
            </a:extLst>
          </p:cNvPr>
          <p:cNvSpPr txBox="1">
            <a:spLocks/>
          </p:cNvSpPr>
          <p:nvPr/>
        </p:nvSpPr>
        <p:spPr>
          <a:xfrm>
            <a:off x="4267200" y="1"/>
            <a:ext cx="7924800" cy="4572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2600" b="1" kern="1200">
                <a:solidFill>
                  <a:schemeClr val="tx1"/>
                </a:solidFill>
                <a:latin typeface="+mj-lt"/>
                <a:ea typeface="+mj-ea"/>
                <a:cs typeface="+mj-cs"/>
              </a:defRPr>
            </a:lvl1pPr>
          </a:lstStyle>
          <a:p>
            <a:r>
              <a:rPr lang="en-US" dirty="0"/>
              <a:t>Required Form</a:t>
            </a:r>
          </a:p>
        </p:txBody>
      </p:sp>
      <p:pic>
        <p:nvPicPr>
          <p:cNvPr id="2" name="Picture 1">
            <a:extLst>
              <a:ext uri="{FF2B5EF4-FFF2-40B4-BE49-F238E27FC236}">
                <a16:creationId xmlns:a16="http://schemas.microsoft.com/office/drawing/2014/main" id="{5F84EF4A-39B6-43AC-A507-BC0BC568B533}"/>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416143" y="673781"/>
            <a:ext cx="4701662" cy="6084070"/>
          </a:xfrm>
          <a:prstGeom prst="rect">
            <a:avLst/>
          </a:prstGeom>
          <a:ln>
            <a:noFill/>
          </a:ln>
          <a:effectLst>
            <a:outerShdw blurRad="292100" dist="139700" dir="2700000" algn="tl" rotWithShape="0">
              <a:srgbClr val="333333">
                <a:alpha val="65000"/>
              </a:srgbClr>
            </a:outerShdw>
          </a:effectLst>
        </p:spPr>
      </p:pic>
      <p:pic>
        <p:nvPicPr>
          <p:cNvPr id="7" name="Picture 6">
            <a:extLst>
              <a:ext uri="{FF2B5EF4-FFF2-40B4-BE49-F238E27FC236}">
                <a16:creationId xmlns:a16="http://schemas.microsoft.com/office/drawing/2014/main" id="{13C7BC1D-B5FE-462A-AAB1-7EBAFE5EA0AA}"/>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752599" y="3105279"/>
            <a:ext cx="4748749" cy="3652572"/>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42696137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Content Placeholder 2">
            <a:extLst>
              <a:ext uri="{FF2B5EF4-FFF2-40B4-BE49-F238E27FC236}">
                <a16:creationId xmlns:a16="http://schemas.microsoft.com/office/drawing/2014/main" id="{6FEFA05B-1BD8-4B29-B9D7-FDF6470DFEA5}"/>
              </a:ext>
            </a:extLst>
          </p:cNvPr>
          <p:cNvSpPr txBox="1">
            <a:spLocks/>
          </p:cNvSpPr>
          <p:nvPr/>
        </p:nvSpPr>
        <p:spPr>
          <a:xfrm>
            <a:off x="160187" y="541303"/>
            <a:ext cx="6516838" cy="6105525"/>
          </a:xfrm>
          <a:prstGeom prst="rect">
            <a:avLst/>
          </a:prstGeom>
        </p:spPr>
        <p:txBody>
          <a:bodyPr vert="horz" lIns="91440" tIns="45720" rIns="91440" bIns="45720" rtlCol="0">
            <a:normAutofit fontScale="92500" lnSpcReduction="10000"/>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36900" indent="0">
              <a:buNone/>
            </a:pPr>
            <a:r>
              <a:rPr lang="en-US" dirty="0"/>
              <a:t>Does the project meet DGLVR Policy?</a:t>
            </a:r>
          </a:p>
          <a:p>
            <a:pPr marL="494100" indent="-457200"/>
            <a:r>
              <a:rPr lang="en-US" dirty="0"/>
              <a:t>All drainage and base issues addressed before placing DSA?</a:t>
            </a:r>
          </a:p>
          <a:p>
            <a:pPr marL="494100" indent="-457200"/>
            <a:r>
              <a:rPr lang="en-US" dirty="0"/>
              <a:t>Do cross pipes have headwalls and </a:t>
            </a:r>
            <a:r>
              <a:rPr lang="en-US" dirty="0" err="1"/>
              <a:t>endwalls</a:t>
            </a:r>
            <a:r>
              <a:rPr lang="en-US" dirty="0"/>
              <a:t>?</a:t>
            </a:r>
          </a:p>
          <a:p>
            <a:pPr marL="494100" indent="-457200"/>
            <a:r>
              <a:rPr lang="en-US" dirty="0"/>
              <a:t>Full Depth Reclamation design done by 3</a:t>
            </a:r>
            <a:r>
              <a:rPr lang="en-US" baseline="30000" dirty="0"/>
              <a:t>rd</a:t>
            </a:r>
            <a:r>
              <a:rPr lang="en-US" dirty="0"/>
              <a:t> party and CDGRS notified?</a:t>
            </a:r>
          </a:p>
          <a:p>
            <a:pPr marL="494100" indent="-457200"/>
            <a:r>
              <a:rPr lang="en-US" dirty="0"/>
              <a:t>Channels with bed and banks flowing into the road or uphill ditch treated as streams?</a:t>
            </a:r>
          </a:p>
          <a:p>
            <a:pPr marL="494100" indent="-457200"/>
            <a:r>
              <a:rPr lang="en-US" dirty="0"/>
              <a:t>Stream crossings follow Design and Installation Standard or Exemption form completed?</a:t>
            </a:r>
          </a:p>
          <a:p>
            <a:pPr marL="494100" indent="-457200"/>
            <a:endParaRPr lang="en-US" dirty="0"/>
          </a:p>
          <a:p>
            <a:pPr marL="494100" indent="-457200"/>
            <a:endParaRPr lang="en-US" dirty="0"/>
          </a:p>
          <a:p>
            <a:endParaRPr lang="en-US" sz="2400" dirty="0"/>
          </a:p>
          <a:p>
            <a:endParaRPr lang="en-US" dirty="0"/>
          </a:p>
        </p:txBody>
      </p:sp>
      <p:pic>
        <p:nvPicPr>
          <p:cNvPr id="7" name="Picture 6">
            <a:extLst>
              <a:ext uri="{FF2B5EF4-FFF2-40B4-BE49-F238E27FC236}">
                <a16:creationId xmlns:a16="http://schemas.microsoft.com/office/drawing/2014/main" id="{85099BFA-8CAD-4C08-BE72-BE7BD3AD406F}"/>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7246629" y="550025"/>
            <a:ext cx="3992871" cy="2598891"/>
          </a:xfrm>
          <a:prstGeom prst="rect">
            <a:avLst/>
          </a:prstGeom>
        </p:spPr>
      </p:pic>
      <p:pic>
        <p:nvPicPr>
          <p:cNvPr id="12" name="Picture 11" descr="A picture containing nature&#10;&#10;Description automatically generated">
            <a:extLst>
              <a:ext uri="{FF2B5EF4-FFF2-40B4-BE49-F238E27FC236}">
                <a16:creationId xmlns:a16="http://schemas.microsoft.com/office/drawing/2014/main" id="{DBA1762C-7DC9-4903-BF09-FAA34A628E19}"/>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rot="5400000">
            <a:off x="6612108" y="3807661"/>
            <a:ext cx="2598893" cy="2171701"/>
          </a:xfrm>
          <a:prstGeom prst="rect">
            <a:avLst/>
          </a:prstGeom>
        </p:spPr>
      </p:pic>
      <p:pic>
        <p:nvPicPr>
          <p:cNvPr id="18" name="Picture 17" descr="A picture containing outdoor, nature, tree, plant&#10;&#10;Description automatically generated">
            <a:extLst>
              <a:ext uri="{FF2B5EF4-FFF2-40B4-BE49-F238E27FC236}">
                <a16:creationId xmlns:a16="http://schemas.microsoft.com/office/drawing/2014/main" id="{0AEDC85B-9D07-4672-B411-3407C346229C}"/>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a:off x="9146084" y="3241161"/>
            <a:ext cx="2918241" cy="3540639"/>
          </a:xfrm>
          <a:prstGeom prst="rect">
            <a:avLst/>
          </a:prstGeom>
        </p:spPr>
      </p:pic>
      <p:sp>
        <p:nvSpPr>
          <p:cNvPr id="9" name="Title 1">
            <a:extLst>
              <a:ext uri="{FF2B5EF4-FFF2-40B4-BE49-F238E27FC236}">
                <a16:creationId xmlns:a16="http://schemas.microsoft.com/office/drawing/2014/main" id="{5D374DC3-05AD-43CE-A49A-F5420C863CC3}"/>
              </a:ext>
            </a:extLst>
          </p:cNvPr>
          <p:cNvSpPr txBox="1">
            <a:spLocks/>
          </p:cNvSpPr>
          <p:nvPr/>
        </p:nvSpPr>
        <p:spPr>
          <a:xfrm>
            <a:off x="252548" y="8390"/>
            <a:ext cx="3547292" cy="4572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2600" b="1" kern="1200">
                <a:solidFill>
                  <a:schemeClr val="tx1"/>
                </a:solidFill>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2000" b="1" i="0" u="none" strike="noStrike" kern="1200" cap="none" spc="0" normalizeH="0" baseline="0" noProof="0" dirty="0">
                <a:ln>
                  <a:noFill/>
                </a:ln>
                <a:solidFill>
                  <a:srgbClr val="FFFFCC"/>
                </a:solidFill>
                <a:effectLst/>
                <a:uLnTx/>
                <a:uFillTx/>
                <a:latin typeface="Calibri"/>
                <a:ea typeface="+mj-ea"/>
                <a:cs typeface="+mj-cs"/>
              </a:rPr>
              <a:t>Reviewing Grant Applications</a:t>
            </a:r>
          </a:p>
        </p:txBody>
      </p:sp>
      <p:sp>
        <p:nvSpPr>
          <p:cNvPr id="11" name="Title 1">
            <a:extLst>
              <a:ext uri="{FF2B5EF4-FFF2-40B4-BE49-F238E27FC236}">
                <a16:creationId xmlns:a16="http://schemas.microsoft.com/office/drawing/2014/main" id="{AF10BFE1-FFB3-492C-B8C2-A310CAF9E612}"/>
              </a:ext>
            </a:extLst>
          </p:cNvPr>
          <p:cNvSpPr txBox="1">
            <a:spLocks/>
          </p:cNvSpPr>
          <p:nvPr/>
        </p:nvSpPr>
        <p:spPr>
          <a:xfrm>
            <a:off x="4267200" y="1"/>
            <a:ext cx="7924800" cy="4572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2600" b="1" kern="1200">
                <a:solidFill>
                  <a:schemeClr val="tx1"/>
                </a:solidFill>
                <a:latin typeface="+mj-lt"/>
                <a:ea typeface="+mj-ea"/>
                <a:cs typeface="+mj-cs"/>
              </a:defRPr>
            </a:lvl1pPr>
          </a:lstStyle>
          <a:p>
            <a:r>
              <a:rPr lang="en-US" dirty="0"/>
              <a:t>Evaluate the Project</a:t>
            </a:r>
          </a:p>
        </p:txBody>
      </p:sp>
    </p:spTree>
    <p:extLst>
      <p:ext uri="{BB962C8B-B14F-4D97-AF65-F5344CB8AC3E}">
        <p14:creationId xmlns:p14="http://schemas.microsoft.com/office/powerpoint/2010/main" val="1592455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0">
                                            <p:txEl>
                                              <p:pRg st="2" end="2"/>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0">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0">
                                            <p:txEl>
                                              <p:pRg st="4" end="4"/>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8"/>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10">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A3D8EF2E-1C19-49FA-8FD6-F2EB0BDE44EF}"/>
              </a:ext>
            </a:extLst>
          </p:cNvPr>
          <p:cNvSpPr txBox="1">
            <a:spLocks/>
          </p:cNvSpPr>
          <p:nvPr/>
        </p:nvSpPr>
        <p:spPr>
          <a:xfrm>
            <a:off x="4267200" y="1"/>
            <a:ext cx="7924800" cy="4572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2600" b="1" kern="1200">
                <a:solidFill>
                  <a:schemeClr val="tx1"/>
                </a:solidFill>
                <a:latin typeface="+mj-lt"/>
                <a:ea typeface="+mj-ea"/>
                <a:cs typeface="+mj-cs"/>
              </a:defRPr>
            </a:lvl1pPr>
          </a:lstStyle>
          <a:p>
            <a:r>
              <a:rPr lang="en-US" dirty="0"/>
              <a:t>Evaluate the Project</a:t>
            </a:r>
          </a:p>
        </p:txBody>
      </p:sp>
      <p:sp>
        <p:nvSpPr>
          <p:cNvPr id="10" name="Content Placeholder 2">
            <a:extLst>
              <a:ext uri="{FF2B5EF4-FFF2-40B4-BE49-F238E27FC236}">
                <a16:creationId xmlns:a16="http://schemas.microsoft.com/office/drawing/2014/main" id="{6FEFA05B-1BD8-4B29-B9D7-FDF6470DFEA5}"/>
              </a:ext>
            </a:extLst>
          </p:cNvPr>
          <p:cNvSpPr txBox="1">
            <a:spLocks/>
          </p:cNvSpPr>
          <p:nvPr/>
        </p:nvSpPr>
        <p:spPr>
          <a:xfrm>
            <a:off x="1" y="541303"/>
            <a:ext cx="11953874" cy="6105525"/>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36900" indent="0">
              <a:buNone/>
            </a:pPr>
            <a:r>
              <a:rPr lang="en-US" dirty="0"/>
              <a:t>Just because you </a:t>
            </a:r>
            <a:r>
              <a:rPr lang="en-US" u="sng" dirty="0"/>
              <a:t>can</a:t>
            </a:r>
            <a:r>
              <a:rPr lang="en-US" dirty="0"/>
              <a:t> do a project, doesn’t mean you </a:t>
            </a:r>
            <a:r>
              <a:rPr lang="en-US" u="sng" dirty="0"/>
              <a:t>should</a:t>
            </a:r>
          </a:p>
          <a:p>
            <a:pPr marL="494100" indent="-457200"/>
            <a:r>
              <a:rPr lang="en-US" dirty="0"/>
              <a:t>If ESM practices are not proposed</a:t>
            </a:r>
          </a:p>
          <a:p>
            <a:pPr marL="494100" indent="-457200"/>
            <a:r>
              <a:rPr lang="en-US" dirty="0"/>
              <a:t>Minimal environmental benefits</a:t>
            </a:r>
          </a:p>
          <a:p>
            <a:pPr marL="494100" indent="-457200"/>
            <a:r>
              <a:rPr lang="en-US" dirty="0"/>
              <a:t>If landowner restraints prevent an effective project</a:t>
            </a:r>
          </a:p>
          <a:p>
            <a:pPr marL="494100" indent="-457200"/>
            <a:r>
              <a:rPr lang="en-US" dirty="0"/>
              <a:t>Project size/scope is too large</a:t>
            </a:r>
          </a:p>
          <a:p>
            <a:pPr marL="494100" indent="-457200"/>
            <a:r>
              <a:rPr lang="en-US" dirty="0"/>
              <a:t>Do you have better projects?</a:t>
            </a:r>
          </a:p>
          <a:p>
            <a:pPr marL="494100" indent="-457200"/>
            <a:endParaRPr lang="en-US" dirty="0"/>
          </a:p>
          <a:p>
            <a:pPr marL="36900" indent="0" algn="ctr">
              <a:buNone/>
            </a:pPr>
            <a:r>
              <a:rPr lang="en-US" b="1" dirty="0"/>
              <a:t>It’s okay to walk away from projects that are not a good fit for the DGLVR Program – even if they are eligible</a:t>
            </a:r>
          </a:p>
          <a:p>
            <a:pPr marL="36900" indent="0" algn="ctr">
              <a:buNone/>
            </a:pPr>
            <a:r>
              <a:rPr lang="en-US" dirty="0"/>
              <a:t>Local policies and ranking criteria can help you prioritize good projects</a:t>
            </a:r>
          </a:p>
          <a:p>
            <a:pPr marL="494100" indent="-457200"/>
            <a:endParaRPr lang="en-US" dirty="0"/>
          </a:p>
          <a:p>
            <a:pPr marL="494100" indent="-457200"/>
            <a:endParaRPr lang="en-US" dirty="0"/>
          </a:p>
          <a:p>
            <a:pPr marL="494100" indent="-457200"/>
            <a:endParaRPr lang="en-US" dirty="0"/>
          </a:p>
          <a:p>
            <a:endParaRPr lang="en-US" sz="2400" dirty="0"/>
          </a:p>
          <a:p>
            <a:endParaRPr lang="en-US" dirty="0"/>
          </a:p>
        </p:txBody>
      </p:sp>
    </p:spTree>
    <p:extLst>
      <p:ext uri="{BB962C8B-B14F-4D97-AF65-F5344CB8AC3E}">
        <p14:creationId xmlns:p14="http://schemas.microsoft.com/office/powerpoint/2010/main" val="33097216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0">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0">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0">
                                            <p:txEl>
                                              <p:pRg st="7" end="7"/>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0">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a:spLocks noGrp="1"/>
          </p:cNvSpPr>
          <p:nvPr>
            <p:ph type="ctrTitle"/>
          </p:nvPr>
        </p:nvSpPr>
        <p:spPr/>
        <p:txBody>
          <a:bodyPr/>
          <a:lstStyle/>
          <a:p>
            <a:endParaRPr lang="en-US" dirty="0"/>
          </a:p>
        </p:txBody>
      </p:sp>
      <p:sp>
        <p:nvSpPr>
          <p:cNvPr id="9" name="Title 1"/>
          <p:cNvSpPr txBox="1">
            <a:spLocks/>
          </p:cNvSpPr>
          <p:nvPr/>
        </p:nvSpPr>
        <p:spPr>
          <a:xfrm>
            <a:off x="1600200" y="-11575"/>
            <a:ext cx="3276600" cy="4572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2600" b="1" kern="1200">
                <a:solidFill>
                  <a:schemeClr val="tx1"/>
                </a:solidFill>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US" sz="2600" b="1" i="0" u="none" strike="noStrike" kern="1200" cap="none" spc="0" normalizeH="0" baseline="0" noProof="0" dirty="0">
              <a:ln>
                <a:noFill/>
              </a:ln>
              <a:solidFill>
                <a:srgbClr val="FFFFCC"/>
              </a:solidFill>
              <a:effectLst/>
              <a:uLnTx/>
              <a:uFillTx/>
              <a:latin typeface="Calibri"/>
              <a:ea typeface="+mj-ea"/>
              <a:cs typeface="+mj-cs"/>
            </a:endParaRPr>
          </a:p>
        </p:txBody>
      </p:sp>
      <p:pic>
        <p:nvPicPr>
          <p:cNvPr id="4" name="Picture 3" descr="A path with trees on the side of a dirt road&#10;&#10;Description automatically generated">
            <a:extLst>
              <a:ext uri="{FF2B5EF4-FFF2-40B4-BE49-F238E27FC236}">
                <a16:creationId xmlns:a16="http://schemas.microsoft.com/office/drawing/2014/main" id="{88190B8E-442A-49ED-807F-C2823397B820}"/>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2890983" y="-4544"/>
            <a:ext cx="6581970" cy="6862544"/>
          </a:xfrm>
          <a:prstGeom prst="rect">
            <a:avLst/>
          </a:prstGeom>
        </p:spPr>
      </p:pic>
      <p:sp>
        <p:nvSpPr>
          <p:cNvPr id="5" name="TextBox 4">
            <a:extLst>
              <a:ext uri="{FF2B5EF4-FFF2-40B4-BE49-F238E27FC236}">
                <a16:creationId xmlns:a16="http://schemas.microsoft.com/office/drawing/2014/main" id="{2E9B04FA-61A7-4875-B072-3CDC5AD0B4F9}"/>
              </a:ext>
            </a:extLst>
          </p:cNvPr>
          <p:cNvSpPr txBox="1"/>
          <p:nvPr/>
        </p:nvSpPr>
        <p:spPr>
          <a:xfrm>
            <a:off x="6683433" y="100067"/>
            <a:ext cx="2672708" cy="1255728"/>
          </a:xfrm>
          <a:prstGeom prst="rect">
            <a:avLst/>
          </a:prstGeom>
          <a:solidFill>
            <a:schemeClr val="bg1">
              <a:alpha val="81961"/>
            </a:schemeClr>
          </a:solidFill>
        </p:spPr>
        <p:txBody>
          <a:bodyPr wrap="square" rtlCol="0">
            <a:spAutoFit/>
          </a:bodyPr>
          <a:lstStyle/>
          <a:p>
            <a:pPr marR="0" lvl="0" indent="0" algn="ctr" fontAlgn="base">
              <a:lnSpc>
                <a:spcPct val="90000"/>
              </a:lnSpc>
              <a:spcBef>
                <a:spcPct val="0"/>
              </a:spcBef>
              <a:spcAft>
                <a:spcPct val="0"/>
              </a:spcAft>
              <a:buClrTx/>
              <a:buSzTx/>
              <a:buFontTx/>
              <a:buNone/>
              <a:tabLst/>
              <a:defRPr/>
            </a:pPr>
            <a:r>
              <a:rPr lang="en-US" sz="2800" b="1" dirty="0">
                <a:latin typeface="Times New Roman" pitchFamily="18" charset="0"/>
              </a:rPr>
              <a:t>Road ditch with insufficient outlets</a:t>
            </a:r>
          </a:p>
        </p:txBody>
      </p:sp>
    </p:spTree>
    <p:extLst>
      <p:ext uri="{BB962C8B-B14F-4D97-AF65-F5344CB8AC3E}">
        <p14:creationId xmlns:p14="http://schemas.microsoft.com/office/powerpoint/2010/main" val="30109571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0E959A90-5F0F-4AA3-98F0-9B26E192C0DD}"/>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524000" y="0"/>
            <a:ext cx="9144000" cy="6858000"/>
          </a:xfrm>
          <a:prstGeom prst="rect">
            <a:avLst/>
          </a:prstGeom>
        </p:spPr>
      </p:pic>
      <p:sp>
        <p:nvSpPr>
          <p:cNvPr id="9" name="Title 1"/>
          <p:cNvSpPr txBox="1">
            <a:spLocks/>
          </p:cNvSpPr>
          <p:nvPr/>
        </p:nvSpPr>
        <p:spPr>
          <a:xfrm>
            <a:off x="1600200" y="-11575"/>
            <a:ext cx="3276600" cy="4572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2600" b="1" kern="1200">
                <a:solidFill>
                  <a:schemeClr val="tx1"/>
                </a:solidFill>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US" sz="2600" b="1" i="0" u="none" strike="noStrike" kern="1200" cap="none" spc="0" normalizeH="0" baseline="0" noProof="0" dirty="0">
              <a:ln>
                <a:noFill/>
              </a:ln>
              <a:solidFill>
                <a:srgbClr val="FFFFCC"/>
              </a:solidFill>
              <a:effectLst/>
              <a:uLnTx/>
              <a:uFillTx/>
              <a:latin typeface="Calibri"/>
              <a:ea typeface="+mj-ea"/>
              <a:cs typeface="+mj-cs"/>
            </a:endParaRPr>
          </a:p>
        </p:txBody>
      </p:sp>
      <p:sp>
        <p:nvSpPr>
          <p:cNvPr id="5" name="TextBox 4">
            <a:extLst>
              <a:ext uri="{FF2B5EF4-FFF2-40B4-BE49-F238E27FC236}">
                <a16:creationId xmlns:a16="http://schemas.microsoft.com/office/drawing/2014/main" id="{2E9B04FA-61A7-4875-B072-3CDC5AD0B4F9}"/>
              </a:ext>
            </a:extLst>
          </p:cNvPr>
          <p:cNvSpPr txBox="1"/>
          <p:nvPr/>
        </p:nvSpPr>
        <p:spPr>
          <a:xfrm>
            <a:off x="7919092" y="217025"/>
            <a:ext cx="2672708" cy="1255728"/>
          </a:xfrm>
          <a:prstGeom prst="rect">
            <a:avLst/>
          </a:prstGeom>
          <a:solidFill>
            <a:schemeClr val="bg1">
              <a:alpha val="81961"/>
            </a:schemeClr>
          </a:solidFill>
        </p:spPr>
        <p:txBody>
          <a:bodyPr wrap="square" rtlCol="0">
            <a:spAutoFit/>
          </a:bodyPr>
          <a:lstStyle/>
          <a:p>
            <a:pPr marR="0" lvl="0" indent="0" algn="ctr" fontAlgn="base">
              <a:lnSpc>
                <a:spcPct val="90000"/>
              </a:lnSpc>
              <a:spcBef>
                <a:spcPct val="0"/>
              </a:spcBef>
              <a:spcAft>
                <a:spcPct val="0"/>
              </a:spcAft>
              <a:buClrTx/>
              <a:buSzTx/>
              <a:buFontTx/>
              <a:buNone/>
              <a:tabLst/>
              <a:defRPr/>
            </a:pPr>
            <a:r>
              <a:rPr lang="en-US" sz="2800" b="1" dirty="0">
                <a:latin typeface="Times New Roman" pitchFamily="18" charset="0"/>
              </a:rPr>
              <a:t>Road ditch with insufficient outlets</a:t>
            </a:r>
          </a:p>
        </p:txBody>
      </p:sp>
    </p:spTree>
    <p:extLst>
      <p:ext uri="{BB962C8B-B14F-4D97-AF65-F5344CB8AC3E}">
        <p14:creationId xmlns:p14="http://schemas.microsoft.com/office/powerpoint/2010/main" val="11052948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2FA8795-3435-4B75-8567-B046D84E8437}"/>
              </a:ext>
            </a:extLst>
          </p:cNvPr>
          <p:cNvSpPr>
            <a:spLocks noGrp="1"/>
          </p:cNvSpPr>
          <p:nvPr>
            <p:ph idx="1"/>
          </p:nvPr>
        </p:nvSpPr>
        <p:spPr>
          <a:xfrm>
            <a:off x="389920" y="744280"/>
            <a:ext cx="11382980" cy="6037520"/>
          </a:xfrm>
        </p:spPr>
        <p:txBody>
          <a:bodyPr>
            <a:normAutofit/>
          </a:bodyPr>
          <a:lstStyle/>
          <a:p>
            <a:r>
              <a:rPr lang="en-US" dirty="0"/>
              <a:t>The QAB can make changes to a grant application</a:t>
            </a:r>
          </a:p>
          <a:p>
            <a:endParaRPr lang="en-US" dirty="0"/>
          </a:p>
          <a:p>
            <a:endParaRPr lang="en-US" dirty="0"/>
          </a:p>
          <a:p>
            <a:endParaRPr lang="en-US" dirty="0"/>
          </a:p>
          <a:p>
            <a:endParaRPr lang="en-US" dirty="0"/>
          </a:p>
          <a:p>
            <a:endParaRPr lang="en-US" dirty="0"/>
          </a:p>
          <a:p>
            <a:r>
              <a:rPr lang="en-US" dirty="0"/>
              <a:t>Districts can work with grant applicants to update application </a:t>
            </a:r>
            <a:r>
              <a:rPr lang="en-US" u="sng" dirty="0"/>
              <a:t>before</a:t>
            </a:r>
            <a:r>
              <a:rPr lang="en-US" dirty="0"/>
              <a:t> it goes to the QAB</a:t>
            </a:r>
          </a:p>
        </p:txBody>
      </p:sp>
      <p:pic>
        <p:nvPicPr>
          <p:cNvPr id="6" name="Picture 5">
            <a:extLst>
              <a:ext uri="{FF2B5EF4-FFF2-40B4-BE49-F238E27FC236}">
                <a16:creationId xmlns:a16="http://schemas.microsoft.com/office/drawing/2014/main" id="{709D8146-C1DF-4B64-9070-D25706F16BC9}"/>
              </a:ext>
            </a:extLst>
          </p:cNvPr>
          <p:cNvPicPr>
            <a:picLocks noChangeAspect="1"/>
          </p:cNvPicPr>
          <p:nvPr/>
        </p:nvPicPr>
        <p:blipFill>
          <a:blip r:embed="rId3"/>
          <a:stretch>
            <a:fillRect/>
          </a:stretch>
        </p:blipFill>
        <p:spPr>
          <a:xfrm>
            <a:off x="266700" y="1755257"/>
            <a:ext cx="11506200" cy="1752600"/>
          </a:xfrm>
          <a:prstGeom prst="rect">
            <a:avLst/>
          </a:prstGeom>
          <a:ln w="228600" cap="sq" cmpd="thickThin">
            <a:solidFill>
              <a:srgbClr val="000000"/>
            </a:solidFill>
            <a:prstDash val="solid"/>
            <a:miter lim="800000"/>
          </a:ln>
          <a:effectLst>
            <a:innerShdw blurRad="76200">
              <a:srgbClr val="000000"/>
            </a:innerShdw>
          </a:effectLst>
        </p:spPr>
      </p:pic>
      <p:sp>
        <p:nvSpPr>
          <p:cNvPr id="5" name="Title 1">
            <a:extLst>
              <a:ext uri="{FF2B5EF4-FFF2-40B4-BE49-F238E27FC236}">
                <a16:creationId xmlns:a16="http://schemas.microsoft.com/office/drawing/2014/main" id="{7C773769-1480-448E-A031-08F2A76BB91F}"/>
              </a:ext>
            </a:extLst>
          </p:cNvPr>
          <p:cNvSpPr txBox="1">
            <a:spLocks/>
          </p:cNvSpPr>
          <p:nvPr/>
        </p:nvSpPr>
        <p:spPr>
          <a:xfrm>
            <a:off x="252548" y="8390"/>
            <a:ext cx="3547292" cy="4572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2600" b="1" kern="1200">
                <a:solidFill>
                  <a:schemeClr val="tx1"/>
                </a:solidFill>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2000" b="1" i="0" u="none" strike="noStrike" kern="1200" cap="none" spc="0" normalizeH="0" baseline="0" noProof="0" dirty="0">
                <a:ln>
                  <a:noFill/>
                </a:ln>
                <a:solidFill>
                  <a:srgbClr val="FFFFCC"/>
                </a:solidFill>
                <a:effectLst/>
                <a:uLnTx/>
                <a:uFillTx/>
                <a:latin typeface="Calibri"/>
                <a:ea typeface="+mj-ea"/>
                <a:cs typeface="+mj-cs"/>
              </a:rPr>
              <a:t>Reviewing Grant Applications</a:t>
            </a:r>
          </a:p>
        </p:txBody>
      </p:sp>
      <p:sp>
        <p:nvSpPr>
          <p:cNvPr id="7" name="Title 1">
            <a:extLst>
              <a:ext uri="{FF2B5EF4-FFF2-40B4-BE49-F238E27FC236}">
                <a16:creationId xmlns:a16="http://schemas.microsoft.com/office/drawing/2014/main" id="{C81A2F12-E425-4FE7-8F56-07E4A7A9BB6E}"/>
              </a:ext>
            </a:extLst>
          </p:cNvPr>
          <p:cNvSpPr txBox="1">
            <a:spLocks/>
          </p:cNvSpPr>
          <p:nvPr/>
        </p:nvSpPr>
        <p:spPr>
          <a:xfrm>
            <a:off x="4267200" y="1"/>
            <a:ext cx="7924800" cy="4572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2600" b="1" kern="1200">
                <a:solidFill>
                  <a:schemeClr val="tx1"/>
                </a:solidFill>
                <a:latin typeface="+mj-lt"/>
                <a:ea typeface="+mj-ea"/>
                <a:cs typeface="+mj-cs"/>
              </a:defRPr>
            </a:lvl1pPr>
          </a:lstStyle>
          <a:p>
            <a:r>
              <a:rPr lang="en-US" dirty="0"/>
              <a:t>Evaluate the Project</a:t>
            </a:r>
          </a:p>
        </p:txBody>
      </p:sp>
    </p:spTree>
    <p:extLst>
      <p:ext uri="{BB962C8B-B14F-4D97-AF65-F5344CB8AC3E}">
        <p14:creationId xmlns:p14="http://schemas.microsoft.com/office/powerpoint/2010/main" val="2234068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2FA8795-3435-4B75-8567-B046D84E8437}"/>
              </a:ext>
            </a:extLst>
          </p:cNvPr>
          <p:cNvSpPr>
            <a:spLocks noGrp="1"/>
          </p:cNvSpPr>
          <p:nvPr>
            <p:ph idx="1"/>
          </p:nvPr>
        </p:nvSpPr>
        <p:spPr>
          <a:xfrm>
            <a:off x="389920" y="570950"/>
            <a:ext cx="11382980" cy="6210850"/>
          </a:xfrm>
        </p:spPr>
        <p:txBody>
          <a:bodyPr>
            <a:normAutofit/>
          </a:bodyPr>
          <a:lstStyle/>
          <a:p>
            <a:r>
              <a:rPr lang="en-US" sz="3400" dirty="0"/>
              <a:t>Additions to the grant application?</a:t>
            </a:r>
          </a:p>
          <a:p>
            <a:pPr lvl="1"/>
            <a:r>
              <a:rPr lang="en-US" sz="2600" dirty="0"/>
              <a:t>Technical Bulletins</a:t>
            </a:r>
          </a:p>
          <a:p>
            <a:pPr lvl="1"/>
            <a:r>
              <a:rPr lang="en-US" sz="2600" dirty="0"/>
              <a:t>Standard ESM Practice sketches</a:t>
            </a:r>
          </a:p>
          <a:p>
            <a:pPr lvl="1"/>
            <a:r>
              <a:rPr lang="en-US" sz="2600" dirty="0"/>
              <a:t>Technical Assistance Write Ups</a:t>
            </a:r>
          </a:p>
          <a:p>
            <a:pPr lvl="1"/>
            <a:r>
              <a:rPr lang="en-US" sz="2600" dirty="0"/>
              <a:t>Additional Design Details</a:t>
            </a:r>
          </a:p>
          <a:p>
            <a:endParaRPr lang="en-US" sz="3400" dirty="0"/>
          </a:p>
          <a:p>
            <a:endParaRPr lang="en-US" dirty="0"/>
          </a:p>
        </p:txBody>
      </p:sp>
      <p:pic>
        <p:nvPicPr>
          <p:cNvPr id="5" name="Picture 4">
            <a:extLst>
              <a:ext uri="{FF2B5EF4-FFF2-40B4-BE49-F238E27FC236}">
                <a16:creationId xmlns:a16="http://schemas.microsoft.com/office/drawing/2014/main" id="{9D69C7B2-1725-4826-B753-BA038475525C}"/>
              </a:ext>
            </a:extLst>
          </p:cNvPr>
          <p:cNvPicPr>
            <a:picLocks noChangeAspect="1"/>
          </p:cNvPicPr>
          <p:nvPr/>
        </p:nvPicPr>
        <p:blipFill>
          <a:blip r:embed="rId3"/>
          <a:stretch>
            <a:fillRect/>
          </a:stretch>
        </p:blipFill>
        <p:spPr>
          <a:xfrm>
            <a:off x="252548" y="3362325"/>
            <a:ext cx="11082395" cy="3173735"/>
          </a:xfrm>
          <a:prstGeom prst="rect">
            <a:avLst/>
          </a:prstGeom>
          <a:ln w="38100">
            <a:solidFill>
              <a:srgbClr val="00B050"/>
            </a:solidFill>
          </a:ln>
        </p:spPr>
      </p:pic>
      <p:sp>
        <p:nvSpPr>
          <p:cNvPr id="7" name="Wave 6">
            <a:extLst>
              <a:ext uri="{FF2B5EF4-FFF2-40B4-BE49-F238E27FC236}">
                <a16:creationId xmlns:a16="http://schemas.microsoft.com/office/drawing/2014/main" id="{E7B722CA-0DF7-4FA5-8171-AD98F1E6E6B5}"/>
              </a:ext>
            </a:extLst>
          </p:cNvPr>
          <p:cNvSpPr/>
          <p:nvPr/>
        </p:nvSpPr>
        <p:spPr>
          <a:xfrm rot="20356926">
            <a:off x="8098394" y="632346"/>
            <a:ext cx="2997434" cy="2476611"/>
          </a:xfrm>
          <a:prstGeom prst="wave">
            <a:avLst>
              <a:gd name="adj1" fmla="val 12500"/>
              <a:gd name="adj2" fmla="val 368"/>
            </a:avLst>
          </a:prstGeom>
          <a:solidFill>
            <a:srgbClr val="99FF99"/>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ndara"/>
              <a:ea typeface="+mn-ea"/>
              <a:cs typeface="+mn-cs"/>
            </a:endParaRPr>
          </a:p>
        </p:txBody>
      </p:sp>
      <p:sp>
        <p:nvSpPr>
          <p:cNvPr id="10" name="TextBox 9">
            <a:extLst>
              <a:ext uri="{FF2B5EF4-FFF2-40B4-BE49-F238E27FC236}">
                <a16:creationId xmlns:a16="http://schemas.microsoft.com/office/drawing/2014/main" id="{878B12E4-020F-440A-9FBD-4D7B403F91BB}"/>
              </a:ext>
            </a:extLst>
          </p:cNvPr>
          <p:cNvSpPr txBox="1"/>
          <p:nvPr/>
        </p:nvSpPr>
        <p:spPr>
          <a:xfrm rot="21498488">
            <a:off x="7876267" y="1085822"/>
            <a:ext cx="3168760" cy="1569660"/>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black"/>
                </a:solidFill>
                <a:effectLst/>
                <a:uLnTx/>
                <a:uFillTx/>
                <a:latin typeface="Candara"/>
                <a:ea typeface="+mn-ea"/>
                <a:cs typeface="+mn-cs"/>
              </a:rPr>
              <a:t>See recorded webinar for more ideas!</a:t>
            </a:r>
          </a:p>
        </p:txBody>
      </p:sp>
      <p:sp>
        <p:nvSpPr>
          <p:cNvPr id="11" name="Title 1">
            <a:extLst>
              <a:ext uri="{FF2B5EF4-FFF2-40B4-BE49-F238E27FC236}">
                <a16:creationId xmlns:a16="http://schemas.microsoft.com/office/drawing/2014/main" id="{CAA88388-095B-46EF-828C-5C790BFE058B}"/>
              </a:ext>
            </a:extLst>
          </p:cNvPr>
          <p:cNvSpPr txBox="1">
            <a:spLocks/>
          </p:cNvSpPr>
          <p:nvPr/>
        </p:nvSpPr>
        <p:spPr>
          <a:xfrm>
            <a:off x="252548" y="8390"/>
            <a:ext cx="3547292" cy="4572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2600" b="1" kern="1200">
                <a:solidFill>
                  <a:schemeClr val="tx1"/>
                </a:solidFill>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2000" b="1" i="0" u="none" strike="noStrike" kern="1200" cap="none" spc="0" normalizeH="0" baseline="0" noProof="0" dirty="0">
                <a:ln>
                  <a:noFill/>
                </a:ln>
                <a:solidFill>
                  <a:srgbClr val="FFFFCC"/>
                </a:solidFill>
                <a:effectLst/>
                <a:uLnTx/>
                <a:uFillTx/>
                <a:latin typeface="Calibri"/>
                <a:ea typeface="+mj-ea"/>
                <a:cs typeface="+mj-cs"/>
              </a:rPr>
              <a:t>Reviewing Grant Applications</a:t>
            </a:r>
          </a:p>
        </p:txBody>
      </p:sp>
      <p:sp>
        <p:nvSpPr>
          <p:cNvPr id="12" name="Title 1">
            <a:extLst>
              <a:ext uri="{FF2B5EF4-FFF2-40B4-BE49-F238E27FC236}">
                <a16:creationId xmlns:a16="http://schemas.microsoft.com/office/drawing/2014/main" id="{7BDC6723-20A3-461C-AA7B-49EB1A951CEF}"/>
              </a:ext>
            </a:extLst>
          </p:cNvPr>
          <p:cNvSpPr txBox="1">
            <a:spLocks/>
          </p:cNvSpPr>
          <p:nvPr/>
        </p:nvSpPr>
        <p:spPr>
          <a:xfrm>
            <a:off x="4267200" y="1"/>
            <a:ext cx="7924800" cy="4572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2600" b="1" kern="1200">
                <a:solidFill>
                  <a:schemeClr val="tx1"/>
                </a:solidFill>
                <a:latin typeface="+mj-lt"/>
                <a:ea typeface="+mj-ea"/>
                <a:cs typeface="+mj-cs"/>
              </a:defRPr>
            </a:lvl1pPr>
          </a:lstStyle>
          <a:p>
            <a:r>
              <a:rPr lang="en-US" dirty="0"/>
              <a:t>Evaluate the Project</a:t>
            </a:r>
          </a:p>
        </p:txBody>
      </p:sp>
    </p:spTree>
    <p:extLst>
      <p:ext uri="{BB962C8B-B14F-4D97-AF65-F5344CB8AC3E}">
        <p14:creationId xmlns:p14="http://schemas.microsoft.com/office/powerpoint/2010/main" val="37303551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5"/>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0"/>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0" grpId="0"/>
    </p:bldLst>
  </p:timing>
</p:sld>
</file>

<file path=ppt/slides/slide76.xml><?xml version="1.0" encoding="utf-8"?>
<p:sld xmlns:a="http://schemas.openxmlformats.org/drawingml/2006/main" xmlns:r="http://schemas.openxmlformats.org/officeDocument/2006/relationships" xmlns:p="http://schemas.openxmlformats.org/presentationml/2006/main">
  <p:cSld>
    <p:bg>
      <p:bgPr>
        <a:solidFill>
          <a:schemeClr val="accent3">
            <a:lumMod val="40000"/>
            <a:lumOff val="60000"/>
          </a:schemeClr>
        </a:solid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347662" y="1852018"/>
            <a:ext cx="11496675" cy="3572359"/>
          </a:xfrm>
        </p:spPr>
        <p:txBody>
          <a:bodyPr>
            <a:normAutofit/>
          </a:bodyPr>
          <a:lstStyle/>
          <a:p>
            <a:pPr marL="0" indent="0" algn="ctr">
              <a:buNone/>
            </a:pPr>
            <a:r>
              <a:rPr lang="en-US" sz="4400" b="1" dirty="0"/>
              <a:t>It’s important that DGLVR grant applications are thorough, detailed, and filled out correctly.</a:t>
            </a:r>
          </a:p>
          <a:p>
            <a:pPr marL="457200" lvl="1" indent="0">
              <a:buNone/>
            </a:pPr>
            <a:endParaRPr lang="en-US" sz="4000" b="1" u="sng" dirty="0"/>
          </a:p>
          <a:p>
            <a:pPr marL="457200" lvl="1" indent="0" algn="ctr">
              <a:buNone/>
            </a:pPr>
            <a:r>
              <a:rPr lang="en-US" sz="4400" b="1" dirty="0"/>
              <a:t>To prevent misunderstandings</a:t>
            </a:r>
          </a:p>
        </p:txBody>
      </p:sp>
      <p:sp>
        <p:nvSpPr>
          <p:cNvPr id="7" name="Title 1"/>
          <p:cNvSpPr>
            <a:spLocks noGrp="1"/>
          </p:cNvSpPr>
          <p:nvPr>
            <p:ph type="ctrTitle"/>
          </p:nvPr>
        </p:nvSpPr>
        <p:spPr/>
        <p:txBody>
          <a:bodyPr/>
          <a:lstStyle/>
          <a:p>
            <a:r>
              <a:rPr lang="en-US" dirty="0"/>
              <a:t>Why talk about grant applications?</a:t>
            </a:r>
          </a:p>
        </p:txBody>
      </p:sp>
      <p:sp>
        <p:nvSpPr>
          <p:cNvPr id="9" name="Title 1"/>
          <p:cNvSpPr txBox="1">
            <a:spLocks/>
          </p:cNvSpPr>
          <p:nvPr/>
        </p:nvSpPr>
        <p:spPr>
          <a:xfrm>
            <a:off x="1600200" y="-11575"/>
            <a:ext cx="3276600" cy="4572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2600" b="1" kern="1200">
                <a:solidFill>
                  <a:schemeClr val="tx1"/>
                </a:solidFill>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US" sz="2600" b="1" i="0" u="none" strike="noStrike" kern="1200" cap="none" spc="0" normalizeH="0" baseline="0" noProof="0" dirty="0">
              <a:ln>
                <a:noFill/>
              </a:ln>
              <a:solidFill>
                <a:srgbClr val="FFFFCC"/>
              </a:solidFill>
              <a:effectLst/>
              <a:uLnTx/>
              <a:uFillTx/>
              <a:latin typeface="Calibri"/>
              <a:ea typeface="+mj-ea"/>
              <a:cs typeface="+mj-cs"/>
            </a:endParaRPr>
          </a:p>
        </p:txBody>
      </p:sp>
      <p:sp>
        <p:nvSpPr>
          <p:cNvPr id="5" name="Title 1">
            <a:extLst>
              <a:ext uri="{FF2B5EF4-FFF2-40B4-BE49-F238E27FC236}">
                <a16:creationId xmlns:a16="http://schemas.microsoft.com/office/drawing/2014/main" id="{5E1E6FDA-E4D5-4DA2-B95A-DD4A72478642}"/>
              </a:ext>
            </a:extLst>
          </p:cNvPr>
          <p:cNvSpPr txBox="1">
            <a:spLocks/>
          </p:cNvSpPr>
          <p:nvPr/>
        </p:nvSpPr>
        <p:spPr>
          <a:xfrm>
            <a:off x="252548" y="8390"/>
            <a:ext cx="3276600" cy="4572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2600" b="1" kern="1200">
                <a:solidFill>
                  <a:schemeClr val="tx1"/>
                </a:solidFill>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2000" b="1" i="0" u="none" strike="noStrike" kern="1200" cap="none" spc="0" normalizeH="0" baseline="0" noProof="0" dirty="0">
                <a:ln>
                  <a:noFill/>
                </a:ln>
                <a:solidFill>
                  <a:srgbClr val="FFFFCC"/>
                </a:solidFill>
                <a:effectLst/>
                <a:uLnTx/>
                <a:uFillTx/>
                <a:latin typeface="Calibri"/>
                <a:ea typeface="+mj-ea"/>
                <a:cs typeface="+mj-cs"/>
              </a:rPr>
              <a:t>DGLVR Grant Applications</a:t>
            </a:r>
          </a:p>
        </p:txBody>
      </p:sp>
    </p:spTree>
    <p:extLst>
      <p:ext uri="{BB962C8B-B14F-4D97-AF65-F5344CB8AC3E}">
        <p14:creationId xmlns:p14="http://schemas.microsoft.com/office/powerpoint/2010/main" val="589648339"/>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B491CC7A-7E96-4281-B684-BB45630D70B0}"/>
              </a:ext>
            </a:extLst>
          </p:cNvPr>
          <p:cNvSpPr txBox="1">
            <a:spLocks/>
          </p:cNvSpPr>
          <p:nvPr/>
        </p:nvSpPr>
        <p:spPr>
          <a:xfrm>
            <a:off x="252548" y="8390"/>
            <a:ext cx="3567612" cy="4572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2600" b="1" kern="1200">
                <a:solidFill>
                  <a:schemeClr val="tx1"/>
                </a:solidFill>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2000" b="1" i="0" u="none" strike="noStrike" kern="1200" cap="none" spc="0" normalizeH="0" baseline="0" noProof="0" dirty="0">
                <a:ln>
                  <a:noFill/>
                </a:ln>
                <a:solidFill>
                  <a:srgbClr val="FFFFCC"/>
                </a:solidFill>
                <a:effectLst/>
                <a:uLnTx/>
                <a:uFillTx/>
                <a:latin typeface="Calibri"/>
                <a:ea typeface="+mj-ea"/>
                <a:cs typeface="+mj-cs"/>
              </a:rPr>
              <a:t>Reviewing Grant Applications</a:t>
            </a:r>
          </a:p>
        </p:txBody>
      </p:sp>
      <p:sp>
        <p:nvSpPr>
          <p:cNvPr id="6" name="Title 1">
            <a:extLst>
              <a:ext uri="{FF2B5EF4-FFF2-40B4-BE49-F238E27FC236}">
                <a16:creationId xmlns:a16="http://schemas.microsoft.com/office/drawing/2014/main" id="{5882FD00-90ED-4DBC-8E9E-EDB42C2C0A63}"/>
              </a:ext>
            </a:extLst>
          </p:cNvPr>
          <p:cNvSpPr txBox="1">
            <a:spLocks/>
          </p:cNvSpPr>
          <p:nvPr/>
        </p:nvSpPr>
        <p:spPr>
          <a:xfrm>
            <a:off x="4267200" y="1"/>
            <a:ext cx="7924800" cy="4572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2600" b="1" kern="1200">
                <a:solidFill>
                  <a:schemeClr val="tx1"/>
                </a:solidFill>
                <a:latin typeface="+mj-lt"/>
                <a:ea typeface="+mj-ea"/>
                <a:cs typeface="+mj-cs"/>
              </a:defRPr>
            </a:lvl1pPr>
          </a:lstStyle>
          <a:p>
            <a:r>
              <a:rPr lang="en-US" dirty="0"/>
              <a:t>Submitted Applications</a:t>
            </a:r>
          </a:p>
        </p:txBody>
      </p:sp>
      <p:sp>
        <p:nvSpPr>
          <p:cNvPr id="11" name="Arrow: Right 10">
            <a:extLst>
              <a:ext uri="{FF2B5EF4-FFF2-40B4-BE49-F238E27FC236}">
                <a16:creationId xmlns:a16="http://schemas.microsoft.com/office/drawing/2014/main" id="{7003F8D0-668C-4070-8622-391D77AC1154}"/>
              </a:ext>
            </a:extLst>
          </p:cNvPr>
          <p:cNvSpPr/>
          <p:nvPr/>
        </p:nvSpPr>
        <p:spPr>
          <a:xfrm>
            <a:off x="2407209" y="1311228"/>
            <a:ext cx="1107440" cy="60452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1" name="Group 20">
            <a:extLst>
              <a:ext uri="{FF2B5EF4-FFF2-40B4-BE49-F238E27FC236}">
                <a16:creationId xmlns:a16="http://schemas.microsoft.com/office/drawing/2014/main" id="{4A99742A-48B9-4831-AA0A-52F82B3CD50F}"/>
              </a:ext>
            </a:extLst>
          </p:cNvPr>
          <p:cNvGrpSpPr/>
          <p:nvPr/>
        </p:nvGrpSpPr>
        <p:grpSpPr>
          <a:xfrm>
            <a:off x="3820160" y="742012"/>
            <a:ext cx="4053840" cy="2167492"/>
            <a:chOff x="3307080" y="827519"/>
            <a:chExt cx="4053840" cy="2167492"/>
          </a:xfrm>
        </p:grpSpPr>
        <p:pic>
          <p:nvPicPr>
            <p:cNvPr id="12" name="Picture 11">
              <a:extLst>
                <a:ext uri="{FF2B5EF4-FFF2-40B4-BE49-F238E27FC236}">
                  <a16:creationId xmlns:a16="http://schemas.microsoft.com/office/drawing/2014/main" id="{2EBABC5C-D4FC-45CA-B662-7F031E76A951}"/>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820160" y="827519"/>
              <a:ext cx="2871802" cy="1670867"/>
            </a:xfrm>
            <a:prstGeom prst="rect">
              <a:avLst/>
            </a:prstGeom>
          </p:spPr>
        </p:pic>
        <p:sp>
          <p:nvSpPr>
            <p:cNvPr id="13" name="TextBox 12">
              <a:extLst>
                <a:ext uri="{FF2B5EF4-FFF2-40B4-BE49-F238E27FC236}">
                  <a16:creationId xmlns:a16="http://schemas.microsoft.com/office/drawing/2014/main" id="{CAEBFBFB-646B-4F51-AAC4-4E8706ED227E}"/>
                </a:ext>
              </a:extLst>
            </p:cNvPr>
            <p:cNvSpPr txBox="1"/>
            <p:nvPr/>
          </p:nvSpPr>
          <p:spPr>
            <a:xfrm>
              <a:off x="3307080" y="2533346"/>
              <a:ext cx="4053840" cy="461665"/>
            </a:xfrm>
            <a:prstGeom prst="rect">
              <a:avLst/>
            </a:prstGeom>
            <a:noFill/>
          </p:spPr>
          <p:txBody>
            <a:bodyPr wrap="square" rtlCol="0">
              <a:spAutoFit/>
            </a:bodyPr>
            <a:lstStyle/>
            <a:p>
              <a:r>
                <a:rPr lang="en-US" sz="2400" b="1" dirty="0"/>
                <a:t>County Conservation District</a:t>
              </a:r>
            </a:p>
          </p:txBody>
        </p:sp>
      </p:grpSp>
      <p:grpSp>
        <p:nvGrpSpPr>
          <p:cNvPr id="34" name="Group 33">
            <a:extLst>
              <a:ext uri="{FF2B5EF4-FFF2-40B4-BE49-F238E27FC236}">
                <a16:creationId xmlns:a16="http://schemas.microsoft.com/office/drawing/2014/main" id="{48C82D4E-054E-4F9B-AEDC-DB702CF5096A}"/>
              </a:ext>
            </a:extLst>
          </p:cNvPr>
          <p:cNvGrpSpPr/>
          <p:nvPr/>
        </p:nvGrpSpPr>
        <p:grpSpPr>
          <a:xfrm>
            <a:off x="8507143" y="635193"/>
            <a:ext cx="3365029" cy="2251575"/>
            <a:chOff x="7805384" y="605601"/>
            <a:chExt cx="3365029" cy="2251575"/>
          </a:xfrm>
        </p:grpSpPr>
        <p:pic>
          <p:nvPicPr>
            <p:cNvPr id="16" name="Graphic 15" descr="Boardroom">
              <a:extLst>
                <a:ext uri="{FF2B5EF4-FFF2-40B4-BE49-F238E27FC236}">
                  <a16:creationId xmlns:a16="http://schemas.microsoft.com/office/drawing/2014/main" id="{F2CE58EB-4606-4BF8-9D8F-93A79AB39BAD}"/>
                </a:ext>
              </a:extLst>
            </p:cNvPr>
            <p:cNvPicPr>
              <a:picLocks noChangeAspect="1"/>
            </p:cNvPicPr>
            <p:nvPr/>
          </p:nvPicPr>
          <p:blipFill>
            <a:blip r:embed="rId4">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8586311" y="605601"/>
              <a:ext cx="1940560" cy="1940560"/>
            </a:xfrm>
            <a:prstGeom prst="rect">
              <a:avLst/>
            </a:prstGeom>
          </p:spPr>
        </p:pic>
        <p:sp>
          <p:nvSpPr>
            <p:cNvPr id="19" name="TextBox 18">
              <a:extLst>
                <a:ext uri="{FF2B5EF4-FFF2-40B4-BE49-F238E27FC236}">
                  <a16:creationId xmlns:a16="http://schemas.microsoft.com/office/drawing/2014/main" id="{6052CD05-536C-4946-9955-0A7E333FA9A5}"/>
                </a:ext>
              </a:extLst>
            </p:cNvPr>
            <p:cNvSpPr txBox="1"/>
            <p:nvPr/>
          </p:nvSpPr>
          <p:spPr>
            <a:xfrm>
              <a:off x="7805384" y="2395511"/>
              <a:ext cx="3365029" cy="461665"/>
            </a:xfrm>
            <a:prstGeom prst="rect">
              <a:avLst/>
            </a:prstGeom>
            <a:noFill/>
          </p:spPr>
          <p:txBody>
            <a:bodyPr wrap="square" rtlCol="0">
              <a:spAutoFit/>
            </a:bodyPr>
            <a:lstStyle/>
            <a:p>
              <a:r>
                <a:rPr lang="en-US" sz="2400" b="1" dirty="0"/>
                <a:t>Quality Assurance Board</a:t>
              </a:r>
            </a:p>
          </p:txBody>
        </p:sp>
      </p:grpSp>
      <p:grpSp>
        <p:nvGrpSpPr>
          <p:cNvPr id="23" name="Group 22">
            <a:extLst>
              <a:ext uri="{FF2B5EF4-FFF2-40B4-BE49-F238E27FC236}">
                <a16:creationId xmlns:a16="http://schemas.microsoft.com/office/drawing/2014/main" id="{25698D82-437C-4E94-86C4-0285508210F5}"/>
              </a:ext>
            </a:extLst>
          </p:cNvPr>
          <p:cNvGrpSpPr/>
          <p:nvPr/>
        </p:nvGrpSpPr>
        <p:grpSpPr>
          <a:xfrm>
            <a:off x="9366321" y="4293626"/>
            <a:ext cx="2120762" cy="2146644"/>
            <a:chOff x="9023558" y="4486721"/>
            <a:chExt cx="2120762" cy="2146644"/>
          </a:xfrm>
        </p:grpSpPr>
        <p:pic>
          <p:nvPicPr>
            <p:cNvPr id="18" name="Graphic 17" descr="Meeting">
              <a:extLst>
                <a:ext uri="{FF2B5EF4-FFF2-40B4-BE49-F238E27FC236}">
                  <a16:creationId xmlns:a16="http://schemas.microsoft.com/office/drawing/2014/main" id="{B87B0E8A-50DE-42A0-B04E-501F2F621E25}"/>
                </a:ext>
              </a:extLst>
            </p:cNvPr>
            <p:cNvPicPr>
              <a:picLocks noChangeAspect="1"/>
            </p:cNvPicPr>
            <p:nvPr/>
          </p:nvPicPr>
          <p:blipFill>
            <a:blip r:embed="rId6">
              <a:extLst>
                <a:ext uri="{28A0092B-C50C-407E-A947-70E740481C1C}">
                  <a14:useLocalDpi xmlns:a14="http://schemas.microsoft.com/office/drawing/2010/main"/>
                </a:ext>
                <a:ext uri="{96DAC541-7B7A-43D3-8B79-37D633B846F1}">
                  <asvg:svgBlip xmlns:asvg="http://schemas.microsoft.com/office/drawing/2016/SVG/main" r:embed="rId7"/>
                </a:ext>
              </a:extLst>
            </a:blip>
            <a:stretch>
              <a:fillRect/>
            </a:stretch>
          </p:blipFill>
          <p:spPr>
            <a:xfrm>
              <a:off x="9259779" y="4486721"/>
              <a:ext cx="1648320" cy="1648320"/>
            </a:xfrm>
            <a:prstGeom prst="rect">
              <a:avLst/>
            </a:prstGeom>
          </p:spPr>
        </p:pic>
        <p:sp>
          <p:nvSpPr>
            <p:cNvPr id="20" name="TextBox 19">
              <a:extLst>
                <a:ext uri="{FF2B5EF4-FFF2-40B4-BE49-F238E27FC236}">
                  <a16:creationId xmlns:a16="http://schemas.microsoft.com/office/drawing/2014/main" id="{0A58F5B5-6321-4AB4-8934-6F670362DEDF}"/>
                </a:ext>
              </a:extLst>
            </p:cNvPr>
            <p:cNvSpPr txBox="1"/>
            <p:nvPr/>
          </p:nvSpPr>
          <p:spPr>
            <a:xfrm>
              <a:off x="9023558" y="5802368"/>
              <a:ext cx="2120762" cy="830997"/>
            </a:xfrm>
            <a:prstGeom prst="rect">
              <a:avLst/>
            </a:prstGeom>
            <a:noFill/>
          </p:spPr>
          <p:txBody>
            <a:bodyPr wrap="square" rtlCol="0">
              <a:spAutoFit/>
            </a:bodyPr>
            <a:lstStyle/>
            <a:p>
              <a:pPr algn="ctr"/>
              <a:r>
                <a:rPr lang="en-US" sz="2400" b="1" dirty="0"/>
                <a:t>Conservation District Board</a:t>
              </a:r>
            </a:p>
          </p:txBody>
        </p:sp>
      </p:grpSp>
      <p:sp>
        <p:nvSpPr>
          <p:cNvPr id="22" name="Arrow: Right 21">
            <a:extLst>
              <a:ext uri="{FF2B5EF4-FFF2-40B4-BE49-F238E27FC236}">
                <a16:creationId xmlns:a16="http://schemas.microsoft.com/office/drawing/2014/main" id="{9AAFDF9B-EC58-4FC2-94E9-23229B5C028D}"/>
              </a:ext>
            </a:extLst>
          </p:cNvPr>
          <p:cNvSpPr/>
          <p:nvPr/>
        </p:nvSpPr>
        <p:spPr>
          <a:xfrm rot="5400000">
            <a:off x="9855155" y="3499128"/>
            <a:ext cx="1107440" cy="60452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Arrow: Right 23">
            <a:extLst>
              <a:ext uri="{FF2B5EF4-FFF2-40B4-BE49-F238E27FC236}">
                <a16:creationId xmlns:a16="http://schemas.microsoft.com/office/drawing/2014/main" id="{71E877F5-39C6-42CA-B681-75A11AE71395}"/>
              </a:ext>
            </a:extLst>
          </p:cNvPr>
          <p:cNvSpPr/>
          <p:nvPr/>
        </p:nvSpPr>
        <p:spPr>
          <a:xfrm rot="10800000">
            <a:off x="7977072" y="5033581"/>
            <a:ext cx="1107440" cy="60452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7" name="Group 26">
            <a:extLst>
              <a:ext uri="{FF2B5EF4-FFF2-40B4-BE49-F238E27FC236}">
                <a16:creationId xmlns:a16="http://schemas.microsoft.com/office/drawing/2014/main" id="{63325EFB-9B2A-489A-BD13-C49B290DFF36}"/>
              </a:ext>
            </a:extLst>
          </p:cNvPr>
          <p:cNvGrpSpPr/>
          <p:nvPr/>
        </p:nvGrpSpPr>
        <p:grpSpPr>
          <a:xfrm>
            <a:off x="4044564" y="4470888"/>
            <a:ext cx="4053840" cy="2076682"/>
            <a:chOff x="3821805" y="4289190"/>
            <a:chExt cx="4053840" cy="2076682"/>
          </a:xfrm>
        </p:grpSpPr>
        <p:pic>
          <p:nvPicPr>
            <p:cNvPr id="25" name="Picture 24">
              <a:extLst>
                <a:ext uri="{FF2B5EF4-FFF2-40B4-BE49-F238E27FC236}">
                  <a16:creationId xmlns:a16="http://schemas.microsoft.com/office/drawing/2014/main" id="{AAF3441E-8C7A-42A4-A21D-CD31426B2E2E}"/>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4286150" y="4289190"/>
              <a:ext cx="2753966" cy="1520884"/>
            </a:xfrm>
            <a:prstGeom prst="rect">
              <a:avLst/>
            </a:prstGeom>
          </p:spPr>
        </p:pic>
        <p:sp>
          <p:nvSpPr>
            <p:cNvPr id="26" name="TextBox 25">
              <a:extLst>
                <a:ext uri="{FF2B5EF4-FFF2-40B4-BE49-F238E27FC236}">
                  <a16:creationId xmlns:a16="http://schemas.microsoft.com/office/drawing/2014/main" id="{45CB63DB-424B-4E8C-AD51-E34D77E32636}"/>
                </a:ext>
              </a:extLst>
            </p:cNvPr>
            <p:cNvSpPr txBox="1"/>
            <p:nvPr/>
          </p:nvSpPr>
          <p:spPr>
            <a:xfrm>
              <a:off x="3821805" y="5904207"/>
              <a:ext cx="4053840" cy="461665"/>
            </a:xfrm>
            <a:prstGeom prst="rect">
              <a:avLst/>
            </a:prstGeom>
            <a:noFill/>
          </p:spPr>
          <p:txBody>
            <a:bodyPr wrap="square" rtlCol="0">
              <a:spAutoFit/>
            </a:bodyPr>
            <a:lstStyle/>
            <a:p>
              <a:r>
                <a:rPr lang="en-US" sz="2400" b="1" dirty="0"/>
                <a:t>County Conservation District</a:t>
              </a:r>
            </a:p>
          </p:txBody>
        </p:sp>
      </p:grpSp>
      <p:sp>
        <p:nvSpPr>
          <p:cNvPr id="28" name="Arrow: Right 27">
            <a:extLst>
              <a:ext uri="{FF2B5EF4-FFF2-40B4-BE49-F238E27FC236}">
                <a16:creationId xmlns:a16="http://schemas.microsoft.com/office/drawing/2014/main" id="{D000735D-24B8-4AC6-80C6-28A6F5735F98}"/>
              </a:ext>
            </a:extLst>
          </p:cNvPr>
          <p:cNvSpPr/>
          <p:nvPr/>
        </p:nvSpPr>
        <p:spPr>
          <a:xfrm rot="10800000">
            <a:off x="2456300" y="4942252"/>
            <a:ext cx="1107440" cy="60452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1" name="Group 30">
            <a:extLst>
              <a:ext uri="{FF2B5EF4-FFF2-40B4-BE49-F238E27FC236}">
                <a16:creationId xmlns:a16="http://schemas.microsoft.com/office/drawing/2014/main" id="{3483BF0B-B103-4D92-9965-0597F08D0F57}"/>
              </a:ext>
            </a:extLst>
          </p:cNvPr>
          <p:cNvGrpSpPr/>
          <p:nvPr/>
        </p:nvGrpSpPr>
        <p:grpSpPr>
          <a:xfrm>
            <a:off x="24674" y="547978"/>
            <a:ext cx="2465762" cy="2699690"/>
            <a:chOff x="24674" y="547978"/>
            <a:chExt cx="2465762" cy="2699690"/>
          </a:xfrm>
        </p:grpSpPr>
        <p:pic>
          <p:nvPicPr>
            <p:cNvPr id="10" name="Picture 9">
              <a:extLst>
                <a:ext uri="{FF2B5EF4-FFF2-40B4-BE49-F238E27FC236}">
                  <a16:creationId xmlns:a16="http://schemas.microsoft.com/office/drawing/2014/main" id="{A2A4B63C-0CD1-47FC-8790-28363652725F}"/>
                </a:ext>
              </a:extLst>
            </p:cNvPr>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296835" y="547978"/>
              <a:ext cx="1723199" cy="2238025"/>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30" name="TextBox 29">
              <a:extLst>
                <a:ext uri="{FF2B5EF4-FFF2-40B4-BE49-F238E27FC236}">
                  <a16:creationId xmlns:a16="http://schemas.microsoft.com/office/drawing/2014/main" id="{24D7AD67-440E-47CD-AE23-B280315C58B0}"/>
                </a:ext>
              </a:extLst>
            </p:cNvPr>
            <p:cNvSpPr txBox="1"/>
            <p:nvPr/>
          </p:nvSpPr>
          <p:spPr>
            <a:xfrm>
              <a:off x="24674" y="2786003"/>
              <a:ext cx="2465762" cy="461665"/>
            </a:xfrm>
            <a:prstGeom prst="rect">
              <a:avLst/>
            </a:prstGeom>
            <a:noFill/>
          </p:spPr>
          <p:txBody>
            <a:bodyPr wrap="square" rtlCol="0">
              <a:spAutoFit/>
            </a:bodyPr>
            <a:lstStyle/>
            <a:p>
              <a:r>
                <a:rPr lang="en-US" sz="2400" b="1" dirty="0"/>
                <a:t>Grant Application</a:t>
              </a:r>
            </a:p>
          </p:txBody>
        </p:sp>
      </p:grpSp>
      <p:grpSp>
        <p:nvGrpSpPr>
          <p:cNvPr id="33" name="Group 32">
            <a:extLst>
              <a:ext uri="{FF2B5EF4-FFF2-40B4-BE49-F238E27FC236}">
                <a16:creationId xmlns:a16="http://schemas.microsoft.com/office/drawing/2014/main" id="{D6623B5B-3782-4C04-A2A5-5AF4EDAF8A0D}"/>
              </a:ext>
            </a:extLst>
          </p:cNvPr>
          <p:cNvGrpSpPr/>
          <p:nvPr/>
        </p:nvGrpSpPr>
        <p:grpSpPr>
          <a:xfrm>
            <a:off x="382266" y="3806529"/>
            <a:ext cx="1654088" cy="2994927"/>
            <a:chOff x="590301" y="3681942"/>
            <a:chExt cx="1654088" cy="2994927"/>
          </a:xfrm>
        </p:grpSpPr>
        <p:pic>
          <p:nvPicPr>
            <p:cNvPr id="29" name="Picture 28">
              <a:extLst>
                <a:ext uri="{FF2B5EF4-FFF2-40B4-BE49-F238E27FC236}">
                  <a16:creationId xmlns:a16="http://schemas.microsoft.com/office/drawing/2014/main" id="{032A3690-4A27-402A-B6CB-89C6D7241875}"/>
                </a:ext>
              </a:extLst>
            </p:cNvPr>
            <p:cNvPicPr>
              <a:picLocks noChangeAspect="1"/>
            </p:cNvPicPr>
            <p:nvPr/>
          </p:nvPicPr>
          <p:blipFill>
            <a:blip r:embed="rId10" cstate="email">
              <a:extLst>
                <a:ext uri="{28A0092B-C50C-407E-A947-70E740481C1C}">
                  <a14:useLocalDpi xmlns:a14="http://schemas.microsoft.com/office/drawing/2010/main"/>
                </a:ext>
              </a:extLst>
            </a:blip>
            <a:stretch>
              <a:fillRect/>
            </a:stretch>
          </p:blipFill>
          <p:spPr>
            <a:xfrm>
              <a:off x="590301" y="3681942"/>
              <a:ext cx="1654088" cy="2454105"/>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32" name="TextBox 31">
              <a:extLst>
                <a:ext uri="{FF2B5EF4-FFF2-40B4-BE49-F238E27FC236}">
                  <a16:creationId xmlns:a16="http://schemas.microsoft.com/office/drawing/2014/main" id="{C85CC220-AF0F-4268-B0C0-A6E79F816D8C}"/>
                </a:ext>
              </a:extLst>
            </p:cNvPr>
            <p:cNvSpPr txBox="1"/>
            <p:nvPr/>
          </p:nvSpPr>
          <p:spPr>
            <a:xfrm>
              <a:off x="791815" y="6215204"/>
              <a:ext cx="1322874" cy="461665"/>
            </a:xfrm>
            <a:prstGeom prst="rect">
              <a:avLst/>
            </a:prstGeom>
            <a:noFill/>
          </p:spPr>
          <p:txBody>
            <a:bodyPr wrap="square" rtlCol="0">
              <a:spAutoFit/>
            </a:bodyPr>
            <a:lstStyle/>
            <a:p>
              <a:r>
                <a:rPr lang="en-US" sz="2400" b="1" dirty="0"/>
                <a:t>Contract</a:t>
              </a:r>
            </a:p>
          </p:txBody>
        </p:sp>
      </p:grpSp>
      <p:sp>
        <p:nvSpPr>
          <p:cNvPr id="35" name="Arrow: Right 34">
            <a:extLst>
              <a:ext uri="{FF2B5EF4-FFF2-40B4-BE49-F238E27FC236}">
                <a16:creationId xmlns:a16="http://schemas.microsoft.com/office/drawing/2014/main" id="{E4E37669-5305-4733-B565-30140355D0F1}"/>
              </a:ext>
            </a:extLst>
          </p:cNvPr>
          <p:cNvSpPr/>
          <p:nvPr/>
        </p:nvSpPr>
        <p:spPr>
          <a:xfrm>
            <a:off x="7906836" y="1311228"/>
            <a:ext cx="1107440" cy="60452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Arrow: Right 35">
            <a:extLst>
              <a:ext uri="{FF2B5EF4-FFF2-40B4-BE49-F238E27FC236}">
                <a16:creationId xmlns:a16="http://schemas.microsoft.com/office/drawing/2014/main" id="{AB371E03-3EBB-4B33-907A-1B436CF0C323}"/>
              </a:ext>
            </a:extLst>
          </p:cNvPr>
          <p:cNvSpPr/>
          <p:nvPr/>
        </p:nvSpPr>
        <p:spPr>
          <a:xfrm rot="20055309">
            <a:off x="2310774" y="3421128"/>
            <a:ext cx="1107440" cy="604520"/>
          </a:xfrm>
          <a:prstGeom prst="rightArrow">
            <a:avLst/>
          </a:prstGeom>
          <a:solidFill>
            <a:schemeClr val="accent5">
              <a:lumMod val="40000"/>
              <a:lumOff val="60000"/>
            </a:schemeClr>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a:extLst>
              <a:ext uri="{FF2B5EF4-FFF2-40B4-BE49-F238E27FC236}">
                <a16:creationId xmlns:a16="http://schemas.microsoft.com/office/drawing/2014/main" id="{70D287A5-2991-4ED0-9DEC-DFFE635FC26C}"/>
              </a:ext>
            </a:extLst>
          </p:cNvPr>
          <p:cNvSpPr txBox="1"/>
          <p:nvPr/>
        </p:nvSpPr>
        <p:spPr>
          <a:xfrm>
            <a:off x="3563740" y="2939859"/>
            <a:ext cx="5467911" cy="707886"/>
          </a:xfrm>
          <a:prstGeom prst="rect">
            <a:avLst/>
          </a:prstGeom>
          <a:solidFill>
            <a:schemeClr val="accent5">
              <a:lumMod val="40000"/>
              <a:lumOff val="60000"/>
            </a:schemeClr>
          </a:solidFill>
          <a:ln>
            <a:solidFill>
              <a:srgbClr val="00B0F0"/>
            </a:solidFill>
          </a:ln>
        </p:spPr>
        <p:txBody>
          <a:bodyPr wrap="square" rtlCol="0">
            <a:spAutoFit/>
          </a:bodyPr>
          <a:lstStyle/>
          <a:p>
            <a:r>
              <a:rPr lang="en-US" sz="4000" b="1" dirty="0"/>
              <a:t>Project Implementation</a:t>
            </a:r>
          </a:p>
        </p:txBody>
      </p:sp>
      <p:sp>
        <p:nvSpPr>
          <p:cNvPr id="38" name="TextBox 37">
            <a:extLst>
              <a:ext uri="{FF2B5EF4-FFF2-40B4-BE49-F238E27FC236}">
                <a16:creationId xmlns:a16="http://schemas.microsoft.com/office/drawing/2014/main" id="{981C7AD9-C22D-4253-BAA7-EAD9919F6E10}"/>
              </a:ext>
            </a:extLst>
          </p:cNvPr>
          <p:cNvSpPr txBox="1"/>
          <p:nvPr/>
        </p:nvSpPr>
        <p:spPr>
          <a:xfrm>
            <a:off x="3368840" y="3668800"/>
            <a:ext cx="6236569" cy="830997"/>
          </a:xfrm>
          <a:prstGeom prst="rect">
            <a:avLst/>
          </a:prstGeom>
          <a:noFill/>
        </p:spPr>
        <p:txBody>
          <a:bodyPr wrap="square" rtlCol="0">
            <a:spAutoFit/>
          </a:bodyPr>
          <a:lstStyle/>
          <a:p>
            <a:r>
              <a:rPr lang="en-US" sz="2400" b="1" dirty="0"/>
              <a:t>Engineering, Permitting, Bidding, Construction, completion paperwork, final payment</a:t>
            </a:r>
          </a:p>
        </p:txBody>
      </p:sp>
      <p:sp>
        <p:nvSpPr>
          <p:cNvPr id="2" name="TextBox 1">
            <a:extLst>
              <a:ext uri="{FF2B5EF4-FFF2-40B4-BE49-F238E27FC236}">
                <a16:creationId xmlns:a16="http://schemas.microsoft.com/office/drawing/2014/main" id="{9CDA6F45-0571-4450-9739-D7E2B050FD5E}"/>
              </a:ext>
            </a:extLst>
          </p:cNvPr>
          <p:cNvSpPr txBox="1"/>
          <p:nvPr/>
        </p:nvSpPr>
        <p:spPr>
          <a:xfrm>
            <a:off x="501510" y="518681"/>
            <a:ext cx="3909577" cy="2308324"/>
          </a:xfrm>
          <a:prstGeom prst="rect">
            <a:avLst/>
          </a:prstGeom>
          <a:solidFill>
            <a:schemeClr val="bg1"/>
          </a:solidFill>
          <a:ln>
            <a:solidFill>
              <a:srgbClr val="00B0F0"/>
            </a:solidFill>
          </a:ln>
        </p:spPr>
        <p:txBody>
          <a:bodyPr wrap="square" rtlCol="0">
            <a:spAutoFit/>
          </a:bodyPr>
          <a:lstStyle/>
          <a:p>
            <a:r>
              <a:rPr lang="en-US" sz="3600" b="1" dirty="0"/>
              <a:t>Sherri Law</a:t>
            </a:r>
          </a:p>
          <a:p>
            <a:r>
              <a:rPr lang="en-US" sz="3600" dirty="0">
                <a:hlinkClick r:id="rId11"/>
              </a:rPr>
              <a:t>shlaw@pa.gov</a:t>
            </a:r>
            <a:endParaRPr lang="en-US" sz="3600" dirty="0"/>
          </a:p>
          <a:p>
            <a:r>
              <a:rPr lang="en-US" sz="3600" dirty="0"/>
              <a:t>223-666-25767 or </a:t>
            </a:r>
          </a:p>
          <a:p>
            <a:r>
              <a:rPr lang="en-US" sz="3600" dirty="0"/>
              <a:t>717-480-2303</a:t>
            </a:r>
          </a:p>
        </p:txBody>
      </p:sp>
    </p:spTree>
    <p:extLst>
      <p:ext uri="{BB962C8B-B14F-4D97-AF65-F5344CB8AC3E}">
        <p14:creationId xmlns:p14="http://schemas.microsoft.com/office/powerpoint/2010/main" val="42600199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7"/>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8"/>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37" grpId="0" animBg="1"/>
      <p:bldP spid="38" grpId="0"/>
      <p:bldP spid="2"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68389" y="673780"/>
            <a:ext cx="7460171" cy="6175830"/>
          </a:xfrm>
        </p:spPr>
        <p:txBody>
          <a:bodyPr>
            <a:normAutofit/>
          </a:bodyPr>
          <a:lstStyle/>
          <a:p>
            <a:pPr>
              <a:spcBef>
                <a:spcPts val="600"/>
              </a:spcBef>
            </a:pPr>
            <a:r>
              <a:rPr lang="en-US" sz="3200" dirty="0"/>
              <a:t>When a conservation district receives an application:</a:t>
            </a:r>
          </a:p>
          <a:p>
            <a:pPr lvl="1">
              <a:spcBef>
                <a:spcPts val="600"/>
              </a:spcBef>
            </a:pPr>
            <a:r>
              <a:rPr lang="en-US" dirty="0"/>
              <a:t>Are you familiar with the site?</a:t>
            </a:r>
          </a:p>
          <a:p>
            <a:pPr lvl="1">
              <a:spcBef>
                <a:spcPts val="600"/>
              </a:spcBef>
            </a:pPr>
            <a:r>
              <a:rPr lang="en-US" dirty="0"/>
              <a:t>Are all required sections included?</a:t>
            </a:r>
          </a:p>
          <a:p>
            <a:pPr lvl="1">
              <a:spcBef>
                <a:spcPts val="600"/>
              </a:spcBef>
            </a:pPr>
            <a:r>
              <a:rPr lang="en-US" dirty="0"/>
              <a:t>Are the applicant, road, and project eligible?</a:t>
            </a:r>
          </a:p>
          <a:p>
            <a:pPr lvl="1">
              <a:spcBef>
                <a:spcPts val="600"/>
              </a:spcBef>
            </a:pPr>
            <a:r>
              <a:rPr lang="en-US" dirty="0"/>
              <a:t>Are all required sections filled out correctly?</a:t>
            </a:r>
          </a:p>
          <a:p>
            <a:pPr lvl="1">
              <a:spcBef>
                <a:spcPts val="600"/>
              </a:spcBef>
            </a:pPr>
            <a:r>
              <a:rPr lang="en-US" dirty="0"/>
              <a:t>Do you have all of the information needed to rank the application?</a:t>
            </a:r>
          </a:p>
          <a:p>
            <a:pPr lvl="1">
              <a:spcBef>
                <a:spcPts val="600"/>
              </a:spcBef>
            </a:pPr>
            <a:r>
              <a:rPr lang="en-US" dirty="0"/>
              <a:t>Is it a good project?</a:t>
            </a:r>
          </a:p>
          <a:p>
            <a:pPr>
              <a:spcBef>
                <a:spcPts val="600"/>
              </a:spcBef>
            </a:pPr>
            <a:r>
              <a:rPr lang="en-US" dirty="0"/>
              <a:t>If any changes or clarifications are needed, reach out to the applicant ASAP</a:t>
            </a:r>
          </a:p>
          <a:p>
            <a:pPr lvl="2">
              <a:spcBef>
                <a:spcPts val="600"/>
              </a:spcBef>
            </a:pPr>
            <a:endParaRPr lang="en-US" dirty="0"/>
          </a:p>
        </p:txBody>
      </p:sp>
      <p:sp>
        <p:nvSpPr>
          <p:cNvPr id="4" name="Title 1">
            <a:extLst>
              <a:ext uri="{FF2B5EF4-FFF2-40B4-BE49-F238E27FC236}">
                <a16:creationId xmlns:a16="http://schemas.microsoft.com/office/drawing/2014/main" id="{B491CC7A-7E96-4281-B684-BB45630D70B0}"/>
              </a:ext>
            </a:extLst>
          </p:cNvPr>
          <p:cNvSpPr txBox="1">
            <a:spLocks/>
          </p:cNvSpPr>
          <p:nvPr/>
        </p:nvSpPr>
        <p:spPr>
          <a:xfrm>
            <a:off x="252548" y="8390"/>
            <a:ext cx="3547292" cy="4572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2600" b="1" kern="1200">
                <a:solidFill>
                  <a:schemeClr val="tx1"/>
                </a:solidFill>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2000" b="1" i="0" u="none" strike="noStrike" kern="1200" cap="none" spc="0" normalizeH="0" baseline="0" noProof="0" dirty="0">
                <a:ln>
                  <a:noFill/>
                </a:ln>
                <a:solidFill>
                  <a:srgbClr val="FFFFCC"/>
                </a:solidFill>
                <a:effectLst/>
                <a:uLnTx/>
                <a:uFillTx/>
                <a:latin typeface="Calibri"/>
                <a:ea typeface="+mj-ea"/>
                <a:cs typeface="+mj-cs"/>
              </a:rPr>
              <a:t>Reviewing Grant Applications</a:t>
            </a:r>
          </a:p>
        </p:txBody>
      </p:sp>
      <p:sp>
        <p:nvSpPr>
          <p:cNvPr id="6" name="Title 1">
            <a:extLst>
              <a:ext uri="{FF2B5EF4-FFF2-40B4-BE49-F238E27FC236}">
                <a16:creationId xmlns:a16="http://schemas.microsoft.com/office/drawing/2014/main" id="{5882FD00-90ED-4DBC-8E9E-EDB42C2C0A63}"/>
              </a:ext>
            </a:extLst>
          </p:cNvPr>
          <p:cNvSpPr txBox="1">
            <a:spLocks/>
          </p:cNvSpPr>
          <p:nvPr/>
        </p:nvSpPr>
        <p:spPr>
          <a:xfrm>
            <a:off x="4267200" y="1"/>
            <a:ext cx="7924800" cy="4572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2600" b="1" kern="1200">
                <a:solidFill>
                  <a:schemeClr val="tx1"/>
                </a:solidFill>
                <a:latin typeface="+mj-lt"/>
                <a:ea typeface="+mj-ea"/>
                <a:cs typeface="+mj-cs"/>
              </a:defRPr>
            </a:lvl1pPr>
          </a:lstStyle>
          <a:p>
            <a:r>
              <a:rPr lang="en-US" dirty="0"/>
              <a:t>Submitted Applications</a:t>
            </a:r>
          </a:p>
        </p:txBody>
      </p:sp>
      <p:pic>
        <p:nvPicPr>
          <p:cNvPr id="2" name="Picture 1">
            <a:extLst>
              <a:ext uri="{FF2B5EF4-FFF2-40B4-BE49-F238E27FC236}">
                <a16:creationId xmlns:a16="http://schemas.microsoft.com/office/drawing/2014/main" id="{5F84EF4A-39B6-43AC-A507-BC0BC568B533}"/>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416143" y="673781"/>
            <a:ext cx="4701662" cy="608407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5221942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68389" y="673780"/>
            <a:ext cx="7460171" cy="6175830"/>
          </a:xfrm>
        </p:spPr>
        <p:txBody>
          <a:bodyPr>
            <a:normAutofit/>
          </a:bodyPr>
          <a:lstStyle/>
          <a:p>
            <a:pPr>
              <a:spcBef>
                <a:spcPts val="600"/>
              </a:spcBef>
            </a:pPr>
            <a:r>
              <a:rPr lang="en-US" sz="3200" dirty="0"/>
              <a:t>When a conservation district receives an application:</a:t>
            </a:r>
          </a:p>
          <a:p>
            <a:pPr lvl="1">
              <a:spcBef>
                <a:spcPts val="600"/>
              </a:spcBef>
            </a:pPr>
            <a:r>
              <a:rPr lang="en-US" b="1" dirty="0">
                <a:solidFill>
                  <a:srgbClr val="FF0000"/>
                </a:solidFill>
              </a:rPr>
              <a:t>Are you familiar with the site?</a:t>
            </a:r>
          </a:p>
          <a:p>
            <a:pPr lvl="1">
              <a:spcBef>
                <a:spcPts val="600"/>
              </a:spcBef>
            </a:pPr>
            <a:r>
              <a:rPr lang="en-US" dirty="0"/>
              <a:t>Are all required sections included?</a:t>
            </a:r>
          </a:p>
          <a:p>
            <a:pPr lvl="1">
              <a:spcBef>
                <a:spcPts val="600"/>
              </a:spcBef>
            </a:pPr>
            <a:r>
              <a:rPr lang="en-US" dirty="0"/>
              <a:t>Are the applicant, road, and project eligible?</a:t>
            </a:r>
          </a:p>
          <a:p>
            <a:pPr lvl="1">
              <a:spcBef>
                <a:spcPts val="600"/>
              </a:spcBef>
            </a:pPr>
            <a:r>
              <a:rPr lang="en-US" dirty="0"/>
              <a:t>Are all required sections filled out correctly?</a:t>
            </a:r>
          </a:p>
          <a:p>
            <a:pPr lvl="1">
              <a:spcBef>
                <a:spcPts val="600"/>
              </a:spcBef>
            </a:pPr>
            <a:r>
              <a:rPr lang="en-US" dirty="0"/>
              <a:t>Do you have all of the information needed to rank the application?</a:t>
            </a:r>
          </a:p>
          <a:p>
            <a:pPr lvl="1">
              <a:spcBef>
                <a:spcPts val="600"/>
              </a:spcBef>
            </a:pPr>
            <a:r>
              <a:rPr lang="en-US" dirty="0"/>
              <a:t>Is it a good project?</a:t>
            </a:r>
          </a:p>
          <a:p>
            <a:pPr>
              <a:spcBef>
                <a:spcPts val="600"/>
              </a:spcBef>
            </a:pPr>
            <a:r>
              <a:rPr lang="en-US" dirty="0"/>
              <a:t>If any changes or clarifications are needed, reach out to the applicant ASAP</a:t>
            </a:r>
          </a:p>
          <a:p>
            <a:pPr lvl="2">
              <a:spcBef>
                <a:spcPts val="600"/>
              </a:spcBef>
            </a:pPr>
            <a:endParaRPr lang="en-US" dirty="0"/>
          </a:p>
        </p:txBody>
      </p:sp>
      <p:sp>
        <p:nvSpPr>
          <p:cNvPr id="4" name="Title 1">
            <a:extLst>
              <a:ext uri="{FF2B5EF4-FFF2-40B4-BE49-F238E27FC236}">
                <a16:creationId xmlns:a16="http://schemas.microsoft.com/office/drawing/2014/main" id="{B491CC7A-7E96-4281-B684-BB45630D70B0}"/>
              </a:ext>
            </a:extLst>
          </p:cNvPr>
          <p:cNvSpPr txBox="1">
            <a:spLocks/>
          </p:cNvSpPr>
          <p:nvPr/>
        </p:nvSpPr>
        <p:spPr>
          <a:xfrm>
            <a:off x="252548" y="8390"/>
            <a:ext cx="3547292" cy="4572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2600" b="1" kern="1200">
                <a:solidFill>
                  <a:schemeClr val="tx1"/>
                </a:solidFill>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2000" b="1" i="0" u="none" strike="noStrike" kern="1200" cap="none" spc="0" normalizeH="0" baseline="0" noProof="0" dirty="0">
                <a:ln>
                  <a:noFill/>
                </a:ln>
                <a:solidFill>
                  <a:srgbClr val="FFFFCC"/>
                </a:solidFill>
                <a:effectLst/>
                <a:uLnTx/>
                <a:uFillTx/>
                <a:latin typeface="Calibri"/>
                <a:ea typeface="+mj-ea"/>
                <a:cs typeface="+mj-cs"/>
              </a:rPr>
              <a:t>Reviewing Grant Applications</a:t>
            </a:r>
          </a:p>
        </p:txBody>
      </p:sp>
      <p:sp>
        <p:nvSpPr>
          <p:cNvPr id="6" name="Title 1">
            <a:extLst>
              <a:ext uri="{FF2B5EF4-FFF2-40B4-BE49-F238E27FC236}">
                <a16:creationId xmlns:a16="http://schemas.microsoft.com/office/drawing/2014/main" id="{5882FD00-90ED-4DBC-8E9E-EDB42C2C0A63}"/>
              </a:ext>
            </a:extLst>
          </p:cNvPr>
          <p:cNvSpPr txBox="1">
            <a:spLocks/>
          </p:cNvSpPr>
          <p:nvPr/>
        </p:nvSpPr>
        <p:spPr>
          <a:xfrm>
            <a:off x="4267200" y="1"/>
            <a:ext cx="7924800" cy="4572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2600" b="1" kern="1200">
                <a:solidFill>
                  <a:schemeClr val="tx1"/>
                </a:solidFill>
                <a:latin typeface="+mj-lt"/>
                <a:ea typeface="+mj-ea"/>
                <a:cs typeface="+mj-cs"/>
              </a:defRPr>
            </a:lvl1pPr>
          </a:lstStyle>
          <a:p>
            <a:r>
              <a:rPr lang="en-US" dirty="0"/>
              <a:t>Submitted Applications</a:t>
            </a:r>
          </a:p>
        </p:txBody>
      </p:sp>
      <p:pic>
        <p:nvPicPr>
          <p:cNvPr id="2" name="Picture 1">
            <a:extLst>
              <a:ext uri="{FF2B5EF4-FFF2-40B4-BE49-F238E27FC236}">
                <a16:creationId xmlns:a16="http://schemas.microsoft.com/office/drawing/2014/main" id="{5F84EF4A-39B6-43AC-A507-BC0BC568B533}"/>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416143" y="673781"/>
            <a:ext cx="4701662" cy="608407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1662736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008585E19E9FF54685767BCCDA089518" ma:contentTypeVersion="10" ma:contentTypeDescription="Create a new document." ma:contentTypeScope="" ma:versionID="3db00776d0bf8404f3c0a68f65a7dcb8">
  <xsd:schema xmlns:xsd="http://www.w3.org/2001/XMLSchema" xmlns:xs="http://www.w3.org/2001/XMLSchema" xmlns:p="http://schemas.microsoft.com/office/2006/metadata/properties" xmlns:ns3="4ce192a9-dbef-4c03-a9bc-6926f8c61758" targetNamespace="http://schemas.microsoft.com/office/2006/metadata/properties" ma:root="true" ma:fieldsID="4f431f8a54c46859e44b686bf6cef422" ns3:_="">
    <xsd:import namespace="4ce192a9-dbef-4c03-a9bc-6926f8c61758"/>
    <xsd:element name="properties">
      <xsd:complexType>
        <xsd:sequence>
          <xsd:element name="documentManagement">
            <xsd:complexType>
              <xsd:all>
                <xsd:element ref="ns3:MediaServiceMetadata" minOccurs="0"/>
                <xsd:element ref="ns3:MediaServiceFastMetadata" minOccurs="0"/>
                <xsd:element ref="ns3:MediaServiceAutoTags" minOccurs="0"/>
                <xsd:element ref="ns3:MediaServiceOCR" minOccurs="0"/>
                <xsd:element ref="ns3:MediaServiceGenerationTime" minOccurs="0"/>
                <xsd:element ref="ns3:MediaServiceEventHashCode" minOccurs="0"/>
                <xsd:element ref="ns3:MediaServiceDateTaken" minOccurs="0"/>
                <xsd:element ref="ns3:MediaLengthInSeconds" minOccurs="0"/>
                <xsd:element ref="ns3:MediaServiceLocation" minOccurs="0"/>
                <xsd:element ref="ns3:_activity"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ce192a9-dbef-4c03-a9bc-6926f8c61758"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DateTaken" ma:index="14" nillable="true" ma:displayName="MediaServiceDateTaken" ma:hidden="true" ma:internalName="MediaServiceDateTaken" ma:readOnly="true">
      <xsd:simpleType>
        <xsd:restriction base="dms:Text"/>
      </xsd:simpleType>
    </xsd:element>
    <xsd:element name="MediaLengthInSeconds" ma:index="15" nillable="true" ma:displayName="MediaLengthInSeconds" ma:hidden="true" ma:internalName="MediaLengthInSeconds" ma:readOnly="true">
      <xsd:simpleType>
        <xsd:restriction base="dms:Unknown"/>
      </xsd:simpleType>
    </xsd:element>
    <xsd:element name="MediaServiceLocation" ma:index="16" nillable="true" ma:displayName="Location" ma:internalName="MediaServiceLocation" ma:readOnly="true">
      <xsd:simpleType>
        <xsd:restriction base="dms:Text"/>
      </xsd:simpleType>
    </xsd:element>
    <xsd:element name="_activity" ma:index="17" nillable="true" ma:displayName="_activity" ma:hidden="true" ma:internalName="_activity">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_activity xmlns="4ce192a9-dbef-4c03-a9bc-6926f8c61758" xsi:nil="true"/>
  </documentManagement>
</p:properties>
</file>

<file path=customXml/itemProps1.xml><?xml version="1.0" encoding="utf-8"?>
<ds:datastoreItem xmlns:ds="http://schemas.openxmlformats.org/officeDocument/2006/customXml" ds:itemID="{C424D0E0-E1A8-4555-87EC-6F13FD2A468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4ce192a9-dbef-4c03-a9bc-6926f8c61758"/>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AE018F3F-2127-4169-8760-691B416779B8}">
  <ds:schemaRefs>
    <ds:schemaRef ds:uri="http://schemas.microsoft.com/sharepoint/v3/contenttype/forms"/>
  </ds:schemaRefs>
</ds:datastoreItem>
</file>

<file path=customXml/itemProps3.xml><?xml version="1.0" encoding="utf-8"?>
<ds:datastoreItem xmlns:ds="http://schemas.openxmlformats.org/officeDocument/2006/customXml" ds:itemID="{49F9DE2A-682E-45D8-A153-8005FBC7D85F}">
  <ds:schemaRefs>
    <ds:schemaRef ds:uri="http://schemas.microsoft.com/office/2006/metadata/properties"/>
    <ds:schemaRef ds:uri="http://schemas.microsoft.com/office/infopath/2007/PartnerControls"/>
    <ds:schemaRef ds:uri="4ce192a9-dbef-4c03-a9bc-6926f8c61758"/>
  </ds:schemaRefs>
</ds:datastoreItem>
</file>

<file path=docProps/app.xml><?xml version="1.0" encoding="utf-8"?>
<Properties xmlns="http://schemas.openxmlformats.org/officeDocument/2006/extended-properties" xmlns:vt="http://schemas.openxmlformats.org/officeDocument/2006/docPropsVTypes">
  <TotalTime>6702</TotalTime>
  <Words>5005</Words>
  <Application>Microsoft Office PowerPoint</Application>
  <PresentationFormat>Widescreen</PresentationFormat>
  <Paragraphs>755</Paragraphs>
  <Slides>77</Slides>
  <Notes>68</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77</vt:i4>
      </vt:variant>
    </vt:vector>
  </HeadingPairs>
  <TitlesOfParts>
    <vt:vector size="85" baseType="lpstr">
      <vt:lpstr>Arial</vt:lpstr>
      <vt:lpstr>Calibri</vt:lpstr>
      <vt:lpstr>Calibri Light</vt:lpstr>
      <vt:lpstr>Candara</vt:lpstr>
      <vt:lpstr>Gill Sans MT</vt:lpstr>
      <vt:lpstr>Times New Roman</vt:lpstr>
      <vt:lpstr>Office Theme</vt:lpstr>
      <vt:lpstr>1_Office Theme</vt:lpstr>
      <vt:lpstr>PowerPoint Presentation</vt:lpstr>
      <vt:lpstr>PowerPoint Presentation</vt:lpstr>
      <vt:lpstr>PowerPoint Presentation</vt:lpstr>
      <vt:lpstr>PowerPoint Presentation</vt:lpstr>
      <vt:lpstr>Why talk about grant applications?</vt:lpstr>
      <vt:lpstr>Why talk about grant applications?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Eligible Applicants</vt:lpstr>
      <vt:lpstr>PowerPoint Presentation</vt:lpstr>
      <vt:lpstr>Eligible Roads</vt:lpstr>
      <vt:lpstr>Project Eligibility</vt:lpstr>
      <vt:lpstr>PowerPoint Presentation</vt:lpstr>
      <vt:lpstr>PowerPoint Presentation</vt:lpstr>
      <vt:lpstr>PowerPoint Presentation</vt:lpstr>
      <vt:lpstr>PowerPoint Presentation</vt:lpstr>
      <vt:lpstr>PowerPoint Presentation</vt:lpstr>
      <vt:lpstr>Location Map</vt:lpstr>
      <vt:lpstr>Location Map</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Check that App is Filled Out Correctly</vt:lpstr>
      <vt:lpstr>PowerPoint Presentation</vt:lpstr>
      <vt:lpstr>PowerPoint Presentation</vt:lpstr>
      <vt:lpstr>Make sure to budget for all project components</vt:lpstr>
      <vt:lpstr>PowerPoint Presentation</vt:lpstr>
      <vt:lpstr>PowerPoint Presentation</vt:lpstr>
      <vt:lpstr>PowerPoint Presentation</vt:lpstr>
      <vt:lpstr>Don’t be afraid to ask for clarification or request updates to the grant application.   Make a list of questions as you review and then call, email, and/or meet with the grant applicant.</vt:lpstr>
      <vt:lpstr>Materials Estimation</vt:lpstr>
      <vt:lpstr>Materials Estimation</vt:lpstr>
      <vt:lpstr>PowerPoint Presentation</vt:lpstr>
      <vt:lpstr>PowerPoint Presentation</vt:lpstr>
      <vt:lpstr>Erosion and Sediment (E&amp;S) Controls</vt:lpstr>
      <vt:lpstr>E&amp;S Controls to budget for</vt:lpstr>
      <vt:lpstr>PowerPoint Presentation</vt:lpstr>
      <vt:lpstr>Check the Math</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Prevailing Wage</vt:lpstr>
      <vt:lpstr>PowerPoint Presentation</vt:lpstr>
      <vt:lpstr>How much does Prevailing Wage Cost?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Why talk about grant applications?</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Law, Sherri</dc:creator>
  <cp:lastModifiedBy>Corradini, Kenneth Joseph</cp:lastModifiedBy>
  <cp:revision>47</cp:revision>
  <dcterms:created xsi:type="dcterms:W3CDTF">2022-03-02T21:09:50Z</dcterms:created>
  <dcterms:modified xsi:type="dcterms:W3CDTF">2023-02-28T20:58:41Z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0x010100008585E19E9FF54685767BCCDA089518</vt:lpwstr>
  </property>
</Properties>
</file>