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theme/themeOverride5.xml" ContentType="application/vnd.openxmlformats-officedocument.themeOverr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7.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8.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9.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0.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303"/>
  </p:notesMasterIdLst>
  <p:handoutMasterIdLst>
    <p:handoutMasterId r:id="rId304"/>
  </p:handoutMasterIdLst>
  <p:sldIdLst>
    <p:sldId id="693" r:id="rId6"/>
    <p:sldId id="670" r:id="rId7"/>
    <p:sldId id="685" r:id="rId8"/>
    <p:sldId id="689" r:id="rId9"/>
    <p:sldId id="692" r:id="rId10"/>
    <p:sldId id="690" r:id="rId11"/>
    <p:sldId id="691" r:id="rId12"/>
    <p:sldId id="673" r:id="rId13"/>
    <p:sldId id="674" r:id="rId14"/>
    <p:sldId id="319" r:id="rId15"/>
    <p:sldId id="700" r:id="rId16"/>
    <p:sldId id="694" r:id="rId17"/>
    <p:sldId id="539" r:id="rId18"/>
    <p:sldId id="340" r:id="rId19"/>
    <p:sldId id="343" r:id="rId20"/>
    <p:sldId id="414" r:id="rId21"/>
    <p:sldId id="415" r:id="rId22"/>
    <p:sldId id="416" r:id="rId23"/>
    <p:sldId id="417" r:id="rId24"/>
    <p:sldId id="418" r:id="rId25"/>
    <p:sldId id="419" r:id="rId26"/>
    <p:sldId id="546" r:id="rId27"/>
    <p:sldId id="548" r:id="rId28"/>
    <p:sldId id="549" r:id="rId29"/>
    <p:sldId id="550" r:id="rId30"/>
    <p:sldId id="551" r:id="rId31"/>
    <p:sldId id="552" r:id="rId32"/>
    <p:sldId id="553" r:id="rId33"/>
    <p:sldId id="554" r:id="rId34"/>
    <p:sldId id="555" r:id="rId35"/>
    <p:sldId id="556" r:id="rId36"/>
    <p:sldId id="344" r:id="rId37"/>
    <p:sldId id="560" r:id="rId38"/>
    <p:sldId id="318" r:id="rId39"/>
    <p:sldId id="345" r:id="rId40"/>
    <p:sldId id="322" r:id="rId41"/>
    <p:sldId id="538" r:id="rId42"/>
    <p:sldId id="528" r:id="rId43"/>
    <p:sldId id="565" r:id="rId44"/>
    <p:sldId id="346" r:id="rId45"/>
    <p:sldId id="323" r:id="rId46"/>
    <p:sldId id="753" r:id="rId47"/>
    <p:sldId id="324" r:id="rId48"/>
    <p:sldId id="347" r:id="rId49"/>
    <p:sldId id="325" r:id="rId50"/>
    <p:sldId id="317" r:id="rId51"/>
    <p:sldId id="489" r:id="rId52"/>
    <p:sldId id="717" r:id="rId53"/>
    <p:sldId id="257" r:id="rId54"/>
    <p:sldId id="354" r:id="rId55"/>
    <p:sldId id="350" r:id="rId56"/>
    <p:sldId id="634" r:id="rId57"/>
    <p:sldId id="650" r:id="rId58"/>
    <p:sldId id="262" r:id="rId59"/>
    <p:sldId id="658" r:id="rId60"/>
    <p:sldId id="709" r:id="rId61"/>
    <p:sldId id="754" r:id="rId62"/>
    <p:sldId id="755" r:id="rId63"/>
    <p:sldId id="756" r:id="rId64"/>
    <p:sldId id="758" r:id="rId65"/>
    <p:sldId id="718" r:id="rId66"/>
    <p:sldId id="635" r:id="rId67"/>
    <p:sldId id="636" r:id="rId68"/>
    <p:sldId id="712" r:id="rId69"/>
    <p:sldId id="710" r:id="rId70"/>
    <p:sldId id="714" r:id="rId71"/>
    <p:sldId id="713" r:id="rId72"/>
    <p:sldId id="637" r:id="rId73"/>
    <p:sldId id="715" r:id="rId74"/>
    <p:sldId id="716" r:id="rId75"/>
    <p:sldId id="638" r:id="rId76"/>
    <p:sldId id="736" r:id="rId77"/>
    <p:sldId id="657" r:id="rId78"/>
    <p:sldId id="626" r:id="rId79"/>
    <p:sldId id="759" r:id="rId80"/>
    <p:sldId id="660" r:id="rId81"/>
    <p:sldId id="261" r:id="rId82"/>
    <p:sldId id="661" r:id="rId83"/>
    <p:sldId id="742" r:id="rId84"/>
    <p:sldId id="260" r:id="rId85"/>
    <p:sldId id="737" r:id="rId86"/>
    <p:sldId id="739" r:id="rId87"/>
    <p:sldId id="740" r:id="rId88"/>
    <p:sldId id="741" r:id="rId89"/>
    <p:sldId id="623" r:id="rId90"/>
    <p:sldId id="659" r:id="rId91"/>
    <p:sldId id="263" r:id="rId92"/>
    <p:sldId id="264" r:id="rId93"/>
    <p:sldId id="540" r:id="rId94"/>
    <p:sldId id="265" r:id="rId95"/>
    <p:sldId id="734" r:id="rId96"/>
    <p:sldId id="612" r:id="rId97"/>
    <p:sldId id="611" r:id="rId98"/>
    <p:sldId id="653" r:id="rId99"/>
    <p:sldId id="353" r:id="rId100"/>
    <p:sldId id="352" r:id="rId101"/>
    <p:sldId id="269" r:id="rId102"/>
    <p:sldId id="271" r:id="rId103"/>
    <p:sldId id="272" r:id="rId104"/>
    <p:sldId id="629" r:id="rId105"/>
    <p:sldId id="622" r:id="rId106"/>
    <p:sldId id="620" r:id="rId107"/>
    <p:sldId id="747" r:id="rId108"/>
    <p:sldId id="748" r:id="rId109"/>
    <p:sldId id="749" r:id="rId110"/>
    <p:sldId id="621" r:id="rId111"/>
    <p:sldId id="331" r:id="rId112"/>
    <p:sldId id="587" r:id="rId113"/>
    <p:sldId id="355" r:id="rId114"/>
    <p:sldId id="356" r:id="rId115"/>
    <p:sldId id="275" r:id="rId116"/>
    <p:sldId id="332" r:id="rId117"/>
    <p:sldId id="750" r:id="rId118"/>
    <p:sldId id="276" r:id="rId119"/>
    <p:sldId id="278" r:id="rId120"/>
    <p:sldId id="279" r:id="rId121"/>
    <p:sldId id="280" r:id="rId122"/>
    <p:sldId id="333" r:id="rId123"/>
    <p:sldId id="426" r:id="rId124"/>
    <p:sldId id="334" r:id="rId125"/>
    <p:sldId id="335" r:id="rId126"/>
    <p:sldId id="281" r:id="rId127"/>
    <p:sldId id="432" r:id="rId128"/>
    <p:sldId id="541" r:id="rId129"/>
    <p:sldId id="606" r:id="rId130"/>
    <p:sldId id="607" r:id="rId131"/>
    <p:sldId id="630" r:id="rId132"/>
    <p:sldId id="562" r:id="rId133"/>
    <p:sldId id="609" r:id="rId134"/>
    <p:sldId id="282" r:id="rId135"/>
    <p:sldId id="608" r:id="rId136"/>
    <p:sldId id="357" r:id="rId137"/>
    <p:sldId id="542" r:id="rId138"/>
    <p:sldId id="563" r:id="rId139"/>
    <p:sldId id="545" r:id="rId140"/>
    <p:sldId id="589" r:id="rId141"/>
    <p:sldId id="544" r:id="rId142"/>
    <p:sldId id="751" r:id="rId143"/>
    <p:sldId id="703" r:id="rId144"/>
    <p:sldId id="358" r:id="rId145"/>
    <p:sldId id="723" r:id="rId146"/>
    <p:sldId id="286" r:id="rId147"/>
    <p:sldId id="287" r:id="rId148"/>
    <p:sldId id="614" r:id="rId149"/>
    <p:sldId id="619" r:id="rId150"/>
    <p:sldId id="615" r:id="rId151"/>
    <p:sldId id="616" r:id="rId152"/>
    <p:sldId id="617" r:id="rId153"/>
    <p:sldId id="618" r:id="rId154"/>
    <p:sldId id="726" r:id="rId155"/>
    <p:sldId id="724" r:id="rId156"/>
    <p:sldId id="288" r:id="rId157"/>
    <p:sldId id="337" r:id="rId158"/>
    <p:sldId id="446" r:id="rId159"/>
    <p:sldId id="447" r:id="rId160"/>
    <p:sldId id="448" r:id="rId161"/>
    <p:sldId id="449" r:id="rId162"/>
    <p:sldId id="450" r:id="rId163"/>
    <p:sldId id="451" r:id="rId164"/>
    <p:sldId id="452" r:id="rId165"/>
    <p:sldId id="453" r:id="rId166"/>
    <p:sldId id="454" r:id="rId167"/>
    <p:sldId id="581" r:id="rId168"/>
    <p:sldId id="580" r:id="rId169"/>
    <p:sldId id="455" r:id="rId170"/>
    <p:sldId id="456" r:id="rId171"/>
    <p:sldId id="423" r:id="rId172"/>
    <p:sldId id="725" r:id="rId173"/>
    <p:sldId id="654" r:id="rId174"/>
    <p:sldId id="289" r:id="rId175"/>
    <p:sldId id="470" r:id="rId176"/>
    <p:sldId id="469" r:id="rId177"/>
    <p:sldId id="472" r:id="rId178"/>
    <p:sldId id="590" r:id="rId179"/>
    <p:sldId id="534" r:id="rId180"/>
    <p:sldId id="473" r:id="rId181"/>
    <p:sldId id="474" r:id="rId182"/>
    <p:sldId id="475" r:id="rId183"/>
    <p:sldId id="631" r:id="rId184"/>
    <p:sldId id="727" r:id="rId185"/>
    <p:sldId id="290" r:id="rId186"/>
    <p:sldId id="291" r:id="rId187"/>
    <p:sldId id="728" r:id="rId188"/>
    <p:sldId id="292" r:id="rId189"/>
    <p:sldId id="360" r:id="rId190"/>
    <p:sldId id="568" r:id="rId191"/>
    <p:sldId id="633" r:id="rId192"/>
    <p:sldId id="613" r:id="rId193"/>
    <p:sldId id="730" r:id="rId194"/>
    <p:sldId id="477" r:id="rId195"/>
    <p:sldId id="479" r:id="rId196"/>
    <p:sldId id="480" r:id="rId197"/>
    <p:sldId id="481" r:id="rId198"/>
    <p:sldId id="482" r:id="rId199"/>
    <p:sldId id="483" r:id="rId200"/>
    <p:sldId id="484" r:id="rId201"/>
    <p:sldId id="523" r:id="rId202"/>
    <p:sldId id="731" r:id="rId203"/>
    <p:sldId id="735" r:id="rId204"/>
    <p:sldId id="575" r:id="rId205"/>
    <p:sldId id="363" r:id="rId206"/>
    <p:sldId id="487" r:id="rId207"/>
    <p:sldId id="486" r:id="rId208"/>
    <p:sldId id="499" r:id="rId209"/>
    <p:sldId id="368" r:id="rId210"/>
    <p:sldId id="576" r:id="rId211"/>
    <p:sldId id="366" r:id="rId212"/>
    <p:sldId id="502" r:id="rId213"/>
    <p:sldId id="503" r:id="rId214"/>
    <p:sldId id="504" r:id="rId215"/>
    <p:sldId id="505" r:id="rId216"/>
    <p:sldId id="296" r:id="rId217"/>
    <p:sldId id="507" r:id="rId218"/>
    <p:sldId id="508" r:id="rId219"/>
    <p:sldId id="298" r:id="rId220"/>
    <p:sldId id="509" r:id="rId221"/>
    <p:sldId id="510" r:id="rId222"/>
    <p:sldId id="299" r:id="rId223"/>
    <p:sldId id="511" r:id="rId224"/>
    <p:sldId id="512" r:id="rId225"/>
    <p:sldId id="300" r:id="rId226"/>
    <p:sldId id="410" r:id="rId227"/>
    <p:sldId id="302" r:id="rId228"/>
    <p:sldId id="752" r:id="rId229"/>
    <p:sldId id="304" r:id="rId230"/>
    <p:sldId id="513" r:id="rId231"/>
    <p:sldId id="425" r:id="rId232"/>
    <p:sldId id="383" r:id="rId233"/>
    <p:sldId id="384" r:id="rId234"/>
    <p:sldId id="704" r:id="rId235"/>
    <p:sldId id="385" r:id="rId236"/>
    <p:sldId id="386" r:id="rId237"/>
    <p:sldId id="444" r:id="rId238"/>
    <p:sldId id="387" r:id="rId239"/>
    <p:sldId id="596" r:id="rId240"/>
    <p:sldId id="564" r:id="rId241"/>
    <p:sldId id="533" r:id="rId242"/>
    <p:sldId id="529" r:id="rId243"/>
    <p:sldId id="306" r:id="rId244"/>
    <p:sldId id="530" r:id="rId245"/>
    <p:sldId id="531" r:id="rId246"/>
    <p:sldId id="500" r:id="rId247"/>
    <p:sldId id="569" r:id="rId248"/>
    <p:sldId id="591" r:id="rId249"/>
    <p:sldId id="627" r:id="rId250"/>
    <p:sldId id="501" r:id="rId251"/>
    <p:sldId id="632" r:id="rId252"/>
    <p:sldId id="651" r:id="rId253"/>
    <p:sldId id="652" r:id="rId254"/>
    <p:sldId id="390" r:id="rId255"/>
    <p:sldId id="705" r:id="rId256"/>
    <p:sldId id="595" r:id="rId257"/>
    <p:sldId id="348" r:id="rId258"/>
    <p:sldId id="389" r:id="rId259"/>
    <p:sldId id="722" r:id="rId260"/>
    <p:sldId id="696" r:id="rId261"/>
    <p:sldId id="697" r:id="rId262"/>
    <p:sldId id="524" r:id="rId263"/>
    <p:sldId id="537" r:id="rId264"/>
    <p:sldId id="743" r:id="rId265"/>
    <p:sldId id="744" r:id="rId266"/>
    <p:sldId id="746" r:id="rId267"/>
    <p:sldId id="745" r:id="rId268"/>
    <p:sldId id="527" r:id="rId269"/>
    <p:sldId id="598" r:id="rId270"/>
    <p:sldId id="599" r:id="rId271"/>
    <p:sldId id="760" r:id="rId272"/>
    <p:sldId id="600" r:id="rId273"/>
    <p:sldId id="594" r:id="rId274"/>
    <p:sldId id="391" r:id="rId275"/>
    <p:sldId id="310" r:id="rId276"/>
    <p:sldId id="312" r:id="rId277"/>
    <p:sldId id="427" r:id="rId278"/>
    <p:sldId id="313" r:id="rId279"/>
    <p:sldId id="314" r:id="rId280"/>
    <p:sldId id="315" r:id="rId281"/>
    <p:sldId id="408" r:id="rId282"/>
    <p:sldId id="597" r:id="rId283"/>
    <p:sldId id="514" r:id="rId284"/>
    <p:sldId id="516" r:id="rId285"/>
    <p:sldId id="517" r:id="rId286"/>
    <p:sldId id="518" r:id="rId287"/>
    <p:sldId id="602" r:id="rId288"/>
    <p:sldId id="603" r:id="rId289"/>
    <p:sldId id="520" r:id="rId290"/>
    <p:sldId id="521" r:id="rId291"/>
    <p:sldId id="519" r:id="rId292"/>
    <p:sldId id="522" r:id="rId293"/>
    <p:sldId id="702" r:id="rId294"/>
    <p:sldId id="392" r:id="rId295"/>
    <p:sldId id="428" r:id="rId296"/>
    <p:sldId id="409" r:id="rId297"/>
    <p:sldId id="695" r:id="rId298"/>
    <p:sldId id="393" r:id="rId299"/>
    <p:sldId id="559" r:id="rId300"/>
    <p:sldId id="369" r:id="rId301"/>
    <p:sldId id="532" r:id="rId30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 Sherri" initials="LS" lastIdx="3" clrIdx="0">
    <p:extLst>
      <p:ext uri="{19B8F6BF-5375-455C-9EA6-DF929625EA0E}">
        <p15:presenceInfo xmlns:p15="http://schemas.microsoft.com/office/powerpoint/2012/main" userId="S::shlaw@pa.gov::3da26e23-9ee6-4121-a54d-151d8db999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a:srgbClr val="FFFF99"/>
    <a:srgbClr val="FFFFCC"/>
    <a:srgbClr val="E6E6E6"/>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2A3EA-78F9-4271-9AE3-5B513A3F4926}" v="3090" dt="2022-01-11T01:40:33.982"/>
    <p1510:client id="{84104FC2-D9B6-4E11-A706-B2FF5655B8CF}" v="9" dt="2022-01-10T14:35:38.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9880" autoAdjust="0"/>
  </p:normalViewPr>
  <p:slideViewPr>
    <p:cSldViewPr>
      <p:cViewPr varScale="1">
        <p:scale>
          <a:sx n="167" d="100"/>
          <a:sy n="167" d="100"/>
        </p:scale>
        <p:origin x="1728" y="108"/>
      </p:cViewPr>
      <p:guideLst>
        <p:guide orient="horz" pos="2160"/>
        <p:guide pos="2880"/>
      </p:guideLst>
    </p:cSldViewPr>
  </p:slideViewPr>
  <p:outlineViewPr>
    <p:cViewPr>
      <p:scale>
        <a:sx n="33" d="100"/>
        <a:sy n="33" d="100"/>
      </p:scale>
      <p:origin x="0" y="88651"/>
    </p:cViewPr>
  </p:outlineViewPr>
  <p:notesTextViewPr>
    <p:cViewPr>
      <p:scale>
        <a:sx n="3" d="2"/>
        <a:sy n="3" d="2"/>
      </p:scale>
      <p:origin x="0" y="0"/>
    </p:cViewPr>
  </p:notesTextViewPr>
  <p:sorterViewPr>
    <p:cViewPr varScale="1">
      <p:scale>
        <a:sx n="1" d="1"/>
        <a:sy n="1" d="1"/>
      </p:scale>
      <p:origin x="0" y="-6771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handoutMaster" Target="handoutMasters/handoutMaster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slide" Target="slides/slide276.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92" Type="http://schemas.openxmlformats.org/officeDocument/2006/relationships/slide" Target="slides/slide287.xml"/><Relationship Id="rId306" Type="http://schemas.openxmlformats.org/officeDocument/2006/relationships/presProps" Target="presProps.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viewProps" Target="viewProps.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theme" Target="theme/theme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tableStyles" Target="tableStyle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microsoft.com/office/2015/10/relationships/revisionInfo" Target="revisionInfo.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notesMaster" Target="notesMasters/notesMaster1.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DGR or LVR Funding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9012-4D2E-AE05-FB6627C71081}"/>
              </c:ext>
            </c:extLst>
          </c:dPt>
          <c:dLbls>
            <c:delete val="1"/>
          </c:dLbls>
          <c:cat>
            <c:strRef>
              <c:f>Sheet1!$A$2:$A$4</c:f>
              <c:strCache>
                <c:ptCount val="3"/>
                <c:pt idx="0">
                  <c:v>Administration Funds</c:v>
                </c:pt>
                <c:pt idx="1">
                  <c:v>Education Funds</c:v>
                </c:pt>
                <c:pt idx="2">
                  <c:v>Project funds</c:v>
                </c:pt>
              </c:strCache>
            </c:strRef>
          </c:cat>
          <c:val>
            <c:numRef>
              <c:f>Sheet1!$B$2:$B$4</c:f>
              <c:numCache>
                <c:formatCode>0%</c:formatCode>
                <c:ptCount val="3"/>
                <c:pt idx="0">
                  <c:v>0.1</c:v>
                </c:pt>
                <c:pt idx="1">
                  <c:v>0.1</c:v>
                </c:pt>
                <c:pt idx="2">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3-4BF1-9B48-3F5425F2161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401B-48C1-8B27-64AD3B80C17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01B-48C1-8B27-64AD3B80C17E}"/>
              </c:ext>
            </c:extLst>
          </c:dPt>
          <c:cat>
            <c:strRef>
              <c:f>Sheet1!$A$2:$A$6</c:f>
              <c:strCache>
                <c:ptCount val="3"/>
                <c:pt idx="0">
                  <c:v>DGR</c:v>
                </c:pt>
                <c:pt idx="1">
                  <c:v>LVR</c:v>
                </c:pt>
                <c:pt idx="2">
                  <c:v>E&amp;S</c:v>
                </c:pt>
              </c:strCache>
            </c:strRef>
          </c:cat>
          <c:val>
            <c:numRef>
              <c:f>Sheet1!$B$2:$B$6</c:f>
              <c:numCache>
                <c:formatCode>General</c:formatCode>
                <c:ptCount val="5"/>
                <c:pt idx="0">
                  <c:v>5</c:v>
                </c:pt>
                <c:pt idx="1">
                  <c:v>8</c:v>
                </c:pt>
                <c:pt idx="2">
                  <c:v>87</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02912621359223"/>
          <c:y val="2.5380710659898477E-2"/>
          <c:w val="0.60194174757281549"/>
          <c:h val="0.9441624365482234"/>
        </c:manualLayout>
      </c:layout>
      <c:pieChart>
        <c:varyColors val="1"/>
        <c:ser>
          <c:idx val="0"/>
          <c:order val="0"/>
          <c:tx>
            <c:strRef>
              <c:f>Sheet1!$B$1</c:f>
              <c:strCache>
                <c:ptCount val="1"/>
                <c:pt idx="0">
                  <c:v>DGR or LVR Funding</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012-4D2E-AE05-FB6627C7108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9012-4D2E-AE05-FB6627C7108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3-9012-4D2E-AE05-FB6627C71081}"/>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1-D9A8-4F3E-9FD2-68EBE28C60F4}"/>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0-D9A8-4F3E-9FD2-68EBE28C60F4}"/>
              </c:ext>
            </c:extLst>
          </c:dPt>
          <c:dLbls>
            <c:delete val="1"/>
          </c:dLbls>
          <c:cat>
            <c:strRef>
              <c:f>Sheet1!$A$2:$A$6</c:f>
              <c:strCache>
                <c:ptCount val="5"/>
                <c:pt idx="0">
                  <c:v>Administration Funds</c:v>
                </c:pt>
                <c:pt idx="1">
                  <c:v>Admin to project</c:v>
                </c:pt>
                <c:pt idx="2">
                  <c:v>Education</c:v>
                </c:pt>
                <c:pt idx="3">
                  <c:v>Edu to Project</c:v>
                </c:pt>
                <c:pt idx="4">
                  <c:v>Projects</c:v>
                </c:pt>
              </c:strCache>
            </c:strRef>
          </c:cat>
          <c:val>
            <c:numRef>
              <c:f>Sheet1!$B$2:$B$6</c:f>
              <c:numCache>
                <c:formatCode>0%</c:formatCode>
                <c:ptCount val="5"/>
                <c:pt idx="0">
                  <c:v>0.05</c:v>
                </c:pt>
                <c:pt idx="1">
                  <c:v>0.05</c:v>
                </c:pt>
                <c:pt idx="2">
                  <c:v>0.05</c:v>
                </c:pt>
                <c:pt idx="3">
                  <c:v>0.05</c:v>
                </c:pt>
                <c:pt idx="4">
                  <c:v>0.8</c:v>
                </c:pt>
              </c:numCache>
            </c:numRef>
          </c:val>
          <c:extLst>
            <c:ext xmlns:c16="http://schemas.microsoft.com/office/drawing/2014/chart" uri="{C3380CC4-5D6E-409C-BE32-E72D297353CC}">
              <c16:uniqueId val="{00000000-9012-4D2E-AE05-FB6627C7108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1D-40E2-968D-CAA1300E51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cat>
            <c:strRef>
              <c:f>Sheet1!$A$2:$A$4</c:f>
              <c:strCache>
                <c:ptCount val="3"/>
                <c:pt idx="0">
                  <c:v>DGLVR</c:v>
                </c:pt>
                <c:pt idx="1">
                  <c:v>NA</c:v>
                </c:pt>
                <c:pt idx="2">
                  <c:v>Other Programs</c:v>
                </c:pt>
              </c:strCache>
            </c:strRef>
          </c:cat>
          <c:val>
            <c:numRef>
              <c:f>Sheet1!$B$2:$B$4</c:f>
              <c:numCache>
                <c:formatCode>General</c:formatCode>
                <c:ptCount val="3"/>
                <c:pt idx="0">
                  <c:v>1.5</c:v>
                </c:pt>
                <c:pt idx="1">
                  <c:v>0</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A2-48B0-8417-2D34C599DF1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cat>
            <c:strRef>
              <c:f>Sheet1!$A$2:$A$4</c:f>
              <c:strCache>
                <c:ptCount val="3"/>
                <c:pt idx="0">
                  <c:v>DGLVR</c:v>
                </c:pt>
                <c:pt idx="1">
                  <c:v>NA</c:v>
                </c:pt>
                <c:pt idx="2">
                  <c:v>Other Programs</c:v>
                </c:pt>
              </c:strCache>
            </c:strRef>
          </c:cat>
          <c:val>
            <c:numRef>
              <c:f>Sheet1!$B$2:$B$4</c:f>
              <c:numCache>
                <c:formatCode>General</c:formatCode>
                <c:ptCount val="3"/>
                <c:pt idx="0">
                  <c:v>1.5</c:v>
                </c:pt>
                <c:pt idx="1">
                  <c:v>0</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6FF-4874-91E0-EB25A3DD366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ED85-4645-A542-A316C9029B03}"/>
              </c:ext>
            </c:extLst>
          </c:dPt>
          <c:cat>
            <c:strRef>
              <c:f>Sheet1!$A$2:$A$4</c:f>
              <c:strCache>
                <c:ptCount val="3"/>
                <c:pt idx="0">
                  <c:v>DGR</c:v>
                </c:pt>
                <c:pt idx="1">
                  <c:v>LVR</c:v>
                </c:pt>
                <c:pt idx="2">
                  <c:v>Other Programs</c:v>
                </c:pt>
              </c:strCache>
            </c:strRef>
          </c:cat>
          <c:val>
            <c:numRef>
              <c:f>Sheet1!$B$2:$B$4</c:f>
              <c:numCache>
                <c:formatCode>General</c:formatCode>
                <c:ptCount val="3"/>
                <c:pt idx="0">
                  <c:v>1.125</c:v>
                </c:pt>
                <c:pt idx="1">
                  <c:v>0.375</c:v>
                </c:pt>
                <c:pt idx="2">
                  <c:v>8.5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086-44A7-8EC7-91820A73801B}"/>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0-43EB-4CD9-9DAA-29EA9752B819}"/>
              </c:ext>
            </c:extLst>
          </c:dPt>
          <c:cat>
            <c:strRef>
              <c:f>Sheet1!$A$2:$A$5</c:f>
              <c:strCache>
                <c:ptCount val="4"/>
                <c:pt idx="0">
                  <c:v>DGLVR</c:v>
                </c:pt>
                <c:pt idx="1">
                  <c:v>Watershed</c:v>
                </c:pt>
                <c:pt idx="2">
                  <c:v>E&amp;S</c:v>
                </c:pt>
                <c:pt idx="3">
                  <c:v>Nutrient Management</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Example Conservation District Staff 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93-4BF1-9B48-3F5425F2161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1-D6C0-4984-82D8-07389330C556}"/>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2-D6C0-4984-82D8-07389330C556}"/>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0-401B-48C1-8B27-64AD3B80C17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401B-48C1-8B27-64AD3B80C17E}"/>
              </c:ext>
            </c:extLst>
          </c:dPt>
          <c:cat>
            <c:strRef>
              <c:f>Sheet1!$A$2:$A$6</c:f>
              <c:strCache>
                <c:ptCount val="5"/>
                <c:pt idx="0">
                  <c:v>DGR</c:v>
                </c:pt>
                <c:pt idx="1">
                  <c:v>LVR</c:v>
                </c:pt>
                <c:pt idx="2">
                  <c:v>Watershed</c:v>
                </c:pt>
                <c:pt idx="3">
                  <c:v>E&amp;S</c:v>
                </c:pt>
                <c:pt idx="4">
                  <c:v>Nutrient Management</c:v>
                </c:pt>
              </c:strCache>
            </c:strRef>
          </c:cat>
          <c:val>
            <c:numRef>
              <c:f>Sheet1!$B$2:$B$6</c:f>
              <c:numCache>
                <c:formatCode>General</c:formatCode>
                <c:ptCount val="5"/>
                <c:pt idx="0">
                  <c:v>12.5</c:v>
                </c:pt>
                <c:pt idx="1">
                  <c:v>12.5</c:v>
                </c:pt>
                <c:pt idx="2">
                  <c:v>25</c:v>
                </c:pt>
                <c:pt idx="3">
                  <c:v>25</c:v>
                </c:pt>
                <c:pt idx="4">
                  <c:v>25</c:v>
                </c:pt>
              </c:numCache>
            </c:numRef>
          </c:val>
          <c:extLst>
            <c:ext xmlns:c16="http://schemas.microsoft.com/office/drawing/2014/chart" uri="{C3380CC4-5D6E-409C-BE32-E72D297353CC}">
              <c16:uniqueId val="{00000000-D6C0-4984-82D8-07389330C55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0778D1C2-DA53-42C5-B9A1-EBA8A1F354D4}" type="datetimeFigureOut">
              <a:rPr lang="en-US" smtClean="0"/>
              <a:t>1/13/2022</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01364BC-0BF0-4CE4-9DAC-3A3F0AE3E966}" type="slidenum">
              <a:rPr lang="en-US" smtClean="0"/>
              <a:t>‹#›</a:t>
            </a:fld>
            <a:endParaRPr lang="en-US"/>
          </a:p>
        </p:txBody>
      </p:sp>
    </p:spTree>
    <p:extLst>
      <p:ext uri="{BB962C8B-B14F-4D97-AF65-F5344CB8AC3E}">
        <p14:creationId xmlns:p14="http://schemas.microsoft.com/office/powerpoint/2010/main" val="208179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F1AEFA4-00CB-4946-968E-F7CFEB5A632F}" type="datetimeFigureOut">
              <a:rPr lang="en-US" smtClean="0"/>
              <a:t>1/13/2022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0A43F69-F3FF-472C-93EF-E37F57EBC516}" type="slidenum">
              <a:rPr lang="en-US" smtClean="0"/>
              <a:t>‹#›</a:t>
            </a:fld>
            <a:endParaRPr lang="en-US"/>
          </a:p>
        </p:txBody>
      </p:sp>
    </p:spTree>
    <p:extLst>
      <p:ext uri="{BB962C8B-B14F-4D97-AF65-F5344CB8AC3E}">
        <p14:creationId xmlns:p14="http://schemas.microsoft.com/office/powerpoint/2010/main" val="9951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769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a:t>
            </a:fld>
            <a:endParaRPr lang="en-US"/>
          </a:p>
        </p:txBody>
      </p:sp>
    </p:spTree>
    <p:extLst>
      <p:ext uri="{BB962C8B-B14F-4D97-AF65-F5344CB8AC3E}">
        <p14:creationId xmlns:p14="http://schemas.microsoft.com/office/powerpoint/2010/main" val="770575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103</a:t>
            </a:fld>
            <a:endParaRPr lang="en-US"/>
          </a:p>
        </p:txBody>
      </p:sp>
    </p:spTree>
    <p:extLst>
      <p:ext uri="{BB962C8B-B14F-4D97-AF65-F5344CB8AC3E}">
        <p14:creationId xmlns:p14="http://schemas.microsoft.com/office/powerpoint/2010/main" val="156936293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104</a:t>
            </a:fld>
            <a:endParaRPr lang="en-US"/>
          </a:p>
        </p:txBody>
      </p:sp>
    </p:spTree>
    <p:extLst>
      <p:ext uri="{BB962C8B-B14F-4D97-AF65-F5344CB8AC3E}">
        <p14:creationId xmlns:p14="http://schemas.microsoft.com/office/powerpoint/2010/main" val="14374318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105</a:t>
            </a:fld>
            <a:endParaRPr lang="en-US"/>
          </a:p>
        </p:txBody>
      </p:sp>
    </p:spTree>
    <p:extLst>
      <p:ext uri="{BB962C8B-B14F-4D97-AF65-F5344CB8AC3E}">
        <p14:creationId xmlns:p14="http://schemas.microsoft.com/office/powerpoint/2010/main" val="103278762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106</a:t>
            </a:fld>
            <a:endParaRPr lang="en-US"/>
          </a:p>
        </p:txBody>
      </p:sp>
    </p:spTree>
    <p:extLst>
      <p:ext uri="{BB962C8B-B14F-4D97-AF65-F5344CB8AC3E}">
        <p14:creationId xmlns:p14="http://schemas.microsoft.com/office/powerpoint/2010/main" val="8444015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107</a:t>
            </a:fld>
            <a:endParaRPr lang="en-US"/>
          </a:p>
        </p:txBody>
      </p:sp>
    </p:spTree>
    <p:extLst>
      <p:ext uri="{BB962C8B-B14F-4D97-AF65-F5344CB8AC3E}">
        <p14:creationId xmlns:p14="http://schemas.microsoft.com/office/powerpoint/2010/main" val="24033879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108</a:t>
            </a:fld>
            <a:endParaRPr lang="en-US"/>
          </a:p>
        </p:txBody>
      </p:sp>
    </p:spTree>
    <p:extLst>
      <p:ext uri="{BB962C8B-B14F-4D97-AF65-F5344CB8AC3E}">
        <p14:creationId xmlns:p14="http://schemas.microsoft.com/office/powerpoint/2010/main" val="25685241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109</a:t>
            </a:fld>
            <a:endParaRPr lang="en-US"/>
          </a:p>
        </p:txBody>
      </p:sp>
    </p:spTree>
    <p:extLst>
      <p:ext uri="{BB962C8B-B14F-4D97-AF65-F5344CB8AC3E}">
        <p14:creationId xmlns:p14="http://schemas.microsoft.com/office/powerpoint/2010/main" val="69714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110</a:t>
            </a:fld>
            <a:endParaRPr lang="en-US"/>
          </a:p>
        </p:txBody>
      </p:sp>
    </p:spTree>
    <p:extLst>
      <p:ext uri="{BB962C8B-B14F-4D97-AF65-F5344CB8AC3E}">
        <p14:creationId xmlns:p14="http://schemas.microsoft.com/office/powerpoint/2010/main" val="19306596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111</a:t>
            </a:fld>
            <a:endParaRPr lang="en-US"/>
          </a:p>
        </p:txBody>
      </p:sp>
    </p:spTree>
    <p:extLst>
      <p:ext uri="{BB962C8B-B14F-4D97-AF65-F5344CB8AC3E}">
        <p14:creationId xmlns:p14="http://schemas.microsoft.com/office/powerpoint/2010/main" val="36890935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112</a:t>
            </a:fld>
            <a:endParaRPr lang="en-US"/>
          </a:p>
        </p:txBody>
      </p:sp>
    </p:spTree>
    <p:extLst>
      <p:ext uri="{BB962C8B-B14F-4D97-AF65-F5344CB8AC3E}">
        <p14:creationId xmlns:p14="http://schemas.microsoft.com/office/powerpoint/2010/main" val="238707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a:t>
            </a:fld>
            <a:endParaRPr lang="en-US"/>
          </a:p>
        </p:txBody>
      </p:sp>
    </p:spTree>
    <p:extLst>
      <p:ext uri="{BB962C8B-B14F-4D97-AF65-F5344CB8AC3E}">
        <p14:creationId xmlns:p14="http://schemas.microsoft.com/office/powerpoint/2010/main" val="36849778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113</a:t>
            </a:fld>
            <a:endParaRPr lang="en-US"/>
          </a:p>
        </p:txBody>
      </p:sp>
    </p:spTree>
    <p:extLst>
      <p:ext uri="{BB962C8B-B14F-4D97-AF65-F5344CB8AC3E}">
        <p14:creationId xmlns:p14="http://schemas.microsoft.com/office/powerpoint/2010/main" val="304307565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114</a:t>
            </a:fld>
            <a:endParaRPr lang="en-US"/>
          </a:p>
        </p:txBody>
      </p:sp>
    </p:spTree>
    <p:extLst>
      <p:ext uri="{BB962C8B-B14F-4D97-AF65-F5344CB8AC3E}">
        <p14:creationId xmlns:p14="http://schemas.microsoft.com/office/powerpoint/2010/main" val="22681015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115</a:t>
            </a:fld>
            <a:endParaRPr lang="en-US"/>
          </a:p>
        </p:txBody>
      </p:sp>
    </p:spTree>
    <p:extLst>
      <p:ext uri="{BB962C8B-B14F-4D97-AF65-F5344CB8AC3E}">
        <p14:creationId xmlns:p14="http://schemas.microsoft.com/office/powerpoint/2010/main" val="41566347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116</a:t>
            </a:fld>
            <a:endParaRPr lang="en-US"/>
          </a:p>
        </p:txBody>
      </p:sp>
    </p:spTree>
    <p:extLst>
      <p:ext uri="{BB962C8B-B14F-4D97-AF65-F5344CB8AC3E}">
        <p14:creationId xmlns:p14="http://schemas.microsoft.com/office/powerpoint/2010/main" val="901735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117</a:t>
            </a:fld>
            <a:endParaRPr lang="en-US"/>
          </a:p>
        </p:txBody>
      </p:sp>
    </p:spTree>
    <p:extLst>
      <p:ext uri="{BB962C8B-B14F-4D97-AF65-F5344CB8AC3E}">
        <p14:creationId xmlns:p14="http://schemas.microsoft.com/office/powerpoint/2010/main" val="308732260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118</a:t>
            </a:fld>
            <a:endParaRPr lang="en-US"/>
          </a:p>
        </p:txBody>
      </p:sp>
    </p:spTree>
    <p:extLst>
      <p:ext uri="{BB962C8B-B14F-4D97-AF65-F5344CB8AC3E}">
        <p14:creationId xmlns:p14="http://schemas.microsoft.com/office/powerpoint/2010/main" val="9937812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119</a:t>
            </a:fld>
            <a:endParaRPr lang="en-US"/>
          </a:p>
        </p:txBody>
      </p:sp>
    </p:spTree>
    <p:extLst>
      <p:ext uri="{BB962C8B-B14F-4D97-AF65-F5344CB8AC3E}">
        <p14:creationId xmlns:p14="http://schemas.microsoft.com/office/powerpoint/2010/main" val="41407661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120</a:t>
            </a:fld>
            <a:endParaRPr lang="en-US"/>
          </a:p>
        </p:txBody>
      </p:sp>
    </p:spTree>
    <p:extLst>
      <p:ext uri="{BB962C8B-B14F-4D97-AF65-F5344CB8AC3E}">
        <p14:creationId xmlns:p14="http://schemas.microsoft.com/office/powerpoint/2010/main" val="421964595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121</a:t>
            </a:fld>
            <a:endParaRPr lang="en-US"/>
          </a:p>
        </p:txBody>
      </p:sp>
    </p:spTree>
    <p:extLst>
      <p:ext uri="{BB962C8B-B14F-4D97-AF65-F5344CB8AC3E}">
        <p14:creationId xmlns:p14="http://schemas.microsoft.com/office/powerpoint/2010/main" val="326708004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122</a:t>
            </a:fld>
            <a:endParaRPr lang="en-US"/>
          </a:p>
        </p:txBody>
      </p:sp>
    </p:spTree>
    <p:extLst>
      <p:ext uri="{BB962C8B-B14F-4D97-AF65-F5344CB8AC3E}">
        <p14:creationId xmlns:p14="http://schemas.microsoft.com/office/powerpoint/2010/main" val="289571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a:t>
            </a:fld>
            <a:endParaRPr lang="en-US"/>
          </a:p>
        </p:txBody>
      </p:sp>
    </p:spTree>
    <p:extLst>
      <p:ext uri="{BB962C8B-B14F-4D97-AF65-F5344CB8AC3E}">
        <p14:creationId xmlns:p14="http://schemas.microsoft.com/office/powerpoint/2010/main" val="32678886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123</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124</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125</a:t>
            </a:fld>
            <a:endParaRPr lang="en-US"/>
          </a:p>
        </p:txBody>
      </p:sp>
    </p:spTree>
    <p:extLst>
      <p:ext uri="{BB962C8B-B14F-4D97-AF65-F5344CB8AC3E}">
        <p14:creationId xmlns:p14="http://schemas.microsoft.com/office/powerpoint/2010/main" val="852300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126</a:t>
            </a:fld>
            <a:endParaRPr lang="en-US"/>
          </a:p>
        </p:txBody>
      </p:sp>
    </p:spTree>
    <p:extLst>
      <p:ext uri="{BB962C8B-B14F-4D97-AF65-F5344CB8AC3E}">
        <p14:creationId xmlns:p14="http://schemas.microsoft.com/office/powerpoint/2010/main" val="1687084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127</a:t>
            </a:fld>
            <a:endParaRPr lang="en-US"/>
          </a:p>
        </p:txBody>
      </p:sp>
    </p:spTree>
    <p:extLst>
      <p:ext uri="{BB962C8B-B14F-4D97-AF65-F5344CB8AC3E}">
        <p14:creationId xmlns:p14="http://schemas.microsoft.com/office/powerpoint/2010/main" val="36447378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128</a:t>
            </a:fld>
            <a:endParaRPr lang="en-US"/>
          </a:p>
        </p:txBody>
      </p:sp>
    </p:spTree>
    <p:extLst>
      <p:ext uri="{BB962C8B-B14F-4D97-AF65-F5344CB8AC3E}">
        <p14:creationId xmlns:p14="http://schemas.microsoft.com/office/powerpoint/2010/main" val="21265733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129</a:t>
            </a:fld>
            <a:endParaRPr lang="en-US"/>
          </a:p>
        </p:txBody>
      </p:sp>
    </p:spTree>
    <p:extLst>
      <p:ext uri="{BB962C8B-B14F-4D97-AF65-F5344CB8AC3E}">
        <p14:creationId xmlns:p14="http://schemas.microsoft.com/office/powerpoint/2010/main" val="35658077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130</a:t>
            </a:fld>
            <a:endParaRPr lang="en-US"/>
          </a:p>
        </p:txBody>
      </p:sp>
    </p:spTree>
    <p:extLst>
      <p:ext uri="{BB962C8B-B14F-4D97-AF65-F5344CB8AC3E}">
        <p14:creationId xmlns:p14="http://schemas.microsoft.com/office/powerpoint/2010/main" val="1896614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131</a:t>
            </a:fld>
            <a:endParaRPr lang="en-US"/>
          </a:p>
        </p:txBody>
      </p:sp>
    </p:spTree>
    <p:extLst>
      <p:ext uri="{BB962C8B-B14F-4D97-AF65-F5344CB8AC3E}">
        <p14:creationId xmlns:p14="http://schemas.microsoft.com/office/powerpoint/2010/main" val="13547438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132</a:t>
            </a:fld>
            <a:endParaRPr lang="en-US"/>
          </a:p>
        </p:txBody>
      </p:sp>
    </p:spTree>
    <p:extLst>
      <p:ext uri="{BB962C8B-B14F-4D97-AF65-F5344CB8AC3E}">
        <p14:creationId xmlns:p14="http://schemas.microsoft.com/office/powerpoint/2010/main" val="3884259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a:t>
            </a:fld>
            <a:endParaRPr lang="en-US"/>
          </a:p>
        </p:txBody>
      </p:sp>
    </p:spTree>
    <p:extLst>
      <p:ext uri="{BB962C8B-B14F-4D97-AF65-F5344CB8AC3E}">
        <p14:creationId xmlns:p14="http://schemas.microsoft.com/office/powerpoint/2010/main" val="31802785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135</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136</a:t>
            </a:fld>
            <a:endParaRPr lang="en-US"/>
          </a:p>
        </p:txBody>
      </p:sp>
    </p:spTree>
    <p:extLst>
      <p:ext uri="{BB962C8B-B14F-4D97-AF65-F5344CB8AC3E}">
        <p14:creationId xmlns:p14="http://schemas.microsoft.com/office/powerpoint/2010/main" val="37276634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137</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138</a:t>
            </a:fld>
            <a:endParaRPr lang="en-US"/>
          </a:p>
        </p:txBody>
      </p:sp>
    </p:spTree>
    <p:extLst>
      <p:ext uri="{BB962C8B-B14F-4D97-AF65-F5344CB8AC3E}">
        <p14:creationId xmlns:p14="http://schemas.microsoft.com/office/powerpoint/2010/main" val="40481916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140</a:t>
            </a:fld>
            <a:endParaRPr lang="en-US"/>
          </a:p>
        </p:txBody>
      </p:sp>
    </p:spTree>
    <p:extLst>
      <p:ext uri="{BB962C8B-B14F-4D97-AF65-F5344CB8AC3E}">
        <p14:creationId xmlns:p14="http://schemas.microsoft.com/office/powerpoint/2010/main" val="10400172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141</a:t>
            </a:fld>
            <a:endParaRPr lang="en-US"/>
          </a:p>
        </p:txBody>
      </p:sp>
    </p:spTree>
    <p:extLst>
      <p:ext uri="{BB962C8B-B14F-4D97-AF65-F5344CB8AC3E}">
        <p14:creationId xmlns:p14="http://schemas.microsoft.com/office/powerpoint/2010/main" val="8406084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142</a:t>
            </a:fld>
            <a:endParaRPr lang="en-US"/>
          </a:p>
        </p:txBody>
      </p:sp>
    </p:spTree>
    <p:extLst>
      <p:ext uri="{BB962C8B-B14F-4D97-AF65-F5344CB8AC3E}">
        <p14:creationId xmlns:p14="http://schemas.microsoft.com/office/powerpoint/2010/main" val="241248905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143</a:t>
            </a:fld>
            <a:endParaRPr lang="en-US"/>
          </a:p>
        </p:txBody>
      </p:sp>
    </p:spTree>
    <p:extLst>
      <p:ext uri="{BB962C8B-B14F-4D97-AF65-F5344CB8AC3E}">
        <p14:creationId xmlns:p14="http://schemas.microsoft.com/office/powerpoint/2010/main" val="298121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a:t>
            </a:fld>
            <a:endParaRPr lang="en-US"/>
          </a:p>
        </p:txBody>
      </p:sp>
    </p:spTree>
    <p:extLst>
      <p:ext uri="{BB962C8B-B14F-4D97-AF65-F5344CB8AC3E}">
        <p14:creationId xmlns:p14="http://schemas.microsoft.com/office/powerpoint/2010/main" val="24732048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144</a:t>
            </a:fld>
            <a:endParaRPr lang="en-US"/>
          </a:p>
        </p:txBody>
      </p:sp>
    </p:spTree>
    <p:extLst>
      <p:ext uri="{BB962C8B-B14F-4D97-AF65-F5344CB8AC3E}">
        <p14:creationId xmlns:p14="http://schemas.microsoft.com/office/powerpoint/2010/main" val="1848859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23428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7384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13436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199239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696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150</a:t>
            </a:fld>
            <a:endParaRPr lang="en-US"/>
          </a:p>
        </p:txBody>
      </p:sp>
    </p:spTree>
    <p:extLst>
      <p:ext uri="{BB962C8B-B14F-4D97-AF65-F5344CB8AC3E}">
        <p14:creationId xmlns:p14="http://schemas.microsoft.com/office/powerpoint/2010/main" val="34038699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151</a:t>
            </a:fld>
            <a:endParaRPr lang="en-US"/>
          </a:p>
        </p:txBody>
      </p:sp>
    </p:spTree>
    <p:extLst>
      <p:ext uri="{BB962C8B-B14F-4D97-AF65-F5344CB8AC3E}">
        <p14:creationId xmlns:p14="http://schemas.microsoft.com/office/powerpoint/2010/main" val="150314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152</a:t>
            </a:fld>
            <a:endParaRPr lang="en-US"/>
          </a:p>
        </p:txBody>
      </p:sp>
    </p:spTree>
    <p:extLst>
      <p:ext uri="{BB962C8B-B14F-4D97-AF65-F5344CB8AC3E}">
        <p14:creationId xmlns:p14="http://schemas.microsoft.com/office/powerpoint/2010/main" val="38427405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153</a:t>
            </a:fld>
            <a:endParaRPr lang="en-US"/>
          </a:p>
        </p:txBody>
      </p:sp>
    </p:spTree>
    <p:extLst>
      <p:ext uri="{BB962C8B-B14F-4D97-AF65-F5344CB8AC3E}">
        <p14:creationId xmlns:p14="http://schemas.microsoft.com/office/powerpoint/2010/main" val="2165196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a:t>
            </a:fld>
            <a:endParaRPr lang="en-US"/>
          </a:p>
        </p:txBody>
      </p:sp>
    </p:spTree>
    <p:extLst>
      <p:ext uri="{BB962C8B-B14F-4D97-AF65-F5344CB8AC3E}">
        <p14:creationId xmlns:p14="http://schemas.microsoft.com/office/powerpoint/2010/main" val="15757318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159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163</a:t>
            </a:fld>
            <a:endParaRPr lang="en-US"/>
          </a:p>
        </p:txBody>
      </p:sp>
    </p:spTree>
    <p:extLst>
      <p:ext uri="{BB962C8B-B14F-4D97-AF65-F5344CB8AC3E}">
        <p14:creationId xmlns:p14="http://schemas.microsoft.com/office/powerpoint/2010/main" val="414692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a:t>
            </a:fld>
            <a:endParaRPr lang="en-US"/>
          </a:p>
        </p:txBody>
      </p:sp>
    </p:spTree>
    <p:extLst>
      <p:ext uri="{BB962C8B-B14F-4D97-AF65-F5344CB8AC3E}">
        <p14:creationId xmlns:p14="http://schemas.microsoft.com/office/powerpoint/2010/main" val="38008708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164</a:t>
            </a:fld>
            <a:endParaRPr lang="en-US"/>
          </a:p>
        </p:txBody>
      </p:sp>
    </p:spTree>
    <p:extLst>
      <p:ext uri="{BB962C8B-B14F-4D97-AF65-F5344CB8AC3E}">
        <p14:creationId xmlns:p14="http://schemas.microsoft.com/office/powerpoint/2010/main" val="78824991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167</a:t>
            </a:fld>
            <a:endParaRPr lang="en-US"/>
          </a:p>
        </p:txBody>
      </p:sp>
    </p:spTree>
    <p:extLst>
      <p:ext uri="{BB962C8B-B14F-4D97-AF65-F5344CB8AC3E}">
        <p14:creationId xmlns:p14="http://schemas.microsoft.com/office/powerpoint/2010/main" val="37491875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168</a:t>
            </a:fld>
            <a:endParaRPr lang="en-US"/>
          </a:p>
        </p:txBody>
      </p:sp>
    </p:spTree>
    <p:extLst>
      <p:ext uri="{BB962C8B-B14F-4D97-AF65-F5344CB8AC3E}">
        <p14:creationId xmlns:p14="http://schemas.microsoft.com/office/powerpoint/2010/main" val="23360331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170</a:t>
            </a:fld>
            <a:endParaRPr lang="en-US"/>
          </a:p>
        </p:txBody>
      </p:sp>
    </p:spTree>
    <p:extLst>
      <p:ext uri="{BB962C8B-B14F-4D97-AF65-F5344CB8AC3E}">
        <p14:creationId xmlns:p14="http://schemas.microsoft.com/office/powerpoint/2010/main" val="422463968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174</a:t>
            </a:fld>
            <a:endParaRPr lang="en-US"/>
          </a:p>
        </p:txBody>
      </p:sp>
    </p:spTree>
    <p:extLst>
      <p:ext uri="{BB962C8B-B14F-4D97-AF65-F5344CB8AC3E}">
        <p14:creationId xmlns:p14="http://schemas.microsoft.com/office/powerpoint/2010/main" val="2923110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a:t>
            </a:fld>
            <a:endParaRPr lang="en-US"/>
          </a:p>
        </p:txBody>
      </p:sp>
    </p:spTree>
    <p:extLst>
      <p:ext uri="{BB962C8B-B14F-4D97-AF65-F5344CB8AC3E}">
        <p14:creationId xmlns:p14="http://schemas.microsoft.com/office/powerpoint/2010/main" val="32743280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175</a:t>
            </a:fld>
            <a:endParaRPr lang="en-US"/>
          </a:p>
        </p:txBody>
      </p:sp>
    </p:spTree>
    <p:extLst>
      <p:ext uri="{BB962C8B-B14F-4D97-AF65-F5344CB8AC3E}">
        <p14:creationId xmlns:p14="http://schemas.microsoft.com/office/powerpoint/2010/main" val="194498150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179</a:t>
            </a:fld>
            <a:endParaRPr lang="en-US"/>
          </a:p>
        </p:txBody>
      </p:sp>
    </p:spTree>
    <p:extLst>
      <p:ext uri="{BB962C8B-B14F-4D97-AF65-F5344CB8AC3E}">
        <p14:creationId xmlns:p14="http://schemas.microsoft.com/office/powerpoint/2010/main" val="355001435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180</a:t>
            </a:fld>
            <a:endParaRPr lang="en-US"/>
          </a:p>
        </p:txBody>
      </p:sp>
    </p:spTree>
    <p:extLst>
      <p:ext uri="{BB962C8B-B14F-4D97-AF65-F5344CB8AC3E}">
        <p14:creationId xmlns:p14="http://schemas.microsoft.com/office/powerpoint/2010/main" val="41724431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181</a:t>
            </a:fld>
            <a:endParaRPr lang="en-US"/>
          </a:p>
        </p:txBody>
      </p:sp>
    </p:spTree>
    <p:extLst>
      <p:ext uri="{BB962C8B-B14F-4D97-AF65-F5344CB8AC3E}">
        <p14:creationId xmlns:p14="http://schemas.microsoft.com/office/powerpoint/2010/main" val="20237671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182</a:t>
            </a:fld>
            <a:endParaRPr lang="en-US"/>
          </a:p>
        </p:txBody>
      </p:sp>
    </p:spTree>
    <p:extLst>
      <p:ext uri="{BB962C8B-B14F-4D97-AF65-F5344CB8AC3E}">
        <p14:creationId xmlns:p14="http://schemas.microsoft.com/office/powerpoint/2010/main" val="198581674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183</a:t>
            </a:fld>
            <a:endParaRPr lang="en-US"/>
          </a:p>
        </p:txBody>
      </p:sp>
    </p:spTree>
    <p:extLst>
      <p:ext uri="{BB962C8B-B14F-4D97-AF65-F5344CB8AC3E}">
        <p14:creationId xmlns:p14="http://schemas.microsoft.com/office/powerpoint/2010/main" val="44484033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184</a:t>
            </a:fld>
            <a:endParaRPr lang="en-US"/>
          </a:p>
        </p:txBody>
      </p:sp>
    </p:spTree>
    <p:extLst>
      <p:ext uri="{BB962C8B-B14F-4D97-AF65-F5344CB8AC3E}">
        <p14:creationId xmlns:p14="http://schemas.microsoft.com/office/powerpoint/2010/main" val="2897217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a:t>
            </a:fld>
            <a:endParaRPr lang="en-US"/>
          </a:p>
        </p:txBody>
      </p:sp>
    </p:spTree>
    <p:extLst>
      <p:ext uri="{BB962C8B-B14F-4D97-AF65-F5344CB8AC3E}">
        <p14:creationId xmlns:p14="http://schemas.microsoft.com/office/powerpoint/2010/main" val="39059716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185</a:t>
            </a:fld>
            <a:endParaRPr lang="en-US"/>
          </a:p>
        </p:txBody>
      </p:sp>
    </p:spTree>
    <p:extLst>
      <p:ext uri="{BB962C8B-B14F-4D97-AF65-F5344CB8AC3E}">
        <p14:creationId xmlns:p14="http://schemas.microsoft.com/office/powerpoint/2010/main" val="39010618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186</a:t>
            </a:fld>
            <a:endParaRPr lang="en-US"/>
          </a:p>
        </p:txBody>
      </p:sp>
    </p:spTree>
    <p:extLst>
      <p:ext uri="{BB962C8B-B14F-4D97-AF65-F5344CB8AC3E}">
        <p14:creationId xmlns:p14="http://schemas.microsoft.com/office/powerpoint/2010/main" val="15668667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187</a:t>
            </a:fld>
            <a:endParaRPr lang="en-US"/>
          </a:p>
        </p:txBody>
      </p:sp>
    </p:spTree>
    <p:extLst>
      <p:ext uri="{BB962C8B-B14F-4D97-AF65-F5344CB8AC3E}">
        <p14:creationId xmlns:p14="http://schemas.microsoft.com/office/powerpoint/2010/main" val="222463440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188</a:t>
            </a:fld>
            <a:endParaRPr lang="en-US"/>
          </a:p>
        </p:txBody>
      </p:sp>
    </p:spTree>
    <p:extLst>
      <p:ext uri="{BB962C8B-B14F-4D97-AF65-F5344CB8AC3E}">
        <p14:creationId xmlns:p14="http://schemas.microsoft.com/office/powerpoint/2010/main" val="239175563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189</a:t>
            </a:fld>
            <a:endParaRPr lang="en-US"/>
          </a:p>
        </p:txBody>
      </p:sp>
    </p:spTree>
    <p:extLst>
      <p:ext uri="{BB962C8B-B14F-4D97-AF65-F5344CB8AC3E}">
        <p14:creationId xmlns:p14="http://schemas.microsoft.com/office/powerpoint/2010/main" val="125731908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a:t>
            </a:fld>
            <a:endParaRPr lang="en-US"/>
          </a:p>
        </p:txBody>
      </p:sp>
    </p:spTree>
    <p:extLst>
      <p:ext uri="{BB962C8B-B14F-4D97-AF65-F5344CB8AC3E}">
        <p14:creationId xmlns:p14="http://schemas.microsoft.com/office/powerpoint/2010/main" val="14427655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198</a:t>
            </a:fld>
            <a:endParaRPr lang="en-US"/>
          </a:p>
        </p:txBody>
      </p:sp>
    </p:spTree>
    <p:extLst>
      <p:ext uri="{BB962C8B-B14F-4D97-AF65-F5344CB8AC3E}">
        <p14:creationId xmlns:p14="http://schemas.microsoft.com/office/powerpoint/2010/main" val="26965257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199</a:t>
            </a:fld>
            <a:endParaRPr lang="en-US"/>
          </a:p>
        </p:txBody>
      </p:sp>
    </p:spTree>
    <p:extLst>
      <p:ext uri="{BB962C8B-B14F-4D97-AF65-F5344CB8AC3E}">
        <p14:creationId xmlns:p14="http://schemas.microsoft.com/office/powerpoint/2010/main" val="68926761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201</a:t>
            </a:fld>
            <a:endParaRPr lang="en-US"/>
          </a:p>
        </p:txBody>
      </p:sp>
    </p:spTree>
    <p:extLst>
      <p:ext uri="{BB962C8B-B14F-4D97-AF65-F5344CB8AC3E}">
        <p14:creationId xmlns:p14="http://schemas.microsoft.com/office/powerpoint/2010/main" val="413167995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202</a:t>
            </a:fld>
            <a:endParaRPr lang="en-US"/>
          </a:p>
        </p:txBody>
      </p:sp>
    </p:spTree>
    <p:extLst>
      <p:ext uri="{BB962C8B-B14F-4D97-AF65-F5344CB8AC3E}">
        <p14:creationId xmlns:p14="http://schemas.microsoft.com/office/powerpoint/2010/main" val="660654610"/>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203</a:t>
            </a:fld>
            <a:endParaRPr lang="en-US"/>
          </a:p>
        </p:txBody>
      </p:sp>
    </p:spTree>
    <p:extLst>
      <p:ext uri="{BB962C8B-B14F-4D97-AF65-F5344CB8AC3E}">
        <p14:creationId xmlns:p14="http://schemas.microsoft.com/office/powerpoint/2010/main" val="131294441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204</a:t>
            </a:fld>
            <a:endParaRPr lang="en-US"/>
          </a:p>
        </p:txBody>
      </p:sp>
    </p:spTree>
    <p:extLst>
      <p:ext uri="{BB962C8B-B14F-4D97-AF65-F5344CB8AC3E}">
        <p14:creationId xmlns:p14="http://schemas.microsoft.com/office/powerpoint/2010/main" val="356189967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205</a:t>
            </a:fld>
            <a:endParaRPr lang="en-US"/>
          </a:p>
        </p:txBody>
      </p:sp>
    </p:spTree>
    <p:extLst>
      <p:ext uri="{BB962C8B-B14F-4D97-AF65-F5344CB8AC3E}">
        <p14:creationId xmlns:p14="http://schemas.microsoft.com/office/powerpoint/2010/main" val="233619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85682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a:t>
            </a:fld>
            <a:endParaRPr lang="en-US"/>
          </a:p>
        </p:txBody>
      </p:sp>
    </p:spTree>
    <p:extLst>
      <p:ext uri="{BB962C8B-B14F-4D97-AF65-F5344CB8AC3E}">
        <p14:creationId xmlns:p14="http://schemas.microsoft.com/office/powerpoint/2010/main" val="122082555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207</a:t>
            </a:fld>
            <a:endParaRPr lang="en-US"/>
          </a:p>
        </p:txBody>
      </p:sp>
    </p:spTree>
    <p:extLst>
      <p:ext uri="{BB962C8B-B14F-4D97-AF65-F5344CB8AC3E}">
        <p14:creationId xmlns:p14="http://schemas.microsoft.com/office/powerpoint/2010/main" val="345816546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208</a:t>
            </a:fld>
            <a:endParaRPr lang="en-US"/>
          </a:p>
        </p:txBody>
      </p:sp>
    </p:spTree>
    <p:extLst>
      <p:ext uri="{BB962C8B-B14F-4D97-AF65-F5344CB8AC3E}">
        <p14:creationId xmlns:p14="http://schemas.microsoft.com/office/powerpoint/2010/main" val="59992034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209</a:t>
            </a:fld>
            <a:endParaRPr lang="en-US"/>
          </a:p>
        </p:txBody>
      </p:sp>
    </p:spTree>
    <p:extLst>
      <p:ext uri="{BB962C8B-B14F-4D97-AF65-F5344CB8AC3E}">
        <p14:creationId xmlns:p14="http://schemas.microsoft.com/office/powerpoint/2010/main" val="3958153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210</a:t>
            </a:fld>
            <a:endParaRPr lang="en-US"/>
          </a:p>
        </p:txBody>
      </p:sp>
    </p:spTree>
    <p:extLst>
      <p:ext uri="{BB962C8B-B14F-4D97-AF65-F5344CB8AC3E}">
        <p14:creationId xmlns:p14="http://schemas.microsoft.com/office/powerpoint/2010/main" val="379474144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211</a:t>
            </a:fld>
            <a:endParaRPr lang="en-US"/>
          </a:p>
        </p:txBody>
      </p:sp>
    </p:spTree>
    <p:extLst>
      <p:ext uri="{BB962C8B-B14F-4D97-AF65-F5344CB8AC3E}">
        <p14:creationId xmlns:p14="http://schemas.microsoft.com/office/powerpoint/2010/main" val="57413767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212</a:t>
            </a:fld>
            <a:endParaRPr lang="en-US"/>
          </a:p>
        </p:txBody>
      </p:sp>
    </p:spTree>
    <p:extLst>
      <p:ext uri="{BB962C8B-B14F-4D97-AF65-F5344CB8AC3E}">
        <p14:creationId xmlns:p14="http://schemas.microsoft.com/office/powerpoint/2010/main" val="221770740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213</a:t>
            </a:fld>
            <a:endParaRPr lang="en-US"/>
          </a:p>
        </p:txBody>
      </p:sp>
    </p:spTree>
    <p:extLst>
      <p:ext uri="{BB962C8B-B14F-4D97-AF65-F5344CB8AC3E}">
        <p14:creationId xmlns:p14="http://schemas.microsoft.com/office/powerpoint/2010/main" val="423523042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214</a:t>
            </a:fld>
            <a:endParaRPr lang="en-US"/>
          </a:p>
        </p:txBody>
      </p:sp>
    </p:spTree>
    <p:extLst>
      <p:ext uri="{BB962C8B-B14F-4D97-AF65-F5344CB8AC3E}">
        <p14:creationId xmlns:p14="http://schemas.microsoft.com/office/powerpoint/2010/main" val="326740239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215</a:t>
            </a:fld>
            <a:endParaRPr lang="en-US"/>
          </a:p>
        </p:txBody>
      </p:sp>
    </p:spTree>
    <p:extLst>
      <p:ext uri="{BB962C8B-B14F-4D97-AF65-F5344CB8AC3E}">
        <p14:creationId xmlns:p14="http://schemas.microsoft.com/office/powerpoint/2010/main" val="212689356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216</a:t>
            </a:fld>
            <a:endParaRPr lang="en-US"/>
          </a:p>
        </p:txBody>
      </p:sp>
    </p:spTree>
    <p:extLst>
      <p:ext uri="{BB962C8B-B14F-4D97-AF65-F5344CB8AC3E}">
        <p14:creationId xmlns:p14="http://schemas.microsoft.com/office/powerpoint/2010/main" val="244242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217</a:t>
            </a:fld>
            <a:endParaRPr lang="en-US"/>
          </a:p>
        </p:txBody>
      </p:sp>
    </p:spTree>
    <p:extLst>
      <p:ext uri="{BB962C8B-B14F-4D97-AF65-F5344CB8AC3E}">
        <p14:creationId xmlns:p14="http://schemas.microsoft.com/office/powerpoint/2010/main" val="262058351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218</a:t>
            </a:fld>
            <a:endParaRPr lang="en-US"/>
          </a:p>
        </p:txBody>
      </p:sp>
    </p:spTree>
    <p:extLst>
      <p:ext uri="{BB962C8B-B14F-4D97-AF65-F5344CB8AC3E}">
        <p14:creationId xmlns:p14="http://schemas.microsoft.com/office/powerpoint/2010/main" val="25820503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219</a:t>
            </a:fld>
            <a:endParaRPr lang="en-US"/>
          </a:p>
        </p:txBody>
      </p:sp>
    </p:spTree>
    <p:extLst>
      <p:ext uri="{BB962C8B-B14F-4D97-AF65-F5344CB8AC3E}">
        <p14:creationId xmlns:p14="http://schemas.microsoft.com/office/powerpoint/2010/main" val="182951181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220</a:t>
            </a:fld>
            <a:endParaRPr lang="en-US"/>
          </a:p>
        </p:txBody>
      </p:sp>
    </p:spTree>
    <p:extLst>
      <p:ext uri="{BB962C8B-B14F-4D97-AF65-F5344CB8AC3E}">
        <p14:creationId xmlns:p14="http://schemas.microsoft.com/office/powerpoint/2010/main" val="23021450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221</a:t>
            </a:fld>
            <a:endParaRPr lang="en-US"/>
          </a:p>
        </p:txBody>
      </p:sp>
    </p:spTree>
    <p:extLst>
      <p:ext uri="{BB962C8B-B14F-4D97-AF65-F5344CB8AC3E}">
        <p14:creationId xmlns:p14="http://schemas.microsoft.com/office/powerpoint/2010/main" val="111365585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222</a:t>
            </a:fld>
            <a:endParaRPr lang="en-US"/>
          </a:p>
        </p:txBody>
      </p:sp>
    </p:spTree>
    <p:extLst>
      <p:ext uri="{BB962C8B-B14F-4D97-AF65-F5344CB8AC3E}">
        <p14:creationId xmlns:p14="http://schemas.microsoft.com/office/powerpoint/2010/main" val="26990604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223</a:t>
            </a:fld>
            <a:endParaRPr lang="en-US"/>
          </a:p>
        </p:txBody>
      </p:sp>
    </p:spTree>
    <p:extLst>
      <p:ext uri="{BB962C8B-B14F-4D97-AF65-F5344CB8AC3E}">
        <p14:creationId xmlns:p14="http://schemas.microsoft.com/office/powerpoint/2010/main" val="415891733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224</a:t>
            </a:fld>
            <a:endParaRPr lang="en-US"/>
          </a:p>
        </p:txBody>
      </p:sp>
    </p:spTree>
    <p:extLst>
      <p:ext uri="{BB962C8B-B14F-4D97-AF65-F5344CB8AC3E}">
        <p14:creationId xmlns:p14="http://schemas.microsoft.com/office/powerpoint/2010/main" val="372652196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225</a:t>
            </a:fld>
            <a:endParaRPr lang="en-US"/>
          </a:p>
        </p:txBody>
      </p:sp>
    </p:spTree>
    <p:extLst>
      <p:ext uri="{BB962C8B-B14F-4D97-AF65-F5344CB8AC3E}">
        <p14:creationId xmlns:p14="http://schemas.microsoft.com/office/powerpoint/2010/main" val="429469621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226</a:t>
            </a:fld>
            <a:endParaRPr lang="en-US"/>
          </a:p>
        </p:txBody>
      </p:sp>
    </p:spTree>
    <p:extLst>
      <p:ext uri="{BB962C8B-B14F-4D97-AF65-F5344CB8AC3E}">
        <p14:creationId xmlns:p14="http://schemas.microsoft.com/office/powerpoint/2010/main" val="3948190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227</a:t>
            </a:fld>
            <a:endParaRPr lang="en-US"/>
          </a:p>
        </p:txBody>
      </p:sp>
    </p:spTree>
    <p:extLst>
      <p:ext uri="{BB962C8B-B14F-4D97-AF65-F5344CB8AC3E}">
        <p14:creationId xmlns:p14="http://schemas.microsoft.com/office/powerpoint/2010/main" val="217293418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228</a:t>
            </a:fld>
            <a:endParaRPr lang="en-US"/>
          </a:p>
        </p:txBody>
      </p:sp>
    </p:spTree>
    <p:extLst>
      <p:ext uri="{BB962C8B-B14F-4D97-AF65-F5344CB8AC3E}">
        <p14:creationId xmlns:p14="http://schemas.microsoft.com/office/powerpoint/2010/main" val="6191316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229</a:t>
            </a:fld>
            <a:endParaRPr lang="en-US"/>
          </a:p>
        </p:txBody>
      </p:sp>
    </p:spTree>
    <p:extLst>
      <p:ext uri="{BB962C8B-B14F-4D97-AF65-F5344CB8AC3E}">
        <p14:creationId xmlns:p14="http://schemas.microsoft.com/office/powerpoint/2010/main" val="273017171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231</a:t>
            </a:fld>
            <a:endParaRPr lang="en-US"/>
          </a:p>
        </p:txBody>
      </p:sp>
    </p:spTree>
    <p:extLst>
      <p:ext uri="{BB962C8B-B14F-4D97-AF65-F5344CB8AC3E}">
        <p14:creationId xmlns:p14="http://schemas.microsoft.com/office/powerpoint/2010/main" val="286147781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232</a:t>
            </a:fld>
            <a:endParaRPr lang="en-US"/>
          </a:p>
        </p:txBody>
      </p:sp>
    </p:spTree>
    <p:extLst>
      <p:ext uri="{BB962C8B-B14F-4D97-AF65-F5344CB8AC3E}">
        <p14:creationId xmlns:p14="http://schemas.microsoft.com/office/powerpoint/2010/main" val="314925520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233</a:t>
            </a:fld>
            <a:endParaRPr lang="en-US"/>
          </a:p>
        </p:txBody>
      </p:sp>
    </p:spTree>
    <p:extLst>
      <p:ext uri="{BB962C8B-B14F-4D97-AF65-F5344CB8AC3E}">
        <p14:creationId xmlns:p14="http://schemas.microsoft.com/office/powerpoint/2010/main" val="17497622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234</a:t>
            </a:fld>
            <a:endParaRPr lang="en-US"/>
          </a:p>
        </p:txBody>
      </p:sp>
    </p:spTree>
    <p:extLst>
      <p:ext uri="{BB962C8B-B14F-4D97-AF65-F5344CB8AC3E}">
        <p14:creationId xmlns:p14="http://schemas.microsoft.com/office/powerpoint/2010/main" val="321413408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235</a:t>
            </a:fld>
            <a:endParaRPr lang="en-US"/>
          </a:p>
        </p:txBody>
      </p:sp>
    </p:spTree>
    <p:extLst>
      <p:ext uri="{BB962C8B-B14F-4D97-AF65-F5344CB8AC3E}">
        <p14:creationId xmlns:p14="http://schemas.microsoft.com/office/powerpoint/2010/main" val="172323392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236</a:t>
            </a:fld>
            <a:endParaRPr lang="en-US">
              <a:solidFill>
                <a:prstClr val="black"/>
              </a:solidFill>
            </a:endParaRPr>
          </a:p>
        </p:txBody>
      </p:sp>
    </p:spTree>
    <p:extLst>
      <p:ext uri="{BB962C8B-B14F-4D97-AF65-F5344CB8AC3E}">
        <p14:creationId xmlns:p14="http://schemas.microsoft.com/office/powerpoint/2010/main" val="72018120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237</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238</a:t>
            </a:fld>
            <a:endParaRPr lang="en-US"/>
          </a:p>
        </p:txBody>
      </p:sp>
    </p:spTree>
    <p:extLst>
      <p:ext uri="{BB962C8B-B14F-4D97-AF65-F5344CB8AC3E}">
        <p14:creationId xmlns:p14="http://schemas.microsoft.com/office/powerpoint/2010/main" val="54461814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239</a:t>
            </a:fld>
            <a:endParaRPr lang="en-US"/>
          </a:p>
        </p:txBody>
      </p:sp>
    </p:spTree>
    <p:extLst>
      <p:ext uri="{BB962C8B-B14F-4D97-AF65-F5344CB8AC3E}">
        <p14:creationId xmlns:p14="http://schemas.microsoft.com/office/powerpoint/2010/main" val="644907629"/>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240</a:t>
            </a:fld>
            <a:endParaRPr lang="en-US"/>
          </a:p>
        </p:txBody>
      </p:sp>
    </p:spTree>
    <p:extLst>
      <p:ext uri="{BB962C8B-B14F-4D97-AF65-F5344CB8AC3E}">
        <p14:creationId xmlns:p14="http://schemas.microsoft.com/office/powerpoint/2010/main" val="75706809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241</a:t>
            </a:fld>
            <a:endParaRPr lang="en-US"/>
          </a:p>
        </p:txBody>
      </p:sp>
    </p:spTree>
    <p:extLst>
      <p:ext uri="{BB962C8B-B14F-4D97-AF65-F5344CB8AC3E}">
        <p14:creationId xmlns:p14="http://schemas.microsoft.com/office/powerpoint/2010/main" val="12828073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242</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243</a:t>
            </a:fld>
            <a:endParaRPr lang="en-US">
              <a:solidFill>
                <a:prstClr val="black"/>
              </a:solidFill>
            </a:endParaRPr>
          </a:p>
        </p:txBody>
      </p:sp>
    </p:spTree>
    <p:extLst>
      <p:ext uri="{BB962C8B-B14F-4D97-AF65-F5344CB8AC3E}">
        <p14:creationId xmlns:p14="http://schemas.microsoft.com/office/powerpoint/2010/main" val="315279321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244</a:t>
            </a:fld>
            <a:endParaRPr lang="en-US">
              <a:solidFill>
                <a:prstClr val="black"/>
              </a:solidFill>
            </a:endParaRPr>
          </a:p>
        </p:txBody>
      </p:sp>
    </p:spTree>
    <p:extLst>
      <p:ext uri="{BB962C8B-B14F-4D97-AF65-F5344CB8AC3E}">
        <p14:creationId xmlns:p14="http://schemas.microsoft.com/office/powerpoint/2010/main" val="209757799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245</a:t>
            </a:fld>
            <a:endParaRPr lang="en-US">
              <a:solidFill>
                <a:prstClr val="black"/>
              </a:solidFill>
            </a:endParaRPr>
          </a:p>
        </p:txBody>
      </p:sp>
    </p:spTree>
    <p:extLst>
      <p:ext uri="{BB962C8B-B14F-4D97-AF65-F5344CB8AC3E}">
        <p14:creationId xmlns:p14="http://schemas.microsoft.com/office/powerpoint/2010/main" val="82297217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246</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247</a:t>
            </a:fld>
            <a:endParaRPr lang="en-US">
              <a:solidFill>
                <a:prstClr val="black"/>
              </a:solidFill>
            </a:endParaRPr>
          </a:p>
        </p:txBody>
      </p:sp>
    </p:spTree>
    <p:extLst>
      <p:ext uri="{BB962C8B-B14F-4D97-AF65-F5344CB8AC3E}">
        <p14:creationId xmlns:p14="http://schemas.microsoft.com/office/powerpoint/2010/main" val="2576951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248</a:t>
            </a:fld>
            <a:endParaRPr lang="en-US">
              <a:solidFill>
                <a:prstClr val="black"/>
              </a:solidFill>
            </a:endParaRPr>
          </a:p>
        </p:txBody>
      </p:sp>
    </p:spTree>
    <p:extLst>
      <p:ext uri="{BB962C8B-B14F-4D97-AF65-F5344CB8AC3E}">
        <p14:creationId xmlns:p14="http://schemas.microsoft.com/office/powerpoint/2010/main" val="166887425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249</a:t>
            </a:fld>
            <a:endParaRPr lang="en-US">
              <a:solidFill>
                <a:prstClr val="black"/>
              </a:solidFill>
            </a:endParaRPr>
          </a:p>
        </p:txBody>
      </p:sp>
    </p:spTree>
    <p:extLst>
      <p:ext uri="{BB962C8B-B14F-4D97-AF65-F5344CB8AC3E}">
        <p14:creationId xmlns:p14="http://schemas.microsoft.com/office/powerpoint/2010/main" val="110864813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250</a:t>
            </a:fld>
            <a:endParaRPr lang="en-US"/>
          </a:p>
        </p:txBody>
      </p:sp>
    </p:spTree>
    <p:extLst>
      <p:ext uri="{BB962C8B-B14F-4D97-AF65-F5344CB8AC3E}">
        <p14:creationId xmlns:p14="http://schemas.microsoft.com/office/powerpoint/2010/main" val="424549984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252</a:t>
            </a:fld>
            <a:endParaRPr lang="en-US"/>
          </a:p>
        </p:txBody>
      </p:sp>
    </p:spTree>
    <p:extLst>
      <p:ext uri="{BB962C8B-B14F-4D97-AF65-F5344CB8AC3E}">
        <p14:creationId xmlns:p14="http://schemas.microsoft.com/office/powerpoint/2010/main" val="196158658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253</a:t>
            </a:fld>
            <a:endParaRPr lang="en-US"/>
          </a:p>
        </p:txBody>
      </p:sp>
    </p:spTree>
    <p:extLst>
      <p:ext uri="{BB962C8B-B14F-4D97-AF65-F5344CB8AC3E}">
        <p14:creationId xmlns:p14="http://schemas.microsoft.com/office/powerpoint/2010/main" val="382790953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254</a:t>
            </a:fld>
            <a:endParaRPr lang="en-US"/>
          </a:p>
        </p:txBody>
      </p:sp>
    </p:spTree>
    <p:extLst>
      <p:ext uri="{BB962C8B-B14F-4D97-AF65-F5344CB8AC3E}">
        <p14:creationId xmlns:p14="http://schemas.microsoft.com/office/powerpoint/2010/main" val="415844748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255</a:t>
            </a:fld>
            <a:endParaRPr lang="en-US"/>
          </a:p>
        </p:txBody>
      </p:sp>
    </p:spTree>
    <p:extLst>
      <p:ext uri="{BB962C8B-B14F-4D97-AF65-F5344CB8AC3E}">
        <p14:creationId xmlns:p14="http://schemas.microsoft.com/office/powerpoint/2010/main" val="223407591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256</a:t>
            </a:fld>
            <a:endParaRPr lang="en-US"/>
          </a:p>
        </p:txBody>
      </p:sp>
    </p:spTree>
    <p:extLst>
      <p:ext uri="{BB962C8B-B14F-4D97-AF65-F5344CB8AC3E}">
        <p14:creationId xmlns:p14="http://schemas.microsoft.com/office/powerpoint/2010/main" val="415210260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257</a:t>
            </a:fld>
            <a:endParaRPr lang="en-US"/>
          </a:p>
        </p:txBody>
      </p:sp>
    </p:spTree>
    <p:extLst>
      <p:ext uri="{BB962C8B-B14F-4D97-AF65-F5344CB8AC3E}">
        <p14:creationId xmlns:p14="http://schemas.microsoft.com/office/powerpoint/2010/main" val="152397163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258</a:t>
            </a:fld>
            <a:endParaRPr lang="en-US"/>
          </a:p>
        </p:txBody>
      </p:sp>
    </p:spTree>
    <p:extLst>
      <p:ext uri="{BB962C8B-B14F-4D97-AF65-F5344CB8AC3E}">
        <p14:creationId xmlns:p14="http://schemas.microsoft.com/office/powerpoint/2010/main" val="3186021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259</a:t>
            </a:fld>
            <a:endParaRPr lang="en-US"/>
          </a:p>
        </p:txBody>
      </p:sp>
    </p:spTree>
    <p:extLst>
      <p:ext uri="{BB962C8B-B14F-4D97-AF65-F5344CB8AC3E}">
        <p14:creationId xmlns:p14="http://schemas.microsoft.com/office/powerpoint/2010/main" val="373855450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260</a:t>
            </a:fld>
            <a:endParaRPr lang="en-US"/>
          </a:p>
        </p:txBody>
      </p:sp>
    </p:spTree>
    <p:extLst>
      <p:ext uri="{BB962C8B-B14F-4D97-AF65-F5344CB8AC3E}">
        <p14:creationId xmlns:p14="http://schemas.microsoft.com/office/powerpoint/2010/main" val="1666629014"/>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261</a:t>
            </a:fld>
            <a:endParaRPr lang="en-US"/>
          </a:p>
        </p:txBody>
      </p:sp>
    </p:spTree>
    <p:extLst>
      <p:ext uri="{BB962C8B-B14F-4D97-AF65-F5344CB8AC3E}">
        <p14:creationId xmlns:p14="http://schemas.microsoft.com/office/powerpoint/2010/main" val="165409927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262</a:t>
            </a:fld>
            <a:endParaRPr lang="en-US"/>
          </a:p>
        </p:txBody>
      </p:sp>
    </p:spTree>
    <p:extLst>
      <p:ext uri="{BB962C8B-B14F-4D97-AF65-F5344CB8AC3E}">
        <p14:creationId xmlns:p14="http://schemas.microsoft.com/office/powerpoint/2010/main" val="118648602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263</a:t>
            </a:fld>
            <a:endParaRPr lang="en-US"/>
          </a:p>
        </p:txBody>
      </p:sp>
    </p:spTree>
    <p:extLst>
      <p:ext uri="{BB962C8B-B14F-4D97-AF65-F5344CB8AC3E}">
        <p14:creationId xmlns:p14="http://schemas.microsoft.com/office/powerpoint/2010/main" val="99271083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264</a:t>
            </a:fld>
            <a:endParaRPr lang="en-US"/>
          </a:p>
        </p:txBody>
      </p:sp>
    </p:spTree>
    <p:extLst>
      <p:ext uri="{BB962C8B-B14F-4D97-AF65-F5344CB8AC3E}">
        <p14:creationId xmlns:p14="http://schemas.microsoft.com/office/powerpoint/2010/main" val="382196525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265</a:t>
            </a:fld>
            <a:endParaRPr lang="en-US"/>
          </a:p>
        </p:txBody>
      </p:sp>
    </p:spTree>
    <p:extLst>
      <p:ext uri="{BB962C8B-B14F-4D97-AF65-F5344CB8AC3E}">
        <p14:creationId xmlns:p14="http://schemas.microsoft.com/office/powerpoint/2010/main" val="95045959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266</a:t>
            </a:fld>
            <a:endParaRPr lang="en-US"/>
          </a:p>
        </p:txBody>
      </p:sp>
    </p:spTree>
    <p:extLst>
      <p:ext uri="{BB962C8B-B14F-4D97-AF65-F5344CB8AC3E}">
        <p14:creationId xmlns:p14="http://schemas.microsoft.com/office/powerpoint/2010/main" val="3751861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267</a:t>
            </a:fld>
            <a:endParaRPr lang="en-US"/>
          </a:p>
        </p:txBody>
      </p:sp>
    </p:spTree>
    <p:extLst>
      <p:ext uri="{BB962C8B-B14F-4D97-AF65-F5344CB8AC3E}">
        <p14:creationId xmlns:p14="http://schemas.microsoft.com/office/powerpoint/2010/main" val="111215591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268</a:t>
            </a:fld>
            <a:endParaRPr lang="en-US"/>
          </a:p>
        </p:txBody>
      </p:sp>
    </p:spTree>
    <p:extLst>
      <p:ext uri="{BB962C8B-B14F-4D97-AF65-F5344CB8AC3E}">
        <p14:creationId xmlns:p14="http://schemas.microsoft.com/office/powerpoint/2010/main" val="651088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269</a:t>
            </a:fld>
            <a:endParaRPr lang="en-US"/>
          </a:p>
        </p:txBody>
      </p:sp>
    </p:spTree>
    <p:extLst>
      <p:ext uri="{BB962C8B-B14F-4D97-AF65-F5344CB8AC3E}">
        <p14:creationId xmlns:p14="http://schemas.microsoft.com/office/powerpoint/2010/main" val="410842634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270</a:t>
            </a:fld>
            <a:endParaRPr lang="en-US"/>
          </a:p>
        </p:txBody>
      </p:sp>
    </p:spTree>
    <p:extLst>
      <p:ext uri="{BB962C8B-B14F-4D97-AF65-F5344CB8AC3E}">
        <p14:creationId xmlns:p14="http://schemas.microsoft.com/office/powerpoint/2010/main" val="1407599582"/>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271</a:t>
            </a:fld>
            <a:endParaRPr lang="en-US"/>
          </a:p>
        </p:txBody>
      </p:sp>
    </p:spTree>
    <p:extLst>
      <p:ext uri="{BB962C8B-B14F-4D97-AF65-F5344CB8AC3E}">
        <p14:creationId xmlns:p14="http://schemas.microsoft.com/office/powerpoint/2010/main" val="124639583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272</a:t>
            </a:fld>
            <a:endParaRPr lang="en-US"/>
          </a:p>
        </p:txBody>
      </p:sp>
    </p:spTree>
    <p:extLst>
      <p:ext uri="{BB962C8B-B14F-4D97-AF65-F5344CB8AC3E}">
        <p14:creationId xmlns:p14="http://schemas.microsoft.com/office/powerpoint/2010/main" val="284979701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273</a:t>
            </a:fld>
            <a:endParaRPr lang="en-US"/>
          </a:p>
        </p:txBody>
      </p:sp>
    </p:spTree>
    <p:extLst>
      <p:ext uri="{BB962C8B-B14F-4D97-AF65-F5344CB8AC3E}">
        <p14:creationId xmlns:p14="http://schemas.microsoft.com/office/powerpoint/2010/main" val="163446320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274</a:t>
            </a:fld>
            <a:endParaRPr lang="en-US"/>
          </a:p>
        </p:txBody>
      </p:sp>
    </p:spTree>
    <p:extLst>
      <p:ext uri="{BB962C8B-B14F-4D97-AF65-F5344CB8AC3E}">
        <p14:creationId xmlns:p14="http://schemas.microsoft.com/office/powerpoint/2010/main" val="156463417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275</a:t>
            </a:fld>
            <a:endParaRPr lang="en-US"/>
          </a:p>
        </p:txBody>
      </p:sp>
    </p:spTree>
    <p:extLst>
      <p:ext uri="{BB962C8B-B14F-4D97-AF65-F5344CB8AC3E}">
        <p14:creationId xmlns:p14="http://schemas.microsoft.com/office/powerpoint/2010/main" val="366144882"/>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276</a:t>
            </a:fld>
            <a:endParaRPr lang="en-US"/>
          </a:p>
        </p:txBody>
      </p:sp>
    </p:spTree>
    <p:extLst>
      <p:ext uri="{BB962C8B-B14F-4D97-AF65-F5344CB8AC3E}">
        <p14:creationId xmlns:p14="http://schemas.microsoft.com/office/powerpoint/2010/main" val="275971229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277</a:t>
            </a:fld>
            <a:endParaRPr lang="en-US"/>
          </a:p>
        </p:txBody>
      </p:sp>
    </p:spTree>
    <p:extLst>
      <p:ext uri="{BB962C8B-B14F-4D97-AF65-F5344CB8AC3E}">
        <p14:creationId xmlns:p14="http://schemas.microsoft.com/office/powerpoint/2010/main" val="3200830212"/>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278</a:t>
            </a:fld>
            <a:endParaRPr lang="en-US"/>
          </a:p>
        </p:txBody>
      </p:sp>
    </p:spTree>
    <p:extLst>
      <p:ext uri="{BB962C8B-B14F-4D97-AF65-F5344CB8AC3E}">
        <p14:creationId xmlns:p14="http://schemas.microsoft.com/office/powerpoint/2010/main" val="2424327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279</a:t>
            </a:fld>
            <a:endParaRPr lang="en-US"/>
          </a:p>
        </p:txBody>
      </p:sp>
    </p:spTree>
    <p:extLst>
      <p:ext uri="{BB962C8B-B14F-4D97-AF65-F5344CB8AC3E}">
        <p14:creationId xmlns:p14="http://schemas.microsoft.com/office/powerpoint/2010/main" val="47745925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280</a:t>
            </a:fld>
            <a:endParaRPr lang="en-US"/>
          </a:p>
        </p:txBody>
      </p:sp>
    </p:spTree>
    <p:extLst>
      <p:ext uri="{BB962C8B-B14F-4D97-AF65-F5344CB8AC3E}">
        <p14:creationId xmlns:p14="http://schemas.microsoft.com/office/powerpoint/2010/main" val="42884329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281</a:t>
            </a:fld>
            <a:endParaRPr lang="en-US"/>
          </a:p>
        </p:txBody>
      </p:sp>
    </p:spTree>
    <p:extLst>
      <p:ext uri="{BB962C8B-B14F-4D97-AF65-F5344CB8AC3E}">
        <p14:creationId xmlns:p14="http://schemas.microsoft.com/office/powerpoint/2010/main" val="76513376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282</a:t>
            </a:fld>
            <a:endParaRPr lang="en-US"/>
          </a:p>
        </p:txBody>
      </p:sp>
    </p:spTree>
    <p:extLst>
      <p:ext uri="{BB962C8B-B14F-4D97-AF65-F5344CB8AC3E}">
        <p14:creationId xmlns:p14="http://schemas.microsoft.com/office/powerpoint/2010/main" val="154279717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006761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5996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285</a:t>
            </a:fld>
            <a:endParaRPr lang="en-US"/>
          </a:p>
        </p:txBody>
      </p:sp>
    </p:spTree>
    <p:extLst>
      <p:ext uri="{BB962C8B-B14F-4D97-AF65-F5344CB8AC3E}">
        <p14:creationId xmlns:p14="http://schemas.microsoft.com/office/powerpoint/2010/main" val="4822005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286</a:t>
            </a:fld>
            <a:endParaRPr lang="en-US"/>
          </a:p>
        </p:txBody>
      </p:sp>
    </p:spTree>
    <p:extLst>
      <p:ext uri="{BB962C8B-B14F-4D97-AF65-F5344CB8AC3E}">
        <p14:creationId xmlns:p14="http://schemas.microsoft.com/office/powerpoint/2010/main" val="230095848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287</a:t>
            </a:fld>
            <a:endParaRPr lang="en-US">
              <a:solidFill>
                <a:prstClr val="black"/>
              </a:solidFill>
            </a:endParaRPr>
          </a:p>
        </p:txBody>
      </p:sp>
      <p:sp>
        <p:nvSpPr>
          <p:cNvPr id="5" name="Header Placeholder 4"/>
          <p:cNvSpPr>
            <a:spLocks noGrp="1"/>
          </p:cNvSpPr>
          <p:nvPr>
            <p:ph type="hdr" sz="quarter" idx="11"/>
          </p:nvPr>
        </p:nvSpPr>
        <p:spPr/>
        <p:txBody>
          <a:bodyPr/>
          <a:lstStyle/>
          <a:p>
            <a:r>
              <a:rPr lang="en-US">
                <a:solidFill>
                  <a:prstClr val="black"/>
                </a:solidFill>
              </a:rPr>
              <a:t>PSU Center for Dirt and Gravel Road Studies: www.dirtandgravelroads.org </a:t>
            </a:r>
          </a:p>
        </p:txBody>
      </p:sp>
    </p:spTree>
    <p:extLst>
      <p:ext uri="{BB962C8B-B14F-4D97-AF65-F5344CB8AC3E}">
        <p14:creationId xmlns:p14="http://schemas.microsoft.com/office/powerpoint/2010/main" val="1631627079"/>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288</a:t>
            </a:fld>
            <a:endParaRPr lang="en-US"/>
          </a:p>
        </p:txBody>
      </p:sp>
    </p:spTree>
    <p:extLst>
      <p:ext uri="{BB962C8B-B14F-4D97-AF65-F5344CB8AC3E}">
        <p14:creationId xmlns:p14="http://schemas.microsoft.com/office/powerpoint/2010/main" val="42751955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290</a:t>
            </a:fld>
            <a:endParaRPr lang="en-US"/>
          </a:p>
        </p:txBody>
      </p:sp>
    </p:spTree>
    <p:extLst>
      <p:ext uri="{BB962C8B-B14F-4D97-AF65-F5344CB8AC3E}">
        <p14:creationId xmlns:p14="http://schemas.microsoft.com/office/powerpoint/2010/main" val="115333313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291</a:t>
            </a:fld>
            <a:endParaRPr lang="en-US"/>
          </a:p>
        </p:txBody>
      </p:sp>
    </p:spTree>
    <p:extLst>
      <p:ext uri="{BB962C8B-B14F-4D97-AF65-F5344CB8AC3E}">
        <p14:creationId xmlns:p14="http://schemas.microsoft.com/office/powerpoint/2010/main" val="245781176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292</a:t>
            </a:fld>
            <a:endParaRPr lang="en-US"/>
          </a:p>
        </p:txBody>
      </p:sp>
    </p:spTree>
    <p:extLst>
      <p:ext uri="{BB962C8B-B14F-4D97-AF65-F5344CB8AC3E}">
        <p14:creationId xmlns:p14="http://schemas.microsoft.com/office/powerpoint/2010/main" val="173330388"/>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293</a:t>
            </a:fld>
            <a:endParaRPr lang="en-US"/>
          </a:p>
        </p:txBody>
      </p:sp>
    </p:spTree>
    <p:extLst>
      <p:ext uri="{BB962C8B-B14F-4D97-AF65-F5344CB8AC3E}">
        <p14:creationId xmlns:p14="http://schemas.microsoft.com/office/powerpoint/2010/main" val="61767934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294</a:t>
            </a:fld>
            <a:endParaRPr lang="en-US"/>
          </a:p>
        </p:txBody>
      </p:sp>
    </p:spTree>
    <p:extLst>
      <p:ext uri="{BB962C8B-B14F-4D97-AF65-F5344CB8AC3E}">
        <p14:creationId xmlns:p14="http://schemas.microsoft.com/office/powerpoint/2010/main" val="3846841688"/>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295</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296</a:t>
            </a:fld>
            <a:endParaRPr lang="en-US"/>
          </a:p>
        </p:txBody>
      </p:sp>
    </p:spTree>
    <p:extLst>
      <p:ext uri="{BB962C8B-B14F-4D97-AF65-F5344CB8AC3E}">
        <p14:creationId xmlns:p14="http://schemas.microsoft.com/office/powerpoint/2010/main" val="3053621978"/>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297</a:t>
            </a:fld>
            <a:endParaRPr lang="en-US"/>
          </a:p>
        </p:txBody>
      </p:sp>
    </p:spTree>
    <p:extLst>
      <p:ext uri="{BB962C8B-B14F-4D97-AF65-F5344CB8AC3E}">
        <p14:creationId xmlns:p14="http://schemas.microsoft.com/office/powerpoint/2010/main" val="2402625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3912992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a:t>
            </a:fld>
            <a:endParaRPr lang="en-US"/>
          </a:p>
        </p:txBody>
      </p:sp>
    </p:spTree>
    <p:extLst>
      <p:ext uri="{BB962C8B-B14F-4D97-AF65-F5344CB8AC3E}">
        <p14:creationId xmlns:p14="http://schemas.microsoft.com/office/powerpoint/2010/main" val="2939507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a:t>
            </a:fld>
            <a:endParaRPr lang="en-US"/>
          </a:p>
        </p:txBody>
      </p:sp>
    </p:spTree>
    <p:extLst>
      <p:ext uri="{BB962C8B-B14F-4D97-AF65-F5344CB8AC3E}">
        <p14:creationId xmlns:p14="http://schemas.microsoft.com/office/powerpoint/2010/main" val="906685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38</a:t>
            </a:fld>
            <a:endParaRPr lang="en-US"/>
          </a:p>
        </p:txBody>
      </p:sp>
    </p:spTree>
    <p:extLst>
      <p:ext uri="{BB962C8B-B14F-4D97-AF65-F5344CB8AC3E}">
        <p14:creationId xmlns:p14="http://schemas.microsoft.com/office/powerpoint/2010/main" val="1895356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39</a:t>
            </a:fld>
            <a:endParaRPr lang="en-US"/>
          </a:p>
        </p:txBody>
      </p:sp>
    </p:spTree>
    <p:extLst>
      <p:ext uri="{BB962C8B-B14F-4D97-AF65-F5344CB8AC3E}">
        <p14:creationId xmlns:p14="http://schemas.microsoft.com/office/powerpoint/2010/main" val="2006257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40</a:t>
            </a:fld>
            <a:endParaRPr lang="en-US"/>
          </a:p>
        </p:txBody>
      </p:sp>
    </p:spTree>
    <p:extLst>
      <p:ext uri="{BB962C8B-B14F-4D97-AF65-F5344CB8AC3E}">
        <p14:creationId xmlns:p14="http://schemas.microsoft.com/office/powerpoint/2010/main" val="81787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638205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41</a:t>
            </a:fld>
            <a:endParaRPr lang="en-US"/>
          </a:p>
        </p:txBody>
      </p:sp>
    </p:spTree>
    <p:extLst>
      <p:ext uri="{BB962C8B-B14F-4D97-AF65-F5344CB8AC3E}">
        <p14:creationId xmlns:p14="http://schemas.microsoft.com/office/powerpoint/2010/main" val="4105207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43</a:t>
            </a:fld>
            <a:endParaRPr lang="en-US"/>
          </a:p>
        </p:txBody>
      </p:sp>
    </p:spTree>
    <p:extLst>
      <p:ext uri="{BB962C8B-B14F-4D97-AF65-F5344CB8AC3E}">
        <p14:creationId xmlns:p14="http://schemas.microsoft.com/office/powerpoint/2010/main" val="1059443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44</a:t>
            </a:fld>
            <a:endParaRPr lang="en-US"/>
          </a:p>
        </p:txBody>
      </p:sp>
    </p:spTree>
    <p:extLst>
      <p:ext uri="{BB962C8B-B14F-4D97-AF65-F5344CB8AC3E}">
        <p14:creationId xmlns:p14="http://schemas.microsoft.com/office/powerpoint/2010/main" val="669750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45</a:t>
            </a:fld>
            <a:endParaRPr lang="en-US"/>
          </a:p>
        </p:txBody>
      </p:sp>
    </p:spTree>
    <p:extLst>
      <p:ext uri="{BB962C8B-B14F-4D97-AF65-F5344CB8AC3E}">
        <p14:creationId xmlns:p14="http://schemas.microsoft.com/office/powerpoint/2010/main" val="4254151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46</a:t>
            </a:fld>
            <a:endParaRPr lang="en-US"/>
          </a:p>
        </p:txBody>
      </p:sp>
    </p:spTree>
    <p:extLst>
      <p:ext uri="{BB962C8B-B14F-4D97-AF65-F5344CB8AC3E}">
        <p14:creationId xmlns:p14="http://schemas.microsoft.com/office/powerpoint/2010/main" val="21624041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48</a:t>
            </a:fld>
            <a:endParaRPr lang="en-US"/>
          </a:p>
        </p:txBody>
      </p:sp>
    </p:spTree>
    <p:extLst>
      <p:ext uri="{BB962C8B-B14F-4D97-AF65-F5344CB8AC3E}">
        <p14:creationId xmlns:p14="http://schemas.microsoft.com/office/powerpoint/2010/main" val="2799220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49</a:t>
            </a:fld>
            <a:endParaRPr lang="en-US"/>
          </a:p>
        </p:txBody>
      </p:sp>
    </p:spTree>
    <p:extLst>
      <p:ext uri="{BB962C8B-B14F-4D97-AF65-F5344CB8AC3E}">
        <p14:creationId xmlns:p14="http://schemas.microsoft.com/office/powerpoint/2010/main" val="15315601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50</a:t>
            </a:fld>
            <a:endParaRPr lang="en-US"/>
          </a:p>
        </p:txBody>
      </p:sp>
    </p:spTree>
    <p:extLst>
      <p:ext uri="{BB962C8B-B14F-4D97-AF65-F5344CB8AC3E}">
        <p14:creationId xmlns:p14="http://schemas.microsoft.com/office/powerpoint/2010/main" val="298736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51</a:t>
            </a:fld>
            <a:endParaRPr lang="en-US"/>
          </a:p>
        </p:txBody>
      </p:sp>
    </p:spTree>
    <p:extLst>
      <p:ext uri="{BB962C8B-B14F-4D97-AF65-F5344CB8AC3E}">
        <p14:creationId xmlns:p14="http://schemas.microsoft.com/office/powerpoint/2010/main" val="776371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4866095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88045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630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173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24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56</a:t>
            </a:fld>
            <a:endParaRPr lang="en-US"/>
          </a:p>
        </p:txBody>
      </p:sp>
    </p:spTree>
    <p:extLst>
      <p:ext uri="{BB962C8B-B14F-4D97-AF65-F5344CB8AC3E}">
        <p14:creationId xmlns:p14="http://schemas.microsoft.com/office/powerpoint/2010/main" val="6669895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57</a:t>
            </a:fld>
            <a:endParaRPr lang="en-US"/>
          </a:p>
        </p:txBody>
      </p:sp>
    </p:spTree>
    <p:extLst>
      <p:ext uri="{BB962C8B-B14F-4D97-AF65-F5344CB8AC3E}">
        <p14:creationId xmlns:p14="http://schemas.microsoft.com/office/powerpoint/2010/main" val="30931987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58</a:t>
            </a:fld>
            <a:endParaRPr lang="en-US"/>
          </a:p>
        </p:txBody>
      </p:sp>
    </p:spTree>
    <p:extLst>
      <p:ext uri="{BB962C8B-B14F-4D97-AF65-F5344CB8AC3E}">
        <p14:creationId xmlns:p14="http://schemas.microsoft.com/office/powerpoint/2010/main" val="28025516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59</a:t>
            </a:fld>
            <a:endParaRPr lang="en-US"/>
          </a:p>
        </p:txBody>
      </p:sp>
    </p:spTree>
    <p:extLst>
      <p:ext uri="{BB962C8B-B14F-4D97-AF65-F5344CB8AC3E}">
        <p14:creationId xmlns:p14="http://schemas.microsoft.com/office/powerpoint/2010/main" val="4101660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60</a:t>
            </a:fld>
            <a:endParaRPr lang="en-US"/>
          </a:p>
        </p:txBody>
      </p:sp>
    </p:spTree>
    <p:extLst>
      <p:ext uri="{BB962C8B-B14F-4D97-AF65-F5344CB8AC3E}">
        <p14:creationId xmlns:p14="http://schemas.microsoft.com/office/powerpoint/2010/main" val="2840388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1172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2281613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486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8207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2086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66113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476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45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4682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172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2009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583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40222768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36746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2001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3184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7581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1698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1467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62813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50326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65167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90327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3217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2515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344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67615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0084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21803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0170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5761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4576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906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AC3EB-3C3E-4A15-9DCD-C019828A71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PSU Center for Dirt and Gravel Road Studies: www.dirtandgravelroads.org </a:t>
            </a:r>
          </a:p>
        </p:txBody>
      </p:sp>
    </p:spTree>
    <p:extLst>
      <p:ext uri="{BB962C8B-B14F-4D97-AF65-F5344CB8AC3E}">
        <p14:creationId xmlns:p14="http://schemas.microsoft.com/office/powerpoint/2010/main" val="19032749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834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43F69-F3FF-472C-93EF-E37F57EBC51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4941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95</a:t>
            </a:fld>
            <a:endParaRPr lang="en-US"/>
          </a:p>
        </p:txBody>
      </p:sp>
    </p:spTree>
    <p:extLst>
      <p:ext uri="{BB962C8B-B14F-4D97-AF65-F5344CB8AC3E}">
        <p14:creationId xmlns:p14="http://schemas.microsoft.com/office/powerpoint/2010/main" val="3829698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96</a:t>
            </a:fld>
            <a:endParaRPr lang="en-US"/>
          </a:p>
        </p:txBody>
      </p:sp>
    </p:spTree>
    <p:extLst>
      <p:ext uri="{BB962C8B-B14F-4D97-AF65-F5344CB8AC3E}">
        <p14:creationId xmlns:p14="http://schemas.microsoft.com/office/powerpoint/2010/main" val="9434307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97</a:t>
            </a:fld>
            <a:endParaRPr lang="en-US"/>
          </a:p>
        </p:txBody>
      </p:sp>
    </p:spTree>
    <p:extLst>
      <p:ext uri="{BB962C8B-B14F-4D97-AF65-F5344CB8AC3E}">
        <p14:creationId xmlns:p14="http://schemas.microsoft.com/office/powerpoint/2010/main" val="37752549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98</a:t>
            </a:fld>
            <a:endParaRPr lang="en-US"/>
          </a:p>
        </p:txBody>
      </p:sp>
    </p:spTree>
    <p:extLst>
      <p:ext uri="{BB962C8B-B14F-4D97-AF65-F5344CB8AC3E}">
        <p14:creationId xmlns:p14="http://schemas.microsoft.com/office/powerpoint/2010/main" val="27232035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99</a:t>
            </a:fld>
            <a:endParaRPr lang="en-US"/>
          </a:p>
        </p:txBody>
      </p:sp>
    </p:spTree>
    <p:extLst>
      <p:ext uri="{BB962C8B-B14F-4D97-AF65-F5344CB8AC3E}">
        <p14:creationId xmlns:p14="http://schemas.microsoft.com/office/powerpoint/2010/main" val="3948113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100</a:t>
            </a:fld>
            <a:endParaRPr lang="en-US"/>
          </a:p>
        </p:txBody>
      </p:sp>
    </p:spTree>
    <p:extLst>
      <p:ext uri="{BB962C8B-B14F-4D97-AF65-F5344CB8AC3E}">
        <p14:creationId xmlns:p14="http://schemas.microsoft.com/office/powerpoint/2010/main" val="86129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101</a:t>
            </a:fld>
            <a:endParaRPr lang="en-US"/>
          </a:p>
        </p:txBody>
      </p:sp>
    </p:spTree>
    <p:extLst>
      <p:ext uri="{BB962C8B-B14F-4D97-AF65-F5344CB8AC3E}">
        <p14:creationId xmlns:p14="http://schemas.microsoft.com/office/powerpoint/2010/main" val="9194026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102</a:t>
            </a:fld>
            <a:endParaRPr lang="en-US"/>
          </a:p>
        </p:txBody>
      </p:sp>
    </p:spTree>
    <p:extLst>
      <p:ext uri="{BB962C8B-B14F-4D97-AF65-F5344CB8AC3E}">
        <p14:creationId xmlns:p14="http://schemas.microsoft.com/office/powerpoint/2010/main" val="3844394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8389"/>
            <a:ext cx="5787705" cy="372611"/>
          </a:xfrm>
        </p:spPr>
        <p:txBody>
          <a:bodyPr/>
          <a:lstStyle/>
          <a:p>
            <a:r>
              <a:rPr lang="en-US" dirty="0"/>
              <a:t>Click to edit Master title style</a:t>
            </a:r>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17106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79054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73491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6953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95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4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1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13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871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020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3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
            <a:ext cx="5943600" cy="457200"/>
          </a:xfrm>
        </p:spPr>
        <p:txBody>
          <a:bodyPr/>
          <a:lstStyle/>
          <a:p>
            <a:r>
              <a:rPr lang="en-US" dirty="0"/>
              <a:t>Click to edit Master title style</a:t>
            </a:r>
          </a:p>
        </p:txBody>
      </p:sp>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Fifth level</a:t>
            </a:r>
          </a:p>
        </p:txBody>
      </p:sp>
    </p:spTree>
    <p:extLst>
      <p:ext uri="{BB962C8B-B14F-4D97-AF65-F5344CB8AC3E}">
        <p14:creationId xmlns:p14="http://schemas.microsoft.com/office/powerpoint/2010/main" val="923479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811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98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33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3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235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55323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4279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9360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07341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87797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1/13/2022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32732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8229600" cy="5440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2721" y="-1"/>
            <a:ext cx="9144000" cy="420125"/>
          </a:xfrm>
          <a:prstGeom prst="rect">
            <a:avLst/>
          </a:prstGeom>
          <a:gradFill>
            <a:gsLst>
              <a:gs pos="38000">
                <a:srgbClr val="FFFFCC"/>
              </a:gs>
              <a:gs pos="28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3200400" y="-1"/>
            <a:ext cx="5943600" cy="420125"/>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7428455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7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28.xml.rels><?xml version="1.0" encoding="UTF-8" standalone="yes"?>
<Relationships xmlns="http://schemas.openxmlformats.org/package/2006/relationships"><Relationship Id="rId3" Type="http://schemas.openxmlformats.org/officeDocument/2006/relationships/hyperlink" Target="mailto:hfishel@psats.org"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rrichardso@pa.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smb201@psu.edu" TargetMode="External"/><Relationship Id="rId4" Type="http://schemas.openxmlformats.org/officeDocument/2006/relationships/hyperlink" Target="mailto:jchallenge@pa.gov"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hyperlink" Target="http://www.dirtandgravelroads.org/" TargetMode="External"/><Relationship Id="rId4" Type="http://schemas.openxmlformats.org/officeDocument/2006/relationships/image" Target="../media/image64.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rtoonstock.com/directory/s/sleigh.asp"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81.png"/></Relationships>
</file>

<file path=ppt/slides/_rels/slide1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1.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2.jpe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23.jpeg"/></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hyperlink" Target="http://www.dirtandgravelroads.org/"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dirtandgravelroads.org/" TargetMode="Externa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24.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20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25.gif"/></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20.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hyperlink" Target="http://www.dirtandgravelroads.org/" TargetMode="External"/><Relationship Id="rId2" Type="http://schemas.openxmlformats.org/officeDocument/2006/relationships/notesSlide" Target="../notesSlides/notesSlide21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www.dirtandgravel.psu.edu/pa-program-resources/conservation-districts" TargetMode="External"/><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2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24.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2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5.xml"/><Relationship Id="rId1" Type="http://schemas.openxmlformats.org/officeDocument/2006/relationships/slideLayout" Target="../slideLayouts/slideLayout3.xml"/><Relationship Id="rId4" Type="http://schemas.openxmlformats.org/officeDocument/2006/relationships/image" Target="../media/image122.jpeg"/></Relationships>
</file>

<file path=ppt/slides/_rels/slide2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2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67.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4.xm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75.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8.xm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83.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29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85.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29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hyperlink" Target="mailto:smb201@psu.edu" TargetMode="External"/><Relationship Id="rId2" Type="http://schemas.openxmlformats.org/officeDocument/2006/relationships/notesSlide" Target="../notesSlides/notesSlide287.xml"/><Relationship Id="rId1" Type="http://schemas.openxmlformats.org/officeDocument/2006/relationships/slideLayout" Target="../slideLayouts/slideLayout3.xml"/><Relationship Id="rId6" Type="http://schemas.openxmlformats.org/officeDocument/2006/relationships/hyperlink" Target="http://www.dirtandgravelroads.org/" TargetMode="External"/><Relationship Id="rId5" Type="http://schemas.openxmlformats.org/officeDocument/2006/relationships/hyperlink" Target="mailto:rrichardso@pa.gov" TargetMode="External"/><Relationship Id="rId4" Type="http://schemas.openxmlformats.org/officeDocument/2006/relationships/image" Target="../media/image12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hyperlink" Target="http://www.dirtandgravelroads.or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www.istockphoto.com/illustrations/money-fallin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113317" y="152400"/>
            <a:ext cx="8910215" cy="4953000"/>
          </a:xfrm>
        </p:spPr>
        <p:txBody>
          <a:bodyPr>
            <a:noAutofit/>
          </a:bodyPr>
          <a:lstStyle/>
          <a:p>
            <a:pPr marL="0" indent="0" algn="ctr">
              <a:buNone/>
            </a:pPr>
            <a:r>
              <a:rPr lang="en-US" sz="28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5400" b="1" dirty="0">
                <a:effectLst>
                  <a:glow rad="749300">
                    <a:schemeClr val="bg1">
                      <a:alpha val="82000"/>
                    </a:schemeClr>
                  </a:glow>
                </a:effectLst>
              </a:rPr>
              <a:t>Administrative Training</a:t>
            </a:r>
          </a:p>
          <a:p>
            <a:pPr marL="0" indent="0" algn="ctr">
              <a:buNone/>
            </a:pPr>
            <a:r>
              <a:rPr lang="en-US" sz="5400" b="1" dirty="0">
                <a:effectLst>
                  <a:glow rad="749300">
                    <a:schemeClr val="bg1">
                      <a:alpha val="82000"/>
                    </a:schemeClr>
                  </a:glow>
                </a:effectLst>
              </a:rPr>
              <a:t>January 2021</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
        <p:nvSpPr>
          <p:cNvPr id="20" name="Rectangle 19">
            <a:extLst>
              <a:ext uri="{FF2B5EF4-FFF2-40B4-BE49-F238E27FC236}">
                <a16:creationId xmlns:a16="http://schemas.microsoft.com/office/drawing/2014/main" id="{314ABC81-4173-4D36-9331-91F62DE31B06}"/>
              </a:ext>
            </a:extLst>
          </p:cNvPr>
          <p:cNvSpPr/>
          <p:nvPr/>
        </p:nvSpPr>
        <p:spPr>
          <a:xfrm>
            <a:off x="4887872" y="6204643"/>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
        <p:nvSpPr>
          <p:cNvPr id="22" name="Subtitle 2">
            <a:extLst>
              <a:ext uri="{FF2B5EF4-FFF2-40B4-BE49-F238E27FC236}">
                <a16:creationId xmlns:a16="http://schemas.microsoft.com/office/drawing/2014/main" id="{A8C2734D-C27E-4CD4-8A4F-2B0D7FAF14C8}"/>
              </a:ext>
            </a:extLst>
          </p:cNvPr>
          <p:cNvSpPr txBox="1">
            <a:spLocks/>
          </p:cNvSpPr>
          <p:nvPr/>
        </p:nvSpPr>
        <p:spPr>
          <a:xfrm>
            <a:off x="266114" y="799707"/>
            <a:ext cx="8794933" cy="1753148"/>
          </a:xfrm>
          <a:prstGeom prst="rect">
            <a:avLst/>
          </a:prstGeom>
          <a:solidFill>
            <a:srgbClr val="000000">
              <a:alpha val="36863"/>
            </a:srgbClr>
          </a:solidFill>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If you are reading this, then you are successfully seeing the meeting video. Meeting audio should be automatic through your computer, and options can be accessed in the “audio options” button on the bottom left.  If your computer audio is not working, you can listen on your phone by dialing 312-626-6799 </a:t>
            </a:r>
            <a:r>
              <a:rPr kumimoji="0" lang="en-US" sz="2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(only needed if computer audio is not possible).</a:t>
            </a:r>
          </a:p>
        </p:txBody>
      </p:sp>
    </p:spTree>
    <p:extLst>
      <p:ext uri="{BB962C8B-B14F-4D97-AF65-F5344CB8AC3E}">
        <p14:creationId xmlns:p14="http://schemas.microsoft.com/office/powerpoint/2010/main" val="2319113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228600" y="152400"/>
            <a:ext cx="8458200" cy="4953000"/>
          </a:xfrm>
        </p:spPr>
        <p:txBody>
          <a:bodyPr>
            <a:noAutofit/>
          </a:bodyPr>
          <a:lstStyle/>
          <a:p>
            <a:pPr marL="0" indent="0" algn="ctr">
              <a:buNone/>
            </a:pPr>
            <a:r>
              <a:rPr lang="en-US" sz="44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4400" b="1" dirty="0">
                <a:effectLst>
                  <a:glow rad="749300">
                    <a:schemeClr val="bg1">
                      <a:alpha val="82000"/>
                    </a:schemeClr>
                  </a:glow>
                </a:effectLst>
              </a:rPr>
              <a:t>Administrative Training</a:t>
            </a:r>
          </a:p>
          <a:p>
            <a:pPr marL="0" indent="0" algn="ctr">
              <a:buNone/>
            </a:pPr>
            <a:r>
              <a:rPr lang="en-US" sz="4400" b="1" dirty="0">
                <a:effectLst>
                  <a:glow rad="749300">
                    <a:schemeClr val="bg1">
                      <a:alpha val="82000"/>
                    </a:schemeClr>
                  </a:glow>
                </a:effectLst>
              </a:rPr>
              <a:t>January 2022</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
        <p:nvSpPr>
          <p:cNvPr id="2" name="Rectangle 1">
            <a:extLst>
              <a:ext uri="{FF2B5EF4-FFF2-40B4-BE49-F238E27FC236}">
                <a16:creationId xmlns:a16="http://schemas.microsoft.com/office/drawing/2014/main" id="{2B6C557C-B1E3-4F39-8678-8143FF6D375C}"/>
              </a:ext>
            </a:extLst>
          </p:cNvPr>
          <p:cNvSpPr/>
          <p:nvPr/>
        </p:nvSpPr>
        <p:spPr>
          <a:xfrm>
            <a:off x="2590800" y="2438400"/>
            <a:ext cx="3451145" cy="13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RECORD</a:t>
            </a:r>
          </a:p>
        </p:txBody>
      </p:sp>
    </p:spTree>
    <p:extLst>
      <p:ext uri="{BB962C8B-B14F-4D97-AF65-F5344CB8AC3E}">
        <p14:creationId xmlns:p14="http://schemas.microsoft.com/office/powerpoint/2010/main" val="2016195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p>
        </p:txBody>
      </p:sp>
      <p:sp>
        <p:nvSpPr>
          <p:cNvPr id="3" name="Subtitle 2"/>
          <p:cNvSpPr>
            <a:spLocks noGrp="1"/>
          </p:cNvSpPr>
          <p:nvPr>
            <p:ph type="subTitle" idx="1"/>
          </p:nvPr>
        </p:nvSpPr>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Boot Camps</a:t>
            </a:r>
          </a:p>
          <a:p>
            <a:pPr lvl="0"/>
            <a:r>
              <a:rPr lang="en-US" sz="3200" b="1" kern="1200" dirty="0">
                <a:solidFill>
                  <a:schemeClr val="tx1"/>
                </a:solidFill>
                <a:effectLst/>
                <a:latin typeface="+mn-lt"/>
                <a:ea typeface="+mn-ea"/>
                <a:cs typeface="+mn-cs"/>
              </a:rPr>
              <a:t>ESM: </a:t>
            </a:r>
            <a:r>
              <a:rPr lang="en-US" sz="3200" kern="1200" dirty="0">
                <a:solidFill>
                  <a:schemeClr val="tx1"/>
                </a:solidFill>
                <a:effectLst/>
                <a:latin typeface="+mn-lt"/>
                <a:ea typeface="+mn-ea"/>
                <a:cs typeface="+mn-cs"/>
              </a:rPr>
              <a:t>Program basics for new-hires, with demos of pipe installation, underdrain, DSA</a:t>
            </a:r>
          </a:p>
          <a:p>
            <a:r>
              <a:rPr lang="en-US" sz="3200" b="1" kern="1200">
                <a:effectLst/>
                <a:latin typeface="+mn-lt"/>
                <a:ea typeface="+mn-ea"/>
                <a:cs typeface="+mn-cs"/>
              </a:rPr>
              <a:t>Stream Crossing: </a:t>
            </a:r>
            <a:r>
              <a:rPr lang="en-US" sz="3200" kern="1200">
                <a:effectLst/>
                <a:latin typeface="+mn-lt"/>
                <a:ea typeface="+mn-ea"/>
                <a:cs typeface="+mn-cs"/>
              </a:rPr>
              <a:t>In-depth </a:t>
            </a:r>
            <a:r>
              <a:rPr lang="en-US"/>
              <a:t>trainings planned for 2022</a:t>
            </a:r>
            <a:endParaRPr lang="en-US" sz="3200" kern="1200">
              <a:effectLst/>
              <a:latin typeface="+mn-lt"/>
              <a:cs typeface="Calibri"/>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2533" y="3215429"/>
            <a:ext cx="4572000" cy="3429000"/>
          </a:xfrm>
          <a:prstGeom prst="rect">
            <a:avLst/>
          </a:prstGeom>
        </p:spPr>
      </p:pic>
    </p:spTree>
    <p:extLst>
      <p:ext uri="{BB962C8B-B14F-4D97-AF65-F5344CB8AC3E}">
        <p14:creationId xmlns:p14="http://schemas.microsoft.com/office/powerpoint/2010/main" val="32084437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Technical Assistance</a:t>
            </a:r>
          </a:p>
          <a:p>
            <a:pPr lvl="0"/>
            <a:r>
              <a:rPr lang="en-US" sz="3200" kern="1200" dirty="0">
                <a:solidFill>
                  <a:schemeClr val="tx1"/>
                </a:solidFill>
                <a:effectLst/>
                <a:latin typeface="+mn-lt"/>
                <a:ea typeface="+mn-ea"/>
                <a:cs typeface="+mn-cs"/>
              </a:rPr>
              <a:t>Conducted primarily by Center staff</a:t>
            </a:r>
          </a:p>
          <a:p>
            <a:pPr lvl="0"/>
            <a:r>
              <a:rPr lang="en-US" sz="3200" b="1" u="sng" kern="1200" dirty="0">
                <a:solidFill>
                  <a:schemeClr val="tx1"/>
                </a:solidFill>
                <a:effectLst/>
                <a:latin typeface="+mn-lt"/>
                <a:ea typeface="+mn-ea"/>
                <a:cs typeface="+mn-cs"/>
              </a:rPr>
              <a:t>Initiated by districts</a:t>
            </a:r>
          </a:p>
          <a:p>
            <a:pPr lvl="0"/>
            <a:r>
              <a:rPr lang="en-US" sz="3200" kern="1200" dirty="0">
                <a:solidFill>
                  <a:schemeClr val="tx1"/>
                </a:solidFill>
                <a:effectLst/>
                <a:latin typeface="+mn-lt"/>
                <a:ea typeface="+mn-ea"/>
                <a:cs typeface="+mn-cs"/>
              </a:rPr>
              <a:t>Small group training for districts and municipalities</a:t>
            </a:r>
          </a:p>
          <a:p>
            <a:pPr lvl="0"/>
            <a:r>
              <a:rPr lang="en-US" sz="3200" kern="1200" dirty="0">
                <a:solidFill>
                  <a:schemeClr val="tx1"/>
                </a:solidFill>
                <a:effectLst/>
                <a:latin typeface="+mn-lt"/>
                <a:ea typeface="+mn-ea"/>
                <a:cs typeface="+mn-cs"/>
              </a:rPr>
              <a:t>Help with:</a:t>
            </a:r>
          </a:p>
          <a:p>
            <a:pPr lvl="1"/>
            <a:r>
              <a:rPr lang="en-US" sz="2800" kern="1200" dirty="0">
                <a:solidFill>
                  <a:schemeClr val="tx1"/>
                </a:solidFill>
                <a:effectLst/>
                <a:latin typeface="+mn-lt"/>
                <a:ea typeface="+mn-ea"/>
                <a:cs typeface="+mn-cs"/>
              </a:rPr>
              <a:t>Project</a:t>
            </a:r>
            <a:r>
              <a:rPr lang="en-US" sz="2800" kern="1200" baseline="0" dirty="0">
                <a:solidFill>
                  <a:schemeClr val="tx1"/>
                </a:solidFill>
                <a:effectLst/>
                <a:latin typeface="+mn-lt"/>
                <a:ea typeface="+mn-ea"/>
                <a:cs typeface="+mn-cs"/>
              </a:rPr>
              <a:t> design / layout</a:t>
            </a:r>
          </a:p>
          <a:p>
            <a:pPr lvl="1"/>
            <a:r>
              <a:rPr lang="en-US" sz="2800" kern="1200" baseline="0" dirty="0">
                <a:solidFill>
                  <a:schemeClr val="tx1"/>
                </a:solidFill>
                <a:effectLst/>
                <a:latin typeface="+mn-lt"/>
                <a:ea typeface="+mn-ea"/>
                <a:cs typeface="+mn-cs"/>
              </a:rPr>
              <a:t>Meet with applicants</a:t>
            </a:r>
          </a:p>
          <a:p>
            <a:pPr lvl="1"/>
            <a:r>
              <a:rPr lang="en-US" sz="2800" kern="1200" baseline="0" dirty="0">
                <a:solidFill>
                  <a:schemeClr val="tx1"/>
                </a:solidFill>
                <a:effectLst/>
                <a:latin typeface="+mn-lt"/>
                <a:ea typeface="+mn-ea"/>
                <a:cs typeface="+mn-cs"/>
              </a:rPr>
              <a:t>Aggregate placement</a:t>
            </a:r>
          </a:p>
          <a:p>
            <a:pPr lvl="1"/>
            <a:r>
              <a:rPr lang="en-US" sz="2800" kern="1200" baseline="0" dirty="0">
                <a:solidFill>
                  <a:schemeClr val="tx1"/>
                </a:solidFill>
                <a:effectLst/>
                <a:latin typeface="+mn-lt"/>
                <a:ea typeface="+mn-ea"/>
                <a:cs typeface="+mn-cs"/>
              </a:rPr>
              <a:t>Project implementation</a:t>
            </a:r>
          </a:p>
          <a:p>
            <a:pPr lvl="1"/>
            <a:r>
              <a:rPr lang="en-US" sz="2800" kern="1200" baseline="0" dirty="0">
                <a:solidFill>
                  <a:schemeClr val="tx1"/>
                </a:solidFill>
                <a:effectLst/>
                <a:latin typeface="+mn-lt"/>
                <a:ea typeface="+mn-ea"/>
                <a:cs typeface="+mn-cs"/>
              </a:rPr>
              <a:t>Whatever you need!</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6022011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www.dirtandgravel.psu.edu</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344305"/>
            <a:ext cx="8747688" cy="5513695"/>
          </a:xfrm>
          <a:prstGeom prst="rect">
            <a:avLst/>
          </a:prstGeom>
        </p:spPr>
      </p:pic>
    </p:spTree>
    <p:extLst>
      <p:ext uri="{BB962C8B-B14F-4D97-AF65-F5344CB8AC3E}">
        <p14:creationId xmlns:p14="http://schemas.microsoft.com/office/powerpoint/2010/main" val="291759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Graphical user interface, application, Word&#10;&#10;Description automatically generated">
            <a:extLst>
              <a:ext uri="{FF2B5EF4-FFF2-40B4-BE49-F238E27FC236}">
                <a16:creationId xmlns:a16="http://schemas.microsoft.com/office/drawing/2014/main" id="{C4B8124E-4BE4-4BF8-8051-FA1A0E7137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92" y="1447800"/>
            <a:ext cx="8305800" cy="4616272"/>
          </a:xfrm>
          <a:prstGeom prst="rect">
            <a:avLst/>
          </a:prstGeom>
        </p:spPr>
      </p:pic>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Remote Learning Center </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6" name="Down Arrow 5"/>
          <p:cNvSpPr/>
          <p:nvPr/>
        </p:nvSpPr>
        <p:spPr>
          <a:xfrm>
            <a:off x="4378211" y="2438400"/>
            <a:ext cx="685800" cy="609600"/>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61423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Remote Learning Center </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
        <p:nvSpPr>
          <p:cNvPr id="6" name="Down Arrow 5"/>
          <p:cNvSpPr/>
          <p:nvPr/>
        </p:nvSpPr>
        <p:spPr>
          <a:xfrm>
            <a:off x="4378211" y="2438400"/>
            <a:ext cx="685800" cy="609600"/>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D3B8CB-0A51-48CE-926E-0A0EA5226A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51498"/>
            <a:ext cx="9144000" cy="4702896"/>
          </a:xfrm>
          <a:prstGeom prst="rect">
            <a:avLst/>
          </a:prstGeom>
        </p:spPr>
      </p:pic>
    </p:spTree>
    <p:extLst>
      <p:ext uri="{BB962C8B-B14F-4D97-AF65-F5344CB8AC3E}">
        <p14:creationId xmlns:p14="http://schemas.microsoft.com/office/powerpoint/2010/main" val="42228278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3.6.1  Education FOR Districts</a:t>
            </a:r>
            <a:endParaRPr lang="en-US" sz="2600" b="1" kern="1200">
              <a:solidFill>
                <a:schemeClr val="tx1"/>
              </a:solidFill>
              <a:effectLst/>
              <a:latin typeface="+mj-lt"/>
              <a:ea typeface="+mj-ea"/>
              <a:cs typeface="+mj-cs"/>
            </a:endParaRPr>
          </a:p>
        </p:txBody>
      </p:sp>
      <p:sp>
        <p:nvSpPr>
          <p:cNvPr id="3" name="Subtitle 2"/>
          <p:cNvSpPr>
            <a:spLocks noGrp="1"/>
          </p:cNvSpPr>
          <p:nvPr>
            <p:ph type="subTitle" idx="1"/>
          </p:nvPr>
        </p:nvSpPr>
        <p:spPr>
          <a:xfrm>
            <a:off x="287180" y="570050"/>
            <a:ext cx="8229600" cy="5791200"/>
          </a:xfrm>
        </p:spPr>
        <p:txBody>
          <a:bodyPr vert="horz" lIns="91440" tIns="45720" rIns="91440" bIns="45720" rtlCol="0" anchor="t">
            <a:normAutofit/>
          </a:bodyPr>
          <a:lstStyle/>
          <a:p>
            <a:pPr marL="0" indent="0">
              <a:buNone/>
            </a:pPr>
            <a:r>
              <a:rPr lang="en-US" b="1" u="sng">
                <a:solidFill>
                  <a:srgbClr val="0070C0"/>
                </a:solidFill>
                <a:cs typeface="Calibri"/>
              </a:rPr>
              <a:t>www.dirtandgravel.psu.edu</a:t>
            </a:r>
          </a:p>
          <a:p>
            <a:pPr marL="0" indent="0">
              <a:buNone/>
            </a:pPr>
            <a:endParaRPr lang="en-US" b="1" u="sng" kern="1200" baseline="0">
              <a:solidFill>
                <a:srgbClr val="0070C0"/>
              </a:solidFill>
              <a:effectLst/>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344305"/>
            <a:ext cx="8747688" cy="5513695"/>
          </a:xfrm>
          <a:prstGeom prst="rect">
            <a:avLst/>
          </a:prstGeom>
        </p:spPr>
      </p:pic>
      <p:sp>
        <p:nvSpPr>
          <p:cNvPr id="6" name="Down Arrow 5">
            <a:extLst>
              <a:ext uri="{FF2B5EF4-FFF2-40B4-BE49-F238E27FC236}">
                <a16:creationId xmlns:a16="http://schemas.microsoft.com/office/drawing/2014/main" id="{7A8F0114-10EF-428D-BBC0-3917349F0E1B}"/>
              </a:ext>
            </a:extLst>
          </p:cNvPr>
          <p:cNvSpPr/>
          <p:nvPr/>
        </p:nvSpPr>
        <p:spPr>
          <a:xfrm>
            <a:off x="1524000" y="2743200"/>
            <a:ext cx="685800" cy="774512"/>
          </a:xfrm>
          <a:prstGeom prst="down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1132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1695166" y="609600"/>
            <a:ext cx="8229600" cy="5791200"/>
          </a:xfrm>
        </p:spPr>
        <p:txBody>
          <a:bodyPr>
            <a:normAutofit/>
          </a:bodyPr>
          <a:lstStyle/>
          <a:p>
            <a:pPr marL="0" lvl="0" indent="0">
              <a:buNone/>
            </a:pPr>
            <a:r>
              <a:rPr lang="en-US" b="1" u="sng" dirty="0">
                <a:solidFill>
                  <a:srgbClr val="0070C0"/>
                </a:solidFill>
              </a:rPr>
              <a:t>www.dirtandgravelroads.org</a:t>
            </a:r>
            <a:endParaRPr lang="en-US" sz="2800" kern="1200" baseline="0" dirty="0">
              <a:solidFill>
                <a:srgbClr val="0070C0"/>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344305"/>
            <a:ext cx="8747688" cy="5513695"/>
          </a:xfrm>
          <a:prstGeom prst="rect">
            <a:avLst/>
          </a:prstGeom>
        </p:spPr>
      </p:pic>
      <p:sp>
        <p:nvSpPr>
          <p:cNvPr id="7" name="TextBox 6"/>
          <p:cNvSpPr txBox="1"/>
          <p:nvPr/>
        </p:nvSpPr>
        <p:spPr>
          <a:xfrm>
            <a:off x="2133600" y="2115993"/>
            <a:ext cx="5715000" cy="3970318"/>
          </a:xfrm>
          <a:prstGeom prst="rect">
            <a:avLst/>
          </a:prstGeom>
          <a:solidFill>
            <a:schemeClr val="bg1"/>
          </a:solidFill>
        </p:spPr>
        <p:txBody>
          <a:bodyPr wrap="square" rtlCol="0">
            <a:spAutoFit/>
          </a:bodyPr>
          <a:lstStyle/>
          <a:p>
            <a:pPr marL="231775" indent="-231775">
              <a:buFont typeface="Arial" panose="020B0604020202020204" pitchFamily="34" charset="0"/>
              <a:buChar char="•"/>
            </a:pPr>
            <a:r>
              <a:rPr lang="en-US" sz="2800" b="1" dirty="0"/>
              <a:t>Standard forms</a:t>
            </a:r>
          </a:p>
          <a:p>
            <a:pPr marL="231775" indent="-231775">
              <a:buFont typeface="Arial" panose="020B0604020202020204" pitchFamily="34" charset="0"/>
              <a:buChar char="•"/>
            </a:pPr>
            <a:r>
              <a:rPr lang="en-US" sz="2800" b="1" dirty="0"/>
              <a:t>Blank forms</a:t>
            </a:r>
          </a:p>
          <a:p>
            <a:pPr marL="231775" indent="-231775">
              <a:buFont typeface="Arial" panose="020B0604020202020204" pitchFamily="34" charset="0"/>
              <a:buChar char="•"/>
            </a:pPr>
            <a:r>
              <a:rPr lang="en-US" sz="2800" b="1" dirty="0"/>
              <a:t>Example/sample forms</a:t>
            </a:r>
          </a:p>
          <a:p>
            <a:pPr marL="231775" indent="-231775">
              <a:buFont typeface="Arial" panose="020B0604020202020204" pitchFamily="34" charset="0"/>
              <a:buChar char="•"/>
            </a:pPr>
            <a:r>
              <a:rPr lang="en-US" sz="2800" b="1" dirty="0"/>
              <a:t>Webinars</a:t>
            </a:r>
          </a:p>
          <a:p>
            <a:pPr marL="736600" lvl="1" indent="-279400">
              <a:buFont typeface="Arial" panose="020B0604020202020204" pitchFamily="34" charset="0"/>
              <a:buChar char="•"/>
            </a:pPr>
            <a:r>
              <a:rPr lang="en-US" sz="2800" b="1" dirty="0"/>
              <a:t>Recording</a:t>
            </a:r>
          </a:p>
          <a:p>
            <a:pPr marL="736600" lvl="1" indent="-279400">
              <a:buFont typeface="Arial" panose="020B0604020202020204" pitchFamily="34" charset="0"/>
              <a:buChar char="•"/>
            </a:pPr>
            <a:r>
              <a:rPr lang="en-US" sz="2800" b="1" dirty="0" err="1"/>
              <a:t>Powerpoints</a:t>
            </a:r>
            <a:endParaRPr lang="en-US" sz="2800" b="1" dirty="0"/>
          </a:p>
          <a:p>
            <a:pPr marL="279400" indent="-279400">
              <a:buFont typeface="Arial" panose="020B0604020202020204" pitchFamily="34" charset="0"/>
              <a:buChar char="•"/>
            </a:pPr>
            <a:r>
              <a:rPr lang="en-US" sz="2800" b="1" dirty="0"/>
              <a:t>Materials and Cost Calculator</a:t>
            </a:r>
          </a:p>
          <a:p>
            <a:pPr marL="279400" indent="-279400">
              <a:buFont typeface="Arial" panose="020B0604020202020204" pitchFamily="34" charset="0"/>
              <a:buChar char="•"/>
            </a:pPr>
            <a:r>
              <a:rPr lang="en-US" sz="2800" b="1" dirty="0"/>
              <a:t>GIS system</a:t>
            </a:r>
          </a:p>
          <a:p>
            <a:pPr marL="566738" lvl="1" indent="-109538">
              <a:buFont typeface="Arial" panose="020B0604020202020204" pitchFamily="34" charset="0"/>
              <a:buChar char="•"/>
            </a:pPr>
            <a:endParaRPr lang="en-US" sz="2800" b="1" dirty="0"/>
          </a:p>
        </p:txBody>
      </p:sp>
    </p:spTree>
    <p:extLst>
      <p:ext uri="{BB962C8B-B14F-4D97-AF65-F5344CB8AC3E}">
        <p14:creationId xmlns:p14="http://schemas.microsoft.com/office/powerpoint/2010/main" val="6600556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Documentation</a:t>
            </a:r>
          </a:p>
        </p:txBody>
      </p:sp>
      <p:sp>
        <p:nvSpPr>
          <p:cNvPr id="3" name="Subtitle 2"/>
          <p:cNvSpPr>
            <a:spLocks noGrp="1"/>
          </p:cNvSpPr>
          <p:nvPr>
            <p:ph type="subTitle" idx="1"/>
          </p:nvPr>
        </p:nvSpPr>
        <p:spPr/>
        <p:txBody>
          <a:bodyPr/>
          <a:lstStyle/>
          <a:p>
            <a:pPr marL="0" indent="0">
              <a:buNone/>
            </a:pPr>
            <a:r>
              <a:rPr lang="en-US" b="1" u="sng" dirty="0"/>
              <a:t>Other Documentation</a:t>
            </a:r>
          </a:p>
          <a:p>
            <a:r>
              <a:rPr lang="en-US" dirty="0">
                <a:hlinkClick r:id="rId3"/>
              </a:rPr>
              <a:t>www.dirtandgravelroads.org</a:t>
            </a:r>
            <a:r>
              <a:rPr lang="en-US" dirty="0"/>
              <a:t> </a:t>
            </a:r>
          </a:p>
          <a:p>
            <a:r>
              <a:rPr lang="en-US" dirty="0"/>
              <a:t>Technical bulletins</a:t>
            </a:r>
          </a:p>
          <a:p>
            <a:r>
              <a:rPr lang="en-US" dirty="0"/>
              <a:t>Sample forms and policies</a:t>
            </a:r>
          </a:p>
          <a:p>
            <a:r>
              <a:rPr lang="en-US" dirty="0"/>
              <a:t>Blank forms</a:t>
            </a:r>
          </a:p>
          <a:p>
            <a:r>
              <a:rPr lang="en-US" dirty="0"/>
              <a:t>Aggregate guidance</a:t>
            </a:r>
          </a:p>
          <a:p>
            <a:r>
              <a:rPr lang="en-US" dirty="0"/>
              <a:t>GIS</a:t>
            </a:r>
            <a:r>
              <a:rPr lang="en-US" baseline="0" dirty="0"/>
              <a:t> help</a:t>
            </a:r>
          </a:p>
          <a:p>
            <a:r>
              <a:rPr lang="en-US" dirty="0"/>
              <a:t>Reference material</a:t>
            </a:r>
          </a:p>
          <a:p>
            <a:r>
              <a:rPr lang="en-US" baseline="0" dirty="0"/>
              <a:t>70+ webinars and other recorded trainings</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5478850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3.6.2  Education BY Districts</a:t>
            </a:r>
          </a:p>
        </p:txBody>
      </p:sp>
      <p:sp>
        <p:nvSpPr>
          <p:cNvPr id="3" name="Subtitle 2"/>
          <p:cNvSpPr>
            <a:spLocks noGrp="1"/>
          </p:cNvSpPr>
          <p:nvPr>
            <p:ph type="subTitle" idx="1"/>
          </p:nvPr>
        </p:nvSpPr>
        <p:spPr/>
        <p:txBody>
          <a:bodyPr>
            <a:normAutofit/>
          </a:bodyPr>
          <a:lstStyle/>
          <a:p>
            <a:pPr marL="0" lvl="0" indent="0">
              <a:buNone/>
            </a:pPr>
            <a:r>
              <a:rPr lang="en-US" b="1" dirty="0"/>
              <a:t>Education </a:t>
            </a:r>
            <a:r>
              <a:rPr lang="en-US" b="1" u="sng" dirty="0">
                <a:solidFill>
                  <a:srgbClr val="FF0000"/>
                </a:solidFill>
              </a:rPr>
              <a:t>by Districts </a:t>
            </a:r>
            <a:r>
              <a:rPr lang="en-US" b="1" dirty="0"/>
              <a:t>for applicants:</a:t>
            </a:r>
          </a:p>
          <a:p>
            <a:pPr marL="457200" lvl="1" indent="0">
              <a:buNone/>
            </a:pPr>
            <a:r>
              <a:rPr lang="en-US" b="1" dirty="0"/>
              <a:t>Participate in existing events</a:t>
            </a:r>
          </a:p>
          <a:p>
            <a:pPr lvl="2"/>
            <a:r>
              <a:rPr lang="en-US" dirty="0"/>
              <a:t>Municipal Conventions</a:t>
            </a:r>
          </a:p>
          <a:p>
            <a:pPr lvl="2"/>
            <a:r>
              <a:rPr lang="en-US" dirty="0"/>
              <a:t>Contractor Workshops</a:t>
            </a:r>
          </a:p>
          <a:p>
            <a:pPr lvl="2"/>
            <a:r>
              <a:rPr lang="en-US" dirty="0"/>
              <a:t>Legislative Breakfasts</a:t>
            </a:r>
          </a:p>
          <a:p>
            <a:pPr lvl="2"/>
            <a:r>
              <a:rPr lang="en-US" dirty="0"/>
              <a:t>Municipal Visits</a:t>
            </a:r>
          </a:p>
          <a:p>
            <a:pPr marL="457200" lvl="1" indent="0">
              <a:buNone/>
            </a:pPr>
            <a:r>
              <a:rPr lang="en-US" b="1" dirty="0"/>
              <a:t>Hold new events</a:t>
            </a:r>
          </a:p>
          <a:p>
            <a:pPr lvl="2"/>
            <a:r>
              <a:rPr lang="en-US" dirty="0">
                <a:solidFill>
                  <a:prstClr val="black"/>
                </a:solidFill>
              </a:rPr>
              <a:t>Demo Days</a:t>
            </a:r>
          </a:p>
          <a:p>
            <a:pPr lvl="2"/>
            <a:r>
              <a:rPr lang="en-US" dirty="0">
                <a:solidFill>
                  <a:prstClr val="black"/>
                </a:solidFill>
              </a:rPr>
              <a:t>Program Update Sessions</a:t>
            </a:r>
          </a:p>
          <a:p>
            <a:pPr lvl="2"/>
            <a:r>
              <a:rPr lang="en-US" dirty="0">
                <a:solidFill>
                  <a:prstClr val="black"/>
                </a:solidFill>
              </a:rPr>
              <a:t>Project tours</a:t>
            </a:r>
          </a:p>
          <a:p>
            <a:pPr marL="457200" lvl="1" indent="0">
              <a:buNone/>
            </a:pPr>
            <a:r>
              <a:rPr lang="en-US" b="1" dirty="0"/>
              <a:t>Promotion: </a:t>
            </a:r>
            <a:r>
              <a:rPr lang="en-US" dirty="0"/>
              <a:t>press releases, signs</a:t>
            </a:r>
            <a:r>
              <a:rPr lang="en-US"/>
              <a:t>, emails</a:t>
            </a:r>
            <a:endParaRPr lang="en-US" dirty="0"/>
          </a:p>
          <a:p>
            <a:pPr marL="0" lvl="0" indent="0">
              <a:buNone/>
            </a:pPr>
            <a:endParaRPr lang="en-US" sz="3200" kern="1200" dirty="0">
              <a:solidFill>
                <a:schemeClr val="tx1"/>
              </a:solidFill>
              <a:effectLst/>
              <a:latin typeface="+mn-lt"/>
              <a:ea typeface="+mn-ea"/>
              <a:cs typeface="+mn-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6" name="TextBox 5"/>
          <p:cNvSpPr txBox="1"/>
          <p:nvPr/>
        </p:nvSpPr>
        <p:spPr>
          <a:xfrm>
            <a:off x="5105400" y="2363347"/>
            <a:ext cx="2057400" cy="923330"/>
          </a:xfrm>
          <a:prstGeom prst="rect">
            <a:avLst/>
          </a:prstGeom>
          <a:noFill/>
        </p:spPr>
        <p:txBody>
          <a:bodyPr wrap="square" rtlCol="0">
            <a:spAutoFit/>
          </a:bodyPr>
          <a:lstStyle/>
          <a:p>
            <a:r>
              <a:rPr lang="en-US" b="1" dirty="0">
                <a:solidFill>
                  <a:srgbClr val="FF0000"/>
                </a:solidFill>
              </a:rPr>
              <a:t>Jan 2017 Webinar</a:t>
            </a:r>
          </a:p>
          <a:p>
            <a:r>
              <a:rPr lang="en-US" dirty="0">
                <a:solidFill>
                  <a:srgbClr val="FF0000"/>
                </a:solidFill>
              </a:rPr>
              <a:t>CD Education and Outreach Ideas</a:t>
            </a:r>
          </a:p>
        </p:txBody>
      </p:sp>
      <p:pic>
        <p:nvPicPr>
          <p:cNvPr id="7" name="Picture 6">
            <a:extLst>
              <a:ext uri="{FF2B5EF4-FFF2-40B4-BE49-F238E27FC236}">
                <a16:creationId xmlns:a16="http://schemas.microsoft.com/office/drawing/2014/main" id="{80531C5F-D010-4435-AE91-C552DBBE15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3308448"/>
            <a:ext cx="4171950" cy="1214144"/>
          </a:xfrm>
          <a:prstGeom prst="rect">
            <a:avLst/>
          </a:prstGeom>
        </p:spPr>
      </p:pic>
    </p:spTree>
    <p:extLst>
      <p:ext uri="{BB962C8B-B14F-4D97-AF65-F5344CB8AC3E}">
        <p14:creationId xmlns:p14="http://schemas.microsoft.com/office/powerpoint/2010/main" val="22718218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33789"/>
            <a:ext cx="9369105" cy="4859442"/>
          </a:xfrm>
          <a:prstGeom prst="rect">
            <a:avLst/>
          </a:prstGeom>
        </p:spPr>
      </p:pic>
    </p:spTree>
    <p:extLst>
      <p:ext uri="{BB962C8B-B14F-4D97-AF65-F5344CB8AC3E}">
        <p14:creationId xmlns:p14="http://schemas.microsoft.com/office/powerpoint/2010/main" val="88423161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a:solidFill>
                  <a:schemeClr val="bg1"/>
                </a:solidFill>
              </a:rPr>
              <a:t>Roy </a:t>
            </a:r>
            <a:endParaRPr lang="en-US" sz="19900" b="1" dirty="0">
              <a:solidFill>
                <a:schemeClr val="bg1"/>
              </a:solidFill>
            </a:endParaRPr>
          </a:p>
        </p:txBody>
      </p:sp>
    </p:spTree>
    <p:extLst>
      <p:ext uri="{BB962C8B-B14F-4D97-AF65-F5344CB8AC3E}">
        <p14:creationId xmlns:p14="http://schemas.microsoft.com/office/powerpoint/2010/main" val="24145002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b="1" u="sng" dirty="0">
                <a:solidFill>
                  <a:srgbClr val="FF0000"/>
                </a:solidFill>
              </a:rPr>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766863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3.7.1 Eligible Applicants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Eligible Applicants</a:t>
            </a:r>
          </a:p>
          <a:p>
            <a:pPr lvl="0"/>
            <a:r>
              <a:rPr lang="en-US" sz="3200" kern="1200" dirty="0">
                <a:solidFill>
                  <a:schemeClr val="tx1"/>
                </a:solidFill>
                <a:effectLst/>
                <a:latin typeface="+mn-lt"/>
                <a:ea typeface="+mn-ea"/>
                <a:cs typeface="+mn-cs"/>
              </a:rPr>
              <a:t>Public entities that own roads</a:t>
            </a:r>
            <a:endParaRPr lang="en-US" sz="4400" kern="120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rgbClr val="FF0000"/>
                </a:solidFill>
                <a:effectLst/>
                <a:latin typeface="+mn-lt"/>
                <a:ea typeface="+mn-ea"/>
                <a:cs typeface="+mn-cs"/>
              </a:rPr>
              <a:t>Person in charge of the project </a:t>
            </a:r>
            <a:r>
              <a:rPr lang="en-US" sz="3200" kern="1200" dirty="0">
                <a:solidFill>
                  <a:schemeClr val="tx1"/>
                </a:solidFill>
                <a:effectLst/>
                <a:latin typeface="+mn-lt"/>
                <a:ea typeface="+mn-ea"/>
                <a:cs typeface="+mn-cs"/>
              </a:rPr>
              <a:t>must be ESM certified</a:t>
            </a:r>
            <a:r>
              <a:rPr lang="en-US" sz="3200" kern="1200">
                <a:solidFill>
                  <a:schemeClr val="tx1"/>
                </a:solidFill>
                <a:effectLst/>
                <a:latin typeface="+mn-lt"/>
                <a:ea typeface="+mn-ea"/>
                <a:cs typeface="+mn-cs"/>
              </a:rPr>
              <a:t> to apply</a:t>
            </a:r>
            <a:endParaRPr lang="en-US" sz="3200" dirty="0">
              <a:effectLst/>
            </a:endParaRPr>
          </a:p>
          <a:p>
            <a:pPr lvl="0"/>
            <a:r>
              <a:rPr lang="en-US" sz="3200" kern="1200" dirty="0">
                <a:solidFill>
                  <a:schemeClr val="tx1"/>
                </a:solidFill>
                <a:effectLst/>
                <a:latin typeface="+mn-lt"/>
                <a:ea typeface="+mn-ea"/>
                <a:cs typeface="+mn-cs"/>
              </a:rPr>
              <a:t>Municipalities (</a:t>
            </a:r>
            <a:r>
              <a:rPr lang="en-US" sz="2400" kern="1200" dirty="0">
                <a:solidFill>
                  <a:schemeClr val="tx1"/>
                </a:solidFill>
                <a:effectLst/>
                <a:latin typeface="+mn-lt"/>
                <a:ea typeface="+mn-ea"/>
                <a:cs typeface="+mn-cs"/>
              </a:rPr>
              <a:t>1400+ </a:t>
            </a:r>
            <a:r>
              <a:rPr lang="en-US" sz="2400" kern="1200" dirty="0" err="1">
                <a:solidFill>
                  <a:schemeClr val="tx1"/>
                </a:solidFill>
                <a:effectLst/>
                <a:latin typeface="+mn-lt"/>
                <a:ea typeface="+mn-ea"/>
                <a:cs typeface="+mn-cs"/>
              </a:rPr>
              <a:t>twps</a:t>
            </a:r>
            <a:r>
              <a:rPr lang="en-US" sz="2400" kern="1200" dirty="0">
                <a:solidFill>
                  <a:schemeClr val="tx1"/>
                </a:solidFill>
                <a:effectLst/>
                <a:latin typeface="+mn-lt"/>
                <a:ea typeface="+mn-ea"/>
                <a:cs typeface="+mn-cs"/>
              </a:rPr>
              <a:t>, 800+ boroughs</a:t>
            </a:r>
            <a:r>
              <a:rPr lang="en-US" sz="3600" kern="1200" dirty="0">
                <a:solidFill>
                  <a:schemeClr val="tx1"/>
                </a:solidFill>
                <a:effectLst/>
                <a:latin typeface="+mn-lt"/>
                <a:ea typeface="+mn-ea"/>
                <a:cs typeface="+mn-cs"/>
              </a:rPr>
              <a:t>,</a:t>
            </a:r>
            <a:r>
              <a:rPr lang="en-US" sz="3600" kern="1200" baseline="0" dirty="0">
                <a:solidFill>
                  <a:schemeClr val="tx1"/>
                </a:solidFill>
                <a:effectLst/>
                <a:latin typeface="+mn-lt"/>
                <a:ea typeface="+mn-ea"/>
                <a:cs typeface="+mn-cs"/>
              </a:rPr>
              <a:t> </a:t>
            </a:r>
            <a:r>
              <a:rPr lang="en-US" sz="2400" kern="1200" dirty="0">
                <a:solidFill>
                  <a:schemeClr val="tx1"/>
                </a:solidFill>
                <a:effectLst/>
                <a:latin typeface="+mn-lt"/>
                <a:ea typeface="+mn-ea"/>
                <a:cs typeface="+mn-cs"/>
              </a:rPr>
              <a:t>50+ cities)</a:t>
            </a:r>
            <a:endParaRPr lang="en-US" sz="36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State entities such as: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PennDOT, Game Commission, Fish &amp; Boat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County and other  Government entities</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Federal roads and private roads are </a:t>
            </a:r>
            <a:r>
              <a:rPr lang="en-US" sz="3200" u="sng" kern="1200" dirty="0">
                <a:solidFill>
                  <a:schemeClr val="tx1"/>
                </a:solidFill>
                <a:effectLst/>
                <a:latin typeface="+mn-lt"/>
                <a:ea typeface="+mn-ea"/>
                <a:cs typeface="+mn-cs"/>
              </a:rPr>
              <a:t>NOT </a:t>
            </a:r>
            <a:r>
              <a:rPr lang="en-US" sz="3200" kern="1200" dirty="0">
                <a:solidFill>
                  <a:schemeClr val="tx1"/>
                </a:solidFill>
                <a:effectLst/>
                <a:latin typeface="+mn-lt"/>
                <a:ea typeface="+mn-ea"/>
                <a:cs typeface="+mn-cs"/>
              </a:rPr>
              <a:t>eligible</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public roads are “born” in legislation</a:t>
            </a:r>
            <a:endParaRPr lang="en-US" sz="40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1839706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3.7.1 Eligible Applicants</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7" name="Picture 6"/>
          <p:cNvPicPr>
            <a:picLocks noChangeAspect="1"/>
          </p:cNvPicPr>
          <p:nvPr/>
        </p:nvPicPr>
        <p:blipFill rotWithShape="1">
          <a:blip r:embed="rId3" cstate="email">
            <a:clrChange>
              <a:clrFrom>
                <a:srgbClr val="FFFFCC"/>
              </a:clrFrom>
              <a:clrTo>
                <a:srgbClr val="FFFFCC">
                  <a:alpha val="0"/>
                </a:srgbClr>
              </a:clrTo>
            </a:clrChange>
            <a:extLst>
              <a:ext uri="{28A0092B-C50C-407E-A947-70E740481C1C}">
                <a14:useLocalDpi xmlns:a14="http://schemas.microsoft.com/office/drawing/2010/main"/>
              </a:ext>
            </a:extLst>
          </a:blip>
          <a:srcRect/>
          <a:stretch/>
        </p:blipFill>
        <p:spPr>
          <a:xfrm>
            <a:off x="-430530" y="2491491"/>
            <a:ext cx="5299123" cy="3733800"/>
          </a:xfrm>
          <a:prstGeom prst="rect">
            <a:avLst/>
          </a:prstGeom>
        </p:spPr>
      </p:pic>
      <p:pic>
        <p:nvPicPr>
          <p:cNvPr id="8" name="Picture 7"/>
          <p:cNvPicPr>
            <a:picLocks noChangeAspect="1"/>
          </p:cNvPicPr>
          <p:nvPr/>
        </p:nvPicPr>
        <p:blipFill rotWithShape="1">
          <a:blip r:embed="rId4" cstate="email">
            <a:clrChange>
              <a:clrFrom>
                <a:srgbClr val="FFFFCC"/>
              </a:clrFrom>
              <a:clrTo>
                <a:srgbClr val="FFFFCC">
                  <a:alpha val="0"/>
                </a:srgbClr>
              </a:clrTo>
            </a:clrChange>
            <a:extLst>
              <a:ext uri="{28A0092B-C50C-407E-A947-70E740481C1C}">
                <a14:useLocalDpi xmlns:a14="http://schemas.microsoft.com/office/drawing/2010/main"/>
              </a:ext>
            </a:extLst>
          </a:blip>
          <a:srcRect/>
          <a:stretch/>
        </p:blipFill>
        <p:spPr>
          <a:xfrm>
            <a:off x="4455235" y="2590800"/>
            <a:ext cx="4688765" cy="3706906"/>
          </a:xfrm>
          <a:prstGeom prst="rect">
            <a:avLst/>
          </a:prstGeom>
        </p:spPr>
      </p:pic>
      <p:sp>
        <p:nvSpPr>
          <p:cNvPr id="9" name="Subtitle 2"/>
          <p:cNvSpPr>
            <a:spLocks noGrp="1"/>
          </p:cNvSpPr>
          <p:nvPr>
            <p:ph type="subTitle" idx="1"/>
          </p:nvPr>
        </p:nvSpPr>
        <p:spPr>
          <a:xfrm>
            <a:off x="362847" y="6858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Eligible Applicants</a:t>
            </a:r>
          </a:p>
          <a:p>
            <a:pPr lvl="0"/>
            <a:r>
              <a:rPr lang="en-US" sz="3200" kern="1200" dirty="0">
                <a:solidFill>
                  <a:schemeClr val="tx1"/>
                </a:solidFill>
                <a:effectLst/>
                <a:latin typeface="+mn-lt"/>
                <a:ea typeface="+mn-ea"/>
                <a:cs typeface="+mn-cs"/>
              </a:rPr>
              <a:t>Public entities that own roads</a:t>
            </a:r>
          </a:p>
          <a:p>
            <a:pPr lvl="0"/>
            <a:r>
              <a:rPr lang="en-US" dirty="0"/>
              <a:t>Grant recipients: 2019-2020:</a:t>
            </a:r>
            <a:endParaRPr lang="en-US" sz="4000" kern="1200" dirty="0">
              <a:solidFill>
                <a:schemeClr val="tx1"/>
              </a:solidFill>
              <a:effectLst/>
              <a:latin typeface="+mn-lt"/>
              <a:ea typeface="+mn-ea"/>
              <a:cs typeface="+mn-cs"/>
            </a:endParaRPr>
          </a:p>
        </p:txBody>
      </p:sp>
      <p:sp>
        <p:nvSpPr>
          <p:cNvPr id="3" name="Rectangle 2"/>
          <p:cNvSpPr/>
          <p:nvPr/>
        </p:nvSpPr>
        <p:spPr>
          <a:xfrm>
            <a:off x="533400" y="2895600"/>
            <a:ext cx="2971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62077" y="2971800"/>
            <a:ext cx="2971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91747" y="2579224"/>
            <a:ext cx="119925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68585" y="2705100"/>
            <a:ext cx="1199253"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7992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3.7.1.3 Determining Road Ownership</a:t>
            </a:r>
          </a:p>
        </p:txBody>
      </p:sp>
      <p:sp>
        <p:nvSpPr>
          <p:cNvPr id="3" name="Subtitle 2"/>
          <p:cNvSpPr>
            <a:spLocks noGrp="1"/>
          </p:cNvSpPr>
          <p:nvPr>
            <p:ph type="subTitle" idx="1"/>
          </p:nvPr>
        </p:nvSpPr>
        <p:spPr/>
        <p:txBody>
          <a:bodyPr>
            <a:normAutofit/>
          </a:bodyPr>
          <a:lstStyle/>
          <a:p>
            <a:pPr marL="0" lvl="0" indent="0">
              <a:buNone/>
            </a:pPr>
            <a:r>
              <a:rPr lang="en-US" sz="3200" b="1" u="sng" kern="1200">
                <a:solidFill>
                  <a:schemeClr val="tx1"/>
                </a:solidFill>
                <a:effectLst/>
                <a:latin typeface="+mn-lt"/>
                <a:ea typeface="+mn-ea"/>
                <a:cs typeface="+mn-cs"/>
              </a:rPr>
              <a:t>Road Ownership</a:t>
            </a:r>
          </a:p>
          <a:p>
            <a:pPr lvl="0"/>
            <a:r>
              <a:rPr lang="en-US" sz="3200" kern="1200">
                <a:solidFill>
                  <a:schemeClr val="tx1"/>
                </a:solidFill>
                <a:effectLst/>
                <a:latin typeface="+mn-lt"/>
                <a:ea typeface="+mn-ea"/>
                <a:cs typeface="+mn-cs"/>
              </a:rPr>
              <a:t>The entity that owns the “right of way” </a:t>
            </a:r>
            <a:r>
              <a:rPr lang="en-US"/>
              <a:t>is the determining factor, not who owns the adjacent land</a:t>
            </a:r>
            <a:endParaRPr lang="en-US" sz="4400" kern="120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a:effectLst/>
                <a:latin typeface="+mn-lt"/>
                <a:ea typeface="+mn-ea"/>
                <a:cs typeface="+mn-cs"/>
              </a:rPr>
              <a:t>Contracts and payments can only be made with the entity that owns the road</a:t>
            </a:r>
            <a:endParaRPr lang="en-US" sz="3200">
              <a:effectLst/>
            </a:endParaRPr>
          </a:p>
          <a:p>
            <a:pPr lvl="0"/>
            <a:r>
              <a:rPr lang="en-US" sz="3200" kern="1200">
                <a:solidFill>
                  <a:schemeClr val="tx1"/>
                </a:solidFill>
                <a:effectLst/>
                <a:latin typeface="+mn-lt"/>
                <a:ea typeface="+mn-ea"/>
                <a:cs typeface="+mn-cs"/>
              </a:rPr>
              <a:t>Questionable situations?</a:t>
            </a:r>
          </a:p>
          <a:p>
            <a:pPr lvl="1"/>
            <a:r>
              <a:rPr lang="en-US"/>
              <a:t>Check for liquid fuels funding</a:t>
            </a:r>
          </a:p>
          <a:p>
            <a:pPr lvl="1"/>
            <a:r>
              <a:rPr lang="en-US"/>
              <a:t>Courthouse records</a:t>
            </a:r>
          </a:p>
          <a:p>
            <a:pPr lvl="1"/>
            <a:r>
              <a:rPr lang="en-US"/>
              <a:t>Responsibility of the applicant to prove ownership</a:t>
            </a:r>
          </a:p>
          <a:p>
            <a:pPr lvl="1"/>
            <a:endParaRPr lang="en-US" sz="3600" kern="120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13541809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3.7.2 Eligible Roads</a:t>
            </a:r>
          </a:p>
        </p:txBody>
      </p:sp>
      <p:sp>
        <p:nvSpPr>
          <p:cNvPr id="3" name="Subtitle 2"/>
          <p:cNvSpPr>
            <a:spLocks noGrp="1"/>
          </p:cNvSpPr>
          <p:nvPr>
            <p:ph type="subTitle" idx="1"/>
          </p:nvPr>
        </p:nvSpPr>
        <p:spPr/>
        <p:txBody>
          <a:bodyPr/>
          <a:lstStyle/>
          <a:p>
            <a:pPr lvl="0"/>
            <a:r>
              <a:rPr lang="en-US" sz="3000" b="1" kern="1200" dirty="0">
                <a:solidFill>
                  <a:schemeClr val="tx1"/>
                </a:solidFill>
                <a:effectLst/>
                <a:latin typeface="+mj-lt"/>
                <a:ea typeface="+mj-ea"/>
                <a:cs typeface="+mj-cs"/>
              </a:rPr>
              <a:t>Dirt and Gravel Road</a:t>
            </a:r>
          </a:p>
          <a:p>
            <a:pPr lvl="1"/>
            <a:r>
              <a:rPr lang="en-US" sz="2800" kern="1200" dirty="0">
                <a:solidFill>
                  <a:schemeClr val="tx1"/>
                </a:solidFill>
                <a:effectLst/>
                <a:latin typeface="+mn-lt"/>
                <a:ea typeface="+mn-ea"/>
                <a:cs typeface="+mn-cs"/>
              </a:rPr>
              <a:t>“Unbound” surfaces.</a:t>
            </a:r>
          </a:p>
          <a:p>
            <a:pPr lvl="1"/>
            <a:r>
              <a:rPr lang="en-US" sz="2800" kern="1200" dirty="0">
                <a:solidFill>
                  <a:schemeClr val="tx1"/>
                </a:solidFill>
                <a:effectLst/>
                <a:latin typeface="+mn-lt"/>
                <a:ea typeface="+mn-ea"/>
                <a:cs typeface="+mn-cs"/>
              </a:rPr>
              <a:t>“gradable”</a:t>
            </a:r>
          </a:p>
          <a:p>
            <a:pPr lvl="0"/>
            <a:r>
              <a:rPr lang="en-US" sz="3000" b="1" kern="1200" dirty="0">
                <a:solidFill>
                  <a:schemeClr val="tx1"/>
                </a:solidFill>
                <a:effectLst/>
                <a:latin typeface="+mj-lt"/>
                <a:ea typeface="+mj-ea"/>
                <a:cs typeface="+mj-cs"/>
              </a:rPr>
              <a:t>Paved Low Volume Road</a:t>
            </a: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Surface bound with asphalt, oil, or other binder</a:t>
            </a:r>
          </a:p>
          <a:p>
            <a:pPr lvl="1"/>
            <a:r>
              <a:rPr lang="en-US" sz="2800" kern="1200" dirty="0">
                <a:solidFill>
                  <a:schemeClr val="tx1"/>
                </a:solidFill>
                <a:effectLst/>
                <a:latin typeface="+mn-lt"/>
                <a:ea typeface="+mn-ea"/>
                <a:cs typeface="+mn-cs"/>
              </a:rPr>
              <a:t>Includes “tar and chip”</a:t>
            </a:r>
          </a:p>
          <a:p>
            <a:pPr lvl="1"/>
            <a:r>
              <a:rPr lang="en-US" sz="2800" kern="1200" dirty="0">
                <a:solidFill>
                  <a:schemeClr val="tx1"/>
                </a:solidFill>
                <a:effectLst/>
                <a:latin typeface="+mn-lt"/>
                <a:ea typeface="+mn-ea"/>
                <a:cs typeface="+mn-cs"/>
              </a:rPr>
              <a:t>500 vehicles a day or less – traffic count required</a:t>
            </a:r>
          </a:p>
          <a:p>
            <a:r>
              <a:rPr lang="en-US"/>
              <a:t>Surface Conservations</a:t>
            </a:r>
          </a:p>
          <a:p>
            <a:pPr lvl="1"/>
            <a:r>
              <a:rPr lang="en-US" kern="1200">
                <a:solidFill>
                  <a:schemeClr val="tx1"/>
                </a:solidFill>
                <a:effectLst/>
                <a:latin typeface="+mn-lt"/>
                <a:ea typeface="+mn-ea"/>
                <a:cs typeface="+mn-cs"/>
              </a:rPr>
              <a:t>Converting poorly constructed LVR into a DGR may utilize either LVR or DGR funding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a:extLst>
              <a:ext uri="{FF2B5EF4-FFF2-40B4-BE49-F238E27FC236}">
                <a16:creationId xmlns:a16="http://schemas.microsoft.com/office/drawing/2014/main" id="{23CB3DC3-0579-45FA-B890-D8C2AC3DDC7C}"/>
              </a:ext>
            </a:extLst>
          </p:cNvPr>
          <p:cNvPicPr>
            <a:picLocks noChangeAspect="1"/>
          </p:cNvPicPr>
          <p:nvPr/>
        </p:nvPicPr>
        <p:blipFill>
          <a:blip r:embed="rId3"/>
          <a:stretch>
            <a:fillRect/>
          </a:stretch>
        </p:blipFill>
        <p:spPr>
          <a:xfrm>
            <a:off x="5410200" y="460696"/>
            <a:ext cx="3438525" cy="2457450"/>
          </a:xfrm>
          <a:prstGeom prst="rect">
            <a:avLst/>
          </a:prstGeom>
        </p:spPr>
      </p:pic>
    </p:spTree>
    <p:extLst>
      <p:ext uri="{BB962C8B-B14F-4D97-AF65-F5344CB8AC3E}">
        <p14:creationId xmlns:p14="http://schemas.microsoft.com/office/powerpoint/2010/main" val="40758103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3.7.3</a:t>
            </a:r>
            <a:r>
              <a:rPr lang="en-US" sz="2600" b="1" kern="1200" dirty="0">
                <a:solidFill>
                  <a:schemeClr val="tx1"/>
                </a:solidFill>
                <a:effectLst/>
                <a:latin typeface="+mj-lt"/>
                <a:ea typeface="+mj-ea"/>
                <a:cs typeface="+mj-cs"/>
              </a:rPr>
              <a:t> Eligible Projects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Eligible Projects</a:t>
            </a:r>
          </a:p>
          <a:p>
            <a:pPr lvl="0"/>
            <a:r>
              <a:rPr lang="en-US" sz="3200" kern="1200" dirty="0">
                <a:solidFill>
                  <a:schemeClr val="tx1"/>
                </a:solidFill>
                <a:effectLst/>
                <a:latin typeface="+mn-lt"/>
                <a:ea typeface="+mn-ea"/>
                <a:cs typeface="+mn-cs"/>
              </a:rPr>
              <a:t>Focus on environmental </a:t>
            </a:r>
            <a:r>
              <a:rPr lang="en-US" sz="3200" u="sng" kern="1200" dirty="0">
                <a:solidFill>
                  <a:schemeClr val="tx1"/>
                </a:solidFill>
                <a:effectLst/>
                <a:latin typeface="+mn-lt"/>
                <a:ea typeface="+mn-ea"/>
                <a:cs typeface="+mn-cs"/>
              </a:rPr>
              <a:t>and</a:t>
            </a:r>
            <a:r>
              <a:rPr lang="en-US" sz="3200" kern="1200" dirty="0">
                <a:solidFill>
                  <a:schemeClr val="tx1"/>
                </a:solidFill>
                <a:effectLst/>
                <a:latin typeface="+mn-lt"/>
                <a:ea typeface="+mn-ea"/>
                <a:cs typeface="+mn-cs"/>
              </a:rPr>
              <a:t> road improvements</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Use ESM practices</a:t>
            </a:r>
            <a:r>
              <a:rPr lang="en-US" sz="3200" kern="1200">
                <a:solidFill>
                  <a:schemeClr val="tx1"/>
                </a:solidFill>
                <a:effectLst/>
                <a:latin typeface="+mn-lt"/>
                <a:ea typeface="+mn-ea"/>
                <a:cs typeface="+mn-cs"/>
              </a:rPr>
              <a:t> as described in section 1.4</a:t>
            </a:r>
            <a:endParaRPr lang="en-US" sz="4400" kern="120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sediment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Reduce concentrated drainage</a:t>
            </a:r>
            <a:endParaRPr lang="en-US" sz="2800" kern="1200">
              <a:solidFill>
                <a:schemeClr val="tx1"/>
              </a:solidFill>
              <a:effectLst/>
              <a:latin typeface="+mn-lt"/>
              <a:ea typeface="+mn-ea"/>
              <a:cs typeface="+mn-cs"/>
            </a:endParaRPr>
          </a:p>
          <a:p>
            <a:r>
              <a:rPr lang="en-US"/>
              <a:t>Program focus is on long-term </a:t>
            </a:r>
            <a:r>
              <a:rPr lang="en-US" err="1"/>
              <a:t>environmtneal</a:t>
            </a:r>
            <a:r>
              <a:rPr lang="en-US"/>
              <a:t> and road improvements</a:t>
            </a:r>
          </a:p>
          <a:p>
            <a:pPr lvl="1"/>
            <a:r>
              <a:rPr lang="en-US" kern="1200">
                <a:solidFill>
                  <a:schemeClr val="tx1"/>
                </a:solidFill>
                <a:effectLst/>
                <a:latin typeface="+mn-lt"/>
                <a:ea typeface="+mn-ea"/>
                <a:cs typeface="+mn-cs"/>
              </a:rPr>
              <a:t>“routine maintenance” is not eligible for funding</a:t>
            </a:r>
          </a:p>
          <a:p>
            <a:pPr lvl="2"/>
            <a:r>
              <a:rPr lang="en-US"/>
              <a:t>Crack sealing</a:t>
            </a:r>
          </a:p>
          <a:p>
            <a:pPr lvl="2"/>
            <a:r>
              <a:rPr lang="en-US" kern="1200">
                <a:solidFill>
                  <a:schemeClr val="tx1"/>
                </a:solidFill>
                <a:effectLst/>
                <a:latin typeface="+mn-lt"/>
                <a:ea typeface="+mn-ea"/>
                <a:cs typeface="+mn-cs"/>
              </a:rPr>
              <a:t>Grading roads</a:t>
            </a:r>
          </a:p>
          <a:p>
            <a:pPr lvl="2"/>
            <a:r>
              <a:rPr lang="en-US"/>
              <a:t>Bridge repairs</a:t>
            </a:r>
            <a:endParaRPr lang="en-US" kern="1200">
              <a:solidFill>
                <a:schemeClr val="tx1"/>
              </a:solidFill>
              <a:effectLst/>
              <a:latin typeface="+mn-lt"/>
              <a:ea typeface="+mn-ea"/>
              <a:cs typeface="+mn-cs"/>
            </a:endParaRPr>
          </a:p>
          <a:p>
            <a:endParaRPr lang="en-US" sz="4400" kern="120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30077953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 Eligible Project Expenses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Eligible Project Expenses</a:t>
            </a:r>
          </a:p>
          <a:p>
            <a:pPr lvl="0"/>
            <a:r>
              <a:rPr lang="en-US" sz="3200" kern="1200" dirty="0">
                <a:solidFill>
                  <a:schemeClr val="tx1"/>
                </a:solidFill>
                <a:effectLst/>
                <a:latin typeface="+mn-lt"/>
                <a:ea typeface="+mn-ea"/>
                <a:cs typeface="+mn-cs"/>
              </a:rPr>
              <a:t>No program specific purchase requirements (use applicant’s established procedures for bidding and purchasing)</a:t>
            </a:r>
          </a:p>
          <a:p>
            <a:pPr lvl="0"/>
            <a:r>
              <a:rPr lang="en-US" sz="3200" kern="1200" dirty="0">
                <a:solidFill>
                  <a:schemeClr val="tx1"/>
                </a:solidFill>
                <a:effectLst/>
                <a:latin typeface="+mn-lt"/>
                <a:ea typeface="+mn-ea"/>
                <a:cs typeface="+mn-cs"/>
              </a:rPr>
              <a:t>Records of purchases must be kept (by the grant recipient) for 7</a:t>
            </a:r>
            <a:r>
              <a:rPr lang="en-US" sz="3200" kern="1200" baseline="0" dirty="0">
                <a:solidFill>
                  <a:schemeClr val="tx1"/>
                </a:solidFill>
                <a:effectLst/>
                <a:latin typeface="+mn-lt"/>
                <a:ea typeface="+mn-ea"/>
                <a:cs typeface="+mn-cs"/>
              </a:rPr>
              <a:t> </a:t>
            </a:r>
            <a:r>
              <a:rPr lang="en-US" sz="3200" kern="1200" dirty="0">
                <a:solidFill>
                  <a:schemeClr val="tx1"/>
                </a:solidFill>
                <a:effectLst/>
                <a:latin typeface="+mn-lt"/>
                <a:ea typeface="+mn-ea"/>
                <a:cs typeface="+mn-cs"/>
              </a:rPr>
              <a:t>years from project completion</a:t>
            </a:r>
          </a:p>
          <a:p>
            <a:pPr lvl="0"/>
            <a:r>
              <a:rPr lang="en-US" sz="3200" kern="1200" dirty="0">
                <a:solidFill>
                  <a:schemeClr val="tx1"/>
                </a:solidFill>
                <a:effectLst/>
                <a:latin typeface="+mn-lt"/>
                <a:ea typeface="+mn-ea"/>
                <a:cs typeface="+mn-cs"/>
              </a:rPr>
              <a:t>Applicants can apply for the full cost of all materials, equipment, and labor</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4358844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600" b="1" kern="1200">
                <a:solidFill>
                  <a:schemeClr val="tx1"/>
                </a:solidFill>
                <a:effectLst/>
                <a:latin typeface="+mj-lt"/>
                <a:ea typeface="+mj-ea"/>
                <a:cs typeface="+mj-cs"/>
              </a:rPr>
              <a:t>3.7.4.1</a:t>
            </a:r>
            <a:r>
              <a:rPr lang="en-US" sz="2600" b="1" kern="1200" dirty="0">
                <a:solidFill>
                  <a:schemeClr val="tx1"/>
                </a:solidFill>
                <a:effectLst/>
                <a:latin typeface="+mj-lt"/>
                <a:ea typeface="+mj-ea"/>
                <a:cs typeface="+mj-cs"/>
              </a:rPr>
              <a:t> Eligible Expenses</a:t>
            </a:r>
            <a:r>
              <a:rPr lang="en-US" sz="2600" b="1" kern="1200" baseline="0" dirty="0">
                <a:solidFill>
                  <a:schemeClr val="tx1"/>
                </a:solidFill>
                <a:effectLst/>
                <a:latin typeface="+mj-lt"/>
                <a:ea typeface="+mj-ea"/>
                <a:cs typeface="+mj-cs"/>
              </a:rPr>
              <a:t> - Materials</a:t>
            </a:r>
            <a:r>
              <a:rPr lang="en-US" sz="2600" b="1" kern="1200" dirty="0">
                <a:solidFill>
                  <a:schemeClr val="tx1"/>
                </a:solidFill>
                <a:effectLst/>
                <a:latin typeface="+mj-lt"/>
                <a:ea typeface="+mj-ea"/>
                <a:cs typeface="+mj-cs"/>
              </a:rPr>
              <a:t>.</a:t>
            </a:r>
            <a:endParaRPr lang="en-US" dirty="0"/>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Materials</a:t>
            </a:r>
          </a:p>
          <a:p>
            <a:pPr lvl="0"/>
            <a:r>
              <a:rPr lang="en-US" sz="3200" kern="1200" dirty="0">
                <a:solidFill>
                  <a:schemeClr val="tx1"/>
                </a:solidFill>
                <a:effectLst/>
                <a:latin typeface="+mn-lt"/>
                <a:ea typeface="+mn-ea"/>
                <a:cs typeface="+mn-cs"/>
              </a:rPr>
              <a:t>Typical materials include pipe, stone, fabric, </a:t>
            </a:r>
            <a:r>
              <a:rPr lang="en-US" sz="3200" kern="1200" dirty="0" err="1">
                <a:solidFill>
                  <a:schemeClr val="tx1"/>
                </a:solidFill>
                <a:effectLst/>
                <a:latin typeface="+mn-lt"/>
                <a:ea typeface="+mn-ea"/>
                <a:cs typeface="+mn-cs"/>
              </a:rPr>
              <a:t>etc</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Products with leaching potential must meet SCC standards for non-pollution.  Approved products list on </a:t>
            </a:r>
            <a:r>
              <a:rPr lang="en-US" sz="3200" kern="1200" dirty="0">
                <a:solidFill>
                  <a:schemeClr val="tx1"/>
                </a:solidFill>
                <a:effectLst/>
                <a:latin typeface="+mn-lt"/>
                <a:ea typeface="+mn-ea"/>
                <a:cs typeface="+mn-cs"/>
                <a:hlinkClick r:id="rId3"/>
              </a:rPr>
              <a:t>www.dirtandgravelroads.org</a:t>
            </a:r>
            <a:r>
              <a:rPr lang="en-US" sz="3200" kern="1200" dirty="0">
                <a:solidFill>
                  <a:schemeClr val="tx1"/>
                </a:solidFill>
                <a:effectLst/>
                <a:latin typeface="+mn-lt"/>
                <a:ea typeface="+mn-ea"/>
                <a:cs typeface="+mn-cs"/>
              </a:rPr>
              <a: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7700678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3.7.4.2 </a:t>
            </a:r>
            <a:r>
              <a:rPr lang="en-US" baseline="0" dirty="0"/>
              <a:t>Eligible Expenses - Equipment</a:t>
            </a:r>
            <a:endParaRPr lang="en-US" dirty="0"/>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a:solidFill>
                  <a:schemeClr val="tx1"/>
                </a:solidFill>
                <a:effectLst/>
                <a:latin typeface="+mn-lt"/>
                <a:ea typeface="+mn-ea"/>
                <a:cs typeface="+mn-cs"/>
              </a:rPr>
              <a:t>Equipment</a:t>
            </a:r>
          </a:p>
          <a:p>
            <a:pPr lvl="0"/>
            <a:r>
              <a:rPr lang="en-US" sz="3200" kern="1200" dirty="0">
                <a:solidFill>
                  <a:schemeClr val="tx1"/>
                </a:solidFill>
                <a:effectLst/>
                <a:latin typeface="+mn-lt"/>
                <a:ea typeface="+mn-ea"/>
                <a:cs typeface="+mn-cs"/>
              </a:rPr>
              <a:t>Reimbursement of applicant owned equipment  is eligible (@ FEMA rates)</a:t>
            </a:r>
          </a:p>
          <a:p>
            <a:pPr lvl="0"/>
            <a:r>
              <a:rPr lang="en-US" dirty="0"/>
              <a:t>Equipment c</a:t>
            </a:r>
            <a:r>
              <a:rPr lang="en-US" sz="3200" kern="1200" dirty="0">
                <a:solidFill>
                  <a:schemeClr val="tx1"/>
                </a:solidFill>
                <a:effectLst/>
                <a:latin typeface="+mn-lt"/>
                <a:ea typeface="+mn-ea"/>
                <a:cs typeface="+mn-cs"/>
              </a:rPr>
              <a:t>an be rented,</a:t>
            </a:r>
            <a:r>
              <a:rPr lang="en-US" sz="3200" kern="1200" baseline="0" dirty="0">
                <a:solidFill>
                  <a:schemeClr val="tx1"/>
                </a:solidFill>
                <a:effectLst/>
                <a:latin typeface="+mn-lt"/>
                <a:ea typeface="+mn-ea"/>
                <a:cs typeface="+mn-cs"/>
              </a:rPr>
              <a:t> FEMA rates do not apply.</a:t>
            </a:r>
          </a:p>
          <a:p>
            <a:pPr lvl="0"/>
            <a:r>
              <a:rPr lang="en-US" dirty="0"/>
              <a:t>DGLVR funds, including project, administrative, or education, cannot be used to purchase, cost share, or maintain equipment for an applicant.</a:t>
            </a:r>
          </a:p>
          <a:p>
            <a:pPr lvl="0"/>
            <a:r>
              <a:rPr lang="en-US" dirty="0"/>
              <a:t> It is acceptable for a Conservation District to purchase equipment for loan/rent to applicants.</a:t>
            </a:r>
            <a:endParaRPr lang="en-US" sz="44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587428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7" name="Picture 2" descr="http://global3.memecdn.com/Road-work_o_34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541"/>
            <a:ext cx="8915400" cy="6928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5625771" cy="461665"/>
          </a:xfrm>
          <a:prstGeom prst="rect">
            <a:avLst/>
          </a:prstGeom>
          <a:solidFill>
            <a:schemeClr val="bg1"/>
          </a:solidFill>
          <a:ln>
            <a:solidFill>
              <a:schemeClr val="tx1"/>
            </a:solidFill>
          </a:ln>
        </p:spPr>
        <p:txBody>
          <a:bodyPr wrap="none" rtlCol="0">
            <a:spAutoFit/>
          </a:bodyPr>
          <a:lstStyle/>
          <a:p>
            <a:r>
              <a:rPr lang="en-US" sz="2400" b="1" dirty="0"/>
              <a:t>Does this go under equipment, or labor???</a:t>
            </a:r>
          </a:p>
        </p:txBody>
      </p:sp>
    </p:spTree>
    <p:extLst>
      <p:ext uri="{BB962C8B-B14F-4D97-AF65-F5344CB8AC3E}">
        <p14:creationId xmlns:p14="http://schemas.microsoft.com/office/powerpoint/2010/main" val="187686349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y Documents\WORKSHOPS\Site Pictures\20140918_09183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20715218">
            <a:off x="58531" y="541390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228600" y="152400"/>
            <a:ext cx="8458200" cy="4953000"/>
          </a:xfrm>
        </p:spPr>
        <p:txBody>
          <a:bodyPr>
            <a:noAutofit/>
          </a:bodyPr>
          <a:lstStyle/>
          <a:p>
            <a:pPr marL="0" indent="0" algn="ctr">
              <a:buNone/>
            </a:pPr>
            <a:r>
              <a:rPr lang="en-US" sz="4400" b="1" dirty="0">
                <a:solidFill>
                  <a:schemeClr val="bg1"/>
                </a:solidFill>
                <a:effectLst>
                  <a:glow rad="330200">
                    <a:schemeClr val="tx1">
                      <a:alpha val="67000"/>
                    </a:schemeClr>
                  </a:glow>
                </a:effectLst>
              </a:rPr>
              <a:t>Dirt, Gravel, and Low Volume Road Maintenance Program</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r>
              <a:rPr lang="en-US" sz="4400" b="1" dirty="0">
                <a:effectLst>
                  <a:glow rad="749300">
                    <a:schemeClr val="bg1">
                      <a:alpha val="82000"/>
                    </a:schemeClr>
                  </a:glow>
                </a:effectLst>
              </a:rPr>
              <a:t>Administrative Training</a:t>
            </a:r>
          </a:p>
          <a:p>
            <a:pPr marL="0" indent="0" algn="ctr">
              <a:buNone/>
            </a:pPr>
            <a:r>
              <a:rPr lang="en-US" sz="4400" b="1" dirty="0">
                <a:effectLst>
                  <a:glow rad="749300">
                    <a:schemeClr val="bg1">
                      <a:alpha val="82000"/>
                    </a:schemeClr>
                  </a:glow>
                </a:effectLst>
              </a:rPr>
              <a:t>January 2022</a:t>
            </a: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a:p>
            <a:pPr marL="0" indent="0" algn="ctr">
              <a:buNone/>
            </a:pPr>
            <a:endParaRPr lang="en-US" sz="4800" dirty="0">
              <a:solidFill>
                <a:schemeClr val="bg1"/>
              </a:solidFill>
            </a:endParaRPr>
          </a:p>
        </p:txBody>
      </p:sp>
    </p:spTree>
    <p:extLst>
      <p:ext uri="{BB962C8B-B14F-4D97-AF65-F5344CB8AC3E}">
        <p14:creationId xmlns:p14="http://schemas.microsoft.com/office/powerpoint/2010/main" val="18867123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3.7.3</a:t>
            </a:r>
            <a:r>
              <a:rPr lang="en-US" dirty="0"/>
              <a:t> Eligible Expenses - Labor</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Labor</a:t>
            </a:r>
          </a:p>
          <a:p>
            <a:pPr lvl="0"/>
            <a:r>
              <a:rPr lang="en-US" sz="3200" kern="1200" dirty="0">
                <a:solidFill>
                  <a:schemeClr val="tx1"/>
                </a:solidFill>
                <a:effectLst/>
                <a:latin typeface="+mn-lt"/>
                <a:ea typeface="+mn-ea"/>
                <a:cs typeface="+mn-cs"/>
              </a:rPr>
              <a:t>Reimbursement of labor and equipment operators is an eligible expense.</a:t>
            </a:r>
          </a:p>
          <a:p>
            <a:pPr lvl="0"/>
            <a:r>
              <a:rPr lang="en-US" dirty="0"/>
              <a:t>Labor rates may include wage and benefits.</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9250277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a:t>3.7.3</a:t>
            </a:r>
            <a:r>
              <a:rPr lang="en-US" dirty="0"/>
              <a:t> Eligible Expenses - Labor</a:t>
            </a:r>
          </a:p>
        </p:txBody>
      </p:sp>
      <p:sp>
        <p:nvSpPr>
          <p:cNvPr id="3" name="Subtitle 2"/>
          <p:cNvSpPr>
            <a:spLocks noGrp="1"/>
          </p:cNvSpPr>
          <p:nvPr>
            <p:ph type="subTitle" idx="1"/>
          </p:nvPr>
        </p:nvSpPr>
        <p:spPr/>
        <p:txBody>
          <a:bodyPr/>
          <a:lstStyle/>
          <a:p>
            <a:pPr marL="0" lvl="0" indent="0">
              <a:buNone/>
            </a:pPr>
            <a:r>
              <a:rPr lang="en-US" b="1" u="sng" dirty="0"/>
              <a:t>Municipal Labor</a:t>
            </a:r>
            <a:endParaRPr lang="en-US" sz="32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Reimbursement of labor and equipment operators is an eligible expense</a:t>
            </a:r>
          </a:p>
          <a:p>
            <a:r>
              <a:rPr lang="en-US" dirty="0"/>
              <a:t>Labor rates may include wage and benefits.</a:t>
            </a:r>
          </a:p>
          <a:p>
            <a:pPr lvl="0"/>
            <a:r>
              <a:rPr lang="en-US" sz="4000" b="1" u="sng" kern="1200" dirty="0">
                <a:solidFill>
                  <a:srgbClr val="FF0000"/>
                </a:solidFill>
                <a:effectLst/>
              </a:rPr>
              <a:t>PREVAILING WAGE</a:t>
            </a:r>
            <a:r>
              <a:rPr lang="en-US" sz="4000" b="1" kern="1200" dirty="0">
                <a:solidFill>
                  <a:srgbClr val="FF0000"/>
                </a:solidFill>
                <a:effectLst/>
              </a:rPr>
              <a:t>:</a:t>
            </a:r>
            <a:r>
              <a:rPr lang="en-US" sz="5400" b="1" dirty="0">
                <a:solidFill>
                  <a:srgbClr val="FF0000"/>
                </a:solidFill>
              </a:rPr>
              <a:t> </a:t>
            </a:r>
            <a:r>
              <a:rPr lang="en-US" sz="3600" kern="1200" dirty="0">
                <a:solidFill>
                  <a:srgbClr val="FF0000"/>
                </a:solidFill>
                <a:effectLst/>
                <a:latin typeface="+mn-lt"/>
                <a:ea typeface="+mn-ea"/>
                <a:cs typeface="+mn-cs"/>
              </a:rPr>
              <a:t>Does not apply to projects done with Municipal labor force.</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000045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3.7.4.4</a:t>
            </a:r>
            <a:r>
              <a:rPr lang="en-US" sz="2600" b="1" kern="1200" dirty="0">
                <a:solidFill>
                  <a:schemeClr val="tx1"/>
                </a:solidFill>
                <a:effectLst/>
                <a:latin typeface="+mj-lt"/>
                <a:ea typeface="+mj-ea"/>
                <a:cs typeface="+mj-cs"/>
              </a:rPr>
              <a:t>  Contractor Costs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Contractors</a:t>
            </a:r>
          </a:p>
          <a:p>
            <a:pPr lvl="0"/>
            <a:r>
              <a:rPr lang="en-US" sz="3200" kern="1200" dirty="0">
                <a:solidFill>
                  <a:schemeClr val="tx1"/>
                </a:solidFill>
                <a:effectLst/>
                <a:latin typeface="+mn-lt"/>
                <a:ea typeface="+mn-ea"/>
                <a:cs typeface="+mn-cs"/>
              </a:rPr>
              <a:t>Projects may be completed in whole or in part by contractors</a:t>
            </a:r>
          </a:p>
          <a:p>
            <a:pPr lvl="0"/>
            <a:r>
              <a:rPr lang="en-US" sz="3200" kern="1200" dirty="0">
                <a:solidFill>
                  <a:schemeClr val="tx1"/>
                </a:solidFill>
                <a:effectLst/>
                <a:latin typeface="+mn-lt"/>
                <a:ea typeface="+mn-ea"/>
                <a:cs typeface="+mn-cs"/>
              </a:rPr>
              <a:t>Grant recipients use their standard bidding procedures</a:t>
            </a:r>
          </a:p>
          <a:p>
            <a:pPr lvl="0"/>
            <a:r>
              <a:rPr lang="en-US" sz="3200" kern="1200" dirty="0">
                <a:solidFill>
                  <a:schemeClr val="tx1"/>
                </a:solidFill>
                <a:effectLst/>
                <a:latin typeface="+mn-lt"/>
                <a:ea typeface="+mn-ea"/>
                <a:cs typeface="+mn-cs"/>
              </a:rPr>
              <a:t>Districts must make payments to the grant recipient, </a:t>
            </a:r>
            <a:r>
              <a:rPr lang="en-US" sz="3200" u="sng" kern="1200" dirty="0">
                <a:solidFill>
                  <a:schemeClr val="tx1"/>
                </a:solidFill>
                <a:effectLst/>
                <a:latin typeface="+mn-lt"/>
                <a:ea typeface="+mn-ea"/>
                <a:cs typeface="+mn-cs"/>
              </a:rPr>
              <a:t>not the contractors</a:t>
            </a:r>
          </a:p>
          <a:p>
            <a:r>
              <a:rPr lang="en-US" sz="3600" b="1" u="sng" dirty="0">
                <a:solidFill>
                  <a:srgbClr val="FF0000"/>
                </a:solidFill>
              </a:rPr>
              <a:t>PREVAILING WAGE</a:t>
            </a:r>
            <a:r>
              <a:rPr lang="en-US" sz="3600" b="1" dirty="0">
                <a:solidFill>
                  <a:srgbClr val="FF0000"/>
                </a:solidFill>
              </a:rPr>
              <a:t>:</a:t>
            </a:r>
            <a:endParaRPr lang="en-US" sz="3200" u="sng"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9382345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lnSpcReduction="10000"/>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marL="0" lvl="1" indent="0">
              <a:buNone/>
            </a:pPr>
            <a:r>
              <a:rPr lang="en-US" u="sng" dirty="0"/>
              <a:t>It is the responsibility of the grant recipient </a:t>
            </a:r>
            <a:r>
              <a:rPr lang="en-US" dirty="0"/>
              <a:t>to obtain the Prevailing Wage Act scale for the area and include it in any proposal to solicit bids for the contract. The Prevailing Wage scale can be obtained from the Prevailing Wage Division of the Pennsylvania Department of Labor and Industry. If the Prevailing Wage Act applies, the advertisement shall also note this fact.</a:t>
            </a:r>
            <a:endParaRPr lang="en-US" sz="2800"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5878300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a:t>
            </a:r>
            <a:r>
              <a:rPr lang="en-US" b="1" dirty="0">
                <a:solidFill>
                  <a:srgbClr val="FF0000"/>
                </a:solidFill>
              </a:rPr>
              <a:t>:</a:t>
            </a:r>
            <a:r>
              <a:rPr lang="en-US" sz="4800" b="1" dirty="0">
                <a:solidFill>
                  <a:srgbClr val="FF0000"/>
                </a:solidFill>
              </a:rPr>
              <a:t> </a:t>
            </a:r>
            <a:r>
              <a:rPr lang="en-US" dirty="0">
                <a:solidFill>
                  <a:srgbClr val="FF0000"/>
                </a:solidFill>
              </a:rPr>
              <a:t>Projects where 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act for </a:t>
            </a:r>
            <a:r>
              <a:rPr lang="en-US" u="sng" dirty="0">
                <a:solidFill>
                  <a:srgbClr val="FF0000"/>
                </a:solidFill>
              </a:rPr>
              <a:t>contracted</a:t>
            </a:r>
            <a:r>
              <a:rPr lang="en-US" dirty="0">
                <a:solidFill>
                  <a:srgbClr val="FF0000"/>
                </a:solidFill>
              </a:rPr>
              <a:t> labor. </a:t>
            </a:r>
          </a:p>
          <a:p>
            <a:endParaRPr lang="en-US" dirty="0">
              <a:solidFill>
                <a:srgbClr val="FF0000"/>
              </a:solidFill>
            </a:endParaRPr>
          </a:p>
          <a:p>
            <a:pPr lvl="1"/>
            <a:r>
              <a:rPr lang="en-US" sz="2800" u="sng" kern="1200" dirty="0">
                <a:effectLst/>
                <a:latin typeface="+mn-lt"/>
                <a:ea typeface="+mn-ea"/>
                <a:cs typeface="+mn-cs"/>
              </a:rPr>
              <a:t>Total Project Costs:</a:t>
            </a:r>
            <a:r>
              <a:rPr lang="en-US" sz="2800" kern="1200" dirty="0">
                <a:effectLst/>
                <a:latin typeface="+mn-lt"/>
                <a:ea typeface="+mn-ea"/>
                <a:cs typeface="+mn-cs"/>
              </a:rPr>
              <a:t> include other grant sources in-kind material (not equipment/labor).  </a:t>
            </a:r>
          </a:p>
          <a:p>
            <a:pPr lvl="1"/>
            <a:r>
              <a:rPr lang="en-US" sz="2800" kern="1200" dirty="0">
                <a:effectLst/>
                <a:latin typeface="+mn-lt"/>
                <a:ea typeface="+mn-ea"/>
                <a:cs typeface="+mn-cs"/>
              </a:rPr>
              <a:t>Cannot “split” projects to avoid PW.</a:t>
            </a:r>
          </a:p>
          <a:p>
            <a:pPr lvl="1"/>
            <a:r>
              <a:rPr lang="en-US" dirty="0"/>
              <a:t>PW </a:t>
            </a:r>
            <a:r>
              <a:rPr lang="en-US"/>
              <a:t>does not apply </a:t>
            </a:r>
            <a:r>
              <a:rPr lang="en-US" dirty="0"/>
              <a:t>to municipal labor.</a:t>
            </a:r>
          </a:p>
          <a:p>
            <a:pPr lvl="1"/>
            <a:r>
              <a:rPr lang="en-US" sz="2800" kern="1200" dirty="0">
                <a:effectLst/>
              </a:rPr>
              <a:t>PW </a:t>
            </a:r>
            <a:r>
              <a:rPr lang="en-US" sz="2800" kern="1200">
                <a:effectLst/>
              </a:rPr>
              <a:t>must</a:t>
            </a:r>
            <a:r>
              <a:rPr lang="en-US" sz="2800" kern="1200" dirty="0">
                <a:effectLst/>
              </a:rPr>
              <a:t> be documented in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873507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3.7.4.2  </a:t>
            </a:r>
            <a:r>
              <a:rPr lang="en-US" sz="2600" b="1" kern="1200">
                <a:solidFill>
                  <a:schemeClr val="tx1"/>
                </a:solidFill>
                <a:effectLst/>
                <a:latin typeface="+mj-lt"/>
                <a:ea typeface="+mj-ea"/>
                <a:cs typeface="+mj-cs"/>
              </a:rPr>
              <a:t>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 FAQ</a:t>
            </a:r>
            <a:r>
              <a:rPr lang="en-US" b="1" dirty="0">
                <a:solidFill>
                  <a:srgbClr val="FF0000"/>
                </a:solidFill>
              </a:rPr>
              <a:t>: 16 Q&amp;As</a:t>
            </a:r>
          </a:p>
          <a:p>
            <a:endParaRPr lang="en-US" sz="1800" b="1" dirty="0">
              <a:solidFill>
                <a:schemeClr val="bg1">
                  <a:lumMod val="75000"/>
                </a:schemeClr>
              </a:solidFill>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a:extLst>
              <a:ext uri="{FF2B5EF4-FFF2-40B4-BE49-F238E27FC236}">
                <a16:creationId xmlns:a16="http://schemas.microsoft.com/office/drawing/2014/main" id="{714DAD04-9D61-41A8-9D36-D4D24C5317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5034" y="1523999"/>
            <a:ext cx="8411766"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71766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3.7.4.4  </a:t>
            </a:r>
            <a:r>
              <a:rPr lang="en-US" sz="2600" b="1" kern="1200">
                <a:solidFill>
                  <a:schemeClr val="tx1"/>
                </a:solidFill>
                <a:effectLst/>
                <a:latin typeface="+mj-lt"/>
                <a:ea typeface="+mj-ea"/>
                <a:cs typeface="+mj-cs"/>
              </a:rPr>
              <a:t>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r>
              <a:rPr lang="en-US" b="1" u="sng" dirty="0">
                <a:solidFill>
                  <a:srgbClr val="FF0000"/>
                </a:solidFill>
              </a:rPr>
              <a:t>PREVAILING WAGE FAQ</a:t>
            </a:r>
            <a:r>
              <a:rPr lang="en-US" b="1" dirty="0">
                <a:solidFill>
                  <a:srgbClr val="FF0000"/>
                </a:solidFill>
              </a:rPr>
              <a:t>: 15 Q&amp;As</a:t>
            </a:r>
          </a:p>
          <a:p>
            <a:endParaRPr lang="en-US" sz="1800" b="1" dirty="0">
              <a:solidFill>
                <a:schemeClr val="bg1">
                  <a:lumMod val="75000"/>
                </a:schemeClr>
              </a:solidFill>
            </a:endParaRPr>
          </a:p>
          <a:p>
            <a:pPr marL="457200" lvl="1" indent="0">
              <a:buNone/>
            </a:pPr>
            <a:endParaRPr lang="en-US" sz="2800" kern="1200" dirty="0">
              <a:effectLst/>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a:stretch>
            <a:fillRect/>
          </a:stretch>
        </p:blipFill>
        <p:spPr>
          <a:xfrm>
            <a:off x="-163675" y="1371600"/>
            <a:ext cx="9420804" cy="4648200"/>
          </a:xfrm>
          <a:prstGeom prst="rect">
            <a:avLst/>
          </a:prstGeom>
        </p:spPr>
      </p:pic>
      <p:sp>
        <p:nvSpPr>
          <p:cNvPr id="6" name="Rectangle 5"/>
          <p:cNvSpPr/>
          <p:nvPr/>
        </p:nvSpPr>
        <p:spPr>
          <a:xfrm>
            <a:off x="5029200" y="2819400"/>
            <a:ext cx="2438400" cy="304800"/>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1133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609600" y="572804"/>
            <a:ext cx="8229600" cy="5791200"/>
          </a:xfrm>
        </p:spPr>
        <p:txBody>
          <a:bodyPr>
            <a:normAutofit/>
          </a:bodyPr>
          <a:lstStyle/>
          <a:p>
            <a:r>
              <a:rPr lang="en-US" b="1" u="sng" dirty="0">
                <a:solidFill>
                  <a:srgbClr val="FF0000"/>
                </a:solidFill>
              </a:rPr>
              <a:t>PREVAILING WAGE DGLVR Documents</a:t>
            </a:r>
            <a:endParaRPr lang="en-US" b="1" dirty="0">
              <a:solidFill>
                <a:srgbClr val="FF0000"/>
              </a:solidFill>
            </a:endParaRPr>
          </a:p>
          <a:p>
            <a:endParaRPr lang="en-US" sz="1800" b="1" dirty="0">
              <a:solidFill>
                <a:schemeClr val="bg1">
                  <a:lumMod val="75000"/>
                </a:schemeClr>
              </a:solidFill>
            </a:endParaRP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09897">
            <a:off x="-479611" y="3180606"/>
            <a:ext cx="5154797" cy="4741401"/>
          </a:xfrm>
          <a:prstGeom prst="rect">
            <a:avLst/>
          </a:prstGeom>
          <a:ln w="38100">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24381">
            <a:off x="4036812" y="3023340"/>
            <a:ext cx="5631918" cy="4646332"/>
          </a:xfrm>
          <a:prstGeom prst="rect">
            <a:avLst/>
          </a:prstGeom>
          <a:ln w="38100">
            <a:solidFill>
              <a:schemeClr val="tx1"/>
            </a:solidFill>
          </a:ln>
        </p:spPr>
      </p:pic>
      <p:sp>
        <p:nvSpPr>
          <p:cNvPr id="8" name="TextBox 7"/>
          <p:cNvSpPr txBox="1"/>
          <p:nvPr/>
        </p:nvSpPr>
        <p:spPr>
          <a:xfrm>
            <a:off x="176290" y="1321101"/>
            <a:ext cx="3842994" cy="1569660"/>
          </a:xfrm>
          <a:prstGeom prst="rect">
            <a:avLst/>
          </a:prstGeom>
          <a:noFill/>
        </p:spPr>
        <p:txBody>
          <a:bodyPr wrap="square" rtlCol="0">
            <a:spAutoFit/>
          </a:bodyPr>
          <a:lstStyle/>
          <a:p>
            <a:r>
              <a:rPr lang="en-US" sz="2400" b="1" dirty="0"/>
              <a:t>PW Notification Letter (F) </a:t>
            </a:r>
          </a:p>
          <a:p>
            <a:pPr marL="285750" indent="-285750">
              <a:buFontTx/>
              <a:buChar char="-"/>
            </a:pPr>
            <a:r>
              <a:rPr lang="en-US" sz="2400" dirty="0"/>
              <a:t>Required for </a:t>
            </a:r>
            <a:r>
              <a:rPr lang="en-US" sz="2400" u="sng"/>
              <a:t>all projects </a:t>
            </a:r>
          </a:p>
          <a:p>
            <a:pPr marL="285750" indent="-285750">
              <a:buFontTx/>
              <a:buChar char="-"/>
            </a:pPr>
            <a:r>
              <a:rPr lang="en-US" sz="2400" dirty="0"/>
              <a:t>Ensures grant recipient knows PW requirements</a:t>
            </a:r>
          </a:p>
        </p:txBody>
      </p:sp>
      <p:sp>
        <p:nvSpPr>
          <p:cNvPr id="9" name="TextBox 8"/>
          <p:cNvSpPr txBox="1"/>
          <p:nvPr/>
        </p:nvSpPr>
        <p:spPr>
          <a:xfrm>
            <a:off x="4865835" y="1046901"/>
            <a:ext cx="4267200" cy="2308324"/>
          </a:xfrm>
          <a:prstGeom prst="rect">
            <a:avLst/>
          </a:prstGeom>
          <a:noFill/>
        </p:spPr>
        <p:txBody>
          <a:bodyPr wrap="square" rtlCol="0">
            <a:spAutoFit/>
          </a:bodyPr>
          <a:lstStyle/>
          <a:p>
            <a:r>
              <a:rPr lang="en-US" sz="2400" b="1" dirty="0"/>
              <a:t>PW Certification (G) </a:t>
            </a:r>
            <a:r>
              <a:rPr lang="en-US" sz="2400" b="1" dirty="0">
                <a:solidFill>
                  <a:schemeClr val="accent2"/>
                </a:solidFill>
              </a:rPr>
              <a:t>two pages</a:t>
            </a:r>
          </a:p>
          <a:p>
            <a:pPr marL="285750" indent="-285750">
              <a:buFontTx/>
              <a:buChar char="-"/>
            </a:pPr>
            <a:r>
              <a:rPr lang="en-US" sz="2400" dirty="0"/>
              <a:t>Required for all projects </a:t>
            </a:r>
            <a:r>
              <a:rPr lang="en-US" sz="2400" u="sng"/>
              <a:t>where PW applies</a:t>
            </a:r>
          </a:p>
          <a:p>
            <a:pPr marL="285750" indent="-285750">
              <a:buFontTx/>
              <a:buChar char="-"/>
            </a:pPr>
            <a:r>
              <a:rPr lang="en-US" sz="2400"/>
              <a:t>Required before making final payment</a:t>
            </a:r>
          </a:p>
          <a:p>
            <a:pPr marL="285750" indent="-285750">
              <a:buFontTx/>
              <a:buChar char="-"/>
            </a:pPr>
            <a:endParaRPr lang="en-US" sz="2400" dirty="0"/>
          </a:p>
        </p:txBody>
      </p:sp>
      <p:sp>
        <p:nvSpPr>
          <p:cNvPr id="10" name="Rectangle 9"/>
          <p:cNvSpPr/>
          <p:nvPr/>
        </p:nvSpPr>
        <p:spPr>
          <a:xfrm>
            <a:off x="1809405" y="4713646"/>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Attachments F and G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552511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3.7.4.5  Prevailing Wage</a:t>
            </a:r>
            <a:endParaRPr lang="en-US" sz="2600" b="1" kern="1200" dirty="0">
              <a:solidFill>
                <a:schemeClr val="tx1"/>
              </a:solidFill>
              <a:effectLst/>
              <a:latin typeface="+mj-lt"/>
              <a:ea typeface="+mj-ea"/>
              <a:cs typeface="+mj-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5" name="Subtitle 2"/>
          <p:cNvSpPr txBox="1">
            <a:spLocks/>
          </p:cNvSpPr>
          <p:nvPr/>
        </p:nvSpPr>
        <p:spPr>
          <a:xfrm>
            <a:off x="457200" y="685800"/>
            <a:ext cx="8153399"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Font typeface="Arial" panose="020B0604020202020204" pitchFamily="34" charset="0"/>
              <a:buNone/>
            </a:pPr>
            <a:r>
              <a:rPr lang="en-US" sz="3200" b="1" u="sng" dirty="0"/>
              <a:t>Additional Information:</a:t>
            </a:r>
          </a:p>
          <a:p>
            <a:pPr marL="457200" lvl="1" indent="0">
              <a:buFont typeface="Arial" panose="020B0604020202020204" pitchFamily="34" charset="0"/>
              <a:buNone/>
            </a:pPr>
            <a:endParaRPr lang="en-US" sz="3200" b="1" u="sng" dirty="0">
              <a:ea typeface="Times New Roman"/>
            </a:endParaRPr>
          </a:p>
          <a:p>
            <a:pPr marL="457200" lvl="1" indent="0">
              <a:buFont typeface="Arial" panose="020B0604020202020204" pitchFamily="34" charset="0"/>
              <a:buNone/>
            </a:pPr>
            <a:r>
              <a:rPr lang="en-US" sz="3200" b="1" u="sng">
                <a:ea typeface="Times New Roman"/>
              </a:rPr>
              <a:t>Brian </a:t>
            </a:r>
            <a:r>
              <a:rPr lang="en-US" sz="3200" b="1" u="sng" err="1">
                <a:ea typeface="Times New Roman"/>
              </a:rPr>
              <a:t>Smolock</a:t>
            </a:r>
            <a:r>
              <a:rPr lang="en-US" sz="3200" dirty="0">
                <a:ea typeface="Times New Roman"/>
              </a:rPr>
              <a:t>, </a:t>
            </a:r>
            <a:br>
              <a:rPr lang="en-US" dirty="0">
                <a:ea typeface="Times New Roman"/>
              </a:rPr>
            </a:br>
            <a:r>
              <a:rPr lang="en-US" dirty="0"/>
              <a:t>Labor Law Investigator</a:t>
            </a:r>
          </a:p>
          <a:p>
            <a:pPr marL="457200" lvl="1" indent="0">
              <a:buFont typeface="Arial" panose="020B0604020202020204" pitchFamily="34" charset="0"/>
              <a:buNone/>
            </a:pPr>
            <a:r>
              <a:rPr lang="en-US" dirty="0"/>
              <a:t>PA Department of Labor and Industry</a:t>
            </a:r>
          </a:p>
          <a:p>
            <a:pPr marL="457200" lvl="1" indent="0">
              <a:buNone/>
            </a:pPr>
            <a:r>
              <a:rPr lang="en-US" u="sng">
                <a:hlinkClick r:id="rId3"/>
              </a:rPr>
              <a:t>717-787-0606</a:t>
            </a:r>
            <a:endParaRPr lang="en-US" u="sng" dirty="0">
              <a:hlinkClick r:id="rId3"/>
            </a:endParaRPr>
          </a:p>
          <a:p>
            <a:pPr marL="457200" lvl="1" indent="0">
              <a:buNone/>
            </a:pPr>
            <a:r>
              <a:rPr lang="en-US" u="sng">
                <a:hlinkClick r:id="rId3"/>
              </a:rPr>
              <a:t>bsmolock</a:t>
            </a:r>
            <a:r>
              <a:rPr lang="en-US" u="sng" dirty="0">
                <a:hlinkClick r:id="rId3"/>
              </a:rPr>
              <a:t>@pa.gov</a:t>
            </a:r>
            <a:endParaRPr lang="en-US" dirty="0">
              <a:ea typeface="Times New Roman"/>
            </a:endParaRPr>
          </a:p>
        </p:txBody>
      </p:sp>
    </p:spTree>
    <p:extLst>
      <p:ext uri="{BB962C8B-B14F-4D97-AF65-F5344CB8AC3E}">
        <p14:creationId xmlns:p14="http://schemas.microsoft.com/office/powerpoint/2010/main" val="36004886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3.7.4.6</a:t>
            </a:r>
            <a:r>
              <a:rPr lang="en-US" sz="2600" b="1" kern="1200" dirty="0">
                <a:solidFill>
                  <a:schemeClr val="tx1"/>
                </a:solidFill>
                <a:effectLst/>
                <a:latin typeface="+mj-lt"/>
                <a:ea typeface="+mj-ea"/>
                <a:cs typeface="+mj-cs"/>
              </a:rPr>
              <a:t>  In-Kind</a:t>
            </a:r>
          </a:p>
        </p:txBody>
      </p:sp>
      <p:sp>
        <p:nvSpPr>
          <p:cNvPr id="3" name="Subtitle 2"/>
          <p:cNvSpPr>
            <a:spLocks noGrp="1"/>
          </p:cNvSpPr>
          <p:nvPr>
            <p:ph type="subTitle" idx="1"/>
          </p:nvPr>
        </p:nvSpPr>
        <p:spPr/>
        <p:txBody>
          <a:bodyPr>
            <a:normAutofit/>
          </a:bodyPr>
          <a:lstStyle/>
          <a:p>
            <a:r>
              <a:rPr lang="en-US" b="1" u="sng" dirty="0">
                <a:solidFill>
                  <a:srgbClr val="FF0000"/>
                </a:solidFill>
              </a:rPr>
              <a:t>In Kind Contributions</a:t>
            </a:r>
            <a:endParaRPr lang="en-US" b="1" dirty="0">
              <a:solidFill>
                <a:srgbClr val="FF0000"/>
              </a:solidFill>
            </a:endParaRPr>
          </a:p>
          <a:p>
            <a:endParaRPr lang="en-US" sz="1800" b="1" dirty="0">
              <a:solidFill>
                <a:schemeClr val="bg1">
                  <a:lumMod val="75000"/>
                </a:schemeClr>
              </a:solidFill>
            </a:endParaRPr>
          </a:p>
          <a:p>
            <a:pPr lvl="1"/>
            <a:r>
              <a:rPr lang="en-US" sz="2800" b="1" kern="1200" dirty="0">
                <a:effectLst/>
              </a:rPr>
              <a:t>In-Kind: </a:t>
            </a:r>
            <a:r>
              <a:rPr lang="en-US" sz="2800" kern="1200" dirty="0">
                <a:effectLst/>
              </a:rPr>
              <a:t>materials, equipment, and labor funded by other sources, typically the applicant</a:t>
            </a:r>
          </a:p>
          <a:p>
            <a:pPr lvl="1"/>
            <a:r>
              <a:rPr lang="en-US" sz="2800" kern="1200" dirty="0">
                <a:effectLst/>
              </a:rPr>
              <a:t>No Statewide requirement</a:t>
            </a:r>
            <a:r>
              <a:rPr lang="en-US" sz="2800" kern="1200">
                <a:effectLst/>
              </a:rPr>
              <a:t> for </a:t>
            </a:r>
            <a:r>
              <a:rPr lang="en-US" sz="2800" kern="1200" err="1">
                <a:effectLst/>
              </a:rPr>
              <a:t>inkind</a:t>
            </a:r>
            <a:r>
              <a:rPr lang="en-US" sz="2800" kern="1200">
                <a:effectLst/>
              </a:rPr>
              <a:t> amounts</a:t>
            </a:r>
            <a:endParaRPr lang="en-US" sz="2800" kern="1200" dirty="0">
              <a:effectLst/>
            </a:endParaRPr>
          </a:p>
          <a:p>
            <a:pPr lvl="1"/>
            <a:r>
              <a:rPr lang="en-US" b="1" dirty="0"/>
              <a:t>Only contributions that meet all Program policies may be counted as in-kind contributions.</a:t>
            </a:r>
          </a:p>
          <a:p>
            <a:pPr lvl="2"/>
            <a:r>
              <a:rPr lang="en-US" i="1" kern="1200" dirty="0">
                <a:effectLst/>
              </a:rPr>
              <a:t>Stream crossings, DSA, FDR are most common</a:t>
            </a:r>
          </a:p>
          <a:p>
            <a:pPr lvl="1"/>
            <a:endParaRPr lang="en-US" i="1" dirty="0"/>
          </a:p>
          <a:p>
            <a:pPr lvl="1"/>
            <a:endParaRPr lang="en-US" sz="2800" i="1"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690897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a:t>
            </a:r>
            <a:r>
              <a:rPr lang="en-US" baseline="0" dirty="0"/>
              <a:t> Training</a:t>
            </a:r>
            <a:endParaRPr lang="en-US" dirty="0"/>
          </a:p>
        </p:txBody>
      </p:sp>
      <p:sp>
        <p:nvSpPr>
          <p:cNvPr id="3" name="Subtitle 2"/>
          <p:cNvSpPr>
            <a:spLocks noGrp="1"/>
          </p:cNvSpPr>
          <p:nvPr>
            <p:ph type="subTitle" idx="1"/>
          </p:nvPr>
        </p:nvSpPr>
        <p:spPr>
          <a:xfrm>
            <a:off x="457200" y="914400"/>
            <a:ext cx="8229600" cy="5791200"/>
          </a:xfrm>
        </p:spPr>
        <p:txBody>
          <a:bodyPr>
            <a:noAutofit/>
          </a:bodyPr>
          <a:lstStyle/>
          <a:p>
            <a:r>
              <a:rPr lang="en-US" sz="2000" b="1" u="sng" dirty="0"/>
              <a:t>Roy Richardson</a:t>
            </a:r>
          </a:p>
          <a:p>
            <a:pPr lvl="1"/>
            <a:r>
              <a:rPr lang="en-US" sz="2000" dirty="0"/>
              <a:t>PROGRAM Coordinator</a:t>
            </a:r>
          </a:p>
          <a:p>
            <a:pPr lvl="1"/>
            <a:r>
              <a:rPr lang="en-US" sz="2000" dirty="0"/>
              <a:t>State Conservation Commission</a:t>
            </a:r>
          </a:p>
          <a:p>
            <a:pPr lvl="1"/>
            <a:r>
              <a:rPr lang="en-US" sz="2000" dirty="0"/>
              <a:t>Pa Department of Agriculture</a:t>
            </a:r>
          </a:p>
          <a:p>
            <a:pPr lvl="1"/>
            <a:r>
              <a:rPr lang="en-US" sz="2000" dirty="0">
                <a:hlinkClick r:id="rId3"/>
              </a:rPr>
              <a:t>rrichardso@pa.gov</a:t>
            </a:r>
            <a:r>
              <a:rPr lang="en-US" sz="2000" dirty="0"/>
              <a:t> </a:t>
            </a:r>
          </a:p>
          <a:p>
            <a:pPr lvl="1"/>
            <a:r>
              <a:rPr lang="en-US" sz="2000" dirty="0"/>
              <a:t>717-787-2013</a:t>
            </a:r>
          </a:p>
          <a:p>
            <a:r>
              <a:rPr lang="en-US" sz="2000" b="1" u="sng" dirty="0"/>
              <a:t>Justin Challenger</a:t>
            </a:r>
          </a:p>
          <a:p>
            <a:pPr lvl="1"/>
            <a:r>
              <a:rPr lang="en-US" sz="2000" dirty="0"/>
              <a:t>State Conservation Commission</a:t>
            </a:r>
          </a:p>
          <a:p>
            <a:pPr lvl="1"/>
            <a:r>
              <a:rPr lang="en-US" sz="2000" dirty="0"/>
              <a:t>Pa Department of Agriculture</a:t>
            </a:r>
          </a:p>
          <a:p>
            <a:pPr lvl="1"/>
            <a:r>
              <a:rPr lang="en-US" sz="2000" dirty="0">
                <a:hlinkClick r:id="rId4"/>
              </a:rPr>
              <a:t>jchallenge@pa.gov</a:t>
            </a:r>
            <a:r>
              <a:rPr lang="en-US" sz="2000" dirty="0"/>
              <a:t> </a:t>
            </a:r>
          </a:p>
          <a:p>
            <a:pPr lvl="1"/>
            <a:r>
              <a:rPr lang="en-US" sz="2000" dirty="0"/>
              <a:t>717-787-4187</a:t>
            </a:r>
          </a:p>
          <a:p>
            <a:r>
              <a:rPr lang="en-US" sz="2000" b="1" u="sng" dirty="0"/>
              <a:t>Sherri Law</a:t>
            </a:r>
          </a:p>
          <a:p>
            <a:pPr lvl="1"/>
            <a:r>
              <a:rPr lang="en-US" sz="2000" dirty="0"/>
              <a:t>State Conservation Commission</a:t>
            </a:r>
          </a:p>
          <a:p>
            <a:pPr lvl="1"/>
            <a:r>
              <a:rPr lang="en-US" sz="2000" dirty="0"/>
              <a:t>Pa Department of Agriculture</a:t>
            </a:r>
          </a:p>
          <a:p>
            <a:pPr lvl="1"/>
            <a:r>
              <a:rPr lang="en-US" sz="2000" dirty="0"/>
              <a:t>shlaw@pa.gov</a:t>
            </a:r>
          </a:p>
          <a:p>
            <a:pPr lvl="1"/>
            <a:r>
              <a:rPr lang="en-US" sz="2000" dirty="0"/>
              <a:t>223 – 666 </a:t>
            </a:r>
            <a:r>
              <a:rPr lang="en-US" sz="2000"/>
              <a:t>– </a:t>
            </a:r>
            <a:r>
              <a:rPr lang="en-US" sz="2000" dirty="0"/>
              <a:t>2567</a:t>
            </a:r>
            <a:r>
              <a:rPr lang="en-US" sz="2000"/>
              <a:t> / Cell: 717-480-2303</a:t>
            </a:r>
            <a:endParaRPr lang="en-US" sz="2000" dirty="0"/>
          </a:p>
          <a:p>
            <a:pPr lvl="1"/>
            <a:endParaRPr lang="en-US" sz="200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
        <p:nvSpPr>
          <p:cNvPr id="5" name="TextBox 4">
            <a:extLst>
              <a:ext uri="{FF2B5EF4-FFF2-40B4-BE49-F238E27FC236}">
                <a16:creationId xmlns:a16="http://schemas.microsoft.com/office/drawing/2014/main" id="{3431DCAA-306A-4FDA-B0A9-E627612A2B8D}"/>
              </a:ext>
            </a:extLst>
          </p:cNvPr>
          <p:cNvSpPr txBox="1"/>
          <p:nvPr/>
        </p:nvSpPr>
        <p:spPr>
          <a:xfrm>
            <a:off x="5029200" y="762000"/>
            <a:ext cx="3962400" cy="1938992"/>
          </a:xfrm>
          <a:prstGeom prst="rect">
            <a:avLst/>
          </a:prstGeom>
          <a:noFill/>
        </p:spPr>
        <p:txBody>
          <a:bodyPr wrap="square" rtlCol="0">
            <a:spAutoFit/>
          </a:bodyPr>
          <a:lstStyle/>
          <a:p>
            <a:r>
              <a:rPr lang="en-US" sz="2000" b="1" u="sng"/>
              <a:t>Steve Bloser</a:t>
            </a:r>
          </a:p>
          <a:p>
            <a:pPr lvl="1"/>
            <a:r>
              <a:rPr lang="en-US" sz="2000"/>
              <a:t>CENTER Director</a:t>
            </a:r>
          </a:p>
          <a:p>
            <a:pPr lvl="1"/>
            <a:r>
              <a:rPr lang="en-US" sz="2000"/>
              <a:t>PSU Center for Dirt and Gravel Roads</a:t>
            </a:r>
          </a:p>
          <a:p>
            <a:pPr lvl="1"/>
            <a:r>
              <a:rPr lang="en-US" sz="2000">
                <a:hlinkClick r:id="rId5"/>
              </a:rPr>
              <a:t>smb201@psu.edu</a:t>
            </a:r>
            <a:endParaRPr lang="en-US" sz="2000"/>
          </a:p>
          <a:p>
            <a:pPr lvl="1"/>
            <a:r>
              <a:rPr lang="en-US" sz="2000"/>
              <a:t>814-865-5355</a:t>
            </a:r>
            <a:endParaRPr lang="en-US" sz="2000" dirty="0"/>
          </a:p>
        </p:txBody>
      </p:sp>
    </p:spTree>
    <p:extLst>
      <p:ext uri="{BB962C8B-B14F-4D97-AF65-F5344CB8AC3E}">
        <p14:creationId xmlns:p14="http://schemas.microsoft.com/office/powerpoint/2010/main" val="9880968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3.7.4.7</a:t>
            </a:r>
            <a:r>
              <a:rPr lang="en-US" sz="2600" b="1" kern="1200" dirty="0">
                <a:solidFill>
                  <a:schemeClr val="tx1"/>
                </a:solidFill>
                <a:effectLst/>
                <a:latin typeface="+mj-lt"/>
                <a:ea typeface="+mj-ea"/>
                <a:cs typeface="+mj-cs"/>
              </a:rPr>
              <a:t>  Engineering and Permitting Costs</a:t>
            </a:r>
          </a:p>
        </p:txBody>
      </p:sp>
      <p:sp>
        <p:nvSpPr>
          <p:cNvPr id="3" name="Subtitle 2"/>
          <p:cNvSpPr>
            <a:spLocks noGrp="1"/>
          </p:cNvSpPr>
          <p:nvPr>
            <p:ph type="subTitle" idx="1"/>
          </p:nvPr>
        </p:nvSpPr>
        <p:spPr/>
        <p:txBody>
          <a:bodyPr/>
          <a:lstStyle/>
          <a:p>
            <a:pPr marL="0" lvl="0" indent="0">
              <a:buNone/>
            </a:pPr>
            <a:r>
              <a:rPr lang="en-US" b="1" dirty="0"/>
              <a:t>Engineering, permitting</a:t>
            </a:r>
            <a:r>
              <a:rPr lang="en-US" dirty="0"/>
              <a:t>, or similar consultant costs are limited to a maximum of 10% of the total contract between the District and the grant recipient.</a:t>
            </a:r>
          </a:p>
          <a:p>
            <a:pPr lvl="1"/>
            <a:r>
              <a:rPr lang="en-US" sz="3200" i="1" kern="1200" dirty="0">
                <a:effectLst/>
                <a:latin typeface="+mn-lt"/>
                <a:ea typeface="+mn-ea"/>
                <a:cs typeface="+mn-cs"/>
              </a:rPr>
              <a:t>Example a district enters into a contract  for a pipe replacement.  Contract amount is $30,000, but with in-kind match, </a:t>
            </a:r>
            <a:r>
              <a:rPr lang="en-US" sz="3200" i="1" kern="1200" dirty="0" err="1">
                <a:effectLst/>
                <a:latin typeface="+mn-lt"/>
                <a:ea typeface="+mn-ea"/>
                <a:cs typeface="+mn-cs"/>
              </a:rPr>
              <a:t>etc</a:t>
            </a:r>
            <a:r>
              <a:rPr lang="en-US" sz="3200" i="1" kern="1200" dirty="0">
                <a:effectLst/>
                <a:latin typeface="+mn-lt"/>
                <a:ea typeface="+mn-ea"/>
                <a:cs typeface="+mn-cs"/>
              </a:rPr>
              <a:t>, the total cost is $50,000.   What is the maximum amount that can be reimbursed for engineering?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6304827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3.7.4.7</a:t>
            </a:r>
            <a:r>
              <a:rPr lang="en-US" sz="2600" b="1" kern="1200" dirty="0">
                <a:solidFill>
                  <a:schemeClr val="tx1"/>
                </a:solidFill>
                <a:effectLst/>
                <a:latin typeface="+mj-lt"/>
                <a:ea typeface="+mj-ea"/>
                <a:cs typeface="+mj-cs"/>
              </a:rPr>
              <a:t>  Engineering and Permitting Costs</a:t>
            </a:r>
          </a:p>
        </p:txBody>
      </p:sp>
      <p:sp>
        <p:nvSpPr>
          <p:cNvPr id="3" name="Subtitle 2"/>
          <p:cNvSpPr>
            <a:spLocks noGrp="1"/>
          </p:cNvSpPr>
          <p:nvPr>
            <p:ph type="subTitle" idx="1"/>
          </p:nvPr>
        </p:nvSpPr>
        <p:spPr/>
        <p:txBody>
          <a:bodyPr/>
          <a:lstStyle/>
          <a:p>
            <a:pPr marL="0" lvl="0" indent="0">
              <a:buNone/>
            </a:pPr>
            <a:r>
              <a:rPr lang="en-US" b="1" dirty="0"/>
              <a:t>Engineering, permitting</a:t>
            </a:r>
            <a:r>
              <a:rPr lang="en-US" dirty="0"/>
              <a:t>, or similar consultant costs are limited to a maximum of 10% of the total contract between the District and the grant recipient.</a:t>
            </a:r>
          </a:p>
          <a:p>
            <a:pPr lvl="1"/>
            <a:r>
              <a:rPr lang="en-US" sz="3200" i="1" kern="1200" dirty="0">
                <a:effectLst/>
                <a:latin typeface="+mn-lt"/>
                <a:ea typeface="+mn-ea"/>
                <a:cs typeface="+mn-cs"/>
              </a:rPr>
              <a:t>Example a district enters into a contract  for a pipe replacement.  Contract amount is $30,000, but with in-kind match, </a:t>
            </a:r>
            <a:r>
              <a:rPr lang="en-US" sz="3200" i="1" kern="1200" dirty="0" err="1">
                <a:effectLst/>
                <a:latin typeface="+mn-lt"/>
                <a:ea typeface="+mn-ea"/>
                <a:cs typeface="+mn-cs"/>
              </a:rPr>
              <a:t>etc</a:t>
            </a:r>
            <a:r>
              <a:rPr lang="en-US" sz="3200" i="1" kern="1200" dirty="0">
                <a:effectLst/>
                <a:latin typeface="+mn-lt"/>
                <a:ea typeface="+mn-ea"/>
                <a:cs typeface="+mn-cs"/>
              </a:rPr>
              <a:t>, the total cost is $50,000.   What is the maximum amount that can be reimbursed for engineering?</a:t>
            </a:r>
          </a:p>
          <a:p>
            <a:pPr marL="457200" lvl="1" indent="0">
              <a:buNone/>
            </a:pPr>
            <a:r>
              <a:rPr lang="en-US" sz="3200" i="1" dirty="0"/>
              <a:t>		</a:t>
            </a:r>
            <a:r>
              <a:rPr lang="en-US" sz="3200" i="1" dirty="0">
                <a:solidFill>
                  <a:srgbClr val="FF0000"/>
                </a:solidFill>
              </a:rPr>
              <a:t>$3,000</a:t>
            </a:r>
            <a:endParaRPr lang="en-US" sz="3200" i="1" kern="1200" dirty="0">
              <a:solidFill>
                <a:srgbClr val="FF0000"/>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289775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sp>
        <p:nvSpPr>
          <p:cNvPr id="10" name="TextBox 9"/>
          <p:cNvSpPr txBox="1"/>
          <p:nvPr/>
        </p:nvSpPr>
        <p:spPr>
          <a:xfrm>
            <a:off x="0" y="0"/>
            <a:ext cx="3491661" cy="461665"/>
          </a:xfrm>
          <a:prstGeom prst="rect">
            <a:avLst/>
          </a:prstGeom>
          <a:solidFill>
            <a:schemeClr val="bg1"/>
          </a:solidFill>
          <a:ln>
            <a:solidFill>
              <a:schemeClr val="tx1"/>
            </a:solidFill>
          </a:ln>
        </p:spPr>
        <p:txBody>
          <a:bodyPr wrap="none" rtlCol="0">
            <a:spAutoFit/>
          </a:bodyPr>
          <a:lstStyle/>
          <a:p>
            <a:r>
              <a:rPr lang="en-US" sz="2400" b="1" dirty="0"/>
              <a:t>Speaking of Engineering…</a:t>
            </a:r>
          </a:p>
        </p:txBody>
      </p:sp>
      <p:pic>
        <p:nvPicPr>
          <p:cNvPr id="6" name="Picture 5"/>
          <p:cNvPicPr>
            <a:picLocks noChangeAspect="1"/>
          </p:cNvPicPr>
          <p:nvPr/>
        </p:nvPicPr>
        <p:blipFill>
          <a:blip r:embed="rId3"/>
          <a:stretch>
            <a:fillRect/>
          </a:stretch>
        </p:blipFill>
        <p:spPr>
          <a:xfrm>
            <a:off x="1160302" y="543998"/>
            <a:ext cx="6688298" cy="6037003"/>
          </a:xfrm>
          <a:prstGeom prst="rect">
            <a:avLst/>
          </a:prstGeom>
        </p:spPr>
      </p:pic>
    </p:spTree>
    <p:extLst>
      <p:ext uri="{BB962C8B-B14F-4D97-AF65-F5344CB8AC3E}">
        <p14:creationId xmlns:p14="http://schemas.microsoft.com/office/powerpoint/2010/main" val="21184755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3.7.4.8</a:t>
            </a:r>
            <a:r>
              <a:rPr lang="en-US" dirty="0"/>
              <a:t>  Working off the Right of way</a:t>
            </a:r>
            <a:endParaRPr lang="en-US" sz="2600" b="0" kern="1200" dirty="0">
              <a:solidFill>
                <a:schemeClr val="tx1"/>
              </a:solidFill>
              <a:effectLst/>
              <a:latin typeface="+mj-lt"/>
              <a:ea typeface="+mj-ea"/>
              <a:cs typeface="+mj-cs"/>
            </a:endParaRPr>
          </a:p>
        </p:txBody>
      </p:sp>
      <p:pic>
        <p:nvPicPr>
          <p:cNvPr id="1026" name="Picture 2" descr="http://old.mcallen.net/images/engineering/typical%20row.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04801" y="3068089"/>
            <a:ext cx="8780410" cy="3332711"/>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a:spLocks noGrp="1"/>
          </p:cNvSpPr>
          <p:nvPr>
            <p:ph type="subTitle" idx="1"/>
          </p:nvPr>
        </p:nvSpPr>
        <p:spPr>
          <a:xfrm>
            <a:off x="381000" y="685800"/>
            <a:ext cx="8382000" cy="5791200"/>
          </a:xfrm>
        </p:spPr>
        <p:txBody>
          <a:bodyPr/>
          <a:lstStyle/>
          <a:p>
            <a:r>
              <a:rPr lang="en-US" b="1" u="sng" dirty="0"/>
              <a:t>Right-of-way</a:t>
            </a:r>
            <a:r>
              <a:rPr lang="en-US" b="1" dirty="0"/>
              <a:t>:</a:t>
            </a:r>
          </a:p>
          <a:p>
            <a:pPr lvl="1"/>
            <a:r>
              <a:rPr lang="en-US" b="1" dirty="0"/>
              <a:t>Publicly owned road corridor.</a:t>
            </a:r>
          </a:p>
          <a:p>
            <a:pPr lvl="1"/>
            <a:r>
              <a:rPr lang="en-US" b="1" dirty="0"/>
              <a:t>Typically 33’ width </a:t>
            </a:r>
            <a:r>
              <a:rPr lang="en-US" dirty="0"/>
              <a:t>(16.5’ from road Centerline) for municipal roads.</a:t>
            </a:r>
          </a:p>
          <a:p>
            <a:pPr lvl="1"/>
            <a:r>
              <a:rPr lang="en-US" dirty="0"/>
              <a:t>Exceptions do apply, sometime up to 50’.</a:t>
            </a:r>
          </a:p>
          <a:p>
            <a:endParaRPr lang="en-US" dirty="0"/>
          </a:p>
          <a:p>
            <a:pPr marL="0" indent="0">
              <a:buNone/>
            </a:pPr>
            <a:endParaRPr lang="en-US" dirty="0"/>
          </a:p>
          <a:p>
            <a:endParaRPr lang="en-US" dirty="0"/>
          </a:p>
        </p:txBody>
      </p:sp>
      <p:sp>
        <p:nvSpPr>
          <p:cNvPr id="3" name="Rectangle 2"/>
          <p:cNvSpPr/>
          <p:nvPr/>
        </p:nvSpPr>
        <p:spPr>
          <a:xfrm>
            <a:off x="4648200" y="6589094"/>
            <a:ext cx="4572000" cy="276999"/>
          </a:xfrm>
          <a:prstGeom prst="rect">
            <a:avLst/>
          </a:prstGeom>
        </p:spPr>
        <p:txBody>
          <a:bodyPr>
            <a:spAutoFit/>
          </a:bodyPr>
          <a:lstStyle/>
          <a:p>
            <a:r>
              <a:rPr lang="en-US" sz="1200" i="1" dirty="0"/>
              <a:t>http://old.mcallen.net/landingpages/lp_engineering/roa_permits.aspx</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7344311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a:t>3.7.4.8</a:t>
            </a:r>
            <a:r>
              <a:rPr lang="en-US" dirty="0"/>
              <a:t>  Working off the Right of way</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a:t>Written permission </a:t>
            </a:r>
            <a:r>
              <a:rPr lang="en-US" b="1"/>
              <a:t>from landowners is </a:t>
            </a:r>
            <a:r>
              <a:rPr lang="en-US" b="1" dirty="0"/>
              <a:t>required when working outside the right-of-way.</a:t>
            </a:r>
          </a:p>
          <a:p>
            <a:r>
              <a:rPr lang="en-US" dirty="0"/>
              <a:t>Districts can use their own form, or the example provided in manual, </a:t>
            </a:r>
            <a:r>
              <a:rPr lang="en-US" u="sng" dirty="0"/>
              <a:t>but must use something</a:t>
            </a:r>
            <a:r>
              <a:rPr lang="en-US" dirty="0"/>
              <a:t>!</a:t>
            </a:r>
          </a:p>
          <a:p>
            <a:endParaRPr lang="en-US" dirty="0"/>
          </a:p>
          <a:p>
            <a:pPr marL="0" indent="0">
              <a:buNone/>
            </a:pPr>
            <a:endParaRPr lang="en-US" dirty="0"/>
          </a:p>
          <a:p>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79213">
            <a:off x="4366790" y="3992717"/>
            <a:ext cx="5810250" cy="7667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044944">
            <a:off x="-270947" y="4054376"/>
            <a:ext cx="5543550" cy="750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500828" y="4648200"/>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p>
          <a:p>
            <a:pPr algn="ctr"/>
            <a:r>
              <a:rPr lang="en-US" sz="2800" b="1" dirty="0">
                <a:solidFill>
                  <a:sysClr val="windowText" lastClr="000000"/>
                </a:solidFill>
                <a:hlinkClick r:id="rId5"/>
              </a:rPr>
              <a:t>www.dirtandgravelroads.org</a:t>
            </a:r>
            <a:r>
              <a:rPr lang="en-US" sz="2800" b="1" dirty="0">
                <a:solidFill>
                  <a:sysClr val="windowText" lastClr="000000"/>
                </a:solidFill>
              </a:rPr>
              <a:t> </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6924860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p:txBody>
          <a:bodyPr>
            <a:normAutofit fontScale="92500"/>
          </a:bodyPr>
          <a:lstStyle/>
          <a:p>
            <a:pPr marL="0" lvl="0" indent="0">
              <a:buNone/>
            </a:pPr>
            <a:r>
              <a:rPr lang="en-US" sz="3200" b="1" kern="1200" dirty="0">
                <a:solidFill>
                  <a:schemeClr val="tx1"/>
                </a:solidFill>
                <a:effectLst/>
                <a:latin typeface="+mn-lt"/>
                <a:ea typeface="+mn-ea"/>
                <a:cs typeface="+mn-cs"/>
              </a:rPr>
              <a:t>Working </a:t>
            </a:r>
            <a:r>
              <a:rPr lang="en-US" b="1" dirty="0"/>
              <a:t>outside the</a:t>
            </a:r>
            <a:r>
              <a:rPr lang="en-US" sz="3200" b="1" kern="1200" dirty="0">
                <a:solidFill>
                  <a:schemeClr val="tx1"/>
                </a:solidFill>
                <a:effectLst/>
                <a:latin typeface="+mn-lt"/>
                <a:ea typeface="+mn-ea"/>
                <a:cs typeface="+mn-cs"/>
              </a:rPr>
              <a:t> right-of-way is permissible with DGLVR funds only under certain conditions:</a:t>
            </a:r>
            <a:endParaRPr lang="en-US" sz="4400" b="1" kern="1200" dirty="0">
              <a:solidFill>
                <a:schemeClr val="tx1"/>
              </a:solidFill>
              <a:effectLst/>
              <a:latin typeface="+mn-lt"/>
              <a:ea typeface="+mn-ea"/>
              <a:cs typeface="+mn-cs"/>
            </a:endParaRPr>
          </a:p>
          <a:p>
            <a:r>
              <a:rPr lang="en-US" sz="3600" kern="1200" dirty="0">
                <a:solidFill>
                  <a:schemeClr val="tx1"/>
                </a:solidFill>
                <a:effectLst/>
                <a:latin typeface="+mn-lt"/>
                <a:ea typeface="+mn-ea"/>
                <a:cs typeface="+mn-cs"/>
              </a:rPr>
              <a:t>Must be directly necessary to the successful completion of the project </a:t>
            </a:r>
            <a:r>
              <a:rPr lang="en-US" sz="3600" u="sng" kern="1200" dirty="0">
                <a:solidFill>
                  <a:schemeClr val="tx1"/>
                </a:solidFill>
                <a:effectLst/>
                <a:latin typeface="+mn-lt"/>
                <a:ea typeface="+mn-ea"/>
                <a:cs typeface="+mn-cs"/>
              </a:rPr>
              <a:t>on a public road.</a:t>
            </a:r>
            <a:endParaRPr lang="en-US" sz="4800" u="sng" kern="1200" dirty="0">
              <a:solidFill>
                <a:schemeClr val="tx1"/>
              </a:solidFill>
              <a:effectLst/>
              <a:latin typeface="+mn-lt"/>
              <a:ea typeface="+mn-ea"/>
              <a:cs typeface="+mn-cs"/>
            </a:endParaRPr>
          </a:p>
          <a:p>
            <a:r>
              <a:rPr lang="en-US" sz="3600" kern="1200" dirty="0">
                <a:solidFill>
                  <a:schemeClr val="tx1"/>
                </a:solidFill>
                <a:effectLst/>
                <a:latin typeface="+mn-lt"/>
                <a:ea typeface="+mn-ea"/>
                <a:cs typeface="+mn-cs"/>
              </a:rPr>
              <a:t>Limited in scope to cost effective practices that directly reduce road impacts </a:t>
            </a:r>
            <a:endParaRPr lang="en-US" sz="4800" kern="1200" dirty="0">
              <a:solidFill>
                <a:schemeClr val="tx1"/>
              </a:solidFill>
              <a:effectLst/>
              <a:latin typeface="+mn-lt"/>
              <a:ea typeface="+mn-ea"/>
              <a:cs typeface="+mn-cs"/>
            </a:endParaRPr>
          </a:p>
          <a:p>
            <a:r>
              <a:rPr lang="en-US" sz="3600" b="1" kern="1200" dirty="0">
                <a:solidFill>
                  <a:srgbClr val="FF0000"/>
                </a:solidFill>
                <a:effectLst/>
                <a:latin typeface="+mn-lt"/>
                <a:ea typeface="+mn-ea"/>
                <a:cs typeface="+mn-cs"/>
              </a:rPr>
              <a:t>Grant recipient </a:t>
            </a:r>
            <a:r>
              <a:rPr lang="en-US" sz="3600" b="1" u="sng" kern="1200" dirty="0">
                <a:solidFill>
                  <a:srgbClr val="FF0000"/>
                </a:solidFill>
                <a:effectLst/>
                <a:latin typeface="+mn-lt"/>
                <a:ea typeface="+mn-ea"/>
                <a:cs typeface="+mn-cs"/>
              </a:rPr>
              <a:t>MUST</a:t>
            </a:r>
            <a:r>
              <a:rPr lang="en-US" sz="3600" b="1" kern="1200" dirty="0">
                <a:solidFill>
                  <a:srgbClr val="FF0000"/>
                </a:solidFill>
                <a:effectLst/>
                <a:latin typeface="+mn-lt"/>
                <a:ea typeface="+mn-ea"/>
                <a:cs typeface="+mn-cs"/>
              </a:rPr>
              <a:t> obtain written permission before starting the project</a:t>
            </a:r>
            <a:endParaRPr lang="en-US" sz="4800" b="1" kern="1200" dirty="0">
              <a:solidFill>
                <a:srgbClr val="FF0000"/>
              </a:solidFill>
              <a:effectLst/>
              <a:latin typeface="+mn-lt"/>
              <a:ea typeface="+mn-ea"/>
              <a:cs typeface="+mn-cs"/>
            </a:endParaRPr>
          </a:p>
          <a:p>
            <a:r>
              <a:rPr lang="en-US" sz="3600" kern="1200" dirty="0">
                <a:effectLst/>
                <a:latin typeface="+mn-lt"/>
                <a:ea typeface="+mn-ea"/>
                <a:cs typeface="+mn-cs"/>
              </a:rPr>
              <a:t>Districts must keep a copy of written permission in the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064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a:xfrm>
            <a:off x="152400" y="491189"/>
            <a:ext cx="8534400" cy="5791200"/>
          </a:xfrm>
        </p:spPr>
        <p:txBody>
          <a:bodyPr>
            <a:noAutofit/>
          </a:bodyPr>
          <a:lstStyle/>
          <a:p>
            <a:pPr marL="457200" lvl="1" indent="0">
              <a:buNone/>
            </a:pPr>
            <a:r>
              <a:rPr lang="en-US" sz="3200" b="1" dirty="0"/>
              <a:t>In certain situations, off-right-of-way work requires the prior written approval from the </a:t>
            </a:r>
            <a:r>
              <a:rPr lang="en-US" sz="3200" b="1"/>
              <a:t>SCC before a contract can be signed:</a:t>
            </a:r>
            <a:endParaRPr lang="en-US" sz="3200" b="1" dirty="0"/>
          </a:p>
          <a:p>
            <a:pPr lvl="1">
              <a:buFont typeface="Arial" panose="020B0604020202020204" pitchFamily="34" charset="0"/>
              <a:buChar char="•"/>
            </a:pPr>
            <a:r>
              <a:rPr lang="en-US" sz="3200" dirty="0"/>
              <a:t> Where off-right-of-way work is more than </a:t>
            </a:r>
            <a:r>
              <a:rPr lang="en-US" sz="3200" b="1" dirty="0">
                <a:solidFill>
                  <a:srgbClr val="FF0000"/>
                </a:solidFill>
              </a:rPr>
              <a:t>35% of the total </a:t>
            </a:r>
            <a:r>
              <a:rPr lang="en-US" sz="3200" dirty="0"/>
              <a:t>project costs (including program funds and in-kind contributions)</a:t>
            </a:r>
          </a:p>
          <a:p>
            <a:pPr lvl="1">
              <a:buFont typeface="Arial" panose="020B0604020202020204" pitchFamily="34" charset="0"/>
              <a:buChar char="•"/>
            </a:pPr>
            <a:r>
              <a:rPr lang="en-US" sz="3200" dirty="0"/>
              <a:t>Where work extends more than </a:t>
            </a:r>
            <a:r>
              <a:rPr lang="en-US" sz="3200" b="1" dirty="0">
                <a:solidFill>
                  <a:srgbClr val="FF0000"/>
                </a:solidFill>
              </a:rPr>
              <a:t>500 feet off of the right-of-way</a:t>
            </a:r>
            <a:r>
              <a:rPr lang="en-US" sz="3200" dirty="0"/>
              <a:t>. </a:t>
            </a:r>
            <a:endParaRPr lang="en-US" sz="3200" kern="1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737052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3.7.4.8</a:t>
            </a:r>
            <a:r>
              <a:rPr lang="en-US" sz="2600" b="1" kern="1200" dirty="0">
                <a:solidFill>
                  <a:schemeClr val="tx1"/>
                </a:solidFill>
                <a:effectLst/>
                <a:latin typeface="+mj-lt"/>
                <a:ea typeface="+mj-ea"/>
                <a:cs typeface="+mj-cs"/>
              </a:rPr>
              <a:t>  Working off the Right of way</a:t>
            </a:r>
          </a:p>
        </p:txBody>
      </p:sp>
      <p:sp>
        <p:nvSpPr>
          <p:cNvPr id="3" name="Subtitle 2"/>
          <p:cNvSpPr>
            <a:spLocks noGrp="1"/>
          </p:cNvSpPr>
          <p:nvPr>
            <p:ph type="subTitle" idx="1"/>
          </p:nvPr>
        </p:nvSpPr>
        <p:spPr/>
        <p:txBody>
          <a:bodyPr>
            <a:normAutofit/>
          </a:bodyPr>
          <a:lstStyle/>
          <a:p>
            <a:pPr marL="0" lvl="0" indent="0">
              <a:buNone/>
            </a:pPr>
            <a:r>
              <a:rPr lang="en-US" sz="3200" b="1" kern="1200" dirty="0">
                <a:solidFill>
                  <a:schemeClr val="tx1"/>
                </a:solidFill>
                <a:effectLst/>
                <a:latin typeface="+mn-lt"/>
                <a:ea typeface="+mn-ea"/>
                <a:cs typeface="+mn-cs"/>
              </a:rPr>
              <a:t>Landowner permission is </a:t>
            </a:r>
            <a:r>
              <a:rPr lang="en-US" sz="3200" b="1" u="sng" kern="1200" dirty="0">
                <a:solidFill>
                  <a:schemeClr val="tx1"/>
                </a:solidFill>
                <a:effectLst/>
                <a:latin typeface="+mn-lt"/>
                <a:ea typeface="+mn-ea"/>
                <a:cs typeface="+mn-cs"/>
              </a:rPr>
              <a:t>suggested</a:t>
            </a:r>
            <a:r>
              <a:rPr lang="en-US" sz="3200" b="1" kern="1200" dirty="0">
                <a:solidFill>
                  <a:schemeClr val="tx1"/>
                </a:solidFill>
                <a:effectLst/>
                <a:latin typeface="+mn-lt"/>
                <a:ea typeface="+mn-ea"/>
                <a:cs typeface="+mn-cs"/>
              </a:rPr>
              <a:t> when off-right-of-way impacts are expected, even if work is done within wright-of-way.</a:t>
            </a:r>
          </a:p>
          <a:p>
            <a:r>
              <a:rPr lang="en-US" u="sng" dirty="0"/>
              <a:t>New pipes and turnouts.</a:t>
            </a:r>
          </a:p>
          <a:p>
            <a:r>
              <a:rPr lang="en-US" dirty="0"/>
              <a:t>Subsurface drainage</a:t>
            </a:r>
          </a:p>
          <a:p>
            <a:pPr lvl="1"/>
            <a:r>
              <a:rPr lang="en-US"/>
              <a:t>French mattress</a:t>
            </a:r>
          </a:p>
          <a:p>
            <a:r>
              <a:rPr lang="en-US" dirty="0"/>
              <a:t>Driveway issues.</a:t>
            </a:r>
          </a:p>
          <a:p>
            <a:r>
              <a:rPr lang="en-US" dirty="0"/>
              <a:t>Road fill jobs.</a:t>
            </a:r>
          </a:p>
          <a:p>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2006076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a:solidFill>
                  <a:schemeClr val="tx1"/>
                </a:solidFill>
                <a:effectLst/>
                <a:latin typeface="+mj-lt"/>
                <a:ea typeface="+mj-ea"/>
                <a:cs typeface="+mj-cs"/>
              </a:rPr>
              <a:t>3.7.4.9  Combined Funds</a:t>
            </a:r>
          </a:p>
        </p:txBody>
      </p:sp>
      <p:sp>
        <p:nvSpPr>
          <p:cNvPr id="3" name="Subtitle 2"/>
          <p:cNvSpPr>
            <a:spLocks noGrp="1"/>
          </p:cNvSpPr>
          <p:nvPr>
            <p:ph type="subTitle" idx="1"/>
          </p:nvPr>
        </p:nvSpPr>
        <p:spPr/>
        <p:txBody>
          <a:bodyPr>
            <a:normAutofit lnSpcReduction="10000"/>
          </a:bodyPr>
          <a:lstStyle/>
          <a:p>
            <a:r>
              <a:rPr lang="en-US" sz="3200" b="1" kern="1200">
                <a:solidFill>
                  <a:schemeClr val="tx1"/>
                </a:solidFill>
                <a:effectLst/>
                <a:latin typeface="+mn-lt"/>
                <a:ea typeface="+mn-ea"/>
                <a:cs typeface="+mn-cs"/>
              </a:rPr>
              <a:t>Program funds may be combined with other funds to pay for a project.</a:t>
            </a:r>
          </a:p>
          <a:p>
            <a:pPr lvl="1"/>
            <a:r>
              <a:rPr lang="en-US" b="1"/>
              <a:t>Detailed accounting of which funds were spent on which portions of the project must be maintained</a:t>
            </a:r>
          </a:p>
          <a:p>
            <a:pPr lvl="1"/>
            <a:r>
              <a:rPr lang="en-US" b="1"/>
              <a:t>Other funding sources may be used as matching funds, provided the program funds are used on eligible projects</a:t>
            </a:r>
          </a:p>
          <a:p>
            <a:pPr lvl="1"/>
            <a:r>
              <a:rPr lang="en-US" b="1"/>
              <a:t>Must still adhere to non-pollution standards and ESM practices</a:t>
            </a:r>
          </a:p>
          <a:p>
            <a:pPr lvl="1"/>
            <a:endParaRPr lang="en-US" b="1" kern="1200">
              <a:solidFill>
                <a:schemeClr val="tx1"/>
              </a:solidFill>
              <a:effectLst/>
              <a:latin typeface="+mn-lt"/>
              <a:ea typeface="+mn-ea"/>
              <a:cs typeface="+mn-cs"/>
            </a:endParaRPr>
          </a:p>
          <a:p>
            <a:pPr marL="0" lvl="0" indent="0">
              <a:buNone/>
            </a:pPr>
            <a:r>
              <a:rPr lang="en-US" b="1"/>
              <a:t>	</a:t>
            </a:r>
            <a:endParaRPr lang="en-US" sz="3200" b="1" kern="1200">
              <a:solidFill>
                <a:schemeClr val="tx1"/>
              </a:solidFill>
              <a:effectLst/>
              <a:latin typeface="+mn-lt"/>
              <a:ea typeface="+mn-ea"/>
              <a:cs typeface="+mn-cs"/>
            </a:endParaRPr>
          </a:p>
          <a:p>
            <a:endParaRPr lang="en-US"/>
          </a:p>
          <a:p>
            <a:endParaRPr lang="en-US"/>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3. CD Role</a:t>
            </a:r>
          </a:p>
        </p:txBody>
      </p:sp>
    </p:spTree>
    <p:extLst>
      <p:ext uri="{BB962C8B-B14F-4D97-AF65-F5344CB8AC3E}">
        <p14:creationId xmlns:p14="http://schemas.microsoft.com/office/powerpoint/2010/main" val="346313079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Steve</a:t>
            </a:r>
          </a:p>
        </p:txBody>
      </p:sp>
    </p:spTree>
    <p:extLst>
      <p:ext uri="{BB962C8B-B14F-4D97-AF65-F5344CB8AC3E}">
        <p14:creationId xmlns:p14="http://schemas.microsoft.com/office/powerpoint/2010/main" val="260800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Training</a:t>
            </a:r>
          </a:p>
        </p:txBody>
      </p:sp>
      <p:sp>
        <p:nvSpPr>
          <p:cNvPr id="3" name="Subtitle 2"/>
          <p:cNvSpPr>
            <a:spLocks noGrp="1"/>
          </p:cNvSpPr>
          <p:nvPr>
            <p:ph type="subTitle" idx="1"/>
          </p:nvPr>
        </p:nvSpPr>
        <p:spPr/>
        <p:txBody>
          <a:bodyPr>
            <a:noAutofit/>
          </a:bodyPr>
          <a:lstStyle/>
          <a:p>
            <a:pPr marL="0" indent="0">
              <a:buNone/>
            </a:pPr>
            <a:r>
              <a:rPr lang="en-US" sz="4000" b="1" u="sng" dirty="0"/>
              <a:t>Goals today</a:t>
            </a:r>
            <a:r>
              <a:rPr lang="en-US" sz="4000" b="1" dirty="0"/>
              <a:t>:</a:t>
            </a:r>
          </a:p>
          <a:p>
            <a:r>
              <a:rPr lang="en-US" sz="4000" dirty="0"/>
              <a:t>Provide guidance for Districts to run their Program.</a:t>
            </a:r>
          </a:p>
          <a:p>
            <a:r>
              <a:rPr lang="en-US" sz="4000" dirty="0"/>
              <a:t>Clear up “grey areas” in existing</a:t>
            </a:r>
            <a:r>
              <a:rPr lang="en-US" sz="4000" baseline="0" dirty="0"/>
              <a:t> Program.</a:t>
            </a:r>
          </a:p>
          <a:p>
            <a:r>
              <a:rPr lang="en-US" sz="4000" baseline="0" dirty="0"/>
              <a:t>Outline new topics.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8761852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800" b="1" u="sng" baseline="0" dirty="0">
                <a:solidFill>
                  <a:srgbClr val="FF0000"/>
                </a:solidFill>
              </a:rPr>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827710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92500" lnSpcReduction="20000"/>
          </a:bodyPr>
          <a:lstStyle/>
          <a:p>
            <a:r>
              <a:rPr lang="en-US" sz="4800" b="1" u="sng" baseline="0" dirty="0">
                <a:solidFill>
                  <a:srgbClr val="FF0000"/>
                </a:solidFill>
              </a:rPr>
              <a:t>3.8 Administering Projects</a:t>
            </a:r>
          </a:p>
          <a:p>
            <a:pPr marL="457200" lvl="1" indent="0">
              <a:buNone/>
            </a:pPr>
            <a:r>
              <a:rPr lang="en-US" sz="3600" dirty="0"/>
              <a:t>3.8.1 Notification to Applicants</a:t>
            </a:r>
          </a:p>
          <a:p>
            <a:pPr marL="457200" lvl="1" indent="0">
              <a:buNone/>
            </a:pPr>
            <a:r>
              <a:rPr lang="en-US" sz="3600" dirty="0"/>
              <a:t>3.8.2 Pre-Application Site Visit</a:t>
            </a:r>
          </a:p>
          <a:p>
            <a:pPr marL="457200" lvl="1" indent="0">
              <a:buNone/>
            </a:pPr>
            <a:r>
              <a:rPr lang="en-US" sz="3600" dirty="0"/>
              <a:t>3.8.3 Pre-Design Site Visit</a:t>
            </a:r>
          </a:p>
          <a:p>
            <a:pPr marL="457200" lvl="1" indent="0">
              <a:buNone/>
            </a:pPr>
            <a:r>
              <a:rPr lang="en-US" sz="3600" dirty="0"/>
              <a:t>3.8.4 Receiving Grant Applications</a:t>
            </a:r>
          </a:p>
          <a:p>
            <a:pPr marL="457200" lvl="1" indent="0">
              <a:buNone/>
            </a:pPr>
            <a:r>
              <a:rPr lang="en-US" sz="3600" dirty="0"/>
              <a:t>3.8.5 Contracting</a:t>
            </a:r>
          </a:p>
          <a:p>
            <a:pPr marL="457200" lvl="1" indent="0">
              <a:buNone/>
            </a:pPr>
            <a:r>
              <a:rPr lang="en-US" sz="3600" dirty="0"/>
              <a:t>3.8.6 Pre-Project Logistics</a:t>
            </a:r>
          </a:p>
          <a:p>
            <a:pPr marL="457200" lvl="1" indent="0">
              <a:buNone/>
            </a:pPr>
            <a:r>
              <a:rPr lang="en-US" sz="3600" dirty="0"/>
              <a:t>3.8.7 Project Oversight</a:t>
            </a:r>
          </a:p>
          <a:p>
            <a:pPr marL="457200" lvl="1" indent="0">
              <a:buNone/>
            </a:pPr>
            <a:r>
              <a:rPr lang="en-US" sz="3600" dirty="0"/>
              <a:t>3.8.8 Contract Amendments</a:t>
            </a:r>
          </a:p>
          <a:p>
            <a:pPr marL="457200" lvl="1" indent="0">
              <a:buNone/>
            </a:pPr>
            <a:r>
              <a:rPr lang="en-US" sz="3600" dirty="0"/>
              <a:t>3.8.9 Project Completion</a:t>
            </a:r>
          </a:p>
          <a:p>
            <a:pPr marL="457200" lvl="1" indent="0">
              <a:buNone/>
            </a:pPr>
            <a:r>
              <a:rPr lang="en-US" sz="36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09633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3.8.1 Notifying applicants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Notifying Applicants</a:t>
            </a:r>
          </a:p>
          <a:p>
            <a:pPr lvl="0"/>
            <a:r>
              <a:rPr lang="en-US" sz="3200" kern="1200" dirty="0">
                <a:solidFill>
                  <a:schemeClr val="tx1"/>
                </a:solidFill>
                <a:effectLst/>
                <a:latin typeface="+mn-lt"/>
                <a:ea typeface="+mn-ea"/>
                <a:cs typeface="+mn-cs"/>
              </a:rPr>
              <a:t>Districts must inform all potential applicants of funding availability (equal access).</a:t>
            </a:r>
          </a:p>
          <a:p>
            <a:pPr lvl="0"/>
            <a:r>
              <a:rPr lang="en-US" dirty="0"/>
              <a:t>QAB equal access policy.</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704037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3.8.2 Pre-Application site visit</a:t>
            </a:r>
          </a:p>
        </p:txBody>
      </p:sp>
      <p:sp>
        <p:nvSpPr>
          <p:cNvPr id="3" name="Subtitle 2"/>
          <p:cNvSpPr>
            <a:spLocks noGrp="1"/>
          </p:cNvSpPr>
          <p:nvPr>
            <p:ph type="subTitle" idx="1"/>
          </p:nvPr>
        </p:nvSpPr>
        <p:spPr/>
        <p:txBody>
          <a:bodyPr/>
          <a:lstStyle/>
          <a:p>
            <a:pPr marL="0" lvl="0" indent="0">
              <a:buNone/>
            </a:pPr>
            <a:r>
              <a:rPr lang="en-US" sz="3200" b="1" u="sng" kern="1200" dirty="0">
                <a:effectLst/>
                <a:latin typeface="+mn-lt"/>
                <a:ea typeface="+mn-ea"/>
                <a:cs typeface="+mn-cs"/>
              </a:rPr>
              <a:t>Pre-app site visit</a:t>
            </a:r>
          </a:p>
          <a:p>
            <a:pPr lvl="0"/>
            <a:r>
              <a:rPr lang="en-US" sz="3200" kern="1200" dirty="0">
                <a:solidFill>
                  <a:srgbClr val="FF0000"/>
                </a:solidFill>
                <a:effectLst/>
                <a:latin typeface="+mn-lt"/>
                <a:ea typeface="+mn-ea"/>
                <a:cs typeface="+mn-cs"/>
              </a:rPr>
              <a:t>Districts should meet with potential applicants on site </a:t>
            </a:r>
            <a:r>
              <a:rPr lang="en-US" sz="3200" u="sng" kern="1200" dirty="0">
                <a:solidFill>
                  <a:srgbClr val="FF0000"/>
                </a:solidFill>
                <a:effectLst/>
                <a:latin typeface="+mn-lt"/>
                <a:ea typeface="+mn-ea"/>
                <a:cs typeface="+mn-cs"/>
              </a:rPr>
              <a:t>BEFORE</a:t>
            </a:r>
            <a:r>
              <a:rPr lang="en-US" sz="3200" kern="1200" dirty="0">
                <a:solidFill>
                  <a:srgbClr val="FF0000"/>
                </a:solidFill>
                <a:effectLst/>
                <a:latin typeface="+mn-lt"/>
                <a:ea typeface="+mn-ea"/>
                <a:cs typeface="+mn-cs"/>
              </a:rPr>
              <a:t> an application is submitted</a:t>
            </a:r>
          </a:p>
          <a:p>
            <a:pPr lvl="0"/>
            <a:r>
              <a:rPr lang="en-US" sz="3200" kern="1200" dirty="0">
                <a:solidFill>
                  <a:schemeClr val="tx1"/>
                </a:solidFill>
                <a:effectLst/>
                <a:latin typeface="+mn-lt"/>
                <a:ea typeface="+mn-ea"/>
                <a:cs typeface="+mn-cs"/>
              </a:rPr>
              <a:t>Early discussion of potential problems (permitting, funding availability, </a:t>
            </a:r>
            <a:r>
              <a:rPr lang="en-US" sz="3200" kern="1200" dirty="0" err="1">
                <a:solidFill>
                  <a:schemeClr val="tx1"/>
                </a:solidFill>
                <a:effectLst/>
                <a:latin typeface="+mn-lt"/>
                <a:ea typeface="+mn-ea"/>
                <a:cs typeface="+mn-cs"/>
              </a:rPr>
              <a:t>etc</a:t>
            </a:r>
            <a:r>
              <a:rPr lang="en-US" sz="3200" kern="1200" dirty="0">
                <a:solidFill>
                  <a:schemeClr val="tx1"/>
                </a:solidFill>
                <a:effectLst/>
                <a:latin typeface="+mn-lt"/>
                <a:ea typeface="+mn-ea"/>
                <a:cs typeface="+mn-cs"/>
              </a:rPr>
              <a:t>)</a:t>
            </a:r>
          </a:p>
          <a:p>
            <a:pPr lvl="0"/>
            <a:r>
              <a:rPr lang="en-US" sz="3200" kern="1200" dirty="0">
                <a:solidFill>
                  <a:schemeClr val="tx1"/>
                </a:solidFill>
                <a:effectLst/>
                <a:latin typeface="+mn-lt"/>
                <a:ea typeface="+mn-ea"/>
                <a:cs typeface="+mn-cs"/>
              </a:rPr>
              <a:t>Best interest of both parties.</a:t>
            </a:r>
          </a:p>
          <a:p>
            <a:pPr lvl="0"/>
            <a:r>
              <a:rPr lang="en-US" dirty="0"/>
              <a:t>Look at potential landowner or off-ROW issues</a:t>
            </a:r>
          </a:p>
          <a:p>
            <a:pPr lvl="0"/>
            <a:r>
              <a:rPr lang="en-US" sz="3200" kern="1200" dirty="0">
                <a:solidFill>
                  <a:schemeClr val="tx1"/>
                </a:solidFill>
                <a:effectLst/>
                <a:latin typeface="+mn-lt"/>
                <a:ea typeface="+mn-ea"/>
                <a:cs typeface="+mn-cs"/>
              </a:rPr>
              <a:t>Checklist available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83115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effectLst/>
              </a:rPr>
              <a:t>Pre-application </a:t>
            </a:r>
            <a:br>
              <a:rPr lang="en-US" sz="2400" kern="1200" dirty="0">
                <a:effectLst/>
              </a:rPr>
            </a:br>
            <a:r>
              <a:rPr lang="en-US" sz="2400" kern="1200" dirty="0">
                <a:effectLst/>
              </a:rPr>
              <a:t>Checklist</a:t>
            </a:r>
          </a:p>
          <a:p>
            <a:pPr marL="233363" lvl="0" indent="-233363"/>
            <a:r>
              <a:rPr lang="en-US" sz="2400" dirty="0"/>
              <a:t>Pre-construction </a:t>
            </a:r>
            <a:br>
              <a:rPr lang="en-US" sz="2400" dirty="0"/>
            </a:br>
            <a:r>
              <a:rPr lang="en-US" sz="2400" dirty="0"/>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spTree>
    <p:extLst>
      <p:ext uri="{BB962C8B-B14F-4D97-AF65-F5344CB8AC3E}">
        <p14:creationId xmlns:p14="http://schemas.microsoft.com/office/powerpoint/2010/main" val="34960743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b="1" kern="1200" dirty="0">
                <a:solidFill>
                  <a:srgbClr val="FF0000"/>
                </a:solidFill>
                <a:effectLst/>
              </a:rPr>
              <a:t>Pre-application </a:t>
            </a:r>
            <a:br>
              <a:rPr lang="en-US" sz="2400" b="1" kern="1200" dirty="0">
                <a:solidFill>
                  <a:srgbClr val="FF0000"/>
                </a:solidFill>
                <a:effectLst/>
              </a:rPr>
            </a:br>
            <a:r>
              <a:rPr lang="en-US" sz="2400" b="1" kern="1200" dirty="0">
                <a:solidFill>
                  <a:srgbClr val="FF0000"/>
                </a:solidFill>
                <a:effectLst/>
              </a:rPr>
              <a:t>Checklist</a:t>
            </a:r>
          </a:p>
          <a:p>
            <a:pPr marL="233363" lvl="0" indent="-233363"/>
            <a:r>
              <a:rPr lang="en-US" sz="2400" dirty="0"/>
              <a:t>Pre-construction </a:t>
            </a:r>
            <a:br>
              <a:rPr lang="en-US" sz="2400" dirty="0"/>
            </a:br>
            <a:r>
              <a:rPr lang="en-US" sz="2400" dirty="0"/>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a:extLst>
              <a:ext uri="{FF2B5EF4-FFF2-40B4-BE49-F238E27FC236}">
                <a16:creationId xmlns:a16="http://schemas.microsoft.com/office/drawing/2014/main" id="{FF94E297-CF9D-4AB4-A117-F583276D30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6451" y="14681"/>
            <a:ext cx="6287549" cy="6967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49597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b="1" dirty="0">
                <a:solidFill>
                  <a:srgbClr val="FF0000"/>
                </a:solidFill>
              </a:rPr>
              <a:t>Pre-construction </a:t>
            </a:r>
            <a:br>
              <a:rPr lang="en-US" sz="2400" b="1" dirty="0">
                <a:solidFill>
                  <a:srgbClr val="FF0000"/>
                </a:solidFill>
              </a:rPr>
            </a:br>
            <a:r>
              <a:rPr lang="en-US" sz="2400" b="1" dirty="0">
                <a:solidFill>
                  <a:srgbClr val="FF0000"/>
                </a:solidFill>
              </a:rPr>
              <a:t>Checklist</a:t>
            </a:r>
          </a:p>
          <a:p>
            <a:pPr marL="233363" lvl="0" indent="-233363"/>
            <a:r>
              <a:rPr lang="en-US" sz="2400" kern="1200" dirty="0">
                <a:effectLst/>
              </a:rPr>
              <a:t>Project Hard Files </a:t>
            </a:r>
            <a:br>
              <a:rPr lang="en-US" sz="2400" kern="1200" dirty="0">
                <a:effectLst/>
              </a:rPr>
            </a:br>
            <a:r>
              <a:rPr lang="en-US" sz="2400" kern="1200" dirty="0">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4" name="Picture 3">
            <a:extLst>
              <a:ext uri="{FF2B5EF4-FFF2-40B4-BE49-F238E27FC236}">
                <a16:creationId xmlns:a16="http://schemas.microsoft.com/office/drawing/2014/main" id="{EF7AD2F7-2D47-4C60-8C77-AA5CA72496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923"/>
          <a:stretch/>
        </p:blipFill>
        <p:spPr>
          <a:xfrm>
            <a:off x="2895600" y="25167"/>
            <a:ext cx="6248400" cy="6832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143083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b="1" kern="1200" dirty="0">
                <a:solidFill>
                  <a:srgbClr val="FF0000"/>
                </a:solidFill>
                <a:effectLst/>
              </a:rPr>
              <a:t>Project Hard Files </a:t>
            </a:r>
            <a:br>
              <a:rPr lang="en-US" sz="2400" b="1" kern="1200" dirty="0">
                <a:solidFill>
                  <a:srgbClr val="FF0000"/>
                </a:solidFill>
                <a:effectLst/>
              </a:rPr>
            </a:br>
            <a:r>
              <a:rPr lang="en-US" sz="2400" b="1" kern="1200" dirty="0">
                <a:solidFill>
                  <a:srgbClr val="FF0000"/>
                </a:solidFill>
                <a:effectLst/>
              </a:rPr>
              <a:t>Checklist</a:t>
            </a:r>
          </a:p>
          <a:p>
            <a:pPr marL="233363" lvl="0" indent="-233363"/>
            <a:r>
              <a:rPr lang="en-US" sz="2400" dirty="0"/>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a:extLst>
              <a:ext uri="{FF2B5EF4-FFF2-40B4-BE49-F238E27FC236}">
                <a16:creationId xmlns:a16="http://schemas.microsoft.com/office/drawing/2014/main" id="{0F619348-E20B-4793-898A-75735AD055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90" b="3984"/>
          <a:stretch/>
        </p:blipFill>
        <p:spPr>
          <a:xfrm>
            <a:off x="3162600" y="14421"/>
            <a:ext cx="5981400" cy="6843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51323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kern="1200" dirty="0">
                <a:solidFill>
                  <a:schemeClr val="bg1">
                    <a:lumMod val="50000"/>
                  </a:schemeClr>
                </a:solidFill>
                <a:effectLst/>
              </a:rPr>
              <a:t>Project Hard Files </a:t>
            </a:r>
            <a:br>
              <a:rPr lang="en-US" sz="2400" kern="1200" dirty="0">
                <a:solidFill>
                  <a:schemeClr val="bg1">
                    <a:lumMod val="50000"/>
                  </a:schemeClr>
                </a:solidFill>
                <a:effectLst/>
              </a:rPr>
            </a:br>
            <a:r>
              <a:rPr lang="en-US" sz="2400" kern="1200" dirty="0">
                <a:solidFill>
                  <a:schemeClr val="bg1">
                    <a:lumMod val="50000"/>
                  </a:schemeClr>
                </a:solidFill>
                <a:effectLst/>
              </a:rPr>
              <a:t>Checklist</a:t>
            </a:r>
          </a:p>
          <a:p>
            <a:pPr marL="233363" lvl="0" indent="-233363"/>
            <a:r>
              <a:rPr lang="en-US" sz="2400" b="1" dirty="0">
                <a:solidFill>
                  <a:srgbClr val="FF0000"/>
                </a:solidFill>
              </a:rPr>
              <a:t>Project Narrative</a:t>
            </a:r>
          </a:p>
          <a:p>
            <a:pPr marL="233363" lvl="0" indent="-233363"/>
            <a:r>
              <a:rPr lang="en-US" sz="2400" kern="1200" dirty="0">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7616" y="0"/>
            <a:ext cx="6046384" cy="6858000"/>
          </a:xfrm>
          <a:prstGeom prst="rect">
            <a:avLst/>
          </a:prstGeom>
          <a:ln w="38100">
            <a:solidFill>
              <a:schemeClr val="tx1"/>
            </a:solidFill>
          </a:ln>
        </p:spPr>
      </p:pic>
    </p:spTree>
    <p:extLst>
      <p:ext uri="{BB962C8B-B14F-4D97-AF65-F5344CB8AC3E}">
        <p14:creationId xmlns:p14="http://schemas.microsoft.com/office/powerpoint/2010/main" val="2573019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ubtitle 2"/>
          <p:cNvSpPr>
            <a:spLocks noGrp="1"/>
          </p:cNvSpPr>
          <p:nvPr>
            <p:ph type="subTitle" idx="1"/>
          </p:nvPr>
        </p:nvSpPr>
        <p:spPr>
          <a:xfrm>
            <a:off x="0" y="0"/>
            <a:ext cx="8229600" cy="5791200"/>
          </a:xfrm>
        </p:spPr>
        <p:txBody>
          <a:bodyPr/>
          <a:lstStyle/>
          <a:p>
            <a:pPr marL="0" lvl="0" indent="0">
              <a:buNone/>
            </a:pPr>
            <a:r>
              <a:rPr lang="en-US" sz="3200" b="1" u="sng" kern="1200" dirty="0">
                <a:effectLst/>
                <a:latin typeface="+mn-lt"/>
                <a:ea typeface="+mn-ea"/>
                <a:cs typeface="+mn-cs"/>
              </a:rPr>
              <a:t>Checklists &amp; </a:t>
            </a:r>
            <a:br>
              <a:rPr lang="en-US" sz="3200" b="1" u="sng" kern="1200" dirty="0">
                <a:effectLst/>
                <a:latin typeface="+mn-lt"/>
                <a:ea typeface="+mn-ea"/>
                <a:cs typeface="+mn-cs"/>
              </a:rPr>
            </a:br>
            <a:r>
              <a:rPr lang="en-US" sz="3200" b="1" u="sng" kern="1200" dirty="0">
                <a:effectLst/>
                <a:latin typeface="+mn-lt"/>
                <a:ea typeface="+mn-ea"/>
                <a:cs typeface="+mn-cs"/>
              </a:rPr>
              <a:t>Tools</a:t>
            </a:r>
          </a:p>
          <a:p>
            <a:pPr marL="233363" lvl="0" indent="-233363"/>
            <a:r>
              <a:rPr lang="en-US" sz="2400" kern="1200" dirty="0">
                <a:solidFill>
                  <a:schemeClr val="tx1">
                    <a:lumMod val="50000"/>
                    <a:lumOff val="50000"/>
                  </a:schemeClr>
                </a:solidFill>
                <a:effectLst/>
              </a:rPr>
              <a:t>Pre-application </a:t>
            </a:r>
            <a:br>
              <a:rPr lang="en-US" sz="2400" kern="1200" dirty="0">
                <a:solidFill>
                  <a:schemeClr val="tx1">
                    <a:lumMod val="50000"/>
                    <a:lumOff val="50000"/>
                  </a:schemeClr>
                </a:solidFill>
                <a:effectLst/>
              </a:rPr>
            </a:br>
            <a:r>
              <a:rPr lang="en-US" sz="2400" kern="1200" dirty="0">
                <a:solidFill>
                  <a:schemeClr val="tx1">
                    <a:lumMod val="50000"/>
                    <a:lumOff val="50000"/>
                  </a:schemeClr>
                </a:solidFill>
                <a:effectLst/>
              </a:rPr>
              <a:t>Checklist</a:t>
            </a:r>
          </a:p>
          <a:p>
            <a:pPr marL="233363" lvl="0" indent="-233363"/>
            <a:r>
              <a:rPr lang="en-US" sz="2400" dirty="0">
                <a:solidFill>
                  <a:schemeClr val="tx1">
                    <a:lumMod val="50000"/>
                    <a:lumOff val="50000"/>
                  </a:schemeClr>
                </a:solidFill>
              </a:rPr>
              <a:t>Pre-construction </a:t>
            </a:r>
            <a:br>
              <a:rPr lang="en-US" sz="2400" dirty="0">
                <a:solidFill>
                  <a:schemeClr val="tx1">
                    <a:lumMod val="50000"/>
                    <a:lumOff val="50000"/>
                  </a:schemeClr>
                </a:solidFill>
              </a:rPr>
            </a:br>
            <a:r>
              <a:rPr lang="en-US" sz="2400" dirty="0">
                <a:solidFill>
                  <a:schemeClr val="tx1">
                    <a:lumMod val="50000"/>
                    <a:lumOff val="50000"/>
                  </a:schemeClr>
                </a:solidFill>
              </a:rPr>
              <a:t>Checklist</a:t>
            </a:r>
          </a:p>
          <a:p>
            <a:pPr marL="233363" lvl="0" indent="-233363"/>
            <a:r>
              <a:rPr lang="en-US" sz="2400" kern="1200" dirty="0">
                <a:solidFill>
                  <a:schemeClr val="bg1">
                    <a:lumMod val="50000"/>
                  </a:schemeClr>
                </a:solidFill>
                <a:effectLst/>
              </a:rPr>
              <a:t>Project Hard Files </a:t>
            </a:r>
            <a:br>
              <a:rPr lang="en-US" sz="2400" kern="1200" dirty="0">
                <a:solidFill>
                  <a:schemeClr val="bg1">
                    <a:lumMod val="50000"/>
                  </a:schemeClr>
                </a:solidFill>
                <a:effectLst/>
              </a:rPr>
            </a:br>
            <a:r>
              <a:rPr lang="en-US" sz="2400" kern="1200" dirty="0">
                <a:solidFill>
                  <a:schemeClr val="bg1">
                    <a:lumMod val="50000"/>
                  </a:schemeClr>
                </a:solidFill>
                <a:effectLst/>
              </a:rPr>
              <a:t>Checklist</a:t>
            </a:r>
          </a:p>
          <a:p>
            <a:pPr marL="233363" lvl="0" indent="-233363"/>
            <a:r>
              <a:rPr lang="en-US" sz="2400" dirty="0">
                <a:solidFill>
                  <a:schemeClr val="bg1">
                    <a:lumMod val="50000"/>
                  </a:schemeClr>
                </a:solidFill>
              </a:rPr>
              <a:t>Project Narrative</a:t>
            </a:r>
          </a:p>
          <a:p>
            <a:pPr marL="233363" lvl="0" indent="-233363"/>
            <a:r>
              <a:rPr lang="en-US" sz="2400" b="1" kern="1200" dirty="0">
                <a:solidFill>
                  <a:srgbClr val="FF0000"/>
                </a:solidFill>
                <a:effectLst/>
              </a:rPr>
              <a:t>Project Timeline</a:t>
            </a:r>
          </a:p>
          <a:p>
            <a:pPr marL="233363" lvl="0" indent="-233363"/>
            <a:endParaRPr lang="en-US" sz="2400" dirty="0"/>
          </a:p>
          <a:p>
            <a:pPr marL="0" lvl="0" indent="0">
              <a:buNone/>
            </a:pPr>
            <a:r>
              <a:rPr lang="en-US" sz="2400" kern="1200" dirty="0">
                <a:effectLst/>
              </a:rPr>
              <a:t>NOT REQUIRED, for </a:t>
            </a:r>
            <a:br>
              <a:rPr lang="en-US" sz="2400" kern="1200" dirty="0">
                <a:effectLst/>
              </a:rPr>
            </a:br>
            <a:r>
              <a:rPr lang="en-US" sz="2400" kern="1200" dirty="0">
                <a:effectLst/>
              </a:rPr>
              <a:t>your benefit</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0" y="-19523"/>
            <a:ext cx="6096000" cy="7336025"/>
          </a:xfrm>
          <a:prstGeom prst="rect">
            <a:avLst/>
          </a:prstGeom>
          <a:ln w="38100">
            <a:solidFill>
              <a:schemeClr val="tx1"/>
            </a:solidFill>
          </a:ln>
        </p:spPr>
      </p:pic>
    </p:spTree>
    <p:extLst>
      <p:ext uri="{BB962C8B-B14F-4D97-AF65-F5344CB8AC3E}">
        <p14:creationId xmlns:p14="http://schemas.microsoft.com/office/powerpoint/2010/main" val="1064532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8" name="Rectangle 7"/>
          <p:cNvSpPr/>
          <p:nvPr/>
        </p:nvSpPr>
        <p:spPr>
          <a:xfrm>
            <a:off x="0" y="6581001"/>
            <a:ext cx="9208008" cy="276999"/>
          </a:xfrm>
          <a:prstGeom prst="rect">
            <a:avLst/>
          </a:prstGeom>
          <a:solidFill>
            <a:schemeClr val="tx1"/>
          </a:solidFill>
        </p:spPr>
        <p:txBody>
          <a:bodyPr wrap="square">
            <a:spAutoFit/>
          </a:bodyPr>
          <a:lstStyle/>
          <a:p>
            <a:r>
              <a:rPr lang="en-US" sz="1200">
                <a:solidFill>
                  <a:schemeClr val="bg1"/>
                </a:solidFill>
              </a:rPr>
              <a:t>https://www.cartoonstock.com/directory/s/sleigh.asp</a:t>
            </a:r>
            <a:endParaRPr lang="en-US" sz="1200" dirty="0">
              <a:solidFill>
                <a:schemeClr val="bg1"/>
              </a:solidFill>
            </a:endParaRPr>
          </a:p>
        </p:txBody>
      </p:sp>
      <p:sp>
        <p:nvSpPr>
          <p:cNvPr id="7" name="Rectangle 6"/>
          <p:cNvSpPr/>
          <p:nvPr/>
        </p:nvSpPr>
        <p:spPr>
          <a:xfrm>
            <a:off x="-57638" y="6380532"/>
            <a:ext cx="9204513" cy="230832"/>
          </a:xfrm>
          <a:prstGeom prst="rect">
            <a:avLst/>
          </a:prstGeom>
        </p:spPr>
        <p:txBody>
          <a:bodyPr wrap="square">
            <a:spAutoFit/>
          </a:bodyPr>
          <a:lstStyle/>
          <a:p>
            <a:r>
              <a:rPr lang="en-US" sz="900" dirty="0">
                <a:hlinkClick r:id="rId3"/>
              </a:rPr>
              <a:t>Sleigh Cartoons and Comics - funny pictures from </a:t>
            </a:r>
            <a:r>
              <a:rPr lang="en-US" sz="900" dirty="0" err="1">
                <a:hlinkClick r:id="rId3"/>
              </a:rPr>
              <a:t>CartoonStock</a:t>
            </a:r>
            <a:endParaRPr lang="en-US" sz="900" dirty="0"/>
          </a:p>
        </p:txBody>
      </p:sp>
      <p:pic>
        <p:nvPicPr>
          <p:cNvPr id="9" name="Picture 8" descr="Diagram&#10;&#10;Description automatically generated">
            <a:extLst>
              <a:ext uri="{FF2B5EF4-FFF2-40B4-BE49-F238E27FC236}">
                <a16:creationId xmlns:a16="http://schemas.microsoft.com/office/drawing/2014/main" id="{86BB5F0F-CD93-4B9F-AE0E-3075D88D7A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94310"/>
            <a:ext cx="9144000" cy="6469380"/>
          </a:xfrm>
          <a:prstGeom prst="rect">
            <a:avLst/>
          </a:prstGeom>
        </p:spPr>
      </p:pic>
    </p:spTree>
    <p:extLst>
      <p:ext uri="{BB962C8B-B14F-4D97-AF65-F5344CB8AC3E}">
        <p14:creationId xmlns:p14="http://schemas.microsoft.com/office/powerpoint/2010/main" val="315745216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3.8.3 Pre-Design site visit</a:t>
            </a:r>
          </a:p>
        </p:txBody>
      </p:sp>
      <p:sp>
        <p:nvSpPr>
          <p:cNvPr id="3" name="Subtitle 2"/>
          <p:cNvSpPr>
            <a:spLocks noGrp="1"/>
          </p:cNvSpPr>
          <p:nvPr>
            <p:ph type="subTitle" idx="1"/>
          </p:nvPr>
        </p:nvSpPr>
        <p:spPr/>
        <p:txBody>
          <a:bodyPr>
            <a:normAutofit fontScale="92500" lnSpcReduction="20000"/>
          </a:bodyPr>
          <a:lstStyle/>
          <a:p>
            <a:pPr marL="0" lvl="0" indent="0">
              <a:buNone/>
            </a:pPr>
            <a:r>
              <a:rPr lang="en-US" sz="3200" b="1" u="sng" kern="1200" dirty="0">
                <a:effectLst/>
                <a:latin typeface="+mn-lt"/>
                <a:ea typeface="+mn-ea"/>
                <a:cs typeface="+mn-cs"/>
              </a:rPr>
              <a:t>Pre-design site visit</a:t>
            </a:r>
          </a:p>
          <a:p>
            <a:pPr lvl="0"/>
            <a:r>
              <a:rPr lang="en-US" sz="3200" kern="1200" dirty="0">
                <a:effectLst/>
                <a:latin typeface="+mn-lt"/>
                <a:ea typeface="+mn-ea"/>
                <a:cs typeface="+mn-cs"/>
              </a:rPr>
              <a:t>If a project requires engineering</a:t>
            </a:r>
          </a:p>
          <a:p>
            <a:pPr lvl="0"/>
            <a:r>
              <a:rPr lang="en-US" dirty="0">
                <a:solidFill>
                  <a:srgbClr val="FF0000"/>
                </a:solidFill>
              </a:rPr>
              <a:t>I</a:t>
            </a:r>
            <a:r>
              <a:rPr lang="en-US" sz="3200" kern="1200" dirty="0">
                <a:solidFill>
                  <a:srgbClr val="FF0000"/>
                </a:solidFill>
                <a:effectLst/>
                <a:latin typeface="+mn-lt"/>
                <a:ea typeface="+mn-ea"/>
                <a:cs typeface="+mn-cs"/>
              </a:rPr>
              <a:t>t is highly recommended that districts meet with the grant recipient and engineer on site </a:t>
            </a:r>
            <a:r>
              <a:rPr lang="en-US" sz="3200" u="sng" kern="1200" dirty="0">
                <a:solidFill>
                  <a:srgbClr val="FF0000"/>
                </a:solidFill>
                <a:effectLst/>
                <a:latin typeface="+mn-lt"/>
                <a:ea typeface="+mn-ea"/>
                <a:cs typeface="+mn-cs"/>
              </a:rPr>
              <a:t>BEFORE</a:t>
            </a:r>
            <a:r>
              <a:rPr lang="en-US" sz="3200" kern="1200" dirty="0">
                <a:solidFill>
                  <a:srgbClr val="FF0000"/>
                </a:solidFill>
                <a:effectLst/>
                <a:latin typeface="+mn-lt"/>
                <a:ea typeface="+mn-ea"/>
                <a:cs typeface="+mn-cs"/>
              </a:rPr>
              <a:t> design work is started</a:t>
            </a:r>
          </a:p>
          <a:p>
            <a:pPr lvl="0"/>
            <a:r>
              <a:rPr lang="en-US" dirty="0"/>
              <a:t>Make sure the engineer understands DGLVR requirements</a:t>
            </a:r>
          </a:p>
          <a:p>
            <a:r>
              <a:rPr lang="en-US" dirty="0"/>
              <a:t>Early discussion of potential problems (permitting, funding availability, </a:t>
            </a:r>
            <a:r>
              <a:rPr lang="en-US" dirty="0" err="1"/>
              <a:t>etc</a:t>
            </a:r>
            <a:r>
              <a:rPr lang="en-US" dirty="0"/>
              <a:t>)</a:t>
            </a:r>
          </a:p>
          <a:p>
            <a:pPr lvl="0"/>
            <a:r>
              <a:rPr lang="en-US" sz="3200" kern="1200" dirty="0">
                <a:solidFill>
                  <a:schemeClr val="tx1"/>
                </a:solidFill>
                <a:effectLst/>
                <a:latin typeface="+mn-lt"/>
                <a:ea typeface="+mn-ea"/>
                <a:cs typeface="+mn-cs"/>
              </a:rPr>
              <a:t>Best interest of both parties.</a:t>
            </a:r>
          </a:p>
          <a:p>
            <a:pPr lvl="0"/>
            <a:r>
              <a:rPr lang="en-US" sz="3200" kern="1200" dirty="0">
                <a:solidFill>
                  <a:schemeClr val="tx1"/>
                </a:solidFill>
                <a:effectLst/>
                <a:latin typeface="+mn-lt"/>
                <a:ea typeface="+mn-ea"/>
                <a:cs typeface="+mn-cs"/>
              </a:rPr>
              <a:t>Keep in mind that engineering expenses incurred before a contract is signed are NOT eligible for reimbursement with DGLVR funds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7027147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b="1" dirty="0">
                <a:solidFill>
                  <a:srgbClr val="FF0000"/>
                </a:solidFill>
              </a:rPr>
              <a:t>3.8.4 Receiving Grant Applications</a:t>
            </a:r>
          </a:p>
          <a:p>
            <a:pPr marL="457200" lvl="1" indent="0">
              <a:buNone/>
            </a:pPr>
            <a:r>
              <a:rPr lang="en-US" sz="3800" dirty="0"/>
              <a:t>3.8.5 Contracting</a:t>
            </a:r>
          </a:p>
          <a:p>
            <a:pPr marL="457200" lvl="1" indent="0">
              <a:buNone/>
            </a:pPr>
            <a:r>
              <a:rPr lang="en-US" sz="3800" dirty="0"/>
              <a:t>3.8.6 Pre-Project Logistics</a:t>
            </a:r>
          </a:p>
          <a:p>
            <a:pPr marL="457200" lvl="1" indent="0">
              <a:buNone/>
            </a:pPr>
            <a:r>
              <a:rPr lang="en-US" sz="3800" dirty="0"/>
              <a:t>3.8.7 Project Oversight</a:t>
            </a:r>
          </a:p>
          <a:p>
            <a:pPr marL="457200" lvl="1" indent="0">
              <a:buNone/>
            </a:pPr>
            <a:r>
              <a:rPr lang="en-US" sz="3800" dirty="0"/>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258478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3.8.4 Receiving Grant Applications 1/2</a:t>
            </a:r>
          </a:p>
        </p:txBody>
      </p:sp>
      <p:sp>
        <p:nvSpPr>
          <p:cNvPr id="3" name="Subtitle 2"/>
          <p:cNvSpPr>
            <a:spLocks noGrp="1"/>
          </p:cNvSpPr>
          <p:nvPr>
            <p:ph type="subTitle"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a:solidFill>
                  <a:schemeClr val="tx1"/>
                </a:solidFill>
                <a:effectLst/>
                <a:latin typeface="+mn-lt"/>
                <a:ea typeface="+mn-ea"/>
                <a:cs typeface="+mn-cs"/>
              </a:rPr>
              <a:t>Receiving Grant Apps: Timeline</a:t>
            </a:r>
            <a:endParaRPr lang="en-US" sz="3200" kern="1200" dirty="0">
              <a:solidFill>
                <a:schemeClr val="tx1"/>
              </a:solidFill>
              <a:effectLst/>
              <a:latin typeface="+mn-lt"/>
              <a:ea typeface="+mn-ea"/>
              <a:cs typeface="+mn-cs"/>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Receive Applications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Work with applicants to revise if needed.</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Review for completeness and accuracy.</a:t>
            </a:r>
            <a:endParaRPr lang="en-US" sz="3200" dirty="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Completed applications get forwarded to </a:t>
            </a:r>
            <a:r>
              <a:rPr lang="en-US" sz="3200" b="1" u="sng" kern="1200" dirty="0">
                <a:solidFill>
                  <a:schemeClr val="tx1"/>
                </a:solidFill>
                <a:effectLst/>
              </a:rPr>
              <a:t>QAB</a:t>
            </a:r>
            <a:r>
              <a:rPr lang="en-US" sz="3200" kern="1200" dirty="0">
                <a:solidFill>
                  <a:schemeClr val="tx1"/>
                </a:solidFill>
                <a:effectLst/>
              </a:rPr>
              <a:t> for review and ranking.</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rPr>
              <a:t>QAB recommendations taken to District</a:t>
            </a:r>
            <a:r>
              <a:rPr lang="en-US" sz="3200" kern="1200" baseline="0" dirty="0">
                <a:solidFill>
                  <a:schemeClr val="tx1"/>
                </a:solidFill>
                <a:effectLst/>
              </a:rPr>
              <a:t> Board for action</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baseline="0" dirty="0">
                <a:solidFill>
                  <a:schemeClr val="tx1"/>
                </a:solidFill>
                <a:effectLst/>
              </a:rPr>
              <a:t>Contract can then be made with grant recipient.</a:t>
            </a:r>
            <a:endParaRPr lang="en-US" sz="3200" dirty="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06597534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kern="1200" dirty="0">
                <a:solidFill>
                  <a:schemeClr val="tx1"/>
                </a:solidFill>
                <a:effectLst/>
                <a:latin typeface="+mn-lt"/>
                <a:ea typeface="+mn-ea"/>
                <a:cs typeface="+mn-cs"/>
              </a:rPr>
              <a:t>3.8.4 Receiving Grant Applications 2/2</a:t>
            </a:r>
            <a:endParaRPr lang="en-US" sz="2000" dirty="0"/>
          </a:p>
        </p:txBody>
      </p:sp>
      <p:sp>
        <p:nvSpPr>
          <p:cNvPr id="3" name="Subtitle 2"/>
          <p:cNvSpPr>
            <a:spLocks noGrp="1"/>
          </p:cNvSpPr>
          <p:nvPr>
            <p:ph type="subTitle" idx="1"/>
          </p:nvPr>
        </p:nvSpPr>
        <p:spPr/>
        <p:txBody>
          <a:bodyPr>
            <a:normAutofit/>
          </a:bodyPr>
          <a:lstStyle/>
          <a:p>
            <a:pPr marL="0" indent="0">
              <a:buNone/>
              <a:defRPr/>
            </a:pPr>
            <a:r>
              <a:rPr lang="en-US" b="1" u="sng" dirty="0"/>
              <a:t>Receiving Grant Apps</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latin typeface="+mn-lt"/>
                <a:ea typeface="+mn-ea"/>
                <a:cs typeface="+mn-cs"/>
              </a:rPr>
              <a:t>Districts may set application periods, or they may have an open application period</a:t>
            </a:r>
            <a:endParaRPr lang="en-US" sz="3200" dirty="0">
              <a:effectLst/>
            </a:endParaRPr>
          </a:p>
          <a:p>
            <a:pPr lvl="0"/>
            <a:r>
              <a:rPr lang="en-US" sz="3200" kern="1200" dirty="0">
                <a:solidFill>
                  <a:srgbClr val="FF0000"/>
                </a:solidFill>
                <a:effectLst/>
                <a:latin typeface="+mn-lt"/>
                <a:ea typeface="+mn-ea"/>
                <a:cs typeface="+mn-cs"/>
              </a:rPr>
              <a:t>One page application</a:t>
            </a:r>
            <a:endParaRPr lang="en-US" sz="4400" kern="1200" dirty="0">
              <a:solidFill>
                <a:srgbClr val="FF0000"/>
              </a:solidFill>
              <a:effectLst/>
              <a:latin typeface="+mn-lt"/>
              <a:ea typeface="+mn-ea"/>
              <a:cs typeface="+mn-cs"/>
            </a:endParaRPr>
          </a:p>
          <a:p>
            <a:pPr lvl="0"/>
            <a:r>
              <a:rPr lang="en-US" sz="3200" kern="1200" dirty="0">
                <a:solidFill>
                  <a:schemeClr val="tx1"/>
                </a:solidFill>
                <a:effectLst/>
                <a:latin typeface="+mn-lt"/>
                <a:ea typeface="+mn-ea"/>
                <a:cs typeface="+mn-cs"/>
              </a:rPr>
              <a:t>Districts may develop their own policy  for unfunded applications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Disapprove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Retain</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Resubmit</a:t>
            </a:r>
            <a:endParaRPr lang="en-US" sz="40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5863453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Grant App, Work plan, Instructions</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r>
              <a:rPr lang="en-US" b="1" u="sng" dirty="0">
                <a:ea typeface="Times New Roman"/>
              </a:rPr>
              <a:t>Grant app and forms used to apply to CD</a:t>
            </a:r>
          </a:p>
          <a:p>
            <a:r>
              <a:rPr lang="en-US" b="1" dirty="0">
                <a:ea typeface="Times New Roman"/>
              </a:rPr>
              <a:t>Project-specific Grant Application</a:t>
            </a:r>
          </a:p>
          <a:p>
            <a:r>
              <a:rPr lang="en-US" b="1" u="sng" dirty="0">
                <a:ea typeface="Times New Roman"/>
              </a:rPr>
              <a:t>Optional</a:t>
            </a:r>
            <a:r>
              <a:rPr lang="en-US" b="1" dirty="0">
                <a:ea typeface="Times New Roman"/>
              </a:rPr>
              <a:t> cost summary forms</a:t>
            </a:r>
          </a:p>
          <a:p>
            <a:r>
              <a:rPr lang="en-US" b="1" dirty="0">
                <a:ea typeface="Times New Roman"/>
              </a:rPr>
              <a:t>Project Sketch (back of grant app)</a:t>
            </a:r>
          </a:p>
          <a:p>
            <a:r>
              <a:rPr lang="en-US" b="1" dirty="0">
                <a:ea typeface="Times New Roman"/>
              </a:rPr>
              <a:t>Instructions for all forms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273491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1362" y="598025"/>
            <a:ext cx="4312038" cy="6183775"/>
            <a:chOff x="-1796929" y="-904170"/>
            <a:chExt cx="12925425" cy="16655224"/>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pic>
        <p:nvPicPr>
          <p:cNvPr id="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440434" y="1189815"/>
            <a:ext cx="16722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Application (front)</a:t>
            </a:r>
            <a:endParaRPr lang="en-US" sz="2000" dirty="0">
              <a:solidFill>
                <a:srgbClr val="FF0000"/>
              </a:solidFill>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2" name="Group 11"/>
          <p:cNvGrpSpPr/>
          <p:nvPr/>
        </p:nvGrpSpPr>
        <p:grpSpPr>
          <a:xfrm>
            <a:off x="4724400" y="1207525"/>
            <a:ext cx="4114800" cy="3974075"/>
            <a:chOff x="-762000" y="-3348038"/>
            <a:chExt cx="11039475" cy="14249400"/>
          </a:xfrm>
        </p:grpSpPr>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
        <p:nvSpPr>
          <p:cNvPr id="10" name="Rectangle 9"/>
          <p:cNvSpPr/>
          <p:nvPr/>
        </p:nvSpPr>
        <p:spPr>
          <a:xfrm>
            <a:off x="5943600" y="1691048"/>
            <a:ext cx="16722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Sketch </a:t>
            </a:r>
          </a:p>
          <a:p>
            <a:pPr algn="ctr"/>
            <a:r>
              <a:rPr lang="en-US" sz="2000" b="1" dirty="0">
                <a:solidFill>
                  <a:srgbClr val="FF0000"/>
                </a:solidFill>
              </a:rPr>
              <a:t>(back)</a:t>
            </a:r>
            <a:endParaRPr lang="en-US" sz="2000" dirty="0">
              <a:solidFill>
                <a:srgbClr val="FF0000"/>
              </a:solidFill>
            </a:endParaRPr>
          </a:p>
        </p:txBody>
      </p:sp>
      <p:sp>
        <p:nvSpPr>
          <p:cNvPr id="5" name="Rectangle 4"/>
          <p:cNvSpPr/>
          <p:nvPr/>
        </p:nvSpPr>
        <p:spPr>
          <a:xfrm>
            <a:off x="46154" y="609602"/>
            <a:ext cx="4373446" cy="61721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57715" y="5654604"/>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39054686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434034"/>
            <a:ext cx="9112638" cy="10831975"/>
            <a:chOff x="-1796929" y="-904170"/>
            <a:chExt cx="12925425" cy="16655224"/>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gr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9" name="Rectangle 8"/>
          <p:cNvSpPr/>
          <p:nvPr/>
        </p:nvSpPr>
        <p:spPr>
          <a:xfrm>
            <a:off x="1523999" y="3105620"/>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Applicant Info</a:t>
            </a:r>
            <a:endParaRPr lang="en-US" sz="2000" dirty="0">
              <a:solidFill>
                <a:srgbClr val="FF0000"/>
              </a:solidFill>
            </a:endParaRPr>
          </a:p>
        </p:txBody>
      </p:sp>
      <p:sp>
        <p:nvSpPr>
          <p:cNvPr id="5" name="Down Arrow 4"/>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587514"/>
            <a:ext cx="16722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District Use Only Box</a:t>
            </a:r>
            <a:endParaRPr lang="en-US" sz="2000" dirty="0">
              <a:solidFill>
                <a:srgbClr val="FF0000"/>
              </a:solidFill>
            </a:endParaRPr>
          </a:p>
        </p:txBody>
      </p:sp>
      <p:sp>
        <p:nvSpPr>
          <p:cNvPr id="12" name="Rectangle 11"/>
          <p:cNvSpPr/>
          <p:nvPr/>
        </p:nvSpPr>
        <p:spPr>
          <a:xfrm>
            <a:off x="1524000" y="4876800"/>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8" name="Oval 7"/>
          <p:cNvSpPr/>
          <p:nvPr/>
        </p:nvSpPr>
        <p:spPr>
          <a:xfrm>
            <a:off x="4929499" y="5181600"/>
            <a:ext cx="3200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Top</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0873761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8224" y="-4523676"/>
            <a:ext cx="9112638" cy="10831975"/>
            <a:chOff x="-1796929" y="-904170"/>
            <a:chExt cx="12925425" cy="16655224"/>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6929" y="-904170"/>
              <a:ext cx="12925425" cy="829627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2590" y="7356936"/>
              <a:ext cx="12787302" cy="8394118"/>
            </a:xfrm>
            <a:prstGeom prst="rect">
              <a:avLst/>
            </a:prstGeom>
          </p:spPr>
        </p:pic>
      </p:gr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9" name="Rectangle 8"/>
          <p:cNvSpPr/>
          <p:nvPr/>
        </p:nvSpPr>
        <p:spPr>
          <a:xfrm>
            <a:off x="5943600" y="2479996"/>
            <a:ext cx="1672211"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In-Kind $</a:t>
            </a:r>
            <a:endParaRPr lang="en-US" sz="2000" dirty="0">
              <a:solidFill>
                <a:srgbClr val="FF0000"/>
              </a:solidFill>
            </a:endParaRPr>
          </a:p>
        </p:txBody>
      </p:sp>
      <p:sp>
        <p:nvSpPr>
          <p:cNvPr id="8" name="Oval 7"/>
          <p:cNvSpPr/>
          <p:nvPr/>
        </p:nvSpPr>
        <p:spPr>
          <a:xfrm>
            <a:off x="88704" y="5118100"/>
            <a:ext cx="35688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78437" y="3962499"/>
            <a:ext cx="1672211" cy="1015663"/>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Additional Cost Sheets Available</a:t>
            </a:r>
          </a:p>
        </p:txBody>
      </p:sp>
      <p:sp>
        <p:nvSpPr>
          <p:cNvPr id="6" name="Text Box 6"/>
          <p:cNvSpPr txBox="1">
            <a:spLocks noChangeArrowheads="1"/>
          </p:cNvSpPr>
          <p:nvPr/>
        </p:nvSpPr>
        <p:spPr bwMode="auto">
          <a:xfrm>
            <a:off x="0" y="-2715"/>
            <a:ext cx="3657600" cy="430887"/>
          </a:xfrm>
          <a:prstGeom prst="rect">
            <a:avLst/>
          </a:prstGeom>
          <a:noFill/>
          <a:ln w="9525">
            <a:noFill/>
            <a:miter lim="800000"/>
            <a:headEnd/>
            <a:tailEnd/>
          </a:ln>
        </p:spPr>
        <p:txBody>
          <a:bodyPr wrap="square">
            <a:spAutoFit/>
          </a:bodyPr>
          <a:lstStyle/>
          <a:p>
            <a:pPr algn="ctr">
              <a:tabLst>
                <a:tab pos="4860925" algn="l"/>
              </a:tabLst>
            </a:pPr>
            <a:r>
              <a:rPr lang="en-US" sz="2200" b="1" dirty="0">
                <a:solidFill>
                  <a:srgbClr val="FFFFCC"/>
                </a:solidFill>
                <a:latin typeface="Arial" pitchFamily="34" charset="0"/>
              </a:rPr>
              <a:t>Forms Update</a:t>
            </a:r>
          </a:p>
        </p:txBody>
      </p:sp>
      <p:sp>
        <p:nvSpPr>
          <p:cNvPr id="14" name="Rectangle 13"/>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 Bottom</a:t>
            </a:r>
            <a:endParaRPr lang="en-US" sz="2000" dirty="0">
              <a:solidFill>
                <a:srgbClr val="FF0000"/>
              </a:solidFill>
            </a:endParaRPr>
          </a:p>
        </p:txBody>
      </p:sp>
      <p:sp>
        <p:nvSpPr>
          <p:cNvPr id="4" name="Rectangle 3"/>
          <p:cNvSpPr/>
          <p:nvPr/>
        </p:nvSpPr>
        <p:spPr>
          <a:xfrm>
            <a:off x="0" y="-2715"/>
            <a:ext cx="9104743" cy="459916"/>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a:solidFill>
                  <a:schemeClr val="tx1"/>
                </a:solidFill>
                <a:effectLst/>
                <a:latin typeface="+mj-lt"/>
                <a:ea typeface="+mj-ea"/>
                <a:cs typeface="+mj-cs"/>
              </a:rPr>
              <a:t>. Grant App, Work plan, Instructions</a:t>
            </a:r>
          </a:p>
        </p:txBody>
      </p:sp>
      <p:sp>
        <p:nvSpPr>
          <p:cNvPr id="20" name="Rectangle 19"/>
          <p:cNvSpPr/>
          <p:nvPr/>
        </p:nvSpPr>
        <p:spPr>
          <a:xfrm>
            <a:off x="1255205" y="2479996"/>
            <a:ext cx="2209800" cy="400110"/>
          </a:xfrm>
          <a:prstGeom prst="rect">
            <a:avLst/>
          </a:prstGeom>
          <a:solidFill>
            <a:srgbClr val="FFFF99"/>
          </a:solidFill>
          <a:ln>
            <a:solidFill>
              <a:schemeClr val="tx1"/>
            </a:solidFill>
          </a:ln>
        </p:spPr>
        <p:txBody>
          <a:bodyPr wrap="square">
            <a:spAutoFit/>
          </a:bodyPr>
          <a:lstStyle/>
          <a:p>
            <a:pPr algn="ctr"/>
            <a:r>
              <a:rPr lang="en-US" sz="2000" b="1" dirty="0">
                <a:solidFill>
                  <a:srgbClr val="FF0000"/>
                </a:solidFill>
              </a:rPr>
              <a:t>Grant Request $</a:t>
            </a:r>
            <a:endParaRPr lang="en-US" sz="2000" dirty="0">
              <a:solidFill>
                <a:srgbClr val="FF0000"/>
              </a:solidFill>
            </a:endParaRPr>
          </a:p>
        </p:txBody>
      </p:sp>
    </p:spTree>
    <p:extLst>
      <p:ext uri="{BB962C8B-B14F-4D97-AF65-F5344CB8AC3E}">
        <p14:creationId xmlns:p14="http://schemas.microsoft.com/office/powerpoint/2010/main" val="155590698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7575"/>
            <a:ext cx="8915400" cy="6410425"/>
          </a:xfrm>
          <a:prstGeom prst="rect">
            <a:avLst/>
          </a:prstGeom>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11" name="Rectangle 10"/>
          <p:cNvSpPr/>
          <p:nvPr/>
        </p:nvSpPr>
        <p:spPr>
          <a:xfrm>
            <a:off x="190304" y="510538"/>
            <a:ext cx="1672211"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3" name="Rectangle 12"/>
          <p:cNvSpPr/>
          <p:nvPr/>
        </p:nvSpPr>
        <p:spPr>
          <a:xfrm>
            <a:off x="3918227" y="4191000"/>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34088912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447575"/>
            <a:ext cx="8610600" cy="6191265"/>
          </a:xfrm>
          <a:prstGeom prst="rect">
            <a:avLst/>
          </a:prstGeom>
          <a:ln w="57150">
            <a:solidFill>
              <a:schemeClr val="tx1"/>
            </a:solidFill>
          </a:ln>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30532" y="803738"/>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0532" y="1241293"/>
            <a:ext cx="7178040" cy="3577242"/>
          </a:xfrm>
          <a:prstGeom prst="rect">
            <a:avLst/>
          </a:prstGeom>
          <a:ln w="57150">
            <a:solidFill>
              <a:schemeClr val="tx1"/>
            </a:solidFill>
          </a:ln>
        </p:spPr>
      </p:pic>
      <p:cxnSp>
        <p:nvCxnSpPr>
          <p:cNvPr id="5" name="Straight Arrow Connector 4"/>
          <p:cNvCxnSpPr/>
          <p:nvPr/>
        </p:nvCxnSpPr>
        <p:spPr>
          <a:xfrm flipH="1" flipV="1">
            <a:off x="1918482" y="2667000"/>
            <a:ext cx="1091222" cy="2743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162300" y="2828368"/>
            <a:ext cx="2819204" cy="268619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387068" y="2667000"/>
            <a:ext cx="3918732" cy="2730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211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7386638"/>
          </a:xfrm>
          <a:prstGeom prst="rect">
            <a:avLst/>
          </a:prstGeom>
          <a:noFill/>
        </p:spPr>
        <p:txBody>
          <a:bodyPr wrap="square" rtlCol="0">
            <a:spAutoFit/>
          </a:bodyPr>
          <a:lstStyle/>
          <a:p>
            <a:r>
              <a:rPr lang="en-US" sz="4000" b="1" dirty="0">
                <a:solidFill>
                  <a:srgbClr val="FF0000"/>
                </a:solidFill>
              </a:rPr>
              <a:t>Program Fundamentals</a:t>
            </a:r>
            <a:endParaRPr lang="en-US" sz="3600" b="1" u="sng" dirty="0">
              <a:solidFill>
                <a:srgbClr val="FF0000"/>
              </a:solidFill>
            </a:endParaRPr>
          </a:p>
          <a:p>
            <a:endParaRPr lang="en-US" b="1" dirty="0"/>
          </a:p>
          <a:p>
            <a:pPr marL="914400" lvl="1" indent="-457200">
              <a:buFont typeface="Arial" panose="020B0604020202020204" pitchFamily="34" charset="0"/>
              <a:buChar char="•"/>
            </a:pPr>
            <a:r>
              <a:rPr lang="en-US" sz="3200" b="1" dirty="0"/>
              <a:t>Focus on environmental and road improvement projects</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a:solidFill>
                  <a:srgbClr val="FF0000"/>
                </a:solidFill>
              </a:rPr>
              <a:t>Local control</a:t>
            </a:r>
          </a:p>
          <a:p>
            <a:pPr marL="1371600" lvl="2" indent="-457200">
              <a:buFont typeface="Arial" panose="020B0604020202020204" pitchFamily="34" charset="0"/>
              <a:buChar char="•"/>
            </a:pPr>
            <a:r>
              <a:rPr lang="en-US" sz="3200" dirty="0"/>
              <a:t>Conservation District runs local Program</a:t>
            </a:r>
          </a:p>
          <a:p>
            <a:pPr marL="1371600" lvl="2" indent="-457200">
              <a:buFont typeface="Arial" panose="020B0604020202020204" pitchFamily="34" charset="0"/>
              <a:buChar char="•"/>
            </a:pPr>
            <a:r>
              <a:rPr lang="en-US" sz="3200" dirty="0"/>
              <a:t>Quality Assurance Boards at County</a:t>
            </a:r>
          </a:p>
          <a:p>
            <a:pPr marL="1371600" lvl="2" indent="-457200">
              <a:buFont typeface="Arial" panose="020B0604020202020204" pitchFamily="34" charset="0"/>
              <a:buChar char="•"/>
            </a:pPr>
            <a:r>
              <a:rPr lang="en-US" sz="3200" dirty="0"/>
              <a:t>State guidance and local policies</a:t>
            </a:r>
          </a:p>
          <a:p>
            <a:pPr marL="1371600" lvl="2" indent="-457200">
              <a:buFont typeface="Arial" panose="020B0604020202020204" pitchFamily="34" charset="0"/>
              <a:buChar char="•"/>
            </a:pPr>
            <a:endParaRPr lang="en-US" sz="3200" dirty="0"/>
          </a:p>
          <a:p>
            <a:pPr marL="914400" lvl="1" indent="-457200">
              <a:buFont typeface="Arial" panose="020B0604020202020204" pitchFamily="34" charset="0"/>
              <a:buChar char="•"/>
            </a:pPr>
            <a:r>
              <a:rPr lang="en-US" sz="3200" dirty="0"/>
              <a:t>Application and Grant Process, 90%+ of applicants are townships.</a:t>
            </a:r>
          </a:p>
          <a:p>
            <a:pPr marL="914400" lvl="1" indent="-457200">
              <a:buFont typeface="Arial" panose="020B0604020202020204" pitchFamily="34" charset="0"/>
              <a:buChar char="•"/>
            </a:pPr>
            <a:endParaRPr lang="en-US" sz="3200" dirty="0"/>
          </a:p>
          <a:p>
            <a:pPr lvl="2"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3600" b="1" dirty="0"/>
          </a:p>
        </p:txBody>
      </p:sp>
      <p:sp>
        <p:nvSpPr>
          <p:cNvPr id="5" name="Title 1"/>
          <p:cNvSpPr>
            <a:spLocks noGrp="1"/>
          </p:cNvSpPr>
          <p:nvPr>
            <p:ph type="ctrTitle"/>
          </p:nvPr>
        </p:nvSpPr>
        <p:spPr>
          <a:xfrm>
            <a:off x="3200400" y="1"/>
            <a:ext cx="5943600" cy="457200"/>
          </a:xfrm>
        </p:spPr>
        <p:txBody>
          <a:bodyPr/>
          <a:lstStyle/>
          <a:p>
            <a:r>
              <a:rPr lang="en-US" dirty="0"/>
              <a:t>Administrative</a:t>
            </a:r>
            <a:r>
              <a:rPr lang="en-US" baseline="0" dirty="0"/>
              <a:t> Training</a:t>
            </a:r>
            <a:endParaRPr lang="en-US" dirty="0"/>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39163996"/>
      </p:ext>
    </p:extLst>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 y="532093"/>
            <a:ext cx="8741513" cy="6325908"/>
          </a:xfrm>
          <a:prstGeom prst="rect">
            <a:avLst/>
          </a:prstGeom>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8" name="Oval 7"/>
          <p:cNvSpPr/>
          <p:nvPr/>
        </p:nvSpPr>
        <p:spPr>
          <a:xfrm>
            <a:off x="3055424" y="1027924"/>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3" name="Rectangle 12"/>
          <p:cNvSpPr/>
          <p:nvPr/>
        </p:nvSpPr>
        <p:spPr>
          <a:xfrm>
            <a:off x="190304" y="510538"/>
            <a:ext cx="1672211" cy="707886"/>
          </a:xfrm>
          <a:prstGeom prst="rect">
            <a:avLst/>
          </a:prstGeom>
          <a:solidFill>
            <a:srgbClr val="FFFF00"/>
          </a:solidFill>
          <a:ln>
            <a:solidFill>
              <a:schemeClr val="tx1"/>
            </a:solidFill>
          </a:ln>
        </p:spPr>
        <p:txBody>
          <a:bodyPr wrap="square">
            <a:spAutoFit/>
          </a:bodyPr>
          <a:lstStyle/>
          <a:p>
            <a:pPr algn="ctr"/>
            <a:r>
              <a:rPr lang="en-US" sz="2000" b="1" u="sng" dirty="0">
                <a:solidFill>
                  <a:srgbClr val="FF0000"/>
                </a:solidFill>
              </a:rPr>
              <a:t>OPTIONAL</a:t>
            </a:r>
            <a:r>
              <a:rPr lang="en-US" sz="2000" b="1" dirty="0">
                <a:solidFill>
                  <a:srgbClr val="FF0000"/>
                </a:solidFill>
              </a:rPr>
              <a:t> cost details</a:t>
            </a:r>
            <a:endParaRPr lang="en-US" sz="2000" dirty="0">
              <a:solidFill>
                <a:srgbClr val="FF0000"/>
              </a:solidFill>
            </a:endParaRPr>
          </a:p>
        </p:txBody>
      </p:sp>
      <p:sp>
        <p:nvSpPr>
          <p:cNvPr id="11" name="Rectangle 10"/>
          <p:cNvSpPr/>
          <p:nvPr/>
        </p:nvSpPr>
        <p:spPr>
          <a:xfrm>
            <a:off x="3666425" y="4099977"/>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11477171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 y="532093"/>
            <a:ext cx="8741513" cy="6325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09750" y="818335"/>
            <a:ext cx="3731705"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Bottom of Grant Application</a:t>
            </a:r>
            <a:endParaRPr lang="en-US" sz="2000" dirty="0">
              <a:solidFill>
                <a:srgbClr val="FF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0532" y="1241293"/>
            <a:ext cx="7178040" cy="3577242"/>
          </a:xfrm>
          <a:prstGeom prst="rect">
            <a:avLst/>
          </a:prstGeom>
          <a:ln w="57150">
            <a:solidFill>
              <a:schemeClr val="tx1"/>
            </a:solidFill>
          </a:ln>
        </p:spPr>
      </p:pic>
      <p:cxnSp>
        <p:nvCxnSpPr>
          <p:cNvPr id="5" name="Straight Arrow Connector 4"/>
          <p:cNvCxnSpPr/>
          <p:nvPr/>
        </p:nvCxnSpPr>
        <p:spPr>
          <a:xfrm flipV="1">
            <a:off x="2804160" y="2343150"/>
            <a:ext cx="2606040" cy="3295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62600" y="2743200"/>
            <a:ext cx="9906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924800" y="2743200"/>
            <a:ext cx="457200" cy="2895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0620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057451" y="829273"/>
            <a:ext cx="22818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Sketch </a:t>
            </a:r>
          </a:p>
          <a:p>
            <a:pPr algn="ctr"/>
            <a:r>
              <a:rPr lang="en-US" sz="2000" b="1" dirty="0">
                <a:solidFill>
                  <a:srgbClr val="FF0000"/>
                </a:solidFill>
              </a:rPr>
              <a:t>(back of grant app)</a:t>
            </a:r>
            <a:endParaRPr lang="en-US" sz="2000" dirty="0">
              <a:solidFill>
                <a:srgbClr val="FF0000"/>
              </a:solidFill>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 y="3429000"/>
            <a:ext cx="4396719" cy="294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3" name="Group 12"/>
          <p:cNvGrpSpPr/>
          <p:nvPr/>
        </p:nvGrpSpPr>
        <p:grpSpPr>
          <a:xfrm>
            <a:off x="4724400" y="1187834"/>
            <a:ext cx="4114800" cy="3974075"/>
            <a:chOff x="-762000" y="-3348038"/>
            <a:chExt cx="11039475" cy="14249400"/>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
        <p:nvSpPr>
          <p:cNvPr id="16" name="Rectangle 15"/>
          <p:cNvSpPr/>
          <p:nvPr/>
        </p:nvSpPr>
        <p:spPr>
          <a:xfrm>
            <a:off x="76200" y="2020160"/>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34034928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13" name="Group 12"/>
          <p:cNvGrpSpPr/>
          <p:nvPr/>
        </p:nvGrpSpPr>
        <p:grpSpPr>
          <a:xfrm>
            <a:off x="457200" y="468777"/>
            <a:ext cx="7239000" cy="6389223"/>
            <a:chOff x="-762000" y="-3348038"/>
            <a:chExt cx="11039475" cy="1424940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348038"/>
              <a:ext cx="11039475" cy="8067675"/>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65" y="4719637"/>
              <a:ext cx="10934700" cy="6181725"/>
            </a:xfrm>
            <a:prstGeom prst="rect">
              <a:avLst/>
            </a:prstGeom>
          </p:spPr>
        </p:pic>
      </p:grpSp>
    </p:spTree>
    <p:extLst>
      <p:ext uri="{BB962C8B-B14F-4D97-AF65-F5344CB8AC3E}">
        <p14:creationId xmlns:p14="http://schemas.microsoft.com/office/powerpoint/2010/main" val="156333906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Grant App, Work plan, Instructions</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0" y="408909"/>
            <a:ext cx="5926614" cy="6449091"/>
          </a:xfrm>
          <a:prstGeom prst="rect">
            <a:avLst/>
          </a:prstGeom>
        </p:spPr>
      </p:pic>
    </p:spTree>
    <p:extLst>
      <p:ext uri="{BB962C8B-B14F-4D97-AF65-F5344CB8AC3E}">
        <p14:creationId xmlns:p14="http://schemas.microsoft.com/office/powerpoint/2010/main" val="351391039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086264">
            <a:off x="2622173" y="994930"/>
            <a:ext cx="4493515" cy="582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296929">
            <a:off x="4343402" y="1249555"/>
            <a:ext cx="4501916" cy="5940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0870272">
            <a:off x="-161813" y="872198"/>
            <a:ext cx="4470675" cy="579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04800" y="466271"/>
            <a:ext cx="4581349"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Instructions, Sample Sketch</a:t>
            </a:r>
            <a:endParaRPr lang="en-US" sz="2000" dirty="0">
              <a:solidFill>
                <a:srgbClr val="FF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4" name="Rectangle 13"/>
          <p:cNvSpPr/>
          <p:nvPr/>
        </p:nvSpPr>
        <p:spPr>
          <a:xfrm>
            <a:off x="2066224" y="5661585"/>
            <a:ext cx="5011550" cy="1138773"/>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Attachment A to Contract </a:t>
            </a:r>
          </a:p>
          <a:p>
            <a:pPr algn="ctr"/>
            <a:r>
              <a:rPr lang="en-US" sz="2000" b="1" dirty="0">
                <a:solidFill>
                  <a:sysClr val="windowText" lastClr="000000"/>
                </a:solidFill>
              </a:rPr>
              <a:t>(Contract and attachments are in appendix C in admin manual)</a:t>
            </a:r>
            <a:endParaRPr lang="en-US" sz="2000" dirty="0">
              <a:solidFill>
                <a:sysClr val="windowText" lastClr="000000"/>
              </a:solidFill>
            </a:endParaRPr>
          </a:p>
        </p:txBody>
      </p:sp>
    </p:spTree>
    <p:extLst>
      <p:ext uri="{BB962C8B-B14F-4D97-AF65-F5344CB8AC3E}">
        <p14:creationId xmlns:p14="http://schemas.microsoft.com/office/powerpoint/2010/main" val="745032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a:solidFill>
                  <a:schemeClr val="tx1"/>
                </a:solidFill>
                <a:effectLst/>
                <a:latin typeface="+mj-lt"/>
                <a:ea typeface="+mj-ea"/>
                <a:cs typeface="+mj-cs"/>
              </a:rPr>
              <a:t>. Grant App, Work plan, Instructions</a:t>
            </a:r>
          </a:p>
        </p:txBody>
      </p:sp>
      <p:sp>
        <p:nvSpPr>
          <p:cNvPr id="3" name="Subtitle 2"/>
          <p:cNvSpPr>
            <a:spLocks noGrp="1"/>
          </p:cNvSpPr>
          <p:nvPr>
            <p:ph type="subTitle" idx="1"/>
          </p:nvPr>
        </p:nvSpPr>
        <p:spPr>
          <a:xfrm>
            <a:off x="228600" y="609600"/>
            <a:ext cx="8229600" cy="5791200"/>
          </a:xfrm>
        </p:spPr>
        <p:txBody>
          <a:bodyPr/>
          <a:lstStyle/>
          <a:p>
            <a:r>
              <a:rPr lang="en-US" b="1" dirty="0">
                <a:ea typeface="Times New Roman"/>
              </a:rPr>
              <a:t>Grant forms available online</a:t>
            </a:r>
          </a:p>
          <a:p>
            <a:pPr lvl="1"/>
            <a:r>
              <a:rPr lang="en-US" b="1" dirty="0">
                <a:ea typeface="Times New Roman"/>
              </a:rPr>
              <a:t>With or without instructions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2830" y="1905000"/>
            <a:ext cx="8077200" cy="5493772"/>
          </a:xfrm>
          <a:prstGeom prst="rect">
            <a:avLst/>
          </a:prstGeom>
        </p:spPr>
      </p:pic>
    </p:spTree>
    <p:extLst>
      <p:ext uri="{BB962C8B-B14F-4D97-AF65-F5344CB8AC3E}">
        <p14:creationId xmlns:p14="http://schemas.microsoft.com/office/powerpoint/2010/main" val="16650891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sp>
        <p:nvSpPr>
          <p:cNvPr id="12" name="TextBox 11"/>
          <p:cNvSpPr txBox="1"/>
          <p:nvPr/>
        </p:nvSpPr>
        <p:spPr>
          <a:xfrm>
            <a:off x="0" y="0"/>
            <a:ext cx="1605568" cy="461665"/>
          </a:xfrm>
          <a:prstGeom prst="rect">
            <a:avLst/>
          </a:prstGeom>
          <a:solidFill>
            <a:schemeClr val="bg1"/>
          </a:solidFill>
          <a:ln>
            <a:solidFill>
              <a:schemeClr val="tx1"/>
            </a:solidFill>
          </a:ln>
        </p:spPr>
        <p:txBody>
          <a:bodyPr wrap="none" rtlCol="0">
            <a:spAutoFit/>
          </a:bodyPr>
          <a:lstStyle/>
          <a:p>
            <a:r>
              <a:rPr lang="en-US" sz="2400" b="1" dirty="0"/>
              <a:t>No Thanks.</a:t>
            </a:r>
          </a:p>
        </p:txBody>
      </p:sp>
      <p:pic>
        <p:nvPicPr>
          <p:cNvPr id="3" name="Picture 2"/>
          <p:cNvPicPr>
            <a:picLocks noChangeAspect="1"/>
          </p:cNvPicPr>
          <p:nvPr/>
        </p:nvPicPr>
        <p:blipFill>
          <a:blip r:embed="rId3"/>
          <a:stretch>
            <a:fillRect/>
          </a:stretch>
        </p:blipFill>
        <p:spPr>
          <a:xfrm>
            <a:off x="-271463" y="-28575"/>
            <a:ext cx="9686925" cy="5667375"/>
          </a:xfrm>
          <a:prstGeom prst="rect">
            <a:avLst/>
          </a:prstGeom>
        </p:spPr>
      </p:pic>
    </p:spTree>
    <p:extLst>
      <p:ext uri="{BB962C8B-B14F-4D97-AF65-F5344CB8AC3E}">
        <p14:creationId xmlns:p14="http://schemas.microsoft.com/office/powerpoint/2010/main" val="2102229460"/>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b="1" dirty="0">
                <a:solidFill>
                  <a:srgbClr val="FF0000"/>
                </a:solidFill>
              </a:rPr>
              <a:t>3.8.5 Contracting</a:t>
            </a:r>
          </a:p>
          <a:p>
            <a:pPr marL="457200" lvl="1" indent="0">
              <a:buNone/>
            </a:pPr>
            <a:r>
              <a:rPr lang="en-US" sz="3800" dirty="0"/>
              <a:t>3.8.6 Pre-Project Logistics</a:t>
            </a:r>
          </a:p>
          <a:p>
            <a:pPr marL="457200" lvl="1" indent="0">
              <a:buNone/>
            </a:pPr>
            <a:r>
              <a:rPr lang="en-US" sz="3800" dirty="0"/>
              <a:t>3.8.7 Project Oversight</a:t>
            </a:r>
          </a:p>
          <a:p>
            <a:pPr marL="457200" lvl="1" indent="0">
              <a:buNone/>
            </a:pPr>
            <a:r>
              <a:rPr lang="en-US" sz="3800" b="1" dirty="0">
                <a:solidFill>
                  <a:srgbClr val="FF0000"/>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907106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lgn="ctr">
              <a:buNone/>
            </a:pPr>
            <a:r>
              <a:rPr lang="en-US" sz="19900" b="1" dirty="0">
                <a:solidFill>
                  <a:schemeClr val="bg1"/>
                </a:solidFill>
              </a:rPr>
              <a:t>ROY</a:t>
            </a:r>
          </a:p>
        </p:txBody>
      </p:sp>
    </p:spTree>
    <p:extLst>
      <p:ext uri="{BB962C8B-B14F-4D97-AF65-F5344CB8AC3E}">
        <p14:creationId xmlns:p14="http://schemas.microsoft.com/office/powerpoint/2010/main" val="384346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srgbClr val="FF0000"/>
              </a:solidFill>
            </a:endParaRPr>
          </a:p>
          <a:p>
            <a:pPr marL="457200" indent="-457200">
              <a:buFont typeface="Arial" panose="020B0604020202020204" pitchFamily="34" charset="0"/>
              <a:buChar char="•"/>
            </a:pPr>
            <a:endParaRPr lang="en-US" sz="2800" dirty="0">
              <a:solidFill>
                <a:srgbClr val="FF0000"/>
              </a:solidFill>
            </a:endParaRPr>
          </a:p>
          <a:p>
            <a:pPr marL="914400" lvl="1" indent="-457200">
              <a:buFont typeface="Arial" panose="020B0604020202020204" pitchFamily="34" charset="0"/>
              <a:buChar char="•"/>
            </a:pPr>
            <a:endParaRPr lang="en-US" sz="2800" dirty="0">
              <a:solidFill>
                <a:srgbClr val="FF0000"/>
              </a:solidFill>
            </a:endParaRPr>
          </a:p>
        </p:txBody>
      </p:sp>
      <p:sp>
        <p:nvSpPr>
          <p:cNvPr id="3" name="Title 2"/>
          <p:cNvSpPr>
            <a:spLocks noGrp="1"/>
          </p:cNvSpPr>
          <p:nvPr>
            <p:ph type="ctrTitle"/>
          </p:nvPr>
        </p:nvSpPr>
        <p:spPr/>
        <p:txBody>
          <a:bodyPr/>
          <a:lstStyle/>
          <a:p>
            <a:r>
              <a:rPr lang="en-US" dirty="0"/>
              <a:t>Administrative Training</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54093622"/>
      </p:ext>
    </p:extLst>
  </p:cSld>
  <p:clrMapOvr>
    <a:overrideClrMapping bg1="lt1" tx1="dk1" bg2="lt2" tx2="dk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3.8.5 Contracting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Contracting</a:t>
            </a:r>
          </a:p>
          <a:p>
            <a:pPr lvl="0"/>
            <a:r>
              <a:rPr lang="en-US" sz="3200" kern="1200" dirty="0">
                <a:solidFill>
                  <a:schemeClr val="tx1"/>
                </a:solidFill>
                <a:effectLst/>
                <a:latin typeface="+mn-lt"/>
                <a:ea typeface="+mn-ea"/>
                <a:cs typeface="+mn-cs"/>
              </a:rPr>
              <a:t>Contract must be in place before anything happens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fund advances can take place without a contract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 work can begin without a contract</a:t>
            </a:r>
          </a:p>
          <a:p>
            <a:pPr lvl="1"/>
            <a:r>
              <a:rPr lang="en-US" dirty="0"/>
              <a:t>No expenses, such as engineering costs, can be incurred before a contract is signed</a:t>
            </a:r>
            <a:endParaRPr lang="en-US" sz="28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204112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Contract</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10896600" y="2343150"/>
            <a:ext cx="8229600" cy="5791200"/>
          </a:xfrm>
        </p:spPr>
        <p:txBody>
          <a:bodyPr/>
          <a:lstStyle/>
          <a:p>
            <a:r>
              <a:rPr lang="en-US" b="1" dirty="0">
                <a:ea typeface="Times New Roman"/>
              </a:rPr>
              <a:t>2 page “cheat sheet” for new CD hires.</a:t>
            </a:r>
          </a:p>
          <a:p>
            <a:pPr marL="0" indent="0">
              <a:buNone/>
            </a:pPr>
            <a:endParaRPr lang="en-US" dirty="0"/>
          </a:p>
          <a:p>
            <a:endParaRPr lang="en-US" dirty="0">
              <a:ea typeface="Times New Roman"/>
            </a:endParaRPr>
          </a:p>
          <a:p>
            <a:endParaRPr lang="en-US" dirty="0">
              <a:ea typeface="Times New Roman"/>
            </a:endParaRPr>
          </a:p>
          <a:p>
            <a:pPr marL="0" indent="0">
              <a:buNone/>
            </a:pPr>
            <a:endParaRPr lang="en-US" i="1" dirty="0">
              <a:ea typeface="Times New Roman"/>
            </a:endParaRP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4200" y="-1524000"/>
            <a:ext cx="4581349"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Grant App Instructions, Sample Sketch</a:t>
            </a:r>
            <a:endParaRPr lang="en-US" sz="2000" dirty="0">
              <a:solidFill>
                <a:srgbClr val="FF0000"/>
              </a:solidFill>
            </a:endParaRPr>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780456">
            <a:off x="761691" y="932222"/>
            <a:ext cx="4342133" cy="60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937238">
            <a:off x="4484991" y="764248"/>
            <a:ext cx="4105364" cy="6176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1" name="Rounded Rectangle 10"/>
          <p:cNvSpPr/>
          <p:nvPr/>
        </p:nvSpPr>
        <p:spPr>
          <a:xfrm>
            <a:off x="1752600" y="5638404"/>
            <a:ext cx="38481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C</a:t>
            </a:r>
          </a:p>
          <a:p>
            <a:pPr algn="ctr"/>
            <a:r>
              <a:rPr lang="en-US" sz="2000" b="1" dirty="0">
                <a:solidFill>
                  <a:sysClr val="windowText" lastClr="000000"/>
                </a:solidFill>
              </a:rPr>
              <a:t> in manual – with attachments</a:t>
            </a:r>
            <a:endParaRPr lang="en-US" sz="2000" dirty="0">
              <a:solidFill>
                <a:sysClr val="windowText" lastClr="00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6606837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a:ea typeface="Times New Roman"/>
              </a:rPr>
              <a:t>2-page contract between CD and grantee</a:t>
            </a:r>
          </a:p>
          <a:p>
            <a:r>
              <a:rPr lang="en-US" b="1" dirty="0"/>
              <a:t>Other documents attached to contract:</a:t>
            </a:r>
          </a:p>
          <a:p>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a:stretch>
            <a:fillRect/>
          </a:stretch>
        </p:blipFill>
        <p:spPr>
          <a:xfrm>
            <a:off x="-27709" y="2209800"/>
            <a:ext cx="9288443" cy="3348038"/>
          </a:xfrm>
          <a:prstGeom prst="rect">
            <a:avLst/>
          </a:prstGeom>
        </p:spPr>
      </p:pic>
      <p:sp>
        <p:nvSpPr>
          <p:cNvPr id="6" name="Rounded Rectangle 5"/>
          <p:cNvSpPr/>
          <p:nvPr/>
        </p:nvSpPr>
        <p:spPr>
          <a:xfrm>
            <a:off x="1752600" y="5638404"/>
            <a:ext cx="38481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C</a:t>
            </a:r>
          </a:p>
          <a:p>
            <a:pPr algn="ctr"/>
            <a:r>
              <a:rPr lang="en-US" sz="2000" b="1" dirty="0">
                <a:solidFill>
                  <a:sysClr val="windowText" lastClr="000000"/>
                </a:solidFill>
              </a:rPr>
              <a:t> in manual – with attachments</a:t>
            </a:r>
            <a:endParaRPr lang="en-US" sz="2000" dirty="0">
              <a:solidFill>
                <a:sysClr val="windowText" lastClr="000000"/>
              </a:solidFill>
            </a:endParaRPr>
          </a:p>
        </p:txBody>
      </p:sp>
    </p:spTree>
    <p:extLst>
      <p:ext uri="{BB962C8B-B14F-4D97-AF65-F5344CB8AC3E}">
        <p14:creationId xmlns:p14="http://schemas.microsoft.com/office/powerpoint/2010/main" val="5900706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a:ea typeface="Times New Roman"/>
              </a:rPr>
              <a:t>2-page contract between CD and grantee</a:t>
            </a:r>
          </a:p>
          <a:p>
            <a:r>
              <a:rPr lang="en-US" b="1" dirty="0">
                <a:solidFill>
                  <a:srgbClr val="FF0000"/>
                </a:solidFill>
              </a:rPr>
              <a:t>CDs can </a:t>
            </a:r>
            <a:r>
              <a:rPr lang="en-US" b="1" u="sng" dirty="0">
                <a:solidFill>
                  <a:srgbClr val="FF0000"/>
                </a:solidFill>
              </a:rPr>
              <a:t>add</a:t>
            </a:r>
            <a:r>
              <a:rPr lang="en-US" b="1" dirty="0">
                <a:solidFill>
                  <a:srgbClr val="FF0000"/>
                </a:solidFill>
              </a:rPr>
              <a:t> provisions to contract</a:t>
            </a:r>
          </a:p>
          <a:p>
            <a:pPr lvl="1"/>
            <a:r>
              <a:rPr lang="en-US" b="1" dirty="0">
                <a:solidFill>
                  <a:srgbClr val="FF0000"/>
                </a:solidFill>
              </a:rPr>
              <a:t>Need to be approved by your solicitor.</a:t>
            </a:r>
          </a:p>
          <a:p>
            <a:pPr lvl="1"/>
            <a:r>
              <a:rPr lang="en-US" b="1" dirty="0">
                <a:solidFill>
                  <a:srgbClr val="FF0000"/>
                </a:solidFill>
              </a:rPr>
              <a:t>Need to notify SCC.</a:t>
            </a:r>
          </a:p>
          <a:p>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6778855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r>
              <a:rPr lang="en-US" b="1" dirty="0"/>
              <a:t>Cancelling a contract</a:t>
            </a:r>
          </a:p>
          <a:p>
            <a:r>
              <a:rPr lang="en-US" dirty="0"/>
              <a:t>If a contract cannot be completed in a reasonable timeframe (2+ years), the district should consider closing out or canceling the contract.</a:t>
            </a:r>
          </a:p>
          <a:p>
            <a:r>
              <a:rPr lang="en-US" dirty="0"/>
              <a:t>Districts who maintain open contracts for multiple years may see reduced allocations in future years at the discretion of the State Conservation Commission. </a:t>
            </a:r>
            <a:endParaRPr lang="en-US" sz="3200" b="1"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680040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1119" b="-7891"/>
          <a:stretch/>
        </p:blipFill>
        <p:spPr>
          <a:xfrm>
            <a:off x="152400" y="533400"/>
            <a:ext cx="7988754" cy="8492549"/>
          </a:xfrm>
          <a:prstGeom prst="rect">
            <a:avLst/>
          </a:prstGeom>
        </p:spPr>
      </p:pic>
      <p:sp>
        <p:nvSpPr>
          <p:cNvPr id="2" name="Title 1"/>
          <p:cNvSpPr>
            <a:spLocks noGrp="1"/>
          </p:cNvSpPr>
          <p:nvPr>
            <p:ph type="ctrTitle"/>
          </p:nvPr>
        </p:nvSpPr>
        <p:spPr/>
        <p:txBody>
          <a:bodyPr/>
          <a:lstStyle/>
          <a:p>
            <a:r>
              <a:rPr lang="en-US" dirty="0"/>
              <a:t>Schedule of Payments</a:t>
            </a:r>
          </a:p>
        </p:txBody>
      </p:sp>
      <p:sp>
        <p:nvSpPr>
          <p:cNvPr id="8" name="TextBox 7"/>
          <p:cNvSpPr txBox="1"/>
          <p:nvPr/>
        </p:nvSpPr>
        <p:spPr>
          <a:xfrm>
            <a:off x="3657600" y="1796640"/>
            <a:ext cx="1714957" cy="584775"/>
          </a:xfrm>
          <a:prstGeom prst="rect">
            <a:avLst/>
          </a:prstGeom>
          <a:noFill/>
        </p:spPr>
        <p:txBody>
          <a:bodyPr wrap="none" rtlCol="0">
            <a:spAutoFit/>
          </a:bodyPr>
          <a:lstStyle/>
          <a:p>
            <a:r>
              <a:rPr lang="en-US" sz="3200" b="1" dirty="0">
                <a:solidFill>
                  <a:srgbClr val="FF0000"/>
                </a:solidFill>
              </a:rPr>
              <a:t>50% max</a:t>
            </a:r>
          </a:p>
        </p:txBody>
      </p:sp>
      <p:sp>
        <p:nvSpPr>
          <p:cNvPr id="9" name="TextBox 8"/>
          <p:cNvSpPr txBox="1"/>
          <p:nvPr/>
        </p:nvSpPr>
        <p:spPr>
          <a:xfrm>
            <a:off x="7038592" y="4225283"/>
            <a:ext cx="1648208" cy="584775"/>
          </a:xfrm>
          <a:prstGeom prst="rect">
            <a:avLst/>
          </a:prstGeom>
          <a:noFill/>
        </p:spPr>
        <p:txBody>
          <a:bodyPr wrap="none" rtlCol="0">
            <a:spAutoFit/>
          </a:bodyPr>
          <a:lstStyle/>
          <a:p>
            <a:r>
              <a:rPr lang="en-US" sz="3200" b="1" dirty="0">
                <a:solidFill>
                  <a:srgbClr val="FF0000"/>
                </a:solidFill>
              </a:rPr>
              <a:t>30% min</a:t>
            </a:r>
          </a:p>
        </p:txBody>
      </p:sp>
      <p:cxnSp>
        <p:nvCxnSpPr>
          <p:cNvPr id="10" name="Straight Arrow Connector 9"/>
          <p:cNvCxnSpPr/>
          <p:nvPr/>
        </p:nvCxnSpPr>
        <p:spPr>
          <a:xfrm flipH="1">
            <a:off x="4419600" y="4531378"/>
            <a:ext cx="2730082" cy="8275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p:cNvCxnSpPr>
          <p:nvPr/>
        </p:nvCxnSpPr>
        <p:spPr>
          <a:xfrm flipH="1">
            <a:off x="1981200" y="2089028"/>
            <a:ext cx="1676400" cy="9589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3" name="Rectangle 12"/>
          <p:cNvSpPr/>
          <p:nvPr/>
        </p:nvSpPr>
        <p:spPr>
          <a:xfrm>
            <a:off x="0" y="5925664"/>
            <a:ext cx="4859150" cy="954107"/>
          </a:xfrm>
          <a:prstGeom prst="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Available Online</a:t>
            </a:r>
          </a:p>
          <a:p>
            <a:pPr algn="ctr"/>
            <a:r>
              <a:rPr lang="en-US" sz="2800" b="1" dirty="0">
                <a:solidFill>
                  <a:sysClr val="windowText" lastClr="000000"/>
                </a:solidFill>
                <a:hlinkClick r:id="rId4"/>
              </a:rPr>
              <a:t>www.dirtandgravelroads.org</a:t>
            </a:r>
            <a:r>
              <a:rPr lang="en-US" sz="2800" b="1" dirty="0">
                <a:solidFill>
                  <a:sysClr val="windowText" lastClr="000000"/>
                </a:solidFill>
              </a:rPr>
              <a:t> </a:t>
            </a:r>
            <a:endParaRPr lang="en-US" sz="2000" dirty="0">
              <a:solidFill>
                <a:sysClr val="windowText" lastClr="000000"/>
              </a:solidFill>
            </a:endParaRPr>
          </a:p>
        </p:txBody>
      </p:sp>
      <p:sp>
        <p:nvSpPr>
          <p:cNvPr id="15" name="Rectangle 14"/>
          <p:cNvSpPr/>
          <p:nvPr/>
        </p:nvSpPr>
        <p:spPr>
          <a:xfrm>
            <a:off x="5253581" y="5902339"/>
            <a:ext cx="3570021" cy="954107"/>
          </a:xfrm>
          <a:prstGeom prst="rect">
            <a:avLst/>
          </a:prstGeom>
          <a:solidFill>
            <a:srgbClr val="FFFF00"/>
          </a:solidFill>
          <a:ln w="28575">
            <a:solidFill>
              <a:schemeClr val="tx1"/>
            </a:solidFill>
          </a:ln>
        </p:spPr>
        <p:txBody>
          <a:bodyPr wrap="square">
            <a:spAutoFit/>
          </a:bodyPr>
          <a:lstStyle/>
          <a:p>
            <a:pPr algn="ctr"/>
            <a:r>
              <a:rPr lang="en-US" sz="2800" b="1" dirty="0">
                <a:solidFill>
                  <a:sysClr val="windowText" lastClr="000000"/>
                </a:solidFill>
              </a:rPr>
              <a:t>NEW: Can Generate Automatically in GIS</a:t>
            </a:r>
            <a:endParaRPr lang="en-US" sz="2000" dirty="0">
              <a:solidFill>
                <a:sysClr val="windowText" lastClr="000000"/>
              </a:solidFill>
            </a:endParaRPr>
          </a:p>
        </p:txBody>
      </p:sp>
    </p:spTree>
    <p:extLst>
      <p:ext uri="{BB962C8B-B14F-4D97-AF65-F5344CB8AC3E}">
        <p14:creationId xmlns:p14="http://schemas.microsoft.com/office/powerpoint/2010/main" val="144411619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152400" y="685800"/>
            <a:ext cx="4876800" cy="5791200"/>
          </a:xfrm>
        </p:spPr>
        <p:txBody>
          <a:bodyPr/>
          <a:lstStyle/>
          <a:p>
            <a:r>
              <a:rPr lang="en-US" b="1" dirty="0">
                <a:ea typeface="Times New Roman"/>
              </a:rPr>
              <a:t>If needed, a simple one-page  amendment form can be used to: </a:t>
            </a:r>
          </a:p>
          <a:p>
            <a:pPr lvl="1"/>
            <a:r>
              <a:rPr lang="en-US" b="1" dirty="0">
                <a:ea typeface="Times New Roman"/>
              </a:rPr>
              <a:t>increase contract by up to </a:t>
            </a:r>
            <a:r>
              <a:rPr lang="en-US" b="1" dirty="0">
                <a:solidFill>
                  <a:srgbClr val="FF0000"/>
                </a:solidFill>
                <a:ea typeface="Times New Roman"/>
              </a:rPr>
              <a:t>20%  </a:t>
            </a:r>
            <a:r>
              <a:rPr lang="en-US" b="1" i="1" dirty="0">
                <a:ea typeface="Times New Roman"/>
              </a:rPr>
              <a:t>(total of original contract)***</a:t>
            </a:r>
            <a:r>
              <a:rPr lang="en-US" b="1" i="1" dirty="0">
                <a:solidFill>
                  <a:srgbClr val="FF0000"/>
                </a:solidFill>
                <a:ea typeface="Times New Roman"/>
              </a:rPr>
              <a:t>change proposed</a:t>
            </a:r>
          </a:p>
          <a:p>
            <a:pPr lvl="1"/>
            <a:r>
              <a:rPr lang="en-US" b="1" dirty="0">
                <a:ea typeface="Times New Roman"/>
              </a:rPr>
              <a:t>extend completion date</a:t>
            </a:r>
            <a:endParaRPr lang="en-US" b="1" dirty="0">
              <a:solidFill>
                <a:srgbClr val="FF0000"/>
              </a:solidFill>
              <a:ea typeface="Times New Roman"/>
            </a:endParaRPr>
          </a:p>
          <a:p>
            <a:pPr lvl="1"/>
            <a:r>
              <a:rPr lang="en-US" b="1" dirty="0">
                <a:ea typeface="Times New Roman"/>
              </a:rPr>
              <a:t>Increase both funds and time</a:t>
            </a: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428172"/>
            <a:ext cx="4140200" cy="6406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1143000" y="5605211"/>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D</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7516495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428172"/>
            <a:ext cx="4140200" cy="6406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1435554"/>
            <a:ext cx="8549638" cy="43912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8" name="Down Arrow 7"/>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20043752">
            <a:off x="7976293" y="1518760"/>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44094" y="867526"/>
            <a:ext cx="2510411"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Limited to 20% of contract</a:t>
            </a:r>
            <a:endParaRPr lang="en-US" sz="2000" dirty="0">
              <a:solidFill>
                <a:srgbClr val="FF0000"/>
              </a:solidFill>
            </a:endParaRPr>
          </a:p>
        </p:txBody>
      </p:sp>
      <p:sp>
        <p:nvSpPr>
          <p:cNvPr id="11" name="Down Arrow 10"/>
          <p:cNvSpPr/>
          <p:nvPr/>
        </p:nvSpPr>
        <p:spPr>
          <a:xfrm rot="13589844">
            <a:off x="6561561" y="4548115"/>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90165" y="4953000"/>
            <a:ext cx="25104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Can be used to extend completion date.</a:t>
            </a:r>
            <a:endParaRPr lang="en-US" sz="2000" dirty="0">
              <a:solidFill>
                <a:srgbClr val="FF0000"/>
              </a:solidFill>
            </a:endParaRPr>
          </a:p>
        </p:txBody>
      </p:sp>
      <p:sp>
        <p:nvSpPr>
          <p:cNvPr id="13" name="Rounded Rectangle 12"/>
          <p:cNvSpPr/>
          <p:nvPr/>
        </p:nvSpPr>
        <p:spPr>
          <a:xfrm>
            <a:off x="1143000" y="5605211"/>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D</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14114164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 Amendment</a:t>
            </a:r>
            <a:endParaRPr lang="en-US" sz="2600" b="0" kern="1200" dirty="0">
              <a:solidFill>
                <a:schemeClr val="tx1"/>
              </a:solidFill>
              <a:effectLst/>
              <a:latin typeface="+mj-lt"/>
              <a:ea typeface="+mj-ea"/>
              <a:cs typeface="+mj-cs"/>
            </a:endParaRPr>
          </a:p>
        </p:txBody>
      </p:sp>
      <p:sp>
        <p:nvSpPr>
          <p:cNvPr id="11" name="Down Arrow 10"/>
          <p:cNvSpPr/>
          <p:nvPr/>
        </p:nvSpPr>
        <p:spPr>
          <a:xfrm rot="13589844">
            <a:off x="6561561" y="4548115"/>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90165" y="4953000"/>
            <a:ext cx="2510411" cy="1015663"/>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Can now be used to extend completion date.</a:t>
            </a:r>
            <a:endParaRPr lang="en-US" sz="2000" dirty="0">
              <a:solidFill>
                <a:srgbClr val="FF0000"/>
              </a:solidFill>
            </a:endParaRPr>
          </a:p>
        </p:txBody>
      </p:sp>
      <p:pic>
        <p:nvPicPr>
          <p:cNvPr id="1024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20898401">
            <a:off x="2420128" y="1337316"/>
            <a:ext cx="6669199" cy="7236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Subtitle 2"/>
          <p:cNvSpPr>
            <a:spLocks noGrp="1"/>
          </p:cNvSpPr>
          <p:nvPr>
            <p:ph type="subTitle" idx="1"/>
          </p:nvPr>
        </p:nvSpPr>
        <p:spPr>
          <a:xfrm>
            <a:off x="381000" y="685800"/>
            <a:ext cx="4419600" cy="5791200"/>
          </a:xfrm>
        </p:spPr>
        <p:txBody>
          <a:bodyPr/>
          <a:lstStyle/>
          <a:p>
            <a:r>
              <a:rPr lang="en-US" b="1" dirty="0">
                <a:ea typeface="Times New Roman"/>
              </a:rPr>
              <a:t>Amendment Instructions</a:t>
            </a:r>
            <a:endParaRPr lang="en-US" sz="3200" b="1" u="sng" kern="1200" dirty="0">
              <a:solidFill>
                <a:schemeClr val="tx1"/>
              </a:solidFill>
              <a:effectLst/>
            </a:endParaRPr>
          </a:p>
        </p:txBody>
      </p:sp>
      <p:sp>
        <p:nvSpPr>
          <p:cNvPr id="8" name="Rounded Rectangle 7"/>
          <p:cNvSpPr/>
          <p:nvPr/>
        </p:nvSpPr>
        <p:spPr>
          <a:xfrm>
            <a:off x="304800" y="57150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D</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16924267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Contract</a:t>
            </a:r>
            <a:endParaRPr lang="en-US" sz="2600" b="0"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a:ea typeface="Times New Roman"/>
              </a:rPr>
              <a:t>2-page contract between CD and grantee</a:t>
            </a:r>
          </a:p>
          <a:p>
            <a:r>
              <a:rPr lang="en-US" b="1" dirty="0"/>
              <a:t>Other documents attached to contract:</a:t>
            </a:r>
          </a:p>
          <a:p>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a:stretch>
            <a:fillRect/>
          </a:stretch>
        </p:blipFill>
        <p:spPr>
          <a:xfrm>
            <a:off x="-27709" y="2209800"/>
            <a:ext cx="9288443" cy="3348038"/>
          </a:xfrm>
          <a:prstGeom prst="rect">
            <a:avLst/>
          </a:prstGeom>
        </p:spPr>
      </p:pic>
      <p:sp>
        <p:nvSpPr>
          <p:cNvPr id="6" name="TextBox 5"/>
          <p:cNvSpPr txBox="1"/>
          <p:nvPr/>
        </p:nvSpPr>
        <p:spPr>
          <a:xfrm>
            <a:off x="457200" y="5410200"/>
            <a:ext cx="8458200" cy="1077218"/>
          </a:xfrm>
          <a:prstGeom prst="rect">
            <a:avLst/>
          </a:prstGeom>
          <a:noFill/>
        </p:spPr>
        <p:txBody>
          <a:bodyPr wrap="square" rtlCol="0">
            <a:spAutoFit/>
          </a:bodyPr>
          <a:lstStyle/>
          <a:p>
            <a:pPr algn="ctr"/>
            <a:r>
              <a:rPr lang="en-US" sz="3200" dirty="0">
                <a:solidFill>
                  <a:srgbClr val="FF0000"/>
                </a:solidFill>
              </a:rPr>
              <a:t>GIS now prints out entire application packet with all attachments except Grant App / </a:t>
            </a:r>
            <a:r>
              <a:rPr lang="en-US" sz="3200" dirty="0" err="1">
                <a:solidFill>
                  <a:srgbClr val="FF0000"/>
                </a:solidFill>
              </a:rPr>
              <a:t>Workplan</a:t>
            </a:r>
            <a:endParaRPr lang="en-US" sz="3200" dirty="0">
              <a:solidFill>
                <a:srgbClr val="FF0000"/>
              </a:solidFill>
            </a:endParaRPr>
          </a:p>
        </p:txBody>
      </p:sp>
      <p:sp>
        <p:nvSpPr>
          <p:cNvPr id="7" name="Rectangle 6"/>
          <p:cNvSpPr/>
          <p:nvPr/>
        </p:nvSpPr>
        <p:spPr>
          <a:xfrm>
            <a:off x="5638800" y="1744323"/>
            <a:ext cx="3534229" cy="830997"/>
          </a:xfrm>
          <a:prstGeom prst="rect">
            <a:avLst/>
          </a:prstGeom>
          <a:solidFill>
            <a:srgbClr val="FFFF00"/>
          </a:solidFill>
          <a:ln w="28575">
            <a:solidFill>
              <a:schemeClr val="tx1"/>
            </a:solidFill>
          </a:ln>
        </p:spPr>
        <p:txBody>
          <a:bodyPr wrap="square">
            <a:spAutoFit/>
          </a:bodyPr>
          <a:lstStyle/>
          <a:p>
            <a:pPr algn="ctr"/>
            <a:r>
              <a:rPr lang="en-US" sz="2400" b="1" dirty="0">
                <a:solidFill>
                  <a:sysClr val="windowText" lastClr="000000"/>
                </a:solidFill>
              </a:rPr>
              <a:t>NEW: Can Generate Automatically in GIS</a:t>
            </a:r>
            <a:endParaRPr lang="en-US" dirty="0">
              <a:solidFill>
                <a:sysClr val="windowText" lastClr="000000"/>
              </a:solidFill>
            </a:endParaRPr>
          </a:p>
        </p:txBody>
      </p:sp>
    </p:spTree>
    <p:extLst>
      <p:ext uri="{BB962C8B-B14F-4D97-AF65-F5344CB8AC3E}">
        <p14:creationId xmlns:p14="http://schemas.microsoft.com/office/powerpoint/2010/main" val="413516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pic>
        <p:nvPicPr>
          <p:cNvPr id="4098" name="Picture 2" descr="http://mnprairieroots.files.wordpress.com/2013/07/fourth-car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 y="1848294"/>
            <a:ext cx="7524751" cy="5019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058099" cy="769441"/>
          </a:xfrm>
          <a:prstGeom prst="rect">
            <a:avLst/>
          </a:prstGeom>
          <a:noFill/>
        </p:spPr>
        <p:txBody>
          <a:bodyPr wrap="none" rtlCol="0">
            <a:spAutoFit/>
          </a:bodyPr>
          <a:lstStyle/>
          <a:p>
            <a:r>
              <a:rPr lang="en-US" sz="4400" b="1" dirty="0"/>
              <a:t>0% Local Control</a:t>
            </a:r>
          </a:p>
        </p:txBody>
      </p:sp>
      <p:sp>
        <p:nvSpPr>
          <p:cNvPr id="5" name="Rectangle 4"/>
          <p:cNvSpPr/>
          <p:nvPr/>
        </p:nvSpPr>
        <p:spPr>
          <a:xfrm>
            <a:off x="3400974" y="3244334"/>
            <a:ext cx="2342051" cy="369332"/>
          </a:xfrm>
          <a:prstGeom prst="rect">
            <a:avLst/>
          </a:prstGeom>
        </p:spPr>
        <p:txBody>
          <a:bodyPr wrap="none">
            <a:spAutoFit/>
          </a:bodyPr>
          <a:lstStyle/>
          <a:p>
            <a:r>
              <a:rPr lang="en-US" dirty="0"/>
              <a:t>Administrative Training</a:t>
            </a:r>
          </a:p>
        </p:txBody>
      </p:sp>
      <p:sp>
        <p:nvSpPr>
          <p:cNvPr id="7" name="Title 2"/>
          <p:cNvSpPr>
            <a:spLocks noGrp="1"/>
          </p:cNvSpPr>
          <p:nvPr>
            <p:ph type="ctrTitle"/>
          </p:nvPr>
        </p:nvSpPr>
        <p:spPr>
          <a:xfrm>
            <a:off x="3352800" y="8389"/>
            <a:ext cx="5787705" cy="372611"/>
          </a:xfrm>
        </p:spPr>
        <p:txBody>
          <a:bodyPr/>
          <a:lstStyle/>
          <a:p>
            <a:r>
              <a:rPr lang="en-US" dirty="0"/>
              <a:t>Administrative Training</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4004643576"/>
      </p:ext>
    </p:extLst>
  </p:cSld>
  <p:clrMapOvr>
    <a:overrideClrMapping bg1="lt1" tx1="dk1" bg2="lt2" tx2="dk2" accent1="accent1" accent2="accent2" accent3="accent3" accent4="accent4" accent5="accent5" accent6="accent6" hlink="hlink" folHlink="folHlink"/>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b="1" dirty="0">
                <a:solidFill>
                  <a:srgbClr val="FF0000"/>
                </a:solidFill>
              </a:rPr>
              <a:t>3.8.6 Pre-Project Logistics</a:t>
            </a:r>
          </a:p>
          <a:p>
            <a:pPr marL="457200" lvl="1" indent="0">
              <a:buNone/>
            </a:pPr>
            <a:r>
              <a:rPr lang="en-US" sz="3800" dirty="0"/>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45833272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3.8.6 Pre-project logistics</a:t>
            </a:r>
          </a:p>
        </p:txBody>
      </p:sp>
      <p:sp>
        <p:nvSpPr>
          <p:cNvPr id="3" name="Subtitle 2"/>
          <p:cNvSpPr>
            <a:spLocks noGrp="1"/>
          </p:cNvSpPr>
          <p:nvPr>
            <p:ph type="subTitle" idx="1"/>
          </p:nvPr>
        </p:nvSpPr>
        <p:spPr/>
        <p:txBody>
          <a:bodyPr>
            <a:normAutofit/>
          </a:bodyPr>
          <a:lstStyle/>
          <a:p>
            <a:pPr marL="0" indent="0">
              <a:buNone/>
            </a:pPr>
            <a:r>
              <a:rPr lang="en-US" sz="3200" b="1" u="sng" kern="1200" dirty="0">
                <a:solidFill>
                  <a:schemeClr val="tx1"/>
                </a:solidFill>
                <a:effectLst/>
                <a:latin typeface="+mn-lt"/>
                <a:ea typeface="+mn-ea"/>
                <a:cs typeface="+mn-cs"/>
              </a:rPr>
              <a:t>Pre project logistics</a:t>
            </a:r>
          </a:p>
          <a:p>
            <a:r>
              <a:rPr lang="en-US" sz="3200" kern="1200" dirty="0">
                <a:solidFill>
                  <a:schemeClr val="tx1"/>
                </a:solidFill>
                <a:effectLst/>
                <a:latin typeface="+mn-lt"/>
                <a:ea typeface="+mn-ea"/>
                <a:cs typeface="+mn-cs"/>
              </a:rPr>
              <a:t>Permits, Pa 1-call</a:t>
            </a:r>
          </a:p>
          <a:p>
            <a:pPr lvl="1"/>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grant recipient</a:t>
            </a:r>
            <a:r>
              <a:rPr lang="en-US" sz="3200" kern="1200" dirty="0">
                <a:solidFill>
                  <a:schemeClr val="tx1"/>
                </a:solidFill>
                <a:effectLst/>
                <a:latin typeface="+mn-lt"/>
                <a:ea typeface="+mn-ea"/>
                <a:cs typeface="+mn-cs"/>
              </a:rPr>
              <a:t> to insure that all necessary permits are obtained and any other  pre-project requirements are met (1-call, PNDI, </a:t>
            </a:r>
            <a:r>
              <a:rPr lang="en-US" sz="3200" kern="1200" dirty="0" err="1">
                <a:solidFill>
                  <a:schemeClr val="tx1"/>
                </a:solidFill>
                <a:effectLst/>
                <a:latin typeface="+mn-lt"/>
                <a:ea typeface="+mn-ea"/>
                <a:cs typeface="+mn-cs"/>
              </a:rPr>
              <a:t>etc</a:t>
            </a:r>
            <a:r>
              <a:rPr lang="en-US" sz="3200" kern="1200" dirty="0">
                <a:solidFill>
                  <a:schemeClr val="tx1"/>
                </a:solidFill>
                <a:effectLst/>
                <a:latin typeface="+mn-lt"/>
                <a:ea typeface="+mn-ea"/>
                <a:cs typeface="+mn-cs"/>
              </a:rPr>
              <a:t>)</a:t>
            </a:r>
          </a:p>
          <a:p>
            <a:pPr lvl="1"/>
            <a:r>
              <a:rPr lang="en-US" sz="3200" kern="1200" dirty="0">
                <a:solidFill>
                  <a:schemeClr val="tx1"/>
                </a:solidFill>
                <a:effectLst/>
                <a:latin typeface="+mn-lt"/>
                <a:ea typeface="+mn-ea"/>
                <a:cs typeface="+mn-cs"/>
              </a:rPr>
              <a:t>It is the responsibility of the </a:t>
            </a:r>
            <a:r>
              <a:rPr lang="en-US" sz="3200" u="sng" kern="1200" dirty="0">
                <a:solidFill>
                  <a:schemeClr val="tx1"/>
                </a:solidFill>
                <a:effectLst/>
                <a:latin typeface="+mn-lt"/>
                <a:ea typeface="+mn-ea"/>
                <a:cs typeface="+mn-cs"/>
              </a:rPr>
              <a:t>district</a:t>
            </a:r>
            <a:r>
              <a:rPr lang="en-US" sz="3200" kern="1200" dirty="0">
                <a:solidFill>
                  <a:schemeClr val="tx1"/>
                </a:solidFill>
                <a:effectLst/>
                <a:latin typeface="+mn-lt"/>
                <a:ea typeface="+mn-ea"/>
                <a:cs typeface="+mn-cs"/>
              </a:rPr>
              <a:t> to verify that permits have been obtained before work can begin on the portion of the project that requires a permit.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8155181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3200" kern="1200" dirty="0">
                <a:solidFill>
                  <a:schemeClr val="tx1"/>
                </a:solidFill>
                <a:effectLst/>
                <a:latin typeface="+mn-lt"/>
                <a:ea typeface="+mn-ea"/>
                <a:cs typeface="+mn-cs"/>
              </a:rPr>
              <a:t>3.8.6</a:t>
            </a:r>
            <a:r>
              <a:rPr lang="en-US" sz="3200" kern="1200" baseline="0" dirty="0">
                <a:solidFill>
                  <a:schemeClr val="tx1"/>
                </a:solidFill>
                <a:effectLst/>
                <a:latin typeface="+mn-lt"/>
                <a:ea typeface="+mn-ea"/>
                <a:cs typeface="+mn-cs"/>
              </a:rPr>
              <a:t> Pre-project logistics</a:t>
            </a:r>
            <a:endParaRPr lang="en-US" dirty="0"/>
          </a:p>
        </p:txBody>
      </p:sp>
      <p:sp>
        <p:nvSpPr>
          <p:cNvPr id="3" name="Subtitle 2"/>
          <p:cNvSpPr>
            <a:spLocks noGrp="1"/>
          </p:cNvSpPr>
          <p:nvPr>
            <p:ph type="subTitle" idx="1"/>
          </p:nvPr>
        </p:nvSpPr>
        <p:spPr/>
        <p:txBody>
          <a:bodyPr>
            <a:normAutofit lnSpcReduction="10000"/>
          </a:bodyPr>
          <a:lstStyle/>
          <a:p>
            <a:pPr marL="0" indent="0">
              <a:buNone/>
            </a:pPr>
            <a:r>
              <a:rPr lang="en-US" b="1" u="sng" dirty="0"/>
              <a:t>Pre project logistics</a:t>
            </a:r>
          </a:p>
          <a:p>
            <a:pPr lvl="0"/>
            <a:r>
              <a:rPr lang="en-US" sz="3200" kern="1200" dirty="0">
                <a:solidFill>
                  <a:schemeClr val="tx1"/>
                </a:solidFill>
                <a:effectLst/>
                <a:latin typeface="+mn-lt"/>
                <a:ea typeface="+mn-ea"/>
                <a:cs typeface="+mn-cs"/>
              </a:rPr>
              <a:t>Pre-project meeting </a:t>
            </a:r>
            <a:r>
              <a:rPr lang="en-US" sz="2000" i="1" kern="1200" dirty="0">
                <a:solidFill>
                  <a:schemeClr val="tx1"/>
                </a:solidFill>
                <a:effectLst/>
                <a:latin typeface="+mn-lt"/>
                <a:ea typeface="+mn-ea"/>
                <a:cs typeface="+mn-cs"/>
              </a:rPr>
              <a:t>(separate from pre-application meeting)</a:t>
            </a:r>
            <a:endParaRPr lang="en-US" sz="3200" i="1" kern="1200" dirty="0">
              <a:solidFill>
                <a:schemeClr val="tx1"/>
              </a:solidFill>
              <a:effectLst/>
              <a:latin typeface="+mn-lt"/>
              <a:ea typeface="+mn-ea"/>
              <a:cs typeface="+mn-cs"/>
            </a:endParaRPr>
          </a:p>
          <a:p>
            <a:pPr lvl="1"/>
            <a:r>
              <a:rPr lang="en-US" sz="3200" dirty="0"/>
              <a:t>Grant recipients MUST notify the conservation district before beginning work on a project.</a:t>
            </a:r>
          </a:p>
          <a:p>
            <a:pPr lvl="1"/>
            <a:r>
              <a:rPr lang="en-US" sz="3200" dirty="0"/>
              <a:t> The amount of notice is spelled out in the contract with the district. </a:t>
            </a:r>
          </a:p>
          <a:p>
            <a:pPr lvl="1"/>
            <a:r>
              <a:rPr lang="en-US" sz="3200" kern="1200" dirty="0">
                <a:solidFill>
                  <a:schemeClr val="tx1"/>
                </a:solidFill>
                <a:effectLst/>
                <a:latin typeface="+mn-lt"/>
                <a:ea typeface="+mn-ea"/>
                <a:cs typeface="+mn-cs"/>
              </a:rPr>
              <a:t>Contractors and sub-contractors are strongly encouraged to attend.</a:t>
            </a:r>
          </a:p>
          <a:p>
            <a:pPr lvl="1"/>
            <a:r>
              <a:rPr lang="en-US" sz="3200" kern="1200" dirty="0">
                <a:solidFill>
                  <a:schemeClr val="tx1"/>
                </a:solidFill>
                <a:effectLst/>
                <a:latin typeface="+mn-lt"/>
                <a:ea typeface="+mn-ea"/>
                <a:cs typeface="+mn-cs"/>
              </a:rPr>
              <a:t>Notify Center</a:t>
            </a:r>
            <a:r>
              <a:rPr lang="en-US" sz="3200" kern="1200" baseline="0" dirty="0">
                <a:solidFill>
                  <a:schemeClr val="tx1"/>
                </a:solidFill>
                <a:effectLst/>
                <a:latin typeface="+mn-lt"/>
                <a:ea typeface="+mn-ea"/>
                <a:cs typeface="+mn-cs"/>
              </a:rPr>
              <a:t> of planned DSA placements.</a:t>
            </a:r>
          </a:p>
          <a:p>
            <a:pPr lvl="1"/>
            <a:r>
              <a:rPr lang="en-US" sz="3200" dirty="0"/>
              <a:t>Checklist available</a:t>
            </a:r>
            <a:r>
              <a:rPr lang="en-US" sz="3200" kern="1200" baseline="0" dirty="0">
                <a:solidFill>
                  <a:schemeClr val="tx1"/>
                </a:solidFill>
                <a:effectLst/>
                <a:latin typeface="+mn-lt"/>
                <a:ea typeface="+mn-ea"/>
                <a:cs typeface="+mn-cs"/>
              </a:rPr>
              <a:t> </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50935939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b="1" dirty="0">
                <a:solidFill>
                  <a:srgbClr val="FF0000"/>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420634609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District must ensure that project work is performed in accordance with contract and attachments, including subcontractors.</a:t>
            </a:r>
            <a:endParaRPr lang="en-US" sz="44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Stay involved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Have an on-site presence</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Pay attention</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Call </a:t>
            </a:r>
            <a:r>
              <a:rPr lang="en-US" dirty="0"/>
              <a:t>Center/SCC </a:t>
            </a:r>
            <a:r>
              <a:rPr lang="en-US" sz="2400" kern="1200" dirty="0">
                <a:solidFill>
                  <a:schemeClr val="tx1"/>
                </a:solidFill>
                <a:effectLst/>
                <a:latin typeface="+mn-lt"/>
                <a:ea typeface="+mn-ea"/>
                <a:cs typeface="+mn-cs"/>
              </a:rPr>
              <a:t>for help if needed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No excuses!</a:t>
            </a:r>
            <a:endParaRPr lang="en-US" sz="3600" kern="1200" dirty="0">
              <a:solidFill>
                <a:schemeClr val="tx1"/>
              </a:solidFill>
              <a:effectLst/>
              <a:latin typeface="+mn-lt"/>
              <a:ea typeface="+mn-ea"/>
              <a:cs typeface="+mn-cs"/>
            </a:endParaRPr>
          </a:p>
          <a:p>
            <a:r>
              <a:rPr lang="en-US" sz="3200" kern="1200" dirty="0">
                <a:solidFill>
                  <a:schemeClr val="tx1"/>
                </a:solidFill>
                <a:effectLst/>
                <a:latin typeface="+mn-lt"/>
                <a:ea typeface="+mn-ea"/>
                <a:cs typeface="+mn-cs"/>
              </a:rPr>
              <a:t>When it comes to project oversight, remember…</a:t>
            </a:r>
            <a:endParaRPr lang="en-US" sz="4400"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9337202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indent="0" algn="ctr">
              <a:buNone/>
            </a:pPr>
            <a:r>
              <a:rPr lang="en-US" sz="5400" kern="1200" dirty="0">
                <a:solidFill>
                  <a:srgbClr val="FF0000"/>
                </a:solidFill>
                <a:effectLst/>
                <a:latin typeface="+mn-lt"/>
                <a:ea typeface="+mn-ea"/>
                <a:cs typeface="+mn-cs"/>
              </a:rPr>
              <a:t>“You get what you inspect, not what you expect”</a:t>
            </a:r>
          </a:p>
          <a:p>
            <a:pPr marL="0" indent="0" algn="ctr">
              <a:buNone/>
            </a:pPr>
            <a:endParaRPr lang="en-US" sz="5400" dirty="0">
              <a:solidFill>
                <a:srgbClr val="FF0000"/>
              </a:solidFill>
            </a:endParaRPr>
          </a:p>
          <a:p>
            <a:pPr marL="0" indent="0" algn="ctr">
              <a:buNone/>
            </a:pPr>
            <a:r>
              <a:rPr lang="en-US" sz="4000" dirty="0">
                <a:solidFill>
                  <a:srgbClr val="FF0000"/>
                </a:solidFill>
              </a:rPr>
              <a:t>m</a:t>
            </a:r>
            <a:r>
              <a:rPr lang="en-US" sz="4000" kern="1200" dirty="0">
                <a:solidFill>
                  <a:srgbClr val="FF0000"/>
                </a:solidFill>
                <a:effectLst/>
                <a:latin typeface="+mn-lt"/>
                <a:ea typeface="+mn-ea"/>
                <a:cs typeface="+mn-cs"/>
              </a:rPr>
              <a:t>ore involvement = better projects</a:t>
            </a:r>
            <a:endParaRPr lang="en-US" sz="5400"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92422102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Make sure you are on site:</a:t>
            </a:r>
          </a:p>
          <a:p>
            <a:pPr lvl="1"/>
            <a:r>
              <a:rPr lang="en-US" dirty="0"/>
              <a:t>First day(s) of project work</a:t>
            </a:r>
          </a:p>
          <a:p>
            <a:pPr lvl="1"/>
            <a:r>
              <a:rPr lang="en-US" dirty="0"/>
              <a:t>When project moves to a new phase or practice</a:t>
            </a:r>
          </a:p>
          <a:p>
            <a:pPr lvl="1"/>
            <a:r>
              <a:rPr lang="en-US" dirty="0"/>
              <a:t>When critical practices or practices new to the applicant are being installed</a:t>
            </a:r>
          </a:p>
          <a:p>
            <a:pPr lvl="1"/>
            <a:r>
              <a:rPr lang="en-US" dirty="0"/>
              <a:t>For regular check-ins</a:t>
            </a:r>
          </a:p>
          <a:p>
            <a:pPr lvl="1"/>
            <a:endParaRPr lang="en-US"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88289439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3.8.7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 Oversight</a:t>
            </a:r>
          </a:p>
          <a:p>
            <a:pPr lvl="0"/>
            <a:r>
              <a:rPr lang="en-US" sz="3200" kern="1200" dirty="0">
                <a:solidFill>
                  <a:schemeClr val="tx1"/>
                </a:solidFill>
                <a:effectLst/>
                <a:latin typeface="+mn-lt"/>
                <a:ea typeface="+mn-ea"/>
                <a:cs typeface="+mn-cs"/>
              </a:rPr>
              <a:t>“The twp wanted to do it that way” is not an excuse</a:t>
            </a:r>
          </a:p>
          <a:p>
            <a:pPr lvl="0"/>
            <a:r>
              <a:rPr lang="en-US" sz="3200" kern="1200" dirty="0">
                <a:solidFill>
                  <a:schemeClr val="tx1"/>
                </a:solidFill>
                <a:effectLst/>
                <a:latin typeface="+mn-lt"/>
                <a:ea typeface="+mn-ea"/>
                <a:cs typeface="+mn-cs"/>
              </a:rPr>
              <a:t>The CD holds the purse strings</a:t>
            </a:r>
          </a:p>
          <a:p>
            <a:pPr lvl="1"/>
            <a:r>
              <a:rPr lang="en-US" dirty="0"/>
              <a:t>Ensure work is done properly</a:t>
            </a:r>
          </a:p>
          <a:p>
            <a:pPr lvl="1"/>
            <a:r>
              <a:rPr lang="en-US" dirty="0"/>
              <a:t>Require remediations where necessary</a:t>
            </a:r>
          </a:p>
          <a:p>
            <a:pPr lvl="1"/>
            <a:r>
              <a:rPr lang="en-US" kern="1200" dirty="0">
                <a:solidFill>
                  <a:schemeClr val="tx1"/>
                </a:solidFill>
                <a:effectLst/>
              </a:rPr>
              <a:t>Don’t pay for subpar work</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89798135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0505"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1396521" y="194694"/>
            <a:ext cx="6313919" cy="6663306"/>
          </a:xfrm>
          <a:prstGeom prst="rect">
            <a:avLst/>
          </a:prstGeom>
        </p:spPr>
      </p:pic>
    </p:spTree>
    <p:extLst>
      <p:ext uri="{BB962C8B-B14F-4D97-AF65-F5344CB8AC3E}">
        <p14:creationId xmlns:p14="http://schemas.microsoft.com/office/powerpoint/2010/main" val="3452510712"/>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dirty="0">
                <a:solidFill>
                  <a:schemeClr val="bg1">
                    <a:lumMod val="50000"/>
                  </a:schemeClr>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b="1" dirty="0">
                <a:solidFill>
                  <a:srgbClr val="FF0000"/>
                </a:solidFill>
              </a:rPr>
              <a:t>3.8.9 Project Completion</a:t>
            </a:r>
          </a:p>
          <a:p>
            <a:pPr marL="457200" lvl="1" indent="0">
              <a:buNone/>
            </a:pPr>
            <a:r>
              <a:rPr lang="en-US" sz="3800" dirty="0"/>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098392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pic>
        <p:nvPicPr>
          <p:cNvPr id="4102" name="Picture 6" descr="http://farm2.staticflickr.com/1141/3165496861_bed9879c22_o.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8575" y="1883866"/>
            <a:ext cx="9144000" cy="4974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628768" cy="769441"/>
          </a:xfrm>
          <a:prstGeom prst="rect">
            <a:avLst/>
          </a:prstGeom>
          <a:noFill/>
        </p:spPr>
        <p:txBody>
          <a:bodyPr wrap="none" rtlCol="0">
            <a:spAutoFit/>
          </a:bodyPr>
          <a:lstStyle/>
          <a:p>
            <a:r>
              <a:rPr lang="en-US" sz="4400" b="1" dirty="0"/>
              <a:t>100% Local Control</a:t>
            </a:r>
          </a:p>
        </p:txBody>
      </p:sp>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754644071"/>
      </p:ext>
    </p:extLst>
  </p:cSld>
  <p:clrMapOvr>
    <a:overrideClrMapping bg1="lt1" tx1="dk1" bg2="lt2" tx2="dk2" accent1="accent1" accent2="accent2" accent3="accent3" accent4="accent4" accent5="accent5" accent6="accent6" hlink="hlink" folHlink="folHlink"/>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r>
              <a:rPr lang="en-US" b="1" dirty="0">
                <a:ea typeface="Times New Roman"/>
              </a:rPr>
              <a:t>Project Completion Report</a:t>
            </a:r>
          </a:p>
          <a:p>
            <a:r>
              <a:rPr lang="en-US" sz="3200" b="1" kern="1200" dirty="0">
                <a:effectLst/>
              </a:rPr>
              <a:t>Closeout summary of individual project</a:t>
            </a:r>
          </a:p>
          <a:p>
            <a:r>
              <a:rPr lang="en-US" b="1" dirty="0"/>
              <a:t>Encourage joint CD/grantee completion at final inspection.</a:t>
            </a:r>
            <a:endParaRPr lang="en-US" sz="3200" b="1" kern="1200" dirty="0">
              <a:effectLst/>
            </a:endParaRPr>
          </a:p>
          <a:p>
            <a:pPr lvl="1"/>
            <a:r>
              <a:rPr lang="en-US" sz="2800" b="1" dirty="0"/>
              <a:t>Summarizes funding</a:t>
            </a:r>
          </a:p>
          <a:p>
            <a:pPr lvl="1"/>
            <a:r>
              <a:rPr lang="en-US" b="1" kern="1200" dirty="0">
                <a:effectLst/>
              </a:rPr>
              <a:t>Summarizes work</a:t>
            </a:r>
          </a:p>
          <a:p>
            <a:pPr lvl="1"/>
            <a:r>
              <a:rPr lang="en-US" sz="2800" b="1" dirty="0"/>
              <a:t>Signed by CD and grantee</a:t>
            </a:r>
          </a:p>
          <a:p>
            <a:r>
              <a:rPr lang="en-US" sz="3200" b="1" dirty="0"/>
              <a:t>Must be signed and retained with project files.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262511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772027" y="304800"/>
            <a:ext cx="4443235" cy="7098175"/>
            <a:chOff x="-390525" y="-76200"/>
            <a:chExt cx="9925050" cy="1423035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5" y="-76200"/>
              <a:ext cx="9925050" cy="7010400"/>
            </a:xfrm>
            <a:prstGeom prst="rect">
              <a:avLst/>
            </a:prstGeom>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701" y="6858000"/>
              <a:ext cx="9677400" cy="7296150"/>
            </a:xfrm>
            <a:prstGeom prst="rect">
              <a:avLst/>
            </a:prstGeom>
          </p:spPr>
        </p:pic>
      </p:grpSp>
      <p:grpSp>
        <p:nvGrpSpPr>
          <p:cNvPr id="18" name="Group 17"/>
          <p:cNvGrpSpPr/>
          <p:nvPr/>
        </p:nvGrpSpPr>
        <p:grpSpPr>
          <a:xfrm>
            <a:off x="228600" y="579741"/>
            <a:ext cx="4543427" cy="6278259"/>
            <a:chOff x="176212" y="-490538"/>
            <a:chExt cx="8791575" cy="11340797"/>
          </a:xfrm>
        </p:grpSpPr>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6212" y="-490538"/>
              <a:ext cx="8791575" cy="7839075"/>
            </a:xfrm>
            <a:prstGeom prst="rect">
              <a:avLst/>
            </a:prstGeom>
          </p:spPr>
        </p:pic>
        <p:pic>
          <p:nvPicPr>
            <p:cNvPr id="20" name="Picture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858" y="7297434"/>
              <a:ext cx="8677275" cy="3552825"/>
            </a:xfrm>
            <a:prstGeom prst="rect">
              <a:avLst/>
            </a:prstGeom>
          </p:spPr>
        </p:pic>
      </p:grpSp>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9" name="Rectangle 8"/>
          <p:cNvSpPr/>
          <p:nvPr/>
        </p:nvSpPr>
        <p:spPr>
          <a:xfrm>
            <a:off x="228600" y="289560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Financial Summary</a:t>
            </a:r>
            <a:endParaRPr lang="en-US" sz="2000" dirty="0">
              <a:solidFill>
                <a:srgbClr val="FF0000"/>
              </a:solidFill>
            </a:endParaRPr>
          </a:p>
        </p:txBody>
      </p:sp>
      <p:sp>
        <p:nvSpPr>
          <p:cNvPr id="10" name="Rectangle 9"/>
          <p:cNvSpPr/>
          <p:nvPr/>
        </p:nvSpPr>
        <p:spPr>
          <a:xfrm>
            <a:off x="330200" y="144780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Project Info</a:t>
            </a:r>
            <a:endParaRPr lang="en-US" sz="2000" dirty="0">
              <a:solidFill>
                <a:srgbClr val="FF0000"/>
              </a:solidFill>
            </a:endParaRPr>
          </a:p>
        </p:txBody>
      </p:sp>
      <p:sp>
        <p:nvSpPr>
          <p:cNvPr id="11" name="Rectangle 10"/>
          <p:cNvSpPr/>
          <p:nvPr/>
        </p:nvSpPr>
        <p:spPr>
          <a:xfrm>
            <a:off x="5029113" y="249549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ESM Practice Summary</a:t>
            </a:r>
            <a:endParaRPr lang="en-US" sz="2000" dirty="0">
              <a:solidFill>
                <a:srgbClr val="FF0000"/>
              </a:solidFill>
            </a:endParaRPr>
          </a:p>
        </p:txBody>
      </p:sp>
      <p:sp>
        <p:nvSpPr>
          <p:cNvPr id="12" name="Rectangle 11"/>
          <p:cNvSpPr/>
          <p:nvPr/>
        </p:nvSpPr>
        <p:spPr>
          <a:xfrm>
            <a:off x="295600" y="5657910"/>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Notes and Signatures</a:t>
            </a:r>
            <a:endParaRPr lang="en-US" sz="2000" dirty="0">
              <a:solidFill>
                <a:srgbClr val="FF0000"/>
              </a:solidFill>
            </a:endParaRPr>
          </a:p>
        </p:txBody>
      </p:sp>
      <p:sp>
        <p:nvSpPr>
          <p:cNvPr id="13" name="Rounded Rectangle 12"/>
          <p:cNvSpPr/>
          <p:nvPr/>
        </p:nvSpPr>
        <p:spPr>
          <a:xfrm>
            <a:off x="6019800" y="540144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G</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3" name="Rectangle 2"/>
          <p:cNvSpPr/>
          <p:nvPr/>
        </p:nvSpPr>
        <p:spPr>
          <a:xfrm>
            <a:off x="157337" y="457201"/>
            <a:ext cx="4589097" cy="6329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788725" y="367312"/>
            <a:ext cx="4355275" cy="63296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43200" y="500985"/>
            <a:ext cx="3817001"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Expanded to front and back</a:t>
            </a:r>
            <a:endParaRPr lang="en-US" sz="2000" dirty="0">
              <a:solidFill>
                <a:srgbClr val="FF0000"/>
              </a:solidFill>
            </a:endParaRPr>
          </a:p>
        </p:txBody>
      </p:sp>
    </p:spTree>
    <p:extLst>
      <p:ext uri="{BB962C8B-B14F-4D97-AF65-F5344CB8AC3E}">
        <p14:creationId xmlns:p14="http://schemas.microsoft.com/office/powerpoint/2010/main" val="30077745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428172"/>
            <a:ext cx="7839964" cy="6665696"/>
          </a:xfrm>
          <a:prstGeom prst="rect">
            <a:avLst/>
          </a:prstGeom>
          <a:ln w="28575">
            <a:solidFill>
              <a:schemeClr val="tx1"/>
            </a:solidFill>
          </a:ln>
        </p:spPr>
      </p:pic>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Front Top</a:t>
            </a:r>
            <a:endParaRPr lang="en-US" sz="2000" dirty="0">
              <a:solidFill>
                <a:srgbClr val="FF0000"/>
              </a:solidFill>
            </a:endParaRPr>
          </a:p>
        </p:txBody>
      </p:sp>
      <p:sp>
        <p:nvSpPr>
          <p:cNvPr id="13" name="Rectangle 12"/>
          <p:cNvSpPr/>
          <p:nvPr/>
        </p:nvSpPr>
        <p:spPr>
          <a:xfrm>
            <a:off x="3364345" y="2362200"/>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Financial Summary</a:t>
            </a:r>
            <a:endParaRPr lang="en-US" sz="2000" dirty="0">
              <a:solidFill>
                <a:srgbClr val="FF0000"/>
              </a:solidFill>
            </a:endParaRPr>
          </a:p>
        </p:txBody>
      </p:sp>
      <p:sp>
        <p:nvSpPr>
          <p:cNvPr id="7" name="Rounded Rectangle 6"/>
          <p:cNvSpPr/>
          <p:nvPr/>
        </p:nvSpPr>
        <p:spPr>
          <a:xfrm>
            <a:off x="7086600" y="60198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G</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9300763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28700" y="2514600"/>
            <a:ext cx="7620000" cy="2860989"/>
            <a:chOff x="176212" y="7297434"/>
            <a:chExt cx="8791575" cy="3552825"/>
          </a:xfrm>
        </p:grpSpPr>
        <p:pic>
          <p:nvPicPr>
            <p:cNvPr id="12" name="Picture 11"/>
            <p:cNvPicPr>
              <a:picLocks noChangeAspect="1"/>
            </p:cNvPicPr>
            <p:nvPr/>
          </p:nvPicPr>
          <p:blipFill rotWithShape="1">
            <a:blip r:embed="rId3"/>
            <a:srcRect/>
            <a:stretch/>
          </p:blipFill>
          <p:spPr>
            <a:xfrm>
              <a:off x="176212" y="7348537"/>
              <a:ext cx="8791575" cy="284423"/>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858" y="7297434"/>
              <a:ext cx="8677275" cy="3552825"/>
            </a:xfrm>
            <a:prstGeom prst="rect">
              <a:avLst/>
            </a:prstGeom>
          </p:spPr>
        </p:pic>
      </p:grpSp>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Front Bottom</a:t>
            </a:r>
            <a:endParaRPr lang="en-US" sz="2000" dirty="0">
              <a:solidFill>
                <a:srgbClr val="FF0000"/>
              </a:solidFill>
            </a:endParaRPr>
          </a:p>
        </p:txBody>
      </p:sp>
      <p:sp>
        <p:nvSpPr>
          <p:cNvPr id="13" name="Rectangle 12"/>
          <p:cNvSpPr/>
          <p:nvPr/>
        </p:nvSpPr>
        <p:spPr>
          <a:xfrm>
            <a:off x="3383280" y="2143519"/>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Space for notes</a:t>
            </a:r>
            <a:endParaRPr lang="en-US" sz="2000" dirty="0">
              <a:solidFill>
                <a:srgbClr val="FF0000"/>
              </a:solidFill>
            </a:endParaRPr>
          </a:p>
        </p:txBody>
      </p:sp>
      <p:sp>
        <p:nvSpPr>
          <p:cNvPr id="7" name="Rectangle 6"/>
          <p:cNvSpPr/>
          <p:nvPr/>
        </p:nvSpPr>
        <p:spPr>
          <a:xfrm>
            <a:off x="2438400" y="5068985"/>
            <a:ext cx="3733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CD and Grantee Signatures</a:t>
            </a:r>
            <a:endParaRPr lang="en-US" sz="2000" dirty="0">
              <a:solidFill>
                <a:srgbClr val="FF0000"/>
              </a:solidFill>
            </a:endParaRPr>
          </a:p>
        </p:txBody>
      </p:sp>
      <p:sp>
        <p:nvSpPr>
          <p:cNvPr id="9" name="Rounded Rectangle 8"/>
          <p:cNvSpPr/>
          <p:nvPr/>
        </p:nvSpPr>
        <p:spPr>
          <a:xfrm>
            <a:off x="6705600" y="55626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G</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6156163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Back Top</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843522"/>
            <a:ext cx="9067800" cy="5587601"/>
          </a:xfrm>
          <a:prstGeom prst="rect">
            <a:avLst/>
          </a:prstGeom>
        </p:spPr>
      </p:pic>
      <p:sp>
        <p:nvSpPr>
          <p:cNvPr id="7" name="Rounded Rectangle 6"/>
          <p:cNvSpPr/>
          <p:nvPr/>
        </p:nvSpPr>
        <p:spPr>
          <a:xfrm>
            <a:off x="6724891" y="628227"/>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G</a:t>
            </a:r>
          </a:p>
          <a:p>
            <a:pPr algn="ctr"/>
            <a:r>
              <a:rPr lang="en-US" sz="2000" b="1" dirty="0">
                <a:solidFill>
                  <a:sysClr val="windowText" lastClr="000000"/>
                </a:solidFill>
              </a:rPr>
              <a:t> in manual</a:t>
            </a:r>
            <a:endParaRPr lang="en-US" sz="2000" dirty="0">
              <a:solidFill>
                <a:sysClr val="windowText" lastClr="000000"/>
              </a:solidFill>
            </a:endParaRPr>
          </a:p>
        </p:txBody>
      </p:sp>
    </p:spTree>
    <p:extLst>
      <p:ext uri="{BB962C8B-B14F-4D97-AF65-F5344CB8AC3E}">
        <p14:creationId xmlns:p14="http://schemas.microsoft.com/office/powerpoint/2010/main" val="27903846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Back Bottom</a:t>
            </a:r>
            <a:endParaRPr lang="en-US" sz="2000" dirty="0">
              <a:solidFill>
                <a:srgbClr val="FF0000"/>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3" name="Picture 2"/>
          <p:cNvPicPr>
            <a:picLocks noChangeAspect="1"/>
          </p:cNvPicPr>
          <p:nvPr/>
        </p:nvPicPr>
        <p:blipFill>
          <a:blip r:embed="rId3"/>
          <a:stretch>
            <a:fillRect/>
          </a:stretch>
        </p:blipFill>
        <p:spPr>
          <a:xfrm>
            <a:off x="83127" y="896948"/>
            <a:ext cx="8999046" cy="5656252"/>
          </a:xfrm>
          <a:prstGeom prst="rect">
            <a:avLst/>
          </a:prstGeom>
          <a:ln w="28575">
            <a:solidFill>
              <a:schemeClr val="tx1"/>
            </a:solidFill>
          </a:ln>
        </p:spPr>
      </p:pic>
    </p:spTree>
    <p:extLst>
      <p:ext uri="{BB962C8B-B14F-4D97-AF65-F5344CB8AC3E}">
        <p14:creationId xmlns:p14="http://schemas.microsoft.com/office/powerpoint/2010/main" val="29425591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3.8.9 Project Completion</a:t>
            </a:r>
            <a:endParaRPr lang="en-US" sz="2600" b="0" kern="1200" dirty="0">
              <a:solidFill>
                <a:schemeClr val="tx1"/>
              </a:solidFill>
              <a:effectLst/>
              <a:latin typeface="+mj-lt"/>
              <a:ea typeface="+mj-ea"/>
              <a:cs typeface="+mj-cs"/>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5760">
            <a:off x="6091237" y="1776864"/>
            <a:ext cx="6105525" cy="7820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Subtitle 2"/>
          <p:cNvSpPr>
            <a:spLocks noGrp="1"/>
          </p:cNvSpPr>
          <p:nvPr>
            <p:ph type="subTitle" idx="1"/>
          </p:nvPr>
        </p:nvSpPr>
        <p:spPr>
          <a:xfrm>
            <a:off x="381000" y="533400"/>
            <a:ext cx="8382000" cy="5791200"/>
          </a:xfrm>
        </p:spPr>
        <p:txBody>
          <a:bodyPr/>
          <a:lstStyle/>
          <a:p>
            <a:r>
              <a:rPr lang="en-US" b="1" dirty="0">
                <a:ea typeface="Times New Roman"/>
              </a:rPr>
              <a:t>Project Completion Report Instructions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1162388">
            <a:off x="-19718" y="1417447"/>
            <a:ext cx="6038850"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5105400" y="21336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G</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9262059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3276600" y="-838200"/>
            <a:ext cx="5943600" cy="457200"/>
          </a:xfrm>
        </p:spPr>
        <p:txBody>
          <a:bodyPr/>
          <a:lstStyle/>
          <a:p>
            <a:endParaRPr lang="en-US" dirty="0"/>
          </a:p>
        </p:txBody>
      </p:sp>
      <p:pic>
        <p:nvPicPr>
          <p:cNvPr id="3" name="Picture 2"/>
          <p:cNvPicPr>
            <a:picLocks noChangeAspect="1"/>
          </p:cNvPicPr>
          <p:nvPr/>
        </p:nvPicPr>
        <p:blipFill>
          <a:blip r:embed="rId3"/>
          <a:stretch>
            <a:fillRect/>
          </a:stretch>
        </p:blipFill>
        <p:spPr>
          <a:xfrm>
            <a:off x="-138113" y="457200"/>
            <a:ext cx="9420225" cy="5943600"/>
          </a:xfrm>
          <a:prstGeom prst="rect">
            <a:avLst/>
          </a:prstGeom>
        </p:spPr>
      </p:pic>
      <p:sp>
        <p:nvSpPr>
          <p:cNvPr id="7" name="TextBox 6"/>
          <p:cNvSpPr txBox="1"/>
          <p:nvPr/>
        </p:nvSpPr>
        <p:spPr>
          <a:xfrm>
            <a:off x="1155039" y="152400"/>
            <a:ext cx="6833922"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a:t>Program Forms Update Webinar Recorded 12/17/14</a:t>
            </a:r>
          </a:p>
          <a:p>
            <a:pPr algn="ctr"/>
            <a:r>
              <a:rPr lang="en-US" sz="2400" b="1" dirty="0"/>
              <a:t>Recording and PowerPoint available online</a:t>
            </a:r>
          </a:p>
          <a:p>
            <a:pPr algn="ctr"/>
            <a:r>
              <a:rPr lang="en-US" sz="2400" b="1" dirty="0">
                <a:hlinkClick r:id="rId4"/>
              </a:rPr>
              <a:t>www.dirtandgravelroads.org</a:t>
            </a:r>
            <a:r>
              <a:rPr lang="en-US" sz="2400" b="1" dirty="0"/>
              <a:t> </a:t>
            </a:r>
          </a:p>
        </p:txBody>
      </p:sp>
      <p:sp>
        <p:nvSpPr>
          <p:cNvPr id="6" name="Oval 5"/>
          <p:cNvSpPr/>
          <p:nvPr/>
        </p:nvSpPr>
        <p:spPr>
          <a:xfrm>
            <a:off x="2057400" y="2897536"/>
            <a:ext cx="19812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62028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fontScale="85000" lnSpcReduction="20000"/>
          </a:bodyPr>
          <a:lstStyle/>
          <a:p>
            <a:r>
              <a:rPr lang="en-US" sz="4800" b="1" u="sng" baseline="0" dirty="0">
                <a:solidFill>
                  <a:srgbClr val="FF0000"/>
                </a:solidFill>
              </a:rPr>
              <a:t>3.8 Administering Projects</a:t>
            </a:r>
          </a:p>
          <a:p>
            <a:pPr marL="457200" lvl="1" indent="0">
              <a:lnSpc>
                <a:spcPct val="120000"/>
              </a:lnSpc>
              <a:buNone/>
            </a:pPr>
            <a:r>
              <a:rPr lang="en-US" sz="3800" dirty="0">
                <a:solidFill>
                  <a:schemeClr val="bg1">
                    <a:lumMod val="50000"/>
                  </a:schemeClr>
                </a:solidFill>
              </a:rPr>
              <a:t>3.8.1 Notification to Applicants</a:t>
            </a:r>
          </a:p>
          <a:p>
            <a:pPr marL="457200" lvl="1" indent="0">
              <a:lnSpc>
                <a:spcPct val="120000"/>
              </a:lnSpc>
              <a:buNone/>
            </a:pPr>
            <a:r>
              <a:rPr lang="en-US" sz="3800" dirty="0">
                <a:solidFill>
                  <a:schemeClr val="bg1">
                    <a:lumMod val="50000"/>
                  </a:schemeClr>
                </a:solidFill>
              </a:rPr>
              <a:t>3.8.2 Pre-Application Site Visit</a:t>
            </a:r>
          </a:p>
          <a:p>
            <a:pPr marL="457200" lvl="1" indent="0">
              <a:buNone/>
            </a:pPr>
            <a:r>
              <a:rPr lang="en-US" sz="3800" dirty="0">
                <a:solidFill>
                  <a:schemeClr val="bg1">
                    <a:lumMod val="50000"/>
                  </a:schemeClr>
                </a:solidFill>
              </a:rPr>
              <a:t>3.8.3 Pre-Design Site Visit</a:t>
            </a:r>
          </a:p>
          <a:p>
            <a:pPr marL="457200" lvl="1" indent="0">
              <a:buNone/>
            </a:pPr>
            <a:r>
              <a:rPr lang="en-US" sz="3800" dirty="0">
                <a:solidFill>
                  <a:schemeClr val="bg1">
                    <a:lumMod val="50000"/>
                  </a:schemeClr>
                </a:solidFill>
              </a:rPr>
              <a:t>3.8.4 Receiving Grant Applications</a:t>
            </a:r>
          </a:p>
          <a:p>
            <a:pPr marL="457200" lvl="1" indent="0">
              <a:buNone/>
            </a:pPr>
            <a:r>
              <a:rPr lang="en-US" sz="3800" dirty="0">
                <a:solidFill>
                  <a:schemeClr val="bg1">
                    <a:lumMod val="50000"/>
                  </a:schemeClr>
                </a:solidFill>
              </a:rPr>
              <a:t>3.8.5 Contracting</a:t>
            </a:r>
          </a:p>
          <a:p>
            <a:pPr marL="457200" lvl="1" indent="0">
              <a:buNone/>
            </a:pPr>
            <a:r>
              <a:rPr lang="en-US" sz="3800" dirty="0">
                <a:solidFill>
                  <a:schemeClr val="bg1">
                    <a:lumMod val="50000"/>
                  </a:schemeClr>
                </a:solidFill>
              </a:rPr>
              <a:t>3.8.6 Pre-Project Logistics</a:t>
            </a:r>
          </a:p>
          <a:p>
            <a:pPr marL="457200" lvl="1" indent="0">
              <a:buNone/>
            </a:pPr>
            <a:r>
              <a:rPr lang="en-US" sz="3800" dirty="0">
                <a:solidFill>
                  <a:schemeClr val="bg1">
                    <a:lumMod val="50000"/>
                  </a:schemeClr>
                </a:solidFill>
              </a:rPr>
              <a:t>3.8.7 Project Oversight</a:t>
            </a:r>
          </a:p>
          <a:p>
            <a:pPr marL="457200" lvl="1" indent="0">
              <a:buNone/>
            </a:pPr>
            <a:r>
              <a:rPr lang="en-US" sz="3800" dirty="0">
                <a:solidFill>
                  <a:schemeClr val="bg1">
                    <a:lumMod val="50000"/>
                  </a:schemeClr>
                </a:solidFill>
              </a:rPr>
              <a:t>3.8.8 Contract Amendments</a:t>
            </a:r>
          </a:p>
          <a:p>
            <a:pPr marL="457200" lvl="1" indent="0">
              <a:buNone/>
            </a:pPr>
            <a:r>
              <a:rPr lang="en-US" sz="3800" dirty="0">
                <a:solidFill>
                  <a:schemeClr val="bg1">
                    <a:lumMod val="50000"/>
                  </a:schemeClr>
                </a:solidFill>
              </a:rPr>
              <a:t>3.8.9 Project Completion</a:t>
            </a:r>
          </a:p>
          <a:p>
            <a:pPr marL="457200" lvl="1" indent="0">
              <a:buNone/>
            </a:pPr>
            <a:r>
              <a:rPr lang="en-US" sz="3800" b="1" dirty="0">
                <a:solidFill>
                  <a:srgbClr val="FF0000"/>
                </a:solidFill>
              </a:rPr>
              <a:t>3.8.10 Project File Retention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3690531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3.8.10 Project File Retention</a:t>
            </a:r>
            <a:endParaRPr lang="en-US" sz="2600" b="0" kern="1200" dirty="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r>
              <a:rPr lang="en-US" sz="3200" b="1" dirty="0"/>
              <a:t>All records relating to the Program must be kept for a minimu</a:t>
            </a:r>
            <a:r>
              <a:rPr lang="en-US" b="1" dirty="0"/>
              <a:t>m of 7 years from the date of final payment on a project</a:t>
            </a:r>
          </a:p>
          <a:p>
            <a:pPr marL="0" indent="0">
              <a:buNone/>
            </a:pPr>
            <a:r>
              <a:rPr lang="en-US" sz="1100" b="1" dirty="0"/>
              <a:t>       </a:t>
            </a:r>
          </a:p>
          <a:p>
            <a:pPr lvl="1"/>
            <a:r>
              <a:rPr lang="en-US" b="1" dirty="0"/>
              <a:t>see “Hard File” Project Checklist for paperwork required to be in hard file</a:t>
            </a:r>
          </a:p>
          <a:p>
            <a:pPr marL="457200" lvl="1" indent="0">
              <a:buNone/>
            </a:pPr>
            <a:r>
              <a:rPr lang="en-US" sz="1100" b="1" dirty="0"/>
              <a:t>   </a:t>
            </a:r>
          </a:p>
          <a:p>
            <a:pPr lvl="1"/>
            <a:r>
              <a:rPr lang="en-US" b="1" dirty="0"/>
              <a:t>It is recommended to keep additional relevant documentation beyond the minimum required to be in the hard file</a:t>
            </a:r>
          </a:p>
          <a:p>
            <a:pPr lvl="2"/>
            <a:r>
              <a:rPr lang="en-US" b="1" dirty="0"/>
              <a:t>Communications with project participants, photos, bid documents if applicable, etc.</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3024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49571" y="640713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E2919-D427-4CE2-80E2-33083554A2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ubtitle 2">
            <a:extLst>
              <a:ext uri="{FF2B5EF4-FFF2-40B4-BE49-F238E27FC236}">
                <a16:creationId xmlns:a16="http://schemas.microsoft.com/office/drawing/2014/main" id="{457BB1A5-D037-4306-AFB8-12BE98566F3E}"/>
              </a:ext>
            </a:extLst>
          </p:cNvPr>
          <p:cNvSpPr txBox="1">
            <a:spLocks/>
          </p:cNvSpPr>
          <p:nvPr/>
        </p:nvSpPr>
        <p:spPr>
          <a:xfrm>
            <a:off x="1898156" y="85740"/>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Logistics and Introductions</a:t>
            </a:r>
          </a:p>
          <a:p>
            <a:pPr marL="342900" marR="0" lvl="0" indent="-342900" algn="l" defTabSz="914400" rtl="0" eaLnBrk="1" fontAlgn="auto" latinLnBrk="0" hangingPunct="1">
              <a:lnSpc>
                <a:spcPct val="100000"/>
              </a:lnSpc>
              <a:spcBef>
                <a:spcPts val="0"/>
              </a:spcBef>
              <a:spcAft>
                <a:spcPts val="0"/>
              </a:spcAft>
              <a:buClrTx/>
              <a:buSzTx/>
              <a:buFontTx/>
              <a:buChar char="-"/>
              <a:tabLst/>
              <a:defRPr/>
            </a:pP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4E2FD3E3-2EB6-49D3-8DAB-35394299C808}"/>
              </a:ext>
            </a:extLst>
          </p:cNvPr>
          <p:cNvSpPr txBox="1"/>
          <p:nvPr/>
        </p:nvSpPr>
        <p:spPr>
          <a:xfrm>
            <a:off x="1898156" y="1182231"/>
            <a:ext cx="5031955" cy="280076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Roy Richardson - SCC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Justin Challenger – SCC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alibri"/>
              </a:rPr>
              <a:t>Sherri Law - SCC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Steve Bloser - PSU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hlinkClick r:id="rId3"/>
              </a:rPr>
              <a:t>www.dirtandgravelroads.org</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4" name="Rectangle 3">
            <a:extLst>
              <a:ext uri="{FF2B5EF4-FFF2-40B4-BE49-F238E27FC236}">
                <a16:creationId xmlns:a16="http://schemas.microsoft.com/office/drawing/2014/main" id="{8296AB49-05E6-4EB5-90EE-D69B44AFBF02}"/>
              </a:ext>
            </a:extLst>
          </p:cNvPr>
          <p:cNvSpPr/>
          <p:nvPr/>
        </p:nvSpPr>
        <p:spPr>
          <a:xfrm>
            <a:off x="5935257" y="6488668"/>
            <a:ext cx="321382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669-900-6833</a:t>
            </a:r>
          </a:p>
        </p:txBody>
      </p:sp>
      <p:pic>
        <p:nvPicPr>
          <p:cNvPr id="8" name="Picture 3">
            <a:extLst>
              <a:ext uri="{FF2B5EF4-FFF2-40B4-BE49-F238E27FC236}">
                <a16:creationId xmlns:a16="http://schemas.microsoft.com/office/drawing/2014/main" id="{A9E33F37-D7FD-4DF3-9B8F-C359757829C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11094">
            <a:off x="-98179" y="4607721"/>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a:extLst>
              <a:ext uri="{FF2B5EF4-FFF2-40B4-BE49-F238E27FC236}">
                <a16:creationId xmlns:a16="http://schemas.microsoft.com/office/drawing/2014/main" id="{B5848595-D7B6-447A-B5ED-9FC9B9DB102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34789">
            <a:off x="3901127" y="4594834"/>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a:extLst>
              <a:ext uri="{FF2B5EF4-FFF2-40B4-BE49-F238E27FC236}">
                <a16:creationId xmlns:a16="http://schemas.microsoft.com/office/drawing/2014/main" id="{12872578-B32D-4DF9-B2B0-D9E4B50BCAA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20968288">
            <a:off x="2137909" y="4614181"/>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a:extLst>
              <a:ext uri="{FF2B5EF4-FFF2-40B4-BE49-F238E27FC236}">
                <a16:creationId xmlns:a16="http://schemas.microsoft.com/office/drawing/2014/main" id="{A1F369D6-D8AD-42B5-A6D5-23CCC73D5B4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468018">
            <a:off x="5581449" y="4483480"/>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2">
            <a:extLst>
              <a:ext uri="{FF2B5EF4-FFF2-40B4-BE49-F238E27FC236}">
                <a16:creationId xmlns:a16="http://schemas.microsoft.com/office/drawing/2014/main" id="{0334D530-68B3-4E2D-9051-BE0382E255A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436944">
            <a:off x="7175847" y="6381862"/>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2">
            <a:extLst>
              <a:ext uri="{FF2B5EF4-FFF2-40B4-BE49-F238E27FC236}">
                <a16:creationId xmlns:a16="http://schemas.microsoft.com/office/drawing/2014/main" id="{9B75E279-B59E-44A6-8852-582866EF1FF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rot="20780456">
            <a:off x="7306314" y="4476077"/>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2">
            <a:extLst>
              <a:ext uri="{FF2B5EF4-FFF2-40B4-BE49-F238E27FC236}">
                <a16:creationId xmlns:a16="http://schemas.microsoft.com/office/drawing/2014/main" id="{F5307949-3C25-42BE-A271-CB5EEA44265D}"/>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270022" y="6720748"/>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a:extLst>
              <a:ext uri="{FF2B5EF4-FFF2-40B4-BE49-F238E27FC236}">
                <a16:creationId xmlns:a16="http://schemas.microsoft.com/office/drawing/2014/main" id="{AA8C3602-4190-4258-B0EE-D57271B81325}"/>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rot="505881">
            <a:off x="1074982" y="5379048"/>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Rectangle 15">
            <a:extLst>
              <a:ext uri="{FF2B5EF4-FFF2-40B4-BE49-F238E27FC236}">
                <a16:creationId xmlns:a16="http://schemas.microsoft.com/office/drawing/2014/main" id="{7DA62B66-7F6A-4D0A-BCDE-93C407E79F2E}"/>
              </a:ext>
            </a:extLst>
          </p:cNvPr>
          <p:cNvSpPr/>
          <p:nvPr/>
        </p:nvSpPr>
        <p:spPr>
          <a:xfrm>
            <a:off x="5996435" y="7950307"/>
            <a:ext cx="3213823" cy="369332"/>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highlight>
                  <a:srgbClr val="FFFF00"/>
                </a:highlight>
                <a:uLnTx/>
                <a:uFillTx/>
                <a:latin typeface="Calibri"/>
                <a:ea typeface="+mn-ea"/>
                <a:cs typeface="+mn-cs"/>
              </a:rPr>
              <a:t>Audio via Phone: 669-900-6833</a:t>
            </a:r>
          </a:p>
        </p:txBody>
      </p:sp>
      <p:sp>
        <p:nvSpPr>
          <p:cNvPr id="17" name="Slide Number Placeholder 1">
            <a:extLst>
              <a:ext uri="{FF2B5EF4-FFF2-40B4-BE49-F238E27FC236}">
                <a16:creationId xmlns:a16="http://schemas.microsoft.com/office/drawing/2014/main" id="{F7F19889-2820-40B9-932F-4EE17763B7AE}"/>
              </a:ext>
            </a:extLst>
          </p:cNvPr>
          <p:cNvSpPr txBox="1">
            <a:spLocks/>
          </p:cNvSpPr>
          <p:nvPr/>
        </p:nvSpPr>
        <p:spPr>
          <a:xfrm>
            <a:off x="6625772" y="7857892"/>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8E2919-D427-4CE2-80E2-33083554A27B}" type="slidenum">
              <a:rPr lang="en-US" sz="1200" smtClean="0">
                <a:solidFill>
                  <a:prstClr val="black">
                    <a:tint val="75000"/>
                  </a:prstClr>
                </a:solidFill>
                <a:latin typeface="Calibri"/>
              </a:rPr>
              <a:pPr algn="r">
                <a:defRPr/>
              </a:pPr>
              <a:t>2</a:t>
            </a:fld>
            <a:endParaRPr lang="en-US" sz="1200" dirty="0">
              <a:solidFill>
                <a:prstClr val="black">
                  <a:tint val="75000"/>
                </a:prstClr>
              </a:solidFill>
              <a:latin typeface="Calibri"/>
            </a:endParaRPr>
          </a:p>
        </p:txBody>
      </p:sp>
      <p:sp>
        <p:nvSpPr>
          <p:cNvPr id="18" name="Rectangle 17">
            <a:extLst>
              <a:ext uri="{FF2B5EF4-FFF2-40B4-BE49-F238E27FC236}">
                <a16:creationId xmlns:a16="http://schemas.microsoft.com/office/drawing/2014/main" id="{000050C3-0DA2-41F4-99A2-5D9E4AC850D0}"/>
              </a:ext>
            </a:extLst>
          </p:cNvPr>
          <p:cNvSpPr/>
          <p:nvPr/>
        </p:nvSpPr>
        <p:spPr>
          <a:xfrm>
            <a:off x="4935371" y="6206347"/>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88404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a:solidFill>
                  <a:srgbClr val="FF0000"/>
                </a:solidFill>
              </a:rPr>
              <a:t>What do we mean by “Local Control”?</a:t>
            </a:r>
            <a:endParaRPr lang="en-US" sz="2800" u="sng" dirty="0">
              <a:solidFill>
                <a:srgbClr val="FF0000"/>
              </a:solidFill>
            </a:endParaRPr>
          </a:p>
          <a:p>
            <a:endParaRPr lang="en-US" sz="1400" b="1" dirty="0">
              <a:solidFill>
                <a:prstClr val="white"/>
              </a:solidFill>
            </a:endParaRPr>
          </a:p>
          <a:p>
            <a:pPr marL="457200" indent="-457200">
              <a:buFont typeface="Arial" panose="020B0604020202020204" pitchFamily="34" charset="0"/>
              <a:buChar char="•"/>
            </a:pPr>
            <a:endParaRPr lang="en-US" sz="2800" dirty="0">
              <a:solidFill>
                <a:prstClr val="white"/>
              </a:solidFill>
            </a:endParaRPr>
          </a:p>
          <a:p>
            <a:pPr marL="914400" lvl="1" indent="-457200">
              <a:buFont typeface="Arial" panose="020B0604020202020204" pitchFamily="34" charset="0"/>
              <a:buChar char="•"/>
            </a:pPr>
            <a:endParaRPr lang="en-US" sz="2800" dirty="0">
              <a:solidFill>
                <a:prstClr val="white"/>
              </a:solidFill>
            </a:endParaRPr>
          </a:p>
        </p:txBody>
      </p:sp>
      <p:sp>
        <p:nvSpPr>
          <p:cNvPr id="3" name="TextBox 2"/>
          <p:cNvSpPr txBox="1"/>
          <p:nvPr/>
        </p:nvSpPr>
        <p:spPr>
          <a:xfrm>
            <a:off x="1714818" y="1066800"/>
            <a:ext cx="5308313" cy="1446550"/>
          </a:xfrm>
          <a:prstGeom prst="rect">
            <a:avLst/>
          </a:prstGeom>
          <a:noFill/>
        </p:spPr>
        <p:txBody>
          <a:bodyPr wrap="none" rtlCol="0">
            <a:spAutoFit/>
          </a:bodyPr>
          <a:lstStyle/>
          <a:p>
            <a:r>
              <a:rPr lang="en-US" sz="4400" b="1" dirty="0"/>
              <a:t>Effective local control</a:t>
            </a:r>
          </a:p>
          <a:p>
            <a:r>
              <a:rPr lang="en-US" sz="4400" b="1" dirty="0">
                <a:solidFill>
                  <a:prstClr val="white"/>
                </a:solidFill>
              </a:rPr>
              <a:t>“lanes and guiderails”</a:t>
            </a:r>
          </a:p>
        </p:txBody>
      </p:sp>
      <p:pic>
        <p:nvPicPr>
          <p:cNvPr id="1026" name="Picture 2" descr="http://extras.mnginteractive.com/live/media/site21/2013/0720/20130720_071237_0217HOV.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63"/>
          <a:stretch/>
        </p:blipFill>
        <p:spPr bwMode="auto">
          <a:xfrm>
            <a:off x="-47100" y="1828800"/>
            <a:ext cx="9191100" cy="5029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872151040"/>
      </p:ext>
    </p:extLst>
  </p:cSld>
  <p:clrMapOvr>
    <a:overrideClrMapping bg1="lt1" tx1="dk1" bg2="lt2" tx2="dk2" accent1="accent1" accent2="accent2" accent3="accent3" accent4="accent4" accent5="accent5" accent6="accent6" hlink="hlink" folHlink="folHlink"/>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STEVE</a:t>
            </a:r>
          </a:p>
        </p:txBody>
      </p:sp>
    </p:spTree>
    <p:extLst>
      <p:ext uri="{BB962C8B-B14F-4D97-AF65-F5344CB8AC3E}">
        <p14:creationId xmlns:p14="http://schemas.microsoft.com/office/powerpoint/2010/main" val="286373747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aseline="0" dirty="0">
                <a:solidFill>
                  <a:schemeClr val="bg1">
                    <a:lumMod val="50000"/>
                  </a:schemeClr>
                </a:solidFill>
              </a:rPr>
              <a:t>3.6 CD Educational opportunities</a:t>
            </a:r>
          </a:p>
          <a:p>
            <a:r>
              <a:rPr lang="en-US" dirty="0">
                <a:solidFill>
                  <a:schemeClr val="bg1">
                    <a:lumMod val="50000"/>
                  </a:schemeClr>
                </a:solidFill>
              </a:rPr>
              <a:t>3.7 Program Eligibility</a:t>
            </a:r>
          </a:p>
          <a:p>
            <a:r>
              <a:rPr lang="en-US" sz="4800" baseline="0" dirty="0">
                <a:solidFill>
                  <a:schemeClr val="bg1">
                    <a:lumMod val="50000"/>
                  </a:schemeClr>
                </a:solidFill>
              </a:rPr>
              <a:t>3.8 Administering Projects</a:t>
            </a:r>
          </a:p>
          <a:p>
            <a:r>
              <a:rPr lang="en-US" sz="2000" b="1" u="sng" dirty="0">
                <a:solidFill>
                  <a:srgbClr val="FF0000"/>
                </a:solidFill>
              </a:rPr>
              <a:t>3.9 GIS System</a:t>
            </a:r>
          </a:p>
          <a:p>
            <a:r>
              <a:rPr lang="en-US" sz="2000" b="1" u="sng" baseline="0" dirty="0">
                <a:solidFill>
                  <a:srgbClr val="FF0000"/>
                </a:solidFill>
              </a:rPr>
              <a:t>3.10Annual</a:t>
            </a:r>
            <a:r>
              <a:rPr lang="en-US" sz="2000" b="1" u="sng" dirty="0">
                <a:solidFill>
                  <a:srgbClr val="FF0000"/>
                </a:solidFill>
              </a:rPr>
              <a:t> Summary Reports</a:t>
            </a:r>
            <a:endParaRPr lang="en-US" sz="2000" b="1" u="sng" baseline="0" dirty="0">
              <a:solidFill>
                <a:srgbClr val="FF0000"/>
              </a:solidFill>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395428939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GIS reporting</a:t>
            </a:r>
          </a:p>
          <a:p>
            <a:pPr lvl="0"/>
            <a:r>
              <a:rPr lang="en-US" sz="3200" b="1" kern="1200" dirty="0">
                <a:solidFill>
                  <a:schemeClr val="tx1"/>
                </a:solidFill>
                <a:effectLst/>
              </a:rPr>
              <a:t>CDs use customized GIS system to track all project </a:t>
            </a:r>
            <a:r>
              <a:rPr lang="en-US" b="1" dirty="0"/>
              <a:t>location, deliverables</a:t>
            </a:r>
            <a:r>
              <a:rPr lang="en-US" sz="3200" b="1" kern="1200" dirty="0">
                <a:solidFill>
                  <a:schemeClr val="tx1"/>
                </a:solidFill>
                <a:effectLst/>
              </a:rPr>
              <a:t> and spending.</a:t>
            </a:r>
          </a:p>
          <a:p>
            <a:pPr lvl="0"/>
            <a:r>
              <a:rPr lang="en-US" b="1" dirty="0"/>
              <a:t>Use system to generate </a:t>
            </a:r>
            <a:r>
              <a:rPr lang="en-US" b="1" u="sng" dirty="0">
                <a:solidFill>
                  <a:srgbClr val="FF0000"/>
                </a:solidFill>
              </a:rPr>
              <a:t>quarterly</a:t>
            </a:r>
            <a:r>
              <a:rPr lang="en-US" b="1" dirty="0"/>
              <a:t> reports to SCC.</a:t>
            </a:r>
            <a:endParaRPr lang="en-US" sz="3200" b="1"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6" name="Picture 5"/>
          <p:cNvPicPr>
            <a:picLocks noChangeAspect="1"/>
          </p:cNvPicPr>
          <p:nvPr/>
        </p:nvPicPr>
        <p:blipFill>
          <a:blip r:embed="rId3" cstate="email">
            <a:clrChange>
              <a:clrFrom>
                <a:srgbClr val="FFEBBE"/>
              </a:clrFrom>
              <a:clrTo>
                <a:srgbClr val="FFEBBE">
                  <a:alpha val="0"/>
                </a:srgbClr>
              </a:clrTo>
            </a:clrChange>
            <a:extLst>
              <a:ext uri="{28A0092B-C50C-407E-A947-70E740481C1C}">
                <a14:useLocalDpi xmlns:a14="http://schemas.microsoft.com/office/drawing/2010/main"/>
              </a:ext>
            </a:extLst>
          </a:blip>
          <a:stretch>
            <a:fillRect/>
          </a:stretch>
        </p:blipFill>
        <p:spPr>
          <a:xfrm>
            <a:off x="1714500" y="2966390"/>
            <a:ext cx="6720840" cy="3903185"/>
          </a:xfrm>
          <a:prstGeom prst="rect">
            <a:avLst/>
          </a:prstGeom>
        </p:spPr>
      </p:pic>
    </p:spTree>
    <p:extLst>
      <p:ext uri="{BB962C8B-B14F-4D97-AF65-F5344CB8AC3E}">
        <p14:creationId xmlns:p14="http://schemas.microsoft.com/office/powerpoint/2010/main" val="36522669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GIS </a:t>
            </a:r>
            <a:r>
              <a:rPr lang="en-US" b="1" u="sng" dirty="0"/>
              <a:t>Reporting</a:t>
            </a:r>
            <a:endParaRPr lang="en-US" sz="3200" b="1" u="sng" kern="1200" dirty="0">
              <a:solidFill>
                <a:schemeClr val="tx1"/>
              </a:solidFill>
              <a:effectLst/>
              <a:latin typeface="+mn-lt"/>
              <a:ea typeface="+mn-ea"/>
              <a:cs typeface="+mn-cs"/>
            </a:endParaRPr>
          </a:p>
          <a:p>
            <a:r>
              <a:rPr lang="en-US" sz="3200" b="1" kern="1200" dirty="0">
                <a:solidFill>
                  <a:schemeClr val="tx1"/>
                </a:solidFill>
                <a:effectLst/>
                <a:latin typeface="+mn-lt"/>
                <a:ea typeface="+mn-ea"/>
                <a:cs typeface="+mn-cs"/>
              </a:rPr>
              <a:t>ALL Program reporting done in GIS</a:t>
            </a:r>
          </a:p>
          <a:p>
            <a:r>
              <a:rPr lang="en-US" sz="3200" kern="1200" dirty="0">
                <a:solidFill>
                  <a:schemeClr val="tx1"/>
                </a:solidFill>
                <a:effectLst/>
                <a:latin typeface="+mn-lt"/>
                <a:ea typeface="+mn-ea"/>
                <a:cs typeface="+mn-cs"/>
              </a:rPr>
              <a:t>Please attend a GIS training if you are responsible for record keeping and reporting for Program.</a:t>
            </a:r>
          </a:p>
          <a:p>
            <a:r>
              <a:rPr lang="en-US" dirty="0"/>
              <a:t>District Managers have to take abbreviated GIS training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951770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3.9 GIS reporting</a:t>
            </a:r>
          </a:p>
        </p:txBody>
      </p:sp>
      <p:sp>
        <p:nvSpPr>
          <p:cNvPr id="3" name="Subtitle 2"/>
          <p:cNvSpPr>
            <a:spLocks noGrp="1"/>
          </p:cNvSpPr>
          <p:nvPr>
            <p:ph type="subTitle" idx="1"/>
          </p:nvPr>
        </p:nvSpPr>
        <p:spPr>
          <a:xfrm>
            <a:off x="457200" y="6096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Annual Summary Reports</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315460">
            <a:off x="557389" y="1471345"/>
            <a:ext cx="8087784" cy="3495946"/>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81523">
            <a:off x="173158" y="3845323"/>
            <a:ext cx="8466527" cy="3675914"/>
          </a:xfrm>
          <a:prstGeom prst="rect">
            <a:avLst/>
          </a:prstGeom>
        </p:spPr>
      </p:pic>
    </p:spTree>
    <p:extLst>
      <p:ext uri="{BB962C8B-B14F-4D97-AF65-F5344CB8AC3E}">
        <p14:creationId xmlns:p14="http://schemas.microsoft.com/office/powerpoint/2010/main" val="241570281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4533933" cy="461665"/>
          </a:xfrm>
          <a:prstGeom prst="rect">
            <a:avLst/>
          </a:prstGeom>
          <a:solidFill>
            <a:schemeClr val="bg1"/>
          </a:solidFill>
          <a:ln>
            <a:solidFill>
              <a:schemeClr val="tx1"/>
            </a:solidFill>
          </a:ln>
        </p:spPr>
        <p:txBody>
          <a:bodyPr wrap="none" rtlCol="0">
            <a:spAutoFit/>
          </a:bodyPr>
          <a:lstStyle/>
          <a:p>
            <a:r>
              <a:rPr lang="en-US" sz="2400" b="1" dirty="0"/>
              <a:t>This place has to be in California...</a:t>
            </a:r>
          </a:p>
        </p:txBody>
      </p:sp>
      <p:sp>
        <p:nvSpPr>
          <p:cNvPr id="13" name="Rectangle 12"/>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http://media-cache-cd0.pinimg.com/736x/4d/b5/ff/4db5ff34b780ec0332c261fa91954030.jpg</a:t>
            </a:r>
          </a:p>
        </p:txBody>
      </p:sp>
      <p:pic>
        <p:nvPicPr>
          <p:cNvPr id="3" name="Picture 2"/>
          <p:cNvPicPr>
            <a:picLocks noChangeAspect="1"/>
          </p:cNvPicPr>
          <p:nvPr/>
        </p:nvPicPr>
        <p:blipFill>
          <a:blip r:embed="rId3"/>
          <a:stretch>
            <a:fillRect/>
          </a:stretch>
        </p:blipFill>
        <p:spPr>
          <a:xfrm>
            <a:off x="0" y="0"/>
            <a:ext cx="9350360" cy="6890657"/>
          </a:xfrm>
          <a:prstGeom prst="rect">
            <a:avLst/>
          </a:prstGeom>
        </p:spPr>
      </p:pic>
    </p:spTree>
    <p:extLst>
      <p:ext uri="{BB962C8B-B14F-4D97-AF65-F5344CB8AC3E}">
        <p14:creationId xmlns:p14="http://schemas.microsoft.com/office/powerpoint/2010/main" val="306765310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a:solidFill>
                  <a:schemeClr val="bg1"/>
                </a:solidFill>
              </a:rPr>
              <a:t>Justin</a:t>
            </a:r>
          </a:p>
          <a:p>
            <a:pPr marL="0" indent="0">
              <a:buNone/>
            </a:pPr>
            <a:endParaRPr lang="en-US" sz="19900" b="1" dirty="0">
              <a:solidFill>
                <a:schemeClr val="bg1"/>
              </a:solidFill>
            </a:endParaRPr>
          </a:p>
        </p:txBody>
      </p:sp>
    </p:spTree>
    <p:extLst>
      <p:ext uri="{BB962C8B-B14F-4D97-AF65-F5344CB8AC3E}">
        <p14:creationId xmlns:p14="http://schemas.microsoft.com/office/powerpoint/2010/main" val="28133006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b="1" u="sng" dirty="0">
                <a:solidFill>
                  <a:srgbClr val="FFFF00"/>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DF04266C-3B0A-4097-B2F6-731A7E34DA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11301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a:solidFill>
                  <a:schemeClr val="tx1"/>
                </a:solidFill>
                <a:effectLst/>
                <a:latin typeface="+mn-lt"/>
                <a:ea typeface="+mn-ea"/>
                <a:cs typeface="+mn-cs"/>
              </a:rPr>
              <a:t>Quality Assurance Board</a:t>
            </a:r>
            <a:r>
              <a:rPr lang="en-US" sz="3200" b="1" kern="1200" dirty="0">
                <a:solidFill>
                  <a:schemeClr val="tx1"/>
                </a:solidFill>
                <a:effectLst/>
                <a:latin typeface="+mn-lt"/>
                <a:ea typeface="+mn-ea"/>
                <a:cs typeface="+mn-cs"/>
              </a:rPr>
              <a:t>  </a:t>
            </a:r>
            <a:r>
              <a:rPr lang="en-US" b="1" i="1" dirty="0">
                <a:solidFill>
                  <a:srgbClr val="FF0000"/>
                </a:solidFill>
                <a:latin typeface="Times New Roman"/>
                <a:ea typeface="Times New Roman"/>
              </a:rPr>
              <a:t>-§ 9106, (E)</a:t>
            </a:r>
            <a:endParaRPr lang="en-US" sz="3600" b="1" dirty="0">
              <a:solidFill>
                <a:srgbClr val="FF0000"/>
              </a:solidFill>
              <a:latin typeface="Times New Roman"/>
              <a:ea typeface="Times New Roman"/>
            </a:endParaRPr>
          </a:p>
          <a:p>
            <a:pPr marL="0" lvl="0" indent="0">
              <a:buNone/>
            </a:pPr>
            <a:endParaRPr lang="en-US" sz="3200" b="1" u="sng" kern="1200" dirty="0">
              <a:solidFill>
                <a:schemeClr val="tx1"/>
              </a:solidFill>
              <a:effectLst/>
              <a:latin typeface="+mn-lt"/>
              <a:ea typeface="+mn-ea"/>
              <a:cs typeface="+mn-cs"/>
            </a:endParaRPr>
          </a:p>
        </p:txBody>
      </p:sp>
      <p:sp>
        <p:nvSpPr>
          <p:cNvPr id="7" name="Rounded Rectangle 6"/>
          <p:cNvSpPr/>
          <p:nvPr/>
        </p:nvSpPr>
        <p:spPr>
          <a:xfrm>
            <a:off x="228600" y="1524000"/>
            <a:ext cx="8686800" cy="4415155"/>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Within the conservation district a Quality Assurance Board shall be impaneled to establish and administer the grant program. The four-member QAB is to be comprised of </a:t>
            </a:r>
            <a:r>
              <a:rPr lang="en-US" sz="2400" i="1" dirty="0">
                <a:solidFill>
                  <a:srgbClr val="FF0000"/>
                </a:solidFill>
                <a:effectLst/>
                <a:latin typeface="Times New Roman"/>
                <a:ea typeface="Times New Roman"/>
              </a:rPr>
              <a:t>a nonvoting chairman appointed by the conservation district </a:t>
            </a:r>
            <a:r>
              <a:rPr lang="en-US" sz="2400" i="1" dirty="0">
                <a:effectLst/>
                <a:latin typeface="Times New Roman"/>
                <a:ea typeface="Times New Roman"/>
              </a:rPr>
              <a:t>directors and </a:t>
            </a:r>
            <a:r>
              <a:rPr lang="en-US" sz="2400" i="1" dirty="0">
                <a:solidFill>
                  <a:srgbClr val="FF0000"/>
                </a:solidFill>
                <a:effectLst/>
                <a:latin typeface="Times New Roman"/>
                <a:ea typeface="Times New Roman"/>
              </a:rPr>
              <a:t>one local representative appointed by each of the following entities: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(1) The Federal Natural Resource Conservation Service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(2) The Pennsylvania Fish and Boat Commission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(3) The county conservation district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If circumstances require, the chairman may vote to decide a tie vote. </a:t>
            </a:r>
            <a:endParaRPr lang="en-US" sz="2800" dirty="0">
              <a:effectLst/>
              <a:latin typeface="Times New Roman"/>
              <a:ea typeface="Times New Roman"/>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83419620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a:solidFill>
                  <a:schemeClr val="tx1"/>
                </a:solidFill>
                <a:effectLst/>
              </a:rPr>
              <a:t>Quality Assurance Board</a:t>
            </a:r>
            <a:r>
              <a:rPr lang="en-US" sz="3200" b="1" kern="1200" dirty="0">
                <a:solidFill>
                  <a:schemeClr val="tx1"/>
                </a:solidFill>
                <a:effectLst/>
              </a:rPr>
              <a:t>  </a:t>
            </a:r>
            <a:r>
              <a:rPr lang="en-US" b="1" u="sng" dirty="0">
                <a:solidFill>
                  <a:srgbClr val="FF0000"/>
                </a:solidFill>
                <a:ea typeface="Times New Roman"/>
              </a:rPr>
              <a:t>Why?</a:t>
            </a:r>
          </a:p>
          <a:p>
            <a:pPr marL="0" indent="0">
              <a:buNone/>
            </a:pPr>
            <a:endParaRPr lang="en-US" sz="3600" dirty="0">
              <a:ea typeface="Times New Roman"/>
            </a:endParaRPr>
          </a:p>
          <a:p>
            <a:pPr marL="0" lvl="0" indent="0">
              <a:buNone/>
            </a:pPr>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700713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800219"/>
          </a:xfrm>
          <a:prstGeom prst="rect">
            <a:avLst/>
          </a:prstGeom>
          <a:noFill/>
        </p:spPr>
        <p:txBody>
          <a:bodyPr wrap="square" rtlCol="0">
            <a:spAutoFit/>
          </a:bodyPr>
          <a:lstStyle/>
          <a:p>
            <a:r>
              <a:rPr lang="en-US" sz="3200" b="1" dirty="0"/>
              <a:t>Overall balancing act</a:t>
            </a:r>
            <a:endParaRPr lang="en-US" sz="2800" b="1" dirty="0"/>
          </a:p>
          <a:p>
            <a:endParaRPr lang="en-US" sz="1400" b="1" dirty="0">
              <a:solidFill>
                <a:prstClr val="white"/>
              </a:solidFill>
            </a:endParaRPr>
          </a:p>
        </p:txBody>
      </p:sp>
      <p:sp>
        <p:nvSpPr>
          <p:cNvPr id="6" name="Cube 5"/>
          <p:cNvSpPr/>
          <p:nvPr/>
        </p:nvSpPr>
        <p:spPr>
          <a:xfrm>
            <a:off x="7524748" y="4429243"/>
            <a:ext cx="1600199" cy="1476375"/>
          </a:xfrm>
          <a:prstGeom prst="cube">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a:solidFill>
                    <a:prstClr val="black"/>
                  </a:solidFill>
                </a:ln>
                <a:solidFill>
                  <a:prstClr val="white"/>
                </a:solidFill>
              </a:rPr>
              <a:t>D&amp;G</a:t>
            </a:r>
          </a:p>
        </p:txBody>
      </p:sp>
      <p:pic>
        <p:nvPicPr>
          <p:cNvPr id="2050" name="Picture 2" descr="http://etc.usf.edu/clipart/41800/41848/balance_41848_lg.gif"/>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1979" b="20357"/>
          <a:stretch/>
        </p:blipFill>
        <p:spPr bwMode="auto">
          <a:xfrm>
            <a:off x="-9522" y="1445594"/>
            <a:ext cx="9153522" cy="449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6250" y="1867018"/>
            <a:ext cx="3862386" cy="1200329"/>
          </a:xfrm>
          <a:prstGeom prst="rect">
            <a:avLst/>
          </a:prstGeom>
          <a:noFill/>
        </p:spPr>
        <p:txBody>
          <a:bodyPr wrap="square" rtlCol="0">
            <a:spAutoFit/>
          </a:bodyPr>
          <a:lstStyle/>
          <a:p>
            <a:pPr algn="ctr"/>
            <a:r>
              <a:rPr lang="en-US" sz="3600" b="1" dirty="0">
                <a:solidFill>
                  <a:srgbClr val="FF0000"/>
                </a:solidFill>
              </a:rPr>
              <a:t>Need for Increased Accountability</a:t>
            </a:r>
          </a:p>
        </p:txBody>
      </p:sp>
      <p:sp>
        <p:nvSpPr>
          <p:cNvPr id="7" name="TextBox 6"/>
          <p:cNvSpPr txBox="1"/>
          <p:nvPr/>
        </p:nvSpPr>
        <p:spPr>
          <a:xfrm>
            <a:off x="4953000" y="1885979"/>
            <a:ext cx="3862386" cy="1200329"/>
          </a:xfrm>
          <a:prstGeom prst="rect">
            <a:avLst/>
          </a:prstGeom>
          <a:noFill/>
        </p:spPr>
        <p:txBody>
          <a:bodyPr wrap="square" rtlCol="0">
            <a:spAutoFit/>
          </a:bodyPr>
          <a:lstStyle/>
          <a:p>
            <a:pPr algn="ctr"/>
            <a:r>
              <a:rPr lang="en-US" sz="3600" b="1" dirty="0">
                <a:solidFill>
                  <a:srgbClr val="FF0000"/>
                </a:solidFill>
              </a:rPr>
              <a:t>Simplicity and Local Control</a:t>
            </a:r>
          </a:p>
        </p:txBody>
      </p:sp>
      <p:sp>
        <p:nvSpPr>
          <p:cNvPr id="8" name="Title 2"/>
          <p:cNvSpPr>
            <a:spLocks noGrp="1"/>
          </p:cNvSpPr>
          <p:nvPr>
            <p:ph type="ctrTitle"/>
          </p:nvPr>
        </p:nvSpPr>
        <p:spPr>
          <a:xfrm>
            <a:off x="3352800" y="8389"/>
            <a:ext cx="5787705" cy="372611"/>
          </a:xfrm>
        </p:spPr>
        <p:txBody>
          <a:bodyPr/>
          <a:lstStyle/>
          <a:p>
            <a:r>
              <a:rPr lang="en-US" dirty="0"/>
              <a:t>Administrative Training</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104019629"/>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a:t>Quality Assurance Board</a:t>
            </a:r>
            <a:r>
              <a:rPr lang="en-US" b="1" dirty="0"/>
              <a:t>  </a:t>
            </a:r>
            <a:r>
              <a:rPr lang="en-US" b="1" u="sng" dirty="0">
                <a:solidFill>
                  <a:srgbClr val="FF0000"/>
                </a:solidFill>
                <a:ea typeface="Times New Roman"/>
              </a:rPr>
              <a:t>Why?</a:t>
            </a:r>
          </a:p>
          <a:p>
            <a:pPr marL="0" indent="0">
              <a:buNone/>
            </a:pPr>
            <a:endParaRPr lang="en-US" sz="3600" dirty="0">
              <a:ea typeface="Times New Roman"/>
            </a:endParaRPr>
          </a:p>
          <a:p>
            <a:pPr marL="0" indent="0">
              <a:buNone/>
            </a:pPr>
            <a:r>
              <a:rPr lang="en-US" sz="3600" b="1" u="sng" dirty="0">
                <a:solidFill>
                  <a:srgbClr val="FF0000"/>
                </a:solidFill>
                <a:ea typeface="Times New Roman"/>
              </a:rPr>
              <a:t>Local Involvement and Control</a:t>
            </a:r>
          </a:p>
          <a:p>
            <a:pPr marL="0" indent="0">
              <a:buNone/>
            </a:pPr>
            <a:r>
              <a:rPr lang="en-US" sz="3600" u="sng" dirty="0">
                <a:ea typeface="Times New Roman"/>
              </a:rPr>
              <a:t>NRCS</a:t>
            </a:r>
            <a:r>
              <a:rPr lang="en-US" sz="3600" dirty="0">
                <a:ea typeface="Times New Roman"/>
              </a:rPr>
              <a:t> – Federal: </a:t>
            </a:r>
            <a:r>
              <a:rPr lang="en-US" dirty="0">
                <a:ea typeface="Times New Roman"/>
              </a:rPr>
              <a:t>conservation and erosion</a:t>
            </a:r>
            <a:endParaRPr lang="en-US" sz="3600" dirty="0">
              <a:ea typeface="Times New Roman"/>
            </a:endParaRPr>
          </a:p>
          <a:p>
            <a:pPr marL="0" indent="0">
              <a:buNone/>
            </a:pPr>
            <a:r>
              <a:rPr lang="en-US" sz="3600" u="sng" dirty="0">
                <a:ea typeface="Times New Roman"/>
              </a:rPr>
              <a:t>PAFBC</a:t>
            </a:r>
            <a:r>
              <a:rPr lang="en-US" sz="3600" dirty="0">
                <a:ea typeface="Times New Roman"/>
              </a:rPr>
              <a:t> – State: </a:t>
            </a:r>
            <a:r>
              <a:rPr lang="en-US" dirty="0">
                <a:ea typeface="Times New Roman"/>
              </a:rPr>
              <a:t>aquatics and hydrology</a:t>
            </a:r>
          </a:p>
          <a:p>
            <a:pPr marL="0" indent="0">
              <a:buNone/>
            </a:pPr>
            <a:r>
              <a:rPr lang="en-US" sz="3600" u="sng" dirty="0">
                <a:ea typeface="Times New Roman"/>
              </a:rPr>
              <a:t>District</a:t>
            </a:r>
            <a:r>
              <a:rPr lang="en-US" sz="3600" dirty="0">
                <a:ea typeface="Times New Roman"/>
              </a:rPr>
              <a:t> – County: </a:t>
            </a:r>
            <a:r>
              <a:rPr lang="en-US" dirty="0">
                <a:ea typeface="Times New Roman"/>
              </a:rPr>
              <a:t>conservation multi-discipline</a:t>
            </a:r>
          </a:p>
          <a:p>
            <a:pPr marL="0" indent="0">
              <a:buNone/>
            </a:pPr>
            <a:endParaRPr lang="en-US" dirty="0">
              <a:ea typeface="Times New Roman"/>
            </a:endParaRPr>
          </a:p>
          <a:p>
            <a:pPr marL="0" indent="0">
              <a:buNone/>
            </a:pPr>
            <a:r>
              <a:rPr lang="en-US" dirty="0">
                <a:ea typeface="Times New Roman"/>
              </a:rPr>
              <a:t>Who knows best for the County?  </a:t>
            </a:r>
          </a:p>
          <a:p>
            <a:pPr marL="0" indent="0">
              <a:buNone/>
            </a:pPr>
            <a:r>
              <a:rPr lang="en-US" dirty="0">
                <a:ea typeface="Times New Roman"/>
              </a:rPr>
              <a:t>People in the County!</a:t>
            </a:r>
          </a:p>
          <a:p>
            <a:pPr marL="0" lvl="0" indent="0">
              <a:buNone/>
            </a:pPr>
            <a:endParaRPr lang="en-US" sz="3200" b="1" u="sng" kern="1200" dirty="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76782290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Quality Assurance Board</a:t>
            </a:r>
          </a:p>
          <a:p>
            <a:pPr lvl="0"/>
            <a:r>
              <a:rPr lang="en-US" sz="3200" b="1" u="sng" kern="1200" dirty="0">
                <a:solidFill>
                  <a:schemeClr val="tx1"/>
                </a:solidFill>
                <a:effectLst/>
                <a:latin typeface="+mn-lt"/>
                <a:ea typeface="+mn-ea"/>
                <a:cs typeface="+mn-cs"/>
              </a:rPr>
              <a:t>Local control</a:t>
            </a:r>
            <a:r>
              <a:rPr lang="en-US" sz="3200" kern="1200" dirty="0">
                <a:solidFill>
                  <a:schemeClr val="tx1"/>
                </a:solidFill>
                <a:effectLst/>
                <a:latin typeface="+mn-lt"/>
                <a:ea typeface="+mn-ea"/>
                <a:cs typeface="+mn-cs"/>
              </a:rPr>
              <a:t> within guidelines established by the commission.</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QAB’s purpose is to advise and assist the conservation district board.</a:t>
            </a:r>
            <a:endParaRPr lang="en-US" sz="4400" kern="1200" dirty="0">
              <a:solidFill>
                <a:schemeClr val="tx1"/>
              </a:solidFill>
              <a:effectLst/>
              <a:latin typeface="+mn-lt"/>
              <a:ea typeface="+mn-ea"/>
              <a:cs typeface="+mn-cs"/>
            </a:endParaRPr>
          </a:p>
          <a:p>
            <a:pPr lvl="1"/>
            <a:r>
              <a:rPr lang="en-US" sz="3200" kern="1200" dirty="0">
                <a:solidFill>
                  <a:srgbClr val="FF0000"/>
                </a:solidFill>
                <a:effectLst/>
              </a:rPr>
              <a:t>QAB is advisory only</a:t>
            </a:r>
            <a:endParaRPr lang="en-US" sz="3200" dirty="0">
              <a:solidFill>
                <a:srgbClr val="FF0000"/>
              </a:solidFill>
            </a:endParaRPr>
          </a:p>
          <a:p>
            <a:pPr lvl="1"/>
            <a:r>
              <a:rPr lang="en-US" sz="3200" kern="1200" dirty="0">
                <a:solidFill>
                  <a:srgbClr val="FF0000"/>
                </a:solidFill>
                <a:effectLst/>
              </a:rPr>
              <a:t>District </a:t>
            </a:r>
            <a:r>
              <a:rPr lang="en-US" sz="3200" dirty="0">
                <a:solidFill>
                  <a:srgbClr val="FF0000"/>
                </a:solidFill>
              </a:rPr>
              <a:t>B</a:t>
            </a:r>
            <a:r>
              <a:rPr lang="en-US" sz="3200" kern="1200" dirty="0">
                <a:solidFill>
                  <a:srgbClr val="FF0000"/>
                </a:solidFill>
                <a:effectLst/>
              </a:rPr>
              <a:t>oard has the final say</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91775445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4.1 QAB Composition</a:t>
            </a:r>
          </a:p>
        </p:txBody>
      </p:sp>
      <p:sp>
        <p:nvSpPr>
          <p:cNvPr id="3" name="Subtitle 2"/>
          <p:cNvSpPr>
            <a:spLocks noGrp="1"/>
          </p:cNvSpPr>
          <p:nvPr>
            <p:ph type="subTitle" idx="1"/>
          </p:nvPr>
        </p:nvSpPr>
        <p:spPr>
          <a:xfrm>
            <a:off x="457200" y="609600"/>
            <a:ext cx="8229600" cy="6248400"/>
          </a:xfrm>
        </p:spPr>
        <p:txBody>
          <a:bodyPr>
            <a:normAutofit fontScale="92500"/>
          </a:bodyPr>
          <a:lstStyle/>
          <a:p>
            <a:pPr marL="0" lvl="0" indent="0">
              <a:buNone/>
            </a:pPr>
            <a:r>
              <a:rPr lang="en-US" sz="3200" kern="1200" dirty="0">
                <a:solidFill>
                  <a:schemeClr val="tx1"/>
                </a:solidFill>
                <a:effectLst/>
                <a:latin typeface="+mn-lt"/>
                <a:ea typeface="+mn-ea"/>
                <a:cs typeface="+mn-cs"/>
              </a:rPr>
              <a:t>Composition of  the QAB is established by law:</a:t>
            </a:r>
            <a:endParaRPr lang="en-US" sz="4400" kern="1200" dirty="0">
              <a:solidFill>
                <a:schemeClr val="tx1"/>
              </a:solidFill>
              <a:effectLst/>
              <a:latin typeface="+mn-lt"/>
              <a:ea typeface="+mn-ea"/>
              <a:cs typeface="+mn-cs"/>
            </a:endParaRPr>
          </a:p>
          <a:p>
            <a:pPr lvl="1"/>
            <a:r>
              <a:rPr lang="en-US" sz="2800" u="sng" kern="1200" dirty="0">
                <a:solidFill>
                  <a:schemeClr val="tx1"/>
                </a:solidFill>
                <a:effectLst/>
                <a:latin typeface="+mn-lt"/>
                <a:ea typeface="+mn-ea"/>
                <a:cs typeface="+mn-cs"/>
              </a:rPr>
              <a:t>Only</a:t>
            </a:r>
            <a:r>
              <a:rPr lang="en-US" sz="2800" kern="1200" dirty="0">
                <a:solidFill>
                  <a:schemeClr val="tx1"/>
                </a:solidFill>
                <a:effectLst/>
                <a:latin typeface="+mn-lt"/>
                <a:ea typeface="+mn-ea"/>
                <a:cs typeface="+mn-cs"/>
              </a:rPr>
              <a:t> 4 members</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Non-voting chair appointed by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the district board</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Fish and Boat commission</a:t>
            </a:r>
            <a:endParaRPr lang="en-US" sz="36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One voting member appointed by NRCS</a:t>
            </a:r>
            <a:endParaRPr lang="en-US" sz="36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Chairman may only vote to decide a tie</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Voting members appointed by the agencies do not have to be employees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All QAB members are strongly encouraged to take ESM training</a:t>
            </a:r>
            <a:endParaRPr lang="en-US" sz="4000" kern="1200" dirty="0">
              <a:solidFill>
                <a:schemeClr val="tx1"/>
              </a:solidFill>
              <a:effectLst/>
              <a:latin typeface="+mn-lt"/>
              <a:ea typeface="+mn-ea"/>
              <a:cs typeface="+mn-cs"/>
            </a:endParaRPr>
          </a:p>
          <a:p>
            <a:pPr lvl="2"/>
            <a:r>
              <a:rPr lang="en-US" sz="2400" kern="1200" dirty="0">
                <a:solidFill>
                  <a:schemeClr val="tx1"/>
                </a:solidFill>
                <a:effectLst/>
                <a:latin typeface="+mn-lt"/>
                <a:ea typeface="+mn-ea"/>
                <a:cs typeface="+mn-cs"/>
              </a:rPr>
              <a:t>At least one district member </a:t>
            </a:r>
            <a:r>
              <a:rPr lang="en-US" sz="2400" u="sng" kern="1200" dirty="0">
                <a:solidFill>
                  <a:schemeClr val="tx1"/>
                </a:solidFill>
                <a:effectLst/>
                <a:latin typeface="+mn-lt"/>
                <a:ea typeface="+mn-ea"/>
                <a:cs typeface="+mn-cs"/>
              </a:rPr>
              <a:t>must</a:t>
            </a:r>
            <a:r>
              <a:rPr lang="en-US" sz="2400" kern="1200" dirty="0">
                <a:solidFill>
                  <a:schemeClr val="tx1"/>
                </a:solidFill>
                <a:effectLst/>
                <a:latin typeface="+mn-lt"/>
                <a:ea typeface="+mn-ea"/>
                <a:cs typeface="+mn-cs"/>
              </a:rPr>
              <a:t> take ESM training</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kern="1200" dirty="0">
                <a:solidFill>
                  <a:schemeClr val="tx1"/>
                </a:solidFill>
                <a:effectLst/>
                <a:latin typeface="+mn-lt"/>
                <a:ea typeface="+mn-ea"/>
                <a:cs typeface="+mn-cs"/>
              </a:rPr>
              <a:t>QAB can have as many advisors as they deem necessary, but advisors are non voting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9051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up)">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up)">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up)">
                                      <p:cBhvr>
                                        <p:cTn id="17" dur="500"/>
                                        <p:tgtEl>
                                          <p:spTgt spid="3">
                                            <p:txEl>
                                              <p:pRg st="8" end="8"/>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wipe(up)">
                                      <p:cBhvr>
                                        <p:cTn id="20" dur="500"/>
                                        <p:tgtEl>
                                          <p:spTgt spid="3">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wipe(up)">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b="1" u="sng" dirty="0"/>
              <a:t>NRCS and PAFBC (not CD) designate their QAB appointees</a:t>
            </a:r>
            <a:endParaRPr lang="en-US" sz="3200" b="1" u="sng" kern="1200" dirty="0">
              <a:solidFill>
                <a:schemeClr val="tx1"/>
              </a:solidFill>
              <a:effectLst/>
              <a:latin typeface="+mn-lt"/>
              <a:ea typeface="+mn-ea"/>
              <a:cs typeface="+mn-cs"/>
            </a:endParaRPr>
          </a:p>
          <a:p>
            <a:pPr lvl="0"/>
            <a:r>
              <a:rPr lang="en-US" dirty="0"/>
              <a:t>Does not have to be NRCS/PAFBC employee.</a:t>
            </a:r>
          </a:p>
          <a:p>
            <a:pPr lvl="0"/>
            <a:r>
              <a:rPr lang="en-US" dirty="0"/>
              <a:t>Can also designate an alternate.</a:t>
            </a:r>
          </a:p>
          <a:p>
            <a:pPr lvl="0"/>
            <a:r>
              <a:rPr lang="en-US" dirty="0"/>
              <a:t>Should have appointment in writing</a:t>
            </a:r>
          </a:p>
          <a:p>
            <a:pPr lvl="0"/>
            <a:r>
              <a:rPr lang="en-US" i="1" dirty="0"/>
              <a:t>Sample appointment letter:</a:t>
            </a:r>
          </a:p>
          <a:p>
            <a:pPr lvl="0"/>
            <a:endParaRPr lang="en-US" sz="4400" kern="1200" dirty="0">
              <a:solidFill>
                <a:schemeClr val="tx1"/>
              </a:solidFill>
              <a:effectLst/>
              <a:latin typeface="+mn-lt"/>
              <a:ea typeface="+mn-ea"/>
              <a:cs typeface="+mn-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71637912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a:solidFill>
                <a:schemeClr val="tx1"/>
              </a:solidFill>
              <a:effectLst/>
              <a:latin typeface="+mj-lt"/>
              <a:ea typeface="+mj-ea"/>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21577"/>
            <a:ext cx="5429250" cy="6836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73963" y="1295400"/>
            <a:ext cx="2748958" cy="369332"/>
          </a:xfrm>
          <a:prstGeom prst="rect">
            <a:avLst/>
          </a:prstGeom>
        </p:spPr>
        <p:txBody>
          <a:bodyPr wrap="none">
            <a:spAutoFit/>
          </a:bodyPr>
          <a:lstStyle/>
          <a:p>
            <a:pPr lvl="0"/>
            <a:r>
              <a:rPr lang="en-US" i="1" dirty="0"/>
              <a:t>Sample appointment letter:</a:t>
            </a:r>
          </a:p>
        </p:txBody>
      </p:sp>
      <p:sp>
        <p:nvSpPr>
          <p:cNvPr id="5" name="Rectangle 4"/>
          <p:cNvSpPr/>
          <p:nvPr/>
        </p:nvSpPr>
        <p:spPr>
          <a:xfrm>
            <a:off x="76200" y="2895600"/>
            <a:ext cx="3276600" cy="1323439"/>
          </a:xfrm>
          <a:prstGeom prst="rect">
            <a:avLst/>
          </a:prstGeom>
        </p:spPr>
        <p:txBody>
          <a:bodyPr wrap="square">
            <a:spAutoFit/>
          </a:bodyPr>
          <a:lstStyle/>
          <a:p>
            <a:pPr lvl="1"/>
            <a:r>
              <a:rPr lang="en-US" sz="2000" b="1" dirty="0"/>
              <a:t>Voting members appointed by the agencies do not have to be employees</a:t>
            </a:r>
            <a:endParaRPr lang="en-US" sz="3200" b="1" dirty="0"/>
          </a:p>
        </p:txBody>
      </p:sp>
      <p:sp>
        <p:nvSpPr>
          <p:cNvPr id="7" name="Rounded Rectangle 6"/>
          <p:cNvSpPr/>
          <p:nvPr/>
        </p:nvSpPr>
        <p:spPr>
          <a:xfrm>
            <a:off x="609600" y="4800600"/>
            <a:ext cx="2209800" cy="200906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Word Version Available online</a:t>
            </a:r>
            <a:endParaRPr lang="en-US" sz="2000" dirty="0">
              <a:solidFill>
                <a:sysClr val="windowText" lastClr="000000"/>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254185380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4.2 QAB Meetings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QAB Meetings</a:t>
            </a:r>
          </a:p>
          <a:p>
            <a:pPr lvl="0"/>
            <a:r>
              <a:rPr lang="en-US" sz="3200" kern="1200" dirty="0">
                <a:solidFill>
                  <a:schemeClr val="tx1"/>
                </a:solidFill>
                <a:effectLst/>
                <a:latin typeface="+mn-lt"/>
                <a:ea typeface="+mn-ea"/>
                <a:cs typeface="+mn-cs"/>
              </a:rPr>
              <a:t>On a regular schedule or as needed</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Common action items at a QAB:</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grant applications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projects for funding to the district board</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Review completed projects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Recommend local policies to district board</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At least 2 of the 3 voting members (quorum) on any recommendations to the district board</a:t>
            </a:r>
            <a:endParaRPr lang="en-US" sz="44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201641104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4.2 QAB Meetings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QAB Meetings</a:t>
            </a:r>
            <a:r>
              <a:rPr lang="en-US" b="1" u="sng" dirty="0"/>
              <a:t> must be </a:t>
            </a:r>
            <a:r>
              <a:rPr lang="en-US" b="1" u="sng" dirty="0" err="1"/>
              <a:t>Sunshined</a:t>
            </a:r>
            <a:endParaRPr lang="en-US" sz="4400" b="1" u="sng" dirty="0"/>
          </a:p>
          <a:p>
            <a:pPr lvl="1"/>
            <a:endParaRPr lang="en-US" sz="3600" dirty="0"/>
          </a:p>
        </p:txBody>
      </p:sp>
      <p:sp>
        <p:nvSpPr>
          <p:cNvPr id="4" name="Rounded Rectangle 3"/>
          <p:cNvSpPr/>
          <p:nvPr/>
        </p:nvSpPr>
        <p:spPr>
          <a:xfrm>
            <a:off x="533400" y="1676400"/>
            <a:ext cx="7772400" cy="2219007"/>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indent="228600" algn="just">
              <a:tabLst>
                <a:tab pos="457200" algn="l"/>
                <a:tab pos="914400" algn="l"/>
              </a:tabLst>
            </a:pPr>
            <a:r>
              <a:rPr lang="en-US" sz="2000" i="1" dirty="0">
                <a:solidFill>
                  <a:prstClr val="black"/>
                </a:solidFill>
                <a:latin typeface="Times New Roman"/>
                <a:ea typeface="Times New Roman"/>
              </a:rPr>
              <a:t>The Pennsylvania Sunshine Act requires all public agencies to </a:t>
            </a:r>
            <a:r>
              <a:rPr lang="en-US" sz="2000" i="1" u="sng" dirty="0">
                <a:solidFill>
                  <a:prstClr val="black"/>
                </a:solidFill>
                <a:latin typeface="Times New Roman"/>
                <a:ea typeface="Times New Roman"/>
              </a:rPr>
              <a:t>take all official actions and conduct all deliberations leading up to official actions </a:t>
            </a:r>
            <a:r>
              <a:rPr lang="en-US" sz="2000" i="1" dirty="0">
                <a:solidFill>
                  <a:prstClr val="black"/>
                </a:solidFill>
                <a:latin typeface="Times New Roman"/>
                <a:ea typeface="Times New Roman"/>
              </a:rPr>
              <a:t>at public meetings. The Act covers all such actions by municipal governing bodies, committees of these governing bodies and municipal boards and commissions. </a:t>
            </a:r>
            <a:endParaRPr lang="en-US" sz="2400" dirty="0">
              <a:solidFill>
                <a:prstClr val="black"/>
              </a:solidFill>
              <a:latin typeface="Times New Roman"/>
              <a:ea typeface="Times New Roman"/>
            </a:endParaRPr>
          </a:p>
          <a:p>
            <a:pPr indent="228600" algn="ctr">
              <a:tabLst>
                <a:tab pos="457200" algn="l"/>
                <a:tab pos="914400" algn="l"/>
              </a:tabLst>
            </a:pPr>
            <a:r>
              <a:rPr lang="en-US" sz="2000" i="1" dirty="0">
                <a:solidFill>
                  <a:prstClr val="black"/>
                </a:solidFill>
                <a:latin typeface="Times New Roman"/>
                <a:ea typeface="Times New Roman"/>
              </a:rPr>
              <a:t>-Open Meetings, the Sunshine Act (Pennsylvania)</a:t>
            </a:r>
            <a:endParaRPr lang="en-US" sz="2400" dirty="0">
              <a:solidFill>
                <a:prstClr val="black"/>
              </a:solidFill>
              <a:latin typeface="Times New Roman"/>
              <a:ea typeface="Times New Roman"/>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49271311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4.2 QAB Meetings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indent="0">
              <a:buNone/>
            </a:pPr>
            <a:r>
              <a:rPr lang="en-US" sz="3000"/>
              <a:t>QAB Meetings</a:t>
            </a:r>
          </a:p>
          <a:p>
            <a:r>
              <a:rPr lang="en-US" sz="3000" dirty="0"/>
              <a:t>Regular meetings must </a:t>
            </a:r>
            <a:r>
              <a:rPr lang="en-US" sz="3000"/>
              <a:t>follow sunshine act requirements</a:t>
            </a:r>
            <a:r>
              <a:rPr lang="en-US" sz="3000" dirty="0"/>
              <a:t>.</a:t>
            </a:r>
          </a:p>
          <a:p>
            <a:r>
              <a:rPr lang="en-US" sz="2800" dirty="0"/>
              <a:t>Must have quorum of voting members (2 of three voting members).</a:t>
            </a:r>
          </a:p>
          <a:p>
            <a:pPr lvl="0"/>
            <a:r>
              <a:rPr lang="en-US" sz="2800">
                <a:solidFill>
                  <a:prstClr val="black"/>
                </a:solidFill>
              </a:rPr>
              <a:t>Meeting </a:t>
            </a:r>
            <a:r>
              <a:rPr lang="en-US" sz="2800" dirty="0">
                <a:solidFill>
                  <a:prstClr val="black"/>
                </a:solidFill>
              </a:rPr>
              <a:t>minutes</a:t>
            </a:r>
            <a:r>
              <a:rPr lang="en-US" sz="2800">
                <a:solidFill>
                  <a:prstClr val="black"/>
                </a:solidFill>
              </a:rPr>
              <a:t> must be kept</a:t>
            </a:r>
            <a:r>
              <a:rPr lang="en-US" sz="2800" dirty="0">
                <a:solidFill>
                  <a:prstClr val="black"/>
                </a:solidFill>
              </a:rPr>
              <a:t>.</a:t>
            </a:r>
          </a:p>
          <a:p>
            <a:pPr lvl="0"/>
            <a:r>
              <a:rPr lang="en-US" sz="2800">
                <a:solidFill>
                  <a:prstClr val="black"/>
                </a:solidFill>
              </a:rPr>
              <a:t>QAB </a:t>
            </a:r>
            <a:r>
              <a:rPr lang="en-US" sz="2800" err="1">
                <a:solidFill>
                  <a:prstClr val="black"/>
                </a:solidFill>
              </a:rPr>
              <a:t>chairmain</a:t>
            </a:r>
            <a:r>
              <a:rPr lang="en-US" sz="2800">
                <a:solidFill>
                  <a:prstClr val="black"/>
                </a:solidFill>
              </a:rPr>
              <a:t> may only vote to break a tie</a:t>
            </a:r>
          </a:p>
          <a:p>
            <a:pPr marL="457200" lvl="1" indent="0">
              <a:buNone/>
            </a:pPr>
            <a:endParaRPr lang="en-US" sz="1800">
              <a:hlinkClick r:id="" action="ppaction://noaction"/>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28396195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a:t>4.3.1 QAB Role: Project Ranking</a:t>
            </a:r>
          </a:p>
          <a:p>
            <a:r>
              <a:rPr lang="en-US" sz="3200" kern="1200" dirty="0">
                <a:solidFill>
                  <a:schemeClr val="tx1"/>
                </a:solidFill>
                <a:effectLst/>
                <a:latin typeface="+mn-lt"/>
                <a:ea typeface="+mn-ea"/>
                <a:cs typeface="+mn-cs"/>
              </a:rPr>
              <a:t>QAB members should become familiar with applicant’s worksites:</a:t>
            </a:r>
          </a:p>
          <a:p>
            <a:pPr marL="0" indent="0">
              <a:buNone/>
            </a:pPr>
            <a:endParaRPr lang="en-US" sz="32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Site visits as a group</a:t>
            </a:r>
          </a:p>
          <a:p>
            <a:pPr lvl="1"/>
            <a:r>
              <a:rPr lang="en-US" dirty="0"/>
              <a:t>Site visits individually</a:t>
            </a:r>
            <a:endParaRPr lang="en-US" sz="2800" kern="1200" dirty="0">
              <a:solidFill>
                <a:schemeClr val="tx1"/>
              </a:solidFill>
              <a:effectLst/>
              <a:latin typeface="+mn-lt"/>
              <a:ea typeface="+mn-ea"/>
              <a:cs typeface="+mn-cs"/>
            </a:endParaRPr>
          </a:p>
          <a:p>
            <a:pPr lvl="1"/>
            <a:r>
              <a:rPr lang="en-US" dirty="0"/>
              <a:t>Photo tour from District staff</a:t>
            </a:r>
          </a:p>
          <a:p>
            <a:pPr lvl="1"/>
            <a:r>
              <a:rPr lang="en-US" sz="2800" kern="1200" dirty="0">
                <a:solidFill>
                  <a:schemeClr val="tx1"/>
                </a:solidFill>
                <a:effectLst/>
                <a:latin typeface="+mn-lt"/>
                <a:ea typeface="+mn-ea"/>
                <a:cs typeface="+mn-cs"/>
              </a:rPr>
              <a:t>Paper application review only</a:t>
            </a:r>
          </a:p>
          <a:p>
            <a:pPr lvl="1"/>
            <a:r>
              <a:rPr lang="en-US" dirty="0"/>
              <a:t>Throw darts at “application dartboard”</a:t>
            </a:r>
            <a:endParaRPr lang="en-US" sz="2800" kern="1200" dirty="0">
              <a:solidFill>
                <a:schemeClr val="tx1"/>
              </a:solidFill>
              <a:effectLst/>
              <a:latin typeface="+mn-lt"/>
              <a:ea typeface="+mn-ea"/>
              <a:cs typeface="+mn-cs"/>
            </a:endParaRPr>
          </a:p>
        </p:txBody>
      </p:sp>
      <p:sp>
        <p:nvSpPr>
          <p:cNvPr id="5" name="TextBox 4"/>
          <p:cNvSpPr txBox="1"/>
          <p:nvPr/>
        </p:nvSpPr>
        <p:spPr>
          <a:xfrm>
            <a:off x="6761637" y="2895599"/>
            <a:ext cx="1651542" cy="461665"/>
          </a:xfrm>
          <a:prstGeom prst="rect">
            <a:avLst/>
          </a:prstGeom>
          <a:noFill/>
        </p:spPr>
        <p:txBody>
          <a:bodyPr wrap="none" rtlCol="0">
            <a:spAutoFit/>
          </a:bodyPr>
          <a:lstStyle/>
          <a:p>
            <a:r>
              <a:rPr lang="en-US" sz="2400" b="1" dirty="0">
                <a:solidFill>
                  <a:srgbClr val="FF0000"/>
                </a:solidFill>
              </a:rPr>
              <a:t>Best option</a:t>
            </a:r>
          </a:p>
        </p:txBody>
      </p:sp>
      <p:sp>
        <p:nvSpPr>
          <p:cNvPr id="6" name="TextBox 5"/>
          <p:cNvSpPr txBox="1"/>
          <p:nvPr/>
        </p:nvSpPr>
        <p:spPr>
          <a:xfrm>
            <a:off x="6293688" y="5350237"/>
            <a:ext cx="2587440" cy="461665"/>
          </a:xfrm>
          <a:prstGeom prst="rect">
            <a:avLst/>
          </a:prstGeom>
          <a:noFill/>
        </p:spPr>
        <p:txBody>
          <a:bodyPr wrap="none" rtlCol="0">
            <a:spAutoFit/>
          </a:bodyPr>
          <a:lstStyle/>
          <a:p>
            <a:r>
              <a:rPr lang="en-US" sz="2400" b="1" dirty="0">
                <a:solidFill>
                  <a:srgbClr val="FF0000"/>
                </a:solidFill>
              </a:rPr>
              <a:t>Not recommended</a:t>
            </a:r>
          </a:p>
        </p:txBody>
      </p:sp>
      <p:cxnSp>
        <p:nvCxnSpPr>
          <p:cNvPr id="8" name="Straight Arrow Connector 7"/>
          <p:cNvCxnSpPr>
            <a:cxnSpLocks/>
            <a:endCxn id="6" idx="0"/>
          </p:cNvCxnSpPr>
          <p:nvPr/>
        </p:nvCxnSpPr>
        <p:spPr>
          <a:xfrm flipH="1">
            <a:off x="7587408" y="3429000"/>
            <a:ext cx="19684" cy="19212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7977320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a:t>4.3.1 QAB Role: Project Ranking</a:t>
            </a:r>
          </a:p>
          <a:p>
            <a:r>
              <a:rPr lang="en-US" sz="3200" kern="1200" dirty="0">
                <a:solidFill>
                  <a:schemeClr val="tx1"/>
                </a:solidFill>
                <a:effectLst/>
                <a:latin typeface="+mn-lt"/>
                <a:ea typeface="+mn-ea"/>
                <a:cs typeface="+mn-cs"/>
              </a:rPr>
              <a:t>Each County must have written Project Ranking Criteria</a:t>
            </a:r>
          </a:p>
          <a:p>
            <a:pPr lvl="1"/>
            <a:r>
              <a:rPr lang="en-US" sz="2800" kern="1200" dirty="0">
                <a:solidFill>
                  <a:schemeClr val="tx1"/>
                </a:solidFill>
                <a:effectLst/>
                <a:latin typeface="+mn-lt"/>
                <a:ea typeface="+mn-ea"/>
                <a:cs typeface="+mn-cs"/>
              </a:rPr>
              <a:t>Based on local priorities.</a:t>
            </a:r>
          </a:p>
          <a:p>
            <a:pPr lvl="1"/>
            <a:r>
              <a:rPr lang="en-US" dirty="0"/>
              <a:t>Can have separate D&amp;G and LVR or combined.</a:t>
            </a:r>
          </a:p>
          <a:p>
            <a:pPr lvl="1"/>
            <a:r>
              <a:rPr lang="en-US" sz="2800" kern="1200" dirty="0">
                <a:solidFill>
                  <a:schemeClr val="tx1"/>
                </a:solidFill>
                <a:effectLst/>
                <a:latin typeface="+mn-lt"/>
                <a:ea typeface="+mn-ea"/>
                <a:cs typeface="+mn-cs"/>
              </a:rPr>
              <a:t>Must provide for equal access.</a:t>
            </a:r>
          </a:p>
          <a:p>
            <a:pPr lvl="1"/>
            <a:r>
              <a:rPr lang="en-US" dirty="0"/>
              <a:t>Example template available on Center’s website.</a:t>
            </a:r>
          </a:p>
          <a:p>
            <a:pPr lvl="1"/>
            <a:endParaRPr lang="en-US" sz="28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419042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lnSpcReduction="10000"/>
          </a:bodyPr>
          <a:lstStyle/>
          <a:p>
            <a:pPr marL="0" lvl="0" indent="0">
              <a:buNone/>
            </a:pPr>
            <a:r>
              <a:rPr lang="en-US" sz="2000" b="1" u="sng" kern="1200" dirty="0">
                <a:solidFill>
                  <a:srgbClr val="FF0000"/>
                </a:solidFill>
                <a:effectLst/>
              </a:rPr>
              <a:t>DG&amp;LVR Administrative Manual</a:t>
            </a:r>
          </a:p>
          <a:p>
            <a:pPr marL="0" lvl="0" indent="0">
              <a:buNone/>
            </a:pPr>
            <a:r>
              <a:rPr lang="en-US" sz="2000" b="1" kern="1200" dirty="0">
                <a:solidFill>
                  <a:srgbClr val="FF0000"/>
                </a:solidFill>
                <a:effectLst/>
              </a:rPr>
              <a:t>Approved by SCC 3/14/17</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Board Role</a:t>
            </a:r>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a:t>Appendices</a:t>
            </a:r>
          </a:p>
          <a:p>
            <a:pPr marL="0" indent="0">
              <a:buFont typeface="+mj-lt"/>
              <a:buNone/>
            </a:pPr>
            <a:endParaRPr lang="en-US" sz="2000" b="1" dirty="0"/>
          </a:p>
          <a:p>
            <a:pPr marL="0" indent="0" algn="ctr">
              <a:buFont typeface="+mj-lt"/>
              <a:buNone/>
            </a:pPr>
            <a:r>
              <a:rPr lang="en-US" sz="2000" b="1" dirty="0"/>
              <a:t>Available online.</a:t>
            </a:r>
          </a:p>
          <a:p>
            <a:pPr marL="0" indent="0" algn="ctr">
              <a:buFont typeface="+mj-lt"/>
              <a:buNone/>
            </a:pPr>
            <a:r>
              <a:rPr lang="en-US" sz="2000" b="1" dirty="0"/>
              <a:t>Hard copies sent on request.</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609600"/>
            <a:ext cx="4038600" cy="5263420"/>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636924"/>
            <a:ext cx="4038600" cy="5236096"/>
          </a:xfrm>
          <a:prstGeom prst="rect">
            <a:avLst/>
          </a:prstGeom>
        </p:spPr>
      </p:pic>
      <p:pic>
        <p:nvPicPr>
          <p:cNvPr id="2" name="Picture 1">
            <a:extLst>
              <a:ext uri="{FF2B5EF4-FFF2-40B4-BE49-F238E27FC236}">
                <a16:creationId xmlns:a16="http://schemas.microsoft.com/office/drawing/2014/main" id="{D0210B0E-27B1-456B-9B23-D493296A7A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601211"/>
            <a:ext cx="4091000" cy="5263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624181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4.3 QAB role in projects</a:t>
            </a:r>
            <a:endParaRPr lang="en-US" sz="2600" b="1" kern="1200" dirty="0">
              <a:solidFill>
                <a:schemeClr val="tx1"/>
              </a:solidFill>
              <a:effectLst/>
              <a:latin typeface="+mj-lt"/>
              <a:ea typeface="+mj-ea"/>
              <a:cs typeface="+mj-cs"/>
            </a:endParaRPr>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306" y="780144"/>
            <a:ext cx="3943066" cy="222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971" y="3039620"/>
            <a:ext cx="379939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6306" y="685800"/>
            <a:ext cx="4119084" cy="310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968706" y="3505200"/>
            <a:ext cx="4067886" cy="195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8601" y="627744"/>
            <a:ext cx="4114800"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20590" y="643433"/>
            <a:ext cx="4216002"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5189" y="1890832"/>
            <a:ext cx="3661300" cy="523220"/>
          </a:xfrm>
          <a:prstGeom prst="rect">
            <a:avLst/>
          </a:prstGeom>
          <a:solidFill>
            <a:srgbClr val="FFFF00"/>
          </a:solidFill>
          <a:ln>
            <a:solidFill>
              <a:schemeClr val="tx1"/>
            </a:solidFill>
          </a:ln>
        </p:spPr>
        <p:txBody>
          <a:bodyPr wrap="square">
            <a:spAutoFit/>
          </a:bodyPr>
          <a:lstStyle/>
          <a:p>
            <a:r>
              <a:rPr lang="en-US" sz="2800" b="1" dirty="0">
                <a:solidFill>
                  <a:srgbClr val="FF0000"/>
                </a:solidFill>
              </a:rPr>
              <a:t>Application Validation</a:t>
            </a:r>
            <a:endParaRPr lang="en-US" sz="2800" dirty="0">
              <a:solidFill>
                <a:srgbClr val="FF0000"/>
              </a:solidFill>
            </a:endParaRPr>
          </a:p>
        </p:txBody>
      </p:sp>
      <p:sp>
        <p:nvSpPr>
          <p:cNvPr id="14" name="Rectangle 13"/>
          <p:cNvSpPr/>
          <p:nvPr/>
        </p:nvSpPr>
        <p:spPr>
          <a:xfrm>
            <a:off x="385189" y="4481608"/>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Problem</a:t>
            </a:r>
            <a:endParaRPr lang="en-US" sz="2800" dirty="0">
              <a:solidFill>
                <a:srgbClr val="FF0000"/>
              </a:solidFill>
            </a:endParaRPr>
          </a:p>
        </p:txBody>
      </p:sp>
      <p:sp>
        <p:nvSpPr>
          <p:cNvPr id="15" name="Rectangle 14"/>
          <p:cNvSpPr/>
          <p:nvPr/>
        </p:nvSpPr>
        <p:spPr>
          <a:xfrm>
            <a:off x="5045198" y="1618659"/>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Solution</a:t>
            </a:r>
            <a:endParaRPr lang="en-US" sz="2800" dirty="0">
              <a:solidFill>
                <a:srgbClr val="FF0000"/>
              </a:solidFill>
            </a:endParaRPr>
          </a:p>
        </p:txBody>
      </p:sp>
      <p:sp>
        <p:nvSpPr>
          <p:cNvPr id="16" name="Rectangle 15"/>
          <p:cNvSpPr/>
          <p:nvPr/>
        </p:nvSpPr>
        <p:spPr>
          <a:xfrm>
            <a:off x="5098070" y="2778010"/>
            <a:ext cx="3661300" cy="523220"/>
          </a:xfrm>
          <a:prstGeom prst="rect">
            <a:avLst/>
          </a:prstGeom>
          <a:solidFill>
            <a:srgbClr val="FFFF00"/>
          </a:solidFill>
          <a:ln>
            <a:solidFill>
              <a:schemeClr val="tx1"/>
            </a:solidFill>
          </a:ln>
        </p:spPr>
        <p:txBody>
          <a:bodyPr wrap="square">
            <a:spAutoFit/>
          </a:bodyPr>
          <a:lstStyle/>
          <a:p>
            <a:pPr algn="ctr"/>
            <a:r>
              <a:rPr lang="en-US" sz="2800" b="1" dirty="0" err="1">
                <a:solidFill>
                  <a:srgbClr val="FF0000"/>
                </a:solidFill>
              </a:rPr>
              <a:t>Misc</a:t>
            </a:r>
            <a:endParaRPr lang="en-US" sz="2800" dirty="0">
              <a:solidFill>
                <a:srgbClr val="FF0000"/>
              </a:solidFill>
            </a:endParaRPr>
          </a:p>
        </p:txBody>
      </p:sp>
      <p:sp>
        <p:nvSpPr>
          <p:cNvPr id="17" name="Rectangle 16"/>
          <p:cNvSpPr/>
          <p:nvPr/>
        </p:nvSpPr>
        <p:spPr>
          <a:xfrm>
            <a:off x="5045198" y="5004828"/>
            <a:ext cx="3661300" cy="523220"/>
          </a:xfrm>
          <a:prstGeom prst="rect">
            <a:avLst/>
          </a:prstGeom>
          <a:solidFill>
            <a:srgbClr val="FFFF00"/>
          </a:solidFill>
          <a:ln>
            <a:solidFill>
              <a:schemeClr val="tx1"/>
            </a:solidFill>
          </a:ln>
        </p:spPr>
        <p:txBody>
          <a:bodyPr wrap="square">
            <a:spAutoFit/>
          </a:bodyPr>
          <a:lstStyle/>
          <a:p>
            <a:pPr algn="ctr"/>
            <a:r>
              <a:rPr lang="en-US" sz="2800" b="1" dirty="0">
                <a:solidFill>
                  <a:srgbClr val="FF0000"/>
                </a:solidFill>
              </a:rPr>
              <a:t>Other thoughts</a:t>
            </a:r>
            <a:endParaRPr lang="en-US" sz="2800" dirty="0">
              <a:solidFill>
                <a:srgbClr val="FF0000"/>
              </a:solidFill>
            </a:endParaRPr>
          </a:p>
        </p:txBody>
      </p:sp>
      <p:sp>
        <p:nvSpPr>
          <p:cNvPr id="18" name="TextBox 17"/>
          <p:cNvSpPr txBox="1"/>
          <p:nvPr/>
        </p:nvSpPr>
        <p:spPr>
          <a:xfrm>
            <a:off x="1524000" y="5657671"/>
            <a:ext cx="5924571"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a:t>Ranking Criteria Webinar Recorded 12/11/14</a:t>
            </a:r>
          </a:p>
          <a:p>
            <a:pPr algn="ctr"/>
            <a:r>
              <a:rPr lang="en-US" sz="2400" b="1" dirty="0"/>
              <a:t>Recording and PowerPoint available online</a:t>
            </a:r>
          </a:p>
          <a:p>
            <a:pPr algn="ctr"/>
            <a:r>
              <a:rPr lang="en-US" sz="2400" b="1" dirty="0">
                <a:hlinkClick r:id="rId7"/>
              </a:rPr>
              <a:t>www.dirtandgravelroads.org</a:t>
            </a:r>
            <a:r>
              <a:rPr lang="en-US" sz="2400" b="1" dirty="0"/>
              <a:t> </a:t>
            </a:r>
          </a:p>
        </p:txBody>
      </p:sp>
      <p:sp>
        <p:nvSpPr>
          <p:cNvPr id="2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61903891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QAB role</a:t>
            </a:r>
            <a:r>
              <a:rPr lang="en-US" baseline="0" dirty="0"/>
              <a:t> in projects</a:t>
            </a:r>
            <a:endParaRPr lang="en-US" dirty="0"/>
          </a:p>
        </p:txBody>
      </p:sp>
      <p:sp>
        <p:nvSpPr>
          <p:cNvPr id="3" name="Subtitle 2"/>
          <p:cNvSpPr>
            <a:spLocks noGrp="1"/>
          </p:cNvSpPr>
          <p:nvPr>
            <p:ph type="subTitle" idx="1"/>
          </p:nvPr>
        </p:nvSpPr>
        <p:spPr/>
        <p:txBody>
          <a:bodyPr/>
          <a:lstStyle/>
          <a:p>
            <a:pPr marL="0" lvl="0" indent="0">
              <a:buNone/>
            </a:pPr>
            <a:r>
              <a:rPr lang="en-US" b="1" u="sng" dirty="0"/>
              <a:t>4.3.2 QAB Role: Funding Recommendations</a:t>
            </a:r>
          </a:p>
          <a:p>
            <a:r>
              <a:rPr lang="en-US" sz="3200" kern="1200" dirty="0">
                <a:solidFill>
                  <a:schemeClr val="tx1"/>
                </a:solidFill>
                <a:effectLst/>
                <a:latin typeface="+mn-lt"/>
                <a:ea typeface="+mn-ea"/>
                <a:cs typeface="+mn-cs"/>
              </a:rPr>
              <a:t>QAB makes funding recommendations based on the ranking criteria it establishes</a:t>
            </a:r>
          </a:p>
          <a:p>
            <a:r>
              <a:rPr lang="en-US" sz="3200" kern="1200" dirty="0">
                <a:solidFill>
                  <a:schemeClr val="tx1"/>
                </a:solidFill>
                <a:effectLst/>
                <a:latin typeface="+mn-lt"/>
                <a:ea typeface="+mn-ea"/>
                <a:cs typeface="+mn-cs"/>
              </a:rPr>
              <a:t>District board then considers QAB recommendations</a:t>
            </a:r>
          </a:p>
          <a:p>
            <a:r>
              <a:rPr lang="en-US" sz="3200" kern="1200" dirty="0">
                <a:solidFill>
                  <a:schemeClr val="tx1"/>
                </a:solidFill>
                <a:effectLst/>
                <a:latin typeface="+mn-lt"/>
                <a:ea typeface="+mn-ea"/>
                <a:cs typeface="+mn-cs"/>
              </a:rPr>
              <a:t>When the district board approves an application, district staff may then develop and secure a contract.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9157416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4.3 QAB role in projects</a:t>
            </a:r>
          </a:p>
        </p:txBody>
      </p:sp>
      <p:sp>
        <p:nvSpPr>
          <p:cNvPr id="3" name="Subtitle 2"/>
          <p:cNvSpPr>
            <a:spLocks noGrp="1"/>
          </p:cNvSpPr>
          <p:nvPr>
            <p:ph type="subTitle" idx="1"/>
          </p:nvPr>
        </p:nvSpPr>
        <p:spPr/>
        <p:txBody>
          <a:bodyPr/>
          <a:lstStyle/>
          <a:p>
            <a:pPr marL="0" indent="0">
              <a:buNone/>
            </a:pPr>
            <a:r>
              <a:rPr lang="en-US" b="1" u="sng" dirty="0"/>
              <a:t>4.3.3 QAB Role: Project Implementation</a:t>
            </a:r>
          </a:p>
          <a:p>
            <a:pPr lvl="0"/>
            <a:r>
              <a:rPr lang="en-US" sz="3200" kern="1200" dirty="0">
                <a:solidFill>
                  <a:schemeClr val="tx1"/>
                </a:solidFill>
                <a:effectLst/>
                <a:latin typeface="+mn-lt"/>
                <a:ea typeface="+mn-ea"/>
                <a:cs typeface="+mn-cs"/>
              </a:rPr>
              <a:t>After contract is secured, district staff  is responsible for project administration, oversight, and inspection.</a:t>
            </a:r>
            <a:endParaRPr lang="en-US" sz="40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Future funding decisions  for the project may be made by the board with minimal QAB involvement.</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i.e.  District board could approve a contract amendment without QAB involvement</a:t>
            </a:r>
            <a:endParaRPr lang="en-US" sz="36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10405699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lstStyle/>
          <a:p>
            <a:pPr marL="0" indent="0">
              <a:buNone/>
            </a:pPr>
            <a:r>
              <a:rPr lang="en-US" b="1" u="sng" dirty="0"/>
              <a:t>QAB Role in Policy</a:t>
            </a:r>
          </a:p>
          <a:p>
            <a:pPr marL="0" indent="0">
              <a:buNone/>
            </a:pPr>
            <a:r>
              <a:rPr lang="en-US" sz="3200" kern="1200" dirty="0">
                <a:solidFill>
                  <a:schemeClr val="tx1"/>
                </a:solidFill>
                <a:effectLst/>
                <a:latin typeface="+mn-lt"/>
                <a:ea typeface="+mn-ea"/>
                <a:cs typeface="+mn-cs"/>
              </a:rPr>
              <a:t>Developing local policy is a major function of the QAB:</a:t>
            </a:r>
          </a:p>
          <a:p>
            <a:pPr lvl="0"/>
            <a:r>
              <a:rPr lang="en-US" sz="3200" kern="1200" dirty="0">
                <a:solidFill>
                  <a:schemeClr val="tx1"/>
                </a:solidFill>
                <a:effectLst/>
                <a:latin typeface="+mn-lt"/>
                <a:ea typeface="+mn-ea"/>
                <a:cs typeface="+mn-cs"/>
              </a:rPr>
              <a:t>QABs develop policy</a:t>
            </a:r>
          </a:p>
          <a:p>
            <a:pPr lvl="0"/>
            <a:r>
              <a:rPr lang="en-US" sz="3200" kern="1200" dirty="0">
                <a:solidFill>
                  <a:schemeClr val="tx1"/>
                </a:solidFill>
                <a:effectLst/>
                <a:latin typeface="+mn-lt"/>
                <a:ea typeface="+mn-ea"/>
                <a:cs typeface="+mn-cs"/>
              </a:rPr>
              <a:t>District board adopts policy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43072943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a:solidFill>
                  <a:schemeClr val="tx1"/>
                </a:solidFill>
                <a:effectLst/>
                <a:latin typeface="+mj-lt"/>
                <a:ea typeface="+mj-ea"/>
                <a:cs typeface="+mj-cs"/>
              </a:rPr>
              <a:t>4.4.1 Required Policies</a:t>
            </a:r>
            <a:endParaRPr lang="en-US"/>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a:t>Required Local Policies</a:t>
            </a:r>
          </a:p>
          <a:p>
            <a:r>
              <a:rPr lang="en-US" sz="3200" kern="1200">
                <a:solidFill>
                  <a:schemeClr val="tx1"/>
                </a:solidFill>
                <a:effectLst/>
                <a:latin typeface="+mn-lt"/>
                <a:ea typeface="+mn-ea"/>
                <a:cs typeface="+mn-cs"/>
              </a:rPr>
              <a:t>Equal Access</a:t>
            </a:r>
          </a:p>
          <a:p>
            <a:r>
              <a:rPr lang="en-US"/>
              <a:t>Conflict of Interest</a:t>
            </a:r>
          </a:p>
          <a:p>
            <a:r>
              <a:rPr lang="en-US"/>
              <a:t>Project Ranking</a:t>
            </a:r>
          </a:p>
          <a:p>
            <a:r>
              <a:rPr lang="en-US"/>
              <a:t>Incentives for training</a:t>
            </a:r>
          </a:p>
          <a:p>
            <a:r>
              <a:rPr lang="en-US"/>
              <a:t>Non-pollution standards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a:solidFill>
                  <a:srgbClr val="FFFFCC"/>
                </a:solidFill>
              </a:rPr>
              <a:t>Chap 4. QAB Role</a:t>
            </a:r>
          </a:p>
        </p:txBody>
      </p:sp>
    </p:spTree>
    <p:extLst>
      <p:ext uri="{BB962C8B-B14F-4D97-AF65-F5344CB8AC3E}">
        <p14:creationId xmlns:p14="http://schemas.microsoft.com/office/powerpoint/2010/main" val="360970901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a:solidFill>
                  <a:schemeClr val="tx1"/>
                </a:solidFill>
                <a:effectLst/>
                <a:latin typeface="+mj-lt"/>
                <a:ea typeface="+mj-ea"/>
                <a:cs typeface="+mj-cs"/>
              </a:rPr>
              <a:t>4.4.2 Optional Local Policies</a:t>
            </a:r>
            <a:endParaRPr lang="en-US" dirty="0"/>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a:t>Optional Local Policies</a:t>
            </a:r>
          </a:p>
          <a:p>
            <a:r>
              <a:rPr lang="en-US" sz="3200" kern="1200" dirty="0">
                <a:solidFill>
                  <a:schemeClr val="tx1"/>
                </a:solidFill>
                <a:effectLst/>
                <a:latin typeface="+mn-lt"/>
                <a:ea typeface="+mn-ea"/>
                <a:cs typeface="+mn-cs"/>
              </a:rPr>
              <a:t>QAB can recommend policies for use within County Program.</a:t>
            </a:r>
          </a:p>
          <a:p>
            <a:r>
              <a:rPr lang="en-US" dirty="0"/>
              <a:t>Can be “more stringent” than Statewide policy.</a:t>
            </a:r>
          </a:p>
          <a:p>
            <a:r>
              <a:rPr lang="en-US" dirty="0"/>
              <a:t>Cannot conflict with Statewide policy.</a:t>
            </a:r>
          </a:p>
          <a:p>
            <a:r>
              <a:rPr lang="en-US"/>
              <a:t>Examples:</a:t>
            </a:r>
          </a:p>
          <a:p>
            <a:pPr lvl="1"/>
            <a:r>
              <a:rPr lang="en-US"/>
              <a:t>Deadlines for applications</a:t>
            </a:r>
          </a:p>
          <a:p>
            <a:pPr lvl="1"/>
            <a:r>
              <a:rPr lang="en-US"/>
              <a:t>Limiting use of DSA</a:t>
            </a:r>
          </a:p>
          <a:p>
            <a:pPr lvl="1"/>
            <a:r>
              <a:rPr lang="en-US"/>
              <a:t>Ongoing maintenance requirements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395549843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a:xfrm>
            <a:off x="228600" y="762000"/>
            <a:ext cx="2743200" cy="5791200"/>
          </a:xfrm>
        </p:spPr>
        <p:txBody>
          <a:bodyPr>
            <a:normAutofit/>
          </a:bodyPr>
          <a:lstStyle/>
          <a:p>
            <a:pPr marL="0" lvl="0" indent="0">
              <a:buNone/>
            </a:pPr>
            <a:r>
              <a:rPr lang="en-US" sz="3200" b="1" kern="1200" dirty="0">
                <a:solidFill>
                  <a:schemeClr val="tx1"/>
                </a:solidFill>
                <a:effectLst/>
                <a:latin typeface="+mn-lt"/>
                <a:ea typeface="+mn-ea"/>
                <a:cs typeface="+mn-cs"/>
              </a:rPr>
              <a:t>Individual County pages have contact info and policies</a:t>
            </a:r>
          </a:p>
          <a:p>
            <a:pPr marL="0" lvl="0" indent="0">
              <a:buNone/>
            </a:pPr>
            <a:endParaRPr lang="en-US" b="1" dirty="0"/>
          </a:p>
          <a:p>
            <a:pPr marL="0" lvl="0" indent="0">
              <a:buNone/>
            </a:pPr>
            <a:r>
              <a:rPr lang="en-US" sz="1300" b="1" dirty="0">
                <a:hlinkClick r:id="rId3"/>
              </a:rPr>
              <a:t>http://www.dirtandgravel.psu.edu/pa-program-resources/conservation-districts</a:t>
            </a:r>
            <a:r>
              <a:rPr lang="en-US" sz="1300" b="1" dirty="0"/>
              <a:t> </a:t>
            </a:r>
            <a:endParaRPr lang="en-US" sz="1300" b="1" kern="1200" dirty="0">
              <a:solidFill>
                <a:schemeClr val="tx1"/>
              </a:solidFill>
              <a:effectLst/>
            </a:endParaRPr>
          </a:p>
        </p:txBody>
      </p:sp>
      <p:cxnSp>
        <p:nvCxnSpPr>
          <p:cNvPr id="7" name="Straight Arrow Connector 6"/>
          <p:cNvCxnSpPr/>
          <p:nvPr/>
        </p:nvCxnSpPr>
        <p:spPr>
          <a:xfrm>
            <a:off x="3505200" y="4020275"/>
            <a:ext cx="2362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971800" y="-1"/>
            <a:ext cx="6172200" cy="779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4. QAB Role</a:t>
            </a:r>
          </a:p>
        </p:txBody>
      </p:sp>
    </p:spTree>
    <p:extLst>
      <p:ext uri="{BB962C8B-B14F-4D97-AF65-F5344CB8AC3E}">
        <p14:creationId xmlns:p14="http://schemas.microsoft.com/office/powerpoint/2010/main" val="92964321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Rectangle 9"/>
          <p:cNvSpPr/>
          <p:nvPr/>
        </p:nvSpPr>
        <p:spPr>
          <a:xfrm>
            <a:off x="0" y="6488668"/>
            <a:ext cx="5201104" cy="369332"/>
          </a:xfrm>
          <a:prstGeom prst="rect">
            <a:avLst/>
          </a:prstGeom>
        </p:spPr>
        <p:txBody>
          <a:bodyPr wrap="none">
            <a:spAutoFit/>
          </a:bodyPr>
          <a:lstStyle/>
          <a:p>
            <a:r>
              <a:rPr lang="en-US" dirty="0">
                <a:solidFill>
                  <a:schemeClr val="bg1"/>
                </a:solidFill>
              </a:rPr>
              <a:t>https://www.flickr.com/photos/halfbyte/2649002573</a:t>
            </a:r>
          </a:p>
        </p:txBody>
      </p:sp>
      <p:pic>
        <p:nvPicPr>
          <p:cNvPr id="3" name="Picture 2"/>
          <p:cNvPicPr>
            <a:picLocks noChangeAspect="1"/>
          </p:cNvPicPr>
          <p:nvPr/>
        </p:nvPicPr>
        <p:blipFill>
          <a:blip r:embed="rId3"/>
          <a:stretch>
            <a:fillRect/>
          </a:stretch>
        </p:blipFill>
        <p:spPr>
          <a:xfrm>
            <a:off x="0" y="8389"/>
            <a:ext cx="9124472" cy="5020811"/>
          </a:xfrm>
          <a:prstGeom prst="rect">
            <a:avLst/>
          </a:prstGeom>
        </p:spPr>
      </p:pic>
    </p:spTree>
    <p:extLst>
      <p:ext uri="{BB962C8B-B14F-4D97-AF65-F5344CB8AC3E}">
        <p14:creationId xmlns:p14="http://schemas.microsoft.com/office/powerpoint/2010/main" val="2112048489"/>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b="1" u="sng" dirty="0">
                <a:solidFill>
                  <a:srgbClr val="FFFF00"/>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86EDD629-F151-4914-9F1C-C4D26CAA05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105041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5</a:t>
            </a:r>
            <a:r>
              <a:rPr lang="en-US" sz="2600" b="1" kern="1200" dirty="0">
                <a:solidFill>
                  <a:schemeClr val="tx1"/>
                </a:solidFill>
                <a:effectLst/>
                <a:latin typeface="+mj-lt"/>
                <a:ea typeface="+mj-ea"/>
                <a:cs typeface="+mj-cs"/>
              </a:rPr>
              <a:t> Applicant Role</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a:t>5. Applicant Role</a:t>
            </a:r>
          </a:p>
          <a:p>
            <a:r>
              <a:rPr lang="en-US" sz="3200" kern="1200" dirty="0">
                <a:solidFill>
                  <a:schemeClr val="tx1"/>
                </a:solidFill>
                <a:effectLst/>
                <a:latin typeface="+mn-lt"/>
                <a:ea typeface="+mn-ea"/>
                <a:cs typeface="+mn-cs"/>
              </a:rPr>
              <a:t>Designed as standalone section you can copy and give to new potential applicants.</a:t>
            </a:r>
          </a:p>
          <a:p>
            <a:r>
              <a:rPr lang="en-US" dirty="0"/>
              <a:t>Most information is repetitive from SCC and District section, just written with applicants in mind.</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5. Applicants</a:t>
            </a:r>
          </a:p>
        </p:txBody>
      </p:sp>
    </p:spTree>
    <p:extLst>
      <p:ext uri="{BB962C8B-B14F-4D97-AF65-F5344CB8AC3E}">
        <p14:creationId xmlns:p14="http://schemas.microsoft.com/office/powerpoint/2010/main" val="2641826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b="1" dirty="0">
                <a:solidFill>
                  <a:srgbClr val="FF0000"/>
                </a:solidFill>
              </a:rPr>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a:solidFill>
                  <a:srgbClr val="FF0000"/>
                </a:solidFill>
              </a:rPr>
              <a:t>Introduction</a:t>
            </a:r>
          </a:p>
          <a:p>
            <a:r>
              <a:rPr lang="en-US" sz="2400" b="1" dirty="0">
                <a:solidFill>
                  <a:prstClr val="black"/>
                </a:solidFill>
              </a:rPr>
              <a:t>6-page “Abstract” of the Program and the rest of the manual.</a:t>
            </a:r>
          </a:p>
          <a:p>
            <a:endParaRPr lang="en-US" sz="2400" b="1" dirty="0">
              <a:solidFill>
                <a:prstClr val="black"/>
              </a:solidFill>
            </a:endParaRPr>
          </a:p>
          <a:p>
            <a:r>
              <a:rPr lang="en-US" sz="2400" b="1" dirty="0">
                <a:solidFill>
                  <a:prstClr val="black"/>
                </a:solidFill>
              </a:rPr>
              <a:t>Program Structure</a:t>
            </a:r>
          </a:p>
          <a:p>
            <a:endParaRPr lang="en-US" sz="2400" b="1" dirty="0">
              <a:solidFill>
                <a:prstClr val="black"/>
              </a:solidFill>
            </a:endParaRPr>
          </a:p>
          <a:p>
            <a:r>
              <a:rPr lang="en-US" sz="2400" b="1" dirty="0">
                <a:solidFill>
                  <a:prstClr val="black"/>
                </a:solidFill>
              </a:rPr>
              <a:t>Program History</a:t>
            </a:r>
          </a:p>
          <a:p>
            <a:endParaRPr lang="en-US" sz="2400" b="1" dirty="0">
              <a:solidFill>
                <a:prstClr val="black"/>
              </a:solidFill>
            </a:endParaRPr>
          </a:p>
          <a:p>
            <a:r>
              <a:rPr lang="en-US" sz="2400" b="1" dirty="0">
                <a:solidFill>
                  <a:prstClr val="black"/>
                </a:solidFill>
              </a:rPr>
              <a:t>ESM Overview</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3768894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Steve</a:t>
            </a:r>
          </a:p>
        </p:txBody>
      </p:sp>
    </p:spTree>
    <p:extLst>
      <p:ext uri="{BB962C8B-B14F-4D97-AF65-F5344CB8AC3E}">
        <p14:creationId xmlns:p14="http://schemas.microsoft.com/office/powerpoint/2010/main" val="40918460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b="1" u="sng" dirty="0">
                <a:solidFill>
                  <a:srgbClr val="FFFF00"/>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3EB5B994-5B95-4C31-B1AB-43D15E57D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502717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685800"/>
            <a:ext cx="4648200" cy="1412875"/>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0600" y="609600"/>
            <a:ext cx="1676400" cy="1136650"/>
          </a:xfrm>
          <a:prstGeom prst="rect">
            <a:avLst/>
          </a:prstGeom>
          <a:noFill/>
          <a:ln w="9525">
            <a:noFill/>
            <a:miter lim="800000"/>
            <a:headEnd/>
            <a:tailEnd/>
          </a:ln>
        </p:spPr>
      </p:pic>
      <p:sp>
        <p:nvSpPr>
          <p:cNvPr id="69638" name="Line 6"/>
          <p:cNvSpPr>
            <a:spLocks noChangeShapeType="1"/>
          </p:cNvSpPr>
          <p:nvPr/>
        </p:nvSpPr>
        <p:spPr bwMode="auto">
          <a:xfrm>
            <a:off x="4248150" y="4572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95250" y="1727200"/>
            <a:ext cx="4105275" cy="396875"/>
          </a:xfrm>
          <a:prstGeom prst="rect">
            <a:avLst/>
          </a:prstGeom>
          <a:noFill/>
          <a:ln w="9525">
            <a:noFill/>
            <a:miter lim="800000"/>
            <a:headEnd/>
            <a:tailEnd/>
          </a:ln>
        </p:spPr>
        <p:txBody>
          <a:bodyPr wrap="none">
            <a:spAutoFit/>
          </a:bodyPr>
          <a:lstStyle/>
          <a:p>
            <a:r>
              <a:rPr lang="en-US" sz="2000"/>
              <a:t>Dirt and Gravel Road PROGRAM</a:t>
            </a:r>
          </a:p>
        </p:txBody>
      </p:sp>
      <p:sp>
        <p:nvSpPr>
          <p:cNvPr id="69640" name="Text Box 8"/>
          <p:cNvSpPr txBox="1">
            <a:spLocks noChangeArrowheads="1"/>
          </p:cNvSpPr>
          <p:nvPr/>
        </p:nvSpPr>
        <p:spPr bwMode="auto">
          <a:xfrm>
            <a:off x="762000" y="2743200"/>
            <a:ext cx="3581400" cy="457200"/>
          </a:xfrm>
          <a:prstGeom prst="rect">
            <a:avLst/>
          </a:prstGeom>
          <a:noFill/>
          <a:ln w="9525">
            <a:noFill/>
            <a:miter lim="800000"/>
            <a:headEnd/>
            <a:tailEnd/>
          </a:ln>
        </p:spPr>
        <p:txBody>
          <a:bodyPr>
            <a:spAutoFit/>
          </a:bodyPr>
          <a:lstStyle/>
          <a:p>
            <a:r>
              <a:rPr lang="en-US" sz="2400" i="1"/>
              <a:t>Funding Support</a:t>
            </a:r>
            <a:r>
              <a:rPr lang="en-US" sz="2400" b="0" i="1"/>
              <a:t>	</a:t>
            </a:r>
          </a:p>
        </p:txBody>
      </p:sp>
      <p:sp>
        <p:nvSpPr>
          <p:cNvPr id="69641" name="Rectangle 9"/>
          <p:cNvSpPr>
            <a:spLocks noChangeArrowheads="1"/>
          </p:cNvSpPr>
          <p:nvPr/>
        </p:nvSpPr>
        <p:spPr bwMode="auto">
          <a:xfrm>
            <a:off x="762000" y="3429000"/>
            <a:ext cx="3505200" cy="457200"/>
          </a:xfrm>
          <a:prstGeom prst="rect">
            <a:avLst/>
          </a:prstGeom>
          <a:noFill/>
          <a:ln w="9525" algn="ctr">
            <a:noFill/>
            <a:miter lim="800000"/>
            <a:headEnd/>
            <a:tailEnd/>
          </a:ln>
        </p:spPr>
        <p:txBody>
          <a:bodyPr>
            <a:spAutoFit/>
          </a:bodyPr>
          <a:lstStyle/>
          <a:p>
            <a:r>
              <a:rPr lang="en-US" sz="2400" i="1"/>
              <a:t>Guidance</a:t>
            </a:r>
            <a:endParaRPr lang="en-US" sz="2400" b="0" i="1"/>
          </a:p>
        </p:txBody>
      </p:sp>
      <p:sp>
        <p:nvSpPr>
          <p:cNvPr id="69642" name="Text Box 10"/>
          <p:cNvSpPr txBox="1">
            <a:spLocks noChangeArrowheads="1"/>
          </p:cNvSpPr>
          <p:nvPr/>
        </p:nvSpPr>
        <p:spPr bwMode="auto">
          <a:xfrm>
            <a:off x="5264150" y="2314575"/>
            <a:ext cx="3651250" cy="4208463"/>
          </a:xfrm>
          <a:prstGeom prst="rect">
            <a:avLst/>
          </a:prstGeom>
          <a:noFill/>
          <a:ln w="9525">
            <a:noFill/>
            <a:miter lim="800000"/>
            <a:headEnd/>
            <a:tailEnd/>
          </a:ln>
        </p:spPr>
        <p:txBody>
          <a:bodyPr wrap="none">
            <a:spAutoFit/>
          </a:bodyPr>
          <a:lstStyle/>
          <a:p>
            <a:r>
              <a:rPr lang="en-US" sz="2400"/>
              <a:t>Education</a:t>
            </a:r>
          </a:p>
          <a:p>
            <a:pPr>
              <a:buFontTx/>
              <a:buChar char="-"/>
            </a:pPr>
            <a:r>
              <a:rPr lang="en-US" b="0"/>
              <a:t> 2 day ESM training</a:t>
            </a:r>
          </a:p>
          <a:p>
            <a:pPr>
              <a:buFontTx/>
              <a:buChar char="-"/>
            </a:pPr>
            <a:r>
              <a:rPr lang="en-US" b="0"/>
              <a:t> Annual Workshops</a:t>
            </a:r>
          </a:p>
          <a:p>
            <a:pPr>
              <a:buFontTx/>
              <a:buChar char="-"/>
            </a:pPr>
            <a:r>
              <a:rPr lang="en-US" b="0"/>
              <a:t> Demonstration Days</a:t>
            </a:r>
          </a:p>
          <a:p>
            <a:r>
              <a:rPr lang="en-US" sz="2400"/>
              <a:t>Outreach</a:t>
            </a:r>
          </a:p>
          <a:p>
            <a:r>
              <a:rPr lang="en-US" b="0"/>
              <a:t>- Technical Documentation</a:t>
            </a:r>
          </a:p>
          <a:p>
            <a:r>
              <a:rPr lang="en-US" b="0"/>
              <a:t>- Website</a:t>
            </a:r>
          </a:p>
          <a:p>
            <a:pPr>
              <a:buFontTx/>
              <a:buChar char="-"/>
            </a:pPr>
            <a:r>
              <a:rPr lang="en-US" b="0"/>
              <a:t> Newsletter</a:t>
            </a:r>
          </a:p>
          <a:p>
            <a:pPr>
              <a:buFontTx/>
              <a:buChar char="-"/>
            </a:pPr>
            <a:r>
              <a:rPr lang="en-US" b="0"/>
              <a:t> Interagency cooperation</a:t>
            </a:r>
          </a:p>
          <a:p>
            <a:r>
              <a:rPr lang="en-US" sz="2400"/>
              <a:t>Program Support</a:t>
            </a:r>
          </a:p>
          <a:p>
            <a:pPr>
              <a:buFontTx/>
              <a:buChar char="-"/>
            </a:pPr>
            <a:r>
              <a:rPr lang="en-US" b="0"/>
              <a:t> Advisory Groups</a:t>
            </a:r>
          </a:p>
          <a:p>
            <a:pPr>
              <a:buFontTx/>
              <a:buChar char="-"/>
            </a:pPr>
            <a:r>
              <a:rPr lang="en-US" b="0"/>
              <a:t> </a:t>
            </a:r>
            <a:r>
              <a:rPr lang="en-US" b="0" u="sng"/>
              <a:t>Technical Assistance to Districts</a:t>
            </a:r>
          </a:p>
          <a:p>
            <a:pPr>
              <a:buFontTx/>
              <a:buChar char="-"/>
            </a:pPr>
            <a:r>
              <a:rPr lang="en-US" b="0"/>
              <a:t> Quality Assurance effort</a:t>
            </a:r>
          </a:p>
          <a:p>
            <a:pPr>
              <a:buFontTx/>
              <a:buChar char="-"/>
            </a:pPr>
            <a:r>
              <a:rPr lang="en-US" b="0"/>
              <a:t> Geographic Information Systems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4" name="Line 13"/>
          <p:cNvSpPr>
            <a:spLocks noChangeShapeType="1"/>
          </p:cNvSpPr>
          <p:nvPr/>
        </p:nvSpPr>
        <p:spPr bwMode="auto">
          <a:xfrm>
            <a:off x="3429000" y="2971800"/>
            <a:ext cx="1371600" cy="0"/>
          </a:xfrm>
          <a:prstGeom prst="line">
            <a:avLst/>
          </a:prstGeom>
          <a:noFill/>
          <a:ln w="76200">
            <a:solidFill>
              <a:srgbClr val="FF0000"/>
            </a:solidFill>
            <a:round/>
            <a:headEnd/>
            <a:tailEnd type="triangle" w="med" len="med"/>
          </a:ln>
        </p:spPr>
        <p:txBody>
          <a:bodyPr/>
          <a:lstStyle/>
          <a:p>
            <a:endParaRPr lang="en-US"/>
          </a:p>
        </p:txBody>
      </p:sp>
      <p:sp>
        <p:nvSpPr>
          <p:cNvPr id="69645" name="Line 14"/>
          <p:cNvSpPr>
            <a:spLocks noChangeShapeType="1"/>
          </p:cNvSpPr>
          <p:nvPr/>
        </p:nvSpPr>
        <p:spPr bwMode="auto">
          <a:xfrm>
            <a:off x="2286000" y="3702050"/>
            <a:ext cx="2514600" cy="0"/>
          </a:xfrm>
          <a:prstGeom prst="line">
            <a:avLst/>
          </a:prstGeom>
          <a:noFill/>
          <a:ln w="76200">
            <a:solidFill>
              <a:srgbClr val="FF0000"/>
            </a:solidFill>
            <a:round/>
            <a:headEnd/>
            <a:tailEnd type="triangle" w="med" len="med"/>
          </a:ln>
        </p:spPr>
        <p:txBody>
          <a:bodyPr/>
          <a:lstStyle/>
          <a:p>
            <a:endParaRPr lang="en-US"/>
          </a:p>
        </p:txBody>
      </p:sp>
      <p:sp>
        <p:nvSpPr>
          <p:cNvPr id="69646" name="AutoShape 15"/>
          <p:cNvSpPr>
            <a:spLocks/>
          </p:cNvSpPr>
          <p:nvPr/>
        </p:nvSpPr>
        <p:spPr bwMode="auto">
          <a:xfrm>
            <a:off x="4724400" y="2438400"/>
            <a:ext cx="457200" cy="3810000"/>
          </a:xfrm>
          <a:prstGeom prst="leftBrace">
            <a:avLst>
              <a:gd name="adj1" fmla="val 69444"/>
              <a:gd name="adj2" fmla="val 50000"/>
            </a:avLst>
          </a:prstGeom>
          <a:noFill/>
          <a:ln w="76200">
            <a:solidFill>
              <a:srgbClr val="FF0000"/>
            </a:solidFill>
            <a:round/>
            <a:headEnd/>
            <a:tailEnd/>
          </a:ln>
        </p:spPr>
        <p:txBody>
          <a:bodyPr wrap="none" anchor="ctr"/>
          <a:lstStyle/>
          <a:p>
            <a:endParaRPr lang="en-US"/>
          </a:p>
        </p:txBody>
      </p:sp>
      <p:sp>
        <p:nvSpPr>
          <p:cNvPr id="69647" name="Line 17"/>
          <p:cNvSpPr>
            <a:spLocks noChangeShapeType="1"/>
          </p:cNvSpPr>
          <p:nvPr/>
        </p:nvSpPr>
        <p:spPr bwMode="auto">
          <a:xfrm>
            <a:off x="3886200" y="4343400"/>
            <a:ext cx="838200" cy="0"/>
          </a:xfrm>
          <a:prstGeom prst="line">
            <a:avLst/>
          </a:prstGeom>
          <a:noFill/>
          <a:ln w="76200">
            <a:solidFill>
              <a:srgbClr val="FF0000"/>
            </a:solidFill>
            <a:round/>
            <a:headEnd type="triangle" w="med" len="med"/>
            <a:tailEnd/>
          </a:ln>
        </p:spPr>
        <p:txBody>
          <a:bodyPr/>
          <a:lstStyle/>
          <a:p>
            <a:endParaRPr lang="en-US"/>
          </a:p>
        </p:txBody>
      </p:sp>
      <p:sp>
        <p:nvSpPr>
          <p:cNvPr id="69648" name="Text Box 19"/>
          <p:cNvSpPr txBox="1">
            <a:spLocks noChangeArrowheads="1"/>
          </p:cNvSpPr>
          <p:nvPr/>
        </p:nvSpPr>
        <p:spPr bwMode="auto">
          <a:xfrm>
            <a:off x="495300" y="4328615"/>
            <a:ext cx="3581400" cy="2308324"/>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US" sz="2400" dirty="0"/>
              <a:t>Make Policy</a:t>
            </a:r>
          </a:p>
          <a:p>
            <a:pPr marL="342900" indent="-342900">
              <a:buFont typeface="Arial" panose="020B0604020202020204" pitchFamily="34" charset="0"/>
              <a:buChar char="•"/>
            </a:pPr>
            <a:r>
              <a:rPr lang="en-US" sz="2400" dirty="0"/>
              <a:t>“Administer” Program</a:t>
            </a:r>
          </a:p>
          <a:p>
            <a:pPr marL="342900" indent="-342900">
              <a:buFont typeface="Arial" panose="020B0604020202020204" pitchFamily="34" charset="0"/>
              <a:buChar char="•"/>
            </a:pPr>
            <a:r>
              <a:rPr lang="en-US" sz="2400" b="0" dirty="0"/>
              <a:t>QAQC</a:t>
            </a:r>
          </a:p>
          <a:p>
            <a:pPr marL="342900" indent="-342900">
              <a:buFont typeface="Arial" panose="020B0604020202020204" pitchFamily="34" charset="0"/>
              <a:buChar char="•"/>
            </a:pPr>
            <a:r>
              <a:rPr lang="en-US" sz="2400" dirty="0"/>
              <a:t>Coordinate with legislatures and other agencies</a:t>
            </a:r>
            <a:endParaRPr lang="en-US" sz="2400" b="0" dirty="0"/>
          </a:p>
        </p:txBody>
      </p:sp>
      <p:sp>
        <p:nvSpPr>
          <p:cNvPr id="2" name="Title 1"/>
          <p:cNvSpPr>
            <a:spLocks noGrp="1"/>
          </p:cNvSpPr>
          <p:nvPr>
            <p:ph type="title"/>
          </p:nvPr>
        </p:nvSpPr>
        <p:spPr/>
        <p:txBody>
          <a:bodyPr/>
          <a:lstStyle/>
          <a:p>
            <a:r>
              <a:rPr lang="en-US" dirty="0"/>
              <a:t>Center Role</a:t>
            </a:r>
          </a:p>
        </p:txBody>
      </p:sp>
      <p:sp>
        <p:nvSpPr>
          <p:cNvPr id="1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6. CDGRS</a:t>
            </a:r>
          </a:p>
        </p:txBody>
      </p:sp>
    </p:spTree>
    <p:extLst>
      <p:ext uri="{BB962C8B-B14F-4D97-AF65-F5344CB8AC3E}">
        <p14:creationId xmlns:p14="http://schemas.microsoft.com/office/powerpoint/2010/main" val="86754149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685801"/>
            <a:ext cx="4114800" cy="1250742"/>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19200" y="605790"/>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314325" y="1727200"/>
            <a:ext cx="4105275" cy="396875"/>
          </a:xfrm>
          <a:prstGeom prst="rect">
            <a:avLst/>
          </a:prstGeom>
          <a:noFill/>
          <a:ln w="9525">
            <a:noFill/>
            <a:miter lim="800000"/>
            <a:headEnd/>
            <a:tailEnd/>
          </a:ln>
        </p:spPr>
        <p:txBody>
          <a:bodyPr wrap="none">
            <a:spAutoFit/>
          </a:bodyPr>
          <a:lstStyle/>
          <a:p>
            <a:r>
              <a:rPr lang="en-US" sz="2000" dirty="0"/>
              <a:t>Dirt and Gravel Road PROGRAM</a:t>
            </a:r>
          </a:p>
        </p:txBody>
      </p:sp>
      <p:sp>
        <p:nvSpPr>
          <p:cNvPr id="69642" name="Text Box 10"/>
          <p:cNvSpPr txBox="1">
            <a:spLocks noChangeArrowheads="1"/>
          </p:cNvSpPr>
          <p:nvPr/>
        </p:nvSpPr>
        <p:spPr bwMode="auto">
          <a:xfrm>
            <a:off x="5264150" y="2984480"/>
            <a:ext cx="3102516" cy="3416320"/>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8" name="Text Box 19"/>
          <p:cNvSpPr txBox="1">
            <a:spLocks noChangeArrowheads="1"/>
          </p:cNvSpPr>
          <p:nvPr/>
        </p:nvSpPr>
        <p:spPr bwMode="auto">
          <a:xfrm>
            <a:off x="349885" y="2971800"/>
            <a:ext cx="3848100" cy="378565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a:t>Center Role</a:t>
            </a:r>
          </a:p>
        </p:txBody>
      </p:sp>
      <p:sp>
        <p:nvSpPr>
          <p:cNvPr id="18" name="Text Box 19"/>
          <p:cNvSpPr txBox="1">
            <a:spLocks noChangeArrowheads="1"/>
          </p:cNvSpPr>
          <p:nvPr/>
        </p:nvSpPr>
        <p:spPr bwMode="auto">
          <a:xfrm>
            <a:off x="1764030" y="2173069"/>
            <a:ext cx="5932170" cy="646331"/>
          </a:xfrm>
          <a:prstGeom prst="rect">
            <a:avLst/>
          </a:prstGeom>
          <a:solidFill>
            <a:schemeClr val="bg1"/>
          </a:solidFill>
          <a:ln w="9525">
            <a:noFill/>
            <a:miter lim="800000"/>
            <a:headEnd/>
            <a:tailEnd/>
          </a:ln>
        </p:spPr>
        <p:txBody>
          <a:bodyPr wrap="square">
            <a:spAutoFit/>
          </a:bodyPr>
          <a:lstStyle/>
          <a:p>
            <a:r>
              <a:rPr lang="en-US" sz="3600" b="1" dirty="0"/>
              <a:t>Got a Question?  Who to ask:</a:t>
            </a:r>
          </a:p>
        </p:txBody>
      </p: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6. CDGRS</a:t>
            </a:r>
          </a:p>
        </p:txBody>
      </p:sp>
    </p:spTree>
    <p:extLst>
      <p:ext uri="{BB962C8B-B14F-4D97-AF65-F5344CB8AC3E}">
        <p14:creationId xmlns:p14="http://schemas.microsoft.com/office/powerpoint/2010/main" val="304306505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b="1" u="sng" dirty="0">
                <a:solidFill>
                  <a:srgbClr val="FFFF00"/>
                </a:solidFill>
              </a:rPr>
              <a:t>Additional</a:t>
            </a:r>
            <a:r>
              <a:rPr lang="en-US" sz="3600" b="1" u="sng" baseline="0" dirty="0">
                <a:solidFill>
                  <a:srgbClr val="FFFF00"/>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72837BB6-EC5D-49BE-A53F-22C24A83AB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383289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rgbClr val="FF0000"/>
                </a:solidFill>
                <a:effectLst/>
                <a:latin typeface="+mn-lt"/>
                <a:ea typeface="+mn-ea"/>
                <a:cs typeface="+mn-cs"/>
              </a:rPr>
              <a:t>7.1 Stream Crossing Replacement Policy</a:t>
            </a:r>
          </a:p>
          <a:p>
            <a:r>
              <a:rPr lang="en-US" sz="3200" b="1" kern="1200" dirty="0">
                <a:effectLst/>
                <a:latin typeface="+mn-lt"/>
                <a:ea typeface="+mn-ea"/>
                <a:cs typeface="+mn-cs"/>
              </a:rPr>
              <a:t>7.2 Driving Surface Aggregate</a:t>
            </a:r>
          </a:p>
          <a:p>
            <a:r>
              <a:rPr lang="en-US" b="1" dirty="0"/>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85935354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dirty="0"/>
              <a:t>Policy for replacing culverts and bridges.</a:t>
            </a:r>
          </a:p>
          <a:p>
            <a:r>
              <a:rPr lang="en-US" dirty="0"/>
              <a:t>Applies to both D&amp;G and LVR projects.</a:t>
            </a:r>
          </a:p>
          <a:p>
            <a:r>
              <a:rPr lang="en-US" dirty="0"/>
              <a:t>Limits replacements to areas where structure is causing problem with stream.</a:t>
            </a:r>
          </a:p>
          <a:p>
            <a:pPr lvl="1"/>
            <a:r>
              <a:rPr lang="en-US" dirty="0"/>
              <a:t>Existing structures must be undersized and causing stream instabilities.</a:t>
            </a:r>
          </a:p>
          <a:p>
            <a:pPr lvl="1"/>
            <a:r>
              <a:rPr lang="en-US" dirty="0"/>
              <a:t>New structures must be sized to properly accommodate stream flow, bed load, and aquatic organisms.</a:t>
            </a:r>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69772026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533400"/>
            <a:ext cx="8382000" cy="5791200"/>
          </a:xfrm>
        </p:spPr>
        <p:txBody>
          <a:bodyPr/>
          <a:lstStyle/>
          <a:p>
            <a:pPr marL="0" indent="0">
              <a:buNone/>
            </a:pPr>
            <a:r>
              <a:rPr lang="en-US" b="1" dirty="0"/>
              <a:t>Undersized Structures cause stream instability</a:t>
            </a:r>
          </a:p>
          <a:p>
            <a:r>
              <a:rPr lang="en-US" dirty="0"/>
              <a:t>Gravel deposition upstream </a:t>
            </a:r>
            <a:r>
              <a:rPr lang="en-US" sz="2800" dirty="0"/>
              <a:t>(constant “cleaning”)</a:t>
            </a:r>
          </a:p>
          <a:p>
            <a:r>
              <a:rPr lang="en-US" dirty="0"/>
              <a:t>“</a:t>
            </a:r>
            <a:r>
              <a:rPr lang="en-US" dirty="0" err="1"/>
              <a:t>Firehose</a:t>
            </a:r>
            <a:r>
              <a:rPr lang="en-US" dirty="0"/>
              <a:t> effect” erosion downstream</a:t>
            </a:r>
          </a:p>
          <a:p>
            <a:r>
              <a:rPr lang="en-US" dirty="0"/>
              <a:t>Often barriers to aquatic life</a:t>
            </a:r>
          </a:p>
          <a:p>
            <a:pPr marL="0" indent="0">
              <a:buNone/>
            </a:pPr>
            <a:endParaRPr lang="en-US" dirty="0"/>
          </a:p>
          <a:p>
            <a:endParaRPr lang="en-US" dirty="0"/>
          </a:p>
        </p:txBody>
      </p:sp>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90600" y="2895600"/>
            <a:ext cx="720436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10171" y="6519446"/>
            <a:ext cx="1584793" cy="338554"/>
          </a:xfrm>
          <a:prstGeom prst="rect">
            <a:avLst/>
          </a:prstGeom>
          <a:noFill/>
        </p:spPr>
        <p:txBody>
          <a:bodyPr wrap="none" rtlCol="0">
            <a:spAutoFit/>
          </a:bodyPr>
          <a:lstStyle/>
          <a:p>
            <a:r>
              <a:rPr lang="en-US" sz="1600" b="1" i="1" dirty="0">
                <a:solidFill>
                  <a:schemeClr val="bg1"/>
                </a:solidFill>
              </a:rPr>
              <a:t>-Trout Unlimited</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34684864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pic>
        <p:nvPicPr>
          <p:cNvPr id="1026" name="Picture 2" descr="Bankf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484563"/>
            <a:ext cx="10134600" cy="4087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4568428"/>
            <a:ext cx="8686800" cy="1569660"/>
          </a:xfrm>
          <a:prstGeom prst="rect">
            <a:avLst/>
          </a:prstGeom>
          <a:noFill/>
        </p:spPr>
        <p:txBody>
          <a:bodyPr wrap="square" rtlCol="0">
            <a:spAutoFit/>
          </a:bodyPr>
          <a:lstStyle/>
          <a:p>
            <a:r>
              <a:rPr lang="en-US" sz="3200" b="1" u="sng" dirty="0" err="1"/>
              <a:t>Bankfull</a:t>
            </a:r>
            <a:r>
              <a:rPr lang="en-US" sz="3200" b="1" u="sng" dirty="0"/>
              <a:t> Width</a:t>
            </a:r>
            <a:r>
              <a:rPr lang="en-US" sz="3200" dirty="0"/>
              <a:t>: Width of channel at </a:t>
            </a:r>
            <a:r>
              <a:rPr lang="en-US" sz="3200" dirty="0" err="1"/>
              <a:t>bankfull</a:t>
            </a:r>
            <a:r>
              <a:rPr lang="en-US" sz="3200" dirty="0"/>
              <a:t> flow: typically when water begins to access floodplain and characterized by a 1-2 year event. </a:t>
            </a:r>
          </a:p>
        </p:txBody>
      </p:sp>
      <p:sp>
        <p:nvSpPr>
          <p:cNvPr id="7" name="TextBox 6"/>
          <p:cNvSpPr txBox="1"/>
          <p:nvPr/>
        </p:nvSpPr>
        <p:spPr>
          <a:xfrm>
            <a:off x="3698477" y="1371600"/>
            <a:ext cx="1739258" cy="954107"/>
          </a:xfrm>
          <a:prstGeom prst="rect">
            <a:avLst/>
          </a:prstGeom>
          <a:solidFill>
            <a:schemeClr val="bg1"/>
          </a:solidFill>
        </p:spPr>
        <p:txBody>
          <a:bodyPr wrap="none" rtlCol="0">
            <a:spAutoFit/>
          </a:bodyPr>
          <a:lstStyle/>
          <a:p>
            <a:pPr algn="ctr"/>
            <a:r>
              <a:rPr lang="en-US" sz="2800" b="1" dirty="0">
                <a:solidFill>
                  <a:srgbClr val="FF0000"/>
                </a:solidFill>
              </a:rPr>
              <a:t>BANKFULL</a:t>
            </a:r>
          </a:p>
          <a:p>
            <a:pPr algn="ctr"/>
            <a:r>
              <a:rPr lang="en-US" sz="2800" b="1" dirty="0">
                <a:solidFill>
                  <a:srgbClr val="FF0000"/>
                </a:solidFill>
              </a:rPr>
              <a:t>WIDTH</a:t>
            </a:r>
          </a:p>
        </p:txBody>
      </p:sp>
      <p:cxnSp>
        <p:nvCxnSpPr>
          <p:cNvPr id="9" name="Straight Connector 8"/>
          <p:cNvCxnSpPr/>
          <p:nvPr/>
        </p:nvCxnSpPr>
        <p:spPr>
          <a:xfrm>
            <a:off x="297180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1124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5884628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r>
              <a:rPr lang="en-US" sz="2300" b="1" dirty="0"/>
              <a:t>In order to be eligible for replacement, EXISTING structures </a:t>
            </a:r>
            <a:r>
              <a:rPr lang="en-US" sz="2300" b="1" u="sng" dirty="0"/>
              <a:t>must</a:t>
            </a:r>
            <a:r>
              <a:rPr lang="en-US" sz="2300" b="1" dirty="0"/>
              <a:t>:</a:t>
            </a:r>
            <a:endParaRPr lang="en-US" sz="2300" dirty="0"/>
          </a:p>
          <a:p>
            <a:pPr marL="0" indent="0">
              <a:buNone/>
            </a:pPr>
            <a:r>
              <a:rPr lang="en-US" sz="2300" dirty="0"/>
              <a:t>1. Have a structure to </a:t>
            </a:r>
            <a:r>
              <a:rPr lang="en-US" sz="2300" dirty="0" err="1"/>
              <a:t>bankfull</a:t>
            </a:r>
            <a:r>
              <a:rPr lang="en-US" sz="2300" dirty="0"/>
              <a:t> width ratio of </a:t>
            </a:r>
            <a:r>
              <a:rPr lang="en-US" sz="2300" u="sng" dirty="0"/>
              <a:t>75% or less</a:t>
            </a:r>
            <a:r>
              <a:rPr lang="en-US" sz="2300" i="1" dirty="0"/>
              <a:t>.</a:t>
            </a:r>
            <a:r>
              <a:rPr lang="en-US" sz="2300" dirty="0"/>
              <a:t> </a:t>
            </a:r>
          </a:p>
          <a:p>
            <a:pPr marL="0" indent="0">
              <a:buNone/>
            </a:pPr>
            <a:r>
              <a:rPr lang="en-US" sz="2300" dirty="0"/>
              <a:t>2. Show signs of </a:t>
            </a:r>
            <a:r>
              <a:rPr lang="en-US" sz="2300" dirty="0" err="1"/>
              <a:t>streambank</a:t>
            </a:r>
            <a:r>
              <a:rPr lang="en-US" sz="2300" dirty="0"/>
              <a:t> erosion.</a:t>
            </a:r>
          </a:p>
          <a:p>
            <a:pPr marL="0" indent="0">
              <a:buNone/>
            </a:pPr>
            <a:r>
              <a:rPr lang="en-US" sz="2300" dirty="0"/>
              <a:t>3. Show signs of streambed erosion/aggradation.</a:t>
            </a:r>
          </a:p>
          <a:p>
            <a:pPr marL="0" indent="0">
              <a:buNone/>
            </a:pPr>
            <a:r>
              <a:rPr lang="en-US" sz="2300" dirty="0"/>
              <a:t> </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rPr>
              <a:t>Stream crossings OVER 12.5 ft</a:t>
            </a:r>
            <a:r>
              <a:rPr lang="en-US" u="sng" baseline="30000" dirty="0">
                <a:solidFill>
                  <a:srgbClr val="FF0000"/>
                </a:solidFill>
              </a:rPr>
              <a:t>2 </a:t>
            </a:r>
            <a:r>
              <a:rPr lang="en-US" u="sng" dirty="0">
                <a:solidFill>
                  <a:srgbClr val="FF0000"/>
                </a:solidFill>
              </a:rPr>
              <a:t>opening</a:t>
            </a:r>
            <a:r>
              <a:rPr lang="en-US" sz="1600" dirty="0">
                <a:solidFill>
                  <a:srgbClr val="FF0000"/>
                </a:solidFill>
              </a:rPr>
              <a:t> (4’ diameter)</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808370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b="1" dirty="0">
                <a:solidFill>
                  <a:srgbClr val="FF0000"/>
                </a:solidFill>
              </a:rPr>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a:solidFill>
                  <a:srgbClr val="FF0000"/>
                </a:solidFill>
              </a:rPr>
              <a:t>SCC Role</a:t>
            </a:r>
          </a:p>
          <a:p>
            <a:r>
              <a:rPr lang="en-US" sz="2400" b="1" dirty="0">
                <a:solidFill>
                  <a:prstClr val="black"/>
                </a:solidFill>
              </a:rPr>
              <a:t>4-page summary of SCC role</a:t>
            </a:r>
          </a:p>
          <a:p>
            <a:endParaRPr lang="en-US" sz="2400" b="1" dirty="0">
              <a:solidFill>
                <a:prstClr val="black"/>
              </a:solidFill>
            </a:endParaRPr>
          </a:p>
          <a:p>
            <a:r>
              <a:rPr lang="en-US" sz="2400" b="1" dirty="0">
                <a:solidFill>
                  <a:prstClr val="black"/>
                </a:solidFill>
              </a:rPr>
              <a:t>SCC Structure</a:t>
            </a:r>
          </a:p>
          <a:p>
            <a:endParaRPr lang="en-US" sz="2400" b="1" dirty="0">
              <a:solidFill>
                <a:prstClr val="black"/>
              </a:solidFill>
            </a:endParaRPr>
          </a:p>
          <a:p>
            <a:r>
              <a:rPr lang="en-US" sz="2400" b="1" dirty="0">
                <a:solidFill>
                  <a:prstClr val="black"/>
                </a:solidFill>
              </a:rPr>
              <a:t>Program Administration</a:t>
            </a:r>
          </a:p>
          <a:p>
            <a:endParaRPr lang="en-US" sz="2400" b="1" dirty="0">
              <a:solidFill>
                <a:prstClr val="black"/>
              </a:solidFill>
            </a:endParaRPr>
          </a:p>
          <a:p>
            <a:r>
              <a:rPr lang="en-US" sz="2400" b="1" dirty="0">
                <a:solidFill>
                  <a:prstClr val="black"/>
                </a:solidFill>
              </a:rPr>
              <a:t>QAQC</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42036841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r>
              <a:rPr lang="en-US" sz="2300" b="1" dirty="0"/>
              <a:t>In order to be eligible for replacement, EXISTING structures </a:t>
            </a:r>
            <a:r>
              <a:rPr lang="en-US" sz="2300" b="1" u="sng" dirty="0"/>
              <a:t>must</a:t>
            </a:r>
            <a:r>
              <a:rPr lang="en-US" sz="2300" b="1" dirty="0"/>
              <a:t>:</a:t>
            </a:r>
            <a:endParaRPr lang="en-US" sz="2300" dirty="0"/>
          </a:p>
          <a:p>
            <a:pPr marL="0" indent="0">
              <a:buNone/>
            </a:pPr>
            <a:r>
              <a:rPr lang="en-US" sz="2300" dirty="0"/>
              <a:t>1. Have a structure to </a:t>
            </a:r>
            <a:r>
              <a:rPr lang="en-US" sz="2300" dirty="0" err="1"/>
              <a:t>bankfull</a:t>
            </a:r>
            <a:r>
              <a:rPr lang="en-US" sz="2300" dirty="0"/>
              <a:t> width ratio of </a:t>
            </a:r>
            <a:r>
              <a:rPr lang="en-US" sz="2300" u="sng" dirty="0"/>
              <a:t>75 % or less</a:t>
            </a:r>
            <a:r>
              <a:rPr lang="en-US" sz="2300" i="1" dirty="0"/>
              <a:t>.</a:t>
            </a:r>
            <a:r>
              <a:rPr lang="en-US" sz="2300" dirty="0"/>
              <a:t> </a:t>
            </a:r>
          </a:p>
          <a:p>
            <a:pPr marL="0" indent="0">
              <a:buNone/>
            </a:pPr>
            <a:r>
              <a:rPr lang="en-US" sz="2300" dirty="0"/>
              <a:t>2. Show signs of </a:t>
            </a:r>
            <a:r>
              <a:rPr lang="en-US" sz="2300" dirty="0" err="1"/>
              <a:t>streambank</a:t>
            </a:r>
            <a:r>
              <a:rPr lang="en-US" sz="2300" dirty="0"/>
              <a:t> erosion.</a:t>
            </a:r>
          </a:p>
          <a:p>
            <a:pPr marL="0" indent="0">
              <a:buNone/>
            </a:pPr>
            <a:r>
              <a:rPr lang="en-US" sz="2300" dirty="0"/>
              <a:t>3. Show signs of streambed erosion/aggradation.</a:t>
            </a:r>
          </a:p>
          <a:p>
            <a:pPr marL="0" indent="0">
              <a:buNone/>
            </a:pPr>
            <a:r>
              <a:rPr lang="en-US" sz="2300" dirty="0"/>
              <a:t> </a:t>
            </a:r>
          </a:p>
          <a:p>
            <a:pPr marL="0" indent="0">
              <a:buNone/>
            </a:pP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rPr>
              <a:t>Stream crossings OVER 12.5 ft</a:t>
            </a:r>
            <a:r>
              <a:rPr lang="en-US" u="sng" baseline="30000" dirty="0">
                <a:solidFill>
                  <a:srgbClr val="FF0000"/>
                </a:solidFill>
              </a:rPr>
              <a:t>2 </a:t>
            </a:r>
            <a:r>
              <a:rPr lang="en-US" u="sng" dirty="0">
                <a:solidFill>
                  <a:srgbClr val="FF0000"/>
                </a:solidFill>
              </a:rPr>
              <a:t>opening</a:t>
            </a:r>
            <a:r>
              <a:rPr lang="en-US" sz="1600" dirty="0">
                <a:solidFill>
                  <a:srgbClr val="FF0000"/>
                </a:solidFill>
              </a:rPr>
              <a:t> (4’diameter)</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9788776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7.1 Stream Crossings</a:t>
            </a:r>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a:p>
          <a:p>
            <a:pPr marL="0" indent="0">
              <a:buNone/>
            </a:pPr>
            <a:r>
              <a:rPr lang="en-US" sz="2300" b="1" strike="sngStrike" dirty="0"/>
              <a:t>In order to be eligible for replacement, EXISTING structures </a:t>
            </a:r>
            <a:r>
              <a:rPr lang="en-US" sz="2300" b="1" u="sng" strike="sngStrike" dirty="0"/>
              <a:t>must</a:t>
            </a:r>
            <a:r>
              <a:rPr lang="en-US" sz="2300" b="1" strike="sngStrike" dirty="0"/>
              <a:t>:</a:t>
            </a:r>
            <a:endParaRPr lang="en-US" sz="2300" strike="sngStrike" dirty="0"/>
          </a:p>
          <a:p>
            <a:pPr marL="0" indent="0">
              <a:buNone/>
            </a:pPr>
            <a:r>
              <a:rPr lang="en-US" sz="2300" strike="sngStrike" dirty="0"/>
              <a:t>1. Have a structure to </a:t>
            </a:r>
            <a:r>
              <a:rPr lang="en-US" sz="2300" strike="sngStrike" dirty="0" err="1"/>
              <a:t>bankfull</a:t>
            </a:r>
            <a:r>
              <a:rPr lang="en-US" sz="2300" strike="sngStrike" dirty="0"/>
              <a:t> width ratio of </a:t>
            </a:r>
            <a:r>
              <a:rPr lang="en-US" sz="2300" u="sng" strike="sngStrike" dirty="0"/>
              <a:t>75% or less</a:t>
            </a:r>
            <a:r>
              <a:rPr lang="en-US" sz="2300" i="1" strike="sngStrike" dirty="0"/>
              <a:t>.</a:t>
            </a:r>
            <a:r>
              <a:rPr lang="en-US" sz="2300" strike="sngStrike" dirty="0"/>
              <a:t> </a:t>
            </a:r>
          </a:p>
          <a:p>
            <a:pPr marL="0" indent="0">
              <a:buNone/>
            </a:pPr>
            <a:r>
              <a:rPr lang="en-US" sz="2300" strike="sngStrike" dirty="0"/>
              <a:t>2. Show signs of </a:t>
            </a:r>
            <a:r>
              <a:rPr lang="en-US" sz="2300" strike="sngStrike" dirty="0" err="1"/>
              <a:t>streambank</a:t>
            </a:r>
            <a:r>
              <a:rPr lang="en-US" sz="2300" strike="sngStrike" dirty="0"/>
              <a:t> erosion.</a:t>
            </a:r>
          </a:p>
          <a:p>
            <a:pPr marL="0" indent="0">
              <a:buNone/>
            </a:pPr>
            <a:r>
              <a:rPr lang="en-US" sz="2300" strike="sngStrike" dirty="0"/>
              <a:t>3. Show signs of streambed erosion/aggradation.</a:t>
            </a:r>
          </a:p>
          <a:p>
            <a:pPr marL="0" indent="0">
              <a:buNone/>
            </a:pPr>
            <a:r>
              <a:rPr lang="en-US" sz="2300" dirty="0"/>
              <a:t> </a:t>
            </a:r>
          </a:p>
          <a:p>
            <a:pPr marL="0" indent="0">
              <a:buNone/>
            </a:pPr>
            <a:r>
              <a:rPr lang="en-US" sz="2300" b="1" dirty="0"/>
              <a:t>The 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a:t>1. Have a structure width </a:t>
            </a:r>
            <a:r>
              <a:rPr lang="en-US" sz="2300" u="sng" dirty="0"/>
              <a:t>at least</a:t>
            </a:r>
            <a:r>
              <a:rPr lang="en-US" sz="2300" dirty="0"/>
              <a:t> equal to </a:t>
            </a:r>
            <a:r>
              <a:rPr lang="en-US" sz="2300" dirty="0" err="1"/>
              <a:t>bankfull</a:t>
            </a:r>
            <a:r>
              <a:rPr lang="en-US" sz="2300" dirty="0"/>
              <a:t> width (100% ratio)</a:t>
            </a:r>
            <a:r>
              <a:rPr lang="en-US" sz="2300" i="1" dirty="0"/>
              <a:t>.</a:t>
            </a:r>
            <a:endParaRPr lang="en-US" sz="2300" dirty="0"/>
          </a:p>
          <a:p>
            <a:pPr marL="0" indent="0">
              <a:buNone/>
            </a:pPr>
            <a:r>
              <a:rPr lang="en-US" sz="2300" dirty="0"/>
              <a:t>2. Be properly aligned with the channel.</a:t>
            </a:r>
          </a:p>
          <a:p>
            <a:pPr marL="0" indent="0">
              <a:buNone/>
            </a:pPr>
            <a:r>
              <a:rPr lang="en-US" sz="2300" dirty="0"/>
              <a:t>3. Consider additional floodplain connectivity when possible.</a:t>
            </a:r>
          </a:p>
          <a:p>
            <a:pPr marL="0" indent="0">
              <a:buNone/>
            </a:pPr>
            <a:r>
              <a:rPr lang="en-US" sz="2300" dirty="0"/>
              <a:t>4. Be 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a:solidFill>
                  <a:srgbClr val="FF0000"/>
                </a:solidFill>
              </a:rPr>
              <a:t>Stream crossings UNDER 12.5 ft</a:t>
            </a:r>
            <a:r>
              <a:rPr lang="en-US" u="sng" baseline="30000" dirty="0">
                <a:solidFill>
                  <a:srgbClr val="FF0000"/>
                </a:solidFill>
              </a:rPr>
              <a:t>2 </a:t>
            </a:r>
            <a:r>
              <a:rPr lang="en-US" u="sng" dirty="0">
                <a:solidFill>
                  <a:srgbClr val="FF0000"/>
                </a:solidFill>
              </a:rPr>
              <a:t>opening</a:t>
            </a:r>
            <a:r>
              <a:rPr lang="en-US" sz="1600" dirty="0">
                <a:solidFill>
                  <a:srgbClr val="FF0000"/>
                </a:solidFill>
              </a:rPr>
              <a:t> (4’ diameter)</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7607031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228600" y="762000"/>
            <a:ext cx="8382000" cy="3003173"/>
          </a:xfrm>
        </p:spPr>
        <p:txBody>
          <a:bodyPr/>
          <a:lstStyle/>
          <a:p>
            <a:pPr marL="0" indent="0">
              <a:buNone/>
            </a:pPr>
            <a:r>
              <a:rPr lang="en-US" dirty="0">
                <a:solidFill>
                  <a:srgbClr val="FF0000"/>
                </a:solidFill>
              </a:rPr>
              <a:t>Where does stream crossing policy apply?</a:t>
            </a:r>
          </a:p>
          <a:p>
            <a:r>
              <a:rPr lang="en-US" sz="2800" dirty="0"/>
              <a:t>Applies to situations where streams, including intermittent channels, with identified bed and banks are </a:t>
            </a:r>
            <a:r>
              <a:rPr lang="en-US" sz="2800" u="sng" dirty="0"/>
              <a:t>flowing into the road</a:t>
            </a:r>
            <a:r>
              <a:rPr lang="en-US" sz="2800" dirty="0"/>
              <a:t> or the uphill ditch.  </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4" name="Picture 3" descr="A picture containing tree, outdoor, plant&#10;&#10;Description automatically generated">
            <a:extLst>
              <a:ext uri="{FF2B5EF4-FFF2-40B4-BE49-F238E27FC236}">
                <a16:creationId xmlns:a16="http://schemas.microsoft.com/office/drawing/2014/main" id="{17230A75-B6B8-4E8A-87C1-2E6AA95790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1018124" y="2895600"/>
            <a:ext cx="10202228" cy="3968815"/>
          </a:xfrm>
          <a:prstGeom prst="rect">
            <a:avLst/>
          </a:prstGeom>
        </p:spPr>
      </p:pic>
    </p:spTree>
    <p:extLst>
      <p:ext uri="{BB962C8B-B14F-4D97-AF65-F5344CB8AC3E}">
        <p14:creationId xmlns:p14="http://schemas.microsoft.com/office/powerpoint/2010/main" val="31016447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dirty="0"/>
              <a:t>Policy for </a:t>
            </a:r>
            <a:r>
              <a:rPr lang="en-US" u="sng" dirty="0"/>
              <a:t>replacing</a:t>
            </a:r>
            <a:r>
              <a:rPr lang="en-US" dirty="0"/>
              <a:t> culverts and bridges.</a:t>
            </a:r>
          </a:p>
          <a:p>
            <a:pPr lvl="1"/>
            <a:r>
              <a:rPr lang="en-US" dirty="0"/>
              <a:t>Can always do work on road and stream around bridge.</a:t>
            </a:r>
          </a:p>
          <a:p>
            <a:pPr lvl="1"/>
            <a:r>
              <a:rPr lang="en-US" dirty="0"/>
              <a:t>Bridge or culvert maintenance is not an eligible expense.</a:t>
            </a:r>
          </a:p>
          <a:p>
            <a:endParaRPr lang="en-US" dirty="0"/>
          </a:p>
          <a:p>
            <a:pPr marL="0" indent="0">
              <a:buNone/>
            </a:pPr>
            <a:endParaRPr lang="en-US" dirty="0"/>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99266984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b="1" dirty="0"/>
              <a:t>Multiple pipes</a:t>
            </a:r>
          </a:p>
          <a:p>
            <a:pPr lvl="1"/>
            <a:r>
              <a:rPr lang="en-US" dirty="0"/>
              <a:t>Existing multiple pipes are automatically eligible for replacement</a:t>
            </a:r>
          </a:p>
          <a:p>
            <a:pPr lvl="1"/>
            <a:r>
              <a:rPr lang="en-US" dirty="0"/>
              <a:t>Installation of new multiple pipe structures is NOT permitted with Program funds </a:t>
            </a:r>
          </a:p>
          <a:p>
            <a:pPr lvl="1"/>
            <a:r>
              <a:rPr lang="en-US" dirty="0"/>
              <a:t>Must be replaced with a single opening structure of at least bankfull width. </a:t>
            </a:r>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23"/>
          <a:stretch/>
        </p:blipFill>
        <p:spPr>
          <a:xfrm>
            <a:off x="-2074" y="5029199"/>
            <a:ext cx="9146074" cy="1828801"/>
          </a:xfrm>
          <a:prstGeom prst="rect">
            <a:avLst/>
          </a:prstGeom>
        </p:spPr>
      </p:pic>
    </p:spTree>
    <p:extLst>
      <p:ext uri="{BB962C8B-B14F-4D97-AF65-F5344CB8AC3E}">
        <p14:creationId xmlns:p14="http://schemas.microsoft.com/office/powerpoint/2010/main" val="16166648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b="1" dirty="0"/>
              <a:t>Round pipes</a:t>
            </a:r>
          </a:p>
          <a:p>
            <a:pPr lvl="1"/>
            <a:r>
              <a:rPr lang="en-US" b="1" dirty="0"/>
              <a:t>No new round pipes over 36”.</a:t>
            </a:r>
          </a:p>
          <a:p>
            <a:pPr lvl="1"/>
            <a:r>
              <a:rPr lang="en-US" dirty="0"/>
              <a:t>Difficult or impossible to maintain streambed</a:t>
            </a:r>
          </a:p>
          <a:p>
            <a:pPr lvl="1"/>
            <a:r>
              <a:rPr lang="en-US" dirty="0"/>
              <a:t>Still restricts flow since </a:t>
            </a:r>
            <a:r>
              <a:rPr lang="en-US" dirty="0" err="1"/>
              <a:t>bankfull</a:t>
            </a:r>
            <a:r>
              <a:rPr lang="en-US" dirty="0"/>
              <a:t> width is halfway up pipe</a:t>
            </a:r>
          </a:p>
          <a:p>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98287851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0" y="453572"/>
            <a:ext cx="4844195" cy="6308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860999" y="1164653"/>
            <a:ext cx="1656596"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Info</a:t>
            </a:r>
            <a:endParaRPr lang="en-US" sz="2000" dirty="0">
              <a:solidFill>
                <a:srgbClr val="FF0000"/>
              </a:solidFill>
            </a:endParaRPr>
          </a:p>
        </p:txBody>
      </p:sp>
      <p:sp>
        <p:nvSpPr>
          <p:cNvPr id="9" name="Rectangle 8"/>
          <p:cNvSpPr/>
          <p:nvPr/>
        </p:nvSpPr>
        <p:spPr>
          <a:xfrm>
            <a:off x="4974797" y="275590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width considerations</a:t>
            </a:r>
            <a:endParaRPr lang="en-US" sz="2000" dirty="0">
              <a:solidFill>
                <a:srgbClr val="FF0000"/>
              </a:solidFill>
            </a:endParaRPr>
          </a:p>
        </p:txBody>
      </p:sp>
      <p:sp>
        <p:nvSpPr>
          <p:cNvPr id="10" name="Rectangle 9"/>
          <p:cNvSpPr/>
          <p:nvPr/>
        </p:nvSpPr>
        <p:spPr>
          <a:xfrm>
            <a:off x="4974797" y="4648200"/>
            <a:ext cx="3429000" cy="707886"/>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Site Evaluation: erosion considerations</a:t>
            </a:r>
            <a:endParaRPr lang="en-US" sz="2000" dirty="0">
              <a:solidFill>
                <a:srgbClr val="FF0000"/>
              </a:solidFill>
            </a:endParaRPr>
          </a:p>
        </p:txBody>
      </p:sp>
      <p:sp>
        <p:nvSpPr>
          <p:cNvPr id="11" name="Rectangle 10"/>
          <p:cNvSpPr/>
          <p:nvPr/>
        </p:nvSpPr>
        <p:spPr>
          <a:xfrm>
            <a:off x="4974797" y="5867400"/>
            <a:ext cx="3429000" cy="400110"/>
          </a:xfrm>
          <a:prstGeom prst="rect">
            <a:avLst/>
          </a:prstGeom>
          <a:solidFill>
            <a:srgbClr val="FFFF00"/>
          </a:solidFill>
          <a:ln>
            <a:solidFill>
              <a:schemeClr val="tx1"/>
            </a:solidFill>
          </a:ln>
        </p:spPr>
        <p:txBody>
          <a:bodyPr wrap="square">
            <a:spAutoFit/>
          </a:bodyPr>
          <a:lstStyle/>
          <a:p>
            <a:pPr algn="ctr"/>
            <a:r>
              <a:rPr lang="en-US" sz="2000" b="1" dirty="0">
                <a:solidFill>
                  <a:srgbClr val="FF0000"/>
                </a:solidFill>
              </a:rPr>
              <a:t>Eligibility Determination</a:t>
            </a:r>
            <a:endParaRPr lang="en-US" sz="2000" dirty="0">
              <a:solidFill>
                <a:srgbClr val="FF0000"/>
              </a:solidFill>
            </a:endParaRPr>
          </a:p>
        </p:txBody>
      </p:sp>
      <p:sp>
        <p:nvSpPr>
          <p:cNvPr id="4" name="Rectangle 3"/>
          <p:cNvSpPr/>
          <p:nvPr/>
        </p:nvSpPr>
        <p:spPr>
          <a:xfrm>
            <a:off x="152400" y="1028376"/>
            <a:ext cx="4038600" cy="3970318"/>
          </a:xfrm>
          <a:prstGeom prst="rect">
            <a:avLst/>
          </a:prstGeom>
        </p:spPr>
        <p:txBody>
          <a:bodyPr wrap="square">
            <a:spAutoFit/>
          </a:bodyPr>
          <a:lstStyle/>
          <a:p>
            <a:pPr algn="ctr"/>
            <a:r>
              <a:rPr lang="en-US" sz="3600" dirty="0"/>
              <a:t>Details in manual, and recorded Webinar.</a:t>
            </a:r>
          </a:p>
          <a:p>
            <a:endParaRPr lang="en-US" sz="3600" u="sng" dirty="0"/>
          </a:p>
          <a:p>
            <a:pPr algn="ctr"/>
            <a:r>
              <a:rPr lang="en-US" sz="3600" u="sng" dirty="0"/>
              <a:t>Photo documentation</a:t>
            </a:r>
          </a:p>
          <a:p>
            <a:pPr algn="ctr"/>
            <a:r>
              <a:rPr lang="en-US" sz="3600" u="sng" dirty="0"/>
              <a:t>Recommended!</a:t>
            </a:r>
          </a:p>
        </p:txBody>
      </p:sp>
      <p:sp>
        <p:nvSpPr>
          <p:cNvPr id="12" name="Rounded Rectangle 11"/>
          <p:cNvSpPr/>
          <p:nvPr/>
        </p:nvSpPr>
        <p:spPr>
          <a:xfrm>
            <a:off x="1295400" y="5607754"/>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E</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9791669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sz="2800" b="1" dirty="0"/>
              <a:t>CDs are required to notify SCC of planned stream crossing replacement before signing a contract</a:t>
            </a:r>
          </a:p>
          <a:p>
            <a:pPr lvl="1"/>
            <a:r>
              <a:rPr lang="en-US" sz="2400" b="1" dirty="0"/>
              <a:t>Access notification by logging into CDGS website:</a:t>
            </a:r>
            <a:endParaRPr lang="en-US" sz="2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a:extLst>
              <a:ext uri="{FF2B5EF4-FFF2-40B4-BE49-F238E27FC236}">
                <a16:creationId xmlns:a16="http://schemas.microsoft.com/office/drawing/2014/main" id="{11EBA6CC-3257-4D64-8121-2BC98358B4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2362200"/>
            <a:ext cx="7597924"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971082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sz="2800" b="1" dirty="0"/>
              <a:t>Stream Crossing Resources</a:t>
            </a:r>
            <a:endParaRPr lang="en-US" sz="2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8" name="Picture 7">
            <a:extLst>
              <a:ext uri="{FF2B5EF4-FFF2-40B4-BE49-F238E27FC236}">
                <a16:creationId xmlns:a16="http://schemas.microsoft.com/office/drawing/2014/main" id="{592A5C22-4ED3-4ECB-A187-91CB64E3A9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30612"/>
            <a:ext cx="8662021" cy="52035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Arrow: Down 2">
            <a:extLst>
              <a:ext uri="{FF2B5EF4-FFF2-40B4-BE49-F238E27FC236}">
                <a16:creationId xmlns:a16="http://schemas.microsoft.com/office/drawing/2014/main" id="{AF67BF7D-AC43-4677-9B85-01E9FE1DE31A}"/>
              </a:ext>
            </a:extLst>
          </p:cNvPr>
          <p:cNvSpPr/>
          <p:nvPr/>
        </p:nvSpPr>
        <p:spPr>
          <a:xfrm rot="19781510">
            <a:off x="1990240" y="958235"/>
            <a:ext cx="340526" cy="284597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1104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77B616-F180-4593-9C6B-F8EC2D4FC49B}"/>
              </a:ext>
            </a:extLst>
          </p:cNvPr>
          <p:cNvPicPr>
            <a:picLocks noChangeAspect="1"/>
          </p:cNvPicPr>
          <p:nvPr/>
        </p:nvPicPr>
        <p:blipFill>
          <a:blip r:embed="rId3"/>
          <a:stretch>
            <a:fillRect/>
          </a:stretch>
        </p:blipFill>
        <p:spPr>
          <a:xfrm>
            <a:off x="1828800" y="1676400"/>
            <a:ext cx="7429500" cy="527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a:defRPr/>
            </a:pPr>
            <a:r>
              <a:rPr lang="en-US" dirty="0"/>
              <a:t>7.1 Stream Crossings</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normAutofit/>
          </a:bodyPr>
          <a:lstStyle/>
          <a:p>
            <a:r>
              <a:rPr lang="en-US" sz="2800" b="1" dirty="0"/>
              <a:t>Stream Crossing Resources</a:t>
            </a:r>
          </a:p>
          <a:p>
            <a:r>
              <a:rPr lang="en-US" sz="2400" b="1" dirty="0"/>
              <a:t>Recorded Stream Crossing Boot Camp presentations</a:t>
            </a:r>
            <a:endParaRPr lang="en-US" sz="2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
        <p:nvSpPr>
          <p:cNvPr id="3" name="Arrow: Down 2">
            <a:extLst>
              <a:ext uri="{FF2B5EF4-FFF2-40B4-BE49-F238E27FC236}">
                <a16:creationId xmlns:a16="http://schemas.microsoft.com/office/drawing/2014/main" id="{AF67BF7D-AC43-4677-9B85-01E9FE1DE31A}"/>
              </a:ext>
            </a:extLst>
          </p:cNvPr>
          <p:cNvSpPr/>
          <p:nvPr/>
        </p:nvSpPr>
        <p:spPr>
          <a:xfrm rot="17426730">
            <a:off x="1761589" y="4500149"/>
            <a:ext cx="248414" cy="151543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69B05D70-DA84-49BF-9041-A645B399A066}"/>
              </a:ext>
            </a:extLst>
          </p:cNvPr>
          <p:cNvSpPr/>
          <p:nvPr/>
        </p:nvSpPr>
        <p:spPr>
          <a:xfrm rot="17426730">
            <a:off x="1704593" y="4783178"/>
            <a:ext cx="248414" cy="151543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60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b="1" dirty="0">
                <a:solidFill>
                  <a:srgbClr val="FF0000"/>
                </a:solidFill>
              </a:rPr>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3) District Role</a:t>
            </a:r>
          </a:p>
          <a:p>
            <a:r>
              <a:rPr lang="en-US" sz="2400" b="1" dirty="0">
                <a:solidFill>
                  <a:prstClr val="black"/>
                </a:solidFill>
              </a:rPr>
              <a:t>Over ½ of manual </a:t>
            </a:r>
          </a:p>
          <a:p>
            <a:endParaRPr lang="en-US" sz="2400" b="1" dirty="0">
              <a:solidFill>
                <a:prstClr val="black"/>
              </a:solidFill>
            </a:endParaRPr>
          </a:p>
          <a:p>
            <a:r>
              <a:rPr lang="en-US" sz="2400" b="1" dirty="0">
                <a:solidFill>
                  <a:prstClr val="black"/>
                </a:solidFill>
              </a:rPr>
              <a:t>Receiving Funds</a:t>
            </a:r>
          </a:p>
          <a:p>
            <a:r>
              <a:rPr lang="en-US" sz="2400" b="1" dirty="0">
                <a:solidFill>
                  <a:prstClr val="black"/>
                </a:solidFill>
              </a:rPr>
              <a:t>Accounting for Funds</a:t>
            </a:r>
          </a:p>
          <a:p>
            <a:r>
              <a:rPr lang="en-US" sz="2400" b="1" dirty="0">
                <a:solidFill>
                  <a:prstClr val="black"/>
                </a:solidFill>
              </a:rPr>
              <a:t>Dispersing Funds to Grantees</a:t>
            </a:r>
          </a:p>
          <a:p>
            <a:r>
              <a:rPr lang="en-US" sz="2400" b="1" dirty="0">
                <a:solidFill>
                  <a:prstClr val="black"/>
                </a:solidFill>
              </a:rPr>
              <a:t>CD Educational Opportunities</a:t>
            </a:r>
          </a:p>
          <a:p>
            <a:r>
              <a:rPr lang="en-US" sz="2400" b="1" dirty="0">
                <a:solidFill>
                  <a:prstClr val="black"/>
                </a:solidFill>
              </a:rPr>
              <a:t>Program Eligibility</a:t>
            </a:r>
          </a:p>
          <a:p>
            <a:r>
              <a:rPr lang="en-US" sz="2400" b="1" dirty="0">
                <a:solidFill>
                  <a:srgbClr val="FF0000"/>
                </a:solidFill>
              </a:rPr>
              <a:t>3.8 Administering Projects</a:t>
            </a:r>
          </a:p>
          <a:p>
            <a:r>
              <a:rPr lang="en-US" sz="2400" b="1" dirty="0">
                <a:solidFill>
                  <a:prstClr val="black"/>
                </a:solidFill>
              </a:rPr>
              <a:t>GIS system</a:t>
            </a:r>
          </a:p>
          <a:p>
            <a:r>
              <a:rPr lang="en-US" sz="2400" b="1" dirty="0">
                <a:solidFill>
                  <a:prstClr val="black"/>
                </a:solidFill>
              </a:rPr>
              <a:t>Annual Reports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239268024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1896673" cy="461665"/>
          </a:xfrm>
          <a:prstGeom prst="rect">
            <a:avLst/>
          </a:prstGeom>
          <a:solidFill>
            <a:schemeClr val="bg1"/>
          </a:solidFill>
          <a:ln>
            <a:solidFill>
              <a:schemeClr val="tx1"/>
            </a:solidFill>
          </a:ln>
        </p:spPr>
        <p:txBody>
          <a:bodyPr wrap="none" rtlCol="0">
            <a:spAutoFit/>
          </a:bodyPr>
          <a:lstStyle/>
          <a:p>
            <a:r>
              <a:rPr lang="en-US" sz="2400" b="1" dirty="0"/>
              <a:t>Not eligible…</a:t>
            </a:r>
          </a:p>
        </p:txBody>
      </p:sp>
      <p:pic>
        <p:nvPicPr>
          <p:cNvPr id="3" name="Picture 2"/>
          <p:cNvPicPr>
            <a:picLocks noChangeAspect="1"/>
          </p:cNvPicPr>
          <p:nvPr/>
        </p:nvPicPr>
        <p:blipFill>
          <a:blip r:embed="rId3"/>
          <a:stretch>
            <a:fillRect/>
          </a:stretch>
        </p:blipFill>
        <p:spPr>
          <a:xfrm>
            <a:off x="0" y="389390"/>
            <a:ext cx="8715510" cy="6477000"/>
          </a:xfrm>
          <a:prstGeom prst="rect">
            <a:avLst/>
          </a:prstGeom>
        </p:spPr>
      </p:pic>
    </p:spTree>
    <p:extLst>
      <p:ext uri="{BB962C8B-B14F-4D97-AF65-F5344CB8AC3E}">
        <p14:creationId xmlns:p14="http://schemas.microsoft.com/office/powerpoint/2010/main" val="208691461"/>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Sherri</a:t>
            </a:r>
          </a:p>
        </p:txBody>
      </p:sp>
    </p:spTree>
    <p:extLst>
      <p:ext uri="{BB962C8B-B14F-4D97-AF65-F5344CB8AC3E}">
        <p14:creationId xmlns:p14="http://schemas.microsoft.com/office/powerpoint/2010/main" val="263417584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rgbClr val="FF0000"/>
                </a:solidFill>
                <a:effectLst/>
                <a:latin typeface="+mn-lt"/>
                <a:ea typeface="+mn-ea"/>
                <a:cs typeface="+mn-cs"/>
              </a:rPr>
              <a:t>7.2 Driving Surface Aggregate</a:t>
            </a:r>
          </a:p>
          <a:p>
            <a:r>
              <a:rPr lang="en-US" b="1" dirty="0"/>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96096625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9" name="Rectangle 8"/>
          <p:cNvSpPr/>
          <p:nvPr/>
        </p:nvSpPr>
        <p:spPr>
          <a:xfrm>
            <a:off x="-70104" y="6543796"/>
            <a:ext cx="9208008" cy="276999"/>
          </a:xfrm>
          <a:prstGeom prst="rect">
            <a:avLst/>
          </a:prstGeom>
          <a:solidFill>
            <a:schemeClr val="tx1"/>
          </a:solidFill>
        </p:spPr>
        <p:txBody>
          <a:bodyPr wrap="square">
            <a:spAutoFit/>
          </a:bodyPr>
          <a:lstStyle/>
          <a:p>
            <a:r>
              <a:rPr lang="en-US" sz="1200">
                <a:solidFill>
                  <a:schemeClr val="bg1"/>
                </a:solidFill>
              </a:rPr>
              <a:t>https://en.thefunpost.com/40-funny-things-we-found-on-the-road</a:t>
            </a:r>
            <a:endParaRPr lang="en-US" sz="1200" dirty="0">
              <a:solidFill>
                <a:schemeClr val="bg1"/>
              </a:solidFill>
            </a:endParaRPr>
          </a:p>
        </p:txBody>
      </p:sp>
      <p:pic>
        <p:nvPicPr>
          <p:cNvPr id="10" name="Picture 9">
            <a:extLst>
              <a:ext uri="{FF2B5EF4-FFF2-40B4-BE49-F238E27FC236}">
                <a16:creationId xmlns:a16="http://schemas.microsoft.com/office/drawing/2014/main" id="{D1F07669-DE0F-46A3-B300-BD79A3FC06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29183"/>
            <a:ext cx="6248400" cy="6482501"/>
          </a:xfrm>
          <a:prstGeom prst="rect">
            <a:avLst/>
          </a:prstGeom>
        </p:spPr>
      </p:pic>
    </p:spTree>
    <p:extLst>
      <p:ext uri="{BB962C8B-B14F-4D97-AF65-F5344CB8AC3E}">
        <p14:creationId xmlns:p14="http://schemas.microsoft.com/office/powerpoint/2010/main" val="36304894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762000"/>
            <a:ext cx="7848600" cy="5791200"/>
          </a:xfrm>
        </p:spPr>
        <p:txBody>
          <a:bodyPr>
            <a:normAutofit/>
          </a:bodyPr>
          <a:lstStyle/>
          <a:p>
            <a:pPr marL="0" indent="0">
              <a:buNone/>
            </a:pPr>
            <a:r>
              <a:rPr lang="en-US" b="1" u="sng" dirty="0"/>
              <a:t>Driving Surface Aggregate</a:t>
            </a:r>
            <a:endParaRPr lang="en-US" b="1" baseline="0" dirty="0"/>
          </a:p>
          <a:p>
            <a:r>
              <a:rPr lang="en-US" dirty="0"/>
              <a:t>Specific mixture of stone designed as a wearing course for unpaved roads.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grpSp>
        <p:nvGrpSpPr>
          <p:cNvPr id="7" name="Group 6">
            <a:extLst>
              <a:ext uri="{FF2B5EF4-FFF2-40B4-BE49-F238E27FC236}">
                <a16:creationId xmlns:a16="http://schemas.microsoft.com/office/drawing/2014/main" id="{BA55C5CD-63B2-4E8B-9739-8B7E6DE1DA48}"/>
              </a:ext>
            </a:extLst>
          </p:cNvPr>
          <p:cNvGrpSpPr/>
          <p:nvPr/>
        </p:nvGrpSpPr>
        <p:grpSpPr>
          <a:xfrm>
            <a:off x="190500" y="2590800"/>
            <a:ext cx="8763000" cy="3733800"/>
            <a:chOff x="228600" y="2660904"/>
            <a:chExt cx="8333251" cy="3435096"/>
          </a:xfrm>
        </p:grpSpPr>
        <p:pic>
          <p:nvPicPr>
            <p:cNvPr id="5" name="Picture 4">
              <a:extLst>
                <a:ext uri="{FF2B5EF4-FFF2-40B4-BE49-F238E27FC236}">
                  <a16:creationId xmlns:a16="http://schemas.microsoft.com/office/drawing/2014/main" id="{32118315-78C7-4788-AEAF-194C3E5D3C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091"/>
            <a:stretch/>
          </p:blipFill>
          <p:spPr>
            <a:xfrm>
              <a:off x="304800" y="2660904"/>
              <a:ext cx="8257051" cy="3282696"/>
            </a:xfrm>
            <a:prstGeom prst="rect">
              <a:avLst/>
            </a:prstGeom>
          </p:spPr>
        </p:pic>
        <p:sp>
          <p:nvSpPr>
            <p:cNvPr id="6" name="Rectangle 5">
              <a:extLst>
                <a:ext uri="{FF2B5EF4-FFF2-40B4-BE49-F238E27FC236}">
                  <a16:creationId xmlns:a16="http://schemas.microsoft.com/office/drawing/2014/main" id="{FA9CA36C-3720-4095-BF58-699E72F000D4}"/>
                </a:ext>
              </a:extLst>
            </p:cNvPr>
            <p:cNvSpPr/>
            <p:nvPr/>
          </p:nvSpPr>
          <p:spPr>
            <a:xfrm>
              <a:off x="228600" y="5410200"/>
              <a:ext cx="457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265689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762000"/>
            <a:ext cx="7848600" cy="5791200"/>
          </a:xfrm>
        </p:spPr>
        <p:txBody>
          <a:bodyPr>
            <a:normAutofit/>
          </a:bodyPr>
          <a:lstStyle/>
          <a:p>
            <a:pPr marL="0" indent="0">
              <a:buNone/>
            </a:pPr>
            <a:r>
              <a:rPr lang="en-US" b="1" u="sng" dirty="0"/>
              <a:t>Driving Surface Aggregate</a:t>
            </a:r>
            <a:endParaRPr lang="en-US" b="1" baseline="0" dirty="0"/>
          </a:p>
          <a:p>
            <a:r>
              <a:rPr lang="en-US" dirty="0"/>
              <a:t>Only approved aggregate for surfacing unpaved roads with DGLVR funds</a:t>
            </a:r>
          </a:p>
          <a:p>
            <a:pPr lvl="1"/>
            <a:r>
              <a:rPr lang="en-US" dirty="0"/>
              <a:t>Aggregate is not a project requirement</a:t>
            </a:r>
          </a:p>
          <a:p>
            <a:pPr lvl="1"/>
            <a:r>
              <a:rPr lang="en-US" dirty="0"/>
              <a:t>Other aggregates may be used to cap fill projects </a:t>
            </a:r>
            <a:r>
              <a:rPr lang="en-US" u="sng" dirty="0"/>
              <a:t>(&gt;1’ depth)</a:t>
            </a:r>
            <a:endParaRPr lang="en-US" dirty="0"/>
          </a:p>
          <a:p>
            <a:r>
              <a:rPr lang="en-US" dirty="0"/>
              <a:t>All drainage and road base issues must be addressed before DSA is paid for/placed with DGLVR funds</a:t>
            </a:r>
          </a:p>
          <a:p>
            <a:r>
              <a:rPr lang="en-US" dirty="0"/>
              <a:t>DSA placement Season April 1 – Sep 30.</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99509834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a:solidFill>
                  <a:srgbClr val="FF0000"/>
                </a:solidFill>
              </a:rPr>
              <a:t>DSA Details and Resources at </a:t>
            </a:r>
            <a:r>
              <a:rPr lang="en-US" dirty="0">
                <a:hlinkClick r:id="rId3"/>
              </a:rPr>
              <a:t>www.dirtandgravelroads.org</a:t>
            </a:r>
            <a:r>
              <a:rPr lang="en-US" dirty="0"/>
              <a:t> </a:t>
            </a:r>
          </a:p>
          <a:p>
            <a:pPr marL="0" indent="0">
              <a:buNone/>
            </a:pPr>
            <a:endParaRPr lang="en-US" b="1" dirty="0"/>
          </a:p>
          <a:p>
            <a:pPr marL="0" indent="0">
              <a:buNone/>
            </a:pPr>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6" name="Picture 5">
            <a:extLst>
              <a:ext uri="{FF2B5EF4-FFF2-40B4-BE49-F238E27FC236}">
                <a16:creationId xmlns:a16="http://schemas.microsoft.com/office/drawing/2014/main" id="{46E911C4-6CC0-4148-AA9B-0EF3A1BE0DF8}"/>
              </a:ext>
            </a:extLst>
          </p:cNvPr>
          <p:cNvPicPr>
            <a:picLocks noChangeAspect="1"/>
          </p:cNvPicPr>
          <p:nvPr/>
        </p:nvPicPr>
        <p:blipFill>
          <a:blip r:embed="rId4"/>
          <a:stretch>
            <a:fillRect/>
          </a:stretch>
        </p:blipFill>
        <p:spPr>
          <a:xfrm>
            <a:off x="0" y="1524000"/>
            <a:ext cx="11377276" cy="5987498"/>
          </a:xfrm>
          <a:prstGeom prst="rect">
            <a:avLst/>
          </a:prstGeom>
        </p:spPr>
      </p:pic>
      <p:sp>
        <p:nvSpPr>
          <p:cNvPr id="7" name="Arrow: Right 6">
            <a:extLst>
              <a:ext uri="{FF2B5EF4-FFF2-40B4-BE49-F238E27FC236}">
                <a16:creationId xmlns:a16="http://schemas.microsoft.com/office/drawing/2014/main" id="{8B4FEF08-D1CB-49AF-8087-ECF73D7685F1}"/>
              </a:ext>
            </a:extLst>
          </p:cNvPr>
          <p:cNvSpPr/>
          <p:nvPr/>
        </p:nvSpPr>
        <p:spPr>
          <a:xfrm>
            <a:off x="2474740" y="4543864"/>
            <a:ext cx="990600" cy="7620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87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a:solidFill>
                  <a:srgbClr val="FF0000"/>
                </a:solidFill>
              </a:rPr>
              <a:t>DSA Resources: DSA Handbook</a:t>
            </a:r>
            <a:endParaRPr lang="en-US" b="1" dirty="0"/>
          </a:p>
          <a:p>
            <a:pPr marL="0" indent="0">
              <a:buNone/>
            </a:pPr>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9E33E467-F183-41B9-AF37-2997CA33B444}"/>
              </a:ext>
            </a:extLst>
          </p:cNvPr>
          <p:cNvPicPr>
            <a:picLocks noChangeAspect="1"/>
          </p:cNvPicPr>
          <p:nvPr/>
        </p:nvPicPr>
        <p:blipFill>
          <a:blip r:embed="rId3"/>
          <a:stretch>
            <a:fillRect/>
          </a:stretch>
        </p:blipFill>
        <p:spPr>
          <a:xfrm>
            <a:off x="1219200" y="1371600"/>
            <a:ext cx="6705600" cy="668211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5283389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r>
              <a:rPr lang="en-US" dirty="0"/>
              <a:t>DSA is major Program expense</a:t>
            </a:r>
          </a:p>
          <a:p>
            <a:r>
              <a:rPr lang="en-US" baseline="0" dirty="0"/>
              <a:t>Center’s “DSA Clearinghouse” designed to improve aggregate and job quality.</a:t>
            </a:r>
          </a:p>
        </p:txBody>
      </p:sp>
      <p:pic>
        <p:nvPicPr>
          <p:cNvPr id="5" name="Picture 5" descr="DSC00186"/>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895600"/>
            <a:ext cx="9144000" cy="3962400"/>
          </a:xfrm>
          <a:prstGeom prst="rect">
            <a:avLst/>
          </a:prstGeom>
          <a:noFill/>
          <a:ln w="9525">
            <a:noFill/>
            <a:miter lim="800000"/>
            <a:headEnd/>
            <a:tailEnd/>
          </a:ln>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2306743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sz="3600" dirty="0"/>
              <a:t>1. Ensure DSA is tested by independent lab and meets specification </a:t>
            </a:r>
          </a:p>
          <a:p>
            <a:pPr lvl="2"/>
            <a:r>
              <a:rPr lang="en-US" sz="3200" dirty="0"/>
              <a:t>If a CD would like the CDGRS to do this:</a:t>
            </a:r>
          </a:p>
          <a:p>
            <a:pPr lvl="3"/>
            <a:r>
              <a:rPr lang="en-US" sz="2800" dirty="0"/>
              <a:t>contact CDGRS once the DSA supplier is chosen and at least 30 days before proposed placement date</a:t>
            </a:r>
          </a:p>
          <a:p>
            <a:pPr lvl="3"/>
            <a:r>
              <a:rPr lang="en-US" sz="2800" dirty="0"/>
              <a:t>Fill out the </a:t>
            </a:r>
            <a:r>
              <a:rPr lang="en-US" sz="2800" i="1" u="sng" dirty="0"/>
              <a:t>DSA Notification Form </a:t>
            </a:r>
            <a:r>
              <a:rPr lang="en-US" sz="2800" dirty="0"/>
              <a:t>on the CDGRS website and email to CDGRS</a:t>
            </a:r>
          </a:p>
          <a:p>
            <a:pPr lvl="3"/>
            <a:r>
              <a:rPr lang="en-US" sz="2800" dirty="0"/>
              <a:t>Keep test results in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644146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b="1" dirty="0">
                <a:solidFill>
                  <a:srgbClr val="FF0000"/>
                </a:solidFill>
              </a:rPr>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4) QAB Role</a:t>
            </a:r>
          </a:p>
          <a:p>
            <a:endParaRPr lang="en-US" sz="2400" b="1" dirty="0">
              <a:solidFill>
                <a:prstClr val="black"/>
              </a:solidFill>
            </a:endParaRPr>
          </a:p>
          <a:p>
            <a:r>
              <a:rPr lang="en-US" sz="2400" b="1" dirty="0">
                <a:solidFill>
                  <a:prstClr val="black"/>
                </a:solidFill>
              </a:rPr>
              <a:t>Defines composition and function of QAB</a:t>
            </a:r>
          </a:p>
          <a:p>
            <a:endParaRPr lang="en-US" sz="2400" b="1" dirty="0">
              <a:solidFill>
                <a:prstClr val="black"/>
              </a:solidFill>
            </a:endParaRPr>
          </a:p>
          <a:p>
            <a:r>
              <a:rPr lang="en-US" sz="2400" b="1" dirty="0">
                <a:solidFill>
                  <a:prstClr val="black"/>
                </a:solidFill>
              </a:rPr>
              <a:t>Composition</a:t>
            </a:r>
          </a:p>
          <a:p>
            <a:endParaRPr lang="en-US" sz="2400" b="1" dirty="0">
              <a:solidFill>
                <a:prstClr val="black"/>
              </a:solidFill>
            </a:endParaRPr>
          </a:p>
          <a:p>
            <a:r>
              <a:rPr lang="en-US" sz="2400" b="1" dirty="0">
                <a:solidFill>
                  <a:prstClr val="black"/>
                </a:solidFill>
              </a:rPr>
              <a:t>Meeting Requirements</a:t>
            </a:r>
          </a:p>
          <a:p>
            <a:endParaRPr lang="en-US" sz="2400" b="1" dirty="0">
              <a:solidFill>
                <a:prstClr val="black"/>
              </a:solidFill>
            </a:endParaRPr>
          </a:p>
          <a:p>
            <a:r>
              <a:rPr lang="en-US" sz="2400" b="1" dirty="0">
                <a:solidFill>
                  <a:prstClr val="black"/>
                </a:solidFill>
              </a:rPr>
              <a:t>QAB Role in Projects</a:t>
            </a:r>
          </a:p>
          <a:p>
            <a:endParaRPr lang="en-US" sz="2400" b="1" dirty="0">
              <a:solidFill>
                <a:prstClr val="black"/>
              </a:solidFill>
            </a:endParaRPr>
          </a:p>
          <a:p>
            <a:r>
              <a:rPr lang="en-US" sz="2400" b="1" dirty="0">
                <a:solidFill>
                  <a:prstClr val="black"/>
                </a:solidFill>
              </a:rPr>
              <a:t>QAB Role in Policy</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46600305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BD578C58-C7FA-45FC-B0A4-43B3C765AB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5901" y="30480"/>
            <a:ext cx="6324600" cy="7257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964396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dirty="0"/>
              <a:t>2. Collect DSA Certification Form from first load delivered to the work site</a:t>
            </a:r>
          </a:p>
          <a:p>
            <a:pPr lvl="2"/>
            <a:r>
              <a:rPr lang="en-US" dirty="0"/>
              <a:t>Needs to match pre-construction testing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57323652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838200"/>
            <a:ext cx="8229600" cy="5791200"/>
          </a:xfrm>
        </p:spPr>
        <p:txBody>
          <a:bodyPr>
            <a:normAutofit/>
          </a:bodyPr>
          <a:lstStyle/>
          <a:p>
            <a:pPr marL="0" indent="0">
              <a:buNone/>
            </a:pPr>
            <a:r>
              <a:rPr lang="en-US" b="1" dirty="0"/>
              <a:t>What conservation districts must do:</a:t>
            </a:r>
          </a:p>
          <a:p>
            <a:pPr marL="457200" lvl="1" indent="0">
              <a:buNone/>
            </a:pPr>
            <a:r>
              <a:rPr lang="en-US" dirty="0"/>
              <a:t>2. Collect DSA Certification Form from first load delivered to the work site</a:t>
            </a:r>
          </a:p>
          <a:p>
            <a:pPr lvl="2"/>
            <a:r>
              <a:rPr lang="en-US" dirty="0"/>
              <a:t>Needs to match pre-construction testing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3A5AC51D-0B91-41EA-9381-7EDF0A5D4E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6323" y="0"/>
            <a:ext cx="5671353"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92928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228600" y="533400"/>
            <a:ext cx="3429000" cy="6019800"/>
          </a:xfrm>
        </p:spPr>
        <p:txBody>
          <a:bodyPr>
            <a:normAutofit/>
          </a:bodyPr>
          <a:lstStyle/>
          <a:p>
            <a:pPr marL="0" indent="0">
              <a:buNone/>
            </a:pPr>
            <a:r>
              <a:rPr lang="en-US" b="1" dirty="0"/>
              <a:t>What conservation districts must do:</a:t>
            </a:r>
          </a:p>
          <a:p>
            <a:pPr marL="457200" lvl="1" indent="0">
              <a:buNone/>
            </a:pPr>
            <a:r>
              <a:rPr lang="en-US" dirty="0"/>
              <a:t>3. Ensure the DSA placement meets DGLVR Program requirements </a:t>
            </a:r>
          </a:p>
          <a:p>
            <a:pPr lvl="2"/>
            <a:r>
              <a:rPr lang="en-US" dirty="0"/>
              <a:t>See CDGRS Website and DSA Handbook for additional guidance</a:t>
            </a:r>
          </a:p>
          <a:p>
            <a:pPr lvl="2"/>
            <a:r>
              <a:rPr lang="en-US" dirty="0"/>
              <a:t>DSA </a:t>
            </a:r>
            <a:r>
              <a:rPr lang="en-US"/>
              <a:t>Technical Bulletin </a:t>
            </a:r>
            <a:r>
              <a:rPr lang="en-US">
                <a:sym typeface="Wingdings" panose="05000000000000000000" pitchFamily="2" charset="2"/>
              </a:rPr>
              <a:t></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a:extLst>
              <a:ext uri="{FF2B5EF4-FFF2-40B4-BE49-F238E27FC236}">
                <a16:creationId xmlns:a16="http://schemas.microsoft.com/office/drawing/2014/main" id="{EA9F5BAE-D4EA-4CC9-A043-FD0C640A55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0794" y="2177"/>
            <a:ext cx="5392411"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123653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7.2 Driving Surface Aggregate</a:t>
            </a:r>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dirty="0"/>
              <a:t>What Center will do varies case-by case</a:t>
            </a:r>
          </a:p>
          <a:p>
            <a:r>
              <a:rPr lang="en-US" b="1" dirty="0">
                <a:solidFill>
                  <a:srgbClr val="FF0000"/>
                </a:solidFill>
              </a:rPr>
              <a:t>“DSA Clearinghouse”</a:t>
            </a:r>
            <a:endParaRPr lang="en-US" b="1" dirty="0"/>
          </a:p>
          <a:p>
            <a:pPr lvl="1"/>
            <a:r>
              <a:rPr lang="en-US" dirty="0"/>
              <a:t>If you are having the Center test DSA, notify 30 days before placement</a:t>
            </a:r>
          </a:p>
          <a:p>
            <a:pPr lvl="1"/>
            <a:r>
              <a:rPr lang="en-US" dirty="0"/>
              <a:t>If you are testing DSA, let the Center know and share test results</a:t>
            </a:r>
          </a:p>
          <a:p>
            <a:r>
              <a:rPr lang="en-US" dirty="0"/>
              <a:t>Normal tech assists</a:t>
            </a:r>
          </a:p>
          <a:p>
            <a:pPr lvl="1"/>
            <a:r>
              <a:rPr lang="en-US" dirty="0"/>
              <a:t>Help planning projects</a:t>
            </a:r>
          </a:p>
          <a:p>
            <a:pPr lvl="1"/>
            <a:r>
              <a:rPr lang="en-US" dirty="0"/>
              <a:t>Help inspecting placements</a:t>
            </a:r>
          </a:p>
          <a:p>
            <a:pPr lvl="1"/>
            <a:r>
              <a:rPr lang="en-US" dirty="0"/>
              <a:t>Help troubleshoot if you have questions</a:t>
            </a:r>
          </a:p>
          <a:p>
            <a:pPr lvl="1"/>
            <a:r>
              <a:rPr lang="en-US" dirty="0"/>
              <a:t>Don’t hesitate to reach out</a:t>
            </a:r>
          </a:p>
          <a:p>
            <a:pPr lvl="2"/>
            <a:endParaRPr lang="en-US" dirty="0"/>
          </a:p>
          <a:p>
            <a:pPr lvl="1"/>
            <a:endParaRPr lang="en-US" dirty="0"/>
          </a:p>
          <a:p>
            <a:endParaRPr lang="en-US"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87326457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chemeClr val="bg1">
                    <a:lumMod val="75000"/>
                  </a:schemeClr>
                </a:solidFill>
                <a:effectLst/>
                <a:latin typeface="+mn-lt"/>
                <a:ea typeface="+mn-ea"/>
                <a:cs typeface="+mn-cs"/>
              </a:rPr>
              <a:t>7.2 Driving Surface Aggregate</a:t>
            </a:r>
          </a:p>
          <a:p>
            <a:r>
              <a:rPr lang="en-US" b="1" dirty="0">
                <a:solidFill>
                  <a:srgbClr val="FF0000"/>
                </a:solidFill>
              </a:rPr>
              <a:t>7.3 Full Depth Reclamation</a:t>
            </a:r>
          </a:p>
          <a:p>
            <a:r>
              <a:rPr lang="en-US" sz="3200" b="1" kern="1200" dirty="0">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13838702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 Full Depth Reclamation</a:t>
            </a:r>
          </a:p>
        </p:txBody>
      </p:sp>
      <p:sp>
        <p:nvSpPr>
          <p:cNvPr id="3" name="Subtitle 2"/>
          <p:cNvSpPr>
            <a:spLocks noGrp="1"/>
          </p:cNvSpPr>
          <p:nvPr>
            <p:ph type="subTitle" idx="1"/>
          </p:nvPr>
        </p:nvSpPr>
        <p:spPr/>
        <p:txBody>
          <a:bodyPr/>
          <a:lstStyle/>
          <a:p>
            <a:r>
              <a:rPr lang="en-US" b="1" dirty="0">
                <a:solidFill>
                  <a:srgbClr val="FF0000"/>
                </a:solidFill>
              </a:rPr>
              <a:t>Full Depth Reclamation</a:t>
            </a:r>
          </a:p>
          <a:p>
            <a:pPr lvl="1"/>
            <a:r>
              <a:rPr lang="en-US" dirty="0"/>
              <a:t>FDR is a major rehabilitation technique in which the full depth (minimum 6") of the surface and predetermined portion of the underlying base is uniformly pulverized and blended to provide a stronger, homogeneous road base</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5" name="Picture 4" descr="Pics 6-1-11 00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82" y="3886200"/>
            <a:ext cx="9213882" cy="3545663"/>
          </a:xfrm>
          <a:prstGeom prst="rect">
            <a:avLst/>
          </a:prstGeom>
        </p:spPr>
      </p:pic>
    </p:spTree>
    <p:extLst>
      <p:ext uri="{BB962C8B-B14F-4D97-AF65-F5344CB8AC3E}">
        <p14:creationId xmlns:p14="http://schemas.microsoft.com/office/powerpoint/2010/main" val="87965186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 Full Depth Reclamation</a:t>
            </a:r>
          </a:p>
        </p:txBody>
      </p:sp>
      <p:sp>
        <p:nvSpPr>
          <p:cNvPr id="3" name="Subtitle 2"/>
          <p:cNvSpPr>
            <a:spLocks noGrp="1"/>
          </p:cNvSpPr>
          <p:nvPr>
            <p:ph type="subTitle" idx="1"/>
          </p:nvPr>
        </p:nvSpPr>
        <p:spPr/>
        <p:txBody>
          <a:bodyPr/>
          <a:lstStyle/>
          <a:p>
            <a:r>
              <a:rPr lang="en-US" b="1" dirty="0">
                <a:solidFill>
                  <a:srgbClr val="FF0000"/>
                </a:solidFill>
              </a:rPr>
              <a:t>Full Depth Reclamation</a:t>
            </a:r>
          </a:p>
          <a:p>
            <a:pPr lvl="1"/>
            <a:r>
              <a:rPr lang="en-US" dirty="0"/>
              <a:t>Shallow surface grinds for the purpose of road resurfacing are not considered FDR projects.</a:t>
            </a:r>
          </a:p>
          <a:p>
            <a:pPr lvl="1"/>
            <a:r>
              <a:rPr lang="en-US" sz="2800" dirty="0"/>
              <a:t>FDR is a base stabilization technique and does not provide a final driving surface. </a:t>
            </a:r>
          </a:p>
          <a:p>
            <a:pPr lvl="1"/>
            <a:r>
              <a:rPr lang="en-US" b="1" dirty="0"/>
              <a:t>FDR is an eligible expense in the DGLVR Program, at the discretion of individual</a:t>
            </a:r>
            <a:r>
              <a:rPr lang="en-US" dirty="0"/>
              <a:t> </a:t>
            </a:r>
            <a:r>
              <a:rPr lang="en-US" b="1" dirty="0"/>
              <a:t>Conservation Districts, for use on paved Low Volume Road (LVR) projects. </a:t>
            </a:r>
          </a:p>
          <a:p>
            <a:pPr lvl="1"/>
            <a:r>
              <a:rPr lang="en-US" b="1" dirty="0"/>
              <a:t>FDR is not an eligible expense on unpaved roads</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99217945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 Full Depth Reclamation</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fontScale="92500"/>
          </a:bodyPr>
          <a:lstStyle/>
          <a:p>
            <a:pPr marL="0" indent="0">
              <a:buNone/>
            </a:pPr>
            <a:r>
              <a:rPr lang="en-US" b="1" dirty="0">
                <a:solidFill>
                  <a:srgbClr val="FF0000"/>
                </a:solidFill>
              </a:rPr>
              <a:t>Full Depth Reclamation</a:t>
            </a:r>
          </a:p>
          <a:p>
            <a:r>
              <a:rPr lang="en-US" dirty="0"/>
              <a:t>The Center must be made aware of any proposed FDR project before a contract is signed. </a:t>
            </a:r>
          </a:p>
          <a:p>
            <a:r>
              <a:rPr lang="en-US" dirty="0"/>
              <a:t>FDR must follow specifications in PennDOT Publication 447 (</a:t>
            </a:r>
            <a:r>
              <a:rPr lang="en-US" i="1" dirty="0"/>
              <a:t>Approved Projects for Lower Volume Local Roads</a:t>
            </a:r>
            <a:r>
              <a:rPr lang="en-US" dirty="0"/>
              <a:t>)</a:t>
            </a:r>
          </a:p>
          <a:p>
            <a:r>
              <a:rPr lang="en-US" dirty="0"/>
              <a:t>The mix design for FDR projects must be determined by an independent third-party. </a:t>
            </a:r>
          </a:p>
          <a:p>
            <a:r>
              <a:rPr lang="en-US" dirty="0"/>
              <a:t>Any additives or binding agents used in chemical stabilization must be on the Program’s “Approved Products” list (detailed on the Center’s website)</a:t>
            </a:r>
            <a:endParaRPr lang="en-US"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21041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every project: </a:t>
            </a:r>
          </a:p>
          <a:p>
            <a:r>
              <a:rPr lang="en-US" sz="3200" b="1" kern="1200" dirty="0">
                <a:solidFill>
                  <a:schemeClr val="bg1">
                    <a:lumMod val="75000"/>
                  </a:schemeClr>
                </a:solidFill>
                <a:effectLst/>
                <a:latin typeface="+mn-lt"/>
                <a:ea typeface="+mn-ea"/>
                <a:cs typeface="+mn-cs"/>
              </a:rPr>
              <a:t>7.1 Stream Crossing Replacement Policy</a:t>
            </a:r>
          </a:p>
          <a:p>
            <a:r>
              <a:rPr lang="en-US" sz="3200" b="1" kern="1200" dirty="0">
                <a:solidFill>
                  <a:schemeClr val="bg1">
                    <a:lumMod val="75000"/>
                  </a:schemeClr>
                </a:solidFill>
                <a:effectLst/>
                <a:latin typeface="+mn-lt"/>
                <a:ea typeface="+mn-ea"/>
                <a:cs typeface="+mn-cs"/>
              </a:rPr>
              <a:t>7.2 Driving Surface Aggregate</a:t>
            </a:r>
          </a:p>
          <a:p>
            <a:r>
              <a:rPr lang="en-US" b="1" dirty="0">
                <a:solidFill>
                  <a:schemeClr val="bg1">
                    <a:lumMod val="65000"/>
                  </a:schemeClr>
                </a:solidFill>
              </a:rPr>
              <a:t>7.3 Full Depth Reclamation</a:t>
            </a:r>
          </a:p>
          <a:p>
            <a:r>
              <a:rPr lang="en-US" sz="3200" b="1" kern="1200" dirty="0">
                <a:solidFill>
                  <a:srgbClr val="FF0000"/>
                </a:solidFill>
                <a:effectLst/>
                <a:latin typeface="+mn-lt"/>
                <a:ea typeface="+mn-ea"/>
                <a:cs typeface="+mn-cs"/>
              </a:rPr>
              <a:t>7.4 LVR Policies</a:t>
            </a:r>
          </a:p>
          <a:p>
            <a:r>
              <a:rPr lang="en-US" b="1" dirty="0"/>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589111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b="1" dirty="0">
                <a:solidFill>
                  <a:srgbClr val="FF0000"/>
                </a:solidFill>
              </a:rPr>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5) Applicant Role</a:t>
            </a:r>
          </a:p>
          <a:p>
            <a:endParaRPr lang="en-US" sz="2400" b="1" dirty="0">
              <a:solidFill>
                <a:prstClr val="black"/>
              </a:solidFill>
            </a:endParaRPr>
          </a:p>
          <a:p>
            <a:r>
              <a:rPr lang="en-US" sz="2400" b="1" dirty="0">
                <a:solidFill>
                  <a:prstClr val="black"/>
                </a:solidFill>
              </a:rPr>
              <a:t>Intentionally repeats previous material</a:t>
            </a:r>
          </a:p>
          <a:p>
            <a:endParaRPr lang="en-US" sz="2400" b="1" dirty="0">
              <a:solidFill>
                <a:prstClr val="black"/>
              </a:solidFill>
            </a:endParaRPr>
          </a:p>
          <a:p>
            <a:r>
              <a:rPr lang="en-US" sz="2400" b="1" dirty="0">
                <a:solidFill>
                  <a:prstClr val="black"/>
                </a:solidFill>
              </a:rPr>
              <a:t>Written “to” the applicant audience</a:t>
            </a:r>
          </a:p>
          <a:p>
            <a:endParaRPr lang="en-US" sz="2400" b="1" dirty="0">
              <a:solidFill>
                <a:prstClr val="black"/>
              </a:solidFill>
            </a:endParaRPr>
          </a:p>
          <a:p>
            <a:r>
              <a:rPr lang="en-US" sz="2400" b="1" dirty="0">
                <a:solidFill>
                  <a:prstClr val="black"/>
                </a:solidFill>
              </a:rPr>
              <a:t>Intended to be standalone to give to applicants.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154186805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7.4 Low Volume Road Issues</a:t>
            </a:r>
          </a:p>
        </p:txBody>
      </p:sp>
      <p:sp>
        <p:nvSpPr>
          <p:cNvPr id="3" name="Subtitle 2"/>
          <p:cNvSpPr>
            <a:spLocks noGrp="1"/>
          </p:cNvSpPr>
          <p:nvPr>
            <p:ph type="subTitle" idx="1"/>
          </p:nvPr>
        </p:nvSpPr>
        <p:spPr/>
        <p:txBody>
          <a:bodyPr/>
          <a:lstStyle/>
          <a:p>
            <a:pPr marL="0" indent="0">
              <a:buNone/>
            </a:pPr>
            <a:r>
              <a:rPr lang="en-US" b="1" u="sng" dirty="0"/>
              <a:t>Low Volume Road (LVR) Issues</a:t>
            </a:r>
            <a:endParaRPr lang="en-US" b="1" baseline="0" dirty="0"/>
          </a:p>
          <a:p>
            <a:r>
              <a:rPr lang="en-US" dirty="0"/>
              <a:t>Paved or sealed with </a:t>
            </a:r>
            <a:r>
              <a:rPr lang="en-US" u="sng" dirty="0"/>
              <a:t>&lt;</a:t>
            </a:r>
            <a:r>
              <a:rPr lang="en-US" dirty="0"/>
              <a:t>500 vehicles per day.</a:t>
            </a:r>
          </a:p>
          <a:p>
            <a:pPr lvl="1"/>
            <a:r>
              <a:rPr lang="en-US" dirty="0"/>
              <a:t>Note “tar and chip” or “chip-sealed” = paved</a:t>
            </a:r>
          </a:p>
          <a:p>
            <a:pPr lvl="1"/>
            <a:r>
              <a:rPr lang="en-US" dirty="0"/>
              <a:t>More on traffic counts in a minute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47341631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7.4.1 LVR Project Focus</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LVR Project Focus</a:t>
            </a:r>
          </a:p>
          <a:p>
            <a:pPr lvl="0"/>
            <a:r>
              <a:rPr lang="en-US" sz="3200" kern="1200" dirty="0">
                <a:solidFill>
                  <a:schemeClr val="tx1"/>
                </a:solidFill>
                <a:effectLst/>
                <a:latin typeface="+mn-lt"/>
                <a:ea typeface="+mn-ea"/>
                <a:cs typeface="+mn-cs"/>
              </a:rPr>
              <a:t>ESM Principals</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Benefit to both road and environment</a:t>
            </a:r>
            <a:endParaRPr lang="en-US" sz="4400" kern="1200" dirty="0">
              <a:solidFill>
                <a:schemeClr val="tx1"/>
              </a:solidFill>
              <a:effectLst/>
              <a:latin typeface="+mn-lt"/>
              <a:ea typeface="+mn-ea"/>
              <a:cs typeface="+mn-cs"/>
            </a:endParaRPr>
          </a:p>
          <a:p>
            <a:pPr lvl="0"/>
            <a:r>
              <a:rPr lang="en-US" sz="3200" kern="1200" dirty="0">
                <a:solidFill>
                  <a:schemeClr val="tx1"/>
                </a:solidFill>
                <a:effectLst/>
                <a:latin typeface="+mn-lt"/>
                <a:ea typeface="+mn-ea"/>
                <a:cs typeface="+mn-cs"/>
              </a:rPr>
              <a:t>Focus on long term improvements</a:t>
            </a:r>
            <a:endParaRPr lang="en-US" sz="44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Not for routine maintenance such as cleaning inlets, street sweeping, etc.</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Not for neglected maintenance with no road improvements</a:t>
            </a:r>
            <a:endParaRPr lang="en-US" sz="4000" kern="1200" dirty="0">
              <a:solidFill>
                <a:schemeClr val="tx1"/>
              </a:solidFill>
              <a:effectLst/>
              <a:latin typeface="+mn-lt"/>
              <a:ea typeface="+mn-ea"/>
              <a:cs typeface="+mn-cs"/>
            </a:endParaRPr>
          </a:p>
          <a:p>
            <a:pPr lvl="1"/>
            <a:r>
              <a:rPr lang="en-US" sz="2800" kern="1200" dirty="0">
                <a:solidFill>
                  <a:schemeClr val="tx1"/>
                </a:solidFill>
                <a:effectLst/>
                <a:latin typeface="+mn-lt"/>
                <a:ea typeface="+mn-ea"/>
                <a:cs typeface="+mn-cs"/>
              </a:rPr>
              <a:t>Must provide a long-term benefit  to the road and to the environment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69054684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7.4.2 LVR Project Guidelines</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Paying for re-paving</a:t>
            </a:r>
          </a:p>
          <a:p>
            <a:pPr lvl="0"/>
            <a:r>
              <a:rPr lang="en-US" sz="3200" kern="1200" dirty="0">
                <a:solidFill>
                  <a:schemeClr val="tx1"/>
                </a:solidFill>
                <a:effectLst/>
                <a:latin typeface="+mn-lt"/>
                <a:ea typeface="+mn-ea"/>
                <a:cs typeface="+mn-cs"/>
              </a:rPr>
              <a:t>Drainage issues must be addressed first</a:t>
            </a:r>
          </a:p>
          <a:p>
            <a:pPr lvl="0"/>
            <a:r>
              <a:rPr lang="en-US" sz="3200" kern="1200" dirty="0">
                <a:solidFill>
                  <a:schemeClr val="tx1"/>
                </a:solidFill>
                <a:effectLst/>
                <a:latin typeface="+mn-lt"/>
                <a:ea typeface="+mn-ea"/>
                <a:cs typeface="+mn-cs"/>
              </a:rPr>
              <a:t>Base instability issues must be addressed first</a:t>
            </a:r>
          </a:p>
          <a:p>
            <a:pPr lvl="0"/>
            <a:r>
              <a:rPr lang="en-US" sz="3200" kern="1200" dirty="0">
                <a:solidFill>
                  <a:schemeClr val="tx1"/>
                </a:solidFill>
                <a:effectLst/>
                <a:latin typeface="+mn-lt"/>
                <a:ea typeface="+mn-ea"/>
                <a:cs typeface="+mn-cs"/>
              </a:rPr>
              <a:t>Other necessary ESM principals must be addressed first (Bank stability, road entrenchment, etc.)</a:t>
            </a:r>
          </a:p>
          <a:p>
            <a:pPr lvl="0"/>
            <a:r>
              <a:rPr lang="en-US" u="sng" dirty="0"/>
              <a:t>At discretion of individual CDs if and to what extent you will pay for paving.</a:t>
            </a:r>
            <a:endParaRPr lang="en-US" sz="3200" u="sng" kern="1200" dirty="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75393679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8" name="Picture 2" descr="http://media-cache-ec0.pinimg.com/736x/11/9f/b3/119fb3435b030e9a4e7670f93f5ec7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4665"/>
            <a:ext cx="9144000" cy="6673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514" y="6488668"/>
            <a:ext cx="7128300" cy="369332"/>
          </a:xfrm>
          <a:prstGeom prst="rect">
            <a:avLst/>
          </a:prstGeom>
        </p:spPr>
        <p:txBody>
          <a:bodyPr wrap="square">
            <a:spAutoFit/>
          </a:bodyPr>
          <a:lstStyle/>
          <a:p>
            <a:r>
              <a:rPr lang="en-US" dirty="0">
                <a:solidFill>
                  <a:schemeClr val="bg1"/>
                </a:solidFill>
              </a:rPr>
              <a:t>http://www.pinterest.com/pin/569072102885936345/</a:t>
            </a:r>
          </a:p>
        </p:txBody>
      </p:sp>
      <p:sp>
        <p:nvSpPr>
          <p:cNvPr id="10" name="TextBox 9"/>
          <p:cNvSpPr txBox="1"/>
          <p:nvPr/>
        </p:nvSpPr>
        <p:spPr>
          <a:xfrm>
            <a:off x="0" y="0"/>
            <a:ext cx="5452262" cy="461665"/>
          </a:xfrm>
          <a:prstGeom prst="rect">
            <a:avLst/>
          </a:prstGeom>
          <a:solidFill>
            <a:schemeClr val="bg1"/>
          </a:solidFill>
          <a:ln>
            <a:solidFill>
              <a:schemeClr val="tx1"/>
            </a:solidFill>
          </a:ln>
        </p:spPr>
        <p:txBody>
          <a:bodyPr wrap="none" rtlCol="0">
            <a:spAutoFit/>
          </a:bodyPr>
          <a:lstStyle/>
          <a:p>
            <a:r>
              <a:rPr lang="en-US" sz="2400" b="1" dirty="0"/>
              <a:t>For example, paying for patchwork only…</a:t>
            </a:r>
          </a:p>
        </p:txBody>
      </p:sp>
    </p:spTree>
    <p:extLst>
      <p:ext uri="{BB962C8B-B14F-4D97-AF65-F5344CB8AC3E}">
        <p14:creationId xmlns:p14="http://schemas.microsoft.com/office/powerpoint/2010/main" val="18176994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7.4.2 LVR Project Guidelines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a:solidFill>
                  <a:schemeClr val="tx1"/>
                </a:solidFill>
                <a:effectLst/>
                <a:latin typeface="+mn-lt"/>
                <a:ea typeface="+mn-ea"/>
                <a:cs typeface="+mn-cs"/>
              </a:rPr>
              <a:t>Paving Gravel </a:t>
            </a:r>
            <a:r>
              <a:rPr lang="en-US" b="1" u="sng" dirty="0"/>
              <a:t>R</a:t>
            </a:r>
            <a:r>
              <a:rPr lang="en-US" sz="3200" b="1" u="sng" kern="1200" dirty="0">
                <a:solidFill>
                  <a:schemeClr val="tx1"/>
                </a:solidFill>
                <a:effectLst/>
                <a:latin typeface="+mn-lt"/>
                <a:ea typeface="+mn-ea"/>
                <a:cs typeface="+mn-cs"/>
              </a:rPr>
              <a:t>oads: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a:solidFill>
                  <a:schemeClr val="tx1"/>
                </a:solidFill>
                <a:effectLst/>
                <a:latin typeface="+mn-lt"/>
                <a:ea typeface="+mn-ea"/>
                <a:cs typeface="+mn-cs"/>
              </a:rPr>
              <a:t>Program funds may not be used to convert unpaved roads to paved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t>If you have steep or high traffic roads that would benefit from being sealed, contact SCC for potential pilot project.</a:t>
            </a:r>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25578967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7.4.2 LVR Project Guidelines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a:xfrm>
            <a:off x="457200" y="533400"/>
            <a:ext cx="8229600" cy="5791200"/>
          </a:xfrm>
        </p:spPr>
        <p:txBody>
          <a:bodyPr/>
          <a:lstStyle/>
          <a:p>
            <a:pPr marL="0" lvl="0" indent="0">
              <a:buNone/>
            </a:pPr>
            <a:r>
              <a:rPr lang="en-US" sz="3200" b="1" u="sng" kern="1200" dirty="0">
                <a:solidFill>
                  <a:schemeClr val="tx1"/>
                </a:solidFill>
                <a:effectLst/>
                <a:latin typeface="+mn-lt"/>
                <a:ea typeface="+mn-ea"/>
                <a:cs typeface="+mn-cs"/>
              </a:rPr>
              <a:t>Reclaiming paved roads </a:t>
            </a:r>
          </a:p>
          <a:p>
            <a:pPr lvl="0"/>
            <a:r>
              <a:rPr lang="en-US" sz="3200" kern="1200" dirty="0">
                <a:solidFill>
                  <a:schemeClr val="tx1"/>
                </a:solidFill>
                <a:effectLst/>
                <a:latin typeface="+mn-lt"/>
                <a:ea typeface="+mn-ea"/>
                <a:cs typeface="+mn-cs"/>
              </a:rPr>
              <a:t>Districts, at their discretion, may fund a project to convert a paved road back to D&amp;G.</a:t>
            </a:r>
          </a:p>
          <a:p>
            <a:pPr lvl="0"/>
            <a:r>
              <a:rPr lang="en-US" sz="3200" kern="1200" dirty="0">
                <a:solidFill>
                  <a:schemeClr val="tx1"/>
                </a:solidFill>
                <a:effectLst/>
                <a:latin typeface="+mn-lt"/>
                <a:ea typeface="+mn-ea"/>
                <a:cs typeface="+mn-cs"/>
              </a:rPr>
              <a:t>Either funding source may be used</a:t>
            </a:r>
          </a:p>
        </p:txBody>
      </p:sp>
      <p:pic>
        <p:nvPicPr>
          <p:cNvPr id="17410" name="Picture 2" descr="C:\My Documents\PICTURES_CDGRS\COUNTY_PROJECTS\Westmoreland\linn_run_road\IMG_209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352799"/>
            <a:ext cx="9144000" cy="3505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61804202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7.4.4 LVRs in Urban areas</a:t>
            </a:r>
          </a:p>
        </p:txBody>
      </p:sp>
      <p:sp>
        <p:nvSpPr>
          <p:cNvPr id="3" name="Subtitle 2"/>
          <p:cNvSpPr>
            <a:spLocks noGrp="1"/>
          </p:cNvSpPr>
          <p:nvPr>
            <p:ph type="subTitle" idx="1"/>
          </p:nvPr>
        </p:nvSpPr>
        <p:spPr>
          <a:xfrm>
            <a:off x="4572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Projects in Urban Areas</a:t>
            </a:r>
          </a:p>
          <a:p>
            <a:pPr lvl="0"/>
            <a:r>
              <a:rPr lang="en-US" sz="3200" kern="1200" dirty="0">
                <a:effectLst/>
                <a:latin typeface="+mn-lt"/>
                <a:ea typeface="+mn-ea"/>
                <a:cs typeface="+mn-cs"/>
              </a:rPr>
              <a:t>Many ESM practices that work on DGR Projects will work on </a:t>
            </a:r>
            <a:r>
              <a:rPr lang="en-US" sz="3200" u="sng" kern="1200" dirty="0">
                <a:effectLst/>
                <a:latin typeface="+mn-lt"/>
                <a:ea typeface="+mn-ea"/>
                <a:cs typeface="+mn-cs"/>
              </a:rPr>
              <a:t>rural</a:t>
            </a:r>
            <a:r>
              <a:rPr lang="en-US" sz="3200" kern="1200" dirty="0">
                <a:effectLst/>
                <a:latin typeface="+mn-lt"/>
                <a:ea typeface="+mn-ea"/>
                <a:cs typeface="+mn-cs"/>
              </a:rPr>
              <a:t> LVRs, but there will be some new and innovative ideas for </a:t>
            </a:r>
            <a:r>
              <a:rPr lang="en-US" sz="3200" u="sng" kern="1200" dirty="0">
                <a:effectLst/>
                <a:latin typeface="+mn-lt"/>
                <a:ea typeface="+mn-ea"/>
                <a:cs typeface="+mn-cs"/>
              </a:rPr>
              <a:t>urban</a:t>
            </a:r>
            <a:r>
              <a:rPr lang="en-US" sz="3200" kern="1200" dirty="0">
                <a:effectLst/>
                <a:latin typeface="+mn-lt"/>
                <a:ea typeface="+mn-ea"/>
                <a:cs typeface="+mn-cs"/>
              </a:rPr>
              <a:t> areas</a:t>
            </a:r>
            <a:endParaRPr lang="en-US" sz="4400" kern="1200" dirty="0">
              <a:effectLst/>
              <a:latin typeface="+mn-lt"/>
              <a:ea typeface="+mn-ea"/>
              <a:cs typeface="+mn-cs"/>
            </a:endParaRPr>
          </a:p>
        </p:txBody>
      </p:sp>
      <p:pic>
        <p:nvPicPr>
          <p:cNvPr id="5" name="Picture 2" descr="http://www.saveitlancaster.com/wp-content/uploads/2011/12/11.29.11-0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3070550"/>
            <a:ext cx="3581400" cy="47780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7" name="Picture 6"/>
          <p:cNvPicPr>
            <a:picLocks noChangeAspect="1"/>
          </p:cNvPicPr>
          <p:nvPr/>
        </p:nvPicPr>
        <p:blipFill>
          <a:blip r:embed="rId4"/>
          <a:stretch>
            <a:fillRect/>
          </a:stretch>
        </p:blipFill>
        <p:spPr>
          <a:xfrm>
            <a:off x="4600575" y="3070550"/>
            <a:ext cx="4086225" cy="4724400"/>
          </a:xfrm>
          <a:prstGeom prst="rect">
            <a:avLst/>
          </a:prstGeom>
        </p:spPr>
      </p:pic>
    </p:spTree>
    <p:extLst>
      <p:ext uri="{BB962C8B-B14F-4D97-AF65-F5344CB8AC3E}">
        <p14:creationId xmlns:p14="http://schemas.microsoft.com/office/powerpoint/2010/main" val="250120363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7.4.4 LVRs in Urban areas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Projects in Urban Areas</a:t>
            </a:r>
          </a:p>
          <a:p>
            <a:pPr lvl="0"/>
            <a:r>
              <a:rPr lang="en-US" sz="3200" kern="1200" dirty="0">
                <a:effectLst/>
                <a:latin typeface="+mn-lt"/>
                <a:ea typeface="+mn-ea"/>
                <a:cs typeface="+mn-cs"/>
              </a:rPr>
              <a:t>Many ESM practices that work on DGR Projects will work on </a:t>
            </a:r>
            <a:r>
              <a:rPr lang="en-US" sz="3200" u="sng" kern="1200" dirty="0">
                <a:effectLst/>
                <a:latin typeface="+mn-lt"/>
                <a:ea typeface="+mn-ea"/>
                <a:cs typeface="+mn-cs"/>
              </a:rPr>
              <a:t>rural</a:t>
            </a:r>
            <a:r>
              <a:rPr lang="en-US" sz="3200" kern="1200" dirty="0">
                <a:effectLst/>
                <a:latin typeface="+mn-lt"/>
                <a:ea typeface="+mn-ea"/>
                <a:cs typeface="+mn-cs"/>
              </a:rPr>
              <a:t> LVRs, but there will be some new and innovative ideas for </a:t>
            </a:r>
            <a:r>
              <a:rPr lang="en-US" sz="3200" u="sng" kern="1200" dirty="0">
                <a:effectLst/>
                <a:latin typeface="+mn-lt"/>
                <a:ea typeface="+mn-ea"/>
                <a:cs typeface="+mn-cs"/>
              </a:rPr>
              <a:t>urban</a:t>
            </a:r>
            <a:r>
              <a:rPr lang="en-US" sz="3200" kern="1200" dirty="0">
                <a:effectLst/>
                <a:latin typeface="+mn-lt"/>
                <a:ea typeface="+mn-ea"/>
                <a:cs typeface="+mn-cs"/>
              </a:rPr>
              <a:t> areas</a:t>
            </a:r>
            <a:endParaRPr lang="en-US" sz="4400" kern="1200" dirty="0">
              <a:effectLst/>
              <a:latin typeface="+mn-lt"/>
              <a:ea typeface="+mn-ea"/>
              <a:cs typeface="+mn-cs"/>
            </a:endParaRPr>
          </a:p>
          <a:p>
            <a:pPr lvl="0"/>
            <a:r>
              <a:rPr lang="en-US" sz="3200" kern="1200" dirty="0">
                <a:effectLst/>
                <a:latin typeface="+mn-lt"/>
                <a:ea typeface="+mn-ea"/>
                <a:cs typeface="+mn-cs"/>
              </a:rPr>
              <a:t>Please contact the Center when you are working on new and innovative projects for Urban areas</a:t>
            </a:r>
            <a:endParaRPr lang="en-US" sz="4400" kern="1200" dirty="0">
              <a:effectLst/>
              <a:latin typeface="+mn-lt"/>
              <a:ea typeface="+mn-ea"/>
              <a:cs typeface="+mn-cs"/>
            </a:endParaRPr>
          </a:p>
          <a:p>
            <a:pPr lvl="0"/>
            <a:r>
              <a:rPr lang="en-US" sz="3200" kern="1200" dirty="0">
                <a:effectLst/>
                <a:latin typeface="+mn-lt"/>
                <a:ea typeface="+mn-ea"/>
                <a:cs typeface="+mn-cs"/>
              </a:rPr>
              <a:t>Projects must strike a balance between environmental  improvements and road improvements</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585986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a:solidFill>
                  <a:schemeClr val="tx1"/>
                </a:solidFill>
                <a:effectLst/>
                <a:latin typeface="+mn-lt"/>
                <a:ea typeface="+mn-ea"/>
                <a:cs typeface="+mn-cs"/>
              </a:rPr>
              <a:t>Some policies that don’t necessarily apply to </a:t>
            </a:r>
            <a:r>
              <a:rPr lang="en-US" sz="3200" b="1" kern="1200" dirty="0">
                <a:solidFill>
                  <a:schemeClr val="bg1">
                    <a:lumMod val="65000"/>
                  </a:schemeClr>
                </a:solidFill>
                <a:effectLst/>
                <a:latin typeface="+mn-lt"/>
                <a:ea typeface="+mn-ea"/>
                <a:cs typeface="+mn-cs"/>
              </a:rPr>
              <a:t>every project: </a:t>
            </a:r>
          </a:p>
          <a:p>
            <a:r>
              <a:rPr lang="en-US" sz="3200" b="1" kern="1200" dirty="0">
                <a:solidFill>
                  <a:schemeClr val="bg1">
                    <a:lumMod val="65000"/>
                  </a:schemeClr>
                </a:solidFill>
                <a:effectLst/>
                <a:latin typeface="+mn-lt"/>
                <a:ea typeface="+mn-ea"/>
                <a:cs typeface="+mn-cs"/>
              </a:rPr>
              <a:t>7.1 Stream Crossing Replacement Policy</a:t>
            </a:r>
          </a:p>
          <a:p>
            <a:r>
              <a:rPr lang="en-US" sz="3200" b="1" kern="1200" dirty="0">
                <a:solidFill>
                  <a:schemeClr val="bg1">
                    <a:lumMod val="65000"/>
                  </a:schemeClr>
                </a:solidFill>
                <a:effectLst/>
                <a:latin typeface="+mn-lt"/>
                <a:ea typeface="+mn-ea"/>
                <a:cs typeface="+mn-cs"/>
              </a:rPr>
              <a:t>7.2 Driving Surface Aggregate</a:t>
            </a:r>
          </a:p>
          <a:p>
            <a:r>
              <a:rPr lang="en-US" b="1" dirty="0">
                <a:solidFill>
                  <a:schemeClr val="bg1">
                    <a:lumMod val="65000"/>
                  </a:schemeClr>
                </a:solidFill>
              </a:rPr>
              <a:t>7.3 Full Depth Reclamation</a:t>
            </a:r>
          </a:p>
          <a:p>
            <a:r>
              <a:rPr lang="en-US" sz="3200" b="1" kern="1200" dirty="0">
                <a:solidFill>
                  <a:schemeClr val="bg1">
                    <a:lumMod val="65000"/>
                  </a:schemeClr>
                </a:solidFill>
                <a:effectLst/>
                <a:latin typeface="+mn-lt"/>
                <a:ea typeface="+mn-ea"/>
                <a:cs typeface="+mn-cs"/>
              </a:rPr>
              <a:t>7.4 LVR Policies</a:t>
            </a:r>
          </a:p>
          <a:p>
            <a:r>
              <a:rPr lang="en-US" b="1" dirty="0">
                <a:solidFill>
                  <a:srgbClr val="FF0000"/>
                </a:solidFill>
              </a:rPr>
              <a:t>7.5 Traffic Counts</a:t>
            </a:r>
          </a:p>
          <a:p>
            <a:pPr marL="0" indent="0">
              <a:buNone/>
            </a:pPr>
            <a:endParaRPr lang="en-US" sz="3200" b="1" kern="1200" dirty="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0580417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4" name="TextBox 3"/>
          <p:cNvSpPr txBox="1"/>
          <p:nvPr/>
        </p:nvSpPr>
        <p:spPr>
          <a:xfrm>
            <a:off x="457200" y="685800"/>
            <a:ext cx="8305800" cy="4093428"/>
          </a:xfrm>
          <a:prstGeom prst="rect">
            <a:avLst/>
          </a:prstGeom>
          <a:noFill/>
        </p:spPr>
        <p:txBody>
          <a:bodyPr wrap="square" rtlCol="0">
            <a:spAutoFit/>
          </a:bodyPr>
          <a:lstStyle/>
          <a:p>
            <a:r>
              <a:rPr lang="en-US" sz="3200" b="1" u="sng" dirty="0">
                <a:solidFill>
                  <a:srgbClr val="FF0000"/>
                </a:solidFill>
              </a:rPr>
              <a:t>DGLVR Law:</a:t>
            </a:r>
            <a:endParaRPr lang="en-US" sz="2800" dirty="0">
              <a:solidFill>
                <a:prstClr val="black"/>
              </a:solidFill>
            </a:endParaRPr>
          </a:p>
          <a:p>
            <a:endParaRPr lang="en-US" sz="3200" b="1" u="sng" dirty="0">
              <a:solidFill>
                <a:srgbClr val="FF0000"/>
              </a:solidFill>
            </a:endParaRPr>
          </a:p>
          <a:p>
            <a:pPr lvl="0"/>
            <a:r>
              <a:rPr lang="en-US" sz="2800" i="1" dirty="0"/>
              <a:t>“ </a:t>
            </a:r>
            <a:r>
              <a:rPr lang="en-US" sz="2800" i="1" u="sng" dirty="0"/>
              <a:t>To fund safe, efficient, and environmentally sound maintenance of sections of low volume roads that are sealed or paved </a:t>
            </a:r>
            <a:r>
              <a:rPr lang="en-US" sz="2800" b="1" i="1" u="sng" dirty="0">
                <a:solidFill>
                  <a:srgbClr val="FF0000"/>
                </a:solidFill>
              </a:rPr>
              <a:t>with an average daily traffic count of 500 vehicles or less.</a:t>
            </a:r>
            <a:r>
              <a:rPr lang="en-US" sz="2800" b="1" i="1" dirty="0"/>
              <a:t>”</a:t>
            </a:r>
          </a:p>
          <a:p>
            <a:pPr lvl="0"/>
            <a:endParaRPr lang="en-US" sz="2800" b="1" i="1" dirty="0"/>
          </a:p>
          <a:p>
            <a:pPr lvl="0"/>
            <a:endParaRPr lang="en-US" sz="2800" b="1" i="1" dirty="0"/>
          </a:p>
          <a:p>
            <a:pPr lvl="0"/>
            <a:r>
              <a:rPr lang="en-US" sz="2800" b="1" dirty="0"/>
              <a:t>(Unpaved road do not need traffic counts!)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2801788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b="1" dirty="0">
                <a:solidFill>
                  <a:srgbClr val="FF0000"/>
                </a:solidFill>
              </a:rPr>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6) Center Role</a:t>
            </a:r>
          </a:p>
          <a:p>
            <a:endParaRPr lang="en-US" sz="2400" b="1" dirty="0">
              <a:solidFill>
                <a:prstClr val="black"/>
              </a:solidFill>
            </a:endParaRPr>
          </a:p>
          <a:p>
            <a:r>
              <a:rPr lang="en-US" sz="2400" b="1" dirty="0">
                <a:solidFill>
                  <a:prstClr val="black"/>
                </a:solidFill>
              </a:rPr>
              <a:t>3-page overview of Center role and available services</a:t>
            </a:r>
          </a:p>
          <a:p>
            <a:endParaRPr lang="en-US" sz="2400" b="1" dirty="0">
              <a:solidFill>
                <a:prstClr val="black"/>
              </a:solidFill>
            </a:endParaRPr>
          </a:p>
          <a:p>
            <a:r>
              <a:rPr lang="en-US" sz="2400" b="1" dirty="0">
                <a:solidFill>
                  <a:prstClr val="black"/>
                </a:solidFill>
              </a:rPr>
              <a:t>Education</a:t>
            </a:r>
          </a:p>
          <a:p>
            <a:endParaRPr lang="en-US" sz="2400" b="1" dirty="0">
              <a:solidFill>
                <a:prstClr val="black"/>
              </a:solidFill>
            </a:endParaRPr>
          </a:p>
          <a:p>
            <a:r>
              <a:rPr lang="en-US" sz="2400" b="1" dirty="0">
                <a:solidFill>
                  <a:prstClr val="black"/>
                </a:solidFill>
              </a:rPr>
              <a:t>Outreach </a:t>
            </a:r>
          </a:p>
          <a:p>
            <a:endParaRPr lang="en-US" sz="2400" b="1" dirty="0">
              <a:solidFill>
                <a:prstClr val="black"/>
              </a:solidFill>
            </a:endParaRPr>
          </a:p>
          <a:p>
            <a:r>
              <a:rPr lang="en-US" sz="2400" b="1" dirty="0">
                <a:solidFill>
                  <a:prstClr val="black"/>
                </a:solidFill>
              </a:rPr>
              <a:t>Technical Assistance</a:t>
            </a:r>
          </a:p>
          <a:p>
            <a:endParaRPr lang="en-US" sz="2400" b="1" dirty="0">
              <a:solidFill>
                <a:prstClr val="black"/>
              </a:solidFill>
            </a:endParaRPr>
          </a:p>
          <a:p>
            <a:r>
              <a:rPr lang="en-US" sz="2400" b="1" dirty="0">
                <a:solidFill>
                  <a:prstClr val="black"/>
                </a:solidFill>
              </a:rPr>
              <a:t>Documentation</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771511903"/>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Responsibility</a:t>
            </a:r>
          </a:p>
          <a:p>
            <a:pPr marL="457200" lvl="0" indent="-457200"/>
            <a:r>
              <a:rPr lang="en-US" dirty="0"/>
              <a:t>Applicant is responsible for providing traffic counts </a:t>
            </a:r>
            <a:r>
              <a:rPr lang="en-US" u="sng" dirty="0"/>
              <a:t>before a contract can be signed</a:t>
            </a:r>
            <a:r>
              <a:rPr lang="en-US" dirty="0"/>
              <a:t>.</a:t>
            </a:r>
          </a:p>
          <a:p>
            <a:pPr marL="457200" lvl="0" indent="-457200"/>
            <a:endParaRPr lang="en-US" dirty="0"/>
          </a:p>
          <a:p>
            <a:pPr marL="457200" lvl="0" indent="-457200"/>
            <a:r>
              <a:rPr lang="en-US" dirty="0"/>
              <a:t>Conservation District is responsible for verifying that a count exists, and that the count meets the criteria established in state and local policy.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4887651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a:solidFill>
                  <a:schemeClr val="tx1"/>
                </a:solidFill>
                <a:effectLst/>
                <a:latin typeface="+mn-lt"/>
                <a:ea typeface="+mn-ea"/>
                <a:cs typeface="+mn-cs"/>
              </a:rPr>
              <a:t>Traffic Count Methods</a:t>
            </a:r>
          </a:p>
          <a:p>
            <a:pPr marL="457200" lvl="0" indent="-457200"/>
            <a:r>
              <a:rPr lang="en-US" b="1" dirty="0"/>
              <a:t>Use existing data.</a:t>
            </a:r>
          </a:p>
          <a:p>
            <a:pPr marL="457200" lvl="0" indent="-457200"/>
            <a:r>
              <a:rPr lang="en-US" b="1" dirty="0"/>
              <a:t>Level 1 count (2 hour).</a:t>
            </a:r>
          </a:p>
          <a:p>
            <a:pPr marL="457200" lvl="0" indent="-457200"/>
            <a:r>
              <a:rPr lang="en-US" b="1" dirty="0"/>
              <a:t>Level 2 count (24 hour).</a:t>
            </a:r>
          </a:p>
          <a:p>
            <a:pPr marL="457200" lvl="0" indent="-457200"/>
            <a:endParaRPr lang="en-US" b="1" dirty="0"/>
          </a:p>
          <a:p>
            <a:pPr marL="457200" lvl="0" indent="-457200"/>
            <a:r>
              <a:rPr lang="en-US" i="1" dirty="0"/>
              <a:t>This policy sets the minimum statewide Program standard.  Your County can enact stricter count standards.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08533823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8" name="TextBox 7"/>
          <p:cNvSpPr txBox="1"/>
          <p:nvPr/>
        </p:nvSpPr>
        <p:spPr>
          <a:xfrm>
            <a:off x="10896600" y="3988029"/>
            <a:ext cx="704040" cy="369332"/>
          </a:xfrm>
          <a:prstGeom prst="rect">
            <a:avLst/>
          </a:prstGeom>
          <a:solidFill>
            <a:srgbClr val="FFFFCC"/>
          </a:solidFill>
          <a:ln w="28575">
            <a:solidFill>
              <a:srgbClr val="FF0000"/>
            </a:solidFill>
          </a:ln>
        </p:spPr>
        <p:txBody>
          <a:bodyPr wrap="none" rtlCol="0">
            <a:spAutoFit/>
          </a:bodyPr>
          <a:lstStyle/>
          <a:p>
            <a:pPr algn="ctr"/>
            <a:r>
              <a:rPr lang="en-US" u="sng" dirty="0"/>
              <a:t>&lt;</a:t>
            </a:r>
            <a:r>
              <a:rPr lang="en-US" dirty="0"/>
              <a:t> 500</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r>
              <a:rPr lang="en-US" sz="2400" b="1" dirty="0">
                <a:solidFill>
                  <a:srgbClr val="FF0000"/>
                </a:solidFill>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r>
              <a:rPr lang="en-US" sz="2400" b="1" dirty="0">
                <a:solidFill>
                  <a:srgbClr val="FF0000"/>
                </a:solidFill>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r>
              <a:rPr lang="en-US" sz="2400" b="1" dirty="0">
                <a:solidFill>
                  <a:srgbClr val="FF0000"/>
                </a:solidFill>
              </a:rPr>
              <a:t>“</a:t>
            </a:r>
            <a:r>
              <a:rPr lang="en-US" sz="2400" b="1" dirty="0" err="1">
                <a:solidFill>
                  <a:srgbClr val="FF0000"/>
                </a:solidFill>
              </a:rPr>
              <a:t>skytop</a:t>
            </a:r>
            <a:r>
              <a:rPr lang="en-US" sz="2400" b="1" dirty="0">
                <a:solidFill>
                  <a:srgbClr val="FF0000"/>
                </a:solidFill>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r>
              <a:rPr lang="en-US" sz="2400" b="1" dirty="0">
                <a:solidFill>
                  <a:srgbClr val="FF0000"/>
                </a:solidFill>
              </a:rPr>
              <a:t>St. College</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200</a:t>
            </a: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Tree>
    <p:extLst>
      <p:ext uri="{BB962C8B-B14F-4D97-AF65-F5344CB8AC3E}">
        <p14:creationId xmlns:p14="http://schemas.microsoft.com/office/powerpoint/2010/main" val="52160313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27" name="Freeform 26"/>
          <p:cNvSpPr/>
          <p:nvPr/>
        </p:nvSpPr>
        <p:spPr>
          <a:xfrm>
            <a:off x="2257425" y="2790825"/>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3209925" y="2095500"/>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29" name="Freeform 28"/>
          <p:cNvSpPr/>
          <p:nvPr/>
        </p:nvSpPr>
        <p:spPr>
          <a:xfrm>
            <a:off x="5738199" y="3429000"/>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8062056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Existing Data</a:t>
            </a: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7. Add. Policies</a:t>
            </a:r>
          </a:p>
        </p:txBody>
      </p:sp>
      <p:pic>
        <p:nvPicPr>
          <p:cNvPr id="14" name="Picture 13"/>
          <p:cNvPicPr>
            <a:picLocks noChangeAspect="1"/>
          </p:cNvPicPr>
          <p:nvPr/>
        </p:nvPicPr>
        <p:blipFill>
          <a:blip r:embed="rId3"/>
          <a:stretch>
            <a:fillRect/>
          </a:stretch>
        </p:blipFill>
        <p:spPr>
          <a:xfrm>
            <a:off x="641166" y="1181384"/>
            <a:ext cx="7762875" cy="5524500"/>
          </a:xfrm>
          <a:prstGeom prst="rect">
            <a:avLst/>
          </a:prstGeom>
          <a:ln w="57150">
            <a:solidFill>
              <a:schemeClr val="tx1"/>
            </a:solidFill>
          </a:ln>
        </p:spPr>
      </p:pic>
      <p:sp>
        <p:nvSpPr>
          <p:cNvPr id="15" name="Rectangle 14"/>
          <p:cNvSpPr/>
          <p:nvPr/>
        </p:nvSpPr>
        <p:spPr>
          <a:xfrm>
            <a:off x="5486400" y="221256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600</a:t>
            </a:r>
          </a:p>
        </p:txBody>
      </p:sp>
      <p:sp>
        <p:nvSpPr>
          <p:cNvPr id="16" name="Rectangle 15"/>
          <p:cNvSpPr/>
          <p:nvPr/>
        </p:nvSpPr>
        <p:spPr>
          <a:xfrm>
            <a:off x="2971800" y="2958353"/>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300</a:t>
            </a:r>
          </a:p>
        </p:txBody>
      </p:sp>
      <p:sp>
        <p:nvSpPr>
          <p:cNvPr id="17" name="Rectangle 16"/>
          <p:cNvSpPr/>
          <p:nvPr/>
        </p:nvSpPr>
        <p:spPr>
          <a:xfrm>
            <a:off x="17526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8" name="Rectangle 17"/>
          <p:cNvSpPr/>
          <p:nvPr/>
        </p:nvSpPr>
        <p:spPr>
          <a:xfrm>
            <a:off x="2068175" y="2338736"/>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250</a:t>
            </a:r>
          </a:p>
        </p:txBody>
      </p:sp>
      <p:sp>
        <p:nvSpPr>
          <p:cNvPr id="19" name="Rectangle 18"/>
          <p:cNvSpPr/>
          <p:nvPr/>
        </p:nvSpPr>
        <p:spPr>
          <a:xfrm>
            <a:off x="4876800" y="4870352"/>
            <a:ext cx="68580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2000</a:t>
            </a:r>
          </a:p>
        </p:txBody>
      </p:sp>
      <p:sp>
        <p:nvSpPr>
          <p:cNvPr id="20" name="Rectangle 19"/>
          <p:cNvSpPr/>
          <p:nvPr/>
        </p:nvSpPr>
        <p:spPr>
          <a:xfrm>
            <a:off x="3246325" y="1575284"/>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150</a:t>
            </a:r>
          </a:p>
        </p:txBody>
      </p:sp>
      <p:sp>
        <p:nvSpPr>
          <p:cNvPr id="9" name="TextBox 8"/>
          <p:cNvSpPr txBox="1"/>
          <p:nvPr/>
        </p:nvSpPr>
        <p:spPr>
          <a:xfrm rot="20199027">
            <a:off x="2948026" y="5978001"/>
            <a:ext cx="16946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99/220/322</a:t>
            </a:r>
          </a:p>
        </p:txBody>
      </p:sp>
      <p:sp>
        <p:nvSpPr>
          <p:cNvPr id="12" name="TextBox 11"/>
          <p:cNvSpPr txBox="1"/>
          <p:nvPr/>
        </p:nvSpPr>
        <p:spPr>
          <a:xfrm>
            <a:off x="38100" y="6354002"/>
            <a:ext cx="145905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P. Matilda</a:t>
            </a:r>
          </a:p>
        </p:txBody>
      </p:sp>
      <p:sp>
        <p:nvSpPr>
          <p:cNvPr id="21" name="TextBox 20"/>
          <p:cNvSpPr txBox="1"/>
          <p:nvPr/>
        </p:nvSpPr>
        <p:spPr>
          <a:xfrm>
            <a:off x="4613572" y="5720543"/>
            <a:ext cx="13008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a:t>
            </a:r>
            <a:r>
              <a:rPr kumimoji="0" lang="en-US" sz="2400" b="1" i="0" u="none" strike="noStrike" kern="1200" cap="none" spc="0" normalizeH="0" baseline="0" noProof="0" dirty="0" err="1">
                <a:ln>
                  <a:noFill/>
                </a:ln>
                <a:solidFill>
                  <a:srgbClr val="FF0000"/>
                </a:solidFill>
                <a:effectLst/>
                <a:uLnTx/>
                <a:uFillTx/>
                <a:latin typeface="Calibri"/>
                <a:ea typeface="+mn-ea"/>
                <a:cs typeface="+mn-cs"/>
              </a:rPr>
              <a:t>skytop</a:t>
            </a:r>
            <a:r>
              <a:rPr kumimoji="0" lang="en-US" sz="2400" b="1" i="0" u="none" strike="noStrike" kern="1200" cap="none" spc="0" normalizeH="0" baseline="0" noProof="0" dirty="0">
                <a:ln>
                  <a:noFill/>
                </a:ln>
                <a:solidFill>
                  <a:srgbClr val="FF0000"/>
                </a:solidFill>
                <a:effectLst/>
                <a:uLnTx/>
                <a:uFillTx/>
                <a:latin typeface="Calibri"/>
                <a:ea typeface="+mn-ea"/>
                <a:cs typeface="+mn-cs"/>
              </a:rPr>
              <a:t>”</a:t>
            </a:r>
          </a:p>
        </p:txBody>
      </p:sp>
      <p:sp>
        <p:nvSpPr>
          <p:cNvPr id="22" name="TextBox 21"/>
          <p:cNvSpPr txBox="1"/>
          <p:nvPr/>
        </p:nvSpPr>
        <p:spPr>
          <a:xfrm>
            <a:off x="6659734" y="6372448"/>
            <a:ext cx="1521442"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St. College</a:t>
            </a:r>
          </a:p>
        </p:txBody>
      </p:sp>
      <p:sp>
        <p:nvSpPr>
          <p:cNvPr id="23" name="Right Arrow Callout 22"/>
          <p:cNvSpPr/>
          <p:nvPr/>
        </p:nvSpPr>
        <p:spPr>
          <a:xfrm rot="21436142">
            <a:off x="1673861" y="3159659"/>
            <a:ext cx="1017721" cy="342843"/>
          </a:xfrm>
          <a:prstGeom prst="rightArrow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&lt;500</a:t>
            </a:r>
          </a:p>
        </p:txBody>
      </p:sp>
      <p:sp>
        <p:nvSpPr>
          <p:cNvPr id="25" name="Rectangle 24"/>
          <p:cNvSpPr/>
          <p:nvPr/>
        </p:nvSpPr>
        <p:spPr>
          <a:xfrm>
            <a:off x="4846320" y="12509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200</a:t>
            </a:r>
          </a:p>
        </p:txBody>
      </p:sp>
      <p:sp>
        <p:nvSpPr>
          <p:cNvPr id="26" name="Right Arrow Callout 25"/>
          <p:cNvSpPr/>
          <p:nvPr/>
        </p:nvSpPr>
        <p:spPr>
          <a:xfrm rot="1434892">
            <a:off x="2607106" y="1829242"/>
            <a:ext cx="1017721" cy="342843"/>
          </a:xfrm>
          <a:prstGeom prst="rightArrowCallout">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7" name="Freeform 26"/>
          <p:cNvSpPr/>
          <p:nvPr/>
        </p:nvSpPr>
        <p:spPr>
          <a:xfrm>
            <a:off x="2257425" y="2790825"/>
            <a:ext cx="460378" cy="1276350"/>
          </a:xfrm>
          <a:custGeom>
            <a:avLst/>
            <a:gdLst>
              <a:gd name="connsiteX0" fmla="*/ 228600 w 460378"/>
              <a:gd name="connsiteY0" fmla="*/ 0 h 1276350"/>
              <a:gd name="connsiteX1" fmla="*/ 276225 w 460378"/>
              <a:gd name="connsiteY1" fmla="*/ 200025 h 1276350"/>
              <a:gd name="connsiteX2" fmla="*/ 419100 w 460378"/>
              <a:gd name="connsiteY2" fmla="*/ 457200 h 1276350"/>
              <a:gd name="connsiteX3" fmla="*/ 438150 w 460378"/>
              <a:gd name="connsiteY3" fmla="*/ 628650 h 1276350"/>
              <a:gd name="connsiteX4" fmla="*/ 133350 w 460378"/>
              <a:gd name="connsiteY4" fmla="*/ 942975 h 1276350"/>
              <a:gd name="connsiteX5" fmla="*/ 0 w 460378"/>
              <a:gd name="connsiteY5" fmla="*/ 127635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378" h="1276350">
                <a:moveTo>
                  <a:pt x="228600" y="0"/>
                </a:moveTo>
                <a:cubicBezTo>
                  <a:pt x="236537" y="61912"/>
                  <a:pt x="244475" y="123825"/>
                  <a:pt x="276225" y="200025"/>
                </a:cubicBezTo>
                <a:cubicBezTo>
                  <a:pt x="307975" y="276225"/>
                  <a:pt x="392113" y="385763"/>
                  <a:pt x="419100" y="457200"/>
                </a:cubicBezTo>
                <a:cubicBezTo>
                  <a:pt x="446087" y="528637"/>
                  <a:pt x="485775" y="547688"/>
                  <a:pt x="438150" y="628650"/>
                </a:cubicBezTo>
                <a:cubicBezTo>
                  <a:pt x="390525" y="709613"/>
                  <a:pt x="206375" y="835025"/>
                  <a:pt x="133350" y="942975"/>
                </a:cubicBezTo>
                <a:cubicBezTo>
                  <a:pt x="60325" y="1050925"/>
                  <a:pt x="30162" y="1163637"/>
                  <a:pt x="0" y="1276350"/>
                </a:cubicBezTo>
              </a:path>
            </a:pathLst>
          </a:custGeom>
          <a:noFill/>
          <a:ln w="57150">
            <a:solidFill>
              <a:srgbClr val="33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7"/>
          <p:cNvSpPr/>
          <p:nvPr/>
        </p:nvSpPr>
        <p:spPr>
          <a:xfrm>
            <a:off x="3209925" y="2095500"/>
            <a:ext cx="1981200" cy="341711"/>
          </a:xfrm>
          <a:custGeom>
            <a:avLst/>
            <a:gdLst>
              <a:gd name="connsiteX0" fmla="*/ 1981200 w 1981200"/>
              <a:gd name="connsiteY0" fmla="*/ 0 h 341711"/>
              <a:gd name="connsiteX1" fmla="*/ 1733550 w 1981200"/>
              <a:gd name="connsiteY1" fmla="*/ 38100 h 341711"/>
              <a:gd name="connsiteX2" fmla="*/ 1524000 w 1981200"/>
              <a:gd name="connsiteY2" fmla="*/ 9525 h 341711"/>
              <a:gd name="connsiteX3" fmla="*/ 1238250 w 1981200"/>
              <a:gd name="connsiteY3" fmla="*/ 152400 h 341711"/>
              <a:gd name="connsiteX4" fmla="*/ 638175 w 1981200"/>
              <a:gd name="connsiteY4" fmla="*/ 333375 h 341711"/>
              <a:gd name="connsiteX5" fmla="*/ 542925 w 1981200"/>
              <a:gd name="connsiteY5" fmla="*/ 295275 h 341711"/>
              <a:gd name="connsiteX6" fmla="*/ 495300 w 1981200"/>
              <a:gd name="connsiteY6" fmla="*/ 152400 h 341711"/>
              <a:gd name="connsiteX7" fmla="*/ 266700 w 1981200"/>
              <a:gd name="connsiteY7" fmla="*/ 190500 h 341711"/>
              <a:gd name="connsiteX8" fmla="*/ 0 w 1981200"/>
              <a:gd name="connsiteY8" fmla="*/ 333375 h 3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341711">
                <a:moveTo>
                  <a:pt x="1981200" y="0"/>
                </a:moveTo>
                <a:cubicBezTo>
                  <a:pt x="1895475" y="18256"/>
                  <a:pt x="1809750" y="36513"/>
                  <a:pt x="1733550" y="38100"/>
                </a:cubicBezTo>
                <a:cubicBezTo>
                  <a:pt x="1657350" y="39687"/>
                  <a:pt x="1606550" y="-9525"/>
                  <a:pt x="1524000" y="9525"/>
                </a:cubicBezTo>
                <a:cubicBezTo>
                  <a:pt x="1441450" y="28575"/>
                  <a:pt x="1385887" y="98425"/>
                  <a:pt x="1238250" y="152400"/>
                </a:cubicBezTo>
                <a:cubicBezTo>
                  <a:pt x="1090612" y="206375"/>
                  <a:pt x="754062" y="309563"/>
                  <a:pt x="638175" y="333375"/>
                </a:cubicBezTo>
                <a:cubicBezTo>
                  <a:pt x="522288" y="357187"/>
                  <a:pt x="566737" y="325437"/>
                  <a:pt x="542925" y="295275"/>
                </a:cubicBezTo>
                <a:cubicBezTo>
                  <a:pt x="519113" y="265113"/>
                  <a:pt x="541337" y="169862"/>
                  <a:pt x="495300" y="152400"/>
                </a:cubicBezTo>
                <a:cubicBezTo>
                  <a:pt x="449263" y="134938"/>
                  <a:pt x="349250" y="160337"/>
                  <a:pt x="266700" y="190500"/>
                </a:cubicBezTo>
                <a:cubicBezTo>
                  <a:pt x="184150" y="220663"/>
                  <a:pt x="92075" y="277019"/>
                  <a:pt x="0" y="333375"/>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ight Arrow Callout 23"/>
          <p:cNvSpPr/>
          <p:nvPr/>
        </p:nvSpPr>
        <p:spPr>
          <a:xfrm rot="21436142">
            <a:off x="5402960" y="4181505"/>
            <a:ext cx="1017721" cy="342843"/>
          </a:xfrm>
          <a:prstGeom prst="rightArrowCallou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&gt;500</a:t>
            </a:r>
          </a:p>
        </p:txBody>
      </p:sp>
      <p:sp>
        <p:nvSpPr>
          <p:cNvPr id="30" name="Rectangle 29"/>
          <p:cNvSpPr/>
          <p:nvPr/>
        </p:nvSpPr>
        <p:spPr>
          <a:xfrm>
            <a:off x="6248400" y="3741402"/>
            <a:ext cx="549050" cy="202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850</a:t>
            </a:r>
          </a:p>
        </p:txBody>
      </p:sp>
      <p:sp>
        <p:nvSpPr>
          <p:cNvPr id="29" name="Freeform 28"/>
          <p:cNvSpPr/>
          <p:nvPr/>
        </p:nvSpPr>
        <p:spPr>
          <a:xfrm>
            <a:off x="5738199" y="3429000"/>
            <a:ext cx="1334114" cy="2195513"/>
          </a:xfrm>
          <a:custGeom>
            <a:avLst/>
            <a:gdLst>
              <a:gd name="connsiteX0" fmla="*/ 781050 w 1074237"/>
              <a:gd name="connsiteY0" fmla="*/ 0 h 1409700"/>
              <a:gd name="connsiteX1" fmla="*/ 904875 w 1074237"/>
              <a:gd name="connsiteY1" fmla="*/ 200025 h 1409700"/>
              <a:gd name="connsiteX2" fmla="*/ 1057275 w 1074237"/>
              <a:gd name="connsiteY2" fmla="*/ 200025 h 1409700"/>
              <a:gd name="connsiteX3" fmla="*/ 1028700 w 1074237"/>
              <a:gd name="connsiteY3" fmla="*/ 323850 h 1409700"/>
              <a:gd name="connsiteX4" fmla="*/ 685800 w 1074237"/>
              <a:gd name="connsiteY4" fmla="*/ 885825 h 1409700"/>
              <a:gd name="connsiteX5" fmla="*/ 438150 w 1074237"/>
              <a:gd name="connsiteY5" fmla="*/ 1095375 h 1409700"/>
              <a:gd name="connsiteX6" fmla="*/ 0 w 1074237"/>
              <a:gd name="connsiteY6" fmla="*/ 1409700 h 1409700"/>
              <a:gd name="connsiteX0" fmla="*/ 365326 w 875346"/>
              <a:gd name="connsiteY0" fmla="*/ 0 h 2195513"/>
              <a:gd name="connsiteX1" fmla="*/ 489151 w 875346"/>
              <a:gd name="connsiteY1" fmla="*/ 200025 h 2195513"/>
              <a:gd name="connsiteX2" fmla="*/ 641551 w 875346"/>
              <a:gd name="connsiteY2" fmla="*/ 200025 h 2195513"/>
              <a:gd name="connsiteX3" fmla="*/ 612976 w 875346"/>
              <a:gd name="connsiteY3" fmla="*/ 323850 h 2195513"/>
              <a:gd name="connsiteX4" fmla="*/ 270076 w 875346"/>
              <a:gd name="connsiteY4" fmla="*/ 885825 h 2195513"/>
              <a:gd name="connsiteX5" fmla="*/ 22426 w 875346"/>
              <a:gd name="connsiteY5" fmla="*/ 1095375 h 2195513"/>
              <a:gd name="connsiteX6" fmla="*/ 855863 w 875346"/>
              <a:gd name="connsiteY6" fmla="*/ 2195513 h 2195513"/>
              <a:gd name="connsiteX0" fmla="*/ 365326 w 855863"/>
              <a:gd name="connsiteY0" fmla="*/ 0 h 2195513"/>
              <a:gd name="connsiteX1" fmla="*/ 489151 w 855863"/>
              <a:gd name="connsiteY1" fmla="*/ 200025 h 2195513"/>
              <a:gd name="connsiteX2" fmla="*/ 641551 w 855863"/>
              <a:gd name="connsiteY2" fmla="*/ 200025 h 2195513"/>
              <a:gd name="connsiteX3" fmla="*/ 612976 w 855863"/>
              <a:gd name="connsiteY3" fmla="*/ 323850 h 2195513"/>
              <a:gd name="connsiteX4" fmla="*/ 270076 w 855863"/>
              <a:gd name="connsiteY4" fmla="*/ 885825 h 2195513"/>
              <a:gd name="connsiteX5" fmla="*/ 22426 w 855863"/>
              <a:gd name="connsiteY5" fmla="*/ 1095375 h 2195513"/>
              <a:gd name="connsiteX6" fmla="*/ 855863 w 855863"/>
              <a:gd name="connsiteY6" fmla="*/ 2195513 h 2195513"/>
              <a:gd name="connsiteX0" fmla="*/ 349816 w 840353"/>
              <a:gd name="connsiteY0" fmla="*/ 0 h 2195513"/>
              <a:gd name="connsiteX1" fmla="*/ 473641 w 840353"/>
              <a:gd name="connsiteY1" fmla="*/ 200025 h 2195513"/>
              <a:gd name="connsiteX2" fmla="*/ 626041 w 840353"/>
              <a:gd name="connsiteY2" fmla="*/ 200025 h 2195513"/>
              <a:gd name="connsiteX3" fmla="*/ 597466 w 840353"/>
              <a:gd name="connsiteY3" fmla="*/ 323850 h 2195513"/>
              <a:gd name="connsiteX4" fmla="*/ 254566 w 840353"/>
              <a:gd name="connsiteY4" fmla="*/ 885825 h 2195513"/>
              <a:gd name="connsiteX5" fmla="*/ 6916 w 840353"/>
              <a:gd name="connsiteY5" fmla="*/ 1095375 h 2195513"/>
              <a:gd name="connsiteX6" fmla="*/ 530791 w 840353"/>
              <a:gd name="connsiteY6" fmla="*/ 1824038 h 2195513"/>
              <a:gd name="connsiteX7" fmla="*/ 840353 w 840353"/>
              <a:gd name="connsiteY7" fmla="*/ 2195513 h 2195513"/>
              <a:gd name="connsiteX0" fmla="*/ 344743 w 835280"/>
              <a:gd name="connsiteY0" fmla="*/ 0 h 2195513"/>
              <a:gd name="connsiteX1" fmla="*/ 468568 w 835280"/>
              <a:gd name="connsiteY1" fmla="*/ 200025 h 2195513"/>
              <a:gd name="connsiteX2" fmla="*/ 620968 w 835280"/>
              <a:gd name="connsiteY2" fmla="*/ 200025 h 2195513"/>
              <a:gd name="connsiteX3" fmla="*/ 592393 w 835280"/>
              <a:gd name="connsiteY3" fmla="*/ 323850 h 2195513"/>
              <a:gd name="connsiteX4" fmla="*/ 249493 w 835280"/>
              <a:gd name="connsiteY4" fmla="*/ 885825 h 2195513"/>
              <a:gd name="connsiteX5" fmla="*/ 1843 w 835280"/>
              <a:gd name="connsiteY5" fmla="*/ 1095375 h 2195513"/>
              <a:gd name="connsiteX6" fmla="*/ 378081 w 835280"/>
              <a:gd name="connsiteY6" fmla="*/ 1514475 h 2195513"/>
              <a:gd name="connsiteX7" fmla="*/ 525718 w 835280"/>
              <a:gd name="connsiteY7" fmla="*/ 1824038 h 2195513"/>
              <a:gd name="connsiteX8" fmla="*/ 835280 w 835280"/>
              <a:gd name="connsiteY8" fmla="*/ 2195513 h 2195513"/>
              <a:gd name="connsiteX0" fmla="*/ 853849 w 1344386"/>
              <a:gd name="connsiteY0" fmla="*/ 0 h 2195513"/>
              <a:gd name="connsiteX1" fmla="*/ 977674 w 1344386"/>
              <a:gd name="connsiteY1" fmla="*/ 200025 h 2195513"/>
              <a:gd name="connsiteX2" fmla="*/ 1130074 w 1344386"/>
              <a:gd name="connsiteY2" fmla="*/ 200025 h 2195513"/>
              <a:gd name="connsiteX3" fmla="*/ 1101499 w 1344386"/>
              <a:gd name="connsiteY3" fmla="*/ 323850 h 2195513"/>
              <a:gd name="connsiteX4" fmla="*/ 758599 w 1344386"/>
              <a:gd name="connsiteY4" fmla="*/ 885825 h 2195513"/>
              <a:gd name="connsiteX5" fmla="*/ 510949 w 1344386"/>
              <a:gd name="connsiteY5" fmla="*/ 1095375 h 2195513"/>
              <a:gd name="connsiteX6" fmla="*/ 10887 w 1344386"/>
              <a:gd name="connsiteY6" fmla="*/ 1628775 h 2195513"/>
              <a:gd name="connsiteX7" fmla="*/ 1034824 w 1344386"/>
              <a:gd name="connsiteY7" fmla="*/ 1824038 h 2195513"/>
              <a:gd name="connsiteX8" fmla="*/ 1344386 w 1344386"/>
              <a:gd name="connsiteY8"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1024552 w 1334114"/>
              <a:gd name="connsiteY8" fmla="*/ 1824038 h 2195513"/>
              <a:gd name="connsiteX9" fmla="*/ 1334114 w 1334114"/>
              <a:gd name="connsiteY9"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1024552 w 1334114"/>
              <a:gd name="connsiteY9" fmla="*/ 1824038 h 2195513"/>
              <a:gd name="connsiteX10" fmla="*/ 1334114 w 1334114"/>
              <a:gd name="connsiteY10"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 name="connsiteX0" fmla="*/ 843577 w 1334114"/>
              <a:gd name="connsiteY0" fmla="*/ 0 h 2195513"/>
              <a:gd name="connsiteX1" fmla="*/ 967402 w 1334114"/>
              <a:gd name="connsiteY1" fmla="*/ 200025 h 2195513"/>
              <a:gd name="connsiteX2" fmla="*/ 1119802 w 1334114"/>
              <a:gd name="connsiteY2" fmla="*/ 200025 h 2195513"/>
              <a:gd name="connsiteX3" fmla="*/ 1091227 w 1334114"/>
              <a:gd name="connsiteY3" fmla="*/ 323850 h 2195513"/>
              <a:gd name="connsiteX4" fmla="*/ 748327 w 1334114"/>
              <a:gd name="connsiteY4" fmla="*/ 885825 h 2195513"/>
              <a:gd name="connsiteX5" fmla="*/ 500677 w 1334114"/>
              <a:gd name="connsiteY5" fmla="*/ 1095375 h 2195513"/>
              <a:gd name="connsiteX6" fmla="*/ 615 w 1334114"/>
              <a:gd name="connsiteY6" fmla="*/ 1628775 h 2195513"/>
              <a:gd name="connsiteX7" fmla="*/ 214926 w 1334114"/>
              <a:gd name="connsiteY7" fmla="*/ 1685925 h 2195513"/>
              <a:gd name="connsiteX8" fmla="*/ 714989 w 1334114"/>
              <a:gd name="connsiteY8" fmla="*/ 1381125 h 2195513"/>
              <a:gd name="connsiteX9" fmla="*/ 972164 w 1334114"/>
              <a:gd name="connsiteY9" fmla="*/ 1624013 h 2195513"/>
              <a:gd name="connsiteX10" fmla="*/ 1024552 w 1334114"/>
              <a:gd name="connsiteY10" fmla="*/ 1824038 h 2195513"/>
              <a:gd name="connsiteX11" fmla="*/ 1334114 w 1334114"/>
              <a:gd name="connsiteY11" fmla="*/ 2195513 h 219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4114" h="2195513">
                <a:moveTo>
                  <a:pt x="843577" y="0"/>
                </a:moveTo>
                <a:cubicBezTo>
                  <a:pt x="882471" y="83344"/>
                  <a:pt x="921365" y="166688"/>
                  <a:pt x="967402" y="200025"/>
                </a:cubicBezTo>
                <a:cubicBezTo>
                  <a:pt x="1013440" y="233363"/>
                  <a:pt x="1099165" y="179388"/>
                  <a:pt x="1119802" y="200025"/>
                </a:cubicBezTo>
                <a:cubicBezTo>
                  <a:pt x="1140439" y="220662"/>
                  <a:pt x="1153139" y="209550"/>
                  <a:pt x="1091227" y="323850"/>
                </a:cubicBezTo>
                <a:cubicBezTo>
                  <a:pt x="1029315" y="438150"/>
                  <a:pt x="846752" y="757238"/>
                  <a:pt x="748327" y="885825"/>
                </a:cubicBezTo>
                <a:cubicBezTo>
                  <a:pt x="649902" y="1014412"/>
                  <a:pt x="625295" y="971550"/>
                  <a:pt x="500677" y="1095375"/>
                </a:cubicBezTo>
                <a:cubicBezTo>
                  <a:pt x="376059" y="1219200"/>
                  <a:pt x="-17641" y="1520031"/>
                  <a:pt x="615" y="1628775"/>
                </a:cubicBezTo>
                <a:cubicBezTo>
                  <a:pt x="18871" y="1737519"/>
                  <a:pt x="107770" y="1666875"/>
                  <a:pt x="214926" y="1685925"/>
                </a:cubicBezTo>
                <a:cubicBezTo>
                  <a:pt x="369707" y="1566862"/>
                  <a:pt x="591164" y="1369219"/>
                  <a:pt x="714989" y="1381125"/>
                </a:cubicBezTo>
                <a:cubicBezTo>
                  <a:pt x="838814" y="1393031"/>
                  <a:pt x="920570" y="1550194"/>
                  <a:pt x="972164" y="1624013"/>
                </a:cubicBezTo>
                <a:cubicBezTo>
                  <a:pt x="1023758" y="1697832"/>
                  <a:pt x="999946" y="1670050"/>
                  <a:pt x="1024552" y="1824038"/>
                </a:cubicBezTo>
                <a:cubicBezTo>
                  <a:pt x="1163458" y="2007394"/>
                  <a:pt x="1270614" y="2120107"/>
                  <a:pt x="1334114" y="2195513"/>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5236639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Level 1 Counts</a:t>
            </a:r>
          </a:p>
          <a:p>
            <a:endParaRPr lang="en-US" dirty="0"/>
          </a:p>
          <a:p>
            <a:r>
              <a:rPr lang="en-US" b="1" u="sng" dirty="0"/>
              <a:t>2-hour </a:t>
            </a:r>
            <a:r>
              <a:rPr lang="en-US" dirty="0"/>
              <a:t>Manual, video, or counter.</a:t>
            </a:r>
          </a:p>
          <a:p>
            <a:endParaRPr lang="en-US" dirty="0"/>
          </a:p>
          <a:p>
            <a:r>
              <a:rPr lang="en-US" sz="3200" kern="1200" dirty="0">
                <a:solidFill>
                  <a:schemeClr val="tx1"/>
                </a:solidFill>
                <a:effectLst/>
                <a:latin typeface="+mn-lt"/>
                <a:ea typeface="+mn-ea"/>
                <a:cs typeface="+mn-cs"/>
              </a:rPr>
              <a:t>Seasonal, day of week, and time constraints.</a:t>
            </a:r>
          </a:p>
          <a:p>
            <a:endParaRPr lang="en-US" dirty="0"/>
          </a:p>
          <a:p>
            <a:r>
              <a:rPr lang="en-US" sz="3200" kern="1200" dirty="0">
                <a:solidFill>
                  <a:schemeClr val="tx1"/>
                </a:solidFill>
                <a:effectLst/>
                <a:latin typeface="+mn-lt"/>
                <a:ea typeface="+mn-ea"/>
                <a:cs typeface="+mn-cs"/>
              </a:rPr>
              <a:t>Provides an overestimate, so may not necessarily eliminate a site.</a:t>
            </a: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a:t>(March 1 through Thanksgiving)</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115092401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a:solidFill>
                  <a:schemeClr val="tx1"/>
                </a:solidFill>
                <a:effectLst/>
                <a:latin typeface="+mn-lt"/>
                <a:ea typeface="+mn-ea"/>
                <a:cs typeface="+mn-cs"/>
              </a:rPr>
              <a:t>Level 2 Counts</a:t>
            </a:r>
          </a:p>
          <a:p>
            <a:endParaRPr lang="en-US" dirty="0"/>
          </a:p>
          <a:p>
            <a:r>
              <a:rPr lang="en-US" b="1" u="sng" dirty="0"/>
              <a:t>24-hour</a:t>
            </a:r>
            <a:r>
              <a:rPr lang="en-US" dirty="0"/>
              <a:t> automatic counter.</a:t>
            </a:r>
          </a:p>
          <a:p>
            <a:endParaRPr lang="en-US" dirty="0"/>
          </a:p>
          <a:p>
            <a:r>
              <a:rPr lang="en-US" sz="3200" kern="1200" dirty="0">
                <a:solidFill>
                  <a:schemeClr val="tx1"/>
                </a:solidFill>
                <a:effectLst/>
                <a:latin typeface="+mn-lt"/>
                <a:ea typeface="+mn-ea"/>
                <a:cs typeface="+mn-cs"/>
              </a:rPr>
              <a:t>Seasonal, day of week, and time constraints.</a:t>
            </a:r>
          </a:p>
          <a:p>
            <a:endParaRPr lang="en-US" dirty="0"/>
          </a:p>
          <a:p>
            <a:r>
              <a:rPr lang="en-US" sz="3200" kern="1200" dirty="0">
                <a:solidFill>
                  <a:schemeClr val="tx1"/>
                </a:solidFill>
                <a:effectLst/>
                <a:latin typeface="+mn-lt"/>
                <a:ea typeface="+mn-ea"/>
                <a:cs typeface="+mn-cs"/>
              </a:rPr>
              <a:t>~$100-$300 each contracted</a:t>
            </a:r>
          </a:p>
          <a:p>
            <a:endParaRPr lang="en-US" sz="3200" kern="1200" dirty="0">
              <a:solidFill>
                <a:schemeClr val="tx1"/>
              </a:solidFill>
              <a:effectLst/>
              <a:latin typeface="+mn-lt"/>
              <a:ea typeface="+mn-ea"/>
              <a:cs typeface="+mn-cs"/>
            </a:endParaRP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a:t>(March 1 through Thanksgiving)</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87127487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p:cNvSpPr txBox="1"/>
          <p:nvPr/>
        </p:nvSpPr>
        <p:spPr>
          <a:xfrm>
            <a:off x="-25400" y="-12700"/>
            <a:ext cx="4064000" cy="5247590"/>
          </a:xfrm>
          <a:prstGeom prst="rect">
            <a:avLst/>
          </a:prstGeom>
          <a:noFill/>
        </p:spPr>
        <p:txBody>
          <a:bodyPr wrap="square" rtlCol="0">
            <a:spAutoFit/>
          </a:bodyPr>
          <a:lstStyle/>
          <a:p>
            <a:pPr algn="ctr"/>
            <a:r>
              <a:rPr lang="en-US" sz="3200" b="1" u="sng" dirty="0">
                <a:solidFill>
                  <a:srgbClr val="FFFF00"/>
                </a:solidFill>
              </a:rPr>
              <a:t>Traffic Count </a:t>
            </a:r>
            <a:br>
              <a:rPr lang="en-US" sz="3200" b="1" u="sng" dirty="0">
                <a:solidFill>
                  <a:srgbClr val="FFFF00"/>
                </a:solidFill>
              </a:rPr>
            </a:br>
            <a:r>
              <a:rPr lang="en-US" sz="3200" b="1" u="sng" dirty="0">
                <a:solidFill>
                  <a:srgbClr val="FFFF00"/>
                </a:solidFill>
              </a:rPr>
              <a:t>Validation Form</a:t>
            </a:r>
            <a:r>
              <a:rPr lang="en-US" sz="3200" b="1" dirty="0">
                <a:solidFill>
                  <a:srgbClr val="FFFF00"/>
                </a:solidFill>
              </a:rPr>
              <a:t>:</a:t>
            </a:r>
          </a:p>
          <a:p>
            <a:endParaRPr lang="en-US" sz="3200" b="1" u="sng" dirty="0">
              <a:solidFill>
                <a:srgbClr val="FF0000"/>
              </a:solidFill>
            </a:endParaRPr>
          </a:p>
          <a:p>
            <a:pPr marL="635000" lvl="1" indent="-342900">
              <a:buFont typeface="Arial" panose="020B0604020202020204" pitchFamily="34" charset="0"/>
              <a:buChar char="•"/>
            </a:pPr>
            <a:r>
              <a:rPr lang="en-US" sz="2800" dirty="0">
                <a:solidFill>
                  <a:prstClr val="white"/>
                </a:solidFill>
              </a:rPr>
              <a:t>Standard form</a:t>
            </a:r>
          </a:p>
          <a:p>
            <a:pPr marL="635000" lvl="1" indent="-342900">
              <a:buFont typeface="Arial" panose="020B0604020202020204" pitchFamily="34" charset="0"/>
              <a:buChar char="•"/>
            </a:pPr>
            <a:endParaRPr lang="en-US" sz="2800" dirty="0">
              <a:solidFill>
                <a:prstClr val="white"/>
              </a:solidFill>
            </a:endParaRPr>
          </a:p>
          <a:p>
            <a:pPr marL="635000" lvl="1" indent="-342900">
              <a:buFont typeface="Arial" panose="020B0604020202020204" pitchFamily="34" charset="0"/>
              <a:buChar char="•"/>
            </a:pPr>
            <a:r>
              <a:rPr lang="en-US" sz="2800" dirty="0">
                <a:solidFill>
                  <a:prstClr val="white"/>
                </a:solidFill>
              </a:rPr>
              <a:t>Keep with project files.</a:t>
            </a:r>
          </a:p>
          <a:p>
            <a:pPr marL="117475" lvl="2"/>
            <a:endParaRPr lang="en-US" sz="2400" i="1" dirty="0">
              <a:solidFill>
                <a:prstClr val="black"/>
              </a:solidFill>
            </a:endParaRPr>
          </a:p>
          <a:p>
            <a:pPr algn="just"/>
            <a:endParaRPr lang="en-US" sz="2000" b="1" i="1" u="sng" dirty="0">
              <a:solidFill>
                <a:srgbClr val="FF0000"/>
              </a:solidFill>
            </a:endParaRPr>
          </a:p>
          <a:p>
            <a:r>
              <a:rPr lang="en-US" sz="1500" dirty="0">
                <a:solidFill>
                  <a:prstClr val="black"/>
                </a:solidFill>
              </a:rPr>
              <a:t> </a:t>
            </a:r>
            <a:r>
              <a:rPr lang="en-US" sz="1500" b="1" dirty="0">
                <a:solidFill>
                  <a:prstClr val="black"/>
                </a:solidFill>
              </a:rPr>
              <a:t> </a:t>
            </a: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67292"/>
            <a:ext cx="5080000" cy="6816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14243" y="762000"/>
            <a:ext cx="2732286"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Road Information</a:t>
            </a:r>
          </a:p>
        </p:txBody>
      </p:sp>
      <p:sp>
        <p:nvSpPr>
          <p:cNvPr id="9" name="TextBox 8"/>
          <p:cNvSpPr txBox="1"/>
          <p:nvPr/>
        </p:nvSpPr>
        <p:spPr>
          <a:xfrm>
            <a:off x="5214243" y="1905000"/>
            <a:ext cx="3653051"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Use Existing Traffic Data</a:t>
            </a:r>
          </a:p>
        </p:txBody>
      </p:sp>
      <p:sp>
        <p:nvSpPr>
          <p:cNvPr id="10" name="TextBox 9"/>
          <p:cNvSpPr txBox="1"/>
          <p:nvPr/>
        </p:nvSpPr>
        <p:spPr>
          <a:xfrm>
            <a:off x="5214243" y="2952125"/>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1 Count</a:t>
            </a:r>
          </a:p>
        </p:txBody>
      </p:sp>
      <p:sp>
        <p:nvSpPr>
          <p:cNvPr id="11" name="TextBox 10"/>
          <p:cNvSpPr txBox="1"/>
          <p:nvPr/>
        </p:nvSpPr>
        <p:spPr>
          <a:xfrm>
            <a:off x="5214243" y="4419600"/>
            <a:ext cx="2150973"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Level 2 Count</a:t>
            </a:r>
          </a:p>
        </p:txBody>
      </p:sp>
      <p:sp>
        <p:nvSpPr>
          <p:cNvPr id="12" name="TextBox 11"/>
          <p:cNvSpPr txBox="1"/>
          <p:nvPr/>
        </p:nvSpPr>
        <p:spPr>
          <a:xfrm>
            <a:off x="5214243" y="5943600"/>
            <a:ext cx="1640898" cy="523220"/>
          </a:xfrm>
          <a:prstGeom prst="rect">
            <a:avLst/>
          </a:prstGeom>
          <a:solidFill>
            <a:srgbClr val="FFFF00"/>
          </a:solidFill>
          <a:ln>
            <a:solidFill>
              <a:srgbClr val="FF0000"/>
            </a:solidFill>
          </a:ln>
        </p:spPr>
        <p:txBody>
          <a:bodyPr wrap="none" rtlCol="0">
            <a:spAutoFit/>
          </a:bodyPr>
          <a:lstStyle/>
          <a:p>
            <a:r>
              <a:rPr lang="en-US" sz="2800" dirty="0">
                <a:solidFill>
                  <a:srgbClr val="FF0000"/>
                </a:solidFill>
              </a:rPr>
              <a:t>Validation</a:t>
            </a:r>
          </a:p>
        </p:txBody>
      </p:sp>
      <p:sp>
        <p:nvSpPr>
          <p:cNvPr id="13" name="Rounded Rectangle 12"/>
          <p:cNvSpPr/>
          <p:nvPr/>
        </p:nvSpPr>
        <p:spPr>
          <a:xfrm>
            <a:off x="533400" y="376180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F</a:t>
            </a:r>
          </a:p>
          <a:p>
            <a:pPr algn="ctr"/>
            <a:r>
              <a:rPr lang="en-US" sz="2000" b="1" dirty="0">
                <a:solidFill>
                  <a:sysClr val="windowText" lastClr="000000"/>
                </a:solidFill>
              </a:rPr>
              <a:t> in manual</a:t>
            </a:r>
            <a:endParaRPr lang="en-US" sz="2000" dirty="0">
              <a:solidFill>
                <a:sysClr val="windowText" lastClr="000000"/>
              </a:solidFill>
            </a:endParaRPr>
          </a:p>
        </p:txBody>
      </p:sp>
    </p:spTree>
    <p:extLst>
      <p:ext uri="{BB962C8B-B14F-4D97-AF65-F5344CB8AC3E}">
        <p14:creationId xmlns:p14="http://schemas.microsoft.com/office/powerpoint/2010/main" val="306280734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7.5 Traffic Counts on LVRs</a:t>
            </a:r>
          </a:p>
        </p:txBody>
      </p:sp>
      <p:sp>
        <p:nvSpPr>
          <p:cNvPr id="3" name="Subtitle 2"/>
          <p:cNvSpPr>
            <a:spLocks noGrp="1"/>
          </p:cNvSpPr>
          <p:nvPr>
            <p:ph type="subTitle" idx="1"/>
          </p:nvPr>
        </p:nvSpPr>
        <p:spPr>
          <a:xfrm>
            <a:off x="304800" y="685800"/>
            <a:ext cx="8229600" cy="5791200"/>
          </a:xfrm>
        </p:spPr>
        <p:txBody>
          <a:bodyPr>
            <a:normAutofit/>
          </a:bodyPr>
          <a:lstStyle/>
          <a:p>
            <a:pPr marL="0" lvl="0" indent="0">
              <a:buNone/>
            </a:pPr>
            <a:r>
              <a:rPr lang="en-US" dirty="0"/>
              <a:t>Conservation Districts may, at their discretion, use administrative and education funding to facilitate or support traffic counts for applicants. </a:t>
            </a:r>
          </a:p>
          <a:p>
            <a:pPr marL="457200" lvl="0" indent="-457200"/>
            <a:r>
              <a:rPr lang="en-US" dirty="0"/>
              <a:t>Buying and loaning counters.</a:t>
            </a:r>
          </a:p>
          <a:p>
            <a:pPr marL="457200" lvl="0" indent="-457200"/>
            <a:r>
              <a:rPr lang="en-US" dirty="0"/>
              <a:t>Paying for third party counts. </a:t>
            </a:r>
          </a:p>
          <a:p>
            <a:pPr lvl="0"/>
            <a:endParaRPr lang="en-US" dirty="0"/>
          </a:p>
          <a:p>
            <a:pPr marL="0" lvl="0" indent="0">
              <a:buNone/>
            </a:pPr>
            <a:r>
              <a:rPr lang="en-US" dirty="0"/>
              <a:t>Districts </a:t>
            </a:r>
            <a:r>
              <a:rPr lang="en-US"/>
              <a:t>should ensure </a:t>
            </a:r>
            <a:r>
              <a:rPr lang="en-US" dirty="0"/>
              <a:t>that all potential applicants have equal access to any traffic count facilitation measures they may employ.</a:t>
            </a:r>
          </a:p>
          <a:p>
            <a:pPr marL="0" indent="0">
              <a:buNone/>
            </a:pPr>
            <a:r>
              <a:rPr lang="en-US" sz="1500" b="1" dirty="0">
                <a:solidFill>
                  <a:prstClr val="black"/>
                </a:solidFill>
              </a:rPr>
              <a:t> </a:t>
            </a: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7. Add. Policies</a:t>
            </a:r>
          </a:p>
        </p:txBody>
      </p:sp>
    </p:spTree>
    <p:extLst>
      <p:ext uri="{BB962C8B-B14F-4D97-AF65-F5344CB8AC3E}">
        <p14:creationId xmlns:p14="http://schemas.microsoft.com/office/powerpoint/2010/main" val="387127487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ROY</a:t>
            </a:r>
          </a:p>
        </p:txBody>
      </p:sp>
    </p:spTree>
    <p:extLst>
      <p:ext uri="{BB962C8B-B14F-4D97-AF65-F5344CB8AC3E}">
        <p14:creationId xmlns:p14="http://schemas.microsoft.com/office/powerpoint/2010/main" val="184135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b="1" dirty="0">
                <a:solidFill>
                  <a:srgbClr val="FF0000"/>
                </a:solidFill>
              </a:rPr>
              <a:t>Additional Policies</a:t>
            </a:r>
          </a:p>
          <a:p>
            <a:pPr marL="514350" indent="-514350">
              <a:buFont typeface="+mj-lt"/>
              <a:buAutoNum type="arabicParenR"/>
            </a:pPr>
            <a:r>
              <a:rPr lang="en-US" sz="2000" dirty="0"/>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7) Additional Policies</a:t>
            </a:r>
          </a:p>
          <a:p>
            <a:endParaRPr lang="en-US" sz="2400" b="1" dirty="0">
              <a:solidFill>
                <a:prstClr val="black"/>
              </a:solidFill>
            </a:endParaRPr>
          </a:p>
          <a:p>
            <a:r>
              <a:rPr lang="en-US" sz="2400" b="1" dirty="0">
                <a:solidFill>
                  <a:prstClr val="black"/>
                </a:solidFill>
              </a:rPr>
              <a:t>Policies that apply to certain circumstances:</a:t>
            </a:r>
          </a:p>
          <a:p>
            <a:endParaRPr lang="en-US" sz="2400" b="1" dirty="0">
              <a:solidFill>
                <a:prstClr val="black"/>
              </a:solidFill>
            </a:endParaRPr>
          </a:p>
          <a:p>
            <a:r>
              <a:rPr lang="en-US" sz="2400" b="1" dirty="0">
                <a:solidFill>
                  <a:prstClr val="black"/>
                </a:solidFill>
              </a:rPr>
              <a:t>Stream Crossing Replacement</a:t>
            </a:r>
          </a:p>
          <a:p>
            <a:endParaRPr lang="en-US" sz="2400" b="1" dirty="0">
              <a:solidFill>
                <a:prstClr val="black"/>
              </a:solidFill>
            </a:endParaRPr>
          </a:p>
          <a:p>
            <a:r>
              <a:rPr lang="en-US" sz="2400" b="1" dirty="0">
                <a:solidFill>
                  <a:prstClr val="black"/>
                </a:solidFill>
              </a:rPr>
              <a:t>Driving Surface Aggregate</a:t>
            </a:r>
          </a:p>
          <a:p>
            <a:endParaRPr lang="en-US" sz="2400" b="1" dirty="0">
              <a:solidFill>
                <a:prstClr val="black"/>
              </a:solidFill>
            </a:endParaRPr>
          </a:p>
          <a:p>
            <a:r>
              <a:rPr lang="en-US" sz="2400" b="1" dirty="0">
                <a:solidFill>
                  <a:prstClr val="black"/>
                </a:solidFill>
              </a:rPr>
              <a:t>Paved LVR-Specific Policies</a:t>
            </a:r>
          </a:p>
          <a:p>
            <a:endParaRPr lang="en-US" sz="2400" b="1" dirty="0">
              <a:solidFill>
                <a:prstClr val="black"/>
              </a:solidFill>
            </a:endParaRPr>
          </a:p>
          <a:p>
            <a:r>
              <a:rPr lang="en-US" sz="2400" b="1" dirty="0">
                <a:solidFill>
                  <a:prstClr val="black"/>
                </a:solidFill>
              </a:rPr>
              <a:t>Full Depth Reclamation</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31336646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dirty="0">
                <a:solidFill>
                  <a:schemeClr val="bg1">
                    <a:lumMod val="50000"/>
                  </a:schemeClr>
                </a:solidFill>
              </a:rPr>
              <a:t>Additional</a:t>
            </a:r>
            <a:r>
              <a:rPr lang="en-US" sz="3600" baseline="0" dirty="0">
                <a:solidFill>
                  <a:schemeClr val="bg1">
                    <a:lumMod val="50000"/>
                  </a:schemeClr>
                </a:solidFill>
              </a:rPr>
              <a:t> Policies</a:t>
            </a:r>
          </a:p>
          <a:p>
            <a:pPr marL="514350" indent="-514350">
              <a:buFont typeface="+mj-lt"/>
              <a:buAutoNum type="arabicParenR"/>
            </a:pPr>
            <a:r>
              <a:rPr lang="en-US" sz="3600" b="1" u="sng" baseline="0" dirty="0">
                <a:solidFill>
                  <a:srgbClr val="FFFF00"/>
                </a:solidFill>
              </a:rPr>
              <a:t>Permits and Other Requirements</a:t>
            </a:r>
          </a:p>
          <a:p>
            <a:pPr marL="0" indent="0">
              <a:buFont typeface="+mj-lt"/>
              <a:buNone/>
            </a:pPr>
            <a:r>
              <a:rPr lang="en-US" sz="3600" b="1" baseline="0" dirty="0">
                <a:solidFill>
                  <a:schemeClr val="bg1"/>
                </a:solidFill>
              </a:rPr>
              <a:t>Appendices</a:t>
            </a:r>
          </a:p>
        </p:txBody>
      </p:sp>
      <p:pic>
        <p:nvPicPr>
          <p:cNvPr id="5" name="Picture 4">
            <a:extLst>
              <a:ext uri="{FF2B5EF4-FFF2-40B4-BE49-F238E27FC236}">
                <a16:creationId xmlns:a16="http://schemas.microsoft.com/office/drawing/2014/main" id="{34ADA801-E68B-4842-A8A6-AF740F49AD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279560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pic>
        <p:nvPicPr>
          <p:cNvPr id="9" name="Picture 6" descr="http://drivesteady.com/wp-content/uploads/2012/01/funniest-road-signs-2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3400" y="8389"/>
            <a:ext cx="3659481" cy="685646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a:t>
            </a:r>
          </a:p>
        </p:txBody>
      </p:sp>
      <p:sp>
        <p:nvSpPr>
          <p:cNvPr id="14" name="TextBox 13"/>
          <p:cNvSpPr txBox="1"/>
          <p:nvPr/>
        </p:nvSpPr>
        <p:spPr>
          <a:xfrm>
            <a:off x="381000" y="720405"/>
            <a:ext cx="3322081" cy="1077218"/>
          </a:xfrm>
          <a:prstGeom prst="rect">
            <a:avLst/>
          </a:prstGeom>
          <a:noFill/>
          <a:ln>
            <a:solidFill>
              <a:schemeClr val="tx1"/>
            </a:solidFill>
          </a:ln>
        </p:spPr>
        <p:txBody>
          <a:bodyPr wrap="square" rtlCol="0">
            <a:spAutoFit/>
          </a:bodyPr>
          <a:lstStyle/>
          <a:p>
            <a:r>
              <a:rPr lang="en-US" sz="3200" b="1" dirty="0">
                <a:solidFill>
                  <a:schemeClr val="bg1"/>
                </a:solidFill>
              </a:rPr>
              <a:t>As clear as the permit process…</a:t>
            </a:r>
          </a:p>
        </p:txBody>
      </p:sp>
      <p:sp>
        <p:nvSpPr>
          <p:cNvPr id="16" name="Rectangle 15"/>
          <p:cNvSpPr/>
          <p:nvPr/>
        </p:nvSpPr>
        <p:spPr>
          <a:xfrm>
            <a:off x="3429000" y="7175796"/>
            <a:ext cx="9208008" cy="276999"/>
          </a:xfrm>
          <a:prstGeom prst="rect">
            <a:avLst/>
          </a:prstGeom>
          <a:solidFill>
            <a:schemeClr val="tx1"/>
          </a:solidFill>
        </p:spPr>
        <p:txBody>
          <a:bodyPr wrap="square">
            <a:spAutoFit/>
          </a:bodyPr>
          <a:lstStyle/>
          <a:p>
            <a:r>
              <a:rPr lang="en-US" sz="1200" dirty="0">
                <a:solidFill>
                  <a:schemeClr val="bg1"/>
                </a:solidFill>
              </a:rPr>
              <a:t>http://www.shiply.com/blog/uploaded_images/funny_road_signs_21-746380.jpg</a:t>
            </a:r>
          </a:p>
        </p:txBody>
      </p:sp>
    </p:spTree>
    <p:extLst>
      <p:ext uri="{BB962C8B-B14F-4D97-AF65-F5344CB8AC3E}">
        <p14:creationId xmlns:p14="http://schemas.microsoft.com/office/powerpoint/2010/main" val="89119052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8 Permits</a:t>
            </a:r>
          </a:p>
        </p:txBody>
      </p:sp>
      <p:sp>
        <p:nvSpPr>
          <p:cNvPr id="3" name="Subtitle 2"/>
          <p:cNvSpPr>
            <a:spLocks noGrp="1"/>
          </p:cNvSpPr>
          <p:nvPr>
            <p:ph type="subTitle" idx="1"/>
          </p:nvPr>
        </p:nvSpPr>
        <p:spPr/>
        <p:txBody>
          <a:bodyPr>
            <a:normAutofit/>
          </a:bodyPr>
          <a:lstStyle/>
          <a:p>
            <a:pPr marL="0" indent="0" algn="ctr">
              <a:buNone/>
            </a:pPr>
            <a:r>
              <a:rPr lang="en-US" sz="4800" dirty="0"/>
              <a:t>All necessary permits must be obtained before work can begin on the portion of the project requiring a permit.</a:t>
            </a:r>
          </a:p>
          <a:p>
            <a:pPr marL="0" indent="0" algn="ctr">
              <a:buNone/>
            </a:pPr>
            <a:endParaRPr lang="en-US" sz="4800" dirty="0"/>
          </a:p>
          <a:p>
            <a:pPr marL="0" indent="0" algn="ctr">
              <a:buNone/>
            </a:pPr>
            <a:r>
              <a:rPr lang="en-US" dirty="0"/>
              <a:t>Can for example, do drainage work while waiting on a permit to replace stream crossing.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8. Permits</a:t>
            </a:r>
          </a:p>
        </p:txBody>
      </p:sp>
    </p:spTree>
    <p:extLst>
      <p:ext uri="{BB962C8B-B14F-4D97-AF65-F5344CB8AC3E}">
        <p14:creationId xmlns:p14="http://schemas.microsoft.com/office/powerpoint/2010/main" val="85369197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716E51-3C2D-44FF-BE0C-11043E9C93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076" r="3217"/>
          <a:stretch/>
        </p:blipFill>
        <p:spPr>
          <a:xfrm rot="21344703">
            <a:off x="-89997" y="3709073"/>
            <a:ext cx="6427283" cy="3974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8 Permits</a:t>
            </a:r>
          </a:p>
        </p:txBody>
      </p:sp>
      <p:sp>
        <p:nvSpPr>
          <p:cNvPr id="3" name="Subtitle 2"/>
          <p:cNvSpPr>
            <a:spLocks noGrp="1"/>
          </p:cNvSpPr>
          <p:nvPr>
            <p:ph type="subTitle" idx="1"/>
          </p:nvPr>
        </p:nvSpPr>
        <p:spPr/>
        <p:txBody>
          <a:bodyPr>
            <a:normAutofit/>
          </a:bodyPr>
          <a:lstStyle/>
          <a:p>
            <a:pPr marL="0" indent="0" algn="ctr">
              <a:buNone/>
            </a:pPr>
            <a:r>
              <a:rPr lang="en-US" sz="4800" dirty="0"/>
              <a:t>DEP GP11 Clarification Memo</a:t>
            </a:r>
          </a:p>
          <a:p>
            <a:pPr marL="0" indent="0">
              <a:buNone/>
            </a:pPr>
            <a:r>
              <a:rPr lang="en-US" sz="2400" dirty="0"/>
              <a:t>Streamlined reviews</a:t>
            </a:r>
          </a:p>
          <a:p>
            <a:pPr marL="0" indent="0">
              <a:buNone/>
            </a:pPr>
            <a:r>
              <a:rPr lang="en-US" sz="2400" dirty="0"/>
              <a:t>Crossing realignments</a:t>
            </a:r>
          </a:p>
          <a:p>
            <a:pPr marL="0" indent="0">
              <a:buNone/>
            </a:pPr>
            <a:r>
              <a:rPr lang="en-US" sz="2400" dirty="0"/>
              <a:t>Raising road elevation</a:t>
            </a:r>
          </a:p>
          <a:p>
            <a:pPr marL="0" indent="0">
              <a:buNone/>
            </a:pPr>
            <a:r>
              <a:rPr lang="en-US" sz="2400" dirty="0"/>
              <a:t>More…</a:t>
            </a:r>
          </a:p>
          <a:p>
            <a:pPr marL="0" indent="0" algn="ctr">
              <a:buNone/>
            </a:pP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8. Permits</a:t>
            </a:r>
          </a:p>
        </p:txBody>
      </p:sp>
      <p:pic>
        <p:nvPicPr>
          <p:cNvPr id="6" name="Picture 5">
            <a:extLst>
              <a:ext uri="{FF2B5EF4-FFF2-40B4-BE49-F238E27FC236}">
                <a16:creationId xmlns:a16="http://schemas.microsoft.com/office/drawing/2014/main" id="{7FB7673B-45AF-4192-86B8-82928C0AA1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3800" y="1890496"/>
            <a:ext cx="5181600" cy="1603037"/>
          </a:xfrm>
          <a:prstGeom prst="rect">
            <a:avLst/>
          </a:prstGeom>
          <a:solidFill>
            <a:srgbClr val="FFFF00"/>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73F34A8C-F25C-4848-8A4C-952466F751D8}"/>
              </a:ext>
            </a:extLst>
          </p:cNvPr>
          <p:cNvSpPr txBox="1"/>
          <p:nvPr/>
        </p:nvSpPr>
        <p:spPr>
          <a:xfrm>
            <a:off x="3603171" y="1521164"/>
            <a:ext cx="2590800" cy="369332"/>
          </a:xfrm>
          <a:prstGeom prst="rect">
            <a:avLst/>
          </a:prstGeom>
          <a:noFill/>
        </p:spPr>
        <p:txBody>
          <a:bodyPr wrap="square" rtlCol="0">
            <a:spAutoFit/>
          </a:bodyPr>
          <a:lstStyle/>
          <a:p>
            <a:r>
              <a:rPr lang="en-US" dirty="0"/>
              <a:t>April 2, 2020 Webinar</a:t>
            </a:r>
          </a:p>
        </p:txBody>
      </p:sp>
      <p:pic>
        <p:nvPicPr>
          <p:cNvPr id="11" name="Picture 10">
            <a:extLst>
              <a:ext uri="{FF2B5EF4-FFF2-40B4-BE49-F238E27FC236}">
                <a16:creationId xmlns:a16="http://schemas.microsoft.com/office/drawing/2014/main" id="{F54394D7-A922-4737-997D-05F9DDF1FA5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6267"/>
          <a:stretch/>
        </p:blipFill>
        <p:spPr>
          <a:xfrm rot="409455">
            <a:off x="4114545" y="4110402"/>
            <a:ext cx="6514664" cy="2949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510191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dirty="0">
                <a:solidFill>
                  <a:schemeClr val="bg1">
                    <a:lumMod val="50000"/>
                  </a:schemeClr>
                </a:solidFill>
              </a:rPr>
              <a:t>Conservation District Role</a:t>
            </a:r>
          </a:p>
          <a:p>
            <a:pPr marL="514350" indent="-514350">
              <a:buFont typeface="+mj-lt"/>
              <a:buAutoNum type="arabicParenR"/>
            </a:pPr>
            <a:r>
              <a:rPr lang="en-US" sz="3600" dirty="0">
                <a:solidFill>
                  <a:schemeClr val="bg1">
                    <a:lumMod val="50000"/>
                  </a:schemeClr>
                </a:solidFill>
              </a:rPr>
              <a:t>Quality Assurance Board</a:t>
            </a:r>
          </a:p>
          <a:p>
            <a:pPr marL="514350" indent="-514350">
              <a:buFont typeface="+mj-lt"/>
              <a:buAutoNum type="arabicParenR"/>
            </a:pPr>
            <a:r>
              <a:rPr lang="en-US" sz="3600" dirty="0">
                <a:solidFill>
                  <a:schemeClr val="bg1">
                    <a:lumMod val="50000"/>
                  </a:schemeClr>
                </a:solidFill>
              </a:rPr>
              <a:t>Applicant Role</a:t>
            </a:r>
          </a:p>
          <a:p>
            <a:pPr marL="514350" indent="-514350">
              <a:buFont typeface="+mj-lt"/>
              <a:buAutoNum type="arabicParenR"/>
            </a:pPr>
            <a:r>
              <a:rPr lang="en-US" sz="3600" dirty="0">
                <a:solidFill>
                  <a:schemeClr val="bg1">
                    <a:lumMod val="50000"/>
                  </a:schemeClr>
                </a:solidFill>
              </a:rPr>
              <a:t>Center for Dirt and Gravel Roads</a:t>
            </a:r>
          </a:p>
          <a:p>
            <a:pPr marL="514350" indent="-514350">
              <a:buFont typeface="+mj-lt"/>
              <a:buAutoNum type="arabicParenR"/>
            </a:pPr>
            <a:r>
              <a:rPr lang="en-US" sz="3600" dirty="0">
                <a:solidFill>
                  <a:schemeClr val="bg1">
                    <a:lumMod val="50000"/>
                  </a:schemeClr>
                </a:solidFill>
              </a:rPr>
              <a:t>Additional</a:t>
            </a:r>
            <a:r>
              <a:rPr lang="en-US" sz="3600" baseline="0" dirty="0">
                <a:solidFill>
                  <a:schemeClr val="bg1">
                    <a:lumMod val="50000"/>
                  </a:schemeClr>
                </a:solidFill>
              </a:rPr>
              <a:t> Policies</a:t>
            </a:r>
          </a:p>
          <a:p>
            <a:pPr marL="514350" indent="-514350">
              <a:buFont typeface="+mj-lt"/>
              <a:buAutoNum type="arabicParenR"/>
            </a:pPr>
            <a:r>
              <a:rPr lang="en-US" sz="3600" b="1" baseline="0" dirty="0">
                <a:solidFill>
                  <a:schemeClr val="bg1">
                    <a:lumMod val="50000"/>
                  </a:schemeClr>
                </a:solidFill>
              </a:rPr>
              <a:t>Permits and Other Requirements</a:t>
            </a:r>
          </a:p>
          <a:p>
            <a:pPr marL="0" indent="0">
              <a:buFont typeface="+mj-lt"/>
              <a:buNone/>
            </a:pPr>
            <a:r>
              <a:rPr lang="en-US" sz="3600" b="1" u="sng" baseline="0" dirty="0">
                <a:solidFill>
                  <a:srgbClr val="FFFF00"/>
                </a:solidFill>
              </a:rPr>
              <a:t>Appendices</a:t>
            </a:r>
          </a:p>
        </p:txBody>
      </p:sp>
      <p:pic>
        <p:nvPicPr>
          <p:cNvPr id="5" name="Picture 4">
            <a:extLst>
              <a:ext uri="{FF2B5EF4-FFF2-40B4-BE49-F238E27FC236}">
                <a16:creationId xmlns:a16="http://schemas.microsoft.com/office/drawing/2014/main" id="{E7B6F0E3-52D7-4175-88DD-153770607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457199"/>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3343175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3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2209800" y="136675"/>
            <a:ext cx="6096000" cy="1569660"/>
          </a:xfrm>
          <a:prstGeom prst="rect">
            <a:avLst/>
          </a:prstGeom>
          <a:solidFill>
            <a:srgbClr val="FFFF00"/>
          </a:solidFill>
          <a:ln w="28575">
            <a:solidFill>
              <a:schemeClr val="tx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US" sz="2400" b="1" dirty="0"/>
              <a:t>Program Forms Update Webinar Recorded 12/17/14</a:t>
            </a:r>
          </a:p>
          <a:p>
            <a:pPr algn="ctr"/>
            <a:r>
              <a:rPr lang="en-US" sz="2400" b="1" dirty="0"/>
              <a:t>Recording and PowerPoint available online</a:t>
            </a:r>
          </a:p>
          <a:p>
            <a:pPr algn="ctr"/>
            <a:r>
              <a:rPr lang="en-US" sz="2400" b="1" dirty="0">
                <a:hlinkClick r:id="rId3"/>
              </a:rPr>
              <a:t>www.dirtandgravelroads.org</a:t>
            </a:r>
            <a:r>
              <a:rPr lang="en-US" sz="2400" b="1" dirty="0"/>
              <a:t> </a:t>
            </a:r>
          </a:p>
        </p:txBody>
      </p:sp>
      <p:pic>
        <p:nvPicPr>
          <p:cNvPr id="2" name="Picture 1"/>
          <p:cNvPicPr>
            <a:picLocks noChangeAspect="1"/>
          </p:cNvPicPr>
          <p:nvPr/>
        </p:nvPicPr>
        <p:blipFill>
          <a:blip r:embed="rId4"/>
          <a:stretch>
            <a:fillRect/>
          </a:stretch>
        </p:blipFill>
        <p:spPr>
          <a:xfrm>
            <a:off x="22412" y="2057400"/>
            <a:ext cx="9193200" cy="4352925"/>
          </a:xfrm>
          <a:prstGeom prst="rect">
            <a:avLst/>
          </a:prstGeom>
        </p:spPr>
      </p:pic>
    </p:spTree>
    <p:extLst>
      <p:ext uri="{BB962C8B-B14F-4D97-AF65-F5344CB8AC3E}">
        <p14:creationId xmlns:p14="http://schemas.microsoft.com/office/powerpoint/2010/main" val="7941168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pic>
        <p:nvPicPr>
          <p:cNvPr id="6" name="Picture 2" descr="http://www.demoties.com/wp-content/uploads/2011/10/Road-signs-Demotivational-poster.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96961" y="266453"/>
            <a:ext cx="8414085" cy="63145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http://www.demoties.com/wp-content/uploads/2011/10/Road-signs-Demotivational-poster.jpg</a:t>
            </a:r>
          </a:p>
        </p:txBody>
      </p:sp>
    </p:spTree>
    <p:extLst>
      <p:ext uri="{BB962C8B-B14F-4D97-AF65-F5344CB8AC3E}">
        <p14:creationId xmlns:p14="http://schemas.microsoft.com/office/powerpoint/2010/main" val="2947655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5240" y="448934"/>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99634" y="2895601"/>
            <a:ext cx="2971393" cy="903190"/>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15920" y="2731163"/>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42" name="Text Box 10"/>
          <p:cNvSpPr txBox="1">
            <a:spLocks noChangeArrowheads="1"/>
          </p:cNvSpPr>
          <p:nvPr/>
        </p:nvSpPr>
        <p:spPr bwMode="auto">
          <a:xfrm>
            <a:off x="5264150" y="4660880"/>
            <a:ext cx="3102516" cy="1938992"/>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r>
              <a:rPr lang="en-US" sz="2400" b="1" dirty="0"/>
              <a:t>General Questions</a:t>
            </a:r>
          </a:p>
        </p:txBody>
      </p:sp>
      <p:sp>
        <p:nvSpPr>
          <p:cNvPr id="69648" name="Text Box 19"/>
          <p:cNvSpPr txBox="1">
            <a:spLocks noChangeArrowheads="1"/>
          </p:cNvSpPr>
          <p:nvPr/>
        </p:nvSpPr>
        <p:spPr bwMode="auto">
          <a:xfrm>
            <a:off x="349885" y="4648200"/>
            <a:ext cx="38481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Policy </a:t>
            </a:r>
          </a:p>
          <a:p>
            <a:pPr marL="342900" indent="-342900">
              <a:buFont typeface="Arial" panose="020B0604020202020204" pitchFamily="34" charset="0"/>
              <a:buChar char="•"/>
            </a:pPr>
            <a:r>
              <a:rPr lang="en-US" sz="2400" b="1" dirty="0"/>
              <a:t>Legal</a:t>
            </a:r>
          </a:p>
          <a:p>
            <a:pPr marL="342900" indent="-342900">
              <a:buFont typeface="Arial" panose="020B0604020202020204" pitchFamily="34" charset="0"/>
              <a:buChar char="•"/>
            </a:pPr>
            <a:r>
              <a:rPr lang="en-US" sz="2400" b="1" dirty="0"/>
              <a:t>Allocation/replenishment</a:t>
            </a:r>
          </a:p>
          <a:p>
            <a:pPr marL="342900" indent="-342900">
              <a:buFont typeface="Arial" panose="020B0604020202020204" pitchFamily="34" charset="0"/>
              <a:buChar char="•"/>
            </a:pPr>
            <a:r>
              <a:rPr lang="en-US" sz="2400" b="1" dirty="0"/>
              <a:t>QAQC</a:t>
            </a:r>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a:t>Contact Info</a:t>
            </a:r>
          </a:p>
        </p:txBody>
      </p:sp>
      <p:sp>
        <p:nvSpPr>
          <p:cNvPr id="18" name="Text Box 19"/>
          <p:cNvSpPr txBox="1">
            <a:spLocks noChangeArrowheads="1"/>
          </p:cNvSpPr>
          <p:nvPr/>
        </p:nvSpPr>
        <p:spPr bwMode="auto">
          <a:xfrm>
            <a:off x="1371600" y="3849469"/>
            <a:ext cx="6400800" cy="646331"/>
          </a:xfrm>
          <a:prstGeom prst="rect">
            <a:avLst/>
          </a:prstGeom>
          <a:solidFill>
            <a:schemeClr val="bg1"/>
          </a:solidFill>
          <a:ln w="9525">
            <a:noFill/>
            <a:miter lim="800000"/>
            <a:headEnd/>
            <a:tailEnd/>
          </a:ln>
        </p:spPr>
        <p:txBody>
          <a:bodyPr wrap="square">
            <a:spAutoFit/>
          </a:bodyPr>
          <a:lstStyle/>
          <a:p>
            <a:r>
              <a:rPr lang="en-US" sz="3600" b="1" dirty="0"/>
              <a:t>Have a Question?  Who to ask:</a:t>
            </a:r>
          </a:p>
        </p:txBody>
      </p:sp>
      <p:sp>
        <p:nvSpPr>
          <p:cNvPr id="12" name="Subtitle 2"/>
          <p:cNvSpPr txBox="1">
            <a:spLocks/>
          </p:cNvSpPr>
          <p:nvPr/>
        </p:nvSpPr>
        <p:spPr>
          <a:xfrm>
            <a:off x="477520" y="985460"/>
            <a:ext cx="8229600" cy="25724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Roy Richardson</a:t>
            </a:r>
          </a:p>
          <a:p>
            <a:pPr lvl="1"/>
            <a:r>
              <a:rPr lang="en-US" sz="1800" b="1" dirty="0"/>
              <a:t>PROGRAM</a:t>
            </a:r>
            <a:r>
              <a:rPr lang="en-US" sz="1800" dirty="0"/>
              <a:t> Coordinator</a:t>
            </a:r>
          </a:p>
          <a:p>
            <a:pPr lvl="1"/>
            <a:r>
              <a:rPr lang="en-US" sz="1800" dirty="0"/>
              <a:t>State Conservation Commission</a:t>
            </a:r>
          </a:p>
          <a:p>
            <a:pPr lvl="1"/>
            <a:r>
              <a:rPr lang="en-US" sz="1800" dirty="0"/>
              <a:t>Pa Department of Agriculture</a:t>
            </a:r>
          </a:p>
          <a:p>
            <a:pPr lvl="1"/>
            <a:r>
              <a:rPr lang="en-US" sz="1800" dirty="0">
                <a:hlinkClick r:id="rId5"/>
              </a:rPr>
              <a:t>rrichardso@pa.gov</a:t>
            </a:r>
            <a:r>
              <a:rPr lang="en-US" sz="1800" dirty="0"/>
              <a:t> </a:t>
            </a:r>
          </a:p>
          <a:p>
            <a:pPr lvl="1"/>
            <a:r>
              <a:rPr lang="en-US" sz="1800" dirty="0"/>
              <a:t>717-787-2013</a:t>
            </a:r>
          </a:p>
        </p:txBody>
      </p:sp>
      <p:sp>
        <p:nvSpPr>
          <p:cNvPr id="13" name="Text Box 19"/>
          <p:cNvSpPr txBox="1">
            <a:spLocks noChangeArrowheads="1"/>
          </p:cNvSpPr>
          <p:nvPr/>
        </p:nvSpPr>
        <p:spPr bwMode="auto">
          <a:xfrm>
            <a:off x="1813560" y="457200"/>
            <a:ext cx="4968240" cy="523220"/>
          </a:xfrm>
          <a:prstGeom prst="rect">
            <a:avLst/>
          </a:prstGeom>
          <a:solidFill>
            <a:schemeClr val="bg1"/>
          </a:solidFill>
          <a:ln w="9525">
            <a:noFill/>
            <a:miter lim="800000"/>
            <a:headEnd/>
            <a:tailEnd/>
          </a:ln>
        </p:spPr>
        <p:txBody>
          <a:bodyPr wrap="square">
            <a:spAutoFit/>
          </a:bodyPr>
          <a:lstStyle/>
          <a:p>
            <a:pPr algn="ctr"/>
            <a:r>
              <a:rPr lang="en-US" sz="2800" b="1" u="sng" dirty="0">
                <a:hlinkClick r:id="rId6"/>
              </a:rPr>
              <a:t>www.dirtandgravelroads.org</a:t>
            </a:r>
            <a:r>
              <a:rPr lang="en-US" sz="2800" b="1" u="sng" dirty="0"/>
              <a:t> </a:t>
            </a:r>
          </a:p>
        </p:txBody>
      </p:sp>
      <p:sp>
        <p:nvSpPr>
          <p:cNvPr id="14" name="Subtitle 2"/>
          <p:cNvSpPr txBox="1">
            <a:spLocks/>
          </p:cNvSpPr>
          <p:nvPr/>
        </p:nvSpPr>
        <p:spPr>
          <a:xfrm>
            <a:off x="4730115" y="975360"/>
            <a:ext cx="8229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Steve Bloser</a:t>
            </a:r>
          </a:p>
          <a:p>
            <a:pPr lvl="1"/>
            <a:r>
              <a:rPr lang="en-US" sz="1800" b="1" dirty="0"/>
              <a:t>CENTER</a:t>
            </a:r>
            <a:r>
              <a:rPr lang="en-US" sz="1800" dirty="0"/>
              <a:t> Director</a:t>
            </a:r>
          </a:p>
          <a:p>
            <a:pPr lvl="1"/>
            <a:r>
              <a:rPr lang="en-US" sz="1800" dirty="0"/>
              <a:t>PSU Center for Dirt and Gravel Roads</a:t>
            </a:r>
          </a:p>
          <a:p>
            <a:pPr lvl="1"/>
            <a:r>
              <a:rPr lang="en-US" sz="1800" dirty="0">
                <a:hlinkClick r:id="rId7"/>
              </a:rPr>
              <a:t>smb201@psu.edu</a:t>
            </a:r>
            <a:endParaRPr lang="en-US" sz="1800" dirty="0"/>
          </a:p>
          <a:p>
            <a:pPr lvl="1"/>
            <a:r>
              <a:rPr lang="en-US" sz="1800" dirty="0"/>
              <a:t>814-865-5355</a:t>
            </a:r>
          </a:p>
        </p:txBody>
      </p:sp>
    </p:spTree>
    <p:extLst>
      <p:ext uri="{BB962C8B-B14F-4D97-AF65-F5344CB8AC3E}">
        <p14:creationId xmlns:p14="http://schemas.microsoft.com/office/powerpoint/2010/main" val="112744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a:ea typeface="+mn-ea"/>
                <a:cs typeface="+mn-cs"/>
              </a:rPr>
              <a:t>Top of your screen:</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Viewing options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Get out of full screen mode, etc.</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2594732-44D6-46F3-B7C8-04F1D0275D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3501" y="4012852"/>
            <a:ext cx="8086064" cy="1578103"/>
          </a:xfrm>
          <a:prstGeom prst="rect">
            <a:avLst/>
          </a:prstGeom>
          <a:ln w="57150">
            <a:solidFill>
              <a:srgbClr val="FFFF66"/>
            </a:solidFill>
          </a:ln>
        </p:spPr>
      </p:pic>
      <p:sp>
        <p:nvSpPr>
          <p:cNvPr id="9" name="Oval 8">
            <a:extLst>
              <a:ext uri="{FF2B5EF4-FFF2-40B4-BE49-F238E27FC236}">
                <a16:creationId xmlns:a16="http://schemas.microsoft.com/office/drawing/2014/main" id="{0569E720-6CF8-4251-BA7C-915847F5A5A5}"/>
              </a:ext>
            </a:extLst>
          </p:cNvPr>
          <p:cNvSpPr/>
          <p:nvPr/>
        </p:nvSpPr>
        <p:spPr>
          <a:xfrm>
            <a:off x="1922419" y="3727269"/>
            <a:ext cx="4725124" cy="13255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253DC92B-3DC8-4B0C-A738-8A9354AFE40A}"/>
              </a:ext>
            </a:extLst>
          </p:cNvPr>
          <p:cNvCxnSpPr>
            <a:cxnSpLocks/>
          </p:cNvCxnSpPr>
          <p:nvPr/>
        </p:nvCxnSpPr>
        <p:spPr>
          <a:xfrm flipH="1">
            <a:off x="3866606" y="3327081"/>
            <a:ext cx="1689463" cy="6857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8A7F92-0E8D-4076-9175-5913F70195A0}"/>
              </a:ext>
            </a:extLst>
          </p:cNvPr>
          <p:cNvSpPr txBox="1"/>
          <p:nvPr/>
        </p:nvSpPr>
        <p:spPr>
          <a:xfrm>
            <a:off x="5415381" y="2880379"/>
            <a:ext cx="29080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Your buttons will look different, just look for the lime green tab</a:t>
            </a:r>
          </a:p>
        </p:txBody>
      </p:sp>
      <p:sp>
        <p:nvSpPr>
          <p:cNvPr id="10" name="Rectangle 9">
            <a:extLst>
              <a:ext uri="{FF2B5EF4-FFF2-40B4-BE49-F238E27FC236}">
                <a16:creationId xmlns:a16="http://schemas.microsoft.com/office/drawing/2014/main" id="{25832A63-8831-4416-9D3A-FF716DC03BA0}"/>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1159613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b="1" dirty="0">
                <a:solidFill>
                  <a:srgbClr val="FF0000"/>
                </a:solidFill>
              </a:rPr>
              <a:t>Permits and Other Requirements</a:t>
            </a:r>
          </a:p>
          <a:p>
            <a:pPr marL="0" indent="0">
              <a:buFont typeface="+mj-lt"/>
              <a:buNone/>
            </a:pPr>
            <a:r>
              <a:rPr lang="en-US" sz="2000" dirty="0"/>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8) Permits</a:t>
            </a:r>
          </a:p>
          <a:p>
            <a:endParaRPr lang="en-US" sz="2400" b="1" dirty="0">
              <a:solidFill>
                <a:prstClr val="black"/>
              </a:solidFill>
            </a:endParaRPr>
          </a:p>
          <a:p>
            <a:r>
              <a:rPr lang="en-US" sz="2400" b="1" dirty="0">
                <a:solidFill>
                  <a:prstClr val="black"/>
                </a:solidFill>
              </a:rPr>
              <a:t>Brief overview of permit issues related to Program projects.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a:t>Administrative Manual</a:t>
            </a:r>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spTree>
    <p:extLst>
      <p:ext uri="{BB962C8B-B14F-4D97-AF65-F5344CB8AC3E}">
        <p14:creationId xmlns:p14="http://schemas.microsoft.com/office/powerpoint/2010/main" val="706788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a:effectLst/>
              </a:rPr>
              <a:t>DG&amp;LVR Administrative Manual</a:t>
            </a:r>
          </a:p>
          <a:p>
            <a:pPr marL="0" lvl="0" indent="0">
              <a:buNone/>
            </a:pPr>
            <a:r>
              <a:rPr lang="en-US" sz="1800" b="1" kern="1200" dirty="0">
                <a:effectLst/>
              </a:rPr>
              <a:t>Approved by SCC 3/14/17</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Board Role</a:t>
            </a: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b="1" dirty="0">
                <a:solidFill>
                  <a:srgbClr val="FF0000"/>
                </a:solidFill>
              </a:rPr>
              <a:t>Appendices</a:t>
            </a:r>
          </a:p>
          <a:p>
            <a:pPr marL="0" indent="0">
              <a:buFont typeface="+mj-lt"/>
              <a:buNone/>
            </a:pPr>
            <a:endParaRPr lang="en-US" sz="1800" b="1" dirty="0"/>
          </a:p>
          <a:p>
            <a:pPr marL="0" indent="0" algn="ctr">
              <a:buFont typeface="+mj-lt"/>
              <a:buNone/>
            </a:pPr>
            <a:r>
              <a:rPr lang="en-US" sz="1800" b="1" dirty="0"/>
              <a:t>Available online.</a:t>
            </a:r>
          </a:p>
          <a:p>
            <a:pPr marL="0" indent="0" algn="ctr">
              <a:buFont typeface="+mj-lt"/>
              <a:buNone/>
            </a:pPr>
            <a:r>
              <a:rPr lang="en-US" sz="1800" b="1" dirty="0"/>
              <a:t>Hard copies sent on request.</a:t>
            </a:r>
          </a:p>
        </p:txBody>
      </p:sp>
      <p:sp>
        <p:nvSpPr>
          <p:cNvPr id="4" name="Rectangle 3"/>
          <p:cNvSpPr/>
          <p:nvPr/>
        </p:nvSpPr>
        <p:spPr>
          <a:xfrm>
            <a:off x="4394200" y="696213"/>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Appendices</a:t>
            </a:r>
          </a:p>
          <a:p>
            <a:endParaRPr lang="en-US" sz="2400" b="1" dirty="0">
              <a:solidFill>
                <a:prstClr val="black"/>
              </a:solidFill>
            </a:endParaRPr>
          </a:p>
          <a:p>
            <a:r>
              <a:rPr lang="en-US" sz="2400" b="1" dirty="0">
                <a:solidFill>
                  <a:prstClr val="black"/>
                </a:solidFill>
              </a:rPr>
              <a:t>Program forms and policies…</a:t>
            </a:r>
          </a:p>
          <a:p>
            <a:endParaRPr lang="en-US" sz="2400" b="1" dirty="0">
              <a:solidFill>
                <a:prstClr val="black"/>
              </a:solidFill>
            </a:endParaRPr>
          </a:p>
          <a:p>
            <a:endParaRPr lang="en-US" sz="2400" dirty="0">
              <a:solidFill>
                <a:prstClr val="black"/>
              </a:solidFill>
            </a:endParaRPr>
          </a:p>
          <a:p>
            <a:endParaRPr lang="en-US" sz="2400" dirty="0">
              <a:solidFill>
                <a:prstClr val="black"/>
              </a:solidFill>
            </a:endParaRPr>
          </a:p>
        </p:txBody>
      </p:sp>
      <p:sp>
        <p:nvSpPr>
          <p:cNvPr id="8" name="Title 1"/>
          <p:cNvSpPr>
            <a:spLocks noGrp="1"/>
          </p:cNvSpPr>
          <p:nvPr>
            <p:ph type="ctrTitle"/>
          </p:nvPr>
        </p:nvSpPr>
        <p:spPr/>
        <p:txBody>
          <a:bodyPr/>
          <a:lstStyle/>
          <a:p>
            <a:r>
              <a:rPr lang="en-US" dirty="0"/>
              <a:t>Administrative Manual</a:t>
            </a:r>
          </a:p>
        </p:txBody>
      </p:sp>
      <p:sp>
        <p:nvSpPr>
          <p:cNvPr id="9" name="TextBox 8"/>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Training Follows Manual!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Introduction</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1904999"/>
            <a:ext cx="4343400" cy="3167063"/>
          </a:xfrm>
          <a:prstGeom prst="rect">
            <a:avLst/>
          </a:prstGeom>
        </p:spPr>
      </p:pic>
    </p:spTree>
    <p:extLst>
      <p:ext uri="{BB962C8B-B14F-4D97-AF65-F5344CB8AC3E}">
        <p14:creationId xmlns:p14="http://schemas.microsoft.com/office/powerpoint/2010/main" val="2411728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u="sng" dirty="0">
                <a:solidFill>
                  <a:srgbClr val="FFFF00"/>
                </a:solidFill>
              </a:rPr>
              <a:t>Introduction</a:t>
            </a:r>
          </a:p>
          <a:p>
            <a:pPr marL="514350" indent="-514350">
              <a:buFont typeface="+mj-lt"/>
              <a:buAutoNum type="arabicParenR"/>
            </a:pPr>
            <a:r>
              <a:rPr lang="en-US" sz="3600" b="1" dirty="0">
                <a:solidFill>
                  <a:schemeClr val="bg1"/>
                </a:solidFill>
              </a:rPr>
              <a:t>SCC Role</a:t>
            </a:r>
          </a:p>
          <a:p>
            <a:pPr marL="514350" indent="-514350">
              <a:buFont typeface="+mj-lt"/>
              <a:buAutoNum type="arabicParenR"/>
            </a:pPr>
            <a:r>
              <a:rPr lang="en-US" sz="3600" b="1" dirty="0">
                <a:solidFill>
                  <a:schemeClr val="bg1"/>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6660" y="636924"/>
            <a:ext cx="2564939" cy="3325476"/>
          </a:xfrm>
          <a:prstGeom prst="rect">
            <a:avLst/>
          </a:prstGeom>
        </p:spPr>
      </p:pic>
      <p:pic>
        <p:nvPicPr>
          <p:cNvPr id="6" name="Picture 5">
            <a:extLst>
              <a:ext uri="{FF2B5EF4-FFF2-40B4-BE49-F238E27FC236}">
                <a16:creationId xmlns:a16="http://schemas.microsoft.com/office/drawing/2014/main" id="{38807AE4-9178-4880-8105-E777777ED5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6291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dirty="0"/>
              <a:t>Introduction</a:t>
            </a:r>
          </a:p>
        </p:txBody>
      </p:sp>
      <p:sp>
        <p:nvSpPr>
          <p:cNvPr id="3" name="Subtitle 2"/>
          <p:cNvSpPr>
            <a:spLocks noGrp="1"/>
          </p:cNvSpPr>
          <p:nvPr>
            <p:ph type="subTitle" idx="1"/>
          </p:nvPr>
        </p:nvSpPr>
        <p:spPr/>
        <p:txBody>
          <a:bodyPr>
            <a:normAutofit/>
          </a:bodyPr>
          <a:lstStyle/>
          <a:p>
            <a:pPr marL="0" indent="0">
              <a:buNone/>
            </a:pPr>
            <a:r>
              <a:rPr lang="en-US" sz="3600" b="1" u="sng" dirty="0"/>
              <a:t>Introduction Contents</a:t>
            </a:r>
          </a:p>
          <a:p>
            <a:r>
              <a:rPr lang="en-US" sz="3600" dirty="0"/>
              <a:t>Overview of Program and rest of manual</a:t>
            </a:r>
          </a:p>
          <a:p>
            <a:r>
              <a:rPr lang="en-US" sz="3600" dirty="0"/>
              <a:t>Brief Program</a:t>
            </a:r>
            <a:r>
              <a:rPr lang="en-US" sz="3600" baseline="0" dirty="0"/>
              <a:t> history</a:t>
            </a:r>
          </a:p>
          <a:p>
            <a:r>
              <a:rPr lang="en-US" sz="3600" baseline="0" dirty="0"/>
              <a:t>Explanation of Worksites</a:t>
            </a:r>
          </a:p>
          <a:p>
            <a:r>
              <a:rPr lang="en-US" sz="3600" baseline="0" dirty="0"/>
              <a:t>Brief Explanation of Environmentally Sensitive Maintenance practices</a:t>
            </a:r>
            <a:endParaRPr lang="en-US" sz="360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1. Intro</a:t>
            </a:r>
          </a:p>
        </p:txBody>
      </p:sp>
    </p:spTree>
    <p:extLst>
      <p:ext uri="{BB962C8B-B14F-4D97-AF65-F5344CB8AC3E}">
        <p14:creationId xmlns:p14="http://schemas.microsoft.com/office/powerpoint/2010/main" val="96865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dirty="0"/>
              <a:t>Introduction</a:t>
            </a:r>
          </a:p>
        </p:txBody>
      </p:sp>
      <p:sp>
        <p:nvSpPr>
          <p:cNvPr id="3" name="Subtitle 2"/>
          <p:cNvSpPr>
            <a:spLocks noGrp="1"/>
          </p:cNvSpPr>
          <p:nvPr>
            <p:ph type="subTitle" idx="1"/>
          </p:nvPr>
        </p:nvSpPr>
        <p:spPr/>
        <p:txBody>
          <a:bodyPr>
            <a:normAutofit/>
          </a:bodyPr>
          <a:lstStyle/>
          <a:p>
            <a:pPr marL="0" indent="0">
              <a:buNone/>
            </a:pPr>
            <a:r>
              <a:rPr lang="en-US" sz="3600" b="1" u="sng" dirty="0"/>
              <a:t>Introduction Contents</a:t>
            </a:r>
          </a:p>
          <a:p>
            <a:r>
              <a:rPr lang="en-US" sz="3600" dirty="0"/>
              <a:t>Overview of Program and rest of manual</a:t>
            </a:r>
          </a:p>
          <a:p>
            <a:r>
              <a:rPr lang="en-US" sz="3600" dirty="0"/>
              <a:t>Brief Program</a:t>
            </a:r>
            <a:r>
              <a:rPr lang="en-US" sz="3600" baseline="0" dirty="0"/>
              <a:t> history</a:t>
            </a:r>
          </a:p>
          <a:p>
            <a:r>
              <a:rPr lang="en-US" sz="3600" baseline="0" dirty="0"/>
              <a:t>Explanation of Worksites</a:t>
            </a:r>
          </a:p>
          <a:p>
            <a:r>
              <a:rPr lang="en-US" sz="3600" baseline="0" dirty="0"/>
              <a:t>Explanation of ESM practices</a:t>
            </a:r>
            <a:endParaRPr lang="en-US" sz="3600" dirty="0"/>
          </a:p>
        </p:txBody>
      </p:sp>
      <p:sp>
        <p:nvSpPr>
          <p:cNvPr id="4" name="TextBox 3"/>
          <p:cNvSpPr txBox="1"/>
          <p:nvPr/>
        </p:nvSpPr>
        <p:spPr>
          <a:xfrm>
            <a:off x="2590800" y="4419600"/>
            <a:ext cx="6248400" cy="1754326"/>
          </a:xfrm>
          <a:prstGeom prst="rect">
            <a:avLst/>
          </a:prstGeom>
          <a:solidFill>
            <a:srgbClr val="FFFF00"/>
          </a:solidFill>
          <a:ln>
            <a:solidFill>
              <a:srgbClr val="FF0000"/>
            </a:solidFill>
          </a:ln>
        </p:spPr>
        <p:txBody>
          <a:bodyPr wrap="square" rtlCol="0">
            <a:spAutoFit/>
          </a:bodyPr>
          <a:lstStyle/>
          <a:p>
            <a:r>
              <a:rPr lang="en-US" sz="3600" dirty="0">
                <a:solidFill>
                  <a:srgbClr val="FF0000"/>
                </a:solidFill>
              </a:rPr>
              <a:t>Note manual section and title on top of slide.  Follow along or take notes in manual.</a:t>
            </a:r>
          </a:p>
        </p:txBody>
      </p:sp>
      <p:cxnSp>
        <p:nvCxnSpPr>
          <p:cNvPr id="5" name="Straight Arrow Connector 4"/>
          <p:cNvCxnSpPr>
            <a:stCxn id="4" idx="0"/>
          </p:cNvCxnSpPr>
          <p:nvPr/>
        </p:nvCxnSpPr>
        <p:spPr>
          <a:xfrm flipH="1" flipV="1">
            <a:off x="5181600" y="533400"/>
            <a:ext cx="533400" cy="3886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1. Intro</a:t>
            </a:r>
          </a:p>
        </p:txBody>
      </p:sp>
    </p:spTree>
    <p:extLst>
      <p:ext uri="{BB962C8B-B14F-4D97-AF65-F5344CB8AC3E}">
        <p14:creationId xmlns:p14="http://schemas.microsoft.com/office/powerpoint/2010/main" val="24080751"/>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u="sng" dirty="0">
                <a:solidFill>
                  <a:srgbClr val="FFFF00"/>
                </a:solidFill>
              </a:rPr>
              <a:t>SCC Role</a:t>
            </a:r>
          </a:p>
          <a:p>
            <a:pPr marL="514350" indent="-514350">
              <a:buFont typeface="+mj-lt"/>
              <a:buAutoNum type="arabicParenR"/>
            </a:pPr>
            <a:r>
              <a:rPr lang="en-US" sz="3600" b="1" dirty="0">
                <a:solidFill>
                  <a:schemeClr val="bg1"/>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636924"/>
            <a:ext cx="2590800" cy="3359005"/>
          </a:xfrm>
          <a:prstGeom prst="rect">
            <a:avLst/>
          </a:prstGeom>
        </p:spPr>
      </p:pic>
      <p:pic>
        <p:nvPicPr>
          <p:cNvPr id="6" name="Picture 5">
            <a:extLst>
              <a:ext uri="{FF2B5EF4-FFF2-40B4-BE49-F238E27FC236}">
                <a16:creationId xmlns:a16="http://schemas.microsoft.com/office/drawing/2014/main" id="{9535BBE9-003A-4916-918E-22550AFEB5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450" y="601211"/>
            <a:ext cx="2638549" cy="33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0380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p:txBody>
          <a:bodyPr>
            <a:normAutofit/>
          </a:bodyPr>
          <a:lstStyle/>
          <a:p>
            <a:pPr marL="0" indent="0">
              <a:buNone/>
            </a:pPr>
            <a:r>
              <a:rPr lang="en-US" b="1" u="sng" dirty="0"/>
              <a:t>SCC</a:t>
            </a:r>
          </a:p>
          <a:p>
            <a:r>
              <a:rPr lang="en-US" dirty="0"/>
              <a:t>14-member board in PA Department of Agriculture</a:t>
            </a:r>
          </a:p>
          <a:p>
            <a:r>
              <a:rPr lang="en-US" u="sng" dirty="0"/>
              <a:t>Karl Brown</a:t>
            </a:r>
            <a:r>
              <a:rPr lang="en-US" dirty="0"/>
              <a:t>: Executive Secretary</a:t>
            </a:r>
          </a:p>
          <a:p>
            <a:r>
              <a:rPr lang="en-US" u="sng" dirty="0"/>
              <a:t>Roy Richardson</a:t>
            </a:r>
            <a:r>
              <a:rPr lang="en-US" dirty="0"/>
              <a:t>: DGLVR Program Coordinator</a:t>
            </a:r>
          </a:p>
          <a:p>
            <a:r>
              <a:rPr lang="en-US" u="sng" dirty="0"/>
              <a:t>Justin Challenger</a:t>
            </a:r>
            <a:r>
              <a:rPr lang="en-US" dirty="0"/>
              <a:t>: DGLVR Staff</a:t>
            </a:r>
          </a:p>
          <a:p>
            <a:r>
              <a:rPr lang="en-US" u="sng" dirty="0"/>
              <a:t>Sherri Law: </a:t>
            </a:r>
            <a:r>
              <a:rPr lang="en-US" dirty="0"/>
              <a:t>DGLVR Staff</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24769450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p:txBody>
          <a:bodyPr>
            <a:normAutofit/>
          </a:bodyPr>
          <a:lstStyle/>
          <a:p>
            <a:pPr marL="0" indent="0">
              <a:buNone/>
            </a:pPr>
            <a:r>
              <a:rPr lang="en-US" sz="3600" b="1" u="sng" dirty="0"/>
              <a:t>SCC Role</a:t>
            </a:r>
          </a:p>
          <a:p>
            <a:r>
              <a:rPr lang="en-US" sz="3600" dirty="0"/>
              <a:t>SCC Structure</a:t>
            </a:r>
          </a:p>
          <a:p>
            <a:r>
              <a:rPr lang="en-US" sz="3600" dirty="0"/>
              <a:t>Program Coordinator</a:t>
            </a:r>
          </a:p>
          <a:p>
            <a:r>
              <a:rPr lang="en-US" sz="3600" dirty="0"/>
              <a:t>Allocations</a:t>
            </a:r>
          </a:p>
          <a:p>
            <a:r>
              <a:rPr lang="en-US" sz="3600" dirty="0"/>
              <a:t>Replenishments</a:t>
            </a:r>
          </a:p>
          <a:p>
            <a:r>
              <a:rPr lang="en-US" sz="3600" dirty="0"/>
              <a:t>Establishing Policy</a:t>
            </a:r>
          </a:p>
          <a:p>
            <a:r>
              <a:rPr lang="en-US" sz="3600" dirty="0"/>
              <a:t>Quality Assurance / Quality Control</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616562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3" name="Subtitle 2"/>
          <p:cNvSpPr>
            <a:spLocks noGrp="1"/>
          </p:cNvSpPr>
          <p:nvPr>
            <p:ph type="subTitle" idx="1"/>
          </p:nvPr>
        </p:nvSpPr>
        <p:spPr>
          <a:xfrm>
            <a:off x="457200" y="762000"/>
            <a:ext cx="8534400" cy="5791200"/>
          </a:xfrm>
        </p:spPr>
        <p:txBody>
          <a:bodyPr>
            <a:normAutofit/>
          </a:bodyPr>
          <a:lstStyle/>
          <a:p>
            <a:pPr marL="0" indent="0">
              <a:buNone/>
            </a:pPr>
            <a:r>
              <a:rPr lang="en-US" sz="3600" b="1" u="sng" dirty="0"/>
              <a:t>Quality Assurance / Quality Control (QAQC)</a:t>
            </a:r>
          </a:p>
          <a:p>
            <a:r>
              <a:rPr lang="en-US" sz="3600" dirty="0"/>
              <a:t>2-3 day visit to review county Program.</a:t>
            </a:r>
          </a:p>
          <a:p>
            <a:r>
              <a:rPr lang="en-US" sz="3600" dirty="0"/>
              <a:t>Administration, Functionality, Projects.</a:t>
            </a:r>
          </a:p>
          <a:p>
            <a:r>
              <a:rPr lang="en-US" sz="3600" dirty="0"/>
              <a:t>Involves SCC, Center, and Field Reps.</a:t>
            </a:r>
          </a:p>
          <a:p>
            <a:r>
              <a:rPr lang="en-US" sz="3600" dirty="0"/>
              <a:t>Planning to visit ~22 districts annually.</a:t>
            </a:r>
          </a:p>
          <a:p>
            <a:r>
              <a:rPr lang="en-US" sz="3600" dirty="0"/>
              <a:t>Complete details on website </a:t>
            </a:r>
            <a:r>
              <a:rPr lang="en-US" sz="2400" dirty="0">
                <a:hlinkClick r:id="rId4"/>
              </a:rPr>
              <a:t>www.dirtandgravelroads.org</a:t>
            </a:r>
            <a:r>
              <a:rPr lang="en-US" sz="2400" dirty="0"/>
              <a:t> </a:t>
            </a:r>
          </a:p>
          <a:p>
            <a:endParaRPr lang="en-US" sz="3600" dirty="0"/>
          </a:p>
          <a:p>
            <a:pPr marL="0" indent="0">
              <a:buNone/>
            </a:pPr>
            <a:r>
              <a:rPr lang="en-US" sz="3600" dirty="0"/>
              <a:t>							</a:t>
            </a:r>
          </a:p>
          <a:p>
            <a:endParaRPr lang="en-US" sz="3600"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Tree>
    <p:extLst>
      <p:ext uri="{BB962C8B-B14F-4D97-AF65-F5344CB8AC3E}">
        <p14:creationId xmlns:p14="http://schemas.microsoft.com/office/powerpoint/2010/main" val="3759807635"/>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2) State Conservation Commission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2. SCC</a:t>
            </a:r>
          </a:p>
        </p:txBody>
      </p:sp>
      <p:sp>
        <p:nvSpPr>
          <p:cNvPr id="3" name="TextBox 2"/>
          <p:cNvSpPr txBox="1"/>
          <p:nvPr/>
        </p:nvSpPr>
        <p:spPr>
          <a:xfrm>
            <a:off x="457200" y="762000"/>
            <a:ext cx="7620000" cy="5893921"/>
          </a:xfrm>
          <a:prstGeom prst="rect">
            <a:avLst/>
          </a:prstGeom>
          <a:noFill/>
        </p:spPr>
        <p:txBody>
          <a:bodyPr wrap="square" rtlCol="0">
            <a:spAutoFit/>
          </a:bodyPr>
          <a:lstStyle/>
          <a:p>
            <a:r>
              <a:rPr lang="en-US" sz="3600" b="1" u="sng" dirty="0"/>
              <a:t>QAQC Round 1</a:t>
            </a:r>
            <a:r>
              <a:rPr lang="en-US" sz="3600" b="1" dirty="0"/>
              <a:t>:</a:t>
            </a:r>
          </a:p>
          <a:p>
            <a:pPr marL="571500" lvl="0" indent="-571500">
              <a:buFont typeface="Arial" panose="020B0604020202020204" pitchFamily="34" charset="0"/>
              <a:buChar char="•"/>
            </a:pPr>
            <a:r>
              <a:rPr lang="en-US" sz="3200" dirty="0">
                <a:solidFill>
                  <a:prstClr val="black"/>
                </a:solidFill>
              </a:rPr>
              <a:t>Every County visited 2003-2011</a:t>
            </a:r>
          </a:p>
          <a:p>
            <a:endParaRPr lang="en-US" sz="1100" b="1" dirty="0"/>
          </a:p>
          <a:p>
            <a:r>
              <a:rPr lang="en-US" sz="3600" b="1" u="sng" dirty="0"/>
              <a:t>QAQC Round 2</a:t>
            </a:r>
            <a:r>
              <a:rPr lang="en-US" sz="3600" b="1" dirty="0"/>
              <a:t>: </a:t>
            </a:r>
          </a:p>
          <a:p>
            <a:pPr marL="571500" indent="-571500">
              <a:buFont typeface="Arial" panose="020B0604020202020204" pitchFamily="34" charset="0"/>
              <a:buChar char="•"/>
            </a:pPr>
            <a:r>
              <a:rPr lang="en-US" sz="3200" dirty="0"/>
              <a:t>Every County visited 2015-2017</a:t>
            </a:r>
          </a:p>
          <a:p>
            <a:endParaRPr lang="en-US" sz="1100" dirty="0"/>
          </a:p>
          <a:p>
            <a:r>
              <a:rPr lang="en-US" sz="3600" b="1" u="sng" dirty="0"/>
              <a:t>QAQC Round 3</a:t>
            </a:r>
            <a:r>
              <a:rPr lang="en-US" sz="3600" b="1" dirty="0"/>
              <a:t>: </a:t>
            </a:r>
          </a:p>
          <a:p>
            <a:pPr marL="571500" indent="-571500">
              <a:buFont typeface="Arial" panose="020B0604020202020204" pitchFamily="34" charset="0"/>
              <a:buChar char="•"/>
            </a:pPr>
            <a:r>
              <a:rPr lang="en-US" sz="3200" dirty="0"/>
              <a:t>Every County visited 2018-2020</a:t>
            </a:r>
          </a:p>
          <a:p>
            <a:pPr marL="571500" indent="-571500">
              <a:buFont typeface="Arial" panose="020B0604020202020204" pitchFamily="34" charset="0"/>
              <a:buChar cha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C00000"/>
                </a:solidFill>
                <a:effectLst/>
                <a:uLnTx/>
                <a:uFillTx/>
                <a:latin typeface="Calibri"/>
                <a:ea typeface="+mn-ea"/>
                <a:cs typeface="+mn-cs"/>
              </a:rPr>
              <a:t>QAQC Round 4</a:t>
            </a:r>
            <a:r>
              <a:rPr kumimoji="0" lang="en-US" sz="3600" b="1" i="0" u="none" strike="noStrike" kern="1200" cap="none" spc="0" normalizeH="0" baseline="0" noProof="0" dirty="0">
                <a:ln>
                  <a:noFill/>
                </a:ln>
                <a:solidFill>
                  <a:srgbClr val="C00000"/>
                </a:solidFill>
                <a:effectLst/>
                <a:uLnTx/>
                <a:uFillTx/>
                <a:latin typeface="Calibri"/>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Began 2021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rgbClr val="C00000"/>
                </a:solidFill>
                <a:latin typeface="Calibri"/>
              </a:rPr>
              <a:t>22 completed</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a:p>
            <a:endParaRPr lang="en-US" sz="4000" dirty="0"/>
          </a:p>
        </p:txBody>
      </p:sp>
    </p:spTree>
    <p:extLst>
      <p:ext uri="{BB962C8B-B14F-4D97-AF65-F5344CB8AC3E}">
        <p14:creationId xmlns:p14="http://schemas.microsoft.com/office/powerpoint/2010/main" val="725055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20533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sng" strike="noStrike" kern="1200" cap="none" spc="0" normalizeH="0" baseline="0" noProof="0" dirty="0">
                <a:ln>
                  <a:noFill/>
                </a:ln>
                <a:solidFill>
                  <a:prstClr val="black"/>
                </a:solidFill>
                <a:effectLst/>
                <a:uLnTx/>
                <a:uFillTx/>
                <a:latin typeface="Calibri"/>
                <a:ea typeface="+mn-ea"/>
                <a:cs typeface="+mn-cs"/>
              </a:rPr>
              <a:t>Bottom of your screen:</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Zoom Controls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75311634-5B53-4CF3-AD62-A28607284B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595" y="5376589"/>
            <a:ext cx="915725" cy="451543"/>
          </a:xfrm>
          <a:prstGeom prst="rect">
            <a:avLst/>
          </a:prstGeom>
        </p:spPr>
      </p:pic>
      <p:pic>
        <p:nvPicPr>
          <p:cNvPr id="6" name="Picture 5">
            <a:extLst>
              <a:ext uri="{FF2B5EF4-FFF2-40B4-BE49-F238E27FC236}">
                <a16:creationId xmlns:a16="http://schemas.microsoft.com/office/drawing/2014/main" id="{AD40099F-462D-4161-93F5-C2F58BD88E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3668356"/>
            <a:ext cx="9144000" cy="2312176"/>
          </a:xfrm>
          <a:prstGeom prst="rect">
            <a:avLst/>
          </a:prstGeom>
        </p:spPr>
      </p:pic>
      <p:sp>
        <p:nvSpPr>
          <p:cNvPr id="7" name="Rectangle 6">
            <a:extLst>
              <a:ext uri="{FF2B5EF4-FFF2-40B4-BE49-F238E27FC236}">
                <a16:creationId xmlns:a16="http://schemas.microsoft.com/office/drawing/2014/main" id="{98C798B3-751B-44F7-8DE1-C75D5AA909C9}"/>
              </a:ext>
            </a:extLst>
          </p:cNvPr>
          <p:cNvSpPr/>
          <p:nvPr/>
        </p:nvSpPr>
        <p:spPr>
          <a:xfrm>
            <a:off x="5976259" y="36683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4DAD8A5-3D9B-4D0B-AF8A-F913951DDA3E}"/>
              </a:ext>
            </a:extLst>
          </p:cNvPr>
          <p:cNvSpPr/>
          <p:nvPr/>
        </p:nvSpPr>
        <p:spPr>
          <a:xfrm>
            <a:off x="1298305" y="3865265"/>
            <a:ext cx="5274387" cy="115961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7DAA594E-7A69-4FB3-934D-1D53D92F46CC}"/>
              </a:ext>
            </a:extLst>
          </p:cNvPr>
          <p:cNvCxnSpPr>
            <a:cxnSpLocks/>
          </p:cNvCxnSpPr>
          <p:nvPr/>
        </p:nvCxnSpPr>
        <p:spPr>
          <a:xfrm flipH="1">
            <a:off x="3320142" y="3865265"/>
            <a:ext cx="1080771" cy="15113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D31D230-8F6D-42B2-89AA-66642AF2F448}"/>
              </a:ext>
            </a:extLst>
          </p:cNvPr>
          <p:cNvSpPr txBox="1"/>
          <p:nvPr/>
        </p:nvSpPr>
        <p:spPr>
          <a:xfrm>
            <a:off x="3394993" y="2995885"/>
            <a:ext cx="29080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Your buttons will look different, just look for the lime green tab</a:t>
            </a:r>
          </a:p>
        </p:txBody>
      </p:sp>
      <p:sp>
        <p:nvSpPr>
          <p:cNvPr id="13" name="Rectangle 12">
            <a:extLst>
              <a:ext uri="{FF2B5EF4-FFF2-40B4-BE49-F238E27FC236}">
                <a16:creationId xmlns:a16="http://schemas.microsoft.com/office/drawing/2014/main" id="{83B0513B-9B71-4D06-920F-B5F313A86D4F}"/>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95016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Administrative Manual</a:t>
            </a:r>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a:solidFill>
                  <a:schemeClr val="bg1">
                    <a:lumMod val="50000"/>
                  </a:schemeClr>
                </a:solidFill>
              </a:rPr>
              <a:t>Introduction</a:t>
            </a:r>
          </a:p>
          <a:p>
            <a:pPr marL="514350" indent="-514350">
              <a:buFont typeface="+mj-lt"/>
              <a:buAutoNum type="arabicParenR"/>
            </a:pPr>
            <a:r>
              <a:rPr lang="en-US" sz="3600" b="1" dirty="0">
                <a:solidFill>
                  <a:schemeClr val="bg1">
                    <a:lumMod val="50000"/>
                  </a:schemeClr>
                </a:solidFill>
              </a:rPr>
              <a:t>SCC Role</a:t>
            </a:r>
          </a:p>
          <a:p>
            <a:pPr marL="514350" indent="-514350">
              <a:buFont typeface="+mj-lt"/>
              <a:buAutoNum type="arabicParenR"/>
            </a:pPr>
            <a:r>
              <a:rPr lang="en-US" sz="3600" b="1" u="sng" dirty="0">
                <a:solidFill>
                  <a:srgbClr val="FFFF00"/>
                </a:solidFill>
              </a:rPr>
              <a:t>Conservation District Role</a:t>
            </a:r>
          </a:p>
          <a:p>
            <a:pPr marL="514350" indent="-514350">
              <a:buFont typeface="+mj-lt"/>
              <a:buAutoNum type="arabicParenR"/>
            </a:pPr>
            <a:r>
              <a:rPr lang="en-US" sz="3600" b="1" dirty="0">
                <a:solidFill>
                  <a:schemeClr val="bg1"/>
                </a:solidFill>
              </a:rPr>
              <a:t>Quality Assurance Board</a:t>
            </a:r>
          </a:p>
          <a:p>
            <a:pPr marL="514350" indent="-514350">
              <a:buFont typeface="+mj-lt"/>
              <a:buAutoNum type="arabicParenR"/>
            </a:pPr>
            <a:r>
              <a:rPr lang="en-US" sz="3600" b="1" dirty="0">
                <a:solidFill>
                  <a:schemeClr val="bg1"/>
                </a:solidFill>
              </a:rPr>
              <a:t>Applicant Role</a:t>
            </a:r>
          </a:p>
          <a:p>
            <a:pPr marL="514350" indent="-514350">
              <a:buFont typeface="+mj-lt"/>
              <a:buAutoNum type="arabicParenR"/>
            </a:pPr>
            <a:r>
              <a:rPr lang="en-US" sz="3600" b="1" dirty="0">
                <a:solidFill>
                  <a:schemeClr val="bg1"/>
                </a:solidFill>
              </a:rPr>
              <a:t>Center for Dirt and Gravel Roads</a:t>
            </a:r>
          </a:p>
          <a:p>
            <a:pPr marL="514350" indent="-514350">
              <a:buFont typeface="+mj-lt"/>
              <a:buAutoNum type="arabicParenR"/>
            </a:pPr>
            <a:r>
              <a:rPr lang="en-US" sz="3600" b="1" dirty="0">
                <a:solidFill>
                  <a:schemeClr val="bg1"/>
                </a:solidFill>
              </a:rPr>
              <a:t>Additional</a:t>
            </a:r>
            <a:r>
              <a:rPr lang="en-US" sz="3600" b="1" baseline="0" dirty="0">
                <a:solidFill>
                  <a:schemeClr val="bg1"/>
                </a:solidFill>
              </a:rPr>
              <a:t> Policies</a:t>
            </a:r>
          </a:p>
          <a:p>
            <a:pPr marL="514350" indent="-514350">
              <a:buFont typeface="+mj-lt"/>
              <a:buAutoNum type="arabicParenR"/>
            </a:pPr>
            <a:r>
              <a:rPr lang="en-US" sz="3600" b="1" baseline="0" dirty="0">
                <a:solidFill>
                  <a:schemeClr val="bg1"/>
                </a:solidFill>
              </a:rPr>
              <a:t>Permits and Other Requirements</a:t>
            </a:r>
          </a:p>
          <a:p>
            <a:pPr marL="0" indent="0">
              <a:buFont typeface="+mj-lt"/>
              <a:buNone/>
            </a:pPr>
            <a:r>
              <a:rPr lang="en-US" sz="3600" b="1" baseline="0" dirty="0">
                <a:solidFill>
                  <a:schemeClr val="bg1"/>
                </a:solidFill>
              </a:rPr>
              <a:t>Appendices</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a:extLst>
              <a:ext uri="{FF2B5EF4-FFF2-40B4-BE49-F238E27FC236}">
                <a16:creationId xmlns:a16="http://schemas.microsoft.com/office/drawing/2014/main" id="{154DF0B1-72D4-4171-823F-BD84030F42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6784" y="475375"/>
            <a:ext cx="2655682" cy="341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5883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a:t>3) Conservation District Role</a:t>
            </a:r>
          </a:p>
        </p:txBody>
      </p:sp>
      <p:sp>
        <p:nvSpPr>
          <p:cNvPr id="3" name="Subtitle 2"/>
          <p:cNvSpPr>
            <a:spLocks noGrp="1"/>
          </p:cNvSpPr>
          <p:nvPr>
            <p:ph type="subTitle" idx="1"/>
          </p:nvPr>
        </p:nvSpPr>
        <p:spPr/>
        <p:txBody>
          <a:bodyPr>
            <a:normAutofit/>
          </a:bodyPr>
          <a:lstStyle/>
          <a:p>
            <a:r>
              <a:rPr lang="en-US" sz="3600" b="1" u="sng" dirty="0"/>
              <a:t>District Role:</a:t>
            </a:r>
          </a:p>
          <a:p>
            <a:pPr lvl="1"/>
            <a:r>
              <a:rPr lang="en-US" sz="3200" u="sng" dirty="0"/>
              <a:t>Run the Program </a:t>
            </a:r>
            <a:r>
              <a:rPr lang="en-US" sz="3200" dirty="0"/>
              <a:t>within each County.</a:t>
            </a:r>
          </a:p>
          <a:p>
            <a:pPr lvl="1"/>
            <a:r>
              <a:rPr lang="en-US" sz="3200" dirty="0"/>
              <a:t>Receive $ from SCC</a:t>
            </a:r>
          </a:p>
          <a:p>
            <a:pPr lvl="1"/>
            <a:r>
              <a:rPr lang="en-US" sz="3200" dirty="0"/>
              <a:t>Provide grants</a:t>
            </a:r>
            <a:r>
              <a:rPr lang="en-US" sz="3200" baseline="0" dirty="0"/>
              <a:t> to applicants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475886647"/>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a:solidFill>
                  <a:schemeClr val="bg1"/>
                </a:solidFill>
              </a:rPr>
              <a:t>SHERRI</a:t>
            </a:r>
          </a:p>
        </p:txBody>
      </p:sp>
    </p:spTree>
    <p:extLst>
      <p:ext uri="{BB962C8B-B14F-4D97-AF65-F5344CB8AC3E}">
        <p14:creationId xmlns:p14="http://schemas.microsoft.com/office/powerpoint/2010/main" val="2219310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t>3.1 CD Structure</a:t>
            </a:r>
          </a:p>
          <a:p>
            <a:r>
              <a:rPr lang="en-US" sz="2000" strike="sngStrike" dirty="0"/>
              <a:t>3.2 Overview</a:t>
            </a:r>
          </a:p>
          <a:p>
            <a:r>
              <a:rPr lang="en-US" sz="2800" dirty="0"/>
              <a:t>3.3</a:t>
            </a:r>
            <a:r>
              <a:rPr lang="en-US" sz="2800" baseline="0" dirty="0"/>
              <a:t> Receiving Funds from SCC</a:t>
            </a:r>
          </a:p>
          <a:p>
            <a:r>
              <a:rPr lang="en-US" sz="2800" baseline="0" dirty="0"/>
              <a:t>3.4 Accounting of funds at CD</a:t>
            </a:r>
          </a:p>
          <a:p>
            <a:r>
              <a:rPr lang="en-US" sz="2800" baseline="0" dirty="0"/>
              <a:t>3.5 Dispersing funds to Grant Recipients</a:t>
            </a:r>
          </a:p>
          <a:p>
            <a:r>
              <a:rPr lang="en-US" baseline="0" dirty="0"/>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extBox 3"/>
          <p:cNvSpPr txBox="1"/>
          <p:nvPr/>
        </p:nvSpPr>
        <p:spPr>
          <a:xfrm>
            <a:off x="6388933" y="990600"/>
            <a:ext cx="2008883" cy="707886"/>
          </a:xfrm>
          <a:prstGeom prst="rect">
            <a:avLst/>
          </a:prstGeom>
          <a:solidFill>
            <a:srgbClr val="FFFF00"/>
          </a:solidFill>
          <a:ln>
            <a:solidFill>
              <a:srgbClr val="FF0000"/>
            </a:solidFill>
          </a:ln>
        </p:spPr>
        <p:txBody>
          <a:bodyPr wrap="none" rtlCol="0">
            <a:spAutoFit/>
          </a:bodyPr>
          <a:lstStyle/>
          <a:p>
            <a:pPr algn="ctr"/>
            <a:r>
              <a:rPr lang="en-US" sz="2000" dirty="0">
                <a:solidFill>
                  <a:srgbClr val="FF0000"/>
                </a:solidFill>
              </a:rPr>
              <a:t>Topic List: </a:t>
            </a:r>
          </a:p>
          <a:p>
            <a:pPr algn="ctr"/>
            <a:r>
              <a:rPr lang="en-US" sz="2000" dirty="0">
                <a:solidFill>
                  <a:srgbClr val="FF0000"/>
                </a:solidFill>
              </a:rPr>
              <a:t>follow the money</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7344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u="sng" dirty="0">
                <a:solidFill>
                  <a:srgbClr val="FF0000"/>
                </a:solidFill>
              </a:rPr>
              <a:t>3.3</a:t>
            </a:r>
            <a:r>
              <a:rPr lang="en-US" sz="2800" u="sng" baseline="0" dirty="0">
                <a:solidFill>
                  <a:srgbClr val="FF0000"/>
                </a:solidFill>
              </a:rPr>
              <a:t> Receiving Funds from SCC</a:t>
            </a:r>
          </a:p>
          <a:p>
            <a:r>
              <a:rPr lang="en-US" sz="2800" baseline="0" dirty="0"/>
              <a:t>3.4 Accounting of funds at CD</a:t>
            </a:r>
          </a:p>
          <a:p>
            <a:r>
              <a:rPr lang="en-US" sz="2800" baseline="0" dirty="0"/>
              <a:t>3.5 Dispersing funds to Grant Recipients</a:t>
            </a:r>
          </a:p>
          <a:p>
            <a:r>
              <a:rPr lang="en-US" baseline="0" dirty="0"/>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612344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Receiving Funds from SCC</a:t>
            </a:r>
          </a:p>
        </p:txBody>
      </p:sp>
      <p:sp>
        <p:nvSpPr>
          <p:cNvPr id="3" name="Subtitle 2"/>
          <p:cNvSpPr>
            <a:spLocks noGrp="1"/>
          </p:cNvSpPr>
          <p:nvPr>
            <p:ph type="subTitle" idx="1"/>
          </p:nvPr>
        </p:nvSpPr>
        <p:spPr/>
        <p:txBody>
          <a:bodyPr>
            <a:normAutofit lnSpcReduction="10000"/>
          </a:bodyPr>
          <a:lstStyle/>
          <a:p>
            <a:pPr marL="0" indent="0">
              <a:buNone/>
            </a:pPr>
            <a:r>
              <a:rPr lang="en-US" b="1" u="sng" dirty="0"/>
              <a:t>Receiving Funds from SCC</a:t>
            </a:r>
          </a:p>
          <a:p>
            <a:r>
              <a:rPr lang="en-US" dirty="0"/>
              <a:t>5-year agreement (FY 2018-19 is year 1)</a:t>
            </a:r>
          </a:p>
          <a:p>
            <a:r>
              <a:rPr lang="en-US" dirty="0"/>
              <a:t>Timeline for allocations</a:t>
            </a:r>
          </a:p>
          <a:p>
            <a:pPr lvl="1"/>
            <a:r>
              <a:rPr lang="en-US" dirty="0"/>
              <a:t>Approved by SCC in May</a:t>
            </a:r>
          </a:p>
          <a:p>
            <a:pPr lvl="1"/>
            <a:r>
              <a:rPr lang="en-US" dirty="0"/>
              <a:t>Approved in State Budget for July 1</a:t>
            </a:r>
          </a:p>
          <a:p>
            <a:pPr lvl="1"/>
            <a:r>
              <a:rPr lang="en-US" dirty="0"/>
              <a:t>Advances received by CDs in September</a:t>
            </a:r>
          </a:p>
          <a:p>
            <a:r>
              <a:rPr lang="en-US" dirty="0"/>
              <a:t>Allocations are formula based on:</a:t>
            </a:r>
          </a:p>
          <a:p>
            <a:pPr lvl="1"/>
            <a:r>
              <a:rPr lang="en-US" b="1" dirty="0"/>
              <a:t>DGR</a:t>
            </a:r>
            <a:r>
              <a:rPr lang="en-US" dirty="0"/>
              <a:t>: miles of unpaved roads and worksites and proximity to streams</a:t>
            </a:r>
          </a:p>
          <a:p>
            <a:pPr lvl="1"/>
            <a:r>
              <a:rPr lang="en-US" b="1" dirty="0"/>
              <a:t>LVR</a:t>
            </a:r>
            <a:r>
              <a:rPr lang="en-US" dirty="0"/>
              <a:t>: miles of urban and non-urban roads and proximity to streams</a:t>
            </a:r>
          </a:p>
          <a:p>
            <a:pPr lvl="1"/>
            <a:r>
              <a:rPr lang="en-US" dirty="0"/>
              <a:t>Complete details: </a:t>
            </a:r>
            <a:r>
              <a:rPr lang="en-US" dirty="0">
                <a:hlinkClick r:id="rId3"/>
              </a:rPr>
              <a:t>www.dirtandgravelroads.org</a:t>
            </a:r>
            <a:r>
              <a:rPr lang="en-US" dirty="0"/>
              <a:t> </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908209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3.3.2-3: Advanced Working</a:t>
            </a:r>
            <a:r>
              <a:rPr lang="en-US" baseline="0" dirty="0"/>
              <a:t> Capital</a:t>
            </a:r>
            <a:endParaRPr lang="en-US" dirty="0"/>
          </a:p>
        </p:txBody>
      </p:sp>
      <p:sp>
        <p:nvSpPr>
          <p:cNvPr id="3" name="Subtitle 2"/>
          <p:cNvSpPr>
            <a:spLocks noGrp="1"/>
          </p:cNvSpPr>
          <p:nvPr>
            <p:ph type="subTitle" idx="1"/>
          </p:nvPr>
        </p:nvSpPr>
        <p:spPr/>
        <p:txBody>
          <a:bodyPr/>
          <a:lstStyle/>
          <a:p>
            <a:pPr marL="0" indent="0">
              <a:buNone/>
            </a:pPr>
            <a:r>
              <a:rPr lang="en-US" b="1" u="sng" dirty="0"/>
              <a:t>Advanced Working Capital</a:t>
            </a:r>
          </a:p>
          <a:p>
            <a:r>
              <a:rPr lang="en-US" sz="3600" dirty="0"/>
              <a:t>50% of allocations advanced to districts</a:t>
            </a:r>
          </a:p>
          <a:p>
            <a:pPr lvl="1"/>
            <a:r>
              <a:rPr lang="en-US" dirty="0"/>
              <a:t>Will come as separate deposits (DGR and LVR)</a:t>
            </a:r>
          </a:p>
          <a:p>
            <a:pPr lvl="1"/>
            <a:r>
              <a:rPr lang="en-US" dirty="0"/>
              <a:t>Allocation worksheet explains breakdowns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grpSp>
        <p:nvGrpSpPr>
          <p:cNvPr id="8" name="Group 7">
            <a:extLst>
              <a:ext uri="{FF2B5EF4-FFF2-40B4-BE49-F238E27FC236}">
                <a16:creationId xmlns:a16="http://schemas.microsoft.com/office/drawing/2014/main" id="{1A843D8D-1A83-4399-AEBF-AD4A236C9A22}"/>
              </a:ext>
            </a:extLst>
          </p:cNvPr>
          <p:cNvGrpSpPr/>
          <p:nvPr/>
        </p:nvGrpSpPr>
        <p:grpSpPr>
          <a:xfrm>
            <a:off x="1066800" y="3352800"/>
            <a:ext cx="7241968" cy="5276850"/>
            <a:chOff x="1066800" y="3352800"/>
            <a:chExt cx="7241968" cy="5276850"/>
          </a:xfrm>
        </p:grpSpPr>
        <p:pic>
          <p:nvPicPr>
            <p:cNvPr id="5" name="Picture 4">
              <a:extLst>
                <a:ext uri="{FF2B5EF4-FFF2-40B4-BE49-F238E27FC236}">
                  <a16:creationId xmlns:a16="http://schemas.microsoft.com/office/drawing/2014/main" id="{D3793143-E316-4BED-B936-39483C7185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544" b="-1200"/>
            <a:stretch/>
          </p:blipFill>
          <p:spPr>
            <a:xfrm>
              <a:off x="1066800" y="3352800"/>
              <a:ext cx="7241968" cy="5276850"/>
            </a:xfrm>
            <a:prstGeom prst="rect">
              <a:avLst/>
            </a:prstGeom>
            <a:ln w="57150">
              <a:solidFill>
                <a:schemeClr val="tx1"/>
              </a:solidFill>
            </a:ln>
          </p:spPr>
        </p:pic>
        <p:sp>
          <p:nvSpPr>
            <p:cNvPr id="6" name="Rectangle 5">
              <a:extLst>
                <a:ext uri="{FF2B5EF4-FFF2-40B4-BE49-F238E27FC236}">
                  <a16:creationId xmlns:a16="http://schemas.microsoft.com/office/drawing/2014/main" id="{A55DFEFC-98CE-456B-8660-3B61C223EB2D}"/>
                </a:ext>
              </a:extLst>
            </p:cNvPr>
            <p:cNvSpPr/>
            <p:nvPr/>
          </p:nvSpPr>
          <p:spPr>
            <a:xfrm>
              <a:off x="2133600" y="3453063"/>
              <a:ext cx="457200" cy="204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69E859-9F4E-49B5-BFCA-4DC9255EFFF1}"/>
                </a:ext>
              </a:extLst>
            </p:cNvPr>
            <p:cNvSpPr/>
            <p:nvPr/>
          </p:nvSpPr>
          <p:spPr>
            <a:xfrm>
              <a:off x="1371600" y="4495800"/>
              <a:ext cx="533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8797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Replenishment</a:t>
            </a:r>
            <a:endParaRPr lang="en-US" sz="2600" b="0" kern="1200" dirty="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a:t>Districts receive replenishments of remaining 50% of funds based on actual spending</a:t>
            </a:r>
          </a:p>
          <a:p>
            <a:pPr lvl="1"/>
            <a:r>
              <a:rPr lang="en-US" dirty="0"/>
              <a:t>Replenishments handled in GIS quarterly reporting system</a:t>
            </a:r>
          </a:p>
          <a:p>
            <a:pPr lvl="2"/>
            <a:r>
              <a:rPr lang="en-US" dirty="0"/>
              <a:t>Automatically generated each quarter</a:t>
            </a:r>
          </a:p>
          <a:p>
            <a:pPr lvl="2"/>
            <a:r>
              <a:rPr lang="en-US" dirty="0"/>
              <a:t>DGR and LVR replenishment will come in separate deposits</a:t>
            </a:r>
          </a:p>
          <a:p>
            <a:pPr lvl="2"/>
            <a:endParaRPr lang="en-US" b="1" dirty="0"/>
          </a:p>
          <a:p>
            <a:pPr lvl="1"/>
            <a:endParaRPr lang="en-US"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1800" y="3918857"/>
            <a:ext cx="6172200" cy="2939142"/>
          </a:xfrm>
          <a:prstGeom prst="rect">
            <a:avLst/>
          </a:prstGeom>
        </p:spPr>
      </p:pic>
    </p:spTree>
    <p:extLst>
      <p:ext uri="{BB962C8B-B14F-4D97-AF65-F5344CB8AC3E}">
        <p14:creationId xmlns:p14="http://schemas.microsoft.com/office/powerpoint/2010/main" val="254298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endParaRPr lang="en-US" dirty="0"/>
          </a:p>
        </p:txBody>
      </p:sp>
      <p:sp>
        <p:nvSpPr>
          <p:cNvPr id="3" name="Subtitle 2"/>
          <p:cNvSpPr>
            <a:spLocks noGrp="1"/>
          </p:cNvSpPr>
          <p:nvPr>
            <p:ph type="subTitle" idx="1"/>
          </p:nvPr>
        </p:nvSpPr>
        <p:spPr/>
        <p:txBody>
          <a:bodyPr/>
          <a:lstStyle/>
          <a:p>
            <a:pPr marL="0" indent="0">
              <a:buNone/>
            </a:pPr>
            <a:r>
              <a:rPr lang="en-US" b="1" u="sng" dirty="0"/>
              <a:t>DGLVR funds will be direct deposited into each conservation district’s account</a:t>
            </a:r>
          </a:p>
          <a:p>
            <a:r>
              <a:rPr lang="en-US" sz="3600" dirty="0"/>
              <a:t>Required by PA State Treasury</a:t>
            </a:r>
          </a:p>
          <a:p>
            <a:r>
              <a:rPr lang="en-US" sz="3600" dirty="0"/>
              <a:t>Separate deposits for DGR and LVR</a:t>
            </a:r>
          </a:p>
          <a:p>
            <a:r>
              <a:rPr lang="en-US" sz="3600" dirty="0"/>
              <a:t>SCC is sharing district feedback on this change with Vendor Services </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0177959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Spending</a:t>
            </a:r>
            <a:r>
              <a:rPr lang="en-US" baseline="0" dirty="0"/>
              <a:t> Requirements</a:t>
            </a:r>
            <a:endParaRPr lang="en-US" dirty="0"/>
          </a:p>
        </p:txBody>
      </p:sp>
      <p:sp>
        <p:nvSpPr>
          <p:cNvPr id="3" name="Subtitle 2"/>
          <p:cNvSpPr>
            <a:spLocks noGrp="1"/>
          </p:cNvSpPr>
          <p:nvPr>
            <p:ph type="subTitle" idx="1"/>
          </p:nvPr>
        </p:nvSpPr>
        <p:spPr>
          <a:xfrm>
            <a:off x="457200" y="762000"/>
            <a:ext cx="8229600" cy="6019800"/>
          </a:xfrm>
        </p:spPr>
        <p:txBody>
          <a:bodyPr vert="horz" lIns="91440" tIns="45720" rIns="91440" bIns="45720" rtlCol="0" anchor="t">
            <a:normAutofit/>
          </a:bodyPr>
          <a:lstStyle/>
          <a:p>
            <a:pPr marL="0" indent="0">
              <a:buNone/>
            </a:pPr>
            <a:r>
              <a:rPr lang="en-US" b="1" u="sng" dirty="0"/>
              <a:t>Spending Requirements</a:t>
            </a:r>
          </a:p>
          <a:p>
            <a:r>
              <a:rPr lang="en-US" dirty="0"/>
              <a:t>DGR and LVR spending tracked separately.</a:t>
            </a:r>
          </a:p>
          <a:p>
            <a:r>
              <a:rPr lang="en-US" dirty="0"/>
              <a:t>All funds must be </a:t>
            </a:r>
            <a:r>
              <a:rPr lang="en-US" dirty="0">
                <a:solidFill>
                  <a:srgbClr val="FF0000"/>
                </a:solidFill>
              </a:rPr>
              <a:t>spent </a:t>
            </a:r>
            <a:r>
              <a:rPr lang="en-US" dirty="0"/>
              <a:t>within two years of state budget approval to be eligible for future allocations.</a:t>
            </a:r>
          </a:p>
          <a:p>
            <a:r>
              <a:rPr lang="en-US" dirty="0"/>
              <a:t>If a District misses a year, can be eligible in future years if they meet future requirements.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896625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5" name="Picture 4">
            <a:extLst>
              <a:ext uri="{FF2B5EF4-FFF2-40B4-BE49-F238E27FC236}">
                <a16:creationId xmlns:a16="http://schemas.microsoft.com/office/drawing/2014/main" id="{1C214FE2-2ED7-4196-8C62-384AF1D384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1532" y="3731195"/>
            <a:ext cx="2731770" cy="2923608"/>
          </a:xfrm>
          <a:prstGeom prst="rect">
            <a:avLst/>
          </a:prstGeom>
          <a:ln w="57150">
            <a:solidFill>
              <a:schemeClr val="tx1"/>
            </a:solidFill>
          </a:ln>
        </p:spPr>
      </p:pic>
      <p:sp>
        <p:nvSpPr>
          <p:cNvPr id="6" name="Arrow: Down 5">
            <a:extLst>
              <a:ext uri="{FF2B5EF4-FFF2-40B4-BE49-F238E27FC236}">
                <a16:creationId xmlns:a16="http://schemas.microsoft.com/office/drawing/2014/main" id="{B8A570AE-6E7A-46F4-BCB5-8B8CA8E33BB9}"/>
              </a:ext>
            </a:extLst>
          </p:cNvPr>
          <p:cNvSpPr/>
          <p:nvPr/>
        </p:nvSpPr>
        <p:spPr>
          <a:xfrm rot="2674874">
            <a:off x="6493949" y="5654999"/>
            <a:ext cx="374468" cy="418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a:extLst>
              <a:ext uri="{FF2B5EF4-FFF2-40B4-BE49-F238E27FC236}">
                <a16:creationId xmlns:a16="http://schemas.microsoft.com/office/drawing/2014/main" id="{45B8126B-1665-4686-A647-CFD93ABDF78F}"/>
              </a:ext>
            </a:extLst>
          </p:cNvPr>
          <p:cNvCxnSpPr>
            <a:cxnSpLocks/>
          </p:cNvCxnSpPr>
          <p:nvPr/>
        </p:nvCxnSpPr>
        <p:spPr>
          <a:xfrm flipH="1">
            <a:off x="5656943" y="2676869"/>
            <a:ext cx="990600" cy="448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A75023E-C0FD-4B62-9890-FAE9B329D99A}"/>
              </a:ext>
            </a:extLst>
          </p:cNvPr>
          <p:cNvSpPr txBox="1"/>
          <p:nvPr/>
        </p:nvSpPr>
        <p:spPr>
          <a:xfrm>
            <a:off x="6617608" y="2467479"/>
            <a:ext cx="2009531" cy="369332"/>
          </a:xfrm>
          <a:prstGeom prst="rect">
            <a:avLst/>
          </a:prstGeom>
          <a:noFill/>
        </p:spPr>
        <p:txBody>
          <a:bodyPr wrap="square" rtlCol="0">
            <a:spAutoFit/>
          </a:bodyPr>
          <a:lstStyle/>
          <a:p>
            <a:r>
              <a:rPr lang="en-US" dirty="0"/>
              <a:t>Roy\Justin\Steve</a:t>
            </a:r>
          </a:p>
        </p:txBody>
      </p:sp>
    </p:spTree>
    <p:extLst>
      <p:ext uri="{BB962C8B-B14F-4D97-AF65-F5344CB8AC3E}">
        <p14:creationId xmlns:p14="http://schemas.microsoft.com/office/powerpoint/2010/main" val="18270252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a:solidFill>
                  <a:schemeClr val="bg1"/>
                </a:solidFill>
              </a:rPr>
              <a:t>https://www.cartoonstock.com/directory/c/cheese_grader.asp</a:t>
            </a:r>
            <a:endParaRPr lang="en-US" sz="1200" dirty="0">
              <a:solidFill>
                <a:schemeClr val="bg1"/>
              </a:solidFill>
            </a:endParaRPr>
          </a:p>
        </p:txBody>
      </p:sp>
      <p:pic>
        <p:nvPicPr>
          <p:cNvPr id="7" name="Picture 6" descr="Diagram, engineering drawing&#10;&#10;Description automatically generated">
            <a:extLst>
              <a:ext uri="{FF2B5EF4-FFF2-40B4-BE49-F238E27FC236}">
                <a16:creationId xmlns:a16="http://schemas.microsoft.com/office/drawing/2014/main" id="{068201A7-C460-45D0-90BC-B7A4AD8DDD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69390" y="-27706"/>
            <a:ext cx="6605220" cy="6581001"/>
          </a:xfrm>
          <a:prstGeom prst="rect">
            <a:avLst/>
          </a:prstGeom>
        </p:spPr>
      </p:pic>
    </p:spTree>
    <p:extLst>
      <p:ext uri="{BB962C8B-B14F-4D97-AF65-F5344CB8AC3E}">
        <p14:creationId xmlns:p14="http://schemas.microsoft.com/office/powerpoint/2010/main" val="688214095"/>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1" u="sng" baseline="0" dirty="0">
                <a:solidFill>
                  <a:srgbClr val="FF0000"/>
                </a:solidFill>
              </a:rPr>
              <a:t>3.4 Accounting of funds at CD</a:t>
            </a:r>
          </a:p>
          <a:p>
            <a:r>
              <a:rPr lang="en-US" sz="2800" baseline="0" dirty="0"/>
              <a:t>3.5 Dispersing funds to Grant Recipients</a:t>
            </a:r>
          </a:p>
          <a:p>
            <a:r>
              <a:rPr lang="en-US" baseline="0" dirty="0"/>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098798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Separate</a:t>
            </a:r>
            <a:r>
              <a:rPr lang="en-US" baseline="0" dirty="0"/>
              <a:t> Accounting</a:t>
            </a:r>
            <a:endParaRPr lang="en-US" dirty="0"/>
          </a:p>
        </p:txBody>
      </p:sp>
      <p:sp>
        <p:nvSpPr>
          <p:cNvPr id="3" name="Subtitle 2"/>
          <p:cNvSpPr>
            <a:spLocks noGrp="1"/>
          </p:cNvSpPr>
          <p:nvPr>
            <p:ph type="subTitle" idx="1"/>
          </p:nvPr>
        </p:nvSpPr>
        <p:spPr>
          <a:xfrm>
            <a:off x="457200" y="637713"/>
            <a:ext cx="8229600" cy="5791200"/>
          </a:xfrm>
        </p:spPr>
        <p:txBody>
          <a:bodyPr/>
          <a:lstStyle/>
          <a:p>
            <a:endParaRPr lang="en-US" dirty="0"/>
          </a:p>
          <a:p>
            <a:pPr marL="0" indent="0">
              <a:buNone/>
            </a:pPr>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5" name="Picture 4">
            <a:extLst>
              <a:ext uri="{FF2B5EF4-FFF2-40B4-BE49-F238E27FC236}">
                <a16:creationId xmlns:a16="http://schemas.microsoft.com/office/drawing/2014/main" id="{F1C70BE4-85EA-476F-916F-43F9132B1B9A}"/>
              </a:ext>
            </a:extLst>
          </p:cNvPr>
          <p:cNvPicPr>
            <a:picLocks noChangeAspect="1"/>
          </p:cNvPicPr>
          <p:nvPr/>
        </p:nvPicPr>
        <p:blipFill>
          <a:blip r:embed="rId3"/>
          <a:stretch>
            <a:fillRect/>
          </a:stretch>
        </p:blipFill>
        <p:spPr>
          <a:xfrm>
            <a:off x="617183" y="1270985"/>
            <a:ext cx="8553890" cy="4037861"/>
          </a:xfrm>
          <a:prstGeom prst="rect">
            <a:avLst/>
          </a:prstGeom>
        </p:spPr>
      </p:pic>
    </p:spTree>
    <p:extLst>
      <p:ext uri="{BB962C8B-B14F-4D97-AF65-F5344CB8AC3E}">
        <p14:creationId xmlns:p14="http://schemas.microsoft.com/office/powerpoint/2010/main" val="3059794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Separate</a:t>
            </a:r>
            <a:r>
              <a:rPr lang="en-US" baseline="0" dirty="0"/>
              <a:t> Accounting</a:t>
            </a:r>
            <a:endParaRPr lang="en-US" dirty="0"/>
          </a:p>
        </p:txBody>
      </p:sp>
      <p:sp>
        <p:nvSpPr>
          <p:cNvPr id="3" name="Subtitle 2"/>
          <p:cNvSpPr>
            <a:spLocks noGrp="1"/>
          </p:cNvSpPr>
          <p:nvPr>
            <p:ph type="subTitle" idx="1"/>
          </p:nvPr>
        </p:nvSpPr>
        <p:spPr>
          <a:xfrm>
            <a:off x="457200" y="637712"/>
            <a:ext cx="8229600" cy="5991687"/>
          </a:xfrm>
        </p:spPr>
        <p:txBody>
          <a:bodyPr>
            <a:normAutofit fontScale="77500" lnSpcReduction="20000"/>
          </a:bodyPr>
          <a:lstStyle/>
          <a:p>
            <a:pPr marL="0" indent="0">
              <a:buNone/>
            </a:pPr>
            <a:r>
              <a:rPr lang="en-US" b="1" u="sng" dirty="0"/>
              <a:t>Separate Accounting:</a:t>
            </a:r>
            <a:endParaRPr lang="en-US" dirty="0"/>
          </a:p>
          <a:p>
            <a:r>
              <a:rPr lang="en-US" dirty="0"/>
              <a:t>Districts are required to track funding based on the following categories:</a:t>
            </a:r>
          </a:p>
          <a:p>
            <a:endParaRPr lang="en-US" u="sng" dirty="0"/>
          </a:p>
          <a:p>
            <a:r>
              <a:rPr lang="en-US" b="1" dirty="0"/>
              <a:t>DGR</a:t>
            </a:r>
          </a:p>
          <a:p>
            <a:pPr lvl="1"/>
            <a:r>
              <a:rPr lang="en-US" b="1" dirty="0"/>
              <a:t>Administration</a:t>
            </a:r>
          </a:p>
          <a:p>
            <a:pPr lvl="1"/>
            <a:r>
              <a:rPr lang="en-US" b="1" dirty="0"/>
              <a:t>Education / Training</a:t>
            </a:r>
          </a:p>
          <a:p>
            <a:pPr lvl="1"/>
            <a:r>
              <a:rPr lang="en-US" b="1" dirty="0"/>
              <a:t>Projects</a:t>
            </a:r>
          </a:p>
          <a:p>
            <a:pPr lvl="1"/>
            <a:r>
              <a:rPr lang="en-US" b="1" dirty="0"/>
              <a:t>Interest</a:t>
            </a:r>
          </a:p>
          <a:p>
            <a:endParaRPr lang="en-US" b="1" dirty="0"/>
          </a:p>
          <a:p>
            <a:r>
              <a:rPr lang="en-US" b="1" dirty="0"/>
              <a:t>LVR</a:t>
            </a:r>
          </a:p>
          <a:p>
            <a:pPr lvl="1"/>
            <a:r>
              <a:rPr lang="en-US" b="1" dirty="0"/>
              <a:t>Administration</a:t>
            </a:r>
          </a:p>
          <a:p>
            <a:pPr lvl="1"/>
            <a:r>
              <a:rPr lang="en-US" b="1" dirty="0"/>
              <a:t>Education / Training</a:t>
            </a:r>
          </a:p>
          <a:p>
            <a:pPr lvl="1"/>
            <a:r>
              <a:rPr lang="en-US" b="1" dirty="0"/>
              <a:t>Projects</a:t>
            </a:r>
          </a:p>
          <a:p>
            <a:pPr lvl="1"/>
            <a:r>
              <a:rPr lang="en-US" b="1" dirty="0"/>
              <a:t>Interest</a:t>
            </a:r>
          </a:p>
          <a:p>
            <a:pPr marL="0" indent="0">
              <a:buNone/>
            </a:pPr>
            <a:r>
              <a:rPr lang="en-US" dirty="0"/>
              <a:t>   </a:t>
            </a:r>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5" name="TextBox 4">
            <a:extLst>
              <a:ext uri="{FF2B5EF4-FFF2-40B4-BE49-F238E27FC236}">
                <a16:creationId xmlns:a16="http://schemas.microsoft.com/office/drawing/2014/main" id="{EA1AB3DA-20A2-49F1-8233-DC99D9E8E5C1}"/>
              </a:ext>
            </a:extLst>
          </p:cNvPr>
          <p:cNvSpPr txBox="1"/>
          <p:nvPr/>
        </p:nvSpPr>
        <p:spPr>
          <a:xfrm>
            <a:off x="4572000" y="2438400"/>
            <a:ext cx="3742509" cy="2954655"/>
          </a:xfrm>
          <a:prstGeom prst="rect">
            <a:avLst/>
          </a:prstGeom>
          <a:noFill/>
        </p:spPr>
        <p:txBody>
          <a:bodyPr wrap="square" rtlCol="0">
            <a:spAutoFit/>
          </a:bodyPr>
          <a:lstStyle/>
          <a:p>
            <a:pPr algn="ctr"/>
            <a:r>
              <a:rPr lang="en-US" sz="2800" b="1" dirty="0"/>
              <a:t>District records relating to the DGLVR Program must be kept for a minimum of </a:t>
            </a:r>
            <a:r>
              <a:rPr lang="en-US" sz="2800" b="1" u="sng" dirty="0"/>
              <a:t>7 years </a:t>
            </a:r>
            <a:r>
              <a:rPr lang="en-US" sz="2800" b="1" dirty="0"/>
              <a:t>from the date of final payment on a project</a:t>
            </a:r>
          </a:p>
          <a:p>
            <a:endParaRPr lang="en-US" dirty="0"/>
          </a:p>
        </p:txBody>
      </p:sp>
    </p:spTree>
    <p:extLst>
      <p:ext uri="{BB962C8B-B14F-4D97-AF65-F5344CB8AC3E}">
        <p14:creationId xmlns:p14="http://schemas.microsoft.com/office/powerpoint/2010/main" val="149236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p:txBody>
          <a:bodyPr/>
          <a:lstStyle/>
          <a:p>
            <a:pPr marL="0" indent="0">
              <a:buNone/>
            </a:pPr>
            <a:r>
              <a:rPr lang="en-US" u="sng" dirty="0"/>
              <a:t>District May Utilize:</a:t>
            </a:r>
          </a:p>
          <a:p>
            <a:r>
              <a:rPr lang="en-US" b="1" dirty="0"/>
              <a:t>Up to 10% for administration.</a:t>
            </a:r>
          </a:p>
          <a:p>
            <a:r>
              <a:rPr lang="en-US" b="1" dirty="0"/>
              <a:t>Up to 10% for education/training</a:t>
            </a:r>
          </a:p>
          <a:p>
            <a:r>
              <a:rPr lang="en-US" b="1" dirty="0"/>
              <a:t>At least 80% must be spent on projects.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406135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p:txBody>
          <a:bodyPr/>
          <a:lstStyle/>
          <a:p>
            <a:pPr marL="0" indent="0">
              <a:buNone/>
            </a:pPr>
            <a:r>
              <a:rPr lang="en-US" u="sng" dirty="0"/>
              <a:t>Spending Deadlines:</a:t>
            </a:r>
          </a:p>
          <a:p>
            <a:r>
              <a:rPr lang="en-US" b="1" dirty="0"/>
              <a:t>Project funds must be spent within 2 years of state budget approval </a:t>
            </a:r>
          </a:p>
          <a:p>
            <a:pPr lvl="1"/>
            <a:r>
              <a:rPr lang="en-US" b="1" dirty="0"/>
              <a:t>2 year limit</a:t>
            </a:r>
          </a:p>
          <a:p>
            <a:r>
              <a:rPr lang="en-US" b="1" dirty="0"/>
              <a:t>Administration and Education Funds must be spent within the allotted fiscal year </a:t>
            </a:r>
          </a:p>
          <a:p>
            <a:pPr lvl="1"/>
            <a:r>
              <a:rPr lang="en-US" b="1" dirty="0"/>
              <a:t> 1 year limit</a:t>
            </a:r>
          </a:p>
          <a:p>
            <a:r>
              <a:rPr lang="en-US" b="1" dirty="0"/>
              <a:t>Administration and Education/Training funds are automatically “rolled” into project funds after 1 year</a:t>
            </a: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624041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F7380DA-9E6A-4216-B5CE-FF81B8B08EB7}"/>
              </a:ext>
            </a:extLst>
          </p:cNvPr>
          <p:cNvSpPr/>
          <p:nvPr/>
        </p:nvSpPr>
        <p:spPr>
          <a:xfrm>
            <a:off x="2286000" y="1981201"/>
            <a:ext cx="4724399" cy="472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p:txBody>
          <a:bodyPr/>
          <a:lstStyle/>
          <a:p>
            <a:pPr marL="0" indent="0">
              <a:buNone/>
            </a:pPr>
            <a:r>
              <a:rPr lang="en-US" b="1" u="sng" dirty="0"/>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237869" y="3962400"/>
            <a:ext cx="2819400" cy="830997"/>
          </a:xfrm>
          <a:prstGeom prst="rect">
            <a:avLst/>
          </a:prstGeom>
          <a:noFill/>
        </p:spPr>
        <p:txBody>
          <a:bodyPr wrap="square" rtlCol="0">
            <a:spAutoFit/>
          </a:bodyPr>
          <a:lstStyle/>
          <a:p>
            <a:pPr algn="ctr"/>
            <a:r>
              <a:rPr lang="en-US" sz="2400" b="1" dirty="0"/>
              <a:t>100% can be used for Projects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dirty="0"/>
              <a:t>3.4.2-4 CD Spending Categories</a:t>
            </a:r>
          </a:p>
        </p:txBody>
      </p:sp>
      <p:sp>
        <p:nvSpPr>
          <p:cNvPr id="17" name="TextBox 16">
            <a:extLst>
              <a:ext uri="{FF2B5EF4-FFF2-40B4-BE49-F238E27FC236}">
                <a16:creationId xmlns:a16="http://schemas.microsoft.com/office/drawing/2014/main" id="{4540ACDF-DD7F-4C85-882A-180EBF9432DE}"/>
              </a:ext>
            </a:extLst>
          </p:cNvPr>
          <p:cNvSpPr txBox="1"/>
          <p:nvPr/>
        </p:nvSpPr>
        <p:spPr>
          <a:xfrm>
            <a:off x="6398013" y="940862"/>
            <a:ext cx="2201702" cy="830997"/>
          </a:xfrm>
          <a:prstGeom prst="rect">
            <a:avLst/>
          </a:prstGeom>
          <a:noFill/>
        </p:spPr>
        <p:txBody>
          <a:bodyPr wrap="square" rtlCol="0">
            <a:spAutoFit/>
          </a:bodyPr>
          <a:lstStyle/>
          <a:p>
            <a:pPr algn="ctr"/>
            <a:r>
              <a:rPr lang="en-US" sz="2400" b="1" dirty="0"/>
              <a:t>Must be spent in 2 years</a:t>
            </a:r>
          </a:p>
        </p:txBody>
      </p:sp>
      <p:cxnSp>
        <p:nvCxnSpPr>
          <p:cNvPr id="18" name="Straight Arrow Connector 17">
            <a:extLst>
              <a:ext uri="{FF2B5EF4-FFF2-40B4-BE49-F238E27FC236}">
                <a16:creationId xmlns:a16="http://schemas.microsoft.com/office/drawing/2014/main" id="{FEBBDBE3-6624-48F7-B5CE-3F94494EE38B}"/>
              </a:ext>
            </a:extLst>
          </p:cNvPr>
          <p:cNvCxnSpPr>
            <a:cxnSpLocks/>
          </p:cNvCxnSpPr>
          <p:nvPr/>
        </p:nvCxnSpPr>
        <p:spPr>
          <a:xfrm flipH="1">
            <a:off x="6195455" y="1600200"/>
            <a:ext cx="510145" cy="8381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30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dirty="0"/>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4599109" y="2163936"/>
            <a:ext cx="1197098" cy="1015663"/>
          </a:xfrm>
          <a:prstGeom prst="rect">
            <a:avLst/>
          </a:prstGeom>
          <a:noFill/>
        </p:spPr>
        <p:txBody>
          <a:bodyPr wrap="square" rtlCol="0">
            <a:spAutoFit/>
          </a:bodyPr>
          <a:lstStyle/>
          <a:p>
            <a:pPr algn="ctr"/>
            <a:r>
              <a:rPr lang="en-US" sz="2000" b="1" dirty="0"/>
              <a:t>Max 10% can be  Admin</a:t>
            </a:r>
          </a:p>
        </p:txBody>
      </p:sp>
      <p:sp>
        <p:nvSpPr>
          <p:cNvPr id="11" name="TextBox 10">
            <a:extLst>
              <a:ext uri="{FF2B5EF4-FFF2-40B4-BE49-F238E27FC236}">
                <a16:creationId xmlns:a16="http://schemas.microsoft.com/office/drawing/2014/main" id="{40189944-E7F6-4F8D-B801-5ADF7B1E98C5}"/>
              </a:ext>
            </a:extLst>
          </p:cNvPr>
          <p:cNvSpPr txBox="1"/>
          <p:nvPr/>
        </p:nvSpPr>
        <p:spPr>
          <a:xfrm>
            <a:off x="5336729" y="3011703"/>
            <a:ext cx="1488347" cy="707886"/>
          </a:xfrm>
          <a:prstGeom prst="rect">
            <a:avLst/>
          </a:prstGeom>
          <a:noFill/>
        </p:spPr>
        <p:txBody>
          <a:bodyPr wrap="square" rtlCol="0">
            <a:spAutoFit/>
          </a:bodyPr>
          <a:lstStyle/>
          <a:p>
            <a:pPr algn="ctr"/>
            <a:r>
              <a:rPr lang="en-US" sz="2000" b="1" dirty="0"/>
              <a:t>Max 10% can be Edu</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dirty="0"/>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dirty="0"/>
              <a:t>3.4.2-4 CD Spending Categories</a:t>
            </a:r>
          </a:p>
        </p:txBody>
      </p:sp>
      <p:grpSp>
        <p:nvGrpSpPr>
          <p:cNvPr id="24" name="Group 23">
            <a:extLst>
              <a:ext uri="{FF2B5EF4-FFF2-40B4-BE49-F238E27FC236}">
                <a16:creationId xmlns:a16="http://schemas.microsoft.com/office/drawing/2014/main" id="{E9C0BB99-8AFB-4302-BDC8-CDFD202052A0}"/>
              </a:ext>
            </a:extLst>
          </p:cNvPr>
          <p:cNvGrpSpPr/>
          <p:nvPr/>
        </p:nvGrpSpPr>
        <p:grpSpPr>
          <a:xfrm>
            <a:off x="4760845" y="1545344"/>
            <a:ext cx="4098459" cy="1254647"/>
            <a:chOff x="4305178" y="973720"/>
            <a:chExt cx="4098459" cy="1254647"/>
          </a:xfrm>
        </p:grpSpPr>
        <p:sp>
          <p:nvSpPr>
            <p:cNvPr id="25" name="Right Brace 24">
              <a:extLst>
                <a:ext uri="{FF2B5EF4-FFF2-40B4-BE49-F238E27FC236}">
                  <a16:creationId xmlns:a16="http://schemas.microsoft.com/office/drawing/2014/main" id="{CF1D730E-D9BF-409E-9ACB-B6E3BB789BEB}"/>
                </a:ext>
              </a:extLst>
            </p:cNvPr>
            <p:cNvSpPr/>
            <p:nvPr/>
          </p:nvSpPr>
          <p:spPr>
            <a:xfrm rot="18310901">
              <a:off x="5252871" y="353349"/>
              <a:ext cx="927325" cy="2822712"/>
            </a:xfrm>
            <a:prstGeom prst="rightBrace">
              <a:avLst>
                <a:gd name="adj1" fmla="val 38133"/>
                <a:gd name="adj2" fmla="val 50715"/>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348D7577-94F7-41F0-A337-A47A2002D26D}"/>
                </a:ext>
              </a:extLst>
            </p:cNvPr>
            <p:cNvSpPr txBox="1"/>
            <p:nvPr/>
          </p:nvSpPr>
          <p:spPr>
            <a:xfrm>
              <a:off x="5492940" y="973720"/>
              <a:ext cx="2910697" cy="707886"/>
            </a:xfrm>
            <a:prstGeom prst="rect">
              <a:avLst/>
            </a:prstGeom>
            <a:noFill/>
          </p:spPr>
          <p:txBody>
            <a:bodyPr wrap="square" rtlCol="0">
              <a:spAutoFit/>
            </a:bodyPr>
            <a:lstStyle/>
            <a:p>
              <a:pPr algn="ctr"/>
              <a:r>
                <a:rPr lang="en-US" sz="2000" b="1" dirty="0"/>
                <a:t>Available in the first year of an allocation</a:t>
              </a:r>
            </a:p>
          </p:txBody>
        </p:sp>
      </p:grpSp>
    </p:spTree>
    <p:extLst>
      <p:ext uri="{BB962C8B-B14F-4D97-AF65-F5344CB8AC3E}">
        <p14:creationId xmlns:p14="http://schemas.microsoft.com/office/powerpoint/2010/main" val="348744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extLst>
              <p:ext uri="{D42A27DB-BD31-4B8C-83A1-F6EECF244321}">
                <p14:modId xmlns:p14="http://schemas.microsoft.com/office/powerpoint/2010/main" val="3813602038"/>
              </p:ext>
            </p:extLst>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dirty="0"/>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6498077" y="727981"/>
            <a:ext cx="2201702" cy="1323439"/>
          </a:xfrm>
          <a:prstGeom prst="rect">
            <a:avLst/>
          </a:prstGeom>
          <a:noFill/>
        </p:spPr>
        <p:txBody>
          <a:bodyPr wrap="square" rtlCol="0">
            <a:spAutoFit/>
          </a:bodyPr>
          <a:lstStyle/>
          <a:p>
            <a:pPr algn="ctr"/>
            <a:r>
              <a:rPr lang="en-US" sz="2000" b="1" dirty="0"/>
              <a:t>Can use less than 10% of allocation for admin and 10% for </a:t>
            </a:r>
            <a:r>
              <a:rPr lang="en-US" sz="2000" b="1" dirty="0" err="1"/>
              <a:t>edu</a:t>
            </a:r>
            <a:endParaRPr lang="en-US" sz="2000" b="1" dirty="0"/>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dirty="0"/>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dirty="0"/>
              <a:t>3.4.2-4 CD Spending Categories</a:t>
            </a:r>
          </a:p>
        </p:txBody>
      </p:sp>
      <p:cxnSp>
        <p:nvCxnSpPr>
          <p:cNvPr id="8" name="Straight Arrow Connector 7">
            <a:extLst>
              <a:ext uri="{FF2B5EF4-FFF2-40B4-BE49-F238E27FC236}">
                <a16:creationId xmlns:a16="http://schemas.microsoft.com/office/drawing/2014/main" id="{981FF5BA-17A8-4793-BA05-BACA97DBD9BD}"/>
              </a:ext>
            </a:extLst>
          </p:cNvPr>
          <p:cNvCxnSpPr>
            <a:cxnSpLocks/>
          </p:cNvCxnSpPr>
          <p:nvPr/>
        </p:nvCxnSpPr>
        <p:spPr>
          <a:xfrm flipH="1">
            <a:off x="5818618" y="1694500"/>
            <a:ext cx="692438" cy="5181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B4C354-D7AC-46DF-9B78-94862CD6F519}"/>
              </a:ext>
            </a:extLst>
          </p:cNvPr>
          <p:cNvCxnSpPr>
            <a:cxnSpLocks/>
          </p:cNvCxnSpPr>
          <p:nvPr/>
        </p:nvCxnSpPr>
        <p:spPr>
          <a:xfrm flipH="1">
            <a:off x="6398013" y="1800412"/>
            <a:ext cx="417843" cy="874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40CF12-CB93-44F8-B701-E041CB7E5D53}"/>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dirty="0"/>
              <a:t>Admin</a:t>
            </a:r>
          </a:p>
        </p:txBody>
      </p:sp>
      <p:sp>
        <p:nvSpPr>
          <p:cNvPr id="28" name="TextBox 27">
            <a:extLst>
              <a:ext uri="{FF2B5EF4-FFF2-40B4-BE49-F238E27FC236}">
                <a16:creationId xmlns:a16="http://schemas.microsoft.com/office/drawing/2014/main" id="{19CF3562-F9A6-4862-8A3A-CED353CD24D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dirty="0"/>
              <a:t>Edu</a:t>
            </a:r>
          </a:p>
        </p:txBody>
      </p:sp>
    </p:spTree>
    <p:extLst>
      <p:ext uri="{BB962C8B-B14F-4D97-AF65-F5344CB8AC3E}">
        <p14:creationId xmlns:p14="http://schemas.microsoft.com/office/powerpoint/2010/main" val="2465358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dirty="0"/>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0" name="TextBox 9">
            <a:extLst>
              <a:ext uri="{FF2B5EF4-FFF2-40B4-BE49-F238E27FC236}">
                <a16:creationId xmlns:a16="http://schemas.microsoft.com/office/drawing/2014/main" id="{D6E5F8C9-96B2-46A8-B97C-8DDBE9799657}"/>
              </a:ext>
            </a:extLst>
          </p:cNvPr>
          <p:cNvSpPr txBox="1"/>
          <p:nvPr/>
        </p:nvSpPr>
        <p:spPr>
          <a:xfrm>
            <a:off x="6209850" y="831907"/>
            <a:ext cx="2362200" cy="1323439"/>
          </a:xfrm>
          <a:prstGeom prst="rect">
            <a:avLst/>
          </a:prstGeom>
          <a:noFill/>
        </p:spPr>
        <p:txBody>
          <a:bodyPr wrap="square" rtlCol="0">
            <a:spAutoFit/>
          </a:bodyPr>
          <a:lstStyle/>
          <a:p>
            <a:pPr algn="ctr"/>
            <a:r>
              <a:rPr lang="en-US" sz="2000" b="1" dirty="0"/>
              <a:t>Unused admin &amp; </a:t>
            </a:r>
            <a:r>
              <a:rPr lang="en-US" sz="2000" b="1" dirty="0" err="1"/>
              <a:t>edu</a:t>
            </a:r>
            <a:r>
              <a:rPr lang="en-US" sz="2000" b="1" dirty="0"/>
              <a:t> allowance become project funds</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dirty="0"/>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dirty="0"/>
              <a:t>3.4.2-4 CD Spending Categories</a:t>
            </a:r>
          </a:p>
        </p:txBody>
      </p:sp>
      <p:cxnSp>
        <p:nvCxnSpPr>
          <p:cNvPr id="8" name="Straight Arrow Connector 7">
            <a:extLst>
              <a:ext uri="{FF2B5EF4-FFF2-40B4-BE49-F238E27FC236}">
                <a16:creationId xmlns:a16="http://schemas.microsoft.com/office/drawing/2014/main" id="{981FF5BA-17A8-4793-BA05-BACA97DBD9BD}"/>
              </a:ext>
            </a:extLst>
          </p:cNvPr>
          <p:cNvCxnSpPr>
            <a:cxnSpLocks/>
          </p:cNvCxnSpPr>
          <p:nvPr/>
        </p:nvCxnSpPr>
        <p:spPr>
          <a:xfrm flipH="1">
            <a:off x="4991640" y="1545344"/>
            <a:ext cx="1180560" cy="5432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B4C354-D7AC-46DF-9B78-94862CD6F519}"/>
              </a:ext>
            </a:extLst>
          </p:cNvPr>
          <p:cNvCxnSpPr>
            <a:cxnSpLocks/>
          </p:cNvCxnSpPr>
          <p:nvPr/>
        </p:nvCxnSpPr>
        <p:spPr>
          <a:xfrm flipH="1">
            <a:off x="6511057" y="2155346"/>
            <a:ext cx="575543" cy="128245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971B6DD-3DDD-4E38-A190-C9D54D75C5CC}"/>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dirty="0"/>
              <a:t>Admin</a:t>
            </a:r>
          </a:p>
        </p:txBody>
      </p:sp>
      <p:sp>
        <p:nvSpPr>
          <p:cNvPr id="14" name="TextBox 13">
            <a:extLst>
              <a:ext uri="{FF2B5EF4-FFF2-40B4-BE49-F238E27FC236}">
                <a16:creationId xmlns:a16="http://schemas.microsoft.com/office/drawing/2014/main" id="{E9299078-B322-48DF-9D48-57B1EF790D0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dirty="0"/>
              <a:t>Edu</a:t>
            </a:r>
          </a:p>
        </p:txBody>
      </p:sp>
    </p:spTree>
    <p:extLst>
      <p:ext uri="{BB962C8B-B14F-4D97-AF65-F5344CB8AC3E}">
        <p14:creationId xmlns:p14="http://schemas.microsoft.com/office/powerpoint/2010/main" val="297913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Q&amp;A</a:t>
            </a:r>
            <a:r>
              <a:rPr kumimoji="0" lang="en-US" sz="2800" b="0" i="0" u="none" strike="noStrike" kern="1200" cap="none" spc="0" normalizeH="0" baseline="0" noProof="0" dirty="0">
                <a:ln>
                  <a:noFill/>
                </a:ln>
                <a:solidFill>
                  <a:prstClr val="black"/>
                </a:solidFill>
                <a:effectLst/>
                <a:uLnTx/>
                <a:uFillTx/>
                <a:latin typeface="Calibri"/>
                <a:ea typeface="+mn-ea"/>
                <a:cs typeface="+mn-cs"/>
              </a:rPr>
              <a:t>: Ask questions </a:t>
            </a:r>
            <a:r>
              <a:rPr kumimoji="0" lang="en-US" sz="2800" b="0" i="0" u="sng" strike="noStrike" kern="1200" cap="none" spc="0" normalizeH="0" baseline="0" noProof="0" dirty="0">
                <a:ln>
                  <a:noFill/>
                </a:ln>
                <a:solidFill>
                  <a:prstClr val="black"/>
                </a:solidFill>
                <a:effectLst/>
                <a:uLnTx/>
                <a:uFillTx/>
                <a:latin typeface="Calibri"/>
                <a:ea typeface="+mn-ea"/>
                <a:cs typeface="+mn-cs"/>
              </a:rPr>
              <a:t>to panelists</a:t>
            </a:r>
            <a:r>
              <a:rPr kumimoji="0" lang="en-US" sz="1800" b="0" i="0" strike="noStrike" kern="1200" cap="none" spc="0" normalizeH="0" baseline="0" noProof="0" dirty="0">
                <a:ln>
                  <a:noFill/>
                </a:ln>
                <a:solidFill>
                  <a:prstClr val="black"/>
                </a:solidFill>
                <a:effectLst/>
                <a:uLnTx/>
                <a:uFillTx/>
                <a:latin typeface="Calibri"/>
                <a:ea typeface="+mn-ea"/>
                <a:cs typeface="+mn-cs"/>
              </a:rPr>
              <a:t> (can be anonymous)</a:t>
            </a:r>
            <a:endParaRPr kumimoji="0" lang="en-US" sz="2800" b="0" i="0"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7" name="Picture 6">
            <a:extLst>
              <a:ext uri="{FF2B5EF4-FFF2-40B4-BE49-F238E27FC236}">
                <a16:creationId xmlns:a16="http://schemas.microsoft.com/office/drawing/2014/main" id="{4517621A-5F53-44B4-8B23-89EC9AFA40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208" y="3923209"/>
            <a:ext cx="692848" cy="424375"/>
          </a:xfrm>
          <a:prstGeom prst="rect">
            <a:avLst/>
          </a:prstGeom>
          <a:ln w="28575">
            <a:solidFill>
              <a:srgbClr val="FFFF00"/>
            </a:solidFill>
          </a:ln>
        </p:spPr>
      </p:pic>
      <p:sp>
        <p:nvSpPr>
          <p:cNvPr id="10" name="Arrow: Down 9">
            <a:extLst>
              <a:ext uri="{FF2B5EF4-FFF2-40B4-BE49-F238E27FC236}">
                <a16:creationId xmlns:a16="http://schemas.microsoft.com/office/drawing/2014/main" id="{551C90D3-3465-4D73-A690-1C243645827D}"/>
              </a:ext>
            </a:extLst>
          </p:cNvPr>
          <p:cNvSpPr/>
          <p:nvPr/>
        </p:nvSpPr>
        <p:spPr>
          <a:xfrm rot="2674874">
            <a:off x="591928" y="5912125"/>
            <a:ext cx="374468" cy="754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a:extLst>
              <a:ext uri="{FF2B5EF4-FFF2-40B4-BE49-F238E27FC236}">
                <a16:creationId xmlns:a16="http://schemas.microsoft.com/office/drawing/2014/main" id="{8C3778EC-ED7F-4564-BD93-E3DB13250BB3}"/>
              </a:ext>
            </a:extLst>
          </p:cNvPr>
          <p:cNvCxnSpPr>
            <a:cxnSpLocks/>
          </p:cNvCxnSpPr>
          <p:nvPr/>
        </p:nvCxnSpPr>
        <p:spPr>
          <a:xfrm flipH="1">
            <a:off x="5656943" y="2676869"/>
            <a:ext cx="990600" cy="4483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806914E-BF4C-43EF-9BE2-F8A076539E52}"/>
              </a:ext>
            </a:extLst>
          </p:cNvPr>
          <p:cNvSpPr txBox="1"/>
          <p:nvPr/>
        </p:nvSpPr>
        <p:spPr>
          <a:xfrm>
            <a:off x="6617608" y="2467479"/>
            <a:ext cx="2009531" cy="369332"/>
          </a:xfrm>
          <a:prstGeom prst="rect">
            <a:avLst/>
          </a:prstGeom>
          <a:noFill/>
        </p:spPr>
        <p:txBody>
          <a:bodyPr wrap="square" rtlCol="0">
            <a:spAutoFit/>
          </a:bodyPr>
          <a:lstStyle/>
          <a:p>
            <a:r>
              <a:rPr lang="en-US" dirty="0"/>
              <a:t>Roy\Justin\Steve</a:t>
            </a:r>
          </a:p>
        </p:txBody>
      </p:sp>
      <p:pic>
        <p:nvPicPr>
          <p:cNvPr id="5" name="Picture 4">
            <a:extLst>
              <a:ext uri="{FF2B5EF4-FFF2-40B4-BE49-F238E27FC236}">
                <a16:creationId xmlns:a16="http://schemas.microsoft.com/office/drawing/2014/main" id="{BE1395DE-9B1B-4ECB-9260-50BD32E05C6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9370" y="4495800"/>
            <a:ext cx="5053412" cy="2381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B481D849-191D-4DB0-88EE-5C5D5082302B}"/>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9675326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3B2E419-995E-480F-9F43-F811666432FC}"/>
              </a:ext>
            </a:extLst>
          </p:cNvPr>
          <p:cNvGraphicFramePr/>
          <p:nvPr/>
        </p:nvGraphicFramePr>
        <p:xfrm>
          <a:off x="762000" y="1850143"/>
          <a:ext cx="7848600"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3" name="Subtitle 2"/>
          <p:cNvSpPr>
            <a:spLocks noGrp="1"/>
          </p:cNvSpPr>
          <p:nvPr>
            <p:ph type="subTitle" idx="1"/>
          </p:nvPr>
        </p:nvSpPr>
        <p:spPr/>
        <p:txBody>
          <a:bodyPr/>
          <a:lstStyle/>
          <a:p>
            <a:pPr marL="0" indent="0">
              <a:buNone/>
            </a:pPr>
            <a:r>
              <a:rPr lang="en-US" b="1" u="sng" dirty="0"/>
              <a:t>DGLVR Allocation</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
        <p:nvSpPr>
          <p:cNvPr id="12" name="TextBox 11">
            <a:extLst>
              <a:ext uri="{FF2B5EF4-FFF2-40B4-BE49-F238E27FC236}">
                <a16:creationId xmlns:a16="http://schemas.microsoft.com/office/drawing/2014/main" id="{27023A62-4796-4205-A9AC-C1687394F679}"/>
              </a:ext>
            </a:extLst>
          </p:cNvPr>
          <p:cNvSpPr txBox="1"/>
          <p:nvPr/>
        </p:nvSpPr>
        <p:spPr>
          <a:xfrm>
            <a:off x="3510093" y="4922242"/>
            <a:ext cx="2123813" cy="830997"/>
          </a:xfrm>
          <a:prstGeom prst="rect">
            <a:avLst/>
          </a:prstGeom>
          <a:noFill/>
        </p:spPr>
        <p:txBody>
          <a:bodyPr wrap="square" rtlCol="0">
            <a:spAutoFit/>
          </a:bodyPr>
          <a:lstStyle/>
          <a:p>
            <a:pPr algn="ctr"/>
            <a:r>
              <a:rPr lang="en-US" sz="2400" b="1" dirty="0"/>
              <a:t>Minimum 80% Project funds</a:t>
            </a:r>
          </a:p>
        </p:txBody>
      </p:sp>
      <p:sp>
        <p:nvSpPr>
          <p:cNvPr id="21" name="Title 1">
            <a:extLst>
              <a:ext uri="{FF2B5EF4-FFF2-40B4-BE49-F238E27FC236}">
                <a16:creationId xmlns:a16="http://schemas.microsoft.com/office/drawing/2014/main" id="{6E90B321-E2E9-41C1-BF36-27D07375CE49}"/>
              </a:ext>
            </a:extLst>
          </p:cNvPr>
          <p:cNvSpPr>
            <a:spLocks noGrp="1"/>
          </p:cNvSpPr>
          <p:nvPr>
            <p:ph type="ctrTitle"/>
          </p:nvPr>
        </p:nvSpPr>
        <p:spPr>
          <a:xfrm>
            <a:off x="3200400" y="1"/>
            <a:ext cx="5943600" cy="457200"/>
          </a:xfrm>
        </p:spPr>
        <p:txBody>
          <a:bodyPr/>
          <a:lstStyle/>
          <a:p>
            <a:r>
              <a:rPr lang="en-US" dirty="0"/>
              <a:t>3.4.2-4 CD Spending Categories</a:t>
            </a:r>
          </a:p>
        </p:txBody>
      </p:sp>
      <p:sp>
        <p:nvSpPr>
          <p:cNvPr id="13" name="TextBox 12">
            <a:extLst>
              <a:ext uri="{FF2B5EF4-FFF2-40B4-BE49-F238E27FC236}">
                <a16:creationId xmlns:a16="http://schemas.microsoft.com/office/drawing/2014/main" id="{E971B6DD-3DDD-4E38-A190-C9D54D75C5CC}"/>
              </a:ext>
            </a:extLst>
          </p:cNvPr>
          <p:cNvSpPr txBox="1"/>
          <p:nvPr/>
        </p:nvSpPr>
        <p:spPr>
          <a:xfrm rot="18033273">
            <a:off x="4350591" y="2591978"/>
            <a:ext cx="2201702" cy="461665"/>
          </a:xfrm>
          <a:prstGeom prst="rect">
            <a:avLst/>
          </a:prstGeom>
          <a:noFill/>
        </p:spPr>
        <p:txBody>
          <a:bodyPr wrap="square" rtlCol="0">
            <a:spAutoFit/>
          </a:bodyPr>
          <a:lstStyle/>
          <a:p>
            <a:pPr algn="ctr"/>
            <a:r>
              <a:rPr lang="en-US" sz="2400" b="1" dirty="0"/>
              <a:t>Admin</a:t>
            </a:r>
          </a:p>
        </p:txBody>
      </p:sp>
      <p:sp>
        <p:nvSpPr>
          <p:cNvPr id="14" name="TextBox 13">
            <a:extLst>
              <a:ext uri="{FF2B5EF4-FFF2-40B4-BE49-F238E27FC236}">
                <a16:creationId xmlns:a16="http://schemas.microsoft.com/office/drawing/2014/main" id="{E9299078-B322-48DF-9D48-57B1EF790D0A}"/>
              </a:ext>
            </a:extLst>
          </p:cNvPr>
          <p:cNvSpPr txBox="1"/>
          <p:nvPr/>
        </p:nvSpPr>
        <p:spPr>
          <a:xfrm rot="19125941">
            <a:off x="4734992" y="2936751"/>
            <a:ext cx="2201702" cy="461665"/>
          </a:xfrm>
          <a:prstGeom prst="rect">
            <a:avLst/>
          </a:prstGeom>
          <a:noFill/>
        </p:spPr>
        <p:txBody>
          <a:bodyPr wrap="square" rtlCol="0">
            <a:spAutoFit/>
          </a:bodyPr>
          <a:lstStyle/>
          <a:p>
            <a:pPr algn="ctr"/>
            <a:r>
              <a:rPr lang="en-US" sz="2400" b="1" dirty="0"/>
              <a:t>Edu</a:t>
            </a:r>
          </a:p>
        </p:txBody>
      </p:sp>
      <p:sp>
        <p:nvSpPr>
          <p:cNvPr id="15" name="TextBox 14">
            <a:extLst>
              <a:ext uri="{FF2B5EF4-FFF2-40B4-BE49-F238E27FC236}">
                <a16:creationId xmlns:a16="http://schemas.microsoft.com/office/drawing/2014/main" id="{EDE3E19A-6CCC-477B-BD82-162A2C1B0EE5}"/>
              </a:ext>
            </a:extLst>
          </p:cNvPr>
          <p:cNvSpPr txBox="1"/>
          <p:nvPr/>
        </p:nvSpPr>
        <p:spPr>
          <a:xfrm>
            <a:off x="4267200" y="468777"/>
            <a:ext cx="4876800" cy="1446550"/>
          </a:xfrm>
          <a:prstGeom prst="rect">
            <a:avLst/>
          </a:prstGeom>
          <a:noFill/>
        </p:spPr>
        <p:txBody>
          <a:bodyPr wrap="square" rtlCol="0">
            <a:spAutoFit/>
          </a:bodyPr>
          <a:lstStyle/>
          <a:p>
            <a:pPr algn="ctr"/>
            <a:r>
              <a:rPr lang="en-US" sz="4400" b="1" dirty="0"/>
              <a:t>All funds must be spent in 2 years</a:t>
            </a:r>
            <a:endParaRPr lang="en-US" sz="6600" b="1" dirty="0"/>
          </a:p>
        </p:txBody>
      </p:sp>
    </p:spTree>
    <p:extLst>
      <p:ext uri="{BB962C8B-B14F-4D97-AF65-F5344CB8AC3E}">
        <p14:creationId xmlns:p14="http://schemas.microsoft.com/office/powerpoint/2010/main" val="190668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Separate</a:t>
            </a:r>
            <a:r>
              <a:rPr lang="en-US" baseline="0" dirty="0"/>
              <a:t> Accounting</a:t>
            </a:r>
            <a:endParaRPr lang="en-US" dirty="0"/>
          </a:p>
        </p:txBody>
      </p:sp>
      <p:sp>
        <p:nvSpPr>
          <p:cNvPr id="3" name="Subtitle 2"/>
          <p:cNvSpPr>
            <a:spLocks noGrp="1"/>
          </p:cNvSpPr>
          <p:nvPr>
            <p:ph type="subTitle" idx="1"/>
          </p:nvPr>
        </p:nvSpPr>
        <p:spPr>
          <a:xfrm>
            <a:off x="457200" y="637713"/>
            <a:ext cx="8229600" cy="5791200"/>
          </a:xfrm>
        </p:spPr>
        <p:txBody>
          <a:bodyPr>
            <a:normAutofit/>
          </a:bodyPr>
          <a:lstStyle/>
          <a:p>
            <a:pPr marL="0" indent="0">
              <a:buNone/>
            </a:pPr>
            <a:r>
              <a:rPr lang="en-US" b="1" u="sng" dirty="0"/>
              <a:t>Proper Utilization of Program Funds</a:t>
            </a:r>
          </a:p>
          <a:p>
            <a:endParaRPr lang="en-US" sz="1200" dirty="0"/>
          </a:p>
          <a:p>
            <a:r>
              <a:rPr lang="en-US" b="1" dirty="0"/>
              <a:t>Funds can be used for Projects, Admin, and Education/Training of the DGLVR Program only</a:t>
            </a:r>
          </a:p>
          <a:p>
            <a:endParaRPr lang="en-US" sz="1200" dirty="0"/>
          </a:p>
          <a:p>
            <a:r>
              <a:rPr lang="en-US" dirty="0"/>
              <a:t>Using program funds for equipment or expenses for another program is not permitted</a:t>
            </a:r>
          </a:p>
          <a:p>
            <a:pPr marL="0" indent="0">
              <a:buNone/>
            </a:pPr>
            <a:r>
              <a:rPr lang="en-US" sz="1200" dirty="0"/>
              <a:t>   </a:t>
            </a:r>
          </a:p>
          <a:p>
            <a:r>
              <a:rPr lang="en-US" dirty="0"/>
              <a:t>Must use an appropriate </a:t>
            </a:r>
            <a:r>
              <a:rPr lang="en-US" i="1" u="sng" dirty="0"/>
              <a:t>cost allocation method</a:t>
            </a:r>
            <a:r>
              <a:rPr lang="en-US" dirty="0"/>
              <a:t> for shared expenses</a:t>
            </a:r>
          </a:p>
          <a:p>
            <a:pPr marL="0" indent="0">
              <a:buNone/>
            </a:pPr>
            <a:r>
              <a:rPr lang="en-US" sz="1200" dirty="0"/>
              <a:t> </a:t>
            </a:r>
          </a:p>
          <a:p>
            <a:pPr marL="0" indent="0">
              <a:buNone/>
            </a:pPr>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8726799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a:xfrm>
            <a:off x="133905" y="708734"/>
            <a:ext cx="8544757" cy="5791200"/>
          </a:xfrm>
        </p:spPr>
        <p:txBody>
          <a:bodyPr>
            <a:normAutofit lnSpcReduction="10000"/>
          </a:bodyPr>
          <a:lstStyle/>
          <a:p>
            <a:pPr marL="0" indent="0">
              <a:buNone/>
            </a:pPr>
            <a:r>
              <a:rPr lang="en-US" u="sng" dirty="0"/>
              <a:t>Cost Allocation Method:</a:t>
            </a:r>
          </a:p>
          <a:p>
            <a:r>
              <a:rPr lang="en-US" dirty="0"/>
              <a:t>Method for splitting shared costs proportionately between multiple programs </a:t>
            </a:r>
          </a:p>
          <a:p>
            <a:r>
              <a:rPr lang="en-US" dirty="0"/>
              <a:t>Must be utilized for shared district expenses, such as:</a:t>
            </a:r>
          </a:p>
          <a:p>
            <a:pPr lvl="1"/>
            <a:r>
              <a:rPr lang="en-US" dirty="0"/>
              <a:t>Vehicles</a:t>
            </a:r>
          </a:p>
          <a:p>
            <a:pPr lvl="1"/>
            <a:r>
              <a:rPr lang="en-US" dirty="0"/>
              <a:t>Rent</a:t>
            </a:r>
          </a:p>
          <a:p>
            <a:pPr lvl="1"/>
            <a:r>
              <a:rPr lang="en-US" dirty="0"/>
              <a:t>Office Supplies</a:t>
            </a:r>
          </a:p>
          <a:p>
            <a:pPr lvl="1"/>
            <a:r>
              <a:rPr lang="en-US" dirty="0"/>
              <a:t>Phone/Internet </a:t>
            </a:r>
          </a:p>
          <a:p>
            <a:pPr lvl="1"/>
            <a:r>
              <a:rPr lang="en-US" dirty="0"/>
              <a:t>Etc.</a:t>
            </a:r>
          </a:p>
          <a:p>
            <a:r>
              <a:rPr lang="en-US" dirty="0"/>
              <a:t>Must be available to the SCC upon request</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2128752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a:xfrm>
            <a:off x="457200" y="762000"/>
            <a:ext cx="8229600" cy="5943600"/>
          </a:xfrm>
        </p:spPr>
        <p:txBody>
          <a:bodyPr>
            <a:normAutofit lnSpcReduction="10000"/>
          </a:bodyPr>
          <a:lstStyle/>
          <a:p>
            <a:pPr marL="0" indent="0">
              <a:buNone/>
            </a:pPr>
            <a:r>
              <a:rPr lang="en-US" u="sng" dirty="0"/>
              <a:t>Cost Allocation Method Example 1:</a:t>
            </a:r>
          </a:p>
          <a:p>
            <a:pPr>
              <a:buFontTx/>
              <a:buChar char="-"/>
            </a:pPr>
            <a:r>
              <a:rPr lang="en-US" dirty="0"/>
              <a:t>Using Full Time Equivalents (FTE)</a:t>
            </a:r>
          </a:p>
          <a:p>
            <a:pPr lvl="1">
              <a:buFontTx/>
              <a:buChar char="-"/>
            </a:pPr>
            <a:r>
              <a:rPr lang="en-US" dirty="0"/>
              <a:t>Defined by the Federal Government Accountability office as: </a:t>
            </a:r>
          </a:p>
          <a:p>
            <a:pPr lvl="2">
              <a:buFontTx/>
              <a:buChar char="-"/>
            </a:pPr>
            <a:r>
              <a:rPr lang="en-US" sz="1800" dirty="0"/>
              <a:t>“number of total hours worked divided by the maximum number of compensable hours in a full-time schedule”</a:t>
            </a:r>
          </a:p>
          <a:p>
            <a:pPr>
              <a:buFontTx/>
              <a:buChar char="-"/>
            </a:pPr>
            <a:r>
              <a:rPr lang="en-US" dirty="0"/>
              <a:t>Example</a:t>
            </a:r>
          </a:p>
          <a:p>
            <a:pPr lvl="1">
              <a:buFontTx/>
              <a:buChar char="-"/>
            </a:pPr>
            <a:r>
              <a:rPr lang="en-US" dirty="0"/>
              <a:t>District has 10 Staff </a:t>
            </a:r>
          </a:p>
          <a:p>
            <a:pPr lvl="2">
              <a:buFontTx/>
              <a:buChar char="-"/>
            </a:pPr>
            <a:r>
              <a:rPr lang="en-US" dirty="0"/>
              <a:t>1 staff spends 100% of their time on DGLVR and             1 staff spends   50% of their time on DGLVR</a:t>
            </a:r>
          </a:p>
          <a:p>
            <a:pPr lvl="2">
              <a:buFontTx/>
              <a:buChar char="-"/>
            </a:pPr>
            <a:r>
              <a:rPr lang="en-US" dirty="0"/>
              <a:t>1.5 of the 10 FTE’s are funded by and actually spend that amount of time working on the program</a:t>
            </a:r>
          </a:p>
          <a:p>
            <a:pPr lvl="2">
              <a:buFontTx/>
              <a:buChar char="-"/>
            </a:pPr>
            <a:r>
              <a:rPr lang="en-US" dirty="0"/>
              <a:t>Then 15% of general overhead expenses (utilities, rent, etc.) are eligible DGLVR Program expenses</a:t>
            </a:r>
          </a:p>
          <a:p>
            <a:pPr marL="914400" lvl="2"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146636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dirty="0"/>
              <a:t>Cost Allocation Method Example 1:</a:t>
            </a:r>
          </a:p>
          <a:p>
            <a:pPr marL="0" indent="0">
              <a:buNone/>
            </a:pPr>
            <a:r>
              <a:rPr lang="en-US" dirty="0"/>
              <a:t>1.5 out of 10 FTEs spent on DGLVR</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3581400" y="1981200"/>
            <a:ext cx="3048000" cy="830997"/>
          </a:xfrm>
          <a:prstGeom prst="rect">
            <a:avLst/>
          </a:prstGeom>
          <a:noFill/>
        </p:spPr>
        <p:txBody>
          <a:bodyPr wrap="square" rtlCol="0">
            <a:spAutoFit/>
          </a:bodyPr>
          <a:lstStyle/>
          <a:p>
            <a:r>
              <a:rPr lang="en-US" sz="2400" b="1" dirty="0"/>
              <a:t>15% of overall staff time spent on DGLVR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dirty="0"/>
              <a:t>85% of overall staff time </a:t>
            </a:r>
            <a:r>
              <a:rPr lang="en-US" sz="2400" b="1" u="sng" dirty="0"/>
              <a:t>NOT</a:t>
            </a:r>
            <a:r>
              <a:rPr lang="en-US" sz="2400" b="1" dirty="0"/>
              <a:t> spent on DGLVR</a:t>
            </a:r>
          </a:p>
        </p:txBody>
      </p:sp>
      <p:sp>
        <p:nvSpPr>
          <p:cNvPr id="10" name="TextBox 9">
            <a:extLst>
              <a:ext uri="{FF2B5EF4-FFF2-40B4-BE49-F238E27FC236}">
                <a16:creationId xmlns:a16="http://schemas.microsoft.com/office/drawing/2014/main" id="{AEB86FCB-EEA4-4331-A5CA-886A034037DD}"/>
              </a:ext>
            </a:extLst>
          </p:cNvPr>
          <p:cNvSpPr txBox="1"/>
          <p:nvPr/>
        </p:nvSpPr>
        <p:spPr>
          <a:xfrm>
            <a:off x="4572000" y="3116996"/>
            <a:ext cx="4572000" cy="3108543"/>
          </a:xfrm>
          <a:prstGeom prst="rect">
            <a:avLst/>
          </a:prstGeom>
          <a:noFill/>
        </p:spPr>
        <p:txBody>
          <a:bodyPr wrap="square" rtlCol="0">
            <a:spAutoFit/>
          </a:bodyPr>
          <a:lstStyle/>
          <a:p>
            <a:r>
              <a:rPr lang="en-US" sz="2800" dirty="0"/>
              <a:t>How shared expenses are paid:</a:t>
            </a:r>
          </a:p>
          <a:p>
            <a:pPr marL="285750" indent="-285750">
              <a:buFont typeface="Arial" panose="020B0604020202020204" pitchFamily="34" charset="0"/>
              <a:buChar char="•"/>
            </a:pPr>
            <a:r>
              <a:rPr lang="en-US" sz="2800" dirty="0"/>
              <a:t>15% of shared expenses are eligible DGLVR expenses</a:t>
            </a:r>
          </a:p>
          <a:p>
            <a:pPr marL="285750" indent="-285750">
              <a:buFont typeface="Arial" panose="020B0604020202020204" pitchFamily="34" charset="0"/>
              <a:buChar char="•"/>
            </a:pPr>
            <a:r>
              <a:rPr lang="en-US" sz="2800" dirty="0"/>
              <a:t>85% of shared expenses are NOT eligible DGLVR expenses</a:t>
            </a:r>
          </a:p>
        </p:txBody>
      </p:sp>
    </p:spTree>
    <p:extLst>
      <p:ext uri="{BB962C8B-B14F-4D97-AF65-F5344CB8AC3E}">
        <p14:creationId xmlns:p14="http://schemas.microsoft.com/office/powerpoint/2010/main" val="33066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dirty="0"/>
              <a:t>Cost Allocation Method Example 1:</a:t>
            </a:r>
          </a:p>
          <a:p>
            <a:pPr>
              <a:buFontTx/>
              <a:buChar char="-"/>
            </a:pPr>
            <a:r>
              <a:rPr lang="en-US" dirty="0"/>
              <a:t>Example (continued)</a:t>
            </a:r>
          </a:p>
          <a:p>
            <a:pPr lvl="1">
              <a:buFontTx/>
              <a:buChar char="-"/>
            </a:pPr>
            <a:r>
              <a:rPr lang="en-US" dirty="0"/>
              <a:t>1.5 out of 10 FTEs spent on DGLVR Program</a:t>
            </a:r>
          </a:p>
          <a:p>
            <a:pPr lvl="2">
              <a:buFontTx/>
              <a:buChar char="-"/>
            </a:pPr>
            <a:r>
              <a:rPr lang="en-US" dirty="0"/>
              <a:t>Then 15% of general overhead expenses (utilities, rent, etc.) can be charged to DGLVR Program</a:t>
            </a:r>
          </a:p>
          <a:p>
            <a:pPr lvl="2">
              <a:buFontTx/>
              <a:buChar char="-"/>
            </a:pPr>
            <a:r>
              <a:rPr lang="en-US" dirty="0"/>
              <a:t>Should be further sub-divided into DGR and LVR</a:t>
            </a:r>
          </a:p>
          <a:p>
            <a:pPr lvl="3">
              <a:buFontTx/>
              <a:buChar char="-"/>
            </a:pPr>
            <a:r>
              <a:rPr lang="en-US" dirty="0"/>
              <a:t>75% of DGLVR time is spent on DGR</a:t>
            </a:r>
          </a:p>
          <a:p>
            <a:pPr lvl="3">
              <a:buFontTx/>
              <a:buChar char="-"/>
            </a:pPr>
            <a:r>
              <a:rPr lang="en-US" dirty="0"/>
              <a:t>25% of DGLVR time is spent on LVR</a:t>
            </a:r>
          </a:p>
          <a:p>
            <a:pPr lvl="2">
              <a:buFontTx/>
              <a:buChar char="-"/>
            </a:pPr>
            <a:r>
              <a:rPr lang="en-US" dirty="0"/>
              <a:t>So,</a:t>
            </a:r>
          </a:p>
          <a:p>
            <a:pPr lvl="3">
              <a:buFontTx/>
              <a:buChar char="-"/>
            </a:pPr>
            <a:r>
              <a:rPr lang="en-US" dirty="0"/>
              <a:t>15% x 0.75  = 11.25% of shared expenses are eligible DGR expenses</a:t>
            </a:r>
          </a:p>
          <a:p>
            <a:pPr lvl="3">
              <a:buFontTx/>
              <a:buChar char="-"/>
            </a:pPr>
            <a:r>
              <a:rPr lang="en-US" dirty="0"/>
              <a:t>15% x 0.25 = 3.75% of shared expenses are eligible LVR expenses</a:t>
            </a:r>
          </a:p>
          <a:p>
            <a:pPr lvl="3">
              <a:buFontTx/>
              <a:buChar char="-"/>
            </a:pPr>
            <a:endParaRPr lang="en-US" dirty="0"/>
          </a:p>
          <a:p>
            <a:pPr lvl="2">
              <a:buFontTx/>
              <a:buChar char="-"/>
            </a:pPr>
            <a:endParaRPr lang="en-US" dirty="0"/>
          </a:p>
          <a:p>
            <a:pPr marL="914400" lvl="2"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470833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dirty="0"/>
              <a:t>Cost Allocation Method Example 1:</a:t>
            </a:r>
          </a:p>
          <a:p>
            <a:pPr marL="0" indent="0">
              <a:buNone/>
            </a:pPr>
            <a:r>
              <a:rPr lang="en-US" dirty="0"/>
              <a:t>1.5 out of 10 FTEs spent on DGLVR</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3581400" y="1981200"/>
            <a:ext cx="3048000" cy="830997"/>
          </a:xfrm>
          <a:prstGeom prst="rect">
            <a:avLst/>
          </a:prstGeom>
          <a:noFill/>
        </p:spPr>
        <p:txBody>
          <a:bodyPr wrap="square" rtlCol="0">
            <a:spAutoFit/>
          </a:bodyPr>
          <a:lstStyle/>
          <a:p>
            <a:r>
              <a:rPr lang="en-US" sz="2400" b="1" dirty="0"/>
              <a:t>15% of overall staff time spent on DGLVR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dirty="0"/>
              <a:t>85% of overall staff time </a:t>
            </a:r>
            <a:r>
              <a:rPr lang="en-US" sz="2400" b="1" u="sng" dirty="0"/>
              <a:t>NOT</a:t>
            </a:r>
            <a:r>
              <a:rPr lang="en-US" sz="2400" b="1" dirty="0"/>
              <a:t> spent on DGLVR</a:t>
            </a:r>
          </a:p>
        </p:txBody>
      </p:sp>
    </p:spTree>
    <p:extLst>
      <p:ext uri="{BB962C8B-B14F-4D97-AF65-F5344CB8AC3E}">
        <p14:creationId xmlns:p14="http://schemas.microsoft.com/office/powerpoint/2010/main" val="40114610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dirty="0"/>
              <a:t>Cost Allocation Method Example 1</a:t>
            </a:r>
            <a:r>
              <a:rPr lang="en-US" dirty="0"/>
              <a:t>: </a:t>
            </a:r>
          </a:p>
          <a:p>
            <a:pPr marL="0" indent="0">
              <a:buNone/>
            </a:pPr>
            <a:r>
              <a:rPr lang="en-US" dirty="0"/>
              <a:t>1.5 out of 10 FTEs spent on DGLVR</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8382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2667000" y="1830238"/>
            <a:ext cx="5105400" cy="461665"/>
          </a:xfrm>
          <a:prstGeom prst="rect">
            <a:avLst/>
          </a:prstGeom>
          <a:noFill/>
        </p:spPr>
        <p:txBody>
          <a:bodyPr wrap="square" rtlCol="0">
            <a:spAutoFit/>
          </a:bodyPr>
          <a:lstStyle/>
          <a:p>
            <a:r>
              <a:rPr lang="en-US" sz="2400" b="1" dirty="0">
                <a:solidFill>
                  <a:schemeClr val="accent1">
                    <a:lumMod val="75000"/>
                  </a:schemeClr>
                </a:solidFill>
              </a:rPr>
              <a:t>¾ of DGLVR time is spent on DGR</a:t>
            </a:r>
          </a:p>
        </p:txBody>
      </p:sp>
      <p:sp>
        <p:nvSpPr>
          <p:cNvPr id="9" name="TextBox 8">
            <a:extLst>
              <a:ext uri="{FF2B5EF4-FFF2-40B4-BE49-F238E27FC236}">
                <a16:creationId xmlns:a16="http://schemas.microsoft.com/office/drawing/2014/main" id="{E7136076-584F-4D31-AA80-712E85B3F5BC}"/>
              </a:ext>
            </a:extLst>
          </p:cNvPr>
          <p:cNvSpPr txBox="1"/>
          <p:nvPr/>
        </p:nvSpPr>
        <p:spPr>
          <a:xfrm>
            <a:off x="1219200" y="4572000"/>
            <a:ext cx="2209800" cy="1200329"/>
          </a:xfrm>
          <a:prstGeom prst="rect">
            <a:avLst/>
          </a:prstGeom>
          <a:noFill/>
        </p:spPr>
        <p:txBody>
          <a:bodyPr wrap="square" rtlCol="0">
            <a:spAutoFit/>
          </a:bodyPr>
          <a:lstStyle/>
          <a:p>
            <a:r>
              <a:rPr lang="en-US" sz="2400" b="1" dirty="0"/>
              <a:t>85% of overall staff time </a:t>
            </a:r>
            <a:r>
              <a:rPr lang="en-US" sz="2400" b="1" u="sng" dirty="0"/>
              <a:t>NOT</a:t>
            </a:r>
            <a:r>
              <a:rPr lang="en-US" sz="2400" b="1" dirty="0"/>
              <a:t> spent on DGLVR</a:t>
            </a:r>
          </a:p>
        </p:txBody>
      </p:sp>
      <p:sp>
        <p:nvSpPr>
          <p:cNvPr id="11" name="TextBox 10">
            <a:extLst>
              <a:ext uri="{FF2B5EF4-FFF2-40B4-BE49-F238E27FC236}">
                <a16:creationId xmlns:a16="http://schemas.microsoft.com/office/drawing/2014/main" id="{F59C086F-E7FF-4BB4-AB12-167E5134B756}"/>
              </a:ext>
            </a:extLst>
          </p:cNvPr>
          <p:cNvSpPr txBox="1"/>
          <p:nvPr/>
        </p:nvSpPr>
        <p:spPr>
          <a:xfrm>
            <a:off x="3657600" y="2440633"/>
            <a:ext cx="4675115" cy="461665"/>
          </a:xfrm>
          <a:prstGeom prst="rect">
            <a:avLst/>
          </a:prstGeom>
          <a:noFill/>
        </p:spPr>
        <p:txBody>
          <a:bodyPr wrap="square" rtlCol="0">
            <a:spAutoFit/>
          </a:bodyPr>
          <a:lstStyle/>
          <a:p>
            <a:r>
              <a:rPr lang="en-US" sz="2400" b="1" dirty="0">
                <a:solidFill>
                  <a:schemeClr val="accent6">
                    <a:lumMod val="75000"/>
                  </a:schemeClr>
                </a:solidFill>
              </a:rPr>
              <a:t>¼ of DGLVR time is spent on LVR</a:t>
            </a:r>
          </a:p>
        </p:txBody>
      </p:sp>
      <p:cxnSp>
        <p:nvCxnSpPr>
          <p:cNvPr id="6" name="Straight Connector 5">
            <a:extLst>
              <a:ext uri="{FF2B5EF4-FFF2-40B4-BE49-F238E27FC236}">
                <a16:creationId xmlns:a16="http://schemas.microsoft.com/office/drawing/2014/main" id="{0EDC2FDF-F355-4440-AE6D-0A48E2BA10F1}"/>
              </a:ext>
            </a:extLst>
          </p:cNvPr>
          <p:cNvCxnSpPr>
            <a:cxnSpLocks/>
          </p:cNvCxnSpPr>
          <p:nvPr/>
        </p:nvCxnSpPr>
        <p:spPr>
          <a:xfrm flipV="1">
            <a:off x="2324100" y="2440633"/>
            <a:ext cx="1028700" cy="1826568"/>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CA5963-E6E2-4527-8083-AC1BD7CAA07A}"/>
              </a:ext>
            </a:extLst>
          </p:cNvPr>
          <p:cNvCxnSpPr>
            <a:cxnSpLocks/>
          </p:cNvCxnSpPr>
          <p:nvPr/>
        </p:nvCxnSpPr>
        <p:spPr>
          <a:xfrm flipV="1">
            <a:off x="2324100" y="2290465"/>
            <a:ext cx="514350" cy="1943744"/>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689BFB9-23CF-4C69-B7A9-4916BED652B3}"/>
              </a:ext>
            </a:extLst>
          </p:cNvPr>
          <p:cNvSpPr txBox="1"/>
          <p:nvPr/>
        </p:nvSpPr>
        <p:spPr>
          <a:xfrm>
            <a:off x="7342115" y="1830509"/>
            <a:ext cx="1143000" cy="461665"/>
          </a:xfrm>
          <a:prstGeom prst="rect">
            <a:avLst/>
          </a:prstGeom>
          <a:noFill/>
        </p:spPr>
        <p:txBody>
          <a:bodyPr wrap="square" rtlCol="0">
            <a:spAutoFit/>
          </a:bodyPr>
          <a:lstStyle/>
          <a:p>
            <a:r>
              <a:rPr lang="en-US" sz="2400" b="1" dirty="0">
                <a:solidFill>
                  <a:schemeClr val="accent1">
                    <a:lumMod val="75000"/>
                  </a:schemeClr>
                </a:solidFill>
              </a:rPr>
              <a:t>11.25%</a:t>
            </a:r>
          </a:p>
        </p:txBody>
      </p:sp>
      <p:sp>
        <p:nvSpPr>
          <p:cNvPr id="19" name="TextBox 18">
            <a:extLst>
              <a:ext uri="{FF2B5EF4-FFF2-40B4-BE49-F238E27FC236}">
                <a16:creationId xmlns:a16="http://schemas.microsoft.com/office/drawing/2014/main" id="{1E69764B-00DD-43CE-A01E-07702DAD560B}"/>
              </a:ext>
            </a:extLst>
          </p:cNvPr>
          <p:cNvSpPr txBox="1"/>
          <p:nvPr/>
        </p:nvSpPr>
        <p:spPr>
          <a:xfrm>
            <a:off x="8117747" y="2433081"/>
            <a:ext cx="978628" cy="461665"/>
          </a:xfrm>
          <a:prstGeom prst="rect">
            <a:avLst/>
          </a:prstGeom>
          <a:noFill/>
        </p:spPr>
        <p:txBody>
          <a:bodyPr wrap="square" rtlCol="0">
            <a:spAutoFit/>
          </a:bodyPr>
          <a:lstStyle/>
          <a:p>
            <a:r>
              <a:rPr lang="en-US" sz="2400" b="1" dirty="0">
                <a:solidFill>
                  <a:schemeClr val="accent6">
                    <a:lumMod val="75000"/>
                  </a:schemeClr>
                </a:solidFill>
              </a:rPr>
              <a:t>3.75%</a:t>
            </a:r>
          </a:p>
        </p:txBody>
      </p:sp>
      <p:sp>
        <p:nvSpPr>
          <p:cNvPr id="20" name="TextBox 19">
            <a:extLst>
              <a:ext uri="{FF2B5EF4-FFF2-40B4-BE49-F238E27FC236}">
                <a16:creationId xmlns:a16="http://schemas.microsoft.com/office/drawing/2014/main" id="{16B50BCC-6DF5-4D52-A160-24D04EDBAF58}"/>
              </a:ext>
            </a:extLst>
          </p:cNvPr>
          <p:cNvSpPr txBox="1"/>
          <p:nvPr/>
        </p:nvSpPr>
        <p:spPr>
          <a:xfrm>
            <a:off x="4572000" y="3116996"/>
            <a:ext cx="4572000" cy="3539430"/>
          </a:xfrm>
          <a:prstGeom prst="rect">
            <a:avLst/>
          </a:prstGeom>
          <a:noFill/>
        </p:spPr>
        <p:txBody>
          <a:bodyPr wrap="square" rtlCol="0">
            <a:spAutoFit/>
          </a:bodyPr>
          <a:lstStyle/>
          <a:p>
            <a:r>
              <a:rPr lang="en-US" sz="2800" dirty="0"/>
              <a:t>How shared expenses are paid:</a:t>
            </a:r>
          </a:p>
          <a:p>
            <a:pPr marL="285750" indent="-285750">
              <a:buFont typeface="Arial" panose="020B0604020202020204" pitchFamily="34" charset="0"/>
              <a:buChar char="•"/>
            </a:pPr>
            <a:r>
              <a:rPr lang="en-US" sz="2800" dirty="0"/>
              <a:t>11.25% are eligible DGR expenses</a:t>
            </a:r>
          </a:p>
          <a:p>
            <a:pPr marL="285750" indent="-285750">
              <a:buFont typeface="Arial" panose="020B0604020202020204" pitchFamily="34" charset="0"/>
              <a:buChar char="•"/>
            </a:pPr>
            <a:r>
              <a:rPr lang="en-US" sz="2800" dirty="0"/>
              <a:t>3.75% are eligible LVR expenses</a:t>
            </a:r>
          </a:p>
          <a:p>
            <a:pPr marL="285750" indent="-285750">
              <a:buFont typeface="Arial" panose="020B0604020202020204" pitchFamily="34" charset="0"/>
              <a:buChar char="•"/>
            </a:pPr>
            <a:r>
              <a:rPr lang="en-US" sz="2800" dirty="0"/>
              <a:t>85% are NOT eligible DGLVR expenses</a:t>
            </a:r>
          </a:p>
        </p:txBody>
      </p:sp>
    </p:spTree>
    <p:extLst>
      <p:ext uri="{BB962C8B-B14F-4D97-AF65-F5344CB8AC3E}">
        <p14:creationId xmlns:p14="http://schemas.microsoft.com/office/powerpoint/2010/main" val="18990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p:txBody>
          <a:bodyPr/>
          <a:lstStyle/>
          <a:p>
            <a:pPr marL="0" indent="0">
              <a:buNone/>
            </a:pPr>
            <a:r>
              <a:rPr lang="en-US" u="sng" dirty="0"/>
              <a:t>Cost Allocation Method Example 2:</a:t>
            </a:r>
          </a:p>
          <a:p>
            <a:pPr>
              <a:buFontTx/>
              <a:buChar char="-"/>
            </a:pPr>
            <a:r>
              <a:rPr lang="en-US" dirty="0"/>
              <a:t>Vehicle that is utilized </a:t>
            </a:r>
            <a:r>
              <a:rPr lang="en-US" u="sng" dirty="0"/>
              <a:t>equally</a:t>
            </a:r>
            <a:r>
              <a:rPr lang="en-US" dirty="0"/>
              <a:t> by 4 programs</a:t>
            </a:r>
          </a:p>
          <a:p>
            <a:pPr>
              <a:buFontTx/>
              <a:buChar char="-"/>
            </a:pPr>
            <a:r>
              <a:rPr lang="en-US" dirty="0"/>
              <a:t>Total number of programs</a:t>
            </a:r>
          </a:p>
          <a:p>
            <a:pPr lvl="1">
              <a:buFontTx/>
              <a:buChar char="-"/>
            </a:pPr>
            <a:r>
              <a:rPr lang="en-US" dirty="0"/>
              <a:t>District has 4 main programs</a:t>
            </a:r>
          </a:p>
          <a:p>
            <a:pPr lvl="2">
              <a:buFontTx/>
              <a:buChar char="-"/>
            </a:pPr>
            <a:r>
              <a:rPr lang="en-US" dirty="0"/>
              <a:t>DGLVR</a:t>
            </a:r>
          </a:p>
          <a:p>
            <a:pPr lvl="2">
              <a:buFontTx/>
              <a:buChar char="-"/>
            </a:pPr>
            <a:r>
              <a:rPr lang="en-US" dirty="0"/>
              <a:t>Watershed Specialist</a:t>
            </a:r>
          </a:p>
          <a:p>
            <a:pPr lvl="2">
              <a:buFontTx/>
              <a:buChar char="-"/>
            </a:pPr>
            <a:r>
              <a:rPr lang="en-US" dirty="0"/>
              <a:t>E&amp;S </a:t>
            </a:r>
          </a:p>
          <a:p>
            <a:pPr lvl="2">
              <a:buFontTx/>
              <a:buChar char="-"/>
            </a:pPr>
            <a:r>
              <a:rPr lang="en-US" dirty="0"/>
              <a:t>Nutrient Management </a:t>
            </a:r>
          </a:p>
          <a:p>
            <a:pPr lvl="1">
              <a:buFontTx/>
              <a:buChar char="-"/>
            </a:pPr>
            <a:r>
              <a:rPr lang="en-US" dirty="0"/>
              <a:t>Costs are shared equally among programs</a:t>
            </a:r>
          </a:p>
          <a:p>
            <a:pPr lvl="2">
              <a:buFontTx/>
              <a:buChar char="-"/>
            </a:pPr>
            <a:r>
              <a:rPr lang="en-US" dirty="0"/>
              <a:t>Each program pays 25% of shared expenses</a:t>
            </a:r>
          </a:p>
          <a:p>
            <a:pPr marL="914400" lvl="2" indent="0">
              <a:buNone/>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640741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762000"/>
            <a:ext cx="8229600" cy="5943600"/>
          </a:xfrm>
        </p:spPr>
        <p:txBody>
          <a:bodyPr>
            <a:normAutofit/>
          </a:bodyPr>
          <a:lstStyle/>
          <a:p>
            <a:pPr marL="0" indent="0">
              <a:buNone/>
            </a:pPr>
            <a:r>
              <a:rPr lang="en-US" u="sng" dirty="0"/>
              <a:t>Cost Allocation Method Example 2:</a:t>
            </a:r>
          </a:p>
          <a:p>
            <a:pPr marL="0" indent="0">
              <a:buNone/>
            </a:pPr>
            <a:r>
              <a:rPr lang="en-US" dirty="0"/>
              <a:t>Vehicle shared equally by 4 Programs</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914400" y="2057400"/>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4151152" y="2644170"/>
            <a:ext cx="1411448" cy="1569660"/>
          </a:xfrm>
          <a:prstGeom prst="rect">
            <a:avLst/>
          </a:prstGeom>
          <a:noFill/>
        </p:spPr>
        <p:txBody>
          <a:bodyPr wrap="square" rtlCol="0">
            <a:spAutoFit/>
          </a:bodyPr>
          <a:lstStyle/>
          <a:p>
            <a:r>
              <a:rPr lang="en-US" sz="2400" b="1" dirty="0"/>
              <a:t>25% of use is for DGLVR activities</a:t>
            </a:r>
          </a:p>
        </p:txBody>
      </p:sp>
      <p:sp>
        <p:nvSpPr>
          <p:cNvPr id="11" name="TextBox 10">
            <a:extLst>
              <a:ext uri="{FF2B5EF4-FFF2-40B4-BE49-F238E27FC236}">
                <a16:creationId xmlns:a16="http://schemas.microsoft.com/office/drawing/2014/main" id="{F6634469-B260-4BE1-AD87-24EE47BAED0B}"/>
              </a:ext>
            </a:extLst>
          </p:cNvPr>
          <p:cNvSpPr txBox="1"/>
          <p:nvPr/>
        </p:nvSpPr>
        <p:spPr>
          <a:xfrm>
            <a:off x="2510406" y="2828835"/>
            <a:ext cx="1636552" cy="1200329"/>
          </a:xfrm>
          <a:prstGeom prst="rect">
            <a:avLst/>
          </a:prstGeom>
          <a:noFill/>
        </p:spPr>
        <p:txBody>
          <a:bodyPr wrap="square" rtlCol="0">
            <a:spAutoFit/>
          </a:bodyPr>
          <a:lstStyle/>
          <a:p>
            <a:r>
              <a:rPr lang="en-US" sz="2400" b="1" dirty="0"/>
              <a:t>25% of use is for Other Program A</a:t>
            </a:r>
          </a:p>
        </p:txBody>
      </p:sp>
      <p:sp>
        <p:nvSpPr>
          <p:cNvPr id="14" name="TextBox 13">
            <a:extLst>
              <a:ext uri="{FF2B5EF4-FFF2-40B4-BE49-F238E27FC236}">
                <a16:creationId xmlns:a16="http://schemas.microsoft.com/office/drawing/2014/main" id="{B7C618C6-9363-49A3-861E-D110D1A3DF5A}"/>
              </a:ext>
            </a:extLst>
          </p:cNvPr>
          <p:cNvSpPr txBox="1"/>
          <p:nvPr/>
        </p:nvSpPr>
        <p:spPr>
          <a:xfrm>
            <a:off x="2440847" y="4398495"/>
            <a:ext cx="1636552" cy="1200329"/>
          </a:xfrm>
          <a:prstGeom prst="rect">
            <a:avLst/>
          </a:prstGeom>
          <a:noFill/>
        </p:spPr>
        <p:txBody>
          <a:bodyPr wrap="square" rtlCol="0">
            <a:spAutoFit/>
          </a:bodyPr>
          <a:lstStyle/>
          <a:p>
            <a:r>
              <a:rPr lang="en-US" sz="2400" b="1" dirty="0"/>
              <a:t>25% of use is for Other Program B</a:t>
            </a:r>
          </a:p>
        </p:txBody>
      </p:sp>
      <p:sp>
        <p:nvSpPr>
          <p:cNvPr id="15" name="TextBox 14">
            <a:extLst>
              <a:ext uri="{FF2B5EF4-FFF2-40B4-BE49-F238E27FC236}">
                <a16:creationId xmlns:a16="http://schemas.microsoft.com/office/drawing/2014/main" id="{3D7FC81C-E4AA-4A06-BF59-A41619DCCD4D}"/>
              </a:ext>
            </a:extLst>
          </p:cNvPr>
          <p:cNvSpPr txBox="1"/>
          <p:nvPr/>
        </p:nvSpPr>
        <p:spPr>
          <a:xfrm>
            <a:off x="4123189" y="4398495"/>
            <a:ext cx="1636552" cy="1200329"/>
          </a:xfrm>
          <a:prstGeom prst="rect">
            <a:avLst/>
          </a:prstGeom>
          <a:noFill/>
        </p:spPr>
        <p:txBody>
          <a:bodyPr wrap="square" rtlCol="0">
            <a:spAutoFit/>
          </a:bodyPr>
          <a:lstStyle/>
          <a:p>
            <a:r>
              <a:rPr lang="en-US" sz="2400" b="1" dirty="0"/>
              <a:t>25% of use is for Other Program C</a:t>
            </a:r>
          </a:p>
        </p:txBody>
      </p:sp>
    </p:spTree>
    <p:extLst>
      <p:ext uri="{BB962C8B-B14F-4D97-AF65-F5344CB8AC3E}">
        <p14:creationId xmlns:p14="http://schemas.microsoft.com/office/powerpoint/2010/main" val="499755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AF48092-8574-43B9-B452-8FCDD3A4198C}"/>
              </a:ext>
            </a:extLst>
          </p:cNvPr>
          <p:cNvSpPr/>
          <p:nvPr/>
        </p:nvSpPr>
        <p:spPr>
          <a:xfrm>
            <a:off x="5823859" y="3515956"/>
            <a:ext cx="3320141" cy="183523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AE6F8E7-1790-4638-A63A-46409F11E440}"/>
              </a:ext>
            </a:extLst>
          </p:cNvPr>
          <p:cNvSpPr/>
          <p:nvPr/>
        </p:nvSpPr>
        <p:spPr>
          <a:xfrm>
            <a:off x="1373156" y="3865265"/>
            <a:ext cx="5274387" cy="806779"/>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DA135DF4-1E7B-44EE-82B4-8CB6BAA4B7C4}"/>
              </a:ext>
            </a:extLst>
          </p:cNvPr>
          <p:cNvSpPr txBox="1">
            <a:spLocks/>
          </p:cNvSpPr>
          <p:nvPr/>
        </p:nvSpPr>
        <p:spPr>
          <a:xfrm>
            <a:off x="139025" y="306481"/>
            <a:ext cx="8503898" cy="682583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1" i="0" u="sng" strike="noStrike" kern="1200" cap="none" spc="0" normalizeH="0" baseline="0" noProof="0" dirty="0">
                <a:ln>
                  <a:noFill/>
                </a:ln>
                <a:solidFill>
                  <a:srgbClr val="FF0000"/>
                </a:solidFill>
                <a:effectLst/>
                <a:uLnTx/>
                <a:uFillTx/>
                <a:latin typeface="Calibri"/>
                <a:ea typeface="+mn-ea"/>
                <a:cs typeface="+mn-cs"/>
              </a:rPr>
              <a:t>Zoom Logistics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You are muted by default.</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Three options to communicate:</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Chat</a:t>
            </a:r>
            <a:r>
              <a:rPr kumimoji="0" lang="en-US" sz="2800" b="0" i="0" u="none" strike="noStrike" kern="1200" cap="none" spc="0" normalizeH="0" baseline="0" noProof="0" dirty="0">
                <a:ln>
                  <a:noFill/>
                </a:ln>
                <a:solidFill>
                  <a:prstClr val="black"/>
                </a:solidFill>
                <a:effectLst/>
                <a:uLnTx/>
                <a:uFillTx/>
                <a:latin typeface="Calibri"/>
                <a:ea typeface="+mn-ea"/>
                <a:cs typeface="+mn-cs"/>
              </a:rPr>
              <a:t>: text chat with </a:t>
            </a:r>
            <a:r>
              <a:rPr kumimoji="0" lang="en-US" sz="2800" b="0" i="0" u="sng" strike="noStrike" kern="1200" cap="none" spc="0" normalizeH="0" baseline="0" noProof="0" dirty="0">
                <a:ln>
                  <a:noFill/>
                </a:ln>
                <a:solidFill>
                  <a:prstClr val="black"/>
                </a:solidFill>
                <a:effectLst/>
                <a:uLnTx/>
                <a:uFillTx/>
                <a:latin typeface="Calibri"/>
                <a:ea typeface="+mn-ea"/>
                <a:cs typeface="+mn-cs"/>
              </a:rPr>
              <a:t>panelists and/or attendees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Q&amp;A</a:t>
            </a:r>
            <a:r>
              <a:rPr kumimoji="0" lang="en-US" sz="2800" b="0" i="0" u="none" strike="noStrike" kern="1200" cap="none" spc="0" normalizeH="0" baseline="0" noProof="0" dirty="0">
                <a:ln>
                  <a:noFill/>
                </a:ln>
                <a:solidFill>
                  <a:prstClr val="black"/>
                </a:solidFill>
                <a:effectLst/>
                <a:uLnTx/>
                <a:uFillTx/>
                <a:latin typeface="Calibri"/>
                <a:ea typeface="+mn-ea"/>
                <a:cs typeface="+mn-cs"/>
              </a:rPr>
              <a:t>: Ask questions </a:t>
            </a:r>
            <a:r>
              <a:rPr kumimoji="0" lang="en-US" sz="2800" b="0" i="0" u="sng" strike="noStrike" kern="1200" cap="none" spc="0" normalizeH="0" baseline="0" noProof="0" dirty="0">
                <a:ln>
                  <a:noFill/>
                </a:ln>
                <a:solidFill>
                  <a:prstClr val="black"/>
                </a:solidFill>
                <a:effectLst/>
                <a:uLnTx/>
                <a:uFillTx/>
                <a:latin typeface="Calibri"/>
                <a:ea typeface="+mn-ea"/>
                <a:cs typeface="+mn-cs"/>
              </a:rPr>
              <a:t>to panelists</a:t>
            </a: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sng" strike="noStrike" kern="1200" cap="none" spc="0" normalizeH="0" baseline="0" noProof="0" dirty="0">
              <a:ln>
                <a:noFill/>
              </a:ln>
              <a:solidFill>
                <a:prstClr val="black"/>
              </a:solidFill>
              <a:effectLst/>
              <a:uLnTx/>
              <a:uFillTx/>
              <a:latin typeface="Calibri"/>
              <a:ea typeface="+mn-ea"/>
              <a:cs typeface="+mn-cs"/>
            </a:endParaRPr>
          </a:p>
          <a:p>
            <a:pPr marL="1371600" marR="0" lvl="2"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Raise Hand</a:t>
            </a:r>
            <a:r>
              <a:rPr kumimoji="0" lang="en-US" sz="2800" b="0" i="0" u="none" strike="noStrike" kern="1200" cap="none" spc="0" normalizeH="0" baseline="0" noProof="0" dirty="0">
                <a:ln>
                  <a:noFill/>
                </a:ln>
                <a:solidFill>
                  <a:prstClr val="black"/>
                </a:solidFill>
                <a:effectLst/>
                <a:uLnTx/>
                <a:uFillTx/>
                <a:latin typeface="Calibri"/>
                <a:ea typeface="+mn-ea"/>
                <a:cs typeface="+mn-cs"/>
              </a:rPr>
              <a:t>: We will assume you wish to speak and unmute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24084D95-B447-45F0-933C-DC5C791487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488" y="3051927"/>
            <a:ext cx="692848" cy="448335"/>
          </a:xfrm>
          <a:prstGeom prst="rect">
            <a:avLst/>
          </a:prstGeom>
          <a:ln w="28575">
            <a:solidFill>
              <a:srgbClr val="FFFF00"/>
            </a:solidFill>
          </a:ln>
        </p:spPr>
      </p:pic>
      <p:pic>
        <p:nvPicPr>
          <p:cNvPr id="7" name="Picture 6">
            <a:extLst>
              <a:ext uri="{FF2B5EF4-FFF2-40B4-BE49-F238E27FC236}">
                <a16:creationId xmlns:a16="http://schemas.microsoft.com/office/drawing/2014/main" id="{4517621A-5F53-44B4-8B23-89EC9AFA40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2208" y="3923209"/>
            <a:ext cx="692848" cy="424375"/>
          </a:xfrm>
          <a:prstGeom prst="rect">
            <a:avLst/>
          </a:prstGeom>
          <a:ln w="28575">
            <a:solidFill>
              <a:srgbClr val="FFFF00"/>
            </a:solidFill>
          </a:ln>
        </p:spPr>
      </p:pic>
      <p:pic>
        <p:nvPicPr>
          <p:cNvPr id="8" name="Picture 7">
            <a:extLst>
              <a:ext uri="{FF2B5EF4-FFF2-40B4-BE49-F238E27FC236}">
                <a16:creationId xmlns:a16="http://schemas.microsoft.com/office/drawing/2014/main" id="{42978A8B-028A-4EB9-9BFE-A6153B2ED78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05488" y="4824859"/>
            <a:ext cx="692848" cy="424375"/>
          </a:xfrm>
          <a:prstGeom prst="rect">
            <a:avLst/>
          </a:prstGeom>
          <a:ln w="28575">
            <a:solidFill>
              <a:srgbClr val="FFFF00"/>
            </a:solidFill>
          </a:ln>
        </p:spPr>
      </p:pic>
      <p:sp>
        <p:nvSpPr>
          <p:cNvPr id="9" name="Rectangle 8">
            <a:extLst>
              <a:ext uri="{FF2B5EF4-FFF2-40B4-BE49-F238E27FC236}">
                <a16:creationId xmlns:a16="http://schemas.microsoft.com/office/drawing/2014/main" id="{D61447BA-C891-4A51-B8C4-13996C5C838D}"/>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2923525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85800"/>
            <a:ext cx="8229600" cy="5943600"/>
          </a:xfrm>
        </p:spPr>
        <p:txBody>
          <a:bodyPr>
            <a:normAutofit/>
          </a:bodyPr>
          <a:lstStyle/>
          <a:p>
            <a:pPr marL="0" indent="0">
              <a:buNone/>
            </a:pPr>
            <a:r>
              <a:rPr lang="en-US" u="sng" dirty="0"/>
              <a:t>Cost Allocation Method Example 2 (FTE):</a:t>
            </a:r>
          </a:p>
          <a:p>
            <a:pPr marL="0" indent="0">
              <a:buNone/>
            </a:pPr>
            <a:r>
              <a:rPr lang="en-US" dirty="0"/>
              <a:t>Vehicle shared equally by 4 Programs</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nvGraphicFramePr>
        <p:xfrm>
          <a:off x="960889" y="2091525"/>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4076700" y="2424550"/>
            <a:ext cx="1411448" cy="1200329"/>
          </a:xfrm>
          <a:prstGeom prst="rect">
            <a:avLst/>
          </a:prstGeom>
          <a:noFill/>
        </p:spPr>
        <p:txBody>
          <a:bodyPr wrap="square" rtlCol="0">
            <a:spAutoFit/>
          </a:bodyPr>
          <a:lstStyle/>
          <a:p>
            <a:r>
              <a:rPr lang="en-US" sz="2400" b="1" dirty="0"/>
              <a:t>12.5% of use is for DGR</a:t>
            </a:r>
          </a:p>
        </p:txBody>
      </p:sp>
      <p:sp>
        <p:nvSpPr>
          <p:cNvPr id="11" name="TextBox 10">
            <a:extLst>
              <a:ext uri="{FF2B5EF4-FFF2-40B4-BE49-F238E27FC236}">
                <a16:creationId xmlns:a16="http://schemas.microsoft.com/office/drawing/2014/main" id="{F6634469-B260-4BE1-AD87-24EE47BAED0B}"/>
              </a:ext>
            </a:extLst>
          </p:cNvPr>
          <p:cNvSpPr txBox="1"/>
          <p:nvPr/>
        </p:nvSpPr>
        <p:spPr>
          <a:xfrm>
            <a:off x="2510406" y="2828835"/>
            <a:ext cx="1636552" cy="1200329"/>
          </a:xfrm>
          <a:prstGeom prst="rect">
            <a:avLst/>
          </a:prstGeom>
          <a:noFill/>
        </p:spPr>
        <p:txBody>
          <a:bodyPr wrap="square" rtlCol="0">
            <a:spAutoFit/>
          </a:bodyPr>
          <a:lstStyle/>
          <a:p>
            <a:r>
              <a:rPr lang="en-US" sz="2400" b="1" dirty="0"/>
              <a:t>25% of use is for Other Program A</a:t>
            </a:r>
          </a:p>
        </p:txBody>
      </p:sp>
      <p:sp>
        <p:nvSpPr>
          <p:cNvPr id="14" name="TextBox 13">
            <a:extLst>
              <a:ext uri="{FF2B5EF4-FFF2-40B4-BE49-F238E27FC236}">
                <a16:creationId xmlns:a16="http://schemas.microsoft.com/office/drawing/2014/main" id="{B7C618C6-9363-49A3-861E-D110D1A3DF5A}"/>
              </a:ext>
            </a:extLst>
          </p:cNvPr>
          <p:cNvSpPr txBox="1"/>
          <p:nvPr/>
        </p:nvSpPr>
        <p:spPr>
          <a:xfrm>
            <a:off x="2440847" y="4398495"/>
            <a:ext cx="1636552" cy="1200329"/>
          </a:xfrm>
          <a:prstGeom prst="rect">
            <a:avLst/>
          </a:prstGeom>
          <a:noFill/>
        </p:spPr>
        <p:txBody>
          <a:bodyPr wrap="square" rtlCol="0">
            <a:spAutoFit/>
          </a:bodyPr>
          <a:lstStyle/>
          <a:p>
            <a:r>
              <a:rPr lang="en-US" sz="2400" b="1" dirty="0"/>
              <a:t>25% of use is for Other Program B</a:t>
            </a:r>
          </a:p>
        </p:txBody>
      </p:sp>
      <p:sp>
        <p:nvSpPr>
          <p:cNvPr id="15" name="TextBox 14">
            <a:extLst>
              <a:ext uri="{FF2B5EF4-FFF2-40B4-BE49-F238E27FC236}">
                <a16:creationId xmlns:a16="http://schemas.microsoft.com/office/drawing/2014/main" id="{3D7FC81C-E4AA-4A06-BF59-A41619DCCD4D}"/>
              </a:ext>
            </a:extLst>
          </p:cNvPr>
          <p:cNvSpPr txBox="1"/>
          <p:nvPr/>
        </p:nvSpPr>
        <p:spPr>
          <a:xfrm>
            <a:off x="4123189" y="4398495"/>
            <a:ext cx="1636552" cy="1200329"/>
          </a:xfrm>
          <a:prstGeom prst="rect">
            <a:avLst/>
          </a:prstGeom>
          <a:noFill/>
        </p:spPr>
        <p:txBody>
          <a:bodyPr wrap="square" rtlCol="0">
            <a:spAutoFit/>
          </a:bodyPr>
          <a:lstStyle/>
          <a:p>
            <a:r>
              <a:rPr lang="en-US" sz="2400" b="1" dirty="0"/>
              <a:t>25% of use is for Other Program C</a:t>
            </a:r>
          </a:p>
        </p:txBody>
      </p:sp>
      <p:sp>
        <p:nvSpPr>
          <p:cNvPr id="10" name="TextBox 9">
            <a:extLst>
              <a:ext uri="{FF2B5EF4-FFF2-40B4-BE49-F238E27FC236}">
                <a16:creationId xmlns:a16="http://schemas.microsoft.com/office/drawing/2014/main" id="{223BB79D-C335-48FB-AEE3-46BAE3C45D53}"/>
              </a:ext>
            </a:extLst>
          </p:cNvPr>
          <p:cNvSpPr txBox="1"/>
          <p:nvPr/>
        </p:nvSpPr>
        <p:spPr>
          <a:xfrm>
            <a:off x="4343400" y="3470328"/>
            <a:ext cx="1964772" cy="830997"/>
          </a:xfrm>
          <a:prstGeom prst="rect">
            <a:avLst/>
          </a:prstGeom>
          <a:noFill/>
        </p:spPr>
        <p:txBody>
          <a:bodyPr wrap="square" rtlCol="0">
            <a:spAutoFit/>
          </a:bodyPr>
          <a:lstStyle/>
          <a:p>
            <a:r>
              <a:rPr lang="en-US" sz="2400" b="1" dirty="0"/>
              <a:t>      12.5% of use is for LVR</a:t>
            </a:r>
          </a:p>
        </p:txBody>
      </p:sp>
      <p:sp>
        <p:nvSpPr>
          <p:cNvPr id="12" name="TextBox 11">
            <a:extLst>
              <a:ext uri="{FF2B5EF4-FFF2-40B4-BE49-F238E27FC236}">
                <a16:creationId xmlns:a16="http://schemas.microsoft.com/office/drawing/2014/main" id="{DE9FAAF7-BB07-4395-BA9A-034849B5DE0F}"/>
              </a:ext>
            </a:extLst>
          </p:cNvPr>
          <p:cNvSpPr txBox="1"/>
          <p:nvPr/>
        </p:nvSpPr>
        <p:spPr>
          <a:xfrm>
            <a:off x="6096000" y="1669835"/>
            <a:ext cx="3048000" cy="4601260"/>
          </a:xfrm>
          <a:prstGeom prst="rect">
            <a:avLst/>
          </a:prstGeom>
          <a:noFill/>
        </p:spPr>
        <p:txBody>
          <a:bodyPr wrap="square" rtlCol="0">
            <a:spAutoFit/>
          </a:bodyPr>
          <a:lstStyle/>
          <a:p>
            <a:pPr algn="ctr"/>
            <a:r>
              <a:rPr lang="en-US" sz="2800" dirty="0"/>
              <a:t>How shared expenses are paid:</a:t>
            </a:r>
          </a:p>
          <a:p>
            <a:r>
              <a:rPr lang="en-US" sz="1400" dirty="0"/>
              <a:t>    </a:t>
            </a:r>
          </a:p>
          <a:p>
            <a:pPr marL="285750" indent="-285750">
              <a:buFont typeface="Arial" panose="020B0604020202020204" pitchFamily="34" charset="0"/>
              <a:buChar char="•"/>
            </a:pPr>
            <a:r>
              <a:rPr lang="en-US" sz="2800" dirty="0"/>
              <a:t>12.5% are eligible DGR expenses</a:t>
            </a:r>
          </a:p>
          <a:p>
            <a:r>
              <a:rPr lang="en-US" sz="1100" dirty="0"/>
              <a:t>   </a:t>
            </a:r>
          </a:p>
          <a:p>
            <a:pPr marL="285750" indent="-285750">
              <a:buFont typeface="Arial" panose="020B0604020202020204" pitchFamily="34" charset="0"/>
              <a:buChar char="•"/>
            </a:pPr>
            <a:r>
              <a:rPr lang="en-US" sz="2800" dirty="0"/>
              <a:t>12.5% are eligible LVR expenses</a:t>
            </a:r>
          </a:p>
          <a:p>
            <a:r>
              <a:rPr lang="en-US" sz="1050" dirty="0"/>
              <a:t>   </a:t>
            </a:r>
            <a:endParaRPr lang="en-US" sz="2800" dirty="0"/>
          </a:p>
          <a:p>
            <a:pPr marL="285750" indent="-285750">
              <a:buFont typeface="Arial" panose="020B0604020202020204" pitchFamily="34" charset="0"/>
              <a:buChar char="•"/>
            </a:pPr>
            <a:r>
              <a:rPr lang="en-US" sz="2800" dirty="0"/>
              <a:t>75% are NOT eligible DGLVR expenses</a:t>
            </a:r>
          </a:p>
        </p:txBody>
      </p:sp>
    </p:spTree>
    <p:extLst>
      <p:ext uri="{BB962C8B-B14F-4D97-AF65-F5344CB8AC3E}">
        <p14:creationId xmlns:p14="http://schemas.microsoft.com/office/powerpoint/2010/main" val="293330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p:txBody>
          <a:bodyPr/>
          <a:lstStyle/>
          <a:p>
            <a:pPr marL="0" indent="0">
              <a:buNone/>
            </a:pPr>
            <a:r>
              <a:rPr lang="en-US" u="sng" dirty="0"/>
              <a:t>Cost Allocation Method Example 3:</a:t>
            </a:r>
          </a:p>
          <a:p>
            <a:pPr>
              <a:buFontTx/>
              <a:buChar char="-"/>
            </a:pPr>
            <a:r>
              <a:rPr lang="en-US" dirty="0"/>
              <a:t>Expenses used </a:t>
            </a:r>
            <a:r>
              <a:rPr lang="en-US" u="sng" dirty="0"/>
              <a:t>unequally</a:t>
            </a:r>
            <a:r>
              <a:rPr lang="en-US" dirty="0"/>
              <a:t> by multiple programs.</a:t>
            </a:r>
          </a:p>
          <a:p>
            <a:pPr lvl="1">
              <a:buFontTx/>
              <a:buChar char="-"/>
            </a:pPr>
            <a:r>
              <a:rPr lang="en-US" dirty="0"/>
              <a:t>District has a truck that is used primarily for E&amp;S, but also used for DGLVR</a:t>
            </a:r>
          </a:p>
          <a:p>
            <a:pPr lvl="1">
              <a:buFontTx/>
              <a:buChar char="-"/>
            </a:pPr>
            <a:r>
              <a:rPr lang="en-US" dirty="0"/>
              <a:t>In this case, vehicle expenses must be based on actual usage for each program</a:t>
            </a:r>
          </a:p>
          <a:p>
            <a:pPr lvl="1">
              <a:buFontTx/>
              <a:buChar char="-"/>
            </a:pPr>
            <a:endParaRPr lang="en-US" dirty="0"/>
          </a:p>
          <a:p>
            <a:pPr lvl="1">
              <a:buFontTx/>
              <a:buChar char="-"/>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9997664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85800"/>
            <a:ext cx="8229600" cy="5943600"/>
          </a:xfrm>
        </p:spPr>
        <p:txBody>
          <a:bodyPr>
            <a:normAutofit/>
          </a:bodyPr>
          <a:lstStyle/>
          <a:p>
            <a:pPr marL="0" indent="0">
              <a:buNone/>
            </a:pPr>
            <a:r>
              <a:rPr lang="en-US" u="sng" dirty="0"/>
              <a:t>Cost Allocation Method Example 2 (FTE):</a:t>
            </a:r>
          </a:p>
          <a:p>
            <a:pPr marL="0" indent="0">
              <a:buNone/>
            </a:pPr>
            <a:r>
              <a:rPr lang="en-US" dirty="0"/>
              <a:t>Vehicle shared unequally by multiple programs</a:t>
            </a:r>
          </a:p>
          <a:p>
            <a:pPr marL="914400" lvl="2" indent="0">
              <a:buNone/>
            </a:pPr>
            <a:endParaRPr lang="en-US" dirty="0"/>
          </a:p>
        </p:txBody>
      </p:sp>
      <p:sp>
        <p:nvSpPr>
          <p:cNvPr id="2" name="Title 1"/>
          <p:cNvSpPr>
            <a:spLocks noGrp="1"/>
          </p:cNvSpPr>
          <p:nvPr>
            <p:ph type="ctrTitle"/>
          </p:nvPr>
        </p:nvSpPr>
        <p:spPr/>
        <p:txBody>
          <a:bodyPr/>
          <a:lstStyle/>
          <a:p>
            <a:r>
              <a:rPr lang="en-US" dirty="0"/>
              <a:t>3.4.2-4 CD Spending Categories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graphicFrame>
        <p:nvGraphicFramePr>
          <p:cNvPr id="7" name="Chart 6">
            <a:extLst>
              <a:ext uri="{FF2B5EF4-FFF2-40B4-BE49-F238E27FC236}">
                <a16:creationId xmlns:a16="http://schemas.microsoft.com/office/drawing/2014/main" id="{A8E635EC-8DC6-4027-B4BD-7ED23E3F4E14}"/>
              </a:ext>
            </a:extLst>
          </p:cNvPr>
          <p:cNvGraphicFramePr/>
          <p:nvPr>
            <p:extLst>
              <p:ext uri="{D42A27DB-BD31-4B8C-83A1-F6EECF244321}">
                <p14:modId xmlns:p14="http://schemas.microsoft.com/office/powerpoint/2010/main" val="217034244"/>
              </p:ext>
            </p:extLst>
          </p:nvPr>
        </p:nvGraphicFramePr>
        <p:xfrm>
          <a:off x="304800" y="2046538"/>
          <a:ext cx="6324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23F371D-1435-45B7-BA5A-CD0DE006219E}"/>
              </a:ext>
            </a:extLst>
          </p:cNvPr>
          <p:cNvSpPr txBox="1"/>
          <p:nvPr/>
        </p:nvSpPr>
        <p:spPr>
          <a:xfrm>
            <a:off x="1714500" y="1778724"/>
            <a:ext cx="2933700" cy="461665"/>
          </a:xfrm>
          <a:prstGeom prst="rect">
            <a:avLst/>
          </a:prstGeom>
          <a:noFill/>
        </p:spPr>
        <p:txBody>
          <a:bodyPr wrap="square" rtlCol="0">
            <a:spAutoFit/>
          </a:bodyPr>
          <a:lstStyle/>
          <a:p>
            <a:r>
              <a:rPr lang="en-US" sz="2400" b="1" dirty="0">
                <a:solidFill>
                  <a:srgbClr val="0070C0"/>
                </a:solidFill>
              </a:rPr>
              <a:t>5% of use is for DGR</a:t>
            </a:r>
          </a:p>
        </p:txBody>
      </p:sp>
      <p:sp>
        <p:nvSpPr>
          <p:cNvPr id="15" name="TextBox 14">
            <a:extLst>
              <a:ext uri="{FF2B5EF4-FFF2-40B4-BE49-F238E27FC236}">
                <a16:creationId xmlns:a16="http://schemas.microsoft.com/office/drawing/2014/main" id="{3D7FC81C-E4AA-4A06-BF59-A41619DCCD4D}"/>
              </a:ext>
            </a:extLst>
          </p:cNvPr>
          <p:cNvSpPr txBox="1"/>
          <p:nvPr/>
        </p:nvSpPr>
        <p:spPr>
          <a:xfrm>
            <a:off x="1731278" y="4833887"/>
            <a:ext cx="3481956" cy="830997"/>
          </a:xfrm>
          <a:prstGeom prst="rect">
            <a:avLst/>
          </a:prstGeom>
          <a:noFill/>
        </p:spPr>
        <p:txBody>
          <a:bodyPr wrap="square" rtlCol="0">
            <a:spAutoFit/>
          </a:bodyPr>
          <a:lstStyle/>
          <a:p>
            <a:pPr algn="ctr"/>
            <a:r>
              <a:rPr lang="en-US" sz="2400" b="1" dirty="0"/>
              <a:t>87% of use is for Other Program(s)</a:t>
            </a:r>
          </a:p>
        </p:txBody>
      </p:sp>
      <p:sp>
        <p:nvSpPr>
          <p:cNvPr id="10" name="TextBox 9">
            <a:extLst>
              <a:ext uri="{FF2B5EF4-FFF2-40B4-BE49-F238E27FC236}">
                <a16:creationId xmlns:a16="http://schemas.microsoft.com/office/drawing/2014/main" id="{223BB79D-C335-48FB-AEE3-46BAE3C45D53}"/>
              </a:ext>
            </a:extLst>
          </p:cNvPr>
          <p:cNvSpPr txBox="1"/>
          <p:nvPr/>
        </p:nvSpPr>
        <p:spPr>
          <a:xfrm>
            <a:off x="4616042" y="1824890"/>
            <a:ext cx="1638300" cy="830997"/>
          </a:xfrm>
          <a:prstGeom prst="rect">
            <a:avLst/>
          </a:prstGeom>
          <a:noFill/>
        </p:spPr>
        <p:txBody>
          <a:bodyPr wrap="square" rtlCol="0">
            <a:spAutoFit/>
          </a:bodyPr>
          <a:lstStyle/>
          <a:p>
            <a:r>
              <a:rPr lang="en-US" sz="2400" b="1" dirty="0">
                <a:solidFill>
                  <a:schemeClr val="accent6">
                    <a:lumMod val="75000"/>
                  </a:schemeClr>
                </a:solidFill>
              </a:rPr>
              <a:t>8% of use is for LVR</a:t>
            </a:r>
          </a:p>
        </p:txBody>
      </p:sp>
      <p:sp>
        <p:nvSpPr>
          <p:cNvPr id="12" name="TextBox 11">
            <a:extLst>
              <a:ext uri="{FF2B5EF4-FFF2-40B4-BE49-F238E27FC236}">
                <a16:creationId xmlns:a16="http://schemas.microsoft.com/office/drawing/2014/main" id="{DE9FAAF7-BB07-4395-BA9A-034849B5DE0F}"/>
              </a:ext>
            </a:extLst>
          </p:cNvPr>
          <p:cNvSpPr txBox="1"/>
          <p:nvPr/>
        </p:nvSpPr>
        <p:spPr>
          <a:xfrm>
            <a:off x="5957756" y="1955708"/>
            <a:ext cx="3048000" cy="4601260"/>
          </a:xfrm>
          <a:prstGeom prst="rect">
            <a:avLst/>
          </a:prstGeom>
          <a:noFill/>
        </p:spPr>
        <p:txBody>
          <a:bodyPr wrap="square" rtlCol="0">
            <a:spAutoFit/>
          </a:bodyPr>
          <a:lstStyle/>
          <a:p>
            <a:pPr algn="ctr"/>
            <a:r>
              <a:rPr lang="en-US" sz="2800" dirty="0"/>
              <a:t>How shared expenses are paid:</a:t>
            </a:r>
          </a:p>
          <a:p>
            <a:r>
              <a:rPr lang="en-US" sz="1400" dirty="0"/>
              <a:t>    </a:t>
            </a:r>
          </a:p>
          <a:p>
            <a:pPr marL="285750" indent="-285750">
              <a:buFont typeface="Arial" panose="020B0604020202020204" pitchFamily="34" charset="0"/>
              <a:buChar char="•"/>
            </a:pPr>
            <a:r>
              <a:rPr lang="en-US" sz="2800" dirty="0"/>
              <a:t>5% are eligible DGR expenses</a:t>
            </a:r>
          </a:p>
          <a:p>
            <a:r>
              <a:rPr lang="en-US" sz="1100" dirty="0"/>
              <a:t>   </a:t>
            </a:r>
          </a:p>
          <a:p>
            <a:pPr marL="285750" indent="-285750">
              <a:buFont typeface="Arial" panose="020B0604020202020204" pitchFamily="34" charset="0"/>
              <a:buChar char="•"/>
            </a:pPr>
            <a:r>
              <a:rPr lang="en-US" sz="2800" dirty="0"/>
              <a:t>8% are eligible LVR expenses</a:t>
            </a:r>
          </a:p>
          <a:p>
            <a:r>
              <a:rPr lang="en-US" sz="1050" dirty="0"/>
              <a:t>   </a:t>
            </a:r>
            <a:endParaRPr lang="en-US" sz="2800" dirty="0"/>
          </a:p>
          <a:p>
            <a:pPr marL="285750" indent="-285750">
              <a:buFont typeface="Arial" panose="020B0604020202020204" pitchFamily="34" charset="0"/>
              <a:buChar char="•"/>
            </a:pPr>
            <a:r>
              <a:rPr lang="en-US" sz="2800" dirty="0"/>
              <a:t>88% are NOT eligible DGLVR expenses</a:t>
            </a:r>
          </a:p>
        </p:txBody>
      </p:sp>
    </p:spTree>
    <p:extLst>
      <p:ext uri="{BB962C8B-B14F-4D97-AF65-F5344CB8AC3E}">
        <p14:creationId xmlns:p14="http://schemas.microsoft.com/office/powerpoint/2010/main" val="302629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p:txBody>
          <a:bodyPr>
            <a:normAutofit lnSpcReduction="10000"/>
          </a:bodyPr>
          <a:lstStyle/>
          <a:p>
            <a:pPr marL="0" indent="0">
              <a:buNone/>
            </a:pPr>
            <a:r>
              <a:rPr lang="en-US" u="sng" dirty="0"/>
              <a:t>Unacceptable Expenses / Cost Allocation Methods:</a:t>
            </a:r>
          </a:p>
          <a:p>
            <a:pPr>
              <a:buFontTx/>
              <a:buChar char="-"/>
            </a:pPr>
            <a:r>
              <a:rPr lang="en-US" dirty="0"/>
              <a:t>District utilizes only DGLVR program funds to purchase a vehicle and pay for vehicle expenses, but the vehicle is shared by all district programs </a:t>
            </a:r>
          </a:p>
          <a:p>
            <a:pPr>
              <a:buFontTx/>
              <a:buChar char="-"/>
            </a:pPr>
            <a:r>
              <a:rPr lang="en-US" dirty="0"/>
              <a:t>District technician spends 5% of their time on DGR and 3% of their time on LVR, but 50% of their salary and overhead expenses are paid for with DGLVR funds</a:t>
            </a:r>
          </a:p>
          <a:p>
            <a:pPr>
              <a:buFontTx/>
              <a:buChar char="-"/>
            </a:pPr>
            <a:r>
              <a:rPr lang="en-US" dirty="0"/>
              <a:t>District utilizes solely DGLVR funds to pay for their newsletter about all district programs </a:t>
            </a:r>
          </a:p>
          <a:p>
            <a:pPr lvl="1">
              <a:buFontTx/>
              <a:buChar char="-"/>
            </a:pPr>
            <a:endParaRPr lang="en-US" dirty="0"/>
          </a:p>
          <a:p>
            <a:pPr lvl="1">
              <a:buFontTx/>
              <a:buChar char="-"/>
            </a:pPr>
            <a:endParaRPr lang="en-US"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856882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BF2C1E-D107-4255-AA62-057AAF672245}"/>
              </a:ext>
            </a:extLst>
          </p:cNvPr>
          <p:cNvPicPr>
            <a:picLocks noChangeAspect="1"/>
          </p:cNvPicPr>
          <p:nvPr/>
        </p:nvPicPr>
        <p:blipFill rotWithShape="1">
          <a:blip r:embed="rId3" cstate="email">
            <a:alphaModFix amt="62000"/>
            <a:extLst>
              <a:ext uri="{28A0092B-C50C-407E-A947-70E740481C1C}">
                <a14:useLocalDpi xmlns:a14="http://schemas.microsoft.com/office/drawing/2010/main"/>
              </a:ext>
            </a:extLst>
          </a:blip>
          <a:srcRect/>
          <a:stretch/>
        </p:blipFill>
        <p:spPr>
          <a:xfrm>
            <a:off x="-10628" y="445625"/>
            <a:ext cx="9154628" cy="5703423"/>
          </a:xfrm>
          <a:prstGeom prst="rect">
            <a:avLst/>
          </a:prstGeom>
        </p:spPr>
      </p:pic>
      <p:sp>
        <p:nvSpPr>
          <p:cNvPr id="2" name="Title 1"/>
          <p:cNvSpPr>
            <a:spLocks noGrp="1"/>
          </p:cNvSpPr>
          <p:nvPr>
            <p:ph type="ctrTitle"/>
          </p:nvPr>
        </p:nvSpPr>
        <p:spPr/>
        <p:txBody>
          <a:bodyPr/>
          <a:lstStyle/>
          <a:p>
            <a:r>
              <a:rPr lang="en-US" dirty="0"/>
              <a:t>3.4.2-4 CD Spending Categories</a:t>
            </a:r>
          </a:p>
        </p:txBody>
      </p:sp>
      <p:sp>
        <p:nvSpPr>
          <p:cNvPr id="3" name="Subtitle 2"/>
          <p:cNvSpPr>
            <a:spLocks noGrp="1"/>
          </p:cNvSpPr>
          <p:nvPr>
            <p:ph type="subTitle" idx="1"/>
          </p:nvPr>
        </p:nvSpPr>
        <p:spPr>
          <a:xfrm>
            <a:off x="0" y="1447800"/>
            <a:ext cx="9144000" cy="4701248"/>
          </a:xfrm>
        </p:spPr>
        <p:txBody>
          <a:bodyPr>
            <a:normAutofit lnSpcReduction="10000"/>
          </a:bodyPr>
          <a:lstStyle/>
          <a:p>
            <a:pPr marL="0" indent="0" algn="ctr">
              <a:buNone/>
            </a:pPr>
            <a:r>
              <a:rPr lang="en-US" sz="16600" b="1" dirty="0"/>
              <a:t>Spending Policies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9" name="TextBox 8">
            <a:extLst>
              <a:ext uri="{FF2B5EF4-FFF2-40B4-BE49-F238E27FC236}">
                <a16:creationId xmlns:a16="http://schemas.microsoft.com/office/drawing/2014/main" id="{9A5B52B0-8F41-404A-A30F-B3DD6FF8401B}"/>
              </a:ext>
            </a:extLst>
          </p:cNvPr>
          <p:cNvSpPr txBox="1"/>
          <p:nvPr/>
        </p:nvSpPr>
        <p:spPr>
          <a:xfrm>
            <a:off x="0" y="6582880"/>
            <a:ext cx="5791200" cy="307777"/>
          </a:xfrm>
          <a:prstGeom prst="rect">
            <a:avLst/>
          </a:prstGeom>
          <a:noFill/>
        </p:spPr>
        <p:txBody>
          <a:bodyPr wrap="square" rtlCol="0">
            <a:spAutoFit/>
          </a:bodyPr>
          <a:lstStyle/>
          <a:p>
            <a:r>
              <a:rPr lang="en-US" sz="1400" dirty="0">
                <a:hlinkClick r:id="rId4"/>
              </a:rPr>
              <a:t>https://www.istockphoto.com/illustrations/money-falling</a:t>
            </a:r>
            <a:r>
              <a:rPr lang="en-US" sz="1400" dirty="0"/>
              <a:t> </a:t>
            </a:r>
          </a:p>
        </p:txBody>
      </p:sp>
      <p:sp>
        <p:nvSpPr>
          <p:cNvPr id="10" name="AutoShape 6" descr="16,683 Money Falling Illustrations &amp;amp; Clip Art - iStock">
            <a:extLst>
              <a:ext uri="{FF2B5EF4-FFF2-40B4-BE49-F238E27FC236}">
                <a16:creationId xmlns:a16="http://schemas.microsoft.com/office/drawing/2014/main" id="{BE0EA861-818B-430A-AD77-379E25108EF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77323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Administrative Funds</a:t>
            </a:r>
          </a:p>
        </p:txBody>
      </p:sp>
      <p:sp>
        <p:nvSpPr>
          <p:cNvPr id="3" name="Subtitle 2"/>
          <p:cNvSpPr>
            <a:spLocks noGrp="1"/>
          </p:cNvSpPr>
          <p:nvPr>
            <p:ph type="subTitle" idx="1"/>
          </p:nvPr>
        </p:nvSpPr>
        <p:spPr>
          <a:xfrm>
            <a:off x="457200" y="762000"/>
            <a:ext cx="8229600" cy="6096000"/>
          </a:xfrm>
        </p:spPr>
        <p:txBody>
          <a:bodyPr>
            <a:normAutofit/>
          </a:bodyPr>
          <a:lstStyle/>
          <a:p>
            <a:pPr marL="0" indent="0">
              <a:buNone/>
            </a:pPr>
            <a:r>
              <a:rPr lang="en-US" b="1" u="sng" dirty="0"/>
              <a:t>Guidelines for Administrative Funds</a:t>
            </a:r>
          </a:p>
          <a:p>
            <a:r>
              <a:rPr lang="en-US" dirty="0"/>
              <a:t>Up to 10% of allocations of Both DGR and LVR</a:t>
            </a:r>
          </a:p>
          <a:p>
            <a:r>
              <a:rPr lang="en-US" dirty="0"/>
              <a:t>Up to</a:t>
            </a:r>
            <a:r>
              <a:rPr lang="en-US" baseline="0" dirty="0"/>
              <a:t> </a:t>
            </a:r>
            <a:r>
              <a:rPr lang="en-US" dirty="0"/>
              <a:t>100% of funds can be used on projects!</a:t>
            </a:r>
          </a:p>
          <a:p>
            <a:r>
              <a:rPr lang="en-US" dirty="0"/>
              <a:t>Primary purpose of Admin Funds is:</a:t>
            </a:r>
          </a:p>
          <a:p>
            <a:pPr lvl="1"/>
            <a:r>
              <a:rPr lang="en-US" dirty="0"/>
              <a:t>Assure adequate funding for technical staff who work on the Program</a:t>
            </a:r>
          </a:p>
          <a:p>
            <a:r>
              <a:rPr lang="en-US" dirty="0"/>
              <a:t>Must be spent on eligible expenses as they are incurred. </a:t>
            </a:r>
          </a:p>
          <a:p>
            <a:r>
              <a:rPr lang="en-US" u="sng" dirty="0"/>
              <a:t>Must be incurred within the allotted fiscal year (1 year spending limit)</a:t>
            </a:r>
          </a:p>
          <a:p>
            <a:r>
              <a:rPr lang="en-US" dirty="0"/>
              <a:t>“Banking” of funds is not permitted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81985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Administrative </a:t>
            </a:r>
            <a:r>
              <a:rPr lang="en-US" baseline="0" dirty="0"/>
              <a:t>Funds</a:t>
            </a:r>
            <a:endParaRPr lang="en-US" dirty="0"/>
          </a:p>
        </p:txBody>
      </p:sp>
      <p:sp>
        <p:nvSpPr>
          <p:cNvPr id="3" name="Subtitle 2"/>
          <p:cNvSpPr>
            <a:spLocks noGrp="1"/>
          </p:cNvSpPr>
          <p:nvPr>
            <p:ph type="subTitle" idx="1"/>
          </p:nvPr>
        </p:nvSpPr>
        <p:spPr/>
        <p:txBody>
          <a:bodyPr/>
          <a:lstStyle/>
          <a:p>
            <a:pPr marL="0" indent="0">
              <a:buNone/>
            </a:pPr>
            <a:r>
              <a:rPr lang="en-US" b="1" u="sng" dirty="0"/>
              <a:t>Administration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cxnSp>
        <p:nvCxnSpPr>
          <p:cNvPr id="11" name="Straight Arrow Connector 10">
            <a:extLst>
              <a:ext uri="{FF2B5EF4-FFF2-40B4-BE49-F238E27FC236}">
                <a16:creationId xmlns:a16="http://schemas.microsoft.com/office/drawing/2014/main" id="{C5592657-2DB8-4D1B-B559-604EBD36064A}"/>
              </a:ext>
            </a:extLst>
          </p:cNvPr>
          <p:cNvCxnSpPr/>
          <p:nvPr/>
        </p:nvCxnSpPr>
        <p:spPr>
          <a:xfrm>
            <a:off x="3835153" y="2816441"/>
            <a:ext cx="1322773"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996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Education Funds</a:t>
            </a:r>
          </a:p>
        </p:txBody>
      </p:sp>
      <p:sp>
        <p:nvSpPr>
          <p:cNvPr id="3" name="Subtitle 2"/>
          <p:cNvSpPr>
            <a:spLocks noGrp="1"/>
          </p:cNvSpPr>
          <p:nvPr>
            <p:ph type="subTitle" idx="1"/>
          </p:nvPr>
        </p:nvSpPr>
        <p:spPr>
          <a:xfrm>
            <a:off x="457200" y="762000"/>
            <a:ext cx="8229600" cy="6096000"/>
          </a:xfrm>
        </p:spPr>
        <p:txBody>
          <a:bodyPr>
            <a:normAutofit fontScale="92500"/>
          </a:bodyPr>
          <a:lstStyle/>
          <a:p>
            <a:pPr marL="0" indent="0">
              <a:buNone/>
            </a:pPr>
            <a:r>
              <a:rPr lang="en-US" b="1" u="sng" dirty="0"/>
              <a:t>Guidelines for Education / Training Funds</a:t>
            </a:r>
          </a:p>
          <a:p>
            <a:r>
              <a:rPr lang="en-US" dirty="0"/>
              <a:t>Up to 10% of allocations of Both DGR and LVR</a:t>
            </a:r>
          </a:p>
          <a:p>
            <a:r>
              <a:rPr lang="en-US" dirty="0"/>
              <a:t>Up to</a:t>
            </a:r>
            <a:r>
              <a:rPr lang="en-US" baseline="0" dirty="0"/>
              <a:t> </a:t>
            </a:r>
            <a:r>
              <a:rPr lang="en-US" dirty="0"/>
              <a:t>100% of funds can be used on projects!</a:t>
            </a:r>
          </a:p>
          <a:p>
            <a:r>
              <a:rPr lang="en-US" dirty="0"/>
              <a:t>Primary purpose of education funds:</a:t>
            </a:r>
          </a:p>
          <a:p>
            <a:pPr lvl="1"/>
            <a:r>
              <a:rPr lang="en-US" dirty="0"/>
              <a:t>Allow District to attend trainings and events for their own education</a:t>
            </a:r>
          </a:p>
          <a:p>
            <a:pPr lvl="1"/>
            <a:r>
              <a:rPr lang="en-US" dirty="0"/>
              <a:t>Provide training and events for potential program participants</a:t>
            </a:r>
          </a:p>
          <a:p>
            <a:r>
              <a:rPr lang="en-US" dirty="0"/>
              <a:t>Must be spent on eligible expenses as they are incurred. </a:t>
            </a:r>
          </a:p>
          <a:p>
            <a:r>
              <a:rPr lang="en-US" u="sng" dirty="0"/>
              <a:t>Must be incurred within the allotted fiscal year</a:t>
            </a:r>
          </a:p>
          <a:p>
            <a:r>
              <a:rPr lang="en-US" dirty="0"/>
              <a:t>“Banking” of funds is not permitted </a:t>
            </a:r>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5555752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Education</a:t>
            </a:r>
            <a:r>
              <a:rPr lang="en-US" baseline="0" dirty="0"/>
              <a:t> Funds</a:t>
            </a:r>
            <a:endParaRPr lang="en-US" dirty="0"/>
          </a:p>
        </p:txBody>
      </p:sp>
      <p:sp>
        <p:nvSpPr>
          <p:cNvPr id="3" name="Subtitle 2"/>
          <p:cNvSpPr>
            <a:spLocks noGrp="1"/>
          </p:cNvSpPr>
          <p:nvPr>
            <p:ph type="subTitle" idx="1"/>
          </p:nvPr>
        </p:nvSpPr>
        <p:spPr/>
        <p:txBody>
          <a:bodyPr/>
          <a:lstStyle/>
          <a:p>
            <a:pPr marL="0" indent="0">
              <a:buNone/>
            </a:pPr>
            <a:r>
              <a:rPr lang="en-US" b="1" u="sng" dirty="0"/>
              <a:t>Education/Training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cxnSp>
        <p:nvCxnSpPr>
          <p:cNvPr id="11" name="Straight Arrow Connector 10">
            <a:extLst>
              <a:ext uri="{FF2B5EF4-FFF2-40B4-BE49-F238E27FC236}">
                <a16:creationId xmlns:a16="http://schemas.microsoft.com/office/drawing/2014/main" id="{C5592657-2DB8-4D1B-B559-604EBD36064A}"/>
              </a:ext>
            </a:extLst>
          </p:cNvPr>
          <p:cNvCxnSpPr/>
          <p:nvPr/>
        </p:nvCxnSpPr>
        <p:spPr>
          <a:xfrm>
            <a:off x="4190260" y="3118282"/>
            <a:ext cx="1322773"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6151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18820" y="586793"/>
            <a:ext cx="8229600" cy="786541"/>
          </a:xfrm>
        </p:spPr>
        <p:txBody>
          <a:bodyPr>
            <a:normAutofit/>
          </a:bodyPr>
          <a:lstStyle/>
          <a:p>
            <a:pPr marL="0" indent="0" algn="ctr">
              <a:buNone/>
            </a:pPr>
            <a:r>
              <a:rPr lang="en-US" sz="3600" b="1" u="sng" dirty="0"/>
              <a:t>Admin and Edu funds are not the same</a:t>
            </a:r>
            <a:endParaRPr lang="en-US" sz="3600"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34257" y="1371600"/>
            <a:ext cx="5901657" cy="5435275"/>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05200" y="1371600"/>
            <a:ext cx="5825457" cy="5446851"/>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45750" y="1511678"/>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543309" y="15232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427227" y="2068834"/>
            <a:ext cx="3222347" cy="4202373"/>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dirty="0"/>
              <a:t>Salary and Benefits for administering the Program</a:t>
            </a:r>
          </a:p>
          <a:p>
            <a:r>
              <a:rPr lang="en-US" sz="2400" dirty="0"/>
              <a:t>Travel for administering the Program</a:t>
            </a:r>
          </a:p>
          <a:p>
            <a:r>
              <a:rPr lang="en-US" sz="2400" dirty="0"/>
              <a:t>Office Expenses</a:t>
            </a:r>
          </a:p>
          <a:p>
            <a:r>
              <a:rPr lang="en-US" sz="2400" dirty="0"/>
              <a:t>Field Equipment</a:t>
            </a:r>
          </a:p>
          <a:p>
            <a:r>
              <a:rPr lang="en-US" sz="2400" dirty="0"/>
              <a:t>Aggregate testing</a:t>
            </a:r>
          </a:p>
          <a:p>
            <a:r>
              <a:rPr lang="en-US" sz="2400" dirty="0"/>
              <a:t>Consulting services</a:t>
            </a:r>
          </a:p>
          <a:p>
            <a:r>
              <a:rPr lang="en-US" sz="2400" dirty="0"/>
              <a:t>Overhead costs (insurance, utilities, rent)</a:t>
            </a:r>
          </a:p>
          <a:p>
            <a:endParaRPr lang="en-US" sz="2400" dirty="0"/>
          </a:p>
          <a:p>
            <a:endParaRPr lang="en-US" sz="2400" dirty="0"/>
          </a:p>
          <a:p>
            <a:pPr lvl="2"/>
            <a:endParaRPr lang="en-US" dirty="0"/>
          </a:p>
          <a:p>
            <a:pPr lvl="2"/>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617760" y="2190787"/>
            <a:ext cx="3280301" cy="4202373"/>
          </a:xfrm>
          <a:prstGeom prst="rect">
            <a:avLst/>
          </a:prstGeom>
        </p:spPr>
        <p:txBody>
          <a:bodyPr vert="horz" lIns="91440" tIns="45720" rIns="91440" bIns="45720" rtlCol="0">
            <a:normAutofit fontScale="925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400" dirty="0"/>
              <a:t>Salary and Benefits for time spent attending educational events</a:t>
            </a:r>
          </a:p>
          <a:p>
            <a:pPr algn="ctr"/>
            <a:r>
              <a:rPr lang="en-US" sz="2400" dirty="0"/>
              <a:t>Travel for educational purposes</a:t>
            </a:r>
          </a:p>
          <a:p>
            <a:pPr algn="ctr"/>
            <a:r>
              <a:rPr lang="en-US" sz="2400" dirty="0"/>
              <a:t>Costs to attend trainings</a:t>
            </a:r>
          </a:p>
          <a:p>
            <a:pPr algn="ctr"/>
            <a:r>
              <a:rPr lang="en-US" sz="2400" dirty="0"/>
              <a:t>Costs to host trainings</a:t>
            </a:r>
          </a:p>
          <a:p>
            <a:pPr algn="ctr"/>
            <a:r>
              <a:rPr lang="en-US" sz="2400" dirty="0"/>
              <a:t>Promotional materials</a:t>
            </a:r>
          </a:p>
          <a:p>
            <a:pPr algn="ctr"/>
            <a:r>
              <a:rPr lang="en-US" sz="2400" dirty="0"/>
              <a:t>Participation incentives</a:t>
            </a:r>
          </a:p>
          <a:p>
            <a:pPr marL="914400" lvl="2" indent="0">
              <a:buNone/>
            </a:pPr>
            <a:endParaRPr lang="en-US"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932B2FDB-7560-4E29-9BCA-20D8CEBBC372}"/>
              </a:ext>
            </a:extLst>
          </p:cNvPr>
          <p:cNvSpPr txBox="1">
            <a:spLocks/>
          </p:cNvSpPr>
          <p:nvPr/>
        </p:nvSpPr>
        <p:spPr>
          <a:xfrm>
            <a:off x="3818104" y="2672788"/>
            <a:ext cx="2100180" cy="3724726"/>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sz="2000" b="1" dirty="0"/>
              <a:t>-</a:t>
            </a:r>
            <a:r>
              <a:rPr lang="en-US" sz="2000" dirty="0"/>
              <a:t> </a:t>
            </a:r>
            <a:r>
              <a:rPr lang="en-US" sz="2000" b="1" dirty="0"/>
              <a:t>Equipment for rental </a:t>
            </a:r>
            <a:r>
              <a:rPr lang="en-US" sz="2000" dirty="0"/>
              <a:t>to applicants</a:t>
            </a:r>
          </a:p>
          <a:p>
            <a:pPr marL="0" indent="0">
              <a:buNone/>
            </a:pPr>
            <a:r>
              <a:rPr lang="en-US" sz="2000" b="1" dirty="0"/>
              <a:t>-</a:t>
            </a:r>
            <a:r>
              <a:rPr lang="en-US" sz="2000" dirty="0"/>
              <a:t> </a:t>
            </a:r>
            <a:r>
              <a:rPr lang="en-US" sz="2000" b="1" dirty="0"/>
              <a:t>Demonstration Projects</a:t>
            </a:r>
          </a:p>
          <a:p>
            <a:pPr marL="0" indent="0">
              <a:buNone/>
            </a:pPr>
            <a:r>
              <a:rPr lang="en-US" sz="2000" b="1" dirty="0"/>
              <a:t>-</a:t>
            </a:r>
            <a:r>
              <a:rPr lang="en-US" sz="2000" dirty="0"/>
              <a:t> </a:t>
            </a:r>
            <a:r>
              <a:rPr lang="en-US" sz="2000" b="1" dirty="0"/>
              <a:t>Cost Allocation Method </a:t>
            </a:r>
            <a:r>
              <a:rPr lang="en-US" sz="2000" dirty="0"/>
              <a:t>must be used for shared expenses</a:t>
            </a:r>
          </a:p>
          <a:p>
            <a:pPr marL="914400" lvl="2" indent="0">
              <a:buNone/>
            </a:pPr>
            <a:endParaRPr lang="en-US" dirty="0"/>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106044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0" grpId="0"/>
      <p:bldP spid="21" grpId="0"/>
      <p:bldP spid="22" grpId="0"/>
      <p:bldP spid="2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09D21B2-D143-4BAF-BB24-8DD64FFCBE6B}"/>
              </a:ext>
            </a:extLst>
          </p:cNvPr>
          <p:cNvSpPr/>
          <p:nvPr/>
        </p:nvSpPr>
        <p:spPr>
          <a:xfrm>
            <a:off x="1343608" y="3163078"/>
            <a:ext cx="4755180" cy="101703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Subtitle 2">
            <a:extLst>
              <a:ext uri="{FF2B5EF4-FFF2-40B4-BE49-F238E27FC236}">
                <a16:creationId xmlns:a16="http://schemas.microsoft.com/office/drawing/2014/main" id="{6F3B044F-C65B-4690-9AFC-08E147DB1A66}"/>
              </a:ext>
            </a:extLst>
          </p:cNvPr>
          <p:cNvSpPr txBox="1">
            <a:spLocks/>
          </p:cNvSpPr>
          <p:nvPr/>
        </p:nvSpPr>
        <p:spPr>
          <a:xfrm>
            <a:off x="188166" y="451455"/>
            <a:ext cx="8767667" cy="571711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Polls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We will be using Zoom polls to ask various questions during the training.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Will share all results live</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 polls are set to allow </a:t>
            </a:r>
            <a:r>
              <a:rPr kumimoji="0" lang="en-US" sz="2800" b="1" i="0" u="sng" strike="noStrike" kern="1200" cap="none" spc="0" normalizeH="0" baseline="0" noProof="0" dirty="0">
                <a:ln>
                  <a:noFill/>
                </a:ln>
                <a:solidFill>
                  <a:prstClr val="black"/>
                </a:solidFill>
                <a:effectLst/>
                <a:uLnTx/>
                <a:uFillTx/>
                <a:latin typeface="Calibri"/>
                <a:ea typeface="+mn-ea"/>
                <a:cs typeface="+mn-cs"/>
              </a:rPr>
              <a:t>anonymous</a:t>
            </a:r>
            <a:r>
              <a:rPr kumimoji="0" lang="en-US" sz="2800" b="1" i="0" u="none" strike="noStrike" kern="1200" cap="none" spc="0" normalizeH="0" baseline="0" noProof="0" dirty="0">
                <a:ln>
                  <a:noFill/>
                </a:ln>
                <a:solidFill>
                  <a:prstClr val="black"/>
                </a:solidFill>
                <a:effectLst/>
                <a:uLnTx/>
                <a:uFillTx/>
                <a:latin typeface="Calibri"/>
                <a:ea typeface="+mn-ea"/>
                <a:cs typeface="+mn-cs"/>
              </a:rPr>
              <a:t> answers</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sng" strike="noStrike" kern="1200" cap="none" spc="0" normalizeH="0" baseline="0" noProof="0" dirty="0">
                <a:ln>
                  <a:noFill/>
                </a:ln>
                <a:solidFill>
                  <a:srgbClr val="FF0000"/>
                </a:solidFill>
                <a:effectLst/>
                <a:uLnTx/>
                <a:uFillTx/>
                <a:latin typeface="Calibri"/>
                <a:ea typeface="+mn-ea"/>
                <a:cs typeface="+mn-cs"/>
              </a:rPr>
              <a:t>You must answer poll questions </a:t>
            </a:r>
            <a:r>
              <a:rPr kumimoji="0" lang="en-US" sz="2800" b="1" i="0" u="none" strike="noStrike" kern="1200" cap="none" spc="0" normalizeH="0" baseline="0" noProof="0" dirty="0">
                <a:ln>
                  <a:noFill/>
                </a:ln>
                <a:solidFill>
                  <a:srgbClr val="FF0000"/>
                </a:solidFill>
                <a:effectLst/>
                <a:uLnTx/>
                <a:uFillTx/>
                <a:latin typeface="Calibri"/>
                <a:ea typeface="+mn-ea"/>
                <a:cs typeface="+mn-cs"/>
              </a:rPr>
              <a:t>– you don’t have to answer correctly, but if you don’t answer 70%, you don’t get a certification</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86EDEE0-23AE-4968-9834-61374CE08ADA}"/>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12192263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664345"/>
            <a:ext cx="8534400" cy="6096000"/>
          </a:xfrm>
        </p:spPr>
        <p:txBody>
          <a:bodyPr>
            <a:normAutofit/>
          </a:bodyPr>
          <a:lstStyle/>
          <a:p>
            <a:pPr marL="0" indent="0">
              <a:buNone/>
            </a:pPr>
            <a:r>
              <a:rPr lang="en-US" b="1" u="sng" dirty="0"/>
              <a:t>Salary:</a:t>
            </a:r>
          </a:p>
          <a:p>
            <a:pPr marL="339725" lvl="1">
              <a:buFont typeface="Arial" panose="020B0604020202020204" pitchFamily="34" charset="0"/>
              <a:buChar char="•"/>
            </a:pPr>
            <a:r>
              <a:rPr lang="en-US" u="sng" dirty="0"/>
              <a:t>Salary can only be claimed for time spent working directly on administration or education/training efforts for the DGLVR program</a:t>
            </a:r>
            <a:r>
              <a:rPr lang="en-US" dirty="0"/>
              <a:t>. </a:t>
            </a:r>
          </a:p>
          <a:p>
            <a:pPr lvl="2"/>
            <a:r>
              <a:rPr lang="en-US" dirty="0"/>
              <a:t>Tracking can be done using an appropriate allocation method. </a:t>
            </a:r>
          </a:p>
          <a:p>
            <a:pPr lvl="3"/>
            <a:r>
              <a:rPr lang="en-US" sz="2400" dirty="0"/>
              <a:t>Track exact hours</a:t>
            </a:r>
          </a:p>
          <a:p>
            <a:pPr lvl="3"/>
            <a:r>
              <a:rPr lang="en-US" sz="2400" dirty="0"/>
              <a:t>Percent effort</a:t>
            </a:r>
          </a:p>
          <a:p>
            <a:pPr lvl="3"/>
            <a:r>
              <a:rPr lang="en-US" sz="2400" dirty="0"/>
              <a:t>Other method approved by the Commission</a:t>
            </a:r>
          </a:p>
          <a:p>
            <a:pPr lvl="1"/>
            <a:r>
              <a:rPr lang="en-US" dirty="0"/>
              <a:t>Includes technical staff, support staff, and management</a:t>
            </a:r>
          </a:p>
          <a:p>
            <a:r>
              <a:rPr lang="en-US" dirty="0"/>
              <a:t>Difference between time spent on admin vs </a:t>
            </a:r>
            <a:r>
              <a:rPr lang="en-US" dirty="0" err="1"/>
              <a:t>edu</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7729414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457201"/>
            <a:ext cx="8229600" cy="1054477"/>
          </a:xfrm>
        </p:spPr>
        <p:txBody>
          <a:bodyPr>
            <a:normAutofit fontScale="92500" lnSpcReduction="10000"/>
          </a:bodyPr>
          <a:lstStyle/>
          <a:p>
            <a:pPr marL="0" indent="0" algn="ctr">
              <a:buNone/>
            </a:pPr>
            <a:r>
              <a:rPr lang="en-US" b="1" u="sng" dirty="0"/>
              <a:t>Admin and Edu funds are not the same</a:t>
            </a:r>
          </a:p>
          <a:p>
            <a:pPr marL="0" indent="0" algn="ctr">
              <a:buNone/>
            </a:pPr>
            <a:r>
              <a:rPr lang="en-US" b="1" i="1" dirty="0"/>
              <a:t>Salary and Benefits</a:t>
            </a:r>
          </a:p>
          <a:p>
            <a:pPr marL="457200" lvl="1"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4" y="1511678"/>
            <a:ext cx="5044166" cy="5295197"/>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4099834" y="1523254"/>
            <a:ext cx="5044166" cy="5295197"/>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45750" y="1511678"/>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543309" y="15232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687083" y="2241717"/>
            <a:ext cx="3565598" cy="1291525"/>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dirty="0"/>
              <a:t>Salary and Benefits for </a:t>
            </a:r>
            <a:r>
              <a:rPr lang="en-US" sz="2400" b="1" u="sng" dirty="0"/>
              <a:t>administering the program</a:t>
            </a:r>
          </a:p>
          <a:p>
            <a:pPr marL="914400" lvl="2" indent="0">
              <a:buNone/>
            </a:pPr>
            <a:endParaRPr lang="en-US" dirty="0"/>
          </a:p>
          <a:p>
            <a:pPr lvl="2"/>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4953000" y="1994097"/>
            <a:ext cx="3565598" cy="2654103"/>
          </a:xfrm>
          <a:prstGeom prst="rect">
            <a:avLst/>
          </a:prstGeom>
        </p:spPr>
        <p:txBody>
          <a:bodyPr vert="horz" lIns="91440" tIns="45720" rIns="91440" bIns="45720" rtlCol="0">
            <a:normAutofit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400" dirty="0"/>
              <a:t>Salary and Benefits for time spent </a:t>
            </a:r>
            <a:r>
              <a:rPr lang="en-US" sz="2400" b="1" u="sng" dirty="0"/>
              <a:t>attending educational events</a:t>
            </a:r>
          </a:p>
          <a:p>
            <a:pPr marL="0" indent="0" algn="ctr">
              <a:buNone/>
            </a:pPr>
            <a:r>
              <a:rPr lang="en-US" sz="1100" dirty="0"/>
              <a:t>   </a:t>
            </a:r>
          </a:p>
          <a:p>
            <a:pPr algn="ctr"/>
            <a:r>
              <a:rPr lang="en-US" sz="2400" dirty="0"/>
              <a:t>Salary and Benefits for time spent </a:t>
            </a:r>
            <a:r>
              <a:rPr lang="en-US" sz="2400" b="1" u="sng" dirty="0"/>
              <a:t>hosting educational events</a:t>
            </a:r>
          </a:p>
          <a:p>
            <a:pPr marL="0" indent="0" algn="ctr">
              <a:buNone/>
            </a:pPr>
            <a:r>
              <a:rPr lang="en-US" sz="1200" dirty="0"/>
              <a:t>   </a:t>
            </a:r>
            <a:endParaRPr lang="en-US" dirty="0"/>
          </a:p>
          <a:p>
            <a:pPr lvl="1"/>
            <a:endParaRPr lang="en-US" dirty="0"/>
          </a:p>
        </p:txBody>
      </p:sp>
      <p:sp>
        <p:nvSpPr>
          <p:cNvPr id="11" name="Subtitle 2">
            <a:extLst>
              <a:ext uri="{FF2B5EF4-FFF2-40B4-BE49-F238E27FC236}">
                <a16:creationId xmlns:a16="http://schemas.microsoft.com/office/drawing/2014/main" id="{58EBE071-BA26-4046-A719-88074338CE2A}"/>
              </a:ext>
            </a:extLst>
          </p:cNvPr>
          <p:cNvSpPr txBox="1">
            <a:spLocks/>
          </p:cNvSpPr>
          <p:nvPr/>
        </p:nvSpPr>
        <p:spPr>
          <a:xfrm>
            <a:off x="5151857" y="4486341"/>
            <a:ext cx="3565598" cy="1992369"/>
          </a:xfrm>
          <a:prstGeom prst="rect">
            <a:avLst/>
          </a:prstGeom>
        </p:spPr>
        <p:txBody>
          <a:bodyPr vert="horz" lIns="91440" tIns="45720" rIns="91440" bIns="45720" rtlCol="0">
            <a:normAutofit fontScale="925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dirty="0">
                <a:sym typeface="Wingdings" panose="05000000000000000000" pitchFamily="2" charset="2"/>
              </a:rPr>
              <a:t> </a:t>
            </a:r>
            <a:r>
              <a:rPr lang="en-US" sz="2400" dirty="0"/>
              <a:t>Educational events include trainings, conferences, field days, workshops, technical assistance, or other outreach activities</a:t>
            </a:r>
            <a:endParaRPr lang="en-US" sz="3600" dirty="0"/>
          </a:p>
          <a:p>
            <a:pPr lvl="2"/>
            <a:endParaRPr lang="en-US" dirty="0"/>
          </a:p>
          <a:p>
            <a:pPr lvl="1"/>
            <a:endParaRPr lang="en-US" dirty="0"/>
          </a:p>
        </p:txBody>
      </p:sp>
      <p:sp>
        <p:nvSpPr>
          <p:cNvPr id="12" name="Subtitle 2">
            <a:extLst>
              <a:ext uri="{FF2B5EF4-FFF2-40B4-BE49-F238E27FC236}">
                <a16:creationId xmlns:a16="http://schemas.microsoft.com/office/drawing/2014/main" id="{7FC4EBB7-07B6-4E17-B87E-21E1B406ADE6}"/>
              </a:ext>
            </a:extLst>
          </p:cNvPr>
          <p:cNvSpPr txBox="1">
            <a:spLocks/>
          </p:cNvSpPr>
          <p:nvPr/>
        </p:nvSpPr>
        <p:spPr>
          <a:xfrm>
            <a:off x="587654" y="3276600"/>
            <a:ext cx="3565598" cy="342631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400" dirty="0"/>
              <a:t>Program paperwork</a:t>
            </a:r>
          </a:p>
          <a:p>
            <a:pPr algn="ctr"/>
            <a:r>
              <a:rPr lang="en-US" sz="2400" dirty="0"/>
              <a:t>Emails and phone calls</a:t>
            </a:r>
          </a:p>
          <a:p>
            <a:pPr algn="ctr"/>
            <a:r>
              <a:rPr lang="en-US" sz="2400" dirty="0"/>
              <a:t>Project meetings (pre-app, pre-design, pre-construction, etc.)</a:t>
            </a:r>
          </a:p>
          <a:p>
            <a:pPr algn="ctr"/>
            <a:r>
              <a:rPr lang="en-US" sz="2400" dirty="0"/>
              <a:t>Inspections of DGLVR-funded projects</a:t>
            </a:r>
            <a:endParaRPr lang="en-US" dirty="0"/>
          </a:p>
          <a:p>
            <a:pPr lvl="2"/>
            <a:endParaRPr lang="en-US" dirty="0"/>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7887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497595"/>
            <a:ext cx="8229600" cy="1054477"/>
          </a:xfrm>
        </p:spPr>
        <p:txBody>
          <a:bodyPr>
            <a:normAutofit fontScale="92500" lnSpcReduction="10000"/>
          </a:bodyPr>
          <a:lstStyle/>
          <a:p>
            <a:pPr marL="0" indent="0" algn="ctr">
              <a:buNone/>
            </a:pPr>
            <a:r>
              <a:rPr lang="en-US" b="1" u="sng" dirty="0"/>
              <a:t>Admin and Edu funds are not the same</a:t>
            </a:r>
          </a:p>
          <a:p>
            <a:pPr marL="0" indent="0" algn="ctr">
              <a:buNone/>
            </a:pPr>
            <a:r>
              <a:rPr lang="en-US" b="1" i="1" dirty="0"/>
              <a:t>Travel</a:t>
            </a:r>
          </a:p>
          <a:p>
            <a:pPr marL="457200" lvl="1"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3" y="1511678"/>
            <a:ext cx="5562600" cy="5295197"/>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81401" y="1523254"/>
            <a:ext cx="5372727" cy="5295197"/>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45750" y="1511678"/>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327150" y="1437401"/>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15803" y="2588617"/>
            <a:ext cx="3565598" cy="4429986"/>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800" dirty="0"/>
              <a:t>Travel to:</a:t>
            </a:r>
          </a:p>
          <a:p>
            <a:pPr marL="457200" lvl="1" indent="0" algn="ctr">
              <a:buNone/>
            </a:pPr>
            <a:r>
              <a:rPr lang="en-US" sz="2400" dirty="0"/>
              <a:t>field sites &amp; meetings</a:t>
            </a:r>
          </a:p>
          <a:p>
            <a:pPr algn="ctr"/>
            <a:r>
              <a:rPr lang="en-US" sz="2800" dirty="0"/>
              <a:t>vehicle costs</a:t>
            </a:r>
          </a:p>
          <a:p>
            <a:pPr algn="ctr"/>
            <a:r>
              <a:rPr lang="en-US" sz="2800" dirty="0"/>
              <a:t>per-diems</a:t>
            </a:r>
          </a:p>
          <a:p>
            <a:pPr algn="ctr"/>
            <a:r>
              <a:rPr lang="en-US" sz="2800" dirty="0"/>
              <a:t>Parking</a:t>
            </a:r>
          </a:p>
          <a:p>
            <a:pPr algn="ctr"/>
            <a:r>
              <a:rPr lang="en-US" sz="2800" dirty="0"/>
              <a:t>Etc.</a:t>
            </a:r>
            <a:endParaRPr lang="en-US" sz="3600" dirty="0"/>
          </a:p>
          <a:p>
            <a:pPr lvl="2"/>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297437" y="2600501"/>
            <a:ext cx="3565598" cy="4202373"/>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buFont typeface="Arial" panose="020B0604020202020204" pitchFamily="34" charset="0"/>
              <a:buChar char="•"/>
            </a:pPr>
            <a:r>
              <a:rPr lang="en-US" dirty="0"/>
              <a:t>Travel to:</a:t>
            </a:r>
          </a:p>
          <a:p>
            <a:pPr marL="457200" lvl="1" indent="0">
              <a:buNone/>
            </a:pPr>
            <a:r>
              <a:rPr lang="en-US" dirty="0"/>
              <a:t>set up trainings, workshops, and demonstrations for local stakeholders</a:t>
            </a:r>
          </a:p>
          <a:p>
            <a:pPr marL="914400" lvl="2" indent="0">
              <a:buNone/>
            </a:pPr>
            <a:endParaRPr lang="en-US"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0EBB5458-9C39-40EA-AC8E-226DB725E88C}"/>
              </a:ext>
            </a:extLst>
          </p:cNvPr>
          <p:cNvSpPr txBox="1">
            <a:spLocks/>
          </p:cNvSpPr>
          <p:nvPr/>
        </p:nvSpPr>
        <p:spPr>
          <a:xfrm>
            <a:off x="3468636" y="3512226"/>
            <a:ext cx="2206728" cy="1646598"/>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dirty="0"/>
              <a:t>Travel to:</a:t>
            </a:r>
          </a:p>
          <a:p>
            <a:pPr marL="0" indent="0" algn="ctr">
              <a:buNone/>
            </a:pPr>
            <a:r>
              <a:rPr lang="en-US" sz="2400" dirty="0"/>
              <a:t>Trainings and workshops</a:t>
            </a:r>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93420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497595"/>
            <a:ext cx="8229600" cy="1054477"/>
          </a:xfrm>
        </p:spPr>
        <p:txBody>
          <a:bodyPr>
            <a:normAutofit fontScale="92500" lnSpcReduction="10000"/>
          </a:bodyPr>
          <a:lstStyle/>
          <a:p>
            <a:pPr marL="0" indent="0" algn="ctr">
              <a:buNone/>
            </a:pPr>
            <a:r>
              <a:rPr lang="en-US" b="1" u="sng" dirty="0"/>
              <a:t>Admin and Edu funds are not the same</a:t>
            </a:r>
          </a:p>
          <a:p>
            <a:pPr marL="0" indent="0" algn="ctr">
              <a:buNone/>
            </a:pPr>
            <a:r>
              <a:rPr lang="en-US" b="1" i="1" dirty="0"/>
              <a:t>Field Equipment</a:t>
            </a:r>
          </a:p>
          <a:p>
            <a:pPr marL="457200" lvl="1"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2" y="1761152"/>
            <a:ext cx="7158958" cy="5045723"/>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352800" y="1761152"/>
            <a:ext cx="5448928" cy="5045723"/>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2078739" y="1836701"/>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410200" y="1858421"/>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402339" y="2971800"/>
            <a:ext cx="3352799" cy="33528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sz="2800" dirty="0"/>
              <a:t>Equipment for CD use:</a:t>
            </a:r>
          </a:p>
          <a:p>
            <a:pPr lvl="1"/>
            <a:r>
              <a:rPr lang="en-US" sz="2400" dirty="0"/>
              <a:t>Levels</a:t>
            </a:r>
          </a:p>
          <a:p>
            <a:pPr lvl="1"/>
            <a:r>
              <a:rPr lang="en-US" sz="2400" dirty="0"/>
              <a:t>Tapes</a:t>
            </a:r>
          </a:p>
          <a:p>
            <a:pPr lvl="1"/>
            <a:r>
              <a:rPr lang="en-US" sz="2400" dirty="0"/>
              <a:t>survey equipment</a:t>
            </a:r>
          </a:p>
          <a:p>
            <a:pPr lvl="1"/>
            <a:r>
              <a:rPr lang="en-US" sz="2400" dirty="0"/>
              <a:t>safety equipment</a:t>
            </a:r>
          </a:p>
          <a:p>
            <a:pPr lvl="1"/>
            <a:r>
              <a:rPr lang="en-US" sz="2400" dirty="0"/>
              <a:t> etc.</a:t>
            </a:r>
            <a:endParaRPr lang="en-US" sz="2800" dirty="0"/>
          </a:p>
          <a:p>
            <a:pPr lvl="2"/>
            <a:endParaRPr lang="en-US" dirty="0"/>
          </a:p>
          <a:p>
            <a:pPr lvl="2"/>
            <a:endParaRPr lang="en-US" dirty="0"/>
          </a:p>
          <a:p>
            <a:pPr lvl="2"/>
            <a:endParaRPr lang="en-US" dirty="0"/>
          </a:p>
          <a:p>
            <a:pPr lvl="1"/>
            <a:endParaRPr lang="en-US" dirty="0"/>
          </a:p>
        </p:txBody>
      </p:sp>
      <p:sp>
        <p:nvSpPr>
          <p:cNvPr id="11" name="Subtitle 2">
            <a:extLst>
              <a:ext uri="{FF2B5EF4-FFF2-40B4-BE49-F238E27FC236}">
                <a16:creationId xmlns:a16="http://schemas.microsoft.com/office/drawing/2014/main" id="{0EBB5458-9C39-40EA-AC8E-226DB725E88C}"/>
              </a:ext>
            </a:extLst>
          </p:cNvPr>
          <p:cNvSpPr txBox="1">
            <a:spLocks/>
          </p:cNvSpPr>
          <p:nvPr/>
        </p:nvSpPr>
        <p:spPr>
          <a:xfrm>
            <a:off x="3300114" y="2767440"/>
            <a:ext cx="3652159" cy="3673070"/>
          </a:xfrm>
          <a:prstGeom prst="rect">
            <a:avLst/>
          </a:prstGeom>
        </p:spPr>
        <p:txBody>
          <a:bodyPr vert="horz" lIns="91440" tIns="45720" rIns="91440" bIns="45720" rtlCol="0">
            <a:normAutofit fontScale="475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5100" dirty="0"/>
              <a:t>Equipment for loan/rental to applicants</a:t>
            </a:r>
          </a:p>
          <a:p>
            <a:pPr lvl="1" algn="ctr"/>
            <a:r>
              <a:rPr lang="en-US" sz="5100" dirty="0"/>
              <a:t>Leaf blowers</a:t>
            </a:r>
          </a:p>
          <a:p>
            <a:pPr lvl="1" algn="ctr"/>
            <a:r>
              <a:rPr lang="en-US" sz="5100" dirty="0"/>
              <a:t>traffic counters</a:t>
            </a:r>
          </a:p>
          <a:p>
            <a:pPr lvl="1" algn="ctr"/>
            <a:r>
              <a:rPr lang="en-US" sz="5100" dirty="0"/>
              <a:t>grader blades</a:t>
            </a:r>
          </a:p>
          <a:p>
            <a:pPr lvl="1" algn="ctr"/>
            <a:r>
              <a:rPr lang="en-US" sz="5100" dirty="0"/>
              <a:t>etc.</a:t>
            </a:r>
          </a:p>
          <a:p>
            <a:pPr algn="ctr"/>
            <a:r>
              <a:rPr lang="en-US" sz="5100" dirty="0"/>
              <a:t>Cost Allocation Method must be used for shared expenses</a:t>
            </a:r>
          </a:p>
          <a:p>
            <a:pPr lvl="1" algn="ctr"/>
            <a:endParaRPr lang="en-US" sz="3600" dirty="0"/>
          </a:p>
          <a:p>
            <a:pPr lvl="2"/>
            <a:endParaRPr lang="en-US" dirty="0"/>
          </a:p>
          <a:p>
            <a:pPr lvl="2"/>
            <a:endParaRPr lang="en-US" dirty="0"/>
          </a:p>
          <a:p>
            <a:pPr lvl="2"/>
            <a:endParaRPr lang="en-US" dirty="0"/>
          </a:p>
          <a:p>
            <a:pPr lvl="1"/>
            <a:endParaRPr lang="en-US" dirty="0"/>
          </a:p>
        </p:txBody>
      </p:sp>
      <p:sp>
        <p:nvSpPr>
          <p:cNvPr id="12" name="Subtitle 2">
            <a:extLst>
              <a:ext uri="{FF2B5EF4-FFF2-40B4-BE49-F238E27FC236}">
                <a16:creationId xmlns:a16="http://schemas.microsoft.com/office/drawing/2014/main" id="{5B6000C7-7408-4347-9E72-13976A2E7D83}"/>
              </a:ext>
            </a:extLst>
          </p:cNvPr>
          <p:cNvSpPr txBox="1">
            <a:spLocks/>
          </p:cNvSpPr>
          <p:nvPr/>
        </p:nvSpPr>
        <p:spPr>
          <a:xfrm>
            <a:off x="7035667" y="855742"/>
            <a:ext cx="2288163" cy="1833972"/>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b="1" dirty="0"/>
              <a:t>Equipment for applicants </a:t>
            </a:r>
          </a:p>
          <a:p>
            <a:pPr marL="0" indent="0" algn="ctr">
              <a:buNone/>
            </a:pPr>
            <a:r>
              <a:rPr lang="en-US" sz="2400" b="1" dirty="0"/>
              <a:t>(NOT eligible)</a:t>
            </a:r>
            <a:endParaRPr lang="en-US" sz="2800" b="1" dirty="0"/>
          </a:p>
          <a:p>
            <a:pPr lvl="2"/>
            <a:endParaRPr lang="en-US" dirty="0"/>
          </a:p>
          <a:p>
            <a:pPr lvl="1"/>
            <a:endParaRPr lang="en-US" dirty="0"/>
          </a:p>
        </p:txBody>
      </p:sp>
    </p:spTree>
    <p:extLst>
      <p:ext uri="{BB962C8B-B14F-4D97-AF65-F5344CB8AC3E}">
        <p14:creationId xmlns:p14="http://schemas.microsoft.com/office/powerpoint/2010/main" val="80356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497595"/>
            <a:ext cx="8229600" cy="1054477"/>
          </a:xfrm>
        </p:spPr>
        <p:txBody>
          <a:bodyPr>
            <a:normAutofit fontScale="92500" lnSpcReduction="10000"/>
          </a:bodyPr>
          <a:lstStyle/>
          <a:p>
            <a:pPr marL="0" indent="0" algn="ctr">
              <a:buNone/>
            </a:pPr>
            <a:r>
              <a:rPr lang="en-US" b="1" u="sng" dirty="0"/>
              <a:t>Admin and Edu funds are not the same</a:t>
            </a:r>
          </a:p>
          <a:p>
            <a:pPr marL="0" indent="0" algn="ctr">
              <a:buNone/>
            </a:pPr>
            <a:r>
              <a:rPr lang="en-US" b="1" i="1" dirty="0"/>
              <a:t>Other</a:t>
            </a:r>
          </a:p>
          <a:p>
            <a:pPr marL="457200" lvl="1" indent="0">
              <a:buNone/>
            </a:pP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8" name="Oval 7">
            <a:extLst>
              <a:ext uri="{FF2B5EF4-FFF2-40B4-BE49-F238E27FC236}">
                <a16:creationId xmlns:a16="http://schemas.microsoft.com/office/drawing/2014/main" id="{DD47EAD8-B46F-4B7E-8B18-F6CEDC681258}"/>
              </a:ext>
            </a:extLst>
          </p:cNvPr>
          <p:cNvSpPr/>
          <p:nvPr/>
        </p:nvSpPr>
        <p:spPr>
          <a:xfrm>
            <a:off x="41943" y="1143000"/>
            <a:ext cx="5562600" cy="5663875"/>
          </a:xfrm>
          <a:prstGeom prst="ellipse">
            <a:avLst/>
          </a:prstGeom>
          <a:solidFill>
            <a:schemeClr val="tx2">
              <a:lumMod val="40000"/>
              <a:lumOff val="60000"/>
              <a:alpha val="5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4F6412-A128-45F1-9EB8-4D468DD2D1A2}"/>
              </a:ext>
            </a:extLst>
          </p:cNvPr>
          <p:cNvSpPr/>
          <p:nvPr/>
        </p:nvSpPr>
        <p:spPr>
          <a:xfrm>
            <a:off x="3531554" y="1143000"/>
            <a:ext cx="5562599" cy="5687947"/>
          </a:xfrm>
          <a:prstGeom prst="ellipse">
            <a:avLst/>
          </a:prstGeom>
          <a:solidFill>
            <a:schemeClr val="accent2">
              <a:lumMod val="60000"/>
              <a:lumOff val="40000"/>
              <a:alpha val="5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73CEEAFB-C0B9-4ED2-BBB2-0FEA616DD066}"/>
              </a:ext>
            </a:extLst>
          </p:cNvPr>
          <p:cNvSpPr txBox="1">
            <a:spLocks/>
          </p:cNvSpPr>
          <p:nvPr/>
        </p:nvSpPr>
        <p:spPr>
          <a:xfrm>
            <a:off x="1732573" y="1241854"/>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Admin</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1" name="Subtitle 2">
            <a:extLst>
              <a:ext uri="{FF2B5EF4-FFF2-40B4-BE49-F238E27FC236}">
                <a16:creationId xmlns:a16="http://schemas.microsoft.com/office/drawing/2014/main" id="{19FF6F98-07E4-41CB-89B4-004C28326390}"/>
              </a:ext>
            </a:extLst>
          </p:cNvPr>
          <p:cNvSpPr txBox="1">
            <a:spLocks/>
          </p:cNvSpPr>
          <p:nvPr/>
        </p:nvSpPr>
        <p:spPr>
          <a:xfrm>
            <a:off x="5346124" y="1236111"/>
            <a:ext cx="2057400" cy="597277"/>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Font typeface="Arial" panose="020B0604020202020204" pitchFamily="34" charset="0"/>
              <a:buNone/>
            </a:pPr>
            <a:r>
              <a:rPr lang="en-US" b="1" u="sng" dirty="0"/>
              <a:t>Edu</a:t>
            </a:r>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22" name="Subtitle 2">
            <a:extLst>
              <a:ext uri="{FF2B5EF4-FFF2-40B4-BE49-F238E27FC236}">
                <a16:creationId xmlns:a16="http://schemas.microsoft.com/office/drawing/2014/main" id="{95030A73-FFB6-4AB8-9E8C-2FC7F00E6143}"/>
              </a:ext>
            </a:extLst>
          </p:cNvPr>
          <p:cNvSpPr txBox="1">
            <a:spLocks/>
          </p:cNvSpPr>
          <p:nvPr/>
        </p:nvSpPr>
        <p:spPr>
          <a:xfrm>
            <a:off x="186625" y="2099871"/>
            <a:ext cx="3344929" cy="4429986"/>
          </a:xfrm>
          <a:prstGeom prst="rect">
            <a:avLst/>
          </a:prstGeom>
        </p:spPr>
        <p:txBody>
          <a:bodyPr vert="horz" lIns="91440" tIns="45720" rIns="91440" bIns="45720" rtlCol="0">
            <a:normAutofit fontScale="92500" lnSpcReduction="1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ctr"/>
            <a:r>
              <a:rPr lang="en-US" sz="2800" dirty="0"/>
              <a:t>Office Expenses</a:t>
            </a:r>
          </a:p>
          <a:p>
            <a:pPr lvl="1" algn="ctr"/>
            <a:r>
              <a:rPr lang="en-US" sz="2400" dirty="0"/>
              <a:t>Includes:</a:t>
            </a:r>
          </a:p>
          <a:p>
            <a:pPr marL="457200" lvl="1" indent="0" algn="ctr">
              <a:buNone/>
            </a:pPr>
            <a:r>
              <a:rPr lang="en-US" sz="2400" dirty="0"/>
              <a:t>Computers</a:t>
            </a:r>
          </a:p>
          <a:p>
            <a:pPr marL="457200" lvl="1" indent="0" algn="ctr">
              <a:buNone/>
            </a:pPr>
            <a:r>
              <a:rPr lang="en-US" sz="2400" dirty="0"/>
              <a:t>Printers</a:t>
            </a:r>
          </a:p>
          <a:p>
            <a:pPr marL="457200" lvl="1" indent="0" algn="ctr">
              <a:buNone/>
            </a:pPr>
            <a:r>
              <a:rPr lang="en-US" sz="2400" dirty="0"/>
              <a:t>internet service</a:t>
            </a:r>
          </a:p>
          <a:p>
            <a:pPr marL="457200" lvl="1" indent="0" algn="ctr">
              <a:buNone/>
            </a:pPr>
            <a:r>
              <a:rPr lang="en-US" sz="2400" dirty="0"/>
              <a:t> office supplies like paper, etc. </a:t>
            </a:r>
          </a:p>
          <a:p>
            <a:pPr lvl="1" algn="ctr">
              <a:buFont typeface="Arial" panose="020B0604020202020204" pitchFamily="34" charset="0"/>
              <a:buChar char="•"/>
            </a:pPr>
            <a:r>
              <a:rPr lang="en-US" sz="2400" dirty="0"/>
              <a:t>Aggregate testing</a:t>
            </a:r>
          </a:p>
          <a:p>
            <a:pPr lvl="1" algn="ctr">
              <a:buFont typeface="Arial" panose="020B0604020202020204" pitchFamily="34" charset="0"/>
              <a:buChar char="•"/>
            </a:pPr>
            <a:r>
              <a:rPr lang="en-US" sz="2400" dirty="0"/>
              <a:t>Consultant services</a:t>
            </a:r>
          </a:p>
          <a:p>
            <a:pPr lvl="1" algn="ctr">
              <a:buFont typeface="Arial" panose="020B0604020202020204" pitchFamily="34" charset="0"/>
              <a:buChar char="•"/>
            </a:pPr>
            <a:r>
              <a:rPr lang="en-US" sz="2400" dirty="0"/>
              <a:t>Overhead costs (insurance, utilities, rent, etc.)</a:t>
            </a:r>
          </a:p>
          <a:p>
            <a:pPr marL="457200" lvl="1" indent="0" algn="ctr">
              <a:buNone/>
            </a:pPr>
            <a:endParaRPr lang="en-US" dirty="0"/>
          </a:p>
          <a:p>
            <a:pPr lvl="2"/>
            <a:endParaRPr lang="en-US" dirty="0"/>
          </a:p>
          <a:p>
            <a:pPr lvl="2"/>
            <a:endParaRPr lang="en-US" dirty="0"/>
          </a:p>
          <a:p>
            <a:pPr lvl="1"/>
            <a:endParaRPr lang="en-US" dirty="0"/>
          </a:p>
        </p:txBody>
      </p:sp>
      <p:sp>
        <p:nvSpPr>
          <p:cNvPr id="24" name="Subtitle 2">
            <a:extLst>
              <a:ext uri="{FF2B5EF4-FFF2-40B4-BE49-F238E27FC236}">
                <a16:creationId xmlns:a16="http://schemas.microsoft.com/office/drawing/2014/main" id="{3C08CEE8-5EE7-42F8-97BD-F8BA7E3B3826}"/>
              </a:ext>
            </a:extLst>
          </p:cNvPr>
          <p:cNvSpPr txBox="1">
            <a:spLocks/>
          </p:cNvSpPr>
          <p:nvPr/>
        </p:nvSpPr>
        <p:spPr>
          <a:xfrm>
            <a:off x="5420751" y="1833388"/>
            <a:ext cx="3536623" cy="4655347"/>
          </a:xfrm>
          <a:prstGeom prst="rect">
            <a:avLst/>
          </a:prstGeom>
        </p:spPr>
        <p:txBody>
          <a:bodyPr vert="horz" lIns="91440" tIns="45720" rIns="91440" bIns="45720" rtlCol="0">
            <a:normAutofit fontScale="70000" lnSpcReduction="20000"/>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a:t>Providing training:</a:t>
            </a:r>
          </a:p>
          <a:p>
            <a:pPr lvl="1"/>
            <a:r>
              <a:rPr lang="en-US" dirty="0"/>
              <a:t>Staff time, supplies, location rental, etc.</a:t>
            </a:r>
          </a:p>
          <a:p>
            <a:r>
              <a:rPr lang="en-US" dirty="0"/>
              <a:t>Promotional Materials</a:t>
            </a:r>
          </a:p>
          <a:p>
            <a:pPr lvl="1"/>
            <a:r>
              <a:rPr lang="en-US" dirty="0"/>
              <a:t>Advertisements, reports, websites, project signage, and promotional items</a:t>
            </a:r>
          </a:p>
          <a:p>
            <a:pPr lvl="1"/>
            <a:r>
              <a:rPr lang="en-US" dirty="0"/>
              <a:t>Limited to $1,000/</a:t>
            </a:r>
            <a:r>
              <a:rPr lang="en-US" dirty="0" err="1"/>
              <a:t>yr</a:t>
            </a:r>
            <a:endParaRPr lang="en-US" dirty="0"/>
          </a:p>
          <a:p>
            <a:r>
              <a:rPr lang="en-US" dirty="0"/>
              <a:t>Participation Incentives </a:t>
            </a:r>
          </a:p>
          <a:p>
            <a:pPr lvl="1"/>
            <a:r>
              <a:rPr lang="en-US" dirty="0"/>
              <a:t>Paying travel costs related to education activities for applicants or QAB members</a:t>
            </a:r>
          </a:p>
          <a:p>
            <a:pPr lvl="2"/>
            <a:endParaRPr lang="en-US" dirty="0"/>
          </a:p>
          <a:p>
            <a:pPr lvl="1"/>
            <a:endParaRPr lang="en-US" dirty="0"/>
          </a:p>
        </p:txBody>
      </p:sp>
      <p:sp>
        <p:nvSpPr>
          <p:cNvPr id="11" name="Subtitle 2">
            <a:extLst>
              <a:ext uri="{FF2B5EF4-FFF2-40B4-BE49-F238E27FC236}">
                <a16:creationId xmlns:a16="http://schemas.microsoft.com/office/drawing/2014/main" id="{0EBB5458-9C39-40EA-AC8E-226DB725E88C}"/>
              </a:ext>
            </a:extLst>
          </p:cNvPr>
          <p:cNvSpPr txBox="1">
            <a:spLocks/>
          </p:cNvSpPr>
          <p:nvPr/>
        </p:nvSpPr>
        <p:spPr>
          <a:xfrm>
            <a:off x="3639459" y="2779074"/>
            <a:ext cx="1868889" cy="346411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lgn="ctr">
              <a:buNone/>
            </a:pPr>
            <a:r>
              <a:rPr lang="en-US" sz="2400" dirty="0"/>
              <a:t>Cost Allocation Method must be used for shared expenses</a:t>
            </a:r>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17978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&amp; 3.4.3: Admin / Education Funds</a:t>
            </a:r>
          </a:p>
        </p:txBody>
      </p:sp>
      <p:sp>
        <p:nvSpPr>
          <p:cNvPr id="3" name="Subtitle 2"/>
          <p:cNvSpPr>
            <a:spLocks noGrp="1"/>
          </p:cNvSpPr>
          <p:nvPr>
            <p:ph type="subTitle" idx="1"/>
          </p:nvPr>
        </p:nvSpPr>
        <p:spPr>
          <a:xfrm>
            <a:off x="457200" y="664345"/>
            <a:ext cx="8229600" cy="6096000"/>
          </a:xfrm>
        </p:spPr>
        <p:txBody>
          <a:bodyPr>
            <a:normAutofit/>
          </a:bodyPr>
          <a:lstStyle/>
          <a:p>
            <a:r>
              <a:rPr lang="en-US" sz="4000" dirty="0"/>
              <a:t>The SCC is there to help you understand and follow policy</a:t>
            </a:r>
          </a:p>
          <a:p>
            <a:pPr marL="0" indent="0">
              <a:buNone/>
            </a:pPr>
            <a:endParaRPr lang="en-US" sz="4000" dirty="0"/>
          </a:p>
          <a:p>
            <a:r>
              <a:rPr lang="en-US" sz="4000" dirty="0"/>
              <a:t>Contact the SCC with questions about eligible administrative or education expenses or appropriate cost allocation methods</a:t>
            </a:r>
          </a:p>
          <a:p>
            <a:endParaRPr lang="en-US" sz="4000" b="1" u="sng" dirty="0"/>
          </a:p>
          <a:p>
            <a:pPr lvl="1"/>
            <a:endParaRPr lang="en-US" dirty="0"/>
          </a:p>
          <a:p>
            <a:pPr lvl="2"/>
            <a:endParaRPr lang="en-US" dirty="0"/>
          </a:p>
          <a:p>
            <a:pPr lvl="2"/>
            <a:endParaRPr lang="en-US" dirty="0"/>
          </a:p>
          <a:p>
            <a:pPr lvl="2"/>
            <a:endParaRPr lang="en-US" dirty="0"/>
          </a:p>
          <a:p>
            <a:pPr lvl="2"/>
            <a:endParaRPr lang="en-US" dirty="0"/>
          </a:p>
          <a:p>
            <a:pPr lvl="2"/>
            <a:endParaRPr lang="en-US" dirty="0"/>
          </a:p>
          <a:p>
            <a:pPr lvl="1"/>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21315851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Project</a:t>
            </a:r>
            <a:r>
              <a:rPr lang="en-US" baseline="0" dirty="0"/>
              <a:t> Funds</a:t>
            </a:r>
            <a:endParaRPr lang="en-US" dirty="0"/>
          </a:p>
        </p:txBody>
      </p:sp>
      <p:sp>
        <p:nvSpPr>
          <p:cNvPr id="3" name="Subtitle 2"/>
          <p:cNvSpPr>
            <a:spLocks noGrp="1"/>
          </p:cNvSpPr>
          <p:nvPr>
            <p:ph type="subTitle" idx="1"/>
          </p:nvPr>
        </p:nvSpPr>
        <p:spPr>
          <a:xfrm>
            <a:off x="457200" y="762000"/>
            <a:ext cx="8229600" cy="3352798"/>
          </a:xfrm>
        </p:spPr>
        <p:txBody>
          <a:bodyPr>
            <a:normAutofit fontScale="92500"/>
          </a:bodyPr>
          <a:lstStyle/>
          <a:p>
            <a:pPr marL="0" indent="0">
              <a:buNone/>
            </a:pPr>
            <a:r>
              <a:rPr lang="en-US" b="1" u="sng" dirty="0"/>
              <a:t>Project Funds</a:t>
            </a:r>
          </a:p>
          <a:p>
            <a:r>
              <a:rPr lang="en-US" dirty="0"/>
              <a:t>At least 80% of funds must go to projects.</a:t>
            </a:r>
          </a:p>
          <a:p>
            <a:r>
              <a:rPr lang="en-US" baseline="0" dirty="0"/>
              <a:t>Project funds are totaled by the GIS system from the information a District submits for each project</a:t>
            </a:r>
          </a:p>
          <a:p>
            <a:r>
              <a:rPr lang="en-US" dirty="0"/>
              <a:t>Eligible project expenses outlined in Section 3.7</a:t>
            </a:r>
            <a:endParaRPr lang="en-US" baseline="0" dirty="0"/>
          </a:p>
          <a:p>
            <a:endParaRPr lang="en-US" baseline="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7" name="Picture 6">
            <a:extLst>
              <a:ext uri="{FF2B5EF4-FFF2-40B4-BE49-F238E27FC236}">
                <a16:creationId xmlns:a16="http://schemas.microsoft.com/office/drawing/2014/main" id="{A08A7580-60E0-46F2-B763-C52E6016DB2C}"/>
              </a:ext>
            </a:extLst>
          </p:cNvPr>
          <p:cNvPicPr>
            <a:picLocks noChangeAspect="1"/>
          </p:cNvPicPr>
          <p:nvPr/>
        </p:nvPicPr>
        <p:blipFill>
          <a:blip r:embed="rId3"/>
          <a:stretch>
            <a:fillRect/>
          </a:stretch>
        </p:blipFill>
        <p:spPr>
          <a:xfrm>
            <a:off x="1981200" y="3859241"/>
            <a:ext cx="5410117" cy="3043191"/>
          </a:xfrm>
          <a:prstGeom prst="rect">
            <a:avLst/>
          </a:prstGeom>
        </p:spPr>
      </p:pic>
      <p:cxnSp>
        <p:nvCxnSpPr>
          <p:cNvPr id="8" name="Straight Arrow Connector 7">
            <a:extLst>
              <a:ext uri="{FF2B5EF4-FFF2-40B4-BE49-F238E27FC236}">
                <a16:creationId xmlns:a16="http://schemas.microsoft.com/office/drawing/2014/main" id="{7AC546F0-5B06-41C2-A771-2D53C1209301}"/>
              </a:ext>
            </a:extLst>
          </p:cNvPr>
          <p:cNvCxnSpPr/>
          <p:nvPr/>
        </p:nvCxnSpPr>
        <p:spPr>
          <a:xfrm>
            <a:off x="1768137" y="6068671"/>
            <a:ext cx="1322773"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5197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Project</a:t>
            </a:r>
            <a:r>
              <a:rPr lang="en-US" baseline="0" dirty="0"/>
              <a:t> Funds</a:t>
            </a:r>
            <a:endParaRPr lang="en-US" dirty="0"/>
          </a:p>
        </p:txBody>
      </p:sp>
      <p:sp>
        <p:nvSpPr>
          <p:cNvPr id="3" name="Subtitle 2"/>
          <p:cNvSpPr>
            <a:spLocks noGrp="1"/>
          </p:cNvSpPr>
          <p:nvPr>
            <p:ph type="subTitle" idx="1"/>
          </p:nvPr>
        </p:nvSpPr>
        <p:spPr/>
        <p:txBody>
          <a:bodyPr/>
          <a:lstStyle/>
          <a:p>
            <a:pPr marL="0" indent="0">
              <a:buNone/>
            </a:pPr>
            <a:r>
              <a:rPr lang="en-US" b="1" u="sng" dirty="0"/>
              <a:t>Project Funds</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9" name="Picture 8">
            <a:extLst>
              <a:ext uri="{FF2B5EF4-FFF2-40B4-BE49-F238E27FC236}">
                <a16:creationId xmlns:a16="http://schemas.microsoft.com/office/drawing/2014/main" id="{AF7F2D10-2004-4C0B-AECC-BD5575E35662}"/>
              </a:ext>
            </a:extLst>
          </p:cNvPr>
          <p:cNvPicPr>
            <a:picLocks noChangeAspect="1"/>
          </p:cNvPicPr>
          <p:nvPr/>
        </p:nvPicPr>
        <p:blipFill>
          <a:blip r:embed="rId3"/>
          <a:stretch>
            <a:fillRect/>
          </a:stretch>
        </p:blipFill>
        <p:spPr>
          <a:xfrm>
            <a:off x="314306" y="1445580"/>
            <a:ext cx="8372494" cy="4424039"/>
          </a:xfrm>
          <a:prstGeom prst="rect">
            <a:avLst/>
          </a:prstGeom>
        </p:spPr>
      </p:pic>
      <p:cxnSp>
        <p:nvCxnSpPr>
          <p:cNvPr id="11" name="Straight Arrow Connector 10">
            <a:extLst>
              <a:ext uri="{FF2B5EF4-FFF2-40B4-BE49-F238E27FC236}">
                <a16:creationId xmlns:a16="http://schemas.microsoft.com/office/drawing/2014/main" id="{C5592657-2DB8-4D1B-B559-604EBD36064A}"/>
              </a:ext>
            </a:extLst>
          </p:cNvPr>
          <p:cNvCxnSpPr/>
          <p:nvPr/>
        </p:nvCxnSpPr>
        <p:spPr>
          <a:xfrm>
            <a:off x="4199138" y="3429000"/>
            <a:ext cx="1322773"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0134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Interest Funds</a:t>
            </a:r>
          </a:p>
        </p:txBody>
      </p:sp>
      <p:sp>
        <p:nvSpPr>
          <p:cNvPr id="3" name="Subtitle 2"/>
          <p:cNvSpPr>
            <a:spLocks noGrp="1"/>
          </p:cNvSpPr>
          <p:nvPr>
            <p:ph type="subTitle" idx="1"/>
          </p:nvPr>
        </p:nvSpPr>
        <p:spPr>
          <a:xfrm>
            <a:off x="457200" y="762000"/>
            <a:ext cx="8229600" cy="3270127"/>
          </a:xfrm>
        </p:spPr>
        <p:txBody>
          <a:bodyPr/>
          <a:lstStyle/>
          <a:p>
            <a:pPr marL="0" indent="0">
              <a:buNone/>
            </a:pPr>
            <a:r>
              <a:rPr lang="en-US" b="1" u="sng" dirty="0"/>
              <a:t>Interest Funds</a:t>
            </a:r>
          </a:p>
          <a:p>
            <a:r>
              <a:rPr lang="en-US" b="1" dirty="0"/>
              <a:t>ALL interest accrued on ALL categories of DGLVR funds (even admin and </a:t>
            </a:r>
            <a:r>
              <a:rPr lang="en-US" b="1" dirty="0" err="1"/>
              <a:t>edu</a:t>
            </a:r>
            <a:r>
              <a:rPr lang="en-US" b="1" dirty="0"/>
              <a:t>) must be spent on DGLVR projects.</a:t>
            </a:r>
          </a:p>
          <a:p>
            <a:r>
              <a:rPr lang="en-US" dirty="0"/>
              <a:t>DGR interest must </a:t>
            </a:r>
            <a:r>
              <a:rPr lang="en-US" baseline="0" dirty="0"/>
              <a:t>go to DGR projects, LVR interest must go to LVR projects.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pic>
        <p:nvPicPr>
          <p:cNvPr id="5" name="Picture 4"/>
          <p:cNvPicPr>
            <a:picLocks noChangeAspect="1"/>
          </p:cNvPicPr>
          <p:nvPr/>
        </p:nvPicPr>
        <p:blipFill>
          <a:blip r:embed="rId3"/>
          <a:stretch>
            <a:fillRect/>
          </a:stretch>
        </p:blipFill>
        <p:spPr>
          <a:xfrm>
            <a:off x="3652837" y="4032127"/>
            <a:ext cx="5038725" cy="2825872"/>
          </a:xfrm>
          <a:prstGeom prst="rect">
            <a:avLst/>
          </a:prstGeom>
          <a:ln w="38100">
            <a:solidFill>
              <a:schemeClr val="tx1"/>
            </a:solidFill>
          </a:ln>
        </p:spPr>
      </p:pic>
      <p:sp>
        <p:nvSpPr>
          <p:cNvPr id="6" name="Right Arrow 5"/>
          <p:cNvSpPr/>
          <p:nvPr/>
        </p:nvSpPr>
        <p:spPr>
          <a:xfrm>
            <a:off x="3081337" y="5638800"/>
            <a:ext cx="1143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A690749-53F5-40A7-B62D-22138A60C3B4}"/>
              </a:ext>
            </a:extLst>
          </p:cNvPr>
          <p:cNvSpPr txBox="1"/>
          <p:nvPr/>
        </p:nvSpPr>
        <p:spPr>
          <a:xfrm>
            <a:off x="452438" y="4082423"/>
            <a:ext cx="3124200"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FF0000"/>
                </a:solidFill>
              </a:rPr>
              <a:t>Interest tracked in quarterly reporting</a:t>
            </a:r>
          </a:p>
        </p:txBody>
      </p:sp>
    </p:spTree>
    <p:extLst>
      <p:ext uri="{BB962C8B-B14F-4D97-AF65-F5344CB8AC3E}">
        <p14:creationId xmlns:p14="http://schemas.microsoft.com/office/powerpoint/2010/main" val="28622447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3.4.6 Demonstration projects</a:t>
            </a:r>
          </a:p>
        </p:txBody>
      </p:sp>
      <p:sp>
        <p:nvSpPr>
          <p:cNvPr id="3" name="Subtitle 2"/>
          <p:cNvSpPr>
            <a:spLocks noGrp="1"/>
          </p:cNvSpPr>
          <p:nvPr>
            <p:ph type="subTitle" idx="1"/>
          </p:nvPr>
        </p:nvSpPr>
        <p:spPr>
          <a:xfrm>
            <a:off x="457200" y="762000"/>
            <a:ext cx="8382000" cy="5791200"/>
          </a:xfrm>
        </p:spPr>
        <p:txBody>
          <a:bodyPr>
            <a:normAutofit lnSpcReduction="10000"/>
          </a:bodyPr>
          <a:lstStyle/>
          <a:p>
            <a:pPr marL="0" lvl="0" indent="0">
              <a:buNone/>
            </a:pPr>
            <a:r>
              <a:rPr lang="en-US" sz="3200" b="1" u="sng" kern="1200" dirty="0">
                <a:solidFill>
                  <a:schemeClr val="tx1"/>
                </a:solidFill>
                <a:effectLst/>
                <a:latin typeface="+mn-lt"/>
                <a:ea typeface="+mn-ea"/>
                <a:cs typeface="+mn-cs"/>
              </a:rPr>
              <a:t>Demonstration Projects</a:t>
            </a:r>
          </a:p>
          <a:p>
            <a:pPr lvl="0"/>
            <a:r>
              <a:rPr lang="en-US" sz="3200" b="1" kern="1200" dirty="0">
                <a:solidFill>
                  <a:schemeClr val="tx1"/>
                </a:solidFill>
                <a:effectLst/>
              </a:rPr>
              <a:t>District-funded outside of ranking system.</a:t>
            </a:r>
          </a:p>
          <a:p>
            <a:r>
              <a:rPr lang="en-US" b="1" dirty="0"/>
              <a:t>Showcase new technology, education site, etc.</a:t>
            </a:r>
          </a:p>
          <a:p>
            <a:pPr lvl="1"/>
            <a:r>
              <a:rPr lang="en-US" b="1" dirty="0"/>
              <a:t>Only education or administrative funds can be used.  </a:t>
            </a:r>
          </a:p>
          <a:p>
            <a:pPr lvl="1"/>
            <a:r>
              <a:rPr lang="en-US" dirty="0"/>
              <a:t>Must follow existing Program policies: </a:t>
            </a:r>
            <a:r>
              <a:rPr lang="en-US" sz="1600" dirty="0"/>
              <a:t>be on an eligible public road; have off ROW permissions; have environmental benefit; meet LVR traffic counts; etc.</a:t>
            </a:r>
          </a:p>
          <a:p>
            <a:pPr lvl="1"/>
            <a:r>
              <a:rPr lang="en-US" dirty="0"/>
              <a:t>Must have QAB and district board Approval.</a:t>
            </a:r>
          </a:p>
          <a:p>
            <a:pPr lvl="1"/>
            <a:r>
              <a:rPr lang="en-US" dirty="0"/>
              <a:t>Must have a contract, MOU, or other agreement with the road-owning entity.</a:t>
            </a:r>
          </a:p>
          <a:p>
            <a:pPr lvl="1"/>
            <a:r>
              <a:rPr lang="en-US" dirty="0"/>
              <a:t>Contact Center or Commission staff before contracting a Demo project.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325113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F3B044F-C65B-4690-9AFC-08E147DB1A66}"/>
              </a:ext>
            </a:extLst>
          </p:cNvPr>
          <p:cNvSpPr txBox="1">
            <a:spLocks/>
          </p:cNvSpPr>
          <p:nvPr/>
        </p:nvSpPr>
        <p:spPr>
          <a:xfrm>
            <a:off x="188166" y="103112"/>
            <a:ext cx="8767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Admin Training Schedule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mn-cs"/>
              </a:rPr>
              <a:t>Today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Will take 1-2 breaks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Subtitle 2">
            <a:extLst>
              <a:ext uri="{FF2B5EF4-FFF2-40B4-BE49-F238E27FC236}">
                <a16:creationId xmlns:a16="http://schemas.microsoft.com/office/drawing/2014/main" id="{C1BDD1EE-E11E-4AC4-9DD6-4C3CF67BA8B2}"/>
              </a:ext>
            </a:extLst>
          </p:cNvPr>
          <p:cNvSpPr txBox="1">
            <a:spLocks/>
          </p:cNvSpPr>
          <p:nvPr/>
        </p:nvSpPr>
        <p:spPr>
          <a:xfrm>
            <a:off x="188166" y="3199009"/>
            <a:ext cx="8767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Let’s Get Started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PLEASE ASK QUESTIONS</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Subtitle 2">
            <a:extLst>
              <a:ext uri="{FF2B5EF4-FFF2-40B4-BE49-F238E27FC236}">
                <a16:creationId xmlns:a16="http://schemas.microsoft.com/office/drawing/2014/main" id="{5E6B2E3E-EFB5-4509-A6D5-B429DC27CFB6}"/>
              </a:ext>
            </a:extLst>
          </p:cNvPr>
          <p:cNvSpPr txBox="1">
            <a:spLocks/>
          </p:cNvSpPr>
          <p:nvPr/>
        </p:nvSpPr>
        <p:spPr>
          <a:xfrm>
            <a:off x="4760166" y="3148682"/>
            <a:ext cx="4195667" cy="408998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solidFill>
                  <a:schemeClr val="tx1"/>
                </a:solidFill>
                <a:latin typeface="Calibri"/>
              </a:rPr>
              <a:t>This is the full DGLVR admin training, not a shortened refresher.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tx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3600" b="1" dirty="0">
                <a:solidFill>
                  <a:schemeClr val="tx1"/>
                </a:solidFill>
                <a:latin typeface="Calibri"/>
              </a:rPr>
              <a:t>Logistical questions?</a:t>
            </a:r>
            <a:endParaRPr kumimoji="0" lang="en-US" sz="2800" b="1" i="0" u="none" strike="noStrike" kern="1200" cap="none" spc="0" normalizeH="0" baseline="0" noProof="0" dirty="0">
              <a:ln>
                <a:noFill/>
              </a:ln>
              <a:solidFill>
                <a:schemeClr val="tx1"/>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29F63B8-A6FF-4FA1-A437-76EE84E1F11D}"/>
              </a:ext>
            </a:extLst>
          </p:cNvPr>
          <p:cNvSpPr/>
          <p:nvPr/>
        </p:nvSpPr>
        <p:spPr>
          <a:xfrm>
            <a:off x="4965717" y="6211669"/>
            <a:ext cx="4178283" cy="646331"/>
          </a:xfrm>
          <a:prstGeom prst="rect">
            <a:avLst/>
          </a:prstGeom>
          <a:solidFill>
            <a:schemeClr val="bg1"/>
          </a:solidFill>
          <a:ln>
            <a:solidFill>
              <a:schemeClr val="tx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Audio via Phone if needed: 312-626-6799</a:t>
            </a:r>
          </a:p>
          <a:p>
            <a:pPr algn="r">
              <a:defRPr/>
            </a:pPr>
            <a:r>
              <a:rPr lang="en-US" dirty="0">
                <a:solidFill>
                  <a:srgbClr val="FF0000"/>
                </a:solidFill>
                <a:latin typeface="Calibri"/>
              </a:rPr>
              <a:t>Webinar ID: 952 8609 6347</a:t>
            </a:r>
          </a:p>
        </p:txBody>
      </p:sp>
    </p:spTree>
    <p:extLst>
      <p:ext uri="{BB962C8B-B14F-4D97-AF65-F5344CB8AC3E}">
        <p14:creationId xmlns:p14="http://schemas.microsoft.com/office/powerpoint/2010/main" val="19427581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3.4.6 Demonstration projects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Demonstration Projects</a:t>
            </a:r>
          </a:p>
          <a:p>
            <a:pPr lvl="0"/>
            <a:r>
              <a:rPr lang="en-US" sz="3200" kern="1200" dirty="0">
                <a:solidFill>
                  <a:schemeClr val="tx1"/>
                </a:solidFill>
                <a:effectLst/>
                <a:latin typeface="+mn-lt"/>
                <a:ea typeface="+mn-ea"/>
                <a:cs typeface="+mn-cs"/>
              </a:rPr>
              <a:t>Do not use to circumvent standard training requirements and normal project agreements.</a:t>
            </a:r>
          </a:p>
          <a:p>
            <a:pPr lvl="1"/>
            <a:r>
              <a:rPr lang="en-US" sz="2800" b="1" dirty="0"/>
              <a:t>Regular project </a:t>
            </a:r>
            <a:r>
              <a:rPr lang="en-US" sz="2800" dirty="0"/>
              <a:t>(application, ranking) -  any funds</a:t>
            </a:r>
          </a:p>
          <a:p>
            <a:pPr lvl="1"/>
            <a:r>
              <a:rPr lang="en-US" b="1" kern="1200" dirty="0">
                <a:solidFill>
                  <a:schemeClr val="tx1"/>
                </a:solidFill>
                <a:effectLst/>
                <a:latin typeface="+mn-lt"/>
                <a:ea typeface="+mn-ea"/>
                <a:cs typeface="+mn-cs"/>
              </a:rPr>
              <a:t>Demo Project </a:t>
            </a:r>
            <a:r>
              <a:rPr lang="en-US" kern="1200" dirty="0">
                <a:solidFill>
                  <a:schemeClr val="tx1"/>
                </a:solidFill>
                <a:effectLst/>
                <a:latin typeface="+mn-lt"/>
                <a:ea typeface="+mn-ea"/>
                <a:cs typeface="+mn-cs"/>
              </a:rPr>
              <a:t>– admin/</a:t>
            </a:r>
            <a:r>
              <a:rPr lang="en-US" kern="1200" dirty="0" err="1">
                <a:solidFill>
                  <a:schemeClr val="tx1"/>
                </a:solidFill>
                <a:effectLst/>
                <a:latin typeface="+mn-lt"/>
                <a:ea typeface="+mn-ea"/>
                <a:cs typeface="+mn-cs"/>
              </a:rPr>
              <a:t>edu</a:t>
            </a:r>
            <a:r>
              <a:rPr lang="en-US" kern="1200" dirty="0">
                <a:solidFill>
                  <a:schemeClr val="tx1"/>
                </a:solidFill>
                <a:effectLst/>
                <a:latin typeface="+mn-lt"/>
                <a:ea typeface="+mn-ea"/>
                <a:cs typeface="+mn-cs"/>
              </a:rPr>
              <a:t> funds only</a:t>
            </a:r>
          </a:p>
          <a:p>
            <a:pPr lvl="1"/>
            <a:endParaRPr lang="en-US" sz="2800" dirty="0"/>
          </a:p>
          <a:p>
            <a:r>
              <a:rPr lang="en-US" sz="3200" kern="1200" dirty="0">
                <a:solidFill>
                  <a:schemeClr val="tx1"/>
                </a:solidFill>
                <a:effectLst/>
                <a:latin typeface="+mn-lt"/>
                <a:ea typeface="+mn-ea"/>
                <a:cs typeface="+mn-cs"/>
              </a:rPr>
              <a:t>You can do “educatio</a:t>
            </a:r>
            <a:r>
              <a:rPr lang="en-US" dirty="0"/>
              <a:t>n and outreach” efforts on any project.</a:t>
            </a:r>
            <a:endParaRPr lang="en-US" sz="3200" kern="1200" dirty="0">
              <a:solidFill>
                <a:schemeClr val="tx1"/>
              </a:solidFill>
              <a:effectLst/>
              <a:latin typeface="+mn-lt"/>
              <a:ea typeface="+mn-ea"/>
              <a:cs typeface="+mn-cs"/>
            </a:endParaRPr>
          </a:p>
          <a:p>
            <a:pPr lvl="0"/>
            <a:endParaRPr lang="en-US" sz="3200" kern="1200" dirty="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Tree>
    <p:extLst>
      <p:ext uri="{BB962C8B-B14F-4D97-AF65-F5344CB8AC3E}">
        <p14:creationId xmlns:p14="http://schemas.microsoft.com/office/powerpoint/2010/main" val="11481638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609600" y="762000"/>
            <a:ext cx="7620000" cy="5791200"/>
          </a:xfrm>
        </p:spPr>
        <p:txBody>
          <a:bodyPr>
            <a:normAutofit fontScale="92500" lnSpcReduction="10000"/>
          </a:bodyPr>
          <a:lstStyle/>
          <a:p>
            <a:pPr marL="0" indent="0">
              <a:buNone/>
            </a:pPr>
            <a:r>
              <a:rPr lang="en-US" b="1" u="sng" dirty="0"/>
              <a:t>Verifying Funds</a:t>
            </a:r>
          </a:p>
          <a:p>
            <a:pPr lvl="0"/>
            <a:r>
              <a:rPr lang="en-US" dirty="0"/>
              <a:t>QAQC team will request itemized documentation of interest accrued and how funds for Administration, Education &amp; Training, and Projects were utilized.</a:t>
            </a:r>
          </a:p>
          <a:p>
            <a:pPr lvl="1"/>
            <a:r>
              <a:rPr lang="en-US" dirty="0"/>
              <a:t>DGR and LVR will both be checked</a:t>
            </a:r>
          </a:p>
          <a:p>
            <a:pPr lvl="0"/>
            <a:r>
              <a:rPr lang="en-US" kern="1200" dirty="0">
                <a:solidFill>
                  <a:schemeClr val="tx1"/>
                </a:solidFill>
                <a:effectLst/>
                <a:latin typeface="+mn-lt"/>
                <a:ea typeface="+mn-ea"/>
                <a:cs typeface="+mn-cs"/>
              </a:rPr>
              <a:t>These funds will be cross referenced with figures entered (by the District) into the GIS system.</a:t>
            </a:r>
          </a:p>
          <a:p>
            <a:pPr lvl="0"/>
            <a:r>
              <a:rPr lang="en-US" dirty="0"/>
              <a:t>District will be asked to provide sufficient evidence of actual expenditures (QuickBooks, Copy of checks, invoices, etc.)</a:t>
            </a:r>
            <a:endParaRPr lang="en-US" kern="1200" dirty="0">
              <a:solidFill>
                <a:schemeClr val="tx1"/>
              </a:solidFill>
              <a:effectLst/>
              <a:latin typeface="+mn-lt"/>
              <a:ea typeface="+mn-ea"/>
              <a:cs typeface="+mn-cs"/>
            </a:endParaRPr>
          </a:p>
          <a:p>
            <a:pPr marL="457200" lvl="1" indent="0">
              <a:buNone/>
            </a:pPr>
            <a:endParaRPr lang="en-US" dirty="0"/>
          </a:p>
          <a:p>
            <a:pPr lvl="0"/>
            <a:endParaRPr lang="en-US" dirty="0"/>
          </a:p>
        </p:txBody>
      </p:sp>
      <p:sp>
        <p:nvSpPr>
          <p:cNvPr id="6" name="Title 1">
            <a:extLst>
              <a:ext uri="{FF2B5EF4-FFF2-40B4-BE49-F238E27FC236}">
                <a16:creationId xmlns:a16="http://schemas.microsoft.com/office/drawing/2014/main" id="{857FCDAB-22C1-4217-9EBB-A429B7320715}"/>
              </a:ext>
            </a:extLst>
          </p:cNvPr>
          <p:cNvSpPr txBox="1">
            <a:spLocks/>
          </p:cNvSpPr>
          <p:nvPr/>
        </p:nvSpPr>
        <p:spPr>
          <a:xfrm>
            <a:off x="3382861" y="0"/>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dirty="0"/>
              <a:t>3.4 Accounting of Funds</a:t>
            </a:r>
          </a:p>
        </p:txBody>
      </p:sp>
    </p:spTree>
    <p:extLst>
      <p:ext uri="{BB962C8B-B14F-4D97-AF65-F5344CB8AC3E}">
        <p14:creationId xmlns:p14="http://schemas.microsoft.com/office/powerpoint/2010/main" val="40703589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14400" y="1524000"/>
            <a:ext cx="7772400" cy="9151918"/>
          </a:xfrm>
          <a:prstGeom prst="rect">
            <a:avLst/>
          </a:prstGeom>
          <a:ln w="38100">
            <a:solidFill>
              <a:schemeClr val="tx1"/>
            </a:solidFill>
          </a:ln>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3.4 Accounting of Funds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609600" y="762000"/>
            <a:ext cx="7620000" cy="5791200"/>
          </a:xfrm>
        </p:spPr>
        <p:txBody>
          <a:bodyPr>
            <a:normAutofit/>
          </a:bodyPr>
          <a:lstStyle/>
          <a:p>
            <a:pPr marL="0" indent="0">
              <a:buNone/>
            </a:pPr>
            <a:r>
              <a:rPr lang="en-US" b="1" u="sng" dirty="0"/>
              <a:t>Verifying Funds</a:t>
            </a:r>
          </a:p>
        </p:txBody>
      </p:sp>
      <p:sp>
        <p:nvSpPr>
          <p:cNvPr id="3" name="TextBox 2">
            <a:extLst>
              <a:ext uri="{FF2B5EF4-FFF2-40B4-BE49-F238E27FC236}">
                <a16:creationId xmlns:a16="http://schemas.microsoft.com/office/drawing/2014/main" id="{6D456B79-8CD8-44A2-9E15-5F0820818501}"/>
              </a:ext>
            </a:extLst>
          </p:cNvPr>
          <p:cNvSpPr txBox="1"/>
          <p:nvPr/>
        </p:nvSpPr>
        <p:spPr>
          <a:xfrm>
            <a:off x="5867400" y="2286000"/>
            <a:ext cx="1828800" cy="1015663"/>
          </a:xfrm>
          <a:prstGeom prst="rect">
            <a:avLst/>
          </a:prstGeom>
          <a:noFill/>
        </p:spPr>
        <p:txBody>
          <a:bodyPr wrap="square" rtlCol="0">
            <a:spAutoFit/>
          </a:bodyPr>
          <a:lstStyle/>
          <a:p>
            <a:r>
              <a:rPr lang="en-US" sz="2000" b="1" dirty="0">
                <a:solidFill>
                  <a:srgbClr val="FF0000"/>
                </a:solidFill>
              </a:rPr>
              <a:t>Have documentation to back up</a:t>
            </a:r>
          </a:p>
        </p:txBody>
      </p:sp>
      <p:cxnSp>
        <p:nvCxnSpPr>
          <p:cNvPr id="8" name="Straight Arrow Connector 7">
            <a:extLst>
              <a:ext uri="{FF2B5EF4-FFF2-40B4-BE49-F238E27FC236}">
                <a16:creationId xmlns:a16="http://schemas.microsoft.com/office/drawing/2014/main" id="{B4E4926F-CECE-425E-ACC2-B02C5BC27881}"/>
              </a:ext>
            </a:extLst>
          </p:cNvPr>
          <p:cNvCxnSpPr>
            <a:cxnSpLocks/>
          </p:cNvCxnSpPr>
          <p:nvPr/>
        </p:nvCxnSpPr>
        <p:spPr>
          <a:xfrm flipH="1">
            <a:off x="5795554" y="3276600"/>
            <a:ext cx="376646" cy="3659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4540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FFCC"/>
                </a:solidFill>
                <a:effectLst/>
                <a:uLnTx/>
                <a:uFillTx/>
                <a:latin typeface="Calibri"/>
                <a:ea typeface="+mj-ea"/>
                <a:cs typeface="+mj-cs"/>
              </a:rPr>
              <a:t>Chap 3. CD Role</a:t>
            </a:r>
          </a:p>
        </p:txBody>
      </p:sp>
      <p:sp>
        <p:nvSpPr>
          <p:cNvPr id="5" name="Subtitle 2"/>
          <p:cNvSpPr>
            <a:spLocks noGrp="1"/>
          </p:cNvSpPr>
          <p:nvPr>
            <p:ph type="subTitle" idx="1"/>
          </p:nvPr>
        </p:nvSpPr>
        <p:spPr>
          <a:xfrm>
            <a:off x="609600" y="762000"/>
            <a:ext cx="7620000" cy="5791200"/>
          </a:xfrm>
        </p:spPr>
        <p:txBody>
          <a:bodyPr>
            <a:normAutofit fontScale="92500" lnSpcReduction="10000"/>
          </a:bodyPr>
          <a:lstStyle/>
          <a:p>
            <a:pPr marL="0" indent="0">
              <a:buNone/>
            </a:pPr>
            <a:r>
              <a:rPr lang="en-US" b="1" u="sng" dirty="0"/>
              <a:t>Dispersing Funds to Grant Recipients</a:t>
            </a:r>
          </a:p>
          <a:p>
            <a:r>
              <a:rPr lang="en-US" dirty="0"/>
              <a:t>Districts can advance up to 50% of funds to grant recipients</a:t>
            </a:r>
          </a:p>
          <a:p>
            <a:r>
              <a:rPr lang="en-US" dirty="0"/>
              <a:t>Up to 70% of grant can be paid on a cash-expended basis</a:t>
            </a:r>
          </a:p>
          <a:p>
            <a:r>
              <a:rPr lang="en-US" dirty="0"/>
              <a:t>At least 30% of grant must be retained until project completion</a:t>
            </a:r>
          </a:p>
          <a:p>
            <a:r>
              <a:rPr lang="en-US" dirty="0"/>
              <a:t>Conservation districts should develop individual policies regarding payment to grantees</a:t>
            </a:r>
          </a:p>
          <a:p>
            <a:r>
              <a:rPr lang="en-US" dirty="0"/>
              <a:t>Written schedule of payments is included in contract</a:t>
            </a:r>
          </a:p>
          <a:p>
            <a:pPr marL="457200" lvl="1" indent="0">
              <a:buNone/>
            </a:pPr>
            <a:endParaRPr lang="en-US" dirty="0"/>
          </a:p>
          <a:p>
            <a:pPr lvl="0"/>
            <a:endParaRPr lang="en-US" dirty="0"/>
          </a:p>
        </p:txBody>
      </p:sp>
      <p:sp>
        <p:nvSpPr>
          <p:cNvPr id="6" name="Title 1">
            <a:extLst>
              <a:ext uri="{FF2B5EF4-FFF2-40B4-BE49-F238E27FC236}">
                <a16:creationId xmlns:a16="http://schemas.microsoft.com/office/drawing/2014/main" id="{9CA2B812-BCE7-41AC-B69D-CE93284DF472}"/>
              </a:ext>
            </a:extLst>
          </p:cNvPr>
          <p:cNvSpPr txBox="1">
            <a:spLocks/>
          </p:cNvSpPr>
          <p:nvPr/>
        </p:nvSpPr>
        <p:spPr>
          <a:xfrm>
            <a:off x="3333925" y="-11575"/>
            <a:ext cx="5943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defRPr/>
            </a:pPr>
            <a:r>
              <a:rPr lang="en-US" dirty="0"/>
              <a:t>3.5 Dispersing Funds to Grant Recipients</a:t>
            </a:r>
          </a:p>
        </p:txBody>
      </p:sp>
    </p:spTree>
    <p:extLst>
      <p:ext uri="{BB962C8B-B14F-4D97-AF65-F5344CB8AC3E}">
        <p14:creationId xmlns:p14="http://schemas.microsoft.com/office/powerpoint/2010/main" val="42114733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marL="0" indent="0">
              <a:buNone/>
            </a:pPr>
            <a:r>
              <a:rPr lang="en-US" sz="19900" b="1" dirty="0">
                <a:solidFill>
                  <a:schemeClr val="bg1"/>
                </a:solidFill>
              </a:rPr>
              <a:t>JUSTIN</a:t>
            </a:r>
          </a:p>
        </p:txBody>
      </p:sp>
    </p:spTree>
    <p:extLst>
      <p:ext uri="{BB962C8B-B14F-4D97-AF65-F5344CB8AC3E}">
        <p14:creationId xmlns:p14="http://schemas.microsoft.com/office/powerpoint/2010/main" val="11787306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Funny Slide</a:t>
            </a:r>
          </a:p>
        </p:txBody>
      </p:sp>
      <p:sp>
        <p:nvSpPr>
          <p:cNvPr id="5" name="Subtitle 4"/>
          <p:cNvSpPr>
            <a:spLocks noGrp="1"/>
          </p:cNvSpPr>
          <p:nvPr>
            <p:ph type="subTitle" idx="1"/>
          </p:nvPr>
        </p:nvSpPr>
        <p:spPr/>
        <p:txBody>
          <a:bodyPr/>
          <a:lstStyle/>
          <a:p>
            <a:endParaRPr lang="en-US"/>
          </a:p>
        </p:txBody>
      </p:sp>
      <p:sp>
        <p:nvSpPr>
          <p:cNvPr id="10" name="TextBox 9"/>
          <p:cNvSpPr txBox="1"/>
          <p:nvPr/>
        </p:nvSpPr>
        <p:spPr>
          <a:xfrm>
            <a:off x="0" y="0"/>
            <a:ext cx="3933321" cy="461665"/>
          </a:xfrm>
          <a:prstGeom prst="rect">
            <a:avLst/>
          </a:prstGeom>
          <a:solidFill>
            <a:schemeClr val="bg1"/>
          </a:solidFill>
          <a:ln>
            <a:solidFill>
              <a:schemeClr val="tx1"/>
            </a:solidFill>
          </a:ln>
        </p:spPr>
        <p:txBody>
          <a:bodyPr wrap="none" rtlCol="0">
            <a:spAutoFit/>
          </a:bodyPr>
          <a:lstStyle/>
          <a:p>
            <a:r>
              <a:rPr lang="en-US" sz="2400" b="1" dirty="0"/>
              <a:t>Has to be a lawyer involved…</a:t>
            </a:r>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pic>
        <p:nvPicPr>
          <p:cNvPr id="8" name="Picture 7"/>
          <p:cNvPicPr>
            <a:picLocks noChangeAspect="1"/>
          </p:cNvPicPr>
          <p:nvPr/>
        </p:nvPicPr>
        <p:blipFill>
          <a:blip r:embed="rId3"/>
          <a:stretch>
            <a:fillRect/>
          </a:stretch>
        </p:blipFill>
        <p:spPr>
          <a:xfrm>
            <a:off x="16314" y="454408"/>
            <a:ext cx="9148102" cy="5412992"/>
          </a:xfrm>
          <a:prstGeom prst="rect">
            <a:avLst/>
          </a:prstGeom>
        </p:spPr>
      </p:pic>
    </p:spTree>
    <p:extLst>
      <p:ext uri="{BB962C8B-B14F-4D97-AF65-F5344CB8AC3E}">
        <p14:creationId xmlns:p14="http://schemas.microsoft.com/office/powerpoint/2010/main" val="282425033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 CD Role</a:t>
            </a:r>
          </a:p>
        </p:txBody>
      </p:sp>
      <p:sp>
        <p:nvSpPr>
          <p:cNvPr id="3" name="Subtitle 2"/>
          <p:cNvSpPr>
            <a:spLocks noGrp="1"/>
          </p:cNvSpPr>
          <p:nvPr>
            <p:ph type="subTitle" idx="1"/>
          </p:nvPr>
        </p:nvSpPr>
        <p:spPr/>
        <p:txBody>
          <a:bodyPr>
            <a:normAutofit/>
          </a:bodyPr>
          <a:lstStyle/>
          <a:p>
            <a:r>
              <a:rPr lang="en-US" sz="2000" strike="sngStrike" dirty="0">
                <a:solidFill>
                  <a:schemeClr val="bg1">
                    <a:lumMod val="50000"/>
                  </a:schemeClr>
                </a:solidFill>
              </a:rPr>
              <a:t>3.1 CD Structure</a:t>
            </a:r>
          </a:p>
          <a:p>
            <a:r>
              <a:rPr lang="en-US" sz="2000" strike="sngStrike" dirty="0">
                <a:solidFill>
                  <a:schemeClr val="bg1">
                    <a:lumMod val="50000"/>
                  </a:schemeClr>
                </a:solidFill>
              </a:rPr>
              <a:t>3.2 Overview</a:t>
            </a:r>
          </a:p>
          <a:p>
            <a:r>
              <a:rPr lang="en-US" sz="2800" dirty="0">
                <a:solidFill>
                  <a:schemeClr val="bg1">
                    <a:lumMod val="50000"/>
                  </a:schemeClr>
                </a:solidFill>
              </a:rPr>
              <a:t>3.3</a:t>
            </a:r>
            <a:r>
              <a:rPr lang="en-US" sz="2800" baseline="0" dirty="0">
                <a:solidFill>
                  <a:schemeClr val="bg1">
                    <a:lumMod val="50000"/>
                  </a:schemeClr>
                </a:solidFill>
              </a:rPr>
              <a:t> Receiving Funds from SCC</a:t>
            </a:r>
          </a:p>
          <a:p>
            <a:r>
              <a:rPr lang="en-US" sz="2800" baseline="0" dirty="0">
                <a:solidFill>
                  <a:schemeClr val="bg1">
                    <a:lumMod val="65000"/>
                  </a:schemeClr>
                </a:solidFill>
              </a:rPr>
              <a:t>3.4 Accounting of funds at CD</a:t>
            </a:r>
          </a:p>
          <a:p>
            <a:r>
              <a:rPr lang="en-US" sz="2800" baseline="0" dirty="0">
                <a:solidFill>
                  <a:schemeClr val="bg1">
                    <a:lumMod val="65000"/>
                  </a:schemeClr>
                </a:solidFill>
              </a:rPr>
              <a:t>3.5 Dispersing funds to Grant Recipients</a:t>
            </a:r>
          </a:p>
          <a:p>
            <a:r>
              <a:rPr lang="en-US" b="1" u="sng" baseline="0" dirty="0">
                <a:solidFill>
                  <a:srgbClr val="FF0000"/>
                </a:solidFill>
              </a:rPr>
              <a:t>3.6 CD Educational opportunities</a:t>
            </a:r>
          </a:p>
          <a:p>
            <a:r>
              <a:rPr lang="en-US" dirty="0"/>
              <a:t>3.7 Program Eligibility</a:t>
            </a:r>
          </a:p>
          <a:p>
            <a:r>
              <a:rPr lang="en-US" sz="4800" baseline="0" dirty="0"/>
              <a:t>3.8 Administering Projects</a:t>
            </a:r>
          </a:p>
          <a:p>
            <a:r>
              <a:rPr lang="en-US" sz="2000" dirty="0"/>
              <a:t>3.9 GIS System</a:t>
            </a:r>
          </a:p>
          <a:p>
            <a:r>
              <a:rPr lang="en-US" sz="2000" baseline="0" dirty="0"/>
              <a:t>3.10Annual</a:t>
            </a:r>
            <a:r>
              <a:rPr lang="en-US" sz="2000" dirty="0"/>
              <a:t> Summary Reports</a:t>
            </a:r>
            <a:endParaRPr lang="en-US" sz="2000" baseline="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6859089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a:solidFill>
                  <a:schemeClr val="tx1"/>
                </a:solidFill>
                <a:effectLst/>
                <a:latin typeface="+mj-lt"/>
                <a:ea typeface="+mj-ea"/>
                <a:cs typeface="+mj-cs"/>
              </a:rPr>
              <a:t>3.6.1  Education FOR Districts</a:t>
            </a:r>
          </a:p>
        </p:txBody>
      </p:sp>
      <p:sp>
        <p:nvSpPr>
          <p:cNvPr id="3" name="Subtitle 2"/>
          <p:cNvSpPr>
            <a:spLocks noGrp="1"/>
          </p:cNvSpPr>
          <p:nvPr>
            <p:ph type="subTitle" idx="1"/>
          </p:nvPr>
        </p:nvSpPr>
        <p:spPr/>
        <p:txBody>
          <a:bodyPr vert="horz" lIns="91440" tIns="45720" rIns="91440" bIns="45720" rtlCol="0" anchor="t">
            <a:normAutofit/>
          </a:bodyPr>
          <a:lstStyle/>
          <a:p>
            <a:pPr marL="0" lvl="0" indent="0">
              <a:buNone/>
            </a:pPr>
            <a:r>
              <a:rPr lang="en-US" sz="3200" b="1" u="sng" kern="1200" dirty="0">
                <a:solidFill>
                  <a:schemeClr val="tx1"/>
                </a:solidFill>
                <a:effectLst/>
                <a:latin typeface="+mn-lt"/>
                <a:ea typeface="+mn-ea"/>
                <a:cs typeface="+mn-cs"/>
              </a:rPr>
              <a:t>ESM Training</a:t>
            </a:r>
          </a:p>
          <a:p>
            <a:r>
              <a:rPr lang="en-US"/>
              <a:t>Training course</a:t>
            </a:r>
            <a:r>
              <a:rPr lang="en-US" sz="3200" kern="1200">
                <a:effectLst/>
                <a:latin typeface="+mn-lt"/>
                <a:ea typeface="+mn-ea"/>
                <a:cs typeface="+mn-cs"/>
              </a:rPr>
              <a:t> that covers road maintenance principals</a:t>
            </a:r>
            <a:endParaRPr lang="en-US" sz="3200" kern="1200">
              <a:effectLst/>
              <a:latin typeface="+mn-lt"/>
              <a:cs typeface="Calibri"/>
            </a:endParaRPr>
          </a:p>
          <a:p>
            <a:pPr lvl="0"/>
            <a:r>
              <a:rPr lang="en-US" sz="3200" u="sng" kern="1200" dirty="0">
                <a:solidFill>
                  <a:srgbClr val="FF0000"/>
                </a:solidFill>
                <a:effectLst/>
                <a:latin typeface="+mn-lt"/>
                <a:ea typeface="+mn-ea"/>
                <a:cs typeface="+mn-cs"/>
              </a:rPr>
              <a:t>Mandatory for district staff </a:t>
            </a:r>
            <a:r>
              <a:rPr lang="en-US" sz="3200" kern="1200">
                <a:effectLst/>
                <a:latin typeface="+mn-lt"/>
                <a:ea typeface="+mn-ea"/>
                <a:cs typeface="+mn-cs"/>
              </a:rPr>
              <a:t>involved with the program</a:t>
            </a:r>
            <a:endParaRPr lang="en-US" sz="3200" kern="1200">
              <a:effectLst/>
              <a:latin typeface="+mn-lt"/>
              <a:cs typeface="Calibri"/>
            </a:endParaRPr>
          </a:p>
          <a:p>
            <a:pPr lvl="0"/>
            <a:r>
              <a:rPr lang="en-US" sz="3200" kern="1200">
                <a:effectLst/>
                <a:latin typeface="+mn-lt"/>
                <a:ea typeface="+mn-ea"/>
                <a:cs typeface="+mn-cs"/>
              </a:rPr>
              <a:t>Mandatory for at least one district QAB member</a:t>
            </a:r>
            <a:endParaRPr lang="en-US" sz="3200" kern="1200">
              <a:effectLst/>
              <a:latin typeface="+mn-lt"/>
              <a:cs typeface="Calibri"/>
            </a:endParaRPr>
          </a:p>
          <a:p>
            <a:r>
              <a:rPr lang="en-US" sz="3200" kern="1200">
                <a:effectLst/>
                <a:latin typeface="+mn-lt"/>
                <a:ea typeface="+mn-ea"/>
                <a:cs typeface="+mn-cs"/>
              </a:rPr>
              <a:t>Highly recommended for everyone </a:t>
            </a:r>
            <a:r>
              <a:rPr lang="en-US"/>
              <a:t>involved in the program</a:t>
            </a:r>
            <a:endParaRPr lang="en-US" sz="3200" kern="1200">
              <a:effectLst/>
              <a:latin typeface="+mn-lt"/>
              <a:cs typeface="Calibri"/>
            </a:endParaRPr>
          </a:p>
          <a:p>
            <a:r>
              <a:rPr lang="en-US">
                <a:cs typeface="Calibri"/>
              </a:rPr>
              <a:t>Remote Trainings being held this winter</a:t>
            </a:r>
            <a:endParaRPr lang="en-US" sz="3200" kern="1200">
              <a:effectLst/>
              <a:latin typeface="+mn-lt"/>
              <a:cs typeface="Calibri"/>
            </a:endParaRPr>
          </a:p>
          <a:p>
            <a:endParaRPr lang="en-US">
              <a:cs typeface="Calibri"/>
            </a:endParaRPr>
          </a:p>
          <a:p>
            <a:endParaRPr lang="en-US">
              <a:cs typeface="Calibri"/>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29140305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endParaRPr lang="en-US" sz="2600" b="1" kern="1200" dirty="0">
              <a:solidFill>
                <a:schemeClr val="tx1"/>
              </a:solidFill>
              <a:effectLst/>
              <a:latin typeface="+mj-lt"/>
              <a:ea typeface="+mj-ea"/>
              <a:cs typeface="+mj-cs"/>
            </a:endParaRP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Admin Training (</a:t>
            </a:r>
            <a:r>
              <a:rPr lang="en-US" sz="3200" b="1" u="sng" kern="1200" dirty="0" err="1">
                <a:solidFill>
                  <a:schemeClr val="tx1"/>
                </a:solidFill>
                <a:effectLst/>
                <a:latin typeface="+mn-lt"/>
                <a:ea typeface="+mn-ea"/>
                <a:cs typeface="+mn-cs"/>
              </a:rPr>
              <a:t>ZZZzzzzz</a:t>
            </a:r>
            <a:r>
              <a:rPr lang="en-US" sz="3200" b="1" u="sng" kern="1200" dirty="0">
                <a:solidFill>
                  <a:schemeClr val="tx1"/>
                </a:solidFill>
                <a:effectLst/>
                <a:latin typeface="+mn-lt"/>
                <a:ea typeface="+mn-ea"/>
                <a:cs typeface="+mn-cs"/>
              </a:rPr>
              <a:t>…)</a:t>
            </a:r>
          </a:p>
          <a:p>
            <a:pPr lvl="0"/>
            <a:r>
              <a:rPr lang="en-US" sz="3200" kern="1200" dirty="0">
                <a:solidFill>
                  <a:schemeClr val="tx1"/>
                </a:solidFill>
                <a:effectLst/>
                <a:latin typeface="+mn-lt"/>
                <a:ea typeface="+mn-ea"/>
                <a:cs typeface="+mn-cs"/>
              </a:rPr>
              <a:t>Covers administrative policies and guidance provided in the admin manual</a:t>
            </a:r>
          </a:p>
          <a:p>
            <a:pPr lvl="0"/>
            <a:r>
              <a:rPr lang="en-US" sz="3200" kern="1200" dirty="0">
                <a:solidFill>
                  <a:srgbClr val="FF0000"/>
                </a:solidFill>
                <a:effectLst/>
                <a:latin typeface="+mn-lt"/>
                <a:ea typeface="+mn-ea"/>
                <a:cs typeface="+mn-cs"/>
              </a:rPr>
              <a:t>Required for staff persons most involved with the program</a:t>
            </a:r>
          </a:p>
        </p:txBody>
      </p:sp>
      <p:sp>
        <p:nvSpPr>
          <p:cNvPr id="5" name="Rectangle 4"/>
          <p:cNvSpPr/>
          <p:nvPr/>
        </p:nvSpPr>
        <p:spPr>
          <a:xfrm>
            <a:off x="-40711" y="6581001"/>
            <a:ext cx="4948711" cy="276999"/>
          </a:xfrm>
          <a:prstGeom prst="rect">
            <a:avLst/>
          </a:prstGeom>
        </p:spPr>
        <p:txBody>
          <a:bodyPr wrap="square">
            <a:spAutoFit/>
          </a:bodyPr>
          <a:lstStyle/>
          <a:p>
            <a:r>
              <a:rPr lang="en-US" sz="1200" i="1" dirty="0"/>
              <a:t>http://anintrospectiveworld.blogspot.com/2012/08/sleeping-in-class.html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pic>
        <p:nvPicPr>
          <p:cNvPr id="4" name="Picture 6" descr="Diagram, engineering drawing&#10;&#10;Description automatically generated">
            <a:extLst>
              <a:ext uri="{FF2B5EF4-FFF2-40B4-BE49-F238E27FC236}">
                <a16:creationId xmlns:a16="http://schemas.microsoft.com/office/drawing/2014/main" id="{5FA5DA34-DD5A-476C-BF2C-930FBBCAE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89736" y="2988729"/>
            <a:ext cx="2743200" cy="3649054"/>
          </a:xfrm>
          <a:prstGeom prst="rect">
            <a:avLst/>
          </a:prstGeom>
        </p:spPr>
      </p:pic>
    </p:spTree>
    <p:extLst>
      <p:ext uri="{BB962C8B-B14F-4D97-AF65-F5344CB8AC3E}">
        <p14:creationId xmlns:p14="http://schemas.microsoft.com/office/powerpoint/2010/main" val="36964127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3.6.1  Education FOR Districts</a:t>
            </a:r>
          </a:p>
        </p:txBody>
      </p:sp>
      <p:sp>
        <p:nvSpPr>
          <p:cNvPr id="3" name="Subtitle 2"/>
          <p:cNvSpPr>
            <a:spLocks noGrp="1"/>
          </p:cNvSpPr>
          <p:nvPr>
            <p:ph type="subTitle" idx="1"/>
          </p:nvPr>
        </p:nvSpPr>
        <p:spPr/>
        <p:txBody>
          <a:bodyPr/>
          <a:lstStyle/>
          <a:p>
            <a:pPr marL="0" lvl="0" indent="0">
              <a:buNone/>
            </a:pPr>
            <a:r>
              <a:rPr lang="en-US" sz="3200" b="1" u="sng" kern="1200" dirty="0">
                <a:solidFill>
                  <a:schemeClr val="tx1"/>
                </a:solidFill>
                <a:effectLst/>
                <a:latin typeface="+mn-lt"/>
                <a:ea typeface="+mn-ea"/>
                <a:cs typeface="+mn-cs"/>
              </a:rPr>
              <a:t>Annual Maintenance Workshop</a:t>
            </a:r>
          </a:p>
          <a:p>
            <a:pPr lvl="0"/>
            <a:r>
              <a:rPr lang="en-US" sz="3200" kern="1200" dirty="0">
                <a:solidFill>
                  <a:schemeClr val="tx1"/>
                </a:solidFill>
                <a:effectLst/>
                <a:latin typeface="+mn-lt"/>
                <a:ea typeface="+mn-ea"/>
                <a:cs typeface="+mn-cs"/>
              </a:rPr>
              <a:t>More in depth training than ESM</a:t>
            </a:r>
          </a:p>
          <a:p>
            <a:pPr lvl="0"/>
            <a:r>
              <a:rPr lang="en-US" sz="3200" kern="1200" dirty="0">
                <a:solidFill>
                  <a:schemeClr val="tx1"/>
                </a:solidFill>
                <a:effectLst/>
                <a:latin typeface="+mn-lt"/>
                <a:ea typeface="+mn-ea"/>
                <a:cs typeface="+mn-cs"/>
              </a:rPr>
              <a:t>ESM certified individual may attend annual workshop at least once every 5 </a:t>
            </a:r>
            <a:r>
              <a:rPr lang="en-US" sz="3200" kern="1200" dirty="0" err="1">
                <a:solidFill>
                  <a:schemeClr val="tx1"/>
                </a:solidFill>
                <a:effectLst/>
                <a:latin typeface="+mn-lt"/>
                <a:ea typeface="+mn-ea"/>
                <a:cs typeface="+mn-cs"/>
              </a:rPr>
              <a:t>yrs</a:t>
            </a:r>
            <a:r>
              <a:rPr lang="en-US" sz="3200" kern="1200" dirty="0">
                <a:solidFill>
                  <a:schemeClr val="tx1"/>
                </a:solidFill>
                <a:effectLst/>
                <a:latin typeface="+mn-lt"/>
                <a:ea typeface="+mn-ea"/>
                <a:cs typeface="+mn-cs"/>
              </a:rPr>
              <a:t> in lieu of ESM training, provided their  certification is not expired.</a:t>
            </a:r>
          </a:p>
        </p:txBody>
      </p:sp>
      <p:pic>
        <p:nvPicPr>
          <p:cNvPr id="4098" name="Picture 2" descr="C:\My Documents\WORKSHOPS\2013_workshop\2013_workshop_pics\IMG_20131001_145115_26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886200"/>
            <a:ext cx="9144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a:solidFill>
                  <a:srgbClr val="FFFFCC"/>
                </a:solidFill>
              </a:rPr>
              <a:t>Chap 3. CD Role</a:t>
            </a:r>
          </a:p>
        </p:txBody>
      </p:sp>
    </p:spTree>
    <p:extLst>
      <p:ext uri="{BB962C8B-B14F-4D97-AF65-F5344CB8AC3E}">
        <p14:creationId xmlns:p14="http://schemas.microsoft.com/office/powerpoint/2010/main" val="1012260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F6664E307E7642A768C89DDE8C7918" ma:contentTypeVersion="12" ma:contentTypeDescription="Create a new document." ma:contentTypeScope="" ma:versionID="82cea01fc8e9f5da3cd196053c3eac1f">
  <xsd:schema xmlns:xsd="http://www.w3.org/2001/XMLSchema" xmlns:xs="http://www.w3.org/2001/XMLSchema" xmlns:p="http://schemas.microsoft.com/office/2006/metadata/properties" xmlns:ns2="59a34191-2f14-4c62-bb13-b8886858bebe" xmlns:ns3="584ed971-4273-4a84-aafc-a85829c512ff" targetNamespace="http://schemas.microsoft.com/office/2006/metadata/properties" ma:root="true" ma:fieldsID="e4090288f722e99aa1f458b4797d0ce0" ns2:_="" ns3:_="">
    <xsd:import namespace="59a34191-2f14-4c62-bb13-b8886858bebe"/>
    <xsd:import namespace="584ed971-4273-4a84-aafc-a85829c512f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a34191-2f14-4c62-bb13-b8886858be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4ed971-4273-4a84-aafc-a85829c512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7F5B0-93F3-4397-809E-4D5866AB517F}">
  <ds:schemaRefs>
    <ds:schemaRef ds:uri="http://schemas.microsoft.com/sharepoint/v3/contenttype/forms"/>
  </ds:schemaRefs>
</ds:datastoreItem>
</file>

<file path=customXml/itemProps2.xml><?xml version="1.0" encoding="utf-8"?>
<ds:datastoreItem xmlns:ds="http://schemas.openxmlformats.org/officeDocument/2006/customXml" ds:itemID="{546B7260-6501-44BA-9CE7-FAC85702E33F}">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84ed971-4273-4a84-aafc-a85829c512ff"/>
    <ds:schemaRef ds:uri="59a34191-2f14-4c62-bb13-b8886858bebe"/>
    <ds:schemaRef ds:uri="http://www.w3.org/XML/1998/namespace"/>
    <ds:schemaRef ds:uri="http://purl.org/dc/dcmitype/"/>
  </ds:schemaRefs>
</ds:datastoreItem>
</file>

<file path=customXml/itemProps3.xml><?xml version="1.0" encoding="utf-8"?>
<ds:datastoreItem xmlns:ds="http://schemas.openxmlformats.org/officeDocument/2006/customXml" ds:itemID="{273C1D7E-8D78-48E9-8B27-339BCAA734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a34191-2f14-4c62-bb13-b8886858bebe"/>
    <ds:schemaRef ds:uri="584ed971-4273-4a84-aafc-a85829c512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7706</TotalTime>
  <Words>13303</Words>
  <Application>Microsoft Office PowerPoint</Application>
  <PresentationFormat>On-screen Show (4:3)</PresentationFormat>
  <Paragraphs>2910</Paragraphs>
  <Slides>297</Slides>
  <Notes>287</Notes>
  <HiddenSlides>1</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297</vt:i4>
      </vt:variant>
    </vt:vector>
  </HeadingPairs>
  <TitlesOfParts>
    <vt:vector size="302" baseType="lpstr">
      <vt:lpstr>Arial</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Training</vt:lpstr>
      <vt:lpstr>Administrative Training</vt:lpstr>
      <vt:lpstr>Funny Slide</vt:lpstr>
      <vt:lpstr>Administrative Training</vt:lpstr>
      <vt:lpstr>Administrative Training</vt:lpstr>
      <vt:lpstr>Administrative Training</vt:lpstr>
      <vt:lpstr>Administrative Training</vt:lpstr>
      <vt:lpstr>Administrative Training</vt:lpstr>
      <vt:lpstr>Administrative Training</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Introduction</vt:lpstr>
      <vt:lpstr>Introduction</vt:lpstr>
      <vt:lpstr>Administrative Manual</vt:lpstr>
      <vt:lpstr>2) State Conservation Commission</vt:lpstr>
      <vt:lpstr>2) State Conservation Commission</vt:lpstr>
      <vt:lpstr>2) State Conservation Commission</vt:lpstr>
      <vt:lpstr>2) State Conservation Commission</vt:lpstr>
      <vt:lpstr>Administrative Manual</vt:lpstr>
      <vt:lpstr>3) Conservation District Role</vt:lpstr>
      <vt:lpstr>PowerPoint Presentation</vt:lpstr>
      <vt:lpstr>3) CD Role</vt:lpstr>
      <vt:lpstr>3) CD Role</vt:lpstr>
      <vt:lpstr>3.3 Receiving Funds from SCC</vt:lpstr>
      <vt:lpstr>3.3.2-3: Advanced Working Capital</vt:lpstr>
      <vt:lpstr>Replenishment</vt:lpstr>
      <vt:lpstr>PowerPoint Presentation</vt:lpstr>
      <vt:lpstr>3.3.4: Spending Requirements</vt:lpstr>
      <vt:lpstr>Funny Slide</vt:lpstr>
      <vt:lpstr>3) CD Role</vt:lpstr>
      <vt:lpstr>3.4.1: Separate Accounting</vt:lpstr>
      <vt:lpstr>3.4.1: Separate Accounting</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Separate Accounting</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3.4.2-4 CD Spending Categories</vt:lpstr>
      <vt:lpstr>3.4.2: Administrative Funds</vt:lpstr>
      <vt:lpstr>3.4.2: Administrative Funds</vt:lpstr>
      <vt:lpstr>3.4.3 Education Funds</vt:lpstr>
      <vt:lpstr>3.4.3: Education Funds</vt:lpstr>
      <vt:lpstr>3.4.2 &amp; 3.4.3: Admin / Education Funds</vt:lpstr>
      <vt:lpstr>3.4.2 &amp; 3.4.3: Admin / Education Funds</vt:lpstr>
      <vt:lpstr>3.4.2 &amp; 3.4.3: Admin / Education Funds</vt:lpstr>
      <vt:lpstr>3.4.2 &amp; 3.4.3: Admin / Education Funds</vt:lpstr>
      <vt:lpstr>3.4.2 &amp; 3.4.3: Admin / Education Funds</vt:lpstr>
      <vt:lpstr>3.4.2 &amp; 3.4.3: Admin / Education Funds</vt:lpstr>
      <vt:lpstr>3.4.2 &amp; 3.4.3: Admin / Education Funds</vt:lpstr>
      <vt:lpstr>3.4.4: Project Funds</vt:lpstr>
      <vt:lpstr>3.4.4: Project Funds</vt:lpstr>
      <vt:lpstr>3.4.5: Interest Funds</vt:lpstr>
      <vt:lpstr>3.4.6 Demonstration projects</vt:lpstr>
      <vt:lpstr>3.4.6 Demonstration projects</vt:lpstr>
      <vt:lpstr>PowerPoint Presentation</vt:lpstr>
      <vt:lpstr>3.4 Accounting of Funds</vt:lpstr>
      <vt:lpstr>PowerPoint Presentation</vt:lpstr>
      <vt:lpstr>PowerPoint Presentation</vt:lpstr>
      <vt:lpstr>Funny Slide</vt:lpstr>
      <vt:lpstr>3) CD Role</vt:lpstr>
      <vt:lpstr>3.6.1  Education FOR Districts</vt:lpstr>
      <vt:lpstr>3.6.1  Education FOR Districts</vt:lpstr>
      <vt:lpstr>3.6.1  Education FOR Districts</vt:lpstr>
      <vt:lpstr>3.6.1  Education FOR Districts</vt:lpstr>
      <vt:lpstr>3.6.1  Education FOR Districts</vt:lpstr>
      <vt:lpstr>3.6.1  Education FOR Districts</vt:lpstr>
      <vt:lpstr>3.6.1  Education FOR Districts</vt:lpstr>
      <vt:lpstr>3.6.1  Education FOR Districts</vt:lpstr>
      <vt:lpstr>3.6.1  Education FOR Districts</vt:lpstr>
      <vt:lpstr>3.6.1  Education FOR Districts</vt:lpstr>
      <vt:lpstr>Other Documentation</vt:lpstr>
      <vt:lpstr>3.6.2  Education BY Districts</vt:lpstr>
      <vt:lpstr>Funny Slide</vt:lpstr>
      <vt:lpstr>3) CD Role</vt:lpstr>
      <vt:lpstr>3.7.1 Eligible Applicants</vt:lpstr>
      <vt:lpstr>3.7.1 Eligible Applicants</vt:lpstr>
      <vt:lpstr>3.7.1.3 Determining Road Ownership</vt:lpstr>
      <vt:lpstr>3.7.2 Eligible Roads</vt:lpstr>
      <vt:lpstr>3.7.3 Eligible Projects</vt:lpstr>
      <vt:lpstr>3.7.4 Eligible Project Expenses</vt:lpstr>
      <vt:lpstr>3.7.4.1 Eligible Expenses - Materials.</vt:lpstr>
      <vt:lpstr>3.7.4.2 Eligible Expenses - Equipment</vt:lpstr>
      <vt:lpstr>Funny Slide</vt:lpstr>
      <vt:lpstr>3.7.3 Eligible Expenses - Labor</vt:lpstr>
      <vt:lpstr>3.7.3 Eligible Expenses - Labor</vt:lpstr>
      <vt:lpstr>3.7.4.4  Contractor Costs</vt:lpstr>
      <vt:lpstr>3.7.4.5  Prevailing Wage</vt:lpstr>
      <vt:lpstr>3.7.4.5  Prevailing Wage</vt:lpstr>
      <vt:lpstr>3.7.4.2  Prevailing Wage</vt:lpstr>
      <vt:lpstr>3.7.4.4  Prevailing Wage</vt:lpstr>
      <vt:lpstr>3.7.4.5  Prevailing Wage</vt:lpstr>
      <vt:lpstr>3.7.4.5  Prevailing Wage</vt:lpstr>
      <vt:lpstr>3.7.4.6  In-Kind</vt:lpstr>
      <vt:lpstr>3.7.4.7  Engineering and Permitting Costs</vt:lpstr>
      <vt:lpstr>3.7.4.7  Engineering and Permitting Costs</vt:lpstr>
      <vt:lpstr>Funny Slide</vt:lpstr>
      <vt:lpstr>3.7.4.8  Working off the Right of way</vt:lpstr>
      <vt:lpstr>3.7.4.8  Working off the Right of way</vt:lpstr>
      <vt:lpstr>3.7.4.8  Working off the Right of way</vt:lpstr>
      <vt:lpstr>3.7.4.8  Working off the Right of way</vt:lpstr>
      <vt:lpstr>3.7.4.8  Working off the Right of way</vt:lpstr>
      <vt:lpstr>3.7.4.9  Combined Funds</vt:lpstr>
      <vt:lpstr>PowerPoint Presentation</vt:lpstr>
      <vt:lpstr>3) CD Role</vt:lpstr>
      <vt:lpstr>3) CD Role</vt:lpstr>
      <vt:lpstr>3.8.1 Notifying applicants</vt:lpstr>
      <vt:lpstr>3.8.2 Pre-Application site visit</vt:lpstr>
      <vt:lpstr>PowerPoint Presentation</vt:lpstr>
      <vt:lpstr>PowerPoint Presentation</vt:lpstr>
      <vt:lpstr>PowerPoint Presentation</vt:lpstr>
      <vt:lpstr>PowerPoint Presentation</vt:lpstr>
      <vt:lpstr>PowerPoint Presentation</vt:lpstr>
      <vt:lpstr>PowerPoint Presentation</vt:lpstr>
      <vt:lpstr>3.8.3 Pre-Design site visit</vt:lpstr>
      <vt:lpstr>3) CD Role</vt:lpstr>
      <vt:lpstr>3.8.4 Receiving Grant Applications 1/2</vt:lpstr>
      <vt:lpstr>3.8.4 Receiving Grant Applications 2/2</vt:lpstr>
      <vt:lpstr>Grant App, Work plan, Instructions</vt:lpstr>
      <vt:lpstr>Grant App, Work plan, Instructions</vt:lpstr>
      <vt:lpstr>Grant App, Work plan, Instructions</vt:lpstr>
      <vt:lpstr>E. 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E. Grant App, Work plan, Instructions</vt:lpstr>
      <vt:lpstr>Funny Slide</vt:lpstr>
      <vt:lpstr>3) CD Role</vt:lpstr>
      <vt:lpstr>PowerPoint Presentation</vt:lpstr>
      <vt:lpstr>3.8.5 Contracting</vt:lpstr>
      <vt:lpstr>Contract</vt:lpstr>
      <vt:lpstr>Contract</vt:lpstr>
      <vt:lpstr>Contract</vt:lpstr>
      <vt:lpstr>Contract</vt:lpstr>
      <vt:lpstr>Schedule of Payments</vt:lpstr>
      <vt:lpstr>Contract Amendment</vt:lpstr>
      <vt:lpstr>Contract Amendment</vt:lpstr>
      <vt:lpstr>Contract Amendment</vt:lpstr>
      <vt:lpstr>Contract</vt:lpstr>
      <vt:lpstr>3) CD Role</vt:lpstr>
      <vt:lpstr>3.8.6 Pre-project logistics</vt:lpstr>
      <vt:lpstr>3.8.6 Pre-project logistics</vt:lpstr>
      <vt:lpstr>3) CD Role</vt:lpstr>
      <vt:lpstr>3.8.7 Project Oversight</vt:lpstr>
      <vt:lpstr>3.8.7 Project Oversight</vt:lpstr>
      <vt:lpstr>3.8.7 Project Oversight</vt:lpstr>
      <vt:lpstr>3.8.7 Project Oversight</vt:lpstr>
      <vt:lpstr>Funny Slide</vt:lpstr>
      <vt:lpstr>3) CD Role</vt:lpstr>
      <vt:lpstr>3.8.9 Project Completion</vt:lpstr>
      <vt:lpstr>3.8.9 Project Completion</vt:lpstr>
      <vt:lpstr>3.8.9 Project Completion</vt:lpstr>
      <vt:lpstr>3.8.9 Project Completion</vt:lpstr>
      <vt:lpstr>3.8.9 Project Completion</vt:lpstr>
      <vt:lpstr>3.8.9 Project Completion</vt:lpstr>
      <vt:lpstr>3.8.9 Project Completion</vt:lpstr>
      <vt:lpstr>PowerPoint Presentation</vt:lpstr>
      <vt:lpstr>3) CD Role</vt:lpstr>
      <vt:lpstr>3.8.10 Project File Retention</vt:lpstr>
      <vt:lpstr>PowerPoint Presentation</vt:lpstr>
      <vt:lpstr>3) CD Role</vt:lpstr>
      <vt:lpstr>3.9 GIS reporting</vt:lpstr>
      <vt:lpstr>3.9 GIS reporting</vt:lpstr>
      <vt:lpstr>3.9 GIS reporting</vt:lpstr>
      <vt:lpstr>Funny Slide</vt:lpstr>
      <vt:lpstr>PowerPoint Presentation</vt:lpstr>
      <vt:lpstr>Administrative Manual</vt:lpstr>
      <vt:lpstr>4.0 Quality Assurance Board</vt:lpstr>
      <vt:lpstr>4.0 Quality Assurance Board</vt:lpstr>
      <vt:lpstr>4.0 Quality Assurance Board</vt:lpstr>
      <vt:lpstr>4.0 Quality Assurance Board</vt:lpstr>
      <vt:lpstr>4.1 QAB Composition</vt:lpstr>
      <vt:lpstr>Structure and Purpose</vt:lpstr>
      <vt:lpstr>Structure and Purpose</vt:lpstr>
      <vt:lpstr>4.2 QAB Meetings</vt:lpstr>
      <vt:lpstr>4.2 QAB Meetings</vt:lpstr>
      <vt:lpstr>4.2 QAB Meetings</vt:lpstr>
      <vt:lpstr>4.3 QAB role in projects</vt:lpstr>
      <vt:lpstr>4.3 QAB role in projects</vt:lpstr>
      <vt:lpstr>4.3 QAB role in projects</vt:lpstr>
      <vt:lpstr>4.3 QAB role in projects</vt:lpstr>
      <vt:lpstr>4.3 QAB role in projects</vt:lpstr>
      <vt:lpstr>4.4 QAB Role in Policy</vt:lpstr>
      <vt:lpstr>4.4.1 Required Policies</vt:lpstr>
      <vt:lpstr>4.4.2 Optional Local Policies</vt:lpstr>
      <vt:lpstr>4.4 QAB Role in Policy</vt:lpstr>
      <vt:lpstr>Funny Slide</vt:lpstr>
      <vt:lpstr>Administrative Manual</vt:lpstr>
      <vt:lpstr>5 Applicant Role</vt:lpstr>
      <vt:lpstr>PowerPoint Presentation</vt:lpstr>
      <vt:lpstr>Administrative Manual</vt:lpstr>
      <vt:lpstr>Center Role</vt:lpstr>
      <vt:lpstr>Center Role</vt:lpstr>
      <vt:lpstr>Administrative Manual</vt:lpstr>
      <vt:lpstr>7 Additional Program Policies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7.1 Stream Crossings</vt:lpstr>
      <vt:lpstr>Funny Slide</vt:lpstr>
      <vt:lpstr>PowerPoint Presentation</vt:lpstr>
      <vt:lpstr>7 Additional Program Policies</vt:lpstr>
      <vt:lpstr>Funny Slide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 Additional Program Policies</vt:lpstr>
      <vt:lpstr>7.4 Full Depth Reclamation</vt:lpstr>
      <vt:lpstr>7.4 Full Depth Reclamation</vt:lpstr>
      <vt:lpstr>7.4 Full Depth Reclamation</vt:lpstr>
      <vt:lpstr>7 Additional Program Policies</vt:lpstr>
      <vt:lpstr>7.4 Low Volume Road Issues</vt:lpstr>
      <vt:lpstr>7.4.1 LVR Project Focus</vt:lpstr>
      <vt:lpstr>7.4.2 LVR Project Guidelines</vt:lpstr>
      <vt:lpstr>Funny Slide</vt:lpstr>
      <vt:lpstr>7.4.2 LVR Project Guidelines</vt:lpstr>
      <vt:lpstr>7.4.2 LVR Project Guidelines</vt:lpstr>
      <vt:lpstr>7.4.4 LVRs in Urban areas</vt:lpstr>
      <vt:lpstr>7.4.4 LVRs in Urban areas</vt:lpstr>
      <vt:lpstr>7 Additional Program Policies</vt:lpstr>
      <vt:lpstr>7.5 Traffic Counts on LVRs</vt:lpstr>
      <vt:lpstr>7.5 Traffic Counts on LVRs</vt:lpstr>
      <vt:lpstr>7.5 Traffic Counts on LVRs</vt:lpstr>
      <vt:lpstr>7.5 Traffic Counts on LVRs</vt:lpstr>
      <vt:lpstr>7.5 Traffic Counts on LVRs</vt:lpstr>
      <vt:lpstr>7.5 Traffic Counts on LVRs</vt:lpstr>
      <vt:lpstr>7.5 Traffic Counts on LVRs</vt:lpstr>
      <vt:lpstr>7.5 Traffic Counts on LVRs</vt:lpstr>
      <vt:lpstr>PowerPoint Presentation</vt:lpstr>
      <vt:lpstr>7.5 Traffic Counts on LVRs</vt:lpstr>
      <vt:lpstr>PowerPoint Presentation</vt:lpstr>
      <vt:lpstr>Administrative Manual</vt:lpstr>
      <vt:lpstr>Funny Slide</vt:lpstr>
      <vt:lpstr>8 Permits</vt:lpstr>
      <vt:lpstr>8 Permits</vt:lpstr>
      <vt:lpstr>Administrative Manual</vt:lpstr>
      <vt:lpstr>PowerPoint Presentation</vt:lpstr>
      <vt:lpstr>Funny Slide</vt:lpstr>
      <vt:lpstr>Contact Info</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3.3.2-3: Advanced Working Capital</dc:title>
  <dc:creator>Steve Bloser</dc:creator>
  <cp:lastModifiedBy>Ken Corradini</cp:lastModifiedBy>
  <cp:revision>308</cp:revision>
  <cp:lastPrinted>2015-01-13T18:41:43Z</cp:lastPrinted>
  <dcterms:created xsi:type="dcterms:W3CDTF">2014-09-17T19:45:18Z</dcterms:created>
  <dcterms:modified xsi:type="dcterms:W3CDTF">2022-01-13T20:14:53Z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0x0101009BF6664E307E7642A768C89DDE8C7918</vt:lpwstr>
  </property>
</Properties>
</file>