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8.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9.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0.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381"/>
  </p:notesMasterIdLst>
  <p:handoutMasterIdLst>
    <p:handoutMasterId r:id="rId382"/>
  </p:handoutMasterIdLst>
  <p:sldIdLst>
    <p:sldId id="693" r:id="rId6"/>
    <p:sldId id="670" r:id="rId7"/>
    <p:sldId id="685" r:id="rId8"/>
    <p:sldId id="689" r:id="rId9"/>
    <p:sldId id="692" r:id="rId10"/>
    <p:sldId id="690" r:id="rId11"/>
    <p:sldId id="691" r:id="rId12"/>
    <p:sldId id="674" r:id="rId13"/>
    <p:sldId id="319" r:id="rId14"/>
    <p:sldId id="694" r:id="rId15"/>
    <p:sldId id="539" r:id="rId16"/>
    <p:sldId id="340" r:id="rId17"/>
    <p:sldId id="343" r:id="rId18"/>
    <p:sldId id="414" r:id="rId19"/>
    <p:sldId id="415" r:id="rId20"/>
    <p:sldId id="416" r:id="rId21"/>
    <p:sldId id="417" r:id="rId22"/>
    <p:sldId id="418" r:id="rId23"/>
    <p:sldId id="419" r:id="rId24"/>
    <p:sldId id="546" r:id="rId25"/>
    <p:sldId id="548" r:id="rId26"/>
    <p:sldId id="549" r:id="rId27"/>
    <p:sldId id="550" r:id="rId28"/>
    <p:sldId id="551" r:id="rId29"/>
    <p:sldId id="552" r:id="rId30"/>
    <p:sldId id="553" r:id="rId31"/>
    <p:sldId id="554" r:id="rId32"/>
    <p:sldId id="555" r:id="rId33"/>
    <p:sldId id="556" r:id="rId34"/>
    <p:sldId id="344" r:id="rId35"/>
    <p:sldId id="324" r:id="rId36"/>
    <p:sldId id="1034" r:id="rId37"/>
    <p:sldId id="318" r:id="rId38"/>
    <p:sldId id="345" r:id="rId39"/>
    <p:sldId id="322" r:id="rId40"/>
    <p:sldId id="538" r:id="rId41"/>
    <p:sldId id="528" r:id="rId42"/>
    <p:sldId id="565" r:id="rId43"/>
    <p:sldId id="346" r:id="rId44"/>
    <p:sldId id="323" r:id="rId45"/>
    <p:sldId id="753" r:id="rId46"/>
    <p:sldId id="763" r:id="rId47"/>
    <p:sldId id="347" r:id="rId48"/>
    <p:sldId id="842" r:id="rId49"/>
    <p:sldId id="843" r:id="rId50"/>
    <p:sldId id="844" r:id="rId51"/>
    <p:sldId id="845" r:id="rId52"/>
    <p:sldId id="846" r:id="rId53"/>
    <p:sldId id="847" r:id="rId54"/>
    <p:sldId id="913" r:id="rId55"/>
    <p:sldId id="914" r:id="rId56"/>
    <p:sldId id="766" r:id="rId57"/>
    <p:sldId id="915" r:id="rId58"/>
    <p:sldId id="916" r:id="rId59"/>
    <p:sldId id="848" r:id="rId60"/>
    <p:sldId id="849" r:id="rId61"/>
    <p:sldId id="850" r:id="rId62"/>
    <p:sldId id="851" r:id="rId63"/>
    <p:sldId id="852" r:id="rId64"/>
    <p:sldId id="853" r:id="rId65"/>
    <p:sldId id="854" r:id="rId66"/>
    <p:sldId id="855" r:id="rId67"/>
    <p:sldId id="856" r:id="rId68"/>
    <p:sldId id="857" r:id="rId69"/>
    <p:sldId id="858" r:id="rId70"/>
    <p:sldId id="859" r:id="rId71"/>
    <p:sldId id="860" r:id="rId72"/>
    <p:sldId id="861" r:id="rId73"/>
    <p:sldId id="862" r:id="rId74"/>
    <p:sldId id="660" r:id="rId75"/>
    <p:sldId id="863" r:id="rId76"/>
    <p:sldId id="661" r:id="rId77"/>
    <p:sldId id="864" r:id="rId78"/>
    <p:sldId id="865" r:id="rId79"/>
    <p:sldId id="866" r:id="rId80"/>
    <p:sldId id="867" r:id="rId81"/>
    <p:sldId id="868" r:id="rId82"/>
    <p:sldId id="869" r:id="rId83"/>
    <p:sldId id="870" r:id="rId84"/>
    <p:sldId id="917" r:id="rId85"/>
    <p:sldId id="918" r:id="rId86"/>
    <p:sldId id="871" r:id="rId87"/>
    <p:sldId id="872" r:id="rId88"/>
    <p:sldId id="873" r:id="rId89"/>
    <p:sldId id="874" r:id="rId90"/>
    <p:sldId id="875" r:id="rId91"/>
    <p:sldId id="876" r:id="rId92"/>
    <p:sldId id="877" r:id="rId93"/>
    <p:sldId id="878" r:id="rId94"/>
    <p:sldId id="879" r:id="rId95"/>
    <p:sldId id="880" r:id="rId96"/>
    <p:sldId id="881" r:id="rId97"/>
    <p:sldId id="571" r:id="rId98"/>
    <p:sldId id="882" r:id="rId99"/>
    <p:sldId id="883" r:id="rId100"/>
    <p:sldId id="884" r:id="rId101"/>
    <p:sldId id="885" r:id="rId102"/>
    <p:sldId id="886" r:id="rId103"/>
    <p:sldId id="887" r:id="rId104"/>
    <p:sldId id="888" r:id="rId105"/>
    <p:sldId id="889" r:id="rId106"/>
    <p:sldId id="890" r:id="rId107"/>
    <p:sldId id="891" r:id="rId108"/>
    <p:sldId id="892" r:id="rId109"/>
    <p:sldId id="893" r:id="rId110"/>
    <p:sldId id="894" r:id="rId111"/>
    <p:sldId id="895" r:id="rId112"/>
    <p:sldId id="896" r:id="rId113"/>
    <p:sldId id="897" r:id="rId114"/>
    <p:sldId id="898" r:id="rId115"/>
    <p:sldId id="899" r:id="rId116"/>
    <p:sldId id="900" r:id="rId117"/>
    <p:sldId id="901" r:id="rId118"/>
    <p:sldId id="804" r:id="rId119"/>
    <p:sldId id="902" r:id="rId120"/>
    <p:sldId id="903" r:id="rId121"/>
    <p:sldId id="263" r:id="rId122"/>
    <p:sldId id="904" r:id="rId123"/>
    <p:sldId id="905" r:id="rId124"/>
    <p:sldId id="906" r:id="rId125"/>
    <p:sldId id="907" r:id="rId126"/>
    <p:sldId id="908" r:id="rId127"/>
    <p:sldId id="909" r:id="rId128"/>
    <p:sldId id="792" r:id="rId129"/>
    <p:sldId id="573" r:id="rId130"/>
    <p:sldId id="653" r:id="rId131"/>
    <p:sldId id="353" r:id="rId132"/>
    <p:sldId id="352" r:id="rId133"/>
    <p:sldId id="269" r:id="rId134"/>
    <p:sldId id="271" r:id="rId135"/>
    <p:sldId id="272" r:id="rId136"/>
    <p:sldId id="1032" r:id="rId137"/>
    <p:sldId id="622" r:id="rId138"/>
    <p:sldId id="794" r:id="rId139"/>
    <p:sldId id="620" r:id="rId140"/>
    <p:sldId id="747" r:id="rId141"/>
    <p:sldId id="748" r:id="rId142"/>
    <p:sldId id="749" r:id="rId143"/>
    <p:sldId id="911" r:id="rId144"/>
    <p:sldId id="331" r:id="rId145"/>
    <p:sldId id="587" r:id="rId146"/>
    <p:sldId id="355" r:id="rId147"/>
    <p:sldId id="356" r:id="rId148"/>
    <p:sldId id="275" r:id="rId149"/>
    <p:sldId id="332" r:id="rId150"/>
    <p:sldId id="750" r:id="rId151"/>
    <p:sldId id="796" r:id="rId152"/>
    <p:sldId id="276" r:id="rId153"/>
    <p:sldId id="278" r:id="rId154"/>
    <p:sldId id="279" r:id="rId155"/>
    <p:sldId id="280" r:id="rId156"/>
    <p:sldId id="333" r:id="rId157"/>
    <p:sldId id="797" r:id="rId158"/>
    <p:sldId id="426" r:id="rId159"/>
    <p:sldId id="334" r:id="rId160"/>
    <p:sldId id="335" r:id="rId161"/>
    <p:sldId id="281" r:id="rId162"/>
    <p:sldId id="1033" r:id="rId163"/>
    <p:sldId id="432" r:id="rId164"/>
    <p:sldId id="541" r:id="rId165"/>
    <p:sldId id="606" r:id="rId166"/>
    <p:sldId id="607" r:id="rId167"/>
    <p:sldId id="630" r:id="rId168"/>
    <p:sldId id="798" r:id="rId169"/>
    <p:sldId id="799" r:id="rId170"/>
    <p:sldId id="562" r:id="rId171"/>
    <p:sldId id="609" r:id="rId172"/>
    <p:sldId id="800" r:id="rId173"/>
    <p:sldId id="801" r:id="rId174"/>
    <p:sldId id="357" r:id="rId175"/>
    <p:sldId id="1009" r:id="rId176"/>
    <p:sldId id="542" r:id="rId177"/>
    <p:sldId id="563" r:id="rId178"/>
    <p:sldId id="545" r:id="rId179"/>
    <p:sldId id="802" r:id="rId180"/>
    <p:sldId id="589" r:id="rId181"/>
    <p:sldId id="544" r:id="rId182"/>
    <p:sldId id="751" r:id="rId183"/>
    <p:sldId id="358" r:id="rId184"/>
    <p:sldId id="723" r:id="rId185"/>
    <p:sldId id="286" r:id="rId186"/>
    <p:sldId id="287" r:id="rId187"/>
    <p:sldId id="614" r:id="rId188"/>
    <p:sldId id="619" r:id="rId189"/>
    <p:sldId id="615" r:id="rId190"/>
    <p:sldId id="616" r:id="rId191"/>
    <p:sldId id="617" r:id="rId192"/>
    <p:sldId id="618" r:id="rId193"/>
    <p:sldId id="726" r:id="rId194"/>
    <p:sldId id="724" r:id="rId195"/>
    <p:sldId id="703" r:id="rId196"/>
    <p:sldId id="288" r:id="rId197"/>
    <p:sldId id="337" r:id="rId198"/>
    <p:sldId id="446" r:id="rId199"/>
    <p:sldId id="447" r:id="rId200"/>
    <p:sldId id="448" r:id="rId201"/>
    <p:sldId id="449" r:id="rId202"/>
    <p:sldId id="450" r:id="rId203"/>
    <p:sldId id="451" r:id="rId204"/>
    <p:sldId id="452" r:id="rId205"/>
    <p:sldId id="453" r:id="rId206"/>
    <p:sldId id="454" r:id="rId207"/>
    <p:sldId id="581" r:id="rId208"/>
    <p:sldId id="580" r:id="rId209"/>
    <p:sldId id="455" r:id="rId210"/>
    <p:sldId id="456" r:id="rId211"/>
    <p:sldId id="423" r:id="rId212"/>
    <p:sldId id="725" r:id="rId213"/>
    <p:sldId id="654" r:id="rId214"/>
    <p:sldId id="289" r:id="rId215"/>
    <p:sldId id="803" r:id="rId216"/>
    <p:sldId id="470" r:id="rId217"/>
    <p:sldId id="469" r:id="rId218"/>
    <p:sldId id="472" r:id="rId219"/>
    <p:sldId id="590" r:id="rId220"/>
    <p:sldId id="534" r:id="rId221"/>
    <p:sldId id="473" r:id="rId222"/>
    <p:sldId id="474" r:id="rId223"/>
    <p:sldId id="475" r:id="rId224"/>
    <p:sldId id="631" r:id="rId225"/>
    <p:sldId id="727" r:id="rId226"/>
    <p:sldId id="290" r:id="rId227"/>
    <p:sldId id="291" r:id="rId228"/>
    <p:sldId id="728" r:id="rId229"/>
    <p:sldId id="292" r:id="rId230"/>
    <p:sldId id="360" r:id="rId231"/>
    <p:sldId id="568" r:id="rId232"/>
    <p:sldId id="633" r:id="rId233"/>
    <p:sldId id="613" r:id="rId234"/>
    <p:sldId id="730" r:id="rId235"/>
    <p:sldId id="477" r:id="rId236"/>
    <p:sldId id="805" r:id="rId237"/>
    <p:sldId id="806" r:id="rId238"/>
    <p:sldId id="807" r:id="rId239"/>
    <p:sldId id="479" r:id="rId240"/>
    <p:sldId id="480" r:id="rId241"/>
    <p:sldId id="481" r:id="rId242"/>
    <p:sldId id="482" r:id="rId243"/>
    <p:sldId id="483" r:id="rId244"/>
    <p:sldId id="484" r:id="rId245"/>
    <p:sldId id="808" r:id="rId246"/>
    <p:sldId id="731" r:id="rId247"/>
    <p:sldId id="735" r:id="rId248"/>
    <p:sldId id="575" r:id="rId249"/>
    <p:sldId id="363" r:id="rId250"/>
    <p:sldId id="487" r:id="rId251"/>
    <p:sldId id="486" r:id="rId252"/>
    <p:sldId id="762" r:id="rId253"/>
    <p:sldId id="809" r:id="rId254"/>
    <p:sldId id="810" r:id="rId255"/>
    <p:sldId id="811" r:id="rId256"/>
    <p:sldId id="812" r:id="rId257"/>
    <p:sldId id="813" r:id="rId258"/>
    <p:sldId id="499" r:id="rId259"/>
    <p:sldId id="368" r:id="rId260"/>
    <p:sldId id="576" r:id="rId261"/>
    <p:sldId id="366" r:id="rId262"/>
    <p:sldId id="502" r:id="rId263"/>
    <p:sldId id="503" r:id="rId264"/>
    <p:sldId id="504" r:id="rId265"/>
    <p:sldId id="505" r:id="rId266"/>
    <p:sldId id="296" r:id="rId267"/>
    <p:sldId id="507" r:id="rId268"/>
    <p:sldId id="508" r:id="rId269"/>
    <p:sldId id="298" r:id="rId270"/>
    <p:sldId id="509" r:id="rId271"/>
    <p:sldId id="761" r:id="rId272"/>
    <p:sldId id="299" r:id="rId273"/>
    <p:sldId id="511" r:id="rId274"/>
    <p:sldId id="512" r:id="rId275"/>
    <p:sldId id="300" r:id="rId276"/>
    <p:sldId id="410" r:id="rId277"/>
    <p:sldId id="302" r:id="rId278"/>
    <p:sldId id="752" r:id="rId279"/>
    <p:sldId id="304" r:id="rId280"/>
    <p:sldId id="513" r:id="rId281"/>
    <p:sldId id="425" r:id="rId282"/>
    <p:sldId id="383" r:id="rId283"/>
    <p:sldId id="384" r:id="rId284"/>
    <p:sldId id="704" r:id="rId285"/>
    <p:sldId id="385" r:id="rId286"/>
    <p:sldId id="386" r:id="rId287"/>
    <p:sldId id="444" r:id="rId288"/>
    <p:sldId id="387" r:id="rId289"/>
    <p:sldId id="596" r:id="rId290"/>
    <p:sldId id="815" r:id="rId291"/>
    <p:sldId id="564" r:id="rId292"/>
    <p:sldId id="816" r:id="rId293"/>
    <p:sldId id="533" r:id="rId294"/>
    <p:sldId id="814" r:id="rId295"/>
    <p:sldId id="841" r:id="rId296"/>
    <p:sldId id="819" r:id="rId297"/>
    <p:sldId id="818" r:id="rId298"/>
    <p:sldId id="817" r:id="rId299"/>
    <p:sldId id="632" r:id="rId300"/>
    <p:sldId id="529" r:id="rId301"/>
    <p:sldId id="500" r:id="rId302"/>
    <p:sldId id="259" r:id="rId303"/>
    <p:sldId id="1029" r:id="rId304"/>
    <p:sldId id="266" r:id="rId305"/>
    <p:sldId id="1030" r:id="rId306"/>
    <p:sldId id="569" r:id="rId307"/>
    <p:sldId id="820" r:id="rId308"/>
    <p:sldId id="821" r:id="rId309"/>
    <p:sldId id="822" r:id="rId310"/>
    <p:sldId id="823" r:id="rId311"/>
    <p:sldId id="824" r:id="rId312"/>
    <p:sldId id="825" r:id="rId313"/>
    <p:sldId id="826" r:id="rId314"/>
    <p:sldId id="827" r:id="rId315"/>
    <p:sldId id="828" r:id="rId316"/>
    <p:sldId id="829" r:id="rId317"/>
    <p:sldId id="830" r:id="rId318"/>
    <p:sldId id="831" r:id="rId319"/>
    <p:sldId id="832" r:id="rId320"/>
    <p:sldId id="833" r:id="rId321"/>
    <p:sldId id="834" r:id="rId322"/>
    <p:sldId id="835" r:id="rId323"/>
    <p:sldId id="836" r:id="rId324"/>
    <p:sldId id="837" r:id="rId325"/>
    <p:sldId id="1031" r:id="rId326"/>
    <p:sldId id="651" r:id="rId327"/>
    <p:sldId id="390" r:id="rId328"/>
    <p:sldId id="705" r:id="rId329"/>
    <p:sldId id="595" r:id="rId330"/>
    <p:sldId id="348" r:id="rId331"/>
    <p:sldId id="389" r:id="rId332"/>
    <p:sldId id="722" r:id="rId333"/>
    <p:sldId id="912" r:id="rId334"/>
    <p:sldId id="839" r:id="rId335"/>
    <p:sldId id="838" r:id="rId336"/>
    <p:sldId id="840" r:id="rId337"/>
    <p:sldId id="696" r:id="rId338"/>
    <p:sldId id="697" r:id="rId339"/>
    <p:sldId id="524" r:id="rId340"/>
    <p:sldId id="537" r:id="rId341"/>
    <p:sldId id="743" r:id="rId342"/>
    <p:sldId id="744" r:id="rId343"/>
    <p:sldId id="746" r:id="rId344"/>
    <p:sldId id="745" r:id="rId345"/>
    <p:sldId id="527" r:id="rId346"/>
    <p:sldId id="598" r:id="rId347"/>
    <p:sldId id="599" r:id="rId348"/>
    <p:sldId id="760" r:id="rId349"/>
    <p:sldId id="600" r:id="rId350"/>
    <p:sldId id="594" r:id="rId351"/>
    <p:sldId id="391" r:id="rId352"/>
    <p:sldId id="310" r:id="rId353"/>
    <p:sldId id="312" r:id="rId354"/>
    <p:sldId id="757" r:id="rId355"/>
    <p:sldId id="427" r:id="rId356"/>
    <p:sldId id="313" r:id="rId357"/>
    <p:sldId id="314" r:id="rId358"/>
    <p:sldId id="315" r:id="rId359"/>
    <p:sldId id="408" r:id="rId360"/>
    <p:sldId id="597" r:id="rId361"/>
    <p:sldId id="514" r:id="rId362"/>
    <p:sldId id="516" r:id="rId363"/>
    <p:sldId id="517" r:id="rId364"/>
    <p:sldId id="518" r:id="rId365"/>
    <p:sldId id="602" r:id="rId366"/>
    <p:sldId id="603" r:id="rId367"/>
    <p:sldId id="520" r:id="rId368"/>
    <p:sldId id="521" r:id="rId369"/>
    <p:sldId id="519" r:id="rId370"/>
    <p:sldId id="522" r:id="rId371"/>
    <p:sldId id="702" r:id="rId372"/>
    <p:sldId id="392" r:id="rId373"/>
    <p:sldId id="428" r:id="rId374"/>
    <p:sldId id="409" r:id="rId375"/>
    <p:sldId id="695" r:id="rId376"/>
    <p:sldId id="393" r:id="rId377"/>
    <p:sldId id="559" r:id="rId378"/>
    <p:sldId id="369" r:id="rId379"/>
    <p:sldId id="532" r:id="rId38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0CEDA7-663D-4FED-9647-0BC2B114B0EA}">
          <p14:sldIdLst>
            <p14:sldId id="693"/>
            <p14:sldId id="670"/>
            <p14:sldId id="685"/>
            <p14:sldId id="689"/>
            <p14:sldId id="692"/>
            <p14:sldId id="690"/>
            <p14:sldId id="691"/>
            <p14:sldId id="674"/>
            <p14:sldId id="319"/>
            <p14:sldId id="694"/>
            <p14:sldId id="539"/>
            <p14:sldId id="340"/>
            <p14:sldId id="343"/>
            <p14:sldId id="414"/>
            <p14:sldId id="415"/>
            <p14:sldId id="416"/>
            <p14:sldId id="417"/>
            <p14:sldId id="418"/>
            <p14:sldId id="419"/>
            <p14:sldId id="546"/>
            <p14:sldId id="548"/>
            <p14:sldId id="549"/>
            <p14:sldId id="550"/>
            <p14:sldId id="551"/>
            <p14:sldId id="552"/>
            <p14:sldId id="553"/>
            <p14:sldId id="554"/>
            <p14:sldId id="555"/>
            <p14:sldId id="556"/>
            <p14:sldId id="344"/>
            <p14:sldId id="324"/>
            <p14:sldId id="1034"/>
            <p14:sldId id="318"/>
            <p14:sldId id="345"/>
            <p14:sldId id="322"/>
            <p14:sldId id="538"/>
            <p14:sldId id="528"/>
            <p14:sldId id="565"/>
            <p14:sldId id="346"/>
            <p14:sldId id="323"/>
            <p14:sldId id="753"/>
            <p14:sldId id="763"/>
            <p14:sldId id="347"/>
            <p14:sldId id="842"/>
            <p14:sldId id="843"/>
            <p14:sldId id="844"/>
            <p14:sldId id="845"/>
            <p14:sldId id="846"/>
            <p14:sldId id="847"/>
            <p14:sldId id="913"/>
            <p14:sldId id="914"/>
            <p14:sldId id="766"/>
            <p14:sldId id="915"/>
            <p14:sldId id="916"/>
            <p14:sldId id="848"/>
            <p14:sldId id="849"/>
            <p14:sldId id="850"/>
            <p14:sldId id="851"/>
            <p14:sldId id="852"/>
            <p14:sldId id="853"/>
            <p14:sldId id="854"/>
            <p14:sldId id="855"/>
            <p14:sldId id="856"/>
            <p14:sldId id="857"/>
            <p14:sldId id="858"/>
            <p14:sldId id="859"/>
            <p14:sldId id="860"/>
            <p14:sldId id="861"/>
            <p14:sldId id="862"/>
            <p14:sldId id="660"/>
            <p14:sldId id="863"/>
            <p14:sldId id="661"/>
            <p14:sldId id="864"/>
            <p14:sldId id="865"/>
            <p14:sldId id="866"/>
            <p14:sldId id="867"/>
            <p14:sldId id="868"/>
            <p14:sldId id="869"/>
            <p14:sldId id="870"/>
            <p14:sldId id="917"/>
            <p14:sldId id="918"/>
            <p14:sldId id="871"/>
            <p14:sldId id="872"/>
            <p14:sldId id="873"/>
            <p14:sldId id="874"/>
            <p14:sldId id="875"/>
            <p14:sldId id="876"/>
            <p14:sldId id="877"/>
            <p14:sldId id="878"/>
            <p14:sldId id="879"/>
            <p14:sldId id="880"/>
            <p14:sldId id="881"/>
            <p14:sldId id="57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804"/>
            <p14:sldId id="902"/>
            <p14:sldId id="903"/>
            <p14:sldId id="263"/>
            <p14:sldId id="904"/>
            <p14:sldId id="905"/>
            <p14:sldId id="906"/>
            <p14:sldId id="907"/>
            <p14:sldId id="908"/>
            <p14:sldId id="909"/>
            <p14:sldId id="792"/>
            <p14:sldId id="573"/>
            <p14:sldId id="653"/>
            <p14:sldId id="353"/>
            <p14:sldId id="352"/>
            <p14:sldId id="269"/>
            <p14:sldId id="271"/>
            <p14:sldId id="272"/>
            <p14:sldId id="1032"/>
            <p14:sldId id="622"/>
            <p14:sldId id="794"/>
            <p14:sldId id="620"/>
            <p14:sldId id="747"/>
            <p14:sldId id="748"/>
            <p14:sldId id="749"/>
            <p14:sldId id="911"/>
            <p14:sldId id="331"/>
            <p14:sldId id="587"/>
            <p14:sldId id="355"/>
            <p14:sldId id="356"/>
            <p14:sldId id="275"/>
            <p14:sldId id="332"/>
            <p14:sldId id="750"/>
            <p14:sldId id="796"/>
            <p14:sldId id="276"/>
            <p14:sldId id="278"/>
            <p14:sldId id="279"/>
            <p14:sldId id="280"/>
            <p14:sldId id="333"/>
            <p14:sldId id="797"/>
            <p14:sldId id="426"/>
            <p14:sldId id="334"/>
            <p14:sldId id="335"/>
            <p14:sldId id="281"/>
            <p14:sldId id="1033"/>
            <p14:sldId id="432"/>
            <p14:sldId id="541"/>
            <p14:sldId id="606"/>
            <p14:sldId id="607"/>
            <p14:sldId id="630"/>
            <p14:sldId id="798"/>
            <p14:sldId id="799"/>
            <p14:sldId id="562"/>
            <p14:sldId id="609"/>
            <p14:sldId id="800"/>
            <p14:sldId id="801"/>
            <p14:sldId id="357"/>
            <p14:sldId id="1009"/>
            <p14:sldId id="542"/>
            <p14:sldId id="563"/>
            <p14:sldId id="545"/>
            <p14:sldId id="802"/>
            <p14:sldId id="589"/>
            <p14:sldId id="544"/>
            <p14:sldId id="751"/>
            <p14:sldId id="358"/>
            <p14:sldId id="723"/>
            <p14:sldId id="286"/>
            <p14:sldId id="287"/>
            <p14:sldId id="614"/>
            <p14:sldId id="619"/>
            <p14:sldId id="615"/>
            <p14:sldId id="616"/>
            <p14:sldId id="617"/>
            <p14:sldId id="618"/>
            <p14:sldId id="726"/>
            <p14:sldId id="724"/>
            <p14:sldId id="703"/>
            <p14:sldId id="288"/>
            <p14:sldId id="337"/>
            <p14:sldId id="446"/>
            <p14:sldId id="447"/>
            <p14:sldId id="448"/>
            <p14:sldId id="449"/>
            <p14:sldId id="450"/>
            <p14:sldId id="451"/>
            <p14:sldId id="452"/>
            <p14:sldId id="453"/>
            <p14:sldId id="454"/>
            <p14:sldId id="581"/>
            <p14:sldId id="580"/>
            <p14:sldId id="455"/>
            <p14:sldId id="456"/>
            <p14:sldId id="423"/>
            <p14:sldId id="725"/>
            <p14:sldId id="654"/>
            <p14:sldId id="289"/>
            <p14:sldId id="803"/>
            <p14:sldId id="470"/>
            <p14:sldId id="469"/>
            <p14:sldId id="472"/>
            <p14:sldId id="590"/>
            <p14:sldId id="534"/>
            <p14:sldId id="473"/>
            <p14:sldId id="474"/>
            <p14:sldId id="475"/>
            <p14:sldId id="631"/>
            <p14:sldId id="727"/>
            <p14:sldId id="290"/>
            <p14:sldId id="291"/>
            <p14:sldId id="728"/>
            <p14:sldId id="292"/>
            <p14:sldId id="360"/>
            <p14:sldId id="568"/>
            <p14:sldId id="633"/>
            <p14:sldId id="613"/>
            <p14:sldId id="730"/>
            <p14:sldId id="477"/>
            <p14:sldId id="805"/>
            <p14:sldId id="806"/>
            <p14:sldId id="807"/>
            <p14:sldId id="479"/>
            <p14:sldId id="480"/>
            <p14:sldId id="481"/>
            <p14:sldId id="482"/>
            <p14:sldId id="483"/>
            <p14:sldId id="484"/>
            <p14:sldId id="808"/>
            <p14:sldId id="731"/>
            <p14:sldId id="735"/>
            <p14:sldId id="575"/>
            <p14:sldId id="363"/>
            <p14:sldId id="487"/>
            <p14:sldId id="486"/>
            <p14:sldId id="762"/>
            <p14:sldId id="809"/>
            <p14:sldId id="810"/>
            <p14:sldId id="811"/>
            <p14:sldId id="812"/>
            <p14:sldId id="813"/>
            <p14:sldId id="499"/>
            <p14:sldId id="368"/>
            <p14:sldId id="576"/>
            <p14:sldId id="366"/>
            <p14:sldId id="502"/>
            <p14:sldId id="503"/>
            <p14:sldId id="504"/>
            <p14:sldId id="505"/>
            <p14:sldId id="296"/>
            <p14:sldId id="507"/>
            <p14:sldId id="508"/>
            <p14:sldId id="298"/>
            <p14:sldId id="509"/>
            <p14:sldId id="761"/>
            <p14:sldId id="299"/>
            <p14:sldId id="511"/>
            <p14:sldId id="512"/>
            <p14:sldId id="300"/>
            <p14:sldId id="410"/>
            <p14:sldId id="302"/>
            <p14:sldId id="752"/>
            <p14:sldId id="304"/>
            <p14:sldId id="513"/>
            <p14:sldId id="425"/>
            <p14:sldId id="383"/>
            <p14:sldId id="384"/>
            <p14:sldId id="704"/>
            <p14:sldId id="385"/>
            <p14:sldId id="386"/>
            <p14:sldId id="444"/>
            <p14:sldId id="387"/>
            <p14:sldId id="596"/>
            <p14:sldId id="815"/>
            <p14:sldId id="564"/>
            <p14:sldId id="816"/>
            <p14:sldId id="533"/>
            <p14:sldId id="814"/>
            <p14:sldId id="841"/>
            <p14:sldId id="819"/>
            <p14:sldId id="818"/>
            <p14:sldId id="817"/>
            <p14:sldId id="632"/>
            <p14:sldId id="529"/>
            <p14:sldId id="500"/>
            <p14:sldId id="259"/>
            <p14:sldId id="1029"/>
            <p14:sldId id="266"/>
            <p14:sldId id="1030"/>
            <p14:sldId id="56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1031"/>
            <p14:sldId id="651"/>
            <p14:sldId id="390"/>
            <p14:sldId id="705"/>
            <p14:sldId id="595"/>
            <p14:sldId id="348"/>
            <p14:sldId id="389"/>
            <p14:sldId id="722"/>
            <p14:sldId id="912"/>
            <p14:sldId id="839"/>
            <p14:sldId id="838"/>
            <p14:sldId id="840"/>
            <p14:sldId id="696"/>
            <p14:sldId id="697"/>
            <p14:sldId id="524"/>
            <p14:sldId id="537"/>
            <p14:sldId id="743"/>
            <p14:sldId id="744"/>
            <p14:sldId id="746"/>
            <p14:sldId id="745"/>
            <p14:sldId id="527"/>
            <p14:sldId id="598"/>
            <p14:sldId id="599"/>
            <p14:sldId id="760"/>
            <p14:sldId id="600"/>
            <p14:sldId id="594"/>
            <p14:sldId id="391"/>
            <p14:sldId id="310"/>
            <p14:sldId id="312"/>
            <p14:sldId id="757"/>
            <p14:sldId id="427"/>
            <p14:sldId id="313"/>
            <p14:sldId id="314"/>
            <p14:sldId id="315"/>
            <p14:sldId id="408"/>
            <p14:sldId id="597"/>
            <p14:sldId id="514"/>
            <p14:sldId id="516"/>
            <p14:sldId id="517"/>
            <p14:sldId id="518"/>
            <p14:sldId id="602"/>
            <p14:sldId id="603"/>
            <p14:sldId id="520"/>
            <p14:sldId id="521"/>
            <p14:sldId id="519"/>
            <p14:sldId id="522"/>
            <p14:sldId id="702"/>
            <p14:sldId id="392"/>
            <p14:sldId id="428"/>
            <p14:sldId id="409"/>
            <p14:sldId id="695"/>
            <p14:sldId id="393"/>
            <p14:sldId id="559"/>
            <p14:sldId id="369"/>
            <p14:sldId id="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 Sherri" initials="LS" lastIdx="3" clrIdx="0">
    <p:extLst>
      <p:ext uri="{19B8F6BF-5375-455C-9EA6-DF929625EA0E}">
        <p15:presenceInfo xmlns:p15="http://schemas.microsoft.com/office/powerpoint/2012/main" userId="S::shlaw@pa.gov::3da26e23-9ee6-4121-a54d-151d8db999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FFFF99"/>
    <a:srgbClr val="FFFFCC"/>
    <a:srgbClr val="E6E6E6"/>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AFB034-33B3-45E1-B3AB-0ABF50214F08}" v="38" dt="2023-01-26T21:56:39.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06" autoAdjust="0"/>
    <p:restoredTop sz="99880" autoAdjust="0"/>
  </p:normalViewPr>
  <p:slideViewPr>
    <p:cSldViewPr>
      <p:cViewPr varScale="1">
        <p:scale>
          <a:sx n="90" d="100"/>
          <a:sy n="90" d="100"/>
        </p:scale>
        <p:origin x="821" y="41"/>
      </p:cViewPr>
      <p:guideLst>
        <p:guide orient="horz" pos="2160"/>
        <p:guide pos="2880"/>
      </p:guideLst>
    </p:cSldViewPr>
  </p:slideViewPr>
  <p:outlineViewPr>
    <p:cViewPr>
      <p:scale>
        <a:sx n="33" d="100"/>
        <a:sy n="33" d="100"/>
      </p:scale>
      <p:origin x="0" y="88651"/>
    </p:cViewPr>
  </p:outlineViewPr>
  <p:notesTextViewPr>
    <p:cViewPr>
      <p:scale>
        <a:sx n="3" d="2"/>
        <a:sy n="3" d="2"/>
      </p:scale>
      <p:origin x="0" y="0"/>
    </p:cViewPr>
  </p:notesTextViewPr>
  <p:sorterViewPr>
    <p:cViewPr varScale="1">
      <p:scale>
        <a:sx n="1" d="1"/>
        <a:sy n="1" d="1"/>
      </p:scale>
      <p:origin x="0" y="-475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microsoft.com/office/2016/11/relationships/changesInfo" Target="changesInfos/changesInfo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notesMaster" Target="notesMasters/notesMaster1.xml"/><Relationship Id="rId241" Type="http://schemas.openxmlformats.org/officeDocument/2006/relationships/slide" Target="slides/slide236.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9" Type="http://schemas.openxmlformats.org/officeDocument/2006/relationships/slide" Target="slides/slide4.xml"/><Relationship Id="rId210" Type="http://schemas.openxmlformats.org/officeDocument/2006/relationships/slide" Target="slides/slide205.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200" Type="http://schemas.openxmlformats.org/officeDocument/2006/relationships/slide" Target="slides/slide195.xml"/><Relationship Id="rId382" Type="http://schemas.openxmlformats.org/officeDocument/2006/relationships/handoutMaster" Target="handoutMasters/handoutMaster1.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openxmlformats.org/officeDocument/2006/relationships/slide" Target="slides/slide346.xml"/><Relationship Id="rId372" Type="http://schemas.openxmlformats.org/officeDocument/2006/relationships/slide" Target="slides/slide367.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362" Type="http://schemas.openxmlformats.org/officeDocument/2006/relationships/slide" Target="slides/slide357.xml"/><Relationship Id="rId383" Type="http://schemas.openxmlformats.org/officeDocument/2006/relationships/commentAuthors" Target="commentAuthors.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openxmlformats.org/officeDocument/2006/relationships/slide" Target="slides/slide347.xml"/><Relationship Id="rId373" Type="http://schemas.openxmlformats.org/officeDocument/2006/relationships/slide" Target="slides/slide368.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363" Type="http://schemas.openxmlformats.org/officeDocument/2006/relationships/slide" Target="slides/slide358.xml"/><Relationship Id="rId384" Type="http://schemas.openxmlformats.org/officeDocument/2006/relationships/presProps" Target="presProps.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viewProps" Target="viewProps.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theme" Target="theme/theme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tableStyles" Target="tableStyles.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microsoft.com/office/2015/10/relationships/revisionInfo" Target="revisionInfo.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220" Type="http://schemas.openxmlformats.org/officeDocument/2006/relationships/slide" Target="slides/slide215.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w, Sherri" userId="3da26e23-9ee6-4121-a54d-151d8db9998d" providerId="ADAL" clId="{8C0F0DA1-86BF-42DC-93D4-A65480B45A12}"/>
    <pc:docChg chg="undo custSel addSld delSld modSld sldOrd modSection">
      <pc:chgData name="Law, Sherri" userId="3da26e23-9ee6-4121-a54d-151d8db9998d" providerId="ADAL" clId="{8C0F0DA1-86BF-42DC-93D4-A65480B45A12}" dt="2023-01-18T21:12:55.331" v="416" actId="20577"/>
      <pc:docMkLst>
        <pc:docMk/>
      </pc:docMkLst>
      <pc:sldChg chg="add">
        <pc:chgData name="Law, Sherri" userId="3da26e23-9ee6-4121-a54d-151d8db9998d" providerId="ADAL" clId="{8C0F0DA1-86BF-42DC-93D4-A65480B45A12}" dt="2023-01-18T21:09:13.641" v="404"/>
        <pc:sldMkLst>
          <pc:docMk/>
          <pc:sldMk cId="3236418984" sldId="259"/>
        </pc:sldMkLst>
      </pc:sldChg>
      <pc:sldChg chg="add">
        <pc:chgData name="Law, Sherri" userId="3da26e23-9ee6-4121-a54d-151d8db9998d" providerId="ADAL" clId="{8C0F0DA1-86BF-42DC-93D4-A65480B45A12}" dt="2023-01-18T18:20:54.860" v="164"/>
        <pc:sldMkLst>
          <pc:docMk/>
          <pc:sldMk cId="1731013459" sldId="263"/>
        </pc:sldMkLst>
      </pc:sldChg>
      <pc:sldChg chg="modSp add">
        <pc:chgData name="Law, Sherri" userId="3da26e23-9ee6-4121-a54d-151d8db9998d" providerId="ADAL" clId="{8C0F0DA1-86BF-42DC-93D4-A65480B45A12}" dt="2023-01-18T21:09:38.628" v="410" actId="1076"/>
        <pc:sldMkLst>
          <pc:docMk/>
          <pc:sldMk cId="198375891" sldId="266"/>
        </pc:sldMkLst>
        <pc:picChg chg="mod">
          <ac:chgData name="Law, Sherri" userId="3da26e23-9ee6-4121-a54d-151d8db9998d" providerId="ADAL" clId="{8C0F0DA1-86BF-42DC-93D4-A65480B45A12}" dt="2023-01-18T21:09:38.628" v="410" actId="1076"/>
          <ac:picMkLst>
            <pc:docMk/>
            <pc:sldMk cId="198375891" sldId="266"/>
            <ac:picMk id="3" creationId="{FB741ED6-651E-4DB2-8C2F-7DA4FDD294D0}"/>
          </ac:picMkLst>
        </pc:picChg>
      </pc:sldChg>
      <pc:sldChg chg="modSp">
        <pc:chgData name="Law, Sherri" userId="3da26e23-9ee6-4121-a54d-151d8db9998d" providerId="ADAL" clId="{8C0F0DA1-86BF-42DC-93D4-A65480B45A12}" dt="2023-01-18T18:28:15.513" v="175"/>
        <pc:sldMkLst>
          <pc:docMk/>
          <pc:sldMk cId="3320411254" sldId="289"/>
        </pc:sldMkLst>
        <pc:spChg chg="mod">
          <ac:chgData name="Law, Sherri" userId="3da26e23-9ee6-4121-a54d-151d8db9998d" providerId="ADAL" clId="{8C0F0DA1-86BF-42DC-93D4-A65480B45A12}" dt="2023-01-18T18:28:15.513" v="175"/>
          <ac:spMkLst>
            <pc:docMk/>
            <pc:sldMk cId="3320411254" sldId="289"/>
            <ac:spMk id="3" creationId="{00000000-0000-0000-0000-000000000000}"/>
          </ac:spMkLst>
        </pc:spChg>
      </pc:sldChg>
      <pc:sldChg chg="modSp">
        <pc:chgData name="Law, Sherri" userId="3da26e23-9ee6-4121-a54d-151d8db9998d" providerId="ADAL" clId="{8C0F0DA1-86BF-42DC-93D4-A65480B45A12}" dt="2023-01-18T18:51:19.985" v="351" actId="6549"/>
        <pc:sldMkLst>
          <pc:docMk/>
          <pc:sldMk cId="2255789679" sldId="313"/>
        </pc:sldMkLst>
        <pc:spChg chg="mod">
          <ac:chgData name="Law, Sherri" userId="3da26e23-9ee6-4121-a54d-151d8db9998d" providerId="ADAL" clId="{8C0F0DA1-86BF-42DC-93D4-A65480B45A12}" dt="2023-01-18T18:51:19.985" v="351" actId="6549"/>
          <ac:spMkLst>
            <pc:docMk/>
            <pc:sldMk cId="2255789679" sldId="313"/>
            <ac:spMk id="3" creationId="{00000000-0000-0000-0000-000000000000}"/>
          </ac:spMkLst>
        </pc:spChg>
      </pc:sldChg>
      <pc:sldChg chg="modSp">
        <pc:chgData name="Law, Sherri" userId="3da26e23-9ee6-4121-a54d-151d8db9998d" providerId="ADAL" clId="{8C0F0DA1-86BF-42DC-93D4-A65480B45A12}" dt="2023-01-18T21:12:55.331" v="416" actId="20577"/>
        <pc:sldMkLst>
          <pc:docMk/>
          <pc:sldMk cId="618042027" sldId="314"/>
        </pc:sldMkLst>
        <pc:spChg chg="mod">
          <ac:chgData name="Law, Sherri" userId="3da26e23-9ee6-4121-a54d-151d8db9998d" providerId="ADAL" clId="{8C0F0DA1-86BF-42DC-93D4-A65480B45A12}" dt="2023-01-18T21:12:55.331" v="416" actId="20577"/>
          <ac:spMkLst>
            <pc:docMk/>
            <pc:sldMk cId="618042027" sldId="314"/>
            <ac:spMk id="3" creationId="{00000000-0000-0000-0000-000000000000}"/>
          </ac:spMkLst>
        </pc:spChg>
      </pc:sldChg>
      <pc:sldChg chg="modTransition">
        <pc:chgData name="Law, Sherri" userId="3da26e23-9ee6-4121-a54d-151d8db9998d" providerId="ADAL" clId="{8C0F0DA1-86BF-42DC-93D4-A65480B45A12}" dt="2023-01-18T16:29:38.002" v="33"/>
        <pc:sldMkLst>
          <pc:docMk/>
          <pc:sldMk cId="24080751" sldId="318"/>
        </pc:sldMkLst>
      </pc:sldChg>
      <pc:sldChg chg="modSp modTransition">
        <pc:chgData name="Law, Sherri" userId="3da26e23-9ee6-4121-a54d-151d8db9998d" providerId="ADAL" clId="{8C0F0DA1-86BF-42DC-93D4-A65480B45A12}" dt="2023-01-18T18:10:40.470" v="117" actId="20577"/>
        <pc:sldMkLst>
          <pc:docMk/>
          <pc:sldMk cId="2016195233" sldId="319"/>
        </pc:sldMkLst>
        <pc:spChg chg="mod">
          <ac:chgData name="Law, Sherri" userId="3da26e23-9ee6-4121-a54d-151d8db9998d" providerId="ADAL" clId="{8C0F0DA1-86BF-42DC-93D4-A65480B45A12}" dt="2023-01-18T18:10:40.470" v="117" actId="20577"/>
          <ac:spMkLst>
            <pc:docMk/>
            <pc:sldMk cId="2016195233" sldId="319"/>
            <ac:spMk id="3" creationId="{00000000-0000-0000-0000-000000000000}"/>
          </ac:spMkLst>
        </pc:spChg>
      </pc:sldChg>
      <pc:sldChg chg="modSp modTransition">
        <pc:chgData name="Law, Sherri" userId="3da26e23-9ee6-4121-a54d-151d8db9998d" providerId="ADAL" clId="{8C0F0DA1-86BF-42DC-93D4-A65480B45A12}" dt="2023-01-18T18:14:26.611" v="154"/>
        <pc:sldMkLst>
          <pc:docMk/>
          <pc:sldMk cId="247694505" sldId="322"/>
        </pc:sldMkLst>
        <pc:spChg chg="mod">
          <ac:chgData name="Law, Sherri" userId="3da26e23-9ee6-4121-a54d-151d8db9998d" providerId="ADAL" clId="{8C0F0DA1-86BF-42DC-93D4-A65480B45A12}" dt="2023-01-18T18:14:26.611" v="154"/>
          <ac:spMkLst>
            <pc:docMk/>
            <pc:sldMk cId="247694505" sldId="322"/>
            <ac:spMk id="3" creationId="{00000000-0000-0000-0000-000000000000}"/>
          </ac:spMkLst>
        </pc:spChg>
      </pc:sldChg>
      <pc:sldChg chg="addSp delSp modSp modTransition">
        <pc:chgData name="Law, Sherri" userId="3da26e23-9ee6-4121-a54d-151d8db9998d" providerId="ADAL" clId="{8C0F0DA1-86BF-42DC-93D4-A65480B45A12}" dt="2023-01-18T20:48:39.941" v="384"/>
        <pc:sldMkLst>
          <pc:docMk/>
          <pc:sldMk cId="734451796" sldId="324"/>
        </pc:sldMkLst>
        <pc:spChg chg="mod">
          <ac:chgData name="Law, Sherri" userId="3da26e23-9ee6-4121-a54d-151d8db9998d" providerId="ADAL" clId="{8C0F0DA1-86BF-42DC-93D4-A65480B45A12}" dt="2023-01-18T18:12:00.166" v="123" actId="20577"/>
          <ac:spMkLst>
            <pc:docMk/>
            <pc:sldMk cId="734451796" sldId="324"/>
            <ac:spMk id="4" creationId="{00000000-0000-0000-0000-000000000000}"/>
          </ac:spMkLst>
        </pc:spChg>
        <pc:picChg chg="add del">
          <ac:chgData name="Law, Sherri" userId="3da26e23-9ee6-4121-a54d-151d8db9998d" providerId="ADAL" clId="{8C0F0DA1-86BF-42DC-93D4-A65480B45A12}" dt="2023-01-18T20:48:39.941" v="384"/>
          <ac:picMkLst>
            <pc:docMk/>
            <pc:sldMk cId="734451796" sldId="324"/>
            <ac:picMk id="6" creationId="{ADA9C6DB-9F61-49C6-9567-111AD3F20BD7}"/>
          </ac:picMkLst>
        </pc:picChg>
      </pc:sldChg>
      <pc:sldChg chg="modTransition">
        <pc:chgData name="Law, Sherri" userId="3da26e23-9ee6-4121-a54d-151d8db9998d" providerId="ADAL" clId="{8C0F0DA1-86BF-42DC-93D4-A65480B45A12}" dt="2023-01-18T16:29:38.002" v="33"/>
        <pc:sldMkLst>
          <pc:docMk/>
          <pc:sldMk cId="3876185290" sldId="340"/>
        </pc:sldMkLst>
      </pc:sldChg>
      <pc:sldChg chg="modTransition">
        <pc:chgData name="Law, Sherri" userId="3da26e23-9ee6-4121-a54d-151d8db9998d" providerId="ADAL" clId="{8C0F0DA1-86BF-42DC-93D4-A65480B45A12}" dt="2023-01-18T16:29:38.002" v="33"/>
        <pc:sldMkLst>
          <pc:docMk/>
          <pc:sldMk cId="3157452163" sldId="343"/>
        </pc:sldMkLst>
      </pc:sldChg>
      <pc:sldChg chg="modTransition">
        <pc:chgData name="Law, Sherri" userId="3da26e23-9ee6-4121-a54d-151d8db9998d" providerId="ADAL" clId="{8C0F0DA1-86BF-42DC-93D4-A65480B45A12}" dt="2023-01-18T16:29:38.002" v="33"/>
        <pc:sldMkLst>
          <pc:docMk/>
          <pc:sldMk cId="3746291687" sldId="344"/>
        </pc:sldMkLst>
      </pc:sldChg>
      <pc:sldChg chg="modTransition">
        <pc:chgData name="Law, Sherri" userId="3da26e23-9ee6-4121-a54d-151d8db9998d" providerId="ADAL" clId="{8C0F0DA1-86BF-42DC-93D4-A65480B45A12}" dt="2023-01-18T16:29:38.002" v="33"/>
        <pc:sldMkLst>
          <pc:docMk/>
          <pc:sldMk cId="3060380050" sldId="345"/>
        </pc:sldMkLst>
      </pc:sldChg>
      <pc:sldChg chg="modTransition">
        <pc:chgData name="Law, Sherri" userId="3da26e23-9ee6-4121-a54d-151d8db9998d" providerId="ADAL" clId="{8C0F0DA1-86BF-42DC-93D4-A65480B45A12}" dt="2023-01-18T16:29:38.002" v="33"/>
        <pc:sldMkLst>
          <pc:docMk/>
          <pc:sldMk cId="1339163996" sldId="414"/>
        </pc:sldMkLst>
      </pc:sldChg>
      <pc:sldChg chg="modTransition">
        <pc:chgData name="Law, Sherri" userId="3da26e23-9ee6-4121-a54d-151d8db9998d" providerId="ADAL" clId="{8C0F0DA1-86BF-42DC-93D4-A65480B45A12}" dt="2023-01-18T16:29:38.002" v="33"/>
        <pc:sldMkLst>
          <pc:docMk/>
          <pc:sldMk cId="1354093622" sldId="415"/>
        </pc:sldMkLst>
      </pc:sldChg>
      <pc:sldChg chg="modTransition">
        <pc:chgData name="Law, Sherri" userId="3da26e23-9ee6-4121-a54d-151d8db9998d" providerId="ADAL" clId="{8C0F0DA1-86BF-42DC-93D4-A65480B45A12}" dt="2023-01-18T16:29:38.002" v="33"/>
        <pc:sldMkLst>
          <pc:docMk/>
          <pc:sldMk cId="4004643576" sldId="416"/>
        </pc:sldMkLst>
      </pc:sldChg>
      <pc:sldChg chg="modTransition">
        <pc:chgData name="Law, Sherri" userId="3da26e23-9ee6-4121-a54d-151d8db9998d" providerId="ADAL" clId="{8C0F0DA1-86BF-42DC-93D4-A65480B45A12}" dt="2023-01-18T16:29:38.002" v="33"/>
        <pc:sldMkLst>
          <pc:docMk/>
          <pc:sldMk cId="2754644071" sldId="417"/>
        </pc:sldMkLst>
      </pc:sldChg>
      <pc:sldChg chg="modTransition">
        <pc:chgData name="Law, Sherri" userId="3da26e23-9ee6-4121-a54d-151d8db9998d" providerId="ADAL" clId="{8C0F0DA1-86BF-42DC-93D4-A65480B45A12}" dt="2023-01-18T16:29:38.002" v="33"/>
        <pc:sldMkLst>
          <pc:docMk/>
          <pc:sldMk cId="1872151040" sldId="418"/>
        </pc:sldMkLst>
      </pc:sldChg>
      <pc:sldChg chg="modTransition">
        <pc:chgData name="Law, Sherri" userId="3da26e23-9ee6-4121-a54d-151d8db9998d" providerId="ADAL" clId="{8C0F0DA1-86BF-42DC-93D4-A65480B45A12}" dt="2023-01-18T16:29:38.002" v="33"/>
        <pc:sldMkLst>
          <pc:docMk/>
          <pc:sldMk cId="2104019629" sldId="419"/>
        </pc:sldMkLst>
      </pc:sldChg>
      <pc:sldChg chg="addSp delSp modSp">
        <pc:chgData name="Law, Sherri" userId="3da26e23-9ee6-4121-a54d-151d8db9998d" providerId="ADAL" clId="{8C0F0DA1-86BF-42DC-93D4-A65480B45A12}" dt="2023-01-18T21:07:41.658" v="401" actId="1076"/>
        <pc:sldMkLst>
          <pc:docMk/>
          <pc:sldMk cId="3492713119" sldId="509"/>
        </pc:sldMkLst>
        <pc:spChg chg="mod">
          <ac:chgData name="Law, Sherri" userId="3da26e23-9ee6-4121-a54d-151d8db9998d" providerId="ADAL" clId="{8C0F0DA1-86BF-42DC-93D4-A65480B45A12}" dt="2023-01-18T21:07:37.449" v="400" actId="1076"/>
          <ac:spMkLst>
            <pc:docMk/>
            <pc:sldMk cId="3492713119" sldId="509"/>
            <ac:spMk id="3" creationId="{00000000-0000-0000-0000-000000000000}"/>
          </ac:spMkLst>
        </pc:spChg>
        <pc:spChg chg="mod">
          <ac:chgData name="Law, Sherri" userId="3da26e23-9ee6-4121-a54d-151d8db9998d" providerId="ADAL" clId="{8C0F0DA1-86BF-42DC-93D4-A65480B45A12}" dt="2023-01-18T21:07:35.487" v="399" actId="1076"/>
          <ac:spMkLst>
            <pc:docMk/>
            <pc:sldMk cId="3492713119" sldId="509"/>
            <ac:spMk id="4" creationId="{00000000-0000-0000-0000-000000000000}"/>
          </ac:spMkLst>
        </pc:spChg>
        <pc:spChg chg="add del mod">
          <ac:chgData name="Law, Sherri" userId="3da26e23-9ee6-4121-a54d-151d8db9998d" providerId="ADAL" clId="{8C0F0DA1-86BF-42DC-93D4-A65480B45A12}" dt="2023-01-18T21:07:41.658" v="401" actId="1076"/>
          <ac:spMkLst>
            <pc:docMk/>
            <pc:sldMk cId="3492713119" sldId="509"/>
            <ac:spMk id="7" creationId="{EAA3B099-C6DC-42EC-9740-8CC947416475}"/>
          </ac:spMkLst>
        </pc:spChg>
      </pc:sldChg>
      <pc:sldChg chg="modSp del">
        <pc:chgData name="Law, Sherri" userId="3da26e23-9ee6-4121-a54d-151d8db9998d" providerId="ADAL" clId="{8C0F0DA1-86BF-42DC-93D4-A65480B45A12}" dt="2023-01-18T21:07:51.202" v="402" actId="2696"/>
        <pc:sldMkLst>
          <pc:docMk/>
          <pc:sldMk cId="2839619561" sldId="510"/>
        </pc:sldMkLst>
        <pc:spChg chg="mod">
          <ac:chgData name="Law, Sherri" userId="3da26e23-9ee6-4121-a54d-151d8db9998d" providerId="ADAL" clId="{8C0F0DA1-86BF-42DC-93D4-A65480B45A12}" dt="2023-01-18T17:51:46.504" v="108" actId="20577"/>
          <ac:spMkLst>
            <pc:docMk/>
            <pc:sldMk cId="2839619561" sldId="510"/>
            <ac:spMk id="3" creationId="{00000000-0000-0000-0000-000000000000}"/>
          </ac:spMkLst>
        </pc:spChg>
      </pc:sldChg>
      <pc:sldChg chg="modTransition">
        <pc:chgData name="Law, Sherri" userId="3da26e23-9ee6-4121-a54d-151d8db9998d" providerId="ADAL" clId="{8C0F0DA1-86BF-42DC-93D4-A65480B45A12}" dt="2023-01-18T16:29:38.002" v="33"/>
        <pc:sldMkLst>
          <pc:docMk/>
          <pc:sldMk cId="3759807635" sldId="528"/>
        </pc:sldMkLst>
      </pc:sldChg>
      <pc:sldChg chg="modTransition">
        <pc:chgData name="Law, Sherri" userId="3da26e23-9ee6-4121-a54d-151d8db9998d" providerId="ADAL" clId="{8C0F0DA1-86BF-42DC-93D4-A65480B45A12}" dt="2023-01-18T16:29:38.002" v="33"/>
        <pc:sldMkLst>
          <pc:docMk/>
          <pc:sldMk cId="616562725" sldId="538"/>
        </pc:sldMkLst>
      </pc:sldChg>
      <pc:sldChg chg="modSp modTransition">
        <pc:chgData name="Law, Sherri" userId="3da26e23-9ee6-4121-a54d-151d8db9998d" providerId="ADAL" clId="{8C0F0DA1-86BF-42DC-93D4-A65480B45A12}" dt="2023-01-18T16:30:37.420" v="60" actId="108"/>
        <pc:sldMkLst>
          <pc:docMk/>
          <pc:sldMk cId="988096804" sldId="539"/>
        </pc:sldMkLst>
        <pc:spChg chg="mod">
          <ac:chgData name="Law, Sherri" userId="3da26e23-9ee6-4121-a54d-151d8db9998d" providerId="ADAL" clId="{8C0F0DA1-86BF-42DC-93D4-A65480B45A12}" dt="2023-01-18T16:30:37.420" v="60" actId="108"/>
          <ac:spMkLst>
            <pc:docMk/>
            <pc:sldMk cId="988096804" sldId="539"/>
            <ac:spMk id="3" creationId="{00000000-0000-0000-0000-000000000000}"/>
          </ac:spMkLst>
        </pc:spChg>
      </pc:sldChg>
      <pc:sldChg chg="modTransition">
        <pc:chgData name="Law, Sherri" userId="3da26e23-9ee6-4121-a54d-151d8db9998d" providerId="ADAL" clId="{8C0F0DA1-86BF-42DC-93D4-A65480B45A12}" dt="2023-01-18T16:29:38.002" v="33"/>
        <pc:sldMkLst>
          <pc:docMk/>
          <pc:sldMk cId="3556241817" sldId="546"/>
        </pc:sldMkLst>
      </pc:sldChg>
      <pc:sldChg chg="modTransition">
        <pc:chgData name="Law, Sherri" userId="3da26e23-9ee6-4121-a54d-151d8db9998d" providerId="ADAL" clId="{8C0F0DA1-86BF-42DC-93D4-A65480B45A12}" dt="2023-01-18T16:29:38.002" v="33"/>
        <pc:sldMkLst>
          <pc:docMk/>
          <pc:sldMk cId="1376889497" sldId="548"/>
        </pc:sldMkLst>
      </pc:sldChg>
      <pc:sldChg chg="modTransition">
        <pc:chgData name="Law, Sherri" userId="3da26e23-9ee6-4121-a54d-151d8db9998d" providerId="ADAL" clId="{8C0F0DA1-86BF-42DC-93D4-A65480B45A12}" dt="2023-01-18T16:29:38.002" v="33"/>
        <pc:sldMkLst>
          <pc:docMk/>
          <pc:sldMk cId="420368418" sldId="549"/>
        </pc:sldMkLst>
      </pc:sldChg>
      <pc:sldChg chg="modTransition">
        <pc:chgData name="Law, Sherri" userId="3da26e23-9ee6-4121-a54d-151d8db9998d" providerId="ADAL" clId="{8C0F0DA1-86BF-42DC-93D4-A65480B45A12}" dt="2023-01-18T16:29:38.002" v="33"/>
        <pc:sldMkLst>
          <pc:docMk/>
          <pc:sldMk cId="2392680245" sldId="550"/>
        </pc:sldMkLst>
      </pc:sldChg>
      <pc:sldChg chg="modTransition">
        <pc:chgData name="Law, Sherri" userId="3da26e23-9ee6-4121-a54d-151d8db9998d" providerId="ADAL" clId="{8C0F0DA1-86BF-42DC-93D4-A65480B45A12}" dt="2023-01-18T16:29:38.002" v="33"/>
        <pc:sldMkLst>
          <pc:docMk/>
          <pc:sldMk cId="3466003053" sldId="551"/>
        </pc:sldMkLst>
      </pc:sldChg>
      <pc:sldChg chg="modTransition">
        <pc:chgData name="Law, Sherri" userId="3da26e23-9ee6-4121-a54d-151d8db9998d" providerId="ADAL" clId="{8C0F0DA1-86BF-42DC-93D4-A65480B45A12}" dt="2023-01-18T16:29:38.002" v="33"/>
        <pc:sldMkLst>
          <pc:docMk/>
          <pc:sldMk cId="1541868057" sldId="552"/>
        </pc:sldMkLst>
      </pc:sldChg>
      <pc:sldChg chg="modTransition">
        <pc:chgData name="Law, Sherri" userId="3da26e23-9ee6-4121-a54d-151d8db9998d" providerId="ADAL" clId="{8C0F0DA1-86BF-42DC-93D4-A65480B45A12}" dt="2023-01-18T16:29:38.002" v="33"/>
        <pc:sldMkLst>
          <pc:docMk/>
          <pc:sldMk cId="771511903" sldId="553"/>
        </pc:sldMkLst>
      </pc:sldChg>
      <pc:sldChg chg="modTransition">
        <pc:chgData name="Law, Sherri" userId="3da26e23-9ee6-4121-a54d-151d8db9998d" providerId="ADAL" clId="{8C0F0DA1-86BF-42DC-93D4-A65480B45A12}" dt="2023-01-18T16:29:38.002" v="33"/>
        <pc:sldMkLst>
          <pc:docMk/>
          <pc:sldMk cId="313366464" sldId="554"/>
        </pc:sldMkLst>
      </pc:sldChg>
      <pc:sldChg chg="modTransition">
        <pc:chgData name="Law, Sherri" userId="3da26e23-9ee6-4121-a54d-151d8db9998d" providerId="ADAL" clId="{8C0F0DA1-86BF-42DC-93D4-A65480B45A12}" dt="2023-01-18T16:29:38.002" v="33"/>
        <pc:sldMkLst>
          <pc:docMk/>
          <pc:sldMk cId="706788047" sldId="555"/>
        </pc:sldMkLst>
      </pc:sldChg>
      <pc:sldChg chg="addSp delSp modSp modTransition">
        <pc:chgData name="Law, Sherri" userId="3da26e23-9ee6-4121-a54d-151d8db9998d" providerId="ADAL" clId="{8C0F0DA1-86BF-42DC-93D4-A65480B45A12}" dt="2023-01-18T20:48:14.678" v="382" actId="164"/>
        <pc:sldMkLst>
          <pc:docMk/>
          <pc:sldMk cId="2411728108" sldId="556"/>
        </pc:sldMkLst>
        <pc:spChg chg="mod">
          <ac:chgData name="Law, Sherri" userId="3da26e23-9ee6-4121-a54d-151d8db9998d" providerId="ADAL" clId="{8C0F0DA1-86BF-42DC-93D4-A65480B45A12}" dt="2023-01-18T20:48:14.678" v="382" actId="164"/>
          <ac:spMkLst>
            <pc:docMk/>
            <pc:sldMk cId="2411728108" sldId="556"/>
            <ac:spMk id="4" creationId="{00000000-0000-0000-0000-000000000000}"/>
          </ac:spMkLst>
        </pc:spChg>
        <pc:grpChg chg="add mod">
          <ac:chgData name="Law, Sherri" userId="3da26e23-9ee6-4121-a54d-151d8db9998d" providerId="ADAL" clId="{8C0F0DA1-86BF-42DC-93D4-A65480B45A12}" dt="2023-01-18T20:48:14.678" v="382" actId="164"/>
          <ac:grpSpMkLst>
            <pc:docMk/>
            <pc:sldMk cId="2411728108" sldId="556"/>
            <ac:grpSpMk id="7" creationId="{B9C06DF5-3691-46CC-803A-0DB410C71DCA}"/>
          </ac:grpSpMkLst>
        </pc:grpChg>
        <pc:picChg chg="add del mod modCrop">
          <ac:chgData name="Law, Sherri" userId="3da26e23-9ee6-4121-a54d-151d8db9998d" providerId="ADAL" clId="{8C0F0DA1-86BF-42DC-93D4-A65480B45A12}" dt="2023-01-18T20:47:12.585" v="370" actId="478"/>
          <ac:picMkLst>
            <pc:docMk/>
            <pc:sldMk cId="2411728108" sldId="556"/>
            <ac:picMk id="2" creationId="{545C1384-4D05-4128-9949-48D62E2BD862}"/>
          </ac:picMkLst>
        </pc:picChg>
        <pc:picChg chg="add mod modCrop">
          <ac:chgData name="Law, Sherri" userId="3da26e23-9ee6-4121-a54d-151d8db9998d" providerId="ADAL" clId="{8C0F0DA1-86BF-42DC-93D4-A65480B45A12}" dt="2023-01-18T20:48:14.678" v="382" actId="164"/>
          <ac:picMkLst>
            <pc:docMk/>
            <pc:sldMk cId="2411728108" sldId="556"/>
            <ac:picMk id="5" creationId="{C0D2BB49-17B9-4649-9F1E-C093F7DC9B44}"/>
          </ac:picMkLst>
        </pc:picChg>
        <pc:picChg chg="mod">
          <ac:chgData name="Law, Sherri" userId="3da26e23-9ee6-4121-a54d-151d8db9998d" providerId="ADAL" clId="{8C0F0DA1-86BF-42DC-93D4-A65480B45A12}" dt="2023-01-18T20:48:14.678" v="382" actId="164"/>
          <ac:picMkLst>
            <pc:docMk/>
            <pc:sldMk cId="2411728108" sldId="556"/>
            <ac:picMk id="11" creationId="{C250F524-DD79-488A-9EDF-56E7938F0193}"/>
          </ac:picMkLst>
        </pc:picChg>
      </pc:sldChg>
      <pc:sldChg chg="addSp delSp">
        <pc:chgData name="Law, Sherri" userId="3da26e23-9ee6-4121-a54d-151d8db9998d" providerId="ADAL" clId="{8C0F0DA1-86BF-42DC-93D4-A65480B45A12}" dt="2023-01-18T18:53:06.114" v="356"/>
        <pc:sldMkLst>
          <pc:docMk/>
          <pc:sldMk cId="794116816" sldId="559"/>
        </pc:sldMkLst>
        <pc:picChg chg="del">
          <ac:chgData name="Law, Sherri" userId="3da26e23-9ee6-4121-a54d-151d8db9998d" providerId="ADAL" clId="{8C0F0DA1-86BF-42DC-93D4-A65480B45A12}" dt="2023-01-18T18:53:02.098" v="355" actId="478"/>
          <ac:picMkLst>
            <pc:docMk/>
            <pc:sldMk cId="794116816" sldId="559"/>
            <ac:picMk id="2" creationId="{EA6816E2-55DC-46F5-B0C6-79F8257B0475}"/>
          </ac:picMkLst>
        </pc:picChg>
        <pc:picChg chg="add">
          <ac:chgData name="Law, Sherri" userId="3da26e23-9ee6-4121-a54d-151d8db9998d" providerId="ADAL" clId="{8C0F0DA1-86BF-42DC-93D4-A65480B45A12}" dt="2023-01-18T18:53:06.114" v="356"/>
          <ac:picMkLst>
            <pc:docMk/>
            <pc:sldMk cId="794116816" sldId="559"/>
            <ac:picMk id="4" creationId="{C96DE417-88EF-420E-9F2A-3FAAACA799C3}"/>
          </ac:picMkLst>
        </pc:picChg>
      </pc:sldChg>
      <pc:sldChg chg="del modTransition">
        <pc:chgData name="Law, Sherri" userId="3da26e23-9ee6-4121-a54d-151d8db9998d" providerId="ADAL" clId="{8C0F0DA1-86BF-42DC-93D4-A65480B45A12}" dt="2023-01-18T20:49:36.449" v="391" actId="2696"/>
        <pc:sldMkLst>
          <pc:docMk/>
          <pc:sldMk cId="968657142" sldId="560"/>
        </pc:sldMkLst>
      </pc:sldChg>
      <pc:sldChg chg="modSp modTransition">
        <pc:chgData name="Law, Sherri" userId="3da26e23-9ee6-4121-a54d-151d8db9998d" providerId="ADAL" clId="{8C0F0DA1-86BF-42DC-93D4-A65480B45A12}" dt="2023-01-18T16:32:36.090" v="82" actId="20577"/>
        <pc:sldMkLst>
          <pc:docMk/>
          <pc:sldMk cId="725055178" sldId="565"/>
        </pc:sldMkLst>
        <pc:spChg chg="mod">
          <ac:chgData name="Law, Sherri" userId="3da26e23-9ee6-4121-a54d-151d8db9998d" providerId="ADAL" clId="{8C0F0DA1-86BF-42DC-93D4-A65480B45A12}" dt="2023-01-18T16:32:36.090" v="82" actId="20577"/>
          <ac:spMkLst>
            <pc:docMk/>
            <pc:sldMk cId="725055178" sldId="565"/>
            <ac:spMk id="3" creationId="{00000000-0000-0000-0000-000000000000}"/>
          </ac:spMkLst>
        </pc:spChg>
      </pc:sldChg>
      <pc:sldChg chg="modSp">
        <pc:chgData name="Law, Sherri" userId="3da26e23-9ee6-4121-a54d-151d8db9998d" providerId="ADAL" clId="{8C0F0DA1-86BF-42DC-93D4-A65480B45A12}" dt="2023-01-18T17:50:33.909" v="98" actId="27636"/>
        <pc:sldMkLst>
          <pc:docMk/>
          <pc:sldMk cId="2863737479" sldId="575"/>
        </pc:sldMkLst>
        <pc:spChg chg="mod">
          <ac:chgData name="Law, Sherri" userId="3da26e23-9ee6-4121-a54d-151d8db9998d" providerId="ADAL" clId="{8C0F0DA1-86BF-42DC-93D4-A65480B45A12}" dt="2023-01-18T17:50:33.909" v="98" actId="27636"/>
          <ac:spMkLst>
            <pc:docMk/>
            <pc:sldMk cId="2863737479" sldId="575"/>
            <ac:spMk id="3" creationId="{00000000-0000-0000-0000-000000000000}"/>
          </ac:spMkLst>
        </pc:spChg>
      </pc:sldChg>
      <pc:sldChg chg="delSp">
        <pc:chgData name="Law, Sherri" userId="3da26e23-9ee6-4121-a54d-151d8db9998d" providerId="ADAL" clId="{8C0F0DA1-86BF-42DC-93D4-A65480B45A12}" dt="2023-01-18T21:08:41.178" v="403" actId="478"/>
        <pc:sldMkLst>
          <pc:docMk/>
          <pc:sldMk cId="1859353542" sldId="596"/>
        </pc:sldMkLst>
        <pc:spChg chg="del">
          <ac:chgData name="Law, Sherri" userId="3da26e23-9ee6-4121-a54d-151d8db9998d" providerId="ADAL" clId="{8C0F0DA1-86BF-42DC-93D4-A65480B45A12}" dt="2023-01-18T21:08:41.178" v="403" actId="478"/>
          <ac:spMkLst>
            <pc:docMk/>
            <pc:sldMk cId="1859353542" sldId="596"/>
            <ac:spMk id="5" creationId="{805B40F8-6542-4A3A-8253-DF3B810E5C85}"/>
          </ac:spMkLst>
        </pc:spChg>
      </pc:sldChg>
      <pc:sldChg chg="del modTransition">
        <pc:chgData name="Law, Sherri" userId="3da26e23-9ee6-4121-a54d-151d8db9998d" providerId="ADAL" clId="{8C0F0DA1-86BF-42DC-93D4-A65480B45A12}" dt="2023-01-18T18:12:58.755" v="135" actId="2696"/>
        <pc:sldMkLst>
          <pc:docMk/>
          <pc:sldMk cId="3502514668" sldId="624"/>
        </pc:sldMkLst>
      </pc:sldChg>
      <pc:sldChg chg="del">
        <pc:chgData name="Law, Sherri" userId="3da26e23-9ee6-4121-a54d-151d8db9998d" providerId="ADAL" clId="{8C0F0DA1-86BF-42DC-93D4-A65480B45A12}" dt="2023-01-18T16:33:45.251" v="91" actId="2696"/>
        <pc:sldMkLst>
          <pc:docMk/>
          <pc:sldMk cId="3208443741" sldId="629"/>
        </pc:sldMkLst>
      </pc:sldChg>
      <pc:sldChg chg="modSp">
        <pc:chgData name="Law, Sherri" userId="3da26e23-9ee6-4121-a54d-151d8db9998d" providerId="ADAL" clId="{8C0F0DA1-86BF-42DC-93D4-A65480B45A12}" dt="2023-01-18T18:29:29.997" v="187" actId="14100"/>
        <pc:sldMkLst>
          <pc:docMk/>
          <pc:sldMk cId="4135162204" sldId="631"/>
        </pc:sldMkLst>
        <pc:spChg chg="mod">
          <ac:chgData name="Law, Sherri" userId="3da26e23-9ee6-4121-a54d-151d8db9998d" providerId="ADAL" clId="{8C0F0DA1-86BF-42DC-93D4-A65480B45A12}" dt="2023-01-18T18:29:29.997" v="187" actId="14100"/>
          <ac:spMkLst>
            <pc:docMk/>
            <pc:sldMk cId="4135162204" sldId="631"/>
            <ac:spMk id="7" creationId="{00000000-0000-0000-0000-000000000000}"/>
          </ac:spMkLst>
        </pc:spChg>
      </pc:sldChg>
      <pc:sldChg chg="del">
        <pc:chgData name="Law, Sherri" userId="3da26e23-9ee6-4121-a54d-151d8db9998d" providerId="ADAL" clId="{8C0F0DA1-86BF-42DC-93D4-A65480B45A12}" dt="2023-01-18T21:11:25.171" v="414" actId="2696"/>
        <pc:sldMkLst>
          <pc:docMk/>
          <pc:sldMk cId="1680603264" sldId="652"/>
        </pc:sldMkLst>
      </pc:sldChg>
      <pc:sldChg chg="modSp">
        <pc:chgData name="Law, Sherri" userId="3da26e23-9ee6-4121-a54d-151d8db9998d" providerId="ADAL" clId="{8C0F0DA1-86BF-42DC-93D4-A65480B45A12}" dt="2023-01-18T16:33:35.583" v="90" actId="20577"/>
        <pc:sldMkLst>
          <pc:docMk/>
          <pc:sldMk cId="1178730688" sldId="653"/>
        </pc:sldMkLst>
        <pc:spChg chg="mod">
          <ac:chgData name="Law, Sherri" userId="3da26e23-9ee6-4121-a54d-151d8db9998d" providerId="ADAL" clId="{8C0F0DA1-86BF-42DC-93D4-A65480B45A12}" dt="2023-01-18T16:33:35.583" v="90" actId="20577"/>
          <ac:spMkLst>
            <pc:docMk/>
            <pc:sldMk cId="1178730688" sldId="653"/>
            <ac:spMk id="3" creationId="{00000000-0000-0000-0000-000000000000}"/>
          </ac:spMkLst>
        </pc:spChg>
      </pc:sldChg>
      <pc:sldChg chg="modSp add del">
        <pc:chgData name="Law, Sherri" userId="3da26e23-9ee6-4121-a54d-151d8db9998d" providerId="ADAL" clId="{8C0F0DA1-86BF-42DC-93D4-A65480B45A12}" dt="2023-01-18T17:47:48.450" v="96" actId="20577"/>
        <pc:sldMkLst>
          <pc:docMk/>
          <pc:sldMk cId="3843468111" sldId="654"/>
        </pc:sldMkLst>
        <pc:spChg chg="mod">
          <ac:chgData name="Law, Sherri" userId="3da26e23-9ee6-4121-a54d-151d8db9998d" providerId="ADAL" clId="{8C0F0DA1-86BF-42DC-93D4-A65480B45A12}" dt="2023-01-18T17:47:48.450" v="96" actId="20577"/>
          <ac:spMkLst>
            <pc:docMk/>
            <pc:sldMk cId="3843468111" sldId="654"/>
            <ac:spMk id="3" creationId="{00000000-0000-0000-0000-000000000000}"/>
          </ac:spMkLst>
        </pc:spChg>
      </pc:sldChg>
      <pc:sldChg chg="add ord">
        <pc:chgData name="Law, Sherri" userId="3da26e23-9ee6-4121-a54d-151d8db9998d" providerId="ADAL" clId="{8C0F0DA1-86BF-42DC-93D4-A65480B45A12}" dt="2023-01-18T18:18:35.360" v="161"/>
        <pc:sldMkLst>
          <pc:docMk/>
          <pc:sldMk cId="3388996097" sldId="660"/>
        </pc:sldMkLst>
      </pc:sldChg>
      <pc:sldChg chg="add ord">
        <pc:chgData name="Law, Sherri" userId="3da26e23-9ee6-4121-a54d-151d8db9998d" providerId="ADAL" clId="{8C0F0DA1-86BF-42DC-93D4-A65480B45A12}" dt="2023-01-18T18:18:37.731" v="162"/>
        <pc:sldMkLst>
          <pc:docMk/>
          <pc:sldMk cId="2336615101" sldId="661"/>
        </pc:sldMkLst>
      </pc:sldChg>
      <pc:sldChg chg="modSp modTransition">
        <pc:chgData name="Law, Sherri" userId="3da26e23-9ee6-4121-a54d-151d8db9998d" providerId="ADAL" clId="{8C0F0DA1-86BF-42DC-93D4-A65480B45A12}" dt="2023-01-18T20:41:55.697" v="361" actId="6549"/>
        <pc:sldMkLst>
          <pc:docMk/>
          <pc:sldMk cId="2884044821" sldId="670"/>
        </pc:sldMkLst>
        <pc:spChg chg="mod">
          <ac:chgData name="Law, Sherri" userId="3da26e23-9ee6-4121-a54d-151d8db9998d" providerId="ADAL" clId="{8C0F0DA1-86BF-42DC-93D4-A65480B45A12}" dt="2023-01-18T20:41:55.697" v="361" actId="6549"/>
          <ac:spMkLst>
            <pc:docMk/>
            <pc:sldMk cId="2884044821" sldId="670"/>
            <ac:spMk id="3" creationId="{4E2FD3E3-2EB6-49D3-8DAB-35394299C808}"/>
          </ac:spMkLst>
        </pc:spChg>
      </pc:sldChg>
      <pc:sldChg chg="del modTransition">
        <pc:chgData name="Law, Sherri" userId="3da26e23-9ee6-4121-a54d-151d8db9998d" providerId="ADAL" clId="{8C0F0DA1-86BF-42DC-93D4-A65480B45A12}" dt="2023-01-18T16:30:02.618" v="49" actId="2696"/>
        <pc:sldMkLst>
          <pc:docMk/>
          <pc:sldMk cId="1219226302" sldId="673"/>
        </pc:sldMkLst>
      </pc:sldChg>
      <pc:sldChg chg="modTransition">
        <pc:chgData name="Law, Sherri" userId="3da26e23-9ee6-4121-a54d-151d8db9998d" providerId="ADAL" clId="{8C0F0DA1-86BF-42DC-93D4-A65480B45A12}" dt="2023-01-18T16:29:38.002" v="33"/>
        <pc:sldMkLst>
          <pc:docMk/>
          <pc:sldMk cId="1942758179" sldId="674"/>
        </pc:sldMkLst>
      </pc:sldChg>
      <pc:sldChg chg="modTransition">
        <pc:chgData name="Law, Sherri" userId="3da26e23-9ee6-4121-a54d-151d8db9998d" providerId="ADAL" clId="{8C0F0DA1-86BF-42DC-93D4-A65480B45A12}" dt="2023-01-18T16:29:38.002" v="33"/>
        <pc:sldMkLst>
          <pc:docMk/>
          <pc:sldMk cId="1159613754" sldId="685"/>
        </pc:sldMkLst>
      </pc:sldChg>
      <pc:sldChg chg="modTransition">
        <pc:chgData name="Law, Sherri" userId="3da26e23-9ee6-4121-a54d-151d8db9998d" providerId="ADAL" clId="{8C0F0DA1-86BF-42DC-93D4-A65480B45A12}" dt="2023-01-18T16:29:38.002" v="33"/>
        <pc:sldMkLst>
          <pc:docMk/>
          <pc:sldMk cId="295016263" sldId="689"/>
        </pc:sldMkLst>
      </pc:sldChg>
      <pc:sldChg chg="modTransition">
        <pc:chgData name="Law, Sherri" userId="3da26e23-9ee6-4121-a54d-151d8db9998d" providerId="ADAL" clId="{8C0F0DA1-86BF-42DC-93D4-A65480B45A12}" dt="2023-01-18T16:29:38.002" v="33"/>
        <pc:sldMkLst>
          <pc:docMk/>
          <pc:sldMk cId="967532693" sldId="690"/>
        </pc:sldMkLst>
      </pc:sldChg>
      <pc:sldChg chg="modTransition">
        <pc:chgData name="Law, Sherri" userId="3da26e23-9ee6-4121-a54d-151d8db9998d" providerId="ADAL" clId="{8C0F0DA1-86BF-42DC-93D4-A65480B45A12}" dt="2023-01-18T16:29:38.002" v="33"/>
        <pc:sldMkLst>
          <pc:docMk/>
          <pc:sldMk cId="2923525775" sldId="691"/>
        </pc:sldMkLst>
      </pc:sldChg>
      <pc:sldChg chg="modTransition">
        <pc:chgData name="Law, Sherri" userId="3da26e23-9ee6-4121-a54d-151d8db9998d" providerId="ADAL" clId="{8C0F0DA1-86BF-42DC-93D4-A65480B45A12}" dt="2023-01-18T16:29:38.002" v="33"/>
        <pc:sldMkLst>
          <pc:docMk/>
          <pc:sldMk cId="1827025269" sldId="692"/>
        </pc:sldMkLst>
      </pc:sldChg>
      <pc:sldChg chg="modSp">
        <pc:chgData name="Law, Sherri" userId="3da26e23-9ee6-4121-a54d-151d8db9998d" providerId="ADAL" clId="{8C0F0DA1-86BF-42DC-93D4-A65480B45A12}" dt="2023-01-18T18:10:34.191" v="115" actId="20577"/>
        <pc:sldMkLst>
          <pc:docMk/>
          <pc:sldMk cId="2319113077" sldId="693"/>
        </pc:sldMkLst>
        <pc:spChg chg="mod">
          <ac:chgData name="Law, Sherri" userId="3da26e23-9ee6-4121-a54d-151d8db9998d" providerId="ADAL" clId="{8C0F0DA1-86BF-42DC-93D4-A65480B45A12}" dt="2023-01-18T18:10:34.191" v="115" actId="20577"/>
          <ac:spMkLst>
            <pc:docMk/>
            <pc:sldMk cId="2319113077" sldId="693"/>
            <ac:spMk id="3" creationId="{00000000-0000-0000-0000-000000000000}"/>
          </ac:spMkLst>
        </pc:spChg>
      </pc:sldChg>
      <pc:sldChg chg="modSp modTransition">
        <pc:chgData name="Law, Sherri" userId="3da26e23-9ee6-4121-a54d-151d8db9998d" providerId="ADAL" clId="{8C0F0DA1-86BF-42DC-93D4-A65480B45A12}" dt="2023-01-18T18:10:43.180" v="119" actId="20577"/>
        <pc:sldMkLst>
          <pc:docMk/>
          <pc:sldMk cId="1886712395" sldId="694"/>
        </pc:sldMkLst>
        <pc:spChg chg="mod">
          <ac:chgData name="Law, Sherri" userId="3da26e23-9ee6-4121-a54d-151d8db9998d" providerId="ADAL" clId="{8C0F0DA1-86BF-42DC-93D4-A65480B45A12}" dt="2023-01-18T18:10:43.180" v="119" actId="20577"/>
          <ac:spMkLst>
            <pc:docMk/>
            <pc:sldMk cId="1886712395" sldId="694"/>
            <ac:spMk id="3" creationId="{00000000-0000-0000-0000-000000000000}"/>
          </ac:spMkLst>
        </pc:spChg>
      </pc:sldChg>
      <pc:sldChg chg="del modTransition">
        <pc:chgData name="Law, Sherri" userId="3da26e23-9ee6-4121-a54d-151d8db9998d" providerId="ADAL" clId="{8C0F0DA1-86BF-42DC-93D4-A65480B45A12}" dt="2023-01-18T16:29:43.246" v="34" actId="2696"/>
        <pc:sldMkLst>
          <pc:docMk/>
          <pc:sldMk cId="2414500216" sldId="700"/>
        </pc:sldMkLst>
      </pc:sldChg>
      <pc:sldChg chg="modSp">
        <pc:chgData name="Law, Sherri" userId="3da26e23-9ee6-4121-a54d-151d8db9998d" providerId="ADAL" clId="{8C0F0DA1-86BF-42DC-93D4-A65480B45A12}" dt="2023-01-18T18:51:56.553" v="354" actId="20577"/>
        <pc:sldMkLst>
          <pc:docMk/>
          <pc:sldMk cId="1841352504" sldId="702"/>
        </pc:sldMkLst>
        <pc:spChg chg="mod">
          <ac:chgData name="Law, Sherri" userId="3da26e23-9ee6-4121-a54d-151d8db9998d" providerId="ADAL" clId="{8C0F0DA1-86BF-42DC-93D4-A65480B45A12}" dt="2023-01-18T18:51:56.553" v="354" actId="20577"/>
          <ac:spMkLst>
            <pc:docMk/>
            <pc:sldMk cId="1841352504" sldId="702"/>
            <ac:spMk id="3" creationId="{00000000-0000-0000-0000-000000000000}"/>
          </ac:spMkLst>
        </pc:spChg>
      </pc:sldChg>
      <pc:sldChg chg="ord">
        <pc:chgData name="Law, Sherri" userId="3da26e23-9ee6-4121-a54d-151d8db9998d" providerId="ADAL" clId="{8C0F0DA1-86BF-42DC-93D4-A65480B45A12}" dt="2023-01-18T20:57:58.477" v="393"/>
        <pc:sldMkLst>
          <pc:docMk/>
          <pc:sldMk cId="2608004589" sldId="703"/>
        </pc:sldMkLst>
      </pc:sldChg>
      <pc:sldChg chg="del modTransition">
        <pc:chgData name="Law, Sherri" userId="3da26e23-9ee6-4121-a54d-151d8db9998d" providerId="ADAL" clId="{8C0F0DA1-86BF-42DC-93D4-A65480B45A12}" dt="2023-01-18T20:49:19.444" v="386" actId="2696"/>
        <pc:sldMkLst>
          <pc:docMk/>
          <pc:sldMk cId="3521235111" sldId="764"/>
        </pc:sldMkLst>
      </pc:sldChg>
      <pc:sldChg chg="del modTransition">
        <pc:chgData name="Law, Sherri" userId="3da26e23-9ee6-4121-a54d-151d8db9998d" providerId="ADAL" clId="{8C0F0DA1-86BF-42DC-93D4-A65480B45A12}" dt="2023-01-18T20:49:19.493" v="388" actId="2696"/>
        <pc:sldMkLst>
          <pc:docMk/>
          <pc:sldMk cId="1132568795" sldId="765"/>
        </pc:sldMkLst>
      </pc:sldChg>
      <pc:sldChg chg="del modTransition">
        <pc:chgData name="Law, Sherri" userId="3da26e23-9ee6-4121-a54d-151d8db9998d" providerId="ADAL" clId="{8C0F0DA1-86BF-42DC-93D4-A65480B45A12}" dt="2023-01-18T20:49:19.466" v="387" actId="2696"/>
        <pc:sldMkLst>
          <pc:docMk/>
          <pc:sldMk cId="2808142717" sldId="767"/>
        </pc:sldMkLst>
      </pc:sldChg>
      <pc:sldChg chg="del modTransition">
        <pc:chgData name="Law, Sherri" userId="3da26e23-9ee6-4121-a54d-151d8db9998d" providerId="ADAL" clId="{8C0F0DA1-86BF-42DC-93D4-A65480B45A12}" dt="2023-01-18T18:12:58.130" v="124" actId="2696"/>
        <pc:sldMkLst>
          <pc:docMk/>
          <pc:sldMk cId="1913584964" sldId="769"/>
        </pc:sldMkLst>
      </pc:sldChg>
      <pc:sldChg chg="del modTransition">
        <pc:chgData name="Law, Sherri" userId="3da26e23-9ee6-4121-a54d-151d8db9998d" providerId="ADAL" clId="{8C0F0DA1-86BF-42DC-93D4-A65480B45A12}" dt="2023-01-18T18:12:58.202" v="125" actId="2696"/>
        <pc:sldMkLst>
          <pc:docMk/>
          <pc:sldMk cId="1648427371" sldId="770"/>
        </pc:sldMkLst>
      </pc:sldChg>
      <pc:sldChg chg="del modTransition">
        <pc:chgData name="Law, Sherri" userId="3da26e23-9ee6-4121-a54d-151d8db9998d" providerId="ADAL" clId="{8C0F0DA1-86BF-42DC-93D4-A65480B45A12}" dt="2023-01-18T18:12:58.327" v="127" actId="2696"/>
        <pc:sldMkLst>
          <pc:docMk/>
          <pc:sldMk cId="296118201" sldId="771"/>
        </pc:sldMkLst>
      </pc:sldChg>
      <pc:sldChg chg="del modTransition">
        <pc:chgData name="Law, Sherri" userId="3da26e23-9ee6-4121-a54d-151d8db9998d" providerId="ADAL" clId="{8C0F0DA1-86BF-42DC-93D4-A65480B45A12}" dt="2023-01-18T18:12:58.260" v="126" actId="2696"/>
        <pc:sldMkLst>
          <pc:docMk/>
          <pc:sldMk cId="406001771" sldId="772"/>
        </pc:sldMkLst>
      </pc:sldChg>
      <pc:sldChg chg="del modTransition">
        <pc:chgData name="Law, Sherri" userId="3da26e23-9ee6-4121-a54d-151d8db9998d" providerId="ADAL" clId="{8C0F0DA1-86BF-42DC-93D4-A65480B45A12}" dt="2023-01-18T18:12:58.387" v="128" actId="2696"/>
        <pc:sldMkLst>
          <pc:docMk/>
          <pc:sldMk cId="4051328606" sldId="773"/>
        </pc:sldMkLst>
      </pc:sldChg>
      <pc:sldChg chg="del modTransition">
        <pc:chgData name="Law, Sherri" userId="3da26e23-9ee6-4121-a54d-151d8db9998d" providerId="ADAL" clId="{8C0F0DA1-86BF-42DC-93D4-A65480B45A12}" dt="2023-01-18T18:12:58.422" v="129" actId="2696"/>
        <pc:sldMkLst>
          <pc:docMk/>
          <pc:sldMk cId="2553733198" sldId="774"/>
        </pc:sldMkLst>
      </pc:sldChg>
      <pc:sldChg chg="del modTransition">
        <pc:chgData name="Law, Sherri" userId="3da26e23-9ee6-4121-a54d-151d8db9998d" providerId="ADAL" clId="{8C0F0DA1-86BF-42DC-93D4-A65480B45A12}" dt="2023-01-18T18:12:58.460" v="130" actId="2696"/>
        <pc:sldMkLst>
          <pc:docMk/>
          <pc:sldMk cId="105730518" sldId="775"/>
        </pc:sldMkLst>
      </pc:sldChg>
      <pc:sldChg chg="del modTransition">
        <pc:chgData name="Law, Sherri" userId="3da26e23-9ee6-4121-a54d-151d8db9998d" providerId="ADAL" clId="{8C0F0DA1-86BF-42DC-93D4-A65480B45A12}" dt="2023-01-18T18:12:58.512" v="131" actId="2696"/>
        <pc:sldMkLst>
          <pc:docMk/>
          <pc:sldMk cId="1898295208" sldId="776"/>
        </pc:sldMkLst>
      </pc:sldChg>
      <pc:sldChg chg="del modTransition">
        <pc:chgData name="Law, Sherri" userId="3da26e23-9ee6-4121-a54d-151d8db9998d" providerId="ADAL" clId="{8C0F0DA1-86BF-42DC-93D4-A65480B45A12}" dt="2023-01-18T18:12:58.574" v="132" actId="2696"/>
        <pc:sldMkLst>
          <pc:docMk/>
          <pc:sldMk cId="2230734501" sldId="777"/>
        </pc:sldMkLst>
      </pc:sldChg>
      <pc:sldChg chg="del modTransition">
        <pc:chgData name="Law, Sherri" userId="3da26e23-9ee6-4121-a54d-151d8db9998d" providerId="ADAL" clId="{8C0F0DA1-86BF-42DC-93D4-A65480B45A12}" dt="2023-01-18T18:12:58.625" v="133" actId="2696"/>
        <pc:sldMkLst>
          <pc:docMk/>
          <pc:sldMk cId="3419306562" sldId="778"/>
        </pc:sldMkLst>
      </pc:sldChg>
      <pc:sldChg chg="del modTransition">
        <pc:chgData name="Law, Sherri" userId="3da26e23-9ee6-4121-a54d-151d8db9998d" providerId="ADAL" clId="{8C0F0DA1-86BF-42DC-93D4-A65480B45A12}" dt="2023-01-18T18:12:58.689" v="134" actId="2696"/>
        <pc:sldMkLst>
          <pc:docMk/>
          <pc:sldMk cId="2451590570" sldId="779"/>
        </pc:sldMkLst>
      </pc:sldChg>
      <pc:sldChg chg="del modTransition">
        <pc:chgData name="Law, Sherri" userId="3da26e23-9ee6-4121-a54d-151d8db9998d" providerId="ADAL" clId="{8C0F0DA1-86BF-42DC-93D4-A65480B45A12}" dt="2023-01-18T18:12:58.809" v="136" actId="2696"/>
        <pc:sldMkLst>
          <pc:docMk/>
          <pc:sldMk cId="3950451999" sldId="780"/>
        </pc:sldMkLst>
      </pc:sldChg>
      <pc:sldChg chg="del modTransition">
        <pc:chgData name="Law, Sherri" userId="3da26e23-9ee6-4121-a54d-151d8db9998d" providerId="ADAL" clId="{8C0F0DA1-86BF-42DC-93D4-A65480B45A12}" dt="2023-01-18T18:12:58.872" v="137" actId="2696"/>
        <pc:sldMkLst>
          <pc:docMk/>
          <pc:sldMk cId="1128652171" sldId="781"/>
        </pc:sldMkLst>
      </pc:sldChg>
      <pc:sldChg chg="del modTransition">
        <pc:chgData name="Law, Sherri" userId="3da26e23-9ee6-4121-a54d-151d8db9998d" providerId="ADAL" clId="{8C0F0DA1-86BF-42DC-93D4-A65480B45A12}" dt="2023-01-18T18:12:58.934" v="138" actId="2696"/>
        <pc:sldMkLst>
          <pc:docMk/>
          <pc:sldMk cId="1046165650" sldId="782"/>
        </pc:sldMkLst>
      </pc:sldChg>
      <pc:sldChg chg="del modTransition">
        <pc:chgData name="Law, Sherri" userId="3da26e23-9ee6-4121-a54d-151d8db9998d" providerId="ADAL" clId="{8C0F0DA1-86BF-42DC-93D4-A65480B45A12}" dt="2023-01-18T18:12:58.994" v="139" actId="2696"/>
        <pc:sldMkLst>
          <pc:docMk/>
          <pc:sldMk cId="3113612787" sldId="783"/>
        </pc:sldMkLst>
      </pc:sldChg>
      <pc:sldChg chg="del modTransition">
        <pc:chgData name="Law, Sherri" userId="3da26e23-9ee6-4121-a54d-151d8db9998d" providerId="ADAL" clId="{8C0F0DA1-86BF-42DC-93D4-A65480B45A12}" dt="2023-01-18T18:12:59.063" v="140" actId="2696"/>
        <pc:sldMkLst>
          <pc:docMk/>
          <pc:sldMk cId="2026628820" sldId="784"/>
        </pc:sldMkLst>
      </pc:sldChg>
      <pc:sldChg chg="del modTransition">
        <pc:chgData name="Law, Sherri" userId="3da26e23-9ee6-4121-a54d-151d8db9998d" providerId="ADAL" clId="{8C0F0DA1-86BF-42DC-93D4-A65480B45A12}" dt="2023-01-18T20:49:19.520" v="389" actId="2696"/>
        <pc:sldMkLst>
          <pc:docMk/>
          <pc:sldMk cId="3635675051" sldId="785"/>
        </pc:sldMkLst>
      </pc:sldChg>
      <pc:sldChg chg="del modTransition">
        <pc:chgData name="Law, Sherri" userId="3da26e23-9ee6-4121-a54d-151d8db9998d" providerId="ADAL" clId="{8C0F0DA1-86BF-42DC-93D4-A65480B45A12}" dt="2023-01-18T20:49:19.543" v="390" actId="2696"/>
        <pc:sldMkLst>
          <pc:docMk/>
          <pc:sldMk cId="3908782813" sldId="786"/>
        </pc:sldMkLst>
      </pc:sldChg>
      <pc:sldChg chg="del modTransition">
        <pc:chgData name="Law, Sherri" userId="3da26e23-9ee6-4121-a54d-151d8db9998d" providerId="ADAL" clId="{8C0F0DA1-86BF-42DC-93D4-A65480B45A12}" dt="2023-01-18T18:15:27.601" v="155" actId="2696"/>
        <pc:sldMkLst>
          <pc:docMk/>
          <pc:sldMk cId="1721107389" sldId="787"/>
        </pc:sldMkLst>
      </pc:sldChg>
      <pc:sldChg chg="del modTransition">
        <pc:chgData name="Law, Sherri" userId="3da26e23-9ee6-4121-a54d-151d8db9998d" providerId="ADAL" clId="{8C0F0DA1-86BF-42DC-93D4-A65480B45A12}" dt="2023-01-18T18:16:13.788" v="156" actId="2696"/>
        <pc:sldMkLst>
          <pc:docMk/>
          <pc:sldMk cId="1911701393" sldId="788"/>
        </pc:sldMkLst>
      </pc:sldChg>
      <pc:sldChg chg="del modTransition">
        <pc:chgData name="Law, Sherri" userId="3da26e23-9ee6-4121-a54d-151d8db9998d" providerId="ADAL" clId="{8C0F0DA1-86BF-42DC-93D4-A65480B45A12}" dt="2023-01-18T18:16:13.831" v="157" actId="2696"/>
        <pc:sldMkLst>
          <pc:docMk/>
          <pc:sldMk cId="298204728" sldId="789"/>
        </pc:sldMkLst>
      </pc:sldChg>
      <pc:sldChg chg="del modTransition">
        <pc:chgData name="Law, Sherri" userId="3da26e23-9ee6-4121-a54d-151d8db9998d" providerId="ADAL" clId="{8C0F0DA1-86BF-42DC-93D4-A65480B45A12}" dt="2023-01-18T18:16:13.869" v="158" actId="2696"/>
        <pc:sldMkLst>
          <pc:docMk/>
          <pc:sldMk cId="3154728518" sldId="790"/>
        </pc:sldMkLst>
      </pc:sldChg>
      <pc:sldChg chg="del modTransition">
        <pc:chgData name="Law, Sherri" userId="3da26e23-9ee6-4121-a54d-151d8db9998d" providerId="ADAL" clId="{8C0F0DA1-86BF-42DC-93D4-A65480B45A12}" dt="2023-01-18T18:16:13.902" v="159" actId="2696"/>
        <pc:sldMkLst>
          <pc:docMk/>
          <pc:sldMk cId="984636812" sldId="791"/>
        </pc:sldMkLst>
      </pc:sldChg>
      <pc:sldChg chg="del">
        <pc:chgData name="Law, Sherri" userId="3da26e23-9ee6-4121-a54d-151d8db9998d" providerId="ADAL" clId="{8C0F0DA1-86BF-42DC-93D4-A65480B45A12}" dt="2023-01-18T18:22:33.521" v="165" actId="2696"/>
        <pc:sldMkLst>
          <pc:docMk/>
          <pc:sldMk cId="2297176975" sldId="793"/>
        </pc:sldMkLst>
      </pc:sldChg>
      <pc:sldChg chg="del">
        <pc:chgData name="Law, Sherri" userId="3da26e23-9ee6-4121-a54d-151d8db9998d" providerId="ADAL" clId="{8C0F0DA1-86BF-42DC-93D4-A65480B45A12}" dt="2023-01-18T18:23:58.447" v="169" actId="2696"/>
        <pc:sldMkLst>
          <pc:docMk/>
          <pc:sldMk cId="64059817" sldId="795"/>
        </pc:sldMkLst>
      </pc:sldChg>
      <pc:sldChg chg="modSp">
        <pc:chgData name="Law, Sherri" userId="3da26e23-9ee6-4121-a54d-151d8db9998d" providerId="ADAL" clId="{8C0F0DA1-86BF-42DC-93D4-A65480B45A12}" dt="2023-01-18T21:10:44.238" v="412" actId="20577"/>
        <pc:sldMkLst>
          <pc:docMk/>
          <pc:sldMk cId="4080703332" sldId="832"/>
        </pc:sldMkLst>
        <pc:spChg chg="mod">
          <ac:chgData name="Law, Sherri" userId="3da26e23-9ee6-4121-a54d-151d8db9998d" providerId="ADAL" clId="{8C0F0DA1-86BF-42DC-93D4-A65480B45A12}" dt="2023-01-18T21:10:44.238" v="412" actId="20577"/>
          <ac:spMkLst>
            <pc:docMk/>
            <pc:sldMk cId="4080703332" sldId="832"/>
            <ac:spMk id="7" creationId="{00000000-0000-0000-0000-000000000000}"/>
          </ac:spMkLst>
        </pc:spChg>
      </pc:sldChg>
      <pc:sldChg chg="modTransition">
        <pc:chgData name="Law, Sherri" userId="3da26e23-9ee6-4121-a54d-151d8db9998d" providerId="ADAL" clId="{8C0F0DA1-86BF-42DC-93D4-A65480B45A12}" dt="2023-01-18T16:33:13.057" v="83"/>
        <pc:sldMkLst>
          <pc:docMk/>
          <pc:sldMk cId="1321489061" sldId="889"/>
        </pc:sldMkLst>
      </pc:sldChg>
      <pc:sldChg chg="modTransition">
        <pc:chgData name="Law, Sherri" userId="3da26e23-9ee6-4121-a54d-151d8db9998d" providerId="ADAL" clId="{8C0F0DA1-86BF-42DC-93D4-A65480B45A12}" dt="2023-01-18T16:33:13.057" v="83"/>
        <pc:sldMkLst>
          <pc:docMk/>
          <pc:sldMk cId="1284753404" sldId="890"/>
        </pc:sldMkLst>
      </pc:sldChg>
      <pc:sldChg chg="modTransition">
        <pc:chgData name="Law, Sherri" userId="3da26e23-9ee6-4121-a54d-151d8db9998d" providerId="ADAL" clId="{8C0F0DA1-86BF-42DC-93D4-A65480B45A12}" dt="2023-01-18T16:33:13.057" v="83"/>
        <pc:sldMkLst>
          <pc:docMk/>
          <pc:sldMk cId="157204660" sldId="891"/>
        </pc:sldMkLst>
      </pc:sldChg>
      <pc:sldChg chg="modTransition">
        <pc:chgData name="Law, Sherri" userId="3da26e23-9ee6-4121-a54d-151d8db9998d" providerId="ADAL" clId="{8C0F0DA1-86BF-42DC-93D4-A65480B45A12}" dt="2023-01-18T16:33:13.057" v="83"/>
        <pc:sldMkLst>
          <pc:docMk/>
          <pc:sldMk cId="2104396686" sldId="892"/>
        </pc:sldMkLst>
      </pc:sldChg>
      <pc:sldChg chg="modTransition">
        <pc:chgData name="Law, Sherri" userId="3da26e23-9ee6-4121-a54d-151d8db9998d" providerId="ADAL" clId="{8C0F0DA1-86BF-42DC-93D4-A65480B45A12}" dt="2023-01-18T16:33:13.057" v="83"/>
        <pc:sldMkLst>
          <pc:docMk/>
          <pc:sldMk cId="3934585741" sldId="893"/>
        </pc:sldMkLst>
      </pc:sldChg>
      <pc:sldChg chg="modTransition">
        <pc:chgData name="Law, Sherri" userId="3da26e23-9ee6-4121-a54d-151d8db9998d" providerId="ADAL" clId="{8C0F0DA1-86BF-42DC-93D4-A65480B45A12}" dt="2023-01-18T16:33:13.057" v="83"/>
        <pc:sldMkLst>
          <pc:docMk/>
          <pc:sldMk cId="3437237424" sldId="894"/>
        </pc:sldMkLst>
      </pc:sldChg>
      <pc:sldChg chg="modTransition">
        <pc:chgData name="Law, Sherri" userId="3da26e23-9ee6-4121-a54d-151d8db9998d" providerId="ADAL" clId="{8C0F0DA1-86BF-42DC-93D4-A65480B45A12}" dt="2023-01-18T16:33:13.057" v="83"/>
        <pc:sldMkLst>
          <pc:docMk/>
          <pc:sldMk cId="819992814" sldId="895"/>
        </pc:sldMkLst>
      </pc:sldChg>
      <pc:sldChg chg="modTransition">
        <pc:chgData name="Law, Sherri" userId="3da26e23-9ee6-4121-a54d-151d8db9998d" providerId="ADAL" clId="{8C0F0DA1-86BF-42DC-93D4-A65480B45A12}" dt="2023-01-18T16:33:13.057" v="83"/>
        <pc:sldMkLst>
          <pc:docMk/>
          <pc:sldMk cId="2183933436" sldId="896"/>
        </pc:sldMkLst>
      </pc:sldChg>
      <pc:sldChg chg="modTransition">
        <pc:chgData name="Law, Sherri" userId="3da26e23-9ee6-4121-a54d-151d8db9998d" providerId="ADAL" clId="{8C0F0DA1-86BF-42DC-93D4-A65480B45A12}" dt="2023-01-18T16:33:13.057" v="83"/>
        <pc:sldMkLst>
          <pc:docMk/>
          <pc:sldMk cId="3803369833" sldId="897"/>
        </pc:sldMkLst>
      </pc:sldChg>
      <pc:sldChg chg="modTransition">
        <pc:chgData name="Law, Sherri" userId="3da26e23-9ee6-4121-a54d-151d8db9998d" providerId="ADAL" clId="{8C0F0DA1-86BF-42DC-93D4-A65480B45A12}" dt="2023-01-18T16:33:13.057" v="83"/>
        <pc:sldMkLst>
          <pc:docMk/>
          <pc:sldMk cId="2206283310" sldId="898"/>
        </pc:sldMkLst>
      </pc:sldChg>
      <pc:sldChg chg="modTransition">
        <pc:chgData name="Law, Sherri" userId="3da26e23-9ee6-4121-a54d-151d8db9998d" providerId="ADAL" clId="{8C0F0DA1-86BF-42DC-93D4-A65480B45A12}" dt="2023-01-18T16:33:13.057" v="83"/>
        <pc:sldMkLst>
          <pc:docMk/>
          <pc:sldMk cId="551069193" sldId="899"/>
        </pc:sldMkLst>
      </pc:sldChg>
      <pc:sldChg chg="modTransition">
        <pc:chgData name="Law, Sherri" userId="3da26e23-9ee6-4121-a54d-151d8db9998d" providerId="ADAL" clId="{8C0F0DA1-86BF-42DC-93D4-A65480B45A12}" dt="2023-01-18T16:33:13.057" v="83"/>
        <pc:sldMkLst>
          <pc:docMk/>
          <pc:sldMk cId="1434691157" sldId="900"/>
        </pc:sldMkLst>
      </pc:sldChg>
      <pc:sldChg chg="del">
        <pc:chgData name="Law, Sherri" userId="3da26e23-9ee6-4121-a54d-151d8db9998d" providerId="ADAL" clId="{8C0F0DA1-86BF-42DC-93D4-A65480B45A12}" dt="2023-01-18T17:52:43.216" v="109" actId="2696"/>
        <pc:sldMkLst>
          <pc:docMk/>
          <pc:sldMk cId="2035530299" sldId="910"/>
        </pc:sldMkLst>
      </pc:sldChg>
      <pc:sldChg chg="modSp">
        <pc:chgData name="Law, Sherri" userId="3da26e23-9ee6-4121-a54d-151d8db9998d" providerId="ADAL" clId="{8C0F0DA1-86BF-42DC-93D4-A65480B45A12}" dt="2023-01-18T18:23:27.408" v="168" actId="20577"/>
        <pc:sldMkLst>
          <pc:docMk/>
          <pc:sldMk cId="262381011" sldId="911"/>
        </pc:sldMkLst>
        <pc:spChg chg="mod">
          <ac:chgData name="Law, Sherri" userId="3da26e23-9ee6-4121-a54d-151d8db9998d" providerId="ADAL" clId="{8C0F0DA1-86BF-42DC-93D4-A65480B45A12}" dt="2023-01-18T18:23:27.408" v="168" actId="20577"/>
          <ac:spMkLst>
            <pc:docMk/>
            <pc:sldMk cId="262381011" sldId="911"/>
            <ac:spMk id="8" creationId="{F5BE743C-11C5-40DE-AC4E-A89E3A7267AB}"/>
          </ac:spMkLst>
        </pc:spChg>
      </pc:sldChg>
      <pc:sldChg chg="add">
        <pc:chgData name="Law, Sherri" userId="3da26e23-9ee6-4121-a54d-151d8db9998d" providerId="ADAL" clId="{8C0F0DA1-86BF-42DC-93D4-A65480B45A12}" dt="2023-01-18T18:19:07.832" v="163"/>
        <pc:sldMkLst>
          <pc:docMk/>
          <pc:sldMk cId="4237378642" sldId="917"/>
        </pc:sldMkLst>
      </pc:sldChg>
      <pc:sldChg chg="add">
        <pc:chgData name="Law, Sherri" userId="3da26e23-9ee6-4121-a54d-151d8db9998d" providerId="ADAL" clId="{8C0F0DA1-86BF-42DC-93D4-A65480B45A12}" dt="2023-01-18T18:19:07.832" v="163"/>
        <pc:sldMkLst>
          <pc:docMk/>
          <pc:sldMk cId="3366132152" sldId="918"/>
        </pc:sldMkLst>
      </pc:sldChg>
      <pc:sldChg chg="modSp add">
        <pc:chgData name="Law, Sherri" userId="3da26e23-9ee6-4121-a54d-151d8db9998d" providerId="ADAL" clId="{8C0F0DA1-86BF-42DC-93D4-A65480B45A12}" dt="2023-01-18T21:09:29.108" v="407" actId="1076"/>
        <pc:sldMkLst>
          <pc:docMk/>
          <pc:sldMk cId="3963596112" sldId="1029"/>
        </pc:sldMkLst>
        <pc:spChg chg="mod">
          <ac:chgData name="Law, Sherri" userId="3da26e23-9ee6-4121-a54d-151d8db9998d" providerId="ADAL" clId="{8C0F0DA1-86BF-42DC-93D4-A65480B45A12}" dt="2023-01-18T21:09:29.108" v="407" actId="1076"/>
          <ac:spMkLst>
            <pc:docMk/>
            <pc:sldMk cId="3963596112" sldId="1029"/>
            <ac:spMk id="8" creationId="{D69338A9-E40A-4AAD-8A4E-190C85BD1967}"/>
          </ac:spMkLst>
        </pc:spChg>
        <pc:picChg chg="mod">
          <ac:chgData name="Law, Sherri" userId="3da26e23-9ee6-4121-a54d-151d8db9998d" providerId="ADAL" clId="{8C0F0DA1-86BF-42DC-93D4-A65480B45A12}" dt="2023-01-18T21:09:27.613" v="406" actId="1076"/>
          <ac:picMkLst>
            <pc:docMk/>
            <pc:sldMk cId="3963596112" sldId="1029"/>
            <ac:picMk id="4" creationId="{D7F45BCA-EA78-4CAD-99F3-BE796DF28CFF}"/>
          </ac:picMkLst>
        </pc:picChg>
      </pc:sldChg>
      <pc:sldChg chg="add">
        <pc:chgData name="Law, Sherri" userId="3da26e23-9ee6-4121-a54d-151d8db9998d" providerId="ADAL" clId="{8C0F0DA1-86BF-42DC-93D4-A65480B45A12}" dt="2023-01-18T21:09:13.641" v="404"/>
        <pc:sldMkLst>
          <pc:docMk/>
          <pc:sldMk cId="1272766264" sldId="1030"/>
        </pc:sldMkLst>
      </pc:sldChg>
      <pc:sldChg chg="add">
        <pc:chgData name="Law, Sherri" userId="3da26e23-9ee6-4121-a54d-151d8db9998d" providerId="ADAL" clId="{8C0F0DA1-86BF-42DC-93D4-A65480B45A12}" dt="2023-01-18T21:11:13.003" v="413"/>
        <pc:sldMkLst>
          <pc:docMk/>
          <pc:sldMk cId="2056896169" sldId="1031"/>
        </pc:sldMkLst>
      </pc:sldChg>
      <pc:sldChg chg="add">
        <pc:chgData name="Law, Sherri" userId="3da26e23-9ee6-4121-a54d-151d8db9998d" providerId="ADAL" clId="{8C0F0DA1-86BF-42DC-93D4-A65480B45A12}" dt="2023-01-18T18:22:46.800" v="166"/>
        <pc:sldMkLst>
          <pc:docMk/>
          <pc:sldMk cId="420933939" sldId="1032"/>
        </pc:sldMkLst>
      </pc:sldChg>
      <pc:sldChg chg="add del setBg">
        <pc:chgData name="Law, Sherri" userId="3da26e23-9ee6-4121-a54d-151d8db9998d" providerId="ADAL" clId="{8C0F0DA1-86BF-42DC-93D4-A65480B45A12}" dt="2023-01-18T18:25:08.348" v="173"/>
        <pc:sldMkLst>
          <pc:docMk/>
          <pc:sldMk cId="3186058399" sldId="1033"/>
        </pc:sldMkLst>
      </pc:sldChg>
      <pc:sldChg chg="add">
        <pc:chgData name="Law, Sherri" userId="3da26e23-9ee6-4121-a54d-151d8db9998d" providerId="ADAL" clId="{8C0F0DA1-86BF-42DC-93D4-A65480B45A12}" dt="2023-01-18T20:48:44.149" v="385"/>
        <pc:sldMkLst>
          <pc:docMk/>
          <pc:sldMk cId="2733422049" sldId="1034"/>
        </pc:sldMkLst>
      </pc:sldChg>
    </pc:docChg>
  </pc:docChgLst>
  <pc:docChgLst>
    <pc:chgData name="Law, Sherri" userId="3da26e23-9ee6-4121-a54d-151d8db9998d" providerId="ADAL" clId="{E2AFB034-33B3-45E1-B3AB-0ABF50214F08}"/>
    <pc:docChg chg="modSld sldOrd">
      <pc:chgData name="Law, Sherri" userId="3da26e23-9ee6-4121-a54d-151d8db9998d" providerId="ADAL" clId="{E2AFB034-33B3-45E1-B3AB-0ABF50214F08}" dt="2023-01-18T23:12:27.446" v="0"/>
      <pc:docMkLst>
        <pc:docMk/>
      </pc:docMkLst>
      <pc:sldChg chg="ord">
        <pc:chgData name="Law, Sherri" userId="3da26e23-9ee6-4121-a54d-151d8db9998d" providerId="ADAL" clId="{E2AFB034-33B3-45E1-B3AB-0ABF50214F08}" dt="2023-01-18T23:12:27.446" v="0"/>
        <pc:sldMkLst>
          <pc:docMk/>
          <pc:sldMk cId="95177061" sldId="486"/>
        </pc:sldMkLst>
      </pc:sldChg>
      <pc:sldChg chg="ord">
        <pc:chgData name="Law, Sherri" userId="3da26e23-9ee6-4121-a54d-151d8db9998d" providerId="ADAL" clId="{E2AFB034-33B3-45E1-B3AB-0ABF50214F08}" dt="2023-01-18T23:12:27.446" v="0"/>
        <pc:sldMkLst>
          <pc:docMk/>
          <pc:sldMk cId="3652266988" sldId="487"/>
        </pc:sldMkLst>
      </pc:sldChg>
      <pc:sldChg chg="ord">
        <pc:chgData name="Law, Sherri" userId="3da26e23-9ee6-4121-a54d-151d8db9998d" providerId="ADAL" clId="{E2AFB034-33B3-45E1-B3AB-0ABF50214F08}" dt="2023-01-18T23:12:27.446" v="0"/>
        <pc:sldMkLst>
          <pc:docMk/>
          <pc:sldMk cId="2415702817" sldId="499"/>
        </pc:sldMkLst>
      </pc:sldChg>
      <pc:sldChg chg="ord">
        <pc:chgData name="Law, Sherri" userId="3da26e23-9ee6-4121-a54d-151d8db9998d" providerId="ADAL" clId="{E2AFB034-33B3-45E1-B3AB-0ABF50214F08}" dt="2023-01-18T23:12:27.446" v="0"/>
        <pc:sldMkLst>
          <pc:docMk/>
          <pc:sldMk cId="2246776151" sldId="762"/>
        </pc:sldMkLst>
      </pc:sldChg>
      <pc:sldChg chg="ord">
        <pc:chgData name="Law, Sherri" userId="3da26e23-9ee6-4121-a54d-151d8db9998d" providerId="ADAL" clId="{E2AFB034-33B3-45E1-B3AB-0ABF50214F08}" dt="2023-01-18T23:12:27.446" v="0"/>
        <pc:sldMkLst>
          <pc:docMk/>
          <pc:sldMk cId="3317803587" sldId="809"/>
        </pc:sldMkLst>
      </pc:sldChg>
      <pc:sldChg chg="ord">
        <pc:chgData name="Law, Sherri" userId="3da26e23-9ee6-4121-a54d-151d8db9998d" providerId="ADAL" clId="{E2AFB034-33B3-45E1-B3AB-0ABF50214F08}" dt="2023-01-18T23:12:27.446" v="0"/>
        <pc:sldMkLst>
          <pc:docMk/>
          <pc:sldMk cId="338698574" sldId="810"/>
        </pc:sldMkLst>
      </pc:sldChg>
      <pc:sldChg chg="ord">
        <pc:chgData name="Law, Sherri" userId="3da26e23-9ee6-4121-a54d-151d8db9998d" providerId="ADAL" clId="{E2AFB034-33B3-45E1-B3AB-0ABF50214F08}" dt="2023-01-18T23:12:27.446" v="0"/>
        <pc:sldMkLst>
          <pc:docMk/>
          <pc:sldMk cId="2418090546" sldId="811"/>
        </pc:sldMkLst>
      </pc:sldChg>
      <pc:sldChg chg="ord">
        <pc:chgData name="Law, Sherri" userId="3da26e23-9ee6-4121-a54d-151d8db9998d" providerId="ADAL" clId="{E2AFB034-33B3-45E1-B3AB-0ABF50214F08}" dt="2023-01-18T23:12:27.446" v="0"/>
        <pc:sldMkLst>
          <pc:docMk/>
          <pc:sldMk cId="3967695258" sldId="812"/>
        </pc:sldMkLst>
      </pc:sldChg>
      <pc:sldChg chg="ord">
        <pc:chgData name="Law, Sherri" userId="3da26e23-9ee6-4121-a54d-151d8db9998d" providerId="ADAL" clId="{E2AFB034-33B3-45E1-B3AB-0ABF50214F08}" dt="2023-01-18T23:12:27.446" v="0"/>
        <pc:sldMkLst>
          <pc:docMk/>
          <pc:sldMk cId="1051863678" sldId="81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DGR or LVR Funding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9012-4D2E-AE05-FB6627C71081}"/>
              </c:ext>
            </c:extLst>
          </c:dPt>
          <c:dLbls>
            <c:delete val="1"/>
          </c:dLbls>
          <c:cat>
            <c:strRef>
              <c:f>Sheet1!$A$2:$A$4</c:f>
              <c:strCache>
                <c:ptCount val="3"/>
                <c:pt idx="0">
                  <c:v>Administration Funds</c:v>
                </c:pt>
                <c:pt idx="1">
                  <c:v>Education Funds</c:v>
                </c:pt>
                <c:pt idx="2">
                  <c:v>Project funds</c:v>
                </c:pt>
              </c:strCache>
            </c:strRef>
          </c:cat>
          <c:val>
            <c:numRef>
              <c:f>Sheet1!$B$2:$B$4</c:f>
              <c:numCache>
                <c:formatCode>0%</c:formatCode>
                <c:ptCount val="3"/>
                <c:pt idx="0">
                  <c:v>0.1</c:v>
                </c:pt>
                <c:pt idx="1">
                  <c:v>0.1</c:v>
                </c:pt>
                <c:pt idx="2">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086-44A7-8EC7-91820A73801B}"/>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0-43EB-4CD9-9DAA-29EA9752B819}"/>
              </c:ext>
            </c:extLst>
          </c:dPt>
          <c:cat>
            <c:strRef>
              <c:f>Sheet1!$A$2:$A$5</c:f>
              <c:strCache>
                <c:ptCount val="4"/>
                <c:pt idx="0">
                  <c:v>DGLVR</c:v>
                </c:pt>
                <c:pt idx="1">
                  <c:v>Watershed</c:v>
                </c:pt>
                <c:pt idx="2">
                  <c:v>E&amp;S</c:v>
                </c:pt>
                <c:pt idx="3">
                  <c:v>Nutrient Management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93-4BF1-9B48-3F5425F2161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2-D6C0-4984-82D8-07389330C556}"/>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0-401B-48C1-8B27-64AD3B80C17E}"/>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401B-48C1-8B27-64AD3B80C17E}"/>
              </c:ext>
            </c:extLst>
          </c:dPt>
          <c:cat>
            <c:strRef>
              <c:f>Sheet1!$A$2:$A$6</c:f>
              <c:strCache>
                <c:ptCount val="5"/>
                <c:pt idx="0">
                  <c:v>DGR</c:v>
                </c:pt>
                <c:pt idx="1">
                  <c:v>LVR</c:v>
                </c:pt>
                <c:pt idx="2">
                  <c:v>Watershed</c:v>
                </c:pt>
                <c:pt idx="3">
                  <c:v>E&amp;S</c:v>
                </c:pt>
                <c:pt idx="4">
                  <c:v>Nutrient Management</c:v>
                </c:pt>
              </c:strCache>
            </c:strRef>
          </c:cat>
          <c:val>
            <c:numRef>
              <c:f>Sheet1!$B$2:$B$6</c:f>
              <c:numCache>
                <c:formatCode>General</c:formatCode>
                <c:ptCount val="5"/>
                <c:pt idx="0">
                  <c:v>12.5</c:v>
                </c:pt>
                <c:pt idx="1">
                  <c:v>12.5</c:v>
                </c:pt>
                <c:pt idx="2">
                  <c:v>25</c:v>
                </c:pt>
                <c:pt idx="3">
                  <c:v>25</c:v>
                </c:pt>
                <c:pt idx="4">
                  <c:v>25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1D-40E2-968D-CAA1300E51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cat>
            <c:strRef>
              <c:f>Sheet1!$A$2:$A$4</c:f>
              <c:strCache>
                <c:ptCount val="3"/>
                <c:pt idx="0">
                  <c:v>DGLVR</c:v>
                </c:pt>
                <c:pt idx="1">
                  <c:v>NA</c:v>
                </c:pt>
                <c:pt idx="2">
                  <c:v>Other Programs</c:v>
                </c:pt>
              </c:strCache>
            </c:strRef>
          </c:cat>
          <c:val>
            <c:numRef>
              <c:f>Sheet1!$B$2:$B$4</c:f>
              <c:numCache>
                <c:formatCode>General</c:formatCode>
                <c:ptCount val="3"/>
                <c:pt idx="0">
                  <c:v>1.5</c:v>
                </c:pt>
                <c:pt idx="1">
                  <c:v>0</c:v>
                </c:pt>
                <c:pt idx="2">
                  <c:v>8.5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A2-48B0-8417-2D34C599DF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cat>
            <c:strRef>
              <c:f>Sheet1!$A$2:$A$4</c:f>
              <c:strCache>
                <c:ptCount val="3"/>
                <c:pt idx="0">
                  <c:v>DGLVR</c:v>
                </c:pt>
                <c:pt idx="1">
                  <c:v>NA</c:v>
                </c:pt>
                <c:pt idx="2">
                  <c:v>Other Programs</c:v>
                </c:pt>
              </c:strCache>
            </c:strRef>
          </c:cat>
          <c:val>
            <c:numRef>
              <c:f>Sheet1!$B$2:$B$4</c:f>
              <c:numCache>
                <c:formatCode>General</c:formatCode>
                <c:ptCount val="3"/>
                <c:pt idx="0">
                  <c:v>1.5</c:v>
                </c:pt>
                <c:pt idx="1">
                  <c:v>0</c:v>
                </c:pt>
                <c:pt idx="2">
                  <c:v>8.5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FF-4874-91E0-EB25A3DD366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0-ED85-4645-A542-A316C9029B03}"/>
              </c:ext>
            </c:extLst>
          </c:dPt>
          <c:cat>
            <c:strRef>
              <c:f>Sheet1!$A$2:$A$4</c:f>
              <c:strCache>
                <c:ptCount val="3"/>
                <c:pt idx="0">
                  <c:v>DGR</c:v>
                </c:pt>
                <c:pt idx="1">
                  <c:v>LVR</c:v>
                </c:pt>
                <c:pt idx="2">
                  <c:v>Other Programs</c:v>
                </c:pt>
              </c:strCache>
            </c:strRef>
          </c:cat>
          <c:val>
            <c:numRef>
              <c:f>Sheet1!$B$2:$B$4</c:f>
              <c:numCache>
                <c:formatCode>General</c:formatCode>
                <c:ptCount val="3"/>
                <c:pt idx="0">
                  <c:v>1.125</c:v>
                </c:pt>
                <c:pt idx="1">
                  <c:v>0.375</c:v>
                </c:pt>
                <c:pt idx="2">
                  <c:v>8.5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012-4D2E-AE05-FB6627C7108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D9A8-4F3E-9FD2-68EBE28C60F4}"/>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0-D9A8-4F3E-9FD2-68EBE28C60F4}"/>
              </c:ext>
            </c:extLst>
          </c:dPt>
          <c:dLbls>
            <c:delete val="1"/>
          </c:dLbls>
          <c:cat>
            <c:strRef>
              <c:f>Sheet1!$A$2:$A$6</c:f>
              <c:strCache>
                <c:ptCount val="5"/>
                <c:pt idx="0">
                  <c:v>Administration Funds</c:v>
                </c:pt>
                <c:pt idx="1">
                  <c:v>Admin to project</c:v>
                </c:pt>
                <c:pt idx="2">
                  <c:v>Education</c:v>
                </c:pt>
                <c:pt idx="3">
                  <c:v>Edu to Project</c:v>
                </c:pt>
                <c:pt idx="4">
                  <c:v>Projects</c:v>
                </c:pt>
              </c:strCache>
            </c:strRef>
          </c:cat>
          <c:val>
            <c:numRef>
              <c:f>Sheet1!$B$2:$B$6</c:f>
              <c:numCache>
                <c:formatCode>0%</c:formatCode>
                <c:ptCount val="5"/>
                <c:pt idx="0">
                  <c:v>0.05</c:v>
                </c:pt>
                <c:pt idx="1">
                  <c:v>0.05</c:v>
                </c:pt>
                <c:pt idx="2">
                  <c:v>0.05</c:v>
                </c:pt>
                <c:pt idx="3">
                  <c:v>0.05</c:v>
                </c:pt>
                <c:pt idx="4">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012-4D2E-AE05-FB6627C7108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D9A8-4F3E-9FD2-68EBE28C60F4}"/>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0-D9A8-4F3E-9FD2-68EBE28C60F4}"/>
              </c:ext>
            </c:extLst>
          </c:dPt>
          <c:dLbls>
            <c:delete val="1"/>
          </c:dLbls>
          <c:cat>
            <c:strRef>
              <c:f>Sheet1!$A$2:$A$6</c:f>
              <c:strCache>
                <c:ptCount val="5"/>
                <c:pt idx="0">
                  <c:v>Administration Funds</c:v>
                </c:pt>
                <c:pt idx="1">
                  <c:v>Admin to project</c:v>
                </c:pt>
                <c:pt idx="2">
                  <c:v>Education</c:v>
                </c:pt>
                <c:pt idx="3">
                  <c:v>Edu to Project</c:v>
                </c:pt>
                <c:pt idx="4">
                  <c:v>Projects</c:v>
                </c:pt>
              </c:strCache>
            </c:strRef>
          </c:cat>
          <c:val>
            <c:numRef>
              <c:f>Sheet1!$B$2:$B$6</c:f>
              <c:numCache>
                <c:formatCode>0%</c:formatCode>
                <c:ptCount val="5"/>
                <c:pt idx="0">
                  <c:v>0.05</c:v>
                </c:pt>
                <c:pt idx="1">
                  <c:v>0.05</c:v>
                </c:pt>
                <c:pt idx="2">
                  <c:v>0.05</c:v>
                </c:pt>
                <c:pt idx="3">
                  <c:v>0.05</c:v>
                </c:pt>
                <c:pt idx="4">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012-4D2E-AE05-FB6627C7108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D9A8-4F3E-9FD2-68EBE28C60F4}"/>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0-D9A8-4F3E-9FD2-68EBE28C60F4}"/>
              </c:ext>
            </c:extLst>
          </c:dPt>
          <c:dLbls>
            <c:delete val="1"/>
          </c:dLbls>
          <c:cat>
            <c:strRef>
              <c:f>Sheet1!$A$2:$A$6</c:f>
              <c:strCache>
                <c:ptCount val="5"/>
                <c:pt idx="0">
                  <c:v>Administration Funds</c:v>
                </c:pt>
                <c:pt idx="1">
                  <c:v>Admin to project</c:v>
                </c:pt>
                <c:pt idx="2">
                  <c:v>Education</c:v>
                </c:pt>
                <c:pt idx="3">
                  <c:v>Edu to Project</c:v>
                </c:pt>
                <c:pt idx="4">
                  <c:v>Projects</c:v>
                </c:pt>
              </c:strCache>
            </c:strRef>
          </c:cat>
          <c:val>
            <c:numRef>
              <c:f>Sheet1!$B$2:$B$6</c:f>
              <c:numCache>
                <c:formatCode>0%</c:formatCode>
                <c:ptCount val="5"/>
                <c:pt idx="0">
                  <c:v>0.05</c:v>
                </c:pt>
                <c:pt idx="1">
                  <c:v>0.05</c:v>
                </c:pt>
                <c:pt idx="2">
                  <c:v>0.05</c:v>
                </c:pt>
                <c:pt idx="3">
                  <c:v>0.05</c:v>
                </c:pt>
                <c:pt idx="4">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0"/>
        <c:ser>
          <c:idx val="0"/>
          <c:order val="0"/>
          <c:tx>
            <c:strRef>
              <c:f>Sheet1!$B$1</c:f>
              <c:strCache>
                <c:ptCount val="1"/>
                <c:pt idx="0">
                  <c:v>pizza slices</c:v>
                </c:pt>
              </c:strCache>
            </c:strRef>
          </c:tx>
          <c:spPr>
            <a:solidFill>
              <a:schemeClr val="accent6">
                <a:lumMod val="60000"/>
                <a:lumOff val="40000"/>
              </a:schemeClr>
            </a:solidFill>
            <a:ln w="19050">
              <a:solidFill>
                <a:schemeClr val="lt1"/>
              </a:solidFill>
            </a:ln>
            <a:effectLst/>
          </c:spPr>
          <c:cat>
            <c:numRef>
              <c:f>Sheet1!$A$2:$A$9</c:f>
              <c:numCache>
                <c:formatCode>General</c:formatCode>
                <c:ptCount val="8"/>
              </c:numCache>
            </c:num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B3A1-465E-A443-4A8C1D148A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0"/>
        <c:ser>
          <c:idx val="0"/>
          <c:order val="0"/>
          <c:tx>
            <c:strRef>
              <c:f>Sheet1!$B$1</c:f>
              <c:strCache>
                <c:ptCount val="1"/>
                <c:pt idx="0">
                  <c:v>pizza slices</c:v>
                </c:pt>
              </c:strCache>
            </c:strRef>
          </c:tx>
          <c:spPr>
            <a:solidFill>
              <a:schemeClr val="accent6">
                <a:lumMod val="60000"/>
                <a:lumOff val="40000"/>
              </a:schemeClr>
            </a:solidFill>
            <a:ln w="19050">
              <a:solidFill>
                <a:schemeClr val="lt1"/>
              </a:solidFill>
            </a:ln>
            <a:effectLst/>
          </c:spPr>
          <c:cat>
            <c:numRef>
              <c:f>Sheet1!$A$2:$A$9</c:f>
              <c:numCache>
                <c:formatCode>General</c:formatCode>
                <c:ptCount val="8"/>
              </c:numCache>
            </c:num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B3A1-465E-A443-4A8C1D148A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0"/>
        <c:ser>
          <c:idx val="0"/>
          <c:order val="0"/>
          <c:tx>
            <c:strRef>
              <c:f>Sheet1!$B$1</c:f>
              <c:strCache>
                <c:ptCount val="1"/>
                <c:pt idx="0">
                  <c:v>pizza slices</c:v>
                </c:pt>
              </c:strCache>
            </c:strRef>
          </c:tx>
          <c:spPr>
            <a:solidFill>
              <a:schemeClr val="accent6">
                <a:lumMod val="60000"/>
                <a:lumOff val="40000"/>
              </a:schemeClr>
            </a:solidFill>
            <a:ln w="19050">
              <a:solidFill>
                <a:schemeClr val="lt1"/>
              </a:solidFill>
            </a:ln>
            <a:effectLst/>
          </c:spPr>
          <c:cat>
            <c:numRef>
              <c:f>Sheet1!$A$2:$A$9</c:f>
              <c:numCache>
                <c:formatCode>General</c:formatCode>
                <c:ptCount val="8"/>
              </c:numCache>
            </c:num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B3A1-465E-A443-4A8C1D148A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0"/>
        <c:ser>
          <c:idx val="0"/>
          <c:order val="0"/>
          <c:tx>
            <c:strRef>
              <c:f>Sheet1!$B$1</c:f>
              <c:strCache>
                <c:ptCount val="1"/>
                <c:pt idx="0">
                  <c:v>pizza slices</c:v>
                </c:pt>
              </c:strCache>
            </c:strRef>
          </c:tx>
          <c:spPr>
            <a:solidFill>
              <a:schemeClr val="accent6">
                <a:lumMod val="60000"/>
                <a:lumOff val="40000"/>
              </a:schemeClr>
            </a:solidFill>
            <a:ln w="19050">
              <a:solidFill>
                <a:schemeClr val="lt1"/>
              </a:solidFill>
            </a:ln>
            <a:effectLst/>
          </c:spPr>
          <c:cat>
            <c:numRef>
              <c:f>Sheet1!$A$2:$A$9</c:f>
              <c:numCache>
                <c:formatCode>General</c:formatCode>
                <c:ptCount val="8"/>
              </c:numCache>
            </c:num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B3A1-465E-A443-4A8C1D148A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93-4BF1-9B48-3F5425F2161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0-401B-48C1-8B27-64AD3B80C17E}"/>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401B-48C1-8B27-64AD3B80C17E}"/>
              </c:ext>
            </c:extLst>
          </c:dPt>
          <c:cat>
            <c:strRef>
              <c:f>Sheet1!$A$2:$A$6</c:f>
              <c:strCache>
                <c:ptCount val="3"/>
                <c:pt idx="0">
                  <c:v>DGR</c:v>
                </c:pt>
                <c:pt idx="1">
                  <c:v>LVR</c:v>
                </c:pt>
                <c:pt idx="2">
                  <c:v>E&amp;S</c:v>
                </c:pt>
              </c:strCache>
            </c:strRef>
          </c:cat>
          <c:val>
            <c:numRef>
              <c:f>Sheet1!$B$2:$B$6</c:f>
              <c:numCache>
                <c:formatCode>General</c:formatCode>
                <c:ptCount val="5"/>
                <c:pt idx="0">
                  <c:v>5</c:v>
                </c:pt>
                <c:pt idx="1">
                  <c:v>8</c:v>
                </c:pt>
                <c:pt idx="2">
                  <c:v>87</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0778D1C2-DA53-42C5-B9A1-EBA8A1F354D4}" type="datetimeFigureOut">
              <a:rPr lang="en-US" smtClean="0"/>
              <a:t>1/27/2023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01364BC-0BF0-4CE4-9DAC-3A3F0AE3E966}" type="slidenum">
              <a:rPr lang="en-US" smtClean="0"/>
              <a:t>‹#›</a:t>
            </a:fld>
            <a:endParaRPr lang="en-US"/>
          </a:p>
        </p:txBody>
      </p:sp>
    </p:spTree>
    <p:extLst>
      <p:ext uri="{BB962C8B-B14F-4D97-AF65-F5344CB8AC3E}">
        <p14:creationId xmlns:p14="http://schemas.microsoft.com/office/powerpoint/2010/main" val="208179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F1AEFA4-00CB-4946-968E-F7CFEB5A632F}" type="datetimeFigureOut">
              <a:rPr lang="en-US" smtClean="0"/>
              <a:t>1/27/2023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0A43F69-F3FF-472C-93EF-E37F57EBC516}" type="slidenum">
              <a:rPr lang="en-US" smtClean="0"/>
              <a:t>‹#›</a:t>
            </a:fld>
            <a:endParaRPr lang="en-US"/>
          </a:p>
        </p:txBody>
      </p:sp>
    </p:spTree>
    <p:extLst>
      <p:ext uri="{BB962C8B-B14F-4D97-AF65-F5344CB8AC3E}">
        <p14:creationId xmlns:p14="http://schemas.microsoft.com/office/powerpoint/2010/main" val="9951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76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a:t>
            </a:fld>
            <a:endParaRPr lang="en-US"/>
          </a:p>
        </p:txBody>
      </p:sp>
    </p:spTree>
    <p:extLst>
      <p:ext uri="{BB962C8B-B14F-4D97-AF65-F5344CB8AC3E}">
        <p14:creationId xmlns:p14="http://schemas.microsoft.com/office/powerpoint/2010/main" val="36849778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02535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0408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2076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2086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6113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4766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450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507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3434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20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a:t>
            </a:fld>
            <a:endParaRPr lang="en-US"/>
          </a:p>
        </p:txBody>
      </p:sp>
    </p:spTree>
    <p:extLst>
      <p:ext uri="{BB962C8B-B14F-4D97-AF65-F5344CB8AC3E}">
        <p14:creationId xmlns:p14="http://schemas.microsoft.com/office/powerpoint/2010/main" val="32678886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6265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115</a:t>
            </a:fld>
            <a:endParaRPr lang="en-US"/>
          </a:p>
        </p:txBody>
      </p:sp>
    </p:spTree>
    <p:extLst>
      <p:ext uri="{BB962C8B-B14F-4D97-AF65-F5344CB8AC3E}">
        <p14:creationId xmlns:p14="http://schemas.microsoft.com/office/powerpoint/2010/main" val="19268590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0084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1803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1707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5761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5761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9062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9834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494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a:t>
            </a:fld>
            <a:endParaRPr lang="en-US"/>
          </a:p>
        </p:txBody>
      </p:sp>
    </p:spTree>
    <p:extLst>
      <p:ext uri="{BB962C8B-B14F-4D97-AF65-F5344CB8AC3E}">
        <p14:creationId xmlns:p14="http://schemas.microsoft.com/office/powerpoint/2010/main" val="31802785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8270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054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127</a:t>
            </a:fld>
            <a:endParaRPr lang="en-US"/>
          </a:p>
        </p:txBody>
      </p:sp>
    </p:spTree>
    <p:extLst>
      <p:ext uri="{BB962C8B-B14F-4D97-AF65-F5344CB8AC3E}">
        <p14:creationId xmlns:p14="http://schemas.microsoft.com/office/powerpoint/2010/main" val="3829698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128</a:t>
            </a:fld>
            <a:endParaRPr lang="en-US"/>
          </a:p>
        </p:txBody>
      </p:sp>
    </p:spTree>
    <p:extLst>
      <p:ext uri="{BB962C8B-B14F-4D97-AF65-F5344CB8AC3E}">
        <p14:creationId xmlns:p14="http://schemas.microsoft.com/office/powerpoint/2010/main" val="9434307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129</a:t>
            </a:fld>
            <a:endParaRPr lang="en-US"/>
          </a:p>
        </p:txBody>
      </p:sp>
    </p:spTree>
    <p:extLst>
      <p:ext uri="{BB962C8B-B14F-4D97-AF65-F5344CB8AC3E}">
        <p14:creationId xmlns:p14="http://schemas.microsoft.com/office/powerpoint/2010/main" val="37752549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130</a:t>
            </a:fld>
            <a:endParaRPr lang="en-US"/>
          </a:p>
        </p:txBody>
      </p:sp>
    </p:spTree>
    <p:extLst>
      <p:ext uri="{BB962C8B-B14F-4D97-AF65-F5344CB8AC3E}">
        <p14:creationId xmlns:p14="http://schemas.microsoft.com/office/powerpoint/2010/main" val="27232035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131</a:t>
            </a:fld>
            <a:endParaRPr lang="en-US"/>
          </a:p>
        </p:txBody>
      </p:sp>
    </p:spTree>
    <p:extLst>
      <p:ext uri="{BB962C8B-B14F-4D97-AF65-F5344CB8AC3E}">
        <p14:creationId xmlns:p14="http://schemas.microsoft.com/office/powerpoint/2010/main" val="3948113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132</a:t>
            </a:fld>
            <a:endParaRPr lang="en-US"/>
          </a:p>
        </p:txBody>
      </p:sp>
    </p:spTree>
    <p:extLst>
      <p:ext uri="{BB962C8B-B14F-4D97-AF65-F5344CB8AC3E}">
        <p14:creationId xmlns:p14="http://schemas.microsoft.com/office/powerpoint/2010/main" val="25245153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133</a:t>
            </a:fld>
            <a:endParaRPr lang="en-US"/>
          </a:p>
        </p:txBody>
      </p:sp>
    </p:spTree>
    <p:extLst>
      <p:ext uri="{BB962C8B-B14F-4D97-AF65-F5344CB8AC3E}">
        <p14:creationId xmlns:p14="http://schemas.microsoft.com/office/powerpoint/2010/main" val="9194026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435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a:t>
            </a:fld>
            <a:endParaRPr lang="en-US"/>
          </a:p>
        </p:txBody>
      </p:sp>
    </p:spTree>
    <p:extLst>
      <p:ext uri="{BB962C8B-B14F-4D97-AF65-F5344CB8AC3E}">
        <p14:creationId xmlns:p14="http://schemas.microsoft.com/office/powerpoint/2010/main" val="2473204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135</a:t>
            </a:fld>
            <a:endParaRPr lang="en-US"/>
          </a:p>
        </p:txBody>
      </p:sp>
    </p:spTree>
    <p:extLst>
      <p:ext uri="{BB962C8B-B14F-4D97-AF65-F5344CB8AC3E}">
        <p14:creationId xmlns:p14="http://schemas.microsoft.com/office/powerpoint/2010/main" val="38443942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136</a:t>
            </a:fld>
            <a:endParaRPr lang="en-US"/>
          </a:p>
        </p:txBody>
      </p:sp>
    </p:spTree>
    <p:extLst>
      <p:ext uri="{BB962C8B-B14F-4D97-AF65-F5344CB8AC3E}">
        <p14:creationId xmlns:p14="http://schemas.microsoft.com/office/powerpoint/2010/main" val="15693629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137</a:t>
            </a:fld>
            <a:endParaRPr lang="en-US"/>
          </a:p>
        </p:txBody>
      </p:sp>
    </p:spTree>
    <p:extLst>
      <p:ext uri="{BB962C8B-B14F-4D97-AF65-F5344CB8AC3E}">
        <p14:creationId xmlns:p14="http://schemas.microsoft.com/office/powerpoint/2010/main" val="14374318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138</a:t>
            </a:fld>
            <a:endParaRPr lang="en-US"/>
          </a:p>
        </p:txBody>
      </p:sp>
    </p:spTree>
    <p:extLst>
      <p:ext uri="{BB962C8B-B14F-4D97-AF65-F5344CB8AC3E}">
        <p14:creationId xmlns:p14="http://schemas.microsoft.com/office/powerpoint/2010/main" val="103278762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139</a:t>
            </a:fld>
            <a:endParaRPr lang="en-US"/>
          </a:p>
        </p:txBody>
      </p:sp>
    </p:spTree>
    <p:extLst>
      <p:ext uri="{BB962C8B-B14F-4D97-AF65-F5344CB8AC3E}">
        <p14:creationId xmlns:p14="http://schemas.microsoft.com/office/powerpoint/2010/main" val="31382674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140</a:t>
            </a:fld>
            <a:endParaRPr lang="en-US"/>
          </a:p>
        </p:txBody>
      </p:sp>
    </p:spTree>
    <p:extLst>
      <p:ext uri="{BB962C8B-B14F-4D97-AF65-F5344CB8AC3E}">
        <p14:creationId xmlns:p14="http://schemas.microsoft.com/office/powerpoint/2010/main" val="24033879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141</a:t>
            </a:fld>
            <a:endParaRPr lang="en-US"/>
          </a:p>
        </p:txBody>
      </p:sp>
    </p:spTree>
    <p:extLst>
      <p:ext uri="{BB962C8B-B14F-4D97-AF65-F5344CB8AC3E}">
        <p14:creationId xmlns:p14="http://schemas.microsoft.com/office/powerpoint/2010/main" val="25685241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142</a:t>
            </a:fld>
            <a:endParaRPr lang="en-US"/>
          </a:p>
        </p:txBody>
      </p:sp>
    </p:spTree>
    <p:extLst>
      <p:ext uri="{BB962C8B-B14F-4D97-AF65-F5344CB8AC3E}">
        <p14:creationId xmlns:p14="http://schemas.microsoft.com/office/powerpoint/2010/main" val="697142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143</a:t>
            </a:fld>
            <a:endParaRPr lang="en-US"/>
          </a:p>
        </p:txBody>
      </p:sp>
    </p:spTree>
    <p:extLst>
      <p:ext uri="{BB962C8B-B14F-4D97-AF65-F5344CB8AC3E}">
        <p14:creationId xmlns:p14="http://schemas.microsoft.com/office/powerpoint/2010/main" val="193065963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144</a:t>
            </a:fld>
            <a:endParaRPr lang="en-US"/>
          </a:p>
        </p:txBody>
      </p:sp>
    </p:spTree>
    <p:extLst>
      <p:ext uri="{BB962C8B-B14F-4D97-AF65-F5344CB8AC3E}">
        <p14:creationId xmlns:p14="http://schemas.microsoft.com/office/powerpoint/2010/main" val="368909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a:t>
            </a:fld>
            <a:endParaRPr lang="en-US"/>
          </a:p>
        </p:txBody>
      </p:sp>
    </p:spTree>
    <p:extLst>
      <p:ext uri="{BB962C8B-B14F-4D97-AF65-F5344CB8AC3E}">
        <p14:creationId xmlns:p14="http://schemas.microsoft.com/office/powerpoint/2010/main" val="15757318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145</a:t>
            </a:fld>
            <a:endParaRPr lang="en-US"/>
          </a:p>
        </p:txBody>
      </p:sp>
    </p:spTree>
    <p:extLst>
      <p:ext uri="{BB962C8B-B14F-4D97-AF65-F5344CB8AC3E}">
        <p14:creationId xmlns:p14="http://schemas.microsoft.com/office/powerpoint/2010/main" val="23870730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146</a:t>
            </a:fld>
            <a:endParaRPr lang="en-US"/>
          </a:p>
        </p:txBody>
      </p:sp>
    </p:spTree>
    <p:extLst>
      <p:ext uri="{BB962C8B-B14F-4D97-AF65-F5344CB8AC3E}">
        <p14:creationId xmlns:p14="http://schemas.microsoft.com/office/powerpoint/2010/main" val="304307565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147</a:t>
            </a:fld>
            <a:endParaRPr lang="en-US"/>
          </a:p>
        </p:txBody>
      </p:sp>
    </p:spTree>
    <p:extLst>
      <p:ext uri="{BB962C8B-B14F-4D97-AF65-F5344CB8AC3E}">
        <p14:creationId xmlns:p14="http://schemas.microsoft.com/office/powerpoint/2010/main" val="30317519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148</a:t>
            </a:fld>
            <a:endParaRPr lang="en-US"/>
          </a:p>
        </p:txBody>
      </p:sp>
    </p:spTree>
    <p:extLst>
      <p:ext uri="{BB962C8B-B14F-4D97-AF65-F5344CB8AC3E}">
        <p14:creationId xmlns:p14="http://schemas.microsoft.com/office/powerpoint/2010/main" val="22681015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149</a:t>
            </a:fld>
            <a:endParaRPr lang="en-US"/>
          </a:p>
        </p:txBody>
      </p:sp>
    </p:spTree>
    <p:extLst>
      <p:ext uri="{BB962C8B-B14F-4D97-AF65-F5344CB8AC3E}">
        <p14:creationId xmlns:p14="http://schemas.microsoft.com/office/powerpoint/2010/main" val="41566347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150</a:t>
            </a:fld>
            <a:endParaRPr lang="en-US"/>
          </a:p>
        </p:txBody>
      </p:sp>
    </p:spTree>
    <p:extLst>
      <p:ext uri="{BB962C8B-B14F-4D97-AF65-F5344CB8AC3E}">
        <p14:creationId xmlns:p14="http://schemas.microsoft.com/office/powerpoint/2010/main" val="90173590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151</a:t>
            </a:fld>
            <a:endParaRPr lang="en-US"/>
          </a:p>
        </p:txBody>
      </p:sp>
    </p:spTree>
    <p:extLst>
      <p:ext uri="{BB962C8B-B14F-4D97-AF65-F5344CB8AC3E}">
        <p14:creationId xmlns:p14="http://schemas.microsoft.com/office/powerpoint/2010/main" val="30873226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152</a:t>
            </a:fld>
            <a:endParaRPr lang="en-US"/>
          </a:p>
        </p:txBody>
      </p:sp>
    </p:spTree>
    <p:extLst>
      <p:ext uri="{BB962C8B-B14F-4D97-AF65-F5344CB8AC3E}">
        <p14:creationId xmlns:p14="http://schemas.microsoft.com/office/powerpoint/2010/main" val="9937812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4004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154</a:t>
            </a:fld>
            <a:endParaRPr lang="en-US"/>
          </a:p>
        </p:txBody>
      </p:sp>
    </p:spTree>
    <p:extLst>
      <p:ext uri="{BB962C8B-B14F-4D97-AF65-F5344CB8AC3E}">
        <p14:creationId xmlns:p14="http://schemas.microsoft.com/office/powerpoint/2010/main" val="414076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a:t>
            </a:fld>
            <a:endParaRPr lang="en-US"/>
          </a:p>
        </p:txBody>
      </p:sp>
    </p:spTree>
    <p:extLst>
      <p:ext uri="{BB962C8B-B14F-4D97-AF65-F5344CB8AC3E}">
        <p14:creationId xmlns:p14="http://schemas.microsoft.com/office/powerpoint/2010/main" val="38008708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155</a:t>
            </a:fld>
            <a:endParaRPr lang="en-US"/>
          </a:p>
        </p:txBody>
      </p:sp>
    </p:spTree>
    <p:extLst>
      <p:ext uri="{BB962C8B-B14F-4D97-AF65-F5344CB8AC3E}">
        <p14:creationId xmlns:p14="http://schemas.microsoft.com/office/powerpoint/2010/main" val="42196459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156</a:t>
            </a:fld>
            <a:endParaRPr lang="en-US"/>
          </a:p>
        </p:txBody>
      </p:sp>
    </p:spTree>
    <p:extLst>
      <p:ext uri="{BB962C8B-B14F-4D97-AF65-F5344CB8AC3E}">
        <p14:creationId xmlns:p14="http://schemas.microsoft.com/office/powerpoint/2010/main" val="326708004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157</a:t>
            </a:fld>
            <a:endParaRPr lang="en-US"/>
          </a:p>
        </p:txBody>
      </p:sp>
    </p:spTree>
    <p:extLst>
      <p:ext uri="{BB962C8B-B14F-4D97-AF65-F5344CB8AC3E}">
        <p14:creationId xmlns:p14="http://schemas.microsoft.com/office/powerpoint/2010/main" val="28957182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159</a:t>
            </a:fld>
            <a:endParaRPr lang="en-US"/>
          </a:p>
        </p:txBody>
      </p:sp>
    </p:spTree>
    <p:extLst>
      <p:ext uri="{BB962C8B-B14F-4D97-AF65-F5344CB8AC3E}">
        <p14:creationId xmlns:p14="http://schemas.microsoft.com/office/powerpoint/2010/main" val="4990264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160</a:t>
            </a:fld>
            <a:endParaRPr lang="en-US"/>
          </a:p>
        </p:txBody>
      </p:sp>
    </p:spTree>
    <p:extLst>
      <p:ext uri="{BB962C8B-B14F-4D97-AF65-F5344CB8AC3E}">
        <p14:creationId xmlns:p14="http://schemas.microsoft.com/office/powerpoint/2010/main" val="49902647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161</a:t>
            </a:fld>
            <a:endParaRPr lang="en-US"/>
          </a:p>
        </p:txBody>
      </p:sp>
    </p:spTree>
    <p:extLst>
      <p:ext uri="{BB962C8B-B14F-4D97-AF65-F5344CB8AC3E}">
        <p14:creationId xmlns:p14="http://schemas.microsoft.com/office/powerpoint/2010/main" val="852300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162</a:t>
            </a:fld>
            <a:endParaRPr lang="en-US"/>
          </a:p>
        </p:txBody>
      </p:sp>
    </p:spTree>
    <p:extLst>
      <p:ext uri="{BB962C8B-B14F-4D97-AF65-F5344CB8AC3E}">
        <p14:creationId xmlns:p14="http://schemas.microsoft.com/office/powerpoint/2010/main" val="1687084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163</a:t>
            </a:fld>
            <a:endParaRPr lang="en-US"/>
          </a:p>
        </p:txBody>
      </p:sp>
    </p:spTree>
    <p:extLst>
      <p:ext uri="{BB962C8B-B14F-4D97-AF65-F5344CB8AC3E}">
        <p14:creationId xmlns:p14="http://schemas.microsoft.com/office/powerpoint/2010/main" val="36447378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28103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166</a:t>
            </a:fld>
            <a:endParaRPr lang="en-US"/>
          </a:p>
        </p:txBody>
      </p:sp>
    </p:spTree>
    <p:extLst>
      <p:ext uri="{BB962C8B-B14F-4D97-AF65-F5344CB8AC3E}">
        <p14:creationId xmlns:p14="http://schemas.microsoft.com/office/powerpoint/2010/main" val="212657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a:t>
            </a:fld>
            <a:endParaRPr lang="en-US"/>
          </a:p>
        </p:txBody>
      </p:sp>
    </p:spTree>
    <p:extLst>
      <p:ext uri="{BB962C8B-B14F-4D97-AF65-F5344CB8AC3E}">
        <p14:creationId xmlns:p14="http://schemas.microsoft.com/office/powerpoint/2010/main" val="32743280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167</a:t>
            </a:fld>
            <a:endParaRPr lang="en-US"/>
          </a:p>
        </p:txBody>
      </p:sp>
    </p:spTree>
    <p:extLst>
      <p:ext uri="{BB962C8B-B14F-4D97-AF65-F5344CB8AC3E}">
        <p14:creationId xmlns:p14="http://schemas.microsoft.com/office/powerpoint/2010/main" val="35658077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93989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0860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170</a:t>
            </a:fld>
            <a:endParaRPr lang="en-US"/>
          </a:p>
        </p:txBody>
      </p:sp>
    </p:spTree>
    <p:extLst>
      <p:ext uri="{BB962C8B-B14F-4D97-AF65-F5344CB8AC3E}">
        <p14:creationId xmlns:p14="http://schemas.microsoft.com/office/powerpoint/2010/main" val="388425917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174</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62996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176</a:t>
            </a:fld>
            <a:endParaRPr lang="en-US"/>
          </a:p>
        </p:txBody>
      </p:sp>
    </p:spTree>
    <p:extLst>
      <p:ext uri="{BB962C8B-B14F-4D97-AF65-F5344CB8AC3E}">
        <p14:creationId xmlns:p14="http://schemas.microsoft.com/office/powerpoint/2010/main" val="372766344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177</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a:t>
            </a:fld>
            <a:endParaRPr lang="en-US"/>
          </a:p>
        </p:txBody>
      </p:sp>
    </p:spTree>
    <p:extLst>
      <p:ext uri="{BB962C8B-B14F-4D97-AF65-F5344CB8AC3E}">
        <p14:creationId xmlns:p14="http://schemas.microsoft.com/office/powerpoint/2010/main" val="39059716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178</a:t>
            </a:fld>
            <a:endParaRPr lang="en-US"/>
          </a:p>
        </p:txBody>
      </p:sp>
    </p:spTree>
    <p:extLst>
      <p:ext uri="{BB962C8B-B14F-4D97-AF65-F5344CB8AC3E}">
        <p14:creationId xmlns:p14="http://schemas.microsoft.com/office/powerpoint/2010/main" val="404819163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179</a:t>
            </a:fld>
            <a:endParaRPr lang="en-US"/>
          </a:p>
        </p:txBody>
      </p:sp>
    </p:spTree>
    <p:extLst>
      <p:ext uri="{BB962C8B-B14F-4D97-AF65-F5344CB8AC3E}">
        <p14:creationId xmlns:p14="http://schemas.microsoft.com/office/powerpoint/2010/main" val="104001722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180</a:t>
            </a:fld>
            <a:endParaRPr lang="en-US"/>
          </a:p>
        </p:txBody>
      </p:sp>
    </p:spTree>
    <p:extLst>
      <p:ext uri="{BB962C8B-B14F-4D97-AF65-F5344CB8AC3E}">
        <p14:creationId xmlns:p14="http://schemas.microsoft.com/office/powerpoint/2010/main" val="8406084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181</a:t>
            </a:fld>
            <a:endParaRPr lang="en-US"/>
          </a:p>
        </p:txBody>
      </p:sp>
    </p:spTree>
    <p:extLst>
      <p:ext uri="{BB962C8B-B14F-4D97-AF65-F5344CB8AC3E}">
        <p14:creationId xmlns:p14="http://schemas.microsoft.com/office/powerpoint/2010/main" val="241248905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182</a:t>
            </a:fld>
            <a:endParaRPr lang="en-US"/>
          </a:p>
        </p:txBody>
      </p:sp>
    </p:spTree>
    <p:extLst>
      <p:ext uri="{BB962C8B-B14F-4D97-AF65-F5344CB8AC3E}">
        <p14:creationId xmlns:p14="http://schemas.microsoft.com/office/powerpoint/2010/main" val="298121018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183</a:t>
            </a:fld>
            <a:endParaRPr lang="en-US"/>
          </a:p>
        </p:txBody>
      </p:sp>
    </p:spTree>
    <p:extLst>
      <p:ext uri="{BB962C8B-B14F-4D97-AF65-F5344CB8AC3E}">
        <p14:creationId xmlns:p14="http://schemas.microsoft.com/office/powerpoint/2010/main" val="18488597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23428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73846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3436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992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a:t>
            </a:fld>
            <a:endParaRPr lang="en-US"/>
          </a:p>
        </p:txBody>
      </p:sp>
    </p:spTree>
    <p:extLst>
      <p:ext uri="{BB962C8B-B14F-4D97-AF65-F5344CB8AC3E}">
        <p14:creationId xmlns:p14="http://schemas.microsoft.com/office/powerpoint/2010/main" val="1442765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96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189</a:t>
            </a:fld>
            <a:endParaRPr lang="en-US"/>
          </a:p>
        </p:txBody>
      </p:sp>
    </p:spTree>
    <p:extLst>
      <p:ext uri="{BB962C8B-B14F-4D97-AF65-F5344CB8AC3E}">
        <p14:creationId xmlns:p14="http://schemas.microsoft.com/office/powerpoint/2010/main" val="34038699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190</a:t>
            </a:fld>
            <a:endParaRPr lang="en-US"/>
          </a:p>
        </p:txBody>
      </p:sp>
    </p:spTree>
    <p:extLst>
      <p:ext uri="{BB962C8B-B14F-4D97-AF65-F5344CB8AC3E}">
        <p14:creationId xmlns:p14="http://schemas.microsoft.com/office/powerpoint/2010/main" val="1503141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192</a:t>
            </a:fld>
            <a:endParaRPr lang="en-US"/>
          </a:p>
        </p:txBody>
      </p:sp>
    </p:spTree>
    <p:extLst>
      <p:ext uri="{BB962C8B-B14F-4D97-AF65-F5344CB8AC3E}">
        <p14:creationId xmlns:p14="http://schemas.microsoft.com/office/powerpoint/2010/main" val="384274057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193</a:t>
            </a:fld>
            <a:endParaRPr lang="en-US"/>
          </a:p>
        </p:txBody>
      </p:sp>
    </p:spTree>
    <p:extLst>
      <p:ext uri="{BB962C8B-B14F-4D97-AF65-F5344CB8AC3E}">
        <p14:creationId xmlns:p14="http://schemas.microsoft.com/office/powerpoint/2010/main" val="21651961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a:t>
            </a:fld>
            <a:endParaRPr lang="en-US"/>
          </a:p>
        </p:txBody>
      </p:sp>
    </p:spTree>
    <p:extLst>
      <p:ext uri="{BB962C8B-B14F-4D97-AF65-F5344CB8AC3E}">
        <p14:creationId xmlns:p14="http://schemas.microsoft.com/office/powerpoint/2010/main" val="12208255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199</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200</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203</a:t>
            </a:fld>
            <a:endParaRPr lang="en-US"/>
          </a:p>
        </p:txBody>
      </p:sp>
    </p:spTree>
    <p:extLst>
      <p:ext uri="{BB962C8B-B14F-4D97-AF65-F5344CB8AC3E}">
        <p14:creationId xmlns:p14="http://schemas.microsoft.com/office/powerpoint/2010/main" val="414692963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204</a:t>
            </a:fld>
            <a:endParaRPr lang="en-US"/>
          </a:p>
        </p:txBody>
      </p:sp>
    </p:spTree>
    <p:extLst>
      <p:ext uri="{BB962C8B-B14F-4D97-AF65-F5344CB8AC3E}">
        <p14:creationId xmlns:p14="http://schemas.microsoft.com/office/powerpoint/2010/main" val="78824991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206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207</a:t>
            </a:fld>
            <a:endParaRPr lang="en-US"/>
          </a:p>
        </p:txBody>
      </p:sp>
    </p:spTree>
    <p:extLst>
      <p:ext uri="{BB962C8B-B14F-4D97-AF65-F5344CB8AC3E}">
        <p14:creationId xmlns:p14="http://schemas.microsoft.com/office/powerpoint/2010/main" val="37491875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208</a:t>
            </a:fld>
            <a:endParaRPr lang="en-US"/>
          </a:p>
        </p:txBody>
      </p:sp>
    </p:spTree>
    <p:extLst>
      <p:ext uri="{BB962C8B-B14F-4D97-AF65-F5344CB8AC3E}">
        <p14:creationId xmlns:p14="http://schemas.microsoft.com/office/powerpoint/2010/main" val="233603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8568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210</a:t>
            </a:fld>
            <a:endParaRPr lang="en-US"/>
          </a:p>
        </p:txBody>
      </p:sp>
    </p:spTree>
    <p:extLst>
      <p:ext uri="{BB962C8B-B14F-4D97-AF65-F5344CB8AC3E}">
        <p14:creationId xmlns:p14="http://schemas.microsoft.com/office/powerpoint/2010/main" val="422463968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2840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213</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215</a:t>
            </a:fld>
            <a:endParaRPr lang="en-US"/>
          </a:p>
        </p:txBody>
      </p:sp>
    </p:spTree>
    <p:extLst>
      <p:ext uri="{BB962C8B-B14F-4D97-AF65-F5344CB8AC3E}">
        <p14:creationId xmlns:p14="http://schemas.microsoft.com/office/powerpoint/2010/main" val="292311096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216</a:t>
            </a:fld>
            <a:endParaRPr lang="en-US"/>
          </a:p>
        </p:txBody>
      </p:sp>
    </p:spTree>
    <p:extLst>
      <p:ext uri="{BB962C8B-B14F-4D97-AF65-F5344CB8AC3E}">
        <p14:creationId xmlns:p14="http://schemas.microsoft.com/office/powerpoint/2010/main" val="194498150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219</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01435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221</a:t>
            </a:fld>
            <a:endParaRPr lang="en-US"/>
          </a:p>
        </p:txBody>
      </p:sp>
    </p:spTree>
    <p:extLst>
      <p:ext uri="{BB962C8B-B14F-4D97-AF65-F5344CB8AC3E}">
        <p14:creationId xmlns:p14="http://schemas.microsoft.com/office/powerpoint/2010/main" val="417244317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222</a:t>
            </a:fld>
            <a:endParaRPr lang="en-US"/>
          </a:p>
        </p:txBody>
      </p:sp>
    </p:spTree>
    <p:extLst>
      <p:ext uri="{BB962C8B-B14F-4D97-AF65-F5344CB8AC3E}">
        <p14:creationId xmlns:p14="http://schemas.microsoft.com/office/powerpoint/2010/main" val="20237671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223</a:t>
            </a:fld>
            <a:endParaRPr lang="en-US"/>
          </a:p>
        </p:txBody>
      </p:sp>
    </p:spTree>
    <p:extLst>
      <p:ext uri="{BB962C8B-B14F-4D97-AF65-F5344CB8AC3E}">
        <p14:creationId xmlns:p14="http://schemas.microsoft.com/office/powerpoint/2010/main" val="198581674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224</a:t>
            </a:fld>
            <a:endParaRPr lang="en-US"/>
          </a:p>
        </p:txBody>
      </p:sp>
    </p:spTree>
    <p:extLst>
      <p:ext uri="{BB962C8B-B14F-4D97-AF65-F5344CB8AC3E}">
        <p14:creationId xmlns:p14="http://schemas.microsoft.com/office/powerpoint/2010/main" val="44484033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225</a:t>
            </a:fld>
            <a:endParaRPr lang="en-US"/>
          </a:p>
        </p:txBody>
      </p:sp>
    </p:spTree>
    <p:extLst>
      <p:ext uri="{BB962C8B-B14F-4D97-AF65-F5344CB8AC3E}">
        <p14:creationId xmlns:p14="http://schemas.microsoft.com/office/powerpoint/2010/main" val="289721716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226</a:t>
            </a:fld>
            <a:endParaRPr lang="en-US"/>
          </a:p>
        </p:txBody>
      </p:sp>
    </p:spTree>
    <p:extLst>
      <p:ext uri="{BB962C8B-B14F-4D97-AF65-F5344CB8AC3E}">
        <p14:creationId xmlns:p14="http://schemas.microsoft.com/office/powerpoint/2010/main" val="390106189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227</a:t>
            </a:fld>
            <a:endParaRPr lang="en-US"/>
          </a:p>
        </p:txBody>
      </p:sp>
    </p:spTree>
    <p:extLst>
      <p:ext uri="{BB962C8B-B14F-4D97-AF65-F5344CB8AC3E}">
        <p14:creationId xmlns:p14="http://schemas.microsoft.com/office/powerpoint/2010/main" val="15668667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228</a:t>
            </a:fld>
            <a:endParaRPr lang="en-US"/>
          </a:p>
        </p:txBody>
      </p:sp>
    </p:spTree>
    <p:extLst>
      <p:ext uri="{BB962C8B-B14F-4D97-AF65-F5344CB8AC3E}">
        <p14:creationId xmlns:p14="http://schemas.microsoft.com/office/powerpoint/2010/main" val="222463440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229</a:t>
            </a:fld>
            <a:endParaRPr lang="en-US"/>
          </a:p>
        </p:txBody>
      </p:sp>
    </p:spTree>
    <p:extLst>
      <p:ext uri="{BB962C8B-B14F-4D97-AF65-F5344CB8AC3E}">
        <p14:creationId xmlns:p14="http://schemas.microsoft.com/office/powerpoint/2010/main" val="239175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230</a:t>
            </a:fld>
            <a:endParaRPr lang="en-US"/>
          </a:p>
        </p:txBody>
      </p:sp>
    </p:spTree>
    <p:extLst>
      <p:ext uri="{BB962C8B-B14F-4D97-AF65-F5344CB8AC3E}">
        <p14:creationId xmlns:p14="http://schemas.microsoft.com/office/powerpoint/2010/main" val="125731908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232</a:t>
            </a:fld>
            <a:endParaRPr lang="en-US"/>
          </a:p>
        </p:txBody>
      </p:sp>
    </p:spTree>
    <p:extLst>
      <p:ext uri="{BB962C8B-B14F-4D97-AF65-F5344CB8AC3E}">
        <p14:creationId xmlns:p14="http://schemas.microsoft.com/office/powerpoint/2010/main" val="411533180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233</a:t>
            </a:fld>
            <a:endParaRPr lang="en-US"/>
          </a:p>
        </p:txBody>
      </p:sp>
    </p:spTree>
    <p:extLst>
      <p:ext uri="{BB962C8B-B14F-4D97-AF65-F5344CB8AC3E}">
        <p14:creationId xmlns:p14="http://schemas.microsoft.com/office/powerpoint/2010/main" val="406622085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234</a:t>
            </a:fld>
            <a:endParaRPr lang="en-US"/>
          </a:p>
        </p:txBody>
      </p:sp>
    </p:spTree>
    <p:extLst>
      <p:ext uri="{BB962C8B-B14F-4D97-AF65-F5344CB8AC3E}">
        <p14:creationId xmlns:p14="http://schemas.microsoft.com/office/powerpoint/2010/main" val="27192634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239</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240</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65619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242</a:t>
            </a:fld>
            <a:endParaRPr lang="en-US"/>
          </a:p>
        </p:txBody>
      </p:sp>
    </p:spTree>
    <p:extLst>
      <p:ext uri="{BB962C8B-B14F-4D97-AF65-F5344CB8AC3E}">
        <p14:creationId xmlns:p14="http://schemas.microsoft.com/office/powerpoint/2010/main" val="269652571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243</a:t>
            </a:fld>
            <a:endParaRPr lang="en-US"/>
          </a:p>
        </p:txBody>
      </p:sp>
    </p:spTree>
    <p:extLst>
      <p:ext uri="{BB962C8B-B14F-4D97-AF65-F5344CB8AC3E}">
        <p14:creationId xmlns:p14="http://schemas.microsoft.com/office/powerpoint/2010/main" val="68926761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245</a:t>
            </a:fld>
            <a:endParaRPr lang="en-US"/>
          </a:p>
        </p:txBody>
      </p:sp>
    </p:spTree>
    <p:extLst>
      <p:ext uri="{BB962C8B-B14F-4D97-AF65-F5344CB8AC3E}">
        <p14:creationId xmlns:p14="http://schemas.microsoft.com/office/powerpoint/2010/main" val="413167995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246</a:t>
            </a:fld>
            <a:endParaRPr lang="en-US"/>
          </a:p>
        </p:txBody>
      </p:sp>
    </p:spTree>
    <p:extLst>
      <p:ext uri="{BB962C8B-B14F-4D97-AF65-F5344CB8AC3E}">
        <p14:creationId xmlns:p14="http://schemas.microsoft.com/office/powerpoint/2010/main" val="66065461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247</a:t>
            </a:fld>
            <a:endParaRPr lang="en-US"/>
          </a:p>
        </p:txBody>
      </p:sp>
    </p:spTree>
    <p:extLst>
      <p:ext uri="{BB962C8B-B14F-4D97-AF65-F5344CB8AC3E}">
        <p14:creationId xmlns:p14="http://schemas.microsoft.com/office/powerpoint/2010/main" val="131294441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48226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90762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607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51709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89850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86090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254</a:t>
            </a:fld>
            <a:endParaRPr lang="en-US"/>
          </a:p>
        </p:txBody>
      </p:sp>
    </p:spTree>
    <p:extLst>
      <p:ext uri="{BB962C8B-B14F-4D97-AF65-F5344CB8AC3E}">
        <p14:creationId xmlns:p14="http://schemas.microsoft.com/office/powerpoint/2010/main" val="356189967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255</a:t>
            </a:fld>
            <a:endParaRPr lang="en-US"/>
          </a:p>
        </p:txBody>
      </p:sp>
    </p:spTree>
    <p:extLst>
      <p:ext uri="{BB962C8B-B14F-4D97-AF65-F5344CB8AC3E}">
        <p14:creationId xmlns:p14="http://schemas.microsoft.com/office/powerpoint/2010/main" val="233619231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257</a:t>
            </a:fld>
            <a:endParaRPr lang="en-US"/>
          </a:p>
        </p:txBody>
      </p:sp>
    </p:spTree>
    <p:extLst>
      <p:ext uri="{BB962C8B-B14F-4D97-AF65-F5344CB8AC3E}">
        <p14:creationId xmlns:p14="http://schemas.microsoft.com/office/powerpoint/2010/main" val="345816546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258</a:t>
            </a:fld>
            <a:endParaRPr lang="en-US"/>
          </a:p>
        </p:txBody>
      </p:sp>
    </p:spTree>
    <p:extLst>
      <p:ext uri="{BB962C8B-B14F-4D97-AF65-F5344CB8AC3E}">
        <p14:creationId xmlns:p14="http://schemas.microsoft.com/office/powerpoint/2010/main" val="59992034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259</a:t>
            </a:fld>
            <a:endParaRPr lang="en-US"/>
          </a:p>
        </p:txBody>
      </p:sp>
    </p:spTree>
    <p:extLst>
      <p:ext uri="{BB962C8B-B14F-4D97-AF65-F5344CB8AC3E}">
        <p14:creationId xmlns:p14="http://schemas.microsoft.com/office/powerpoint/2010/main" val="3958153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260</a:t>
            </a:fld>
            <a:endParaRPr lang="en-US"/>
          </a:p>
        </p:txBody>
      </p:sp>
    </p:spTree>
    <p:extLst>
      <p:ext uri="{BB962C8B-B14F-4D97-AF65-F5344CB8AC3E}">
        <p14:creationId xmlns:p14="http://schemas.microsoft.com/office/powerpoint/2010/main" val="379474144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261</a:t>
            </a:fld>
            <a:endParaRPr lang="en-US"/>
          </a:p>
        </p:txBody>
      </p:sp>
    </p:spTree>
    <p:extLst>
      <p:ext uri="{BB962C8B-B14F-4D97-AF65-F5344CB8AC3E}">
        <p14:creationId xmlns:p14="http://schemas.microsoft.com/office/powerpoint/2010/main" val="574137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262</a:t>
            </a:fld>
            <a:endParaRPr lang="en-US"/>
          </a:p>
        </p:txBody>
      </p:sp>
    </p:spTree>
    <p:extLst>
      <p:ext uri="{BB962C8B-B14F-4D97-AF65-F5344CB8AC3E}">
        <p14:creationId xmlns:p14="http://schemas.microsoft.com/office/powerpoint/2010/main" val="221770740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263</a:t>
            </a:fld>
            <a:endParaRPr lang="en-US"/>
          </a:p>
        </p:txBody>
      </p:sp>
    </p:spTree>
    <p:extLst>
      <p:ext uri="{BB962C8B-B14F-4D97-AF65-F5344CB8AC3E}">
        <p14:creationId xmlns:p14="http://schemas.microsoft.com/office/powerpoint/2010/main" val="423523042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264</a:t>
            </a:fld>
            <a:endParaRPr lang="en-US"/>
          </a:p>
        </p:txBody>
      </p:sp>
    </p:spTree>
    <p:extLst>
      <p:ext uri="{BB962C8B-B14F-4D97-AF65-F5344CB8AC3E}">
        <p14:creationId xmlns:p14="http://schemas.microsoft.com/office/powerpoint/2010/main" val="326740239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265</a:t>
            </a:fld>
            <a:endParaRPr lang="en-US"/>
          </a:p>
        </p:txBody>
      </p:sp>
    </p:spTree>
    <p:extLst>
      <p:ext uri="{BB962C8B-B14F-4D97-AF65-F5344CB8AC3E}">
        <p14:creationId xmlns:p14="http://schemas.microsoft.com/office/powerpoint/2010/main" val="212689356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266</a:t>
            </a:fld>
            <a:endParaRPr lang="en-US"/>
          </a:p>
        </p:txBody>
      </p:sp>
    </p:spTree>
    <p:extLst>
      <p:ext uri="{BB962C8B-B14F-4D97-AF65-F5344CB8AC3E}">
        <p14:creationId xmlns:p14="http://schemas.microsoft.com/office/powerpoint/2010/main" val="244242334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48472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268</a:t>
            </a:fld>
            <a:endParaRPr lang="en-US"/>
          </a:p>
        </p:txBody>
      </p:sp>
    </p:spTree>
    <p:extLst>
      <p:ext uri="{BB962C8B-B14F-4D97-AF65-F5344CB8AC3E}">
        <p14:creationId xmlns:p14="http://schemas.microsoft.com/office/powerpoint/2010/main" val="258205031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269</a:t>
            </a:fld>
            <a:endParaRPr lang="en-US"/>
          </a:p>
        </p:txBody>
      </p:sp>
    </p:spTree>
    <p:extLst>
      <p:ext uri="{BB962C8B-B14F-4D97-AF65-F5344CB8AC3E}">
        <p14:creationId xmlns:p14="http://schemas.microsoft.com/office/powerpoint/2010/main" val="182951181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270</a:t>
            </a:fld>
            <a:endParaRPr lang="en-US"/>
          </a:p>
        </p:txBody>
      </p:sp>
    </p:spTree>
    <p:extLst>
      <p:ext uri="{BB962C8B-B14F-4D97-AF65-F5344CB8AC3E}">
        <p14:creationId xmlns:p14="http://schemas.microsoft.com/office/powerpoint/2010/main" val="23021450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271</a:t>
            </a:fld>
            <a:endParaRPr lang="en-US"/>
          </a:p>
        </p:txBody>
      </p:sp>
    </p:spTree>
    <p:extLst>
      <p:ext uri="{BB962C8B-B14F-4D97-AF65-F5344CB8AC3E}">
        <p14:creationId xmlns:p14="http://schemas.microsoft.com/office/powerpoint/2010/main" val="111365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272</a:t>
            </a:fld>
            <a:endParaRPr lang="en-US"/>
          </a:p>
        </p:txBody>
      </p:sp>
    </p:spTree>
    <p:extLst>
      <p:ext uri="{BB962C8B-B14F-4D97-AF65-F5344CB8AC3E}">
        <p14:creationId xmlns:p14="http://schemas.microsoft.com/office/powerpoint/2010/main" val="26990604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273</a:t>
            </a:fld>
            <a:endParaRPr lang="en-US"/>
          </a:p>
        </p:txBody>
      </p:sp>
    </p:spTree>
    <p:extLst>
      <p:ext uri="{BB962C8B-B14F-4D97-AF65-F5344CB8AC3E}">
        <p14:creationId xmlns:p14="http://schemas.microsoft.com/office/powerpoint/2010/main" val="415891733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274</a:t>
            </a:fld>
            <a:endParaRPr lang="en-US"/>
          </a:p>
        </p:txBody>
      </p:sp>
    </p:spTree>
    <p:extLst>
      <p:ext uri="{BB962C8B-B14F-4D97-AF65-F5344CB8AC3E}">
        <p14:creationId xmlns:p14="http://schemas.microsoft.com/office/powerpoint/2010/main" val="3726521961"/>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275</a:t>
            </a:fld>
            <a:endParaRPr lang="en-US"/>
          </a:p>
        </p:txBody>
      </p:sp>
    </p:spTree>
    <p:extLst>
      <p:ext uri="{BB962C8B-B14F-4D97-AF65-F5344CB8AC3E}">
        <p14:creationId xmlns:p14="http://schemas.microsoft.com/office/powerpoint/2010/main" val="429469621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276</a:t>
            </a:fld>
            <a:endParaRPr lang="en-US"/>
          </a:p>
        </p:txBody>
      </p:sp>
    </p:spTree>
    <p:extLst>
      <p:ext uri="{BB962C8B-B14F-4D97-AF65-F5344CB8AC3E}">
        <p14:creationId xmlns:p14="http://schemas.microsoft.com/office/powerpoint/2010/main" val="394819062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277</a:t>
            </a:fld>
            <a:endParaRPr lang="en-US"/>
          </a:p>
        </p:txBody>
      </p:sp>
    </p:spTree>
    <p:extLst>
      <p:ext uri="{BB962C8B-B14F-4D97-AF65-F5344CB8AC3E}">
        <p14:creationId xmlns:p14="http://schemas.microsoft.com/office/powerpoint/2010/main" val="217293418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278</a:t>
            </a:fld>
            <a:endParaRPr lang="en-US"/>
          </a:p>
        </p:txBody>
      </p:sp>
    </p:spTree>
    <p:extLst>
      <p:ext uri="{BB962C8B-B14F-4D97-AF65-F5344CB8AC3E}">
        <p14:creationId xmlns:p14="http://schemas.microsoft.com/office/powerpoint/2010/main" val="6191316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279</a:t>
            </a:fld>
            <a:endParaRPr lang="en-US"/>
          </a:p>
        </p:txBody>
      </p:sp>
    </p:spTree>
    <p:extLst>
      <p:ext uri="{BB962C8B-B14F-4D97-AF65-F5344CB8AC3E}">
        <p14:creationId xmlns:p14="http://schemas.microsoft.com/office/powerpoint/2010/main" val="27301717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281</a:t>
            </a:fld>
            <a:endParaRPr lang="en-US"/>
          </a:p>
        </p:txBody>
      </p:sp>
    </p:spTree>
    <p:extLst>
      <p:ext uri="{BB962C8B-B14F-4D97-AF65-F5344CB8AC3E}">
        <p14:creationId xmlns:p14="http://schemas.microsoft.com/office/powerpoint/2010/main" val="286147781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282</a:t>
            </a:fld>
            <a:endParaRPr lang="en-US"/>
          </a:p>
        </p:txBody>
      </p:sp>
    </p:spTree>
    <p:extLst>
      <p:ext uri="{BB962C8B-B14F-4D97-AF65-F5344CB8AC3E}">
        <p14:creationId xmlns:p14="http://schemas.microsoft.com/office/powerpoint/2010/main" val="3149255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283</a:t>
            </a:fld>
            <a:endParaRPr lang="en-US"/>
          </a:p>
        </p:txBody>
      </p:sp>
    </p:spTree>
    <p:extLst>
      <p:ext uri="{BB962C8B-B14F-4D97-AF65-F5344CB8AC3E}">
        <p14:creationId xmlns:p14="http://schemas.microsoft.com/office/powerpoint/2010/main" val="17497622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284</a:t>
            </a:fld>
            <a:endParaRPr lang="en-US"/>
          </a:p>
        </p:txBody>
      </p:sp>
    </p:spTree>
    <p:extLst>
      <p:ext uri="{BB962C8B-B14F-4D97-AF65-F5344CB8AC3E}">
        <p14:creationId xmlns:p14="http://schemas.microsoft.com/office/powerpoint/2010/main" val="321413408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285</a:t>
            </a:fld>
            <a:endParaRPr lang="en-US"/>
          </a:p>
        </p:txBody>
      </p:sp>
    </p:spTree>
    <p:extLst>
      <p:ext uri="{BB962C8B-B14F-4D97-AF65-F5344CB8AC3E}">
        <p14:creationId xmlns:p14="http://schemas.microsoft.com/office/powerpoint/2010/main" val="172323392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286</a:t>
            </a:fld>
            <a:endParaRPr lang="en-US">
              <a:solidFill>
                <a:prstClr val="black"/>
              </a:solidFill>
            </a:endParaRPr>
          </a:p>
        </p:txBody>
      </p:sp>
    </p:spTree>
    <p:extLst>
      <p:ext uri="{BB962C8B-B14F-4D97-AF65-F5344CB8AC3E}">
        <p14:creationId xmlns:p14="http://schemas.microsoft.com/office/powerpoint/2010/main" val="249530284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287</a:t>
            </a:fld>
            <a:endParaRPr lang="en-US">
              <a:solidFill>
                <a:prstClr val="black"/>
              </a:solidFill>
            </a:endParaRPr>
          </a:p>
        </p:txBody>
      </p:sp>
    </p:spTree>
    <p:extLst>
      <p:ext uri="{BB962C8B-B14F-4D97-AF65-F5344CB8AC3E}">
        <p14:creationId xmlns:p14="http://schemas.microsoft.com/office/powerpoint/2010/main" val="72018120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288</a:t>
            </a:fld>
            <a:endParaRPr lang="en-US">
              <a:solidFill>
                <a:prstClr val="black"/>
              </a:solidFill>
            </a:endParaRPr>
          </a:p>
        </p:txBody>
      </p:sp>
    </p:spTree>
    <p:extLst>
      <p:ext uri="{BB962C8B-B14F-4D97-AF65-F5344CB8AC3E}">
        <p14:creationId xmlns:p14="http://schemas.microsoft.com/office/powerpoint/2010/main" val="283528515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289</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290</a:t>
            </a:fld>
            <a:endParaRPr lang="en-US"/>
          </a:p>
        </p:txBody>
      </p:sp>
    </p:spTree>
    <p:extLst>
      <p:ext uri="{BB962C8B-B14F-4D97-AF65-F5344CB8AC3E}">
        <p14:creationId xmlns:p14="http://schemas.microsoft.com/office/powerpoint/2010/main" val="59211207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291</a:t>
            </a:fld>
            <a:endParaRPr lang="en-US"/>
          </a:p>
        </p:txBody>
      </p:sp>
    </p:spTree>
    <p:extLst>
      <p:ext uri="{BB962C8B-B14F-4D97-AF65-F5344CB8AC3E}">
        <p14:creationId xmlns:p14="http://schemas.microsoft.com/office/powerpoint/2010/main" val="340970790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292</a:t>
            </a:fld>
            <a:endParaRPr lang="en-US">
              <a:solidFill>
                <a:prstClr val="black"/>
              </a:solidFill>
            </a:endParaRPr>
          </a:p>
        </p:txBody>
      </p:sp>
    </p:spTree>
    <p:extLst>
      <p:ext uri="{BB962C8B-B14F-4D97-AF65-F5344CB8AC3E}">
        <p14:creationId xmlns:p14="http://schemas.microsoft.com/office/powerpoint/2010/main" val="2489491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294</a:t>
            </a:fld>
            <a:endParaRPr lang="en-US"/>
          </a:p>
        </p:txBody>
      </p:sp>
    </p:spTree>
    <p:extLst>
      <p:ext uri="{BB962C8B-B14F-4D97-AF65-F5344CB8AC3E}">
        <p14:creationId xmlns:p14="http://schemas.microsoft.com/office/powerpoint/2010/main" val="4243640176"/>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295</a:t>
            </a:fld>
            <a:endParaRPr lang="en-US">
              <a:solidFill>
                <a:prstClr val="black"/>
              </a:solidFill>
            </a:endParaRPr>
          </a:p>
        </p:txBody>
      </p:sp>
    </p:spTree>
    <p:extLst>
      <p:ext uri="{BB962C8B-B14F-4D97-AF65-F5344CB8AC3E}">
        <p14:creationId xmlns:p14="http://schemas.microsoft.com/office/powerpoint/2010/main" val="257695145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296</a:t>
            </a:fld>
            <a:endParaRPr lang="en-US"/>
          </a:p>
        </p:txBody>
      </p:sp>
    </p:spTree>
    <p:extLst>
      <p:ext uri="{BB962C8B-B14F-4D97-AF65-F5344CB8AC3E}">
        <p14:creationId xmlns:p14="http://schemas.microsoft.com/office/powerpoint/2010/main" val="54461814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297</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302</a:t>
            </a:fld>
            <a:endParaRPr lang="en-US">
              <a:solidFill>
                <a:prstClr val="black"/>
              </a:solidFill>
            </a:endParaRPr>
          </a:p>
        </p:txBody>
      </p:sp>
    </p:spTree>
    <p:extLst>
      <p:ext uri="{BB962C8B-B14F-4D97-AF65-F5344CB8AC3E}">
        <p14:creationId xmlns:p14="http://schemas.microsoft.com/office/powerpoint/2010/main" val="31527932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303</a:t>
            </a:fld>
            <a:endParaRPr lang="en-US">
              <a:solidFill>
                <a:prstClr val="black"/>
              </a:solidFill>
            </a:endParaRPr>
          </a:p>
        </p:txBody>
      </p:sp>
    </p:spTree>
    <p:extLst>
      <p:ext uri="{BB962C8B-B14F-4D97-AF65-F5344CB8AC3E}">
        <p14:creationId xmlns:p14="http://schemas.microsoft.com/office/powerpoint/2010/main" val="70739427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304</a:t>
            </a:fld>
            <a:endParaRPr lang="en-US">
              <a:solidFill>
                <a:prstClr val="black"/>
              </a:solidFill>
            </a:endParaRPr>
          </a:p>
        </p:txBody>
      </p:sp>
    </p:spTree>
    <p:extLst>
      <p:ext uri="{BB962C8B-B14F-4D97-AF65-F5344CB8AC3E}">
        <p14:creationId xmlns:p14="http://schemas.microsoft.com/office/powerpoint/2010/main" val="152003365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305</a:t>
            </a:fld>
            <a:endParaRPr lang="en-US">
              <a:solidFill>
                <a:prstClr val="black"/>
              </a:solidFill>
            </a:endParaRPr>
          </a:p>
        </p:txBody>
      </p:sp>
    </p:spTree>
    <p:extLst>
      <p:ext uri="{BB962C8B-B14F-4D97-AF65-F5344CB8AC3E}">
        <p14:creationId xmlns:p14="http://schemas.microsoft.com/office/powerpoint/2010/main" val="219458535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306</a:t>
            </a:fld>
            <a:endParaRPr lang="en-US">
              <a:solidFill>
                <a:prstClr val="black"/>
              </a:solidFill>
            </a:endParaRPr>
          </a:p>
        </p:txBody>
      </p:sp>
    </p:spTree>
    <p:extLst>
      <p:ext uri="{BB962C8B-B14F-4D97-AF65-F5344CB8AC3E}">
        <p14:creationId xmlns:p14="http://schemas.microsoft.com/office/powerpoint/2010/main" val="309587241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307</a:t>
            </a:fld>
            <a:endParaRPr lang="en-US">
              <a:solidFill>
                <a:prstClr val="black"/>
              </a:solidFill>
            </a:endParaRPr>
          </a:p>
        </p:txBody>
      </p:sp>
    </p:spTree>
    <p:extLst>
      <p:ext uri="{BB962C8B-B14F-4D97-AF65-F5344CB8AC3E}">
        <p14:creationId xmlns:p14="http://schemas.microsoft.com/office/powerpoint/2010/main" val="3094547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308</a:t>
            </a:fld>
            <a:endParaRPr lang="en-US">
              <a:solidFill>
                <a:prstClr val="black"/>
              </a:solidFill>
            </a:endParaRPr>
          </a:p>
        </p:txBody>
      </p:sp>
    </p:spTree>
    <p:extLst>
      <p:ext uri="{BB962C8B-B14F-4D97-AF65-F5344CB8AC3E}">
        <p14:creationId xmlns:p14="http://schemas.microsoft.com/office/powerpoint/2010/main" val="398526569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309</a:t>
            </a:fld>
            <a:endParaRPr lang="en-US">
              <a:solidFill>
                <a:prstClr val="black"/>
              </a:solidFill>
            </a:endParaRPr>
          </a:p>
        </p:txBody>
      </p:sp>
    </p:spTree>
    <p:extLst>
      <p:ext uri="{BB962C8B-B14F-4D97-AF65-F5344CB8AC3E}">
        <p14:creationId xmlns:p14="http://schemas.microsoft.com/office/powerpoint/2010/main" val="2872121869"/>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310</a:t>
            </a:fld>
            <a:endParaRPr lang="en-US">
              <a:solidFill>
                <a:prstClr val="black"/>
              </a:solidFill>
            </a:endParaRPr>
          </a:p>
        </p:txBody>
      </p:sp>
    </p:spTree>
    <p:extLst>
      <p:ext uri="{BB962C8B-B14F-4D97-AF65-F5344CB8AC3E}">
        <p14:creationId xmlns:p14="http://schemas.microsoft.com/office/powerpoint/2010/main" val="315074375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311</a:t>
            </a:fld>
            <a:endParaRPr lang="en-US">
              <a:solidFill>
                <a:prstClr val="black"/>
              </a:solidFill>
            </a:endParaRPr>
          </a:p>
        </p:txBody>
      </p:sp>
    </p:spTree>
    <p:extLst>
      <p:ext uri="{BB962C8B-B14F-4D97-AF65-F5344CB8AC3E}">
        <p14:creationId xmlns:p14="http://schemas.microsoft.com/office/powerpoint/2010/main" val="387499407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312</a:t>
            </a:fld>
            <a:endParaRPr lang="en-US">
              <a:solidFill>
                <a:prstClr val="black"/>
              </a:solidFill>
            </a:endParaRPr>
          </a:p>
        </p:txBody>
      </p:sp>
    </p:spTree>
    <p:extLst>
      <p:ext uri="{BB962C8B-B14F-4D97-AF65-F5344CB8AC3E}">
        <p14:creationId xmlns:p14="http://schemas.microsoft.com/office/powerpoint/2010/main" val="222211382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313</a:t>
            </a:fld>
            <a:endParaRPr lang="en-US">
              <a:solidFill>
                <a:prstClr val="black"/>
              </a:solidFill>
            </a:endParaRPr>
          </a:p>
        </p:txBody>
      </p:sp>
    </p:spTree>
    <p:extLst>
      <p:ext uri="{BB962C8B-B14F-4D97-AF65-F5344CB8AC3E}">
        <p14:creationId xmlns:p14="http://schemas.microsoft.com/office/powerpoint/2010/main" val="180565894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314</a:t>
            </a:fld>
            <a:endParaRPr lang="en-US">
              <a:solidFill>
                <a:prstClr val="black"/>
              </a:solidFill>
            </a:endParaRPr>
          </a:p>
        </p:txBody>
      </p:sp>
    </p:spTree>
    <p:extLst>
      <p:ext uri="{BB962C8B-B14F-4D97-AF65-F5344CB8AC3E}">
        <p14:creationId xmlns:p14="http://schemas.microsoft.com/office/powerpoint/2010/main" val="241685525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315</a:t>
            </a:fld>
            <a:endParaRPr lang="en-US">
              <a:solidFill>
                <a:prstClr val="black"/>
              </a:solidFill>
            </a:endParaRPr>
          </a:p>
        </p:txBody>
      </p:sp>
    </p:spTree>
    <p:extLst>
      <p:ext uri="{BB962C8B-B14F-4D97-AF65-F5344CB8AC3E}">
        <p14:creationId xmlns:p14="http://schemas.microsoft.com/office/powerpoint/2010/main" val="211528077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316</a:t>
            </a:fld>
            <a:endParaRPr lang="en-US">
              <a:solidFill>
                <a:prstClr val="black"/>
              </a:solidFill>
            </a:endParaRPr>
          </a:p>
        </p:txBody>
      </p:sp>
    </p:spTree>
    <p:extLst>
      <p:ext uri="{BB962C8B-B14F-4D97-AF65-F5344CB8AC3E}">
        <p14:creationId xmlns:p14="http://schemas.microsoft.com/office/powerpoint/2010/main" val="2552014913"/>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317</a:t>
            </a:fld>
            <a:endParaRPr lang="en-US">
              <a:solidFill>
                <a:prstClr val="black"/>
              </a:solidFill>
            </a:endParaRPr>
          </a:p>
        </p:txBody>
      </p:sp>
    </p:spTree>
    <p:extLst>
      <p:ext uri="{BB962C8B-B14F-4D97-AF65-F5344CB8AC3E}">
        <p14:creationId xmlns:p14="http://schemas.microsoft.com/office/powerpoint/2010/main" val="307999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391299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30</a:t>
            </a:fld>
            <a:endParaRPr lang="en-US"/>
          </a:p>
        </p:txBody>
      </p:sp>
    </p:spTree>
    <p:extLst>
      <p:ext uri="{BB962C8B-B14F-4D97-AF65-F5344CB8AC3E}">
        <p14:creationId xmlns:p14="http://schemas.microsoft.com/office/powerpoint/2010/main" val="2939507992"/>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318</a:t>
            </a:fld>
            <a:endParaRPr lang="en-US">
              <a:solidFill>
                <a:prstClr val="black"/>
              </a:solidFill>
            </a:endParaRPr>
          </a:p>
        </p:txBody>
      </p:sp>
    </p:spTree>
    <p:extLst>
      <p:ext uri="{BB962C8B-B14F-4D97-AF65-F5344CB8AC3E}">
        <p14:creationId xmlns:p14="http://schemas.microsoft.com/office/powerpoint/2010/main" val="3763521545"/>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319</a:t>
            </a:fld>
            <a:endParaRPr lang="en-US">
              <a:solidFill>
                <a:prstClr val="black"/>
              </a:solidFill>
            </a:endParaRPr>
          </a:p>
        </p:txBody>
      </p:sp>
    </p:spTree>
    <p:extLst>
      <p:ext uri="{BB962C8B-B14F-4D97-AF65-F5344CB8AC3E}">
        <p14:creationId xmlns:p14="http://schemas.microsoft.com/office/powerpoint/2010/main" val="378028320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320</a:t>
            </a:fld>
            <a:endParaRPr lang="en-US">
              <a:solidFill>
                <a:prstClr val="black"/>
              </a:solidFill>
            </a:endParaRPr>
          </a:p>
        </p:txBody>
      </p:sp>
    </p:spTree>
    <p:extLst>
      <p:ext uri="{BB962C8B-B14F-4D97-AF65-F5344CB8AC3E}">
        <p14:creationId xmlns:p14="http://schemas.microsoft.com/office/powerpoint/2010/main" val="282753093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321</a:t>
            </a:fld>
            <a:endParaRPr lang="en-US">
              <a:solidFill>
                <a:prstClr val="black"/>
              </a:solidFill>
            </a:endParaRPr>
          </a:p>
        </p:txBody>
      </p:sp>
    </p:spTree>
    <p:extLst>
      <p:ext uri="{BB962C8B-B14F-4D97-AF65-F5344CB8AC3E}">
        <p14:creationId xmlns:p14="http://schemas.microsoft.com/office/powerpoint/2010/main" val="397105699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322</a:t>
            </a:fld>
            <a:endParaRPr lang="en-US">
              <a:solidFill>
                <a:prstClr val="black"/>
              </a:solidFill>
            </a:endParaRPr>
          </a:p>
        </p:txBody>
      </p:sp>
    </p:spTree>
    <p:extLst>
      <p:ext uri="{BB962C8B-B14F-4D97-AF65-F5344CB8AC3E}">
        <p14:creationId xmlns:p14="http://schemas.microsoft.com/office/powerpoint/2010/main" val="1668874256"/>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323</a:t>
            </a:fld>
            <a:endParaRPr lang="en-US"/>
          </a:p>
        </p:txBody>
      </p:sp>
    </p:spTree>
    <p:extLst>
      <p:ext uri="{BB962C8B-B14F-4D97-AF65-F5344CB8AC3E}">
        <p14:creationId xmlns:p14="http://schemas.microsoft.com/office/powerpoint/2010/main" val="424549984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325</a:t>
            </a:fld>
            <a:endParaRPr lang="en-US"/>
          </a:p>
        </p:txBody>
      </p:sp>
    </p:spTree>
    <p:extLst>
      <p:ext uri="{BB962C8B-B14F-4D97-AF65-F5344CB8AC3E}">
        <p14:creationId xmlns:p14="http://schemas.microsoft.com/office/powerpoint/2010/main" val="1961586586"/>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326</a:t>
            </a:fld>
            <a:endParaRPr lang="en-US"/>
          </a:p>
        </p:txBody>
      </p:sp>
    </p:spTree>
    <p:extLst>
      <p:ext uri="{BB962C8B-B14F-4D97-AF65-F5344CB8AC3E}">
        <p14:creationId xmlns:p14="http://schemas.microsoft.com/office/powerpoint/2010/main" val="382790953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327</a:t>
            </a:fld>
            <a:endParaRPr lang="en-US"/>
          </a:p>
        </p:txBody>
      </p:sp>
    </p:spTree>
    <p:extLst>
      <p:ext uri="{BB962C8B-B14F-4D97-AF65-F5344CB8AC3E}">
        <p14:creationId xmlns:p14="http://schemas.microsoft.com/office/powerpoint/2010/main" val="415844748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328</a:t>
            </a:fld>
            <a:endParaRPr lang="en-US"/>
          </a:p>
        </p:txBody>
      </p:sp>
    </p:spTree>
    <p:extLst>
      <p:ext uri="{BB962C8B-B14F-4D97-AF65-F5344CB8AC3E}">
        <p14:creationId xmlns:p14="http://schemas.microsoft.com/office/powerpoint/2010/main" val="2234075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31</a:t>
            </a:fld>
            <a:endParaRPr lang="en-US"/>
          </a:p>
        </p:txBody>
      </p:sp>
    </p:spTree>
    <p:extLst>
      <p:ext uri="{BB962C8B-B14F-4D97-AF65-F5344CB8AC3E}">
        <p14:creationId xmlns:p14="http://schemas.microsoft.com/office/powerpoint/2010/main" val="105944342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746011"/>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97647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63858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00940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333</a:t>
            </a:fld>
            <a:endParaRPr lang="en-US"/>
          </a:p>
        </p:txBody>
      </p:sp>
    </p:spTree>
    <p:extLst>
      <p:ext uri="{BB962C8B-B14F-4D97-AF65-F5344CB8AC3E}">
        <p14:creationId xmlns:p14="http://schemas.microsoft.com/office/powerpoint/2010/main" val="415210260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334</a:t>
            </a:fld>
            <a:endParaRPr lang="en-US"/>
          </a:p>
        </p:txBody>
      </p:sp>
    </p:spTree>
    <p:extLst>
      <p:ext uri="{BB962C8B-B14F-4D97-AF65-F5344CB8AC3E}">
        <p14:creationId xmlns:p14="http://schemas.microsoft.com/office/powerpoint/2010/main" val="152397163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335</a:t>
            </a:fld>
            <a:endParaRPr lang="en-US"/>
          </a:p>
        </p:txBody>
      </p:sp>
    </p:spTree>
    <p:extLst>
      <p:ext uri="{BB962C8B-B14F-4D97-AF65-F5344CB8AC3E}">
        <p14:creationId xmlns:p14="http://schemas.microsoft.com/office/powerpoint/2010/main" val="318602196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336</a:t>
            </a:fld>
            <a:endParaRPr lang="en-US"/>
          </a:p>
        </p:txBody>
      </p:sp>
    </p:spTree>
    <p:extLst>
      <p:ext uri="{BB962C8B-B14F-4D97-AF65-F5344CB8AC3E}">
        <p14:creationId xmlns:p14="http://schemas.microsoft.com/office/powerpoint/2010/main" val="373855450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337</a:t>
            </a:fld>
            <a:endParaRPr lang="en-US"/>
          </a:p>
        </p:txBody>
      </p:sp>
    </p:spTree>
    <p:extLst>
      <p:ext uri="{BB962C8B-B14F-4D97-AF65-F5344CB8AC3E}">
        <p14:creationId xmlns:p14="http://schemas.microsoft.com/office/powerpoint/2010/main" val="1666629014"/>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338</a:t>
            </a:fld>
            <a:endParaRPr lang="en-US"/>
          </a:p>
        </p:txBody>
      </p:sp>
    </p:spTree>
    <p:extLst>
      <p:ext uri="{BB962C8B-B14F-4D97-AF65-F5344CB8AC3E}">
        <p14:creationId xmlns:p14="http://schemas.microsoft.com/office/powerpoint/2010/main" val="1654099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a:t>
            </a:fld>
            <a:endParaRPr lang="en-US"/>
          </a:p>
        </p:txBody>
      </p:sp>
    </p:spTree>
    <p:extLst>
      <p:ext uri="{BB962C8B-B14F-4D97-AF65-F5344CB8AC3E}">
        <p14:creationId xmlns:p14="http://schemas.microsoft.com/office/powerpoint/2010/main" val="3215196202"/>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339</a:t>
            </a:fld>
            <a:endParaRPr lang="en-US"/>
          </a:p>
        </p:txBody>
      </p:sp>
    </p:spTree>
    <p:extLst>
      <p:ext uri="{BB962C8B-B14F-4D97-AF65-F5344CB8AC3E}">
        <p14:creationId xmlns:p14="http://schemas.microsoft.com/office/powerpoint/2010/main" val="118648602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340</a:t>
            </a:fld>
            <a:endParaRPr lang="en-US"/>
          </a:p>
        </p:txBody>
      </p:sp>
    </p:spTree>
    <p:extLst>
      <p:ext uri="{BB962C8B-B14F-4D97-AF65-F5344CB8AC3E}">
        <p14:creationId xmlns:p14="http://schemas.microsoft.com/office/powerpoint/2010/main" val="992710833"/>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341</a:t>
            </a:fld>
            <a:endParaRPr lang="en-US"/>
          </a:p>
        </p:txBody>
      </p:sp>
    </p:spTree>
    <p:extLst>
      <p:ext uri="{BB962C8B-B14F-4D97-AF65-F5344CB8AC3E}">
        <p14:creationId xmlns:p14="http://schemas.microsoft.com/office/powerpoint/2010/main" val="382196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342</a:t>
            </a:fld>
            <a:endParaRPr lang="en-US"/>
          </a:p>
        </p:txBody>
      </p:sp>
    </p:spTree>
    <p:extLst>
      <p:ext uri="{BB962C8B-B14F-4D97-AF65-F5344CB8AC3E}">
        <p14:creationId xmlns:p14="http://schemas.microsoft.com/office/powerpoint/2010/main" val="950459595"/>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343</a:t>
            </a:fld>
            <a:endParaRPr lang="en-US"/>
          </a:p>
        </p:txBody>
      </p:sp>
    </p:spTree>
    <p:extLst>
      <p:ext uri="{BB962C8B-B14F-4D97-AF65-F5344CB8AC3E}">
        <p14:creationId xmlns:p14="http://schemas.microsoft.com/office/powerpoint/2010/main" val="375186171"/>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344</a:t>
            </a:fld>
            <a:endParaRPr lang="en-US"/>
          </a:p>
        </p:txBody>
      </p:sp>
    </p:spTree>
    <p:extLst>
      <p:ext uri="{BB962C8B-B14F-4D97-AF65-F5344CB8AC3E}">
        <p14:creationId xmlns:p14="http://schemas.microsoft.com/office/powerpoint/2010/main" val="1112155911"/>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345</a:t>
            </a:fld>
            <a:endParaRPr lang="en-US"/>
          </a:p>
        </p:txBody>
      </p:sp>
    </p:spTree>
    <p:extLst>
      <p:ext uri="{BB962C8B-B14F-4D97-AF65-F5344CB8AC3E}">
        <p14:creationId xmlns:p14="http://schemas.microsoft.com/office/powerpoint/2010/main" val="65108817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346</a:t>
            </a:fld>
            <a:endParaRPr lang="en-US"/>
          </a:p>
        </p:txBody>
      </p:sp>
    </p:spTree>
    <p:extLst>
      <p:ext uri="{BB962C8B-B14F-4D97-AF65-F5344CB8AC3E}">
        <p14:creationId xmlns:p14="http://schemas.microsoft.com/office/powerpoint/2010/main" val="4108426349"/>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347</a:t>
            </a:fld>
            <a:endParaRPr lang="en-US"/>
          </a:p>
        </p:txBody>
      </p:sp>
    </p:spTree>
    <p:extLst>
      <p:ext uri="{BB962C8B-B14F-4D97-AF65-F5344CB8AC3E}">
        <p14:creationId xmlns:p14="http://schemas.microsoft.com/office/powerpoint/2010/main" val="1407599582"/>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348</a:t>
            </a:fld>
            <a:endParaRPr lang="en-US"/>
          </a:p>
        </p:txBody>
      </p:sp>
    </p:spTree>
    <p:extLst>
      <p:ext uri="{BB962C8B-B14F-4D97-AF65-F5344CB8AC3E}">
        <p14:creationId xmlns:p14="http://schemas.microsoft.com/office/powerpoint/2010/main" val="1246395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a:t>
            </a:fld>
            <a:endParaRPr lang="en-US"/>
          </a:p>
        </p:txBody>
      </p:sp>
    </p:spTree>
    <p:extLst>
      <p:ext uri="{BB962C8B-B14F-4D97-AF65-F5344CB8AC3E}">
        <p14:creationId xmlns:p14="http://schemas.microsoft.com/office/powerpoint/2010/main" val="3215196202"/>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349</a:t>
            </a:fld>
            <a:endParaRPr lang="en-US"/>
          </a:p>
        </p:txBody>
      </p:sp>
    </p:spTree>
    <p:extLst>
      <p:ext uri="{BB962C8B-B14F-4D97-AF65-F5344CB8AC3E}">
        <p14:creationId xmlns:p14="http://schemas.microsoft.com/office/powerpoint/2010/main" val="284979701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064182"/>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351</a:t>
            </a:fld>
            <a:endParaRPr lang="en-US"/>
          </a:p>
        </p:txBody>
      </p:sp>
    </p:spTree>
    <p:extLst>
      <p:ext uri="{BB962C8B-B14F-4D97-AF65-F5344CB8AC3E}">
        <p14:creationId xmlns:p14="http://schemas.microsoft.com/office/powerpoint/2010/main" val="1634463200"/>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352</a:t>
            </a:fld>
            <a:endParaRPr lang="en-US"/>
          </a:p>
        </p:txBody>
      </p:sp>
    </p:spTree>
    <p:extLst>
      <p:ext uri="{BB962C8B-B14F-4D97-AF65-F5344CB8AC3E}">
        <p14:creationId xmlns:p14="http://schemas.microsoft.com/office/powerpoint/2010/main" val="1564634176"/>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353</a:t>
            </a:fld>
            <a:endParaRPr lang="en-US"/>
          </a:p>
        </p:txBody>
      </p:sp>
    </p:spTree>
    <p:extLst>
      <p:ext uri="{BB962C8B-B14F-4D97-AF65-F5344CB8AC3E}">
        <p14:creationId xmlns:p14="http://schemas.microsoft.com/office/powerpoint/2010/main" val="366144882"/>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354</a:t>
            </a:fld>
            <a:endParaRPr lang="en-US"/>
          </a:p>
        </p:txBody>
      </p:sp>
    </p:spTree>
    <p:extLst>
      <p:ext uri="{BB962C8B-B14F-4D97-AF65-F5344CB8AC3E}">
        <p14:creationId xmlns:p14="http://schemas.microsoft.com/office/powerpoint/2010/main" val="2759712296"/>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355</a:t>
            </a:fld>
            <a:endParaRPr lang="en-US"/>
          </a:p>
        </p:txBody>
      </p:sp>
    </p:spTree>
    <p:extLst>
      <p:ext uri="{BB962C8B-B14F-4D97-AF65-F5344CB8AC3E}">
        <p14:creationId xmlns:p14="http://schemas.microsoft.com/office/powerpoint/2010/main" val="3200830212"/>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356</a:t>
            </a:fld>
            <a:endParaRPr lang="en-US"/>
          </a:p>
        </p:txBody>
      </p:sp>
    </p:spTree>
    <p:extLst>
      <p:ext uri="{BB962C8B-B14F-4D97-AF65-F5344CB8AC3E}">
        <p14:creationId xmlns:p14="http://schemas.microsoft.com/office/powerpoint/2010/main" val="2424327486"/>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357</a:t>
            </a:fld>
            <a:endParaRPr lang="en-US"/>
          </a:p>
        </p:txBody>
      </p:sp>
    </p:spTree>
    <p:extLst>
      <p:ext uri="{BB962C8B-B14F-4D97-AF65-F5344CB8AC3E}">
        <p14:creationId xmlns:p14="http://schemas.microsoft.com/office/powerpoint/2010/main" val="47745925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358</a:t>
            </a:fld>
            <a:endParaRPr lang="en-US"/>
          </a:p>
        </p:txBody>
      </p:sp>
    </p:spTree>
    <p:extLst>
      <p:ext uri="{BB962C8B-B14F-4D97-AF65-F5344CB8AC3E}">
        <p14:creationId xmlns:p14="http://schemas.microsoft.com/office/powerpoint/2010/main" val="428843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a:t>
            </a:fld>
            <a:endParaRPr lang="en-US"/>
          </a:p>
        </p:txBody>
      </p:sp>
    </p:spTree>
    <p:extLst>
      <p:ext uri="{BB962C8B-B14F-4D97-AF65-F5344CB8AC3E}">
        <p14:creationId xmlns:p14="http://schemas.microsoft.com/office/powerpoint/2010/main" val="906685116"/>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359</a:t>
            </a:fld>
            <a:endParaRPr lang="en-US"/>
          </a:p>
        </p:txBody>
      </p:sp>
    </p:spTree>
    <p:extLst>
      <p:ext uri="{BB962C8B-B14F-4D97-AF65-F5344CB8AC3E}">
        <p14:creationId xmlns:p14="http://schemas.microsoft.com/office/powerpoint/2010/main" val="765133767"/>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360</a:t>
            </a:fld>
            <a:endParaRPr lang="en-US"/>
          </a:p>
        </p:txBody>
      </p:sp>
    </p:spTree>
    <p:extLst>
      <p:ext uri="{BB962C8B-B14F-4D97-AF65-F5344CB8AC3E}">
        <p14:creationId xmlns:p14="http://schemas.microsoft.com/office/powerpoint/2010/main" val="1542797170"/>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06761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59966"/>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363</a:t>
            </a:fld>
            <a:endParaRPr lang="en-US"/>
          </a:p>
        </p:txBody>
      </p:sp>
    </p:spTree>
    <p:extLst>
      <p:ext uri="{BB962C8B-B14F-4D97-AF65-F5344CB8AC3E}">
        <p14:creationId xmlns:p14="http://schemas.microsoft.com/office/powerpoint/2010/main" val="48220056"/>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364</a:t>
            </a:fld>
            <a:endParaRPr lang="en-US"/>
          </a:p>
        </p:txBody>
      </p:sp>
    </p:spTree>
    <p:extLst>
      <p:ext uri="{BB962C8B-B14F-4D97-AF65-F5344CB8AC3E}">
        <p14:creationId xmlns:p14="http://schemas.microsoft.com/office/powerpoint/2010/main" val="2300958483"/>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365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366</a:t>
            </a:fld>
            <a:endParaRPr lang="en-US"/>
          </a:p>
        </p:txBody>
      </p:sp>
    </p:spTree>
    <p:extLst>
      <p:ext uri="{BB962C8B-B14F-4D97-AF65-F5344CB8AC3E}">
        <p14:creationId xmlns:p14="http://schemas.microsoft.com/office/powerpoint/2010/main" val="427519558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368</a:t>
            </a:fld>
            <a:endParaRPr lang="en-US"/>
          </a:p>
        </p:txBody>
      </p:sp>
    </p:spTree>
    <p:extLst>
      <p:ext uri="{BB962C8B-B14F-4D97-AF65-F5344CB8AC3E}">
        <p14:creationId xmlns:p14="http://schemas.microsoft.com/office/powerpoint/2010/main" val="1153333131"/>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369</a:t>
            </a:fld>
            <a:endParaRPr lang="en-US"/>
          </a:p>
        </p:txBody>
      </p:sp>
    </p:spTree>
    <p:extLst>
      <p:ext uri="{BB962C8B-B14F-4D97-AF65-F5344CB8AC3E}">
        <p14:creationId xmlns:p14="http://schemas.microsoft.com/office/powerpoint/2010/main" val="2457811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a:t>
            </a:fld>
            <a:endParaRPr lang="en-US"/>
          </a:p>
        </p:txBody>
      </p:sp>
    </p:spTree>
    <p:extLst>
      <p:ext uri="{BB962C8B-B14F-4D97-AF65-F5344CB8AC3E}">
        <p14:creationId xmlns:p14="http://schemas.microsoft.com/office/powerpoint/2010/main" val="4230672321"/>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370</a:t>
            </a:fld>
            <a:endParaRPr lang="en-US"/>
          </a:p>
        </p:txBody>
      </p:sp>
    </p:spTree>
    <p:extLst>
      <p:ext uri="{BB962C8B-B14F-4D97-AF65-F5344CB8AC3E}">
        <p14:creationId xmlns:p14="http://schemas.microsoft.com/office/powerpoint/2010/main" val="17333038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371</a:t>
            </a:fld>
            <a:endParaRPr lang="en-US"/>
          </a:p>
        </p:txBody>
      </p:sp>
    </p:spTree>
    <p:extLst>
      <p:ext uri="{BB962C8B-B14F-4D97-AF65-F5344CB8AC3E}">
        <p14:creationId xmlns:p14="http://schemas.microsoft.com/office/powerpoint/2010/main" val="61767934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372</a:t>
            </a:fld>
            <a:endParaRPr lang="en-US"/>
          </a:p>
        </p:txBody>
      </p:sp>
    </p:spTree>
    <p:extLst>
      <p:ext uri="{BB962C8B-B14F-4D97-AF65-F5344CB8AC3E}">
        <p14:creationId xmlns:p14="http://schemas.microsoft.com/office/powerpoint/2010/main" val="3846841688"/>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373</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374</a:t>
            </a:fld>
            <a:endParaRPr lang="en-US"/>
          </a:p>
        </p:txBody>
      </p:sp>
    </p:spTree>
    <p:extLst>
      <p:ext uri="{BB962C8B-B14F-4D97-AF65-F5344CB8AC3E}">
        <p14:creationId xmlns:p14="http://schemas.microsoft.com/office/powerpoint/2010/main" val="3053621978"/>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375</a:t>
            </a:fld>
            <a:endParaRPr lang="en-US"/>
          </a:p>
        </p:txBody>
      </p:sp>
    </p:spTree>
    <p:extLst>
      <p:ext uri="{BB962C8B-B14F-4D97-AF65-F5344CB8AC3E}">
        <p14:creationId xmlns:p14="http://schemas.microsoft.com/office/powerpoint/2010/main" val="240262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a:t>
            </a:fld>
            <a:endParaRPr lang="en-US"/>
          </a:p>
        </p:txBody>
      </p:sp>
    </p:spTree>
    <p:extLst>
      <p:ext uri="{BB962C8B-B14F-4D97-AF65-F5344CB8AC3E}">
        <p14:creationId xmlns:p14="http://schemas.microsoft.com/office/powerpoint/2010/main" val="4230672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a:t>
            </a:fld>
            <a:endParaRPr lang="en-US"/>
          </a:p>
        </p:txBody>
      </p:sp>
    </p:spTree>
    <p:extLst>
      <p:ext uri="{BB962C8B-B14F-4D97-AF65-F5344CB8AC3E}">
        <p14:creationId xmlns:p14="http://schemas.microsoft.com/office/powerpoint/2010/main" val="1895356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38</a:t>
            </a:fld>
            <a:endParaRPr lang="en-US"/>
          </a:p>
        </p:txBody>
      </p:sp>
    </p:spTree>
    <p:extLst>
      <p:ext uri="{BB962C8B-B14F-4D97-AF65-F5344CB8AC3E}">
        <p14:creationId xmlns:p14="http://schemas.microsoft.com/office/powerpoint/2010/main" val="2006257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39</a:t>
            </a:fld>
            <a:endParaRPr lang="en-US"/>
          </a:p>
        </p:txBody>
      </p:sp>
    </p:spTree>
    <p:extLst>
      <p:ext uri="{BB962C8B-B14F-4D97-AF65-F5344CB8AC3E}">
        <p14:creationId xmlns:p14="http://schemas.microsoft.com/office/powerpoint/2010/main" val="81787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638205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40</a:t>
            </a:fld>
            <a:endParaRPr lang="en-US"/>
          </a:p>
        </p:txBody>
      </p:sp>
    </p:spTree>
    <p:extLst>
      <p:ext uri="{BB962C8B-B14F-4D97-AF65-F5344CB8AC3E}">
        <p14:creationId xmlns:p14="http://schemas.microsoft.com/office/powerpoint/2010/main" val="4105207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42</a:t>
            </a:fld>
            <a:endParaRPr lang="en-US"/>
          </a:p>
        </p:txBody>
      </p:sp>
    </p:spTree>
    <p:extLst>
      <p:ext uri="{BB962C8B-B14F-4D97-AF65-F5344CB8AC3E}">
        <p14:creationId xmlns:p14="http://schemas.microsoft.com/office/powerpoint/2010/main" val="4046587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43</a:t>
            </a:fld>
            <a:endParaRPr lang="en-US"/>
          </a:p>
        </p:txBody>
      </p:sp>
    </p:spTree>
    <p:extLst>
      <p:ext uri="{BB962C8B-B14F-4D97-AF65-F5344CB8AC3E}">
        <p14:creationId xmlns:p14="http://schemas.microsoft.com/office/powerpoint/2010/main" val="669750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44</a:t>
            </a:fld>
            <a:endParaRPr lang="en-US"/>
          </a:p>
        </p:txBody>
      </p:sp>
    </p:spTree>
    <p:extLst>
      <p:ext uri="{BB962C8B-B14F-4D97-AF65-F5344CB8AC3E}">
        <p14:creationId xmlns:p14="http://schemas.microsoft.com/office/powerpoint/2010/main" val="4254151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45</a:t>
            </a:fld>
            <a:endParaRPr lang="en-US"/>
          </a:p>
        </p:txBody>
      </p:sp>
    </p:spTree>
    <p:extLst>
      <p:ext uri="{BB962C8B-B14F-4D97-AF65-F5344CB8AC3E}">
        <p14:creationId xmlns:p14="http://schemas.microsoft.com/office/powerpoint/2010/main" val="2162404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46</a:t>
            </a:fld>
            <a:endParaRPr lang="en-US"/>
          </a:p>
        </p:txBody>
      </p:sp>
    </p:spTree>
    <p:extLst>
      <p:ext uri="{BB962C8B-B14F-4D97-AF65-F5344CB8AC3E}">
        <p14:creationId xmlns:p14="http://schemas.microsoft.com/office/powerpoint/2010/main" val="2799220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48</a:t>
            </a:fld>
            <a:endParaRPr lang="en-US"/>
          </a:p>
        </p:txBody>
      </p:sp>
    </p:spTree>
    <p:extLst>
      <p:ext uri="{BB962C8B-B14F-4D97-AF65-F5344CB8AC3E}">
        <p14:creationId xmlns:p14="http://schemas.microsoft.com/office/powerpoint/2010/main" val="1531560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49</a:t>
            </a:fld>
            <a:endParaRPr lang="en-US"/>
          </a:p>
        </p:txBody>
      </p:sp>
    </p:spTree>
    <p:extLst>
      <p:ext uri="{BB962C8B-B14F-4D97-AF65-F5344CB8AC3E}">
        <p14:creationId xmlns:p14="http://schemas.microsoft.com/office/powerpoint/2010/main" val="2709286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50</a:t>
            </a:fld>
            <a:endParaRPr lang="en-US"/>
          </a:p>
        </p:txBody>
      </p:sp>
    </p:spTree>
    <p:extLst>
      <p:ext uri="{BB962C8B-B14F-4D97-AF65-F5344CB8AC3E}">
        <p14:creationId xmlns:p14="http://schemas.microsoft.com/office/powerpoint/2010/main" val="238997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486609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51</a:t>
            </a:fld>
            <a:endParaRPr lang="en-US"/>
          </a:p>
        </p:txBody>
      </p:sp>
    </p:spTree>
    <p:extLst>
      <p:ext uri="{BB962C8B-B14F-4D97-AF65-F5344CB8AC3E}">
        <p14:creationId xmlns:p14="http://schemas.microsoft.com/office/powerpoint/2010/main" val="4244014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52</a:t>
            </a:fld>
            <a:endParaRPr lang="en-US"/>
          </a:p>
        </p:txBody>
      </p:sp>
    </p:spTree>
    <p:extLst>
      <p:ext uri="{BB962C8B-B14F-4D97-AF65-F5344CB8AC3E}">
        <p14:creationId xmlns:p14="http://schemas.microsoft.com/office/powerpoint/2010/main" val="1295656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53</a:t>
            </a:fld>
            <a:endParaRPr lang="en-US"/>
          </a:p>
        </p:txBody>
      </p:sp>
    </p:spTree>
    <p:extLst>
      <p:ext uri="{BB962C8B-B14F-4D97-AF65-F5344CB8AC3E}">
        <p14:creationId xmlns:p14="http://schemas.microsoft.com/office/powerpoint/2010/main" val="3051840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54</a:t>
            </a:fld>
            <a:endParaRPr lang="en-US"/>
          </a:p>
        </p:txBody>
      </p:sp>
    </p:spTree>
    <p:extLst>
      <p:ext uri="{BB962C8B-B14F-4D97-AF65-F5344CB8AC3E}">
        <p14:creationId xmlns:p14="http://schemas.microsoft.com/office/powerpoint/2010/main" val="145050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55</a:t>
            </a:fld>
            <a:endParaRPr lang="en-US"/>
          </a:p>
        </p:txBody>
      </p:sp>
    </p:spTree>
    <p:extLst>
      <p:ext uri="{BB962C8B-B14F-4D97-AF65-F5344CB8AC3E}">
        <p14:creationId xmlns:p14="http://schemas.microsoft.com/office/powerpoint/2010/main" val="298736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56</a:t>
            </a:fld>
            <a:endParaRPr lang="en-US"/>
          </a:p>
        </p:txBody>
      </p:sp>
    </p:spTree>
    <p:extLst>
      <p:ext uri="{BB962C8B-B14F-4D97-AF65-F5344CB8AC3E}">
        <p14:creationId xmlns:p14="http://schemas.microsoft.com/office/powerpoint/2010/main" val="7763710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524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6305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804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39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281613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2287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1730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63</a:t>
            </a:fld>
            <a:endParaRPr lang="en-US"/>
          </a:p>
        </p:txBody>
      </p:sp>
    </p:spTree>
    <p:extLst>
      <p:ext uri="{BB962C8B-B14F-4D97-AF65-F5344CB8AC3E}">
        <p14:creationId xmlns:p14="http://schemas.microsoft.com/office/powerpoint/2010/main" val="666989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64</a:t>
            </a:fld>
            <a:endParaRPr lang="en-US"/>
          </a:p>
        </p:txBody>
      </p:sp>
    </p:spTree>
    <p:extLst>
      <p:ext uri="{BB962C8B-B14F-4D97-AF65-F5344CB8AC3E}">
        <p14:creationId xmlns:p14="http://schemas.microsoft.com/office/powerpoint/2010/main" val="3093198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65</a:t>
            </a:fld>
            <a:endParaRPr lang="en-US"/>
          </a:p>
        </p:txBody>
      </p:sp>
    </p:spTree>
    <p:extLst>
      <p:ext uri="{BB962C8B-B14F-4D97-AF65-F5344CB8AC3E}">
        <p14:creationId xmlns:p14="http://schemas.microsoft.com/office/powerpoint/2010/main" val="28025516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66</a:t>
            </a:fld>
            <a:endParaRPr lang="en-US"/>
          </a:p>
        </p:txBody>
      </p:sp>
    </p:spTree>
    <p:extLst>
      <p:ext uri="{BB962C8B-B14F-4D97-AF65-F5344CB8AC3E}">
        <p14:creationId xmlns:p14="http://schemas.microsoft.com/office/powerpoint/2010/main" val="4101660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67</a:t>
            </a:fld>
            <a:endParaRPr lang="en-US"/>
          </a:p>
        </p:txBody>
      </p:sp>
    </p:spTree>
    <p:extLst>
      <p:ext uri="{BB962C8B-B14F-4D97-AF65-F5344CB8AC3E}">
        <p14:creationId xmlns:p14="http://schemas.microsoft.com/office/powerpoint/2010/main" val="2840388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184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5815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698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40222768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1467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281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0326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4035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5662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3172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5167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5012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321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25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90327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3441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79619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3000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4868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1013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812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613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194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46060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59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a:t>
            </a:fld>
            <a:endParaRPr lang="en-US"/>
          </a:p>
        </p:txBody>
      </p:sp>
    </p:spTree>
    <p:extLst>
      <p:ext uri="{BB962C8B-B14F-4D97-AF65-F5344CB8AC3E}">
        <p14:creationId xmlns:p14="http://schemas.microsoft.com/office/powerpoint/2010/main" val="77057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4546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0965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8210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281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188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674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2018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0284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0076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83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8389"/>
            <a:ext cx="5787705" cy="372611"/>
          </a:xfrm>
        </p:spPr>
        <p:txBody>
          <a:bodyPr/>
          <a:lstStyle/>
          <a:p>
            <a:r>
              <a:rPr lang="en-US" dirty="0"/>
              <a:t>Click to edit Master title style</a:t>
            </a:r>
          </a:p>
        </p:txBody>
      </p:sp>
      <p:sp>
        <p:nvSpPr>
          <p:cNvPr id="3" name="Subtitle 2"/>
          <p:cNvSpPr>
            <a:spLocks noGrp="1"/>
          </p:cNvSpPr>
          <p:nvPr>
            <p:ph type="subTitle" idx="1" hasCustomPrompt="1"/>
          </p:nvPr>
        </p:nvSpPr>
        <p:spPr>
          <a:xfrm>
            <a:off x="533400" y="685800"/>
            <a:ext cx="82296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7106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79054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734913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6953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985DA0-F5BB-4D85-8A5D-EF8AB93C3DCC}" type="datetime1">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95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7B559-8EF7-4CCC-825C-D42076252684}" type="datetime1">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4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46BE-EE92-4E83-8B42-77901C4DAB75}" type="datetime1">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12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0970A-1D8C-4A33-B1B1-5F54C6646EE7}" type="datetime1">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13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E42EE-0E0E-41BB-B63A-17A33A50FFFE}" type="datetime1">
              <a:rPr lang="en-US" smtClean="0">
                <a:solidFill>
                  <a:prstClr val="black">
                    <a:tint val="75000"/>
                  </a:prstClr>
                </a:solidFill>
              </a:rPr>
              <a:pPr/>
              <a:t>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871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B8371-D093-4564-AB29-14FB2C779F27}" type="datetime1">
              <a:rPr lang="en-US" smtClean="0">
                <a:solidFill>
                  <a:prstClr val="black">
                    <a:tint val="75000"/>
                  </a:prstClr>
                </a:solidFill>
              </a:rPr>
              <a:pPr/>
              <a:t>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020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2250A-64BF-4AAB-B2DB-F7DDC113275C}" type="datetime1">
              <a:rPr lang="en-US" smtClean="0">
                <a:solidFill>
                  <a:prstClr val="black">
                    <a:tint val="75000"/>
                  </a:prstClr>
                </a:solidFill>
              </a:rPr>
              <a:pPr/>
              <a:t>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3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
            <a:ext cx="5943600" cy="457200"/>
          </a:xfrm>
        </p:spPr>
        <p:txBody>
          <a:bodyPr/>
          <a:lstStyle/>
          <a:p>
            <a:r>
              <a:rPr lang="en-US" dirty="0"/>
              <a:t>Click to edit Master title style</a:t>
            </a:r>
          </a:p>
        </p:txBody>
      </p:sp>
      <p:sp>
        <p:nvSpPr>
          <p:cNvPr id="3" name="Subtitle 2"/>
          <p:cNvSpPr>
            <a:spLocks noGrp="1"/>
          </p:cNvSpPr>
          <p:nvPr>
            <p:ph type="subTitle" idx="1" hasCustomPrompt="1"/>
          </p:nvPr>
        </p:nvSpPr>
        <p:spPr>
          <a:xfrm>
            <a:off x="457200" y="762000"/>
            <a:ext cx="82296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923479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59AAA-771C-40DF-99C7-EB8B06EA05A0}" type="datetime1">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811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0990-0828-4309-946A-FE210B472ABB}" type="datetime1">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984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A37D0-BDAB-4D48-A5F5-4FE04C6F2F7A}" type="datetime1">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33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27A6C-D57B-47B5-AE72-FE77079848F6}" type="datetime1">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3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32356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55323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14279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19360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07341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87797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1/27/2023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32732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8229600" cy="5440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2721" y="-1"/>
            <a:ext cx="9144000" cy="420125"/>
          </a:xfrm>
          <a:prstGeom prst="rect">
            <a:avLst/>
          </a:prstGeom>
          <a:gradFill>
            <a:gsLst>
              <a:gs pos="38000">
                <a:srgbClr val="FFFFCC"/>
              </a:gs>
              <a:gs pos="28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3200400" y="-1"/>
            <a:ext cx="5943600" cy="42012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7428455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478EB-3AEF-4AAF-B76E-BB1CDFCC0016}" type="datetime1">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7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rrichardso@pa.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smb201@psu.edu" TargetMode="External"/></Relationships>
</file>

<file path=ppt/slides/_rels/slide1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rtoonstock.com/directory/s/sleigh.asp"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40.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dirtandgravel.psu.edu/education-and-training/webinars/past-webinars"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66.xml.rels><?xml version="1.0" encoding="UTF-8" standalone="yes"?>
<Relationships xmlns="http://schemas.openxmlformats.org/package/2006/relationships"><Relationship Id="rId3" Type="http://schemas.openxmlformats.org/officeDocument/2006/relationships/hyperlink" Target="mailto:hfishel@psats.org"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3.jpeg"/></Relationships>
</file>

<file path=ppt/slides/_rels/slide1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hyperlink" Target="http://www.dirtandgravelroads.org/" TargetMode="External"/><Relationship Id="rId4" Type="http://schemas.openxmlformats.org/officeDocument/2006/relationships/image" Target="../media/image80.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24.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25.gif"/></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hyperlink" Target="https://dirtandgravel.psu.edu/" TargetMode="External"/><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dirtandgravelroads.org/"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0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dirtandgravel.psu.edu/" TargetMode="External"/><Relationship Id="rId2" Type="http://schemas.openxmlformats.org/officeDocument/2006/relationships/notesSlide" Target="../notesSlides/notesSlide19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97.png"/></Relationships>
</file>

<file path=ppt/slides/_rels/slide2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hyperlink" Target="https://dirtandgravel.psu.edu/"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2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hyperlink" Target="https://dirtandgravel.psu.edu/" TargetMode="External"/><Relationship Id="rId4" Type="http://schemas.openxmlformats.org/officeDocument/2006/relationships/image" Target="../media/image107.png"/></Relationships>
</file>

<file path=ppt/slides/_rels/slide2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hyperlink" Target="http://www.dirtandgravelroads.org/"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dirtandgravel.psu.edu/" TargetMode="External"/><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dirtandgravel.psu.edu/" TargetMode="External"/><Relationship Id="rId2" Type="http://schemas.openxmlformats.org/officeDocument/2006/relationships/notesSlide" Target="../notesSlides/notesSlide225.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hyperlink" Target="https://dirtandgravel.psu.edu/" TargetMode="External"/><Relationship Id="rId4" Type="http://schemas.openxmlformats.org/officeDocument/2006/relationships/image" Target="../media/image120.png"/></Relationships>
</file>

<file path=ppt/slides/_rels/slide2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hyperlink" Target="https://dirtandgravel.psu.edu/" TargetMode="External"/><Relationship Id="rId4" Type="http://schemas.openxmlformats.org/officeDocument/2006/relationships/image" Target="../media/image124.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0.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wmf"/><Relationship Id="rId4" Type="http://schemas.openxmlformats.org/officeDocument/2006/relationships/oleObject" Target="../embeddings/oleObject1.bin"/></Relationships>
</file>

<file path=ppt/slides/_rels/slide2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2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5.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hyperlink" Target="https://www.agriculture.pa.gov/Pages/Sunshine-Act.aspx" TargetMode="External"/><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hyperlink" Target="http://www.dirtandgravelroads.org/" TargetMode="External"/><Relationship Id="rId2" Type="http://schemas.openxmlformats.org/officeDocument/2006/relationships/notesSlide" Target="../notesSlides/notesSlide258.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hyperlink" Target="http://www.dirtandgravel.psu.edu/pa-program-resources/conservation-districts" TargetMode="External"/><Relationship Id="rId2" Type="http://schemas.openxmlformats.org/officeDocument/2006/relationships/notesSlide" Target="../notesSlides/notesSlide26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6.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8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69.xml"/><Relationship Id="rId1" Type="http://schemas.openxmlformats.org/officeDocument/2006/relationships/slideLayout" Target="../slideLayouts/slideLayout3.xml"/><Relationship Id="rId4" Type="http://schemas.openxmlformats.org/officeDocument/2006/relationships/image" Target="../media/image141.jpeg"/></Relationships>
</file>

<file path=ppt/slides/_rels/slide2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70.xml"/><Relationship Id="rId1" Type="http://schemas.openxmlformats.org/officeDocument/2006/relationships/slideLayout" Target="../slideLayouts/slideLayout3.xml"/><Relationship Id="rId4" Type="http://schemas.openxmlformats.org/officeDocument/2006/relationships/image" Target="../media/image141.jpeg"/></Relationships>
</file>

<file path=ppt/slides/_rels/slide2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1.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2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2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dirtandgravel.psu.edu/education-and-training/webinars/past-webinars" TargetMode="Externa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30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xml"/></Relationships>
</file>

<file path=ppt/slides/_rels/slide3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87.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hyperlink" Target="https://dirtandgravel.psu.edu/education-training/webinars/past-webinars/" TargetMode="External"/><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05.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07.xm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33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314.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3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34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3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331.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35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32.xml"/><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35.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46.xml"/><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6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4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hyperlink" Target="http://www.dirtandgravelroads.org/" TargetMode="Externa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51.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3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54.xml"/><Relationship Id="rId1" Type="http://schemas.openxmlformats.org/officeDocument/2006/relationships/slideLayout" Target="../slideLayouts/slideLayout1.xml"/></Relationships>
</file>

<file path=ppt/slides/_rels/slide375.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hyperlink" Target="mailto:smb201@psu.edu" TargetMode="External"/><Relationship Id="rId2" Type="http://schemas.openxmlformats.org/officeDocument/2006/relationships/notesSlide" Target="../notesSlides/notesSlide355.xml"/><Relationship Id="rId1" Type="http://schemas.openxmlformats.org/officeDocument/2006/relationships/slideLayout" Target="../slideLayouts/slideLayout3.xml"/><Relationship Id="rId6" Type="http://schemas.openxmlformats.org/officeDocument/2006/relationships/hyperlink" Target="http://www.dirtandgravelroads.org/" TargetMode="External"/><Relationship Id="rId5" Type="http://schemas.openxmlformats.org/officeDocument/2006/relationships/hyperlink" Target="mailto:rrichardso@pa.gov" TargetMode="External"/><Relationship Id="rId4" Type="http://schemas.openxmlformats.org/officeDocument/2006/relationships/image" Target="../media/image14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istockphoto.com/illustrations/money-falling"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C:\My Documents\WORKSHOPS\Site Pictures\20140918_0918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715218">
            <a:off x="58531" y="541390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113317" y="152400"/>
            <a:ext cx="8910215" cy="4953000"/>
          </a:xfrm>
        </p:spPr>
        <p:txBody>
          <a:bodyPr>
            <a:noAutofit/>
          </a:bodyPr>
          <a:lstStyle/>
          <a:p>
            <a:pPr marL="0" indent="0" algn="ctr">
              <a:buNone/>
            </a:pPr>
            <a:r>
              <a:rPr lang="en-US" sz="2800" b="1" dirty="0">
                <a:solidFill>
                  <a:schemeClr val="bg1"/>
                </a:solidFill>
                <a:effectLst>
                  <a:glow rad="330200">
                    <a:schemeClr val="tx1">
                      <a:alpha val="67000"/>
                    </a:schemeClr>
                  </a:glow>
                </a:effectLst>
              </a:rPr>
              <a:t>Dirt, Gravel, and Low Volume Road Maintenance Program</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r>
              <a:rPr lang="en-US" sz="5400" b="1" dirty="0">
                <a:effectLst>
                  <a:glow rad="749300">
                    <a:schemeClr val="bg1">
                      <a:alpha val="82000"/>
                    </a:schemeClr>
                  </a:glow>
                </a:effectLst>
              </a:rPr>
              <a:t>Administrative Training</a:t>
            </a:r>
          </a:p>
          <a:p>
            <a:pPr marL="0" indent="0" algn="ctr">
              <a:buNone/>
            </a:pPr>
            <a:r>
              <a:rPr lang="en-US" sz="5400" b="1" dirty="0">
                <a:effectLst>
                  <a:glow rad="749300">
                    <a:schemeClr val="bg1">
                      <a:alpha val="82000"/>
                    </a:schemeClr>
                  </a:glow>
                </a:effectLst>
              </a:rPr>
              <a:t>January 2023</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p:txBody>
      </p:sp>
      <p:sp>
        <p:nvSpPr>
          <p:cNvPr id="20" name="Rectangle 19">
            <a:extLst>
              <a:ext uri="{FF2B5EF4-FFF2-40B4-BE49-F238E27FC236}">
                <a16:creationId xmlns:a16="http://schemas.microsoft.com/office/drawing/2014/main" id="{314ABC81-4173-4D36-9331-91F62DE31B06}"/>
              </a:ext>
            </a:extLst>
          </p:cNvPr>
          <p:cNvSpPr/>
          <p:nvPr/>
        </p:nvSpPr>
        <p:spPr>
          <a:xfrm>
            <a:off x="4887872" y="6204643"/>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
        <p:nvSpPr>
          <p:cNvPr id="22" name="Subtitle 2">
            <a:extLst>
              <a:ext uri="{FF2B5EF4-FFF2-40B4-BE49-F238E27FC236}">
                <a16:creationId xmlns:a16="http://schemas.microsoft.com/office/drawing/2014/main" id="{A8C2734D-C27E-4CD4-8A4F-2B0D7FAF14C8}"/>
              </a:ext>
            </a:extLst>
          </p:cNvPr>
          <p:cNvSpPr txBox="1">
            <a:spLocks/>
          </p:cNvSpPr>
          <p:nvPr/>
        </p:nvSpPr>
        <p:spPr>
          <a:xfrm>
            <a:off x="266114" y="799707"/>
            <a:ext cx="8794933" cy="1753148"/>
          </a:xfrm>
          <a:prstGeom prst="rect">
            <a:avLst/>
          </a:prstGeom>
          <a:solidFill>
            <a:srgbClr val="000000">
              <a:alpha val="36863"/>
            </a:srgb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If you are reading this, then you are successfully seeing the meeting video. Meeting audio should be automatic through your computer, and options can be accessed in the “audio options” button on the bottom left.  If your computer audio is not working, you can listen on your phone by dialing 312-626-6799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(only needed if computer audio is not possible).</a:t>
            </a:r>
          </a:p>
        </p:txBody>
      </p:sp>
    </p:spTree>
    <p:extLst>
      <p:ext uri="{BB962C8B-B14F-4D97-AF65-F5344CB8AC3E}">
        <p14:creationId xmlns:p14="http://schemas.microsoft.com/office/powerpoint/2010/main" val="231911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y Documents\WORKSHOPS\Site Pictures\20140918_0918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715218">
            <a:off x="58531" y="541390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228600" y="152400"/>
            <a:ext cx="8458200" cy="4953000"/>
          </a:xfrm>
        </p:spPr>
        <p:txBody>
          <a:bodyPr>
            <a:noAutofit/>
          </a:bodyPr>
          <a:lstStyle/>
          <a:p>
            <a:pPr marL="0" indent="0" algn="ctr">
              <a:buNone/>
            </a:pPr>
            <a:r>
              <a:rPr lang="en-US" sz="4400" b="1" dirty="0">
                <a:solidFill>
                  <a:schemeClr val="bg1"/>
                </a:solidFill>
                <a:effectLst>
                  <a:glow rad="330200">
                    <a:schemeClr val="tx1">
                      <a:alpha val="67000"/>
                    </a:schemeClr>
                  </a:glow>
                </a:effectLst>
              </a:rPr>
              <a:t>Dirt, Gravel, and Low Volume Road Maintenance Program</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r>
              <a:rPr lang="en-US" sz="4400" b="1" dirty="0">
                <a:effectLst>
                  <a:glow rad="749300">
                    <a:schemeClr val="bg1">
                      <a:alpha val="82000"/>
                    </a:schemeClr>
                  </a:glow>
                </a:effectLst>
              </a:rPr>
              <a:t>Administrative Training</a:t>
            </a:r>
          </a:p>
          <a:p>
            <a:pPr marL="0" indent="0" algn="ctr">
              <a:buNone/>
            </a:pPr>
            <a:r>
              <a:rPr lang="en-US" sz="4400" b="1" dirty="0">
                <a:effectLst>
                  <a:glow rad="749300">
                    <a:schemeClr val="bg1">
                      <a:alpha val="82000"/>
                    </a:schemeClr>
                  </a:glow>
                </a:effectLst>
              </a:rPr>
              <a:t>January 2023</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p:txBody>
      </p:sp>
    </p:spTree>
    <p:extLst>
      <p:ext uri="{BB962C8B-B14F-4D97-AF65-F5344CB8AC3E}">
        <p14:creationId xmlns:p14="http://schemas.microsoft.com/office/powerpoint/2010/main" val="18867123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41F41EE0-FB14-485B-A405-A4C0665C5AC1}"/>
              </a:ext>
            </a:extLst>
          </p:cNvPr>
          <p:cNvSpPr txBox="1">
            <a:spLocks noChangeArrowheads="1"/>
          </p:cNvSpPr>
          <p:nvPr/>
        </p:nvSpPr>
        <p:spPr bwMode="auto">
          <a:xfrm>
            <a:off x="123407" y="533400"/>
            <a:ext cx="8798588" cy="6172199"/>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r>
              <a:rPr lang="en-US" i="1" u="sng" dirty="0"/>
              <a:t>Example 3</a:t>
            </a:r>
            <a:r>
              <a:rPr lang="en-US" dirty="0"/>
              <a:t>: </a:t>
            </a:r>
          </a:p>
          <a:p>
            <a:r>
              <a:rPr lang="en-US" dirty="0"/>
              <a:t> </a:t>
            </a:r>
            <a:r>
              <a:rPr lang="en-US" sz="2400" dirty="0"/>
              <a:t>Vehicle is used for 500 miles in a quarter. 52 of those miles were for DGR activities, and 110 were for LVR activities.</a:t>
            </a:r>
          </a:p>
          <a:p>
            <a:r>
              <a:rPr lang="en-US" dirty="0"/>
              <a:t> </a:t>
            </a:r>
          </a:p>
          <a:p>
            <a:r>
              <a:rPr lang="en-US" sz="2400" dirty="0"/>
              <a:t>Eligible DGR mileage expense =  </a:t>
            </a:r>
          </a:p>
          <a:p>
            <a:r>
              <a:rPr lang="en-US" sz="2400" dirty="0"/>
              <a:t>52 x $0.58 (or other acceptable mileage rate) = </a:t>
            </a:r>
            <a:r>
              <a:rPr lang="en-US" sz="2400" b="1" dirty="0"/>
              <a:t>$30.16</a:t>
            </a:r>
          </a:p>
          <a:p>
            <a:endParaRPr lang="en-US" sz="2400" b="1" dirty="0"/>
          </a:p>
          <a:p>
            <a:r>
              <a:rPr lang="en-US" sz="2400" dirty="0"/>
              <a:t>Eligible LVR mileage expense = </a:t>
            </a:r>
          </a:p>
          <a:p>
            <a:r>
              <a:rPr lang="en-US" sz="2400" dirty="0"/>
              <a:t>110 x $0.58 (or other acceptable mileage rate) = </a:t>
            </a:r>
            <a:r>
              <a:rPr lang="en-US" sz="2400" b="1" dirty="0"/>
              <a:t>$63.80 </a:t>
            </a:r>
          </a:p>
          <a:p>
            <a:r>
              <a:rPr lang="en-US" dirty="0"/>
              <a:t>OR</a:t>
            </a:r>
          </a:p>
          <a:p>
            <a:r>
              <a:rPr lang="en-US" dirty="0"/>
              <a:t> </a:t>
            </a:r>
            <a:r>
              <a:rPr lang="en-US" sz="2400" dirty="0"/>
              <a:t>How much of a $50 oil change is eligible for reimbursement with DGR and LVR funds?</a:t>
            </a:r>
          </a:p>
          <a:p>
            <a:endParaRPr lang="en-US" dirty="0"/>
          </a:p>
          <a:p>
            <a:r>
              <a:rPr lang="en-US" sz="2400" dirty="0"/>
              <a:t>DGR:  </a:t>
            </a:r>
            <a:r>
              <a:rPr lang="en-US" sz="2400" u="sng" dirty="0"/>
              <a:t>52</a:t>
            </a:r>
            <a:r>
              <a:rPr lang="en-US" sz="2400" dirty="0"/>
              <a:t> = 0.104		$50 x 0.104 =</a:t>
            </a:r>
            <a:r>
              <a:rPr lang="en-US" sz="2400" b="1" dirty="0"/>
              <a:t>$5.20 of the oil change</a:t>
            </a:r>
          </a:p>
          <a:p>
            <a:r>
              <a:rPr lang="en-US" sz="2400" dirty="0"/>
              <a:t>          500</a:t>
            </a:r>
            <a:r>
              <a:rPr lang="en-US" sz="2400" b="1" dirty="0"/>
              <a:t> 			                  is an eligible DGR expense</a:t>
            </a:r>
            <a:endParaRPr lang="en-US" sz="2400" dirty="0"/>
          </a:p>
          <a:p>
            <a:r>
              <a:rPr lang="en-US" dirty="0"/>
              <a:t> </a:t>
            </a:r>
          </a:p>
          <a:p>
            <a:r>
              <a:rPr lang="en-US" sz="2400" dirty="0"/>
              <a:t>LVR: </a:t>
            </a:r>
            <a:r>
              <a:rPr lang="en-US" sz="2400" u="sng" dirty="0"/>
              <a:t>110</a:t>
            </a:r>
            <a:r>
              <a:rPr lang="en-US" sz="2400" dirty="0"/>
              <a:t> = 0.22		$50 x 0.22  = </a:t>
            </a:r>
            <a:r>
              <a:rPr lang="en-US" sz="2400" b="1" dirty="0"/>
              <a:t>$11.00 of the oil change</a:t>
            </a:r>
          </a:p>
          <a:p>
            <a:r>
              <a:rPr lang="en-US" sz="2400" dirty="0"/>
              <a:t>         500</a:t>
            </a:r>
            <a:r>
              <a:rPr lang="en-US" sz="2400" b="1" dirty="0"/>
              <a:t> 				       is an eligible LVR expense</a:t>
            </a:r>
            <a:endParaRPr lang="en-US" sz="2400" dirty="0"/>
          </a:p>
          <a:p>
            <a:pPr algn="just">
              <a:tabLst>
                <a:tab pos="342900" algn="l"/>
                <a:tab pos="685800" algn="l"/>
              </a:tabLst>
            </a:pPr>
            <a:r>
              <a:rPr lang="en-US" sz="2100"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p:txBody>
      </p:sp>
      <p:grpSp>
        <p:nvGrpSpPr>
          <p:cNvPr id="8" name="Group 7">
            <a:extLst>
              <a:ext uri="{FF2B5EF4-FFF2-40B4-BE49-F238E27FC236}">
                <a16:creationId xmlns:a16="http://schemas.microsoft.com/office/drawing/2014/main" id="{CBA28F59-6890-4786-8264-7B30445E391F}"/>
              </a:ext>
            </a:extLst>
          </p:cNvPr>
          <p:cNvGrpSpPr/>
          <p:nvPr/>
        </p:nvGrpSpPr>
        <p:grpSpPr>
          <a:xfrm>
            <a:off x="76200" y="-11575"/>
            <a:ext cx="9067800" cy="468776"/>
            <a:chOff x="76200" y="-11575"/>
            <a:chExt cx="9067800" cy="468776"/>
          </a:xfrm>
        </p:grpSpPr>
        <p:sp>
          <p:nvSpPr>
            <p:cNvPr id="9" name="Title 1">
              <a:extLst>
                <a:ext uri="{FF2B5EF4-FFF2-40B4-BE49-F238E27FC236}">
                  <a16:creationId xmlns:a16="http://schemas.microsoft.com/office/drawing/2014/main" id="{A2E056C8-BF41-49A2-8D10-A9344C239CA1}"/>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0" name="Title 1">
              <a:extLst>
                <a:ext uri="{FF2B5EF4-FFF2-40B4-BE49-F238E27FC236}">
                  <a16:creationId xmlns:a16="http://schemas.microsoft.com/office/drawing/2014/main" id="{DD3EFBB0-D0E3-4A78-A954-0A241D1A5D2D}"/>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7236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 y="685800"/>
            <a:ext cx="8582297" cy="5943600"/>
          </a:xfrm>
        </p:spPr>
        <p:txBody>
          <a:bodyPr>
            <a:normAutofit fontScale="85000" lnSpcReduction="20000"/>
          </a:bodyPr>
          <a:lstStyle/>
          <a:p>
            <a:pPr marL="0" indent="0">
              <a:buNone/>
            </a:pPr>
            <a:r>
              <a:rPr lang="en-US" b="1" dirty="0"/>
              <a:t>CAM Example 2:</a:t>
            </a:r>
            <a:r>
              <a:rPr lang="en-US" dirty="0"/>
              <a:t> If a district has a vehicle that is shared equally by 4 programs, vehicle expenses could be divided equally among the 4 Programs. </a:t>
            </a:r>
          </a:p>
          <a:p>
            <a:pPr marL="0" indent="0">
              <a:buNone/>
            </a:pPr>
            <a:endParaRPr lang="en-US" dirty="0"/>
          </a:p>
          <a:p>
            <a:pPr marL="0" indent="0">
              <a:buNone/>
            </a:pPr>
            <a:r>
              <a:rPr lang="en-US" dirty="0"/>
              <a:t>DGLVR is one of the 4 programs, and the vehicle is used for equal amounts on DGR and LVR activities. </a:t>
            </a:r>
          </a:p>
          <a:p>
            <a:r>
              <a:rPr lang="en-US" dirty="0"/>
              <a:t>1/8 (12.5%) of the vehicle expenses are eligible DGR expenses, and </a:t>
            </a:r>
          </a:p>
          <a:p>
            <a:r>
              <a:rPr lang="en-US" dirty="0"/>
              <a:t>1/8 (12.5%) of the vehicle expenses are eligible LVR expenses. </a:t>
            </a:r>
          </a:p>
          <a:p>
            <a:pPr marL="0" indent="0">
              <a:buNone/>
            </a:pPr>
            <a:endParaRPr lang="en-US" i="1" u="sng" dirty="0"/>
          </a:p>
          <a:p>
            <a:pPr marL="0" indent="0">
              <a:buNone/>
            </a:pPr>
            <a:r>
              <a:rPr lang="en-US" i="1" u="sng" dirty="0"/>
              <a:t>Note: In this scenario, vehicle logs would document the equal usage of the vehicle for different programs, and the logs must be retained and provided upon request per section 3.4.1.</a:t>
            </a:r>
            <a:endParaRPr lang="en-US" dirty="0"/>
          </a:p>
        </p:txBody>
      </p:sp>
      <p:grpSp>
        <p:nvGrpSpPr>
          <p:cNvPr id="7" name="Group 6">
            <a:extLst>
              <a:ext uri="{FF2B5EF4-FFF2-40B4-BE49-F238E27FC236}">
                <a16:creationId xmlns:a16="http://schemas.microsoft.com/office/drawing/2014/main" id="{13BEE8AF-4D6D-4804-A98D-4ADCA5830D25}"/>
              </a:ext>
            </a:extLst>
          </p:cNvPr>
          <p:cNvGrpSpPr/>
          <p:nvPr/>
        </p:nvGrpSpPr>
        <p:grpSpPr>
          <a:xfrm>
            <a:off x="76200" y="-11575"/>
            <a:ext cx="9067800" cy="468776"/>
            <a:chOff x="76200" y="-11575"/>
            <a:chExt cx="9067800" cy="468776"/>
          </a:xfrm>
        </p:grpSpPr>
        <p:sp>
          <p:nvSpPr>
            <p:cNvPr id="8" name="Title 1">
              <a:extLst>
                <a:ext uri="{FF2B5EF4-FFF2-40B4-BE49-F238E27FC236}">
                  <a16:creationId xmlns:a16="http://schemas.microsoft.com/office/drawing/2014/main" id="{768BD053-8576-40EA-80AA-DB518BBDEFF7}"/>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9" name="Title 1">
              <a:extLst>
                <a:ext uri="{FF2B5EF4-FFF2-40B4-BE49-F238E27FC236}">
                  <a16:creationId xmlns:a16="http://schemas.microsoft.com/office/drawing/2014/main" id="{E8AA39F6-E69D-45BF-9295-04F7E88BA000}"/>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13214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a:t>Cost Allocation Method Example 2:</a:t>
            </a:r>
          </a:p>
          <a:p>
            <a:pPr marL="0" indent="0">
              <a:buNone/>
            </a:pPr>
            <a:r>
              <a:rPr lang="en-US"/>
              <a:t>Vehicle shared equally by 4 Programs</a:t>
            </a:r>
          </a:p>
          <a:p>
            <a:pPr marL="914400" lvl="2" indent="0">
              <a:buNone/>
            </a:pPr>
            <a:endParaRPr lang="en-US"/>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9144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4151152" y="2644170"/>
            <a:ext cx="1411448" cy="1569660"/>
          </a:xfrm>
          <a:prstGeom prst="rect">
            <a:avLst/>
          </a:prstGeom>
          <a:noFill/>
        </p:spPr>
        <p:txBody>
          <a:bodyPr wrap="square" rtlCol="0">
            <a:spAutoFit/>
          </a:bodyPr>
          <a:lstStyle/>
          <a:p>
            <a:r>
              <a:rPr lang="en-US" sz="2400" b="1"/>
              <a:t>25% of use is for DGLVR activities</a:t>
            </a:r>
          </a:p>
        </p:txBody>
      </p:sp>
      <p:sp>
        <p:nvSpPr>
          <p:cNvPr id="11" name="TextBox 10">
            <a:extLst>
              <a:ext uri="{FF2B5EF4-FFF2-40B4-BE49-F238E27FC236}">
                <a16:creationId xmlns:a16="http://schemas.microsoft.com/office/drawing/2014/main" id="{F6634469-B260-4BE1-AD87-24EE47BAED0B}"/>
              </a:ext>
            </a:extLst>
          </p:cNvPr>
          <p:cNvSpPr txBox="1"/>
          <p:nvPr/>
        </p:nvSpPr>
        <p:spPr>
          <a:xfrm>
            <a:off x="2510406" y="2828835"/>
            <a:ext cx="1636552" cy="1200329"/>
          </a:xfrm>
          <a:prstGeom prst="rect">
            <a:avLst/>
          </a:prstGeom>
          <a:noFill/>
        </p:spPr>
        <p:txBody>
          <a:bodyPr wrap="square" rtlCol="0">
            <a:spAutoFit/>
          </a:bodyPr>
          <a:lstStyle/>
          <a:p>
            <a:r>
              <a:rPr lang="en-US" sz="2400" b="1"/>
              <a:t>25% of use is for Other Program A</a:t>
            </a:r>
          </a:p>
        </p:txBody>
      </p:sp>
      <p:sp>
        <p:nvSpPr>
          <p:cNvPr id="14" name="TextBox 13">
            <a:extLst>
              <a:ext uri="{FF2B5EF4-FFF2-40B4-BE49-F238E27FC236}">
                <a16:creationId xmlns:a16="http://schemas.microsoft.com/office/drawing/2014/main" id="{B7C618C6-9363-49A3-861E-D110D1A3DF5A}"/>
              </a:ext>
            </a:extLst>
          </p:cNvPr>
          <p:cNvSpPr txBox="1"/>
          <p:nvPr/>
        </p:nvSpPr>
        <p:spPr>
          <a:xfrm>
            <a:off x="2440847" y="4398495"/>
            <a:ext cx="1636552" cy="1200329"/>
          </a:xfrm>
          <a:prstGeom prst="rect">
            <a:avLst/>
          </a:prstGeom>
          <a:noFill/>
        </p:spPr>
        <p:txBody>
          <a:bodyPr wrap="square" rtlCol="0">
            <a:spAutoFit/>
          </a:bodyPr>
          <a:lstStyle/>
          <a:p>
            <a:r>
              <a:rPr lang="en-US" sz="2400" b="1"/>
              <a:t>25% of use is for Other Program B</a:t>
            </a:r>
          </a:p>
        </p:txBody>
      </p:sp>
      <p:sp>
        <p:nvSpPr>
          <p:cNvPr id="15" name="TextBox 14">
            <a:extLst>
              <a:ext uri="{FF2B5EF4-FFF2-40B4-BE49-F238E27FC236}">
                <a16:creationId xmlns:a16="http://schemas.microsoft.com/office/drawing/2014/main" id="{3D7FC81C-E4AA-4A06-BF59-A41619DCCD4D}"/>
              </a:ext>
            </a:extLst>
          </p:cNvPr>
          <p:cNvSpPr txBox="1"/>
          <p:nvPr/>
        </p:nvSpPr>
        <p:spPr>
          <a:xfrm>
            <a:off x="4123189" y="4398495"/>
            <a:ext cx="1636552" cy="1200329"/>
          </a:xfrm>
          <a:prstGeom prst="rect">
            <a:avLst/>
          </a:prstGeom>
          <a:noFill/>
        </p:spPr>
        <p:txBody>
          <a:bodyPr wrap="square" rtlCol="0">
            <a:spAutoFit/>
          </a:bodyPr>
          <a:lstStyle/>
          <a:p>
            <a:r>
              <a:rPr lang="en-US" sz="2400" b="1"/>
              <a:t>25% of use is for Other Program C</a:t>
            </a:r>
          </a:p>
        </p:txBody>
      </p:sp>
      <p:grpSp>
        <p:nvGrpSpPr>
          <p:cNvPr id="12" name="Group 11">
            <a:extLst>
              <a:ext uri="{FF2B5EF4-FFF2-40B4-BE49-F238E27FC236}">
                <a16:creationId xmlns:a16="http://schemas.microsoft.com/office/drawing/2014/main" id="{43D8D72F-9B56-4BF4-A9C8-86C786531CB2}"/>
              </a:ext>
            </a:extLst>
          </p:cNvPr>
          <p:cNvGrpSpPr/>
          <p:nvPr/>
        </p:nvGrpSpPr>
        <p:grpSpPr>
          <a:xfrm>
            <a:off x="76200" y="-11575"/>
            <a:ext cx="9067800" cy="468776"/>
            <a:chOff x="76200" y="-11575"/>
            <a:chExt cx="9067800" cy="468776"/>
          </a:xfrm>
        </p:grpSpPr>
        <p:sp>
          <p:nvSpPr>
            <p:cNvPr id="13" name="Title 1">
              <a:extLst>
                <a:ext uri="{FF2B5EF4-FFF2-40B4-BE49-F238E27FC236}">
                  <a16:creationId xmlns:a16="http://schemas.microsoft.com/office/drawing/2014/main" id="{78057B36-78BD-4FDD-81C3-1AFCCBFE6D82}"/>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6" name="Title 1">
              <a:extLst>
                <a:ext uri="{FF2B5EF4-FFF2-40B4-BE49-F238E27FC236}">
                  <a16:creationId xmlns:a16="http://schemas.microsoft.com/office/drawing/2014/main" id="{8DDF9FB1-574F-42F7-90A5-74738CA0A8F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12847534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85800"/>
            <a:ext cx="8229600" cy="5943600"/>
          </a:xfrm>
        </p:spPr>
        <p:txBody>
          <a:bodyPr>
            <a:normAutofit/>
          </a:bodyPr>
          <a:lstStyle/>
          <a:p>
            <a:pPr marL="0" indent="0">
              <a:buNone/>
            </a:pPr>
            <a:r>
              <a:rPr lang="en-US" u="sng" dirty="0"/>
              <a:t>Cost Allocation Method Example 2:</a:t>
            </a:r>
          </a:p>
          <a:p>
            <a:pPr marL="0" indent="0">
              <a:buNone/>
            </a:pPr>
            <a:r>
              <a:rPr lang="en-US" dirty="0"/>
              <a:t>Vehicle shared equally by 4 Programs</a:t>
            </a:r>
          </a:p>
          <a:p>
            <a:pPr marL="914400" lvl="2" indent="0">
              <a:buNone/>
            </a:pPr>
            <a:endParaRPr lang="en-US" dirty="0"/>
          </a:p>
        </p:txBody>
      </p:sp>
      <p:sp>
        <p:nvSpPr>
          <p:cNvPr id="2" name="Title 1"/>
          <p:cNvSpPr>
            <a:spLocks noGrp="1"/>
          </p:cNvSpPr>
          <p:nvPr>
            <p:ph type="ctrTitle"/>
          </p:nvPr>
        </p:nvSpPr>
        <p:spPr/>
        <p:txBody>
          <a:bodyPr/>
          <a:lstStyle/>
          <a:p>
            <a:r>
              <a:rPr lang="en-US"/>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960889" y="2091525"/>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4076700" y="2424550"/>
            <a:ext cx="1411448" cy="1200329"/>
          </a:xfrm>
          <a:prstGeom prst="rect">
            <a:avLst/>
          </a:prstGeom>
          <a:noFill/>
        </p:spPr>
        <p:txBody>
          <a:bodyPr wrap="square" rtlCol="0">
            <a:spAutoFit/>
          </a:bodyPr>
          <a:lstStyle/>
          <a:p>
            <a:r>
              <a:rPr lang="en-US" sz="2400" b="1"/>
              <a:t>12.5% of use is for DGR</a:t>
            </a:r>
          </a:p>
        </p:txBody>
      </p:sp>
      <p:sp>
        <p:nvSpPr>
          <p:cNvPr id="11" name="TextBox 10">
            <a:extLst>
              <a:ext uri="{FF2B5EF4-FFF2-40B4-BE49-F238E27FC236}">
                <a16:creationId xmlns:a16="http://schemas.microsoft.com/office/drawing/2014/main" id="{F6634469-B260-4BE1-AD87-24EE47BAED0B}"/>
              </a:ext>
            </a:extLst>
          </p:cNvPr>
          <p:cNvSpPr txBox="1"/>
          <p:nvPr/>
        </p:nvSpPr>
        <p:spPr>
          <a:xfrm>
            <a:off x="2510406" y="2828835"/>
            <a:ext cx="1636552" cy="1200329"/>
          </a:xfrm>
          <a:prstGeom prst="rect">
            <a:avLst/>
          </a:prstGeom>
          <a:noFill/>
        </p:spPr>
        <p:txBody>
          <a:bodyPr wrap="square" rtlCol="0">
            <a:spAutoFit/>
          </a:bodyPr>
          <a:lstStyle/>
          <a:p>
            <a:r>
              <a:rPr lang="en-US" sz="2400" b="1"/>
              <a:t>25% of use is for Other Program A</a:t>
            </a:r>
          </a:p>
        </p:txBody>
      </p:sp>
      <p:sp>
        <p:nvSpPr>
          <p:cNvPr id="14" name="TextBox 13">
            <a:extLst>
              <a:ext uri="{FF2B5EF4-FFF2-40B4-BE49-F238E27FC236}">
                <a16:creationId xmlns:a16="http://schemas.microsoft.com/office/drawing/2014/main" id="{B7C618C6-9363-49A3-861E-D110D1A3DF5A}"/>
              </a:ext>
            </a:extLst>
          </p:cNvPr>
          <p:cNvSpPr txBox="1"/>
          <p:nvPr/>
        </p:nvSpPr>
        <p:spPr>
          <a:xfrm>
            <a:off x="2440847" y="4398495"/>
            <a:ext cx="1636552" cy="1200329"/>
          </a:xfrm>
          <a:prstGeom prst="rect">
            <a:avLst/>
          </a:prstGeom>
          <a:noFill/>
        </p:spPr>
        <p:txBody>
          <a:bodyPr wrap="square" rtlCol="0">
            <a:spAutoFit/>
          </a:bodyPr>
          <a:lstStyle/>
          <a:p>
            <a:r>
              <a:rPr lang="en-US" sz="2400" b="1"/>
              <a:t>25% of use is for Other Program B</a:t>
            </a:r>
          </a:p>
        </p:txBody>
      </p:sp>
      <p:sp>
        <p:nvSpPr>
          <p:cNvPr id="15" name="TextBox 14">
            <a:extLst>
              <a:ext uri="{FF2B5EF4-FFF2-40B4-BE49-F238E27FC236}">
                <a16:creationId xmlns:a16="http://schemas.microsoft.com/office/drawing/2014/main" id="{3D7FC81C-E4AA-4A06-BF59-A41619DCCD4D}"/>
              </a:ext>
            </a:extLst>
          </p:cNvPr>
          <p:cNvSpPr txBox="1"/>
          <p:nvPr/>
        </p:nvSpPr>
        <p:spPr>
          <a:xfrm>
            <a:off x="4123189" y="4398495"/>
            <a:ext cx="1636552" cy="1200329"/>
          </a:xfrm>
          <a:prstGeom prst="rect">
            <a:avLst/>
          </a:prstGeom>
          <a:noFill/>
        </p:spPr>
        <p:txBody>
          <a:bodyPr wrap="square" rtlCol="0">
            <a:spAutoFit/>
          </a:bodyPr>
          <a:lstStyle/>
          <a:p>
            <a:r>
              <a:rPr lang="en-US" sz="2400" b="1"/>
              <a:t>25% of use is for Other Program C</a:t>
            </a:r>
          </a:p>
        </p:txBody>
      </p:sp>
      <p:sp>
        <p:nvSpPr>
          <p:cNvPr id="10" name="TextBox 9">
            <a:extLst>
              <a:ext uri="{FF2B5EF4-FFF2-40B4-BE49-F238E27FC236}">
                <a16:creationId xmlns:a16="http://schemas.microsoft.com/office/drawing/2014/main" id="{223BB79D-C335-48FB-AEE3-46BAE3C45D53}"/>
              </a:ext>
            </a:extLst>
          </p:cNvPr>
          <p:cNvSpPr txBox="1"/>
          <p:nvPr/>
        </p:nvSpPr>
        <p:spPr>
          <a:xfrm>
            <a:off x="4343400" y="3470328"/>
            <a:ext cx="1964772" cy="830997"/>
          </a:xfrm>
          <a:prstGeom prst="rect">
            <a:avLst/>
          </a:prstGeom>
          <a:noFill/>
        </p:spPr>
        <p:txBody>
          <a:bodyPr wrap="square" rtlCol="0">
            <a:spAutoFit/>
          </a:bodyPr>
          <a:lstStyle/>
          <a:p>
            <a:r>
              <a:rPr lang="en-US" sz="2400" b="1"/>
              <a:t>      12.5% of use is for LVR</a:t>
            </a:r>
          </a:p>
        </p:txBody>
      </p:sp>
      <p:sp>
        <p:nvSpPr>
          <p:cNvPr id="12" name="TextBox 11">
            <a:extLst>
              <a:ext uri="{FF2B5EF4-FFF2-40B4-BE49-F238E27FC236}">
                <a16:creationId xmlns:a16="http://schemas.microsoft.com/office/drawing/2014/main" id="{DE9FAAF7-BB07-4395-BA9A-034849B5DE0F}"/>
              </a:ext>
            </a:extLst>
          </p:cNvPr>
          <p:cNvSpPr txBox="1"/>
          <p:nvPr/>
        </p:nvSpPr>
        <p:spPr>
          <a:xfrm>
            <a:off x="6096000" y="1669835"/>
            <a:ext cx="3048000" cy="4601260"/>
          </a:xfrm>
          <a:prstGeom prst="rect">
            <a:avLst/>
          </a:prstGeom>
          <a:noFill/>
        </p:spPr>
        <p:txBody>
          <a:bodyPr wrap="square" rtlCol="0">
            <a:spAutoFit/>
          </a:bodyPr>
          <a:lstStyle/>
          <a:p>
            <a:pPr algn="ctr"/>
            <a:r>
              <a:rPr lang="en-US" sz="2800"/>
              <a:t>How shared expenses are paid:</a:t>
            </a:r>
          </a:p>
          <a:p>
            <a:r>
              <a:rPr lang="en-US" sz="1400"/>
              <a:t>    </a:t>
            </a:r>
          </a:p>
          <a:p>
            <a:pPr marL="285750" indent="-285750">
              <a:buFont typeface="Arial" panose="020B0604020202020204" pitchFamily="34" charset="0"/>
              <a:buChar char="•"/>
            </a:pPr>
            <a:r>
              <a:rPr lang="en-US" sz="2800"/>
              <a:t>12.5% are eligible DGR expenses</a:t>
            </a:r>
          </a:p>
          <a:p>
            <a:r>
              <a:rPr lang="en-US" sz="1100"/>
              <a:t>   </a:t>
            </a:r>
          </a:p>
          <a:p>
            <a:pPr marL="285750" indent="-285750">
              <a:buFont typeface="Arial" panose="020B0604020202020204" pitchFamily="34" charset="0"/>
              <a:buChar char="•"/>
            </a:pPr>
            <a:r>
              <a:rPr lang="en-US" sz="2800"/>
              <a:t>12.5% are eligible LVR expenses</a:t>
            </a:r>
          </a:p>
          <a:p>
            <a:r>
              <a:rPr lang="en-US" sz="1050"/>
              <a:t>   </a:t>
            </a:r>
            <a:endParaRPr lang="en-US" sz="2800"/>
          </a:p>
          <a:p>
            <a:pPr marL="285750" indent="-285750">
              <a:buFont typeface="Arial" panose="020B0604020202020204" pitchFamily="34" charset="0"/>
              <a:buChar char="•"/>
            </a:pPr>
            <a:r>
              <a:rPr lang="en-US" sz="2800"/>
              <a:t>75% are NOT eligible DGLVR expenses</a:t>
            </a:r>
          </a:p>
        </p:txBody>
      </p:sp>
    </p:spTree>
    <p:extLst>
      <p:ext uri="{BB962C8B-B14F-4D97-AF65-F5344CB8AC3E}">
        <p14:creationId xmlns:p14="http://schemas.microsoft.com/office/powerpoint/2010/main" val="15720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41F41EE0-FB14-485B-A405-A4C0665C5AC1}"/>
              </a:ext>
            </a:extLst>
          </p:cNvPr>
          <p:cNvSpPr txBox="1">
            <a:spLocks noChangeArrowheads="1"/>
          </p:cNvSpPr>
          <p:nvPr/>
        </p:nvSpPr>
        <p:spPr bwMode="auto">
          <a:xfrm>
            <a:off x="228600" y="740397"/>
            <a:ext cx="3291842" cy="1669727"/>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r>
              <a:rPr lang="en-US" sz="2400" i="1" u="sng"/>
              <a:t>Example 2</a:t>
            </a:r>
            <a:r>
              <a:rPr lang="en-US" sz="2400"/>
              <a:t>: </a:t>
            </a:r>
          </a:p>
          <a:p>
            <a:endParaRPr lang="en-US" sz="2400"/>
          </a:p>
          <a:p>
            <a:r>
              <a:rPr lang="en-US" sz="2400"/>
              <a:t> </a:t>
            </a:r>
            <a:r>
              <a:rPr lang="en-US" sz="2400" u="sng"/>
              <a:t>100%</a:t>
            </a:r>
            <a:r>
              <a:rPr lang="en-US" sz="2400"/>
              <a:t> = 12.5%		</a:t>
            </a:r>
          </a:p>
          <a:p>
            <a:r>
              <a:rPr lang="en-US" sz="2400"/>
              <a:t>   8</a:t>
            </a:r>
          </a:p>
          <a:p>
            <a:endParaRPr lang="en-US" sz="2100"/>
          </a:p>
          <a:p>
            <a:r>
              <a:rPr lang="en-US" sz="2100"/>
              <a:t> </a:t>
            </a:r>
          </a:p>
          <a:p>
            <a:r>
              <a:rPr lang="en-US" sz="2100"/>
              <a:t> </a:t>
            </a:r>
          </a:p>
          <a:p>
            <a:endParaRPr lang="en-US" sz="2100"/>
          </a:p>
          <a:p>
            <a:endParaRPr lang="en-US" sz="2100"/>
          </a:p>
          <a:p>
            <a:endParaRPr lang="en-US" sz="2100"/>
          </a:p>
          <a:p>
            <a:endParaRPr lang="en-US" sz="2100"/>
          </a:p>
          <a:p>
            <a:endParaRPr lang="en-US" sz="2100"/>
          </a:p>
          <a:p>
            <a:pPr algn="just">
              <a:tabLst>
                <a:tab pos="342900" algn="l"/>
                <a:tab pos="685800" algn="l"/>
              </a:tabLst>
            </a:pPr>
            <a:r>
              <a:rPr lang="en-US" sz="2400">
                <a:latin typeface="Times New Roman" panose="02020603050405020304" pitchFamily="18" charset="0"/>
                <a:ea typeface="Times New Roman" panose="02020603050405020304" pitchFamily="18" charset="0"/>
              </a:rPr>
              <a:t> </a:t>
            </a:r>
          </a:p>
        </p:txBody>
      </p:sp>
      <p:sp>
        <p:nvSpPr>
          <p:cNvPr id="3" name="TextBox 2">
            <a:extLst>
              <a:ext uri="{FF2B5EF4-FFF2-40B4-BE49-F238E27FC236}">
                <a16:creationId xmlns:a16="http://schemas.microsoft.com/office/drawing/2014/main" id="{FF7527A1-F5C0-494F-BCB5-2C7C7592D886}"/>
              </a:ext>
            </a:extLst>
          </p:cNvPr>
          <p:cNvSpPr txBox="1"/>
          <p:nvPr/>
        </p:nvSpPr>
        <p:spPr>
          <a:xfrm>
            <a:off x="312616" y="2532090"/>
            <a:ext cx="4030784" cy="1938992"/>
          </a:xfrm>
          <a:prstGeom prst="rect">
            <a:avLst/>
          </a:prstGeom>
          <a:noFill/>
          <a:ln>
            <a:solidFill>
              <a:schemeClr val="tx1"/>
            </a:solidFill>
          </a:ln>
        </p:spPr>
        <p:txBody>
          <a:bodyPr wrap="square" rtlCol="0">
            <a:spAutoFit/>
          </a:bodyPr>
          <a:lstStyle/>
          <a:p>
            <a:r>
              <a:rPr lang="en-US" sz="2400"/>
              <a:t>1/8 (12.5%) of vehicle use is DGR</a:t>
            </a:r>
          </a:p>
          <a:p>
            <a:r>
              <a:rPr lang="en-US" sz="2400"/>
              <a:t>	</a:t>
            </a:r>
          </a:p>
          <a:p>
            <a:r>
              <a:rPr lang="en-US" sz="2400"/>
              <a:t>$1,000 x 12.5% = </a:t>
            </a:r>
            <a:r>
              <a:rPr lang="en-US" sz="2400" b="1"/>
              <a:t>$125.00 is an eligible DGR expense</a:t>
            </a:r>
            <a:endParaRPr lang="en-US" sz="2400"/>
          </a:p>
        </p:txBody>
      </p:sp>
      <p:sp>
        <p:nvSpPr>
          <p:cNvPr id="10" name="TextBox 9">
            <a:extLst>
              <a:ext uri="{FF2B5EF4-FFF2-40B4-BE49-F238E27FC236}">
                <a16:creationId xmlns:a16="http://schemas.microsoft.com/office/drawing/2014/main" id="{10E42377-11B8-436A-BB0B-12C8E557F703}"/>
              </a:ext>
            </a:extLst>
          </p:cNvPr>
          <p:cNvSpPr txBox="1"/>
          <p:nvPr/>
        </p:nvSpPr>
        <p:spPr>
          <a:xfrm>
            <a:off x="4953000" y="2544454"/>
            <a:ext cx="3505200" cy="1938992"/>
          </a:xfrm>
          <a:prstGeom prst="rect">
            <a:avLst/>
          </a:prstGeom>
          <a:noFill/>
          <a:ln>
            <a:solidFill>
              <a:schemeClr val="tx1"/>
            </a:solidFill>
          </a:ln>
        </p:spPr>
        <p:txBody>
          <a:bodyPr wrap="square" rtlCol="0">
            <a:spAutoFit/>
          </a:bodyPr>
          <a:lstStyle/>
          <a:p>
            <a:r>
              <a:rPr lang="en-US" sz="2400"/>
              <a:t>1/8 (12.5%) of vehicle use is LVR</a:t>
            </a:r>
          </a:p>
          <a:p>
            <a:r>
              <a:rPr lang="en-US" sz="2400"/>
              <a:t>	</a:t>
            </a:r>
          </a:p>
          <a:p>
            <a:r>
              <a:rPr lang="en-US" sz="2400"/>
              <a:t>$1,000 x 12.5% = </a:t>
            </a:r>
            <a:r>
              <a:rPr lang="en-US" sz="2400" b="1"/>
              <a:t>$125.00 is an eligible LVR expense</a:t>
            </a:r>
            <a:endParaRPr lang="en-US" sz="2400"/>
          </a:p>
        </p:txBody>
      </p:sp>
      <p:sp>
        <p:nvSpPr>
          <p:cNvPr id="4" name="TextBox 3">
            <a:extLst>
              <a:ext uri="{FF2B5EF4-FFF2-40B4-BE49-F238E27FC236}">
                <a16:creationId xmlns:a16="http://schemas.microsoft.com/office/drawing/2014/main" id="{DEA08E00-F703-4892-BB3D-4702DECCF513}"/>
              </a:ext>
            </a:extLst>
          </p:cNvPr>
          <p:cNvSpPr txBox="1"/>
          <p:nvPr/>
        </p:nvSpPr>
        <p:spPr>
          <a:xfrm>
            <a:off x="1787047" y="740397"/>
            <a:ext cx="3862639" cy="669414"/>
          </a:xfrm>
          <a:prstGeom prst="rect">
            <a:avLst/>
          </a:prstGeom>
          <a:noFill/>
        </p:spPr>
        <p:txBody>
          <a:bodyPr wrap="square" rtlCol="0">
            <a:spAutoFit/>
          </a:bodyPr>
          <a:lstStyle/>
          <a:p>
            <a:r>
              <a:rPr lang="en-US" sz="2400"/>
              <a:t>Example Expense:  $1,000.00</a:t>
            </a:r>
          </a:p>
          <a:p>
            <a:endParaRPr lang="en-US" sz="1350"/>
          </a:p>
        </p:txBody>
      </p:sp>
      <p:sp>
        <p:nvSpPr>
          <p:cNvPr id="12" name="TextBox 11">
            <a:extLst>
              <a:ext uri="{FF2B5EF4-FFF2-40B4-BE49-F238E27FC236}">
                <a16:creationId xmlns:a16="http://schemas.microsoft.com/office/drawing/2014/main" id="{A776F6C6-44BD-4239-B19D-B75043E64FB3}"/>
              </a:ext>
            </a:extLst>
          </p:cNvPr>
          <p:cNvSpPr txBox="1"/>
          <p:nvPr/>
        </p:nvSpPr>
        <p:spPr>
          <a:xfrm>
            <a:off x="76200" y="5478609"/>
            <a:ext cx="8794568" cy="461665"/>
          </a:xfrm>
          <a:prstGeom prst="rect">
            <a:avLst/>
          </a:prstGeom>
          <a:noFill/>
        </p:spPr>
        <p:txBody>
          <a:bodyPr wrap="square" rtlCol="0">
            <a:spAutoFit/>
          </a:bodyPr>
          <a:lstStyle/>
          <a:p>
            <a:r>
              <a:rPr lang="en-US" sz="2400"/>
              <a:t> $1,000 – $125 – $125 = </a:t>
            </a:r>
            <a:r>
              <a:rPr lang="en-US" sz="2400" b="1"/>
              <a:t>$750 is not an eligible DGR or LVR expense</a:t>
            </a:r>
            <a:endParaRPr lang="en-US" sz="2400"/>
          </a:p>
        </p:txBody>
      </p:sp>
      <p:grpSp>
        <p:nvGrpSpPr>
          <p:cNvPr id="11" name="Group 10">
            <a:extLst>
              <a:ext uri="{FF2B5EF4-FFF2-40B4-BE49-F238E27FC236}">
                <a16:creationId xmlns:a16="http://schemas.microsoft.com/office/drawing/2014/main" id="{FC23AAEC-3924-411E-B2A8-13A54BC03003}"/>
              </a:ext>
            </a:extLst>
          </p:cNvPr>
          <p:cNvGrpSpPr/>
          <p:nvPr/>
        </p:nvGrpSpPr>
        <p:grpSpPr>
          <a:xfrm>
            <a:off x="76200" y="-11575"/>
            <a:ext cx="9067800" cy="468776"/>
            <a:chOff x="76200" y="-11575"/>
            <a:chExt cx="9067800" cy="468776"/>
          </a:xfrm>
        </p:grpSpPr>
        <p:sp>
          <p:nvSpPr>
            <p:cNvPr id="13" name="Title 1">
              <a:extLst>
                <a:ext uri="{FF2B5EF4-FFF2-40B4-BE49-F238E27FC236}">
                  <a16:creationId xmlns:a16="http://schemas.microsoft.com/office/drawing/2014/main" id="{A5839139-6641-44A1-88E0-34F0A1A05627}"/>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4" name="Title 1">
              <a:extLst>
                <a:ext uri="{FF2B5EF4-FFF2-40B4-BE49-F238E27FC236}">
                  <a16:creationId xmlns:a16="http://schemas.microsoft.com/office/drawing/2014/main" id="{293725AB-B214-4ABE-BF4B-93DA9B21266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21043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0909" y="758538"/>
            <a:ext cx="8541328" cy="4457700"/>
          </a:xfrm>
        </p:spPr>
        <p:txBody>
          <a:bodyPr>
            <a:normAutofit/>
          </a:bodyPr>
          <a:lstStyle/>
          <a:p>
            <a:pPr marL="0" indent="0">
              <a:buNone/>
            </a:pPr>
            <a:r>
              <a:rPr lang="en-US" u="sng" dirty="0"/>
              <a:t>Cost Allocation Method Example 1:</a:t>
            </a:r>
          </a:p>
          <a:p>
            <a:pPr>
              <a:buFontTx/>
              <a:buChar char="-"/>
            </a:pPr>
            <a:r>
              <a:rPr lang="en-US" dirty="0"/>
              <a:t>Using Full Time Equivalents (FTE)</a:t>
            </a:r>
          </a:p>
          <a:p>
            <a:pPr lvl="1">
              <a:buFontTx/>
              <a:buChar char="-"/>
            </a:pPr>
            <a:r>
              <a:rPr lang="en-US" dirty="0"/>
              <a:t>Defined by the Federal Government Accountability office as: </a:t>
            </a:r>
          </a:p>
          <a:p>
            <a:pPr lvl="2">
              <a:buFontTx/>
              <a:buChar char="-"/>
            </a:pPr>
            <a:r>
              <a:rPr lang="en-US" sz="2800" dirty="0"/>
              <a:t>“number of total hours worked divided by the maximum number of compensable hours in a full-time schedule”</a:t>
            </a:r>
          </a:p>
          <a:p>
            <a:pPr marL="685800" lvl="2" indent="0">
              <a:buNone/>
            </a:pPr>
            <a:endParaRPr lang="en-US" dirty="0"/>
          </a:p>
        </p:txBody>
      </p:sp>
      <p:grpSp>
        <p:nvGrpSpPr>
          <p:cNvPr id="7" name="Group 6">
            <a:extLst>
              <a:ext uri="{FF2B5EF4-FFF2-40B4-BE49-F238E27FC236}">
                <a16:creationId xmlns:a16="http://schemas.microsoft.com/office/drawing/2014/main" id="{8A387922-6D63-4580-911C-0FBB766DDD4C}"/>
              </a:ext>
            </a:extLst>
          </p:cNvPr>
          <p:cNvGrpSpPr/>
          <p:nvPr/>
        </p:nvGrpSpPr>
        <p:grpSpPr>
          <a:xfrm>
            <a:off x="76200" y="-11575"/>
            <a:ext cx="9067800" cy="468776"/>
            <a:chOff x="76200" y="-11575"/>
            <a:chExt cx="9067800" cy="468776"/>
          </a:xfrm>
        </p:grpSpPr>
        <p:sp>
          <p:nvSpPr>
            <p:cNvPr id="5" name="Title 1">
              <a:extLst>
                <a:ext uri="{FF2B5EF4-FFF2-40B4-BE49-F238E27FC236}">
                  <a16:creationId xmlns:a16="http://schemas.microsoft.com/office/drawing/2014/main" id="{387F4578-F7A9-40F2-A3C9-E27486E0F5DC}"/>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6" name="Title 1">
              <a:extLst>
                <a:ext uri="{FF2B5EF4-FFF2-40B4-BE49-F238E27FC236}">
                  <a16:creationId xmlns:a16="http://schemas.microsoft.com/office/drawing/2014/main" id="{6A42EFDB-2601-42A1-9917-A7A6D2F407E1}"/>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39345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762000"/>
            <a:ext cx="8839200" cy="5943600"/>
          </a:xfrm>
        </p:spPr>
        <p:txBody>
          <a:bodyPr>
            <a:normAutofit/>
          </a:bodyPr>
          <a:lstStyle/>
          <a:p>
            <a:pPr marL="0" indent="0">
              <a:buNone/>
            </a:pPr>
            <a:r>
              <a:rPr lang="en-US" u="sng" dirty="0"/>
              <a:t>Cost Allocation Method Example 1:</a:t>
            </a:r>
          </a:p>
          <a:p>
            <a:pPr>
              <a:buFontTx/>
              <a:buChar char="-"/>
            </a:pPr>
            <a:r>
              <a:rPr lang="en-US" dirty="0"/>
              <a:t>1.5 out of 10 FTEs spent on DGLVR</a:t>
            </a:r>
          </a:p>
          <a:p>
            <a:pPr>
              <a:buFontTx/>
              <a:buChar char="-"/>
            </a:pPr>
            <a:r>
              <a:rPr lang="en-US" dirty="0"/>
              <a:t>District has 10 Staff </a:t>
            </a:r>
          </a:p>
          <a:p>
            <a:pPr lvl="1">
              <a:buFontTx/>
              <a:buChar char="-"/>
            </a:pPr>
            <a:r>
              <a:rPr lang="en-US" sz="3200" dirty="0"/>
              <a:t>1 staff spends 100% of their time on DGLVR and             1 staff spends   50% of their time on DGLVR</a:t>
            </a:r>
          </a:p>
          <a:p>
            <a:pPr lvl="1">
              <a:buFontTx/>
              <a:buChar char="-"/>
            </a:pPr>
            <a:r>
              <a:rPr lang="en-US" sz="3200" dirty="0"/>
              <a:t>1.5 of the 10 FTE’s are funded by and actually spend that amount of time working on the Program</a:t>
            </a:r>
          </a:p>
          <a:p>
            <a:pPr lvl="1">
              <a:buFontTx/>
              <a:buChar char="-"/>
            </a:pPr>
            <a:r>
              <a:rPr lang="en-US" sz="3200" dirty="0"/>
              <a:t>Then 15% of general overhead expenses (utilities, rent, etc.) are eligible DGLVR Program expenses</a:t>
            </a:r>
          </a:p>
          <a:p>
            <a:pPr marL="914400" lvl="2" indent="0">
              <a:buNone/>
            </a:pPr>
            <a:endParaRPr lang="en-US" dirty="0"/>
          </a:p>
        </p:txBody>
      </p:sp>
      <p:grpSp>
        <p:nvGrpSpPr>
          <p:cNvPr id="7" name="Group 6">
            <a:extLst>
              <a:ext uri="{FF2B5EF4-FFF2-40B4-BE49-F238E27FC236}">
                <a16:creationId xmlns:a16="http://schemas.microsoft.com/office/drawing/2014/main" id="{00A66D95-51AB-4635-9978-FD792DB063CD}"/>
              </a:ext>
            </a:extLst>
          </p:cNvPr>
          <p:cNvGrpSpPr/>
          <p:nvPr/>
        </p:nvGrpSpPr>
        <p:grpSpPr>
          <a:xfrm>
            <a:off x="76200" y="-11575"/>
            <a:ext cx="9067800" cy="468776"/>
            <a:chOff x="76200" y="-11575"/>
            <a:chExt cx="9067800" cy="468776"/>
          </a:xfrm>
        </p:grpSpPr>
        <p:sp>
          <p:nvSpPr>
            <p:cNvPr id="8" name="Title 1">
              <a:extLst>
                <a:ext uri="{FF2B5EF4-FFF2-40B4-BE49-F238E27FC236}">
                  <a16:creationId xmlns:a16="http://schemas.microsoft.com/office/drawing/2014/main" id="{9C76A546-ECE6-42A0-8FBB-AFC7CD51A537}"/>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9" name="Title 1">
              <a:extLst>
                <a:ext uri="{FF2B5EF4-FFF2-40B4-BE49-F238E27FC236}">
                  <a16:creationId xmlns:a16="http://schemas.microsoft.com/office/drawing/2014/main" id="{186A2B88-44E9-4CFA-AE89-C139EE036213}"/>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34372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a:t>Cost Allocation Method Example 1:</a:t>
            </a:r>
          </a:p>
          <a:p>
            <a:pPr marL="0" indent="0">
              <a:buNone/>
            </a:pPr>
            <a:r>
              <a:rPr lang="en-US"/>
              <a:t>1.5 out of 10 FTEs spent on DGLVR</a:t>
            </a:r>
          </a:p>
          <a:p>
            <a:pPr marL="914400" lvl="2" indent="0">
              <a:buNone/>
            </a:pPr>
            <a:endParaRPr lang="en-US"/>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8382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3581400" y="1981200"/>
            <a:ext cx="3048000" cy="830997"/>
          </a:xfrm>
          <a:prstGeom prst="rect">
            <a:avLst/>
          </a:prstGeom>
          <a:noFill/>
        </p:spPr>
        <p:txBody>
          <a:bodyPr wrap="square" rtlCol="0">
            <a:spAutoFit/>
          </a:bodyPr>
          <a:lstStyle/>
          <a:p>
            <a:r>
              <a:rPr lang="en-US" sz="2400" b="1"/>
              <a:t>15% of overall staff time spent on DGLVR</a:t>
            </a:r>
          </a:p>
        </p:txBody>
      </p:sp>
      <p:sp>
        <p:nvSpPr>
          <p:cNvPr id="9" name="TextBox 8">
            <a:extLst>
              <a:ext uri="{FF2B5EF4-FFF2-40B4-BE49-F238E27FC236}">
                <a16:creationId xmlns:a16="http://schemas.microsoft.com/office/drawing/2014/main" id="{E7136076-584F-4D31-AA80-712E85B3F5BC}"/>
              </a:ext>
            </a:extLst>
          </p:cNvPr>
          <p:cNvSpPr txBox="1"/>
          <p:nvPr/>
        </p:nvSpPr>
        <p:spPr>
          <a:xfrm>
            <a:off x="1219200" y="4572000"/>
            <a:ext cx="2209800" cy="1200329"/>
          </a:xfrm>
          <a:prstGeom prst="rect">
            <a:avLst/>
          </a:prstGeom>
          <a:noFill/>
        </p:spPr>
        <p:txBody>
          <a:bodyPr wrap="square" rtlCol="0">
            <a:spAutoFit/>
          </a:bodyPr>
          <a:lstStyle/>
          <a:p>
            <a:r>
              <a:rPr lang="en-US" sz="2400" b="1"/>
              <a:t>85% of overall staff time </a:t>
            </a:r>
            <a:r>
              <a:rPr lang="en-US" sz="2400" b="1" u="sng"/>
              <a:t>NOT</a:t>
            </a:r>
            <a:r>
              <a:rPr lang="en-US" sz="2400" b="1"/>
              <a:t> spent on DGLVR</a:t>
            </a:r>
          </a:p>
        </p:txBody>
      </p:sp>
      <p:sp>
        <p:nvSpPr>
          <p:cNvPr id="10" name="TextBox 9">
            <a:extLst>
              <a:ext uri="{FF2B5EF4-FFF2-40B4-BE49-F238E27FC236}">
                <a16:creationId xmlns:a16="http://schemas.microsoft.com/office/drawing/2014/main" id="{AEB86FCB-EEA4-4331-A5CA-886A034037DD}"/>
              </a:ext>
            </a:extLst>
          </p:cNvPr>
          <p:cNvSpPr txBox="1"/>
          <p:nvPr/>
        </p:nvSpPr>
        <p:spPr>
          <a:xfrm>
            <a:off x="4572000" y="3116996"/>
            <a:ext cx="4572000" cy="3108543"/>
          </a:xfrm>
          <a:prstGeom prst="rect">
            <a:avLst/>
          </a:prstGeom>
          <a:noFill/>
        </p:spPr>
        <p:txBody>
          <a:bodyPr wrap="square" rtlCol="0">
            <a:spAutoFit/>
          </a:bodyPr>
          <a:lstStyle/>
          <a:p>
            <a:r>
              <a:rPr lang="en-US" sz="2800"/>
              <a:t>How shared expenses are paid:</a:t>
            </a:r>
          </a:p>
          <a:p>
            <a:pPr marL="285750" indent="-285750">
              <a:buFont typeface="Arial" panose="020B0604020202020204" pitchFamily="34" charset="0"/>
              <a:buChar char="•"/>
            </a:pPr>
            <a:r>
              <a:rPr lang="en-US" sz="2800"/>
              <a:t>15% of shared expenses are eligible DGLVR expenses</a:t>
            </a:r>
          </a:p>
          <a:p>
            <a:pPr marL="285750" indent="-285750">
              <a:buFont typeface="Arial" panose="020B0604020202020204" pitchFamily="34" charset="0"/>
              <a:buChar char="•"/>
            </a:pPr>
            <a:r>
              <a:rPr lang="en-US" sz="2800"/>
              <a:t>85% of shared expenses are NOT eligible DGLVR expenses</a:t>
            </a:r>
          </a:p>
        </p:txBody>
      </p:sp>
      <p:grpSp>
        <p:nvGrpSpPr>
          <p:cNvPr id="11" name="Group 10">
            <a:extLst>
              <a:ext uri="{FF2B5EF4-FFF2-40B4-BE49-F238E27FC236}">
                <a16:creationId xmlns:a16="http://schemas.microsoft.com/office/drawing/2014/main" id="{AFEFEE46-AB3A-48E1-9E41-6E757255D77C}"/>
              </a:ext>
            </a:extLst>
          </p:cNvPr>
          <p:cNvGrpSpPr/>
          <p:nvPr/>
        </p:nvGrpSpPr>
        <p:grpSpPr>
          <a:xfrm>
            <a:off x="76200" y="-11575"/>
            <a:ext cx="9067800" cy="468776"/>
            <a:chOff x="76200" y="-11575"/>
            <a:chExt cx="9067800" cy="468776"/>
          </a:xfrm>
        </p:grpSpPr>
        <p:sp>
          <p:nvSpPr>
            <p:cNvPr id="12" name="Title 1">
              <a:extLst>
                <a:ext uri="{FF2B5EF4-FFF2-40B4-BE49-F238E27FC236}">
                  <a16:creationId xmlns:a16="http://schemas.microsoft.com/office/drawing/2014/main" id="{DD1128CD-0AFE-4902-83FB-329EE37B24E2}"/>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3" name="Title 1">
              <a:extLst>
                <a:ext uri="{FF2B5EF4-FFF2-40B4-BE49-F238E27FC236}">
                  <a16:creationId xmlns:a16="http://schemas.microsoft.com/office/drawing/2014/main" id="{BF42E96C-9F7D-4637-BDDE-C8E3964D713B}"/>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81999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762000"/>
            <a:ext cx="8839200" cy="5943600"/>
          </a:xfrm>
        </p:spPr>
        <p:txBody>
          <a:bodyPr>
            <a:normAutofit/>
          </a:bodyPr>
          <a:lstStyle/>
          <a:p>
            <a:pPr marL="0" indent="0">
              <a:buNone/>
            </a:pPr>
            <a:r>
              <a:rPr lang="en-US" u="sng"/>
              <a:t>Cost Allocation Method Example 1:</a:t>
            </a:r>
          </a:p>
          <a:p>
            <a:r>
              <a:rPr lang="en-US"/>
              <a:t>1.5 out of 10 FTEs spent on DGLVR Program</a:t>
            </a:r>
          </a:p>
          <a:p>
            <a:pPr lvl="1">
              <a:buFont typeface="Arial" panose="020B0604020202020204" pitchFamily="34" charset="0"/>
              <a:buChar char="•"/>
            </a:pPr>
            <a:r>
              <a:rPr lang="en-US"/>
              <a:t>Then 15% of general overhead expenses (utilities, rent, etc.) can be charged to DGLVR Program</a:t>
            </a:r>
          </a:p>
          <a:p>
            <a:pPr lvl="1">
              <a:buFont typeface="Arial" panose="020B0604020202020204" pitchFamily="34" charset="0"/>
              <a:buChar char="•"/>
            </a:pPr>
            <a:r>
              <a:rPr lang="en-US"/>
              <a:t>Should be further sub-divided into DGR and LVR</a:t>
            </a:r>
          </a:p>
          <a:p>
            <a:pPr lvl="2"/>
            <a:r>
              <a:rPr lang="en-US"/>
              <a:t>75% of DGLVR time is spent on DGR</a:t>
            </a:r>
          </a:p>
          <a:p>
            <a:pPr lvl="2"/>
            <a:r>
              <a:rPr lang="en-US"/>
              <a:t>25% of DGLVR time is spent on LVR</a:t>
            </a:r>
          </a:p>
          <a:p>
            <a:pPr lvl="1">
              <a:buFont typeface="Arial" panose="020B0604020202020204" pitchFamily="34" charset="0"/>
              <a:buChar char="•"/>
            </a:pPr>
            <a:r>
              <a:rPr lang="en-US"/>
              <a:t>Therefore,</a:t>
            </a:r>
          </a:p>
          <a:p>
            <a:pPr marL="228600" lvl="2">
              <a:tabLst>
                <a:tab pos="227013" algn="l"/>
              </a:tabLst>
            </a:pPr>
            <a:r>
              <a:rPr lang="en-US"/>
              <a:t>15% x 0.75  = 11.25% of shared expenses are eligible DGR expenses</a:t>
            </a:r>
          </a:p>
          <a:p>
            <a:pPr marL="228600" lvl="2">
              <a:tabLst>
                <a:tab pos="227013" algn="l"/>
              </a:tabLst>
            </a:pPr>
            <a:r>
              <a:rPr lang="en-US"/>
              <a:t>15% x 0.25 = 3.75% of shared expenses are eligible LVR expenses</a:t>
            </a:r>
          </a:p>
          <a:p>
            <a:pPr lvl="3">
              <a:buFontTx/>
              <a:buChar char="-"/>
            </a:pPr>
            <a:endParaRPr lang="en-US"/>
          </a:p>
          <a:p>
            <a:pPr lvl="2">
              <a:buFontTx/>
              <a:buChar char="-"/>
            </a:pPr>
            <a:endParaRPr lang="en-US"/>
          </a:p>
          <a:p>
            <a:pPr marL="914400" lvl="2" indent="0">
              <a:buNone/>
            </a:pPr>
            <a:endParaRPr lang="en-US"/>
          </a:p>
        </p:txBody>
      </p:sp>
      <p:grpSp>
        <p:nvGrpSpPr>
          <p:cNvPr id="7" name="Group 6">
            <a:extLst>
              <a:ext uri="{FF2B5EF4-FFF2-40B4-BE49-F238E27FC236}">
                <a16:creationId xmlns:a16="http://schemas.microsoft.com/office/drawing/2014/main" id="{8283217C-2F0A-4A3B-9F48-89296B932C87}"/>
              </a:ext>
            </a:extLst>
          </p:cNvPr>
          <p:cNvGrpSpPr/>
          <p:nvPr/>
        </p:nvGrpSpPr>
        <p:grpSpPr>
          <a:xfrm>
            <a:off x="76200" y="-11575"/>
            <a:ext cx="9067800" cy="468776"/>
            <a:chOff x="76200" y="-11575"/>
            <a:chExt cx="9067800" cy="468776"/>
          </a:xfrm>
        </p:grpSpPr>
        <p:sp>
          <p:nvSpPr>
            <p:cNvPr id="8" name="Title 1">
              <a:extLst>
                <a:ext uri="{FF2B5EF4-FFF2-40B4-BE49-F238E27FC236}">
                  <a16:creationId xmlns:a16="http://schemas.microsoft.com/office/drawing/2014/main" id="{463A78F9-01E9-4C2A-9AAE-FA0FD7F00915}"/>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9" name="Title 1">
              <a:extLst>
                <a:ext uri="{FF2B5EF4-FFF2-40B4-BE49-F238E27FC236}">
                  <a16:creationId xmlns:a16="http://schemas.microsoft.com/office/drawing/2014/main" id="{0DCC21AA-D9EA-4290-9529-4532183AADF7}"/>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218393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a:t>Cost Allocation Method Example 1:</a:t>
            </a:r>
          </a:p>
          <a:p>
            <a:pPr marL="0" indent="0">
              <a:buNone/>
            </a:pPr>
            <a:r>
              <a:rPr lang="en-US"/>
              <a:t>1.5 out of 10 FTEs spent on DGLVR</a:t>
            </a:r>
          </a:p>
          <a:p>
            <a:pPr marL="914400" lvl="2" indent="0">
              <a:buNone/>
            </a:pPr>
            <a:endParaRPr lang="en-US"/>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8382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3581400" y="1981200"/>
            <a:ext cx="3048000" cy="830997"/>
          </a:xfrm>
          <a:prstGeom prst="rect">
            <a:avLst/>
          </a:prstGeom>
          <a:noFill/>
        </p:spPr>
        <p:txBody>
          <a:bodyPr wrap="square" rtlCol="0">
            <a:spAutoFit/>
          </a:bodyPr>
          <a:lstStyle/>
          <a:p>
            <a:r>
              <a:rPr lang="en-US" sz="2400" b="1"/>
              <a:t>15% of overall staff time spent on DGLVR</a:t>
            </a:r>
          </a:p>
        </p:txBody>
      </p:sp>
      <p:sp>
        <p:nvSpPr>
          <p:cNvPr id="9" name="TextBox 8">
            <a:extLst>
              <a:ext uri="{FF2B5EF4-FFF2-40B4-BE49-F238E27FC236}">
                <a16:creationId xmlns:a16="http://schemas.microsoft.com/office/drawing/2014/main" id="{E7136076-584F-4D31-AA80-712E85B3F5BC}"/>
              </a:ext>
            </a:extLst>
          </p:cNvPr>
          <p:cNvSpPr txBox="1"/>
          <p:nvPr/>
        </p:nvSpPr>
        <p:spPr>
          <a:xfrm>
            <a:off x="1219200" y="4572000"/>
            <a:ext cx="2209800" cy="1200329"/>
          </a:xfrm>
          <a:prstGeom prst="rect">
            <a:avLst/>
          </a:prstGeom>
          <a:noFill/>
        </p:spPr>
        <p:txBody>
          <a:bodyPr wrap="square" rtlCol="0">
            <a:spAutoFit/>
          </a:bodyPr>
          <a:lstStyle/>
          <a:p>
            <a:r>
              <a:rPr lang="en-US" sz="2400" b="1"/>
              <a:t>85% of overall staff time </a:t>
            </a:r>
            <a:r>
              <a:rPr lang="en-US" sz="2400" b="1" u="sng"/>
              <a:t>NOT</a:t>
            </a:r>
            <a:r>
              <a:rPr lang="en-US" sz="2400" b="1"/>
              <a:t> spent on DGLVR</a:t>
            </a:r>
          </a:p>
        </p:txBody>
      </p:sp>
      <p:grpSp>
        <p:nvGrpSpPr>
          <p:cNvPr id="10" name="Group 9">
            <a:extLst>
              <a:ext uri="{FF2B5EF4-FFF2-40B4-BE49-F238E27FC236}">
                <a16:creationId xmlns:a16="http://schemas.microsoft.com/office/drawing/2014/main" id="{9982E1B2-FF45-4D6D-8D4D-32D135C15671}"/>
              </a:ext>
            </a:extLst>
          </p:cNvPr>
          <p:cNvGrpSpPr/>
          <p:nvPr/>
        </p:nvGrpSpPr>
        <p:grpSpPr>
          <a:xfrm>
            <a:off x="76200" y="-11575"/>
            <a:ext cx="9067800" cy="468776"/>
            <a:chOff x="76200" y="-11575"/>
            <a:chExt cx="9067800" cy="468776"/>
          </a:xfrm>
        </p:grpSpPr>
        <p:sp>
          <p:nvSpPr>
            <p:cNvPr id="11" name="Title 1">
              <a:extLst>
                <a:ext uri="{FF2B5EF4-FFF2-40B4-BE49-F238E27FC236}">
                  <a16:creationId xmlns:a16="http://schemas.microsoft.com/office/drawing/2014/main" id="{F033E7D3-FCAF-430B-80E7-9D3176B6C37F}"/>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2" name="Title 1">
              <a:extLst>
                <a:ext uri="{FF2B5EF4-FFF2-40B4-BE49-F238E27FC236}">
                  <a16:creationId xmlns:a16="http://schemas.microsoft.com/office/drawing/2014/main" id="{EF7769B1-AAEE-4D01-B600-71D9A6FFA7B0}"/>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380336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a:t>
            </a:r>
            <a:r>
              <a:rPr lang="en-US" baseline="0" dirty="0"/>
              <a:t> Training</a:t>
            </a:r>
            <a:endParaRPr lang="en-US" dirty="0"/>
          </a:p>
        </p:txBody>
      </p:sp>
      <p:sp>
        <p:nvSpPr>
          <p:cNvPr id="3" name="Subtitle 2"/>
          <p:cNvSpPr>
            <a:spLocks noGrp="1"/>
          </p:cNvSpPr>
          <p:nvPr>
            <p:ph type="subTitle" idx="1"/>
          </p:nvPr>
        </p:nvSpPr>
        <p:spPr>
          <a:xfrm>
            <a:off x="457200" y="914400"/>
            <a:ext cx="8229600" cy="5791200"/>
          </a:xfrm>
        </p:spPr>
        <p:txBody>
          <a:bodyPr>
            <a:noAutofit/>
          </a:bodyPr>
          <a:lstStyle/>
          <a:p>
            <a:r>
              <a:rPr lang="en-US" sz="2000" b="1" u="sng" dirty="0"/>
              <a:t>Roy Richardson</a:t>
            </a:r>
          </a:p>
          <a:p>
            <a:pPr lvl="1"/>
            <a:r>
              <a:rPr lang="en-US" sz="2000" dirty="0"/>
              <a:t>PROGRAM Coordinator</a:t>
            </a:r>
          </a:p>
          <a:p>
            <a:pPr lvl="1"/>
            <a:r>
              <a:rPr lang="en-US" sz="2000" dirty="0"/>
              <a:t>State Conservation Commission</a:t>
            </a:r>
          </a:p>
          <a:p>
            <a:pPr lvl="1"/>
            <a:r>
              <a:rPr lang="en-US" sz="2000" dirty="0"/>
              <a:t>Pa Department of Agriculture</a:t>
            </a:r>
          </a:p>
          <a:p>
            <a:pPr lvl="1"/>
            <a:r>
              <a:rPr lang="en-US" sz="2000" dirty="0">
                <a:hlinkClick r:id="rId3"/>
              </a:rPr>
              <a:t>rrichardso@pa.gov</a:t>
            </a:r>
            <a:r>
              <a:rPr lang="en-US" sz="2000" dirty="0"/>
              <a:t> </a:t>
            </a:r>
          </a:p>
          <a:p>
            <a:pPr lvl="1"/>
            <a:r>
              <a:rPr lang="en-US" sz="2000" dirty="0"/>
              <a:t>717-787-2013</a:t>
            </a:r>
          </a:p>
          <a:p>
            <a:r>
              <a:rPr lang="en-US" sz="2000" b="1" u="sng" dirty="0"/>
              <a:t>Sherri Law</a:t>
            </a:r>
          </a:p>
          <a:p>
            <a:pPr lvl="1"/>
            <a:r>
              <a:rPr lang="en-US" sz="2000" dirty="0"/>
              <a:t>State Conservation Commission</a:t>
            </a:r>
          </a:p>
          <a:p>
            <a:pPr lvl="1"/>
            <a:r>
              <a:rPr lang="en-US" sz="2000" dirty="0"/>
              <a:t>Pa Department of Agriculture</a:t>
            </a:r>
          </a:p>
          <a:p>
            <a:pPr lvl="1"/>
            <a:r>
              <a:rPr lang="en-US" sz="2000" dirty="0"/>
              <a:t>shlaw@pa.gov</a:t>
            </a:r>
          </a:p>
          <a:p>
            <a:pPr lvl="1"/>
            <a:r>
              <a:rPr lang="en-US" sz="2000" dirty="0"/>
              <a:t>223 – 666 – 2567 / Cell: 717-480-2303</a:t>
            </a:r>
          </a:p>
          <a:p>
            <a:r>
              <a:rPr lang="en-US" sz="2000" b="1" u="sng" dirty="0"/>
              <a:t>Vacant</a:t>
            </a:r>
          </a:p>
          <a:p>
            <a:pPr lvl="1"/>
            <a:endParaRPr lang="en-US" sz="200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
        <p:nvSpPr>
          <p:cNvPr id="5" name="TextBox 4">
            <a:extLst>
              <a:ext uri="{FF2B5EF4-FFF2-40B4-BE49-F238E27FC236}">
                <a16:creationId xmlns:a16="http://schemas.microsoft.com/office/drawing/2014/main" id="{3431DCAA-306A-4FDA-B0A9-E627612A2B8D}"/>
              </a:ext>
            </a:extLst>
          </p:cNvPr>
          <p:cNvSpPr txBox="1"/>
          <p:nvPr/>
        </p:nvSpPr>
        <p:spPr>
          <a:xfrm>
            <a:off x="5029200" y="762000"/>
            <a:ext cx="3962400" cy="1938992"/>
          </a:xfrm>
          <a:prstGeom prst="rect">
            <a:avLst/>
          </a:prstGeom>
          <a:noFill/>
        </p:spPr>
        <p:txBody>
          <a:bodyPr wrap="square" rtlCol="0">
            <a:spAutoFit/>
          </a:bodyPr>
          <a:lstStyle/>
          <a:p>
            <a:r>
              <a:rPr lang="en-US" sz="2000" b="1" u="sng"/>
              <a:t>Steve Bloser</a:t>
            </a:r>
          </a:p>
          <a:p>
            <a:pPr lvl="1"/>
            <a:r>
              <a:rPr lang="en-US" sz="2000"/>
              <a:t>CENTER Director</a:t>
            </a:r>
          </a:p>
          <a:p>
            <a:pPr lvl="1"/>
            <a:r>
              <a:rPr lang="en-US" sz="2000"/>
              <a:t>PSU Center for Dirt and Gravel Roads</a:t>
            </a:r>
          </a:p>
          <a:p>
            <a:pPr lvl="1"/>
            <a:r>
              <a:rPr lang="en-US" sz="2000">
                <a:hlinkClick r:id="rId4"/>
              </a:rPr>
              <a:t>smb201@psu.edu</a:t>
            </a:r>
            <a:endParaRPr lang="en-US" sz="2000"/>
          </a:p>
          <a:p>
            <a:pPr lvl="1"/>
            <a:r>
              <a:rPr lang="en-US" sz="2000"/>
              <a:t>814-865-5355</a:t>
            </a:r>
            <a:endParaRPr lang="en-US" sz="2000" dirty="0"/>
          </a:p>
        </p:txBody>
      </p:sp>
    </p:spTree>
    <p:extLst>
      <p:ext uri="{BB962C8B-B14F-4D97-AF65-F5344CB8AC3E}">
        <p14:creationId xmlns:p14="http://schemas.microsoft.com/office/powerpoint/2010/main" val="9880968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a:t>Cost Allocation Method Example 1</a:t>
            </a:r>
            <a:r>
              <a:rPr lang="en-US"/>
              <a:t>: </a:t>
            </a:r>
          </a:p>
          <a:p>
            <a:pPr marL="0" indent="0">
              <a:buNone/>
            </a:pPr>
            <a:r>
              <a:rPr lang="en-US"/>
              <a:t>1.5 out of 10 FTEs spent on DGLVR</a:t>
            </a:r>
          </a:p>
          <a:p>
            <a:pPr marL="914400" lvl="2" indent="0">
              <a:buNone/>
            </a:pPr>
            <a:endParaRPr lang="en-US"/>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8382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2667000" y="1830238"/>
            <a:ext cx="5105400" cy="461665"/>
          </a:xfrm>
          <a:prstGeom prst="rect">
            <a:avLst/>
          </a:prstGeom>
          <a:noFill/>
        </p:spPr>
        <p:txBody>
          <a:bodyPr wrap="square" rtlCol="0">
            <a:spAutoFit/>
          </a:bodyPr>
          <a:lstStyle/>
          <a:p>
            <a:r>
              <a:rPr lang="en-US" sz="2400" b="1">
                <a:solidFill>
                  <a:schemeClr val="accent1">
                    <a:lumMod val="75000"/>
                  </a:schemeClr>
                </a:solidFill>
              </a:rPr>
              <a:t>¾ of DGLVR time is spent on DGR</a:t>
            </a:r>
          </a:p>
        </p:txBody>
      </p:sp>
      <p:sp>
        <p:nvSpPr>
          <p:cNvPr id="9" name="TextBox 8">
            <a:extLst>
              <a:ext uri="{FF2B5EF4-FFF2-40B4-BE49-F238E27FC236}">
                <a16:creationId xmlns:a16="http://schemas.microsoft.com/office/drawing/2014/main" id="{E7136076-584F-4D31-AA80-712E85B3F5BC}"/>
              </a:ext>
            </a:extLst>
          </p:cNvPr>
          <p:cNvSpPr txBox="1"/>
          <p:nvPr/>
        </p:nvSpPr>
        <p:spPr>
          <a:xfrm>
            <a:off x="1219200" y="4572000"/>
            <a:ext cx="2209800" cy="1200329"/>
          </a:xfrm>
          <a:prstGeom prst="rect">
            <a:avLst/>
          </a:prstGeom>
          <a:noFill/>
        </p:spPr>
        <p:txBody>
          <a:bodyPr wrap="square" rtlCol="0">
            <a:spAutoFit/>
          </a:bodyPr>
          <a:lstStyle/>
          <a:p>
            <a:r>
              <a:rPr lang="en-US" sz="2400" b="1"/>
              <a:t>85% of overall staff time </a:t>
            </a:r>
            <a:r>
              <a:rPr lang="en-US" sz="2400" b="1" u="sng"/>
              <a:t>NOT</a:t>
            </a:r>
            <a:r>
              <a:rPr lang="en-US" sz="2400" b="1"/>
              <a:t> spent on DGLVR</a:t>
            </a:r>
          </a:p>
        </p:txBody>
      </p:sp>
      <p:sp>
        <p:nvSpPr>
          <p:cNvPr id="11" name="TextBox 10">
            <a:extLst>
              <a:ext uri="{FF2B5EF4-FFF2-40B4-BE49-F238E27FC236}">
                <a16:creationId xmlns:a16="http://schemas.microsoft.com/office/drawing/2014/main" id="{F59C086F-E7FF-4BB4-AB12-167E5134B756}"/>
              </a:ext>
            </a:extLst>
          </p:cNvPr>
          <p:cNvSpPr txBox="1"/>
          <p:nvPr/>
        </p:nvSpPr>
        <p:spPr>
          <a:xfrm>
            <a:off x="3657600" y="2440633"/>
            <a:ext cx="4675115" cy="461665"/>
          </a:xfrm>
          <a:prstGeom prst="rect">
            <a:avLst/>
          </a:prstGeom>
          <a:noFill/>
        </p:spPr>
        <p:txBody>
          <a:bodyPr wrap="square" rtlCol="0">
            <a:spAutoFit/>
          </a:bodyPr>
          <a:lstStyle/>
          <a:p>
            <a:r>
              <a:rPr lang="en-US" sz="2400" b="1">
                <a:solidFill>
                  <a:schemeClr val="accent6">
                    <a:lumMod val="75000"/>
                  </a:schemeClr>
                </a:solidFill>
              </a:rPr>
              <a:t>¼ of DGLVR time is spent on LVR</a:t>
            </a:r>
          </a:p>
        </p:txBody>
      </p:sp>
      <p:cxnSp>
        <p:nvCxnSpPr>
          <p:cNvPr id="6" name="Straight Connector 5">
            <a:extLst>
              <a:ext uri="{FF2B5EF4-FFF2-40B4-BE49-F238E27FC236}">
                <a16:creationId xmlns:a16="http://schemas.microsoft.com/office/drawing/2014/main" id="{0EDC2FDF-F355-4440-AE6D-0A48E2BA10F1}"/>
              </a:ext>
            </a:extLst>
          </p:cNvPr>
          <p:cNvCxnSpPr>
            <a:cxnSpLocks/>
          </p:cNvCxnSpPr>
          <p:nvPr/>
        </p:nvCxnSpPr>
        <p:spPr>
          <a:xfrm flipV="1">
            <a:off x="2324100" y="2440633"/>
            <a:ext cx="1028700" cy="1826568"/>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CA5963-E6E2-4527-8083-AC1BD7CAA07A}"/>
              </a:ext>
            </a:extLst>
          </p:cNvPr>
          <p:cNvCxnSpPr>
            <a:cxnSpLocks/>
          </p:cNvCxnSpPr>
          <p:nvPr/>
        </p:nvCxnSpPr>
        <p:spPr>
          <a:xfrm flipV="1">
            <a:off x="2324100" y="2290465"/>
            <a:ext cx="514350" cy="1943744"/>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89BFB9-23CF-4C69-B7A9-4916BED652B3}"/>
              </a:ext>
            </a:extLst>
          </p:cNvPr>
          <p:cNvSpPr txBox="1"/>
          <p:nvPr/>
        </p:nvSpPr>
        <p:spPr>
          <a:xfrm>
            <a:off x="7342115" y="1830509"/>
            <a:ext cx="1143000" cy="461665"/>
          </a:xfrm>
          <a:prstGeom prst="rect">
            <a:avLst/>
          </a:prstGeom>
          <a:noFill/>
        </p:spPr>
        <p:txBody>
          <a:bodyPr wrap="square" rtlCol="0">
            <a:spAutoFit/>
          </a:bodyPr>
          <a:lstStyle/>
          <a:p>
            <a:r>
              <a:rPr lang="en-US" sz="2400" b="1">
                <a:solidFill>
                  <a:schemeClr val="accent1">
                    <a:lumMod val="75000"/>
                  </a:schemeClr>
                </a:solidFill>
              </a:rPr>
              <a:t>11.25%</a:t>
            </a:r>
          </a:p>
        </p:txBody>
      </p:sp>
      <p:sp>
        <p:nvSpPr>
          <p:cNvPr id="19" name="TextBox 18">
            <a:extLst>
              <a:ext uri="{FF2B5EF4-FFF2-40B4-BE49-F238E27FC236}">
                <a16:creationId xmlns:a16="http://schemas.microsoft.com/office/drawing/2014/main" id="{1E69764B-00DD-43CE-A01E-07702DAD560B}"/>
              </a:ext>
            </a:extLst>
          </p:cNvPr>
          <p:cNvSpPr txBox="1"/>
          <p:nvPr/>
        </p:nvSpPr>
        <p:spPr>
          <a:xfrm>
            <a:off x="8117747" y="2433081"/>
            <a:ext cx="978628" cy="461665"/>
          </a:xfrm>
          <a:prstGeom prst="rect">
            <a:avLst/>
          </a:prstGeom>
          <a:noFill/>
        </p:spPr>
        <p:txBody>
          <a:bodyPr wrap="square" rtlCol="0">
            <a:spAutoFit/>
          </a:bodyPr>
          <a:lstStyle/>
          <a:p>
            <a:r>
              <a:rPr lang="en-US" sz="2400" b="1">
                <a:solidFill>
                  <a:schemeClr val="accent6">
                    <a:lumMod val="75000"/>
                  </a:schemeClr>
                </a:solidFill>
              </a:rPr>
              <a:t>3.75%</a:t>
            </a:r>
          </a:p>
        </p:txBody>
      </p:sp>
      <p:sp>
        <p:nvSpPr>
          <p:cNvPr id="20" name="TextBox 19">
            <a:extLst>
              <a:ext uri="{FF2B5EF4-FFF2-40B4-BE49-F238E27FC236}">
                <a16:creationId xmlns:a16="http://schemas.microsoft.com/office/drawing/2014/main" id="{16B50BCC-6DF5-4D52-A160-24D04EDBAF58}"/>
              </a:ext>
            </a:extLst>
          </p:cNvPr>
          <p:cNvSpPr txBox="1"/>
          <p:nvPr/>
        </p:nvSpPr>
        <p:spPr>
          <a:xfrm>
            <a:off x="4572000" y="3116996"/>
            <a:ext cx="4572000" cy="3539430"/>
          </a:xfrm>
          <a:prstGeom prst="rect">
            <a:avLst/>
          </a:prstGeom>
          <a:noFill/>
        </p:spPr>
        <p:txBody>
          <a:bodyPr wrap="square" rtlCol="0">
            <a:spAutoFit/>
          </a:bodyPr>
          <a:lstStyle/>
          <a:p>
            <a:r>
              <a:rPr lang="en-US" sz="2800"/>
              <a:t>How shared expenses are paid:</a:t>
            </a:r>
          </a:p>
          <a:p>
            <a:pPr marL="285750" indent="-285750">
              <a:buFont typeface="Arial" panose="020B0604020202020204" pitchFamily="34" charset="0"/>
              <a:buChar char="•"/>
            </a:pPr>
            <a:r>
              <a:rPr lang="en-US" sz="2800"/>
              <a:t>11.25% are eligible DGR expenses</a:t>
            </a:r>
          </a:p>
          <a:p>
            <a:pPr marL="285750" indent="-285750">
              <a:buFont typeface="Arial" panose="020B0604020202020204" pitchFamily="34" charset="0"/>
              <a:buChar char="•"/>
            </a:pPr>
            <a:r>
              <a:rPr lang="en-US" sz="2800"/>
              <a:t>3.75% are eligible LVR expenses</a:t>
            </a:r>
          </a:p>
          <a:p>
            <a:pPr marL="285750" indent="-285750">
              <a:buFont typeface="Arial" panose="020B0604020202020204" pitchFamily="34" charset="0"/>
              <a:buChar char="•"/>
            </a:pPr>
            <a:r>
              <a:rPr lang="en-US" sz="2800"/>
              <a:t>85% are NOT eligible DGLVR expenses</a:t>
            </a:r>
          </a:p>
        </p:txBody>
      </p:sp>
      <p:grpSp>
        <p:nvGrpSpPr>
          <p:cNvPr id="16" name="Group 15">
            <a:extLst>
              <a:ext uri="{FF2B5EF4-FFF2-40B4-BE49-F238E27FC236}">
                <a16:creationId xmlns:a16="http://schemas.microsoft.com/office/drawing/2014/main" id="{AE4E9FEB-39B2-42A1-AFBE-50D18E6A009E}"/>
              </a:ext>
            </a:extLst>
          </p:cNvPr>
          <p:cNvGrpSpPr/>
          <p:nvPr/>
        </p:nvGrpSpPr>
        <p:grpSpPr>
          <a:xfrm>
            <a:off x="76200" y="-11575"/>
            <a:ext cx="9067800" cy="468776"/>
            <a:chOff x="76200" y="-11575"/>
            <a:chExt cx="9067800" cy="468776"/>
          </a:xfrm>
        </p:grpSpPr>
        <p:sp>
          <p:nvSpPr>
            <p:cNvPr id="17" name="Title 1">
              <a:extLst>
                <a:ext uri="{FF2B5EF4-FFF2-40B4-BE49-F238E27FC236}">
                  <a16:creationId xmlns:a16="http://schemas.microsoft.com/office/drawing/2014/main" id="{8E8B826D-69A2-4906-B04F-89E5D4ADC90E}"/>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21" name="Title 1">
              <a:extLst>
                <a:ext uri="{FF2B5EF4-FFF2-40B4-BE49-F238E27FC236}">
                  <a16:creationId xmlns:a16="http://schemas.microsoft.com/office/drawing/2014/main" id="{2DEAFDA9-F2F0-4336-BC07-009F5980E320}"/>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220628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41F41EE0-FB14-485B-A405-A4C0665C5AC1}"/>
              </a:ext>
            </a:extLst>
          </p:cNvPr>
          <p:cNvSpPr txBox="1">
            <a:spLocks noChangeArrowheads="1"/>
          </p:cNvSpPr>
          <p:nvPr/>
        </p:nvSpPr>
        <p:spPr bwMode="auto">
          <a:xfrm>
            <a:off x="228600" y="533400"/>
            <a:ext cx="8839200" cy="6248399"/>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pPr algn="just">
              <a:tabLst>
                <a:tab pos="342900" algn="l"/>
                <a:tab pos="685800" algn="l"/>
              </a:tabLst>
            </a:pPr>
            <a:r>
              <a:rPr lang="en-US" sz="2400" i="1" u="sng">
                <a:ea typeface="Times New Roman" panose="02020603050405020304" pitchFamily="18" charset="0"/>
              </a:rPr>
              <a:t>Example 1</a:t>
            </a:r>
            <a:r>
              <a:rPr lang="en-US" sz="2400">
                <a:ea typeface="Times New Roman" panose="02020603050405020304" pitchFamily="18" charset="0"/>
              </a:rPr>
              <a:t>: </a:t>
            </a:r>
            <a:r>
              <a:rPr lang="en-US" sz="2000">
                <a:ea typeface="Times New Roman" panose="02020603050405020304" pitchFamily="18" charset="0"/>
              </a:rPr>
              <a:t>1.5 FTEs out of 10 FTEs are spent on DGLVR Activities. 75% of the 1.5 FTEs is spent on DGR activities, and 25% is spent on LVR activities.</a:t>
            </a:r>
            <a:endParaRPr lang="en-US" sz="2400">
              <a:ea typeface="Times New Roman" panose="02020603050405020304" pitchFamily="18" charset="0"/>
            </a:endParaRPr>
          </a:p>
          <a:p>
            <a:pPr algn="just">
              <a:tabLst>
                <a:tab pos="342900" algn="l"/>
                <a:tab pos="685800" algn="l"/>
              </a:tabLst>
            </a:pPr>
            <a:r>
              <a:rPr lang="en-US" sz="2400">
                <a:ea typeface="Times New Roman" panose="02020603050405020304" pitchFamily="18" charset="0"/>
              </a:rPr>
              <a:t> </a:t>
            </a:r>
          </a:p>
          <a:p>
            <a:pPr algn="just">
              <a:tabLst>
                <a:tab pos="342900" algn="l"/>
                <a:tab pos="685800" algn="l"/>
              </a:tabLst>
            </a:pPr>
            <a:r>
              <a:rPr lang="en-US" sz="2400" u="sng">
                <a:ea typeface="Times New Roman" panose="02020603050405020304" pitchFamily="18" charset="0"/>
              </a:rPr>
              <a:t>Two ways to calculate percentages:</a:t>
            </a:r>
            <a:r>
              <a:rPr lang="en-US" sz="2400">
                <a:ea typeface="Times New Roman" panose="02020603050405020304" pitchFamily="18" charset="0"/>
              </a:rPr>
              <a:t>		</a:t>
            </a:r>
          </a:p>
          <a:p>
            <a:pPr algn="just">
              <a:tabLst>
                <a:tab pos="342900" algn="l"/>
                <a:tab pos="685800" algn="l"/>
              </a:tabLst>
            </a:pPr>
            <a:r>
              <a:rPr lang="en-US" sz="2400">
                <a:ea typeface="Times New Roman" panose="02020603050405020304" pitchFamily="18" charset="0"/>
              </a:rPr>
              <a:t>15% ÷ 4 = 3.75%</a:t>
            </a:r>
          </a:p>
          <a:p>
            <a:pPr algn="just">
              <a:tabLst>
                <a:tab pos="342900" algn="l"/>
                <a:tab pos="685800" algn="l"/>
              </a:tabLst>
            </a:pPr>
            <a:r>
              <a:rPr lang="en-US" sz="2400">
                <a:ea typeface="Times New Roman" panose="02020603050405020304" pitchFamily="18" charset="0"/>
              </a:rPr>
              <a:t> </a:t>
            </a:r>
          </a:p>
          <a:p>
            <a:pPr algn="just">
              <a:tabLst>
                <a:tab pos="342900" algn="l"/>
                <a:tab pos="685800" algn="l"/>
              </a:tabLst>
            </a:pPr>
            <a:r>
              <a:rPr lang="en-US" sz="2400">
                <a:ea typeface="Times New Roman" panose="02020603050405020304" pitchFamily="18" charset="0"/>
              </a:rPr>
              <a:t>¾ of DGLVR time is DGR			</a:t>
            </a:r>
          </a:p>
          <a:p>
            <a:pPr algn="just">
              <a:tabLst>
                <a:tab pos="342900" algn="l"/>
                <a:tab pos="685800" algn="l"/>
              </a:tabLst>
            </a:pPr>
            <a:r>
              <a:rPr lang="en-US" sz="2400">
                <a:ea typeface="Times New Roman" panose="02020603050405020304" pitchFamily="18" charset="0"/>
              </a:rPr>
              <a:t>3.75% x 3 = 11.25% is DGR</a:t>
            </a:r>
          </a:p>
          <a:p>
            <a:pPr algn="just">
              <a:tabLst>
                <a:tab pos="342900" algn="l"/>
                <a:tab pos="685800" algn="l"/>
              </a:tabLst>
            </a:pPr>
            <a:r>
              <a:rPr lang="en-US" sz="2400">
                <a:ea typeface="Times New Roman" panose="02020603050405020304" pitchFamily="18" charset="0"/>
              </a:rPr>
              <a:t> </a:t>
            </a:r>
          </a:p>
          <a:p>
            <a:pPr algn="just">
              <a:tabLst>
                <a:tab pos="342900" algn="l"/>
                <a:tab pos="685800" algn="l"/>
              </a:tabLst>
            </a:pPr>
            <a:r>
              <a:rPr lang="en-US" sz="2400">
                <a:ea typeface="Times New Roman" panose="02020603050405020304" pitchFamily="18" charset="0"/>
              </a:rPr>
              <a:t>¼ of DGLVR time is LVR			</a:t>
            </a:r>
          </a:p>
          <a:p>
            <a:pPr algn="just">
              <a:tabLst>
                <a:tab pos="342900" algn="l"/>
                <a:tab pos="685800" algn="l"/>
              </a:tabLst>
            </a:pPr>
            <a:r>
              <a:rPr lang="en-US" sz="2400">
                <a:ea typeface="Times New Roman" panose="02020603050405020304" pitchFamily="18" charset="0"/>
              </a:rPr>
              <a:t>3.75% x 1 = 3.75% is LVR</a:t>
            </a:r>
          </a:p>
          <a:p>
            <a:pPr algn="just">
              <a:tabLst>
                <a:tab pos="342900" algn="l"/>
                <a:tab pos="685800" algn="l"/>
              </a:tabLst>
            </a:pPr>
            <a:r>
              <a:rPr lang="en-US" sz="2400">
                <a:ea typeface="Times New Roman" panose="02020603050405020304" pitchFamily="18" charset="0"/>
              </a:rPr>
              <a:t> </a:t>
            </a:r>
          </a:p>
          <a:p>
            <a:pPr indent="171450" algn="just">
              <a:tabLst>
                <a:tab pos="342900" algn="l"/>
                <a:tab pos="685800" algn="l"/>
              </a:tabLst>
            </a:pPr>
            <a:r>
              <a:rPr lang="en-US" sz="2400">
                <a:ea typeface="Times New Roman" panose="02020603050405020304" pitchFamily="18" charset="0"/>
              </a:rPr>
              <a:t>	OR					</a:t>
            </a:r>
          </a:p>
          <a:p>
            <a:pPr algn="just">
              <a:tabLst>
                <a:tab pos="342900" algn="l"/>
                <a:tab pos="685800" algn="l"/>
              </a:tabLst>
            </a:pPr>
            <a:r>
              <a:rPr lang="en-US" sz="2400">
                <a:ea typeface="Times New Roman" panose="02020603050405020304" pitchFamily="18" charset="0"/>
              </a:rPr>
              <a:t>75% of 15% = 0.75 x 0.15 = 0.1125</a:t>
            </a:r>
          </a:p>
          <a:p>
            <a:pPr algn="just">
              <a:tabLst>
                <a:tab pos="342900" algn="l"/>
                <a:tab pos="685800" algn="l"/>
              </a:tabLst>
            </a:pPr>
            <a:r>
              <a:rPr lang="en-US" sz="2400">
                <a:ea typeface="Times New Roman" panose="02020603050405020304" pitchFamily="18" charset="0"/>
              </a:rPr>
              <a:t> </a:t>
            </a:r>
          </a:p>
          <a:p>
            <a:pPr algn="just">
              <a:tabLst>
                <a:tab pos="342900" algn="l"/>
                <a:tab pos="685800" algn="l"/>
              </a:tabLst>
            </a:pPr>
            <a:r>
              <a:rPr lang="en-US" sz="2400">
                <a:ea typeface="Times New Roman" panose="02020603050405020304" pitchFamily="18" charset="0"/>
              </a:rPr>
              <a:t>25% of 15% = 0.25 x 0.15 = 0.0375</a:t>
            </a:r>
          </a:p>
          <a:p>
            <a:pPr algn="just">
              <a:tabLst>
                <a:tab pos="342900" algn="l"/>
                <a:tab pos="685800" algn="l"/>
              </a:tabLst>
            </a:pPr>
            <a:r>
              <a:rPr lang="en-US" sz="1500">
                <a:latin typeface="Times New Roman" panose="02020603050405020304" pitchFamily="18" charset="0"/>
                <a:ea typeface="Times New Roman" panose="02020603050405020304" pitchFamily="18" charset="0"/>
              </a:rPr>
              <a:t> </a:t>
            </a:r>
          </a:p>
        </p:txBody>
      </p:sp>
      <p:grpSp>
        <p:nvGrpSpPr>
          <p:cNvPr id="8" name="Group 7">
            <a:extLst>
              <a:ext uri="{FF2B5EF4-FFF2-40B4-BE49-F238E27FC236}">
                <a16:creationId xmlns:a16="http://schemas.microsoft.com/office/drawing/2014/main" id="{7C8689AB-BC1A-4E34-AD01-CB40296A4358}"/>
              </a:ext>
            </a:extLst>
          </p:cNvPr>
          <p:cNvGrpSpPr/>
          <p:nvPr/>
        </p:nvGrpSpPr>
        <p:grpSpPr>
          <a:xfrm>
            <a:off x="76200" y="-11575"/>
            <a:ext cx="9067800" cy="468776"/>
            <a:chOff x="76200" y="-11575"/>
            <a:chExt cx="9067800" cy="468776"/>
          </a:xfrm>
        </p:grpSpPr>
        <p:sp>
          <p:nvSpPr>
            <p:cNvPr id="9" name="Title 1">
              <a:extLst>
                <a:ext uri="{FF2B5EF4-FFF2-40B4-BE49-F238E27FC236}">
                  <a16:creationId xmlns:a16="http://schemas.microsoft.com/office/drawing/2014/main" id="{2F82FFCA-01F9-467C-8779-952BD02FB144}"/>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0" name="Title 1">
              <a:extLst>
                <a:ext uri="{FF2B5EF4-FFF2-40B4-BE49-F238E27FC236}">
                  <a16:creationId xmlns:a16="http://schemas.microsoft.com/office/drawing/2014/main" id="{3B5F055E-7CBF-4355-9B93-6646714AC1E2}"/>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55106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41F41EE0-FB14-485B-A405-A4C0665C5AC1}"/>
              </a:ext>
            </a:extLst>
          </p:cNvPr>
          <p:cNvSpPr txBox="1">
            <a:spLocks noChangeArrowheads="1"/>
          </p:cNvSpPr>
          <p:nvPr/>
        </p:nvSpPr>
        <p:spPr bwMode="auto">
          <a:xfrm>
            <a:off x="228600" y="533401"/>
            <a:ext cx="8392885" cy="609600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pPr algn="just">
              <a:tabLst>
                <a:tab pos="342900" algn="l"/>
                <a:tab pos="685800" algn="l"/>
              </a:tabLst>
            </a:pPr>
            <a:r>
              <a:rPr lang="en-US" sz="2000" i="1" u="sng" dirty="0">
                <a:ea typeface="Times New Roman" panose="02020603050405020304" pitchFamily="18" charset="0"/>
              </a:rPr>
              <a:t>Example 1</a:t>
            </a:r>
            <a:r>
              <a:rPr lang="en-US" sz="2000" dirty="0">
                <a:ea typeface="Times New Roman" panose="02020603050405020304" pitchFamily="18" charset="0"/>
              </a:rPr>
              <a:t>: 1.5 FTEs out of 10 FTEs are spent on DGLVR Activities. 75% of the 1.5 FTEs is spent on DGR activities, and 25% is spent on LVR activities.</a:t>
            </a:r>
          </a:p>
          <a:p>
            <a:pPr algn="just">
              <a:tabLst>
                <a:tab pos="342900" algn="l"/>
                <a:tab pos="685800" algn="l"/>
              </a:tabLst>
            </a:pPr>
            <a:endParaRPr lang="en-US" sz="2000" dirty="0">
              <a:ea typeface="Times New Roman" panose="02020603050405020304" pitchFamily="18" charset="0"/>
            </a:endParaRPr>
          </a:p>
          <a:p>
            <a:pPr algn="just">
              <a:tabLst>
                <a:tab pos="342900" algn="l"/>
                <a:tab pos="685800" algn="l"/>
              </a:tabLst>
            </a:pPr>
            <a:r>
              <a:rPr lang="en-US" sz="2000" i="1" dirty="0">
                <a:ea typeface="Times New Roman" panose="02020603050405020304" pitchFamily="18" charset="0"/>
              </a:rPr>
              <a:t>Remember, this means:</a:t>
            </a:r>
          </a:p>
          <a:p>
            <a:pPr algn="just">
              <a:tabLst>
                <a:tab pos="342900" algn="l"/>
                <a:tab pos="685800" algn="l"/>
              </a:tabLst>
            </a:pPr>
            <a:r>
              <a:rPr lang="en-US" sz="2000" dirty="0">
                <a:ea typeface="Times New Roman" panose="02020603050405020304" pitchFamily="18" charset="0"/>
              </a:rPr>
              <a:t>11.25% of overall staff time is DGR</a:t>
            </a:r>
          </a:p>
          <a:p>
            <a:pPr algn="just">
              <a:tabLst>
                <a:tab pos="342900" algn="l"/>
                <a:tab pos="685800" algn="l"/>
              </a:tabLst>
            </a:pPr>
            <a:r>
              <a:rPr lang="en-US" sz="2000" dirty="0">
                <a:ea typeface="Times New Roman" panose="02020603050405020304" pitchFamily="18" charset="0"/>
              </a:rPr>
              <a:t>3.75% of overall staff time is LVR</a:t>
            </a:r>
          </a:p>
          <a:p>
            <a:pPr algn="just">
              <a:tabLst>
                <a:tab pos="342900" algn="l"/>
                <a:tab pos="685800" algn="l"/>
              </a:tabLst>
            </a:pPr>
            <a:r>
              <a:rPr lang="en-US" sz="2000" dirty="0">
                <a:ea typeface="Times New Roman" panose="02020603050405020304" pitchFamily="18" charset="0"/>
              </a:rPr>
              <a:t> </a:t>
            </a:r>
          </a:p>
          <a:p>
            <a:pPr algn="just">
              <a:tabLst>
                <a:tab pos="342900" algn="l"/>
                <a:tab pos="685800" algn="l"/>
              </a:tabLst>
            </a:pPr>
            <a:endParaRPr lang="en-US" sz="2000" dirty="0">
              <a:ea typeface="Times New Roman" panose="02020603050405020304" pitchFamily="18" charset="0"/>
            </a:endParaRPr>
          </a:p>
          <a:p>
            <a:pPr algn="just">
              <a:tabLst>
                <a:tab pos="342900" algn="l"/>
                <a:tab pos="685800" algn="l"/>
              </a:tabLst>
            </a:pPr>
            <a:r>
              <a:rPr lang="en-US" sz="2000" u="sng" dirty="0">
                <a:ea typeface="Times New Roman" panose="02020603050405020304" pitchFamily="18" charset="0"/>
              </a:rPr>
              <a:t>Example Expense</a:t>
            </a:r>
            <a:r>
              <a:rPr lang="en-US" sz="2000" dirty="0">
                <a:ea typeface="Times New Roman" panose="02020603050405020304" pitchFamily="18" charset="0"/>
              </a:rPr>
              <a:t>: How much of a $1,000.00 expense is an eligible DGR and LVR expense?</a:t>
            </a:r>
          </a:p>
          <a:p>
            <a:pPr algn="just">
              <a:tabLst>
                <a:tab pos="342900" algn="l"/>
                <a:tab pos="685800" algn="l"/>
              </a:tabLst>
            </a:pPr>
            <a:r>
              <a:rPr lang="en-US" sz="2000" dirty="0">
                <a:ea typeface="Times New Roman" panose="02020603050405020304" pitchFamily="18" charset="0"/>
              </a:rPr>
              <a:t> </a:t>
            </a:r>
          </a:p>
          <a:p>
            <a:pPr algn="just">
              <a:tabLst>
                <a:tab pos="342900" algn="l"/>
                <a:tab pos="685800" algn="l"/>
              </a:tabLst>
            </a:pPr>
            <a:r>
              <a:rPr lang="en-US" sz="2000" dirty="0">
                <a:ea typeface="Times New Roman" panose="02020603050405020304" pitchFamily="18" charset="0"/>
              </a:rPr>
              <a:t>$1,000 x 0.1125 = </a:t>
            </a:r>
            <a:r>
              <a:rPr lang="en-US" sz="2000" b="1" dirty="0">
                <a:ea typeface="Times New Roman" panose="02020603050405020304" pitchFamily="18" charset="0"/>
              </a:rPr>
              <a:t>$112.50 is an eligible DGR expense</a:t>
            </a:r>
            <a:endParaRPr lang="en-US" sz="2000" dirty="0">
              <a:ea typeface="Times New Roman" panose="02020603050405020304" pitchFamily="18" charset="0"/>
            </a:endParaRPr>
          </a:p>
          <a:p>
            <a:pPr algn="just">
              <a:tabLst>
                <a:tab pos="342900" algn="l"/>
                <a:tab pos="685800" algn="l"/>
              </a:tabLst>
            </a:pPr>
            <a:r>
              <a:rPr lang="en-US" sz="2000" dirty="0">
                <a:ea typeface="Times New Roman" panose="02020603050405020304" pitchFamily="18" charset="0"/>
              </a:rPr>
              <a:t> </a:t>
            </a:r>
          </a:p>
          <a:p>
            <a:pPr algn="just">
              <a:tabLst>
                <a:tab pos="342900" algn="l"/>
                <a:tab pos="685800" algn="l"/>
              </a:tabLst>
            </a:pPr>
            <a:r>
              <a:rPr lang="en-US" sz="2000" dirty="0">
                <a:ea typeface="Times New Roman" panose="02020603050405020304" pitchFamily="18" charset="0"/>
              </a:rPr>
              <a:t>$1,000 x 0.0375 = </a:t>
            </a:r>
            <a:r>
              <a:rPr lang="en-US" sz="2000" b="1" dirty="0">
                <a:ea typeface="Times New Roman" panose="02020603050405020304" pitchFamily="18" charset="0"/>
              </a:rPr>
              <a:t>$37.50 is an eligible LVR expense</a:t>
            </a:r>
            <a:endParaRPr lang="en-US" sz="2000" dirty="0">
              <a:ea typeface="Times New Roman" panose="02020603050405020304" pitchFamily="18" charset="0"/>
            </a:endParaRPr>
          </a:p>
          <a:p>
            <a:pPr algn="just">
              <a:tabLst>
                <a:tab pos="342900" algn="l"/>
                <a:tab pos="685800" algn="l"/>
              </a:tabLst>
            </a:pPr>
            <a:endParaRPr lang="en-US" sz="2000" dirty="0">
              <a:ea typeface="Times New Roman" panose="02020603050405020304" pitchFamily="18" charset="0"/>
            </a:endParaRPr>
          </a:p>
          <a:p>
            <a:pPr algn="just">
              <a:tabLst>
                <a:tab pos="342900" algn="l"/>
                <a:tab pos="685800" algn="l"/>
              </a:tabLst>
            </a:pPr>
            <a:r>
              <a:rPr lang="en-US" sz="2000" dirty="0">
                <a:ea typeface="Times New Roman" panose="02020603050405020304" pitchFamily="18" charset="0"/>
              </a:rPr>
              <a:t>$1,000 – $112.50 – $37.50 = </a:t>
            </a:r>
            <a:r>
              <a:rPr lang="en-US" sz="2000" b="1" dirty="0">
                <a:ea typeface="Times New Roman" panose="02020603050405020304" pitchFamily="18" charset="0"/>
              </a:rPr>
              <a:t>$850 is not an eligible DGR or LVR expense</a:t>
            </a:r>
            <a:endParaRPr lang="en-US" sz="2000" dirty="0">
              <a:ea typeface="Times New Roman" panose="02020603050405020304" pitchFamily="18" charset="0"/>
            </a:endParaRPr>
          </a:p>
          <a:p>
            <a:pPr algn="just">
              <a:tabLst>
                <a:tab pos="342900" algn="l"/>
                <a:tab pos="685800" algn="l"/>
              </a:tabLst>
            </a:pPr>
            <a:endParaRPr lang="en-US" sz="2000" dirty="0">
              <a:ea typeface="Times New Roman" panose="02020603050405020304" pitchFamily="18" charset="0"/>
            </a:endParaRPr>
          </a:p>
          <a:p>
            <a:pPr algn="just">
              <a:tabLst>
                <a:tab pos="342900" algn="l"/>
                <a:tab pos="685800" algn="l"/>
              </a:tabLst>
            </a:pPr>
            <a:r>
              <a:rPr lang="en-US" sz="2000" dirty="0">
                <a:ea typeface="Times New Roman" panose="02020603050405020304" pitchFamily="18" charset="0"/>
              </a:rPr>
              <a:t> </a:t>
            </a:r>
          </a:p>
          <a:p>
            <a:pPr algn="just">
              <a:tabLst>
                <a:tab pos="342900" algn="l"/>
                <a:tab pos="685800" algn="l"/>
              </a:tabLst>
            </a:pPr>
            <a:r>
              <a:rPr lang="en-US" sz="1500" dirty="0">
                <a:latin typeface="Times New Roman" panose="02020603050405020304" pitchFamily="18" charset="0"/>
                <a:ea typeface="Times New Roman" panose="02020603050405020304" pitchFamily="18" charset="0"/>
              </a:rPr>
              <a:t> </a:t>
            </a:r>
          </a:p>
        </p:txBody>
      </p:sp>
      <p:grpSp>
        <p:nvGrpSpPr>
          <p:cNvPr id="8" name="Group 7">
            <a:extLst>
              <a:ext uri="{FF2B5EF4-FFF2-40B4-BE49-F238E27FC236}">
                <a16:creationId xmlns:a16="http://schemas.microsoft.com/office/drawing/2014/main" id="{7C8689AB-BC1A-4E34-AD01-CB40296A4358}"/>
              </a:ext>
            </a:extLst>
          </p:cNvPr>
          <p:cNvGrpSpPr/>
          <p:nvPr/>
        </p:nvGrpSpPr>
        <p:grpSpPr>
          <a:xfrm>
            <a:off x="76200" y="-11575"/>
            <a:ext cx="9067800" cy="468776"/>
            <a:chOff x="76200" y="-11575"/>
            <a:chExt cx="9067800" cy="468776"/>
          </a:xfrm>
        </p:grpSpPr>
        <p:sp>
          <p:nvSpPr>
            <p:cNvPr id="9" name="Title 1">
              <a:extLst>
                <a:ext uri="{FF2B5EF4-FFF2-40B4-BE49-F238E27FC236}">
                  <a16:creationId xmlns:a16="http://schemas.microsoft.com/office/drawing/2014/main" id="{2F82FFCA-01F9-467C-8779-952BD02FB144}"/>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10" name="Title 1">
              <a:extLst>
                <a:ext uri="{FF2B5EF4-FFF2-40B4-BE49-F238E27FC236}">
                  <a16:creationId xmlns:a16="http://schemas.microsoft.com/office/drawing/2014/main" id="{3B5F055E-7CBF-4355-9B93-6646714AC1E2}"/>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14346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3.4.2-4 CD Spending Categories</a:t>
            </a:r>
          </a:p>
        </p:txBody>
      </p:sp>
      <p:sp>
        <p:nvSpPr>
          <p:cNvPr id="3" name="Subtitle 2"/>
          <p:cNvSpPr>
            <a:spLocks noGrp="1"/>
          </p:cNvSpPr>
          <p:nvPr>
            <p:ph type="subTitle" idx="1"/>
          </p:nvPr>
        </p:nvSpPr>
        <p:spPr>
          <a:xfrm>
            <a:off x="304800" y="685800"/>
            <a:ext cx="8534400" cy="6010564"/>
          </a:xfrm>
        </p:spPr>
        <p:txBody>
          <a:bodyPr>
            <a:normAutofit fontScale="92500"/>
          </a:bodyPr>
          <a:lstStyle/>
          <a:p>
            <a:pPr marL="0" indent="0">
              <a:buNone/>
            </a:pPr>
            <a:r>
              <a:rPr lang="en-US" u="sng" dirty="0"/>
              <a:t>Unacceptable Expense / Cost Allocation Method Examples:</a:t>
            </a:r>
          </a:p>
          <a:p>
            <a:pPr>
              <a:buFontTx/>
              <a:buChar char="-"/>
            </a:pPr>
            <a:r>
              <a:rPr lang="en-US" dirty="0"/>
              <a:t>District utilizes only DGLVR program funds to purchase a vehicle and pay for vehicle expenses, but the vehicle is shared by all district programs </a:t>
            </a:r>
          </a:p>
          <a:p>
            <a:pPr>
              <a:buFontTx/>
              <a:buChar char="-"/>
            </a:pPr>
            <a:r>
              <a:rPr lang="en-US" dirty="0"/>
              <a:t>District technician spends 5% of their time on DGR and 3% of their time on LVR, but 50% of their salary and benefits are paid for with DGLVR funds</a:t>
            </a:r>
          </a:p>
          <a:p>
            <a:pPr>
              <a:buFontTx/>
              <a:buChar char="-"/>
            </a:pPr>
            <a:r>
              <a:rPr lang="en-US" dirty="0"/>
              <a:t>A District spends 15% of their total staff time on DGR activities. 15% of a new backhoe for an applicant is paid for with DGR funds. </a:t>
            </a:r>
            <a:r>
              <a:rPr lang="en-US" sz="3000" dirty="0"/>
              <a:t>(DGLVR funds cannot be used to buy equipment for applicants)</a:t>
            </a: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249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7" y="685800"/>
            <a:ext cx="8666243" cy="5779655"/>
          </a:xfrm>
        </p:spPr>
        <p:txBody>
          <a:bodyPr>
            <a:normAutofit lnSpcReduction="10000"/>
          </a:bodyPr>
          <a:lstStyle/>
          <a:p>
            <a:r>
              <a:rPr lang="en-US" sz="3600" dirty="0">
                <a:solidFill>
                  <a:srgbClr val="FF0000"/>
                </a:solidFill>
              </a:rPr>
              <a:t>Examples of cost allocation methods that meet the policy outlined above are available in appendix </a:t>
            </a:r>
            <a:r>
              <a:rPr lang="en-US" sz="3600" i="1" dirty="0">
                <a:solidFill>
                  <a:srgbClr val="FF0000"/>
                </a:solidFill>
              </a:rPr>
              <a:t>E</a:t>
            </a:r>
            <a:r>
              <a:rPr lang="en-US" sz="3600" dirty="0">
                <a:solidFill>
                  <a:srgbClr val="FF0000"/>
                </a:solidFill>
              </a:rPr>
              <a:t>.</a:t>
            </a:r>
            <a:r>
              <a:rPr lang="en-US" sz="3600" dirty="0"/>
              <a:t> </a:t>
            </a:r>
          </a:p>
          <a:p>
            <a:pPr lvl="1"/>
            <a:r>
              <a:rPr lang="en-US" sz="3200" dirty="0">
                <a:solidFill>
                  <a:srgbClr val="FF0000"/>
                </a:solidFill>
              </a:rPr>
              <a:t>These are not the only acceptable cost allocation methods. </a:t>
            </a:r>
          </a:p>
          <a:p>
            <a:r>
              <a:rPr lang="en-US" sz="3600" dirty="0"/>
              <a:t>Contact the SCC for assistance in developing a cost allocation method or with any other policy questions/assistance needs.</a:t>
            </a:r>
            <a:endParaRPr lang="en-US" sz="1800" dirty="0"/>
          </a:p>
          <a:p>
            <a:r>
              <a:rPr lang="en-US" sz="3600" dirty="0"/>
              <a:t>The SCC is there to help you understand and follow policy</a:t>
            </a:r>
          </a:p>
          <a:p>
            <a:endParaRPr lang="en-US" sz="2400" b="1" dirty="0"/>
          </a:p>
          <a:p>
            <a:pPr marL="0" indent="0">
              <a:buNone/>
            </a:pPr>
            <a:endParaRPr lang="en-US" sz="1500" b="1" dirty="0"/>
          </a:p>
        </p:txBody>
      </p:sp>
      <p:sp>
        <p:nvSpPr>
          <p:cNvPr id="8" name="TextBox 7">
            <a:extLst>
              <a:ext uri="{FF2B5EF4-FFF2-40B4-BE49-F238E27FC236}">
                <a16:creationId xmlns:a16="http://schemas.microsoft.com/office/drawing/2014/main" id="{31F14E0D-E6E2-4DAF-9147-4901E0D777CE}"/>
              </a:ext>
            </a:extLst>
          </p:cNvPr>
          <p:cNvSpPr txBox="1"/>
          <p:nvPr/>
        </p:nvSpPr>
        <p:spPr>
          <a:xfrm>
            <a:off x="1714500" y="6465455"/>
            <a:ext cx="5982788" cy="300082"/>
          </a:xfrm>
          <a:prstGeom prst="rect">
            <a:avLst/>
          </a:prstGeom>
          <a:noFill/>
          <a:ln>
            <a:solidFill>
              <a:schemeClr val="tx1"/>
            </a:solidFill>
          </a:ln>
        </p:spPr>
        <p:txBody>
          <a:bodyPr wrap="square" rtlCol="0">
            <a:spAutoFit/>
          </a:bodyPr>
          <a:lstStyle/>
          <a:p>
            <a:pPr algn="ctr"/>
            <a:r>
              <a:rPr lang="en-US" sz="1350" b="1" dirty="0">
                <a:solidFill>
                  <a:srgbClr val="FF0000"/>
                </a:solidFill>
              </a:rPr>
              <a:t>Red Text </a:t>
            </a:r>
            <a:r>
              <a:rPr lang="en-US" sz="1350" dirty="0"/>
              <a:t>shows wording changes to the DGLVR Admin Manual (effective 7/1/2022)</a:t>
            </a:r>
          </a:p>
        </p:txBody>
      </p:sp>
      <p:sp>
        <p:nvSpPr>
          <p:cNvPr id="10" name="Title 1">
            <a:extLst>
              <a:ext uri="{FF2B5EF4-FFF2-40B4-BE49-F238E27FC236}">
                <a16:creationId xmlns:a16="http://schemas.microsoft.com/office/drawing/2014/main" id="{AF8EB635-DEA2-437A-9286-5ED5224FF747}"/>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7398F397-1AE9-48FF-8198-12EDD3C07B54}"/>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77936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a:t>Funny Slide</a:t>
            </a:r>
          </a:p>
        </p:txBody>
      </p:sp>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https://sayingimages.com/funny-math-memes/</a:t>
            </a:r>
          </a:p>
        </p:txBody>
      </p:sp>
      <p:pic>
        <p:nvPicPr>
          <p:cNvPr id="6" name="Picture 5">
            <a:extLst>
              <a:ext uri="{FF2B5EF4-FFF2-40B4-BE49-F238E27FC236}">
                <a16:creationId xmlns:a16="http://schemas.microsoft.com/office/drawing/2014/main" id="{AF98BB32-5E4B-4EEB-A261-3D5080AD699E}"/>
              </a:ext>
            </a:extLst>
          </p:cNvPr>
          <p:cNvPicPr>
            <a:picLocks noChangeAspect="1"/>
          </p:cNvPicPr>
          <p:nvPr/>
        </p:nvPicPr>
        <p:blipFill>
          <a:blip r:embed="rId3"/>
          <a:stretch>
            <a:fillRect/>
          </a:stretch>
        </p:blipFill>
        <p:spPr>
          <a:xfrm>
            <a:off x="1320476" y="-57150"/>
            <a:ext cx="6567055" cy="6567055"/>
          </a:xfrm>
          <a:prstGeom prst="rect">
            <a:avLst/>
          </a:prstGeom>
        </p:spPr>
      </p:pic>
    </p:spTree>
    <p:extLst>
      <p:ext uri="{BB962C8B-B14F-4D97-AF65-F5344CB8AC3E}">
        <p14:creationId xmlns:p14="http://schemas.microsoft.com/office/powerpoint/2010/main" val="3560397832"/>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3.4.5: Project</a:t>
            </a:r>
            <a:r>
              <a:rPr lang="en-US" baseline="0"/>
              <a:t> Funds</a:t>
            </a:r>
            <a:endParaRPr lang="en-US"/>
          </a:p>
        </p:txBody>
      </p:sp>
      <p:sp>
        <p:nvSpPr>
          <p:cNvPr id="3" name="Subtitle 2"/>
          <p:cNvSpPr>
            <a:spLocks noGrp="1"/>
          </p:cNvSpPr>
          <p:nvPr>
            <p:ph type="subTitle" idx="1"/>
          </p:nvPr>
        </p:nvSpPr>
        <p:spPr>
          <a:xfrm>
            <a:off x="457200" y="762000"/>
            <a:ext cx="8229600" cy="3352798"/>
          </a:xfrm>
        </p:spPr>
        <p:txBody>
          <a:bodyPr>
            <a:normAutofit fontScale="92500"/>
          </a:bodyPr>
          <a:lstStyle/>
          <a:p>
            <a:pPr marL="0" indent="0">
              <a:buNone/>
            </a:pPr>
            <a:r>
              <a:rPr lang="en-US" b="1" u="sng" dirty="0"/>
              <a:t>Project Funds</a:t>
            </a:r>
          </a:p>
          <a:p>
            <a:r>
              <a:rPr lang="en-US" dirty="0"/>
              <a:t>At least 80% of funds must go to projects.</a:t>
            </a:r>
          </a:p>
          <a:p>
            <a:r>
              <a:rPr lang="en-US" baseline="0" dirty="0"/>
              <a:t>Project funds are totaled by the GIS system from the information a District submits for each project</a:t>
            </a:r>
          </a:p>
          <a:p>
            <a:r>
              <a:rPr lang="en-US" dirty="0"/>
              <a:t>Eligible project expenses outlined in Section 3.7</a:t>
            </a:r>
            <a:endParaRPr lang="en-US" baseline="0" dirty="0"/>
          </a:p>
          <a:p>
            <a:endParaRPr lang="en-US" baseline="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7" name="Picture 6">
            <a:extLst>
              <a:ext uri="{FF2B5EF4-FFF2-40B4-BE49-F238E27FC236}">
                <a16:creationId xmlns:a16="http://schemas.microsoft.com/office/drawing/2014/main" id="{A08A7580-60E0-46F2-B763-C52E6016DB2C}"/>
              </a:ext>
            </a:extLst>
          </p:cNvPr>
          <p:cNvPicPr>
            <a:picLocks noChangeAspect="1"/>
          </p:cNvPicPr>
          <p:nvPr/>
        </p:nvPicPr>
        <p:blipFill>
          <a:blip r:embed="rId3"/>
          <a:stretch>
            <a:fillRect/>
          </a:stretch>
        </p:blipFill>
        <p:spPr>
          <a:xfrm>
            <a:off x="1981200" y="3859241"/>
            <a:ext cx="5410117" cy="3043191"/>
          </a:xfrm>
          <a:prstGeom prst="rect">
            <a:avLst/>
          </a:prstGeom>
        </p:spPr>
      </p:pic>
      <p:sp>
        <p:nvSpPr>
          <p:cNvPr id="9" name="Right Arrow 5">
            <a:extLst>
              <a:ext uri="{FF2B5EF4-FFF2-40B4-BE49-F238E27FC236}">
                <a16:creationId xmlns:a16="http://schemas.microsoft.com/office/drawing/2014/main" id="{53BBCE6B-5541-4E02-9393-C0C2D6968323}"/>
              </a:ext>
            </a:extLst>
          </p:cNvPr>
          <p:cNvSpPr/>
          <p:nvPr/>
        </p:nvSpPr>
        <p:spPr>
          <a:xfrm>
            <a:off x="1981200" y="5758873"/>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264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3.4.5: Project</a:t>
            </a:r>
            <a:r>
              <a:rPr lang="en-US" baseline="0"/>
              <a:t> Funds</a:t>
            </a:r>
            <a:endParaRPr lang="en-US"/>
          </a:p>
        </p:txBody>
      </p:sp>
      <p:sp>
        <p:nvSpPr>
          <p:cNvPr id="3" name="Subtitle 2"/>
          <p:cNvSpPr>
            <a:spLocks noGrp="1"/>
          </p:cNvSpPr>
          <p:nvPr>
            <p:ph type="subTitle" idx="1"/>
          </p:nvPr>
        </p:nvSpPr>
        <p:spPr/>
        <p:txBody>
          <a:bodyPr/>
          <a:lstStyle/>
          <a:p>
            <a:pPr marL="0" indent="0">
              <a:buNone/>
            </a:pPr>
            <a:r>
              <a:rPr lang="en-US" b="1" u="sng"/>
              <a:t>Project Funds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9" name="Picture 8">
            <a:extLst>
              <a:ext uri="{FF2B5EF4-FFF2-40B4-BE49-F238E27FC236}">
                <a16:creationId xmlns:a16="http://schemas.microsoft.com/office/drawing/2014/main" id="{AF7F2D10-2004-4C0B-AECC-BD5575E35662}"/>
              </a:ext>
            </a:extLst>
          </p:cNvPr>
          <p:cNvPicPr>
            <a:picLocks noChangeAspect="1"/>
          </p:cNvPicPr>
          <p:nvPr/>
        </p:nvPicPr>
        <p:blipFill>
          <a:blip r:embed="rId3"/>
          <a:stretch>
            <a:fillRect/>
          </a:stretch>
        </p:blipFill>
        <p:spPr>
          <a:xfrm>
            <a:off x="314306" y="1445580"/>
            <a:ext cx="8372494" cy="4424039"/>
          </a:xfrm>
          <a:prstGeom prst="rect">
            <a:avLst/>
          </a:prstGeom>
        </p:spPr>
      </p:pic>
      <p:sp>
        <p:nvSpPr>
          <p:cNvPr id="7" name="Oval 6">
            <a:extLst>
              <a:ext uri="{FF2B5EF4-FFF2-40B4-BE49-F238E27FC236}">
                <a16:creationId xmlns:a16="http://schemas.microsoft.com/office/drawing/2014/main" id="{13156303-BE91-41D3-9181-FEEE39A19D33}"/>
              </a:ext>
            </a:extLst>
          </p:cNvPr>
          <p:cNvSpPr/>
          <p:nvPr/>
        </p:nvSpPr>
        <p:spPr>
          <a:xfrm>
            <a:off x="5301672" y="3239655"/>
            <a:ext cx="2971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01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3.4.6: Interest Funds</a:t>
            </a:r>
          </a:p>
        </p:txBody>
      </p:sp>
      <p:sp>
        <p:nvSpPr>
          <p:cNvPr id="3" name="Subtitle 2"/>
          <p:cNvSpPr>
            <a:spLocks noGrp="1"/>
          </p:cNvSpPr>
          <p:nvPr>
            <p:ph type="subTitle" idx="1"/>
          </p:nvPr>
        </p:nvSpPr>
        <p:spPr>
          <a:xfrm>
            <a:off x="457200" y="762000"/>
            <a:ext cx="8229600" cy="3270127"/>
          </a:xfrm>
        </p:spPr>
        <p:txBody>
          <a:bodyPr>
            <a:normAutofit lnSpcReduction="10000"/>
          </a:bodyPr>
          <a:lstStyle/>
          <a:p>
            <a:pPr marL="0" indent="0">
              <a:buNone/>
            </a:pPr>
            <a:r>
              <a:rPr lang="en-US" b="1" u="sng" dirty="0"/>
              <a:t>Interest Funds</a:t>
            </a:r>
          </a:p>
          <a:p>
            <a:r>
              <a:rPr lang="en-US" b="1" dirty="0"/>
              <a:t>ALL interest accrued on ALL categories of DGLVR funds (even admin and </a:t>
            </a:r>
            <a:r>
              <a:rPr lang="en-US" b="1" dirty="0" err="1"/>
              <a:t>edu</a:t>
            </a:r>
            <a:r>
              <a:rPr lang="en-US" b="1" dirty="0"/>
              <a:t>) must be spent on DGLVR projects.</a:t>
            </a:r>
          </a:p>
          <a:p>
            <a:r>
              <a:rPr lang="en-US" dirty="0"/>
              <a:t>DGR interest must </a:t>
            </a:r>
            <a:r>
              <a:rPr lang="en-US" baseline="0" dirty="0"/>
              <a:t>go to DGR projects and</a:t>
            </a:r>
          </a:p>
          <a:p>
            <a:pPr marL="0" indent="0">
              <a:buNone/>
            </a:pPr>
            <a:r>
              <a:rPr lang="en-US" baseline="0" dirty="0"/>
              <a:t>     LVR interest must go to LVR projects.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5" name="Picture 4"/>
          <p:cNvPicPr>
            <a:picLocks noChangeAspect="1"/>
          </p:cNvPicPr>
          <p:nvPr/>
        </p:nvPicPr>
        <p:blipFill>
          <a:blip r:embed="rId3"/>
          <a:stretch>
            <a:fillRect/>
          </a:stretch>
        </p:blipFill>
        <p:spPr>
          <a:xfrm>
            <a:off x="3800619" y="4032127"/>
            <a:ext cx="5038725" cy="2825872"/>
          </a:xfrm>
          <a:prstGeom prst="rect">
            <a:avLst/>
          </a:prstGeom>
          <a:ln w="38100">
            <a:solidFill>
              <a:schemeClr val="tx1"/>
            </a:solidFill>
          </a:ln>
        </p:spPr>
      </p:pic>
      <p:sp>
        <p:nvSpPr>
          <p:cNvPr id="6" name="Right Arrow 5"/>
          <p:cNvSpPr/>
          <p:nvPr/>
        </p:nvSpPr>
        <p:spPr>
          <a:xfrm>
            <a:off x="3081337" y="5638800"/>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A690749-53F5-40A7-B62D-22138A60C3B4}"/>
              </a:ext>
            </a:extLst>
          </p:cNvPr>
          <p:cNvSpPr txBox="1"/>
          <p:nvPr/>
        </p:nvSpPr>
        <p:spPr>
          <a:xfrm>
            <a:off x="457200" y="4069140"/>
            <a:ext cx="3124200"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Interest tracked in quarterly reporting</a:t>
            </a:r>
          </a:p>
        </p:txBody>
      </p:sp>
    </p:spTree>
    <p:extLst>
      <p:ext uri="{BB962C8B-B14F-4D97-AF65-F5344CB8AC3E}">
        <p14:creationId xmlns:p14="http://schemas.microsoft.com/office/powerpoint/2010/main" val="32847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3.4.7 Demonstration projects</a:t>
            </a:r>
          </a:p>
        </p:txBody>
      </p:sp>
      <p:sp>
        <p:nvSpPr>
          <p:cNvPr id="3" name="Subtitle 2"/>
          <p:cNvSpPr>
            <a:spLocks noGrp="1"/>
          </p:cNvSpPr>
          <p:nvPr>
            <p:ph type="subTitle" idx="1"/>
          </p:nvPr>
        </p:nvSpPr>
        <p:spPr>
          <a:xfrm>
            <a:off x="457200" y="762000"/>
            <a:ext cx="8382000" cy="5791200"/>
          </a:xfrm>
        </p:spPr>
        <p:txBody>
          <a:bodyPr>
            <a:normAutofit lnSpcReduction="10000"/>
          </a:bodyPr>
          <a:lstStyle/>
          <a:p>
            <a:pPr marL="0" lvl="0" indent="0">
              <a:buNone/>
            </a:pPr>
            <a:r>
              <a:rPr lang="en-US" sz="3200" b="1" u="sng" kern="1200">
                <a:solidFill>
                  <a:schemeClr val="tx1"/>
                </a:solidFill>
                <a:effectLst/>
                <a:latin typeface="+mn-lt"/>
                <a:ea typeface="+mn-ea"/>
                <a:cs typeface="+mn-cs"/>
              </a:rPr>
              <a:t>Demonstration Projects</a:t>
            </a:r>
          </a:p>
          <a:p>
            <a:pPr lvl="0"/>
            <a:r>
              <a:rPr lang="en-US" sz="3200" b="1" kern="1200">
                <a:solidFill>
                  <a:schemeClr val="tx1"/>
                </a:solidFill>
                <a:effectLst/>
              </a:rPr>
              <a:t>District-funded outside of ranking system.</a:t>
            </a:r>
          </a:p>
          <a:p>
            <a:r>
              <a:rPr lang="en-US" b="1"/>
              <a:t>Showcase new technology, education site, etc.</a:t>
            </a:r>
          </a:p>
          <a:p>
            <a:pPr lvl="1"/>
            <a:r>
              <a:rPr lang="en-US" b="1"/>
              <a:t>Only education or administrative funds can be used.  </a:t>
            </a:r>
          </a:p>
          <a:p>
            <a:pPr lvl="1"/>
            <a:r>
              <a:rPr lang="en-US"/>
              <a:t>Must follow existing Program policies: </a:t>
            </a:r>
            <a:r>
              <a:rPr lang="en-US" sz="1600"/>
              <a:t>be on an eligible public road; have off ROW permissions; have environmental benefit; meet LVR traffic counts; etc.</a:t>
            </a:r>
          </a:p>
          <a:p>
            <a:pPr lvl="1"/>
            <a:r>
              <a:rPr lang="en-US"/>
              <a:t>Must have QAB and district board Approval.</a:t>
            </a:r>
          </a:p>
          <a:p>
            <a:pPr lvl="1"/>
            <a:r>
              <a:rPr lang="en-US"/>
              <a:t>Must have a contract, MOU, or other agreement with the road-owning entity.</a:t>
            </a:r>
          </a:p>
          <a:p>
            <a:pPr lvl="1"/>
            <a:r>
              <a:rPr lang="en-US"/>
              <a:t>Contact Center or Commission staff before contracting a Demo project.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80011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up)">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up)">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up)">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Training</a:t>
            </a:r>
          </a:p>
        </p:txBody>
      </p:sp>
      <p:sp>
        <p:nvSpPr>
          <p:cNvPr id="3" name="Subtitle 2"/>
          <p:cNvSpPr>
            <a:spLocks noGrp="1"/>
          </p:cNvSpPr>
          <p:nvPr>
            <p:ph type="subTitle" idx="1"/>
          </p:nvPr>
        </p:nvSpPr>
        <p:spPr/>
        <p:txBody>
          <a:bodyPr>
            <a:noAutofit/>
          </a:bodyPr>
          <a:lstStyle/>
          <a:p>
            <a:pPr marL="0" indent="0">
              <a:buNone/>
            </a:pPr>
            <a:r>
              <a:rPr lang="en-US" sz="4000" b="1" u="sng" dirty="0"/>
              <a:t>Goals today</a:t>
            </a:r>
            <a:r>
              <a:rPr lang="en-US" sz="4000" b="1" dirty="0"/>
              <a:t>:</a:t>
            </a:r>
          </a:p>
          <a:p>
            <a:r>
              <a:rPr lang="en-US" sz="4000" dirty="0"/>
              <a:t>Provide guidance for Districts to run their Program.</a:t>
            </a:r>
          </a:p>
          <a:p>
            <a:r>
              <a:rPr lang="en-US" sz="4000" dirty="0"/>
              <a:t>Clear up “grey areas” in existing</a:t>
            </a:r>
            <a:r>
              <a:rPr lang="en-US" sz="4000" baseline="0" dirty="0"/>
              <a:t> Program.</a:t>
            </a:r>
          </a:p>
          <a:p>
            <a:r>
              <a:rPr lang="en-US" sz="4000" baseline="0" dirty="0"/>
              <a:t>Outline new topics.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38761852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3.4.7 Demonstration projects</a:t>
            </a:r>
          </a:p>
        </p:txBody>
      </p:sp>
      <p:sp>
        <p:nvSpPr>
          <p:cNvPr id="3" name="Subtitle 2"/>
          <p:cNvSpPr>
            <a:spLocks noGrp="1"/>
          </p:cNvSpPr>
          <p:nvPr>
            <p:ph type="subTitle" idx="1"/>
          </p:nvPr>
        </p:nvSpPr>
        <p:spPr/>
        <p:txBody>
          <a:bodyPr/>
          <a:lstStyle/>
          <a:p>
            <a:pPr marL="0" lvl="0" indent="0">
              <a:buNone/>
            </a:pPr>
            <a:r>
              <a:rPr lang="en-US" sz="3200" b="1" u="sng" kern="1200">
                <a:solidFill>
                  <a:schemeClr val="tx1"/>
                </a:solidFill>
                <a:effectLst/>
                <a:latin typeface="+mn-lt"/>
                <a:ea typeface="+mn-ea"/>
                <a:cs typeface="+mn-cs"/>
              </a:rPr>
              <a:t>Demonstration Projects</a:t>
            </a:r>
          </a:p>
          <a:p>
            <a:pPr lvl="0"/>
            <a:r>
              <a:rPr lang="en-US" sz="3200" kern="1200">
                <a:solidFill>
                  <a:schemeClr val="tx1"/>
                </a:solidFill>
                <a:effectLst/>
                <a:latin typeface="+mn-lt"/>
                <a:ea typeface="+mn-ea"/>
                <a:cs typeface="+mn-cs"/>
              </a:rPr>
              <a:t>Do not use to circumvent standard training requirements and normal project agreements.</a:t>
            </a:r>
          </a:p>
          <a:p>
            <a:pPr lvl="1"/>
            <a:r>
              <a:rPr lang="en-US" sz="2800" b="1"/>
              <a:t>Regular project </a:t>
            </a:r>
            <a:r>
              <a:rPr lang="en-US" sz="2800"/>
              <a:t>(application, ranking) -  any funds</a:t>
            </a:r>
          </a:p>
          <a:p>
            <a:pPr lvl="1"/>
            <a:r>
              <a:rPr lang="en-US" b="1" kern="1200">
                <a:solidFill>
                  <a:schemeClr val="tx1"/>
                </a:solidFill>
                <a:effectLst/>
                <a:latin typeface="+mn-lt"/>
                <a:ea typeface="+mn-ea"/>
                <a:cs typeface="+mn-cs"/>
              </a:rPr>
              <a:t>Demo Project </a:t>
            </a:r>
            <a:r>
              <a:rPr lang="en-US" kern="1200">
                <a:solidFill>
                  <a:schemeClr val="tx1"/>
                </a:solidFill>
                <a:effectLst/>
                <a:latin typeface="+mn-lt"/>
                <a:ea typeface="+mn-ea"/>
                <a:cs typeface="+mn-cs"/>
              </a:rPr>
              <a:t>– admin/</a:t>
            </a:r>
            <a:r>
              <a:rPr lang="en-US" kern="1200" err="1">
                <a:solidFill>
                  <a:schemeClr val="tx1"/>
                </a:solidFill>
                <a:effectLst/>
                <a:latin typeface="+mn-lt"/>
                <a:ea typeface="+mn-ea"/>
                <a:cs typeface="+mn-cs"/>
              </a:rPr>
              <a:t>edu</a:t>
            </a:r>
            <a:r>
              <a:rPr lang="en-US" kern="1200">
                <a:solidFill>
                  <a:schemeClr val="tx1"/>
                </a:solidFill>
                <a:effectLst/>
                <a:latin typeface="+mn-lt"/>
                <a:ea typeface="+mn-ea"/>
                <a:cs typeface="+mn-cs"/>
              </a:rPr>
              <a:t> funds only</a:t>
            </a:r>
          </a:p>
          <a:p>
            <a:pPr lvl="1"/>
            <a:endParaRPr lang="en-US" sz="2800"/>
          </a:p>
          <a:p>
            <a:r>
              <a:rPr lang="en-US" sz="3200" kern="1200">
                <a:solidFill>
                  <a:schemeClr val="tx1"/>
                </a:solidFill>
                <a:effectLst/>
                <a:latin typeface="+mn-lt"/>
                <a:ea typeface="+mn-ea"/>
                <a:cs typeface="+mn-cs"/>
              </a:rPr>
              <a:t>You can do “educatio</a:t>
            </a:r>
            <a:r>
              <a:rPr lang="en-US"/>
              <a:t>n and outreach” efforts on any project.</a:t>
            </a:r>
            <a:endParaRPr lang="en-US" sz="3200" kern="1200">
              <a:solidFill>
                <a:schemeClr val="tx1"/>
              </a:solidFill>
              <a:effectLst/>
              <a:latin typeface="+mn-lt"/>
              <a:ea typeface="+mn-ea"/>
              <a:cs typeface="+mn-cs"/>
            </a:endParaRPr>
          </a:p>
          <a:p>
            <a:pPr lvl="0"/>
            <a:endParaRPr lang="en-US" sz="3200" kern="120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4308575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5" name="Subtitle 2"/>
          <p:cNvSpPr>
            <a:spLocks noGrp="1"/>
          </p:cNvSpPr>
          <p:nvPr>
            <p:ph type="subTitle" idx="1"/>
          </p:nvPr>
        </p:nvSpPr>
        <p:spPr>
          <a:xfrm>
            <a:off x="498763" y="688109"/>
            <a:ext cx="8458200" cy="5791200"/>
          </a:xfrm>
        </p:spPr>
        <p:txBody>
          <a:bodyPr>
            <a:normAutofit lnSpcReduction="10000"/>
          </a:bodyPr>
          <a:lstStyle/>
          <a:p>
            <a:pPr marL="0" indent="0">
              <a:buNone/>
            </a:pPr>
            <a:r>
              <a:rPr lang="en-US" b="1" u="sng" dirty="0"/>
              <a:t>Verifying Funds</a:t>
            </a:r>
          </a:p>
          <a:p>
            <a:pPr lvl="0"/>
            <a:r>
              <a:rPr lang="en-US" dirty="0"/>
              <a:t>QAQC team will request itemized documentation of DGLVR income and expenses</a:t>
            </a:r>
          </a:p>
          <a:p>
            <a:pPr lvl="1"/>
            <a:r>
              <a:rPr lang="en-US" dirty="0"/>
              <a:t>DGR and LVR will both be checked</a:t>
            </a:r>
          </a:p>
          <a:p>
            <a:pPr lvl="0"/>
            <a:r>
              <a:rPr lang="en-US" kern="1200" dirty="0">
                <a:solidFill>
                  <a:schemeClr val="tx1"/>
                </a:solidFill>
                <a:effectLst/>
                <a:latin typeface="+mn-lt"/>
                <a:ea typeface="+mn-ea"/>
                <a:cs typeface="+mn-cs"/>
              </a:rPr>
              <a:t>These funds will be cross referenced with figures entered (by the District) into the GIS system.</a:t>
            </a:r>
          </a:p>
          <a:p>
            <a:pPr lvl="1"/>
            <a:r>
              <a:rPr lang="en-US" kern="1200" dirty="0">
                <a:solidFill>
                  <a:schemeClr val="tx1"/>
                </a:solidFill>
                <a:effectLst/>
                <a:latin typeface="+mn-lt"/>
                <a:ea typeface="+mn-ea"/>
                <a:cs typeface="+mn-cs"/>
              </a:rPr>
              <a:t>Check that quarterly report figures are accurate</a:t>
            </a:r>
          </a:p>
          <a:p>
            <a:pPr lvl="0"/>
            <a:r>
              <a:rPr lang="en-US" dirty="0"/>
              <a:t>District will be asked to provide sufficient evidence of actual expenditures (QuickBooks, Copy of checks, invoices, etc.)</a:t>
            </a:r>
          </a:p>
          <a:p>
            <a:pPr lvl="1"/>
            <a:r>
              <a:rPr lang="en-US" kern="1200" dirty="0">
                <a:solidFill>
                  <a:schemeClr val="tx1"/>
                </a:solidFill>
                <a:effectLst/>
                <a:latin typeface="+mn-lt"/>
                <a:ea typeface="+mn-ea"/>
                <a:cs typeface="+mn-cs"/>
              </a:rPr>
              <a:t>Check that expenses are eligible</a:t>
            </a:r>
          </a:p>
          <a:p>
            <a:pPr marL="457200" lvl="1" indent="0">
              <a:buNone/>
            </a:pPr>
            <a:endParaRPr lang="en-US" dirty="0"/>
          </a:p>
          <a:p>
            <a:pPr lvl="0"/>
            <a:endParaRPr lang="en-US" dirty="0"/>
          </a:p>
        </p:txBody>
      </p:sp>
      <p:sp>
        <p:nvSpPr>
          <p:cNvPr id="6" name="Title 1">
            <a:extLst>
              <a:ext uri="{FF2B5EF4-FFF2-40B4-BE49-F238E27FC236}">
                <a16:creationId xmlns:a16="http://schemas.microsoft.com/office/drawing/2014/main" id="{857FCDAB-22C1-4217-9EBB-A429B7320715}"/>
              </a:ext>
            </a:extLst>
          </p:cNvPr>
          <p:cNvSpPr txBox="1">
            <a:spLocks/>
          </p:cNvSpPr>
          <p:nvPr/>
        </p:nvSpPr>
        <p:spPr>
          <a:xfrm>
            <a:off x="3382861" y="0"/>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a:t>3.4 Accounting of Funds</a:t>
            </a:r>
          </a:p>
        </p:txBody>
      </p:sp>
    </p:spTree>
    <p:extLst>
      <p:ext uri="{BB962C8B-B14F-4D97-AF65-F5344CB8AC3E}">
        <p14:creationId xmlns:p14="http://schemas.microsoft.com/office/powerpoint/2010/main" val="334290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14400" y="1524000"/>
            <a:ext cx="7772400" cy="9151918"/>
          </a:xfrm>
          <a:prstGeom prst="rect">
            <a:avLst/>
          </a:prstGeom>
          <a:ln w="38100">
            <a:solidFill>
              <a:schemeClr val="tx1"/>
            </a:solidFill>
          </a:ln>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3.4 Accounting of Funds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5" name="Subtitle 2"/>
          <p:cNvSpPr>
            <a:spLocks noGrp="1"/>
          </p:cNvSpPr>
          <p:nvPr>
            <p:ph type="subTitle" idx="1"/>
          </p:nvPr>
        </p:nvSpPr>
        <p:spPr>
          <a:xfrm>
            <a:off x="609600" y="762000"/>
            <a:ext cx="7620000" cy="5791200"/>
          </a:xfrm>
        </p:spPr>
        <p:txBody>
          <a:bodyPr>
            <a:normAutofit/>
          </a:bodyPr>
          <a:lstStyle/>
          <a:p>
            <a:pPr marL="0" indent="0">
              <a:buNone/>
            </a:pPr>
            <a:r>
              <a:rPr lang="en-US" b="1" u="sng"/>
              <a:t>Verifying Funds</a:t>
            </a:r>
          </a:p>
        </p:txBody>
      </p:sp>
      <p:sp>
        <p:nvSpPr>
          <p:cNvPr id="3" name="TextBox 2">
            <a:extLst>
              <a:ext uri="{FF2B5EF4-FFF2-40B4-BE49-F238E27FC236}">
                <a16:creationId xmlns:a16="http://schemas.microsoft.com/office/drawing/2014/main" id="{6D456B79-8CD8-44A2-9E15-5F0820818501}"/>
              </a:ext>
            </a:extLst>
          </p:cNvPr>
          <p:cNvSpPr txBox="1"/>
          <p:nvPr/>
        </p:nvSpPr>
        <p:spPr>
          <a:xfrm>
            <a:off x="5867400" y="2286000"/>
            <a:ext cx="1828800" cy="1015663"/>
          </a:xfrm>
          <a:prstGeom prst="rect">
            <a:avLst/>
          </a:prstGeom>
          <a:noFill/>
        </p:spPr>
        <p:txBody>
          <a:bodyPr wrap="square" rtlCol="0">
            <a:spAutoFit/>
          </a:bodyPr>
          <a:lstStyle/>
          <a:p>
            <a:r>
              <a:rPr lang="en-US" sz="2000" b="1">
                <a:solidFill>
                  <a:srgbClr val="FF0000"/>
                </a:solidFill>
              </a:rPr>
              <a:t>Have documentation to back up</a:t>
            </a:r>
          </a:p>
        </p:txBody>
      </p:sp>
      <p:cxnSp>
        <p:nvCxnSpPr>
          <p:cNvPr id="8" name="Straight Arrow Connector 7">
            <a:extLst>
              <a:ext uri="{FF2B5EF4-FFF2-40B4-BE49-F238E27FC236}">
                <a16:creationId xmlns:a16="http://schemas.microsoft.com/office/drawing/2014/main" id="{B4E4926F-CECE-425E-ACC2-B02C5BC27881}"/>
              </a:ext>
            </a:extLst>
          </p:cNvPr>
          <p:cNvCxnSpPr>
            <a:cxnSpLocks/>
          </p:cNvCxnSpPr>
          <p:nvPr/>
        </p:nvCxnSpPr>
        <p:spPr>
          <a:xfrm flipH="1">
            <a:off x="5795554" y="3276600"/>
            <a:ext cx="376646" cy="365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4519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5" name="Subtitle 2"/>
          <p:cNvSpPr>
            <a:spLocks noGrp="1"/>
          </p:cNvSpPr>
          <p:nvPr>
            <p:ph type="subTitle" idx="1"/>
          </p:nvPr>
        </p:nvSpPr>
        <p:spPr>
          <a:xfrm>
            <a:off x="609600" y="762000"/>
            <a:ext cx="7620000" cy="5791200"/>
          </a:xfrm>
        </p:spPr>
        <p:txBody>
          <a:bodyPr>
            <a:normAutofit fontScale="92500" lnSpcReduction="10000"/>
          </a:bodyPr>
          <a:lstStyle/>
          <a:p>
            <a:pPr marL="0" indent="0">
              <a:buNone/>
            </a:pPr>
            <a:r>
              <a:rPr lang="en-US" b="1" u="sng"/>
              <a:t>Dispersing Funds to Grant Recipients</a:t>
            </a:r>
          </a:p>
          <a:p>
            <a:r>
              <a:rPr lang="en-US"/>
              <a:t>Districts can advance up to 50% of funds to grant recipients</a:t>
            </a:r>
          </a:p>
          <a:p>
            <a:r>
              <a:rPr lang="en-US"/>
              <a:t>Up to 70% of grant can be paid on a cash-expended basis</a:t>
            </a:r>
          </a:p>
          <a:p>
            <a:r>
              <a:rPr lang="en-US"/>
              <a:t>At least 30% of grant must be retained until project completion</a:t>
            </a:r>
          </a:p>
          <a:p>
            <a:r>
              <a:rPr lang="en-US"/>
              <a:t>Conservation districts should develop individual policies regarding payment to grantees</a:t>
            </a:r>
          </a:p>
          <a:p>
            <a:r>
              <a:rPr lang="en-US"/>
              <a:t>Written schedule of payments is included in contract</a:t>
            </a:r>
          </a:p>
          <a:p>
            <a:pPr marL="457200" lvl="1" indent="0">
              <a:buNone/>
            </a:pPr>
            <a:endParaRPr lang="en-US"/>
          </a:p>
          <a:p>
            <a:pPr lvl="0"/>
            <a:endParaRPr lang="en-US"/>
          </a:p>
        </p:txBody>
      </p:sp>
      <p:sp>
        <p:nvSpPr>
          <p:cNvPr id="6" name="Title 1">
            <a:extLst>
              <a:ext uri="{FF2B5EF4-FFF2-40B4-BE49-F238E27FC236}">
                <a16:creationId xmlns:a16="http://schemas.microsoft.com/office/drawing/2014/main" id="{9CA2B812-BCE7-41AC-B69D-CE93284DF472}"/>
              </a:ext>
            </a:extLst>
          </p:cNvPr>
          <p:cNvSpPr txBox="1">
            <a:spLocks/>
          </p:cNvSpPr>
          <p:nvPr/>
        </p:nvSpPr>
        <p:spPr>
          <a:xfrm>
            <a:off x="3333925" y="-11575"/>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a:t>3.5 Dispersing Funds to Grant Recipients</a:t>
            </a:r>
          </a:p>
        </p:txBody>
      </p:sp>
    </p:spTree>
    <p:extLst>
      <p:ext uri="{BB962C8B-B14F-4D97-AF65-F5344CB8AC3E}">
        <p14:creationId xmlns:p14="http://schemas.microsoft.com/office/powerpoint/2010/main" val="3039300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52400" y="685800"/>
            <a:ext cx="8666243" cy="5791200"/>
          </a:xfrm>
        </p:spPr>
        <p:txBody>
          <a:bodyPr>
            <a:normAutofit fontScale="85000" lnSpcReduction="20000"/>
          </a:bodyPr>
          <a:lstStyle/>
          <a:p>
            <a:pPr marL="0" indent="0">
              <a:buNone/>
            </a:pPr>
            <a:r>
              <a:rPr lang="en-US" b="1" u="sng" dirty="0"/>
              <a:t>3.5.3 Contract Amendments</a:t>
            </a:r>
          </a:p>
          <a:p>
            <a:pPr marL="0" indent="0">
              <a:buNone/>
            </a:pPr>
            <a:r>
              <a:rPr lang="en-US" dirty="0"/>
              <a:t>In some cases, the grant recipient may request additional time or addition funding above the contracted amount to complete a project.  The approval of additional time or funding to a contract is at the discretion of the district board, based either on a case by case basis or by county policy.  Districts may develop their own policies for handling cost overruns and time extensions, provided they are consistent with Commission policy. </a:t>
            </a:r>
            <a:r>
              <a:rPr lang="en-US" dirty="0">
                <a:solidFill>
                  <a:srgbClr val="FF0000"/>
                </a:solidFill>
              </a:rPr>
              <a:t>It is up to the discretion of the conservation district board if amendments to existing contracts must be recommended by the QAB.</a:t>
            </a:r>
            <a:r>
              <a:rPr lang="en-US" dirty="0"/>
              <a:t> </a:t>
            </a:r>
            <a:r>
              <a:rPr lang="en-US" dirty="0">
                <a:solidFill>
                  <a:srgbClr val="FF0000"/>
                </a:solidFill>
              </a:rPr>
              <a:t>Options include but are not limited to: requiring district board approval; requiring QAB and district board approval; empowering CD staff to approve amendments, etc.  </a:t>
            </a:r>
            <a:r>
              <a:rPr lang="en-US" dirty="0"/>
              <a:t>There is no additional funding from the Commission to pay for cost overruns.</a:t>
            </a:r>
          </a:p>
          <a:p>
            <a:pPr marL="0" indent="0">
              <a:buNone/>
            </a:pPr>
            <a:endParaRPr lang="en-US" dirty="0"/>
          </a:p>
        </p:txBody>
      </p:sp>
    </p:spTree>
    <p:extLst>
      <p:ext uri="{BB962C8B-B14F-4D97-AF65-F5344CB8AC3E}">
        <p14:creationId xmlns:p14="http://schemas.microsoft.com/office/powerpoint/2010/main" val="29182876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8" y="609600"/>
            <a:ext cx="8666243" cy="5943600"/>
          </a:xfrm>
        </p:spPr>
        <p:txBody>
          <a:bodyPr>
            <a:normAutofit fontScale="85000" lnSpcReduction="10000"/>
          </a:bodyPr>
          <a:lstStyle/>
          <a:p>
            <a:pPr marL="0" indent="0">
              <a:buNone/>
            </a:pPr>
            <a:r>
              <a:rPr lang="en-US" b="1" u="sng" dirty="0"/>
              <a:t>3.5.3 Contract Amendments</a:t>
            </a:r>
          </a:p>
          <a:p>
            <a:pPr marL="0" indent="0">
              <a:buNone/>
            </a:pPr>
            <a:r>
              <a:rPr lang="en-US" sz="1800" dirty="0"/>
              <a:t>    </a:t>
            </a:r>
          </a:p>
          <a:p>
            <a:pPr marL="0" indent="0">
              <a:buNone/>
            </a:pPr>
            <a:r>
              <a:rPr lang="en-US" dirty="0"/>
              <a:t>For cost overruns totaling </a:t>
            </a:r>
            <a:r>
              <a:rPr lang="en-US" dirty="0">
                <a:solidFill>
                  <a:srgbClr val="FF0000"/>
                </a:solidFill>
              </a:rPr>
              <a:t>40  </a:t>
            </a:r>
            <a:r>
              <a:rPr lang="en-US" dirty="0"/>
              <a:t>percent or less of the initial contract amount, a contract amendment must be completed and signed by both entities (available at </a:t>
            </a:r>
            <a:r>
              <a:rPr lang="en-US" u="sng" dirty="0">
                <a:hlinkClick r:id="rId3"/>
              </a:rPr>
              <a:t>www.dirtandgravelroads.org</a:t>
            </a:r>
            <a:r>
              <a:rPr lang="en-US" dirty="0"/>
              <a:t>).  Multiple amendments may be granted, provided the total of all amendments is not more than </a:t>
            </a:r>
            <a:r>
              <a:rPr lang="en-US" dirty="0">
                <a:solidFill>
                  <a:srgbClr val="FF0000"/>
                </a:solidFill>
              </a:rPr>
              <a:t>40 </a:t>
            </a:r>
            <a:r>
              <a:rPr lang="en-US" dirty="0"/>
              <a:t>percent of the initial contract amount. Amendments must be approved by the district board according to policies they establish. </a:t>
            </a:r>
            <a:r>
              <a:rPr lang="en-US" dirty="0">
                <a:solidFill>
                  <a:srgbClr val="FF0000"/>
                </a:solidFill>
              </a:rPr>
              <a:t>For contract amendments over 40 percent, written approval is required from the State Conservation Commission. </a:t>
            </a:r>
          </a:p>
          <a:p>
            <a:pPr marL="0" indent="0">
              <a:buNone/>
            </a:pPr>
            <a:r>
              <a:rPr lang="en-US" sz="3000" strike="sngStrike" dirty="0">
                <a:solidFill>
                  <a:srgbClr val="FF0000"/>
                </a:solidFill>
              </a:rPr>
              <a:t>For cost overruns totaling more than 20 percent of the initial contract amount, a second separate contract must be made for the additional funds.</a:t>
            </a:r>
            <a:endParaRPr lang="en-US" sz="3000" b="1" dirty="0">
              <a:solidFill>
                <a:srgbClr val="FF0000"/>
              </a:solidFill>
            </a:endParaRPr>
          </a:p>
        </p:txBody>
      </p:sp>
    </p:spTree>
    <p:extLst>
      <p:ext uri="{BB962C8B-B14F-4D97-AF65-F5344CB8AC3E}">
        <p14:creationId xmlns:p14="http://schemas.microsoft.com/office/powerpoint/2010/main" val="8616400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Roy</a:t>
            </a:r>
          </a:p>
        </p:txBody>
      </p:sp>
    </p:spTree>
    <p:extLst>
      <p:ext uri="{BB962C8B-B14F-4D97-AF65-F5344CB8AC3E}">
        <p14:creationId xmlns:p14="http://schemas.microsoft.com/office/powerpoint/2010/main" val="11787306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TextBox 9"/>
          <p:cNvSpPr txBox="1"/>
          <p:nvPr/>
        </p:nvSpPr>
        <p:spPr>
          <a:xfrm>
            <a:off x="0" y="0"/>
            <a:ext cx="3933321" cy="461665"/>
          </a:xfrm>
          <a:prstGeom prst="rect">
            <a:avLst/>
          </a:prstGeom>
          <a:solidFill>
            <a:schemeClr val="bg1"/>
          </a:solidFill>
          <a:ln>
            <a:solidFill>
              <a:schemeClr val="tx1"/>
            </a:solidFill>
          </a:ln>
        </p:spPr>
        <p:txBody>
          <a:bodyPr wrap="none" rtlCol="0">
            <a:spAutoFit/>
          </a:bodyPr>
          <a:lstStyle/>
          <a:p>
            <a:r>
              <a:rPr lang="en-US" sz="2400" b="1" dirty="0"/>
              <a:t>Has to be a lawyer involved…</a:t>
            </a:r>
          </a:p>
        </p:txBody>
      </p:sp>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pic>
        <p:nvPicPr>
          <p:cNvPr id="8" name="Picture 7"/>
          <p:cNvPicPr>
            <a:picLocks noChangeAspect="1"/>
          </p:cNvPicPr>
          <p:nvPr/>
        </p:nvPicPr>
        <p:blipFill>
          <a:blip r:embed="rId3"/>
          <a:stretch>
            <a:fillRect/>
          </a:stretch>
        </p:blipFill>
        <p:spPr>
          <a:xfrm>
            <a:off x="16314" y="454408"/>
            <a:ext cx="9148102" cy="5412992"/>
          </a:xfrm>
          <a:prstGeom prst="rect">
            <a:avLst/>
          </a:prstGeom>
        </p:spPr>
      </p:pic>
    </p:spTree>
    <p:extLst>
      <p:ext uri="{BB962C8B-B14F-4D97-AF65-F5344CB8AC3E}">
        <p14:creationId xmlns:p14="http://schemas.microsoft.com/office/powerpoint/2010/main" val="282425033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1" u="sng" baseline="0" dirty="0">
                <a:solidFill>
                  <a:srgbClr val="FF0000"/>
                </a:solidFill>
              </a:rPr>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6859089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3.6.1  Education FOR Districts</a:t>
            </a:r>
          </a:p>
        </p:txBody>
      </p:sp>
      <p:sp>
        <p:nvSpPr>
          <p:cNvPr id="3" name="Subtitle 2"/>
          <p:cNvSpPr>
            <a:spLocks noGrp="1"/>
          </p:cNvSpPr>
          <p:nvPr>
            <p:ph type="subTitle" idx="1"/>
          </p:nvPr>
        </p:nvSpPr>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ESM Training</a:t>
            </a:r>
          </a:p>
          <a:p>
            <a:r>
              <a:rPr lang="en-US"/>
              <a:t>Training course</a:t>
            </a:r>
            <a:r>
              <a:rPr lang="en-US" sz="3200" kern="1200">
                <a:effectLst/>
                <a:latin typeface="+mn-lt"/>
                <a:ea typeface="+mn-ea"/>
                <a:cs typeface="+mn-cs"/>
              </a:rPr>
              <a:t> that covers road maintenance principals</a:t>
            </a:r>
            <a:endParaRPr lang="en-US" sz="3200" kern="1200">
              <a:effectLst/>
              <a:latin typeface="+mn-lt"/>
              <a:cs typeface="Calibri"/>
            </a:endParaRPr>
          </a:p>
          <a:p>
            <a:pPr lvl="0"/>
            <a:r>
              <a:rPr lang="en-US" sz="3200" u="sng" kern="1200" dirty="0">
                <a:solidFill>
                  <a:srgbClr val="FF0000"/>
                </a:solidFill>
                <a:effectLst/>
                <a:latin typeface="+mn-lt"/>
                <a:ea typeface="+mn-ea"/>
                <a:cs typeface="+mn-cs"/>
              </a:rPr>
              <a:t>Mandatory for district staff </a:t>
            </a:r>
            <a:r>
              <a:rPr lang="en-US" sz="3200" kern="1200">
                <a:effectLst/>
                <a:latin typeface="+mn-lt"/>
                <a:ea typeface="+mn-ea"/>
                <a:cs typeface="+mn-cs"/>
              </a:rPr>
              <a:t>involved with the program</a:t>
            </a:r>
            <a:endParaRPr lang="en-US" sz="3200" kern="1200">
              <a:effectLst/>
              <a:latin typeface="+mn-lt"/>
              <a:cs typeface="Calibri"/>
            </a:endParaRPr>
          </a:p>
          <a:p>
            <a:pPr lvl="0"/>
            <a:r>
              <a:rPr lang="en-US" sz="3200" kern="1200">
                <a:effectLst/>
                <a:latin typeface="+mn-lt"/>
                <a:ea typeface="+mn-ea"/>
                <a:cs typeface="+mn-cs"/>
              </a:rPr>
              <a:t>Mandatory for at least one district QAB member</a:t>
            </a:r>
            <a:endParaRPr lang="en-US" sz="3200" kern="1200">
              <a:effectLst/>
              <a:latin typeface="+mn-lt"/>
              <a:cs typeface="Calibri"/>
            </a:endParaRPr>
          </a:p>
          <a:p>
            <a:r>
              <a:rPr lang="en-US" sz="3200" kern="1200">
                <a:effectLst/>
                <a:latin typeface="+mn-lt"/>
                <a:ea typeface="+mn-ea"/>
                <a:cs typeface="+mn-cs"/>
              </a:rPr>
              <a:t>Highly recommended for everyone </a:t>
            </a:r>
            <a:r>
              <a:rPr lang="en-US"/>
              <a:t>involved in the program</a:t>
            </a:r>
            <a:endParaRPr lang="en-US" sz="3200" kern="1200">
              <a:effectLst/>
              <a:latin typeface="+mn-lt"/>
              <a:cs typeface="Calibri"/>
            </a:endParaRPr>
          </a:p>
          <a:p>
            <a:r>
              <a:rPr lang="en-US">
                <a:cs typeface="Calibri"/>
              </a:rPr>
              <a:t>Remote Trainings being held this winter</a:t>
            </a:r>
            <a:endParaRPr lang="en-US" sz="3200" kern="1200">
              <a:effectLst/>
              <a:latin typeface="+mn-lt"/>
              <a:cs typeface="Calibri"/>
            </a:endParaRPr>
          </a:p>
          <a:p>
            <a:endParaRPr lang="en-US">
              <a:cs typeface="Calibri"/>
            </a:endParaRPr>
          </a:p>
          <a:p>
            <a:endParaRPr lang="en-US">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91403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8" name="Rectangle 7"/>
          <p:cNvSpPr/>
          <p:nvPr/>
        </p:nvSpPr>
        <p:spPr>
          <a:xfrm>
            <a:off x="0" y="6581001"/>
            <a:ext cx="9208008" cy="276999"/>
          </a:xfrm>
          <a:prstGeom prst="rect">
            <a:avLst/>
          </a:prstGeom>
          <a:solidFill>
            <a:schemeClr val="tx1"/>
          </a:solidFill>
        </p:spPr>
        <p:txBody>
          <a:bodyPr wrap="square">
            <a:spAutoFit/>
          </a:bodyPr>
          <a:lstStyle/>
          <a:p>
            <a:r>
              <a:rPr lang="en-US" sz="1200">
                <a:solidFill>
                  <a:schemeClr val="bg1"/>
                </a:solidFill>
              </a:rPr>
              <a:t>https://www.cartoonstock.com/directory/s/sleigh.asp</a:t>
            </a:r>
            <a:endParaRPr lang="en-US" sz="1200" dirty="0">
              <a:solidFill>
                <a:schemeClr val="bg1"/>
              </a:solidFill>
            </a:endParaRPr>
          </a:p>
        </p:txBody>
      </p:sp>
      <p:sp>
        <p:nvSpPr>
          <p:cNvPr id="7" name="Rectangle 6"/>
          <p:cNvSpPr/>
          <p:nvPr/>
        </p:nvSpPr>
        <p:spPr>
          <a:xfrm>
            <a:off x="-57638" y="6380532"/>
            <a:ext cx="9204513" cy="230832"/>
          </a:xfrm>
          <a:prstGeom prst="rect">
            <a:avLst/>
          </a:prstGeom>
        </p:spPr>
        <p:txBody>
          <a:bodyPr wrap="square">
            <a:spAutoFit/>
          </a:bodyPr>
          <a:lstStyle/>
          <a:p>
            <a:r>
              <a:rPr lang="en-US" sz="900" dirty="0">
                <a:hlinkClick r:id="rId3"/>
              </a:rPr>
              <a:t>Sleigh Cartoons and Comics - funny pictures from </a:t>
            </a:r>
            <a:r>
              <a:rPr lang="en-US" sz="900" dirty="0" err="1">
                <a:hlinkClick r:id="rId3"/>
              </a:rPr>
              <a:t>CartoonStock</a:t>
            </a:r>
            <a:endParaRPr lang="en-US" sz="900" dirty="0"/>
          </a:p>
        </p:txBody>
      </p:sp>
      <p:pic>
        <p:nvPicPr>
          <p:cNvPr id="9" name="Picture 8" descr="Diagram&#10;&#10;Description automatically generated">
            <a:extLst>
              <a:ext uri="{FF2B5EF4-FFF2-40B4-BE49-F238E27FC236}">
                <a16:creationId xmlns:a16="http://schemas.microsoft.com/office/drawing/2014/main" id="{86BB5F0F-CD93-4B9F-AE0E-3075D88D7A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94310"/>
            <a:ext cx="9144000" cy="6469380"/>
          </a:xfrm>
          <a:prstGeom prst="rect">
            <a:avLst/>
          </a:prstGeom>
        </p:spPr>
      </p:pic>
    </p:spTree>
    <p:extLst>
      <p:ext uri="{BB962C8B-B14F-4D97-AF65-F5344CB8AC3E}">
        <p14:creationId xmlns:p14="http://schemas.microsoft.com/office/powerpoint/2010/main" val="3157452163"/>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Admin Training (</a:t>
            </a:r>
            <a:r>
              <a:rPr lang="en-US" sz="3200" b="1" u="sng" kern="1200" dirty="0" err="1">
                <a:solidFill>
                  <a:schemeClr val="tx1"/>
                </a:solidFill>
                <a:effectLst/>
                <a:latin typeface="+mn-lt"/>
                <a:ea typeface="+mn-ea"/>
                <a:cs typeface="+mn-cs"/>
              </a:rPr>
              <a:t>ZZZzzzzz</a:t>
            </a:r>
            <a:r>
              <a:rPr lang="en-US" sz="3200" b="1" u="sng" kern="1200" dirty="0">
                <a:solidFill>
                  <a:schemeClr val="tx1"/>
                </a:solidFill>
                <a:effectLst/>
                <a:latin typeface="+mn-lt"/>
                <a:ea typeface="+mn-ea"/>
                <a:cs typeface="+mn-cs"/>
              </a:rPr>
              <a:t>…)</a:t>
            </a:r>
          </a:p>
          <a:p>
            <a:pPr lvl="0"/>
            <a:r>
              <a:rPr lang="en-US" sz="3200" kern="1200" dirty="0">
                <a:solidFill>
                  <a:schemeClr val="tx1"/>
                </a:solidFill>
                <a:effectLst/>
                <a:latin typeface="+mn-lt"/>
                <a:ea typeface="+mn-ea"/>
                <a:cs typeface="+mn-cs"/>
              </a:rPr>
              <a:t>Covers administrative policies and guidance provided in the admin manual</a:t>
            </a:r>
          </a:p>
          <a:p>
            <a:pPr lvl="0"/>
            <a:r>
              <a:rPr lang="en-US" sz="3200" kern="1200" dirty="0">
                <a:solidFill>
                  <a:srgbClr val="FF0000"/>
                </a:solidFill>
                <a:effectLst/>
                <a:latin typeface="+mn-lt"/>
                <a:ea typeface="+mn-ea"/>
                <a:cs typeface="+mn-cs"/>
              </a:rPr>
              <a:t>Required for staff persons most involved with the program</a:t>
            </a:r>
          </a:p>
          <a:p>
            <a:pPr lvl="0"/>
            <a:r>
              <a:rPr lang="en-US" sz="3200" kern="1200" dirty="0">
                <a:solidFill>
                  <a:srgbClr val="FF0000"/>
                </a:solidFill>
                <a:effectLst/>
                <a:latin typeface="+mn-lt"/>
                <a:ea typeface="+mn-ea"/>
                <a:cs typeface="+mn-cs"/>
              </a:rPr>
              <a:t>Required Every 3 years</a:t>
            </a:r>
          </a:p>
        </p:txBody>
      </p:sp>
      <p:sp>
        <p:nvSpPr>
          <p:cNvPr id="5" name="Rectangle 4"/>
          <p:cNvSpPr/>
          <p:nvPr/>
        </p:nvSpPr>
        <p:spPr>
          <a:xfrm>
            <a:off x="-40711" y="6581001"/>
            <a:ext cx="4948711" cy="276999"/>
          </a:xfrm>
          <a:prstGeom prst="rect">
            <a:avLst/>
          </a:prstGeom>
        </p:spPr>
        <p:txBody>
          <a:bodyPr wrap="square">
            <a:spAutoFit/>
          </a:bodyPr>
          <a:lstStyle/>
          <a:p>
            <a:r>
              <a:rPr lang="en-US" sz="1200" i="1" dirty="0"/>
              <a:t>http://anintrospectiveworld.blogspot.com/2012/08/sleeping-in-class.html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6" descr="Diagram, engineering drawing&#10;&#10;Description automatically generated">
            <a:extLst>
              <a:ext uri="{FF2B5EF4-FFF2-40B4-BE49-F238E27FC236}">
                <a16:creationId xmlns:a16="http://schemas.microsoft.com/office/drawing/2014/main" id="{5FA5DA34-DD5A-476C-BF2C-930FBBCAE2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3070446"/>
            <a:ext cx="2743200" cy="3649054"/>
          </a:xfrm>
          <a:prstGeom prst="rect">
            <a:avLst/>
          </a:prstGeom>
        </p:spPr>
      </p:pic>
    </p:spTree>
    <p:extLst>
      <p:ext uri="{BB962C8B-B14F-4D97-AF65-F5344CB8AC3E}">
        <p14:creationId xmlns:p14="http://schemas.microsoft.com/office/powerpoint/2010/main" val="36964127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Annual Maintenance Workshop</a:t>
            </a:r>
          </a:p>
          <a:p>
            <a:pPr lvl="0"/>
            <a:r>
              <a:rPr lang="en-US" sz="3200" kern="1200" dirty="0">
                <a:solidFill>
                  <a:schemeClr val="tx1"/>
                </a:solidFill>
                <a:effectLst/>
                <a:latin typeface="+mn-lt"/>
                <a:ea typeface="+mn-ea"/>
                <a:cs typeface="+mn-cs"/>
              </a:rPr>
              <a:t>More in depth training than ESM</a:t>
            </a:r>
          </a:p>
          <a:p>
            <a:pPr lvl="0"/>
            <a:r>
              <a:rPr lang="en-US" sz="3200" kern="1200" dirty="0">
                <a:solidFill>
                  <a:schemeClr val="tx1"/>
                </a:solidFill>
                <a:effectLst/>
                <a:latin typeface="+mn-lt"/>
                <a:ea typeface="+mn-ea"/>
                <a:cs typeface="+mn-cs"/>
              </a:rPr>
              <a:t>ESM certified individual may attend annual workshop at least once every 5 yrs. in lieu of ESM training, provided their  certification is not expired.</a:t>
            </a:r>
          </a:p>
        </p:txBody>
      </p:sp>
      <p:pic>
        <p:nvPicPr>
          <p:cNvPr id="4098" name="Picture 2" descr="C:\My Documents\WORKSHOPS\2013_workshop\2013_workshop_pics\IMG_20131001_145115_26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886200"/>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0122607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3.6.1  Education FOR Districts</a:t>
            </a:r>
          </a:p>
        </p:txBody>
      </p:sp>
      <p:sp>
        <p:nvSpPr>
          <p:cNvPr id="3" name="Subtitle 2"/>
          <p:cNvSpPr>
            <a:spLocks noGrp="1"/>
          </p:cNvSpPr>
          <p:nvPr>
            <p:ph type="subTitle" idx="1"/>
          </p:nvPr>
        </p:nvSpPr>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Stream Crossing Certification</a:t>
            </a:r>
          </a:p>
          <a:p>
            <a:r>
              <a:rPr lang="en-US" sz="3200" kern="1200" dirty="0">
                <a:effectLst/>
                <a:latin typeface="+mn-lt"/>
                <a:ea typeface="+mn-ea"/>
                <a:cs typeface="+mn-cs"/>
              </a:rPr>
              <a:t>CD staff must be certified to sign a contract for a stream </a:t>
            </a:r>
            <a:r>
              <a:rPr lang="en-US" dirty="0"/>
              <a:t>crossing project on or after 7/1/2023</a:t>
            </a:r>
          </a:p>
          <a:p>
            <a:r>
              <a:rPr lang="en-US" dirty="0"/>
              <a:t>3 being planned before 7/1/2023</a:t>
            </a:r>
          </a:p>
          <a:p>
            <a:r>
              <a:rPr lang="en-US" dirty="0"/>
              <a:t>1 being planned for fall 2023</a:t>
            </a:r>
          </a:p>
          <a:p>
            <a:r>
              <a:rPr lang="en-US" sz="3200" kern="1200" dirty="0">
                <a:effectLst/>
                <a:latin typeface="+mn-lt"/>
                <a:cs typeface="Calibri"/>
              </a:rPr>
              <a:t>6 separate sessions</a:t>
            </a:r>
          </a:p>
          <a:p>
            <a:pPr lvl="1"/>
            <a:r>
              <a:rPr lang="en-US" dirty="0">
                <a:cs typeface="Calibri"/>
              </a:rPr>
              <a:t>Mostly virtual half day</a:t>
            </a:r>
          </a:p>
          <a:p>
            <a:pPr lvl="1"/>
            <a:r>
              <a:rPr lang="en-US" kern="1200" dirty="0">
                <a:effectLst/>
                <a:latin typeface="+mn-lt"/>
                <a:cs typeface="Calibri"/>
              </a:rPr>
              <a:t>2 days in the field</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pic>
        <p:nvPicPr>
          <p:cNvPr id="9" name="Picture 8">
            <a:extLst>
              <a:ext uri="{FF2B5EF4-FFF2-40B4-BE49-F238E27FC236}">
                <a16:creationId xmlns:a16="http://schemas.microsoft.com/office/drawing/2014/main" id="{36A1E445-A430-4F42-BA02-3AA5519A0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7477" y="3602182"/>
            <a:ext cx="4356524" cy="3267393"/>
          </a:xfrm>
          <a:prstGeom prst="rect">
            <a:avLst/>
          </a:prstGeom>
        </p:spPr>
      </p:pic>
      <p:pic>
        <p:nvPicPr>
          <p:cNvPr id="11" name="Picture 10">
            <a:extLst>
              <a:ext uri="{FF2B5EF4-FFF2-40B4-BE49-F238E27FC236}">
                <a16:creationId xmlns:a16="http://schemas.microsoft.com/office/drawing/2014/main" id="{95981BD5-06AD-4D89-99A2-E281343F4A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7477" y="3602182"/>
            <a:ext cx="4356524" cy="3267393"/>
          </a:xfrm>
          <a:prstGeom prst="rect">
            <a:avLst/>
          </a:prstGeom>
        </p:spPr>
      </p:pic>
    </p:spTree>
    <p:extLst>
      <p:ext uri="{BB962C8B-B14F-4D97-AF65-F5344CB8AC3E}">
        <p14:creationId xmlns:p14="http://schemas.microsoft.com/office/powerpoint/2010/main" val="4209339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Technical Assistance</a:t>
            </a:r>
          </a:p>
          <a:p>
            <a:pPr lvl="0"/>
            <a:r>
              <a:rPr lang="en-US" sz="3200" kern="1200" dirty="0">
                <a:solidFill>
                  <a:schemeClr val="tx1"/>
                </a:solidFill>
                <a:effectLst/>
                <a:latin typeface="+mn-lt"/>
                <a:ea typeface="+mn-ea"/>
                <a:cs typeface="+mn-cs"/>
              </a:rPr>
              <a:t>Conducted primarily by Center staff</a:t>
            </a:r>
          </a:p>
          <a:p>
            <a:pPr lvl="0"/>
            <a:r>
              <a:rPr lang="en-US" sz="3200" b="1" u="sng" kern="1200" dirty="0">
                <a:solidFill>
                  <a:schemeClr val="tx1"/>
                </a:solidFill>
                <a:effectLst/>
                <a:latin typeface="+mn-lt"/>
                <a:ea typeface="+mn-ea"/>
                <a:cs typeface="+mn-cs"/>
              </a:rPr>
              <a:t>Initiated by districts</a:t>
            </a:r>
          </a:p>
          <a:p>
            <a:pPr lvl="0"/>
            <a:r>
              <a:rPr lang="en-US" sz="3200" kern="1200" dirty="0">
                <a:solidFill>
                  <a:schemeClr val="tx1"/>
                </a:solidFill>
                <a:effectLst/>
                <a:latin typeface="+mn-lt"/>
                <a:ea typeface="+mn-ea"/>
                <a:cs typeface="+mn-cs"/>
              </a:rPr>
              <a:t>Small group training for districts and municipalities</a:t>
            </a:r>
          </a:p>
          <a:p>
            <a:pPr lvl="0"/>
            <a:r>
              <a:rPr lang="en-US" sz="3200" kern="1200" dirty="0">
                <a:solidFill>
                  <a:schemeClr val="tx1"/>
                </a:solidFill>
                <a:effectLst/>
                <a:latin typeface="+mn-lt"/>
                <a:ea typeface="+mn-ea"/>
                <a:cs typeface="+mn-cs"/>
              </a:rPr>
              <a:t>Help with:</a:t>
            </a:r>
          </a:p>
          <a:p>
            <a:pPr lvl="1"/>
            <a:r>
              <a:rPr lang="en-US" sz="2800" kern="1200" dirty="0">
                <a:solidFill>
                  <a:schemeClr val="tx1"/>
                </a:solidFill>
                <a:effectLst/>
                <a:latin typeface="+mn-lt"/>
                <a:ea typeface="+mn-ea"/>
                <a:cs typeface="+mn-cs"/>
              </a:rPr>
              <a:t>Project</a:t>
            </a:r>
            <a:r>
              <a:rPr lang="en-US" sz="2800" kern="1200" baseline="0" dirty="0">
                <a:solidFill>
                  <a:schemeClr val="tx1"/>
                </a:solidFill>
                <a:effectLst/>
                <a:latin typeface="+mn-lt"/>
                <a:ea typeface="+mn-ea"/>
                <a:cs typeface="+mn-cs"/>
              </a:rPr>
              <a:t> design / layout</a:t>
            </a:r>
          </a:p>
          <a:p>
            <a:pPr lvl="1"/>
            <a:r>
              <a:rPr lang="en-US" sz="2800" kern="1200" baseline="0" dirty="0">
                <a:solidFill>
                  <a:schemeClr val="tx1"/>
                </a:solidFill>
                <a:effectLst/>
                <a:latin typeface="+mn-lt"/>
                <a:ea typeface="+mn-ea"/>
                <a:cs typeface="+mn-cs"/>
              </a:rPr>
              <a:t>Meet with applicants</a:t>
            </a:r>
          </a:p>
          <a:p>
            <a:pPr lvl="1"/>
            <a:r>
              <a:rPr lang="en-US" sz="2800" kern="1200" baseline="0" dirty="0">
                <a:solidFill>
                  <a:schemeClr val="tx1"/>
                </a:solidFill>
                <a:effectLst/>
                <a:latin typeface="+mn-lt"/>
                <a:ea typeface="+mn-ea"/>
                <a:cs typeface="+mn-cs"/>
              </a:rPr>
              <a:t>Aggregate placement</a:t>
            </a:r>
          </a:p>
          <a:p>
            <a:pPr lvl="1"/>
            <a:r>
              <a:rPr lang="en-US" sz="2800" kern="1200" baseline="0" dirty="0">
                <a:solidFill>
                  <a:schemeClr val="tx1"/>
                </a:solidFill>
                <a:effectLst/>
                <a:latin typeface="+mn-lt"/>
                <a:ea typeface="+mn-ea"/>
                <a:cs typeface="+mn-cs"/>
              </a:rPr>
              <a:t>Project implementation</a:t>
            </a:r>
          </a:p>
          <a:p>
            <a:pPr lvl="1"/>
            <a:r>
              <a:rPr lang="en-US" sz="2800" kern="1200" baseline="0" dirty="0">
                <a:solidFill>
                  <a:schemeClr val="tx1"/>
                </a:solidFill>
                <a:effectLst/>
                <a:latin typeface="+mn-lt"/>
                <a:ea typeface="+mn-ea"/>
                <a:cs typeface="+mn-cs"/>
              </a:rPr>
              <a:t>Whatever you need!</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6022011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52400" y="685800"/>
            <a:ext cx="8666243" cy="5334000"/>
          </a:xfrm>
        </p:spPr>
        <p:txBody>
          <a:bodyPr>
            <a:normAutofit fontScale="92500" lnSpcReduction="20000"/>
          </a:bodyPr>
          <a:lstStyle/>
          <a:p>
            <a:pPr marL="0" indent="0">
              <a:buNone/>
            </a:pPr>
            <a:r>
              <a:rPr lang="en-US" b="1" u="sng" dirty="0">
                <a:solidFill>
                  <a:srgbClr val="FF0000"/>
                </a:solidFill>
              </a:rPr>
              <a:t>3.6.1.2 Stream Crossing Replacement Training</a:t>
            </a:r>
          </a:p>
          <a:p>
            <a:pPr marL="0" indent="0">
              <a:buNone/>
            </a:pPr>
            <a:r>
              <a:rPr lang="en-US" sz="1800" dirty="0">
                <a:solidFill>
                  <a:srgbClr val="FF0000"/>
                </a:solidFill>
              </a:rPr>
              <a:t>    </a:t>
            </a:r>
          </a:p>
          <a:p>
            <a:pPr marL="0" indent="0" algn="just">
              <a:spcBef>
                <a:spcPts val="0"/>
              </a:spcBef>
              <a:buNone/>
              <a:tabLst>
                <a:tab pos="342900" algn="l"/>
                <a:tab pos="685800" algn="l"/>
              </a:tabLst>
            </a:pPr>
            <a:r>
              <a:rPr lang="en-US" b="1" u="sng" dirty="0">
                <a:solidFill>
                  <a:srgbClr val="FF0000"/>
                </a:solidFill>
              </a:rPr>
              <a:t>Effective July 1, 2023</a:t>
            </a:r>
            <a:r>
              <a:rPr lang="en-US" dirty="0">
                <a:solidFill>
                  <a:srgbClr val="FF0000"/>
                </a:solidFill>
              </a:rPr>
              <a:t>, at least one conservation district staff member must have completed the DGLVR Program’s “Stream Crossing Replacement Certification Training” and received a certificate of completion </a:t>
            </a:r>
            <a:r>
              <a:rPr lang="en-US" b="1" u="sng" dirty="0">
                <a:solidFill>
                  <a:srgbClr val="FF0000"/>
                </a:solidFill>
              </a:rPr>
              <a:t>before the QAB can recommend or the conservation district can approve a contract for a project involving a stream crossing</a:t>
            </a:r>
            <a:r>
              <a:rPr lang="en-US" u="sng" dirty="0">
                <a:solidFill>
                  <a:srgbClr val="FF0000"/>
                </a:solidFill>
              </a:rPr>
              <a:t>.</a:t>
            </a:r>
            <a:r>
              <a:rPr lang="en-US" dirty="0">
                <a:solidFill>
                  <a:srgbClr val="FF0000"/>
                </a:solidFill>
              </a:rPr>
              <a:t> A Stream Crossing Replacement Re-Certification Training must be taken </a:t>
            </a:r>
            <a:r>
              <a:rPr lang="en-US" b="1" u="sng" dirty="0">
                <a:solidFill>
                  <a:srgbClr val="FF0000"/>
                </a:solidFill>
              </a:rPr>
              <a:t>once every three years </a:t>
            </a:r>
            <a:r>
              <a:rPr lang="en-US" dirty="0">
                <a:solidFill>
                  <a:srgbClr val="FF0000"/>
                </a:solidFill>
              </a:rPr>
              <a:t>to maintain staff certification. This training requirement does not apply to crossings that qualify for an automatic exemption from the DGLVR Stream Crossing Standard (see section 7.1.3.1).</a:t>
            </a:r>
          </a:p>
        </p:txBody>
      </p:sp>
    </p:spTree>
    <p:extLst>
      <p:ext uri="{BB962C8B-B14F-4D97-AF65-F5344CB8AC3E}">
        <p14:creationId xmlns:p14="http://schemas.microsoft.com/office/powerpoint/2010/main" val="18447398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www.dirtandgravel.psu.edu</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344305"/>
            <a:ext cx="8747688" cy="5513695"/>
          </a:xfrm>
          <a:prstGeom prst="rect">
            <a:avLst/>
          </a:prstGeom>
        </p:spPr>
      </p:pic>
    </p:spTree>
    <p:extLst>
      <p:ext uri="{BB962C8B-B14F-4D97-AF65-F5344CB8AC3E}">
        <p14:creationId xmlns:p14="http://schemas.microsoft.com/office/powerpoint/2010/main" val="2917595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2B6679-017E-45AD-BC99-FBB768A9D6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 y="1219200"/>
            <a:ext cx="9144000" cy="4873230"/>
          </a:xfrm>
          <a:prstGeom prst="rect">
            <a:avLst/>
          </a:prstGeom>
        </p:spPr>
      </p:pic>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Remote Learning Center </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6" name="Down Arrow 5"/>
          <p:cNvSpPr/>
          <p:nvPr/>
        </p:nvSpPr>
        <p:spPr>
          <a:xfrm rot="5400000">
            <a:off x="1896190" y="4504610"/>
            <a:ext cx="474820" cy="609600"/>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6142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B88EA4-6BB4-45CD-A1DD-3C91131138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9233"/>
            <a:ext cx="9144000" cy="4059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Remote Learning Center </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42228278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B1088-528A-44A0-9EE2-ACDAB44EFC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1939"/>
            <a:ext cx="9144000" cy="5035536"/>
          </a:xfrm>
          <a:prstGeom prst="rect">
            <a:avLst/>
          </a:prstGeom>
        </p:spPr>
      </p:pic>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www.dirtandgravel.psu.edu</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6" name="Down Arrow 5">
            <a:extLst>
              <a:ext uri="{FF2B5EF4-FFF2-40B4-BE49-F238E27FC236}">
                <a16:creationId xmlns:a16="http://schemas.microsoft.com/office/drawing/2014/main" id="{7A8F0114-10EF-428D-BBC0-3917349F0E1B}"/>
              </a:ext>
            </a:extLst>
          </p:cNvPr>
          <p:cNvSpPr/>
          <p:nvPr/>
        </p:nvSpPr>
        <p:spPr>
          <a:xfrm rot="5400000">
            <a:off x="1758856" y="3918044"/>
            <a:ext cx="685800" cy="77451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1132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B1088-528A-44A0-9EE2-ACDAB44EFC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1939"/>
            <a:ext cx="9144000" cy="5035536"/>
          </a:xfrm>
          <a:prstGeom prst="rect">
            <a:avLst/>
          </a:prstGeom>
        </p:spPr>
      </p:pic>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www.dirtandgravel.psu.edu</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6" name="Down Arrow 5">
            <a:extLst>
              <a:ext uri="{FF2B5EF4-FFF2-40B4-BE49-F238E27FC236}">
                <a16:creationId xmlns:a16="http://schemas.microsoft.com/office/drawing/2014/main" id="{7A8F0114-10EF-428D-BBC0-3917349F0E1B}"/>
              </a:ext>
            </a:extLst>
          </p:cNvPr>
          <p:cNvSpPr/>
          <p:nvPr/>
        </p:nvSpPr>
        <p:spPr>
          <a:xfrm rot="5400000">
            <a:off x="1758856" y="3918044"/>
            <a:ext cx="685800" cy="77451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BE743C-11C5-40DE-AC4E-A89E3A7267AB}"/>
              </a:ext>
            </a:extLst>
          </p:cNvPr>
          <p:cNvSpPr txBox="1"/>
          <p:nvPr/>
        </p:nvSpPr>
        <p:spPr>
          <a:xfrm>
            <a:off x="2133600" y="2115993"/>
            <a:ext cx="5715000" cy="3970318"/>
          </a:xfrm>
          <a:prstGeom prst="rect">
            <a:avLst/>
          </a:prstGeom>
          <a:solidFill>
            <a:schemeClr val="bg1"/>
          </a:solidFill>
        </p:spPr>
        <p:txBody>
          <a:bodyPr wrap="square" rtlCol="0">
            <a:spAutoFit/>
          </a:bodyPr>
          <a:lstStyle/>
          <a:p>
            <a:pPr marL="231775" indent="-231775">
              <a:buFont typeface="Arial" panose="020B0604020202020204" pitchFamily="34" charset="0"/>
              <a:buChar char="•"/>
            </a:pPr>
            <a:r>
              <a:rPr lang="en-US" sz="2800" b="1" dirty="0"/>
              <a:t>Standard forms</a:t>
            </a:r>
          </a:p>
          <a:p>
            <a:pPr marL="231775" indent="-231775">
              <a:buFont typeface="Arial" panose="020B0604020202020204" pitchFamily="34" charset="0"/>
              <a:buChar char="•"/>
            </a:pPr>
            <a:r>
              <a:rPr lang="en-US" sz="2800" b="1" dirty="0"/>
              <a:t>Blank forms</a:t>
            </a:r>
          </a:p>
          <a:p>
            <a:pPr marL="231775" indent="-231775">
              <a:buFont typeface="Arial" panose="020B0604020202020204" pitchFamily="34" charset="0"/>
              <a:buChar char="•"/>
            </a:pPr>
            <a:r>
              <a:rPr lang="en-US" sz="2800" b="1" dirty="0"/>
              <a:t>Example/sample forms</a:t>
            </a:r>
          </a:p>
          <a:p>
            <a:pPr marL="231775" indent="-231775">
              <a:buFont typeface="Arial" panose="020B0604020202020204" pitchFamily="34" charset="0"/>
              <a:buChar char="•"/>
            </a:pPr>
            <a:r>
              <a:rPr lang="en-US" sz="2800" b="1" dirty="0"/>
              <a:t>Webinars</a:t>
            </a:r>
          </a:p>
          <a:p>
            <a:pPr marL="736600" lvl="1" indent="-279400">
              <a:buFont typeface="Arial" panose="020B0604020202020204" pitchFamily="34" charset="0"/>
              <a:buChar char="•"/>
            </a:pPr>
            <a:r>
              <a:rPr lang="en-US" sz="2800" b="1" dirty="0"/>
              <a:t>Recording</a:t>
            </a:r>
          </a:p>
          <a:p>
            <a:pPr marL="736600" lvl="1" indent="-279400">
              <a:buFont typeface="Arial" panose="020B0604020202020204" pitchFamily="34" charset="0"/>
              <a:buChar char="•"/>
            </a:pPr>
            <a:r>
              <a:rPr lang="en-US" sz="2800" b="1" dirty="0"/>
              <a:t>PowerPoints</a:t>
            </a:r>
          </a:p>
          <a:p>
            <a:pPr marL="279400" indent="-279400">
              <a:buFont typeface="Arial" panose="020B0604020202020204" pitchFamily="34" charset="0"/>
              <a:buChar char="•"/>
            </a:pPr>
            <a:r>
              <a:rPr lang="en-US" sz="2800" b="1" dirty="0"/>
              <a:t>Materials and Cost Calculator</a:t>
            </a:r>
          </a:p>
          <a:p>
            <a:pPr marL="279400" indent="-279400">
              <a:buFont typeface="Arial" panose="020B0604020202020204" pitchFamily="34" charset="0"/>
              <a:buChar char="•"/>
            </a:pPr>
            <a:r>
              <a:rPr lang="en-US" sz="2800" b="1" dirty="0"/>
              <a:t>GIS system</a:t>
            </a:r>
          </a:p>
          <a:p>
            <a:pPr marL="566738" lvl="1" indent="-109538">
              <a:buFont typeface="Arial" panose="020B0604020202020204" pitchFamily="34" charset="0"/>
              <a:buChar char="•"/>
            </a:pPr>
            <a:endParaRPr lang="en-US" sz="2800" b="1" dirty="0"/>
          </a:p>
        </p:txBody>
      </p:sp>
    </p:spTree>
    <p:extLst>
      <p:ext uri="{BB962C8B-B14F-4D97-AF65-F5344CB8AC3E}">
        <p14:creationId xmlns:p14="http://schemas.microsoft.com/office/powerpoint/2010/main" val="26238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7386638"/>
          </a:xfrm>
          <a:prstGeom prst="rect">
            <a:avLst/>
          </a:prstGeom>
          <a:noFill/>
        </p:spPr>
        <p:txBody>
          <a:bodyPr wrap="square" rtlCol="0">
            <a:spAutoFit/>
          </a:bodyPr>
          <a:lstStyle/>
          <a:p>
            <a:r>
              <a:rPr lang="en-US" sz="4000" b="1" dirty="0">
                <a:solidFill>
                  <a:srgbClr val="FF0000"/>
                </a:solidFill>
              </a:rPr>
              <a:t>Program Fundamentals</a:t>
            </a:r>
            <a:endParaRPr lang="en-US" sz="3600" b="1" u="sng" dirty="0">
              <a:solidFill>
                <a:srgbClr val="FF0000"/>
              </a:solidFill>
            </a:endParaRPr>
          </a:p>
          <a:p>
            <a:endParaRPr lang="en-US" b="1" dirty="0"/>
          </a:p>
          <a:p>
            <a:pPr marL="914400" lvl="1" indent="-457200">
              <a:buFont typeface="Arial" panose="020B0604020202020204" pitchFamily="34" charset="0"/>
              <a:buChar char="•"/>
            </a:pPr>
            <a:r>
              <a:rPr lang="en-US" sz="3200" b="1" dirty="0"/>
              <a:t>Focus on environmental and road improvement projects</a:t>
            </a:r>
          </a:p>
          <a:p>
            <a:pPr marL="914400" lvl="1" indent="-457200">
              <a:buFont typeface="Arial" panose="020B0604020202020204" pitchFamily="34" charset="0"/>
              <a:buChar char="•"/>
            </a:pPr>
            <a:endParaRPr lang="en-US" sz="3200" b="1" dirty="0"/>
          </a:p>
          <a:p>
            <a:pPr marL="914400" lvl="1" indent="-457200">
              <a:buFont typeface="Arial" panose="020B0604020202020204" pitchFamily="34" charset="0"/>
              <a:buChar char="•"/>
            </a:pPr>
            <a:r>
              <a:rPr lang="en-US" sz="3200" b="1" dirty="0">
                <a:solidFill>
                  <a:srgbClr val="FF0000"/>
                </a:solidFill>
              </a:rPr>
              <a:t>Local control</a:t>
            </a:r>
          </a:p>
          <a:p>
            <a:pPr marL="1371600" lvl="2" indent="-457200">
              <a:buFont typeface="Arial" panose="020B0604020202020204" pitchFamily="34" charset="0"/>
              <a:buChar char="•"/>
            </a:pPr>
            <a:r>
              <a:rPr lang="en-US" sz="3200" dirty="0"/>
              <a:t>Conservation District runs local Program</a:t>
            </a:r>
          </a:p>
          <a:p>
            <a:pPr marL="1371600" lvl="2" indent="-457200">
              <a:buFont typeface="Arial" panose="020B0604020202020204" pitchFamily="34" charset="0"/>
              <a:buChar char="•"/>
            </a:pPr>
            <a:r>
              <a:rPr lang="en-US" sz="3200" dirty="0"/>
              <a:t>Quality Assurance Boards at County</a:t>
            </a:r>
          </a:p>
          <a:p>
            <a:pPr marL="1371600" lvl="2" indent="-457200">
              <a:buFont typeface="Arial" panose="020B0604020202020204" pitchFamily="34" charset="0"/>
              <a:buChar char="•"/>
            </a:pPr>
            <a:r>
              <a:rPr lang="en-US" sz="3200" dirty="0"/>
              <a:t>State guidance and local policies</a:t>
            </a:r>
          </a:p>
          <a:p>
            <a:pPr marL="1371600" lvl="2" indent="-457200">
              <a:buFont typeface="Arial" panose="020B0604020202020204" pitchFamily="34" charset="0"/>
              <a:buChar char="•"/>
            </a:pPr>
            <a:endParaRPr lang="en-US" sz="3200" dirty="0"/>
          </a:p>
          <a:p>
            <a:pPr marL="914400" lvl="1" indent="-457200">
              <a:buFont typeface="Arial" panose="020B0604020202020204" pitchFamily="34" charset="0"/>
              <a:buChar char="•"/>
            </a:pPr>
            <a:r>
              <a:rPr lang="en-US" sz="3200" dirty="0"/>
              <a:t>Application and Grant Process, 90%+ of applicants are townships.</a:t>
            </a:r>
          </a:p>
          <a:p>
            <a:pPr marL="914400" lvl="1" indent="-457200">
              <a:buFont typeface="Arial" panose="020B0604020202020204" pitchFamily="34" charset="0"/>
              <a:buChar char="•"/>
            </a:pPr>
            <a:endParaRPr lang="en-US" sz="3200" dirty="0"/>
          </a:p>
          <a:p>
            <a:pPr lvl="2"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3600" b="1" dirty="0"/>
          </a:p>
        </p:txBody>
      </p:sp>
      <p:sp>
        <p:nvSpPr>
          <p:cNvPr id="5" name="Title 1"/>
          <p:cNvSpPr>
            <a:spLocks noGrp="1"/>
          </p:cNvSpPr>
          <p:nvPr>
            <p:ph type="ctrTitle"/>
          </p:nvPr>
        </p:nvSpPr>
        <p:spPr>
          <a:xfrm>
            <a:off x="3200400" y="1"/>
            <a:ext cx="5943600" cy="457200"/>
          </a:xfrm>
        </p:spPr>
        <p:txBody>
          <a:bodyPr/>
          <a:lstStyle/>
          <a:p>
            <a:r>
              <a:rPr lang="en-US" dirty="0"/>
              <a:t>Administrative</a:t>
            </a:r>
            <a:r>
              <a:rPr lang="en-US" baseline="0" dirty="0"/>
              <a:t> Training</a:t>
            </a:r>
            <a:endParaRPr lang="en-US" dirty="0"/>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339163996"/>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Documentation</a:t>
            </a:r>
          </a:p>
        </p:txBody>
      </p:sp>
      <p:sp>
        <p:nvSpPr>
          <p:cNvPr id="3" name="Subtitle 2"/>
          <p:cNvSpPr>
            <a:spLocks noGrp="1"/>
          </p:cNvSpPr>
          <p:nvPr>
            <p:ph type="subTitle" idx="1"/>
          </p:nvPr>
        </p:nvSpPr>
        <p:spPr/>
        <p:txBody>
          <a:bodyPr/>
          <a:lstStyle/>
          <a:p>
            <a:pPr marL="0" indent="0">
              <a:buNone/>
            </a:pPr>
            <a:r>
              <a:rPr lang="en-US" b="1" u="sng" dirty="0"/>
              <a:t>Other Documentation</a:t>
            </a:r>
          </a:p>
          <a:p>
            <a:r>
              <a:rPr lang="en-US" dirty="0">
                <a:hlinkClick r:id="rId3"/>
              </a:rPr>
              <a:t>www.dirtandgravelroads.org</a:t>
            </a:r>
            <a:r>
              <a:rPr lang="en-US" dirty="0"/>
              <a:t> </a:t>
            </a:r>
          </a:p>
          <a:p>
            <a:r>
              <a:rPr lang="en-US" dirty="0"/>
              <a:t>Technical bulletins</a:t>
            </a:r>
          </a:p>
          <a:p>
            <a:r>
              <a:rPr lang="en-US" dirty="0"/>
              <a:t>Sample forms and policies</a:t>
            </a:r>
          </a:p>
          <a:p>
            <a:r>
              <a:rPr lang="en-US" dirty="0"/>
              <a:t>Blank forms</a:t>
            </a:r>
          </a:p>
          <a:p>
            <a:r>
              <a:rPr lang="en-US" dirty="0"/>
              <a:t>Aggregate guidance</a:t>
            </a:r>
          </a:p>
          <a:p>
            <a:r>
              <a:rPr lang="en-US" dirty="0"/>
              <a:t>GIS</a:t>
            </a:r>
            <a:r>
              <a:rPr lang="en-US" baseline="0" dirty="0"/>
              <a:t> help</a:t>
            </a:r>
          </a:p>
          <a:p>
            <a:r>
              <a:rPr lang="en-US" dirty="0"/>
              <a:t>Reference material</a:t>
            </a:r>
          </a:p>
          <a:p>
            <a:r>
              <a:rPr lang="en-US" baseline="0" dirty="0"/>
              <a:t>70+ webinars and other recorded trainings</a:t>
            </a:r>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5478850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3.6.2  Education BY Districts</a:t>
            </a:r>
          </a:p>
        </p:txBody>
      </p:sp>
      <p:sp>
        <p:nvSpPr>
          <p:cNvPr id="3" name="Subtitle 2"/>
          <p:cNvSpPr>
            <a:spLocks noGrp="1"/>
          </p:cNvSpPr>
          <p:nvPr>
            <p:ph type="subTitle" idx="1"/>
          </p:nvPr>
        </p:nvSpPr>
        <p:spPr/>
        <p:txBody>
          <a:bodyPr>
            <a:normAutofit/>
          </a:bodyPr>
          <a:lstStyle/>
          <a:p>
            <a:pPr marL="0" lvl="0" indent="0">
              <a:buNone/>
            </a:pPr>
            <a:r>
              <a:rPr lang="en-US" b="1" dirty="0"/>
              <a:t>Education </a:t>
            </a:r>
            <a:r>
              <a:rPr lang="en-US" b="1" u="sng" dirty="0">
                <a:solidFill>
                  <a:srgbClr val="FF0000"/>
                </a:solidFill>
              </a:rPr>
              <a:t>by Districts </a:t>
            </a:r>
            <a:r>
              <a:rPr lang="en-US" b="1" dirty="0"/>
              <a:t>for applicants:</a:t>
            </a:r>
          </a:p>
          <a:p>
            <a:pPr marL="457200" lvl="1" indent="0">
              <a:buNone/>
            </a:pPr>
            <a:r>
              <a:rPr lang="en-US" b="1" dirty="0"/>
              <a:t>Participate in existing events</a:t>
            </a:r>
          </a:p>
          <a:p>
            <a:pPr lvl="2"/>
            <a:r>
              <a:rPr lang="en-US" dirty="0"/>
              <a:t>Municipal Conventions</a:t>
            </a:r>
          </a:p>
          <a:p>
            <a:pPr lvl="2"/>
            <a:r>
              <a:rPr lang="en-US" dirty="0"/>
              <a:t>Contractor Workshops</a:t>
            </a:r>
          </a:p>
          <a:p>
            <a:pPr lvl="2"/>
            <a:r>
              <a:rPr lang="en-US" dirty="0"/>
              <a:t>Legislative Breakfasts</a:t>
            </a:r>
          </a:p>
          <a:p>
            <a:pPr lvl="2"/>
            <a:r>
              <a:rPr lang="en-US" dirty="0"/>
              <a:t>Municipal Visits</a:t>
            </a:r>
          </a:p>
          <a:p>
            <a:pPr marL="457200" lvl="1" indent="0">
              <a:buNone/>
            </a:pPr>
            <a:r>
              <a:rPr lang="en-US" b="1" dirty="0"/>
              <a:t>Hold new events</a:t>
            </a:r>
          </a:p>
          <a:p>
            <a:pPr lvl="2"/>
            <a:r>
              <a:rPr lang="en-US" dirty="0">
                <a:solidFill>
                  <a:prstClr val="black"/>
                </a:solidFill>
              </a:rPr>
              <a:t>Demo Days</a:t>
            </a:r>
          </a:p>
          <a:p>
            <a:pPr lvl="2"/>
            <a:r>
              <a:rPr lang="en-US" dirty="0">
                <a:solidFill>
                  <a:prstClr val="black"/>
                </a:solidFill>
              </a:rPr>
              <a:t>Program Update Sessions</a:t>
            </a:r>
          </a:p>
          <a:p>
            <a:pPr lvl="2"/>
            <a:r>
              <a:rPr lang="en-US" dirty="0">
                <a:solidFill>
                  <a:prstClr val="black"/>
                </a:solidFill>
              </a:rPr>
              <a:t>Project tours</a:t>
            </a:r>
          </a:p>
          <a:p>
            <a:pPr marL="457200" lvl="1" indent="0">
              <a:buNone/>
            </a:pPr>
            <a:r>
              <a:rPr lang="en-US" b="1" dirty="0"/>
              <a:t>Promotion: </a:t>
            </a:r>
            <a:r>
              <a:rPr lang="en-US" dirty="0"/>
              <a:t>press releases, signs</a:t>
            </a:r>
            <a:r>
              <a:rPr lang="en-US"/>
              <a:t>, emails</a:t>
            </a:r>
            <a:endParaRPr lang="en-US" dirty="0"/>
          </a:p>
          <a:p>
            <a:pPr marL="0" lvl="0" indent="0">
              <a:buNone/>
            </a:pPr>
            <a:endParaRPr lang="en-US" sz="3200" kern="1200" dirty="0">
              <a:solidFill>
                <a:schemeClr val="tx1"/>
              </a:solidFill>
              <a:effectLst/>
              <a:latin typeface="+mn-lt"/>
              <a:ea typeface="+mn-ea"/>
              <a:cs typeface="+mn-cs"/>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6" name="TextBox 5"/>
          <p:cNvSpPr txBox="1"/>
          <p:nvPr/>
        </p:nvSpPr>
        <p:spPr>
          <a:xfrm>
            <a:off x="5105400" y="2363347"/>
            <a:ext cx="2057400" cy="923330"/>
          </a:xfrm>
          <a:prstGeom prst="rect">
            <a:avLst/>
          </a:prstGeom>
          <a:noFill/>
        </p:spPr>
        <p:txBody>
          <a:bodyPr wrap="square" rtlCol="0">
            <a:spAutoFit/>
          </a:bodyPr>
          <a:lstStyle/>
          <a:p>
            <a:r>
              <a:rPr lang="en-US" b="1" dirty="0">
                <a:solidFill>
                  <a:srgbClr val="FF0000"/>
                </a:solidFill>
              </a:rPr>
              <a:t>Jan 2017 Webinar</a:t>
            </a:r>
          </a:p>
          <a:p>
            <a:r>
              <a:rPr lang="en-US" dirty="0">
                <a:solidFill>
                  <a:srgbClr val="FF0000"/>
                </a:solidFill>
              </a:rPr>
              <a:t>CD Education and Outreach Ideas</a:t>
            </a:r>
          </a:p>
        </p:txBody>
      </p:sp>
      <p:pic>
        <p:nvPicPr>
          <p:cNvPr id="7" name="Picture 6">
            <a:extLst>
              <a:ext uri="{FF2B5EF4-FFF2-40B4-BE49-F238E27FC236}">
                <a16:creationId xmlns:a16="http://schemas.microsoft.com/office/drawing/2014/main" id="{80531C5F-D010-4435-AE91-C552DBBE15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3308448"/>
            <a:ext cx="4171950" cy="1214144"/>
          </a:xfrm>
          <a:prstGeom prst="rect">
            <a:avLst/>
          </a:prstGeom>
        </p:spPr>
      </p:pic>
    </p:spTree>
    <p:extLst>
      <p:ext uri="{BB962C8B-B14F-4D97-AF65-F5344CB8AC3E}">
        <p14:creationId xmlns:p14="http://schemas.microsoft.com/office/powerpoint/2010/main" val="22718218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33789"/>
            <a:ext cx="9369105" cy="4859442"/>
          </a:xfrm>
          <a:prstGeom prst="rect">
            <a:avLst/>
          </a:prstGeom>
        </p:spPr>
      </p:pic>
    </p:spTree>
    <p:extLst>
      <p:ext uri="{BB962C8B-B14F-4D97-AF65-F5344CB8AC3E}">
        <p14:creationId xmlns:p14="http://schemas.microsoft.com/office/powerpoint/2010/main" val="884231613"/>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aseline="0" dirty="0">
                <a:solidFill>
                  <a:schemeClr val="bg1">
                    <a:lumMod val="50000"/>
                  </a:schemeClr>
                </a:solidFill>
              </a:rPr>
              <a:t>3.6 CD Educational opportunities</a:t>
            </a:r>
          </a:p>
          <a:p>
            <a:r>
              <a:rPr lang="en-US" b="1" u="sng" dirty="0">
                <a:solidFill>
                  <a:srgbClr val="FF0000"/>
                </a:solidFill>
              </a:rPr>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7668632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3.7.1 Eligible Applicants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Eligible Applicants</a:t>
            </a:r>
          </a:p>
          <a:p>
            <a:pPr lvl="0"/>
            <a:r>
              <a:rPr lang="en-US" sz="3200" kern="1200" dirty="0">
                <a:solidFill>
                  <a:schemeClr val="tx1"/>
                </a:solidFill>
                <a:effectLst/>
                <a:latin typeface="+mn-lt"/>
                <a:ea typeface="+mn-ea"/>
                <a:cs typeface="+mn-cs"/>
              </a:rPr>
              <a:t>Public entities that own roads</a:t>
            </a:r>
            <a:endParaRPr lang="en-US" sz="44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rgbClr val="FF0000"/>
                </a:solidFill>
                <a:effectLst/>
                <a:latin typeface="+mn-lt"/>
                <a:ea typeface="+mn-ea"/>
                <a:cs typeface="+mn-cs"/>
              </a:rPr>
              <a:t>Person in charge of the project </a:t>
            </a:r>
            <a:r>
              <a:rPr lang="en-US" sz="3200" kern="1200" dirty="0">
                <a:solidFill>
                  <a:schemeClr val="tx1"/>
                </a:solidFill>
                <a:effectLst/>
                <a:latin typeface="+mn-lt"/>
                <a:ea typeface="+mn-ea"/>
                <a:cs typeface="+mn-cs"/>
              </a:rPr>
              <a:t>must be ESM certified to apply</a:t>
            </a:r>
            <a:endParaRPr lang="en-US" dirty="0">
              <a:effectLst/>
            </a:endParaRPr>
          </a:p>
          <a:p>
            <a:pPr lvl="0"/>
            <a:r>
              <a:rPr lang="en-US" sz="3200" kern="1200" dirty="0">
                <a:solidFill>
                  <a:schemeClr val="tx1"/>
                </a:solidFill>
                <a:effectLst/>
                <a:latin typeface="+mn-lt"/>
                <a:ea typeface="+mn-ea"/>
                <a:cs typeface="+mn-cs"/>
              </a:rPr>
              <a:t>Municipalities (</a:t>
            </a:r>
            <a:r>
              <a:rPr lang="en-US" sz="2400" kern="1200" dirty="0">
                <a:solidFill>
                  <a:schemeClr val="tx1"/>
                </a:solidFill>
                <a:effectLst/>
                <a:latin typeface="+mn-lt"/>
                <a:ea typeface="+mn-ea"/>
                <a:cs typeface="+mn-cs"/>
              </a:rPr>
              <a:t>1400+ </a:t>
            </a:r>
            <a:r>
              <a:rPr lang="en-US" sz="2400" kern="1200" dirty="0" err="1">
                <a:solidFill>
                  <a:schemeClr val="tx1"/>
                </a:solidFill>
                <a:effectLst/>
                <a:latin typeface="+mn-lt"/>
                <a:ea typeface="+mn-ea"/>
                <a:cs typeface="+mn-cs"/>
              </a:rPr>
              <a:t>twps</a:t>
            </a:r>
            <a:r>
              <a:rPr lang="en-US" sz="2400" kern="1200" dirty="0">
                <a:solidFill>
                  <a:schemeClr val="tx1"/>
                </a:solidFill>
                <a:effectLst/>
                <a:latin typeface="+mn-lt"/>
                <a:ea typeface="+mn-ea"/>
                <a:cs typeface="+mn-cs"/>
              </a:rPr>
              <a:t>, 800+ boroughs</a:t>
            </a:r>
            <a:r>
              <a:rPr lang="en-US" sz="3600" kern="1200" dirty="0">
                <a:solidFill>
                  <a:schemeClr val="tx1"/>
                </a:solidFill>
                <a:effectLst/>
                <a:latin typeface="+mn-lt"/>
                <a:ea typeface="+mn-ea"/>
                <a:cs typeface="+mn-cs"/>
              </a:rPr>
              <a:t>,</a:t>
            </a:r>
            <a:r>
              <a:rPr lang="en-US" sz="3600" kern="1200" baseline="0" dirty="0">
                <a:solidFill>
                  <a:schemeClr val="tx1"/>
                </a:solidFill>
                <a:effectLst/>
                <a:latin typeface="+mn-lt"/>
                <a:ea typeface="+mn-ea"/>
                <a:cs typeface="+mn-cs"/>
              </a:rPr>
              <a:t> </a:t>
            </a:r>
            <a:r>
              <a:rPr lang="en-US" sz="2400" kern="1200" dirty="0">
                <a:solidFill>
                  <a:schemeClr val="tx1"/>
                </a:solidFill>
                <a:effectLst/>
                <a:latin typeface="+mn-lt"/>
                <a:ea typeface="+mn-ea"/>
                <a:cs typeface="+mn-cs"/>
              </a:rPr>
              <a:t>50+ cities)</a:t>
            </a:r>
            <a:endParaRPr lang="en-US" sz="36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State entities such as: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PennDOT, Game Commission, Fish &amp; Boat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County and other  Government entities</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Federal roads and private roads are </a:t>
            </a:r>
            <a:r>
              <a:rPr lang="en-US" sz="3200" u="sng" kern="1200" dirty="0">
                <a:solidFill>
                  <a:schemeClr val="tx1"/>
                </a:solidFill>
                <a:effectLst/>
                <a:latin typeface="+mn-lt"/>
                <a:ea typeface="+mn-ea"/>
                <a:cs typeface="+mn-cs"/>
              </a:rPr>
              <a:t>NOT </a:t>
            </a:r>
            <a:r>
              <a:rPr lang="en-US" sz="3200" kern="1200" dirty="0">
                <a:solidFill>
                  <a:schemeClr val="tx1"/>
                </a:solidFill>
                <a:effectLst/>
                <a:latin typeface="+mn-lt"/>
                <a:ea typeface="+mn-ea"/>
                <a:cs typeface="+mn-cs"/>
              </a:rPr>
              <a:t>eligible</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All public roads are “born” in legislation</a:t>
            </a:r>
            <a:endParaRPr lang="en-US" sz="40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1839706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3.7.1 Eligible Applicants</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7" name="Picture 6"/>
          <p:cNvPicPr>
            <a:picLocks noChangeAspect="1"/>
          </p:cNvPicPr>
          <p:nvPr/>
        </p:nvPicPr>
        <p:blipFill rotWithShape="1">
          <a:blip r:embed="rId3" cstate="email">
            <a:clrChange>
              <a:clrFrom>
                <a:srgbClr val="FFFFCC"/>
              </a:clrFrom>
              <a:clrTo>
                <a:srgbClr val="FFFFCC">
                  <a:alpha val="0"/>
                </a:srgbClr>
              </a:clrTo>
            </a:clrChange>
            <a:extLst>
              <a:ext uri="{28A0092B-C50C-407E-A947-70E740481C1C}">
                <a14:useLocalDpi xmlns:a14="http://schemas.microsoft.com/office/drawing/2010/main"/>
              </a:ext>
            </a:extLst>
          </a:blip>
          <a:srcRect/>
          <a:stretch/>
        </p:blipFill>
        <p:spPr>
          <a:xfrm>
            <a:off x="-430530" y="2491491"/>
            <a:ext cx="5299123" cy="3733800"/>
          </a:xfrm>
          <a:prstGeom prst="rect">
            <a:avLst/>
          </a:prstGeom>
        </p:spPr>
      </p:pic>
      <p:pic>
        <p:nvPicPr>
          <p:cNvPr id="8" name="Picture 7"/>
          <p:cNvPicPr>
            <a:picLocks noChangeAspect="1"/>
          </p:cNvPicPr>
          <p:nvPr/>
        </p:nvPicPr>
        <p:blipFill rotWithShape="1">
          <a:blip r:embed="rId4" cstate="email">
            <a:clrChange>
              <a:clrFrom>
                <a:srgbClr val="FFFFCC"/>
              </a:clrFrom>
              <a:clrTo>
                <a:srgbClr val="FFFFCC">
                  <a:alpha val="0"/>
                </a:srgbClr>
              </a:clrTo>
            </a:clrChange>
            <a:extLst>
              <a:ext uri="{28A0092B-C50C-407E-A947-70E740481C1C}">
                <a14:useLocalDpi xmlns:a14="http://schemas.microsoft.com/office/drawing/2010/main"/>
              </a:ext>
            </a:extLst>
          </a:blip>
          <a:srcRect/>
          <a:stretch/>
        </p:blipFill>
        <p:spPr>
          <a:xfrm>
            <a:off x="4455235" y="2590800"/>
            <a:ext cx="4688765" cy="3706906"/>
          </a:xfrm>
          <a:prstGeom prst="rect">
            <a:avLst/>
          </a:prstGeom>
        </p:spPr>
      </p:pic>
      <p:sp>
        <p:nvSpPr>
          <p:cNvPr id="9" name="Subtitle 2"/>
          <p:cNvSpPr>
            <a:spLocks noGrp="1"/>
          </p:cNvSpPr>
          <p:nvPr>
            <p:ph type="subTitle" idx="1"/>
          </p:nvPr>
        </p:nvSpPr>
        <p:spPr>
          <a:xfrm>
            <a:off x="362847" y="6858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Eligible Applicants</a:t>
            </a:r>
          </a:p>
          <a:p>
            <a:pPr lvl="0"/>
            <a:r>
              <a:rPr lang="en-US" sz="3200" kern="1200" dirty="0">
                <a:solidFill>
                  <a:schemeClr val="tx1"/>
                </a:solidFill>
                <a:effectLst/>
                <a:latin typeface="+mn-lt"/>
                <a:ea typeface="+mn-ea"/>
                <a:cs typeface="+mn-cs"/>
              </a:rPr>
              <a:t>Public entities that own roads</a:t>
            </a:r>
          </a:p>
          <a:p>
            <a:pPr lvl="0"/>
            <a:r>
              <a:rPr lang="en-US" dirty="0"/>
              <a:t>Grant recipients: 2019-2020:</a:t>
            </a:r>
            <a:endParaRPr lang="en-US" sz="4000" kern="1200" dirty="0">
              <a:solidFill>
                <a:schemeClr val="tx1"/>
              </a:solidFill>
              <a:effectLst/>
              <a:latin typeface="+mn-lt"/>
              <a:ea typeface="+mn-ea"/>
              <a:cs typeface="+mn-cs"/>
            </a:endParaRPr>
          </a:p>
        </p:txBody>
      </p:sp>
      <p:sp>
        <p:nvSpPr>
          <p:cNvPr id="3" name="Rectangle 2"/>
          <p:cNvSpPr/>
          <p:nvPr/>
        </p:nvSpPr>
        <p:spPr>
          <a:xfrm>
            <a:off x="533400" y="2895600"/>
            <a:ext cx="2971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62077" y="2971800"/>
            <a:ext cx="2971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91747" y="2579224"/>
            <a:ext cx="119925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68585" y="2705100"/>
            <a:ext cx="119925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7992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3.7.1.3 Determining Road Ownership</a:t>
            </a:r>
          </a:p>
        </p:txBody>
      </p:sp>
      <p:sp>
        <p:nvSpPr>
          <p:cNvPr id="3" name="Subtitle 2"/>
          <p:cNvSpPr>
            <a:spLocks noGrp="1"/>
          </p:cNvSpPr>
          <p:nvPr>
            <p:ph type="subTitle" idx="1"/>
          </p:nvPr>
        </p:nvSpPr>
        <p:spPr/>
        <p:txBody>
          <a:bodyPr>
            <a:normAutofit/>
          </a:bodyPr>
          <a:lstStyle/>
          <a:p>
            <a:pPr marL="0" lvl="0" indent="0">
              <a:buNone/>
            </a:pPr>
            <a:r>
              <a:rPr lang="en-US" sz="3200" b="1" u="sng" kern="1200">
                <a:solidFill>
                  <a:schemeClr val="tx1"/>
                </a:solidFill>
                <a:effectLst/>
                <a:latin typeface="+mn-lt"/>
                <a:ea typeface="+mn-ea"/>
                <a:cs typeface="+mn-cs"/>
              </a:rPr>
              <a:t>Road Ownership</a:t>
            </a:r>
          </a:p>
          <a:p>
            <a:pPr lvl="0"/>
            <a:r>
              <a:rPr lang="en-US" sz="3200" kern="1200">
                <a:solidFill>
                  <a:schemeClr val="tx1"/>
                </a:solidFill>
                <a:effectLst/>
                <a:latin typeface="+mn-lt"/>
                <a:ea typeface="+mn-ea"/>
                <a:cs typeface="+mn-cs"/>
              </a:rPr>
              <a:t>The entity that owns the “right of way” </a:t>
            </a:r>
            <a:r>
              <a:rPr lang="en-US"/>
              <a:t>is the determining factor, not who owns the adjacent land</a:t>
            </a:r>
            <a:endParaRPr lang="en-US" sz="4400" kern="120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a:effectLst/>
                <a:latin typeface="+mn-lt"/>
                <a:ea typeface="+mn-ea"/>
                <a:cs typeface="+mn-cs"/>
              </a:rPr>
              <a:t>Contracts and payments can only be made with the entity that owns the road</a:t>
            </a:r>
            <a:endParaRPr lang="en-US" sz="3200">
              <a:effectLst/>
            </a:endParaRPr>
          </a:p>
          <a:p>
            <a:pPr lvl="0"/>
            <a:r>
              <a:rPr lang="en-US" sz="3200" kern="1200">
                <a:solidFill>
                  <a:schemeClr val="tx1"/>
                </a:solidFill>
                <a:effectLst/>
                <a:latin typeface="+mn-lt"/>
                <a:ea typeface="+mn-ea"/>
                <a:cs typeface="+mn-cs"/>
              </a:rPr>
              <a:t>Questionable situations?</a:t>
            </a:r>
          </a:p>
          <a:p>
            <a:pPr lvl="1"/>
            <a:r>
              <a:rPr lang="en-US"/>
              <a:t>Check for liquid fuels funding</a:t>
            </a:r>
          </a:p>
          <a:p>
            <a:pPr lvl="1"/>
            <a:r>
              <a:rPr lang="en-US"/>
              <a:t>Courthouse records</a:t>
            </a:r>
          </a:p>
          <a:p>
            <a:pPr lvl="1"/>
            <a:r>
              <a:rPr lang="en-US"/>
              <a:t>Responsibility of the applicant to prove ownership</a:t>
            </a:r>
          </a:p>
          <a:p>
            <a:pPr lvl="1"/>
            <a:endParaRPr lang="en-US" sz="3600" kern="120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13541809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3.7.1.4 Ineligible Entities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Ineligible Entities</a:t>
            </a:r>
          </a:p>
          <a:p>
            <a:pPr lvl="0"/>
            <a:r>
              <a:rPr lang="en-US" sz="3200" kern="1200" dirty="0">
                <a:solidFill>
                  <a:schemeClr val="tx1"/>
                </a:solidFill>
                <a:effectLst/>
                <a:latin typeface="+mn-lt"/>
                <a:ea typeface="+mn-ea"/>
                <a:cs typeface="+mn-cs"/>
              </a:rPr>
              <a:t>Federal Government</a:t>
            </a:r>
          </a:p>
          <a:p>
            <a:pPr lvl="1"/>
            <a:r>
              <a:rPr lang="en-US" dirty="0"/>
              <a:t>National Parks and Forest Roads</a:t>
            </a:r>
          </a:p>
          <a:p>
            <a:pPr lvl="1"/>
            <a:r>
              <a:rPr lang="en-US" kern="1200" dirty="0">
                <a:solidFill>
                  <a:schemeClr val="tx1"/>
                </a:solidFill>
                <a:effectLst/>
                <a:latin typeface="+mn-lt"/>
                <a:ea typeface="+mn-ea"/>
                <a:cs typeface="+mn-cs"/>
              </a:rPr>
              <a:t>US ACOE Lands</a:t>
            </a:r>
          </a:p>
          <a:p>
            <a:pPr lvl="0"/>
            <a:r>
              <a:rPr lang="en-US" dirty="0"/>
              <a:t>Private Road Owners:</a:t>
            </a:r>
          </a:p>
          <a:p>
            <a:pPr lvl="1"/>
            <a:r>
              <a:rPr lang="en-US" dirty="0"/>
              <a:t>Homeowners Associations</a:t>
            </a:r>
          </a:p>
          <a:p>
            <a:pPr lvl="1"/>
            <a:r>
              <a:rPr lang="en-US" dirty="0"/>
              <a:t>Conservancies</a:t>
            </a:r>
          </a:p>
          <a:p>
            <a:pPr lvl="1"/>
            <a:r>
              <a:rPr lang="en-US" dirty="0"/>
              <a:t>Non-Profits</a:t>
            </a:r>
          </a:p>
          <a:p>
            <a:pPr lvl="1"/>
            <a:r>
              <a:rPr lang="en-US" dirty="0"/>
              <a:t>Etc.</a:t>
            </a:r>
          </a:p>
          <a:p>
            <a:pPr lvl="1"/>
            <a:endParaRPr lang="en-US" sz="36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24850470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3.7.2 Eligible Roads</a:t>
            </a:r>
          </a:p>
        </p:txBody>
      </p:sp>
      <p:sp>
        <p:nvSpPr>
          <p:cNvPr id="3" name="Subtitle 2"/>
          <p:cNvSpPr>
            <a:spLocks noGrp="1"/>
          </p:cNvSpPr>
          <p:nvPr>
            <p:ph type="subTitle" idx="1"/>
          </p:nvPr>
        </p:nvSpPr>
        <p:spPr/>
        <p:txBody>
          <a:bodyPr/>
          <a:lstStyle/>
          <a:p>
            <a:pPr lvl="0"/>
            <a:r>
              <a:rPr lang="en-US" sz="3000" b="1" kern="1200" dirty="0">
                <a:solidFill>
                  <a:schemeClr val="tx1"/>
                </a:solidFill>
                <a:effectLst/>
                <a:latin typeface="+mj-lt"/>
                <a:ea typeface="+mj-ea"/>
                <a:cs typeface="+mj-cs"/>
              </a:rPr>
              <a:t>Dirt and Gravel Road</a:t>
            </a:r>
          </a:p>
          <a:p>
            <a:pPr lvl="1"/>
            <a:r>
              <a:rPr lang="en-US" sz="2800" kern="1200" dirty="0">
                <a:solidFill>
                  <a:schemeClr val="tx1"/>
                </a:solidFill>
                <a:effectLst/>
                <a:latin typeface="+mn-lt"/>
                <a:ea typeface="+mn-ea"/>
                <a:cs typeface="+mn-cs"/>
              </a:rPr>
              <a:t>“Unbound” surfaces.</a:t>
            </a:r>
          </a:p>
          <a:p>
            <a:pPr lvl="1"/>
            <a:r>
              <a:rPr lang="en-US" sz="2800" kern="1200" dirty="0">
                <a:solidFill>
                  <a:schemeClr val="tx1"/>
                </a:solidFill>
                <a:effectLst/>
                <a:latin typeface="+mn-lt"/>
                <a:ea typeface="+mn-ea"/>
                <a:cs typeface="+mn-cs"/>
              </a:rPr>
              <a:t>“gradable”</a:t>
            </a:r>
          </a:p>
          <a:p>
            <a:pPr lvl="0"/>
            <a:r>
              <a:rPr lang="en-US" sz="3000" b="1" kern="1200" dirty="0">
                <a:solidFill>
                  <a:schemeClr val="tx1"/>
                </a:solidFill>
                <a:effectLst/>
                <a:latin typeface="+mj-lt"/>
                <a:ea typeface="+mj-ea"/>
                <a:cs typeface="+mj-cs"/>
              </a:rPr>
              <a:t>Paved Low Volume Road</a:t>
            </a:r>
            <a:endParaRPr lang="en-US" sz="32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Surface bound with asphalt, oil, or other binder</a:t>
            </a:r>
          </a:p>
          <a:p>
            <a:pPr lvl="1"/>
            <a:r>
              <a:rPr lang="en-US" sz="2800" kern="1200" dirty="0">
                <a:solidFill>
                  <a:schemeClr val="tx1"/>
                </a:solidFill>
                <a:effectLst/>
                <a:latin typeface="+mn-lt"/>
                <a:ea typeface="+mn-ea"/>
                <a:cs typeface="+mn-cs"/>
              </a:rPr>
              <a:t>Includes “tar and chip”</a:t>
            </a:r>
          </a:p>
          <a:p>
            <a:pPr lvl="1"/>
            <a:r>
              <a:rPr lang="en-US" sz="2800" kern="1200" dirty="0">
                <a:solidFill>
                  <a:schemeClr val="tx1"/>
                </a:solidFill>
                <a:effectLst/>
                <a:latin typeface="+mn-lt"/>
                <a:ea typeface="+mn-ea"/>
                <a:cs typeface="+mn-cs"/>
              </a:rPr>
              <a:t>500 vehicles a day or less – traffic count required</a:t>
            </a:r>
          </a:p>
          <a:p>
            <a:r>
              <a:rPr lang="en-US"/>
              <a:t>Surface Conservations</a:t>
            </a:r>
          </a:p>
          <a:p>
            <a:pPr lvl="1"/>
            <a:r>
              <a:rPr lang="en-US" kern="1200">
                <a:solidFill>
                  <a:schemeClr val="tx1"/>
                </a:solidFill>
                <a:effectLst/>
                <a:latin typeface="+mn-lt"/>
                <a:ea typeface="+mn-ea"/>
                <a:cs typeface="+mn-cs"/>
              </a:rPr>
              <a:t>Converting poorly constructed LVR into a DGR may utilize either LVR or DGR funding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a:extLst>
              <a:ext uri="{FF2B5EF4-FFF2-40B4-BE49-F238E27FC236}">
                <a16:creationId xmlns:a16="http://schemas.microsoft.com/office/drawing/2014/main" id="{23CB3DC3-0579-45FA-B890-D8C2AC3DDC7C}"/>
              </a:ext>
            </a:extLst>
          </p:cNvPr>
          <p:cNvPicPr>
            <a:picLocks noChangeAspect="1"/>
          </p:cNvPicPr>
          <p:nvPr/>
        </p:nvPicPr>
        <p:blipFill>
          <a:blip r:embed="rId3"/>
          <a:stretch>
            <a:fillRect/>
          </a:stretch>
        </p:blipFill>
        <p:spPr>
          <a:xfrm>
            <a:off x="5410200" y="460696"/>
            <a:ext cx="3438525" cy="2457450"/>
          </a:xfrm>
          <a:prstGeom prst="rect">
            <a:avLst/>
          </a:prstGeom>
        </p:spPr>
      </p:pic>
    </p:spTree>
    <p:extLst>
      <p:ext uri="{BB962C8B-B14F-4D97-AF65-F5344CB8AC3E}">
        <p14:creationId xmlns:p14="http://schemas.microsoft.com/office/powerpoint/2010/main" val="40758103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3.7.3</a:t>
            </a:r>
            <a:r>
              <a:rPr lang="en-US" sz="2600" b="1" kern="1200" dirty="0">
                <a:solidFill>
                  <a:schemeClr val="tx1"/>
                </a:solidFill>
                <a:effectLst/>
                <a:latin typeface="+mj-lt"/>
                <a:ea typeface="+mj-ea"/>
                <a:cs typeface="+mj-cs"/>
              </a:rPr>
              <a:t> Eligible Projects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Eligible Projects</a:t>
            </a:r>
          </a:p>
          <a:p>
            <a:pPr lvl="0"/>
            <a:r>
              <a:rPr lang="en-US" sz="3200" kern="1200" dirty="0">
                <a:solidFill>
                  <a:schemeClr val="tx1"/>
                </a:solidFill>
                <a:effectLst/>
                <a:latin typeface="+mn-lt"/>
                <a:ea typeface="+mn-ea"/>
                <a:cs typeface="+mn-cs"/>
              </a:rPr>
              <a:t>Focus on environmental </a:t>
            </a:r>
            <a:r>
              <a:rPr lang="en-US" sz="3200" u="sng" kern="1200" dirty="0">
                <a:solidFill>
                  <a:schemeClr val="tx1"/>
                </a:solidFill>
                <a:effectLst/>
                <a:latin typeface="+mn-lt"/>
                <a:ea typeface="+mn-ea"/>
                <a:cs typeface="+mn-cs"/>
              </a:rPr>
              <a:t>and</a:t>
            </a:r>
            <a:r>
              <a:rPr lang="en-US" sz="3200" kern="1200" dirty="0">
                <a:solidFill>
                  <a:schemeClr val="tx1"/>
                </a:solidFill>
                <a:effectLst/>
                <a:latin typeface="+mn-lt"/>
                <a:ea typeface="+mn-ea"/>
                <a:cs typeface="+mn-cs"/>
              </a:rPr>
              <a:t> road improvements</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Use ESM practices as described in section 1.4</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Reduce sediment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Reduce concentrated drainage</a:t>
            </a:r>
          </a:p>
          <a:p>
            <a:r>
              <a:rPr lang="en-US" dirty="0"/>
              <a:t>Program focus is on long-term environmental and road improvements</a:t>
            </a:r>
          </a:p>
          <a:p>
            <a:pPr lvl="1"/>
            <a:r>
              <a:rPr lang="en-US" kern="1200" dirty="0">
                <a:solidFill>
                  <a:schemeClr val="tx1"/>
                </a:solidFill>
                <a:effectLst/>
                <a:latin typeface="+mn-lt"/>
                <a:ea typeface="+mn-ea"/>
                <a:cs typeface="+mn-cs"/>
              </a:rPr>
              <a:t>“routine maintenance” is not eligible for funding</a:t>
            </a:r>
          </a:p>
          <a:p>
            <a:pPr lvl="2"/>
            <a:r>
              <a:rPr lang="en-US" dirty="0"/>
              <a:t>Crack sealing</a:t>
            </a:r>
          </a:p>
          <a:p>
            <a:pPr lvl="2"/>
            <a:r>
              <a:rPr lang="en-US" kern="1200" dirty="0">
                <a:solidFill>
                  <a:schemeClr val="tx1"/>
                </a:solidFill>
                <a:effectLst/>
                <a:latin typeface="+mn-lt"/>
                <a:ea typeface="+mn-ea"/>
                <a:cs typeface="+mn-cs"/>
              </a:rPr>
              <a:t>Grading roads</a:t>
            </a:r>
          </a:p>
          <a:p>
            <a:pPr lvl="2"/>
            <a:r>
              <a:rPr lang="en-US" dirty="0"/>
              <a:t>Bridge repairs</a:t>
            </a:r>
            <a:endParaRPr lang="en-US" kern="1200" dirty="0">
              <a:solidFill>
                <a:schemeClr val="tx1"/>
              </a:solidFill>
              <a:effectLst/>
              <a:latin typeface="+mn-lt"/>
              <a:ea typeface="+mn-ea"/>
              <a:cs typeface="+mn-cs"/>
            </a:endParaRPr>
          </a:p>
          <a:p>
            <a:endParaRPr lang="en-US" sz="44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30077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srgbClr val="FF0000"/>
              </a:solidFill>
            </a:endParaRPr>
          </a:p>
          <a:p>
            <a:pPr marL="457200" indent="-457200">
              <a:buFont typeface="Arial" panose="020B0604020202020204" pitchFamily="34" charset="0"/>
              <a:buChar char="•"/>
            </a:pPr>
            <a:endParaRPr lang="en-US" sz="2800" dirty="0">
              <a:solidFill>
                <a:srgbClr val="FF0000"/>
              </a:solidFill>
            </a:endParaRPr>
          </a:p>
          <a:p>
            <a:pPr marL="914400" lvl="1" indent="-457200">
              <a:buFont typeface="Arial" panose="020B0604020202020204" pitchFamily="34" charset="0"/>
              <a:buChar char="•"/>
            </a:pPr>
            <a:endParaRPr lang="en-US" sz="2800" dirty="0">
              <a:solidFill>
                <a:srgbClr val="FF0000"/>
              </a:solidFill>
            </a:endParaRPr>
          </a:p>
        </p:txBody>
      </p:sp>
      <p:sp>
        <p:nvSpPr>
          <p:cNvPr id="3" name="Title 2"/>
          <p:cNvSpPr>
            <a:spLocks noGrp="1"/>
          </p:cNvSpPr>
          <p:nvPr>
            <p:ph type="ctrTitle"/>
          </p:nvPr>
        </p:nvSpPr>
        <p:spPr/>
        <p:txBody>
          <a:bodyPr/>
          <a:lstStyle/>
          <a:p>
            <a:r>
              <a:rPr lang="en-US" dirty="0"/>
              <a:t>Administrative Training</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354093622"/>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 Eligible Project Expenses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Eligible Project Expenses</a:t>
            </a:r>
          </a:p>
          <a:p>
            <a:pPr lvl="0"/>
            <a:r>
              <a:rPr lang="en-US" sz="3200" kern="1200" dirty="0">
                <a:solidFill>
                  <a:schemeClr val="tx1"/>
                </a:solidFill>
                <a:effectLst/>
                <a:latin typeface="+mn-lt"/>
                <a:ea typeface="+mn-ea"/>
                <a:cs typeface="+mn-cs"/>
              </a:rPr>
              <a:t>No program specific purchase requirements (use applicant’s established procedures for bidding and purchasing)</a:t>
            </a:r>
          </a:p>
          <a:p>
            <a:pPr lvl="0"/>
            <a:r>
              <a:rPr lang="en-US" sz="3200" kern="1200" dirty="0">
                <a:solidFill>
                  <a:schemeClr val="tx1"/>
                </a:solidFill>
                <a:effectLst/>
                <a:latin typeface="+mn-lt"/>
                <a:ea typeface="+mn-ea"/>
                <a:cs typeface="+mn-cs"/>
              </a:rPr>
              <a:t>Records of purchases must be kept (by the grant recipient) for 7</a:t>
            </a:r>
            <a:r>
              <a:rPr lang="en-US" sz="3200" kern="1200" baseline="0" dirty="0">
                <a:solidFill>
                  <a:schemeClr val="tx1"/>
                </a:solidFill>
                <a:effectLst/>
                <a:latin typeface="+mn-lt"/>
                <a:ea typeface="+mn-ea"/>
                <a:cs typeface="+mn-cs"/>
              </a:rPr>
              <a:t> </a:t>
            </a:r>
            <a:r>
              <a:rPr lang="en-US" sz="3200" kern="1200" dirty="0">
                <a:solidFill>
                  <a:schemeClr val="tx1"/>
                </a:solidFill>
                <a:effectLst/>
                <a:latin typeface="+mn-lt"/>
                <a:ea typeface="+mn-ea"/>
                <a:cs typeface="+mn-cs"/>
              </a:rPr>
              <a:t>years from project completion</a:t>
            </a:r>
          </a:p>
          <a:p>
            <a:pPr lvl="0"/>
            <a:r>
              <a:rPr lang="en-US" sz="3200" kern="1200" dirty="0">
                <a:solidFill>
                  <a:schemeClr val="tx1"/>
                </a:solidFill>
                <a:effectLst/>
                <a:latin typeface="+mn-lt"/>
                <a:ea typeface="+mn-ea"/>
                <a:cs typeface="+mn-cs"/>
              </a:rPr>
              <a:t>Applicants can apply for the full cost of all materials, equipment, and labor</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4358844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600" b="1" kern="1200" dirty="0">
                <a:solidFill>
                  <a:schemeClr val="tx1"/>
                </a:solidFill>
                <a:effectLst/>
                <a:latin typeface="+mj-lt"/>
                <a:ea typeface="+mj-ea"/>
                <a:cs typeface="+mj-cs"/>
              </a:rPr>
              <a:t>3.7.4.1 Eligible Expenses</a:t>
            </a:r>
            <a:r>
              <a:rPr lang="en-US" sz="2600" b="1" kern="1200" baseline="0" dirty="0">
                <a:solidFill>
                  <a:schemeClr val="tx1"/>
                </a:solidFill>
                <a:effectLst/>
                <a:latin typeface="+mj-lt"/>
                <a:ea typeface="+mj-ea"/>
                <a:cs typeface="+mj-cs"/>
              </a:rPr>
              <a:t> - Materials</a:t>
            </a:r>
            <a:r>
              <a:rPr lang="en-US" sz="2600" b="1" kern="1200" dirty="0">
                <a:solidFill>
                  <a:schemeClr val="tx1"/>
                </a:solidFill>
                <a:effectLst/>
                <a:latin typeface="+mj-lt"/>
                <a:ea typeface="+mj-ea"/>
                <a:cs typeface="+mj-cs"/>
              </a:rPr>
              <a:t>.</a:t>
            </a:r>
            <a:endParaRPr lang="en-US" dirty="0"/>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Materials</a:t>
            </a:r>
          </a:p>
          <a:p>
            <a:pPr lvl="0"/>
            <a:r>
              <a:rPr lang="en-US" sz="3200" kern="1200" dirty="0">
                <a:solidFill>
                  <a:schemeClr val="tx1"/>
                </a:solidFill>
                <a:effectLst/>
                <a:latin typeface="+mn-lt"/>
                <a:ea typeface="+mn-ea"/>
                <a:cs typeface="+mn-cs"/>
              </a:rPr>
              <a:t>Typical materials include pipe, stone, fabric, etc.</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Products with leaching potential must meet SCC standards for non-pollution.  Approved products list on </a:t>
            </a:r>
            <a:r>
              <a:rPr lang="en-US" sz="3200" kern="1200" dirty="0">
                <a:solidFill>
                  <a:schemeClr val="tx1"/>
                </a:solidFill>
                <a:effectLst/>
                <a:latin typeface="+mn-lt"/>
                <a:ea typeface="+mn-ea"/>
                <a:cs typeface="+mn-cs"/>
                <a:hlinkClick r:id="rId3"/>
              </a:rPr>
              <a:t>www.dirtandgravelroads.org</a:t>
            </a:r>
            <a:r>
              <a:rPr lang="en-US" sz="3200" kern="1200" dirty="0">
                <a:solidFill>
                  <a:schemeClr val="tx1"/>
                </a:solidFill>
                <a:effectLst/>
                <a:latin typeface="+mn-lt"/>
                <a:ea typeface="+mn-ea"/>
                <a:cs typeface="+mn-cs"/>
              </a:rPr>
              <a:t>.</a:t>
            </a:r>
          </a:p>
          <a:p>
            <a:r>
              <a:rPr lang="en-US" dirty="0">
                <a:solidFill>
                  <a:srgbClr val="FF0000"/>
                </a:solidFill>
              </a:rPr>
              <a:t>Inlets and outlets of all cross pipes </a:t>
            </a:r>
            <a:r>
              <a:rPr lang="en-US" u="sng" dirty="0">
                <a:solidFill>
                  <a:srgbClr val="FF0000"/>
                </a:solidFill>
              </a:rPr>
              <a:t>must</a:t>
            </a:r>
            <a:r>
              <a:rPr lang="en-US" dirty="0">
                <a:solidFill>
                  <a:srgbClr val="FF0000"/>
                </a:solidFill>
              </a:rPr>
              <a:t> have erosion protection, </a:t>
            </a:r>
            <a:r>
              <a:rPr lang="en-US" u="sng" dirty="0">
                <a:solidFill>
                  <a:srgbClr val="FF0000"/>
                </a:solidFill>
              </a:rPr>
              <a:t>such as headwalls, endwalls</a:t>
            </a:r>
            <a:r>
              <a:rPr lang="en-US" dirty="0">
                <a:solidFill>
                  <a:srgbClr val="FF0000"/>
                </a:solidFill>
              </a:rPr>
              <a:t>, drop inlet boxes, and/or rip rap. All stream crossing structures must have a headwall and endwall.</a:t>
            </a:r>
          </a:p>
          <a:p>
            <a:pPr lvl="0"/>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7700678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3.7.4.2 </a:t>
            </a:r>
            <a:r>
              <a:rPr lang="en-US" baseline="0" dirty="0"/>
              <a:t>Eligible Expenses - Equipment</a:t>
            </a:r>
            <a:endParaRPr lang="en-US" dirty="0"/>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Equipment</a:t>
            </a:r>
          </a:p>
          <a:p>
            <a:pPr lvl="0"/>
            <a:r>
              <a:rPr lang="en-US" sz="3200" kern="1200" dirty="0">
                <a:solidFill>
                  <a:schemeClr val="tx1"/>
                </a:solidFill>
                <a:effectLst/>
                <a:latin typeface="+mn-lt"/>
                <a:ea typeface="+mn-ea"/>
                <a:cs typeface="+mn-cs"/>
              </a:rPr>
              <a:t>Reimbursement of applicant owned equipment  is eligible (@ FEMA rates)</a:t>
            </a:r>
          </a:p>
          <a:p>
            <a:pPr lvl="0"/>
            <a:r>
              <a:rPr lang="en-US" dirty="0"/>
              <a:t>Equipment c</a:t>
            </a:r>
            <a:r>
              <a:rPr lang="en-US" sz="3200" kern="1200" dirty="0">
                <a:solidFill>
                  <a:schemeClr val="tx1"/>
                </a:solidFill>
                <a:effectLst/>
                <a:latin typeface="+mn-lt"/>
                <a:ea typeface="+mn-ea"/>
                <a:cs typeface="+mn-cs"/>
              </a:rPr>
              <a:t>an be rented,</a:t>
            </a:r>
            <a:r>
              <a:rPr lang="en-US" sz="3200" kern="1200" baseline="0" dirty="0">
                <a:solidFill>
                  <a:schemeClr val="tx1"/>
                </a:solidFill>
                <a:effectLst/>
                <a:latin typeface="+mn-lt"/>
                <a:ea typeface="+mn-ea"/>
                <a:cs typeface="+mn-cs"/>
              </a:rPr>
              <a:t> FEMA rates do not apply.</a:t>
            </a:r>
          </a:p>
          <a:p>
            <a:pPr lvl="0"/>
            <a:r>
              <a:rPr lang="en-US" dirty="0"/>
              <a:t>DGLVR funds, including project, administrative, or education, cannot be used to purchase, cost share, or maintain equipment for an applicant.</a:t>
            </a:r>
          </a:p>
          <a:p>
            <a:pPr lvl="0"/>
            <a:r>
              <a:rPr lang="en-US" dirty="0"/>
              <a:t> It is acceptable for a Conservation District to purchase equipment for loan/rent to applicants.</a:t>
            </a:r>
            <a:endParaRPr lang="en-US" sz="44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587428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9" y="1306317"/>
            <a:ext cx="8666243" cy="4483669"/>
          </a:xfrm>
        </p:spPr>
        <p:txBody>
          <a:bodyPr>
            <a:normAutofit/>
          </a:bodyPr>
          <a:lstStyle/>
          <a:p>
            <a:pPr marL="0" indent="0">
              <a:buNone/>
            </a:pPr>
            <a:r>
              <a:rPr lang="en-US" b="1" u="sng" dirty="0"/>
              <a:t>3.7.4.2 Equipment</a:t>
            </a:r>
          </a:p>
          <a:p>
            <a:pPr marL="0" indent="0">
              <a:buNone/>
            </a:pPr>
            <a:r>
              <a:rPr lang="en-US" sz="1800" dirty="0"/>
              <a:t>    </a:t>
            </a:r>
          </a:p>
          <a:p>
            <a:pPr marL="0" indent="171450" algn="just">
              <a:spcBef>
                <a:spcPts val="0"/>
              </a:spcBef>
              <a:tabLst>
                <a:tab pos="342900" algn="l"/>
                <a:tab pos="685800" algn="l"/>
              </a:tabLst>
            </a:pPr>
            <a:r>
              <a:rPr lang="en-US" sz="2400" dirty="0">
                <a:ea typeface="Times New Roman" panose="02020603050405020304" pitchFamily="18" charset="0"/>
              </a:rPr>
              <a:t>Contact Commission or Center staff for questions about equipment without listed FEMA rates. </a:t>
            </a:r>
            <a:r>
              <a:rPr lang="en-US" sz="2400" dirty="0">
                <a:solidFill>
                  <a:srgbClr val="FF0000"/>
                </a:solidFill>
                <a:ea typeface="Times New Roman" panose="02020603050405020304" pitchFamily="18" charset="0"/>
              </a:rPr>
              <a:t>Where FEMA rates do not accurately reflect local equipment costs, applicants may request approval to use other rates, if written documentation can be provided.</a:t>
            </a:r>
          </a:p>
        </p:txBody>
      </p:sp>
      <p:sp>
        <p:nvSpPr>
          <p:cNvPr id="5" name="TextBox 4">
            <a:extLst>
              <a:ext uri="{FF2B5EF4-FFF2-40B4-BE49-F238E27FC236}">
                <a16:creationId xmlns:a16="http://schemas.microsoft.com/office/drawing/2014/main" id="{2B771F73-4A64-4813-8A1D-D5424E5A9541}"/>
              </a:ext>
            </a:extLst>
          </p:cNvPr>
          <p:cNvSpPr txBox="1"/>
          <p:nvPr/>
        </p:nvSpPr>
        <p:spPr>
          <a:xfrm>
            <a:off x="1580605" y="5651485"/>
            <a:ext cx="5982788" cy="300082"/>
          </a:xfrm>
          <a:prstGeom prst="rect">
            <a:avLst/>
          </a:prstGeom>
          <a:noFill/>
          <a:ln>
            <a:solidFill>
              <a:schemeClr val="tx1"/>
            </a:solidFill>
          </a:ln>
        </p:spPr>
        <p:txBody>
          <a:bodyPr wrap="square" rtlCol="0">
            <a:spAutoFit/>
          </a:bodyPr>
          <a:lstStyle/>
          <a:p>
            <a:pPr algn="ctr"/>
            <a:r>
              <a:rPr lang="en-US" sz="1350" b="1" dirty="0">
                <a:solidFill>
                  <a:srgbClr val="FF0000"/>
                </a:solidFill>
              </a:rPr>
              <a:t>Red Text </a:t>
            </a:r>
            <a:r>
              <a:rPr lang="en-US" sz="1350" dirty="0"/>
              <a:t>shows wording changes to the DGLVR Admin Manual (effective 7/1/2022)</a:t>
            </a:r>
          </a:p>
        </p:txBody>
      </p:sp>
      <p:sp>
        <p:nvSpPr>
          <p:cNvPr id="8" name="Title 1">
            <a:extLst>
              <a:ext uri="{FF2B5EF4-FFF2-40B4-BE49-F238E27FC236}">
                <a16:creationId xmlns:a16="http://schemas.microsoft.com/office/drawing/2014/main" id="{8C952596-F928-4F98-8961-8A1FBD05CFB6}"/>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3" name="Title 2">
            <a:extLst>
              <a:ext uri="{FF2B5EF4-FFF2-40B4-BE49-F238E27FC236}">
                <a16:creationId xmlns:a16="http://schemas.microsoft.com/office/drawing/2014/main" id="{326DEC65-17D1-4FAD-BFE9-A6802AE72BF2}"/>
              </a:ext>
            </a:extLst>
          </p:cNvPr>
          <p:cNvSpPr>
            <a:spLocks noGrp="1"/>
          </p:cNvSpPr>
          <p:nvPr>
            <p:ph type="ctrTitle"/>
          </p:nvPr>
        </p:nvSpPr>
        <p:spPr/>
        <p:txBody>
          <a:bodyPr/>
          <a:lstStyle/>
          <a:p>
            <a:r>
              <a:rPr lang="en-US" dirty="0"/>
              <a:t>3.7.4.2 </a:t>
            </a:r>
            <a:r>
              <a:rPr lang="en-US" dirty="0" err="1"/>
              <a:t>Equipement</a:t>
            </a:r>
            <a:endParaRPr lang="en-US" dirty="0"/>
          </a:p>
        </p:txBody>
      </p:sp>
    </p:spTree>
    <p:extLst>
      <p:ext uri="{BB962C8B-B14F-4D97-AF65-F5344CB8AC3E}">
        <p14:creationId xmlns:p14="http://schemas.microsoft.com/office/powerpoint/2010/main" val="24168897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pic>
        <p:nvPicPr>
          <p:cNvPr id="7" name="Picture 2" descr="http://global3.memecdn.com/Road-work_o_34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541"/>
            <a:ext cx="8915400" cy="6928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5625771" cy="461665"/>
          </a:xfrm>
          <a:prstGeom prst="rect">
            <a:avLst/>
          </a:prstGeom>
          <a:solidFill>
            <a:schemeClr val="bg1"/>
          </a:solidFill>
          <a:ln>
            <a:solidFill>
              <a:schemeClr val="tx1"/>
            </a:solidFill>
          </a:ln>
        </p:spPr>
        <p:txBody>
          <a:bodyPr wrap="none" rtlCol="0">
            <a:spAutoFit/>
          </a:bodyPr>
          <a:lstStyle/>
          <a:p>
            <a:r>
              <a:rPr lang="en-US" sz="2400" b="1" dirty="0"/>
              <a:t>Does this go under equipment, or labor???</a:t>
            </a:r>
          </a:p>
        </p:txBody>
      </p:sp>
    </p:spTree>
    <p:extLst>
      <p:ext uri="{BB962C8B-B14F-4D97-AF65-F5344CB8AC3E}">
        <p14:creationId xmlns:p14="http://schemas.microsoft.com/office/powerpoint/2010/main" val="1876863494"/>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3.7.3</a:t>
            </a:r>
            <a:r>
              <a:rPr lang="en-US" dirty="0"/>
              <a:t> Eligible Expenses - Labor</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Labor</a:t>
            </a:r>
          </a:p>
          <a:p>
            <a:pPr lvl="0"/>
            <a:r>
              <a:rPr lang="en-US" sz="3200" kern="1200" dirty="0">
                <a:solidFill>
                  <a:schemeClr val="tx1"/>
                </a:solidFill>
                <a:effectLst/>
                <a:latin typeface="+mn-lt"/>
                <a:ea typeface="+mn-ea"/>
                <a:cs typeface="+mn-cs"/>
              </a:rPr>
              <a:t>Reimbursement of labor and equipment operators is an eligible expense.</a:t>
            </a:r>
          </a:p>
          <a:p>
            <a:pPr lvl="0"/>
            <a:r>
              <a:rPr lang="en-US" dirty="0"/>
              <a:t>Labor rates may include wage and benefits.</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925027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a:t>3.7.3</a:t>
            </a:r>
            <a:r>
              <a:rPr lang="en-US" dirty="0"/>
              <a:t> Eligible Expenses - Labor</a:t>
            </a:r>
          </a:p>
        </p:txBody>
      </p:sp>
      <p:sp>
        <p:nvSpPr>
          <p:cNvPr id="3" name="Subtitle 2"/>
          <p:cNvSpPr>
            <a:spLocks noGrp="1"/>
          </p:cNvSpPr>
          <p:nvPr>
            <p:ph type="subTitle" idx="1"/>
          </p:nvPr>
        </p:nvSpPr>
        <p:spPr/>
        <p:txBody>
          <a:bodyPr/>
          <a:lstStyle/>
          <a:p>
            <a:pPr marL="0" lvl="0" indent="0">
              <a:buNone/>
            </a:pPr>
            <a:r>
              <a:rPr lang="en-US" b="1" u="sng" dirty="0"/>
              <a:t>Municipal Labor</a:t>
            </a:r>
            <a:endParaRPr lang="en-US" sz="32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Reimbursement of labor and equipment operators is an eligible expense</a:t>
            </a:r>
          </a:p>
          <a:p>
            <a:r>
              <a:rPr lang="en-US" dirty="0"/>
              <a:t>Labor rates may include wage and benefits.</a:t>
            </a:r>
          </a:p>
          <a:p>
            <a:pPr lvl="0"/>
            <a:r>
              <a:rPr lang="en-US" sz="4000" b="1" u="sng" kern="1200" dirty="0">
                <a:solidFill>
                  <a:srgbClr val="FF0000"/>
                </a:solidFill>
                <a:effectLst/>
              </a:rPr>
              <a:t>PREVAILING WAGE</a:t>
            </a:r>
            <a:r>
              <a:rPr lang="en-US" sz="4000" b="1" kern="1200" dirty="0">
                <a:solidFill>
                  <a:srgbClr val="FF0000"/>
                </a:solidFill>
                <a:effectLst/>
              </a:rPr>
              <a:t>:</a:t>
            </a:r>
            <a:r>
              <a:rPr lang="en-US" sz="5400" b="1" dirty="0">
                <a:solidFill>
                  <a:srgbClr val="FF0000"/>
                </a:solidFill>
              </a:rPr>
              <a:t> </a:t>
            </a:r>
            <a:r>
              <a:rPr lang="en-US" sz="3600" kern="1200" dirty="0">
                <a:solidFill>
                  <a:srgbClr val="FF0000"/>
                </a:solidFill>
                <a:effectLst/>
                <a:latin typeface="+mn-lt"/>
                <a:ea typeface="+mn-ea"/>
                <a:cs typeface="+mn-cs"/>
              </a:rPr>
              <a:t>Does not apply to projects done with Municipal labor force.</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000045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3.7.4.4</a:t>
            </a:r>
            <a:r>
              <a:rPr lang="en-US" sz="2600" b="1" kern="1200" dirty="0">
                <a:solidFill>
                  <a:schemeClr val="tx1"/>
                </a:solidFill>
                <a:effectLst/>
                <a:latin typeface="+mj-lt"/>
                <a:ea typeface="+mj-ea"/>
                <a:cs typeface="+mj-cs"/>
              </a:rPr>
              <a:t>  Contractor Costs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Contractors</a:t>
            </a:r>
          </a:p>
          <a:p>
            <a:pPr lvl="0"/>
            <a:r>
              <a:rPr lang="en-US" sz="3200" kern="1200" dirty="0">
                <a:solidFill>
                  <a:schemeClr val="tx1"/>
                </a:solidFill>
                <a:effectLst/>
                <a:latin typeface="+mn-lt"/>
                <a:ea typeface="+mn-ea"/>
                <a:cs typeface="+mn-cs"/>
              </a:rPr>
              <a:t>Projects may be completed in whole or in part by contractors</a:t>
            </a:r>
          </a:p>
          <a:p>
            <a:pPr lvl="0"/>
            <a:r>
              <a:rPr lang="en-US" sz="3200" kern="1200" dirty="0">
                <a:solidFill>
                  <a:schemeClr val="tx1"/>
                </a:solidFill>
                <a:effectLst/>
                <a:latin typeface="+mn-lt"/>
                <a:ea typeface="+mn-ea"/>
                <a:cs typeface="+mn-cs"/>
              </a:rPr>
              <a:t>Grant recipients use their standard bidding procedures</a:t>
            </a:r>
          </a:p>
          <a:p>
            <a:pPr lvl="0"/>
            <a:r>
              <a:rPr lang="en-US" sz="3200" kern="1200" dirty="0">
                <a:solidFill>
                  <a:schemeClr val="tx1"/>
                </a:solidFill>
                <a:effectLst/>
                <a:latin typeface="+mn-lt"/>
                <a:ea typeface="+mn-ea"/>
                <a:cs typeface="+mn-cs"/>
              </a:rPr>
              <a:t>Districts must make payments to the grant recipient, </a:t>
            </a:r>
            <a:r>
              <a:rPr lang="en-US" sz="3200" u="sng" kern="1200" dirty="0">
                <a:solidFill>
                  <a:schemeClr val="tx1"/>
                </a:solidFill>
                <a:effectLst/>
                <a:latin typeface="+mn-lt"/>
                <a:ea typeface="+mn-ea"/>
                <a:cs typeface="+mn-cs"/>
              </a:rPr>
              <a:t>not the contractors</a:t>
            </a:r>
          </a:p>
          <a:p>
            <a:r>
              <a:rPr lang="en-US" sz="3600" b="1" u="sng" dirty="0">
                <a:solidFill>
                  <a:srgbClr val="FF0000"/>
                </a:solidFill>
              </a:rPr>
              <a:t>PREVAILING WAGE</a:t>
            </a:r>
            <a:r>
              <a:rPr lang="en-US" sz="3600" b="1" dirty="0">
                <a:solidFill>
                  <a:srgbClr val="FF0000"/>
                </a:solidFill>
              </a:rPr>
              <a:t>:</a:t>
            </a:r>
            <a:endParaRPr lang="en-US" sz="3200" u="sng"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9382345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Sherri</a:t>
            </a:r>
          </a:p>
        </p:txBody>
      </p:sp>
    </p:spTree>
    <p:extLst>
      <p:ext uri="{BB962C8B-B14F-4D97-AF65-F5344CB8AC3E}">
        <p14:creationId xmlns:p14="http://schemas.microsoft.com/office/powerpoint/2010/main" val="31860583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3.7.4.5  Prevailing Wage</a:t>
            </a:r>
          </a:p>
        </p:txBody>
      </p:sp>
      <p:sp>
        <p:nvSpPr>
          <p:cNvPr id="3" name="Subtitle 2"/>
          <p:cNvSpPr>
            <a:spLocks noGrp="1"/>
          </p:cNvSpPr>
          <p:nvPr>
            <p:ph type="subTitle" idx="1"/>
          </p:nvPr>
        </p:nvSpPr>
        <p:spPr/>
        <p:txBody>
          <a:bodyPr>
            <a:normAutofit lnSpcReduction="10000"/>
          </a:bodyPr>
          <a:lstStyle/>
          <a:p>
            <a:r>
              <a:rPr lang="en-US" b="1" u="sng" dirty="0">
                <a:solidFill>
                  <a:srgbClr val="FF0000"/>
                </a:solidFill>
              </a:rPr>
              <a:t>PREVAILING WAGE</a:t>
            </a:r>
            <a:r>
              <a:rPr lang="en-US" b="1" dirty="0">
                <a:solidFill>
                  <a:srgbClr val="FF0000"/>
                </a:solidFill>
              </a:rPr>
              <a:t>:</a:t>
            </a:r>
            <a:r>
              <a:rPr lang="en-US" sz="4800" b="1" dirty="0">
                <a:solidFill>
                  <a:srgbClr val="FF0000"/>
                </a:solidFill>
              </a:rPr>
              <a:t> </a:t>
            </a:r>
            <a:r>
              <a:rPr lang="en-US" dirty="0">
                <a:solidFill>
                  <a:srgbClr val="FF0000"/>
                </a:solidFill>
              </a:rPr>
              <a:t>Projects where 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act for </a:t>
            </a:r>
            <a:r>
              <a:rPr lang="en-US" u="sng" dirty="0">
                <a:solidFill>
                  <a:srgbClr val="FF0000"/>
                </a:solidFill>
              </a:rPr>
              <a:t>contracted</a:t>
            </a:r>
            <a:r>
              <a:rPr lang="en-US" dirty="0">
                <a:solidFill>
                  <a:srgbClr val="FF0000"/>
                </a:solidFill>
              </a:rPr>
              <a:t> labor. </a:t>
            </a:r>
          </a:p>
          <a:p>
            <a:endParaRPr lang="en-US" dirty="0">
              <a:solidFill>
                <a:srgbClr val="FF0000"/>
              </a:solidFill>
            </a:endParaRPr>
          </a:p>
          <a:p>
            <a:pPr marL="0" lvl="1" indent="0">
              <a:buNone/>
            </a:pPr>
            <a:r>
              <a:rPr lang="en-US" u="sng" dirty="0"/>
              <a:t>It is the responsibility of the grant recipient </a:t>
            </a:r>
            <a:r>
              <a:rPr lang="en-US" dirty="0"/>
              <a:t>to obtain the Prevailing Wage Act scale for the area and include it in any proposal to solicit bids for the contract. The Prevailing Wage scale can be obtained from the Prevailing Wage Division of the Pennsylvania Department of Labor and Industry. If the Prevailing Wage Act applies, the advertisement shall also note this fact.</a:t>
            </a:r>
            <a:endParaRPr lang="en-US" sz="2800"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58783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prstClr val="white"/>
              </a:solidFill>
            </a:endParaRPr>
          </a:p>
          <a:p>
            <a:pPr marL="457200" indent="-457200">
              <a:buFont typeface="Arial" panose="020B0604020202020204" pitchFamily="34" charset="0"/>
              <a:buChar char="•"/>
            </a:pPr>
            <a:endParaRPr lang="en-US" sz="28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pic>
        <p:nvPicPr>
          <p:cNvPr id="4098" name="Picture 2" descr="http://mnprairieroots.files.wordpress.com/2013/07/fourth-car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1848294"/>
            <a:ext cx="7524751" cy="5019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143000"/>
            <a:ext cx="4058099" cy="769441"/>
          </a:xfrm>
          <a:prstGeom prst="rect">
            <a:avLst/>
          </a:prstGeom>
          <a:noFill/>
        </p:spPr>
        <p:txBody>
          <a:bodyPr wrap="none" rtlCol="0">
            <a:spAutoFit/>
          </a:bodyPr>
          <a:lstStyle/>
          <a:p>
            <a:r>
              <a:rPr lang="en-US" sz="4400" b="1" dirty="0"/>
              <a:t>0% Local Control</a:t>
            </a:r>
          </a:p>
        </p:txBody>
      </p:sp>
      <p:sp>
        <p:nvSpPr>
          <p:cNvPr id="5" name="Rectangle 4"/>
          <p:cNvSpPr/>
          <p:nvPr/>
        </p:nvSpPr>
        <p:spPr>
          <a:xfrm>
            <a:off x="3400974" y="3244334"/>
            <a:ext cx="2342051" cy="369332"/>
          </a:xfrm>
          <a:prstGeom prst="rect">
            <a:avLst/>
          </a:prstGeom>
        </p:spPr>
        <p:txBody>
          <a:bodyPr wrap="none">
            <a:spAutoFit/>
          </a:bodyPr>
          <a:lstStyle/>
          <a:p>
            <a:r>
              <a:rPr lang="en-US" dirty="0"/>
              <a:t>Administrative Training</a:t>
            </a:r>
          </a:p>
        </p:txBody>
      </p:sp>
      <p:sp>
        <p:nvSpPr>
          <p:cNvPr id="7" name="Title 2"/>
          <p:cNvSpPr>
            <a:spLocks noGrp="1"/>
          </p:cNvSpPr>
          <p:nvPr>
            <p:ph type="ctrTitle"/>
          </p:nvPr>
        </p:nvSpPr>
        <p:spPr>
          <a:xfrm>
            <a:off x="3352800" y="8389"/>
            <a:ext cx="5787705" cy="372611"/>
          </a:xfrm>
        </p:spPr>
        <p:txBody>
          <a:bodyPr/>
          <a:lstStyle/>
          <a:p>
            <a:r>
              <a:rPr lang="en-US" dirty="0"/>
              <a:t>Administrative Training</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4004643576"/>
      </p:ext>
    </p:extLst>
  </p:cSld>
  <p:clrMapOvr>
    <a:overrideClrMapping bg1="lt1" tx1="dk1" bg2="lt2" tx2="dk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r>
              <a:rPr lang="en-US" b="1" u="sng" dirty="0">
                <a:solidFill>
                  <a:srgbClr val="FF0000"/>
                </a:solidFill>
              </a:rPr>
              <a:t>PREVAILING WAGE</a:t>
            </a:r>
            <a:r>
              <a:rPr lang="en-US" b="1" dirty="0">
                <a:solidFill>
                  <a:srgbClr val="FF0000"/>
                </a:solidFill>
              </a:rPr>
              <a:t>:</a:t>
            </a:r>
            <a:r>
              <a:rPr lang="en-US" sz="4800" b="1" dirty="0">
                <a:solidFill>
                  <a:srgbClr val="FF0000"/>
                </a:solidFill>
              </a:rPr>
              <a:t> </a:t>
            </a:r>
            <a:r>
              <a:rPr lang="en-US" dirty="0">
                <a:solidFill>
                  <a:srgbClr val="FF0000"/>
                </a:solidFill>
              </a:rPr>
              <a:t>Projects where 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act for </a:t>
            </a:r>
            <a:r>
              <a:rPr lang="en-US" u="sng" dirty="0">
                <a:solidFill>
                  <a:srgbClr val="FF0000"/>
                </a:solidFill>
              </a:rPr>
              <a:t>contracted</a:t>
            </a:r>
            <a:r>
              <a:rPr lang="en-US" dirty="0">
                <a:solidFill>
                  <a:srgbClr val="FF0000"/>
                </a:solidFill>
              </a:rPr>
              <a:t> labor. </a:t>
            </a:r>
          </a:p>
          <a:p>
            <a:endParaRPr lang="en-US" dirty="0">
              <a:solidFill>
                <a:srgbClr val="FF0000"/>
              </a:solidFill>
            </a:endParaRPr>
          </a:p>
          <a:p>
            <a:pPr lvl="1"/>
            <a:r>
              <a:rPr lang="en-US" sz="2800" u="sng" kern="1200" dirty="0">
                <a:effectLst/>
                <a:latin typeface="+mn-lt"/>
                <a:ea typeface="+mn-ea"/>
                <a:cs typeface="+mn-cs"/>
              </a:rPr>
              <a:t>Total Project Costs:</a:t>
            </a:r>
            <a:r>
              <a:rPr lang="en-US" sz="2800" kern="1200" dirty="0">
                <a:effectLst/>
                <a:latin typeface="+mn-lt"/>
                <a:ea typeface="+mn-ea"/>
                <a:cs typeface="+mn-cs"/>
              </a:rPr>
              <a:t> include other grant sources in-kind material (not equipment/labor).  </a:t>
            </a:r>
          </a:p>
          <a:p>
            <a:pPr lvl="1"/>
            <a:r>
              <a:rPr lang="en-US" sz="2800" kern="1200" dirty="0">
                <a:effectLst/>
                <a:latin typeface="+mn-lt"/>
                <a:ea typeface="+mn-ea"/>
                <a:cs typeface="+mn-cs"/>
              </a:rPr>
              <a:t>Cannot “split” projects to avoid PW.</a:t>
            </a:r>
          </a:p>
          <a:p>
            <a:pPr lvl="1"/>
            <a:r>
              <a:rPr lang="en-US" dirty="0"/>
              <a:t>PW </a:t>
            </a:r>
            <a:r>
              <a:rPr lang="en-US"/>
              <a:t>does not apply </a:t>
            </a:r>
            <a:r>
              <a:rPr lang="en-US" dirty="0"/>
              <a:t>to municipal labor.</a:t>
            </a:r>
          </a:p>
          <a:p>
            <a:pPr lvl="1"/>
            <a:r>
              <a:rPr lang="en-US" sz="2800" kern="1200" dirty="0">
                <a:effectLst/>
              </a:rPr>
              <a:t>PW </a:t>
            </a:r>
            <a:r>
              <a:rPr lang="en-US" sz="2800" kern="1200">
                <a:effectLst/>
              </a:rPr>
              <a:t>must</a:t>
            </a:r>
            <a:r>
              <a:rPr lang="en-US" sz="2800" kern="1200" dirty="0">
                <a:effectLst/>
              </a:rPr>
              <a:t> be documented in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5873507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3.7.4.5  Prevailing Wage</a:t>
            </a:r>
          </a:p>
        </p:txBody>
      </p:sp>
      <p:sp>
        <p:nvSpPr>
          <p:cNvPr id="3" name="Subtitle 2"/>
          <p:cNvSpPr>
            <a:spLocks noGrp="1"/>
          </p:cNvSpPr>
          <p:nvPr>
            <p:ph type="subTitle" idx="1"/>
          </p:nvPr>
        </p:nvSpPr>
        <p:spPr/>
        <p:txBody>
          <a:bodyPr>
            <a:normAutofit/>
          </a:bodyPr>
          <a:lstStyle/>
          <a:p>
            <a:r>
              <a:rPr lang="en-US" b="1" u="sng" dirty="0">
                <a:solidFill>
                  <a:srgbClr val="FF0000"/>
                </a:solidFill>
              </a:rPr>
              <a:t>PREVAILING WAGE FAQ</a:t>
            </a:r>
            <a:r>
              <a:rPr lang="en-US" b="1" dirty="0">
                <a:solidFill>
                  <a:srgbClr val="FF0000"/>
                </a:solidFill>
              </a:rPr>
              <a:t>: 19 Q&amp;As</a:t>
            </a:r>
          </a:p>
          <a:p>
            <a:endParaRPr lang="en-US" sz="1800" b="1" dirty="0">
              <a:solidFill>
                <a:schemeClr val="bg1">
                  <a:lumMod val="75000"/>
                </a:schemeClr>
              </a:solidFill>
            </a:endParaRP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a:extLst>
              <a:ext uri="{FF2B5EF4-FFF2-40B4-BE49-F238E27FC236}">
                <a16:creationId xmlns:a16="http://schemas.microsoft.com/office/drawing/2014/main" id="{C899A44C-FF8B-442D-9D8E-15FEE1DE9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24000"/>
            <a:ext cx="9144000" cy="488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71766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3.7.4.4  </a:t>
            </a:r>
            <a:r>
              <a:rPr lang="en-US" sz="2600" b="1" kern="1200">
                <a:solidFill>
                  <a:schemeClr val="tx1"/>
                </a:solidFill>
                <a:effectLst/>
                <a:latin typeface="+mj-lt"/>
                <a:ea typeface="+mj-ea"/>
                <a:cs typeface="+mj-cs"/>
              </a:rPr>
              <a:t>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r>
              <a:rPr lang="en-US" b="1" u="sng" dirty="0">
                <a:solidFill>
                  <a:srgbClr val="FF0000"/>
                </a:solidFill>
              </a:rPr>
              <a:t>PREVAILING WAGE FAQ</a:t>
            </a:r>
            <a:r>
              <a:rPr lang="en-US" b="1" dirty="0">
                <a:solidFill>
                  <a:srgbClr val="FF0000"/>
                </a:solidFill>
              </a:rPr>
              <a:t>: 19 Q&amp;As</a:t>
            </a:r>
          </a:p>
          <a:p>
            <a:endParaRPr lang="en-US" sz="1800" b="1" dirty="0">
              <a:solidFill>
                <a:schemeClr val="bg1">
                  <a:lumMod val="75000"/>
                </a:schemeClr>
              </a:solidFill>
            </a:endParaRPr>
          </a:p>
          <a:p>
            <a:pPr marL="457200" lvl="1" indent="0">
              <a:buNone/>
            </a:pPr>
            <a:endParaRPr lang="en-US" sz="2800" kern="1200" dirty="0">
              <a:effectLst/>
            </a:endParaRP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a:stretch>
            <a:fillRect/>
          </a:stretch>
        </p:blipFill>
        <p:spPr>
          <a:xfrm>
            <a:off x="-163675" y="1371600"/>
            <a:ext cx="9420804" cy="4648200"/>
          </a:xfrm>
          <a:prstGeom prst="rect">
            <a:avLst/>
          </a:prstGeom>
        </p:spPr>
      </p:pic>
      <p:sp>
        <p:nvSpPr>
          <p:cNvPr id="6" name="Rectangle 5"/>
          <p:cNvSpPr/>
          <p:nvPr/>
        </p:nvSpPr>
        <p:spPr>
          <a:xfrm>
            <a:off x="5029200" y="2819400"/>
            <a:ext cx="2438400" cy="30480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133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609600" y="572804"/>
            <a:ext cx="8229600" cy="5791200"/>
          </a:xfrm>
        </p:spPr>
        <p:txBody>
          <a:bodyPr>
            <a:normAutofit/>
          </a:bodyPr>
          <a:lstStyle/>
          <a:p>
            <a:r>
              <a:rPr lang="en-US" b="1" u="sng" dirty="0">
                <a:solidFill>
                  <a:srgbClr val="FF0000"/>
                </a:solidFill>
              </a:rPr>
              <a:t>PREVAILING WAGE DGLVR Documents</a:t>
            </a:r>
            <a:endParaRPr lang="en-US" b="1" dirty="0">
              <a:solidFill>
                <a:srgbClr val="FF0000"/>
              </a:solidFill>
            </a:endParaRPr>
          </a:p>
          <a:p>
            <a:endParaRPr lang="en-US" sz="1800" b="1" dirty="0">
              <a:solidFill>
                <a:schemeClr val="bg1">
                  <a:lumMod val="75000"/>
                </a:schemeClr>
              </a:solidFill>
            </a:endParaRP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09897">
            <a:off x="-479611" y="3180606"/>
            <a:ext cx="5154797" cy="4741401"/>
          </a:xfrm>
          <a:prstGeom prst="rect">
            <a:avLst/>
          </a:prstGeom>
          <a:ln w="38100">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4381">
            <a:off x="4036812" y="3023340"/>
            <a:ext cx="5631918" cy="4646332"/>
          </a:xfrm>
          <a:prstGeom prst="rect">
            <a:avLst/>
          </a:prstGeom>
          <a:ln w="38100">
            <a:solidFill>
              <a:schemeClr val="tx1"/>
            </a:solidFill>
          </a:ln>
        </p:spPr>
      </p:pic>
      <p:sp>
        <p:nvSpPr>
          <p:cNvPr id="8" name="TextBox 7"/>
          <p:cNvSpPr txBox="1"/>
          <p:nvPr/>
        </p:nvSpPr>
        <p:spPr>
          <a:xfrm>
            <a:off x="176290" y="1321101"/>
            <a:ext cx="3842994" cy="1569660"/>
          </a:xfrm>
          <a:prstGeom prst="rect">
            <a:avLst/>
          </a:prstGeom>
          <a:noFill/>
        </p:spPr>
        <p:txBody>
          <a:bodyPr wrap="square" rtlCol="0">
            <a:spAutoFit/>
          </a:bodyPr>
          <a:lstStyle/>
          <a:p>
            <a:r>
              <a:rPr lang="en-US" sz="2400" b="1" dirty="0"/>
              <a:t>PW Notification Letter (F) </a:t>
            </a:r>
          </a:p>
          <a:p>
            <a:pPr marL="285750" indent="-285750">
              <a:buFontTx/>
              <a:buChar char="-"/>
            </a:pPr>
            <a:r>
              <a:rPr lang="en-US" sz="2400" dirty="0"/>
              <a:t>Required for </a:t>
            </a:r>
            <a:r>
              <a:rPr lang="en-US" sz="2400" u="sng"/>
              <a:t>all projects </a:t>
            </a:r>
          </a:p>
          <a:p>
            <a:pPr marL="285750" indent="-285750">
              <a:buFontTx/>
              <a:buChar char="-"/>
            </a:pPr>
            <a:r>
              <a:rPr lang="en-US" sz="2400" dirty="0"/>
              <a:t>Ensures grant recipient knows PW requirements</a:t>
            </a:r>
          </a:p>
        </p:txBody>
      </p:sp>
      <p:sp>
        <p:nvSpPr>
          <p:cNvPr id="9" name="TextBox 8"/>
          <p:cNvSpPr txBox="1"/>
          <p:nvPr/>
        </p:nvSpPr>
        <p:spPr>
          <a:xfrm>
            <a:off x="4865835" y="1046901"/>
            <a:ext cx="4267200" cy="2308324"/>
          </a:xfrm>
          <a:prstGeom prst="rect">
            <a:avLst/>
          </a:prstGeom>
          <a:noFill/>
        </p:spPr>
        <p:txBody>
          <a:bodyPr wrap="square" rtlCol="0">
            <a:spAutoFit/>
          </a:bodyPr>
          <a:lstStyle/>
          <a:p>
            <a:r>
              <a:rPr lang="en-US" sz="2400" b="1" dirty="0"/>
              <a:t>PW Certification (G) </a:t>
            </a:r>
            <a:r>
              <a:rPr lang="en-US" sz="2400" b="1" dirty="0">
                <a:solidFill>
                  <a:schemeClr val="accent2"/>
                </a:solidFill>
              </a:rPr>
              <a:t>two pages</a:t>
            </a:r>
          </a:p>
          <a:p>
            <a:pPr marL="285750" indent="-285750">
              <a:buFontTx/>
              <a:buChar char="-"/>
            </a:pPr>
            <a:r>
              <a:rPr lang="en-US" sz="2400" dirty="0"/>
              <a:t>Required for all projects </a:t>
            </a:r>
            <a:r>
              <a:rPr lang="en-US" sz="2400" u="sng"/>
              <a:t>where PW applies</a:t>
            </a:r>
          </a:p>
          <a:p>
            <a:pPr marL="285750" indent="-285750">
              <a:buFontTx/>
              <a:buChar char="-"/>
            </a:pPr>
            <a:r>
              <a:rPr lang="en-US" sz="2400"/>
              <a:t>Required before making final payment</a:t>
            </a:r>
          </a:p>
          <a:p>
            <a:pPr marL="285750" indent="-285750">
              <a:buFontTx/>
              <a:buChar char="-"/>
            </a:pPr>
            <a:endParaRPr lang="en-US" sz="2400" dirty="0"/>
          </a:p>
        </p:txBody>
      </p:sp>
      <p:sp>
        <p:nvSpPr>
          <p:cNvPr id="10" name="Rectangle 9"/>
          <p:cNvSpPr/>
          <p:nvPr/>
        </p:nvSpPr>
        <p:spPr>
          <a:xfrm>
            <a:off x="1809405" y="4713646"/>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Attachments F and G to Contract </a:t>
            </a:r>
          </a:p>
          <a:p>
            <a:pPr algn="ctr"/>
            <a:r>
              <a:rPr lang="en-US" sz="2000" b="1" dirty="0">
                <a:solidFill>
                  <a:sysClr val="windowText" lastClr="000000"/>
                </a:solidFill>
              </a:rPr>
              <a:t>(Contract and attachments are automatically generated in GIS)</a:t>
            </a:r>
            <a:endParaRPr lang="en-US" sz="2000" dirty="0">
              <a:solidFill>
                <a:sysClr val="windowText" lastClr="000000"/>
              </a:solidFill>
            </a:endParaRPr>
          </a:p>
        </p:txBody>
      </p:sp>
    </p:spTree>
    <p:extLst>
      <p:ext uri="{BB962C8B-B14F-4D97-AF65-F5344CB8AC3E}">
        <p14:creationId xmlns:p14="http://schemas.microsoft.com/office/powerpoint/2010/main" val="5525117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sz="2600" b="1" kern="1200" dirty="0">
                <a:solidFill>
                  <a:schemeClr val="tx1"/>
                </a:solidFill>
                <a:effectLst/>
                <a:latin typeface="+mj-lt"/>
                <a:ea typeface="+mj-ea"/>
                <a:cs typeface="+mj-cs"/>
              </a:rPr>
              <a:t>3.7.4.5  Prevailing Wage</a:t>
            </a:r>
            <a:endParaRPr lang="en-US" dirty="0"/>
          </a:p>
        </p:txBody>
      </p:sp>
      <p:sp>
        <p:nvSpPr>
          <p:cNvPr id="6" name="Title 1"/>
          <p:cNvSpPr txBox="1">
            <a:spLocks/>
          </p:cNvSpPr>
          <p:nvPr/>
        </p:nvSpPr>
        <p:spPr>
          <a:xfrm>
            <a:off x="4572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9" y="1306317"/>
            <a:ext cx="8666243" cy="4483669"/>
          </a:xfrm>
        </p:spPr>
        <p:txBody>
          <a:bodyPr>
            <a:normAutofit/>
          </a:bodyPr>
          <a:lstStyle/>
          <a:p>
            <a:pPr marL="0" indent="0">
              <a:buNone/>
            </a:pPr>
            <a:r>
              <a:rPr lang="en-US" b="1" u="sng" dirty="0"/>
              <a:t>3.7.4.5  Prevailing Wage Documentation</a:t>
            </a:r>
          </a:p>
          <a:p>
            <a:pPr marL="0" indent="0">
              <a:buNone/>
            </a:pPr>
            <a:r>
              <a:rPr lang="en-US" sz="1800" dirty="0"/>
              <a:t>    </a:t>
            </a:r>
          </a:p>
          <a:p>
            <a:pPr marL="0" indent="0" algn="just">
              <a:spcBef>
                <a:spcPts val="0"/>
              </a:spcBef>
              <a:buNone/>
              <a:tabLst>
                <a:tab pos="342900" algn="l"/>
                <a:tab pos="685800" algn="l"/>
              </a:tabLst>
            </a:pPr>
            <a:r>
              <a:rPr lang="en-US" sz="2400" dirty="0">
                <a:solidFill>
                  <a:srgbClr val="FF0000"/>
                </a:solidFill>
                <a:ea typeface="Times New Roman" panose="02020603050405020304" pitchFamily="18" charset="0"/>
              </a:rPr>
              <a:t>If federal funds are involved in a project, federal prevailing wage requirements (Davis Bacon Act) often supersedes PA prevailing wage. Davis Bacon requirements are acceptable to the DGLVR program in this case, and Certified Payroll forms accepted by the US Department of Labor must be completed and kept in the project file.</a:t>
            </a:r>
          </a:p>
        </p:txBody>
      </p:sp>
      <p:sp>
        <p:nvSpPr>
          <p:cNvPr id="5" name="TextBox 4">
            <a:extLst>
              <a:ext uri="{FF2B5EF4-FFF2-40B4-BE49-F238E27FC236}">
                <a16:creationId xmlns:a16="http://schemas.microsoft.com/office/drawing/2014/main" id="{7BBB5232-3977-46E5-8F46-BE9C2BFCE6F6}"/>
              </a:ext>
            </a:extLst>
          </p:cNvPr>
          <p:cNvSpPr txBox="1"/>
          <p:nvPr/>
        </p:nvSpPr>
        <p:spPr>
          <a:xfrm>
            <a:off x="1580605" y="5651485"/>
            <a:ext cx="5982788" cy="300082"/>
          </a:xfrm>
          <a:prstGeom prst="rect">
            <a:avLst/>
          </a:prstGeom>
          <a:noFill/>
          <a:ln>
            <a:solidFill>
              <a:schemeClr val="tx1"/>
            </a:solidFill>
          </a:ln>
        </p:spPr>
        <p:txBody>
          <a:bodyPr wrap="square" rtlCol="0">
            <a:spAutoFit/>
          </a:bodyPr>
          <a:lstStyle/>
          <a:p>
            <a:pPr algn="ctr"/>
            <a:r>
              <a:rPr lang="en-US" sz="1350" dirty="0">
                <a:solidFill>
                  <a:srgbClr val="FF0000"/>
                </a:solidFill>
              </a:rPr>
              <a:t>Red Text </a:t>
            </a:r>
            <a:r>
              <a:rPr lang="en-US" sz="1350" dirty="0"/>
              <a:t>shows wording changes to the DGLVR Admin Manual (effective 7/1/2022)</a:t>
            </a:r>
          </a:p>
        </p:txBody>
      </p:sp>
    </p:spTree>
    <p:extLst>
      <p:ext uri="{BB962C8B-B14F-4D97-AF65-F5344CB8AC3E}">
        <p14:creationId xmlns:p14="http://schemas.microsoft.com/office/powerpoint/2010/main" val="28751437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876BD-0AB1-4590-9743-ACFD6A77C148}"/>
              </a:ext>
            </a:extLst>
          </p:cNvPr>
          <p:cNvSpPr>
            <a:spLocks noGrp="1"/>
          </p:cNvSpPr>
          <p:nvPr>
            <p:ph type="ctrTitle"/>
          </p:nvPr>
        </p:nvSpPr>
        <p:spPr/>
        <p:txBody>
          <a:bodyPr/>
          <a:lstStyle/>
          <a:p>
            <a:r>
              <a:rPr lang="en-US" dirty="0"/>
              <a:t>Recorded Webinars Available Online</a:t>
            </a:r>
          </a:p>
        </p:txBody>
      </p:sp>
      <p:sp>
        <p:nvSpPr>
          <p:cNvPr id="3" name="Subtitle 2">
            <a:extLst>
              <a:ext uri="{FF2B5EF4-FFF2-40B4-BE49-F238E27FC236}">
                <a16:creationId xmlns:a16="http://schemas.microsoft.com/office/drawing/2014/main" id="{2B5ECDFE-6F6E-48D8-8296-0EC6D3C9F620}"/>
              </a:ext>
            </a:extLst>
          </p:cNvPr>
          <p:cNvSpPr>
            <a:spLocks noGrp="1"/>
          </p:cNvSpPr>
          <p:nvPr>
            <p:ph type="subTitle" idx="1"/>
          </p:nvPr>
        </p:nvSpPr>
        <p:spPr>
          <a:xfrm>
            <a:off x="256496" y="914400"/>
            <a:ext cx="8229600" cy="4343400"/>
          </a:xfrm>
        </p:spPr>
        <p:txBody>
          <a:bodyPr/>
          <a:lstStyle/>
          <a:p>
            <a:r>
              <a:rPr lang="en-US" dirty="0">
                <a:hlinkClick r:id="rId2"/>
              </a:rPr>
              <a:t>https://www.dirtandgravel.psu.edu/education-and-training/webinars/past-webinars</a:t>
            </a:r>
            <a:r>
              <a:rPr lang="en-US" dirty="0"/>
              <a:t> </a:t>
            </a:r>
          </a:p>
        </p:txBody>
      </p:sp>
      <p:grpSp>
        <p:nvGrpSpPr>
          <p:cNvPr id="8" name="Group 7">
            <a:extLst>
              <a:ext uri="{FF2B5EF4-FFF2-40B4-BE49-F238E27FC236}">
                <a16:creationId xmlns:a16="http://schemas.microsoft.com/office/drawing/2014/main" id="{214C1318-40FA-4F28-A08E-3104BDA2B30A}"/>
              </a:ext>
            </a:extLst>
          </p:cNvPr>
          <p:cNvGrpSpPr/>
          <p:nvPr/>
        </p:nvGrpSpPr>
        <p:grpSpPr>
          <a:xfrm>
            <a:off x="0" y="2193131"/>
            <a:ext cx="9049836" cy="2057346"/>
            <a:chOff x="0" y="1781175"/>
            <a:chExt cx="12066448" cy="2743128"/>
          </a:xfrm>
        </p:grpSpPr>
        <p:pic>
          <p:nvPicPr>
            <p:cNvPr id="4" name="Picture 3">
              <a:extLst>
                <a:ext uri="{FF2B5EF4-FFF2-40B4-BE49-F238E27FC236}">
                  <a16:creationId xmlns:a16="http://schemas.microsoft.com/office/drawing/2014/main" id="{26641B29-45DC-4CA7-8F07-BC8A245184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781175"/>
              <a:ext cx="12066448" cy="2743128"/>
            </a:xfrm>
            <a:prstGeom prst="rect">
              <a:avLst/>
            </a:prstGeom>
          </p:spPr>
        </p:pic>
        <p:sp>
          <p:nvSpPr>
            <p:cNvPr id="6" name="TextBox 5">
              <a:extLst>
                <a:ext uri="{FF2B5EF4-FFF2-40B4-BE49-F238E27FC236}">
                  <a16:creationId xmlns:a16="http://schemas.microsoft.com/office/drawing/2014/main" id="{947F22A8-0FF4-45A4-8580-8D298F80479F}"/>
                </a:ext>
              </a:extLst>
            </p:cNvPr>
            <p:cNvSpPr txBox="1"/>
            <p:nvPr/>
          </p:nvSpPr>
          <p:spPr>
            <a:xfrm>
              <a:off x="1010528" y="2222695"/>
              <a:ext cx="886265" cy="492443"/>
            </a:xfrm>
            <a:prstGeom prst="rect">
              <a:avLst/>
            </a:prstGeom>
            <a:noFill/>
          </p:spPr>
          <p:txBody>
            <a:bodyPr wrap="square" rtlCol="0">
              <a:spAutoFit/>
            </a:bodyPr>
            <a:lstStyle/>
            <a:p>
              <a:r>
                <a:rPr lang="en-US" b="1" dirty="0"/>
                <a:t>2022</a:t>
              </a:r>
              <a:endParaRPr lang="en-US" sz="1350" b="1" dirty="0"/>
            </a:p>
          </p:txBody>
        </p:sp>
      </p:grpSp>
      <p:grpSp>
        <p:nvGrpSpPr>
          <p:cNvPr id="9" name="Group 8">
            <a:extLst>
              <a:ext uri="{FF2B5EF4-FFF2-40B4-BE49-F238E27FC236}">
                <a16:creationId xmlns:a16="http://schemas.microsoft.com/office/drawing/2014/main" id="{11A7B078-7C52-4599-B4F2-BE4D9C06BB26}"/>
              </a:ext>
            </a:extLst>
          </p:cNvPr>
          <p:cNvGrpSpPr/>
          <p:nvPr/>
        </p:nvGrpSpPr>
        <p:grpSpPr>
          <a:xfrm>
            <a:off x="55792" y="4297461"/>
            <a:ext cx="8631008" cy="1435894"/>
            <a:chOff x="74390" y="4586947"/>
            <a:chExt cx="11508010" cy="1914525"/>
          </a:xfrm>
        </p:grpSpPr>
        <p:pic>
          <p:nvPicPr>
            <p:cNvPr id="5" name="Picture 4">
              <a:extLst>
                <a:ext uri="{FF2B5EF4-FFF2-40B4-BE49-F238E27FC236}">
                  <a16:creationId xmlns:a16="http://schemas.microsoft.com/office/drawing/2014/main" id="{9F78A365-BE3C-4DBC-988B-009F5BC40C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390" y="4586947"/>
              <a:ext cx="11508010" cy="1914525"/>
            </a:xfrm>
            <a:prstGeom prst="rect">
              <a:avLst/>
            </a:prstGeom>
          </p:spPr>
        </p:pic>
        <p:sp>
          <p:nvSpPr>
            <p:cNvPr id="7" name="TextBox 6">
              <a:extLst>
                <a:ext uri="{FF2B5EF4-FFF2-40B4-BE49-F238E27FC236}">
                  <a16:creationId xmlns:a16="http://schemas.microsoft.com/office/drawing/2014/main" id="{1B16EB45-9AC8-4748-A56C-4D333EE4B207}"/>
                </a:ext>
              </a:extLst>
            </p:cNvPr>
            <p:cNvSpPr txBox="1"/>
            <p:nvPr/>
          </p:nvSpPr>
          <p:spPr>
            <a:xfrm>
              <a:off x="1010529" y="4936552"/>
              <a:ext cx="886265" cy="492443"/>
            </a:xfrm>
            <a:prstGeom prst="rect">
              <a:avLst/>
            </a:prstGeom>
            <a:noFill/>
          </p:spPr>
          <p:txBody>
            <a:bodyPr wrap="square" rtlCol="0">
              <a:spAutoFit/>
            </a:bodyPr>
            <a:lstStyle/>
            <a:p>
              <a:r>
                <a:rPr lang="en-US" b="1" dirty="0"/>
                <a:t>2022</a:t>
              </a:r>
              <a:endParaRPr lang="en-US" sz="1350" b="1" dirty="0"/>
            </a:p>
          </p:txBody>
        </p:sp>
      </p:grpSp>
    </p:spTree>
    <p:extLst>
      <p:ext uri="{BB962C8B-B14F-4D97-AF65-F5344CB8AC3E}">
        <p14:creationId xmlns:p14="http://schemas.microsoft.com/office/powerpoint/2010/main" val="37869502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5" name="Subtitle 2"/>
          <p:cNvSpPr txBox="1">
            <a:spLocks/>
          </p:cNvSpPr>
          <p:nvPr/>
        </p:nvSpPr>
        <p:spPr>
          <a:xfrm>
            <a:off x="457200" y="685800"/>
            <a:ext cx="8153399"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sz="3200" b="1" u="sng" dirty="0"/>
              <a:t>Additional Information:</a:t>
            </a:r>
          </a:p>
          <a:p>
            <a:pPr marL="457200" lvl="1" indent="0">
              <a:buFont typeface="Arial" panose="020B0604020202020204" pitchFamily="34" charset="0"/>
              <a:buNone/>
            </a:pPr>
            <a:endParaRPr lang="en-US" sz="3200" b="1" u="sng" dirty="0">
              <a:ea typeface="Times New Roman"/>
            </a:endParaRPr>
          </a:p>
          <a:p>
            <a:pPr marL="457200" lvl="1" indent="0">
              <a:buFont typeface="Arial" panose="020B0604020202020204" pitchFamily="34" charset="0"/>
              <a:buNone/>
            </a:pPr>
            <a:r>
              <a:rPr lang="en-US" sz="3200" b="1" u="sng">
                <a:ea typeface="Times New Roman"/>
              </a:rPr>
              <a:t>Brian </a:t>
            </a:r>
            <a:r>
              <a:rPr lang="en-US" sz="3200" b="1" u="sng" err="1">
                <a:ea typeface="Times New Roman"/>
              </a:rPr>
              <a:t>Smolock</a:t>
            </a:r>
            <a:r>
              <a:rPr lang="en-US" sz="3200" dirty="0">
                <a:ea typeface="Times New Roman"/>
              </a:rPr>
              <a:t>, </a:t>
            </a:r>
            <a:br>
              <a:rPr lang="en-US" dirty="0">
                <a:ea typeface="Times New Roman"/>
              </a:rPr>
            </a:br>
            <a:r>
              <a:rPr lang="en-US" dirty="0"/>
              <a:t>Labor Law Investigator</a:t>
            </a:r>
          </a:p>
          <a:p>
            <a:pPr marL="457200" lvl="1" indent="0">
              <a:buFont typeface="Arial" panose="020B0604020202020204" pitchFamily="34" charset="0"/>
              <a:buNone/>
            </a:pPr>
            <a:r>
              <a:rPr lang="en-US" dirty="0"/>
              <a:t>PA Department of Labor and Industry</a:t>
            </a:r>
          </a:p>
          <a:p>
            <a:pPr marL="457200" lvl="1" indent="0">
              <a:buNone/>
            </a:pPr>
            <a:r>
              <a:rPr lang="en-US" u="sng">
                <a:hlinkClick r:id="rId3"/>
              </a:rPr>
              <a:t>717-787-0606</a:t>
            </a:r>
            <a:endParaRPr lang="en-US" u="sng" dirty="0">
              <a:hlinkClick r:id="rId3"/>
            </a:endParaRPr>
          </a:p>
          <a:p>
            <a:pPr marL="457200" lvl="1" indent="0">
              <a:buNone/>
            </a:pPr>
            <a:r>
              <a:rPr lang="en-US" u="sng">
                <a:hlinkClick r:id="rId3"/>
              </a:rPr>
              <a:t>bsmolock</a:t>
            </a:r>
            <a:r>
              <a:rPr lang="en-US" u="sng" dirty="0">
                <a:hlinkClick r:id="rId3"/>
              </a:rPr>
              <a:t>@pa.gov</a:t>
            </a:r>
            <a:endParaRPr lang="en-US" dirty="0">
              <a:ea typeface="Times New Roman"/>
            </a:endParaRPr>
          </a:p>
        </p:txBody>
      </p:sp>
    </p:spTree>
    <p:extLst>
      <p:ext uri="{BB962C8B-B14F-4D97-AF65-F5344CB8AC3E}">
        <p14:creationId xmlns:p14="http://schemas.microsoft.com/office/powerpoint/2010/main" val="36004886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3.7.4.6</a:t>
            </a:r>
            <a:r>
              <a:rPr lang="en-US" sz="2600" b="1" kern="1200" dirty="0">
                <a:solidFill>
                  <a:schemeClr val="tx1"/>
                </a:solidFill>
                <a:effectLst/>
                <a:latin typeface="+mj-lt"/>
                <a:ea typeface="+mj-ea"/>
                <a:cs typeface="+mj-cs"/>
              </a:rPr>
              <a:t>  In-Kind</a:t>
            </a:r>
          </a:p>
        </p:txBody>
      </p:sp>
      <p:sp>
        <p:nvSpPr>
          <p:cNvPr id="3" name="Subtitle 2"/>
          <p:cNvSpPr>
            <a:spLocks noGrp="1"/>
          </p:cNvSpPr>
          <p:nvPr>
            <p:ph type="subTitle" idx="1"/>
          </p:nvPr>
        </p:nvSpPr>
        <p:spPr/>
        <p:txBody>
          <a:bodyPr>
            <a:normAutofit/>
          </a:bodyPr>
          <a:lstStyle/>
          <a:p>
            <a:r>
              <a:rPr lang="en-US" b="1" u="sng" dirty="0">
                <a:solidFill>
                  <a:srgbClr val="FF0000"/>
                </a:solidFill>
              </a:rPr>
              <a:t>In Kind Contributions</a:t>
            </a:r>
            <a:endParaRPr lang="en-US" b="1" dirty="0">
              <a:solidFill>
                <a:srgbClr val="FF0000"/>
              </a:solidFill>
            </a:endParaRPr>
          </a:p>
          <a:p>
            <a:endParaRPr lang="en-US" sz="1800" b="1" dirty="0">
              <a:solidFill>
                <a:schemeClr val="bg1">
                  <a:lumMod val="75000"/>
                </a:schemeClr>
              </a:solidFill>
            </a:endParaRPr>
          </a:p>
          <a:p>
            <a:pPr lvl="1"/>
            <a:r>
              <a:rPr lang="en-US" sz="2800" b="1" kern="1200" dirty="0">
                <a:effectLst/>
              </a:rPr>
              <a:t>In-Kind: </a:t>
            </a:r>
            <a:r>
              <a:rPr lang="en-US" sz="2800" kern="1200" dirty="0">
                <a:effectLst/>
              </a:rPr>
              <a:t>materials, equipment, and labor funded by other sources, typically the applicant</a:t>
            </a:r>
          </a:p>
          <a:p>
            <a:pPr lvl="1"/>
            <a:r>
              <a:rPr lang="en-US" sz="2800" kern="1200" dirty="0">
                <a:effectLst/>
              </a:rPr>
              <a:t>No Statewide requirement for in kind amounts</a:t>
            </a:r>
          </a:p>
          <a:p>
            <a:pPr lvl="1"/>
            <a:r>
              <a:rPr lang="en-US" b="1" dirty="0"/>
              <a:t>Only contributions that meet all Program policies may be counted as in-kind contributions.</a:t>
            </a:r>
          </a:p>
          <a:p>
            <a:pPr lvl="2"/>
            <a:r>
              <a:rPr lang="en-US" i="1" kern="1200" dirty="0">
                <a:effectLst/>
              </a:rPr>
              <a:t>Stream crossings, DSA, FDR are most common</a:t>
            </a: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6908973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35188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7" y="783933"/>
            <a:ext cx="8666243" cy="5464467"/>
          </a:xfrm>
        </p:spPr>
        <p:txBody>
          <a:bodyPr>
            <a:normAutofit/>
          </a:bodyPr>
          <a:lstStyle/>
          <a:p>
            <a:pPr marL="0" indent="0">
              <a:buNone/>
            </a:pPr>
            <a:r>
              <a:rPr lang="en-US" b="1" u="sng" dirty="0"/>
              <a:t>3.7.4.7  Consultants, Engineering, and Permitting Costs</a:t>
            </a:r>
          </a:p>
          <a:p>
            <a:pPr marL="0" indent="0">
              <a:buNone/>
            </a:pPr>
            <a:r>
              <a:rPr lang="en-US" sz="1800" dirty="0"/>
              <a:t>    </a:t>
            </a:r>
          </a:p>
          <a:p>
            <a:pPr marL="0" indent="0" algn="just">
              <a:spcBef>
                <a:spcPts val="0"/>
              </a:spcBef>
              <a:buNone/>
              <a:tabLst>
                <a:tab pos="342900" algn="l"/>
                <a:tab pos="685800" algn="l"/>
              </a:tabLst>
            </a:pPr>
            <a:r>
              <a:rPr lang="en-US" sz="2400" dirty="0">
                <a:ea typeface="Times New Roman" panose="02020603050405020304" pitchFamily="18" charset="0"/>
              </a:rPr>
              <a:t>Program funds can be used to cover engineering, permitting, or similar consultant costs, but such costs are limited to a maximum of </a:t>
            </a:r>
            <a:r>
              <a:rPr lang="en-US" sz="2400" strike="sngStrike" dirty="0">
                <a:solidFill>
                  <a:srgbClr val="FF0000"/>
                </a:solidFill>
                <a:ea typeface="Times New Roman" panose="02020603050405020304" pitchFamily="18" charset="0"/>
              </a:rPr>
              <a:t>10</a:t>
            </a:r>
            <a:r>
              <a:rPr lang="en-US" sz="2400" dirty="0">
                <a:ea typeface="Times New Roman" panose="02020603050405020304" pitchFamily="18" charset="0"/>
              </a:rPr>
              <a:t> </a:t>
            </a:r>
            <a:r>
              <a:rPr lang="en-US" sz="2400" dirty="0">
                <a:solidFill>
                  <a:srgbClr val="FF0000"/>
                </a:solidFill>
                <a:ea typeface="Times New Roman" panose="02020603050405020304" pitchFamily="18" charset="0"/>
              </a:rPr>
              <a:t>20 percent </a:t>
            </a:r>
            <a:r>
              <a:rPr lang="en-US" sz="2400" dirty="0">
                <a:ea typeface="Times New Roman" panose="02020603050405020304" pitchFamily="18" charset="0"/>
              </a:rPr>
              <a:t>of the total contract amount between the district and the grant recipient, </a:t>
            </a:r>
            <a:r>
              <a:rPr lang="en-US" sz="2400" dirty="0">
                <a:solidFill>
                  <a:srgbClr val="FF0000"/>
                </a:solidFill>
                <a:ea typeface="Times New Roman" panose="02020603050405020304" pitchFamily="18" charset="0"/>
              </a:rPr>
              <a:t>with a maximum of $25,000 total for engineering, permitting, or similar consultant costs</a:t>
            </a:r>
            <a:r>
              <a:rPr lang="en-US" sz="2400" dirty="0">
                <a:ea typeface="Times New Roman" panose="02020603050405020304" pitchFamily="18" charset="0"/>
              </a:rPr>
              <a:t>. Note this limit is defined as up to </a:t>
            </a:r>
            <a:r>
              <a:rPr lang="en-US" strike="sngStrike" dirty="0">
                <a:solidFill>
                  <a:srgbClr val="FF0000"/>
                </a:solidFill>
                <a:ea typeface="Times New Roman" panose="02020603050405020304" pitchFamily="18" charset="0"/>
              </a:rPr>
              <a:t>10 </a:t>
            </a:r>
            <a:r>
              <a:rPr lang="en-US" sz="2400" dirty="0">
                <a:solidFill>
                  <a:srgbClr val="FF0000"/>
                </a:solidFill>
                <a:ea typeface="Times New Roman" panose="02020603050405020304" pitchFamily="18" charset="0"/>
              </a:rPr>
              <a:t>20 </a:t>
            </a:r>
            <a:r>
              <a:rPr lang="en-US" sz="2400" dirty="0">
                <a:ea typeface="Times New Roman" panose="02020603050405020304" pitchFamily="18" charset="0"/>
              </a:rPr>
              <a:t>percent of the contract amount (Program contracted funds), not </a:t>
            </a:r>
            <a:r>
              <a:rPr lang="en-US" strike="sngStrike" dirty="0">
                <a:solidFill>
                  <a:srgbClr val="FF0000"/>
                </a:solidFill>
                <a:ea typeface="Times New Roman" panose="02020603050405020304" pitchFamily="18" charset="0"/>
              </a:rPr>
              <a:t>10 </a:t>
            </a:r>
            <a:r>
              <a:rPr lang="en-US" sz="2400" dirty="0">
                <a:solidFill>
                  <a:srgbClr val="FF0000"/>
                </a:solidFill>
                <a:ea typeface="Times New Roman" panose="02020603050405020304" pitchFamily="18" charset="0"/>
              </a:rPr>
              <a:t>20</a:t>
            </a:r>
            <a:r>
              <a:rPr lang="en-US" sz="2400" dirty="0">
                <a:ea typeface="Times New Roman" panose="02020603050405020304" pitchFamily="18" charset="0"/>
              </a:rPr>
              <a:t> percent of the total project value (which could include in-kind or other funds). </a:t>
            </a:r>
            <a:endParaRPr lang="en-US" sz="2400" dirty="0">
              <a:solidFill>
                <a:srgbClr val="FF0000"/>
              </a:solidFill>
              <a:ea typeface="Times New Roman" panose="02020603050405020304" pitchFamily="18" charset="0"/>
            </a:endParaRPr>
          </a:p>
        </p:txBody>
      </p:sp>
      <p:sp>
        <p:nvSpPr>
          <p:cNvPr id="5" name="TextBox 4">
            <a:extLst>
              <a:ext uri="{FF2B5EF4-FFF2-40B4-BE49-F238E27FC236}">
                <a16:creationId xmlns:a16="http://schemas.microsoft.com/office/drawing/2014/main" id="{3147B0D9-0018-49B9-BAA7-F25FBB397F81}"/>
              </a:ext>
            </a:extLst>
          </p:cNvPr>
          <p:cNvSpPr txBox="1"/>
          <p:nvPr/>
        </p:nvSpPr>
        <p:spPr>
          <a:xfrm>
            <a:off x="1580605" y="5651485"/>
            <a:ext cx="5982788" cy="300082"/>
          </a:xfrm>
          <a:prstGeom prst="rect">
            <a:avLst/>
          </a:prstGeom>
          <a:noFill/>
          <a:ln>
            <a:solidFill>
              <a:schemeClr val="tx1"/>
            </a:solidFill>
          </a:ln>
        </p:spPr>
        <p:txBody>
          <a:bodyPr wrap="square" rtlCol="0">
            <a:spAutoFit/>
          </a:bodyPr>
          <a:lstStyle/>
          <a:p>
            <a:pPr algn="ctr"/>
            <a:r>
              <a:rPr lang="en-US" sz="1350" dirty="0">
                <a:solidFill>
                  <a:srgbClr val="FF0000"/>
                </a:solidFill>
              </a:rPr>
              <a:t>Red Text </a:t>
            </a:r>
            <a:r>
              <a:rPr lang="en-US" sz="1350" dirty="0"/>
              <a:t>shows wording changes to the DGLVR Admin Manual (effective 7/1/2022)</a:t>
            </a:r>
          </a:p>
        </p:txBody>
      </p:sp>
    </p:spTree>
    <p:extLst>
      <p:ext uri="{BB962C8B-B14F-4D97-AF65-F5344CB8AC3E}">
        <p14:creationId xmlns:p14="http://schemas.microsoft.com/office/powerpoint/2010/main" val="20613335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533400" y="0"/>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7" y="763496"/>
            <a:ext cx="8666243" cy="5561104"/>
          </a:xfrm>
        </p:spPr>
        <p:txBody>
          <a:bodyPr>
            <a:normAutofit/>
          </a:bodyPr>
          <a:lstStyle/>
          <a:p>
            <a:pPr marL="0" indent="0">
              <a:buNone/>
            </a:pPr>
            <a:r>
              <a:rPr lang="en-US" b="1" u="sng" dirty="0"/>
              <a:t>3.7.4.7  Consultants, Engineering, and Permitting Costs</a:t>
            </a:r>
          </a:p>
          <a:p>
            <a:pPr marL="0" indent="0">
              <a:buNone/>
            </a:pPr>
            <a:r>
              <a:rPr lang="en-US" sz="1800" dirty="0"/>
              <a:t>    </a:t>
            </a:r>
          </a:p>
          <a:p>
            <a:pPr marL="0" indent="0" algn="just">
              <a:spcBef>
                <a:spcPts val="0"/>
              </a:spcBef>
              <a:buNone/>
              <a:tabLst>
                <a:tab pos="342900" algn="l"/>
                <a:tab pos="685800" algn="l"/>
              </a:tabLst>
            </a:pPr>
            <a:r>
              <a:rPr lang="en-US" sz="2400" dirty="0">
                <a:ea typeface="Times New Roman" panose="02020603050405020304" pitchFamily="18" charset="0"/>
              </a:rPr>
              <a:t>For example, a $30,000 contract on a project totaling $50,000 is limited to </a:t>
            </a:r>
            <a:r>
              <a:rPr lang="en-US" sz="2400" dirty="0">
                <a:solidFill>
                  <a:srgbClr val="FF0000"/>
                </a:solidFill>
                <a:ea typeface="Times New Roman" panose="02020603050405020304" pitchFamily="18" charset="0"/>
              </a:rPr>
              <a:t>20</a:t>
            </a:r>
            <a:r>
              <a:rPr lang="en-US" sz="2400" dirty="0">
                <a:ea typeface="Times New Roman" panose="02020603050405020304" pitchFamily="18" charset="0"/>
              </a:rPr>
              <a:t> percent of the contract, or </a:t>
            </a:r>
            <a:r>
              <a:rPr lang="en-US" sz="2400" dirty="0">
                <a:solidFill>
                  <a:srgbClr val="FF0000"/>
                </a:solidFill>
                <a:ea typeface="Times New Roman" panose="02020603050405020304" pitchFamily="18" charset="0"/>
              </a:rPr>
              <a:t>$6,000</a:t>
            </a:r>
            <a:r>
              <a:rPr lang="en-US" sz="2400" dirty="0">
                <a:ea typeface="Times New Roman" panose="02020603050405020304" pitchFamily="18" charset="0"/>
              </a:rPr>
              <a:t>, for engineering and permitting. </a:t>
            </a:r>
          </a:p>
          <a:p>
            <a:pPr marL="0" indent="0" algn="just">
              <a:spcBef>
                <a:spcPts val="0"/>
              </a:spcBef>
              <a:buNone/>
              <a:tabLst>
                <a:tab pos="342900" algn="l"/>
                <a:tab pos="685800" algn="l"/>
              </a:tabLst>
            </a:pPr>
            <a:endParaRPr lang="en-US" sz="2400" dirty="0">
              <a:solidFill>
                <a:srgbClr val="FF0000"/>
              </a:solidFill>
              <a:ea typeface="Times New Roman" panose="02020603050405020304" pitchFamily="18" charset="0"/>
            </a:endParaRPr>
          </a:p>
          <a:p>
            <a:pPr marL="0" indent="0" algn="just">
              <a:spcBef>
                <a:spcPts val="0"/>
              </a:spcBef>
              <a:buNone/>
              <a:tabLst>
                <a:tab pos="342900" algn="l"/>
                <a:tab pos="685800" algn="l"/>
              </a:tabLst>
            </a:pPr>
            <a:r>
              <a:rPr lang="en-US" sz="2400" dirty="0">
                <a:solidFill>
                  <a:srgbClr val="FF0000"/>
                </a:solidFill>
                <a:ea typeface="Times New Roman" panose="02020603050405020304" pitchFamily="18" charset="0"/>
              </a:rPr>
              <a:t>Another example, a $140,000 contract, 20 percent of the contract would be $28,000, but the program will only fund up to the maximum of $25,000. Preparation or design costs such as engineering or surveying that are incurred before the contract is signed are not eligible for grant reimbursement but can be counted as in-kind.</a:t>
            </a:r>
          </a:p>
        </p:txBody>
      </p:sp>
      <p:sp>
        <p:nvSpPr>
          <p:cNvPr id="5" name="TextBox 4">
            <a:extLst>
              <a:ext uri="{FF2B5EF4-FFF2-40B4-BE49-F238E27FC236}">
                <a16:creationId xmlns:a16="http://schemas.microsoft.com/office/drawing/2014/main" id="{08AE6781-CCCC-447C-BD73-D8925DF16680}"/>
              </a:ext>
            </a:extLst>
          </p:cNvPr>
          <p:cNvSpPr txBox="1"/>
          <p:nvPr/>
        </p:nvSpPr>
        <p:spPr>
          <a:xfrm>
            <a:off x="1580604" y="6248400"/>
            <a:ext cx="5982788" cy="300082"/>
          </a:xfrm>
          <a:prstGeom prst="rect">
            <a:avLst/>
          </a:prstGeom>
          <a:noFill/>
          <a:ln>
            <a:solidFill>
              <a:schemeClr val="tx1"/>
            </a:solidFill>
          </a:ln>
        </p:spPr>
        <p:txBody>
          <a:bodyPr wrap="square" rtlCol="0">
            <a:spAutoFit/>
          </a:bodyPr>
          <a:lstStyle/>
          <a:p>
            <a:pPr algn="ctr"/>
            <a:r>
              <a:rPr lang="en-US" sz="1350" dirty="0">
                <a:solidFill>
                  <a:srgbClr val="FF0000"/>
                </a:solidFill>
              </a:rPr>
              <a:t>Red Text </a:t>
            </a:r>
            <a:r>
              <a:rPr lang="en-US" sz="1350" dirty="0"/>
              <a:t>shows wording changes to the DGLVR Admin Manual (effective 7/1/2022)</a:t>
            </a:r>
          </a:p>
        </p:txBody>
      </p:sp>
    </p:spTree>
    <p:extLst>
      <p:ext uri="{BB962C8B-B14F-4D97-AF65-F5344CB8AC3E}">
        <p14:creationId xmlns:p14="http://schemas.microsoft.com/office/powerpoint/2010/main" val="411441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prstClr val="white"/>
              </a:solidFill>
            </a:endParaRPr>
          </a:p>
          <a:p>
            <a:pPr marL="457200" indent="-457200">
              <a:buFont typeface="Arial" panose="020B0604020202020204" pitchFamily="34" charset="0"/>
              <a:buChar char="•"/>
            </a:pPr>
            <a:endParaRPr lang="en-US" sz="28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pic>
        <p:nvPicPr>
          <p:cNvPr id="4102" name="Picture 6" descr="http://farm2.staticflickr.com/1141/3165496861_bed9879c22_o.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575" y="1883866"/>
            <a:ext cx="9144000" cy="4974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143000"/>
            <a:ext cx="4628768" cy="769441"/>
          </a:xfrm>
          <a:prstGeom prst="rect">
            <a:avLst/>
          </a:prstGeom>
          <a:noFill/>
        </p:spPr>
        <p:txBody>
          <a:bodyPr wrap="none" rtlCol="0">
            <a:spAutoFit/>
          </a:bodyPr>
          <a:lstStyle/>
          <a:p>
            <a:r>
              <a:rPr lang="en-US" sz="4400" b="1" dirty="0"/>
              <a:t>100% Local Control</a:t>
            </a:r>
          </a:p>
        </p:txBody>
      </p:sp>
      <p:sp>
        <p:nvSpPr>
          <p:cNvPr id="6" name="Title 2"/>
          <p:cNvSpPr>
            <a:spLocks noGrp="1"/>
          </p:cNvSpPr>
          <p:nvPr>
            <p:ph type="ctrTitle"/>
          </p:nvPr>
        </p:nvSpPr>
        <p:spPr>
          <a:xfrm>
            <a:off x="3352800" y="8389"/>
            <a:ext cx="5787705" cy="372611"/>
          </a:xfrm>
        </p:spPr>
        <p:txBody>
          <a:bodyPr/>
          <a:lstStyle/>
          <a:p>
            <a:r>
              <a:rPr lang="en-US" dirty="0"/>
              <a:t>Administrative Training</a:t>
            </a: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2754644071"/>
      </p:ext>
    </p:extLst>
  </p:cSld>
  <p:clrMapOvr>
    <a:overrideClrMapping bg1="lt1" tx1="dk1" bg2="lt2" tx2="dk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sp>
        <p:nvSpPr>
          <p:cNvPr id="10" name="TextBox 9"/>
          <p:cNvSpPr txBox="1"/>
          <p:nvPr/>
        </p:nvSpPr>
        <p:spPr>
          <a:xfrm>
            <a:off x="0" y="0"/>
            <a:ext cx="3491661" cy="461665"/>
          </a:xfrm>
          <a:prstGeom prst="rect">
            <a:avLst/>
          </a:prstGeom>
          <a:solidFill>
            <a:schemeClr val="bg1"/>
          </a:solidFill>
          <a:ln>
            <a:solidFill>
              <a:schemeClr val="tx1"/>
            </a:solidFill>
          </a:ln>
        </p:spPr>
        <p:txBody>
          <a:bodyPr wrap="none" rtlCol="0">
            <a:spAutoFit/>
          </a:bodyPr>
          <a:lstStyle/>
          <a:p>
            <a:r>
              <a:rPr lang="en-US" sz="2400" b="1" dirty="0"/>
              <a:t>Speaking of Engineering…</a:t>
            </a:r>
          </a:p>
        </p:txBody>
      </p:sp>
      <p:pic>
        <p:nvPicPr>
          <p:cNvPr id="6" name="Picture 5"/>
          <p:cNvPicPr>
            <a:picLocks noChangeAspect="1"/>
          </p:cNvPicPr>
          <p:nvPr/>
        </p:nvPicPr>
        <p:blipFill>
          <a:blip r:embed="rId3"/>
          <a:stretch>
            <a:fillRect/>
          </a:stretch>
        </p:blipFill>
        <p:spPr>
          <a:xfrm>
            <a:off x="1160302" y="543998"/>
            <a:ext cx="6688298" cy="6037003"/>
          </a:xfrm>
          <a:prstGeom prst="rect">
            <a:avLst/>
          </a:prstGeom>
        </p:spPr>
      </p:pic>
    </p:spTree>
    <p:extLst>
      <p:ext uri="{BB962C8B-B14F-4D97-AF65-F5344CB8AC3E}">
        <p14:creationId xmlns:p14="http://schemas.microsoft.com/office/powerpoint/2010/main" val="21184755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ROY</a:t>
            </a:r>
          </a:p>
        </p:txBody>
      </p:sp>
    </p:spTree>
    <p:extLst>
      <p:ext uri="{BB962C8B-B14F-4D97-AF65-F5344CB8AC3E}">
        <p14:creationId xmlns:p14="http://schemas.microsoft.com/office/powerpoint/2010/main" val="6221405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3.7.4.8</a:t>
            </a:r>
            <a:r>
              <a:rPr lang="en-US" dirty="0"/>
              <a:t>  Working off the Right of way</a:t>
            </a:r>
            <a:endParaRPr lang="en-US" sz="2600" b="0" kern="1200" dirty="0">
              <a:solidFill>
                <a:schemeClr val="tx1"/>
              </a:solidFill>
              <a:effectLst/>
              <a:latin typeface="+mj-lt"/>
              <a:ea typeface="+mj-ea"/>
              <a:cs typeface="+mj-cs"/>
            </a:endParaRPr>
          </a:p>
        </p:txBody>
      </p:sp>
      <p:pic>
        <p:nvPicPr>
          <p:cNvPr id="1026" name="Picture 2" descr="http://old.mcallen.net/images/engineering/typical%20row.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4801" y="3068089"/>
            <a:ext cx="8780410" cy="3332711"/>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a:spLocks noGrp="1"/>
          </p:cNvSpPr>
          <p:nvPr>
            <p:ph type="subTitle" idx="1"/>
          </p:nvPr>
        </p:nvSpPr>
        <p:spPr>
          <a:xfrm>
            <a:off x="381000" y="685800"/>
            <a:ext cx="8382000" cy="5791200"/>
          </a:xfrm>
        </p:spPr>
        <p:txBody>
          <a:bodyPr/>
          <a:lstStyle/>
          <a:p>
            <a:r>
              <a:rPr lang="en-US" b="1" u="sng" dirty="0"/>
              <a:t>Right-of-way</a:t>
            </a:r>
            <a:r>
              <a:rPr lang="en-US" b="1" dirty="0"/>
              <a:t>:</a:t>
            </a:r>
          </a:p>
          <a:p>
            <a:pPr lvl="1"/>
            <a:r>
              <a:rPr lang="en-US" b="1" dirty="0"/>
              <a:t>Publicly owned road corridor.</a:t>
            </a:r>
          </a:p>
          <a:p>
            <a:pPr lvl="1"/>
            <a:r>
              <a:rPr lang="en-US" b="1" dirty="0"/>
              <a:t>Typically 33’ width </a:t>
            </a:r>
            <a:r>
              <a:rPr lang="en-US" dirty="0"/>
              <a:t>(16.5’ from road Centerline) for municipal roads.</a:t>
            </a:r>
          </a:p>
          <a:p>
            <a:pPr lvl="1"/>
            <a:r>
              <a:rPr lang="en-US" dirty="0"/>
              <a:t>Exceptions do apply, sometime up to 50’.</a:t>
            </a:r>
          </a:p>
          <a:p>
            <a:endParaRPr lang="en-US" dirty="0"/>
          </a:p>
          <a:p>
            <a:pPr marL="0" indent="0">
              <a:buNone/>
            </a:pPr>
            <a:endParaRPr lang="en-US" dirty="0"/>
          </a:p>
          <a:p>
            <a:endParaRPr lang="en-US" dirty="0"/>
          </a:p>
        </p:txBody>
      </p:sp>
      <p:sp>
        <p:nvSpPr>
          <p:cNvPr id="3" name="Rectangle 2"/>
          <p:cNvSpPr/>
          <p:nvPr/>
        </p:nvSpPr>
        <p:spPr>
          <a:xfrm>
            <a:off x="4648200" y="6589094"/>
            <a:ext cx="4572000" cy="276999"/>
          </a:xfrm>
          <a:prstGeom prst="rect">
            <a:avLst/>
          </a:prstGeom>
        </p:spPr>
        <p:txBody>
          <a:bodyPr>
            <a:spAutoFit/>
          </a:bodyPr>
          <a:lstStyle/>
          <a:p>
            <a:r>
              <a:rPr lang="en-US" sz="1200" i="1" dirty="0"/>
              <a:t>http://old.mcallen.net/landingpages/lp_engineering/roa_permits.aspx</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734431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3.7.4.8</a:t>
            </a:r>
            <a:r>
              <a:rPr lang="en-US" dirty="0"/>
              <a:t>  Working off the Right of way</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b="1" dirty="0"/>
              <a:t>Written permission </a:t>
            </a:r>
            <a:r>
              <a:rPr lang="en-US" b="1"/>
              <a:t>from landowners is </a:t>
            </a:r>
            <a:r>
              <a:rPr lang="en-US" b="1" dirty="0"/>
              <a:t>required when working outside the right-of-way.</a:t>
            </a:r>
          </a:p>
          <a:p>
            <a:r>
              <a:rPr lang="en-US" dirty="0"/>
              <a:t>Districts can use their own form, or the example provided in manual, </a:t>
            </a:r>
            <a:r>
              <a:rPr lang="en-US" u="sng" dirty="0"/>
              <a:t>but must use something</a:t>
            </a:r>
            <a:r>
              <a:rPr lang="en-US" dirty="0"/>
              <a:t>!</a:t>
            </a:r>
          </a:p>
          <a:p>
            <a:endParaRPr lang="en-US" dirty="0"/>
          </a:p>
          <a:p>
            <a:pPr marL="0" indent="0">
              <a:buNone/>
            </a:pPr>
            <a:endParaRPr lang="en-US" dirty="0"/>
          </a:p>
          <a:p>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79213">
            <a:off x="4366790" y="3992717"/>
            <a:ext cx="5810250" cy="7667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044944">
            <a:off x="-270947" y="4054376"/>
            <a:ext cx="5543550" cy="750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2500828" y="4648200"/>
            <a:ext cx="4859150" cy="954107"/>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Word Version Available Online</a:t>
            </a:r>
          </a:p>
          <a:p>
            <a:pPr algn="ctr"/>
            <a:r>
              <a:rPr lang="en-US" sz="2800" b="1" dirty="0">
                <a:solidFill>
                  <a:sysClr val="windowText" lastClr="000000"/>
                </a:solidFill>
                <a:hlinkClick r:id="rId5"/>
              </a:rPr>
              <a:t>www.dirtandgravelroads.org</a:t>
            </a:r>
            <a:r>
              <a:rPr lang="en-US" sz="2800" b="1" dirty="0">
                <a:solidFill>
                  <a:sysClr val="windowText" lastClr="000000"/>
                </a:solidFill>
              </a:rPr>
              <a:t> </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6924860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3.7.4.8</a:t>
            </a:r>
            <a:r>
              <a:rPr lang="en-US" sz="2600" b="1" kern="1200" dirty="0">
                <a:solidFill>
                  <a:schemeClr val="tx1"/>
                </a:solidFill>
                <a:effectLst/>
                <a:latin typeface="+mj-lt"/>
                <a:ea typeface="+mj-ea"/>
                <a:cs typeface="+mj-cs"/>
              </a:rPr>
              <a:t>  Working off the Right of way</a:t>
            </a:r>
          </a:p>
        </p:txBody>
      </p:sp>
      <p:sp>
        <p:nvSpPr>
          <p:cNvPr id="3" name="Subtitle 2"/>
          <p:cNvSpPr>
            <a:spLocks noGrp="1"/>
          </p:cNvSpPr>
          <p:nvPr>
            <p:ph type="subTitle" idx="1"/>
          </p:nvPr>
        </p:nvSpPr>
        <p:spPr/>
        <p:txBody>
          <a:bodyPr>
            <a:normAutofit fontScale="92500"/>
          </a:bodyPr>
          <a:lstStyle/>
          <a:p>
            <a:pPr marL="0" lvl="0" indent="0">
              <a:buNone/>
            </a:pPr>
            <a:r>
              <a:rPr lang="en-US" sz="3200" b="1" kern="1200" dirty="0">
                <a:solidFill>
                  <a:schemeClr val="tx1"/>
                </a:solidFill>
                <a:effectLst/>
                <a:latin typeface="+mn-lt"/>
                <a:ea typeface="+mn-ea"/>
                <a:cs typeface="+mn-cs"/>
              </a:rPr>
              <a:t>Working </a:t>
            </a:r>
            <a:r>
              <a:rPr lang="en-US" b="1" dirty="0"/>
              <a:t>outside the</a:t>
            </a:r>
            <a:r>
              <a:rPr lang="en-US" sz="3200" b="1" kern="1200" dirty="0">
                <a:solidFill>
                  <a:schemeClr val="tx1"/>
                </a:solidFill>
                <a:effectLst/>
                <a:latin typeface="+mn-lt"/>
                <a:ea typeface="+mn-ea"/>
                <a:cs typeface="+mn-cs"/>
              </a:rPr>
              <a:t> right-of-way is permissible with DGLVR funds only under certain conditions:</a:t>
            </a:r>
            <a:endParaRPr lang="en-US" sz="4400" b="1" kern="1200" dirty="0">
              <a:solidFill>
                <a:schemeClr val="tx1"/>
              </a:solidFill>
              <a:effectLst/>
              <a:latin typeface="+mn-lt"/>
              <a:ea typeface="+mn-ea"/>
              <a:cs typeface="+mn-cs"/>
            </a:endParaRPr>
          </a:p>
          <a:p>
            <a:r>
              <a:rPr lang="en-US" sz="3600" kern="1200" dirty="0">
                <a:solidFill>
                  <a:schemeClr val="tx1"/>
                </a:solidFill>
                <a:effectLst/>
                <a:latin typeface="+mn-lt"/>
                <a:ea typeface="+mn-ea"/>
                <a:cs typeface="+mn-cs"/>
              </a:rPr>
              <a:t>Must be directly necessary to the successful completion of the project </a:t>
            </a:r>
            <a:r>
              <a:rPr lang="en-US" sz="3600" u="sng" kern="1200" dirty="0">
                <a:solidFill>
                  <a:schemeClr val="tx1"/>
                </a:solidFill>
                <a:effectLst/>
                <a:latin typeface="+mn-lt"/>
                <a:ea typeface="+mn-ea"/>
                <a:cs typeface="+mn-cs"/>
              </a:rPr>
              <a:t>on a public road.</a:t>
            </a:r>
            <a:endParaRPr lang="en-US" sz="4800" u="sng" kern="1200" dirty="0">
              <a:solidFill>
                <a:schemeClr val="tx1"/>
              </a:solidFill>
              <a:effectLst/>
              <a:latin typeface="+mn-lt"/>
              <a:ea typeface="+mn-ea"/>
              <a:cs typeface="+mn-cs"/>
            </a:endParaRPr>
          </a:p>
          <a:p>
            <a:r>
              <a:rPr lang="en-US" sz="3600" kern="1200" dirty="0">
                <a:solidFill>
                  <a:schemeClr val="tx1"/>
                </a:solidFill>
                <a:effectLst/>
                <a:latin typeface="+mn-lt"/>
                <a:ea typeface="+mn-ea"/>
                <a:cs typeface="+mn-cs"/>
              </a:rPr>
              <a:t>Limited in scope to cost effective practices that directly reduce road impacts </a:t>
            </a:r>
            <a:endParaRPr lang="en-US" sz="4800" kern="1200" dirty="0">
              <a:solidFill>
                <a:schemeClr val="tx1"/>
              </a:solidFill>
              <a:effectLst/>
              <a:latin typeface="+mn-lt"/>
              <a:ea typeface="+mn-ea"/>
              <a:cs typeface="+mn-cs"/>
            </a:endParaRPr>
          </a:p>
          <a:p>
            <a:r>
              <a:rPr lang="en-US" sz="3600" b="1" kern="1200" dirty="0">
                <a:solidFill>
                  <a:srgbClr val="FF0000"/>
                </a:solidFill>
                <a:effectLst/>
                <a:latin typeface="+mn-lt"/>
                <a:ea typeface="+mn-ea"/>
                <a:cs typeface="+mn-cs"/>
              </a:rPr>
              <a:t>Grant recipient </a:t>
            </a:r>
            <a:r>
              <a:rPr lang="en-US" sz="3600" b="1" u="sng" kern="1200" dirty="0">
                <a:solidFill>
                  <a:srgbClr val="FF0000"/>
                </a:solidFill>
                <a:effectLst/>
                <a:latin typeface="+mn-lt"/>
                <a:ea typeface="+mn-ea"/>
                <a:cs typeface="+mn-cs"/>
              </a:rPr>
              <a:t>MUST</a:t>
            </a:r>
            <a:r>
              <a:rPr lang="en-US" sz="3600" b="1" kern="1200" dirty="0">
                <a:solidFill>
                  <a:srgbClr val="FF0000"/>
                </a:solidFill>
                <a:effectLst/>
                <a:latin typeface="+mn-lt"/>
                <a:ea typeface="+mn-ea"/>
                <a:cs typeface="+mn-cs"/>
              </a:rPr>
              <a:t> obtain written permission before starting the project</a:t>
            </a:r>
            <a:endParaRPr lang="en-US" sz="4800" b="1" kern="1200" dirty="0">
              <a:solidFill>
                <a:srgbClr val="FF0000"/>
              </a:solidFill>
              <a:effectLst/>
              <a:latin typeface="+mn-lt"/>
              <a:ea typeface="+mn-ea"/>
              <a:cs typeface="+mn-cs"/>
            </a:endParaRPr>
          </a:p>
          <a:p>
            <a:r>
              <a:rPr lang="en-US" sz="3600" kern="1200" dirty="0">
                <a:effectLst/>
                <a:latin typeface="+mn-lt"/>
                <a:ea typeface="+mn-ea"/>
                <a:cs typeface="+mn-cs"/>
              </a:rPr>
              <a:t>Districts must keep a copy of written permission in the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064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457200" y="54177"/>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76200" y="776668"/>
            <a:ext cx="8666243" cy="5395532"/>
          </a:xfrm>
        </p:spPr>
        <p:txBody>
          <a:bodyPr>
            <a:normAutofit fontScale="92500" lnSpcReduction="10000"/>
          </a:bodyPr>
          <a:lstStyle/>
          <a:p>
            <a:pPr marL="0" indent="0">
              <a:buNone/>
            </a:pPr>
            <a:r>
              <a:rPr lang="en-US" b="1" u="sng" dirty="0"/>
              <a:t>3.7.4.8  Working Off Right-of-Way</a:t>
            </a:r>
          </a:p>
          <a:p>
            <a:pPr marL="0" indent="0">
              <a:buNone/>
            </a:pPr>
            <a:r>
              <a:rPr lang="en-US" dirty="0">
                <a:solidFill>
                  <a:srgbClr val="FF0000"/>
                </a:solidFill>
              </a:rPr>
              <a:t>Landowner permission should be sought as early as possible in the funding process, ideally before contracting, to ensure the project can be implemented as planned.</a:t>
            </a:r>
          </a:p>
          <a:p>
            <a:pPr marL="0" indent="0">
              <a:buNone/>
            </a:pPr>
            <a:endParaRPr lang="en-US" sz="1800" dirty="0">
              <a:solidFill>
                <a:srgbClr val="FF0000"/>
              </a:solidFill>
            </a:endParaRPr>
          </a:p>
          <a:p>
            <a:pPr marL="0" indent="0" algn="just">
              <a:spcBef>
                <a:spcPts val="0"/>
              </a:spcBef>
              <a:buNone/>
              <a:tabLst>
                <a:tab pos="342900" algn="l"/>
                <a:tab pos="685800" algn="l"/>
              </a:tabLst>
            </a:pPr>
            <a:r>
              <a:rPr lang="en-US" sz="2400" dirty="0">
                <a:solidFill>
                  <a:srgbClr val="FF0000"/>
                </a:solidFill>
                <a:ea typeface="Times New Roman" panose="02020603050405020304" pitchFamily="18" charset="0"/>
              </a:rPr>
              <a:t>In some cases, landowner permission may be instrumental to implementing a successful DGLVR project (additional culvert outlets for example). In some cases, a viable alternative may exist to implement a successful plan without landowner permission, but in other cases sufficient water quality improvements cannot be made due to landowner constraints.  In such cases, DGLVR funding may be better spent on a different project location. Contact the SCC in questionable circumstances where a lack of landowner permission may hinder successful project implementation. </a:t>
            </a:r>
          </a:p>
        </p:txBody>
      </p:sp>
      <p:sp>
        <p:nvSpPr>
          <p:cNvPr id="5" name="TextBox 4">
            <a:extLst>
              <a:ext uri="{FF2B5EF4-FFF2-40B4-BE49-F238E27FC236}">
                <a16:creationId xmlns:a16="http://schemas.microsoft.com/office/drawing/2014/main" id="{7A6C23C4-01A2-4E3B-A08D-A3F3E484F4DF}"/>
              </a:ext>
            </a:extLst>
          </p:cNvPr>
          <p:cNvSpPr txBox="1"/>
          <p:nvPr/>
        </p:nvSpPr>
        <p:spPr>
          <a:xfrm>
            <a:off x="1580606" y="6341626"/>
            <a:ext cx="5982788" cy="300082"/>
          </a:xfrm>
          <a:prstGeom prst="rect">
            <a:avLst/>
          </a:prstGeom>
          <a:noFill/>
          <a:ln>
            <a:solidFill>
              <a:schemeClr val="tx1"/>
            </a:solidFill>
          </a:ln>
        </p:spPr>
        <p:txBody>
          <a:bodyPr wrap="square" rtlCol="0">
            <a:spAutoFit/>
          </a:bodyPr>
          <a:lstStyle/>
          <a:p>
            <a:pPr algn="ctr"/>
            <a:r>
              <a:rPr lang="en-US" sz="1350" dirty="0">
                <a:solidFill>
                  <a:srgbClr val="FF0000"/>
                </a:solidFill>
              </a:rPr>
              <a:t>Red Text </a:t>
            </a:r>
            <a:r>
              <a:rPr lang="en-US" sz="1350" dirty="0"/>
              <a:t>shows wording changes to the DGLVR Admin Manual (effective 7/1/2022)</a:t>
            </a:r>
          </a:p>
        </p:txBody>
      </p:sp>
    </p:spTree>
    <p:extLst>
      <p:ext uri="{BB962C8B-B14F-4D97-AF65-F5344CB8AC3E}">
        <p14:creationId xmlns:p14="http://schemas.microsoft.com/office/powerpoint/2010/main" val="8674522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3.7.4.8</a:t>
            </a:r>
            <a:r>
              <a:rPr lang="en-US" sz="2600" b="1" kern="1200" dirty="0">
                <a:solidFill>
                  <a:schemeClr val="tx1"/>
                </a:solidFill>
                <a:effectLst/>
                <a:latin typeface="+mj-lt"/>
                <a:ea typeface="+mj-ea"/>
                <a:cs typeface="+mj-cs"/>
              </a:rPr>
              <a:t>  Working off the Right of way</a:t>
            </a:r>
          </a:p>
        </p:txBody>
      </p:sp>
      <p:sp>
        <p:nvSpPr>
          <p:cNvPr id="3" name="Subtitle 2"/>
          <p:cNvSpPr>
            <a:spLocks noGrp="1"/>
          </p:cNvSpPr>
          <p:nvPr>
            <p:ph type="subTitle" idx="1"/>
          </p:nvPr>
        </p:nvSpPr>
        <p:spPr>
          <a:xfrm>
            <a:off x="152400" y="491189"/>
            <a:ext cx="8534400" cy="5791200"/>
          </a:xfrm>
        </p:spPr>
        <p:txBody>
          <a:bodyPr>
            <a:noAutofit/>
          </a:bodyPr>
          <a:lstStyle/>
          <a:p>
            <a:pPr marL="457200" lvl="1" indent="0">
              <a:buNone/>
            </a:pPr>
            <a:r>
              <a:rPr lang="en-US" sz="3200" b="1" dirty="0"/>
              <a:t>In certain situations, off-right-of-way work requires the prior written approval from the </a:t>
            </a:r>
            <a:r>
              <a:rPr lang="en-US" sz="3200" b="1"/>
              <a:t>SCC before a contract can be signed:</a:t>
            </a:r>
            <a:endParaRPr lang="en-US" sz="3200" b="1" dirty="0"/>
          </a:p>
          <a:p>
            <a:pPr lvl="1">
              <a:buFont typeface="Arial" panose="020B0604020202020204" pitchFamily="34" charset="0"/>
              <a:buChar char="•"/>
            </a:pPr>
            <a:r>
              <a:rPr lang="en-US" sz="3200" dirty="0"/>
              <a:t> Where off-right-of-way work is more than </a:t>
            </a:r>
            <a:r>
              <a:rPr lang="en-US" sz="3200" b="1" dirty="0">
                <a:solidFill>
                  <a:srgbClr val="FF0000"/>
                </a:solidFill>
              </a:rPr>
              <a:t>35% of the total </a:t>
            </a:r>
            <a:r>
              <a:rPr lang="en-US" sz="3200" dirty="0"/>
              <a:t>project costs (including program funds and in-kind contributions)</a:t>
            </a:r>
          </a:p>
          <a:p>
            <a:pPr lvl="1">
              <a:buFont typeface="Arial" panose="020B0604020202020204" pitchFamily="34" charset="0"/>
              <a:buChar char="•"/>
            </a:pPr>
            <a:r>
              <a:rPr lang="en-US" sz="3200" dirty="0"/>
              <a:t>Where work extends more than </a:t>
            </a:r>
            <a:r>
              <a:rPr lang="en-US" sz="3200" b="1" dirty="0">
                <a:solidFill>
                  <a:srgbClr val="FF0000"/>
                </a:solidFill>
              </a:rPr>
              <a:t>500 feet off of the right-of-way</a:t>
            </a:r>
            <a:r>
              <a:rPr lang="en-US" sz="3200" dirty="0"/>
              <a:t>. </a:t>
            </a:r>
            <a:endParaRPr lang="en-US" sz="3200"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737052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3.7.4.8</a:t>
            </a:r>
            <a:r>
              <a:rPr lang="en-US" sz="2600" b="1" kern="1200" dirty="0">
                <a:solidFill>
                  <a:schemeClr val="tx1"/>
                </a:solidFill>
                <a:effectLst/>
                <a:latin typeface="+mj-lt"/>
                <a:ea typeface="+mj-ea"/>
                <a:cs typeface="+mj-cs"/>
              </a:rPr>
              <a:t>  Working off the Right of way</a:t>
            </a:r>
          </a:p>
        </p:txBody>
      </p:sp>
      <p:sp>
        <p:nvSpPr>
          <p:cNvPr id="3" name="Subtitle 2"/>
          <p:cNvSpPr>
            <a:spLocks noGrp="1"/>
          </p:cNvSpPr>
          <p:nvPr>
            <p:ph type="subTitle" idx="1"/>
          </p:nvPr>
        </p:nvSpPr>
        <p:spPr/>
        <p:txBody>
          <a:bodyPr>
            <a:normAutofit/>
          </a:bodyPr>
          <a:lstStyle/>
          <a:p>
            <a:pPr marL="0" lvl="0" indent="0">
              <a:buNone/>
            </a:pPr>
            <a:r>
              <a:rPr lang="en-US" sz="3200" b="1" kern="1200" dirty="0">
                <a:solidFill>
                  <a:schemeClr val="tx1"/>
                </a:solidFill>
                <a:effectLst/>
                <a:latin typeface="+mn-lt"/>
                <a:ea typeface="+mn-ea"/>
                <a:cs typeface="+mn-cs"/>
              </a:rPr>
              <a:t>Landowner permission is </a:t>
            </a:r>
            <a:r>
              <a:rPr lang="en-US" sz="3200" b="1" u="sng" kern="1200" dirty="0">
                <a:solidFill>
                  <a:schemeClr val="tx1"/>
                </a:solidFill>
                <a:effectLst/>
                <a:latin typeface="+mn-lt"/>
                <a:ea typeface="+mn-ea"/>
                <a:cs typeface="+mn-cs"/>
              </a:rPr>
              <a:t>suggested</a:t>
            </a:r>
            <a:r>
              <a:rPr lang="en-US" sz="3200" b="1" kern="1200" dirty="0">
                <a:solidFill>
                  <a:schemeClr val="tx1"/>
                </a:solidFill>
                <a:effectLst/>
                <a:latin typeface="+mn-lt"/>
                <a:ea typeface="+mn-ea"/>
                <a:cs typeface="+mn-cs"/>
              </a:rPr>
              <a:t> when off-right-of-way impacts are expected, even if work is done within right-of-way.</a:t>
            </a:r>
          </a:p>
          <a:p>
            <a:r>
              <a:rPr lang="en-US" u="sng" dirty="0"/>
              <a:t>New pipes and turnouts.</a:t>
            </a:r>
          </a:p>
          <a:p>
            <a:r>
              <a:rPr lang="en-US" dirty="0"/>
              <a:t>Subsurface drainage</a:t>
            </a:r>
          </a:p>
          <a:p>
            <a:pPr lvl="1"/>
            <a:r>
              <a:rPr lang="en-US" dirty="0"/>
              <a:t>French mattress</a:t>
            </a:r>
          </a:p>
          <a:p>
            <a:r>
              <a:rPr lang="en-US" dirty="0"/>
              <a:t>Driveway issues.</a:t>
            </a:r>
          </a:p>
          <a:p>
            <a:r>
              <a:rPr lang="en-US" dirty="0"/>
              <a:t>Road fill jobs.</a:t>
            </a:r>
          </a:p>
          <a:p>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2006076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3.7.4.9  Combined Funds</a:t>
            </a:r>
          </a:p>
        </p:txBody>
      </p:sp>
      <p:sp>
        <p:nvSpPr>
          <p:cNvPr id="3" name="Subtitle 2"/>
          <p:cNvSpPr>
            <a:spLocks noGrp="1"/>
          </p:cNvSpPr>
          <p:nvPr>
            <p:ph type="subTitle" idx="1"/>
          </p:nvPr>
        </p:nvSpPr>
        <p:spPr/>
        <p:txBody>
          <a:bodyPr>
            <a:normAutofit/>
          </a:bodyPr>
          <a:lstStyle/>
          <a:p>
            <a:r>
              <a:rPr lang="en-US" sz="3200" b="1" kern="1200" dirty="0">
                <a:solidFill>
                  <a:schemeClr val="tx1"/>
                </a:solidFill>
                <a:effectLst/>
                <a:latin typeface="+mn-lt"/>
                <a:ea typeface="+mn-ea"/>
                <a:cs typeface="+mn-cs"/>
              </a:rPr>
              <a:t>Program funds may be combined with other funds to pay for a project.</a:t>
            </a:r>
          </a:p>
          <a:p>
            <a:pPr lvl="1"/>
            <a:r>
              <a:rPr lang="en-US" dirty="0"/>
              <a:t>Detailed accounting of which funds were spent on which portions of the project must be maintained</a:t>
            </a:r>
          </a:p>
          <a:p>
            <a:pPr lvl="1"/>
            <a:r>
              <a:rPr lang="en-US" dirty="0"/>
              <a:t>Other funding sources may be used as matching funds, provided the program funds are used on eligible projects</a:t>
            </a:r>
          </a:p>
          <a:p>
            <a:pPr lvl="1"/>
            <a:r>
              <a:rPr lang="en-US" dirty="0"/>
              <a:t>Must still adhere to non-pollution standards and ESM practices</a:t>
            </a:r>
          </a:p>
          <a:p>
            <a:pPr lvl="1"/>
            <a:endParaRPr lang="en-US" b="1" kern="1200" dirty="0">
              <a:solidFill>
                <a:schemeClr val="tx1"/>
              </a:solidFill>
              <a:effectLst/>
              <a:latin typeface="+mn-lt"/>
              <a:ea typeface="+mn-ea"/>
              <a:cs typeface="+mn-cs"/>
            </a:endParaRPr>
          </a:p>
          <a:p>
            <a:pPr marL="0" lvl="0" indent="0">
              <a:buNone/>
            </a:pPr>
            <a:r>
              <a:rPr lang="en-US" b="1" dirty="0"/>
              <a:t>	</a:t>
            </a:r>
            <a:endParaRPr lang="en-US" sz="3200" b="1" kern="1200" dirty="0">
              <a:solidFill>
                <a:schemeClr val="tx1"/>
              </a:solidFill>
              <a:effectLst/>
              <a:latin typeface="+mn-lt"/>
              <a:ea typeface="+mn-ea"/>
              <a:cs typeface="+mn-cs"/>
            </a:endParaRPr>
          </a:p>
          <a:p>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34631307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aseline="0" dirty="0">
                <a:solidFill>
                  <a:schemeClr val="bg1">
                    <a:lumMod val="50000"/>
                  </a:schemeClr>
                </a:solidFill>
              </a:rPr>
              <a:t>3.6 CD Educational opportunities</a:t>
            </a:r>
          </a:p>
          <a:p>
            <a:r>
              <a:rPr lang="en-US" dirty="0">
                <a:solidFill>
                  <a:schemeClr val="bg1">
                    <a:lumMod val="50000"/>
                  </a:schemeClr>
                </a:solidFill>
              </a:rPr>
              <a:t>3.7 Program Eligibility</a:t>
            </a:r>
          </a:p>
          <a:p>
            <a:r>
              <a:rPr lang="en-US" sz="4800" b="1" u="sng" baseline="0" dirty="0">
                <a:solidFill>
                  <a:srgbClr val="FF0000"/>
                </a:solidFill>
              </a:rPr>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8277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prstClr val="white"/>
              </a:solidFill>
            </a:endParaRPr>
          </a:p>
          <a:p>
            <a:pPr marL="457200" indent="-457200">
              <a:buFont typeface="Arial" panose="020B0604020202020204" pitchFamily="34" charset="0"/>
              <a:buChar char="•"/>
            </a:pPr>
            <a:endParaRPr lang="en-US" sz="28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sp>
        <p:nvSpPr>
          <p:cNvPr id="3" name="TextBox 2"/>
          <p:cNvSpPr txBox="1"/>
          <p:nvPr/>
        </p:nvSpPr>
        <p:spPr>
          <a:xfrm>
            <a:off x="1714818" y="1066800"/>
            <a:ext cx="5308313" cy="1446550"/>
          </a:xfrm>
          <a:prstGeom prst="rect">
            <a:avLst/>
          </a:prstGeom>
          <a:noFill/>
        </p:spPr>
        <p:txBody>
          <a:bodyPr wrap="none" rtlCol="0">
            <a:spAutoFit/>
          </a:bodyPr>
          <a:lstStyle/>
          <a:p>
            <a:r>
              <a:rPr lang="en-US" sz="4400" b="1" dirty="0"/>
              <a:t>Effective local control</a:t>
            </a:r>
          </a:p>
          <a:p>
            <a:r>
              <a:rPr lang="en-US" sz="4400" b="1" dirty="0">
                <a:solidFill>
                  <a:prstClr val="white"/>
                </a:solidFill>
              </a:rPr>
              <a:t>“lanes and guiderails”</a:t>
            </a:r>
          </a:p>
        </p:txBody>
      </p:sp>
      <p:pic>
        <p:nvPicPr>
          <p:cNvPr id="1026" name="Picture 2" descr="http://extras.mnginteractive.com/live/media/site21/2013/0720/20130720_071237_0217HOV.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63"/>
          <a:stretch/>
        </p:blipFill>
        <p:spPr bwMode="auto">
          <a:xfrm>
            <a:off x="-47100" y="1828800"/>
            <a:ext cx="91911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ctrTitle"/>
          </p:nvPr>
        </p:nvSpPr>
        <p:spPr>
          <a:xfrm>
            <a:off x="3352800" y="8389"/>
            <a:ext cx="5787705" cy="372611"/>
          </a:xfrm>
        </p:spPr>
        <p:txBody>
          <a:bodyPr/>
          <a:lstStyle/>
          <a:p>
            <a:r>
              <a:rPr lang="en-US" dirty="0"/>
              <a:t>Administrative Training</a:t>
            </a: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872151040"/>
      </p:ext>
    </p:extLst>
  </p:cSld>
  <p:clrMapOvr>
    <a:overrideClrMapping bg1="lt1" tx1="dk1" bg2="lt2" tx2="dk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92500" lnSpcReduction="20000"/>
          </a:bodyPr>
          <a:lstStyle/>
          <a:p>
            <a:r>
              <a:rPr lang="en-US" sz="4800" b="1" u="sng" baseline="0" dirty="0">
                <a:solidFill>
                  <a:srgbClr val="FF0000"/>
                </a:solidFill>
              </a:rPr>
              <a:t>3.8 Administering Projects</a:t>
            </a:r>
          </a:p>
          <a:p>
            <a:pPr marL="457200" lvl="1" indent="0">
              <a:buNone/>
            </a:pPr>
            <a:r>
              <a:rPr lang="en-US" sz="3600" dirty="0"/>
              <a:t>3.8.1 Notification to Applicants</a:t>
            </a:r>
          </a:p>
          <a:p>
            <a:pPr marL="457200" lvl="1" indent="0">
              <a:buNone/>
            </a:pPr>
            <a:r>
              <a:rPr lang="en-US" sz="3600" dirty="0"/>
              <a:t>3.8.2 Pre-Application Site Visit</a:t>
            </a:r>
          </a:p>
          <a:p>
            <a:pPr marL="457200" lvl="1" indent="0">
              <a:buNone/>
            </a:pPr>
            <a:r>
              <a:rPr lang="en-US" sz="3600" dirty="0"/>
              <a:t>3.8.3 Pre-Design Site Visit</a:t>
            </a:r>
          </a:p>
          <a:p>
            <a:pPr marL="457200" lvl="1" indent="0">
              <a:buNone/>
            </a:pPr>
            <a:r>
              <a:rPr lang="en-US" sz="3600" dirty="0"/>
              <a:t>3.8.4 Receiving Grant Applications</a:t>
            </a:r>
          </a:p>
          <a:p>
            <a:pPr marL="457200" lvl="1" indent="0">
              <a:buNone/>
            </a:pPr>
            <a:r>
              <a:rPr lang="en-US" sz="3600" dirty="0"/>
              <a:t>3.8.5 Contracting</a:t>
            </a:r>
          </a:p>
          <a:p>
            <a:pPr marL="457200" lvl="1" indent="0">
              <a:buNone/>
            </a:pPr>
            <a:r>
              <a:rPr lang="en-US" sz="3600" dirty="0"/>
              <a:t>3.8.6 Pre-Project Logistics</a:t>
            </a:r>
          </a:p>
          <a:p>
            <a:pPr marL="457200" lvl="1" indent="0">
              <a:buNone/>
            </a:pPr>
            <a:r>
              <a:rPr lang="en-US" sz="3600" dirty="0"/>
              <a:t>3.8.7 Project Oversight</a:t>
            </a:r>
          </a:p>
          <a:p>
            <a:pPr marL="457200" lvl="1" indent="0">
              <a:buNone/>
            </a:pPr>
            <a:r>
              <a:rPr lang="en-US" sz="3600" dirty="0"/>
              <a:t>3.8.8 Contract Amendments</a:t>
            </a:r>
          </a:p>
          <a:p>
            <a:pPr marL="457200" lvl="1" indent="0">
              <a:buNone/>
            </a:pPr>
            <a:r>
              <a:rPr lang="en-US" sz="3600" dirty="0"/>
              <a:t>3.8.9 Project Completion</a:t>
            </a:r>
          </a:p>
          <a:p>
            <a:pPr marL="457200" lvl="1" indent="0">
              <a:buNone/>
            </a:pPr>
            <a:r>
              <a:rPr lang="en-US" sz="36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09633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3.8.1 Notifying applicants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Notifying Applicants</a:t>
            </a:r>
          </a:p>
          <a:p>
            <a:pPr lvl="0"/>
            <a:r>
              <a:rPr lang="en-US" sz="3200" kern="1200" dirty="0">
                <a:solidFill>
                  <a:schemeClr val="tx1"/>
                </a:solidFill>
                <a:effectLst/>
                <a:latin typeface="+mn-lt"/>
                <a:ea typeface="+mn-ea"/>
                <a:cs typeface="+mn-cs"/>
              </a:rPr>
              <a:t>Districts are responsible for i</a:t>
            </a:r>
            <a:r>
              <a:rPr lang="en-US" sz="3200" u="sng" kern="1200" dirty="0">
                <a:solidFill>
                  <a:schemeClr val="tx1"/>
                </a:solidFill>
                <a:effectLst/>
                <a:latin typeface="+mn-lt"/>
                <a:ea typeface="+mn-ea"/>
                <a:cs typeface="+mn-cs"/>
              </a:rPr>
              <a:t>nforming all potential applicants</a:t>
            </a:r>
            <a:r>
              <a:rPr lang="en-US" sz="3200" kern="1200" dirty="0">
                <a:solidFill>
                  <a:schemeClr val="tx1"/>
                </a:solidFill>
                <a:effectLst/>
                <a:latin typeface="+mn-lt"/>
                <a:ea typeface="+mn-ea"/>
                <a:cs typeface="+mn-cs"/>
              </a:rPr>
              <a:t> of:</a:t>
            </a:r>
          </a:p>
          <a:p>
            <a:pPr lvl="1"/>
            <a:r>
              <a:rPr lang="en-US" dirty="0"/>
              <a:t>funding availability</a:t>
            </a:r>
          </a:p>
          <a:p>
            <a:pPr lvl="1"/>
            <a:r>
              <a:rPr lang="en-US" dirty="0"/>
              <a:t>Application deadlines</a:t>
            </a:r>
          </a:p>
          <a:p>
            <a:pPr lvl="1"/>
            <a:r>
              <a:rPr lang="en-US" kern="1200" dirty="0">
                <a:solidFill>
                  <a:schemeClr val="tx1"/>
                </a:solidFill>
                <a:effectLst/>
                <a:latin typeface="+mn-lt"/>
                <a:ea typeface="+mn-ea"/>
                <a:cs typeface="+mn-cs"/>
              </a:rPr>
              <a:t>Other information necessary </a:t>
            </a:r>
            <a:r>
              <a:rPr lang="en-US" dirty="0"/>
              <a:t>for Program Participation</a:t>
            </a:r>
            <a:endParaRPr lang="en-US" kern="1200" dirty="0">
              <a:solidFill>
                <a:schemeClr val="tx1"/>
              </a:solidFill>
              <a:effectLst/>
              <a:latin typeface="+mn-lt"/>
              <a:ea typeface="+mn-ea"/>
              <a:cs typeface="+mn-cs"/>
            </a:endParaRPr>
          </a:p>
          <a:p>
            <a:pPr lvl="0"/>
            <a:r>
              <a:rPr lang="en-US" dirty="0"/>
              <a:t>Districts should work with their QAB to develop strategies for insuring equal access and notifications</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704037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3.8.2 Pre-Application site visit</a:t>
            </a:r>
          </a:p>
        </p:txBody>
      </p:sp>
      <p:sp>
        <p:nvSpPr>
          <p:cNvPr id="3" name="Subtitle 2"/>
          <p:cNvSpPr>
            <a:spLocks noGrp="1"/>
          </p:cNvSpPr>
          <p:nvPr>
            <p:ph type="subTitle" idx="1"/>
          </p:nvPr>
        </p:nvSpPr>
        <p:spPr/>
        <p:txBody>
          <a:bodyPr/>
          <a:lstStyle/>
          <a:p>
            <a:pPr marL="0" lvl="0" indent="0">
              <a:buNone/>
            </a:pPr>
            <a:r>
              <a:rPr lang="en-US" sz="3200" b="1" u="sng" kern="1200" dirty="0">
                <a:effectLst/>
                <a:latin typeface="+mn-lt"/>
                <a:ea typeface="+mn-ea"/>
                <a:cs typeface="+mn-cs"/>
              </a:rPr>
              <a:t>Pre-app site visit</a:t>
            </a:r>
          </a:p>
          <a:p>
            <a:pPr lvl="0"/>
            <a:r>
              <a:rPr lang="en-US" sz="3200" kern="1200" dirty="0">
                <a:solidFill>
                  <a:srgbClr val="FF0000"/>
                </a:solidFill>
                <a:effectLst/>
                <a:latin typeface="+mn-lt"/>
                <a:ea typeface="+mn-ea"/>
                <a:cs typeface="+mn-cs"/>
              </a:rPr>
              <a:t>Districts should meet with potential applicants on site </a:t>
            </a:r>
            <a:r>
              <a:rPr lang="en-US" sz="3200" u="sng" kern="1200" dirty="0">
                <a:solidFill>
                  <a:srgbClr val="FF0000"/>
                </a:solidFill>
                <a:effectLst/>
                <a:latin typeface="+mn-lt"/>
                <a:ea typeface="+mn-ea"/>
                <a:cs typeface="+mn-cs"/>
              </a:rPr>
              <a:t>BEFORE</a:t>
            </a:r>
            <a:r>
              <a:rPr lang="en-US" sz="3200" kern="1200" dirty="0">
                <a:solidFill>
                  <a:srgbClr val="FF0000"/>
                </a:solidFill>
                <a:effectLst/>
                <a:latin typeface="+mn-lt"/>
                <a:ea typeface="+mn-ea"/>
                <a:cs typeface="+mn-cs"/>
              </a:rPr>
              <a:t> an application is submitted</a:t>
            </a:r>
          </a:p>
          <a:p>
            <a:pPr lvl="0"/>
            <a:r>
              <a:rPr lang="en-US" sz="3200" kern="1200" dirty="0">
                <a:solidFill>
                  <a:schemeClr val="tx1"/>
                </a:solidFill>
                <a:effectLst/>
                <a:latin typeface="+mn-lt"/>
                <a:ea typeface="+mn-ea"/>
                <a:cs typeface="+mn-cs"/>
              </a:rPr>
              <a:t>Early discussion of potential problems (permitting, funding availability, </a:t>
            </a:r>
            <a:r>
              <a:rPr lang="en-US" sz="3200" kern="1200" dirty="0" err="1">
                <a:solidFill>
                  <a:schemeClr val="tx1"/>
                </a:solidFill>
                <a:effectLst/>
                <a:latin typeface="+mn-lt"/>
                <a:ea typeface="+mn-ea"/>
                <a:cs typeface="+mn-cs"/>
              </a:rPr>
              <a:t>etc</a:t>
            </a:r>
            <a:r>
              <a:rPr lang="en-US" sz="3200" kern="1200" dirty="0">
                <a:solidFill>
                  <a:schemeClr val="tx1"/>
                </a:solidFill>
                <a:effectLst/>
                <a:latin typeface="+mn-lt"/>
                <a:ea typeface="+mn-ea"/>
                <a:cs typeface="+mn-cs"/>
              </a:rPr>
              <a:t>)</a:t>
            </a:r>
          </a:p>
          <a:p>
            <a:pPr lvl="0"/>
            <a:r>
              <a:rPr lang="en-US" sz="3200" kern="1200" dirty="0">
                <a:solidFill>
                  <a:schemeClr val="tx1"/>
                </a:solidFill>
                <a:effectLst/>
                <a:latin typeface="+mn-lt"/>
                <a:ea typeface="+mn-ea"/>
                <a:cs typeface="+mn-cs"/>
              </a:rPr>
              <a:t>Best interest of both parties.</a:t>
            </a:r>
          </a:p>
          <a:p>
            <a:pPr lvl="0"/>
            <a:r>
              <a:rPr lang="en-US" dirty="0"/>
              <a:t>Look at potential landowner or off-ROW issues</a:t>
            </a:r>
          </a:p>
          <a:p>
            <a:pPr lvl="0"/>
            <a:r>
              <a:rPr lang="en-US" sz="3200" kern="1200" dirty="0">
                <a:solidFill>
                  <a:schemeClr val="tx1"/>
                </a:solidFill>
                <a:effectLst/>
                <a:latin typeface="+mn-lt"/>
                <a:ea typeface="+mn-ea"/>
                <a:cs typeface="+mn-cs"/>
              </a:rPr>
              <a:t>Checklist available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83115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effectLst/>
              </a:rPr>
              <a:t>Pre-application </a:t>
            </a:r>
            <a:br>
              <a:rPr lang="en-US" sz="2400" kern="1200" dirty="0">
                <a:effectLst/>
              </a:rPr>
            </a:br>
            <a:r>
              <a:rPr lang="en-US" sz="2400" kern="1200" dirty="0">
                <a:effectLst/>
              </a:rPr>
              <a:t>Checklist</a:t>
            </a:r>
          </a:p>
          <a:p>
            <a:pPr marL="233363" lvl="0" indent="-233363"/>
            <a:r>
              <a:rPr lang="en-US" sz="2400" dirty="0"/>
              <a:t>Pre-construction </a:t>
            </a:r>
            <a:br>
              <a:rPr lang="en-US" sz="2400" dirty="0"/>
            </a:br>
            <a:r>
              <a:rPr lang="en-US" sz="2400" dirty="0"/>
              <a:t>Checklist</a:t>
            </a:r>
          </a:p>
          <a:p>
            <a:pPr marL="233363" lvl="0" indent="-233363"/>
            <a:r>
              <a:rPr lang="en-US" sz="2400" kern="1200" dirty="0">
                <a:effectLst/>
              </a:rPr>
              <a:t>Project Hard Files </a:t>
            </a:r>
            <a:br>
              <a:rPr lang="en-US" sz="2400" kern="1200" dirty="0">
                <a:effectLst/>
              </a:rPr>
            </a:br>
            <a:r>
              <a:rPr lang="en-US" sz="2400" kern="1200" dirty="0">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spTree>
    <p:extLst>
      <p:ext uri="{BB962C8B-B14F-4D97-AF65-F5344CB8AC3E}">
        <p14:creationId xmlns:p14="http://schemas.microsoft.com/office/powerpoint/2010/main" val="34960743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b="1" kern="1200" dirty="0">
                <a:solidFill>
                  <a:srgbClr val="FF0000"/>
                </a:solidFill>
                <a:effectLst/>
              </a:rPr>
              <a:t>Pre-application </a:t>
            </a:r>
            <a:br>
              <a:rPr lang="en-US" sz="2400" b="1" kern="1200" dirty="0">
                <a:solidFill>
                  <a:srgbClr val="FF0000"/>
                </a:solidFill>
                <a:effectLst/>
              </a:rPr>
            </a:br>
            <a:r>
              <a:rPr lang="en-US" sz="2400" b="1" kern="1200" dirty="0">
                <a:solidFill>
                  <a:srgbClr val="FF0000"/>
                </a:solidFill>
                <a:effectLst/>
              </a:rPr>
              <a:t>Checklist</a:t>
            </a:r>
          </a:p>
          <a:p>
            <a:pPr marL="233363" lvl="0" indent="-233363"/>
            <a:r>
              <a:rPr lang="en-US" sz="2400" dirty="0"/>
              <a:t>Pre-construction </a:t>
            </a:r>
            <a:br>
              <a:rPr lang="en-US" sz="2400" dirty="0"/>
            </a:br>
            <a:r>
              <a:rPr lang="en-US" sz="2400" dirty="0"/>
              <a:t>Checklist</a:t>
            </a:r>
          </a:p>
          <a:p>
            <a:pPr marL="233363" lvl="0" indent="-233363"/>
            <a:r>
              <a:rPr lang="en-US" sz="2400" kern="1200" dirty="0">
                <a:effectLst/>
              </a:rPr>
              <a:t>Project Hard Files </a:t>
            </a:r>
            <a:br>
              <a:rPr lang="en-US" sz="2400" kern="1200" dirty="0">
                <a:effectLst/>
              </a:rPr>
            </a:br>
            <a:r>
              <a:rPr lang="en-US" sz="2400" kern="1200" dirty="0">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2" name="Picture 1">
            <a:extLst>
              <a:ext uri="{FF2B5EF4-FFF2-40B4-BE49-F238E27FC236}">
                <a16:creationId xmlns:a16="http://schemas.microsoft.com/office/drawing/2014/main" id="{FF94E297-CF9D-4AB4-A117-F583276D30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6451" y="14681"/>
            <a:ext cx="6287549" cy="6967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49597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b="1" dirty="0">
                <a:solidFill>
                  <a:srgbClr val="FF0000"/>
                </a:solidFill>
              </a:rPr>
              <a:t>Pre-construction </a:t>
            </a:r>
            <a:br>
              <a:rPr lang="en-US" sz="2400" b="1" dirty="0">
                <a:solidFill>
                  <a:srgbClr val="FF0000"/>
                </a:solidFill>
              </a:rPr>
            </a:br>
            <a:r>
              <a:rPr lang="en-US" sz="2400" b="1" dirty="0">
                <a:solidFill>
                  <a:srgbClr val="FF0000"/>
                </a:solidFill>
              </a:rPr>
              <a:t>Checklist</a:t>
            </a:r>
          </a:p>
          <a:p>
            <a:pPr marL="233363" lvl="0" indent="-233363"/>
            <a:r>
              <a:rPr lang="en-US" sz="2400" kern="1200" dirty="0">
                <a:effectLst/>
              </a:rPr>
              <a:t>Project Hard Files </a:t>
            </a:r>
            <a:br>
              <a:rPr lang="en-US" sz="2400" kern="1200" dirty="0">
                <a:effectLst/>
              </a:rPr>
            </a:br>
            <a:r>
              <a:rPr lang="en-US" sz="2400" kern="1200" dirty="0">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4" name="Picture 3">
            <a:extLst>
              <a:ext uri="{FF2B5EF4-FFF2-40B4-BE49-F238E27FC236}">
                <a16:creationId xmlns:a16="http://schemas.microsoft.com/office/drawing/2014/main" id="{EF7AD2F7-2D47-4C60-8C77-AA5CA72496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923"/>
          <a:stretch/>
        </p:blipFill>
        <p:spPr>
          <a:xfrm>
            <a:off x="2895600" y="25167"/>
            <a:ext cx="6248400" cy="6832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14308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dirty="0">
                <a:solidFill>
                  <a:schemeClr val="tx1">
                    <a:lumMod val="50000"/>
                    <a:lumOff val="50000"/>
                  </a:schemeClr>
                </a:solidFill>
              </a:rPr>
              <a:t>Pre-construction </a:t>
            </a:r>
            <a:br>
              <a:rPr lang="en-US" sz="2400" dirty="0">
                <a:solidFill>
                  <a:schemeClr val="tx1">
                    <a:lumMod val="50000"/>
                    <a:lumOff val="50000"/>
                  </a:schemeClr>
                </a:solidFill>
              </a:rPr>
            </a:br>
            <a:r>
              <a:rPr lang="en-US" sz="2400" dirty="0">
                <a:solidFill>
                  <a:schemeClr val="tx1">
                    <a:lumMod val="50000"/>
                    <a:lumOff val="50000"/>
                  </a:schemeClr>
                </a:solidFill>
              </a:rPr>
              <a:t>Checklist</a:t>
            </a:r>
          </a:p>
          <a:p>
            <a:pPr marL="233363" lvl="0" indent="-233363"/>
            <a:r>
              <a:rPr lang="en-US" sz="2400" b="1" kern="1200" dirty="0">
                <a:solidFill>
                  <a:srgbClr val="FF0000"/>
                </a:solidFill>
                <a:effectLst/>
              </a:rPr>
              <a:t>Project Hard Files </a:t>
            </a:r>
            <a:br>
              <a:rPr lang="en-US" sz="2400" b="1" kern="1200" dirty="0">
                <a:solidFill>
                  <a:srgbClr val="FF0000"/>
                </a:solidFill>
                <a:effectLst/>
              </a:rPr>
            </a:br>
            <a:r>
              <a:rPr lang="en-US" sz="2400" b="1" kern="1200" dirty="0">
                <a:solidFill>
                  <a:srgbClr val="FF0000"/>
                </a:solidFill>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2" name="Picture 1">
            <a:extLst>
              <a:ext uri="{FF2B5EF4-FFF2-40B4-BE49-F238E27FC236}">
                <a16:creationId xmlns:a16="http://schemas.microsoft.com/office/drawing/2014/main" id="{0F619348-E20B-4793-898A-75735AD055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790" b="3984"/>
          <a:stretch/>
        </p:blipFill>
        <p:spPr>
          <a:xfrm>
            <a:off x="3162600" y="14421"/>
            <a:ext cx="5981400" cy="6843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51323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dirty="0">
                <a:solidFill>
                  <a:schemeClr val="tx1">
                    <a:lumMod val="50000"/>
                    <a:lumOff val="50000"/>
                  </a:schemeClr>
                </a:solidFill>
              </a:rPr>
              <a:t>Pre-construction </a:t>
            </a:r>
            <a:br>
              <a:rPr lang="en-US" sz="2400" dirty="0">
                <a:solidFill>
                  <a:schemeClr val="tx1">
                    <a:lumMod val="50000"/>
                    <a:lumOff val="50000"/>
                  </a:schemeClr>
                </a:solidFill>
              </a:rPr>
            </a:br>
            <a:r>
              <a:rPr lang="en-US" sz="2400" dirty="0">
                <a:solidFill>
                  <a:schemeClr val="tx1">
                    <a:lumMod val="50000"/>
                    <a:lumOff val="50000"/>
                  </a:schemeClr>
                </a:solidFill>
              </a:rPr>
              <a:t>Checklist</a:t>
            </a:r>
          </a:p>
          <a:p>
            <a:pPr marL="233363" lvl="0" indent="-233363"/>
            <a:r>
              <a:rPr lang="en-US" sz="2400" kern="1200" dirty="0">
                <a:solidFill>
                  <a:schemeClr val="bg1">
                    <a:lumMod val="50000"/>
                  </a:schemeClr>
                </a:solidFill>
                <a:effectLst/>
              </a:rPr>
              <a:t>Project Hard Files </a:t>
            </a:r>
            <a:br>
              <a:rPr lang="en-US" sz="2400" kern="1200" dirty="0">
                <a:solidFill>
                  <a:schemeClr val="bg1">
                    <a:lumMod val="50000"/>
                  </a:schemeClr>
                </a:solidFill>
                <a:effectLst/>
              </a:rPr>
            </a:br>
            <a:r>
              <a:rPr lang="en-US" sz="2400" kern="1200" dirty="0">
                <a:solidFill>
                  <a:schemeClr val="bg1">
                    <a:lumMod val="50000"/>
                  </a:schemeClr>
                </a:solidFill>
                <a:effectLst/>
              </a:rPr>
              <a:t>Checklist</a:t>
            </a:r>
          </a:p>
          <a:p>
            <a:pPr marL="233363" lvl="0" indent="-233363"/>
            <a:r>
              <a:rPr lang="en-US" sz="2400" b="1" dirty="0">
                <a:solidFill>
                  <a:srgbClr val="FF0000"/>
                </a:solidFill>
              </a:rPr>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7616" y="0"/>
            <a:ext cx="6046384" cy="6858000"/>
          </a:xfrm>
          <a:prstGeom prst="rect">
            <a:avLst/>
          </a:prstGeom>
          <a:ln w="38100">
            <a:solidFill>
              <a:schemeClr val="tx1"/>
            </a:solidFill>
          </a:ln>
        </p:spPr>
      </p:pic>
    </p:spTree>
    <p:extLst>
      <p:ext uri="{BB962C8B-B14F-4D97-AF65-F5344CB8AC3E}">
        <p14:creationId xmlns:p14="http://schemas.microsoft.com/office/powerpoint/2010/main" val="2573019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dirty="0">
                <a:solidFill>
                  <a:schemeClr val="tx1">
                    <a:lumMod val="50000"/>
                    <a:lumOff val="50000"/>
                  </a:schemeClr>
                </a:solidFill>
              </a:rPr>
              <a:t>Pre-construction </a:t>
            </a:r>
            <a:br>
              <a:rPr lang="en-US" sz="2400" dirty="0">
                <a:solidFill>
                  <a:schemeClr val="tx1">
                    <a:lumMod val="50000"/>
                    <a:lumOff val="50000"/>
                  </a:schemeClr>
                </a:solidFill>
              </a:rPr>
            </a:br>
            <a:r>
              <a:rPr lang="en-US" sz="2400" dirty="0">
                <a:solidFill>
                  <a:schemeClr val="tx1">
                    <a:lumMod val="50000"/>
                    <a:lumOff val="50000"/>
                  </a:schemeClr>
                </a:solidFill>
              </a:rPr>
              <a:t>Checklist</a:t>
            </a:r>
          </a:p>
          <a:p>
            <a:pPr marL="233363" lvl="0" indent="-233363"/>
            <a:r>
              <a:rPr lang="en-US" sz="2400" kern="1200" dirty="0">
                <a:solidFill>
                  <a:schemeClr val="bg1">
                    <a:lumMod val="50000"/>
                  </a:schemeClr>
                </a:solidFill>
                <a:effectLst/>
              </a:rPr>
              <a:t>Project Hard Files </a:t>
            </a:r>
            <a:br>
              <a:rPr lang="en-US" sz="2400" kern="1200" dirty="0">
                <a:solidFill>
                  <a:schemeClr val="bg1">
                    <a:lumMod val="50000"/>
                  </a:schemeClr>
                </a:solidFill>
                <a:effectLst/>
              </a:rPr>
            </a:br>
            <a:r>
              <a:rPr lang="en-US" sz="2400" kern="1200" dirty="0">
                <a:solidFill>
                  <a:schemeClr val="bg1">
                    <a:lumMod val="50000"/>
                  </a:schemeClr>
                </a:solidFill>
                <a:effectLst/>
              </a:rPr>
              <a:t>Checklist</a:t>
            </a:r>
          </a:p>
          <a:p>
            <a:pPr marL="233363" lvl="0" indent="-233363"/>
            <a:r>
              <a:rPr lang="en-US" sz="2400" dirty="0">
                <a:solidFill>
                  <a:schemeClr val="bg1">
                    <a:lumMod val="50000"/>
                  </a:schemeClr>
                </a:solidFill>
              </a:rPr>
              <a:t>Project Narrative</a:t>
            </a:r>
          </a:p>
          <a:p>
            <a:pPr marL="233363" lvl="0" indent="-233363"/>
            <a:r>
              <a:rPr lang="en-US" sz="2400" b="1" kern="1200" dirty="0">
                <a:solidFill>
                  <a:srgbClr val="FF0000"/>
                </a:solidFill>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19523"/>
            <a:ext cx="6096000" cy="7336025"/>
          </a:xfrm>
          <a:prstGeom prst="rect">
            <a:avLst/>
          </a:prstGeom>
          <a:ln w="38100">
            <a:solidFill>
              <a:schemeClr val="tx1"/>
            </a:solidFill>
          </a:ln>
        </p:spPr>
      </p:pic>
    </p:spTree>
    <p:extLst>
      <p:ext uri="{BB962C8B-B14F-4D97-AF65-F5344CB8AC3E}">
        <p14:creationId xmlns:p14="http://schemas.microsoft.com/office/powerpoint/2010/main" val="10645323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3.8.3 Pre-Design site visit</a:t>
            </a:r>
          </a:p>
        </p:txBody>
      </p:sp>
      <p:sp>
        <p:nvSpPr>
          <p:cNvPr id="3" name="Subtitle 2"/>
          <p:cNvSpPr>
            <a:spLocks noGrp="1"/>
          </p:cNvSpPr>
          <p:nvPr>
            <p:ph type="subTitle" idx="1"/>
          </p:nvPr>
        </p:nvSpPr>
        <p:spPr/>
        <p:txBody>
          <a:bodyPr>
            <a:normAutofit fontScale="92500" lnSpcReduction="20000"/>
          </a:bodyPr>
          <a:lstStyle/>
          <a:p>
            <a:pPr marL="0" lvl="0" indent="0">
              <a:buNone/>
            </a:pPr>
            <a:r>
              <a:rPr lang="en-US" sz="3200" b="1" u="sng" kern="1200" dirty="0">
                <a:effectLst/>
                <a:latin typeface="+mn-lt"/>
                <a:ea typeface="+mn-ea"/>
                <a:cs typeface="+mn-cs"/>
              </a:rPr>
              <a:t>Pre-design site visit</a:t>
            </a:r>
          </a:p>
          <a:p>
            <a:pPr lvl="0"/>
            <a:r>
              <a:rPr lang="en-US" sz="3200" kern="1200" dirty="0">
                <a:effectLst/>
                <a:latin typeface="+mn-lt"/>
                <a:ea typeface="+mn-ea"/>
                <a:cs typeface="+mn-cs"/>
              </a:rPr>
              <a:t>If a project requires engineering</a:t>
            </a:r>
          </a:p>
          <a:p>
            <a:pPr lvl="0"/>
            <a:r>
              <a:rPr lang="en-US" dirty="0">
                <a:solidFill>
                  <a:srgbClr val="FF0000"/>
                </a:solidFill>
              </a:rPr>
              <a:t>I</a:t>
            </a:r>
            <a:r>
              <a:rPr lang="en-US" sz="3200" kern="1200" dirty="0">
                <a:solidFill>
                  <a:srgbClr val="FF0000"/>
                </a:solidFill>
                <a:effectLst/>
                <a:latin typeface="+mn-lt"/>
                <a:ea typeface="+mn-ea"/>
                <a:cs typeface="+mn-cs"/>
              </a:rPr>
              <a:t>t is highly recommended that districts meet with the grant recipient and engineer on site </a:t>
            </a:r>
            <a:r>
              <a:rPr lang="en-US" sz="3200" u="sng" kern="1200" dirty="0">
                <a:solidFill>
                  <a:srgbClr val="FF0000"/>
                </a:solidFill>
                <a:effectLst/>
                <a:latin typeface="+mn-lt"/>
                <a:ea typeface="+mn-ea"/>
                <a:cs typeface="+mn-cs"/>
              </a:rPr>
              <a:t>BEFORE</a:t>
            </a:r>
            <a:r>
              <a:rPr lang="en-US" sz="3200" kern="1200" dirty="0">
                <a:solidFill>
                  <a:srgbClr val="FF0000"/>
                </a:solidFill>
                <a:effectLst/>
                <a:latin typeface="+mn-lt"/>
                <a:ea typeface="+mn-ea"/>
                <a:cs typeface="+mn-cs"/>
              </a:rPr>
              <a:t> design work is started</a:t>
            </a:r>
          </a:p>
          <a:p>
            <a:pPr lvl="0"/>
            <a:r>
              <a:rPr lang="en-US" dirty="0"/>
              <a:t>Make sure the engineer understands DGLVR requirements</a:t>
            </a:r>
          </a:p>
          <a:p>
            <a:r>
              <a:rPr lang="en-US" dirty="0"/>
              <a:t>Early discussion of potential problems (permitting, funding availability, etc.)</a:t>
            </a:r>
          </a:p>
          <a:p>
            <a:pPr lvl="0"/>
            <a:r>
              <a:rPr lang="en-US" sz="3200" kern="1200" dirty="0">
                <a:solidFill>
                  <a:schemeClr val="tx1"/>
                </a:solidFill>
                <a:effectLst/>
                <a:latin typeface="+mn-lt"/>
                <a:ea typeface="+mn-ea"/>
                <a:cs typeface="+mn-cs"/>
              </a:rPr>
              <a:t>Best interest of both parties.</a:t>
            </a:r>
          </a:p>
          <a:p>
            <a:pPr lvl="0"/>
            <a:r>
              <a:rPr lang="en-US" sz="3200" kern="1200" dirty="0">
                <a:solidFill>
                  <a:schemeClr val="tx1"/>
                </a:solidFill>
                <a:effectLst/>
                <a:latin typeface="+mn-lt"/>
                <a:ea typeface="+mn-ea"/>
                <a:cs typeface="+mn-cs"/>
              </a:rPr>
              <a:t>Keep in mind that engineering expenses incurred before a contract is signed are NOT eligible for reimbursement with DGLVR funds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7027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800219"/>
          </a:xfrm>
          <a:prstGeom prst="rect">
            <a:avLst/>
          </a:prstGeom>
          <a:noFill/>
        </p:spPr>
        <p:txBody>
          <a:bodyPr wrap="square" rtlCol="0">
            <a:spAutoFit/>
          </a:bodyPr>
          <a:lstStyle/>
          <a:p>
            <a:r>
              <a:rPr lang="en-US" sz="3200" b="1" dirty="0"/>
              <a:t>Overall balancing act</a:t>
            </a:r>
            <a:endParaRPr lang="en-US" sz="2800" b="1" dirty="0"/>
          </a:p>
          <a:p>
            <a:endParaRPr lang="en-US" sz="1400" b="1" dirty="0">
              <a:solidFill>
                <a:prstClr val="white"/>
              </a:solidFill>
            </a:endParaRPr>
          </a:p>
        </p:txBody>
      </p:sp>
      <p:sp>
        <p:nvSpPr>
          <p:cNvPr id="6" name="Cube 5"/>
          <p:cNvSpPr/>
          <p:nvPr/>
        </p:nvSpPr>
        <p:spPr>
          <a:xfrm>
            <a:off x="7524748" y="4429243"/>
            <a:ext cx="1600199" cy="1476375"/>
          </a:xfrm>
          <a:prstGeom prst="cube">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a:solidFill>
                    <a:prstClr val="black"/>
                  </a:solidFill>
                </a:ln>
                <a:solidFill>
                  <a:prstClr val="white"/>
                </a:solidFill>
              </a:rPr>
              <a:t>D&amp;G</a:t>
            </a:r>
          </a:p>
        </p:txBody>
      </p:sp>
      <p:pic>
        <p:nvPicPr>
          <p:cNvPr id="2050" name="Picture 2" descr="http://etc.usf.edu/clipart/41800/41848/balance_41848_lg.g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1979" b="20357"/>
          <a:stretch/>
        </p:blipFill>
        <p:spPr bwMode="auto">
          <a:xfrm>
            <a:off x="-9522" y="1445594"/>
            <a:ext cx="9153522" cy="449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6250" y="1867018"/>
            <a:ext cx="3862386" cy="1200329"/>
          </a:xfrm>
          <a:prstGeom prst="rect">
            <a:avLst/>
          </a:prstGeom>
          <a:noFill/>
        </p:spPr>
        <p:txBody>
          <a:bodyPr wrap="square" rtlCol="0">
            <a:spAutoFit/>
          </a:bodyPr>
          <a:lstStyle/>
          <a:p>
            <a:pPr algn="ctr"/>
            <a:r>
              <a:rPr lang="en-US" sz="3600" b="1" dirty="0">
                <a:solidFill>
                  <a:srgbClr val="FF0000"/>
                </a:solidFill>
              </a:rPr>
              <a:t>Need for Increased Accountability</a:t>
            </a:r>
          </a:p>
        </p:txBody>
      </p:sp>
      <p:sp>
        <p:nvSpPr>
          <p:cNvPr id="7" name="TextBox 6"/>
          <p:cNvSpPr txBox="1"/>
          <p:nvPr/>
        </p:nvSpPr>
        <p:spPr>
          <a:xfrm>
            <a:off x="4953000" y="1885979"/>
            <a:ext cx="3862386" cy="1200329"/>
          </a:xfrm>
          <a:prstGeom prst="rect">
            <a:avLst/>
          </a:prstGeom>
          <a:noFill/>
        </p:spPr>
        <p:txBody>
          <a:bodyPr wrap="square" rtlCol="0">
            <a:spAutoFit/>
          </a:bodyPr>
          <a:lstStyle/>
          <a:p>
            <a:pPr algn="ctr"/>
            <a:r>
              <a:rPr lang="en-US" sz="3600" b="1" dirty="0">
                <a:solidFill>
                  <a:srgbClr val="FF0000"/>
                </a:solidFill>
              </a:rPr>
              <a:t>Simplicity and Local Control</a:t>
            </a:r>
          </a:p>
        </p:txBody>
      </p:sp>
      <p:sp>
        <p:nvSpPr>
          <p:cNvPr id="8" name="Title 2"/>
          <p:cNvSpPr>
            <a:spLocks noGrp="1"/>
          </p:cNvSpPr>
          <p:nvPr>
            <p:ph type="ctrTitle"/>
          </p:nvPr>
        </p:nvSpPr>
        <p:spPr>
          <a:xfrm>
            <a:off x="3352800" y="8389"/>
            <a:ext cx="5787705" cy="372611"/>
          </a:xfrm>
        </p:spPr>
        <p:txBody>
          <a:bodyPr/>
          <a:lstStyle/>
          <a:p>
            <a:r>
              <a:rPr lang="en-US" dirty="0"/>
              <a:t>Administrative Training</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2104019629"/>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b="1" dirty="0">
                <a:solidFill>
                  <a:srgbClr val="FF0000"/>
                </a:solidFill>
              </a:rPr>
              <a:t>3.8.4 Receiving Grant Applications</a:t>
            </a:r>
          </a:p>
          <a:p>
            <a:pPr marL="457200" lvl="1" indent="0">
              <a:buNone/>
            </a:pPr>
            <a:r>
              <a:rPr lang="en-US" sz="3800" dirty="0"/>
              <a:t>3.8.5 Contracting</a:t>
            </a:r>
          </a:p>
          <a:p>
            <a:pPr marL="457200" lvl="1" indent="0">
              <a:buNone/>
            </a:pPr>
            <a:r>
              <a:rPr lang="en-US" sz="3800" dirty="0"/>
              <a:t>3.8.6 Pre-Project Logistics</a:t>
            </a:r>
          </a:p>
          <a:p>
            <a:pPr marL="457200" lvl="1" indent="0">
              <a:buNone/>
            </a:pPr>
            <a:r>
              <a:rPr lang="en-US" sz="3800" dirty="0"/>
              <a:t>3.8.7 Project Oversight</a:t>
            </a:r>
          </a:p>
          <a:p>
            <a:pPr marL="457200" lvl="1" indent="0">
              <a:buNone/>
            </a:pPr>
            <a:r>
              <a:rPr lang="en-US" sz="3800" dirty="0"/>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258478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Sherri</a:t>
            </a:r>
          </a:p>
        </p:txBody>
      </p:sp>
    </p:spTree>
    <p:extLst>
      <p:ext uri="{BB962C8B-B14F-4D97-AF65-F5344CB8AC3E}">
        <p14:creationId xmlns:p14="http://schemas.microsoft.com/office/powerpoint/2010/main" val="26080045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3.8.4 Receiving Grant Applications 1/2</a:t>
            </a:r>
          </a:p>
        </p:txBody>
      </p:sp>
      <p:sp>
        <p:nvSpPr>
          <p:cNvPr id="3" name="Subtitle 2"/>
          <p:cNvSpPr>
            <a:spLocks noGrp="1"/>
          </p:cNvSpPr>
          <p:nvPr>
            <p:ph type="subTitle" idx="1"/>
          </p:nvPr>
        </p:nvSpPr>
        <p:spPr/>
        <p:txBody>
          <a:bodyPr>
            <a:norm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3200" b="1" u="sng" kern="1200" dirty="0">
                <a:solidFill>
                  <a:schemeClr val="tx1"/>
                </a:solidFill>
                <a:effectLst/>
                <a:latin typeface="+mn-lt"/>
                <a:ea typeface="+mn-ea"/>
                <a:cs typeface="+mn-cs"/>
              </a:rPr>
              <a:t>Receiving Grant Apps: Timeline</a:t>
            </a:r>
            <a:endParaRPr lang="en-US" sz="3200" kern="1200" dirty="0">
              <a:solidFill>
                <a:schemeClr val="tx1"/>
              </a:solidFill>
              <a:effectLst/>
              <a:latin typeface="+mn-lt"/>
              <a:ea typeface="+mn-ea"/>
              <a:cs typeface="+mn-cs"/>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Receive Applications</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Work with applicants to revise if needed.</a:t>
            </a:r>
            <a:endParaRPr lang="en-US" sz="3200" dirty="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Review for completeness and accuracy.</a:t>
            </a:r>
            <a:endParaRPr lang="en-US" sz="3200" dirty="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Completed applications get forwarded to </a:t>
            </a:r>
            <a:r>
              <a:rPr lang="en-US" sz="3200" b="1" u="sng" kern="1200" dirty="0">
                <a:solidFill>
                  <a:schemeClr val="tx1"/>
                </a:solidFill>
                <a:effectLst/>
              </a:rPr>
              <a:t>QAB</a:t>
            </a:r>
            <a:r>
              <a:rPr lang="en-US" sz="3200" kern="1200" dirty="0">
                <a:solidFill>
                  <a:schemeClr val="tx1"/>
                </a:solidFill>
                <a:effectLst/>
              </a:rPr>
              <a:t> for review and ranking.</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QAB recommendations taken to District</a:t>
            </a:r>
            <a:r>
              <a:rPr lang="en-US" sz="3200" kern="1200" baseline="0" dirty="0">
                <a:solidFill>
                  <a:schemeClr val="tx1"/>
                </a:solidFill>
                <a:effectLst/>
              </a:rPr>
              <a:t> Board for action</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baseline="0" dirty="0">
                <a:solidFill>
                  <a:schemeClr val="tx1"/>
                </a:solidFill>
                <a:effectLst/>
              </a:rPr>
              <a:t>Contract can then be made with grant recipient.</a:t>
            </a:r>
            <a:endParaRPr lang="en-US" sz="3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0659753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kern="1200" dirty="0">
                <a:solidFill>
                  <a:schemeClr val="tx1"/>
                </a:solidFill>
                <a:effectLst/>
                <a:latin typeface="+mn-lt"/>
                <a:ea typeface="+mn-ea"/>
                <a:cs typeface="+mn-cs"/>
              </a:rPr>
              <a:t>3.8.4 Receiving Grant Applications 2/2</a:t>
            </a:r>
            <a:endParaRPr lang="en-US" sz="2000" dirty="0"/>
          </a:p>
        </p:txBody>
      </p:sp>
      <p:sp>
        <p:nvSpPr>
          <p:cNvPr id="3" name="Subtitle 2"/>
          <p:cNvSpPr>
            <a:spLocks noGrp="1"/>
          </p:cNvSpPr>
          <p:nvPr>
            <p:ph type="subTitle" idx="1"/>
          </p:nvPr>
        </p:nvSpPr>
        <p:spPr/>
        <p:txBody>
          <a:bodyPr>
            <a:normAutofit/>
          </a:bodyPr>
          <a:lstStyle/>
          <a:p>
            <a:pPr marL="0" indent="0">
              <a:buNone/>
              <a:defRPr/>
            </a:pPr>
            <a:r>
              <a:rPr lang="en-US" b="1" u="sng" dirty="0"/>
              <a:t>Receiving Grant Apps</a:t>
            </a: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latin typeface="+mn-lt"/>
                <a:ea typeface="+mn-ea"/>
                <a:cs typeface="+mn-cs"/>
              </a:rPr>
              <a:t>Districts may set application periods, or they may have an open application period</a:t>
            </a:r>
            <a:endParaRPr lang="en-US" sz="3200" dirty="0">
              <a:effectLst/>
            </a:endParaRPr>
          </a:p>
          <a:p>
            <a:pPr lvl="0"/>
            <a:r>
              <a:rPr lang="en-US" sz="3200" kern="1200" dirty="0">
                <a:solidFill>
                  <a:srgbClr val="FF0000"/>
                </a:solidFill>
                <a:effectLst/>
                <a:latin typeface="+mn-lt"/>
                <a:ea typeface="+mn-ea"/>
                <a:cs typeface="+mn-cs"/>
              </a:rPr>
              <a:t>One page application</a:t>
            </a:r>
            <a:endParaRPr lang="en-US" sz="4400" kern="1200" dirty="0">
              <a:solidFill>
                <a:srgbClr val="FF0000"/>
              </a:solidFill>
              <a:effectLst/>
              <a:latin typeface="+mn-lt"/>
              <a:ea typeface="+mn-ea"/>
              <a:cs typeface="+mn-cs"/>
            </a:endParaRPr>
          </a:p>
          <a:p>
            <a:pPr lvl="0"/>
            <a:r>
              <a:rPr lang="en-US" sz="3200" kern="1200" dirty="0">
                <a:solidFill>
                  <a:schemeClr val="tx1"/>
                </a:solidFill>
                <a:effectLst/>
                <a:latin typeface="+mn-lt"/>
                <a:ea typeface="+mn-ea"/>
                <a:cs typeface="+mn-cs"/>
              </a:rPr>
              <a:t>Districts may develop their own policy  for unfunded applications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Disapprove</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Retain</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Resubmit</a:t>
            </a:r>
            <a:endParaRPr lang="en-US" sz="40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5863453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Grant App, Work plan, Instructions</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r>
              <a:rPr lang="en-US" b="1" u="sng" dirty="0">
                <a:ea typeface="Times New Roman"/>
              </a:rPr>
              <a:t>Grant app and forms used to apply to CD</a:t>
            </a:r>
          </a:p>
          <a:p>
            <a:r>
              <a:rPr lang="en-US" b="1" dirty="0">
                <a:ea typeface="Times New Roman"/>
              </a:rPr>
              <a:t>Project-specific Grant Application</a:t>
            </a:r>
          </a:p>
          <a:p>
            <a:r>
              <a:rPr lang="en-US" b="1" u="sng" dirty="0">
                <a:ea typeface="Times New Roman"/>
              </a:rPr>
              <a:t>Optional</a:t>
            </a:r>
            <a:r>
              <a:rPr lang="en-US" b="1" dirty="0">
                <a:ea typeface="Times New Roman"/>
              </a:rPr>
              <a:t> cost summary forms</a:t>
            </a:r>
          </a:p>
          <a:p>
            <a:r>
              <a:rPr lang="en-US" b="1" dirty="0">
                <a:ea typeface="Times New Roman"/>
              </a:rPr>
              <a:t>Project Sketch (back of grant app)</a:t>
            </a:r>
          </a:p>
          <a:p>
            <a:r>
              <a:rPr lang="en-US" b="1" dirty="0">
                <a:ea typeface="Times New Roman"/>
              </a:rPr>
              <a:t>Instructions for all forms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273491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1362" y="598025"/>
            <a:ext cx="4312038" cy="6183775"/>
            <a:chOff x="-1796929" y="-904170"/>
            <a:chExt cx="12925425" cy="16655224"/>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grpSp>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pic>
        <p:nvPicPr>
          <p:cNvPr id="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647700"/>
            <a:ext cx="4497265"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440434" y="1189815"/>
            <a:ext cx="16722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Application (front)</a:t>
            </a:r>
            <a:endParaRPr lang="en-US" sz="2000" dirty="0">
              <a:solidFill>
                <a:srgbClr val="FF0000"/>
              </a:solidFill>
            </a:endParaRP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12" name="Group 11"/>
          <p:cNvGrpSpPr/>
          <p:nvPr/>
        </p:nvGrpSpPr>
        <p:grpSpPr>
          <a:xfrm>
            <a:off x="4724400" y="1207525"/>
            <a:ext cx="4114800" cy="3974075"/>
            <a:chOff x="-762000" y="-3348038"/>
            <a:chExt cx="11039475" cy="14249400"/>
          </a:xfrm>
        </p:grpSpPr>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
        <p:nvSpPr>
          <p:cNvPr id="10" name="Rectangle 9"/>
          <p:cNvSpPr/>
          <p:nvPr/>
        </p:nvSpPr>
        <p:spPr>
          <a:xfrm>
            <a:off x="5943600" y="1691048"/>
            <a:ext cx="16722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Sketch </a:t>
            </a:r>
          </a:p>
          <a:p>
            <a:pPr algn="ctr"/>
            <a:r>
              <a:rPr lang="en-US" sz="2000" b="1" dirty="0">
                <a:solidFill>
                  <a:srgbClr val="FF0000"/>
                </a:solidFill>
              </a:rPr>
              <a:t>(back)</a:t>
            </a:r>
            <a:endParaRPr lang="en-US" sz="2000" dirty="0">
              <a:solidFill>
                <a:srgbClr val="FF0000"/>
              </a:solidFill>
            </a:endParaRPr>
          </a:p>
        </p:txBody>
      </p:sp>
      <p:sp>
        <p:nvSpPr>
          <p:cNvPr id="5" name="Rectangle 4"/>
          <p:cNvSpPr/>
          <p:nvPr/>
        </p:nvSpPr>
        <p:spPr>
          <a:xfrm>
            <a:off x="46154" y="609602"/>
            <a:ext cx="4373446" cy="61721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86200" y="5654604"/>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8"/>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390546860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34034"/>
            <a:ext cx="9112638" cy="10831975"/>
            <a:chOff x="-1796929" y="-904170"/>
            <a:chExt cx="12925425" cy="16655224"/>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grpSp>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9" name="Rectangle 8"/>
          <p:cNvSpPr/>
          <p:nvPr/>
        </p:nvSpPr>
        <p:spPr>
          <a:xfrm>
            <a:off x="1523999" y="3105620"/>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Applicant Info</a:t>
            </a:r>
            <a:endParaRPr lang="en-US" sz="2000" dirty="0">
              <a:solidFill>
                <a:srgbClr val="FF0000"/>
              </a:solidFill>
            </a:endParaRPr>
          </a:p>
        </p:txBody>
      </p:sp>
      <p:sp>
        <p:nvSpPr>
          <p:cNvPr id="5" name="Down Arrow 4"/>
          <p:cNvSpPr/>
          <p:nvPr/>
        </p:nvSpPr>
        <p:spPr>
          <a:xfrm>
            <a:off x="6703505" y="1241286"/>
            <a:ext cx="383095" cy="282714"/>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67400" y="587514"/>
            <a:ext cx="16722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District Use Only Box</a:t>
            </a:r>
            <a:endParaRPr lang="en-US" sz="2000" dirty="0">
              <a:solidFill>
                <a:srgbClr val="FF0000"/>
              </a:solidFill>
            </a:endParaRPr>
          </a:p>
        </p:txBody>
      </p:sp>
      <p:sp>
        <p:nvSpPr>
          <p:cNvPr id="12" name="Rectangle 11"/>
          <p:cNvSpPr/>
          <p:nvPr/>
        </p:nvSpPr>
        <p:spPr>
          <a:xfrm>
            <a:off x="1524000" y="4876800"/>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Project Info</a:t>
            </a:r>
            <a:endParaRPr lang="en-US" sz="2000" dirty="0">
              <a:solidFill>
                <a:srgbClr val="FF0000"/>
              </a:solidFill>
            </a:endParaRPr>
          </a:p>
        </p:txBody>
      </p:sp>
      <p:sp>
        <p:nvSpPr>
          <p:cNvPr id="8" name="Oval 7"/>
          <p:cNvSpPr/>
          <p:nvPr/>
        </p:nvSpPr>
        <p:spPr>
          <a:xfrm>
            <a:off x="4929499" y="5181600"/>
            <a:ext cx="3200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28172"/>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Top</a:t>
            </a:r>
            <a:endParaRPr lang="en-US" sz="2000" dirty="0">
              <a:solidFill>
                <a:srgbClr val="FF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873761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224" y="-4523676"/>
            <a:ext cx="9112638" cy="10831975"/>
            <a:chOff x="-1796929" y="-904170"/>
            <a:chExt cx="12925425" cy="16655224"/>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grpSp>
      <p:sp>
        <p:nvSpPr>
          <p:cNvPr id="9" name="Rectangle 8"/>
          <p:cNvSpPr/>
          <p:nvPr/>
        </p:nvSpPr>
        <p:spPr>
          <a:xfrm>
            <a:off x="5943600" y="2479996"/>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In-Kind $</a:t>
            </a:r>
            <a:endParaRPr lang="en-US" sz="2000" dirty="0">
              <a:solidFill>
                <a:srgbClr val="FF0000"/>
              </a:solidFill>
            </a:endParaRPr>
          </a:p>
        </p:txBody>
      </p:sp>
      <p:sp>
        <p:nvSpPr>
          <p:cNvPr id="8" name="Oval 7"/>
          <p:cNvSpPr/>
          <p:nvPr/>
        </p:nvSpPr>
        <p:spPr>
          <a:xfrm>
            <a:off x="88704" y="5118100"/>
            <a:ext cx="35688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78437" y="3962499"/>
            <a:ext cx="1672211" cy="1015663"/>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Additional Cost Sheets Available</a:t>
            </a:r>
          </a:p>
        </p:txBody>
      </p:sp>
      <p:sp>
        <p:nvSpPr>
          <p:cNvPr id="6" name="Text Box 6"/>
          <p:cNvSpPr txBox="1">
            <a:spLocks noChangeArrowheads="1"/>
          </p:cNvSpPr>
          <p:nvPr/>
        </p:nvSpPr>
        <p:spPr bwMode="auto">
          <a:xfrm>
            <a:off x="0" y="-2715"/>
            <a:ext cx="3657600" cy="430887"/>
          </a:xfrm>
          <a:prstGeom prst="rect">
            <a:avLst/>
          </a:prstGeom>
          <a:noFill/>
          <a:ln w="9525">
            <a:noFill/>
            <a:miter lim="800000"/>
            <a:headEnd/>
            <a:tailEnd/>
          </a:ln>
        </p:spPr>
        <p:txBody>
          <a:bodyPr wrap="square">
            <a:spAutoFit/>
          </a:bodyPr>
          <a:lstStyle/>
          <a:p>
            <a:pPr algn="ctr">
              <a:tabLst>
                <a:tab pos="4860925" algn="l"/>
              </a:tabLst>
            </a:pPr>
            <a:r>
              <a:rPr lang="en-US" sz="2200" b="1" dirty="0">
                <a:solidFill>
                  <a:srgbClr val="FFFFCC"/>
                </a:solidFill>
                <a:latin typeface="Arial" pitchFamily="34" charset="0"/>
              </a:rPr>
              <a:t>Forms Update</a:t>
            </a:r>
          </a:p>
        </p:txBody>
      </p:sp>
      <p:sp>
        <p:nvSpPr>
          <p:cNvPr id="14" name="Rectangle 13"/>
          <p:cNvSpPr/>
          <p:nvPr/>
        </p:nvSpPr>
        <p:spPr>
          <a:xfrm>
            <a:off x="0" y="428172"/>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Bottom</a:t>
            </a:r>
            <a:endParaRPr lang="en-US" sz="2000" dirty="0">
              <a:solidFill>
                <a:srgbClr val="FF0000"/>
              </a:solidFill>
            </a:endParaRPr>
          </a:p>
        </p:txBody>
      </p:sp>
      <p:sp>
        <p:nvSpPr>
          <p:cNvPr id="4" name="Rectangle 3"/>
          <p:cNvSpPr/>
          <p:nvPr/>
        </p:nvSpPr>
        <p:spPr>
          <a:xfrm>
            <a:off x="0" y="-2715"/>
            <a:ext cx="9104743" cy="459916"/>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E</a:t>
            </a:r>
            <a:r>
              <a:rPr lang="en-US" sz="2600" b="1" kern="1200" dirty="0">
                <a:solidFill>
                  <a:schemeClr val="tx1"/>
                </a:solidFill>
                <a:effectLst/>
                <a:latin typeface="+mj-lt"/>
                <a:ea typeface="+mj-ea"/>
                <a:cs typeface="+mj-cs"/>
              </a:rPr>
              <a:t>. Grant App, Work plan, Instructions</a:t>
            </a:r>
          </a:p>
        </p:txBody>
      </p:sp>
      <p:sp>
        <p:nvSpPr>
          <p:cNvPr id="20" name="Rectangle 19"/>
          <p:cNvSpPr/>
          <p:nvPr/>
        </p:nvSpPr>
        <p:spPr>
          <a:xfrm>
            <a:off x="1255205" y="2479996"/>
            <a:ext cx="2209800"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Grant Request $</a:t>
            </a:r>
            <a:endParaRPr lang="en-US" sz="2000" dirty="0">
              <a:solidFill>
                <a:srgbClr val="FF0000"/>
              </a:solidFill>
            </a:endParaRPr>
          </a:p>
        </p:txBody>
      </p:sp>
    </p:spTree>
    <p:extLst>
      <p:ext uri="{BB962C8B-B14F-4D97-AF65-F5344CB8AC3E}">
        <p14:creationId xmlns:p14="http://schemas.microsoft.com/office/powerpoint/2010/main" val="15559069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7575"/>
            <a:ext cx="8915400" cy="6410425"/>
          </a:xfrm>
          <a:prstGeom prst="rect">
            <a:avLst/>
          </a:prstGeom>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11" name="Rectangle 10"/>
          <p:cNvSpPr/>
          <p:nvPr/>
        </p:nvSpPr>
        <p:spPr>
          <a:xfrm>
            <a:off x="190304" y="510538"/>
            <a:ext cx="1672211"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0" name="Rectangle 9">
            <a:extLst>
              <a:ext uri="{FF2B5EF4-FFF2-40B4-BE49-F238E27FC236}">
                <a16:creationId xmlns:a16="http://schemas.microsoft.com/office/drawing/2014/main" id="{32CC4519-498D-459A-9A1C-7003C1816F3C}"/>
              </a:ext>
            </a:extLst>
          </p:cNvPr>
          <p:cNvSpPr/>
          <p:nvPr/>
        </p:nvSpPr>
        <p:spPr>
          <a:xfrm>
            <a:off x="3762815" y="3962400"/>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4"/>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34088912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447575"/>
            <a:ext cx="8610600" cy="6191265"/>
          </a:xfrm>
          <a:prstGeom prst="rect">
            <a:avLst/>
          </a:prstGeom>
          <a:ln w="57150">
            <a:solidFill>
              <a:schemeClr val="tx1"/>
            </a:solidFill>
          </a:ln>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30532" y="803738"/>
            <a:ext cx="37317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Bottom of Grant Application</a:t>
            </a:r>
            <a:endParaRPr lang="en-US" sz="2000" dirty="0">
              <a:solidFill>
                <a:srgbClr val="FF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0532" y="1241293"/>
            <a:ext cx="7178040" cy="3577242"/>
          </a:xfrm>
          <a:prstGeom prst="rect">
            <a:avLst/>
          </a:prstGeom>
          <a:ln w="57150">
            <a:solidFill>
              <a:schemeClr val="tx1"/>
            </a:solidFill>
          </a:ln>
        </p:spPr>
      </p:pic>
      <p:cxnSp>
        <p:nvCxnSpPr>
          <p:cNvPr id="5" name="Straight Arrow Connector 4"/>
          <p:cNvCxnSpPr/>
          <p:nvPr/>
        </p:nvCxnSpPr>
        <p:spPr>
          <a:xfrm flipH="1" flipV="1">
            <a:off x="1918482" y="2667000"/>
            <a:ext cx="1091222" cy="2743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162300" y="2828368"/>
            <a:ext cx="2819204" cy="26861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387068" y="2667000"/>
            <a:ext cx="3918732" cy="2730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211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49571" y="64071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ubtitle 2">
            <a:extLst>
              <a:ext uri="{FF2B5EF4-FFF2-40B4-BE49-F238E27FC236}">
                <a16:creationId xmlns:a16="http://schemas.microsoft.com/office/drawing/2014/main" id="{457BB1A5-D037-4306-AFB8-12BE98566F3E}"/>
              </a:ext>
            </a:extLst>
          </p:cNvPr>
          <p:cNvSpPr txBox="1">
            <a:spLocks/>
          </p:cNvSpPr>
          <p:nvPr/>
        </p:nvSpPr>
        <p:spPr>
          <a:xfrm>
            <a:off x="1898156" y="85740"/>
            <a:ext cx="8503898" cy="20533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Logistics and Introductions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E2FD3E3-2EB6-49D3-8DAB-35394299C808}"/>
              </a:ext>
            </a:extLst>
          </p:cNvPr>
          <p:cNvSpPr txBox="1"/>
          <p:nvPr/>
        </p:nvSpPr>
        <p:spPr>
          <a:xfrm>
            <a:off x="1898156" y="1182231"/>
            <a:ext cx="5031955" cy="2246769"/>
          </a:xfrm>
          <a:prstGeom prst="rect">
            <a:avLst/>
          </a:prstGeom>
          <a:noFill/>
        </p:spPr>
        <p:txBody>
          <a:bodyPr wrap="none" rtlCol="0">
            <a:spAutoFit/>
          </a:bodyPr>
          <a:lstStyle/>
          <a:p>
            <a:pPr algn="ctr" defTabSz="457200">
              <a:defRPr/>
            </a:pPr>
            <a:r>
              <a:rPr lang="en-US" sz="3600" b="1" dirty="0">
                <a:solidFill>
                  <a:prstClr val="white"/>
                </a:solidFill>
              </a:rPr>
              <a:t>Roy Richardson  – SCC</a:t>
            </a:r>
          </a:p>
          <a:p>
            <a:pPr algn="ctr" defTabSz="457200">
              <a:defRPr/>
            </a:pPr>
            <a:r>
              <a:rPr lang="en-US" sz="3600" b="1" dirty="0">
                <a:solidFill>
                  <a:prstClr val="white"/>
                </a:solidFill>
              </a:rPr>
              <a:t>Sherri Law – SCC</a:t>
            </a:r>
          </a:p>
          <a:p>
            <a:pPr algn="ctr" defTabSz="457200">
              <a:defRPr/>
            </a:pPr>
            <a:r>
              <a:rPr lang="en-US" sz="3600" b="1" dirty="0">
                <a:solidFill>
                  <a:prstClr val="white"/>
                </a:solidFill>
              </a:rPr>
              <a:t>Steve Bloser - PSU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hlinkClick r:id="rId3"/>
              </a:rPr>
              <a:t>www.dirtandgravelroads.org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4" name="Rectangle 3">
            <a:extLst>
              <a:ext uri="{FF2B5EF4-FFF2-40B4-BE49-F238E27FC236}">
                <a16:creationId xmlns:a16="http://schemas.microsoft.com/office/drawing/2014/main" id="{8296AB49-05E6-4EB5-90EE-D69B44AFBF02}"/>
              </a:ext>
            </a:extLst>
          </p:cNvPr>
          <p:cNvSpPr/>
          <p:nvPr/>
        </p:nvSpPr>
        <p:spPr>
          <a:xfrm>
            <a:off x="5935257" y="6488668"/>
            <a:ext cx="3213823"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669-900-6833</a:t>
            </a:r>
          </a:p>
        </p:txBody>
      </p:sp>
      <p:pic>
        <p:nvPicPr>
          <p:cNvPr id="8" name="Picture 3">
            <a:extLst>
              <a:ext uri="{FF2B5EF4-FFF2-40B4-BE49-F238E27FC236}">
                <a16:creationId xmlns:a16="http://schemas.microsoft.com/office/drawing/2014/main" id="{A9E33F37-D7FD-4DF3-9B8F-C359757829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98179" y="4607721"/>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a:extLst>
              <a:ext uri="{FF2B5EF4-FFF2-40B4-BE49-F238E27FC236}">
                <a16:creationId xmlns:a16="http://schemas.microsoft.com/office/drawing/2014/main" id="{B5848595-D7B6-447A-B5ED-9FC9B9DB102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901127" y="4594834"/>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a:extLst>
              <a:ext uri="{FF2B5EF4-FFF2-40B4-BE49-F238E27FC236}">
                <a16:creationId xmlns:a16="http://schemas.microsoft.com/office/drawing/2014/main" id="{12872578-B32D-4DF9-B2B0-D9E4B50BCAA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137909" y="4614181"/>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a:extLst>
              <a:ext uri="{FF2B5EF4-FFF2-40B4-BE49-F238E27FC236}">
                <a16:creationId xmlns:a16="http://schemas.microsoft.com/office/drawing/2014/main" id="{A1F369D6-D8AD-42B5-A6D5-23CCC73D5B4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81449" y="4483480"/>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a:extLst>
              <a:ext uri="{FF2B5EF4-FFF2-40B4-BE49-F238E27FC236}">
                <a16:creationId xmlns:a16="http://schemas.microsoft.com/office/drawing/2014/main" id="{0334D530-68B3-4E2D-9051-BE0382E255A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175847" y="6381862"/>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a:extLst>
              <a:ext uri="{FF2B5EF4-FFF2-40B4-BE49-F238E27FC236}">
                <a16:creationId xmlns:a16="http://schemas.microsoft.com/office/drawing/2014/main" id="{9B75E279-B59E-44A6-8852-582866EF1FF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0780456">
            <a:off x="7306314" y="4476077"/>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F5307949-3C25-42BE-A271-CB5EEA44265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70022" y="6720748"/>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AA8C3602-4190-4258-B0EE-D57271B8132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505881">
            <a:off x="1074982" y="5379048"/>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Rectangle 15">
            <a:extLst>
              <a:ext uri="{FF2B5EF4-FFF2-40B4-BE49-F238E27FC236}">
                <a16:creationId xmlns:a16="http://schemas.microsoft.com/office/drawing/2014/main" id="{7DA62B66-7F6A-4D0A-BCDE-93C407E79F2E}"/>
              </a:ext>
            </a:extLst>
          </p:cNvPr>
          <p:cNvSpPr/>
          <p:nvPr/>
        </p:nvSpPr>
        <p:spPr>
          <a:xfrm>
            <a:off x="5996435" y="7950307"/>
            <a:ext cx="3213823"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highlight>
                  <a:srgbClr val="FFFF00"/>
                </a:highlight>
                <a:uLnTx/>
                <a:uFillTx/>
                <a:latin typeface="Calibri"/>
                <a:ea typeface="+mn-ea"/>
                <a:cs typeface="+mn-cs"/>
              </a:rPr>
              <a:t>Audio via Phone: 669-900-6833</a:t>
            </a:r>
          </a:p>
        </p:txBody>
      </p:sp>
      <p:sp>
        <p:nvSpPr>
          <p:cNvPr id="17" name="Slide Number Placeholder 1">
            <a:extLst>
              <a:ext uri="{FF2B5EF4-FFF2-40B4-BE49-F238E27FC236}">
                <a16:creationId xmlns:a16="http://schemas.microsoft.com/office/drawing/2014/main" id="{F7F19889-2820-40B9-932F-4EE17763B7AE}"/>
              </a:ext>
            </a:extLst>
          </p:cNvPr>
          <p:cNvSpPr txBox="1">
            <a:spLocks/>
          </p:cNvSpPr>
          <p:nvPr/>
        </p:nvSpPr>
        <p:spPr>
          <a:xfrm>
            <a:off x="6625772" y="7857892"/>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8E2919-D427-4CE2-80E2-33083554A27B}" type="slidenum">
              <a:rPr lang="en-US" sz="1200" smtClean="0">
                <a:solidFill>
                  <a:prstClr val="black">
                    <a:tint val="75000"/>
                  </a:prstClr>
                </a:solidFill>
                <a:latin typeface="Calibri"/>
              </a:rPr>
              <a:pPr algn="r">
                <a:defRPr/>
              </a:pPr>
              <a:t>2</a:t>
            </a:fld>
            <a:endParaRPr lang="en-US" sz="1200" dirty="0">
              <a:solidFill>
                <a:prstClr val="black">
                  <a:tint val="75000"/>
                </a:prstClr>
              </a:solidFill>
              <a:latin typeface="Calibri"/>
            </a:endParaRPr>
          </a:p>
        </p:txBody>
      </p:sp>
      <p:sp>
        <p:nvSpPr>
          <p:cNvPr id="18" name="Rectangle 17">
            <a:extLst>
              <a:ext uri="{FF2B5EF4-FFF2-40B4-BE49-F238E27FC236}">
                <a16:creationId xmlns:a16="http://schemas.microsoft.com/office/drawing/2014/main" id="{000050C3-0DA2-41F4-99A2-5D9E4AC850D0}"/>
              </a:ext>
            </a:extLst>
          </p:cNvPr>
          <p:cNvSpPr/>
          <p:nvPr/>
        </p:nvSpPr>
        <p:spPr>
          <a:xfrm>
            <a:off x="4935371" y="6206347"/>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288404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lnSpcReduction="10000"/>
          </a:bodyPr>
          <a:lstStyle/>
          <a:p>
            <a:pPr marL="0" lvl="0" indent="0">
              <a:buNone/>
            </a:pPr>
            <a:r>
              <a:rPr lang="en-US" sz="2000" b="1" u="sng" kern="1200" dirty="0">
                <a:solidFill>
                  <a:srgbClr val="FF0000"/>
                </a:solidFill>
                <a:effectLst/>
              </a:rPr>
              <a:t>DG&amp;LVR Administrative Manual</a:t>
            </a:r>
          </a:p>
          <a:p>
            <a:pPr marL="0" lvl="0" indent="0">
              <a:buNone/>
            </a:pPr>
            <a:r>
              <a:rPr lang="en-US" sz="2000" b="1" kern="1200" dirty="0">
                <a:solidFill>
                  <a:srgbClr val="FF0000"/>
                </a:solidFill>
                <a:effectLst/>
              </a:rPr>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buFont typeface="+mj-lt"/>
              <a:buNone/>
            </a:pPr>
            <a:endParaRPr lang="en-US" sz="2000" b="1" dirty="0"/>
          </a:p>
          <a:p>
            <a:pPr marL="0" indent="0" algn="ctr">
              <a:buFont typeface="+mj-lt"/>
              <a:buNone/>
            </a:pPr>
            <a:r>
              <a:rPr lang="en-US" sz="2000" b="1" dirty="0"/>
              <a:t>Available online.</a:t>
            </a:r>
          </a:p>
          <a:p>
            <a:pPr marL="0" indent="0" algn="ctr">
              <a:buFont typeface="+mj-lt"/>
              <a:buNone/>
            </a:pPr>
            <a:r>
              <a:rPr lang="en-US" sz="2000" b="1" dirty="0"/>
              <a:t>Hard copies sent on request.</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609600"/>
            <a:ext cx="4038600" cy="5263420"/>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636924"/>
            <a:ext cx="4038600" cy="5236096"/>
          </a:xfrm>
          <a:prstGeom prst="rect">
            <a:avLst/>
          </a:prstGeom>
        </p:spPr>
      </p:pic>
      <p:pic>
        <p:nvPicPr>
          <p:cNvPr id="5" name="Picture 4">
            <a:extLst>
              <a:ext uri="{FF2B5EF4-FFF2-40B4-BE49-F238E27FC236}">
                <a16:creationId xmlns:a16="http://schemas.microsoft.com/office/drawing/2014/main" id="{EB7584E9-DDE8-4A6F-8497-7098B9C55A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2072" y="559827"/>
            <a:ext cx="4163084" cy="5333722"/>
          </a:xfrm>
          <a:prstGeom prst="rect">
            <a:avLst/>
          </a:prstGeom>
        </p:spPr>
      </p:pic>
    </p:spTree>
    <p:extLst>
      <p:ext uri="{BB962C8B-B14F-4D97-AF65-F5344CB8AC3E}">
        <p14:creationId xmlns:p14="http://schemas.microsoft.com/office/powerpoint/2010/main" val="35562418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 y="532093"/>
            <a:ext cx="8741513" cy="6325908"/>
          </a:xfrm>
          <a:prstGeom prst="rect">
            <a:avLst/>
          </a:prstGeom>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8" name="Oval 7"/>
          <p:cNvSpPr/>
          <p:nvPr/>
        </p:nvSpPr>
        <p:spPr>
          <a:xfrm>
            <a:off x="3055424" y="1027924"/>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3" name="Rectangle 12"/>
          <p:cNvSpPr/>
          <p:nvPr/>
        </p:nvSpPr>
        <p:spPr>
          <a:xfrm>
            <a:off x="190304" y="510538"/>
            <a:ext cx="1672211"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
        <p:nvSpPr>
          <p:cNvPr id="9" name="Rectangle 8">
            <a:extLst>
              <a:ext uri="{FF2B5EF4-FFF2-40B4-BE49-F238E27FC236}">
                <a16:creationId xmlns:a16="http://schemas.microsoft.com/office/drawing/2014/main" id="{B658236A-F77D-4F98-8FFE-575DC0284DB2}"/>
              </a:ext>
            </a:extLst>
          </p:cNvPr>
          <p:cNvSpPr/>
          <p:nvPr/>
        </p:nvSpPr>
        <p:spPr>
          <a:xfrm>
            <a:off x="3624275" y="3886200"/>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4"/>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1147717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 y="532093"/>
            <a:ext cx="8741513" cy="6325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09750" y="818335"/>
            <a:ext cx="37317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Bottom of Grant Application</a:t>
            </a:r>
            <a:endParaRPr lang="en-US" sz="2000" dirty="0">
              <a:solidFill>
                <a:srgbClr val="FF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0532" y="1241293"/>
            <a:ext cx="7178040" cy="3577242"/>
          </a:xfrm>
          <a:prstGeom prst="rect">
            <a:avLst/>
          </a:prstGeom>
          <a:ln w="57150">
            <a:solidFill>
              <a:schemeClr val="tx1"/>
            </a:solidFill>
          </a:ln>
        </p:spPr>
      </p:pic>
      <p:cxnSp>
        <p:nvCxnSpPr>
          <p:cNvPr id="5" name="Straight Arrow Connector 4"/>
          <p:cNvCxnSpPr/>
          <p:nvPr/>
        </p:nvCxnSpPr>
        <p:spPr>
          <a:xfrm flipV="1">
            <a:off x="2804160" y="2343150"/>
            <a:ext cx="2606040" cy="3295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62600" y="2743200"/>
            <a:ext cx="9906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924800" y="2743200"/>
            <a:ext cx="4572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0620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647700"/>
            <a:ext cx="4497265"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057451" y="829273"/>
            <a:ext cx="22818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Sketch </a:t>
            </a:r>
          </a:p>
          <a:p>
            <a:pPr algn="ctr"/>
            <a:r>
              <a:rPr lang="en-US" sz="2000" b="1" dirty="0">
                <a:solidFill>
                  <a:srgbClr val="FF0000"/>
                </a:solidFill>
              </a:rPr>
              <a:t>(back of grant app)</a:t>
            </a:r>
            <a:endParaRPr lang="en-US" sz="2000" dirty="0">
              <a:solidFill>
                <a:srgbClr val="FF0000"/>
              </a:solidFill>
            </a:endParaRP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 y="3429000"/>
            <a:ext cx="4396719" cy="2945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13" name="Group 12"/>
          <p:cNvGrpSpPr/>
          <p:nvPr/>
        </p:nvGrpSpPr>
        <p:grpSpPr>
          <a:xfrm>
            <a:off x="4724400" y="1187834"/>
            <a:ext cx="4114800" cy="3974075"/>
            <a:chOff x="-762000" y="-3348038"/>
            <a:chExt cx="11039475" cy="14249400"/>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
        <p:nvSpPr>
          <p:cNvPr id="17" name="Rectangle 16">
            <a:extLst>
              <a:ext uri="{FF2B5EF4-FFF2-40B4-BE49-F238E27FC236}">
                <a16:creationId xmlns:a16="http://schemas.microsoft.com/office/drawing/2014/main" id="{C16E3AAE-EEA7-4D0E-BC8B-30CCE8727298}"/>
              </a:ext>
            </a:extLst>
          </p:cNvPr>
          <p:cNvSpPr/>
          <p:nvPr/>
        </p:nvSpPr>
        <p:spPr>
          <a:xfrm>
            <a:off x="-6236" y="1943625"/>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7"/>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340349286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13" name="Group 12"/>
          <p:cNvGrpSpPr/>
          <p:nvPr/>
        </p:nvGrpSpPr>
        <p:grpSpPr>
          <a:xfrm>
            <a:off x="457200" y="468777"/>
            <a:ext cx="7239000" cy="6389223"/>
            <a:chOff x="-762000" y="-3348038"/>
            <a:chExt cx="11039475" cy="1424940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Tree>
    <p:extLst>
      <p:ext uri="{BB962C8B-B14F-4D97-AF65-F5344CB8AC3E}">
        <p14:creationId xmlns:p14="http://schemas.microsoft.com/office/powerpoint/2010/main" val="15633390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Grant App, Work plan, Instructions</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408909"/>
            <a:ext cx="5926614" cy="6449091"/>
          </a:xfrm>
          <a:prstGeom prst="rect">
            <a:avLst/>
          </a:prstGeom>
        </p:spPr>
      </p:pic>
    </p:spTree>
    <p:extLst>
      <p:ext uri="{BB962C8B-B14F-4D97-AF65-F5344CB8AC3E}">
        <p14:creationId xmlns:p14="http://schemas.microsoft.com/office/powerpoint/2010/main" val="35139103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6264">
            <a:off x="2622173" y="994930"/>
            <a:ext cx="4493515" cy="5822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296929">
            <a:off x="4343402" y="1249555"/>
            <a:ext cx="4501916" cy="5940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870272">
            <a:off x="-161813" y="872198"/>
            <a:ext cx="4470675" cy="579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04800" y="466271"/>
            <a:ext cx="4581349"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Instructions, Sample Sketch</a:t>
            </a:r>
            <a:endParaRPr lang="en-US" sz="2000" dirty="0">
              <a:solidFill>
                <a:srgbClr val="FF0000"/>
              </a:solidFill>
            </a:endParaRP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1" name="Rectangle 10">
            <a:extLst>
              <a:ext uri="{FF2B5EF4-FFF2-40B4-BE49-F238E27FC236}">
                <a16:creationId xmlns:a16="http://schemas.microsoft.com/office/drawing/2014/main" id="{1E4EC9C2-0FC1-4240-B42F-D008E4A127FD}"/>
              </a:ext>
            </a:extLst>
          </p:cNvPr>
          <p:cNvSpPr/>
          <p:nvPr/>
        </p:nvSpPr>
        <p:spPr>
          <a:xfrm>
            <a:off x="1537884" y="5756052"/>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6"/>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7450320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E</a:t>
            </a:r>
            <a:r>
              <a:rPr lang="en-US" sz="2600" b="1" kern="1200" dirty="0">
                <a:solidFill>
                  <a:schemeClr val="tx1"/>
                </a:solidFill>
                <a:effectLst/>
                <a:latin typeface="+mj-lt"/>
                <a:ea typeface="+mj-ea"/>
                <a:cs typeface="+mj-cs"/>
              </a:rPr>
              <a:t>. Grant App, Work plan, Instructions</a:t>
            </a:r>
          </a:p>
        </p:txBody>
      </p:sp>
      <p:sp>
        <p:nvSpPr>
          <p:cNvPr id="3" name="Subtitle 2"/>
          <p:cNvSpPr>
            <a:spLocks noGrp="1"/>
          </p:cNvSpPr>
          <p:nvPr>
            <p:ph type="subTitle" idx="1"/>
          </p:nvPr>
        </p:nvSpPr>
        <p:spPr>
          <a:xfrm>
            <a:off x="228600" y="609600"/>
            <a:ext cx="8229600" cy="5791200"/>
          </a:xfrm>
        </p:spPr>
        <p:txBody>
          <a:bodyPr/>
          <a:lstStyle/>
          <a:p>
            <a:r>
              <a:rPr lang="en-US" b="1" dirty="0">
                <a:ea typeface="Times New Roman"/>
              </a:rPr>
              <a:t>Grant forms available online</a:t>
            </a:r>
          </a:p>
          <a:p>
            <a:pPr lvl="1"/>
            <a:r>
              <a:rPr lang="en-US" b="1" dirty="0">
                <a:ea typeface="Times New Roman"/>
              </a:rPr>
              <a:t>With or without instructions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a:extLst>
              <a:ext uri="{FF2B5EF4-FFF2-40B4-BE49-F238E27FC236}">
                <a16:creationId xmlns:a16="http://schemas.microsoft.com/office/drawing/2014/main" id="{429B118F-FAE5-47CA-A411-C969D463C6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6400"/>
            <a:ext cx="9144000" cy="535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508918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sp>
        <p:nvSpPr>
          <p:cNvPr id="12" name="TextBox 11"/>
          <p:cNvSpPr txBox="1"/>
          <p:nvPr/>
        </p:nvSpPr>
        <p:spPr>
          <a:xfrm>
            <a:off x="0" y="0"/>
            <a:ext cx="1605568" cy="461665"/>
          </a:xfrm>
          <a:prstGeom prst="rect">
            <a:avLst/>
          </a:prstGeom>
          <a:solidFill>
            <a:schemeClr val="bg1"/>
          </a:solidFill>
          <a:ln>
            <a:solidFill>
              <a:schemeClr val="tx1"/>
            </a:solidFill>
          </a:ln>
        </p:spPr>
        <p:txBody>
          <a:bodyPr wrap="none" rtlCol="0">
            <a:spAutoFit/>
          </a:bodyPr>
          <a:lstStyle/>
          <a:p>
            <a:r>
              <a:rPr lang="en-US" sz="2400" b="1" dirty="0"/>
              <a:t>No Thanks.</a:t>
            </a:r>
          </a:p>
        </p:txBody>
      </p:sp>
      <p:pic>
        <p:nvPicPr>
          <p:cNvPr id="3" name="Picture 2"/>
          <p:cNvPicPr>
            <a:picLocks noChangeAspect="1"/>
          </p:cNvPicPr>
          <p:nvPr/>
        </p:nvPicPr>
        <p:blipFill>
          <a:blip r:embed="rId3"/>
          <a:stretch>
            <a:fillRect/>
          </a:stretch>
        </p:blipFill>
        <p:spPr>
          <a:xfrm>
            <a:off x="-271463" y="-28575"/>
            <a:ext cx="9686925" cy="5667375"/>
          </a:xfrm>
          <a:prstGeom prst="rect">
            <a:avLst/>
          </a:prstGeom>
        </p:spPr>
      </p:pic>
    </p:spTree>
    <p:extLst>
      <p:ext uri="{BB962C8B-B14F-4D97-AF65-F5344CB8AC3E}">
        <p14:creationId xmlns:p14="http://schemas.microsoft.com/office/powerpoint/2010/main" val="2102229460"/>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b="1" dirty="0">
                <a:solidFill>
                  <a:srgbClr val="FF0000"/>
                </a:solidFill>
              </a:rPr>
              <a:t>3.8.5 Contracting</a:t>
            </a:r>
          </a:p>
          <a:p>
            <a:pPr marL="457200" lvl="1" indent="0">
              <a:buNone/>
            </a:pPr>
            <a:r>
              <a:rPr lang="en-US" sz="3800" dirty="0"/>
              <a:t>3.8.6 Pre-Project Logistics</a:t>
            </a:r>
          </a:p>
          <a:p>
            <a:pPr marL="457200" lvl="1" indent="0">
              <a:buNone/>
            </a:pPr>
            <a:r>
              <a:rPr lang="en-US" sz="3800" dirty="0"/>
              <a:t>3.8.7 Project Oversight</a:t>
            </a:r>
          </a:p>
          <a:p>
            <a:pPr marL="457200" lvl="1" indent="0">
              <a:buNone/>
            </a:pPr>
            <a:r>
              <a:rPr lang="en-US" sz="3800" b="1" dirty="0">
                <a:solidFill>
                  <a:srgbClr val="FF0000"/>
                </a:solidFill>
              </a:rPr>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907106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lgn="ctr">
              <a:buNone/>
            </a:pPr>
            <a:r>
              <a:rPr lang="en-US" sz="19900" b="1" dirty="0">
                <a:solidFill>
                  <a:schemeClr val="bg1"/>
                </a:solidFill>
              </a:rPr>
              <a:t>Roy</a:t>
            </a:r>
          </a:p>
        </p:txBody>
      </p:sp>
    </p:spTree>
    <p:extLst>
      <p:ext uri="{BB962C8B-B14F-4D97-AF65-F5344CB8AC3E}">
        <p14:creationId xmlns:p14="http://schemas.microsoft.com/office/powerpoint/2010/main" val="3843468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a:t>
            </a:r>
            <a:r>
              <a:rPr lang="en-US" sz="1800" b="1" dirty="0"/>
              <a:t>5/10/22</a:t>
            </a:r>
            <a:endParaRPr lang="en-US" sz="1800" b="1" kern="1200" dirty="0">
              <a:effectLst/>
            </a:endParaRPr>
          </a:p>
          <a:p>
            <a:pPr marL="514350" indent="-514350">
              <a:buFont typeface="+mj-lt"/>
              <a:buAutoNum type="arabicParenR"/>
            </a:pPr>
            <a:r>
              <a:rPr lang="en-US" sz="2000" b="1" dirty="0">
                <a:solidFill>
                  <a:srgbClr val="FF0000"/>
                </a:solidFill>
              </a:rPr>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a:solidFill>
                  <a:srgbClr val="FF0000"/>
                </a:solidFill>
              </a:rPr>
              <a:t>Introduction</a:t>
            </a:r>
          </a:p>
          <a:p>
            <a:r>
              <a:rPr lang="en-US" sz="2400" b="1" dirty="0">
                <a:solidFill>
                  <a:prstClr val="black"/>
                </a:solidFill>
              </a:rPr>
              <a:t>6-page “Abstract” of the Program and the rest of the manual.</a:t>
            </a:r>
          </a:p>
          <a:p>
            <a:endParaRPr lang="en-US" sz="2400" b="1" dirty="0">
              <a:solidFill>
                <a:prstClr val="black"/>
              </a:solidFill>
            </a:endParaRPr>
          </a:p>
          <a:p>
            <a:r>
              <a:rPr lang="en-US" sz="2400" b="1" dirty="0">
                <a:solidFill>
                  <a:prstClr val="black"/>
                </a:solidFill>
              </a:rPr>
              <a:t>Program Structure</a:t>
            </a:r>
          </a:p>
          <a:p>
            <a:endParaRPr lang="en-US" sz="2400" b="1" dirty="0">
              <a:solidFill>
                <a:prstClr val="black"/>
              </a:solidFill>
            </a:endParaRPr>
          </a:p>
          <a:p>
            <a:r>
              <a:rPr lang="en-US" sz="2400" b="1" dirty="0">
                <a:solidFill>
                  <a:prstClr val="black"/>
                </a:solidFill>
              </a:rPr>
              <a:t>Program History</a:t>
            </a:r>
          </a:p>
          <a:p>
            <a:endParaRPr lang="en-US" sz="2400" b="1" dirty="0">
              <a:solidFill>
                <a:prstClr val="black"/>
              </a:solidFill>
            </a:endParaRPr>
          </a:p>
          <a:p>
            <a:r>
              <a:rPr lang="en-US" sz="2400" b="1" dirty="0">
                <a:solidFill>
                  <a:prstClr val="black"/>
                </a:solidFill>
              </a:rPr>
              <a:t>ESM Overview</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3768894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3.8.5 Contracting</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Contracting</a:t>
            </a:r>
          </a:p>
          <a:p>
            <a:pPr lvl="0"/>
            <a:r>
              <a:rPr lang="en-US" sz="3200" kern="1200" dirty="0">
                <a:solidFill>
                  <a:schemeClr val="tx1"/>
                </a:solidFill>
                <a:effectLst/>
                <a:latin typeface="+mn-lt"/>
                <a:ea typeface="+mn-ea"/>
                <a:cs typeface="+mn-cs"/>
              </a:rPr>
              <a:t>Contract must be in place before anything happens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 fund advances can take place without a contract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 work can begin without a contract</a:t>
            </a:r>
          </a:p>
          <a:p>
            <a:pPr lvl="1"/>
            <a:r>
              <a:rPr lang="en-US" dirty="0"/>
              <a:t>No expenses, such as engineering costs, can be incurred before a contract is signed</a:t>
            </a:r>
          </a:p>
          <a:p>
            <a:pPr lvl="1"/>
            <a:endParaRPr lang="en-US" sz="28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204112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457200" y="0"/>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9" y="1306317"/>
            <a:ext cx="8666243" cy="4483669"/>
          </a:xfrm>
        </p:spPr>
        <p:txBody>
          <a:bodyPr>
            <a:normAutofit/>
          </a:bodyPr>
          <a:lstStyle/>
          <a:p>
            <a:pPr marL="0" indent="0">
              <a:buNone/>
            </a:pPr>
            <a:r>
              <a:rPr lang="en-US" b="1" u="sng" dirty="0"/>
              <a:t>3.8.5  Contracting</a:t>
            </a:r>
          </a:p>
          <a:p>
            <a:pPr marL="0" indent="0">
              <a:buNone/>
            </a:pPr>
            <a:r>
              <a:rPr lang="en-US" sz="1800" dirty="0"/>
              <a:t>    </a:t>
            </a:r>
          </a:p>
          <a:p>
            <a:pPr marL="0" indent="0" algn="just">
              <a:spcBef>
                <a:spcPts val="0"/>
              </a:spcBef>
              <a:buNone/>
              <a:tabLst>
                <a:tab pos="342900" algn="l"/>
                <a:tab pos="685800" algn="l"/>
              </a:tabLst>
            </a:pPr>
            <a:r>
              <a:rPr lang="en-US" sz="2400" dirty="0">
                <a:solidFill>
                  <a:srgbClr val="FF0000"/>
                </a:solidFill>
                <a:ea typeface="Times New Roman" panose="02020603050405020304" pitchFamily="18" charset="0"/>
              </a:rPr>
              <a:t>Preparation or design costs such as engineering or surveying that are incurred before the contract is signed are not eligible for grant reimbursement but can be counted as in-kind. </a:t>
            </a:r>
          </a:p>
        </p:txBody>
      </p:sp>
      <p:sp>
        <p:nvSpPr>
          <p:cNvPr id="5" name="TextBox 4">
            <a:extLst>
              <a:ext uri="{FF2B5EF4-FFF2-40B4-BE49-F238E27FC236}">
                <a16:creationId xmlns:a16="http://schemas.microsoft.com/office/drawing/2014/main" id="{A210D24C-0422-4611-AE4C-E7772B9451F1}"/>
              </a:ext>
            </a:extLst>
          </p:cNvPr>
          <p:cNvSpPr txBox="1"/>
          <p:nvPr/>
        </p:nvSpPr>
        <p:spPr>
          <a:xfrm>
            <a:off x="1580606" y="63246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5737325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Contract</a:t>
            </a:r>
            <a:endParaRPr lang="en-US" sz="2600" b="1" kern="1200" dirty="0">
              <a:solidFill>
                <a:schemeClr val="tx1"/>
              </a:solidFill>
              <a:effectLst/>
              <a:latin typeface="+mj-lt"/>
              <a:ea typeface="+mj-ea"/>
              <a:cs typeface="+mj-cs"/>
            </a:endParaRP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24200" y="-1524000"/>
            <a:ext cx="4581349"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Instructions, Sample Sketch</a:t>
            </a:r>
            <a:endParaRPr lang="en-US" sz="2000" dirty="0">
              <a:solidFill>
                <a:srgbClr val="FF0000"/>
              </a:solidFill>
            </a:endParaRP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80456">
            <a:off x="761691" y="932222"/>
            <a:ext cx="4342133" cy="6019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937238">
            <a:off x="4484991" y="764248"/>
            <a:ext cx="4105364" cy="6176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Rounded Rectangle 10"/>
          <p:cNvSpPr/>
          <p:nvPr/>
        </p:nvSpPr>
        <p:spPr>
          <a:xfrm>
            <a:off x="2819400" y="5562600"/>
            <a:ext cx="3352800" cy="1021556"/>
          </a:xfrm>
          <a:prstGeom prst="roundRect">
            <a:avLst/>
          </a:prstGeom>
          <a:solidFill>
            <a:srgbClr val="00B0F0"/>
          </a:solidFill>
          <a:ln w="28575">
            <a:solidFill>
              <a:schemeClr val="tx1"/>
            </a:solidFill>
          </a:ln>
        </p:spPr>
        <p:txBody>
          <a:bodyPr wrap="square">
            <a:spAutoFit/>
          </a:bodyPr>
          <a:lstStyle/>
          <a:p>
            <a:pPr algn="ctr"/>
            <a:r>
              <a:rPr lang="en-US" b="1" dirty="0">
                <a:solidFill>
                  <a:sysClr val="windowText" lastClr="000000"/>
                </a:solidFill>
              </a:rPr>
              <a:t>Available at</a:t>
            </a:r>
            <a:endParaRPr lang="en-US" sz="1400" dirty="0">
              <a:solidFill>
                <a:sysClr val="windowText" lastClr="000000"/>
              </a:solidFill>
            </a:endParaRPr>
          </a:p>
          <a:p>
            <a:pPr algn="ctr"/>
            <a:r>
              <a:rPr lang="en-US" b="1" dirty="0">
                <a:solidFill>
                  <a:sysClr val="windowText" lastClr="000000"/>
                </a:solidFill>
                <a:hlinkClick r:id="rId5"/>
              </a:rPr>
              <a:t>https://dirtandgravel.psu.edu/</a:t>
            </a:r>
            <a:r>
              <a:rPr lang="en-US" b="1" dirty="0">
                <a:solidFill>
                  <a:sysClr val="windowText" lastClr="000000"/>
                </a:solidFill>
              </a:rPr>
              <a:t> </a:t>
            </a:r>
            <a:br>
              <a:rPr lang="en-US" b="1" dirty="0">
                <a:solidFill>
                  <a:sysClr val="windowText" lastClr="000000"/>
                </a:solidFill>
              </a:rPr>
            </a:br>
            <a:r>
              <a:rPr lang="en-US" b="1" dirty="0">
                <a:solidFill>
                  <a:sysClr val="windowText" lastClr="000000"/>
                </a:solidFill>
              </a:rPr>
              <a:t>and generated in GIS</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660683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a:ea typeface="Times New Roman"/>
              </a:rPr>
              <a:t>2-page contract between CD and grantee</a:t>
            </a:r>
          </a:p>
          <a:p>
            <a:r>
              <a:rPr lang="en-US" b="1" dirty="0"/>
              <a:t>Other documents attached to contract:</a:t>
            </a:r>
          </a:p>
          <a:p>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3"/>
          <p:cNvPicPr>
            <a:picLocks noChangeAspect="1"/>
          </p:cNvPicPr>
          <p:nvPr/>
        </p:nvPicPr>
        <p:blipFill>
          <a:blip r:embed="rId3"/>
          <a:stretch>
            <a:fillRect/>
          </a:stretch>
        </p:blipFill>
        <p:spPr>
          <a:xfrm>
            <a:off x="-27709" y="2209800"/>
            <a:ext cx="9288443" cy="3348038"/>
          </a:xfrm>
          <a:prstGeom prst="rect">
            <a:avLst/>
          </a:prstGeom>
        </p:spPr>
      </p:pic>
      <p:sp>
        <p:nvSpPr>
          <p:cNvPr id="6" name="Rounded Rectangle 5"/>
          <p:cNvSpPr/>
          <p:nvPr/>
        </p:nvSpPr>
        <p:spPr>
          <a:xfrm>
            <a:off x="1752600" y="5638404"/>
            <a:ext cx="3848100" cy="1055608"/>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Must Generate Contract using the GIS System</a:t>
            </a:r>
            <a:endParaRPr lang="en-US" sz="2000" dirty="0">
              <a:solidFill>
                <a:sysClr val="windowText" lastClr="000000"/>
              </a:solidFill>
            </a:endParaRPr>
          </a:p>
        </p:txBody>
      </p:sp>
    </p:spTree>
    <p:extLst>
      <p:ext uri="{BB962C8B-B14F-4D97-AF65-F5344CB8AC3E}">
        <p14:creationId xmlns:p14="http://schemas.microsoft.com/office/powerpoint/2010/main" val="5900706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a:ea typeface="Times New Roman"/>
              </a:rPr>
              <a:t>2-page contract between CD and grantee</a:t>
            </a:r>
          </a:p>
          <a:p>
            <a:r>
              <a:rPr lang="en-US" b="1" dirty="0">
                <a:solidFill>
                  <a:srgbClr val="FF0000"/>
                </a:solidFill>
              </a:rPr>
              <a:t>CDs can </a:t>
            </a:r>
            <a:r>
              <a:rPr lang="en-US" b="1" u="sng" dirty="0">
                <a:solidFill>
                  <a:srgbClr val="FF0000"/>
                </a:solidFill>
              </a:rPr>
              <a:t>add</a:t>
            </a:r>
            <a:r>
              <a:rPr lang="en-US" b="1" dirty="0">
                <a:solidFill>
                  <a:srgbClr val="FF0000"/>
                </a:solidFill>
              </a:rPr>
              <a:t> provisions to contract</a:t>
            </a:r>
          </a:p>
          <a:p>
            <a:pPr lvl="1"/>
            <a:r>
              <a:rPr lang="en-US" b="1" dirty="0">
                <a:solidFill>
                  <a:srgbClr val="FF0000"/>
                </a:solidFill>
              </a:rPr>
              <a:t>Need to be approved by your solicitor.</a:t>
            </a:r>
          </a:p>
          <a:p>
            <a:pPr lvl="1"/>
            <a:r>
              <a:rPr lang="en-US" b="1" dirty="0">
                <a:solidFill>
                  <a:srgbClr val="FF0000"/>
                </a:solidFill>
              </a:rPr>
              <a:t>Need to notify SCC.</a:t>
            </a:r>
          </a:p>
          <a:p>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677885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r>
              <a:rPr lang="en-US" b="1" dirty="0"/>
              <a:t>Cancelling a contract</a:t>
            </a:r>
          </a:p>
          <a:p>
            <a:r>
              <a:rPr lang="en-US" dirty="0"/>
              <a:t>If a contract cannot be completed in a reasonable timeframe (2+ years), the district should consider closing out or canceling the contract.</a:t>
            </a:r>
          </a:p>
          <a:p>
            <a:r>
              <a:rPr lang="en-US" dirty="0"/>
              <a:t>Districts who maintain open contracts for multiple years may see reduced allocations in future years at the discretion of the State Conservation Commission. </a:t>
            </a:r>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5680040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119" b="-7891"/>
          <a:stretch/>
        </p:blipFill>
        <p:spPr>
          <a:xfrm>
            <a:off x="152400" y="533400"/>
            <a:ext cx="7988754" cy="8492549"/>
          </a:xfrm>
          <a:prstGeom prst="rect">
            <a:avLst/>
          </a:prstGeom>
        </p:spPr>
      </p:pic>
      <p:sp>
        <p:nvSpPr>
          <p:cNvPr id="2" name="Title 1"/>
          <p:cNvSpPr>
            <a:spLocks noGrp="1"/>
          </p:cNvSpPr>
          <p:nvPr>
            <p:ph type="ctrTitle"/>
          </p:nvPr>
        </p:nvSpPr>
        <p:spPr/>
        <p:txBody>
          <a:bodyPr/>
          <a:lstStyle/>
          <a:p>
            <a:r>
              <a:rPr lang="en-US" dirty="0"/>
              <a:t>Schedule of Payments</a:t>
            </a:r>
          </a:p>
        </p:txBody>
      </p:sp>
      <p:sp>
        <p:nvSpPr>
          <p:cNvPr id="8" name="TextBox 7"/>
          <p:cNvSpPr txBox="1"/>
          <p:nvPr/>
        </p:nvSpPr>
        <p:spPr>
          <a:xfrm>
            <a:off x="3657600" y="1796640"/>
            <a:ext cx="1714957" cy="584775"/>
          </a:xfrm>
          <a:prstGeom prst="rect">
            <a:avLst/>
          </a:prstGeom>
          <a:noFill/>
        </p:spPr>
        <p:txBody>
          <a:bodyPr wrap="none" rtlCol="0">
            <a:spAutoFit/>
          </a:bodyPr>
          <a:lstStyle/>
          <a:p>
            <a:r>
              <a:rPr lang="en-US" sz="3200" b="1" dirty="0">
                <a:solidFill>
                  <a:srgbClr val="FF0000"/>
                </a:solidFill>
              </a:rPr>
              <a:t>50% max</a:t>
            </a:r>
          </a:p>
        </p:txBody>
      </p:sp>
      <p:sp>
        <p:nvSpPr>
          <p:cNvPr id="9" name="TextBox 8"/>
          <p:cNvSpPr txBox="1"/>
          <p:nvPr/>
        </p:nvSpPr>
        <p:spPr>
          <a:xfrm>
            <a:off x="7038592" y="4225283"/>
            <a:ext cx="1648208" cy="584775"/>
          </a:xfrm>
          <a:prstGeom prst="rect">
            <a:avLst/>
          </a:prstGeom>
          <a:noFill/>
        </p:spPr>
        <p:txBody>
          <a:bodyPr wrap="none" rtlCol="0">
            <a:spAutoFit/>
          </a:bodyPr>
          <a:lstStyle/>
          <a:p>
            <a:r>
              <a:rPr lang="en-US" sz="3200" b="1" dirty="0">
                <a:solidFill>
                  <a:srgbClr val="FF0000"/>
                </a:solidFill>
              </a:rPr>
              <a:t>30% min</a:t>
            </a:r>
          </a:p>
        </p:txBody>
      </p:sp>
      <p:cxnSp>
        <p:nvCxnSpPr>
          <p:cNvPr id="10" name="Straight Arrow Connector 9"/>
          <p:cNvCxnSpPr/>
          <p:nvPr/>
        </p:nvCxnSpPr>
        <p:spPr>
          <a:xfrm flipH="1">
            <a:off x="4419600" y="4531378"/>
            <a:ext cx="2730082" cy="8275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p:cNvCxnSpPr>
          <p:nvPr/>
        </p:nvCxnSpPr>
        <p:spPr>
          <a:xfrm flipH="1">
            <a:off x="1981200" y="2089028"/>
            <a:ext cx="1676400" cy="9589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3" name="Rectangle 12"/>
          <p:cNvSpPr/>
          <p:nvPr/>
        </p:nvSpPr>
        <p:spPr>
          <a:xfrm>
            <a:off x="0" y="5925664"/>
            <a:ext cx="4859150" cy="954107"/>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Available Online</a:t>
            </a:r>
          </a:p>
          <a:p>
            <a:pPr algn="ctr"/>
            <a:r>
              <a:rPr lang="en-US" sz="2800" b="1" dirty="0">
                <a:solidFill>
                  <a:sysClr val="windowText" lastClr="000000"/>
                </a:solidFill>
                <a:hlinkClick r:id="rId4"/>
              </a:rPr>
              <a:t>www.dirtandgravelroads.org</a:t>
            </a:r>
            <a:r>
              <a:rPr lang="en-US" sz="2800" b="1" dirty="0">
                <a:solidFill>
                  <a:sysClr val="windowText" lastClr="000000"/>
                </a:solidFill>
              </a:rPr>
              <a:t> </a:t>
            </a:r>
            <a:endParaRPr lang="en-US" sz="2000" dirty="0">
              <a:solidFill>
                <a:sysClr val="windowText" lastClr="000000"/>
              </a:solidFill>
            </a:endParaRPr>
          </a:p>
        </p:txBody>
      </p:sp>
      <p:sp>
        <p:nvSpPr>
          <p:cNvPr id="15" name="Rectangle 14"/>
          <p:cNvSpPr/>
          <p:nvPr/>
        </p:nvSpPr>
        <p:spPr>
          <a:xfrm>
            <a:off x="5253581" y="6062990"/>
            <a:ext cx="3570021" cy="523220"/>
          </a:xfrm>
          <a:prstGeom prst="rect">
            <a:avLst/>
          </a:prstGeom>
          <a:solidFill>
            <a:srgbClr val="FFFF00"/>
          </a:solidFill>
          <a:ln w="28575">
            <a:solidFill>
              <a:schemeClr val="tx1"/>
            </a:solidFill>
          </a:ln>
        </p:spPr>
        <p:txBody>
          <a:bodyPr wrap="square">
            <a:spAutoFit/>
          </a:bodyPr>
          <a:lstStyle/>
          <a:p>
            <a:pPr algn="ctr"/>
            <a:r>
              <a:rPr lang="en-US" sz="2800" b="1" dirty="0">
                <a:solidFill>
                  <a:sysClr val="windowText" lastClr="000000"/>
                </a:solidFill>
              </a:rPr>
              <a:t>Must Generate in GIS</a:t>
            </a:r>
            <a:endParaRPr lang="en-US" sz="2000" dirty="0">
              <a:solidFill>
                <a:sysClr val="windowText" lastClr="000000"/>
              </a:solidFill>
            </a:endParaRPr>
          </a:p>
        </p:txBody>
      </p:sp>
    </p:spTree>
    <p:extLst>
      <p:ext uri="{BB962C8B-B14F-4D97-AF65-F5344CB8AC3E}">
        <p14:creationId xmlns:p14="http://schemas.microsoft.com/office/powerpoint/2010/main" val="14441161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 Amendment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152400" y="685800"/>
            <a:ext cx="4648202" cy="5791200"/>
          </a:xfrm>
        </p:spPr>
        <p:txBody>
          <a:bodyPr/>
          <a:lstStyle/>
          <a:p>
            <a:r>
              <a:rPr lang="en-US" b="1" dirty="0">
                <a:ea typeface="Times New Roman"/>
              </a:rPr>
              <a:t>If needed, a simple one-page amendment form can be used to: </a:t>
            </a:r>
          </a:p>
          <a:p>
            <a:pPr lvl="1"/>
            <a:r>
              <a:rPr lang="en-US" b="1" dirty="0">
                <a:ea typeface="Times New Roman"/>
              </a:rPr>
              <a:t>increase contract by up to </a:t>
            </a:r>
            <a:r>
              <a:rPr lang="en-US" b="1" dirty="0">
                <a:solidFill>
                  <a:srgbClr val="FF0000"/>
                </a:solidFill>
                <a:ea typeface="Times New Roman"/>
              </a:rPr>
              <a:t>40%  </a:t>
            </a:r>
            <a:r>
              <a:rPr lang="en-US" b="1" i="1" dirty="0">
                <a:ea typeface="Times New Roman"/>
              </a:rPr>
              <a:t>(total of original contract)</a:t>
            </a:r>
            <a:endParaRPr lang="en-US" b="1" i="1" dirty="0">
              <a:solidFill>
                <a:srgbClr val="FF0000"/>
              </a:solidFill>
              <a:ea typeface="Times New Roman"/>
            </a:endParaRPr>
          </a:p>
          <a:p>
            <a:pPr lvl="1"/>
            <a:r>
              <a:rPr lang="en-US" b="1" dirty="0">
                <a:ea typeface="Times New Roman"/>
              </a:rPr>
              <a:t>extend completion date</a:t>
            </a:r>
            <a:endParaRPr lang="en-US" b="1" dirty="0">
              <a:solidFill>
                <a:srgbClr val="FF0000"/>
              </a:solidFill>
              <a:ea typeface="Times New Roman"/>
            </a:endParaRPr>
          </a:p>
          <a:p>
            <a:pPr lvl="1"/>
            <a:r>
              <a:rPr lang="en-US" b="1" dirty="0">
                <a:ea typeface="Times New Roman"/>
              </a:rPr>
              <a:t>Increase both funds and time</a:t>
            </a:r>
          </a:p>
        </p:txBody>
      </p:sp>
      <p:sp>
        <p:nvSpPr>
          <p:cNvPr id="7" name="Rounded Rectangle 6"/>
          <p:cNvSpPr/>
          <p:nvPr/>
        </p:nvSpPr>
        <p:spPr>
          <a:xfrm>
            <a:off x="609600" y="5610344"/>
            <a:ext cx="3733800"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3"/>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0" name="Rectangle 9">
            <a:extLst>
              <a:ext uri="{FF2B5EF4-FFF2-40B4-BE49-F238E27FC236}">
                <a16:creationId xmlns:a16="http://schemas.microsoft.com/office/drawing/2014/main" id="{10C1A2F9-605E-49FB-9E48-50B7174705D7}"/>
              </a:ext>
            </a:extLst>
          </p:cNvPr>
          <p:cNvSpPr/>
          <p:nvPr/>
        </p:nvSpPr>
        <p:spPr>
          <a:xfrm>
            <a:off x="691489" y="4991544"/>
            <a:ext cx="3570021" cy="523220"/>
          </a:xfrm>
          <a:prstGeom prst="rect">
            <a:avLst/>
          </a:prstGeom>
          <a:solidFill>
            <a:srgbClr val="FFFF00"/>
          </a:solidFill>
          <a:ln w="28575">
            <a:solidFill>
              <a:schemeClr val="tx1"/>
            </a:solidFill>
          </a:ln>
        </p:spPr>
        <p:txBody>
          <a:bodyPr wrap="square">
            <a:spAutoFit/>
          </a:bodyPr>
          <a:lstStyle/>
          <a:p>
            <a:pPr algn="ctr"/>
            <a:r>
              <a:rPr lang="en-US" sz="2800" b="1" dirty="0">
                <a:solidFill>
                  <a:sysClr val="windowText" lastClr="000000"/>
                </a:solidFill>
              </a:rPr>
              <a:t>Must Generate in GIS</a:t>
            </a:r>
            <a:endParaRPr lang="en-US" sz="2000" dirty="0">
              <a:solidFill>
                <a:sysClr val="windowText" lastClr="000000"/>
              </a:solidFill>
            </a:endParaRPr>
          </a:p>
        </p:txBody>
      </p:sp>
      <p:pic>
        <p:nvPicPr>
          <p:cNvPr id="4" name="Picture 3">
            <a:extLst>
              <a:ext uri="{FF2B5EF4-FFF2-40B4-BE49-F238E27FC236}">
                <a16:creationId xmlns:a16="http://schemas.microsoft.com/office/drawing/2014/main" id="{54A9D314-0925-4575-8192-981DF30B0D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0599" y="990600"/>
            <a:ext cx="4343400" cy="5614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164958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6A08A-88EE-4A22-8DC3-D22902EF51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747" y="1265162"/>
            <a:ext cx="8354505" cy="438404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itle 1"/>
          <p:cNvSpPr>
            <a:spLocks noGrp="1"/>
          </p:cNvSpPr>
          <p:nvPr>
            <p:ph type="ctrTitle"/>
          </p:nvPr>
        </p:nvSpPr>
        <p:spPr/>
        <p:txBody>
          <a:bodyPr/>
          <a:lstStyle/>
          <a:p>
            <a:pPr>
              <a:defRPr/>
            </a:pPr>
            <a:r>
              <a:rPr lang="en-US" dirty="0"/>
              <a:t>Contract Amendment</a:t>
            </a:r>
            <a:endParaRPr lang="en-US" sz="2600" b="0" kern="1200" dirty="0">
              <a:solidFill>
                <a:schemeClr val="tx1"/>
              </a:solidFill>
              <a:effectLst/>
              <a:latin typeface="+mj-lt"/>
              <a:ea typeface="+mj-ea"/>
              <a:cs typeface="+mj-cs"/>
            </a:endParaRPr>
          </a:p>
        </p:txBody>
      </p:sp>
      <p:sp>
        <p:nvSpPr>
          <p:cNvPr id="10" name="Down Arrow 9"/>
          <p:cNvSpPr/>
          <p:nvPr/>
        </p:nvSpPr>
        <p:spPr>
          <a:xfrm rot="20043752">
            <a:off x="7950893" y="1264570"/>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18694" y="613336"/>
            <a:ext cx="25104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Limited to 40% of contract</a:t>
            </a:r>
            <a:endParaRPr lang="en-US" sz="2000" dirty="0">
              <a:solidFill>
                <a:srgbClr val="FF0000"/>
              </a:solidFill>
            </a:endParaRPr>
          </a:p>
        </p:txBody>
      </p:sp>
      <p:sp>
        <p:nvSpPr>
          <p:cNvPr id="11" name="Down Arrow 10"/>
          <p:cNvSpPr/>
          <p:nvPr/>
        </p:nvSpPr>
        <p:spPr>
          <a:xfrm rot="13589844">
            <a:off x="6910318" y="4791397"/>
            <a:ext cx="431281" cy="573888"/>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5181600"/>
            <a:ext cx="259134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Can be used to extend completion date.</a:t>
            </a:r>
            <a:endParaRPr lang="en-US" sz="2000" dirty="0">
              <a:solidFill>
                <a:srgbClr val="FF0000"/>
              </a:solidFill>
            </a:endParaRPr>
          </a:p>
        </p:txBody>
      </p:sp>
      <p:sp>
        <p:nvSpPr>
          <p:cNvPr id="13" name="Rounded Rectangle 12"/>
          <p:cNvSpPr/>
          <p:nvPr/>
        </p:nvSpPr>
        <p:spPr>
          <a:xfrm>
            <a:off x="685800" y="5638800"/>
            <a:ext cx="3733800"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4"/>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4114164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 Amendment</a:t>
            </a:r>
            <a:endParaRPr lang="en-US" sz="2600" b="0" kern="1200" dirty="0">
              <a:solidFill>
                <a:schemeClr val="tx1"/>
              </a:solidFill>
              <a:effectLst/>
              <a:latin typeface="+mj-lt"/>
              <a:ea typeface="+mj-ea"/>
              <a:cs typeface="+mj-cs"/>
            </a:endParaRPr>
          </a:p>
        </p:txBody>
      </p:sp>
      <p:sp>
        <p:nvSpPr>
          <p:cNvPr id="11" name="Down Arrow 10"/>
          <p:cNvSpPr/>
          <p:nvPr/>
        </p:nvSpPr>
        <p:spPr>
          <a:xfrm rot="13589844">
            <a:off x="6561561" y="4548115"/>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90165" y="4953000"/>
            <a:ext cx="25104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Can now be used to extend completion date.</a:t>
            </a:r>
            <a:endParaRPr lang="en-US" sz="2000" dirty="0">
              <a:solidFill>
                <a:srgbClr val="FF0000"/>
              </a:solidFill>
            </a:endParaRP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898401">
            <a:off x="2420128" y="1337316"/>
            <a:ext cx="6669199" cy="7236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Subtitle 2"/>
          <p:cNvSpPr>
            <a:spLocks noGrp="1"/>
          </p:cNvSpPr>
          <p:nvPr>
            <p:ph type="subTitle" idx="1"/>
          </p:nvPr>
        </p:nvSpPr>
        <p:spPr>
          <a:xfrm>
            <a:off x="381000" y="685800"/>
            <a:ext cx="4419600" cy="5791200"/>
          </a:xfrm>
        </p:spPr>
        <p:txBody>
          <a:bodyPr/>
          <a:lstStyle/>
          <a:p>
            <a:r>
              <a:rPr lang="en-US" b="1" dirty="0">
                <a:ea typeface="Times New Roman"/>
              </a:rPr>
              <a:t>Amendment Instructions</a:t>
            </a:r>
            <a:endParaRPr lang="en-US" sz="3200" b="1" u="sng" kern="1200" dirty="0">
              <a:solidFill>
                <a:schemeClr val="tx1"/>
              </a:solidFill>
              <a:effectLst/>
            </a:endParaRPr>
          </a:p>
        </p:txBody>
      </p:sp>
      <p:sp>
        <p:nvSpPr>
          <p:cNvPr id="8" name="Rounded Rectangle 7"/>
          <p:cNvSpPr/>
          <p:nvPr/>
        </p:nvSpPr>
        <p:spPr>
          <a:xfrm>
            <a:off x="304800" y="5715000"/>
            <a:ext cx="3581400" cy="783193"/>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4"/>
              </a:rPr>
              <a:t>https://dirtandgravel.psu.edu/</a:t>
            </a:r>
            <a:r>
              <a:rPr lang="en-US" sz="2000" b="1" dirty="0">
                <a:solidFill>
                  <a:sysClr val="windowText" lastClr="000000"/>
                </a:solidFill>
              </a:rPr>
              <a:t> </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16924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a:t>
            </a:r>
            <a:r>
              <a:rPr lang="en-US" sz="1800" b="1" dirty="0"/>
              <a:t>5/10/22</a:t>
            </a:r>
            <a:endParaRPr lang="en-US" sz="1800" b="1" kern="1200" dirty="0">
              <a:effectLst/>
            </a:endParaRPr>
          </a:p>
          <a:p>
            <a:pPr marL="514350" indent="-514350">
              <a:buFont typeface="+mj-lt"/>
              <a:buAutoNum type="arabicParenR"/>
            </a:pPr>
            <a:r>
              <a:rPr lang="en-US" sz="2000" dirty="0"/>
              <a:t>Introduction</a:t>
            </a:r>
          </a:p>
          <a:p>
            <a:pPr marL="514350" indent="-514350">
              <a:buFont typeface="+mj-lt"/>
              <a:buAutoNum type="arabicParenR"/>
            </a:pPr>
            <a:r>
              <a:rPr lang="en-US" sz="2000" b="1" dirty="0">
                <a:solidFill>
                  <a:srgbClr val="FF0000"/>
                </a:solidFill>
              </a:rPr>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a:solidFill>
                  <a:srgbClr val="FF0000"/>
                </a:solidFill>
              </a:rPr>
              <a:t>SCC Role</a:t>
            </a:r>
          </a:p>
          <a:p>
            <a:r>
              <a:rPr lang="en-US" sz="2400" b="1" dirty="0">
                <a:solidFill>
                  <a:prstClr val="black"/>
                </a:solidFill>
              </a:rPr>
              <a:t>4-page summary of SCC role</a:t>
            </a:r>
          </a:p>
          <a:p>
            <a:endParaRPr lang="en-US" sz="2400" b="1" dirty="0">
              <a:solidFill>
                <a:prstClr val="black"/>
              </a:solidFill>
            </a:endParaRPr>
          </a:p>
          <a:p>
            <a:r>
              <a:rPr lang="en-US" sz="2400" b="1" dirty="0">
                <a:solidFill>
                  <a:prstClr val="black"/>
                </a:solidFill>
              </a:rPr>
              <a:t>SCC Structure</a:t>
            </a:r>
          </a:p>
          <a:p>
            <a:endParaRPr lang="en-US" sz="2400" b="1" dirty="0">
              <a:solidFill>
                <a:prstClr val="black"/>
              </a:solidFill>
            </a:endParaRPr>
          </a:p>
          <a:p>
            <a:r>
              <a:rPr lang="en-US" sz="2400" b="1" dirty="0">
                <a:solidFill>
                  <a:prstClr val="black"/>
                </a:solidFill>
              </a:rPr>
              <a:t>Program Administration</a:t>
            </a:r>
          </a:p>
          <a:p>
            <a:endParaRPr lang="en-US" sz="2400" b="1" dirty="0">
              <a:solidFill>
                <a:prstClr val="black"/>
              </a:solidFill>
            </a:endParaRPr>
          </a:p>
          <a:p>
            <a:r>
              <a:rPr lang="en-US" sz="2400" b="1" dirty="0">
                <a:solidFill>
                  <a:prstClr val="black"/>
                </a:solidFill>
              </a:rPr>
              <a:t>QAQC</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42036841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Contract</a:t>
            </a:r>
            <a:endParaRPr lang="en-US" sz="2600" b="0" kern="120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a:ea typeface="Times New Roman"/>
              </a:rPr>
              <a:t>2-page contract between CD and grantee</a:t>
            </a:r>
          </a:p>
          <a:p>
            <a:r>
              <a:rPr lang="en-US" b="1"/>
              <a:t>Other documents attached to contract:</a:t>
            </a:r>
          </a:p>
          <a:p>
            <a:endParaRPr lang="en-US" sz="3200" b="1" u="sng" kern="120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4" name="Picture 3"/>
          <p:cNvPicPr>
            <a:picLocks noChangeAspect="1"/>
          </p:cNvPicPr>
          <p:nvPr/>
        </p:nvPicPr>
        <p:blipFill>
          <a:blip r:embed="rId3"/>
          <a:stretch>
            <a:fillRect/>
          </a:stretch>
        </p:blipFill>
        <p:spPr>
          <a:xfrm>
            <a:off x="-27709" y="2209800"/>
            <a:ext cx="9288443" cy="3348038"/>
          </a:xfrm>
          <a:prstGeom prst="rect">
            <a:avLst/>
          </a:prstGeom>
        </p:spPr>
      </p:pic>
      <p:sp>
        <p:nvSpPr>
          <p:cNvPr id="6" name="TextBox 5"/>
          <p:cNvSpPr txBox="1"/>
          <p:nvPr/>
        </p:nvSpPr>
        <p:spPr>
          <a:xfrm>
            <a:off x="457200" y="5410200"/>
            <a:ext cx="8458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a:ea typeface="+mn-ea"/>
                <a:cs typeface="+mn-cs"/>
              </a:rPr>
              <a:t>GIS now prints out entire application packet with all attachments except Grant App / </a:t>
            </a:r>
            <a:r>
              <a:rPr kumimoji="0" lang="en-US" sz="3200" b="0" i="0" u="none" strike="noStrike" kern="1200" cap="none" spc="0" normalizeH="0" baseline="0" noProof="0" err="1">
                <a:ln>
                  <a:noFill/>
                </a:ln>
                <a:solidFill>
                  <a:srgbClr val="FF0000"/>
                </a:solidFill>
                <a:effectLst/>
                <a:uLnTx/>
                <a:uFillTx/>
                <a:latin typeface="Calibri"/>
                <a:ea typeface="+mn-ea"/>
                <a:cs typeface="+mn-cs"/>
              </a:rPr>
              <a:t>Workplan</a:t>
            </a:r>
            <a:endParaRPr kumimoji="0" lang="en-US" sz="3200" b="0" i="0" u="none" strike="noStrike" kern="1200" cap="none" spc="0" normalizeH="0" baseline="0" noProof="0">
              <a:ln>
                <a:noFill/>
              </a:ln>
              <a:solidFill>
                <a:srgbClr val="FF0000"/>
              </a:solidFill>
              <a:effectLst/>
              <a:uLnTx/>
              <a:uFillTx/>
              <a:latin typeface="Calibri"/>
              <a:ea typeface="+mn-ea"/>
              <a:cs typeface="+mn-cs"/>
            </a:endParaRPr>
          </a:p>
        </p:txBody>
      </p:sp>
      <p:sp>
        <p:nvSpPr>
          <p:cNvPr id="7" name="Rectangle 6"/>
          <p:cNvSpPr/>
          <p:nvPr/>
        </p:nvSpPr>
        <p:spPr>
          <a:xfrm>
            <a:off x="6019800" y="1744323"/>
            <a:ext cx="3153229" cy="830997"/>
          </a:xfrm>
          <a:prstGeom prst="rect">
            <a:avLst/>
          </a:prstGeom>
          <a:solidFill>
            <a:srgbClr val="FFFF00"/>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a:ea typeface="+mn-ea"/>
                <a:cs typeface="+mn-cs"/>
              </a:rPr>
              <a:t>Automatically generated in GIS</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1351622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b="1" dirty="0">
                <a:solidFill>
                  <a:srgbClr val="FF0000"/>
                </a:solidFill>
              </a:rPr>
              <a:t>3.8.6 Pre-Project Logistics</a:t>
            </a:r>
          </a:p>
          <a:p>
            <a:pPr marL="457200" lvl="1" indent="0">
              <a:buNone/>
            </a:pPr>
            <a:r>
              <a:rPr lang="en-US" sz="3800" dirty="0"/>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45833272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3.8.6 Pre-project logistics</a:t>
            </a:r>
          </a:p>
        </p:txBody>
      </p:sp>
      <p:sp>
        <p:nvSpPr>
          <p:cNvPr id="3" name="Subtitle 2"/>
          <p:cNvSpPr>
            <a:spLocks noGrp="1"/>
          </p:cNvSpPr>
          <p:nvPr>
            <p:ph type="subTitle" idx="1"/>
          </p:nvPr>
        </p:nvSpPr>
        <p:spPr/>
        <p:txBody>
          <a:bodyPr>
            <a:normAutofit/>
          </a:bodyPr>
          <a:lstStyle/>
          <a:p>
            <a:pPr marL="0" indent="0">
              <a:buNone/>
            </a:pPr>
            <a:r>
              <a:rPr lang="en-US" sz="3200" b="1" u="sng" kern="1200" dirty="0">
                <a:solidFill>
                  <a:schemeClr val="tx1"/>
                </a:solidFill>
                <a:effectLst/>
                <a:latin typeface="+mn-lt"/>
                <a:ea typeface="+mn-ea"/>
                <a:cs typeface="+mn-cs"/>
              </a:rPr>
              <a:t>Pre project logistics</a:t>
            </a:r>
          </a:p>
          <a:p>
            <a:r>
              <a:rPr lang="en-US" sz="3200" kern="1200" dirty="0">
                <a:solidFill>
                  <a:schemeClr val="tx1"/>
                </a:solidFill>
                <a:effectLst/>
                <a:latin typeface="+mn-lt"/>
                <a:ea typeface="+mn-ea"/>
                <a:cs typeface="+mn-cs"/>
              </a:rPr>
              <a:t>Permits, Pa 1-call</a:t>
            </a:r>
          </a:p>
          <a:p>
            <a:pPr lvl="1"/>
            <a:r>
              <a:rPr lang="en-US" sz="3200" kern="1200" dirty="0">
                <a:solidFill>
                  <a:schemeClr val="tx1"/>
                </a:solidFill>
                <a:effectLst/>
                <a:latin typeface="+mn-lt"/>
                <a:ea typeface="+mn-ea"/>
                <a:cs typeface="+mn-cs"/>
              </a:rPr>
              <a:t>It is the responsibility of the </a:t>
            </a:r>
            <a:r>
              <a:rPr lang="en-US" sz="3200" u="sng" kern="1200" dirty="0">
                <a:solidFill>
                  <a:schemeClr val="tx1"/>
                </a:solidFill>
                <a:effectLst/>
                <a:latin typeface="+mn-lt"/>
                <a:ea typeface="+mn-ea"/>
                <a:cs typeface="+mn-cs"/>
              </a:rPr>
              <a:t>grant recipient</a:t>
            </a:r>
            <a:r>
              <a:rPr lang="en-US" sz="3200" kern="1200" dirty="0">
                <a:solidFill>
                  <a:schemeClr val="tx1"/>
                </a:solidFill>
                <a:effectLst/>
                <a:latin typeface="+mn-lt"/>
                <a:ea typeface="+mn-ea"/>
                <a:cs typeface="+mn-cs"/>
              </a:rPr>
              <a:t> to </a:t>
            </a:r>
            <a:r>
              <a:rPr lang="en-US" sz="3200" dirty="0"/>
              <a:t>e</a:t>
            </a:r>
            <a:r>
              <a:rPr lang="en-US" sz="3200" kern="1200" dirty="0">
                <a:solidFill>
                  <a:schemeClr val="tx1"/>
                </a:solidFill>
                <a:effectLst/>
                <a:latin typeface="+mn-lt"/>
                <a:ea typeface="+mn-ea"/>
                <a:cs typeface="+mn-cs"/>
              </a:rPr>
              <a:t>nsure that all necessary permits are obtained and any other  pre-project requirements are met (1-call, PNDI, etc.)</a:t>
            </a:r>
          </a:p>
          <a:p>
            <a:pPr lvl="1"/>
            <a:r>
              <a:rPr lang="en-US" sz="3200" kern="1200" dirty="0">
                <a:solidFill>
                  <a:schemeClr val="tx1"/>
                </a:solidFill>
                <a:effectLst/>
                <a:latin typeface="+mn-lt"/>
                <a:ea typeface="+mn-ea"/>
                <a:cs typeface="+mn-cs"/>
              </a:rPr>
              <a:t>It is the responsibility of the </a:t>
            </a:r>
            <a:r>
              <a:rPr lang="en-US" sz="3200" u="sng" kern="1200" dirty="0">
                <a:solidFill>
                  <a:schemeClr val="tx1"/>
                </a:solidFill>
                <a:effectLst/>
                <a:latin typeface="+mn-lt"/>
                <a:ea typeface="+mn-ea"/>
                <a:cs typeface="+mn-cs"/>
              </a:rPr>
              <a:t>district</a:t>
            </a:r>
            <a:r>
              <a:rPr lang="en-US" sz="3200" kern="1200" dirty="0">
                <a:solidFill>
                  <a:schemeClr val="tx1"/>
                </a:solidFill>
                <a:effectLst/>
                <a:latin typeface="+mn-lt"/>
                <a:ea typeface="+mn-ea"/>
                <a:cs typeface="+mn-cs"/>
              </a:rPr>
              <a:t> to verify that permits have been obtained before work can begin on the portion of the project that requires a permit.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81551817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3200" kern="1200" dirty="0">
                <a:solidFill>
                  <a:schemeClr val="tx1"/>
                </a:solidFill>
                <a:effectLst/>
                <a:latin typeface="+mn-lt"/>
                <a:ea typeface="+mn-ea"/>
                <a:cs typeface="+mn-cs"/>
              </a:rPr>
              <a:t>3.8.6</a:t>
            </a:r>
            <a:r>
              <a:rPr lang="en-US" sz="3200" kern="1200" baseline="0" dirty="0">
                <a:solidFill>
                  <a:schemeClr val="tx1"/>
                </a:solidFill>
                <a:effectLst/>
                <a:latin typeface="+mn-lt"/>
                <a:ea typeface="+mn-ea"/>
                <a:cs typeface="+mn-cs"/>
              </a:rPr>
              <a:t> Pre-project logistics</a:t>
            </a:r>
            <a:endParaRPr lang="en-US" dirty="0"/>
          </a:p>
        </p:txBody>
      </p:sp>
      <p:sp>
        <p:nvSpPr>
          <p:cNvPr id="3" name="Subtitle 2"/>
          <p:cNvSpPr>
            <a:spLocks noGrp="1"/>
          </p:cNvSpPr>
          <p:nvPr>
            <p:ph type="subTitle" idx="1"/>
          </p:nvPr>
        </p:nvSpPr>
        <p:spPr/>
        <p:txBody>
          <a:bodyPr>
            <a:normAutofit lnSpcReduction="10000"/>
          </a:bodyPr>
          <a:lstStyle/>
          <a:p>
            <a:pPr marL="0" indent="0">
              <a:buNone/>
            </a:pPr>
            <a:r>
              <a:rPr lang="en-US" b="1" u="sng" dirty="0"/>
              <a:t>Pre project logistics</a:t>
            </a:r>
          </a:p>
          <a:p>
            <a:pPr lvl="0"/>
            <a:r>
              <a:rPr lang="en-US" sz="3200" kern="1200" dirty="0">
                <a:solidFill>
                  <a:schemeClr val="tx1"/>
                </a:solidFill>
                <a:effectLst/>
                <a:latin typeface="+mn-lt"/>
                <a:ea typeface="+mn-ea"/>
                <a:cs typeface="+mn-cs"/>
              </a:rPr>
              <a:t>Pre-project meeting </a:t>
            </a:r>
            <a:r>
              <a:rPr lang="en-US" sz="2000" i="1" kern="1200" dirty="0">
                <a:solidFill>
                  <a:schemeClr val="tx1"/>
                </a:solidFill>
                <a:effectLst/>
                <a:latin typeface="+mn-lt"/>
                <a:ea typeface="+mn-ea"/>
                <a:cs typeface="+mn-cs"/>
              </a:rPr>
              <a:t>(separate from pre-application meeting)</a:t>
            </a:r>
            <a:endParaRPr lang="en-US" sz="3200" i="1" kern="1200" dirty="0">
              <a:solidFill>
                <a:schemeClr val="tx1"/>
              </a:solidFill>
              <a:effectLst/>
              <a:latin typeface="+mn-lt"/>
              <a:ea typeface="+mn-ea"/>
              <a:cs typeface="+mn-cs"/>
            </a:endParaRPr>
          </a:p>
          <a:p>
            <a:pPr lvl="1"/>
            <a:r>
              <a:rPr lang="en-US" sz="3200" dirty="0"/>
              <a:t>Grant recipients MUST notify the conservation district before beginning work on a project.</a:t>
            </a:r>
          </a:p>
          <a:p>
            <a:pPr lvl="1"/>
            <a:r>
              <a:rPr lang="en-US" sz="3200" dirty="0"/>
              <a:t> The amount of notice is spelled out in the contract with the district. </a:t>
            </a:r>
          </a:p>
          <a:p>
            <a:pPr lvl="1"/>
            <a:r>
              <a:rPr lang="en-US" sz="3200" kern="1200" dirty="0">
                <a:solidFill>
                  <a:schemeClr val="tx1"/>
                </a:solidFill>
                <a:effectLst/>
                <a:latin typeface="+mn-lt"/>
                <a:ea typeface="+mn-ea"/>
                <a:cs typeface="+mn-cs"/>
              </a:rPr>
              <a:t>Contractors and sub-contractors are strongly encouraged to attend.</a:t>
            </a:r>
          </a:p>
          <a:p>
            <a:pPr lvl="1"/>
            <a:r>
              <a:rPr lang="en-US" sz="3200" kern="1200" dirty="0">
                <a:solidFill>
                  <a:schemeClr val="tx1"/>
                </a:solidFill>
                <a:effectLst/>
                <a:latin typeface="+mn-lt"/>
                <a:ea typeface="+mn-ea"/>
                <a:cs typeface="+mn-cs"/>
              </a:rPr>
              <a:t>Notify Center</a:t>
            </a:r>
            <a:r>
              <a:rPr lang="en-US" sz="3200" kern="1200" baseline="0" dirty="0">
                <a:solidFill>
                  <a:schemeClr val="tx1"/>
                </a:solidFill>
                <a:effectLst/>
                <a:latin typeface="+mn-lt"/>
                <a:ea typeface="+mn-ea"/>
                <a:cs typeface="+mn-cs"/>
              </a:rPr>
              <a:t> of planned DSA placements.</a:t>
            </a:r>
          </a:p>
          <a:p>
            <a:pPr lvl="1"/>
            <a:r>
              <a:rPr lang="en-US" sz="3200" dirty="0"/>
              <a:t>Checklist available</a:t>
            </a:r>
            <a:r>
              <a:rPr lang="en-US" sz="3200" kern="1200" baseline="0" dirty="0">
                <a:solidFill>
                  <a:schemeClr val="tx1"/>
                </a:solidFill>
                <a:effectLst/>
                <a:latin typeface="+mn-lt"/>
                <a:ea typeface="+mn-ea"/>
                <a:cs typeface="+mn-cs"/>
              </a:rPr>
              <a:t> </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50935939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dirty="0">
                <a:solidFill>
                  <a:schemeClr val="bg1">
                    <a:lumMod val="50000"/>
                  </a:schemeClr>
                </a:solidFill>
              </a:rPr>
              <a:t>3.8.6 Pre-Project Logistics</a:t>
            </a:r>
          </a:p>
          <a:p>
            <a:pPr marL="457200" lvl="1" indent="0">
              <a:buNone/>
            </a:pPr>
            <a:r>
              <a:rPr lang="en-US" sz="3800" b="1" dirty="0">
                <a:solidFill>
                  <a:srgbClr val="FF0000"/>
                </a:solidFill>
              </a:rPr>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2063460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District must ensure that project work is performed in accordance with contract and attachments, as well as Program policy and standards:</a:t>
            </a:r>
            <a:endParaRPr lang="en-US" sz="44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Stay involved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Have an on-site presence</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Pay attention</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Call </a:t>
            </a:r>
            <a:r>
              <a:rPr lang="en-US" dirty="0"/>
              <a:t>Center/SCC </a:t>
            </a:r>
            <a:r>
              <a:rPr lang="en-US" sz="2400" kern="1200" dirty="0">
                <a:solidFill>
                  <a:schemeClr val="tx1"/>
                </a:solidFill>
                <a:effectLst/>
                <a:latin typeface="+mn-lt"/>
                <a:ea typeface="+mn-ea"/>
                <a:cs typeface="+mn-cs"/>
              </a:rPr>
              <a:t>for help if needed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No excuses!</a:t>
            </a:r>
            <a:endParaRPr lang="en-US" sz="3600" kern="1200" dirty="0">
              <a:solidFill>
                <a:schemeClr val="tx1"/>
              </a:solidFill>
              <a:effectLst/>
              <a:latin typeface="+mn-lt"/>
              <a:ea typeface="+mn-ea"/>
              <a:cs typeface="+mn-cs"/>
            </a:endParaRPr>
          </a:p>
          <a:p>
            <a:r>
              <a:rPr lang="en-US" sz="3200" kern="1200" dirty="0">
                <a:solidFill>
                  <a:schemeClr val="tx1"/>
                </a:solidFill>
                <a:effectLst/>
                <a:latin typeface="+mn-lt"/>
                <a:ea typeface="+mn-ea"/>
                <a:cs typeface="+mn-cs"/>
              </a:rPr>
              <a:t>When it comes to project oversight, remember…</a:t>
            </a:r>
            <a:endParaRPr lang="en-US" sz="4400"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93372028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indent="0" algn="ctr">
              <a:buNone/>
            </a:pPr>
            <a:r>
              <a:rPr lang="en-US" sz="5400" kern="1200" dirty="0">
                <a:solidFill>
                  <a:srgbClr val="FF0000"/>
                </a:solidFill>
                <a:effectLst/>
                <a:latin typeface="+mn-lt"/>
                <a:ea typeface="+mn-ea"/>
                <a:cs typeface="+mn-cs"/>
              </a:rPr>
              <a:t>“You get what you inspect, not what you expect”</a:t>
            </a:r>
          </a:p>
          <a:p>
            <a:pPr marL="0" indent="0" algn="ctr">
              <a:buNone/>
            </a:pPr>
            <a:endParaRPr lang="en-US" sz="5400" dirty="0">
              <a:solidFill>
                <a:srgbClr val="FF0000"/>
              </a:solidFill>
            </a:endParaRPr>
          </a:p>
          <a:p>
            <a:pPr marL="0" indent="0" algn="ctr">
              <a:buNone/>
            </a:pPr>
            <a:r>
              <a:rPr lang="en-US" sz="4000" dirty="0">
                <a:solidFill>
                  <a:srgbClr val="FF0000"/>
                </a:solidFill>
              </a:rPr>
              <a:t>m</a:t>
            </a:r>
            <a:r>
              <a:rPr lang="en-US" sz="4000" kern="1200" dirty="0">
                <a:solidFill>
                  <a:srgbClr val="FF0000"/>
                </a:solidFill>
                <a:effectLst/>
                <a:latin typeface="+mn-lt"/>
                <a:ea typeface="+mn-ea"/>
                <a:cs typeface="+mn-cs"/>
              </a:rPr>
              <a:t>ore involvement = better projects</a:t>
            </a:r>
            <a:endParaRPr lang="en-US" sz="5400"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92422102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Make sure you are on site:</a:t>
            </a:r>
          </a:p>
          <a:p>
            <a:pPr lvl="1"/>
            <a:r>
              <a:rPr lang="en-US" dirty="0"/>
              <a:t>First day(s) of project work</a:t>
            </a:r>
          </a:p>
          <a:p>
            <a:pPr lvl="1"/>
            <a:r>
              <a:rPr lang="en-US" dirty="0"/>
              <a:t>When project moves to a new phase or practice</a:t>
            </a:r>
          </a:p>
          <a:p>
            <a:pPr lvl="1"/>
            <a:r>
              <a:rPr lang="en-US" dirty="0"/>
              <a:t>When critical practices or practices new to the applicant are being installed</a:t>
            </a:r>
          </a:p>
          <a:p>
            <a:pPr lvl="1"/>
            <a:r>
              <a:rPr lang="en-US" dirty="0"/>
              <a:t>For regular check-ins</a:t>
            </a:r>
          </a:p>
          <a:p>
            <a:pPr lvl="1"/>
            <a:endParaRPr lang="en-US"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8828943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“The twp wanted to do it that way” is not an excuse</a:t>
            </a:r>
          </a:p>
          <a:p>
            <a:pPr lvl="0"/>
            <a:r>
              <a:rPr lang="en-US" sz="3200" kern="1200" dirty="0">
                <a:solidFill>
                  <a:schemeClr val="tx1"/>
                </a:solidFill>
                <a:effectLst/>
                <a:latin typeface="+mn-lt"/>
                <a:ea typeface="+mn-ea"/>
                <a:cs typeface="+mn-cs"/>
              </a:rPr>
              <a:t>The CD holds the purse strings</a:t>
            </a:r>
          </a:p>
          <a:p>
            <a:pPr lvl="1"/>
            <a:r>
              <a:rPr lang="en-US" dirty="0"/>
              <a:t>Ensure work is done properly</a:t>
            </a:r>
          </a:p>
          <a:p>
            <a:pPr lvl="1"/>
            <a:r>
              <a:rPr lang="en-US" dirty="0"/>
              <a:t>Require remediations where necessary</a:t>
            </a:r>
          </a:p>
          <a:p>
            <a:pPr lvl="1"/>
            <a:r>
              <a:rPr lang="en-US" kern="1200" dirty="0">
                <a:solidFill>
                  <a:schemeClr val="tx1"/>
                </a:solidFill>
                <a:effectLst/>
              </a:rPr>
              <a:t>Don’t pay for subpar work</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9798135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050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1396521" y="194694"/>
            <a:ext cx="6313919" cy="6663306"/>
          </a:xfrm>
          <a:prstGeom prst="rect">
            <a:avLst/>
          </a:prstGeom>
        </p:spPr>
      </p:pic>
    </p:spTree>
    <p:extLst>
      <p:ext uri="{BB962C8B-B14F-4D97-AF65-F5344CB8AC3E}">
        <p14:creationId xmlns:p14="http://schemas.microsoft.com/office/powerpoint/2010/main" val="3452510712"/>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b="1" dirty="0">
                <a:solidFill>
                  <a:srgbClr val="FF0000"/>
                </a:solidFill>
              </a:rPr>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3) District Role</a:t>
            </a:r>
          </a:p>
          <a:p>
            <a:r>
              <a:rPr lang="en-US" sz="2400" b="1" dirty="0">
                <a:solidFill>
                  <a:prstClr val="black"/>
                </a:solidFill>
              </a:rPr>
              <a:t>Over ½ of manual </a:t>
            </a:r>
          </a:p>
          <a:p>
            <a:endParaRPr lang="en-US" sz="2400" b="1" dirty="0">
              <a:solidFill>
                <a:prstClr val="black"/>
              </a:solidFill>
            </a:endParaRPr>
          </a:p>
          <a:p>
            <a:r>
              <a:rPr lang="en-US" sz="2400" b="1" dirty="0">
                <a:solidFill>
                  <a:prstClr val="black"/>
                </a:solidFill>
              </a:rPr>
              <a:t>Receiving Funds</a:t>
            </a:r>
          </a:p>
          <a:p>
            <a:r>
              <a:rPr lang="en-US" sz="2400" b="1" dirty="0">
                <a:solidFill>
                  <a:prstClr val="black"/>
                </a:solidFill>
              </a:rPr>
              <a:t>Accounting for Funds</a:t>
            </a:r>
          </a:p>
          <a:p>
            <a:r>
              <a:rPr lang="en-US" sz="2400" b="1" dirty="0">
                <a:solidFill>
                  <a:prstClr val="black"/>
                </a:solidFill>
              </a:rPr>
              <a:t>Dispersing Funds to Grantees</a:t>
            </a:r>
          </a:p>
          <a:p>
            <a:r>
              <a:rPr lang="en-US" sz="2400" b="1" dirty="0">
                <a:solidFill>
                  <a:prstClr val="black"/>
                </a:solidFill>
              </a:rPr>
              <a:t>CD Educational Opportunities</a:t>
            </a:r>
          </a:p>
          <a:p>
            <a:r>
              <a:rPr lang="en-US" sz="2400" b="1" dirty="0">
                <a:solidFill>
                  <a:prstClr val="black"/>
                </a:solidFill>
              </a:rPr>
              <a:t>Education/Training by CDs</a:t>
            </a:r>
          </a:p>
          <a:p>
            <a:r>
              <a:rPr lang="en-US" sz="2400" b="1" dirty="0">
                <a:solidFill>
                  <a:prstClr val="black"/>
                </a:solidFill>
              </a:rPr>
              <a:t>Program Eligibility</a:t>
            </a:r>
          </a:p>
          <a:p>
            <a:r>
              <a:rPr lang="en-US" sz="2400" b="1" dirty="0">
                <a:solidFill>
                  <a:srgbClr val="FF0000"/>
                </a:solidFill>
              </a:rPr>
              <a:t>Administering Projects</a:t>
            </a:r>
          </a:p>
          <a:p>
            <a:r>
              <a:rPr lang="en-US" sz="2400" b="1" dirty="0">
                <a:solidFill>
                  <a:prstClr val="black"/>
                </a:solidFill>
              </a:rPr>
              <a:t>GIS system</a:t>
            </a:r>
          </a:p>
          <a:p>
            <a:r>
              <a:rPr lang="en-US" sz="2400" b="1" dirty="0">
                <a:solidFill>
                  <a:prstClr val="black"/>
                </a:solidFill>
              </a:rPr>
              <a:t>Quarterly Reports</a:t>
            </a:r>
          </a:p>
          <a:p>
            <a:r>
              <a:rPr lang="en-US" sz="2400" b="1" dirty="0">
                <a:solidFill>
                  <a:prstClr val="black"/>
                </a:solidFill>
              </a:rPr>
              <a:t>Annual Reports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239268024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dirty="0">
                <a:solidFill>
                  <a:schemeClr val="bg1">
                    <a:lumMod val="50000"/>
                  </a:schemeClr>
                </a:solidFill>
              </a:rPr>
              <a:t>3.8.6 Pre-Project Logistics</a:t>
            </a:r>
          </a:p>
          <a:p>
            <a:pPr marL="457200" lvl="1" indent="0">
              <a:buNone/>
            </a:pPr>
            <a:r>
              <a:rPr lang="en-US" sz="3800" dirty="0">
                <a:solidFill>
                  <a:schemeClr val="bg1">
                    <a:lumMod val="50000"/>
                  </a:schemeClr>
                </a:solidFill>
              </a:rPr>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b="1" dirty="0">
                <a:solidFill>
                  <a:srgbClr val="FF0000"/>
                </a:solidFill>
              </a:rPr>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09839243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normAutofit/>
          </a:bodyPr>
          <a:lstStyle/>
          <a:p>
            <a:pPr marL="0" indent="0">
              <a:buNone/>
            </a:pPr>
            <a:r>
              <a:rPr lang="en-US" sz="3200" b="1" kern="1200" dirty="0">
                <a:effectLst/>
              </a:rPr>
              <a:t>Prior to </a:t>
            </a:r>
            <a:r>
              <a:rPr lang="en-US" b="1" dirty="0"/>
              <a:t>final payment, the following are required:</a:t>
            </a:r>
          </a:p>
          <a:p>
            <a:r>
              <a:rPr lang="en-US" b="1" dirty="0"/>
              <a:t>Final onsite inspection</a:t>
            </a:r>
          </a:p>
          <a:p>
            <a:r>
              <a:rPr lang="en-US" b="1" dirty="0"/>
              <a:t>Signed project completion report</a:t>
            </a:r>
          </a:p>
          <a:p>
            <a:pPr lvl="1"/>
            <a:r>
              <a:rPr lang="en-US" b="1" dirty="0"/>
              <a:t>Summarizes funding</a:t>
            </a:r>
          </a:p>
          <a:p>
            <a:pPr lvl="1"/>
            <a:r>
              <a:rPr lang="en-US" b="1" dirty="0"/>
              <a:t>Summarizes work</a:t>
            </a:r>
          </a:p>
          <a:p>
            <a:pPr lvl="1"/>
            <a:r>
              <a:rPr lang="en-US" b="1" dirty="0"/>
              <a:t>Signed by CD and grantee</a:t>
            </a:r>
          </a:p>
          <a:p>
            <a:pPr lvl="1"/>
            <a:r>
              <a:rPr lang="en-US" b="1" dirty="0"/>
              <a:t>Must be signed and retained with project files.</a:t>
            </a:r>
          </a:p>
          <a:p>
            <a:r>
              <a:rPr lang="en-US" b="1" dirty="0"/>
              <a:t>Receipts for all grant expenditures</a:t>
            </a:r>
          </a:p>
          <a:p>
            <a:pPr lvl="1"/>
            <a:endParaRPr lang="en-US" sz="3200"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2625113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lstStyle/>
          <a:p>
            <a:pPr marL="0" indent="0">
              <a:buNone/>
            </a:pPr>
            <a:r>
              <a:rPr lang="en-US" sz="3200" b="1" kern="1200" dirty="0">
                <a:effectLst/>
              </a:rPr>
              <a:t>Other documentation may also be required</a:t>
            </a:r>
            <a:r>
              <a:rPr lang="en-US" b="1" dirty="0"/>
              <a:t>:</a:t>
            </a:r>
          </a:p>
          <a:p>
            <a:r>
              <a:rPr lang="en-US" b="1" dirty="0"/>
              <a:t>DSA testing and certifications</a:t>
            </a:r>
          </a:p>
          <a:p>
            <a:r>
              <a:rPr lang="en-US" b="1" dirty="0"/>
              <a:t>Off ROW consent forms</a:t>
            </a:r>
          </a:p>
          <a:p>
            <a:r>
              <a:rPr lang="en-US" b="1" dirty="0"/>
              <a:t>Prevailing Wage documentation</a:t>
            </a:r>
          </a:p>
          <a:p>
            <a:r>
              <a:rPr lang="en-US" b="1" dirty="0"/>
              <a:t>“Hard file checklist” available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83495094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normAutofit fontScale="85000" lnSpcReduction="10000"/>
          </a:bodyPr>
          <a:lstStyle/>
          <a:p>
            <a:pPr marL="0" indent="0">
              <a:buNone/>
            </a:pPr>
            <a:r>
              <a:rPr lang="en-US" b="1" dirty="0"/>
              <a:t>3.8.9.1 Final Inspection</a:t>
            </a:r>
          </a:p>
          <a:p>
            <a:pPr marL="0" indent="0">
              <a:buNone/>
            </a:pPr>
            <a:r>
              <a:rPr lang="en-US" b="1" dirty="0"/>
              <a:t>A final inspection must be completed onsite involving the district and grant recipient</a:t>
            </a:r>
          </a:p>
          <a:p>
            <a:r>
              <a:rPr lang="en-US" dirty="0"/>
              <a:t>Verify the project is completed in accordance with Program standards and to the satisfaction of the district. </a:t>
            </a:r>
          </a:p>
          <a:p>
            <a:r>
              <a:rPr lang="en-US" dirty="0"/>
              <a:t>Verify that all work elements classified as “in-kind services” are also completed in accordance with Program standards and to the satisfaction of the district.</a:t>
            </a:r>
          </a:p>
          <a:p>
            <a:r>
              <a:rPr lang="en-US" dirty="0"/>
              <a:t>Verify that work elements proposed in the work plan have been properly installed. </a:t>
            </a:r>
          </a:p>
          <a:p>
            <a:r>
              <a:rPr lang="en-US" dirty="0"/>
              <a:t>Allow the district to summarize the project work elements and costs on the project completion report.</a:t>
            </a:r>
          </a:p>
          <a:p>
            <a:r>
              <a:rPr lang="en-US" dirty="0"/>
              <a:t>Document any changes made from the grant application that have not already been documented. </a:t>
            </a:r>
            <a:endParaRPr lang="en-US"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1622067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normAutofit/>
          </a:bodyPr>
          <a:lstStyle/>
          <a:p>
            <a:pPr marL="0" indent="0">
              <a:buNone/>
            </a:pPr>
            <a:r>
              <a:rPr lang="en-US" b="1" dirty="0"/>
              <a:t>3.8.9.2 Final Project Remediation (if necessary)</a:t>
            </a:r>
          </a:p>
          <a:p>
            <a:r>
              <a:rPr lang="en-US" b="1" dirty="0"/>
              <a:t>Remediation work may be required before the project can be consider “complete”</a:t>
            </a:r>
          </a:p>
          <a:p>
            <a:r>
              <a:rPr lang="en-US" b="1" dirty="0"/>
              <a:t>The district should verify remediation work meets Program standards prior to making final payment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526980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772027" y="304800"/>
            <a:ext cx="4443235" cy="7098175"/>
            <a:chOff x="-390525" y="-76200"/>
            <a:chExt cx="9925050" cy="1423035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25" y="-76200"/>
              <a:ext cx="9925050" cy="701040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1" y="6858000"/>
              <a:ext cx="9677400" cy="7296150"/>
            </a:xfrm>
            <a:prstGeom prst="rect">
              <a:avLst/>
            </a:prstGeom>
          </p:spPr>
        </p:pic>
      </p:grpSp>
      <p:grpSp>
        <p:nvGrpSpPr>
          <p:cNvPr id="18" name="Group 17"/>
          <p:cNvGrpSpPr/>
          <p:nvPr/>
        </p:nvGrpSpPr>
        <p:grpSpPr>
          <a:xfrm>
            <a:off x="228600" y="579741"/>
            <a:ext cx="4543427" cy="6278259"/>
            <a:chOff x="176212" y="-490538"/>
            <a:chExt cx="8791575" cy="11340797"/>
          </a:xfrm>
        </p:grpSpPr>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212" y="-490538"/>
              <a:ext cx="8791575" cy="7839075"/>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858" y="7297434"/>
              <a:ext cx="8677275" cy="3552825"/>
            </a:xfrm>
            <a:prstGeom prst="rect">
              <a:avLst/>
            </a:prstGeom>
          </p:spPr>
        </p:pic>
      </p:grpSp>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9" name="Rectangle 8"/>
          <p:cNvSpPr/>
          <p:nvPr/>
        </p:nvSpPr>
        <p:spPr>
          <a:xfrm>
            <a:off x="228600" y="289560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Financial Summary</a:t>
            </a:r>
            <a:endParaRPr lang="en-US" sz="2000" dirty="0">
              <a:solidFill>
                <a:srgbClr val="FF0000"/>
              </a:solidFill>
            </a:endParaRPr>
          </a:p>
        </p:txBody>
      </p:sp>
      <p:sp>
        <p:nvSpPr>
          <p:cNvPr id="10" name="Rectangle 9"/>
          <p:cNvSpPr/>
          <p:nvPr/>
        </p:nvSpPr>
        <p:spPr>
          <a:xfrm>
            <a:off x="330200" y="144780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Info</a:t>
            </a:r>
            <a:endParaRPr lang="en-US" sz="2000" dirty="0">
              <a:solidFill>
                <a:srgbClr val="FF0000"/>
              </a:solidFill>
            </a:endParaRPr>
          </a:p>
        </p:txBody>
      </p:sp>
      <p:sp>
        <p:nvSpPr>
          <p:cNvPr id="11" name="Rectangle 10"/>
          <p:cNvSpPr/>
          <p:nvPr/>
        </p:nvSpPr>
        <p:spPr>
          <a:xfrm>
            <a:off x="5029113" y="249549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ESM Practice Summary</a:t>
            </a:r>
            <a:endParaRPr lang="en-US" sz="2000" dirty="0">
              <a:solidFill>
                <a:srgbClr val="FF0000"/>
              </a:solidFill>
            </a:endParaRPr>
          </a:p>
        </p:txBody>
      </p:sp>
      <p:sp>
        <p:nvSpPr>
          <p:cNvPr id="12" name="Rectangle 11"/>
          <p:cNvSpPr/>
          <p:nvPr/>
        </p:nvSpPr>
        <p:spPr>
          <a:xfrm>
            <a:off x="295600" y="565791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Notes and Signatures</a:t>
            </a:r>
            <a:endParaRPr lang="en-US" sz="2000" dirty="0">
              <a:solidFill>
                <a:srgbClr val="FF0000"/>
              </a:solidFill>
            </a:endParaRPr>
          </a:p>
        </p:txBody>
      </p:sp>
      <p:sp>
        <p:nvSpPr>
          <p:cNvPr id="13" name="Rounded Rectangle 12"/>
          <p:cNvSpPr/>
          <p:nvPr/>
        </p:nvSpPr>
        <p:spPr>
          <a:xfrm>
            <a:off x="4756678" y="5401440"/>
            <a:ext cx="4089436"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7"/>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3" name="Rectangle 2"/>
          <p:cNvSpPr/>
          <p:nvPr/>
        </p:nvSpPr>
        <p:spPr>
          <a:xfrm>
            <a:off x="157337" y="457201"/>
            <a:ext cx="4589097" cy="6329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88725" y="367312"/>
            <a:ext cx="4355275" cy="6329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43200" y="500985"/>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Expanded to front and back</a:t>
            </a:r>
            <a:endParaRPr lang="en-US" sz="2000" dirty="0">
              <a:solidFill>
                <a:srgbClr val="FF0000"/>
              </a:solidFill>
            </a:endParaRPr>
          </a:p>
        </p:txBody>
      </p:sp>
    </p:spTree>
    <p:extLst>
      <p:ext uri="{BB962C8B-B14F-4D97-AF65-F5344CB8AC3E}">
        <p14:creationId xmlns:p14="http://schemas.microsoft.com/office/powerpoint/2010/main" val="30077745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428172"/>
            <a:ext cx="7839964" cy="6665696"/>
          </a:xfrm>
          <a:prstGeom prst="rect">
            <a:avLst/>
          </a:prstGeom>
          <a:ln w="28575">
            <a:solidFill>
              <a:schemeClr val="tx1"/>
            </a:solidFill>
          </a:ln>
        </p:spPr>
      </p:pic>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Front Top</a:t>
            </a:r>
            <a:endParaRPr lang="en-US" sz="2000" dirty="0">
              <a:solidFill>
                <a:srgbClr val="FF0000"/>
              </a:solidFill>
            </a:endParaRPr>
          </a:p>
        </p:txBody>
      </p:sp>
      <p:sp>
        <p:nvSpPr>
          <p:cNvPr id="13" name="Rectangle 12"/>
          <p:cNvSpPr/>
          <p:nvPr/>
        </p:nvSpPr>
        <p:spPr>
          <a:xfrm>
            <a:off x="3364345" y="2362200"/>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Financial Summary</a:t>
            </a:r>
            <a:endParaRPr lang="en-US" sz="2000" dirty="0">
              <a:solidFill>
                <a:srgbClr val="FF0000"/>
              </a:solidFill>
            </a:endParaRPr>
          </a:p>
        </p:txBody>
      </p:sp>
      <p:sp>
        <p:nvSpPr>
          <p:cNvPr id="7" name="Rounded Rectangle 6"/>
          <p:cNvSpPr/>
          <p:nvPr/>
        </p:nvSpPr>
        <p:spPr>
          <a:xfrm>
            <a:off x="5486400" y="6019800"/>
            <a:ext cx="3276600" cy="1021556"/>
          </a:xfrm>
          <a:prstGeom prst="roundRect">
            <a:avLst/>
          </a:prstGeom>
          <a:solidFill>
            <a:srgbClr val="00B0F0"/>
          </a:solidFill>
          <a:ln w="28575">
            <a:solidFill>
              <a:schemeClr val="tx1"/>
            </a:solidFill>
          </a:ln>
        </p:spPr>
        <p:txBody>
          <a:bodyPr wrap="square">
            <a:spAutoFit/>
          </a:bodyPr>
          <a:lstStyle/>
          <a:p>
            <a:pPr algn="ctr"/>
            <a:r>
              <a:rPr lang="en-US" b="1" dirty="0">
                <a:solidFill>
                  <a:sysClr val="windowText" lastClr="000000"/>
                </a:solidFill>
              </a:rPr>
              <a:t>Available at</a:t>
            </a:r>
            <a:endParaRPr lang="en-US" sz="1400" dirty="0">
              <a:solidFill>
                <a:sysClr val="windowText" lastClr="000000"/>
              </a:solidFill>
            </a:endParaRPr>
          </a:p>
          <a:p>
            <a:pPr algn="ctr"/>
            <a:r>
              <a:rPr lang="en-US" b="1" dirty="0">
                <a:solidFill>
                  <a:sysClr val="windowText" lastClr="000000"/>
                </a:solidFill>
                <a:hlinkClick r:id="rId4"/>
              </a:rPr>
              <a:t>https://dirtandgravel.psu.edu/</a:t>
            </a:r>
            <a:r>
              <a:rPr lang="en-US" b="1" dirty="0">
                <a:solidFill>
                  <a:sysClr val="windowText" lastClr="000000"/>
                </a:solidFill>
              </a:rPr>
              <a:t> </a:t>
            </a:r>
            <a:br>
              <a:rPr lang="en-US" b="1" dirty="0">
                <a:solidFill>
                  <a:sysClr val="windowText" lastClr="000000"/>
                </a:solidFill>
              </a:rPr>
            </a:br>
            <a:r>
              <a:rPr lang="en-US" b="1" dirty="0">
                <a:solidFill>
                  <a:sysClr val="windowText" lastClr="000000"/>
                </a:solidFill>
              </a:rPr>
              <a:t>and generated in GIS</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9300763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28700" y="2514600"/>
            <a:ext cx="7620000" cy="2860989"/>
            <a:chOff x="176212" y="7297434"/>
            <a:chExt cx="8791575" cy="3552825"/>
          </a:xfrm>
        </p:grpSpPr>
        <p:pic>
          <p:nvPicPr>
            <p:cNvPr id="12" name="Picture 11"/>
            <p:cNvPicPr>
              <a:picLocks noChangeAspect="1"/>
            </p:cNvPicPr>
            <p:nvPr/>
          </p:nvPicPr>
          <p:blipFill rotWithShape="1">
            <a:blip r:embed="rId3"/>
            <a:srcRect/>
            <a:stretch/>
          </p:blipFill>
          <p:spPr>
            <a:xfrm>
              <a:off x="176212" y="7348537"/>
              <a:ext cx="8791575" cy="284423"/>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858" y="7297434"/>
              <a:ext cx="8677275" cy="3552825"/>
            </a:xfrm>
            <a:prstGeom prst="rect">
              <a:avLst/>
            </a:prstGeom>
          </p:spPr>
        </p:pic>
      </p:grpSp>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Front Bottom</a:t>
            </a:r>
            <a:endParaRPr lang="en-US" sz="2000" dirty="0">
              <a:solidFill>
                <a:srgbClr val="FF0000"/>
              </a:solidFill>
            </a:endParaRPr>
          </a:p>
        </p:txBody>
      </p:sp>
      <p:sp>
        <p:nvSpPr>
          <p:cNvPr id="13" name="Rectangle 12"/>
          <p:cNvSpPr/>
          <p:nvPr/>
        </p:nvSpPr>
        <p:spPr>
          <a:xfrm>
            <a:off x="3383280" y="2143519"/>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Space for notes</a:t>
            </a:r>
            <a:endParaRPr lang="en-US" sz="2000" dirty="0">
              <a:solidFill>
                <a:srgbClr val="FF0000"/>
              </a:solidFill>
            </a:endParaRPr>
          </a:p>
        </p:txBody>
      </p:sp>
      <p:sp>
        <p:nvSpPr>
          <p:cNvPr id="7" name="Rectangle 6"/>
          <p:cNvSpPr/>
          <p:nvPr/>
        </p:nvSpPr>
        <p:spPr>
          <a:xfrm>
            <a:off x="2438400" y="5068985"/>
            <a:ext cx="3733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CD and Grantee Signatures</a:t>
            </a:r>
            <a:endParaRPr lang="en-US" sz="2000" dirty="0">
              <a:solidFill>
                <a:srgbClr val="FF0000"/>
              </a:solidFill>
            </a:endParaRPr>
          </a:p>
        </p:txBody>
      </p:sp>
      <p:sp>
        <p:nvSpPr>
          <p:cNvPr id="9" name="Rounded Rectangle 8"/>
          <p:cNvSpPr/>
          <p:nvPr/>
        </p:nvSpPr>
        <p:spPr>
          <a:xfrm>
            <a:off x="5593080" y="5562600"/>
            <a:ext cx="3322320" cy="1021556"/>
          </a:xfrm>
          <a:prstGeom prst="roundRect">
            <a:avLst/>
          </a:prstGeom>
          <a:solidFill>
            <a:srgbClr val="00B0F0"/>
          </a:solidFill>
          <a:ln w="28575">
            <a:solidFill>
              <a:schemeClr val="tx1"/>
            </a:solidFill>
          </a:ln>
        </p:spPr>
        <p:txBody>
          <a:bodyPr wrap="square">
            <a:spAutoFit/>
          </a:bodyPr>
          <a:lstStyle/>
          <a:p>
            <a:pPr algn="ctr"/>
            <a:r>
              <a:rPr lang="en-US" b="1" dirty="0">
                <a:solidFill>
                  <a:sysClr val="windowText" lastClr="000000"/>
                </a:solidFill>
              </a:rPr>
              <a:t>Available at</a:t>
            </a:r>
            <a:endParaRPr lang="en-US" sz="1400" dirty="0">
              <a:solidFill>
                <a:sysClr val="windowText" lastClr="000000"/>
              </a:solidFill>
            </a:endParaRPr>
          </a:p>
          <a:p>
            <a:pPr algn="ctr"/>
            <a:r>
              <a:rPr lang="en-US" b="1" dirty="0">
                <a:solidFill>
                  <a:sysClr val="windowText" lastClr="000000"/>
                </a:solidFill>
                <a:hlinkClick r:id="rId5"/>
              </a:rPr>
              <a:t>https://dirtandgravel.psu.edu/</a:t>
            </a:r>
            <a:r>
              <a:rPr lang="en-US" b="1" dirty="0">
                <a:solidFill>
                  <a:sysClr val="windowText" lastClr="000000"/>
                </a:solidFill>
              </a:rPr>
              <a:t> </a:t>
            </a:r>
            <a:br>
              <a:rPr lang="en-US" b="1" dirty="0">
                <a:solidFill>
                  <a:sysClr val="windowText" lastClr="000000"/>
                </a:solidFill>
              </a:rPr>
            </a:br>
            <a:r>
              <a:rPr lang="en-US" b="1" dirty="0">
                <a:solidFill>
                  <a:sysClr val="windowText" lastClr="000000"/>
                </a:solidFill>
              </a:rPr>
              <a:t>and generated in GIS</a:t>
            </a:r>
          </a:p>
        </p:txBody>
      </p:sp>
      <p:sp>
        <p:nvSpPr>
          <p:cNvPr id="1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6156163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Back Top</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843522"/>
            <a:ext cx="9067800" cy="5587601"/>
          </a:xfrm>
          <a:prstGeom prst="rect">
            <a:avLst/>
          </a:prstGeom>
        </p:spPr>
      </p:pic>
      <p:sp>
        <p:nvSpPr>
          <p:cNvPr id="7" name="Rounded Rectangle 6"/>
          <p:cNvSpPr/>
          <p:nvPr/>
        </p:nvSpPr>
        <p:spPr>
          <a:xfrm>
            <a:off x="5257800" y="628227"/>
            <a:ext cx="3676891"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4"/>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Tree>
    <p:extLst>
      <p:ext uri="{BB962C8B-B14F-4D97-AF65-F5344CB8AC3E}">
        <p14:creationId xmlns:p14="http://schemas.microsoft.com/office/powerpoint/2010/main" val="279038468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Back Bottom</a:t>
            </a:r>
            <a:endParaRPr lang="en-US" sz="2000" dirty="0">
              <a:solidFill>
                <a:srgbClr val="FF0000"/>
              </a:solidFill>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3" name="Picture 2"/>
          <p:cNvPicPr>
            <a:picLocks noChangeAspect="1"/>
          </p:cNvPicPr>
          <p:nvPr/>
        </p:nvPicPr>
        <p:blipFill>
          <a:blip r:embed="rId3"/>
          <a:stretch>
            <a:fillRect/>
          </a:stretch>
        </p:blipFill>
        <p:spPr>
          <a:xfrm>
            <a:off x="83127" y="896948"/>
            <a:ext cx="8999046" cy="5656252"/>
          </a:xfrm>
          <a:prstGeom prst="rect">
            <a:avLst/>
          </a:prstGeom>
          <a:ln w="28575">
            <a:solidFill>
              <a:schemeClr val="tx1"/>
            </a:solidFill>
          </a:ln>
        </p:spPr>
      </p:pic>
    </p:spTree>
    <p:extLst>
      <p:ext uri="{BB962C8B-B14F-4D97-AF65-F5344CB8AC3E}">
        <p14:creationId xmlns:p14="http://schemas.microsoft.com/office/powerpoint/2010/main" val="294255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b="1" dirty="0">
                <a:solidFill>
                  <a:srgbClr val="FF0000"/>
                </a:solidFill>
              </a:rPr>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4) QAB Role</a:t>
            </a:r>
          </a:p>
          <a:p>
            <a:endParaRPr lang="en-US" sz="2400" b="1" dirty="0">
              <a:solidFill>
                <a:prstClr val="black"/>
              </a:solidFill>
            </a:endParaRPr>
          </a:p>
          <a:p>
            <a:r>
              <a:rPr lang="en-US" sz="2400" b="1" dirty="0">
                <a:solidFill>
                  <a:prstClr val="black"/>
                </a:solidFill>
              </a:rPr>
              <a:t>Defines composition and function of QAB</a:t>
            </a:r>
          </a:p>
          <a:p>
            <a:endParaRPr lang="en-US" sz="2400" b="1" dirty="0">
              <a:solidFill>
                <a:prstClr val="black"/>
              </a:solidFill>
            </a:endParaRPr>
          </a:p>
          <a:p>
            <a:r>
              <a:rPr lang="en-US" sz="2400" b="1" dirty="0">
                <a:solidFill>
                  <a:prstClr val="black"/>
                </a:solidFill>
              </a:rPr>
              <a:t>Composition</a:t>
            </a:r>
          </a:p>
          <a:p>
            <a:endParaRPr lang="en-US" sz="2400" b="1" dirty="0">
              <a:solidFill>
                <a:prstClr val="black"/>
              </a:solidFill>
            </a:endParaRPr>
          </a:p>
          <a:p>
            <a:r>
              <a:rPr lang="en-US" sz="2400" b="1" dirty="0">
                <a:solidFill>
                  <a:prstClr val="black"/>
                </a:solidFill>
              </a:rPr>
              <a:t>Meeting Requirements</a:t>
            </a:r>
          </a:p>
          <a:p>
            <a:endParaRPr lang="en-US" sz="2400" b="1" dirty="0">
              <a:solidFill>
                <a:prstClr val="black"/>
              </a:solidFill>
            </a:endParaRPr>
          </a:p>
          <a:p>
            <a:r>
              <a:rPr lang="en-US" sz="2400" b="1" dirty="0">
                <a:solidFill>
                  <a:prstClr val="black"/>
                </a:solidFill>
              </a:rPr>
              <a:t>QAB Role in Projects</a:t>
            </a:r>
          </a:p>
          <a:p>
            <a:endParaRPr lang="en-US" sz="2400" b="1" dirty="0">
              <a:solidFill>
                <a:prstClr val="black"/>
              </a:solidFill>
            </a:endParaRPr>
          </a:p>
          <a:p>
            <a:r>
              <a:rPr lang="en-US" sz="2400" b="1" dirty="0">
                <a:solidFill>
                  <a:prstClr val="black"/>
                </a:solidFill>
              </a:rPr>
              <a:t>QAB Role in Policy</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34660030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5760">
            <a:off x="6091237" y="1776864"/>
            <a:ext cx="6105525" cy="7820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Subtitle 2"/>
          <p:cNvSpPr>
            <a:spLocks noGrp="1"/>
          </p:cNvSpPr>
          <p:nvPr>
            <p:ph type="subTitle" idx="1"/>
          </p:nvPr>
        </p:nvSpPr>
        <p:spPr>
          <a:xfrm>
            <a:off x="381000" y="533400"/>
            <a:ext cx="8382000" cy="5791200"/>
          </a:xfrm>
        </p:spPr>
        <p:txBody>
          <a:bodyPr/>
          <a:lstStyle/>
          <a:p>
            <a:r>
              <a:rPr lang="en-US" b="1" dirty="0">
                <a:ea typeface="Times New Roman"/>
              </a:rPr>
              <a:t>Project Completion Report Instructions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162388">
            <a:off x="-19718" y="1417447"/>
            <a:ext cx="6038850" cy="807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3843187" y="2209800"/>
            <a:ext cx="3581400" cy="783193"/>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5"/>
              </a:rPr>
              <a:t>https://dirtandgravel.psu.edu/</a:t>
            </a:r>
            <a:r>
              <a:rPr lang="en-US" sz="2000" b="1" dirty="0">
                <a:solidFill>
                  <a:sysClr val="windowText" lastClr="000000"/>
                </a:solidFill>
              </a:rPr>
              <a:t> </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9262059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4572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9" y="1306316"/>
            <a:ext cx="8666243" cy="4694433"/>
          </a:xfrm>
        </p:spPr>
        <p:txBody>
          <a:bodyPr>
            <a:normAutofit/>
          </a:bodyPr>
          <a:lstStyle/>
          <a:p>
            <a:pPr marL="0" indent="0">
              <a:buNone/>
            </a:pPr>
            <a:r>
              <a:rPr lang="en-US" b="1" u="sng" dirty="0"/>
              <a:t>3.8.9 Project completion &amp; 3.8.10 Project File Retention</a:t>
            </a:r>
          </a:p>
          <a:p>
            <a:r>
              <a:rPr lang="en-US" dirty="0"/>
              <a:t>Required documentation as outlined on the “Hard File Checklist” is required to be kept in the project hard file and </a:t>
            </a:r>
            <a:r>
              <a:rPr lang="en-US" b="1" u="sng" dirty="0"/>
              <a:t>is needed prior to making final payment to the grant recipient </a:t>
            </a:r>
          </a:p>
          <a:p>
            <a:pPr lvl="1"/>
            <a:endParaRPr lang="en-US" dirty="0"/>
          </a:p>
        </p:txBody>
      </p:sp>
    </p:spTree>
    <p:extLst>
      <p:ext uri="{BB962C8B-B14F-4D97-AF65-F5344CB8AC3E}">
        <p14:creationId xmlns:p14="http://schemas.microsoft.com/office/powerpoint/2010/main" val="3812755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dirty="0">
                <a:solidFill>
                  <a:schemeClr val="bg1">
                    <a:lumMod val="50000"/>
                  </a:schemeClr>
                </a:solidFill>
              </a:rPr>
              <a:t>3.8.6 Pre-Project Logistics</a:t>
            </a:r>
          </a:p>
          <a:p>
            <a:pPr marL="457200" lvl="1" indent="0">
              <a:buNone/>
            </a:pPr>
            <a:r>
              <a:rPr lang="en-US" sz="3800" dirty="0">
                <a:solidFill>
                  <a:schemeClr val="bg1">
                    <a:lumMod val="50000"/>
                  </a:schemeClr>
                </a:solidFill>
              </a:rPr>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dirty="0">
                <a:solidFill>
                  <a:schemeClr val="bg1">
                    <a:lumMod val="50000"/>
                  </a:schemeClr>
                </a:solidFill>
              </a:rPr>
              <a:t>3.8.9 Project Completion</a:t>
            </a:r>
          </a:p>
          <a:p>
            <a:pPr marL="457200" lvl="1" indent="0">
              <a:buNone/>
            </a:pPr>
            <a:r>
              <a:rPr lang="en-US" sz="3800" b="1" dirty="0">
                <a:solidFill>
                  <a:srgbClr val="FF0000"/>
                </a:solidFill>
              </a:rPr>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3690531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3.8.10 Project File Retention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lstStyle/>
          <a:p>
            <a:r>
              <a:rPr lang="en-US" sz="3200" b="1" dirty="0"/>
              <a:t>All records relating to the Program must be kept for a minimu</a:t>
            </a:r>
            <a:r>
              <a:rPr lang="en-US" b="1" dirty="0"/>
              <a:t>m of 7 years from the date of final payment on a project</a:t>
            </a:r>
          </a:p>
          <a:p>
            <a:pPr marL="0" indent="0">
              <a:buNone/>
            </a:pPr>
            <a:r>
              <a:rPr lang="en-US" sz="1100" b="1" dirty="0"/>
              <a:t>       </a:t>
            </a:r>
          </a:p>
          <a:p>
            <a:pPr lvl="1"/>
            <a:r>
              <a:rPr lang="en-US" b="1" dirty="0"/>
              <a:t>see “Hard File” Project Checklist for paperwork required to be in hard file</a:t>
            </a:r>
          </a:p>
          <a:p>
            <a:pPr marL="457200" lvl="1" indent="0">
              <a:buNone/>
            </a:pPr>
            <a:r>
              <a:rPr lang="en-US" sz="1100" b="1" dirty="0"/>
              <a:t>   </a:t>
            </a:r>
          </a:p>
          <a:p>
            <a:pPr lvl="1"/>
            <a:r>
              <a:rPr lang="en-US" b="1" dirty="0"/>
              <a:t>It is recommended to keep additional relevant documentation beyond the minimum required to be in the hard file</a:t>
            </a:r>
          </a:p>
          <a:p>
            <a:pPr lvl="2"/>
            <a:r>
              <a:rPr lang="en-US" b="1" dirty="0"/>
              <a:t>Communications with project participants, photos, bid documents if applicable, etc.</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024824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STEVE</a:t>
            </a:r>
          </a:p>
        </p:txBody>
      </p:sp>
    </p:spTree>
    <p:extLst>
      <p:ext uri="{BB962C8B-B14F-4D97-AF65-F5344CB8AC3E}">
        <p14:creationId xmlns:p14="http://schemas.microsoft.com/office/powerpoint/2010/main" val="28637374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aseline="0" dirty="0">
                <a:solidFill>
                  <a:schemeClr val="bg1">
                    <a:lumMod val="50000"/>
                  </a:schemeClr>
                </a:solidFill>
              </a:rPr>
              <a:t>3.6 CD Educational opportunities</a:t>
            </a:r>
          </a:p>
          <a:p>
            <a:r>
              <a:rPr lang="en-US" dirty="0">
                <a:solidFill>
                  <a:schemeClr val="bg1">
                    <a:lumMod val="50000"/>
                  </a:schemeClr>
                </a:solidFill>
              </a:rPr>
              <a:t>3.7 Program Eligibility</a:t>
            </a:r>
          </a:p>
          <a:p>
            <a:r>
              <a:rPr lang="en-US" sz="4800" baseline="0" dirty="0">
                <a:solidFill>
                  <a:schemeClr val="bg1">
                    <a:lumMod val="50000"/>
                  </a:schemeClr>
                </a:solidFill>
              </a:rPr>
              <a:t>3.8 Administering Projects</a:t>
            </a:r>
          </a:p>
          <a:p>
            <a:r>
              <a:rPr lang="en-US" sz="2000" b="1" u="sng" dirty="0">
                <a:solidFill>
                  <a:srgbClr val="FF0000"/>
                </a:solidFill>
              </a:rPr>
              <a:t>3.9 GIS System</a:t>
            </a:r>
          </a:p>
          <a:p>
            <a:r>
              <a:rPr lang="en-US" sz="2000" b="1" u="sng" baseline="0" dirty="0">
                <a:solidFill>
                  <a:srgbClr val="FF0000"/>
                </a:solidFill>
              </a:rPr>
              <a:t>3.10Annual</a:t>
            </a:r>
            <a:r>
              <a:rPr lang="en-US" sz="2000" b="1" u="sng" dirty="0">
                <a:solidFill>
                  <a:srgbClr val="FF0000"/>
                </a:solidFill>
              </a:rPr>
              <a:t> Summary Reports</a:t>
            </a:r>
            <a:endParaRPr lang="en-US" sz="2000" b="1" u="sng" baseline="0" dirty="0">
              <a:solidFill>
                <a:srgbClr val="FF0000"/>
              </a:solidFill>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5428939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GIS reporting</a:t>
            </a:r>
          </a:p>
          <a:p>
            <a:pPr lvl="0"/>
            <a:r>
              <a:rPr lang="en-US" sz="3200" b="1" kern="1200" dirty="0">
                <a:solidFill>
                  <a:schemeClr val="tx1"/>
                </a:solidFill>
                <a:effectLst/>
              </a:rPr>
              <a:t>CDs use customized GIS system to track all project </a:t>
            </a:r>
            <a:r>
              <a:rPr lang="en-US" b="1" dirty="0"/>
              <a:t>location, deliverables</a:t>
            </a:r>
            <a:r>
              <a:rPr lang="en-US" sz="3200" b="1" kern="1200" dirty="0">
                <a:solidFill>
                  <a:schemeClr val="tx1"/>
                </a:solidFill>
                <a:effectLst/>
              </a:rPr>
              <a:t> and spending.</a:t>
            </a:r>
          </a:p>
          <a:p>
            <a:pPr lvl="0"/>
            <a:r>
              <a:rPr lang="en-US" b="1" dirty="0"/>
              <a:t>Use system to generate </a:t>
            </a:r>
            <a:r>
              <a:rPr lang="en-US" b="1" u="sng" dirty="0">
                <a:solidFill>
                  <a:srgbClr val="FF0000"/>
                </a:solidFill>
              </a:rPr>
              <a:t>quarterly</a:t>
            </a:r>
            <a:r>
              <a:rPr lang="en-US" b="1" dirty="0"/>
              <a:t> reports to SCC.</a:t>
            </a:r>
            <a:endParaRPr lang="en-US" sz="3200" b="1"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p:cNvPicPr>
            <a:picLocks noChangeAspect="1"/>
          </p:cNvPicPr>
          <p:nvPr/>
        </p:nvPicPr>
        <p:blipFill>
          <a:blip r:embed="rId3" cstate="email">
            <a:clrChange>
              <a:clrFrom>
                <a:srgbClr val="FFEBBE"/>
              </a:clrFrom>
              <a:clrTo>
                <a:srgbClr val="FFEBBE">
                  <a:alpha val="0"/>
                </a:srgbClr>
              </a:clrTo>
            </a:clrChange>
            <a:extLst>
              <a:ext uri="{28A0092B-C50C-407E-A947-70E740481C1C}">
                <a14:useLocalDpi xmlns:a14="http://schemas.microsoft.com/office/drawing/2010/main"/>
              </a:ext>
            </a:extLst>
          </a:blip>
          <a:stretch>
            <a:fillRect/>
          </a:stretch>
        </p:blipFill>
        <p:spPr>
          <a:xfrm>
            <a:off x="1714500" y="2966390"/>
            <a:ext cx="6720840" cy="3903185"/>
          </a:xfrm>
          <a:prstGeom prst="rect">
            <a:avLst/>
          </a:prstGeom>
        </p:spPr>
      </p:pic>
    </p:spTree>
    <p:extLst>
      <p:ext uri="{BB962C8B-B14F-4D97-AF65-F5344CB8AC3E}">
        <p14:creationId xmlns:p14="http://schemas.microsoft.com/office/powerpoint/2010/main" val="36522669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GIS </a:t>
            </a:r>
            <a:r>
              <a:rPr lang="en-US" b="1" u="sng" dirty="0"/>
              <a:t>Reporting</a:t>
            </a:r>
            <a:endParaRPr lang="en-US" sz="3200" b="1" u="sng" kern="1200" dirty="0">
              <a:solidFill>
                <a:schemeClr val="tx1"/>
              </a:solidFill>
              <a:effectLst/>
              <a:latin typeface="+mn-lt"/>
              <a:ea typeface="+mn-ea"/>
              <a:cs typeface="+mn-cs"/>
            </a:endParaRPr>
          </a:p>
          <a:p>
            <a:r>
              <a:rPr lang="en-US" sz="3200" b="1" kern="1200" dirty="0">
                <a:solidFill>
                  <a:schemeClr val="tx1"/>
                </a:solidFill>
                <a:effectLst/>
                <a:latin typeface="+mn-lt"/>
                <a:ea typeface="+mn-ea"/>
                <a:cs typeface="+mn-cs"/>
              </a:rPr>
              <a:t>ALL Program reporting done in GIS</a:t>
            </a:r>
          </a:p>
          <a:p>
            <a:r>
              <a:rPr lang="en-US" sz="3200" kern="1200" dirty="0">
                <a:solidFill>
                  <a:schemeClr val="tx1"/>
                </a:solidFill>
                <a:effectLst/>
                <a:latin typeface="+mn-lt"/>
                <a:ea typeface="+mn-ea"/>
                <a:cs typeface="+mn-cs"/>
              </a:rPr>
              <a:t>Please attend a GIS training if you are responsible for record keeping and reporting for Program.</a:t>
            </a:r>
          </a:p>
          <a:p>
            <a:r>
              <a:rPr lang="en-US" dirty="0"/>
              <a:t>District Managers have to take abbreviated GIS training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9517706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5334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76200" y="793667"/>
            <a:ext cx="8666243" cy="5911933"/>
          </a:xfrm>
        </p:spPr>
        <p:txBody>
          <a:bodyPr>
            <a:normAutofit fontScale="92500" lnSpcReduction="10000"/>
          </a:bodyPr>
          <a:lstStyle/>
          <a:p>
            <a:pPr marL="0" indent="0">
              <a:buNone/>
            </a:pPr>
            <a:r>
              <a:rPr lang="en-US" b="1" u="sng" dirty="0"/>
              <a:t>3.9 GIS Reporting System</a:t>
            </a:r>
          </a:p>
          <a:p>
            <a:r>
              <a:rPr lang="en-US" dirty="0">
                <a:solidFill>
                  <a:srgbClr val="FF0000"/>
                </a:solidFill>
              </a:rPr>
              <a:t>All contracts, amendments, and completion reports must be generated using the GIS system.</a:t>
            </a:r>
          </a:p>
          <a:p>
            <a:r>
              <a:rPr lang="en-US" dirty="0">
                <a:solidFill>
                  <a:srgbClr val="FF0000"/>
                </a:solidFill>
              </a:rPr>
              <a:t>All funded projects are required to be filled out in the GIS to the extent practical including:</a:t>
            </a:r>
          </a:p>
          <a:p>
            <a:pPr lvl="1"/>
            <a:r>
              <a:rPr lang="en-US" dirty="0">
                <a:solidFill>
                  <a:srgbClr val="FF0000"/>
                </a:solidFill>
              </a:rPr>
              <a:t>Assessment (if applicable)</a:t>
            </a:r>
          </a:p>
          <a:p>
            <a:pPr lvl="1"/>
            <a:r>
              <a:rPr lang="en-US" dirty="0">
                <a:solidFill>
                  <a:srgbClr val="FF0000"/>
                </a:solidFill>
              </a:rPr>
              <a:t>Grant application</a:t>
            </a:r>
          </a:p>
          <a:p>
            <a:pPr lvl="1"/>
            <a:r>
              <a:rPr lang="en-US" dirty="0">
                <a:solidFill>
                  <a:srgbClr val="FF0000"/>
                </a:solidFill>
              </a:rPr>
              <a:t>Contract</a:t>
            </a:r>
          </a:p>
          <a:p>
            <a:pPr lvl="1"/>
            <a:r>
              <a:rPr lang="en-US" dirty="0">
                <a:solidFill>
                  <a:srgbClr val="FF0000"/>
                </a:solidFill>
              </a:rPr>
              <a:t>Amendments (if applicable)</a:t>
            </a:r>
          </a:p>
          <a:p>
            <a:pPr lvl="1"/>
            <a:r>
              <a:rPr lang="en-US" dirty="0">
                <a:solidFill>
                  <a:srgbClr val="FF0000"/>
                </a:solidFill>
              </a:rPr>
              <a:t>Payment(s)</a:t>
            </a:r>
          </a:p>
          <a:p>
            <a:pPr lvl="1"/>
            <a:r>
              <a:rPr lang="en-US" dirty="0">
                <a:solidFill>
                  <a:srgbClr val="FF0000"/>
                </a:solidFill>
              </a:rPr>
              <a:t>Completion report</a:t>
            </a:r>
          </a:p>
          <a:p>
            <a:pPr lvl="1"/>
            <a:r>
              <a:rPr lang="en-US" dirty="0">
                <a:solidFill>
                  <a:srgbClr val="FF0000"/>
                </a:solidFill>
              </a:rPr>
              <a:t>Photos (if applicable)</a:t>
            </a:r>
          </a:p>
          <a:p>
            <a:pPr lvl="1"/>
            <a:r>
              <a:rPr lang="en-US" dirty="0">
                <a:solidFill>
                  <a:srgbClr val="FF0000"/>
                </a:solidFill>
              </a:rPr>
              <a:t>Any additional supporting files</a:t>
            </a:r>
            <a:endParaRPr lang="en-US" dirty="0"/>
          </a:p>
        </p:txBody>
      </p:sp>
      <p:sp>
        <p:nvSpPr>
          <p:cNvPr id="5" name="TextBox 4">
            <a:extLst>
              <a:ext uri="{FF2B5EF4-FFF2-40B4-BE49-F238E27FC236}">
                <a16:creationId xmlns:a16="http://schemas.microsoft.com/office/drawing/2014/main" id="{9DBA9E54-B110-4F8D-AFD2-99F5B31839CA}"/>
              </a:ext>
            </a:extLst>
          </p:cNvPr>
          <p:cNvSpPr txBox="1"/>
          <p:nvPr/>
        </p:nvSpPr>
        <p:spPr>
          <a:xfrm>
            <a:off x="1580606" y="6529342"/>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224677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263293"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76200" y="761594"/>
            <a:ext cx="8666243" cy="4694433"/>
          </a:xfrm>
        </p:spPr>
        <p:txBody>
          <a:bodyPr>
            <a:normAutofit/>
          </a:bodyPr>
          <a:lstStyle/>
          <a:p>
            <a:pPr marL="0" indent="0">
              <a:buNone/>
            </a:pPr>
            <a:r>
              <a:rPr lang="en-US" b="1" u="sng" dirty="0"/>
              <a:t>3.10 Quarterly Reports</a:t>
            </a:r>
          </a:p>
          <a:p>
            <a:r>
              <a:rPr lang="en-US" dirty="0"/>
              <a:t>Districts must keep documentation for all Program expenses </a:t>
            </a:r>
            <a:r>
              <a:rPr lang="en-US" dirty="0">
                <a:solidFill>
                  <a:srgbClr val="FF0000"/>
                </a:solidFill>
              </a:rPr>
              <a:t>and income according to section 3.4</a:t>
            </a:r>
          </a:p>
          <a:p>
            <a:pPr marL="0" indent="0">
              <a:buNone/>
            </a:pPr>
            <a:endParaRPr lang="en-US" dirty="0">
              <a:solidFill>
                <a:srgbClr val="FF0000"/>
              </a:solidFill>
            </a:endParaRPr>
          </a:p>
          <a:p>
            <a:r>
              <a:rPr lang="en-US" dirty="0">
                <a:solidFill>
                  <a:srgbClr val="FF0000"/>
                </a:solidFill>
              </a:rPr>
              <a:t>Financial staff involved in the DGLVR Program must complete a quarterly report GIS training to gain access to the quarterly report system.</a:t>
            </a:r>
          </a:p>
          <a:p>
            <a:pPr lvl="1"/>
            <a:endParaRPr lang="en-US" dirty="0"/>
          </a:p>
        </p:txBody>
      </p:sp>
      <p:sp>
        <p:nvSpPr>
          <p:cNvPr id="5" name="TextBox 4">
            <a:extLst>
              <a:ext uri="{FF2B5EF4-FFF2-40B4-BE49-F238E27FC236}">
                <a16:creationId xmlns:a16="http://schemas.microsoft.com/office/drawing/2014/main" id="{030A5965-8AA1-4054-A810-95C0BE6E63AD}"/>
              </a:ext>
            </a:extLst>
          </p:cNvPr>
          <p:cNvSpPr txBox="1"/>
          <p:nvPr/>
        </p:nvSpPr>
        <p:spPr>
          <a:xfrm>
            <a:off x="1580606" y="63246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331780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b="1" dirty="0">
                <a:solidFill>
                  <a:srgbClr val="FF0000"/>
                </a:solidFill>
              </a:rPr>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5) Applicant Role</a:t>
            </a:r>
          </a:p>
          <a:p>
            <a:endParaRPr lang="en-US" sz="2400" b="1" dirty="0">
              <a:solidFill>
                <a:prstClr val="black"/>
              </a:solidFill>
            </a:endParaRPr>
          </a:p>
          <a:p>
            <a:r>
              <a:rPr lang="en-US" sz="2400" b="1" dirty="0">
                <a:solidFill>
                  <a:prstClr val="black"/>
                </a:solidFill>
              </a:rPr>
              <a:t>Intentionally repeats previous material</a:t>
            </a:r>
          </a:p>
          <a:p>
            <a:endParaRPr lang="en-US" sz="2400" b="1" dirty="0">
              <a:solidFill>
                <a:prstClr val="black"/>
              </a:solidFill>
            </a:endParaRPr>
          </a:p>
          <a:p>
            <a:r>
              <a:rPr lang="en-US" sz="2400" b="1" dirty="0">
                <a:solidFill>
                  <a:prstClr val="black"/>
                </a:solidFill>
              </a:rPr>
              <a:t>Written “to” the applicant audience</a:t>
            </a:r>
          </a:p>
          <a:p>
            <a:endParaRPr lang="en-US" sz="2400" b="1" dirty="0">
              <a:solidFill>
                <a:prstClr val="black"/>
              </a:solidFill>
            </a:endParaRPr>
          </a:p>
          <a:p>
            <a:r>
              <a:rPr lang="en-US" sz="2400" b="1" dirty="0">
                <a:solidFill>
                  <a:prstClr val="black"/>
                </a:solidFill>
              </a:rPr>
              <a:t>Intended to be standalone to give to applicants.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54186805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4572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52400" y="762000"/>
            <a:ext cx="8666243" cy="5410200"/>
          </a:xfrm>
        </p:spPr>
        <p:txBody>
          <a:bodyPr>
            <a:normAutofit fontScale="85000" lnSpcReduction="20000"/>
          </a:bodyPr>
          <a:lstStyle/>
          <a:p>
            <a:pPr marL="0" indent="0">
              <a:buNone/>
            </a:pPr>
            <a:r>
              <a:rPr lang="en-US" b="1" u="sng" dirty="0"/>
              <a:t>3.10 Quarterly Reports (continued)</a:t>
            </a:r>
          </a:p>
          <a:p>
            <a:r>
              <a:rPr lang="en-US" dirty="0"/>
              <a:t>In order to submit quarterly reports, </a:t>
            </a:r>
            <a:r>
              <a:rPr lang="en-US" dirty="0">
                <a:solidFill>
                  <a:srgbClr val="FF0000"/>
                </a:solidFill>
              </a:rPr>
              <a:t>the following must be completed</a:t>
            </a:r>
            <a:r>
              <a:rPr lang="en-US" dirty="0"/>
              <a:t>:</a:t>
            </a:r>
          </a:p>
          <a:p>
            <a:pPr lvl="1"/>
            <a:r>
              <a:rPr lang="en-US" dirty="0">
                <a:solidFill>
                  <a:srgbClr val="FF0000"/>
                </a:solidFill>
              </a:rPr>
              <a:t>All income (advances, replenishments, interest) </a:t>
            </a:r>
            <a:r>
              <a:rPr lang="en-US" dirty="0"/>
              <a:t>and expenses (project, administrative, and education/training) must be entered</a:t>
            </a:r>
          </a:p>
          <a:p>
            <a:pPr lvl="1"/>
            <a:r>
              <a:rPr lang="en-US" dirty="0">
                <a:solidFill>
                  <a:srgbClr val="FF0000"/>
                </a:solidFill>
              </a:rPr>
              <a:t>Local and GIS account balances must match before the quarterly report is submitted each quarter </a:t>
            </a:r>
          </a:p>
          <a:p>
            <a:pPr lvl="1"/>
            <a:r>
              <a:rPr lang="en-US" dirty="0"/>
              <a:t>Information on funded</a:t>
            </a:r>
            <a:r>
              <a:rPr lang="en-US" dirty="0">
                <a:solidFill>
                  <a:srgbClr val="FF0000"/>
                </a:solidFill>
              </a:rPr>
              <a:t> </a:t>
            </a:r>
            <a:r>
              <a:rPr lang="en-US" dirty="0"/>
              <a:t>projects is also required, </a:t>
            </a:r>
            <a:r>
              <a:rPr lang="en-US" dirty="0">
                <a:solidFill>
                  <a:srgbClr val="FF0000"/>
                </a:solidFill>
              </a:rPr>
              <a:t>including checking that all currently open contracts are in good standing and are not expired. The GIS includes a contract verifier tool that can be used during this process.</a:t>
            </a:r>
          </a:p>
          <a:p>
            <a:pPr lvl="1"/>
            <a:r>
              <a:rPr lang="en-US" dirty="0"/>
              <a:t>Complete the summary of Program activities from district staff for the quarter.  </a:t>
            </a:r>
          </a:p>
          <a:p>
            <a:pPr lvl="1"/>
            <a:r>
              <a:rPr lang="en-US" dirty="0"/>
              <a:t>The Conservation District Manager, or its</a:t>
            </a:r>
            <a:r>
              <a:rPr lang="en-US" dirty="0">
                <a:solidFill>
                  <a:srgbClr val="FF0000"/>
                </a:solidFill>
              </a:rPr>
              <a:t> </a:t>
            </a:r>
            <a:r>
              <a:rPr lang="en-US" dirty="0"/>
              <a:t>approved designee, is required to submit the report.  </a:t>
            </a:r>
          </a:p>
        </p:txBody>
      </p:sp>
      <p:sp>
        <p:nvSpPr>
          <p:cNvPr id="5" name="TextBox 4">
            <a:extLst>
              <a:ext uri="{FF2B5EF4-FFF2-40B4-BE49-F238E27FC236}">
                <a16:creationId xmlns:a16="http://schemas.microsoft.com/office/drawing/2014/main" id="{504888C6-F565-4E71-A7B7-2783770737E6}"/>
              </a:ext>
            </a:extLst>
          </p:cNvPr>
          <p:cNvSpPr txBox="1"/>
          <p:nvPr/>
        </p:nvSpPr>
        <p:spPr>
          <a:xfrm>
            <a:off x="1580606" y="63246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3386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3.10 Quarterly Reports</a:t>
            </a:r>
          </a:p>
        </p:txBody>
      </p:sp>
      <p:sp>
        <p:nvSpPr>
          <p:cNvPr id="6" name="Title 1"/>
          <p:cNvSpPr txBox="1">
            <a:spLocks/>
          </p:cNvSpPr>
          <p:nvPr/>
        </p:nvSpPr>
        <p:spPr>
          <a:xfrm>
            <a:off x="1524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grpSp>
        <p:nvGrpSpPr>
          <p:cNvPr id="8" name="Group 7">
            <a:extLst>
              <a:ext uri="{FF2B5EF4-FFF2-40B4-BE49-F238E27FC236}">
                <a16:creationId xmlns:a16="http://schemas.microsoft.com/office/drawing/2014/main" id="{B038C8B7-8B8B-4722-B04A-0BCDC1696C12}"/>
              </a:ext>
            </a:extLst>
          </p:cNvPr>
          <p:cNvGrpSpPr/>
          <p:nvPr/>
        </p:nvGrpSpPr>
        <p:grpSpPr>
          <a:xfrm>
            <a:off x="990600" y="2928429"/>
            <a:ext cx="6355376" cy="3106766"/>
            <a:chOff x="241540" y="1887845"/>
            <a:chExt cx="8473834" cy="4142354"/>
          </a:xfrm>
        </p:grpSpPr>
        <p:grpSp>
          <p:nvGrpSpPr>
            <p:cNvPr id="9" name="Group 8">
              <a:extLst>
                <a:ext uri="{FF2B5EF4-FFF2-40B4-BE49-F238E27FC236}">
                  <a16:creationId xmlns:a16="http://schemas.microsoft.com/office/drawing/2014/main" id="{CCA1DB57-0EF1-46AC-9285-33B59468D555}"/>
                </a:ext>
              </a:extLst>
            </p:cNvPr>
            <p:cNvGrpSpPr/>
            <p:nvPr/>
          </p:nvGrpSpPr>
          <p:grpSpPr>
            <a:xfrm>
              <a:off x="241540" y="1924050"/>
              <a:ext cx="2897989" cy="4094815"/>
              <a:chOff x="273989" y="1924050"/>
              <a:chExt cx="2897989" cy="4094815"/>
            </a:xfrm>
          </p:grpSpPr>
          <p:pic>
            <p:nvPicPr>
              <p:cNvPr id="11" name="Picture 10">
                <a:extLst>
                  <a:ext uri="{FF2B5EF4-FFF2-40B4-BE49-F238E27FC236}">
                    <a16:creationId xmlns:a16="http://schemas.microsoft.com/office/drawing/2014/main" id="{AEEE5A40-3703-47F2-AEF7-C5AFCBA70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989" y="2411522"/>
                <a:ext cx="2669389" cy="3083666"/>
              </a:xfrm>
              <a:prstGeom prst="rect">
                <a:avLst/>
              </a:prstGeom>
              <a:ln>
                <a:solidFill>
                  <a:schemeClr val="tx1"/>
                </a:solidFill>
              </a:ln>
              <a:effectLst>
                <a:outerShdw blurRad="50800" dist="38100" dir="2700000" algn="tl" rotWithShape="0">
                  <a:prstClr val="black">
                    <a:alpha val="40000"/>
                  </a:prstClr>
                </a:outerShdw>
              </a:effectLst>
            </p:spPr>
          </p:pic>
          <p:cxnSp>
            <p:nvCxnSpPr>
              <p:cNvPr id="12" name="Straight Connector 11">
                <a:extLst>
                  <a:ext uri="{FF2B5EF4-FFF2-40B4-BE49-F238E27FC236}">
                    <a16:creationId xmlns:a16="http://schemas.microsoft.com/office/drawing/2014/main" id="{2B4089A9-6D80-476B-9CBC-91894595699E}"/>
                  </a:ext>
                </a:extLst>
              </p:cNvPr>
              <p:cNvCxnSpPr>
                <a:cxnSpLocks/>
              </p:cNvCxnSpPr>
              <p:nvPr/>
            </p:nvCxnSpPr>
            <p:spPr>
              <a:xfrm flipV="1">
                <a:off x="2325565" y="1924050"/>
                <a:ext cx="846413" cy="2164374"/>
              </a:xfrm>
              <a:prstGeom prst="line">
                <a:avLst/>
              </a:prstGeom>
              <a:ln w="317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4A002E-0278-4E1C-99CF-6A15F3F27855}"/>
                  </a:ext>
                </a:extLst>
              </p:cNvPr>
              <p:cNvCxnSpPr>
                <a:cxnSpLocks/>
              </p:cNvCxnSpPr>
              <p:nvPr/>
            </p:nvCxnSpPr>
            <p:spPr>
              <a:xfrm>
                <a:off x="2325565" y="4299438"/>
                <a:ext cx="846413" cy="17194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9">
              <a:extLst>
                <a:ext uri="{FF2B5EF4-FFF2-40B4-BE49-F238E27FC236}">
                  <a16:creationId xmlns:a16="http://schemas.microsoft.com/office/drawing/2014/main" id="{AEF0D824-F3BA-485C-B1A1-34F897046DB6}"/>
                </a:ext>
              </a:extLst>
            </p:cNvPr>
            <p:cNvGraphicFramePr>
              <a:graphicFrameLocks noChangeAspect="1"/>
            </p:cNvGraphicFramePr>
            <p:nvPr/>
          </p:nvGraphicFramePr>
          <p:xfrm>
            <a:off x="3105125" y="1887845"/>
            <a:ext cx="5610249" cy="4142354"/>
          </p:xfrm>
          <a:graphic>
            <a:graphicData uri="http://schemas.openxmlformats.org/presentationml/2006/ole">
              <mc:AlternateContent xmlns:mc="http://schemas.openxmlformats.org/markup-compatibility/2006">
                <mc:Choice xmlns:v="urn:schemas-microsoft-com:vml" Requires="v">
                  <p:oleObj r:id="rId4" imgW="12799800" imgH="9409320" progId="">
                    <p:embed/>
                  </p:oleObj>
                </mc:Choice>
                <mc:Fallback>
                  <p:oleObj r:id="rId4" imgW="12799800" imgH="9409320" progId="">
                    <p:embed/>
                    <p:pic>
                      <p:nvPicPr>
                        <p:cNvPr id="10" name="Object 9">
                          <a:extLst>
                            <a:ext uri="{FF2B5EF4-FFF2-40B4-BE49-F238E27FC236}">
                              <a16:creationId xmlns:a16="http://schemas.microsoft.com/office/drawing/2014/main" id="{AEF0D824-F3BA-485C-B1A1-34F897046DB6}"/>
                            </a:ext>
                          </a:extLst>
                        </p:cNvPr>
                        <p:cNvPicPr/>
                        <p:nvPr/>
                      </p:nvPicPr>
                      <p:blipFill>
                        <a:blip r:embed="rId5"/>
                        <a:stretch>
                          <a:fillRect/>
                        </a:stretch>
                      </p:blipFill>
                      <p:spPr>
                        <a:xfrm>
                          <a:off x="3105125" y="1887845"/>
                          <a:ext cx="5610249" cy="4142354"/>
                        </a:xfrm>
                        <a:prstGeom prst="rect">
                          <a:avLst/>
                        </a:prstGeom>
                        <a:ln>
                          <a:solidFill>
                            <a:schemeClr val="tx1"/>
                          </a:solidFill>
                        </a:ln>
                      </p:spPr>
                    </p:pic>
                  </p:oleObj>
                </mc:Fallback>
              </mc:AlternateContent>
            </a:graphicData>
          </a:graphic>
        </p:graphicFrame>
      </p:grpSp>
      <p:grpSp>
        <p:nvGrpSpPr>
          <p:cNvPr id="3" name="Group 2">
            <a:extLst>
              <a:ext uri="{FF2B5EF4-FFF2-40B4-BE49-F238E27FC236}">
                <a16:creationId xmlns:a16="http://schemas.microsoft.com/office/drawing/2014/main" id="{250E237E-B741-49B2-95C5-274E4F854C74}"/>
              </a:ext>
            </a:extLst>
          </p:cNvPr>
          <p:cNvGrpSpPr/>
          <p:nvPr/>
        </p:nvGrpSpPr>
        <p:grpSpPr>
          <a:xfrm>
            <a:off x="-8878" y="822805"/>
            <a:ext cx="7754546" cy="1473846"/>
            <a:chOff x="0" y="568594"/>
            <a:chExt cx="10339395" cy="1965128"/>
          </a:xfrm>
        </p:grpSpPr>
        <p:pic>
          <p:nvPicPr>
            <p:cNvPr id="2" name="Picture 1">
              <a:extLst>
                <a:ext uri="{FF2B5EF4-FFF2-40B4-BE49-F238E27FC236}">
                  <a16:creationId xmlns:a16="http://schemas.microsoft.com/office/drawing/2014/main" id="{5770979C-1685-4BDF-85DD-17367796E7A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568594"/>
              <a:ext cx="10339395" cy="1965128"/>
            </a:xfrm>
            <a:prstGeom prst="rect">
              <a:avLst/>
            </a:prstGeom>
          </p:spPr>
        </p:pic>
        <p:sp>
          <p:nvSpPr>
            <p:cNvPr id="14" name="TextBox 13">
              <a:extLst>
                <a:ext uri="{FF2B5EF4-FFF2-40B4-BE49-F238E27FC236}">
                  <a16:creationId xmlns:a16="http://schemas.microsoft.com/office/drawing/2014/main" id="{8621C816-64E6-4DD1-BE22-83D8502F38B1}"/>
                </a:ext>
              </a:extLst>
            </p:cNvPr>
            <p:cNvSpPr txBox="1"/>
            <p:nvPr/>
          </p:nvSpPr>
          <p:spPr>
            <a:xfrm>
              <a:off x="713935" y="810990"/>
              <a:ext cx="886265" cy="492443"/>
            </a:xfrm>
            <a:prstGeom prst="rect">
              <a:avLst/>
            </a:prstGeom>
            <a:noFill/>
          </p:spPr>
          <p:txBody>
            <a:bodyPr wrap="square" rtlCol="0">
              <a:spAutoFit/>
            </a:bodyPr>
            <a:lstStyle/>
            <a:p>
              <a:r>
                <a:rPr lang="en-US" b="1" dirty="0"/>
                <a:t>2022</a:t>
              </a:r>
              <a:endParaRPr lang="en-US" sz="1350" b="1" dirty="0"/>
            </a:p>
          </p:txBody>
        </p:sp>
      </p:grpSp>
    </p:spTree>
    <p:extLst>
      <p:ext uri="{BB962C8B-B14F-4D97-AF65-F5344CB8AC3E}">
        <p14:creationId xmlns:p14="http://schemas.microsoft.com/office/powerpoint/2010/main" val="241809054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3.10 Quarterly Reports</a:t>
            </a:r>
          </a:p>
        </p:txBody>
      </p:sp>
      <p:sp>
        <p:nvSpPr>
          <p:cNvPr id="6" name="Title 1"/>
          <p:cNvSpPr txBox="1">
            <a:spLocks/>
          </p:cNvSpPr>
          <p:nvPr/>
        </p:nvSpPr>
        <p:spPr>
          <a:xfrm>
            <a:off x="457200" y="31628"/>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pic>
        <p:nvPicPr>
          <p:cNvPr id="5" name="Picture 4">
            <a:extLst>
              <a:ext uri="{FF2B5EF4-FFF2-40B4-BE49-F238E27FC236}">
                <a16:creationId xmlns:a16="http://schemas.microsoft.com/office/drawing/2014/main" id="{E1F7AE58-799F-494C-8095-0C37CCFC01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7490" y="1229888"/>
            <a:ext cx="6835809" cy="4770861"/>
          </a:xfrm>
          <a:prstGeom prst="rect">
            <a:avLst/>
          </a:prstGeom>
          <a:ln>
            <a:solidFill>
              <a:schemeClr val="tx1"/>
            </a:solidFill>
          </a:ln>
        </p:spPr>
      </p:pic>
      <p:sp>
        <p:nvSpPr>
          <p:cNvPr id="4" name="TextBox 3">
            <a:extLst>
              <a:ext uri="{FF2B5EF4-FFF2-40B4-BE49-F238E27FC236}">
                <a16:creationId xmlns:a16="http://schemas.microsoft.com/office/drawing/2014/main" id="{940423DA-A6C5-4316-B582-58D6B1485AF8}"/>
              </a:ext>
            </a:extLst>
          </p:cNvPr>
          <p:cNvSpPr txBox="1"/>
          <p:nvPr/>
        </p:nvSpPr>
        <p:spPr>
          <a:xfrm>
            <a:off x="7334124" y="1972523"/>
            <a:ext cx="1744580" cy="3416320"/>
          </a:xfrm>
          <a:prstGeom prst="rect">
            <a:avLst/>
          </a:prstGeom>
          <a:noFill/>
        </p:spPr>
        <p:txBody>
          <a:bodyPr wrap="square" rtlCol="0">
            <a:spAutoFit/>
          </a:bodyPr>
          <a:lstStyle/>
          <a:p>
            <a:pPr algn="ctr"/>
            <a:r>
              <a:rPr lang="en-US" sz="2700" dirty="0"/>
              <a:t>Contact the SCC and CDGRS for assistance with quarterly reports</a:t>
            </a:r>
          </a:p>
        </p:txBody>
      </p:sp>
    </p:spTree>
    <p:extLst>
      <p:ext uri="{BB962C8B-B14F-4D97-AF65-F5344CB8AC3E}">
        <p14:creationId xmlns:p14="http://schemas.microsoft.com/office/powerpoint/2010/main" val="39676952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5334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39857" y="707126"/>
            <a:ext cx="8666243" cy="4694433"/>
          </a:xfrm>
        </p:spPr>
        <p:txBody>
          <a:bodyPr>
            <a:normAutofit lnSpcReduction="10000"/>
          </a:bodyPr>
          <a:lstStyle/>
          <a:p>
            <a:pPr marL="0" indent="0">
              <a:buNone/>
            </a:pPr>
            <a:r>
              <a:rPr lang="en-US" b="1" u="sng" dirty="0"/>
              <a:t>3.11 Annual Reports</a:t>
            </a:r>
          </a:p>
          <a:p>
            <a:r>
              <a:rPr lang="en-US" dirty="0">
                <a:solidFill>
                  <a:srgbClr val="FF0000"/>
                </a:solidFill>
              </a:rPr>
              <a:t>Completing the Annual Summary Report includes ensuring all quarterly reports are submitted and accepted, entering average limestone DSA cost, and managing project errors. The average cost of limestone aggregate (DSA) delivered (not placed) is a small factor in District Allocations (in accordance with section 9106, the law that created the Dirt and Gravel Road Program).</a:t>
            </a:r>
          </a:p>
        </p:txBody>
      </p:sp>
      <p:sp>
        <p:nvSpPr>
          <p:cNvPr id="5" name="TextBox 4">
            <a:extLst>
              <a:ext uri="{FF2B5EF4-FFF2-40B4-BE49-F238E27FC236}">
                <a16:creationId xmlns:a16="http://schemas.microsoft.com/office/drawing/2014/main" id="{B7D1000C-2832-45C7-8417-A10E89FB7DD3}"/>
              </a:ext>
            </a:extLst>
          </p:cNvPr>
          <p:cNvSpPr txBox="1"/>
          <p:nvPr/>
        </p:nvSpPr>
        <p:spPr>
          <a:xfrm>
            <a:off x="1580606" y="63246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105186367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3.9 GIS reporting</a:t>
            </a:r>
          </a:p>
        </p:txBody>
      </p:sp>
      <p:sp>
        <p:nvSpPr>
          <p:cNvPr id="3" name="Subtitle 2"/>
          <p:cNvSpPr>
            <a:spLocks noGrp="1"/>
          </p:cNvSpPr>
          <p:nvPr>
            <p:ph type="subTitle" idx="1"/>
          </p:nvPr>
        </p:nvSpPr>
        <p:spPr>
          <a:xfrm>
            <a:off x="457200" y="6096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Annual Summary Reports</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15460">
            <a:off x="557389" y="1471345"/>
            <a:ext cx="8087784" cy="349594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81523">
            <a:off x="173158" y="3845323"/>
            <a:ext cx="8466527" cy="3675914"/>
          </a:xfrm>
          <a:prstGeom prst="rect">
            <a:avLst/>
          </a:prstGeom>
        </p:spPr>
      </p:pic>
    </p:spTree>
    <p:extLst>
      <p:ext uri="{BB962C8B-B14F-4D97-AF65-F5344CB8AC3E}">
        <p14:creationId xmlns:p14="http://schemas.microsoft.com/office/powerpoint/2010/main" val="241570281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TextBox 9"/>
          <p:cNvSpPr txBox="1"/>
          <p:nvPr/>
        </p:nvSpPr>
        <p:spPr>
          <a:xfrm>
            <a:off x="0" y="0"/>
            <a:ext cx="4533933" cy="461665"/>
          </a:xfrm>
          <a:prstGeom prst="rect">
            <a:avLst/>
          </a:prstGeom>
          <a:solidFill>
            <a:schemeClr val="bg1"/>
          </a:solidFill>
          <a:ln>
            <a:solidFill>
              <a:schemeClr val="tx1"/>
            </a:solidFill>
          </a:ln>
        </p:spPr>
        <p:txBody>
          <a:bodyPr wrap="none" rtlCol="0">
            <a:spAutoFit/>
          </a:bodyPr>
          <a:lstStyle/>
          <a:p>
            <a:r>
              <a:rPr lang="en-US" sz="2400" b="1" dirty="0"/>
              <a:t>This place has to be in California...</a:t>
            </a:r>
          </a:p>
        </p:txBody>
      </p:sp>
      <p:sp>
        <p:nvSpPr>
          <p:cNvPr id="13" name="Rectangle 12"/>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http://media-cache-cd0.pinimg.com/736x/4d/b5/ff/4db5ff34b780ec0332c261fa91954030.jpg</a:t>
            </a:r>
          </a:p>
        </p:txBody>
      </p:sp>
      <p:pic>
        <p:nvPicPr>
          <p:cNvPr id="3" name="Picture 2"/>
          <p:cNvPicPr>
            <a:picLocks noChangeAspect="1"/>
          </p:cNvPicPr>
          <p:nvPr/>
        </p:nvPicPr>
        <p:blipFill>
          <a:blip r:embed="rId3"/>
          <a:stretch>
            <a:fillRect/>
          </a:stretch>
        </p:blipFill>
        <p:spPr>
          <a:xfrm>
            <a:off x="0" y="0"/>
            <a:ext cx="9350360" cy="6890657"/>
          </a:xfrm>
          <a:prstGeom prst="rect">
            <a:avLst/>
          </a:prstGeom>
        </p:spPr>
      </p:pic>
    </p:spTree>
    <p:extLst>
      <p:ext uri="{BB962C8B-B14F-4D97-AF65-F5344CB8AC3E}">
        <p14:creationId xmlns:p14="http://schemas.microsoft.com/office/powerpoint/2010/main" val="3067653106"/>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Sherri</a:t>
            </a:r>
          </a:p>
          <a:p>
            <a:pPr marL="0" indent="0">
              <a:buNone/>
            </a:pPr>
            <a:endParaRPr lang="en-US" sz="19900" b="1" dirty="0">
              <a:solidFill>
                <a:schemeClr val="bg1"/>
              </a:solidFill>
            </a:endParaRPr>
          </a:p>
        </p:txBody>
      </p:sp>
    </p:spTree>
    <p:extLst>
      <p:ext uri="{BB962C8B-B14F-4D97-AF65-F5344CB8AC3E}">
        <p14:creationId xmlns:p14="http://schemas.microsoft.com/office/powerpoint/2010/main" val="281330067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b="1" u="sng" dirty="0">
                <a:solidFill>
                  <a:srgbClr val="FFFF00"/>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DF04266C-3B0A-4097-B2F6-731A7E34D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5450" y="601211"/>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C433802-D2F9-4E3C-BE15-2B02B72026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204" y="559827"/>
            <a:ext cx="2681951" cy="3436102"/>
          </a:xfrm>
          <a:prstGeom prst="rect">
            <a:avLst/>
          </a:prstGeom>
        </p:spPr>
      </p:pic>
    </p:spTree>
    <p:extLst>
      <p:ext uri="{BB962C8B-B14F-4D97-AF65-F5344CB8AC3E}">
        <p14:creationId xmlns:p14="http://schemas.microsoft.com/office/powerpoint/2010/main" val="9711301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indent="0">
              <a:buNone/>
            </a:pPr>
            <a:r>
              <a:rPr lang="en-US" sz="3200" b="1" u="sng" kern="1200" dirty="0">
                <a:solidFill>
                  <a:schemeClr val="tx1"/>
                </a:solidFill>
                <a:effectLst/>
                <a:latin typeface="+mn-lt"/>
                <a:ea typeface="+mn-ea"/>
                <a:cs typeface="+mn-cs"/>
              </a:rPr>
              <a:t>Quality Assurance Board</a:t>
            </a:r>
            <a:r>
              <a:rPr lang="en-US" sz="3200" b="1" kern="1200" dirty="0">
                <a:solidFill>
                  <a:schemeClr val="tx1"/>
                </a:solidFill>
                <a:effectLst/>
                <a:latin typeface="+mn-lt"/>
                <a:ea typeface="+mn-ea"/>
                <a:cs typeface="+mn-cs"/>
              </a:rPr>
              <a:t>  </a:t>
            </a:r>
            <a:r>
              <a:rPr lang="en-US" b="1" i="1" dirty="0">
                <a:solidFill>
                  <a:srgbClr val="FF0000"/>
                </a:solidFill>
                <a:latin typeface="Times New Roman"/>
                <a:ea typeface="Times New Roman"/>
              </a:rPr>
              <a:t>-§ 9106, (E)</a:t>
            </a:r>
            <a:endParaRPr lang="en-US" sz="3600" b="1" dirty="0">
              <a:solidFill>
                <a:srgbClr val="FF0000"/>
              </a:solidFill>
              <a:latin typeface="Times New Roman"/>
              <a:ea typeface="Times New Roman"/>
            </a:endParaRPr>
          </a:p>
          <a:p>
            <a:pPr marL="0" lvl="0" indent="0">
              <a:buNone/>
            </a:pPr>
            <a:endParaRPr lang="en-US" sz="3200" b="1" u="sng" kern="1200" dirty="0">
              <a:solidFill>
                <a:schemeClr val="tx1"/>
              </a:solidFill>
              <a:effectLst/>
              <a:latin typeface="+mn-lt"/>
              <a:ea typeface="+mn-ea"/>
              <a:cs typeface="+mn-cs"/>
            </a:endParaRPr>
          </a:p>
        </p:txBody>
      </p:sp>
      <p:sp>
        <p:nvSpPr>
          <p:cNvPr id="7" name="Rounded Rectangle 6"/>
          <p:cNvSpPr/>
          <p:nvPr/>
        </p:nvSpPr>
        <p:spPr>
          <a:xfrm>
            <a:off x="228600" y="1524000"/>
            <a:ext cx="8686800" cy="4415155"/>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Within the conservation district a Quality Assurance Board shall be impaneled to establish and administer the grant program. The four-member QAB is to be comprised of </a:t>
            </a:r>
            <a:r>
              <a:rPr lang="en-US" sz="2400" i="1" dirty="0">
                <a:solidFill>
                  <a:srgbClr val="FF0000"/>
                </a:solidFill>
                <a:effectLst/>
                <a:latin typeface="Times New Roman"/>
                <a:ea typeface="Times New Roman"/>
              </a:rPr>
              <a:t>a nonvoting chairman appointed by the conservation district </a:t>
            </a:r>
            <a:r>
              <a:rPr lang="en-US" sz="2400" i="1" dirty="0">
                <a:effectLst/>
                <a:latin typeface="Times New Roman"/>
                <a:ea typeface="Times New Roman"/>
              </a:rPr>
              <a:t>directors and </a:t>
            </a:r>
            <a:r>
              <a:rPr lang="en-US" sz="2400" i="1" dirty="0">
                <a:solidFill>
                  <a:srgbClr val="FF0000"/>
                </a:solidFill>
                <a:effectLst/>
                <a:latin typeface="Times New Roman"/>
                <a:ea typeface="Times New Roman"/>
              </a:rPr>
              <a:t>one local representative appointed by each of the following entities: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(1) The Federal Natural Resource Conservation Service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(2) The Pennsylvania Fish and Boat Commission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(3) The county conservation district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If circumstances require, the chairman may vote to decide a tie vote. </a:t>
            </a:r>
            <a:endParaRPr lang="en-US" sz="2800" dirty="0">
              <a:effectLst/>
              <a:latin typeface="Times New Roman"/>
              <a:ea typeface="Times New Roman"/>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83419620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indent="0">
              <a:buNone/>
            </a:pPr>
            <a:r>
              <a:rPr lang="en-US" sz="3200" b="1" u="sng" kern="1200" dirty="0">
                <a:solidFill>
                  <a:schemeClr val="tx1"/>
                </a:solidFill>
                <a:effectLst/>
              </a:rPr>
              <a:t>Quality Assurance Board</a:t>
            </a:r>
            <a:r>
              <a:rPr lang="en-US" sz="3200" b="1" kern="1200" dirty="0">
                <a:solidFill>
                  <a:schemeClr val="tx1"/>
                </a:solidFill>
                <a:effectLst/>
              </a:rPr>
              <a:t>  </a:t>
            </a:r>
            <a:r>
              <a:rPr lang="en-US" b="1" u="sng" dirty="0">
                <a:solidFill>
                  <a:srgbClr val="FF0000"/>
                </a:solidFill>
                <a:ea typeface="Times New Roman"/>
              </a:rPr>
              <a:t>Why?</a:t>
            </a: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700713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b="1" dirty="0">
                <a:solidFill>
                  <a:srgbClr val="FF0000"/>
                </a:solidFill>
              </a:rPr>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6) Center Role</a:t>
            </a:r>
          </a:p>
          <a:p>
            <a:endParaRPr lang="en-US" sz="2400" b="1" dirty="0">
              <a:solidFill>
                <a:prstClr val="black"/>
              </a:solidFill>
            </a:endParaRPr>
          </a:p>
          <a:p>
            <a:r>
              <a:rPr lang="en-US" sz="2400" b="1" dirty="0">
                <a:solidFill>
                  <a:prstClr val="black"/>
                </a:solidFill>
              </a:rPr>
              <a:t>3-page overview of Center role and available services</a:t>
            </a:r>
          </a:p>
          <a:p>
            <a:endParaRPr lang="en-US" sz="2400" b="1" dirty="0">
              <a:solidFill>
                <a:prstClr val="black"/>
              </a:solidFill>
            </a:endParaRPr>
          </a:p>
          <a:p>
            <a:r>
              <a:rPr lang="en-US" sz="2400" b="1" dirty="0">
                <a:solidFill>
                  <a:prstClr val="black"/>
                </a:solidFill>
              </a:rPr>
              <a:t>Education</a:t>
            </a:r>
          </a:p>
          <a:p>
            <a:endParaRPr lang="en-US" sz="2400" b="1" dirty="0">
              <a:solidFill>
                <a:prstClr val="black"/>
              </a:solidFill>
            </a:endParaRPr>
          </a:p>
          <a:p>
            <a:r>
              <a:rPr lang="en-US" sz="2400" b="1" dirty="0">
                <a:solidFill>
                  <a:prstClr val="black"/>
                </a:solidFill>
              </a:rPr>
              <a:t>Outreach </a:t>
            </a:r>
          </a:p>
          <a:p>
            <a:endParaRPr lang="en-US" sz="2400" b="1" dirty="0">
              <a:solidFill>
                <a:prstClr val="black"/>
              </a:solidFill>
            </a:endParaRPr>
          </a:p>
          <a:p>
            <a:r>
              <a:rPr lang="en-US" sz="2400" b="1" dirty="0">
                <a:solidFill>
                  <a:prstClr val="black"/>
                </a:solidFill>
              </a:rPr>
              <a:t>Technical Assistance</a:t>
            </a:r>
          </a:p>
          <a:p>
            <a:endParaRPr lang="en-US" sz="2400" b="1" dirty="0">
              <a:solidFill>
                <a:prstClr val="black"/>
              </a:solidFill>
            </a:endParaRPr>
          </a:p>
          <a:p>
            <a:r>
              <a:rPr lang="en-US" sz="2400" b="1" dirty="0">
                <a:solidFill>
                  <a:prstClr val="black"/>
                </a:solidFill>
              </a:rPr>
              <a:t>Documentation</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771511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dirty="0"/>
              <a:t>Quality Assurance Board</a:t>
            </a:r>
            <a:r>
              <a:rPr lang="en-US" b="1" dirty="0"/>
              <a:t>  </a:t>
            </a:r>
            <a:r>
              <a:rPr lang="en-US" b="1" u="sng" dirty="0">
                <a:solidFill>
                  <a:srgbClr val="FF0000"/>
                </a:solidFill>
                <a:ea typeface="Times New Roman"/>
              </a:rPr>
              <a:t>Why?</a:t>
            </a:r>
          </a:p>
          <a:p>
            <a:pPr marL="0" indent="0">
              <a:buNone/>
            </a:pPr>
            <a:endParaRPr lang="en-US" sz="3600" dirty="0">
              <a:ea typeface="Times New Roman"/>
            </a:endParaRPr>
          </a:p>
          <a:p>
            <a:pPr marL="0" indent="0">
              <a:buNone/>
            </a:pPr>
            <a:r>
              <a:rPr lang="en-US" sz="3600" b="1" u="sng" dirty="0">
                <a:solidFill>
                  <a:srgbClr val="FF0000"/>
                </a:solidFill>
                <a:ea typeface="Times New Roman"/>
              </a:rPr>
              <a:t>Local Involvement and Control</a:t>
            </a:r>
          </a:p>
          <a:p>
            <a:pPr marL="0" indent="0">
              <a:buNone/>
            </a:pPr>
            <a:r>
              <a:rPr lang="en-US" sz="3600" u="sng" dirty="0">
                <a:ea typeface="Times New Roman"/>
              </a:rPr>
              <a:t>NRCS</a:t>
            </a:r>
            <a:r>
              <a:rPr lang="en-US" sz="3600" dirty="0">
                <a:ea typeface="Times New Roman"/>
              </a:rPr>
              <a:t> – Federal: </a:t>
            </a:r>
            <a:r>
              <a:rPr lang="en-US" dirty="0">
                <a:ea typeface="Times New Roman"/>
              </a:rPr>
              <a:t>conservation and erosion</a:t>
            </a:r>
            <a:endParaRPr lang="en-US" sz="3600" dirty="0">
              <a:ea typeface="Times New Roman"/>
            </a:endParaRPr>
          </a:p>
          <a:p>
            <a:pPr marL="0" indent="0">
              <a:buNone/>
            </a:pPr>
            <a:r>
              <a:rPr lang="en-US" sz="3600" u="sng" dirty="0">
                <a:ea typeface="Times New Roman"/>
              </a:rPr>
              <a:t>PAFBC</a:t>
            </a:r>
            <a:r>
              <a:rPr lang="en-US" sz="3600" dirty="0">
                <a:ea typeface="Times New Roman"/>
              </a:rPr>
              <a:t> – State: </a:t>
            </a:r>
            <a:r>
              <a:rPr lang="en-US" dirty="0">
                <a:ea typeface="Times New Roman"/>
              </a:rPr>
              <a:t>aquatics and hydrology</a:t>
            </a:r>
          </a:p>
          <a:p>
            <a:pPr marL="0" indent="0">
              <a:buNone/>
            </a:pPr>
            <a:r>
              <a:rPr lang="en-US" sz="3600" u="sng" dirty="0">
                <a:ea typeface="Times New Roman"/>
              </a:rPr>
              <a:t>District</a:t>
            </a:r>
            <a:r>
              <a:rPr lang="en-US" sz="3600" dirty="0">
                <a:ea typeface="Times New Roman"/>
              </a:rPr>
              <a:t> – County: </a:t>
            </a:r>
            <a:r>
              <a:rPr lang="en-US" dirty="0">
                <a:ea typeface="Times New Roman"/>
              </a:rPr>
              <a:t>conservation multi-discipline</a:t>
            </a:r>
          </a:p>
          <a:p>
            <a:pPr marL="0" indent="0">
              <a:buNone/>
            </a:pPr>
            <a:endParaRPr lang="en-US" dirty="0">
              <a:ea typeface="Times New Roman"/>
            </a:endParaRPr>
          </a:p>
          <a:p>
            <a:pPr marL="0" indent="0">
              <a:buNone/>
            </a:pPr>
            <a:r>
              <a:rPr lang="en-US" dirty="0">
                <a:ea typeface="Times New Roman"/>
              </a:rPr>
              <a:t>Who knows best for the County?  </a:t>
            </a:r>
          </a:p>
          <a:p>
            <a:pPr marL="0" indent="0">
              <a:buNone/>
            </a:pPr>
            <a:r>
              <a:rPr lang="en-US" dirty="0">
                <a:ea typeface="Times New Roman"/>
              </a:rPr>
              <a:t>People in the County!</a:t>
            </a:r>
          </a:p>
          <a:p>
            <a:pPr marL="0" lvl="0" indent="0">
              <a:buNone/>
            </a:pPr>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76782290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Quality Assurance Board</a:t>
            </a:r>
          </a:p>
          <a:p>
            <a:pPr lvl="0"/>
            <a:r>
              <a:rPr lang="en-US" sz="3200" b="1" u="sng" kern="1200" dirty="0">
                <a:solidFill>
                  <a:schemeClr val="tx1"/>
                </a:solidFill>
                <a:effectLst/>
                <a:latin typeface="+mn-lt"/>
                <a:ea typeface="+mn-ea"/>
                <a:cs typeface="+mn-cs"/>
              </a:rPr>
              <a:t>Local control</a:t>
            </a:r>
            <a:r>
              <a:rPr lang="en-US" sz="3200" kern="1200" dirty="0">
                <a:solidFill>
                  <a:schemeClr val="tx1"/>
                </a:solidFill>
                <a:effectLst/>
                <a:latin typeface="+mn-lt"/>
                <a:ea typeface="+mn-ea"/>
                <a:cs typeface="+mn-cs"/>
              </a:rPr>
              <a:t> within guidelines established by the commission.</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QAB’s purpose is to advise and assist the conservation district board.</a:t>
            </a:r>
            <a:endParaRPr lang="en-US" sz="4400" kern="1200" dirty="0">
              <a:solidFill>
                <a:schemeClr val="tx1"/>
              </a:solidFill>
              <a:effectLst/>
              <a:latin typeface="+mn-lt"/>
              <a:ea typeface="+mn-ea"/>
              <a:cs typeface="+mn-cs"/>
            </a:endParaRPr>
          </a:p>
          <a:p>
            <a:pPr lvl="1"/>
            <a:r>
              <a:rPr lang="en-US" sz="3200" kern="1200" dirty="0">
                <a:solidFill>
                  <a:srgbClr val="FF0000"/>
                </a:solidFill>
                <a:effectLst/>
              </a:rPr>
              <a:t>QAB is advisory only</a:t>
            </a:r>
            <a:endParaRPr lang="en-US" sz="3200" dirty="0">
              <a:solidFill>
                <a:srgbClr val="FF0000"/>
              </a:solidFill>
            </a:endParaRPr>
          </a:p>
          <a:p>
            <a:pPr lvl="1"/>
            <a:r>
              <a:rPr lang="en-US" sz="3200" kern="1200" dirty="0">
                <a:solidFill>
                  <a:srgbClr val="FF0000"/>
                </a:solidFill>
                <a:effectLst/>
              </a:rPr>
              <a:t>District </a:t>
            </a:r>
            <a:r>
              <a:rPr lang="en-US" sz="3200" dirty="0">
                <a:solidFill>
                  <a:srgbClr val="FF0000"/>
                </a:solidFill>
              </a:rPr>
              <a:t>B</a:t>
            </a:r>
            <a:r>
              <a:rPr lang="en-US" sz="3200" kern="1200" dirty="0">
                <a:solidFill>
                  <a:srgbClr val="FF0000"/>
                </a:solidFill>
                <a:effectLst/>
              </a:rPr>
              <a:t>oard has the final say</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91775445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4.1 QAB Composition</a:t>
            </a:r>
          </a:p>
        </p:txBody>
      </p:sp>
      <p:sp>
        <p:nvSpPr>
          <p:cNvPr id="3" name="Subtitle 2"/>
          <p:cNvSpPr>
            <a:spLocks noGrp="1"/>
          </p:cNvSpPr>
          <p:nvPr>
            <p:ph type="subTitle" idx="1"/>
          </p:nvPr>
        </p:nvSpPr>
        <p:spPr>
          <a:xfrm>
            <a:off x="457200" y="609600"/>
            <a:ext cx="8229600" cy="6248400"/>
          </a:xfrm>
        </p:spPr>
        <p:txBody>
          <a:bodyPr>
            <a:normAutofit fontScale="92500"/>
          </a:bodyPr>
          <a:lstStyle/>
          <a:p>
            <a:pPr marL="0" lvl="0" indent="0">
              <a:buNone/>
            </a:pPr>
            <a:r>
              <a:rPr lang="en-US" sz="3200" kern="1200" dirty="0">
                <a:solidFill>
                  <a:schemeClr val="tx1"/>
                </a:solidFill>
                <a:effectLst/>
                <a:latin typeface="+mn-lt"/>
                <a:ea typeface="+mn-ea"/>
                <a:cs typeface="+mn-cs"/>
              </a:rPr>
              <a:t>Composition of  the QAB is established by law:</a:t>
            </a:r>
            <a:endParaRPr lang="en-US" sz="4400" kern="1200" dirty="0">
              <a:solidFill>
                <a:schemeClr val="tx1"/>
              </a:solidFill>
              <a:effectLst/>
              <a:latin typeface="+mn-lt"/>
              <a:ea typeface="+mn-ea"/>
              <a:cs typeface="+mn-cs"/>
            </a:endParaRPr>
          </a:p>
          <a:p>
            <a:pPr lvl="1"/>
            <a:r>
              <a:rPr lang="en-US" sz="2800" u="sng" kern="1200" dirty="0">
                <a:solidFill>
                  <a:schemeClr val="tx1"/>
                </a:solidFill>
                <a:effectLst/>
                <a:latin typeface="+mn-lt"/>
                <a:ea typeface="+mn-ea"/>
                <a:cs typeface="+mn-cs"/>
              </a:rPr>
              <a:t>Only</a:t>
            </a:r>
            <a:r>
              <a:rPr lang="en-US" sz="2800" kern="1200" dirty="0">
                <a:solidFill>
                  <a:schemeClr val="tx1"/>
                </a:solidFill>
                <a:effectLst/>
                <a:latin typeface="+mn-lt"/>
                <a:ea typeface="+mn-ea"/>
                <a:cs typeface="+mn-cs"/>
              </a:rPr>
              <a:t> 4 members</a:t>
            </a:r>
            <a:endParaRPr lang="en-US" sz="40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Non-voting chair appointed by district board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the district board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Fish and Boat commission</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NRCS</a:t>
            </a:r>
            <a:endParaRPr lang="en-US" sz="36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Chairman may only vote to decide a tie</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Voting members appointed by the agencies do not have to be employees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All QAB members are strongly encouraged to take ESM training</a:t>
            </a:r>
            <a:endParaRPr lang="en-US" sz="40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At least one district member </a:t>
            </a:r>
            <a:r>
              <a:rPr lang="en-US" sz="2400" u="sng" kern="1200" dirty="0">
                <a:solidFill>
                  <a:schemeClr val="tx1"/>
                </a:solidFill>
                <a:effectLst/>
                <a:latin typeface="+mn-lt"/>
                <a:ea typeface="+mn-ea"/>
                <a:cs typeface="+mn-cs"/>
              </a:rPr>
              <a:t>must</a:t>
            </a:r>
            <a:r>
              <a:rPr lang="en-US" sz="2400" kern="1200" dirty="0">
                <a:solidFill>
                  <a:schemeClr val="tx1"/>
                </a:solidFill>
                <a:effectLst/>
                <a:latin typeface="+mn-lt"/>
                <a:ea typeface="+mn-ea"/>
                <a:cs typeface="+mn-cs"/>
              </a:rPr>
              <a:t> take ESM training</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kern="1200" dirty="0">
                <a:solidFill>
                  <a:schemeClr val="tx1"/>
                </a:solidFill>
                <a:effectLst/>
                <a:latin typeface="+mn-lt"/>
                <a:ea typeface="+mn-ea"/>
                <a:cs typeface="+mn-cs"/>
              </a:rPr>
              <a:t>QAB can have as many advisors as they deem necessary, but advisors are non voting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9051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up)">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up)">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up)">
                                      <p:cBhvr>
                                        <p:cTn id="17" dur="500"/>
                                        <p:tgtEl>
                                          <p:spTgt spid="3">
                                            <p:txEl>
                                              <p:pRg st="8" end="8"/>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wipe(up)">
                                      <p:cBhvr>
                                        <p:cTn id="20" dur="500"/>
                                        <p:tgtEl>
                                          <p:spTgt spid="3">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wipe(up)">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Structure and Purpose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lvl="0" indent="0">
              <a:buNone/>
            </a:pPr>
            <a:r>
              <a:rPr lang="en-US" b="1" u="sng" dirty="0"/>
              <a:t>NRCS and PAFBC (not CD) designate their QAB appointees</a:t>
            </a:r>
            <a:endParaRPr lang="en-US" sz="3200" b="1" u="sng" kern="1200" dirty="0">
              <a:solidFill>
                <a:schemeClr val="tx1"/>
              </a:solidFill>
              <a:effectLst/>
              <a:latin typeface="+mn-lt"/>
              <a:ea typeface="+mn-ea"/>
              <a:cs typeface="+mn-cs"/>
            </a:endParaRPr>
          </a:p>
          <a:p>
            <a:pPr lvl="0"/>
            <a:r>
              <a:rPr lang="en-US" dirty="0"/>
              <a:t>Does not have to be NRCS/PAFBC employee.</a:t>
            </a:r>
          </a:p>
          <a:p>
            <a:pPr lvl="0"/>
            <a:r>
              <a:rPr lang="en-US" dirty="0"/>
              <a:t>Can also designate an alternate.</a:t>
            </a:r>
          </a:p>
          <a:p>
            <a:pPr lvl="0"/>
            <a:r>
              <a:rPr lang="en-US" dirty="0"/>
              <a:t>Should have appointment in writing</a:t>
            </a:r>
          </a:p>
          <a:p>
            <a:pPr lvl="0"/>
            <a:r>
              <a:rPr lang="en-US" i="1" dirty="0"/>
              <a:t>Sample appointment letter:</a:t>
            </a:r>
          </a:p>
          <a:p>
            <a:pPr lvl="0"/>
            <a:endParaRPr lang="en-US" sz="4400" kern="1200" dirty="0">
              <a:solidFill>
                <a:schemeClr val="tx1"/>
              </a:solidFill>
              <a:effectLst/>
              <a:latin typeface="+mn-lt"/>
              <a:ea typeface="+mn-ea"/>
              <a:cs typeface="+mn-cs"/>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71637912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Structure and Purpose</a:t>
            </a:r>
            <a:endParaRPr lang="en-US" sz="2600" b="1" kern="1200" dirty="0">
              <a:solidFill>
                <a:schemeClr val="tx1"/>
              </a:solidFill>
              <a:effectLst/>
              <a:latin typeface="+mj-lt"/>
              <a:ea typeface="+mj-ea"/>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21577"/>
            <a:ext cx="5429250" cy="68364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73963" y="1295400"/>
            <a:ext cx="2748958" cy="369332"/>
          </a:xfrm>
          <a:prstGeom prst="rect">
            <a:avLst/>
          </a:prstGeom>
        </p:spPr>
        <p:txBody>
          <a:bodyPr wrap="none">
            <a:spAutoFit/>
          </a:bodyPr>
          <a:lstStyle/>
          <a:p>
            <a:pPr lvl="0"/>
            <a:r>
              <a:rPr lang="en-US" i="1" dirty="0"/>
              <a:t>Sample appointment letter:</a:t>
            </a:r>
          </a:p>
        </p:txBody>
      </p:sp>
      <p:sp>
        <p:nvSpPr>
          <p:cNvPr id="5" name="Rectangle 4"/>
          <p:cNvSpPr/>
          <p:nvPr/>
        </p:nvSpPr>
        <p:spPr>
          <a:xfrm>
            <a:off x="76200" y="2895600"/>
            <a:ext cx="3276600" cy="1323439"/>
          </a:xfrm>
          <a:prstGeom prst="rect">
            <a:avLst/>
          </a:prstGeom>
        </p:spPr>
        <p:txBody>
          <a:bodyPr wrap="square">
            <a:spAutoFit/>
          </a:bodyPr>
          <a:lstStyle/>
          <a:p>
            <a:pPr lvl="1"/>
            <a:r>
              <a:rPr lang="en-US" sz="2000" b="1" dirty="0"/>
              <a:t>Voting members appointed by the agencies do not have to be employees</a:t>
            </a:r>
            <a:endParaRPr lang="en-US" sz="3200" b="1" dirty="0"/>
          </a:p>
        </p:txBody>
      </p:sp>
      <p:sp>
        <p:nvSpPr>
          <p:cNvPr id="7" name="Rounded Rectangle 6"/>
          <p:cNvSpPr/>
          <p:nvPr/>
        </p:nvSpPr>
        <p:spPr>
          <a:xfrm>
            <a:off x="609600" y="4800600"/>
            <a:ext cx="2209800" cy="200906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Word Version Available online</a:t>
            </a:r>
            <a:endParaRPr lang="en-US" sz="2000" dirty="0">
              <a:solidFill>
                <a:sysClr val="windowText" lastClr="000000"/>
              </a:solidFill>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254185380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4.2 QAB Meetings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QAB Meetings</a:t>
            </a:r>
          </a:p>
          <a:p>
            <a:pPr lvl="0"/>
            <a:r>
              <a:rPr lang="en-US" sz="3200" kern="1200" dirty="0">
                <a:solidFill>
                  <a:schemeClr val="tx1"/>
                </a:solidFill>
                <a:effectLst/>
                <a:latin typeface="+mn-lt"/>
                <a:ea typeface="+mn-ea"/>
                <a:cs typeface="+mn-cs"/>
              </a:rPr>
              <a:t>On a regular schedule or as needed</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Common action items at a QAB:</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Review grant applications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Recommend projects for funding to the district board</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Review completed projects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Recommend local policies to district board</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At least 2 of the 3 voting members (quorum) on any recommendations to the district board</a:t>
            </a:r>
            <a:endParaRPr lang="en-US" sz="44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201641104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4.2 QAB Meetings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14037" y="63728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QAB Meetings</a:t>
            </a:r>
            <a:r>
              <a:rPr lang="en-US" b="1" u="sng" dirty="0"/>
              <a:t> must be </a:t>
            </a:r>
            <a:r>
              <a:rPr lang="en-US" b="1" u="sng" dirty="0" err="1"/>
              <a:t>Sunshined</a:t>
            </a:r>
            <a:endParaRPr lang="en-US" sz="4400" b="1" u="sng" dirty="0"/>
          </a:p>
          <a:p>
            <a:pPr lvl="1"/>
            <a:endParaRPr lang="en-US" sz="3600" dirty="0"/>
          </a:p>
        </p:txBody>
      </p:sp>
      <p:sp>
        <p:nvSpPr>
          <p:cNvPr id="4" name="Rounded Rectangle 3"/>
          <p:cNvSpPr/>
          <p:nvPr/>
        </p:nvSpPr>
        <p:spPr>
          <a:xfrm>
            <a:off x="428625" y="1325449"/>
            <a:ext cx="7772400" cy="2219007"/>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indent="228600" algn="just">
              <a:tabLst>
                <a:tab pos="457200" algn="l"/>
                <a:tab pos="914400" algn="l"/>
              </a:tabLst>
            </a:pPr>
            <a:r>
              <a:rPr lang="en-US" sz="2000" i="1" dirty="0">
                <a:solidFill>
                  <a:prstClr val="black"/>
                </a:solidFill>
                <a:latin typeface="Times New Roman"/>
                <a:ea typeface="Times New Roman"/>
              </a:rPr>
              <a:t>The Pennsylvania Sunshine Act requires all public agencies to </a:t>
            </a:r>
            <a:r>
              <a:rPr lang="en-US" sz="2000" i="1" u="sng" dirty="0">
                <a:solidFill>
                  <a:prstClr val="black"/>
                </a:solidFill>
                <a:latin typeface="Times New Roman"/>
                <a:ea typeface="Times New Roman"/>
              </a:rPr>
              <a:t>take all official actions and conduct all deliberations leading up to official actions </a:t>
            </a:r>
            <a:r>
              <a:rPr lang="en-US" sz="2000" i="1" dirty="0">
                <a:solidFill>
                  <a:prstClr val="black"/>
                </a:solidFill>
                <a:latin typeface="Times New Roman"/>
                <a:ea typeface="Times New Roman"/>
              </a:rPr>
              <a:t>at public meetings. The Act covers all such actions by municipal governing bodies, committees of these governing bodies and municipal boards and commissions. </a:t>
            </a:r>
            <a:endParaRPr lang="en-US" sz="2400" dirty="0">
              <a:solidFill>
                <a:prstClr val="black"/>
              </a:solidFill>
              <a:latin typeface="Times New Roman"/>
              <a:ea typeface="Times New Roman"/>
            </a:endParaRPr>
          </a:p>
          <a:p>
            <a:pPr indent="228600" algn="ctr">
              <a:tabLst>
                <a:tab pos="457200" algn="l"/>
                <a:tab pos="914400" algn="l"/>
              </a:tabLst>
            </a:pPr>
            <a:r>
              <a:rPr lang="en-US" sz="2000" i="1" dirty="0">
                <a:solidFill>
                  <a:prstClr val="black"/>
                </a:solidFill>
                <a:latin typeface="Times New Roman"/>
                <a:ea typeface="Times New Roman"/>
              </a:rPr>
              <a:t>-Open Meetings, the Sunshine Act (Pennsylvania)</a:t>
            </a:r>
            <a:endParaRPr lang="en-US" sz="2400" dirty="0">
              <a:solidFill>
                <a:prstClr val="black"/>
              </a:solidFill>
              <a:latin typeface="Times New Roman"/>
              <a:ea typeface="Times New Roman"/>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
        <p:nvSpPr>
          <p:cNvPr id="7" name="Subtitle 2">
            <a:extLst>
              <a:ext uri="{FF2B5EF4-FFF2-40B4-BE49-F238E27FC236}">
                <a16:creationId xmlns:a16="http://schemas.microsoft.com/office/drawing/2014/main" id="{EAA3B099-C6DC-42EC-9740-8CC947416475}"/>
              </a:ext>
            </a:extLst>
          </p:cNvPr>
          <p:cNvSpPr txBox="1">
            <a:spLocks/>
          </p:cNvSpPr>
          <p:nvPr/>
        </p:nvSpPr>
        <p:spPr>
          <a:xfrm>
            <a:off x="457200" y="3657600"/>
            <a:ext cx="8229600" cy="309649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000" dirty="0"/>
              <a:t>Agenda posting requirements added in 2021</a:t>
            </a:r>
          </a:p>
          <a:p>
            <a:r>
              <a:rPr lang="en-US" sz="3000" dirty="0"/>
              <a:t>Cannot vote via email</a:t>
            </a:r>
          </a:p>
          <a:p>
            <a:pPr lvl="1"/>
            <a:r>
              <a:rPr lang="en-US" sz="2600" dirty="0"/>
              <a:t>Can vote in a virtual meeting or conference call if the public has access to join</a:t>
            </a:r>
          </a:p>
          <a:p>
            <a:r>
              <a:rPr lang="en-US" sz="2200" dirty="0">
                <a:hlinkClick r:id="rId3"/>
              </a:rPr>
              <a:t>https://www.agriculture.pa.gov/Pages/Sunshine-Act.aspx</a:t>
            </a:r>
            <a:endParaRPr lang="en-US" sz="2200" dirty="0">
              <a:hlinkClick r:id="" action="ppaction://noaction"/>
            </a:endParaRPr>
          </a:p>
          <a:p>
            <a:r>
              <a:rPr lang="en-US" sz="2200" dirty="0">
                <a:hlinkClick r:id="" action="ppaction://noaction"/>
              </a:rPr>
              <a:t>https://www.openrecords.pa.gov/SunshineAct.cfm</a:t>
            </a:r>
          </a:p>
        </p:txBody>
      </p:sp>
    </p:spTree>
    <p:extLst>
      <p:ext uri="{BB962C8B-B14F-4D97-AF65-F5344CB8AC3E}">
        <p14:creationId xmlns:p14="http://schemas.microsoft.com/office/powerpoint/2010/main" val="349271311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4572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3</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52400" y="752717"/>
            <a:ext cx="8666243" cy="4694433"/>
          </a:xfrm>
        </p:spPr>
        <p:txBody>
          <a:bodyPr>
            <a:normAutofit/>
          </a:bodyPr>
          <a:lstStyle/>
          <a:p>
            <a:pPr marL="0" indent="0">
              <a:buNone/>
            </a:pPr>
            <a:r>
              <a:rPr lang="en-US" b="1" u="sng" dirty="0"/>
              <a:t>4.3.1 Project Ranking / Sunshine Act</a:t>
            </a:r>
          </a:p>
          <a:p>
            <a:pPr marL="0" indent="0">
              <a:buNone/>
            </a:pPr>
            <a:endParaRPr lang="en-US" b="1" u="sng" dirty="0"/>
          </a:p>
          <a:p>
            <a:r>
              <a:rPr lang="en-US" sz="2700" dirty="0">
                <a:solidFill>
                  <a:srgbClr val="FF0000"/>
                </a:solidFill>
              </a:rPr>
              <a:t>Field visits by the QAB are not subject to Sunshine Act requirements as long as </a:t>
            </a:r>
            <a:r>
              <a:rPr lang="en-US" sz="2700" u="sng" dirty="0">
                <a:solidFill>
                  <a:srgbClr val="FF0000"/>
                </a:solidFill>
              </a:rPr>
              <a:t>no deliberations of QAB business occurs </a:t>
            </a:r>
            <a:r>
              <a:rPr lang="en-US" sz="2700" dirty="0">
                <a:solidFill>
                  <a:srgbClr val="FF0000"/>
                </a:solidFill>
              </a:rPr>
              <a:t>and no official actions or recommendations are made during the visit. </a:t>
            </a:r>
          </a:p>
        </p:txBody>
      </p:sp>
      <p:sp>
        <p:nvSpPr>
          <p:cNvPr id="5" name="TextBox 4">
            <a:extLst>
              <a:ext uri="{FF2B5EF4-FFF2-40B4-BE49-F238E27FC236}">
                <a16:creationId xmlns:a16="http://schemas.microsoft.com/office/drawing/2014/main" id="{C41D2527-4C33-425F-B3FC-24EB9E957F6A}"/>
              </a:ext>
            </a:extLst>
          </p:cNvPr>
          <p:cNvSpPr txBox="1"/>
          <p:nvPr/>
        </p:nvSpPr>
        <p:spPr>
          <a:xfrm>
            <a:off x="1580606" y="63246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205400552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a:t>4.3.1 QAB Role: Project Ranking</a:t>
            </a:r>
          </a:p>
          <a:p>
            <a:r>
              <a:rPr lang="en-US" sz="3200" kern="1200" dirty="0">
                <a:solidFill>
                  <a:schemeClr val="tx1"/>
                </a:solidFill>
                <a:effectLst/>
                <a:latin typeface="+mn-lt"/>
                <a:ea typeface="+mn-ea"/>
                <a:cs typeface="+mn-cs"/>
              </a:rPr>
              <a:t>QAB members should become familiar with applicant’s worksites:</a:t>
            </a:r>
          </a:p>
          <a:p>
            <a:pPr marL="0" indent="0">
              <a:buNone/>
            </a:pPr>
            <a:endParaRPr lang="en-US" sz="32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Site visits as a group</a:t>
            </a:r>
          </a:p>
          <a:p>
            <a:pPr lvl="1"/>
            <a:r>
              <a:rPr lang="en-US" dirty="0"/>
              <a:t>Site visits individually</a:t>
            </a:r>
            <a:endParaRPr lang="en-US" sz="2800" kern="1200" dirty="0">
              <a:solidFill>
                <a:schemeClr val="tx1"/>
              </a:solidFill>
              <a:effectLst/>
              <a:latin typeface="+mn-lt"/>
              <a:ea typeface="+mn-ea"/>
              <a:cs typeface="+mn-cs"/>
            </a:endParaRPr>
          </a:p>
          <a:p>
            <a:pPr lvl="1"/>
            <a:r>
              <a:rPr lang="en-US" dirty="0"/>
              <a:t>Photo tour from District staff</a:t>
            </a:r>
          </a:p>
          <a:p>
            <a:pPr lvl="1"/>
            <a:r>
              <a:rPr lang="en-US" sz="2800" kern="1200" dirty="0">
                <a:solidFill>
                  <a:schemeClr val="tx1"/>
                </a:solidFill>
                <a:effectLst/>
                <a:latin typeface="+mn-lt"/>
                <a:ea typeface="+mn-ea"/>
                <a:cs typeface="+mn-cs"/>
              </a:rPr>
              <a:t>Paper application review only</a:t>
            </a:r>
          </a:p>
          <a:p>
            <a:pPr lvl="1"/>
            <a:r>
              <a:rPr lang="en-US" dirty="0"/>
              <a:t>Throw darts at “application dartboard”</a:t>
            </a:r>
            <a:endParaRPr lang="en-US" sz="2800" kern="1200" dirty="0">
              <a:solidFill>
                <a:schemeClr val="tx1"/>
              </a:solidFill>
              <a:effectLst/>
              <a:latin typeface="+mn-lt"/>
              <a:ea typeface="+mn-ea"/>
              <a:cs typeface="+mn-cs"/>
            </a:endParaRPr>
          </a:p>
        </p:txBody>
      </p:sp>
      <p:sp>
        <p:nvSpPr>
          <p:cNvPr id="5" name="TextBox 4"/>
          <p:cNvSpPr txBox="1"/>
          <p:nvPr/>
        </p:nvSpPr>
        <p:spPr>
          <a:xfrm>
            <a:off x="6761637" y="2895599"/>
            <a:ext cx="1651542" cy="461665"/>
          </a:xfrm>
          <a:prstGeom prst="rect">
            <a:avLst/>
          </a:prstGeom>
          <a:noFill/>
        </p:spPr>
        <p:txBody>
          <a:bodyPr wrap="none" rtlCol="0">
            <a:spAutoFit/>
          </a:bodyPr>
          <a:lstStyle/>
          <a:p>
            <a:r>
              <a:rPr lang="en-US" sz="2400" b="1" dirty="0">
                <a:solidFill>
                  <a:srgbClr val="FF0000"/>
                </a:solidFill>
              </a:rPr>
              <a:t>Best option</a:t>
            </a:r>
          </a:p>
        </p:txBody>
      </p:sp>
      <p:sp>
        <p:nvSpPr>
          <p:cNvPr id="6" name="TextBox 5"/>
          <p:cNvSpPr txBox="1"/>
          <p:nvPr/>
        </p:nvSpPr>
        <p:spPr>
          <a:xfrm>
            <a:off x="6293688" y="5350237"/>
            <a:ext cx="2587440" cy="461665"/>
          </a:xfrm>
          <a:prstGeom prst="rect">
            <a:avLst/>
          </a:prstGeom>
          <a:noFill/>
        </p:spPr>
        <p:txBody>
          <a:bodyPr wrap="none" rtlCol="0">
            <a:spAutoFit/>
          </a:bodyPr>
          <a:lstStyle/>
          <a:p>
            <a:r>
              <a:rPr lang="en-US" sz="2400" b="1" dirty="0">
                <a:solidFill>
                  <a:srgbClr val="FF0000"/>
                </a:solidFill>
              </a:rPr>
              <a:t>Not recommended</a:t>
            </a:r>
          </a:p>
        </p:txBody>
      </p:sp>
      <p:cxnSp>
        <p:nvCxnSpPr>
          <p:cNvPr id="8" name="Straight Arrow Connector 7"/>
          <p:cNvCxnSpPr>
            <a:cxnSpLocks/>
            <a:endCxn id="6" idx="0"/>
          </p:cNvCxnSpPr>
          <p:nvPr/>
        </p:nvCxnSpPr>
        <p:spPr>
          <a:xfrm flipH="1">
            <a:off x="7587408" y="3429000"/>
            <a:ext cx="19684" cy="19212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7977320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a:t>4.3.1 QAB Role: Project Ranking</a:t>
            </a:r>
          </a:p>
          <a:p>
            <a:r>
              <a:rPr lang="en-US" sz="3200" kern="1200" dirty="0">
                <a:solidFill>
                  <a:schemeClr val="tx1"/>
                </a:solidFill>
                <a:effectLst/>
                <a:latin typeface="+mn-lt"/>
                <a:ea typeface="+mn-ea"/>
                <a:cs typeface="+mn-cs"/>
              </a:rPr>
              <a:t>Each County must have written Project Ranking Criteria</a:t>
            </a:r>
          </a:p>
          <a:p>
            <a:pPr lvl="1"/>
            <a:r>
              <a:rPr lang="en-US" sz="2800" kern="1200" dirty="0">
                <a:solidFill>
                  <a:schemeClr val="tx1"/>
                </a:solidFill>
                <a:effectLst/>
                <a:latin typeface="+mn-lt"/>
                <a:ea typeface="+mn-ea"/>
                <a:cs typeface="+mn-cs"/>
              </a:rPr>
              <a:t>Based on local priorities.</a:t>
            </a:r>
          </a:p>
          <a:p>
            <a:pPr lvl="1"/>
            <a:r>
              <a:rPr lang="en-US" dirty="0"/>
              <a:t>Can have separate DGR and LVR or combined.</a:t>
            </a:r>
          </a:p>
          <a:p>
            <a:pPr lvl="1"/>
            <a:r>
              <a:rPr lang="en-US" sz="2800" kern="1200" dirty="0">
                <a:solidFill>
                  <a:schemeClr val="tx1"/>
                </a:solidFill>
                <a:effectLst/>
                <a:latin typeface="+mn-lt"/>
                <a:ea typeface="+mn-ea"/>
                <a:cs typeface="+mn-cs"/>
              </a:rPr>
              <a:t>Must provide for equal access.</a:t>
            </a:r>
          </a:p>
          <a:p>
            <a:pPr lvl="1"/>
            <a:r>
              <a:rPr lang="en-US" dirty="0"/>
              <a:t>Example template available on Center’s website.</a:t>
            </a:r>
          </a:p>
          <a:p>
            <a:pPr lvl="1"/>
            <a:endParaRPr lang="en-US" sz="28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419042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b="1" dirty="0">
                <a:solidFill>
                  <a:srgbClr val="FF0000"/>
                </a:solidFill>
              </a:rPr>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7) Additional Policies</a:t>
            </a:r>
          </a:p>
          <a:p>
            <a:endParaRPr lang="en-US" sz="2400" b="1" dirty="0">
              <a:solidFill>
                <a:prstClr val="black"/>
              </a:solidFill>
            </a:endParaRPr>
          </a:p>
          <a:p>
            <a:r>
              <a:rPr lang="en-US" sz="2400" b="1" dirty="0">
                <a:solidFill>
                  <a:prstClr val="black"/>
                </a:solidFill>
              </a:rPr>
              <a:t>Policies that apply to certain circumstances:</a:t>
            </a:r>
          </a:p>
          <a:p>
            <a:endParaRPr lang="en-US" sz="2400" b="1" dirty="0">
              <a:solidFill>
                <a:prstClr val="black"/>
              </a:solidFill>
            </a:endParaRPr>
          </a:p>
          <a:p>
            <a:r>
              <a:rPr lang="en-US" sz="2400" b="1" dirty="0">
                <a:solidFill>
                  <a:prstClr val="black"/>
                </a:solidFill>
              </a:rPr>
              <a:t>Stream Crossing Replacement</a:t>
            </a:r>
          </a:p>
          <a:p>
            <a:endParaRPr lang="en-US" sz="2400" b="1" dirty="0">
              <a:solidFill>
                <a:prstClr val="black"/>
              </a:solidFill>
            </a:endParaRPr>
          </a:p>
          <a:p>
            <a:r>
              <a:rPr lang="en-US" sz="2400" b="1" dirty="0">
                <a:solidFill>
                  <a:prstClr val="black"/>
                </a:solidFill>
              </a:rPr>
              <a:t>Driving Surface Aggregate</a:t>
            </a:r>
          </a:p>
          <a:p>
            <a:endParaRPr lang="en-US" sz="2400" b="1" dirty="0">
              <a:solidFill>
                <a:prstClr val="black"/>
              </a:solidFill>
            </a:endParaRPr>
          </a:p>
          <a:p>
            <a:r>
              <a:rPr lang="en-US" sz="2400" b="1" dirty="0">
                <a:solidFill>
                  <a:prstClr val="black"/>
                </a:solidFill>
              </a:rPr>
              <a:t>Paved LVR-Specific Policies</a:t>
            </a:r>
          </a:p>
          <a:p>
            <a:endParaRPr lang="en-US" sz="2400" b="1" dirty="0">
              <a:solidFill>
                <a:prstClr val="black"/>
              </a:solidFill>
            </a:endParaRPr>
          </a:p>
          <a:p>
            <a:r>
              <a:rPr lang="en-US" sz="2400" b="1" dirty="0">
                <a:solidFill>
                  <a:prstClr val="black"/>
                </a:solidFill>
              </a:rPr>
              <a:t>Full Depth Reclamation</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31336646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4.3 QAB role in projects</a:t>
            </a:r>
            <a:endParaRPr lang="en-US" sz="2600" b="1" kern="1200" dirty="0">
              <a:solidFill>
                <a:schemeClr val="tx1"/>
              </a:solidFill>
              <a:effectLst/>
              <a:latin typeface="+mj-lt"/>
              <a:ea typeface="+mj-ea"/>
              <a:cs typeface="+mj-cs"/>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306" y="780144"/>
            <a:ext cx="3943066" cy="222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971" y="3039620"/>
            <a:ext cx="379939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6306" y="685800"/>
            <a:ext cx="4119084" cy="310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8706" y="3505200"/>
            <a:ext cx="4067886" cy="195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28601" y="627744"/>
            <a:ext cx="4114800" cy="5723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20590" y="643433"/>
            <a:ext cx="4216002" cy="5723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5189" y="1890832"/>
            <a:ext cx="3661300" cy="523220"/>
          </a:xfrm>
          <a:prstGeom prst="rect">
            <a:avLst/>
          </a:prstGeom>
          <a:solidFill>
            <a:srgbClr val="FFFF00"/>
          </a:solidFill>
          <a:ln>
            <a:solidFill>
              <a:schemeClr val="tx1"/>
            </a:solidFill>
          </a:ln>
        </p:spPr>
        <p:txBody>
          <a:bodyPr wrap="square">
            <a:spAutoFit/>
          </a:bodyPr>
          <a:lstStyle/>
          <a:p>
            <a:r>
              <a:rPr lang="en-US" sz="2800" b="1" dirty="0">
                <a:solidFill>
                  <a:srgbClr val="FF0000"/>
                </a:solidFill>
              </a:rPr>
              <a:t>Application Validation</a:t>
            </a:r>
            <a:endParaRPr lang="en-US" sz="2800" dirty="0">
              <a:solidFill>
                <a:srgbClr val="FF0000"/>
              </a:solidFill>
            </a:endParaRPr>
          </a:p>
        </p:txBody>
      </p:sp>
      <p:sp>
        <p:nvSpPr>
          <p:cNvPr id="14" name="Rectangle 13"/>
          <p:cNvSpPr/>
          <p:nvPr/>
        </p:nvSpPr>
        <p:spPr>
          <a:xfrm>
            <a:off x="385189" y="4481608"/>
            <a:ext cx="3661300"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Problem</a:t>
            </a:r>
            <a:endParaRPr lang="en-US" sz="2800" dirty="0">
              <a:solidFill>
                <a:srgbClr val="FF0000"/>
              </a:solidFill>
            </a:endParaRPr>
          </a:p>
        </p:txBody>
      </p:sp>
      <p:sp>
        <p:nvSpPr>
          <p:cNvPr id="15" name="Rectangle 14"/>
          <p:cNvSpPr/>
          <p:nvPr/>
        </p:nvSpPr>
        <p:spPr>
          <a:xfrm>
            <a:off x="5045198" y="1618659"/>
            <a:ext cx="3661300"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Solution</a:t>
            </a:r>
            <a:endParaRPr lang="en-US" sz="2800" dirty="0">
              <a:solidFill>
                <a:srgbClr val="FF0000"/>
              </a:solidFill>
            </a:endParaRPr>
          </a:p>
        </p:txBody>
      </p:sp>
      <p:sp>
        <p:nvSpPr>
          <p:cNvPr id="16" name="Rectangle 15"/>
          <p:cNvSpPr/>
          <p:nvPr/>
        </p:nvSpPr>
        <p:spPr>
          <a:xfrm>
            <a:off x="5098070" y="2778010"/>
            <a:ext cx="3661300" cy="523220"/>
          </a:xfrm>
          <a:prstGeom prst="rect">
            <a:avLst/>
          </a:prstGeom>
          <a:solidFill>
            <a:srgbClr val="FFFF00"/>
          </a:solidFill>
          <a:ln>
            <a:solidFill>
              <a:schemeClr val="tx1"/>
            </a:solidFill>
          </a:ln>
        </p:spPr>
        <p:txBody>
          <a:bodyPr wrap="square">
            <a:spAutoFit/>
          </a:bodyPr>
          <a:lstStyle/>
          <a:p>
            <a:pPr algn="ctr"/>
            <a:r>
              <a:rPr lang="en-US" sz="2800" b="1" dirty="0" err="1">
                <a:solidFill>
                  <a:srgbClr val="FF0000"/>
                </a:solidFill>
              </a:rPr>
              <a:t>Misc</a:t>
            </a:r>
            <a:endParaRPr lang="en-US" sz="2800" dirty="0">
              <a:solidFill>
                <a:srgbClr val="FF0000"/>
              </a:solidFill>
            </a:endParaRPr>
          </a:p>
        </p:txBody>
      </p:sp>
      <p:sp>
        <p:nvSpPr>
          <p:cNvPr id="17" name="Rectangle 16"/>
          <p:cNvSpPr/>
          <p:nvPr/>
        </p:nvSpPr>
        <p:spPr>
          <a:xfrm>
            <a:off x="5045198" y="5004828"/>
            <a:ext cx="3661300"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Other thoughts</a:t>
            </a:r>
            <a:endParaRPr lang="en-US" sz="2800" dirty="0">
              <a:solidFill>
                <a:srgbClr val="FF0000"/>
              </a:solidFill>
            </a:endParaRPr>
          </a:p>
        </p:txBody>
      </p:sp>
      <p:sp>
        <p:nvSpPr>
          <p:cNvPr id="18" name="TextBox 17"/>
          <p:cNvSpPr txBox="1"/>
          <p:nvPr/>
        </p:nvSpPr>
        <p:spPr>
          <a:xfrm>
            <a:off x="1524000" y="5657671"/>
            <a:ext cx="5924571"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a:t>Ranking Criteria Webinar Recorded 12/11/14</a:t>
            </a:r>
          </a:p>
          <a:p>
            <a:pPr algn="ctr"/>
            <a:r>
              <a:rPr lang="en-US" sz="2400" b="1" dirty="0"/>
              <a:t>Recording and PowerPoint available online</a:t>
            </a:r>
          </a:p>
          <a:p>
            <a:pPr algn="ctr"/>
            <a:r>
              <a:rPr lang="en-US" sz="2400" b="1" dirty="0">
                <a:hlinkClick r:id="rId7"/>
              </a:rPr>
              <a:t>www.dirtandgravelroads.org</a:t>
            </a:r>
            <a:r>
              <a:rPr lang="en-US" sz="2400" b="1" dirty="0"/>
              <a:t> </a:t>
            </a:r>
          </a:p>
        </p:txBody>
      </p:sp>
      <p:sp>
        <p:nvSpPr>
          <p:cNvPr id="2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61903891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QAB role</a:t>
            </a:r>
            <a:r>
              <a:rPr lang="en-US" baseline="0" dirty="0"/>
              <a:t> in projects</a:t>
            </a:r>
            <a:endParaRPr lang="en-US" dirty="0"/>
          </a:p>
        </p:txBody>
      </p:sp>
      <p:sp>
        <p:nvSpPr>
          <p:cNvPr id="3" name="Subtitle 2"/>
          <p:cNvSpPr>
            <a:spLocks noGrp="1"/>
          </p:cNvSpPr>
          <p:nvPr>
            <p:ph type="subTitle" idx="1"/>
          </p:nvPr>
        </p:nvSpPr>
        <p:spPr/>
        <p:txBody>
          <a:bodyPr/>
          <a:lstStyle/>
          <a:p>
            <a:pPr marL="0" lvl="0" indent="0">
              <a:buNone/>
            </a:pPr>
            <a:r>
              <a:rPr lang="en-US" b="1" u="sng" dirty="0"/>
              <a:t>4.3.2 QAB Role: Funding Recommendations</a:t>
            </a:r>
          </a:p>
          <a:p>
            <a:r>
              <a:rPr lang="en-US" sz="3200" kern="1200" dirty="0">
                <a:solidFill>
                  <a:schemeClr val="tx1"/>
                </a:solidFill>
                <a:effectLst/>
                <a:latin typeface="+mn-lt"/>
                <a:ea typeface="+mn-ea"/>
                <a:cs typeface="+mn-cs"/>
              </a:rPr>
              <a:t>QAB makes funding recommendations based on the ranking criteria it establishes</a:t>
            </a:r>
          </a:p>
          <a:p>
            <a:r>
              <a:rPr lang="en-US" sz="3200" kern="1200" dirty="0">
                <a:solidFill>
                  <a:schemeClr val="tx1"/>
                </a:solidFill>
                <a:effectLst/>
                <a:latin typeface="+mn-lt"/>
                <a:ea typeface="+mn-ea"/>
                <a:cs typeface="+mn-cs"/>
              </a:rPr>
              <a:t>District board then considers QAB recommendations</a:t>
            </a:r>
          </a:p>
          <a:p>
            <a:r>
              <a:rPr lang="en-US" sz="3200" kern="1200" dirty="0">
                <a:solidFill>
                  <a:schemeClr val="tx1"/>
                </a:solidFill>
                <a:effectLst/>
                <a:latin typeface="+mn-lt"/>
                <a:ea typeface="+mn-ea"/>
                <a:cs typeface="+mn-cs"/>
              </a:rPr>
              <a:t>When the district board approves an application, district staff may then develop and secure a contract.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91574162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4.3 QAB role in projects</a:t>
            </a:r>
          </a:p>
        </p:txBody>
      </p:sp>
      <p:sp>
        <p:nvSpPr>
          <p:cNvPr id="3" name="Subtitle 2"/>
          <p:cNvSpPr>
            <a:spLocks noGrp="1"/>
          </p:cNvSpPr>
          <p:nvPr>
            <p:ph type="subTitle" idx="1"/>
          </p:nvPr>
        </p:nvSpPr>
        <p:spPr/>
        <p:txBody>
          <a:bodyPr/>
          <a:lstStyle/>
          <a:p>
            <a:pPr marL="0" indent="0">
              <a:buNone/>
            </a:pPr>
            <a:r>
              <a:rPr lang="en-US" b="1" u="sng" dirty="0"/>
              <a:t>4.3.3 QAB Role: Project Implementation</a:t>
            </a:r>
          </a:p>
          <a:p>
            <a:pPr lvl="0"/>
            <a:r>
              <a:rPr lang="en-US" sz="3200" kern="1200" dirty="0">
                <a:solidFill>
                  <a:schemeClr val="tx1"/>
                </a:solidFill>
                <a:effectLst/>
                <a:latin typeface="+mn-lt"/>
                <a:ea typeface="+mn-ea"/>
                <a:cs typeface="+mn-cs"/>
              </a:rPr>
              <a:t>After contract is secured, district staff  is responsible for project administration, oversight, and inspection.</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Future funding decisions  for the project may be made by the board with minimal QAB involvement.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i.e.  District board could approve a contract amendment without QAB involvement</a:t>
            </a:r>
            <a:endParaRPr lang="en-US" sz="36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0405699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lstStyle/>
          <a:p>
            <a:pPr marL="0" indent="0">
              <a:buNone/>
            </a:pPr>
            <a:r>
              <a:rPr lang="en-US" b="1" u="sng" dirty="0"/>
              <a:t>QAB Role in Policy</a:t>
            </a:r>
          </a:p>
          <a:p>
            <a:pPr marL="0" indent="0">
              <a:buNone/>
            </a:pPr>
            <a:r>
              <a:rPr lang="en-US" sz="3200" kern="1200" dirty="0">
                <a:solidFill>
                  <a:schemeClr val="tx1"/>
                </a:solidFill>
                <a:effectLst/>
                <a:latin typeface="+mn-lt"/>
                <a:ea typeface="+mn-ea"/>
                <a:cs typeface="+mn-cs"/>
              </a:rPr>
              <a:t>Developing local policy is a major function of the QAB:</a:t>
            </a:r>
          </a:p>
          <a:p>
            <a:pPr lvl="0"/>
            <a:r>
              <a:rPr lang="en-US" sz="3200" kern="1200" dirty="0">
                <a:solidFill>
                  <a:schemeClr val="tx1"/>
                </a:solidFill>
                <a:effectLst/>
                <a:latin typeface="+mn-lt"/>
                <a:ea typeface="+mn-ea"/>
                <a:cs typeface="+mn-cs"/>
              </a:rPr>
              <a:t>QABs develop policy</a:t>
            </a:r>
          </a:p>
          <a:p>
            <a:pPr lvl="0"/>
            <a:r>
              <a:rPr lang="en-US" sz="3200" kern="1200" dirty="0">
                <a:solidFill>
                  <a:schemeClr val="tx1"/>
                </a:solidFill>
                <a:effectLst/>
                <a:latin typeface="+mn-lt"/>
                <a:ea typeface="+mn-ea"/>
                <a:cs typeface="+mn-cs"/>
              </a:rPr>
              <a:t>District board adopts policy</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43072943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a:solidFill>
                  <a:schemeClr val="tx1"/>
                </a:solidFill>
                <a:effectLst/>
                <a:latin typeface="+mj-lt"/>
                <a:ea typeface="+mj-ea"/>
                <a:cs typeface="+mj-cs"/>
              </a:rPr>
              <a:t>4.4.1 Required Policies</a:t>
            </a:r>
            <a:endParaRPr lang="en-US"/>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a:t>Required Local Policies</a:t>
            </a:r>
          </a:p>
          <a:p>
            <a:r>
              <a:rPr lang="en-US" sz="3200" kern="1200">
                <a:solidFill>
                  <a:schemeClr val="tx1"/>
                </a:solidFill>
                <a:effectLst/>
                <a:latin typeface="+mn-lt"/>
                <a:ea typeface="+mn-ea"/>
                <a:cs typeface="+mn-cs"/>
              </a:rPr>
              <a:t>Equal Access</a:t>
            </a:r>
          </a:p>
          <a:p>
            <a:r>
              <a:rPr lang="en-US"/>
              <a:t>Conflict of Interest</a:t>
            </a:r>
          </a:p>
          <a:p>
            <a:r>
              <a:rPr lang="en-US"/>
              <a:t>Project Ranking</a:t>
            </a:r>
          </a:p>
          <a:p>
            <a:r>
              <a:rPr lang="en-US"/>
              <a:t>Incentives for training</a:t>
            </a:r>
          </a:p>
          <a:p>
            <a:r>
              <a:rPr lang="en-US"/>
              <a:t>Non-pollution standards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4. QAB Role</a:t>
            </a:r>
          </a:p>
        </p:txBody>
      </p:sp>
    </p:spTree>
    <p:extLst>
      <p:ext uri="{BB962C8B-B14F-4D97-AF65-F5344CB8AC3E}">
        <p14:creationId xmlns:p14="http://schemas.microsoft.com/office/powerpoint/2010/main" val="360970901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a:solidFill>
                  <a:schemeClr val="tx1"/>
                </a:solidFill>
                <a:effectLst/>
                <a:latin typeface="+mj-lt"/>
                <a:ea typeface="+mj-ea"/>
                <a:cs typeface="+mj-cs"/>
              </a:rPr>
              <a:t>4.4.2 Optional Local Policies</a:t>
            </a:r>
            <a:endParaRPr lang="en-US" dirty="0"/>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dirty="0"/>
              <a:t>Optional Local Policies</a:t>
            </a:r>
          </a:p>
          <a:p>
            <a:r>
              <a:rPr lang="en-US" sz="3200" kern="1200" dirty="0">
                <a:solidFill>
                  <a:schemeClr val="tx1"/>
                </a:solidFill>
                <a:effectLst/>
                <a:latin typeface="+mn-lt"/>
                <a:ea typeface="+mn-ea"/>
                <a:cs typeface="+mn-cs"/>
              </a:rPr>
              <a:t>QAB can recommend policies for use within County Program.</a:t>
            </a:r>
          </a:p>
          <a:p>
            <a:r>
              <a:rPr lang="en-US" dirty="0"/>
              <a:t>Can be “more stringent” than Statewide policy.</a:t>
            </a:r>
          </a:p>
          <a:p>
            <a:r>
              <a:rPr lang="en-US" dirty="0"/>
              <a:t>Cannot conflict with Statewide policy.</a:t>
            </a:r>
          </a:p>
          <a:p>
            <a:r>
              <a:rPr lang="en-US"/>
              <a:t>Examples:</a:t>
            </a:r>
          </a:p>
          <a:p>
            <a:pPr lvl="1"/>
            <a:r>
              <a:rPr lang="en-US"/>
              <a:t>Deadlines for applications</a:t>
            </a:r>
          </a:p>
          <a:p>
            <a:pPr lvl="1"/>
            <a:r>
              <a:rPr lang="en-US"/>
              <a:t>Limiting use of DSA</a:t>
            </a:r>
          </a:p>
          <a:p>
            <a:pPr lvl="1"/>
            <a:r>
              <a:rPr lang="en-US"/>
              <a:t>Ongoing maintenance requirements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95549843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a:xfrm>
            <a:off x="228600" y="762000"/>
            <a:ext cx="2743200" cy="5791200"/>
          </a:xfrm>
        </p:spPr>
        <p:txBody>
          <a:bodyPr>
            <a:normAutofit/>
          </a:bodyPr>
          <a:lstStyle/>
          <a:p>
            <a:pPr marL="0" lvl="0" indent="0">
              <a:buNone/>
            </a:pPr>
            <a:r>
              <a:rPr lang="en-US" sz="3200" b="1" kern="1200" dirty="0">
                <a:solidFill>
                  <a:schemeClr val="tx1"/>
                </a:solidFill>
                <a:effectLst/>
                <a:latin typeface="+mn-lt"/>
                <a:ea typeface="+mn-ea"/>
                <a:cs typeface="+mn-cs"/>
              </a:rPr>
              <a:t>Individual County pages have contact info and policies</a:t>
            </a:r>
          </a:p>
          <a:p>
            <a:pPr marL="0" lvl="0" indent="0">
              <a:buNone/>
            </a:pPr>
            <a:endParaRPr lang="en-US" b="1" dirty="0"/>
          </a:p>
          <a:p>
            <a:pPr marL="0" lvl="0" indent="0">
              <a:buNone/>
            </a:pPr>
            <a:endParaRPr lang="en-US" b="1" dirty="0"/>
          </a:p>
          <a:p>
            <a:pPr marL="0" lvl="0" indent="0">
              <a:buNone/>
            </a:pPr>
            <a:endParaRPr lang="en-US" b="1" dirty="0"/>
          </a:p>
          <a:p>
            <a:pPr marL="0" lvl="0" indent="0">
              <a:buNone/>
            </a:pPr>
            <a:endParaRPr lang="en-US" b="1" dirty="0"/>
          </a:p>
          <a:p>
            <a:pPr marL="0" lvl="0" indent="0">
              <a:buNone/>
            </a:pPr>
            <a:r>
              <a:rPr lang="en-US" sz="1300" b="1" dirty="0">
                <a:hlinkClick r:id="rId3"/>
              </a:rPr>
              <a:t>http://www.dirtandgravel.psu.edu/pa-program-resources/conservation-districts</a:t>
            </a:r>
            <a:r>
              <a:rPr lang="en-US" sz="1300" b="1" dirty="0"/>
              <a:t> </a:t>
            </a:r>
            <a:endParaRPr lang="en-US" sz="1300" b="1" kern="1200" dirty="0">
              <a:solidFill>
                <a:schemeClr val="tx1"/>
              </a:solidFill>
              <a:effectLst/>
            </a:endParaRPr>
          </a:p>
        </p:txBody>
      </p:sp>
      <p:cxnSp>
        <p:nvCxnSpPr>
          <p:cNvPr id="7" name="Straight Arrow Connector 6"/>
          <p:cNvCxnSpPr/>
          <p:nvPr/>
        </p:nvCxnSpPr>
        <p:spPr>
          <a:xfrm>
            <a:off x="3505200" y="4020275"/>
            <a:ext cx="2362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pic>
        <p:nvPicPr>
          <p:cNvPr id="5" name="Picture 4">
            <a:extLst>
              <a:ext uri="{FF2B5EF4-FFF2-40B4-BE49-F238E27FC236}">
                <a16:creationId xmlns:a16="http://schemas.microsoft.com/office/drawing/2014/main" id="{833BA79F-1669-4585-8843-15DE59838A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067"/>
          <a:stretch/>
        </p:blipFill>
        <p:spPr>
          <a:xfrm>
            <a:off x="2590800" y="533400"/>
            <a:ext cx="6553200" cy="4626708"/>
          </a:xfrm>
          <a:prstGeom prst="rect">
            <a:avLst/>
          </a:prstGeom>
        </p:spPr>
      </p:pic>
    </p:spTree>
    <p:extLst>
      <p:ext uri="{BB962C8B-B14F-4D97-AF65-F5344CB8AC3E}">
        <p14:creationId xmlns:p14="http://schemas.microsoft.com/office/powerpoint/2010/main" val="92964321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Rectangle 9"/>
          <p:cNvSpPr/>
          <p:nvPr/>
        </p:nvSpPr>
        <p:spPr>
          <a:xfrm>
            <a:off x="0" y="6488668"/>
            <a:ext cx="5201104" cy="369332"/>
          </a:xfrm>
          <a:prstGeom prst="rect">
            <a:avLst/>
          </a:prstGeom>
        </p:spPr>
        <p:txBody>
          <a:bodyPr wrap="none">
            <a:spAutoFit/>
          </a:bodyPr>
          <a:lstStyle/>
          <a:p>
            <a:r>
              <a:rPr lang="en-US" dirty="0">
                <a:solidFill>
                  <a:schemeClr val="bg1"/>
                </a:solidFill>
              </a:rPr>
              <a:t>https://www.flickr.com/photos/halfbyte/2649002573</a:t>
            </a:r>
          </a:p>
        </p:txBody>
      </p:sp>
      <p:pic>
        <p:nvPicPr>
          <p:cNvPr id="3" name="Picture 2"/>
          <p:cNvPicPr>
            <a:picLocks noChangeAspect="1"/>
          </p:cNvPicPr>
          <p:nvPr/>
        </p:nvPicPr>
        <p:blipFill>
          <a:blip r:embed="rId3"/>
          <a:stretch>
            <a:fillRect/>
          </a:stretch>
        </p:blipFill>
        <p:spPr>
          <a:xfrm>
            <a:off x="0" y="8389"/>
            <a:ext cx="9124472" cy="5020811"/>
          </a:xfrm>
          <a:prstGeom prst="rect">
            <a:avLst/>
          </a:prstGeom>
        </p:spPr>
      </p:pic>
    </p:spTree>
    <p:extLst>
      <p:ext uri="{BB962C8B-B14F-4D97-AF65-F5344CB8AC3E}">
        <p14:creationId xmlns:p14="http://schemas.microsoft.com/office/powerpoint/2010/main" val="2112048489"/>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b="1" u="sng" dirty="0">
                <a:solidFill>
                  <a:srgbClr val="FFFF00"/>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86EDD629-F151-4914-9F1C-C4D26CAA0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CABA698-6D70-4EFD-9CBF-15EFB23B76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204" y="450098"/>
            <a:ext cx="2681951" cy="3436102"/>
          </a:xfrm>
          <a:prstGeom prst="rect">
            <a:avLst/>
          </a:prstGeom>
        </p:spPr>
      </p:pic>
    </p:spTree>
    <p:extLst>
      <p:ext uri="{BB962C8B-B14F-4D97-AF65-F5344CB8AC3E}">
        <p14:creationId xmlns:p14="http://schemas.microsoft.com/office/powerpoint/2010/main" val="288105041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5</a:t>
            </a:r>
            <a:r>
              <a:rPr lang="en-US" sz="2600" b="1" kern="1200" dirty="0">
                <a:solidFill>
                  <a:schemeClr val="tx1"/>
                </a:solidFill>
                <a:effectLst/>
                <a:latin typeface="+mj-lt"/>
                <a:ea typeface="+mj-ea"/>
                <a:cs typeface="+mj-cs"/>
              </a:rPr>
              <a:t> Applicant Role</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a:t>5. Applicant Role</a:t>
            </a:r>
          </a:p>
          <a:p>
            <a:r>
              <a:rPr lang="en-US" sz="3200" kern="1200" dirty="0">
                <a:solidFill>
                  <a:schemeClr val="tx1"/>
                </a:solidFill>
                <a:effectLst/>
                <a:latin typeface="+mn-lt"/>
                <a:ea typeface="+mn-ea"/>
                <a:cs typeface="+mn-cs"/>
              </a:rPr>
              <a:t>Designed as standalone section you can copy and give to new potential applicants.</a:t>
            </a:r>
          </a:p>
          <a:p>
            <a:r>
              <a:rPr lang="en-US" dirty="0"/>
              <a:t>Most information is repetitive from SCC and District section, just written with applicants in mind.</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5. Applicants</a:t>
            </a:r>
          </a:p>
        </p:txBody>
      </p:sp>
    </p:spTree>
    <p:extLst>
      <p:ext uri="{BB962C8B-B14F-4D97-AF65-F5344CB8AC3E}">
        <p14:creationId xmlns:p14="http://schemas.microsoft.com/office/powerpoint/2010/main" val="2641826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b="1" dirty="0">
                <a:solidFill>
                  <a:srgbClr val="FF0000"/>
                </a:solidFill>
              </a:rPr>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8) Permits</a:t>
            </a:r>
          </a:p>
          <a:p>
            <a:endParaRPr lang="en-US" sz="2400" b="1" dirty="0">
              <a:solidFill>
                <a:prstClr val="black"/>
              </a:solidFill>
            </a:endParaRPr>
          </a:p>
          <a:p>
            <a:r>
              <a:rPr lang="en-US" sz="2400" b="1" dirty="0">
                <a:solidFill>
                  <a:prstClr val="black"/>
                </a:solidFill>
              </a:rPr>
              <a:t>Brief overview of permit issues related to Program projects.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70678804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Steve</a:t>
            </a:r>
          </a:p>
        </p:txBody>
      </p:sp>
    </p:spTree>
    <p:extLst>
      <p:ext uri="{BB962C8B-B14F-4D97-AF65-F5344CB8AC3E}">
        <p14:creationId xmlns:p14="http://schemas.microsoft.com/office/powerpoint/2010/main" val="409184601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b="1" u="sng" dirty="0">
                <a:solidFill>
                  <a:srgbClr val="FFFF00"/>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3EB5B994-5B95-4C31-B1AB-43D15E57D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A5741E6-9B62-48DD-BC2B-14D02F1340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204" y="457200"/>
            <a:ext cx="2681951" cy="3436102"/>
          </a:xfrm>
          <a:prstGeom prst="rect">
            <a:avLst/>
          </a:prstGeom>
        </p:spPr>
      </p:pic>
    </p:spTree>
    <p:extLst>
      <p:ext uri="{BB962C8B-B14F-4D97-AF65-F5344CB8AC3E}">
        <p14:creationId xmlns:p14="http://schemas.microsoft.com/office/powerpoint/2010/main" val="343502717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685800"/>
            <a:ext cx="4648200" cy="1412875"/>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609600"/>
            <a:ext cx="1676400" cy="1136650"/>
          </a:xfrm>
          <a:prstGeom prst="rect">
            <a:avLst/>
          </a:prstGeom>
          <a:noFill/>
          <a:ln w="9525">
            <a:noFill/>
            <a:miter lim="800000"/>
            <a:headEnd/>
            <a:tailEnd/>
          </a:ln>
        </p:spPr>
      </p:pic>
      <p:sp>
        <p:nvSpPr>
          <p:cNvPr id="69638" name="Line 6"/>
          <p:cNvSpPr>
            <a:spLocks noChangeShapeType="1"/>
          </p:cNvSpPr>
          <p:nvPr/>
        </p:nvSpPr>
        <p:spPr bwMode="auto">
          <a:xfrm>
            <a:off x="4248150" y="4572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95250" y="1727200"/>
            <a:ext cx="4105275" cy="396875"/>
          </a:xfrm>
          <a:prstGeom prst="rect">
            <a:avLst/>
          </a:prstGeom>
          <a:noFill/>
          <a:ln w="9525">
            <a:noFill/>
            <a:miter lim="800000"/>
            <a:headEnd/>
            <a:tailEnd/>
          </a:ln>
        </p:spPr>
        <p:txBody>
          <a:bodyPr wrap="none">
            <a:spAutoFit/>
          </a:bodyPr>
          <a:lstStyle/>
          <a:p>
            <a:r>
              <a:rPr lang="en-US" sz="2000"/>
              <a:t>Dirt and Gravel Road PROGRAM</a:t>
            </a:r>
          </a:p>
        </p:txBody>
      </p:sp>
      <p:sp>
        <p:nvSpPr>
          <p:cNvPr id="69640" name="Text Box 8"/>
          <p:cNvSpPr txBox="1">
            <a:spLocks noChangeArrowheads="1"/>
          </p:cNvSpPr>
          <p:nvPr/>
        </p:nvSpPr>
        <p:spPr bwMode="auto">
          <a:xfrm>
            <a:off x="762000" y="2743200"/>
            <a:ext cx="3581400" cy="457200"/>
          </a:xfrm>
          <a:prstGeom prst="rect">
            <a:avLst/>
          </a:prstGeom>
          <a:noFill/>
          <a:ln w="9525">
            <a:noFill/>
            <a:miter lim="800000"/>
            <a:headEnd/>
            <a:tailEnd/>
          </a:ln>
        </p:spPr>
        <p:txBody>
          <a:bodyPr>
            <a:spAutoFit/>
          </a:bodyPr>
          <a:lstStyle/>
          <a:p>
            <a:r>
              <a:rPr lang="en-US" sz="2400" i="1"/>
              <a:t>Funding Support</a:t>
            </a:r>
            <a:r>
              <a:rPr lang="en-US" sz="2400" b="0" i="1"/>
              <a:t>	</a:t>
            </a:r>
          </a:p>
        </p:txBody>
      </p:sp>
      <p:sp>
        <p:nvSpPr>
          <p:cNvPr id="69641" name="Rectangle 9"/>
          <p:cNvSpPr>
            <a:spLocks noChangeArrowheads="1"/>
          </p:cNvSpPr>
          <p:nvPr/>
        </p:nvSpPr>
        <p:spPr bwMode="auto">
          <a:xfrm>
            <a:off x="762000" y="3429000"/>
            <a:ext cx="3505200" cy="457200"/>
          </a:xfrm>
          <a:prstGeom prst="rect">
            <a:avLst/>
          </a:prstGeom>
          <a:noFill/>
          <a:ln w="9525" algn="ctr">
            <a:noFill/>
            <a:miter lim="800000"/>
            <a:headEnd/>
            <a:tailEnd/>
          </a:ln>
        </p:spPr>
        <p:txBody>
          <a:bodyPr>
            <a:spAutoFit/>
          </a:bodyPr>
          <a:lstStyle/>
          <a:p>
            <a:r>
              <a:rPr lang="en-US" sz="2400" i="1"/>
              <a:t>Guidance</a:t>
            </a:r>
            <a:endParaRPr lang="en-US" sz="2400" b="0" i="1"/>
          </a:p>
        </p:txBody>
      </p:sp>
      <p:sp>
        <p:nvSpPr>
          <p:cNvPr id="69642" name="Text Box 10"/>
          <p:cNvSpPr txBox="1">
            <a:spLocks noChangeArrowheads="1"/>
          </p:cNvSpPr>
          <p:nvPr/>
        </p:nvSpPr>
        <p:spPr bwMode="auto">
          <a:xfrm>
            <a:off x="5264150" y="2314575"/>
            <a:ext cx="3651250" cy="4208463"/>
          </a:xfrm>
          <a:prstGeom prst="rect">
            <a:avLst/>
          </a:prstGeom>
          <a:noFill/>
          <a:ln w="9525">
            <a:noFill/>
            <a:miter lim="800000"/>
            <a:headEnd/>
            <a:tailEnd/>
          </a:ln>
        </p:spPr>
        <p:txBody>
          <a:bodyPr wrap="none">
            <a:spAutoFit/>
          </a:bodyPr>
          <a:lstStyle/>
          <a:p>
            <a:r>
              <a:rPr lang="en-US" sz="2400"/>
              <a:t>Education</a:t>
            </a:r>
          </a:p>
          <a:p>
            <a:pPr>
              <a:buFontTx/>
              <a:buChar char="-"/>
            </a:pPr>
            <a:r>
              <a:rPr lang="en-US" b="0"/>
              <a:t> 2 day ESM training</a:t>
            </a:r>
          </a:p>
          <a:p>
            <a:pPr>
              <a:buFontTx/>
              <a:buChar char="-"/>
            </a:pPr>
            <a:r>
              <a:rPr lang="en-US" b="0"/>
              <a:t> Annual Workshops</a:t>
            </a:r>
          </a:p>
          <a:p>
            <a:pPr>
              <a:buFontTx/>
              <a:buChar char="-"/>
            </a:pPr>
            <a:r>
              <a:rPr lang="en-US" b="0"/>
              <a:t> Demonstration Days</a:t>
            </a:r>
          </a:p>
          <a:p>
            <a:r>
              <a:rPr lang="en-US" sz="2400"/>
              <a:t>Outreach</a:t>
            </a:r>
          </a:p>
          <a:p>
            <a:r>
              <a:rPr lang="en-US" b="0"/>
              <a:t>- Technical Documentation</a:t>
            </a:r>
          </a:p>
          <a:p>
            <a:r>
              <a:rPr lang="en-US" b="0"/>
              <a:t>- Website</a:t>
            </a:r>
          </a:p>
          <a:p>
            <a:pPr>
              <a:buFontTx/>
              <a:buChar char="-"/>
            </a:pPr>
            <a:r>
              <a:rPr lang="en-US" b="0"/>
              <a:t> Newsletter</a:t>
            </a:r>
          </a:p>
          <a:p>
            <a:pPr>
              <a:buFontTx/>
              <a:buChar char="-"/>
            </a:pPr>
            <a:r>
              <a:rPr lang="en-US" b="0"/>
              <a:t> Interagency cooperation</a:t>
            </a:r>
          </a:p>
          <a:p>
            <a:r>
              <a:rPr lang="en-US" sz="2400"/>
              <a:t>Program Support</a:t>
            </a:r>
          </a:p>
          <a:p>
            <a:pPr>
              <a:buFontTx/>
              <a:buChar char="-"/>
            </a:pPr>
            <a:r>
              <a:rPr lang="en-US" b="0"/>
              <a:t> Advisory Groups</a:t>
            </a:r>
          </a:p>
          <a:p>
            <a:pPr>
              <a:buFontTx/>
              <a:buChar char="-"/>
            </a:pPr>
            <a:r>
              <a:rPr lang="en-US" b="0"/>
              <a:t> </a:t>
            </a:r>
            <a:r>
              <a:rPr lang="en-US" b="0" u="sng"/>
              <a:t>Technical Assistance to Districts</a:t>
            </a:r>
          </a:p>
          <a:p>
            <a:pPr>
              <a:buFontTx/>
              <a:buChar char="-"/>
            </a:pPr>
            <a:r>
              <a:rPr lang="en-US" b="0"/>
              <a:t> Quality Assurance effort</a:t>
            </a:r>
          </a:p>
          <a:p>
            <a:pPr>
              <a:buFontTx/>
              <a:buChar char="-"/>
            </a:pPr>
            <a:r>
              <a:rPr lang="en-US" b="0"/>
              <a:t> Geographic Information Systems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4" name="Line 13"/>
          <p:cNvSpPr>
            <a:spLocks noChangeShapeType="1"/>
          </p:cNvSpPr>
          <p:nvPr/>
        </p:nvSpPr>
        <p:spPr bwMode="auto">
          <a:xfrm>
            <a:off x="3429000" y="2971800"/>
            <a:ext cx="1371600" cy="0"/>
          </a:xfrm>
          <a:prstGeom prst="line">
            <a:avLst/>
          </a:prstGeom>
          <a:noFill/>
          <a:ln w="76200">
            <a:solidFill>
              <a:srgbClr val="FF0000"/>
            </a:solidFill>
            <a:round/>
            <a:headEnd/>
            <a:tailEnd type="triangle" w="med" len="med"/>
          </a:ln>
        </p:spPr>
        <p:txBody>
          <a:bodyPr/>
          <a:lstStyle/>
          <a:p>
            <a:endParaRPr lang="en-US"/>
          </a:p>
        </p:txBody>
      </p:sp>
      <p:sp>
        <p:nvSpPr>
          <p:cNvPr id="69645" name="Line 14"/>
          <p:cNvSpPr>
            <a:spLocks noChangeShapeType="1"/>
          </p:cNvSpPr>
          <p:nvPr/>
        </p:nvSpPr>
        <p:spPr bwMode="auto">
          <a:xfrm>
            <a:off x="2286000" y="3702050"/>
            <a:ext cx="2514600" cy="0"/>
          </a:xfrm>
          <a:prstGeom prst="line">
            <a:avLst/>
          </a:prstGeom>
          <a:noFill/>
          <a:ln w="76200">
            <a:solidFill>
              <a:srgbClr val="FF0000"/>
            </a:solidFill>
            <a:round/>
            <a:headEnd/>
            <a:tailEnd type="triangle" w="med" len="med"/>
          </a:ln>
        </p:spPr>
        <p:txBody>
          <a:bodyPr/>
          <a:lstStyle/>
          <a:p>
            <a:endParaRPr lang="en-US"/>
          </a:p>
        </p:txBody>
      </p:sp>
      <p:sp>
        <p:nvSpPr>
          <p:cNvPr id="69646" name="AutoShape 15"/>
          <p:cNvSpPr>
            <a:spLocks/>
          </p:cNvSpPr>
          <p:nvPr/>
        </p:nvSpPr>
        <p:spPr bwMode="auto">
          <a:xfrm>
            <a:off x="4724400" y="2438400"/>
            <a:ext cx="457200" cy="3810000"/>
          </a:xfrm>
          <a:prstGeom prst="leftBrace">
            <a:avLst>
              <a:gd name="adj1" fmla="val 69444"/>
              <a:gd name="adj2" fmla="val 50000"/>
            </a:avLst>
          </a:prstGeom>
          <a:noFill/>
          <a:ln w="76200">
            <a:solidFill>
              <a:srgbClr val="FF0000"/>
            </a:solidFill>
            <a:round/>
            <a:headEnd/>
            <a:tailEnd/>
          </a:ln>
        </p:spPr>
        <p:txBody>
          <a:bodyPr wrap="none" anchor="ctr"/>
          <a:lstStyle/>
          <a:p>
            <a:endParaRPr lang="en-US"/>
          </a:p>
        </p:txBody>
      </p:sp>
      <p:sp>
        <p:nvSpPr>
          <p:cNvPr id="69647" name="Line 17"/>
          <p:cNvSpPr>
            <a:spLocks noChangeShapeType="1"/>
          </p:cNvSpPr>
          <p:nvPr/>
        </p:nvSpPr>
        <p:spPr bwMode="auto">
          <a:xfrm>
            <a:off x="3886200" y="4343400"/>
            <a:ext cx="838200" cy="0"/>
          </a:xfrm>
          <a:prstGeom prst="line">
            <a:avLst/>
          </a:prstGeom>
          <a:noFill/>
          <a:ln w="76200">
            <a:solidFill>
              <a:srgbClr val="FF0000"/>
            </a:solidFill>
            <a:round/>
            <a:headEnd type="triangle" w="med" len="med"/>
            <a:tailEnd/>
          </a:ln>
        </p:spPr>
        <p:txBody>
          <a:bodyPr/>
          <a:lstStyle/>
          <a:p>
            <a:endParaRPr lang="en-US"/>
          </a:p>
        </p:txBody>
      </p:sp>
      <p:sp>
        <p:nvSpPr>
          <p:cNvPr id="69648" name="Text Box 19"/>
          <p:cNvSpPr txBox="1">
            <a:spLocks noChangeArrowheads="1"/>
          </p:cNvSpPr>
          <p:nvPr/>
        </p:nvSpPr>
        <p:spPr bwMode="auto">
          <a:xfrm>
            <a:off x="495300" y="4328615"/>
            <a:ext cx="3581400" cy="2308324"/>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en-US" sz="2400" dirty="0"/>
              <a:t>Make Policy</a:t>
            </a:r>
          </a:p>
          <a:p>
            <a:pPr marL="342900" indent="-342900">
              <a:buFont typeface="Arial" panose="020B0604020202020204" pitchFamily="34" charset="0"/>
              <a:buChar char="•"/>
            </a:pPr>
            <a:r>
              <a:rPr lang="en-US" sz="2400" dirty="0"/>
              <a:t>“Administer” Program</a:t>
            </a:r>
          </a:p>
          <a:p>
            <a:pPr marL="342900" indent="-342900">
              <a:buFont typeface="Arial" panose="020B0604020202020204" pitchFamily="34" charset="0"/>
              <a:buChar char="•"/>
            </a:pPr>
            <a:r>
              <a:rPr lang="en-US" sz="2400" b="0" dirty="0"/>
              <a:t>QAQC</a:t>
            </a:r>
          </a:p>
          <a:p>
            <a:pPr marL="342900" indent="-342900">
              <a:buFont typeface="Arial" panose="020B0604020202020204" pitchFamily="34" charset="0"/>
              <a:buChar char="•"/>
            </a:pPr>
            <a:r>
              <a:rPr lang="en-US" sz="2400" dirty="0"/>
              <a:t>Coordinate with legislatures and other agencies</a:t>
            </a:r>
            <a:endParaRPr lang="en-US" sz="2400" b="0" dirty="0"/>
          </a:p>
        </p:txBody>
      </p:sp>
      <p:sp>
        <p:nvSpPr>
          <p:cNvPr id="2" name="Title 1"/>
          <p:cNvSpPr>
            <a:spLocks noGrp="1"/>
          </p:cNvSpPr>
          <p:nvPr>
            <p:ph type="title"/>
          </p:nvPr>
        </p:nvSpPr>
        <p:spPr/>
        <p:txBody>
          <a:bodyPr/>
          <a:lstStyle/>
          <a:p>
            <a:r>
              <a:rPr lang="en-US" dirty="0"/>
              <a:t>Center Role</a:t>
            </a:r>
          </a:p>
        </p:txBody>
      </p:sp>
      <p:sp>
        <p:nvSpPr>
          <p:cNvPr id="1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6. CDGRS</a:t>
            </a:r>
          </a:p>
        </p:txBody>
      </p:sp>
    </p:spTree>
    <p:extLst>
      <p:ext uri="{BB962C8B-B14F-4D97-AF65-F5344CB8AC3E}">
        <p14:creationId xmlns:p14="http://schemas.microsoft.com/office/powerpoint/2010/main" val="86754149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685801"/>
            <a:ext cx="4114800" cy="1250742"/>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605790"/>
            <a:ext cx="1676400" cy="1136650"/>
          </a:xfrm>
          <a:prstGeom prst="rect">
            <a:avLst/>
          </a:prstGeom>
          <a:noFill/>
          <a:ln w="9525">
            <a:noFill/>
            <a:miter lim="800000"/>
            <a:headEnd/>
            <a:tailEnd/>
          </a:ln>
        </p:spPr>
      </p:pic>
      <p:sp>
        <p:nvSpPr>
          <p:cNvPr id="69638" name="Line 6"/>
          <p:cNvSpPr>
            <a:spLocks noChangeShapeType="1"/>
          </p:cNvSpPr>
          <p:nvPr/>
        </p:nvSpPr>
        <p:spPr bwMode="auto">
          <a:xfrm>
            <a:off x="4592320" y="5334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314325" y="1727200"/>
            <a:ext cx="4105275" cy="396875"/>
          </a:xfrm>
          <a:prstGeom prst="rect">
            <a:avLst/>
          </a:prstGeom>
          <a:noFill/>
          <a:ln w="9525">
            <a:noFill/>
            <a:miter lim="800000"/>
            <a:headEnd/>
            <a:tailEnd/>
          </a:ln>
        </p:spPr>
        <p:txBody>
          <a:bodyPr wrap="none">
            <a:spAutoFit/>
          </a:bodyPr>
          <a:lstStyle/>
          <a:p>
            <a:r>
              <a:rPr lang="en-US" sz="2000" dirty="0"/>
              <a:t>Dirt and Gravel Road PROGRAM</a:t>
            </a:r>
          </a:p>
        </p:txBody>
      </p:sp>
      <p:sp>
        <p:nvSpPr>
          <p:cNvPr id="69642" name="Text Box 10"/>
          <p:cNvSpPr txBox="1">
            <a:spLocks noChangeArrowheads="1"/>
          </p:cNvSpPr>
          <p:nvPr/>
        </p:nvSpPr>
        <p:spPr bwMode="auto">
          <a:xfrm>
            <a:off x="5264150" y="2984480"/>
            <a:ext cx="3102516" cy="3416320"/>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8" name="Text Box 19"/>
          <p:cNvSpPr txBox="1">
            <a:spLocks noChangeArrowheads="1"/>
          </p:cNvSpPr>
          <p:nvPr/>
        </p:nvSpPr>
        <p:spPr bwMode="auto">
          <a:xfrm>
            <a:off x="349885" y="2971800"/>
            <a:ext cx="3848100" cy="3785652"/>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Policy </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Legal</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Allocation/replenishment</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QAQC</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 name="Title 1"/>
          <p:cNvSpPr>
            <a:spLocks noGrp="1"/>
          </p:cNvSpPr>
          <p:nvPr>
            <p:ph type="title"/>
          </p:nvPr>
        </p:nvSpPr>
        <p:spPr/>
        <p:txBody>
          <a:bodyPr/>
          <a:lstStyle/>
          <a:p>
            <a:r>
              <a:rPr lang="en-US" dirty="0"/>
              <a:t>Center Role</a:t>
            </a:r>
          </a:p>
        </p:txBody>
      </p:sp>
      <p:sp>
        <p:nvSpPr>
          <p:cNvPr id="18" name="Text Box 19"/>
          <p:cNvSpPr txBox="1">
            <a:spLocks noChangeArrowheads="1"/>
          </p:cNvSpPr>
          <p:nvPr/>
        </p:nvSpPr>
        <p:spPr bwMode="auto">
          <a:xfrm>
            <a:off x="1764030" y="2173069"/>
            <a:ext cx="5932170" cy="646331"/>
          </a:xfrm>
          <a:prstGeom prst="rect">
            <a:avLst/>
          </a:prstGeom>
          <a:solidFill>
            <a:schemeClr val="bg1"/>
          </a:solidFill>
          <a:ln w="9525">
            <a:noFill/>
            <a:miter lim="800000"/>
            <a:headEnd/>
            <a:tailEnd/>
          </a:ln>
        </p:spPr>
        <p:txBody>
          <a:bodyPr wrap="square">
            <a:spAutoFit/>
          </a:bodyPr>
          <a:lstStyle/>
          <a:p>
            <a:r>
              <a:rPr lang="en-US" sz="3600" b="1" dirty="0"/>
              <a:t>Got a Question?  Who to ask:</a:t>
            </a:r>
          </a:p>
        </p:txBody>
      </p:sp>
      <p:sp>
        <p:nvSpPr>
          <p:cNvPr id="12"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6. CDGRS</a:t>
            </a:r>
          </a:p>
        </p:txBody>
      </p:sp>
    </p:spTree>
    <p:extLst>
      <p:ext uri="{BB962C8B-B14F-4D97-AF65-F5344CB8AC3E}">
        <p14:creationId xmlns:p14="http://schemas.microsoft.com/office/powerpoint/2010/main" val="304306505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dirty="0">
                <a:solidFill>
                  <a:schemeClr val="bg1">
                    <a:lumMod val="50000"/>
                  </a:schemeClr>
                </a:solidFill>
              </a:rPr>
              <a:t>Center for Dirt and Gravel Roads</a:t>
            </a:r>
          </a:p>
          <a:p>
            <a:pPr marL="514350" indent="-514350">
              <a:buFont typeface="+mj-lt"/>
              <a:buAutoNum type="arabicParenR"/>
            </a:pPr>
            <a:r>
              <a:rPr lang="en-US" sz="3600" b="1" u="sng" dirty="0">
                <a:solidFill>
                  <a:srgbClr val="FFFF00"/>
                </a:solidFill>
              </a:rPr>
              <a:t>Additional</a:t>
            </a:r>
            <a:r>
              <a:rPr lang="en-US" sz="3600" b="1" u="sng" baseline="0" dirty="0">
                <a:solidFill>
                  <a:srgbClr val="FFFF00"/>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72837BB6-EC5D-49BE-A53F-22C24A83A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DA25ADD-2AE5-4087-82A4-CB25F63A86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204" y="457200"/>
            <a:ext cx="2681951" cy="3436102"/>
          </a:xfrm>
          <a:prstGeom prst="rect">
            <a:avLst/>
          </a:prstGeom>
        </p:spPr>
      </p:pic>
    </p:spTree>
    <p:extLst>
      <p:ext uri="{BB962C8B-B14F-4D97-AF65-F5344CB8AC3E}">
        <p14:creationId xmlns:p14="http://schemas.microsoft.com/office/powerpoint/2010/main" val="89383289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rgbClr val="FF0000"/>
                </a:solidFill>
                <a:effectLst/>
                <a:latin typeface="+mn-lt"/>
                <a:ea typeface="+mn-ea"/>
                <a:cs typeface="+mn-cs"/>
              </a:rPr>
              <a:t>7.1 Stream Crossing Replacement Policy</a:t>
            </a:r>
          </a:p>
          <a:p>
            <a:r>
              <a:rPr lang="en-US" sz="3200" b="1" kern="1200" dirty="0">
                <a:effectLst/>
                <a:latin typeface="+mn-lt"/>
                <a:ea typeface="+mn-ea"/>
                <a:cs typeface="+mn-cs"/>
              </a:rPr>
              <a:t>7.2 Driving Surface Aggregate</a:t>
            </a:r>
          </a:p>
          <a:p>
            <a:r>
              <a:rPr lang="en-US" b="1" dirty="0"/>
              <a:t>7.3 Full Depth Reclamation</a:t>
            </a:r>
          </a:p>
          <a:p>
            <a:r>
              <a:rPr lang="en-US" sz="3200" b="1" kern="1200" dirty="0">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85935354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7.1.1 Background</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dirty="0"/>
              <a:t>Policy for replacing culverts and bridges.</a:t>
            </a:r>
          </a:p>
          <a:p>
            <a:r>
              <a:rPr lang="en-US" dirty="0"/>
              <a:t>Applies to both DGR and LVR projects.</a:t>
            </a:r>
          </a:p>
          <a:p>
            <a:r>
              <a:rPr lang="en-US" dirty="0"/>
              <a:t>Limits replacements to areas where structure is causing problem with stream.</a:t>
            </a:r>
          </a:p>
          <a:p>
            <a:pPr lvl="1"/>
            <a:r>
              <a:rPr lang="en-US" dirty="0"/>
              <a:t>Existing structures must be undersized and causing stream instabilities.</a:t>
            </a:r>
          </a:p>
          <a:p>
            <a:pPr lvl="1"/>
            <a:r>
              <a:rPr lang="en-US" dirty="0"/>
              <a:t>New structures must be sized to properly accommodate stream flow, bed load, and achieve stream continuity through the roadway.</a:t>
            </a:r>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99245547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7.1.1 Background</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lnSpcReduction="10000"/>
          </a:bodyPr>
          <a:lstStyle/>
          <a:p>
            <a:r>
              <a:rPr lang="en-US" dirty="0"/>
              <a:t>One of the Program’s major goals for stream crossings is to ensure the structures funded by the DGLVR Program are designed and implemented to achieve stream continuity</a:t>
            </a:r>
          </a:p>
          <a:p>
            <a:r>
              <a:rPr lang="en-US" dirty="0"/>
              <a:t>What is stream continuity?</a:t>
            </a:r>
          </a:p>
          <a:p>
            <a:pPr lvl="1"/>
            <a:r>
              <a:rPr lang="en-US" dirty="0"/>
              <a:t>Connectivity and continuation of typical streambed features upstream, downstream and through the crossing</a:t>
            </a:r>
          </a:p>
          <a:p>
            <a:pPr lvl="2"/>
            <a:r>
              <a:rPr lang="en-US" dirty="0"/>
              <a:t>Slope</a:t>
            </a:r>
          </a:p>
          <a:p>
            <a:pPr lvl="2"/>
            <a:r>
              <a:rPr lang="en-US" dirty="0"/>
              <a:t>Width</a:t>
            </a:r>
          </a:p>
          <a:p>
            <a:pPr lvl="2"/>
            <a:r>
              <a:rPr lang="en-US" dirty="0"/>
              <a:t>Bed composition</a:t>
            </a:r>
          </a:p>
          <a:p>
            <a:pPr lvl="2"/>
            <a:r>
              <a:rPr lang="en-US" dirty="0"/>
              <a:t>Grade controls, pools</a:t>
            </a:r>
          </a:p>
          <a:p>
            <a:pPr lvl="2"/>
            <a:r>
              <a:rPr lang="en-US" dirty="0"/>
              <a:t>profile </a:t>
            </a:r>
          </a:p>
          <a:p>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69772026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7.1.1 Background</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fontScale="92500" lnSpcReduction="10000"/>
          </a:bodyPr>
          <a:lstStyle/>
          <a:p>
            <a:r>
              <a:rPr lang="en-US" dirty="0"/>
              <a:t>Replacement Structures </a:t>
            </a:r>
          </a:p>
          <a:p>
            <a:pPr lvl="1"/>
            <a:r>
              <a:rPr lang="en-US" dirty="0"/>
              <a:t>Wide enough to allow for construction of a functional stream channel</a:t>
            </a:r>
          </a:p>
          <a:p>
            <a:pPr lvl="1"/>
            <a:r>
              <a:rPr lang="en-US" dirty="0"/>
              <a:t>Including bank margins, low flow channel</a:t>
            </a:r>
          </a:p>
          <a:p>
            <a:pPr lvl="1"/>
            <a:r>
              <a:rPr lang="en-US" dirty="0"/>
              <a:t>Grade controls</a:t>
            </a:r>
          </a:p>
          <a:p>
            <a:pPr lvl="1"/>
            <a:r>
              <a:rPr lang="en-US" dirty="0"/>
              <a:t>Proper cross section</a:t>
            </a:r>
          </a:p>
          <a:p>
            <a:r>
              <a:rPr lang="en-US" dirty="0"/>
              <a:t>Bankfull width stream channel built through a wider than bankfull crossing</a:t>
            </a:r>
          </a:p>
          <a:p>
            <a:pPr lvl="1"/>
            <a:r>
              <a:rPr lang="en-US" dirty="0"/>
              <a:t>Accommodates the hydraulic capacity of the stream</a:t>
            </a:r>
          </a:p>
          <a:p>
            <a:pPr lvl="1"/>
            <a:r>
              <a:rPr lang="en-US" dirty="0"/>
              <a:t>Better stream function</a:t>
            </a:r>
          </a:p>
          <a:p>
            <a:pPr lvl="2"/>
            <a:r>
              <a:rPr lang="en-US" sz="2600" dirty="0"/>
              <a:t>Flood resiliency</a:t>
            </a:r>
          </a:p>
          <a:p>
            <a:pPr lvl="2"/>
            <a:r>
              <a:rPr lang="en-US" sz="2600" dirty="0"/>
              <a:t>Sediment and debris transport</a:t>
            </a:r>
          </a:p>
          <a:p>
            <a:pPr lvl="2"/>
            <a:r>
              <a:rPr lang="en-US" sz="2600" u="sng" dirty="0"/>
              <a:t>Full Aquatic Organism Passage</a:t>
            </a:r>
          </a:p>
          <a:p>
            <a:pPr marL="457200" lvl="1" indent="0">
              <a:buNone/>
            </a:pPr>
            <a:endParaRPr lang="en-US" dirty="0"/>
          </a:p>
          <a:p>
            <a:pPr lvl="1"/>
            <a:endParaRPr lang="en-US" dirty="0"/>
          </a:p>
          <a:p>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36774091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533400"/>
            <a:ext cx="8382000" cy="5791200"/>
          </a:xfrm>
        </p:spPr>
        <p:txBody>
          <a:bodyPr/>
          <a:lstStyle/>
          <a:p>
            <a:pPr marL="0" indent="0">
              <a:buNone/>
            </a:pPr>
            <a:r>
              <a:rPr lang="en-US" b="1" dirty="0"/>
              <a:t>Undersized Structures cause stream instability</a:t>
            </a:r>
          </a:p>
          <a:p>
            <a:r>
              <a:rPr lang="en-US" dirty="0"/>
              <a:t>Gravel deposition upstream </a:t>
            </a:r>
            <a:r>
              <a:rPr lang="en-US" sz="2800" dirty="0"/>
              <a:t>(constant “cleaning”)</a:t>
            </a:r>
          </a:p>
          <a:p>
            <a:r>
              <a:rPr lang="en-US" dirty="0"/>
              <a:t>“</a:t>
            </a:r>
            <a:r>
              <a:rPr lang="en-US" dirty="0" err="1"/>
              <a:t>Firehose</a:t>
            </a:r>
            <a:r>
              <a:rPr lang="en-US" dirty="0"/>
              <a:t> effect” erosion downstream</a:t>
            </a:r>
          </a:p>
          <a:p>
            <a:r>
              <a:rPr lang="en-US" dirty="0"/>
              <a:t>Often barriers to aquatic life</a:t>
            </a:r>
          </a:p>
          <a:p>
            <a:pPr marL="0" indent="0">
              <a:buNone/>
            </a:pPr>
            <a:endParaRPr lang="en-US" dirty="0"/>
          </a:p>
          <a:p>
            <a:endParaRPr lang="en-US" dirty="0"/>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90600" y="2895600"/>
            <a:ext cx="720436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10171" y="6519446"/>
            <a:ext cx="1584793" cy="338554"/>
          </a:xfrm>
          <a:prstGeom prst="rect">
            <a:avLst/>
          </a:prstGeom>
          <a:noFill/>
        </p:spPr>
        <p:txBody>
          <a:bodyPr wrap="none" rtlCol="0">
            <a:spAutoFit/>
          </a:bodyPr>
          <a:lstStyle/>
          <a:p>
            <a:r>
              <a:rPr lang="en-US" sz="1600" b="1" i="1" dirty="0">
                <a:solidFill>
                  <a:schemeClr val="bg1"/>
                </a:solidFill>
              </a:rPr>
              <a:t>-Trout Unlimited</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346848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5/10/22</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b="1" dirty="0">
                <a:solidFill>
                  <a:srgbClr val="FF0000"/>
                </a:solidFill>
              </a:rPr>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8" name="Title 1"/>
          <p:cNvSpPr>
            <a:spLocks noGrp="1"/>
          </p:cNvSpPr>
          <p:nvPr>
            <p:ph type="ctrTitle"/>
          </p:nvPr>
        </p:nvSpPr>
        <p:spPr/>
        <p:txBody>
          <a:bodyPr/>
          <a:lstStyle/>
          <a:p>
            <a:r>
              <a:rPr lang="en-US" dirty="0"/>
              <a:t>Administrative Manual</a:t>
            </a:r>
          </a:p>
        </p:txBody>
      </p:sp>
      <p:sp>
        <p:nvSpPr>
          <p:cNvPr id="9" name="TextBox 8"/>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grpSp>
        <p:nvGrpSpPr>
          <p:cNvPr id="7" name="Group 6">
            <a:extLst>
              <a:ext uri="{FF2B5EF4-FFF2-40B4-BE49-F238E27FC236}">
                <a16:creationId xmlns:a16="http://schemas.microsoft.com/office/drawing/2014/main" id="{B9C06DF5-3691-46CC-803A-0DB410C71DCA}"/>
              </a:ext>
            </a:extLst>
          </p:cNvPr>
          <p:cNvGrpSpPr/>
          <p:nvPr/>
        </p:nvGrpSpPr>
        <p:grpSpPr>
          <a:xfrm>
            <a:off x="4394200" y="696213"/>
            <a:ext cx="4648200" cy="5943600"/>
            <a:chOff x="4394200" y="696213"/>
            <a:chExt cx="4648200" cy="5943600"/>
          </a:xfrm>
        </p:grpSpPr>
        <p:sp>
          <p:nvSpPr>
            <p:cNvPr id="4" name="Rectangle 3"/>
            <p:cNvSpPr/>
            <p:nvPr/>
          </p:nvSpPr>
          <p:spPr>
            <a:xfrm>
              <a:off x="4394200" y="696213"/>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Appendices</a:t>
              </a:r>
            </a:p>
            <a:p>
              <a:endParaRPr lang="en-US" sz="2400" b="1" dirty="0">
                <a:solidFill>
                  <a:prstClr val="black"/>
                </a:solidFill>
              </a:endParaRPr>
            </a:p>
            <a:p>
              <a:r>
                <a:rPr lang="en-US" sz="2400" b="1" dirty="0">
                  <a:solidFill>
                    <a:prstClr val="black"/>
                  </a:solidFill>
                </a:rPr>
                <a:t>Program forms and policies…</a:t>
              </a:r>
            </a:p>
            <a:p>
              <a:endParaRPr lang="en-US" sz="2400" b="1" dirty="0">
                <a:solidFill>
                  <a:prstClr val="black"/>
                </a:solidFill>
              </a:endParaRPr>
            </a:p>
            <a:p>
              <a:endParaRPr lang="en-US" sz="2400" dirty="0">
                <a:solidFill>
                  <a:prstClr val="black"/>
                </a:solidFill>
              </a:endParaRPr>
            </a:p>
            <a:p>
              <a:endParaRPr lang="en-US" sz="2400" dirty="0">
                <a:solidFill>
                  <a:prstClr val="black"/>
                </a:solidFill>
              </a:endParaRPr>
            </a:p>
          </p:txBody>
        </p:sp>
        <p:pic>
          <p:nvPicPr>
            <p:cNvPr id="11" name="Picture 10">
              <a:extLst>
                <a:ext uri="{FF2B5EF4-FFF2-40B4-BE49-F238E27FC236}">
                  <a16:creationId xmlns:a16="http://schemas.microsoft.com/office/drawing/2014/main" id="{C250F524-DD79-488A-9EDF-56E7938F01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4616"/>
            <a:stretch/>
          </p:blipFill>
          <p:spPr>
            <a:xfrm>
              <a:off x="4495801" y="2064544"/>
              <a:ext cx="4495800" cy="2728912"/>
            </a:xfrm>
            <a:prstGeom prst="rect">
              <a:avLst/>
            </a:prstGeom>
          </p:spPr>
        </p:pic>
        <p:pic>
          <p:nvPicPr>
            <p:cNvPr id="5" name="Picture 4">
              <a:extLst>
                <a:ext uri="{FF2B5EF4-FFF2-40B4-BE49-F238E27FC236}">
                  <a16:creationId xmlns:a16="http://schemas.microsoft.com/office/drawing/2014/main" id="{C0D2BB49-17B9-4649-9F1E-C093F7DC9B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95801" y="4793456"/>
              <a:ext cx="4495800" cy="611729"/>
            </a:xfrm>
            <a:prstGeom prst="rect">
              <a:avLst/>
            </a:prstGeom>
          </p:spPr>
        </p:pic>
      </p:grpSp>
    </p:spTree>
    <p:extLst>
      <p:ext uri="{BB962C8B-B14F-4D97-AF65-F5344CB8AC3E}">
        <p14:creationId xmlns:p14="http://schemas.microsoft.com/office/powerpoint/2010/main" val="241172810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7.1.2 Stream Crossing Replacement Policy</a:t>
            </a:r>
          </a:p>
        </p:txBody>
      </p:sp>
      <p:sp>
        <p:nvSpPr>
          <p:cNvPr id="3" name="Subtitle 2"/>
          <p:cNvSpPr>
            <a:spLocks noGrp="1"/>
          </p:cNvSpPr>
          <p:nvPr>
            <p:ph type="subTitle" idx="1"/>
          </p:nvPr>
        </p:nvSpPr>
        <p:spPr>
          <a:xfrm>
            <a:off x="76200" y="533400"/>
            <a:ext cx="8686800" cy="5791200"/>
          </a:xfrm>
        </p:spPr>
        <p:txBody>
          <a:bodyPr>
            <a:noAutofit/>
          </a:bodyPr>
          <a:lstStyle/>
          <a:p>
            <a:pPr marL="0" indent="0">
              <a:buNone/>
            </a:pPr>
            <a:r>
              <a:rPr lang="en-US" sz="2300" b="1" dirty="0"/>
              <a:t>7.1.2.1 Policy for Structure Installation</a:t>
            </a:r>
          </a:p>
          <a:p>
            <a:pPr marL="0" indent="0">
              <a:buNone/>
            </a:pPr>
            <a:r>
              <a:rPr lang="en-US" sz="2300" b="1" dirty="0"/>
              <a:t>All stream crossing replacements funded in whole or in part with DGLVR funds, or listed as in-kind on a DGLVR Project, must follow the DGLVR Stream Crossing Design &amp; Installation Standard</a:t>
            </a:r>
          </a:p>
          <a:p>
            <a:pPr marL="0" indent="0">
              <a:buNone/>
            </a:pPr>
            <a:r>
              <a:rPr lang="en-US" sz="2300" b="1" dirty="0"/>
              <a:t>	-unless an exemption is applicable (7.1.3)</a:t>
            </a:r>
            <a:endParaRPr lang="en-US" sz="2300" dirty="0"/>
          </a:p>
          <a:p>
            <a:pPr marL="0" indent="0">
              <a:buNone/>
            </a:pPr>
            <a:r>
              <a:rPr lang="en-US" sz="2300" dirty="0"/>
              <a:t> </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endParaRPr lang="en-US" dirty="0"/>
          </a:p>
          <a:p>
            <a:pPr marL="0"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7" name="Picture 6">
            <a:extLst>
              <a:ext uri="{FF2B5EF4-FFF2-40B4-BE49-F238E27FC236}">
                <a16:creationId xmlns:a16="http://schemas.microsoft.com/office/drawing/2014/main" id="{E6C5EBDF-2403-4F82-8686-56141F5D6F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11250">
            <a:off x="271545" y="3248311"/>
            <a:ext cx="4223584" cy="3486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175EC9A-62E5-4232-81CE-FF6F94EA47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57048">
            <a:off x="4214547" y="3424206"/>
            <a:ext cx="382355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002096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7.1.2 Stream Crossing Replacement Policy</a:t>
            </a:r>
          </a:p>
        </p:txBody>
      </p:sp>
      <p:sp>
        <p:nvSpPr>
          <p:cNvPr id="3" name="Subtitle 2"/>
          <p:cNvSpPr>
            <a:spLocks noGrp="1"/>
          </p:cNvSpPr>
          <p:nvPr>
            <p:ph type="subTitle" idx="1"/>
          </p:nvPr>
        </p:nvSpPr>
        <p:spPr>
          <a:xfrm>
            <a:off x="76200" y="533400"/>
            <a:ext cx="8686800" cy="5791200"/>
          </a:xfrm>
        </p:spPr>
        <p:txBody>
          <a:bodyPr>
            <a:noAutofit/>
          </a:bodyPr>
          <a:lstStyle/>
          <a:p>
            <a:pPr marL="0" indent="0">
              <a:buNone/>
            </a:pPr>
            <a:r>
              <a:rPr lang="en-US" b="1" dirty="0"/>
              <a:t>Stream Crossing Replacement Technical Manual</a:t>
            </a:r>
            <a:endParaRPr lang="en-US" dirty="0"/>
          </a:p>
          <a:p>
            <a:pPr marL="0" indent="0">
              <a:buNone/>
            </a:pPr>
            <a:r>
              <a:rPr lang="en-US" sz="2300" dirty="0"/>
              <a:t> </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endParaRPr lang="en-US" dirty="0"/>
          </a:p>
          <a:p>
            <a:pPr marL="0"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8" name="Picture 7">
            <a:extLst>
              <a:ext uri="{FF2B5EF4-FFF2-40B4-BE49-F238E27FC236}">
                <a16:creationId xmlns:a16="http://schemas.microsoft.com/office/drawing/2014/main" id="{6B55E3F1-064D-471E-A545-514F3BD6AA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3971" y="1066800"/>
            <a:ext cx="5496057" cy="5932025"/>
          </a:xfrm>
          <a:prstGeom prst="rect">
            <a:avLst/>
          </a:prstGeom>
        </p:spPr>
      </p:pic>
    </p:spTree>
    <p:extLst>
      <p:ext uri="{BB962C8B-B14F-4D97-AF65-F5344CB8AC3E}">
        <p14:creationId xmlns:p14="http://schemas.microsoft.com/office/powerpoint/2010/main" val="380721181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7.1.2.1 Structure Installation</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u="sng" dirty="0"/>
              <a:t>Chapter 2 of the Stream Crossing Replacement Technical Manual</a:t>
            </a:r>
          </a:p>
          <a:p>
            <a:pPr lvl="1"/>
            <a:r>
              <a:rPr lang="en-US" u="sng" dirty="0"/>
              <a:t>Covers the Design and Installation Standard thoroughly</a:t>
            </a:r>
          </a:p>
          <a:p>
            <a:pPr marL="457200" lvl="1" indent="0">
              <a:buNone/>
            </a:pPr>
            <a:r>
              <a:rPr lang="en-US" u="sng" dirty="0"/>
              <a:t> </a:t>
            </a:r>
          </a:p>
          <a:p>
            <a:pPr lvl="1"/>
            <a:endParaRPr lang="en-US" u="sng" dirty="0"/>
          </a:p>
          <a:p>
            <a:pPr marL="457200" lvl="1" indent="0">
              <a:buNone/>
            </a:pPr>
            <a:endParaRPr lang="en-US" dirty="0"/>
          </a:p>
          <a:p>
            <a:pPr lvl="1"/>
            <a:endParaRPr lang="en-US" dirty="0"/>
          </a:p>
          <a:p>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4" name="Picture 3">
            <a:extLst>
              <a:ext uri="{FF2B5EF4-FFF2-40B4-BE49-F238E27FC236}">
                <a16:creationId xmlns:a16="http://schemas.microsoft.com/office/drawing/2014/main" id="{902723E3-7B1F-48F7-BF9D-5F314AD00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96909">
            <a:off x="323066" y="2819563"/>
            <a:ext cx="4196171"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290EEBD-3839-4651-BFA6-CF439A13E0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70741">
            <a:off x="4191000" y="2587101"/>
            <a:ext cx="4418031" cy="4038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032886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876BD-0AB1-4590-9743-ACFD6A77C148}"/>
              </a:ext>
            </a:extLst>
          </p:cNvPr>
          <p:cNvSpPr>
            <a:spLocks noGrp="1"/>
          </p:cNvSpPr>
          <p:nvPr>
            <p:ph type="ctrTitle"/>
          </p:nvPr>
        </p:nvSpPr>
        <p:spPr/>
        <p:txBody>
          <a:bodyPr/>
          <a:lstStyle/>
          <a:p>
            <a:r>
              <a:rPr lang="en-US" dirty="0"/>
              <a:t>Recorded Webinars Available Online</a:t>
            </a:r>
          </a:p>
        </p:txBody>
      </p:sp>
      <p:sp>
        <p:nvSpPr>
          <p:cNvPr id="3" name="Subtitle 2">
            <a:extLst>
              <a:ext uri="{FF2B5EF4-FFF2-40B4-BE49-F238E27FC236}">
                <a16:creationId xmlns:a16="http://schemas.microsoft.com/office/drawing/2014/main" id="{2B5ECDFE-6F6E-48D8-8296-0EC6D3C9F620}"/>
              </a:ext>
            </a:extLst>
          </p:cNvPr>
          <p:cNvSpPr>
            <a:spLocks noGrp="1"/>
          </p:cNvSpPr>
          <p:nvPr>
            <p:ph type="subTitle" idx="1"/>
          </p:nvPr>
        </p:nvSpPr>
        <p:spPr>
          <a:xfrm>
            <a:off x="152400" y="742615"/>
            <a:ext cx="8229600" cy="4343400"/>
          </a:xfrm>
        </p:spPr>
        <p:txBody>
          <a:bodyPr>
            <a:normAutofit/>
          </a:bodyPr>
          <a:lstStyle/>
          <a:p>
            <a:r>
              <a:rPr lang="en-US" sz="1800" dirty="0">
                <a:hlinkClick r:id="rId2"/>
              </a:rPr>
              <a:t>https://www.dirtandgravel.psu.edu/education-and-training/webinars/past-webinars</a:t>
            </a:r>
            <a:r>
              <a:rPr lang="en-US" sz="1800" dirty="0"/>
              <a:t> </a:t>
            </a:r>
          </a:p>
        </p:txBody>
      </p:sp>
      <p:pic>
        <p:nvPicPr>
          <p:cNvPr id="10" name="Picture 9">
            <a:extLst>
              <a:ext uri="{FF2B5EF4-FFF2-40B4-BE49-F238E27FC236}">
                <a16:creationId xmlns:a16="http://schemas.microsoft.com/office/drawing/2014/main" id="{CE3540AF-96DE-447A-9410-73D7B826ED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55248"/>
            <a:ext cx="7646030" cy="4460137"/>
          </a:xfrm>
          <a:prstGeom prst="rect">
            <a:avLst/>
          </a:prstGeom>
        </p:spPr>
      </p:pic>
    </p:spTree>
    <p:extLst>
      <p:ext uri="{BB962C8B-B14F-4D97-AF65-F5344CB8AC3E}">
        <p14:creationId xmlns:p14="http://schemas.microsoft.com/office/powerpoint/2010/main" val="157007378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7.1.2 Stream Crossing Replacement Policy</a:t>
            </a:r>
          </a:p>
        </p:txBody>
      </p:sp>
      <p:sp>
        <p:nvSpPr>
          <p:cNvPr id="3" name="Subtitle 2"/>
          <p:cNvSpPr>
            <a:spLocks noGrp="1"/>
          </p:cNvSpPr>
          <p:nvPr>
            <p:ph type="subTitle" idx="1"/>
          </p:nvPr>
        </p:nvSpPr>
        <p:spPr>
          <a:xfrm>
            <a:off x="152401" y="1295400"/>
            <a:ext cx="8686800" cy="5791200"/>
          </a:xfrm>
        </p:spPr>
        <p:txBody>
          <a:bodyPr>
            <a:noAutofit/>
          </a:bodyPr>
          <a:lstStyle/>
          <a:p>
            <a:r>
              <a:rPr lang="en-US" sz="2400" dirty="0"/>
              <a:t>Small Pipes</a:t>
            </a:r>
          </a:p>
          <a:p>
            <a:pPr lvl="1"/>
            <a:r>
              <a:rPr lang="en-US" sz="2000" dirty="0"/>
              <a:t>Existing crossing with an opening width </a:t>
            </a:r>
            <a:r>
              <a:rPr lang="en-US" sz="2000" u="sng" dirty="0"/>
              <a:t>less than or equal to 48” </a:t>
            </a:r>
            <a:r>
              <a:rPr lang="en-US" sz="2000" dirty="0"/>
              <a:t>are automatically eligible for replacement </a:t>
            </a:r>
          </a:p>
          <a:p>
            <a:r>
              <a:rPr lang="en-US" sz="2400" dirty="0"/>
              <a:t>Multiple Pipes</a:t>
            </a:r>
          </a:p>
          <a:p>
            <a:pPr lvl="1"/>
            <a:r>
              <a:rPr lang="en-US" sz="2000" dirty="0"/>
              <a:t>Existing crossing consisting of multiple (side by side) pipes are automatically eligible for replacement</a:t>
            </a:r>
          </a:p>
          <a:p>
            <a:pPr lvl="2"/>
            <a:r>
              <a:rPr lang="en-US" sz="1600" dirty="0"/>
              <a:t>Only applies to pipes, not multiple cell bridges</a:t>
            </a:r>
          </a:p>
          <a:p>
            <a:r>
              <a:rPr lang="en-US" sz="2400" dirty="0"/>
              <a:t>All other structures</a:t>
            </a:r>
          </a:p>
          <a:p>
            <a:pPr lvl="1"/>
            <a:r>
              <a:rPr lang="en-US" sz="2000" dirty="0"/>
              <a:t>Existing crossing with an opening width over 48” must have a “structure opening width to bankfull channel width” ratio of 75% or less</a:t>
            </a:r>
          </a:p>
          <a:p>
            <a:r>
              <a:rPr lang="en-US" sz="2400" dirty="0"/>
              <a:t>SCC notification</a:t>
            </a:r>
          </a:p>
          <a:p>
            <a:pPr lvl="1"/>
            <a:r>
              <a:rPr lang="en-US" sz="2000" dirty="0"/>
              <a:t>Districts must notify the SCC of proposed stream crossing replacements as soon as practical before a contract is signed</a:t>
            </a:r>
          </a:p>
          <a:p>
            <a:pPr lvl="1"/>
            <a:r>
              <a:rPr lang="en-US" sz="2000" dirty="0"/>
              <a:t>Available on the GIS system</a:t>
            </a:r>
          </a:p>
          <a:p>
            <a:pPr marL="0" indent="0">
              <a:buNone/>
            </a:pPr>
            <a:endParaRPr lang="en-US" sz="2200" b="1" dirty="0"/>
          </a:p>
        </p:txBody>
      </p:sp>
      <p:sp>
        <p:nvSpPr>
          <p:cNvPr id="6" name="Subtitle 2"/>
          <p:cNvSpPr txBox="1">
            <a:spLocks/>
          </p:cNvSpPr>
          <p:nvPr/>
        </p:nvSpPr>
        <p:spPr>
          <a:xfrm>
            <a:off x="102092" y="685800"/>
            <a:ext cx="8889507"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rPr>
              <a:t>7.1.2.2 Existing Structure Eligibility for Replacement</a:t>
            </a: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08277562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sz="2800" b="1" dirty="0"/>
              <a:t>CDs are required to notify SCC of planned stream crossing replacement before signing a contract</a:t>
            </a:r>
          </a:p>
          <a:p>
            <a:pPr lvl="1"/>
            <a:r>
              <a:rPr lang="en-US" sz="2400" b="1" dirty="0"/>
              <a:t>Access notification by logging into CDGS website:</a:t>
            </a:r>
            <a:endParaRPr lang="en-US" sz="2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6" name="Picture 5">
            <a:extLst>
              <a:ext uri="{FF2B5EF4-FFF2-40B4-BE49-F238E27FC236}">
                <a16:creationId xmlns:a16="http://schemas.microsoft.com/office/drawing/2014/main" id="{11EBA6CC-3257-4D64-8121-2BC98358B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362200"/>
            <a:ext cx="7597924"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71082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pic>
        <p:nvPicPr>
          <p:cNvPr id="1026" name="Picture 2" descr="Bank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 y="457201"/>
            <a:ext cx="10134600" cy="4087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250" y="4684607"/>
            <a:ext cx="9067800" cy="1938992"/>
          </a:xfrm>
          <a:prstGeom prst="rect">
            <a:avLst/>
          </a:prstGeom>
          <a:noFill/>
        </p:spPr>
        <p:txBody>
          <a:bodyPr wrap="square" rtlCol="0">
            <a:spAutoFit/>
          </a:bodyPr>
          <a:lstStyle/>
          <a:p>
            <a:r>
              <a:rPr lang="en-US" sz="3200" b="1" u="sng" dirty="0" err="1"/>
              <a:t>Bankfull</a:t>
            </a:r>
            <a:r>
              <a:rPr lang="en-US" sz="3200" b="1" u="sng" dirty="0"/>
              <a:t> Width</a:t>
            </a:r>
            <a:r>
              <a:rPr lang="en-US" sz="3200" dirty="0"/>
              <a:t>: </a:t>
            </a:r>
            <a:r>
              <a:rPr lang="en-US" sz="2800" dirty="0"/>
              <a:t>Width of channel at </a:t>
            </a:r>
            <a:r>
              <a:rPr lang="en-US" sz="2800" dirty="0" err="1"/>
              <a:t>bankfull</a:t>
            </a:r>
            <a:r>
              <a:rPr lang="en-US" sz="2800" dirty="0"/>
              <a:t> elevation</a:t>
            </a:r>
            <a:endParaRPr lang="en-US" sz="3200" dirty="0"/>
          </a:p>
          <a:p>
            <a:r>
              <a:rPr lang="en-US" sz="3200" b="1" u="sng" dirty="0" err="1"/>
              <a:t>Bankfull</a:t>
            </a:r>
            <a:r>
              <a:rPr lang="en-US" sz="3200" b="1" u="sng" dirty="0"/>
              <a:t> Elevation:</a:t>
            </a:r>
            <a:r>
              <a:rPr lang="en-US" sz="3200" dirty="0"/>
              <a:t> </a:t>
            </a:r>
            <a:r>
              <a:rPr lang="en-US" sz="2800" dirty="0"/>
              <a:t>the point at which the stream typically accesses the floodplain. Channel dimensions at this elevation convey the channel-forming or dominant discharge.</a:t>
            </a:r>
            <a:endParaRPr lang="en-US" sz="3200" dirty="0"/>
          </a:p>
        </p:txBody>
      </p:sp>
      <p:sp>
        <p:nvSpPr>
          <p:cNvPr id="7" name="TextBox 6"/>
          <p:cNvSpPr txBox="1"/>
          <p:nvPr/>
        </p:nvSpPr>
        <p:spPr>
          <a:xfrm>
            <a:off x="3698477" y="1371600"/>
            <a:ext cx="1739258" cy="954107"/>
          </a:xfrm>
          <a:prstGeom prst="rect">
            <a:avLst/>
          </a:prstGeom>
          <a:solidFill>
            <a:schemeClr val="bg1"/>
          </a:solidFill>
        </p:spPr>
        <p:txBody>
          <a:bodyPr wrap="none" rtlCol="0">
            <a:spAutoFit/>
          </a:bodyPr>
          <a:lstStyle/>
          <a:p>
            <a:pPr algn="ctr"/>
            <a:r>
              <a:rPr lang="en-US" sz="2800" b="1" dirty="0">
                <a:solidFill>
                  <a:srgbClr val="FF0000"/>
                </a:solidFill>
              </a:rPr>
              <a:t>BANKFULL</a:t>
            </a:r>
          </a:p>
          <a:p>
            <a:pPr algn="ctr"/>
            <a:r>
              <a:rPr lang="en-US" sz="2800" b="1" dirty="0">
                <a:solidFill>
                  <a:srgbClr val="FF0000"/>
                </a:solidFill>
              </a:rPr>
              <a:t>WIDTH</a:t>
            </a:r>
          </a:p>
        </p:txBody>
      </p:sp>
      <p:cxnSp>
        <p:nvCxnSpPr>
          <p:cNvPr id="9" name="Straight Connector 8"/>
          <p:cNvCxnSpPr/>
          <p:nvPr/>
        </p:nvCxnSpPr>
        <p:spPr>
          <a:xfrm>
            <a:off x="2971800" y="1524000"/>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11240" y="1524000"/>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5884628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7.1.2.3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228600" y="762000"/>
            <a:ext cx="8382000" cy="3003173"/>
          </a:xfrm>
        </p:spPr>
        <p:txBody>
          <a:bodyPr/>
          <a:lstStyle/>
          <a:p>
            <a:pPr marL="0" indent="0">
              <a:buNone/>
            </a:pPr>
            <a:r>
              <a:rPr lang="en-US" dirty="0">
                <a:solidFill>
                  <a:srgbClr val="FF0000"/>
                </a:solidFill>
              </a:rPr>
              <a:t>Where does stream crossing policy apply?</a:t>
            </a:r>
          </a:p>
          <a:p>
            <a:r>
              <a:rPr lang="en-US" sz="2800" dirty="0"/>
              <a:t>Applies to situations where streams, including intermittent channels, with identified bed and banks are </a:t>
            </a:r>
            <a:r>
              <a:rPr lang="en-US" sz="2800" u="sng" dirty="0"/>
              <a:t>flowing into the road</a:t>
            </a:r>
            <a:r>
              <a:rPr lang="en-US" sz="2800" dirty="0"/>
              <a:t> or the uphill ditch.  </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4" name="Picture 3" descr="A picture containing tree, outdoor, plant&#10;&#10;Description automatically generated">
            <a:extLst>
              <a:ext uri="{FF2B5EF4-FFF2-40B4-BE49-F238E27FC236}">
                <a16:creationId xmlns:a16="http://schemas.microsoft.com/office/drawing/2014/main" id="{17230A75-B6B8-4E8A-87C1-2E6AA95790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018124" y="2895600"/>
            <a:ext cx="10202228" cy="3968815"/>
          </a:xfrm>
          <a:prstGeom prst="rect">
            <a:avLst/>
          </a:prstGeom>
        </p:spPr>
      </p:pic>
    </p:spTree>
    <p:extLst>
      <p:ext uri="{BB962C8B-B14F-4D97-AF65-F5344CB8AC3E}">
        <p14:creationId xmlns:p14="http://schemas.microsoft.com/office/powerpoint/2010/main" val="310164474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E6E63C-01F7-4F78-B057-ABC98784BA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5400000">
            <a:off x="642938" y="1500188"/>
            <a:ext cx="5143500" cy="3857625"/>
          </a:xfrm>
          <a:prstGeom prst="rect">
            <a:avLst/>
          </a:prstGeom>
        </p:spPr>
      </p:pic>
      <p:pic>
        <p:nvPicPr>
          <p:cNvPr id="7" name="Picture 6">
            <a:extLst>
              <a:ext uri="{FF2B5EF4-FFF2-40B4-BE49-F238E27FC236}">
                <a16:creationId xmlns:a16="http://schemas.microsoft.com/office/drawing/2014/main" id="{B3164FB1-536D-40C3-9A0B-749A7A15ACE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4643438" y="1500188"/>
            <a:ext cx="5143500" cy="3857625"/>
          </a:xfrm>
          <a:prstGeom prst="rect">
            <a:avLst/>
          </a:prstGeom>
        </p:spPr>
      </p:pic>
      <p:sp>
        <p:nvSpPr>
          <p:cNvPr id="8" name="TextBox 7">
            <a:extLst>
              <a:ext uri="{FF2B5EF4-FFF2-40B4-BE49-F238E27FC236}">
                <a16:creationId xmlns:a16="http://schemas.microsoft.com/office/drawing/2014/main" id="{FD2F804B-80CC-45B9-9E06-05A3EE66DAF0}"/>
              </a:ext>
            </a:extLst>
          </p:cNvPr>
          <p:cNvSpPr txBox="1"/>
          <p:nvPr/>
        </p:nvSpPr>
        <p:spPr>
          <a:xfrm>
            <a:off x="5992" y="1013639"/>
            <a:ext cx="1208446" cy="738664"/>
          </a:xfrm>
          <a:prstGeom prst="rect">
            <a:avLst/>
          </a:prstGeom>
          <a:noFill/>
        </p:spPr>
        <p:txBody>
          <a:bodyPr wrap="square" rtlCol="0">
            <a:spAutoFit/>
          </a:bodyPr>
          <a:lstStyle/>
          <a:p>
            <a:pPr algn="ctr"/>
            <a:r>
              <a:rPr lang="en-US" sz="2100" b="1" dirty="0"/>
              <a:t>Example 1</a:t>
            </a:r>
          </a:p>
        </p:txBody>
      </p:sp>
      <p:sp>
        <p:nvSpPr>
          <p:cNvPr id="10" name="TextBox 9">
            <a:extLst>
              <a:ext uri="{FF2B5EF4-FFF2-40B4-BE49-F238E27FC236}">
                <a16:creationId xmlns:a16="http://schemas.microsoft.com/office/drawing/2014/main" id="{1DD96641-F90A-4C94-9800-24E20D008727}"/>
              </a:ext>
            </a:extLst>
          </p:cNvPr>
          <p:cNvSpPr txBox="1"/>
          <p:nvPr/>
        </p:nvSpPr>
        <p:spPr>
          <a:xfrm>
            <a:off x="0" y="1789231"/>
            <a:ext cx="1357475" cy="1061829"/>
          </a:xfrm>
          <a:prstGeom prst="rect">
            <a:avLst/>
          </a:prstGeom>
          <a:noFill/>
        </p:spPr>
        <p:txBody>
          <a:bodyPr wrap="square" rtlCol="0">
            <a:spAutoFit/>
          </a:bodyPr>
          <a:lstStyle/>
          <a:p>
            <a:pPr algn="ctr"/>
            <a:r>
              <a:rPr lang="en-US" sz="2100" b="1" dirty="0"/>
              <a:t>Looking upslope from road</a:t>
            </a:r>
          </a:p>
        </p:txBody>
      </p:sp>
      <p:grpSp>
        <p:nvGrpSpPr>
          <p:cNvPr id="16" name="Group 15">
            <a:extLst>
              <a:ext uri="{FF2B5EF4-FFF2-40B4-BE49-F238E27FC236}">
                <a16:creationId xmlns:a16="http://schemas.microsoft.com/office/drawing/2014/main" id="{3036FC30-4CC1-40F4-ACB9-7FECD67DA6C7}"/>
              </a:ext>
            </a:extLst>
          </p:cNvPr>
          <p:cNvGrpSpPr/>
          <p:nvPr/>
        </p:nvGrpSpPr>
        <p:grpSpPr>
          <a:xfrm>
            <a:off x="1423893" y="857250"/>
            <a:ext cx="3862483" cy="5143500"/>
            <a:chOff x="1898523" y="0"/>
            <a:chExt cx="5149977" cy="6858000"/>
          </a:xfrm>
        </p:grpSpPr>
        <p:sp>
          <p:nvSpPr>
            <p:cNvPr id="11" name="Oval 10">
              <a:extLst>
                <a:ext uri="{FF2B5EF4-FFF2-40B4-BE49-F238E27FC236}">
                  <a16:creationId xmlns:a16="http://schemas.microsoft.com/office/drawing/2014/main" id="{2B7D379F-1E1A-4296-B2CF-9983B463977C}"/>
                </a:ext>
              </a:extLst>
            </p:cNvPr>
            <p:cNvSpPr/>
            <p:nvPr/>
          </p:nvSpPr>
          <p:spPr>
            <a:xfrm rot="17677444">
              <a:off x="2034868" y="307387"/>
              <a:ext cx="2375773" cy="2648464"/>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Connector 12">
              <a:extLst>
                <a:ext uri="{FF2B5EF4-FFF2-40B4-BE49-F238E27FC236}">
                  <a16:creationId xmlns:a16="http://schemas.microsoft.com/office/drawing/2014/main" id="{FF173929-24B6-43EA-9F2C-368DE46660AD}"/>
                </a:ext>
              </a:extLst>
            </p:cNvPr>
            <p:cNvCxnSpPr>
              <a:stCxn id="11" idx="6"/>
            </p:cNvCxnSpPr>
            <p:nvPr/>
          </p:nvCxnSpPr>
          <p:spPr>
            <a:xfrm flipV="1">
              <a:off x="3717702" y="0"/>
              <a:ext cx="3330798" cy="551758"/>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B86B40-24D9-4767-B097-3D514C3D8A2D}"/>
                </a:ext>
              </a:extLst>
            </p:cNvPr>
            <p:cNvCxnSpPr>
              <a:cxnSpLocks/>
            </p:cNvCxnSpPr>
            <p:nvPr/>
          </p:nvCxnSpPr>
          <p:spPr>
            <a:xfrm>
              <a:off x="2558958" y="2625017"/>
              <a:ext cx="4489542" cy="4232983"/>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7E3D942D-1E56-4A1B-940B-8010D65A1329}"/>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a:t>7.1.2.3 Stream Crossings</a:t>
            </a:r>
            <a:endParaRPr lang="en-US" b="0" dirty="0"/>
          </a:p>
        </p:txBody>
      </p:sp>
      <p:sp>
        <p:nvSpPr>
          <p:cNvPr id="15" name="Title 1">
            <a:extLst>
              <a:ext uri="{FF2B5EF4-FFF2-40B4-BE49-F238E27FC236}">
                <a16:creationId xmlns:a16="http://schemas.microsoft.com/office/drawing/2014/main" id="{3D115885-2FDD-47E3-847B-C4E1EC812B51}"/>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23641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C364F-1C82-44EB-93C5-6982A2DFB687}"/>
              </a:ext>
            </a:extLst>
          </p:cNvPr>
          <p:cNvSpPr txBox="1"/>
          <p:nvPr/>
        </p:nvSpPr>
        <p:spPr>
          <a:xfrm>
            <a:off x="77430" y="981987"/>
            <a:ext cx="1357475" cy="415498"/>
          </a:xfrm>
          <a:prstGeom prst="rect">
            <a:avLst/>
          </a:prstGeom>
          <a:noFill/>
        </p:spPr>
        <p:txBody>
          <a:bodyPr wrap="square" rtlCol="0">
            <a:spAutoFit/>
          </a:bodyPr>
          <a:lstStyle/>
          <a:p>
            <a:pPr algn="ctr"/>
            <a:r>
              <a:rPr lang="en-US" sz="2100" b="1" dirty="0"/>
              <a:t>Example 2</a:t>
            </a:r>
          </a:p>
        </p:txBody>
      </p:sp>
      <p:pic>
        <p:nvPicPr>
          <p:cNvPr id="4" name="Picture 3" descr="A picture containing outdoor, nature, tree, plant&#10;&#10;Description automatically generated">
            <a:extLst>
              <a:ext uri="{FF2B5EF4-FFF2-40B4-BE49-F238E27FC236}">
                <a16:creationId xmlns:a16="http://schemas.microsoft.com/office/drawing/2014/main" id="{D7F45BCA-EA78-4CAD-99F3-BE796DF28C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73002" y="609600"/>
            <a:ext cx="4748213" cy="6031988"/>
          </a:xfrm>
          <a:prstGeom prst="rect">
            <a:avLst/>
          </a:prstGeom>
        </p:spPr>
      </p:pic>
      <p:sp>
        <p:nvSpPr>
          <p:cNvPr id="7" name="TextBox 6">
            <a:extLst>
              <a:ext uri="{FF2B5EF4-FFF2-40B4-BE49-F238E27FC236}">
                <a16:creationId xmlns:a16="http://schemas.microsoft.com/office/drawing/2014/main" id="{B45DA764-B3E7-4DC2-ABEE-51B00C290652}"/>
              </a:ext>
            </a:extLst>
          </p:cNvPr>
          <p:cNvSpPr txBox="1"/>
          <p:nvPr/>
        </p:nvSpPr>
        <p:spPr>
          <a:xfrm>
            <a:off x="77429" y="1567775"/>
            <a:ext cx="2244290" cy="738664"/>
          </a:xfrm>
          <a:prstGeom prst="rect">
            <a:avLst/>
          </a:prstGeom>
          <a:noFill/>
        </p:spPr>
        <p:txBody>
          <a:bodyPr wrap="square" rtlCol="0">
            <a:spAutoFit/>
          </a:bodyPr>
          <a:lstStyle/>
          <a:p>
            <a:pPr algn="ctr"/>
            <a:r>
              <a:rPr lang="en-US" sz="2100" b="1" dirty="0"/>
              <a:t>Looking upslope from road</a:t>
            </a:r>
          </a:p>
        </p:txBody>
      </p:sp>
      <p:sp>
        <p:nvSpPr>
          <p:cNvPr id="8" name="Oval 7">
            <a:extLst>
              <a:ext uri="{FF2B5EF4-FFF2-40B4-BE49-F238E27FC236}">
                <a16:creationId xmlns:a16="http://schemas.microsoft.com/office/drawing/2014/main" id="{D69338A9-E40A-4AAD-8A4E-190C85BD1967}"/>
              </a:ext>
            </a:extLst>
          </p:cNvPr>
          <p:cNvSpPr/>
          <p:nvPr/>
        </p:nvSpPr>
        <p:spPr>
          <a:xfrm rot="19950497">
            <a:off x="3916872" y="1516174"/>
            <a:ext cx="2460472" cy="4218839"/>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49C26AEA-4F3B-4FCA-AB01-DC6C298FB40B}"/>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a:t>7.1.2.3 Stream Crossings</a:t>
            </a:r>
            <a:endParaRPr lang="en-US" b="0" dirty="0"/>
          </a:p>
        </p:txBody>
      </p:sp>
      <p:sp>
        <p:nvSpPr>
          <p:cNvPr id="10" name="Title 1">
            <a:extLst>
              <a:ext uri="{FF2B5EF4-FFF2-40B4-BE49-F238E27FC236}">
                <a16:creationId xmlns:a16="http://schemas.microsoft.com/office/drawing/2014/main" id="{C4430AB7-4E69-48A0-915F-E6C046AA2B4D}"/>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9635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20533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black"/>
                </a:solidFill>
                <a:effectLst/>
                <a:uLnTx/>
                <a:uFillTx/>
                <a:latin typeface="Calibri"/>
                <a:ea typeface="+mn-ea"/>
                <a:cs typeface="+mn-cs"/>
              </a:rPr>
              <a:t>Top of your screen:</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Viewing options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Get out of full screen mode, etc.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94732-44D6-46F3-B7C8-04F1D0275D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501" y="4012852"/>
            <a:ext cx="8086064" cy="1578103"/>
          </a:xfrm>
          <a:prstGeom prst="rect">
            <a:avLst/>
          </a:prstGeom>
          <a:ln w="57150">
            <a:solidFill>
              <a:srgbClr val="FFFF66"/>
            </a:solidFill>
          </a:ln>
        </p:spPr>
      </p:pic>
      <p:sp>
        <p:nvSpPr>
          <p:cNvPr id="9" name="Oval 8">
            <a:extLst>
              <a:ext uri="{FF2B5EF4-FFF2-40B4-BE49-F238E27FC236}">
                <a16:creationId xmlns:a16="http://schemas.microsoft.com/office/drawing/2014/main" id="{0569E720-6CF8-4251-BA7C-915847F5A5A5}"/>
              </a:ext>
            </a:extLst>
          </p:cNvPr>
          <p:cNvSpPr/>
          <p:nvPr/>
        </p:nvSpPr>
        <p:spPr>
          <a:xfrm>
            <a:off x="1922419" y="3727269"/>
            <a:ext cx="4725124" cy="13255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253DC92B-3DC8-4B0C-A738-8A9354AFE40A}"/>
              </a:ext>
            </a:extLst>
          </p:cNvPr>
          <p:cNvCxnSpPr>
            <a:cxnSpLocks/>
          </p:cNvCxnSpPr>
          <p:nvPr/>
        </p:nvCxnSpPr>
        <p:spPr>
          <a:xfrm flipH="1">
            <a:off x="3866606" y="3327081"/>
            <a:ext cx="1689463" cy="6857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8A7F92-0E8D-4076-9175-5913F70195A0}"/>
              </a:ext>
            </a:extLst>
          </p:cNvPr>
          <p:cNvSpPr txBox="1"/>
          <p:nvPr/>
        </p:nvSpPr>
        <p:spPr>
          <a:xfrm>
            <a:off x="5415381" y="2880379"/>
            <a:ext cx="29080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Your buttons will look different, just look for the lime green tab</a:t>
            </a:r>
          </a:p>
        </p:txBody>
      </p:sp>
      <p:sp>
        <p:nvSpPr>
          <p:cNvPr id="10" name="Rectangle 9">
            <a:extLst>
              <a:ext uri="{FF2B5EF4-FFF2-40B4-BE49-F238E27FC236}">
                <a16:creationId xmlns:a16="http://schemas.microsoft.com/office/drawing/2014/main" id="{25832A63-8831-4416-9D3A-FF716DC03BA0}"/>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1159613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u="sng" dirty="0">
                <a:solidFill>
                  <a:srgbClr val="FFFF00"/>
                </a:solidFill>
              </a:rPr>
              <a:t>Introduction</a:t>
            </a:r>
          </a:p>
          <a:p>
            <a:pPr marL="514350" indent="-514350">
              <a:buFont typeface="+mj-lt"/>
              <a:buAutoNum type="arabicParenR"/>
            </a:pPr>
            <a:r>
              <a:rPr lang="en-US" sz="3600" b="1" dirty="0">
                <a:solidFill>
                  <a:schemeClr val="bg1"/>
                </a:solidFill>
              </a:rPr>
              <a:t>SCC Role</a:t>
            </a:r>
          </a:p>
          <a:p>
            <a:pPr marL="514350" indent="-514350">
              <a:buFont typeface="+mj-lt"/>
              <a:buAutoNum type="arabicParenR"/>
            </a:pPr>
            <a:r>
              <a:rPr lang="en-US" sz="3600" b="1" dirty="0">
                <a:solidFill>
                  <a:schemeClr val="bg1"/>
                </a:solidFill>
              </a:rPr>
              <a:t>Conservation District Role</a:t>
            </a:r>
          </a:p>
          <a:p>
            <a:pPr marL="514350" indent="-514350">
              <a:buFont typeface="+mj-lt"/>
              <a:buAutoNum type="arabicParenR"/>
            </a:pPr>
            <a:r>
              <a:rPr lang="en-US" sz="3600" b="1" dirty="0">
                <a:solidFill>
                  <a:schemeClr val="bg1"/>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660" y="636924"/>
            <a:ext cx="2564939" cy="3325476"/>
          </a:xfrm>
          <a:prstGeom prst="rect">
            <a:avLst/>
          </a:prstGeom>
        </p:spPr>
      </p:pic>
      <p:pic>
        <p:nvPicPr>
          <p:cNvPr id="6" name="Picture 5">
            <a:extLst>
              <a:ext uri="{FF2B5EF4-FFF2-40B4-BE49-F238E27FC236}">
                <a16:creationId xmlns:a16="http://schemas.microsoft.com/office/drawing/2014/main" id="{38807AE4-9178-4880-8105-E777777ED5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450" y="601211"/>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CE2EC8C-8156-428E-945B-89D0ED2DF8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3204" y="559827"/>
            <a:ext cx="2681951" cy="3436102"/>
          </a:xfrm>
          <a:prstGeom prst="rect">
            <a:avLst/>
          </a:prstGeom>
        </p:spPr>
      </p:pic>
    </p:spTree>
    <p:extLst>
      <p:ext uri="{BB962C8B-B14F-4D97-AF65-F5344CB8AC3E}">
        <p14:creationId xmlns:p14="http://schemas.microsoft.com/office/powerpoint/2010/main" val="374629168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41ED6-651E-4DB2-8C2F-7DA4FDD294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24200" y="533400"/>
            <a:ext cx="4191610" cy="6166630"/>
          </a:xfrm>
          <a:prstGeom prst="rect">
            <a:avLst/>
          </a:prstGeom>
        </p:spPr>
      </p:pic>
      <p:sp>
        <p:nvSpPr>
          <p:cNvPr id="6" name="TextBox 5">
            <a:extLst>
              <a:ext uri="{FF2B5EF4-FFF2-40B4-BE49-F238E27FC236}">
                <a16:creationId xmlns:a16="http://schemas.microsoft.com/office/drawing/2014/main" id="{680C364F-1C82-44EB-93C5-6982A2DFB687}"/>
              </a:ext>
            </a:extLst>
          </p:cNvPr>
          <p:cNvSpPr txBox="1"/>
          <p:nvPr/>
        </p:nvSpPr>
        <p:spPr>
          <a:xfrm>
            <a:off x="77430" y="981987"/>
            <a:ext cx="1357475" cy="415498"/>
          </a:xfrm>
          <a:prstGeom prst="rect">
            <a:avLst/>
          </a:prstGeom>
          <a:noFill/>
        </p:spPr>
        <p:txBody>
          <a:bodyPr wrap="square" rtlCol="0">
            <a:spAutoFit/>
          </a:bodyPr>
          <a:lstStyle/>
          <a:p>
            <a:pPr algn="ctr"/>
            <a:r>
              <a:rPr lang="en-US" sz="2100" b="1" dirty="0"/>
              <a:t>Example 3</a:t>
            </a:r>
          </a:p>
        </p:txBody>
      </p:sp>
      <p:sp>
        <p:nvSpPr>
          <p:cNvPr id="7" name="TextBox 6">
            <a:extLst>
              <a:ext uri="{FF2B5EF4-FFF2-40B4-BE49-F238E27FC236}">
                <a16:creationId xmlns:a16="http://schemas.microsoft.com/office/drawing/2014/main" id="{B45DA764-B3E7-4DC2-ABEE-51B00C290652}"/>
              </a:ext>
            </a:extLst>
          </p:cNvPr>
          <p:cNvSpPr txBox="1"/>
          <p:nvPr/>
        </p:nvSpPr>
        <p:spPr>
          <a:xfrm>
            <a:off x="77429" y="1567775"/>
            <a:ext cx="2244290" cy="738664"/>
          </a:xfrm>
          <a:prstGeom prst="rect">
            <a:avLst/>
          </a:prstGeom>
          <a:noFill/>
        </p:spPr>
        <p:txBody>
          <a:bodyPr wrap="square" rtlCol="0">
            <a:spAutoFit/>
          </a:bodyPr>
          <a:lstStyle/>
          <a:p>
            <a:pPr algn="ctr"/>
            <a:r>
              <a:rPr lang="en-US" sz="2100" b="1" dirty="0"/>
              <a:t>Looking upslope from road</a:t>
            </a:r>
          </a:p>
        </p:txBody>
      </p:sp>
      <p:sp>
        <p:nvSpPr>
          <p:cNvPr id="5" name="Title 1">
            <a:extLst>
              <a:ext uri="{FF2B5EF4-FFF2-40B4-BE49-F238E27FC236}">
                <a16:creationId xmlns:a16="http://schemas.microsoft.com/office/drawing/2014/main" id="{D6E1C894-8E56-4667-9444-8FD1E4DEE83F}"/>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a:t>7.1.2.3 Stream Crossings</a:t>
            </a:r>
            <a:endParaRPr lang="en-US" b="0" dirty="0"/>
          </a:p>
        </p:txBody>
      </p:sp>
      <p:sp>
        <p:nvSpPr>
          <p:cNvPr id="8" name="Title 1">
            <a:extLst>
              <a:ext uri="{FF2B5EF4-FFF2-40B4-BE49-F238E27FC236}">
                <a16:creationId xmlns:a16="http://schemas.microsoft.com/office/drawing/2014/main" id="{2ED6E843-4F45-4F71-8306-BC48287D3CDE}"/>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9837589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0C364F-1C82-44EB-93C5-6982A2DFB687}"/>
              </a:ext>
            </a:extLst>
          </p:cNvPr>
          <p:cNvSpPr txBox="1"/>
          <p:nvPr/>
        </p:nvSpPr>
        <p:spPr>
          <a:xfrm>
            <a:off x="77430" y="981987"/>
            <a:ext cx="1357475" cy="415498"/>
          </a:xfrm>
          <a:prstGeom prst="rect">
            <a:avLst/>
          </a:prstGeom>
          <a:noFill/>
        </p:spPr>
        <p:txBody>
          <a:bodyPr wrap="square" rtlCol="0">
            <a:spAutoFit/>
          </a:bodyPr>
          <a:lstStyle/>
          <a:p>
            <a:pPr algn="ctr"/>
            <a:r>
              <a:rPr lang="en-US" sz="2100" b="1" dirty="0"/>
              <a:t>Example 4</a:t>
            </a:r>
          </a:p>
        </p:txBody>
      </p:sp>
      <p:pic>
        <p:nvPicPr>
          <p:cNvPr id="3" name="Picture 2">
            <a:extLst>
              <a:ext uri="{FF2B5EF4-FFF2-40B4-BE49-F238E27FC236}">
                <a16:creationId xmlns:a16="http://schemas.microsoft.com/office/drawing/2014/main" id="{4F59C70C-760E-4BBD-807A-72A52FF6C1A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5400000">
            <a:off x="-442516" y="1952696"/>
            <a:ext cx="4626348" cy="3469761"/>
          </a:xfrm>
          <a:prstGeom prst="rect">
            <a:avLst/>
          </a:prstGeom>
        </p:spPr>
      </p:pic>
      <p:pic>
        <p:nvPicPr>
          <p:cNvPr id="7" name="Picture 6">
            <a:extLst>
              <a:ext uri="{FF2B5EF4-FFF2-40B4-BE49-F238E27FC236}">
                <a16:creationId xmlns:a16="http://schemas.microsoft.com/office/drawing/2014/main" id="{037C61B6-4A24-45B6-8495-502F3AB209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56017" y="1374402"/>
            <a:ext cx="4952206" cy="4626348"/>
          </a:xfrm>
          <a:prstGeom prst="rect">
            <a:avLst/>
          </a:prstGeom>
        </p:spPr>
      </p:pic>
      <p:sp>
        <p:nvSpPr>
          <p:cNvPr id="9" name="TextBox 8">
            <a:extLst>
              <a:ext uri="{FF2B5EF4-FFF2-40B4-BE49-F238E27FC236}">
                <a16:creationId xmlns:a16="http://schemas.microsoft.com/office/drawing/2014/main" id="{D23F6977-2368-4684-93D6-FB84D9A8D474}"/>
              </a:ext>
            </a:extLst>
          </p:cNvPr>
          <p:cNvSpPr txBox="1"/>
          <p:nvPr/>
        </p:nvSpPr>
        <p:spPr>
          <a:xfrm>
            <a:off x="1577063" y="981987"/>
            <a:ext cx="3209966" cy="415498"/>
          </a:xfrm>
          <a:prstGeom prst="rect">
            <a:avLst/>
          </a:prstGeom>
          <a:noFill/>
        </p:spPr>
        <p:txBody>
          <a:bodyPr wrap="square" rtlCol="0">
            <a:spAutoFit/>
          </a:bodyPr>
          <a:lstStyle/>
          <a:p>
            <a:pPr algn="ctr"/>
            <a:r>
              <a:rPr lang="en-US" sz="2100" b="1" dirty="0"/>
              <a:t>Looking upslope from road</a:t>
            </a:r>
          </a:p>
        </p:txBody>
      </p:sp>
      <p:sp>
        <p:nvSpPr>
          <p:cNvPr id="8" name="Title 1">
            <a:extLst>
              <a:ext uri="{FF2B5EF4-FFF2-40B4-BE49-F238E27FC236}">
                <a16:creationId xmlns:a16="http://schemas.microsoft.com/office/drawing/2014/main" id="{75C3ADEA-648D-4488-9599-61F103743B70}"/>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a:t>7.1.2.3 Stream Crossings</a:t>
            </a:r>
            <a:endParaRPr lang="en-US" b="0" dirty="0"/>
          </a:p>
        </p:txBody>
      </p:sp>
      <p:sp>
        <p:nvSpPr>
          <p:cNvPr id="10" name="Title 1">
            <a:extLst>
              <a:ext uri="{FF2B5EF4-FFF2-40B4-BE49-F238E27FC236}">
                <a16:creationId xmlns:a16="http://schemas.microsoft.com/office/drawing/2014/main" id="{B01D6D20-E320-4A39-BCF5-7BEF7465612B}"/>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27276626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7.1.2.4 Policy Limiting Engineering and Consulting Costs</a:t>
            </a:r>
          </a:p>
          <a:p>
            <a:r>
              <a:rPr lang="en-US" dirty="0"/>
              <a:t>Overviewed in 3.7.4.2</a:t>
            </a:r>
          </a:p>
          <a:p>
            <a:pPr lvl="1"/>
            <a:r>
              <a:rPr lang="en-US" dirty="0"/>
              <a:t>Limited to 20% of the total contract amount</a:t>
            </a:r>
          </a:p>
          <a:p>
            <a:pPr lvl="1"/>
            <a:r>
              <a:rPr lang="en-US" dirty="0"/>
              <a:t>Not to exceed $25,000</a:t>
            </a:r>
          </a:p>
          <a:p>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99266984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7.1.2.5 Conservation District Education Requirements</a:t>
            </a:r>
          </a:p>
          <a:p>
            <a:r>
              <a:rPr lang="en-US" dirty="0"/>
              <a:t>Effective </a:t>
            </a:r>
            <a:r>
              <a:rPr lang="en-US" u="sng" dirty="0"/>
              <a:t>July 1, 2023</a:t>
            </a:r>
          </a:p>
          <a:p>
            <a:pPr lvl="1"/>
            <a:r>
              <a:rPr lang="en-US" dirty="0"/>
              <a:t>At least one district staff member must have completed the stream crossing replacement certification training</a:t>
            </a:r>
          </a:p>
          <a:p>
            <a:pPr lvl="1"/>
            <a:r>
              <a:rPr lang="en-US" dirty="0"/>
              <a:t>Must be completed prior to QAB recommending or District Board approving  a project with a stream crossing</a:t>
            </a:r>
          </a:p>
          <a:p>
            <a:pPr lvl="1"/>
            <a:r>
              <a:rPr lang="en-US" dirty="0"/>
              <a:t>Required every 3 years</a:t>
            </a:r>
          </a:p>
          <a:p>
            <a:pPr lvl="1"/>
            <a:r>
              <a:rPr lang="en-US" dirty="0"/>
              <a:t>Does not apply to automatic exemptions </a:t>
            </a:r>
          </a:p>
          <a:p>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18446037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Districts are required to hold meetings including:</a:t>
            </a:r>
            <a:endParaRPr lang="en-US" u="sng" dirty="0"/>
          </a:p>
          <a:p>
            <a:pPr lvl="1"/>
            <a:r>
              <a:rPr lang="en-US" dirty="0"/>
              <a:t>Pre-application meeting</a:t>
            </a:r>
          </a:p>
          <a:p>
            <a:pPr lvl="2"/>
            <a:r>
              <a:rPr lang="en-US" dirty="0"/>
              <a:t>District and Grant Applicant</a:t>
            </a:r>
          </a:p>
          <a:p>
            <a:pPr lvl="1"/>
            <a:r>
              <a:rPr lang="en-US" dirty="0"/>
              <a:t>Pre-design meeting</a:t>
            </a:r>
          </a:p>
          <a:p>
            <a:pPr lvl="2"/>
            <a:r>
              <a:rPr lang="en-US" dirty="0"/>
              <a:t>Required if engineer is required</a:t>
            </a:r>
          </a:p>
          <a:p>
            <a:pPr lvl="2"/>
            <a:r>
              <a:rPr lang="en-US" dirty="0"/>
              <a:t>District, grant recipient, and Design Engineer</a:t>
            </a:r>
          </a:p>
          <a:p>
            <a:pPr lvl="1"/>
            <a:r>
              <a:rPr lang="en-US" dirty="0"/>
              <a:t>Pre-construction meeting</a:t>
            </a:r>
          </a:p>
          <a:p>
            <a:pPr lvl="2"/>
            <a:r>
              <a:rPr lang="en-US" dirty="0"/>
              <a:t>District, grant recipient, engineer, and contractor</a:t>
            </a:r>
          </a:p>
          <a:p>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28883743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Districts are required to attend a bid site showing if applicable</a:t>
            </a:r>
          </a:p>
          <a:p>
            <a:r>
              <a:rPr lang="en-US" dirty="0"/>
              <a:t>A stream crossing eligibility determination must be completed and kept in the project file </a:t>
            </a:r>
          </a:p>
          <a:p>
            <a:endParaRPr lang="en-US" dirty="0"/>
          </a:p>
          <a:p>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4" name="Picture 3">
            <a:extLst>
              <a:ext uri="{FF2B5EF4-FFF2-40B4-BE49-F238E27FC236}">
                <a16:creationId xmlns:a16="http://schemas.microsoft.com/office/drawing/2014/main" id="{E2F8C702-98AD-4F03-983F-524B54D880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3414944"/>
            <a:ext cx="2854542" cy="367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C9B39BC-310D-4CDB-B721-4C935A67A2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0260" y="3434179"/>
            <a:ext cx="2702140" cy="3487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601892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Off Right-of-way</a:t>
            </a:r>
            <a:endParaRPr lang="en-US" u="sng" dirty="0"/>
          </a:p>
          <a:p>
            <a:pPr lvl="1"/>
            <a:r>
              <a:rPr lang="en-US" dirty="0"/>
              <a:t>Stream crossings nearly always extend outside the right-of-way</a:t>
            </a:r>
          </a:p>
          <a:p>
            <a:pPr lvl="1"/>
            <a:r>
              <a:rPr lang="en-US" dirty="0"/>
              <a:t>Applicants are strongly encouraged to get permission from landowners prior to contracting the project</a:t>
            </a:r>
          </a:p>
          <a:p>
            <a:pPr lvl="1"/>
            <a:r>
              <a:rPr lang="en-US" dirty="0"/>
              <a:t>If landowner permission is necessary to achieve continuity and meet the standard but cannot be obtained, the project cannot be completed. </a:t>
            </a:r>
          </a:p>
          <a:p>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04915385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Site Assessment</a:t>
            </a:r>
            <a:endParaRPr lang="en-US" u="sng" dirty="0"/>
          </a:p>
          <a:p>
            <a:pPr lvl="1"/>
            <a:r>
              <a:rPr lang="en-US" dirty="0"/>
              <a:t>Must be completed for each stream crossing prior to the QAB recommending a project for funding.</a:t>
            </a:r>
          </a:p>
          <a:p>
            <a:pPr lvl="1"/>
            <a:r>
              <a:rPr lang="en-US" dirty="0"/>
              <a:t>Used to support development of cost estimates and the grant application</a:t>
            </a:r>
          </a:p>
          <a:p>
            <a:pPr lvl="1"/>
            <a:r>
              <a:rPr lang="en-US" dirty="0"/>
              <a:t>Includes obtaining a longitudinal profile and a minimum of 2 cross-sections of the existing stream</a:t>
            </a:r>
          </a:p>
          <a:p>
            <a:pPr lvl="2"/>
            <a:r>
              <a:rPr lang="en-US" dirty="0"/>
              <a:t>Will be utilized for review of future surveys and project plans to ensure they meet the standard</a:t>
            </a:r>
          </a:p>
          <a:p>
            <a:pPr lvl="1"/>
            <a:r>
              <a:rPr lang="en-US" dirty="0"/>
              <a:t>Must meet section IV.K of the Design and Installation Standard</a:t>
            </a:r>
          </a:p>
          <a:p>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83932030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Site Assessment</a:t>
            </a:r>
            <a:endParaRPr lang="en-US" u="sng" dirty="0"/>
          </a:p>
          <a:p>
            <a:pPr lvl="1"/>
            <a:r>
              <a:rPr lang="en-US" dirty="0"/>
              <a:t>District must be onsite while the engineer/surveyor is completing their site assessment for the project</a:t>
            </a:r>
          </a:p>
          <a:p>
            <a:pPr lvl="2"/>
            <a:r>
              <a:rPr lang="en-US" dirty="0"/>
              <a:t>Observe and assist with longitudinal profile and cross sections and ensure all important data points are obtained</a:t>
            </a:r>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26630363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fontScale="92500" lnSpcReduction="10000"/>
          </a:bodyPr>
          <a:lstStyle/>
          <a:p>
            <a:pPr marL="0" indent="0">
              <a:buNone/>
            </a:pPr>
            <a:r>
              <a:rPr lang="en-US" dirty="0">
                <a:solidFill>
                  <a:srgbClr val="FF0000"/>
                </a:solidFill>
              </a:rPr>
              <a:t>7.1.2.6 Conservation District Requirements</a:t>
            </a:r>
          </a:p>
          <a:p>
            <a:r>
              <a:rPr lang="en-US" dirty="0"/>
              <a:t>Plan Reviews</a:t>
            </a:r>
            <a:endParaRPr lang="en-US" u="sng" dirty="0"/>
          </a:p>
          <a:p>
            <a:pPr lvl="1"/>
            <a:r>
              <a:rPr lang="en-US" dirty="0"/>
              <a:t>All permit applications, site assessment, and design plans and specifications must be submitted to the conservation district</a:t>
            </a:r>
          </a:p>
          <a:p>
            <a:pPr lvl="1"/>
            <a:r>
              <a:rPr lang="en-US" dirty="0"/>
              <a:t>The District must review the documents and provide written confirmation to the grant recipient or engineer that these document comply with DGLVR policy and Standards before they are submitted for permit review. </a:t>
            </a:r>
          </a:p>
          <a:p>
            <a:pPr lvl="1"/>
            <a:r>
              <a:rPr lang="en-US" dirty="0"/>
              <a:t>Purpose is to verify consistency with Program policy and standards</a:t>
            </a:r>
          </a:p>
          <a:p>
            <a:pPr lvl="2"/>
            <a:r>
              <a:rPr lang="en-US" dirty="0"/>
              <a:t>Not to review engineering calculations or permit completeness.</a:t>
            </a:r>
          </a:p>
          <a:p>
            <a:pPr lvl="2"/>
            <a:r>
              <a:rPr lang="en-US" dirty="0"/>
              <a:t>Form letters available on the Center’s Website</a:t>
            </a:r>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29139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 Introduction</a:t>
            </a:r>
          </a:p>
        </p:txBody>
      </p:sp>
      <p:sp>
        <p:nvSpPr>
          <p:cNvPr id="3" name="Subtitle 2"/>
          <p:cNvSpPr>
            <a:spLocks noGrp="1"/>
          </p:cNvSpPr>
          <p:nvPr>
            <p:ph type="subTitle" idx="1"/>
          </p:nvPr>
        </p:nvSpPr>
        <p:spPr/>
        <p:txBody>
          <a:bodyPr>
            <a:normAutofit/>
          </a:bodyPr>
          <a:lstStyle/>
          <a:p>
            <a:r>
              <a:rPr lang="en-US" sz="3600" dirty="0"/>
              <a:t>1.1 Program Purpose</a:t>
            </a:r>
          </a:p>
          <a:p>
            <a:r>
              <a:rPr lang="en-US" sz="3600" dirty="0"/>
              <a:t>1.2 Program Structure</a:t>
            </a:r>
          </a:p>
          <a:p>
            <a:r>
              <a:rPr lang="en-US" sz="3600" dirty="0"/>
              <a:t>1.3 Program History</a:t>
            </a:r>
          </a:p>
          <a:p>
            <a:r>
              <a:rPr lang="en-US" sz="3600" dirty="0"/>
              <a:t>1.4 Worksites</a:t>
            </a:r>
          </a:p>
        </p:txBody>
      </p:sp>
      <p:sp>
        <p:nvSpPr>
          <p:cNvPr id="4" name="TextBox 3"/>
          <p:cNvSpPr txBox="1"/>
          <p:nvPr/>
        </p:nvSpPr>
        <p:spPr>
          <a:xfrm>
            <a:off x="6118277" y="990600"/>
            <a:ext cx="2116733" cy="707886"/>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Topic List: </a:t>
            </a:r>
          </a:p>
          <a:p>
            <a:pPr algn="ctr"/>
            <a:r>
              <a:rPr lang="en-US" sz="2000" dirty="0">
                <a:solidFill>
                  <a:srgbClr val="FF0000"/>
                </a:solidFill>
              </a:rPr>
              <a:t>Program Overview</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7344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4" name="Picture 3">
            <a:extLst>
              <a:ext uri="{FF2B5EF4-FFF2-40B4-BE49-F238E27FC236}">
                <a16:creationId xmlns:a16="http://schemas.microsoft.com/office/drawing/2014/main" id="{2A96618C-4884-4707-90F4-19DCD94976DA}"/>
              </a:ext>
            </a:extLst>
          </p:cNvPr>
          <p:cNvPicPr>
            <a:picLocks noChangeAspect="1"/>
          </p:cNvPicPr>
          <p:nvPr/>
        </p:nvPicPr>
        <p:blipFill>
          <a:blip r:embed="rId3"/>
          <a:stretch>
            <a:fillRect/>
          </a:stretch>
        </p:blipFill>
        <p:spPr>
          <a:xfrm>
            <a:off x="1371600" y="407895"/>
            <a:ext cx="6131511" cy="6623343"/>
          </a:xfrm>
          <a:prstGeom prst="rect">
            <a:avLst/>
          </a:prstGeom>
        </p:spPr>
      </p:pic>
    </p:spTree>
    <p:extLst>
      <p:ext uri="{BB962C8B-B14F-4D97-AF65-F5344CB8AC3E}">
        <p14:creationId xmlns:p14="http://schemas.microsoft.com/office/powerpoint/2010/main" val="237234657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Bid Review</a:t>
            </a:r>
          </a:p>
          <a:p>
            <a:pPr lvl="1"/>
            <a:r>
              <a:rPr lang="en-US" dirty="0"/>
              <a:t>If a project is required to be bid out for construction:</a:t>
            </a:r>
          </a:p>
          <a:p>
            <a:pPr lvl="2"/>
            <a:r>
              <a:rPr lang="en-US" dirty="0"/>
              <a:t>The grant recipient or engineer must provide all draft bid packages to the district</a:t>
            </a:r>
          </a:p>
          <a:p>
            <a:pPr lvl="2"/>
            <a:r>
              <a:rPr lang="en-US" dirty="0"/>
              <a:t>The district must review the draft documents and provide written confirmation that the bid documents comply with DGLVR policy and standards prior to being put out to bid</a:t>
            </a:r>
          </a:p>
          <a:p>
            <a:pPr lvl="2"/>
            <a:r>
              <a:rPr lang="en-US" dirty="0"/>
              <a:t>It is up to the grant recipient to ensure applicable bidding requirements are followed.</a:t>
            </a:r>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06432811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Site inspections</a:t>
            </a:r>
          </a:p>
          <a:p>
            <a:pPr lvl="1"/>
            <a:r>
              <a:rPr lang="en-US" dirty="0"/>
              <a:t>District must be onsite regularly during construction to ensure Program policies and standards are being met</a:t>
            </a:r>
          </a:p>
          <a:p>
            <a:pPr lvl="2"/>
            <a:r>
              <a:rPr lang="en-US" dirty="0"/>
              <a:t>At minimum, must be onsite for the critical stages outlined in the Standard</a:t>
            </a:r>
          </a:p>
          <a:p>
            <a:pPr lvl="3"/>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4" name="Picture 3">
            <a:extLst>
              <a:ext uri="{FF2B5EF4-FFF2-40B4-BE49-F238E27FC236}">
                <a16:creationId xmlns:a16="http://schemas.microsoft.com/office/drawing/2014/main" id="{EE588B18-4855-4634-98C4-7FD5BBA7FCA0}"/>
              </a:ext>
            </a:extLst>
          </p:cNvPr>
          <p:cNvPicPr>
            <a:picLocks noChangeAspect="1"/>
          </p:cNvPicPr>
          <p:nvPr/>
        </p:nvPicPr>
        <p:blipFill>
          <a:blip r:embed="rId3"/>
          <a:stretch>
            <a:fillRect/>
          </a:stretch>
        </p:blipFill>
        <p:spPr>
          <a:xfrm>
            <a:off x="542925" y="4267200"/>
            <a:ext cx="8058150" cy="2019300"/>
          </a:xfrm>
          <a:prstGeom prst="rect">
            <a:avLst/>
          </a:prstGeom>
        </p:spPr>
      </p:pic>
    </p:spTree>
    <p:extLst>
      <p:ext uri="{BB962C8B-B14F-4D97-AF65-F5344CB8AC3E}">
        <p14:creationId xmlns:p14="http://schemas.microsoft.com/office/powerpoint/2010/main" val="410589770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7.1.2.6 Conservation District Requirements</a:t>
            </a:r>
          </a:p>
          <a:p>
            <a:r>
              <a:rPr lang="en-US" dirty="0"/>
              <a:t>Districts must complete the “Project Lifecycle Checklist” (Appendix J), which must be kept in the project file</a:t>
            </a:r>
          </a:p>
          <a:p>
            <a:pPr lvl="3"/>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6" name="Picture 5">
            <a:extLst>
              <a:ext uri="{FF2B5EF4-FFF2-40B4-BE49-F238E27FC236}">
                <a16:creationId xmlns:a16="http://schemas.microsoft.com/office/drawing/2014/main" id="{757AF354-87DA-430B-BE3C-392FDCAABF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8268">
            <a:off x="3890852" y="2813855"/>
            <a:ext cx="3573818" cy="4210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068186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7.1.3 Exemptions from the Standard</a:t>
            </a:r>
          </a:p>
          <a:p>
            <a:r>
              <a:rPr lang="en-US" dirty="0"/>
              <a:t>It is not always practical, cost effective, or biologically beneficial to complete a comprehensive stream continuity project</a:t>
            </a:r>
          </a:p>
          <a:p>
            <a:r>
              <a:rPr lang="en-US" dirty="0"/>
              <a:t>Stream crossings vary greatly across the state</a:t>
            </a:r>
          </a:p>
          <a:p>
            <a:r>
              <a:rPr lang="en-US" dirty="0"/>
              <a:t>Exemptions are designed to provide maximum leeway for the district and SCC to adapt to unique circumstances</a:t>
            </a:r>
          </a:p>
          <a:p>
            <a:pPr lvl="3"/>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88837274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lnSpcReduction="10000"/>
          </a:bodyPr>
          <a:lstStyle/>
          <a:p>
            <a:pPr marL="0" indent="0">
              <a:buNone/>
            </a:pPr>
            <a:r>
              <a:rPr lang="en-US" dirty="0">
                <a:solidFill>
                  <a:srgbClr val="FF0000"/>
                </a:solidFill>
              </a:rPr>
              <a:t>7.1.3 Exemptions from the Standard</a:t>
            </a:r>
          </a:p>
          <a:p>
            <a:r>
              <a:rPr lang="en-US" dirty="0"/>
              <a:t>It is not always practical, cost effective, or biologically beneficial t complete a comprehensive stream continuity project</a:t>
            </a:r>
          </a:p>
          <a:p>
            <a:r>
              <a:rPr lang="en-US" dirty="0"/>
              <a:t>Stream crossings vary greatly across the state</a:t>
            </a:r>
          </a:p>
          <a:p>
            <a:r>
              <a:rPr lang="en-US" dirty="0"/>
              <a:t>Exemptions designed to provide maximum leeway for the district and SCC to adapt to unique circumstances</a:t>
            </a:r>
          </a:p>
          <a:p>
            <a:r>
              <a:rPr lang="en-US" u="sng" dirty="0"/>
              <a:t>Exemptions only apply to DGLVR Program Standards, and do not exempt any projects from applicable permit requirements</a:t>
            </a:r>
          </a:p>
          <a:p>
            <a:pPr lvl="3"/>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08070333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7.1.3.1 Automatic Exemptions </a:t>
            </a:r>
          </a:p>
          <a:p>
            <a:pPr marL="0" indent="0">
              <a:buNone/>
            </a:pPr>
            <a:r>
              <a:rPr lang="en-US" dirty="0"/>
              <a:t>Automatic Exemptions can be granted at the </a:t>
            </a:r>
            <a:r>
              <a:rPr lang="en-US" u="sng" dirty="0"/>
              <a:t>discretion of the conservation district</a:t>
            </a:r>
          </a:p>
          <a:p>
            <a:r>
              <a:rPr lang="en-US" dirty="0"/>
              <a:t>Must have a bankfull width of 4’ or less and:</a:t>
            </a:r>
          </a:p>
          <a:p>
            <a:pPr lvl="1"/>
            <a:r>
              <a:rPr lang="en-US" dirty="0"/>
              <a:t>Defined bed and bank no more than 500’ upslope of the road</a:t>
            </a:r>
          </a:p>
          <a:p>
            <a:pPr lvl="1"/>
            <a:r>
              <a:rPr lang="en-US" dirty="0"/>
              <a:t>Drainage area of 20 acres or less</a:t>
            </a:r>
          </a:p>
          <a:p>
            <a:r>
              <a:rPr lang="en-US" u="sng" dirty="0"/>
              <a:t>Complete the Automatic Exemption form (Appendix I) and keep it in the project file</a:t>
            </a:r>
          </a:p>
          <a:p>
            <a:pPr lvl="3"/>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22384311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7.1.3.2 SCC Approval for Exemptions </a:t>
            </a:r>
          </a:p>
          <a:p>
            <a:r>
              <a:rPr lang="en-US" dirty="0"/>
              <a:t>Used for projects that do not qualify for an automatic exemption</a:t>
            </a:r>
          </a:p>
          <a:p>
            <a:pPr lvl="1"/>
            <a:r>
              <a:rPr lang="en-US" dirty="0"/>
              <a:t>Small channels that fall outside the automatic exemption</a:t>
            </a:r>
          </a:p>
          <a:p>
            <a:pPr lvl="1"/>
            <a:r>
              <a:rPr lang="en-US" dirty="0"/>
              <a:t>Extensive outlet drops that make connectivity impossible or prohibitively expensive</a:t>
            </a:r>
          </a:p>
          <a:p>
            <a:pPr lvl="1"/>
            <a:r>
              <a:rPr lang="en-US" dirty="0"/>
              <a:t>Other crossings with special circumstances</a:t>
            </a:r>
          </a:p>
          <a:p>
            <a:r>
              <a:rPr lang="en-US" dirty="0"/>
              <a:t>SCC Exemption from the DGLVR Stream Crossing Standard form must be obtained from the SCC and kept in the project file</a:t>
            </a:r>
          </a:p>
          <a:p>
            <a:pPr marL="0" indent="0">
              <a:buNone/>
            </a:pPr>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71378557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dirty="0">
                <a:solidFill>
                  <a:srgbClr val="FF0000"/>
                </a:solidFill>
              </a:rPr>
              <a:t>7.1.3.3 What is waived with an Exemption</a:t>
            </a:r>
          </a:p>
          <a:p>
            <a:r>
              <a:rPr lang="en-US" dirty="0"/>
              <a:t>The need to follow the DGLVR Stream Crossing Design and Installation Standard</a:t>
            </a:r>
          </a:p>
          <a:p>
            <a:r>
              <a:rPr lang="en-US" dirty="0"/>
              <a:t>The need to achieve stream continuity as it relates to slope, streambed material depth, and establishing grade controls within the structure</a:t>
            </a:r>
          </a:p>
          <a:p>
            <a:pPr marL="0" indent="0">
              <a:buNone/>
            </a:pPr>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1687055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lnSpcReduction="10000"/>
          </a:bodyPr>
          <a:lstStyle/>
          <a:p>
            <a:pPr marL="0" indent="0">
              <a:buNone/>
            </a:pPr>
            <a:r>
              <a:rPr lang="en-US" dirty="0">
                <a:solidFill>
                  <a:srgbClr val="FF0000"/>
                </a:solidFill>
              </a:rPr>
              <a:t>7.1.3.3 Requirements for projects covered by an exemption</a:t>
            </a:r>
          </a:p>
          <a:p>
            <a:r>
              <a:rPr lang="en-US" dirty="0"/>
              <a:t>Any local, state, and federal laws and all applicable permits are </a:t>
            </a:r>
            <a:r>
              <a:rPr lang="en-US" b="1" u="sng" dirty="0"/>
              <a:t>not</a:t>
            </a:r>
            <a:r>
              <a:rPr lang="en-US" dirty="0"/>
              <a:t> waived</a:t>
            </a:r>
          </a:p>
          <a:p>
            <a:r>
              <a:rPr lang="en-US" dirty="0"/>
              <a:t>New structures must span a minimum of 1.25x (125%) of the bankfull width of the stream</a:t>
            </a:r>
          </a:p>
          <a:p>
            <a:r>
              <a:rPr lang="en-US" dirty="0"/>
              <a:t>Upstream: Grade controls required immediately upstream of the inlet</a:t>
            </a:r>
          </a:p>
          <a:p>
            <a:r>
              <a:rPr lang="en-US" dirty="0"/>
              <a:t>Outlet stabilization required in the form of grade controls, bank armoring, or filling scour holes. </a:t>
            </a:r>
          </a:p>
          <a:p>
            <a:pPr marL="0" indent="0">
              <a:buNone/>
            </a:pPr>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23760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514350" indent="-514350">
              <a:buAutoNum type="arabicParenR"/>
            </a:pPr>
            <a:r>
              <a:rPr lang="en-US"/>
              <a:t>Introduction</a:t>
            </a:r>
          </a:p>
        </p:txBody>
      </p:sp>
      <p:sp>
        <p:nvSpPr>
          <p:cNvPr id="3" name="Subtitle 2"/>
          <p:cNvSpPr>
            <a:spLocks noGrp="1"/>
          </p:cNvSpPr>
          <p:nvPr>
            <p:ph type="subTitle" idx="1"/>
          </p:nvPr>
        </p:nvSpPr>
        <p:spPr/>
        <p:txBody>
          <a:bodyPr>
            <a:normAutofit/>
          </a:bodyPr>
          <a:lstStyle/>
          <a:p>
            <a:pPr marL="0" indent="0">
              <a:buNone/>
            </a:pPr>
            <a:r>
              <a:rPr lang="en-US" sz="3600" b="1" u="sng"/>
              <a:t>Introduction Contents</a:t>
            </a:r>
          </a:p>
          <a:p>
            <a:r>
              <a:rPr lang="en-US" sz="3600"/>
              <a:t>Overview of Program and rest of manual</a:t>
            </a:r>
          </a:p>
          <a:p>
            <a:r>
              <a:rPr lang="en-US" sz="3600"/>
              <a:t>Brief Program</a:t>
            </a:r>
            <a:r>
              <a:rPr lang="en-US" sz="3600" baseline="0"/>
              <a:t> history</a:t>
            </a:r>
          </a:p>
          <a:p>
            <a:r>
              <a:rPr lang="en-US" sz="3600" baseline="0"/>
              <a:t>Explanation of Worksites</a:t>
            </a:r>
          </a:p>
          <a:p>
            <a:r>
              <a:rPr lang="en-US" sz="3600" baseline="0"/>
              <a:t>Brief Explanation of Environmentally Sensitive Maintenance practices</a:t>
            </a:r>
            <a:endParaRPr lang="en-US" sz="360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1. Intro</a:t>
            </a:r>
          </a:p>
        </p:txBody>
      </p:sp>
    </p:spTree>
    <p:extLst>
      <p:ext uri="{BB962C8B-B14F-4D97-AF65-F5344CB8AC3E}">
        <p14:creationId xmlns:p14="http://schemas.microsoft.com/office/powerpoint/2010/main" val="273342204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fontScale="92500" lnSpcReduction="10000"/>
          </a:bodyPr>
          <a:lstStyle/>
          <a:p>
            <a:pPr marL="0" indent="0">
              <a:buNone/>
            </a:pPr>
            <a:r>
              <a:rPr lang="en-US" dirty="0">
                <a:solidFill>
                  <a:srgbClr val="FF0000"/>
                </a:solidFill>
              </a:rPr>
              <a:t>7.1.3.3 Requirements for projects covered by an exemption</a:t>
            </a:r>
          </a:p>
          <a:p>
            <a:r>
              <a:rPr lang="en-US" dirty="0"/>
              <a:t>New structures must be properly aligned with the channel</a:t>
            </a:r>
          </a:p>
          <a:p>
            <a:r>
              <a:rPr lang="en-US" dirty="0"/>
              <a:t>Consider floodplain connectivity</a:t>
            </a:r>
          </a:p>
          <a:p>
            <a:r>
              <a:rPr lang="en-US" dirty="0"/>
              <a:t>Districts are required to review permits and engineered plans if they are required for the project</a:t>
            </a:r>
          </a:p>
          <a:p>
            <a:r>
              <a:rPr lang="en-US" dirty="0"/>
              <a:t>Divert surface runoff and roadway drainage away from the stream and structure</a:t>
            </a:r>
          </a:p>
          <a:p>
            <a:r>
              <a:rPr lang="en-US" dirty="0"/>
              <a:t>Other site-specific requirements may apply as identified by the SCC on a project-specific basis</a:t>
            </a:r>
          </a:p>
          <a:p>
            <a:pPr marL="0" indent="0">
              <a:buNone/>
            </a:pPr>
            <a:endParaRPr lang="en-US" dirty="0"/>
          </a:p>
          <a:p>
            <a:pPr lvl="3"/>
            <a:endParaRPr lang="en-US" dirty="0"/>
          </a:p>
          <a:p>
            <a:endParaRPr lang="en-US" dirty="0"/>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53684678"/>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2537691"/>
          </a:xfrm>
        </p:spPr>
        <p:txBody>
          <a:bodyPr>
            <a:normAutofit/>
          </a:bodyPr>
          <a:lstStyle/>
          <a:p>
            <a:pPr marL="0" indent="0">
              <a:buNone/>
            </a:pPr>
            <a:r>
              <a:rPr lang="en-US" dirty="0"/>
              <a:t>Recorded webinar from January 2023 about stream crossing exemptions</a:t>
            </a:r>
          </a:p>
          <a:p>
            <a:r>
              <a:rPr lang="en-US" dirty="0">
                <a:hlinkClick r:id="rId3"/>
              </a:rPr>
              <a:t>https://dirtandgravel.psu.edu/education-training/webinars/past-webinars/</a:t>
            </a:r>
            <a:r>
              <a:rPr lang="en-US" dirty="0"/>
              <a:t> </a:t>
            </a:r>
          </a:p>
          <a:p>
            <a:endParaRPr lang="en-US" dirty="0"/>
          </a:p>
          <a:p>
            <a:pPr lvl="2"/>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05689616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BDAB4D-F2A2-4C2A-9454-BC0E1B569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449" y="1137036"/>
            <a:ext cx="7227697" cy="5720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533400"/>
            <a:ext cx="8382000" cy="5791200"/>
          </a:xfrm>
        </p:spPr>
        <p:txBody>
          <a:bodyPr>
            <a:normAutofit/>
          </a:bodyPr>
          <a:lstStyle/>
          <a:p>
            <a:r>
              <a:rPr lang="en-US" sz="2800" b="1" dirty="0"/>
              <a:t>Stream Crossing Resources</a:t>
            </a:r>
            <a:endParaRPr lang="en-US" sz="2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
        <p:nvSpPr>
          <p:cNvPr id="3" name="Arrow: Down 2">
            <a:extLst>
              <a:ext uri="{FF2B5EF4-FFF2-40B4-BE49-F238E27FC236}">
                <a16:creationId xmlns:a16="http://schemas.microsoft.com/office/drawing/2014/main" id="{AF67BF7D-AC43-4677-9B85-01E9FE1DE31A}"/>
              </a:ext>
            </a:extLst>
          </p:cNvPr>
          <p:cNvSpPr/>
          <p:nvPr/>
        </p:nvSpPr>
        <p:spPr>
          <a:xfrm rot="19781510">
            <a:off x="854808" y="3409286"/>
            <a:ext cx="376238" cy="167767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11047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TextBox 9"/>
          <p:cNvSpPr txBox="1"/>
          <p:nvPr/>
        </p:nvSpPr>
        <p:spPr>
          <a:xfrm>
            <a:off x="0" y="0"/>
            <a:ext cx="1896673" cy="461665"/>
          </a:xfrm>
          <a:prstGeom prst="rect">
            <a:avLst/>
          </a:prstGeom>
          <a:solidFill>
            <a:schemeClr val="bg1"/>
          </a:solidFill>
          <a:ln>
            <a:solidFill>
              <a:schemeClr val="tx1"/>
            </a:solidFill>
          </a:ln>
        </p:spPr>
        <p:txBody>
          <a:bodyPr wrap="none" rtlCol="0">
            <a:spAutoFit/>
          </a:bodyPr>
          <a:lstStyle/>
          <a:p>
            <a:r>
              <a:rPr lang="en-US" sz="2400" b="1" dirty="0"/>
              <a:t>Not eligible…</a:t>
            </a:r>
          </a:p>
        </p:txBody>
      </p:sp>
      <p:pic>
        <p:nvPicPr>
          <p:cNvPr id="3" name="Picture 2"/>
          <p:cNvPicPr>
            <a:picLocks noChangeAspect="1"/>
          </p:cNvPicPr>
          <p:nvPr/>
        </p:nvPicPr>
        <p:blipFill>
          <a:blip r:embed="rId3"/>
          <a:stretch>
            <a:fillRect/>
          </a:stretch>
        </p:blipFill>
        <p:spPr>
          <a:xfrm>
            <a:off x="0" y="389390"/>
            <a:ext cx="8715510" cy="6477000"/>
          </a:xfrm>
          <a:prstGeom prst="rect">
            <a:avLst/>
          </a:prstGeom>
        </p:spPr>
      </p:pic>
    </p:spTree>
    <p:extLst>
      <p:ext uri="{BB962C8B-B14F-4D97-AF65-F5344CB8AC3E}">
        <p14:creationId xmlns:p14="http://schemas.microsoft.com/office/powerpoint/2010/main" val="208691461"/>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Sherri</a:t>
            </a:r>
          </a:p>
        </p:txBody>
      </p:sp>
    </p:spTree>
    <p:extLst>
      <p:ext uri="{BB962C8B-B14F-4D97-AF65-F5344CB8AC3E}">
        <p14:creationId xmlns:p14="http://schemas.microsoft.com/office/powerpoint/2010/main" val="263417584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chemeClr val="bg1">
                    <a:lumMod val="75000"/>
                  </a:schemeClr>
                </a:solidFill>
                <a:effectLst/>
                <a:latin typeface="+mn-lt"/>
                <a:ea typeface="+mn-ea"/>
                <a:cs typeface="+mn-cs"/>
              </a:rPr>
              <a:t>7.1 Stream Crossing Replacement Policy</a:t>
            </a:r>
          </a:p>
          <a:p>
            <a:r>
              <a:rPr lang="en-US" sz="3200" b="1" kern="1200" dirty="0">
                <a:solidFill>
                  <a:srgbClr val="FF0000"/>
                </a:solidFill>
                <a:effectLst/>
                <a:latin typeface="+mn-lt"/>
                <a:ea typeface="+mn-ea"/>
                <a:cs typeface="+mn-cs"/>
              </a:rPr>
              <a:t>7.2 Driving Surface Aggregate</a:t>
            </a:r>
          </a:p>
          <a:p>
            <a:r>
              <a:rPr lang="en-US" b="1" dirty="0"/>
              <a:t>7.3 Full Depth Reclamation</a:t>
            </a:r>
          </a:p>
          <a:p>
            <a:r>
              <a:rPr lang="en-US" sz="3200" b="1" kern="1200" dirty="0">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96096625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9" name="Rectangle 8"/>
          <p:cNvSpPr/>
          <p:nvPr/>
        </p:nvSpPr>
        <p:spPr>
          <a:xfrm>
            <a:off x="-70104" y="6543796"/>
            <a:ext cx="9208008" cy="276999"/>
          </a:xfrm>
          <a:prstGeom prst="rect">
            <a:avLst/>
          </a:prstGeom>
          <a:solidFill>
            <a:schemeClr val="tx1"/>
          </a:solidFill>
        </p:spPr>
        <p:txBody>
          <a:bodyPr wrap="square">
            <a:spAutoFit/>
          </a:bodyPr>
          <a:lstStyle/>
          <a:p>
            <a:r>
              <a:rPr lang="en-US" sz="1200">
                <a:solidFill>
                  <a:schemeClr val="bg1"/>
                </a:solidFill>
              </a:rPr>
              <a:t>https://en.thefunpost.com/40-funny-things-we-found-on-the-road</a:t>
            </a:r>
            <a:endParaRPr lang="en-US" sz="1200" dirty="0">
              <a:solidFill>
                <a:schemeClr val="bg1"/>
              </a:solidFill>
            </a:endParaRPr>
          </a:p>
        </p:txBody>
      </p:sp>
      <p:pic>
        <p:nvPicPr>
          <p:cNvPr id="10" name="Picture 9">
            <a:extLst>
              <a:ext uri="{FF2B5EF4-FFF2-40B4-BE49-F238E27FC236}">
                <a16:creationId xmlns:a16="http://schemas.microsoft.com/office/drawing/2014/main" id="{D1F07669-DE0F-46A3-B300-BD79A3FC06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29183"/>
            <a:ext cx="6248400" cy="6482501"/>
          </a:xfrm>
          <a:prstGeom prst="rect">
            <a:avLst/>
          </a:prstGeom>
        </p:spPr>
      </p:pic>
    </p:spTree>
    <p:extLst>
      <p:ext uri="{BB962C8B-B14F-4D97-AF65-F5344CB8AC3E}">
        <p14:creationId xmlns:p14="http://schemas.microsoft.com/office/powerpoint/2010/main" val="363048949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762000"/>
            <a:ext cx="7848600" cy="5791200"/>
          </a:xfrm>
        </p:spPr>
        <p:txBody>
          <a:bodyPr>
            <a:normAutofit/>
          </a:bodyPr>
          <a:lstStyle/>
          <a:p>
            <a:pPr marL="0" indent="0">
              <a:buNone/>
            </a:pPr>
            <a:r>
              <a:rPr lang="en-US" b="1" u="sng" dirty="0"/>
              <a:t>Driving Surface Aggregate</a:t>
            </a:r>
            <a:endParaRPr lang="en-US" b="1" baseline="0" dirty="0"/>
          </a:p>
          <a:p>
            <a:r>
              <a:rPr lang="en-US" dirty="0"/>
              <a:t>Specific mixture of stone designed as a wearing course for unpaved roads.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grpSp>
        <p:nvGrpSpPr>
          <p:cNvPr id="7" name="Group 6">
            <a:extLst>
              <a:ext uri="{FF2B5EF4-FFF2-40B4-BE49-F238E27FC236}">
                <a16:creationId xmlns:a16="http://schemas.microsoft.com/office/drawing/2014/main" id="{BA55C5CD-63B2-4E8B-9739-8B7E6DE1DA48}"/>
              </a:ext>
            </a:extLst>
          </p:cNvPr>
          <p:cNvGrpSpPr/>
          <p:nvPr/>
        </p:nvGrpSpPr>
        <p:grpSpPr>
          <a:xfrm>
            <a:off x="190500" y="2590800"/>
            <a:ext cx="8763000" cy="3733800"/>
            <a:chOff x="228600" y="2660904"/>
            <a:chExt cx="8333251" cy="3435096"/>
          </a:xfrm>
        </p:grpSpPr>
        <p:pic>
          <p:nvPicPr>
            <p:cNvPr id="5" name="Picture 4">
              <a:extLst>
                <a:ext uri="{FF2B5EF4-FFF2-40B4-BE49-F238E27FC236}">
                  <a16:creationId xmlns:a16="http://schemas.microsoft.com/office/drawing/2014/main" id="{32118315-78C7-4788-AEAF-194C3E5D3C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1"/>
            <a:stretch/>
          </p:blipFill>
          <p:spPr>
            <a:xfrm>
              <a:off x="304800" y="2660904"/>
              <a:ext cx="8257051" cy="3282696"/>
            </a:xfrm>
            <a:prstGeom prst="rect">
              <a:avLst/>
            </a:prstGeom>
          </p:spPr>
        </p:pic>
        <p:sp>
          <p:nvSpPr>
            <p:cNvPr id="6" name="Rectangle 5">
              <a:extLst>
                <a:ext uri="{FF2B5EF4-FFF2-40B4-BE49-F238E27FC236}">
                  <a16:creationId xmlns:a16="http://schemas.microsoft.com/office/drawing/2014/main" id="{FA9CA36C-3720-4095-BF58-699E72F000D4}"/>
                </a:ext>
              </a:extLst>
            </p:cNvPr>
            <p:cNvSpPr/>
            <p:nvPr/>
          </p:nvSpPr>
          <p:spPr>
            <a:xfrm>
              <a:off x="228600" y="5410200"/>
              <a:ext cx="457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265689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762000"/>
            <a:ext cx="7848600" cy="5791200"/>
          </a:xfrm>
        </p:spPr>
        <p:txBody>
          <a:bodyPr>
            <a:normAutofit/>
          </a:bodyPr>
          <a:lstStyle/>
          <a:p>
            <a:pPr marL="0" indent="0">
              <a:buNone/>
            </a:pPr>
            <a:r>
              <a:rPr lang="en-US" b="1" u="sng" dirty="0"/>
              <a:t>Driving Surface Aggregate</a:t>
            </a:r>
            <a:endParaRPr lang="en-US" b="1" baseline="0" dirty="0"/>
          </a:p>
          <a:p>
            <a:r>
              <a:rPr lang="en-US" dirty="0"/>
              <a:t>Only approved aggregate for surfacing unpaved roads with DGLVR funds</a:t>
            </a:r>
          </a:p>
          <a:p>
            <a:r>
              <a:rPr lang="en-US" dirty="0"/>
              <a:t>All drainage and road base issues must be addressed before DSA is paid for/placed with DGLVR funds</a:t>
            </a:r>
          </a:p>
          <a:p>
            <a:r>
              <a:rPr lang="en-US" dirty="0"/>
              <a:t>DSA placement required to be April 1 – Sep 30.</a:t>
            </a:r>
          </a:p>
          <a:p>
            <a:r>
              <a:rPr lang="en-US" dirty="0"/>
              <a:t>Paver Placement is required for contracts including over </a:t>
            </a:r>
            <a:r>
              <a:rPr lang="en-US" dirty="0">
                <a:solidFill>
                  <a:srgbClr val="FF0000"/>
                </a:solidFill>
              </a:rPr>
              <a:t>500</a:t>
            </a:r>
            <a:r>
              <a:rPr lang="en-US" dirty="0"/>
              <a:t> tons of DSA</a:t>
            </a:r>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
        <p:nvSpPr>
          <p:cNvPr id="6" name="TextBox 5">
            <a:extLst>
              <a:ext uri="{FF2B5EF4-FFF2-40B4-BE49-F238E27FC236}">
                <a16:creationId xmlns:a16="http://schemas.microsoft.com/office/drawing/2014/main" id="{BC54B346-BBEC-4B0E-9EAC-4EB327824E79}"/>
              </a:ext>
            </a:extLst>
          </p:cNvPr>
          <p:cNvSpPr txBox="1"/>
          <p:nvPr/>
        </p:nvSpPr>
        <p:spPr>
          <a:xfrm>
            <a:off x="166687" y="6383923"/>
            <a:ext cx="8810625" cy="338554"/>
          </a:xfrm>
          <a:prstGeom prst="rect">
            <a:avLst/>
          </a:prstGeom>
          <a:noFill/>
          <a:ln>
            <a:solidFill>
              <a:schemeClr val="tx1"/>
            </a:solidFill>
          </a:ln>
        </p:spPr>
        <p:txBody>
          <a:bodyPr wrap="square" rtlCol="0">
            <a:spAutoFit/>
          </a:bodyPr>
          <a:lstStyle/>
          <a:p>
            <a:pPr algn="ctr"/>
            <a:r>
              <a:rPr lang="en-US" sz="1600" b="1" dirty="0">
                <a:solidFill>
                  <a:srgbClr val="FF0000"/>
                </a:solidFill>
              </a:rPr>
              <a:t>Red Text </a:t>
            </a:r>
            <a:r>
              <a:rPr lang="en-US" sz="1600" dirty="0"/>
              <a:t>shows wording changes to the DGLVR SCC DSA Standard and Specification (effective 7/1/2022)</a:t>
            </a:r>
          </a:p>
        </p:txBody>
      </p:sp>
    </p:spTree>
    <p:extLst>
      <p:ext uri="{BB962C8B-B14F-4D97-AF65-F5344CB8AC3E}">
        <p14:creationId xmlns:p14="http://schemas.microsoft.com/office/powerpoint/2010/main" val="99509834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228600" y="37959"/>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7</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22472" y="780250"/>
            <a:ext cx="8699053" cy="5544492"/>
          </a:xfrm>
        </p:spPr>
        <p:txBody>
          <a:bodyPr>
            <a:normAutofit/>
          </a:bodyPr>
          <a:lstStyle/>
          <a:p>
            <a:pPr lvl="0"/>
            <a:r>
              <a:rPr lang="en-US" dirty="0">
                <a:solidFill>
                  <a:srgbClr val="FF0000"/>
                </a:solidFill>
              </a:rPr>
              <a:t>Paver must be in good working order and be of sufficient horsepower to be capable of pushing loaded trucks uphill while placing material in a full width pass at the required minimum depth stipulated in the contract. </a:t>
            </a:r>
          </a:p>
          <a:p>
            <a:pPr lvl="0"/>
            <a:r>
              <a:rPr lang="en-US" dirty="0">
                <a:solidFill>
                  <a:srgbClr val="FF0000"/>
                </a:solidFill>
              </a:rPr>
              <a:t>If the total tonnage is less than 500 tons, the DSA must be paver placed or placed by tailgating and groomed with a road grader equipped with a carbide-tipped grader blade. </a:t>
            </a:r>
            <a:r>
              <a:rPr lang="en-US" dirty="0"/>
              <a:t>A track mounted paver is preferred. </a:t>
            </a:r>
            <a:endParaRPr lang="en-US" sz="24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34FA4AB0-50D0-4D45-B2B8-5E43AD9F7A24}"/>
              </a:ext>
            </a:extLst>
          </p:cNvPr>
          <p:cNvSpPr txBox="1"/>
          <p:nvPr/>
        </p:nvSpPr>
        <p:spPr>
          <a:xfrm>
            <a:off x="721721" y="6324742"/>
            <a:ext cx="7700553" cy="300082"/>
          </a:xfrm>
          <a:prstGeom prst="rect">
            <a:avLst/>
          </a:prstGeom>
          <a:noFill/>
          <a:ln>
            <a:solidFill>
              <a:schemeClr val="tx1"/>
            </a:solidFill>
          </a:ln>
        </p:spPr>
        <p:txBody>
          <a:bodyPr wrap="square" rtlCol="0">
            <a:spAutoFit/>
          </a:bodyPr>
          <a:lstStyle/>
          <a:p>
            <a:pPr algn="ctr"/>
            <a:r>
              <a:rPr lang="en-US" sz="1350" b="1" dirty="0">
                <a:solidFill>
                  <a:srgbClr val="FF0000"/>
                </a:solidFill>
              </a:rPr>
              <a:t>Red Text </a:t>
            </a:r>
            <a:r>
              <a:rPr lang="en-US" sz="1350" dirty="0"/>
              <a:t>shows wording changes to the DGLVR SCC DSA Standard and Specification (effective 7/1/2022)</a:t>
            </a:r>
          </a:p>
        </p:txBody>
      </p:sp>
    </p:spTree>
    <p:extLst>
      <p:ext uri="{BB962C8B-B14F-4D97-AF65-F5344CB8AC3E}">
        <p14:creationId xmlns:p14="http://schemas.microsoft.com/office/powerpoint/2010/main" val="2953007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514350" indent="-514350">
              <a:buAutoNum type="arabicParenR"/>
            </a:pPr>
            <a:r>
              <a:rPr lang="en-US" dirty="0"/>
              <a:t>Introduction</a:t>
            </a:r>
          </a:p>
        </p:txBody>
      </p:sp>
      <p:sp>
        <p:nvSpPr>
          <p:cNvPr id="3" name="Subtitle 2"/>
          <p:cNvSpPr>
            <a:spLocks noGrp="1"/>
          </p:cNvSpPr>
          <p:nvPr>
            <p:ph type="subTitle" idx="1"/>
          </p:nvPr>
        </p:nvSpPr>
        <p:spPr/>
        <p:txBody>
          <a:bodyPr>
            <a:normAutofit/>
          </a:bodyPr>
          <a:lstStyle/>
          <a:p>
            <a:pPr marL="0" indent="0">
              <a:buNone/>
            </a:pPr>
            <a:r>
              <a:rPr lang="en-US" sz="3600" b="1" u="sng" dirty="0"/>
              <a:t>Introduction Contents</a:t>
            </a:r>
          </a:p>
          <a:p>
            <a:r>
              <a:rPr lang="en-US" sz="3600" dirty="0"/>
              <a:t>Overview of Program and rest of manual</a:t>
            </a:r>
          </a:p>
          <a:p>
            <a:r>
              <a:rPr lang="en-US" sz="3600" dirty="0"/>
              <a:t>Brief Program</a:t>
            </a:r>
            <a:r>
              <a:rPr lang="en-US" sz="3600" baseline="0" dirty="0"/>
              <a:t> history</a:t>
            </a:r>
          </a:p>
          <a:p>
            <a:r>
              <a:rPr lang="en-US" sz="3600" baseline="0" dirty="0"/>
              <a:t>Explanation of Worksites</a:t>
            </a:r>
          </a:p>
          <a:p>
            <a:r>
              <a:rPr lang="en-US" sz="3600" baseline="0" dirty="0"/>
              <a:t>Explanation of ESM practices</a:t>
            </a:r>
            <a:endParaRPr lang="en-US" sz="3600" dirty="0"/>
          </a:p>
        </p:txBody>
      </p:sp>
      <p:sp>
        <p:nvSpPr>
          <p:cNvPr id="4" name="TextBox 3"/>
          <p:cNvSpPr txBox="1"/>
          <p:nvPr/>
        </p:nvSpPr>
        <p:spPr>
          <a:xfrm>
            <a:off x="2590800" y="4419600"/>
            <a:ext cx="6248400" cy="1754326"/>
          </a:xfrm>
          <a:prstGeom prst="rect">
            <a:avLst/>
          </a:prstGeom>
          <a:solidFill>
            <a:srgbClr val="FFFF00"/>
          </a:solidFill>
          <a:ln>
            <a:solidFill>
              <a:srgbClr val="FF0000"/>
            </a:solidFill>
          </a:ln>
        </p:spPr>
        <p:txBody>
          <a:bodyPr wrap="square" rtlCol="0">
            <a:spAutoFit/>
          </a:bodyPr>
          <a:lstStyle/>
          <a:p>
            <a:r>
              <a:rPr lang="en-US" sz="3600" dirty="0">
                <a:solidFill>
                  <a:srgbClr val="FF0000"/>
                </a:solidFill>
              </a:rPr>
              <a:t>Note manual section and title on top of slide.  Follow along or take notes in manual.</a:t>
            </a:r>
          </a:p>
        </p:txBody>
      </p:sp>
      <p:cxnSp>
        <p:nvCxnSpPr>
          <p:cNvPr id="5" name="Straight Arrow Connector 4"/>
          <p:cNvCxnSpPr>
            <a:stCxn id="4" idx="0"/>
          </p:cNvCxnSpPr>
          <p:nvPr/>
        </p:nvCxnSpPr>
        <p:spPr>
          <a:xfrm flipH="1" flipV="1">
            <a:off x="5181600" y="533400"/>
            <a:ext cx="533400" cy="3886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1. Intro</a:t>
            </a:r>
          </a:p>
        </p:txBody>
      </p:sp>
    </p:spTree>
    <p:extLst>
      <p:ext uri="{BB962C8B-B14F-4D97-AF65-F5344CB8AC3E}">
        <p14:creationId xmlns:p14="http://schemas.microsoft.com/office/powerpoint/2010/main" val="24080751"/>
      </p:ext>
    </p:extLst>
  </p:cSld>
  <p:clrMapOvr>
    <a:overrideClrMapping bg1="lt1" tx1="dk1" bg2="lt2" tx2="dk2" accent1="accent1" accent2="accent2" accent3="accent3" accent4="accent4" accent5="accent5" accent6="accent6" hlink="hlink" folHlink="folHlink"/>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3048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7</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26095" y="838200"/>
            <a:ext cx="3849566" cy="4483669"/>
          </a:xfrm>
        </p:spPr>
        <p:txBody>
          <a:bodyPr>
            <a:normAutofit fontScale="85000" lnSpcReduction="20000"/>
          </a:bodyPr>
          <a:lstStyle/>
          <a:p>
            <a:pPr marL="0" indent="0">
              <a:buNone/>
            </a:pPr>
            <a:r>
              <a:rPr lang="en-US" b="1" u="sng" dirty="0"/>
              <a:t>7.2.3 Exception to using DSA on Fill Projects</a:t>
            </a:r>
          </a:p>
          <a:p>
            <a:pPr marL="0" indent="0">
              <a:buNone/>
            </a:pPr>
            <a:r>
              <a:rPr lang="en-US" dirty="0"/>
              <a:t>Driving surface aggregate meeting the Commission’s specification is the only approved road surface material that may be purchased (for DGR projects) with Program funds. The only exception to this is on road fill projects. </a:t>
            </a:r>
            <a:endParaRPr lang="en-US" dirty="0">
              <a:solidFill>
                <a:srgbClr val="FF0000"/>
              </a:solidFill>
            </a:endParaRPr>
          </a:p>
          <a:p>
            <a:pPr marL="0" indent="0">
              <a:buNone/>
            </a:pPr>
            <a:endParaRPr lang="en-US" sz="1500" b="1" dirty="0"/>
          </a:p>
        </p:txBody>
      </p:sp>
      <p:pic>
        <p:nvPicPr>
          <p:cNvPr id="5" name="Picture 4" descr="A picture containing sky, outdoor, ground, grass&#10;&#10;Description automatically generated">
            <a:extLst>
              <a:ext uri="{FF2B5EF4-FFF2-40B4-BE49-F238E27FC236}">
                <a16:creationId xmlns:a16="http://schemas.microsoft.com/office/drawing/2014/main" id="{67367ABD-6CA5-46ED-8352-8C0FFE4352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4800" y="838200"/>
            <a:ext cx="4807195" cy="4541336"/>
          </a:xfrm>
          <a:prstGeom prst="rect">
            <a:avLst/>
          </a:prstGeom>
        </p:spPr>
      </p:pic>
    </p:spTree>
    <p:extLst>
      <p:ext uri="{BB962C8B-B14F-4D97-AF65-F5344CB8AC3E}">
        <p14:creationId xmlns:p14="http://schemas.microsoft.com/office/powerpoint/2010/main" val="117252341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53340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7</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01184" y="1066800"/>
            <a:ext cx="4557923" cy="4392053"/>
          </a:xfrm>
        </p:spPr>
        <p:txBody>
          <a:bodyPr>
            <a:normAutofit fontScale="85000" lnSpcReduction="20000"/>
          </a:bodyPr>
          <a:lstStyle/>
          <a:p>
            <a:pPr marL="0" indent="0">
              <a:buNone/>
            </a:pPr>
            <a:r>
              <a:rPr lang="en-US" b="1" u="sng" dirty="0"/>
              <a:t>7.2.3 Exception to using DSA on Fill Projects (continued)</a:t>
            </a:r>
          </a:p>
          <a:p>
            <a:pPr marL="0" indent="0">
              <a:buNone/>
            </a:pPr>
            <a:r>
              <a:rPr lang="en-US" sz="1200" strike="sngStrike" dirty="0">
                <a:solidFill>
                  <a:srgbClr val="FF0000"/>
                </a:solidFill>
              </a:rPr>
              <a:t>   </a:t>
            </a:r>
          </a:p>
          <a:p>
            <a:pPr marL="0" indent="0">
              <a:buNone/>
            </a:pPr>
            <a:r>
              <a:rPr lang="en-US" dirty="0">
                <a:solidFill>
                  <a:srgbClr val="FF0000"/>
                </a:solidFill>
              </a:rPr>
              <a:t>Road fill projects are defined as projects which install an average </a:t>
            </a:r>
            <a:r>
              <a:rPr lang="en-US" b="1" u="sng" dirty="0">
                <a:solidFill>
                  <a:srgbClr val="FF0000"/>
                </a:solidFill>
              </a:rPr>
              <a:t>compacted thickness of 12-inches or more of fill material, not including the driving surface,</a:t>
            </a:r>
            <a:r>
              <a:rPr lang="en-US" dirty="0">
                <a:solidFill>
                  <a:srgbClr val="FF0000"/>
                </a:solidFill>
              </a:rPr>
              <a:t> to allow for proper drainage and/or strengthen the existing road base. </a:t>
            </a:r>
            <a:endParaRPr lang="en-US" sz="1500" b="1" dirty="0"/>
          </a:p>
        </p:txBody>
      </p:sp>
      <p:pic>
        <p:nvPicPr>
          <p:cNvPr id="3" name="Picture 2">
            <a:extLst>
              <a:ext uri="{FF2B5EF4-FFF2-40B4-BE49-F238E27FC236}">
                <a16:creationId xmlns:a16="http://schemas.microsoft.com/office/drawing/2014/main" id="{F2AF7DDF-9E3A-4D60-95AD-6DAE1D47B9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26554" y="1063841"/>
            <a:ext cx="4416262" cy="4332772"/>
          </a:xfrm>
          <a:prstGeom prst="rect">
            <a:avLst/>
          </a:prstGeom>
        </p:spPr>
      </p:pic>
      <p:sp>
        <p:nvSpPr>
          <p:cNvPr id="8" name="TextBox 7">
            <a:extLst>
              <a:ext uri="{FF2B5EF4-FFF2-40B4-BE49-F238E27FC236}">
                <a16:creationId xmlns:a16="http://schemas.microsoft.com/office/drawing/2014/main" id="{D5CA92CC-E30D-459D-9279-D620A3F26EBD}"/>
              </a:ext>
            </a:extLst>
          </p:cNvPr>
          <p:cNvSpPr txBox="1"/>
          <p:nvPr/>
        </p:nvSpPr>
        <p:spPr>
          <a:xfrm>
            <a:off x="152400" y="6324600"/>
            <a:ext cx="8839200" cy="338554"/>
          </a:xfrm>
          <a:prstGeom prst="rect">
            <a:avLst/>
          </a:prstGeom>
          <a:noFill/>
          <a:ln>
            <a:solidFill>
              <a:schemeClr val="tx1"/>
            </a:solidFill>
          </a:ln>
        </p:spPr>
        <p:txBody>
          <a:bodyPr wrap="square" rtlCol="0">
            <a:spAutoFit/>
          </a:bodyPr>
          <a:lstStyle/>
          <a:p>
            <a:pPr algn="ctr"/>
            <a:r>
              <a:rPr lang="en-US" sz="1600" b="1" dirty="0">
                <a:solidFill>
                  <a:srgbClr val="FF0000"/>
                </a:solidFill>
              </a:rPr>
              <a:t>Red Text </a:t>
            </a:r>
            <a:r>
              <a:rPr lang="en-US" sz="1600" dirty="0"/>
              <a:t>shows wording changes to the DGLVR SCC DSA Standard and Specification (effective 7/1/2022)</a:t>
            </a:r>
          </a:p>
        </p:txBody>
      </p:sp>
    </p:spTree>
    <p:extLst>
      <p:ext uri="{BB962C8B-B14F-4D97-AF65-F5344CB8AC3E}">
        <p14:creationId xmlns:p14="http://schemas.microsoft.com/office/powerpoint/2010/main" val="296891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351880" y="57151"/>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7</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52399" y="790995"/>
            <a:ext cx="3410247" cy="5142660"/>
          </a:xfrm>
        </p:spPr>
        <p:txBody>
          <a:bodyPr>
            <a:normAutofit fontScale="77500" lnSpcReduction="20000"/>
          </a:bodyPr>
          <a:lstStyle/>
          <a:p>
            <a:pPr marL="0" indent="0">
              <a:buNone/>
            </a:pPr>
            <a:r>
              <a:rPr lang="en-US" b="1" u="sng" dirty="0"/>
              <a:t>7.2.3 Exception to using DSA on Fill Projects (continued)</a:t>
            </a:r>
          </a:p>
          <a:p>
            <a:pPr marL="0" indent="0">
              <a:buNone/>
            </a:pPr>
            <a:endParaRPr lang="en-US" dirty="0">
              <a:solidFill>
                <a:srgbClr val="FF0000"/>
              </a:solidFill>
            </a:endParaRPr>
          </a:p>
          <a:p>
            <a:pPr marL="0" indent="0">
              <a:buNone/>
            </a:pPr>
            <a:r>
              <a:rPr lang="en-US" dirty="0">
                <a:solidFill>
                  <a:srgbClr val="FF0000"/>
                </a:solidFill>
              </a:rPr>
              <a:t>Road fill projects must be capped with DSA or an alternative aggregate at a minimum depth of 6-inches. Shale or bank-run gravel may not be used as the final driving surface. This exception is not meant to replace DSA with fill. </a:t>
            </a:r>
          </a:p>
          <a:p>
            <a:pPr marL="0" indent="0">
              <a:buNone/>
            </a:pPr>
            <a:endParaRPr lang="en-US" sz="1500" b="1" dirty="0"/>
          </a:p>
        </p:txBody>
      </p:sp>
      <p:pic>
        <p:nvPicPr>
          <p:cNvPr id="3" name="Picture 2">
            <a:extLst>
              <a:ext uri="{FF2B5EF4-FFF2-40B4-BE49-F238E27FC236}">
                <a16:creationId xmlns:a16="http://schemas.microsoft.com/office/drawing/2014/main" id="{D22B10C5-4470-4CBC-A743-7421A46C2B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0107" y="751084"/>
            <a:ext cx="4940162" cy="5222482"/>
          </a:xfrm>
          <a:prstGeom prst="rect">
            <a:avLst/>
          </a:prstGeom>
        </p:spPr>
      </p:pic>
      <p:sp>
        <p:nvSpPr>
          <p:cNvPr id="8" name="Subtitle 2">
            <a:extLst>
              <a:ext uri="{FF2B5EF4-FFF2-40B4-BE49-F238E27FC236}">
                <a16:creationId xmlns:a16="http://schemas.microsoft.com/office/drawing/2014/main" id="{989D413F-7B2B-40E4-BE44-7A7DF9803D31}"/>
              </a:ext>
            </a:extLst>
          </p:cNvPr>
          <p:cNvSpPr txBox="1">
            <a:spLocks/>
          </p:cNvSpPr>
          <p:nvPr/>
        </p:nvSpPr>
        <p:spPr>
          <a:xfrm>
            <a:off x="3917567" y="5152923"/>
            <a:ext cx="4585242" cy="366272"/>
          </a:xfrm>
          <a:prstGeom prst="rect">
            <a:avLst/>
          </a:prstGeom>
          <a:solidFill>
            <a:schemeClr val="bg1">
              <a:lumMod val="50000"/>
            </a:schemeClr>
          </a:solidFill>
        </p:spPr>
        <p:txBody>
          <a:bodyPr vert="horz" lIns="68580" tIns="34290" rIns="68580" bIns="34290" rtlCol="0">
            <a:normAutofit fontScale="925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b="1" dirty="0">
                <a:solidFill>
                  <a:schemeClr val="bg1"/>
                </a:solidFill>
              </a:rPr>
              <a:t>Shale is not an eligible driving surface</a:t>
            </a:r>
          </a:p>
        </p:txBody>
      </p:sp>
      <p:sp>
        <p:nvSpPr>
          <p:cNvPr id="10" name="TextBox 9">
            <a:extLst>
              <a:ext uri="{FF2B5EF4-FFF2-40B4-BE49-F238E27FC236}">
                <a16:creationId xmlns:a16="http://schemas.microsoft.com/office/drawing/2014/main" id="{624AD1FE-6F25-40A6-8DC4-FD22E1826402}"/>
              </a:ext>
            </a:extLst>
          </p:cNvPr>
          <p:cNvSpPr txBox="1"/>
          <p:nvPr/>
        </p:nvSpPr>
        <p:spPr>
          <a:xfrm>
            <a:off x="152400" y="6324600"/>
            <a:ext cx="8839200" cy="338554"/>
          </a:xfrm>
          <a:prstGeom prst="rect">
            <a:avLst/>
          </a:prstGeom>
          <a:noFill/>
          <a:ln>
            <a:solidFill>
              <a:schemeClr val="tx1"/>
            </a:solidFill>
          </a:ln>
        </p:spPr>
        <p:txBody>
          <a:bodyPr wrap="square" rtlCol="0">
            <a:spAutoFit/>
          </a:bodyPr>
          <a:lstStyle/>
          <a:p>
            <a:pPr algn="ctr"/>
            <a:r>
              <a:rPr lang="en-US" sz="1600" b="1" dirty="0">
                <a:solidFill>
                  <a:srgbClr val="FF0000"/>
                </a:solidFill>
              </a:rPr>
              <a:t>Red Text </a:t>
            </a:r>
            <a:r>
              <a:rPr lang="en-US" sz="1600" dirty="0"/>
              <a:t>shows wording changes to the DGLVR SCC DSA Standard and Specification (effective 7/1/2022)</a:t>
            </a:r>
          </a:p>
        </p:txBody>
      </p:sp>
    </p:spTree>
    <p:extLst>
      <p:ext uri="{BB962C8B-B14F-4D97-AF65-F5344CB8AC3E}">
        <p14:creationId xmlns:p14="http://schemas.microsoft.com/office/powerpoint/2010/main" val="201252341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a:solidFill>
                  <a:srgbClr val="FF0000"/>
                </a:solidFill>
              </a:rPr>
              <a:t>DSA Details and Resources at </a:t>
            </a:r>
            <a:r>
              <a:rPr lang="en-US" dirty="0">
                <a:hlinkClick r:id="rId3"/>
              </a:rPr>
              <a:t>www.dirtandgravelroads.org</a:t>
            </a:r>
            <a:r>
              <a:rPr lang="en-US" dirty="0"/>
              <a:t> </a:t>
            </a:r>
          </a:p>
          <a:p>
            <a:pPr marL="0" indent="0">
              <a:buNone/>
            </a:pPr>
            <a:endParaRPr lang="en-US" b="1" dirty="0"/>
          </a:p>
          <a:p>
            <a:pPr marL="0" indent="0">
              <a:buNone/>
            </a:pPr>
            <a:endParaRPr lang="en-US"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6" name="Picture 5">
            <a:extLst>
              <a:ext uri="{FF2B5EF4-FFF2-40B4-BE49-F238E27FC236}">
                <a16:creationId xmlns:a16="http://schemas.microsoft.com/office/drawing/2014/main" id="{46E911C4-6CC0-4148-AA9B-0EF3A1BE0DF8}"/>
              </a:ext>
            </a:extLst>
          </p:cNvPr>
          <p:cNvPicPr>
            <a:picLocks noChangeAspect="1"/>
          </p:cNvPicPr>
          <p:nvPr/>
        </p:nvPicPr>
        <p:blipFill>
          <a:blip r:embed="rId4"/>
          <a:stretch>
            <a:fillRect/>
          </a:stretch>
        </p:blipFill>
        <p:spPr>
          <a:xfrm>
            <a:off x="0" y="1524000"/>
            <a:ext cx="11377276" cy="5987498"/>
          </a:xfrm>
          <a:prstGeom prst="rect">
            <a:avLst/>
          </a:prstGeom>
        </p:spPr>
      </p:pic>
      <p:sp>
        <p:nvSpPr>
          <p:cNvPr id="7" name="Arrow: Right 6">
            <a:extLst>
              <a:ext uri="{FF2B5EF4-FFF2-40B4-BE49-F238E27FC236}">
                <a16:creationId xmlns:a16="http://schemas.microsoft.com/office/drawing/2014/main" id="{8B4FEF08-D1CB-49AF-8087-ECF73D7685F1}"/>
              </a:ext>
            </a:extLst>
          </p:cNvPr>
          <p:cNvSpPr/>
          <p:nvPr/>
        </p:nvSpPr>
        <p:spPr>
          <a:xfrm>
            <a:off x="2474740" y="4543864"/>
            <a:ext cx="990600" cy="7620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7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a:solidFill>
                  <a:srgbClr val="FF0000"/>
                </a:solidFill>
              </a:rPr>
              <a:t>DSA Resources: DSA Handbook</a:t>
            </a:r>
            <a:endParaRPr lang="en-US" b="1" dirty="0"/>
          </a:p>
          <a:p>
            <a:pPr marL="0" indent="0">
              <a:buNone/>
            </a:pPr>
            <a:endParaRPr lang="en-US"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9E33E467-F183-41B9-AF37-2997CA33B444}"/>
              </a:ext>
            </a:extLst>
          </p:cNvPr>
          <p:cNvPicPr>
            <a:picLocks noChangeAspect="1"/>
          </p:cNvPicPr>
          <p:nvPr/>
        </p:nvPicPr>
        <p:blipFill>
          <a:blip r:embed="rId3"/>
          <a:stretch>
            <a:fillRect/>
          </a:stretch>
        </p:blipFill>
        <p:spPr>
          <a:xfrm>
            <a:off x="1219200" y="1371600"/>
            <a:ext cx="6705600" cy="66821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5283389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r>
              <a:rPr lang="en-US" dirty="0"/>
              <a:t>DSA is major Program expense</a:t>
            </a:r>
          </a:p>
          <a:p>
            <a:r>
              <a:rPr lang="en-US" baseline="0" dirty="0"/>
              <a:t>Center’s “DSA Clearinghouse” designed to improve aggregate and job quality.</a:t>
            </a:r>
          </a:p>
        </p:txBody>
      </p:sp>
      <p:pic>
        <p:nvPicPr>
          <p:cNvPr id="5" name="Picture 5" descr="DSC0018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895600"/>
            <a:ext cx="9144000" cy="3962400"/>
          </a:xfrm>
          <a:prstGeom prst="rect">
            <a:avLst/>
          </a:prstGeom>
          <a:noFill/>
          <a:ln w="9525">
            <a:noFill/>
            <a:miter lim="800000"/>
            <a:headEnd/>
            <a:tailEnd/>
          </a:ln>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02306743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838200"/>
            <a:ext cx="8229600" cy="5791200"/>
          </a:xfrm>
        </p:spPr>
        <p:txBody>
          <a:bodyPr>
            <a:normAutofit/>
          </a:bodyPr>
          <a:lstStyle/>
          <a:p>
            <a:pPr marL="0" indent="0">
              <a:buNone/>
            </a:pPr>
            <a:r>
              <a:rPr lang="en-US" b="1" dirty="0"/>
              <a:t>What conservation districts must do:</a:t>
            </a:r>
          </a:p>
          <a:p>
            <a:pPr marL="457200" lvl="1" indent="0">
              <a:buNone/>
            </a:pPr>
            <a:r>
              <a:rPr lang="en-US" sz="3600" dirty="0"/>
              <a:t>1. Ensure DSA is tested by independent lab and meets specification </a:t>
            </a:r>
          </a:p>
          <a:p>
            <a:pPr lvl="2"/>
            <a:r>
              <a:rPr lang="en-US" sz="3200" dirty="0"/>
              <a:t>If a CD would like the CDGRS to do this:</a:t>
            </a:r>
          </a:p>
          <a:p>
            <a:pPr lvl="3"/>
            <a:r>
              <a:rPr lang="en-US" sz="2800" dirty="0"/>
              <a:t>contact CDGRS once the DSA supplier is chosen and at least 30 days before proposed placement date</a:t>
            </a:r>
          </a:p>
          <a:p>
            <a:pPr lvl="3"/>
            <a:r>
              <a:rPr lang="en-US" sz="2800" dirty="0"/>
              <a:t>Fill out the </a:t>
            </a:r>
            <a:r>
              <a:rPr lang="en-US" sz="2800" i="1" u="sng" dirty="0"/>
              <a:t>DSA Notification Form </a:t>
            </a:r>
            <a:r>
              <a:rPr lang="en-US" sz="2800" dirty="0"/>
              <a:t>on the CDGRS website and email to CDGRS</a:t>
            </a:r>
          </a:p>
          <a:p>
            <a:pPr lvl="3"/>
            <a:r>
              <a:rPr lang="en-US" sz="2800" dirty="0"/>
              <a:t>Keep test results in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64414646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BD578C58-C7FA-45FC-B0A4-43B3C765AB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5901" y="30480"/>
            <a:ext cx="6324600" cy="7257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964396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838200"/>
            <a:ext cx="8229600" cy="5791200"/>
          </a:xfrm>
        </p:spPr>
        <p:txBody>
          <a:bodyPr>
            <a:normAutofit/>
          </a:bodyPr>
          <a:lstStyle/>
          <a:p>
            <a:pPr marL="0" indent="0">
              <a:buNone/>
            </a:pPr>
            <a:r>
              <a:rPr lang="en-US" b="1" dirty="0"/>
              <a:t>What conservation districts must do:</a:t>
            </a:r>
          </a:p>
          <a:p>
            <a:pPr marL="457200" lvl="1" indent="0">
              <a:buNone/>
            </a:pPr>
            <a:r>
              <a:rPr lang="en-US" dirty="0"/>
              <a:t>2. Collect DSA Certification Form from first load delivered to the work site</a:t>
            </a:r>
          </a:p>
          <a:p>
            <a:pPr lvl="2"/>
            <a:r>
              <a:rPr lang="en-US" dirty="0"/>
              <a:t>Needs to match pre-construction testing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57323652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838200"/>
            <a:ext cx="8229600" cy="5791200"/>
          </a:xfrm>
        </p:spPr>
        <p:txBody>
          <a:bodyPr>
            <a:normAutofit/>
          </a:bodyPr>
          <a:lstStyle/>
          <a:p>
            <a:pPr marL="0" indent="0">
              <a:buNone/>
            </a:pPr>
            <a:r>
              <a:rPr lang="en-US" b="1" dirty="0"/>
              <a:t>What conservation districts must do:</a:t>
            </a:r>
          </a:p>
          <a:p>
            <a:pPr marL="457200" lvl="1" indent="0">
              <a:buNone/>
            </a:pPr>
            <a:r>
              <a:rPr lang="en-US" dirty="0"/>
              <a:t>2. Collect DSA Certification Form from first load delivered to the work site</a:t>
            </a:r>
          </a:p>
          <a:p>
            <a:pPr lvl="2"/>
            <a:r>
              <a:rPr lang="en-US" dirty="0"/>
              <a:t>Needs to match pre-construction testing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3A5AC51D-0B91-41EA-9381-7EDF0A5D4E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6323" y="0"/>
            <a:ext cx="567135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29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u="sng" dirty="0">
                <a:solidFill>
                  <a:srgbClr val="FFFF00"/>
                </a:solidFill>
              </a:rPr>
              <a:t>SCC Role</a:t>
            </a:r>
          </a:p>
          <a:p>
            <a:pPr marL="514350" indent="-514350">
              <a:buFont typeface="+mj-lt"/>
              <a:buAutoNum type="arabicParenR"/>
            </a:pPr>
            <a:r>
              <a:rPr lang="en-US" sz="3600" b="1" dirty="0">
                <a:solidFill>
                  <a:schemeClr val="bg1"/>
                </a:solidFill>
              </a:rPr>
              <a:t>Conservation District Role</a:t>
            </a:r>
          </a:p>
          <a:p>
            <a:pPr marL="514350" indent="-514350">
              <a:buFont typeface="+mj-lt"/>
              <a:buAutoNum type="arabicParenR"/>
            </a:pPr>
            <a:r>
              <a:rPr lang="en-US" sz="3600" b="1" dirty="0">
                <a:solidFill>
                  <a:schemeClr val="bg1"/>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636924"/>
            <a:ext cx="2590800" cy="3359005"/>
          </a:xfrm>
          <a:prstGeom prst="rect">
            <a:avLst/>
          </a:prstGeom>
        </p:spPr>
      </p:pic>
      <p:pic>
        <p:nvPicPr>
          <p:cNvPr id="6" name="Picture 5">
            <a:extLst>
              <a:ext uri="{FF2B5EF4-FFF2-40B4-BE49-F238E27FC236}">
                <a16:creationId xmlns:a16="http://schemas.microsoft.com/office/drawing/2014/main" id="{9535BBE9-003A-4916-918E-22550AFEB5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450" y="601211"/>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8341FF8-D54C-41E6-B978-B6CF9F13D7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3204" y="559827"/>
            <a:ext cx="2681951" cy="3436102"/>
          </a:xfrm>
          <a:prstGeom prst="rect">
            <a:avLst/>
          </a:prstGeom>
        </p:spPr>
      </p:pic>
    </p:spTree>
    <p:extLst>
      <p:ext uri="{BB962C8B-B14F-4D97-AF65-F5344CB8AC3E}">
        <p14:creationId xmlns:p14="http://schemas.microsoft.com/office/powerpoint/2010/main" val="306038005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228600" y="533400"/>
            <a:ext cx="3429000" cy="6019800"/>
          </a:xfrm>
        </p:spPr>
        <p:txBody>
          <a:bodyPr>
            <a:normAutofit/>
          </a:bodyPr>
          <a:lstStyle/>
          <a:p>
            <a:pPr marL="0" indent="0">
              <a:buNone/>
            </a:pPr>
            <a:r>
              <a:rPr lang="en-US" b="1" dirty="0"/>
              <a:t>What conservation districts must do:</a:t>
            </a:r>
          </a:p>
          <a:p>
            <a:pPr marL="457200" lvl="1" indent="0">
              <a:buNone/>
            </a:pPr>
            <a:r>
              <a:rPr lang="en-US" dirty="0"/>
              <a:t>3. Ensure the DSA placement meets DGLVR Program requirements </a:t>
            </a:r>
          </a:p>
          <a:p>
            <a:pPr lvl="2"/>
            <a:r>
              <a:rPr lang="en-US" dirty="0"/>
              <a:t>See CDGRS Website and DSA Handbook for additional guidance</a:t>
            </a:r>
          </a:p>
          <a:p>
            <a:pPr lvl="2"/>
            <a:r>
              <a:rPr lang="en-US" dirty="0"/>
              <a:t>DSA </a:t>
            </a:r>
            <a:r>
              <a:rPr lang="en-US"/>
              <a:t>Technical Bulletin </a:t>
            </a:r>
            <a:r>
              <a:rPr lang="en-US">
                <a:sym typeface="Wingdings" panose="05000000000000000000" pitchFamily="2" charset="2"/>
              </a:rPr>
              <a:t></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EA9F5BAE-D4EA-4CC9-A043-FD0C640A5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0794" y="2177"/>
            <a:ext cx="539241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123653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dirty="0"/>
              <a:t>What Center will do varies case-by case</a:t>
            </a:r>
          </a:p>
          <a:p>
            <a:r>
              <a:rPr lang="en-US" b="1" dirty="0">
                <a:solidFill>
                  <a:srgbClr val="FF0000"/>
                </a:solidFill>
              </a:rPr>
              <a:t>“DSA Clearinghouse”</a:t>
            </a:r>
            <a:endParaRPr lang="en-US" b="1" dirty="0"/>
          </a:p>
          <a:p>
            <a:pPr lvl="1"/>
            <a:r>
              <a:rPr lang="en-US" dirty="0"/>
              <a:t>If you are having the Center test DSA, notify 30 days before placement</a:t>
            </a:r>
          </a:p>
          <a:p>
            <a:pPr lvl="1"/>
            <a:r>
              <a:rPr lang="en-US" dirty="0"/>
              <a:t>If you are testing DSA, let the Center know and share test results</a:t>
            </a:r>
          </a:p>
          <a:p>
            <a:r>
              <a:rPr lang="en-US" dirty="0"/>
              <a:t>Normal tech assists</a:t>
            </a:r>
          </a:p>
          <a:p>
            <a:pPr lvl="1"/>
            <a:r>
              <a:rPr lang="en-US" dirty="0"/>
              <a:t>Help planning projects</a:t>
            </a:r>
          </a:p>
          <a:p>
            <a:pPr lvl="1"/>
            <a:r>
              <a:rPr lang="en-US" dirty="0"/>
              <a:t>Help inspecting placements</a:t>
            </a:r>
          </a:p>
          <a:p>
            <a:pPr lvl="1"/>
            <a:r>
              <a:rPr lang="en-US" dirty="0"/>
              <a:t>Help troubleshoot if you have questions</a:t>
            </a:r>
          </a:p>
          <a:p>
            <a:pPr lvl="1"/>
            <a:r>
              <a:rPr lang="en-US" dirty="0"/>
              <a:t>Don’t hesitate to reach out</a:t>
            </a:r>
          </a:p>
          <a:p>
            <a:pPr lvl="2"/>
            <a:endParaRPr lang="en-US" dirty="0"/>
          </a:p>
          <a:p>
            <a:pPr lvl="1"/>
            <a:endParaRPr lang="en-US" dirty="0"/>
          </a:p>
          <a:p>
            <a:endParaRPr lang="en-US"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87326457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chemeClr val="bg1">
                    <a:lumMod val="75000"/>
                  </a:schemeClr>
                </a:solidFill>
                <a:effectLst/>
                <a:latin typeface="+mn-lt"/>
                <a:ea typeface="+mn-ea"/>
                <a:cs typeface="+mn-cs"/>
              </a:rPr>
              <a:t>7.1 Stream Crossing Replacement Policy</a:t>
            </a:r>
          </a:p>
          <a:p>
            <a:r>
              <a:rPr lang="en-US" sz="3200" b="1" kern="1200" dirty="0">
                <a:solidFill>
                  <a:schemeClr val="bg1">
                    <a:lumMod val="75000"/>
                  </a:schemeClr>
                </a:solidFill>
                <a:effectLst/>
                <a:latin typeface="+mn-lt"/>
                <a:ea typeface="+mn-ea"/>
                <a:cs typeface="+mn-cs"/>
              </a:rPr>
              <a:t>7.2 Driving Surface Aggregate</a:t>
            </a:r>
          </a:p>
          <a:p>
            <a:r>
              <a:rPr lang="en-US" b="1" dirty="0">
                <a:solidFill>
                  <a:srgbClr val="FF0000"/>
                </a:solidFill>
              </a:rPr>
              <a:t>7.3 Full Depth Reclamation</a:t>
            </a:r>
          </a:p>
          <a:p>
            <a:r>
              <a:rPr lang="en-US" sz="3200" b="1" kern="1200" dirty="0">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13838702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 Full Depth Reclamation</a:t>
            </a:r>
          </a:p>
        </p:txBody>
      </p:sp>
      <p:sp>
        <p:nvSpPr>
          <p:cNvPr id="3" name="Subtitle 2"/>
          <p:cNvSpPr>
            <a:spLocks noGrp="1"/>
          </p:cNvSpPr>
          <p:nvPr>
            <p:ph type="subTitle" idx="1"/>
          </p:nvPr>
        </p:nvSpPr>
        <p:spPr/>
        <p:txBody>
          <a:bodyPr/>
          <a:lstStyle/>
          <a:p>
            <a:r>
              <a:rPr lang="en-US" b="1" dirty="0">
                <a:solidFill>
                  <a:srgbClr val="FF0000"/>
                </a:solidFill>
              </a:rPr>
              <a:t>Full Depth Reclamation</a:t>
            </a:r>
          </a:p>
          <a:p>
            <a:pPr lvl="1"/>
            <a:r>
              <a:rPr lang="en-US" dirty="0"/>
              <a:t>FDR is a major rehabilitation technique in which the full depth (minimum 6") of the surface and predetermined portion of the underlying base is uniformly pulverized and blended to provide a stronger, homogeneous road base</a:t>
            </a:r>
            <a:endParaRPr lang="en-US"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descr="Pics 6-1-11 00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82" y="3886200"/>
            <a:ext cx="9213882" cy="3545663"/>
          </a:xfrm>
          <a:prstGeom prst="rect">
            <a:avLst/>
          </a:prstGeom>
        </p:spPr>
      </p:pic>
    </p:spTree>
    <p:extLst>
      <p:ext uri="{BB962C8B-B14F-4D97-AF65-F5344CB8AC3E}">
        <p14:creationId xmlns:p14="http://schemas.microsoft.com/office/powerpoint/2010/main" val="87965186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 Full Depth Reclamation</a:t>
            </a:r>
          </a:p>
        </p:txBody>
      </p:sp>
      <p:sp>
        <p:nvSpPr>
          <p:cNvPr id="3" name="Subtitle 2"/>
          <p:cNvSpPr>
            <a:spLocks noGrp="1"/>
          </p:cNvSpPr>
          <p:nvPr>
            <p:ph type="subTitle" idx="1"/>
          </p:nvPr>
        </p:nvSpPr>
        <p:spPr/>
        <p:txBody>
          <a:bodyPr/>
          <a:lstStyle/>
          <a:p>
            <a:r>
              <a:rPr lang="en-US" b="1" dirty="0">
                <a:solidFill>
                  <a:srgbClr val="FF0000"/>
                </a:solidFill>
              </a:rPr>
              <a:t>Full Depth Reclamation</a:t>
            </a:r>
          </a:p>
          <a:p>
            <a:pPr lvl="1"/>
            <a:r>
              <a:rPr lang="en-US" dirty="0"/>
              <a:t>Shallow surface grinds for the purpose of road resurfacing are not considered FDR projects.</a:t>
            </a:r>
          </a:p>
          <a:p>
            <a:pPr lvl="1"/>
            <a:r>
              <a:rPr lang="en-US" sz="2800" dirty="0"/>
              <a:t>FDR is a base stabilization technique and does not provide a final driving surface. </a:t>
            </a:r>
          </a:p>
          <a:p>
            <a:pPr lvl="1"/>
            <a:r>
              <a:rPr lang="en-US" b="1" dirty="0"/>
              <a:t>FDR is an eligible expense in the DGLVR Program, at the discretion of individual</a:t>
            </a:r>
            <a:r>
              <a:rPr lang="en-US" dirty="0"/>
              <a:t> </a:t>
            </a:r>
            <a:r>
              <a:rPr lang="en-US" b="1" dirty="0"/>
              <a:t>Conservation Districts, for use on paved Low Volume Road (LVR) projects. </a:t>
            </a:r>
          </a:p>
          <a:p>
            <a:pPr lvl="1"/>
            <a:r>
              <a:rPr lang="en-US" b="1" dirty="0"/>
              <a:t>FDR is not an eligible expense on unpaved roads</a:t>
            </a:r>
            <a:endParaRPr lang="en-US"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99217945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7.4 Full Depth Reclamation</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fontScale="92500"/>
          </a:bodyPr>
          <a:lstStyle/>
          <a:p>
            <a:pPr marL="0" indent="0">
              <a:buNone/>
            </a:pPr>
            <a:r>
              <a:rPr lang="en-US" b="1" dirty="0">
                <a:solidFill>
                  <a:srgbClr val="FF0000"/>
                </a:solidFill>
              </a:rPr>
              <a:t>Full Depth Reclamation</a:t>
            </a:r>
          </a:p>
          <a:p>
            <a:r>
              <a:rPr lang="en-US" dirty="0"/>
              <a:t>The Center must be made aware of any proposed FDR project before a contract is signed. </a:t>
            </a:r>
          </a:p>
          <a:p>
            <a:r>
              <a:rPr lang="en-US" dirty="0"/>
              <a:t>FDR must follow specifications in PennDOT Publication 447 (</a:t>
            </a:r>
            <a:r>
              <a:rPr lang="en-US" i="1" dirty="0"/>
              <a:t>Approved Projects for Lower Volume Local Roads</a:t>
            </a:r>
            <a:r>
              <a:rPr lang="en-US" dirty="0"/>
              <a:t>)</a:t>
            </a:r>
          </a:p>
          <a:p>
            <a:r>
              <a:rPr lang="en-US" dirty="0"/>
              <a:t>The mix design for FDR projects must be determined by an independent third-party. </a:t>
            </a:r>
          </a:p>
          <a:p>
            <a:r>
              <a:rPr lang="en-US" dirty="0"/>
              <a:t>Any additives or binding agents used in chemical stabilization must be on the Program’s “Approved Products” list (detailed on the Center’s website)</a:t>
            </a:r>
            <a:endParaRPr lang="en-US"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2104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chemeClr val="bg1">
                    <a:lumMod val="75000"/>
                  </a:schemeClr>
                </a:solidFill>
                <a:effectLst/>
                <a:latin typeface="+mn-lt"/>
                <a:ea typeface="+mn-ea"/>
                <a:cs typeface="+mn-cs"/>
              </a:rPr>
              <a:t>7.1 Stream Crossing Replacement Policy</a:t>
            </a:r>
          </a:p>
          <a:p>
            <a:r>
              <a:rPr lang="en-US" sz="3200" b="1" kern="1200" dirty="0">
                <a:solidFill>
                  <a:schemeClr val="bg1">
                    <a:lumMod val="75000"/>
                  </a:schemeClr>
                </a:solidFill>
                <a:effectLst/>
                <a:latin typeface="+mn-lt"/>
                <a:ea typeface="+mn-ea"/>
                <a:cs typeface="+mn-cs"/>
              </a:rPr>
              <a:t>7.2 Driving Surface Aggregate</a:t>
            </a:r>
          </a:p>
          <a:p>
            <a:r>
              <a:rPr lang="en-US" b="1" dirty="0">
                <a:solidFill>
                  <a:schemeClr val="bg1">
                    <a:lumMod val="65000"/>
                  </a:schemeClr>
                </a:solidFill>
              </a:rPr>
              <a:t>7.3 Full Depth Reclamation</a:t>
            </a:r>
          </a:p>
          <a:p>
            <a:r>
              <a:rPr lang="en-US" sz="3200" b="1" kern="1200" dirty="0">
                <a:solidFill>
                  <a:srgbClr val="FF0000"/>
                </a:solidFill>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58911193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7.4 Low Volume Road Issues</a:t>
            </a:r>
          </a:p>
        </p:txBody>
      </p:sp>
      <p:sp>
        <p:nvSpPr>
          <p:cNvPr id="3" name="Subtitle 2"/>
          <p:cNvSpPr>
            <a:spLocks noGrp="1"/>
          </p:cNvSpPr>
          <p:nvPr>
            <p:ph type="subTitle" idx="1"/>
          </p:nvPr>
        </p:nvSpPr>
        <p:spPr/>
        <p:txBody>
          <a:bodyPr/>
          <a:lstStyle/>
          <a:p>
            <a:pPr marL="0" indent="0">
              <a:buNone/>
            </a:pPr>
            <a:r>
              <a:rPr lang="en-US" b="1" u="sng" dirty="0"/>
              <a:t>Low Volume Road (LVR) Issues</a:t>
            </a:r>
            <a:endParaRPr lang="en-US" b="1" baseline="0" dirty="0"/>
          </a:p>
          <a:p>
            <a:r>
              <a:rPr lang="en-US" dirty="0"/>
              <a:t>Paved or sealed with </a:t>
            </a:r>
            <a:r>
              <a:rPr lang="en-US" u="sng" dirty="0"/>
              <a:t>&lt;</a:t>
            </a:r>
            <a:r>
              <a:rPr lang="en-US" dirty="0"/>
              <a:t>500 vehicles per day.</a:t>
            </a:r>
          </a:p>
          <a:p>
            <a:pPr lvl="1"/>
            <a:r>
              <a:rPr lang="en-US" dirty="0"/>
              <a:t>Note “tar and chip” or “chip-sealed” = paved</a:t>
            </a:r>
          </a:p>
          <a:p>
            <a:pPr lvl="1"/>
            <a:r>
              <a:rPr lang="en-US" dirty="0"/>
              <a:t>More on traffic counts in a minute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47341631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7.4.1 LVR Project Focus</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LVR Project Focus</a:t>
            </a:r>
          </a:p>
          <a:p>
            <a:pPr lvl="0"/>
            <a:r>
              <a:rPr lang="en-US" sz="3200" kern="1200" dirty="0">
                <a:solidFill>
                  <a:schemeClr val="tx1"/>
                </a:solidFill>
                <a:effectLst/>
                <a:latin typeface="+mn-lt"/>
                <a:ea typeface="+mn-ea"/>
                <a:cs typeface="+mn-cs"/>
              </a:rPr>
              <a:t>ESM Principals</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Benefit to both road and environment</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Focus on long term improvements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Not for routine maintenance such as cleaning inlets, street sweeping, etc.</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Not for neglected maintenance with no road improvements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Must provide a long-term benefit  to the road and to the environment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69054684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7.4.2 LVR Project Guidelines</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Paying for re-paving</a:t>
            </a:r>
          </a:p>
          <a:p>
            <a:pPr lvl="0"/>
            <a:r>
              <a:rPr lang="en-US" sz="3200" kern="1200" dirty="0">
                <a:solidFill>
                  <a:schemeClr val="tx1"/>
                </a:solidFill>
                <a:effectLst/>
                <a:latin typeface="+mn-lt"/>
                <a:ea typeface="+mn-ea"/>
                <a:cs typeface="+mn-cs"/>
              </a:rPr>
              <a:t>Drainage issues must be addressed first</a:t>
            </a:r>
          </a:p>
          <a:p>
            <a:pPr lvl="0"/>
            <a:r>
              <a:rPr lang="en-US" sz="3200" kern="1200" dirty="0">
                <a:solidFill>
                  <a:schemeClr val="tx1"/>
                </a:solidFill>
                <a:effectLst/>
                <a:latin typeface="+mn-lt"/>
                <a:ea typeface="+mn-ea"/>
                <a:cs typeface="+mn-cs"/>
              </a:rPr>
              <a:t>Base instability issues must be addressed first</a:t>
            </a:r>
          </a:p>
          <a:p>
            <a:pPr lvl="0"/>
            <a:r>
              <a:rPr lang="en-US" sz="3200" kern="1200" dirty="0">
                <a:solidFill>
                  <a:schemeClr val="tx1"/>
                </a:solidFill>
                <a:effectLst/>
                <a:latin typeface="+mn-lt"/>
                <a:ea typeface="+mn-ea"/>
                <a:cs typeface="+mn-cs"/>
              </a:rPr>
              <a:t>Other necessary ESM principals must be addressed first (Bank stability, road entrenchment, etc.)</a:t>
            </a:r>
          </a:p>
          <a:p>
            <a:pPr lvl="0"/>
            <a:r>
              <a:rPr lang="en-US" u="sng" dirty="0"/>
              <a:t>At discretion of individual CDs if and to what extent you will pay for paving.</a:t>
            </a:r>
            <a:endParaRPr lang="en-US" sz="3200"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753936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3" name="Subtitle 2"/>
          <p:cNvSpPr>
            <a:spLocks noGrp="1"/>
          </p:cNvSpPr>
          <p:nvPr>
            <p:ph type="subTitle" idx="1"/>
          </p:nvPr>
        </p:nvSpPr>
        <p:spPr/>
        <p:txBody>
          <a:bodyPr>
            <a:normAutofit/>
          </a:bodyPr>
          <a:lstStyle/>
          <a:p>
            <a:pPr marL="0" indent="0">
              <a:buNone/>
            </a:pPr>
            <a:r>
              <a:rPr lang="en-US" sz="3600" b="1" u="sng" dirty="0"/>
              <a:t>State Conservation Commission (SCC)</a:t>
            </a:r>
          </a:p>
          <a:p>
            <a:r>
              <a:rPr lang="en-US" dirty="0"/>
              <a:t>14-member board in PA Department of Agriculture</a:t>
            </a:r>
          </a:p>
          <a:p>
            <a:r>
              <a:rPr lang="en-US" u="sng" dirty="0"/>
              <a:t>Doug M. Wolfgang</a:t>
            </a:r>
            <a:r>
              <a:rPr lang="en-US" dirty="0"/>
              <a:t>: Executive Secretary</a:t>
            </a:r>
          </a:p>
          <a:p>
            <a:r>
              <a:rPr lang="en-US" u="sng" dirty="0"/>
              <a:t>Roy Richardson</a:t>
            </a:r>
            <a:r>
              <a:rPr lang="en-US" dirty="0"/>
              <a:t>: DGLVR Program Coordinator</a:t>
            </a:r>
          </a:p>
          <a:p>
            <a:r>
              <a:rPr lang="en-US" u="sng" dirty="0"/>
              <a:t>Sherri Law: </a:t>
            </a:r>
            <a:r>
              <a:rPr lang="en-US" dirty="0"/>
              <a:t>DGLVR Staff</a:t>
            </a:r>
          </a:p>
          <a:p>
            <a:r>
              <a:rPr lang="en-US" u="sng" dirty="0"/>
              <a:t>vacant</a:t>
            </a:r>
            <a:r>
              <a:rPr lang="en-US" dirty="0"/>
              <a:t>: DGLVR Staff</a:t>
            </a:r>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Tree>
    <p:extLst>
      <p:ext uri="{BB962C8B-B14F-4D97-AF65-F5344CB8AC3E}">
        <p14:creationId xmlns:p14="http://schemas.microsoft.com/office/powerpoint/2010/main" val="247694505"/>
      </p:ext>
    </p:extLst>
  </p:cSld>
  <p:clrMapOvr>
    <a:overrideClrMapping bg1="lt1" tx1="dk1" bg2="lt2" tx2="dk2" accent1="accent1" accent2="accent2" accent3="accent3" accent4="accent4" accent5="accent5" accent6="accent6" hlink="hlink" folHlink="folHlink"/>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dirty="0"/>
              <a:t>Administrative Manual</a:t>
            </a:r>
          </a:p>
        </p:txBody>
      </p:sp>
      <p:sp>
        <p:nvSpPr>
          <p:cNvPr id="6" name="Title 1"/>
          <p:cNvSpPr txBox="1">
            <a:spLocks/>
          </p:cNvSpPr>
          <p:nvPr/>
        </p:nvSpPr>
        <p:spPr>
          <a:xfrm>
            <a:off x="228600" y="-3534"/>
            <a:ext cx="2457450" cy="3429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sz="1950" dirty="0">
                <a:solidFill>
                  <a:srgbClr val="FFFFCC"/>
                </a:solidFill>
                <a:latin typeface="Calibri"/>
              </a:rPr>
              <a:t>Chapter 7</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86095" y="653310"/>
            <a:ext cx="8556175" cy="2322150"/>
          </a:xfrm>
        </p:spPr>
        <p:txBody>
          <a:bodyPr>
            <a:normAutofit fontScale="85000" lnSpcReduction="20000"/>
          </a:bodyPr>
          <a:lstStyle/>
          <a:p>
            <a:pPr marL="0" indent="0">
              <a:buNone/>
            </a:pPr>
            <a:r>
              <a:rPr lang="en-US" b="1" u="sng" dirty="0">
                <a:solidFill>
                  <a:prstClr val="black"/>
                </a:solidFill>
              </a:rPr>
              <a:t>7.4 LVR Project Guidelines</a:t>
            </a:r>
            <a:endParaRPr lang="en-US" sz="1800" b="1" dirty="0">
              <a:solidFill>
                <a:prstClr val="black"/>
              </a:solidFill>
            </a:endParaRPr>
          </a:p>
          <a:p>
            <a:r>
              <a:rPr lang="en-US" dirty="0"/>
              <a:t>Asphalt and </a:t>
            </a:r>
            <a:r>
              <a:rPr lang="en-US" dirty="0" err="1"/>
              <a:t>Chipseal</a:t>
            </a:r>
            <a:r>
              <a:rPr lang="en-US" dirty="0"/>
              <a:t> must confirm to PennDOT Pub 408 or Pub 447.</a:t>
            </a:r>
            <a:endParaRPr lang="en-US" dirty="0">
              <a:solidFill>
                <a:srgbClr val="FF0000"/>
              </a:solidFill>
            </a:endParaRPr>
          </a:p>
          <a:p>
            <a:r>
              <a:rPr lang="en-US" dirty="0">
                <a:solidFill>
                  <a:srgbClr val="FF0000"/>
                </a:solidFill>
              </a:rPr>
              <a:t>Note that the use of petroleum solvent based “cutback asphalts” such as MC-30 and MC-70 and NOT allowed for use in the Program.</a:t>
            </a:r>
          </a:p>
          <a:p>
            <a:pPr marL="0" indent="0">
              <a:buNone/>
            </a:pPr>
            <a:endParaRPr lang="en-US" sz="1500" b="1" dirty="0"/>
          </a:p>
        </p:txBody>
      </p:sp>
      <p:pic>
        <p:nvPicPr>
          <p:cNvPr id="4" name="Picture 3" descr="A picture containing outdoor, tree, grass, parked&#10;&#10;Description automatically generated">
            <a:extLst>
              <a:ext uri="{FF2B5EF4-FFF2-40B4-BE49-F238E27FC236}">
                <a16:creationId xmlns:a16="http://schemas.microsoft.com/office/drawing/2014/main" id="{0D184F95-31B3-4787-B827-B19FAE45E3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622" y="3156447"/>
            <a:ext cx="5407364" cy="2293199"/>
          </a:xfrm>
          <a:prstGeom prst="rect">
            <a:avLst/>
          </a:prstGeom>
        </p:spPr>
      </p:pic>
      <p:pic>
        <p:nvPicPr>
          <p:cNvPr id="10" name="Picture 9" descr="A picture containing ground, outdoor, yellow, tractor&#10;&#10;Description automatically generated">
            <a:extLst>
              <a:ext uri="{FF2B5EF4-FFF2-40B4-BE49-F238E27FC236}">
                <a16:creationId xmlns:a16="http://schemas.microsoft.com/office/drawing/2014/main" id="{C783540F-245B-457B-B6D0-4E089B93DB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67858" y="3156447"/>
            <a:ext cx="3125387" cy="2293199"/>
          </a:xfrm>
          <a:prstGeom prst="rect">
            <a:avLst/>
          </a:prstGeom>
        </p:spPr>
      </p:pic>
      <p:sp>
        <p:nvSpPr>
          <p:cNvPr id="12" name="Subtitle 2">
            <a:extLst>
              <a:ext uri="{FF2B5EF4-FFF2-40B4-BE49-F238E27FC236}">
                <a16:creationId xmlns:a16="http://schemas.microsoft.com/office/drawing/2014/main" id="{6E65A3B9-7FD7-4A34-8530-FEF1A0C21A2F}"/>
              </a:ext>
            </a:extLst>
          </p:cNvPr>
          <p:cNvSpPr txBox="1">
            <a:spLocks/>
          </p:cNvSpPr>
          <p:nvPr/>
        </p:nvSpPr>
        <p:spPr>
          <a:xfrm>
            <a:off x="375875" y="5137932"/>
            <a:ext cx="1908468" cy="276999"/>
          </a:xfrm>
          <a:prstGeom prst="rect">
            <a:avLst/>
          </a:prstGeom>
          <a:solidFill>
            <a:schemeClr val="bg1">
              <a:lumMod val="50000"/>
            </a:schemeClr>
          </a:solidFill>
        </p:spPr>
        <p:txBody>
          <a:bodyPr vert="horz" lIns="68580" tIns="34290" rIns="68580" bIns="3429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1500" b="1" dirty="0"/>
              <a:t>Chip Seal placement</a:t>
            </a:r>
          </a:p>
        </p:txBody>
      </p:sp>
      <p:sp>
        <p:nvSpPr>
          <p:cNvPr id="13" name="Subtitle 2">
            <a:extLst>
              <a:ext uri="{FF2B5EF4-FFF2-40B4-BE49-F238E27FC236}">
                <a16:creationId xmlns:a16="http://schemas.microsoft.com/office/drawing/2014/main" id="{8A0DD391-0E7B-46DD-8E59-E45A061FD5A8}"/>
              </a:ext>
            </a:extLst>
          </p:cNvPr>
          <p:cNvSpPr txBox="1">
            <a:spLocks/>
          </p:cNvSpPr>
          <p:nvPr/>
        </p:nvSpPr>
        <p:spPr>
          <a:xfrm>
            <a:off x="6316208" y="5172647"/>
            <a:ext cx="1908468" cy="276999"/>
          </a:xfrm>
          <a:prstGeom prst="rect">
            <a:avLst/>
          </a:prstGeom>
          <a:solidFill>
            <a:schemeClr val="bg1">
              <a:lumMod val="50000"/>
            </a:schemeClr>
          </a:solidFill>
        </p:spPr>
        <p:txBody>
          <a:bodyPr vert="horz" lIns="68580" tIns="34290" rIns="68580" bIns="3429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1500" b="1" dirty="0"/>
              <a:t>Chip Seal placement</a:t>
            </a:r>
          </a:p>
        </p:txBody>
      </p:sp>
    </p:spTree>
    <p:extLst>
      <p:ext uri="{BB962C8B-B14F-4D97-AF65-F5344CB8AC3E}">
        <p14:creationId xmlns:p14="http://schemas.microsoft.com/office/powerpoint/2010/main" val="281788440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pic>
        <p:nvPicPr>
          <p:cNvPr id="8" name="Picture 2" descr="http://media-cache-ec0.pinimg.com/736x/11/9f/b3/119fb3435b030e9a4e7670f93f5ec7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4665"/>
            <a:ext cx="9144000" cy="6673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514" y="6488668"/>
            <a:ext cx="7128300" cy="369332"/>
          </a:xfrm>
          <a:prstGeom prst="rect">
            <a:avLst/>
          </a:prstGeom>
        </p:spPr>
        <p:txBody>
          <a:bodyPr wrap="square">
            <a:spAutoFit/>
          </a:bodyPr>
          <a:lstStyle/>
          <a:p>
            <a:r>
              <a:rPr lang="en-US" dirty="0">
                <a:solidFill>
                  <a:schemeClr val="bg1"/>
                </a:solidFill>
              </a:rPr>
              <a:t>http://www.pinterest.com/pin/569072102885936345/</a:t>
            </a:r>
          </a:p>
        </p:txBody>
      </p:sp>
      <p:sp>
        <p:nvSpPr>
          <p:cNvPr id="10" name="TextBox 9"/>
          <p:cNvSpPr txBox="1"/>
          <p:nvPr/>
        </p:nvSpPr>
        <p:spPr>
          <a:xfrm>
            <a:off x="0" y="0"/>
            <a:ext cx="5452262" cy="461665"/>
          </a:xfrm>
          <a:prstGeom prst="rect">
            <a:avLst/>
          </a:prstGeom>
          <a:solidFill>
            <a:schemeClr val="bg1"/>
          </a:solidFill>
          <a:ln>
            <a:solidFill>
              <a:schemeClr val="tx1"/>
            </a:solidFill>
          </a:ln>
        </p:spPr>
        <p:txBody>
          <a:bodyPr wrap="none" rtlCol="0">
            <a:spAutoFit/>
          </a:bodyPr>
          <a:lstStyle/>
          <a:p>
            <a:r>
              <a:rPr lang="en-US" sz="2400" b="1" dirty="0"/>
              <a:t>For example, paying for patchwork only…</a:t>
            </a:r>
          </a:p>
        </p:txBody>
      </p:sp>
    </p:spTree>
    <p:extLst>
      <p:ext uri="{BB962C8B-B14F-4D97-AF65-F5344CB8AC3E}">
        <p14:creationId xmlns:p14="http://schemas.microsoft.com/office/powerpoint/2010/main" val="181769946"/>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7.4.2 LVR Project Guidelines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3200" b="1" u="sng" kern="1200" dirty="0">
                <a:solidFill>
                  <a:schemeClr val="tx1"/>
                </a:solidFill>
                <a:effectLst/>
                <a:latin typeface="+mn-lt"/>
                <a:ea typeface="+mn-ea"/>
                <a:cs typeface="+mn-cs"/>
              </a:rPr>
              <a:t>Paving Gravel </a:t>
            </a:r>
            <a:r>
              <a:rPr lang="en-US" b="1" u="sng" dirty="0"/>
              <a:t>R</a:t>
            </a:r>
            <a:r>
              <a:rPr lang="en-US" sz="3200" b="1" u="sng" kern="1200" dirty="0">
                <a:solidFill>
                  <a:schemeClr val="tx1"/>
                </a:solidFill>
                <a:effectLst/>
                <a:latin typeface="+mn-lt"/>
                <a:ea typeface="+mn-ea"/>
                <a:cs typeface="+mn-cs"/>
              </a:rPr>
              <a:t>oads: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latin typeface="+mn-lt"/>
                <a:ea typeface="+mn-ea"/>
                <a:cs typeface="+mn-cs"/>
              </a:rPr>
              <a:t>Program funds may not be used to convert unpaved roads to paved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If you have steep or high traffic roads that would benefit from being sealed, contact SCC for potential pilot project.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25578967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7.4.2 LVR Project Guidelines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457200" y="533400"/>
            <a:ext cx="8229600" cy="5791200"/>
          </a:xfrm>
        </p:spPr>
        <p:txBody>
          <a:bodyPr/>
          <a:lstStyle/>
          <a:p>
            <a:pPr marL="0" lvl="0" indent="0">
              <a:buNone/>
            </a:pPr>
            <a:r>
              <a:rPr lang="en-US" sz="3200" b="1" u="sng" kern="1200" dirty="0">
                <a:solidFill>
                  <a:schemeClr val="tx1"/>
                </a:solidFill>
                <a:effectLst/>
                <a:latin typeface="+mn-lt"/>
                <a:ea typeface="+mn-ea"/>
                <a:cs typeface="+mn-cs"/>
              </a:rPr>
              <a:t>Reclaiming paved roads </a:t>
            </a:r>
          </a:p>
          <a:p>
            <a:pPr lvl="0"/>
            <a:r>
              <a:rPr lang="en-US" sz="3200" kern="1200" dirty="0">
                <a:solidFill>
                  <a:schemeClr val="tx1"/>
                </a:solidFill>
                <a:effectLst/>
                <a:latin typeface="+mn-lt"/>
                <a:ea typeface="+mn-ea"/>
                <a:cs typeface="+mn-cs"/>
              </a:rPr>
              <a:t>Districts, at their discretion, may fund a project to convert a paved road back to DGR.</a:t>
            </a:r>
          </a:p>
          <a:p>
            <a:pPr lvl="0"/>
            <a:r>
              <a:rPr lang="en-US" sz="3200" kern="1200" dirty="0">
                <a:solidFill>
                  <a:schemeClr val="tx1"/>
                </a:solidFill>
                <a:effectLst/>
                <a:latin typeface="+mn-lt"/>
                <a:ea typeface="+mn-ea"/>
                <a:cs typeface="+mn-cs"/>
              </a:rPr>
              <a:t>Either funding source may be used</a:t>
            </a:r>
          </a:p>
        </p:txBody>
      </p:sp>
      <p:pic>
        <p:nvPicPr>
          <p:cNvPr id="17410" name="Picture 2" descr="C:\My Documents\PICTURES_CDGRS\COUNTY_PROJECTS\Westmoreland\linn_run_road\IMG_209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352799"/>
            <a:ext cx="9144000" cy="3505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61804202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7.4.4 LVRs in Urban areas</a:t>
            </a:r>
          </a:p>
        </p:txBody>
      </p:sp>
      <p:sp>
        <p:nvSpPr>
          <p:cNvPr id="3" name="Subtitle 2"/>
          <p:cNvSpPr>
            <a:spLocks noGrp="1"/>
          </p:cNvSpPr>
          <p:nvPr>
            <p:ph type="subTitle" idx="1"/>
          </p:nvPr>
        </p:nvSpPr>
        <p:spPr>
          <a:xfrm>
            <a:off x="4572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Projects in Urban Areas</a:t>
            </a:r>
          </a:p>
          <a:p>
            <a:pPr lvl="0"/>
            <a:r>
              <a:rPr lang="en-US" sz="3200" kern="1200" dirty="0">
                <a:effectLst/>
                <a:latin typeface="+mn-lt"/>
                <a:ea typeface="+mn-ea"/>
                <a:cs typeface="+mn-cs"/>
              </a:rPr>
              <a:t>Many ESM practices that work on DGR Projects will work on </a:t>
            </a:r>
            <a:r>
              <a:rPr lang="en-US" sz="3200" u="sng" kern="1200" dirty="0">
                <a:effectLst/>
                <a:latin typeface="+mn-lt"/>
                <a:ea typeface="+mn-ea"/>
                <a:cs typeface="+mn-cs"/>
              </a:rPr>
              <a:t>rural</a:t>
            </a:r>
            <a:r>
              <a:rPr lang="en-US" sz="3200" kern="1200" dirty="0">
                <a:effectLst/>
                <a:latin typeface="+mn-lt"/>
                <a:ea typeface="+mn-ea"/>
                <a:cs typeface="+mn-cs"/>
              </a:rPr>
              <a:t> LVRs, but there will be some new and innovative ideas for </a:t>
            </a:r>
            <a:r>
              <a:rPr lang="en-US" sz="3200" u="sng" kern="1200" dirty="0">
                <a:effectLst/>
                <a:latin typeface="+mn-lt"/>
                <a:ea typeface="+mn-ea"/>
                <a:cs typeface="+mn-cs"/>
              </a:rPr>
              <a:t>urban</a:t>
            </a:r>
            <a:r>
              <a:rPr lang="en-US" sz="3200" kern="1200" dirty="0">
                <a:effectLst/>
                <a:latin typeface="+mn-lt"/>
                <a:ea typeface="+mn-ea"/>
                <a:cs typeface="+mn-cs"/>
              </a:rPr>
              <a:t> areas</a:t>
            </a:r>
            <a:endParaRPr lang="en-US" sz="4400" kern="1200" dirty="0">
              <a:effectLst/>
              <a:latin typeface="+mn-lt"/>
              <a:ea typeface="+mn-ea"/>
              <a:cs typeface="+mn-cs"/>
            </a:endParaRPr>
          </a:p>
        </p:txBody>
      </p:sp>
      <p:pic>
        <p:nvPicPr>
          <p:cNvPr id="5" name="Picture 2" descr="http://www.saveitlancaster.com/wp-content/uploads/2011/12/11.29.11-00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3070550"/>
            <a:ext cx="3581400" cy="47780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7" name="Picture 6"/>
          <p:cNvPicPr>
            <a:picLocks noChangeAspect="1"/>
          </p:cNvPicPr>
          <p:nvPr/>
        </p:nvPicPr>
        <p:blipFill>
          <a:blip r:embed="rId4"/>
          <a:stretch>
            <a:fillRect/>
          </a:stretch>
        </p:blipFill>
        <p:spPr>
          <a:xfrm>
            <a:off x="4600575" y="3070550"/>
            <a:ext cx="4086225" cy="4724400"/>
          </a:xfrm>
          <a:prstGeom prst="rect">
            <a:avLst/>
          </a:prstGeom>
        </p:spPr>
      </p:pic>
    </p:spTree>
    <p:extLst>
      <p:ext uri="{BB962C8B-B14F-4D97-AF65-F5344CB8AC3E}">
        <p14:creationId xmlns:p14="http://schemas.microsoft.com/office/powerpoint/2010/main" val="250120363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7.4.4 LVRs in Urban areas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Projects in Urban Areas</a:t>
            </a:r>
          </a:p>
          <a:p>
            <a:pPr lvl="0"/>
            <a:r>
              <a:rPr lang="en-US" sz="3200" kern="1200" dirty="0">
                <a:effectLst/>
                <a:latin typeface="+mn-lt"/>
                <a:ea typeface="+mn-ea"/>
                <a:cs typeface="+mn-cs"/>
              </a:rPr>
              <a:t>Many ESM practices that work on DGR Projects will work on </a:t>
            </a:r>
            <a:r>
              <a:rPr lang="en-US" sz="3200" u="sng" kern="1200" dirty="0">
                <a:effectLst/>
                <a:latin typeface="+mn-lt"/>
                <a:ea typeface="+mn-ea"/>
                <a:cs typeface="+mn-cs"/>
              </a:rPr>
              <a:t>rural</a:t>
            </a:r>
            <a:r>
              <a:rPr lang="en-US" sz="3200" kern="1200" dirty="0">
                <a:effectLst/>
                <a:latin typeface="+mn-lt"/>
                <a:ea typeface="+mn-ea"/>
                <a:cs typeface="+mn-cs"/>
              </a:rPr>
              <a:t> LVRs, but there will be some new and innovative ideas for </a:t>
            </a:r>
            <a:r>
              <a:rPr lang="en-US" sz="3200" u="sng" kern="1200" dirty="0">
                <a:effectLst/>
                <a:latin typeface="+mn-lt"/>
                <a:ea typeface="+mn-ea"/>
                <a:cs typeface="+mn-cs"/>
              </a:rPr>
              <a:t>urban</a:t>
            </a:r>
            <a:r>
              <a:rPr lang="en-US" sz="3200" kern="1200" dirty="0">
                <a:effectLst/>
                <a:latin typeface="+mn-lt"/>
                <a:ea typeface="+mn-ea"/>
                <a:cs typeface="+mn-cs"/>
              </a:rPr>
              <a:t> areas</a:t>
            </a:r>
            <a:endParaRPr lang="en-US" sz="4400" kern="1200" dirty="0">
              <a:effectLst/>
              <a:latin typeface="+mn-lt"/>
              <a:ea typeface="+mn-ea"/>
              <a:cs typeface="+mn-cs"/>
            </a:endParaRPr>
          </a:p>
          <a:p>
            <a:pPr lvl="0"/>
            <a:r>
              <a:rPr lang="en-US" sz="3200" kern="1200" dirty="0">
                <a:effectLst/>
                <a:latin typeface="+mn-lt"/>
                <a:ea typeface="+mn-ea"/>
                <a:cs typeface="+mn-cs"/>
              </a:rPr>
              <a:t>Please contact the Center when you are working on new and innovative projects for Urban areas</a:t>
            </a:r>
            <a:endParaRPr lang="en-US" sz="4400" kern="1200" dirty="0">
              <a:effectLst/>
              <a:latin typeface="+mn-lt"/>
              <a:ea typeface="+mn-ea"/>
              <a:cs typeface="+mn-cs"/>
            </a:endParaRPr>
          </a:p>
          <a:p>
            <a:pPr lvl="0"/>
            <a:r>
              <a:rPr lang="en-US" sz="3200" kern="1200" dirty="0">
                <a:effectLst/>
                <a:latin typeface="+mn-lt"/>
                <a:ea typeface="+mn-ea"/>
                <a:cs typeface="+mn-cs"/>
              </a:rPr>
              <a:t>Projects must strike a balance between environmental  improvements and road improvements</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5859866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a:t>
            </a:r>
            <a:r>
              <a:rPr lang="en-US" sz="3200" b="1" kern="1200" dirty="0">
                <a:solidFill>
                  <a:schemeClr val="bg1">
                    <a:lumMod val="65000"/>
                  </a:schemeClr>
                </a:solidFill>
                <a:effectLst/>
                <a:latin typeface="+mn-lt"/>
                <a:ea typeface="+mn-ea"/>
                <a:cs typeface="+mn-cs"/>
              </a:rPr>
              <a:t>every project: </a:t>
            </a:r>
          </a:p>
          <a:p>
            <a:r>
              <a:rPr lang="en-US" sz="3200" b="1" kern="1200" dirty="0">
                <a:solidFill>
                  <a:schemeClr val="bg1">
                    <a:lumMod val="65000"/>
                  </a:schemeClr>
                </a:solidFill>
                <a:effectLst/>
                <a:latin typeface="+mn-lt"/>
                <a:ea typeface="+mn-ea"/>
                <a:cs typeface="+mn-cs"/>
              </a:rPr>
              <a:t>7.1 Stream Crossing Replacement Policy</a:t>
            </a:r>
          </a:p>
          <a:p>
            <a:r>
              <a:rPr lang="en-US" sz="3200" b="1" kern="1200" dirty="0">
                <a:solidFill>
                  <a:schemeClr val="bg1">
                    <a:lumMod val="65000"/>
                  </a:schemeClr>
                </a:solidFill>
                <a:effectLst/>
                <a:latin typeface="+mn-lt"/>
                <a:ea typeface="+mn-ea"/>
                <a:cs typeface="+mn-cs"/>
              </a:rPr>
              <a:t>7.2 Driving Surface Aggregate</a:t>
            </a:r>
          </a:p>
          <a:p>
            <a:r>
              <a:rPr lang="en-US" b="1" dirty="0">
                <a:solidFill>
                  <a:schemeClr val="bg1">
                    <a:lumMod val="65000"/>
                  </a:schemeClr>
                </a:solidFill>
              </a:rPr>
              <a:t>7.3 Full Depth Reclamation</a:t>
            </a:r>
          </a:p>
          <a:p>
            <a:r>
              <a:rPr lang="en-US" sz="3200" b="1" kern="1200" dirty="0">
                <a:solidFill>
                  <a:schemeClr val="bg1">
                    <a:lumMod val="65000"/>
                  </a:schemeClr>
                </a:solidFill>
                <a:effectLst/>
                <a:latin typeface="+mn-lt"/>
                <a:ea typeface="+mn-ea"/>
                <a:cs typeface="+mn-cs"/>
              </a:rPr>
              <a:t>7.4 LVR Policies</a:t>
            </a:r>
          </a:p>
          <a:p>
            <a:r>
              <a:rPr lang="en-US" b="1" dirty="0">
                <a:solidFill>
                  <a:srgbClr val="FF0000"/>
                </a:solidFill>
              </a:rPr>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05804178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4" name="TextBox 3"/>
          <p:cNvSpPr txBox="1"/>
          <p:nvPr/>
        </p:nvSpPr>
        <p:spPr>
          <a:xfrm>
            <a:off x="457200" y="685800"/>
            <a:ext cx="8305800" cy="4093428"/>
          </a:xfrm>
          <a:prstGeom prst="rect">
            <a:avLst/>
          </a:prstGeom>
          <a:noFill/>
        </p:spPr>
        <p:txBody>
          <a:bodyPr wrap="square" rtlCol="0">
            <a:spAutoFit/>
          </a:bodyPr>
          <a:lstStyle/>
          <a:p>
            <a:r>
              <a:rPr lang="en-US" sz="3200" b="1" u="sng" dirty="0">
                <a:solidFill>
                  <a:srgbClr val="FF0000"/>
                </a:solidFill>
              </a:rPr>
              <a:t>DGLVR Law:</a:t>
            </a:r>
            <a:endParaRPr lang="en-US" sz="2800" dirty="0">
              <a:solidFill>
                <a:prstClr val="black"/>
              </a:solidFill>
            </a:endParaRPr>
          </a:p>
          <a:p>
            <a:endParaRPr lang="en-US" sz="3200" b="1" u="sng" dirty="0">
              <a:solidFill>
                <a:srgbClr val="FF0000"/>
              </a:solidFill>
            </a:endParaRPr>
          </a:p>
          <a:p>
            <a:pPr lvl="0"/>
            <a:r>
              <a:rPr lang="en-US" sz="2800" i="1" dirty="0"/>
              <a:t>“ </a:t>
            </a:r>
            <a:r>
              <a:rPr lang="en-US" sz="2800" i="1" u="sng" dirty="0"/>
              <a:t>To fund safe, efficient, and environmentally sound maintenance of sections of low volume roads that are sealed or paved </a:t>
            </a:r>
            <a:r>
              <a:rPr lang="en-US" sz="2800" b="1" i="1" u="sng" dirty="0">
                <a:solidFill>
                  <a:srgbClr val="FF0000"/>
                </a:solidFill>
              </a:rPr>
              <a:t>with an average daily traffic count of 500 vehicles or less.</a:t>
            </a:r>
            <a:r>
              <a:rPr lang="en-US" sz="2800" b="1" i="1" dirty="0"/>
              <a:t>”</a:t>
            </a:r>
          </a:p>
          <a:p>
            <a:pPr lvl="0"/>
            <a:endParaRPr lang="en-US" sz="2800" b="1" i="1" dirty="0"/>
          </a:p>
          <a:p>
            <a:pPr lvl="0"/>
            <a:endParaRPr lang="en-US" sz="2800" b="1" i="1" dirty="0"/>
          </a:p>
          <a:p>
            <a:pPr lvl="0"/>
            <a:r>
              <a:rPr lang="en-US" sz="2800" b="1" dirty="0"/>
              <a:t>(Unpaved road do not need traffic counts!)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80178876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Responsibility</a:t>
            </a:r>
          </a:p>
          <a:p>
            <a:pPr marL="457200" lvl="0" indent="-457200"/>
            <a:r>
              <a:rPr lang="en-US" dirty="0"/>
              <a:t>Applicant is responsible for providing traffic counts </a:t>
            </a:r>
            <a:r>
              <a:rPr lang="en-US" u="sng" dirty="0"/>
              <a:t>before a contract can be signed</a:t>
            </a:r>
            <a:r>
              <a:rPr lang="en-US" dirty="0"/>
              <a:t>.</a:t>
            </a:r>
          </a:p>
          <a:p>
            <a:pPr marL="457200" lvl="0" indent="-457200"/>
            <a:endParaRPr lang="en-US" dirty="0"/>
          </a:p>
          <a:p>
            <a:pPr marL="457200" lvl="0" indent="-457200"/>
            <a:r>
              <a:rPr lang="en-US" dirty="0"/>
              <a:t>Conservation District is responsible for verifying that a count exists, and that the count meets the criteria established in state and local policy.  </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887651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Traffic Count Methods</a:t>
            </a:r>
          </a:p>
          <a:p>
            <a:pPr marL="457200" lvl="0" indent="-457200"/>
            <a:r>
              <a:rPr lang="en-US" b="1" dirty="0"/>
              <a:t>Use existing data.</a:t>
            </a:r>
          </a:p>
          <a:p>
            <a:pPr marL="457200" lvl="0" indent="-457200"/>
            <a:r>
              <a:rPr lang="en-US" b="1" dirty="0"/>
              <a:t>Level 1 count (2 hour).</a:t>
            </a:r>
          </a:p>
          <a:p>
            <a:pPr marL="457200" lvl="0" indent="-457200"/>
            <a:r>
              <a:rPr lang="en-US" b="1" dirty="0"/>
              <a:t>Level 2 count (24 hour).</a:t>
            </a:r>
          </a:p>
          <a:p>
            <a:pPr marL="457200" lvl="0" indent="-457200"/>
            <a:endParaRPr lang="en-US" b="1" dirty="0"/>
          </a:p>
          <a:p>
            <a:pPr marL="457200" lvl="0" indent="-457200"/>
            <a:r>
              <a:rPr lang="en-US" i="1" dirty="0"/>
              <a:t>This policy sets the minimum statewide Program standard.  Your County can enact stricter count standards.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085338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3" name="Subtitle 2"/>
          <p:cNvSpPr>
            <a:spLocks noGrp="1"/>
          </p:cNvSpPr>
          <p:nvPr>
            <p:ph type="subTitle" idx="1"/>
          </p:nvPr>
        </p:nvSpPr>
        <p:spPr/>
        <p:txBody>
          <a:bodyPr>
            <a:normAutofit/>
          </a:bodyPr>
          <a:lstStyle/>
          <a:p>
            <a:pPr marL="0" indent="0">
              <a:buNone/>
            </a:pPr>
            <a:r>
              <a:rPr lang="en-US" sz="3600" b="1" u="sng" dirty="0"/>
              <a:t>SCC Role</a:t>
            </a:r>
          </a:p>
          <a:p>
            <a:r>
              <a:rPr lang="en-US" sz="3600" dirty="0"/>
              <a:t>SCC Structure</a:t>
            </a:r>
          </a:p>
          <a:p>
            <a:r>
              <a:rPr lang="en-US" sz="3600" dirty="0"/>
              <a:t>Program Coordinator</a:t>
            </a:r>
          </a:p>
          <a:p>
            <a:r>
              <a:rPr lang="en-US" sz="3600" dirty="0"/>
              <a:t>Allocations</a:t>
            </a:r>
          </a:p>
          <a:p>
            <a:r>
              <a:rPr lang="en-US" sz="3600" dirty="0"/>
              <a:t>Replenishments</a:t>
            </a:r>
          </a:p>
          <a:p>
            <a:r>
              <a:rPr lang="en-US" sz="3600" dirty="0"/>
              <a:t>Establishing Policy</a:t>
            </a:r>
          </a:p>
          <a:p>
            <a:r>
              <a:rPr lang="en-US" sz="3600" dirty="0"/>
              <a:t>Quality Assurance / Quality Control</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Tree>
    <p:extLst>
      <p:ext uri="{BB962C8B-B14F-4D97-AF65-F5344CB8AC3E}">
        <p14:creationId xmlns:p14="http://schemas.microsoft.com/office/powerpoint/2010/main" val="61656272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Existing Data</a:t>
            </a:r>
          </a:p>
        </p:txBody>
      </p:sp>
      <p:sp>
        <p:nvSpPr>
          <p:cNvPr id="8" name="TextBox 7"/>
          <p:cNvSpPr txBox="1"/>
          <p:nvPr/>
        </p:nvSpPr>
        <p:spPr>
          <a:xfrm>
            <a:off x="10896600" y="3988029"/>
            <a:ext cx="704040" cy="369332"/>
          </a:xfrm>
          <a:prstGeom prst="rect">
            <a:avLst/>
          </a:prstGeom>
          <a:solidFill>
            <a:srgbClr val="FFFFCC"/>
          </a:solidFill>
          <a:ln w="28575">
            <a:solidFill>
              <a:srgbClr val="FF0000"/>
            </a:solidFill>
          </a:ln>
        </p:spPr>
        <p:txBody>
          <a:bodyPr wrap="none" rtlCol="0">
            <a:spAutoFit/>
          </a:bodyPr>
          <a:lstStyle/>
          <a:p>
            <a:pPr algn="ctr"/>
            <a:r>
              <a:rPr lang="en-US" u="sng" dirty="0"/>
              <a:t>&lt;</a:t>
            </a:r>
            <a:r>
              <a:rPr lang="en-US" dirty="0"/>
              <a:t> 500</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14" name="Picture 13"/>
          <p:cNvPicPr>
            <a:picLocks noChangeAspect="1"/>
          </p:cNvPicPr>
          <p:nvPr/>
        </p:nvPicPr>
        <p:blipFill>
          <a:blip r:embed="rId3"/>
          <a:stretch>
            <a:fillRect/>
          </a:stretch>
        </p:blipFill>
        <p:spPr>
          <a:xfrm>
            <a:off x="641166" y="1181384"/>
            <a:ext cx="7762875" cy="5524500"/>
          </a:xfrm>
          <a:prstGeom prst="rect">
            <a:avLst/>
          </a:prstGeom>
          <a:ln w="57150">
            <a:solidFill>
              <a:schemeClr val="tx1"/>
            </a:solidFill>
          </a:ln>
        </p:spPr>
      </p:pic>
      <p:sp>
        <p:nvSpPr>
          <p:cNvPr id="15" name="Rectangle 14"/>
          <p:cNvSpPr/>
          <p:nvPr/>
        </p:nvSpPr>
        <p:spPr>
          <a:xfrm>
            <a:off x="5486400" y="221256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600</a:t>
            </a:r>
          </a:p>
        </p:txBody>
      </p:sp>
      <p:sp>
        <p:nvSpPr>
          <p:cNvPr id="16" name="Rectangle 15"/>
          <p:cNvSpPr/>
          <p:nvPr/>
        </p:nvSpPr>
        <p:spPr>
          <a:xfrm>
            <a:off x="2971800" y="29583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300</a:t>
            </a:r>
          </a:p>
        </p:txBody>
      </p:sp>
      <p:sp>
        <p:nvSpPr>
          <p:cNvPr id="17" name="Rectangle 16"/>
          <p:cNvSpPr/>
          <p:nvPr/>
        </p:nvSpPr>
        <p:spPr>
          <a:xfrm>
            <a:off x="17526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250</a:t>
            </a:r>
          </a:p>
        </p:txBody>
      </p:sp>
      <p:sp>
        <p:nvSpPr>
          <p:cNvPr id="18" name="Rectangle 17"/>
          <p:cNvSpPr/>
          <p:nvPr/>
        </p:nvSpPr>
        <p:spPr>
          <a:xfrm>
            <a:off x="2068175" y="233873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250</a:t>
            </a:r>
          </a:p>
        </p:txBody>
      </p:sp>
      <p:sp>
        <p:nvSpPr>
          <p:cNvPr id="19" name="Rectangle 18"/>
          <p:cNvSpPr/>
          <p:nvPr/>
        </p:nvSpPr>
        <p:spPr>
          <a:xfrm>
            <a:off x="4876800" y="4870352"/>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2000</a:t>
            </a:r>
          </a:p>
        </p:txBody>
      </p:sp>
      <p:sp>
        <p:nvSpPr>
          <p:cNvPr id="20" name="Rectangle 19"/>
          <p:cNvSpPr/>
          <p:nvPr/>
        </p:nvSpPr>
        <p:spPr>
          <a:xfrm>
            <a:off x="3246325" y="157528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150</a:t>
            </a:r>
          </a:p>
        </p:txBody>
      </p:sp>
      <p:sp>
        <p:nvSpPr>
          <p:cNvPr id="9" name="TextBox 8"/>
          <p:cNvSpPr txBox="1"/>
          <p:nvPr/>
        </p:nvSpPr>
        <p:spPr>
          <a:xfrm rot="20199027">
            <a:off x="2948026" y="5978001"/>
            <a:ext cx="1694695" cy="461665"/>
          </a:xfrm>
          <a:prstGeom prst="rect">
            <a:avLst/>
          </a:prstGeom>
          <a:noFill/>
        </p:spPr>
        <p:txBody>
          <a:bodyPr wrap="none" rtlCol="0">
            <a:spAutoFit/>
          </a:bodyPr>
          <a:lstStyle/>
          <a:p>
            <a:r>
              <a:rPr lang="en-US" sz="2400" b="1" dirty="0">
                <a:solidFill>
                  <a:srgbClr val="FF0000"/>
                </a:solidFill>
              </a:rPr>
              <a:t>99/220/322</a:t>
            </a:r>
          </a:p>
        </p:txBody>
      </p:sp>
      <p:sp>
        <p:nvSpPr>
          <p:cNvPr id="12" name="TextBox 11"/>
          <p:cNvSpPr txBox="1"/>
          <p:nvPr/>
        </p:nvSpPr>
        <p:spPr>
          <a:xfrm>
            <a:off x="38100" y="6354002"/>
            <a:ext cx="1459054" cy="461665"/>
          </a:xfrm>
          <a:prstGeom prst="rect">
            <a:avLst/>
          </a:prstGeom>
          <a:solidFill>
            <a:schemeClr val="bg1"/>
          </a:solidFill>
        </p:spPr>
        <p:txBody>
          <a:bodyPr wrap="none" rtlCol="0">
            <a:spAutoFit/>
          </a:bodyPr>
          <a:lstStyle/>
          <a:p>
            <a:r>
              <a:rPr lang="en-US" sz="2400" b="1" dirty="0">
                <a:solidFill>
                  <a:srgbClr val="FF0000"/>
                </a:solidFill>
              </a:rPr>
              <a:t>P. Matilda</a:t>
            </a:r>
          </a:p>
        </p:txBody>
      </p:sp>
      <p:sp>
        <p:nvSpPr>
          <p:cNvPr id="21" name="TextBox 20"/>
          <p:cNvSpPr txBox="1"/>
          <p:nvPr/>
        </p:nvSpPr>
        <p:spPr>
          <a:xfrm>
            <a:off x="4613572" y="5720543"/>
            <a:ext cx="1300805" cy="461665"/>
          </a:xfrm>
          <a:prstGeom prst="rect">
            <a:avLst/>
          </a:prstGeom>
          <a:noFill/>
        </p:spPr>
        <p:txBody>
          <a:bodyPr wrap="none" rtlCol="0">
            <a:spAutoFit/>
          </a:bodyPr>
          <a:lstStyle/>
          <a:p>
            <a:r>
              <a:rPr lang="en-US" sz="2400" b="1" dirty="0">
                <a:solidFill>
                  <a:srgbClr val="FF0000"/>
                </a:solidFill>
              </a:rPr>
              <a:t>“</a:t>
            </a:r>
            <a:r>
              <a:rPr lang="en-US" sz="2400" b="1" dirty="0" err="1">
                <a:solidFill>
                  <a:srgbClr val="FF0000"/>
                </a:solidFill>
              </a:rPr>
              <a:t>skytop</a:t>
            </a:r>
            <a:r>
              <a:rPr lang="en-US" sz="2400" b="1" dirty="0">
                <a:solidFill>
                  <a:srgbClr val="FF0000"/>
                </a:solidFill>
              </a:rPr>
              <a:t>”</a:t>
            </a:r>
          </a:p>
        </p:txBody>
      </p:sp>
      <p:sp>
        <p:nvSpPr>
          <p:cNvPr id="22" name="TextBox 21"/>
          <p:cNvSpPr txBox="1"/>
          <p:nvPr/>
        </p:nvSpPr>
        <p:spPr>
          <a:xfrm>
            <a:off x="6659734" y="6372448"/>
            <a:ext cx="1521442" cy="461665"/>
          </a:xfrm>
          <a:prstGeom prst="rect">
            <a:avLst/>
          </a:prstGeom>
          <a:solidFill>
            <a:schemeClr val="bg1"/>
          </a:solidFill>
        </p:spPr>
        <p:txBody>
          <a:bodyPr wrap="none" rtlCol="0">
            <a:spAutoFit/>
          </a:bodyPr>
          <a:lstStyle/>
          <a:p>
            <a:r>
              <a:rPr lang="en-US" sz="2400" b="1" dirty="0">
                <a:solidFill>
                  <a:srgbClr val="FF0000"/>
                </a:solidFill>
              </a:rPr>
              <a:t>St. College</a:t>
            </a:r>
          </a:p>
        </p:txBody>
      </p:sp>
      <p:sp>
        <p:nvSpPr>
          <p:cNvPr id="25" name="Rectangle 24"/>
          <p:cNvSpPr/>
          <p:nvPr/>
        </p:nvSpPr>
        <p:spPr>
          <a:xfrm>
            <a:off x="4846320" y="12509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200</a:t>
            </a:r>
          </a:p>
        </p:txBody>
      </p:sp>
      <p:sp>
        <p:nvSpPr>
          <p:cNvPr id="30" name="Rectangle 29"/>
          <p:cNvSpPr/>
          <p:nvPr/>
        </p:nvSpPr>
        <p:spPr>
          <a:xfrm>
            <a:off x="62484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Tree>
    <p:extLst>
      <p:ext uri="{BB962C8B-B14F-4D97-AF65-F5344CB8AC3E}">
        <p14:creationId xmlns:p14="http://schemas.microsoft.com/office/powerpoint/2010/main" val="52160313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Existing Data</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7. Add. Policies</a:t>
            </a:r>
          </a:p>
        </p:txBody>
      </p:sp>
      <p:pic>
        <p:nvPicPr>
          <p:cNvPr id="14" name="Picture 13"/>
          <p:cNvPicPr>
            <a:picLocks noChangeAspect="1"/>
          </p:cNvPicPr>
          <p:nvPr/>
        </p:nvPicPr>
        <p:blipFill>
          <a:blip r:embed="rId3"/>
          <a:stretch>
            <a:fillRect/>
          </a:stretch>
        </p:blipFill>
        <p:spPr>
          <a:xfrm>
            <a:off x="641166" y="1181384"/>
            <a:ext cx="7762875" cy="5524500"/>
          </a:xfrm>
          <a:prstGeom prst="rect">
            <a:avLst/>
          </a:prstGeom>
          <a:ln w="57150">
            <a:solidFill>
              <a:schemeClr val="tx1"/>
            </a:solidFill>
          </a:ln>
        </p:spPr>
      </p:pic>
      <p:sp>
        <p:nvSpPr>
          <p:cNvPr id="15" name="Rectangle 14"/>
          <p:cNvSpPr/>
          <p:nvPr/>
        </p:nvSpPr>
        <p:spPr>
          <a:xfrm>
            <a:off x="5486400" y="221256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600</a:t>
            </a:r>
          </a:p>
        </p:txBody>
      </p:sp>
      <p:sp>
        <p:nvSpPr>
          <p:cNvPr id="16" name="Rectangle 15"/>
          <p:cNvSpPr/>
          <p:nvPr/>
        </p:nvSpPr>
        <p:spPr>
          <a:xfrm>
            <a:off x="2971800" y="29583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300</a:t>
            </a:r>
          </a:p>
        </p:txBody>
      </p:sp>
      <p:sp>
        <p:nvSpPr>
          <p:cNvPr id="17" name="Rectangle 16"/>
          <p:cNvSpPr/>
          <p:nvPr/>
        </p:nvSpPr>
        <p:spPr>
          <a:xfrm>
            <a:off x="17526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8" name="Rectangle 17"/>
          <p:cNvSpPr/>
          <p:nvPr/>
        </p:nvSpPr>
        <p:spPr>
          <a:xfrm>
            <a:off x="2068175" y="233873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9" name="Rectangle 18"/>
          <p:cNvSpPr/>
          <p:nvPr/>
        </p:nvSpPr>
        <p:spPr>
          <a:xfrm>
            <a:off x="4876800" y="4870352"/>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20" name="Rectangle 19"/>
          <p:cNvSpPr/>
          <p:nvPr/>
        </p:nvSpPr>
        <p:spPr>
          <a:xfrm>
            <a:off x="3246325" y="157528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150</a:t>
            </a:r>
          </a:p>
        </p:txBody>
      </p:sp>
      <p:sp>
        <p:nvSpPr>
          <p:cNvPr id="9" name="TextBox 8"/>
          <p:cNvSpPr txBox="1"/>
          <p:nvPr/>
        </p:nvSpPr>
        <p:spPr>
          <a:xfrm rot="20199027">
            <a:off x="2948026" y="5978001"/>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99/220/322</a:t>
            </a:r>
          </a:p>
        </p:txBody>
      </p:sp>
      <p:sp>
        <p:nvSpPr>
          <p:cNvPr id="12" name="TextBox 11"/>
          <p:cNvSpPr txBox="1"/>
          <p:nvPr/>
        </p:nvSpPr>
        <p:spPr>
          <a:xfrm>
            <a:off x="38100" y="6354002"/>
            <a:ext cx="145905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 Matilda</a:t>
            </a:r>
          </a:p>
        </p:txBody>
      </p:sp>
      <p:sp>
        <p:nvSpPr>
          <p:cNvPr id="21" name="TextBox 20"/>
          <p:cNvSpPr txBox="1"/>
          <p:nvPr/>
        </p:nvSpPr>
        <p:spPr>
          <a:xfrm>
            <a:off x="4613572" y="5720543"/>
            <a:ext cx="1300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skytop</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2" name="TextBox 21"/>
          <p:cNvSpPr txBox="1"/>
          <p:nvPr/>
        </p:nvSpPr>
        <p:spPr>
          <a:xfrm>
            <a:off x="6659734" y="6372448"/>
            <a:ext cx="152144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St. College</a:t>
            </a:r>
          </a:p>
        </p:txBody>
      </p:sp>
      <p:sp>
        <p:nvSpPr>
          <p:cNvPr id="25" name="Rectangle 24"/>
          <p:cNvSpPr/>
          <p:nvPr/>
        </p:nvSpPr>
        <p:spPr>
          <a:xfrm>
            <a:off x="4846320" y="12509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a:t>
            </a:r>
          </a:p>
        </p:txBody>
      </p:sp>
      <p:sp>
        <p:nvSpPr>
          <p:cNvPr id="27" name="Freeform 26"/>
          <p:cNvSpPr/>
          <p:nvPr/>
        </p:nvSpPr>
        <p:spPr>
          <a:xfrm>
            <a:off x="2257425" y="2790825"/>
            <a:ext cx="460378" cy="1276350"/>
          </a:xfrm>
          <a:custGeom>
            <a:avLst/>
            <a:gdLst>
              <a:gd name="connsiteX0" fmla="*/ 228600 w 460378"/>
              <a:gd name="connsiteY0" fmla="*/ 0 h 1276350"/>
              <a:gd name="connsiteX1" fmla="*/ 276225 w 460378"/>
              <a:gd name="connsiteY1" fmla="*/ 200025 h 1276350"/>
              <a:gd name="connsiteX2" fmla="*/ 419100 w 460378"/>
              <a:gd name="connsiteY2" fmla="*/ 457200 h 1276350"/>
              <a:gd name="connsiteX3" fmla="*/ 438150 w 460378"/>
              <a:gd name="connsiteY3" fmla="*/ 628650 h 1276350"/>
              <a:gd name="connsiteX4" fmla="*/ 133350 w 460378"/>
              <a:gd name="connsiteY4" fmla="*/ 942975 h 1276350"/>
              <a:gd name="connsiteX5" fmla="*/ 0 w 460378"/>
              <a:gd name="connsiteY5"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78" h="1276350">
                <a:moveTo>
                  <a:pt x="228600" y="0"/>
                </a:moveTo>
                <a:cubicBezTo>
                  <a:pt x="236537" y="61912"/>
                  <a:pt x="244475" y="123825"/>
                  <a:pt x="276225" y="200025"/>
                </a:cubicBezTo>
                <a:cubicBezTo>
                  <a:pt x="307975" y="276225"/>
                  <a:pt x="392113" y="385763"/>
                  <a:pt x="419100" y="457200"/>
                </a:cubicBezTo>
                <a:cubicBezTo>
                  <a:pt x="446087" y="528637"/>
                  <a:pt x="485775" y="547688"/>
                  <a:pt x="438150" y="628650"/>
                </a:cubicBezTo>
                <a:cubicBezTo>
                  <a:pt x="390525" y="709613"/>
                  <a:pt x="206375" y="835025"/>
                  <a:pt x="133350" y="942975"/>
                </a:cubicBezTo>
                <a:cubicBezTo>
                  <a:pt x="60325" y="1050925"/>
                  <a:pt x="30162" y="1163637"/>
                  <a:pt x="0" y="127635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a:off x="3209925" y="2095500"/>
            <a:ext cx="1981200" cy="341711"/>
          </a:xfrm>
          <a:custGeom>
            <a:avLst/>
            <a:gdLst>
              <a:gd name="connsiteX0" fmla="*/ 1981200 w 1981200"/>
              <a:gd name="connsiteY0" fmla="*/ 0 h 341711"/>
              <a:gd name="connsiteX1" fmla="*/ 1733550 w 1981200"/>
              <a:gd name="connsiteY1" fmla="*/ 38100 h 341711"/>
              <a:gd name="connsiteX2" fmla="*/ 1524000 w 1981200"/>
              <a:gd name="connsiteY2" fmla="*/ 9525 h 341711"/>
              <a:gd name="connsiteX3" fmla="*/ 1238250 w 1981200"/>
              <a:gd name="connsiteY3" fmla="*/ 152400 h 341711"/>
              <a:gd name="connsiteX4" fmla="*/ 638175 w 1981200"/>
              <a:gd name="connsiteY4" fmla="*/ 333375 h 341711"/>
              <a:gd name="connsiteX5" fmla="*/ 542925 w 1981200"/>
              <a:gd name="connsiteY5" fmla="*/ 295275 h 341711"/>
              <a:gd name="connsiteX6" fmla="*/ 495300 w 1981200"/>
              <a:gd name="connsiteY6" fmla="*/ 152400 h 341711"/>
              <a:gd name="connsiteX7" fmla="*/ 266700 w 1981200"/>
              <a:gd name="connsiteY7" fmla="*/ 190500 h 341711"/>
              <a:gd name="connsiteX8" fmla="*/ 0 w 1981200"/>
              <a:gd name="connsiteY8" fmla="*/ 333375 h 3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41711">
                <a:moveTo>
                  <a:pt x="1981200" y="0"/>
                </a:moveTo>
                <a:cubicBezTo>
                  <a:pt x="1895475" y="18256"/>
                  <a:pt x="1809750" y="36513"/>
                  <a:pt x="1733550" y="38100"/>
                </a:cubicBezTo>
                <a:cubicBezTo>
                  <a:pt x="1657350" y="39687"/>
                  <a:pt x="1606550" y="-9525"/>
                  <a:pt x="1524000" y="9525"/>
                </a:cubicBezTo>
                <a:cubicBezTo>
                  <a:pt x="1441450" y="28575"/>
                  <a:pt x="1385887" y="98425"/>
                  <a:pt x="1238250" y="152400"/>
                </a:cubicBezTo>
                <a:cubicBezTo>
                  <a:pt x="1090612" y="206375"/>
                  <a:pt x="754062" y="309563"/>
                  <a:pt x="638175" y="333375"/>
                </a:cubicBezTo>
                <a:cubicBezTo>
                  <a:pt x="522288" y="357187"/>
                  <a:pt x="566737" y="325437"/>
                  <a:pt x="542925" y="295275"/>
                </a:cubicBezTo>
                <a:cubicBezTo>
                  <a:pt x="519113" y="265113"/>
                  <a:pt x="541337" y="169862"/>
                  <a:pt x="495300" y="152400"/>
                </a:cubicBezTo>
                <a:cubicBezTo>
                  <a:pt x="449263" y="134938"/>
                  <a:pt x="349250" y="160337"/>
                  <a:pt x="266700" y="190500"/>
                </a:cubicBezTo>
                <a:cubicBezTo>
                  <a:pt x="184150" y="220663"/>
                  <a:pt x="92075" y="277019"/>
                  <a:pt x="0" y="3333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62484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
        <p:nvSpPr>
          <p:cNvPr id="29" name="Freeform 28"/>
          <p:cNvSpPr/>
          <p:nvPr/>
        </p:nvSpPr>
        <p:spPr>
          <a:xfrm>
            <a:off x="5738199" y="3429000"/>
            <a:ext cx="1334114" cy="2195513"/>
          </a:xfrm>
          <a:custGeom>
            <a:avLst/>
            <a:gdLst>
              <a:gd name="connsiteX0" fmla="*/ 781050 w 1074237"/>
              <a:gd name="connsiteY0" fmla="*/ 0 h 1409700"/>
              <a:gd name="connsiteX1" fmla="*/ 904875 w 1074237"/>
              <a:gd name="connsiteY1" fmla="*/ 200025 h 1409700"/>
              <a:gd name="connsiteX2" fmla="*/ 1057275 w 1074237"/>
              <a:gd name="connsiteY2" fmla="*/ 200025 h 1409700"/>
              <a:gd name="connsiteX3" fmla="*/ 1028700 w 1074237"/>
              <a:gd name="connsiteY3" fmla="*/ 323850 h 1409700"/>
              <a:gd name="connsiteX4" fmla="*/ 685800 w 1074237"/>
              <a:gd name="connsiteY4" fmla="*/ 885825 h 1409700"/>
              <a:gd name="connsiteX5" fmla="*/ 438150 w 1074237"/>
              <a:gd name="connsiteY5" fmla="*/ 1095375 h 1409700"/>
              <a:gd name="connsiteX6" fmla="*/ 0 w 1074237"/>
              <a:gd name="connsiteY6" fmla="*/ 1409700 h 1409700"/>
              <a:gd name="connsiteX0" fmla="*/ 365326 w 875346"/>
              <a:gd name="connsiteY0" fmla="*/ 0 h 2195513"/>
              <a:gd name="connsiteX1" fmla="*/ 489151 w 875346"/>
              <a:gd name="connsiteY1" fmla="*/ 200025 h 2195513"/>
              <a:gd name="connsiteX2" fmla="*/ 641551 w 875346"/>
              <a:gd name="connsiteY2" fmla="*/ 200025 h 2195513"/>
              <a:gd name="connsiteX3" fmla="*/ 612976 w 875346"/>
              <a:gd name="connsiteY3" fmla="*/ 323850 h 2195513"/>
              <a:gd name="connsiteX4" fmla="*/ 270076 w 875346"/>
              <a:gd name="connsiteY4" fmla="*/ 885825 h 2195513"/>
              <a:gd name="connsiteX5" fmla="*/ 22426 w 875346"/>
              <a:gd name="connsiteY5" fmla="*/ 1095375 h 2195513"/>
              <a:gd name="connsiteX6" fmla="*/ 855863 w 875346"/>
              <a:gd name="connsiteY6" fmla="*/ 2195513 h 2195513"/>
              <a:gd name="connsiteX0" fmla="*/ 365326 w 855863"/>
              <a:gd name="connsiteY0" fmla="*/ 0 h 2195513"/>
              <a:gd name="connsiteX1" fmla="*/ 489151 w 855863"/>
              <a:gd name="connsiteY1" fmla="*/ 200025 h 2195513"/>
              <a:gd name="connsiteX2" fmla="*/ 641551 w 855863"/>
              <a:gd name="connsiteY2" fmla="*/ 200025 h 2195513"/>
              <a:gd name="connsiteX3" fmla="*/ 612976 w 855863"/>
              <a:gd name="connsiteY3" fmla="*/ 323850 h 2195513"/>
              <a:gd name="connsiteX4" fmla="*/ 270076 w 855863"/>
              <a:gd name="connsiteY4" fmla="*/ 885825 h 2195513"/>
              <a:gd name="connsiteX5" fmla="*/ 22426 w 855863"/>
              <a:gd name="connsiteY5" fmla="*/ 1095375 h 2195513"/>
              <a:gd name="connsiteX6" fmla="*/ 855863 w 855863"/>
              <a:gd name="connsiteY6" fmla="*/ 2195513 h 2195513"/>
              <a:gd name="connsiteX0" fmla="*/ 349816 w 840353"/>
              <a:gd name="connsiteY0" fmla="*/ 0 h 2195513"/>
              <a:gd name="connsiteX1" fmla="*/ 473641 w 840353"/>
              <a:gd name="connsiteY1" fmla="*/ 200025 h 2195513"/>
              <a:gd name="connsiteX2" fmla="*/ 626041 w 840353"/>
              <a:gd name="connsiteY2" fmla="*/ 200025 h 2195513"/>
              <a:gd name="connsiteX3" fmla="*/ 597466 w 840353"/>
              <a:gd name="connsiteY3" fmla="*/ 323850 h 2195513"/>
              <a:gd name="connsiteX4" fmla="*/ 254566 w 840353"/>
              <a:gd name="connsiteY4" fmla="*/ 885825 h 2195513"/>
              <a:gd name="connsiteX5" fmla="*/ 6916 w 840353"/>
              <a:gd name="connsiteY5" fmla="*/ 1095375 h 2195513"/>
              <a:gd name="connsiteX6" fmla="*/ 530791 w 840353"/>
              <a:gd name="connsiteY6" fmla="*/ 1824038 h 2195513"/>
              <a:gd name="connsiteX7" fmla="*/ 840353 w 840353"/>
              <a:gd name="connsiteY7" fmla="*/ 2195513 h 2195513"/>
              <a:gd name="connsiteX0" fmla="*/ 344743 w 835280"/>
              <a:gd name="connsiteY0" fmla="*/ 0 h 2195513"/>
              <a:gd name="connsiteX1" fmla="*/ 468568 w 835280"/>
              <a:gd name="connsiteY1" fmla="*/ 200025 h 2195513"/>
              <a:gd name="connsiteX2" fmla="*/ 620968 w 835280"/>
              <a:gd name="connsiteY2" fmla="*/ 200025 h 2195513"/>
              <a:gd name="connsiteX3" fmla="*/ 592393 w 835280"/>
              <a:gd name="connsiteY3" fmla="*/ 323850 h 2195513"/>
              <a:gd name="connsiteX4" fmla="*/ 249493 w 835280"/>
              <a:gd name="connsiteY4" fmla="*/ 885825 h 2195513"/>
              <a:gd name="connsiteX5" fmla="*/ 1843 w 835280"/>
              <a:gd name="connsiteY5" fmla="*/ 1095375 h 2195513"/>
              <a:gd name="connsiteX6" fmla="*/ 378081 w 835280"/>
              <a:gd name="connsiteY6" fmla="*/ 1514475 h 2195513"/>
              <a:gd name="connsiteX7" fmla="*/ 525718 w 835280"/>
              <a:gd name="connsiteY7" fmla="*/ 1824038 h 2195513"/>
              <a:gd name="connsiteX8" fmla="*/ 835280 w 835280"/>
              <a:gd name="connsiteY8" fmla="*/ 2195513 h 2195513"/>
              <a:gd name="connsiteX0" fmla="*/ 853849 w 1344386"/>
              <a:gd name="connsiteY0" fmla="*/ 0 h 2195513"/>
              <a:gd name="connsiteX1" fmla="*/ 977674 w 1344386"/>
              <a:gd name="connsiteY1" fmla="*/ 200025 h 2195513"/>
              <a:gd name="connsiteX2" fmla="*/ 1130074 w 1344386"/>
              <a:gd name="connsiteY2" fmla="*/ 200025 h 2195513"/>
              <a:gd name="connsiteX3" fmla="*/ 1101499 w 1344386"/>
              <a:gd name="connsiteY3" fmla="*/ 323850 h 2195513"/>
              <a:gd name="connsiteX4" fmla="*/ 758599 w 1344386"/>
              <a:gd name="connsiteY4" fmla="*/ 885825 h 2195513"/>
              <a:gd name="connsiteX5" fmla="*/ 510949 w 1344386"/>
              <a:gd name="connsiteY5" fmla="*/ 1095375 h 2195513"/>
              <a:gd name="connsiteX6" fmla="*/ 10887 w 1344386"/>
              <a:gd name="connsiteY6" fmla="*/ 1628775 h 2195513"/>
              <a:gd name="connsiteX7" fmla="*/ 1034824 w 1344386"/>
              <a:gd name="connsiteY7" fmla="*/ 1824038 h 2195513"/>
              <a:gd name="connsiteX8" fmla="*/ 1344386 w 1344386"/>
              <a:gd name="connsiteY8"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1024552 w 1334114"/>
              <a:gd name="connsiteY8" fmla="*/ 1824038 h 2195513"/>
              <a:gd name="connsiteX9" fmla="*/ 1334114 w 1334114"/>
              <a:gd name="connsiteY9"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1024552 w 1334114"/>
              <a:gd name="connsiteY9" fmla="*/ 1824038 h 2195513"/>
              <a:gd name="connsiteX10" fmla="*/ 1334114 w 1334114"/>
              <a:gd name="connsiteY10"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114" h="2195513">
                <a:moveTo>
                  <a:pt x="843577" y="0"/>
                </a:moveTo>
                <a:cubicBezTo>
                  <a:pt x="882471" y="83344"/>
                  <a:pt x="921365" y="166688"/>
                  <a:pt x="967402" y="200025"/>
                </a:cubicBezTo>
                <a:cubicBezTo>
                  <a:pt x="1013440" y="233363"/>
                  <a:pt x="1099165" y="179388"/>
                  <a:pt x="1119802" y="200025"/>
                </a:cubicBezTo>
                <a:cubicBezTo>
                  <a:pt x="1140439" y="220662"/>
                  <a:pt x="1153139" y="209550"/>
                  <a:pt x="1091227" y="323850"/>
                </a:cubicBezTo>
                <a:cubicBezTo>
                  <a:pt x="1029315" y="438150"/>
                  <a:pt x="846752" y="757238"/>
                  <a:pt x="748327" y="885825"/>
                </a:cubicBezTo>
                <a:cubicBezTo>
                  <a:pt x="649902" y="1014412"/>
                  <a:pt x="625295" y="971550"/>
                  <a:pt x="500677" y="1095375"/>
                </a:cubicBezTo>
                <a:cubicBezTo>
                  <a:pt x="376059" y="1219200"/>
                  <a:pt x="-17641" y="1520031"/>
                  <a:pt x="615" y="1628775"/>
                </a:cubicBezTo>
                <a:cubicBezTo>
                  <a:pt x="18871" y="1737519"/>
                  <a:pt x="107770" y="1666875"/>
                  <a:pt x="214926" y="1685925"/>
                </a:cubicBezTo>
                <a:cubicBezTo>
                  <a:pt x="369707" y="1566862"/>
                  <a:pt x="591164" y="1369219"/>
                  <a:pt x="714989" y="1381125"/>
                </a:cubicBezTo>
                <a:cubicBezTo>
                  <a:pt x="838814" y="1393031"/>
                  <a:pt x="920570" y="1550194"/>
                  <a:pt x="972164" y="1624013"/>
                </a:cubicBezTo>
                <a:cubicBezTo>
                  <a:pt x="1023758" y="1697832"/>
                  <a:pt x="999946" y="1670050"/>
                  <a:pt x="1024552" y="1824038"/>
                </a:cubicBezTo>
                <a:cubicBezTo>
                  <a:pt x="1163458" y="2007394"/>
                  <a:pt x="1270614" y="2120107"/>
                  <a:pt x="1334114" y="219551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062056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Existing Data</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7. Add. Policies</a:t>
            </a:r>
          </a:p>
        </p:txBody>
      </p:sp>
      <p:pic>
        <p:nvPicPr>
          <p:cNvPr id="14" name="Picture 13"/>
          <p:cNvPicPr>
            <a:picLocks noChangeAspect="1"/>
          </p:cNvPicPr>
          <p:nvPr/>
        </p:nvPicPr>
        <p:blipFill>
          <a:blip r:embed="rId3"/>
          <a:stretch>
            <a:fillRect/>
          </a:stretch>
        </p:blipFill>
        <p:spPr>
          <a:xfrm>
            <a:off x="641166" y="1181384"/>
            <a:ext cx="7762875" cy="5524500"/>
          </a:xfrm>
          <a:prstGeom prst="rect">
            <a:avLst/>
          </a:prstGeom>
          <a:ln w="57150">
            <a:solidFill>
              <a:schemeClr val="tx1"/>
            </a:solidFill>
          </a:ln>
        </p:spPr>
      </p:pic>
      <p:sp>
        <p:nvSpPr>
          <p:cNvPr id="15" name="Rectangle 14"/>
          <p:cNvSpPr/>
          <p:nvPr/>
        </p:nvSpPr>
        <p:spPr>
          <a:xfrm>
            <a:off x="5486400" y="221256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600</a:t>
            </a:r>
          </a:p>
        </p:txBody>
      </p:sp>
      <p:sp>
        <p:nvSpPr>
          <p:cNvPr id="16" name="Rectangle 15"/>
          <p:cNvSpPr/>
          <p:nvPr/>
        </p:nvSpPr>
        <p:spPr>
          <a:xfrm>
            <a:off x="2971800" y="29583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300</a:t>
            </a:r>
          </a:p>
        </p:txBody>
      </p:sp>
      <p:sp>
        <p:nvSpPr>
          <p:cNvPr id="17" name="Rectangle 16"/>
          <p:cNvSpPr/>
          <p:nvPr/>
        </p:nvSpPr>
        <p:spPr>
          <a:xfrm>
            <a:off x="17526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8" name="Rectangle 17"/>
          <p:cNvSpPr/>
          <p:nvPr/>
        </p:nvSpPr>
        <p:spPr>
          <a:xfrm>
            <a:off x="2068175" y="233873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9" name="Rectangle 18"/>
          <p:cNvSpPr/>
          <p:nvPr/>
        </p:nvSpPr>
        <p:spPr>
          <a:xfrm>
            <a:off x="4876800" y="4870352"/>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20" name="Rectangle 19"/>
          <p:cNvSpPr/>
          <p:nvPr/>
        </p:nvSpPr>
        <p:spPr>
          <a:xfrm>
            <a:off x="3246325" y="157528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150</a:t>
            </a:r>
          </a:p>
        </p:txBody>
      </p:sp>
      <p:sp>
        <p:nvSpPr>
          <p:cNvPr id="9" name="TextBox 8"/>
          <p:cNvSpPr txBox="1"/>
          <p:nvPr/>
        </p:nvSpPr>
        <p:spPr>
          <a:xfrm rot="20199027">
            <a:off x="2948026" y="5978001"/>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99/220/322</a:t>
            </a:r>
          </a:p>
        </p:txBody>
      </p:sp>
      <p:sp>
        <p:nvSpPr>
          <p:cNvPr id="12" name="TextBox 11"/>
          <p:cNvSpPr txBox="1"/>
          <p:nvPr/>
        </p:nvSpPr>
        <p:spPr>
          <a:xfrm>
            <a:off x="38100" y="6354002"/>
            <a:ext cx="145905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 Matilda</a:t>
            </a:r>
          </a:p>
        </p:txBody>
      </p:sp>
      <p:sp>
        <p:nvSpPr>
          <p:cNvPr id="21" name="TextBox 20"/>
          <p:cNvSpPr txBox="1"/>
          <p:nvPr/>
        </p:nvSpPr>
        <p:spPr>
          <a:xfrm>
            <a:off x="4613572" y="5720543"/>
            <a:ext cx="1300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skytop</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2" name="TextBox 21"/>
          <p:cNvSpPr txBox="1"/>
          <p:nvPr/>
        </p:nvSpPr>
        <p:spPr>
          <a:xfrm>
            <a:off x="6659734" y="6372448"/>
            <a:ext cx="152144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St. College</a:t>
            </a:r>
          </a:p>
        </p:txBody>
      </p:sp>
      <p:sp>
        <p:nvSpPr>
          <p:cNvPr id="23" name="Right Arrow Callout 22"/>
          <p:cNvSpPr/>
          <p:nvPr/>
        </p:nvSpPr>
        <p:spPr>
          <a:xfrm rot="21436142">
            <a:off x="1673861" y="3159659"/>
            <a:ext cx="1017721" cy="342843"/>
          </a:xfrm>
          <a:prstGeom prst="rightArrow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&lt;500</a:t>
            </a:r>
          </a:p>
        </p:txBody>
      </p:sp>
      <p:sp>
        <p:nvSpPr>
          <p:cNvPr id="25" name="Rectangle 24"/>
          <p:cNvSpPr/>
          <p:nvPr/>
        </p:nvSpPr>
        <p:spPr>
          <a:xfrm>
            <a:off x="4846320" y="12509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a:t>
            </a:r>
          </a:p>
        </p:txBody>
      </p:sp>
      <p:sp>
        <p:nvSpPr>
          <p:cNvPr id="26" name="Right Arrow Callout 25"/>
          <p:cNvSpPr/>
          <p:nvPr/>
        </p:nvSpPr>
        <p:spPr>
          <a:xfrm rot="1434892">
            <a:off x="2607106" y="1829242"/>
            <a:ext cx="1017721" cy="342843"/>
          </a:xfrm>
          <a:prstGeom prst="rightArrowCallou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7" name="Freeform 26"/>
          <p:cNvSpPr/>
          <p:nvPr/>
        </p:nvSpPr>
        <p:spPr>
          <a:xfrm>
            <a:off x="2257425" y="2790825"/>
            <a:ext cx="460378" cy="1276350"/>
          </a:xfrm>
          <a:custGeom>
            <a:avLst/>
            <a:gdLst>
              <a:gd name="connsiteX0" fmla="*/ 228600 w 460378"/>
              <a:gd name="connsiteY0" fmla="*/ 0 h 1276350"/>
              <a:gd name="connsiteX1" fmla="*/ 276225 w 460378"/>
              <a:gd name="connsiteY1" fmla="*/ 200025 h 1276350"/>
              <a:gd name="connsiteX2" fmla="*/ 419100 w 460378"/>
              <a:gd name="connsiteY2" fmla="*/ 457200 h 1276350"/>
              <a:gd name="connsiteX3" fmla="*/ 438150 w 460378"/>
              <a:gd name="connsiteY3" fmla="*/ 628650 h 1276350"/>
              <a:gd name="connsiteX4" fmla="*/ 133350 w 460378"/>
              <a:gd name="connsiteY4" fmla="*/ 942975 h 1276350"/>
              <a:gd name="connsiteX5" fmla="*/ 0 w 460378"/>
              <a:gd name="connsiteY5"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78" h="1276350">
                <a:moveTo>
                  <a:pt x="228600" y="0"/>
                </a:moveTo>
                <a:cubicBezTo>
                  <a:pt x="236537" y="61912"/>
                  <a:pt x="244475" y="123825"/>
                  <a:pt x="276225" y="200025"/>
                </a:cubicBezTo>
                <a:cubicBezTo>
                  <a:pt x="307975" y="276225"/>
                  <a:pt x="392113" y="385763"/>
                  <a:pt x="419100" y="457200"/>
                </a:cubicBezTo>
                <a:cubicBezTo>
                  <a:pt x="446087" y="528637"/>
                  <a:pt x="485775" y="547688"/>
                  <a:pt x="438150" y="628650"/>
                </a:cubicBezTo>
                <a:cubicBezTo>
                  <a:pt x="390525" y="709613"/>
                  <a:pt x="206375" y="835025"/>
                  <a:pt x="133350" y="942975"/>
                </a:cubicBezTo>
                <a:cubicBezTo>
                  <a:pt x="60325" y="1050925"/>
                  <a:pt x="30162" y="1163637"/>
                  <a:pt x="0" y="1276350"/>
                </a:cubicBezTo>
              </a:path>
            </a:pathLst>
          </a:custGeom>
          <a:noFill/>
          <a:ln w="5715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a:off x="3209925" y="2095500"/>
            <a:ext cx="1981200" cy="341711"/>
          </a:xfrm>
          <a:custGeom>
            <a:avLst/>
            <a:gdLst>
              <a:gd name="connsiteX0" fmla="*/ 1981200 w 1981200"/>
              <a:gd name="connsiteY0" fmla="*/ 0 h 341711"/>
              <a:gd name="connsiteX1" fmla="*/ 1733550 w 1981200"/>
              <a:gd name="connsiteY1" fmla="*/ 38100 h 341711"/>
              <a:gd name="connsiteX2" fmla="*/ 1524000 w 1981200"/>
              <a:gd name="connsiteY2" fmla="*/ 9525 h 341711"/>
              <a:gd name="connsiteX3" fmla="*/ 1238250 w 1981200"/>
              <a:gd name="connsiteY3" fmla="*/ 152400 h 341711"/>
              <a:gd name="connsiteX4" fmla="*/ 638175 w 1981200"/>
              <a:gd name="connsiteY4" fmla="*/ 333375 h 341711"/>
              <a:gd name="connsiteX5" fmla="*/ 542925 w 1981200"/>
              <a:gd name="connsiteY5" fmla="*/ 295275 h 341711"/>
              <a:gd name="connsiteX6" fmla="*/ 495300 w 1981200"/>
              <a:gd name="connsiteY6" fmla="*/ 152400 h 341711"/>
              <a:gd name="connsiteX7" fmla="*/ 266700 w 1981200"/>
              <a:gd name="connsiteY7" fmla="*/ 190500 h 341711"/>
              <a:gd name="connsiteX8" fmla="*/ 0 w 1981200"/>
              <a:gd name="connsiteY8" fmla="*/ 333375 h 3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41711">
                <a:moveTo>
                  <a:pt x="1981200" y="0"/>
                </a:moveTo>
                <a:cubicBezTo>
                  <a:pt x="1895475" y="18256"/>
                  <a:pt x="1809750" y="36513"/>
                  <a:pt x="1733550" y="38100"/>
                </a:cubicBezTo>
                <a:cubicBezTo>
                  <a:pt x="1657350" y="39687"/>
                  <a:pt x="1606550" y="-9525"/>
                  <a:pt x="1524000" y="9525"/>
                </a:cubicBezTo>
                <a:cubicBezTo>
                  <a:pt x="1441450" y="28575"/>
                  <a:pt x="1385887" y="98425"/>
                  <a:pt x="1238250" y="152400"/>
                </a:cubicBezTo>
                <a:cubicBezTo>
                  <a:pt x="1090612" y="206375"/>
                  <a:pt x="754062" y="309563"/>
                  <a:pt x="638175" y="333375"/>
                </a:cubicBezTo>
                <a:cubicBezTo>
                  <a:pt x="522288" y="357187"/>
                  <a:pt x="566737" y="325437"/>
                  <a:pt x="542925" y="295275"/>
                </a:cubicBezTo>
                <a:cubicBezTo>
                  <a:pt x="519113" y="265113"/>
                  <a:pt x="541337" y="169862"/>
                  <a:pt x="495300" y="152400"/>
                </a:cubicBezTo>
                <a:cubicBezTo>
                  <a:pt x="449263" y="134938"/>
                  <a:pt x="349250" y="160337"/>
                  <a:pt x="266700" y="190500"/>
                </a:cubicBezTo>
                <a:cubicBezTo>
                  <a:pt x="184150" y="220663"/>
                  <a:pt x="92075" y="277019"/>
                  <a:pt x="0" y="333375"/>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Callout 23"/>
          <p:cNvSpPr/>
          <p:nvPr/>
        </p:nvSpPr>
        <p:spPr>
          <a:xfrm rot="21436142">
            <a:off x="5402960" y="4181505"/>
            <a:ext cx="1017721" cy="342843"/>
          </a:xfrm>
          <a:prstGeom prst="rightArrowCallou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&gt;500</a:t>
            </a:r>
          </a:p>
        </p:txBody>
      </p:sp>
      <p:sp>
        <p:nvSpPr>
          <p:cNvPr id="30" name="Rectangle 29"/>
          <p:cNvSpPr/>
          <p:nvPr/>
        </p:nvSpPr>
        <p:spPr>
          <a:xfrm>
            <a:off x="62484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
        <p:nvSpPr>
          <p:cNvPr id="29" name="Freeform 28"/>
          <p:cNvSpPr/>
          <p:nvPr/>
        </p:nvSpPr>
        <p:spPr>
          <a:xfrm>
            <a:off x="5738199" y="3429000"/>
            <a:ext cx="1334114" cy="2195513"/>
          </a:xfrm>
          <a:custGeom>
            <a:avLst/>
            <a:gdLst>
              <a:gd name="connsiteX0" fmla="*/ 781050 w 1074237"/>
              <a:gd name="connsiteY0" fmla="*/ 0 h 1409700"/>
              <a:gd name="connsiteX1" fmla="*/ 904875 w 1074237"/>
              <a:gd name="connsiteY1" fmla="*/ 200025 h 1409700"/>
              <a:gd name="connsiteX2" fmla="*/ 1057275 w 1074237"/>
              <a:gd name="connsiteY2" fmla="*/ 200025 h 1409700"/>
              <a:gd name="connsiteX3" fmla="*/ 1028700 w 1074237"/>
              <a:gd name="connsiteY3" fmla="*/ 323850 h 1409700"/>
              <a:gd name="connsiteX4" fmla="*/ 685800 w 1074237"/>
              <a:gd name="connsiteY4" fmla="*/ 885825 h 1409700"/>
              <a:gd name="connsiteX5" fmla="*/ 438150 w 1074237"/>
              <a:gd name="connsiteY5" fmla="*/ 1095375 h 1409700"/>
              <a:gd name="connsiteX6" fmla="*/ 0 w 1074237"/>
              <a:gd name="connsiteY6" fmla="*/ 1409700 h 1409700"/>
              <a:gd name="connsiteX0" fmla="*/ 365326 w 875346"/>
              <a:gd name="connsiteY0" fmla="*/ 0 h 2195513"/>
              <a:gd name="connsiteX1" fmla="*/ 489151 w 875346"/>
              <a:gd name="connsiteY1" fmla="*/ 200025 h 2195513"/>
              <a:gd name="connsiteX2" fmla="*/ 641551 w 875346"/>
              <a:gd name="connsiteY2" fmla="*/ 200025 h 2195513"/>
              <a:gd name="connsiteX3" fmla="*/ 612976 w 875346"/>
              <a:gd name="connsiteY3" fmla="*/ 323850 h 2195513"/>
              <a:gd name="connsiteX4" fmla="*/ 270076 w 875346"/>
              <a:gd name="connsiteY4" fmla="*/ 885825 h 2195513"/>
              <a:gd name="connsiteX5" fmla="*/ 22426 w 875346"/>
              <a:gd name="connsiteY5" fmla="*/ 1095375 h 2195513"/>
              <a:gd name="connsiteX6" fmla="*/ 855863 w 875346"/>
              <a:gd name="connsiteY6" fmla="*/ 2195513 h 2195513"/>
              <a:gd name="connsiteX0" fmla="*/ 365326 w 855863"/>
              <a:gd name="connsiteY0" fmla="*/ 0 h 2195513"/>
              <a:gd name="connsiteX1" fmla="*/ 489151 w 855863"/>
              <a:gd name="connsiteY1" fmla="*/ 200025 h 2195513"/>
              <a:gd name="connsiteX2" fmla="*/ 641551 w 855863"/>
              <a:gd name="connsiteY2" fmla="*/ 200025 h 2195513"/>
              <a:gd name="connsiteX3" fmla="*/ 612976 w 855863"/>
              <a:gd name="connsiteY3" fmla="*/ 323850 h 2195513"/>
              <a:gd name="connsiteX4" fmla="*/ 270076 w 855863"/>
              <a:gd name="connsiteY4" fmla="*/ 885825 h 2195513"/>
              <a:gd name="connsiteX5" fmla="*/ 22426 w 855863"/>
              <a:gd name="connsiteY5" fmla="*/ 1095375 h 2195513"/>
              <a:gd name="connsiteX6" fmla="*/ 855863 w 855863"/>
              <a:gd name="connsiteY6" fmla="*/ 2195513 h 2195513"/>
              <a:gd name="connsiteX0" fmla="*/ 349816 w 840353"/>
              <a:gd name="connsiteY0" fmla="*/ 0 h 2195513"/>
              <a:gd name="connsiteX1" fmla="*/ 473641 w 840353"/>
              <a:gd name="connsiteY1" fmla="*/ 200025 h 2195513"/>
              <a:gd name="connsiteX2" fmla="*/ 626041 w 840353"/>
              <a:gd name="connsiteY2" fmla="*/ 200025 h 2195513"/>
              <a:gd name="connsiteX3" fmla="*/ 597466 w 840353"/>
              <a:gd name="connsiteY3" fmla="*/ 323850 h 2195513"/>
              <a:gd name="connsiteX4" fmla="*/ 254566 w 840353"/>
              <a:gd name="connsiteY4" fmla="*/ 885825 h 2195513"/>
              <a:gd name="connsiteX5" fmla="*/ 6916 w 840353"/>
              <a:gd name="connsiteY5" fmla="*/ 1095375 h 2195513"/>
              <a:gd name="connsiteX6" fmla="*/ 530791 w 840353"/>
              <a:gd name="connsiteY6" fmla="*/ 1824038 h 2195513"/>
              <a:gd name="connsiteX7" fmla="*/ 840353 w 840353"/>
              <a:gd name="connsiteY7" fmla="*/ 2195513 h 2195513"/>
              <a:gd name="connsiteX0" fmla="*/ 344743 w 835280"/>
              <a:gd name="connsiteY0" fmla="*/ 0 h 2195513"/>
              <a:gd name="connsiteX1" fmla="*/ 468568 w 835280"/>
              <a:gd name="connsiteY1" fmla="*/ 200025 h 2195513"/>
              <a:gd name="connsiteX2" fmla="*/ 620968 w 835280"/>
              <a:gd name="connsiteY2" fmla="*/ 200025 h 2195513"/>
              <a:gd name="connsiteX3" fmla="*/ 592393 w 835280"/>
              <a:gd name="connsiteY3" fmla="*/ 323850 h 2195513"/>
              <a:gd name="connsiteX4" fmla="*/ 249493 w 835280"/>
              <a:gd name="connsiteY4" fmla="*/ 885825 h 2195513"/>
              <a:gd name="connsiteX5" fmla="*/ 1843 w 835280"/>
              <a:gd name="connsiteY5" fmla="*/ 1095375 h 2195513"/>
              <a:gd name="connsiteX6" fmla="*/ 378081 w 835280"/>
              <a:gd name="connsiteY6" fmla="*/ 1514475 h 2195513"/>
              <a:gd name="connsiteX7" fmla="*/ 525718 w 835280"/>
              <a:gd name="connsiteY7" fmla="*/ 1824038 h 2195513"/>
              <a:gd name="connsiteX8" fmla="*/ 835280 w 835280"/>
              <a:gd name="connsiteY8" fmla="*/ 2195513 h 2195513"/>
              <a:gd name="connsiteX0" fmla="*/ 853849 w 1344386"/>
              <a:gd name="connsiteY0" fmla="*/ 0 h 2195513"/>
              <a:gd name="connsiteX1" fmla="*/ 977674 w 1344386"/>
              <a:gd name="connsiteY1" fmla="*/ 200025 h 2195513"/>
              <a:gd name="connsiteX2" fmla="*/ 1130074 w 1344386"/>
              <a:gd name="connsiteY2" fmla="*/ 200025 h 2195513"/>
              <a:gd name="connsiteX3" fmla="*/ 1101499 w 1344386"/>
              <a:gd name="connsiteY3" fmla="*/ 323850 h 2195513"/>
              <a:gd name="connsiteX4" fmla="*/ 758599 w 1344386"/>
              <a:gd name="connsiteY4" fmla="*/ 885825 h 2195513"/>
              <a:gd name="connsiteX5" fmla="*/ 510949 w 1344386"/>
              <a:gd name="connsiteY5" fmla="*/ 1095375 h 2195513"/>
              <a:gd name="connsiteX6" fmla="*/ 10887 w 1344386"/>
              <a:gd name="connsiteY6" fmla="*/ 1628775 h 2195513"/>
              <a:gd name="connsiteX7" fmla="*/ 1034824 w 1344386"/>
              <a:gd name="connsiteY7" fmla="*/ 1824038 h 2195513"/>
              <a:gd name="connsiteX8" fmla="*/ 1344386 w 1344386"/>
              <a:gd name="connsiteY8"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1024552 w 1334114"/>
              <a:gd name="connsiteY8" fmla="*/ 1824038 h 2195513"/>
              <a:gd name="connsiteX9" fmla="*/ 1334114 w 1334114"/>
              <a:gd name="connsiteY9"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1024552 w 1334114"/>
              <a:gd name="connsiteY9" fmla="*/ 1824038 h 2195513"/>
              <a:gd name="connsiteX10" fmla="*/ 1334114 w 1334114"/>
              <a:gd name="connsiteY10"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114" h="2195513">
                <a:moveTo>
                  <a:pt x="843577" y="0"/>
                </a:moveTo>
                <a:cubicBezTo>
                  <a:pt x="882471" y="83344"/>
                  <a:pt x="921365" y="166688"/>
                  <a:pt x="967402" y="200025"/>
                </a:cubicBezTo>
                <a:cubicBezTo>
                  <a:pt x="1013440" y="233363"/>
                  <a:pt x="1099165" y="179388"/>
                  <a:pt x="1119802" y="200025"/>
                </a:cubicBezTo>
                <a:cubicBezTo>
                  <a:pt x="1140439" y="220662"/>
                  <a:pt x="1153139" y="209550"/>
                  <a:pt x="1091227" y="323850"/>
                </a:cubicBezTo>
                <a:cubicBezTo>
                  <a:pt x="1029315" y="438150"/>
                  <a:pt x="846752" y="757238"/>
                  <a:pt x="748327" y="885825"/>
                </a:cubicBezTo>
                <a:cubicBezTo>
                  <a:pt x="649902" y="1014412"/>
                  <a:pt x="625295" y="971550"/>
                  <a:pt x="500677" y="1095375"/>
                </a:cubicBezTo>
                <a:cubicBezTo>
                  <a:pt x="376059" y="1219200"/>
                  <a:pt x="-17641" y="1520031"/>
                  <a:pt x="615" y="1628775"/>
                </a:cubicBezTo>
                <a:cubicBezTo>
                  <a:pt x="18871" y="1737519"/>
                  <a:pt x="107770" y="1666875"/>
                  <a:pt x="214926" y="1685925"/>
                </a:cubicBezTo>
                <a:cubicBezTo>
                  <a:pt x="369707" y="1566862"/>
                  <a:pt x="591164" y="1369219"/>
                  <a:pt x="714989" y="1381125"/>
                </a:cubicBezTo>
                <a:cubicBezTo>
                  <a:pt x="838814" y="1393031"/>
                  <a:pt x="920570" y="1550194"/>
                  <a:pt x="972164" y="1624013"/>
                </a:cubicBezTo>
                <a:cubicBezTo>
                  <a:pt x="1023758" y="1697832"/>
                  <a:pt x="999946" y="1670050"/>
                  <a:pt x="1024552" y="1824038"/>
                </a:cubicBezTo>
                <a:cubicBezTo>
                  <a:pt x="1163458" y="2007394"/>
                  <a:pt x="1270614" y="2120107"/>
                  <a:pt x="1334114" y="219551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236639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Level 1 Counts</a:t>
            </a:r>
          </a:p>
          <a:p>
            <a:endParaRPr lang="en-US" dirty="0"/>
          </a:p>
          <a:p>
            <a:r>
              <a:rPr lang="en-US" b="1" u="sng" dirty="0"/>
              <a:t>2-hour </a:t>
            </a:r>
            <a:r>
              <a:rPr lang="en-US" dirty="0"/>
              <a:t>Manual, video, or counter.</a:t>
            </a:r>
          </a:p>
          <a:p>
            <a:endParaRPr lang="en-US" dirty="0"/>
          </a:p>
          <a:p>
            <a:r>
              <a:rPr lang="en-US" sz="3200" kern="1200" dirty="0">
                <a:solidFill>
                  <a:schemeClr val="tx1"/>
                </a:solidFill>
                <a:effectLst/>
                <a:latin typeface="+mn-lt"/>
                <a:ea typeface="+mn-ea"/>
                <a:cs typeface="+mn-cs"/>
              </a:rPr>
              <a:t>Seasonal, day of week, and time constraints.</a:t>
            </a:r>
          </a:p>
          <a:p>
            <a:endParaRPr lang="en-US" dirty="0"/>
          </a:p>
          <a:p>
            <a:r>
              <a:rPr lang="en-US" sz="3200" kern="1200" dirty="0">
                <a:solidFill>
                  <a:schemeClr val="tx1"/>
                </a:solidFill>
                <a:effectLst/>
                <a:latin typeface="+mn-lt"/>
                <a:ea typeface="+mn-ea"/>
                <a:cs typeface="+mn-cs"/>
              </a:rPr>
              <a:t>Provides an overestimate, so may not necessarily eliminate a site.</a:t>
            </a:r>
          </a:p>
        </p:txBody>
      </p:sp>
      <p:sp>
        <p:nvSpPr>
          <p:cNvPr id="4" name="TextBox 3"/>
          <p:cNvSpPr txBox="1"/>
          <p:nvPr/>
        </p:nvSpPr>
        <p:spPr>
          <a:xfrm>
            <a:off x="533400" y="3349823"/>
            <a:ext cx="2503442" cy="307777"/>
          </a:xfrm>
          <a:prstGeom prst="rect">
            <a:avLst/>
          </a:prstGeom>
          <a:noFill/>
        </p:spPr>
        <p:txBody>
          <a:bodyPr wrap="none" rtlCol="0">
            <a:spAutoFit/>
          </a:bodyPr>
          <a:lstStyle/>
          <a:p>
            <a:r>
              <a:rPr lang="en-US" sz="1400" dirty="0"/>
              <a:t>(March 1 through Thanksgiving)</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15092401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Level 2 Counts</a:t>
            </a:r>
          </a:p>
          <a:p>
            <a:endParaRPr lang="en-US" dirty="0"/>
          </a:p>
          <a:p>
            <a:r>
              <a:rPr lang="en-US" b="1" u="sng" dirty="0"/>
              <a:t>24-hour</a:t>
            </a:r>
            <a:r>
              <a:rPr lang="en-US" dirty="0"/>
              <a:t> automatic counter.</a:t>
            </a:r>
          </a:p>
          <a:p>
            <a:endParaRPr lang="en-US" dirty="0"/>
          </a:p>
          <a:p>
            <a:r>
              <a:rPr lang="en-US" sz="3200" kern="1200" dirty="0">
                <a:solidFill>
                  <a:schemeClr val="tx1"/>
                </a:solidFill>
                <a:effectLst/>
                <a:latin typeface="+mn-lt"/>
                <a:ea typeface="+mn-ea"/>
                <a:cs typeface="+mn-cs"/>
              </a:rPr>
              <a:t>Seasonal, day of week, and time constraints.</a:t>
            </a:r>
          </a:p>
          <a:p>
            <a:endParaRPr lang="en-US" dirty="0"/>
          </a:p>
          <a:p>
            <a:r>
              <a:rPr lang="en-US" sz="3200" kern="1200" dirty="0">
                <a:solidFill>
                  <a:schemeClr val="tx1"/>
                </a:solidFill>
                <a:effectLst/>
                <a:latin typeface="+mn-lt"/>
                <a:ea typeface="+mn-ea"/>
                <a:cs typeface="+mn-cs"/>
              </a:rPr>
              <a:t>~$100-$300 each contracted</a:t>
            </a:r>
          </a:p>
          <a:p>
            <a:endParaRPr lang="en-US" sz="3200" kern="1200" dirty="0">
              <a:solidFill>
                <a:schemeClr val="tx1"/>
              </a:solidFill>
              <a:effectLst/>
              <a:latin typeface="+mn-lt"/>
              <a:ea typeface="+mn-ea"/>
              <a:cs typeface="+mn-cs"/>
            </a:endParaRPr>
          </a:p>
        </p:txBody>
      </p:sp>
      <p:sp>
        <p:nvSpPr>
          <p:cNvPr id="4" name="TextBox 3"/>
          <p:cNvSpPr txBox="1"/>
          <p:nvPr/>
        </p:nvSpPr>
        <p:spPr>
          <a:xfrm>
            <a:off x="533400" y="3349823"/>
            <a:ext cx="2503442" cy="307777"/>
          </a:xfrm>
          <a:prstGeom prst="rect">
            <a:avLst/>
          </a:prstGeom>
          <a:noFill/>
        </p:spPr>
        <p:txBody>
          <a:bodyPr wrap="none" rtlCol="0">
            <a:spAutoFit/>
          </a:bodyPr>
          <a:lstStyle/>
          <a:p>
            <a:r>
              <a:rPr lang="en-US" sz="1400" dirty="0"/>
              <a:t>(March 1 through Thanksgiving)</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87127487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p:cNvSpPr txBox="1"/>
          <p:nvPr/>
        </p:nvSpPr>
        <p:spPr>
          <a:xfrm>
            <a:off x="-25400" y="-12700"/>
            <a:ext cx="4064000" cy="5247590"/>
          </a:xfrm>
          <a:prstGeom prst="rect">
            <a:avLst/>
          </a:prstGeom>
          <a:noFill/>
        </p:spPr>
        <p:txBody>
          <a:bodyPr wrap="square" rtlCol="0">
            <a:spAutoFit/>
          </a:bodyPr>
          <a:lstStyle/>
          <a:p>
            <a:pPr algn="ctr"/>
            <a:r>
              <a:rPr lang="en-US" sz="3200" b="1" u="sng" dirty="0">
                <a:solidFill>
                  <a:srgbClr val="FFFF00"/>
                </a:solidFill>
              </a:rPr>
              <a:t>Traffic Count </a:t>
            </a:r>
            <a:br>
              <a:rPr lang="en-US" sz="3200" b="1" u="sng" dirty="0">
                <a:solidFill>
                  <a:srgbClr val="FFFF00"/>
                </a:solidFill>
              </a:rPr>
            </a:br>
            <a:r>
              <a:rPr lang="en-US" sz="3200" b="1" u="sng" dirty="0">
                <a:solidFill>
                  <a:srgbClr val="FFFF00"/>
                </a:solidFill>
              </a:rPr>
              <a:t>Validation Form</a:t>
            </a:r>
            <a:r>
              <a:rPr lang="en-US" sz="3200" b="1" dirty="0">
                <a:solidFill>
                  <a:srgbClr val="FFFF00"/>
                </a:solidFill>
              </a:rPr>
              <a:t>:</a:t>
            </a:r>
          </a:p>
          <a:p>
            <a:endParaRPr lang="en-US" sz="3200" b="1" u="sng" dirty="0">
              <a:solidFill>
                <a:srgbClr val="FF0000"/>
              </a:solidFill>
            </a:endParaRPr>
          </a:p>
          <a:p>
            <a:pPr marL="635000" lvl="1" indent="-342900">
              <a:buFont typeface="Arial" panose="020B0604020202020204" pitchFamily="34" charset="0"/>
              <a:buChar char="•"/>
            </a:pPr>
            <a:r>
              <a:rPr lang="en-US" sz="2800" dirty="0">
                <a:solidFill>
                  <a:prstClr val="white"/>
                </a:solidFill>
              </a:rPr>
              <a:t>Standard form</a:t>
            </a:r>
          </a:p>
          <a:p>
            <a:pPr marL="635000" lvl="1" indent="-342900">
              <a:buFont typeface="Arial" panose="020B0604020202020204" pitchFamily="34" charset="0"/>
              <a:buChar char="•"/>
            </a:pPr>
            <a:endParaRPr lang="en-US" sz="2800" dirty="0">
              <a:solidFill>
                <a:prstClr val="white"/>
              </a:solidFill>
            </a:endParaRPr>
          </a:p>
          <a:p>
            <a:pPr marL="635000" lvl="1" indent="-342900">
              <a:buFont typeface="Arial" panose="020B0604020202020204" pitchFamily="34" charset="0"/>
              <a:buChar char="•"/>
            </a:pPr>
            <a:r>
              <a:rPr lang="en-US" sz="2800" dirty="0">
                <a:solidFill>
                  <a:prstClr val="white"/>
                </a:solidFill>
              </a:rPr>
              <a:t>Keep with project files.</a:t>
            </a:r>
          </a:p>
          <a:p>
            <a:pPr marL="117475" lvl="2"/>
            <a:endParaRPr lang="en-US" sz="2400" i="1" dirty="0">
              <a:solidFill>
                <a:prstClr val="black"/>
              </a:solidFill>
            </a:endParaRPr>
          </a:p>
          <a:p>
            <a:pPr algn="just"/>
            <a:endParaRPr lang="en-US" sz="2000" b="1" i="1" u="sng" dirty="0">
              <a:solidFill>
                <a:srgbClr val="FF0000"/>
              </a:solidFill>
            </a:endParaRPr>
          </a:p>
          <a:p>
            <a:r>
              <a:rPr lang="en-US" sz="1500" dirty="0">
                <a:solidFill>
                  <a:prstClr val="black"/>
                </a:solidFill>
              </a:rPr>
              <a:t> </a:t>
            </a:r>
            <a:r>
              <a:rPr lang="en-US" sz="1500" b="1" dirty="0">
                <a:solidFill>
                  <a:prstClr val="black"/>
                </a:solidFill>
              </a:rPr>
              <a:t> </a:t>
            </a:r>
          </a:p>
          <a:p>
            <a:pPr marL="693738" lvl="1" indent="-236538">
              <a:buFont typeface="Arial" panose="020B0604020202020204" pitchFamily="34" charset="0"/>
              <a:buChar char="•"/>
            </a:pPr>
            <a:endParaRPr lang="en-US" sz="2800" dirty="0">
              <a:solidFill>
                <a:prstClr val="black"/>
              </a:solidFill>
            </a:endParaRPr>
          </a:p>
          <a:p>
            <a:pPr marL="693738" lvl="1" indent="-236538">
              <a:buFont typeface="Arial" panose="020B0604020202020204" pitchFamily="34" charset="0"/>
              <a:buChar char="•"/>
            </a:pPr>
            <a:endParaRPr lang="en-US" sz="2800" dirty="0">
              <a:solidFill>
                <a:prstClr val="black"/>
              </a:solidFill>
            </a:endParaRPr>
          </a:p>
          <a:p>
            <a:pPr marL="693738" lvl="1" indent="-236538">
              <a:buFont typeface="Arial" panose="020B0604020202020204" pitchFamily="34" charset="0"/>
              <a:buChar char="•"/>
            </a:pPr>
            <a:endParaRPr lang="en-US" sz="1200" dirty="0">
              <a:solidFill>
                <a:prstClr val="black"/>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67292"/>
            <a:ext cx="5080000" cy="6816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14243" y="762000"/>
            <a:ext cx="2732286"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Road Information</a:t>
            </a:r>
          </a:p>
        </p:txBody>
      </p:sp>
      <p:sp>
        <p:nvSpPr>
          <p:cNvPr id="9" name="TextBox 8"/>
          <p:cNvSpPr txBox="1"/>
          <p:nvPr/>
        </p:nvSpPr>
        <p:spPr>
          <a:xfrm>
            <a:off x="5214243" y="1905000"/>
            <a:ext cx="3653051"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Use Existing Traffic Data</a:t>
            </a:r>
          </a:p>
        </p:txBody>
      </p:sp>
      <p:sp>
        <p:nvSpPr>
          <p:cNvPr id="10" name="TextBox 9"/>
          <p:cNvSpPr txBox="1"/>
          <p:nvPr/>
        </p:nvSpPr>
        <p:spPr>
          <a:xfrm>
            <a:off x="5214243" y="2952125"/>
            <a:ext cx="2150973"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Level 1 Count</a:t>
            </a:r>
          </a:p>
        </p:txBody>
      </p:sp>
      <p:sp>
        <p:nvSpPr>
          <p:cNvPr id="11" name="TextBox 10"/>
          <p:cNvSpPr txBox="1"/>
          <p:nvPr/>
        </p:nvSpPr>
        <p:spPr>
          <a:xfrm>
            <a:off x="5214243" y="4419600"/>
            <a:ext cx="2150973"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Level 2 Count</a:t>
            </a:r>
          </a:p>
        </p:txBody>
      </p:sp>
      <p:sp>
        <p:nvSpPr>
          <p:cNvPr id="12" name="TextBox 11"/>
          <p:cNvSpPr txBox="1"/>
          <p:nvPr/>
        </p:nvSpPr>
        <p:spPr>
          <a:xfrm>
            <a:off x="5214243" y="5943600"/>
            <a:ext cx="1640898"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Validation</a:t>
            </a:r>
          </a:p>
        </p:txBody>
      </p:sp>
      <p:sp>
        <p:nvSpPr>
          <p:cNvPr id="13" name="Rounded Rectangle 12"/>
          <p:cNvSpPr/>
          <p:nvPr/>
        </p:nvSpPr>
        <p:spPr>
          <a:xfrm>
            <a:off x="533400" y="3761809"/>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F</a:t>
            </a:r>
          </a:p>
          <a:p>
            <a:pPr algn="ctr"/>
            <a:r>
              <a:rPr lang="en-US" sz="2000" b="1" dirty="0">
                <a:solidFill>
                  <a:sysClr val="windowText" lastClr="000000"/>
                </a:solidFill>
              </a:rPr>
              <a:t> in manual</a:t>
            </a:r>
            <a:endParaRPr lang="en-US" sz="2000" dirty="0">
              <a:solidFill>
                <a:sysClr val="windowText" lastClr="000000"/>
              </a:solidFill>
            </a:endParaRPr>
          </a:p>
        </p:txBody>
      </p:sp>
    </p:spTree>
    <p:extLst>
      <p:ext uri="{BB962C8B-B14F-4D97-AF65-F5344CB8AC3E}">
        <p14:creationId xmlns:p14="http://schemas.microsoft.com/office/powerpoint/2010/main" val="306280734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685800"/>
            <a:ext cx="8229600" cy="5791200"/>
          </a:xfrm>
        </p:spPr>
        <p:txBody>
          <a:bodyPr>
            <a:normAutofit/>
          </a:bodyPr>
          <a:lstStyle/>
          <a:p>
            <a:pPr marL="0" lvl="0" indent="0">
              <a:buNone/>
            </a:pPr>
            <a:r>
              <a:rPr lang="en-US" dirty="0"/>
              <a:t>Conservation Districts may, at their discretion, use administrative and education funding to facilitate or support traffic counts for applicants. </a:t>
            </a:r>
          </a:p>
          <a:p>
            <a:pPr marL="457200" lvl="0" indent="-457200"/>
            <a:r>
              <a:rPr lang="en-US" dirty="0"/>
              <a:t>Buying and loaning counters.</a:t>
            </a:r>
          </a:p>
          <a:p>
            <a:pPr marL="457200" lvl="0" indent="-457200"/>
            <a:r>
              <a:rPr lang="en-US" dirty="0"/>
              <a:t>Paying for third party counts. </a:t>
            </a:r>
          </a:p>
          <a:p>
            <a:pPr lvl="0"/>
            <a:endParaRPr lang="en-US" dirty="0"/>
          </a:p>
          <a:p>
            <a:pPr marL="0" lvl="0" indent="0">
              <a:buNone/>
            </a:pPr>
            <a:r>
              <a:rPr lang="en-US" dirty="0"/>
              <a:t>Districts </a:t>
            </a:r>
            <a:r>
              <a:rPr lang="en-US"/>
              <a:t>should ensure </a:t>
            </a:r>
            <a:r>
              <a:rPr lang="en-US" dirty="0"/>
              <a:t>that all potential applicants have equal access to any traffic count facilitation measures they may employ.</a:t>
            </a:r>
          </a:p>
          <a:p>
            <a:pPr marL="0" indent="0">
              <a:buNone/>
            </a:pPr>
            <a:r>
              <a:rPr lang="en-US" sz="1500" b="1" dirty="0">
                <a:solidFill>
                  <a:prstClr val="black"/>
                </a:solidFill>
              </a:rPr>
              <a:t> </a:t>
            </a:r>
          </a:p>
          <a:p>
            <a:pPr marL="693738" lvl="1" indent="-236538">
              <a:buFont typeface="Arial" panose="020B0604020202020204" pitchFamily="34" charset="0"/>
              <a:buChar char="•"/>
            </a:pPr>
            <a:endParaRPr lang="en-US" dirty="0">
              <a:solidFill>
                <a:prstClr val="black"/>
              </a:solidFill>
            </a:endParaRPr>
          </a:p>
          <a:p>
            <a:pPr marL="693738" lvl="1" indent="-236538">
              <a:buFont typeface="Arial" panose="020B0604020202020204" pitchFamily="34" charset="0"/>
              <a:buChar char="•"/>
            </a:pPr>
            <a:endParaRPr lang="en-US" dirty="0">
              <a:solidFill>
                <a:prstClr val="black"/>
              </a:solidFill>
            </a:endParaRPr>
          </a:p>
          <a:p>
            <a:pPr marL="693738" lvl="1" indent="-236538">
              <a:buFont typeface="Arial" panose="020B0604020202020204" pitchFamily="34" charset="0"/>
              <a:buChar char="•"/>
            </a:pPr>
            <a:endParaRPr lang="en-US" sz="1200" dirty="0">
              <a:solidFill>
                <a:prstClr val="black"/>
              </a:solidFill>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87127487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Roy</a:t>
            </a:r>
          </a:p>
        </p:txBody>
      </p:sp>
    </p:spTree>
    <p:extLst>
      <p:ext uri="{BB962C8B-B14F-4D97-AF65-F5344CB8AC3E}">
        <p14:creationId xmlns:p14="http://schemas.microsoft.com/office/powerpoint/2010/main" val="184135250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dirty="0">
                <a:solidFill>
                  <a:schemeClr val="bg1">
                    <a:lumMod val="50000"/>
                  </a:schemeClr>
                </a:solidFill>
              </a:rPr>
              <a:t>Center for Dirt and Gravel Roads</a:t>
            </a:r>
          </a:p>
          <a:p>
            <a:pPr marL="514350" indent="-514350">
              <a:buFont typeface="+mj-lt"/>
              <a:buAutoNum type="arabicParenR"/>
            </a:pPr>
            <a:r>
              <a:rPr lang="en-US" sz="3600" dirty="0">
                <a:solidFill>
                  <a:schemeClr val="bg1">
                    <a:lumMod val="50000"/>
                  </a:schemeClr>
                </a:solidFill>
              </a:rPr>
              <a:t>Additional</a:t>
            </a:r>
            <a:r>
              <a:rPr lang="en-US" sz="3600" baseline="0" dirty="0">
                <a:solidFill>
                  <a:schemeClr val="bg1">
                    <a:lumMod val="50000"/>
                  </a:schemeClr>
                </a:solidFill>
              </a:rPr>
              <a:t> Policies</a:t>
            </a:r>
          </a:p>
          <a:p>
            <a:pPr marL="514350" indent="-514350">
              <a:buFont typeface="+mj-lt"/>
              <a:buAutoNum type="arabicParenR"/>
            </a:pPr>
            <a:r>
              <a:rPr lang="en-US" sz="3600" b="1" u="sng" baseline="0" dirty="0">
                <a:solidFill>
                  <a:srgbClr val="FFFF00"/>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34ADA801-E68B-4842-A8A6-AF740F49A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EBCFF12-D438-43FC-9FB7-9FFA1372F1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204" y="457200"/>
            <a:ext cx="2681951" cy="3436102"/>
          </a:xfrm>
          <a:prstGeom prst="rect">
            <a:avLst/>
          </a:prstGeom>
        </p:spPr>
      </p:pic>
    </p:spTree>
    <p:extLst>
      <p:ext uri="{BB962C8B-B14F-4D97-AF65-F5344CB8AC3E}">
        <p14:creationId xmlns:p14="http://schemas.microsoft.com/office/powerpoint/2010/main" val="80279560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pic>
        <p:nvPicPr>
          <p:cNvPr id="9" name="Picture 6" descr="http://drivesteady.com/wp-content/uploads/2012/01/funniest-road-signs-2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43400" y="8389"/>
            <a:ext cx="3659481" cy="68564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a:t>
            </a:r>
          </a:p>
        </p:txBody>
      </p:sp>
      <p:sp>
        <p:nvSpPr>
          <p:cNvPr id="14" name="TextBox 13"/>
          <p:cNvSpPr txBox="1"/>
          <p:nvPr/>
        </p:nvSpPr>
        <p:spPr>
          <a:xfrm>
            <a:off x="381000" y="720405"/>
            <a:ext cx="3322081" cy="1077218"/>
          </a:xfrm>
          <a:prstGeom prst="rect">
            <a:avLst/>
          </a:prstGeom>
          <a:noFill/>
          <a:ln>
            <a:solidFill>
              <a:schemeClr val="tx1"/>
            </a:solidFill>
          </a:ln>
        </p:spPr>
        <p:txBody>
          <a:bodyPr wrap="square" rtlCol="0">
            <a:spAutoFit/>
          </a:bodyPr>
          <a:lstStyle/>
          <a:p>
            <a:r>
              <a:rPr lang="en-US" sz="3200" b="1" dirty="0">
                <a:solidFill>
                  <a:schemeClr val="bg1"/>
                </a:solidFill>
              </a:rPr>
              <a:t>As clear as the permit process…</a:t>
            </a:r>
          </a:p>
        </p:txBody>
      </p:sp>
      <p:sp>
        <p:nvSpPr>
          <p:cNvPr id="16" name="Rectangle 15"/>
          <p:cNvSpPr/>
          <p:nvPr/>
        </p:nvSpPr>
        <p:spPr>
          <a:xfrm>
            <a:off x="3429000" y="7175796"/>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spTree>
    <p:extLst>
      <p:ext uri="{BB962C8B-B14F-4D97-AF65-F5344CB8AC3E}">
        <p14:creationId xmlns:p14="http://schemas.microsoft.com/office/powerpoint/2010/main" val="891190524"/>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3" name="Subtitle 2"/>
          <p:cNvSpPr>
            <a:spLocks noGrp="1"/>
          </p:cNvSpPr>
          <p:nvPr>
            <p:ph type="subTitle" idx="1"/>
          </p:nvPr>
        </p:nvSpPr>
        <p:spPr>
          <a:xfrm>
            <a:off x="457200" y="762000"/>
            <a:ext cx="8534400" cy="5791200"/>
          </a:xfrm>
        </p:spPr>
        <p:txBody>
          <a:bodyPr>
            <a:normAutofit lnSpcReduction="10000"/>
          </a:bodyPr>
          <a:lstStyle/>
          <a:p>
            <a:pPr marL="0" indent="0">
              <a:buNone/>
            </a:pPr>
            <a:r>
              <a:rPr lang="en-US" sz="3600" b="1" u="sng" dirty="0"/>
              <a:t>Quality Assurance / Quality Control (QAQC)</a:t>
            </a:r>
          </a:p>
          <a:p>
            <a:r>
              <a:rPr lang="en-US" sz="3600" dirty="0"/>
              <a:t>1-2 day visit to review county Program.</a:t>
            </a:r>
          </a:p>
          <a:p>
            <a:r>
              <a:rPr lang="en-US" sz="3600" dirty="0"/>
              <a:t>Financial, Administration &amp; Functionality, Projects.</a:t>
            </a:r>
          </a:p>
          <a:p>
            <a:r>
              <a:rPr lang="en-US" sz="3600" dirty="0"/>
              <a:t>Involves SCC, Center, and Field Reps.</a:t>
            </a:r>
          </a:p>
          <a:p>
            <a:r>
              <a:rPr lang="en-US" sz="3600" dirty="0"/>
              <a:t>Planning to visit ~22 districts annually.</a:t>
            </a:r>
          </a:p>
          <a:p>
            <a:r>
              <a:rPr lang="en-US" sz="3600" dirty="0"/>
              <a:t>Complete details on website </a:t>
            </a:r>
            <a:r>
              <a:rPr lang="en-US" sz="2400" dirty="0">
                <a:hlinkClick r:id="rId4"/>
              </a:rPr>
              <a:t>www.dirtandgravelroads.org</a:t>
            </a:r>
            <a:r>
              <a:rPr lang="en-US" sz="2400" dirty="0"/>
              <a:t> </a:t>
            </a:r>
          </a:p>
          <a:p>
            <a:endParaRPr lang="en-US" sz="3600" dirty="0"/>
          </a:p>
          <a:p>
            <a:pPr marL="0" indent="0">
              <a:buNone/>
            </a:pPr>
            <a:r>
              <a:rPr lang="en-US" sz="3600" dirty="0"/>
              <a:t>							</a:t>
            </a:r>
          </a:p>
          <a:p>
            <a:endParaRPr lang="en-US" sz="3600"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Tree>
    <p:extLst>
      <p:ext uri="{BB962C8B-B14F-4D97-AF65-F5344CB8AC3E}">
        <p14:creationId xmlns:p14="http://schemas.microsoft.com/office/powerpoint/2010/main" val="3759807635"/>
      </p:ext>
    </p:extLst>
  </p:cSld>
  <p:clrMapOvr>
    <a:overrideClrMapping bg1="lt1" tx1="dk1" bg2="lt2" tx2="dk2" accent1="accent1" accent2="accent2" accent3="accent3" accent4="accent4" accent5="accent5" accent6="accent6" hlink="hlink" folHlink="folHlink"/>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8 Permits</a:t>
            </a:r>
          </a:p>
        </p:txBody>
      </p:sp>
      <p:sp>
        <p:nvSpPr>
          <p:cNvPr id="3" name="Subtitle 2"/>
          <p:cNvSpPr>
            <a:spLocks noGrp="1"/>
          </p:cNvSpPr>
          <p:nvPr>
            <p:ph type="subTitle" idx="1"/>
          </p:nvPr>
        </p:nvSpPr>
        <p:spPr/>
        <p:txBody>
          <a:bodyPr>
            <a:normAutofit/>
          </a:bodyPr>
          <a:lstStyle/>
          <a:p>
            <a:pPr marL="0" indent="0" algn="ctr">
              <a:buNone/>
            </a:pPr>
            <a:r>
              <a:rPr lang="en-US" sz="4800" dirty="0"/>
              <a:t>All necessary permits must be obtained before work can begin on the portion of the project requiring a permit.</a:t>
            </a:r>
          </a:p>
          <a:p>
            <a:pPr marL="0" indent="0" algn="ctr">
              <a:buNone/>
            </a:pPr>
            <a:endParaRPr lang="en-US" sz="4800" dirty="0"/>
          </a:p>
          <a:p>
            <a:pPr marL="0" indent="0" algn="ctr">
              <a:buNone/>
            </a:pPr>
            <a:r>
              <a:rPr lang="en-US" dirty="0"/>
              <a:t>Can for example, do drainage work while waiting on a permit to replace stream crossing.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8. Permits</a:t>
            </a:r>
          </a:p>
        </p:txBody>
      </p:sp>
    </p:spTree>
    <p:extLst>
      <p:ext uri="{BB962C8B-B14F-4D97-AF65-F5344CB8AC3E}">
        <p14:creationId xmlns:p14="http://schemas.microsoft.com/office/powerpoint/2010/main" val="85369197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8 Permits</a:t>
            </a:r>
          </a:p>
        </p:txBody>
      </p:sp>
      <p:sp>
        <p:nvSpPr>
          <p:cNvPr id="3" name="Subtitle 2"/>
          <p:cNvSpPr>
            <a:spLocks noGrp="1"/>
          </p:cNvSpPr>
          <p:nvPr>
            <p:ph type="subTitle" idx="1"/>
          </p:nvPr>
        </p:nvSpPr>
        <p:spPr/>
        <p:txBody>
          <a:bodyPr>
            <a:normAutofit/>
          </a:bodyPr>
          <a:lstStyle/>
          <a:p>
            <a:pPr marL="0" indent="0" algn="ctr">
              <a:buNone/>
            </a:pPr>
            <a:r>
              <a:rPr lang="en-US" sz="4800" dirty="0"/>
              <a:t>SCC GP-11 Clarification Memo</a:t>
            </a:r>
          </a:p>
          <a:p>
            <a:pPr marL="0" indent="0">
              <a:buNone/>
            </a:pPr>
            <a:r>
              <a:rPr lang="en-US" sz="2400" dirty="0"/>
              <a:t>Streamlined reviews</a:t>
            </a:r>
          </a:p>
          <a:p>
            <a:pPr marL="0" indent="0">
              <a:buNone/>
            </a:pPr>
            <a:r>
              <a:rPr lang="en-US" sz="2400" dirty="0"/>
              <a:t>Crossing realignments</a:t>
            </a:r>
          </a:p>
          <a:p>
            <a:pPr marL="0" indent="0">
              <a:buNone/>
            </a:pPr>
            <a:r>
              <a:rPr lang="en-US" sz="2400" dirty="0"/>
              <a:t>Raising road elevation</a:t>
            </a:r>
          </a:p>
          <a:p>
            <a:pPr marL="0" indent="0">
              <a:buNone/>
            </a:pPr>
            <a:r>
              <a:rPr lang="en-US" sz="2400" dirty="0"/>
              <a:t>More…</a:t>
            </a:r>
          </a:p>
          <a:p>
            <a:pPr marL="0" indent="0" algn="ctr">
              <a:buNone/>
            </a:pP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8. Permits</a:t>
            </a:r>
          </a:p>
        </p:txBody>
      </p:sp>
      <p:pic>
        <p:nvPicPr>
          <p:cNvPr id="5" name="Picture 4">
            <a:extLst>
              <a:ext uri="{FF2B5EF4-FFF2-40B4-BE49-F238E27FC236}">
                <a16:creationId xmlns:a16="http://schemas.microsoft.com/office/drawing/2014/main" id="{592421BB-28BB-49C0-8FA9-0C71283C3C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723281">
            <a:off x="613693" y="3084307"/>
            <a:ext cx="5083242"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96E825E-6881-4B6E-9ADB-03AB13D829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193132">
            <a:off x="3774984" y="2501948"/>
            <a:ext cx="5726043" cy="3486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510191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dirty="0">
                <a:solidFill>
                  <a:schemeClr val="bg1">
                    <a:lumMod val="50000"/>
                  </a:schemeClr>
                </a:solidFill>
              </a:rPr>
              <a:t>Center for Dirt and Gravel Roads</a:t>
            </a:r>
          </a:p>
          <a:p>
            <a:pPr marL="514350" indent="-514350">
              <a:buFont typeface="+mj-lt"/>
              <a:buAutoNum type="arabicParenR"/>
            </a:pPr>
            <a:r>
              <a:rPr lang="en-US" sz="3600" dirty="0">
                <a:solidFill>
                  <a:schemeClr val="bg1">
                    <a:lumMod val="50000"/>
                  </a:schemeClr>
                </a:solidFill>
              </a:rPr>
              <a:t>Additional</a:t>
            </a:r>
            <a:r>
              <a:rPr lang="en-US" sz="3600" baseline="0" dirty="0">
                <a:solidFill>
                  <a:schemeClr val="bg1">
                    <a:lumMod val="50000"/>
                  </a:schemeClr>
                </a:solidFill>
              </a:rPr>
              <a:t> Policies</a:t>
            </a:r>
          </a:p>
          <a:p>
            <a:pPr marL="514350" indent="-514350">
              <a:buFont typeface="+mj-lt"/>
              <a:buAutoNum type="arabicParenR"/>
            </a:pPr>
            <a:r>
              <a:rPr lang="en-US" sz="3600" b="1" baseline="0" dirty="0">
                <a:solidFill>
                  <a:schemeClr val="bg1">
                    <a:lumMod val="50000"/>
                  </a:schemeClr>
                </a:solidFill>
              </a:rPr>
              <a:t>Permits and Other Requirements</a:t>
            </a:r>
          </a:p>
          <a:p>
            <a:pPr marL="0" indent="0">
              <a:buFont typeface="+mj-lt"/>
              <a:buNone/>
            </a:pPr>
            <a:r>
              <a:rPr lang="en-US" sz="3600" b="1" u="sng" baseline="0" dirty="0">
                <a:solidFill>
                  <a:srgbClr val="FFFF00"/>
                </a:solidFill>
              </a:rPr>
              <a:t>Appendices</a:t>
            </a:r>
          </a:p>
        </p:txBody>
      </p:sp>
      <p:pic>
        <p:nvPicPr>
          <p:cNvPr id="5" name="Picture 4">
            <a:extLst>
              <a:ext uri="{FF2B5EF4-FFF2-40B4-BE49-F238E27FC236}">
                <a16:creationId xmlns:a16="http://schemas.microsoft.com/office/drawing/2014/main" id="{E7B6F0E3-52D7-4175-88DD-153770607C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DF68AD6-37B7-4D05-828F-82E937BD6B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3204" y="457200"/>
            <a:ext cx="2681951" cy="3436102"/>
          </a:xfrm>
          <a:prstGeom prst="rect">
            <a:avLst/>
          </a:prstGeom>
        </p:spPr>
      </p:pic>
    </p:spTree>
    <p:extLst>
      <p:ext uri="{BB962C8B-B14F-4D97-AF65-F5344CB8AC3E}">
        <p14:creationId xmlns:p14="http://schemas.microsoft.com/office/powerpoint/2010/main" val="323343175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3F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a:extLst>
              <a:ext uri="{FF2B5EF4-FFF2-40B4-BE49-F238E27FC236}">
                <a16:creationId xmlns:a16="http://schemas.microsoft.com/office/drawing/2014/main" id="{C96DE417-88EF-420E-9F2A-3FAAACA799C3}"/>
              </a:ext>
            </a:extLst>
          </p:cNvPr>
          <p:cNvPicPr>
            <a:picLocks noChangeAspect="1"/>
          </p:cNvPicPr>
          <p:nvPr/>
        </p:nvPicPr>
        <p:blipFill>
          <a:blip r:embed="rId3"/>
          <a:stretch>
            <a:fillRect/>
          </a:stretch>
        </p:blipFill>
        <p:spPr>
          <a:xfrm>
            <a:off x="180975" y="919162"/>
            <a:ext cx="8782050" cy="5019675"/>
          </a:xfrm>
          <a:prstGeom prst="rect">
            <a:avLst/>
          </a:prstGeom>
        </p:spPr>
      </p:pic>
    </p:spTree>
    <p:extLst>
      <p:ext uri="{BB962C8B-B14F-4D97-AF65-F5344CB8AC3E}">
        <p14:creationId xmlns:p14="http://schemas.microsoft.com/office/powerpoint/2010/main" val="79411681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pic>
        <p:nvPicPr>
          <p:cNvPr id="6" name="Picture 2" descr="http://www.demoties.com/wp-content/uploads/2011/10/Road-signs-Demotivational-poste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6961" y="266453"/>
            <a:ext cx="8414085" cy="63145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http://www.demoties.com/wp-content/uploads/2011/10/Road-signs-Demotivational-poster.jpg</a:t>
            </a:r>
          </a:p>
        </p:txBody>
      </p:sp>
    </p:spTree>
    <p:extLst>
      <p:ext uri="{BB962C8B-B14F-4D97-AF65-F5344CB8AC3E}">
        <p14:creationId xmlns:p14="http://schemas.microsoft.com/office/powerpoint/2010/main" val="29476559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5240" y="448934"/>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9634" y="2895601"/>
            <a:ext cx="2971393" cy="903190"/>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5920" y="2731163"/>
            <a:ext cx="1676400" cy="1136650"/>
          </a:xfrm>
          <a:prstGeom prst="rect">
            <a:avLst/>
          </a:prstGeom>
          <a:noFill/>
          <a:ln w="9525">
            <a:noFill/>
            <a:miter lim="800000"/>
            <a:headEnd/>
            <a:tailEnd/>
          </a:ln>
        </p:spPr>
      </p:pic>
      <p:sp>
        <p:nvSpPr>
          <p:cNvPr id="69638" name="Line 6"/>
          <p:cNvSpPr>
            <a:spLocks noChangeShapeType="1"/>
          </p:cNvSpPr>
          <p:nvPr/>
        </p:nvSpPr>
        <p:spPr bwMode="auto">
          <a:xfrm>
            <a:off x="4592320" y="533400"/>
            <a:ext cx="0" cy="6400800"/>
          </a:xfrm>
          <a:prstGeom prst="line">
            <a:avLst/>
          </a:prstGeom>
          <a:noFill/>
          <a:ln w="38100">
            <a:solidFill>
              <a:schemeClr val="tx1"/>
            </a:solidFill>
            <a:prstDash val="sysDot"/>
            <a:round/>
            <a:headEnd/>
            <a:tailEnd/>
          </a:ln>
        </p:spPr>
        <p:txBody>
          <a:bodyPr/>
          <a:lstStyle/>
          <a:p>
            <a:endParaRPr lang="en-US"/>
          </a:p>
        </p:txBody>
      </p:sp>
      <p:sp>
        <p:nvSpPr>
          <p:cNvPr id="69642" name="Text Box 10"/>
          <p:cNvSpPr txBox="1">
            <a:spLocks noChangeArrowheads="1"/>
          </p:cNvSpPr>
          <p:nvPr/>
        </p:nvSpPr>
        <p:spPr bwMode="auto">
          <a:xfrm>
            <a:off x="5264150" y="4660880"/>
            <a:ext cx="3102516" cy="1938992"/>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r>
              <a:rPr lang="en-US" sz="2400" b="1" dirty="0"/>
              <a:t>General Questions</a:t>
            </a:r>
          </a:p>
        </p:txBody>
      </p:sp>
      <p:sp>
        <p:nvSpPr>
          <p:cNvPr id="69648" name="Text Box 19"/>
          <p:cNvSpPr txBox="1">
            <a:spLocks noChangeArrowheads="1"/>
          </p:cNvSpPr>
          <p:nvPr/>
        </p:nvSpPr>
        <p:spPr bwMode="auto">
          <a:xfrm>
            <a:off x="349885" y="4648200"/>
            <a:ext cx="3848100"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Policy </a:t>
            </a:r>
          </a:p>
          <a:p>
            <a:pPr marL="342900" indent="-342900">
              <a:buFont typeface="Arial" panose="020B0604020202020204" pitchFamily="34" charset="0"/>
              <a:buChar char="•"/>
            </a:pPr>
            <a:r>
              <a:rPr lang="en-US" sz="2400" b="1" dirty="0"/>
              <a:t>Legal</a:t>
            </a:r>
          </a:p>
          <a:p>
            <a:pPr marL="342900" indent="-342900">
              <a:buFont typeface="Arial" panose="020B0604020202020204" pitchFamily="34" charset="0"/>
              <a:buChar char="•"/>
            </a:pPr>
            <a:r>
              <a:rPr lang="en-US" sz="2400" b="1" dirty="0"/>
              <a:t>Allocation/replenishment</a:t>
            </a:r>
          </a:p>
          <a:p>
            <a:pPr marL="342900" indent="-342900">
              <a:buFont typeface="Arial" panose="020B0604020202020204" pitchFamily="34" charset="0"/>
              <a:buChar char="•"/>
            </a:pPr>
            <a:r>
              <a:rPr lang="en-US" sz="2400" b="1" dirty="0"/>
              <a:t>QAQC</a:t>
            </a:r>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 name="Title 1"/>
          <p:cNvSpPr>
            <a:spLocks noGrp="1"/>
          </p:cNvSpPr>
          <p:nvPr>
            <p:ph type="title"/>
          </p:nvPr>
        </p:nvSpPr>
        <p:spPr/>
        <p:txBody>
          <a:bodyPr/>
          <a:lstStyle/>
          <a:p>
            <a:r>
              <a:rPr lang="en-US" dirty="0"/>
              <a:t>Contact Info</a:t>
            </a:r>
          </a:p>
        </p:txBody>
      </p:sp>
      <p:sp>
        <p:nvSpPr>
          <p:cNvPr id="18" name="Text Box 19"/>
          <p:cNvSpPr txBox="1">
            <a:spLocks noChangeArrowheads="1"/>
          </p:cNvSpPr>
          <p:nvPr/>
        </p:nvSpPr>
        <p:spPr bwMode="auto">
          <a:xfrm>
            <a:off x="1371600" y="3849469"/>
            <a:ext cx="6400800" cy="646331"/>
          </a:xfrm>
          <a:prstGeom prst="rect">
            <a:avLst/>
          </a:prstGeom>
          <a:solidFill>
            <a:schemeClr val="bg1"/>
          </a:solidFill>
          <a:ln w="9525">
            <a:noFill/>
            <a:miter lim="800000"/>
            <a:headEnd/>
            <a:tailEnd/>
          </a:ln>
        </p:spPr>
        <p:txBody>
          <a:bodyPr wrap="square">
            <a:spAutoFit/>
          </a:bodyPr>
          <a:lstStyle/>
          <a:p>
            <a:r>
              <a:rPr lang="en-US" sz="3600" b="1" dirty="0"/>
              <a:t>Have a Question?  Who to ask:</a:t>
            </a:r>
          </a:p>
        </p:txBody>
      </p:sp>
      <p:sp>
        <p:nvSpPr>
          <p:cNvPr id="12" name="Subtitle 2"/>
          <p:cNvSpPr txBox="1">
            <a:spLocks/>
          </p:cNvSpPr>
          <p:nvPr/>
        </p:nvSpPr>
        <p:spPr>
          <a:xfrm>
            <a:off x="477520" y="985460"/>
            <a:ext cx="8229600" cy="25724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Roy Richardson</a:t>
            </a:r>
          </a:p>
          <a:p>
            <a:pPr lvl="1"/>
            <a:r>
              <a:rPr lang="en-US" sz="1800" b="1" dirty="0"/>
              <a:t>PROGRAM</a:t>
            </a:r>
            <a:r>
              <a:rPr lang="en-US" sz="1800" dirty="0"/>
              <a:t> Coordinator</a:t>
            </a:r>
          </a:p>
          <a:p>
            <a:pPr lvl="1"/>
            <a:r>
              <a:rPr lang="en-US" sz="1800" dirty="0"/>
              <a:t>State Conservation Commission</a:t>
            </a:r>
          </a:p>
          <a:p>
            <a:pPr lvl="1"/>
            <a:r>
              <a:rPr lang="en-US" sz="1800" dirty="0"/>
              <a:t>Pa Department of Agriculture</a:t>
            </a:r>
          </a:p>
          <a:p>
            <a:pPr lvl="1"/>
            <a:r>
              <a:rPr lang="en-US" sz="1800" dirty="0">
                <a:hlinkClick r:id="rId5"/>
              </a:rPr>
              <a:t>rrichardso@pa.gov</a:t>
            </a:r>
            <a:r>
              <a:rPr lang="en-US" sz="1800" dirty="0"/>
              <a:t> </a:t>
            </a:r>
          </a:p>
          <a:p>
            <a:pPr lvl="1"/>
            <a:r>
              <a:rPr lang="en-US" sz="1800" dirty="0"/>
              <a:t>717-787-2013</a:t>
            </a:r>
          </a:p>
        </p:txBody>
      </p:sp>
      <p:sp>
        <p:nvSpPr>
          <p:cNvPr id="13" name="Text Box 19"/>
          <p:cNvSpPr txBox="1">
            <a:spLocks noChangeArrowheads="1"/>
          </p:cNvSpPr>
          <p:nvPr/>
        </p:nvSpPr>
        <p:spPr bwMode="auto">
          <a:xfrm>
            <a:off x="1813560" y="457200"/>
            <a:ext cx="4968240" cy="523220"/>
          </a:xfrm>
          <a:prstGeom prst="rect">
            <a:avLst/>
          </a:prstGeom>
          <a:solidFill>
            <a:schemeClr val="bg1"/>
          </a:solidFill>
          <a:ln w="9525">
            <a:noFill/>
            <a:miter lim="800000"/>
            <a:headEnd/>
            <a:tailEnd/>
          </a:ln>
        </p:spPr>
        <p:txBody>
          <a:bodyPr wrap="square">
            <a:spAutoFit/>
          </a:bodyPr>
          <a:lstStyle/>
          <a:p>
            <a:pPr algn="ctr"/>
            <a:r>
              <a:rPr lang="en-US" sz="2800" b="1" u="sng" dirty="0">
                <a:hlinkClick r:id="rId6"/>
              </a:rPr>
              <a:t>www.dirtandgravelroads.org</a:t>
            </a:r>
            <a:r>
              <a:rPr lang="en-US" sz="2800" b="1" u="sng" dirty="0"/>
              <a:t> </a:t>
            </a:r>
          </a:p>
        </p:txBody>
      </p:sp>
      <p:sp>
        <p:nvSpPr>
          <p:cNvPr id="14" name="Subtitle 2"/>
          <p:cNvSpPr txBox="1">
            <a:spLocks/>
          </p:cNvSpPr>
          <p:nvPr/>
        </p:nvSpPr>
        <p:spPr>
          <a:xfrm>
            <a:off x="4730115" y="975360"/>
            <a:ext cx="82296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Steve Bloser</a:t>
            </a:r>
          </a:p>
          <a:p>
            <a:pPr lvl="1"/>
            <a:r>
              <a:rPr lang="en-US" sz="1800" b="1" dirty="0"/>
              <a:t>CENTER</a:t>
            </a:r>
            <a:r>
              <a:rPr lang="en-US" sz="1800" dirty="0"/>
              <a:t> Director</a:t>
            </a:r>
          </a:p>
          <a:p>
            <a:pPr lvl="1"/>
            <a:r>
              <a:rPr lang="en-US" sz="1800" dirty="0"/>
              <a:t>PSU Center for Dirt and Gravel Roads</a:t>
            </a:r>
          </a:p>
          <a:p>
            <a:pPr lvl="1"/>
            <a:r>
              <a:rPr lang="en-US" sz="1800" dirty="0">
                <a:hlinkClick r:id="rId7"/>
              </a:rPr>
              <a:t>smb201@psu.edu</a:t>
            </a:r>
            <a:endParaRPr lang="en-US" sz="1800" dirty="0"/>
          </a:p>
          <a:p>
            <a:pPr lvl="1"/>
            <a:r>
              <a:rPr lang="en-US" sz="1800" dirty="0"/>
              <a:t>814-865-5355</a:t>
            </a:r>
          </a:p>
        </p:txBody>
      </p:sp>
    </p:spTree>
    <p:extLst>
      <p:ext uri="{BB962C8B-B14F-4D97-AF65-F5344CB8AC3E}">
        <p14:creationId xmlns:p14="http://schemas.microsoft.com/office/powerpoint/2010/main" val="1127445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
        <p:nvSpPr>
          <p:cNvPr id="3" name="TextBox 2"/>
          <p:cNvSpPr txBox="1"/>
          <p:nvPr/>
        </p:nvSpPr>
        <p:spPr>
          <a:xfrm>
            <a:off x="457200" y="762000"/>
            <a:ext cx="7620000" cy="6386364"/>
          </a:xfrm>
          <a:prstGeom prst="rect">
            <a:avLst/>
          </a:prstGeom>
          <a:noFill/>
        </p:spPr>
        <p:txBody>
          <a:bodyPr wrap="square" rtlCol="0">
            <a:spAutoFit/>
          </a:bodyPr>
          <a:lstStyle/>
          <a:p>
            <a:r>
              <a:rPr lang="en-US" sz="3600" b="1" u="sng" dirty="0"/>
              <a:t>QAQC Round 1</a:t>
            </a:r>
            <a:r>
              <a:rPr lang="en-US" sz="3600" b="1" dirty="0"/>
              <a:t>:</a:t>
            </a:r>
          </a:p>
          <a:p>
            <a:pPr marL="571500" lvl="0" indent="-571500">
              <a:buFont typeface="Arial" panose="020B0604020202020204" pitchFamily="34" charset="0"/>
              <a:buChar char="•"/>
            </a:pPr>
            <a:r>
              <a:rPr lang="en-US" sz="3200" dirty="0">
                <a:solidFill>
                  <a:prstClr val="black"/>
                </a:solidFill>
              </a:rPr>
              <a:t>Every County visited 2003-2011</a:t>
            </a:r>
          </a:p>
          <a:p>
            <a:endParaRPr lang="en-US" sz="1100" b="1" dirty="0"/>
          </a:p>
          <a:p>
            <a:r>
              <a:rPr lang="en-US" sz="3600" b="1" u="sng" dirty="0"/>
              <a:t>QAQC Round 2</a:t>
            </a:r>
            <a:r>
              <a:rPr lang="en-US" sz="3600" b="1" dirty="0"/>
              <a:t>: </a:t>
            </a:r>
          </a:p>
          <a:p>
            <a:pPr marL="571500" indent="-571500">
              <a:buFont typeface="Arial" panose="020B0604020202020204" pitchFamily="34" charset="0"/>
              <a:buChar char="•"/>
            </a:pPr>
            <a:r>
              <a:rPr lang="en-US" sz="3200" dirty="0"/>
              <a:t>Every County visited 2015-2017</a:t>
            </a:r>
          </a:p>
          <a:p>
            <a:endParaRPr lang="en-US" sz="1100" dirty="0"/>
          </a:p>
          <a:p>
            <a:r>
              <a:rPr lang="en-US" sz="3600" b="1" u="sng" dirty="0"/>
              <a:t>QAQC Round 3</a:t>
            </a:r>
            <a:r>
              <a:rPr lang="en-US" sz="3600" b="1" dirty="0"/>
              <a:t>: </a:t>
            </a:r>
          </a:p>
          <a:p>
            <a:pPr marL="571500" indent="-571500">
              <a:buFont typeface="Arial" panose="020B0604020202020204" pitchFamily="34" charset="0"/>
              <a:buChar char="•"/>
            </a:pPr>
            <a:r>
              <a:rPr lang="en-US" sz="3200" dirty="0"/>
              <a:t>Every County visited 2018-2020</a:t>
            </a:r>
          </a:p>
          <a:p>
            <a:pPr marL="571500" indent="-571500">
              <a:buFont typeface="Arial" panose="020B0604020202020204" pitchFamily="34" charset="0"/>
              <a:buChar cha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C00000"/>
                </a:solidFill>
                <a:effectLst/>
                <a:uLnTx/>
                <a:uFillTx/>
                <a:latin typeface="Calibri"/>
                <a:ea typeface="+mn-ea"/>
                <a:cs typeface="+mn-cs"/>
              </a:rPr>
              <a:t>QAQC Round 4</a:t>
            </a:r>
            <a:r>
              <a:rPr kumimoji="0" lang="en-US" sz="3600" b="1" i="0" u="none" strike="noStrike" kern="1200" cap="none" spc="0" normalizeH="0" baseline="0" noProof="0" dirty="0">
                <a:ln>
                  <a:noFill/>
                </a:ln>
                <a:solidFill>
                  <a:srgbClr val="C00000"/>
                </a:solidFill>
                <a:effectLst/>
                <a:uLnTx/>
                <a:uFillTx/>
                <a:latin typeface="Calibri"/>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2021 to 2023</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C00000"/>
                </a:solidFill>
                <a:latin typeface="Calibri"/>
              </a:rPr>
              <a:t>48 completed so far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C00000"/>
              </a:solidFill>
              <a:latin typeface="Calibri"/>
            </a:endParaRPr>
          </a:p>
          <a:p>
            <a:endParaRPr lang="en-US" sz="4000" dirty="0"/>
          </a:p>
        </p:txBody>
      </p:sp>
    </p:spTree>
    <p:extLst>
      <p:ext uri="{BB962C8B-B14F-4D97-AF65-F5344CB8AC3E}">
        <p14:creationId xmlns:p14="http://schemas.microsoft.com/office/powerpoint/2010/main" val="725055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b="1" u="sng" dirty="0">
                <a:solidFill>
                  <a:srgbClr val="FFFF00"/>
                </a:solidFill>
              </a:rPr>
              <a:t>Conservation District Role</a:t>
            </a:r>
          </a:p>
          <a:p>
            <a:pPr marL="514350" indent="-514350">
              <a:buFont typeface="+mj-lt"/>
              <a:buAutoNum type="arabicParenR"/>
            </a:pPr>
            <a:r>
              <a:rPr lang="en-US" sz="3600" b="1" dirty="0">
                <a:solidFill>
                  <a:schemeClr val="bg1"/>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154DF0B1-72D4-4171-823F-BD84030F42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6784" y="475375"/>
            <a:ext cx="2655682" cy="341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C88C87C-F607-41C8-AA7B-DF5CDDC8F2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00" y="457200"/>
            <a:ext cx="2681951" cy="3436102"/>
          </a:xfrm>
          <a:prstGeom prst="rect">
            <a:avLst/>
          </a:prstGeom>
        </p:spPr>
      </p:pic>
    </p:spTree>
    <p:extLst>
      <p:ext uri="{BB962C8B-B14F-4D97-AF65-F5344CB8AC3E}">
        <p14:creationId xmlns:p14="http://schemas.microsoft.com/office/powerpoint/2010/main" val="200588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20533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black"/>
                </a:solidFill>
                <a:effectLst/>
                <a:uLnTx/>
                <a:uFillTx/>
                <a:latin typeface="Calibri"/>
                <a:ea typeface="+mn-ea"/>
                <a:cs typeface="+mn-cs"/>
              </a:rPr>
              <a:t>Bottom of your screen:</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Zoom Controls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5311634-5B53-4CF3-AD62-A28607284B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595" y="5376589"/>
            <a:ext cx="915725" cy="451543"/>
          </a:xfrm>
          <a:prstGeom prst="rect">
            <a:avLst/>
          </a:prstGeom>
        </p:spPr>
      </p:pic>
      <p:pic>
        <p:nvPicPr>
          <p:cNvPr id="6" name="Picture 5">
            <a:extLst>
              <a:ext uri="{FF2B5EF4-FFF2-40B4-BE49-F238E27FC236}">
                <a16:creationId xmlns:a16="http://schemas.microsoft.com/office/drawing/2014/main" id="{AD40099F-462D-4161-93F5-C2F58BD88E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3668356"/>
            <a:ext cx="9144000" cy="2312176"/>
          </a:xfrm>
          <a:prstGeom prst="rect">
            <a:avLst/>
          </a:prstGeom>
        </p:spPr>
      </p:pic>
      <p:sp>
        <p:nvSpPr>
          <p:cNvPr id="7" name="Rectangle 6">
            <a:extLst>
              <a:ext uri="{FF2B5EF4-FFF2-40B4-BE49-F238E27FC236}">
                <a16:creationId xmlns:a16="http://schemas.microsoft.com/office/drawing/2014/main" id="{98C798B3-751B-44F7-8DE1-C75D5AA909C9}"/>
              </a:ext>
            </a:extLst>
          </p:cNvPr>
          <p:cNvSpPr/>
          <p:nvPr/>
        </p:nvSpPr>
        <p:spPr>
          <a:xfrm>
            <a:off x="5976259" y="36683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4DAD8A5-3D9B-4D0B-AF8A-F913951DDA3E}"/>
              </a:ext>
            </a:extLst>
          </p:cNvPr>
          <p:cNvSpPr/>
          <p:nvPr/>
        </p:nvSpPr>
        <p:spPr>
          <a:xfrm>
            <a:off x="1298305" y="3865265"/>
            <a:ext cx="5274387" cy="115961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7DAA594E-7A69-4FB3-934D-1D53D92F46CC}"/>
              </a:ext>
            </a:extLst>
          </p:cNvPr>
          <p:cNvCxnSpPr>
            <a:cxnSpLocks/>
          </p:cNvCxnSpPr>
          <p:nvPr/>
        </p:nvCxnSpPr>
        <p:spPr>
          <a:xfrm flipH="1">
            <a:off x="3320142" y="3865265"/>
            <a:ext cx="1080771" cy="15113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31D230-8F6D-42B2-89AA-66642AF2F448}"/>
              </a:ext>
            </a:extLst>
          </p:cNvPr>
          <p:cNvSpPr txBox="1"/>
          <p:nvPr/>
        </p:nvSpPr>
        <p:spPr>
          <a:xfrm>
            <a:off x="3394993" y="2995885"/>
            <a:ext cx="29080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Your buttons will look different, just look for the lime green tab</a:t>
            </a:r>
          </a:p>
        </p:txBody>
      </p:sp>
      <p:sp>
        <p:nvSpPr>
          <p:cNvPr id="13" name="Rectangle 12">
            <a:extLst>
              <a:ext uri="{FF2B5EF4-FFF2-40B4-BE49-F238E27FC236}">
                <a16:creationId xmlns:a16="http://schemas.microsoft.com/office/drawing/2014/main" id="{83B0513B-9B71-4D06-920F-B5F313A86D4F}"/>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295016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3) Conservation District Role</a:t>
            </a:r>
          </a:p>
        </p:txBody>
      </p:sp>
      <p:sp>
        <p:nvSpPr>
          <p:cNvPr id="3" name="Subtitle 2"/>
          <p:cNvSpPr>
            <a:spLocks noGrp="1"/>
          </p:cNvSpPr>
          <p:nvPr>
            <p:ph type="subTitle" idx="1"/>
          </p:nvPr>
        </p:nvSpPr>
        <p:spPr/>
        <p:txBody>
          <a:bodyPr>
            <a:normAutofit/>
          </a:bodyPr>
          <a:lstStyle/>
          <a:p>
            <a:r>
              <a:rPr lang="en-US" sz="3600" b="1" u="sng" dirty="0"/>
              <a:t>District Role:</a:t>
            </a:r>
          </a:p>
          <a:p>
            <a:pPr lvl="1"/>
            <a:r>
              <a:rPr lang="en-US" sz="3200" u="sng" dirty="0"/>
              <a:t>Run the Program </a:t>
            </a:r>
            <a:r>
              <a:rPr lang="en-US" sz="3200" dirty="0"/>
              <a:t>within each County.</a:t>
            </a:r>
          </a:p>
          <a:p>
            <a:pPr lvl="1"/>
            <a:r>
              <a:rPr lang="en-US" sz="3200" dirty="0"/>
              <a:t>Receive $ from SCC</a:t>
            </a:r>
          </a:p>
          <a:p>
            <a:pPr lvl="1"/>
            <a:r>
              <a:rPr lang="en-US" sz="3200" dirty="0"/>
              <a:t>Provide grants</a:t>
            </a:r>
            <a:r>
              <a:rPr lang="en-US" sz="3200" baseline="0" dirty="0"/>
              <a:t> to applicants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475886647"/>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a:solidFill>
                  <a:schemeClr val="bg1"/>
                </a:solidFill>
              </a:rPr>
              <a:t>SHERRI</a:t>
            </a:r>
          </a:p>
        </p:txBody>
      </p:sp>
    </p:spTree>
    <p:extLst>
      <p:ext uri="{BB962C8B-B14F-4D97-AF65-F5344CB8AC3E}">
        <p14:creationId xmlns:p14="http://schemas.microsoft.com/office/powerpoint/2010/main" val="2219310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t>3.1 CD Structure</a:t>
            </a:r>
          </a:p>
          <a:p>
            <a:r>
              <a:rPr lang="en-US" sz="2000" strike="sngStrike" dirty="0"/>
              <a:t>3.2 Overview</a:t>
            </a:r>
          </a:p>
          <a:p>
            <a:r>
              <a:rPr lang="en-US" sz="2800" dirty="0"/>
              <a:t>3.3</a:t>
            </a:r>
            <a:r>
              <a:rPr lang="en-US" sz="2800" baseline="0" dirty="0"/>
              <a:t> Receiving Funds from SCC</a:t>
            </a:r>
          </a:p>
          <a:p>
            <a:r>
              <a:rPr lang="en-US" sz="2800" baseline="0" dirty="0"/>
              <a:t>3.4 Accounting of funds at CD</a:t>
            </a:r>
          </a:p>
          <a:p>
            <a:r>
              <a:rPr lang="en-US" sz="2800" baseline="0" dirty="0"/>
              <a:t>3.5 Dispersing funds to Grant Recipients</a:t>
            </a:r>
          </a:p>
          <a:p>
            <a:r>
              <a:rPr lang="en-US" baseline="0" dirty="0"/>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extBox 3"/>
          <p:cNvSpPr txBox="1"/>
          <p:nvPr/>
        </p:nvSpPr>
        <p:spPr>
          <a:xfrm>
            <a:off x="6388933" y="990600"/>
            <a:ext cx="2008883" cy="707886"/>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Topic List: </a:t>
            </a:r>
          </a:p>
          <a:p>
            <a:pPr algn="ctr"/>
            <a:r>
              <a:rPr lang="en-US" sz="2000" dirty="0">
                <a:solidFill>
                  <a:srgbClr val="FF0000"/>
                </a:solidFill>
              </a:rPr>
              <a:t>follow the money</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724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u="sng" dirty="0">
                <a:solidFill>
                  <a:srgbClr val="FF0000"/>
                </a:solidFill>
              </a:rPr>
              <a:t>3.3</a:t>
            </a:r>
            <a:r>
              <a:rPr lang="en-US" sz="2800" u="sng" baseline="0" dirty="0">
                <a:solidFill>
                  <a:srgbClr val="FF0000"/>
                </a:solidFill>
              </a:rPr>
              <a:t> Receiving Funds from SCC</a:t>
            </a:r>
          </a:p>
          <a:p>
            <a:r>
              <a:rPr lang="en-US" sz="2800" baseline="0" dirty="0"/>
              <a:t>3.4 Accounting of funds at CD</a:t>
            </a:r>
          </a:p>
          <a:p>
            <a:r>
              <a:rPr lang="en-US" sz="2800" baseline="0" dirty="0"/>
              <a:t>3.5 Dispersing funds to Grant Recipients</a:t>
            </a:r>
          </a:p>
          <a:p>
            <a:r>
              <a:rPr lang="en-US" baseline="0" dirty="0"/>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612344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3.3 Receiving Funds from SCC</a:t>
            </a:r>
          </a:p>
        </p:txBody>
      </p:sp>
      <p:sp>
        <p:nvSpPr>
          <p:cNvPr id="3" name="Subtitle 2"/>
          <p:cNvSpPr>
            <a:spLocks noGrp="1"/>
          </p:cNvSpPr>
          <p:nvPr>
            <p:ph type="subTitle" idx="1"/>
          </p:nvPr>
        </p:nvSpPr>
        <p:spPr/>
        <p:txBody>
          <a:bodyPr>
            <a:normAutofit lnSpcReduction="10000"/>
          </a:bodyPr>
          <a:lstStyle/>
          <a:p>
            <a:pPr marL="0" indent="0">
              <a:buNone/>
            </a:pPr>
            <a:r>
              <a:rPr lang="en-US" b="1" u="sng" dirty="0"/>
              <a:t>Receiving Funds from SCC</a:t>
            </a:r>
          </a:p>
          <a:p>
            <a:r>
              <a:rPr lang="en-US" dirty="0"/>
              <a:t>5-year agreement (FY 2022-23 is year 5)</a:t>
            </a:r>
          </a:p>
          <a:p>
            <a:r>
              <a:rPr lang="en-US" dirty="0"/>
              <a:t>Timeline for allocations</a:t>
            </a:r>
          </a:p>
          <a:p>
            <a:pPr lvl="1"/>
            <a:r>
              <a:rPr lang="en-US" dirty="0"/>
              <a:t>Approved by SCC in May</a:t>
            </a:r>
          </a:p>
          <a:p>
            <a:pPr lvl="1"/>
            <a:r>
              <a:rPr lang="en-US" dirty="0"/>
              <a:t>Approved in State Budget for July 1</a:t>
            </a:r>
          </a:p>
          <a:p>
            <a:pPr lvl="1"/>
            <a:r>
              <a:rPr lang="en-US" dirty="0"/>
              <a:t>Advances received by CDs by September</a:t>
            </a:r>
          </a:p>
          <a:p>
            <a:r>
              <a:rPr lang="en-US" dirty="0"/>
              <a:t>Allocations are formula-based:</a:t>
            </a:r>
          </a:p>
          <a:p>
            <a:pPr lvl="1"/>
            <a:r>
              <a:rPr lang="en-US" b="1" dirty="0"/>
              <a:t>DGR</a:t>
            </a:r>
            <a:r>
              <a:rPr lang="en-US" dirty="0"/>
              <a:t>: miles of unpaved roads and worksites and proximity to streams</a:t>
            </a:r>
          </a:p>
          <a:p>
            <a:pPr lvl="1"/>
            <a:r>
              <a:rPr lang="en-US" b="1" dirty="0"/>
              <a:t>LVR</a:t>
            </a:r>
            <a:r>
              <a:rPr lang="en-US" dirty="0"/>
              <a:t>: miles of urban and non-urban roads and proximity to streams</a:t>
            </a:r>
          </a:p>
          <a:p>
            <a:pPr lvl="1"/>
            <a:r>
              <a:rPr lang="en-US" dirty="0"/>
              <a:t>Complete details: </a:t>
            </a:r>
            <a:r>
              <a:rPr lang="en-US" dirty="0">
                <a:hlinkClick r:id="rId3"/>
              </a:rPr>
              <a:t>www.dirtandgravelroads.org</a:t>
            </a:r>
            <a:r>
              <a:rPr lang="en-US" dirty="0"/>
              <a:t> </a:t>
            </a:r>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34819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a:t>3.3.2-3: Advanced Working</a:t>
            </a:r>
            <a:r>
              <a:rPr lang="en-US" baseline="0"/>
              <a:t> Capital</a:t>
            </a:r>
            <a:endParaRPr lang="en-US"/>
          </a:p>
        </p:txBody>
      </p:sp>
      <p:sp>
        <p:nvSpPr>
          <p:cNvPr id="3" name="Subtitle 2"/>
          <p:cNvSpPr>
            <a:spLocks noGrp="1"/>
          </p:cNvSpPr>
          <p:nvPr>
            <p:ph type="subTitle" idx="1"/>
          </p:nvPr>
        </p:nvSpPr>
        <p:spPr>
          <a:xfrm>
            <a:off x="457200" y="468777"/>
            <a:ext cx="8229600" cy="5791200"/>
          </a:xfrm>
        </p:spPr>
        <p:txBody>
          <a:bodyPr/>
          <a:lstStyle/>
          <a:p>
            <a:pPr marL="0" indent="0">
              <a:buNone/>
            </a:pPr>
            <a:r>
              <a:rPr lang="en-US" sz="2800" b="1" u="sng"/>
              <a:t>Advanced Working Capital</a:t>
            </a:r>
          </a:p>
          <a:p>
            <a:r>
              <a:rPr lang="en-US" sz="2400"/>
              <a:t>50% of allocations advanced to districts</a:t>
            </a:r>
          </a:p>
          <a:p>
            <a:pPr lvl="1"/>
            <a:r>
              <a:rPr lang="en-US" sz="2400"/>
              <a:t>Will come as separate deposits (DGR and LVR)</a:t>
            </a:r>
          </a:p>
          <a:p>
            <a:pPr lvl="1"/>
            <a:r>
              <a:rPr lang="en-US" sz="2400"/>
              <a:t>Allocation worksheet explains breakdowns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pic>
        <p:nvPicPr>
          <p:cNvPr id="9" name="Picture 8">
            <a:extLst>
              <a:ext uri="{FF2B5EF4-FFF2-40B4-BE49-F238E27FC236}">
                <a16:creationId xmlns:a16="http://schemas.microsoft.com/office/drawing/2014/main" id="{B9C0BB7A-CB20-4CFC-BA38-E10FA1F7D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9816" y="2362200"/>
            <a:ext cx="6664368" cy="4810866"/>
          </a:xfrm>
          <a:prstGeom prst="rect">
            <a:avLst/>
          </a:prstGeom>
          <a:ln w="57150">
            <a:solidFill>
              <a:schemeClr val="tx1"/>
            </a:solidFill>
          </a:ln>
        </p:spPr>
      </p:pic>
    </p:spTree>
    <p:extLst>
      <p:ext uri="{BB962C8B-B14F-4D97-AF65-F5344CB8AC3E}">
        <p14:creationId xmlns:p14="http://schemas.microsoft.com/office/powerpoint/2010/main" val="1963827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endParaRPr lang="en-US"/>
          </a:p>
        </p:txBody>
      </p:sp>
      <p:sp>
        <p:nvSpPr>
          <p:cNvPr id="3" name="Subtitle 2"/>
          <p:cNvSpPr>
            <a:spLocks noGrp="1"/>
          </p:cNvSpPr>
          <p:nvPr>
            <p:ph type="subTitle" idx="1"/>
          </p:nvPr>
        </p:nvSpPr>
        <p:spPr/>
        <p:txBody>
          <a:bodyPr/>
          <a:lstStyle/>
          <a:p>
            <a:pPr marL="0" indent="0">
              <a:buNone/>
            </a:pPr>
            <a:r>
              <a:rPr lang="en-US" b="1" u="sng"/>
              <a:t>DGLVR funds will be direct deposited into each conservation district’s account</a:t>
            </a:r>
          </a:p>
          <a:p>
            <a:r>
              <a:rPr lang="en-US" sz="3600"/>
              <a:t>Required by PA State Treasury</a:t>
            </a:r>
          </a:p>
          <a:p>
            <a:r>
              <a:rPr lang="en-US" sz="3600"/>
              <a:t>Separate deposits for DGR and LVR</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3273861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Replenishment</a:t>
            </a:r>
            <a:endParaRPr lang="en-US" sz="2600" b="0" kern="120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b="1" dirty="0"/>
              <a:t>Districts receive replenishments of remaining 50% of funds based on actual spending</a:t>
            </a:r>
          </a:p>
          <a:p>
            <a:pPr lvl="1"/>
            <a:r>
              <a:rPr lang="en-US" dirty="0"/>
              <a:t>Replenishments handled in GIS quarterly reporting system</a:t>
            </a:r>
          </a:p>
          <a:p>
            <a:pPr lvl="2"/>
            <a:r>
              <a:rPr lang="en-US" dirty="0"/>
              <a:t>Automatically generated each quarter</a:t>
            </a:r>
          </a:p>
          <a:p>
            <a:pPr lvl="2"/>
            <a:r>
              <a:rPr lang="en-US" dirty="0"/>
              <a:t>DGR and LVR replenishment will come in separate deposits</a:t>
            </a:r>
          </a:p>
          <a:p>
            <a:pPr lvl="2"/>
            <a:endParaRPr lang="en-US" b="1" dirty="0"/>
          </a:p>
          <a:p>
            <a:pPr lvl="1"/>
            <a:endParaRPr lang="en-US"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1800" y="3918857"/>
            <a:ext cx="6172200" cy="2939142"/>
          </a:xfrm>
          <a:prstGeom prst="rect">
            <a:avLst/>
          </a:prstGeom>
        </p:spPr>
      </p:pic>
    </p:spTree>
    <p:extLst>
      <p:ext uri="{BB962C8B-B14F-4D97-AF65-F5344CB8AC3E}">
        <p14:creationId xmlns:p14="http://schemas.microsoft.com/office/powerpoint/2010/main" val="1379284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3" name="Subtitle 2"/>
          <p:cNvSpPr>
            <a:spLocks noGrp="1"/>
          </p:cNvSpPr>
          <p:nvPr>
            <p:ph type="subTitle" idx="1"/>
          </p:nvPr>
        </p:nvSpPr>
        <p:spPr>
          <a:xfrm>
            <a:off x="457200" y="762000"/>
            <a:ext cx="8229600" cy="6019800"/>
          </a:xfrm>
        </p:spPr>
        <p:txBody>
          <a:bodyPr>
            <a:normAutofit lnSpcReduction="10000"/>
          </a:bodyPr>
          <a:lstStyle/>
          <a:p>
            <a:pPr marL="0" indent="0">
              <a:buNone/>
            </a:pPr>
            <a:r>
              <a:rPr lang="en-US" b="1" u="sng" dirty="0"/>
              <a:t>Spending Requirements</a:t>
            </a:r>
          </a:p>
          <a:p>
            <a:r>
              <a:rPr lang="en-US" dirty="0"/>
              <a:t>DGR and LVR spending tracked separately.</a:t>
            </a:r>
          </a:p>
          <a:p>
            <a:r>
              <a:rPr lang="en-US" dirty="0"/>
              <a:t>All funds must be </a:t>
            </a:r>
            <a:r>
              <a:rPr lang="en-US" dirty="0">
                <a:solidFill>
                  <a:srgbClr val="FF0000"/>
                </a:solidFill>
              </a:rPr>
              <a:t>spent </a:t>
            </a:r>
            <a:r>
              <a:rPr lang="en-US" dirty="0"/>
              <a:t>within two years of state budget approval to be eligible for future allocations.</a:t>
            </a:r>
          </a:p>
          <a:p>
            <a:pPr lvl="1"/>
            <a:r>
              <a:rPr lang="en-US" dirty="0"/>
              <a:t>Administration and Education funds must be utilized within the fiscal year they are allotted</a:t>
            </a:r>
          </a:p>
          <a:p>
            <a:pPr lvl="1"/>
            <a:r>
              <a:rPr lang="en-US" dirty="0"/>
              <a:t>At the end of the fiscal year, unspent admin and </a:t>
            </a:r>
            <a:r>
              <a:rPr lang="en-US" dirty="0" err="1"/>
              <a:t>edu</a:t>
            </a:r>
            <a:r>
              <a:rPr lang="en-US" dirty="0"/>
              <a:t> funds become project funds (which still must be spent by the end of the 2-year time frame)</a:t>
            </a:r>
          </a:p>
          <a:p>
            <a:r>
              <a:rPr lang="en-US" dirty="0"/>
              <a:t>If a District misses a year, can be eligible in future years if they meet future requirements.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27192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3" name="Subtitle 2"/>
          <p:cNvSpPr>
            <a:spLocks noGrp="1"/>
          </p:cNvSpPr>
          <p:nvPr>
            <p:ph type="subTitle" idx="1"/>
          </p:nvPr>
        </p:nvSpPr>
        <p:spPr>
          <a:xfrm>
            <a:off x="457200" y="762000"/>
            <a:ext cx="8229600" cy="6019800"/>
          </a:xfrm>
        </p:spPr>
        <p:txBody>
          <a:bodyPr>
            <a:normAutofit/>
          </a:bodyPr>
          <a:lstStyle/>
          <a:p>
            <a:pPr marL="0" indent="0">
              <a:buNone/>
            </a:pPr>
            <a:r>
              <a:rPr lang="en-US" b="1" u="sng"/>
              <a:t>Spending Requirements</a:t>
            </a:r>
          </a:p>
          <a:p>
            <a:r>
              <a:rPr lang="en-US"/>
              <a:t>Tracked in the GIS</a:t>
            </a:r>
          </a:p>
          <a:p>
            <a:r>
              <a:rPr lang="en-US"/>
              <a:t>Contact the SCC for assistance with meeting spending requirements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93293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68258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You are muted by default.</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Three options to communicate:</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Chat</a:t>
            </a:r>
            <a:r>
              <a:rPr kumimoji="0" lang="en-US" sz="2800" b="0" i="0" u="none" strike="noStrike" kern="1200" cap="none" spc="0" normalizeH="0" baseline="0" noProof="0" dirty="0">
                <a:ln>
                  <a:noFill/>
                </a:ln>
                <a:solidFill>
                  <a:prstClr val="black"/>
                </a:solidFill>
                <a:effectLst/>
                <a:uLnTx/>
                <a:uFillTx/>
                <a:latin typeface="Calibri"/>
                <a:ea typeface="+mn-ea"/>
                <a:cs typeface="+mn-cs"/>
              </a:rPr>
              <a:t>: text chat with </a:t>
            </a:r>
            <a:r>
              <a:rPr kumimoji="0" lang="en-US" sz="2800" b="0" i="0" u="sng" strike="noStrike" kern="1200" cap="none" spc="0" normalizeH="0" baseline="0" noProof="0" dirty="0">
                <a:ln>
                  <a:noFill/>
                </a:ln>
                <a:solidFill>
                  <a:prstClr val="black"/>
                </a:solidFill>
                <a:effectLst/>
                <a:uLnTx/>
                <a:uFillTx/>
                <a:latin typeface="Calibri"/>
                <a:ea typeface="+mn-ea"/>
                <a:cs typeface="+mn-cs"/>
              </a:rPr>
              <a:t>panelists and/or attendees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84D95-B447-45F0-933C-DC5C79148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488" y="3051927"/>
            <a:ext cx="692848" cy="448335"/>
          </a:xfrm>
          <a:prstGeom prst="rect">
            <a:avLst/>
          </a:prstGeom>
          <a:ln w="28575">
            <a:solidFill>
              <a:srgbClr val="FFFF00"/>
            </a:solidFill>
          </a:ln>
        </p:spPr>
      </p:pic>
      <p:pic>
        <p:nvPicPr>
          <p:cNvPr id="5" name="Picture 4">
            <a:extLst>
              <a:ext uri="{FF2B5EF4-FFF2-40B4-BE49-F238E27FC236}">
                <a16:creationId xmlns:a16="http://schemas.microsoft.com/office/drawing/2014/main" id="{1C214FE2-2ED7-4196-8C62-384AF1D384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1532" y="3731195"/>
            <a:ext cx="2731770" cy="2923608"/>
          </a:xfrm>
          <a:prstGeom prst="rect">
            <a:avLst/>
          </a:prstGeom>
          <a:ln w="57150">
            <a:solidFill>
              <a:schemeClr val="tx1"/>
            </a:solidFill>
          </a:ln>
        </p:spPr>
      </p:pic>
      <p:sp>
        <p:nvSpPr>
          <p:cNvPr id="6" name="Arrow: Down 5">
            <a:extLst>
              <a:ext uri="{FF2B5EF4-FFF2-40B4-BE49-F238E27FC236}">
                <a16:creationId xmlns:a16="http://schemas.microsoft.com/office/drawing/2014/main" id="{B8A570AE-6E7A-46F4-BCB5-8B8CA8E33BB9}"/>
              </a:ext>
            </a:extLst>
          </p:cNvPr>
          <p:cNvSpPr/>
          <p:nvPr/>
        </p:nvSpPr>
        <p:spPr>
          <a:xfrm rot="2674874">
            <a:off x="6493949" y="5654999"/>
            <a:ext cx="374468" cy="418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45B8126B-1665-4686-A647-CFD93ABDF78F}"/>
              </a:ext>
            </a:extLst>
          </p:cNvPr>
          <p:cNvCxnSpPr>
            <a:cxnSpLocks/>
          </p:cNvCxnSpPr>
          <p:nvPr/>
        </p:nvCxnSpPr>
        <p:spPr>
          <a:xfrm flipH="1">
            <a:off x="5656943" y="2676869"/>
            <a:ext cx="990600" cy="4483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75023E-C0FD-4B62-9890-FAE9B329D99A}"/>
              </a:ext>
            </a:extLst>
          </p:cNvPr>
          <p:cNvSpPr txBox="1"/>
          <p:nvPr/>
        </p:nvSpPr>
        <p:spPr>
          <a:xfrm>
            <a:off x="6617608" y="2467479"/>
            <a:ext cx="2009531" cy="369332"/>
          </a:xfrm>
          <a:prstGeom prst="rect">
            <a:avLst/>
          </a:prstGeom>
          <a:noFill/>
        </p:spPr>
        <p:txBody>
          <a:bodyPr wrap="square" rtlCol="0">
            <a:spAutoFit/>
          </a:bodyPr>
          <a:lstStyle/>
          <a:p>
            <a:r>
              <a:rPr lang="en-US" dirty="0"/>
              <a:t>Roy\Justin\Steve</a:t>
            </a:r>
          </a:p>
        </p:txBody>
      </p:sp>
    </p:spTree>
    <p:extLst>
      <p:ext uri="{BB962C8B-B14F-4D97-AF65-F5344CB8AC3E}">
        <p14:creationId xmlns:p14="http://schemas.microsoft.com/office/powerpoint/2010/main" val="1827025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pic>
        <p:nvPicPr>
          <p:cNvPr id="7" name="Picture 6">
            <a:extLst>
              <a:ext uri="{FF2B5EF4-FFF2-40B4-BE49-F238E27FC236}">
                <a16:creationId xmlns:a16="http://schemas.microsoft.com/office/drawing/2014/main" id="{B8A2D6FD-A167-4DEA-8272-FFD9F5673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95186"/>
            <a:ext cx="9144000" cy="5467627"/>
          </a:xfrm>
          <a:prstGeom prst="rect">
            <a:avLst/>
          </a:prstGeom>
        </p:spPr>
      </p:pic>
      <p:sp>
        <p:nvSpPr>
          <p:cNvPr id="8" name="Oval 7">
            <a:extLst>
              <a:ext uri="{FF2B5EF4-FFF2-40B4-BE49-F238E27FC236}">
                <a16:creationId xmlns:a16="http://schemas.microsoft.com/office/drawing/2014/main" id="{003218DA-06DB-4994-8BA9-77BDD5E68248}"/>
              </a:ext>
            </a:extLst>
          </p:cNvPr>
          <p:cNvSpPr/>
          <p:nvPr/>
        </p:nvSpPr>
        <p:spPr>
          <a:xfrm>
            <a:off x="1752600" y="4876801"/>
            <a:ext cx="2590800" cy="12860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3602975-A185-4BB9-9DB2-AE1BB70C4FFC}"/>
              </a:ext>
            </a:extLst>
          </p:cNvPr>
          <p:cNvGrpSpPr/>
          <p:nvPr/>
        </p:nvGrpSpPr>
        <p:grpSpPr>
          <a:xfrm>
            <a:off x="6096000" y="706762"/>
            <a:ext cx="1730828" cy="923330"/>
            <a:chOff x="6096000" y="706762"/>
            <a:chExt cx="1730828" cy="923330"/>
          </a:xfrm>
        </p:grpSpPr>
        <p:sp>
          <p:nvSpPr>
            <p:cNvPr id="9" name="Oval 8">
              <a:extLst>
                <a:ext uri="{FF2B5EF4-FFF2-40B4-BE49-F238E27FC236}">
                  <a16:creationId xmlns:a16="http://schemas.microsoft.com/office/drawing/2014/main" id="{F1AC6F4E-3DC9-477A-BAFD-5494531A5406}"/>
                </a:ext>
              </a:extLst>
            </p:cNvPr>
            <p:cNvSpPr/>
            <p:nvPr/>
          </p:nvSpPr>
          <p:spPr>
            <a:xfrm>
              <a:off x="6096000" y="914400"/>
              <a:ext cx="613954"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7D2DB7-9188-4124-9A40-3E0FD005423C}"/>
                </a:ext>
              </a:extLst>
            </p:cNvPr>
            <p:cNvSpPr txBox="1"/>
            <p:nvPr/>
          </p:nvSpPr>
          <p:spPr>
            <a:xfrm>
              <a:off x="6683828" y="706762"/>
              <a:ext cx="1143000" cy="923330"/>
            </a:xfrm>
            <a:prstGeom prst="rect">
              <a:avLst/>
            </a:prstGeom>
            <a:noFill/>
          </p:spPr>
          <p:txBody>
            <a:bodyPr wrap="square" rtlCol="0">
              <a:spAutoFit/>
            </a:bodyPr>
            <a:lstStyle/>
            <a:p>
              <a:r>
                <a:rPr lang="en-US" b="1">
                  <a:solidFill>
                    <a:srgbClr val="FF0000"/>
                  </a:solidFill>
                </a:rPr>
                <a:t>Annual Summary Report</a:t>
              </a:r>
            </a:p>
          </p:txBody>
        </p:sp>
      </p:grpSp>
      <p:sp>
        <p:nvSpPr>
          <p:cNvPr id="13" name="Oval 12">
            <a:extLst>
              <a:ext uri="{FF2B5EF4-FFF2-40B4-BE49-F238E27FC236}">
                <a16:creationId xmlns:a16="http://schemas.microsoft.com/office/drawing/2014/main" id="{D7BAD695-3BB0-4E41-BCA7-36633A8F8D61}"/>
              </a:ext>
            </a:extLst>
          </p:cNvPr>
          <p:cNvSpPr/>
          <p:nvPr/>
        </p:nvSpPr>
        <p:spPr>
          <a:xfrm>
            <a:off x="1524000" y="1828800"/>
            <a:ext cx="2438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4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4ACFBF-5BDA-423D-8CD2-2F5892CE6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3999"/>
            <a:ext cx="9144000" cy="5513648"/>
          </a:xfrm>
          <a:prstGeom prst="rect">
            <a:avLst/>
          </a:prstGeom>
        </p:spPr>
      </p:pic>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grpSp>
        <p:nvGrpSpPr>
          <p:cNvPr id="14" name="Group 13">
            <a:extLst>
              <a:ext uri="{FF2B5EF4-FFF2-40B4-BE49-F238E27FC236}">
                <a16:creationId xmlns:a16="http://schemas.microsoft.com/office/drawing/2014/main" id="{E3602975-A185-4BB9-9DB2-AE1BB70C4FFC}"/>
              </a:ext>
            </a:extLst>
          </p:cNvPr>
          <p:cNvGrpSpPr/>
          <p:nvPr/>
        </p:nvGrpSpPr>
        <p:grpSpPr>
          <a:xfrm>
            <a:off x="6248400" y="838200"/>
            <a:ext cx="1756954" cy="674634"/>
            <a:chOff x="6096000" y="849366"/>
            <a:chExt cx="1756954" cy="674634"/>
          </a:xfrm>
        </p:grpSpPr>
        <p:sp>
          <p:nvSpPr>
            <p:cNvPr id="9" name="Oval 8">
              <a:extLst>
                <a:ext uri="{FF2B5EF4-FFF2-40B4-BE49-F238E27FC236}">
                  <a16:creationId xmlns:a16="http://schemas.microsoft.com/office/drawing/2014/main" id="{F1AC6F4E-3DC9-477A-BAFD-5494531A5406}"/>
                </a:ext>
              </a:extLst>
            </p:cNvPr>
            <p:cNvSpPr/>
            <p:nvPr/>
          </p:nvSpPr>
          <p:spPr>
            <a:xfrm>
              <a:off x="6096000" y="914400"/>
              <a:ext cx="613954"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7D2DB7-9188-4124-9A40-3E0FD005423C}"/>
                </a:ext>
              </a:extLst>
            </p:cNvPr>
            <p:cNvSpPr txBox="1"/>
            <p:nvPr/>
          </p:nvSpPr>
          <p:spPr>
            <a:xfrm>
              <a:off x="6709954" y="849366"/>
              <a:ext cx="1143000" cy="646331"/>
            </a:xfrm>
            <a:prstGeom prst="rect">
              <a:avLst/>
            </a:prstGeom>
            <a:noFill/>
          </p:spPr>
          <p:txBody>
            <a:bodyPr wrap="square" rtlCol="0">
              <a:spAutoFit/>
            </a:bodyPr>
            <a:lstStyle/>
            <a:p>
              <a:r>
                <a:rPr lang="en-US" b="1">
                  <a:solidFill>
                    <a:srgbClr val="FF0000"/>
                  </a:solidFill>
                </a:rPr>
                <a:t>Quarterly Report</a:t>
              </a:r>
            </a:p>
          </p:txBody>
        </p:sp>
      </p:grpSp>
      <p:sp>
        <p:nvSpPr>
          <p:cNvPr id="13" name="Oval 12">
            <a:extLst>
              <a:ext uri="{FF2B5EF4-FFF2-40B4-BE49-F238E27FC236}">
                <a16:creationId xmlns:a16="http://schemas.microsoft.com/office/drawing/2014/main" id="{D7BAD695-3BB0-4E41-BCA7-36633A8F8D61}"/>
              </a:ext>
            </a:extLst>
          </p:cNvPr>
          <p:cNvSpPr/>
          <p:nvPr/>
        </p:nvSpPr>
        <p:spPr>
          <a:xfrm>
            <a:off x="3429000" y="2438400"/>
            <a:ext cx="942703"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4BE47FC-A421-4FE0-8339-19D66AE1D730}"/>
              </a:ext>
            </a:extLst>
          </p:cNvPr>
          <p:cNvGrpSpPr/>
          <p:nvPr/>
        </p:nvGrpSpPr>
        <p:grpSpPr>
          <a:xfrm>
            <a:off x="1785258" y="2715272"/>
            <a:ext cx="1662248" cy="1228130"/>
            <a:chOff x="1785258" y="2715272"/>
            <a:chExt cx="1662248" cy="1228130"/>
          </a:xfrm>
        </p:grpSpPr>
        <p:cxnSp>
          <p:nvCxnSpPr>
            <p:cNvPr id="6" name="Straight Arrow Connector 5">
              <a:extLst>
                <a:ext uri="{FF2B5EF4-FFF2-40B4-BE49-F238E27FC236}">
                  <a16:creationId xmlns:a16="http://schemas.microsoft.com/office/drawing/2014/main" id="{9E7D30A6-F008-4BA5-AD01-D3B8E7C06143}"/>
                </a:ext>
              </a:extLst>
            </p:cNvPr>
            <p:cNvCxnSpPr/>
            <p:nvPr/>
          </p:nvCxnSpPr>
          <p:spPr>
            <a:xfrm flipV="1">
              <a:off x="3066506" y="2715272"/>
              <a:ext cx="3810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673A0B-767B-40E0-B81D-671D6ECEC94B}"/>
                </a:ext>
              </a:extLst>
            </p:cNvPr>
            <p:cNvSpPr txBox="1"/>
            <p:nvPr/>
          </p:nvSpPr>
          <p:spPr>
            <a:xfrm>
              <a:off x="1785258" y="3020072"/>
              <a:ext cx="1276894" cy="923330"/>
            </a:xfrm>
            <a:prstGeom prst="rect">
              <a:avLst/>
            </a:prstGeom>
            <a:solidFill>
              <a:srgbClr val="DDDDDD">
                <a:alpha val="85490"/>
              </a:srgbClr>
            </a:solidFill>
          </p:spPr>
          <p:txBody>
            <a:bodyPr wrap="square" rtlCol="0">
              <a:spAutoFit/>
            </a:bodyPr>
            <a:lstStyle/>
            <a:p>
              <a:pPr algn="ctr"/>
              <a:r>
                <a:rPr lang="en-US" b="1">
                  <a:solidFill>
                    <a:srgbClr val="FF0000"/>
                  </a:solidFill>
                </a:rPr>
                <a:t>Claimable Admin/Edu Tool</a:t>
              </a:r>
            </a:p>
          </p:txBody>
        </p:sp>
      </p:grpSp>
      <p:grpSp>
        <p:nvGrpSpPr>
          <p:cNvPr id="19" name="Group 18">
            <a:extLst>
              <a:ext uri="{FF2B5EF4-FFF2-40B4-BE49-F238E27FC236}">
                <a16:creationId xmlns:a16="http://schemas.microsoft.com/office/drawing/2014/main" id="{579BBC5D-F1A8-44AC-A69B-BA9CDB600779}"/>
              </a:ext>
            </a:extLst>
          </p:cNvPr>
          <p:cNvGrpSpPr/>
          <p:nvPr/>
        </p:nvGrpSpPr>
        <p:grpSpPr>
          <a:xfrm>
            <a:off x="4305300" y="2688771"/>
            <a:ext cx="1447800" cy="927558"/>
            <a:chOff x="4305300" y="2688771"/>
            <a:chExt cx="1447800" cy="927558"/>
          </a:xfrm>
        </p:grpSpPr>
        <p:cxnSp>
          <p:nvCxnSpPr>
            <p:cNvPr id="15" name="Straight Arrow Connector 14">
              <a:extLst>
                <a:ext uri="{FF2B5EF4-FFF2-40B4-BE49-F238E27FC236}">
                  <a16:creationId xmlns:a16="http://schemas.microsoft.com/office/drawing/2014/main" id="{9A9C4720-483E-451A-BA86-20894122107F}"/>
                </a:ext>
              </a:extLst>
            </p:cNvPr>
            <p:cNvCxnSpPr>
              <a:cxnSpLocks/>
            </p:cNvCxnSpPr>
            <p:nvPr/>
          </p:nvCxnSpPr>
          <p:spPr>
            <a:xfrm flipH="1" flipV="1">
              <a:off x="4305300" y="2688771"/>
              <a:ext cx="571500" cy="2812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7068749-C9D6-4F32-B7BE-D3DE43890004}"/>
                </a:ext>
              </a:extLst>
            </p:cNvPr>
            <p:cNvSpPr txBox="1"/>
            <p:nvPr/>
          </p:nvSpPr>
          <p:spPr>
            <a:xfrm>
              <a:off x="4876800" y="2969998"/>
              <a:ext cx="876300" cy="646331"/>
            </a:xfrm>
            <a:prstGeom prst="rect">
              <a:avLst/>
            </a:prstGeom>
            <a:solidFill>
              <a:srgbClr val="DDDDDD">
                <a:alpha val="85490"/>
              </a:srgbClr>
            </a:solidFill>
          </p:spPr>
          <p:txBody>
            <a:bodyPr wrap="square" rtlCol="0">
              <a:spAutoFit/>
            </a:bodyPr>
            <a:lstStyle/>
            <a:p>
              <a:pPr algn="ctr"/>
              <a:r>
                <a:rPr lang="en-US" b="1">
                  <a:solidFill>
                    <a:srgbClr val="FF0000"/>
                  </a:solidFill>
                </a:rPr>
                <a:t>Budget Tool</a:t>
              </a:r>
            </a:p>
          </p:txBody>
        </p:sp>
      </p:grpSp>
    </p:spTree>
    <p:extLst>
      <p:ext uri="{BB962C8B-B14F-4D97-AF65-F5344CB8AC3E}">
        <p14:creationId xmlns:p14="http://schemas.microsoft.com/office/powerpoint/2010/main" val="26599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A8FAF9E-8C76-4620-8D44-D57BE9C150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00" y="914400"/>
            <a:ext cx="5405564" cy="4062125"/>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5" name="TextBox 4">
            <a:extLst>
              <a:ext uri="{FF2B5EF4-FFF2-40B4-BE49-F238E27FC236}">
                <a16:creationId xmlns:a16="http://schemas.microsoft.com/office/drawing/2014/main" id="{088A85EF-E11C-4716-B6AA-FAE167453E6D}"/>
              </a:ext>
            </a:extLst>
          </p:cNvPr>
          <p:cNvSpPr txBox="1"/>
          <p:nvPr/>
        </p:nvSpPr>
        <p:spPr>
          <a:xfrm>
            <a:off x="0" y="5251102"/>
            <a:ext cx="9067800" cy="1384995"/>
          </a:xfrm>
          <a:prstGeom prst="rect">
            <a:avLst/>
          </a:prstGeom>
          <a:noFill/>
        </p:spPr>
        <p:txBody>
          <a:bodyPr wrap="square" rtlCol="0">
            <a:spAutoFit/>
          </a:bodyPr>
          <a:lstStyle/>
          <a:p>
            <a:pPr algn="ctr"/>
            <a:r>
              <a:rPr lang="en-US" sz="2800"/>
              <a:t>NOTE: This ONLY accounts for administrative and education spending reported in quarterly reports</a:t>
            </a:r>
          </a:p>
          <a:p>
            <a:pPr algn="ctr"/>
            <a:r>
              <a:rPr lang="en-US" sz="2800" i="1"/>
              <a:t>(Does not include budgeted/planned admin or </a:t>
            </a:r>
            <a:r>
              <a:rPr lang="en-US" sz="2800" i="1" err="1"/>
              <a:t>edu</a:t>
            </a:r>
            <a:r>
              <a:rPr lang="en-US" sz="2800" i="1"/>
              <a:t> spending)</a:t>
            </a:r>
          </a:p>
        </p:txBody>
      </p:sp>
    </p:spTree>
    <p:extLst>
      <p:ext uri="{BB962C8B-B14F-4D97-AF65-F5344CB8AC3E}">
        <p14:creationId xmlns:p14="http://schemas.microsoft.com/office/powerpoint/2010/main" val="1891467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5" name="TextBox 4">
            <a:extLst>
              <a:ext uri="{FF2B5EF4-FFF2-40B4-BE49-F238E27FC236}">
                <a16:creationId xmlns:a16="http://schemas.microsoft.com/office/drawing/2014/main" id="{088A85EF-E11C-4716-B6AA-FAE167453E6D}"/>
              </a:ext>
            </a:extLst>
          </p:cNvPr>
          <p:cNvSpPr txBox="1"/>
          <p:nvPr/>
        </p:nvSpPr>
        <p:spPr>
          <a:xfrm>
            <a:off x="3461" y="6102693"/>
            <a:ext cx="9140540" cy="523220"/>
          </a:xfrm>
          <a:prstGeom prst="rect">
            <a:avLst/>
          </a:prstGeom>
          <a:noFill/>
        </p:spPr>
        <p:txBody>
          <a:bodyPr wrap="square" rtlCol="0">
            <a:spAutoFit/>
          </a:bodyPr>
          <a:lstStyle/>
          <a:p>
            <a:pPr algn="ctr"/>
            <a:r>
              <a:rPr lang="en-US" sz="2800" dirty="0"/>
              <a:t>NOTE: </a:t>
            </a:r>
            <a:r>
              <a:rPr lang="en-US" sz="2400" i="1" dirty="0"/>
              <a:t>Does </a:t>
            </a:r>
            <a:r>
              <a:rPr lang="en-US" sz="2400" i="1" u="sng" dirty="0"/>
              <a:t>not</a:t>
            </a:r>
            <a:r>
              <a:rPr lang="en-US" sz="2400" i="1" dirty="0"/>
              <a:t> include budgeted/planned admin or </a:t>
            </a:r>
            <a:r>
              <a:rPr lang="en-US" sz="2400" i="1" dirty="0" err="1"/>
              <a:t>edu</a:t>
            </a:r>
            <a:r>
              <a:rPr lang="en-US" sz="2400" i="1" dirty="0"/>
              <a:t> spending</a:t>
            </a:r>
            <a:endParaRPr lang="en-US" sz="2800" i="1" dirty="0"/>
          </a:p>
        </p:txBody>
      </p:sp>
      <p:grpSp>
        <p:nvGrpSpPr>
          <p:cNvPr id="7" name="Group 6">
            <a:extLst>
              <a:ext uri="{FF2B5EF4-FFF2-40B4-BE49-F238E27FC236}">
                <a16:creationId xmlns:a16="http://schemas.microsoft.com/office/drawing/2014/main" id="{4A9BC527-86EE-487D-83C2-2D059BC2E358}"/>
              </a:ext>
            </a:extLst>
          </p:cNvPr>
          <p:cNvGrpSpPr/>
          <p:nvPr/>
        </p:nvGrpSpPr>
        <p:grpSpPr>
          <a:xfrm>
            <a:off x="169422" y="1393558"/>
            <a:ext cx="6625373" cy="3526108"/>
            <a:chOff x="1259313" y="1246981"/>
            <a:chExt cx="6625373" cy="3526108"/>
          </a:xfrm>
        </p:grpSpPr>
        <p:pic>
          <p:nvPicPr>
            <p:cNvPr id="3" name="Picture 2">
              <a:extLst>
                <a:ext uri="{FF2B5EF4-FFF2-40B4-BE49-F238E27FC236}">
                  <a16:creationId xmlns:a16="http://schemas.microsoft.com/office/drawing/2014/main" id="{3ADB8E6F-EEEB-43DD-AC6D-F208A5B9E7DD}"/>
                </a:ext>
              </a:extLst>
            </p:cNvPr>
            <p:cNvPicPr>
              <a:picLocks noChangeAspect="1"/>
            </p:cNvPicPr>
            <p:nvPr/>
          </p:nvPicPr>
          <p:blipFill>
            <a:blip r:embed="rId3"/>
            <a:stretch>
              <a:fillRect/>
            </a:stretch>
          </p:blipFill>
          <p:spPr>
            <a:xfrm>
              <a:off x="1259313" y="1246981"/>
              <a:ext cx="6625373" cy="3526108"/>
            </a:xfrm>
            <a:prstGeom prst="rect">
              <a:avLst/>
            </a:prstGeom>
          </p:spPr>
        </p:pic>
        <p:sp>
          <p:nvSpPr>
            <p:cNvPr id="6" name="TextBox 5">
              <a:extLst>
                <a:ext uri="{FF2B5EF4-FFF2-40B4-BE49-F238E27FC236}">
                  <a16:creationId xmlns:a16="http://schemas.microsoft.com/office/drawing/2014/main" id="{614B9194-7144-4513-AF72-AE97DE022E27}"/>
                </a:ext>
              </a:extLst>
            </p:cNvPr>
            <p:cNvSpPr txBox="1"/>
            <p:nvPr/>
          </p:nvSpPr>
          <p:spPr>
            <a:xfrm>
              <a:off x="5460999" y="3019271"/>
              <a:ext cx="1607127" cy="461665"/>
            </a:xfrm>
            <a:prstGeom prst="rect">
              <a:avLst/>
            </a:prstGeom>
            <a:noFill/>
          </p:spPr>
          <p:txBody>
            <a:bodyPr wrap="square" rtlCol="0">
              <a:spAutoFit/>
            </a:bodyPr>
            <a:lstStyle/>
            <a:p>
              <a:r>
                <a:rPr lang="en-US" sz="2400" dirty="0"/>
                <a:t>100,000.00</a:t>
              </a:r>
            </a:p>
          </p:txBody>
        </p:sp>
        <p:sp>
          <p:nvSpPr>
            <p:cNvPr id="8" name="TextBox 7">
              <a:extLst>
                <a:ext uri="{FF2B5EF4-FFF2-40B4-BE49-F238E27FC236}">
                  <a16:creationId xmlns:a16="http://schemas.microsoft.com/office/drawing/2014/main" id="{30429EF8-06C2-4EAE-9286-45C4CF32CE3B}"/>
                </a:ext>
              </a:extLst>
            </p:cNvPr>
            <p:cNvSpPr txBox="1"/>
            <p:nvPr/>
          </p:nvSpPr>
          <p:spPr>
            <a:xfrm>
              <a:off x="5627253" y="3568835"/>
              <a:ext cx="1607127" cy="461665"/>
            </a:xfrm>
            <a:prstGeom prst="rect">
              <a:avLst/>
            </a:prstGeom>
            <a:noFill/>
          </p:spPr>
          <p:txBody>
            <a:bodyPr wrap="square" rtlCol="0">
              <a:spAutoFit/>
            </a:bodyPr>
            <a:lstStyle/>
            <a:p>
              <a:r>
                <a:rPr lang="en-US" sz="2400" dirty="0"/>
                <a:t>60,000.00</a:t>
              </a:r>
            </a:p>
          </p:txBody>
        </p:sp>
        <p:sp>
          <p:nvSpPr>
            <p:cNvPr id="9" name="TextBox 8">
              <a:extLst>
                <a:ext uri="{FF2B5EF4-FFF2-40B4-BE49-F238E27FC236}">
                  <a16:creationId xmlns:a16="http://schemas.microsoft.com/office/drawing/2014/main" id="{EACE005D-9318-47AF-B058-811CC8E002D5}"/>
                </a:ext>
              </a:extLst>
            </p:cNvPr>
            <p:cNvSpPr txBox="1"/>
            <p:nvPr/>
          </p:nvSpPr>
          <p:spPr>
            <a:xfrm>
              <a:off x="5627252" y="4051459"/>
              <a:ext cx="1607127" cy="461665"/>
            </a:xfrm>
            <a:prstGeom prst="rect">
              <a:avLst/>
            </a:prstGeom>
            <a:noFill/>
          </p:spPr>
          <p:txBody>
            <a:bodyPr wrap="square" rtlCol="0">
              <a:spAutoFit/>
            </a:bodyPr>
            <a:lstStyle/>
            <a:p>
              <a:r>
                <a:rPr lang="en-US" sz="2400" dirty="0"/>
                <a:t>40,000.00</a:t>
              </a:r>
            </a:p>
          </p:txBody>
        </p:sp>
      </p:grpSp>
      <p:grpSp>
        <p:nvGrpSpPr>
          <p:cNvPr id="15" name="Group 14">
            <a:extLst>
              <a:ext uri="{FF2B5EF4-FFF2-40B4-BE49-F238E27FC236}">
                <a16:creationId xmlns:a16="http://schemas.microsoft.com/office/drawing/2014/main" id="{B83F9825-764F-44ED-B209-00F84281E20B}"/>
              </a:ext>
            </a:extLst>
          </p:cNvPr>
          <p:cNvGrpSpPr/>
          <p:nvPr/>
        </p:nvGrpSpPr>
        <p:grpSpPr>
          <a:xfrm>
            <a:off x="6088721" y="2217660"/>
            <a:ext cx="3285330" cy="1145144"/>
            <a:chOff x="6088721" y="2217660"/>
            <a:chExt cx="3285330" cy="1145144"/>
          </a:xfrm>
        </p:grpSpPr>
        <p:sp>
          <p:nvSpPr>
            <p:cNvPr id="12" name="TextBox 11">
              <a:extLst>
                <a:ext uri="{FF2B5EF4-FFF2-40B4-BE49-F238E27FC236}">
                  <a16:creationId xmlns:a16="http://schemas.microsoft.com/office/drawing/2014/main" id="{C3E4CD7B-A22D-4F51-ACC2-729986F504B7}"/>
                </a:ext>
              </a:extLst>
            </p:cNvPr>
            <p:cNvSpPr txBox="1"/>
            <p:nvPr/>
          </p:nvSpPr>
          <p:spPr>
            <a:xfrm>
              <a:off x="6564745" y="2217660"/>
              <a:ext cx="2809306" cy="830997"/>
            </a:xfrm>
            <a:prstGeom prst="rect">
              <a:avLst/>
            </a:prstGeom>
            <a:noFill/>
          </p:spPr>
          <p:txBody>
            <a:bodyPr wrap="square" rtlCol="0">
              <a:spAutoFit/>
            </a:bodyPr>
            <a:lstStyle/>
            <a:p>
              <a:pPr algn="ctr"/>
              <a:r>
                <a:rPr lang="en-US" sz="2400" dirty="0"/>
                <a:t>Updated based on quarterly reports</a:t>
              </a:r>
            </a:p>
          </p:txBody>
        </p:sp>
        <p:sp>
          <p:nvSpPr>
            <p:cNvPr id="10" name="Arrow: Right 9">
              <a:extLst>
                <a:ext uri="{FF2B5EF4-FFF2-40B4-BE49-F238E27FC236}">
                  <a16:creationId xmlns:a16="http://schemas.microsoft.com/office/drawing/2014/main" id="{0B4A96A3-5308-4FA9-B216-7ED13EC52186}"/>
                </a:ext>
              </a:extLst>
            </p:cNvPr>
            <p:cNvSpPr/>
            <p:nvPr/>
          </p:nvSpPr>
          <p:spPr>
            <a:xfrm rot="19566915">
              <a:off x="6088721" y="3126144"/>
              <a:ext cx="759876" cy="236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210C1F-BE35-4F81-B907-9D58F9331C22}"/>
              </a:ext>
            </a:extLst>
          </p:cNvPr>
          <p:cNvGrpSpPr/>
          <p:nvPr/>
        </p:nvGrpSpPr>
        <p:grpSpPr>
          <a:xfrm>
            <a:off x="6144488" y="3360588"/>
            <a:ext cx="3137196" cy="1200329"/>
            <a:chOff x="6144488" y="3360588"/>
            <a:chExt cx="3137196" cy="1200329"/>
          </a:xfrm>
        </p:grpSpPr>
        <p:sp>
          <p:nvSpPr>
            <p:cNvPr id="13" name="TextBox 12">
              <a:extLst>
                <a:ext uri="{FF2B5EF4-FFF2-40B4-BE49-F238E27FC236}">
                  <a16:creationId xmlns:a16="http://schemas.microsoft.com/office/drawing/2014/main" id="{DB260A48-A83D-4202-BE2F-6D55F2176A21}"/>
                </a:ext>
              </a:extLst>
            </p:cNvPr>
            <p:cNvSpPr txBox="1"/>
            <p:nvPr/>
          </p:nvSpPr>
          <p:spPr>
            <a:xfrm>
              <a:off x="6472378" y="3360588"/>
              <a:ext cx="2809306" cy="1200329"/>
            </a:xfrm>
            <a:prstGeom prst="rect">
              <a:avLst/>
            </a:prstGeom>
            <a:noFill/>
          </p:spPr>
          <p:txBody>
            <a:bodyPr wrap="square" rtlCol="0">
              <a:spAutoFit/>
            </a:bodyPr>
            <a:lstStyle/>
            <a:p>
              <a:pPr algn="ctr"/>
              <a:r>
                <a:rPr lang="en-US" sz="2400" dirty="0"/>
                <a:t>Funds committed but not paid to contracts in GIS</a:t>
              </a:r>
            </a:p>
          </p:txBody>
        </p:sp>
        <p:sp>
          <p:nvSpPr>
            <p:cNvPr id="16" name="Arrow: Right 15">
              <a:extLst>
                <a:ext uri="{FF2B5EF4-FFF2-40B4-BE49-F238E27FC236}">
                  <a16:creationId xmlns:a16="http://schemas.microsoft.com/office/drawing/2014/main" id="{81738035-BC2D-4AD0-A44C-F1D7D5D7ADFE}"/>
                </a:ext>
              </a:extLst>
            </p:cNvPr>
            <p:cNvSpPr/>
            <p:nvPr/>
          </p:nvSpPr>
          <p:spPr>
            <a:xfrm>
              <a:off x="6144488" y="3842423"/>
              <a:ext cx="655781" cy="236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70CB9B1-46A8-4290-99CD-BA2FF264D226}"/>
              </a:ext>
            </a:extLst>
          </p:cNvPr>
          <p:cNvGrpSpPr/>
          <p:nvPr/>
        </p:nvGrpSpPr>
        <p:grpSpPr>
          <a:xfrm>
            <a:off x="5684257" y="4565128"/>
            <a:ext cx="3459743" cy="1499478"/>
            <a:chOff x="5684257" y="4565128"/>
            <a:chExt cx="3459743" cy="1499478"/>
          </a:xfrm>
        </p:grpSpPr>
        <p:sp>
          <p:nvSpPr>
            <p:cNvPr id="14" name="TextBox 13">
              <a:extLst>
                <a:ext uri="{FF2B5EF4-FFF2-40B4-BE49-F238E27FC236}">
                  <a16:creationId xmlns:a16="http://schemas.microsoft.com/office/drawing/2014/main" id="{B0AA6012-5B92-4288-849A-A256829EF507}"/>
                </a:ext>
              </a:extLst>
            </p:cNvPr>
            <p:cNvSpPr txBox="1"/>
            <p:nvPr/>
          </p:nvSpPr>
          <p:spPr>
            <a:xfrm>
              <a:off x="5684257" y="4864277"/>
              <a:ext cx="3459743" cy="1200329"/>
            </a:xfrm>
            <a:prstGeom prst="rect">
              <a:avLst/>
            </a:prstGeom>
            <a:noFill/>
          </p:spPr>
          <p:txBody>
            <a:bodyPr wrap="square" rtlCol="0">
              <a:spAutoFit/>
            </a:bodyPr>
            <a:lstStyle/>
            <a:p>
              <a:pPr algn="ctr"/>
              <a:r>
                <a:rPr lang="en-US" sz="2400" dirty="0"/>
                <a:t>Funds available for future spending</a:t>
              </a:r>
            </a:p>
            <a:p>
              <a:pPr algn="ctr"/>
              <a:r>
                <a:rPr lang="en-US" sz="2400" dirty="0"/>
                <a:t>(project, admin, and </a:t>
              </a:r>
              <a:r>
                <a:rPr lang="en-US" sz="2400" dirty="0" err="1"/>
                <a:t>edu</a:t>
              </a:r>
              <a:r>
                <a:rPr lang="en-US" sz="2400" dirty="0"/>
                <a:t>)</a:t>
              </a:r>
            </a:p>
          </p:txBody>
        </p:sp>
        <p:sp>
          <p:nvSpPr>
            <p:cNvPr id="17" name="Arrow: Right 16">
              <a:extLst>
                <a:ext uri="{FF2B5EF4-FFF2-40B4-BE49-F238E27FC236}">
                  <a16:creationId xmlns:a16="http://schemas.microsoft.com/office/drawing/2014/main" id="{08706A29-3270-43ED-A4D3-A276369C19CF}"/>
                </a:ext>
              </a:extLst>
            </p:cNvPr>
            <p:cNvSpPr/>
            <p:nvPr/>
          </p:nvSpPr>
          <p:spPr>
            <a:xfrm rot="2117507">
              <a:off x="6085921" y="4565128"/>
              <a:ext cx="655781" cy="236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885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3.3.4: Spending</a:t>
            </a:r>
            <a:r>
              <a:rPr lang="en-US" baseline="0"/>
              <a:t> Requirements</a:t>
            </a:r>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5" name="TextBox 4">
            <a:extLst>
              <a:ext uri="{FF2B5EF4-FFF2-40B4-BE49-F238E27FC236}">
                <a16:creationId xmlns:a16="http://schemas.microsoft.com/office/drawing/2014/main" id="{088A85EF-E11C-4716-B6AA-FAE167453E6D}"/>
              </a:ext>
            </a:extLst>
          </p:cNvPr>
          <p:cNvSpPr txBox="1"/>
          <p:nvPr/>
        </p:nvSpPr>
        <p:spPr>
          <a:xfrm>
            <a:off x="0" y="5321906"/>
            <a:ext cx="9067800" cy="954107"/>
          </a:xfrm>
          <a:prstGeom prst="rect">
            <a:avLst/>
          </a:prstGeom>
          <a:noFill/>
        </p:spPr>
        <p:txBody>
          <a:bodyPr wrap="square" rtlCol="0">
            <a:spAutoFit/>
          </a:bodyPr>
          <a:lstStyle/>
          <a:p>
            <a:pPr algn="ctr"/>
            <a:r>
              <a:rPr lang="en-US" sz="2800"/>
              <a:t>NOTE: This tool resets every quarter</a:t>
            </a:r>
          </a:p>
          <a:p>
            <a:pPr algn="ctr"/>
            <a:r>
              <a:rPr lang="en-US" sz="2800" i="1"/>
              <a:t>Make sure quarterly report is up to date before starting</a:t>
            </a:r>
          </a:p>
        </p:txBody>
      </p:sp>
      <p:pic>
        <p:nvPicPr>
          <p:cNvPr id="6" name="Picture 5">
            <a:extLst>
              <a:ext uri="{FF2B5EF4-FFF2-40B4-BE49-F238E27FC236}">
                <a16:creationId xmlns:a16="http://schemas.microsoft.com/office/drawing/2014/main" id="{CAC1890A-F1A5-4788-95B5-35181BFD07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32" y="615388"/>
            <a:ext cx="7291135" cy="4477526"/>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507B4C8B-C1C4-49CB-B8C8-D45B03C5A92E}"/>
              </a:ext>
            </a:extLst>
          </p:cNvPr>
          <p:cNvSpPr txBox="1"/>
          <p:nvPr/>
        </p:nvSpPr>
        <p:spPr>
          <a:xfrm>
            <a:off x="3460" y="6242612"/>
            <a:ext cx="9140540" cy="523220"/>
          </a:xfrm>
          <a:prstGeom prst="rect">
            <a:avLst/>
          </a:prstGeom>
          <a:noFill/>
        </p:spPr>
        <p:txBody>
          <a:bodyPr wrap="square" rtlCol="0">
            <a:spAutoFit/>
          </a:bodyPr>
          <a:lstStyle/>
          <a:p>
            <a:pPr algn="ctr"/>
            <a:r>
              <a:rPr lang="en-US" sz="2800" dirty="0">
                <a:solidFill>
                  <a:srgbClr val="FF0000"/>
                </a:solidFill>
              </a:rPr>
              <a:t>See 7/7/22 webinar recording for details</a:t>
            </a:r>
            <a:endParaRPr lang="en-US" sz="2800" i="1" dirty="0">
              <a:solidFill>
                <a:srgbClr val="FF0000"/>
              </a:solidFill>
            </a:endParaRPr>
          </a:p>
        </p:txBody>
      </p:sp>
    </p:spTree>
    <p:extLst>
      <p:ext uri="{BB962C8B-B14F-4D97-AF65-F5344CB8AC3E}">
        <p14:creationId xmlns:p14="http://schemas.microsoft.com/office/powerpoint/2010/main" val="2045439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a:t>Funny Slide</a:t>
            </a:r>
          </a:p>
        </p:txBody>
      </p:sp>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a:solidFill>
                  <a:schemeClr val="bg1"/>
                </a:solidFill>
              </a:rPr>
              <a:t>https://www.cartoonstock.com/directory/c/cheese_grader.asp</a:t>
            </a:r>
          </a:p>
        </p:txBody>
      </p:sp>
      <p:pic>
        <p:nvPicPr>
          <p:cNvPr id="7" name="Picture 6" descr="Diagram, engineering drawing&#10;&#10;Description automatically generated">
            <a:extLst>
              <a:ext uri="{FF2B5EF4-FFF2-40B4-BE49-F238E27FC236}">
                <a16:creationId xmlns:a16="http://schemas.microsoft.com/office/drawing/2014/main" id="{068201A7-C460-45D0-90BC-B7A4AD8DDD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9390" y="-27706"/>
            <a:ext cx="6605220" cy="6581001"/>
          </a:xfrm>
          <a:prstGeom prst="rect">
            <a:avLst/>
          </a:prstGeom>
        </p:spPr>
      </p:pic>
    </p:spTree>
    <p:extLst>
      <p:ext uri="{BB962C8B-B14F-4D97-AF65-F5344CB8AC3E}">
        <p14:creationId xmlns:p14="http://schemas.microsoft.com/office/powerpoint/2010/main" val="425219511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 CD Role</a:t>
            </a:r>
          </a:p>
        </p:txBody>
      </p:sp>
      <p:sp>
        <p:nvSpPr>
          <p:cNvPr id="3" name="Subtitle 2"/>
          <p:cNvSpPr>
            <a:spLocks noGrp="1"/>
          </p:cNvSpPr>
          <p:nvPr>
            <p:ph type="subTitle" idx="1"/>
          </p:nvPr>
        </p:nvSpPr>
        <p:spPr/>
        <p:txBody>
          <a:bodyPr>
            <a:normAutofit/>
          </a:bodyPr>
          <a:lstStyle/>
          <a:p>
            <a:r>
              <a:rPr lang="en-US" sz="2000" strike="sngStrike">
                <a:solidFill>
                  <a:schemeClr val="bg1">
                    <a:lumMod val="50000"/>
                  </a:schemeClr>
                </a:solidFill>
              </a:rPr>
              <a:t>3.1 CD Structure</a:t>
            </a:r>
          </a:p>
          <a:p>
            <a:r>
              <a:rPr lang="en-US" sz="2000" strike="sngStrike">
                <a:solidFill>
                  <a:schemeClr val="bg1">
                    <a:lumMod val="50000"/>
                  </a:schemeClr>
                </a:solidFill>
              </a:rPr>
              <a:t>3.2 Overview</a:t>
            </a:r>
          </a:p>
          <a:p>
            <a:r>
              <a:rPr lang="en-US" sz="2800">
                <a:solidFill>
                  <a:schemeClr val="bg1">
                    <a:lumMod val="50000"/>
                  </a:schemeClr>
                </a:solidFill>
              </a:rPr>
              <a:t>3.3</a:t>
            </a:r>
            <a:r>
              <a:rPr lang="en-US" sz="2800" baseline="0">
                <a:solidFill>
                  <a:schemeClr val="bg1">
                    <a:lumMod val="50000"/>
                  </a:schemeClr>
                </a:solidFill>
              </a:rPr>
              <a:t> Receiving Funds from SCC</a:t>
            </a:r>
          </a:p>
          <a:p>
            <a:r>
              <a:rPr lang="en-US" sz="2800" b="1" u="sng" baseline="0">
                <a:solidFill>
                  <a:srgbClr val="FF0000"/>
                </a:solidFill>
              </a:rPr>
              <a:t>3.4 Accounting of funds at CD</a:t>
            </a:r>
          </a:p>
          <a:p>
            <a:r>
              <a:rPr lang="en-US" sz="2800" baseline="0"/>
              <a:t>3.5 Dispersing funds to Grant Recipients</a:t>
            </a:r>
          </a:p>
          <a:p>
            <a:r>
              <a:rPr lang="en-US" baseline="0"/>
              <a:t>3.6 CD Educational opportunities</a:t>
            </a:r>
          </a:p>
          <a:p>
            <a:r>
              <a:rPr lang="en-US"/>
              <a:t>3.7 Program Eligibility</a:t>
            </a:r>
          </a:p>
          <a:p>
            <a:r>
              <a:rPr lang="en-US" sz="4800" baseline="0"/>
              <a:t>3.8 Administering Projects</a:t>
            </a:r>
          </a:p>
          <a:p>
            <a:r>
              <a:rPr lang="en-US" sz="2000"/>
              <a:t>3.9 GIS System</a:t>
            </a:r>
          </a:p>
          <a:p>
            <a:r>
              <a:rPr lang="en-US" sz="2000" baseline="0"/>
              <a:t>3.10Annual</a:t>
            </a:r>
            <a:r>
              <a:rPr lang="en-US" sz="2000"/>
              <a:t> Summary Reports</a:t>
            </a:r>
            <a:endParaRPr lang="en-US" sz="2000" baseline="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3802989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3.4.1 Separate Accounting</a:t>
            </a:r>
          </a:p>
        </p:txBody>
      </p:sp>
      <p:sp>
        <p:nvSpPr>
          <p:cNvPr id="3" name="Subtitle 2"/>
          <p:cNvSpPr>
            <a:spLocks noGrp="1"/>
          </p:cNvSpPr>
          <p:nvPr>
            <p:ph type="subTitle" idx="1"/>
          </p:nvPr>
        </p:nvSpPr>
        <p:spPr/>
        <p:txBody>
          <a:bodyPr/>
          <a:lstStyle/>
          <a:p>
            <a:r>
              <a:rPr lang="en-US" dirty="0"/>
              <a:t>DGLVR funds must be in an interest-bearing Federal Deposit Insurance Corporation or equivalent insured account</a:t>
            </a:r>
          </a:p>
          <a:p>
            <a:pPr marL="0" indent="0">
              <a:buNone/>
            </a:pPr>
            <a:r>
              <a:rPr lang="en-US" sz="1400" dirty="0"/>
              <a:t>   </a:t>
            </a:r>
          </a:p>
          <a:p>
            <a:r>
              <a:rPr lang="en-US" dirty="0"/>
              <a:t>Districts must ensure that account balances in excess of $250,000 are also insured or otherwise collateralized</a:t>
            </a:r>
          </a:p>
          <a:p>
            <a:pPr marL="0" indent="0">
              <a:buNone/>
            </a:pPr>
            <a:r>
              <a:rPr lang="en-US" sz="1400" dirty="0"/>
              <a:t>    </a:t>
            </a:r>
          </a:p>
          <a:p>
            <a:r>
              <a:rPr lang="en-US" dirty="0"/>
              <a:t>District records relating to the DGLVR Program must be kept for a minimum of </a:t>
            </a:r>
            <a:r>
              <a:rPr lang="en-US" u="sng" dirty="0"/>
              <a:t>7 years</a:t>
            </a:r>
            <a:endParaRPr lang="en-US" dirty="0"/>
          </a:p>
          <a:p>
            <a:endParaRPr lang="en-US" b="1"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91517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3.4.1: Separate</a:t>
            </a:r>
            <a:r>
              <a:rPr lang="en-US" baseline="0"/>
              <a:t> Accounting</a:t>
            </a:r>
            <a:endParaRPr lang="en-US"/>
          </a:p>
        </p:txBody>
      </p:sp>
      <p:sp>
        <p:nvSpPr>
          <p:cNvPr id="3" name="Subtitle 2"/>
          <p:cNvSpPr>
            <a:spLocks noGrp="1"/>
          </p:cNvSpPr>
          <p:nvPr>
            <p:ph type="subTitle" idx="1"/>
          </p:nvPr>
        </p:nvSpPr>
        <p:spPr>
          <a:xfrm>
            <a:off x="457200" y="637712"/>
            <a:ext cx="8229600" cy="5686888"/>
          </a:xfrm>
        </p:spPr>
        <p:txBody>
          <a:bodyPr>
            <a:normAutofit/>
          </a:bodyPr>
          <a:lstStyle/>
          <a:p>
            <a:pPr marL="0" indent="0">
              <a:buNone/>
            </a:pPr>
            <a:r>
              <a:rPr lang="en-US" b="1" u="sng" dirty="0"/>
              <a:t>Separate Accounting:</a:t>
            </a:r>
            <a:endParaRPr lang="en-US" dirty="0"/>
          </a:p>
          <a:p>
            <a:r>
              <a:rPr lang="en-US" dirty="0"/>
              <a:t>Dirt and Gravel Roads funds </a:t>
            </a:r>
            <a:r>
              <a:rPr lang="en-US" sz="2000" dirty="0"/>
              <a:t>(Project, Admin, and Edu)</a:t>
            </a:r>
            <a:endParaRPr lang="en-US" dirty="0"/>
          </a:p>
          <a:p>
            <a:pPr lvl="1"/>
            <a:r>
              <a:rPr lang="en-US" dirty="0"/>
              <a:t>to be used solely for Dirt and Gravel Road Program expenses</a:t>
            </a:r>
          </a:p>
          <a:p>
            <a:pPr lvl="1"/>
            <a:r>
              <a:rPr lang="en-US" dirty="0"/>
              <a:t>must be accounted for separate from the Low Volume Roads funds</a:t>
            </a:r>
          </a:p>
          <a:p>
            <a:r>
              <a:rPr lang="en-US" dirty="0"/>
              <a:t>Low Volume Roads funds </a:t>
            </a:r>
            <a:r>
              <a:rPr lang="en-US" sz="2000" dirty="0"/>
              <a:t>(Project, Admin, and Edu)</a:t>
            </a:r>
          </a:p>
          <a:p>
            <a:pPr lvl="1"/>
            <a:r>
              <a:rPr lang="en-US" dirty="0"/>
              <a:t>to be used solely for Low Volume Road Program expenses</a:t>
            </a:r>
          </a:p>
          <a:p>
            <a:pPr lvl="1"/>
            <a:r>
              <a:rPr lang="en-US" dirty="0"/>
              <a:t>must be accounted for separate from the Low Volume Roads funds</a:t>
            </a:r>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64877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3.4.1: Separate</a:t>
            </a:r>
            <a:r>
              <a:rPr lang="en-US" baseline="0"/>
              <a:t> Accounting</a:t>
            </a:r>
            <a:endParaRPr lang="en-US"/>
          </a:p>
        </p:txBody>
      </p:sp>
      <p:sp>
        <p:nvSpPr>
          <p:cNvPr id="3" name="Subtitle 2"/>
          <p:cNvSpPr>
            <a:spLocks noGrp="1"/>
          </p:cNvSpPr>
          <p:nvPr>
            <p:ph type="subTitle" idx="1"/>
          </p:nvPr>
        </p:nvSpPr>
        <p:spPr>
          <a:xfrm>
            <a:off x="457200" y="637713"/>
            <a:ext cx="8229600" cy="5791200"/>
          </a:xfrm>
        </p:spPr>
        <p:txBody>
          <a:bodyPr/>
          <a:lstStyle/>
          <a:p>
            <a:endParaRPr lang="en-US"/>
          </a:p>
          <a:p>
            <a:pPr marL="0" indent="0">
              <a:buNone/>
            </a:pPr>
            <a:endParaRPr lang="en-US"/>
          </a:p>
          <a:p>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5" name="Picture 4">
            <a:extLst>
              <a:ext uri="{FF2B5EF4-FFF2-40B4-BE49-F238E27FC236}">
                <a16:creationId xmlns:a16="http://schemas.microsoft.com/office/drawing/2014/main" id="{F1C70BE4-85EA-476F-916F-43F9132B1B9A}"/>
              </a:ext>
            </a:extLst>
          </p:cNvPr>
          <p:cNvPicPr>
            <a:picLocks noChangeAspect="1"/>
          </p:cNvPicPr>
          <p:nvPr/>
        </p:nvPicPr>
        <p:blipFill>
          <a:blip r:embed="rId3"/>
          <a:stretch>
            <a:fillRect/>
          </a:stretch>
        </p:blipFill>
        <p:spPr>
          <a:xfrm>
            <a:off x="617183" y="1270985"/>
            <a:ext cx="8553890" cy="4037861"/>
          </a:xfrm>
          <a:prstGeom prst="rect">
            <a:avLst/>
          </a:prstGeom>
        </p:spPr>
      </p:pic>
    </p:spTree>
    <p:extLst>
      <p:ext uri="{BB962C8B-B14F-4D97-AF65-F5344CB8AC3E}">
        <p14:creationId xmlns:p14="http://schemas.microsoft.com/office/powerpoint/2010/main" val="1800845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68258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You are muted by default.</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Three options to communicate:</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Chat</a:t>
            </a:r>
            <a:r>
              <a:rPr kumimoji="0" lang="en-US" sz="2800" b="0" i="0" u="none" strike="noStrike" kern="1200" cap="none" spc="0" normalizeH="0" baseline="0" noProof="0" dirty="0">
                <a:ln>
                  <a:noFill/>
                </a:ln>
                <a:solidFill>
                  <a:prstClr val="black"/>
                </a:solidFill>
                <a:effectLst/>
                <a:uLnTx/>
                <a:uFillTx/>
                <a:latin typeface="Calibri"/>
                <a:ea typeface="+mn-ea"/>
                <a:cs typeface="+mn-cs"/>
              </a:rPr>
              <a:t>: text chat with </a:t>
            </a:r>
            <a:r>
              <a:rPr kumimoji="0" lang="en-US" sz="2800" b="0" i="0" u="sng" strike="noStrike" kern="1200" cap="none" spc="0" normalizeH="0" baseline="0" noProof="0" dirty="0">
                <a:ln>
                  <a:noFill/>
                </a:ln>
                <a:solidFill>
                  <a:prstClr val="black"/>
                </a:solidFill>
                <a:effectLst/>
                <a:uLnTx/>
                <a:uFillTx/>
                <a:latin typeface="Calibri"/>
                <a:ea typeface="+mn-ea"/>
                <a:cs typeface="+mn-cs"/>
              </a:rPr>
              <a:t>panelists and/or attendees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Q&amp;A</a:t>
            </a:r>
            <a:r>
              <a:rPr kumimoji="0" lang="en-US" sz="2800" b="0" i="0" u="none" strike="noStrike" kern="1200" cap="none" spc="0" normalizeH="0" baseline="0" noProof="0" dirty="0">
                <a:ln>
                  <a:noFill/>
                </a:ln>
                <a:solidFill>
                  <a:prstClr val="black"/>
                </a:solidFill>
                <a:effectLst/>
                <a:uLnTx/>
                <a:uFillTx/>
                <a:latin typeface="Calibri"/>
                <a:ea typeface="+mn-ea"/>
                <a:cs typeface="+mn-cs"/>
              </a:rPr>
              <a:t>: Ask questions </a:t>
            </a:r>
            <a:r>
              <a:rPr kumimoji="0" lang="en-US" sz="2800" b="0" i="0" u="sng" strike="noStrike" kern="1200" cap="none" spc="0" normalizeH="0" baseline="0" noProof="0" dirty="0">
                <a:ln>
                  <a:noFill/>
                </a:ln>
                <a:solidFill>
                  <a:prstClr val="black"/>
                </a:solidFill>
                <a:effectLst/>
                <a:uLnTx/>
                <a:uFillTx/>
                <a:latin typeface="Calibri"/>
                <a:ea typeface="+mn-ea"/>
                <a:cs typeface="+mn-cs"/>
              </a:rPr>
              <a:t>to panelists</a:t>
            </a:r>
            <a:r>
              <a:rPr kumimoji="0" lang="en-US" sz="1800" b="0" i="0" strike="noStrike" kern="1200" cap="none" spc="0" normalizeH="0" baseline="0" noProof="0" dirty="0">
                <a:ln>
                  <a:noFill/>
                </a:ln>
                <a:solidFill>
                  <a:prstClr val="black"/>
                </a:solidFill>
                <a:effectLst/>
                <a:uLnTx/>
                <a:uFillTx/>
                <a:latin typeface="Calibri"/>
                <a:ea typeface="+mn-ea"/>
                <a:cs typeface="+mn-cs"/>
              </a:rPr>
              <a:t> (can be anonymous)</a:t>
            </a:r>
            <a:endParaRPr kumimoji="0" lang="en-US" sz="2800" b="0" i="0"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84D95-B447-45F0-933C-DC5C79148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488" y="3051927"/>
            <a:ext cx="692848" cy="448335"/>
          </a:xfrm>
          <a:prstGeom prst="rect">
            <a:avLst/>
          </a:prstGeom>
          <a:ln w="28575">
            <a:solidFill>
              <a:srgbClr val="FFFF00"/>
            </a:solidFill>
          </a:ln>
        </p:spPr>
      </p:pic>
      <p:pic>
        <p:nvPicPr>
          <p:cNvPr id="7" name="Picture 6">
            <a:extLst>
              <a:ext uri="{FF2B5EF4-FFF2-40B4-BE49-F238E27FC236}">
                <a16:creationId xmlns:a16="http://schemas.microsoft.com/office/drawing/2014/main" id="{4517621A-5F53-44B4-8B23-89EC9AFA40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208" y="3923209"/>
            <a:ext cx="692848" cy="424375"/>
          </a:xfrm>
          <a:prstGeom prst="rect">
            <a:avLst/>
          </a:prstGeom>
          <a:ln w="28575">
            <a:solidFill>
              <a:srgbClr val="FFFF00"/>
            </a:solidFill>
          </a:ln>
        </p:spPr>
      </p:pic>
      <p:sp>
        <p:nvSpPr>
          <p:cNvPr id="10" name="Arrow: Down 9">
            <a:extLst>
              <a:ext uri="{FF2B5EF4-FFF2-40B4-BE49-F238E27FC236}">
                <a16:creationId xmlns:a16="http://schemas.microsoft.com/office/drawing/2014/main" id="{551C90D3-3465-4D73-A690-1C243645827D}"/>
              </a:ext>
            </a:extLst>
          </p:cNvPr>
          <p:cNvSpPr/>
          <p:nvPr/>
        </p:nvSpPr>
        <p:spPr>
          <a:xfrm rot="2674874">
            <a:off x="591928" y="5912125"/>
            <a:ext cx="374468" cy="754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8C3778EC-ED7F-4564-BD93-E3DB13250BB3}"/>
              </a:ext>
            </a:extLst>
          </p:cNvPr>
          <p:cNvCxnSpPr>
            <a:cxnSpLocks/>
          </p:cNvCxnSpPr>
          <p:nvPr/>
        </p:nvCxnSpPr>
        <p:spPr>
          <a:xfrm flipH="1">
            <a:off x="5656943" y="2676869"/>
            <a:ext cx="990600" cy="4483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06914E-BF4C-43EF-9BE2-F8A076539E52}"/>
              </a:ext>
            </a:extLst>
          </p:cNvPr>
          <p:cNvSpPr txBox="1"/>
          <p:nvPr/>
        </p:nvSpPr>
        <p:spPr>
          <a:xfrm>
            <a:off x="6617608" y="2467479"/>
            <a:ext cx="2009531" cy="369332"/>
          </a:xfrm>
          <a:prstGeom prst="rect">
            <a:avLst/>
          </a:prstGeom>
          <a:noFill/>
        </p:spPr>
        <p:txBody>
          <a:bodyPr wrap="square" rtlCol="0">
            <a:spAutoFit/>
          </a:bodyPr>
          <a:lstStyle/>
          <a:p>
            <a:r>
              <a:rPr lang="en-US" dirty="0"/>
              <a:t>Roy\Justin\Steve</a:t>
            </a:r>
          </a:p>
        </p:txBody>
      </p:sp>
      <p:pic>
        <p:nvPicPr>
          <p:cNvPr id="5" name="Picture 4">
            <a:extLst>
              <a:ext uri="{FF2B5EF4-FFF2-40B4-BE49-F238E27FC236}">
                <a16:creationId xmlns:a16="http://schemas.microsoft.com/office/drawing/2014/main" id="{BE1395DE-9B1B-4ECB-9260-50BD32E05C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9370" y="4495800"/>
            <a:ext cx="5053412" cy="2381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B481D849-191D-4DB0-88EE-5C5D5082302B}"/>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967532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3.4.1: Separate</a:t>
            </a:r>
            <a:r>
              <a:rPr lang="en-US" baseline="0"/>
              <a:t> Accounting</a:t>
            </a:r>
            <a:endParaRPr lang="en-US"/>
          </a:p>
        </p:txBody>
      </p:sp>
      <p:sp>
        <p:nvSpPr>
          <p:cNvPr id="3" name="Subtitle 2"/>
          <p:cNvSpPr>
            <a:spLocks noGrp="1"/>
          </p:cNvSpPr>
          <p:nvPr>
            <p:ph type="subTitle" idx="1"/>
          </p:nvPr>
        </p:nvSpPr>
        <p:spPr>
          <a:xfrm>
            <a:off x="457200" y="637712"/>
            <a:ext cx="8229600" cy="5379895"/>
          </a:xfrm>
        </p:spPr>
        <p:txBody>
          <a:bodyPr>
            <a:normAutofit fontScale="92500" lnSpcReduction="20000"/>
          </a:bodyPr>
          <a:lstStyle/>
          <a:p>
            <a:pPr marL="0" indent="0">
              <a:buNone/>
            </a:pPr>
            <a:r>
              <a:rPr lang="en-US" b="1" u="sng" dirty="0"/>
              <a:t>Separate Accounting:</a:t>
            </a:r>
            <a:endParaRPr lang="en-US" dirty="0"/>
          </a:p>
          <a:p>
            <a:r>
              <a:rPr lang="en-US" dirty="0"/>
              <a:t>Districts are required to track funding based on the following categories:</a:t>
            </a:r>
          </a:p>
          <a:p>
            <a:pPr marL="0" indent="0">
              <a:buNone/>
            </a:pPr>
            <a:r>
              <a:rPr lang="en-US" sz="1600" u="sng" dirty="0"/>
              <a:t>     </a:t>
            </a:r>
          </a:p>
          <a:p>
            <a:pPr marL="0" indent="0">
              <a:buNone/>
            </a:pPr>
            <a:r>
              <a:rPr lang="en-US" b="1" dirty="0"/>
              <a:t>DGR</a:t>
            </a:r>
          </a:p>
          <a:p>
            <a:r>
              <a:rPr lang="en-US" b="1" dirty="0"/>
              <a:t>Income</a:t>
            </a:r>
          </a:p>
          <a:p>
            <a:pPr lvl="1"/>
            <a:r>
              <a:rPr lang="en-US" b="1" dirty="0"/>
              <a:t>Advances</a:t>
            </a:r>
          </a:p>
          <a:p>
            <a:pPr lvl="1"/>
            <a:r>
              <a:rPr lang="en-US" b="1" dirty="0"/>
              <a:t>Replenishments</a:t>
            </a:r>
          </a:p>
          <a:p>
            <a:pPr lvl="1"/>
            <a:r>
              <a:rPr lang="en-US" b="1" dirty="0"/>
              <a:t>Interest earned</a:t>
            </a:r>
          </a:p>
          <a:p>
            <a:r>
              <a:rPr lang="en-US" b="1" dirty="0"/>
              <a:t>Expenses</a:t>
            </a:r>
          </a:p>
          <a:p>
            <a:pPr lvl="1"/>
            <a:r>
              <a:rPr lang="en-US" b="1" dirty="0"/>
              <a:t>Administration</a:t>
            </a:r>
          </a:p>
          <a:p>
            <a:pPr lvl="1"/>
            <a:r>
              <a:rPr lang="en-US" b="1" dirty="0"/>
              <a:t>Education / Training</a:t>
            </a:r>
          </a:p>
          <a:p>
            <a:pPr lvl="1"/>
            <a:r>
              <a:rPr lang="en-US" b="1" dirty="0"/>
              <a:t>Projects</a:t>
            </a:r>
          </a:p>
          <a:p>
            <a:pPr lvl="1"/>
            <a:endParaRPr lang="en-US" b="1"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6" name="TextBox 5">
            <a:extLst>
              <a:ext uri="{FF2B5EF4-FFF2-40B4-BE49-F238E27FC236}">
                <a16:creationId xmlns:a16="http://schemas.microsoft.com/office/drawing/2014/main" id="{23E33F7A-6D35-4E5D-A77C-F338E6FFF3F7}"/>
              </a:ext>
            </a:extLst>
          </p:cNvPr>
          <p:cNvSpPr txBox="1"/>
          <p:nvPr/>
        </p:nvSpPr>
        <p:spPr>
          <a:xfrm>
            <a:off x="0" y="5958678"/>
            <a:ext cx="9220200" cy="523220"/>
          </a:xfrm>
          <a:prstGeom prst="rect">
            <a:avLst/>
          </a:prstGeom>
          <a:noFill/>
        </p:spPr>
        <p:txBody>
          <a:bodyPr wrap="square" rtlCol="0">
            <a:spAutoFit/>
          </a:bodyPr>
          <a:lstStyle/>
          <a:p>
            <a:pPr algn="ctr"/>
            <a:r>
              <a:rPr lang="en-US" sz="2800"/>
              <a:t>These categories are in the quarterly report</a:t>
            </a:r>
          </a:p>
        </p:txBody>
      </p:sp>
      <p:sp>
        <p:nvSpPr>
          <p:cNvPr id="8" name="Subtitle 2">
            <a:extLst>
              <a:ext uri="{FF2B5EF4-FFF2-40B4-BE49-F238E27FC236}">
                <a16:creationId xmlns:a16="http://schemas.microsoft.com/office/drawing/2014/main" id="{3BF3C980-E4C0-4D3D-ABAE-289F7F7404DA}"/>
              </a:ext>
            </a:extLst>
          </p:cNvPr>
          <p:cNvSpPr txBox="1">
            <a:spLocks/>
          </p:cNvSpPr>
          <p:nvPr/>
        </p:nvSpPr>
        <p:spPr>
          <a:xfrm>
            <a:off x="4362450" y="1883652"/>
            <a:ext cx="4533900" cy="4133955"/>
          </a:xfrm>
          <a:prstGeom prst="rect">
            <a:avLst/>
          </a:prstGeom>
        </p:spPr>
        <p:txBody>
          <a:bodyPr vert="horz" lIns="91440" tIns="45720" rIns="91440" bIns="45720" rtlCol="0">
            <a:normAutofit fontScale="92500"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b="1"/>
              <a:t>LVR</a:t>
            </a:r>
          </a:p>
          <a:p>
            <a:r>
              <a:rPr lang="en-US" b="1"/>
              <a:t>Income</a:t>
            </a:r>
          </a:p>
          <a:p>
            <a:pPr lvl="1"/>
            <a:r>
              <a:rPr lang="en-US" b="1"/>
              <a:t>Advances</a:t>
            </a:r>
          </a:p>
          <a:p>
            <a:pPr lvl="1"/>
            <a:r>
              <a:rPr lang="en-US" b="1"/>
              <a:t>Replenishments</a:t>
            </a:r>
          </a:p>
          <a:p>
            <a:pPr lvl="1"/>
            <a:r>
              <a:rPr lang="en-US" b="1"/>
              <a:t>Interest earned</a:t>
            </a:r>
          </a:p>
          <a:p>
            <a:r>
              <a:rPr lang="en-US" b="1"/>
              <a:t>Expenses</a:t>
            </a:r>
          </a:p>
          <a:p>
            <a:pPr lvl="1"/>
            <a:r>
              <a:rPr lang="en-US" b="1"/>
              <a:t>Administration</a:t>
            </a:r>
          </a:p>
          <a:p>
            <a:pPr lvl="1"/>
            <a:r>
              <a:rPr lang="en-US" b="1"/>
              <a:t>Education / Training</a:t>
            </a:r>
          </a:p>
          <a:p>
            <a:pPr lvl="1"/>
            <a:r>
              <a:rPr lang="en-US" b="1"/>
              <a:t>Projects</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17080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3.4.1: Separate</a:t>
            </a:r>
            <a:r>
              <a:rPr lang="en-US" baseline="0"/>
              <a:t> Accounting</a:t>
            </a:r>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7" name="Picture 6">
            <a:extLst>
              <a:ext uri="{FF2B5EF4-FFF2-40B4-BE49-F238E27FC236}">
                <a16:creationId xmlns:a16="http://schemas.microsoft.com/office/drawing/2014/main" id="{A76F0120-196F-4EA1-9735-7A7B38437F45}"/>
              </a:ext>
            </a:extLst>
          </p:cNvPr>
          <p:cNvPicPr>
            <a:picLocks noChangeAspect="1"/>
          </p:cNvPicPr>
          <p:nvPr/>
        </p:nvPicPr>
        <p:blipFill>
          <a:blip r:embed="rId3"/>
          <a:stretch>
            <a:fillRect/>
          </a:stretch>
        </p:blipFill>
        <p:spPr>
          <a:xfrm>
            <a:off x="688112" y="674253"/>
            <a:ext cx="7865807" cy="5715000"/>
          </a:xfrm>
          <a:prstGeom prst="rect">
            <a:avLst/>
          </a:prstGeom>
        </p:spPr>
      </p:pic>
      <p:sp>
        <p:nvSpPr>
          <p:cNvPr id="10" name="Rectangle 9">
            <a:extLst>
              <a:ext uri="{FF2B5EF4-FFF2-40B4-BE49-F238E27FC236}">
                <a16:creationId xmlns:a16="http://schemas.microsoft.com/office/drawing/2014/main" id="{3DB2661D-70DD-4F95-B972-F1BCACCAFA69}"/>
              </a:ext>
            </a:extLst>
          </p:cNvPr>
          <p:cNvSpPr/>
          <p:nvPr/>
        </p:nvSpPr>
        <p:spPr>
          <a:xfrm>
            <a:off x="1039615" y="1969653"/>
            <a:ext cx="7162800" cy="1676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DDD5A3-9AAE-48E6-9384-DDF470DDD6B7}"/>
              </a:ext>
            </a:extLst>
          </p:cNvPr>
          <p:cNvGrpSpPr/>
          <p:nvPr/>
        </p:nvGrpSpPr>
        <p:grpSpPr>
          <a:xfrm>
            <a:off x="3888512" y="2180210"/>
            <a:ext cx="2140378" cy="1161043"/>
            <a:chOff x="3858985" y="2376243"/>
            <a:chExt cx="2140378" cy="1161043"/>
          </a:xfrm>
        </p:grpSpPr>
        <p:grpSp>
          <p:nvGrpSpPr>
            <p:cNvPr id="11" name="Group 10">
              <a:extLst>
                <a:ext uri="{FF2B5EF4-FFF2-40B4-BE49-F238E27FC236}">
                  <a16:creationId xmlns:a16="http://schemas.microsoft.com/office/drawing/2014/main" id="{37ECDC13-D374-4E93-85D2-EE7049C4F9E2}"/>
                </a:ext>
              </a:extLst>
            </p:cNvPr>
            <p:cNvGrpSpPr/>
            <p:nvPr/>
          </p:nvGrpSpPr>
          <p:grpSpPr>
            <a:xfrm>
              <a:off x="3858985" y="2376243"/>
              <a:ext cx="1524633" cy="1161043"/>
              <a:chOff x="3873734" y="2326115"/>
              <a:chExt cx="1524633" cy="1161043"/>
            </a:xfrm>
          </p:grpSpPr>
          <p:cxnSp>
            <p:nvCxnSpPr>
              <p:cNvPr id="12" name="Straight Arrow Connector 11">
                <a:extLst>
                  <a:ext uri="{FF2B5EF4-FFF2-40B4-BE49-F238E27FC236}">
                    <a16:creationId xmlns:a16="http://schemas.microsoft.com/office/drawing/2014/main" id="{99931D27-7622-43F2-A9DB-19FC765213FD}"/>
                  </a:ext>
                </a:extLst>
              </p:cNvPr>
              <p:cNvCxnSpPr>
                <a:cxnSpLocks/>
              </p:cNvCxnSpPr>
              <p:nvPr/>
            </p:nvCxnSpPr>
            <p:spPr>
              <a:xfrm flipH="1">
                <a:off x="3873734" y="3249445"/>
                <a:ext cx="462153" cy="2377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F4D41D7-DB5C-445F-8600-EC9882EF967E}"/>
                  </a:ext>
                </a:extLst>
              </p:cNvPr>
              <p:cNvSpPr txBox="1"/>
              <p:nvPr/>
            </p:nvSpPr>
            <p:spPr>
              <a:xfrm>
                <a:off x="4407767" y="2326115"/>
                <a:ext cx="990600" cy="923330"/>
              </a:xfrm>
              <a:prstGeom prst="rect">
                <a:avLst/>
              </a:prstGeom>
              <a:solidFill>
                <a:srgbClr val="DDDDDD">
                  <a:alpha val="85490"/>
                </a:srgbClr>
              </a:solidFill>
            </p:spPr>
            <p:txBody>
              <a:bodyPr wrap="square" rtlCol="0">
                <a:spAutoFit/>
              </a:bodyPr>
              <a:lstStyle/>
              <a:p>
                <a:pPr algn="ctr"/>
                <a:r>
                  <a:rPr lang="en-US" b="1">
                    <a:solidFill>
                      <a:srgbClr val="FF0000"/>
                    </a:solidFill>
                  </a:rPr>
                  <a:t>“Other”</a:t>
                </a:r>
              </a:p>
              <a:p>
                <a:pPr algn="ctr"/>
                <a:r>
                  <a:rPr lang="en-US" b="1">
                    <a:solidFill>
                      <a:srgbClr val="FF0000"/>
                    </a:solidFill>
                  </a:rPr>
                  <a:t>Should be rare</a:t>
                </a:r>
              </a:p>
            </p:txBody>
          </p:sp>
        </p:grpSp>
        <p:cxnSp>
          <p:nvCxnSpPr>
            <p:cNvPr id="17" name="Straight Arrow Connector 16">
              <a:extLst>
                <a:ext uri="{FF2B5EF4-FFF2-40B4-BE49-F238E27FC236}">
                  <a16:creationId xmlns:a16="http://schemas.microsoft.com/office/drawing/2014/main" id="{26552F23-51CF-47BF-ACD4-D47A3E348BBC}"/>
                </a:ext>
              </a:extLst>
            </p:cNvPr>
            <p:cNvCxnSpPr>
              <a:cxnSpLocks/>
            </p:cNvCxnSpPr>
            <p:nvPr/>
          </p:nvCxnSpPr>
          <p:spPr>
            <a:xfrm>
              <a:off x="5455499" y="3299573"/>
              <a:ext cx="543864" cy="2377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9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3.4.2-7 CD Spending Categories</a:t>
            </a:r>
          </a:p>
        </p:txBody>
      </p:sp>
      <p:sp>
        <p:nvSpPr>
          <p:cNvPr id="3" name="Subtitle 2"/>
          <p:cNvSpPr>
            <a:spLocks noGrp="1"/>
          </p:cNvSpPr>
          <p:nvPr>
            <p:ph type="subTitle" idx="1"/>
          </p:nvPr>
        </p:nvSpPr>
        <p:spPr/>
        <p:txBody>
          <a:bodyPr/>
          <a:lstStyle/>
          <a:p>
            <a:pPr marL="0" indent="0">
              <a:buNone/>
            </a:pPr>
            <a:r>
              <a:rPr lang="en-US" u="sng"/>
              <a:t>District May Utilize:</a:t>
            </a:r>
          </a:p>
          <a:p>
            <a:r>
              <a:rPr lang="en-US" b="1"/>
              <a:t>Up to 10% for administration.</a:t>
            </a:r>
          </a:p>
          <a:p>
            <a:r>
              <a:rPr lang="en-US" b="1"/>
              <a:t>Up to 10% for education/training</a:t>
            </a:r>
          </a:p>
          <a:p>
            <a:r>
              <a:rPr lang="en-US" b="1"/>
              <a:t>At least 80% must be spent on projects.</a:t>
            </a:r>
          </a:p>
          <a:p>
            <a:pPr marL="0" indent="0">
              <a:buNone/>
            </a:pPr>
            <a:endParaRPr lang="en-US" b="1"/>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101776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F7380DA-9E6A-4216-B5CE-FF81B8B08EB7}"/>
              </a:ext>
            </a:extLst>
          </p:cNvPr>
          <p:cNvSpPr/>
          <p:nvPr/>
        </p:nvSpPr>
        <p:spPr>
          <a:xfrm>
            <a:off x="2286000" y="1981201"/>
            <a:ext cx="4724399" cy="472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pPr marL="0" indent="0">
              <a:buNone/>
            </a:pPr>
            <a:r>
              <a:rPr lang="en-US" b="1" u="sng"/>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237869" y="3962400"/>
            <a:ext cx="2819400" cy="830997"/>
          </a:xfrm>
          <a:prstGeom prst="rect">
            <a:avLst/>
          </a:prstGeom>
          <a:noFill/>
        </p:spPr>
        <p:txBody>
          <a:bodyPr wrap="square" rtlCol="0">
            <a:spAutoFit/>
          </a:bodyPr>
          <a:lstStyle/>
          <a:p>
            <a:pPr algn="ctr"/>
            <a:r>
              <a:rPr lang="en-US" sz="2400" b="1"/>
              <a:t>100% can be used for Projects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a:t>3.4.2-7 CD Spending Categories</a:t>
            </a:r>
          </a:p>
        </p:txBody>
      </p:sp>
      <p:sp>
        <p:nvSpPr>
          <p:cNvPr id="17" name="TextBox 16">
            <a:extLst>
              <a:ext uri="{FF2B5EF4-FFF2-40B4-BE49-F238E27FC236}">
                <a16:creationId xmlns:a16="http://schemas.microsoft.com/office/drawing/2014/main" id="{4540ACDF-DD7F-4C85-882A-180EBF9432DE}"/>
              </a:ext>
            </a:extLst>
          </p:cNvPr>
          <p:cNvSpPr txBox="1"/>
          <p:nvPr/>
        </p:nvSpPr>
        <p:spPr>
          <a:xfrm>
            <a:off x="6398013" y="940862"/>
            <a:ext cx="2201702" cy="830997"/>
          </a:xfrm>
          <a:prstGeom prst="rect">
            <a:avLst/>
          </a:prstGeom>
          <a:noFill/>
        </p:spPr>
        <p:txBody>
          <a:bodyPr wrap="square" rtlCol="0">
            <a:spAutoFit/>
          </a:bodyPr>
          <a:lstStyle/>
          <a:p>
            <a:pPr algn="ctr"/>
            <a:r>
              <a:rPr lang="en-US" sz="2400" b="1"/>
              <a:t>Must be spent in 2 years</a:t>
            </a:r>
          </a:p>
        </p:txBody>
      </p:sp>
      <p:cxnSp>
        <p:nvCxnSpPr>
          <p:cNvPr id="18" name="Straight Arrow Connector 17">
            <a:extLst>
              <a:ext uri="{FF2B5EF4-FFF2-40B4-BE49-F238E27FC236}">
                <a16:creationId xmlns:a16="http://schemas.microsoft.com/office/drawing/2014/main" id="{FEBBDBE3-6624-48F7-B5CE-3F94494EE38B}"/>
              </a:ext>
            </a:extLst>
          </p:cNvPr>
          <p:cNvCxnSpPr>
            <a:cxnSpLocks/>
          </p:cNvCxnSpPr>
          <p:nvPr/>
        </p:nvCxnSpPr>
        <p:spPr>
          <a:xfrm flipH="1">
            <a:off x="6195455" y="1600200"/>
            <a:ext cx="510145" cy="8381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1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10" name="TextBox 9">
            <a:extLst>
              <a:ext uri="{FF2B5EF4-FFF2-40B4-BE49-F238E27FC236}">
                <a16:creationId xmlns:a16="http://schemas.microsoft.com/office/drawing/2014/main" id="{D6E5F8C9-96B2-46A8-B97C-8DDBE9799657}"/>
              </a:ext>
            </a:extLst>
          </p:cNvPr>
          <p:cNvSpPr txBox="1"/>
          <p:nvPr/>
        </p:nvSpPr>
        <p:spPr>
          <a:xfrm>
            <a:off x="4599109" y="2163936"/>
            <a:ext cx="1197098" cy="1015663"/>
          </a:xfrm>
          <a:prstGeom prst="rect">
            <a:avLst/>
          </a:prstGeom>
          <a:noFill/>
        </p:spPr>
        <p:txBody>
          <a:bodyPr wrap="square" rtlCol="0">
            <a:spAutoFit/>
          </a:bodyPr>
          <a:lstStyle/>
          <a:p>
            <a:pPr algn="ctr"/>
            <a:r>
              <a:rPr lang="en-US" sz="2000" b="1"/>
              <a:t>Max 10% can be  Admin</a:t>
            </a:r>
          </a:p>
        </p:txBody>
      </p:sp>
      <p:sp>
        <p:nvSpPr>
          <p:cNvPr id="11" name="TextBox 10">
            <a:extLst>
              <a:ext uri="{FF2B5EF4-FFF2-40B4-BE49-F238E27FC236}">
                <a16:creationId xmlns:a16="http://schemas.microsoft.com/office/drawing/2014/main" id="{40189944-E7F6-4F8D-B801-5ADF7B1E98C5}"/>
              </a:ext>
            </a:extLst>
          </p:cNvPr>
          <p:cNvSpPr txBox="1"/>
          <p:nvPr/>
        </p:nvSpPr>
        <p:spPr>
          <a:xfrm>
            <a:off x="5336729" y="3011703"/>
            <a:ext cx="1488347" cy="707886"/>
          </a:xfrm>
          <a:prstGeom prst="rect">
            <a:avLst/>
          </a:prstGeom>
          <a:noFill/>
        </p:spPr>
        <p:txBody>
          <a:bodyPr wrap="square" rtlCol="0">
            <a:spAutoFit/>
          </a:bodyPr>
          <a:lstStyle/>
          <a:p>
            <a:pPr algn="ctr"/>
            <a:r>
              <a:rPr lang="en-US" sz="2000" b="1"/>
              <a:t>Max 10% can be Edu</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a:t>3.4.2-7 CD Spending Categories</a:t>
            </a:r>
          </a:p>
        </p:txBody>
      </p:sp>
      <p:grpSp>
        <p:nvGrpSpPr>
          <p:cNvPr id="24" name="Group 23">
            <a:extLst>
              <a:ext uri="{FF2B5EF4-FFF2-40B4-BE49-F238E27FC236}">
                <a16:creationId xmlns:a16="http://schemas.microsoft.com/office/drawing/2014/main" id="{E9C0BB99-8AFB-4302-BDC8-CDFD202052A0}"/>
              </a:ext>
            </a:extLst>
          </p:cNvPr>
          <p:cNvGrpSpPr/>
          <p:nvPr/>
        </p:nvGrpSpPr>
        <p:grpSpPr>
          <a:xfrm>
            <a:off x="4760845" y="1545344"/>
            <a:ext cx="4098459" cy="1254647"/>
            <a:chOff x="4305178" y="973720"/>
            <a:chExt cx="4098459" cy="1254647"/>
          </a:xfrm>
        </p:grpSpPr>
        <p:sp>
          <p:nvSpPr>
            <p:cNvPr id="25" name="Right Brace 24">
              <a:extLst>
                <a:ext uri="{FF2B5EF4-FFF2-40B4-BE49-F238E27FC236}">
                  <a16:creationId xmlns:a16="http://schemas.microsoft.com/office/drawing/2014/main" id="{CF1D730E-D9BF-409E-9ACB-B6E3BB789BEB}"/>
                </a:ext>
              </a:extLst>
            </p:cNvPr>
            <p:cNvSpPr/>
            <p:nvPr/>
          </p:nvSpPr>
          <p:spPr>
            <a:xfrm rot="18310901">
              <a:off x="5252871" y="353349"/>
              <a:ext cx="927325" cy="2822712"/>
            </a:xfrm>
            <a:prstGeom prst="rightBrace">
              <a:avLst>
                <a:gd name="adj1" fmla="val 38133"/>
                <a:gd name="adj2" fmla="val 5071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348D7577-94F7-41F0-A337-A47A2002D26D}"/>
                </a:ext>
              </a:extLst>
            </p:cNvPr>
            <p:cNvSpPr txBox="1"/>
            <p:nvPr/>
          </p:nvSpPr>
          <p:spPr>
            <a:xfrm>
              <a:off x="5492940" y="973720"/>
              <a:ext cx="2910697" cy="707886"/>
            </a:xfrm>
            <a:prstGeom prst="rect">
              <a:avLst/>
            </a:prstGeom>
            <a:noFill/>
          </p:spPr>
          <p:txBody>
            <a:bodyPr wrap="square" rtlCol="0">
              <a:spAutoFit/>
            </a:bodyPr>
            <a:lstStyle/>
            <a:p>
              <a:pPr algn="ctr"/>
              <a:r>
                <a:rPr lang="en-US" sz="2000" b="1"/>
                <a:t>Available in the first year of an allocation</a:t>
              </a:r>
            </a:p>
          </p:txBody>
        </p:sp>
      </p:grpSp>
    </p:spTree>
    <p:extLst>
      <p:ext uri="{BB962C8B-B14F-4D97-AF65-F5344CB8AC3E}">
        <p14:creationId xmlns:p14="http://schemas.microsoft.com/office/powerpoint/2010/main" val="39906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10" name="TextBox 9">
            <a:extLst>
              <a:ext uri="{FF2B5EF4-FFF2-40B4-BE49-F238E27FC236}">
                <a16:creationId xmlns:a16="http://schemas.microsoft.com/office/drawing/2014/main" id="{D6E5F8C9-96B2-46A8-B97C-8DDBE9799657}"/>
              </a:ext>
            </a:extLst>
          </p:cNvPr>
          <p:cNvSpPr txBox="1"/>
          <p:nvPr/>
        </p:nvSpPr>
        <p:spPr>
          <a:xfrm>
            <a:off x="5794669" y="659136"/>
            <a:ext cx="3281493" cy="1015663"/>
          </a:xfrm>
          <a:prstGeom prst="rect">
            <a:avLst/>
          </a:prstGeom>
          <a:noFill/>
        </p:spPr>
        <p:txBody>
          <a:bodyPr wrap="square" rtlCol="0">
            <a:spAutoFit/>
          </a:bodyPr>
          <a:lstStyle/>
          <a:p>
            <a:pPr algn="ctr"/>
            <a:r>
              <a:rPr lang="en-US" sz="2000" b="1"/>
              <a:t>Can use less than </a:t>
            </a:r>
          </a:p>
          <a:p>
            <a:pPr algn="ctr"/>
            <a:r>
              <a:rPr lang="en-US" sz="2000" b="1"/>
              <a:t>10% of allocation for admin and 10% of allocation for </a:t>
            </a:r>
            <a:r>
              <a:rPr lang="en-US" sz="2000" b="1" err="1"/>
              <a:t>edu</a:t>
            </a:r>
            <a:endParaRPr lang="en-US" sz="2000" b="1"/>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a:t>3.4.2-7 CD Spending Categories</a:t>
            </a:r>
          </a:p>
        </p:txBody>
      </p:sp>
      <p:cxnSp>
        <p:nvCxnSpPr>
          <p:cNvPr id="8" name="Straight Arrow Connector 7">
            <a:extLst>
              <a:ext uri="{FF2B5EF4-FFF2-40B4-BE49-F238E27FC236}">
                <a16:creationId xmlns:a16="http://schemas.microsoft.com/office/drawing/2014/main" id="{981FF5BA-17A8-4793-BA05-BACA97DBD9BD}"/>
              </a:ext>
            </a:extLst>
          </p:cNvPr>
          <p:cNvCxnSpPr>
            <a:cxnSpLocks/>
          </p:cNvCxnSpPr>
          <p:nvPr/>
        </p:nvCxnSpPr>
        <p:spPr>
          <a:xfrm flipH="1">
            <a:off x="5818618" y="1674799"/>
            <a:ext cx="505982" cy="5378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B4C354-D7AC-46DF-9B78-94862CD6F519}"/>
              </a:ext>
            </a:extLst>
          </p:cNvPr>
          <p:cNvCxnSpPr>
            <a:cxnSpLocks/>
          </p:cNvCxnSpPr>
          <p:nvPr/>
        </p:nvCxnSpPr>
        <p:spPr>
          <a:xfrm flipH="1">
            <a:off x="6398014" y="1674799"/>
            <a:ext cx="383786" cy="999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40CF12-CB93-44F8-B701-E041CB7E5D53}"/>
              </a:ext>
            </a:extLst>
          </p:cNvPr>
          <p:cNvSpPr txBox="1"/>
          <p:nvPr/>
        </p:nvSpPr>
        <p:spPr>
          <a:xfrm rot="18033273">
            <a:off x="4350591" y="2591978"/>
            <a:ext cx="2201702" cy="461665"/>
          </a:xfrm>
          <a:prstGeom prst="rect">
            <a:avLst/>
          </a:prstGeom>
          <a:noFill/>
        </p:spPr>
        <p:txBody>
          <a:bodyPr wrap="square" rtlCol="0">
            <a:spAutoFit/>
          </a:bodyPr>
          <a:lstStyle/>
          <a:p>
            <a:pPr algn="ctr"/>
            <a:r>
              <a:rPr lang="en-US" sz="2400" b="1"/>
              <a:t>Admin</a:t>
            </a:r>
          </a:p>
        </p:txBody>
      </p:sp>
      <p:sp>
        <p:nvSpPr>
          <p:cNvPr id="28" name="TextBox 27">
            <a:extLst>
              <a:ext uri="{FF2B5EF4-FFF2-40B4-BE49-F238E27FC236}">
                <a16:creationId xmlns:a16="http://schemas.microsoft.com/office/drawing/2014/main" id="{19CF3562-F9A6-4862-8A3A-CED353CD24DA}"/>
              </a:ext>
            </a:extLst>
          </p:cNvPr>
          <p:cNvSpPr txBox="1"/>
          <p:nvPr/>
        </p:nvSpPr>
        <p:spPr>
          <a:xfrm rot="19125941">
            <a:off x="4734992" y="2936751"/>
            <a:ext cx="2201702" cy="461665"/>
          </a:xfrm>
          <a:prstGeom prst="rect">
            <a:avLst/>
          </a:prstGeom>
          <a:noFill/>
        </p:spPr>
        <p:txBody>
          <a:bodyPr wrap="square" rtlCol="0">
            <a:spAutoFit/>
          </a:bodyPr>
          <a:lstStyle/>
          <a:p>
            <a:pPr algn="ctr"/>
            <a:r>
              <a:rPr lang="en-US" sz="2400" b="1"/>
              <a:t>Edu</a:t>
            </a:r>
          </a:p>
        </p:txBody>
      </p:sp>
    </p:spTree>
    <p:extLst>
      <p:ext uri="{BB962C8B-B14F-4D97-AF65-F5344CB8AC3E}">
        <p14:creationId xmlns:p14="http://schemas.microsoft.com/office/powerpoint/2010/main" val="2591145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10" name="TextBox 9">
            <a:extLst>
              <a:ext uri="{FF2B5EF4-FFF2-40B4-BE49-F238E27FC236}">
                <a16:creationId xmlns:a16="http://schemas.microsoft.com/office/drawing/2014/main" id="{D6E5F8C9-96B2-46A8-B97C-8DDBE9799657}"/>
              </a:ext>
            </a:extLst>
          </p:cNvPr>
          <p:cNvSpPr txBox="1"/>
          <p:nvPr/>
        </p:nvSpPr>
        <p:spPr>
          <a:xfrm>
            <a:off x="6209850" y="831907"/>
            <a:ext cx="2362200" cy="1323439"/>
          </a:xfrm>
          <a:prstGeom prst="rect">
            <a:avLst/>
          </a:prstGeom>
          <a:noFill/>
        </p:spPr>
        <p:txBody>
          <a:bodyPr wrap="square" rtlCol="0">
            <a:spAutoFit/>
          </a:bodyPr>
          <a:lstStyle/>
          <a:p>
            <a:pPr algn="ctr"/>
            <a:r>
              <a:rPr lang="en-US" sz="2000" b="1"/>
              <a:t>Unused admin &amp; </a:t>
            </a:r>
            <a:r>
              <a:rPr lang="en-US" sz="2000" b="1" err="1"/>
              <a:t>edu</a:t>
            </a:r>
            <a:r>
              <a:rPr lang="en-US" sz="2000" b="1"/>
              <a:t> allowance become project funds</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a:t>3.4.2-7 CD Spending Categories</a:t>
            </a:r>
          </a:p>
        </p:txBody>
      </p:sp>
      <p:cxnSp>
        <p:nvCxnSpPr>
          <p:cNvPr id="8" name="Straight Arrow Connector 7">
            <a:extLst>
              <a:ext uri="{FF2B5EF4-FFF2-40B4-BE49-F238E27FC236}">
                <a16:creationId xmlns:a16="http://schemas.microsoft.com/office/drawing/2014/main" id="{981FF5BA-17A8-4793-BA05-BACA97DBD9BD}"/>
              </a:ext>
            </a:extLst>
          </p:cNvPr>
          <p:cNvCxnSpPr>
            <a:cxnSpLocks/>
          </p:cNvCxnSpPr>
          <p:nvPr/>
        </p:nvCxnSpPr>
        <p:spPr>
          <a:xfrm flipH="1">
            <a:off x="4991640" y="1545344"/>
            <a:ext cx="1180560" cy="5432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B4C354-D7AC-46DF-9B78-94862CD6F519}"/>
              </a:ext>
            </a:extLst>
          </p:cNvPr>
          <p:cNvCxnSpPr>
            <a:cxnSpLocks/>
          </p:cNvCxnSpPr>
          <p:nvPr/>
        </p:nvCxnSpPr>
        <p:spPr>
          <a:xfrm flipH="1">
            <a:off x="6511057" y="2155346"/>
            <a:ext cx="575543" cy="12824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71B6DD-3DDD-4E38-A190-C9D54D75C5CC}"/>
              </a:ext>
            </a:extLst>
          </p:cNvPr>
          <p:cNvSpPr txBox="1"/>
          <p:nvPr/>
        </p:nvSpPr>
        <p:spPr>
          <a:xfrm rot="18033273">
            <a:off x="4350591" y="2591978"/>
            <a:ext cx="2201702" cy="461665"/>
          </a:xfrm>
          <a:prstGeom prst="rect">
            <a:avLst/>
          </a:prstGeom>
          <a:noFill/>
        </p:spPr>
        <p:txBody>
          <a:bodyPr wrap="square" rtlCol="0">
            <a:spAutoFit/>
          </a:bodyPr>
          <a:lstStyle/>
          <a:p>
            <a:pPr algn="ctr"/>
            <a:r>
              <a:rPr lang="en-US" sz="2400" b="1"/>
              <a:t>Admin</a:t>
            </a:r>
          </a:p>
        </p:txBody>
      </p:sp>
      <p:sp>
        <p:nvSpPr>
          <p:cNvPr id="14" name="TextBox 13">
            <a:extLst>
              <a:ext uri="{FF2B5EF4-FFF2-40B4-BE49-F238E27FC236}">
                <a16:creationId xmlns:a16="http://schemas.microsoft.com/office/drawing/2014/main" id="{E9299078-B322-48DF-9D48-57B1EF790D0A}"/>
              </a:ext>
            </a:extLst>
          </p:cNvPr>
          <p:cNvSpPr txBox="1"/>
          <p:nvPr/>
        </p:nvSpPr>
        <p:spPr>
          <a:xfrm rot="19125941">
            <a:off x="4734992" y="2936751"/>
            <a:ext cx="2201702" cy="461665"/>
          </a:xfrm>
          <a:prstGeom prst="rect">
            <a:avLst/>
          </a:prstGeom>
          <a:noFill/>
        </p:spPr>
        <p:txBody>
          <a:bodyPr wrap="square" rtlCol="0">
            <a:spAutoFit/>
          </a:bodyPr>
          <a:lstStyle/>
          <a:p>
            <a:pPr algn="ctr"/>
            <a:r>
              <a:rPr lang="en-US" sz="2400" b="1"/>
              <a:t>Edu</a:t>
            </a:r>
          </a:p>
        </p:txBody>
      </p:sp>
    </p:spTree>
    <p:extLst>
      <p:ext uri="{BB962C8B-B14F-4D97-AF65-F5344CB8AC3E}">
        <p14:creationId xmlns:p14="http://schemas.microsoft.com/office/powerpoint/2010/main" val="2537613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a:t>3.4.2-7 CD Spending Categories</a:t>
            </a:r>
          </a:p>
        </p:txBody>
      </p:sp>
      <p:sp>
        <p:nvSpPr>
          <p:cNvPr id="13" name="TextBox 12">
            <a:extLst>
              <a:ext uri="{FF2B5EF4-FFF2-40B4-BE49-F238E27FC236}">
                <a16:creationId xmlns:a16="http://schemas.microsoft.com/office/drawing/2014/main" id="{E971B6DD-3DDD-4E38-A190-C9D54D75C5CC}"/>
              </a:ext>
            </a:extLst>
          </p:cNvPr>
          <p:cNvSpPr txBox="1"/>
          <p:nvPr/>
        </p:nvSpPr>
        <p:spPr>
          <a:xfrm rot="18033273">
            <a:off x="4350591" y="2591978"/>
            <a:ext cx="2201702" cy="461665"/>
          </a:xfrm>
          <a:prstGeom prst="rect">
            <a:avLst/>
          </a:prstGeom>
          <a:noFill/>
        </p:spPr>
        <p:txBody>
          <a:bodyPr wrap="square" rtlCol="0">
            <a:spAutoFit/>
          </a:bodyPr>
          <a:lstStyle/>
          <a:p>
            <a:pPr algn="ctr"/>
            <a:r>
              <a:rPr lang="en-US" sz="2400" b="1"/>
              <a:t>Admin</a:t>
            </a:r>
          </a:p>
        </p:txBody>
      </p:sp>
      <p:sp>
        <p:nvSpPr>
          <p:cNvPr id="14" name="TextBox 13">
            <a:extLst>
              <a:ext uri="{FF2B5EF4-FFF2-40B4-BE49-F238E27FC236}">
                <a16:creationId xmlns:a16="http://schemas.microsoft.com/office/drawing/2014/main" id="{E9299078-B322-48DF-9D48-57B1EF790D0A}"/>
              </a:ext>
            </a:extLst>
          </p:cNvPr>
          <p:cNvSpPr txBox="1"/>
          <p:nvPr/>
        </p:nvSpPr>
        <p:spPr>
          <a:xfrm rot="19125941">
            <a:off x="4734992" y="2936751"/>
            <a:ext cx="2201702" cy="461665"/>
          </a:xfrm>
          <a:prstGeom prst="rect">
            <a:avLst/>
          </a:prstGeom>
          <a:noFill/>
        </p:spPr>
        <p:txBody>
          <a:bodyPr wrap="square" rtlCol="0">
            <a:spAutoFit/>
          </a:bodyPr>
          <a:lstStyle/>
          <a:p>
            <a:pPr algn="ctr"/>
            <a:r>
              <a:rPr lang="en-US" sz="2400" b="1"/>
              <a:t>Edu</a:t>
            </a:r>
          </a:p>
        </p:txBody>
      </p:sp>
      <p:sp>
        <p:nvSpPr>
          <p:cNvPr id="15" name="TextBox 14">
            <a:extLst>
              <a:ext uri="{FF2B5EF4-FFF2-40B4-BE49-F238E27FC236}">
                <a16:creationId xmlns:a16="http://schemas.microsoft.com/office/drawing/2014/main" id="{EDE3E19A-6CCC-477B-BD82-162A2C1B0EE5}"/>
              </a:ext>
            </a:extLst>
          </p:cNvPr>
          <p:cNvSpPr txBox="1"/>
          <p:nvPr/>
        </p:nvSpPr>
        <p:spPr>
          <a:xfrm>
            <a:off x="4267200" y="468777"/>
            <a:ext cx="4876800" cy="1446550"/>
          </a:xfrm>
          <a:prstGeom prst="rect">
            <a:avLst/>
          </a:prstGeom>
          <a:noFill/>
        </p:spPr>
        <p:txBody>
          <a:bodyPr wrap="square" rtlCol="0">
            <a:spAutoFit/>
          </a:bodyPr>
          <a:lstStyle/>
          <a:p>
            <a:pPr algn="ctr"/>
            <a:r>
              <a:rPr lang="en-US" sz="4400" b="1"/>
              <a:t>All funds must be spent in 2 years</a:t>
            </a:r>
            <a:endParaRPr lang="en-US" sz="6600" b="1"/>
          </a:p>
        </p:txBody>
      </p:sp>
    </p:spTree>
    <p:extLst>
      <p:ext uri="{BB962C8B-B14F-4D97-AF65-F5344CB8AC3E}">
        <p14:creationId xmlns:p14="http://schemas.microsoft.com/office/powerpoint/2010/main" val="1068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F2C1E-D107-4255-AA62-057AAF672245}"/>
              </a:ext>
            </a:extLst>
          </p:cNvPr>
          <p:cNvPicPr>
            <a:picLocks noChangeAspect="1"/>
          </p:cNvPicPr>
          <p:nvPr/>
        </p:nvPicPr>
        <p:blipFill rotWithShape="1">
          <a:blip r:embed="rId3" cstate="email">
            <a:alphaModFix amt="62000"/>
            <a:extLst>
              <a:ext uri="{28A0092B-C50C-407E-A947-70E740481C1C}">
                <a14:useLocalDpi xmlns:a14="http://schemas.microsoft.com/office/drawing/2010/main"/>
              </a:ext>
            </a:extLst>
          </a:blip>
          <a:srcRect/>
          <a:stretch/>
        </p:blipFill>
        <p:spPr>
          <a:xfrm>
            <a:off x="-10628" y="445625"/>
            <a:ext cx="9154628" cy="5703423"/>
          </a:xfrm>
          <a:prstGeom prst="rect">
            <a:avLst/>
          </a:prstGeom>
        </p:spPr>
      </p:pic>
      <p:sp>
        <p:nvSpPr>
          <p:cNvPr id="2" name="Title 1"/>
          <p:cNvSpPr>
            <a:spLocks noGrp="1"/>
          </p:cNvSpPr>
          <p:nvPr>
            <p:ph type="ctrTitle"/>
          </p:nvPr>
        </p:nvSpPr>
        <p:spPr/>
        <p:txBody>
          <a:bodyPr/>
          <a:lstStyle/>
          <a:p>
            <a:r>
              <a:rPr lang="en-US"/>
              <a:t>3.4.2-4 CD Spending Categories</a:t>
            </a:r>
          </a:p>
        </p:txBody>
      </p:sp>
      <p:sp>
        <p:nvSpPr>
          <p:cNvPr id="3" name="Subtitle 2"/>
          <p:cNvSpPr>
            <a:spLocks noGrp="1"/>
          </p:cNvSpPr>
          <p:nvPr>
            <p:ph type="subTitle" idx="1"/>
          </p:nvPr>
        </p:nvSpPr>
        <p:spPr>
          <a:xfrm>
            <a:off x="0" y="1447800"/>
            <a:ext cx="9144000" cy="4701248"/>
          </a:xfrm>
        </p:spPr>
        <p:txBody>
          <a:bodyPr>
            <a:normAutofit lnSpcReduction="10000"/>
          </a:bodyPr>
          <a:lstStyle/>
          <a:p>
            <a:pPr marL="0" indent="0" algn="ctr">
              <a:buNone/>
            </a:pPr>
            <a:r>
              <a:rPr lang="en-US" sz="16600" b="1" dirty="0"/>
              <a:t>Spending Policies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9" name="TextBox 8">
            <a:extLst>
              <a:ext uri="{FF2B5EF4-FFF2-40B4-BE49-F238E27FC236}">
                <a16:creationId xmlns:a16="http://schemas.microsoft.com/office/drawing/2014/main" id="{9A5B52B0-8F41-404A-A30F-B3DD6FF8401B}"/>
              </a:ext>
            </a:extLst>
          </p:cNvPr>
          <p:cNvSpPr txBox="1"/>
          <p:nvPr/>
        </p:nvSpPr>
        <p:spPr>
          <a:xfrm>
            <a:off x="-10628" y="6608496"/>
            <a:ext cx="5791200" cy="261610"/>
          </a:xfrm>
          <a:prstGeom prst="rect">
            <a:avLst/>
          </a:prstGeom>
          <a:noFill/>
        </p:spPr>
        <p:txBody>
          <a:bodyPr wrap="square" rtlCol="0">
            <a:spAutoFit/>
          </a:bodyPr>
          <a:lstStyle/>
          <a:p>
            <a:r>
              <a:rPr lang="en-US" sz="1100" u="sng"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https://www.istockphoto.com/illustrations/money-falling</a:t>
            </a:r>
            <a:r>
              <a:rPr lang="en-US" sz="1100" u="sng" dirty="0">
                <a:solidFill>
                  <a:schemeClr val="tx1">
                    <a:lumMod val="65000"/>
                    <a:lumOff val="35000"/>
                  </a:schemeClr>
                </a:solidFill>
              </a:rPr>
              <a:t> </a:t>
            </a:r>
          </a:p>
        </p:txBody>
      </p:sp>
      <p:sp>
        <p:nvSpPr>
          <p:cNvPr id="10" name="AutoShape 6" descr="16,683 Money Falling Illustrations &amp;amp; Clip Art - iStock">
            <a:extLst>
              <a:ext uri="{FF2B5EF4-FFF2-40B4-BE49-F238E27FC236}">
                <a16:creationId xmlns:a16="http://schemas.microsoft.com/office/drawing/2014/main" id="{BE0EA861-818B-430A-AD77-379E25108EF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5246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Administrative Funds</a:t>
            </a:r>
          </a:p>
        </p:txBody>
      </p:sp>
      <p:sp>
        <p:nvSpPr>
          <p:cNvPr id="3" name="Subtitle 2"/>
          <p:cNvSpPr>
            <a:spLocks noGrp="1"/>
          </p:cNvSpPr>
          <p:nvPr>
            <p:ph type="subTitle" idx="1"/>
          </p:nvPr>
        </p:nvSpPr>
        <p:spPr>
          <a:xfrm>
            <a:off x="457200" y="762000"/>
            <a:ext cx="8229600" cy="6096000"/>
          </a:xfrm>
        </p:spPr>
        <p:txBody>
          <a:bodyPr>
            <a:normAutofit/>
          </a:bodyPr>
          <a:lstStyle/>
          <a:p>
            <a:pPr marL="0" indent="0">
              <a:buNone/>
            </a:pPr>
            <a:r>
              <a:rPr lang="en-US" b="1" u="sng" dirty="0"/>
              <a:t>Guidelines for Administrative Funds</a:t>
            </a:r>
          </a:p>
          <a:p>
            <a:r>
              <a:rPr lang="en-US" dirty="0"/>
              <a:t>Up to 10% of allocations of both DGR and LVR</a:t>
            </a:r>
          </a:p>
          <a:p>
            <a:pPr lvl="1"/>
            <a:r>
              <a:rPr lang="en-US" dirty="0"/>
              <a:t>Up to</a:t>
            </a:r>
            <a:r>
              <a:rPr lang="en-US" baseline="0" dirty="0"/>
              <a:t> </a:t>
            </a:r>
            <a:r>
              <a:rPr lang="en-US" dirty="0"/>
              <a:t>100% of funds can be used on projects</a:t>
            </a:r>
          </a:p>
          <a:p>
            <a:r>
              <a:rPr lang="en-US" dirty="0"/>
              <a:t>Primary purpose of Admin Funds is:</a:t>
            </a:r>
          </a:p>
          <a:p>
            <a:pPr lvl="1"/>
            <a:r>
              <a:rPr lang="en-US" dirty="0"/>
              <a:t>Ensure adequate funding for technical staff who work on the Program</a:t>
            </a:r>
          </a:p>
          <a:p>
            <a:r>
              <a:rPr lang="en-US" dirty="0"/>
              <a:t>Must be spent on eligible expenses as they are incurred. </a:t>
            </a:r>
          </a:p>
          <a:p>
            <a:r>
              <a:rPr lang="en-US" u="sng" dirty="0"/>
              <a:t>Must be incurred within the allotted fiscal year (1 year spending limit)</a:t>
            </a:r>
          </a:p>
          <a:p>
            <a:r>
              <a:rPr lang="en-US" dirty="0"/>
              <a:t>“Banking” of funds is not permitted </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667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68258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You are muted by default.</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Three options to communicate:</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Chat</a:t>
            </a:r>
            <a:r>
              <a:rPr kumimoji="0" lang="en-US" sz="2800" b="0" i="0" u="none" strike="noStrike" kern="1200" cap="none" spc="0" normalizeH="0" baseline="0" noProof="0" dirty="0">
                <a:ln>
                  <a:noFill/>
                </a:ln>
                <a:solidFill>
                  <a:prstClr val="black"/>
                </a:solidFill>
                <a:effectLst/>
                <a:uLnTx/>
                <a:uFillTx/>
                <a:latin typeface="Calibri"/>
                <a:ea typeface="+mn-ea"/>
                <a:cs typeface="+mn-cs"/>
              </a:rPr>
              <a:t>: text chat with </a:t>
            </a:r>
            <a:r>
              <a:rPr kumimoji="0" lang="en-US" sz="2800" b="0" i="0" u="sng" strike="noStrike" kern="1200" cap="none" spc="0" normalizeH="0" baseline="0" noProof="0" dirty="0">
                <a:ln>
                  <a:noFill/>
                </a:ln>
                <a:solidFill>
                  <a:prstClr val="black"/>
                </a:solidFill>
                <a:effectLst/>
                <a:uLnTx/>
                <a:uFillTx/>
                <a:latin typeface="Calibri"/>
                <a:ea typeface="+mn-ea"/>
                <a:cs typeface="+mn-cs"/>
              </a:rPr>
              <a:t>panelists and/or attendees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Q&amp;A</a:t>
            </a:r>
            <a:r>
              <a:rPr kumimoji="0" lang="en-US" sz="2800" b="0" i="0" u="none" strike="noStrike" kern="1200" cap="none" spc="0" normalizeH="0" baseline="0" noProof="0" dirty="0">
                <a:ln>
                  <a:noFill/>
                </a:ln>
                <a:solidFill>
                  <a:prstClr val="black"/>
                </a:solidFill>
                <a:effectLst/>
                <a:uLnTx/>
                <a:uFillTx/>
                <a:latin typeface="Calibri"/>
                <a:ea typeface="+mn-ea"/>
                <a:cs typeface="+mn-cs"/>
              </a:rPr>
              <a:t>: Ask questions </a:t>
            </a:r>
            <a:r>
              <a:rPr kumimoji="0" lang="en-US" sz="2800" b="0" i="0" u="sng" strike="noStrike" kern="1200" cap="none" spc="0" normalizeH="0" baseline="0" noProof="0" dirty="0">
                <a:ln>
                  <a:noFill/>
                </a:ln>
                <a:solidFill>
                  <a:prstClr val="black"/>
                </a:solidFill>
                <a:effectLst/>
                <a:uLnTx/>
                <a:uFillTx/>
                <a:latin typeface="Calibri"/>
                <a:ea typeface="+mn-ea"/>
                <a:cs typeface="+mn-cs"/>
              </a:rPr>
              <a:t>to panelists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Raise Hand</a:t>
            </a:r>
            <a:r>
              <a:rPr kumimoji="0" lang="en-US" sz="2800" b="0" i="0" u="none" strike="noStrike" kern="1200" cap="none" spc="0" normalizeH="0" baseline="0" noProof="0" dirty="0">
                <a:ln>
                  <a:noFill/>
                </a:ln>
                <a:solidFill>
                  <a:prstClr val="black"/>
                </a:solidFill>
                <a:effectLst/>
                <a:uLnTx/>
                <a:uFillTx/>
                <a:latin typeface="Calibri"/>
                <a:ea typeface="+mn-ea"/>
                <a:cs typeface="+mn-cs"/>
              </a:rPr>
              <a:t>: We will assume you wish to speak and unmute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84D95-B447-45F0-933C-DC5C79148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488" y="3051927"/>
            <a:ext cx="692848" cy="448335"/>
          </a:xfrm>
          <a:prstGeom prst="rect">
            <a:avLst/>
          </a:prstGeom>
          <a:ln w="28575">
            <a:solidFill>
              <a:srgbClr val="FFFF00"/>
            </a:solidFill>
          </a:ln>
        </p:spPr>
      </p:pic>
      <p:pic>
        <p:nvPicPr>
          <p:cNvPr id="7" name="Picture 6">
            <a:extLst>
              <a:ext uri="{FF2B5EF4-FFF2-40B4-BE49-F238E27FC236}">
                <a16:creationId xmlns:a16="http://schemas.microsoft.com/office/drawing/2014/main" id="{4517621A-5F53-44B4-8B23-89EC9AFA40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208" y="3923209"/>
            <a:ext cx="692848" cy="424375"/>
          </a:xfrm>
          <a:prstGeom prst="rect">
            <a:avLst/>
          </a:prstGeom>
          <a:ln w="28575">
            <a:solidFill>
              <a:srgbClr val="FFFF00"/>
            </a:solidFill>
          </a:ln>
        </p:spPr>
      </p:pic>
      <p:pic>
        <p:nvPicPr>
          <p:cNvPr id="8" name="Picture 7">
            <a:extLst>
              <a:ext uri="{FF2B5EF4-FFF2-40B4-BE49-F238E27FC236}">
                <a16:creationId xmlns:a16="http://schemas.microsoft.com/office/drawing/2014/main" id="{42978A8B-028A-4EB9-9BFE-A6153B2ED7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5488" y="4824859"/>
            <a:ext cx="692848" cy="424375"/>
          </a:xfrm>
          <a:prstGeom prst="rect">
            <a:avLst/>
          </a:prstGeom>
          <a:ln w="28575">
            <a:solidFill>
              <a:srgbClr val="FFFF00"/>
            </a:solidFill>
          </a:ln>
        </p:spPr>
      </p:pic>
      <p:sp>
        <p:nvSpPr>
          <p:cNvPr id="9" name="Rectangle 8">
            <a:extLst>
              <a:ext uri="{FF2B5EF4-FFF2-40B4-BE49-F238E27FC236}">
                <a16:creationId xmlns:a16="http://schemas.microsoft.com/office/drawing/2014/main" id="{D61447BA-C891-4A51-B8C4-13996C5C838D}"/>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2923525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Administrative </a:t>
            </a:r>
            <a:r>
              <a:rPr lang="en-US" baseline="0"/>
              <a:t>Funds</a:t>
            </a:r>
            <a:endParaRPr lang="en-US"/>
          </a:p>
        </p:txBody>
      </p:sp>
      <p:sp>
        <p:nvSpPr>
          <p:cNvPr id="3" name="Subtitle 2"/>
          <p:cNvSpPr>
            <a:spLocks noGrp="1"/>
          </p:cNvSpPr>
          <p:nvPr>
            <p:ph type="subTitle" idx="1"/>
          </p:nvPr>
        </p:nvSpPr>
        <p:spPr/>
        <p:txBody>
          <a:bodyPr/>
          <a:lstStyle/>
          <a:p>
            <a:pPr marL="0" indent="0">
              <a:buNone/>
            </a:pPr>
            <a:r>
              <a:rPr lang="en-US" b="1" u="sng"/>
              <a:t>Administration Funds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9" name="Picture 8">
            <a:extLst>
              <a:ext uri="{FF2B5EF4-FFF2-40B4-BE49-F238E27FC236}">
                <a16:creationId xmlns:a16="http://schemas.microsoft.com/office/drawing/2014/main" id="{AF7F2D10-2004-4C0B-AECC-BD5575E35662}"/>
              </a:ext>
            </a:extLst>
          </p:cNvPr>
          <p:cNvPicPr>
            <a:picLocks noChangeAspect="1"/>
          </p:cNvPicPr>
          <p:nvPr/>
        </p:nvPicPr>
        <p:blipFill>
          <a:blip r:embed="rId3"/>
          <a:stretch>
            <a:fillRect/>
          </a:stretch>
        </p:blipFill>
        <p:spPr>
          <a:xfrm>
            <a:off x="314306" y="1445580"/>
            <a:ext cx="8372494" cy="4424039"/>
          </a:xfrm>
          <a:prstGeom prst="rect">
            <a:avLst/>
          </a:prstGeom>
        </p:spPr>
      </p:pic>
      <p:sp>
        <p:nvSpPr>
          <p:cNvPr id="8" name="Oval 7">
            <a:extLst>
              <a:ext uri="{FF2B5EF4-FFF2-40B4-BE49-F238E27FC236}">
                <a16:creationId xmlns:a16="http://schemas.microsoft.com/office/drawing/2014/main" id="{DEB86F87-628B-4095-8956-9B3F263614FE}"/>
              </a:ext>
            </a:extLst>
          </p:cNvPr>
          <p:cNvSpPr/>
          <p:nvPr/>
        </p:nvSpPr>
        <p:spPr>
          <a:xfrm>
            <a:off x="5105400" y="2590800"/>
            <a:ext cx="2971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9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3.4.4 Education Funds</a:t>
            </a:r>
          </a:p>
        </p:txBody>
      </p:sp>
      <p:sp>
        <p:nvSpPr>
          <p:cNvPr id="3" name="Subtitle 2"/>
          <p:cNvSpPr>
            <a:spLocks noGrp="1"/>
          </p:cNvSpPr>
          <p:nvPr>
            <p:ph type="subTitle" idx="1"/>
          </p:nvPr>
        </p:nvSpPr>
        <p:spPr>
          <a:xfrm>
            <a:off x="457200" y="762000"/>
            <a:ext cx="8229600" cy="6096000"/>
          </a:xfrm>
        </p:spPr>
        <p:txBody>
          <a:bodyPr>
            <a:normAutofit fontScale="92500"/>
          </a:bodyPr>
          <a:lstStyle/>
          <a:p>
            <a:pPr marL="0" indent="0">
              <a:buNone/>
            </a:pPr>
            <a:r>
              <a:rPr lang="en-US" b="1" u="sng" dirty="0"/>
              <a:t>Guidelines for Education / Training Funds</a:t>
            </a:r>
          </a:p>
          <a:p>
            <a:r>
              <a:rPr lang="en-US" dirty="0"/>
              <a:t>Up to 10% of allocations of both DGR and LVR</a:t>
            </a:r>
          </a:p>
          <a:p>
            <a:pPr lvl="1"/>
            <a:r>
              <a:rPr lang="en-US" dirty="0"/>
              <a:t>Up to</a:t>
            </a:r>
            <a:r>
              <a:rPr lang="en-US" baseline="0" dirty="0"/>
              <a:t> </a:t>
            </a:r>
            <a:r>
              <a:rPr lang="en-US" dirty="0"/>
              <a:t>100% of funds can be used on projects</a:t>
            </a:r>
          </a:p>
          <a:p>
            <a:r>
              <a:rPr lang="en-US" dirty="0"/>
              <a:t>Primary purpose of education funds:</a:t>
            </a:r>
          </a:p>
          <a:p>
            <a:pPr lvl="1"/>
            <a:r>
              <a:rPr lang="en-US" dirty="0"/>
              <a:t>Allow District to attend trainings and events for their own education</a:t>
            </a:r>
          </a:p>
          <a:p>
            <a:pPr lvl="1"/>
            <a:r>
              <a:rPr lang="en-US" dirty="0"/>
              <a:t>Provide training and events for potential program participants</a:t>
            </a:r>
          </a:p>
          <a:p>
            <a:r>
              <a:rPr lang="en-US" dirty="0"/>
              <a:t>Must be spent on eligible expenses as they are incurred. </a:t>
            </a:r>
          </a:p>
          <a:p>
            <a:r>
              <a:rPr lang="en-US" u="sng" dirty="0"/>
              <a:t>Must be incurred within the allotted fiscal year</a:t>
            </a:r>
          </a:p>
          <a:p>
            <a:r>
              <a:rPr lang="en-US" dirty="0"/>
              <a:t>“Banking” of funds is not permitted </a:t>
            </a:r>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152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3.4.4: Education</a:t>
            </a:r>
            <a:r>
              <a:rPr lang="en-US" baseline="0"/>
              <a:t> Funds</a:t>
            </a:r>
            <a:endParaRPr lang="en-US"/>
          </a:p>
        </p:txBody>
      </p:sp>
      <p:sp>
        <p:nvSpPr>
          <p:cNvPr id="3" name="Subtitle 2"/>
          <p:cNvSpPr>
            <a:spLocks noGrp="1"/>
          </p:cNvSpPr>
          <p:nvPr>
            <p:ph type="subTitle" idx="1"/>
          </p:nvPr>
        </p:nvSpPr>
        <p:spPr/>
        <p:txBody>
          <a:bodyPr/>
          <a:lstStyle/>
          <a:p>
            <a:pPr marL="0" indent="0">
              <a:buNone/>
            </a:pPr>
            <a:r>
              <a:rPr lang="en-US" b="1" u="sng"/>
              <a:t>Education/Training Funds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pic>
        <p:nvPicPr>
          <p:cNvPr id="9" name="Picture 8">
            <a:extLst>
              <a:ext uri="{FF2B5EF4-FFF2-40B4-BE49-F238E27FC236}">
                <a16:creationId xmlns:a16="http://schemas.microsoft.com/office/drawing/2014/main" id="{AF7F2D10-2004-4C0B-AECC-BD5575E35662}"/>
              </a:ext>
            </a:extLst>
          </p:cNvPr>
          <p:cNvPicPr>
            <a:picLocks noChangeAspect="1"/>
          </p:cNvPicPr>
          <p:nvPr/>
        </p:nvPicPr>
        <p:blipFill>
          <a:blip r:embed="rId3"/>
          <a:stretch>
            <a:fillRect/>
          </a:stretch>
        </p:blipFill>
        <p:spPr>
          <a:xfrm>
            <a:off x="314306" y="1445580"/>
            <a:ext cx="8372494" cy="4424039"/>
          </a:xfrm>
          <a:prstGeom prst="rect">
            <a:avLst/>
          </a:prstGeom>
        </p:spPr>
      </p:pic>
      <p:sp>
        <p:nvSpPr>
          <p:cNvPr id="7" name="Oval 6">
            <a:extLst>
              <a:ext uri="{FF2B5EF4-FFF2-40B4-BE49-F238E27FC236}">
                <a16:creationId xmlns:a16="http://schemas.microsoft.com/office/drawing/2014/main" id="{F0F2CFCF-354F-4397-B22A-AA4CF6D3ECBA}"/>
              </a:ext>
            </a:extLst>
          </p:cNvPr>
          <p:cNvSpPr/>
          <p:nvPr/>
        </p:nvSpPr>
        <p:spPr>
          <a:xfrm>
            <a:off x="5181600" y="2895600"/>
            <a:ext cx="2971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6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&amp; 3.4.4: Admin / Education Funds</a:t>
            </a:r>
          </a:p>
        </p:txBody>
      </p:sp>
      <p:sp>
        <p:nvSpPr>
          <p:cNvPr id="3" name="Subtitle 2"/>
          <p:cNvSpPr>
            <a:spLocks noGrp="1"/>
          </p:cNvSpPr>
          <p:nvPr>
            <p:ph type="subTitle" idx="1"/>
          </p:nvPr>
        </p:nvSpPr>
        <p:spPr>
          <a:xfrm>
            <a:off x="418820" y="586793"/>
            <a:ext cx="8229600" cy="786541"/>
          </a:xfrm>
        </p:spPr>
        <p:txBody>
          <a:bodyPr>
            <a:normAutofit/>
          </a:bodyPr>
          <a:lstStyle/>
          <a:p>
            <a:pPr marL="0" indent="0" algn="ctr">
              <a:buNone/>
            </a:pPr>
            <a:r>
              <a:rPr lang="en-US" sz="3600" b="1" u="sng"/>
              <a:t>Admin and Edu funds are not the same</a:t>
            </a:r>
            <a:endParaRPr lang="en-US" sz="3600"/>
          </a:p>
          <a:p>
            <a:pPr lvl="2"/>
            <a:endParaRPr lang="en-US"/>
          </a:p>
          <a:p>
            <a:pPr lvl="2"/>
            <a:endParaRPr lang="en-US"/>
          </a:p>
          <a:p>
            <a:pPr lvl="2"/>
            <a:endParaRPr lang="en-US"/>
          </a:p>
          <a:p>
            <a:pPr lvl="2"/>
            <a:endParaRPr lang="en-US"/>
          </a:p>
          <a:p>
            <a:pPr lvl="2"/>
            <a:endParaRPr lang="en-US"/>
          </a:p>
          <a:p>
            <a:pPr lvl="1"/>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34257" y="1371600"/>
            <a:ext cx="5901657" cy="5435275"/>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505200" y="1371600"/>
            <a:ext cx="5825457" cy="5446851"/>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45750" y="1511678"/>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Admin</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543309" y="1523254"/>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Edu</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427227" y="2068834"/>
            <a:ext cx="3222347" cy="4202373"/>
          </a:xfrm>
          <a:prstGeom prst="rect">
            <a:avLst/>
          </a:prstGeom>
        </p:spPr>
        <p:txBody>
          <a:bodyPr vert="horz" lIns="91440" tIns="45720" rIns="91440" bIns="45720" rtlCol="0">
            <a:normAutofit fontScale="92500"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a:t>Salary and Benefits for administering the Program</a:t>
            </a:r>
          </a:p>
          <a:p>
            <a:r>
              <a:rPr lang="en-US" sz="2400"/>
              <a:t>Travel for administering the Program</a:t>
            </a:r>
          </a:p>
          <a:p>
            <a:r>
              <a:rPr lang="en-US" sz="2400"/>
              <a:t>Office Expenses</a:t>
            </a:r>
          </a:p>
          <a:p>
            <a:r>
              <a:rPr lang="en-US" sz="2400"/>
              <a:t>Field Equipment</a:t>
            </a:r>
          </a:p>
          <a:p>
            <a:r>
              <a:rPr lang="en-US" sz="2400"/>
              <a:t>Aggregate testing</a:t>
            </a:r>
          </a:p>
          <a:p>
            <a:r>
              <a:rPr lang="en-US" sz="2400"/>
              <a:t>Consulting services</a:t>
            </a:r>
          </a:p>
          <a:p>
            <a:r>
              <a:rPr lang="en-US" sz="2400"/>
              <a:t>Overhead costs (insurance, utilities, rent)</a:t>
            </a:r>
          </a:p>
          <a:p>
            <a:endParaRPr lang="en-US" sz="2400"/>
          </a:p>
          <a:p>
            <a:endParaRPr lang="en-US" sz="2400"/>
          </a:p>
          <a:p>
            <a:pPr lvl="2"/>
            <a:endParaRPr lang="en-US"/>
          </a:p>
          <a:p>
            <a:pPr lvl="2"/>
            <a:endParaRPr lang="en-US"/>
          </a:p>
          <a:p>
            <a:pPr lvl="2"/>
            <a:endParaRPr lang="en-US"/>
          </a:p>
          <a:p>
            <a:pPr lvl="2"/>
            <a:endParaRPr lang="en-US"/>
          </a:p>
          <a:p>
            <a:pPr lvl="1"/>
            <a:endParaRPr lang="en-US"/>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5617760" y="2190787"/>
            <a:ext cx="3280301" cy="4202373"/>
          </a:xfrm>
          <a:prstGeom prst="rect">
            <a:avLst/>
          </a:prstGeom>
        </p:spPr>
        <p:txBody>
          <a:bodyPr vert="horz" lIns="91440" tIns="45720" rIns="91440" bIns="45720" rtlCol="0">
            <a:normAutofit fontScale="925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400" dirty="0"/>
              <a:t>Salary and Benefits for time related to DGLVR educational activities</a:t>
            </a:r>
          </a:p>
          <a:p>
            <a:pPr algn="ctr"/>
            <a:r>
              <a:rPr lang="en-US" sz="2400" dirty="0"/>
              <a:t>Travel for educational purposes</a:t>
            </a:r>
          </a:p>
          <a:p>
            <a:pPr algn="ctr"/>
            <a:r>
              <a:rPr lang="en-US" sz="2400" dirty="0"/>
              <a:t>Costs to attend trainings</a:t>
            </a:r>
          </a:p>
          <a:p>
            <a:pPr algn="ctr"/>
            <a:r>
              <a:rPr lang="en-US" sz="2400" dirty="0"/>
              <a:t>Costs to host trainings</a:t>
            </a:r>
          </a:p>
          <a:p>
            <a:pPr algn="ctr"/>
            <a:r>
              <a:rPr lang="en-US" sz="2400" dirty="0"/>
              <a:t>Promotional materials</a:t>
            </a:r>
          </a:p>
          <a:p>
            <a:pPr algn="ctr"/>
            <a:r>
              <a:rPr lang="en-US" sz="2400" dirty="0"/>
              <a:t>Participation incentives</a:t>
            </a:r>
          </a:p>
          <a:p>
            <a:pPr marL="914400" lvl="2" indent="0">
              <a:buNone/>
            </a:pPr>
            <a:endParaRPr lang="en-US" dirty="0"/>
          </a:p>
          <a:p>
            <a:pPr lvl="2"/>
            <a:endParaRPr lang="en-US" dirty="0"/>
          </a:p>
          <a:p>
            <a:pPr lvl="2"/>
            <a:endParaRPr lang="en-US" dirty="0"/>
          </a:p>
          <a:p>
            <a:pPr lvl="2"/>
            <a:endParaRPr lang="en-US" dirty="0"/>
          </a:p>
          <a:p>
            <a:pPr lvl="1"/>
            <a:endParaRPr lang="en-US" dirty="0"/>
          </a:p>
        </p:txBody>
      </p:sp>
      <p:sp>
        <p:nvSpPr>
          <p:cNvPr id="11" name="Subtitle 2">
            <a:extLst>
              <a:ext uri="{FF2B5EF4-FFF2-40B4-BE49-F238E27FC236}">
                <a16:creationId xmlns:a16="http://schemas.microsoft.com/office/drawing/2014/main" id="{932B2FDB-7560-4E29-9BCA-20D8CEBBC372}"/>
              </a:ext>
            </a:extLst>
          </p:cNvPr>
          <p:cNvSpPr txBox="1">
            <a:spLocks/>
          </p:cNvSpPr>
          <p:nvPr/>
        </p:nvSpPr>
        <p:spPr>
          <a:xfrm>
            <a:off x="3818104" y="2672788"/>
            <a:ext cx="2100180" cy="3724726"/>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sz="2000" b="1"/>
              <a:t>-</a:t>
            </a:r>
            <a:r>
              <a:rPr lang="en-US" sz="2000"/>
              <a:t> </a:t>
            </a:r>
            <a:r>
              <a:rPr lang="en-US" sz="2000" b="1"/>
              <a:t>Equipment for rental </a:t>
            </a:r>
            <a:r>
              <a:rPr lang="en-US" sz="2000"/>
              <a:t>to applicants</a:t>
            </a:r>
          </a:p>
          <a:p>
            <a:pPr marL="0" indent="0">
              <a:buNone/>
            </a:pPr>
            <a:r>
              <a:rPr lang="en-US" sz="2000" b="1"/>
              <a:t>-</a:t>
            </a:r>
            <a:r>
              <a:rPr lang="en-US" sz="2000"/>
              <a:t> </a:t>
            </a:r>
            <a:r>
              <a:rPr lang="en-US" sz="2000" b="1"/>
              <a:t>Demonstration Projects</a:t>
            </a:r>
          </a:p>
          <a:p>
            <a:pPr marL="0" indent="0">
              <a:buNone/>
            </a:pPr>
            <a:r>
              <a:rPr lang="en-US" sz="2000" b="1"/>
              <a:t>-</a:t>
            </a:r>
            <a:r>
              <a:rPr lang="en-US" sz="2000"/>
              <a:t> </a:t>
            </a:r>
            <a:r>
              <a:rPr lang="en-US" sz="2000" b="1"/>
              <a:t>Cost Allocation Method </a:t>
            </a:r>
            <a:r>
              <a:rPr lang="en-US" sz="2000"/>
              <a:t>must be used for shared expenses</a:t>
            </a:r>
          </a:p>
          <a:p>
            <a:pPr marL="914400" lvl="2" indent="0">
              <a:buNone/>
            </a:pPr>
            <a:endParaRPr lang="en-US"/>
          </a:p>
          <a:p>
            <a:pPr lvl="2"/>
            <a:endParaRPr lang="en-US"/>
          </a:p>
          <a:p>
            <a:pPr lvl="2"/>
            <a:endParaRPr lang="en-US"/>
          </a:p>
          <a:p>
            <a:pPr lvl="2"/>
            <a:endParaRPr lang="en-US"/>
          </a:p>
          <a:p>
            <a:pPr lvl="1"/>
            <a:endParaRPr lang="en-US"/>
          </a:p>
        </p:txBody>
      </p:sp>
    </p:spTree>
    <p:extLst>
      <p:ext uri="{BB962C8B-B14F-4D97-AF65-F5344CB8AC3E}">
        <p14:creationId xmlns:p14="http://schemas.microsoft.com/office/powerpoint/2010/main" val="280417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0" grpId="0"/>
      <p:bldP spid="21" grpId="0"/>
      <p:bldP spid="22" grpId="0"/>
      <p:bldP spid="24"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&amp; 3.4.4: Admin / Education Funds</a:t>
            </a:r>
          </a:p>
        </p:txBody>
      </p:sp>
      <p:sp>
        <p:nvSpPr>
          <p:cNvPr id="3" name="Subtitle 2"/>
          <p:cNvSpPr>
            <a:spLocks noGrp="1"/>
          </p:cNvSpPr>
          <p:nvPr>
            <p:ph type="subTitle" idx="1"/>
          </p:nvPr>
        </p:nvSpPr>
        <p:spPr>
          <a:xfrm>
            <a:off x="418820" y="586793"/>
            <a:ext cx="8229600" cy="786541"/>
          </a:xfrm>
        </p:spPr>
        <p:txBody>
          <a:bodyPr>
            <a:normAutofit fontScale="70000" lnSpcReduction="20000"/>
          </a:bodyPr>
          <a:lstStyle/>
          <a:p>
            <a:pPr marL="0" indent="0" algn="ctr">
              <a:buNone/>
            </a:pPr>
            <a:r>
              <a:rPr lang="en-US" sz="3600" b="1" u="sng"/>
              <a:t>Admin and Edu funds are not the same</a:t>
            </a:r>
          </a:p>
          <a:p>
            <a:pPr marL="0" indent="0" algn="ctr">
              <a:buNone/>
            </a:pPr>
            <a:r>
              <a:rPr lang="en-US" sz="3600" b="1" i="1"/>
              <a:t>Salary and Benefits</a:t>
            </a:r>
            <a:endParaRPr lang="en-US" sz="3600" i="1"/>
          </a:p>
          <a:p>
            <a:pPr lvl="2"/>
            <a:endParaRPr lang="en-US"/>
          </a:p>
          <a:p>
            <a:pPr lvl="2"/>
            <a:endParaRPr lang="en-US"/>
          </a:p>
          <a:p>
            <a:pPr lvl="2"/>
            <a:endParaRPr lang="en-US"/>
          </a:p>
          <a:p>
            <a:pPr lvl="2"/>
            <a:endParaRPr lang="en-US"/>
          </a:p>
          <a:p>
            <a:pPr lvl="2"/>
            <a:endParaRPr lang="en-US"/>
          </a:p>
          <a:p>
            <a:pPr lvl="1"/>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34257" y="1371600"/>
            <a:ext cx="5901657" cy="5435275"/>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505200" y="1371600"/>
            <a:ext cx="5825457" cy="5446851"/>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45750" y="1511678"/>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Admin</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543309" y="1523254"/>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Edu</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427227" y="2068834"/>
            <a:ext cx="3222347" cy="4202373"/>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a:t>Salary and Benefits for </a:t>
            </a:r>
            <a:r>
              <a:rPr lang="en-US" sz="2400" b="1" u="sng" dirty="0"/>
              <a:t>administering the DGLVR Program</a:t>
            </a:r>
          </a:p>
          <a:p>
            <a:pPr marL="457200" lvl="1" indent="0">
              <a:buNone/>
            </a:pPr>
            <a:endParaRPr lang="en-US" sz="2000" dirty="0"/>
          </a:p>
          <a:p>
            <a:endParaRPr lang="en-US" sz="2400" dirty="0"/>
          </a:p>
          <a:p>
            <a:endParaRPr lang="en-US" sz="2400" dirty="0"/>
          </a:p>
          <a:p>
            <a:pPr lvl="2"/>
            <a:endParaRPr lang="en-US" dirty="0"/>
          </a:p>
          <a:p>
            <a:pPr lvl="2"/>
            <a:endParaRPr lang="en-US" dirty="0"/>
          </a:p>
          <a:p>
            <a:pPr lvl="2"/>
            <a:endParaRPr lang="en-US" dirty="0"/>
          </a:p>
          <a:p>
            <a:pPr lvl="2"/>
            <a:endParaRPr lang="en-US" dirty="0"/>
          </a:p>
          <a:p>
            <a:pPr lvl="1"/>
            <a:endParaRPr lang="en-US" dirty="0"/>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5617760" y="2190787"/>
            <a:ext cx="3280301" cy="4202373"/>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400" dirty="0"/>
              <a:t>Salary and Benefits related to </a:t>
            </a:r>
            <a:r>
              <a:rPr lang="en-US" sz="2400" b="1" u="sng" dirty="0"/>
              <a:t>DGLVR educational activities</a:t>
            </a:r>
          </a:p>
          <a:p>
            <a:pPr marL="914400" lvl="2" indent="0">
              <a:buNone/>
            </a:pPr>
            <a:endParaRPr lang="en-US" dirty="0"/>
          </a:p>
          <a:p>
            <a:pPr lvl="2"/>
            <a:endParaRPr lang="en-US" dirty="0"/>
          </a:p>
          <a:p>
            <a:pPr lvl="2"/>
            <a:endParaRPr lang="en-US" dirty="0"/>
          </a:p>
          <a:p>
            <a:pPr lvl="2"/>
            <a:endParaRPr lang="en-US" dirty="0"/>
          </a:p>
          <a:p>
            <a:pPr lvl="1"/>
            <a:endParaRPr lang="en-US" dirty="0"/>
          </a:p>
        </p:txBody>
      </p:sp>
      <p:sp>
        <p:nvSpPr>
          <p:cNvPr id="11" name="Subtitle 2">
            <a:extLst>
              <a:ext uri="{FF2B5EF4-FFF2-40B4-BE49-F238E27FC236}">
                <a16:creationId xmlns:a16="http://schemas.microsoft.com/office/drawing/2014/main" id="{932B2FDB-7560-4E29-9BCA-20D8CEBBC372}"/>
              </a:ext>
            </a:extLst>
          </p:cNvPr>
          <p:cNvSpPr txBox="1">
            <a:spLocks/>
          </p:cNvSpPr>
          <p:nvPr/>
        </p:nvSpPr>
        <p:spPr>
          <a:xfrm>
            <a:off x="3505200" y="2656271"/>
            <a:ext cx="2324506" cy="3271404"/>
          </a:xfrm>
          <a:prstGeom prst="rect">
            <a:avLst/>
          </a:prstGeom>
        </p:spPr>
        <p:txBody>
          <a:bodyPr vert="horz" lIns="91440" tIns="45720" rIns="91440" bIns="45720" rtlCol="0">
            <a:normAutofit fontScale="775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a:t>Cost Allocation Method </a:t>
            </a:r>
            <a:r>
              <a:rPr lang="en-US" sz="2600"/>
              <a:t>must be used for shared expenses</a:t>
            </a:r>
          </a:p>
          <a:p>
            <a:pPr marL="914400" lvl="2" indent="0">
              <a:buNone/>
            </a:pPr>
            <a:r>
              <a:rPr lang="en-US" sz="1200"/>
              <a:t>   </a:t>
            </a:r>
          </a:p>
          <a:p>
            <a:r>
              <a:rPr lang="en-US" sz="2600"/>
              <a:t>Salary and Benefits for technical staff, support staff, and management salaries</a:t>
            </a:r>
            <a:endParaRPr lang="en-US"/>
          </a:p>
          <a:p>
            <a:pPr lvl="2"/>
            <a:endParaRPr lang="en-US"/>
          </a:p>
          <a:p>
            <a:pPr lvl="2"/>
            <a:endParaRPr lang="en-US"/>
          </a:p>
          <a:p>
            <a:pPr lvl="1"/>
            <a:endParaRPr lang="en-US"/>
          </a:p>
        </p:txBody>
      </p:sp>
    </p:spTree>
    <p:extLst>
      <p:ext uri="{BB962C8B-B14F-4D97-AF65-F5344CB8AC3E}">
        <p14:creationId xmlns:p14="http://schemas.microsoft.com/office/powerpoint/2010/main" val="26899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0" grpId="0"/>
      <p:bldP spid="21" grpId="0"/>
      <p:bldP spid="22" grpId="0"/>
      <p:bldP spid="24"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3124200" y="-11575"/>
            <a:ext cx="5943600" cy="457200"/>
          </a:xfrm>
        </p:spPr>
        <p:txBody>
          <a:bodyPr/>
          <a:lstStyle/>
          <a:p>
            <a:r>
              <a:rPr lang="en-US"/>
              <a:t>3.4.3 Administrative Funds</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157539" y="533400"/>
            <a:ext cx="8828922" cy="6096000"/>
          </a:xfrm>
        </p:spPr>
        <p:txBody>
          <a:bodyPr>
            <a:normAutofit/>
          </a:bodyPr>
          <a:lstStyle/>
          <a:p>
            <a:r>
              <a:rPr lang="en-US" sz="3600">
                <a:solidFill>
                  <a:srgbClr val="FF0000"/>
                </a:solidFill>
              </a:rPr>
              <a:t>Example administration activities include:</a:t>
            </a:r>
          </a:p>
          <a:p>
            <a:pPr lvl="2"/>
            <a:r>
              <a:rPr lang="en-US" sz="3200">
                <a:solidFill>
                  <a:srgbClr val="FF0000"/>
                </a:solidFill>
              </a:rPr>
              <a:t>site inspections, meetings, completing paperwork, communications, etc. related to DGLVR Projects. </a:t>
            </a:r>
          </a:p>
          <a:p>
            <a:pPr lvl="2"/>
            <a:r>
              <a:rPr lang="en-US" sz="3200">
                <a:solidFill>
                  <a:srgbClr val="FF0000"/>
                </a:solidFill>
              </a:rPr>
              <a:t>QAB meetings and Conservation District Board of Director meetings</a:t>
            </a:r>
          </a:p>
          <a:p>
            <a:pPr lvl="2"/>
            <a:r>
              <a:rPr lang="en-US" sz="3200">
                <a:solidFill>
                  <a:srgbClr val="FF0000"/>
                </a:solidFill>
              </a:rPr>
              <a:t>Reviewing DGLVR applications </a:t>
            </a:r>
          </a:p>
          <a:p>
            <a:pPr lvl="2"/>
            <a:endParaRPr lang="en-US">
              <a:solidFill>
                <a:srgbClr val="FF0000"/>
              </a:solidFill>
            </a:endParaRPr>
          </a:p>
          <a:p>
            <a:pPr marL="0" indent="0">
              <a:buNone/>
            </a:pPr>
            <a:endParaRPr lang="en-US" sz="1500" b="1"/>
          </a:p>
        </p:txBody>
      </p:sp>
      <p:sp>
        <p:nvSpPr>
          <p:cNvPr id="10" name="TextBox 9">
            <a:extLst>
              <a:ext uri="{FF2B5EF4-FFF2-40B4-BE49-F238E27FC236}">
                <a16:creationId xmlns:a16="http://schemas.microsoft.com/office/drawing/2014/main" id="{1599191A-8B61-4003-B917-D6C461F130B5}"/>
              </a:ext>
            </a:extLst>
          </p:cNvPr>
          <p:cNvSpPr txBox="1"/>
          <p:nvPr/>
        </p:nvSpPr>
        <p:spPr>
          <a:xfrm>
            <a:off x="1580606" y="6389435"/>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
        <p:nvSpPr>
          <p:cNvPr id="11" name="Title 1">
            <a:extLst>
              <a:ext uri="{FF2B5EF4-FFF2-40B4-BE49-F238E27FC236}">
                <a16:creationId xmlns:a16="http://schemas.microsoft.com/office/drawing/2014/main" id="{864BD66C-FD99-4C3D-9DD1-11ED301FD90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3671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a:t>3.4.4 Education Funds</a:t>
            </a:r>
          </a:p>
        </p:txBody>
      </p:sp>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76200" y="503611"/>
            <a:ext cx="8666243" cy="6096000"/>
          </a:xfrm>
        </p:spPr>
        <p:txBody>
          <a:bodyPr>
            <a:normAutofit fontScale="92500" lnSpcReduction="20000"/>
          </a:bodyPr>
          <a:lstStyle/>
          <a:p>
            <a:r>
              <a:rPr lang="en-US"/>
              <a:t>DGLVR educational activities include:</a:t>
            </a:r>
          </a:p>
          <a:p>
            <a:pPr lvl="1"/>
            <a:r>
              <a:rPr lang="en-US" sz="2900"/>
              <a:t>attending or hosting trainings, conferences, field days, workshops, technical assistance, or other outreach activities.</a:t>
            </a:r>
          </a:p>
          <a:p>
            <a:pPr lvl="1"/>
            <a:r>
              <a:rPr lang="en-US" sz="2900">
                <a:solidFill>
                  <a:srgbClr val="FF0000"/>
                </a:solidFill>
              </a:rPr>
              <a:t>Teaching individuals or small groups about the DGLVR Program in regard to potential DGLVR Project sites without a current contract for DGLVR funds. This includes working with potential grant applicants to develop an application for DGLVR funds, such as pre-application meetings.</a:t>
            </a:r>
          </a:p>
          <a:p>
            <a:r>
              <a:rPr lang="en-US">
                <a:solidFill>
                  <a:srgbClr val="FF0000"/>
                </a:solidFill>
              </a:rPr>
              <a:t>DGLVR educational activities do NOT include:</a:t>
            </a:r>
          </a:p>
          <a:p>
            <a:pPr lvl="1"/>
            <a:r>
              <a:rPr lang="en-US" sz="2900">
                <a:solidFill>
                  <a:srgbClr val="FF0000"/>
                </a:solidFill>
              </a:rPr>
              <a:t>Administering DGLVR Projects with a current DGLVR Contract</a:t>
            </a:r>
          </a:p>
          <a:p>
            <a:pPr lvl="1"/>
            <a:r>
              <a:rPr lang="en-US" sz="2900">
                <a:solidFill>
                  <a:srgbClr val="FF0000"/>
                </a:solidFill>
              </a:rPr>
              <a:t>Administering the DGLVR Program, including QAB meetings, Conservation District Board of Director meetings, and reviewing DGLVR applications </a:t>
            </a:r>
          </a:p>
          <a:p>
            <a:pPr marL="0" indent="0">
              <a:buNone/>
            </a:pPr>
            <a:endParaRPr lang="en-US" sz="1500" b="1"/>
          </a:p>
        </p:txBody>
      </p:sp>
      <p:sp>
        <p:nvSpPr>
          <p:cNvPr id="10" name="TextBox 9">
            <a:extLst>
              <a:ext uri="{FF2B5EF4-FFF2-40B4-BE49-F238E27FC236}">
                <a16:creationId xmlns:a16="http://schemas.microsoft.com/office/drawing/2014/main" id="{F605E728-7316-4CEE-9ACB-4CDB4541865B}"/>
              </a:ext>
            </a:extLst>
          </p:cNvPr>
          <p:cNvSpPr txBox="1"/>
          <p:nvPr/>
        </p:nvSpPr>
        <p:spPr>
          <a:xfrm>
            <a:off x="1905000" y="64770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
        <p:nvSpPr>
          <p:cNvPr id="8" name="Title 1">
            <a:extLst>
              <a:ext uri="{FF2B5EF4-FFF2-40B4-BE49-F238E27FC236}">
                <a16:creationId xmlns:a16="http://schemas.microsoft.com/office/drawing/2014/main" id="{17672F6E-8573-4805-9849-366CC1107CAA}"/>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45008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&amp; 3.4.4: Admin / Education Funds</a:t>
            </a:r>
          </a:p>
        </p:txBody>
      </p:sp>
      <p:sp>
        <p:nvSpPr>
          <p:cNvPr id="3" name="Subtitle 2"/>
          <p:cNvSpPr>
            <a:spLocks noGrp="1"/>
          </p:cNvSpPr>
          <p:nvPr>
            <p:ph type="subTitle" idx="1"/>
          </p:nvPr>
        </p:nvSpPr>
        <p:spPr>
          <a:xfrm>
            <a:off x="152400" y="533400"/>
            <a:ext cx="8839200" cy="6226945"/>
          </a:xfrm>
        </p:spPr>
        <p:txBody>
          <a:bodyPr>
            <a:normAutofit fontScale="92500" lnSpcReduction="10000"/>
          </a:bodyPr>
          <a:lstStyle/>
          <a:p>
            <a:pPr marL="0" indent="0">
              <a:buNone/>
            </a:pPr>
            <a:r>
              <a:rPr lang="en-US" b="1" u="sng"/>
              <a:t>Salary and Benefits:</a:t>
            </a:r>
          </a:p>
          <a:p>
            <a:pPr marL="339725" lvl="1">
              <a:buFont typeface="Arial" panose="020B0604020202020204" pitchFamily="34" charset="0"/>
              <a:buChar char="•"/>
            </a:pPr>
            <a:r>
              <a:rPr lang="en-US" sz="3300"/>
              <a:t>Salary can only be claimed for time spent working directly on administration or education/training efforts for the DGLVR program. </a:t>
            </a:r>
          </a:p>
          <a:p>
            <a:pPr lvl="0"/>
            <a:r>
              <a:rPr lang="en-US" sz="3300"/>
              <a:t>Tracking can be done on an hourly basis, a percent effort basis, or some other method that allocates salary in accordance with time spent on the Program.</a:t>
            </a:r>
          </a:p>
          <a:p>
            <a:r>
              <a:rPr lang="en-US" sz="3300">
                <a:solidFill>
                  <a:srgbClr val="FF0000"/>
                </a:solidFill>
              </a:rPr>
              <a:t>Conservation districts must be able to document that staff time claimed as administrative time is spent on eligible administrative activities and staff time claimed as education time is spent on eligible education activities. </a:t>
            </a:r>
          </a:p>
          <a:p>
            <a:pPr lvl="0"/>
            <a:endParaRPr lang="en-US">
              <a:solidFill>
                <a:srgbClr val="FF0000"/>
              </a:solidFill>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6" name="TextBox 5">
            <a:extLst>
              <a:ext uri="{FF2B5EF4-FFF2-40B4-BE49-F238E27FC236}">
                <a16:creationId xmlns:a16="http://schemas.microsoft.com/office/drawing/2014/main" id="{5B039CC0-579F-4995-B7FC-D6DEAE31E803}"/>
              </a:ext>
            </a:extLst>
          </p:cNvPr>
          <p:cNvSpPr txBox="1"/>
          <p:nvPr/>
        </p:nvSpPr>
        <p:spPr>
          <a:xfrm>
            <a:off x="1752600" y="64008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281633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&amp; 3.4.4: Admin / Education Funds</a:t>
            </a:r>
          </a:p>
        </p:txBody>
      </p:sp>
      <p:sp>
        <p:nvSpPr>
          <p:cNvPr id="3" name="Subtitle 2"/>
          <p:cNvSpPr>
            <a:spLocks noGrp="1"/>
          </p:cNvSpPr>
          <p:nvPr>
            <p:ph type="subTitle" idx="1"/>
          </p:nvPr>
        </p:nvSpPr>
        <p:spPr>
          <a:xfrm>
            <a:off x="152400" y="533400"/>
            <a:ext cx="8839200" cy="6226945"/>
          </a:xfrm>
        </p:spPr>
        <p:txBody>
          <a:bodyPr>
            <a:normAutofit fontScale="92500" lnSpcReduction="10000"/>
          </a:bodyPr>
          <a:lstStyle/>
          <a:p>
            <a:pPr marL="0" indent="0">
              <a:buNone/>
            </a:pPr>
            <a:r>
              <a:rPr lang="en-US" b="1" u="sng" dirty="0">
                <a:solidFill>
                  <a:srgbClr val="FF0000"/>
                </a:solidFill>
              </a:rPr>
              <a:t>Staff time tracking:</a:t>
            </a:r>
          </a:p>
          <a:p>
            <a:pPr lvl="1"/>
            <a:r>
              <a:rPr lang="en-US" sz="3600" dirty="0">
                <a:solidFill>
                  <a:srgbClr val="FF0000"/>
                </a:solidFill>
              </a:rPr>
              <a:t>This should be a time sheet and/or report that includes details of the activity, including:</a:t>
            </a:r>
          </a:p>
          <a:p>
            <a:pPr lvl="2"/>
            <a:r>
              <a:rPr lang="en-US" sz="2800" dirty="0">
                <a:solidFill>
                  <a:srgbClr val="FF0000"/>
                </a:solidFill>
              </a:rPr>
              <a:t>the date</a:t>
            </a:r>
          </a:p>
          <a:p>
            <a:pPr lvl="2"/>
            <a:r>
              <a:rPr lang="en-US" sz="2800" dirty="0">
                <a:solidFill>
                  <a:srgbClr val="FF0000"/>
                </a:solidFill>
              </a:rPr>
              <a:t>activity description</a:t>
            </a:r>
          </a:p>
          <a:p>
            <a:pPr lvl="2"/>
            <a:r>
              <a:rPr lang="en-US" sz="2800" dirty="0">
                <a:solidFill>
                  <a:srgbClr val="FF0000"/>
                </a:solidFill>
              </a:rPr>
              <a:t>staff member(s)</a:t>
            </a:r>
          </a:p>
          <a:p>
            <a:pPr lvl="2"/>
            <a:r>
              <a:rPr lang="en-US" sz="2800" dirty="0">
                <a:solidFill>
                  <a:srgbClr val="FF0000"/>
                </a:solidFill>
              </a:rPr>
              <a:t>amount of time</a:t>
            </a:r>
          </a:p>
          <a:p>
            <a:pPr lvl="2"/>
            <a:r>
              <a:rPr lang="en-US" sz="2800" dirty="0">
                <a:solidFill>
                  <a:srgbClr val="FF0000"/>
                </a:solidFill>
              </a:rPr>
              <a:t>road name &amp; road owner</a:t>
            </a:r>
          </a:p>
          <a:p>
            <a:pPr lvl="2"/>
            <a:r>
              <a:rPr lang="en-US" sz="2800" dirty="0">
                <a:solidFill>
                  <a:srgbClr val="FF0000"/>
                </a:solidFill>
              </a:rPr>
              <a:t>how the activity qualifies as a DGLVR admin or </a:t>
            </a:r>
            <a:r>
              <a:rPr lang="en-US" sz="2800" dirty="0" err="1">
                <a:solidFill>
                  <a:srgbClr val="FF0000"/>
                </a:solidFill>
              </a:rPr>
              <a:t>edu</a:t>
            </a:r>
            <a:r>
              <a:rPr lang="en-US" sz="2800" dirty="0">
                <a:solidFill>
                  <a:srgbClr val="FF0000"/>
                </a:solidFill>
              </a:rPr>
              <a:t>  activity</a:t>
            </a:r>
          </a:p>
          <a:p>
            <a:pPr lvl="1"/>
            <a:r>
              <a:rPr lang="en-US" sz="3200" dirty="0">
                <a:solidFill>
                  <a:srgbClr val="FF0000"/>
                </a:solidFill>
              </a:rPr>
              <a:t>or some other method that documents that admin or </a:t>
            </a:r>
            <a:r>
              <a:rPr lang="en-US" sz="3200" dirty="0" err="1">
                <a:solidFill>
                  <a:srgbClr val="FF0000"/>
                </a:solidFill>
              </a:rPr>
              <a:t>edu</a:t>
            </a:r>
            <a:r>
              <a:rPr lang="en-US" sz="3200" dirty="0">
                <a:solidFill>
                  <a:srgbClr val="FF0000"/>
                </a:solidFill>
              </a:rPr>
              <a:t> time is spent on eligible admin or </a:t>
            </a:r>
            <a:r>
              <a:rPr lang="en-US" sz="3200" dirty="0" err="1">
                <a:solidFill>
                  <a:srgbClr val="FF0000"/>
                </a:solidFill>
              </a:rPr>
              <a:t>edu</a:t>
            </a:r>
            <a:r>
              <a:rPr lang="en-US" sz="3200" dirty="0">
                <a:solidFill>
                  <a:srgbClr val="FF0000"/>
                </a:solidFill>
              </a:rPr>
              <a:t> activities, respectively.</a:t>
            </a:r>
          </a:p>
          <a:p>
            <a:pPr lvl="0"/>
            <a:endParaRPr lang="en-US" dirty="0">
              <a:solidFill>
                <a:srgbClr val="FF0000"/>
              </a:solidFill>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5" name="TextBox 4">
            <a:extLst>
              <a:ext uri="{FF2B5EF4-FFF2-40B4-BE49-F238E27FC236}">
                <a16:creationId xmlns:a16="http://schemas.microsoft.com/office/drawing/2014/main" id="{8745BAC6-B64E-4AD5-A07A-749D49C845E0}"/>
              </a:ext>
            </a:extLst>
          </p:cNvPr>
          <p:cNvSpPr txBox="1"/>
          <p:nvPr/>
        </p:nvSpPr>
        <p:spPr>
          <a:xfrm>
            <a:off x="1752600" y="64008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Tree>
    <p:extLst>
      <p:ext uri="{BB962C8B-B14F-4D97-AF65-F5344CB8AC3E}">
        <p14:creationId xmlns:p14="http://schemas.microsoft.com/office/powerpoint/2010/main" val="2291036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684D3-91DF-4714-ABD8-38ED686488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40823"/>
            <a:ext cx="9144000" cy="5047226"/>
          </a:xfrm>
          <a:prstGeom prst="rect">
            <a:avLst/>
          </a:prstGeom>
        </p:spPr>
      </p:pic>
      <p:sp>
        <p:nvSpPr>
          <p:cNvPr id="2" name="Title 1">
            <a:extLst>
              <a:ext uri="{FF2B5EF4-FFF2-40B4-BE49-F238E27FC236}">
                <a16:creationId xmlns:a16="http://schemas.microsoft.com/office/drawing/2014/main" id="{0EDDC2E5-DF5D-412D-B288-8A373CF94426}"/>
              </a:ext>
            </a:extLst>
          </p:cNvPr>
          <p:cNvSpPr>
            <a:spLocks noGrp="1"/>
          </p:cNvSpPr>
          <p:nvPr>
            <p:ph type="ctrTitle"/>
          </p:nvPr>
        </p:nvSpPr>
        <p:spPr/>
        <p:txBody>
          <a:bodyPr/>
          <a:lstStyle/>
          <a:p>
            <a:r>
              <a:rPr lang="en-US"/>
              <a:t>Example Time Tracking Method</a:t>
            </a:r>
          </a:p>
        </p:txBody>
      </p:sp>
      <p:sp>
        <p:nvSpPr>
          <p:cNvPr id="6" name="Rectangle 5">
            <a:extLst>
              <a:ext uri="{FF2B5EF4-FFF2-40B4-BE49-F238E27FC236}">
                <a16:creationId xmlns:a16="http://schemas.microsoft.com/office/drawing/2014/main" id="{0CDB0768-7916-473D-9DD6-97C8BA19B645}"/>
              </a:ext>
            </a:extLst>
          </p:cNvPr>
          <p:cNvSpPr/>
          <p:nvPr/>
        </p:nvSpPr>
        <p:spPr>
          <a:xfrm>
            <a:off x="5257800" y="2438400"/>
            <a:ext cx="38862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F3B044F-C65B-4690-9AFC-08E147DB1A66}"/>
              </a:ext>
            </a:extLst>
          </p:cNvPr>
          <p:cNvSpPr txBox="1">
            <a:spLocks/>
          </p:cNvSpPr>
          <p:nvPr/>
        </p:nvSpPr>
        <p:spPr>
          <a:xfrm>
            <a:off x="188166" y="103112"/>
            <a:ext cx="8767667" cy="4089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Admin Training Schedule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Today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Will take 1-2 breaks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ubtitle 2">
            <a:extLst>
              <a:ext uri="{FF2B5EF4-FFF2-40B4-BE49-F238E27FC236}">
                <a16:creationId xmlns:a16="http://schemas.microsoft.com/office/drawing/2014/main" id="{C1BDD1EE-E11E-4AC4-9DD6-4C3CF67BA8B2}"/>
              </a:ext>
            </a:extLst>
          </p:cNvPr>
          <p:cNvSpPr txBox="1">
            <a:spLocks/>
          </p:cNvSpPr>
          <p:nvPr/>
        </p:nvSpPr>
        <p:spPr>
          <a:xfrm>
            <a:off x="188166" y="3199009"/>
            <a:ext cx="8767667" cy="4089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Let’s Get Started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PLEASE ASK QUESTIONS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ubtitle 2">
            <a:extLst>
              <a:ext uri="{FF2B5EF4-FFF2-40B4-BE49-F238E27FC236}">
                <a16:creationId xmlns:a16="http://schemas.microsoft.com/office/drawing/2014/main" id="{5E6B2E3E-EFB5-4509-A6D5-B429DC27CFB6}"/>
              </a:ext>
            </a:extLst>
          </p:cNvPr>
          <p:cNvSpPr txBox="1">
            <a:spLocks/>
          </p:cNvSpPr>
          <p:nvPr/>
        </p:nvSpPr>
        <p:spPr>
          <a:xfrm>
            <a:off x="4854249" y="2209029"/>
            <a:ext cx="4195667" cy="4089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solidFill>
                  <a:schemeClr val="tx1"/>
                </a:solidFill>
                <a:latin typeface="Calibri"/>
              </a:rPr>
              <a:t>This is the full (directors cut) DGLVR admin training, not a shortened refresher.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solidFill>
                  <a:schemeClr val="tx1"/>
                </a:solidFill>
                <a:latin typeface="Calibri"/>
              </a:rPr>
              <a:t>Logistical questions?</a:t>
            </a:r>
            <a:endParaRPr kumimoji="0" lang="en-US" sz="2800" b="1" i="0" u="none" strike="noStrike" kern="1200" cap="none" spc="0" normalizeH="0" baseline="0" noProof="0" dirty="0">
              <a:ln>
                <a:noFill/>
              </a:ln>
              <a:solidFill>
                <a:schemeClr val="tx1"/>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29F63B8-A6FF-4FA1-A437-76EE84E1F11D}"/>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19427581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C2E5-DF5D-412D-B288-8A373CF94426}"/>
              </a:ext>
            </a:extLst>
          </p:cNvPr>
          <p:cNvSpPr>
            <a:spLocks noGrp="1"/>
          </p:cNvSpPr>
          <p:nvPr>
            <p:ph type="ctrTitle"/>
          </p:nvPr>
        </p:nvSpPr>
        <p:spPr/>
        <p:txBody>
          <a:bodyPr/>
          <a:lstStyle/>
          <a:p>
            <a:r>
              <a:rPr lang="en-US"/>
              <a:t>Example Time Tracking Method</a:t>
            </a:r>
          </a:p>
        </p:txBody>
      </p:sp>
      <p:pic>
        <p:nvPicPr>
          <p:cNvPr id="5" name="Picture 4" descr="Table&#10;&#10;Description automatically generated">
            <a:extLst>
              <a:ext uri="{FF2B5EF4-FFF2-40B4-BE49-F238E27FC236}">
                <a16:creationId xmlns:a16="http://schemas.microsoft.com/office/drawing/2014/main" id="{48F316D8-3593-4A67-AEA1-2479C77ADE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944" y="609600"/>
            <a:ext cx="8520112" cy="6116319"/>
          </a:xfrm>
          <a:prstGeom prst="rect">
            <a:avLst/>
          </a:prstGeom>
        </p:spPr>
      </p:pic>
      <p:sp>
        <p:nvSpPr>
          <p:cNvPr id="6" name="Rectangle 5">
            <a:extLst>
              <a:ext uri="{FF2B5EF4-FFF2-40B4-BE49-F238E27FC236}">
                <a16:creationId xmlns:a16="http://schemas.microsoft.com/office/drawing/2014/main" id="{87698C0F-BEF0-479E-85DE-B98548F92D96}"/>
              </a:ext>
            </a:extLst>
          </p:cNvPr>
          <p:cNvSpPr/>
          <p:nvPr/>
        </p:nvSpPr>
        <p:spPr>
          <a:xfrm>
            <a:off x="228600" y="4800600"/>
            <a:ext cx="8686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37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C2E5-DF5D-412D-B288-8A373CF94426}"/>
              </a:ext>
            </a:extLst>
          </p:cNvPr>
          <p:cNvSpPr>
            <a:spLocks noGrp="1"/>
          </p:cNvSpPr>
          <p:nvPr>
            <p:ph type="ctrTitle"/>
          </p:nvPr>
        </p:nvSpPr>
        <p:spPr/>
        <p:txBody>
          <a:bodyPr/>
          <a:lstStyle/>
          <a:p>
            <a:r>
              <a:rPr lang="en-US"/>
              <a:t>Example Time Tracking Method</a:t>
            </a:r>
          </a:p>
        </p:txBody>
      </p:sp>
      <p:pic>
        <p:nvPicPr>
          <p:cNvPr id="5" name="Picture 4" descr="A picture containing text, receipt&#10;&#10;Description automatically generated">
            <a:extLst>
              <a:ext uri="{FF2B5EF4-FFF2-40B4-BE49-F238E27FC236}">
                <a16:creationId xmlns:a16="http://schemas.microsoft.com/office/drawing/2014/main" id="{2BF55B67-E963-4553-AD89-D762780752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7201"/>
            <a:ext cx="9144000" cy="6284840"/>
          </a:xfrm>
          <a:prstGeom prst="rect">
            <a:avLst/>
          </a:prstGeom>
        </p:spPr>
      </p:pic>
      <p:sp>
        <p:nvSpPr>
          <p:cNvPr id="6" name="Rectangle 5">
            <a:extLst>
              <a:ext uri="{FF2B5EF4-FFF2-40B4-BE49-F238E27FC236}">
                <a16:creationId xmlns:a16="http://schemas.microsoft.com/office/drawing/2014/main" id="{0CDB0768-7916-473D-9DD6-97C8BA19B645}"/>
              </a:ext>
            </a:extLst>
          </p:cNvPr>
          <p:cNvSpPr/>
          <p:nvPr/>
        </p:nvSpPr>
        <p:spPr>
          <a:xfrm>
            <a:off x="3962400" y="914400"/>
            <a:ext cx="441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1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3.4.3&amp; 3.4.4: Admin / Education Funds</a:t>
            </a:r>
          </a:p>
        </p:txBody>
      </p:sp>
      <p:sp>
        <p:nvSpPr>
          <p:cNvPr id="3" name="Subtitle 2"/>
          <p:cNvSpPr>
            <a:spLocks noGrp="1"/>
          </p:cNvSpPr>
          <p:nvPr>
            <p:ph type="subTitle" idx="1"/>
          </p:nvPr>
        </p:nvSpPr>
        <p:spPr>
          <a:xfrm>
            <a:off x="457200" y="497595"/>
            <a:ext cx="8229600" cy="1054477"/>
          </a:xfrm>
        </p:spPr>
        <p:txBody>
          <a:bodyPr>
            <a:normAutofit fontScale="92500" lnSpcReduction="10000"/>
          </a:bodyPr>
          <a:lstStyle/>
          <a:p>
            <a:pPr marL="0" indent="0" algn="ctr">
              <a:buNone/>
            </a:pPr>
            <a:r>
              <a:rPr lang="en-US" b="1" u="sng"/>
              <a:t>Admin and Edu funds are not the same</a:t>
            </a:r>
          </a:p>
          <a:p>
            <a:pPr marL="0" indent="0" algn="ctr">
              <a:buNone/>
            </a:pPr>
            <a:r>
              <a:rPr lang="en-US" b="1" i="1"/>
              <a:t>Travel</a:t>
            </a:r>
          </a:p>
          <a:p>
            <a:pPr marL="457200" lvl="1" indent="0">
              <a:buNone/>
            </a:pP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26140" y="1604042"/>
            <a:ext cx="8552675" cy="5005784"/>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435928" y="1552072"/>
            <a:ext cx="5672696" cy="5069330"/>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14566" y="1848332"/>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Admin</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6129416" y="1604042"/>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Edu</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0" y="2556916"/>
            <a:ext cx="3983542" cy="4429986"/>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800" dirty="0"/>
              <a:t>Travel to:</a:t>
            </a:r>
          </a:p>
          <a:p>
            <a:pPr algn="ctr"/>
            <a:r>
              <a:rPr lang="en-US" sz="2400" dirty="0"/>
              <a:t>field sites &amp; meetings</a:t>
            </a:r>
          </a:p>
          <a:p>
            <a:pPr algn="ctr"/>
            <a:r>
              <a:rPr lang="en-US" sz="2800" dirty="0"/>
              <a:t>vehicle costs</a:t>
            </a:r>
          </a:p>
          <a:p>
            <a:pPr algn="ctr"/>
            <a:r>
              <a:rPr lang="en-US" sz="2800" dirty="0"/>
              <a:t>per-diems</a:t>
            </a:r>
          </a:p>
          <a:p>
            <a:pPr algn="ctr"/>
            <a:r>
              <a:rPr lang="en-US" sz="2800" dirty="0"/>
              <a:t>Parking</a:t>
            </a:r>
          </a:p>
          <a:p>
            <a:pPr algn="ctr"/>
            <a:r>
              <a:rPr lang="en-US" sz="2800" dirty="0"/>
              <a:t>Etc.</a:t>
            </a:r>
            <a:endParaRPr lang="en-US" sz="3600" dirty="0"/>
          </a:p>
          <a:p>
            <a:pPr lvl="2"/>
            <a:endParaRPr lang="en-US" dirty="0"/>
          </a:p>
          <a:p>
            <a:pPr lvl="2"/>
            <a:endParaRPr lang="en-US" dirty="0"/>
          </a:p>
          <a:p>
            <a:pPr lvl="2"/>
            <a:endParaRPr lang="en-US" dirty="0"/>
          </a:p>
          <a:p>
            <a:pPr lvl="1"/>
            <a:endParaRPr lang="en-US" dirty="0"/>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3445530" y="2555495"/>
            <a:ext cx="5013217" cy="4202373"/>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lvl="1" indent="0">
              <a:buNone/>
            </a:pPr>
            <a:r>
              <a:rPr lang="en-US" dirty="0"/>
              <a:t>Travel to:</a:t>
            </a:r>
          </a:p>
          <a:p>
            <a:pPr lvl="1">
              <a:buFont typeface="Arial" panose="020B0604020202020204" pitchFamily="34" charset="0"/>
              <a:buChar char="•"/>
            </a:pPr>
            <a:r>
              <a:rPr lang="en-US" dirty="0"/>
              <a:t>set up trainings, workshops, and demonstrations for local stakeholders</a:t>
            </a:r>
          </a:p>
          <a:p>
            <a:pPr lvl="1">
              <a:buFont typeface="Arial" panose="020B0604020202020204" pitchFamily="34" charset="0"/>
              <a:buChar char="•"/>
            </a:pPr>
            <a:r>
              <a:rPr lang="en-US" dirty="0"/>
              <a:t>Attend trainings/workshops</a:t>
            </a:r>
          </a:p>
          <a:p>
            <a:pPr lvl="1">
              <a:buFont typeface="Arial" panose="020B0604020202020204" pitchFamily="34" charset="0"/>
              <a:buChar char="•"/>
            </a:pPr>
            <a:r>
              <a:rPr lang="en-US" dirty="0"/>
              <a:t>Provide trainings/workshops</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8048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&amp; 3.4.4: Admin / Education Funds</a:t>
            </a:r>
          </a:p>
        </p:txBody>
      </p:sp>
      <p:sp>
        <p:nvSpPr>
          <p:cNvPr id="3" name="Subtitle 2"/>
          <p:cNvSpPr>
            <a:spLocks noGrp="1"/>
          </p:cNvSpPr>
          <p:nvPr>
            <p:ph type="subTitle" idx="1"/>
          </p:nvPr>
        </p:nvSpPr>
        <p:spPr>
          <a:xfrm>
            <a:off x="457200" y="432943"/>
            <a:ext cx="8229600" cy="1054477"/>
          </a:xfrm>
        </p:spPr>
        <p:txBody>
          <a:bodyPr>
            <a:normAutofit fontScale="92500" lnSpcReduction="10000"/>
          </a:bodyPr>
          <a:lstStyle/>
          <a:p>
            <a:pPr marL="0" indent="0" algn="ctr">
              <a:buNone/>
            </a:pPr>
            <a:r>
              <a:rPr lang="en-US" b="1" u="sng"/>
              <a:t>Admin and Edu funds are not the same</a:t>
            </a:r>
          </a:p>
          <a:p>
            <a:pPr marL="0" indent="0" algn="ctr">
              <a:buNone/>
            </a:pPr>
            <a:r>
              <a:rPr lang="en-US" b="1" i="1"/>
              <a:t>Field Equipment</a:t>
            </a:r>
          </a:p>
          <a:p>
            <a:pPr marL="457200" lvl="1" indent="0">
              <a:buNone/>
            </a:pP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41943" y="1696500"/>
            <a:ext cx="6130258" cy="4728557"/>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352799" y="1696500"/>
            <a:ext cx="5749258" cy="4728557"/>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2078739" y="1772049"/>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Admin</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410200" y="1793769"/>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Edu</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392605" y="2625450"/>
            <a:ext cx="3352799" cy="33528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sz="2800" dirty="0"/>
              <a:t>Equipment for CD use:</a:t>
            </a:r>
          </a:p>
          <a:p>
            <a:pPr lvl="1"/>
            <a:r>
              <a:rPr lang="en-US" sz="2400" dirty="0"/>
              <a:t>Levels</a:t>
            </a:r>
          </a:p>
          <a:p>
            <a:pPr lvl="1"/>
            <a:r>
              <a:rPr lang="en-US" sz="2400" dirty="0"/>
              <a:t>Tapes</a:t>
            </a:r>
          </a:p>
          <a:p>
            <a:pPr lvl="1"/>
            <a:r>
              <a:rPr lang="en-US" sz="2400" dirty="0"/>
              <a:t>survey equipment</a:t>
            </a:r>
          </a:p>
          <a:p>
            <a:pPr lvl="1"/>
            <a:r>
              <a:rPr lang="en-US" sz="2400" dirty="0"/>
              <a:t>safety equipment</a:t>
            </a:r>
          </a:p>
          <a:p>
            <a:pPr lvl="1"/>
            <a:r>
              <a:rPr lang="en-US" sz="2400" dirty="0"/>
              <a:t> etc.</a:t>
            </a:r>
            <a:endParaRPr lang="en-US" sz="2800" dirty="0"/>
          </a:p>
          <a:p>
            <a:pPr lvl="2"/>
            <a:endParaRPr lang="en-US" dirty="0"/>
          </a:p>
          <a:p>
            <a:pPr lvl="2"/>
            <a:endParaRPr lang="en-US" dirty="0"/>
          </a:p>
          <a:p>
            <a:pPr lvl="2"/>
            <a:endParaRPr lang="en-US" dirty="0"/>
          </a:p>
          <a:p>
            <a:pPr lvl="1"/>
            <a:endParaRPr lang="en-US" dirty="0"/>
          </a:p>
        </p:txBody>
      </p:sp>
      <p:sp>
        <p:nvSpPr>
          <p:cNvPr id="11" name="Subtitle 2">
            <a:extLst>
              <a:ext uri="{FF2B5EF4-FFF2-40B4-BE49-F238E27FC236}">
                <a16:creationId xmlns:a16="http://schemas.microsoft.com/office/drawing/2014/main" id="{0EBB5458-9C39-40EA-AC8E-226DB725E88C}"/>
              </a:ext>
            </a:extLst>
          </p:cNvPr>
          <p:cNvSpPr txBox="1">
            <a:spLocks/>
          </p:cNvSpPr>
          <p:nvPr/>
        </p:nvSpPr>
        <p:spPr>
          <a:xfrm>
            <a:off x="3107072" y="2478621"/>
            <a:ext cx="2948286" cy="3023760"/>
          </a:xfrm>
          <a:prstGeom prst="rect">
            <a:avLst/>
          </a:prstGeom>
        </p:spPr>
        <p:txBody>
          <a:bodyPr vert="horz" lIns="91440" tIns="45720" rIns="91440" bIns="45720" rtlCol="0">
            <a:normAutofit fontScale="400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5100" dirty="0"/>
              <a:t>Equipment for loan/rental to applicants</a:t>
            </a:r>
          </a:p>
          <a:p>
            <a:pPr lvl="1" algn="ctr"/>
            <a:r>
              <a:rPr lang="en-US" sz="5100" dirty="0"/>
              <a:t>Leaf blowers</a:t>
            </a:r>
          </a:p>
          <a:p>
            <a:pPr lvl="1" algn="ctr"/>
            <a:r>
              <a:rPr lang="en-US" sz="5100" dirty="0"/>
              <a:t>traffic counters</a:t>
            </a:r>
          </a:p>
          <a:p>
            <a:pPr lvl="1" algn="ctr"/>
            <a:r>
              <a:rPr lang="en-US" sz="5100" dirty="0"/>
              <a:t>grader blades</a:t>
            </a:r>
          </a:p>
          <a:p>
            <a:pPr lvl="1" algn="ctr"/>
            <a:r>
              <a:rPr lang="en-US" sz="5100" dirty="0"/>
              <a:t>etc.</a:t>
            </a:r>
          </a:p>
          <a:p>
            <a:pPr algn="ctr"/>
            <a:r>
              <a:rPr lang="en-US" sz="5100" dirty="0"/>
              <a:t>Cost Allocation Method must be used for shared expenses</a:t>
            </a:r>
          </a:p>
          <a:p>
            <a:pPr lvl="1" algn="ctr"/>
            <a:endParaRPr lang="en-US" sz="3600" dirty="0"/>
          </a:p>
          <a:p>
            <a:pPr lvl="2"/>
            <a:endParaRPr lang="en-US" dirty="0"/>
          </a:p>
          <a:p>
            <a:pPr lvl="2"/>
            <a:endParaRPr lang="en-US" dirty="0"/>
          </a:p>
          <a:p>
            <a:pPr lvl="2"/>
            <a:endParaRPr lang="en-US" dirty="0"/>
          </a:p>
          <a:p>
            <a:pPr lvl="1"/>
            <a:endParaRPr lang="en-US" dirty="0"/>
          </a:p>
        </p:txBody>
      </p:sp>
      <p:sp>
        <p:nvSpPr>
          <p:cNvPr id="12" name="Subtitle 2">
            <a:extLst>
              <a:ext uri="{FF2B5EF4-FFF2-40B4-BE49-F238E27FC236}">
                <a16:creationId xmlns:a16="http://schemas.microsoft.com/office/drawing/2014/main" id="{5B6000C7-7408-4347-9E72-13976A2E7D83}"/>
              </a:ext>
            </a:extLst>
          </p:cNvPr>
          <p:cNvSpPr txBox="1">
            <a:spLocks/>
          </p:cNvSpPr>
          <p:nvPr/>
        </p:nvSpPr>
        <p:spPr>
          <a:xfrm>
            <a:off x="7035667" y="791090"/>
            <a:ext cx="2288163" cy="183397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b="1"/>
              <a:t>Equipment for applicants </a:t>
            </a:r>
          </a:p>
          <a:p>
            <a:pPr marL="0" indent="0" algn="ctr">
              <a:buNone/>
            </a:pPr>
            <a:r>
              <a:rPr lang="en-US" sz="2400" b="1"/>
              <a:t>(NOT eligible)</a:t>
            </a:r>
            <a:endParaRPr lang="en-US" sz="2800" b="1"/>
          </a:p>
          <a:p>
            <a:pPr lvl="2"/>
            <a:endParaRPr lang="en-US"/>
          </a:p>
          <a:p>
            <a:pPr lvl="1"/>
            <a:endParaRPr lang="en-US"/>
          </a:p>
        </p:txBody>
      </p:sp>
      <p:sp>
        <p:nvSpPr>
          <p:cNvPr id="13" name="Subtitle 2">
            <a:extLst>
              <a:ext uri="{FF2B5EF4-FFF2-40B4-BE49-F238E27FC236}">
                <a16:creationId xmlns:a16="http://schemas.microsoft.com/office/drawing/2014/main" id="{E244960E-3F9A-432A-B575-291E6CA0AE05}"/>
              </a:ext>
            </a:extLst>
          </p:cNvPr>
          <p:cNvSpPr txBox="1">
            <a:spLocks/>
          </p:cNvSpPr>
          <p:nvPr/>
        </p:nvSpPr>
        <p:spPr>
          <a:xfrm>
            <a:off x="6224886" y="2794445"/>
            <a:ext cx="2552701" cy="3578206"/>
          </a:xfrm>
          <a:prstGeom prst="rect">
            <a:avLst/>
          </a:prstGeom>
        </p:spPr>
        <p:txBody>
          <a:bodyPr vert="horz" lIns="91440" tIns="45720" rIns="91440" bIns="45720" rtlCol="0">
            <a:normAutofit fontScale="625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dirty="0">
                <a:solidFill>
                  <a:srgbClr val="FF0000"/>
                </a:solidFill>
              </a:rPr>
              <a:t>Some districts may choose to use drones to take project pictures, video, and create educational materials. Note that districts using drones for any program are subject to the SCC’s “Conservation District Drone Utilization Policy”.</a:t>
            </a:r>
          </a:p>
          <a:p>
            <a:pPr lvl="2"/>
            <a:endParaRPr lang="en-US" dirty="0"/>
          </a:p>
          <a:p>
            <a:pPr lvl="2"/>
            <a:endParaRPr lang="en-US" dirty="0"/>
          </a:p>
          <a:p>
            <a:pPr lvl="2"/>
            <a:endParaRPr lang="en-US" dirty="0"/>
          </a:p>
          <a:p>
            <a:pPr lvl="1"/>
            <a:endParaRPr lang="en-US" dirty="0"/>
          </a:p>
        </p:txBody>
      </p:sp>
      <p:sp>
        <p:nvSpPr>
          <p:cNvPr id="14" name="TextBox 13">
            <a:extLst>
              <a:ext uri="{FF2B5EF4-FFF2-40B4-BE49-F238E27FC236}">
                <a16:creationId xmlns:a16="http://schemas.microsoft.com/office/drawing/2014/main" id="{E9F0419E-7274-420D-87F9-A095CE608C5F}"/>
              </a:ext>
            </a:extLst>
          </p:cNvPr>
          <p:cNvSpPr txBox="1"/>
          <p:nvPr/>
        </p:nvSpPr>
        <p:spPr>
          <a:xfrm>
            <a:off x="1049087" y="6532417"/>
            <a:ext cx="7064255" cy="338554"/>
          </a:xfrm>
          <a:prstGeom prst="rect">
            <a:avLst/>
          </a:prstGeom>
          <a:noFill/>
          <a:ln>
            <a:solidFill>
              <a:schemeClr val="tx1"/>
            </a:solidFill>
          </a:ln>
        </p:spPr>
        <p:txBody>
          <a:bodyPr wrap="square" rtlCol="0">
            <a:spAutoFit/>
          </a:bodyPr>
          <a:lstStyle/>
          <a:p>
            <a:pPr algn="ctr"/>
            <a:r>
              <a:rPr lang="en-US" sz="1600" b="1" dirty="0">
                <a:solidFill>
                  <a:srgbClr val="FF0000"/>
                </a:solidFill>
              </a:rPr>
              <a:t>Red Text </a:t>
            </a:r>
            <a:r>
              <a:rPr lang="en-US" sz="1600" dirty="0"/>
              <a:t>shows wording changes to the DGLVR Admin Manual (effective 7/1/2022)</a:t>
            </a:r>
          </a:p>
        </p:txBody>
      </p:sp>
    </p:spTree>
    <p:extLst>
      <p:ext uri="{BB962C8B-B14F-4D97-AF65-F5344CB8AC3E}">
        <p14:creationId xmlns:p14="http://schemas.microsoft.com/office/powerpoint/2010/main" val="20042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3.4.3 &amp; 3.4.4: Admin / Education Funds</a:t>
            </a:r>
          </a:p>
        </p:txBody>
      </p:sp>
      <p:sp>
        <p:nvSpPr>
          <p:cNvPr id="3" name="Subtitle 2"/>
          <p:cNvSpPr>
            <a:spLocks noGrp="1"/>
          </p:cNvSpPr>
          <p:nvPr>
            <p:ph type="subTitle" idx="1"/>
          </p:nvPr>
        </p:nvSpPr>
        <p:spPr>
          <a:xfrm>
            <a:off x="457200" y="497595"/>
            <a:ext cx="8229600" cy="1054477"/>
          </a:xfrm>
        </p:spPr>
        <p:txBody>
          <a:bodyPr>
            <a:normAutofit fontScale="92500" lnSpcReduction="10000"/>
          </a:bodyPr>
          <a:lstStyle/>
          <a:p>
            <a:pPr marL="0" indent="0" algn="ctr">
              <a:buNone/>
            </a:pPr>
            <a:r>
              <a:rPr lang="en-US" b="1" u="sng"/>
              <a:t>Admin and Edu funds are not the same</a:t>
            </a:r>
          </a:p>
          <a:p>
            <a:pPr marL="0" indent="0" algn="ctr">
              <a:buNone/>
            </a:pPr>
            <a:r>
              <a:rPr lang="en-US" b="1" i="1"/>
              <a:t>Other</a:t>
            </a:r>
          </a:p>
          <a:p>
            <a:pPr marL="457200" lvl="1" indent="0">
              <a:buNone/>
            </a:pP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41943" y="1143000"/>
            <a:ext cx="5562600" cy="5663875"/>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531554" y="1143000"/>
            <a:ext cx="5562599" cy="5687947"/>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32573" y="1241854"/>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Admin</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346124" y="1236111"/>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a:t>Edu</a:t>
            </a:r>
            <a:endParaRPr lang="en-US"/>
          </a:p>
          <a:p>
            <a:pPr lvl="2"/>
            <a:endParaRPr lang="en-US"/>
          </a:p>
          <a:p>
            <a:pPr lvl="2"/>
            <a:endParaRPr lang="en-US"/>
          </a:p>
          <a:p>
            <a:pPr lvl="2"/>
            <a:endParaRPr lang="en-US"/>
          </a:p>
          <a:p>
            <a:pPr lvl="2"/>
            <a:endParaRPr lang="en-US"/>
          </a:p>
          <a:p>
            <a:pPr lvl="2"/>
            <a:endParaRPr lang="en-US"/>
          </a:p>
          <a:p>
            <a:pPr lvl="1"/>
            <a:endParaRPr lang="en-US"/>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186625" y="2099871"/>
            <a:ext cx="3344929" cy="4429986"/>
          </a:xfrm>
          <a:prstGeom prst="rect">
            <a:avLst/>
          </a:prstGeom>
        </p:spPr>
        <p:txBody>
          <a:bodyPr vert="horz" lIns="91440" tIns="45720" rIns="91440" bIns="45720" rtlCol="0">
            <a:normAutofit fontScale="92500"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800"/>
              <a:t>Office Expenses</a:t>
            </a:r>
          </a:p>
          <a:p>
            <a:pPr lvl="1" algn="ctr"/>
            <a:r>
              <a:rPr lang="en-US" sz="2400"/>
              <a:t>Includes:</a:t>
            </a:r>
          </a:p>
          <a:p>
            <a:pPr marL="457200" lvl="1" indent="0" algn="ctr">
              <a:buNone/>
            </a:pPr>
            <a:r>
              <a:rPr lang="en-US" sz="2400"/>
              <a:t>Computers</a:t>
            </a:r>
          </a:p>
          <a:p>
            <a:pPr marL="457200" lvl="1" indent="0" algn="ctr">
              <a:buNone/>
            </a:pPr>
            <a:r>
              <a:rPr lang="en-US" sz="2400"/>
              <a:t>Printers</a:t>
            </a:r>
          </a:p>
          <a:p>
            <a:pPr marL="457200" lvl="1" indent="0" algn="ctr">
              <a:buNone/>
            </a:pPr>
            <a:r>
              <a:rPr lang="en-US" sz="2400"/>
              <a:t>internet service</a:t>
            </a:r>
          </a:p>
          <a:p>
            <a:pPr marL="457200" lvl="1" indent="0" algn="ctr">
              <a:buNone/>
            </a:pPr>
            <a:r>
              <a:rPr lang="en-US" sz="2400"/>
              <a:t> office supplies like paper, etc. </a:t>
            </a:r>
          </a:p>
          <a:p>
            <a:pPr lvl="1" algn="ctr">
              <a:buFont typeface="Arial" panose="020B0604020202020204" pitchFamily="34" charset="0"/>
              <a:buChar char="•"/>
            </a:pPr>
            <a:r>
              <a:rPr lang="en-US" sz="2400"/>
              <a:t>Aggregate testing</a:t>
            </a:r>
          </a:p>
          <a:p>
            <a:pPr lvl="1" algn="ctr">
              <a:buFont typeface="Arial" panose="020B0604020202020204" pitchFamily="34" charset="0"/>
              <a:buChar char="•"/>
            </a:pPr>
            <a:r>
              <a:rPr lang="en-US" sz="2400"/>
              <a:t>Consultant services</a:t>
            </a:r>
          </a:p>
          <a:p>
            <a:pPr lvl="1" algn="ctr">
              <a:buFont typeface="Arial" panose="020B0604020202020204" pitchFamily="34" charset="0"/>
              <a:buChar char="•"/>
            </a:pPr>
            <a:r>
              <a:rPr lang="en-US" sz="2400"/>
              <a:t>Overhead costs (insurance, utilities, rent, etc.)</a:t>
            </a:r>
          </a:p>
          <a:p>
            <a:pPr marL="457200" lvl="1" indent="0" algn="ctr">
              <a:buNone/>
            </a:pPr>
            <a:endParaRPr lang="en-US"/>
          </a:p>
          <a:p>
            <a:pPr lvl="2"/>
            <a:endParaRPr lang="en-US"/>
          </a:p>
          <a:p>
            <a:pPr lvl="2"/>
            <a:endParaRPr lang="en-US"/>
          </a:p>
          <a:p>
            <a:pPr lvl="1"/>
            <a:endParaRPr lang="en-US"/>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5420751" y="1833388"/>
            <a:ext cx="3536623" cy="4655347"/>
          </a:xfrm>
          <a:prstGeom prst="rect">
            <a:avLst/>
          </a:prstGeom>
        </p:spPr>
        <p:txBody>
          <a:bodyPr vert="horz" lIns="91440" tIns="45720" rIns="91440" bIns="45720" rtlCol="0">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t>Providing training:</a:t>
            </a:r>
          </a:p>
          <a:p>
            <a:pPr lvl="1"/>
            <a:r>
              <a:rPr lang="en-US" dirty="0"/>
              <a:t>Staff time, supplies, location rental, etc.</a:t>
            </a:r>
          </a:p>
          <a:p>
            <a:r>
              <a:rPr lang="en-US" dirty="0"/>
              <a:t>Promotional Materials</a:t>
            </a:r>
          </a:p>
          <a:p>
            <a:pPr lvl="1"/>
            <a:r>
              <a:rPr lang="en-US" dirty="0"/>
              <a:t>Advertisements, reports, websites, project signage</a:t>
            </a:r>
          </a:p>
          <a:p>
            <a:r>
              <a:rPr lang="en-US" dirty="0"/>
              <a:t>Promotional items </a:t>
            </a:r>
          </a:p>
          <a:p>
            <a:pPr lvl="1"/>
            <a:r>
              <a:rPr lang="en-US" dirty="0"/>
              <a:t>limited to $1,000/</a:t>
            </a:r>
            <a:r>
              <a:rPr lang="en-US" dirty="0" err="1"/>
              <a:t>yr</a:t>
            </a:r>
            <a:endParaRPr lang="en-US" dirty="0"/>
          </a:p>
          <a:p>
            <a:r>
              <a:rPr lang="en-US" dirty="0"/>
              <a:t>Participation Incentives </a:t>
            </a:r>
          </a:p>
          <a:p>
            <a:pPr lvl="1"/>
            <a:r>
              <a:rPr lang="en-US" dirty="0"/>
              <a:t>Paying travel costs related to education activities for applicants or QAB members</a:t>
            </a:r>
          </a:p>
          <a:p>
            <a:pPr lvl="2"/>
            <a:endParaRPr lang="en-US" dirty="0"/>
          </a:p>
          <a:p>
            <a:pPr lvl="1"/>
            <a:endParaRPr lang="en-US" dirty="0"/>
          </a:p>
        </p:txBody>
      </p:sp>
      <p:sp>
        <p:nvSpPr>
          <p:cNvPr id="11" name="Subtitle 2">
            <a:extLst>
              <a:ext uri="{FF2B5EF4-FFF2-40B4-BE49-F238E27FC236}">
                <a16:creationId xmlns:a16="http://schemas.microsoft.com/office/drawing/2014/main" id="{0EBB5458-9C39-40EA-AC8E-226DB725E88C}"/>
              </a:ext>
            </a:extLst>
          </p:cNvPr>
          <p:cNvSpPr txBox="1">
            <a:spLocks/>
          </p:cNvSpPr>
          <p:nvPr/>
        </p:nvSpPr>
        <p:spPr>
          <a:xfrm>
            <a:off x="3639459" y="2779074"/>
            <a:ext cx="1868889" cy="346411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a:t>Cost Allocation Method must be used for shared expenses</a:t>
            </a:r>
            <a:endParaRPr lang="en-US"/>
          </a:p>
          <a:p>
            <a:pPr lvl="2"/>
            <a:endParaRPr lang="en-US"/>
          </a:p>
          <a:p>
            <a:pPr lvl="2"/>
            <a:endParaRPr lang="en-US"/>
          </a:p>
          <a:p>
            <a:pPr lvl="1"/>
            <a:endParaRPr lang="en-US"/>
          </a:p>
        </p:txBody>
      </p:sp>
    </p:spTree>
    <p:extLst>
      <p:ext uri="{BB962C8B-B14F-4D97-AF65-F5344CB8AC3E}">
        <p14:creationId xmlns:p14="http://schemas.microsoft.com/office/powerpoint/2010/main" val="140467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3.4.2 Cost Allocation Method</a:t>
            </a:r>
          </a:p>
        </p:txBody>
      </p:sp>
      <p:sp>
        <p:nvSpPr>
          <p:cNvPr id="3" name="Subtitle 2"/>
          <p:cNvSpPr>
            <a:spLocks noGrp="1"/>
          </p:cNvSpPr>
          <p:nvPr>
            <p:ph type="subTitle" idx="1"/>
          </p:nvPr>
        </p:nvSpPr>
        <p:spPr>
          <a:xfrm>
            <a:off x="133905" y="637309"/>
            <a:ext cx="8544757" cy="6031345"/>
          </a:xfrm>
        </p:spPr>
        <p:txBody>
          <a:bodyPr>
            <a:normAutofit lnSpcReduction="10000"/>
          </a:bodyPr>
          <a:lstStyle/>
          <a:p>
            <a:r>
              <a:rPr lang="en-US" dirty="0"/>
              <a:t>Some expenses will be 100% eligible DGLVR expenses:</a:t>
            </a:r>
          </a:p>
          <a:p>
            <a:pPr lvl="1"/>
            <a:r>
              <a:rPr lang="en-US" dirty="0"/>
              <a:t>folders for DGLVR files</a:t>
            </a:r>
          </a:p>
          <a:p>
            <a:pPr lvl="1"/>
            <a:r>
              <a:rPr lang="en-US" dirty="0"/>
              <a:t>mileage to a DGLVR project site</a:t>
            </a:r>
          </a:p>
          <a:p>
            <a:pPr lvl="1"/>
            <a:r>
              <a:rPr lang="en-US" dirty="0"/>
              <a:t>QAB newspaper ad</a:t>
            </a:r>
          </a:p>
          <a:p>
            <a:pPr lvl="1"/>
            <a:r>
              <a:rPr lang="en-US" dirty="0"/>
              <a:t>Etc.</a:t>
            </a:r>
          </a:p>
          <a:p>
            <a:r>
              <a:rPr lang="en-US" dirty="0"/>
              <a:t>Some expenses will be shared with other programs:</a:t>
            </a:r>
          </a:p>
          <a:p>
            <a:pPr lvl="1"/>
            <a:r>
              <a:rPr lang="en-US" dirty="0"/>
              <a:t>File folders for any district staff to use</a:t>
            </a:r>
          </a:p>
          <a:p>
            <a:pPr lvl="1"/>
            <a:r>
              <a:rPr lang="en-US" dirty="0"/>
              <a:t>Vehicle maintenance for a shared district vehicle </a:t>
            </a:r>
          </a:p>
          <a:p>
            <a:pPr lvl="1"/>
            <a:r>
              <a:rPr lang="en-US" dirty="0"/>
              <a:t>Newsletter that covers all district programs</a:t>
            </a:r>
          </a:p>
          <a:p>
            <a:pPr lvl="1"/>
            <a:r>
              <a:rPr lang="en-US" dirty="0"/>
              <a:t>Etc.</a:t>
            </a:r>
          </a:p>
          <a:p>
            <a:pPr marL="0"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67897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3.4.2 Cost Allocation Method</a:t>
            </a:r>
          </a:p>
        </p:txBody>
      </p:sp>
      <p:sp>
        <p:nvSpPr>
          <p:cNvPr id="3" name="Subtitle 2"/>
          <p:cNvSpPr>
            <a:spLocks noGrp="1"/>
          </p:cNvSpPr>
          <p:nvPr>
            <p:ph type="subTitle" idx="1"/>
          </p:nvPr>
        </p:nvSpPr>
        <p:spPr>
          <a:xfrm>
            <a:off x="76200" y="468776"/>
            <a:ext cx="8544757" cy="3318133"/>
          </a:xfrm>
        </p:spPr>
        <p:txBody>
          <a:bodyPr>
            <a:normAutofit/>
          </a:bodyPr>
          <a:lstStyle/>
          <a:p>
            <a:r>
              <a:rPr lang="en-US" dirty="0"/>
              <a:t>Only a portion of shared expenses are eligible DGLVR expenses</a:t>
            </a:r>
          </a:p>
          <a:p>
            <a:r>
              <a:rPr lang="en-US" dirty="0"/>
              <a:t>Why?</a:t>
            </a:r>
          </a:p>
          <a:p>
            <a:pPr lvl="1"/>
            <a:r>
              <a:rPr lang="en-US" dirty="0"/>
              <a:t>DGR funds can only be used for DGR expenses</a:t>
            </a:r>
          </a:p>
          <a:p>
            <a:pPr lvl="1"/>
            <a:r>
              <a:rPr lang="en-US" dirty="0"/>
              <a:t>LVR funds can only be used for LVR expenses</a:t>
            </a:r>
          </a:p>
          <a:p>
            <a:r>
              <a:rPr lang="en-US" dirty="0"/>
              <a:t>Separate accounting is required</a:t>
            </a:r>
          </a:p>
          <a:p>
            <a:pPr lvl="2"/>
            <a:endParaRPr lang="en-US" dirty="0"/>
          </a:p>
          <a:p>
            <a:pPr marL="0"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6" name="Subtitle 2">
            <a:extLst>
              <a:ext uri="{FF2B5EF4-FFF2-40B4-BE49-F238E27FC236}">
                <a16:creationId xmlns:a16="http://schemas.microsoft.com/office/drawing/2014/main" id="{CA9D58A7-08DF-4C47-95D5-2CB78BD4E091}"/>
              </a:ext>
            </a:extLst>
          </p:cNvPr>
          <p:cNvSpPr txBox="1">
            <a:spLocks/>
          </p:cNvSpPr>
          <p:nvPr/>
        </p:nvSpPr>
        <p:spPr>
          <a:xfrm>
            <a:off x="523043" y="3786909"/>
            <a:ext cx="4054764" cy="278254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US" b="1" dirty="0"/>
              <a:t>DGR Expenses</a:t>
            </a:r>
          </a:p>
          <a:p>
            <a:r>
              <a:rPr lang="en-US" dirty="0"/>
              <a:t>Administration</a:t>
            </a:r>
          </a:p>
          <a:p>
            <a:r>
              <a:rPr lang="en-US" dirty="0"/>
              <a:t>Education / Training</a:t>
            </a:r>
          </a:p>
          <a:p>
            <a:r>
              <a:rPr lang="en-US" dirty="0"/>
              <a:t>Projects</a:t>
            </a:r>
          </a:p>
          <a:p>
            <a:pPr lvl="1"/>
            <a:endParaRPr lang="en-US" b="1" dirty="0"/>
          </a:p>
          <a:p>
            <a:pPr lvl="1"/>
            <a:endParaRPr lang="en-US" dirty="0"/>
          </a:p>
        </p:txBody>
      </p:sp>
      <p:sp>
        <p:nvSpPr>
          <p:cNvPr id="7" name="Subtitle 2">
            <a:extLst>
              <a:ext uri="{FF2B5EF4-FFF2-40B4-BE49-F238E27FC236}">
                <a16:creationId xmlns:a16="http://schemas.microsoft.com/office/drawing/2014/main" id="{8F9FEF94-CBD1-4EA5-B841-7C589556DF15}"/>
              </a:ext>
            </a:extLst>
          </p:cNvPr>
          <p:cNvSpPr txBox="1">
            <a:spLocks/>
          </p:cNvSpPr>
          <p:nvPr/>
        </p:nvSpPr>
        <p:spPr>
          <a:xfrm>
            <a:off x="4652223" y="3786909"/>
            <a:ext cx="4054764" cy="278254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US" b="1" dirty="0"/>
              <a:t>LVR Expenses</a:t>
            </a:r>
          </a:p>
          <a:p>
            <a:r>
              <a:rPr lang="en-US" dirty="0"/>
              <a:t>Administration</a:t>
            </a:r>
          </a:p>
          <a:p>
            <a:r>
              <a:rPr lang="en-US" dirty="0"/>
              <a:t>Education / Training</a:t>
            </a:r>
          </a:p>
          <a:p>
            <a:r>
              <a:rPr lang="en-US" dirty="0"/>
              <a:t>Projects</a:t>
            </a:r>
          </a:p>
          <a:p>
            <a:pPr lvl="1"/>
            <a:endParaRPr lang="en-US" b="1" dirty="0"/>
          </a:p>
          <a:p>
            <a:pPr lvl="1"/>
            <a:endParaRPr lang="en-US" dirty="0"/>
          </a:p>
        </p:txBody>
      </p:sp>
    </p:spTree>
    <p:extLst>
      <p:ext uri="{BB962C8B-B14F-4D97-AF65-F5344CB8AC3E}">
        <p14:creationId xmlns:p14="http://schemas.microsoft.com/office/powerpoint/2010/main" val="201530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3.4.2 Cost Allocation Method</a:t>
            </a:r>
          </a:p>
        </p:txBody>
      </p:sp>
      <p:sp>
        <p:nvSpPr>
          <p:cNvPr id="3" name="Subtitle 2"/>
          <p:cNvSpPr>
            <a:spLocks noGrp="1"/>
          </p:cNvSpPr>
          <p:nvPr>
            <p:ph type="subTitle" idx="1"/>
          </p:nvPr>
        </p:nvSpPr>
        <p:spPr>
          <a:xfrm>
            <a:off x="133905" y="468777"/>
            <a:ext cx="8544757" cy="3124168"/>
          </a:xfrm>
        </p:spPr>
        <p:txBody>
          <a:bodyPr>
            <a:normAutofit lnSpcReduction="10000"/>
          </a:bodyPr>
          <a:lstStyle/>
          <a:p>
            <a:pPr marL="0" indent="0" algn="ctr">
              <a:buNone/>
            </a:pPr>
            <a:r>
              <a:rPr lang="en-US" dirty="0"/>
              <a:t>How do we determine what portion of shared expenses are eligible DGR and LVR expenses?</a:t>
            </a:r>
          </a:p>
          <a:p>
            <a:pPr marL="0" indent="0" algn="ctr">
              <a:buNone/>
            </a:pPr>
            <a:endParaRPr lang="en-US" dirty="0"/>
          </a:p>
          <a:p>
            <a:r>
              <a:rPr lang="en-US" u="sng" dirty="0"/>
              <a:t>Cost Allocation Method (CAM):</a:t>
            </a:r>
          </a:p>
          <a:p>
            <a:pPr lvl="1"/>
            <a:r>
              <a:rPr lang="en-US" dirty="0"/>
              <a:t>Method for splitting shared costs proportionately between multiple programs </a:t>
            </a:r>
          </a:p>
          <a:p>
            <a:pPr marL="0"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4" name="TextBox 3">
            <a:extLst>
              <a:ext uri="{FF2B5EF4-FFF2-40B4-BE49-F238E27FC236}">
                <a16:creationId xmlns:a16="http://schemas.microsoft.com/office/drawing/2014/main" id="{CF67859C-1F58-4628-AF78-53E950E12EF3}"/>
              </a:ext>
            </a:extLst>
          </p:cNvPr>
          <p:cNvSpPr txBox="1"/>
          <p:nvPr/>
        </p:nvSpPr>
        <p:spPr>
          <a:xfrm>
            <a:off x="154664" y="3865455"/>
            <a:ext cx="4895296" cy="2523768"/>
          </a:xfrm>
          <a:prstGeom prst="rect">
            <a:avLst/>
          </a:prstGeom>
          <a:noFill/>
        </p:spPr>
        <p:txBody>
          <a:bodyPr wrap="square" rtlCol="0">
            <a:spAutoFit/>
          </a:bodyPr>
          <a:lstStyle/>
          <a:p>
            <a:pPr marL="457200" indent="-457200">
              <a:buFont typeface="Arial" panose="020B0604020202020204" pitchFamily="34" charset="0"/>
              <a:buChar char="•"/>
            </a:pPr>
            <a:r>
              <a:rPr lang="en-US" sz="2800" dirty="0"/>
              <a:t>Splitting a dinner bill with friends is a cost allocation method</a:t>
            </a:r>
          </a:p>
          <a:p>
            <a:pPr marL="914400" lvl="1" indent="-457200">
              <a:buFont typeface="Arial" panose="020B0604020202020204" pitchFamily="34" charset="0"/>
              <a:buChar char="•"/>
            </a:pPr>
            <a:r>
              <a:rPr lang="en-US" sz="2800" dirty="0"/>
              <a:t>You only pay for what you ate</a:t>
            </a:r>
          </a:p>
          <a:p>
            <a:endParaRPr lang="en-US" dirty="0"/>
          </a:p>
        </p:txBody>
      </p:sp>
      <p:pic>
        <p:nvPicPr>
          <p:cNvPr id="6" name="Picture 5">
            <a:extLst>
              <a:ext uri="{FF2B5EF4-FFF2-40B4-BE49-F238E27FC236}">
                <a16:creationId xmlns:a16="http://schemas.microsoft.com/office/drawing/2014/main" id="{AD7CE494-E4CE-4B18-B892-1BF3F36343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1818" y="3007065"/>
            <a:ext cx="3468277" cy="3745740"/>
          </a:xfrm>
          <a:prstGeom prst="rect">
            <a:avLst/>
          </a:prstGeom>
        </p:spPr>
      </p:pic>
    </p:spTree>
    <p:extLst>
      <p:ext uri="{BB962C8B-B14F-4D97-AF65-F5344CB8AC3E}">
        <p14:creationId xmlns:p14="http://schemas.microsoft.com/office/powerpoint/2010/main" val="21277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3.4.2 Cost Allocation Method</a:t>
            </a:r>
          </a:p>
        </p:txBody>
      </p:sp>
      <p:sp>
        <p:nvSpPr>
          <p:cNvPr id="3" name="Subtitle 2"/>
          <p:cNvSpPr>
            <a:spLocks noGrp="1"/>
          </p:cNvSpPr>
          <p:nvPr>
            <p:ph type="subTitle" idx="1"/>
          </p:nvPr>
        </p:nvSpPr>
        <p:spPr>
          <a:xfrm>
            <a:off x="133905" y="708734"/>
            <a:ext cx="8544757" cy="5791200"/>
          </a:xfrm>
        </p:spPr>
        <p:txBody>
          <a:bodyPr>
            <a:normAutofit/>
          </a:bodyPr>
          <a:lstStyle/>
          <a:p>
            <a:pPr marL="0" indent="0">
              <a:buNone/>
            </a:pPr>
            <a:r>
              <a:rPr lang="en-US" u="sng"/>
              <a:t>Cost Allocation Method (CAM):</a:t>
            </a:r>
            <a:endParaRPr lang="en-US"/>
          </a:p>
          <a:p>
            <a:r>
              <a:rPr lang="en-US"/>
              <a:t>Must be utilized for shared district expenses, such as:</a:t>
            </a:r>
          </a:p>
          <a:p>
            <a:pPr lvl="1"/>
            <a:r>
              <a:rPr lang="en-US"/>
              <a:t>Vehicles</a:t>
            </a:r>
          </a:p>
          <a:p>
            <a:pPr lvl="1"/>
            <a:r>
              <a:rPr lang="en-US"/>
              <a:t>Rent</a:t>
            </a:r>
          </a:p>
          <a:p>
            <a:pPr lvl="1"/>
            <a:r>
              <a:rPr lang="en-US"/>
              <a:t>Office Supplies</a:t>
            </a:r>
          </a:p>
          <a:p>
            <a:pPr lvl="1"/>
            <a:r>
              <a:rPr lang="en-US"/>
              <a:t>Phone/Internet </a:t>
            </a:r>
          </a:p>
          <a:p>
            <a:pPr lvl="1"/>
            <a:r>
              <a:rPr lang="en-US"/>
              <a:t>Etc.</a:t>
            </a:r>
          </a:p>
          <a:p>
            <a:r>
              <a:rPr lang="en-US"/>
              <a:t>Must be available to the SCC upon request</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3575307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8" y="691588"/>
            <a:ext cx="8666243" cy="5474823"/>
          </a:xfrm>
        </p:spPr>
        <p:txBody>
          <a:bodyPr>
            <a:normAutofit lnSpcReduction="10000"/>
          </a:bodyPr>
          <a:lstStyle/>
          <a:p>
            <a:pPr marL="0" indent="0">
              <a:buNone/>
            </a:pPr>
            <a:r>
              <a:rPr lang="en-US" b="1" u="sng" dirty="0"/>
              <a:t>Cost Allocation Method Policy</a:t>
            </a:r>
            <a:endParaRPr lang="en-US" sz="1800" dirty="0"/>
          </a:p>
          <a:p>
            <a:pPr lvl="0"/>
            <a:r>
              <a:rPr lang="en-US" sz="2625" dirty="0">
                <a:solidFill>
                  <a:srgbClr val="FF0000"/>
                </a:solidFill>
              </a:rPr>
              <a:t>The percent of shared expenses that are eligible DGR expenses </a:t>
            </a:r>
            <a:r>
              <a:rPr lang="en-US" sz="2625" i="1" u="sng" dirty="0">
                <a:solidFill>
                  <a:srgbClr val="FF0000"/>
                </a:solidFill>
              </a:rPr>
              <a:t>are equal to the percent of staff time spent on DGR activities</a:t>
            </a:r>
            <a:r>
              <a:rPr lang="en-US" sz="2625" dirty="0">
                <a:solidFill>
                  <a:srgbClr val="FF0000"/>
                </a:solidFill>
              </a:rPr>
              <a:t>. </a:t>
            </a:r>
          </a:p>
          <a:p>
            <a:pPr lvl="1"/>
            <a:r>
              <a:rPr lang="en-US" sz="2325" dirty="0">
                <a:solidFill>
                  <a:srgbClr val="FF0000"/>
                </a:solidFill>
              </a:rPr>
              <a:t>The percent of staff time spent on DGR activities must be calculated compared to the total staff time spent on all programs/activities sharing the expense. </a:t>
            </a:r>
          </a:p>
          <a:p>
            <a:pPr marL="0" indent="0">
              <a:buNone/>
            </a:pPr>
            <a:r>
              <a:rPr lang="en-US" sz="1950" dirty="0">
                <a:solidFill>
                  <a:srgbClr val="FF0000"/>
                </a:solidFill>
              </a:rPr>
              <a:t>   </a:t>
            </a:r>
          </a:p>
          <a:p>
            <a:pPr lvl="0"/>
            <a:r>
              <a:rPr lang="en-US" sz="2625" dirty="0">
                <a:solidFill>
                  <a:srgbClr val="FF0000"/>
                </a:solidFill>
              </a:rPr>
              <a:t>The percent of shared expenses that are eligible LVR expenses </a:t>
            </a:r>
            <a:r>
              <a:rPr lang="en-US" sz="2625" i="1" u="sng" dirty="0">
                <a:solidFill>
                  <a:srgbClr val="FF0000"/>
                </a:solidFill>
              </a:rPr>
              <a:t>are equal to the percent of staff time spent on LVR activities</a:t>
            </a:r>
            <a:r>
              <a:rPr lang="en-US" sz="2625" dirty="0">
                <a:solidFill>
                  <a:srgbClr val="FF0000"/>
                </a:solidFill>
              </a:rPr>
              <a:t>. </a:t>
            </a:r>
          </a:p>
          <a:p>
            <a:pPr lvl="1"/>
            <a:r>
              <a:rPr lang="en-US" sz="2325" dirty="0">
                <a:solidFill>
                  <a:srgbClr val="FF0000"/>
                </a:solidFill>
              </a:rPr>
              <a:t>The percent of staff time spent on LVR activities must be calculated compared to the total staff time spent on all programs/activities sharing the expense. </a:t>
            </a:r>
          </a:p>
          <a:p>
            <a:pPr marL="0" indent="0">
              <a:buNone/>
            </a:pPr>
            <a:endParaRPr lang="en-US" sz="1500" b="1" dirty="0"/>
          </a:p>
        </p:txBody>
      </p:sp>
      <p:sp>
        <p:nvSpPr>
          <p:cNvPr id="8" name="TextBox 7">
            <a:extLst>
              <a:ext uri="{FF2B5EF4-FFF2-40B4-BE49-F238E27FC236}">
                <a16:creationId xmlns:a16="http://schemas.microsoft.com/office/drawing/2014/main" id="{D9D85006-928F-4309-9D4E-10A2FD958791}"/>
              </a:ext>
            </a:extLst>
          </p:cNvPr>
          <p:cNvSpPr txBox="1"/>
          <p:nvPr/>
        </p:nvSpPr>
        <p:spPr>
          <a:xfrm>
            <a:off x="1580606" y="63246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
        <p:nvSpPr>
          <p:cNvPr id="10" name="Title 1">
            <a:extLst>
              <a:ext uri="{FF2B5EF4-FFF2-40B4-BE49-F238E27FC236}">
                <a16:creationId xmlns:a16="http://schemas.microsoft.com/office/drawing/2014/main" id="{A9BFDF95-0A8E-4E72-AEED-3B4A00D5FC78}"/>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DE172032-E4B5-4A61-B155-EA1152F0960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4568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y Documents\WORKSHOPS\Site Pictures\20140918_0918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715218">
            <a:off x="58531" y="541390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228600" y="152400"/>
            <a:ext cx="8458200" cy="4953000"/>
          </a:xfrm>
        </p:spPr>
        <p:txBody>
          <a:bodyPr>
            <a:noAutofit/>
          </a:bodyPr>
          <a:lstStyle/>
          <a:p>
            <a:pPr marL="0" indent="0" algn="ctr">
              <a:buNone/>
            </a:pPr>
            <a:r>
              <a:rPr lang="en-US" sz="4400" b="1" dirty="0">
                <a:solidFill>
                  <a:schemeClr val="bg1"/>
                </a:solidFill>
                <a:effectLst>
                  <a:glow rad="330200">
                    <a:schemeClr val="tx1">
                      <a:alpha val="67000"/>
                    </a:schemeClr>
                  </a:glow>
                </a:effectLst>
              </a:rPr>
              <a:t>Dirt, Gravel, and Low Volume Road Maintenance Program</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r>
              <a:rPr lang="en-US" sz="4400" b="1" dirty="0">
                <a:effectLst>
                  <a:glow rad="749300">
                    <a:schemeClr val="bg1">
                      <a:alpha val="82000"/>
                    </a:schemeClr>
                  </a:glow>
                </a:effectLst>
              </a:rPr>
              <a:t>Administrative Training</a:t>
            </a:r>
          </a:p>
          <a:p>
            <a:pPr marL="0" indent="0" algn="ctr">
              <a:buNone/>
            </a:pPr>
            <a:r>
              <a:rPr lang="en-US" sz="4400" b="1" dirty="0">
                <a:effectLst>
                  <a:glow rad="749300">
                    <a:schemeClr val="bg1">
                      <a:alpha val="82000"/>
                    </a:schemeClr>
                  </a:glow>
                </a:effectLst>
              </a:rPr>
              <a:t>January 2023</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p:txBody>
      </p:sp>
      <p:sp>
        <p:nvSpPr>
          <p:cNvPr id="2" name="Rectangle 1">
            <a:extLst>
              <a:ext uri="{FF2B5EF4-FFF2-40B4-BE49-F238E27FC236}">
                <a16:creationId xmlns:a16="http://schemas.microsoft.com/office/drawing/2014/main" id="{2B6C557C-B1E3-4F39-8678-8143FF6D375C}"/>
              </a:ext>
            </a:extLst>
          </p:cNvPr>
          <p:cNvSpPr/>
          <p:nvPr/>
        </p:nvSpPr>
        <p:spPr>
          <a:xfrm>
            <a:off x="2590800" y="2438400"/>
            <a:ext cx="3451145" cy="137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RECORD</a:t>
            </a:r>
          </a:p>
        </p:txBody>
      </p:sp>
    </p:spTree>
    <p:extLst>
      <p:ext uri="{BB962C8B-B14F-4D97-AF65-F5344CB8AC3E}">
        <p14:creationId xmlns:p14="http://schemas.microsoft.com/office/powerpoint/2010/main" val="20161952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BFDF95-0A8E-4E72-AEED-3B4A00D5FC78}"/>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DE172032-E4B5-4A61-B155-EA1152F0960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26" name="TextBox 25">
            <a:extLst>
              <a:ext uri="{FF2B5EF4-FFF2-40B4-BE49-F238E27FC236}">
                <a16:creationId xmlns:a16="http://schemas.microsoft.com/office/drawing/2014/main" id="{FC1D9525-CF4D-4D6F-A063-F8ECA5CE38CC}"/>
              </a:ext>
            </a:extLst>
          </p:cNvPr>
          <p:cNvSpPr txBox="1"/>
          <p:nvPr/>
        </p:nvSpPr>
        <p:spPr>
          <a:xfrm>
            <a:off x="5161053" y="1021571"/>
            <a:ext cx="3791520" cy="523220"/>
          </a:xfrm>
          <a:prstGeom prst="rect">
            <a:avLst/>
          </a:prstGeom>
          <a:noFill/>
        </p:spPr>
        <p:txBody>
          <a:bodyPr wrap="square" rtlCol="0">
            <a:spAutoFit/>
          </a:bodyPr>
          <a:lstStyle/>
          <a:p>
            <a:r>
              <a:rPr lang="en-US" sz="2800" dirty="0"/>
              <a:t>Justin ate ½ slice of pizza</a:t>
            </a:r>
          </a:p>
        </p:txBody>
      </p:sp>
      <p:sp>
        <p:nvSpPr>
          <p:cNvPr id="28" name="TextBox 27">
            <a:extLst>
              <a:ext uri="{FF2B5EF4-FFF2-40B4-BE49-F238E27FC236}">
                <a16:creationId xmlns:a16="http://schemas.microsoft.com/office/drawing/2014/main" id="{F539D491-AB93-41DF-AAB4-A014B3CA90E9}"/>
              </a:ext>
            </a:extLst>
          </p:cNvPr>
          <p:cNvSpPr txBox="1"/>
          <p:nvPr/>
        </p:nvSpPr>
        <p:spPr>
          <a:xfrm>
            <a:off x="5250404" y="5274580"/>
            <a:ext cx="3783233" cy="954106"/>
          </a:xfrm>
          <a:prstGeom prst="rect">
            <a:avLst/>
          </a:prstGeom>
          <a:noFill/>
        </p:spPr>
        <p:txBody>
          <a:bodyPr wrap="square" rtlCol="0">
            <a:spAutoFit/>
          </a:bodyPr>
          <a:lstStyle/>
          <a:p>
            <a:pPr algn="ctr"/>
            <a:r>
              <a:rPr lang="en-US" sz="2800" dirty="0"/>
              <a:t>Justin pays for 1/16 of the pizza</a:t>
            </a:r>
          </a:p>
        </p:txBody>
      </p:sp>
      <p:sp>
        <p:nvSpPr>
          <p:cNvPr id="35" name="TextBox 34">
            <a:extLst>
              <a:ext uri="{FF2B5EF4-FFF2-40B4-BE49-F238E27FC236}">
                <a16:creationId xmlns:a16="http://schemas.microsoft.com/office/drawing/2014/main" id="{7DDA5381-EBFD-4EA3-90D1-E8D432E38B75}"/>
              </a:ext>
            </a:extLst>
          </p:cNvPr>
          <p:cNvSpPr txBox="1"/>
          <p:nvPr/>
        </p:nvSpPr>
        <p:spPr>
          <a:xfrm>
            <a:off x="5301287" y="2868062"/>
            <a:ext cx="4003957" cy="954107"/>
          </a:xfrm>
          <a:prstGeom prst="rect">
            <a:avLst/>
          </a:prstGeom>
          <a:noFill/>
        </p:spPr>
        <p:txBody>
          <a:bodyPr wrap="square" rtlCol="0">
            <a:spAutoFit/>
          </a:bodyPr>
          <a:lstStyle/>
          <a:p>
            <a:pPr algn="ctr"/>
            <a:r>
              <a:rPr lang="en-US" sz="2800" dirty="0"/>
              <a:t>How much of the pizza does Justin pay for?</a:t>
            </a:r>
          </a:p>
        </p:txBody>
      </p:sp>
      <p:grpSp>
        <p:nvGrpSpPr>
          <p:cNvPr id="68" name="Group 67">
            <a:extLst>
              <a:ext uri="{FF2B5EF4-FFF2-40B4-BE49-F238E27FC236}">
                <a16:creationId xmlns:a16="http://schemas.microsoft.com/office/drawing/2014/main" id="{01BB95BC-FC2A-4F51-892A-D91A361160B0}"/>
              </a:ext>
            </a:extLst>
          </p:cNvPr>
          <p:cNvGrpSpPr/>
          <p:nvPr/>
        </p:nvGrpSpPr>
        <p:grpSpPr>
          <a:xfrm>
            <a:off x="-1002146" y="967512"/>
            <a:ext cx="7753928" cy="5069805"/>
            <a:chOff x="-1002146" y="967512"/>
            <a:chExt cx="7753928" cy="5069805"/>
          </a:xfrm>
        </p:grpSpPr>
        <p:grpSp>
          <p:nvGrpSpPr>
            <p:cNvPr id="25" name="Group 24">
              <a:extLst>
                <a:ext uri="{FF2B5EF4-FFF2-40B4-BE49-F238E27FC236}">
                  <a16:creationId xmlns:a16="http://schemas.microsoft.com/office/drawing/2014/main" id="{F89F3ADC-5758-4DFA-BB14-83FCCFE1C147}"/>
                </a:ext>
              </a:extLst>
            </p:cNvPr>
            <p:cNvGrpSpPr/>
            <p:nvPr/>
          </p:nvGrpSpPr>
          <p:grpSpPr>
            <a:xfrm>
              <a:off x="-1002146" y="967512"/>
              <a:ext cx="7753928" cy="5069805"/>
              <a:chOff x="369454" y="699658"/>
              <a:chExt cx="8405091" cy="5495559"/>
            </a:xfrm>
          </p:grpSpPr>
          <p:sp>
            <p:nvSpPr>
              <p:cNvPr id="24" name="Oval 23">
                <a:extLst>
                  <a:ext uri="{FF2B5EF4-FFF2-40B4-BE49-F238E27FC236}">
                    <a16:creationId xmlns:a16="http://schemas.microsoft.com/office/drawing/2014/main" id="{8DED316B-2EB9-4D60-81B5-4D07712B8B18}"/>
                  </a:ext>
                </a:extLst>
              </p:cNvPr>
              <p:cNvSpPr/>
              <p:nvPr/>
            </p:nvSpPr>
            <p:spPr>
              <a:xfrm>
                <a:off x="1782619" y="699658"/>
                <a:ext cx="5570680" cy="5495559"/>
              </a:xfrm>
              <a:prstGeom prst="ellipse">
                <a:avLst/>
              </a:prstGeom>
              <a:solidFill>
                <a:srgbClr val="996633"/>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96E4CE59-366B-4562-8FB8-9ECE5ACB84EC}"/>
                  </a:ext>
                </a:extLst>
              </p:cNvPr>
              <p:cNvGraphicFramePr/>
              <p:nvPr/>
            </p:nvGraphicFramePr>
            <p:xfrm>
              <a:off x="369454" y="761970"/>
              <a:ext cx="8405091" cy="5310908"/>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6AD7B63B-02B6-4AE0-B005-43AEA69DBF81}"/>
                  </a:ext>
                </a:extLst>
              </p:cNvPr>
              <p:cNvSpPr/>
              <p:nvPr/>
            </p:nvSpPr>
            <p:spPr>
              <a:xfrm>
                <a:off x="2549235" y="244763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CD55A-9D2F-4B8B-ACCE-77BA69973BE7}"/>
                  </a:ext>
                </a:extLst>
              </p:cNvPr>
              <p:cNvSpPr/>
              <p:nvPr/>
            </p:nvSpPr>
            <p:spPr>
              <a:xfrm>
                <a:off x="3948549" y="1637353"/>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7884AB-FA55-4582-A511-E80F014A743A}"/>
                  </a:ext>
                </a:extLst>
              </p:cNvPr>
              <p:cNvSpPr/>
              <p:nvPr/>
            </p:nvSpPr>
            <p:spPr>
              <a:xfrm>
                <a:off x="3486726" y="297998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03E5E-E845-43FE-9789-25589AD55E0A}"/>
                  </a:ext>
                </a:extLst>
              </p:cNvPr>
              <p:cNvSpPr/>
              <p:nvPr/>
            </p:nvSpPr>
            <p:spPr>
              <a:xfrm>
                <a:off x="2895597" y="398464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0800A1-6407-427B-A17F-849EEF99230A}"/>
                  </a:ext>
                </a:extLst>
              </p:cNvPr>
              <p:cNvSpPr/>
              <p:nvPr/>
            </p:nvSpPr>
            <p:spPr>
              <a:xfrm>
                <a:off x="4221018" y="423445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A4716-3974-4D88-BFD9-8F5E04547846}"/>
                  </a:ext>
                </a:extLst>
              </p:cNvPr>
              <p:cNvSpPr/>
              <p:nvPr/>
            </p:nvSpPr>
            <p:spPr>
              <a:xfrm>
                <a:off x="5190833" y="211585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68408E-3BD0-4C78-A297-29B25FEFBA74}"/>
                  </a:ext>
                </a:extLst>
              </p:cNvPr>
              <p:cNvSpPr/>
              <p:nvPr/>
            </p:nvSpPr>
            <p:spPr>
              <a:xfrm>
                <a:off x="4825997" y="1325416"/>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9DFC57-816D-494D-B3DA-A59BA2FAA39E}"/>
                  </a:ext>
                </a:extLst>
              </p:cNvPr>
              <p:cNvSpPr/>
              <p:nvPr/>
            </p:nvSpPr>
            <p:spPr>
              <a:xfrm>
                <a:off x="5024580" y="467527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E2C445-60B2-4DD6-A891-C9D88E6EC42E}"/>
                  </a:ext>
                </a:extLst>
              </p:cNvPr>
              <p:cNvSpPr/>
              <p:nvPr/>
            </p:nvSpPr>
            <p:spPr>
              <a:xfrm>
                <a:off x="5394035" y="357363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296731-298F-4301-BCF5-241D37FC2BB2}"/>
                  </a:ext>
                </a:extLst>
              </p:cNvPr>
              <p:cNvSpPr/>
              <p:nvPr/>
            </p:nvSpPr>
            <p:spPr>
              <a:xfrm>
                <a:off x="5855857" y="2783502"/>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AE8101-94F8-4DF2-BFEE-B174F6437086}"/>
                  </a:ext>
                </a:extLst>
              </p:cNvPr>
              <p:cNvSpPr/>
              <p:nvPr/>
            </p:nvSpPr>
            <p:spPr>
              <a:xfrm>
                <a:off x="4271822" y="268987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3405FA-69D9-42A2-858E-F10BB9DE10FE}"/>
                  </a:ext>
                </a:extLst>
              </p:cNvPr>
              <p:cNvSpPr/>
              <p:nvPr/>
            </p:nvSpPr>
            <p:spPr>
              <a:xfrm>
                <a:off x="3486726" y="492759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E82022-4430-4123-8C5F-C830549D35AF}"/>
                  </a:ext>
                </a:extLst>
              </p:cNvPr>
              <p:cNvSpPr/>
              <p:nvPr/>
            </p:nvSpPr>
            <p:spPr>
              <a:xfrm>
                <a:off x="6086767" y="3794044"/>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18B9D93-7A6C-4EDF-A5E8-AD2936047AEA}"/>
                </a:ext>
              </a:extLst>
            </p:cNvPr>
            <p:cNvGrpSpPr/>
            <p:nvPr/>
          </p:nvGrpSpPr>
          <p:grpSpPr>
            <a:xfrm>
              <a:off x="1611381" y="1681128"/>
              <a:ext cx="405823" cy="367163"/>
              <a:chOff x="0" y="1021571"/>
              <a:chExt cx="1010680" cy="914400"/>
            </a:xfrm>
            <a:solidFill>
              <a:schemeClr val="bg2">
                <a:lumMod val="75000"/>
              </a:schemeClr>
            </a:solidFill>
          </p:grpSpPr>
          <p:sp>
            <p:nvSpPr>
              <p:cNvPr id="38" name="Chord 37">
                <a:extLst>
                  <a:ext uri="{FF2B5EF4-FFF2-40B4-BE49-F238E27FC236}">
                    <a16:creationId xmlns:a16="http://schemas.microsoft.com/office/drawing/2014/main" id="{2A6B4E2F-3793-4D95-B98E-03E1D395B470}"/>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177634-3C97-4EC5-93E4-11A180B46A5A}"/>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23B1D02-B7DD-45F4-B119-3565E5FDE264}"/>
                </a:ext>
              </a:extLst>
            </p:cNvPr>
            <p:cNvGrpSpPr/>
            <p:nvPr/>
          </p:nvGrpSpPr>
          <p:grpSpPr>
            <a:xfrm rot="7589721">
              <a:off x="1744325" y="2519459"/>
              <a:ext cx="405823" cy="367163"/>
              <a:chOff x="0" y="1021571"/>
              <a:chExt cx="1010680" cy="914400"/>
            </a:xfrm>
            <a:solidFill>
              <a:schemeClr val="bg2">
                <a:lumMod val="75000"/>
              </a:schemeClr>
            </a:solidFill>
          </p:grpSpPr>
          <p:sp>
            <p:nvSpPr>
              <p:cNvPr id="42" name="Chord 41">
                <a:extLst>
                  <a:ext uri="{FF2B5EF4-FFF2-40B4-BE49-F238E27FC236}">
                    <a16:creationId xmlns:a16="http://schemas.microsoft.com/office/drawing/2014/main" id="{6F7B7617-34B0-4DE3-9C72-F9AED9B3E1B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5BFA3CB-E60C-4D92-9C63-1FBA7C26CC5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56A4C73-ABFF-435E-871A-CE1974CE0073}"/>
                </a:ext>
              </a:extLst>
            </p:cNvPr>
            <p:cNvGrpSpPr/>
            <p:nvPr/>
          </p:nvGrpSpPr>
          <p:grpSpPr>
            <a:xfrm>
              <a:off x="3915086" y="4555575"/>
              <a:ext cx="405823" cy="367163"/>
              <a:chOff x="0" y="1021571"/>
              <a:chExt cx="1010680" cy="914400"/>
            </a:xfrm>
            <a:solidFill>
              <a:schemeClr val="bg2">
                <a:lumMod val="75000"/>
              </a:schemeClr>
            </a:solidFill>
          </p:grpSpPr>
          <p:sp>
            <p:nvSpPr>
              <p:cNvPr id="45" name="Chord 44">
                <a:extLst>
                  <a:ext uri="{FF2B5EF4-FFF2-40B4-BE49-F238E27FC236}">
                    <a16:creationId xmlns:a16="http://schemas.microsoft.com/office/drawing/2014/main" id="{03C8CF17-045B-4114-BC59-5D39740111F1}"/>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831ED7-3829-4038-AFB7-6EEB8F4F01C0}"/>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BDB2134-E378-4FA6-AA0D-1F5743D7893A}"/>
                </a:ext>
              </a:extLst>
            </p:cNvPr>
            <p:cNvGrpSpPr/>
            <p:nvPr/>
          </p:nvGrpSpPr>
          <p:grpSpPr>
            <a:xfrm rot="1568056">
              <a:off x="945490" y="3497057"/>
              <a:ext cx="405823" cy="367163"/>
              <a:chOff x="0" y="1021571"/>
              <a:chExt cx="1010680" cy="914400"/>
            </a:xfrm>
            <a:solidFill>
              <a:schemeClr val="bg2">
                <a:lumMod val="75000"/>
              </a:schemeClr>
            </a:solidFill>
          </p:grpSpPr>
          <p:sp>
            <p:nvSpPr>
              <p:cNvPr id="48" name="Chord 47">
                <a:extLst>
                  <a:ext uri="{FF2B5EF4-FFF2-40B4-BE49-F238E27FC236}">
                    <a16:creationId xmlns:a16="http://schemas.microsoft.com/office/drawing/2014/main" id="{72DA35C9-7BB9-4D5B-923B-9233AE7E94C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9D10B96-F96D-437B-8490-24F49671CB0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5933178-E48C-428C-A365-EA17E8DAC32B}"/>
                </a:ext>
              </a:extLst>
            </p:cNvPr>
            <p:cNvGrpSpPr/>
            <p:nvPr/>
          </p:nvGrpSpPr>
          <p:grpSpPr>
            <a:xfrm rot="8835936">
              <a:off x="4220179" y="2179398"/>
              <a:ext cx="405823" cy="367163"/>
              <a:chOff x="0" y="1021571"/>
              <a:chExt cx="1010680" cy="914400"/>
            </a:xfrm>
            <a:solidFill>
              <a:schemeClr val="bg2">
                <a:lumMod val="75000"/>
              </a:schemeClr>
            </a:solidFill>
          </p:grpSpPr>
          <p:sp>
            <p:nvSpPr>
              <p:cNvPr id="51" name="Chord 50">
                <a:extLst>
                  <a:ext uri="{FF2B5EF4-FFF2-40B4-BE49-F238E27FC236}">
                    <a16:creationId xmlns:a16="http://schemas.microsoft.com/office/drawing/2014/main" id="{1B3FFC7A-3C34-4E9B-8ED4-03EF923EBC0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18EBA3F-BA7F-45DB-B76D-ADECBFD18A6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E45154F-18AB-437B-B537-24FFB1C1AEA5}"/>
                </a:ext>
              </a:extLst>
            </p:cNvPr>
            <p:cNvGrpSpPr/>
            <p:nvPr/>
          </p:nvGrpSpPr>
          <p:grpSpPr>
            <a:xfrm rot="10800000">
              <a:off x="2029921" y="4442839"/>
              <a:ext cx="405823" cy="367163"/>
              <a:chOff x="0" y="1021571"/>
              <a:chExt cx="1010680" cy="914400"/>
            </a:xfrm>
            <a:solidFill>
              <a:schemeClr val="bg2">
                <a:lumMod val="75000"/>
              </a:schemeClr>
            </a:solidFill>
          </p:grpSpPr>
          <p:sp>
            <p:nvSpPr>
              <p:cNvPr id="54" name="Chord 53">
                <a:extLst>
                  <a:ext uri="{FF2B5EF4-FFF2-40B4-BE49-F238E27FC236}">
                    <a16:creationId xmlns:a16="http://schemas.microsoft.com/office/drawing/2014/main" id="{7EE507BB-E443-4AA8-873C-62CBDD938DB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DD2D452-4ED2-43F0-9171-47C967AAC85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172A080-F158-41CB-84CE-259D14749108}"/>
                </a:ext>
              </a:extLst>
            </p:cNvPr>
            <p:cNvGrpSpPr/>
            <p:nvPr/>
          </p:nvGrpSpPr>
          <p:grpSpPr>
            <a:xfrm rot="4558339">
              <a:off x="3328584" y="3076464"/>
              <a:ext cx="405823" cy="367163"/>
              <a:chOff x="0" y="1021571"/>
              <a:chExt cx="1010680" cy="914400"/>
            </a:xfrm>
            <a:solidFill>
              <a:schemeClr val="bg2">
                <a:lumMod val="75000"/>
              </a:schemeClr>
            </a:solidFill>
          </p:grpSpPr>
          <p:sp>
            <p:nvSpPr>
              <p:cNvPr id="57" name="Chord 56">
                <a:extLst>
                  <a:ext uri="{FF2B5EF4-FFF2-40B4-BE49-F238E27FC236}">
                    <a16:creationId xmlns:a16="http://schemas.microsoft.com/office/drawing/2014/main" id="{027542F3-B86C-4135-A207-6D098550AF7A}"/>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2695966-17AE-466E-BCD0-D3A50BE07D54}"/>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Arc 58">
              <a:extLst>
                <a:ext uri="{FF2B5EF4-FFF2-40B4-BE49-F238E27FC236}">
                  <a16:creationId xmlns:a16="http://schemas.microsoft.com/office/drawing/2014/main" id="{6FDEC774-BD84-409D-8E3A-43DCB6BE7929}"/>
                </a:ext>
              </a:extLst>
            </p:cNvPr>
            <p:cNvSpPr/>
            <p:nvPr/>
          </p:nvSpPr>
          <p:spPr>
            <a:xfrm>
              <a:off x="1799894" y="2251675"/>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DD5B6E60-69C7-49CB-901F-327801ADE233}"/>
                </a:ext>
              </a:extLst>
            </p:cNvPr>
            <p:cNvSpPr/>
            <p:nvPr/>
          </p:nvSpPr>
          <p:spPr>
            <a:xfrm rot="7690677">
              <a:off x="2869118" y="4824510"/>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B4D89F8F-C0A2-4C7E-BBBE-BACC218FCFB8}"/>
                </a:ext>
              </a:extLst>
            </p:cNvPr>
            <p:cNvSpPr/>
            <p:nvPr/>
          </p:nvSpPr>
          <p:spPr>
            <a:xfrm rot="13935638">
              <a:off x="1540480" y="311105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CD4735C8-7D8D-49C2-8893-1CD3C6C29788}"/>
                </a:ext>
              </a:extLst>
            </p:cNvPr>
            <p:cNvSpPr/>
            <p:nvPr/>
          </p:nvSpPr>
          <p:spPr>
            <a:xfrm rot="16404645">
              <a:off x="4510649" y="344784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2ADF0719-82CC-4015-A631-5A0EAC71A3CF}"/>
                </a:ext>
              </a:extLst>
            </p:cNvPr>
            <p:cNvSpPr/>
            <p:nvPr/>
          </p:nvSpPr>
          <p:spPr>
            <a:xfrm rot="11443315">
              <a:off x="2421177" y="3591716"/>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213596F0-BDF7-4CBC-AC3E-CDD94E786FC9}"/>
                </a:ext>
              </a:extLst>
            </p:cNvPr>
            <p:cNvSpPr/>
            <p:nvPr/>
          </p:nvSpPr>
          <p:spPr>
            <a:xfrm>
              <a:off x="3568543" y="201696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1EFDE0E7-1A8F-446D-B96E-8DED3BE36E4C}"/>
                </a:ext>
              </a:extLst>
            </p:cNvPr>
            <p:cNvSpPr/>
            <p:nvPr/>
          </p:nvSpPr>
          <p:spPr>
            <a:xfrm rot="6796537">
              <a:off x="997128" y="419511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F05E6A89-BC87-4456-B778-B97B476DBCDF}"/>
                </a:ext>
              </a:extLst>
            </p:cNvPr>
            <p:cNvSpPr/>
            <p:nvPr/>
          </p:nvSpPr>
          <p:spPr>
            <a:xfrm rot="5154524">
              <a:off x="3208333" y="391693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5C53A860-13F0-4BEC-A436-16948B002877}"/>
              </a:ext>
            </a:extLst>
          </p:cNvPr>
          <p:cNvGrpSpPr/>
          <p:nvPr/>
        </p:nvGrpSpPr>
        <p:grpSpPr>
          <a:xfrm>
            <a:off x="2891640" y="783930"/>
            <a:ext cx="1091309" cy="2698871"/>
            <a:chOff x="2880327" y="775855"/>
            <a:chExt cx="1091309" cy="2698871"/>
          </a:xfrm>
        </p:grpSpPr>
        <p:cxnSp>
          <p:nvCxnSpPr>
            <p:cNvPr id="30" name="Straight Connector 29">
              <a:extLst>
                <a:ext uri="{FF2B5EF4-FFF2-40B4-BE49-F238E27FC236}">
                  <a16:creationId xmlns:a16="http://schemas.microsoft.com/office/drawing/2014/main" id="{4AB79ECF-A13F-4AB3-BD8D-783EA7102063}"/>
                </a:ext>
              </a:extLst>
            </p:cNvPr>
            <p:cNvCxnSpPr/>
            <p:nvPr/>
          </p:nvCxnSpPr>
          <p:spPr>
            <a:xfrm>
              <a:off x="2880327" y="775855"/>
              <a:ext cx="0" cy="26988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A0666F-71D6-48B1-857C-ABC5AF0AF125}"/>
                </a:ext>
              </a:extLst>
            </p:cNvPr>
            <p:cNvCxnSpPr>
              <a:cxnSpLocks/>
            </p:cNvCxnSpPr>
            <p:nvPr/>
          </p:nvCxnSpPr>
          <p:spPr>
            <a:xfrm flipH="1">
              <a:off x="2883527" y="844568"/>
              <a:ext cx="1088109" cy="2630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74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BFDF95-0A8E-4E72-AEED-3B4A00D5FC78}"/>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DE172032-E4B5-4A61-B155-EA1152F0960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
        <p:nvSpPr>
          <p:cNvPr id="26" name="TextBox 25">
            <a:extLst>
              <a:ext uri="{FF2B5EF4-FFF2-40B4-BE49-F238E27FC236}">
                <a16:creationId xmlns:a16="http://schemas.microsoft.com/office/drawing/2014/main" id="{FC1D9525-CF4D-4D6F-A063-F8ECA5CE38CC}"/>
              </a:ext>
            </a:extLst>
          </p:cNvPr>
          <p:cNvSpPr txBox="1"/>
          <p:nvPr/>
        </p:nvSpPr>
        <p:spPr>
          <a:xfrm>
            <a:off x="5461190" y="870966"/>
            <a:ext cx="3381272" cy="1200329"/>
          </a:xfrm>
          <a:prstGeom prst="rect">
            <a:avLst/>
          </a:prstGeom>
          <a:noFill/>
        </p:spPr>
        <p:txBody>
          <a:bodyPr wrap="square" rtlCol="0">
            <a:spAutoFit/>
          </a:bodyPr>
          <a:lstStyle/>
          <a:p>
            <a:pPr algn="ctr"/>
            <a:r>
              <a:rPr lang="en-US" sz="3600" dirty="0"/>
              <a:t>Pizza = shared expense</a:t>
            </a:r>
          </a:p>
        </p:txBody>
      </p:sp>
      <p:sp>
        <p:nvSpPr>
          <p:cNvPr id="35" name="TextBox 34">
            <a:extLst>
              <a:ext uri="{FF2B5EF4-FFF2-40B4-BE49-F238E27FC236}">
                <a16:creationId xmlns:a16="http://schemas.microsoft.com/office/drawing/2014/main" id="{7DDA5381-EBFD-4EA3-90D1-E8D432E38B75}"/>
              </a:ext>
            </a:extLst>
          </p:cNvPr>
          <p:cNvSpPr txBox="1"/>
          <p:nvPr/>
        </p:nvSpPr>
        <p:spPr>
          <a:xfrm>
            <a:off x="5590366" y="3018687"/>
            <a:ext cx="3137998" cy="3416320"/>
          </a:xfrm>
          <a:prstGeom prst="rect">
            <a:avLst/>
          </a:prstGeom>
          <a:noFill/>
        </p:spPr>
        <p:txBody>
          <a:bodyPr wrap="square" rtlCol="0">
            <a:spAutoFit/>
          </a:bodyPr>
          <a:lstStyle/>
          <a:p>
            <a:pPr algn="ctr"/>
            <a:r>
              <a:rPr lang="en-US" sz="3600" dirty="0"/>
              <a:t>How much pizza you eat = how much of the expense is used for DGR or LVR</a:t>
            </a:r>
          </a:p>
        </p:txBody>
      </p:sp>
      <p:grpSp>
        <p:nvGrpSpPr>
          <p:cNvPr id="68" name="Group 67">
            <a:extLst>
              <a:ext uri="{FF2B5EF4-FFF2-40B4-BE49-F238E27FC236}">
                <a16:creationId xmlns:a16="http://schemas.microsoft.com/office/drawing/2014/main" id="{01BB95BC-FC2A-4F51-892A-D91A361160B0}"/>
              </a:ext>
            </a:extLst>
          </p:cNvPr>
          <p:cNvGrpSpPr/>
          <p:nvPr/>
        </p:nvGrpSpPr>
        <p:grpSpPr>
          <a:xfrm>
            <a:off x="-1002146" y="967512"/>
            <a:ext cx="7753928" cy="5069805"/>
            <a:chOff x="-1002146" y="967512"/>
            <a:chExt cx="7753928" cy="5069805"/>
          </a:xfrm>
        </p:grpSpPr>
        <p:grpSp>
          <p:nvGrpSpPr>
            <p:cNvPr id="25" name="Group 24">
              <a:extLst>
                <a:ext uri="{FF2B5EF4-FFF2-40B4-BE49-F238E27FC236}">
                  <a16:creationId xmlns:a16="http://schemas.microsoft.com/office/drawing/2014/main" id="{F89F3ADC-5758-4DFA-BB14-83FCCFE1C147}"/>
                </a:ext>
              </a:extLst>
            </p:cNvPr>
            <p:cNvGrpSpPr/>
            <p:nvPr/>
          </p:nvGrpSpPr>
          <p:grpSpPr>
            <a:xfrm>
              <a:off x="-1002146" y="967512"/>
              <a:ext cx="7753928" cy="5069805"/>
              <a:chOff x="369454" y="699658"/>
              <a:chExt cx="8405091" cy="5495559"/>
            </a:xfrm>
          </p:grpSpPr>
          <p:sp>
            <p:nvSpPr>
              <p:cNvPr id="24" name="Oval 23">
                <a:extLst>
                  <a:ext uri="{FF2B5EF4-FFF2-40B4-BE49-F238E27FC236}">
                    <a16:creationId xmlns:a16="http://schemas.microsoft.com/office/drawing/2014/main" id="{8DED316B-2EB9-4D60-81B5-4D07712B8B18}"/>
                  </a:ext>
                </a:extLst>
              </p:cNvPr>
              <p:cNvSpPr/>
              <p:nvPr/>
            </p:nvSpPr>
            <p:spPr>
              <a:xfrm>
                <a:off x="1782619" y="699658"/>
                <a:ext cx="5570680" cy="5495559"/>
              </a:xfrm>
              <a:prstGeom prst="ellipse">
                <a:avLst/>
              </a:prstGeom>
              <a:solidFill>
                <a:srgbClr val="996633"/>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96E4CE59-366B-4562-8FB8-9ECE5ACB84EC}"/>
                  </a:ext>
                </a:extLst>
              </p:cNvPr>
              <p:cNvGraphicFramePr/>
              <p:nvPr/>
            </p:nvGraphicFramePr>
            <p:xfrm>
              <a:off x="369454" y="761970"/>
              <a:ext cx="8405091" cy="5310908"/>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6AD7B63B-02B6-4AE0-B005-43AEA69DBF81}"/>
                  </a:ext>
                </a:extLst>
              </p:cNvPr>
              <p:cNvSpPr/>
              <p:nvPr/>
            </p:nvSpPr>
            <p:spPr>
              <a:xfrm>
                <a:off x="2549235" y="244763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CD55A-9D2F-4B8B-ACCE-77BA69973BE7}"/>
                  </a:ext>
                </a:extLst>
              </p:cNvPr>
              <p:cNvSpPr/>
              <p:nvPr/>
            </p:nvSpPr>
            <p:spPr>
              <a:xfrm>
                <a:off x="3948549" y="1637353"/>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7884AB-FA55-4582-A511-E80F014A743A}"/>
                  </a:ext>
                </a:extLst>
              </p:cNvPr>
              <p:cNvSpPr/>
              <p:nvPr/>
            </p:nvSpPr>
            <p:spPr>
              <a:xfrm>
                <a:off x="3486726" y="297998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03E5E-E845-43FE-9789-25589AD55E0A}"/>
                  </a:ext>
                </a:extLst>
              </p:cNvPr>
              <p:cNvSpPr/>
              <p:nvPr/>
            </p:nvSpPr>
            <p:spPr>
              <a:xfrm>
                <a:off x="2895597" y="398464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0800A1-6407-427B-A17F-849EEF99230A}"/>
                  </a:ext>
                </a:extLst>
              </p:cNvPr>
              <p:cNvSpPr/>
              <p:nvPr/>
            </p:nvSpPr>
            <p:spPr>
              <a:xfrm>
                <a:off x="4221018" y="423445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A4716-3974-4D88-BFD9-8F5E04547846}"/>
                  </a:ext>
                </a:extLst>
              </p:cNvPr>
              <p:cNvSpPr/>
              <p:nvPr/>
            </p:nvSpPr>
            <p:spPr>
              <a:xfrm>
                <a:off x="5190833" y="211585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68408E-3BD0-4C78-A297-29B25FEFBA74}"/>
                  </a:ext>
                </a:extLst>
              </p:cNvPr>
              <p:cNvSpPr/>
              <p:nvPr/>
            </p:nvSpPr>
            <p:spPr>
              <a:xfrm>
                <a:off x="4825997" y="1325416"/>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9DFC57-816D-494D-B3DA-A59BA2FAA39E}"/>
                  </a:ext>
                </a:extLst>
              </p:cNvPr>
              <p:cNvSpPr/>
              <p:nvPr/>
            </p:nvSpPr>
            <p:spPr>
              <a:xfrm>
                <a:off x="5024580" y="467527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E2C445-60B2-4DD6-A891-C9D88E6EC42E}"/>
                  </a:ext>
                </a:extLst>
              </p:cNvPr>
              <p:cNvSpPr/>
              <p:nvPr/>
            </p:nvSpPr>
            <p:spPr>
              <a:xfrm>
                <a:off x="5394035" y="357363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296731-298F-4301-BCF5-241D37FC2BB2}"/>
                  </a:ext>
                </a:extLst>
              </p:cNvPr>
              <p:cNvSpPr/>
              <p:nvPr/>
            </p:nvSpPr>
            <p:spPr>
              <a:xfrm>
                <a:off x="5855857" y="2783502"/>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AE8101-94F8-4DF2-BFEE-B174F6437086}"/>
                  </a:ext>
                </a:extLst>
              </p:cNvPr>
              <p:cNvSpPr/>
              <p:nvPr/>
            </p:nvSpPr>
            <p:spPr>
              <a:xfrm>
                <a:off x="4271822" y="268987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3405FA-69D9-42A2-858E-F10BB9DE10FE}"/>
                  </a:ext>
                </a:extLst>
              </p:cNvPr>
              <p:cNvSpPr/>
              <p:nvPr/>
            </p:nvSpPr>
            <p:spPr>
              <a:xfrm>
                <a:off x="3486726" y="492759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E82022-4430-4123-8C5F-C830549D35AF}"/>
                  </a:ext>
                </a:extLst>
              </p:cNvPr>
              <p:cNvSpPr/>
              <p:nvPr/>
            </p:nvSpPr>
            <p:spPr>
              <a:xfrm>
                <a:off x="6086767" y="3794044"/>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18B9D93-7A6C-4EDF-A5E8-AD2936047AEA}"/>
                </a:ext>
              </a:extLst>
            </p:cNvPr>
            <p:cNvGrpSpPr/>
            <p:nvPr/>
          </p:nvGrpSpPr>
          <p:grpSpPr>
            <a:xfrm>
              <a:off x="1611381" y="1681128"/>
              <a:ext cx="405823" cy="367163"/>
              <a:chOff x="0" y="1021571"/>
              <a:chExt cx="1010680" cy="914400"/>
            </a:xfrm>
            <a:solidFill>
              <a:schemeClr val="bg2">
                <a:lumMod val="75000"/>
              </a:schemeClr>
            </a:solidFill>
          </p:grpSpPr>
          <p:sp>
            <p:nvSpPr>
              <p:cNvPr id="38" name="Chord 37">
                <a:extLst>
                  <a:ext uri="{FF2B5EF4-FFF2-40B4-BE49-F238E27FC236}">
                    <a16:creationId xmlns:a16="http://schemas.microsoft.com/office/drawing/2014/main" id="{2A6B4E2F-3793-4D95-B98E-03E1D395B470}"/>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177634-3C97-4EC5-93E4-11A180B46A5A}"/>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23B1D02-B7DD-45F4-B119-3565E5FDE264}"/>
                </a:ext>
              </a:extLst>
            </p:cNvPr>
            <p:cNvGrpSpPr/>
            <p:nvPr/>
          </p:nvGrpSpPr>
          <p:grpSpPr>
            <a:xfrm rot="7589721">
              <a:off x="1744325" y="2519459"/>
              <a:ext cx="405823" cy="367163"/>
              <a:chOff x="0" y="1021571"/>
              <a:chExt cx="1010680" cy="914400"/>
            </a:xfrm>
            <a:solidFill>
              <a:schemeClr val="bg2">
                <a:lumMod val="75000"/>
              </a:schemeClr>
            </a:solidFill>
          </p:grpSpPr>
          <p:sp>
            <p:nvSpPr>
              <p:cNvPr id="42" name="Chord 41">
                <a:extLst>
                  <a:ext uri="{FF2B5EF4-FFF2-40B4-BE49-F238E27FC236}">
                    <a16:creationId xmlns:a16="http://schemas.microsoft.com/office/drawing/2014/main" id="{6F7B7617-34B0-4DE3-9C72-F9AED9B3E1B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5BFA3CB-E60C-4D92-9C63-1FBA7C26CC5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56A4C73-ABFF-435E-871A-CE1974CE0073}"/>
                </a:ext>
              </a:extLst>
            </p:cNvPr>
            <p:cNvGrpSpPr/>
            <p:nvPr/>
          </p:nvGrpSpPr>
          <p:grpSpPr>
            <a:xfrm>
              <a:off x="3915086" y="4555575"/>
              <a:ext cx="405823" cy="367163"/>
              <a:chOff x="0" y="1021571"/>
              <a:chExt cx="1010680" cy="914400"/>
            </a:xfrm>
            <a:solidFill>
              <a:schemeClr val="bg2">
                <a:lumMod val="75000"/>
              </a:schemeClr>
            </a:solidFill>
          </p:grpSpPr>
          <p:sp>
            <p:nvSpPr>
              <p:cNvPr id="45" name="Chord 44">
                <a:extLst>
                  <a:ext uri="{FF2B5EF4-FFF2-40B4-BE49-F238E27FC236}">
                    <a16:creationId xmlns:a16="http://schemas.microsoft.com/office/drawing/2014/main" id="{03C8CF17-045B-4114-BC59-5D39740111F1}"/>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831ED7-3829-4038-AFB7-6EEB8F4F01C0}"/>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BDB2134-E378-4FA6-AA0D-1F5743D7893A}"/>
                </a:ext>
              </a:extLst>
            </p:cNvPr>
            <p:cNvGrpSpPr/>
            <p:nvPr/>
          </p:nvGrpSpPr>
          <p:grpSpPr>
            <a:xfrm rot="1568056">
              <a:off x="945490" y="3497057"/>
              <a:ext cx="405823" cy="367163"/>
              <a:chOff x="0" y="1021571"/>
              <a:chExt cx="1010680" cy="914400"/>
            </a:xfrm>
            <a:solidFill>
              <a:schemeClr val="bg2">
                <a:lumMod val="75000"/>
              </a:schemeClr>
            </a:solidFill>
          </p:grpSpPr>
          <p:sp>
            <p:nvSpPr>
              <p:cNvPr id="48" name="Chord 47">
                <a:extLst>
                  <a:ext uri="{FF2B5EF4-FFF2-40B4-BE49-F238E27FC236}">
                    <a16:creationId xmlns:a16="http://schemas.microsoft.com/office/drawing/2014/main" id="{72DA35C9-7BB9-4D5B-923B-9233AE7E94C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9D10B96-F96D-437B-8490-24F49671CB0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5933178-E48C-428C-A365-EA17E8DAC32B}"/>
                </a:ext>
              </a:extLst>
            </p:cNvPr>
            <p:cNvGrpSpPr/>
            <p:nvPr/>
          </p:nvGrpSpPr>
          <p:grpSpPr>
            <a:xfrm rot="8835936">
              <a:off x="4220179" y="2179398"/>
              <a:ext cx="405823" cy="367163"/>
              <a:chOff x="0" y="1021571"/>
              <a:chExt cx="1010680" cy="914400"/>
            </a:xfrm>
            <a:solidFill>
              <a:schemeClr val="bg2">
                <a:lumMod val="75000"/>
              </a:schemeClr>
            </a:solidFill>
          </p:grpSpPr>
          <p:sp>
            <p:nvSpPr>
              <p:cNvPr id="51" name="Chord 50">
                <a:extLst>
                  <a:ext uri="{FF2B5EF4-FFF2-40B4-BE49-F238E27FC236}">
                    <a16:creationId xmlns:a16="http://schemas.microsoft.com/office/drawing/2014/main" id="{1B3FFC7A-3C34-4E9B-8ED4-03EF923EBC0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18EBA3F-BA7F-45DB-B76D-ADECBFD18A6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E45154F-18AB-437B-B537-24FFB1C1AEA5}"/>
                </a:ext>
              </a:extLst>
            </p:cNvPr>
            <p:cNvGrpSpPr/>
            <p:nvPr/>
          </p:nvGrpSpPr>
          <p:grpSpPr>
            <a:xfrm rot="10800000">
              <a:off x="2029921" y="4442839"/>
              <a:ext cx="405823" cy="367163"/>
              <a:chOff x="0" y="1021571"/>
              <a:chExt cx="1010680" cy="914400"/>
            </a:xfrm>
            <a:solidFill>
              <a:schemeClr val="bg2">
                <a:lumMod val="75000"/>
              </a:schemeClr>
            </a:solidFill>
          </p:grpSpPr>
          <p:sp>
            <p:nvSpPr>
              <p:cNvPr id="54" name="Chord 53">
                <a:extLst>
                  <a:ext uri="{FF2B5EF4-FFF2-40B4-BE49-F238E27FC236}">
                    <a16:creationId xmlns:a16="http://schemas.microsoft.com/office/drawing/2014/main" id="{7EE507BB-E443-4AA8-873C-62CBDD938DB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DD2D452-4ED2-43F0-9171-47C967AAC85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172A080-F158-41CB-84CE-259D14749108}"/>
                </a:ext>
              </a:extLst>
            </p:cNvPr>
            <p:cNvGrpSpPr/>
            <p:nvPr/>
          </p:nvGrpSpPr>
          <p:grpSpPr>
            <a:xfrm rot="4558339">
              <a:off x="3328584" y="3076464"/>
              <a:ext cx="405823" cy="367163"/>
              <a:chOff x="0" y="1021571"/>
              <a:chExt cx="1010680" cy="914400"/>
            </a:xfrm>
            <a:solidFill>
              <a:schemeClr val="bg2">
                <a:lumMod val="75000"/>
              </a:schemeClr>
            </a:solidFill>
          </p:grpSpPr>
          <p:sp>
            <p:nvSpPr>
              <p:cNvPr id="57" name="Chord 56">
                <a:extLst>
                  <a:ext uri="{FF2B5EF4-FFF2-40B4-BE49-F238E27FC236}">
                    <a16:creationId xmlns:a16="http://schemas.microsoft.com/office/drawing/2014/main" id="{027542F3-B86C-4135-A207-6D098550AF7A}"/>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2695966-17AE-466E-BCD0-D3A50BE07D54}"/>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Arc 58">
              <a:extLst>
                <a:ext uri="{FF2B5EF4-FFF2-40B4-BE49-F238E27FC236}">
                  <a16:creationId xmlns:a16="http://schemas.microsoft.com/office/drawing/2014/main" id="{6FDEC774-BD84-409D-8E3A-43DCB6BE7929}"/>
                </a:ext>
              </a:extLst>
            </p:cNvPr>
            <p:cNvSpPr/>
            <p:nvPr/>
          </p:nvSpPr>
          <p:spPr>
            <a:xfrm>
              <a:off x="1799894" y="2251675"/>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DD5B6E60-69C7-49CB-901F-327801ADE233}"/>
                </a:ext>
              </a:extLst>
            </p:cNvPr>
            <p:cNvSpPr/>
            <p:nvPr/>
          </p:nvSpPr>
          <p:spPr>
            <a:xfrm rot="7690677">
              <a:off x="2869118" y="4824510"/>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B4D89F8F-C0A2-4C7E-BBBE-BACC218FCFB8}"/>
                </a:ext>
              </a:extLst>
            </p:cNvPr>
            <p:cNvSpPr/>
            <p:nvPr/>
          </p:nvSpPr>
          <p:spPr>
            <a:xfrm rot="13935638">
              <a:off x="1540480" y="311105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CD4735C8-7D8D-49C2-8893-1CD3C6C29788}"/>
                </a:ext>
              </a:extLst>
            </p:cNvPr>
            <p:cNvSpPr/>
            <p:nvPr/>
          </p:nvSpPr>
          <p:spPr>
            <a:xfrm rot="16404645">
              <a:off x="4510649" y="344784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2ADF0719-82CC-4015-A631-5A0EAC71A3CF}"/>
                </a:ext>
              </a:extLst>
            </p:cNvPr>
            <p:cNvSpPr/>
            <p:nvPr/>
          </p:nvSpPr>
          <p:spPr>
            <a:xfrm rot="11443315">
              <a:off x="2421177" y="3591716"/>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213596F0-BDF7-4CBC-AC3E-CDD94E786FC9}"/>
                </a:ext>
              </a:extLst>
            </p:cNvPr>
            <p:cNvSpPr/>
            <p:nvPr/>
          </p:nvSpPr>
          <p:spPr>
            <a:xfrm>
              <a:off x="3568543" y="201696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1EFDE0E7-1A8F-446D-B96E-8DED3BE36E4C}"/>
                </a:ext>
              </a:extLst>
            </p:cNvPr>
            <p:cNvSpPr/>
            <p:nvPr/>
          </p:nvSpPr>
          <p:spPr>
            <a:xfrm rot="6796537">
              <a:off x="997128" y="419511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F05E6A89-BC87-4456-B778-B97B476DBCDF}"/>
                </a:ext>
              </a:extLst>
            </p:cNvPr>
            <p:cNvSpPr/>
            <p:nvPr/>
          </p:nvSpPr>
          <p:spPr>
            <a:xfrm rot="5154524">
              <a:off x="3208333" y="391693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5C53A860-13F0-4BEC-A436-16948B002877}"/>
              </a:ext>
            </a:extLst>
          </p:cNvPr>
          <p:cNvGrpSpPr/>
          <p:nvPr/>
        </p:nvGrpSpPr>
        <p:grpSpPr>
          <a:xfrm>
            <a:off x="2891640" y="783930"/>
            <a:ext cx="1091309" cy="2698871"/>
            <a:chOff x="2880327" y="775855"/>
            <a:chExt cx="1091309" cy="2698871"/>
          </a:xfrm>
        </p:grpSpPr>
        <p:cxnSp>
          <p:nvCxnSpPr>
            <p:cNvPr id="30" name="Straight Connector 29">
              <a:extLst>
                <a:ext uri="{FF2B5EF4-FFF2-40B4-BE49-F238E27FC236}">
                  <a16:creationId xmlns:a16="http://schemas.microsoft.com/office/drawing/2014/main" id="{4AB79ECF-A13F-4AB3-BD8D-783EA7102063}"/>
                </a:ext>
              </a:extLst>
            </p:cNvPr>
            <p:cNvCxnSpPr/>
            <p:nvPr/>
          </p:nvCxnSpPr>
          <p:spPr>
            <a:xfrm>
              <a:off x="2880327" y="775855"/>
              <a:ext cx="0" cy="26988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A0666F-71D6-48B1-857C-ABC5AF0AF125}"/>
                </a:ext>
              </a:extLst>
            </p:cNvPr>
            <p:cNvCxnSpPr>
              <a:cxnSpLocks/>
            </p:cNvCxnSpPr>
            <p:nvPr/>
          </p:nvCxnSpPr>
          <p:spPr>
            <a:xfrm flipH="1">
              <a:off x="2883527" y="844568"/>
              <a:ext cx="1088109" cy="2630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2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BFDF95-0A8E-4E72-AEED-3B4A00D5FC78}"/>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DE172032-E4B5-4A61-B155-EA1152F0960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grpSp>
        <p:nvGrpSpPr>
          <p:cNvPr id="68" name="Group 67">
            <a:extLst>
              <a:ext uri="{FF2B5EF4-FFF2-40B4-BE49-F238E27FC236}">
                <a16:creationId xmlns:a16="http://schemas.microsoft.com/office/drawing/2014/main" id="{01BB95BC-FC2A-4F51-892A-D91A361160B0}"/>
              </a:ext>
            </a:extLst>
          </p:cNvPr>
          <p:cNvGrpSpPr/>
          <p:nvPr/>
        </p:nvGrpSpPr>
        <p:grpSpPr>
          <a:xfrm>
            <a:off x="-1002146" y="967512"/>
            <a:ext cx="7753928" cy="5069805"/>
            <a:chOff x="-1002146" y="967512"/>
            <a:chExt cx="7753928" cy="5069805"/>
          </a:xfrm>
        </p:grpSpPr>
        <p:grpSp>
          <p:nvGrpSpPr>
            <p:cNvPr id="25" name="Group 24">
              <a:extLst>
                <a:ext uri="{FF2B5EF4-FFF2-40B4-BE49-F238E27FC236}">
                  <a16:creationId xmlns:a16="http://schemas.microsoft.com/office/drawing/2014/main" id="{F89F3ADC-5758-4DFA-BB14-83FCCFE1C147}"/>
                </a:ext>
              </a:extLst>
            </p:cNvPr>
            <p:cNvGrpSpPr/>
            <p:nvPr/>
          </p:nvGrpSpPr>
          <p:grpSpPr>
            <a:xfrm>
              <a:off x="-1002146" y="967512"/>
              <a:ext cx="7753928" cy="5069805"/>
              <a:chOff x="369454" y="699658"/>
              <a:chExt cx="8405091" cy="5495559"/>
            </a:xfrm>
          </p:grpSpPr>
          <p:sp>
            <p:nvSpPr>
              <p:cNvPr id="24" name="Oval 23">
                <a:extLst>
                  <a:ext uri="{FF2B5EF4-FFF2-40B4-BE49-F238E27FC236}">
                    <a16:creationId xmlns:a16="http://schemas.microsoft.com/office/drawing/2014/main" id="{8DED316B-2EB9-4D60-81B5-4D07712B8B18}"/>
                  </a:ext>
                </a:extLst>
              </p:cNvPr>
              <p:cNvSpPr/>
              <p:nvPr/>
            </p:nvSpPr>
            <p:spPr>
              <a:xfrm>
                <a:off x="1782619" y="699658"/>
                <a:ext cx="5570680" cy="5495559"/>
              </a:xfrm>
              <a:prstGeom prst="ellipse">
                <a:avLst/>
              </a:prstGeom>
              <a:solidFill>
                <a:srgbClr val="996633"/>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96E4CE59-366B-4562-8FB8-9ECE5ACB84EC}"/>
                  </a:ext>
                </a:extLst>
              </p:cNvPr>
              <p:cNvGraphicFramePr/>
              <p:nvPr/>
            </p:nvGraphicFramePr>
            <p:xfrm>
              <a:off x="369454" y="761970"/>
              <a:ext cx="8405091" cy="5310908"/>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6AD7B63B-02B6-4AE0-B005-43AEA69DBF81}"/>
                  </a:ext>
                </a:extLst>
              </p:cNvPr>
              <p:cNvSpPr/>
              <p:nvPr/>
            </p:nvSpPr>
            <p:spPr>
              <a:xfrm>
                <a:off x="2549235" y="244763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CD55A-9D2F-4B8B-ACCE-77BA69973BE7}"/>
                  </a:ext>
                </a:extLst>
              </p:cNvPr>
              <p:cNvSpPr/>
              <p:nvPr/>
            </p:nvSpPr>
            <p:spPr>
              <a:xfrm>
                <a:off x="3948549" y="1637353"/>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7884AB-FA55-4582-A511-E80F014A743A}"/>
                  </a:ext>
                </a:extLst>
              </p:cNvPr>
              <p:cNvSpPr/>
              <p:nvPr/>
            </p:nvSpPr>
            <p:spPr>
              <a:xfrm>
                <a:off x="3486726" y="297998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03E5E-E845-43FE-9789-25589AD55E0A}"/>
                  </a:ext>
                </a:extLst>
              </p:cNvPr>
              <p:cNvSpPr/>
              <p:nvPr/>
            </p:nvSpPr>
            <p:spPr>
              <a:xfrm>
                <a:off x="2895597" y="398464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0800A1-6407-427B-A17F-849EEF99230A}"/>
                  </a:ext>
                </a:extLst>
              </p:cNvPr>
              <p:cNvSpPr/>
              <p:nvPr/>
            </p:nvSpPr>
            <p:spPr>
              <a:xfrm>
                <a:off x="4221018" y="423445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A4716-3974-4D88-BFD9-8F5E04547846}"/>
                  </a:ext>
                </a:extLst>
              </p:cNvPr>
              <p:cNvSpPr/>
              <p:nvPr/>
            </p:nvSpPr>
            <p:spPr>
              <a:xfrm>
                <a:off x="5190833" y="211585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68408E-3BD0-4C78-A297-29B25FEFBA74}"/>
                  </a:ext>
                </a:extLst>
              </p:cNvPr>
              <p:cNvSpPr/>
              <p:nvPr/>
            </p:nvSpPr>
            <p:spPr>
              <a:xfrm>
                <a:off x="4825997" y="1325416"/>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9DFC57-816D-494D-B3DA-A59BA2FAA39E}"/>
                  </a:ext>
                </a:extLst>
              </p:cNvPr>
              <p:cNvSpPr/>
              <p:nvPr/>
            </p:nvSpPr>
            <p:spPr>
              <a:xfrm>
                <a:off x="5024580" y="467527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E2C445-60B2-4DD6-A891-C9D88E6EC42E}"/>
                  </a:ext>
                </a:extLst>
              </p:cNvPr>
              <p:cNvSpPr/>
              <p:nvPr/>
            </p:nvSpPr>
            <p:spPr>
              <a:xfrm>
                <a:off x="5394035" y="357363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296731-298F-4301-BCF5-241D37FC2BB2}"/>
                  </a:ext>
                </a:extLst>
              </p:cNvPr>
              <p:cNvSpPr/>
              <p:nvPr/>
            </p:nvSpPr>
            <p:spPr>
              <a:xfrm>
                <a:off x="5855857" y="2783502"/>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AE8101-94F8-4DF2-BFEE-B174F6437086}"/>
                  </a:ext>
                </a:extLst>
              </p:cNvPr>
              <p:cNvSpPr/>
              <p:nvPr/>
            </p:nvSpPr>
            <p:spPr>
              <a:xfrm>
                <a:off x="4271822" y="268987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3405FA-69D9-42A2-858E-F10BB9DE10FE}"/>
                  </a:ext>
                </a:extLst>
              </p:cNvPr>
              <p:cNvSpPr/>
              <p:nvPr/>
            </p:nvSpPr>
            <p:spPr>
              <a:xfrm>
                <a:off x="3486726" y="492759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E82022-4430-4123-8C5F-C830549D35AF}"/>
                  </a:ext>
                </a:extLst>
              </p:cNvPr>
              <p:cNvSpPr/>
              <p:nvPr/>
            </p:nvSpPr>
            <p:spPr>
              <a:xfrm>
                <a:off x="6086767" y="3794044"/>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18B9D93-7A6C-4EDF-A5E8-AD2936047AEA}"/>
                </a:ext>
              </a:extLst>
            </p:cNvPr>
            <p:cNvGrpSpPr/>
            <p:nvPr/>
          </p:nvGrpSpPr>
          <p:grpSpPr>
            <a:xfrm>
              <a:off x="1611381" y="1681128"/>
              <a:ext cx="405823" cy="367163"/>
              <a:chOff x="0" y="1021571"/>
              <a:chExt cx="1010680" cy="914400"/>
            </a:xfrm>
            <a:solidFill>
              <a:schemeClr val="bg2">
                <a:lumMod val="75000"/>
              </a:schemeClr>
            </a:solidFill>
          </p:grpSpPr>
          <p:sp>
            <p:nvSpPr>
              <p:cNvPr id="38" name="Chord 37">
                <a:extLst>
                  <a:ext uri="{FF2B5EF4-FFF2-40B4-BE49-F238E27FC236}">
                    <a16:creationId xmlns:a16="http://schemas.microsoft.com/office/drawing/2014/main" id="{2A6B4E2F-3793-4D95-B98E-03E1D395B470}"/>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177634-3C97-4EC5-93E4-11A180B46A5A}"/>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23B1D02-B7DD-45F4-B119-3565E5FDE264}"/>
                </a:ext>
              </a:extLst>
            </p:cNvPr>
            <p:cNvGrpSpPr/>
            <p:nvPr/>
          </p:nvGrpSpPr>
          <p:grpSpPr>
            <a:xfrm rot="7589721">
              <a:off x="1744325" y="2519459"/>
              <a:ext cx="405823" cy="367163"/>
              <a:chOff x="0" y="1021571"/>
              <a:chExt cx="1010680" cy="914400"/>
            </a:xfrm>
            <a:solidFill>
              <a:schemeClr val="bg2">
                <a:lumMod val="75000"/>
              </a:schemeClr>
            </a:solidFill>
          </p:grpSpPr>
          <p:sp>
            <p:nvSpPr>
              <p:cNvPr id="42" name="Chord 41">
                <a:extLst>
                  <a:ext uri="{FF2B5EF4-FFF2-40B4-BE49-F238E27FC236}">
                    <a16:creationId xmlns:a16="http://schemas.microsoft.com/office/drawing/2014/main" id="{6F7B7617-34B0-4DE3-9C72-F9AED9B3E1B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5BFA3CB-E60C-4D92-9C63-1FBA7C26CC5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56A4C73-ABFF-435E-871A-CE1974CE0073}"/>
                </a:ext>
              </a:extLst>
            </p:cNvPr>
            <p:cNvGrpSpPr/>
            <p:nvPr/>
          </p:nvGrpSpPr>
          <p:grpSpPr>
            <a:xfrm>
              <a:off x="3915086" y="4555575"/>
              <a:ext cx="405823" cy="367163"/>
              <a:chOff x="0" y="1021571"/>
              <a:chExt cx="1010680" cy="914400"/>
            </a:xfrm>
            <a:solidFill>
              <a:schemeClr val="bg2">
                <a:lumMod val="75000"/>
              </a:schemeClr>
            </a:solidFill>
          </p:grpSpPr>
          <p:sp>
            <p:nvSpPr>
              <p:cNvPr id="45" name="Chord 44">
                <a:extLst>
                  <a:ext uri="{FF2B5EF4-FFF2-40B4-BE49-F238E27FC236}">
                    <a16:creationId xmlns:a16="http://schemas.microsoft.com/office/drawing/2014/main" id="{03C8CF17-045B-4114-BC59-5D39740111F1}"/>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831ED7-3829-4038-AFB7-6EEB8F4F01C0}"/>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BDB2134-E378-4FA6-AA0D-1F5743D7893A}"/>
                </a:ext>
              </a:extLst>
            </p:cNvPr>
            <p:cNvGrpSpPr/>
            <p:nvPr/>
          </p:nvGrpSpPr>
          <p:grpSpPr>
            <a:xfrm rot="1568056">
              <a:off x="945490" y="3497057"/>
              <a:ext cx="405823" cy="367163"/>
              <a:chOff x="0" y="1021571"/>
              <a:chExt cx="1010680" cy="914400"/>
            </a:xfrm>
            <a:solidFill>
              <a:schemeClr val="bg2">
                <a:lumMod val="75000"/>
              </a:schemeClr>
            </a:solidFill>
          </p:grpSpPr>
          <p:sp>
            <p:nvSpPr>
              <p:cNvPr id="48" name="Chord 47">
                <a:extLst>
                  <a:ext uri="{FF2B5EF4-FFF2-40B4-BE49-F238E27FC236}">
                    <a16:creationId xmlns:a16="http://schemas.microsoft.com/office/drawing/2014/main" id="{72DA35C9-7BB9-4D5B-923B-9233AE7E94C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9D10B96-F96D-437B-8490-24F49671CB0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5933178-E48C-428C-A365-EA17E8DAC32B}"/>
                </a:ext>
              </a:extLst>
            </p:cNvPr>
            <p:cNvGrpSpPr/>
            <p:nvPr/>
          </p:nvGrpSpPr>
          <p:grpSpPr>
            <a:xfrm rot="8835936">
              <a:off x="4220179" y="2179398"/>
              <a:ext cx="405823" cy="367163"/>
              <a:chOff x="0" y="1021571"/>
              <a:chExt cx="1010680" cy="914400"/>
            </a:xfrm>
            <a:solidFill>
              <a:schemeClr val="bg2">
                <a:lumMod val="75000"/>
              </a:schemeClr>
            </a:solidFill>
          </p:grpSpPr>
          <p:sp>
            <p:nvSpPr>
              <p:cNvPr id="51" name="Chord 50">
                <a:extLst>
                  <a:ext uri="{FF2B5EF4-FFF2-40B4-BE49-F238E27FC236}">
                    <a16:creationId xmlns:a16="http://schemas.microsoft.com/office/drawing/2014/main" id="{1B3FFC7A-3C34-4E9B-8ED4-03EF923EBC0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18EBA3F-BA7F-45DB-B76D-ADECBFD18A6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E45154F-18AB-437B-B537-24FFB1C1AEA5}"/>
                </a:ext>
              </a:extLst>
            </p:cNvPr>
            <p:cNvGrpSpPr/>
            <p:nvPr/>
          </p:nvGrpSpPr>
          <p:grpSpPr>
            <a:xfrm rot="10800000">
              <a:off x="2029921" y="4442839"/>
              <a:ext cx="405823" cy="367163"/>
              <a:chOff x="0" y="1021571"/>
              <a:chExt cx="1010680" cy="914400"/>
            </a:xfrm>
            <a:solidFill>
              <a:schemeClr val="bg2">
                <a:lumMod val="75000"/>
              </a:schemeClr>
            </a:solidFill>
          </p:grpSpPr>
          <p:sp>
            <p:nvSpPr>
              <p:cNvPr id="54" name="Chord 53">
                <a:extLst>
                  <a:ext uri="{FF2B5EF4-FFF2-40B4-BE49-F238E27FC236}">
                    <a16:creationId xmlns:a16="http://schemas.microsoft.com/office/drawing/2014/main" id="{7EE507BB-E443-4AA8-873C-62CBDD938DB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DD2D452-4ED2-43F0-9171-47C967AAC85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172A080-F158-41CB-84CE-259D14749108}"/>
                </a:ext>
              </a:extLst>
            </p:cNvPr>
            <p:cNvGrpSpPr/>
            <p:nvPr/>
          </p:nvGrpSpPr>
          <p:grpSpPr>
            <a:xfrm rot="4558339">
              <a:off x="3328584" y="3076464"/>
              <a:ext cx="405823" cy="367163"/>
              <a:chOff x="0" y="1021571"/>
              <a:chExt cx="1010680" cy="914400"/>
            </a:xfrm>
            <a:solidFill>
              <a:schemeClr val="bg2">
                <a:lumMod val="75000"/>
              </a:schemeClr>
            </a:solidFill>
          </p:grpSpPr>
          <p:sp>
            <p:nvSpPr>
              <p:cNvPr id="57" name="Chord 56">
                <a:extLst>
                  <a:ext uri="{FF2B5EF4-FFF2-40B4-BE49-F238E27FC236}">
                    <a16:creationId xmlns:a16="http://schemas.microsoft.com/office/drawing/2014/main" id="{027542F3-B86C-4135-A207-6D098550AF7A}"/>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2695966-17AE-466E-BCD0-D3A50BE07D54}"/>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Arc 58">
              <a:extLst>
                <a:ext uri="{FF2B5EF4-FFF2-40B4-BE49-F238E27FC236}">
                  <a16:creationId xmlns:a16="http://schemas.microsoft.com/office/drawing/2014/main" id="{6FDEC774-BD84-409D-8E3A-43DCB6BE7929}"/>
                </a:ext>
              </a:extLst>
            </p:cNvPr>
            <p:cNvSpPr/>
            <p:nvPr/>
          </p:nvSpPr>
          <p:spPr>
            <a:xfrm>
              <a:off x="1799894" y="2251675"/>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DD5B6E60-69C7-49CB-901F-327801ADE233}"/>
                </a:ext>
              </a:extLst>
            </p:cNvPr>
            <p:cNvSpPr/>
            <p:nvPr/>
          </p:nvSpPr>
          <p:spPr>
            <a:xfrm rot="7690677">
              <a:off x="2869118" y="4824510"/>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B4D89F8F-C0A2-4C7E-BBBE-BACC218FCFB8}"/>
                </a:ext>
              </a:extLst>
            </p:cNvPr>
            <p:cNvSpPr/>
            <p:nvPr/>
          </p:nvSpPr>
          <p:spPr>
            <a:xfrm rot="13935638">
              <a:off x="1540480" y="311105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CD4735C8-7D8D-49C2-8893-1CD3C6C29788}"/>
                </a:ext>
              </a:extLst>
            </p:cNvPr>
            <p:cNvSpPr/>
            <p:nvPr/>
          </p:nvSpPr>
          <p:spPr>
            <a:xfrm rot="16404645">
              <a:off x="4510649" y="344784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2ADF0719-82CC-4015-A631-5A0EAC71A3CF}"/>
                </a:ext>
              </a:extLst>
            </p:cNvPr>
            <p:cNvSpPr/>
            <p:nvPr/>
          </p:nvSpPr>
          <p:spPr>
            <a:xfrm rot="11443315">
              <a:off x="2421177" y="3591716"/>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213596F0-BDF7-4CBC-AC3E-CDD94E786FC9}"/>
                </a:ext>
              </a:extLst>
            </p:cNvPr>
            <p:cNvSpPr/>
            <p:nvPr/>
          </p:nvSpPr>
          <p:spPr>
            <a:xfrm>
              <a:off x="3568543" y="201696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1EFDE0E7-1A8F-446D-B96E-8DED3BE36E4C}"/>
                </a:ext>
              </a:extLst>
            </p:cNvPr>
            <p:cNvSpPr/>
            <p:nvPr/>
          </p:nvSpPr>
          <p:spPr>
            <a:xfrm rot="6796537">
              <a:off x="997128" y="419511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F05E6A89-BC87-4456-B778-B97B476DBCDF}"/>
                </a:ext>
              </a:extLst>
            </p:cNvPr>
            <p:cNvSpPr/>
            <p:nvPr/>
          </p:nvSpPr>
          <p:spPr>
            <a:xfrm rot="5154524">
              <a:off x="3208333" y="391693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5C53A860-13F0-4BEC-A436-16948B002877}"/>
              </a:ext>
            </a:extLst>
          </p:cNvPr>
          <p:cNvGrpSpPr/>
          <p:nvPr/>
        </p:nvGrpSpPr>
        <p:grpSpPr>
          <a:xfrm>
            <a:off x="2891640" y="783930"/>
            <a:ext cx="1091309" cy="2698871"/>
            <a:chOff x="2880327" y="775855"/>
            <a:chExt cx="1091309" cy="2698871"/>
          </a:xfrm>
        </p:grpSpPr>
        <p:cxnSp>
          <p:nvCxnSpPr>
            <p:cNvPr id="30" name="Straight Connector 29">
              <a:extLst>
                <a:ext uri="{FF2B5EF4-FFF2-40B4-BE49-F238E27FC236}">
                  <a16:creationId xmlns:a16="http://schemas.microsoft.com/office/drawing/2014/main" id="{4AB79ECF-A13F-4AB3-BD8D-783EA7102063}"/>
                </a:ext>
              </a:extLst>
            </p:cNvPr>
            <p:cNvCxnSpPr/>
            <p:nvPr/>
          </p:nvCxnSpPr>
          <p:spPr>
            <a:xfrm>
              <a:off x="2880327" y="775855"/>
              <a:ext cx="0" cy="26988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A0666F-71D6-48B1-857C-ABC5AF0AF125}"/>
                </a:ext>
              </a:extLst>
            </p:cNvPr>
            <p:cNvCxnSpPr>
              <a:cxnSpLocks/>
            </p:cNvCxnSpPr>
            <p:nvPr/>
          </p:nvCxnSpPr>
          <p:spPr>
            <a:xfrm flipH="1">
              <a:off x="2883527" y="844568"/>
              <a:ext cx="1088109" cy="2630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F1E4541-A6FA-49C7-AC74-D6F851C7DD1B}"/>
              </a:ext>
            </a:extLst>
          </p:cNvPr>
          <p:cNvSpPr/>
          <p:nvPr/>
        </p:nvSpPr>
        <p:spPr>
          <a:xfrm>
            <a:off x="5627903" y="550714"/>
            <a:ext cx="3725894" cy="2516073"/>
          </a:xfrm>
          <a:prstGeom prst="rect">
            <a:avLst/>
          </a:prstGeom>
        </p:spPr>
        <p:txBody>
          <a:bodyPr wrap="square">
            <a:spAutoFit/>
          </a:bodyPr>
          <a:lstStyle/>
          <a:p>
            <a:pPr lvl="0"/>
            <a:r>
              <a:rPr lang="en-US" sz="2625" dirty="0"/>
              <a:t>The percent of shared expenses that are eligible DGR expenses </a:t>
            </a:r>
            <a:r>
              <a:rPr lang="en-US" sz="2625" i="1" u="sng" dirty="0"/>
              <a:t>are equal to the percent of staff time spent on DGR activities</a:t>
            </a:r>
            <a:r>
              <a:rPr lang="en-US" sz="2625" dirty="0"/>
              <a:t>. </a:t>
            </a:r>
          </a:p>
        </p:txBody>
      </p:sp>
      <p:sp>
        <p:nvSpPr>
          <p:cNvPr id="67" name="Rectangle 66">
            <a:extLst>
              <a:ext uri="{FF2B5EF4-FFF2-40B4-BE49-F238E27FC236}">
                <a16:creationId xmlns:a16="http://schemas.microsoft.com/office/drawing/2014/main" id="{50F5C7F6-D9FD-4973-8D9A-FED0DECBD9E2}"/>
              </a:ext>
            </a:extLst>
          </p:cNvPr>
          <p:cNvSpPr/>
          <p:nvPr/>
        </p:nvSpPr>
        <p:spPr>
          <a:xfrm>
            <a:off x="5231950" y="3917801"/>
            <a:ext cx="3725894" cy="2596865"/>
          </a:xfrm>
          <a:prstGeom prst="rect">
            <a:avLst/>
          </a:prstGeom>
        </p:spPr>
        <p:txBody>
          <a:bodyPr wrap="square">
            <a:spAutoFit/>
          </a:bodyPr>
          <a:lstStyle/>
          <a:p>
            <a:pPr lvl="1"/>
            <a:r>
              <a:rPr lang="en-US" sz="2325" dirty="0"/>
              <a:t>The percent of staff time spent on DGR activities must be calculated compared to the total staff time spent on all programs/activities sharing the expense. </a:t>
            </a:r>
          </a:p>
        </p:txBody>
      </p:sp>
      <p:sp>
        <p:nvSpPr>
          <p:cNvPr id="69" name="Arrow: Right 68">
            <a:extLst>
              <a:ext uri="{FF2B5EF4-FFF2-40B4-BE49-F238E27FC236}">
                <a16:creationId xmlns:a16="http://schemas.microsoft.com/office/drawing/2014/main" id="{25EF4EF2-D018-407F-9D7D-E6705AA0F6E1}"/>
              </a:ext>
            </a:extLst>
          </p:cNvPr>
          <p:cNvSpPr/>
          <p:nvPr/>
        </p:nvSpPr>
        <p:spPr>
          <a:xfrm rot="10438382">
            <a:off x="3474718" y="1224704"/>
            <a:ext cx="2147169" cy="22761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BD71B89-6828-468D-AC46-BA9CBC536973}"/>
              </a:ext>
            </a:extLst>
          </p:cNvPr>
          <p:cNvSpPr/>
          <p:nvPr/>
        </p:nvSpPr>
        <p:spPr>
          <a:xfrm>
            <a:off x="155378" y="852643"/>
            <a:ext cx="5404476" cy="53682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2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9" grpId="0" animBg="1"/>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28600" y="685800"/>
            <a:ext cx="8915400" cy="5779623"/>
          </a:xfrm>
        </p:spPr>
        <p:txBody>
          <a:bodyPr>
            <a:normAutofit/>
          </a:bodyPr>
          <a:lstStyle/>
          <a:p>
            <a:pPr marL="0" indent="0">
              <a:buNone/>
            </a:pPr>
            <a:r>
              <a:rPr lang="en-US" b="1" u="sng"/>
              <a:t>Cost Allocation Method for Salaries</a:t>
            </a:r>
          </a:p>
          <a:p>
            <a:pPr lvl="0"/>
            <a:r>
              <a:rPr lang="en-US" sz="3100"/>
              <a:t>Salaries and associated benefits can only be paid for with DGLVR funds for time spent working directly on the DGLVR Program. </a:t>
            </a:r>
          </a:p>
          <a:p>
            <a:pPr lvl="0"/>
            <a:r>
              <a:rPr lang="en-US" sz="3100"/>
              <a:t>Tracking can be done on an hourly basis, a percent effort basis, or some other method that allocates salary in accordance with time spent on the DGLVR Program.  </a:t>
            </a:r>
          </a:p>
          <a:p>
            <a:pPr marL="0" indent="0">
              <a:buNone/>
            </a:pPr>
            <a:r>
              <a:rPr lang="en-US" sz="2175"/>
              <a:t>      </a:t>
            </a:r>
          </a:p>
        </p:txBody>
      </p:sp>
      <p:sp>
        <p:nvSpPr>
          <p:cNvPr id="10" name="Title 1">
            <a:extLst>
              <a:ext uri="{FF2B5EF4-FFF2-40B4-BE49-F238E27FC236}">
                <a16:creationId xmlns:a16="http://schemas.microsoft.com/office/drawing/2014/main" id="{A9474635-18CD-48BB-87B9-BB584BB7E5EF}"/>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F1A5686A-F81B-4D7E-BD88-5C75F69E0D98}"/>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54683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0" y="685800"/>
            <a:ext cx="9144000" cy="5779623"/>
          </a:xfrm>
        </p:spPr>
        <p:txBody>
          <a:bodyPr>
            <a:normAutofit fontScale="92500" lnSpcReduction="20000"/>
          </a:bodyPr>
          <a:lstStyle/>
          <a:p>
            <a:pPr marL="0" indent="0">
              <a:buNone/>
            </a:pPr>
            <a:r>
              <a:rPr lang="en-US" sz="3500" b="1" u="sng" dirty="0"/>
              <a:t>Cost Allocation Method for Salaries</a:t>
            </a:r>
            <a:endParaRPr lang="en-US" sz="2600" b="1" u="sng" dirty="0"/>
          </a:p>
          <a:p>
            <a:pPr marL="0" indent="0">
              <a:buNone/>
            </a:pPr>
            <a:r>
              <a:rPr lang="en-US" sz="2175" dirty="0"/>
              <a:t>      </a:t>
            </a:r>
          </a:p>
          <a:p>
            <a:pPr lvl="1"/>
            <a:r>
              <a:rPr lang="en-US" sz="3675" dirty="0">
                <a:solidFill>
                  <a:srgbClr val="FF0000"/>
                </a:solidFill>
              </a:rPr>
              <a:t>Salary and benefits for time spent on DGR activities are to be paid for with DGR funds. </a:t>
            </a:r>
          </a:p>
          <a:p>
            <a:pPr lvl="1"/>
            <a:r>
              <a:rPr lang="en-US" sz="3675" dirty="0">
                <a:solidFill>
                  <a:srgbClr val="FF0000"/>
                </a:solidFill>
              </a:rPr>
              <a:t>If a conservation district chooses to divide salaries on a percent basis, then:</a:t>
            </a:r>
          </a:p>
          <a:p>
            <a:pPr lvl="2"/>
            <a:r>
              <a:rPr lang="en-US" sz="3675" dirty="0">
                <a:solidFill>
                  <a:srgbClr val="FF0000"/>
                </a:solidFill>
              </a:rPr>
              <a:t>the </a:t>
            </a:r>
            <a:r>
              <a:rPr lang="en-US" sz="3675" i="1" u="sng" dirty="0">
                <a:solidFill>
                  <a:srgbClr val="FF0000"/>
                </a:solidFill>
              </a:rPr>
              <a:t>percent of a staff member’s salaries and benefits paid for with </a:t>
            </a:r>
            <a:r>
              <a:rPr lang="en-US" sz="3675" b="1" i="1" u="sng" dirty="0">
                <a:solidFill>
                  <a:srgbClr val="FF0000"/>
                </a:solidFill>
              </a:rPr>
              <a:t>DGR</a:t>
            </a:r>
            <a:r>
              <a:rPr lang="en-US" sz="3675" i="1" u="sng" dirty="0">
                <a:solidFill>
                  <a:srgbClr val="FF0000"/>
                </a:solidFill>
              </a:rPr>
              <a:t> funds must be proportionate  to the amount of time that staff member spends on </a:t>
            </a:r>
            <a:r>
              <a:rPr lang="en-US" sz="3675" b="1" i="1" u="sng" dirty="0">
                <a:solidFill>
                  <a:srgbClr val="FF0000"/>
                </a:solidFill>
              </a:rPr>
              <a:t>DGR</a:t>
            </a:r>
            <a:r>
              <a:rPr lang="en-US" sz="3675" i="1" u="sng" dirty="0">
                <a:solidFill>
                  <a:srgbClr val="FF0000"/>
                </a:solidFill>
              </a:rPr>
              <a:t> activities out of the staff member’s total hours in a given time period</a:t>
            </a:r>
            <a:r>
              <a:rPr lang="en-US" sz="3675" u="sng" dirty="0">
                <a:solidFill>
                  <a:srgbClr val="FF0000"/>
                </a:solidFill>
              </a:rPr>
              <a:t>. </a:t>
            </a:r>
            <a:endParaRPr lang="en-US" sz="2175" dirty="0"/>
          </a:p>
        </p:txBody>
      </p:sp>
      <p:sp>
        <p:nvSpPr>
          <p:cNvPr id="8" name="TextBox 7">
            <a:extLst>
              <a:ext uri="{FF2B5EF4-FFF2-40B4-BE49-F238E27FC236}">
                <a16:creationId xmlns:a16="http://schemas.microsoft.com/office/drawing/2014/main" id="{33DD4BDD-822B-4C8F-A821-5463EC88D02B}"/>
              </a:ext>
            </a:extLst>
          </p:cNvPr>
          <p:cNvSpPr txBox="1"/>
          <p:nvPr/>
        </p:nvSpPr>
        <p:spPr>
          <a:xfrm>
            <a:off x="1676400" y="64770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
        <p:nvSpPr>
          <p:cNvPr id="10" name="Title 1">
            <a:extLst>
              <a:ext uri="{FF2B5EF4-FFF2-40B4-BE49-F238E27FC236}">
                <a16:creationId xmlns:a16="http://schemas.microsoft.com/office/drawing/2014/main" id="{A9474635-18CD-48BB-87B9-BB584BB7E5EF}"/>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F1A5686A-F81B-4D7E-BD88-5C75F69E0D98}"/>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0285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0" y="685800"/>
            <a:ext cx="9144000" cy="5562600"/>
          </a:xfrm>
        </p:spPr>
        <p:txBody>
          <a:bodyPr>
            <a:normAutofit fontScale="92500" lnSpcReduction="20000"/>
          </a:bodyPr>
          <a:lstStyle/>
          <a:p>
            <a:pPr marL="0" indent="0">
              <a:buNone/>
            </a:pPr>
            <a:r>
              <a:rPr lang="en-US" sz="3500" b="1" u="sng" dirty="0"/>
              <a:t>Cost Allocation Method for Salaries CONTINUED</a:t>
            </a:r>
          </a:p>
          <a:p>
            <a:pPr marL="0" indent="0">
              <a:buNone/>
            </a:pPr>
            <a:r>
              <a:rPr lang="en-US" sz="2175" dirty="0"/>
              <a:t>      </a:t>
            </a:r>
          </a:p>
          <a:p>
            <a:pPr lvl="1"/>
            <a:r>
              <a:rPr lang="en-US" sz="3675" dirty="0">
                <a:solidFill>
                  <a:srgbClr val="FF0000"/>
                </a:solidFill>
              </a:rPr>
              <a:t>Salary and benefits for time spent on LVR activities are to be paid for with LVR funds. </a:t>
            </a:r>
          </a:p>
          <a:p>
            <a:pPr lvl="1"/>
            <a:r>
              <a:rPr lang="en-US" sz="3675" dirty="0">
                <a:solidFill>
                  <a:srgbClr val="FF0000"/>
                </a:solidFill>
              </a:rPr>
              <a:t>If a conservation district chooses to divide salaries on a percent basis, then:</a:t>
            </a:r>
          </a:p>
          <a:p>
            <a:pPr lvl="2"/>
            <a:r>
              <a:rPr lang="en-US" sz="3675" dirty="0">
                <a:solidFill>
                  <a:srgbClr val="FF0000"/>
                </a:solidFill>
              </a:rPr>
              <a:t>The </a:t>
            </a:r>
            <a:r>
              <a:rPr lang="en-US" sz="3675" i="1" u="sng" dirty="0">
                <a:solidFill>
                  <a:srgbClr val="FF0000"/>
                </a:solidFill>
              </a:rPr>
              <a:t>percent of a staff member’s salaries and benefits paid for with </a:t>
            </a:r>
            <a:r>
              <a:rPr lang="en-US" sz="3675" b="1" i="1" u="sng" dirty="0">
                <a:solidFill>
                  <a:srgbClr val="FF0000"/>
                </a:solidFill>
              </a:rPr>
              <a:t>LVR</a:t>
            </a:r>
            <a:r>
              <a:rPr lang="en-US" sz="3675" i="1" u="sng" dirty="0">
                <a:solidFill>
                  <a:srgbClr val="FF0000"/>
                </a:solidFill>
              </a:rPr>
              <a:t> funds must be proportionate to the amount of time that staff member spends on </a:t>
            </a:r>
            <a:r>
              <a:rPr lang="en-US" sz="3675" b="1" i="1" u="sng" dirty="0">
                <a:solidFill>
                  <a:srgbClr val="FF0000"/>
                </a:solidFill>
              </a:rPr>
              <a:t>LVR </a:t>
            </a:r>
            <a:r>
              <a:rPr lang="en-US" sz="3675" i="1" u="sng" dirty="0">
                <a:solidFill>
                  <a:srgbClr val="FF0000"/>
                </a:solidFill>
              </a:rPr>
              <a:t>activities out of the staff member’s total hours in a given time period</a:t>
            </a:r>
            <a:r>
              <a:rPr lang="en-US" sz="3675" dirty="0">
                <a:solidFill>
                  <a:srgbClr val="FF0000"/>
                </a:solidFill>
              </a:rPr>
              <a:t>. </a:t>
            </a:r>
          </a:p>
          <a:p>
            <a:pPr marL="342900" lvl="1" indent="0">
              <a:buNone/>
            </a:pPr>
            <a:endParaRPr lang="en-US" sz="2175" dirty="0"/>
          </a:p>
        </p:txBody>
      </p:sp>
      <p:sp>
        <p:nvSpPr>
          <p:cNvPr id="8" name="TextBox 7">
            <a:extLst>
              <a:ext uri="{FF2B5EF4-FFF2-40B4-BE49-F238E27FC236}">
                <a16:creationId xmlns:a16="http://schemas.microsoft.com/office/drawing/2014/main" id="{C2FDD830-7699-4FEA-888A-B8519C5D476E}"/>
              </a:ext>
            </a:extLst>
          </p:cNvPr>
          <p:cNvSpPr txBox="1"/>
          <p:nvPr/>
        </p:nvSpPr>
        <p:spPr>
          <a:xfrm>
            <a:off x="1580606" y="64770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
        <p:nvSpPr>
          <p:cNvPr id="10" name="Title 1">
            <a:extLst>
              <a:ext uri="{FF2B5EF4-FFF2-40B4-BE49-F238E27FC236}">
                <a16:creationId xmlns:a16="http://schemas.microsoft.com/office/drawing/2014/main" id="{BC3E82F6-3EB4-4438-85EB-3138EC26F949}"/>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D9BCECD6-7128-48A5-B17E-48ED5C4B260D}"/>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4681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BFDF95-0A8E-4E72-AEED-3B4A00D5FC78}"/>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DE172032-E4B5-4A61-B155-EA1152F09609}"/>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grpSp>
        <p:nvGrpSpPr>
          <p:cNvPr id="68" name="Group 67">
            <a:extLst>
              <a:ext uri="{FF2B5EF4-FFF2-40B4-BE49-F238E27FC236}">
                <a16:creationId xmlns:a16="http://schemas.microsoft.com/office/drawing/2014/main" id="{01BB95BC-FC2A-4F51-892A-D91A361160B0}"/>
              </a:ext>
            </a:extLst>
          </p:cNvPr>
          <p:cNvGrpSpPr/>
          <p:nvPr/>
        </p:nvGrpSpPr>
        <p:grpSpPr>
          <a:xfrm>
            <a:off x="-1002146" y="967512"/>
            <a:ext cx="7753928" cy="5069805"/>
            <a:chOff x="-1002146" y="967512"/>
            <a:chExt cx="7753928" cy="5069805"/>
          </a:xfrm>
        </p:grpSpPr>
        <p:grpSp>
          <p:nvGrpSpPr>
            <p:cNvPr id="25" name="Group 24">
              <a:extLst>
                <a:ext uri="{FF2B5EF4-FFF2-40B4-BE49-F238E27FC236}">
                  <a16:creationId xmlns:a16="http://schemas.microsoft.com/office/drawing/2014/main" id="{F89F3ADC-5758-4DFA-BB14-83FCCFE1C147}"/>
                </a:ext>
              </a:extLst>
            </p:cNvPr>
            <p:cNvGrpSpPr/>
            <p:nvPr/>
          </p:nvGrpSpPr>
          <p:grpSpPr>
            <a:xfrm>
              <a:off x="-1002146" y="967512"/>
              <a:ext cx="7753928" cy="5069805"/>
              <a:chOff x="369454" y="699658"/>
              <a:chExt cx="8405091" cy="5495559"/>
            </a:xfrm>
          </p:grpSpPr>
          <p:sp>
            <p:nvSpPr>
              <p:cNvPr id="24" name="Oval 23">
                <a:extLst>
                  <a:ext uri="{FF2B5EF4-FFF2-40B4-BE49-F238E27FC236}">
                    <a16:creationId xmlns:a16="http://schemas.microsoft.com/office/drawing/2014/main" id="{8DED316B-2EB9-4D60-81B5-4D07712B8B18}"/>
                  </a:ext>
                </a:extLst>
              </p:cNvPr>
              <p:cNvSpPr/>
              <p:nvPr/>
            </p:nvSpPr>
            <p:spPr>
              <a:xfrm>
                <a:off x="1782619" y="699658"/>
                <a:ext cx="5570680" cy="5495559"/>
              </a:xfrm>
              <a:prstGeom prst="ellipse">
                <a:avLst/>
              </a:prstGeom>
              <a:solidFill>
                <a:srgbClr val="996633"/>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96E4CE59-366B-4562-8FB8-9ECE5ACB84EC}"/>
                  </a:ext>
                </a:extLst>
              </p:cNvPr>
              <p:cNvGraphicFramePr/>
              <p:nvPr/>
            </p:nvGraphicFramePr>
            <p:xfrm>
              <a:off x="369454" y="761970"/>
              <a:ext cx="8405091" cy="5310908"/>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6AD7B63B-02B6-4AE0-B005-43AEA69DBF81}"/>
                  </a:ext>
                </a:extLst>
              </p:cNvPr>
              <p:cNvSpPr/>
              <p:nvPr/>
            </p:nvSpPr>
            <p:spPr>
              <a:xfrm>
                <a:off x="2549235" y="244763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0CD55A-9D2F-4B8B-ACCE-77BA69973BE7}"/>
                  </a:ext>
                </a:extLst>
              </p:cNvPr>
              <p:cNvSpPr/>
              <p:nvPr/>
            </p:nvSpPr>
            <p:spPr>
              <a:xfrm>
                <a:off x="3948549" y="1637353"/>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7884AB-FA55-4582-A511-E80F014A743A}"/>
                  </a:ext>
                </a:extLst>
              </p:cNvPr>
              <p:cNvSpPr/>
              <p:nvPr/>
            </p:nvSpPr>
            <p:spPr>
              <a:xfrm>
                <a:off x="3486726" y="2979985"/>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03E5E-E845-43FE-9789-25589AD55E0A}"/>
                  </a:ext>
                </a:extLst>
              </p:cNvPr>
              <p:cNvSpPr/>
              <p:nvPr/>
            </p:nvSpPr>
            <p:spPr>
              <a:xfrm>
                <a:off x="2895597" y="398464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0800A1-6407-427B-A17F-849EEF99230A}"/>
                  </a:ext>
                </a:extLst>
              </p:cNvPr>
              <p:cNvSpPr/>
              <p:nvPr/>
            </p:nvSpPr>
            <p:spPr>
              <a:xfrm>
                <a:off x="4221018" y="423445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A4716-3974-4D88-BFD9-8F5E04547846}"/>
                  </a:ext>
                </a:extLst>
              </p:cNvPr>
              <p:cNvSpPr/>
              <p:nvPr/>
            </p:nvSpPr>
            <p:spPr>
              <a:xfrm>
                <a:off x="5190833" y="211585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68408E-3BD0-4C78-A297-29B25FEFBA74}"/>
                  </a:ext>
                </a:extLst>
              </p:cNvPr>
              <p:cNvSpPr/>
              <p:nvPr/>
            </p:nvSpPr>
            <p:spPr>
              <a:xfrm>
                <a:off x="4825997" y="1325416"/>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9DFC57-816D-494D-B3DA-A59BA2FAA39E}"/>
                  </a:ext>
                </a:extLst>
              </p:cNvPr>
              <p:cNvSpPr/>
              <p:nvPr/>
            </p:nvSpPr>
            <p:spPr>
              <a:xfrm>
                <a:off x="5024580" y="4675279"/>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E2C445-60B2-4DD6-A891-C9D88E6EC42E}"/>
                  </a:ext>
                </a:extLst>
              </p:cNvPr>
              <p:cNvSpPr/>
              <p:nvPr/>
            </p:nvSpPr>
            <p:spPr>
              <a:xfrm>
                <a:off x="5394035" y="3573630"/>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296731-298F-4301-BCF5-241D37FC2BB2}"/>
                  </a:ext>
                </a:extLst>
              </p:cNvPr>
              <p:cNvSpPr/>
              <p:nvPr/>
            </p:nvSpPr>
            <p:spPr>
              <a:xfrm>
                <a:off x="5855857" y="2783502"/>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AE8101-94F8-4DF2-BFEE-B174F6437086}"/>
                  </a:ext>
                </a:extLst>
              </p:cNvPr>
              <p:cNvSpPr/>
              <p:nvPr/>
            </p:nvSpPr>
            <p:spPr>
              <a:xfrm>
                <a:off x="4271822" y="268987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3405FA-69D9-42A2-858E-F10BB9DE10FE}"/>
                  </a:ext>
                </a:extLst>
              </p:cNvPr>
              <p:cNvSpPr/>
              <p:nvPr/>
            </p:nvSpPr>
            <p:spPr>
              <a:xfrm>
                <a:off x="3486726" y="4927598"/>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E82022-4430-4123-8C5F-C830549D35AF}"/>
                  </a:ext>
                </a:extLst>
              </p:cNvPr>
              <p:cNvSpPr/>
              <p:nvPr/>
            </p:nvSpPr>
            <p:spPr>
              <a:xfrm>
                <a:off x="6086767" y="3794044"/>
                <a:ext cx="461820" cy="440829"/>
              </a:xfrm>
              <a:prstGeom prst="ellipse">
                <a:avLst/>
              </a:prstGeom>
              <a:solidFill>
                <a:srgbClr val="C00000"/>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18B9D93-7A6C-4EDF-A5E8-AD2936047AEA}"/>
                </a:ext>
              </a:extLst>
            </p:cNvPr>
            <p:cNvGrpSpPr/>
            <p:nvPr/>
          </p:nvGrpSpPr>
          <p:grpSpPr>
            <a:xfrm>
              <a:off x="1611381" y="1681128"/>
              <a:ext cx="405823" cy="367163"/>
              <a:chOff x="0" y="1021571"/>
              <a:chExt cx="1010680" cy="914400"/>
            </a:xfrm>
            <a:solidFill>
              <a:schemeClr val="bg2">
                <a:lumMod val="75000"/>
              </a:schemeClr>
            </a:solidFill>
          </p:grpSpPr>
          <p:sp>
            <p:nvSpPr>
              <p:cNvPr id="38" name="Chord 37">
                <a:extLst>
                  <a:ext uri="{FF2B5EF4-FFF2-40B4-BE49-F238E27FC236}">
                    <a16:creationId xmlns:a16="http://schemas.microsoft.com/office/drawing/2014/main" id="{2A6B4E2F-3793-4D95-B98E-03E1D395B470}"/>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177634-3C97-4EC5-93E4-11A180B46A5A}"/>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23B1D02-B7DD-45F4-B119-3565E5FDE264}"/>
                </a:ext>
              </a:extLst>
            </p:cNvPr>
            <p:cNvGrpSpPr/>
            <p:nvPr/>
          </p:nvGrpSpPr>
          <p:grpSpPr>
            <a:xfrm rot="7589721">
              <a:off x="1744325" y="2519459"/>
              <a:ext cx="405823" cy="367163"/>
              <a:chOff x="0" y="1021571"/>
              <a:chExt cx="1010680" cy="914400"/>
            </a:xfrm>
            <a:solidFill>
              <a:schemeClr val="bg2">
                <a:lumMod val="75000"/>
              </a:schemeClr>
            </a:solidFill>
          </p:grpSpPr>
          <p:sp>
            <p:nvSpPr>
              <p:cNvPr id="42" name="Chord 41">
                <a:extLst>
                  <a:ext uri="{FF2B5EF4-FFF2-40B4-BE49-F238E27FC236}">
                    <a16:creationId xmlns:a16="http://schemas.microsoft.com/office/drawing/2014/main" id="{6F7B7617-34B0-4DE3-9C72-F9AED9B3E1B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5BFA3CB-E60C-4D92-9C63-1FBA7C26CC5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56A4C73-ABFF-435E-871A-CE1974CE0073}"/>
                </a:ext>
              </a:extLst>
            </p:cNvPr>
            <p:cNvGrpSpPr/>
            <p:nvPr/>
          </p:nvGrpSpPr>
          <p:grpSpPr>
            <a:xfrm>
              <a:off x="3915086" y="4555575"/>
              <a:ext cx="405823" cy="367163"/>
              <a:chOff x="0" y="1021571"/>
              <a:chExt cx="1010680" cy="914400"/>
            </a:xfrm>
            <a:solidFill>
              <a:schemeClr val="bg2">
                <a:lumMod val="75000"/>
              </a:schemeClr>
            </a:solidFill>
          </p:grpSpPr>
          <p:sp>
            <p:nvSpPr>
              <p:cNvPr id="45" name="Chord 44">
                <a:extLst>
                  <a:ext uri="{FF2B5EF4-FFF2-40B4-BE49-F238E27FC236}">
                    <a16:creationId xmlns:a16="http://schemas.microsoft.com/office/drawing/2014/main" id="{03C8CF17-045B-4114-BC59-5D39740111F1}"/>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6831ED7-3829-4038-AFB7-6EEB8F4F01C0}"/>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BDB2134-E378-4FA6-AA0D-1F5743D7893A}"/>
                </a:ext>
              </a:extLst>
            </p:cNvPr>
            <p:cNvGrpSpPr/>
            <p:nvPr/>
          </p:nvGrpSpPr>
          <p:grpSpPr>
            <a:xfrm rot="1568056">
              <a:off x="945490" y="3497057"/>
              <a:ext cx="405823" cy="367163"/>
              <a:chOff x="0" y="1021571"/>
              <a:chExt cx="1010680" cy="914400"/>
            </a:xfrm>
            <a:solidFill>
              <a:schemeClr val="bg2">
                <a:lumMod val="75000"/>
              </a:schemeClr>
            </a:solidFill>
          </p:grpSpPr>
          <p:sp>
            <p:nvSpPr>
              <p:cNvPr id="48" name="Chord 47">
                <a:extLst>
                  <a:ext uri="{FF2B5EF4-FFF2-40B4-BE49-F238E27FC236}">
                    <a16:creationId xmlns:a16="http://schemas.microsoft.com/office/drawing/2014/main" id="{72DA35C9-7BB9-4D5B-923B-9233AE7E94C5}"/>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9D10B96-F96D-437B-8490-24F49671CB0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A5933178-E48C-428C-A365-EA17E8DAC32B}"/>
                </a:ext>
              </a:extLst>
            </p:cNvPr>
            <p:cNvGrpSpPr/>
            <p:nvPr/>
          </p:nvGrpSpPr>
          <p:grpSpPr>
            <a:xfrm rot="8835936">
              <a:off x="4220179" y="2179398"/>
              <a:ext cx="405823" cy="367163"/>
              <a:chOff x="0" y="1021571"/>
              <a:chExt cx="1010680" cy="914400"/>
            </a:xfrm>
            <a:solidFill>
              <a:schemeClr val="bg2">
                <a:lumMod val="75000"/>
              </a:schemeClr>
            </a:solidFill>
          </p:grpSpPr>
          <p:sp>
            <p:nvSpPr>
              <p:cNvPr id="51" name="Chord 50">
                <a:extLst>
                  <a:ext uri="{FF2B5EF4-FFF2-40B4-BE49-F238E27FC236}">
                    <a16:creationId xmlns:a16="http://schemas.microsoft.com/office/drawing/2014/main" id="{1B3FFC7A-3C34-4E9B-8ED4-03EF923EBC0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18EBA3F-BA7F-45DB-B76D-ADECBFD18A68}"/>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E45154F-18AB-437B-B537-24FFB1C1AEA5}"/>
                </a:ext>
              </a:extLst>
            </p:cNvPr>
            <p:cNvGrpSpPr/>
            <p:nvPr/>
          </p:nvGrpSpPr>
          <p:grpSpPr>
            <a:xfrm rot="10800000">
              <a:off x="2029921" y="4442839"/>
              <a:ext cx="405823" cy="367163"/>
              <a:chOff x="0" y="1021571"/>
              <a:chExt cx="1010680" cy="914400"/>
            </a:xfrm>
            <a:solidFill>
              <a:schemeClr val="bg2">
                <a:lumMod val="75000"/>
              </a:schemeClr>
            </a:solidFill>
          </p:grpSpPr>
          <p:sp>
            <p:nvSpPr>
              <p:cNvPr id="54" name="Chord 53">
                <a:extLst>
                  <a:ext uri="{FF2B5EF4-FFF2-40B4-BE49-F238E27FC236}">
                    <a16:creationId xmlns:a16="http://schemas.microsoft.com/office/drawing/2014/main" id="{7EE507BB-E443-4AA8-873C-62CBDD938DB2}"/>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DD2D452-4ED2-43F0-9171-47C967AAC85D}"/>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6172A080-F158-41CB-84CE-259D14749108}"/>
                </a:ext>
              </a:extLst>
            </p:cNvPr>
            <p:cNvGrpSpPr/>
            <p:nvPr/>
          </p:nvGrpSpPr>
          <p:grpSpPr>
            <a:xfrm rot="4558339">
              <a:off x="3328584" y="3076464"/>
              <a:ext cx="405823" cy="367163"/>
              <a:chOff x="0" y="1021571"/>
              <a:chExt cx="1010680" cy="914400"/>
            </a:xfrm>
            <a:solidFill>
              <a:schemeClr val="bg2">
                <a:lumMod val="75000"/>
              </a:schemeClr>
            </a:solidFill>
          </p:grpSpPr>
          <p:sp>
            <p:nvSpPr>
              <p:cNvPr id="57" name="Chord 56">
                <a:extLst>
                  <a:ext uri="{FF2B5EF4-FFF2-40B4-BE49-F238E27FC236}">
                    <a16:creationId xmlns:a16="http://schemas.microsoft.com/office/drawing/2014/main" id="{027542F3-B86C-4135-A207-6D098550AF7A}"/>
                  </a:ext>
                </a:extLst>
              </p:cNvPr>
              <p:cNvSpPr/>
              <p:nvPr/>
            </p:nvSpPr>
            <p:spPr>
              <a:xfrm>
                <a:off x="0" y="1021571"/>
                <a:ext cx="914400" cy="914400"/>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2695966-17AE-466E-BCD0-D3A50BE07D54}"/>
                  </a:ext>
                </a:extLst>
              </p:cNvPr>
              <p:cNvSpPr/>
              <p:nvPr/>
            </p:nvSpPr>
            <p:spPr>
              <a:xfrm rot="20247668">
                <a:off x="497341" y="1136073"/>
                <a:ext cx="513339" cy="406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Arc 58">
              <a:extLst>
                <a:ext uri="{FF2B5EF4-FFF2-40B4-BE49-F238E27FC236}">
                  <a16:creationId xmlns:a16="http://schemas.microsoft.com/office/drawing/2014/main" id="{6FDEC774-BD84-409D-8E3A-43DCB6BE7929}"/>
                </a:ext>
              </a:extLst>
            </p:cNvPr>
            <p:cNvSpPr/>
            <p:nvPr/>
          </p:nvSpPr>
          <p:spPr>
            <a:xfrm>
              <a:off x="1799894" y="2251675"/>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DD5B6E60-69C7-49CB-901F-327801ADE233}"/>
                </a:ext>
              </a:extLst>
            </p:cNvPr>
            <p:cNvSpPr/>
            <p:nvPr/>
          </p:nvSpPr>
          <p:spPr>
            <a:xfrm rot="7690677">
              <a:off x="2869118" y="4824510"/>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B4D89F8F-C0A2-4C7E-BBBE-BACC218FCFB8}"/>
                </a:ext>
              </a:extLst>
            </p:cNvPr>
            <p:cNvSpPr/>
            <p:nvPr/>
          </p:nvSpPr>
          <p:spPr>
            <a:xfrm rot="13935638">
              <a:off x="1540480" y="311105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CD4735C8-7D8D-49C2-8893-1CD3C6C29788}"/>
                </a:ext>
              </a:extLst>
            </p:cNvPr>
            <p:cNvSpPr/>
            <p:nvPr/>
          </p:nvSpPr>
          <p:spPr>
            <a:xfrm rot="16404645">
              <a:off x="4510649" y="344784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2ADF0719-82CC-4015-A631-5A0EAC71A3CF}"/>
                </a:ext>
              </a:extLst>
            </p:cNvPr>
            <p:cNvSpPr/>
            <p:nvPr/>
          </p:nvSpPr>
          <p:spPr>
            <a:xfrm rot="11443315">
              <a:off x="2421177" y="3591716"/>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213596F0-BDF7-4CBC-AC3E-CDD94E786FC9}"/>
                </a:ext>
              </a:extLst>
            </p:cNvPr>
            <p:cNvSpPr/>
            <p:nvPr/>
          </p:nvSpPr>
          <p:spPr>
            <a:xfrm>
              <a:off x="3568543" y="201696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1EFDE0E7-1A8F-446D-B96E-8DED3BE36E4C}"/>
                </a:ext>
              </a:extLst>
            </p:cNvPr>
            <p:cNvSpPr/>
            <p:nvPr/>
          </p:nvSpPr>
          <p:spPr>
            <a:xfrm rot="6796537">
              <a:off x="997128" y="4195119"/>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F05E6A89-BC87-4456-B778-B97B476DBCDF}"/>
                </a:ext>
              </a:extLst>
            </p:cNvPr>
            <p:cNvSpPr/>
            <p:nvPr/>
          </p:nvSpPr>
          <p:spPr>
            <a:xfrm rot="5154524">
              <a:off x="3208333" y="3916931"/>
              <a:ext cx="517225" cy="665018"/>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5C53A860-13F0-4BEC-A436-16948B002877}"/>
              </a:ext>
            </a:extLst>
          </p:cNvPr>
          <p:cNvGrpSpPr/>
          <p:nvPr/>
        </p:nvGrpSpPr>
        <p:grpSpPr>
          <a:xfrm>
            <a:off x="2891640" y="783930"/>
            <a:ext cx="1091309" cy="2698871"/>
            <a:chOff x="2880327" y="775855"/>
            <a:chExt cx="1091309" cy="2698871"/>
          </a:xfrm>
        </p:grpSpPr>
        <p:cxnSp>
          <p:nvCxnSpPr>
            <p:cNvPr id="30" name="Straight Connector 29">
              <a:extLst>
                <a:ext uri="{FF2B5EF4-FFF2-40B4-BE49-F238E27FC236}">
                  <a16:creationId xmlns:a16="http://schemas.microsoft.com/office/drawing/2014/main" id="{4AB79ECF-A13F-4AB3-BD8D-783EA7102063}"/>
                </a:ext>
              </a:extLst>
            </p:cNvPr>
            <p:cNvCxnSpPr/>
            <p:nvPr/>
          </p:nvCxnSpPr>
          <p:spPr>
            <a:xfrm>
              <a:off x="2880327" y="775855"/>
              <a:ext cx="0" cy="26988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A0666F-71D6-48B1-857C-ABC5AF0AF125}"/>
                </a:ext>
              </a:extLst>
            </p:cNvPr>
            <p:cNvCxnSpPr>
              <a:cxnSpLocks/>
            </p:cNvCxnSpPr>
            <p:nvPr/>
          </p:nvCxnSpPr>
          <p:spPr>
            <a:xfrm flipH="1">
              <a:off x="2883527" y="844568"/>
              <a:ext cx="1088109" cy="2630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F1E4541-A6FA-49C7-AC74-D6F851C7DD1B}"/>
              </a:ext>
            </a:extLst>
          </p:cNvPr>
          <p:cNvSpPr/>
          <p:nvPr/>
        </p:nvSpPr>
        <p:spPr>
          <a:xfrm>
            <a:off x="5627903" y="550714"/>
            <a:ext cx="3725894" cy="1815882"/>
          </a:xfrm>
          <a:prstGeom prst="rect">
            <a:avLst/>
          </a:prstGeom>
        </p:spPr>
        <p:txBody>
          <a:bodyPr wrap="square">
            <a:spAutoFit/>
          </a:bodyPr>
          <a:lstStyle/>
          <a:p>
            <a:pPr lvl="0"/>
            <a:r>
              <a:rPr lang="en-US" sz="2800" dirty="0"/>
              <a:t>The percent of a staff member’s salaries and benefits paid for with LVR funds</a:t>
            </a:r>
            <a:endParaRPr lang="en-US" sz="2625" dirty="0"/>
          </a:p>
        </p:txBody>
      </p:sp>
      <p:sp>
        <p:nvSpPr>
          <p:cNvPr id="67" name="Rectangle 66">
            <a:extLst>
              <a:ext uri="{FF2B5EF4-FFF2-40B4-BE49-F238E27FC236}">
                <a16:creationId xmlns:a16="http://schemas.microsoft.com/office/drawing/2014/main" id="{50F5C7F6-D9FD-4973-8D9A-FED0DECBD9E2}"/>
              </a:ext>
            </a:extLst>
          </p:cNvPr>
          <p:cNvSpPr/>
          <p:nvPr/>
        </p:nvSpPr>
        <p:spPr>
          <a:xfrm>
            <a:off x="5231950" y="3917801"/>
            <a:ext cx="3725894" cy="2677656"/>
          </a:xfrm>
          <a:prstGeom prst="rect">
            <a:avLst/>
          </a:prstGeom>
        </p:spPr>
        <p:txBody>
          <a:bodyPr wrap="square">
            <a:spAutoFit/>
          </a:bodyPr>
          <a:lstStyle/>
          <a:p>
            <a:pPr lvl="1"/>
            <a:r>
              <a:rPr lang="en-US" sz="2400" dirty="0"/>
              <a:t>must be proportionate to the amount of time that staff member spends on LVR activities out of the staff member’s total hours in a given time period.</a:t>
            </a:r>
            <a:endParaRPr lang="en-US" sz="2325" dirty="0"/>
          </a:p>
        </p:txBody>
      </p:sp>
      <p:sp>
        <p:nvSpPr>
          <p:cNvPr id="69" name="Arrow: Right 68">
            <a:extLst>
              <a:ext uri="{FF2B5EF4-FFF2-40B4-BE49-F238E27FC236}">
                <a16:creationId xmlns:a16="http://schemas.microsoft.com/office/drawing/2014/main" id="{25EF4EF2-D018-407F-9D7D-E6705AA0F6E1}"/>
              </a:ext>
            </a:extLst>
          </p:cNvPr>
          <p:cNvSpPr/>
          <p:nvPr/>
        </p:nvSpPr>
        <p:spPr>
          <a:xfrm rot="10438382">
            <a:off x="3474718" y="1224704"/>
            <a:ext cx="2147169" cy="22761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BD71B89-6828-468D-AC46-BA9CBC536973}"/>
              </a:ext>
            </a:extLst>
          </p:cNvPr>
          <p:cNvSpPr/>
          <p:nvPr/>
        </p:nvSpPr>
        <p:spPr>
          <a:xfrm>
            <a:off x="155378" y="852643"/>
            <a:ext cx="5404476" cy="53682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6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9"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DBD3993-997D-4DF3-B0CF-482EA63382E1}"/>
              </a:ext>
            </a:extLst>
          </p:cNvPr>
          <p:cNvSpPr>
            <a:spLocks noGrp="1"/>
          </p:cNvSpPr>
          <p:nvPr>
            <p:ph type="subTitle" idx="1"/>
          </p:nvPr>
        </p:nvSpPr>
        <p:spPr>
          <a:xfrm>
            <a:off x="238877" y="685800"/>
            <a:ext cx="8666243" cy="3505199"/>
          </a:xfrm>
        </p:spPr>
        <p:txBody>
          <a:bodyPr>
            <a:normAutofit fontScale="92500" lnSpcReduction="10000"/>
          </a:bodyPr>
          <a:lstStyle/>
          <a:p>
            <a:r>
              <a:rPr lang="en-US" sz="3600">
                <a:solidFill>
                  <a:srgbClr val="FF0000"/>
                </a:solidFill>
              </a:rPr>
              <a:t>Examples of cost allocation methods that meet the policy outlined above are available in appendix </a:t>
            </a:r>
            <a:r>
              <a:rPr lang="en-US" sz="3600" i="1">
                <a:solidFill>
                  <a:srgbClr val="FF0000"/>
                </a:solidFill>
              </a:rPr>
              <a:t>E</a:t>
            </a:r>
            <a:r>
              <a:rPr lang="en-US" sz="3600">
                <a:solidFill>
                  <a:srgbClr val="FF0000"/>
                </a:solidFill>
              </a:rPr>
              <a:t>.</a:t>
            </a:r>
            <a:r>
              <a:rPr lang="en-US" sz="3600"/>
              <a:t> </a:t>
            </a:r>
          </a:p>
          <a:p>
            <a:pPr lvl="1"/>
            <a:r>
              <a:rPr lang="en-US" sz="3200">
                <a:solidFill>
                  <a:srgbClr val="FF0000"/>
                </a:solidFill>
              </a:rPr>
              <a:t>These are not the only acceptable cost allocation methods. </a:t>
            </a:r>
          </a:p>
          <a:p>
            <a:r>
              <a:rPr lang="en-US" sz="3600"/>
              <a:t>For assistance in developing a cost allocation method, contact the SCC. </a:t>
            </a:r>
            <a:r>
              <a:rPr lang="en-US" sz="1800"/>
              <a:t> </a:t>
            </a:r>
            <a:endParaRPr lang="en-US" sz="2400"/>
          </a:p>
          <a:p>
            <a:pPr marL="0" indent="0">
              <a:buNone/>
            </a:pPr>
            <a:endParaRPr lang="en-US" sz="1500" b="1"/>
          </a:p>
        </p:txBody>
      </p:sp>
      <p:sp>
        <p:nvSpPr>
          <p:cNvPr id="8" name="TextBox 7">
            <a:extLst>
              <a:ext uri="{FF2B5EF4-FFF2-40B4-BE49-F238E27FC236}">
                <a16:creationId xmlns:a16="http://schemas.microsoft.com/office/drawing/2014/main" id="{31F14E0D-E6E2-4DAF-9147-4901E0D777CE}"/>
              </a:ext>
            </a:extLst>
          </p:cNvPr>
          <p:cNvSpPr txBox="1"/>
          <p:nvPr/>
        </p:nvSpPr>
        <p:spPr>
          <a:xfrm>
            <a:off x="1752600" y="6400800"/>
            <a:ext cx="5982788" cy="300082"/>
          </a:xfrm>
          <a:prstGeom prst="rect">
            <a:avLst/>
          </a:prstGeom>
          <a:noFill/>
          <a:ln>
            <a:solidFill>
              <a:schemeClr val="tx1"/>
            </a:solidFill>
          </a:ln>
        </p:spPr>
        <p:txBody>
          <a:bodyPr wrap="square" rtlCol="0">
            <a:spAutoFit/>
          </a:bodyPr>
          <a:lstStyle/>
          <a:p>
            <a:pPr algn="ctr"/>
            <a:r>
              <a:rPr lang="en-US" sz="1350" b="1">
                <a:solidFill>
                  <a:srgbClr val="FF0000"/>
                </a:solidFill>
              </a:rPr>
              <a:t>Red Text </a:t>
            </a:r>
            <a:r>
              <a:rPr lang="en-US" sz="1350"/>
              <a:t>shows wording changes to the DGLVR Admin Manual (effective 7/1/2022)</a:t>
            </a:r>
          </a:p>
        </p:txBody>
      </p:sp>
      <p:sp>
        <p:nvSpPr>
          <p:cNvPr id="10" name="Title 1">
            <a:extLst>
              <a:ext uri="{FF2B5EF4-FFF2-40B4-BE49-F238E27FC236}">
                <a16:creationId xmlns:a16="http://schemas.microsoft.com/office/drawing/2014/main" id="{AF8EB635-DEA2-437A-9286-5ED5224FF747}"/>
              </a:ext>
            </a:extLst>
          </p:cNvPr>
          <p:cNvSpPr>
            <a:spLocks noGrp="1"/>
          </p:cNvSpPr>
          <p:nvPr>
            <p:ph type="ctrTitle"/>
          </p:nvPr>
        </p:nvSpPr>
        <p:spPr>
          <a:xfrm>
            <a:off x="3200400" y="1"/>
            <a:ext cx="5943600" cy="457200"/>
          </a:xfrm>
        </p:spPr>
        <p:txBody>
          <a:bodyPr/>
          <a:lstStyle/>
          <a:p>
            <a:r>
              <a:rPr lang="en-US"/>
              <a:t>3.4.2 Cost Allocation Method</a:t>
            </a:r>
          </a:p>
        </p:txBody>
      </p:sp>
      <p:sp>
        <p:nvSpPr>
          <p:cNvPr id="11" name="Title 1">
            <a:extLst>
              <a:ext uri="{FF2B5EF4-FFF2-40B4-BE49-F238E27FC236}">
                <a16:creationId xmlns:a16="http://schemas.microsoft.com/office/drawing/2014/main" id="{7398F397-1AE9-48FF-8198-12EDD3C07B54}"/>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8218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 y="1428750"/>
            <a:ext cx="8582297" cy="4457700"/>
          </a:xfrm>
        </p:spPr>
        <p:txBody>
          <a:bodyPr>
            <a:normAutofit/>
          </a:bodyPr>
          <a:lstStyle/>
          <a:p>
            <a:pPr marL="0" indent="0">
              <a:buNone/>
            </a:pPr>
            <a:r>
              <a:rPr lang="en-US" b="1"/>
              <a:t>CAM Example 3:</a:t>
            </a:r>
            <a:r>
              <a:rPr lang="en-US"/>
              <a:t> If a district has a vehicle that is shared unequally by several programs, vehicle expenses or charges must be based on actual usage for each Program.</a:t>
            </a:r>
          </a:p>
        </p:txBody>
      </p:sp>
      <p:grpSp>
        <p:nvGrpSpPr>
          <p:cNvPr id="7" name="Group 6">
            <a:extLst>
              <a:ext uri="{FF2B5EF4-FFF2-40B4-BE49-F238E27FC236}">
                <a16:creationId xmlns:a16="http://schemas.microsoft.com/office/drawing/2014/main" id="{C582162E-4A64-44E2-838B-D5CD7CE0846F}"/>
              </a:ext>
            </a:extLst>
          </p:cNvPr>
          <p:cNvGrpSpPr/>
          <p:nvPr/>
        </p:nvGrpSpPr>
        <p:grpSpPr>
          <a:xfrm>
            <a:off x="76200" y="-11575"/>
            <a:ext cx="9067800" cy="468776"/>
            <a:chOff x="76200" y="-11575"/>
            <a:chExt cx="9067800" cy="468776"/>
          </a:xfrm>
        </p:grpSpPr>
        <p:sp>
          <p:nvSpPr>
            <p:cNvPr id="8" name="Title 1">
              <a:extLst>
                <a:ext uri="{FF2B5EF4-FFF2-40B4-BE49-F238E27FC236}">
                  <a16:creationId xmlns:a16="http://schemas.microsoft.com/office/drawing/2014/main" id="{83CA5D2F-5EB5-479A-9B87-D0E27BE7D8AB}"/>
                </a:ext>
              </a:extLst>
            </p:cNvPr>
            <p:cNvSpPr txBox="1">
              <a:spLocks/>
            </p:cNvSpPr>
            <p:nvPr/>
          </p:nvSpPr>
          <p:spPr>
            <a:xfrm>
              <a:off x="3200400" y="1"/>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r>
                <a:rPr lang="en-US"/>
                <a:t>Cost Allocation Method examples </a:t>
              </a:r>
            </a:p>
          </p:txBody>
        </p:sp>
        <p:sp>
          <p:nvSpPr>
            <p:cNvPr id="9" name="Title 1">
              <a:extLst>
                <a:ext uri="{FF2B5EF4-FFF2-40B4-BE49-F238E27FC236}">
                  <a16:creationId xmlns:a16="http://schemas.microsoft.com/office/drawing/2014/main" id="{FC991217-D89C-4458-A7C3-7474234D20DA}"/>
                </a:ext>
              </a:extLst>
            </p:cNvPr>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Appendix E</a:t>
              </a:r>
            </a:p>
          </p:txBody>
        </p:sp>
      </p:grpSp>
    </p:spTree>
    <p:extLst>
      <p:ext uri="{BB962C8B-B14F-4D97-AF65-F5344CB8AC3E}">
        <p14:creationId xmlns:p14="http://schemas.microsoft.com/office/powerpoint/2010/main" val="1428807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85800"/>
            <a:ext cx="8229600" cy="5943600"/>
          </a:xfrm>
        </p:spPr>
        <p:txBody>
          <a:bodyPr>
            <a:normAutofit/>
          </a:bodyPr>
          <a:lstStyle/>
          <a:p>
            <a:pPr marL="0" indent="0">
              <a:buNone/>
            </a:pPr>
            <a:r>
              <a:rPr lang="en-US" u="sng"/>
              <a:t>Cost Allocation Method Example3:</a:t>
            </a:r>
          </a:p>
          <a:p>
            <a:pPr marL="0" indent="0">
              <a:buNone/>
            </a:pPr>
            <a:r>
              <a:rPr lang="en-US"/>
              <a:t>Vehicle shared unequally by multiple programs</a:t>
            </a:r>
          </a:p>
          <a:p>
            <a:pPr marL="914400" lvl="2" indent="0">
              <a:buNone/>
            </a:pPr>
            <a:endParaRPr lang="en-US"/>
          </a:p>
        </p:txBody>
      </p:sp>
      <p:sp>
        <p:nvSpPr>
          <p:cNvPr id="2" name="Title 1"/>
          <p:cNvSpPr>
            <a:spLocks noGrp="1"/>
          </p:cNvSpPr>
          <p:nvPr>
            <p:ph type="ctrTitle"/>
          </p:nvPr>
        </p:nvSpPr>
        <p:spPr/>
        <p:txBody>
          <a:bodyPr/>
          <a:lstStyle/>
          <a:p>
            <a:r>
              <a:rPr lang="en-US"/>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304800" y="2046538"/>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1714500" y="1778724"/>
            <a:ext cx="2933700" cy="461665"/>
          </a:xfrm>
          <a:prstGeom prst="rect">
            <a:avLst/>
          </a:prstGeom>
          <a:noFill/>
        </p:spPr>
        <p:txBody>
          <a:bodyPr wrap="square" rtlCol="0">
            <a:spAutoFit/>
          </a:bodyPr>
          <a:lstStyle/>
          <a:p>
            <a:r>
              <a:rPr lang="en-US" sz="2400" b="1">
                <a:solidFill>
                  <a:srgbClr val="0070C0"/>
                </a:solidFill>
              </a:rPr>
              <a:t>5% of use is for DGR</a:t>
            </a:r>
          </a:p>
        </p:txBody>
      </p:sp>
      <p:sp>
        <p:nvSpPr>
          <p:cNvPr id="15" name="TextBox 14">
            <a:extLst>
              <a:ext uri="{FF2B5EF4-FFF2-40B4-BE49-F238E27FC236}">
                <a16:creationId xmlns:a16="http://schemas.microsoft.com/office/drawing/2014/main" id="{3D7FC81C-E4AA-4A06-BF59-A41619DCCD4D}"/>
              </a:ext>
            </a:extLst>
          </p:cNvPr>
          <p:cNvSpPr txBox="1"/>
          <p:nvPr/>
        </p:nvSpPr>
        <p:spPr>
          <a:xfrm>
            <a:off x="1731278" y="4833887"/>
            <a:ext cx="3481956" cy="830997"/>
          </a:xfrm>
          <a:prstGeom prst="rect">
            <a:avLst/>
          </a:prstGeom>
          <a:noFill/>
        </p:spPr>
        <p:txBody>
          <a:bodyPr wrap="square" rtlCol="0">
            <a:spAutoFit/>
          </a:bodyPr>
          <a:lstStyle/>
          <a:p>
            <a:pPr algn="ctr"/>
            <a:r>
              <a:rPr lang="en-US" sz="2400" b="1"/>
              <a:t>87% of use is for Other Program(s)</a:t>
            </a:r>
          </a:p>
        </p:txBody>
      </p:sp>
      <p:sp>
        <p:nvSpPr>
          <p:cNvPr id="10" name="TextBox 9">
            <a:extLst>
              <a:ext uri="{FF2B5EF4-FFF2-40B4-BE49-F238E27FC236}">
                <a16:creationId xmlns:a16="http://schemas.microsoft.com/office/drawing/2014/main" id="{223BB79D-C335-48FB-AEE3-46BAE3C45D53}"/>
              </a:ext>
            </a:extLst>
          </p:cNvPr>
          <p:cNvSpPr txBox="1"/>
          <p:nvPr/>
        </p:nvSpPr>
        <p:spPr>
          <a:xfrm>
            <a:off x="4616042" y="1824890"/>
            <a:ext cx="1638300" cy="830997"/>
          </a:xfrm>
          <a:prstGeom prst="rect">
            <a:avLst/>
          </a:prstGeom>
          <a:noFill/>
        </p:spPr>
        <p:txBody>
          <a:bodyPr wrap="square" rtlCol="0">
            <a:spAutoFit/>
          </a:bodyPr>
          <a:lstStyle/>
          <a:p>
            <a:r>
              <a:rPr lang="en-US" sz="2400" b="1">
                <a:solidFill>
                  <a:schemeClr val="accent6">
                    <a:lumMod val="75000"/>
                  </a:schemeClr>
                </a:solidFill>
              </a:rPr>
              <a:t>8% of use is for LVR</a:t>
            </a:r>
          </a:p>
        </p:txBody>
      </p:sp>
      <p:sp>
        <p:nvSpPr>
          <p:cNvPr id="12" name="TextBox 11">
            <a:extLst>
              <a:ext uri="{FF2B5EF4-FFF2-40B4-BE49-F238E27FC236}">
                <a16:creationId xmlns:a16="http://schemas.microsoft.com/office/drawing/2014/main" id="{DE9FAAF7-BB07-4395-BA9A-034849B5DE0F}"/>
              </a:ext>
            </a:extLst>
          </p:cNvPr>
          <p:cNvSpPr txBox="1"/>
          <p:nvPr/>
        </p:nvSpPr>
        <p:spPr>
          <a:xfrm>
            <a:off x="5957756" y="1955708"/>
            <a:ext cx="3048000" cy="4601260"/>
          </a:xfrm>
          <a:prstGeom prst="rect">
            <a:avLst/>
          </a:prstGeom>
          <a:noFill/>
        </p:spPr>
        <p:txBody>
          <a:bodyPr wrap="square" rtlCol="0">
            <a:spAutoFit/>
          </a:bodyPr>
          <a:lstStyle/>
          <a:p>
            <a:pPr algn="ctr"/>
            <a:r>
              <a:rPr lang="en-US" sz="2800" dirty="0"/>
              <a:t>How shared expenses are paid:</a:t>
            </a:r>
          </a:p>
          <a:p>
            <a:r>
              <a:rPr lang="en-US" sz="1400" dirty="0"/>
              <a:t>    </a:t>
            </a:r>
          </a:p>
          <a:p>
            <a:pPr marL="285750" indent="-285750">
              <a:buFont typeface="Arial" panose="020B0604020202020204" pitchFamily="34" charset="0"/>
              <a:buChar char="•"/>
            </a:pPr>
            <a:r>
              <a:rPr lang="en-US" sz="2800" dirty="0"/>
              <a:t>5% are eligible DGR expenses</a:t>
            </a:r>
          </a:p>
          <a:p>
            <a:r>
              <a:rPr lang="en-US" sz="1100" dirty="0"/>
              <a:t>   </a:t>
            </a:r>
          </a:p>
          <a:p>
            <a:pPr marL="285750" indent="-285750">
              <a:buFont typeface="Arial" panose="020B0604020202020204" pitchFamily="34" charset="0"/>
              <a:buChar char="•"/>
            </a:pPr>
            <a:r>
              <a:rPr lang="en-US" sz="2800" dirty="0"/>
              <a:t>8% are eligible LVR expenses</a:t>
            </a:r>
          </a:p>
          <a:p>
            <a:r>
              <a:rPr lang="en-US" sz="1050" dirty="0"/>
              <a:t>   </a:t>
            </a:r>
            <a:endParaRPr lang="en-US" sz="2800" dirty="0"/>
          </a:p>
          <a:p>
            <a:pPr marL="285750" indent="-285750">
              <a:buFont typeface="Arial" panose="020B0604020202020204" pitchFamily="34" charset="0"/>
              <a:buChar char="•"/>
            </a:pPr>
            <a:r>
              <a:rPr lang="en-US" sz="2800" dirty="0"/>
              <a:t>87% are NOT eligible DGLVR expenses</a:t>
            </a:r>
          </a:p>
        </p:txBody>
      </p:sp>
    </p:spTree>
    <p:extLst>
      <p:ext uri="{BB962C8B-B14F-4D97-AF65-F5344CB8AC3E}">
        <p14:creationId xmlns:p14="http://schemas.microsoft.com/office/powerpoint/2010/main" val="228593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8585E19E9FF54685767BCCDA089518" ma:contentTypeVersion="8" ma:contentTypeDescription="Create a new document." ma:contentTypeScope="" ma:versionID="dfe16e6cf28d07959ce19eb6db50c017">
  <xsd:schema xmlns:xsd="http://www.w3.org/2001/XMLSchema" xmlns:xs="http://www.w3.org/2001/XMLSchema" xmlns:p="http://schemas.microsoft.com/office/2006/metadata/properties" xmlns:ns3="4ce192a9-dbef-4c03-a9bc-6926f8c61758" targetNamespace="http://schemas.microsoft.com/office/2006/metadata/properties" ma:root="true" ma:fieldsID="102c34b4d1139e95f037b74f3972056f" ns3:_="">
    <xsd:import namespace="4ce192a9-dbef-4c03-a9bc-6926f8c6175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192a9-dbef-4c03-a9bc-6926f8c61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6B7260-6501-44BA-9CE7-FAC85702E33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417F5B0-93F3-4397-809E-4D5866AB517F}">
  <ds:schemaRefs>
    <ds:schemaRef ds:uri="http://schemas.microsoft.com/sharepoint/v3/contenttype/forms"/>
  </ds:schemaRefs>
</ds:datastoreItem>
</file>

<file path=customXml/itemProps3.xml><?xml version="1.0" encoding="utf-8"?>
<ds:datastoreItem xmlns:ds="http://schemas.openxmlformats.org/officeDocument/2006/customXml" ds:itemID="{B1CBBF2D-3E14-43FE-884E-0D8FDD80E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e192a9-dbef-4c03-a9bc-6926f8c61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10654</TotalTime>
  <Words>18420</Words>
  <Application>Microsoft Office PowerPoint</Application>
  <PresentationFormat>On-screen Show (4:3)</PresentationFormat>
  <Paragraphs>3585</Paragraphs>
  <Slides>375</Slides>
  <Notes>355</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0</vt:i4>
      </vt:variant>
      <vt:variant>
        <vt:lpstr>Slide Titles</vt:lpstr>
      </vt:variant>
      <vt:variant>
        <vt:i4>375</vt:i4>
      </vt:variant>
    </vt:vector>
  </HeadingPairs>
  <TitlesOfParts>
    <vt:vector size="380" baseType="lpstr">
      <vt:lpstr>Arial</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Training</vt:lpstr>
      <vt:lpstr>Administrative Training</vt:lpstr>
      <vt:lpstr>Funny Slide</vt:lpstr>
      <vt:lpstr>Administrative Training</vt:lpstr>
      <vt:lpstr>Administrative Training</vt:lpstr>
      <vt:lpstr>Administrative Training</vt:lpstr>
      <vt:lpstr>Administrative Training</vt:lpstr>
      <vt:lpstr>Administrative Training</vt:lpstr>
      <vt:lpstr>Administrative Training</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1) Introduction</vt:lpstr>
      <vt:lpstr>Introduction</vt:lpstr>
      <vt:lpstr>Introduction</vt:lpstr>
      <vt:lpstr>Administrative Manual</vt:lpstr>
      <vt:lpstr>2) State Conservation Commission</vt:lpstr>
      <vt:lpstr>2) State Conservation Commission</vt:lpstr>
      <vt:lpstr>2) State Conservation Commission</vt:lpstr>
      <vt:lpstr>2) State Conservation Commission</vt:lpstr>
      <vt:lpstr>Administrative Manual</vt:lpstr>
      <vt:lpstr>3) Conservation District Role</vt:lpstr>
      <vt:lpstr>PowerPoint Presentation</vt:lpstr>
      <vt:lpstr>3) CD Role</vt:lpstr>
      <vt:lpstr>3) CD Role</vt:lpstr>
      <vt:lpstr>3.3 Receiving Funds from SCC</vt:lpstr>
      <vt:lpstr>3.3.2-3: Advanced Working Capital</vt:lpstr>
      <vt:lpstr>PowerPoint Presentation</vt:lpstr>
      <vt:lpstr>Replenishment</vt:lpstr>
      <vt:lpstr>3.3.4: Spending Requirements</vt:lpstr>
      <vt:lpstr>3.3.4: Spending Requirements</vt:lpstr>
      <vt:lpstr>3.3.4: Spending Requirements</vt:lpstr>
      <vt:lpstr>3.3.4: Spending Requirements</vt:lpstr>
      <vt:lpstr>3.3.4: Spending Requirements</vt:lpstr>
      <vt:lpstr>3.3.4: Spending Requirements</vt:lpstr>
      <vt:lpstr>3.3.4: Spending Requirements</vt:lpstr>
      <vt:lpstr>Funny Slide</vt:lpstr>
      <vt:lpstr>3) CD Role</vt:lpstr>
      <vt:lpstr>3.4.1 Separate Accounting</vt:lpstr>
      <vt:lpstr>3.4.1: Separate Accounting</vt:lpstr>
      <vt:lpstr>3.4.1: Separate Accounting</vt:lpstr>
      <vt:lpstr>3.4.1: Separate Accounting</vt:lpstr>
      <vt:lpstr>3.4.1: Separate Accounting</vt:lpstr>
      <vt:lpstr>3.4.2-7 CD Spending Categories</vt:lpstr>
      <vt:lpstr>3.4.2-7 CD Spending Categories</vt:lpstr>
      <vt:lpstr>3.4.2-7 CD Spending Categories</vt:lpstr>
      <vt:lpstr>3.4.2-7 CD Spending Categories</vt:lpstr>
      <vt:lpstr>3.4.2-7 CD Spending Categories</vt:lpstr>
      <vt:lpstr>3.4.2-7 CD Spending Categories</vt:lpstr>
      <vt:lpstr>3.4.2-4 CD Spending Categories</vt:lpstr>
      <vt:lpstr>3.4.3: Administrative Funds</vt:lpstr>
      <vt:lpstr>3.4.3: Administrative Funds</vt:lpstr>
      <vt:lpstr>3.4.4 Education Funds</vt:lpstr>
      <vt:lpstr>3.4.4: Education Funds</vt:lpstr>
      <vt:lpstr>3.4.3 &amp; 3.4.4: Admin / Education Funds</vt:lpstr>
      <vt:lpstr>3.4.3 &amp; 3.4.4: Admin / Education Funds</vt:lpstr>
      <vt:lpstr>3.4.3 Administrative Funds</vt:lpstr>
      <vt:lpstr>3.4.4 Education Funds</vt:lpstr>
      <vt:lpstr>3.4.3 &amp; 3.4.4: Admin / Education Funds</vt:lpstr>
      <vt:lpstr>3.4.3 &amp; 3.4.4: Admin / Education Funds</vt:lpstr>
      <vt:lpstr>Example Time Tracking Method</vt:lpstr>
      <vt:lpstr>Example Time Tracking Method</vt:lpstr>
      <vt:lpstr>Example Time Tracking Method</vt:lpstr>
      <vt:lpstr>3.4.3&amp; 3.4.4: Admin / Education Funds</vt:lpstr>
      <vt:lpstr>3.4.3 &amp; 3.4.4: Admin / Education Funds</vt:lpstr>
      <vt:lpstr>3.4.3 &amp; 3.4.4: Admin / Education Funds</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3.4.2 Cost Allocation Method</vt:lpstr>
      <vt:lpstr>PowerPoint Presentation</vt:lpstr>
      <vt:lpstr>3.4.2-4 CD Spending Categories</vt:lpstr>
      <vt:lpstr>PowerPoint Presentation</vt:lpstr>
      <vt:lpstr>PowerPoint Presentation</vt:lpstr>
      <vt:lpstr>PowerPoint Presentation</vt:lpstr>
      <vt:lpstr>3.4.2-4 CD Spending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3.4.2-4 CD Spending Categories</vt:lpstr>
      <vt:lpstr>3.4.2 Cost Allocation Method</vt:lpstr>
      <vt:lpstr>Funny Slide</vt:lpstr>
      <vt:lpstr>3.4.5: Project Funds</vt:lpstr>
      <vt:lpstr>3.4.5: Project Funds</vt:lpstr>
      <vt:lpstr>3.4.6: Interest Funds</vt:lpstr>
      <vt:lpstr>3.4.7 Demonstration projects</vt:lpstr>
      <vt:lpstr>3.4.7 Demonstration projects</vt:lpstr>
      <vt:lpstr>PowerPoint Presentation</vt:lpstr>
      <vt:lpstr>3.4 Accounting of Funds</vt:lpstr>
      <vt:lpstr>PowerPoint Presentation</vt:lpstr>
      <vt:lpstr>Administrative Manual</vt:lpstr>
      <vt:lpstr>Administrative Manual</vt:lpstr>
      <vt:lpstr>PowerPoint Presentation</vt:lpstr>
      <vt:lpstr>Funny Slide</vt:lpstr>
      <vt:lpstr>3) CD Role</vt:lpstr>
      <vt:lpstr>3.6.1  Education FOR Districts</vt:lpstr>
      <vt:lpstr>3.6.1  Education FOR Districts</vt:lpstr>
      <vt:lpstr>3.6.1  Education FOR Districts</vt:lpstr>
      <vt:lpstr>3.6.1  Education FOR Districts</vt:lpstr>
      <vt:lpstr>3.6.1  Education FOR Districts</vt:lpstr>
      <vt:lpstr>Administrative Manual</vt:lpstr>
      <vt:lpstr>3.6.1  Education FOR Districts</vt:lpstr>
      <vt:lpstr>3.6.1  Education FOR Districts</vt:lpstr>
      <vt:lpstr>3.6.1  Education FOR Districts</vt:lpstr>
      <vt:lpstr>3.6.1  Education FOR Districts</vt:lpstr>
      <vt:lpstr>3.6.1  Education FOR Districts</vt:lpstr>
      <vt:lpstr>Other Documentation</vt:lpstr>
      <vt:lpstr>3.6.2  Education BY Districts</vt:lpstr>
      <vt:lpstr>Funny Slide</vt:lpstr>
      <vt:lpstr>3) CD Role</vt:lpstr>
      <vt:lpstr>3.7.1 Eligible Applicants</vt:lpstr>
      <vt:lpstr>3.7.1 Eligible Applicants</vt:lpstr>
      <vt:lpstr>3.7.1.3 Determining Road Ownership</vt:lpstr>
      <vt:lpstr>3.7.1.4 Ineligible Entities</vt:lpstr>
      <vt:lpstr>3.7.2 Eligible Roads</vt:lpstr>
      <vt:lpstr>3.7.3 Eligible Projects</vt:lpstr>
      <vt:lpstr>3.7.4 Eligible Project Expenses</vt:lpstr>
      <vt:lpstr>3.7.4.1 Eligible Expenses - Materials.</vt:lpstr>
      <vt:lpstr>3.7.4.2 Eligible Expenses - Equipment</vt:lpstr>
      <vt:lpstr>3.7.4.2 Equipement</vt:lpstr>
      <vt:lpstr>Funny Slide</vt:lpstr>
      <vt:lpstr>3.7.3 Eligible Expenses - Labor</vt:lpstr>
      <vt:lpstr>3.7.3 Eligible Expenses - Labor</vt:lpstr>
      <vt:lpstr>3.7.4.4  Contractor Costs</vt:lpstr>
      <vt:lpstr>PowerPoint Presentation</vt:lpstr>
      <vt:lpstr>3.7.4.5  Prevailing Wage</vt:lpstr>
      <vt:lpstr>3.7.4.5  Prevailing Wage</vt:lpstr>
      <vt:lpstr>3.7.4.5  Prevailing Wage</vt:lpstr>
      <vt:lpstr>3.7.4.4  Prevailing Wage</vt:lpstr>
      <vt:lpstr>3.7.4.5  Prevailing Wage</vt:lpstr>
      <vt:lpstr>3.7.4.5  Prevailing Wage</vt:lpstr>
      <vt:lpstr>Recorded Webinars Available Online</vt:lpstr>
      <vt:lpstr>3.7.4.5  Prevailing Wage</vt:lpstr>
      <vt:lpstr>3.7.4.6  In-Kind</vt:lpstr>
      <vt:lpstr>Administrative Manual</vt:lpstr>
      <vt:lpstr>Administrative Manual</vt:lpstr>
      <vt:lpstr>Funny Slide</vt:lpstr>
      <vt:lpstr>PowerPoint Presentation</vt:lpstr>
      <vt:lpstr>3.7.4.8  Working off the Right of way</vt:lpstr>
      <vt:lpstr>3.7.4.8  Working off the Right of way</vt:lpstr>
      <vt:lpstr>3.7.4.8  Working off the Right of way</vt:lpstr>
      <vt:lpstr>Administrative Manual</vt:lpstr>
      <vt:lpstr>3.7.4.8  Working off the Right of way</vt:lpstr>
      <vt:lpstr>3.7.4.8  Working off the Right of way</vt:lpstr>
      <vt:lpstr>3.7.4.9  Combined Funds</vt:lpstr>
      <vt:lpstr>3) CD Role</vt:lpstr>
      <vt:lpstr>3) CD Role</vt:lpstr>
      <vt:lpstr>3.8.1 Notifying applicants</vt:lpstr>
      <vt:lpstr>3.8.2 Pre-Application site visit</vt:lpstr>
      <vt:lpstr>PowerPoint Presentation</vt:lpstr>
      <vt:lpstr>PowerPoint Presentation</vt:lpstr>
      <vt:lpstr>PowerPoint Presentation</vt:lpstr>
      <vt:lpstr>PowerPoint Presentation</vt:lpstr>
      <vt:lpstr>PowerPoint Presentation</vt:lpstr>
      <vt:lpstr>PowerPoint Presentation</vt:lpstr>
      <vt:lpstr>3.8.3 Pre-Design site visit</vt:lpstr>
      <vt:lpstr>3) CD Role</vt:lpstr>
      <vt:lpstr>PowerPoint Presentation</vt:lpstr>
      <vt:lpstr>3.8.4 Receiving Grant Applications 1/2</vt:lpstr>
      <vt:lpstr>3.8.4 Receiving Grant Applications 2/2</vt:lpstr>
      <vt:lpstr>Grant App, Work plan, Instructions</vt:lpstr>
      <vt:lpstr>Grant App, Work plan, Instructions</vt:lpstr>
      <vt:lpstr>Grant App, Work plan, Instructions</vt:lpstr>
      <vt:lpstr>E. 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E. Grant App, Work plan, Instructions</vt:lpstr>
      <vt:lpstr>Funny Slide</vt:lpstr>
      <vt:lpstr>3) CD Role</vt:lpstr>
      <vt:lpstr>PowerPoint Presentation</vt:lpstr>
      <vt:lpstr>3.8.5 Contracting</vt:lpstr>
      <vt:lpstr>Administrative Manual</vt:lpstr>
      <vt:lpstr>Contract</vt:lpstr>
      <vt:lpstr>Contract</vt:lpstr>
      <vt:lpstr>Contract</vt:lpstr>
      <vt:lpstr>Contract</vt:lpstr>
      <vt:lpstr>Schedule of Payments</vt:lpstr>
      <vt:lpstr>Contract Amendment</vt:lpstr>
      <vt:lpstr>Contract Amendment</vt:lpstr>
      <vt:lpstr>Contract Amendment</vt:lpstr>
      <vt:lpstr>Contract</vt:lpstr>
      <vt:lpstr>3) CD Role</vt:lpstr>
      <vt:lpstr>3.8.6 Pre-project logistics</vt:lpstr>
      <vt:lpstr>3.8.6 Pre-project logistics</vt:lpstr>
      <vt:lpstr>3) CD Role</vt:lpstr>
      <vt:lpstr>3.8.7 Project Oversight</vt:lpstr>
      <vt:lpstr>3.8.7 Project Oversight</vt:lpstr>
      <vt:lpstr>3.8.7 Project Oversight</vt:lpstr>
      <vt:lpstr>3.8.7 Project Oversight</vt:lpstr>
      <vt:lpstr>Funny Slide</vt:lpstr>
      <vt:lpstr>3) CD Role</vt:lpstr>
      <vt:lpstr>3.8.9 Project Completion</vt:lpstr>
      <vt:lpstr>3.8.9 Project Completion</vt:lpstr>
      <vt:lpstr>3.8.9 Project Completion</vt:lpstr>
      <vt:lpstr>3.8.9 Project Completion</vt:lpstr>
      <vt:lpstr>3.8.9 Project Completion</vt:lpstr>
      <vt:lpstr>3.8.9 Project Completion</vt:lpstr>
      <vt:lpstr>3.8.9 Project Completion</vt:lpstr>
      <vt:lpstr>3.8.9 Project Completion</vt:lpstr>
      <vt:lpstr>3.8.9 Project Completion</vt:lpstr>
      <vt:lpstr>3.8.9 Project Completion</vt:lpstr>
      <vt:lpstr>Administrative Manual</vt:lpstr>
      <vt:lpstr>3) CD Role</vt:lpstr>
      <vt:lpstr>3.8.10 Project File Retention</vt:lpstr>
      <vt:lpstr>PowerPoint Presentation</vt:lpstr>
      <vt:lpstr>3) CD Role</vt:lpstr>
      <vt:lpstr>3.9 GIS reporting</vt:lpstr>
      <vt:lpstr>3.9 GIS reporting</vt:lpstr>
      <vt:lpstr>Administrative Manual</vt:lpstr>
      <vt:lpstr>Administrative Manual</vt:lpstr>
      <vt:lpstr>Administrative Manual</vt:lpstr>
      <vt:lpstr>3.10 Quarterly Reports</vt:lpstr>
      <vt:lpstr>3.10 Quarterly Reports</vt:lpstr>
      <vt:lpstr>Administrative Manual</vt:lpstr>
      <vt:lpstr>3.9 GIS reporting</vt:lpstr>
      <vt:lpstr>Funny Slide</vt:lpstr>
      <vt:lpstr>PowerPoint Presentation</vt:lpstr>
      <vt:lpstr>Administrative Manual</vt:lpstr>
      <vt:lpstr>4.0 Quality Assurance Board</vt:lpstr>
      <vt:lpstr>4.0 Quality Assurance Board</vt:lpstr>
      <vt:lpstr>4.0 Quality Assurance Board</vt:lpstr>
      <vt:lpstr>4.0 Quality Assurance Board</vt:lpstr>
      <vt:lpstr>4.1 QAB Composition</vt:lpstr>
      <vt:lpstr>Structure and Purpose</vt:lpstr>
      <vt:lpstr>Structure and Purpose</vt:lpstr>
      <vt:lpstr>4.2 QAB Meetings</vt:lpstr>
      <vt:lpstr>4.2 QAB Meetings</vt:lpstr>
      <vt:lpstr>Administrative Manual</vt:lpstr>
      <vt:lpstr>4.3 QAB role in projects</vt:lpstr>
      <vt:lpstr>4.3 QAB role in projects</vt:lpstr>
      <vt:lpstr>4.3 QAB role in projects</vt:lpstr>
      <vt:lpstr>4.3 QAB role in projects</vt:lpstr>
      <vt:lpstr>4.3 QAB role in projects</vt:lpstr>
      <vt:lpstr>4.4 QAB Role in Policy</vt:lpstr>
      <vt:lpstr>4.4.1 Required Policies</vt:lpstr>
      <vt:lpstr>4.4.2 Optional Local Policies</vt:lpstr>
      <vt:lpstr>4.4 QAB Role in Policy</vt:lpstr>
      <vt:lpstr>Funny Slide</vt:lpstr>
      <vt:lpstr>Administrative Manual</vt:lpstr>
      <vt:lpstr>5 Applicant Role</vt:lpstr>
      <vt:lpstr>PowerPoint Presentation</vt:lpstr>
      <vt:lpstr>Administrative Manual</vt:lpstr>
      <vt:lpstr>Center Role</vt:lpstr>
      <vt:lpstr>Center Role</vt:lpstr>
      <vt:lpstr>Administrative Manual</vt:lpstr>
      <vt:lpstr>7 Additional Program Policies</vt:lpstr>
      <vt:lpstr>7.1.1 Background</vt:lpstr>
      <vt:lpstr>7.1.1 Background</vt:lpstr>
      <vt:lpstr>7.1.1 Background</vt:lpstr>
      <vt:lpstr>7.1 Stream Crossings</vt:lpstr>
      <vt:lpstr>7.1.2 Stream Crossing Replacement Policy</vt:lpstr>
      <vt:lpstr>7.1.2 Stream Crossing Replacement Policy</vt:lpstr>
      <vt:lpstr>7.1.2.1 Structure Installation</vt:lpstr>
      <vt:lpstr>Recorded Webinars Available Online</vt:lpstr>
      <vt:lpstr>7.1.2 Stream Crossing Replacement Policy</vt:lpstr>
      <vt:lpstr>7.1 Stream Crossings</vt:lpstr>
      <vt:lpstr>7.1 Stream Crossings</vt:lpstr>
      <vt:lpstr>7.1.2.3 Stream Crossings</vt:lpstr>
      <vt:lpstr>PowerPoint Presentation</vt:lpstr>
      <vt:lpstr>PowerPoint Presentation</vt:lpstr>
      <vt:lpstr>PowerPoint Presentation</vt:lpstr>
      <vt:lpstr>PowerPoint Presentation</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Funny Slide</vt:lpstr>
      <vt:lpstr>PowerPoint Presentation</vt:lpstr>
      <vt:lpstr>7 Additional Program Policies</vt:lpstr>
      <vt:lpstr>Funny Slide</vt:lpstr>
      <vt:lpstr>7.2 Driving Surface Aggregate</vt:lpstr>
      <vt:lpstr>7.2 Driving Surface Aggregate</vt:lpstr>
      <vt:lpstr>Administrative Manual</vt:lpstr>
      <vt:lpstr>Administrative Manual</vt:lpstr>
      <vt:lpstr>Administrative Manual</vt:lpstr>
      <vt:lpstr>Administrative Manual</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 Additional Program Policies</vt:lpstr>
      <vt:lpstr>7.4 Full Depth Reclamation</vt:lpstr>
      <vt:lpstr>7.4 Full Depth Reclamation</vt:lpstr>
      <vt:lpstr>7.4 Full Depth Reclamation</vt:lpstr>
      <vt:lpstr>7 Additional Program Policies</vt:lpstr>
      <vt:lpstr>7.4 Low Volume Road Issues</vt:lpstr>
      <vt:lpstr>7.4.1 LVR Project Focus</vt:lpstr>
      <vt:lpstr>7.4.2 LVR Project Guidelines</vt:lpstr>
      <vt:lpstr>Administrative Manual</vt:lpstr>
      <vt:lpstr>Funny Slide</vt:lpstr>
      <vt:lpstr>7.4.2 LVR Project Guidelines</vt:lpstr>
      <vt:lpstr>7.4.2 LVR Project Guidelines</vt:lpstr>
      <vt:lpstr>7.4.4 LVRs in Urban areas</vt:lpstr>
      <vt:lpstr>7.4.4 LVRs in Urban areas</vt:lpstr>
      <vt:lpstr>7 Additional Program Policies</vt:lpstr>
      <vt:lpstr>7.5 Traffic Counts on LVRs</vt:lpstr>
      <vt:lpstr>7.5 Traffic Counts on LVRs</vt:lpstr>
      <vt:lpstr>7.5 Traffic Counts on LVRs</vt:lpstr>
      <vt:lpstr>7.5 Traffic Counts on LVRs</vt:lpstr>
      <vt:lpstr>7.5 Traffic Counts on LVRs</vt:lpstr>
      <vt:lpstr>7.5 Traffic Counts on LVRs</vt:lpstr>
      <vt:lpstr>7.5 Traffic Counts on LVRs</vt:lpstr>
      <vt:lpstr>7.5 Traffic Counts on LVRs</vt:lpstr>
      <vt:lpstr>PowerPoint Presentation</vt:lpstr>
      <vt:lpstr>7.5 Traffic Counts on LVRs</vt:lpstr>
      <vt:lpstr>PowerPoint Presentation</vt:lpstr>
      <vt:lpstr>Administrative Manual</vt:lpstr>
      <vt:lpstr>Funny Slide</vt:lpstr>
      <vt:lpstr>8 Permits</vt:lpstr>
      <vt:lpstr>8 Permits</vt:lpstr>
      <vt:lpstr>Administrative Manual</vt:lpstr>
      <vt:lpstr>PowerPoint Presentation</vt:lpstr>
      <vt:lpstr>Funny Slide</vt:lpstr>
      <vt:lpstr>Contact Info</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3.3.2-3: Advanced Working Capital</dc:title>
  <dc:creator>Steve Bloser</dc:creator>
  <cp:lastModifiedBy>Corradini, Kenneth Joseph</cp:lastModifiedBy>
  <cp:revision>353</cp:revision>
  <cp:lastPrinted>2015-01-13T18:41:43Z</cp:lastPrinted>
  <dcterms:created xsi:type="dcterms:W3CDTF">2014-09-17T19:45:18Z</dcterms:created>
  <dcterms:modified xsi:type="dcterms:W3CDTF">2023-01-27T14:57:35Z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0x010100008585E19E9FF54685767BCCDA089518</vt:lpwstr>
  </property>
</Properties>
</file>