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372" r:id="rId5"/>
    <p:sldId id="402" r:id="rId6"/>
    <p:sldId id="403" r:id="rId7"/>
    <p:sldId id="280" r:id="rId8"/>
    <p:sldId id="375" r:id="rId9"/>
    <p:sldId id="373" r:id="rId10"/>
    <p:sldId id="376" r:id="rId11"/>
    <p:sldId id="374" r:id="rId12"/>
    <p:sldId id="397" r:id="rId13"/>
    <p:sldId id="398" r:id="rId14"/>
    <p:sldId id="400" r:id="rId15"/>
    <p:sldId id="401" r:id="rId16"/>
    <p:sldId id="399" r:id="rId17"/>
    <p:sldId id="390" r:id="rId18"/>
    <p:sldId id="391" r:id="rId19"/>
    <p:sldId id="392" r:id="rId20"/>
    <p:sldId id="393" r:id="rId21"/>
    <p:sldId id="394" r:id="rId22"/>
    <p:sldId id="395" r:id="rId23"/>
    <p:sldId id="381" r:id="rId24"/>
    <p:sldId id="378" r:id="rId25"/>
    <p:sldId id="379" r:id="rId26"/>
    <p:sldId id="380" r:id="rId27"/>
    <p:sldId id="382" r:id="rId28"/>
    <p:sldId id="384" r:id="rId29"/>
    <p:sldId id="385" r:id="rId30"/>
    <p:sldId id="386" r:id="rId31"/>
    <p:sldId id="387" r:id="rId32"/>
    <p:sldId id="388" r:id="rId33"/>
    <p:sldId id="389" r:id="rId34"/>
    <p:sldId id="405" r:id="rId35"/>
    <p:sldId id="406" r:id="rId36"/>
    <p:sldId id="416" r:id="rId37"/>
    <p:sldId id="417" r:id="rId38"/>
    <p:sldId id="418" r:id="rId39"/>
    <p:sldId id="408" r:id="rId40"/>
    <p:sldId id="407" r:id="rId41"/>
    <p:sldId id="409" r:id="rId42"/>
    <p:sldId id="420" r:id="rId43"/>
    <p:sldId id="410" r:id="rId44"/>
    <p:sldId id="428" r:id="rId45"/>
    <p:sldId id="411" r:id="rId46"/>
    <p:sldId id="429" r:id="rId47"/>
    <p:sldId id="422" r:id="rId48"/>
    <p:sldId id="412" r:id="rId49"/>
    <p:sldId id="413" r:id="rId50"/>
    <p:sldId id="421" r:id="rId51"/>
    <p:sldId id="425" r:id="rId52"/>
    <p:sldId id="424" r:id="rId53"/>
    <p:sldId id="414" r:id="rId54"/>
    <p:sldId id="427" r:id="rId55"/>
    <p:sldId id="415" r:id="rId56"/>
    <p:sldId id="423" r:id="rId57"/>
    <p:sldId id="426" r:id="rId58"/>
    <p:sldId id="419" r:id="rId59"/>
    <p:sldId id="40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90" d="100"/>
          <a:sy n="90" d="100"/>
        </p:scale>
        <p:origin x="403"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73342-64C5-4184-9CFA-F718D4920EDB}"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1B14A-057D-40E6-BF07-779CDC6649F4}" type="slidenum">
              <a:rPr lang="en-US" smtClean="0"/>
              <a:t>‹#›</a:t>
            </a:fld>
            <a:endParaRPr lang="en-US"/>
          </a:p>
        </p:txBody>
      </p:sp>
    </p:spTree>
    <p:extLst>
      <p:ext uri="{BB962C8B-B14F-4D97-AF65-F5344CB8AC3E}">
        <p14:creationId xmlns:p14="http://schemas.microsoft.com/office/powerpoint/2010/main" val="71695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2</a:t>
            </a:fld>
            <a:endParaRPr lang="en-US"/>
          </a:p>
        </p:txBody>
      </p:sp>
    </p:spTree>
    <p:extLst>
      <p:ext uri="{BB962C8B-B14F-4D97-AF65-F5344CB8AC3E}">
        <p14:creationId xmlns:p14="http://schemas.microsoft.com/office/powerpoint/2010/main" val="159858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16</a:t>
            </a:fld>
            <a:endParaRPr lang="en-US"/>
          </a:p>
        </p:txBody>
      </p:sp>
    </p:spTree>
    <p:extLst>
      <p:ext uri="{BB962C8B-B14F-4D97-AF65-F5344CB8AC3E}">
        <p14:creationId xmlns:p14="http://schemas.microsoft.com/office/powerpoint/2010/main" val="158115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17</a:t>
            </a:fld>
            <a:endParaRPr lang="en-US"/>
          </a:p>
        </p:txBody>
      </p:sp>
    </p:spTree>
    <p:extLst>
      <p:ext uri="{BB962C8B-B14F-4D97-AF65-F5344CB8AC3E}">
        <p14:creationId xmlns:p14="http://schemas.microsoft.com/office/powerpoint/2010/main" val="341438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18</a:t>
            </a:fld>
            <a:endParaRPr lang="en-US"/>
          </a:p>
        </p:txBody>
      </p:sp>
    </p:spTree>
    <p:extLst>
      <p:ext uri="{BB962C8B-B14F-4D97-AF65-F5344CB8AC3E}">
        <p14:creationId xmlns:p14="http://schemas.microsoft.com/office/powerpoint/2010/main" val="63965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19</a:t>
            </a:fld>
            <a:endParaRPr lang="en-US"/>
          </a:p>
        </p:txBody>
      </p:sp>
    </p:spTree>
    <p:extLst>
      <p:ext uri="{BB962C8B-B14F-4D97-AF65-F5344CB8AC3E}">
        <p14:creationId xmlns:p14="http://schemas.microsoft.com/office/powerpoint/2010/main" val="201409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a:t>The 4” drainpipe that was supposed to allow water to exit the water quality basin was buried in sediment and debris and/or crushed. </a:t>
            </a:r>
          </a:p>
          <a:p>
            <a:pPr marL="742950" lvl="1" indent="-285750">
              <a:buFont typeface="Arial" panose="020B0604020202020204" pitchFamily="34" charset="0"/>
              <a:buChar char="•"/>
            </a:pPr>
            <a:r>
              <a:rPr lang="en-US" dirty="0"/>
              <a:t>The trench drain did not drain as it was filled with sediment and debris.  </a:t>
            </a:r>
          </a:p>
          <a:p>
            <a:pPr marL="742950" lvl="1" indent="-285750">
              <a:buFont typeface="Arial" panose="020B0604020202020204" pitchFamily="34" charset="0"/>
              <a:buChar char="•"/>
            </a:pPr>
            <a:r>
              <a:rPr lang="en-US" dirty="0"/>
              <a:t>When the adjacent Crum Creek would flood into the water quality basin, the water drained extremely slowly, resulting in standing water in the road between the basin and Crum Creek. </a:t>
            </a:r>
          </a:p>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20</a:t>
            </a:fld>
            <a:endParaRPr lang="en-US"/>
          </a:p>
        </p:txBody>
      </p:sp>
    </p:spTree>
    <p:extLst>
      <p:ext uri="{BB962C8B-B14F-4D97-AF65-F5344CB8AC3E}">
        <p14:creationId xmlns:p14="http://schemas.microsoft.com/office/powerpoint/2010/main" val="270277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a:t>The 4” drainpipe that was supposed to allow water to exit the water quality basin was buried in sediment and debris and/or crushed. </a:t>
            </a:r>
          </a:p>
          <a:p>
            <a:pPr marL="742950" lvl="1" indent="-285750">
              <a:buFont typeface="Arial" panose="020B0604020202020204" pitchFamily="34" charset="0"/>
              <a:buChar char="•"/>
            </a:pPr>
            <a:r>
              <a:rPr lang="en-US" dirty="0"/>
              <a:t>The trench drain did not drain as it was filled with sediment and debris.  </a:t>
            </a:r>
          </a:p>
          <a:p>
            <a:pPr marL="742950" lvl="1" indent="-285750">
              <a:buFont typeface="Arial" panose="020B0604020202020204" pitchFamily="34" charset="0"/>
              <a:buChar char="•"/>
            </a:pPr>
            <a:r>
              <a:rPr lang="en-US" dirty="0"/>
              <a:t>When the adjacent Crum Creek would flood into the water quality basin, the water drained extremely slowly, resulting in standing water in the road between the basin and Crum Creek. </a:t>
            </a:r>
          </a:p>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21</a:t>
            </a:fld>
            <a:endParaRPr lang="en-US"/>
          </a:p>
        </p:txBody>
      </p:sp>
    </p:spTree>
    <p:extLst>
      <p:ext uri="{BB962C8B-B14F-4D97-AF65-F5344CB8AC3E}">
        <p14:creationId xmlns:p14="http://schemas.microsoft.com/office/powerpoint/2010/main" val="409598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24</a:t>
            </a:fld>
            <a:endParaRPr lang="en-US"/>
          </a:p>
        </p:txBody>
      </p:sp>
    </p:spTree>
    <p:extLst>
      <p:ext uri="{BB962C8B-B14F-4D97-AF65-F5344CB8AC3E}">
        <p14:creationId xmlns:p14="http://schemas.microsoft.com/office/powerpoint/2010/main" val="254535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25</a:t>
            </a:fld>
            <a:endParaRPr lang="en-US"/>
          </a:p>
        </p:txBody>
      </p:sp>
    </p:spTree>
    <p:extLst>
      <p:ext uri="{BB962C8B-B14F-4D97-AF65-F5344CB8AC3E}">
        <p14:creationId xmlns:p14="http://schemas.microsoft.com/office/powerpoint/2010/main" val="284903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26</a:t>
            </a:fld>
            <a:endParaRPr lang="en-US"/>
          </a:p>
        </p:txBody>
      </p:sp>
    </p:spTree>
    <p:extLst>
      <p:ext uri="{BB962C8B-B14F-4D97-AF65-F5344CB8AC3E}">
        <p14:creationId xmlns:p14="http://schemas.microsoft.com/office/powerpoint/2010/main" val="288138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27</a:t>
            </a:fld>
            <a:endParaRPr lang="en-US"/>
          </a:p>
        </p:txBody>
      </p:sp>
    </p:spTree>
    <p:extLst>
      <p:ext uri="{BB962C8B-B14F-4D97-AF65-F5344CB8AC3E}">
        <p14:creationId xmlns:p14="http://schemas.microsoft.com/office/powerpoint/2010/main" val="199280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3</a:t>
            </a:fld>
            <a:endParaRPr lang="en-US"/>
          </a:p>
        </p:txBody>
      </p:sp>
    </p:spTree>
    <p:extLst>
      <p:ext uri="{BB962C8B-B14F-4D97-AF65-F5344CB8AC3E}">
        <p14:creationId xmlns:p14="http://schemas.microsoft.com/office/powerpoint/2010/main" val="205763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28</a:t>
            </a:fld>
            <a:endParaRPr lang="en-US"/>
          </a:p>
        </p:txBody>
      </p:sp>
    </p:spTree>
    <p:extLst>
      <p:ext uri="{BB962C8B-B14F-4D97-AF65-F5344CB8AC3E}">
        <p14:creationId xmlns:p14="http://schemas.microsoft.com/office/powerpoint/2010/main" val="163553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29</a:t>
            </a:fld>
            <a:endParaRPr lang="en-US"/>
          </a:p>
        </p:txBody>
      </p:sp>
    </p:spTree>
    <p:extLst>
      <p:ext uri="{BB962C8B-B14F-4D97-AF65-F5344CB8AC3E}">
        <p14:creationId xmlns:p14="http://schemas.microsoft.com/office/powerpoint/2010/main" val="2991010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30</a:t>
            </a:fld>
            <a:endParaRPr lang="en-US"/>
          </a:p>
        </p:txBody>
      </p:sp>
    </p:spTree>
    <p:extLst>
      <p:ext uri="{BB962C8B-B14F-4D97-AF65-F5344CB8AC3E}">
        <p14:creationId xmlns:p14="http://schemas.microsoft.com/office/powerpoint/2010/main" val="410558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31</a:t>
            </a:fld>
            <a:endParaRPr lang="en-US"/>
          </a:p>
        </p:txBody>
      </p:sp>
    </p:spTree>
    <p:extLst>
      <p:ext uri="{BB962C8B-B14F-4D97-AF65-F5344CB8AC3E}">
        <p14:creationId xmlns:p14="http://schemas.microsoft.com/office/powerpoint/2010/main" val="314492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32</a:t>
            </a:fld>
            <a:endParaRPr lang="en-US"/>
          </a:p>
        </p:txBody>
      </p:sp>
    </p:spTree>
    <p:extLst>
      <p:ext uri="{BB962C8B-B14F-4D97-AF65-F5344CB8AC3E}">
        <p14:creationId xmlns:p14="http://schemas.microsoft.com/office/powerpoint/2010/main" val="145777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33</a:t>
            </a:fld>
            <a:endParaRPr lang="en-US"/>
          </a:p>
        </p:txBody>
      </p:sp>
    </p:spTree>
    <p:extLst>
      <p:ext uri="{BB962C8B-B14F-4D97-AF65-F5344CB8AC3E}">
        <p14:creationId xmlns:p14="http://schemas.microsoft.com/office/powerpoint/2010/main" val="3319873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34</a:t>
            </a:fld>
            <a:endParaRPr lang="en-US"/>
          </a:p>
        </p:txBody>
      </p:sp>
    </p:spTree>
    <p:extLst>
      <p:ext uri="{BB962C8B-B14F-4D97-AF65-F5344CB8AC3E}">
        <p14:creationId xmlns:p14="http://schemas.microsoft.com/office/powerpoint/2010/main" val="352329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35</a:t>
            </a:fld>
            <a:endParaRPr lang="en-US"/>
          </a:p>
        </p:txBody>
      </p:sp>
    </p:spTree>
    <p:extLst>
      <p:ext uri="{BB962C8B-B14F-4D97-AF65-F5344CB8AC3E}">
        <p14:creationId xmlns:p14="http://schemas.microsoft.com/office/powerpoint/2010/main" val="186349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36</a:t>
            </a:fld>
            <a:endParaRPr lang="en-US"/>
          </a:p>
        </p:txBody>
      </p:sp>
    </p:spTree>
    <p:extLst>
      <p:ext uri="{BB962C8B-B14F-4D97-AF65-F5344CB8AC3E}">
        <p14:creationId xmlns:p14="http://schemas.microsoft.com/office/powerpoint/2010/main" val="3405198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37</a:t>
            </a:fld>
            <a:endParaRPr lang="en-US"/>
          </a:p>
        </p:txBody>
      </p:sp>
    </p:spTree>
    <p:extLst>
      <p:ext uri="{BB962C8B-B14F-4D97-AF65-F5344CB8AC3E}">
        <p14:creationId xmlns:p14="http://schemas.microsoft.com/office/powerpoint/2010/main" val="427323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9</a:t>
            </a:fld>
            <a:endParaRPr lang="en-US"/>
          </a:p>
        </p:txBody>
      </p:sp>
    </p:spTree>
    <p:extLst>
      <p:ext uri="{BB962C8B-B14F-4D97-AF65-F5344CB8AC3E}">
        <p14:creationId xmlns:p14="http://schemas.microsoft.com/office/powerpoint/2010/main" val="3948042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38</a:t>
            </a:fld>
            <a:endParaRPr lang="en-US"/>
          </a:p>
        </p:txBody>
      </p:sp>
    </p:spTree>
    <p:extLst>
      <p:ext uri="{BB962C8B-B14F-4D97-AF65-F5344CB8AC3E}">
        <p14:creationId xmlns:p14="http://schemas.microsoft.com/office/powerpoint/2010/main" val="1150332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39</a:t>
            </a:fld>
            <a:endParaRPr lang="en-US"/>
          </a:p>
        </p:txBody>
      </p:sp>
    </p:spTree>
    <p:extLst>
      <p:ext uri="{BB962C8B-B14F-4D97-AF65-F5344CB8AC3E}">
        <p14:creationId xmlns:p14="http://schemas.microsoft.com/office/powerpoint/2010/main" val="690221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40</a:t>
            </a:fld>
            <a:endParaRPr lang="en-US"/>
          </a:p>
        </p:txBody>
      </p:sp>
    </p:spTree>
    <p:extLst>
      <p:ext uri="{BB962C8B-B14F-4D97-AF65-F5344CB8AC3E}">
        <p14:creationId xmlns:p14="http://schemas.microsoft.com/office/powerpoint/2010/main" val="341344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41</a:t>
            </a:fld>
            <a:endParaRPr lang="en-US"/>
          </a:p>
        </p:txBody>
      </p:sp>
    </p:spTree>
    <p:extLst>
      <p:ext uri="{BB962C8B-B14F-4D97-AF65-F5344CB8AC3E}">
        <p14:creationId xmlns:p14="http://schemas.microsoft.com/office/powerpoint/2010/main" val="4177882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42</a:t>
            </a:fld>
            <a:endParaRPr lang="en-US"/>
          </a:p>
        </p:txBody>
      </p:sp>
    </p:spTree>
    <p:extLst>
      <p:ext uri="{BB962C8B-B14F-4D97-AF65-F5344CB8AC3E}">
        <p14:creationId xmlns:p14="http://schemas.microsoft.com/office/powerpoint/2010/main" val="957387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43</a:t>
            </a:fld>
            <a:endParaRPr lang="en-US"/>
          </a:p>
        </p:txBody>
      </p:sp>
    </p:spTree>
    <p:extLst>
      <p:ext uri="{BB962C8B-B14F-4D97-AF65-F5344CB8AC3E}">
        <p14:creationId xmlns:p14="http://schemas.microsoft.com/office/powerpoint/2010/main" val="3359810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44</a:t>
            </a:fld>
            <a:endParaRPr lang="en-US"/>
          </a:p>
        </p:txBody>
      </p:sp>
    </p:spTree>
    <p:extLst>
      <p:ext uri="{BB962C8B-B14F-4D97-AF65-F5344CB8AC3E}">
        <p14:creationId xmlns:p14="http://schemas.microsoft.com/office/powerpoint/2010/main" val="345815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45</a:t>
            </a:fld>
            <a:endParaRPr lang="en-US"/>
          </a:p>
        </p:txBody>
      </p:sp>
    </p:spTree>
    <p:extLst>
      <p:ext uri="{BB962C8B-B14F-4D97-AF65-F5344CB8AC3E}">
        <p14:creationId xmlns:p14="http://schemas.microsoft.com/office/powerpoint/2010/main" val="2119872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46</a:t>
            </a:fld>
            <a:endParaRPr lang="en-US"/>
          </a:p>
        </p:txBody>
      </p:sp>
    </p:spTree>
    <p:extLst>
      <p:ext uri="{BB962C8B-B14F-4D97-AF65-F5344CB8AC3E}">
        <p14:creationId xmlns:p14="http://schemas.microsoft.com/office/powerpoint/2010/main" val="2369693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47</a:t>
            </a:fld>
            <a:endParaRPr lang="en-US"/>
          </a:p>
        </p:txBody>
      </p:sp>
    </p:spTree>
    <p:extLst>
      <p:ext uri="{BB962C8B-B14F-4D97-AF65-F5344CB8AC3E}">
        <p14:creationId xmlns:p14="http://schemas.microsoft.com/office/powerpoint/2010/main" val="258426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10</a:t>
            </a:fld>
            <a:endParaRPr lang="en-US"/>
          </a:p>
        </p:txBody>
      </p:sp>
    </p:spTree>
    <p:extLst>
      <p:ext uri="{BB962C8B-B14F-4D97-AF65-F5344CB8AC3E}">
        <p14:creationId xmlns:p14="http://schemas.microsoft.com/office/powerpoint/2010/main" val="2655751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48</a:t>
            </a:fld>
            <a:endParaRPr lang="en-US"/>
          </a:p>
        </p:txBody>
      </p:sp>
    </p:spTree>
    <p:extLst>
      <p:ext uri="{BB962C8B-B14F-4D97-AF65-F5344CB8AC3E}">
        <p14:creationId xmlns:p14="http://schemas.microsoft.com/office/powerpoint/2010/main" val="2513689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49</a:t>
            </a:fld>
            <a:endParaRPr lang="en-US"/>
          </a:p>
        </p:txBody>
      </p:sp>
    </p:spTree>
    <p:extLst>
      <p:ext uri="{BB962C8B-B14F-4D97-AF65-F5344CB8AC3E}">
        <p14:creationId xmlns:p14="http://schemas.microsoft.com/office/powerpoint/2010/main" val="3918368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50</a:t>
            </a:fld>
            <a:endParaRPr lang="en-US"/>
          </a:p>
        </p:txBody>
      </p:sp>
    </p:spTree>
    <p:extLst>
      <p:ext uri="{BB962C8B-B14F-4D97-AF65-F5344CB8AC3E}">
        <p14:creationId xmlns:p14="http://schemas.microsoft.com/office/powerpoint/2010/main" val="563602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51</a:t>
            </a:fld>
            <a:endParaRPr lang="en-US"/>
          </a:p>
        </p:txBody>
      </p:sp>
    </p:spTree>
    <p:extLst>
      <p:ext uri="{BB962C8B-B14F-4D97-AF65-F5344CB8AC3E}">
        <p14:creationId xmlns:p14="http://schemas.microsoft.com/office/powerpoint/2010/main" val="131498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52</a:t>
            </a:fld>
            <a:endParaRPr lang="en-US"/>
          </a:p>
        </p:txBody>
      </p:sp>
    </p:spTree>
    <p:extLst>
      <p:ext uri="{BB962C8B-B14F-4D97-AF65-F5344CB8AC3E}">
        <p14:creationId xmlns:p14="http://schemas.microsoft.com/office/powerpoint/2010/main" val="921113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53</a:t>
            </a:fld>
            <a:endParaRPr lang="en-US"/>
          </a:p>
        </p:txBody>
      </p:sp>
    </p:spTree>
    <p:extLst>
      <p:ext uri="{BB962C8B-B14F-4D97-AF65-F5344CB8AC3E}">
        <p14:creationId xmlns:p14="http://schemas.microsoft.com/office/powerpoint/2010/main" val="4276057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54</a:t>
            </a:fld>
            <a:endParaRPr lang="en-US"/>
          </a:p>
        </p:txBody>
      </p:sp>
    </p:spTree>
    <p:extLst>
      <p:ext uri="{BB962C8B-B14F-4D97-AF65-F5344CB8AC3E}">
        <p14:creationId xmlns:p14="http://schemas.microsoft.com/office/powerpoint/2010/main" val="497361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55</a:t>
            </a:fld>
            <a:endParaRPr lang="en-US"/>
          </a:p>
        </p:txBody>
      </p:sp>
    </p:spTree>
    <p:extLst>
      <p:ext uri="{BB962C8B-B14F-4D97-AF65-F5344CB8AC3E}">
        <p14:creationId xmlns:p14="http://schemas.microsoft.com/office/powerpoint/2010/main" val="3706549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56</a:t>
            </a:fld>
            <a:endParaRPr lang="en-US"/>
          </a:p>
        </p:txBody>
      </p:sp>
    </p:spTree>
    <p:extLst>
      <p:ext uri="{BB962C8B-B14F-4D97-AF65-F5344CB8AC3E}">
        <p14:creationId xmlns:p14="http://schemas.microsoft.com/office/powerpoint/2010/main" val="377295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11</a:t>
            </a:fld>
            <a:endParaRPr lang="en-US"/>
          </a:p>
        </p:txBody>
      </p:sp>
    </p:spTree>
    <p:extLst>
      <p:ext uri="{BB962C8B-B14F-4D97-AF65-F5344CB8AC3E}">
        <p14:creationId xmlns:p14="http://schemas.microsoft.com/office/powerpoint/2010/main" val="93572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12</a:t>
            </a:fld>
            <a:endParaRPr lang="en-US"/>
          </a:p>
        </p:txBody>
      </p:sp>
    </p:spTree>
    <p:extLst>
      <p:ext uri="{BB962C8B-B14F-4D97-AF65-F5344CB8AC3E}">
        <p14:creationId xmlns:p14="http://schemas.microsoft.com/office/powerpoint/2010/main" val="13038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13</a:t>
            </a:fld>
            <a:endParaRPr lang="en-US"/>
          </a:p>
        </p:txBody>
      </p:sp>
    </p:spTree>
    <p:extLst>
      <p:ext uri="{BB962C8B-B14F-4D97-AF65-F5344CB8AC3E}">
        <p14:creationId xmlns:p14="http://schemas.microsoft.com/office/powerpoint/2010/main" val="23590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14</a:t>
            </a:fld>
            <a:endParaRPr lang="en-US"/>
          </a:p>
        </p:txBody>
      </p:sp>
    </p:spTree>
    <p:extLst>
      <p:ext uri="{BB962C8B-B14F-4D97-AF65-F5344CB8AC3E}">
        <p14:creationId xmlns:p14="http://schemas.microsoft.com/office/powerpoint/2010/main" val="93964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D1B14A-057D-40E6-BF07-779CDC6649F4}" type="slidenum">
              <a:rPr lang="en-US" smtClean="0"/>
              <a:t>15</a:t>
            </a:fld>
            <a:endParaRPr lang="en-US"/>
          </a:p>
        </p:txBody>
      </p:sp>
    </p:spTree>
    <p:extLst>
      <p:ext uri="{BB962C8B-B14F-4D97-AF65-F5344CB8AC3E}">
        <p14:creationId xmlns:p14="http://schemas.microsoft.com/office/powerpoint/2010/main" val="174339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1D37-A3EF-4C4A-9407-25CD3632B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3E5314-23AC-4AC4-9C98-BC648AA6B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6574C-3F99-486D-8A2A-E3B3D630C52B}"/>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5" name="Footer Placeholder 4">
            <a:extLst>
              <a:ext uri="{FF2B5EF4-FFF2-40B4-BE49-F238E27FC236}">
                <a16:creationId xmlns:a16="http://schemas.microsoft.com/office/drawing/2014/main" id="{AEED7DF2-CED5-4ABD-8231-98EECF565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304FC-0E49-4C72-84A3-18183D00A006}"/>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297584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4022-6B6E-4941-AFB0-8A27C21C6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C4D9E-2E01-4A4B-AFDF-80C4B0B764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7024F-EB4C-403E-94B0-14947B75C622}"/>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5" name="Footer Placeholder 4">
            <a:extLst>
              <a:ext uri="{FF2B5EF4-FFF2-40B4-BE49-F238E27FC236}">
                <a16:creationId xmlns:a16="http://schemas.microsoft.com/office/drawing/2014/main" id="{14F9827B-97E6-4C45-967D-EF891C532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0613E-A632-42AB-9E9A-3447D2ABB762}"/>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224899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76EEC-4AE3-4FE0-978D-6700D2835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1E7569-812A-408D-8C1B-19AD82C16A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CB2A7-085F-4B2B-858D-377B461E1748}"/>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5" name="Footer Placeholder 4">
            <a:extLst>
              <a:ext uri="{FF2B5EF4-FFF2-40B4-BE49-F238E27FC236}">
                <a16:creationId xmlns:a16="http://schemas.microsoft.com/office/drawing/2014/main" id="{65935D15-6807-49FD-9EF1-8ACB2617E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CBC0A-6017-4735-8BEB-3B5956FB4CA8}"/>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31835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5374-42B1-4F33-95F8-0D67BACE16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B1FC-0302-419D-B257-EBB10DBA2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8546F-FF5F-4009-92A9-3FECF4195C47}"/>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5" name="Footer Placeholder 4">
            <a:extLst>
              <a:ext uri="{FF2B5EF4-FFF2-40B4-BE49-F238E27FC236}">
                <a16:creationId xmlns:a16="http://schemas.microsoft.com/office/drawing/2014/main" id="{238501BA-9623-48E1-99B8-EA13DF736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6AF2D-7219-4F7C-A697-FEB3E5137E9C}"/>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234140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065D-1599-4F41-8913-28548B0CD9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6F89B8-C1AA-40F1-B54A-9D54A71B1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D7B8E-7394-4FB1-B1A3-CAA18207E50E}"/>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5" name="Footer Placeholder 4">
            <a:extLst>
              <a:ext uri="{FF2B5EF4-FFF2-40B4-BE49-F238E27FC236}">
                <a16:creationId xmlns:a16="http://schemas.microsoft.com/office/drawing/2014/main" id="{F7F41B25-9032-4B87-A8C9-B78C85997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61B45-4F34-4943-A605-0523BC148E2F}"/>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2180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CACF-E5E2-4C3C-8EE0-9223128F9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0444E-BC38-4AEF-85CA-A787563AE1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6AAF3-98F8-4D27-BB61-A4E156006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D44BA-AA50-4A26-93A3-9AA3D2B4EB5C}"/>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6" name="Footer Placeholder 5">
            <a:extLst>
              <a:ext uri="{FF2B5EF4-FFF2-40B4-BE49-F238E27FC236}">
                <a16:creationId xmlns:a16="http://schemas.microsoft.com/office/drawing/2014/main" id="{7A4CF729-DA96-43C4-B678-ECF6186C7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08B8B-68E3-4D66-AEAD-7097B97835BE}"/>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384794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0A5D-6F78-4D09-BB97-12F1AE8D13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98FC4-8FED-413A-9E79-FC78EE8CC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C1503-6749-4D61-937C-2D25FEA13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A13663-2A75-4AB1-836D-F1A4F355E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A31817-7D8D-4DCC-B5BF-0129AFFD2B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475AE6-E994-4B5F-A098-116AE780D15B}"/>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8" name="Footer Placeholder 7">
            <a:extLst>
              <a:ext uri="{FF2B5EF4-FFF2-40B4-BE49-F238E27FC236}">
                <a16:creationId xmlns:a16="http://schemas.microsoft.com/office/drawing/2014/main" id="{31C51B5D-5FA5-4FD1-A037-F7F033D5C5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193E3-C7AC-4157-9A5D-AB6B7D60A976}"/>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351867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B627-780E-4DF6-82B4-A7340C58BB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481334-C7ED-4185-B385-5386DF5F2076}"/>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4" name="Footer Placeholder 3">
            <a:extLst>
              <a:ext uri="{FF2B5EF4-FFF2-40B4-BE49-F238E27FC236}">
                <a16:creationId xmlns:a16="http://schemas.microsoft.com/office/drawing/2014/main" id="{03D55747-D10F-4361-B879-E892C63E12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16DB5D-ECA0-4D86-B067-9A87B40C9DF1}"/>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1957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581F1-3C72-421B-8C00-2F27D1E7B0F9}"/>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3" name="Footer Placeholder 2">
            <a:extLst>
              <a:ext uri="{FF2B5EF4-FFF2-40B4-BE49-F238E27FC236}">
                <a16:creationId xmlns:a16="http://schemas.microsoft.com/office/drawing/2014/main" id="{4E58D90F-8888-4BB8-A0F1-5188D1B677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BF98EB-23C8-4A27-B9D2-28E4A9258F9F}"/>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121367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99D8-B83F-45E4-9EF0-133B30168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3DAE9-0748-4EFF-AFC3-48C268920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23E21-96DA-4D45-A260-DE5836341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A7095-9CCF-4266-B162-92B64A218E31}"/>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6" name="Footer Placeholder 5">
            <a:extLst>
              <a:ext uri="{FF2B5EF4-FFF2-40B4-BE49-F238E27FC236}">
                <a16:creationId xmlns:a16="http://schemas.microsoft.com/office/drawing/2014/main" id="{E3EFF081-F625-4202-AE17-006C9FF60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593FD-23F3-4346-8C7B-DCF08F042A32}"/>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160348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1312-738E-4A6B-9986-007D3CC7D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93F0C-78D3-40B8-93B5-D5A1DEE10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D4E19B-B732-46E1-B042-EFAE510CF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0231E-E8D8-4408-B98A-509F3C358BDD}"/>
              </a:ext>
            </a:extLst>
          </p:cNvPr>
          <p:cNvSpPr>
            <a:spLocks noGrp="1"/>
          </p:cNvSpPr>
          <p:nvPr>
            <p:ph type="dt" sz="half" idx="10"/>
          </p:nvPr>
        </p:nvSpPr>
        <p:spPr/>
        <p:txBody>
          <a:bodyPr/>
          <a:lstStyle/>
          <a:p>
            <a:fld id="{BD64EEC4-6EBB-44DA-8604-1CFAD3D7BB59}" type="datetimeFigureOut">
              <a:rPr lang="en-US" smtClean="0"/>
              <a:t>1/29/2024</a:t>
            </a:fld>
            <a:endParaRPr lang="en-US"/>
          </a:p>
        </p:txBody>
      </p:sp>
      <p:sp>
        <p:nvSpPr>
          <p:cNvPr id="6" name="Footer Placeholder 5">
            <a:extLst>
              <a:ext uri="{FF2B5EF4-FFF2-40B4-BE49-F238E27FC236}">
                <a16:creationId xmlns:a16="http://schemas.microsoft.com/office/drawing/2014/main" id="{EB4762D4-4209-4A3F-86EA-969A68499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90C52-B51B-4029-A164-D2023926530B}"/>
              </a:ext>
            </a:extLst>
          </p:cNvPr>
          <p:cNvSpPr>
            <a:spLocks noGrp="1"/>
          </p:cNvSpPr>
          <p:nvPr>
            <p:ph type="sldNum" sz="quarter" idx="12"/>
          </p:nvPr>
        </p:nvSpPr>
        <p:spPr/>
        <p:txBody>
          <a:bodyPr/>
          <a:lstStyle/>
          <a:p>
            <a:fld id="{CE7A9133-3749-425E-89C4-089255181771}" type="slidenum">
              <a:rPr lang="en-US" smtClean="0"/>
              <a:t>‹#›</a:t>
            </a:fld>
            <a:endParaRPr lang="en-US"/>
          </a:p>
        </p:txBody>
      </p:sp>
    </p:spTree>
    <p:extLst>
      <p:ext uri="{BB962C8B-B14F-4D97-AF65-F5344CB8AC3E}">
        <p14:creationId xmlns:p14="http://schemas.microsoft.com/office/powerpoint/2010/main" val="28291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2CFDF4-E4C9-4063-8A4F-E107B1FC0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A79DC-9EAD-428C-8C83-8D9268160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D299E-3407-4F7B-9115-002AC0894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4EEC4-6EBB-44DA-8604-1CFAD3D7BB59}" type="datetimeFigureOut">
              <a:rPr lang="en-US" smtClean="0"/>
              <a:t>1/29/2024</a:t>
            </a:fld>
            <a:endParaRPr lang="en-US"/>
          </a:p>
        </p:txBody>
      </p:sp>
      <p:sp>
        <p:nvSpPr>
          <p:cNvPr id="5" name="Footer Placeholder 4">
            <a:extLst>
              <a:ext uri="{FF2B5EF4-FFF2-40B4-BE49-F238E27FC236}">
                <a16:creationId xmlns:a16="http://schemas.microsoft.com/office/drawing/2014/main" id="{FCF11E72-21EA-4260-8183-22D7BF923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C40075-1571-4CE3-86FE-A21A44DD0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A9133-3749-425E-89C4-089255181771}" type="slidenum">
              <a:rPr lang="en-US" smtClean="0"/>
              <a:t>‹#›</a:t>
            </a:fld>
            <a:endParaRPr lang="en-US"/>
          </a:p>
        </p:txBody>
      </p:sp>
    </p:spTree>
    <p:extLst>
      <p:ext uri="{BB962C8B-B14F-4D97-AF65-F5344CB8AC3E}">
        <p14:creationId xmlns:p14="http://schemas.microsoft.com/office/powerpoint/2010/main" val="2929210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law@pa.gov" TargetMode="Externa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smb201@psu.edu" TargetMode="External"/><Relationship Id="rId4" Type="http://schemas.openxmlformats.org/officeDocument/2006/relationships/hyperlink" Target="mailto:anmickey@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https://dirtandgravel.psu.edu/education-training/esm-course/in-person-esm-trainin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hyperlink" Target="https://dirtandgravel.psu.edu/education-training/program-administration/admin-trai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irtandgravel.psu.edu/education-training/program-administration/financial-training-registra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5.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3C43C-6401-4359-8553-F1BA4CCF76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2672079"/>
            <a:ext cx="2387719" cy="4013655"/>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SCC</a:t>
            </a:r>
            <a:endParaRPr lang="en-US" sz="2000" b="1" u="sng"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u="sng" dirty="0">
                <a:solidFill>
                  <a:schemeClr val="bg1">
                    <a:lumMod val="95000"/>
                  </a:schemeClr>
                </a:solidFill>
                <a:latin typeface="Gill Sans MT"/>
              </a:rPr>
              <a:t>rrichardso@pa.gov</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solidFill>
                <a:latin typeface="Gill Sans MT"/>
                <a:hlinkClick r:id="rId3">
                  <a:extLst>
                    <a:ext uri="{A12FA001-AC4F-418D-AE19-62706E023703}">
                      <ahyp:hlinkClr xmlns:ahyp="http://schemas.microsoft.com/office/drawing/2018/hyperlinkcolor" val="tx"/>
                    </a:ext>
                  </a:extLst>
                </a:hlinkClick>
              </a:rPr>
              <a:t>shlaw@pa.gov</a:t>
            </a:r>
            <a:r>
              <a:rPr lang="en-US" sz="1600" dirty="0">
                <a:solidFill>
                  <a:schemeClr val="bg1"/>
                </a:solidFill>
                <a:latin typeface="Gill Sans MT"/>
              </a:rPr>
              <a:t> </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Andy </a:t>
            </a: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hlinkClick r:id="rId4">
                  <a:extLst>
                    <a:ext uri="{A12FA001-AC4F-418D-AE19-62706E023703}">
                      <ahyp:hlinkClr xmlns:ahyp="http://schemas.microsoft.com/office/drawing/2018/hyperlinkcolor" val="tx"/>
                    </a:ext>
                  </a:extLst>
                </a:hlinkClick>
              </a:rPr>
              <a:t>anmickey@pa.gov</a:t>
            </a:r>
            <a:endParaRPr lang="en-US" sz="1600" dirty="0">
              <a:solidFill>
                <a:schemeClr val="bg1">
                  <a:lumMod val="95000"/>
                </a:schemeClr>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chemeClr val="bg1">
                  <a:lumMod val="95000"/>
                </a:schemeClr>
              </a:solidFill>
              <a:latin typeface="Gill Sans MT"/>
            </a:endParaRPr>
          </a:p>
          <a:p>
            <a:pPr algn="ctr">
              <a:spcBef>
                <a:spcPct val="20000"/>
              </a:spcBef>
              <a:defRPr/>
            </a:pPr>
            <a:r>
              <a:rPr lang="en-US" sz="2000" b="1" u="sng" dirty="0">
                <a:solidFill>
                  <a:schemeClr val="bg1"/>
                </a:solidFill>
                <a:latin typeface="Gill Sans MT"/>
              </a:rPr>
              <a:t>CDGRS</a:t>
            </a:r>
          </a:p>
          <a:p>
            <a:pPr lvl="0" algn="ctr">
              <a:spcBef>
                <a:spcPct val="20000"/>
              </a:spcBef>
              <a:defRPr/>
            </a:pPr>
            <a:r>
              <a:rPr lang="en-US" sz="1600" b="1" dirty="0">
                <a:solidFill>
                  <a:schemeClr val="bg1"/>
                </a:solidFill>
                <a:latin typeface="Gill Sans MT"/>
              </a:rPr>
              <a:t>Steve Bloser</a:t>
            </a:r>
          </a:p>
          <a:p>
            <a:pPr lvl="0" algn="ctr">
              <a:spcBef>
                <a:spcPct val="20000"/>
              </a:spcBef>
              <a:defRPr/>
            </a:pPr>
            <a:r>
              <a:rPr lang="en-US" sz="1600" dirty="0">
                <a:solidFill>
                  <a:schemeClr val="bg1"/>
                </a:solidFill>
                <a:latin typeface="Gill Sans MT"/>
                <a:hlinkClick r:id="rId5">
                  <a:extLst>
                    <a:ext uri="{A12FA001-AC4F-418D-AE19-62706E023703}">
                      <ahyp:hlinkClr xmlns:ahyp="http://schemas.microsoft.com/office/drawing/2018/hyperlinkcolor" val="tx"/>
                    </a:ext>
                  </a:extLst>
                </a:hlinkClick>
              </a:rPr>
              <a:t>smb201@psu.edu</a:t>
            </a:r>
            <a:endParaRPr lang="en-US" sz="1600"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rPr>
              <a:t> </a:t>
            </a:r>
            <a:endParaRPr kumimoji="0" lang="en-US" sz="1600" b="0" i="0" u="none" strike="noStrike" kern="1200" cap="none" spc="0" normalizeH="0" baseline="0" noProof="0" dirty="0">
              <a:ln>
                <a:noFill/>
              </a:ln>
              <a:solidFill>
                <a:schemeClr val="bg1">
                  <a:lumMod val="95000"/>
                </a:schemeClr>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2023 Project Showcase</a:t>
            </a: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1/25/24</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4349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Yonai</a:t>
            </a:r>
            <a:r>
              <a:rPr lang="en-US" sz="4000" b="1" dirty="0">
                <a:solidFill>
                  <a:schemeClr val="bg1"/>
                </a:solidFill>
                <a:cs typeface="Calibri Light"/>
              </a:rPr>
              <a:t> Road, Somerset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975873" y="2495354"/>
            <a:ext cx="4032658" cy="3416320"/>
          </a:xfrm>
          <a:prstGeom prst="rect">
            <a:avLst/>
          </a:prstGeom>
          <a:noFill/>
        </p:spPr>
        <p:txBody>
          <a:bodyPr wrap="square" rtlCol="0">
            <a:spAutoFit/>
          </a:bodyPr>
          <a:lstStyle/>
          <a:p>
            <a:r>
              <a:rPr lang="en-US" sz="2400" b="1" dirty="0"/>
              <a:t>Project Description</a:t>
            </a:r>
            <a:r>
              <a:rPr lang="en-US" sz="2400" dirty="0"/>
              <a:t>: </a:t>
            </a:r>
          </a:p>
          <a:p>
            <a:pPr marL="285750" indent="-285750">
              <a:buFont typeface="Arial" panose="020B0604020202020204" pitchFamily="34" charset="0"/>
              <a:buChar char="•"/>
            </a:pPr>
            <a:r>
              <a:rPr lang="en-US" sz="2400" dirty="0"/>
              <a:t>The Township installed a 500' x 24' x 3' thick French Mattress with twelve (12") relief pipes through the mattress. </a:t>
            </a:r>
          </a:p>
          <a:p>
            <a:pPr marL="285750" indent="-285750">
              <a:buFont typeface="Arial" panose="020B0604020202020204" pitchFamily="34" charset="0"/>
              <a:buChar char="•"/>
            </a:pPr>
            <a:r>
              <a:rPr lang="en-US" sz="2400" dirty="0"/>
              <a:t>Roadside ditches turned out to discharge away from the stream and mattress</a:t>
            </a:r>
            <a:endParaRPr lang="en-US" sz="3200" dirty="0"/>
          </a:p>
        </p:txBody>
      </p:sp>
      <p:sp>
        <p:nvSpPr>
          <p:cNvPr id="18" name="TextBox 17">
            <a:extLst>
              <a:ext uri="{FF2B5EF4-FFF2-40B4-BE49-F238E27FC236}">
                <a16:creationId xmlns:a16="http://schemas.microsoft.com/office/drawing/2014/main" id="{7AA6F063-197C-4564-80F1-11937629EAEE}"/>
              </a:ext>
            </a:extLst>
          </p:cNvPr>
          <p:cNvSpPr txBox="1"/>
          <p:nvPr/>
        </p:nvSpPr>
        <p:spPr>
          <a:xfrm>
            <a:off x="8559209" y="1453390"/>
            <a:ext cx="3247305"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DGR funds: </a:t>
            </a:r>
            <a:r>
              <a:rPr lang="en-US" sz="2400" dirty="0"/>
              <a:t>$160,692</a:t>
            </a:r>
          </a:p>
          <a:p>
            <a:pPr algn="r"/>
            <a:r>
              <a:rPr lang="en-US" sz="2400" b="1" dirty="0"/>
              <a:t>In-kind: </a:t>
            </a:r>
            <a:r>
              <a:rPr lang="en-US" sz="2400" dirty="0"/>
              <a:t>$35,970</a:t>
            </a:r>
          </a:p>
        </p:txBody>
      </p:sp>
      <p:pic>
        <p:nvPicPr>
          <p:cNvPr id="5" name="Picture 4">
            <a:extLst>
              <a:ext uri="{FF2B5EF4-FFF2-40B4-BE49-F238E27FC236}">
                <a16:creationId xmlns:a16="http://schemas.microsoft.com/office/drawing/2014/main" id="{0F93706C-6BFB-44F6-A1FD-9E1EDB01C5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8940" y="1179405"/>
            <a:ext cx="7611920" cy="5136335"/>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551427" y="129417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378132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Yonai</a:t>
            </a:r>
            <a:r>
              <a:rPr lang="en-US" sz="4000" b="1" dirty="0">
                <a:solidFill>
                  <a:schemeClr val="bg1"/>
                </a:solidFill>
                <a:cs typeface="Calibri Light"/>
              </a:rPr>
              <a:t> Road, Somerset CCD</a:t>
            </a:r>
          </a:p>
        </p:txBody>
      </p:sp>
      <p:pic>
        <p:nvPicPr>
          <p:cNvPr id="5" name="Picture 4" descr="A picture containing grass, outdoor, way, day&#10;&#10;Description automatically generated">
            <a:extLst>
              <a:ext uri="{FF2B5EF4-FFF2-40B4-BE49-F238E27FC236}">
                <a16:creationId xmlns:a16="http://schemas.microsoft.com/office/drawing/2014/main" id="{9BD44C09-AAB7-4A96-B31D-2023005F77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82" y="1201268"/>
            <a:ext cx="5102165" cy="5102165"/>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4555528" y="1279069"/>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pic>
        <p:nvPicPr>
          <p:cNvPr id="9" name="Picture 8" descr="Diagram, engineering drawing&#10;&#10;Description automatically generated">
            <a:extLst>
              <a:ext uri="{FF2B5EF4-FFF2-40B4-BE49-F238E27FC236}">
                <a16:creationId xmlns:a16="http://schemas.microsoft.com/office/drawing/2014/main" id="{A8ACCD0C-1D82-41EC-AE33-FBD732EFD1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93981" y="1513076"/>
            <a:ext cx="5939930" cy="4457418"/>
          </a:xfrm>
          <a:prstGeom prst="rect">
            <a:avLst/>
          </a:prstGeom>
        </p:spPr>
      </p:pic>
    </p:spTree>
    <p:extLst>
      <p:ext uri="{BB962C8B-B14F-4D97-AF65-F5344CB8AC3E}">
        <p14:creationId xmlns:p14="http://schemas.microsoft.com/office/powerpoint/2010/main" val="79279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Yonai</a:t>
            </a:r>
            <a:r>
              <a:rPr lang="en-US" sz="4000" b="1" dirty="0">
                <a:solidFill>
                  <a:schemeClr val="bg1"/>
                </a:solidFill>
                <a:cs typeface="Calibri Light"/>
              </a:rPr>
              <a:t> Road, Somerset CCD</a:t>
            </a:r>
          </a:p>
        </p:txBody>
      </p:sp>
      <p:pic>
        <p:nvPicPr>
          <p:cNvPr id="8" name="Picture 7" descr="A picture containing outdoor, tree, grass, farm machine&#10;&#10;Description automatically generated">
            <a:extLst>
              <a:ext uri="{FF2B5EF4-FFF2-40B4-BE49-F238E27FC236}">
                <a16:creationId xmlns:a16="http://schemas.microsoft.com/office/drawing/2014/main" id="{14992B9D-C366-41C6-9544-DF25D5E8E7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4766" y="1284856"/>
            <a:ext cx="4902725" cy="4902725"/>
          </a:xfrm>
          <a:prstGeom prst="rect">
            <a:avLst/>
          </a:prstGeom>
        </p:spPr>
      </p:pic>
      <p:pic>
        <p:nvPicPr>
          <p:cNvPr id="17" name="Picture 16" descr="A picture containing outdoor, sky, tree, bridge&#10;&#10;Description automatically generated">
            <a:extLst>
              <a:ext uri="{FF2B5EF4-FFF2-40B4-BE49-F238E27FC236}">
                <a16:creationId xmlns:a16="http://schemas.microsoft.com/office/drawing/2014/main" id="{003CB073-D148-44E9-9DAE-36A1842B3B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4933" y="1244167"/>
            <a:ext cx="5693528" cy="4941479"/>
          </a:xfrm>
          <a:prstGeom prst="rect">
            <a:avLst/>
          </a:prstGeom>
        </p:spPr>
      </p:pic>
      <p:sp>
        <p:nvSpPr>
          <p:cNvPr id="18" name="TextBox 17">
            <a:extLst>
              <a:ext uri="{FF2B5EF4-FFF2-40B4-BE49-F238E27FC236}">
                <a16:creationId xmlns:a16="http://schemas.microsoft.com/office/drawing/2014/main" id="{50ADCD57-B1B1-4915-84B9-5030EBDB340B}"/>
              </a:ext>
            </a:extLst>
          </p:cNvPr>
          <p:cNvSpPr txBox="1"/>
          <p:nvPr/>
        </p:nvSpPr>
        <p:spPr>
          <a:xfrm>
            <a:off x="5089035" y="1244167"/>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sp>
        <p:nvSpPr>
          <p:cNvPr id="19" name="TextBox 18">
            <a:extLst>
              <a:ext uri="{FF2B5EF4-FFF2-40B4-BE49-F238E27FC236}">
                <a16:creationId xmlns:a16="http://schemas.microsoft.com/office/drawing/2014/main" id="{52295A08-9EAC-4079-98CA-364FBF6CD3F1}"/>
              </a:ext>
            </a:extLst>
          </p:cNvPr>
          <p:cNvSpPr txBox="1"/>
          <p:nvPr/>
        </p:nvSpPr>
        <p:spPr>
          <a:xfrm>
            <a:off x="10381126" y="128626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spTree>
    <p:extLst>
      <p:ext uri="{BB962C8B-B14F-4D97-AF65-F5344CB8AC3E}">
        <p14:creationId xmlns:p14="http://schemas.microsoft.com/office/powerpoint/2010/main" val="202915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Yonai</a:t>
            </a:r>
            <a:r>
              <a:rPr lang="en-US" sz="4000" b="1" dirty="0">
                <a:solidFill>
                  <a:schemeClr val="bg1"/>
                </a:solidFill>
                <a:cs typeface="Calibri Light"/>
              </a:rPr>
              <a:t> Road, Somerset CCD</a:t>
            </a:r>
          </a:p>
        </p:txBody>
      </p:sp>
      <p:pic>
        <p:nvPicPr>
          <p:cNvPr id="4" name="Picture 3" descr="A picture containing sky, outdoor, grass, ground&#10;&#10;Description automatically generated">
            <a:extLst>
              <a:ext uri="{FF2B5EF4-FFF2-40B4-BE49-F238E27FC236}">
                <a16:creationId xmlns:a16="http://schemas.microsoft.com/office/drawing/2014/main" id="{2FEFAFFE-2FA9-49F3-A5E9-BFBD54FA38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045" y="1281596"/>
            <a:ext cx="6324964" cy="4769226"/>
          </a:xfrm>
          <a:prstGeom prst="rect">
            <a:avLst/>
          </a:prstGeom>
        </p:spPr>
      </p:pic>
      <p:pic>
        <p:nvPicPr>
          <p:cNvPr id="7" name="Picture 6" descr="A picture containing outdoor&#10;&#10;Description automatically generated">
            <a:extLst>
              <a:ext uri="{FF2B5EF4-FFF2-40B4-BE49-F238E27FC236}">
                <a16:creationId xmlns:a16="http://schemas.microsoft.com/office/drawing/2014/main" id="{AC57DB5B-3055-41AE-BA99-01C4E58B6E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0034" y="1241255"/>
            <a:ext cx="4849909" cy="4849909"/>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5637378" y="1281596"/>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
        <p:nvSpPr>
          <p:cNvPr id="17" name="TextBox 16">
            <a:extLst>
              <a:ext uri="{FF2B5EF4-FFF2-40B4-BE49-F238E27FC236}">
                <a16:creationId xmlns:a16="http://schemas.microsoft.com/office/drawing/2014/main" id="{548E8E4D-1C47-4149-A0D9-2A1997E2F9D7}"/>
              </a:ext>
            </a:extLst>
          </p:cNvPr>
          <p:cNvSpPr txBox="1"/>
          <p:nvPr/>
        </p:nvSpPr>
        <p:spPr>
          <a:xfrm>
            <a:off x="10570636" y="128159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182050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4" name="Picture 3" descr="A picture containing tree, outdoor, forest, black&#10;&#10;Description automatically generated">
            <a:extLst>
              <a:ext uri="{FF2B5EF4-FFF2-40B4-BE49-F238E27FC236}">
                <a16:creationId xmlns:a16="http://schemas.microsoft.com/office/drawing/2014/main" id="{A6369C0F-F5D1-4901-AB77-B423DAF57D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954" y="1201268"/>
            <a:ext cx="7322438" cy="5491829"/>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Wilhelm Road, Washington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773855" y="2457704"/>
            <a:ext cx="4032658" cy="1938992"/>
          </a:xfrm>
          <a:prstGeom prst="rect">
            <a:avLst/>
          </a:prstGeom>
          <a:noFill/>
        </p:spPr>
        <p:txBody>
          <a:bodyPr wrap="square" rtlCol="0">
            <a:spAutoFit/>
          </a:bodyPr>
          <a:lstStyle/>
          <a:p>
            <a:r>
              <a:rPr lang="en-US" sz="2400" b="1" dirty="0"/>
              <a:t>Problem being addressed</a:t>
            </a:r>
            <a:r>
              <a:rPr lang="en-US" sz="2400" dirty="0"/>
              <a:t>: </a:t>
            </a:r>
          </a:p>
          <a:p>
            <a:pPr marL="285750" indent="-285750">
              <a:buFont typeface="Arial" panose="020B0604020202020204" pitchFamily="34" charset="0"/>
              <a:buChar char="•"/>
            </a:pPr>
            <a:r>
              <a:rPr lang="en-US" sz="2400" dirty="0"/>
              <a:t>The existing stream crossing was multiple pipes </a:t>
            </a:r>
          </a:p>
          <a:p>
            <a:pPr marL="285750" indent="-285750">
              <a:buFont typeface="Arial" panose="020B0604020202020204" pitchFamily="34" charset="0"/>
              <a:buChar char="•"/>
            </a:pPr>
            <a:r>
              <a:rPr lang="en-US" sz="2400" dirty="0"/>
              <a:t>the stream’s </a:t>
            </a:r>
            <a:r>
              <a:rPr lang="en-US" sz="2400" dirty="0" err="1"/>
              <a:t>bankfull</a:t>
            </a:r>
            <a:r>
              <a:rPr lang="en-US" sz="2400" dirty="0"/>
              <a:t> width is 12.9 ft</a:t>
            </a:r>
            <a:endParaRPr lang="en-US" sz="3200" dirty="0"/>
          </a:p>
        </p:txBody>
      </p:sp>
      <p:sp>
        <p:nvSpPr>
          <p:cNvPr id="18" name="TextBox 17">
            <a:extLst>
              <a:ext uri="{FF2B5EF4-FFF2-40B4-BE49-F238E27FC236}">
                <a16:creationId xmlns:a16="http://schemas.microsoft.com/office/drawing/2014/main" id="{7AA6F063-197C-4564-80F1-11937629EAEE}"/>
              </a:ext>
            </a:extLst>
          </p:cNvPr>
          <p:cNvSpPr txBox="1"/>
          <p:nvPr/>
        </p:nvSpPr>
        <p:spPr>
          <a:xfrm>
            <a:off x="8559209" y="1453390"/>
            <a:ext cx="3247305"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DGR funds: </a:t>
            </a:r>
            <a:r>
              <a:rPr lang="en-US" sz="2400" dirty="0"/>
              <a:t>$106,600.00</a:t>
            </a:r>
          </a:p>
          <a:p>
            <a:pPr algn="r"/>
            <a:r>
              <a:rPr lang="en-US" sz="2400" b="1" dirty="0"/>
              <a:t>In-kind: </a:t>
            </a:r>
            <a:r>
              <a:rPr lang="en-US" sz="2400" dirty="0"/>
              <a:t>$19,405.79</a:t>
            </a:r>
          </a:p>
        </p:txBody>
      </p:sp>
      <p:sp>
        <p:nvSpPr>
          <p:cNvPr id="11" name="TextBox 10">
            <a:extLst>
              <a:ext uri="{FF2B5EF4-FFF2-40B4-BE49-F238E27FC236}">
                <a16:creationId xmlns:a16="http://schemas.microsoft.com/office/drawing/2014/main" id="{88E09E75-6BB5-40A3-B2BC-F60F06C4BF36}"/>
              </a:ext>
            </a:extLst>
          </p:cNvPr>
          <p:cNvSpPr txBox="1"/>
          <p:nvPr/>
        </p:nvSpPr>
        <p:spPr>
          <a:xfrm>
            <a:off x="6551427" y="129417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Tree>
    <p:extLst>
      <p:ext uri="{BB962C8B-B14F-4D97-AF65-F5344CB8AC3E}">
        <p14:creationId xmlns:p14="http://schemas.microsoft.com/office/powerpoint/2010/main" val="129537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Wilhelm Road, Washington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368362" y="1416054"/>
            <a:ext cx="4667694" cy="4339650"/>
          </a:xfrm>
          <a:prstGeom prst="rect">
            <a:avLst/>
          </a:prstGeom>
          <a:noFill/>
        </p:spPr>
        <p:txBody>
          <a:bodyPr wrap="square" rtlCol="0">
            <a:spAutoFit/>
          </a:bodyPr>
          <a:lstStyle/>
          <a:p>
            <a:r>
              <a:rPr lang="en-US" sz="2400" b="1" dirty="0"/>
              <a:t>Project details</a:t>
            </a:r>
            <a:r>
              <a:rPr lang="en-US" sz="2400" dirty="0"/>
              <a:t>: </a:t>
            </a:r>
          </a:p>
          <a:p>
            <a:pPr marL="285750" indent="-285750">
              <a:buFont typeface="Arial" panose="020B0604020202020204" pitchFamily="34" charset="0"/>
              <a:buChar char="•"/>
            </a:pPr>
            <a:r>
              <a:rPr lang="en-US" sz="2800" dirty="0"/>
              <a:t>A 16’ W x 4’3” H aluminum bottomless box culvert on express foundations was installed.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Road ditch turnouts were also installed to disconnect road drainage from the stream crossing.</a:t>
            </a:r>
          </a:p>
        </p:txBody>
      </p:sp>
      <p:pic>
        <p:nvPicPr>
          <p:cNvPr id="4" name="Picture 3">
            <a:extLst>
              <a:ext uri="{FF2B5EF4-FFF2-40B4-BE49-F238E27FC236}">
                <a16:creationId xmlns:a16="http://schemas.microsoft.com/office/drawing/2014/main" id="{AF25E972-2C70-4AC5-A8F8-6E889B4246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263" y="1201268"/>
            <a:ext cx="7078570" cy="5308927"/>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179288" y="123612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156145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Wilhelm Road, Washington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368362" y="1416054"/>
            <a:ext cx="4667694" cy="4524315"/>
          </a:xfrm>
          <a:prstGeom prst="rect">
            <a:avLst/>
          </a:prstGeom>
          <a:noFill/>
        </p:spPr>
        <p:txBody>
          <a:bodyPr wrap="square" rtlCol="0">
            <a:spAutoFit/>
          </a:bodyPr>
          <a:lstStyle/>
          <a:p>
            <a:r>
              <a:rPr lang="en-US" sz="2400" b="1" dirty="0"/>
              <a:t>Project details</a:t>
            </a:r>
            <a:r>
              <a:rPr lang="en-US" sz="2400" dirty="0"/>
              <a:t>: </a:t>
            </a:r>
          </a:p>
          <a:p>
            <a:pPr marL="285750" indent="-285750">
              <a:buFont typeface="Arial" panose="020B0604020202020204" pitchFamily="34" charset="0"/>
              <a:buChar char="•"/>
            </a:pPr>
            <a:r>
              <a:rPr lang="en-US" sz="2400" dirty="0"/>
              <a:t>The district worked closely with the CDGRS to incorporate updated guidance into the stream crossing design.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Bank margins, a low flow channel, and 3 riffles were constructed to establish a stable, continuous stream channel upstream, through, and downstream of the road crossing. </a:t>
            </a:r>
          </a:p>
        </p:txBody>
      </p:sp>
      <p:pic>
        <p:nvPicPr>
          <p:cNvPr id="5" name="Picture 4" descr="A picture containing grass, outdoor, track&#10;&#10;Description automatically generated">
            <a:extLst>
              <a:ext uri="{FF2B5EF4-FFF2-40B4-BE49-F238E27FC236}">
                <a16:creationId xmlns:a16="http://schemas.microsoft.com/office/drawing/2014/main" id="{C2C9F446-B3BF-44A6-8563-58C794C4DD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920" y="1226442"/>
            <a:ext cx="6865088" cy="5148816"/>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179288" y="123612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164208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Wilhelm Road, Washington CCD</a:t>
            </a:r>
          </a:p>
        </p:txBody>
      </p:sp>
      <p:pic>
        <p:nvPicPr>
          <p:cNvPr id="7" name="Picture 6" descr="A picture containing tree, outdoor&#10;&#10;Description automatically generated">
            <a:extLst>
              <a:ext uri="{FF2B5EF4-FFF2-40B4-BE49-F238E27FC236}">
                <a16:creationId xmlns:a16="http://schemas.microsoft.com/office/drawing/2014/main" id="{068CA7A3-09EA-4770-A0FF-E78B86C3DB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954" y="1201269"/>
            <a:ext cx="8163358" cy="5566236"/>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7321458" y="134417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sp>
        <p:nvSpPr>
          <p:cNvPr id="17" name="TextBox 16">
            <a:extLst>
              <a:ext uri="{FF2B5EF4-FFF2-40B4-BE49-F238E27FC236}">
                <a16:creationId xmlns:a16="http://schemas.microsoft.com/office/drawing/2014/main" id="{EE85672F-DBDA-4AAA-8529-C7D55F6236CB}"/>
              </a:ext>
            </a:extLst>
          </p:cNvPr>
          <p:cNvSpPr txBox="1"/>
          <p:nvPr/>
        </p:nvSpPr>
        <p:spPr>
          <a:xfrm>
            <a:off x="8683256" y="1745046"/>
            <a:ext cx="3508744" cy="1200329"/>
          </a:xfrm>
          <a:prstGeom prst="rect">
            <a:avLst/>
          </a:prstGeom>
          <a:noFill/>
        </p:spPr>
        <p:txBody>
          <a:bodyPr wrap="square" rtlCol="0">
            <a:spAutoFit/>
          </a:bodyPr>
          <a:lstStyle/>
          <a:p>
            <a:r>
              <a:rPr lang="en-US" sz="2400" dirty="0"/>
              <a:t>Excavation, pump around, and setting footings</a:t>
            </a:r>
          </a:p>
          <a:p>
            <a:endParaRPr lang="en-US" sz="2400" dirty="0"/>
          </a:p>
        </p:txBody>
      </p:sp>
    </p:spTree>
    <p:extLst>
      <p:ext uri="{BB962C8B-B14F-4D97-AF65-F5344CB8AC3E}">
        <p14:creationId xmlns:p14="http://schemas.microsoft.com/office/powerpoint/2010/main" val="330221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Wilhelm Road, Washington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485321" y="1365007"/>
            <a:ext cx="4767873" cy="5262979"/>
          </a:xfrm>
          <a:prstGeom prst="rect">
            <a:avLst/>
          </a:prstGeom>
          <a:noFill/>
        </p:spPr>
        <p:txBody>
          <a:bodyPr wrap="square" rtlCol="0">
            <a:spAutoFit/>
          </a:bodyPr>
          <a:lstStyle/>
          <a:p>
            <a:r>
              <a:rPr lang="en-US" sz="2400" b="1" dirty="0"/>
              <a:t>Stream bed reconstructed between footers</a:t>
            </a:r>
          </a:p>
          <a:p>
            <a:pPr marL="285750" indent="-285750">
              <a:buFont typeface="Arial" panose="020B0604020202020204" pitchFamily="34" charset="0"/>
              <a:buChar char="•"/>
            </a:pPr>
            <a:r>
              <a:rPr lang="en-US" sz="2400" dirty="0"/>
              <a:t>Note:</a:t>
            </a:r>
          </a:p>
          <a:p>
            <a:pPr marL="742950" lvl="1" indent="-285750">
              <a:buFont typeface="Arial" panose="020B0604020202020204" pitchFamily="34" charset="0"/>
              <a:buChar char="•"/>
            </a:pPr>
            <a:r>
              <a:rPr lang="en-US" sz="2400" dirty="0"/>
              <a:t>Large rock is used to build riffles (grade control) and is intended to be stable during storms</a:t>
            </a:r>
          </a:p>
          <a:p>
            <a:pPr marL="742950" lvl="1" indent="-285750">
              <a:buFont typeface="Arial" panose="020B0604020202020204" pitchFamily="34" charset="0"/>
              <a:buChar char="•"/>
            </a:pPr>
            <a:r>
              <a:rPr lang="en-US" sz="2400" dirty="0"/>
              <a:t>The rest of the stream bed is a mix of big stone/rip rap and fine material</a:t>
            </a:r>
          </a:p>
          <a:p>
            <a:pPr marL="1200150" lvl="2" indent="-285750">
              <a:buFont typeface="Arial" panose="020B0604020202020204" pitchFamily="34" charset="0"/>
              <a:buChar char="•"/>
            </a:pPr>
            <a:r>
              <a:rPr lang="en-US" sz="2400" dirty="0"/>
              <a:t>Mixed before being placed</a:t>
            </a:r>
          </a:p>
          <a:p>
            <a:pPr marL="1200150" lvl="2" indent="-285750">
              <a:buFont typeface="Arial" panose="020B0604020202020204" pitchFamily="34" charset="0"/>
              <a:buChar char="•"/>
            </a:pPr>
            <a:r>
              <a:rPr lang="en-US" sz="2400" dirty="0"/>
              <a:t>Fines help “glue” the bed material</a:t>
            </a:r>
          </a:p>
          <a:p>
            <a:pPr marL="285750" indent="-285750">
              <a:buFont typeface="Arial" panose="020B0604020202020204" pitchFamily="34" charset="0"/>
              <a:buChar char="•"/>
            </a:pPr>
            <a:endParaRPr lang="en-US" sz="2400" dirty="0"/>
          </a:p>
        </p:txBody>
      </p:sp>
      <p:pic>
        <p:nvPicPr>
          <p:cNvPr id="4" name="Picture 3" descr="A picture containing outdoor, stone&#10;&#10;Description automatically generated">
            <a:extLst>
              <a:ext uri="{FF2B5EF4-FFF2-40B4-BE49-F238E27FC236}">
                <a16:creationId xmlns:a16="http://schemas.microsoft.com/office/drawing/2014/main" id="{F3955AA7-D366-43ED-83BD-7547371752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833" y="1222289"/>
            <a:ext cx="7189488" cy="5392115"/>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320173" y="136090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spTree>
    <p:extLst>
      <p:ext uri="{BB962C8B-B14F-4D97-AF65-F5344CB8AC3E}">
        <p14:creationId xmlns:p14="http://schemas.microsoft.com/office/powerpoint/2010/main" val="32001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Wilhelm Road, Washington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211267" y="1418488"/>
            <a:ext cx="4882437" cy="1938992"/>
          </a:xfrm>
          <a:prstGeom prst="rect">
            <a:avLst/>
          </a:prstGeom>
          <a:noFill/>
        </p:spPr>
        <p:txBody>
          <a:bodyPr wrap="square" rtlCol="0">
            <a:spAutoFit/>
          </a:bodyPr>
          <a:lstStyle/>
          <a:p>
            <a:r>
              <a:rPr lang="en-US" sz="2400" b="1" dirty="0"/>
              <a:t>Back fill being placed and compacted </a:t>
            </a:r>
          </a:p>
          <a:p>
            <a:pPr marL="342900" indent="-342900">
              <a:buFont typeface="Arial" panose="020B0604020202020204" pitchFamily="34" charset="0"/>
              <a:buChar char="•"/>
            </a:pPr>
            <a:r>
              <a:rPr lang="en-US" sz="2400" dirty="0"/>
              <a:t>~6-10” thick layers (“lifts”)</a:t>
            </a:r>
          </a:p>
          <a:p>
            <a:pPr marL="342900" indent="-342900">
              <a:buFont typeface="Arial" panose="020B0604020202020204" pitchFamily="34" charset="0"/>
              <a:buChar char="•"/>
            </a:pPr>
            <a:r>
              <a:rPr lang="en-US" sz="2400" dirty="0"/>
              <a:t>Fill both sides of structure evenly</a:t>
            </a:r>
          </a:p>
          <a:p>
            <a:pPr marL="342900" indent="-342900">
              <a:buFont typeface="Arial" panose="020B0604020202020204" pitchFamily="34" charset="0"/>
              <a:buChar char="•"/>
            </a:pPr>
            <a:r>
              <a:rPr lang="en-US" sz="2400" dirty="0"/>
              <a:t>Headwall tie-backs</a:t>
            </a:r>
          </a:p>
          <a:p>
            <a:pPr marL="285750" indent="-285750">
              <a:buFont typeface="Arial" panose="020B0604020202020204" pitchFamily="34" charset="0"/>
              <a:buChar char="•"/>
            </a:pPr>
            <a:endParaRPr lang="en-US" sz="2400" dirty="0"/>
          </a:p>
        </p:txBody>
      </p:sp>
      <p:pic>
        <p:nvPicPr>
          <p:cNvPr id="7" name="Picture 6" descr="A picture containing outdoor, ground, sky, road&#10;&#10;Description automatically generated">
            <a:extLst>
              <a:ext uri="{FF2B5EF4-FFF2-40B4-BE49-F238E27FC236}">
                <a16:creationId xmlns:a16="http://schemas.microsoft.com/office/drawing/2014/main" id="{D13566BF-9365-47D1-AAF8-FBE7B4B6B4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967" y="1227745"/>
            <a:ext cx="6520887" cy="4890666"/>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5572817" y="137566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pic>
        <p:nvPicPr>
          <p:cNvPr id="17" name="Picture 16" descr="A picture containing ground, tree, outdoor, dirt&#10;&#10;Description automatically generated">
            <a:extLst>
              <a:ext uri="{FF2B5EF4-FFF2-40B4-BE49-F238E27FC236}">
                <a16:creationId xmlns:a16="http://schemas.microsoft.com/office/drawing/2014/main" id="{7FAEC4DD-FBF9-42AD-A927-2348D723F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18271" y="3089870"/>
            <a:ext cx="4296913" cy="3028541"/>
          </a:xfrm>
          <a:prstGeom prst="rect">
            <a:avLst/>
          </a:prstGeom>
        </p:spPr>
      </p:pic>
    </p:spTree>
    <p:extLst>
      <p:ext uri="{BB962C8B-B14F-4D97-AF65-F5344CB8AC3E}">
        <p14:creationId xmlns:p14="http://schemas.microsoft.com/office/powerpoint/2010/main" val="85528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16CB6DA-6137-4C26-A342-87525FB0682A}"/>
              </a:ext>
            </a:extLst>
          </p:cNvPr>
          <p:cNvSpPr txBox="1">
            <a:spLocks/>
          </p:cNvSpPr>
          <p:nvPr/>
        </p:nvSpPr>
        <p:spPr>
          <a:xfrm>
            <a:off x="1306634" y="-131976"/>
            <a:ext cx="10731394" cy="945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cs typeface="Calibri Light"/>
              </a:rPr>
              <a:t>2024 ESM Training – Registration Open Now!</a:t>
            </a:r>
          </a:p>
        </p:txBody>
      </p:sp>
      <p:sp>
        <p:nvSpPr>
          <p:cNvPr id="11" name="TextBox 10">
            <a:extLst>
              <a:ext uri="{FF2B5EF4-FFF2-40B4-BE49-F238E27FC236}">
                <a16:creationId xmlns:a16="http://schemas.microsoft.com/office/drawing/2014/main" id="{88E09E75-6BB5-40A3-B2BC-F60F06C4BF36}"/>
              </a:ext>
            </a:extLst>
          </p:cNvPr>
          <p:cNvSpPr txBox="1"/>
          <p:nvPr/>
        </p:nvSpPr>
        <p:spPr>
          <a:xfrm>
            <a:off x="410343" y="1134293"/>
            <a:ext cx="6527830" cy="5047536"/>
          </a:xfrm>
          <a:prstGeom prst="rect">
            <a:avLst/>
          </a:prstGeom>
          <a:noFill/>
        </p:spPr>
        <p:txBody>
          <a:bodyPr wrap="square" rtlCol="0">
            <a:spAutoFit/>
          </a:bodyPr>
          <a:lstStyle/>
          <a:p>
            <a:r>
              <a:rPr lang="en-US" b="1" u="sng" dirty="0"/>
              <a:t>Cambria </a:t>
            </a:r>
            <a:r>
              <a:rPr lang="en-US" sz="1600" b="1" u="sng" dirty="0"/>
              <a:t>County – March 20-21, 2024</a:t>
            </a:r>
            <a:endParaRPr lang="en-US" sz="1600" dirty="0"/>
          </a:p>
          <a:p>
            <a:r>
              <a:rPr lang="en-US" sz="1600" dirty="0"/>
              <a:t>Johnstown, PA 15906 </a:t>
            </a:r>
          </a:p>
          <a:p>
            <a:r>
              <a:rPr lang="en-US" sz="1600" b="1" dirty="0"/>
              <a:t> </a:t>
            </a:r>
            <a:endParaRPr lang="en-US" sz="1600" dirty="0"/>
          </a:p>
          <a:p>
            <a:r>
              <a:rPr lang="en-US" sz="1600" b="1" u="sng" dirty="0"/>
              <a:t>Schuylkill County – April 2 – 3, 2024</a:t>
            </a:r>
            <a:endParaRPr lang="en-US" sz="1600" dirty="0"/>
          </a:p>
          <a:p>
            <a:r>
              <a:rPr lang="en-US" sz="1600" dirty="0"/>
              <a:t>Ashland, PA 17921</a:t>
            </a:r>
          </a:p>
          <a:p>
            <a:r>
              <a:rPr lang="en-US" sz="1600" b="1" dirty="0"/>
              <a:t> </a:t>
            </a:r>
            <a:endParaRPr lang="en-US" sz="1600" dirty="0"/>
          </a:p>
          <a:p>
            <a:r>
              <a:rPr lang="en-US" sz="1600" b="1" u="sng" dirty="0"/>
              <a:t>Armstrong County – April 24 – 25, 2024</a:t>
            </a:r>
            <a:endParaRPr lang="en-US" sz="1600" dirty="0"/>
          </a:p>
          <a:p>
            <a:r>
              <a:rPr lang="en-US" sz="1600" dirty="0"/>
              <a:t>Kittanning, PA 16201</a:t>
            </a:r>
          </a:p>
          <a:p>
            <a:r>
              <a:rPr lang="en-US" sz="1600" b="1" dirty="0"/>
              <a:t> </a:t>
            </a:r>
            <a:endParaRPr lang="en-US" sz="1600" dirty="0"/>
          </a:p>
          <a:p>
            <a:r>
              <a:rPr lang="en-US" sz="1600" b="1" u="sng" dirty="0"/>
              <a:t>McKean County – May 15 – 16, 2024 </a:t>
            </a:r>
            <a:endParaRPr lang="en-US" sz="1600" dirty="0"/>
          </a:p>
          <a:p>
            <a:r>
              <a:rPr lang="en-US" sz="1600" b="1" dirty="0"/>
              <a:t>Port Allegany Veteran Memorial Social Hall</a:t>
            </a:r>
            <a:endParaRPr lang="en-US" sz="1600" dirty="0"/>
          </a:p>
          <a:p>
            <a:r>
              <a:rPr lang="en-US" sz="1600" dirty="0"/>
              <a:t>Port Allegany, PA  16743</a:t>
            </a:r>
          </a:p>
          <a:p>
            <a:r>
              <a:rPr lang="en-US" sz="1600" b="1" dirty="0"/>
              <a:t> </a:t>
            </a:r>
            <a:endParaRPr lang="en-US" sz="1600" dirty="0"/>
          </a:p>
          <a:p>
            <a:r>
              <a:rPr lang="en-US" sz="1600" b="1" u="sng" dirty="0"/>
              <a:t>Wayne County – June 5 – 6, 2024</a:t>
            </a:r>
            <a:endParaRPr lang="en-US" sz="1600" dirty="0"/>
          </a:p>
          <a:p>
            <a:r>
              <a:rPr lang="en-US" sz="1600" dirty="0"/>
              <a:t>Honesdale, PA 18431</a:t>
            </a:r>
          </a:p>
          <a:p>
            <a:r>
              <a:rPr lang="en-US" sz="1600" b="1" dirty="0"/>
              <a:t> </a:t>
            </a:r>
            <a:endParaRPr lang="en-US" sz="1600" dirty="0"/>
          </a:p>
          <a:p>
            <a:r>
              <a:rPr lang="en-US" sz="1600" b="1" u="sng" dirty="0"/>
              <a:t>Clinton County – July – 10 – 11, 2024</a:t>
            </a:r>
            <a:endParaRPr lang="en-US" sz="1600" dirty="0"/>
          </a:p>
          <a:p>
            <a:r>
              <a:rPr lang="en-US" sz="1600" b="1" dirty="0"/>
              <a:t>Lock Haven University – </a:t>
            </a:r>
            <a:r>
              <a:rPr lang="en-US" sz="1600" b="1" dirty="0" err="1"/>
              <a:t>Durrwachter</a:t>
            </a:r>
            <a:r>
              <a:rPr lang="en-US" sz="1600" b="1" dirty="0"/>
              <a:t> Conference Center</a:t>
            </a:r>
            <a:endParaRPr lang="en-US" sz="1600" dirty="0"/>
          </a:p>
          <a:p>
            <a:r>
              <a:rPr lang="en-US" sz="1600" dirty="0"/>
              <a:t>Lock Haven, PA 17745</a:t>
            </a:r>
          </a:p>
          <a:p>
            <a:r>
              <a:rPr lang="en-US" sz="1600" b="1" dirty="0"/>
              <a:t> </a:t>
            </a:r>
            <a:endParaRPr lang="en-US" sz="1600" dirty="0"/>
          </a:p>
        </p:txBody>
      </p:sp>
      <p:sp>
        <p:nvSpPr>
          <p:cNvPr id="9" name="TextBox 8">
            <a:extLst>
              <a:ext uri="{FF2B5EF4-FFF2-40B4-BE49-F238E27FC236}">
                <a16:creationId xmlns:a16="http://schemas.microsoft.com/office/drawing/2014/main" id="{FCBBEA53-4506-467F-82B8-EB7B4EAFBF9F}"/>
              </a:ext>
            </a:extLst>
          </p:cNvPr>
          <p:cNvSpPr txBox="1"/>
          <p:nvPr/>
        </p:nvSpPr>
        <p:spPr>
          <a:xfrm>
            <a:off x="6007644" y="1134293"/>
            <a:ext cx="6108941" cy="6001643"/>
          </a:xfrm>
          <a:prstGeom prst="rect">
            <a:avLst/>
          </a:prstGeom>
          <a:noFill/>
        </p:spPr>
        <p:txBody>
          <a:bodyPr wrap="square" rtlCol="0">
            <a:spAutoFit/>
          </a:bodyPr>
          <a:lstStyle/>
          <a:p>
            <a:r>
              <a:rPr lang="en-US" sz="1600" b="1" u="sng" dirty="0"/>
              <a:t>Beaver County – July 31 &amp; August 1, 2024</a:t>
            </a:r>
            <a:endParaRPr lang="en-US" sz="1600" dirty="0"/>
          </a:p>
          <a:p>
            <a:r>
              <a:rPr lang="en-US" sz="1600" b="1" u="sng" dirty="0"/>
              <a:t>Beaver Station Cultural &amp; Event Center/Penn Bistro Catering</a:t>
            </a:r>
            <a:endParaRPr lang="en-US" sz="1600" dirty="0"/>
          </a:p>
          <a:p>
            <a:r>
              <a:rPr lang="en-US" sz="1600" u="sng" dirty="0"/>
              <a:t>Beaver, PA 15009</a:t>
            </a:r>
            <a:endParaRPr lang="en-US" sz="1600" dirty="0"/>
          </a:p>
          <a:p>
            <a:endParaRPr lang="en-US" sz="1600" b="1" u="sng" dirty="0"/>
          </a:p>
          <a:p>
            <a:r>
              <a:rPr lang="en-US" sz="1600" b="1" u="sng" dirty="0"/>
              <a:t>Perry County – August 14 – 15, 2024</a:t>
            </a:r>
            <a:endParaRPr lang="en-US" sz="1600" dirty="0"/>
          </a:p>
          <a:p>
            <a:r>
              <a:rPr lang="en-US" sz="1600" b="1" dirty="0"/>
              <a:t>Central Penn College</a:t>
            </a:r>
            <a:endParaRPr lang="en-US" sz="1600" dirty="0"/>
          </a:p>
          <a:p>
            <a:r>
              <a:rPr lang="en-US" sz="1600" dirty="0"/>
              <a:t>Summerdale, PA 17093</a:t>
            </a:r>
          </a:p>
          <a:p>
            <a:r>
              <a:rPr lang="en-US" sz="1600" b="1" dirty="0"/>
              <a:t> </a:t>
            </a:r>
            <a:endParaRPr lang="en-US" sz="1600" dirty="0"/>
          </a:p>
          <a:p>
            <a:r>
              <a:rPr lang="en-US" sz="1600" b="1" u="sng" dirty="0"/>
              <a:t>Crawford County – September 11 &amp; 12, 2024</a:t>
            </a:r>
            <a:endParaRPr lang="en-US" sz="1600" dirty="0"/>
          </a:p>
          <a:p>
            <a:r>
              <a:rPr lang="en-US" sz="1600" b="1" dirty="0"/>
              <a:t>Cross Creek Resort, Inc.</a:t>
            </a:r>
            <a:endParaRPr lang="en-US" sz="1600" dirty="0"/>
          </a:p>
          <a:p>
            <a:r>
              <a:rPr lang="en-US" sz="1600" dirty="0"/>
              <a:t>Titusville, PA 16354</a:t>
            </a:r>
          </a:p>
          <a:p>
            <a:r>
              <a:rPr lang="en-US" sz="1600" b="1" dirty="0"/>
              <a:t> </a:t>
            </a:r>
            <a:endParaRPr lang="en-US" sz="1600" dirty="0"/>
          </a:p>
          <a:p>
            <a:r>
              <a:rPr lang="en-US" sz="1600" b="1" u="sng" dirty="0"/>
              <a:t>Bradford County – September 25 – 26, 2024</a:t>
            </a:r>
            <a:endParaRPr lang="en-US" sz="1600" dirty="0"/>
          </a:p>
          <a:p>
            <a:r>
              <a:rPr lang="en-US" sz="1600" b="1" dirty="0"/>
              <a:t>Best Western Grand Victorian Inn</a:t>
            </a:r>
            <a:endParaRPr lang="en-US" sz="1600" dirty="0"/>
          </a:p>
          <a:p>
            <a:r>
              <a:rPr lang="en-US" sz="1600" dirty="0"/>
              <a:t>Sayre, PA 18840</a:t>
            </a:r>
          </a:p>
          <a:p>
            <a:r>
              <a:rPr lang="en-US" sz="1600" b="1" dirty="0"/>
              <a:t> </a:t>
            </a:r>
            <a:endParaRPr lang="en-US" sz="1600" dirty="0"/>
          </a:p>
          <a:p>
            <a:r>
              <a:rPr lang="en-US" sz="1600" b="1" u="sng" dirty="0"/>
              <a:t>Fulton County – October 23 &amp; 24, 2024</a:t>
            </a:r>
            <a:endParaRPr lang="en-US" sz="1600" dirty="0"/>
          </a:p>
          <a:p>
            <a:r>
              <a:rPr lang="en-US" sz="1600" b="1" u="sng" dirty="0"/>
              <a:t>Forbes Road Conference Center/ Holiday Inn &amp; Express</a:t>
            </a:r>
            <a:endParaRPr lang="en-US" sz="1600" dirty="0"/>
          </a:p>
          <a:p>
            <a:r>
              <a:rPr lang="en-US" sz="1600" u="sng" dirty="0"/>
              <a:t>Breezewood, PA 15533</a:t>
            </a:r>
            <a:endParaRPr lang="en-US" sz="1600" dirty="0"/>
          </a:p>
          <a:p>
            <a:r>
              <a:rPr lang="en-US" sz="1600" b="1" dirty="0"/>
              <a:t> </a:t>
            </a:r>
            <a:endParaRPr lang="en-US" sz="1600" dirty="0"/>
          </a:p>
          <a:p>
            <a:r>
              <a:rPr lang="en-US" sz="1600" b="1" u="sng" dirty="0"/>
              <a:t>Lancaster County – November 6 – 7, 2024</a:t>
            </a:r>
            <a:endParaRPr lang="en-US" sz="1600" dirty="0"/>
          </a:p>
          <a:p>
            <a:r>
              <a:rPr lang="en-US" sz="1600" b="1" dirty="0"/>
              <a:t>DoubleTree Resort by Hilton Hotel Lancaster</a:t>
            </a:r>
            <a:endParaRPr lang="en-US" sz="1600" dirty="0"/>
          </a:p>
          <a:p>
            <a:r>
              <a:rPr lang="en-US" sz="1600" dirty="0"/>
              <a:t>Lancaster, PA 17602</a:t>
            </a:r>
          </a:p>
          <a:p>
            <a:endParaRPr lang="en-US" sz="1600" dirty="0"/>
          </a:p>
        </p:txBody>
      </p:sp>
      <p:sp>
        <p:nvSpPr>
          <p:cNvPr id="2" name="TextBox 1">
            <a:extLst>
              <a:ext uri="{FF2B5EF4-FFF2-40B4-BE49-F238E27FC236}">
                <a16:creationId xmlns:a16="http://schemas.microsoft.com/office/drawing/2014/main" id="{62BDA2CC-7DA8-4972-AED2-88F6548606FC}"/>
              </a:ext>
            </a:extLst>
          </p:cNvPr>
          <p:cNvSpPr txBox="1"/>
          <p:nvPr/>
        </p:nvSpPr>
        <p:spPr>
          <a:xfrm>
            <a:off x="1627695" y="592293"/>
            <a:ext cx="8936610" cy="646331"/>
          </a:xfrm>
          <a:prstGeom prst="rect">
            <a:avLst/>
          </a:prstGeom>
          <a:noFill/>
        </p:spPr>
        <p:txBody>
          <a:bodyPr wrap="square" rtlCol="0">
            <a:spAutoFit/>
          </a:bodyPr>
          <a:lstStyle/>
          <a:p>
            <a:r>
              <a:rPr lang="en-US" dirty="0">
                <a:hlinkClick r:id="rId3"/>
              </a:rPr>
              <a:t>https://dirtandgravel.psu.edu/education-training/esm-course/in-person-esm-trainings/</a:t>
            </a:r>
            <a:r>
              <a:rPr lang="en-US" dirty="0"/>
              <a:t> </a:t>
            </a:r>
          </a:p>
          <a:p>
            <a:endParaRPr lang="en-US" dirty="0"/>
          </a:p>
        </p:txBody>
      </p:sp>
    </p:spTree>
    <p:extLst>
      <p:ext uri="{BB962C8B-B14F-4D97-AF65-F5344CB8AC3E}">
        <p14:creationId xmlns:p14="http://schemas.microsoft.com/office/powerpoint/2010/main" val="371894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Paper Mill Road, Delaware CCD</a:t>
            </a:r>
          </a:p>
        </p:txBody>
      </p:sp>
      <p:pic>
        <p:nvPicPr>
          <p:cNvPr id="4" name="Picture 3">
            <a:extLst>
              <a:ext uri="{FF2B5EF4-FFF2-40B4-BE49-F238E27FC236}">
                <a16:creationId xmlns:a16="http://schemas.microsoft.com/office/drawing/2014/main" id="{01CDAEE0-CF38-4740-B13E-D058AF5626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977" y="1199779"/>
            <a:ext cx="7322288" cy="5491716"/>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551427" y="129417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13" name="TextBox 12">
            <a:extLst>
              <a:ext uri="{FF2B5EF4-FFF2-40B4-BE49-F238E27FC236}">
                <a16:creationId xmlns:a16="http://schemas.microsoft.com/office/drawing/2014/main" id="{86D60536-7C42-4A6E-AF68-7489E623DB83}"/>
              </a:ext>
            </a:extLst>
          </p:cNvPr>
          <p:cNvSpPr txBox="1"/>
          <p:nvPr/>
        </p:nvSpPr>
        <p:spPr>
          <a:xfrm>
            <a:off x="7844365" y="2617192"/>
            <a:ext cx="4032658" cy="3046988"/>
          </a:xfrm>
          <a:prstGeom prst="rect">
            <a:avLst/>
          </a:prstGeom>
          <a:noFill/>
        </p:spPr>
        <p:txBody>
          <a:bodyPr wrap="square" rtlCol="0">
            <a:spAutoFit/>
          </a:bodyPr>
          <a:lstStyle/>
          <a:p>
            <a:r>
              <a:rPr lang="en-US" sz="2400" b="1" dirty="0"/>
              <a:t>Problem being addressed</a:t>
            </a:r>
            <a:r>
              <a:rPr lang="en-US" sz="2400" dirty="0"/>
              <a:t>: </a:t>
            </a:r>
          </a:p>
          <a:p>
            <a:pPr marL="285750" indent="-285750">
              <a:buFont typeface="Arial" panose="020B0604020202020204" pitchFamily="34" charset="0"/>
              <a:buChar char="•"/>
            </a:pPr>
            <a:r>
              <a:rPr lang="en-US" sz="2400" dirty="0"/>
              <a:t>An existing stormwater basin collected water from a looped road but was not functioning properly. </a:t>
            </a:r>
          </a:p>
          <a:p>
            <a:endParaRPr lang="en-US" sz="2400" dirty="0"/>
          </a:p>
          <a:p>
            <a:pPr marL="285750" indent="-285750">
              <a:buFont typeface="Arial" panose="020B0604020202020204" pitchFamily="34" charset="0"/>
              <a:buChar char="•"/>
            </a:pPr>
            <a:r>
              <a:rPr lang="en-US" sz="2400" dirty="0"/>
              <a:t>Before photos show Sept 2021 flooding</a:t>
            </a:r>
          </a:p>
        </p:txBody>
      </p:sp>
      <p:sp>
        <p:nvSpPr>
          <p:cNvPr id="18" name="TextBox 17">
            <a:extLst>
              <a:ext uri="{FF2B5EF4-FFF2-40B4-BE49-F238E27FC236}">
                <a16:creationId xmlns:a16="http://schemas.microsoft.com/office/drawing/2014/main" id="{7AA6F063-197C-4564-80F1-11937629EAEE}"/>
              </a:ext>
            </a:extLst>
          </p:cNvPr>
          <p:cNvSpPr txBox="1"/>
          <p:nvPr/>
        </p:nvSpPr>
        <p:spPr>
          <a:xfrm>
            <a:off x="8604070" y="1453390"/>
            <a:ext cx="3202444"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LVR funds: </a:t>
            </a:r>
            <a:r>
              <a:rPr lang="en-US" sz="2400" dirty="0"/>
              <a:t>$69,280.05</a:t>
            </a:r>
          </a:p>
          <a:p>
            <a:pPr algn="r"/>
            <a:r>
              <a:rPr lang="en-US" sz="2400" b="1" dirty="0"/>
              <a:t>In-kind: </a:t>
            </a:r>
            <a:r>
              <a:rPr lang="en-US" sz="2400" dirty="0"/>
              <a:t>$83,387.95</a:t>
            </a:r>
          </a:p>
        </p:txBody>
      </p:sp>
    </p:spTree>
    <p:extLst>
      <p:ext uri="{BB962C8B-B14F-4D97-AF65-F5344CB8AC3E}">
        <p14:creationId xmlns:p14="http://schemas.microsoft.com/office/powerpoint/2010/main" val="34964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ground, nature&#10;&#10;Description automatically generated">
            <a:extLst>
              <a:ext uri="{FF2B5EF4-FFF2-40B4-BE49-F238E27FC236}">
                <a16:creationId xmlns:a16="http://schemas.microsoft.com/office/drawing/2014/main" id="{20DE4304-3568-41A3-8C46-2C90A67AA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52" y="1246346"/>
            <a:ext cx="9854665" cy="5466260"/>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Paper Mill Road, Delaware CCD</a:t>
            </a:r>
          </a:p>
        </p:txBody>
      </p:sp>
      <p:sp>
        <p:nvSpPr>
          <p:cNvPr id="11" name="TextBox 10">
            <a:extLst>
              <a:ext uri="{FF2B5EF4-FFF2-40B4-BE49-F238E27FC236}">
                <a16:creationId xmlns:a16="http://schemas.microsoft.com/office/drawing/2014/main" id="{88E09E75-6BB5-40A3-B2BC-F60F06C4BF36}"/>
              </a:ext>
            </a:extLst>
          </p:cNvPr>
          <p:cNvSpPr txBox="1"/>
          <p:nvPr/>
        </p:nvSpPr>
        <p:spPr>
          <a:xfrm>
            <a:off x="9062652" y="124396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Tree>
    <p:extLst>
      <p:ext uri="{BB962C8B-B14F-4D97-AF65-F5344CB8AC3E}">
        <p14:creationId xmlns:p14="http://schemas.microsoft.com/office/powerpoint/2010/main" val="106171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Paper Mill Road, Delaware CCD</a:t>
            </a:r>
          </a:p>
        </p:txBody>
      </p:sp>
      <p:sp>
        <p:nvSpPr>
          <p:cNvPr id="3" name="TextBox 2">
            <a:extLst>
              <a:ext uri="{FF2B5EF4-FFF2-40B4-BE49-F238E27FC236}">
                <a16:creationId xmlns:a16="http://schemas.microsoft.com/office/drawing/2014/main" id="{2C93D1B4-31E5-4C8D-A72F-707C9CC017AC}"/>
              </a:ext>
            </a:extLst>
          </p:cNvPr>
          <p:cNvSpPr txBox="1"/>
          <p:nvPr/>
        </p:nvSpPr>
        <p:spPr>
          <a:xfrm>
            <a:off x="7536042" y="1432393"/>
            <a:ext cx="4336503" cy="4524315"/>
          </a:xfrm>
          <a:prstGeom prst="rect">
            <a:avLst/>
          </a:prstGeom>
          <a:noFill/>
        </p:spPr>
        <p:txBody>
          <a:bodyPr wrap="square" rtlCol="0">
            <a:spAutoFit/>
          </a:bodyPr>
          <a:lstStyle/>
          <a:p>
            <a:r>
              <a:rPr lang="en-US" sz="2400" b="1" dirty="0"/>
              <a:t>Excavated basin </a:t>
            </a:r>
            <a:r>
              <a:rPr lang="en-US" sz="2400" dirty="0"/>
              <a:t>(Sept 2022)</a:t>
            </a:r>
            <a:endParaRPr lang="en-US" dirty="0"/>
          </a:p>
          <a:p>
            <a:pPr marL="285750" indent="-285750">
              <a:buFont typeface="Arial" panose="020B0604020202020204" pitchFamily="34" charset="0"/>
              <a:buChar char="•"/>
            </a:pPr>
            <a:r>
              <a:rPr lang="en-US" sz="2400" dirty="0"/>
              <a:t>Re-graded the existing basin back to the original contours</a:t>
            </a:r>
          </a:p>
          <a:p>
            <a:pPr marL="285750" indent="-285750">
              <a:buFont typeface="Arial" panose="020B0604020202020204" pitchFamily="34" charset="0"/>
              <a:buChar char="•"/>
            </a:pPr>
            <a:r>
              <a:rPr lang="en-US" sz="2400" dirty="0"/>
              <a:t>installed a 24” outlet riser with trash rack</a:t>
            </a:r>
          </a:p>
          <a:p>
            <a:pPr marL="285750" indent="-285750">
              <a:buFont typeface="Arial" panose="020B0604020202020204" pitchFamily="34" charset="0"/>
              <a:buChar char="•"/>
            </a:pPr>
            <a:r>
              <a:rPr lang="en-US" sz="2400" dirty="0"/>
              <a:t>installed an 18” drainpipe with a backflow preventer valve and riprap apron at the outlet </a:t>
            </a:r>
          </a:p>
          <a:p>
            <a:pPr marL="285750" indent="-285750">
              <a:buFont typeface="Arial" panose="020B0604020202020204" pitchFamily="34" charset="0"/>
              <a:buChar char="•"/>
            </a:pPr>
            <a:r>
              <a:rPr lang="en-US" sz="2400" dirty="0"/>
              <a:t>re-vegetated the basin.  </a:t>
            </a:r>
          </a:p>
          <a:p>
            <a:pPr marL="285750" indent="-285750">
              <a:buFont typeface="Arial" panose="020B0604020202020204" pitchFamily="34" charset="0"/>
              <a:buChar char="•"/>
            </a:pPr>
            <a:r>
              <a:rPr lang="en-US" sz="2400" dirty="0"/>
              <a:t>Guiderail was installed around the basin to prevent vehicle traffic from entering the basin. </a:t>
            </a:r>
          </a:p>
        </p:txBody>
      </p:sp>
      <p:pic>
        <p:nvPicPr>
          <p:cNvPr id="5" name="Picture 4" descr="A picture containing ground, outdoor, tree, park&#10;&#10;Description automatically generated">
            <a:extLst>
              <a:ext uri="{FF2B5EF4-FFF2-40B4-BE49-F238E27FC236}">
                <a16:creationId xmlns:a16="http://schemas.microsoft.com/office/drawing/2014/main" id="{97FBAB33-0134-4F2E-844D-22989613E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954" y="1261297"/>
            <a:ext cx="7127589" cy="5345692"/>
          </a:xfrm>
          <a:prstGeom prst="rect">
            <a:avLst/>
          </a:prstGeom>
        </p:spPr>
      </p:pic>
      <p:sp>
        <p:nvSpPr>
          <p:cNvPr id="18" name="TextBox 17">
            <a:extLst>
              <a:ext uri="{FF2B5EF4-FFF2-40B4-BE49-F238E27FC236}">
                <a16:creationId xmlns:a16="http://schemas.microsoft.com/office/drawing/2014/main" id="{6203930A-25CF-4931-BCB0-0460E798DE24}"/>
              </a:ext>
            </a:extLst>
          </p:cNvPr>
          <p:cNvSpPr txBox="1"/>
          <p:nvPr/>
        </p:nvSpPr>
        <p:spPr>
          <a:xfrm>
            <a:off x="6351180" y="1313761"/>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p>
        </p:txBody>
      </p:sp>
    </p:spTree>
    <p:extLst>
      <p:ext uri="{BB962C8B-B14F-4D97-AF65-F5344CB8AC3E}">
        <p14:creationId xmlns:p14="http://schemas.microsoft.com/office/powerpoint/2010/main" val="183368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Paper Mill Road, Delaware CCD</a:t>
            </a:r>
          </a:p>
        </p:txBody>
      </p:sp>
      <p:sp>
        <p:nvSpPr>
          <p:cNvPr id="3" name="TextBox 2">
            <a:extLst>
              <a:ext uri="{FF2B5EF4-FFF2-40B4-BE49-F238E27FC236}">
                <a16:creationId xmlns:a16="http://schemas.microsoft.com/office/drawing/2014/main" id="{2C93D1B4-31E5-4C8D-A72F-707C9CC017AC}"/>
              </a:ext>
            </a:extLst>
          </p:cNvPr>
          <p:cNvSpPr txBox="1"/>
          <p:nvPr/>
        </p:nvSpPr>
        <p:spPr>
          <a:xfrm>
            <a:off x="8852645" y="1720840"/>
            <a:ext cx="3339355" cy="3416320"/>
          </a:xfrm>
          <a:prstGeom prst="rect">
            <a:avLst/>
          </a:prstGeom>
          <a:noFill/>
        </p:spPr>
        <p:txBody>
          <a:bodyPr wrap="square" rtlCol="0">
            <a:spAutoFit/>
          </a:bodyPr>
          <a:lstStyle/>
          <a:p>
            <a:r>
              <a:rPr lang="en-US" sz="2400" b="1" dirty="0"/>
              <a:t>The basin now functions </a:t>
            </a:r>
          </a:p>
          <a:p>
            <a:pPr marL="285750" indent="-285750">
              <a:buFont typeface="Arial" panose="020B0604020202020204" pitchFamily="34" charset="0"/>
              <a:buChar char="•"/>
            </a:pPr>
            <a:r>
              <a:rPr lang="en-US" sz="2400" dirty="0"/>
              <a:t>Promotes water infiltration</a:t>
            </a:r>
          </a:p>
          <a:p>
            <a:pPr marL="285750" indent="-285750">
              <a:buFont typeface="Arial" panose="020B0604020202020204" pitchFamily="34" charset="0"/>
              <a:buChar char="•"/>
            </a:pPr>
            <a:r>
              <a:rPr lang="en-US" sz="2400" dirty="0"/>
              <a:t>Captures sediment </a:t>
            </a:r>
          </a:p>
          <a:p>
            <a:pPr marL="285750" indent="-285750">
              <a:buFont typeface="Arial" panose="020B0604020202020204" pitchFamily="34" charset="0"/>
              <a:buChar char="•"/>
            </a:pPr>
            <a:r>
              <a:rPr lang="en-US" sz="2400" dirty="0"/>
              <a:t>Provides water detention</a:t>
            </a:r>
          </a:p>
          <a:p>
            <a:pPr marL="285750" indent="-285750">
              <a:buFont typeface="Arial" panose="020B0604020202020204" pitchFamily="34" charset="0"/>
              <a:buChar char="•"/>
            </a:pPr>
            <a:r>
              <a:rPr lang="en-US" sz="2400" dirty="0"/>
              <a:t>filters out pollutants before water enters Crum Creek</a:t>
            </a:r>
          </a:p>
        </p:txBody>
      </p:sp>
      <p:pic>
        <p:nvPicPr>
          <p:cNvPr id="5" name="Picture 4" descr="A picture containing grass, outdoor, tree, area&#10;&#10;Description automatically generated">
            <a:extLst>
              <a:ext uri="{FF2B5EF4-FFF2-40B4-BE49-F238E27FC236}">
                <a16:creationId xmlns:a16="http://schemas.microsoft.com/office/drawing/2014/main" id="{7F6322BE-C989-41D8-8796-D1F896DF3B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52" y="1201268"/>
            <a:ext cx="8506876" cy="4717653"/>
          </a:xfrm>
          <a:prstGeom prst="rect">
            <a:avLst/>
          </a:prstGeom>
        </p:spPr>
      </p:pic>
      <p:sp>
        <p:nvSpPr>
          <p:cNvPr id="18" name="TextBox 17">
            <a:extLst>
              <a:ext uri="{FF2B5EF4-FFF2-40B4-BE49-F238E27FC236}">
                <a16:creationId xmlns:a16="http://schemas.microsoft.com/office/drawing/2014/main" id="{6203930A-25CF-4931-BCB0-0460E798DE24}"/>
              </a:ext>
            </a:extLst>
          </p:cNvPr>
          <p:cNvSpPr txBox="1"/>
          <p:nvPr/>
        </p:nvSpPr>
        <p:spPr>
          <a:xfrm>
            <a:off x="7574770" y="1230676"/>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p>
        </p:txBody>
      </p:sp>
    </p:spTree>
    <p:extLst>
      <p:ext uri="{BB962C8B-B14F-4D97-AF65-F5344CB8AC3E}">
        <p14:creationId xmlns:p14="http://schemas.microsoft.com/office/powerpoint/2010/main" val="40923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Paper Mill Road, Delaware CCD</a:t>
            </a:r>
          </a:p>
        </p:txBody>
      </p:sp>
      <p:pic>
        <p:nvPicPr>
          <p:cNvPr id="11" name="Picture 10" descr="A picture containing grass, outdoor, tree, park&#10;&#10;Description automatically generated">
            <a:extLst>
              <a:ext uri="{FF2B5EF4-FFF2-40B4-BE49-F238E27FC236}">
                <a16:creationId xmlns:a16="http://schemas.microsoft.com/office/drawing/2014/main" id="{7D190750-A1C6-4464-9482-E366387B29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954" y="1285293"/>
            <a:ext cx="6444156" cy="4833117"/>
          </a:xfrm>
          <a:prstGeom prst="rect">
            <a:avLst/>
          </a:prstGeom>
        </p:spPr>
      </p:pic>
      <p:sp>
        <p:nvSpPr>
          <p:cNvPr id="18" name="TextBox 17">
            <a:extLst>
              <a:ext uri="{FF2B5EF4-FFF2-40B4-BE49-F238E27FC236}">
                <a16:creationId xmlns:a16="http://schemas.microsoft.com/office/drawing/2014/main" id="{6203930A-25CF-4931-BCB0-0460E798DE24}"/>
              </a:ext>
            </a:extLst>
          </p:cNvPr>
          <p:cNvSpPr txBox="1"/>
          <p:nvPr/>
        </p:nvSpPr>
        <p:spPr>
          <a:xfrm>
            <a:off x="5681059" y="143239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p>
        </p:txBody>
      </p:sp>
      <p:pic>
        <p:nvPicPr>
          <p:cNvPr id="17" name="Picture 16" descr="A picture containing green, plant, close&#10;&#10;Description automatically generated">
            <a:extLst>
              <a:ext uri="{FF2B5EF4-FFF2-40B4-BE49-F238E27FC236}">
                <a16:creationId xmlns:a16="http://schemas.microsoft.com/office/drawing/2014/main" id="{63DC913B-F59D-44B6-BB84-1C94FDB418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86985" y="2429747"/>
            <a:ext cx="3769456" cy="3600890"/>
          </a:xfrm>
          <a:prstGeom prst="rect">
            <a:avLst/>
          </a:prstGeom>
        </p:spPr>
      </p:pic>
      <p:sp>
        <p:nvSpPr>
          <p:cNvPr id="19" name="TextBox 18">
            <a:extLst>
              <a:ext uri="{FF2B5EF4-FFF2-40B4-BE49-F238E27FC236}">
                <a16:creationId xmlns:a16="http://schemas.microsoft.com/office/drawing/2014/main" id="{3D89620C-A483-4E08-8707-523F16762B35}"/>
              </a:ext>
            </a:extLst>
          </p:cNvPr>
          <p:cNvSpPr txBox="1"/>
          <p:nvPr/>
        </p:nvSpPr>
        <p:spPr>
          <a:xfrm>
            <a:off x="7871844" y="1392461"/>
            <a:ext cx="3189768" cy="1077218"/>
          </a:xfrm>
          <a:prstGeom prst="rect">
            <a:avLst/>
          </a:prstGeom>
          <a:noFill/>
        </p:spPr>
        <p:txBody>
          <a:bodyPr wrap="square" rtlCol="0">
            <a:spAutoFit/>
          </a:bodyPr>
          <a:lstStyle/>
          <a:p>
            <a:pPr lvl="0" algn="ctr">
              <a:defRPr/>
            </a:pPr>
            <a:r>
              <a:rPr lang="en-US" sz="3200" dirty="0"/>
              <a:t>24” outlet riser with trash rack</a:t>
            </a:r>
          </a:p>
        </p:txBody>
      </p:sp>
    </p:spTree>
    <p:extLst>
      <p:ext uri="{BB962C8B-B14F-4D97-AF65-F5344CB8AC3E}">
        <p14:creationId xmlns:p14="http://schemas.microsoft.com/office/powerpoint/2010/main" val="289057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Paper Mill Road, Delaware CCD</a:t>
            </a:r>
          </a:p>
        </p:txBody>
      </p:sp>
      <p:pic>
        <p:nvPicPr>
          <p:cNvPr id="6" name="Picture 5" descr="A picture containing outdoor, grass, bench, ground&#10;&#10;Description automatically generated">
            <a:extLst>
              <a:ext uri="{FF2B5EF4-FFF2-40B4-BE49-F238E27FC236}">
                <a16:creationId xmlns:a16="http://schemas.microsoft.com/office/drawing/2014/main" id="{66D0755A-0314-4ED9-9E8F-DA32339DFF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5833" y="1230676"/>
            <a:ext cx="5103629" cy="3608755"/>
          </a:xfrm>
          <a:prstGeom prst="rect">
            <a:avLst/>
          </a:prstGeom>
        </p:spPr>
      </p:pic>
      <p:pic>
        <p:nvPicPr>
          <p:cNvPr id="4" name="Picture 3" descr="A picture containing rock, outdoor, stone&#10;&#10;Description automatically generated">
            <a:extLst>
              <a:ext uri="{FF2B5EF4-FFF2-40B4-BE49-F238E27FC236}">
                <a16:creationId xmlns:a16="http://schemas.microsoft.com/office/drawing/2014/main" id="{AA7A49B4-ADB3-49DE-9738-A30E2C7293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09620" y="1264792"/>
            <a:ext cx="4836274" cy="3286480"/>
          </a:xfrm>
          <a:prstGeom prst="rect">
            <a:avLst/>
          </a:prstGeom>
        </p:spPr>
      </p:pic>
      <p:pic>
        <p:nvPicPr>
          <p:cNvPr id="7" name="Picture 6">
            <a:extLst>
              <a:ext uri="{FF2B5EF4-FFF2-40B4-BE49-F238E27FC236}">
                <a16:creationId xmlns:a16="http://schemas.microsoft.com/office/drawing/2014/main" id="{ACE1313A-8961-43B5-9AAF-03D7ABD66C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52536" y="3742762"/>
            <a:ext cx="3257179" cy="2442884"/>
          </a:xfrm>
          <a:prstGeom prst="rect">
            <a:avLst/>
          </a:prstGeom>
          <a:ln w="28575">
            <a:solidFill>
              <a:schemeClr val="tx1"/>
            </a:solidFill>
          </a:ln>
        </p:spPr>
      </p:pic>
      <p:sp>
        <p:nvSpPr>
          <p:cNvPr id="18" name="TextBox 17">
            <a:extLst>
              <a:ext uri="{FF2B5EF4-FFF2-40B4-BE49-F238E27FC236}">
                <a16:creationId xmlns:a16="http://schemas.microsoft.com/office/drawing/2014/main" id="{6203930A-25CF-4931-BCB0-0460E798DE24}"/>
              </a:ext>
            </a:extLst>
          </p:cNvPr>
          <p:cNvSpPr txBox="1"/>
          <p:nvPr/>
        </p:nvSpPr>
        <p:spPr>
          <a:xfrm>
            <a:off x="4257850" y="126479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p>
        </p:txBody>
      </p:sp>
      <p:sp>
        <p:nvSpPr>
          <p:cNvPr id="8" name="TextBox 7">
            <a:extLst>
              <a:ext uri="{FF2B5EF4-FFF2-40B4-BE49-F238E27FC236}">
                <a16:creationId xmlns:a16="http://schemas.microsoft.com/office/drawing/2014/main" id="{D39979CD-CB68-425C-A7DB-825566CDEC2B}"/>
              </a:ext>
            </a:extLst>
          </p:cNvPr>
          <p:cNvSpPr txBox="1"/>
          <p:nvPr/>
        </p:nvSpPr>
        <p:spPr>
          <a:xfrm>
            <a:off x="502578" y="5083064"/>
            <a:ext cx="6824571" cy="1231106"/>
          </a:xfrm>
          <a:prstGeom prst="rect">
            <a:avLst/>
          </a:prstGeom>
          <a:noFill/>
        </p:spPr>
        <p:txBody>
          <a:bodyPr wrap="square" rtlCol="0">
            <a:spAutoFit/>
          </a:bodyPr>
          <a:lstStyle/>
          <a:p>
            <a:r>
              <a:rPr lang="en-US" sz="2800" dirty="0"/>
              <a:t>installed an 18” drainpipe with a backflow preventer valve and riprap apron at the outlet </a:t>
            </a:r>
          </a:p>
          <a:p>
            <a:endParaRPr lang="en-US" dirty="0"/>
          </a:p>
        </p:txBody>
      </p:sp>
    </p:spTree>
    <p:extLst>
      <p:ext uri="{BB962C8B-B14F-4D97-AF65-F5344CB8AC3E}">
        <p14:creationId xmlns:p14="http://schemas.microsoft.com/office/powerpoint/2010/main" val="216997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Aster Road and Wister Drive, Delaware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773855" y="2457704"/>
            <a:ext cx="4032658" cy="3046988"/>
          </a:xfrm>
          <a:prstGeom prst="rect">
            <a:avLst/>
          </a:prstGeom>
          <a:noFill/>
        </p:spPr>
        <p:txBody>
          <a:bodyPr wrap="square" rtlCol="0">
            <a:spAutoFit/>
          </a:bodyPr>
          <a:lstStyle/>
          <a:p>
            <a:r>
              <a:rPr lang="en-US" sz="2400" b="1" dirty="0"/>
              <a:t>Problem being addressed</a:t>
            </a:r>
            <a:r>
              <a:rPr lang="en-US" sz="2400" dirty="0"/>
              <a:t>: </a:t>
            </a:r>
          </a:p>
          <a:p>
            <a:pPr marL="285750" indent="-285750">
              <a:buFont typeface="Arial" panose="020B0604020202020204" pitchFamily="34" charset="0"/>
              <a:buChar char="•"/>
            </a:pPr>
            <a:r>
              <a:rPr lang="en-US" sz="2400" dirty="0"/>
              <a:t>Stormwater flowed down Aster Road along the curb line to city inlets in Wister Drive. </a:t>
            </a:r>
          </a:p>
          <a:p>
            <a:pPr marL="285750" indent="-285750">
              <a:buFont typeface="Arial" panose="020B0604020202020204" pitchFamily="34" charset="0"/>
              <a:buChar char="•"/>
            </a:pPr>
            <a:r>
              <a:rPr lang="en-US" sz="2400" dirty="0"/>
              <a:t>The storm sewer system outfalls directly to Cobbs Creek.</a:t>
            </a:r>
          </a:p>
        </p:txBody>
      </p:sp>
      <p:sp>
        <p:nvSpPr>
          <p:cNvPr id="18" name="TextBox 17">
            <a:extLst>
              <a:ext uri="{FF2B5EF4-FFF2-40B4-BE49-F238E27FC236}">
                <a16:creationId xmlns:a16="http://schemas.microsoft.com/office/drawing/2014/main" id="{7AA6F063-197C-4564-80F1-11937629EAEE}"/>
              </a:ext>
            </a:extLst>
          </p:cNvPr>
          <p:cNvSpPr txBox="1"/>
          <p:nvPr/>
        </p:nvSpPr>
        <p:spPr>
          <a:xfrm>
            <a:off x="8995144" y="1453390"/>
            <a:ext cx="2811370"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LVR funds: </a:t>
            </a:r>
            <a:r>
              <a:rPr lang="en-US" sz="2400" dirty="0"/>
              <a:t>$44,750</a:t>
            </a:r>
          </a:p>
          <a:p>
            <a:pPr algn="r"/>
            <a:r>
              <a:rPr lang="en-US" sz="2400" b="1" dirty="0"/>
              <a:t>In-kind: </a:t>
            </a:r>
            <a:r>
              <a:rPr lang="en-US" sz="2400" dirty="0"/>
              <a:t>$64,010</a:t>
            </a:r>
          </a:p>
        </p:txBody>
      </p:sp>
      <p:pic>
        <p:nvPicPr>
          <p:cNvPr id="5" name="Picture 4">
            <a:extLst>
              <a:ext uri="{FF2B5EF4-FFF2-40B4-BE49-F238E27FC236}">
                <a16:creationId xmlns:a16="http://schemas.microsoft.com/office/drawing/2014/main" id="{E8FF923E-404B-4FEC-A93A-60C8467D2A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940" y="1201267"/>
            <a:ext cx="7378146" cy="4917143"/>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551427" y="129417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Tree>
    <p:extLst>
      <p:ext uri="{BB962C8B-B14F-4D97-AF65-F5344CB8AC3E}">
        <p14:creationId xmlns:p14="http://schemas.microsoft.com/office/powerpoint/2010/main" val="357670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Aster Road and Wister Drive, Delaware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773855" y="2457704"/>
            <a:ext cx="4032658" cy="2677656"/>
          </a:xfrm>
          <a:prstGeom prst="rect">
            <a:avLst/>
          </a:prstGeom>
          <a:noFill/>
        </p:spPr>
        <p:txBody>
          <a:bodyPr wrap="square" rtlCol="0">
            <a:spAutoFit/>
          </a:bodyPr>
          <a:lstStyle/>
          <a:p>
            <a:r>
              <a:rPr lang="en-US" sz="2400" b="1" dirty="0"/>
              <a:t>Problem being addressed</a:t>
            </a:r>
            <a:r>
              <a:rPr lang="en-US" sz="2400" dirty="0"/>
              <a:t>: </a:t>
            </a:r>
          </a:p>
          <a:p>
            <a:pPr marL="285750" indent="-285750">
              <a:buFont typeface="Arial" panose="020B0604020202020204" pitchFamily="34" charset="0"/>
              <a:buChar char="•"/>
            </a:pPr>
            <a:r>
              <a:rPr lang="en-US" sz="2400" dirty="0"/>
              <a:t>Due to the slope of Aster Road, much of the stormwater did not follow the curb line to the inlet, but rather crossed Wister Drive and ponded along the curb. </a:t>
            </a:r>
          </a:p>
        </p:txBody>
      </p:sp>
      <p:sp>
        <p:nvSpPr>
          <p:cNvPr id="18" name="TextBox 17">
            <a:extLst>
              <a:ext uri="{FF2B5EF4-FFF2-40B4-BE49-F238E27FC236}">
                <a16:creationId xmlns:a16="http://schemas.microsoft.com/office/drawing/2014/main" id="{7AA6F063-197C-4564-80F1-11937629EAEE}"/>
              </a:ext>
            </a:extLst>
          </p:cNvPr>
          <p:cNvSpPr txBox="1"/>
          <p:nvPr/>
        </p:nvSpPr>
        <p:spPr>
          <a:xfrm>
            <a:off x="8995144" y="1453390"/>
            <a:ext cx="2811370"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LVR funds: </a:t>
            </a:r>
            <a:r>
              <a:rPr lang="en-US" sz="2400" dirty="0"/>
              <a:t>$44,750</a:t>
            </a:r>
          </a:p>
          <a:p>
            <a:pPr algn="r"/>
            <a:r>
              <a:rPr lang="en-US" sz="2400" b="1" dirty="0"/>
              <a:t>In-kind: </a:t>
            </a:r>
            <a:r>
              <a:rPr lang="en-US" sz="2400" dirty="0"/>
              <a:t>$64,010</a:t>
            </a:r>
          </a:p>
        </p:txBody>
      </p:sp>
      <p:pic>
        <p:nvPicPr>
          <p:cNvPr id="4" name="Picture 3" descr="A picture containing outdoor, road, grass, street&#10;&#10;Description automatically generated">
            <a:extLst>
              <a:ext uri="{FF2B5EF4-FFF2-40B4-BE49-F238E27FC236}">
                <a16:creationId xmlns:a16="http://schemas.microsoft.com/office/drawing/2014/main" id="{050B6133-00E1-45FE-9325-EEE5D0D9B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833" y="1222621"/>
            <a:ext cx="7478022" cy="4982232"/>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551427" y="129417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Tree>
    <p:extLst>
      <p:ext uri="{BB962C8B-B14F-4D97-AF65-F5344CB8AC3E}">
        <p14:creationId xmlns:p14="http://schemas.microsoft.com/office/powerpoint/2010/main" val="3629218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Aster Road and Wister Drive, Delaware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586431" y="1362196"/>
            <a:ext cx="4336629" cy="4524315"/>
          </a:xfrm>
          <a:prstGeom prst="rect">
            <a:avLst/>
          </a:prstGeom>
          <a:noFill/>
        </p:spPr>
        <p:txBody>
          <a:bodyPr wrap="square" rtlCol="0">
            <a:spAutoFit/>
          </a:bodyPr>
          <a:lstStyle/>
          <a:p>
            <a:r>
              <a:rPr lang="en-US" sz="2400" b="1" dirty="0"/>
              <a:t>Improvements</a:t>
            </a:r>
            <a:r>
              <a:rPr lang="en-US" sz="2400" dirty="0"/>
              <a:t>: </a:t>
            </a:r>
          </a:p>
          <a:p>
            <a:pPr marL="285750" indent="-285750">
              <a:buFont typeface="Arial" panose="020B0604020202020204" pitchFamily="34" charset="0"/>
              <a:buChar char="•"/>
            </a:pPr>
            <a:r>
              <a:rPr lang="en-US" sz="2400" dirty="0"/>
              <a:t>Replaced 2 city inlets with type "C" inlets</a:t>
            </a:r>
          </a:p>
          <a:p>
            <a:pPr marL="285750" indent="-285750">
              <a:buFont typeface="Arial" panose="020B0604020202020204" pitchFamily="34" charset="0"/>
              <a:buChar char="•"/>
            </a:pPr>
            <a:r>
              <a:rPr lang="en-US" sz="2400" dirty="0"/>
              <a:t>replaced 65 LF of reinforced concrete class 3 pipe</a:t>
            </a:r>
          </a:p>
          <a:p>
            <a:pPr marL="285750" indent="-285750">
              <a:buFont typeface="Arial" panose="020B0604020202020204" pitchFamily="34" charset="0"/>
              <a:buChar char="•"/>
            </a:pPr>
            <a:r>
              <a:rPr lang="en-US" sz="2400" dirty="0"/>
              <a:t>Permeable pavement on both road edges</a:t>
            </a:r>
          </a:p>
          <a:p>
            <a:pPr marL="285750" indent="-285750">
              <a:buFont typeface="Arial" panose="020B0604020202020204" pitchFamily="34" charset="0"/>
              <a:buChar char="•"/>
            </a:pPr>
            <a:r>
              <a:rPr lang="en-US" sz="2400" dirty="0"/>
              <a:t>Proper road crown directs stormwater to permeable pavement and storm sewer inlets</a:t>
            </a:r>
          </a:p>
          <a:p>
            <a:pPr marL="285750" indent="-285750">
              <a:buFont typeface="Arial" panose="020B0604020202020204" pitchFamily="34" charset="0"/>
              <a:buChar char="•"/>
            </a:pPr>
            <a:endParaRPr lang="en-US" sz="2400" dirty="0"/>
          </a:p>
        </p:txBody>
      </p:sp>
      <p:pic>
        <p:nvPicPr>
          <p:cNvPr id="5" name="Picture 4" descr="A picture containing text, outdoor, road, street&#10;&#10;Description automatically generated">
            <a:extLst>
              <a:ext uri="{FF2B5EF4-FFF2-40B4-BE49-F238E27FC236}">
                <a16:creationId xmlns:a16="http://schemas.microsoft.com/office/drawing/2014/main" id="{DC67814E-4DCF-4ED7-AE9D-5FB8F6C388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940" y="1202379"/>
            <a:ext cx="7234143" cy="5425607"/>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456718" y="1223996"/>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212094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Aster Road and Wister Drive, Delaware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6096001" y="1362196"/>
            <a:ext cx="5827060" cy="2677656"/>
          </a:xfrm>
          <a:prstGeom prst="rect">
            <a:avLst/>
          </a:prstGeom>
          <a:noFill/>
        </p:spPr>
        <p:txBody>
          <a:bodyPr wrap="square" rtlCol="0">
            <a:spAutoFit/>
          </a:bodyPr>
          <a:lstStyle/>
          <a:p>
            <a:r>
              <a:rPr lang="en-US" sz="2400" b="1" dirty="0"/>
              <a:t>Improvements</a:t>
            </a:r>
            <a:r>
              <a:rPr lang="en-US" sz="2400" dirty="0"/>
              <a:t>: </a:t>
            </a:r>
          </a:p>
          <a:p>
            <a:pPr marL="285750" indent="-285750">
              <a:buFont typeface="Arial" panose="020B0604020202020204" pitchFamily="34" charset="0"/>
              <a:buChar char="•"/>
            </a:pPr>
            <a:r>
              <a:rPr lang="en-US" sz="2400" dirty="0"/>
              <a:t>Permeable pavement strips along the curb line on each side of the street capture stormwater flowing along the curb (25 </a:t>
            </a:r>
            <a:r>
              <a:rPr lang="en-US" sz="2400" dirty="0" err="1"/>
              <a:t>sq</a:t>
            </a:r>
            <a:r>
              <a:rPr lang="en-US" sz="2400" dirty="0"/>
              <a:t> yd total)</a:t>
            </a:r>
          </a:p>
          <a:p>
            <a:pPr marL="285750" indent="-285750">
              <a:buFont typeface="Arial" panose="020B0604020202020204" pitchFamily="34" charset="0"/>
              <a:buChar char="•"/>
            </a:pPr>
            <a:r>
              <a:rPr lang="en-US" sz="2400" dirty="0"/>
              <a:t>installed 100 LF of perforated pipe in a stone bed underneath the porous paving</a:t>
            </a:r>
          </a:p>
        </p:txBody>
      </p:sp>
      <p:pic>
        <p:nvPicPr>
          <p:cNvPr id="4" name="Picture 3" descr="A picture containing ground, outdoor, road, way&#10;&#10;Description automatically generated">
            <a:extLst>
              <a:ext uri="{FF2B5EF4-FFF2-40B4-BE49-F238E27FC236}">
                <a16:creationId xmlns:a16="http://schemas.microsoft.com/office/drawing/2014/main" id="{83D2F307-E12E-465D-BAEA-47EEEE40B7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7785" y="1210046"/>
            <a:ext cx="5323367" cy="4518837"/>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4292114" y="127928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41740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16CB6DA-6137-4C26-A342-87525FB0682A}"/>
              </a:ext>
            </a:extLst>
          </p:cNvPr>
          <p:cNvSpPr txBox="1">
            <a:spLocks/>
          </p:cNvSpPr>
          <p:nvPr/>
        </p:nvSpPr>
        <p:spPr>
          <a:xfrm>
            <a:off x="0" y="-131976"/>
            <a:ext cx="12192000" cy="9459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cs typeface="Calibri Light"/>
              </a:rPr>
              <a:t>2024 Admin and Financial Trainings – Registration Open Now!</a:t>
            </a:r>
          </a:p>
        </p:txBody>
      </p:sp>
      <p:sp>
        <p:nvSpPr>
          <p:cNvPr id="11" name="TextBox 10">
            <a:extLst>
              <a:ext uri="{FF2B5EF4-FFF2-40B4-BE49-F238E27FC236}">
                <a16:creationId xmlns:a16="http://schemas.microsoft.com/office/drawing/2014/main" id="{88E09E75-6BB5-40A3-B2BC-F60F06C4BF36}"/>
              </a:ext>
            </a:extLst>
          </p:cNvPr>
          <p:cNvSpPr txBox="1"/>
          <p:nvPr/>
        </p:nvSpPr>
        <p:spPr>
          <a:xfrm>
            <a:off x="410343" y="1134293"/>
            <a:ext cx="6527830" cy="338554"/>
          </a:xfrm>
          <a:prstGeom prst="rect">
            <a:avLst/>
          </a:prstGeom>
          <a:noFill/>
        </p:spPr>
        <p:txBody>
          <a:bodyPr wrap="square" rtlCol="0">
            <a:spAutoFit/>
          </a:bodyPr>
          <a:lstStyle/>
          <a:p>
            <a:r>
              <a:rPr lang="en-US" sz="1600" b="1" dirty="0"/>
              <a:t> </a:t>
            </a:r>
            <a:endParaRPr lang="en-US" sz="1600" dirty="0"/>
          </a:p>
        </p:txBody>
      </p:sp>
      <p:sp>
        <p:nvSpPr>
          <p:cNvPr id="2" name="TextBox 1">
            <a:extLst>
              <a:ext uri="{FF2B5EF4-FFF2-40B4-BE49-F238E27FC236}">
                <a16:creationId xmlns:a16="http://schemas.microsoft.com/office/drawing/2014/main" id="{62BDA2CC-7DA8-4972-AED2-88F6548606FC}"/>
              </a:ext>
            </a:extLst>
          </p:cNvPr>
          <p:cNvSpPr txBox="1"/>
          <p:nvPr/>
        </p:nvSpPr>
        <p:spPr>
          <a:xfrm>
            <a:off x="199534" y="2615631"/>
            <a:ext cx="5019496" cy="646331"/>
          </a:xfrm>
          <a:prstGeom prst="rect">
            <a:avLst/>
          </a:prstGeom>
          <a:noFill/>
        </p:spPr>
        <p:txBody>
          <a:bodyPr wrap="square" rtlCol="0">
            <a:spAutoFit/>
          </a:bodyPr>
          <a:lstStyle/>
          <a:p>
            <a:r>
              <a:rPr lang="en-US" dirty="0">
                <a:hlinkClick r:id="rId3"/>
              </a:rPr>
              <a:t>https://dirtandgravel.psu.edu/education-training/program-administration/admin-training/</a:t>
            </a:r>
            <a:r>
              <a:rPr lang="en-US" dirty="0"/>
              <a:t> </a:t>
            </a:r>
          </a:p>
        </p:txBody>
      </p:sp>
      <p:sp>
        <p:nvSpPr>
          <p:cNvPr id="3" name="TextBox 2">
            <a:extLst>
              <a:ext uri="{FF2B5EF4-FFF2-40B4-BE49-F238E27FC236}">
                <a16:creationId xmlns:a16="http://schemas.microsoft.com/office/drawing/2014/main" id="{47F2B798-0EF1-4EA8-9BCD-622DD55210E6}"/>
              </a:ext>
            </a:extLst>
          </p:cNvPr>
          <p:cNvSpPr txBox="1"/>
          <p:nvPr/>
        </p:nvSpPr>
        <p:spPr>
          <a:xfrm>
            <a:off x="395278" y="3600049"/>
            <a:ext cx="4902585" cy="2339102"/>
          </a:xfrm>
          <a:prstGeom prst="rect">
            <a:avLst/>
          </a:prstGeom>
          <a:noFill/>
        </p:spPr>
        <p:txBody>
          <a:bodyPr wrap="square" rtlCol="0">
            <a:spAutoFit/>
          </a:bodyPr>
          <a:lstStyle/>
          <a:p>
            <a:r>
              <a:rPr lang="en-US" sz="2800" b="1" u="sng" dirty="0"/>
              <a:t>Dates and Locations</a:t>
            </a:r>
          </a:p>
          <a:p>
            <a:r>
              <a:rPr lang="en-US" sz="2000" b="1" dirty="0"/>
              <a:t>March 13 (Berks County)</a:t>
            </a:r>
            <a:endParaRPr lang="en-US" sz="2000" dirty="0"/>
          </a:p>
          <a:p>
            <a:r>
              <a:rPr lang="en-US" sz="2000" b="1" dirty="0"/>
              <a:t>May 21 (Westmoreland County)</a:t>
            </a:r>
            <a:endParaRPr lang="en-US" sz="2000" dirty="0"/>
          </a:p>
          <a:p>
            <a:r>
              <a:rPr lang="en-US" sz="2000" b="1" dirty="0"/>
              <a:t>July 23 (Centre County) – </a:t>
            </a:r>
            <a:r>
              <a:rPr lang="en-US" sz="2000" b="1" i="1" dirty="0"/>
              <a:t>Tentative</a:t>
            </a:r>
            <a:endParaRPr lang="en-US" sz="2000" dirty="0"/>
          </a:p>
          <a:p>
            <a:r>
              <a:rPr lang="en-US" sz="2000" b="1" dirty="0"/>
              <a:t>October 15 (Luzerne County)</a:t>
            </a:r>
            <a:endParaRPr lang="en-US" sz="2000" dirty="0"/>
          </a:p>
          <a:p>
            <a:r>
              <a:rPr lang="en-US" sz="2000" b="1" dirty="0"/>
              <a:t>December 3 (Venango County)</a:t>
            </a:r>
            <a:endParaRPr lang="en-US" sz="2000" dirty="0"/>
          </a:p>
          <a:p>
            <a:endParaRPr lang="en-US" dirty="0"/>
          </a:p>
        </p:txBody>
      </p:sp>
      <p:sp>
        <p:nvSpPr>
          <p:cNvPr id="7" name="TextBox 6">
            <a:extLst>
              <a:ext uri="{FF2B5EF4-FFF2-40B4-BE49-F238E27FC236}">
                <a16:creationId xmlns:a16="http://schemas.microsoft.com/office/drawing/2014/main" id="{BD7891A6-3B14-4AB5-881C-9B337C48B69A}"/>
              </a:ext>
            </a:extLst>
          </p:cNvPr>
          <p:cNvSpPr txBox="1"/>
          <p:nvPr/>
        </p:nvSpPr>
        <p:spPr>
          <a:xfrm>
            <a:off x="278368" y="818932"/>
            <a:ext cx="5321154" cy="1846659"/>
          </a:xfrm>
          <a:prstGeom prst="rect">
            <a:avLst/>
          </a:prstGeom>
          <a:noFill/>
        </p:spPr>
        <p:txBody>
          <a:bodyPr wrap="square" rtlCol="0">
            <a:spAutoFit/>
          </a:bodyPr>
          <a:lstStyle/>
          <a:p>
            <a:r>
              <a:rPr lang="en-US" sz="2400" b="1" u="sng" dirty="0"/>
              <a:t>Admin Training</a:t>
            </a:r>
          </a:p>
          <a:p>
            <a:pPr marL="285750" indent="-285750">
              <a:buFont typeface="Arial" panose="020B0604020202020204" pitchFamily="34" charset="0"/>
              <a:buChar char="•"/>
            </a:pPr>
            <a:r>
              <a:rPr lang="en-US" b="1" dirty="0"/>
              <a:t>9-3:30 PM</a:t>
            </a:r>
          </a:p>
          <a:p>
            <a:pPr marL="285750" indent="-285750">
              <a:buFont typeface="Arial" panose="020B0604020202020204" pitchFamily="34" charset="0"/>
              <a:buChar char="•"/>
            </a:pPr>
            <a:r>
              <a:rPr lang="en-US" b="1" dirty="0"/>
              <a:t>Required for CD staff involved in the DGLVR Program at least once every 3 years</a:t>
            </a:r>
          </a:p>
          <a:p>
            <a:pPr marL="285750" indent="-285750">
              <a:buFont typeface="Arial" panose="020B0604020202020204" pitchFamily="34" charset="0"/>
              <a:buChar char="•"/>
            </a:pPr>
            <a:r>
              <a:rPr lang="en-US" b="1" dirty="0"/>
              <a:t>Online registration required</a:t>
            </a:r>
            <a:endParaRPr lang="en-US" dirty="0"/>
          </a:p>
          <a:p>
            <a:endParaRPr lang="en-US" dirty="0"/>
          </a:p>
        </p:txBody>
      </p:sp>
      <p:sp>
        <p:nvSpPr>
          <p:cNvPr id="8" name="TextBox 7">
            <a:extLst>
              <a:ext uri="{FF2B5EF4-FFF2-40B4-BE49-F238E27FC236}">
                <a16:creationId xmlns:a16="http://schemas.microsoft.com/office/drawing/2014/main" id="{508FD03E-B51A-4D67-953B-7AF8DCB11897}"/>
              </a:ext>
            </a:extLst>
          </p:cNvPr>
          <p:cNvSpPr txBox="1"/>
          <p:nvPr/>
        </p:nvSpPr>
        <p:spPr>
          <a:xfrm>
            <a:off x="6633604" y="3724704"/>
            <a:ext cx="4697413" cy="2339102"/>
          </a:xfrm>
          <a:prstGeom prst="rect">
            <a:avLst/>
          </a:prstGeom>
          <a:noFill/>
        </p:spPr>
        <p:txBody>
          <a:bodyPr wrap="square" rtlCol="0">
            <a:spAutoFit/>
          </a:bodyPr>
          <a:lstStyle/>
          <a:p>
            <a:r>
              <a:rPr lang="en-US" sz="2800" b="1" u="sng" dirty="0"/>
              <a:t>Dates and Locations</a:t>
            </a:r>
          </a:p>
          <a:p>
            <a:r>
              <a:rPr lang="en-US" sz="2000" b="1" dirty="0"/>
              <a:t>March 14 (Berks County)</a:t>
            </a:r>
            <a:endParaRPr lang="en-US" sz="2000" dirty="0"/>
          </a:p>
          <a:p>
            <a:r>
              <a:rPr lang="en-US" sz="2000" b="1" dirty="0"/>
              <a:t>May 22 (Westmoreland County)</a:t>
            </a:r>
            <a:endParaRPr lang="en-US" sz="2000" dirty="0"/>
          </a:p>
          <a:p>
            <a:r>
              <a:rPr lang="en-US" sz="2000" b="1" dirty="0"/>
              <a:t>July 24 (Centre County) – </a:t>
            </a:r>
            <a:r>
              <a:rPr lang="en-US" sz="2000" b="1" i="1" dirty="0"/>
              <a:t>Tentative</a:t>
            </a:r>
            <a:endParaRPr lang="en-US" sz="2000" dirty="0"/>
          </a:p>
          <a:p>
            <a:r>
              <a:rPr lang="en-US" sz="2000" b="1" dirty="0"/>
              <a:t>October 16 (Luzerne County)</a:t>
            </a:r>
            <a:endParaRPr lang="en-US" sz="2000" dirty="0"/>
          </a:p>
          <a:p>
            <a:r>
              <a:rPr lang="en-US" sz="2000" b="1" dirty="0"/>
              <a:t>December 4 (Venango County)</a:t>
            </a:r>
            <a:endParaRPr lang="en-US" sz="2000" dirty="0"/>
          </a:p>
          <a:p>
            <a:endParaRPr lang="en-US" dirty="0"/>
          </a:p>
        </p:txBody>
      </p:sp>
      <p:sp>
        <p:nvSpPr>
          <p:cNvPr id="10" name="TextBox 9">
            <a:extLst>
              <a:ext uri="{FF2B5EF4-FFF2-40B4-BE49-F238E27FC236}">
                <a16:creationId xmlns:a16="http://schemas.microsoft.com/office/drawing/2014/main" id="{B954E248-C293-4576-B065-26979B90B041}"/>
              </a:ext>
            </a:extLst>
          </p:cNvPr>
          <p:cNvSpPr txBox="1"/>
          <p:nvPr/>
        </p:nvSpPr>
        <p:spPr>
          <a:xfrm>
            <a:off x="6424321" y="2810130"/>
            <a:ext cx="6097940" cy="646331"/>
          </a:xfrm>
          <a:prstGeom prst="rect">
            <a:avLst/>
          </a:prstGeom>
          <a:noFill/>
        </p:spPr>
        <p:txBody>
          <a:bodyPr wrap="square" rtlCol="0">
            <a:spAutoFit/>
          </a:bodyPr>
          <a:lstStyle/>
          <a:p>
            <a:r>
              <a:rPr lang="en-US" dirty="0">
                <a:hlinkClick r:id="rId4"/>
              </a:rPr>
              <a:t>https://dirtandgravel.psu.edu/education-training/program-administration/financial-training-registration/</a:t>
            </a:r>
            <a:r>
              <a:rPr lang="en-US" dirty="0"/>
              <a:t> </a:t>
            </a:r>
          </a:p>
        </p:txBody>
      </p:sp>
      <p:sp>
        <p:nvSpPr>
          <p:cNvPr id="12" name="TextBox 11">
            <a:extLst>
              <a:ext uri="{FF2B5EF4-FFF2-40B4-BE49-F238E27FC236}">
                <a16:creationId xmlns:a16="http://schemas.microsoft.com/office/drawing/2014/main" id="{48B266CE-82AA-4B85-8B45-A0C41456E68A}"/>
              </a:ext>
            </a:extLst>
          </p:cNvPr>
          <p:cNvSpPr txBox="1"/>
          <p:nvPr/>
        </p:nvSpPr>
        <p:spPr>
          <a:xfrm>
            <a:off x="6869274" y="818932"/>
            <a:ext cx="5044357" cy="1846659"/>
          </a:xfrm>
          <a:prstGeom prst="rect">
            <a:avLst/>
          </a:prstGeom>
          <a:noFill/>
        </p:spPr>
        <p:txBody>
          <a:bodyPr wrap="square" rtlCol="0">
            <a:spAutoFit/>
          </a:bodyPr>
          <a:lstStyle/>
          <a:p>
            <a:r>
              <a:rPr lang="en-US" sz="2400" b="1" u="sng" dirty="0"/>
              <a:t>Financial Training</a:t>
            </a:r>
          </a:p>
          <a:p>
            <a:pPr marL="285750" indent="-285750">
              <a:buFont typeface="Arial" panose="020B0604020202020204" pitchFamily="34" charset="0"/>
              <a:buChar char="•"/>
            </a:pPr>
            <a:r>
              <a:rPr lang="en-US" b="1" dirty="0"/>
              <a:t>9-3:30 PM</a:t>
            </a:r>
          </a:p>
          <a:p>
            <a:pPr marL="285750" indent="-285750">
              <a:buFont typeface="Arial" panose="020B0604020202020204" pitchFamily="34" charset="0"/>
              <a:buChar char="•"/>
            </a:pPr>
            <a:r>
              <a:rPr lang="en-US" b="1" dirty="0"/>
              <a:t>Recommended for any CD staff involved in tracking/spending DGLVR funds</a:t>
            </a:r>
          </a:p>
          <a:p>
            <a:pPr marL="285750" indent="-285750">
              <a:buFont typeface="Arial" panose="020B0604020202020204" pitchFamily="34" charset="0"/>
              <a:buChar char="•"/>
            </a:pPr>
            <a:r>
              <a:rPr lang="en-US" b="1" dirty="0"/>
              <a:t>3-year certification</a:t>
            </a:r>
            <a:endParaRPr lang="en-US" dirty="0"/>
          </a:p>
          <a:p>
            <a:endParaRPr lang="en-US" dirty="0"/>
          </a:p>
        </p:txBody>
      </p:sp>
    </p:spTree>
    <p:extLst>
      <p:ext uri="{BB962C8B-B14F-4D97-AF65-F5344CB8AC3E}">
        <p14:creationId xmlns:p14="http://schemas.microsoft.com/office/powerpoint/2010/main" val="92470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Aster Road and Wister Drive, Delaware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154984"/>
          </a:xfrm>
          <a:prstGeom prst="rect">
            <a:avLst/>
          </a:prstGeom>
          <a:noFill/>
        </p:spPr>
        <p:txBody>
          <a:bodyPr wrap="square" rtlCol="0">
            <a:spAutoFit/>
          </a:bodyPr>
          <a:lstStyle/>
          <a:p>
            <a:r>
              <a:rPr lang="en-US" sz="2400" b="1" dirty="0"/>
              <a:t>Benefits</a:t>
            </a:r>
            <a:r>
              <a:rPr lang="en-US" sz="2400" dirty="0"/>
              <a:t>: </a:t>
            </a:r>
          </a:p>
          <a:p>
            <a:pPr marL="285750" indent="-285750">
              <a:buFont typeface="Arial" panose="020B0604020202020204" pitchFamily="34" charset="0"/>
              <a:buChar char="•"/>
            </a:pPr>
            <a:r>
              <a:rPr lang="en-US" sz="2400" dirty="0"/>
              <a:t>Slows stormwater velocity</a:t>
            </a:r>
          </a:p>
          <a:p>
            <a:pPr marL="285750" indent="-285750">
              <a:buFont typeface="Arial" panose="020B0604020202020204" pitchFamily="34" charset="0"/>
              <a:buChar char="•"/>
            </a:pPr>
            <a:r>
              <a:rPr lang="en-US" sz="2400" dirty="0"/>
              <a:t>Sediment and debris captured in in the debris sumps of the new inlets</a:t>
            </a:r>
          </a:p>
          <a:p>
            <a:pPr marL="285750" indent="-285750">
              <a:buFont typeface="Arial" panose="020B0604020202020204" pitchFamily="34" charset="0"/>
              <a:buChar char="•"/>
            </a:pPr>
            <a:r>
              <a:rPr lang="en-US" sz="2400" dirty="0"/>
              <a:t>Stormwater carried through the stone bed is cooled before reaching the stream</a:t>
            </a:r>
          </a:p>
          <a:p>
            <a:pPr marL="285750" indent="-285750">
              <a:buFont typeface="Arial" panose="020B0604020202020204" pitchFamily="34" charset="0"/>
              <a:buChar char="•"/>
            </a:pPr>
            <a:r>
              <a:rPr lang="en-US" sz="2400" dirty="0"/>
              <a:t>Regular maintenance of the permeable pavement strips removes sediment and fines</a:t>
            </a:r>
          </a:p>
        </p:txBody>
      </p:sp>
      <p:pic>
        <p:nvPicPr>
          <p:cNvPr id="5" name="Picture 4" descr="A picture containing text, outdoor, rain, nature&#10;&#10;Description automatically generated">
            <a:extLst>
              <a:ext uri="{FF2B5EF4-FFF2-40B4-BE49-F238E27FC236}">
                <a16:creationId xmlns:a16="http://schemas.microsoft.com/office/drawing/2014/main" id="{9A86B447-8CFD-471B-8CF8-0E029D3C4E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81166" y="1813148"/>
            <a:ext cx="4895042" cy="3671281"/>
          </a:xfrm>
          <a:prstGeom prst="rect">
            <a:avLst/>
          </a:prstGeom>
        </p:spPr>
      </p:pic>
      <p:pic>
        <p:nvPicPr>
          <p:cNvPr id="7" name="Picture 6" descr="A picture containing dirty&#10;&#10;Description automatically generated">
            <a:extLst>
              <a:ext uri="{FF2B5EF4-FFF2-40B4-BE49-F238E27FC236}">
                <a16:creationId xmlns:a16="http://schemas.microsoft.com/office/drawing/2014/main" id="{12F4AB80-F6DD-4030-A68A-A326A1EEEA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306137" y="1815913"/>
            <a:ext cx="4917144" cy="3687858"/>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424165" y="120675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29480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Bear Run Road, Lycoming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623322" y="1323475"/>
            <a:ext cx="4161944" cy="4893647"/>
          </a:xfrm>
          <a:prstGeom prst="rect">
            <a:avLst/>
          </a:prstGeom>
          <a:noFill/>
        </p:spPr>
        <p:txBody>
          <a:bodyPr wrap="square" rtlCol="0">
            <a:spAutoFit/>
          </a:bodyPr>
          <a:lstStyle/>
          <a:p>
            <a:r>
              <a:rPr lang="en-US" sz="2400" b="1" dirty="0"/>
              <a:t>Background: </a:t>
            </a:r>
          </a:p>
          <a:p>
            <a:pPr marL="342900" indent="-342900">
              <a:buFont typeface="Arial" panose="020B0604020202020204" pitchFamily="34" charset="0"/>
              <a:buChar char="•"/>
            </a:pPr>
            <a:r>
              <a:rPr lang="en-US" sz="2400" dirty="0"/>
              <a:t>PGC-owned dead-end road opened seasonally</a:t>
            </a:r>
          </a:p>
          <a:p>
            <a:pPr marL="342900" indent="-342900">
              <a:buFont typeface="Arial" panose="020B0604020202020204" pitchFamily="34" charset="0"/>
              <a:buChar char="•"/>
            </a:pPr>
            <a:r>
              <a:rPr lang="en-US" sz="2400" dirty="0"/>
              <a:t>13,203’ site length</a:t>
            </a:r>
          </a:p>
          <a:p>
            <a:pPr marL="342900" indent="-342900">
              <a:buFont typeface="Arial" panose="020B0604020202020204" pitchFamily="34" charset="0"/>
              <a:buChar char="•"/>
            </a:pPr>
            <a:r>
              <a:rPr lang="en-US" sz="2400" dirty="0"/>
              <a:t>Adjacent to HQ, Class A Wild Trout Stream (Bear Run)</a:t>
            </a:r>
          </a:p>
          <a:p>
            <a:r>
              <a:rPr lang="en-US" sz="2400" b="1" dirty="0"/>
              <a:t>Problem Being Addressed</a:t>
            </a:r>
            <a:r>
              <a:rPr lang="en-US" sz="2400" dirty="0"/>
              <a:t>: </a:t>
            </a:r>
          </a:p>
          <a:p>
            <a:pPr marL="285750" indent="-285750">
              <a:buFont typeface="Arial" panose="020B0604020202020204" pitchFamily="34" charset="0"/>
              <a:buChar char="•"/>
            </a:pPr>
            <a:r>
              <a:rPr lang="en-US" sz="2400" dirty="0"/>
              <a:t>Traditional drainage issues:</a:t>
            </a:r>
          </a:p>
          <a:p>
            <a:pPr marL="742950" lvl="1" indent="-285750">
              <a:buFont typeface="Arial" panose="020B0604020202020204" pitchFamily="34" charset="0"/>
              <a:buChar char="•"/>
            </a:pPr>
            <a:r>
              <a:rPr lang="en-US" sz="2400" dirty="0"/>
              <a:t>Lack of ditch outlets, groundwater influences, entrenchment, erosive outlets</a:t>
            </a:r>
          </a:p>
          <a:p>
            <a:pPr marL="285750" indent="-285750">
              <a:buFont typeface="Arial" panose="020B0604020202020204" pitchFamily="34" charset="0"/>
              <a:buChar char="•"/>
            </a:pPr>
            <a:r>
              <a:rPr lang="en-US" sz="2400" dirty="0"/>
              <a:t>Stream overtopping the road</a:t>
            </a:r>
          </a:p>
        </p:txBody>
      </p:sp>
      <p:pic>
        <p:nvPicPr>
          <p:cNvPr id="3" name="Picture 2">
            <a:extLst>
              <a:ext uri="{FF2B5EF4-FFF2-40B4-BE49-F238E27FC236}">
                <a16:creationId xmlns:a16="http://schemas.microsoft.com/office/drawing/2014/main" id="{0B6D7107-1E20-2CC2-D7A3-C4515465F8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833" y="1191968"/>
            <a:ext cx="6738730" cy="5058588"/>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2986844" y="139317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4" name="TextBox 3">
            <a:extLst>
              <a:ext uri="{FF2B5EF4-FFF2-40B4-BE49-F238E27FC236}">
                <a16:creationId xmlns:a16="http://schemas.microsoft.com/office/drawing/2014/main" id="{652CB8AB-3C86-88FE-4956-2B7D2E0A0B67}"/>
              </a:ext>
            </a:extLst>
          </p:cNvPr>
          <p:cNvSpPr txBox="1"/>
          <p:nvPr/>
        </p:nvSpPr>
        <p:spPr>
          <a:xfrm>
            <a:off x="7237719" y="200915"/>
            <a:ext cx="3202444" cy="1200329"/>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(2 Contracts)</a:t>
            </a:r>
          </a:p>
          <a:p>
            <a:pPr algn="r"/>
            <a:r>
              <a:rPr lang="en-US" sz="2400" b="1" dirty="0"/>
              <a:t>DGR Funds: </a:t>
            </a:r>
            <a:r>
              <a:rPr lang="en-US" sz="2400" dirty="0"/>
              <a:t>$238,828</a:t>
            </a:r>
          </a:p>
          <a:p>
            <a:pPr algn="r"/>
            <a:r>
              <a:rPr lang="en-US" sz="2400" b="1" dirty="0"/>
              <a:t>In-Kind: </a:t>
            </a:r>
            <a:r>
              <a:rPr lang="en-US" sz="2400" dirty="0"/>
              <a:t>$183,208</a:t>
            </a:r>
          </a:p>
        </p:txBody>
      </p:sp>
    </p:spTree>
    <p:extLst>
      <p:ext uri="{BB962C8B-B14F-4D97-AF65-F5344CB8AC3E}">
        <p14:creationId xmlns:p14="http://schemas.microsoft.com/office/powerpoint/2010/main" val="481027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Bear Run Road, Lycoming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3785652"/>
          </a:xfrm>
          <a:prstGeom prst="rect">
            <a:avLst/>
          </a:prstGeom>
          <a:noFill/>
        </p:spPr>
        <p:txBody>
          <a:bodyPr wrap="square" rtlCol="0">
            <a:spAutoFit/>
          </a:bodyPr>
          <a:lstStyle/>
          <a:p>
            <a:r>
              <a:rPr lang="en-US" sz="2400" b="1" dirty="0"/>
              <a:t>Scope of Work</a:t>
            </a:r>
            <a:endParaRPr lang="en-US" sz="2400" dirty="0"/>
          </a:p>
          <a:p>
            <a:pPr marL="285750" indent="-285750">
              <a:buFont typeface="Arial" panose="020B0604020202020204" pitchFamily="34" charset="0"/>
              <a:buChar char="•"/>
            </a:pPr>
            <a:r>
              <a:rPr lang="en-US" sz="2400" dirty="0"/>
              <a:t>20 new cross pipes, 13 replacement cross pipes</a:t>
            </a:r>
          </a:p>
          <a:p>
            <a:pPr marL="742950" lvl="1" indent="-285750">
              <a:buFont typeface="Arial" panose="020B0604020202020204" pitchFamily="34" charset="0"/>
              <a:buChar char="•"/>
            </a:pPr>
            <a:r>
              <a:rPr lang="en-US" sz="2400" dirty="0"/>
              <a:t>Stacked stone end treatments</a:t>
            </a:r>
          </a:p>
          <a:p>
            <a:pPr marL="742950" lvl="1" indent="-285750">
              <a:buFont typeface="Arial" panose="020B0604020202020204" pitchFamily="34" charset="0"/>
              <a:buChar char="•"/>
            </a:pPr>
            <a:r>
              <a:rPr lang="en-US" sz="2400" dirty="0"/>
              <a:t>Solid outlet protection</a:t>
            </a:r>
          </a:p>
          <a:p>
            <a:pPr marL="285750" indent="-285750">
              <a:buFont typeface="Arial" panose="020B0604020202020204" pitchFamily="34" charset="0"/>
              <a:buChar char="•"/>
            </a:pPr>
            <a:r>
              <a:rPr lang="en-US" sz="2400" dirty="0"/>
              <a:t>1,544’ of underdrain</a:t>
            </a:r>
          </a:p>
          <a:p>
            <a:pPr marL="285750" indent="-285750">
              <a:buFont typeface="Arial" panose="020B0604020202020204" pitchFamily="34" charset="0"/>
              <a:buChar char="•"/>
            </a:pPr>
            <a:r>
              <a:rPr lang="en-US" sz="2400" dirty="0"/>
              <a:t>15,770 tons of road fill</a:t>
            </a:r>
          </a:p>
          <a:p>
            <a:pPr marL="742950" lvl="1" indent="-285750">
              <a:buFont typeface="Arial" panose="020B0604020202020204" pitchFamily="34" charset="0"/>
              <a:buChar char="•"/>
            </a:pPr>
            <a:r>
              <a:rPr lang="en-US" sz="2400" dirty="0"/>
              <a:t>2,040 SY of geo-fabric</a:t>
            </a:r>
          </a:p>
          <a:p>
            <a:pPr marL="285750" indent="-285750">
              <a:buFont typeface="Arial" panose="020B0604020202020204" pitchFamily="34" charset="0"/>
              <a:buChar char="•"/>
            </a:pPr>
            <a:r>
              <a:rPr lang="en-US" sz="2400" dirty="0"/>
              <a:t>Highwater bypass</a:t>
            </a:r>
          </a:p>
        </p:txBody>
      </p:sp>
      <p:pic>
        <p:nvPicPr>
          <p:cNvPr id="3" name="Picture 2">
            <a:extLst>
              <a:ext uri="{FF2B5EF4-FFF2-40B4-BE49-F238E27FC236}">
                <a16:creationId xmlns:a16="http://schemas.microsoft.com/office/drawing/2014/main" id="{061801AE-BD62-C5CA-F380-357C727F0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939" y="1134033"/>
            <a:ext cx="6758025" cy="5061894"/>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2907330" y="128195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262743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tree, grass, green&#10;&#10;Description automatically generated">
            <a:extLst>
              <a:ext uri="{FF2B5EF4-FFF2-40B4-BE49-F238E27FC236}">
                <a16:creationId xmlns:a16="http://schemas.microsoft.com/office/drawing/2014/main" id="{57DBB37F-D5DA-7F0F-B2FC-ED6B26CA2A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0"/>
          <a:stretch/>
        </p:blipFill>
        <p:spPr>
          <a:xfrm rot="5400000">
            <a:off x="1608982" y="1242909"/>
            <a:ext cx="5065059" cy="4820415"/>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Bear Run Road, Lycoming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524315"/>
          </a:xfrm>
          <a:prstGeom prst="rect">
            <a:avLst/>
          </a:prstGeom>
          <a:noFill/>
        </p:spPr>
        <p:txBody>
          <a:bodyPr wrap="square" rtlCol="0">
            <a:spAutoFit/>
          </a:bodyPr>
          <a:lstStyle/>
          <a:p>
            <a:r>
              <a:rPr lang="en-US" sz="2400" b="1" dirty="0"/>
              <a:t>Highlights:</a:t>
            </a:r>
            <a:endParaRPr lang="en-US" sz="2400" dirty="0"/>
          </a:p>
          <a:p>
            <a:pPr marL="285750" indent="-285750">
              <a:buFont typeface="Arial" panose="020B0604020202020204" pitchFamily="34" charset="0"/>
              <a:buChar char="•"/>
            </a:pPr>
            <a:r>
              <a:rPr lang="en-US" sz="2400" dirty="0"/>
              <a:t>Elimination of ditch erosion</a:t>
            </a:r>
          </a:p>
          <a:p>
            <a:pPr marL="285750" indent="-285750">
              <a:buFont typeface="Arial" panose="020B0604020202020204" pitchFamily="34" charset="0"/>
              <a:buChar char="•"/>
            </a:pPr>
            <a:r>
              <a:rPr lang="en-US" sz="2400" dirty="0"/>
              <a:t>Stabilization of erosion channels</a:t>
            </a:r>
          </a:p>
          <a:p>
            <a:pPr marL="285750" indent="-285750">
              <a:buFont typeface="Arial" panose="020B0604020202020204" pitchFamily="34" charset="0"/>
              <a:buChar char="•"/>
            </a:pPr>
            <a:r>
              <a:rPr lang="en-US" sz="2400" dirty="0"/>
              <a:t>Protection of new road base from groundwater influences</a:t>
            </a:r>
          </a:p>
          <a:p>
            <a:pPr marL="285750" indent="-285750">
              <a:buFont typeface="Arial" panose="020B0604020202020204" pitchFamily="34" charset="0"/>
              <a:buChar char="•"/>
            </a:pPr>
            <a:r>
              <a:rPr lang="en-US" sz="2400" dirty="0"/>
              <a:t>Alleviation from entrenchment (sheet slow)</a:t>
            </a:r>
          </a:p>
          <a:p>
            <a:pPr marL="285750" indent="-285750">
              <a:buFont typeface="Arial" panose="020B0604020202020204" pitchFamily="34" charset="0"/>
              <a:buChar char="•"/>
            </a:pPr>
            <a:r>
              <a:rPr lang="en-US" sz="2400" dirty="0"/>
              <a:t>Relief from flooding</a:t>
            </a:r>
          </a:p>
          <a:p>
            <a:pPr marL="285750" indent="-285750">
              <a:buFont typeface="Arial" panose="020B0604020202020204" pitchFamily="34" charset="0"/>
              <a:buChar char="•"/>
            </a:pPr>
            <a:r>
              <a:rPr lang="en-US" sz="2400" dirty="0"/>
              <a:t>Overall large reduction of sediment to Bear Run</a:t>
            </a:r>
          </a:p>
          <a:p>
            <a:pPr marL="285750" indent="-285750">
              <a:buFont typeface="Arial" panose="020B0604020202020204" pitchFamily="34" charset="0"/>
              <a:buChar char="•"/>
            </a:pPr>
            <a:endParaRPr lang="en-US" sz="2400" dirty="0"/>
          </a:p>
        </p:txBody>
      </p:sp>
      <p:sp>
        <p:nvSpPr>
          <p:cNvPr id="11" name="TextBox 10">
            <a:extLst>
              <a:ext uri="{FF2B5EF4-FFF2-40B4-BE49-F238E27FC236}">
                <a16:creationId xmlns:a16="http://schemas.microsoft.com/office/drawing/2014/main" id="{88E09E75-6BB5-40A3-B2BC-F60F06C4BF36}"/>
              </a:ext>
            </a:extLst>
          </p:cNvPr>
          <p:cNvSpPr txBox="1"/>
          <p:nvPr/>
        </p:nvSpPr>
        <p:spPr>
          <a:xfrm>
            <a:off x="3424165" y="120675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314981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Bear Run Road, Lycoming CCD</a:t>
            </a:r>
          </a:p>
        </p:txBody>
      </p:sp>
      <p:pic>
        <p:nvPicPr>
          <p:cNvPr id="3" name="Picture 2">
            <a:extLst>
              <a:ext uri="{FF2B5EF4-FFF2-40B4-BE49-F238E27FC236}">
                <a16:creationId xmlns:a16="http://schemas.microsoft.com/office/drawing/2014/main" id="{8338C1E3-F63C-F140-91DD-A8AF28B441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432393"/>
            <a:ext cx="5944115" cy="4456562"/>
          </a:xfrm>
          <a:prstGeom prst="rect">
            <a:avLst/>
          </a:prstGeom>
        </p:spPr>
      </p:pic>
      <p:pic>
        <p:nvPicPr>
          <p:cNvPr id="4" name="Picture 3">
            <a:extLst>
              <a:ext uri="{FF2B5EF4-FFF2-40B4-BE49-F238E27FC236}">
                <a16:creationId xmlns:a16="http://schemas.microsoft.com/office/drawing/2014/main" id="{7124A2BF-007F-9BC5-50E2-0857BC616E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7885" y="1432393"/>
            <a:ext cx="5944115" cy="4456562"/>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8943545" y="1666056"/>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pic>
        <p:nvPicPr>
          <p:cNvPr id="5" name="Picture 4">
            <a:extLst>
              <a:ext uri="{FF2B5EF4-FFF2-40B4-BE49-F238E27FC236}">
                <a16:creationId xmlns:a16="http://schemas.microsoft.com/office/drawing/2014/main" id="{1B91D2B2-8CE2-CD1D-801E-58D4F4B7EF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68501" y="1610127"/>
            <a:ext cx="1207113" cy="646232"/>
          </a:xfrm>
          <a:prstGeom prst="rect">
            <a:avLst/>
          </a:prstGeom>
        </p:spPr>
      </p:pic>
    </p:spTree>
    <p:extLst>
      <p:ext uri="{BB962C8B-B14F-4D97-AF65-F5344CB8AC3E}">
        <p14:creationId xmlns:p14="http://schemas.microsoft.com/office/powerpoint/2010/main" val="512200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Bear Run Road, Lycoming CCD</a:t>
            </a:r>
          </a:p>
        </p:txBody>
      </p:sp>
      <p:pic>
        <p:nvPicPr>
          <p:cNvPr id="6" name="Picture 5">
            <a:extLst>
              <a:ext uri="{FF2B5EF4-FFF2-40B4-BE49-F238E27FC236}">
                <a16:creationId xmlns:a16="http://schemas.microsoft.com/office/drawing/2014/main" id="{7A3A4F71-D2CA-C540-0F7A-2705AFD01E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55227"/>
            <a:ext cx="5930932" cy="4446620"/>
          </a:xfrm>
          <a:prstGeom prst="rect">
            <a:avLst/>
          </a:prstGeom>
        </p:spPr>
      </p:pic>
      <p:pic>
        <p:nvPicPr>
          <p:cNvPr id="5" name="Picture 4">
            <a:extLst>
              <a:ext uri="{FF2B5EF4-FFF2-40B4-BE49-F238E27FC236}">
                <a16:creationId xmlns:a16="http://schemas.microsoft.com/office/drawing/2014/main" id="{1B91D2B2-8CE2-CD1D-801E-58D4F4B7EF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5721" y="1661249"/>
            <a:ext cx="1207113" cy="646232"/>
          </a:xfrm>
          <a:prstGeom prst="rect">
            <a:avLst/>
          </a:prstGeom>
        </p:spPr>
      </p:pic>
      <p:pic>
        <p:nvPicPr>
          <p:cNvPr id="7" name="Picture 6">
            <a:extLst>
              <a:ext uri="{FF2B5EF4-FFF2-40B4-BE49-F238E27FC236}">
                <a16:creationId xmlns:a16="http://schemas.microsoft.com/office/drawing/2014/main" id="{6CB3B167-7B44-BF5D-8919-A26AD129CD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1067" y="1453390"/>
            <a:ext cx="5930933" cy="4446621"/>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8703350" y="169395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1085923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Jerry Run Road, Cameron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524315"/>
          </a:xfrm>
          <a:prstGeom prst="rect">
            <a:avLst/>
          </a:prstGeom>
          <a:noFill/>
        </p:spPr>
        <p:txBody>
          <a:bodyPr wrap="square" rtlCol="0">
            <a:spAutoFit/>
          </a:bodyPr>
          <a:lstStyle/>
          <a:p>
            <a:r>
              <a:rPr lang="en-US" sz="2400" b="1" dirty="0"/>
              <a:t>Background: </a:t>
            </a:r>
          </a:p>
          <a:p>
            <a:pPr marL="342900" indent="-342900">
              <a:buFont typeface="Arial" panose="020B0604020202020204" pitchFamily="34" charset="0"/>
              <a:buChar char="•"/>
            </a:pPr>
            <a:r>
              <a:rPr lang="en-US" sz="2400" dirty="0"/>
              <a:t>Road owned by 2 townships through State Forest Land</a:t>
            </a:r>
          </a:p>
          <a:p>
            <a:pPr marL="342900" indent="-342900">
              <a:buFont typeface="Arial" panose="020B0604020202020204" pitchFamily="34" charset="0"/>
              <a:buChar char="•"/>
            </a:pPr>
            <a:r>
              <a:rPr lang="en-US" sz="2400" dirty="0"/>
              <a:t>26,986’ (5.1 mi) site length</a:t>
            </a:r>
          </a:p>
          <a:p>
            <a:pPr marL="342900" indent="-342900">
              <a:buFont typeface="Arial" panose="020B0604020202020204" pitchFamily="34" charset="0"/>
              <a:buChar char="•"/>
            </a:pPr>
            <a:r>
              <a:rPr lang="en-US" sz="2400" dirty="0"/>
              <a:t>Immediately adjacent to HQ, Class A Wild Trout Stream (Upper Jerry Run)</a:t>
            </a:r>
          </a:p>
          <a:p>
            <a:r>
              <a:rPr lang="en-US" sz="2400" b="1" dirty="0"/>
              <a:t>Problem Being Addressed</a:t>
            </a:r>
            <a:r>
              <a:rPr lang="en-US" sz="2400" dirty="0"/>
              <a:t>: </a:t>
            </a:r>
          </a:p>
          <a:p>
            <a:pPr marL="285750" indent="-285750">
              <a:buFont typeface="Arial" panose="020B0604020202020204" pitchFamily="34" charset="0"/>
              <a:buChar char="•"/>
            </a:pPr>
            <a:r>
              <a:rPr lang="en-US" sz="2400" dirty="0"/>
              <a:t>Unavoidable road/stream interaction, surface drainage issues, sediment-heavy road surface material</a:t>
            </a:r>
          </a:p>
        </p:txBody>
      </p:sp>
      <p:sp>
        <p:nvSpPr>
          <p:cNvPr id="3" name="TextBox 2">
            <a:extLst>
              <a:ext uri="{FF2B5EF4-FFF2-40B4-BE49-F238E27FC236}">
                <a16:creationId xmlns:a16="http://schemas.microsoft.com/office/drawing/2014/main" id="{91B02FC7-E77F-9A40-A98F-DC18525BE0FB}"/>
              </a:ext>
            </a:extLst>
          </p:cNvPr>
          <p:cNvSpPr txBox="1"/>
          <p:nvPr/>
        </p:nvSpPr>
        <p:spPr>
          <a:xfrm>
            <a:off x="7279944" y="171077"/>
            <a:ext cx="3202444" cy="1200329"/>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(4 Contracts)</a:t>
            </a:r>
          </a:p>
          <a:p>
            <a:pPr algn="r"/>
            <a:r>
              <a:rPr lang="en-US" sz="2400" b="1" dirty="0"/>
              <a:t>DGR Funds: </a:t>
            </a:r>
            <a:r>
              <a:rPr lang="en-US" sz="2400" dirty="0"/>
              <a:t>$533,484</a:t>
            </a:r>
          </a:p>
          <a:p>
            <a:pPr algn="r"/>
            <a:r>
              <a:rPr lang="en-US" sz="2400" b="1" dirty="0"/>
              <a:t>In-Kind: </a:t>
            </a:r>
            <a:r>
              <a:rPr lang="en-US" sz="2400" dirty="0"/>
              <a:t>$392,788</a:t>
            </a:r>
          </a:p>
        </p:txBody>
      </p:sp>
      <p:pic>
        <p:nvPicPr>
          <p:cNvPr id="4" name="Picture 3">
            <a:extLst>
              <a:ext uri="{FF2B5EF4-FFF2-40B4-BE49-F238E27FC236}">
                <a16:creationId xmlns:a16="http://schemas.microsoft.com/office/drawing/2014/main" id="{7FAC203F-2F7F-18E2-E752-F27A9E2561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1464630" y="1112287"/>
            <a:ext cx="5140356" cy="5073360"/>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127978" y="1313868"/>
            <a:ext cx="1813660"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 (Whoops)</a:t>
            </a:r>
            <a:endParaRPr lang="en-US" sz="2400" dirty="0"/>
          </a:p>
        </p:txBody>
      </p:sp>
    </p:spTree>
    <p:extLst>
      <p:ext uri="{BB962C8B-B14F-4D97-AF65-F5344CB8AC3E}">
        <p14:creationId xmlns:p14="http://schemas.microsoft.com/office/powerpoint/2010/main" val="357636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Jerry Run Road, Cameron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2954655"/>
          </a:xfrm>
          <a:prstGeom prst="rect">
            <a:avLst/>
          </a:prstGeom>
          <a:noFill/>
        </p:spPr>
        <p:txBody>
          <a:bodyPr wrap="square" rtlCol="0">
            <a:spAutoFit/>
          </a:bodyPr>
          <a:lstStyle/>
          <a:p>
            <a:r>
              <a:rPr lang="en-US" sz="2400" b="1" dirty="0"/>
              <a:t>Scope of Work</a:t>
            </a:r>
            <a:endParaRPr lang="en-US" sz="2400" dirty="0"/>
          </a:p>
          <a:p>
            <a:pPr marL="285750" indent="-285750">
              <a:buFont typeface="Arial" panose="020B0604020202020204" pitchFamily="34" charset="0"/>
              <a:buChar char="•"/>
            </a:pPr>
            <a:r>
              <a:rPr lang="en-US" sz="2400" dirty="0"/>
              <a:t>2 new cross pipes </a:t>
            </a:r>
          </a:p>
          <a:p>
            <a:pPr marL="742950" lvl="1" indent="-285750">
              <a:buFont typeface="Arial" panose="020B0604020202020204" pitchFamily="34" charset="0"/>
              <a:buChar char="•"/>
            </a:pPr>
            <a:r>
              <a:rPr lang="en-US" sz="2200" dirty="0"/>
              <a:t>most drainage improvements completed through previous projects</a:t>
            </a:r>
          </a:p>
          <a:p>
            <a:pPr marL="285750" indent="-285750">
              <a:buFont typeface="Arial" panose="020B0604020202020204" pitchFamily="34" charset="0"/>
              <a:buChar char="•"/>
            </a:pPr>
            <a:r>
              <a:rPr lang="en-US" sz="2400" dirty="0"/>
              <a:t>2,000 tons of road fill</a:t>
            </a:r>
          </a:p>
          <a:p>
            <a:pPr marL="285750" indent="-285750">
              <a:buFont typeface="Arial" panose="020B0604020202020204" pitchFamily="34" charset="0"/>
              <a:buChar char="•"/>
            </a:pPr>
            <a:r>
              <a:rPr lang="en-US" sz="2400" dirty="0"/>
              <a:t>10,000 tons of DSA placed</a:t>
            </a:r>
          </a:p>
          <a:p>
            <a:endParaRPr lang="en-US" sz="2400" dirty="0"/>
          </a:p>
        </p:txBody>
      </p:sp>
      <p:pic>
        <p:nvPicPr>
          <p:cNvPr id="4" name="Picture 3">
            <a:extLst>
              <a:ext uri="{FF2B5EF4-FFF2-40B4-BE49-F238E27FC236}">
                <a16:creationId xmlns:a16="http://schemas.microsoft.com/office/drawing/2014/main" id="{B928209B-3444-3A52-8496-2441E9C345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1128" y="905433"/>
            <a:ext cx="4354702" cy="5806269"/>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4693673" y="1246107"/>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spTree>
    <p:extLst>
      <p:ext uri="{BB962C8B-B14F-4D97-AF65-F5344CB8AC3E}">
        <p14:creationId xmlns:p14="http://schemas.microsoft.com/office/powerpoint/2010/main" val="1702149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Jerry Run Road, Cameron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8584706" y="1467222"/>
            <a:ext cx="3607293" cy="4154984"/>
          </a:xfrm>
          <a:prstGeom prst="rect">
            <a:avLst/>
          </a:prstGeom>
          <a:noFill/>
        </p:spPr>
        <p:txBody>
          <a:bodyPr wrap="square" rtlCol="0">
            <a:spAutoFit/>
          </a:bodyPr>
          <a:lstStyle/>
          <a:p>
            <a:r>
              <a:rPr lang="en-US" sz="2400" b="1" dirty="0"/>
              <a:t>Highlights:</a:t>
            </a:r>
          </a:p>
          <a:p>
            <a:pPr marL="342900" indent="-342900">
              <a:buFont typeface="Arial" panose="020B0604020202020204" pitchFamily="34" charset="0"/>
              <a:buChar char="•"/>
            </a:pPr>
            <a:r>
              <a:rPr lang="en-US" sz="2400" dirty="0"/>
              <a:t>2 townships</a:t>
            </a:r>
          </a:p>
          <a:p>
            <a:pPr marL="342900" indent="-342900">
              <a:buFont typeface="Arial" panose="020B0604020202020204" pitchFamily="34" charset="0"/>
              <a:buChar char="•"/>
            </a:pPr>
            <a:r>
              <a:rPr lang="en-US" sz="2400" dirty="0"/>
              <a:t>Utilized 4 different funding sources</a:t>
            </a:r>
          </a:p>
          <a:p>
            <a:pPr marL="342900" indent="-342900">
              <a:buFont typeface="Arial" panose="020B0604020202020204" pitchFamily="34" charset="0"/>
              <a:buChar char="•"/>
            </a:pPr>
            <a:r>
              <a:rPr lang="en-US" sz="2400" dirty="0"/>
              <a:t>Overcame site challenges</a:t>
            </a:r>
          </a:p>
          <a:p>
            <a:pPr marL="800100" lvl="1" indent="-342900">
              <a:buFont typeface="Arial" panose="020B0604020202020204" pitchFamily="34" charset="0"/>
              <a:buChar char="•"/>
            </a:pPr>
            <a:r>
              <a:rPr lang="en-US" sz="2400" dirty="0"/>
              <a:t>bridge postings, road width, location</a:t>
            </a:r>
          </a:p>
          <a:p>
            <a:pPr marL="342900" indent="-342900">
              <a:buFont typeface="Arial" panose="020B0604020202020204" pitchFamily="34" charset="0"/>
              <a:buChar char="•"/>
            </a:pPr>
            <a:r>
              <a:rPr lang="en-US" sz="2400" dirty="0"/>
              <a:t>Excellent location for DSA use</a:t>
            </a:r>
          </a:p>
          <a:p>
            <a:pPr marL="285750" indent="-28575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2C255BC0-1C81-962A-8DC3-862E251CC5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07800"/>
            <a:ext cx="4243345" cy="5651850"/>
          </a:xfrm>
          <a:prstGeom prst="rect">
            <a:avLst/>
          </a:prstGeom>
        </p:spPr>
      </p:pic>
      <p:pic>
        <p:nvPicPr>
          <p:cNvPr id="4" name="Picture 3">
            <a:extLst>
              <a:ext uri="{FF2B5EF4-FFF2-40B4-BE49-F238E27FC236}">
                <a16:creationId xmlns:a16="http://schemas.microsoft.com/office/drawing/2014/main" id="{30460F2B-E0E1-71A7-5D05-388C7DB091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3345" y="905433"/>
            <a:ext cx="4240663" cy="5654217"/>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1087559" y="1051724"/>
            <a:ext cx="1770372"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 Placement</a:t>
            </a:r>
            <a:endParaRPr lang="en-US" sz="2400" dirty="0"/>
          </a:p>
        </p:txBody>
      </p:sp>
      <p:sp>
        <p:nvSpPr>
          <p:cNvPr id="6" name="TextBox 5">
            <a:extLst>
              <a:ext uri="{FF2B5EF4-FFF2-40B4-BE49-F238E27FC236}">
                <a16:creationId xmlns:a16="http://schemas.microsoft.com/office/drawing/2014/main" id="{CF9597C6-DCB3-EB2D-A74A-06424AA2F328}"/>
              </a:ext>
            </a:extLst>
          </p:cNvPr>
          <p:cNvSpPr txBox="1"/>
          <p:nvPr/>
        </p:nvSpPr>
        <p:spPr>
          <a:xfrm>
            <a:off x="5670594" y="1085236"/>
            <a:ext cx="1770372"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 Compaction</a:t>
            </a:r>
            <a:endParaRPr lang="en-US" sz="2400" dirty="0"/>
          </a:p>
        </p:txBody>
      </p:sp>
    </p:spTree>
    <p:extLst>
      <p:ext uri="{BB962C8B-B14F-4D97-AF65-F5344CB8AC3E}">
        <p14:creationId xmlns:p14="http://schemas.microsoft.com/office/powerpoint/2010/main" val="3191860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Jerry Run Road, Cameron CCD</a:t>
            </a:r>
          </a:p>
        </p:txBody>
      </p:sp>
      <p:pic>
        <p:nvPicPr>
          <p:cNvPr id="7" name="Picture 6">
            <a:extLst>
              <a:ext uri="{FF2B5EF4-FFF2-40B4-BE49-F238E27FC236}">
                <a16:creationId xmlns:a16="http://schemas.microsoft.com/office/drawing/2014/main" id="{C30BCBCE-D138-2B0F-4CC2-41DF7AAC45F1}"/>
              </a:ext>
            </a:extLst>
          </p:cNvPr>
          <p:cNvPicPr>
            <a:picLocks noChangeAspect="1"/>
          </p:cNvPicPr>
          <p:nvPr/>
        </p:nvPicPr>
        <p:blipFill>
          <a:blip r:embed="rId4"/>
          <a:stretch>
            <a:fillRect/>
          </a:stretch>
        </p:blipFill>
        <p:spPr>
          <a:xfrm>
            <a:off x="0" y="1561270"/>
            <a:ext cx="5819012" cy="4183691"/>
          </a:xfrm>
          <a:prstGeom prst="rect">
            <a:avLst/>
          </a:prstGeom>
        </p:spPr>
      </p:pic>
      <p:pic>
        <p:nvPicPr>
          <p:cNvPr id="8" name="Picture 7">
            <a:extLst>
              <a:ext uri="{FF2B5EF4-FFF2-40B4-BE49-F238E27FC236}">
                <a16:creationId xmlns:a16="http://schemas.microsoft.com/office/drawing/2014/main" id="{90246CDB-C5CD-329A-1F46-0D554BECD2C1}"/>
              </a:ext>
            </a:extLst>
          </p:cNvPr>
          <p:cNvPicPr>
            <a:picLocks noChangeAspect="1"/>
          </p:cNvPicPr>
          <p:nvPr/>
        </p:nvPicPr>
        <p:blipFill>
          <a:blip r:embed="rId5"/>
          <a:stretch>
            <a:fillRect/>
          </a:stretch>
        </p:blipFill>
        <p:spPr>
          <a:xfrm>
            <a:off x="5902793" y="1561270"/>
            <a:ext cx="6289207" cy="4183691"/>
          </a:xfrm>
          <a:prstGeom prst="rect">
            <a:avLst/>
          </a:prstGeom>
        </p:spPr>
      </p:pic>
    </p:spTree>
    <p:extLst>
      <p:ext uri="{BB962C8B-B14F-4D97-AF65-F5344CB8AC3E}">
        <p14:creationId xmlns:p14="http://schemas.microsoft.com/office/powerpoint/2010/main" val="71105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2023 QAQC Project Showcase</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209068"/>
            <a:ext cx="6244638" cy="5016758"/>
          </a:xfrm>
          <a:prstGeom prst="rect">
            <a:avLst/>
          </a:prstGeom>
          <a:noFill/>
        </p:spPr>
        <p:txBody>
          <a:bodyPr wrap="square" rtlCol="0">
            <a:spAutoFit/>
          </a:bodyPr>
          <a:lstStyle/>
          <a:p>
            <a:r>
              <a:rPr lang="en-US" sz="3600" b="1" dirty="0"/>
              <a:t>Examples include:</a:t>
            </a:r>
          </a:p>
          <a:p>
            <a:pPr marL="457200" indent="-457200">
              <a:buFont typeface="Arial" panose="020B0604020202020204" pitchFamily="34" charset="0"/>
              <a:buChar char="•"/>
            </a:pPr>
            <a:r>
              <a:rPr lang="en-US" sz="3600" dirty="0"/>
              <a:t>“Classic” Drainage and Fill</a:t>
            </a:r>
          </a:p>
          <a:p>
            <a:pPr marL="457200" indent="-457200">
              <a:buFont typeface="Arial" panose="020B0604020202020204" pitchFamily="34" charset="0"/>
              <a:buChar char="•"/>
            </a:pPr>
            <a:r>
              <a:rPr lang="en-US" sz="3600" dirty="0"/>
              <a:t>French Mattress</a:t>
            </a:r>
          </a:p>
          <a:p>
            <a:pPr marL="457200" indent="-457200">
              <a:buFont typeface="Arial" panose="020B0604020202020204" pitchFamily="34" charset="0"/>
              <a:buChar char="•"/>
            </a:pPr>
            <a:r>
              <a:rPr lang="en-US" sz="3600" dirty="0"/>
              <a:t>Stream Crossing Replacement</a:t>
            </a:r>
          </a:p>
          <a:p>
            <a:pPr marL="457200" indent="-457200">
              <a:buFont typeface="Arial" panose="020B0604020202020204" pitchFamily="34" charset="0"/>
              <a:buChar char="•"/>
            </a:pPr>
            <a:r>
              <a:rPr lang="en-US" sz="3600" dirty="0"/>
              <a:t>Stormwater Basin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Permeable Pavement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DSA</a:t>
            </a:r>
          </a:p>
          <a:p>
            <a:pPr marL="457200" indent="-457200">
              <a:buFont typeface="Arial" panose="020B0604020202020204" pitchFamily="34" charset="0"/>
              <a:buChar char="•"/>
            </a:pPr>
            <a:endParaRPr lang="en-US" sz="3600" dirty="0"/>
          </a:p>
          <a:p>
            <a:endParaRPr lang="en-US" sz="3200" dirty="0">
              <a:highlight>
                <a:srgbClr val="FFFF00"/>
              </a:highlight>
            </a:endParaRPr>
          </a:p>
        </p:txBody>
      </p:sp>
      <p:sp>
        <p:nvSpPr>
          <p:cNvPr id="9" name="TextBox 8">
            <a:extLst>
              <a:ext uri="{FF2B5EF4-FFF2-40B4-BE49-F238E27FC236}">
                <a16:creationId xmlns:a16="http://schemas.microsoft.com/office/drawing/2014/main" id="{08D8723A-0146-4745-B0BB-CF503FBEB301}"/>
              </a:ext>
            </a:extLst>
          </p:cNvPr>
          <p:cNvSpPr txBox="1"/>
          <p:nvPr/>
        </p:nvSpPr>
        <p:spPr>
          <a:xfrm>
            <a:off x="6459486" y="1791214"/>
            <a:ext cx="6014483" cy="2862322"/>
          </a:xfrm>
          <a:prstGeom prst="rect">
            <a:avLst/>
          </a:prstGeom>
          <a:noFill/>
        </p:spPr>
        <p:txBody>
          <a:bodyPr wrap="square" rtlCol="0">
            <a:spAutoFit/>
          </a:bodyPr>
          <a:lstStyle/>
          <a:p>
            <a:pPr marL="457200" indent="-457200">
              <a:buFont typeface="Arial" panose="020B0604020202020204" pitchFamily="34" charset="0"/>
              <a:buChar char="•"/>
            </a:pPr>
            <a:r>
              <a:rPr lang="en-US" sz="3600" dirty="0"/>
              <a:t>Combining Funding Sources</a:t>
            </a:r>
          </a:p>
          <a:p>
            <a:pPr marL="457200" indent="-457200">
              <a:buFont typeface="Arial" panose="020B0604020202020204" pitchFamily="34" charset="0"/>
              <a:buChar char="•"/>
            </a:pPr>
            <a:r>
              <a:rPr lang="en-US" sz="3600" dirty="0"/>
              <a:t>Highwater Bypass</a:t>
            </a:r>
            <a:endParaRPr lang="en-US" sz="3600" dirty="0">
              <a:highlight>
                <a:srgbClr val="FFFF00"/>
              </a:highlight>
            </a:endParaRPr>
          </a:p>
          <a:p>
            <a:pPr marL="457200" indent="-457200">
              <a:buFont typeface="Arial" panose="020B0604020202020204" pitchFamily="34" charset="0"/>
              <a:buChar char="•"/>
            </a:pPr>
            <a:r>
              <a:rPr lang="en-US" sz="3600" dirty="0"/>
              <a:t>Underdrain</a:t>
            </a:r>
          </a:p>
          <a:p>
            <a:pPr marL="457200" indent="-457200">
              <a:buFont typeface="Arial" panose="020B0604020202020204" pitchFamily="34" charset="0"/>
              <a:buChar char="•"/>
            </a:pPr>
            <a:r>
              <a:rPr lang="en-US" sz="3600" dirty="0"/>
              <a:t>Drainage Disconnection</a:t>
            </a:r>
          </a:p>
          <a:p>
            <a:pPr marL="457200" indent="-457200">
              <a:buFont typeface="Arial" panose="020B0604020202020204" pitchFamily="34" charset="0"/>
              <a:buChar char="•"/>
            </a:pPr>
            <a:r>
              <a:rPr lang="en-US" sz="3600" dirty="0"/>
              <a:t>Off Right-Of-Way</a:t>
            </a:r>
          </a:p>
        </p:txBody>
      </p:sp>
    </p:spTree>
    <p:extLst>
      <p:ext uri="{BB962C8B-B14F-4D97-AF65-F5344CB8AC3E}">
        <p14:creationId xmlns:p14="http://schemas.microsoft.com/office/powerpoint/2010/main" val="754029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Pine Creek Road, Luzerne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524315"/>
          </a:xfrm>
          <a:prstGeom prst="rect">
            <a:avLst/>
          </a:prstGeom>
          <a:noFill/>
        </p:spPr>
        <p:txBody>
          <a:bodyPr wrap="square" rtlCol="0">
            <a:spAutoFit/>
          </a:bodyPr>
          <a:lstStyle/>
          <a:p>
            <a:r>
              <a:rPr lang="en-US" sz="2400" b="1" dirty="0"/>
              <a:t>Background: </a:t>
            </a:r>
          </a:p>
          <a:p>
            <a:pPr marL="342900" indent="-342900">
              <a:buFont typeface="Arial" panose="020B0604020202020204" pitchFamily="34" charset="0"/>
              <a:buChar char="•"/>
            </a:pPr>
            <a:r>
              <a:rPr lang="en-US" sz="2400" dirty="0"/>
              <a:t>Fairmount Township unpaved road</a:t>
            </a:r>
          </a:p>
          <a:p>
            <a:pPr marL="342900" indent="-342900">
              <a:buFont typeface="Arial" panose="020B0604020202020204" pitchFamily="34" charset="0"/>
              <a:buChar char="•"/>
            </a:pPr>
            <a:r>
              <a:rPr lang="en-US" sz="2400" dirty="0"/>
              <a:t>Stream crosses road twice</a:t>
            </a:r>
          </a:p>
          <a:p>
            <a:pPr marL="342900" indent="-342900">
              <a:buFont typeface="Arial" panose="020B0604020202020204" pitchFamily="34" charset="0"/>
              <a:buChar char="•"/>
            </a:pPr>
            <a:r>
              <a:rPr lang="en-US" sz="2400" dirty="0"/>
              <a:t>3,600’ site length</a:t>
            </a:r>
          </a:p>
          <a:p>
            <a:pPr marL="342900" indent="-342900">
              <a:buFont typeface="Arial" panose="020B0604020202020204" pitchFamily="34" charset="0"/>
              <a:buChar char="•"/>
            </a:pPr>
            <a:r>
              <a:rPr lang="en-US" sz="2400" dirty="0"/>
              <a:t>Direct ditch connection to Pine Creek at base of slope</a:t>
            </a:r>
          </a:p>
          <a:p>
            <a:r>
              <a:rPr lang="en-US" sz="2400" b="1" dirty="0"/>
              <a:t>Problem Being Addressed</a:t>
            </a:r>
            <a:r>
              <a:rPr lang="en-US" sz="2400" dirty="0"/>
              <a:t>: </a:t>
            </a:r>
          </a:p>
          <a:p>
            <a:pPr marL="285750" indent="-285750">
              <a:buFont typeface="Arial" panose="020B0604020202020204" pitchFamily="34" charset="0"/>
              <a:buChar char="•"/>
            </a:pPr>
            <a:r>
              <a:rPr lang="en-US" sz="2400" dirty="0"/>
              <a:t>Lack of ditch outlets, eroded ditches, saturated/flowing ditches, entrenchment, poor road base</a:t>
            </a:r>
          </a:p>
        </p:txBody>
      </p:sp>
      <p:sp>
        <p:nvSpPr>
          <p:cNvPr id="3" name="TextBox 2">
            <a:extLst>
              <a:ext uri="{FF2B5EF4-FFF2-40B4-BE49-F238E27FC236}">
                <a16:creationId xmlns:a16="http://schemas.microsoft.com/office/drawing/2014/main" id="{8C1A6061-FE26-27C1-A151-E98661126A72}"/>
              </a:ext>
            </a:extLst>
          </p:cNvPr>
          <p:cNvSpPr txBox="1"/>
          <p:nvPr/>
        </p:nvSpPr>
        <p:spPr>
          <a:xfrm>
            <a:off x="6566643" y="197694"/>
            <a:ext cx="3202444" cy="1200329"/>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(2 Contracts)</a:t>
            </a:r>
          </a:p>
          <a:p>
            <a:pPr algn="r"/>
            <a:r>
              <a:rPr lang="en-US" sz="2400" b="1" dirty="0"/>
              <a:t>DGR Funds: </a:t>
            </a:r>
            <a:r>
              <a:rPr lang="en-US" sz="2400" dirty="0"/>
              <a:t>$140,482</a:t>
            </a:r>
          </a:p>
          <a:p>
            <a:pPr algn="r"/>
            <a:r>
              <a:rPr lang="en-US" sz="2400" b="1" dirty="0"/>
              <a:t>In-Kind: </a:t>
            </a:r>
            <a:r>
              <a:rPr lang="en-US" sz="2400" dirty="0"/>
              <a:t>$57,572</a:t>
            </a:r>
          </a:p>
        </p:txBody>
      </p:sp>
      <p:pic>
        <p:nvPicPr>
          <p:cNvPr id="7" name="Picture 6" descr="A picture containing tree, outdoor, plant&#10;&#10;Description automatically generated">
            <a:extLst>
              <a:ext uri="{FF2B5EF4-FFF2-40B4-BE49-F238E27FC236}">
                <a16:creationId xmlns:a16="http://schemas.microsoft.com/office/drawing/2014/main" id="{F54D5051-09BA-02DF-C938-AE78DFBE27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761168" y="975931"/>
            <a:ext cx="4737853" cy="5455416"/>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1657509" y="1561859"/>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34739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Pine Creek Road</a:t>
            </a:r>
            <a:r>
              <a:rPr lang="en-US" sz="4000" b="1">
                <a:solidFill>
                  <a:schemeClr val="bg1"/>
                </a:solidFill>
                <a:cs typeface="Calibri Light"/>
              </a:rPr>
              <a:t>, Luzerne </a:t>
            </a:r>
            <a:r>
              <a:rPr lang="en-US" sz="4000" b="1" dirty="0">
                <a:solidFill>
                  <a:schemeClr val="bg1"/>
                </a:solidFill>
                <a:cs typeface="Calibri Light"/>
              </a:rPr>
              <a:t>CCD</a:t>
            </a:r>
          </a:p>
        </p:txBody>
      </p:sp>
      <p:pic>
        <p:nvPicPr>
          <p:cNvPr id="8" name="Picture 7" descr="A dirt road in the woods&#10;&#10;Description automatically generated with medium confidence">
            <a:extLst>
              <a:ext uri="{FF2B5EF4-FFF2-40B4-BE49-F238E27FC236}">
                <a16:creationId xmlns:a16="http://schemas.microsoft.com/office/drawing/2014/main" id="{F60E2154-98CC-8A2B-E624-958F58C22A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833" y="2087971"/>
            <a:ext cx="5490885" cy="4097675"/>
          </a:xfrm>
          <a:prstGeom prst="rect">
            <a:avLst/>
          </a:prstGeom>
        </p:spPr>
      </p:pic>
      <p:pic>
        <p:nvPicPr>
          <p:cNvPr id="17" name="Picture 16" descr="A dirt road in the woods&#10;&#10;Description automatically generated with medium confidence">
            <a:extLst>
              <a:ext uri="{FF2B5EF4-FFF2-40B4-BE49-F238E27FC236}">
                <a16:creationId xmlns:a16="http://schemas.microsoft.com/office/drawing/2014/main" id="{3294151A-3EFA-361C-4125-9757CCCBE5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15628" y="2087971"/>
            <a:ext cx="5490885" cy="4097675"/>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5572817" y="200505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Tree>
    <p:extLst>
      <p:ext uri="{BB962C8B-B14F-4D97-AF65-F5344CB8AC3E}">
        <p14:creationId xmlns:p14="http://schemas.microsoft.com/office/powerpoint/2010/main" val="3969910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Pine Creek Road</a:t>
            </a:r>
            <a:r>
              <a:rPr lang="en-US" sz="4000" b="1">
                <a:solidFill>
                  <a:schemeClr val="bg1"/>
                </a:solidFill>
                <a:cs typeface="Calibri Light"/>
              </a:rPr>
              <a:t>, Luzerne </a:t>
            </a:r>
            <a:r>
              <a:rPr lang="en-US" sz="4000" b="1" dirty="0">
                <a:solidFill>
                  <a:schemeClr val="bg1"/>
                </a:solidFill>
                <a:cs typeface="Calibri Light"/>
              </a:rPr>
              <a:t>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8513355" y="1432393"/>
            <a:ext cx="4161944" cy="2677656"/>
          </a:xfrm>
          <a:prstGeom prst="rect">
            <a:avLst/>
          </a:prstGeom>
          <a:noFill/>
        </p:spPr>
        <p:txBody>
          <a:bodyPr wrap="square" rtlCol="0">
            <a:spAutoFit/>
          </a:bodyPr>
          <a:lstStyle/>
          <a:p>
            <a:r>
              <a:rPr lang="en-US" sz="2400" b="1" dirty="0"/>
              <a:t>Scope of Work</a:t>
            </a:r>
            <a:endParaRPr lang="en-US" sz="2400" dirty="0"/>
          </a:p>
          <a:p>
            <a:pPr marL="285750" indent="-285750">
              <a:buFont typeface="Arial" panose="020B0604020202020204" pitchFamily="34" charset="0"/>
              <a:buChar char="•"/>
            </a:pPr>
            <a:r>
              <a:rPr lang="en-US" sz="2400" dirty="0"/>
              <a:t>7 new cross pipes, 3 replacement pipes</a:t>
            </a:r>
          </a:p>
          <a:p>
            <a:pPr marL="742950" lvl="1" indent="-285750">
              <a:buFont typeface="Arial" panose="020B0604020202020204" pitchFamily="34" charset="0"/>
              <a:buChar char="•"/>
            </a:pPr>
            <a:r>
              <a:rPr lang="en-US" sz="2400" dirty="0"/>
              <a:t>Solid outlet protection</a:t>
            </a:r>
          </a:p>
          <a:p>
            <a:pPr marL="285750" indent="-285750">
              <a:buFont typeface="Arial" panose="020B0604020202020204" pitchFamily="34" charset="0"/>
              <a:buChar char="•"/>
            </a:pPr>
            <a:r>
              <a:rPr lang="en-US" sz="2400" dirty="0"/>
              <a:t>640’ of underdrain</a:t>
            </a:r>
          </a:p>
          <a:p>
            <a:pPr marL="285750" indent="-285750">
              <a:buFont typeface="Arial" panose="020B0604020202020204" pitchFamily="34" charset="0"/>
              <a:buChar char="•"/>
            </a:pPr>
            <a:r>
              <a:rPr lang="en-US" sz="2400" dirty="0"/>
              <a:t>700 tons of road fill</a:t>
            </a:r>
          </a:p>
          <a:p>
            <a:pPr marL="285750" indent="-285750">
              <a:buFont typeface="Arial" panose="020B0604020202020204" pitchFamily="34" charset="0"/>
              <a:buChar char="•"/>
            </a:pPr>
            <a:r>
              <a:rPr lang="en-US" sz="2400" dirty="0"/>
              <a:t>2,000 tons of DSA</a:t>
            </a:r>
          </a:p>
        </p:txBody>
      </p:sp>
      <p:pic>
        <p:nvPicPr>
          <p:cNvPr id="4" name="Picture 3" descr="A dirt road in the woods&#10;&#10;Description automatically generated with low confidence">
            <a:extLst>
              <a:ext uri="{FF2B5EF4-FFF2-40B4-BE49-F238E27FC236}">
                <a16:creationId xmlns:a16="http://schemas.microsoft.com/office/drawing/2014/main" id="{246016B3-D62A-165F-F3BF-1BE52415B0E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59" y="1120585"/>
            <a:ext cx="5142199" cy="3837462"/>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1781796" y="173011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pic>
        <p:nvPicPr>
          <p:cNvPr id="7" name="Picture 6" descr="A picture containing tree, outdoor, stone&#10;&#10;Description automatically generated">
            <a:extLst>
              <a:ext uri="{FF2B5EF4-FFF2-40B4-BE49-F238E27FC236}">
                <a16:creationId xmlns:a16="http://schemas.microsoft.com/office/drawing/2014/main" id="{B585A152-551A-7D85-6F6C-6794731098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845682" y="1495283"/>
            <a:ext cx="5042370" cy="4292975"/>
          </a:xfrm>
          <a:prstGeom prst="rect">
            <a:avLst/>
          </a:prstGeom>
        </p:spPr>
      </p:pic>
      <p:sp>
        <p:nvSpPr>
          <p:cNvPr id="8" name="TextBox 7">
            <a:extLst>
              <a:ext uri="{FF2B5EF4-FFF2-40B4-BE49-F238E27FC236}">
                <a16:creationId xmlns:a16="http://schemas.microsoft.com/office/drawing/2014/main" id="{187DCAF9-B215-5C12-9D06-FEEE22724448}"/>
              </a:ext>
            </a:extLst>
          </p:cNvPr>
          <p:cNvSpPr txBox="1"/>
          <p:nvPr/>
        </p:nvSpPr>
        <p:spPr>
          <a:xfrm>
            <a:off x="5731258" y="173011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3832286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Pine Creek Road</a:t>
            </a:r>
            <a:r>
              <a:rPr lang="en-US" sz="4000" b="1">
                <a:solidFill>
                  <a:schemeClr val="bg1"/>
                </a:solidFill>
                <a:cs typeface="Calibri Light"/>
              </a:rPr>
              <a:t>, Luzerne </a:t>
            </a:r>
            <a:r>
              <a:rPr lang="en-US" sz="4000" b="1" dirty="0">
                <a:solidFill>
                  <a:schemeClr val="bg1"/>
                </a:solidFill>
                <a:cs typeface="Calibri Light"/>
              </a:rPr>
              <a:t>CCD</a:t>
            </a:r>
          </a:p>
        </p:txBody>
      </p:sp>
      <p:pic>
        <p:nvPicPr>
          <p:cNvPr id="6" name="Picture 5">
            <a:extLst>
              <a:ext uri="{FF2B5EF4-FFF2-40B4-BE49-F238E27FC236}">
                <a16:creationId xmlns:a16="http://schemas.microsoft.com/office/drawing/2014/main" id="{DDF9F25F-0E66-6AAA-1E94-A8E324545B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01268"/>
            <a:ext cx="6791234" cy="5065061"/>
          </a:xfrm>
          <a:prstGeom prst="rect">
            <a:avLst/>
          </a:prstGeom>
        </p:spPr>
      </p:pic>
      <p:pic>
        <p:nvPicPr>
          <p:cNvPr id="8" name="Picture 7" descr="A picture containing nature, stone&#10;&#10;Description automatically generated">
            <a:extLst>
              <a:ext uri="{FF2B5EF4-FFF2-40B4-BE49-F238E27FC236}">
                <a16:creationId xmlns:a16="http://schemas.microsoft.com/office/drawing/2014/main" id="{ED34EEC4-BDDE-53AF-2A89-A7C215A797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6523115" y="1037286"/>
            <a:ext cx="6478726" cy="4859045"/>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2872434" y="143239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9" name="TextBox 8">
            <a:extLst>
              <a:ext uri="{FF2B5EF4-FFF2-40B4-BE49-F238E27FC236}">
                <a16:creationId xmlns:a16="http://schemas.microsoft.com/office/drawing/2014/main" id="{616F9E3C-E8DB-DEBC-A15E-06EF268C92D9}"/>
              </a:ext>
            </a:extLst>
          </p:cNvPr>
          <p:cNvSpPr txBox="1"/>
          <p:nvPr/>
        </p:nvSpPr>
        <p:spPr>
          <a:xfrm>
            <a:off x="9371713" y="1480666"/>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3604718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Pine Creek Road</a:t>
            </a:r>
            <a:r>
              <a:rPr lang="en-US" sz="4000" b="1">
                <a:solidFill>
                  <a:schemeClr val="bg1"/>
                </a:solidFill>
                <a:cs typeface="Calibri Light"/>
              </a:rPr>
              <a:t>, Luzerne </a:t>
            </a:r>
            <a:r>
              <a:rPr lang="en-US" sz="4000" b="1" dirty="0">
                <a:solidFill>
                  <a:schemeClr val="bg1"/>
                </a:solidFill>
                <a:cs typeface="Calibri Light"/>
              </a:rPr>
              <a:t>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623322" y="1914469"/>
            <a:ext cx="4161944" cy="3046988"/>
          </a:xfrm>
          <a:prstGeom prst="rect">
            <a:avLst/>
          </a:prstGeom>
          <a:noFill/>
        </p:spPr>
        <p:txBody>
          <a:bodyPr wrap="square" rtlCol="0">
            <a:spAutoFit/>
          </a:bodyPr>
          <a:lstStyle/>
          <a:p>
            <a:r>
              <a:rPr lang="en-US" sz="2400" b="1" dirty="0"/>
              <a:t>Highlights</a:t>
            </a:r>
            <a:endParaRPr lang="en-US" sz="2400" dirty="0"/>
          </a:p>
          <a:p>
            <a:pPr marL="285750" indent="-285750">
              <a:buFont typeface="Arial" panose="020B0604020202020204" pitchFamily="34" charset="0"/>
              <a:buChar char="•"/>
            </a:pPr>
            <a:r>
              <a:rPr lang="en-US" sz="2400" dirty="0"/>
              <a:t>Comprehensive project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drainage&gt;fill&gt;surface</a:t>
            </a:r>
            <a:endParaRPr lang="en-US" sz="2400" dirty="0"/>
          </a:p>
          <a:p>
            <a:pPr marL="285750" indent="-285750">
              <a:buFont typeface="Arial" panose="020B0604020202020204" pitchFamily="34" charset="0"/>
              <a:buChar char="•"/>
            </a:pPr>
            <a:r>
              <a:rPr lang="en-US" sz="2400" dirty="0"/>
              <a:t>Drainage disconnection</a:t>
            </a:r>
          </a:p>
          <a:p>
            <a:pPr marL="285750" indent="-285750">
              <a:buFont typeface="Arial" panose="020B0604020202020204" pitchFamily="34" charset="0"/>
              <a:buChar char="•"/>
            </a:pPr>
            <a:r>
              <a:rPr lang="en-US" sz="2400" dirty="0"/>
              <a:t>Great outlet stabilization</a:t>
            </a:r>
          </a:p>
          <a:p>
            <a:pPr marL="285750" indent="-285750">
              <a:buFont typeface="Arial" panose="020B0604020202020204" pitchFamily="34" charset="0"/>
              <a:buChar char="•"/>
            </a:pPr>
            <a:r>
              <a:rPr lang="en-US" sz="2400" dirty="0"/>
              <a:t>Simple, effective solution to erosion and drainage issues</a:t>
            </a:r>
          </a:p>
          <a:p>
            <a:pPr lvl="1"/>
            <a:endParaRPr lang="en-US" sz="2400" dirty="0"/>
          </a:p>
        </p:txBody>
      </p:sp>
      <p:pic>
        <p:nvPicPr>
          <p:cNvPr id="4" name="Picture 3" descr="A dirt road in a forest&#10;&#10;Description automatically generated with medium confidence">
            <a:extLst>
              <a:ext uri="{FF2B5EF4-FFF2-40B4-BE49-F238E27FC236}">
                <a16:creationId xmlns:a16="http://schemas.microsoft.com/office/drawing/2014/main" id="{0189DB82-A08B-7696-75A7-E5779C3A9B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9880" y="1532403"/>
            <a:ext cx="5814904" cy="4339481"/>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334149" y="1872577"/>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86806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Burrell Road, Clinton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524315"/>
          </a:xfrm>
          <a:prstGeom prst="rect">
            <a:avLst/>
          </a:prstGeom>
          <a:noFill/>
        </p:spPr>
        <p:txBody>
          <a:bodyPr wrap="square" rtlCol="0">
            <a:spAutoFit/>
          </a:bodyPr>
          <a:lstStyle/>
          <a:p>
            <a:r>
              <a:rPr lang="en-US" sz="2400" b="1" dirty="0"/>
              <a:t>Background: </a:t>
            </a:r>
          </a:p>
          <a:p>
            <a:pPr marL="342900" indent="-342900">
              <a:buFont typeface="Arial" panose="020B0604020202020204" pitchFamily="34" charset="0"/>
              <a:buChar char="•"/>
            </a:pPr>
            <a:r>
              <a:rPr lang="en-US" sz="2400" dirty="0"/>
              <a:t>Steep section of road with township line ¾ of the way up hill</a:t>
            </a:r>
          </a:p>
          <a:p>
            <a:pPr marL="342900" indent="-342900">
              <a:buFont typeface="Arial" panose="020B0604020202020204" pitchFamily="34" charset="0"/>
              <a:buChar char="•"/>
            </a:pPr>
            <a:r>
              <a:rPr lang="en-US" sz="2400" dirty="0"/>
              <a:t>991’ site length</a:t>
            </a:r>
          </a:p>
          <a:p>
            <a:r>
              <a:rPr lang="en-US" sz="2400" b="1" dirty="0"/>
              <a:t>Problem Being Addressed</a:t>
            </a:r>
            <a:r>
              <a:rPr lang="en-US" sz="2400" dirty="0"/>
              <a:t>: </a:t>
            </a:r>
          </a:p>
          <a:p>
            <a:pPr marL="285750" indent="-285750">
              <a:buFont typeface="Arial" panose="020B0604020202020204" pitchFamily="34" charset="0"/>
              <a:buChar char="•"/>
            </a:pPr>
            <a:r>
              <a:rPr lang="en-US" sz="2400" dirty="0"/>
              <a:t>Steep, entrenched road</a:t>
            </a:r>
          </a:p>
          <a:p>
            <a:pPr marL="285750" indent="-285750">
              <a:buFont typeface="Arial" panose="020B0604020202020204" pitchFamily="34" charset="0"/>
              <a:buChar char="•"/>
            </a:pPr>
            <a:r>
              <a:rPr lang="en-US" sz="2400" dirty="0"/>
              <a:t>No drainage outlets with entire road and driveway draining to stream crossing</a:t>
            </a:r>
          </a:p>
          <a:p>
            <a:pPr marL="285750" indent="-285750">
              <a:buFont typeface="Arial" panose="020B0604020202020204" pitchFamily="34" charset="0"/>
              <a:buChar char="•"/>
            </a:pPr>
            <a:r>
              <a:rPr lang="en-US" sz="2400" dirty="0"/>
              <a:t>Off-ROW drainage issues</a:t>
            </a:r>
          </a:p>
          <a:p>
            <a:pPr marL="285750" indent="-285750">
              <a:buFont typeface="Arial" panose="020B0604020202020204" pitchFamily="34" charset="0"/>
              <a:buChar char="•"/>
            </a:pPr>
            <a:r>
              <a:rPr lang="en-US" sz="2400" dirty="0"/>
              <a:t>Groundwater issues</a:t>
            </a:r>
          </a:p>
        </p:txBody>
      </p:sp>
      <p:pic>
        <p:nvPicPr>
          <p:cNvPr id="4" name="Picture 3">
            <a:extLst>
              <a:ext uri="{FF2B5EF4-FFF2-40B4-BE49-F238E27FC236}">
                <a16:creationId xmlns:a16="http://schemas.microsoft.com/office/drawing/2014/main" id="{8AEF3D71-6880-3A4B-E236-E00DB8DCE1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833" y="1114296"/>
            <a:ext cx="6761800" cy="5071350"/>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237734" y="120304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3" name="TextBox 2">
            <a:extLst>
              <a:ext uri="{FF2B5EF4-FFF2-40B4-BE49-F238E27FC236}">
                <a16:creationId xmlns:a16="http://schemas.microsoft.com/office/drawing/2014/main" id="{8C1A6061-FE26-27C1-A151-E98661126A72}"/>
              </a:ext>
            </a:extLst>
          </p:cNvPr>
          <p:cNvSpPr txBox="1"/>
          <p:nvPr/>
        </p:nvSpPr>
        <p:spPr>
          <a:xfrm>
            <a:off x="6264283" y="232064"/>
            <a:ext cx="3202444" cy="1200329"/>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(2 Contracts)</a:t>
            </a:r>
          </a:p>
          <a:p>
            <a:pPr algn="r"/>
            <a:r>
              <a:rPr lang="en-US" sz="2400" b="1" dirty="0"/>
              <a:t>DGR Funds: </a:t>
            </a:r>
            <a:r>
              <a:rPr lang="en-US" sz="2400" dirty="0"/>
              <a:t>$45,355</a:t>
            </a:r>
          </a:p>
          <a:p>
            <a:pPr algn="r"/>
            <a:r>
              <a:rPr lang="en-US" sz="2400" b="1" dirty="0"/>
              <a:t>In-Kind: </a:t>
            </a:r>
            <a:r>
              <a:rPr lang="en-US" sz="2400" dirty="0"/>
              <a:t>$3,211</a:t>
            </a:r>
          </a:p>
        </p:txBody>
      </p:sp>
    </p:spTree>
    <p:extLst>
      <p:ext uri="{BB962C8B-B14F-4D97-AF65-F5344CB8AC3E}">
        <p14:creationId xmlns:p14="http://schemas.microsoft.com/office/powerpoint/2010/main" val="2932703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Burell</a:t>
            </a:r>
            <a:r>
              <a:rPr lang="en-US" sz="4000" b="1" dirty="0">
                <a:solidFill>
                  <a:schemeClr val="bg1"/>
                </a:solidFill>
                <a:cs typeface="Calibri Light"/>
              </a:rPr>
              <a:t> Road, Clinton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3416320"/>
          </a:xfrm>
          <a:prstGeom prst="rect">
            <a:avLst/>
          </a:prstGeom>
          <a:noFill/>
        </p:spPr>
        <p:txBody>
          <a:bodyPr wrap="square" rtlCol="0">
            <a:spAutoFit/>
          </a:bodyPr>
          <a:lstStyle/>
          <a:p>
            <a:r>
              <a:rPr lang="en-US" sz="2400" b="1" dirty="0"/>
              <a:t>Scope of Work</a:t>
            </a:r>
            <a:endParaRPr lang="en-US" sz="2400" dirty="0"/>
          </a:p>
          <a:p>
            <a:pPr marL="285750" indent="-285750">
              <a:buFont typeface="Arial" panose="020B0604020202020204" pitchFamily="34" charset="0"/>
              <a:buChar char="•"/>
            </a:pPr>
            <a:r>
              <a:rPr lang="en-US" sz="2400" dirty="0"/>
              <a:t>1 new cross pipe</a:t>
            </a:r>
          </a:p>
          <a:p>
            <a:pPr marL="285750" indent="-285750">
              <a:buFont typeface="Arial" panose="020B0604020202020204" pitchFamily="34" charset="0"/>
              <a:buChar char="•"/>
            </a:pPr>
            <a:r>
              <a:rPr lang="en-US" sz="2400" dirty="0"/>
              <a:t>305’ of underdrain</a:t>
            </a:r>
          </a:p>
          <a:p>
            <a:pPr marL="285750" indent="-285750">
              <a:buFont typeface="Arial" panose="020B0604020202020204" pitchFamily="34" charset="0"/>
              <a:buChar char="•"/>
            </a:pPr>
            <a:r>
              <a:rPr lang="en-US" sz="2400" dirty="0"/>
              <a:t>1 diversion swale</a:t>
            </a:r>
          </a:p>
          <a:p>
            <a:pPr marL="285750" indent="-285750">
              <a:buFont typeface="Arial" panose="020B0604020202020204" pitchFamily="34" charset="0"/>
              <a:buChar char="•"/>
            </a:pPr>
            <a:r>
              <a:rPr lang="en-US" sz="2400" dirty="0"/>
              <a:t>390 tons of road fill</a:t>
            </a:r>
          </a:p>
          <a:p>
            <a:pPr marL="285750" indent="-285750">
              <a:buFont typeface="Arial" panose="020B0604020202020204" pitchFamily="34" charset="0"/>
              <a:buChar char="•"/>
            </a:pPr>
            <a:r>
              <a:rPr lang="en-US" sz="2400" dirty="0"/>
              <a:t>623 tons of DSA</a:t>
            </a:r>
          </a:p>
          <a:p>
            <a:pPr marL="285750" indent="-285750">
              <a:buFont typeface="Arial" panose="020B0604020202020204" pitchFamily="34" charset="0"/>
              <a:buChar char="•"/>
            </a:pPr>
            <a:r>
              <a:rPr lang="en-US" sz="2400" dirty="0"/>
              <a:t>Work completed by a combination of township and contractor work</a:t>
            </a:r>
          </a:p>
        </p:txBody>
      </p:sp>
      <p:pic>
        <p:nvPicPr>
          <p:cNvPr id="3" name="Picture 2">
            <a:extLst>
              <a:ext uri="{FF2B5EF4-FFF2-40B4-BE49-F238E27FC236}">
                <a16:creationId xmlns:a16="http://schemas.microsoft.com/office/drawing/2014/main" id="{1B6987C6-3C9A-B9F2-49FA-6576133FBB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833" y="1127465"/>
            <a:ext cx="6782452" cy="5086838"/>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060181" y="1201268"/>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4179363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Burell</a:t>
            </a:r>
            <a:r>
              <a:rPr lang="en-US" sz="4000" b="1" dirty="0">
                <a:solidFill>
                  <a:schemeClr val="bg1"/>
                </a:solidFill>
                <a:cs typeface="Calibri Light"/>
              </a:rPr>
              <a:t> Road, Clinton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524315"/>
          </a:xfrm>
          <a:prstGeom prst="rect">
            <a:avLst/>
          </a:prstGeom>
          <a:noFill/>
        </p:spPr>
        <p:txBody>
          <a:bodyPr wrap="square" rtlCol="0">
            <a:spAutoFit/>
          </a:bodyPr>
          <a:lstStyle/>
          <a:p>
            <a:r>
              <a:rPr lang="en-US" sz="2400" b="1" dirty="0"/>
              <a:t>Highlights</a:t>
            </a:r>
            <a:endParaRPr lang="en-US" sz="2400" dirty="0"/>
          </a:p>
          <a:p>
            <a:pPr marL="285750" indent="-285750">
              <a:buFont typeface="Arial" panose="020B0604020202020204" pitchFamily="34" charset="0"/>
              <a:buChar char="•"/>
            </a:pPr>
            <a:r>
              <a:rPr lang="en-US" sz="2400" dirty="0"/>
              <a:t>Fantastic drainage disconnection from stream</a:t>
            </a:r>
          </a:p>
          <a:p>
            <a:pPr marL="285750" indent="-285750">
              <a:buFont typeface="Arial" panose="020B0604020202020204" pitchFamily="34" charset="0"/>
              <a:buChar char="•"/>
            </a:pPr>
            <a:r>
              <a:rPr lang="en-US" sz="2400" dirty="0"/>
              <a:t>Utilized existing topography/terrain features</a:t>
            </a:r>
          </a:p>
          <a:p>
            <a:pPr marL="285750" indent="-285750">
              <a:buFont typeface="Arial" panose="020B0604020202020204" pitchFamily="34" charset="0"/>
              <a:buChar char="•"/>
            </a:pPr>
            <a:r>
              <a:rPr lang="en-US" sz="2400" dirty="0"/>
              <a:t>Durable wearing surface</a:t>
            </a:r>
          </a:p>
          <a:p>
            <a:pPr marL="285750" indent="-285750">
              <a:buFont typeface="Arial" panose="020B0604020202020204" pitchFamily="34" charset="0"/>
              <a:buChar char="•"/>
            </a:pPr>
            <a:r>
              <a:rPr lang="en-US" sz="2400" dirty="0"/>
              <a:t>Protection of investment through grade break</a:t>
            </a:r>
          </a:p>
          <a:p>
            <a:pPr marL="285750" indent="-285750">
              <a:buFont typeface="Arial" panose="020B0604020202020204" pitchFamily="34" charset="0"/>
              <a:buChar char="•"/>
            </a:pPr>
            <a:r>
              <a:rPr lang="en-US" sz="2400" dirty="0"/>
              <a:t>Cost effective, long-term solution</a:t>
            </a:r>
          </a:p>
          <a:p>
            <a:pPr marL="285750" indent="-285750">
              <a:buFont typeface="Arial" panose="020B0604020202020204" pitchFamily="34" charset="0"/>
              <a:buChar char="•"/>
            </a:pPr>
            <a:r>
              <a:rPr lang="en-US" sz="2400" dirty="0"/>
              <a:t>CDGRS involvement</a:t>
            </a:r>
          </a:p>
          <a:p>
            <a:pPr marL="285750" indent="-285750">
              <a:buFont typeface="Arial" panose="020B0604020202020204" pitchFamily="34" charset="0"/>
              <a:buChar char="•"/>
            </a:pPr>
            <a:r>
              <a:rPr lang="en-US" sz="2400" dirty="0"/>
              <a:t>Staffing changes</a:t>
            </a:r>
          </a:p>
        </p:txBody>
      </p:sp>
      <p:pic>
        <p:nvPicPr>
          <p:cNvPr id="4" name="Picture 3" descr="A picture containing tree, sprinkler system&#10;&#10;Description automatically generated">
            <a:extLst>
              <a:ext uri="{FF2B5EF4-FFF2-40B4-BE49-F238E27FC236}">
                <a16:creationId xmlns:a16="http://schemas.microsoft.com/office/drawing/2014/main" id="{8D90A188-BAC4-5F99-323F-3A480BB31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634785" y="1765485"/>
            <a:ext cx="5051613" cy="3788710"/>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4637408" y="1313868"/>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3512296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Burrell Road, Clinton CCD</a:t>
            </a:r>
          </a:p>
        </p:txBody>
      </p:sp>
      <p:pic>
        <p:nvPicPr>
          <p:cNvPr id="3" name="Picture 2">
            <a:extLst>
              <a:ext uri="{FF2B5EF4-FFF2-40B4-BE49-F238E27FC236}">
                <a16:creationId xmlns:a16="http://schemas.microsoft.com/office/drawing/2014/main" id="{C5976D50-A0DD-0C09-AFBF-15516C43B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99572"/>
            <a:ext cx="7086354" cy="3986074"/>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317634" y="2347489"/>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pic>
        <p:nvPicPr>
          <p:cNvPr id="8" name="Picture 7" descr="A picture containing stone&#10;&#10;Description automatically generated">
            <a:extLst>
              <a:ext uri="{FF2B5EF4-FFF2-40B4-BE49-F238E27FC236}">
                <a16:creationId xmlns:a16="http://schemas.microsoft.com/office/drawing/2014/main" id="{303C396A-B931-9317-59B7-341C2F8560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7606780" y="1600427"/>
            <a:ext cx="5008399" cy="4162040"/>
          </a:xfrm>
          <a:prstGeom prst="rect">
            <a:avLst/>
          </a:prstGeom>
        </p:spPr>
      </p:pic>
      <p:sp>
        <p:nvSpPr>
          <p:cNvPr id="7" name="TextBox 6">
            <a:extLst>
              <a:ext uri="{FF2B5EF4-FFF2-40B4-BE49-F238E27FC236}">
                <a16:creationId xmlns:a16="http://schemas.microsoft.com/office/drawing/2014/main" id="{D9C16BB0-6A33-2114-7C93-C2CF79782B02}"/>
              </a:ext>
            </a:extLst>
          </p:cNvPr>
          <p:cNvSpPr txBox="1"/>
          <p:nvPr/>
        </p:nvSpPr>
        <p:spPr>
          <a:xfrm>
            <a:off x="10117923" y="2347488"/>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p>
        </p:txBody>
      </p:sp>
    </p:spTree>
    <p:extLst>
      <p:ext uri="{BB962C8B-B14F-4D97-AF65-F5344CB8AC3E}">
        <p14:creationId xmlns:p14="http://schemas.microsoft.com/office/powerpoint/2010/main" val="1909615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Burrell Road, Clinton CCD</a:t>
            </a:r>
          </a:p>
        </p:txBody>
      </p:sp>
      <p:pic>
        <p:nvPicPr>
          <p:cNvPr id="4" name="Picture 3">
            <a:extLst>
              <a:ext uri="{FF2B5EF4-FFF2-40B4-BE49-F238E27FC236}">
                <a16:creationId xmlns:a16="http://schemas.microsoft.com/office/drawing/2014/main" id="{BBB334A5-6389-E5EB-C679-426E3B187B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407" y="1471560"/>
            <a:ext cx="6285448" cy="4714086"/>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760865" y="2855739"/>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pic>
        <p:nvPicPr>
          <p:cNvPr id="6" name="Picture 5" descr="A picture containing tree, outdoor, nature&#10;&#10;Description automatically generated">
            <a:extLst>
              <a:ext uri="{FF2B5EF4-FFF2-40B4-BE49-F238E27FC236}">
                <a16:creationId xmlns:a16="http://schemas.microsoft.com/office/drawing/2014/main" id="{8171F056-3F57-79B5-6A83-2E16CEB780F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8" b="-1"/>
          <a:stretch/>
        </p:blipFill>
        <p:spPr>
          <a:xfrm rot="5400000">
            <a:off x="6860687" y="1155851"/>
            <a:ext cx="4895188" cy="5175771"/>
          </a:xfrm>
          <a:prstGeom prst="rect">
            <a:avLst/>
          </a:prstGeom>
        </p:spPr>
      </p:pic>
      <p:sp>
        <p:nvSpPr>
          <p:cNvPr id="7" name="TextBox 6">
            <a:extLst>
              <a:ext uri="{FF2B5EF4-FFF2-40B4-BE49-F238E27FC236}">
                <a16:creationId xmlns:a16="http://schemas.microsoft.com/office/drawing/2014/main" id="{D9C16BB0-6A33-2114-7C93-C2CF79782B02}"/>
              </a:ext>
            </a:extLst>
          </p:cNvPr>
          <p:cNvSpPr txBox="1"/>
          <p:nvPr/>
        </p:nvSpPr>
        <p:spPr>
          <a:xfrm>
            <a:off x="7331538" y="2893383"/>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p>
        </p:txBody>
      </p:sp>
    </p:spTree>
    <p:extLst>
      <p:ext uri="{BB962C8B-B14F-4D97-AF65-F5344CB8AC3E}">
        <p14:creationId xmlns:p14="http://schemas.microsoft.com/office/powerpoint/2010/main" val="95885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Rader School Road, Butler CCD</a:t>
            </a:r>
          </a:p>
        </p:txBody>
      </p:sp>
      <p:pic>
        <p:nvPicPr>
          <p:cNvPr id="5" name="Picture 4">
            <a:extLst>
              <a:ext uri="{FF2B5EF4-FFF2-40B4-BE49-F238E27FC236}">
                <a16:creationId xmlns:a16="http://schemas.microsoft.com/office/drawing/2014/main" id="{6FFAC1CC-5917-49A1-8634-C9AD82714E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16" y="1201268"/>
            <a:ext cx="7278402" cy="5458802"/>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578297" y="1316719"/>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17" name="TextBox 16">
            <a:extLst>
              <a:ext uri="{FF2B5EF4-FFF2-40B4-BE49-F238E27FC236}">
                <a16:creationId xmlns:a16="http://schemas.microsoft.com/office/drawing/2014/main" id="{CF7890C8-9DFC-40A0-82B8-F5DC5D85E90F}"/>
              </a:ext>
            </a:extLst>
          </p:cNvPr>
          <p:cNvSpPr txBox="1"/>
          <p:nvPr/>
        </p:nvSpPr>
        <p:spPr>
          <a:xfrm>
            <a:off x="7925959" y="2897848"/>
            <a:ext cx="4070185" cy="2123658"/>
          </a:xfrm>
          <a:prstGeom prst="rect">
            <a:avLst/>
          </a:prstGeom>
          <a:noFill/>
        </p:spPr>
        <p:txBody>
          <a:bodyPr wrap="square" rtlCol="0">
            <a:spAutoFit/>
          </a:bodyPr>
          <a:lstStyle/>
          <a:p>
            <a:r>
              <a:rPr lang="en-US" sz="2400" b="1" dirty="0"/>
              <a:t>Problem being addressed</a:t>
            </a:r>
            <a:r>
              <a:rPr lang="en-US" sz="2400" dirty="0"/>
              <a:t>:</a:t>
            </a:r>
          </a:p>
          <a:p>
            <a:r>
              <a:rPr lang="en-US" sz="2400" dirty="0"/>
              <a:t>The road was entrenched with insufficient stormwater drainage outlets.</a:t>
            </a:r>
          </a:p>
          <a:p>
            <a:pPr lvl="1"/>
            <a:endParaRPr lang="en-US" dirty="0"/>
          </a:p>
          <a:p>
            <a:pPr marL="742950" lvl="1" indent="-285750">
              <a:buFont typeface="Arial" panose="020B0604020202020204" pitchFamily="34" charset="0"/>
              <a:buChar char="•"/>
            </a:pPr>
            <a:endParaRPr lang="en-US" dirty="0"/>
          </a:p>
        </p:txBody>
      </p:sp>
      <p:sp>
        <p:nvSpPr>
          <p:cNvPr id="19" name="TextBox 18">
            <a:extLst>
              <a:ext uri="{FF2B5EF4-FFF2-40B4-BE49-F238E27FC236}">
                <a16:creationId xmlns:a16="http://schemas.microsoft.com/office/drawing/2014/main" id="{9C24DAAE-0CDE-4435-99AA-82E54A179502}"/>
              </a:ext>
            </a:extLst>
          </p:cNvPr>
          <p:cNvSpPr txBox="1"/>
          <p:nvPr/>
        </p:nvSpPr>
        <p:spPr>
          <a:xfrm>
            <a:off x="8604070" y="1453390"/>
            <a:ext cx="3202444"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DGR funds: </a:t>
            </a:r>
            <a:r>
              <a:rPr lang="en-US" sz="2400" dirty="0"/>
              <a:t>$95,000.00</a:t>
            </a:r>
          </a:p>
          <a:p>
            <a:pPr algn="r"/>
            <a:r>
              <a:rPr lang="en-US" sz="2400" b="1" dirty="0"/>
              <a:t>In-kind: </a:t>
            </a:r>
            <a:r>
              <a:rPr lang="en-US" sz="2400" dirty="0"/>
              <a:t>$16,792.99</a:t>
            </a:r>
          </a:p>
        </p:txBody>
      </p:sp>
    </p:spTree>
    <p:extLst>
      <p:ext uri="{BB962C8B-B14F-4D97-AF65-F5344CB8AC3E}">
        <p14:creationId xmlns:p14="http://schemas.microsoft.com/office/powerpoint/2010/main" val="2585332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Washington Road, Berks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4893647"/>
          </a:xfrm>
          <a:prstGeom prst="rect">
            <a:avLst/>
          </a:prstGeom>
          <a:noFill/>
        </p:spPr>
        <p:txBody>
          <a:bodyPr wrap="square" rtlCol="0">
            <a:spAutoFit/>
          </a:bodyPr>
          <a:lstStyle/>
          <a:p>
            <a:r>
              <a:rPr lang="en-US" sz="2400" b="1" dirty="0"/>
              <a:t>Background: </a:t>
            </a:r>
          </a:p>
          <a:p>
            <a:pPr marL="342900" indent="-342900">
              <a:buFont typeface="Arial" panose="020B0604020202020204" pitchFamily="34" charset="0"/>
              <a:buChar char="•"/>
            </a:pPr>
            <a:r>
              <a:rPr lang="en-US" sz="2400" dirty="0"/>
              <a:t>Existing asphalt LVR road</a:t>
            </a:r>
          </a:p>
          <a:p>
            <a:pPr marL="342900" indent="-342900">
              <a:buFont typeface="Arial" panose="020B0604020202020204" pitchFamily="34" charset="0"/>
              <a:buChar char="•"/>
            </a:pPr>
            <a:r>
              <a:rPr lang="en-US" sz="2400" dirty="0"/>
              <a:t>722’ site length</a:t>
            </a:r>
          </a:p>
          <a:p>
            <a:pPr marL="342900" indent="-342900">
              <a:buFont typeface="Arial" panose="020B0604020202020204" pitchFamily="34" charset="0"/>
              <a:buChar char="•"/>
            </a:pPr>
            <a:r>
              <a:rPr lang="en-US" sz="2400" dirty="0"/>
              <a:t>Affected Stream: Schuylkill River</a:t>
            </a:r>
          </a:p>
          <a:p>
            <a:r>
              <a:rPr lang="en-US" sz="2400" b="1" dirty="0"/>
              <a:t>Problem Being Addressed</a:t>
            </a:r>
            <a:r>
              <a:rPr lang="en-US" sz="2400" dirty="0"/>
              <a:t>: </a:t>
            </a:r>
          </a:p>
          <a:p>
            <a:pPr marL="285750" indent="-285750">
              <a:buFont typeface="Arial" panose="020B0604020202020204" pitchFamily="34" charset="0"/>
              <a:buChar char="•"/>
            </a:pPr>
            <a:r>
              <a:rPr lang="en-US" sz="2400" dirty="0">
                <a:effectLst/>
                <a:latin typeface="Calibri" panose="020F0502020204030204" pitchFamily="34" charset="0"/>
                <a:ea typeface="MS Mincho" panose="02020609040205080304" pitchFamily="49" charset="-128"/>
              </a:rPr>
              <a:t>The roadway and the adjacent fields and driveway would flood in larger storm events due to the area being a low point in the topography</a:t>
            </a:r>
          </a:p>
          <a:p>
            <a:pPr marL="285750" indent="-285750">
              <a:buFont typeface="Arial" panose="020B0604020202020204" pitchFamily="34" charset="0"/>
              <a:buChar char="•"/>
            </a:pPr>
            <a:r>
              <a:rPr lang="en-US" sz="2400" dirty="0">
                <a:latin typeface="Calibri" panose="020F0502020204030204" pitchFamily="34" charset="0"/>
                <a:ea typeface="MS Mincho" panose="02020609040205080304" pitchFamily="49" charset="-128"/>
              </a:rPr>
              <a:t>No drainage</a:t>
            </a:r>
            <a:endParaRPr lang="en-US" sz="2400" dirty="0"/>
          </a:p>
          <a:p>
            <a:pPr marL="285750" indent="-28575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5445EBDA-F3DE-0DCD-54CF-C424DB2427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954" y="905434"/>
            <a:ext cx="7068280" cy="5301210"/>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424165" y="120675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3" name="TextBox 2">
            <a:extLst>
              <a:ext uri="{FF2B5EF4-FFF2-40B4-BE49-F238E27FC236}">
                <a16:creationId xmlns:a16="http://schemas.microsoft.com/office/drawing/2014/main" id="{8C1A6061-FE26-27C1-A151-E98661126A72}"/>
              </a:ext>
            </a:extLst>
          </p:cNvPr>
          <p:cNvSpPr txBox="1"/>
          <p:nvPr/>
        </p:nvSpPr>
        <p:spPr>
          <a:xfrm>
            <a:off x="6462944" y="273052"/>
            <a:ext cx="3003783"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LVR Funds: </a:t>
            </a:r>
            <a:r>
              <a:rPr lang="en-US" sz="2400" dirty="0"/>
              <a:t>$47,010</a:t>
            </a:r>
          </a:p>
          <a:p>
            <a:pPr algn="r"/>
            <a:r>
              <a:rPr lang="en-US" sz="2400" b="1" dirty="0"/>
              <a:t>In-Kind: </a:t>
            </a:r>
            <a:r>
              <a:rPr lang="en-US" sz="2400" dirty="0"/>
              <a:t>$60,337</a:t>
            </a:r>
          </a:p>
        </p:txBody>
      </p:sp>
    </p:spTree>
    <p:extLst>
      <p:ext uri="{BB962C8B-B14F-4D97-AF65-F5344CB8AC3E}">
        <p14:creationId xmlns:p14="http://schemas.microsoft.com/office/powerpoint/2010/main" val="4243135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Washington Road, Berks CCD</a:t>
            </a:r>
          </a:p>
        </p:txBody>
      </p:sp>
      <p:sp>
        <p:nvSpPr>
          <p:cNvPr id="11" name="TextBox 10">
            <a:extLst>
              <a:ext uri="{FF2B5EF4-FFF2-40B4-BE49-F238E27FC236}">
                <a16:creationId xmlns:a16="http://schemas.microsoft.com/office/drawing/2014/main" id="{88E09E75-6BB5-40A3-B2BC-F60F06C4BF36}"/>
              </a:ext>
            </a:extLst>
          </p:cNvPr>
          <p:cNvSpPr txBox="1"/>
          <p:nvPr/>
        </p:nvSpPr>
        <p:spPr>
          <a:xfrm>
            <a:off x="5572816" y="1270932"/>
            <a:ext cx="1046365"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Aerial View</a:t>
            </a:r>
          </a:p>
        </p:txBody>
      </p:sp>
      <p:pic>
        <p:nvPicPr>
          <p:cNvPr id="4" name="Picture 3">
            <a:extLst>
              <a:ext uri="{FF2B5EF4-FFF2-40B4-BE49-F238E27FC236}">
                <a16:creationId xmlns:a16="http://schemas.microsoft.com/office/drawing/2014/main" id="{D791179F-3CB1-6D88-3AE5-A5108A436CB4}"/>
              </a:ext>
            </a:extLst>
          </p:cNvPr>
          <p:cNvPicPr>
            <a:picLocks noChangeAspect="1"/>
          </p:cNvPicPr>
          <p:nvPr/>
        </p:nvPicPr>
        <p:blipFill>
          <a:blip r:embed="rId4"/>
          <a:stretch>
            <a:fillRect/>
          </a:stretch>
        </p:blipFill>
        <p:spPr>
          <a:xfrm>
            <a:off x="484584" y="2149701"/>
            <a:ext cx="11222831" cy="3109404"/>
          </a:xfrm>
          <a:prstGeom prst="rect">
            <a:avLst/>
          </a:prstGeom>
        </p:spPr>
      </p:pic>
    </p:spTree>
    <p:extLst>
      <p:ext uri="{BB962C8B-B14F-4D97-AF65-F5344CB8AC3E}">
        <p14:creationId xmlns:p14="http://schemas.microsoft.com/office/powerpoint/2010/main" val="3678532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Washington Road, Berks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3416320"/>
          </a:xfrm>
          <a:prstGeom prst="rect">
            <a:avLst/>
          </a:prstGeom>
          <a:noFill/>
        </p:spPr>
        <p:txBody>
          <a:bodyPr wrap="square" rtlCol="0">
            <a:spAutoFit/>
          </a:bodyPr>
          <a:lstStyle/>
          <a:p>
            <a:r>
              <a:rPr lang="en-US" sz="2400" b="1" dirty="0"/>
              <a:t>Scope of Work</a:t>
            </a:r>
            <a:endParaRPr lang="en-US" sz="2400" dirty="0"/>
          </a:p>
          <a:p>
            <a:pPr marL="285750" indent="-285750">
              <a:buFont typeface="Arial" panose="020B0604020202020204" pitchFamily="34" charset="0"/>
              <a:buChar char="•"/>
            </a:pPr>
            <a:r>
              <a:rPr lang="en-US" sz="2400" dirty="0"/>
              <a:t>1 infiltration/bioswale</a:t>
            </a:r>
          </a:p>
          <a:p>
            <a:pPr marL="285750" indent="-285750">
              <a:buFont typeface="Arial" panose="020B0604020202020204" pitchFamily="34" charset="0"/>
              <a:buChar char="•"/>
            </a:pPr>
            <a:r>
              <a:rPr lang="en-US" sz="2400" dirty="0"/>
              <a:t>2 inlet boxes</a:t>
            </a:r>
          </a:p>
          <a:p>
            <a:pPr marL="285750" indent="-285750">
              <a:buFont typeface="Arial" panose="020B0604020202020204" pitchFamily="34" charset="0"/>
              <a:buChar char="•"/>
            </a:pPr>
            <a:r>
              <a:rPr lang="en-US" sz="2400" dirty="0"/>
              <a:t>800’ of off-ROW 18” HDPE pipe</a:t>
            </a:r>
          </a:p>
          <a:p>
            <a:pPr marL="285750" indent="-285750">
              <a:buFont typeface="Arial" panose="020B0604020202020204" pitchFamily="34" charset="0"/>
              <a:buChar char="•"/>
            </a:pPr>
            <a:r>
              <a:rPr lang="en-US" sz="2400" dirty="0"/>
              <a:t>360’ underdrain</a:t>
            </a:r>
          </a:p>
          <a:p>
            <a:pPr marL="285750" indent="-285750">
              <a:buFont typeface="Arial" panose="020B0604020202020204" pitchFamily="34" charset="0"/>
              <a:buChar char="•"/>
            </a:pPr>
            <a:r>
              <a:rPr lang="en-US" sz="2400" dirty="0"/>
              <a:t>Rock sump/energy dissipation</a:t>
            </a:r>
          </a:p>
          <a:p>
            <a:pPr marL="285750" indent="-285750">
              <a:buFont typeface="Arial" panose="020B0604020202020204" pitchFamily="34" charset="0"/>
              <a:buChar char="•"/>
            </a:pPr>
            <a:r>
              <a:rPr lang="en-US" sz="2400" dirty="0"/>
              <a:t>Repaving</a:t>
            </a:r>
          </a:p>
        </p:txBody>
      </p:sp>
      <p:pic>
        <p:nvPicPr>
          <p:cNvPr id="3" name="Picture 2">
            <a:extLst>
              <a:ext uri="{FF2B5EF4-FFF2-40B4-BE49-F238E27FC236}">
                <a16:creationId xmlns:a16="http://schemas.microsoft.com/office/drawing/2014/main" id="{4C43981E-2D6E-31A8-94F5-BF60879BE6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268" y="905433"/>
            <a:ext cx="7046083" cy="5284563"/>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424165" y="120675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During</a:t>
            </a:r>
            <a:endParaRPr lang="en-US" sz="2400" dirty="0"/>
          </a:p>
        </p:txBody>
      </p:sp>
    </p:spTree>
    <p:extLst>
      <p:ext uri="{BB962C8B-B14F-4D97-AF65-F5344CB8AC3E}">
        <p14:creationId xmlns:p14="http://schemas.microsoft.com/office/powerpoint/2010/main" val="2422001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Washington Road, Berks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899341" y="1468048"/>
            <a:ext cx="4161944" cy="1938992"/>
          </a:xfrm>
          <a:prstGeom prst="rect">
            <a:avLst/>
          </a:prstGeom>
          <a:noFill/>
        </p:spPr>
        <p:txBody>
          <a:bodyPr wrap="square" rtlCol="0">
            <a:spAutoFit/>
          </a:bodyPr>
          <a:lstStyle/>
          <a:p>
            <a:r>
              <a:rPr lang="en-US" sz="2400" b="1" dirty="0"/>
              <a:t>Highlights</a:t>
            </a:r>
            <a:endParaRPr lang="en-US" sz="2400" dirty="0"/>
          </a:p>
          <a:p>
            <a:pPr marL="285750" indent="-285750">
              <a:buFont typeface="Arial" panose="020B0604020202020204" pitchFamily="34" charset="0"/>
              <a:buChar char="•"/>
            </a:pPr>
            <a:r>
              <a:rPr lang="en-US" sz="2400" dirty="0"/>
              <a:t>Innovative solution to unique problem</a:t>
            </a:r>
          </a:p>
          <a:p>
            <a:pPr marL="285750" indent="-285750">
              <a:buFont typeface="Arial" panose="020B0604020202020204" pitchFamily="34" charset="0"/>
              <a:buChar char="•"/>
            </a:pPr>
            <a:r>
              <a:rPr lang="en-US" sz="2400" dirty="0"/>
              <a:t>Landowner cooperation</a:t>
            </a:r>
          </a:p>
          <a:p>
            <a:pPr marL="285750" indent="-285750">
              <a:buFont typeface="Arial" panose="020B0604020202020204" pitchFamily="34" charset="0"/>
              <a:buChar char="•"/>
            </a:pPr>
            <a:r>
              <a:rPr lang="en-US" sz="2400" dirty="0"/>
              <a:t>Outlet protection</a:t>
            </a:r>
          </a:p>
        </p:txBody>
      </p:sp>
      <p:pic>
        <p:nvPicPr>
          <p:cNvPr id="3" name="Picture 2">
            <a:extLst>
              <a:ext uri="{FF2B5EF4-FFF2-40B4-BE49-F238E27FC236}">
                <a16:creationId xmlns:a16="http://schemas.microsoft.com/office/drawing/2014/main" id="{0C89EA1B-BEB3-7E93-E497-810951F52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776" y="905433"/>
            <a:ext cx="7077999" cy="5308499"/>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3424165" y="1206752"/>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2413024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outdoor, plant&#10;&#10;Description automatically generated">
            <a:extLst>
              <a:ext uri="{FF2B5EF4-FFF2-40B4-BE49-F238E27FC236}">
                <a16:creationId xmlns:a16="http://schemas.microsoft.com/office/drawing/2014/main" id="{5775E2D9-E2DE-1C55-99BE-1FFEF98D00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767851" y="773207"/>
            <a:ext cx="6185646" cy="4639235"/>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Washington Road, Berks CCD</a:t>
            </a:r>
          </a:p>
        </p:txBody>
      </p:sp>
      <p:sp>
        <p:nvSpPr>
          <p:cNvPr id="11" name="TextBox 10">
            <a:extLst>
              <a:ext uri="{FF2B5EF4-FFF2-40B4-BE49-F238E27FC236}">
                <a16:creationId xmlns:a16="http://schemas.microsoft.com/office/drawing/2014/main" id="{88E09E75-6BB5-40A3-B2BC-F60F06C4BF36}"/>
              </a:ext>
            </a:extLst>
          </p:cNvPr>
          <p:cNvSpPr txBox="1"/>
          <p:nvPr/>
        </p:nvSpPr>
        <p:spPr>
          <a:xfrm>
            <a:off x="7064010" y="1283363"/>
            <a:ext cx="1046365"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1 Year After</a:t>
            </a:r>
            <a:endParaRPr lang="en-US" sz="2400" dirty="0"/>
          </a:p>
        </p:txBody>
      </p:sp>
    </p:spTree>
    <p:extLst>
      <p:ext uri="{BB962C8B-B14F-4D97-AF65-F5344CB8AC3E}">
        <p14:creationId xmlns:p14="http://schemas.microsoft.com/office/powerpoint/2010/main" val="2602804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Calibri" panose="020F0502020204030204"/>
                <a:cs typeface="Calibri Light"/>
              </a:rPr>
              <a:t>And Remember…</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Calibri Light"/>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Calibri Light"/>
              </a:rPr>
              <a:t>  …Save DSA and LEAVE THE RATTLESNAKES BE!</a:t>
            </a: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cs typeface="Calibri Light"/>
            </a:endParaRPr>
          </a:p>
        </p:txBody>
      </p:sp>
      <p:pic>
        <p:nvPicPr>
          <p:cNvPr id="3" name="Picture 2">
            <a:extLst>
              <a:ext uri="{FF2B5EF4-FFF2-40B4-BE49-F238E27FC236}">
                <a16:creationId xmlns:a16="http://schemas.microsoft.com/office/drawing/2014/main" id="{5574516A-98B1-3F23-C503-079AE1E3A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2976" y="905808"/>
            <a:ext cx="3959878" cy="5279838"/>
          </a:xfrm>
          <a:prstGeom prst="rect">
            <a:avLst/>
          </a:prstGeom>
        </p:spPr>
      </p:pic>
      <p:pic>
        <p:nvPicPr>
          <p:cNvPr id="4" name="Picture 3">
            <a:extLst>
              <a:ext uri="{FF2B5EF4-FFF2-40B4-BE49-F238E27FC236}">
                <a16:creationId xmlns:a16="http://schemas.microsoft.com/office/drawing/2014/main" id="{FDA65F1B-D76F-C0E0-499A-6F4505CEBD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8709" y="4653618"/>
            <a:ext cx="1719540" cy="1464793"/>
          </a:xfrm>
          <a:prstGeom prst="rect">
            <a:avLst/>
          </a:prstGeom>
        </p:spPr>
      </p:pic>
      <p:sp>
        <p:nvSpPr>
          <p:cNvPr id="5" name="Speech Bubble: Oval 4">
            <a:extLst>
              <a:ext uri="{FF2B5EF4-FFF2-40B4-BE49-F238E27FC236}">
                <a16:creationId xmlns:a16="http://schemas.microsoft.com/office/drawing/2014/main" id="{CF488AE2-4048-32C9-D522-A3A8B61BD51E}"/>
              </a:ext>
            </a:extLst>
          </p:cNvPr>
          <p:cNvSpPr/>
          <p:nvPr/>
        </p:nvSpPr>
        <p:spPr>
          <a:xfrm>
            <a:off x="4841199" y="4438466"/>
            <a:ext cx="1106839" cy="8278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Have a nice day!</a:t>
            </a:r>
          </a:p>
        </p:txBody>
      </p:sp>
    </p:spTree>
    <p:extLst>
      <p:ext uri="{BB962C8B-B14F-4D97-AF65-F5344CB8AC3E}">
        <p14:creationId xmlns:p14="http://schemas.microsoft.com/office/powerpoint/2010/main" val="131192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solidFill>
                <a:schemeClr val="bg1"/>
              </a:solidFill>
              <a:cs typeface="Calibri Light"/>
            </a:endParaRPr>
          </a:p>
        </p:txBody>
      </p:sp>
      <p:sp>
        <p:nvSpPr>
          <p:cNvPr id="13" name="TextBox 12">
            <a:extLst>
              <a:ext uri="{FF2B5EF4-FFF2-40B4-BE49-F238E27FC236}">
                <a16:creationId xmlns:a16="http://schemas.microsoft.com/office/drawing/2014/main" id="{86D60536-7C42-4A6E-AF68-7489E623DB83}"/>
              </a:ext>
            </a:extLst>
          </p:cNvPr>
          <p:cNvSpPr txBox="1"/>
          <p:nvPr/>
        </p:nvSpPr>
        <p:spPr>
          <a:xfrm>
            <a:off x="130878" y="1854212"/>
            <a:ext cx="11930244" cy="3416320"/>
          </a:xfrm>
          <a:prstGeom prst="rect">
            <a:avLst/>
          </a:prstGeom>
          <a:noFill/>
        </p:spPr>
        <p:txBody>
          <a:bodyPr wrap="square" rtlCol="0">
            <a:spAutoFit/>
          </a:bodyPr>
          <a:lstStyle/>
          <a:p>
            <a:pPr algn="ctr"/>
            <a:r>
              <a:rPr lang="en-US" sz="7200" b="1" dirty="0">
                <a:solidFill>
                  <a:srgbClr val="FF0000"/>
                </a:solidFill>
              </a:rPr>
              <a:t>THANK YOU </a:t>
            </a:r>
          </a:p>
          <a:p>
            <a:pPr algn="ctr"/>
            <a:r>
              <a:rPr lang="en-US" sz="7200" b="1" dirty="0"/>
              <a:t>Conservation Districts for doing great work!</a:t>
            </a:r>
            <a:endParaRPr lang="en-US" sz="7200" dirty="0"/>
          </a:p>
        </p:txBody>
      </p:sp>
    </p:spTree>
    <p:extLst>
      <p:ext uri="{BB962C8B-B14F-4D97-AF65-F5344CB8AC3E}">
        <p14:creationId xmlns:p14="http://schemas.microsoft.com/office/powerpoint/2010/main" val="50082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Rader School Road, Butler CCD</a:t>
            </a:r>
          </a:p>
        </p:txBody>
      </p:sp>
      <p:sp>
        <p:nvSpPr>
          <p:cNvPr id="18" name="TextBox 17">
            <a:extLst>
              <a:ext uri="{FF2B5EF4-FFF2-40B4-BE49-F238E27FC236}">
                <a16:creationId xmlns:a16="http://schemas.microsoft.com/office/drawing/2014/main" id="{D450E681-1EE6-4FB4-A347-693908A88E2E}"/>
              </a:ext>
            </a:extLst>
          </p:cNvPr>
          <p:cNvSpPr txBox="1"/>
          <p:nvPr/>
        </p:nvSpPr>
        <p:spPr>
          <a:xfrm>
            <a:off x="6333872" y="1495064"/>
            <a:ext cx="5670286" cy="4431983"/>
          </a:xfrm>
          <a:prstGeom prst="rect">
            <a:avLst/>
          </a:prstGeom>
          <a:noFill/>
        </p:spPr>
        <p:txBody>
          <a:bodyPr wrap="square" rtlCol="0">
            <a:spAutoFit/>
          </a:bodyPr>
          <a:lstStyle/>
          <a:p>
            <a:r>
              <a:rPr lang="en-US" sz="2400" dirty="0"/>
              <a:t> </a:t>
            </a:r>
            <a:r>
              <a:rPr lang="en-US" sz="2400" b="1" dirty="0"/>
              <a:t>Project Description: </a:t>
            </a:r>
            <a:r>
              <a:rPr lang="en-US" sz="2400" dirty="0"/>
              <a:t>(Site Length: 1,196 ft)</a:t>
            </a:r>
            <a:r>
              <a:rPr lang="en-US" sz="2400" b="1" dirty="0"/>
              <a:t> “classic” fill and drainage project</a:t>
            </a:r>
          </a:p>
          <a:p>
            <a:pPr marL="285750" indent="-285750">
              <a:buFont typeface="Arial" panose="020B0604020202020204" pitchFamily="34" charset="0"/>
              <a:buChar char="•"/>
            </a:pPr>
            <a:r>
              <a:rPr lang="en-US" sz="2400" dirty="0"/>
              <a:t>7 new cross pipes and 1 cross pipe replaced</a:t>
            </a:r>
          </a:p>
          <a:p>
            <a:pPr marL="285750" indent="-285750">
              <a:buFont typeface="Arial" panose="020B0604020202020204" pitchFamily="34" charset="0"/>
              <a:buChar char="•"/>
            </a:pPr>
            <a:r>
              <a:rPr lang="en-US" sz="2400" dirty="0"/>
              <a:t>3,050 tons of road fill was placed to raise the road out of entrenchment and provide downslope sheet flow off the road.</a:t>
            </a:r>
          </a:p>
          <a:p>
            <a:pPr marL="285750" indent="-285750">
              <a:buFont typeface="Arial" panose="020B0604020202020204" pitchFamily="34" charset="0"/>
              <a:buChar char="•"/>
            </a:pPr>
            <a:r>
              <a:rPr lang="en-US" sz="2400" dirty="0"/>
              <a:t> The project site was chip sealed by the township following completion of the project.</a:t>
            </a:r>
          </a:p>
          <a:p>
            <a:r>
              <a:rPr lang="en-US" dirty="0"/>
              <a:t> </a:t>
            </a:r>
          </a:p>
        </p:txBody>
      </p:sp>
      <p:pic>
        <p:nvPicPr>
          <p:cNvPr id="19" name="Picture 18">
            <a:extLst>
              <a:ext uri="{FF2B5EF4-FFF2-40B4-BE49-F238E27FC236}">
                <a16:creationId xmlns:a16="http://schemas.microsoft.com/office/drawing/2014/main" id="{982FC778-313C-4F10-9C9E-6D222BF65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940" y="1495064"/>
            <a:ext cx="6044496" cy="4533372"/>
          </a:xfrm>
          <a:prstGeom prst="rect">
            <a:avLst/>
          </a:prstGeom>
        </p:spPr>
      </p:pic>
    </p:spTree>
    <p:extLst>
      <p:ext uri="{BB962C8B-B14F-4D97-AF65-F5344CB8AC3E}">
        <p14:creationId xmlns:p14="http://schemas.microsoft.com/office/powerpoint/2010/main" val="39133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Rader School Road, Butler CCD</a:t>
            </a:r>
          </a:p>
        </p:txBody>
      </p:sp>
      <p:sp>
        <p:nvSpPr>
          <p:cNvPr id="6" name="TextBox 5">
            <a:extLst>
              <a:ext uri="{FF2B5EF4-FFF2-40B4-BE49-F238E27FC236}">
                <a16:creationId xmlns:a16="http://schemas.microsoft.com/office/drawing/2014/main" id="{5030ADD4-230D-488C-AF33-FEEF66C767EA}"/>
              </a:ext>
            </a:extLst>
          </p:cNvPr>
          <p:cNvSpPr txBox="1"/>
          <p:nvPr/>
        </p:nvSpPr>
        <p:spPr>
          <a:xfrm>
            <a:off x="7825982" y="1550813"/>
            <a:ext cx="4070185" cy="4647426"/>
          </a:xfrm>
          <a:prstGeom prst="rect">
            <a:avLst/>
          </a:prstGeom>
          <a:noFill/>
        </p:spPr>
        <p:txBody>
          <a:bodyPr wrap="square" rtlCol="0">
            <a:spAutoFit/>
          </a:bodyPr>
          <a:lstStyle/>
          <a:p>
            <a:pPr marL="285750" indent="-285750">
              <a:buFont typeface="Arial" panose="020B0604020202020204" pitchFamily="34" charset="0"/>
              <a:buChar char="•"/>
            </a:pPr>
            <a:r>
              <a:rPr lang="en-US" sz="2800" dirty="0"/>
              <a:t>Stable inlets</a:t>
            </a:r>
          </a:p>
          <a:p>
            <a:pPr marL="742950" lvl="1" indent="-285750">
              <a:buFont typeface="Arial" panose="020B0604020202020204" pitchFamily="34" charset="0"/>
              <a:buChar char="•"/>
            </a:pPr>
            <a:r>
              <a:rPr lang="en-US" sz="2400" dirty="0"/>
              <a:t>No bank gouging</a:t>
            </a:r>
          </a:p>
          <a:p>
            <a:pPr marL="742950" lvl="1" indent="-285750">
              <a:buFont typeface="Arial" panose="020B0604020202020204" pitchFamily="34" charset="0"/>
              <a:buChar char="•"/>
            </a:pPr>
            <a:r>
              <a:rPr lang="en-US" sz="2400" dirty="0"/>
              <a:t>Solid headwall material stacked well</a:t>
            </a:r>
          </a:p>
          <a:p>
            <a:pPr marL="742950" lvl="1" indent="-285750">
              <a:buFont typeface="Arial" panose="020B0604020202020204" pitchFamily="34" charset="0"/>
              <a:buChar char="•"/>
            </a:pPr>
            <a:r>
              <a:rPr lang="en-US" sz="2400" dirty="0"/>
              <a:t>Inlet of pipe cut to help direct water into it</a:t>
            </a:r>
          </a:p>
          <a:p>
            <a:pPr marL="285750" indent="-285750">
              <a:buFont typeface="Arial" panose="020B0604020202020204" pitchFamily="34" charset="0"/>
              <a:buChar char="•"/>
            </a:pPr>
            <a:r>
              <a:rPr lang="en-US" sz="2800" dirty="0"/>
              <a:t>Frequent, stable outlets</a:t>
            </a:r>
          </a:p>
          <a:p>
            <a:pPr marL="285750" indent="-285750">
              <a:buFont typeface="Arial" panose="020B0604020202020204" pitchFamily="34" charset="0"/>
              <a:buChar char="•"/>
            </a:pPr>
            <a:r>
              <a:rPr lang="en-US" sz="2800" dirty="0"/>
              <a:t>Road fill elevates surface high enough to achieve sheet flow</a:t>
            </a:r>
          </a:p>
          <a:p>
            <a:pPr lvl="1"/>
            <a:endParaRPr lang="en-US" dirty="0"/>
          </a:p>
          <a:p>
            <a:pPr marL="742950" lvl="1" indent="-285750">
              <a:buFont typeface="Arial" panose="020B0604020202020204" pitchFamily="34" charset="0"/>
              <a:buChar char="•"/>
            </a:pPr>
            <a:endParaRPr lang="en-US" dirty="0"/>
          </a:p>
        </p:txBody>
      </p:sp>
      <p:pic>
        <p:nvPicPr>
          <p:cNvPr id="8" name="Picture 7" descr="A picture containing outdoor, tree, ground, plant&#10;&#10;Description automatically generated">
            <a:extLst>
              <a:ext uri="{FF2B5EF4-FFF2-40B4-BE49-F238E27FC236}">
                <a16:creationId xmlns:a16="http://schemas.microsoft.com/office/drawing/2014/main" id="{B34579D0-9484-440F-96AA-5B0D8E0F1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146411" y="243114"/>
            <a:ext cx="5397175" cy="7152119"/>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269172" y="120156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endParaRPr lang="en-US" sz="2400" dirty="0"/>
          </a:p>
        </p:txBody>
      </p:sp>
    </p:spTree>
    <p:extLst>
      <p:ext uri="{BB962C8B-B14F-4D97-AF65-F5344CB8AC3E}">
        <p14:creationId xmlns:p14="http://schemas.microsoft.com/office/powerpoint/2010/main" val="150222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812B89-9E8B-401A-B5D6-930BA1E00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350" y="1525759"/>
            <a:ext cx="5827060" cy="4370295"/>
          </a:xfrm>
          <a:prstGeom prst="rect">
            <a:avLst/>
          </a:prstGeom>
        </p:spPr>
      </p:pic>
      <p:pic>
        <p:nvPicPr>
          <p:cNvPr id="8" name="Picture 7">
            <a:extLst>
              <a:ext uri="{FF2B5EF4-FFF2-40B4-BE49-F238E27FC236}">
                <a16:creationId xmlns:a16="http://schemas.microsoft.com/office/drawing/2014/main" id="{492C4F52-5D99-421D-8907-AE042CBE70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3591" y="1501589"/>
            <a:ext cx="5827060" cy="4370295"/>
          </a:xfrm>
          <a:prstGeom prst="rect">
            <a:avLst/>
          </a:prstGeom>
        </p:spPr>
      </p:pic>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Rader School Road, Butler CCD</a:t>
            </a:r>
          </a:p>
        </p:txBody>
      </p:sp>
      <p:sp>
        <p:nvSpPr>
          <p:cNvPr id="11" name="TextBox 10">
            <a:extLst>
              <a:ext uri="{FF2B5EF4-FFF2-40B4-BE49-F238E27FC236}">
                <a16:creationId xmlns:a16="http://schemas.microsoft.com/office/drawing/2014/main" id="{88E09E75-6BB5-40A3-B2BC-F60F06C4BF36}"/>
              </a:ext>
            </a:extLst>
          </p:cNvPr>
          <p:cNvSpPr txBox="1"/>
          <p:nvPr/>
        </p:nvSpPr>
        <p:spPr>
          <a:xfrm>
            <a:off x="4815296" y="1673676"/>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
        <p:nvSpPr>
          <p:cNvPr id="18" name="TextBox 17">
            <a:extLst>
              <a:ext uri="{FF2B5EF4-FFF2-40B4-BE49-F238E27FC236}">
                <a16:creationId xmlns:a16="http://schemas.microsoft.com/office/drawing/2014/main" id="{6203930A-25CF-4931-BCB0-0460E798DE24}"/>
              </a:ext>
            </a:extLst>
          </p:cNvPr>
          <p:cNvSpPr txBox="1"/>
          <p:nvPr/>
        </p:nvSpPr>
        <p:spPr>
          <a:xfrm>
            <a:off x="10891283" y="1673675"/>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After</a:t>
            </a:r>
          </a:p>
        </p:txBody>
      </p:sp>
    </p:spTree>
    <p:extLst>
      <p:ext uri="{BB962C8B-B14F-4D97-AF65-F5344CB8AC3E}">
        <p14:creationId xmlns:p14="http://schemas.microsoft.com/office/powerpoint/2010/main" val="414149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chemeClr val="bg1"/>
                </a:solidFill>
                <a:cs typeface="Calibri Light"/>
              </a:rPr>
              <a:t>Yonai</a:t>
            </a:r>
            <a:r>
              <a:rPr lang="en-US" sz="4000" b="1" dirty="0">
                <a:solidFill>
                  <a:schemeClr val="bg1"/>
                </a:solidFill>
                <a:cs typeface="Calibri Light"/>
              </a:rPr>
              <a:t> Road, Somerset CCD</a:t>
            </a:r>
          </a:p>
        </p:txBody>
      </p:sp>
      <p:sp>
        <p:nvSpPr>
          <p:cNvPr id="13" name="TextBox 12">
            <a:extLst>
              <a:ext uri="{FF2B5EF4-FFF2-40B4-BE49-F238E27FC236}">
                <a16:creationId xmlns:a16="http://schemas.microsoft.com/office/drawing/2014/main" id="{86D60536-7C42-4A6E-AF68-7489E623DB83}"/>
              </a:ext>
            </a:extLst>
          </p:cNvPr>
          <p:cNvSpPr txBox="1"/>
          <p:nvPr/>
        </p:nvSpPr>
        <p:spPr>
          <a:xfrm>
            <a:off x="7975873" y="2495354"/>
            <a:ext cx="4032658" cy="3416320"/>
          </a:xfrm>
          <a:prstGeom prst="rect">
            <a:avLst/>
          </a:prstGeom>
          <a:noFill/>
        </p:spPr>
        <p:txBody>
          <a:bodyPr wrap="square" rtlCol="0">
            <a:spAutoFit/>
          </a:bodyPr>
          <a:lstStyle/>
          <a:p>
            <a:r>
              <a:rPr lang="en-US" sz="2400" b="1" dirty="0"/>
              <a:t>Problem being addressed</a:t>
            </a:r>
            <a:r>
              <a:rPr lang="en-US" sz="2400" dirty="0"/>
              <a:t>: </a:t>
            </a:r>
          </a:p>
          <a:p>
            <a:pPr marL="285750" indent="-285750">
              <a:buFont typeface="Arial" panose="020B0604020202020204" pitchFamily="34" charset="0"/>
              <a:buChar char="•"/>
            </a:pPr>
            <a:r>
              <a:rPr lang="en-US" sz="2400" dirty="0" err="1"/>
              <a:t>Yonai</a:t>
            </a:r>
            <a:r>
              <a:rPr lang="en-US" sz="2400" dirty="0"/>
              <a:t> Road traverses an expansive floodplain in the head waters region of the </a:t>
            </a:r>
            <a:r>
              <a:rPr lang="en-US" sz="2400" dirty="0" err="1"/>
              <a:t>Stonycreek</a:t>
            </a:r>
            <a:r>
              <a:rPr lang="en-US" sz="2400" dirty="0"/>
              <a:t> River. </a:t>
            </a:r>
          </a:p>
          <a:p>
            <a:pPr marL="285750" indent="-285750">
              <a:buFont typeface="Arial" panose="020B0604020202020204" pitchFamily="34" charset="0"/>
              <a:buChar char="•"/>
            </a:pPr>
            <a:r>
              <a:rPr lang="en-US" sz="2400" dirty="0"/>
              <a:t>During even modest rain events and snow melts, the floodplain fills with water, ponding on the road.</a:t>
            </a:r>
          </a:p>
        </p:txBody>
      </p:sp>
      <p:sp>
        <p:nvSpPr>
          <p:cNvPr id="18" name="TextBox 17">
            <a:extLst>
              <a:ext uri="{FF2B5EF4-FFF2-40B4-BE49-F238E27FC236}">
                <a16:creationId xmlns:a16="http://schemas.microsoft.com/office/drawing/2014/main" id="{7AA6F063-197C-4564-80F1-11937629EAEE}"/>
              </a:ext>
            </a:extLst>
          </p:cNvPr>
          <p:cNvSpPr txBox="1"/>
          <p:nvPr/>
        </p:nvSpPr>
        <p:spPr>
          <a:xfrm>
            <a:off x="8559209" y="1453390"/>
            <a:ext cx="3247305" cy="830997"/>
          </a:xfrm>
          <a:prstGeom prst="rect">
            <a:avLst/>
          </a:prstGeom>
          <a:solidFill>
            <a:schemeClr val="accent4">
              <a:lumMod val="20000"/>
              <a:lumOff val="80000"/>
            </a:schemeClr>
          </a:solidFill>
          <a:ln>
            <a:solidFill>
              <a:schemeClr val="tx1"/>
            </a:solidFill>
          </a:ln>
        </p:spPr>
        <p:txBody>
          <a:bodyPr wrap="square" rtlCol="0">
            <a:spAutoFit/>
          </a:bodyPr>
          <a:lstStyle/>
          <a:p>
            <a:pPr algn="r"/>
            <a:r>
              <a:rPr lang="en-US" sz="2400" b="1" dirty="0"/>
              <a:t>DGR funds: </a:t>
            </a:r>
            <a:r>
              <a:rPr lang="en-US" sz="2400" dirty="0"/>
              <a:t>$160,692</a:t>
            </a:r>
          </a:p>
          <a:p>
            <a:pPr algn="r"/>
            <a:r>
              <a:rPr lang="en-US" sz="2400" b="1" dirty="0"/>
              <a:t>In-kind: </a:t>
            </a:r>
            <a:r>
              <a:rPr lang="en-US" sz="2400" dirty="0"/>
              <a:t>$35,970</a:t>
            </a:r>
          </a:p>
        </p:txBody>
      </p:sp>
      <p:pic>
        <p:nvPicPr>
          <p:cNvPr id="4" name="Picture 3" descr="A picture containing grass, outdoor, sky, tree&#10;&#10;Description automatically generated">
            <a:extLst>
              <a:ext uri="{FF2B5EF4-FFF2-40B4-BE49-F238E27FC236}">
                <a16:creationId xmlns:a16="http://schemas.microsoft.com/office/drawing/2014/main" id="{96E0A36B-A678-4E21-A0C3-11C4E967E2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138" y="1217055"/>
            <a:ext cx="7612196" cy="5064100"/>
          </a:xfrm>
          <a:prstGeom prst="rect">
            <a:avLst/>
          </a:prstGeom>
        </p:spPr>
      </p:pic>
      <p:sp>
        <p:nvSpPr>
          <p:cNvPr id="11" name="TextBox 10">
            <a:extLst>
              <a:ext uri="{FF2B5EF4-FFF2-40B4-BE49-F238E27FC236}">
                <a16:creationId xmlns:a16="http://schemas.microsoft.com/office/drawing/2014/main" id="{88E09E75-6BB5-40A3-B2BC-F60F06C4BF36}"/>
              </a:ext>
            </a:extLst>
          </p:cNvPr>
          <p:cNvSpPr txBox="1"/>
          <p:nvPr/>
        </p:nvSpPr>
        <p:spPr>
          <a:xfrm>
            <a:off x="6551427" y="1294170"/>
            <a:ext cx="1046365"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400" b="1" dirty="0"/>
              <a:t>Before</a:t>
            </a:r>
            <a:endParaRPr lang="en-US" sz="2400" dirty="0"/>
          </a:p>
        </p:txBody>
      </p:sp>
    </p:spTree>
    <p:extLst>
      <p:ext uri="{BB962C8B-B14F-4D97-AF65-F5344CB8AC3E}">
        <p14:creationId xmlns:p14="http://schemas.microsoft.com/office/powerpoint/2010/main" val="18296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F6664E307E7642A768C89DDE8C7918" ma:contentTypeVersion="20" ma:contentTypeDescription="Create a new document." ma:contentTypeScope="" ma:versionID="3ae3e5912bb4d527a2ae7e90192fcedb">
  <xsd:schema xmlns:xsd="http://www.w3.org/2001/XMLSchema" xmlns:xs="http://www.w3.org/2001/XMLSchema" xmlns:p="http://schemas.microsoft.com/office/2006/metadata/properties" xmlns:ns2="59a34191-2f14-4c62-bb13-b8886858bebe" xmlns:ns3="584ed971-4273-4a84-aafc-a85829c512ff" targetNamespace="http://schemas.microsoft.com/office/2006/metadata/properties" ma:root="true" ma:fieldsID="e84859eed69426fd13daa3e291600000" ns2:_="" ns3:_="">
    <xsd:import namespace="59a34191-2f14-4c62-bb13-b8886858bebe"/>
    <xsd:import namespace="584ed971-4273-4a84-aafc-a85829c51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4191-2f14-4c62-bb13-b8886858b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4ed971-4273-4a84-aafc-a85829c51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489c25-f702-4c7d-8a93-d4e87ca3d1e7}" ma:internalName="TaxCatchAll" ma:showField="CatchAllData" ma:web="584ed971-4273-4a84-aafc-a85829c512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84ed971-4273-4a84-aafc-a85829c512ff" xsi:nil="true"/>
    <lcf76f155ced4ddcb4097134ff3c332f xmlns="59a34191-2f14-4c62-bb13-b8886858be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5E0D9-4DF7-44C8-A8A8-389BF1E7E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34191-2f14-4c62-bb13-b8886858bebe"/>
    <ds:schemaRef ds:uri="584ed971-4273-4a84-aafc-a85829c512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5F1F03-D2A5-400C-8DFE-370ED2D3F2C2}">
  <ds:schemaRefs>
    <ds:schemaRef ds:uri="http://schemas.microsoft.com/office/2006/metadata/properties"/>
    <ds:schemaRef ds:uri="http://schemas.microsoft.com/office/infopath/2007/PartnerControls"/>
    <ds:schemaRef ds:uri="4ce192a9-dbef-4c03-a9bc-6926f8c61758"/>
    <ds:schemaRef ds:uri="584ed971-4273-4a84-aafc-a85829c512ff"/>
    <ds:schemaRef ds:uri="59a34191-2f14-4c62-bb13-b8886858bebe"/>
  </ds:schemaRefs>
</ds:datastoreItem>
</file>

<file path=customXml/itemProps3.xml><?xml version="1.0" encoding="utf-8"?>
<ds:datastoreItem xmlns:ds="http://schemas.openxmlformats.org/officeDocument/2006/customXml" ds:itemID="{A42FD703-39B3-49D4-AC92-31D4C00C9E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4120</TotalTime>
  <Words>2445</Words>
  <Application>Microsoft Office PowerPoint</Application>
  <PresentationFormat>Widescreen</PresentationFormat>
  <Paragraphs>470</Paragraphs>
  <Slides>56</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7</cp:revision>
  <dcterms:created xsi:type="dcterms:W3CDTF">2024-01-04T21:24:30Z</dcterms:created>
  <dcterms:modified xsi:type="dcterms:W3CDTF">2024-01-29T16:35:20Z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