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36"/>
  </p:notesMasterIdLst>
  <p:handoutMasterIdLst>
    <p:handoutMasterId r:id="rId37"/>
  </p:handoutMasterIdLst>
  <p:sldIdLst>
    <p:sldId id="618" r:id="rId6"/>
    <p:sldId id="638" r:id="rId7"/>
    <p:sldId id="669" r:id="rId8"/>
    <p:sldId id="668" r:id="rId9"/>
    <p:sldId id="649" r:id="rId10"/>
    <p:sldId id="657" r:id="rId11"/>
    <p:sldId id="662" r:id="rId12"/>
    <p:sldId id="663" r:id="rId13"/>
    <p:sldId id="664" r:id="rId14"/>
    <p:sldId id="665" r:id="rId15"/>
    <p:sldId id="658" r:id="rId16"/>
    <p:sldId id="703" r:id="rId17"/>
    <p:sldId id="674" r:id="rId18"/>
    <p:sldId id="675" r:id="rId19"/>
    <p:sldId id="670" r:id="rId20"/>
    <p:sldId id="672" r:id="rId21"/>
    <p:sldId id="700" r:id="rId22"/>
    <p:sldId id="671" r:id="rId23"/>
    <p:sldId id="673" r:id="rId24"/>
    <p:sldId id="694" r:id="rId25"/>
    <p:sldId id="698" r:id="rId26"/>
    <p:sldId id="692" r:id="rId27"/>
    <p:sldId id="691" r:id="rId28"/>
    <p:sldId id="690" r:id="rId29"/>
    <p:sldId id="689" r:id="rId30"/>
    <p:sldId id="697" r:id="rId31"/>
    <p:sldId id="696" r:id="rId32"/>
    <p:sldId id="704" r:id="rId33"/>
    <p:sldId id="705" r:id="rId34"/>
    <p:sldId id="69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E6E6E6"/>
    <a:srgbClr val="000000"/>
    <a:srgbClr val="CCFF99"/>
    <a:srgbClr val="CCFFCC"/>
    <a:srgbClr val="7F7F7F"/>
    <a:srgbClr val="99FF33"/>
    <a:srgbClr val="FFFF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9A328-C6F7-41A0-831F-C9D6D5EB66C0}" v="74" dt="2022-12-14T19:01:57.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705" autoAdjust="0"/>
  </p:normalViewPr>
  <p:slideViewPr>
    <p:cSldViewPr>
      <p:cViewPr varScale="1">
        <p:scale>
          <a:sx n="85" d="100"/>
          <a:sy n="85" d="100"/>
        </p:scale>
        <p:origin x="1512" y="62"/>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1DA9A328-C6F7-41A0-831F-C9D6D5EB66C0}"/>
    <pc:docChg chg="undo custSel delSld modSld">
      <pc:chgData name="Law, Sherri" userId="3da26e23-9ee6-4121-a54d-151d8db9998d" providerId="ADAL" clId="{1DA9A328-C6F7-41A0-831F-C9D6D5EB66C0}" dt="2022-12-14T19:02:25" v="262" actId="1076"/>
      <pc:docMkLst>
        <pc:docMk/>
      </pc:docMkLst>
      <pc:sldChg chg="modSp modAnim">
        <pc:chgData name="Law, Sherri" userId="3da26e23-9ee6-4121-a54d-151d8db9998d" providerId="ADAL" clId="{1DA9A328-C6F7-41A0-831F-C9D6D5EB66C0}" dt="2022-12-14T18:31:27.398" v="184" actId="12"/>
        <pc:sldMkLst>
          <pc:docMk/>
          <pc:sldMk cId="3515751724" sldId="657"/>
        </pc:sldMkLst>
        <pc:spChg chg="mod">
          <ac:chgData name="Law, Sherri" userId="3da26e23-9ee6-4121-a54d-151d8db9998d" providerId="ADAL" clId="{1DA9A328-C6F7-41A0-831F-C9D6D5EB66C0}" dt="2022-12-14T18:31:27.398" v="184" actId="12"/>
          <ac:spMkLst>
            <pc:docMk/>
            <pc:sldMk cId="3515751724" sldId="657"/>
            <ac:spMk id="37" creationId="{00000000-0000-0000-0000-000000000000}"/>
          </ac:spMkLst>
        </pc:spChg>
      </pc:sldChg>
      <pc:sldChg chg="modSp modAnim">
        <pc:chgData name="Law, Sherri" userId="3da26e23-9ee6-4121-a54d-151d8db9998d" providerId="ADAL" clId="{1DA9A328-C6F7-41A0-831F-C9D6D5EB66C0}" dt="2022-12-14T18:34:08.262" v="235" actId="1076"/>
        <pc:sldMkLst>
          <pc:docMk/>
          <pc:sldMk cId="3074148265" sldId="658"/>
        </pc:sldMkLst>
        <pc:spChg chg="mod">
          <ac:chgData name="Law, Sherri" userId="3da26e23-9ee6-4121-a54d-151d8db9998d" providerId="ADAL" clId="{1DA9A328-C6F7-41A0-831F-C9D6D5EB66C0}" dt="2022-12-14T18:34:08.262" v="235" actId="1076"/>
          <ac:spMkLst>
            <pc:docMk/>
            <pc:sldMk cId="3074148265" sldId="658"/>
            <ac:spMk id="37" creationId="{00000000-0000-0000-0000-000000000000}"/>
          </ac:spMkLst>
        </pc:spChg>
      </pc:sldChg>
      <pc:sldChg chg="modSp modAnim">
        <pc:chgData name="Law, Sherri" userId="3da26e23-9ee6-4121-a54d-151d8db9998d" providerId="ADAL" clId="{1DA9A328-C6F7-41A0-831F-C9D6D5EB66C0}" dt="2022-12-14T18:31:32.482" v="185" actId="12"/>
        <pc:sldMkLst>
          <pc:docMk/>
          <pc:sldMk cId="2725819142" sldId="662"/>
        </pc:sldMkLst>
        <pc:spChg chg="mod">
          <ac:chgData name="Law, Sherri" userId="3da26e23-9ee6-4121-a54d-151d8db9998d" providerId="ADAL" clId="{1DA9A328-C6F7-41A0-831F-C9D6D5EB66C0}" dt="2022-12-14T18:31:32.482" v="185" actId="12"/>
          <ac:spMkLst>
            <pc:docMk/>
            <pc:sldMk cId="2725819142" sldId="662"/>
            <ac:spMk id="37" creationId="{00000000-0000-0000-0000-000000000000}"/>
          </ac:spMkLst>
        </pc:spChg>
      </pc:sldChg>
      <pc:sldChg chg="modAnim">
        <pc:chgData name="Law, Sherri" userId="3da26e23-9ee6-4121-a54d-151d8db9998d" providerId="ADAL" clId="{1DA9A328-C6F7-41A0-831F-C9D6D5EB66C0}" dt="2022-12-14T18:29:26.337" v="171"/>
        <pc:sldMkLst>
          <pc:docMk/>
          <pc:sldMk cId="3045850915" sldId="663"/>
        </pc:sldMkLst>
      </pc:sldChg>
      <pc:sldChg chg="modAnim">
        <pc:chgData name="Law, Sherri" userId="3da26e23-9ee6-4121-a54d-151d8db9998d" providerId="ADAL" clId="{1DA9A328-C6F7-41A0-831F-C9D6D5EB66C0}" dt="2022-12-14T18:29:31.438" v="172"/>
        <pc:sldMkLst>
          <pc:docMk/>
          <pc:sldMk cId="4211797929" sldId="664"/>
        </pc:sldMkLst>
      </pc:sldChg>
      <pc:sldChg chg="modSp modAnim">
        <pc:chgData name="Law, Sherri" userId="3da26e23-9ee6-4121-a54d-151d8db9998d" providerId="ADAL" clId="{1DA9A328-C6F7-41A0-831F-C9D6D5EB66C0}" dt="2022-12-14T18:33:12.230" v="234" actId="20577"/>
        <pc:sldMkLst>
          <pc:docMk/>
          <pc:sldMk cId="84884482" sldId="665"/>
        </pc:sldMkLst>
        <pc:spChg chg="mod">
          <ac:chgData name="Law, Sherri" userId="3da26e23-9ee6-4121-a54d-151d8db9998d" providerId="ADAL" clId="{1DA9A328-C6F7-41A0-831F-C9D6D5EB66C0}" dt="2022-12-14T18:33:12.230" v="234" actId="20577"/>
          <ac:spMkLst>
            <pc:docMk/>
            <pc:sldMk cId="84884482" sldId="665"/>
            <ac:spMk id="37" creationId="{00000000-0000-0000-0000-000000000000}"/>
          </ac:spMkLst>
        </pc:spChg>
      </pc:sldChg>
      <pc:sldChg chg="addSp delSp modSp">
        <pc:chgData name="Law, Sherri" userId="3da26e23-9ee6-4121-a54d-151d8db9998d" providerId="ADAL" clId="{1DA9A328-C6F7-41A0-831F-C9D6D5EB66C0}" dt="2022-12-14T19:02:25" v="262" actId="1076"/>
        <pc:sldMkLst>
          <pc:docMk/>
          <pc:sldMk cId="353825589" sldId="673"/>
        </pc:sldMkLst>
        <pc:spChg chg="add del mod">
          <ac:chgData name="Law, Sherri" userId="3da26e23-9ee6-4121-a54d-151d8db9998d" providerId="ADAL" clId="{1DA9A328-C6F7-41A0-831F-C9D6D5EB66C0}" dt="2022-12-14T18:46:42.861" v="237"/>
          <ac:spMkLst>
            <pc:docMk/>
            <pc:sldMk cId="353825589" sldId="673"/>
            <ac:spMk id="2" creationId="{2BE101EC-C700-4B5A-ADAB-7F7750ED916F}"/>
          </ac:spMkLst>
        </pc:spChg>
        <pc:spChg chg="mod">
          <ac:chgData name="Law, Sherri" userId="3da26e23-9ee6-4121-a54d-151d8db9998d" providerId="ADAL" clId="{1DA9A328-C6F7-41A0-831F-C9D6D5EB66C0}" dt="2022-12-14T19:02:23.503" v="261" actId="403"/>
          <ac:spMkLst>
            <pc:docMk/>
            <pc:sldMk cId="353825589" sldId="673"/>
            <ac:spMk id="37" creationId="{00000000-0000-0000-0000-000000000000}"/>
          </ac:spMkLst>
        </pc:spChg>
        <pc:picChg chg="add del mod">
          <ac:chgData name="Law, Sherri" userId="3da26e23-9ee6-4121-a54d-151d8db9998d" providerId="ADAL" clId="{1DA9A328-C6F7-41A0-831F-C9D6D5EB66C0}" dt="2022-12-14T19:01:32.280" v="247" actId="478"/>
          <ac:picMkLst>
            <pc:docMk/>
            <pc:sldMk cId="353825589" sldId="673"/>
            <ac:picMk id="7" creationId="{1B639024-FC61-4BC6-BAD0-F8E0CE38C390}"/>
          </ac:picMkLst>
        </pc:picChg>
        <pc:picChg chg="add mod">
          <ac:chgData name="Law, Sherri" userId="3da26e23-9ee6-4121-a54d-151d8db9998d" providerId="ADAL" clId="{1DA9A328-C6F7-41A0-831F-C9D6D5EB66C0}" dt="2022-12-14T19:02:25" v="262" actId="1076"/>
          <ac:picMkLst>
            <pc:docMk/>
            <pc:sldMk cId="353825589" sldId="673"/>
            <ac:picMk id="9" creationId="{3C4D0898-52DC-4C1A-9660-9A2667529D59}"/>
          </ac:picMkLst>
        </pc:picChg>
      </pc:sldChg>
      <pc:sldChg chg="modAnim">
        <pc:chgData name="Law, Sherri" userId="3da26e23-9ee6-4121-a54d-151d8db9998d" providerId="ADAL" clId="{1DA9A328-C6F7-41A0-831F-C9D6D5EB66C0}" dt="2022-12-14T18:28:37.044" v="168"/>
        <pc:sldMkLst>
          <pc:docMk/>
          <pc:sldMk cId="1501263450" sldId="674"/>
        </pc:sldMkLst>
      </pc:sldChg>
      <pc:sldChg chg="modAnim">
        <pc:chgData name="Law, Sherri" userId="3da26e23-9ee6-4121-a54d-151d8db9998d" providerId="ADAL" clId="{1DA9A328-C6F7-41A0-831F-C9D6D5EB66C0}" dt="2022-12-14T18:30:08.720" v="176"/>
        <pc:sldMkLst>
          <pc:docMk/>
          <pc:sldMk cId="3863555395" sldId="675"/>
        </pc:sldMkLst>
      </pc:sldChg>
      <pc:sldChg chg="modSp">
        <pc:chgData name="Law, Sherri" userId="3da26e23-9ee6-4121-a54d-151d8db9998d" providerId="ADAL" clId="{1DA9A328-C6F7-41A0-831F-C9D6D5EB66C0}" dt="2022-12-14T18:51:12.365" v="242" actId="20577"/>
        <pc:sldMkLst>
          <pc:docMk/>
          <pc:sldMk cId="2697412840" sldId="698"/>
        </pc:sldMkLst>
        <pc:spChg chg="mod">
          <ac:chgData name="Law, Sherri" userId="3da26e23-9ee6-4121-a54d-151d8db9998d" providerId="ADAL" clId="{1DA9A328-C6F7-41A0-831F-C9D6D5EB66C0}" dt="2022-12-14T18:51:12.365" v="242" actId="20577"/>
          <ac:spMkLst>
            <pc:docMk/>
            <pc:sldMk cId="2697412840" sldId="698"/>
            <ac:spMk id="2" creationId="{B62A8895-12FA-BA59-1312-DEC4FAB864A8}"/>
          </ac:spMkLst>
        </pc:spChg>
      </pc:sldChg>
      <pc:sldChg chg="modSp del">
        <pc:chgData name="Law, Sherri" userId="3da26e23-9ee6-4121-a54d-151d8db9998d" providerId="ADAL" clId="{1DA9A328-C6F7-41A0-831F-C9D6D5EB66C0}" dt="2022-12-14T18:23:04.777" v="14" actId="2696"/>
        <pc:sldMkLst>
          <pc:docMk/>
          <pc:sldMk cId="1703841666" sldId="701"/>
        </pc:sldMkLst>
        <pc:spChg chg="mod">
          <ac:chgData name="Law, Sherri" userId="3da26e23-9ee6-4121-a54d-151d8db9998d" providerId="ADAL" clId="{1DA9A328-C6F7-41A0-831F-C9D6D5EB66C0}" dt="2022-12-14T18:21:13.514" v="13" actId="20577"/>
          <ac:spMkLst>
            <pc:docMk/>
            <pc:sldMk cId="1703841666" sldId="701"/>
            <ac:spMk id="37" creationId="{00000000-0000-0000-0000-000000000000}"/>
          </ac:spMkLst>
        </pc:spChg>
      </pc:sldChg>
      <pc:sldChg chg="del">
        <pc:chgData name="Law, Sherri" userId="3da26e23-9ee6-4121-a54d-151d8db9998d" providerId="ADAL" clId="{1DA9A328-C6F7-41A0-831F-C9D6D5EB66C0}" dt="2022-12-14T18:23:06.225" v="15" actId="2696"/>
        <pc:sldMkLst>
          <pc:docMk/>
          <pc:sldMk cId="4098551999" sldId="702"/>
        </pc:sldMkLst>
      </pc:sldChg>
      <pc:sldChg chg="modAnim">
        <pc:chgData name="Law, Sherri" userId="3da26e23-9ee6-4121-a54d-151d8db9998d" providerId="ADAL" clId="{1DA9A328-C6F7-41A0-831F-C9D6D5EB66C0}" dt="2022-12-14T18:29:44.962" v="175"/>
        <pc:sldMkLst>
          <pc:docMk/>
          <pc:sldMk cId="3904589783" sldId="7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12/19/2022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12/19/2022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423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6117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88246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8332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2317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01411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8581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2476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8602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2959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1731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33726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260742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4944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80396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20261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11538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62215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8749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96447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36704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4641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91525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68732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06756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1136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5778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9720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6118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2434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8389"/>
            <a:ext cx="5787705" cy="372611"/>
          </a:xfrm>
        </p:spPr>
        <p:txBody>
          <a:bodyPr/>
          <a:lstStyle/>
          <a:p>
            <a:r>
              <a:rPr lang="en-US" dirty="0"/>
              <a:t>Click to edit Master title style</a:t>
            </a:r>
          </a:p>
        </p:txBody>
      </p:sp>
      <p:sp>
        <p:nvSpPr>
          <p:cNvPr id="3" name="Subtitle 2"/>
          <p:cNvSpPr>
            <a:spLocks noGrp="1"/>
          </p:cNvSpPr>
          <p:nvPr>
            <p:ph type="subTitle" idx="1" hasCustomPrompt="1"/>
          </p:nvPr>
        </p:nvSpPr>
        <p:spPr>
          <a:xfrm>
            <a:off x="533400" y="685800"/>
            <a:ext cx="82296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76979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
            <a:ext cx="59436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457200" y="762000"/>
            <a:ext cx="82296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227524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986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513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105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0327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191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040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8719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054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7164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12/19/2022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940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12/19/2022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12/19/2022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12/19/2022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12/19/2022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12/19/2022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12/19/2022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82296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200400" y="-1"/>
            <a:ext cx="59436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798615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4900" y="19050"/>
            <a:ext cx="4631191" cy="4770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algn="ctr">
              <a:defRPr/>
            </a:pPr>
            <a:endPar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endParaRPr>
          </a:p>
          <a:p>
            <a:pPr algn="ctr">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5-Year SCC/CD Agreements, Spending Requirements, and Annual Reports</a:t>
            </a:r>
          </a:p>
          <a:p>
            <a:pPr algn="ctr">
              <a:defRPr/>
            </a:pPr>
            <a:endParaRPr lang="en-US" sz="2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9" name="Rectangle 18"/>
          <p:cNvSpPr/>
          <p:nvPr/>
        </p:nvSpPr>
        <p:spPr>
          <a:xfrm>
            <a:off x="120392" y="6396926"/>
            <a:ext cx="4575699"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call: 814-865-5355</a:t>
            </a:r>
          </a:p>
        </p:txBody>
      </p:sp>
      <p:sp>
        <p:nvSpPr>
          <p:cNvPr id="20" name="Subtitle 2"/>
          <p:cNvSpPr txBox="1">
            <a:spLocks/>
          </p:cNvSpPr>
          <p:nvPr/>
        </p:nvSpPr>
        <p:spPr>
          <a:xfrm>
            <a:off x="218231" y="3733800"/>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a:t>
            </a:r>
            <a:r>
              <a:rPr lang="en-US" sz="2400" b="1" dirty="0">
                <a:solidFill>
                  <a:prstClr val="white"/>
                </a:solidFill>
                <a:latin typeface="Calibri"/>
              </a:rPr>
              <a:t>in the “audio options” button on the bottom left.  If you are having audio issues, or are in a location where listening via phone is preferable, audio is also available on the CDGRS conference line at: 312-626-6799</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698" y="0"/>
            <a:ext cx="4564876" cy="3423657"/>
          </a:xfrm>
          <a:prstGeom prst="rect">
            <a:avLst/>
          </a:prstGeom>
        </p:spPr>
      </p:pic>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3" name="Picture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54171" y="6173265"/>
            <a:ext cx="3922774" cy="735520"/>
          </a:xfrm>
          <a:prstGeom prst="rect">
            <a:avLst/>
          </a:prstGeom>
          <a:effectLst>
            <a:softEdge rad="31750"/>
          </a:effectLst>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4858" y="6232944"/>
            <a:ext cx="1790700" cy="625056"/>
          </a:xfrm>
          <a:prstGeom prst="rect">
            <a:avLst/>
          </a:prstGeom>
        </p:spPr>
      </p:pic>
      <p:sp>
        <p:nvSpPr>
          <p:cNvPr id="8" name="Rectangle 7"/>
          <p:cNvSpPr/>
          <p:nvPr/>
        </p:nvSpPr>
        <p:spPr>
          <a:xfrm>
            <a:off x="4649286" y="-22922"/>
            <a:ext cx="4572000" cy="1200329"/>
          </a:xfrm>
          <a:prstGeom prst="rect">
            <a:avLst/>
          </a:prstGeom>
        </p:spPr>
        <p:txBody>
          <a:bodyPr>
            <a:spAutoFit/>
          </a:bodyPr>
          <a:lstStyle/>
          <a:p>
            <a:pPr lvl="0" algn="ctr">
              <a:defRPr/>
            </a:pPr>
            <a:r>
              <a:rPr lang="en-US" sz="3600" b="1" dirty="0">
                <a:solidFill>
                  <a:schemeClr val="bg1"/>
                </a:solidFill>
              </a:rPr>
              <a:t>12/15/22</a:t>
            </a:r>
          </a:p>
          <a:p>
            <a:pPr lvl="0" algn="ctr">
              <a:defRPr/>
            </a:pPr>
            <a:r>
              <a:rPr lang="en-US" sz="3600" b="1" dirty="0">
                <a:solidFill>
                  <a:schemeClr val="bg1"/>
                </a:solidFill>
              </a:rPr>
              <a:t>Starts at 9am</a:t>
            </a:r>
          </a:p>
        </p:txBody>
      </p:sp>
    </p:spTree>
    <p:extLst>
      <p:ext uri="{BB962C8B-B14F-4D97-AF65-F5344CB8AC3E}">
        <p14:creationId xmlns:p14="http://schemas.microsoft.com/office/powerpoint/2010/main" val="159217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1" y="533400"/>
            <a:ext cx="9260495" cy="6324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lvl="1" indent="0">
              <a:spcBef>
                <a:spcPts val="0"/>
              </a:spcBef>
              <a:buNone/>
            </a:pPr>
            <a:r>
              <a:rPr lang="en-US" sz="3200" dirty="0">
                <a:solidFill>
                  <a:prstClr val="black"/>
                </a:solidFill>
                <a:ea typeface="Times New Roman"/>
              </a:rPr>
              <a:t>How can I increase committing and spending quickly and effectively?</a:t>
            </a: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endParaRPr lang="en-US" sz="2200" b="1" u="sng" noProof="0" dirty="0">
              <a:solidFill>
                <a:srgbClr val="FF0000"/>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lvl="1">
              <a:buFont typeface="Arial" panose="020B0604020202020204" pitchFamily="34" charset="0"/>
              <a:buChar char="•"/>
            </a:pPr>
            <a:r>
              <a:rPr lang="en-US" sz="3000" dirty="0"/>
              <a:t>Be proactive </a:t>
            </a:r>
            <a:r>
              <a:rPr lang="en-US" sz="3000" b="1" u="sng" dirty="0"/>
              <a:t>NOW</a:t>
            </a:r>
            <a:r>
              <a:rPr lang="en-US" sz="3000" dirty="0"/>
              <a:t> in finding new contracts</a:t>
            </a:r>
          </a:p>
          <a:p>
            <a:pPr lvl="1">
              <a:buFont typeface="Arial" panose="020B0604020202020204" pitchFamily="34" charset="0"/>
              <a:buChar char="•"/>
            </a:pPr>
            <a:r>
              <a:rPr lang="en-US" sz="3000" dirty="0"/>
              <a:t>Consider assigning additional staff time to Program</a:t>
            </a:r>
          </a:p>
          <a:p>
            <a:pPr lvl="1">
              <a:buFont typeface="Arial" panose="020B0604020202020204" pitchFamily="34" charset="0"/>
              <a:buChar char="•"/>
            </a:pPr>
            <a:r>
              <a:rPr lang="en-US" sz="3000" dirty="0"/>
              <a:t>Contact municipalities that have good record of quality projects to see if anything is “shovel ready”.</a:t>
            </a:r>
          </a:p>
          <a:p>
            <a:pPr lvl="1">
              <a:buFont typeface="Arial" panose="020B0604020202020204" pitchFamily="34" charset="0"/>
              <a:buChar char="•"/>
            </a:pPr>
            <a:r>
              <a:rPr lang="en-US" sz="3000" dirty="0"/>
              <a:t>May require </a:t>
            </a:r>
            <a:r>
              <a:rPr lang="en-US" sz="3000" u="sng" dirty="0"/>
              <a:t>additional QAB meeting, or temporary change of grant application submittal deadline </a:t>
            </a:r>
            <a:r>
              <a:rPr lang="en-US" sz="3000" dirty="0"/>
              <a:t>to get contracts signed.</a:t>
            </a:r>
          </a:p>
          <a:p>
            <a:pPr lvl="1">
              <a:buFont typeface="Arial" panose="020B0604020202020204" pitchFamily="34" charset="0"/>
              <a:buChar char="•"/>
            </a:pPr>
            <a:r>
              <a:rPr lang="en-US" sz="3000" dirty="0"/>
              <a:t>Consider larger, more comprehensive projects that can be completed in a timely fashion.</a:t>
            </a: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9F29488-F3C1-F6F7-16AB-581EA0F10C2A}"/>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3DB4163A-D623-9682-176E-E348BD7B164E}"/>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5A924167-7FB6-48D7-ADCB-54824906D60A}"/>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8488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7620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What if funds are not spent by 6/30/24?</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Per conditions of the existing </a:t>
            </a:r>
            <a:r>
              <a:rPr lang="en-US" sz="3200" dirty="0">
                <a:solidFill>
                  <a:prstClr val="black"/>
                </a:solidFill>
                <a:ea typeface="Times New Roman"/>
              </a:rPr>
              <a:t>5-year agreement (section 1.3): </a:t>
            </a:r>
            <a:r>
              <a:rPr lang="en-US" sz="2800" b="0" i="1" u="none" strike="noStrike" baseline="0" dirty="0">
                <a:solidFill>
                  <a:schemeClr val="accent3">
                    <a:lumMod val="50000"/>
                  </a:schemeClr>
                </a:solidFill>
                <a:latin typeface="CIDFont+F1"/>
              </a:rPr>
              <a:t>“…the funds will revert back to the control of the Commission for future apportionments, or the District may, at the discretion of the Commission, be ineligible for future allocations, or the amount of such funds may be deducted from any future apportionment to the District.”</a:t>
            </a:r>
            <a:endParaRPr lang="en-US" sz="4400" i="1" dirty="0">
              <a:solidFill>
                <a:schemeClr val="accent3">
                  <a:lumMod val="50000"/>
                </a:schemeClr>
              </a:solidFill>
              <a:latin typeface="Calibri"/>
              <a:ea typeface="Times New Roman"/>
            </a:endParaRP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0741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How do I know how much I need to spend to meet my spending requirements?</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This information is available in the GIS.</a:t>
            </a:r>
          </a:p>
          <a:p>
            <a:pPr marL="457200" lvl="1" indent="0">
              <a:spcBef>
                <a:spcPts val="0"/>
              </a:spcBef>
              <a:buNone/>
            </a:pPr>
            <a:endParaRPr lang="en-US" sz="3200" dirty="0">
              <a:solidFill>
                <a:prstClr val="black"/>
              </a:solidFill>
              <a:latin typeface="Calibri"/>
              <a:ea typeface="Times New Roman"/>
            </a:endParaRPr>
          </a:p>
          <a:p>
            <a:pPr marL="457200" lvl="1" indent="0">
              <a:spcBef>
                <a:spcPts val="0"/>
              </a:spcBef>
              <a:buNone/>
            </a:pPr>
            <a:r>
              <a:rPr lang="en-US" sz="3200" i="1" dirty="0">
                <a:solidFill>
                  <a:prstClr val="black"/>
                </a:solidFill>
                <a:latin typeface="Calibri"/>
                <a:ea typeface="Times New Roman"/>
              </a:rPr>
              <a:t>The GIS demo at the end of this webinar will walk through how to determine these numbers.</a:t>
            </a:r>
            <a:endParaRPr lang="en-US" sz="4400" i="1" dirty="0">
              <a:solidFill>
                <a:schemeClr val="accent3">
                  <a:lumMod val="50000"/>
                </a:schemeClr>
              </a:solidFill>
              <a:latin typeface="Calibri"/>
              <a:ea typeface="Times New Roman"/>
            </a:endParaRP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9045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685800"/>
            <a:ext cx="8991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effectLst/>
                <a:uLnTx/>
                <a:uFillTx/>
                <a:latin typeface="Calibri"/>
                <a:ea typeface="Times New Roman"/>
              </a:rPr>
              <a:t>Eligibility for FY 2023-24 Allocations</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latin typeface="Calibri"/>
                <a:ea typeface="Times New Roman"/>
              </a:rPr>
              <a:t>DGR</a:t>
            </a:r>
          </a:p>
          <a:p>
            <a:pPr lvl="2">
              <a:spcBef>
                <a:spcPts val="0"/>
              </a:spcBef>
              <a:defRPr/>
            </a:pPr>
            <a:r>
              <a:rPr lang="en-US" sz="2800" b="1" dirty="0">
                <a:solidFill>
                  <a:srgbClr val="FF0000"/>
                </a:solidFill>
                <a:latin typeface="Calibri"/>
                <a:ea typeface="Times New Roman"/>
              </a:rPr>
              <a:t>18 Red </a:t>
            </a:r>
            <a:r>
              <a:rPr lang="en-US" sz="2800" dirty="0">
                <a:latin typeface="Calibri"/>
                <a:ea typeface="Times New Roman"/>
              </a:rPr>
              <a:t>(still need to spend money to be eligible)</a:t>
            </a:r>
          </a:p>
          <a:p>
            <a:pPr lvl="2">
              <a:spcBef>
                <a:spcPts val="0"/>
              </a:spcBef>
              <a:defRPr/>
            </a:pPr>
            <a:r>
              <a:rPr lang="en-US" sz="2800" b="1" dirty="0">
                <a:solidFill>
                  <a:schemeClr val="accent3">
                    <a:lumMod val="50000"/>
                  </a:schemeClr>
                </a:solidFill>
                <a:latin typeface="Calibri"/>
                <a:ea typeface="Times New Roman"/>
              </a:rPr>
              <a:t>47 Green </a:t>
            </a:r>
            <a:r>
              <a:rPr lang="en-US" sz="2800" dirty="0">
                <a:latin typeface="Calibri"/>
                <a:ea typeface="Times New Roman"/>
              </a:rPr>
              <a:t>(eligible for FY 2023-24 allocation)</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latin typeface="Calibri"/>
                <a:ea typeface="Times New Roman"/>
              </a:rPr>
              <a:t>LVR</a:t>
            </a:r>
          </a:p>
          <a:p>
            <a:pPr lvl="2">
              <a:spcBef>
                <a:spcPts val="0"/>
              </a:spcBef>
              <a:defRPr/>
            </a:pPr>
            <a:r>
              <a:rPr lang="en-US" sz="2800" b="1" dirty="0">
                <a:solidFill>
                  <a:srgbClr val="FF0000"/>
                </a:solidFill>
                <a:latin typeface="Calibri"/>
                <a:ea typeface="Times New Roman"/>
              </a:rPr>
              <a:t>23 Red</a:t>
            </a:r>
          </a:p>
          <a:p>
            <a:pPr lvl="2">
              <a:spcBef>
                <a:spcPts val="0"/>
              </a:spcBef>
              <a:defRPr/>
            </a:pPr>
            <a:r>
              <a:rPr lang="en-US" sz="2800" b="1" dirty="0">
                <a:solidFill>
                  <a:schemeClr val="accent3">
                    <a:lumMod val="50000"/>
                  </a:schemeClr>
                </a:solidFill>
                <a:latin typeface="Calibri"/>
                <a:ea typeface="Times New Roman"/>
              </a:rPr>
              <a:t>43 Green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200" b="1" dirty="0">
              <a:latin typeface="Calibri"/>
              <a:ea typeface="Times New Roman"/>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u="sng" dirty="0">
                <a:latin typeface="Calibri"/>
                <a:ea typeface="Times New Roman"/>
              </a:rPr>
              <a:t>Counties with 100% of current 5-year agreement spent:</a:t>
            </a:r>
          </a:p>
          <a:p>
            <a:pPr lvl="2">
              <a:spcBef>
                <a:spcPts val="0"/>
              </a:spcBef>
              <a:defRPr/>
            </a:pPr>
            <a:r>
              <a:rPr lang="en-US" sz="2800" b="1" dirty="0">
                <a:solidFill>
                  <a:srgbClr val="FF0000"/>
                </a:solidFill>
                <a:latin typeface="Calibri"/>
                <a:ea typeface="Times New Roman"/>
              </a:rPr>
              <a:t>66 Red</a:t>
            </a:r>
          </a:p>
          <a:p>
            <a:pPr lvl="2">
              <a:spcBef>
                <a:spcPts val="0"/>
              </a:spcBef>
              <a:defRPr/>
            </a:pPr>
            <a:r>
              <a:rPr lang="en-US" sz="2800" b="1" dirty="0">
                <a:solidFill>
                  <a:schemeClr val="accent3">
                    <a:lumMod val="50000"/>
                  </a:schemeClr>
                </a:solidFill>
                <a:latin typeface="Calibri"/>
                <a:ea typeface="Times New Roman"/>
              </a:rPr>
              <a:t>0 Green</a:t>
            </a:r>
            <a:endParaRPr lang="en-US" sz="2800" dirty="0">
              <a:solidFill>
                <a:schemeClr val="accent3">
                  <a:lumMod val="50000"/>
                </a:schemeClr>
              </a:solidFill>
              <a:latin typeface="Calibri"/>
              <a:ea typeface="Times New Roman"/>
            </a:endParaRPr>
          </a:p>
          <a:p>
            <a:pPr marL="457200" lvl="1" indent="0">
              <a:spcBef>
                <a:spcPts val="0"/>
              </a:spcBef>
              <a:buNone/>
            </a:pPr>
            <a:endParaRPr lang="en-US" sz="3200" dirty="0">
              <a:latin typeface="Calibri"/>
              <a:ea typeface="Times New Roman"/>
            </a:endParaRPr>
          </a:p>
          <a:p>
            <a:pPr marL="457200" lvl="1" indent="0">
              <a:spcBef>
                <a:spcPts val="0"/>
              </a:spcBef>
              <a:buNone/>
            </a:pPr>
            <a:endParaRPr lang="en-US" sz="3200" dirty="0">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strike="noStrike" kern="1200" cap="none" spc="0" normalizeH="0" baseline="0" noProof="0" dirty="0">
              <a:ln>
                <a:noFill/>
              </a:ln>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strike="noStrike" kern="1200" cap="none" spc="0" normalizeH="0" baseline="0" noProof="0" dirty="0">
              <a:ln>
                <a:noFill/>
              </a:ln>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strike="noStrike" kern="1200" cap="none" spc="0" normalizeH="0" baseline="0" noProof="0" dirty="0">
              <a:ln>
                <a:noFill/>
              </a:ln>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15012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685800"/>
            <a:ext cx="8991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effectLst/>
                <a:uLnTx/>
                <a:uFillTx/>
                <a:latin typeface="Calibri"/>
                <a:ea typeface="Times New Roman"/>
              </a:rPr>
              <a:t>When is the best time to start planning and asking for assistance?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effectLst/>
              <a:uLnTx/>
              <a:uFillTx/>
              <a:latin typeface="Calibri"/>
              <a:ea typeface="Times New Roman"/>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latin typeface="Calibri"/>
                <a:ea typeface="Times New Roman"/>
              </a:rPr>
              <a:t>NOW!</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dirty="0">
              <a:latin typeface="Calibri"/>
              <a:ea typeface="Times New Roman"/>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latin typeface="Calibri"/>
                <a:ea typeface="Times New Roman"/>
              </a:rPr>
              <a:t>Winter is easier to get technical assistance quickly</a:t>
            </a:r>
            <a:endParaRPr lang="en-US" sz="2800" dirty="0">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strike="noStrike" kern="1200" cap="none" spc="0" normalizeH="0" baseline="0" noProof="0" dirty="0">
              <a:ln>
                <a:noFill/>
              </a:ln>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8635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Agenda</a:t>
            </a:r>
            <a:endParaRPr kumimoji="0" lang="en-US" sz="11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rPr>
              <a:t>5-year contact and spending requirements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a:ea typeface="Times New Roman"/>
                <a:cs typeface="+mn-cs"/>
              </a:rPr>
              <a:t>Review of draft new 5-year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EEECE1"/>
                </a:solidFill>
                <a:effectLst/>
                <a:uLnTx/>
                <a:uFillTx/>
                <a:latin typeface="Calibri"/>
                <a:ea typeface="Times New Roman"/>
                <a:cs typeface="+mn-cs"/>
              </a:rPr>
              <a:t>Annual Summary Report Refresher (including looking up spending status)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60664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Review of proposed changes in new 5-year agreement</a:t>
            </a: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100643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565784"/>
            <a:ext cx="9067800" cy="6292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dirty="0">
                <a:solidFill>
                  <a:prstClr val="black"/>
                </a:solidFill>
                <a:ea typeface="Times New Roman"/>
              </a:rPr>
              <a:t>New 5-year Agreement Timeline</a:t>
            </a:r>
            <a:r>
              <a:rPr lang="en-US" sz="3200" dirty="0">
                <a:solidFill>
                  <a:prstClr val="black"/>
                </a:solidFill>
                <a:ea typeface="Times New Roman"/>
              </a:rPr>
              <a:t>:</a:t>
            </a:r>
          </a:p>
          <a:p>
            <a:pPr lvl="1">
              <a:spcBef>
                <a:spcPts val="0"/>
              </a:spcBef>
              <a:defRPr/>
            </a:pPr>
            <a:r>
              <a:rPr lang="en-US" sz="3200" dirty="0">
                <a:solidFill>
                  <a:prstClr val="black"/>
                </a:solidFill>
                <a:ea typeface="Times New Roman"/>
              </a:rPr>
              <a:t>Districts received draft agreement on 12/14/2022 to review</a:t>
            </a:r>
          </a:p>
          <a:p>
            <a:pPr lvl="1">
              <a:spcBef>
                <a:spcPts val="0"/>
              </a:spcBef>
              <a:defRPr/>
            </a:pPr>
            <a:r>
              <a:rPr lang="en-US" sz="3200" dirty="0">
                <a:solidFill>
                  <a:prstClr val="black"/>
                </a:solidFill>
                <a:ea typeface="Times New Roman"/>
              </a:rPr>
              <a:t>District comments due to SCC by 1/20/2022</a:t>
            </a:r>
          </a:p>
          <a:p>
            <a:pPr lvl="1">
              <a:spcBef>
                <a:spcPts val="0"/>
              </a:spcBef>
              <a:defRPr/>
            </a:pPr>
            <a:r>
              <a:rPr lang="en-US" sz="3200" dirty="0">
                <a:solidFill>
                  <a:prstClr val="black"/>
                </a:solidFill>
                <a:ea typeface="Times New Roman"/>
              </a:rPr>
              <a:t>SCC will review agreement at their Jan 2022 meeting</a:t>
            </a:r>
          </a:p>
          <a:p>
            <a:pPr lvl="1">
              <a:spcBef>
                <a:spcPts val="0"/>
              </a:spcBef>
              <a:defRPr/>
            </a:pPr>
            <a:r>
              <a:rPr lang="en-US" sz="3200" dirty="0">
                <a:solidFill>
                  <a:prstClr val="black"/>
                </a:solidFill>
                <a:ea typeface="Times New Roman"/>
              </a:rPr>
              <a:t>Approved 5-year agreement will be sent to districts for signatures</a:t>
            </a:r>
          </a:p>
          <a:p>
            <a:pPr lvl="2">
              <a:spcBef>
                <a:spcPts val="0"/>
              </a:spcBef>
              <a:defRPr/>
            </a:pPr>
            <a:r>
              <a:rPr lang="en-US" sz="2800" dirty="0">
                <a:solidFill>
                  <a:prstClr val="black"/>
                </a:solidFill>
                <a:ea typeface="Times New Roman"/>
              </a:rPr>
              <a:t>Please return as soon as practical</a:t>
            </a:r>
          </a:p>
          <a:p>
            <a:pPr lvl="1">
              <a:spcBef>
                <a:spcPts val="0"/>
              </a:spcBef>
              <a:defRPr/>
            </a:pPr>
            <a:r>
              <a:rPr lang="en-US" sz="3200" dirty="0">
                <a:solidFill>
                  <a:prstClr val="black"/>
                </a:solidFill>
                <a:ea typeface="Times New Roman"/>
              </a:rPr>
              <a:t>Then the SCC will send the agreement to the 8 other parties that need to sign it</a:t>
            </a:r>
          </a:p>
          <a:p>
            <a:pPr marL="457200" lvl="1" indent="0">
              <a:spcBef>
                <a:spcPts val="0"/>
              </a:spcBef>
              <a:buNone/>
            </a:pPr>
            <a:endParaRPr lang="en-US" sz="3200" dirty="0">
              <a:solidFill>
                <a:prstClr val="black"/>
              </a:solidFill>
              <a:ea typeface="Times New Roman"/>
            </a:endParaRP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207351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Agenda</a:t>
            </a:r>
            <a:endParaRPr kumimoji="0" lang="en-US" sz="11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lumMod val="50000"/>
                  </a:prstClr>
                </a:solidFill>
                <a:effectLst/>
                <a:uLnTx/>
                <a:uFillTx/>
                <a:latin typeface="Calibri"/>
                <a:ea typeface="Times New Roman"/>
                <a:cs typeface="+mn-cs"/>
              </a:rPr>
              <a:t>5-year contact and spending requirements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rPr>
              <a:t>Review of draft new 5-year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a:ea typeface="Times New Roman"/>
                <a:cs typeface="+mn-cs"/>
              </a:rPr>
              <a:t>Annual Summary Report Refresher (including looking up spending status)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144811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304800" y="443798"/>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dirty="0">
                <a:solidFill>
                  <a:prstClr val="black"/>
                </a:solidFill>
                <a:latin typeface="Berlin Sans FB" panose="020E0602020502020306" pitchFamily="34" charset="0"/>
                <a:ea typeface="Times New Roman"/>
              </a:rPr>
              <a:t>The Ken Show!</a:t>
            </a: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pic>
        <p:nvPicPr>
          <p:cNvPr id="9" name="Picture 8">
            <a:extLst>
              <a:ext uri="{FF2B5EF4-FFF2-40B4-BE49-F238E27FC236}">
                <a16:creationId xmlns:a16="http://schemas.microsoft.com/office/drawing/2014/main" id="{3C4D0898-52DC-4C1A-9660-9A2667529D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328632"/>
            <a:ext cx="6248400" cy="5211166"/>
          </a:xfrm>
          <a:prstGeom prst="rect">
            <a:avLst/>
          </a:prstGeom>
        </p:spPr>
      </p:pic>
    </p:spTree>
    <p:extLst>
      <p:ext uri="{BB962C8B-B14F-4D97-AF65-F5344CB8AC3E}">
        <p14:creationId xmlns:p14="http://schemas.microsoft.com/office/powerpoint/2010/main" val="35382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FF00"/>
                </a:solidFill>
                <a:ea typeface="Times New Roman"/>
              </a:rPr>
              <a:t>Agenda</a:t>
            </a:r>
            <a:endParaRPr lang="en-US" sz="1100" b="1" dirty="0">
              <a:solidFill>
                <a:srgbClr val="FFFF00"/>
              </a:solidFill>
              <a:ea typeface="Times New Roman"/>
            </a:endParaRPr>
          </a:p>
          <a:p>
            <a:pPr lvl="1">
              <a:spcBef>
                <a:spcPts val="0"/>
              </a:spcBef>
            </a:pPr>
            <a:endParaRPr lang="en-US" sz="1600" b="1" dirty="0">
              <a:solidFill>
                <a:schemeClr val="bg2"/>
              </a:solidFill>
              <a:ea typeface="Times New Roman"/>
            </a:endParaRPr>
          </a:p>
          <a:p>
            <a:pPr lvl="1">
              <a:spcBef>
                <a:spcPts val="0"/>
              </a:spcBef>
              <a:buFont typeface="Arial" panose="020B0604020202020204" pitchFamily="34" charset="0"/>
              <a:buChar char="•"/>
            </a:pPr>
            <a:r>
              <a:rPr lang="en-US" b="1" dirty="0">
                <a:solidFill>
                  <a:srgbClr val="FFFF00"/>
                </a:solidFill>
                <a:ea typeface="Times New Roman"/>
              </a:rPr>
              <a:t>5-year contact and spending requirements</a:t>
            </a:r>
          </a:p>
          <a:p>
            <a:pPr lvl="1">
              <a:spcBef>
                <a:spcPts val="0"/>
              </a:spcBef>
              <a:buFont typeface="Arial" panose="020B0604020202020204" pitchFamily="34" charset="0"/>
              <a:buChar char="•"/>
            </a:pPr>
            <a:endParaRPr lang="en-US" b="1" dirty="0">
              <a:solidFill>
                <a:schemeClr val="bg2"/>
              </a:solidFill>
              <a:ea typeface="Times New Roman"/>
            </a:endParaRPr>
          </a:p>
          <a:p>
            <a:pPr lvl="1">
              <a:spcBef>
                <a:spcPts val="0"/>
              </a:spcBef>
              <a:buFont typeface="Arial" panose="020B0604020202020204" pitchFamily="34" charset="0"/>
              <a:buChar char="•"/>
            </a:pPr>
            <a:r>
              <a:rPr lang="en-US" b="1" dirty="0">
                <a:solidFill>
                  <a:schemeClr val="bg2"/>
                </a:solidFill>
                <a:ea typeface="Times New Roman"/>
              </a:rPr>
              <a:t>Review of draft new 5-year</a:t>
            </a:r>
          </a:p>
          <a:p>
            <a:pPr lvl="1">
              <a:spcBef>
                <a:spcPts val="0"/>
              </a:spcBef>
              <a:buFont typeface="Arial" panose="020B0604020202020204" pitchFamily="34" charset="0"/>
              <a:buChar char="•"/>
            </a:pPr>
            <a:endParaRPr lang="en-US" b="1" dirty="0">
              <a:solidFill>
                <a:schemeClr val="bg2"/>
              </a:solidFill>
              <a:ea typeface="Times New Roman"/>
            </a:endParaRPr>
          </a:p>
          <a:p>
            <a:pPr lvl="1">
              <a:spcBef>
                <a:spcPts val="0"/>
              </a:spcBef>
              <a:buFont typeface="Arial" panose="020B0604020202020204" pitchFamily="34" charset="0"/>
              <a:buChar char="•"/>
            </a:pPr>
            <a:r>
              <a:rPr lang="en-US" b="1" dirty="0">
                <a:solidFill>
                  <a:schemeClr val="bg2"/>
                </a:solidFill>
                <a:ea typeface="Times New Roman"/>
              </a:rPr>
              <a:t>Annual Summary Report Refresher (including looking up spending status)</a:t>
            </a:r>
          </a:p>
          <a:p>
            <a:pPr marL="457200" lvl="1" indent="0">
              <a:spcBef>
                <a:spcPts val="0"/>
              </a:spcBef>
              <a:buNone/>
            </a:pPr>
            <a:endParaRPr lang="en-US" b="1" dirty="0">
              <a:ea typeface="Times New Roman"/>
            </a:endParaRPr>
          </a:p>
          <a:p>
            <a:pPr lvl="1"/>
            <a:endParaRPr lang="en-US" b="1" dirty="0">
              <a:ea typeface="Times New Roman"/>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86004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Annual Summary Report</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Due January 15</a:t>
            </a:r>
            <a:r>
              <a:rPr kumimoji="0" lang="en-US" sz="2800" b="0" i="0" u="none" strike="noStrike" kern="1200" cap="none" spc="0" normalizeH="0" baseline="30000" noProof="0" dirty="0">
                <a:ln>
                  <a:noFill/>
                </a:ln>
                <a:solidFill>
                  <a:prstClr val="black"/>
                </a:solidFill>
                <a:effectLst/>
                <a:uLnTx/>
                <a:uFillTx/>
                <a:latin typeface="Calibri" panose="020F0502020204030204"/>
                <a:ea typeface="Times New Roman"/>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 </a:t>
            </a:r>
          </a:p>
          <a:p>
            <a:pPr>
              <a:defRPr/>
            </a:pPr>
            <a:r>
              <a:rPr lang="en-US" sz="2800" dirty="0">
                <a:solidFill>
                  <a:prstClr val="black"/>
                </a:solidFill>
                <a:latin typeface="Calibri" panose="020F0502020204030204"/>
                <a:ea typeface="Times New Roman"/>
              </a:rPr>
              <a:t>Any CD employee with a GIS login can submit</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Can be viewed at any point through</a:t>
            </a:r>
            <a:r>
              <a:rPr lang="en-US" sz="2800" dirty="0">
                <a:solidFill>
                  <a:prstClr val="black"/>
                </a:solidFill>
                <a:latin typeface="Calibri" panose="020F0502020204030204"/>
                <a:ea typeface="Times New Roman"/>
              </a:rPr>
              <a:t>out the year to help keep track of spending requirements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New Budgeting tool to help meet spending requirements</a:t>
            </a:r>
          </a:p>
          <a:p>
            <a:pPr>
              <a:defRPr/>
            </a:pPr>
            <a:r>
              <a:rPr lang="en-US" sz="2800" dirty="0">
                <a:solidFill>
                  <a:prstClr val="black"/>
                </a:solidFill>
                <a:latin typeface="Calibri" panose="020F0502020204030204"/>
                <a:ea typeface="Times New Roman"/>
              </a:rPr>
              <a:t>5 Required Steps to submit</a:t>
            </a:r>
          </a:p>
          <a:p>
            <a:pPr marL="914400" lvl="1" indent="-4572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rPr>
              <a:t>All quarters for the previous calendar year submitted and accepted</a:t>
            </a:r>
          </a:p>
          <a:p>
            <a:pPr marL="914400" lvl="1" indent="-457200">
              <a:buFont typeface="+mj-lt"/>
              <a:buAutoNum type="arabicPeriod"/>
              <a:defRPr/>
            </a:pPr>
            <a:r>
              <a:rPr lang="en-US" sz="2000" dirty="0">
                <a:solidFill>
                  <a:prstClr val="black"/>
                </a:solidFill>
                <a:latin typeface="Calibri" panose="020F0502020204030204"/>
                <a:ea typeface="Times New Roman"/>
              </a:rPr>
              <a:t>Enter the Limestone Cost for the previous year</a:t>
            </a:r>
          </a:p>
          <a:p>
            <a:pPr marL="914400" lvl="1" indent="-457200">
              <a:buFont typeface="+mj-lt"/>
              <a:buAutoNum type="arabicPeriod"/>
              <a:defRPr/>
            </a:pPr>
            <a:r>
              <a:rPr lang="en-US" sz="2000" dirty="0">
                <a:solidFill>
                  <a:prstClr val="black"/>
                </a:solidFill>
                <a:latin typeface="Calibri" panose="020F0502020204030204"/>
                <a:ea typeface="Times New Roman"/>
              </a:rPr>
              <a:t>Check and fix any contract errors</a:t>
            </a:r>
          </a:p>
          <a:p>
            <a:pPr marL="914400" lvl="1" indent="-457200">
              <a:buFont typeface="+mj-lt"/>
              <a:buAutoNum type="arabicPeriod"/>
              <a:defRPr/>
            </a:pPr>
            <a:r>
              <a:rPr lang="en-US" sz="2000" dirty="0">
                <a:solidFill>
                  <a:prstClr val="black"/>
                </a:solidFill>
                <a:latin typeface="Calibri" panose="020F0502020204030204"/>
                <a:ea typeface="Times New Roman"/>
              </a:rPr>
              <a:t>Verify all financial and project information in the ASR</a:t>
            </a:r>
          </a:p>
          <a:p>
            <a:pPr marL="914400" lvl="1" indent="-457200">
              <a:buFont typeface="+mj-lt"/>
              <a:buAutoNum type="arabicPeriod"/>
              <a:defRPr/>
            </a:pPr>
            <a:r>
              <a:rPr lang="en-US" sz="2000" dirty="0">
                <a:solidFill>
                  <a:prstClr val="black"/>
                </a:solidFill>
                <a:latin typeface="Calibri" panose="020F0502020204030204"/>
                <a:ea typeface="Times New Roman"/>
              </a:rPr>
              <a:t>Check all boxes and submit the report</a:t>
            </a:r>
          </a:p>
          <a:p>
            <a:pPr lvl="1">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lvl="1">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Tree>
    <p:extLst>
      <p:ext uri="{BB962C8B-B14F-4D97-AF65-F5344CB8AC3E}">
        <p14:creationId xmlns:p14="http://schemas.microsoft.com/office/powerpoint/2010/main" val="3414500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Submit the October – December Quarter</a:t>
            </a: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Verify that balances match</a:t>
            </a: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Address any expired contracts</a:t>
            </a:r>
            <a:endParaRPr lang="en-US" sz="2400" dirty="0">
              <a:solidFill>
                <a:prstClr val="black"/>
              </a:solidFill>
              <a:latin typeface="Calibri" panose="020F0502020204030204"/>
              <a:ea typeface="Times New Roman"/>
            </a:endParaRP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SCC must accept the report before the ASR can be submitted</a:t>
            </a:r>
          </a:p>
          <a:p>
            <a:pPr lvl="1">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Tree>
    <p:extLst>
      <p:ext uri="{BB962C8B-B14F-4D97-AF65-F5344CB8AC3E}">
        <p14:creationId xmlns:p14="http://schemas.microsoft.com/office/powerpoint/2010/main" val="269741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31A514-8802-A5F5-D60E-588BA96836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2909" y="2951720"/>
            <a:ext cx="4174423" cy="3492757"/>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2" name="Slide Number Placeholder 3">
            <a:extLst>
              <a:ext uri="{FF2B5EF4-FFF2-40B4-BE49-F238E27FC236}">
                <a16:creationId xmlns:a16="http://schemas.microsoft.com/office/drawing/2014/main" id="{754F5B3D-746A-C815-2C68-9AB81233142F}"/>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E2235E2-C86D-F264-D7A1-7784B7FFAF84}"/>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Enter the Limestone Cost for 2022</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The average cost of limestone aggregate (DSA) delivered (not placed)</a:t>
            </a:r>
          </a:p>
        </p:txBody>
      </p:sp>
      <p:sp>
        <p:nvSpPr>
          <p:cNvPr id="8" name="Subtitle 2">
            <a:extLst>
              <a:ext uri="{FF2B5EF4-FFF2-40B4-BE49-F238E27FC236}">
                <a16:creationId xmlns:a16="http://schemas.microsoft.com/office/drawing/2014/main" id="{A8E5914C-3BF0-65CD-773A-7E18C8F0E55C}"/>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53186CF8-C689-4DFB-FED7-4FF6E756C59B}"/>
              </a:ext>
            </a:extLst>
          </p:cNvPr>
          <p:cNvSpPr/>
          <p:nvPr/>
        </p:nvSpPr>
        <p:spPr>
          <a:xfrm>
            <a:off x="3554207" y="4436453"/>
            <a:ext cx="1955914"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B3A5406-D856-81DD-226D-B43F3E08FD3B}"/>
              </a:ext>
            </a:extLst>
          </p:cNvPr>
          <p:cNvSpPr/>
          <p:nvPr/>
        </p:nvSpPr>
        <p:spPr>
          <a:xfrm>
            <a:off x="5734113" y="4547585"/>
            <a:ext cx="1416792"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B603921-F1FE-0029-5BE9-4A994A418859}"/>
              </a:ext>
            </a:extLst>
          </p:cNvPr>
          <p:cNvCxnSpPr>
            <a:cxnSpLocks/>
            <a:stCxn id="10" idx="6"/>
            <a:endCxn id="11" idx="2"/>
          </p:cNvCxnSpPr>
          <p:nvPr/>
        </p:nvCxnSpPr>
        <p:spPr>
          <a:xfrm>
            <a:off x="5510121" y="4692731"/>
            <a:ext cx="223992" cy="374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C92B1A-2E24-A64A-CFF8-C5C6561315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1687" y="2916560"/>
            <a:ext cx="1771735" cy="1046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381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pic>
        <p:nvPicPr>
          <p:cNvPr id="2" name="Picture 1">
            <a:extLst>
              <a:ext uri="{FF2B5EF4-FFF2-40B4-BE49-F238E27FC236}">
                <a16:creationId xmlns:a16="http://schemas.microsoft.com/office/drawing/2014/main" id="{5F684E21-3077-0634-3D82-46BC90187B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2854" y="3631670"/>
            <a:ext cx="7056285" cy="2715810"/>
          </a:xfrm>
          <a:prstGeom prst="rect">
            <a:avLst/>
          </a:prstGeom>
          <a:ln>
            <a:noFill/>
          </a:ln>
          <a:effectLst>
            <a:outerShdw blurRad="190500" algn="tl" rotWithShape="0">
              <a:srgbClr val="000000">
                <a:alpha val="70000"/>
              </a:srgbClr>
            </a:outerShdw>
          </a:effectLst>
        </p:spPr>
      </p:pic>
      <p:sp>
        <p:nvSpPr>
          <p:cNvPr id="7" name="Slide Number Placeholder 3">
            <a:extLst>
              <a:ext uri="{FF2B5EF4-FFF2-40B4-BE49-F238E27FC236}">
                <a16:creationId xmlns:a16="http://schemas.microsoft.com/office/drawing/2014/main" id="{63E1D9BA-57B7-D0BD-FA7E-D72E794B78DE}"/>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A730C1D8-4CB7-7063-43B3-85DCA12A9F5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Check and fix any contract Errors</a:t>
            </a:r>
          </a:p>
          <a:p>
            <a:pPr marL="914400" marR="0" lvl="1"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rPr>
              <a:t>Review errors and, if valid, fix each within their respective contract to permanently remove the error from the list.</a:t>
            </a:r>
          </a:p>
          <a:p>
            <a:pPr marL="914400" marR="0" lvl="1"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rPr>
              <a:t>If a marked error is not an error, check the respective box, enter comments, then click the "Save Changes" button.</a:t>
            </a:r>
          </a:p>
        </p:txBody>
      </p:sp>
      <p:sp>
        <p:nvSpPr>
          <p:cNvPr id="9" name="Subtitle 2">
            <a:extLst>
              <a:ext uri="{FF2B5EF4-FFF2-40B4-BE49-F238E27FC236}">
                <a16:creationId xmlns:a16="http://schemas.microsoft.com/office/drawing/2014/main" id="{915A9C7E-4DAF-735E-BB32-486B97A0E2FC}"/>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0294E6FE-F5B4-9D65-0E44-B81C5D7DEB52}"/>
              </a:ext>
            </a:extLst>
          </p:cNvPr>
          <p:cNvSpPr/>
          <p:nvPr/>
        </p:nvSpPr>
        <p:spPr>
          <a:xfrm>
            <a:off x="5385034" y="3494808"/>
            <a:ext cx="1111221"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427D9BF-AE2C-76B7-3DA5-8CF3169E9843}"/>
              </a:ext>
            </a:extLst>
          </p:cNvPr>
          <p:cNvSpPr txBox="1"/>
          <p:nvPr/>
        </p:nvSpPr>
        <p:spPr>
          <a:xfrm>
            <a:off x="378575" y="6502008"/>
            <a:ext cx="83653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Note that all errors must be fixed before the ASR can be submitted.  </a:t>
            </a:r>
          </a:p>
        </p:txBody>
      </p:sp>
    </p:spTree>
    <p:extLst>
      <p:ext uri="{BB962C8B-B14F-4D97-AF65-F5344CB8AC3E}">
        <p14:creationId xmlns:p14="http://schemas.microsoft.com/office/powerpoint/2010/main" val="47752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85F22E-5BA4-5930-D167-63E33E38D0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7058" y="2971800"/>
            <a:ext cx="5929884" cy="3681984"/>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2" name="Slide Number Placeholder 3">
            <a:extLst>
              <a:ext uri="{FF2B5EF4-FFF2-40B4-BE49-F238E27FC236}">
                <a16:creationId xmlns:a16="http://schemas.microsoft.com/office/drawing/2014/main" id="{84BA9F54-2CE9-021C-D37A-4CC119A60246}"/>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50700B3-00D0-E048-A26E-0B14EA2A3106}"/>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Verify the information present in the ASR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Financials for each Program</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Project totals for each completed Funded Site</a:t>
            </a:r>
          </a:p>
        </p:txBody>
      </p:sp>
      <p:sp>
        <p:nvSpPr>
          <p:cNvPr id="8" name="Subtitle 2">
            <a:extLst>
              <a:ext uri="{FF2B5EF4-FFF2-40B4-BE49-F238E27FC236}">
                <a16:creationId xmlns:a16="http://schemas.microsoft.com/office/drawing/2014/main" id="{54756167-85C7-4CB1-8FF4-B832DA499EF1}"/>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C58821C0-0462-941B-318A-455C2805C499}"/>
              </a:ext>
            </a:extLst>
          </p:cNvPr>
          <p:cNvSpPr/>
          <p:nvPr/>
        </p:nvSpPr>
        <p:spPr>
          <a:xfrm>
            <a:off x="1676400" y="3346774"/>
            <a:ext cx="1880263" cy="358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31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046E88-188E-E6F1-B2A1-F5738D7CED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7058" y="2971800"/>
            <a:ext cx="5929884" cy="3681984"/>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Submit the Annual Summary Report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All check boxes need to be checked before you can submit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Emails will be sent upon Submit and Accept</a:t>
            </a: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33AB1408-0C44-E4D7-B504-F628A45BAC42}"/>
              </a:ext>
            </a:extLst>
          </p:cNvPr>
          <p:cNvSpPr/>
          <p:nvPr/>
        </p:nvSpPr>
        <p:spPr>
          <a:xfrm>
            <a:off x="3614561" y="5923930"/>
            <a:ext cx="1894408" cy="641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EFA098F-3DA4-A52A-E752-08B9DEA52A71}"/>
              </a:ext>
            </a:extLst>
          </p:cNvPr>
          <p:cNvSpPr/>
          <p:nvPr/>
        </p:nvSpPr>
        <p:spPr>
          <a:xfrm>
            <a:off x="3886200" y="3086527"/>
            <a:ext cx="510712" cy="342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B844899-E36C-D34E-0E85-90CF57396C2C}"/>
              </a:ext>
            </a:extLst>
          </p:cNvPr>
          <p:cNvSpPr/>
          <p:nvPr/>
        </p:nvSpPr>
        <p:spPr>
          <a:xfrm>
            <a:off x="5449188" y="5912190"/>
            <a:ext cx="2116611" cy="64101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02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BF4485-173A-4D1D-6A11-C039622BB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889" y="5444810"/>
            <a:ext cx="4876800" cy="1184590"/>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4800" b="1" dirty="0">
                <a:solidFill>
                  <a:srgbClr val="FF0000"/>
                </a:solidFill>
                <a:latin typeface="Calibri" panose="020F0502020204030204"/>
                <a:ea typeface="Times New Roman"/>
              </a:rPr>
              <a:t>Am I eligible for an allocation?</a:t>
            </a:r>
            <a:endPar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Depends on your Spending Requirement Status</a:t>
            </a:r>
          </a:p>
          <a:p>
            <a:pPr marL="514350" indent="-457200">
              <a:defRPr/>
            </a:pPr>
            <a:r>
              <a:rPr lang="en-US" sz="2800" dirty="0">
                <a:solidFill>
                  <a:prstClr val="black"/>
                </a:solidFill>
                <a:latin typeface="Calibri" panose="020F0502020204030204"/>
                <a:ea typeface="Times New Roman"/>
              </a:rPr>
              <a:t>Spending Requirement is the total of all allocations received minus the most recent 2 fiscal years</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ea typeface="Times New Roman"/>
              </a:rPr>
              <a:t>If Total Spent &gt;= Spending Requirement, then you are eligible for an allocation. The difference will be </a:t>
            </a:r>
            <a:r>
              <a:rPr lang="en-US" sz="2400" b="1" dirty="0">
                <a:solidFill>
                  <a:srgbClr val="00B050"/>
                </a:solidFill>
                <a:latin typeface="Calibri" panose="020F0502020204030204"/>
                <a:ea typeface="Times New Roman"/>
              </a:rPr>
              <a:t>green</a:t>
            </a:r>
            <a:r>
              <a:rPr lang="en-US" sz="2400" dirty="0">
                <a:solidFill>
                  <a:prstClr val="black"/>
                </a:solidFill>
                <a:latin typeface="Calibri" panose="020F0502020204030204"/>
                <a:ea typeface="Times New Roman"/>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ea typeface="Times New Roman"/>
              </a:rPr>
              <a:t>If Total Spent &lt; Spending Requirement, then you are not eligible for an allocation. The difference will be </a:t>
            </a:r>
            <a:r>
              <a:rPr lang="en-US" sz="2400" b="1" dirty="0">
                <a:solidFill>
                  <a:srgbClr val="FF0000"/>
                </a:solidFill>
                <a:latin typeface="Calibri" panose="020F0502020204030204"/>
                <a:ea typeface="Times New Roman"/>
              </a:rPr>
              <a:t>red</a:t>
            </a:r>
            <a:r>
              <a:rPr lang="en-US" sz="2400" dirty="0">
                <a:solidFill>
                  <a:prstClr val="black"/>
                </a:solidFill>
                <a:latin typeface="Calibri" panose="020F0502020204030204"/>
                <a:ea typeface="Times New Roman"/>
              </a:rPr>
              <a:t>. That amount must be spent by the time the next allocation is determined. This is typically March 31.</a:t>
            </a: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2" name="Oval 11">
            <a:extLst>
              <a:ext uri="{FF2B5EF4-FFF2-40B4-BE49-F238E27FC236}">
                <a16:creationId xmlns:a16="http://schemas.microsoft.com/office/drawing/2014/main" id="{9B844899-E36C-D34E-0E85-90CF57396C2C}"/>
              </a:ext>
            </a:extLst>
          </p:cNvPr>
          <p:cNvSpPr/>
          <p:nvPr/>
        </p:nvSpPr>
        <p:spPr>
          <a:xfrm>
            <a:off x="3047999" y="6142468"/>
            <a:ext cx="1295401" cy="4389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ED6DBC0-FE4C-37A2-E85C-0CB616B5EFB9}"/>
              </a:ext>
            </a:extLst>
          </p:cNvPr>
          <p:cNvSpPr/>
          <p:nvPr/>
        </p:nvSpPr>
        <p:spPr>
          <a:xfrm>
            <a:off x="5410200" y="6121174"/>
            <a:ext cx="1295401" cy="4389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E82173-E706-15DD-ADE5-6B7A284AB2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5312" y="2878836"/>
            <a:ext cx="4913376" cy="3445764"/>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220032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ASR Budgeting Tool</a:t>
            </a: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Useful to help meet Spending Requirements</a:t>
            </a: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Be sure that all income and expenses are up to date</a:t>
            </a: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The information saved in the ASR budget tool is reset when the next allocation </a:t>
            </a:r>
            <a:r>
              <a:rPr lang="en-US" sz="2800" dirty="0">
                <a:solidFill>
                  <a:prstClr val="black"/>
                </a:solidFill>
                <a:latin typeface="Calibri" panose="020F0502020204030204"/>
                <a:ea typeface="Times New Roman"/>
              </a:rPr>
              <a:t>has been entered into the GIS</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1" name="Oval 10">
            <a:extLst>
              <a:ext uri="{FF2B5EF4-FFF2-40B4-BE49-F238E27FC236}">
                <a16:creationId xmlns:a16="http://schemas.microsoft.com/office/drawing/2014/main" id="{3EFA098F-3DA4-A52A-E752-08B9DEA52A71}"/>
              </a:ext>
            </a:extLst>
          </p:cNvPr>
          <p:cNvSpPr/>
          <p:nvPr/>
        </p:nvSpPr>
        <p:spPr>
          <a:xfrm>
            <a:off x="2438400" y="3011324"/>
            <a:ext cx="533400" cy="342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41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8376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Downloadable Data</a:t>
            </a:r>
          </a:p>
          <a:p>
            <a:pPr marL="514350" indent="-457200">
              <a:defRPr/>
            </a:pPr>
            <a:r>
              <a:rPr lang="en-US" sz="2800" dirty="0">
                <a:solidFill>
                  <a:prstClr val="black"/>
                </a:solidFill>
                <a:latin typeface="Calibri" panose="020F0502020204030204"/>
                <a:ea typeface="Times New Roman"/>
              </a:rPr>
              <a:t>Each of the five tabs in the ASR can be downloaded in a comma delimited format.</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To download data for a particular tab, choose the appropriate tab and then click the </a:t>
            </a:r>
            <a:r>
              <a:rPr kumimoji="0" lang="en-US" sz="2800" b="0" i="1" u="none" strike="noStrike" kern="1200" cap="none" spc="0" normalizeH="0" baseline="0" noProof="0" dirty="0">
                <a:ln>
                  <a:noFill/>
                </a:ln>
                <a:solidFill>
                  <a:prstClr val="black"/>
                </a:solidFill>
                <a:effectLst/>
                <a:uLnTx/>
                <a:uFillTx/>
                <a:latin typeface="Calibri" panose="020F0502020204030204"/>
                <a:ea typeface="Times New Roman"/>
                <a:cs typeface="+mn-cs"/>
              </a:rPr>
              <a:t>Export Reports</a:t>
            </a: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 button.</a:t>
            </a:r>
          </a:p>
          <a:p>
            <a:pPr marL="514350" indent="-457200">
              <a:defRPr/>
            </a:pPr>
            <a:endParaRPr lang="en-US" sz="2800" dirty="0">
              <a:solidFill>
                <a:prstClr val="black"/>
              </a:solidFill>
              <a:latin typeface="Calibri" panose="020F0502020204030204"/>
              <a:ea typeface="Times New Roman"/>
            </a:endParaRPr>
          </a:p>
          <a:p>
            <a:pPr marL="514350" indent="-45720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r>
              <a:rPr lang="en-US" sz="2800" dirty="0">
                <a:solidFill>
                  <a:prstClr val="black"/>
                </a:solidFill>
                <a:latin typeface="Calibri" panose="020F0502020204030204"/>
                <a:ea typeface="Times New Roman"/>
              </a:rPr>
              <a:t>Select the “Combined” funding source for both DGR and LVR data. </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14" name="Picture 13">
            <a:extLst>
              <a:ext uri="{FF2B5EF4-FFF2-40B4-BE49-F238E27FC236}">
                <a16:creationId xmlns:a16="http://schemas.microsoft.com/office/drawing/2014/main" id="{D176E422-D2CD-FDC6-76B2-46D5183E71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810000"/>
            <a:ext cx="5925973" cy="1038225"/>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1" name="Oval 10">
            <a:extLst>
              <a:ext uri="{FF2B5EF4-FFF2-40B4-BE49-F238E27FC236}">
                <a16:creationId xmlns:a16="http://schemas.microsoft.com/office/drawing/2014/main" id="{3EFA098F-3DA4-A52A-E752-08B9DEA52A71}"/>
              </a:ext>
            </a:extLst>
          </p:cNvPr>
          <p:cNvSpPr/>
          <p:nvPr/>
        </p:nvSpPr>
        <p:spPr>
          <a:xfrm>
            <a:off x="5248987" y="4000108"/>
            <a:ext cx="533400" cy="342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913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Downloadable Data</a:t>
            </a:r>
          </a:p>
          <a:p>
            <a:pPr marL="514350" indent="-457200">
              <a:defRPr/>
            </a:pPr>
            <a:r>
              <a:rPr lang="en-US" sz="2800" dirty="0">
                <a:solidFill>
                  <a:prstClr val="black"/>
                </a:solidFill>
                <a:latin typeface="Calibri" panose="020F0502020204030204"/>
                <a:ea typeface="Times New Roman"/>
              </a:rPr>
              <a:t>The “All Contracts” tab is useful to view data for individual contracts.</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endParaRPr lang="en-US" sz="2800" dirty="0">
              <a:solidFill>
                <a:prstClr val="black"/>
              </a:solidFill>
              <a:latin typeface="Calibri" panose="020F0502020204030204"/>
              <a:ea typeface="Times New Roman"/>
            </a:endParaRPr>
          </a:p>
          <a:p>
            <a:pPr marL="514350" indent="-457200">
              <a:defRPr/>
            </a:pPr>
            <a:endParaRPr lang="en-US" sz="2800" dirty="0">
              <a:solidFill>
                <a:prstClr val="black"/>
              </a:solidFill>
              <a:latin typeface="Calibri" panose="020F0502020204030204"/>
              <a:ea typeface="Times New Roman"/>
            </a:endParaRPr>
          </a:p>
          <a:p>
            <a:pPr marL="514350" indent="-457200">
              <a:defRPr/>
            </a:pPr>
            <a:endParaRPr lang="en-US" sz="2800" dirty="0">
              <a:solidFill>
                <a:prstClr val="black"/>
              </a:solidFill>
              <a:latin typeface="Calibri" panose="020F0502020204030204"/>
              <a:ea typeface="Times New Roman"/>
            </a:endParaRPr>
          </a:p>
          <a:p>
            <a:pPr marL="514350" indent="-457200">
              <a:defRPr/>
            </a:pPr>
            <a:r>
              <a:rPr lang="en-US" sz="2800" dirty="0">
                <a:solidFill>
                  <a:prstClr val="black"/>
                </a:solidFill>
                <a:latin typeface="Calibri" panose="020F0502020204030204"/>
                <a:ea typeface="Times New Roman"/>
              </a:rPr>
              <a:t>The March 29, 2019 webinar </a:t>
            </a:r>
            <a:r>
              <a:rPr lang="en-US" sz="2800" i="1" dirty="0">
                <a:solidFill>
                  <a:prstClr val="black"/>
                </a:solidFill>
                <a:latin typeface="Calibri" panose="020F0502020204030204"/>
                <a:ea typeface="Times New Roman"/>
              </a:rPr>
              <a:t>“Detailed GIS Data Analysis Demo in Excel”</a:t>
            </a:r>
            <a:r>
              <a:rPr lang="en-US" sz="2800" dirty="0">
                <a:solidFill>
                  <a:prstClr val="black"/>
                </a:solidFill>
                <a:latin typeface="Calibri" panose="020F0502020204030204"/>
                <a:ea typeface="Times New Roman"/>
              </a:rPr>
              <a:t> provides a comprehensive GIS data analysis focusing on sorts, summarizations, formulas, and graphs, and other functions in excel. (located in </a:t>
            </a:r>
            <a:r>
              <a:rPr lang="en-US" sz="2800" dirty="0">
                <a:solidFill>
                  <a:prstClr val="black"/>
                </a:solidFill>
                <a:latin typeface="Calibri" panose="020F0502020204030204"/>
                <a:ea typeface="Times New Roman"/>
                <a:hlinkClick r:id="rId3"/>
              </a:rPr>
              <a:t>Past Webinars</a:t>
            </a:r>
            <a:r>
              <a:rPr lang="en-US" sz="2800" dirty="0">
                <a:solidFill>
                  <a:prstClr val="black"/>
                </a:solidFill>
                <a:latin typeface="Calibri" panose="020F0502020204030204"/>
                <a:ea typeface="Times New Roman"/>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 </a:t>
            </a:r>
          </a:p>
          <a:p>
            <a:pPr marL="57150" indent="0">
              <a:buNone/>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10" name="Picture 9">
            <a:extLst>
              <a:ext uri="{FF2B5EF4-FFF2-40B4-BE49-F238E27FC236}">
                <a16:creationId xmlns:a16="http://schemas.microsoft.com/office/drawing/2014/main" id="{1CCAA2EE-C2D3-B50A-6C56-FDEA968D32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978" y="2590800"/>
            <a:ext cx="5626044" cy="1167496"/>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3EFA098F-3DA4-A52A-E752-08B9DEA52A71}"/>
              </a:ext>
            </a:extLst>
          </p:cNvPr>
          <p:cNvSpPr/>
          <p:nvPr/>
        </p:nvSpPr>
        <p:spPr>
          <a:xfrm>
            <a:off x="4495800" y="2590801"/>
            <a:ext cx="692849"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77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DGLVR 5-Year Agreements</a:t>
            </a:r>
            <a:r>
              <a:rPr lang="en-US" b="1" dirty="0">
                <a:solidFill>
                  <a:srgbClr val="FF0000"/>
                </a:solidFill>
                <a:ea typeface="Times New Roman"/>
              </a:rPr>
              <a:t> </a:t>
            </a:r>
            <a:r>
              <a:rPr lang="en-US" sz="2400" b="1" dirty="0">
                <a:solidFill>
                  <a:srgbClr val="FF0000"/>
                </a:solidFill>
                <a:ea typeface="Times New Roman"/>
              </a:rPr>
              <a:t>(between SCC and CDs)</a:t>
            </a:r>
            <a:endParaRPr lang="en-US" sz="1100" b="1" dirty="0">
              <a:ea typeface="Times New Roman"/>
            </a:endParaRPr>
          </a:p>
          <a:p>
            <a:pPr lvl="1">
              <a:spcBef>
                <a:spcPts val="0"/>
              </a:spcBef>
            </a:pPr>
            <a:endParaRPr lang="en-US" sz="1600" b="1" dirty="0">
              <a:ea typeface="Times New Roman"/>
            </a:endParaRPr>
          </a:p>
          <a:p>
            <a:pPr lvl="1">
              <a:spcBef>
                <a:spcPts val="0"/>
              </a:spcBef>
              <a:buFont typeface="Arial" panose="020B0604020202020204" pitchFamily="34" charset="0"/>
              <a:buChar char="•"/>
            </a:pPr>
            <a:r>
              <a:rPr lang="en-US" b="1" dirty="0">
                <a:ea typeface="Times New Roman"/>
              </a:rPr>
              <a:t>Agreement that establishes DGLVR Program in individual CDs, allowing funding transfer to CDs.</a:t>
            </a:r>
          </a:p>
          <a:p>
            <a:pPr lvl="1">
              <a:spcBef>
                <a:spcPts val="0"/>
              </a:spcBef>
              <a:buFont typeface="Arial" panose="020B0604020202020204" pitchFamily="34" charset="0"/>
              <a:buChar char="•"/>
            </a:pPr>
            <a:endParaRPr lang="en-US" b="1" dirty="0">
              <a:ea typeface="Times New Roman"/>
            </a:endParaRPr>
          </a:p>
          <a:p>
            <a:pPr lvl="1">
              <a:spcBef>
                <a:spcPts val="0"/>
              </a:spcBef>
              <a:buFont typeface="Arial" panose="020B0604020202020204" pitchFamily="34" charset="0"/>
              <a:buChar char="•"/>
            </a:pPr>
            <a:r>
              <a:rPr lang="en-US" b="1" dirty="0">
                <a:ea typeface="Times New Roman"/>
              </a:rPr>
              <a:t>66 CDs currently have agreement</a:t>
            </a:r>
          </a:p>
          <a:p>
            <a:pPr lvl="1">
              <a:spcBef>
                <a:spcPts val="0"/>
              </a:spcBef>
              <a:buFont typeface="Arial" panose="020B0604020202020204" pitchFamily="34" charset="0"/>
              <a:buChar char="•"/>
            </a:pPr>
            <a:endParaRPr lang="en-US" b="1" dirty="0">
              <a:ea typeface="Times New Roman"/>
            </a:endParaRPr>
          </a:p>
          <a:p>
            <a:pPr lvl="1">
              <a:spcBef>
                <a:spcPts val="0"/>
              </a:spcBef>
              <a:buFont typeface="Arial" panose="020B0604020202020204" pitchFamily="34" charset="0"/>
              <a:buChar char="•"/>
            </a:pPr>
            <a:r>
              <a:rPr lang="en-US" b="1" dirty="0">
                <a:ea typeface="Times New Roman"/>
              </a:rPr>
              <a:t>Current Agreement ends 6/30/23</a:t>
            </a:r>
          </a:p>
          <a:p>
            <a:pPr lvl="1">
              <a:spcBef>
                <a:spcPts val="0"/>
              </a:spcBef>
              <a:buFont typeface="Arial" panose="020B0604020202020204" pitchFamily="34" charset="0"/>
              <a:buChar char="•"/>
            </a:pPr>
            <a:endParaRPr lang="en-US" b="1" dirty="0">
              <a:ea typeface="Times New Roman"/>
            </a:endParaRPr>
          </a:p>
          <a:p>
            <a:pPr lvl="1">
              <a:spcBef>
                <a:spcPts val="0"/>
              </a:spcBef>
              <a:buFont typeface="Arial" panose="020B0604020202020204" pitchFamily="34" charset="0"/>
              <a:buChar char="•"/>
            </a:pPr>
            <a:r>
              <a:rPr lang="en-US" b="1" dirty="0">
                <a:ea typeface="Times New Roman"/>
              </a:rPr>
              <a:t>All funding from agreement must be spent out by 6/30/24</a:t>
            </a:r>
          </a:p>
          <a:p>
            <a:pPr marL="457200" lvl="1" indent="0">
              <a:spcBef>
                <a:spcPts val="0"/>
              </a:spcBef>
              <a:buNone/>
            </a:pPr>
            <a:endParaRPr lang="en-US" b="1" dirty="0">
              <a:ea typeface="Times New Roman"/>
            </a:endParaRPr>
          </a:p>
          <a:p>
            <a:pPr lvl="1"/>
            <a:endParaRPr lang="en-US" b="1" dirty="0">
              <a:ea typeface="Times New Roman"/>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10002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13" name="Subtitle 2">
            <a:extLst>
              <a:ext uri="{FF2B5EF4-FFF2-40B4-BE49-F238E27FC236}">
                <a16:creationId xmlns:a16="http://schemas.microsoft.com/office/drawing/2014/main" id="{34220414-8286-CC93-2898-A8142555F223}"/>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Times New Roman"/>
                <a:cs typeface="+mn-cs"/>
              </a:rPr>
              <a:t>Report Due January 15</a:t>
            </a:r>
          </a:p>
        </p:txBody>
      </p:sp>
    </p:spTree>
    <p:extLst>
      <p:ext uri="{BB962C8B-B14F-4D97-AF65-F5344CB8AC3E}">
        <p14:creationId xmlns:p14="http://schemas.microsoft.com/office/powerpoint/2010/main" val="90486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717" y="2584632"/>
            <a:ext cx="8534400" cy="2697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1F497D">
                    <a:lumMod val="75000"/>
                  </a:srgbClr>
                </a:solidFill>
                <a:effectLst/>
                <a:uLnTx/>
                <a:uFillTx/>
                <a:latin typeface="Calibri"/>
                <a:ea typeface="Times New Roman"/>
                <a:cs typeface="+mn-cs"/>
              </a:rPr>
              <a:t>Current 5-year</a:t>
            </a:r>
            <a:r>
              <a:rPr kumimoji="0" lang="en-US" sz="2800" b="1" i="0" u="none" strike="noStrike" kern="1200" cap="none" spc="0" normalizeH="0" baseline="0" noProof="0" dirty="0">
                <a:ln>
                  <a:noFill/>
                </a:ln>
                <a:solidFill>
                  <a:srgbClr val="1F497D">
                    <a:lumMod val="75000"/>
                  </a:srgbClr>
                </a:solidFill>
                <a:effectLst/>
                <a:uLnTx/>
                <a:uFillTx/>
                <a:latin typeface="Calibri"/>
                <a:ea typeface="Times New Roman"/>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Began 7/1/2018, scheduled to end 6/30/2023</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FF0000"/>
                </a:solidFill>
                <a:latin typeface="Calibri"/>
                <a:ea typeface="Times New Roman"/>
              </a:rPr>
              <a:t>Extra year written into contract to spend funds.  All funds must be spent by 6/30/2024.</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B050"/>
                </a:solidFill>
                <a:latin typeface="Calibri"/>
                <a:ea typeface="Times New Roman"/>
              </a:rPr>
              <a:t>New Agreement to begin 7/1/2023.</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p:txBody>
      </p:sp>
      <p:cxnSp>
        <p:nvCxnSpPr>
          <p:cNvPr id="40" name="Straight Connector 39"/>
          <p:cNvCxnSpPr/>
          <p:nvPr/>
        </p:nvCxnSpPr>
        <p:spPr>
          <a:xfrm>
            <a:off x="4388412" y="937335"/>
            <a:ext cx="0" cy="1280160"/>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050" y="609600"/>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2018       2019       2020       2021       2022       2023       2024       2025       2025       2027       2028	</a:t>
            </a:r>
          </a:p>
        </p:txBody>
      </p:sp>
      <p:cxnSp>
        <p:nvCxnSpPr>
          <p:cNvPr id="42" name="Straight Connector 41"/>
          <p:cNvCxnSpPr/>
          <p:nvPr/>
        </p:nvCxnSpPr>
        <p:spPr>
          <a:xfrm>
            <a:off x="32384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442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8500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1558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4616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47674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0732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13790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6848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772400" y="932762"/>
            <a:ext cx="26669"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629649" y="932762"/>
            <a:ext cx="0" cy="128016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68906" y="1153709"/>
            <a:ext cx="4196715" cy="385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Current 5-year</a:t>
            </a:r>
          </a:p>
        </p:txBody>
      </p:sp>
      <p:sp>
        <p:nvSpPr>
          <p:cNvPr id="56" name="TextBox 55"/>
          <p:cNvSpPr txBox="1"/>
          <p:nvPr/>
        </p:nvSpPr>
        <p:spPr>
          <a:xfrm>
            <a:off x="4094853" y="2093383"/>
            <a:ext cx="830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a:ea typeface="+mn-ea"/>
                <a:cs typeface="+mn-cs"/>
              </a:rPr>
              <a:t>today</a:t>
            </a:r>
          </a:p>
        </p:txBody>
      </p:sp>
      <p:sp>
        <p:nvSpPr>
          <p:cNvPr id="24" name="Down Arrow 23"/>
          <p:cNvSpPr/>
          <p:nvPr/>
        </p:nvSpPr>
        <p:spPr>
          <a:xfrm rot="11479427">
            <a:off x="2919158" y="1587322"/>
            <a:ext cx="228600" cy="1151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
        <p:nvSpPr>
          <p:cNvPr id="2" name="Rectangle 1">
            <a:extLst>
              <a:ext uri="{FF2B5EF4-FFF2-40B4-BE49-F238E27FC236}">
                <a16:creationId xmlns:a16="http://schemas.microsoft.com/office/drawing/2014/main" id="{662D775C-9F67-2AE2-3A7E-94753DA4FBED}"/>
              </a:ext>
            </a:extLst>
          </p:cNvPr>
          <p:cNvSpPr/>
          <p:nvPr/>
        </p:nvSpPr>
        <p:spPr>
          <a:xfrm>
            <a:off x="4870132" y="1153649"/>
            <a:ext cx="921068" cy="38539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Extra Year</a:t>
            </a:r>
          </a:p>
        </p:txBody>
      </p:sp>
      <p:sp>
        <p:nvSpPr>
          <p:cNvPr id="3" name="Rectangle 2">
            <a:extLst>
              <a:ext uri="{FF2B5EF4-FFF2-40B4-BE49-F238E27FC236}">
                <a16:creationId xmlns:a16="http://schemas.microsoft.com/office/drawing/2014/main" id="{34F004A0-F10E-8F40-647D-DF99BFC5EF9A}"/>
              </a:ext>
            </a:extLst>
          </p:cNvPr>
          <p:cNvSpPr/>
          <p:nvPr/>
        </p:nvSpPr>
        <p:spPr>
          <a:xfrm>
            <a:off x="4870131" y="1669509"/>
            <a:ext cx="4196715" cy="385395"/>
          </a:xfrm>
          <a:prstGeom prst="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New 5-year</a:t>
            </a:r>
          </a:p>
        </p:txBody>
      </p:sp>
    </p:spTree>
    <p:extLst>
      <p:ext uri="{BB962C8B-B14F-4D97-AF65-F5344CB8AC3E}">
        <p14:creationId xmlns:p14="http://schemas.microsoft.com/office/powerpoint/2010/main" val="365923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717" y="2584632"/>
            <a:ext cx="8534400" cy="3587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1F497D">
                    <a:lumMod val="75000"/>
                  </a:srgbClr>
                </a:solidFill>
                <a:effectLst/>
                <a:uLnTx/>
                <a:uFillTx/>
                <a:latin typeface="Calibri"/>
                <a:ea typeface="Times New Roman"/>
                <a:cs typeface="+mn-cs"/>
              </a:rPr>
              <a:t>What this means</a:t>
            </a:r>
            <a:r>
              <a:rPr kumimoji="0" lang="en-US" sz="2800" b="1" i="0" u="none" strike="noStrike" kern="1200" cap="none" spc="0" normalizeH="0" baseline="0" noProof="0" dirty="0">
                <a:ln>
                  <a:noFill/>
                </a:ln>
                <a:solidFill>
                  <a:srgbClr val="1F497D">
                    <a:lumMod val="75000"/>
                  </a:srgbClr>
                </a:solidFill>
                <a:effectLst/>
                <a:uLnTx/>
                <a:uFillTx/>
                <a:latin typeface="Calibri"/>
                <a:ea typeface="Times New Roman"/>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sng" strike="noStrike" kern="1200" cap="none" spc="0" normalizeH="0" baseline="0" noProof="0" dirty="0">
                <a:ln>
                  <a:noFill/>
                </a:ln>
                <a:solidFill>
                  <a:prstClr val="black"/>
                </a:solidFill>
                <a:effectLst/>
                <a:uLnTx/>
                <a:uFillTx/>
                <a:latin typeface="Calibri"/>
                <a:ea typeface="Times New Roman"/>
                <a:cs typeface="+mn-cs"/>
              </a:rPr>
              <a:t>6/30/2024</a:t>
            </a:r>
            <a:r>
              <a:rPr kumimoji="0" lang="en-US" sz="3600" b="1" i="0" u="none" strike="noStrike" kern="1200" cap="none" spc="0" normalizeH="0" baseline="0" noProof="0" dirty="0">
                <a:ln>
                  <a:noFill/>
                </a:ln>
                <a:solidFill>
                  <a:prstClr val="black"/>
                </a:solidFill>
                <a:effectLst/>
                <a:uLnTx/>
                <a:uFillTx/>
                <a:latin typeface="Calibri"/>
                <a:ea typeface="Times New Roman"/>
                <a:cs typeface="+mn-cs"/>
              </a:rPr>
              <a:t>: </a:t>
            </a:r>
            <a:r>
              <a:rPr kumimoji="0" lang="en-US" sz="3600" b="1" i="0" u="none" strike="noStrike" kern="1200" cap="none" spc="0" normalizeH="0" baseline="0" noProof="0" dirty="0">
                <a:ln>
                  <a:noFill/>
                </a:ln>
                <a:solidFill>
                  <a:srgbClr val="FF0000"/>
                </a:solidFill>
                <a:effectLst/>
                <a:uLnTx/>
                <a:uFillTx/>
                <a:latin typeface="Calibri"/>
                <a:ea typeface="Times New Roman"/>
                <a:cs typeface="+mn-cs"/>
              </a:rPr>
              <a:t>ALL funds </a:t>
            </a:r>
            <a:r>
              <a:rPr kumimoji="0" lang="en-US" sz="3600" b="1" i="0" u="none" strike="noStrike" kern="1200" cap="none" spc="0" normalizeH="0" baseline="0" noProof="0" dirty="0">
                <a:ln>
                  <a:noFill/>
                </a:ln>
                <a:solidFill>
                  <a:prstClr val="black"/>
                </a:solidFill>
                <a:effectLst/>
                <a:uLnTx/>
                <a:uFillTx/>
                <a:latin typeface="Calibri"/>
                <a:ea typeface="Times New Roman"/>
                <a:cs typeface="+mn-cs"/>
              </a:rPr>
              <a:t>from FY 18-19 through FY 22-23 must be </a:t>
            </a:r>
            <a:r>
              <a:rPr kumimoji="0" lang="en-US" sz="3600" b="1" i="0" u="sng" strike="noStrike" kern="1200" cap="none" spc="0" normalizeH="0" baseline="0" noProof="0" dirty="0">
                <a:ln>
                  <a:noFill/>
                </a:ln>
                <a:solidFill>
                  <a:prstClr val="black"/>
                </a:solidFill>
                <a:effectLst/>
                <a:uLnTx/>
                <a:uFillTx/>
                <a:latin typeface="Calibri"/>
                <a:ea typeface="Times New Roman"/>
                <a:cs typeface="+mn-cs"/>
              </a:rPr>
              <a:t>SPENT</a:t>
            </a:r>
            <a:r>
              <a:rPr kumimoji="0" lang="en-US" sz="3600" b="1" i="0" u="none" strike="noStrike" kern="1200" cap="none" spc="0" normalizeH="0" baseline="0" noProof="0" dirty="0">
                <a:ln>
                  <a:noFill/>
                </a:ln>
                <a:solidFill>
                  <a:prstClr val="black"/>
                </a:solidFill>
                <a:effectLst/>
                <a:uLnTx/>
                <a:uFillTx/>
                <a:latin typeface="Calibri"/>
                <a:ea typeface="Times New Roman"/>
                <a:cs typeface="+mn-cs"/>
              </a:rPr>
              <a: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a:ea typeface="Times New Roman"/>
              <a:cs typeface="+mn-cs"/>
            </a:endParaRPr>
          </a:p>
        </p:txBody>
      </p:sp>
      <p:cxnSp>
        <p:nvCxnSpPr>
          <p:cNvPr id="40" name="Straight Connector 39"/>
          <p:cNvCxnSpPr/>
          <p:nvPr/>
        </p:nvCxnSpPr>
        <p:spPr>
          <a:xfrm>
            <a:off x="4545042" y="937335"/>
            <a:ext cx="0" cy="1280160"/>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384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442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8500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1558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4616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47674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0732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13790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68489" y="932762"/>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772400" y="932762"/>
            <a:ext cx="26669"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629649" y="932762"/>
            <a:ext cx="0" cy="128016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68906" y="1153709"/>
            <a:ext cx="4196715" cy="385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Current 5-year</a:t>
            </a:r>
          </a:p>
        </p:txBody>
      </p:sp>
      <p:sp>
        <p:nvSpPr>
          <p:cNvPr id="56" name="TextBox 55"/>
          <p:cNvSpPr txBox="1"/>
          <p:nvPr/>
        </p:nvSpPr>
        <p:spPr>
          <a:xfrm>
            <a:off x="4251483" y="2093383"/>
            <a:ext cx="830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Calibri"/>
                <a:ea typeface="+mn-ea"/>
                <a:cs typeface="+mn-cs"/>
              </a:rPr>
              <a:t>today</a:t>
            </a:r>
          </a:p>
        </p:txBody>
      </p:sp>
      <p:sp>
        <p:nvSpPr>
          <p:cNvPr id="22" name="Rectangle 21"/>
          <p:cNvSpPr/>
          <p:nvPr/>
        </p:nvSpPr>
        <p:spPr>
          <a:xfrm>
            <a:off x="4870132" y="1153649"/>
            <a:ext cx="921068" cy="38539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1-year Extension</a:t>
            </a:r>
          </a:p>
        </p:txBody>
      </p:sp>
      <p:sp>
        <p:nvSpPr>
          <p:cNvPr id="2" name="Down Arrow Callout 1"/>
          <p:cNvSpPr/>
          <p:nvPr/>
        </p:nvSpPr>
        <p:spPr>
          <a:xfrm>
            <a:off x="211166" y="609600"/>
            <a:ext cx="8667751" cy="2438400"/>
          </a:xfrm>
          <a:prstGeom prst="downArrowCallou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FF0000"/>
                </a:solidFill>
              </a:rPr>
              <a:t>ALL FUNDS</a:t>
            </a:r>
            <a:r>
              <a:rPr lang="en-US" sz="3200" b="1" dirty="0">
                <a:solidFill>
                  <a:srgbClr val="FF0000"/>
                </a:solidFill>
              </a:rPr>
              <a:t>: </a:t>
            </a:r>
            <a:r>
              <a:rPr lang="en-US" sz="3200" dirty="0">
                <a:solidFill>
                  <a:schemeClr val="tx1"/>
                </a:solidFill>
              </a:rPr>
              <a:t>funds in Harrisburg, </a:t>
            </a:r>
            <a:r>
              <a:rPr lang="en-US" sz="3200" u="sng" dirty="0">
                <a:solidFill>
                  <a:schemeClr val="tx1"/>
                </a:solidFill>
              </a:rPr>
              <a:t>AND in Conservation District Accounts </a:t>
            </a:r>
          </a:p>
        </p:txBody>
      </p:sp>
      <p:sp>
        <p:nvSpPr>
          <p:cNvPr id="23" name="Rectangle 22"/>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123988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990600"/>
            <a:ext cx="8915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What do you consider “spent”?</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p>
          <a:p>
            <a:pPr marL="457200" lvl="1" indent="0">
              <a:spcBef>
                <a:spcPts val="0"/>
              </a:spcBef>
              <a:buNone/>
            </a:pPr>
            <a:r>
              <a:rPr lang="en-US" sz="3200" u="sng" dirty="0">
                <a:solidFill>
                  <a:prstClr val="black"/>
                </a:solidFill>
                <a:latin typeface="Calibri"/>
                <a:ea typeface="Times New Roman"/>
              </a:rPr>
              <a:t>Spent</a:t>
            </a:r>
            <a:r>
              <a:rPr lang="en-US" sz="3200" dirty="0">
                <a:solidFill>
                  <a:prstClr val="black"/>
                </a:solidFill>
                <a:latin typeface="Calibri"/>
                <a:ea typeface="Times New Roman"/>
              </a:rPr>
              <a:t>: </a:t>
            </a:r>
          </a:p>
          <a:p>
            <a:pPr lvl="1">
              <a:spcBef>
                <a:spcPts val="0"/>
              </a:spcBef>
              <a:buFont typeface="Arial" panose="020B0604020202020204" pitchFamily="34" charset="0"/>
              <a:buChar char="•"/>
            </a:pPr>
            <a:r>
              <a:rPr lang="en-US" sz="3200" dirty="0">
                <a:solidFill>
                  <a:prstClr val="black"/>
                </a:solidFill>
                <a:latin typeface="Calibri"/>
                <a:ea typeface="Times New Roman"/>
              </a:rPr>
              <a:t>A check has been written to the grant recipient</a:t>
            </a:r>
          </a:p>
          <a:p>
            <a:pPr lvl="1">
              <a:spcBef>
                <a:spcPts val="0"/>
              </a:spcBef>
              <a:buFont typeface="Arial" panose="020B0604020202020204" pitchFamily="34" charset="0"/>
              <a:buChar char="•"/>
            </a:pPr>
            <a:r>
              <a:rPr lang="en-US" sz="3200" dirty="0">
                <a:solidFill>
                  <a:prstClr val="black"/>
                </a:solidFill>
                <a:latin typeface="Calibri"/>
                <a:ea typeface="Times New Roman"/>
              </a:rPr>
              <a:t>An admin/</a:t>
            </a:r>
            <a:r>
              <a:rPr lang="en-US" sz="3200" dirty="0" err="1">
                <a:solidFill>
                  <a:prstClr val="black"/>
                </a:solidFill>
                <a:latin typeface="Calibri"/>
                <a:ea typeface="Times New Roman"/>
              </a:rPr>
              <a:t>edu</a:t>
            </a:r>
            <a:r>
              <a:rPr lang="en-US" sz="3200" dirty="0">
                <a:solidFill>
                  <a:prstClr val="black"/>
                </a:solidFill>
                <a:latin typeface="Calibri"/>
                <a:ea typeface="Times New Roman"/>
              </a:rPr>
              <a:t> expense has been paid with Program funds. </a:t>
            </a: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46E1DE-DFCB-2905-BACB-79C9BDE92AFA}"/>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299FE52E-0487-DDFB-869F-8ACC0DC9BE41}"/>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78D6DB6D-F9DD-CB53-EA56-C5239ACCFA54}"/>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51575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355207" y="430886"/>
            <a:ext cx="9525000" cy="6350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should I handle projects</a:t>
            </a:r>
            <a:r>
              <a:rPr kumimoji="0" lang="en-US" sz="3200" b="0" i="0" u="none" strike="noStrike" kern="1200" cap="none" spc="0" normalizeH="0" noProof="0" dirty="0">
                <a:ln>
                  <a:noFill/>
                </a:ln>
                <a:solidFill>
                  <a:prstClr val="black"/>
                </a:solidFill>
                <a:effectLst/>
                <a:uLnTx/>
                <a:uFillTx/>
                <a:latin typeface="Calibri"/>
                <a:ea typeface="Times New Roman"/>
                <a:cs typeface="+mn-cs"/>
              </a:rPr>
              <a:t> that may be delayed by engineering, permits, or other issues?</a:t>
            </a: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lvl="1">
              <a:spcBef>
                <a:spcPts val="0"/>
              </a:spcBef>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Keep these projects moving along as best as you can</a:t>
            </a:r>
          </a:p>
          <a:p>
            <a:pPr lvl="1">
              <a:spcBef>
                <a:spcPts val="0"/>
              </a:spcBef>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Reach out to the SCC and Center early if you would like assistance or have specific questions</a:t>
            </a:r>
          </a:p>
          <a:p>
            <a:pPr lvl="2">
              <a:spcBef>
                <a:spcPts val="0"/>
              </a:spcBef>
              <a:defRPr/>
            </a:pPr>
            <a:r>
              <a:rPr lang="en-US" sz="2800" dirty="0">
                <a:solidFill>
                  <a:prstClr val="black"/>
                </a:solidFill>
                <a:latin typeface="Calibri"/>
                <a:ea typeface="Times New Roman"/>
              </a:rPr>
              <a:t>SCC/Center will also reach out to “red” counties</a:t>
            </a: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lvl="1">
              <a:spcBef>
                <a:spcPts val="0"/>
              </a:spcBef>
              <a:buFont typeface="Arial" panose="020B0604020202020204" pitchFamily="34" charset="0"/>
              <a:buChar char="•"/>
              <a:defRPr/>
            </a:pPr>
            <a:r>
              <a:rPr lang="en-US" sz="3200" b="1" dirty="0">
                <a:solidFill>
                  <a:prstClr val="black"/>
                </a:solidFill>
                <a:latin typeface="Calibri"/>
                <a:ea typeface="Times New Roman"/>
              </a:rPr>
              <a:t>Remember that you can still meet your spending requirement even if individual projects are delayed</a:t>
            </a: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BEB28C0-1526-10B2-1EC2-91EF09E78F2C}"/>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2BF71CC6-6437-F168-4C46-936B8AD43BBC}"/>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E1B992BD-63F5-2518-7B6A-00B26B203B7C}"/>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27258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990600"/>
            <a:ext cx="87630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When do admin/</a:t>
            </a:r>
            <a:r>
              <a:rPr kumimoji="0" lang="en-US" sz="3200" b="0" i="0" u="none" strike="noStrike" kern="1200" cap="none" spc="0" normalizeH="0" baseline="0" noProof="0" dirty="0" err="1">
                <a:ln>
                  <a:noFill/>
                </a:ln>
                <a:solidFill>
                  <a:prstClr val="black"/>
                </a:solidFill>
                <a:effectLst/>
                <a:uLnTx/>
                <a:uFillTx/>
                <a:latin typeface="Calibri"/>
                <a:ea typeface="Times New Roman"/>
                <a:cs typeface="+mn-cs"/>
              </a:rPr>
              <a:t>edu</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 funds need to be spent by?</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lvl="1">
              <a:spcBef>
                <a:spcPts val="0"/>
              </a:spcBef>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Admin/</a:t>
            </a:r>
            <a:r>
              <a:rPr kumimoji="0" lang="en-US" sz="3200" b="0" i="0" u="none" strike="noStrike" kern="1200" cap="none" spc="0" normalizeH="0" baseline="0" noProof="0" dirty="0" err="1">
                <a:ln>
                  <a:noFill/>
                </a:ln>
                <a:solidFill>
                  <a:prstClr val="black"/>
                </a:solidFill>
                <a:effectLst/>
                <a:uLnTx/>
                <a:uFillTx/>
                <a:latin typeface="Calibri"/>
                <a:ea typeface="Times New Roman"/>
                <a:cs typeface="+mn-cs"/>
              </a:rPr>
              <a:t>edu</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 funds must now be spent annually</a:t>
            </a:r>
            <a:r>
              <a:rPr kumimoji="0" lang="en-US" sz="3200" b="0" i="0" u="none" strike="noStrike" kern="1200" cap="none" spc="0" normalizeH="0" noProof="0" dirty="0">
                <a:ln>
                  <a:noFill/>
                </a:ln>
                <a:solidFill>
                  <a:prstClr val="black"/>
                </a:solidFill>
                <a:effectLst/>
                <a:uLnTx/>
                <a:uFillTx/>
                <a:latin typeface="Calibri"/>
                <a:ea typeface="Times New Roman"/>
                <a:cs typeface="+mn-cs"/>
              </a:rPr>
              <a:t>.  </a:t>
            </a:r>
          </a:p>
          <a:p>
            <a:pPr lvl="1">
              <a:spcBef>
                <a:spcPts val="0"/>
              </a:spcBef>
              <a:buFont typeface="Arial" panose="020B0604020202020204" pitchFamily="34" charset="0"/>
              <a:buChar char="•"/>
              <a:defRPr/>
            </a:pPr>
            <a:r>
              <a:rPr lang="en-US" sz="3200" dirty="0">
                <a:solidFill>
                  <a:prstClr val="black"/>
                </a:solidFill>
                <a:latin typeface="Calibri"/>
                <a:ea typeface="Times New Roman"/>
              </a:rPr>
              <a:t>FY 2022-23 admin </a:t>
            </a:r>
            <a:r>
              <a:rPr lang="en-US" sz="3200" dirty="0" err="1">
                <a:solidFill>
                  <a:prstClr val="black"/>
                </a:solidFill>
                <a:latin typeface="Calibri"/>
                <a:ea typeface="Times New Roman"/>
              </a:rPr>
              <a:t>edu</a:t>
            </a:r>
            <a:r>
              <a:rPr lang="en-US" sz="3200" dirty="0">
                <a:solidFill>
                  <a:prstClr val="black"/>
                </a:solidFill>
                <a:latin typeface="Calibri"/>
                <a:ea typeface="Times New Roman"/>
              </a:rPr>
              <a:t> funds must be spent by 6/30/23</a:t>
            </a:r>
          </a:p>
          <a:p>
            <a:pPr lvl="1">
              <a:spcBef>
                <a:spcPts val="0"/>
              </a:spcBef>
              <a:buFont typeface="Arial" panose="020B0604020202020204" pitchFamily="34" charset="0"/>
              <a:buChar char="•"/>
              <a:defRPr/>
            </a:pPr>
            <a:r>
              <a:rPr kumimoji="0" lang="en-US" sz="3200" b="0" i="0" u="none" strike="noStrike" kern="1200" cap="none" spc="0" normalizeH="0" noProof="0" dirty="0">
                <a:ln>
                  <a:noFill/>
                </a:ln>
                <a:solidFill>
                  <a:prstClr val="black"/>
                </a:solidFill>
                <a:effectLst/>
                <a:uLnTx/>
                <a:uFillTx/>
                <a:latin typeface="Calibri"/>
                <a:ea typeface="Times New Roman"/>
                <a:cs typeface="+mn-cs"/>
              </a:rPr>
              <a:t>Unspent admin and </a:t>
            </a:r>
            <a:r>
              <a:rPr kumimoji="0" lang="en-US" sz="3200" b="0" i="0" u="none" strike="noStrike" kern="1200" cap="none" spc="0" normalizeH="0" noProof="0" dirty="0" err="1">
                <a:ln>
                  <a:noFill/>
                </a:ln>
                <a:solidFill>
                  <a:prstClr val="black"/>
                </a:solidFill>
                <a:effectLst/>
                <a:uLnTx/>
                <a:uFillTx/>
                <a:latin typeface="Calibri"/>
                <a:ea typeface="Times New Roman"/>
                <a:cs typeface="+mn-cs"/>
              </a:rPr>
              <a:t>edu</a:t>
            </a:r>
            <a:r>
              <a:rPr kumimoji="0" lang="en-US" sz="3200" b="0" i="0" u="none" strike="noStrike" kern="1200" cap="none" spc="0" normalizeH="0" noProof="0" dirty="0">
                <a:ln>
                  <a:noFill/>
                </a:ln>
                <a:solidFill>
                  <a:prstClr val="black"/>
                </a:solidFill>
                <a:effectLst/>
                <a:uLnTx/>
                <a:uFillTx/>
                <a:latin typeface="Calibri"/>
                <a:ea typeface="Times New Roman"/>
                <a:cs typeface="+mn-cs"/>
              </a:rPr>
              <a:t> funds roll over into project funds after 1 year, and they must be spent on projects by 6/30/24.</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0579B8E6-286F-2308-8DA5-B62626BB6924}"/>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542B9466-851E-122F-38BD-F61C57453051}"/>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FEFC1BB5-EC0E-4D4C-5F28-17C9790CC141}"/>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304585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Can I sign a contract for more money than I need to spend for FY 2022-23 funding, and finish payment with FY 2023-24 funding through the new 5-year agreement?</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Yes. This may require delaying payment in some cases. An alternative is to consider funding the contract in phases.</a:t>
            </a: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F28ADF-E0D9-C408-8A36-C26FCA94ECA3}"/>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C6A79767-B386-19D9-015E-AD7914F8A6B1}"/>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D07EEE8-0367-7909-7F9F-285D83F51200}"/>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5-Year Agreements &amp; Spending</a:t>
            </a:r>
          </a:p>
        </p:txBody>
      </p:sp>
    </p:spTree>
    <p:extLst>
      <p:ext uri="{BB962C8B-B14F-4D97-AF65-F5344CB8AC3E}">
        <p14:creationId xmlns:p14="http://schemas.microsoft.com/office/powerpoint/2010/main" val="42117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9" ma:contentTypeDescription="Create a new document." ma:contentTypeScope="" ma:versionID="94a0757be588400841af4153bc0169bb">
  <xsd:schema xmlns:xsd="http://www.w3.org/2001/XMLSchema" xmlns:xs="http://www.w3.org/2001/XMLSchema" xmlns:p="http://schemas.microsoft.com/office/2006/metadata/properties" xmlns:ns3="4ce192a9-dbef-4c03-a9bc-6926f8c61758" targetNamespace="http://schemas.microsoft.com/office/2006/metadata/properties" ma:root="true" ma:fieldsID="1e267a404206275e3f959f8cc5c1fc0b"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C35B7-F479-42ED-9018-72DC69405610}">
  <ds:schemaRefs>
    <ds:schemaRef ds:uri="http://schemas.microsoft.com/sharepoint/v3/contenttype/forms"/>
  </ds:schemaRefs>
</ds:datastoreItem>
</file>

<file path=customXml/itemProps2.xml><?xml version="1.0" encoding="utf-8"?>
<ds:datastoreItem xmlns:ds="http://schemas.openxmlformats.org/officeDocument/2006/customXml" ds:itemID="{2B13A9D0-80C6-4EB1-B177-059404814B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70975F-DE22-4D0A-8BEB-6FF2D0848B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6159</TotalTime>
  <Words>1997</Words>
  <Application>Microsoft Office PowerPoint</Application>
  <PresentationFormat>On-screen Show (4:3)</PresentationFormat>
  <Paragraphs>332</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Black</vt:lpstr>
      <vt:lpstr>Berlin Sans FB</vt:lpstr>
      <vt:lpstr>Calibri</vt:lpstr>
      <vt:lpstr>CIDFont+F1</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Corradini, Kenneth Joseph</cp:lastModifiedBy>
  <cp:revision>341</cp:revision>
  <cp:lastPrinted>2015-03-13T13:48:12Z</cp:lastPrinted>
  <dcterms:created xsi:type="dcterms:W3CDTF">2014-11-06T15:11:44Z</dcterms:created>
  <dcterms:modified xsi:type="dcterms:W3CDTF">2022-12-19T17:23:12Z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