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7"/>
  </p:notesMasterIdLst>
  <p:handoutMasterIdLst>
    <p:handoutMasterId r:id="rId48"/>
  </p:handoutMasterIdLst>
  <p:sldIdLst>
    <p:sldId id="577" r:id="rId2"/>
    <p:sldId id="578" r:id="rId3"/>
    <p:sldId id="579" r:id="rId4"/>
    <p:sldId id="418" r:id="rId5"/>
    <p:sldId id="401" r:id="rId6"/>
    <p:sldId id="568" r:id="rId7"/>
    <p:sldId id="569" r:id="rId8"/>
    <p:sldId id="498" r:id="rId9"/>
    <p:sldId id="570" r:id="rId10"/>
    <p:sldId id="571" r:id="rId11"/>
    <p:sldId id="551" r:id="rId12"/>
    <p:sldId id="524" r:id="rId13"/>
    <p:sldId id="555" r:id="rId14"/>
    <p:sldId id="572" r:id="rId15"/>
    <p:sldId id="573" r:id="rId16"/>
    <p:sldId id="564" r:id="rId17"/>
    <p:sldId id="566" r:id="rId18"/>
    <p:sldId id="507" r:id="rId19"/>
    <p:sldId id="574" r:id="rId20"/>
    <p:sldId id="575" r:id="rId21"/>
    <p:sldId id="576" r:id="rId22"/>
    <p:sldId id="541" r:id="rId23"/>
    <p:sldId id="580" r:id="rId24"/>
    <p:sldId id="540" r:id="rId25"/>
    <p:sldId id="584" r:id="rId26"/>
    <p:sldId id="583" r:id="rId27"/>
    <p:sldId id="585" r:id="rId28"/>
    <p:sldId id="531" r:id="rId29"/>
    <p:sldId id="586" r:id="rId30"/>
    <p:sldId id="552" r:id="rId31"/>
    <p:sldId id="509" r:id="rId32"/>
    <p:sldId id="587" r:id="rId33"/>
    <p:sldId id="560" r:id="rId34"/>
    <p:sldId id="588" r:id="rId35"/>
    <p:sldId id="589" r:id="rId36"/>
    <p:sldId id="553" r:id="rId37"/>
    <p:sldId id="590" r:id="rId38"/>
    <p:sldId id="543" r:id="rId39"/>
    <p:sldId id="591" r:id="rId40"/>
    <p:sldId id="592" r:id="rId41"/>
    <p:sldId id="550" r:id="rId42"/>
    <p:sldId id="510" r:id="rId43"/>
    <p:sldId id="545" r:id="rId44"/>
    <p:sldId id="593" r:id="rId45"/>
    <p:sldId id="582"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a:srgbClr val="295AE3"/>
    <a:srgbClr val="92D050"/>
    <a:srgbClr val="DDFC24"/>
    <a:srgbClr val="257CFB"/>
    <a:srgbClr val="808080"/>
    <a:srgbClr val="FFFFCC"/>
    <a:srgbClr val="99FF99"/>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960" autoAdjust="0"/>
  </p:normalViewPr>
  <p:slideViewPr>
    <p:cSldViewPr snapToGrid="0">
      <p:cViewPr>
        <p:scale>
          <a:sx n="75" d="100"/>
          <a:sy n="75" d="100"/>
        </p:scale>
        <p:origin x="-1386" y="-1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1040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24F5857-3FA8-4C18-8214-2ADBBC6E27A9}" type="datetimeFigureOut">
              <a:rPr lang="en-US" smtClean="0"/>
              <a:pPr/>
              <a:t>2/13/2018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CDB9BA0-C508-42DF-84B2-CC93E6D760FD}" type="slidenum">
              <a:rPr lang="en-US" smtClean="0"/>
              <a:pPr/>
              <a:t>‹#›</a:t>
            </a:fld>
            <a:endParaRPr lang="en-US"/>
          </a:p>
        </p:txBody>
      </p:sp>
    </p:spTree>
    <p:extLst>
      <p:ext uri="{BB962C8B-B14F-4D97-AF65-F5344CB8AC3E}">
        <p14:creationId xmlns:p14="http://schemas.microsoft.com/office/powerpoint/2010/main" xmlns="" val="789628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248D6AD-199A-4E66-B26C-336D6DEFD1C3}" type="datetimeFigureOut">
              <a:rPr lang="en-US" smtClean="0"/>
              <a:pPr/>
              <a:t>2/13/2018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0A477BF-A8E4-4833-AF49-6E93FC1B5881}" type="slidenum">
              <a:rPr lang="en-US" smtClean="0"/>
              <a:pPr/>
              <a:t>‹#›</a:t>
            </a:fld>
            <a:endParaRPr lang="en-US"/>
          </a:p>
        </p:txBody>
      </p:sp>
    </p:spTree>
    <p:extLst>
      <p:ext uri="{BB962C8B-B14F-4D97-AF65-F5344CB8AC3E}">
        <p14:creationId xmlns:p14="http://schemas.microsoft.com/office/powerpoint/2010/main" xmlns="" val="25398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xmlns="" val="47865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10</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49673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11</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2739189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12</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633648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13</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332583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14</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321316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15</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2349127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16</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308745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17</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2423470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18</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2701777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19</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34112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xmlns="" val="529297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20</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930540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21</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577506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22</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2884215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23</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4233306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24</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3974560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25</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029891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26</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2642741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27</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2348868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28</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593976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29</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99168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xmlns="" val="1903274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30</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330768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31</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582655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32</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331379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33</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297754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34</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461036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35</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3892308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36</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3198999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37</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937506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38</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4078035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39</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318082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631627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a:ea typeface="+mn-ea"/>
                <a:cs typeface="+mn-cs"/>
              </a:rPr>
              <a:t>PSU Center for Dirt and Gravel Road Studies: www.dirtandgravelroads.org </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931734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41</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3694909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42</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174758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43</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3794774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44</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xmlns="" val="2635906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45</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xmlns="" val="111490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5</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63162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6</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10188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7</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4169271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8</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57927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9</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xmlns="" val="908424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4056C9-724F-4CE3-AF9C-111AEE16F6A3}" type="datetime1">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8942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0EF9B-89A4-403C-9A06-811CCA4FE0D7}" type="datetime1">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2121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D01E5-436A-4993-A279-893E51652C6C}" type="datetime1">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3253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29C4DB2-B96F-41D8-98BD-6FA2B851A3FF}" type="datetime1">
              <a:rPr lang="en-US" smtClean="0">
                <a:solidFill>
                  <a:prstClr val="black"/>
                </a:solidFill>
              </a:rPr>
              <a:pPr/>
              <a:t>2/13/2018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xmlns="" val="1438327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C7C896B-3B15-4084-B660-5C5D1539418C}" type="datetime1">
              <a:rPr lang="en-US" smtClean="0">
                <a:solidFill>
                  <a:prstClr val="black"/>
                </a:solidFill>
              </a:rPr>
              <a:pPr/>
              <a:t>2/13/2018</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xmlns="" val="379372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DFAE20-EF24-493D-B363-1A55B4136C71}" type="datetime1">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7262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1C68A5-A349-426D-BD96-8F218753A44F}" type="datetime1">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983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4FCD2A-6E2E-41D5-9507-18C1E9AC6D7A}" type="datetime1">
              <a:rPr lang="en-US" smtClean="0">
                <a:solidFill>
                  <a:prstClr val="black">
                    <a:tint val="75000"/>
                  </a:prstClr>
                </a:solidFill>
              </a:rPr>
              <a:pPr/>
              <a:t>2/13/2018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095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EC95DB-7D31-4642-A0E7-AE5DC9A72850}" type="datetime1">
              <a:rPr lang="en-US" smtClean="0">
                <a:solidFill>
                  <a:prstClr val="black">
                    <a:tint val="75000"/>
                  </a:prstClr>
                </a:solidFill>
              </a:rPr>
              <a:pPr/>
              <a:t>2/13/2018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0107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65F9E-492E-43BB-B248-D2FDEA021399}" type="datetime1">
              <a:rPr lang="en-US" smtClean="0">
                <a:solidFill>
                  <a:prstClr val="black">
                    <a:tint val="75000"/>
                  </a:prstClr>
                </a:solidFill>
              </a:rPr>
              <a:pPr/>
              <a:t>2/13/2018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178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A5B10-4F82-40E1-BC77-1D7E7D8E4993}" type="datetime1">
              <a:rPr lang="en-US" smtClean="0">
                <a:solidFill>
                  <a:prstClr val="black">
                    <a:tint val="75000"/>
                  </a:prstClr>
                </a:solidFill>
              </a:rPr>
              <a:pPr/>
              <a:t>2/13/2018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5724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C0057A-A753-49F9-B3B4-EA32F519EE5D}" type="datetime1">
              <a:rPr lang="en-US" smtClean="0">
                <a:solidFill>
                  <a:prstClr val="black">
                    <a:tint val="75000"/>
                  </a:prstClr>
                </a:solidFill>
              </a:rPr>
              <a:pPr/>
              <a:t>2/13/2018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830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A5D666-E81B-4460-9809-E4011841E5BC}" type="datetime1">
              <a:rPr lang="en-US" smtClean="0">
                <a:solidFill>
                  <a:prstClr val="black">
                    <a:tint val="75000"/>
                  </a:prstClr>
                </a:solidFill>
              </a:rPr>
              <a:pPr/>
              <a:t>2/13/2018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4877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95446-2C64-4C4F-B6B5-1C5C78EABC20}" type="datetime1">
              <a:rPr lang="en-US" smtClean="0">
                <a:solidFill>
                  <a:prstClr val="black">
                    <a:tint val="75000"/>
                  </a:prstClr>
                </a:solidFill>
              </a:rPr>
              <a:pPr/>
              <a:t>2/13/2018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962206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www.dirtandgravelroad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0" name="Subtitle 2"/>
          <p:cNvSpPr txBox="1">
            <a:spLocks/>
          </p:cNvSpPr>
          <p:nvPr/>
        </p:nvSpPr>
        <p:spPr>
          <a:xfrm>
            <a:off x="120392" y="838200"/>
            <a:ext cx="8720103"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1" i="0" u="sng" strike="noStrike" kern="1200" cap="none" spc="0" normalizeH="0" baseline="0" noProof="0" dirty="0" smtClean="0">
                <a:ln>
                  <a:noFill/>
                </a:ln>
                <a:solidFill>
                  <a:prstClr val="white"/>
                </a:solidFill>
                <a:effectLst/>
                <a:uLnTx/>
                <a:uFillTx/>
                <a:latin typeface="Calibri"/>
                <a:ea typeface="+mn-ea"/>
                <a:cs typeface="+mn-cs"/>
              </a:rPr>
              <a:t>Audio test underway: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smtClean="0">
                <a:ln>
                  <a:noFill/>
                </a:ln>
                <a:solidFill>
                  <a:prstClr val="white"/>
                </a:solidFill>
                <a:effectLst/>
                <a:uLnTx/>
                <a:uFillTx/>
                <a:latin typeface="Calibri"/>
                <a:ea typeface="+mn-ea"/>
                <a:cs typeface="+mn-cs"/>
              </a:rPr>
              <a:t>You should here audio now via either phone or computer.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622943" y="4876800"/>
            <a:ext cx="5715000" cy="83099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Calibri"/>
                <a:ea typeface="+mn-ea"/>
                <a:cs typeface="+mn-cs"/>
              </a:rPr>
              <a:t>For audio via phone: 866-823-7699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For technical </a:t>
            </a:r>
            <a:r>
              <a:rPr kumimoji="0" lang="en-US" sz="2400" b="0" i="0" u="none" strike="noStrike" kern="1200" cap="none" spc="0" normalizeH="0" baseline="0" noProof="0" dirty="0" smtClean="0">
                <a:ln>
                  <a:noFill/>
                </a:ln>
                <a:solidFill>
                  <a:srgbClr val="FF0000"/>
                </a:solidFill>
                <a:effectLst/>
                <a:uLnTx/>
                <a:uFillTx/>
                <a:latin typeface="Calibri"/>
                <a:ea typeface="+mn-ea"/>
                <a:cs typeface="+mn-cs"/>
              </a:rPr>
              <a:t>assistance: 814-865-5355</a:t>
            </a: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Rectangle 2"/>
          <p:cNvSpPr/>
          <p:nvPr/>
        </p:nvSpPr>
        <p:spPr>
          <a:xfrm>
            <a:off x="457199" y="3276600"/>
            <a:ext cx="8383295" cy="1200329"/>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If you are having audio issues, or are in a location where listening via phone is preferable, audio is also available on the CDGRS conference line at: 866-823-7699.  </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3225241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7" name="Subtitle 2"/>
          <p:cNvSpPr txBox="1">
            <a:spLocks/>
          </p:cNvSpPr>
          <p:nvPr/>
        </p:nvSpPr>
        <p:spPr>
          <a:xfrm>
            <a:off x="457200" y="502280"/>
            <a:ext cx="8686800" cy="60509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smtClean="0">
                <a:solidFill>
                  <a:srgbClr val="FF0000"/>
                </a:solidFill>
                <a:ea typeface="Times New Roman"/>
              </a:rPr>
              <a:t>ESM “Boot Camp” for CDs</a:t>
            </a:r>
          </a:p>
          <a:p>
            <a:pPr lvl="1"/>
            <a:r>
              <a:rPr lang="en-US" b="1" dirty="0" smtClean="0">
                <a:solidFill>
                  <a:prstClr val="black"/>
                </a:solidFill>
                <a:ea typeface="Times New Roman"/>
              </a:rPr>
              <a:t>Initial planning for 2 sessions this summer</a:t>
            </a:r>
          </a:p>
          <a:p>
            <a:pPr lvl="1"/>
            <a:r>
              <a:rPr lang="en-US" b="1" dirty="0" smtClean="0">
                <a:solidFill>
                  <a:prstClr val="black"/>
                </a:solidFill>
                <a:ea typeface="Times New Roman"/>
              </a:rPr>
              <a:t>Aimed at relatively new technicians</a:t>
            </a:r>
          </a:p>
          <a:p>
            <a:pPr lvl="1"/>
            <a:r>
              <a:rPr lang="en-US" b="1" dirty="0" smtClean="0">
                <a:solidFill>
                  <a:prstClr val="black"/>
                </a:solidFill>
                <a:ea typeface="Times New Roman"/>
              </a:rPr>
              <a:t>~2.5 days, 75% in the field</a:t>
            </a:r>
          </a:p>
          <a:p>
            <a:pPr lvl="1"/>
            <a:r>
              <a:rPr lang="en-US" b="1" dirty="0" smtClean="0">
                <a:solidFill>
                  <a:prstClr val="black"/>
                </a:solidFill>
                <a:ea typeface="Times New Roman"/>
              </a:rPr>
              <a:t>Includes:</a:t>
            </a:r>
          </a:p>
          <a:p>
            <a:pPr lvl="2"/>
            <a:r>
              <a:rPr lang="en-US" b="1" dirty="0" smtClean="0">
                <a:solidFill>
                  <a:prstClr val="black"/>
                </a:solidFill>
                <a:ea typeface="Times New Roman"/>
              </a:rPr>
              <a:t>Construction basics</a:t>
            </a:r>
          </a:p>
          <a:p>
            <a:pPr lvl="2"/>
            <a:r>
              <a:rPr lang="en-US" b="1" dirty="0" smtClean="0">
                <a:solidFill>
                  <a:prstClr val="black"/>
                </a:solidFill>
                <a:ea typeface="Times New Roman"/>
              </a:rPr>
              <a:t>Survey basics</a:t>
            </a:r>
          </a:p>
          <a:p>
            <a:pPr lvl="2"/>
            <a:r>
              <a:rPr lang="en-US" b="1" dirty="0" smtClean="0">
                <a:solidFill>
                  <a:prstClr val="black"/>
                </a:solidFill>
                <a:ea typeface="Times New Roman"/>
              </a:rPr>
              <a:t>Complete crosspipe installation</a:t>
            </a:r>
          </a:p>
          <a:p>
            <a:pPr lvl="2"/>
            <a:r>
              <a:rPr lang="en-US" b="1" dirty="0" smtClean="0">
                <a:solidFill>
                  <a:prstClr val="black"/>
                </a:solidFill>
                <a:ea typeface="Times New Roman"/>
              </a:rPr>
              <a:t>Comprehensive site diagnostic and plan development</a:t>
            </a:r>
          </a:p>
          <a:p>
            <a:pPr lvl="2"/>
            <a:endParaRPr lang="en-US" b="1" dirty="0">
              <a:solidFill>
                <a:prstClr val="black"/>
              </a:solidFill>
              <a:ea typeface="Times New Roman"/>
            </a:endParaRPr>
          </a:p>
          <a:p>
            <a:pPr marL="914400" lvl="2" indent="0">
              <a:buNone/>
            </a:pPr>
            <a:r>
              <a:rPr lang="en-US" sz="3200" b="1" dirty="0" smtClean="0">
                <a:solidFill>
                  <a:prstClr val="black"/>
                </a:solidFill>
                <a:ea typeface="Times New Roman"/>
              </a:rPr>
              <a:t>Stay Tuned!</a:t>
            </a:r>
          </a:p>
          <a:p>
            <a:pPr lvl="2"/>
            <a:endParaRPr lang="en-US" b="1" dirty="0" smtClean="0">
              <a:solidFill>
                <a:prstClr val="black"/>
              </a:solidFill>
              <a:ea typeface="Times New Roman"/>
            </a:endParaRPr>
          </a:p>
          <a:p>
            <a:pPr lvl="1"/>
            <a:endParaRPr lang="en-US" b="1" dirty="0">
              <a:solidFill>
                <a:prstClr val="black"/>
              </a:solidFill>
              <a:ea typeface="Times New Roman"/>
            </a:endParaRPr>
          </a:p>
          <a:p>
            <a:pPr lvl="1"/>
            <a:endParaRPr lang="en-US" b="1" dirty="0" smtClean="0">
              <a:solidFill>
                <a:prstClr val="black"/>
              </a:solidFill>
              <a:ea typeface="Times New Roman"/>
            </a:endParaRP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ESM Trainings</a:t>
            </a:r>
            <a:endParaRPr lang="en-US" sz="2200" b="1" dirty="0">
              <a:latin typeface="Arial" pitchFamily="34" charset="0"/>
            </a:endParaRPr>
          </a:p>
        </p:txBody>
      </p:sp>
      <p:sp>
        <p:nvSpPr>
          <p:cNvPr id="6" name="Rectangle 5"/>
          <p:cNvSpPr/>
          <p:nvPr/>
        </p:nvSpPr>
        <p:spPr>
          <a:xfrm>
            <a:off x="0" y="6211669"/>
            <a:ext cx="3810000" cy="646331"/>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For audio via phone: 866-823-7699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technical </a:t>
            </a: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assistance: 814-865-5355</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xmlns="" val="1044063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219305" y="347854"/>
            <a:ext cx="6924695" cy="6624446"/>
          </a:xfrm>
          <a:prstGeom prst="rect">
            <a:avLst/>
          </a:prstGeom>
        </p:spPr>
      </p:pic>
      <p:sp>
        <p:nvSpPr>
          <p:cNvPr id="5" name="Rectangle 4"/>
          <p:cNvSpPr/>
          <p:nvPr/>
        </p:nvSpPr>
        <p:spPr>
          <a:xfrm>
            <a:off x="2250900" y="394098"/>
            <a:ext cx="6924695" cy="6624446"/>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586740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Annual Summary Report Details</a:t>
            </a:r>
            <a:endParaRPr lang="en-US" sz="2200" b="1" dirty="0">
              <a:solidFill>
                <a:srgbClr val="FFFFCC"/>
              </a:solidFill>
              <a:latin typeface="Arial" pitchFamily="34" charset="0"/>
            </a:endParaRPr>
          </a:p>
        </p:txBody>
      </p:sp>
      <p:sp>
        <p:nvSpPr>
          <p:cNvPr id="7" name="Subtitle 2"/>
          <p:cNvSpPr txBox="1">
            <a:spLocks/>
          </p:cNvSpPr>
          <p:nvPr/>
        </p:nvSpPr>
        <p:spPr>
          <a:xfrm>
            <a:off x="2514600" y="914400"/>
            <a:ext cx="70104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4400" dirty="0" smtClean="0">
                <a:ea typeface="Times New Roman"/>
              </a:rPr>
              <a:t>ESM Trainings</a:t>
            </a:r>
          </a:p>
          <a:p>
            <a:endParaRPr lang="en-US" sz="4400" b="1" u="sng" dirty="0" smtClean="0">
              <a:solidFill>
                <a:srgbClr val="FF0000"/>
              </a:solidFill>
              <a:ea typeface="Times New Roman"/>
            </a:endParaRPr>
          </a:p>
          <a:p>
            <a:r>
              <a:rPr lang="en-US" sz="4400" b="1" u="sng" dirty="0" smtClean="0">
                <a:solidFill>
                  <a:srgbClr val="FF0000"/>
                </a:solidFill>
                <a:ea typeface="Times New Roman"/>
              </a:rPr>
              <a:t>Project Spending</a:t>
            </a:r>
          </a:p>
          <a:p>
            <a:endParaRPr lang="en-US" sz="4400" b="1" dirty="0" smtClean="0">
              <a:ea typeface="Times New Roman"/>
            </a:endParaRPr>
          </a:p>
          <a:p>
            <a:r>
              <a:rPr lang="en-US" sz="4400" b="1" dirty="0" smtClean="0">
                <a:ea typeface="Times New Roman"/>
              </a:rPr>
              <a:t>Project Deliverables</a:t>
            </a:r>
          </a:p>
          <a:p>
            <a:pPr marL="457200" lvl="1" indent="0">
              <a:buNone/>
            </a:pPr>
            <a:endParaRPr lang="en-US" sz="4000" b="1" dirty="0" smtClean="0">
              <a:ea typeface="Times New Roman"/>
            </a:endParaRPr>
          </a:p>
          <a:p>
            <a:endParaRPr lang="en-US" sz="4400" b="1" dirty="0" smtClean="0">
              <a:ea typeface="Times New Roman"/>
            </a:endParaRPr>
          </a:p>
          <a:p>
            <a:endParaRPr lang="en-US" sz="4400" b="1" dirty="0" smtClean="0">
              <a:ea typeface="Times New Roman"/>
            </a:endParaRPr>
          </a:p>
        </p:txBody>
      </p:sp>
      <p:pic>
        <p:nvPicPr>
          <p:cNvPr id="3" name="Picture 2"/>
          <p:cNvPicPr>
            <a:picLocks noChangeAspect="1"/>
          </p:cNvPicPr>
          <p:nvPr/>
        </p:nvPicPr>
        <p:blipFill>
          <a:blip r:embed="rId4" cstate="print"/>
          <a:stretch>
            <a:fillRect/>
          </a:stretch>
        </p:blipFill>
        <p:spPr>
          <a:xfrm>
            <a:off x="0" y="347855"/>
            <a:ext cx="2219305" cy="6510146"/>
          </a:xfrm>
          <a:prstGeom prst="rect">
            <a:avLst/>
          </a:prstGeom>
          <a:ln w="57150">
            <a:solidFill>
              <a:schemeClr val="tx1"/>
            </a:solidFill>
          </a:ln>
        </p:spPr>
      </p:pic>
      <p:sp>
        <p:nvSpPr>
          <p:cNvPr id="8" name="Rectangle 7"/>
          <p:cNvSpPr/>
          <p:nvPr/>
        </p:nvSpPr>
        <p:spPr>
          <a:xfrm>
            <a:off x="72501" y="6086168"/>
            <a:ext cx="4575699" cy="646331"/>
          </a:xfrm>
          <a:prstGeom prst="rect">
            <a:avLst/>
          </a:prstGeom>
          <a:solidFill>
            <a:schemeClr val="bg1"/>
          </a:solidFill>
          <a:ln>
            <a:solidFill>
              <a:schemeClr val="tx1"/>
            </a:solidFill>
          </a:ln>
        </p:spPr>
        <p:txBody>
          <a:bodyPr wrap="square">
            <a:spAutoFit/>
          </a:bodyPr>
          <a:lstStyle/>
          <a:p>
            <a:r>
              <a:rPr lang="en-US" b="1" dirty="0" smtClean="0">
                <a:solidFill>
                  <a:srgbClr val="FF0000"/>
                </a:solidFill>
              </a:rPr>
              <a:t>Audio also available via phone: 866-823-7699</a:t>
            </a:r>
          </a:p>
          <a:p>
            <a:r>
              <a:rPr lang="en-US" dirty="0" smtClean="0">
                <a:solidFill>
                  <a:srgbClr val="FF0000"/>
                </a:solidFill>
              </a:rPr>
              <a:t>For assistance, call: 814-865-5355</a:t>
            </a:r>
            <a:endParaRPr lang="en-US" dirty="0">
              <a:solidFill>
                <a:srgbClr val="FF0000"/>
              </a:solidFill>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xmlns="" val="1255694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81000" y="685800"/>
            <a:ext cx="8564592"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smtClean="0">
                <a:solidFill>
                  <a:srgbClr val="FF0000"/>
                </a:solidFill>
                <a:ea typeface="Times New Roman"/>
              </a:rPr>
              <a:t>GIS</a:t>
            </a:r>
          </a:p>
          <a:p>
            <a:pPr lvl="1"/>
            <a:r>
              <a:rPr lang="en-US" dirty="0" smtClean="0">
                <a:solidFill>
                  <a:prstClr val="black"/>
                </a:solidFill>
                <a:ea typeface="Times New Roman"/>
              </a:rPr>
              <a:t>All Annual Reports done by Jan 31st</a:t>
            </a:r>
          </a:p>
          <a:p>
            <a:pPr lvl="1"/>
            <a:r>
              <a:rPr lang="en-US" b="1" dirty="0" smtClean="0">
                <a:solidFill>
                  <a:prstClr val="black"/>
                </a:solidFill>
                <a:ea typeface="Times New Roman"/>
              </a:rPr>
              <a:t>Currently </a:t>
            </a:r>
            <a:r>
              <a:rPr lang="en-US" b="1" dirty="0">
                <a:solidFill>
                  <a:prstClr val="black"/>
                </a:solidFill>
                <a:ea typeface="Times New Roman"/>
              </a:rPr>
              <a:t>in </a:t>
            </a:r>
            <a:r>
              <a:rPr lang="en-US" b="1" dirty="0" smtClean="0">
                <a:solidFill>
                  <a:prstClr val="black"/>
                </a:solidFill>
                <a:ea typeface="Times New Roman"/>
              </a:rPr>
              <a:t>System</a:t>
            </a:r>
            <a:r>
              <a:rPr lang="en-US" sz="2400" b="1" dirty="0" smtClean="0">
                <a:solidFill>
                  <a:prstClr val="black"/>
                </a:solidFill>
                <a:ea typeface="Times New Roman"/>
              </a:rPr>
              <a:t>: </a:t>
            </a:r>
            <a:r>
              <a:rPr lang="en-US" sz="2400" b="1" strike="sngStrike" dirty="0">
                <a:solidFill>
                  <a:schemeClr val="bg1">
                    <a:lumMod val="65000"/>
                  </a:schemeClr>
                </a:solidFill>
                <a:ea typeface="Times New Roman"/>
              </a:rPr>
              <a:t>$100</a:t>
            </a:r>
            <a:r>
              <a:rPr lang="en-US" sz="2400" b="1" dirty="0">
                <a:solidFill>
                  <a:srgbClr val="FF0000"/>
                </a:solidFill>
                <a:ea typeface="Times New Roman"/>
              </a:rPr>
              <a:t> </a:t>
            </a:r>
            <a:r>
              <a:rPr lang="en-US" sz="2400" b="1" dirty="0" smtClean="0">
                <a:solidFill>
                  <a:srgbClr val="FF0000"/>
                </a:solidFill>
                <a:ea typeface="Times New Roman"/>
              </a:rPr>
              <a:t>$128 million spent/committed</a:t>
            </a:r>
            <a:endParaRPr lang="en-US" sz="1800" b="1" dirty="0" smtClean="0">
              <a:solidFill>
                <a:srgbClr val="FF0000"/>
              </a:solidFill>
              <a:ea typeface="Times New Roman"/>
            </a:endParaRPr>
          </a:p>
          <a:p>
            <a:pPr lvl="2"/>
            <a:r>
              <a:rPr lang="en-US" b="1" dirty="0" smtClean="0">
                <a:solidFill>
                  <a:prstClr val="black"/>
                </a:solidFill>
                <a:ea typeface="Times New Roman"/>
              </a:rPr>
              <a:t> </a:t>
            </a:r>
            <a:r>
              <a:rPr lang="en-US" b="1" strike="sngStrike" dirty="0" smtClean="0">
                <a:solidFill>
                  <a:schemeClr val="bg1">
                    <a:lumMod val="65000"/>
                  </a:schemeClr>
                </a:solidFill>
                <a:ea typeface="Times New Roman"/>
              </a:rPr>
              <a:t>$</a:t>
            </a:r>
            <a:r>
              <a:rPr lang="en-US" b="1" strike="sngStrike" dirty="0">
                <a:solidFill>
                  <a:schemeClr val="bg1">
                    <a:lumMod val="65000"/>
                  </a:schemeClr>
                </a:solidFill>
                <a:ea typeface="Times New Roman"/>
              </a:rPr>
              <a:t>77</a:t>
            </a:r>
            <a:r>
              <a:rPr lang="en-US" b="1" dirty="0">
                <a:solidFill>
                  <a:schemeClr val="bg1">
                    <a:lumMod val="65000"/>
                  </a:schemeClr>
                </a:solidFill>
                <a:ea typeface="Times New Roman"/>
              </a:rPr>
              <a:t> </a:t>
            </a:r>
            <a:r>
              <a:rPr lang="en-US" b="1" dirty="0" smtClean="0">
                <a:solidFill>
                  <a:prstClr val="black"/>
                </a:solidFill>
                <a:ea typeface="Times New Roman"/>
              </a:rPr>
              <a:t>$98 Million </a:t>
            </a:r>
            <a:r>
              <a:rPr lang="en-US" b="1" dirty="0">
                <a:solidFill>
                  <a:prstClr val="black"/>
                </a:solidFill>
                <a:ea typeface="Times New Roman"/>
              </a:rPr>
              <a:t>in completed projects</a:t>
            </a:r>
            <a:r>
              <a:rPr lang="en-US" sz="1000" dirty="0">
                <a:solidFill>
                  <a:prstClr val="black"/>
                </a:solidFill>
                <a:ea typeface="Times New Roman"/>
              </a:rPr>
              <a:t> </a:t>
            </a:r>
            <a:r>
              <a:rPr lang="en-US" sz="1400" dirty="0">
                <a:solidFill>
                  <a:prstClr val="black"/>
                </a:solidFill>
                <a:ea typeface="Times New Roman"/>
              </a:rPr>
              <a:t>(DnG &amp; LVR combined</a:t>
            </a:r>
            <a:r>
              <a:rPr lang="en-US" sz="1400" dirty="0" smtClean="0">
                <a:solidFill>
                  <a:prstClr val="black"/>
                </a:solidFill>
                <a:ea typeface="Times New Roman"/>
              </a:rPr>
              <a:t>)</a:t>
            </a:r>
            <a:endParaRPr lang="en-US" sz="4000" dirty="0">
              <a:solidFill>
                <a:prstClr val="black"/>
              </a:solidFill>
              <a:ea typeface="Times New Roman"/>
            </a:endParaRPr>
          </a:p>
          <a:p>
            <a:pPr lvl="2"/>
            <a:r>
              <a:rPr lang="en-US" b="1" dirty="0" smtClean="0">
                <a:solidFill>
                  <a:prstClr val="black"/>
                </a:solidFill>
                <a:ea typeface="Times New Roman"/>
              </a:rPr>
              <a:t> </a:t>
            </a:r>
            <a:r>
              <a:rPr lang="en-US" b="1" strike="sngStrike" dirty="0" smtClean="0">
                <a:solidFill>
                  <a:schemeClr val="bg1">
                    <a:lumMod val="65000"/>
                  </a:schemeClr>
                </a:solidFill>
                <a:ea typeface="Times New Roman"/>
              </a:rPr>
              <a:t>$24</a:t>
            </a:r>
            <a:r>
              <a:rPr lang="en-US" b="1" dirty="0" smtClean="0">
                <a:solidFill>
                  <a:schemeClr val="bg1">
                    <a:lumMod val="65000"/>
                  </a:schemeClr>
                </a:solidFill>
                <a:ea typeface="Times New Roman"/>
              </a:rPr>
              <a:t> </a:t>
            </a:r>
            <a:r>
              <a:rPr lang="en-US" b="1" dirty="0" smtClean="0">
                <a:solidFill>
                  <a:prstClr val="black"/>
                </a:solidFill>
                <a:ea typeface="Times New Roman"/>
              </a:rPr>
              <a:t>$30 Million in contracted projects </a:t>
            </a:r>
            <a:r>
              <a:rPr lang="en-US" sz="1400" dirty="0">
                <a:solidFill>
                  <a:prstClr val="black"/>
                </a:solidFill>
                <a:ea typeface="Times New Roman"/>
              </a:rPr>
              <a:t>(DnG &amp; LVR combined)</a:t>
            </a:r>
            <a:endParaRPr lang="en-US" sz="4000" dirty="0">
              <a:solidFill>
                <a:prstClr val="black"/>
              </a:solidFill>
              <a:ea typeface="Times New Roman"/>
            </a:endParaRPr>
          </a:p>
          <a:p>
            <a:pPr lvl="1"/>
            <a:endParaRPr lang="en-US" dirty="0">
              <a:solidFill>
                <a:prstClr val="black"/>
              </a:solidFill>
              <a:ea typeface="Times New Roman"/>
            </a:endParaRPr>
          </a:p>
        </p:txBody>
      </p:sp>
      <p:sp>
        <p:nvSpPr>
          <p:cNvPr id="6" name="Rectangle 5"/>
          <p:cNvSpPr/>
          <p:nvPr/>
        </p:nvSpPr>
        <p:spPr>
          <a:xfrm>
            <a:off x="72500" y="6086168"/>
            <a:ext cx="4575699" cy="646331"/>
          </a:xfrm>
          <a:prstGeom prst="rect">
            <a:avLst/>
          </a:prstGeom>
          <a:solidFill>
            <a:schemeClr val="bg1"/>
          </a:solidFill>
          <a:ln>
            <a:solidFill>
              <a:schemeClr val="tx1"/>
            </a:solidFill>
          </a:ln>
        </p:spPr>
        <p:txBody>
          <a:bodyPr wrap="square">
            <a:spAutoFit/>
          </a:bodyPr>
          <a:lstStyle/>
          <a:p>
            <a:r>
              <a:rPr lang="en-US" b="1" dirty="0" smtClean="0">
                <a:solidFill>
                  <a:srgbClr val="FF0000"/>
                </a:solidFill>
              </a:rPr>
              <a:t>Audio also available via phone: 866-823-7699</a:t>
            </a:r>
          </a:p>
          <a:p>
            <a:r>
              <a:rPr lang="en-US" dirty="0" smtClean="0">
                <a:solidFill>
                  <a:srgbClr val="FF0000"/>
                </a:solidFill>
              </a:rPr>
              <a:t>For assistance, call: 814-865-5355</a:t>
            </a:r>
            <a:endParaRPr lang="en-US" dirty="0">
              <a:solidFill>
                <a:srgbClr val="FF0000"/>
              </a:solidFill>
            </a:endParaRPr>
          </a:p>
        </p:txBody>
      </p:sp>
      <p:sp>
        <p:nvSpPr>
          <p:cNvPr id="9" name="Rectangle 8"/>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11"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GIS</a:t>
            </a:r>
            <a:endParaRPr lang="en-US" sz="2200" b="1" dirty="0">
              <a:latin typeface="Arial" pitchFamily="34" charset="0"/>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xmlns="" val="4248246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81000" y="533400"/>
            <a:ext cx="82296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rgbClr val="FF0000"/>
                </a:solidFill>
                <a:ea typeface="Times New Roman"/>
              </a:rPr>
              <a:t>Big Picture: FY 2018-19 Allocations</a:t>
            </a:r>
            <a:endParaRPr lang="en-US" b="1" i="1" dirty="0" smtClean="0">
              <a:solidFill>
                <a:srgbClr val="FF0000"/>
              </a:solidFill>
              <a:ea typeface="Times New Roman"/>
            </a:endParaRPr>
          </a:p>
          <a:p>
            <a:endParaRPr lang="en-US" sz="1600" dirty="0" smtClean="0">
              <a:ea typeface="Times New Roman"/>
            </a:endParaRPr>
          </a:p>
          <a:p>
            <a:r>
              <a:rPr lang="en-US" b="1" u="sng" dirty="0" smtClean="0">
                <a:ea typeface="Times New Roman"/>
              </a:rPr>
              <a:t>2-year spending requirements</a:t>
            </a:r>
            <a:r>
              <a:rPr lang="en-US" dirty="0" smtClean="0">
                <a:ea typeface="Times New Roman"/>
              </a:rPr>
              <a:t>: currently </a:t>
            </a:r>
            <a:r>
              <a:rPr lang="en-US" dirty="0">
                <a:ea typeface="Times New Roman"/>
              </a:rPr>
              <a:t>~</a:t>
            </a:r>
            <a:r>
              <a:rPr lang="en-US" dirty="0" smtClean="0">
                <a:ea typeface="Times New Roman"/>
              </a:rPr>
              <a:t>10 counties at risk of not being eligible for FY 2018-19 allocations, working through March to reduce that number.</a:t>
            </a:r>
          </a:p>
          <a:p>
            <a:endParaRPr lang="en-US" sz="1600" dirty="0" smtClean="0">
              <a:ea typeface="Times New Roman"/>
            </a:endParaRPr>
          </a:p>
          <a:p>
            <a:r>
              <a:rPr lang="en-US" b="1" u="sng" dirty="0" smtClean="0">
                <a:ea typeface="Times New Roman"/>
              </a:rPr>
              <a:t>FY 18-19 allocation Timeline</a:t>
            </a:r>
            <a:r>
              <a:rPr lang="en-US" dirty="0" smtClean="0">
                <a:ea typeface="Times New Roman"/>
              </a:rPr>
              <a:t>:</a:t>
            </a:r>
          </a:p>
          <a:p>
            <a:pPr lvl="1"/>
            <a:r>
              <a:rPr lang="en-US" b="1" dirty="0" smtClean="0">
                <a:ea typeface="Times New Roman"/>
              </a:rPr>
              <a:t>May</a:t>
            </a:r>
            <a:r>
              <a:rPr lang="en-US" dirty="0" smtClean="0">
                <a:ea typeface="Times New Roman"/>
              </a:rPr>
              <a:t>: SCC Approval</a:t>
            </a:r>
          </a:p>
          <a:p>
            <a:pPr lvl="1"/>
            <a:r>
              <a:rPr lang="en-US" b="1" dirty="0" smtClean="0">
                <a:ea typeface="Times New Roman"/>
              </a:rPr>
              <a:t>June</a:t>
            </a:r>
            <a:r>
              <a:rPr lang="en-US" dirty="0" smtClean="0">
                <a:ea typeface="Times New Roman"/>
              </a:rPr>
              <a:t>: PA Budget Approval? (hopefully)</a:t>
            </a:r>
          </a:p>
          <a:p>
            <a:pPr lvl="1"/>
            <a:r>
              <a:rPr lang="en-US" b="1" dirty="0" smtClean="0">
                <a:ea typeface="Times New Roman"/>
              </a:rPr>
              <a:t>July-Sep</a:t>
            </a:r>
            <a:r>
              <a:rPr lang="en-US" dirty="0" smtClean="0">
                <a:ea typeface="Times New Roman"/>
              </a:rPr>
              <a:t>t: CDs receive advances</a:t>
            </a:r>
          </a:p>
          <a:p>
            <a:endParaRPr lang="en-US" b="1" dirty="0" smtClean="0">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6" name="Rectangle 5"/>
          <p:cNvSpPr/>
          <p:nvPr/>
        </p:nvSpPr>
        <p:spPr>
          <a:xfrm>
            <a:off x="0" y="6211669"/>
            <a:ext cx="3810000" cy="646331"/>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For audio via phone: 866-823-7699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technical </a:t>
            </a: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assistance: 814-865-5355</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xmlns="" val="237235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171629"/>
            <a:ext cx="9122544" cy="5271308"/>
          </a:xfrm>
          <a:prstGeom prst="rect">
            <a:avLst/>
          </a:prstGeom>
        </p:spPr>
      </p:pic>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7" name="Rectangle 6"/>
          <p:cNvSpPr/>
          <p:nvPr/>
        </p:nvSpPr>
        <p:spPr>
          <a:xfrm>
            <a:off x="248869" y="4900425"/>
            <a:ext cx="1521600" cy="318487"/>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‘97-’14</a:t>
            </a:r>
            <a:r>
              <a:rPr lang="en-US" sz="2000" dirty="0" smtClean="0">
                <a:solidFill>
                  <a:schemeClr val="tx1"/>
                </a:solidFill>
              </a:rPr>
              <a:t> </a:t>
            </a:r>
            <a:r>
              <a:rPr lang="en-US" sz="2000" b="1" dirty="0">
                <a:solidFill>
                  <a:schemeClr val="tx1"/>
                </a:solidFill>
              </a:rPr>
              <a:t>a</a:t>
            </a:r>
            <a:r>
              <a:rPr lang="en-US" sz="2000" b="1" dirty="0" smtClean="0">
                <a:solidFill>
                  <a:schemeClr val="tx1"/>
                </a:solidFill>
              </a:rPr>
              <a:t>verage/</a:t>
            </a:r>
            <a:r>
              <a:rPr lang="en-US" sz="2000" b="1" dirty="0" err="1" smtClean="0">
                <a:solidFill>
                  <a:schemeClr val="tx1"/>
                </a:solidFill>
              </a:rPr>
              <a:t>yr</a:t>
            </a:r>
            <a:endParaRPr lang="en-US" sz="2000" b="1" dirty="0">
              <a:solidFill>
                <a:schemeClr val="tx1"/>
              </a:solidFill>
            </a:endParaRPr>
          </a:p>
        </p:txBody>
      </p:sp>
      <p:sp>
        <p:nvSpPr>
          <p:cNvPr id="8" name="TextBox 7"/>
          <p:cNvSpPr txBox="1"/>
          <p:nvPr/>
        </p:nvSpPr>
        <p:spPr>
          <a:xfrm rot="20516780">
            <a:off x="3922662" y="1489041"/>
            <a:ext cx="1790427" cy="400110"/>
          </a:xfrm>
          <a:prstGeom prst="rect">
            <a:avLst/>
          </a:prstGeom>
          <a:noFill/>
        </p:spPr>
        <p:txBody>
          <a:bodyPr wrap="none" rtlCol="0">
            <a:spAutoFit/>
          </a:bodyPr>
          <a:lstStyle/>
          <a:p>
            <a:r>
              <a:rPr lang="en-US" sz="2000" b="1" dirty="0" smtClean="0">
                <a:solidFill>
                  <a:schemeClr val="tx2"/>
                </a:solidFill>
              </a:rPr>
              <a:t>Dirt and Gravel</a:t>
            </a:r>
            <a:endParaRPr lang="en-US" sz="2000" b="1" dirty="0">
              <a:solidFill>
                <a:schemeClr val="tx2"/>
              </a:solidFill>
            </a:endParaRPr>
          </a:p>
        </p:txBody>
      </p:sp>
      <p:sp>
        <p:nvSpPr>
          <p:cNvPr id="18" name="TextBox 17"/>
          <p:cNvSpPr txBox="1"/>
          <p:nvPr/>
        </p:nvSpPr>
        <p:spPr>
          <a:xfrm rot="21129564">
            <a:off x="4427815" y="3367342"/>
            <a:ext cx="1496307" cy="400110"/>
          </a:xfrm>
          <a:prstGeom prst="rect">
            <a:avLst/>
          </a:prstGeom>
          <a:noFill/>
        </p:spPr>
        <p:txBody>
          <a:bodyPr wrap="none" rtlCol="0">
            <a:spAutoFit/>
          </a:bodyPr>
          <a:lstStyle/>
          <a:p>
            <a:r>
              <a:rPr lang="en-US" sz="2000" b="1" dirty="0" smtClean="0">
                <a:solidFill>
                  <a:schemeClr val="accent3">
                    <a:lumMod val="75000"/>
                  </a:schemeClr>
                </a:solidFill>
              </a:rPr>
              <a:t>Low Volume</a:t>
            </a:r>
            <a:endParaRPr lang="en-US" sz="2000" b="1" dirty="0">
              <a:solidFill>
                <a:schemeClr val="accent3">
                  <a:lumMod val="75000"/>
                </a:schemeClr>
              </a:solidFill>
            </a:endParaRPr>
          </a:p>
        </p:txBody>
      </p:sp>
      <p:sp>
        <p:nvSpPr>
          <p:cNvPr id="11" name="Subtitle 2"/>
          <p:cNvSpPr txBox="1">
            <a:spLocks/>
          </p:cNvSpPr>
          <p:nvPr/>
        </p:nvSpPr>
        <p:spPr>
          <a:xfrm>
            <a:off x="156935" y="5455261"/>
            <a:ext cx="8863239" cy="1981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ea typeface="Times New Roman"/>
              </a:rPr>
              <a:t># DnG completed contracts decreased in 2017</a:t>
            </a:r>
          </a:p>
          <a:p>
            <a:r>
              <a:rPr lang="en-US" sz="2800" dirty="0" smtClean="0">
                <a:solidFill>
                  <a:prstClr val="black"/>
                </a:solidFill>
                <a:ea typeface="Times New Roman"/>
              </a:rPr>
              <a:t># LVR completed contracts continued to increase in 2017</a:t>
            </a:r>
            <a:endParaRPr lang="en-US" dirty="0">
              <a:solidFill>
                <a:prstClr val="black"/>
              </a:solidFill>
              <a:ea typeface="Times New Roman"/>
            </a:endParaRP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xmlns="" val="1027062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171629"/>
            <a:ext cx="9122544" cy="5271308"/>
          </a:xfrm>
          <a:prstGeom prst="rect">
            <a:avLst/>
          </a:prstGeom>
        </p:spPr>
      </p:pic>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10" name="Subtitle 2"/>
          <p:cNvSpPr txBox="1">
            <a:spLocks/>
          </p:cNvSpPr>
          <p:nvPr/>
        </p:nvSpPr>
        <p:spPr>
          <a:xfrm>
            <a:off x="156935" y="5455261"/>
            <a:ext cx="8863239" cy="1981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ea typeface="Times New Roman"/>
              </a:rPr>
              <a:t># DnG completed contracts decreased in 2017</a:t>
            </a:r>
          </a:p>
          <a:p>
            <a:r>
              <a:rPr lang="en-US" sz="2800" dirty="0" smtClean="0">
                <a:solidFill>
                  <a:prstClr val="black"/>
                </a:solidFill>
                <a:ea typeface="Times New Roman"/>
              </a:rPr>
              <a:t># LVR completed contracts continued to increase in 2017</a:t>
            </a:r>
            <a:endParaRPr lang="en-US" dirty="0">
              <a:solidFill>
                <a:prstClr val="black"/>
              </a:solidFill>
              <a:ea typeface="Times New Roman"/>
            </a:endParaRPr>
          </a:p>
        </p:txBody>
      </p:sp>
      <p:sp>
        <p:nvSpPr>
          <p:cNvPr id="11" name="Rectangle 10"/>
          <p:cNvSpPr/>
          <p:nvPr/>
        </p:nvSpPr>
        <p:spPr>
          <a:xfrm>
            <a:off x="902212" y="1070671"/>
            <a:ext cx="1250439" cy="3689030"/>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43473" y="3580470"/>
            <a:ext cx="1019175" cy="57434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 million</a:t>
            </a:r>
            <a:endParaRPr lang="en-US" b="1" dirty="0">
              <a:solidFill>
                <a:srgbClr val="FF0000"/>
              </a:solidFill>
            </a:endParaRPr>
          </a:p>
        </p:txBody>
      </p:sp>
      <p:sp>
        <p:nvSpPr>
          <p:cNvPr id="15" name="Rectangle 14"/>
          <p:cNvSpPr/>
          <p:nvPr/>
        </p:nvSpPr>
        <p:spPr>
          <a:xfrm>
            <a:off x="2242655" y="3580470"/>
            <a:ext cx="1019175" cy="57434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$28 million</a:t>
            </a:r>
            <a:endParaRPr lang="en-US" b="1" dirty="0">
              <a:solidFill>
                <a:srgbClr val="FF0000"/>
              </a:solidFill>
            </a:endParaRPr>
          </a:p>
        </p:txBody>
      </p:sp>
      <p:cxnSp>
        <p:nvCxnSpPr>
          <p:cNvPr id="6" name="Straight Connector 5"/>
          <p:cNvCxnSpPr/>
          <p:nvPr/>
        </p:nvCxnSpPr>
        <p:spPr>
          <a:xfrm>
            <a:off x="2152651" y="1082995"/>
            <a:ext cx="0" cy="367670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48869" y="4900425"/>
            <a:ext cx="1521600" cy="318487"/>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‘97-’14</a:t>
            </a:r>
            <a:r>
              <a:rPr lang="en-US" sz="2000" dirty="0" smtClean="0">
                <a:solidFill>
                  <a:srgbClr val="FF0000"/>
                </a:solidFill>
              </a:rPr>
              <a:t> </a:t>
            </a:r>
            <a:r>
              <a:rPr lang="en-US" sz="2000" b="1" dirty="0">
                <a:solidFill>
                  <a:srgbClr val="FF0000"/>
                </a:solidFill>
              </a:rPr>
              <a:t>a</a:t>
            </a:r>
            <a:r>
              <a:rPr lang="en-US" sz="2000" b="1" dirty="0" smtClean="0">
                <a:solidFill>
                  <a:srgbClr val="FF0000"/>
                </a:solidFill>
              </a:rPr>
              <a:t>verage/</a:t>
            </a:r>
            <a:r>
              <a:rPr lang="en-US" sz="2000" b="1" dirty="0" err="1" smtClean="0">
                <a:solidFill>
                  <a:srgbClr val="FF0000"/>
                </a:solidFill>
              </a:rPr>
              <a:t>yr</a:t>
            </a:r>
            <a:endParaRPr lang="en-US" sz="2000" b="1" dirty="0">
              <a:solidFill>
                <a:srgbClr val="FF0000"/>
              </a:solidFill>
            </a:endParaRPr>
          </a:p>
        </p:txBody>
      </p:sp>
      <p:sp>
        <p:nvSpPr>
          <p:cNvPr id="8" name="TextBox 7"/>
          <p:cNvSpPr txBox="1"/>
          <p:nvPr/>
        </p:nvSpPr>
        <p:spPr>
          <a:xfrm rot="20516780">
            <a:off x="3922662" y="1489041"/>
            <a:ext cx="1790427" cy="400110"/>
          </a:xfrm>
          <a:prstGeom prst="rect">
            <a:avLst/>
          </a:prstGeom>
          <a:noFill/>
        </p:spPr>
        <p:txBody>
          <a:bodyPr wrap="none" rtlCol="0">
            <a:spAutoFit/>
          </a:bodyPr>
          <a:lstStyle/>
          <a:p>
            <a:r>
              <a:rPr lang="en-US" sz="2000" b="1" dirty="0" smtClean="0">
                <a:solidFill>
                  <a:schemeClr val="tx2"/>
                </a:solidFill>
              </a:rPr>
              <a:t>Dirt and Gravel</a:t>
            </a:r>
            <a:endParaRPr lang="en-US" sz="2000" b="1" dirty="0">
              <a:solidFill>
                <a:schemeClr val="tx2"/>
              </a:solidFill>
            </a:endParaRPr>
          </a:p>
        </p:txBody>
      </p:sp>
      <p:sp>
        <p:nvSpPr>
          <p:cNvPr id="18" name="TextBox 17"/>
          <p:cNvSpPr txBox="1"/>
          <p:nvPr/>
        </p:nvSpPr>
        <p:spPr>
          <a:xfrm rot="21129564">
            <a:off x="4427815" y="3367342"/>
            <a:ext cx="1496307" cy="400110"/>
          </a:xfrm>
          <a:prstGeom prst="rect">
            <a:avLst/>
          </a:prstGeom>
          <a:noFill/>
        </p:spPr>
        <p:txBody>
          <a:bodyPr wrap="none" rtlCol="0">
            <a:spAutoFit/>
          </a:bodyPr>
          <a:lstStyle/>
          <a:p>
            <a:r>
              <a:rPr lang="en-US" sz="2000" b="1" dirty="0" smtClean="0">
                <a:solidFill>
                  <a:schemeClr val="accent3">
                    <a:lumMod val="75000"/>
                  </a:schemeClr>
                </a:solidFill>
              </a:rPr>
              <a:t>Low Volume</a:t>
            </a:r>
            <a:endParaRPr lang="en-US" sz="2000" b="1" dirty="0">
              <a:solidFill>
                <a:schemeClr val="accent3">
                  <a:lumMod val="75000"/>
                </a:schemeClr>
              </a:solidFill>
            </a:endParaRPr>
          </a:p>
        </p:txBody>
      </p:sp>
      <p:sp>
        <p:nvSpPr>
          <p:cNvPr id="13" name="Rectangular Callout 12"/>
          <p:cNvSpPr/>
          <p:nvPr/>
        </p:nvSpPr>
        <p:spPr>
          <a:xfrm>
            <a:off x="1009669" y="1414551"/>
            <a:ext cx="1644631" cy="877799"/>
          </a:xfrm>
          <a:prstGeom prst="wedgeRectCallout">
            <a:avLst>
              <a:gd name="adj1" fmla="val -56580"/>
              <a:gd name="adj2" fmla="val 142189"/>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1997-2014 annual average</a:t>
            </a:r>
            <a:endParaRPr lang="en-US" b="1" dirty="0">
              <a:solidFill>
                <a:srgbClr val="FF0000"/>
              </a:solidFill>
            </a:endParaRP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xmlns="" val="3591955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EFFFF"/>
              </a:clrFrom>
              <a:clrTo>
                <a:srgbClr val="FEFFFF">
                  <a:alpha val="0"/>
                </a:srgbClr>
              </a:clrTo>
            </a:clrChange>
          </a:blip>
          <a:stretch>
            <a:fillRect/>
          </a:stretch>
        </p:blipFill>
        <p:spPr>
          <a:xfrm>
            <a:off x="0" y="1307407"/>
            <a:ext cx="9097166" cy="5276850"/>
          </a:xfrm>
          <a:prstGeom prst="rect">
            <a:avLst/>
          </a:prstGeom>
        </p:spPr>
      </p:pic>
      <p:sp>
        <p:nvSpPr>
          <p:cNvPr id="8" name="Rectangle 7"/>
          <p:cNvSpPr/>
          <p:nvPr/>
        </p:nvSpPr>
        <p:spPr>
          <a:xfrm>
            <a:off x="4935925" y="1581151"/>
            <a:ext cx="612477" cy="27232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DnG</a:t>
            </a:r>
            <a:endParaRPr lang="en-US" b="1" dirty="0">
              <a:solidFill>
                <a:schemeClr val="tx1"/>
              </a:solidFill>
            </a:endParaRPr>
          </a:p>
        </p:txBody>
      </p:sp>
      <p:sp>
        <p:nvSpPr>
          <p:cNvPr id="9" name="Rectangle 8"/>
          <p:cNvSpPr/>
          <p:nvPr/>
        </p:nvSpPr>
        <p:spPr>
          <a:xfrm>
            <a:off x="4935925" y="1307407"/>
            <a:ext cx="612477" cy="272327"/>
          </a:xfrm>
          <a:prstGeom prst="rect">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LVR</a:t>
            </a:r>
            <a:endParaRPr lang="en-US" b="1" dirty="0">
              <a:solidFill>
                <a:schemeClr val="tx1"/>
              </a:solidFill>
            </a:endParaRPr>
          </a:p>
        </p:txBody>
      </p:sp>
      <p:sp>
        <p:nvSpPr>
          <p:cNvPr id="24" name="TextBox 23"/>
          <p:cNvSpPr txBox="1"/>
          <p:nvPr/>
        </p:nvSpPr>
        <p:spPr>
          <a:xfrm>
            <a:off x="1471406" y="351296"/>
            <a:ext cx="4076996" cy="1200329"/>
          </a:xfrm>
          <a:prstGeom prst="rect">
            <a:avLst/>
          </a:prstGeom>
          <a:noFill/>
        </p:spPr>
        <p:txBody>
          <a:bodyPr wrap="square" rtlCol="0">
            <a:spAutoFit/>
          </a:bodyPr>
          <a:lstStyle/>
          <a:p>
            <a:r>
              <a:rPr lang="en-US" sz="2400" b="1" u="sng" dirty="0" smtClean="0"/>
              <a:t>Contracts Completed </a:t>
            </a:r>
            <a:r>
              <a:rPr lang="en-US" sz="2400" b="1" u="sng" dirty="0" smtClean="0">
                <a:solidFill>
                  <a:srgbClr val="FF0000"/>
                </a:solidFill>
              </a:rPr>
              <a:t>in 2017</a:t>
            </a:r>
            <a:r>
              <a:rPr lang="en-US" sz="2400" b="1" u="sng" dirty="0" smtClean="0"/>
              <a:t>:</a:t>
            </a:r>
          </a:p>
          <a:p>
            <a:r>
              <a:rPr lang="en-US" sz="2400" b="1" dirty="0" smtClean="0">
                <a:solidFill>
                  <a:srgbClr val="00B050"/>
                </a:solidFill>
              </a:rPr>
              <a:t>336 Dirt and Gravel </a:t>
            </a:r>
          </a:p>
          <a:p>
            <a:r>
              <a:rPr lang="en-US" sz="2400" b="1" dirty="0">
                <a:solidFill>
                  <a:srgbClr val="0070C0"/>
                </a:solidFill>
              </a:rPr>
              <a:t>156 Paved LVR</a:t>
            </a: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xmlns="" val="3544444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84546" y="1322141"/>
            <a:ext cx="9059454" cy="5262115"/>
          </a:xfrm>
          <a:prstGeom prst="rect">
            <a:avLst/>
          </a:prstGeom>
        </p:spPr>
      </p:pic>
      <p:sp>
        <p:nvSpPr>
          <p:cNvPr id="15" name="TextBox 14"/>
          <p:cNvSpPr txBox="1"/>
          <p:nvPr/>
        </p:nvSpPr>
        <p:spPr>
          <a:xfrm>
            <a:off x="1471405" y="351296"/>
            <a:ext cx="4462669" cy="1200329"/>
          </a:xfrm>
          <a:prstGeom prst="rect">
            <a:avLst/>
          </a:prstGeom>
          <a:noFill/>
        </p:spPr>
        <p:txBody>
          <a:bodyPr wrap="square" rtlCol="0">
            <a:spAutoFit/>
          </a:bodyPr>
          <a:lstStyle/>
          <a:p>
            <a:r>
              <a:rPr lang="en-US" sz="2400" b="1" u="sng" dirty="0" smtClean="0"/>
              <a:t>Contracts Completed </a:t>
            </a:r>
            <a:r>
              <a:rPr lang="en-US" sz="2400" b="1" u="sng" dirty="0" smtClean="0">
                <a:solidFill>
                  <a:srgbClr val="FF0000"/>
                </a:solidFill>
              </a:rPr>
              <a:t>since 1998:</a:t>
            </a:r>
          </a:p>
          <a:p>
            <a:r>
              <a:rPr lang="en-US" sz="2400" b="1" dirty="0" smtClean="0">
                <a:solidFill>
                  <a:srgbClr val="00B050"/>
                </a:solidFill>
              </a:rPr>
              <a:t>3,991 Dirt and Gravel </a:t>
            </a:r>
          </a:p>
          <a:p>
            <a:r>
              <a:rPr lang="en-US" sz="2400" b="1" dirty="0" smtClean="0">
                <a:solidFill>
                  <a:srgbClr val="0070C0"/>
                </a:solidFill>
              </a:rPr>
              <a:t>360 </a:t>
            </a:r>
            <a:r>
              <a:rPr lang="en-US" sz="2400" b="1" dirty="0">
                <a:solidFill>
                  <a:srgbClr val="0070C0"/>
                </a:solidFill>
              </a:rPr>
              <a:t>Paved LVR</a:t>
            </a:r>
          </a:p>
        </p:txBody>
      </p:sp>
      <p:sp>
        <p:nvSpPr>
          <p:cNvPr id="5" name="Rectangle 4"/>
          <p:cNvSpPr/>
          <p:nvPr/>
        </p:nvSpPr>
        <p:spPr>
          <a:xfrm>
            <a:off x="4935925" y="1562101"/>
            <a:ext cx="612477" cy="27232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DnG</a:t>
            </a:r>
            <a:endParaRPr lang="en-US" b="1" dirty="0">
              <a:solidFill>
                <a:schemeClr val="tx1"/>
              </a:solidFill>
            </a:endParaRPr>
          </a:p>
        </p:txBody>
      </p:sp>
      <p:sp>
        <p:nvSpPr>
          <p:cNvPr id="6" name="Rectangle 5"/>
          <p:cNvSpPr/>
          <p:nvPr/>
        </p:nvSpPr>
        <p:spPr>
          <a:xfrm>
            <a:off x="4935925" y="1288357"/>
            <a:ext cx="612477" cy="272327"/>
          </a:xfrm>
          <a:prstGeom prst="rect">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LVR</a:t>
            </a:r>
            <a:endParaRPr lang="en-US" b="1" dirty="0">
              <a:solidFill>
                <a:schemeClr val="tx1"/>
              </a:solidFill>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xmlns="" val="1967779268"/>
      </p:ext>
    </p:extLst>
  </p:cSld>
  <p:clrMapOvr>
    <a:masterClrMapping/>
  </p:clrMapOvr>
  <mc:AlternateContent xmlns:mc="http://schemas.openxmlformats.org/markup-compatibility/2006">
    <mc:Choice xmlns:p14="http://schemas.microsoft.com/office/powerpoint/2010/main" xmlns="" Requires="p14">
      <p:transition spd="slow" p14:dur="2000">
        <p14:ripp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8520" y="171629"/>
            <a:ext cx="9152520" cy="5282051"/>
          </a:xfrm>
          <a:prstGeom prst="rect">
            <a:avLst/>
          </a:prstGeom>
        </p:spPr>
      </p:pic>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9" name="Rectangle 8"/>
          <p:cNvSpPr/>
          <p:nvPr/>
        </p:nvSpPr>
        <p:spPr>
          <a:xfrm>
            <a:off x="1770469" y="1075860"/>
            <a:ext cx="1296581" cy="3705689"/>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09669" y="4952796"/>
            <a:ext cx="1521600" cy="318487"/>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‘97-’14</a:t>
            </a:r>
            <a:r>
              <a:rPr lang="en-US" sz="2000" dirty="0" smtClean="0">
                <a:solidFill>
                  <a:srgbClr val="FF0000"/>
                </a:solidFill>
              </a:rPr>
              <a:t> </a:t>
            </a:r>
            <a:r>
              <a:rPr lang="en-US" sz="2000" b="1" dirty="0">
                <a:solidFill>
                  <a:srgbClr val="FF0000"/>
                </a:solidFill>
              </a:rPr>
              <a:t>a</a:t>
            </a:r>
            <a:r>
              <a:rPr lang="en-US" sz="2000" b="1" dirty="0" smtClean="0">
                <a:solidFill>
                  <a:srgbClr val="FF0000"/>
                </a:solidFill>
              </a:rPr>
              <a:t>verage/</a:t>
            </a:r>
            <a:r>
              <a:rPr lang="en-US" sz="2000" b="1" dirty="0" err="1" smtClean="0">
                <a:solidFill>
                  <a:srgbClr val="FF0000"/>
                </a:solidFill>
              </a:rPr>
              <a:t>yr</a:t>
            </a:r>
            <a:endParaRPr lang="en-US" sz="2000" b="1" dirty="0">
              <a:solidFill>
                <a:srgbClr val="FF0000"/>
              </a:solidFill>
            </a:endParaRPr>
          </a:p>
        </p:txBody>
      </p:sp>
      <p:sp>
        <p:nvSpPr>
          <p:cNvPr id="11" name="TextBox 10"/>
          <p:cNvSpPr txBox="1"/>
          <p:nvPr/>
        </p:nvSpPr>
        <p:spPr>
          <a:xfrm rot="19746852">
            <a:off x="4280753" y="1826331"/>
            <a:ext cx="1790427" cy="400110"/>
          </a:xfrm>
          <a:prstGeom prst="rect">
            <a:avLst/>
          </a:prstGeom>
          <a:noFill/>
        </p:spPr>
        <p:txBody>
          <a:bodyPr wrap="none" rtlCol="0">
            <a:spAutoFit/>
          </a:bodyPr>
          <a:lstStyle/>
          <a:p>
            <a:r>
              <a:rPr lang="en-US" sz="2000" b="1" dirty="0" smtClean="0">
                <a:solidFill>
                  <a:schemeClr val="tx2"/>
                </a:solidFill>
              </a:rPr>
              <a:t>Dirt and Gravel</a:t>
            </a:r>
            <a:endParaRPr lang="en-US" sz="2000" b="1" dirty="0">
              <a:solidFill>
                <a:schemeClr val="tx2"/>
              </a:solidFill>
            </a:endParaRPr>
          </a:p>
        </p:txBody>
      </p:sp>
      <p:sp>
        <p:nvSpPr>
          <p:cNvPr id="12" name="TextBox 11"/>
          <p:cNvSpPr txBox="1"/>
          <p:nvPr/>
        </p:nvSpPr>
        <p:spPr>
          <a:xfrm rot="20916121">
            <a:off x="5357372" y="3504863"/>
            <a:ext cx="1496307" cy="400110"/>
          </a:xfrm>
          <a:prstGeom prst="rect">
            <a:avLst/>
          </a:prstGeom>
          <a:noFill/>
        </p:spPr>
        <p:txBody>
          <a:bodyPr wrap="none" rtlCol="0">
            <a:spAutoFit/>
          </a:bodyPr>
          <a:lstStyle/>
          <a:p>
            <a:r>
              <a:rPr lang="en-US" sz="2000" b="1" dirty="0" smtClean="0">
                <a:solidFill>
                  <a:schemeClr val="accent3">
                    <a:lumMod val="75000"/>
                  </a:schemeClr>
                </a:solidFill>
              </a:rPr>
              <a:t>Low Volume</a:t>
            </a:r>
            <a:endParaRPr lang="en-US" sz="2000" b="1" dirty="0">
              <a:solidFill>
                <a:schemeClr val="accent3">
                  <a:lumMod val="75000"/>
                </a:schemeClr>
              </a:solidFill>
            </a:endParaRPr>
          </a:p>
        </p:txBody>
      </p:sp>
      <p:sp>
        <p:nvSpPr>
          <p:cNvPr id="15" name="Subtitle 2"/>
          <p:cNvSpPr txBox="1">
            <a:spLocks/>
          </p:cNvSpPr>
          <p:nvPr/>
        </p:nvSpPr>
        <p:spPr>
          <a:xfrm>
            <a:off x="156935" y="5455261"/>
            <a:ext cx="8863239" cy="1981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ea typeface="Times New Roman"/>
              </a:rPr>
              <a:t>DnG spending lower than expected</a:t>
            </a:r>
          </a:p>
          <a:p>
            <a:r>
              <a:rPr lang="en-US" sz="2800" dirty="0" smtClean="0">
                <a:solidFill>
                  <a:prstClr val="black"/>
                </a:solidFill>
                <a:ea typeface="Times New Roman"/>
              </a:rPr>
              <a:t>LVR spending increasing linearly, still low </a:t>
            </a:r>
            <a:endParaRPr lang="en-US" dirty="0">
              <a:solidFill>
                <a:prstClr val="black"/>
              </a:solidFill>
              <a:ea typeface="Times New Roman"/>
            </a:endParaRP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xmlns="" val="2209617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8520" y="171629"/>
            <a:ext cx="9152520" cy="5282051"/>
          </a:xfrm>
          <a:prstGeom prst="rect">
            <a:avLst/>
          </a:prstGeom>
        </p:spPr>
      </p:pic>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9" name="Rectangle 8"/>
          <p:cNvSpPr/>
          <p:nvPr/>
        </p:nvSpPr>
        <p:spPr>
          <a:xfrm>
            <a:off x="1770469" y="1075860"/>
            <a:ext cx="1296581" cy="3705689"/>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09669" y="4952796"/>
            <a:ext cx="1521600" cy="318487"/>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‘97-’14</a:t>
            </a:r>
            <a:r>
              <a:rPr lang="en-US" sz="2000" dirty="0" smtClean="0">
                <a:solidFill>
                  <a:srgbClr val="FF0000"/>
                </a:solidFill>
              </a:rPr>
              <a:t> </a:t>
            </a:r>
            <a:r>
              <a:rPr lang="en-US" sz="2000" b="1" dirty="0">
                <a:solidFill>
                  <a:srgbClr val="FF0000"/>
                </a:solidFill>
              </a:rPr>
              <a:t>a</a:t>
            </a:r>
            <a:r>
              <a:rPr lang="en-US" sz="2000" b="1" dirty="0" smtClean="0">
                <a:solidFill>
                  <a:srgbClr val="FF0000"/>
                </a:solidFill>
              </a:rPr>
              <a:t>verage/</a:t>
            </a:r>
            <a:r>
              <a:rPr lang="en-US" sz="2000" b="1" dirty="0" err="1" smtClean="0">
                <a:solidFill>
                  <a:srgbClr val="FF0000"/>
                </a:solidFill>
              </a:rPr>
              <a:t>yr</a:t>
            </a:r>
            <a:endParaRPr lang="en-US" sz="2000" b="1" dirty="0">
              <a:solidFill>
                <a:srgbClr val="FF0000"/>
              </a:solidFill>
            </a:endParaRPr>
          </a:p>
        </p:txBody>
      </p:sp>
      <p:sp>
        <p:nvSpPr>
          <p:cNvPr id="11" name="TextBox 10"/>
          <p:cNvSpPr txBox="1"/>
          <p:nvPr/>
        </p:nvSpPr>
        <p:spPr>
          <a:xfrm rot="19746852">
            <a:off x="4280753" y="1826331"/>
            <a:ext cx="1790427" cy="400110"/>
          </a:xfrm>
          <a:prstGeom prst="rect">
            <a:avLst/>
          </a:prstGeom>
          <a:noFill/>
        </p:spPr>
        <p:txBody>
          <a:bodyPr wrap="none" rtlCol="0">
            <a:spAutoFit/>
          </a:bodyPr>
          <a:lstStyle/>
          <a:p>
            <a:r>
              <a:rPr lang="en-US" sz="2000" b="1" dirty="0" smtClean="0">
                <a:solidFill>
                  <a:schemeClr val="tx2"/>
                </a:solidFill>
              </a:rPr>
              <a:t>Dirt and Gravel</a:t>
            </a:r>
            <a:endParaRPr lang="en-US" sz="2000" b="1" dirty="0">
              <a:solidFill>
                <a:schemeClr val="tx2"/>
              </a:solidFill>
            </a:endParaRPr>
          </a:p>
        </p:txBody>
      </p:sp>
      <p:sp>
        <p:nvSpPr>
          <p:cNvPr id="12" name="TextBox 11"/>
          <p:cNvSpPr txBox="1"/>
          <p:nvPr/>
        </p:nvSpPr>
        <p:spPr>
          <a:xfrm rot="20916121">
            <a:off x="5357372" y="3504863"/>
            <a:ext cx="1496307" cy="400110"/>
          </a:xfrm>
          <a:prstGeom prst="rect">
            <a:avLst/>
          </a:prstGeom>
          <a:noFill/>
        </p:spPr>
        <p:txBody>
          <a:bodyPr wrap="none" rtlCol="0">
            <a:spAutoFit/>
          </a:bodyPr>
          <a:lstStyle/>
          <a:p>
            <a:r>
              <a:rPr lang="en-US" sz="2000" b="1" dirty="0" smtClean="0">
                <a:solidFill>
                  <a:schemeClr val="accent3">
                    <a:lumMod val="75000"/>
                  </a:schemeClr>
                </a:solidFill>
              </a:rPr>
              <a:t>Low Volume</a:t>
            </a:r>
            <a:endParaRPr lang="en-US" sz="2000" b="1" dirty="0">
              <a:solidFill>
                <a:schemeClr val="accent3">
                  <a:lumMod val="75000"/>
                </a:schemeClr>
              </a:solidFill>
            </a:endParaRPr>
          </a:p>
        </p:txBody>
      </p:sp>
      <p:cxnSp>
        <p:nvCxnSpPr>
          <p:cNvPr id="13" name="Straight Connector 12"/>
          <p:cNvCxnSpPr/>
          <p:nvPr/>
        </p:nvCxnSpPr>
        <p:spPr>
          <a:xfrm flipV="1">
            <a:off x="6667018" y="3157864"/>
            <a:ext cx="2398009" cy="0"/>
          </a:xfrm>
          <a:prstGeom prst="line">
            <a:avLst/>
          </a:prstGeom>
          <a:ln w="1047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532468" y="889226"/>
            <a:ext cx="2532559" cy="0"/>
          </a:xfrm>
          <a:prstGeom prst="line">
            <a:avLst/>
          </a:prstGeom>
          <a:ln w="1047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5" name="Subtitle 2"/>
          <p:cNvSpPr txBox="1">
            <a:spLocks/>
          </p:cNvSpPr>
          <p:nvPr/>
        </p:nvSpPr>
        <p:spPr>
          <a:xfrm>
            <a:off x="156935" y="5455261"/>
            <a:ext cx="8863239" cy="1981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solidFill>
                  <a:srgbClr val="FF0000"/>
                </a:solidFill>
                <a:ea typeface="Times New Roman"/>
              </a:rPr>
              <a:t>Both still short of expected “equilibrium”</a:t>
            </a:r>
            <a:endParaRPr lang="en-US" dirty="0">
              <a:solidFill>
                <a:srgbClr val="FF0000"/>
              </a:solidFill>
              <a:ea typeface="Times New Roman"/>
            </a:endParaRPr>
          </a:p>
        </p:txBody>
      </p:sp>
      <p:cxnSp>
        <p:nvCxnSpPr>
          <p:cNvPr id="4" name="Straight Arrow Connector 3"/>
          <p:cNvCxnSpPr/>
          <p:nvPr/>
        </p:nvCxnSpPr>
        <p:spPr>
          <a:xfrm flipV="1">
            <a:off x="6324600" y="3228975"/>
            <a:ext cx="704850" cy="22247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618216" y="981075"/>
            <a:ext cx="1924976" cy="46045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6211669"/>
            <a:ext cx="3810000" cy="646331"/>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For audio via phone: 866-823-7699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technical </a:t>
            </a: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assistance: 814-865-5355</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8" name="Straight Connector 17"/>
          <p:cNvCxnSpPr/>
          <p:nvPr/>
        </p:nvCxnSpPr>
        <p:spPr>
          <a:xfrm>
            <a:off x="560713" y="4109262"/>
            <a:ext cx="1714106" cy="0"/>
          </a:xfrm>
          <a:prstGeom prst="line">
            <a:avLst/>
          </a:prstGeom>
          <a:ln w="1047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xmlns="" val="2302566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09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64900" y="54929"/>
            <a:ext cx="463119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Webinar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Annual</a:t>
            </a:r>
            <a:r>
              <a:rPr kumimoji="0" lang="en-US" sz="3200" b="1" i="0" u="none" strike="noStrike" kern="1200" cap="none" spc="0" normalizeH="0" noProof="0" dirty="0" smtClean="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 Summary</a:t>
            </a:r>
            <a:endParaRPr kumimoji="0" lang="en-US" sz="3200" b="1" i="0" u="none" strike="noStrike" kern="1200" cap="none" spc="0" normalizeH="0" baseline="0" noProof="0" dirty="0" smtClean="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sp>
        <p:nvSpPr>
          <p:cNvPr id="19" name="Rectangle 18"/>
          <p:cNvSpPr/>
          <p:nvPr/>
        </p:nvSpPr>
        <p:spPr>
          <a:xfrm>
            <a:off x="120392" y="6396926"/>
            <a:ext cx="4575699" cy="369332"/>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For technical assistance</a:t>
            </a:r>
            <a:r>
              <a:rPr kumimoji="0" lang="en-US" sz="1800" b="0" i="0" u="none" strike="noStrike" kern="1200" cap="none" spc="0" normalizeH="0" baseline="0" noProof="0" dirty="0">
                <a:ln>
                  <a:noFill/>
                </a:ln>
                <a:solidFill>
                  <a:srgbClr val="FF0000"/>
                </a:solidFill>
                <a:effectLst/>
                <a:uLnTx/>
                <a:uFillTx/>
                <a:latin typeface="Calibri"/>
                <a:ea typeface="+mn-ea"/>
                <a:cs typeface="+mn-cs"/>
              </a:rPr>
              <a:t>, call: 814-865-5355</a:t>
            </a:r>
          </a:p>
        </p:txBody>
      </p:sp>
      <p:sp>
        <p:nvSpPr>
          <p:cNvPr id="20" name="Subtitle 2"/>
          <p:cNvSpPr txBox="1">
            <a:spLocks/>
          </p:cNvSpPr>
          <p:nvPr/>
        </p:nvSpPr>
        <p:spPr>
          <a:xfrm>
            <a:off x="218231" y="4199253"/>
            <a:ext cx="8794933"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smtClean="0">
                <a:ln>
                  <a:noFill/>
                </a:ln>
                <a:solidFill>
                  <a:prstClr val="white"/>
                </a:solidFill>
                <a:effectLst/>
                <a:uLnTx/>
                <a:uFillTx/>
                <a:latin typeface="Calibri"/>
                <a:ea typeface="+mn-ea"/>
                <a:cs typeface="+mn-cs"/>
              </a:rPr>
              <a:t>If </a:t>
            </a:r>
            <a:r>
              <a:rPr kumimoji="0" lang="en-US" sz="2200" b="1" i="0" u="none" strike="noStrike" kern="1200" cap="none" spc="0" normalizeH="0" baseline="0" noProof="0" dirty="0">
                <a:ln>
                  <a:noFill/>
                </a:ln>
                <a:solidFill>
                  <a:prstClr val="white"/>
                </a:solidFill>
                <a:effectLst/>
                <a:uLnTx/>
                <a:uFillTx/>
                <a:latin typeface="Calibri"/>
                <a:ea typeface="+mn-ea"/>
                <a:cs typeface="+mn-cs"/>
              </a:rPr>
              <a:t>you are reading this, then you are successfully seeing the webinar video. </a:t>
            </a:r>
            <a:r>
              <a:rPr kumimoji="0" lang="en-US" sz="2200" b="1" i="0" u="none" strike="noStrike" kern="1200" cap="none" spc="0" normalizeH="0" baseline="0" noProof="0" dirty="0" smtClean="0">
                <a:ln>
                  <a:noFill/>
                </a:ln>
                <a:solidFill>
                  <a:prstClr val="white"/>
                </a:solidFill>
                <a:effectLst/>
                <a:uLnTx/>
                <a:uFillTx/>
                <a:latin typeface="Calibri"/>
                <a:ea typeface="+mn-ea"/>
                <a:cs typeface="+mn-cs"/>
              </a:rPr>
              <a:t>Webinar audio should be automatic through your computer, and options can be accessed in the “audio options” button on the bottom left.  If you are having audio issues, or are in a location where listening via phone is preferable, audio is also available on the CDGRS conference line at: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smtClean="0">
                <a:ln>
                  <a:noFill/>
                </a:ln>
                <a:solidFill>
                  <a:prstClr val="white"/>
                </a:solidFill>
                <a:effectLst/>
                <a:uLnTx/>
                <a:uFillTx/>
                <a:latin typeface="Calibri"/>
                <a:ea typeface="+mn-ea"/>
                <a:cs typeface="+mn-cs"/>
              </a:rPr>
              <a:t>866-823-7699.  </a:t>
            </a: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15698" y="0"/>
            <a:ext cx="4564876" cy="3423657"/>
          </a:xfrm>
          <a:prstGeom prst="rect">
            <a:avLst/>
          </a:prstGeom>
        </p:spPr>
      </p:pic>
      <p:sp>
        <p:nvSpPr>
          <p:cNvPr id="2" name="Slide Number Placeholder 1"/>
          <p:cNvSpPr>
            <a:spLocks noGrp="1"/>
          </p:cNvSpPr>
          <p:nvPr>
            <p:ph type="sldNum" sz="quarter" idx="12"/>
          </p:nvPr>
        </p:nvSpPr>
        <p:spPr>
          <a:xfrm>
            <a:off x="6549571" y="640713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Rectangle 7"/>
          <p:cNvSpPr/>
          <p:nvPr/>
        </p:nvSpPr>
        <p:spPr>
          <a:xfrm>
            <a:off x="4649286" y="-22922"/>
            <a:ext cx="4572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a:ea typeface="+mn-ea"/>
                <a:cs typeface="+mn-cs"/>
              </a:rPr>
              <a:t>2/13/2018</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Starts at 10am</a:t>
            </a: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76974" y="5986984"/>
            <a:ext cx="2867025" cy="871016"/>
          </a:xfrm>
          <a:prstGeom prst="rect">
            <a:avLst/>
          </a:prstGeom>
          <a:effectLst>
            <a:softEdge rad="12700"/>
          </a:effectLst>
        </p:spPr>
      </p:pic>
      <p:pic>
        <p:nvPicPr>
          <p:cNvPr id="13" name="Picture 12"/>
          <p:cNvPicPr>
            <a:picLocks noChangeAspect="1"/>
          </p:cNvPicPr>
          <p:nvPr/>
        </p:nvPicPr>
        <p:blipFill>
          <a:blip r:embed="rId5" cstate="print"/>
          <a:stretch>
            <a:fillRect/>
          </a:stretch>
        </p:blipFill>
        <p:spPr>
          <a:xfrm>
            <a:off x="64900" y="1624589"/>
            <a:ext cx="4349870" cy="25265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67449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8810" y="134621"/>
            <a:ext cx="9162810" cy="5281421"/>
          </a:xfrm>
          <a:prstGeom prst="rect">
            <a:avLst/>
          </a:prstGeom>
        </p:spPr>
      </p:pic>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9" name="Rectangle 8"/>
          <p:cNvSpPr/>
          <p:nvPr/>
        </p:nvSpPr>
        <p:spPr>
          <a:xfrm>
            <a:off x="1310888" y="1019176"/>
            <a:ext cx="1296581" cy="3750762"/>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3925" y="4948373"/>
            <a:ext cx="1521600" cy="318487"/>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‘97-’14</a:t>
            </a:r>
            <a:r>
              <a:rPr lang="en-US" sz="2000" dirty="0" smtClean="0">
                <a:solidFill>
                  <a:srgbClr val="FF0000"/>
                </a:solidFill>
              </a:rPr>
              <a:t> </a:t>
            </a:r>
            <a:r>
              <a:rPr lang="en-US" sz="2000" b="1" dirty="0">
                <a:solidFill>
                  <a:srgbClr val="FF0000"/>
                </a:solidFill>
              </a:rPr>
              <a:t>a</a:t>
            </a:r>
            <a:r>
              <a:rPr lang="en-US" sz="2000" b="1" dirty="0" smtClean="0">
                <a:solidFill>
                  <a:srgbClr val="FF0000"/>
                </a:solidFill>
              </a:rPr>
              <a:t>verage/</a:t>
            </a:r>
            <a:r>
              <a:rPr lang="en-US" sz="2000" b="1" dirty="0" err="1" smtClean="0">
                <a:solidFill>
                  <a:srgbClr val="FF0000"/>
                </a:solidFill>
              </a:rPr>
              <a:t>yr</a:t>
            </a:r>
            <a:endParaRPr lang="en-US" sz="2000" b="1" dirty="0">
              <a:solidFill>
                <a:srgbClr val="FF0000"/>
              </a:solidFill>
            </a:endParaRPr>
          </a:p>
        </p:txBody>
      </p:sp>
      <p:sp>
        <p:nvSpPr>
          <p:cNvPr id="11" name="TextBox 10"/>
          <p:cNvSpPr txBox="1"/>
          <p:nvPr/>
        </p:nvSpPr>
        <p:spPr>
          <a:xfrm rot="20809711">
            <a:off x="4280753" y="1826331"/>
            <a:ext cx="1790427" cy="400110"/>
          </a:xfrm>
          <a:prstGeom prst="rect">
            <a:avLst/>
          </a:prstGeom>
          <a:noFill/>
        </p:spPr>
        <p:txBody>
          <a:bodyPr wrap="none" rtlCol="0">
            <a:spAutoFit/>
          </a:bodyPr>
          <a:lstStyle/>
          <a:p>
            <a:r>
              <a:rPr lang="en-US" sz="2000" b="1" dirty="0" smtClean="0">
                <a:solidFill>
                  <a:schemeClr val="tx2"/>
                </a:solidFill>
              </a:rPr>
              <a:t>Dirt and Gravel</a:t>
            </a:r>
            <a:endParaRPr lang="en-US" sz="2000" b="1" dirty="0">
              <a:solidFill>
                <a:schemeClr val="tx2"/>
              </a:solidFill>
            </a:endParaRPr>
          </a:p>
        </p:txBody>
      </p:sp>
      <p:sp>
        <p:nvSpPr>
          <p:cNvPr id="12" name="TextBox 11"/>
          <p:cNvSpPr txBox="1"/>
          <p:nvPr/>
        </p:nvSpPr>
        <p:spPr>
          <a:xfrm rot="20676774">
            <a:off x="4427812" y="2403547"/>
            <a:ext cx="1496307" cy="400110"/>
          </a:xfrm>
          <a:prstGeom prst="rect">
            <a:avLst/>
          </a:prstGeom>
          <a:noFill/>
        </p:spPr>
        <p:txBody>
          <a:bodyPr wrap="none" rtlCol="0">
            <a:spAutoFit/>
          </a:bodyPr>
          <a:lstStyle/>
          <a:p>
            <a:r>
              <a:rPr lang="en-US" sz="2000" b="1" dirty="0" smtClean="0">
                <a:solidFill>
                  <a:schemeClr val="accent3">
                    <a:lumMod val="75000"/>
                  </a:schemeClr>
                </a:solidFill>
              </a:rPr>
              <a:t>Low Volume</a:t>
            </a:r>
            <a:endParaRPr lang="en-US" sz="2000" b="1" dirty="0">
              <a:solidFill>
                <a:schemeClr val="accent3">
                  <a:lumMod val="75000"/>
                </a:schemeClr>
              </a:solidFill>
            </a:endParaRPr>
          </a:p>
        </p:txBody>
      </p:sp>
      <p:sp>
        <p:nvSpPr>
          <p:cNvPr id="15" name="Subtitle 2"/>
          <p:cNvSpPr txBox="1">
            <a:spLocks/>
          </p:cNvSpPr>
          <p:nvPr/>
        </p:nvSpPr>
        <p:spPr>
          <a:xfrm>
            <a:off x="156935" y="5455261"/>
            <a:ext cx="8863239" cy="1981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ea typeface="Times New Roman"/>
              </a:rPr>
              <a:t>Average grant value is increasing:</a:t>
            </a:r>
          </a:p>
          <a:p>
            <a:pPr lvl="1"/>
            <a:r>
              <a:rPr lang="en-US" sz="2400" dirty="0" smtClean="0">
                <a:ea typeface="Times New Roman"/>
              </a:rPr>
              <a:t>$43K for DnG</a:t>
            </a:r>
          </a:p>
          <a:p>
            <a:pPr lvl="1"/>
            <a:r>
              <a:rPr lang="en-US" sz="2400" dirty="0" smtClean="0">
                <a:ea typeface="Times New Roman"/>
              </a:rPr>
              <a:t>$35K for LVR</a:t>
            </a:r>
            <a:endParaRPr lang="en-US" dirty="0">
              <a:solidFill>
                <a:prstClr val="black"/>
              </a:solidFill>
              <a:ea typeface="Times New Roman"/>
            </a:endParaRPr>
          </a:p>
        </p:txBody>
      </p:sp>
      <p:cxnSp>
        <p:nvCxnSpPr>
          <p:cNvPr id="5" name="Straight Connector 4"/>
          <p:cNvCxnSpPr/>
          <p:nvPr/>
        </p:nvCxnSpPr>
        <p:spPr>
          <a:xfrm>
            <a:off x="5112499" y="904995"/>
            <a:ext cx="157000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xmlns="" val="1167807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8495" y="202225"/>
            <a:ext cx="9152495" cy="5275475"/>
          </a:xfrm>
          <a:prstGeom prst="rect">
            <a:avLst/>
          </a:prstGeom>
        </p:spPr>
      </p:pic>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9" name="Rectangle 8"/>
          <p:cNvSpPr/>
          <p:nvPr/>
        </p:nvSpPr>
        <p:spPr>
          <a:xfrm>
            <a:off x="1467297" y="1123950"/>
            <a:ext cx="1294954" cy="3666436"/>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3925" y="4971781"/>
            <a:ext cx="1521600" cy="318487"/>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‘97-’14</a:t>
            </a:r>
            <a:r>
              <a:rPr lang="en-US" sz="2000" dirty="0" smtClean="0">
                <a:solidFill>
                  <a:srgbClr val="FF0000"/>
                </a:solidFill>
              </a:rPr>
              <a:t> </a:t>
            </a:r>
            <a:r>
              <a:rPr lang="en-US" sz="2000" b="1" dirty="0">
                <a:solidFill>
                  <a:srgbClr val="FF0000"/>
                </a:solidFill>
              </a:rPr>
              <a:t>a</a:t>
            </a:r>
            <a:r>
              <a:rPr lang="en-US" sz="2000" b="1" dirty="0" smtClean="0">
                <a:solidFill>
                  <a:srgbClr val="FF0000"/>
                </a:solidFill>
              </a:rPr>
              <a:t>verage/</a:t>
            </a:r>
            <a:r>
              <a:rPr lang="en-US" sz="2000" b="1" dirty="0" err="1" smtClean="0">
                <a:solidFill>
                  <a:srgbClr val="FF0000"/>
                </a:solidFill>
              </a:rPr>
              <a:t>yr</a:t>
            </a:r>
            <a:endParaRPr lang="en-US" sz="2000" b="1" dirty="0">
              <a:solidFill>
                <a:srgbClr val="FF0000"/>
              </a:solidFill>
            </a:endParaRPr>
          </a:p>
        </p:txBody>
      </p:sp>
      <p:sp>
        <p:nvSpPr>
          <p:cNvPr id="11" name="TextBox 10"/>
          <p:cNvSpPr txBox="1"/>
          <p:nvPr/>
        </p:nvSpPr>
        <p:spPr>
          <a:xfrm rot="21299617">
            <a:off x="6417389" y="2193260"/>
            <a:ext cx="1790427" cy="400110"/>
          </a:xfrm>
          <a:prstGeom prst="rect">
            <a:avLst/>
          </a:prstGeom>
          <a:noFill/>
        </p:spPr>
        <p:txBody>
          <a:bodyPr wrap="none" rtlCol="0">
            <a:spAutoFit/>
          </a:bodyPr>
          <a:lstStyle/>
          <a:p>
            <a:r>
              <a:rPr lang="en-US" sz="2000" b="1" dirty="0" smtClean="0">
                <a:solidFill>
                  <a:schemeClr val="tx2"/>
                </a:solidFill>
              </a:rPr>
              <a:t>Dirt and Gravel</a:t>
            </a:r>
            <a:endParaRPr lang="en-US" sz="2000" b="1" dirty="0">
              <a:solidFill>
                <a:schemeClr val="tx2"/>
              </a:solidFill>
            </a:endParaRPr>
          </a:p>
        </p:txBody>
      </p:sp>
      <p:sp>
        <p:nvSpPr>
          <p:cNvPr id="12" name="TextBox 11"/>
          <p:cNvSpPr txBox="1"/>
          <p:nvPr/>
        </p:nvSpPr>
        <p:spPr>
          <a:xfrm rot="20676774">
            <a:off x="6096035" y="1555822"/>
            <a:ext cx="1496307" cy="400110"/>
          </a:xfrm>
          <a:prstGeom prst="rect">
            <a:avLst/>
          </a:prstGeom>
          <a:noFill/>
        </p:spPr>
        <p:txBody>
          <a:bodyPr wrap="none" rtlCol="0">
            <a:spAutoFit/>
          </a:bodyPr>
          <a:lstStyle/>
          <a:p>
            <a:r>
              <a:rPr lang="en-US" sz="2000" b="1" dirty="0" smtClean="0">
                <a:solidFill>
                  <a:schemeClr val="accent3">
                    <a:lumMod val="75000"/>
                  </a:schemeClr>
                </a:solidFill>
              </a:rPr>
              <a:t>Low Volume</a:t>
            </a:r>
            <a:endParaRPr lang="en-US" sz="2000" b="1" dirty="0">
              <a:solidFill>
                <a:schemeClr val="accent3">
                  <a:lumMod val="75000"/>
                </a:schemeClr>
              </a:solidFill>
            </a:endParaRPr>
          </a:p>
        </p:txBody>
      </p:sp>
      <p:sp>
        <p:nvSpPr>
          <p:cNvPr id="15" name="Subtitle 2"/>
          <p:cNvSpPr txBox="1">
            <a:spLocks/>
          </p:cNvSpPr>
          <p:nvPr/>
        </p:nvSpPr>
        <p:spPr>
          <a:xfrm>
            <a:off x="156935" y="5455261"/>
            <a:ext cx="8863239" cy="1981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ea typeface="Times New Roman"/>
              </a:rPr>
              <a:t>Program $ spent per mile increasing: </a:t>
            </a:r>
            <a:r>
              <a:rPr lang="en-US" sz="2000" i="1" dirty="0" smtClean="0">
                <a:ea typeface="Times New Roman"/>
              </a:rPr>
              <a:t>(no in-kind)</a:t>
            </a:r>
          </a:p>
          <a:p>
            <a:pPr lvl="1"/>
            <a:r>
              <a:rPr lang="en-US" sz="2400" dirty="0" smtClean="0">
                <a:ea typeface="Times New Roman"/>
              </a:rPr>
              <a:t>$86K for DnG</a:t>
            </a:r>
          </a:p>
          <a:p>
            <a:pPr lvl="1"/>
            <a:r>
              <a:rPr lang="en-US" sz="2400" dirty="0" smtClean="0">
                <a:ea typeface="Times New Roman"/>
              </a:rPr>
              <a:t>$111K for LVR</a:t>
            </a:r>
            <a:endParaRPr lang="en-US" dirty="0">
              <a:solidFill>
                <a:prstClr val="black"/>
              </a:solidFill>
              <a:ea typeface="Times New Roman"/>
            </a:endParaRP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21</a:t>
            </a:fld>
            <a:endParaRPr lang="en-US">
              <a:solidFill>
                <a:prstClr val="black">
                  <a:tint val="75000"/>
                </a:prstClr>
              </a:solidFill>
            </a:endParaRPr>
          </a:p>
        </p:txBody>
      </p:sp>
      <p:cxnSp>
        <p:nvCxnSpPr>
          <p:cNvPr id="13" name="Straight Connector 12"/>
          <p:cNvCxnSpPr/>
          <p:nvPr/>
        </p:nvCxnSpPr>
        <p:spPr>
          <a:xfrm flipV="1">
            <a:off x="6217967" y="873456"/>
            <a:ext cx="1206415" cy="424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66623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80999" y="533400"/>
            <a:ext cx="8633605"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rgbClr val="FF0000"/>
                </a:solidFill>
                <a:ea typeface="Times New Roman"/>
              </a:rPr>
              <a:t>Currently Contracted: $30,000,000  </a:t>
            </a:r>
            <a:r>
              <a:rPr lang="en-US" sz="2000" b="1" i="1" dirty="0" smtClean="0">
                <a:solidFill>
                  <a:srgbClr val="FF0000"/>
                </a:solidFill>
                <a:ea typeface="Times New Roman"/>
              </a:rPr>
              <a:t>(2/5/2018)</a:t>
            </a:r>
            <a:endParaRPr lang="en-US" b="1" i="1" dirty="0" smtClean="0">
              <a:solidFill>
                <a:srgbClr val="FF0000"/>
              </a:solidFill>
              <a:ea typeface="Times New Roman"/>
            </a:endParaRPr>
          </a:p>
          <a:p>
            <a:pPr marL="173038" lvl="1" indent="0">
              <a:buNone/>
            </a:pPr>
            <a:r>
              <a:rPr lang="en-US" b="1" u="sng" dirty="0" smtClean="0">
                <a:ea typeface="Times New Roman"/>
              </a:rPr>
              <a:t>Dirt and Gravel</a:t>
            </a:r>
            <a:r>
              <a:rPr lang="en-US" b="1" dirty="0" smtClean="0">
                <a:ea typeface="Times New Roman"/>
              </a:rPr>
              <a:t>: 336 Contracts, $21.3 million committed</a:t>
            </a:r>
          </a:p>
          <a:p>
            <a:pPr marL="173038" lvl="1" indent="0">
              <a:buNone/>
            </a:pPr>
            <a:r>
              <a:rPr lang="en-US" b="1" u="sng" dirty="0" smtClean="0">
                <a:ea typeface="Times New Roman"/>
              </a:rPr>
              <a:t>Low Volume</a:t>
            </a:r>
            <a:r>
              <a:rPr lang="en-US" b="1" dirty="0" smtClean="0">
                <a:ea typeface="Times New Roman"/>
              </a:rPr>
              <a:t>: 188 Contracts, $8.7 million committed</a:t>
            </a:r>
          </a:p>
          <a:p>
            <a:pPr lvl="1"/>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pic>
        <p:nvPicPr>
          <p:cNvPr id="2" name="Picture 1"/>
          <p:cNvPicPr>
            <a:picLocks noChangeAspect="1"/>
          </p:cNvPicPr>
          <p:nvPr/>
        </p:nvPicPr>
        <p:blipFill>
          <a:blip r:embed="rId3" cstate="print"/>
          <a:stretch>
            <a:fillRect/>
          </a:stretch>
        </p:blipFill>
        <p:spPr>
          <a:xfrm>
            <a:off x="712184" y="2272660"/>
            <a:ext cx="7618602" cy="4579267"/>
          </a:xfrm>
          <a:prstGeom prst="rect">
            <a:avLst/>
          </a:prstGeom>
        </p:spPr>
      </p:pic>
      <p:sp>
        <p:nvSpPr>
          <p:cNvPr id="3" name="TextBox 2"/>
          <p:cNvSpPr txBox="1"/>
          <p:nvPr/>
        </p:nvSpPr>
        <p:spPr>
          <a:xfrm>
            <a:off x="2295525" y="3371848"/>
            <a:ext cx="1247457" cy="369332"/>
          </a:xfrm>
          <a:prstGeom prst="rect">
            <a:avLst/>
          </a:prstGeom>
          <a:noFill/>
        </p:spPr>
        <p:txBody>
          <a:bodyPr wrap="none" rtlCol="0">
            <a:spAutoFit/>
          </a:bodyPr>
          <a:lstStyle/>
          <a:p>
            <a:r>
              <a:rPr lang="en-US" b="1" dirty="0" smtClean="0"/>
              <a:t>$15 million</a:t>
            </a:r>
            <a:endParaRPr lang="en-US" b="1" dirty="0"/>
          </a:p>
        </p:txBody>
      </p:sp>
      <p:sp>
        <p:nvSpPr>
          <p:cNvPr id="9" name="TextBox 8"/>
          <p:cNvSpPr txBox="1"/>
          <p:nvPr/>
        </p:nvSpPr>
        <p:spPr>
          <a:xfrm>
            <a:off x="4219810" y="3371848"/>
            <a:ext cx="1247457" cy="369332"/>
          </a:xfrm>
          <a:prstGeom prst="rect">
            <a:avLst/>
          </a:prstGeom>
          <a:noFill/>
        </p:spPr>
        <p:txBody>
          <a:bodyPr wrap="none" rtlCol="0">
            <a:spAutoFit/>
          </a:bodyPr>
          <a:lstStyle/>
          <a:p>
            <a:r>
              <a:rPr lang="en-US" b="1" dirty="0" smtClean="0"/>
              <a:t>$24 million</a:t>
            </a:r>
            <a:endParaRPr lang="en-US" b="1" dirty="0"/>
          </a:p>
        </p:txBody>
      </p:sp>
      <p:sp>
        <p:nvSpPr>
          <p:cNvPr id="10" name="TextBox 9"/>
          <p:cNvSpPr txBox="1"/>
          <p:nvPr/>
        </p:nvSpPr>
        <p:spPr>
          <a:xfrm>
            <a:off x="6275298" y="3371848"/>
            <a:ext cx="1247457" cy="369332"/>
          </a:xfrm>
          <a:prstGeom prst="rect">
            <a:avLst/>
          </a:prstGeom>
          <a:noFill/>
        </p:spPr>
        <p:txBody>
          <a:bodyPr wrap="none" rtlCol="0">
            <a:spAutoFit/>
          </a:bodyPr>
          <a:lstStyle/>
          <a:p>
            <a:r>
              <a:rPr lang="en-US" b="1" dirty="0" smtClean="0">
                <a:solidFill>
                  <a:srgbClr val="FF0000"/>
                </a:solidFill>
              </a:rPr>
              <a:t>$30 million</a:t>
            </a:r>
            <a:endParaRPr lang="en-US" b="1" dirty="0">
              <a:solidFill>
                <a:srgbClr val="FF0000"/>
              </a:solidFill>
            </a:endParaRPr>
          </a:p>
        </p:txBody>
      </p:sp>
      <p:sp>
        <p:nvSpPr>
          <p:cNvPr id="11" name="Rectangle 10"/>
          <p:cNvSpPr/>
          <p:nvPr/>
        </p:nvSpPr>
        <p:spPr>
          <a:xfrm>
            <a:off x="1328472" y="6506437"/>
            <a:ext cx="612477" cy="27232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DnG</a:t>
            </a:r>
            <a:endParaRPr lang="en-US" b="1" dirty="0">
              <a:solidFill>
                <a:schemeClr val="tx1"/>
              </a:solidFill>
            </a:endParaRPr>
          </a:p>
        </p:txBody>
      </p:sp>
      <p:sp>
        <p:nvSpPr>
          <p:cNvPr id="12" name="Rectangle 11"/>
          <p:cNvSpPr/>
          <p:nvPr/>
        </p:nvSpPr>
        <p:spPr>
          <a:xfrm>
            <a:off x="1328472" y="6234110"/>
            <a:ext cx="612477" cy="272327"/>
          </a:xfrm>
          <a:prstGeom prst="rect">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LVR</a:t>
            </a:r>
            <a:endParaRPr lang="en-US" b="1" dirty="0">
              <a:solidFill>
                <a:schemeClr val="tx1"/>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xmlns="" val="3561233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80999" y="533400"/>
            <a:ext cx="8633605"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rgbClr val="FF0000"/>
                </a:solidFill>
                <a:ea typeface="Times New Roman"/>
              </a:rPr>
              <a:t>Currently Contracted </a:t>
            </a:r>
            <a:r>
              <a:rPr lang="en-US" sz="2000" b="1" i="1" dirty="0" smtClean="0">
                <a:solidFill>
                  <a:srgbClr val="FF0000"/>
                </a:solidFill>
                <a:ea typeface="Times New Roman"/>
              </a:rPr>
              <a:t>(2/5/2018)</a:t>
            </a:r>
            <a:endParaRPr lang="en-US" b="1" i="1" dirty="0" smtClean="0">
              <a:solidFill>
                <a:srgbClr val="FF0000"/>
              </a:solidFill>
              <a:ea typeface="Times New Roman"/>
            </a:endParaRPr>
          </a:p>
          <a:p>
            <a:pPr marL="173038" lvl="1" indent="0">
              <a:buNone/>
            </a:pPr>
            <a:r>
              <a:rPr lang="en-US" b="1" u="sng" dirty="0" smtClean="0">
                <a:ea typeface="Times New Roman"/>
              </a:rPr>
              <a:t>Dirt and Gravel</a:t>
            </a:r>
            <a:r>
              <a:rPr lang="en-US" b="1" dirty="0" smtClean="0">
                <a:ea typeface="Times New Roman"/>
              </a:rPr>
              <a:t>: 336 Contracts, $17.9 million committed</a:t>
            </a:r>
          </a:p>
          <a:p>
            <a:pPr marL="173038" lvl="1" indent="0">
              <a:buNone/>
            </a:pPr>
            <a:r>
              <a:rPr lang="en-US" b="1" u="sng" dirty="0" smtClean="0">
                <a:ea typeface="Times New Roman"/>
              </a:rPr>
              <a:t>Low Volume</a:t>
            </a:r>
            <a:r>
              <a:rPr lang="en-US" b="1" dirty="0" smtClean="0">
                <a:ea typeface="Times New Roman"/>
              </a:rPr>
              <a:t>: 188 Contracts, $5.8 million committed</a:t>
            </a:r>
          </a:p>
          <a:p>
            <a:pPr lvl="1"/>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pic>
        <p:nvPicPr>
          <p:cNvPr id="2" name="Picture 1"/>
          <p:cNvPicPr>
            <a:picLocks noChangeAspect="1"/>
          </p:cNvPicPr>
          <p:nvPr/>
        </p:nvPicPr>
        <p:blipFill>
          <a:blip r:embed="rId3" cstate="print"/>
          <a:stretch>
            <a:fillRect/>
          </a:stretch>
        </p:blipFill>
        <p:spPr>
          <a:xfrm>
            <a:off x="712184" y="2272660"/>
            <a:ext cx="7618602" cy="4579267"/>
          </a:xfrm>
          <a:prstGeom prst="rect">
            <a:avLst/>
          </a:prstGeom>
        </p:spPr>
      </p:pic>
      <p:sp>
        <p:nvSpPr>
          <p:cNvPr id="3" name="TextBox 2"/>
          <p:cNvSpPr txBox="1"/>
          <p:nvPr/>
        </p:nvSpPr>
        <p:spPr>
          <a:xfrm>
            <a:off x="2295525" y="3371848"/>
            <a:ext cx="1247457" cy="369332"/>
          </a:xfrm>
          <a:prstGeom prst="rect">
            <a:avLst/>
          </a:prstGeom>
          <a:noFill/>
        </p:spPr>
        <p:txBody>
          <a:bodyPr wrap="none" rtlCol="0">
            <a:spAutoFit/>
          </a:bodyPr>
          <a:lstStyle/>
          <a:p>
            <a:r>
              <a:rPr lang="en-US" b="1" dirty="0" smtClean="0"/>
              <a:t>$15 million</a:t>
            </a:r>
            <a:endParaRPr lang="en-US" b="1" dirty="0"/>
          </a:p>
        </p:txBody>
      </p:sp>
      <p:sp>
        <p:nvSpPr>
          <p:cNvPr id="9" name="TextBox 8"/>
          <p:cNvSpPr txBox="1"/>
          <p:nvPr/>
        </p:nvSpPr>
        <p:spPr>
          <a:xfrm>
            <a:off x="4219810" y="3371848"/>
            <a:ext cx="1247457" cy="369332"/>
          </a:xfrm>
          <a:prstGeom prst="rect">
            <a:avLst/>
          </a:prstGeom>
          <a:noFill/>
        </p:spPr>
        <p:txBody>
          <a:bodyPr wrap="none" rtlCol="0">
            <a:spAutoFit/>
          </a:bodyPr>
          <a:lstStyle/>
          <a:p>
            <a:r>
              <a:rPr lang="en-US" b="1" dirty="0" smtClean="0"/>
              <a:t>$24 million</a:t>
            </a:r>
            <a:endParaRPr lang="en-US" b="1" dirty="0"/>
          </a:p>
        </p:txBody>
      </p:sp>
      <p:sp>
        <p:nvSpPr>
          <p:cNvPr id="10" name="TextBox 9"/>
          <p:cNvSpPr txBox="1"/>
          <p:nvPr/>
        </p:nvSpPr>
        <p:spPr>
          <a:xfrm>
            <a:off x="6275298" y="3371848"/>
            <a:ext cx="1247457" cy="369332"/>
          </a:xfrm>
          <a:prstGeom prst="rect">
            <a:avLst/>
          </a:prstGeom>
          <a:noFill/>
        </p:spPr>
        <p:txBody>
          <a:bodyPr wrap="none" rtlCol="0">
            <a:spAutoFit/>
          </a:bodyPr>
          <a:lstStyle/>
          <a:p>
            <a:r>
              <a:rPr lang="en-US" b="1" dirty="0" smtClean="0"/>
              <a:t>$30 million</a:t>
            </a:r>
            <a:endParaRPr lang="en-US" b="1" dirty="0"/>
          </a:p>
        </p:txBody>
      </p:sp>
      <p:sp>
        <p:nvSpPr>
          <p:cNvPr id="4" name="TextBox 3"/>
          <p:cNvSpPr txBox="1"/>
          <p:nvPr/>
        </p:nvSpPr>
        <p:spPr>
          <a:xfrm>
            <a:off x="0" y="1019376"/>
            <a:ext cx="9144000" cy="3600986"/>
          </a:xfrm>
          <a:prstGeom prst="rect">
            <a:avLst/>
          </a:prstGeom>
          <a:solidFill>
            <a:schemeClr val="accent6">
              <a:lumMod val="40000"/>
              <a:lumOff val="60000"/>
            </a:schemeClr>
          </a:solidFill>
          <a:ln>
            <a:solidFill>
              <a:schemeClr val="tx1"/>
            </a:solidFill>
          </a:ln>
        </p:spPr>
        <p:txBody>
          <a:bodyPr wrap="square" rtlCol="0">
            <a:spAutoFit/>
          </a:bodyPr>
          <a:lstStyle/>
          <a:p>
            <a:pPr algn="ctr"/>
            <a:endParaRPr lang="en-US" sz="4000" dirty="0" smtClean="0"/>
          </a:p>
          <a:p>
            <a:pPr algn="ctr"/>
            <a:r>
              <a:rPr lang="en-US" sz="9600" dirty="0" smtClean="0"/>
              <a:t>137 Days</a:t>
            </a:r>
          </a:p>
          <a:p>
            <a:pPr algn="ctr"/>
            <a:r>
              <a:rPr lang="en-US" sz="4400" dirty="0"/>
              <a:t>l</a:t>
            </a:r>
            <a:r>
              <a:rPr lang="en-US" sz="4400" dirty="0" smtClean="0"/>
              <a:t>eft to make contracts before June 30</a:t>
            </a:r>
            <a:r>
              <a:rPr lang="en-US" sz="4400" baseline="30000" dirty="0" smtClean="0"/>
              <a:t>th</a:t>
            </a:r>
          </a:p>
          <a:p>
            <a:pPr algn="ctr"/>
            <a:r>
              <a:rPr lang="en-US" sz="4400" dirty="0" smtClean="0"/>
              <a:t> </a:t>
            </a:r>
            <a:endParaRPr lang="en-US" sz="4400" dirty="0"/>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xmlns="" val="2254807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8" name="Subtitle 2"/>
          <p:cNvSpPr txBox="1">
            <a:spLocks/>
          </p:cNvSpPr>
          <p:nvPr/>
        </p:nvSpPr>
        <p:spPr>
          <a:xfrm>
            <a:off x="361950" y="5788717"/>
            <a:ext cx="8458200" cy="1981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ea typeface="Times New Roman"/>
              </a:rPr>
              <a:t>Overall Admin/Edu spending </a:t>
            </a:r>
            <a:r>
              <a:rPr lang="en-US" sz="2800" u="sng" dirty="0" smtClean="0">
                <a:ea typeface="Times New Roman"/>
              </a:rPr>
              <a:t>decreased</a:t>
            </a:r>
            <a:r>
              <a:rPr lang="en-US" sz="2800" dirty="0" smtClean="0">
                <a:ea typeface="Times New Roman"/>
              </a:rPr>
              <a:t> 2% in 2017</a:t>
            </a:r>
            <a:endParaRPr lang="en-US" b="1" dirty="0">
              <a:solidFill>
                <a:prstClr val="black"/>
              </a:solidFill>
              <a:ea typeface="Times New Roman"/>
            </a:endParaRPr>
          </a:p>
        </p:txBody>
      </p:sp>
      <p:pic>
        <p:nvPicPr>
          <p:cNvPr id="11" name="Picture 10"/>
          <p:cNvPicPr>
            <a:picLocks noChangeAspect="1"/>
          </p:cNvPicPr>
          <p:nvPr/>
        </p:nvPicPr>
        <p:blipFill>
          <a:blip r:embed="rId3" cstate="print"/>
          <a:stretch>
            <a:fillRect/>
          </a:stretch>
        </p:blipFill>
        <p:spPr>
          <a:xfrm>
            <a:off x="-53791" y="347854"/>
            <a:ext cx="9223995" cy="5401644"/>
          </a:xfrm>
          <a:prstGeom prst="rect">
            <a:avLst/>
          </a:prstGeom>
        </p:spPr>
      </p:pic>
      <p:sp>
        <p:nvSpPr>
          <p:cNvPr id="18" name="Rectangle 17"/>
          <p:cNvSpPr/>
          <p:nvPr/>
        </p:nvSpPr>
        <p:spPr>
          <a:xfrm>
            <a:off x="1607208" y="1254676"/>
            <a:ext cx="1265532" cy="3827863"/>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2045" y="5256775"/>
            <a:ext cx="1521600" cy="318487"/>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‘97-’14</a:t>
            </a:r>
            <a:r>
              <a:rPr lang="en-US" sz="2000" dirty="0" smtClean="0">
                <a:solidFill>
                  <a:srgbClr val="FF0000"/>
                </a:solidFill>
              </a:rPr>
              <a:t> </a:t>
            </a:r>
            <a:r>
              <a:rPr lang="en-US" sz="2000" b="1" dirty="0">
                <a:solidFill>
                  <a:srgbClr val="FF0000"/>
                </a:solidFill>
              </a:rPr>
              <a:t>a</a:t>
            </a:r>
            <a:r>
              <a:rPr lang="en-US" sz="2000" b="1" dirty="0" smtClean="0">
                <a:solidFill>
                  <a:srgbClr val="FF0000"/>
                </a:solidFill>
              </a:rPr>
              <a:t>verage/</a:t>
            </a:r>
            <a:r>
              <a:rPr lang="en-US" sz="2000" b="1" dirty="0" err="1" smtClean="0">
                <a:solidFill>
                  <a:srgbClr val="FF0000"/>
                </a:solidFill>
              </a:rPr>
              <a:t>yr</a:t>
            </a:r>
            <a:endParaRPr lang="en-US" sz="2000" b="1" dirty="0">
              <a:solidFill>
                <a:srgbClr val="FF0000"/>
              </a:solidFill>
            </a:endParaRPr>
          </a:p>
        </p:txBody>
      </p:sp>
      <p:sp>
        <p:nvSpPr>
          <p:cNvPr id="23" name="TextBox 22"/>
          <p:cNvSpPr txBox="1"/>
          <p:nvPr/>
        </p:nvSpPr>
        <p:spPr>
          <a:xfrm rot="20397808">
            <a:off x="4120606" y="2020682"/>
            <a:ext cx="1407758" cy="400110"/>
          </a:xfrm>
          <a:prstGeom prst="rect">
            <a:avLst/>
          </a:prstGeom>
          <a:noFill/>
        </p:spPr>
        <p:txBody>
          <a:bodyPr wrap="none" rtlCol="0">
            <a:spAutoFit/>
          </a:bodyPr>
          <a:lstStyle/>
          <a:p>
            <a:r>
              <a:rPr lang="en-US" sz="2000" b="1" dirty="0" smtClean="0">
                <a:solidFill>
                  <a:schemeClr val="tx2"/>
                </a:solidFill>
              </a:rPr>
              <a:t>DnG Admin</a:t>
            </a:r>
            <a:endParaRPr lang="en-US" sz="2000" b="1" dirty="0">
              <a:solidFill>
                <a:schemeClr val="tx2"/>
              </a:solidFill>
            </a:endParaRPr>
          </a:p>
        </p:txBody>
      </p:sp>
      <p:sp>
        <p:nvSpPr>
          <p:cNvPr id="24" name="TextBox 23"/>
          <p:cNvSpPr txBox="1"/>
          <p:nvPr/>
        </p:nvSpPr>
        <p:spPr>
          <a:xfrm rot="21137916">
            <a:off x="4579017" y="4069151"/>
            <a:ext cx="1329979" cy="400110"/>
          </a:xfrm>
          <a:prstGeom prst="rect">
            <a:avLst/>
          </a:prstGeom>
          <a:noFill/>
        </p:spPr>
        <p:txBody>
          <a:bodyPr wrap="none" rtlCol="0">
            <a:spAutoFit/>
          </a:bodyPr>
          <a:lstStyle/>
          <a:p>
            <a:r>
              <a:rPr lang="en-US" sz="2000" b="1" dirty="0" smtClean="0">
                <a:solidFill>
                  <a:schemeClr val="accent3">
                    <a:lumMod val="75000"/>
                  </a:schemeClr>
                </a:solidFill>
              </a:rPr>
              <a:t>LVR Admin</a:t>
            </a:r>
            <a:endParaRPr lang="en-US" sz="2000" b="1" dirty="0">
              <a:solidFill>
                <a:schemeClr val="accent3">
                  <a:lumMod val="75000"/>
                </a:schemeClr>
              </a:solidFill>
            </a:endParaRPr>
          </a:p>
        </p:txBody>
      </p:sp>
      <p:sp>
        <p:nvSpPr>
          <p:cNvPr id="25" name="TextBox 24"/>
          <p:cNvSpPr txBox="1"/>
          <p:nvPr/>
        </p:nvSpPr>
        <p:spPr>
          <a:xfrm rot="21417399">
            <a:off x="4834383" y="4630815"/>
            <a:ext cx="1024832" cy="400110"/>
          </a:xfrm>
          <a:prstGeom prst="rect">
            <a:avLst/>
          </a:prstGeom>
          <a:noFill/>
        </p:spPr>
        <p:txBody>
          <a:bodyPr wrap="none" rtlCol="0">
            <a:spAutoFit/>
          </a:bodyPr>
          <a:lstStyle/>
          <a:p>
            <a:r>
              <a:rPr lang="en-US" sz="2000" b="1" dirty="0" smtClean="0">
                <a:solidFill>
                  <a:srgbClr val="92D050"/>
                </a:solidFill>
              </a:rPr>
              <a:t>LVR Edu</a:t>
            </a:r>
            <a:endParaRPr lang="en-US" sz="2000" b="1" dirty="0">
              <a:solidFill>
                <a:srgbClr val="92D050"/>
              </a:solidFill>
            </a:endParaRPr>
          </a:p>
        </p:txBody>
      </p:sp>
      <p:sp>
        <p:nvSpPr>
          <p:cNvPr id="26" name="TextBox 25"/>
          <p:cNvSpPr txBox="1"/>
          <p:nvPr/>
        </p:nvSpPr>
        <p:spPr>
          <a:xfrm rot="21408979">
            <a:off x="4289095" y="3529643"/>
            <a:ext cx="1102610" cy="400110"/>
          </a:xfrm>
          <a:prstGeom prst="rect">
            <a:avLst/>
          </a:prstGeom>
          <a:noFill/>
        </p:spPr>
        <p:txBody>
          <a:bodyPr wrap="none" rtlCol="0">
            <a:spAutoFit/>
          </a:bodyPr>
          <a:lstStyle/>
          <a:p>
            <a:r>
              <a:rPr lang="en-US" sz="2000" b="1" dirty="0" smtClean="0">
                <a:solidFill>
                  <a:schemeClr val="accent1">
                    <a:lumMod val="60000"/>
                    <a:lumOff val="40000"/>
                  </a:schemeClr>
                </a:solidFill>
              </a:rPr>
              <a:t>DnG Edu</a:t>
            </a:r>
            <a:endParaRPr lang="en-US" sz="2000" b="1" dirty="0">
              <a:solidFill>
                <a:schemeClr val="accent1">
                  <a:lumMod val="60000"/>
                  <a:lumOff val="40000"/>
                </a:schemeClr>
              </a:solidFill>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xmlns="" val="2370633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5591" y="246311"/>
            <a:ext cx="9132818" cy="5465118"/>
          </a:xfrm>
          <a:prstGeom prst="rect">
            <a:avLst/>
          </a:prstGeom>
        </p:spPr>
      </p:pic>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7" name="Subtitle 2"/>
          <p:cNvSpPr txBox="1">
            <a:spLocks/>
          </p:cNvSpPr>
          <p:nvPr/>
        </p:nvSpPr>
        <p:spPr>
          <a:xfrm>
            <a:off x="361950" y="5788717"/>
            <a:ext cx="8458200" cy="1981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ea typeface="Times New Roman"/>
              </a:rPr>
              <a:t>Overall Admin/Edu spending </a:t>
            </a:r>
            <a:r>
              <a:rPr lang="en-US" sz="2800" u="sng" dirty="0" smtClean="0">
                <a:ea typeface="Times New Roman"/>
              </a:rPr>
              <a:t>decreased</a:t>
            </a:r>
            <a:r>
              <a:rPr lang="en-US" sz="2800" dirty="0" smtClean="0">
                <a:ea typeface="Times New Roman"/>
              </a:rPr>
              <a:t> 2% in 2017</a:t>
            </a:r>
            <a:endParaRPr lang="en-US" b="1" dirty="0">
              <a:solidFill>
                <a:prstClr val="black"/>
              </a:solidFill>
              <a:ea typeface="Times New Roman"/>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xmlns="" val="1194771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5591" y="246311"/>
            <a:ext cx="9132818" cy="5465118"/>
          </a:xfrm>
          <a:prstGeom prst="rect">
            <a:avLst/>
          </a:prstGeom>
        </p:spPr>
      </p:pic>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cxnSp>
        <p:nvCxnSpPr>
          <p:cNvPr id="6" name="Straight Connector 5"/>
          <p:cNvCxnSpPr/>
          <p:nvPr/>
        </p:nvCxnSpPr>
        <p:spPr>
          <a:xfrm flipV="1">
            <a:off x="1587260" y="1276709"/>
            <a:ext cx="7375585" cy="0"/>
          </a:xfrm>
          <a:prstGeom prst="line">
            <a:avLst/>
          </a:prstGeom>
          <a:ln w="762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87260" y="3740988"/>
            <a:ext cx="7375585" cy="0"/>
          </a:xfrm>
          <a:prstGeom prst="line">
            <a:avLst/>
          </a:prstGeom>
          <a:ln w="7620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12188" y="3700338"/>
            <a:ext cx="1618969" cy="369332"/>
          </a:xfrm>
          <a:prstGeom prst="rect">
            <a:avLst/>
          </a:prstGeom>
          <a:noFill/>
        </p:spPr>
        <p:txBody>
          <a:bodyPr wrap="none" rtlCol="0">
            <a:spAutoFit/>
          </a:bodyPr>
          <a:lstStyle/>
          <a:p>
            <a:r>
              <a:rPr lang="en-US" b="1" dirty="0" smtClean="0">
                <a:solidFill>
                  <a:schemeClr val="accent3">
                    <a:lumMod val="75000"/>
                  </a:schemeClr>
                </a:solidFill>
              </a:rPr>
              <a:t>LVR limit (20%)</a:t>
            </a:r>
            <a:endParaRPr lang="en-US" b="1" dirty="0">
              <a:solidFill>
                <a:schemeClr val="accent3">
                  <a:lumMod val="75000"/>
                </a:schemeClr>
              </a:solidFill>
            </a:endParaRPr>
          </a:p>
        </p:txBody>
      </p:sp>
      <p:sp>
        <p:nvSpPr>
          <p:cNvPr id="2" name="Rectangle 1"/>
          <p:cNvSpPr/>
          <p:nvPr/>
        </p:nvSpPr>
        <p:spPr>
          <a:xfrm>
            <a:off x="7409645" y="1303604"/>
            <a:ext cx="595223" cy="2011096"/>
          </a:xfrm>
          <a:prstGeom prst="rect">
            <a:avLst/>
          </a:prstGeom>
          <a:solidFill>
            <a:srgbClr val="DDFC24">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35625" y="2170394"/>
            <a:ext cx="1143262" cy="523220"/>
          </a:xfrm>
          <a:prstGeom prst="rect">
            <a:avLst/>
          </a:prstGeom>
          <a:noFill/>
        </p:spPr>
        <p:txBody>
          <a:bodyPr wrap="none" rtlCol="0">
            <a:spAutoFit/>
          </a:bodyPr>
          <a:lstStyle/>
          <a:p>
            <a:r>
              <a:rPr lang="en-US" sz="2800" b="1" dirty="0" smtClean="0">
                <a:solidFill>
                  <a:schemeClr val="accent3">
                    <a:lumMod val="75000"/>
                  </a:schemeClr>
                </a:solidFill>
              </a:rPr>
              <a:t>$1.9M</a:t>
            </a:r>
            <a:endParaRPr lang="en-US" sz="2800" b="1" dirty="0">
              <a:solidFill>
                <a:schemeClr val="accent3">
                  <a:lumMod val="75000"/>
                </a:schemeClr>
              </a:solidFill>
            </a:endParaRPr>
          </a:p>
        </p:txBody>
      </p:sp>
      <p:sp>
        <p:nvSpPr>
          <p:cNvPr id="12" name="Rectangle 11"/>
          <p:cNvSpPr/>
          <p:nvPr/>
        </p:nvSpPr>
        <p:spPr>
          <a:xfrm>
            <a:off x="8123231" y="3740988"/>
            <a:ext cx="595223" cy="694487"/>
          </a:xfrm>
          <a:prstGeom prst="rect">
            <a:avLst/>
          </a:prstGeom>
          <a:solidFill>
            <a:srgbClr val="DDFC24">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907365" y="3707958"/>
            <a:ext cx="1143262" cy="523220"/>
          </a:xfrm>
          <a:prstGeom prst="rect">
            <a:avLst/>
          </a:prstGeom>
          <a:noFill/>
        </p:spPr>
        <p:txBody>
          <a:bodyPr wrap="none" rtlCol="0">
            <a:spAutoFit/>
          </a:bodyPr>
          <a:lstStyle/>
          <a:p>
            <a:r>
              <a:rPr lang="en-US" sz="2800" b="1" dirty="0" smtClean="0">
                <a:ln>
                  <a:solidFill>
                    <a:schemeClr val="tx2"/>
                  </a:solidFill>
                </a:ln>
                <a:solidFill>
                  <a:schemeClr val="tx2"/>
                </a:solidFill>
              </a:rPr>
              <a:t>$0.8M</a:t>
            </a:r>
            <a:endParaRPr lang="en-US" sz="2800" b="1" dirty="0">
              <a:ln>
                <a:solidFill>
                  <a:schemeClr val="tx2"/>
                </a:solidFill>
              </a:ln>
              <a:solidFill>
                <a:schemeClr val="tx2"/>
              </a:solidFill>
            </a:endParaRPr>
          </a:p>
        </p:txBody>
      </p:sp>
      <p:sp>
        <p:nvSpPr>
          <p:cNvPr id="16" name="Subtitle 2"/>
          <p:cNvSpPr txBox="1">
            <a:spLocks/>
          </p:cNvSpPr>
          <p:nvPr/>
        </p:nvSpPr>
        <p:spPr>
          <a:xfrm>
            <a:off x="342900" y="5705702"/>
            <a:ext cx="8458200" cy="1981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ea typeface="Times New Roman"/>
              </a:rPr>
              <a:t>Overall Admin/Edu spending </a:t>
            </a:r>
            <a:r>
              <a:rPr lang="en-US" sz="2800" u="sng" dirty="0" smtClean="0">
                <a:ea typeface="Times New Roman"/>
              </a:rPr>
              <a:t>decreased</a:t>
            </a:r>
            <a:r>
              <a:rPr lang="en-US" sz="2800" dirty="0" smtClean="0">
                <a:ea typeface="Times New Roman"/>
              </a:rPr>
              <a:t> 2% in 2017</a:t>
            </a:r>
          </a:p>
          <a:p>
            <a:r>
              <a:rPr lang="en-US" sz="2800" dirty="0" smtClean="0">
                <a:solidFill>
                  <a:prstClr val="black"/>
                </a:solidFill>
                <a:ea typeface="Times New Roman"/>
              </a:rPr>
              <a:t>Potential for additional $2.7 million to be used</a:t>
            </a:r>
            <a:endParaRPr lang="en-US" dirty="0">
              <a:solidFill>
                <a:prstClr val="black"/>
              </a:solidFill>
              <a:ea typeface="Times New Roman"/>
            </a:endParaRP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xmlns="" val="1851010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2"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16" name="Subtitle 2"/>
          <p:cNvSpPr txBox="1">
            <a:spLocks/>
          </p:cNvSpPr>
          <p:nvPr/>
        </p:nvSpPr>
        <p:spPr>
          <a:xfrm>
            <a:off x="361950" y="443593"/>
            <a:ext cx="8458200" cy="58747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i="1" dirty="0" smtClean="0">
                <a:ea typeface="Times New Roman"/>
              </a:rPr>
              <a:t>Overall Admin/Edu spending </a:t>
            </a:r>
            <a:r>
              <a:rPr lang="en-US" sz="2800" i="1" u="sng" dirty="0" smtClean="0">
                <a:ea typeface="Times New Roman"/>
              </a:rPr>
              <a:t>decreased</a:t>
            </a:r>
            <a:r>
              <a:rPr lang="en-US" sz="2800" i="1" dirty="0" smtClean="0">
                <a:ea typeface="Times New Roman"/>
              </a:rPr>
              <a:t> 2% in 2017</a:t>
            </a:r>
          </a:p>
          <a:p>
            <a:pPr marL="0" indent="0">
              <a:buNone/>
            </a:pPr>
            <a:r>
              <a:rPr lang="en-US" sz="2800" i="1" dirty="0" smtClean="0">
                <a:solidFill>
                  <a:prstClr val="black"/>
                </a:solidFill>
                <a:ea typeface="Times New Roman"/>
              </a:rPr>
              <a:t>Potential for additional $2.7 million to be used</a:t>
            </a:r>
          </a:p>
          <a:p>
            <a:endParaRPr lang="en-US" sz="2800" dirty="0" smtClean="0">
              <a:solidFill>
                <a:prstClr val="black"/>
              </a:solidFill>
              <a:ea typeface="Times New Roman"/>
            </a:endParaRPr>
          </a:p>
          <a:p>
            <a:r>
              <a:rPr lang="en-US" sz="2800" dirty="0" smtClean="0">
                <a:solidFill>
                  <a:srgbClr val="FF0000"/>
                </a:solidFill>
                <a:ea typeface="Times New Roman"/>
              </a:rPr>
              <a:t>If you are putting extra “potential admin </a:t>
            </a:r>
            <a:r>
              <a:rPr lang="en-US" sz="2800" dirty="0" err="1" smtClean="0">
                <a:solidFill>
                  <a:srgbClr val="FF0000"/>
                </a:solidFill>
                <a:ea typeface="Times New Roman"/>
              </a:rPr>
              <a:t>edu</a:t>
            </a:r>
            <a:r>
              <a:rPr lang="en-US" sz="2800" dirty="0" smtClean="0">
                <a:solidFill>
                  <a:srgbClr val="FF0000"/>
                </a:solidFill>
                <a:ea typeface="Times New Roman"/>
              </a:rPr>
              <a:t>” money towards </a:t>
            </a:r>
            <a:r>
              <a:rPr lang="en-US" sz="2800" u="sng" dirty="0" smtClean="0">
                <a:solidFill>
                  <a:srgbClr val="FF0000"/>
                </a:solidFill>
                <a:ea typeface="Times New Roman"/>
              </a:rPr>
              <a:t>good</a:t>
            </a:r>
            <a:r>
              <a:rPr lang="en-US" sz="2800" dirty="0" smtClean="0">
                <a:solidFill>
                  <a:srgbClr val="FF0000"/>
                </a:solidFill>
                <a:ea typeface="Times New Roman"/>
              </a:rPr>
              <a:t> projects: Great, keep it up!!!</a:t>
            </a:r>
          </a:p>
          <a:p>
            <a:endParaRPr lang="en-US" sz="2800" dirty="0">
              <a:solidFill>
                <a:prstClr val="black"/>
              </a:solidFill>
              <a:ea typeface="Times New Roman"/>
            </a:endParaRPr>
          </a:p>
          <a:p>
            <a:r>
              <a:rPr lang="en-US" sz="2800" dirty="0" smtClean="0">
                <a:solidFill>
                  <a:prstClr val="black"/>
                </a:solidFill>
                <a:ea typeface="Times New Roman"/>
              </a:rPr>
              <a:t>But many CD’s first complaint is “not enough people, not enough time”.  Make sure you use the admin/</a:t>
            </a:r>
            <a:r>
              <a:rPr lang="en-US" sz="2800" dirty="0" err="1" smtClean="0">
                <a:solidFill>
                  <a:prstClr val="black"/>
                </a:solidFill>
                <a:ea typeface="Times New Roman"/>
              </a:rPr>
              <a:t>edu</a:t>
            </a:r>
            <a:r>
              <a:rPr lang="en-US" sz="2800" dirty="0" smtClean="0">
                <a:solidFill>
                  <a:prstClr val="black"/>
                </a:solidFill>
                <a:ea typeface="Times New Roman"/>
              </a:rPr>
              <a:t> you need to get good projects in a timely manner.</a:t>
            </a:r>
          </a:p>
          <a:p>
            <a:endParaRPr lang="en-US" sz="2800" dirty="0">
              <a:solidFill>
                <a:prstClr val="black"/>
              </a:solidFill>
              <a:ea typeface="Times New Roman"/>
            </a:endParaRPr>
          </a:p>
          <a:p>
            <a:r>
              <a:rPr lang="en-US" sz="2800" dirty="0" smtClean="0">
                <a:solidFill>
                  <a:prstClr val="black"/>
                </a:solidFill>
                <a:ea typeface="Times New Roman"/>
              </a:rPr>
              <a:t>More education and outreach: currently at 2.5% for 2017</a:t>
            </a:r>
            <a:endParaRPr lang="en-US" dirty="0">
              <a:solidFill>
                <a:prstClr val="black"/>
              </a:solidFill>
              <a:ea typeface="Times New Roman"/>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xmlns="" val="7551044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0017" y="478519"/>
            <a:ext cx="36576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rgbClr val="FF0000"/>
                </a:solidFill>
                <a:ea typeface="Times New Roman"/>
              </a:rPr>
              <a:t>In-Kind</a:t>
            </a:r>
          </a:p>
          <a:p>
            <a:endParaRPr lang="en-US" sz="2400" dirty="0" smtClean="0">
              <a:ea typeface="Times New Roman"/>
            </a:endParaRPr>
          </a:p>
          <a:p>
            <a:r>
              <a:rPr lang="en-US" sz="2400" b="1" dirty="0" smtClean="0">
                <a:ea typeface="Times New Roman"/>
              </a:rPr>
              <a:t>Total contributions increasing: </a:t>
            </a:r>
            <a:r>
              <a:rPr lang="en-US" sz="2400" dirty="0" smtClean="0">
                <a:solidFill>
                  <a:srgbClr val="FF0000"/>
                </a:solidFill>
                <a:ea typeface="Times New Roman"/>
              </a:rPr>
              <a:t>$9M in 2017 is largest </a:t>
            </a:r>
            <a:r>
              <a:rPr lang="en-US" sz="2400" u="sng" dirty="0" smtClean="0">
                <a:solidFill>
                  <a:srgbClr val="FF0000"/>
                </a:solidFill>
                <a:ea typeface="Times New Roman"/>
              </a:rPr>
              <a:t>ever</a:t>
            </a:r>
          </a:p>
          <a:p>
            <a:endParaRPr lang="en-US" sz="2400" dirty="0" smtClean="0">
              <a:ea typeface="Times New Roman"/>
            </a:endParaRPr>
          </a:p>
          <a:p>
            <a:r>
              <a:rPr lang="en-US" sz="2400" dirty="0" smtClean="0">
                <a:ea typeface="Times New Roman"/>
              </a:rPr>
              <a:t>Percentage match starting to increase</a:t>
            </a:r>
          </a:p>
          <a:p>
            <a:endParaRPr lang="en-US" sz="2400" dirty="0" smtClean="0">
              <a:ea typeface="Times New Roman"/>
            </a:endParaRPr>
          </a:p>
          <a:p>
            <a:r>
              <a:rPr lang="en-US" sz="2400" dirty="0" smtClean="0">
                <a:ea typeface="Times New Roman"/>
              </a:rPr>
              <a:t>2017 averaged $0.45 in-kind for each Program Dollar.</a:t>
            </a:r>
          </a:p>
          <a:p>
            <a:pPr lvl="1"/>
            <a:endParaRPr lang="en-US" sz="2400" b="1" dirty="0" smtClean="0">
              <a:solidFill>
                <a:srgbClr val="FF0000"/>
              </a:solidFill>
              <a:ea typeface="Times New Roman"/>
            </a:endParaRPr>
          </a:p>
          <a:p>
            <a:pPr lvl="1"/>
            <a:endParaRPr lang="en-US" b="1" dirty="0">
              <a:solidFill>
                <a:srgbClr val="FF0000"/>
              </a:solidFill>
              <a:ea typeface="Times New Roman"/>
            </a:endParaRPr>
          </a:p>
          <a:p>
            <a:pPr lvl="1"/>
            <a:endParaRPr lang="en-US" b="1" dirty="0">
              <a:solidFill>
                <a:srgbClr val="FF0000"/>
              </a:solidFill>
              <a:ea typeface="Times New Roman"/>
            </a:endParaRPr>
          </a:p>
          <a:p>
            <a:pPr marL="1371600" lvl="3" indent="0">
              <a:buNone/>
            </a:pPr>
            <a:endParaRPr lang="en-US" b="1" dirty="0" smtClean="0">
              <a:ea typeface="Times New Roman"/>
            </a:endParaRPr>
          </a:p>
          <a:p>
            <a:pPr lvl="3"/>
            <a:endParaRPr lang="en-US" b="1" dirty="0">
              <a:ea typeface="Times New Roman"/>
            </a:endParaRPr>
          </a:p>
          <a:p>
            <a:pPr lvl="3"/>
            <a:endParaRPr lang="en-US" b="1" dirty="0" smtClean="0">
              <a:ea typeface="Times New Roman"/>
            </a:endParaRPr>
          </a:p>
          <a:p>
            <a:pPr lvl="1"/>
            <a:endParaRPr lang="en-US" b="1" dirty="0">
              <a:ea typeface="Times New Roman"/>
            </a:endParaRPr>
          </a:p>
          <a:p>
            <a:pPr lvl="3"/>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sp>
        <p:nvSpPr>
          <p:cNvPr id="8" name="Rectangle 7"/>
          <p:cNvSpPr/>
          <p:nvPr/>
        </p:nvSpPr>
        <p:spPr>
          <a:xfrm>
            <a:off x="7646292" y="1051560"/>
            <a:ext cx="1181478" cy="2004060"/>
          </a:xfrm>
          <a:prstGeom prst="rect">
            <a:avLst/>
          </a:prstGeom>
          <a:solidFill>
            <a:srgbClr val="99FF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22492" y="4140708"/>
            <a:ext cx="1171572" cy="1979676"/>
          </a:xfrm>
          <a:prstGeom prst="rect">
            <a:avLst/>
          </a:prstGeom>
          <a:solidFill>
            <a:srgbClr val="99FF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stretch>
            <a:fillRect/>
          </a:stretch>
        </p:blipFill>
        <p:spPr>
          <a:xfrm>
            <a:off x="3514733" y="347854"/>
            <a:ext cx="5629267" cy="3236654"/>
          </a:xfrm>
          <a:prstGeom prst="rect">
            <a:avLst/>
          </a:prstGeom>
        </p:spPr>
      </p:pic>
      <p:pic>
        <p:nvPicPr>
          <p:cNvPr id="6" name="Picture 5"/>
          <p:cNvPicPr>
            <a:picLocks noChangeAspect="1"/>
          </p:cNvPicPr>
          <p:nvPr/>
        </p:nvPicPr>
        <p:blipFill>
          <a:blip r:embed="rId4" cstate="print"/>
          <a:stretch>
            <a:fillRect/>
          </a:stretch>
        </p:blipFill>
        <p:spPr>
          <a:xfrm>
            <a:off x="3975100" y="3582301"/>
            <a:ext cx="5222690" cy="3275700"/>
          </a:xfrm>
          <a:prstGeom prst="rect">
            <a:avLst/>
          </a:prstGeom>
        </p:spPr>
      </p:pic>
      <p:sp>
        <p:nvSpPr>
          <p:cNvPr id="17" name="TextBox 16"/>
          <p:cNvSpPr txBox="1"/>
          <p:nvPr/>
        </p:nvSpPr>
        <p:spPr>
          <a:xfrm rot="20162741">
            <a:off x="4788483" y="1809248"/>
            <a:ext cx="1470595" cy="338554"/>
          </a:xfrm>
          <a:prstGeom prst="rect">
            <a:avLst/>
          </a:prstGeom>
          <a:noFill/>
        </p:spPr>
        <p:txBody>
          <a:bodyPr wrap="none" rtlCol="0">
            <a:spAutoFit/>
          </a:bodyPr>
          <a:lstStyle/>
          <a:p>
            <a:r>
              <a:rPr lang="en-US" sz="1600" b="1" dirty="0" smtClean="0">
                <a:solidFill>
                  <a:schemeClr val="tx2"/>
                </a:solidFill>
              </a:rPr>
              <a:t>Dirt and Gravel</a:t>
            </a:r>
            <a:endParaRPr lang="en-US" sz="1600" b="1" dirty="0">
              <a:solidFill>
                <a:schemeClr val="tx2"/>
              </a:solidFill>
            </a:endParaRPr>
          </a:p>
        </p:txBody>
      </p:sp>
      <p:sp>
        <p:nvSpPr>
          <p:cNvPr id="21" name="TextBox 20"/>
          <p:cNvSpPr txBox="1"/>
          <p:nvPr/>
        </p:nvSpPr>
        <p:spPr>
          <a:xfrm rot="20488879">
            <a:off x="6764476" y="2087085"/>
            <a:ext cx="1232773" cy="338554"/>
          </a:xfrm>
          <a:prstGeom prst="rect">
            <a:avLst/>
          </a:prstGeom>
          <a:noFill/>
        </p:spPr>
        <p:txBody>
          <a:bodyPr wrap="none" rtlCol="0">
            <a:spAutoFit/>
          </a:bodyPr>
          <a:lstStyle/>
          <a:p>
            <a:r>
              <a:rPr lang="en-US" sz="1600" b="1" dirty="0" smtClean="0">
                <a:solidFill>
                  <a:schemeClr val="accent3">
                    <a:lumMod val="75000"/>
                  </a:schemeClr>
                </a:solidFill>
              </a:rPr>
              <a:t>Low Volume</a:t>
            </a:r>
            <a:endParaRPr lang="en-US" sz="1600" b="1" dirty="0">
              <a:solidFill>
                <a:schemeClr val="accent3">
                  <a:lumMod val="75000"/>
                </a:schemeClr>
              </a:solidFill>
            </a:endParaRPr>
          </a:p>
        </p:txBody>
      </p:sp>
      <p:sp>
        <p:nvSpPr>
          <p:cNvPr id="22" name="TextBox 21"/>
          <p:cNvSpPr txBox="1"/>
          <p:nvPr/>
        </p:nvSpPr>
        <p:spPr>
          <a:xfrm rot="501574">
            <a:off x="4588798" y="5235650"/>
            <a:ext cx="1470595" cy="338554"/>
          </a:xfrm>
          <a:prstGeom prst="rect">
            <a:avLst/>
          </a:prstGeom>
          <a:noFill/>
        </p:spPr>
        <p:txBody>
          <a:bodyPr wrap="none" rtlCol="0">
            <a:spAutoFit/>
          </a:bodyPr>
          <a:lstStyle/>
          <a:p>
            <a:r>
              <a:rPr lang="en-US" sz="1600" b="1" dirty="0" smtClean="0">
                <a:solidFill>
                  <a:schemeClr val="tx2"/>
                </a:solidFill>
              </a:rPr>
              <a:t>Dirt and Gravel</a:t>
            </a:r>
            <a:endParaRPr lang="en-US" sz="1600" b="1" dirty="0">
              <a:solidFill>
                <a:schemeClr val="tx2"/>
              </a:solidFill>
            </a:endParaRPr>
          </a:p>
        </p:txBody>
      </p:sp>
      <p:sp>
        <p:nvSpPr>
          <p:cNvPr id="24" name="TextBox 23"/>
          <p:cNvSpPr txBox="1"/>
          <p:nvPr/>
        </p:nvSpPr>
        <p:spPr>
          <a:xfrm rot="20488879">
            <a:off x="7378203" y="5104292"/>
            <a:ext cx="1232773" cy="338554"/>
          </a:xfrm>
          <a:prstGeom prst="rect">
            <a:avLst/>
          </a:prstGeom>
          <a:noFill/>
        </p:spPr>
        <p:txBody>
          <a:bodyPr wrap="none" rtlCol="0">
            <a:spAutoFit/>
          </a:bodyPr>
          <a:lstStyle/>
          <a:p>
            <a:r>
              <a:rPr lang="en-US" sz="1600" b="1" dirty="0" smtClean="0">
                <a:solidFill>
                  <a:schemeClr val="accent3">
                    <a:lumMod val="75000"/>
                  </a:schemeClr>
                </a:solidFill>
              </a:rPr>
              <a:t>Low Volume</a:t>
            </a:r>
            <a:endParaRPr lang="en-US" sz="1600" b="1" dirty="0">
              <a:solidFill>
                <a:schemeClr val="accent3">
                  <a:lumMod val="75000"/>
                </a:schemeClr>
              </a:solidFill>
            </a:endParaRPr>
          </a:p>
        </p:txBody>
      </p:sp>
      <p:sp>
        <p:nvSpPr>
          <p:cNvPr id="15" name="Rectangle 14"/>
          <p:cNvSpPr/>
          <p:nvPr/>
        </p:nvSpPr>
        <p:spPr>
          <a:xfrm>
            <a:off x="4520743" y="901429"/>
            <a:ext cx="737057" cy="2294027"/>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20742" y="4138084"/>
            <a:ext cx="737057" cy="2321054"/>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8805674" y="5465037"/>
            <a:ext cx="146351" cy="1463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51539" y="5220151"/>
            <a:ext cx="792461" cy="307777"/>
          </a:xfrm>
          <a:prstGeom prst="rect">
            <a:avLst/>
          </a:prstGeom>
          <a:noFill/>
        </p:spPr>
        <p:txBody>
          <a:bodyPr wrap="none" rtlCol="0">
            <a:spAutoFit/>
          </a:bodyPr>
          <a:lstStyle/>
          <a:p>
            <a:r>
              <a:rPr lang="en-US" sz="1400" b="1" dirty="0" smtClean="0">
                <a:solidFill>
                  <a:srgbClr val="FF0000"/>
                </a:solidFill>
              </a:rPr>
              <a:t>45% </a:t>
            </a:r>
            <a:r>
              <a:rPr lang="en-US" sz="1400" b="1" dirty="0" err="1" smtClean="0">
                <a:solidFill>
                  <a:srgbClr val="FF0000"/>
                </a:solidFill>
              </a:rPr>
              <a:t>avg</a:t>
            </a:r>
            <a:endParaRPr lang="en-US" sz="1400" b="1" dirty="0">
              <a:solidFill>
                <a:srgbClr val="FF0000"/>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xmlns="" val="2219954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7" name="Subtitle 2"/>
          <p:cNvSpPr txBox="1">
            <a:spLocks/>
          </p:cNvSpPr>
          <p:nvPr/>
        </p:nvSpPr>
        <p:spPr>
          <a:xfrm>
            <a:off x="457200" y="502280"/>
            <a:ext cx="8686800" cy="60509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rgbClr val="FF0000"/>
                </a:solidFill>
                <a:ea typeface="Times New Roman"/>
              </a:rPr>
              <a:t>SPENDING</a:t>
            </a:r>
            <a:r>
              <a:rPr lang="en-US" b="1" dirty="0" smtClean="0">
                <a:solidFill>
                  <a:srgbClr val="FF0000"/>
                </a:solidFill>
                <a:ea typeface="Times New Roman"/>
              </a:rPr>
              <a:t> Take home points</a:t>
            </a:r>
          </a:p>
          <a:p>
            <a:r>
              <a:rPr lang="en-US" sz="2800" dirty="0" smtClean="0">
                <a:solidFill>
                  <a:prstClr val="black"/>
                </a:solidFill>
                <a:ea typeface="Times New Roman"/>
              </a:rPr>
              <a:t>DnG spending increasing, but slowed in 2017</a:t>
            </a:r>
          </a:p>
          <a:p>
            <a:r>
              <a:rPr lang="en-US" sz="2800" dirty="0" smtClean="0">
                <a:solidFill>
                  <a:prstClr val="black"/>
                </a:solidFill>
                <a:ea typeface="Times New Roman"/>
              </a:rPr>
              <a:t>LVR spending increasing lineally, but still low</a:t>
            </a:r>
            <a:endParaRPr lang="en-US" sz="2800" dirty="0">
              <a:solidFill>
                <a:prstClr val="black"/>
              </a:solidFill>
              <a:ea typeface="Times New Roman"/>
            </a:endParaRPr>
          </a:p>
          <a:p>
            <a:r>
              <a:rPr lang="en-US" sz="2800" dirty="0" smtClean="0">
                <a:solidFill>
                  <a:prstClr val="black"/>
                </a:solidFill>
                <a:ea typeface="Times New Roman"/>
              </a:rPr>
              <a:t>$30 million currently under contract</a:t>
            </a:r>
          </a:p>
          <a:p>
            <a:r>
              <a:rPr lang="en-US" sz="2800" dirty="0" smtClean="0">
                <a:solidFill>
                  <a:prstClr val="black"/>
                </a:solidFill>
                <a:ea typeface="Times New Roman"/>
              </a:rPr>
              <a:t>137 days left to make contracts before June 30</a:t>
            </a:r>
            <a:r>
              <a:rPr lang="en-US" sz="2800" baseline="30000" dirty="0" smtClean="0">
                <a:solidFill>
                  <a:prstClr val="black"/>
                </a:solidFill>
                <a:ea typeface="Times New Roman"/>
              </a:rPr>
              <a:t>th</a:t>
            </a:r>
            <a:r>
              <a:rPr lang="en-US" sz="2800" dirty="0" smtClean="0">
                <a:solidFill>
                  <a:prstClr val="black"/>
                </a:solidFill>
                <a:ea typeface="Times New Roman"/>
              </a:rPr>
              <a:t> </a:t>
            </a:r>
          </a:p>
          <a:p>
            <a:r>
              <a:rPr lang="en-US" sz="2800" dirty="0" smtClean="0">
                <a:solidFill>
                  <a:prstClr val="black"/>
                </a:solidFill>
                <a:ea typeface="Times New Roman"/>
              </a:rPr>
              <a:t>Statewide, only using 9.6% of potential 20% admin/</a:t>
            </a:r>
            <a:r>
              <a:rPr lang="en-US" sz="2800" dirty="0" err="1" smtClean="0">
                <a:solidFill>
                  <a:prstClr val="black"/>
                </a:solidFill>
                <a:ea typeface="Times New Roman"/>
              </a:rPr>
              <a:t>edu</a:t>
            </a:r>
            <a:r>
              <a:rPr lang="en-US" sz="2800" dirty="0" smtClean="0">
                <a:solidFill>
                  <a:prstClr val="black"/>
                </a:solidFill>
                <a:ea typeface="Times New Roman"/>
              </a:rPr>
              <a:t>.</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Spending</a:t>
            </a:r>
            <a:endParaRPr lang="en-US" sz="2200" b="1" dirty="0">
              <a:latin typeface="Arial" pitchFamily="34" charset="0"/>
            </a:endParaRPr>
          </a:p>
        </p:txBody>
      </p:sp>
      <p:pic>
        <p:nvPicPr>
          <p:cNvPr id="6" name="Picture 5"/>
          <p:cNvPicPr>
            <a:picLocks noChangeAspect="1"/>
          </p:cNvPicPr>
          <p:nvPr/>
        </p:nvPicPr>
        <p:blipFill>
          <a:blip r:embed="rId3" cstate="print"/>
          <a:stretch>
            <a:fillRect/>
          </a:stretch>
        </p:blipFill>
        <p:spPr>
          <a:xfrm>
            <a:off x="3903755" y="3869441"/>
            <a:ext cx="4917890" cy="2838185"/>
          </a:xfrm>
          <a:prstGeom prst="rect">
            <a:avLst/>
          </a:prstGeom>
        </p:spPr>
      </p:pic>
      <p:cxnSp>
        <p:nvCxnSpPr>
          <p:cNvPr id="8" name="Straight Connector 7"/>
          <p:cNvCxnSpPr/>
          <p:nvPr/>
        </p:nvCxnSpPr>
        <p:spPr>
          <a:xfrm flipV="1">
            <a:off x="6076548" y="4257725"/>
            <a:ext cx="2745097"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76548" y="5422291"/>
            <a:ext cx="2745097" cy="695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839924" y="4364477"/>
            <a:ext cx="613232" cy="1985781"/>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57999" y="4721364"/>
            <a:ext cx="2159887" cy="707886"/>
          </a:xfrm>
          <a:prstGeom prst="rect">
            <a:avLst/>
          </a:prstGeom>
          <a:noFill/>
        </p:spPr>
        <p:txBody>
          <a:bodyPr wrap="none" rtlCol="0">
            <a:spAutoFit/>
          </a:bodyPr>
          <a:lstStyle/>
          <a:p>
            <a:pPr algn="ctr"/>
            <a:r>
              <a:rPr lang="en-US" sz="2000" b="1" dirty="0" smtClean="0"/>
              <a:t>Get busy! </a:t>
            </a:r>
          </a:p>
          <a:p>
            <a:pPr algn="ctr"/>
            <a:r>
              <a:rPr lang="en-US" sz="2000" b="1" dirty="0" smtClean="0"/>
              <a:t>Call for assistance!</a:t>
            </a:r>
            <a:endParaRPr lang="en-US" sz="2000" b="1" dirty="0"/>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xmlns="" val="340985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stretch>
            <a:fillRect/>
          </a:stretch>
        </p:blipFill>
        <p:spPr>
          <a:xfrm>
            <a:off x="152400" y="1162161"/>
            <a:ext cx="8878888" cy="5013960"/>
          </a:xfrm>
          <a:prstGeom prst="rect">
            <a:avLst/>
          </a:prstGeom>
        </p:spPr>
      </p:pic>
      <p:pic>
        <p:nvPicPr>
          <p:cNvPr id="8" name="Picture 7"/>
          <p:cNvPicPr>
            <a:picLocks noChangeAspect="1"/>
          </p:cNvPicPr>
          <p:nvPr/>
        </p:nvPicPr>
        <p:blipFill rotWithShape="1">
          <a:blip r:embed="rId5" cstate="print"/>
          <a:srcRect l="30745" t="8086" r="30353" b="13026"/>
          <a:stretch/>
        </p:blipFill>
        <p:spPr>
          <a:xfrm>
            <a:off x="3041204" y="106630"/>
            <a:ext cx="4724400" cy="5410200"/>
          </a:xfrm>
          <a:prstGeom prst="rect">
            <a:avLst/>
          </a:prstGeom>
          <a:ln w="76200">
            <a:solidFill>
              <a:srgbClr val="FF0000"/>
            </a:solidFill>
          </a:ln>
          <a:effectLst>
            <a:outerShdw blurRad="50800" dist="38100" dir="2700000" algn="tl" rotWithShape="0">
              <a:prstClr val="black">
                <a:alpha val="40000"/>
              </a:prstClr>
            </a:outerShdw>
          </a:effectLst>
        </p:spPr>
      </p:pic>
      <p:sp>
        <p:nvSpPr>
          <p:cNvPr id="4" name="TextBox 3"/>
          <p:cNvSpPr txBox="1"/>
          <p:nvPr/>
        </p:nvSpPr>
        <p:spPr>
          <a:xfrm>
            <a:off x="4963989" y="45387"/>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Q&amp;A</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TextBox 9"/>
          <p:cNvSpPr txBox="1"/>
          <p:nvPr/>
        </p:nvSpPr>
        <p:spPr>
          <a:xfrm>
            <a:off x="3337251" y="3165099"/>
            <a:ext cx="30380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srgbClr val="FF0000"/>
                </a:solidFill>
                <a:effectLst/>
                <a:uLnTx/>
                <a:uFillTx/>
                <a:latin typeface="Calibri"/>
                <a:ea typeface="+mn-ea"/>
                <a:cs typeface="+mn-cs"/>
              </a:rPr>
              <a:t>Note you can ask a question anonymously</a:t>
            </a:r>
            <a:endParaRPr kumimoji="0" lang="en-US" sz="2000" b="0" i="1"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Box 10"/>
          <p:cNvSpPr txBox="1"/>
          <p:nvPr/>
        </p:nvSpPr>
        <p:spPr>
          <a:xfrm>
            <a:off x="4672904" y="4694706"/>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Calibri"/>
                <a:ea typeface="+mn-ea"/>
                <a:cs typeface="+mn-cs"/>
              </a:rPr>
              <a:t>Q&amp;A</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Right Arrow 11"/>
          <p:cNvSpPr/>
          <p:nvPr/>
        </p:nvSpPr>
        <p:spPr>
          <a:xfrm rot="6927166">
            <a:off x="3161263" y="4322139"/>
            <a:ext cx="1190615" cy="17824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p:cNvSpPr/>
          <p:nvPr/>
        </p:nvSpPr>
        <p:spPr>
          <a:xfrm>
            <a:off x="4946204" y="5774201"/>
            <a:ext cx="457200" cy="426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p:cNvSpPr/>
          <p:nvPr/>
        </p:nvSpPr>
        <p:spPr>
          <a:xfrm rot="5400000">
            <a:off x="4818190" y="5212030"/>
            <a:ext cx="685800" cy="6096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6211669"/>
            <a:ext cx="3810000" cy="646331"/>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For audio via phone: 866-823-7699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technical </a:t>
            </a: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assistance: 814-865-5355</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3</a:t>
            </a:fld>
            <a:endParaRPr lang="en-US" dirty="0">
              <a:solidFill>
                <a:prstClr val="black">
                  <a:tint val="75000"/>
                </a:prstClr>
              </a:solidFill>
            </a:endParaRPr>
          </a:p>
        </p:txBody>
      </p:sp>
      <p:sp>
        <p:nvSpPr>
          <p:cNvPr id="14" name="Oval 13"/>
          <p:cNvSpPr/>
          <p:nvPr/>
        </p:nvSpPr>
        <p:spPr>
          <a:xfrm>
            <a:off x="8311488" y="6321449"/>
            <a:ext cx="457200" cy="426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7000569" y="6321449"/>
            <a:ext cx="9610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srgbClr val="FF0000"/>
                </a:solidFill>
                <a:effectLst/>
                <a:uLnTx/>
                <a:uFillTx/>
                <a:latin typeface="Calibri"/>
                <a:ea typeface="+mn-ea"/>
                <a:cs typeface="+mn-cs"/>
              </a:rPr>
              <a:t>Slide #</a:t>
            </a:r>
            <a:endParaRPr kumimoji="0" lang="en-US" sz="2000" b="0" i="1" u="none" strike="noStrike" kern="1200" cap="none" spc="0" normalizeH="0" baseline="0" noProof="0" dirty="0">
              <a:ln>
                <a:noFill/>
              </a:ln>
              <a:solidFill>
                <a:srgbClr val="FF0000"/>
              </a:solidFill>
              <a:effectLst/>
              <a:uLnTx/>
              <a:uFillTx/>
              <a:latin typeface="Calibri"/>
              <a:ea typeface="+mn-ea"/>
              <a:cs typeface="+mn-cs"/>
            </a:endParaRPr>
          </a:p>
        </p:txBody>
      </p:sp>
      <p:sp>
        <p:nvSpPr>
          <p:cNvPr id="16" name="Right Arrow 15"/>
          <p:cNvSpPr/>
          <p:nvPr/>
        </p:nvSpPr>
        <p:spPr>
          <a:xfrm>
            <a:off x="7982492" y="6411464"/>
            <a:ext cx="308105" cy="24674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3811001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219305" y="347854"/>
            <a:ext cx="6924695" cy="6624446"/>
          </a:xfrm>
          <a:prstGeom prst="rect">
            <a:avLst/>
          </a:prstGeom>
        </p:spPr>
      </p:pic>
      <p:sp>
        <p:nvSpPr>
          <p:cNvPr id="5" name="Rectangle 4"/>
          <p:cNvSpPr/>
          <p:nvPr/>
        </p:nvSpPr>
        <p:spPr>
          <a:xfrm>
            <a:off x="2250900" y="394098"/>
            <a:ext cx="6924695" cy="6624446"/>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586740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Annual Summary Report Details</a:t>
            </a:r>
            <a:endParaRPr lang="en-US" sz="2200" b="1" dirty="0">
              <a:solidFill>
                <a:srgbClr val="FFFFCC"/>
              </a:solidFill>
              <a:latin typeface="Arial" pitchFamily="34" charset="0"/>
            </a:endParaRPr>
          </a:p>
        </p:txBody>
      </p:sp>
      <p:sp>
        <p:nvSpPr>
          <p:cNvPr id="7" name="Subtitle 2"/>
          <p:cNvSpPr txBox="1">
            <a:spLocks/>
          </p:cNvSpPr>
          <p:nvPr/>
        </p:nvSpPr>
        <p:spPr>
          <a:xfrm>
            <a:off x="2514600" y="914400"/>
            <a:ext cx="70104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4400" dirty="0" smtClean="0">
                <a:ea typeface="Times New Roman"/>
              </a:rPr>
              <a:t>ESM Trainings</a:t>
            </a:r>
          </a:p>
          <a:p>
            <a:endParaRPr lang="en-US" sz="4400" b="1" u="sng" dirty="0" smtClean="0">
              <a:solidFill>
                <a:srgbClr val="FF0000"/>
              </a:solidFill>
              <a:ea typeface="Times New Roman"/>
            </a:endParaRPr>
          </a:p>
          <a:p>
            <a:r>
              <a:rPr lang="en-US" sz="4400" dirty="0" smtClean="0">
                <a:ea typeface="Times New Roman"/>
              </a:rPr>
              <a:t>Project Spending</a:t>
            </a:r>
          </a:p>
          <a:p>
            <a:endParaRPr lang="en-US" sz="4400" b="1" dirty="0" smtClean="0">
              <a:ea typeface="Times New Roman"/>
            </a:endParaRPr>
          </a:p>
          <a:p>
            <a:r>
              <a:rPr lang="en-US" sz="4400" b="1" u="sng" dirty="0" smtClean="0">
                <a:solidFill>
                  <a:srgbClr val="FF0000"/>
                </a:solidFill>
                <a:ea typeface="Times New Roman"/>
              </a:rPr>
              <a:t>Project Deliverables</a:t>
            </a:r>
          </a:p>
          <a:p>
            <a:pPr marL="457200" lvl="1" indent="0">
              <a:buNone/>
            </a:pPr>
            <a:endParaRPr lang="en-US" sz="4000" b="1" dirty="0" smtClean="0">
              <a:ea typeface="Times New Roman"/>
            </a:endParaRPr>
          </a:p>
          <a:p>
            <a:endParaRPr lang="en-US" sz="4400" b="1" dirty="0" smtClean="0">
              <a:ea typeface="Times New Roman"/>
            </a:endParaRPr>
          </a:p>
          <a:p>
            <a:endParaRPr lang="en-US" sz="4400" b="1" dirty="0" smtClean="0">
              <a:ea typeface="Times New Roman"/>
            </a:endParaRPr>
          </a:p>
        </p:txBody>
      </p:sp>
      <p:pic>
        <p:nvPicPr>
          <p:cNvPr id="3" name="Picture 2"/>
          <p:cNvPicPr>
            <a:picLocks noChangeAspect="1"/>
          </p:cNvPicPr>
          <p:nvPr/>
        </p:nvPicPr>
        <p:blipFill>
          <a:blip r:embed="rId4" cstate="print"/>
          <a:stretch>
            <a:fillRect/>
          </a:stretch>
        </p:blipFill>
        <p:spPr>
          <a:xfrm>
            <a:off x="0" y="347855"/>
            <a:ext cx="2219305" cy="6510146"/>
          </a:xfrm>
          <a:prstGeom prst="rect">
            <a:avLst/>
          </a:prstGeom>
          <a:ln w="57150">
            <a:solidFill>
              <a:schemeClr val="tx1"/>
            </a:solidFill>
          </a:ln>
        </p:spPr>
      </p:pic>
      <p:sp>
        <p:nvSpPr>
          <p:cNvPr id="8" name="Rectangle 7"/>
          <p:cNvSpPr/>
          <p:nvPr/>
        </p:nvSpPr>
        <p:spPr>
          <a:xfrm>
            <a:off x="72501" y="6086168"/>
            <a:ext cx="4575699" cy="646331"/>
          </a:xfrm>
          <a:prstGeom prst="rect">
            <a:avLst/>
          </a:prstGeom>
          <a:solidFill>
            <a:schemeClr val="bg1"/>
          </a:solidFill>
          <a:ln>
            <a:solidFill>
              <a:schemeClr val="tx1"/>
            </a:solidFill>
          </a:ln>
        </p:spPr>
        <p:txBody>
          <a:bodyPr wrap="square">
            <a:spAutoFit/>
          </a:bodyPr>
          <a:lstStyle/>
          <a:p>
            <a:r>
              <a:rPr lang="en-US" b="1" dirty="0" smtClean="0">
                <a:solidFill>
                  <a:srgbClr val="FF0000"/>
                </a:solidFill>
              </a:rPr>
              <a:t>Audio also available via phone: 866-823-7699</a:t>
            </a:r>
          </a:p>
          <a:p>
            <a:r>
              <a:rPr lang="en-US" dirty="0" smtClean="0">
                <a:solidFill>
                  <a:srgbClr val="FF0000"/>
                </a:solidFill>
              </a:rPr>
              <a:t>For assistance, call: 814-865-5355</a:t>
            </a:r>
            <a:endParaRPr lang="en-US" dirty="0">
              <a:solidFill>
                <a:srgbClr val="FF0000"/>
              </a:solidFill>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xmlns="" val="5336893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ubtitle 2"/>
          <p:cNvSpPr txBox="1">
            <a:spLocks/>
          </p:cNvSpPr>
          <p:nvPr/>
        </p:nvSpPr>
        <p:spPr>
          <a:xfrm>
            <a:off x="304800" y="458061"/>
            <a:ext cx="82296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rgbClr val="FF0000"/>
                </a:solidFill>
                <a:ea typeface="Times New Roman"/>
              </a:rPr>
              <a:t>Project Deliverables:</a:t>
            </a:r>
            <a:endParaRPr lang="en-US" dirty="0" smtClean="0">
              <a:solidFill>
                <a:srgbClr val="FF0000"/>
              </a:solidFill>
              <a:ea typeface="Times New Roman"/>
            </a:endParaRPr>
          </a:p>
          <a:p>
            <a:r>
              <a:rPr lang="en-US" b="1" u="sng" dirty="0" smtClean="0">
                <a:ea typeface="Times New Roman"/>
              </a:rPr>
              <a:t>Purpose</a:t>
            </a:r>
            <a:r>
              <a:rPr lang="en-US" dirty="0" smtClean="0">
                <a:ea typeface="Times New Roman"/>
              </a:rPr>
              <a:t>: To provide a “quick summary” of some of the major deliverables reported by CDs</a:t>
            </a:r>
          </a:p>
          <a:p>
            <a:r>
              <a:rPr lang="en-US" dirty="0" smtClean="0">
                <a:ea typeface="Times New Roman"/>
              </a:rPr>
              <a:t>More details will be included in written Annual Report.</a:t>
            </a:r>
          </a:p>
          <a:p>
            <a:pPr lvl="1"/>
            <a:endParaRPr lang="en-US" b="1" dirty="0">
              <a:ea typeface="Times New Roman"/>
            </a:endParaRPr>
          </a:p>
          <a:p>
            <a:pPr lvl="3"/>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Deliverables</a:t>
            </a:r>
            <a:endParaRPr lang="en-US" sz="2200" b="1" dirty="0">
              <a:latin typeface="Arial" pitchFamily="34" charset="0"/>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xmlns="" val="41149902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04800" y="458061"/>
            <a:ext cx="82296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rgbClr val="FF0000"/>
                </a:solidFill>
                <a:ea typeface="Times New Roman"/>
              </a:rPr>
              <a:t>Accuracy note:</a:t>
            </a:r>
            <a:r>
              <a:rPr lang="en-US" b="1" dirty="0" smtClean="0">
                <a:solidFill>
                  <a:srgbClr val="FF0000"/>
                </a:solidFill>
                <a:ea typeface="Times New Roman"/>
              </a:rPr>
              <a:t> </a:t>
            </a:r>
          </a:p>
          <a:p>
            <a:pPr marL="0" indent="0">
              <a:buNone/>
            </a:pPr>
            <a:r>
              <a:rPr lang="en-US" b="1" dirty="0" smtClean="0">
                <a:solidFill>
                  <a:srgbClr val="FF0000"/>
                </a:solidFill>
                <a:ea typeface="Times New Roman"/>
              </a:rPr>
              <a:t>Corrections are made each year, and some assumptions have to be made, so figures for many items may change over time.</a:t>
            </a:r>
          </a:p>
          <a:p>
            <a:pPr marL="0" indent="0">
              <a:buNone/>
            </a:pPr>
            <a:r>
              <a:rPr lang="en-US" sz="2800" b="1" dirty="0" smtClean="0">
                <a:ea typeface="Times New Roman"/>
              </a:rPr>
              <a:t>We will be contacting CDs about updating errors, about 80 in all:</a:t>
            </a:r>
          </a:p>
          <a:p>
            <a:pPr marL="0" indent="0">
              <a:buNone/>
            </a:pPr>
            <a:r>
              <a:rPr lang="en-US" sz="2800" b="1" dirty="0" smtClean="0">
                <a:ea typeface="Times New Roman"/>
              </a:rPr>
              <a:t>For example: </a:t>
            </a:r>
          </a:p>
          <a:p>
            <a:pPr>
              <a:buFontTx/>
              <a:buChar char="-"/>
            </a:pPr>
            <a:r>
              <a:rPr lang="en-US" sz="2400" dirty="0" smtClean="0">
                <a:ea typeface="Times New Roman"/>
              </a:rPr>
              <a:t>One project reported 60 pipes installed.  Was likely 2 pipes totaling 60 </a:t>
            </a:r>
            <a:r>
              <a:rPr lang="en-US" sz="2400" u="sng" dirty="0" smtClean="0">
                <a:ea typeface="Times New Roman"/>
              </a:rPr>
              <a:t>feet</a:t>
            </a:r>
            <a:r>
              <a:rPr lang="en-US" sz="2400" dirty="0" smtClean="0">
                <a:ea typeface="Times New Roman"/>
              </a:rPr>
              <a:t>.</a:t>
            </a:r>
          </a:p>
          <a:p>
            <a:pPr>
              <a:buFontTx/>
              <a:buChar char="-"/>
            </a:pPr>
            <a:r>
              <a:rPr lang="en-US" sz="2400" dirty="0" smtClean="0">
                <a:ea typeface="Times New Roman"/>
              </a:rPr>
              <a:t>One project reported 14 stream crossings installed.  Was likely one 14’ diameter opening.</a:t>
            </a:r>
          </a:p>
          <a:p>
            <a:pPr marL="0" indent="0">
              <a:buNone/>
            </a:pPr>
            <a:endParaRPr lang="en-US" sz="2400" b="1" dirty="0" smtClean="0">
              <a:ea typeface="Times New Roman"/>
            </a:endParaRPr>
          </a:p>
          <a:p>
            <a:pPr marL="0" indent="0">
              <a:buNone/>
            </a:pPr>
            <a:r>
              <a:rPr lang="en-US" sz="2400" b="1" dirty="0" smtClean="0">
                <a:ea typeface="Times New Roman"/>
              </a:rPr>
              <a:t>Also: deliverables include in-kind</a:t>
            </a:r>
          </a:p>
          <a:p>
            <a:pPr>
              <a:buFontTx/>
              <a:buChar char="-"/>
            </a:pPr>
            <a:endParaRPr lang="en-US" sz="2400" dirty="0" smtClean="0">
              <a:ea typeface="Times New Roman"/>
            </a:endParaRPr>
          </a:p>
          <a:p>
            <a:pPr lvl="1"/>
            <a:endParaRPr lang="en-US" b="1" dirty="0">
              <a:ea typeface="Times New Roman"/>
            </a:endParaRPr>
          </a:p>
          <a:p>
            <a:pPr lvl="3"/>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Deliverables</a:t>
            </a:r>
            <a:endParaRPr lang="en-US" sz="2200" b="1" dirty="0">
              <a:latin typeface="Arial" pitchFamily="34" charset="0"/>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xmlns="" val="12593824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04800" y="458061"/>
            <a:ext cx="88392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u="sng" dirty="0" smtClean="0">
                <a:solidFill>
                  <a:srgbClr val="FF0000"/>
                </a:solidFill>
                <a:ea typeface="Times New Roman"/>
              </a:rPr>
              <a:t>Stream Crossings</a:t>
            </a:r>
            <a:endParaRPr lang="en-US" i="1" dirty="0" smtClean="0">
              <a:solidFill>
                <a:srgbClr val="FF0000"/>
              </a:solidFill>
              <a:ea typeface="Times New Roman"/>
            </a:endParaRPr>
          </a:p>
          <a:p>
            <a:r>
              <a:rPr lang="en-US" sz="2800" dirty="0" smtClean="0">
                <a:solidFill>
                  <a:prstClr val="black"/>
                </a:solidFill>
                <a:ea typeface="Times New Roman"/>
              </a:rPr>
              <a:t>Still increasing</a:t>
            </a:r>
          </a:p>
          <a:p>
            <a:r>
              <a:rPr lang="en-US" sz="2800" dirty="0" smtClean="0">
                <a:solidFill>
                  <a:prstClr val="black"/>
                </a:solidFill>
                <a:ea typeface="Times New Roman"/>
              </a:rPr>
              <a:t>~100 in 2017</a:t>
            </a:r>
            <a:endParaRPr lang="en-US" sz="2800" dirty="0" smtClean="0">
              <a:solidFill>
                <a:srgbClr val="FF0000"/>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solidFill>
                  <a:prstClr val="black"/>
                </a:solidFill>
                <a:latin typeface="Arial" pitchFamily="34" charset="0"/>
              </a:rPr>
              <a:t>Deliverables</a:t>
            </a:r>
            <a:endParaRPr lang="en-US" sz="2200" b="1" dirty="0">
              <a:solidFill>
                <a:prstClr val="black"/>
              </a:solidFill>
              <a:latin typeface="Arial"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10891" t="-415" r="22772" b="21992"/>
          <a:stretch/>
        </p:blipFill>
        <p:spPr>
          <a:xfrm>
            <a:off x="6098875" y="4657182"/>
            <a:ext cx="3045125" cy="2147495"/>
          </a:xfrm>
          <a:prstGeom prst="rect">
            <a:avLst/>
          </a:prstGeom>
          <a:noFill/>
          <a:effectLst>
            <a:glow rad="190500">
              <a:schemeClr val="tx1">
                <a:alpha val="50000"/>
              </a:schemeClr>
            </a:glow>
          </a:effectLst>
        </p:spPr>
      </p:pic>
      <p:pic>
        <p:nvPicPr>
          <p:cNvPr id="1026" name="Picture 1" descr="image00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7394" y="3544161"/>
            <a:ext cx="5577908" cy="3260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966159" y="3560143"/>
            <a:ext cx="3493520" cy="369332"/>
          </a:xfrm>
          <a:prstGeom prst="rect">
            <a:avLst/>
          </a:prstGeom>
          <a:noFill/>
        </p:spPr>
        <p:txBody>
          <a:bodyPr wrap="none" rtlCol="0">
            <a:spAutoFit/>
          </a:bodyPr>
          <a:lstStyle/>
          <a:p>
            <a:r>
              <a:rPr lang="en-US" dirty="0" smtClean="0">
                <a:solidFill>
                  <a:srgbClr val="FF0000"/>
                </a:solidFill>
              </a:rPr>
              <a:t>Replaced Crossings in 2016 or 2017</a:t>
            </a:r>
            <a:endParaRPr lang="en-US" dirty="0">
              <a:solidFill>
                <a:srgbClr val="FF0000"/>
              </a:solidFill>
            </a:endParaRPr>
          </a:p>
        </p:txBody>
      </p:sp>
      <p:pic>
        <p:nvPicPr>
          <p:cNvPr id="2" name="Picture 1"/>
          <p:cNvPicPr>
            <a:picLocks noChangeAspect="1"/>
          </p:cNvPicPr>
          <p:nvPr/>
        </p:nvPicPr>
        <p:blipFill>
          <a:blip r:embed="rId5" cstate="print"/>
          <a:stretch>
            <a:fillRect/>
          </a:stretch>
        </p:blipFill>
        <p:spPr>
          <a:xfrm>
            <a:off x="3976777" y="497280"/>
            <a:ext cx="5059165" cy="2916091"/>
          </a:xfrm>
          <a:prstGeom prst="rect">
            <a:avLst/>
          </a:prstGeom>
        </p:spPr>
      </p:pic>
      <p:sp>
        <p:nvSpPr>
          <p:cNvPr id="10" name="Rectangle 9"/>
          <p:cNvSpPr/>
          <p:nvPr/>
        </p:nvSpPr>
        <p:spPr>
          <a:xfrm>
            <a:off x="8423465" y="724327"/>
            <a:ext cx="612477" cy="27232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DnG</a:t>
            </a:r>
            <a:endParaRPr lang="en-US" b="1" dirty="0">
              <a:solidFill>
                <a:schemeClr val="tx1"/>
              </a:solidFill>
            </a:endParaRPr>
          </a:p>
        </p:txBody>
      </p:sp>
      <p:sp>
        <p:nvSpPr>
          <p:cNvPr id="11" name="Rectangle 10"/>
          <p:cNvSpPr/>
          <p:nvPr/>
        </p:nvSpPr>
        <p:spPr>
          <a:xfrm>
            <a:off x="8423465" y="452000"/>
            <a:ext cx="612477" cy="272327"/>
          </a:xfrm>
          <a:prstGeom prst="rect">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LVR</a:t>
            </a:r>
            <a:endParaRPr lang="en-US" b="1" dirty="0">
              <a:solidFill>
                <a:schemeClr val="tx1"/>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xmlns="" val="40970296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04800" y="458061"/>
            <a:ext cx="88392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u="sng" dirty="0" smtClean="0">
                <a:solidFill>
                  <a:srgbClr val="FF0000"/>
                </a:solidFill>
                <a:ea typeface="Times New Roman"/>
              </a:rPr>
              <a:t>Stream Crossings</a:t>
            </a:r>
            <a:endParaRPr lang="en-US" i="1" dirty="0" smtClean="0">
              <a:solidFill>
                <a:srgbClr val="FF0000"/>
              </a:solidFill>
              <a:ea typeface="Times New Roman"/>
            </a:endParaRPr>
          </a:p>
          <a:p>
            <a:r>
              <a:rPr lang="en-US" sz="2800" b="1" dirty="0" smtClean="0">
                <a:solidFill>
                  <a:prstClr val="black"/>
                </a:solidFill>
                <a:ea typeface="Times New Roman"/>
              </a:rPr>
              <a:t>Still to many round pipes </a:t>
            </a:r>
            <a:r>
              <a:rPr lang="en-US" sz="2000" i="1" dirty="0" smtClean="0">
                <a:solidFill>
                  <a:prstClr val="black"/>
                </a:solidFill>
                <a:ea typeface="Times New Roman"/>
              </a:rPr>
              <a:t>(35 in 2017)</a:t>
            </a:r>
            <a:endParaRPr lang="en-US" sz="2800" i="1" dirty="0" smtClean="0">
              <a:solidFill>
                <a:srgbClr val="FF0000"/>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solidFill>
                  <a:prstClr val="black"/>
                </a:solidFill>
                <a:latin typeface="Arial" pitchFamily="34" charset="0"/>
              </a:rPr>
              <a:t>Deliverables</a:t>
            </a:r>
            <a:endParaRPr lang="en-US" sz="2200" b="1" dirty="0">
              <a:solidFill>
                <a:prstClr val="black"/>
              </a:solidFill>
              <a:latin typeface="Arial"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10891" t="-415" r="22772" b="21992"/>
          <a:stretch/>
        </p:blipFill>
        <p:spPr>
          <a:xfrm>
            <a:off x="5986731" y="4592973"/>
            <a:ext cx="3045125" cy="2147495"/>
          </a:xfrm>
          <a:prstGeom prst="rect">
            <a:avLst/>
          </a:prstGeom>
          <a:noFill/>
          <a:effectLst>
            <a:glow rad="190500">
              <a:schemeClr val="tx1">
                <a:alpha val="50000"/>
              </a:schemeClr>
            </a:glow>
          </a:effectLst>
        </p:spPr>
      </p:pic>
      <p:pic>
        <p:nvPicPr>
          <p:cNvPr id="4" name="Picture 3"/>
          <p:cNvPicPr>
            <a:picLocks noChangeAspect="1"/>
          </p:cNvPicPr>
          <p:nvPr/>
        </p:nvPicPr>
        <p:blipFill>
          <a:blip r:embed="rId4" cstate="print"/>
          <a:stretch>
            <a:fillRect/>
          </a:stretch>
        </p:blipFill>
        <p:spPr>
          <a:xfrm>
            <a:off x="304800" y="1722065"/>
            <a:ext cx="5310996" cy="5018403"/>
          </a:xfrm>
          <a:prstGeom prst="rect">
            <a:avLst/>
          </a:prstGeom>
        </p:spPr>
      </p:pic>
      <p:pic>
        <p:nvPicPr>
          <p:cNvPr id="5" name="Picture 4"/>
          <p:cNvPicPr>
            <a:picLocks noChangeAspect="1"/>
          </p:cNvPicPr>
          <p:nvPr/>
        </p:nvPicPr>
        <p:blipFill>
          <a:blip r:embed="rId5" cstate="print"/>
          <a:stretch>
            <a:fillRect/>
          </a:stretch>
        </p:blipFill>
        <p:spPr>
          <a:xfrm>
            <a:off x="6142008" y="1686265"/>
            <a:ext cx="2889848" cy="2721834"/>
          </a:xfrm>
          <a:prstGeom prst="rect">
            <a:avLst/>
          </a:prstGeom>
        </p:spPr>
      </p:pic>
      <p:sp>
        <p:nvSpPr>
          <p:cNvPr id="2" name="Oval 1"/>
          <p:cNvSpPr/>
          <p:nvPr/>
        </p:nvSpPr>
        <p:spPr>
          <a:xfrm>
            <a:off x="1150620" y="4554873"/>
            <a:ext cx="1836420" cy="838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xmlns="" val="2802421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71450" y="443593"/>
            <a:ext cx="3882965"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rgbClr val="FF0000"/>
                </a:solidFill>
                <a:ea typeface="Times New Roman"/>
              </a:rPr>
              <a:t>Drainage Crosspipes:</a:t>
            </a:r>
            <a:endParaRPr lang="en-US" dirty="0" smtClean="0">
              <a:solidFill>
                <a:srgbClr val="FF0000"/>
              </a:solidFill>
              <a:ea typeface="Times New Roman"/>
            </a:endParaRPr>
          </a:p>
          <a:p>
            <a:r>
              <a:rPr lang="en-US" dirty="0" smtClean="0">
                <a:ea typeface="Times New Roman"/>
              </a:rPr>
              <a:t>Similar to 2016 numbers</a:t>
            </a:r>
          </a:p>
          <a:p>
            <a:r>
              <a:rPr lang="en-US" dirty="0" smtClean="0">
                <a:ea typeface="Times New Roman"/>
              </a:rPr>
              <a:t>More replacements than new on LVRs</a:t>
            </a:r>
          </a:p>
          <a:p>
            <a:endParaRPr lang="en-US" b="1" dirty="0" smtClean="0">
              <a:ea typeface="Times New Roman"/>
            </a:endParaRPr>
          </a:p>
          <a:p>
            <a:endParaRPr lang="en-US" b="1" dirty="0">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Deliverables</a:t>
            </a:r>
            <a:endParaRPr lang="en-US" sz="2200" b="1" dirty="0">
              <a:latin typeface="Arial"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t="9630" b="17778"/>
          <a:stretch/>
        </p:blipFill>
        <p:spPr>
          <a:xfrm>
            <a:off x="0" y="5211593"/>
            <a:ext cx="3842707" cy="1569106"/>
          </a:xfrm>
          <a:prstGeom prst="rect">
            <a:avLst/>
          </a:prstGeom>
          <a:noFill/>
          <a:effectLst>
            <a:glow rad="190500">
              <a:schemeClr val="tx1">
                <a:alpha val="50000"/>
              </a:schemeClr>
            </a:glow>
          </a:effectLst>
        </p:spPr>
      </p:pic>
      <p:pic>
        <p:nvPicPr>
          <p:cNvPr id="2" name="Picture 1"/>
          <p:cNvPicPr>
            <a:picLocks noChangeAspect="1"/>
          </p:cNvPicPr>
          <p:nvPr/>
        </p:nvPicPr>
        <p:blipFill>
          <a:blip r:embed="rId4" cstate="print"/>
          <a:stretch>
            <a:fillRect/>
          </a:stretch>
        </p:blipFill>
        <p:spPr>
          <a:xfrm>
            <a:off x="3960633" y="565368"/>
            <a:ext cx="4932091" cy="2828789"/>
          </a:xfrm>
          <a:prstGeom prst="rect">
            <a:avLst/>
          </a:prstGeom>
        </p:spPr>
      </p:pic>
      <p:pic>
        <p:nvPicPr>
          <p:cNvPr id="4" name="Picture 3"/>
          <p:cNvPicPr>
            <a:picLocks noChangeAspect="1"/>
          </p:cNvPicPr>
          <p:nvPr/>
        </p:nvPicPr>
        <p:blipFill>
          <a:blip r:embed="rId5" cstate="print"/>
          <a:stretch>
            <a:fillRect/>
          </a:stretch>
        </p:blipFill>
        <p:spPr>
          <a:xfrm>
            <a:off x="3960633" y="3501464"/>
            <a:ext cx="4932091" cy="2828789"/>
          </a:xfrm>
          <a:prstGeom prst="rect">
            <a:avLst/>
          </a:prstGeom>
        </p:spPr>
      </p:pic>
      <p:sp>
        <p:nvSpPr>
          <p:cNvPr id="5" name="TextBox 4"/>
          <p:cNvSpPr txBox="1"/>
          <p:nvPr/>
        </p:nvSpPr>
        <p:spPr>
          <a:xfrm>
            <a:off x="7843598" y="1155940"/>
            <a:ext cx="535724" cy="369332"/>
          </a:xfrm>
          <a:prstGeom prst="rect">
            <a:avLst/>
          </a:prstGeom>
          <a:noFill/>
        </p:spPr>
        <p:txBody>
          <a:bodyPr wrap="none" rtlCol="0">
            <a:spAutoFit/>
          </a:bodyPr>
          <a:lstStyle/>
          <a:p>
            <a:r>
              <a:rPr lang="en-US" b="1" dirty="0" smtClean="0">
                <a:solidFill>
                  <a:srgbClr val="FF0000"/>
                </a:solidFill>
              </a:rPr>
              <a:t>812</a:t>
            </a:r>
            <a:endParaRPr lang="en-US" b="1" dirty="0">
              <a:solidFill>
                <a:srgbClr val="FF0000"/>
              </a:solidFill>
            </a:endParaRPr>
          </a:p>
        </p:txBody>
      </p:sp>
      <p:sp>
        <p:nvSpPr>
          <p:cNvPr id="12" name="TextBox 11"/>
          <p:cNvSpPr txBox="1"/>
          <p:nvPr/>
        </p:nvSpPr>
        <p:spPr>
          <a:xfrm>
            <a:off x="7838045" y="4456982"/>
            <a:ext cx="535724" cy="369332"/>
          </a:xfrm>
          <a:prstGeom prst="rect">
            <a:avLst/>
          </a:prstGeom>
          <a:noFill/>
        </p:spPr>
        <p:txBody>
          <a:bodyPr wrap="none" rtlCol="0">
            <a:spAutoFit/>
          </a:bodyPr>
          <a:lstStyle/>
          <a:p>
            <a:r>
              <a:rPr lang="en-US" b="1" dirty="0" smtClean="0">
                <a:solidFill>
                  <a:srgbClr val="FF0000"/>
                </a:solidFill>
              </a:rPr>
              <a:t>616</a:t>
            </a:r>
            <a:endParaRPr lang="en-US" b="1" dirty="0">
              <a:solidFill>
                <a:srgbClr val="FF0000"/>
              </a:solidFill>
            </a:endParaRPr>
          </a:p>
        </p:txBody>
      </p:sp>
      <p:sp>
        <p:nvSpPr>
          <p:cNvPr id="11" name="Rectangle 10"/>
          <p:cNvSpPr/>
          <p:nvPr/>
        </p:nvSpPr>
        <p:spPr>
          <a:xfrm>
            <a:off x="3749573" y="3473204"/>
            <a:ext cx="612477" cy="27232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DnG</a:t>
            </a:r>
            <a:endParaRPr lang="en-US" b="1" dirty="0">
              <a:solidFill>
                <a:schemeClr val="tx1"/>
              </a:solidFill>
            </a:endParaRPr>
          </a:p>
        </p:txBody>
      </p:sp>
      <p:sp>
        <p:nvSpPr>
          <p:cNvPr id="13" name="Rectangle 12"/>
          <p:cNvSpPr/>
          <p:nvPr/>
        </p:nvSpPr>
        <p:spPr>
          <a:xfrm>
            <a:off x="3749573" y="3200877"/>
            <a:ext cx="612477" cy="272327"/>
          </a:xfrm>
          <a:prstGeom prst="rect">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LVR</a:t>
            </a:r>
            <a:endParaRPr lang="en-US" b="1" dirty="0">
              <a:solidFill>
                <a:schemeClr val="tx1"/>
              </a:solidFill>
            </a:endParaRPr>
          </a:p>
        </p:txBody>
      </p:sp>
      <p:sp>
        <p:nvSpPr>
          <p:cNvPr id="14" name="TextBox 13"/>
          <p:cNvSpPr txBox="1"/>
          <p:nvPr/>
        </p:nvSpPr>
        <p:spPr>
          <a:xfrm>
            <a:off x="178278" y="3653974"/>
            <a:ext cx="3486150" cy="1261884"/>
          </a:xfrm>
          <a:prstGeom prst="rect">
            <a:avLst/>
          </a:prstGeom>
          <a:noFill/>
        </p:spPr>
        <p:txBody>
          <a:bodyPr wrap="square" rtlCol="0">
            <a:spAutoFit/>
          </a:bodyPr>
          <a:lstStyle/>
          <a:p>
            <a:r>
              <a:rPr lang="en-US" sz="2000" b="1" u="sng" dirty="0" smtClean="0">
                <a:solidFill>
                  <a:srgbClr val="FF0000"/>
                </a:solidFill>
              </a:rPr>
              <a:t>In 2017 alone</a:t>
            </a:r>
            <a:r>
              <a:rPr lang="en-US" sz="2000" b="1" dirty="0" smtClean="0">
                <a:solidFill>
                  <a:srgbClr val="FF0000"/>
                </a:solidFill>
              </a:rPr>
              <a:t>:</a:t>
            </a:r>
          </a:p>
          <a:p>
            <a:r>
              <a:rPr lang="en-US" sz="2000" dirty="0" smtClean="0">
                <a:solidFill>
                  <a:srgbClr val="FF0000"/>
                </a:solidFill>
              </a:rPr>
              <a:t>~4.6 miles of new pipe</a:t>
            </a:r>
          </a:p>
          <a:p>
            <a:r>
              <a:rPr lang="en-US" sz="2000" dirty="0" smtClean="0">
                <a:solidFill>
                  <a:srgbClr val="FF0000"/>
                </a:solidFill>
              </a:rPr>
              <a:t>~ 3.5 miles of pipe replaced</a:t>
            </a:r>
          </a:p>
          <a:p>
            <a:r>
              <a:rPr lang="en-US" sz="1400" i="1" dirty="0" smtClean="0">
                <a:solidFill>
                  <a:srgbClr val="FF0000"/>
                </a:solidFill>
              </a:rPr>
              <a:t>(assuming 30’ </a:t>
            </a:r>
            <a:r>
              <a:rPr lang="en-US" sz="1400" i="1" dirty="0" err="1" smtClean="0">
                <a:solidFill>
                  <a:srgbClr val="FF0000"/>
                </a:solidFill>
              </a:rPr>
              <a:t>avg</a:t>
            </a:r>
            <a:r>
              <a:rPr lang="en-US" sz="1400" i="1" dirty="0" smtClean="0">
                <a:solidFill>
                  <a:srgbClr val="FF0000"/>
                </a:solidFill>
              </a:rPr>
              <a:t> length)</a:t>
            </a:r>
            <a:endParaRPr lang="en-US" sz="1600" i="1" dirty="0">
              <a:solidFill>
                <a:srgbClr val="FF0000"/>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xmlns="" val="2531202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389" y="5147213"/>
            <a:ext cx="2552700" cy="1790700"/>
          </a:xfrm>
          <a:prstGeom prst="rect">
            <a:avLst/>
          </a:prstGeom>
        </p:spPr>
      </p:pic>
      <p:sp>
        <p:nvSpPr>
          <p:cNvPr id="7" name="Subtitle 2"/>
          <p:cNvSpPr txBox="1">
            <a:spLocks/>
          </p:cNvSpPr>
          <p:nvPr/>
        </p:nvSpPr>
        <p:spPr>
          <a:xfrm>
            <a:off x="304800" y="458061"/>
            <a:ext cx="3844506"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rgbClr val="FF0000"/>
                </a:solidFill>
                <a:ea typeface="Times New Roman"/>
              </a:rPr>
              <a:t>Road Fill Added:</a:t>
            </a:r>
            <a:endParaRPr lang="en-US" dirty="0" smtClean="0">
              <a:solidFill>
                <a:srgbClr val="FF0000"/>
              </a:solidFill>
              <a:ea typeface="Times New Roman"/>
            </a:endParaRPr>
          </a:p>
          <a:p>
            <a:pPr lvl="1"/>
            <a:endParaRPr lang="en-US" b="1" dirty="0">
              <a:ea typeface="Times New Roman"/>
            </a:endParaRPr>
          </a:p>
          <a:p>
            <a:pPr lvl="3"/>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Deliverables</a:t>
            </a:r>
            <a:endParaRPr lang="en-US" sz="2200" b="1" dirty="0">
              <a:latin typeface="Arial" pitchFamily="34" charset="0"/>
            </a:endParaRPr>
          </a:p>
        </p:txBody>
      </p:sp>
      <p:pic>
        <p:nvPicPr>
          <p:cNvPr id="8" name="Picture 2" descr="C:\Users\enevel\Desktop\Photos\Dirt and Gravel\McKean\Prospect\Fill\6.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1241" r="955" b="32009"/>
          <a:stretch/>
        </p:blipFill>
        <p:spPr bwMode="auto">
          <a:xfrm>
            <a:off x="4313208" y="530999"/>
            <a:ext cx="4701396" cy="1748860"/>
          </a:xfrm>
          <a:prstGeom prst="rect">
            <a:avLst/>
          </a:prstGeom>
          <a:noFill/>
          <a:effectLst>
            <a:glow rad="190500">
              <a:schemeClr val="tx1">
                <a:alpha val="50000"/>
              </a:schemeClr>
            </a:glow>
          </a:effectLst>
          <a:extLst>
            <a:ext uri="{909E8E84-426E-40DD-AFC4-6F175D3DCCD1}">
              <a14:hiddenFill xmlns:a14="http://schemas.microsoft.com/office/drawing/2010/main" xmlns="">
                <a:solidFill>
                  <a:srgbClr val="FFFFFF"/>
                </a:solidFill>
              </a14:hiddenFill>
            </a:ext>
          </a:extLst>
        </p:spPr>
      </p:pic>
      <p:pic>
        <p:nvPicPr>
          <p:cNvPr id="17" name="Picture 16"/>
          <p:cNvPicPr>
            <a:picLocks noChangeAspect="1"/>
          </p:cNvPicPr>
          <p:nvPr/>
        </p:nvPicPr>
        <p:blipFill>
          <a:blip r:embed="rId5" cstate="print"/>
          <a:stretch>
            <a:fillRect/>
          </a:stretch>
        </p:blipFill>
        <p:spPr>
          <a:xfrm>
            <a:off x="2295525" y="2705548"/>
            <a:ext cx="6883879" cy="4152452"/>
          </a:xfrm>
          <a:prstGeom prst="rect">
            <a:avLst/>
          </a:prstGeom>
        </p:spPr>
      </p:pic>
      <p:sp>
        <p:nvSpPr>
          <p:cNvPr id="9" name="TextBox 8"/>
          <p:cNvSpPr txBox="1"/>
          <p:nvPr/>
        </p:nvSpPr>
        <p:spPr>
          <a:xfrm>
            <a:off x="123289" y="2648551"/>
            <a:ext cx="2070339" cy="1631216"/>
          </a:xfrm>
          <a:prstGeom prst="rect">
            <a:avLst/>
          </a:prstGeom>
          <a:noFill/>
        </p:spPr>
        <p:txBody>
          <a:bodyPr wrap="square" rtlCol="0">
            <a:spAutoFit/>
          </a:bodyPr>
          <a:lstStyle/>
          <a:p>
            <a:r>
              <a:rPr lang="en-US" sz="2000" b="1" dirty="0" smtClean="0">
                <a:solidFill>
                  <a:srgbClr val="FF0000"/>
                </a:solidFill>
              </a:rPr>
              <a:t>In 2017 alone:</a:t>
            </a:r>
          </a:p>
          <a:p>
            <a:r>
              <a:rPr lang="en-US" sz="2000" dirty="0" smtClean="0">
                <a:solidFill>
                  <a:srgbClr val="FF0000"/>
                </a:solidFill>
              </a:rPr>
              <a:t>Would cover the playing surface of a football field </a:t>
            </a:r>
            <a:r>
              <a:rPr lang="en-US" sz="2000" u="sng" dirty="0" smtClean="0">
                <a:solidFill>
                  <a:srgbClr val="FF0000"/>
                </a:solidFill>
              </a:rPr>
              <a:t>154’ deep</a:t>
            </a:r>
            <a:endParaRPr lang="en-US" sz="2400" b="1" u="sng" dirty="0">
              <a:solidFill>
                <a:srgbClr val="FF0000"/>
              </a:solidFill>
            </a:endParaRPr>
          </a:p>
        </p:txBody>
      </p:sp>
      <p:sp>
        <p:nvSpPr>
          <p:cNvPr id="4" name="Freeform 3"/>
          <p:cNvSpPr/>
          <p:nvPr/>
        </p:nvSpPr>
        <p:spPr>
          <a:xfrm>
            <a:off x="304800" y="4615157"/>
            <a:ext cx="1906437" cy="1897812"/>
          </a:xfrm>
          <a:custGeom>
            <a:avLst/>
            <a:gdLst>
              <a:gd name="connsiteX0" fmla="*/ 25879 w 1906437"/>
              <a:gd name="connsiteY0" fmla="*/ 1440612 h 1897812"/>
              <a:gd name="connsiteX1" fmla="*/ 0 w 1906437"/>
              <a:gd name="connsiteY1" fmla="*/ 232914 h 1897812"/>
              <a:gd name="connsiteX2" fmla="*/ 1259456 w 1906437"/>
              <a:gd name="connsiteY2" fmla="*/ 0 h 1897812"/>
              <a:gd name="connsiteX3" fmla="*/ 1906437 w 1906437"/>
              <a:gd name="connsiteY3" fmla="*/ 86265 h 1897812"/>
              <a:gd name="connsiteX4" fmla="*/ 1906437 w 1906437"/>
              <a:gd name="connsiteY4" fmla="*/ 1199072 h 1897812"/>
              <a:gd name="connsiteX5" fmla="*/ 733245 w 1906437"/>
              <a:gd name="connsiteY5" fmla="*/ 1897812 h 1897812"/>
              <a:gd name="connsiteX6" fmla="*/ 25879 w 1906437"/>
              <a:gd name="connsiteY6" fmla="*/ 1440612 h 18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6437" h="1897812">
                <a:moveTo>
                  <a:pt x="25879" y="1440612"/>
                </a:moveTo>
                <a:lnTo>
                  <a:pt x="0" y="232914"/>
                </a:lnTo>
                <a:lnTo>
                  <a:pt x="1259456" y="0"/>
                </a:lnTo>
                <a:lnTo>
                  <a:pt x="1906437" y="86265"/>
                </a:lnTo>
                <a:lnTo>
                  <a:pt x="1906437" y="1199072"/>
                </a:lnTo>
                <a:lnTo>
                  <a:pt x="733245" y="1897812"/>
                </a:lnTo>
                <a:lnTo>
                  <a:pt x="25879" y="1440612"/>
                </a:lnTo>
                <a:close/>
              </a:path>
            </a:pathLst>
          </a:custGeom>
          <a:solidFill>
            <a:srgbClr val="295AE3">
              <a:alpha val="4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a:stCxn id="4" idx="1"/>
          </p:cNvCxnSpPr>
          <p:nvPr/>
        </p:nvCxnSpPr>
        <p:spPr>
          <a:xfrm>
            <a:off x="304800" y="4848071"/>
            <a:ext cx="741647" cy="220153"/>
          </a:xfrm>
          <a:prstGeom prst="line">
            <a:avLst/>
          </a:prstGeom>
          <a:solidFill>
            <a:srgbClr val="295AE3">
              <a:alpha val="43922"/>
            </a:srgbClr>
          </a:solidFill>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a:endCxn id="4" idx="5"/>
          </p:cNvCxnSpPr>
          <p:nvPr/>
        </p:nvCxnSpPr>
        <p:spPr>
          <a:xfrm flipH="1">
            <a:off x="1038045" y="5068224"/>
            <a:ext cx="8402" cy="1444745"/>
          </a:xfrm>
          <a:prstGeom prst="line">
            <a:avLst/>
          </a:prstGeom>
          <a:solidFill>
            <a:srgbClr val="295AE3">
              <a:alpha val="43922"/>
            </a:srgbClr>
          </a:solidFill>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a:endCxn id="4" idx="3"/>
          </p:cNvCxnSpPr>
          <p:nvPr/>
        </p:nvCxnSpPr>
        <p:spPr>
          <a:xfrm flipV="1">
            <a:off x="1038045" y="4701422"/>
            <a:ext cx="1173192" cy="366802"/>
          </a:xfrm>
          <a:prstGeom prst="line">
            <a:avLst/>
          </a:prstGeom>
          <a:solidFill>
            <a:srgbClr val="295AE3">
              <a:alpha val="43922"/>
            </a:srgbClr>
          </a:solidFill>
        </p:spPr>
        <p:style>
          <a:lnRef idx="2">
            <a:schemeClr val="accent1">
              <a:shade val="50000"/>
            </a:schemeClr>
          </a:lnRef>
          <a:fillRef idx="1">
            <a:schemeClr val="accent1"/>
          </a:fillRef>
          <a:effectRef idx="0">
            <a:schemeClr val="accent1"/>
          </a:effectRef>
          <a:fontRef idx="minor">
            <a:schemeClr val="lt1"/>
          </a:fontRef>
        </p:style>
      </p:cxnSp>
      <p:sp>
        <p:nvSpPr>
          <p:cNvPr id="28" name="TextBox 27"/>
          <p:cNvSpPr txBox="1"/>
          <p:nvPr/>
        </p:nvSpPr>
        <p:spPr>
          <a:xfrm>
            <a:off x="1462848" y="5192957"/>
            <a:ext cx="595035" cy="369332"/>
          </a:xfrm>
          <a:prstGeom prst="rect">
            <a:avLst/>
          </a:prstGeom>
          <a:noFill/>
        </p:spPr>
        <p:txBody>
          <a:bodyPr wrap="none" rtlCol="0">
            <a:spAutoFit/>
          </a:bodyPr>
          <a:lstStyle/>
          <a:p>
            <a:r>
              <a:rPr lang="en-US" b="1" dirty="0" smtClean="0"/>
              <a:t>154’</a:t>
            </a:r>
            <a:endParaRPr lang="en-US" b="1" dirty="0"/>
          </a:p>
        </p:txBody>
      </p:sp>
      <p:cxnSp>
        <p:nvCxnSpPr>
          <p:cNvPr id="30" name="Straight Arrow Connector 29"/>
          <p:cNvCxnSpPr>
            <a:stCxn id="28" idx="2"/>
          </p:cNvCxnSpPr>
          <p:nvPr/>
        </p:nvCxnSpPr>
        <p:spPr>
          <a:xfrm flipH="1">
            <a:off x="1759564" y="5562289"/>
            <a:ext cx="802" cy="5444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8" idx="0"/>
          </p:cNvCxnSpPr>
          <p:nvPr/>
        </p:nvCxnSpPr>
        <p:spPr>
          <a:xfrm flipH="1" flipV="1">
            <a:off x="1759565" y="4848071"/>
            <a:ext cx="801" cy="3448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561269" y="4626965"/>
            <a:ext cx="4201" cy="1022284"/>
          </a:xfrm>
          <a:prstGeom prst="line">
            <a:avLst/>
          </a:prstGeom>
          <a:solidFill>
            <a:srgbClr val="295AE3">
              <a:alpha val="43922"/>
            </a:srgbClr>
          </a:solidFill>
          <a:ln w="12700"/>
        </p:spPr>
        <p:style>
          <a:lnRef idx="2">
            <a:schemeClr val="accent1">
              <a:shade val="50000"/>
            </a:schemeClr>
          </a:lnRef>
          <a:fillRef idx="1">
            <a:schemeClr val="accent1"/>
          </a:fillRef>
          <a:effectRef idx="0">
            <a:schemeClr val="accent1"/>
          </a:effectRef>
          <a:fontRef idx="minor">
            <a:schemeClr val="lt1"/>
          </a:fontRef>
        </p:style>
      </p:cxnSp>
      <p:sp>
        <p:nvSpPr>
          <p:cNvPr id="37" name="Rectangle 36"/>
          <p:cNvSpPr/>
          <p:nvPr/>
        </p:nvSpPr>
        <p:spPr>
          <a:xfrm>
            <a:off x="2392748" y="6534054"/>
            <a:ext cx="612477" cy="27232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DnG</a:t>
            </a:r>
            <a:endParaRPr lang="en-US" b="1" dirty="0">
              <a:solidFill>
                <a:schemeClr val="tx1"/>
              </a:solidFill>
            </a:endParaRPr>
          </a:p>
        </p:txBody>
      </p:sp>
      <p:sp>
        <p:nvSpPr>
          <p:cNvPr id="38" name="Rectangle 37"/>
          <p:cNvSpPr/>
          <p:nvPr/>
        </p:nvSpPr>
        <p:spPr>
          <a:xfrm>
            <a:off x="2392748" y="6261727"/>
            <a:ext cx="612477" cy="272327"/>
          </a:xfrm>
          <a:prstGeom prst="rect">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LVR</a:t>
            </a:r>
            <a:endParaRPr lang="en-US" b="1" dirty="0">
              <a:solidFill>
                <a:schemeClr val="tx1"/>
              </a:solidFill>
            </a:endParaRP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xmlns="" val="32263836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stretch>
            <a:fillRect/>
          </a:stretch>
        </p:blipFill>
        <p:spPr>
          <a:xfrm>
            <a:off x="2260121" y="2705549"/>
            <a:ext cx="6883879" cy="4152451"/>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1829" y="5819968"/>
            <a:ext cx="1358023" cy="822332"/>
          </a:xfrm>
          <a:prstGeom prst="rect">
            <a:avLst/>
          </a:prstGeom>
        </p:spPr>
      </p:pic>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574883" y="6003512"/>
            <a:ext cx="1358023" cy="822332"/>
          </a:xfrm>
          <a:prstGeom prst="rect">
            <a:avLst/>
          </a:prstGeom>
        </p:spPr>
      </p:pic>
      <p:sp>
        <p:nvSpPr>
          <p:cNvPr id="7" name="Subtitle 2"/>
          <p:cNvSpPr txBox="1">
            <a:spLocks/>
          </p:cNvSpPr>
          <p:nvPr/>
        </p:nvSpPr>
        <p:spPr>
          <a:xfrm>
            <a:off x="304800" y="458061"/>
            <a:ext cx="3844506"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rgbClr val="FF0000"/>
                </a:solidFill>
                <a:ea typeface="Times New Roman"/>
              </a:rPr>
              <a:t>Road Fill Added:</a:t>
            </a:r>
            <a:endParaRPr lang="en-US" dirty="0" smtClean="0">
              <a:solidFill>
                <a:srgbClr val="FF0000"/>
              </a:solidFill>
              <a:ea typeface="Times New Roman"/>
            </a:endParaRPr>
          </a:p>
          <a:p>
            <a:r>
              <a:rPr lang="en-US" dirty="0" smtClean="0">
                <a:ea typeface="Times New Roman"/>
              </a:rPr>
              <a:t>38% increase from 2016 to 2017!</a:t>
            </a:r>
          </a:p>
          <a:p>
            <a:r>
              <a:rPr lang="en-US" dirty="0" smtClean="0">
                <a:ea typeface="Times New Roman"/>
              </a:rPr>
              <a:t>Under-used in LVR</a:t>
            </a:r>
          </a:p>
          <a:p>
            <a:pPr lvl="1"/>
            <a:endParaRPr lang="en-US" b="1" dirty="0">
              <a:ea typeface="Times New Roman"/>
            </a:endParaRPr>
          </a:p>
          <a:p>
            <a:pPr lvl="3"/>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Deliverables</a:t>
            </a:r>
            <a:endParaRPr lang="en-US" sz="2200" b="1" dirty="0">
              <a:latin typeface="Arial" pitchFamily="34" charset="0"/>
            </a:endParaRPr>
          </a:p>
        </p:txBody>
      </p:sp>
      <p:pic>
        <p:nvPicPr>
          <p:cNvPr id="8" name="Picture 2" descr="C:\Users\enevel\Desktop\Photos\Dirt and Gravel\McKean\Prospect\Fill\6.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1241" r="955" b="32009"/>
          <a:stretch/>
        </p:blipFill>
        <p:spPr bwMode="auto">
          <a:xfrm>
            <a:off x="4303683" y="578624"/>
            <a:ext cx="4701396" cy="1748860"/>
          </a:xfrm>
          <a:prstGeom prst="rect">
            <a:avLst/>
          </a:prstGeom>
          <a:noFill/>
          <a:effectLst>
            <a:glow rad="190500">
              <a:schemeClr val="tx1">
                <a:alpha val="50000"/>
              </a:schemeClr>
            </a:glow>
          </a:effectLst>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7637156" y="3393999"/>
            <a:ext cx="829073" cy="369332"/>
          </a:xfrm>
          <a:prstGeom prst="rect">
            <a:avLst/>
          </a:prstGeom>
          <a:noFill/>
        </p:spPr>
        <p:txBody>
          <a:bodyPr wrap="none" rtlCol="0">
            <a:spAutoFit/>
          </a:bodyPr>
          <a:lstStyle/>
          <a:p>
            <a:r>
              <a:rPr lang="en-US" b="1" dirty="0" smtClean="0">
                <a:solidFill>
                  <a:srgbClr val="FF0000"/>
                </a:solidFill>
              </a:rPr>
              <a:t>18,447</a:t>
            </a:r>
            <a:endParaRPr lang="en-US" b="1" dirty="0">
              <a:solidFill>
                <a:srgbClr val="FF0000"/>
              </a:solidFill>
            </a:endParaRPr>
          </a:p>
        </p:txBody>
      </p:sp>
      <p:sp>
        <p:nvSpPr>
          <p:cNvPr id="12" name="TextBox 11"/>
          <p:cNvSpPr txBox="1"/>
          <p:nvPr/>
        </p:nvSpPr>
        <p:spPr>
          <a:xfrm rot="19683514">
            <a:off x="6545898" y="3738733"/>
            <a:ext cx="702436" cy="369332"/>
          </a:xfrm>
          <a:prstGeom prst="rect">
            <a:avLst/>
          </a:prstGeom>
          <a:noFill/>
        </p:spPr>
        <p:txBody>
          <a:bodyPr wrap="none" rtlCol="0">
            <a:spAutoFit/>
          </a:bodyPr>
          <a:lstStyle/>
          <a:p>
            <a:r>
              <a:rPr lang="en-US" b="1" dirty="0" smtClean="0">
                <a:solidFill>
                  <a:srgbClr val="FF0000"/>
                </a:solidFill>
              </a:rPr>
              <a:t>+38%</a:t>
            </a:r>
            <a:endParaRPr lang="en-US" b="1" dirty="0">
              <a:solidFill>
                <a:srgbClr val="FF0000"/>
              </a:solidFill>
            </a:endParaRPr>
          </a:p>
        </p:txBody>
      </p:sp>
      <p:cxnSp>
        <p:nvCxnSpPr>
          <p:cNvPr id="5" name="Straight Arrow Connector 4"/>
          <p:cNvCxnSpPr/>
          <p:nvPr/>
        </p:nvCxnSpPr>
        <p:spPr>
          <a:xfrm flipV="1">
            <a:off x="6295435" y="3763331"/>
            <a:ext cx="1054271" cy="636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880" y="4442734"/>
            <a:ext cx="2070339" cy="1323439"/>
          </a:xfrm>
          <a:prstGeom prst="rect">
            <a:avLst/>
          </a:prstGeom>
          <a:noFill/>
        </p:spPr>
        <p:txBody>
          <a:bodyPr wrap="square" rtlCol="0">
            <a:spAutoFit/>
          </a:bodyPr>
          <a:lstStyle/>
          <a:p>
            <a:r>
              <a:rPr lang="en-US" sz="2000" b="1" dirty="0" smtClean="0">
                <a:solidFill>
                  <a:srgbClr val="FF0000"/>
                </a:solidFill>
              </a:rPr>
              <a:t>In 2017 alone:</a:t>
            </a:r>
          </a:p>
          <a:p>
            <a:r>
              <a:rPr lang="en-US" sz="2000" u="sng" dirty="0" smtClean="0">
                <a:solidFill>
                  <a:srgbClr val="FF0000"/>
                </a:solidFill>
              </a:rPr>
              <a:t>87 miles</a:t>
            </a:r>
            <a:r>
              <a:rPr lang="en-US" sz="2000" dirty="0" smtClean="0">
                <a:solidFill>
                  <a:srgbClr val="FF0000"/>
                </a:solidFill>
              </a:rPr>
              <a:t> of triaxle trucks, bumper to bumper</a:t>
            </a:r>
            <a:endParaRPr lang="en-US" sz="2400" b="1" dirty="0">
              <a:solidFill>
                <a:srgbClr val="FF0000"/>
              </a:solidFill>
            </a:endParaRPr>
          </a:p>
        </p:txBody>
      </p:sp>
      <p:pic>
        <p:nvPicPr>
          <p:cNvPr id="14" name="Picture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639796" y="6225173"/>
            <a:ext cx="1358023" cy="822332"/>
          </a:xfrm>
          <a:prstGeom prst="rect">
            <a:avLst/>
          </a:prstGeom>
        </p:spPr>
      </p:pic>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686508" y="6446834"/>
            <a:ext cx="1358023" cy="822332"/>
          </a:xfrm>
          <a:prstGeom prst="rect">
            <a:avLst/>
          </a:prstGeom>
        </p:spPr>
      </p:pic>
      <p:pic>
        <p:nvPicPr>
          <p:cNvPr id="16" name="Picture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3751421" y="6630261"/>
            <a:ext cx="1358023" cy="822332"/>
          </a:xfrm>
          <a:prstGeom prst="rect">
            <a:avLst/>
          </a:prstGeom>
        </p:spPr>
      </p:pic>
      <p:cxnSp>
        <p:nvCxnSpPr>
          <p:cNvPr id="4" name="Straight Arrow Connector 3"/>
          <p:cNvCxnSpPr/>
          <p:nvPr/>
        </p:nvCxnSpPr>
        <p:spPr>
          <a:xfrm>
            <a:off x="1061049" y="5564337"/>
            <a:ext cx="491526" cy="439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xmlns="" val="19088531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04800" y="458061"/>
            <a:ext cx="496594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rgbClr val="FF0000"/>
                </a:solidFill>
                <a:ea typeface="Times New Roman"/>
              </a:rPr>
              <a:t>Driving Surface Aggregate:</a:t>
            </a:r>
            <a:endParaRPr lang="en-US" dirty="0" smtClean="0">
              <a:solidFill>
                <a:srgbClr val="FF0000"/>
              </a:solidFill>
              <a:ea typeface="Times New Roman"/>
            </a:endParaRPr>
          </a:p>
          <a:p>
            <a:r>
              <a:rPr lang="en-US" dirty="0" smtClean="0">
                <a:ea typeface="Times New Roman"/>
              </a:rPr>
              <a:t>Decrease in 2017</a:t>
            </a:r>
          </a:p>
          <a:p>
            <a:r>
              <a:rPr lang="en-US" dirty="0" smtClean="0">
                <a:ea typeface="Times New Roman"/>
              </a:rPr>
              <a:t>In 2017:</a:t>
            </a:r>
          </a:p>
          <a:p>
            <a:pPr lvl="1"/>
            <a:r>
              <a:rPr lang="en-US" dirty="0" smtClean="0">
                <a:ea typeface="Times New Roman"/>
              </a:rPr>
              <a:t>~80 Miles of road</a:t>
            </a:r>
            <a:endParaRPr lang="en-US" dirty="0">
              <a:ea typeface="Times New Roman"/>
            </a:endParaRPr>
          </a:p>
          <a:p>
            <a:pPr lvl="1"/>
            <a:endParaRPr lang="en-US" b="1" dirty="0">
              <a:ea typeface="Times New Roman"/>
            </a:endParaRPr>
          </a:p>
          <a:p>
            <a:pPr lvl="3"/>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Deliverables</a:t>
            </a:r>
            <a:endParaRPr lang="en-US" sz="2200" b="1" dirty="0">
              <a:latin typeface="Arial"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t="18840" b="31884"/>
          <a:stretch/>
        </p:blipFill>
        <p:spPr>
          <a:xfrm>
            <a:off x="4813539" y="1075492"/>
            <a:ext cx="4214414" cy="1557501"/>
          </a:xfrm>
          <a:prstGeom prst="rect">
            <a:avLst/>
          </a:prstGeom>
          <a:noFill/>
          <a:effectLst>
            <a:glow rad="190500">
              <a:schemeClr val="tx1">
                <a:alpha val="50000"/>
              </a:schemeClr>
            </a:glow>
          </a:effectLst>
        </p:spPr>
      </p:pic>
      <p:pic>
        <p:nvPicPr>
          <p:cNvPr id="2" name="Picture 1"/>
          <p:cNvPicPr>
            <a:picLocks noChangeAspect="1"/>
          </p:cNvPicPr>
          <p:nvPr/>
        </p:nvPicPr>
        <p:blipFill>
          <a:blip r:embed="rId4" cstate="print"/>
          <a:stretch>
            <a:fillRect/>
          </a:stretch>
        </p:blipFill>
        <p:spPr>
          <a:xfrm>
            <a:off x="2393193" y="2743200"/>
            <a:ext cx="6804597" cy="4114800"/>
          </a:xfrm>
          <a:prstGeom prst="rect">
            <a:avLst/>
          </a:prstGeom>
        </p:spPr>
      </p:pic>
      <p:sp>
        <p:nvSpPr>
          <p:cNvPr id="8" name="TextBox 7"/>
          <p:cNvSpPr txBox="1"/>
          <p:nvPr/>
        </p:nvSpPr>
        <p:spPr>
          <a:xfrm>
            <a:off x="75921" y="3277461"/>
            <a:ext cx="2317272" cy="1631216"/>
          </a:xfrm>
          <a:prstGeom prst="rect">
            <a:avLst/>
          </a:prstGeom>
          <a:noFill/>
        </p:spPr>
        <p:txBody>
          <a:bodyPr wrap="square" rtlCol="0">
            <a:spAutoFit/>
          </a:bodyPr>
          <a:lstStyle/>
          <a:p>
            <a:r>
              <a:rPr lang="en-US" sz="2000" b="1" u="sng" dirty="0" smtClean="0">
                <a:solidFill>
                  <a:srgbClr val="FF0000"/>
                </a:solidFill>
              </a:rPr>
              <a:t>In 2017 alone:</a:t>
            </a:r>
          </a:p>
          <a:p>
            <a:r>
              <a:rPr lang="en-US" sz="2000" i="1" dirty="0" smtClean="0">
                <a:solidFill>
                  <a:srgbClr val="FF0000"/>
                </a:solidFill>
              </a:rPr>
              <a:t>203,468 tons @ $25-$30 a ton = </a:t>
            </a:r>
          </a:p>
          <a:p>
            <a:r>
              <a:rPr lang="en-US" sz="2000" b="1" dirty="0" smtClean="0">
                <a:solidFill>
                  <a:srgbClr val="FF0000"/>
                </a:solidFill>
              </a:rPr>
              <a:t>$5-$6 million on DSA</a:t>
            </a:r>
            <a:endParaRPr lang="en-US" sz="1600" b="1" i="1" dirty="0">
              <a:solidFill>
                <a:srgbClr val="FF0000"/>
              </a:solidFill>
            </a:endParaRP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xmlns="" val="2759727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04800" y="458061"/>
            <a:ext cx="82296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rgbClr val="FF0000"/>
                </a:solidFill>
                <a:ea typeface="Times New Roman"/>
              </a:rPr>
              <a:t>Trends</a:t>
            </a:r>
            <a:endParaRPr lang="en-US" dirty="0" smtClean="0">
              <a:solidFill>
                <a:srgbClr val="FF0000"/>
              </a:solidFill>
              <a:ea typeface="Times New Roman"/>
            </a:endParaRPr>
          </a:p>
          <a:p>
            <a:r>
              <a:rPr lang="en-US" dirty="0" smtClean="0">
                <a:ea typeface="Times New Roman"/>
              </a:rPr>
              <a:t>Road Fill increasing</a:t>
            </a:r>
          </a:p>
          <a:p>
            <a:r>
              <a:rPr lang="en-US" dirty="0" smtClean="0">
                <a:ea typeface="Times New Roman"/>
              </a:rPr>
              <a:t>DSA decreasing</a:t>
            </a:r>
          </a:p>
          <a:p>
            <a:pPr lvl="1"/>
            <a:endParaRPr lang="en-US" b="1" dirty="0">
              <a:ea typeface="Times New Roman"/>
            </a:endParaRPr>
          </a:p>
          <a:p>
            <a:pPr lvl="3"/>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Deliverables</a:t>
            </a:r>
            <a:endParaRPr lang="en-US" sz="2200" b="1" dirty="0">
              <a:latin typeface="Arial" pitchFamily="34" charset="0"/>
            </a:endParaRPr>
          </a:p>
        </p:txBody>
      </p:sp>
      <p:pic>
        <p:nvPicPr>
          <p:cNvPr id="2" name="Picture 1"/>
          <p:cNvPicPr>
            <a:picLocks noChangeAspect="1"/>
          </p:cNvPicPr>
          <p:nvPr/>
        </p:nvPicPr>
        <p:blipFill>
          <a:blip r:embed="rId3" cstate="print"/>
          <a:stretch>
            <a:fillRect/>
          </a:stretch>
        </p:blipFill>
        <p:spPr>
          <a:xfrm>
            <a:off x="662867" y="2371737"/>
            <a:ext cx="7513465" cy="4368731"/>
          </a:xfrm>
          <a:prstGeom prst="rect">
            <a:avLst/>
          </a:prstGeom>
        </p:spPr>
      </p:pic>
      <p:sp>
        <p:nvSpPr>
          <p:cNvPr id="12" name="TextBox 1"/>
          <p:cNvSpPr txBox="1"/>
          <p:nvPr/>
        </p:nvSpPr>
        <p:spPr>
          <a:xfrm rot="306071">
            <a:off x="5740916" y="4461671"/>
            <a:ext cx="576183" cy="36933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1" dirty="0"/>
              <a:t>DSA</a:t>
            </a:r>
          </a:p>
        </p:txBody>
      </p:sp>
      <p:sp>
        <p:nvSpPr>
          <p:cNvPr id="13" name="TextBox 13"/>
          <p:cNvSpPr txBox="1"/>
          <p:nvPr/>
        </p:nvSpPr>
        <p:spPr>
          <a:xfrm rot="20804570">
            <a:off x="5529928" y="3762310"/>
            <a:ext cx="998158" cy="36933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800" b="1" dirty="0"/>
              <a:t>Road Fill</a:t>
            </a: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xmlns="" val="1567584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Box 6"/>
          <p:cNvSpPr txBox="1">
            <a:spLocks noChangeArrowheads="1"/>
          </p:cNvSpPr>
          <p:nvPr/>
        </p:nvSpPr>
        <p:spPr bwMode="auto">
          <a:xfrm>
            <a:off x="0" y="-43814"/>
            <a:ext cx="586740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Annual Summary Report Details</a:t>
            </a:r>
            <a:endParaRPr lang="en-US" sz="2200" b="1" dirty="0">
              <a:solidFill>
                <a:srgbClr val="FFFFCC"/>
              </a:solidFill>
              <a:latin typeface="Arial" pitchFamily="34" charset="0"/>
            </a:endParaRPr>
          </a:p>
        </p:txBody>
      </p:sp>
      <p:sp>
        <p:nvSpPr>
          <p:cNvPr id="9" name="Subtitle 2"/>
          <p:cNvSpPr txBox="1">
            <a:spLocks/>
          </p:cNvSpPr>
          <p:nvPr/>
        </p:nvSpPr>
        <p:spPr>
          <a:xfrm>
            <a:off x="457200" y="502280"/>
            <a:ext cx="8229600" cy="39173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rgbClr val="FFFF00"/>
                </a:solidFill>
                <a:ea typeface="Times New Roman"/>
              </a:rPr>
              <a:t>Purpose:</a:t>
            </a:r>
          </a:p>
          <a:p>
            <a:pPr marL="457200" lvl="1" indent="0">
              <a:buNone/>
            </a:pPr>
            <a:r>
              <a:rPr lang="en-US" b="1" dirty="0" smtClean="0">
                <a:solidFill>
                  <a:schemeClr val="bg1"/>
                </a:solidFill>
                <a:ea typeface="Times New Roman"/>
              </a:rPr>
              <a:t>Pause a minute, step back, and look at the big picture of what is being done by the Program.</a:t>
            </a:r>
          </a:p>
        </p:txBody>
      </p:sp>
      <p:pic>
        <p:nvPicPr>
          <p:cNvPr id="1026" name="Picture 2" descr="http://images.nationalgeographic.com/wpf/media-live/photos/000/061/custom/6125_1280x1024-wallpaper-cb1306851700.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7360"/>
          <a:stretch/>
        </p:blipFill>
        <p:spPr bwMode="auto">
          <a:xfrm>
            <a:off x="-709079" y="2363589"/>
            <a:ext cx="5962650" cy="442087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092606" y="2048242"/>
            <a:ext cx="4847207" cy="2554545"/>
          </a:xfrm>
          <a:prstGeom prst="rect">
            <a:avLst/>
          </a:prstGeom>
          <a:noFill/>
        </p:spPr>
        <p:txBody>
          <a:bodyPr wrap="square" rtlCol="0">
            <a:spAutoFit/>
          </a:bodyPr>
          <a:lstStyle/>
          <a:p>
            <a:r>
              <a:rPr lang="en-US" sz="2000" b="1" u="sng" dirty="0" smtClean="0">
                <a:solidFill>
                  <a:srgbClr val="FFFF00"/>
                </a:solidFill>
              </a:rPr>
              <a:t>A lot of figures and stats coming up fast</a:t>
            </a:r>
            <a:r>
              <a:rPr lang="en-US" sz="2000" b="1" dirty="0">
                <a:solidFill>
                  <a:srgbClr val="FFFF00"/>
                </a:solidFill>
              </a:rPr>
              <a:t>:</a:t>
            </a:r>
            <a:r>
              <a:rPr lang="en-US" sz="2000" b="1" u="sng" dirty="0" smtClean="0">
                <a:solidFill>
                  <a:srgbClr val="FFFF00"/>
                </a:solidFill>
              </a:rPr>
              <a:t>  </a:t>
            </a:r>
          </a:p>
          <a:p>
            <a:pPr marL="342900" indent="-342900">
              <a:buFont typeface="Arial" panose="020B0604020202020204" pitchFamily="34" charset="0"/>
              <a:buChar char="•"/>
            </a:pPr>
            <a:r>
              <a:rPr lang="en-US" sz="2000" dirty="0" smtClean="0">
                <a:solidFill>
                  <a:schemeClr val="bg1"/>
                </a:solidFill>
              </a:rPr>
              <a:t>Webinar recording and </a:t>
            </a:r>
            <a:r>
              <a:rPr lang="en-US" sz="2000" dirty="0" err="1" smtClean="0">
                <a:solidFill>
                  <a:schemeClr val="bg1"/>
                </a:solidFill>
              </a:rPr>
              <a:t>ppt</a:t>
            </a:r>
            <a:r>
              <a:rPr lang="en-US" sz="2000" dirty="0" smtClean="0">
                <a:solidFill>
                  <a:schemeClr val="bg1"/>
                </a:solidFill>
              </a:rPr>
              <a:t> slides available at </a:t>
            </a:r>
            <a:r>
              <a:rPr lang="en-US" sz="2000" u="sng" dirty="0" smtClean="0">
                <a:solidFill>
                  <a:schemeClr val="bg1"/>
                </a:solidFill>
              </a:rPr>
              <a:t>www.dirtandgravelroads.org</a:t>
            </a:r>
          </a:p>
          <a:p>
            <a:pPr marL="342900" indent="-342900">
              <a:buFont typeface="Arial" panose="020B0604020202020204" pitchFamily="34" charset="0"/>
              <a:buChar char="•"/>
            </a:pPr>
            <a:r>
              <a:rPr lang="en-US" sz="2000" dirty="0" smtClean="0">
                <a:solidFill>
                  <a:schemeClr val="bg1"/>
                </a:solidFill>
              </a:rPr>
              <a:t>Printed Annual Summary Report available soon.</a:t>
            </a:r>
            <a:br>
              <a:rPr lang="en-US" sz="2000" dirty="0" smtClean="0">
                <a:solidFill>
                  <a:schemeClr val="bg1"/>
                </a:solidFill>
              </a:rPr>
            </a:br>
            <a:endParaRPr lang="en-US" sz="2000" dirty="0" smtClean="0">
              <a:solidFill>
                <a:schemeClr val="bg1"/>
              </a:solidFill>
            </a:endParaRPr>
          </a:p>
          <a:p>
            <a:pPr marL="285750" indent="-285750">
              <a:buFontTx/>
              <a:buChar char="-"/>
            </a:pPr>
            <a:endParaRPr lang="en-US" sz="2000" dirty="0" smtClean="0">
              <a:solidFill>
                <a:schemeClr val="bg1"/>
              </a:solidFill>
            </a:endParaRPr>
          </a:p>
          <a:p>
            <a:pPr marL="285750" indent="-285750">
              <a:buFontTx/>
              <a:buChar char="-"/>
            </a:pPr>
            <a:endParaRPr lang="en-US" sz="2000" dirty="0">
              <a:solidFill>
                <a:schemeClr val="bg1"/>
              </a:solidFill>
            </a:endParaRP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xmlns="" val="34271626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04800" y="458061"/>
            <a:ext cx="5471625"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sng" strike="noStrike" kern="1200" cap="none" spc="0" normalizeH="0" baseline="0" noProof="0" dirty="0" smtClean="0">
                <a:ln>
                  <a:noFill/>
                </a:ln>
                <a:solidFill>
                  <a:srgbClr val="FF0000"/>
                </a:solidFill>
                <a:effectLst/>
                <a:uLnTx/>
                <a:uFillTx/>
                <a:latin typeface="Calibri"/>
                <a:ea typeface="Times New Roman"/>
                <a:cs typeface="+mn-cs"/>
              </a:rPr>
              <a:t>Underdrains</a:t>
            </a:r>
            <a:endParaRPr kumimoji="0" lang="en-US" sz="3200" b="0" i="0" u="none" strike="noStrike" kern="1200" cap="none" spc="0" normalizeH="0" baseline="0" noProof="0" dirty="0" smtClean="0">
              <a:ln>
                <a:noFill/>
              </a:ln>
              <a:solidFill>
                <a:srgbClr val="FF0000"/>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Times New Roman"/>
                <a:cs typeface="+mn-cs"/>
              </a:rPr>
              <a:t>Similar to 2016</a:t>
            </a:r>
            <a:endParaRPr kumimoji="0" lang="en-US" sz="3200" b="1" i="0" u="none" strike="noStrike" kern="1200" cap="none" spc="0" normalizeH="0" baseline="0" noProof="0" dirty="0" smtClean="0">
              <a:ln>
                <a:noFill/>
              </a:ln>
              <a:solidFill>
                <a:srgbClr val="FF0000"/>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alibri"/>
                <a:ea typeface="Times New Roman"/>
                <a:cs typeface="+mn-cs"/>
              </a:rPr>
              <a:t>In 2017 alone: ~18.5 </a:t>
            </a:r>
            <a:r>
              <a:rPr lang="en-US" dirty="0" smtClean="0">
                <a:solidFill>
                  <a:prstClr val="black"/>
                </a:solidFill>
                <a:latin typeface="Calibri"/>
                <a:ea typeface="Times New Roman"/>
              </a:rPr>
              <a:t>miles</a:t>
            </a:r>
            <a:endParaRPr kumimoji="0" lang="en-US" sz="3200" b="0" i="0" u="none" strike="noStrike" kern="1200" cap="none" spc="0" normalizeH="0" baseline="0" noProof="0" dirty="0" smtClean="0">
              <a:ln>
                <a:noFill/>
              </a:ln>
              <a:solidFill>
                <a:prstClr val="black"/>
              </a:solidFill>
              <a:effectLst/>
              <a:uLnTx/>
              <a:uFillTx/>
              <a:latin typeface="Calibri"/>
              <a:ea typeface="Times New Roman"/>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Times New Roman"/>
                <a:cs typeface="+mn-cs"/>
              </a:rPr>
              <a:t>   (~4.6 miles LVR, 13.9 miles DnG)</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a:ea typeface="Times New Roman"/>
              <a:cs typeface="+mn-cs"/>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smtClean="0">
                <a:ln>
                  <a:noFill/>
                </a:ln>
                <a:solidFill>
                  <a:srgbClr val="FFFFCC"/>
                </a:solidFill>
                <a:effectLst/>
                <a:uLnTx/>
                <a:uFillTx/>
                <a:latin typeface="Arial" pitchFamily="34" charset="0"/>
                <a:ea typeface="+mn-ea"/>
                <a:cs typeface="+mn-cs"/>
              </a:rPr>
              <a:t>ASR Details</a:t>
            </a:r>
            <a:endPar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smtClean="0">
                <a:ln>
                  <a:noFill/>
                </a:ln>
                <a:solidFill>
                  <a:prstClr val="black"/>
                </a:solidFill>
                <a:effectLst/>
                <a:uLnTx/>
                <a:uFillTx/>
                <a:latin typeface="Arial" pitchFamily="34" charset="0"/>
                <a:ea typeface="+mn-ea"/>
                <a:cs typeface="+mn-cs"/>
              </a:rPr>
              <a:t>Deliverables</a:t>
            </a:r>
            <a:endParaRPr kumimoji="0" lang="en-US" sz="22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9" name="TextBox 8"/>
          <p:cNvSpPr txBox="1"/>
          <p:nvPr/>
        </p:nvSpPr>
        <p:spPr>
          <a:xfrm>
            <a:off x="-2441277" y="4431323"/>
            <a:ext cx="20099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srgbClr val="FF0000"/>
                </a:solidFill>
                <a:effectLst/>
                <a:uLnTx/>
                <a:uFillTx/>
                <a:latin typeface="Calibri"/>
                <a:ea typeface="+mn-ea"/>
                <a:cs typeface="+mn-cs"/>
              </a:rPr>
              <a:t>Note some of this was funded as in-kind</a:t>
            </a:r>
            <a:endParaRPr kumimoji="0" lang="en-US" sz="2400" b="1" i="1" u="none" strike="noStrike" kern="1200" cap="none" spc="0" normalizeH="0" baseline="0" noProof="0" dirty="0">
              <a:ln>
                <a:noFill/>
              </a:ln>
              <a:solidFill>
                <a:srgbClr val="FF0000"/>
              </a:solidFill>
              <a:effectLst/>
              <a:uLnTx/>
              <a:uFillTx/>
              <a:latin typeface="Calibri"/>
              <a:ea typeface="+mn-ea"/>
              <a:cs typeface="+mn-cs"/>
            </a:endParaRPr>
          </a:p>
        </p:txBody>
      </p:sp>
      <p:pic>
        <p:nvPicPr>
          <p:cNvPr id="10" name="Picture 2" descr="C:\Users\enevel\Desktop\3 turns U-drain\10.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2580" r="10475" b="11934"/>
          <a:stretch/>
        </p:blipFill>
        <p:spPr bwMode="auto">
          <a:xfrm>
            <a:off x="5547825" y="404375"/>
            <a:ext cx="3421365" cy="2910326"/>
          </a:xfrm>
          <a:prstGeom prst="rect">
            <a:avLst/>
          </a:prstGeom>
          <a:noFill/>
          <a:effectLst>
            <a:glow rad="190500">
              <a:schemeClr val="tx1">
                <a:alpha val="50000"/>
              </a:schemeClr>
            </a:glow>
          </a:effectLst>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cstate="print"/>
          <a:stretch>
            <a:fillRect/>
          </a:stretch>
        </p:blipFill>
        <p:spPr>
          <a:xfrm>
            <a:off x="2107629" y="2803585"/>
            <a:ext cx="7036371" cy="4054415"/>
          </a:xfrm>
          <a:prstGeom prst="rect">
            <a:avLst/>
          </a:prstGeom>
        </p:spPr>
      </p:pic>
      <p:sp>
        <p:nvSpPr>
          <p:cNvPr id="6" name="Rectangle 5"/>
          <p:cNvSpPr/>
          <p:nvPr/>
        </p:nvSpPr>
        <p:spPr>
          <a:xfrm>
            <a:off x="2173856" y="6471804"/>
            <a:ext cx="612477" cy="272327"/>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DnG</a:t>
            </a:r>
            <a:endParaRPr lang="en-US" b="1" dirty="0">
              <a:solidFill>
                <a:schemeClr val="tx1"/>
              </a:solidFill>
            </a:endParaRPr>
          </a:p>
        </p:txBody>
      </p:sp>
      <p:sp>
        <p:nvSpPr>
          <p:cNvPr id="16" name="Rectangle 15"/>
          <p:cNvSpPr/>
          <p:nvPr/>
        </p:nvSpPr>
        <p:spPr>
          <a:xfrm>
            <a:off x="2173856" y="6199477"/>
            <a:ext cx="612477" cy="272327"/>
          </a:xfrm>
          <a:prstGeom prst="rect">
            <a:avLst/>
          </a:prstGeom>
          <a:solidFill>
            <a:schemeClr val="accent1">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LVR</a:t>
            </a:r>
            <a:endParaRPr lang="en-US" b="1" dirty="0">
              <a:solidFill>
                <a:schemeClr val="tx1"/>
              </a:solidFill>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xmlns="" val="18107303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04800" y="458061"/>
            <a:ext cx="88392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rgbClr val="FF0000"/>
                </a:solidFill>
                <a:ea typeface="Times New Roman"/>
              </a:rPr>
              <a:t>Paving (LVR Only):</a:t>
            </a:r>
            <a:endParaRPr lang="en-US" dirty="0" smtClean="0">
              <a:solidFill>
                <a:srgbClr val="FF0000"/>
              </a:solidFill>
              <a:ea typeface="Times New Roman"/>
            </a:endParaRPr>
          </a:p>
          <a:p>
            <a:r>
              <a:rPr lang="en-US" dirty="0" smtClean="0">
                <a:ea typeface="Times New Roman"/>
              </a:rPr>
              <a:t>Increasing steadily </a:t>
            </a:r>
            <a:endParaRPr lang="en-US" b="1" dirty="0" smtClean="0">
              <a:solidFill>
                <a:srgbClr val="FF0000"/>
              </a:solidFill>
              <a:ea typeface="Times New Roman"/>
            </a:endParaRPr>
          </a:p>
          <a:p>
            <a:r>
              <a:rPr lang="en-US" dirty="0" smtClean="0">
                <a:solidFill>
                  <a:srgbClr val="FF0000"/>
                </a:solidFill>
                <a:ea typeface="Times New Roman"/>
              </a:rPr>
              <a:t>In 2017 alone: ~12 miles</a:t>
            </a:r>
            <a:br>
              <a:rPr lang="en-US" dirty="0" smtClean="0">
                <a:solidFill>
                  <a:srgbClr val="FF0000"/>
                </a:solidFill>
                <a:ea typeface="Times New Roman"/>
              </a:rPr>
            </a:br>
            <a:r>
              <a:rPr lang="en-US" dirty="0" smtClean="0">
                <a:solidFill>
                  <a:srgbClr val="FF0000"/>
                </a:solidFill>
                <a:ea typeface="Times New Roman"/>
              </a:rPr>
              <a:t> of road</a:t>
            </a:r>
          </a:p>
          <a:p>
            <a:pPr marL="0" indent="0">
              <a:buNone/>
            </a:pPr>
            <a:endParaRPr lang="en-US"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Deliverables</a:t>
            </a:r>
            <a:endParaRPr lang="en-US" sz="2200" b="1" dirty="0">
              <a:latin typeface="Arial" pitchFamily="34" charset="0"/>
            </a:endParaRPr>
          </a:p>
        </p:txBody>
      </p:sp>
      <p:sp>
        <p:nvSpPr>
          <p:cNvPr id="9" name="TextBox 8"/>
          <p:cNvSpPr txBox="1"/>
          <p:nvPr/>
        </p:nvSpPr>
        <p:spPr>
          <a:xfrm>
            <a:off x="-1" y="4629730"/>
            <a:ext cx="2009955" cy="1015663"/>
          </a:xfrm>
          <a:prstGeom prst="rect">
            <a:avLst/>
          </a:prstGeom>
          <a:noFill/>
        </p:spPr>
        <p:txBody>
          <a:bodyPr wrap="square" rtlCol="0">
            <a:spAutoFit/>
          </a:bodyPr>
          <a:lstStyle/>
          <a:p>
            <a:pPr algn="ctr"/>
            <a:r>
              <a:rPr lang="en-US" sz="2000" i="1" dirty="0" smtClean="0">
                <a:solidFill>
                  <a:srgbClr val="FF0000"/>
                </a:solidFill>
              </a:rPr>
              <a:t>Note some of this was funded as in-kind</a:t>
            </a:r>
            <a:endParaRPr lang="en-US" sz="2400" b="1" i="1" dirty="0">
              <a:solidFill>
                <a:srgbClr val="FF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t="14050" b="29099"/>
          <a:stretch/>
        </p:blipFill>
        <p:spPr>
          <a:xfrm>
            <a:off x="5227608" y="497280"/>
            <a:ext cx="3797026" cy="1617290"/>
          </a:xfrm>
          <a:prstGeom prst="rect">
            <a:avLst/>
          </a:prstGeom>
          <a:noFill/>
          <a:effectLst>
            <a:glow rad="190500">
              <a:schemeClr val="tx1">
                <a:alpha val="50000"/>
              </a:schemeClr>
            </a:glow>
          </a:effectLst>
        </p:spPr>
      </p:pic>
      <p:pic>
        <p:nvPicPr>
          <p:cNvPr id="4" name="Picture 3"/>
          <p:cNvPicPr>
            <a:picLocks noChangeAspect="1"/>
          </p:cNvPicPr>
          <p:nvPr/>
        </p:nvPicPr>
        <p:blipFill>
          <a:blip r:embed="rId4" cstate="print"/>
          <a:stretch>
            <a:fillRect/>
          </a:stretch>
        </p:blipFill>
        <p:spPr>
          <a:xfrm>
            <a:off x="2217725" y="2665562"/>
            <a:ext cx="6926276" cy="4219754"/>
          </a:xfrm>
          <a:prstGeom prst="rect">
            <a:avLst/>
          </a:prstGeom>
        </p:spPr>
      </p:pic>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xmlns="" val="36093465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81000" y="508247"/>
            <a:ext cx="82296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rgbClr val="FF0000"/>
                </a:solidFill>
                <a:ea typeface="Times New Roman"/>
              </a:rPr>
              <a:t>More details in 2017 annual report, </a:t>
            </a:r>
          </a:p>
          <a:p>
            <a:pPr marL="0" indent="0">
              <a:buNone/>
            </a:pPr>
            <a:r>
              <a:rPr lang="en-US" b="1" dirty="0" smtClean="0">
                <a:solidFill>
                  <a:srgbClr val="FF0000"/>
                </a:solidFill>
                <a:ea typeface="Times New Roman"/>
              </a:rPr>
              <a:t>available this Spring.</a:t>
            </a:r>
          </a:p>
          <a:p>
            <a:pPr marL="0" indent="0">
              <a:buNone/>
            </a:pPr>
            <a:endParaRPr lang="en-US" b="1" dirty="0">
              <a:solidFill>
                <a:srgbClr val="FF0000"/>
              </a:solidFill>
              <a:ea typeface="Times New Roman"/>
            </a:endParaRPr>
          </a:p>
          <a:p>
            <a:pPr marL="0" indent="0">
              <a:buNone/>
            </a:pPr>
            <a:endParaRPr lang="en-US" b="1" dirty="0" smtClean="0">
              <a:solidFill>
                <a:srgbClr val="FF0000"/>
              </a:solidFill>
              <a:ea typeface="Times New Roman"/>
            </a:endParaRPr>
          </a:p>
          <a:p>
            <a:pPr lvl="1"/>
            <a:endParaRPr lang="en-US" b="1" dirty="0">
              <a:ea typeface="Times New Roman"/>
            </a:endParaRPr>
          </a:p>
          <a:p>
            <a:pPr lvl="3"/>
            <a:endParaRPr lang="en-US" b="1" dirty="0">
              <a:solidFill>
                <a:prstClr val="black"/>
              </a:solidFill>
              <a:ea typeface="Times New Roman"/>
            </a:endParaRPr>
          </a:p>
        </p:txBody>
      </p:sp>
      <p:sp>
        <p:nvSpPr>
          <p:cNvPr id="18" name="Rectangle 17"/>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20"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Deliverables</a:t>
            </a:r>
            <a:endParaRPr lang="en-US" sz="2200" b="1" dirty="0">
              <a:latin typeface="Arial" pitchFamily="34" charset="0"/>
            </a:endParaRPr>
          </a:p>
        </p:txBody>
      </p:sp>
      <p:pic>
        <p:nvPicPr>
          <p:cNvPr id="2" name="Picture 1"/>
          <p:cNvPicPr>
            <a:picLocks noChangeAspect="1"/>
          </p:cNvPicPr>
          <p:nvPr/>
        </p:nvPicPr>
        <p:blipFill>
          <a:blip r:embed="rId3" cstate="print"/>
          <a:stretch>
            <a:fillRect/>
          </a:stretch>
        </p:blipFill>
        <p:spPr>
          <a:xfrm rot="20970281">
            <a:off x="1709379" y="3020618"/>
            <a:ext cx="6819995" cy="2992196"/>
          </a:xfrm>
          <a:prstGeom prst="rect">
            <a:avLst/>
          </a:prstGeom>
          <a:noFill/>
          <a:effectLst>
            <a:glow rad="190500">
              <a:schemeClr val="tx1">
                <a:alpha val="50000"/>
              </a:schemeClr>
            </a:glow>
          </a:effectLst>
        </p:spPr>
      </p:pic>
      <p:sp>
        <p:nvSpPr>
          <p:cNvPr id="4" name="Rectangle 3"/>
          <p:cNvSpPr/>
          <p:nvPr/>
        </p:nvSpPr>
        <p:spPr>
          <a:xfrm>
            <a:off x="381000" y="1715712"/>
            <a:ext cx="4572000" cy="923330"/>
          </a:xfrm>
          <a:prstGeom prst="rect">
            <a:avLst/>
          </a:prstGeom>
        </p:spPr>
        <p:txBody>
          <a:bodyPr>
            <a:spAutoFit/>
          </a:bodyPr>
          <a:lstStyle/>
          <a:p>
            <a:r>
              <a:rPr lang="en-US" b="1" dirty="0">
                <a:ea typeface="Times New Roman"/>
              </a:rPr>
              <a:t>Let us know if you have any questions or suggestions for analysis of spending or deliverables.</a:t>
            </a:r>
            <a:endParaRPr lang="en-US" dirty="0">
              <a:ea typeface="Times New Roman"/>
            </a:endParaRPr>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xmlns="" val="2677062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451883" y="152400"/>
            <a:ext cx="8229600"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rgbClr val="FF0000"/>
                </a:solidFill>
                <a:ea typeface="Times New Roman"/>
              </a:rPr>
              <a:t>You can generate excel table for your county and do similar summaries:</a:t>
            </a:r>
          </a:p>
          <a:p>
            <a:pPr lvl="1"/>
            <a:endParaRPr lang="en-US" b="1" dirty="0" smtClean="0">
              <a:solidFill>
                <a:srgbClr val="FF0000"/>
              </a:solidFill>
              <a:ea typeface="Times New Roman"/>
            </a:endParaRPr>
          </a:p>
          <a:p>
            <a:pPr lvl="1"/>
            <a:endParaRPr lang="en-US" b="1" dirty="0">
              <a:solidFill>
                <a:srgbClr val="FF0000"/>
              </a:solidFill>
              <a:ea typeface="Times New Roman"/>
            </a:endParaRPr>
          </a:p>
          <a:p>
            <a:pPr lvl="1"/>
            <a:endParaRPr lang="en-US" b="1" dirty="0">
              <a:solidFill>
                <a:srgbClr val="FF0000"/>
              </a:solidFill>
              <a:ea typeface="Times New Roman"/>
            </a:endParaRPr>
          </a:p>
          <a:p>
            <a:pPr marL="1371600" lvl="3" indent="0">
              <a:buNone/>
            </a:pPr>
            <a:endParaRPr lang="en-US" b="1" dirty="0" smtClean="0">
              <a:ea typeface="Times New Roman"/>
            </a:endParaRPr>
          </a:p>
          <a:p>
            <a:pPr lvl="3"/>
            <a:endParaRPr lang="en-US" b="1" dirty="0">
              <a:ea typeface="Times New Roman"/>
            </a:endParaRPr>
          </a:p>
          <a:p>
            <a:pPr lvl="3"/>
            <a:endParaRPr lang="en-US" b="1" dirty="0" smtClean="0">
              <a:ea typeface="Times New Roman"/>
            </a:endParaRPr>
          </a:p>
          <a:p>
            <a:pPr lvl="1"/>
            <a:endParaRPr lang="en-US" b="1" dirty="0">
              <a:ea typeface="Times New Roman"/>
            </a:endParaRPr>
          </a:p>
          <a:p>
            <a:pPr lvl="3"/>
            <a:endParaRPr lang="en-US" b="1" dirty="0">
              <a:solidFill>
                <a:prstClr val="black"/>
              </a:solidFill>
              <a:ea typeface="Times New Roman"/>
            </a:endParaRPr>
          </a:p>
        </p:txBody>
      </p:sp>
      <p:sp>
        <p:nvSpPr>
          <p:cNvPr id="6" name="Rectangle 5"/>
          <p:cNvSpPr/>
          <p:nvPr/>
        </p:nvSpPr>
        <p:spPr>
          <a:xfrm>
            <a:off x="2590800" y="3505200"/>
            <a:ext cx="2438400"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ea typeface="Times New Roman"/>
              </a:rPr>
              <a:t>Remind them of how to get stats for their county from GIS</a:t>
            </a:r>
          </a:p>
        </p:txBody>
      </p:sp>
      <p:pic>
        <p:nvPicPr>
          <p:cNvPr id="2" name="Picture 1"/>
          <p:cNvPicPr>
            <a:picLocks noChangeAspect="1"/>
          </p:cNvPicPr>
          <p:nvPr/>
        </p:nvPicPr>
        <p:blipFill rotWithShape="1">
          <a:blip r:embed="rId3" cstate="print"/>
          <a:srcRect l="14750" t="15926" r="54500" b="20371"/>
          <a:stretch/>
        </p:blipFill>
        <p:spPr>
          <a:xfrm>
            <a:off x="-10633" y="1371600"/>
            <a:ext cx="9154633" cy="6400800"/>
          </a:xfrm>
          <a:prstGeom prst="rect">
            <a:avLst/>
          </a:prstGeom>
        </p:spPr>
      </p:pic>
      <p:sp>
        <p:nvSpPr>
          <p:cNvPr id="3" name="Rounded Rectangle 2"/>
          <p:cNvSpPr/>
          <p:nvPr/>
        </p:nvSpPr>
        <p:spPr>
          <a:xfrm>
            <a:off x="7543800" y="1651345"/>
            <a:ext cx="3810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rot="14599937">
            <a:off x="6425692" y="1487120"/>
            <a:ext cx="609600" cy="1940433"/>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xmlns="" val="6279977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0"/>
            <a:ext cx="90678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spcBef>
                <a:spcPts val="0"/>
              </a:spcBef>
              <a:spcAft>
                <a:spcPts val="0"/>
              </a:spcAft>
              <a:buNone/>
            </a:pPr>
            <a:r>
              <a:rPr lang="en-US" sz="1800" b="1" u="sng" dirty="0" smtClean="0">
                <a:latin typeface="Calibri" panose="020F0502020204030204" pitchFamily="34" charset="0"/>
                <a:ea typeface="Calibri" panose="020F0502020204030204" pitchFamily="34" charset="0"/>
              </a:rPr>
              <a:t>Upcoming Events</a:t>
            </a: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February </a:t>
            </a:r>
            <a:r>
              <a:rPr lang="en-US" sz="1800" b="1" dirty="0">
                <a:latin typeface="Calibri" panose="020F0502020204030204" pitchFamily="34" charset="0"/>
                <a:ea typeface="Calibri" panose="020F0502020204030204" pitchFamily="34" charset="0"/>
              </a:rPr>
              <a:t>20</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a:solidFill>
                  <a:srgbClr val="548235"/>
                </a:solidFill>
                <a:latin typeface="Calibri" panose="020F0502020204030204" pitchFamily="34" charset="0"/>
                <a:ea typeface="Calibri" panose="020F0502020204030204" pitchFamily="34" charset="0"/>
              </a:rPr>
              <a:t>PRJ 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Westmoreland</a:t>
            </a:r>
            <a:r>
              <a:rPr lang="en-US" sz="1800" dirty="0" smtClean="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Courtyard </a:t>
            </a:r>
            <a:r>
              <a:rPr lang="en-US" sz="1800" dirty="0" smtClean="0">
                <a:latin typeface="Calibri" panose="020F0502020204030204" pitchFamily="34" charset="0"/>
                <a:ea typeface="Calibri" panose="020F0502020204030204" pitchFamily="34" charset="0"/>
              </a:rPr>
              <a:t>Marriott </a:t>
            </a:r>
            <a:r>
              <a:rPr lang="en-US" sz="1800" dirty="0">
                <a:latin typeface="Calibri" panose="020F0502020204030204" pitchFamily="34" charset="0"/>
                <a:ea typeface="Calibri" panose="020F0502020204030204" pitchFamily="34" charset="0"/>
              </a:rPr>
              <a:t>Monroeville </a:t>
            </a:r>
            <a:endParaRPr lang="en-US" sz="1800" dirty="0" smtClean="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February </a:t>
            </a:r>
            <a:r>
              <a:rPr lang="en-US" sz="1800" b="1" dirty="0">
                <a:latin typeface="Calibri" panose="020F0502020204030204" pitchFamily="34" charset="0"/>
                <a:ea typeface="Calibri" panose="020F0502020204030204" pitchFamily="34" charset="0"/>
              </a:rPr>
              <a:t>21</a:t>
            </a:r>
            <a:r>
              <a:rPr lang="en-US" sz="1800" b="1" baseline="30000" dirty="0">
                <a:latin typeface="Calibri" panose="020F0502020204030204" pitchFamily="34" charset="0"/>
                <a:ea typeface="Calibri" panose="020F0502020204030204" pitchFamily="34" charset="0"/>
              </a:rPr>
              <a:t>st</a:t>
            </a:r>
            <a:r>
              <a:rPr lang="en-US" sz="1800" b="1" dirty="0">
                <a:latin typeface="Calibri" panose="020F0502020204030204" pitchFamily="34" charset="0"/>
                <a:ea typeface="Calibri" panose="020F0502020204030204" pitchFamily="34" charset="0"/>
              </a:rPr>
              <a:t>    </a:t>
            </a:r>
            <a:r>
              <a:rPr lang="en-US" sz="1800" b="1" u="sng" dirty="0" smtClean="0">
                <a:solidFill>
                  <a:srgbClr val="548235"/>
                </a:solidFill>
                <a:latin typeface="Calibri" panose="020F0502020204030204" pitchFamily="34" charset="0"/>
                <a:ea typeface="Calibri" panose="020F0502020204030204" pitchFamily="34" charset="0"/>
              </a:rPr>
              <a:t>PRJ </a:t>
            </a:r>
            <a:r>
              <a:rPr lang="en-US" sz="1800" b="1" u="sng" dirty="0">
                <a:solidFill>
                  <a:srgbClr val="548235"/>
                </a:solidFill>
                <a:latin typeface="Calibri" panose="020F0502020204030204" pitchFamily="34" charset="0"/>
                <a:ea typeface="Calibri" panose="020F0502020204030204" pitchFamily="34" charset="0"/>
              </a:rPr>
              <a:t>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Clarion</a:t>
            </a:r>
            <a:r>
              <a:rPr lang="en-US" sz="1800" dirty="0" smtClean="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Park Inn by Radisson Clarion </a:t>
            </a:r>
            <a:endParaRPr lang="en-US" sz="1200" i="1"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February </a:t>
            </a:r>
            <a:r>
              <a:rPr lang="en-US" sz="1800" b="1" dirty="0">
                <a:latin typeface="Calibri" panose="020F0502020204030204" pitchFamily="34" charset="0"/>
                <a:ea typeface="Calibri" panose="020F0502020204030204" pitchFamily="34" charset="0"/>
              </a:rPr>
              <a:t>27</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a:solidFill>
                  <a:srgbClr val="548235"/>
                </a:solidFill>
                <a:latin typeface="Calibri" panose="020F0502020204030204" pitchFamily="34" charset="0"/>
                <a:ea typeface="Calibri" panose="020F0502020204030204" pitchFamily="34" charset="0"/>
              </a:rPr>
              <a:t>PRJ 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Lancaster</a:t>
            </a:r>
            <a:r>
              <a:rPr lang="en-US" sz="1800" dirty="0" smtClean="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Lancaster CD Office </a:t>
            </a:r>
            <a:endParaRPr lang="en-US" sz="1800" dirty="0" smtClean="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February </a:t>
            </a:r>
            <a:r>
              <a:rPr lang="en-US" sz="1800" b="1" dirty="0">
                <a:latin typeface="Calibri" panose="020F0502020204030204" pitchFamily="34" charset="0"/>
                <a:ea typeface="Calibri" panose="020F0502020204030204" pitchFamily="34" charset="0"/>
              </a:rPr>
              <a:t>28</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a:solidFill>
                  <a:srgbClr val="548235"/>
                </a:solidFill>
                <a:latin typeface="Calibri" panose="020F0502020204030204" pitchFamily="34" charset="0"/>
                <a:ea typeface="Calibri" panose="020F0502020204030204" pitchFamily="34" charset="0"/>
              </a:rPr>
              <a:t>PRJ 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Luzerne</a:t>
            </a:r>
            <a:r>
              <a:rPr lang="en-US" sz="1800" dirty="0" smtClean="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Woodlands Inn &amp; Resort </a:t>
            </a:r>
            <a:endParaRPr lang="en-US" sz="1200" i="1"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March </a:t>
            </a:r>
            <a:r>
              <a:rPr lang="en-US" sz="1800" b="1" dirty="0">
                <a:latin typeface="Calibri" panose="020F0502020204030204" pitchFamily="34" charset="0"/>
                <a:ea typeface="Calibri" panose="020F0502020204030204" pitchFamily="34" charset="0"/>
              </a:rPr>
              <a:t>6</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a:solidFill>
                  <a:srgbClr val="548235"/>
                </a:solidFill>
                <a:latin typeface="Calibri" panose="020F0502020204030204" pitchFamily="34" charset="0"/>
                <a:ea typeface="Calibri" panose="020F0502020204030204" pitchFamily="34" charset="0"/>
              </a:rPr>
              <a:t>PRJ 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Centre</a:t>
            </a:r>
            <a:r>
              <a:rPr lang="en-US" sz="1800" dirty="0" smtClean="0">
                <a:latin typeface="Calibri" panose="020F0502020204030204" pitchFamily="34" charset="0"/>
                <a:ea typeface="Calibri" panose="020F0502020204030204" pitchFamily="34" charset="0"/>
              </a:rPr>
              <a:t>, CDGRS Office </a:t>
            </a:r>
          </a:p>
        </p:txBody>
      </p:sp>
      <p:sp>
        <p:nvSpPr>
          <p:cNvPr id="4" name="Rectangle 3"/>
          <p:cNvSpPr/>
          <p:nvPr/>
        </p:nvSpPr>
        <p:spPr>
          <a:xfrm>
            <a:off x="700177" y="2184155"/>
            <a:ext cx="7227498" cy="3405762"/>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smtClean="0">
                <a:solidFill>
                  <a:srgbClr val="FF0000"/>
                </a:solidFill>
              </a:rPr>
              <a:t>Project Sharing Sessions</a:t>
            </a:r>
            <a:r>
              <a:rPr lang="en-US" sz="2400" b="1" dirty="0" smtClean="0">
                <a:solidFill>
                  <a:srgbClr val="FF0000"/>
                </a:solidFill>
              </a:rPr>
              <a:t>: CDs share project photos and stories with each other and CDGRS/Program staff </a:t>
            </a:r>
          </a:p>
          <a:p>
            <a:pPr marL="342900" indent="-342900">
              <a:buFont typeface="Arial" panose="020B0604020202020204" pitchFamily="34" charset="0"/>
              <a:buChar char="•"/>
            </a:pPr>
            <a:r>
              <a:rPr lang="en-US" sz="2400" b="1" dirty="0" smtClean="0">
                <a:solidFill>
                  <a:schemeClr val="tx1"/>
                </a:solidFill>
              </a:rPr>
              <a:t>Start next week</a:t>
            </a:r>
          </a:p>
          <a:p>
            <a:pPr marL="342900" indent="-342900">
              <a:buFont typeface="Arial" panose="020B0604020202020204" pitchFamily="34" charset="0"/>
              <a:buChar char="•"/>
            </a:pPr>
            <a:r>
              <a:rPr lang="en-US" sz="2400" b="1" dirty="0" smtClean="0">
                <a:solidFill>
                  <a:schemeClr val="tx1"/>
                </a:solidFill>
              </a:rPr>
              <a:t>No charge, but must register</a:t>
            </a:r>
          </a:p>
          <a:p>
            <a:pPr marL="342900" indent="-342900">
              <a:buFont typeface="Arial" panose="020B0604020202020204" pitchFamily="34" charset="0"/>
              <a:buChar char="•"/>
            </a:pPr>
            <a:r>
              <a:rPr lang="en-US" sz="2400" b="1" dirty="0" smtClean="0">
                <a:solidFill>
                  <a:schemeClr val="tx1"/>
                </a:solidFill>
              </a:rPr>
              <a:t>May have to cancel or combine unless more people register</a:t>
            </a:r>
          </a:p>
          <a:p>
            <a:pPr marL="342900" indent="-342900">
              <a:buFont typeface="Arial" panose="020B0604020202020204" pitchFamily="34" charset="0"/>
              <a:buChar char="•"/>
            </a:pPr>
            <a:r>
              <a:rPr lang="en-US" sz="2400" b="1" dirty="0" smtClean="0">
                <a:solidFill>
                  <a:schemeClr val="tx1"/>
                </a:solidFill>
              </a:rPr>
              <a:t>Will send reminder today, and make final call on Thursday</a:t>
            </a:r>
          </a:p>
          <a:p>
            <a:pPr marL="342900" indent="-342900">
              <a:buFontTx/>
              <a:buChar char="-"/>
            </a:pPr>
            <a:endParaRPr lang="en-US" sz="2400" dirty="0">
              <a:solidFill>
                <a:srgbClr val="FF0000"/>
              </a:solidFill>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xmlns="" val="24373182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0"/>
            <a:ext cx="90678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spcBef>
                <a:spcPts val="0"/>
              </a:spcBef>
              <a:spcAft>
                <a:spcPts val="0"/>
              </a:spcAft>
              <a:buNone/>
            </a:pPr>
            <a:r>
              <a:rPr lang="en-US" sz="1800" b="1" u="sng" dirty="0" smtClean="0">
                <a:latin typeface="Calibri" panose="020F0502020204030204" pitchFamily="34" charset="0"/>
                <a:ea typeface="Calibri" panose="020F0502020204030204" pitchFamily="34" charset="0"/>
              </a:rPr>
              <a:t>Upcoming Events</a:t>
            </a: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February </a:t>
            </a:r>
            <a:r>
              <a:rPr lang="en-US" sz="1800" b="1" dirty="0">
                <a:latin typeface="Calibri" panose="020F0502020204030204" pitchFamily="34" charset="0"/>
                <a:ea typeface="Calibri" panose="020F0502020204030204" pitchFamily="34" charset="0"/>
              </a:rPr>
              <a:t>20</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a:solidFill>
                  <a:srgbClr val="548235"/>
                </a:solidFill>
                <a:latin typeface="Calibri" panose="020F0502020204030204" pitchFamily="34" charset="0"/>
                <a:ea typeface="Calibri" panose="020F0502020204030204" pitchFamily="34" charset="0"/>
              </a:rPr>
              <a:t>PRJ 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Westmoreland</a:t>
            </a:r>
            <a:r>
              <a:rPr lang="en-US" sz="1800" dirty="0" smtClean="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Courtyard </a:t>
            </a:r>
            <a:r>
              <a:rPr lang="en-US" sz="1800" dirty="0" smtClean="0">
                <a:latin typeface="Calibri" panose="020F0502020204030204" pitchFamily="34" charset="0"/>
                <a:ea typeface="Calibri" panose="020F0502020204030204" pitchFamily="34" charset="0"/>
              </a:rPr>
              <a:t>Marriott </a:t>
            </a:r>
            <a:r>
              <a:rPr lang="en-US" sz="1800" dirty="0">
                <a:latin typeface="Calibri" panose="020F0502020204030204" pitchFamily="34" charset="0"/>
                <a:ea typeface="Calibri" panose="020F0502020204030204" pitchFamily="34" charset="0"/>
              </a:rPr>
              <a:t>Monroeville </a:t>
            </a:r>
            <a:endParaRPr lang="en-US" sz="1800" dirty="0" smtClean="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February </a:t>
            </a:r>
            <a:r>
              <a:rPr lang="en-US" sz="1800" b="1" dirty="0">
                <a:latin typeface="Calibri" panose="020F0502020204030204" pitchFamily="34" charset="0"/>
                <a:ea typeface="Calibri" panose="020F0502020204030204" pitchFamily="34" charset="0"/>
              </a:rPr>
              <a:t>21</a:t>
            </a:r>
            <a:r>
              <a:rPr lang="en-US" sz="1800" b="1" baseline="30000" dirty="0">
                <a:latin typeface="Calibri" panose="020F0502020204030204" pitchFamily="34" charset="0"/>
                <a:ea typeface="Calibri" panose="020F0502020204030204" pitchFamily="34" charset="0"/>
              </a:rPr>
              <a:t>st</a:t>
            </a:r>
            <a:r>
              <a:rPr lang="en-US" sz="1800" b="1" dirty="0">
                <a:latin typeface="Calibri" panose="020F0502020204030204" pitchFamily="34" charset="0"/>
                <a:ea typeface="Calibri" panose="020F0502020204030204" pitchFamily="34" charset="0"/>
              </a:rPr>
              <a:t>    </a:t>
            </a:r>
            <a:r>
              <a:rPr lang="en-US" sz="1800" b="1" u="sng" dirty="0" smtClean="0">
                <a:solidFill>
                  <a:srgbClr val="548235"/>
                </a:solidFill>
                <a:latin typeface="Calibri" panose="020F0502020204030204" pitchFamily="34" charset="0"/>
                <a:ea typeface="Calibri" panose="020F0502020204030204" pitchFamily="34" charset="0"/>
              </a:rPr>
              <a:t>PRJ </a:t>
            </a:r>
            <a:r>
              <a:rPr lang="en-US" sz="1800" b="1" u="sng" dirty="0">
                <a:solidFill>
                  <a:srgbClr val="548235"/>
                </a:solidFill>
                <a:latin typeface="Calibri" panose="020F0502020204030204" pitchFamily="34" charset="0"/>
                <a:ea typeface="Calibri" panose="020F0502020204030204" pitchFamily="34" charset="0"/>
              </a:rPr>
              <a:t>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Clarion</a:t>
            </a:r>
            <a:r>
              <a:rPr lang="en-US" sz="1800" dirty="0" smtClean="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Park Inn by Radisson Clarion </a:t>
            </a:r>
            <a:endParaRPr lang="en-US" sz="1200" i="1"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February </a:t>
            </a:r>
            <a:r>
              <a:rPr lang="en-US" sz="1800" b="1" dirty="0">
                <a:latin typeface="Calibri" panose="020F0502020204030204" pitchFamily="34" charset="0"/>
                <a:ea typeface="Calibri" panose="020F0502020204030204" pitchFamily="34" charset="0"/>
              </a:rPr>
              <a:t>27</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a:solidFill>
                  <a:srgbClr val="548235"/>
                </a:solidFill>
                <a:latin typeface="Calibri" panose="020F0502020204030204" pitchFamily="34" charset="0"/>
                <a:ea typeface="Calibri" panose="020F0502020204030204" pitchFamily="34" charset="0"/>
              </a:rPr>
              <a:t>PRJ 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Lancaster</a:t>
            </a:r>
            <a:r>
              <a:rPr lang="en-US" sz="1800" dirty="0" smtClean="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Lancaster CD Office </a:t>
            </a:r>
            <a:endParaRPr lang="en-US" sz="1800" dirty="0" smtClean="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February </a:t>
            </a:r>
            <a:r>
              <a:rPr lang="en-US" sz="1800" b="1" dirty="0">
                <a:latin typeface="Calibri" panose="020F0502020204030204" pitchFamily="34" charset="0"/>
                <a:ea typeface="Calibri" panose="020F0502020204030204" pitchFamily="34" charset="0"/>
              </a:rPr>
              <a:t>28</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a:solidFill>
                  <a:srgbClr val="548235"/>
                </a:solidFill>
                <a:latin typeface="Calibri" panose="020F0502020204030204" pitchFamily="34" charset="0"/>
                <a:ea typeface="Calibri" panose="020F0502020204030204" pitchFamily="34" charset="0"/>
              </a:rPr>
              <a:t>PRJ 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Luzerne</a:t>
            </a:r>
            <a:r>
              <a:rPr lang="en-US" sz="1800" dirty="0" smtClean="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Woodlands Inn &amp; Resort </a:t>
            </a:r>
            <a:endParaRPr lang="en-US" sz="1200" i="1"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March </a:t>
            </a:r>
            <a:r>
              <a:rPr lang="en-US" sz="1800" b="1" dirty="0">
                <a:latin typeface="Calibri" panose="020F0502020204030204" pitchFamily="34" charset="0"/>
                <a:ea typeface="Calibri" panose="020F0502020204030204" pitchFamily="34" charset="0"/>
              </a:rPr>
              <a:t>6</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a:solidFill>
                  <a:srgbClr val="548235"/>
                </a:solidFill>
                <a:latin typeface="Calibri" panose="020F0502020204030204" pitchFamily="34" charset="0"/>
                <a:ea typeface="Calibri" panose="020F0502020204030204" pitchFamily="34" charset="0"/>
              </a:rPr>
              <a:t>PRJ SHARING</a:t>
            </a:r>
            <a:r>
              <a:rPr lang="en-US" sz="1800" b="1" dirty="0">
                <a:latin typeface="Calibri" panose="020F0502020204030204" pitchFamily="34" charset="0"/>
                <a:ea typeface="Calibri" panose="020F0502020204030204" pitchFamily="34" charset="0"/>
              </a:rPr>
              <a:t>: </a:t>
            </a:r>
            <a:r>
              <a:rPr lang="en-US" sz="1800" b="1" dirty="0" smtClean="0">
                <a:latin typeface="Calibri" panose="020F0502020204030204" pitchFamily="34" charset="0"/>
                <a:ea typeface="Calibri" panose="020F0502020204030204" pitchFamily="34" charset="0"/>
              </a:rPr>
              <a:t>Centre</a:t>
            </a:r>
            <a:r>
              <a:rPr lang="en-US" sz="1800" dirty="0" smtClean="0">
                <a:latin typeface="Calibri" panose="020F0502020204030204" pitchFamily="34" charset="0"/>
                <a:ea typeface="Calibri" panose="020F0502020204030204" pitchFamily="34" charset="0"/>
              </a:rPr>
              <a:t>, CDGRS Office </a:t>
            </a: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March</a:t>
            </a:r>
            <a:r>
              <a:rPr lang="en-US" sz="1800" b="1" dirty="0">
                <a:latin typeface="Calibri" panose="020F0502020204030204" pitchFamily="34" charset="0"/>
                <a:ea typeface="Calibri" panose="020F0502020204030204" pitchFamily="34" charset="0"/>
              </a:rPr>
              <a:t>  7</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smtClean="0">
                <a:solidFill>
                  <a:srgbClr val="C55A11"/>
                </a:solidFill>
                <a:latin typeface="Calibri" panose="020F0502020204030204" pitchFamily="34" charset="0"/>
                <a:ea typeface="Calibri" panose="020F0502020204030204" pitchFamily="34" charset="0"/>
              </a:rPr>
              <a:t>WEBINAR</a:t>
            </a:r>
            <a:r>
              <a:rPr lang="en-US" sz="1800" b="1" dirty="0">
                <a:latin typeface="Calibri" panose="020F0502020204030204" pitchFamily="34" charset="0"/>
                <a:ea typeface="Calibri" panose="020F0502020204030204" pitchFamily="34" charset="0"/>
              </a:rPr>
              <a:t>: GIS and Quarterly Reporting </a:t>
            </a:r>
            <a:r>
              <a:rPr lang="en-US" sz="1800" b="1" dirty="0" smtClean="0">
                <a:latin typeface="Calibri" panose="020F0502020204030204" pitchFamily="34" charset="0"/>
                <a:ea typeface="Calibri" panose="020F0502020204030204" pitchFamily="34" charset="0"/>
              </a:rPr>
              <a:t>Update</a:t>
            </a: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March </a:t>
            </a:r>
            <a:r>
              <a:rPr lang="en-US" sz="1800" b="1" dirty="0">
                <a:latin typeface="Calibri" panose="020F0502020204030204" pitchFamily="34" charset="0"/>
                <a:ea typeface="Calibri" panose="020F0502020204030204" pitchFamily="34" charset="0"/>
              </a:rPr>
              <a:t>27</a:t>
            </a:r>
            <a:r>
              <a:rPr lang="en-US" sz="1800" b="1" baseline="30000" dirty="0">
                <a:latin typeface="Calibri" panose="020F0502020204030204" pitchFamily="34" charset="0"/>
                <a:ea typeface="Calibri" panose="020F0502020204030204" pitchFamily="34" charset="0"/>
              </a:rPr>
              <a:t>th</a:t>
            </a:r>
            <a:r>
              <a:rPr lang="en-US" sz="1800" b="1" dirty="0">
                <a:latin typeface="Calibri" panose="020F0502020204030204" pitchFamily="34" charset="0"/>
                <a:ea typeface="Calibri" panose="020F0502020204030204" pitchFamily="34" charset="0"/>
              </a:rPr>
              <a:t>         </a:t>
            </a:r>
            <a:r>
              <a:rPr lang="en-US" sz="1800" b="1" u="sng" dirty="0">
                <a:solidFill>
                  <a:srgbClr val="C55A11"/>
                </a:solidFill>
                <a:latin typeface="Calibri" panose="020F0502020204030204" pitchFamily="34" charset="0"/>
                <a:ea typeface="Calibri" panose="020F0502020204030204" pitchFamily="34" charset="0"/>
              </a:rPr>
              <a:t>WEBINAR</a:t>
            </a:r>
            <a:r>
              <a:rPr lang="en-US" sz="1800" b="1" dirty="0">
                <a:latin typeface="Calibri" panose="020F0502020204030204" pitchFamily="34" charset="0"/>
                <a:ea typeface="Calibri" panose="020F0502020204030204" pitchFamily="34" charset="0"/>
              </a:rPr>
              <a:t>: Project Sharing Session Highlights </a:t>
            </a: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April </a:t>
            </a:r>
            <a:r>
              <a:rPr lang="en-US" sz="1800" b="1" dirty="0">
                <a:latin typeface="Calibri" panose="020F0502020204030204" pitchFamily="34" charset="0"/>
                <a:ea typeface="Calibri" panose="020F0502020204030204" pitchFamily="34" charset="0"/>
              </a:rPr>
              <a:t>3</a:t>
            </a:r>
            <a:r>
              <a:rPr lang="en-US" sz="1800" b="1" baseline="30000" dirty="0">
                <a:latin typeface="Calibri" panose="020F0502020204030204" pitchFamily="34" charset="0"/>
                <a:ea typeface="Calibri" panose="020F0502020204030204" pitchFamily="34" charset="0"/>
              </a:rPr>
              <a:t>rd</a:t>
            </a:r>
            <a:r>
              <a:rPr lang="en-US" sz="1800" b="1" dirty="0">
                <a:latin typeface="Calibri" panose="020F0502020204030204" pitchFamily="34" charset="0"/>
                <a:ea typeface="Calibri" panose="020F0502020204030204" pitchFamily="34" charset="0"/>
              </a:rPr>
              <a:t>              </a:t>
            </a:r>
            <a:r>
              <a:rPr lang="en-US" sz="1800" b="1" u="sng" dirty="0">
                <a:solidFill>
                  <a:srgbClr val="C55A11"/>
                </a:solidFill>
                <a:latin typeface="Calibri" panose="020F0502020204030204" pitchFamily="34" charset="0"/>
                <a:ea typeface="Calibri" panose="020F0502020204030204" pitchFamily="34" charset="0"/>
              </a:rPr>
              <a:t>WEBINAR</a:t>
            </a:r>
            <a:r>
              <a:rPr lang="en-US" sz="1800" b="1" dirty="0">
                <a:latin typeface="Calibri" panose="020F0502020204030204" pitchFamily="34" charset="0"/>
                <a:ea typeface="Calibri" panose="020F0502020204030204" pitchFamily="34" charset="0"/>
              </a:rPr>
              <a:t>: Taking better project photos </a:t>
            </a:r>
            <a:r>
              <a:rPr lang="en-US" sz="1800" dirty="0">
                <a:latin typeface="Calibri" panose="020F0502020204030204" pitchFamily="34" charset="0"/>
                <a:ea typeface="Calibri" panose="020F0502020204030204" pitchFamily="34" charset="0"/>
              </a:rPr>
              <a:t>(from workshop</a:t>
            </a:r>
            <a:r>
              <a:rPr lang="en-US" sz="1800" dirty="0" smtClean="0">
                <a:latin typeface="Calibri" panose="020F0502020204030204" pitchFamily="34" charset="0"/>
                <a:ea typeface="Calibri" panose="020F0502020204030204" pitchFamily="34" charset="0"/>
              </a:rPr>
              <a:t>)</a:t>
            </a: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smtClean="0">
                <a:latin typeface="Calibri" panose="020F0502020204030204" pitchFamily="34" charset="0"/>
                <a:ea typeface="Calibri" panose="020F0502020204030204" pitchFamily="34" charset="0"/>
              </a:rPr>
              <a:t>Summer </a:t>
            </a:r>
            <a:r>
              <a:rPr lang="en-US" sz="1800" b="1" dirty="0">
                <a:latin typeface="Calibri" panose="020F0502020204030204" pitchFamily="34" charset="0"/>
                <a:ea typeface="Calibri" panose="020F0502020204030204" pitchFamily="34" charset="0"/>
              </a:rPr>
              <a:t>TBD     </a:t>
            </a:r>
            <a:r>
              <a:rPr lang="en-US" sz="1800" b="1" dirty="0">
                <a:solidFill>
                  <a:srgbClr val="2E75B6"/>
                </a:solidFill>
                <a:latin typeface="Calibri" panose="020F0502020204030204" pitchFamily="34" charset="0"/>
                <a:ea typeface="Calibri" panose="020F0502020204030204" pitchFamily="34" charset="0"/>
              </a:rPr>
              <a:t>Stream Crossing Trainings</a:t>
            </a:r>
            <a:r>
              <a:rPr lang="en-US" sz="1800" b="1" dirty="0">
                <a:latin typeface="Calibri" panose="020F0502020204030204" pitchFamily="34" charset="0"/>
                <a:ea typeface="Calibri" panose="020F0502020204030204" pitchFamily="34" charset="0"/>
              </a:rPr>
              <a:t> (4 regional)</a:t>
            </a: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dirty="0">
                <a:latin typeface="Calibri" panose="020F0502020204030204" pitchFamily="34" charset="0"/>
                <a:ea typeface="Calibri" panose="020F0502020204030204" pitchFamily="34" charset="0"/>
              </a:rPr>
              <a:t>July TBD               </a:t>
            </a:r>
            <a:r>
              <a:rPr lang="en-US" sz="1800" b="1" dirty="0">
                <a:solidFill>
                  <a:srgbClr val="C00000"/>
                </a:solidFill>
                <a:latin typeface="Calibri" panose="020F0502020204030204" pitchFamily="34" charset="0"/>
                <a:ea typeface="Calibri" panose="020F0502020204030204" pitchFamily="34" charset="0"/>
              </a:rPr>
              <a:t>ESM Boot Camp for CDs </a:t>
            </a:r>
            <a:r>
              <a:rPr lang="en-US" sz="1800" b="1" dirty="0">
                <a:latin typeface="Calibri" panose="020F0502020204030204" pitchFamily="34" charset="0"/>
                <a:ea typeface="Calibri" panose="020F0502020204030204" pitchFamily="34" charset="0"/>
              </a:rPr>
              <a:t>(2 in State College)</a:t>
            </a: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b="1" u="sng" dirty="0">
                <a:latin typeface="Calibri" panose="020F0502020204030204" pitchFamily="34" charset="0"/>
                <a:ea typeface="Calibri" panose="020F0502020204030204" pitchFamily="34" charset="0"/>
              </a:rPr>
              <a:t>TBD:</a:t>
            </a:r>
            <a:endParaRPr lang="en-US" sz="1800" dirty="0">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800" b="1" dirty="0" smtClean="0">
                <a:latin typeface="Calibri" panose="020F0502020204030204" pitchFamily="34" charset="0"/>
                <a:ea typeface="Calibri" panose="020F0502020204030204" pitchFamily="34" charset="0"/>
              </a:rPr>
              <a:t>Admin </a:t>
            </a:r>
            <a:r>
              <a:rPr lang="en-US" sz="1800" b="1" dirty="0">
                <a:latin typeface="Calibri" panose="020F0502020204030204" pitchFamily="34" charset="0"/>
                <a:ea typeface="Calibri" panose="020F0502020204030204" pitchFamily="34" charset="0"/>
              </a:rPr>
              <a:t>Trainings</a:t>
            </a:r>
            <a:endParaRPr lang="en-US" sz="1800" dirty="0">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800" b="1" dirty="0" smtClean="0">
                <a:latin typeface="Calibri" panose="020F0502020204030204" pitchFamily="34" charset="0"/>
                <a:ea typeface="Calibri" panose="020F0502020204030204" pitchFamily="34" charset="0"/>
              </a:rPr>
              <a:t>GIS </a:t>
            </a:r>
            <a:r>
              <a:rPr lang="en-US" sz="1800" b="1" dirty="0">
                <a:latin typeface="Calibri" panose="020F0502020204030204" pitchFamily="34" charset="0"/>
                <a:ea typeface="Calibri" panose="020F0502020204030204" pitchFamily="34" charset="0"/>
              </a:rPr>
              <a:t>Beginner Training</a:t>
            </a:r>
            <a:endParaRPr lang="en-US" sz="1800" dirty="0">
              <a:latin typeface="Calibri" panose="020F0502020204030204" pitchFamily="34" charset="0"/>
              <a:ea typeface="Calibri" panose="020F0502020204030204" pitchFamily="34" charset="0"/>
            </a:endParaRPr>
          </a:p>
          <a:p>
            <a:pPr marL="457200" marR="0" indent="-228600">
              <a:spcBef>
                <a:spcPts val="0"/>
              </a:spcBef>
              <a:spcAft>
                <a:spcPts val="0"/>
              </a:spcAft>
            </a:pPr>
            <a:r>
              <a:rPr lang="en-US" sz="1800" b="1" dirty="0" smtClean="0">
                <a:latin typeface="Calibri" panose="020F0502020204030204" pitchFamily="34" charset="0"/>
                <a:ea typeface="Calibri" panose="020F0502020204030204" pitchFamily="34" charset="0"/>
              </a:rPr>
              <a:t>4-5 </a:t>
            </a:r>
            <a:r>
              <a:rPr lang="en-US" sz="1800" b="1" dirty="0">
                <a:latin typeface="Calibri" panose="020F0502020204030204" pitchFamily="34" charset="0"/>
                <a:ea typeface="Calibri" panose="020F0502020204030204" pitchFamily="34" charset="0"/>
              </a:rPr>
              <a:t>Quarterly Report Trainings</a:t>
            </a:r>
            <a:endParaRPr lang="en-US" sz="1800" dirty="0">
              <a:effectLst/>
              <a:latin typeface="Calibri" panose="020F0502020204030204" pitchFamily="34" charset="0"/>
              <a:ea typeface="Calibri" panose="020F0502020204030204" pitchFamily="34" charset="0"/>
            </a:endParaRPr>
          </a:p>
        </p:txBody>
      </p:sp>
      <p:sp>
        <p:nvSpPr>
          <p:cNvPr id="2" name="Rectangle 1"/>
          <p:cNvSpPr/>
          <p:nvPr/>
        </p:nvSpPr>
        <p:spPr>
          <a:xfrm>
            <a:off x="161745" y="4387826"/>
            <a:ext cx="8757968" cy="1754326"/>
          </a:xfrm>
          <a:prstGeom prst="rect">
            <a:avLst/>
          </a:prstGeom>
          <a:solidFill>
            <a:srgbClr val="FFFFCC"/>
          </a:solidFill>
          <a:ln>
            <a:solidFill>
              <a:schemeClr val="tx1"/>
            </a:solidFill>
          </a:ln>
        </p:spPr>
        <p:txBody>
          <a:bodyPr wrap="square">
            <a:spAutoFit/>
          </a:bodyPr>
          <a:lstStyle/>
          <a:p>
            <a:r>
              <a:rPr lang="en-US" b="1" u="sng" dirty="0" smtClean="0"/>
              <a:t>ESM Trainings</a:t>
            </a:r>
            <a:r>
              <a:rPr lang="en-US" b="1" dirty="0" smtClean="0"/>
              <a:t>: 	</a:t>
            </a:r>
          </a:p>
          <a:p>
            <a:r>
              <a:rPr lang="en-US" b="1" dirty="0" smtClean="0"/>
              <a:t>3/28-29</a:t>
            </a:r>
            <a:r>
              <a:rPr lang="en-US" b="1" dirty="0"/>
              <a:t>: </a:t>
            </a:r>
            <a:r>
              <a:rPr lang="en-US" b="1" dirty="0" smtClean="0"/>
              <a:t>Butler		</a:t>
            </a:r>
            <a:r>
              <a:rPr lang="en-US" b="1" dirty="0" smtClean="0">
                <a:solidFill>
                  <a:srgbClr val="FF0000"/>
                </a:solidFill>
              </a:rPr>
              <a:t>4/3-4: Centre</a:t>
            </a:r>
            <a:r>
              <a:rPr lang="en-US" b="1" dirty="0" smtClean="0"/>
              <a:t>		</a:t>
            </a:r>
            <a:r>
              <a:rPr lang="en-US" b="1" dirty="0" smtClean="0">
                <a:solidFill>
                  <a:srgbClr val="FF0000"/>
                </a:solidFill>
              </a:rPr>
              <a:t>4/10-11: Venango</a:t>
            </a:r>
            <a:r>
              <a:rPr lang="en-US" b="1" dirty="0" smtClean="0"/>
              <a:t>	</a:t>
            </a:r>
          </a:p>
          <a:p>
            <a:r>
              <a:rPr lang="en-US" b="1" dirty="0" smtClean="0"/>
              <a:t>4/17-18</a:t>
            </a:r>
            <a:r>
              <a:rPr lang="en-US" b="1" dirty="0"/>
              <a:t>: </a:t>
            </a:r>
            <a:r>
              <a:rPr lang="en-US" b="1" dirty="0" smtClean="0"/>
              <a:t>Lancaster		</a:t>
            </a:r>
            <a:r>
              <a:rPr lang="en-US" b="1" dirty="0" smtClean="0">
                <a:solidFill>
                  <a:srgbClr val="FF0000"/>
                </a:solidFill>
              </a:rPr>
              <a:t>5/1-2: Luzerne</a:t>
            </a:r>
            <a:r>
              <a:rPr lang="en-US" b="1" dirty="0" smtClean="0"/>
              <a:t>		5/9-10</a:t>
            </a:r>
            <a:r>
              <a:rPr lang="en-US" b="1" dirty="0"/>
              <a:t>: </a:t>
            </a:r>
            <a:r>
              <a:rPr lang="en-US" b="1" dirty="0" smtClean="0"/>
              <a:t>Cumberland</a:t>
            </a:r>
          </a:p>
          <a:p>
            <a:r>
              <a:rPr lang="en-US" b="1" dirty="0" smtClean="0"/>
              <a:t>5/22-23</a:t>
            </a:r>
            <a:r>
              <a:rPr lang="en-US" b="1" dirty="0"/>
              <a:t>: </a:t>
            </a:r>
            <a:r>
              <a:rPr lang="en-US" b="1" dirty="0" smtClean="0"/>
              <a:t>Somerset		6/6-7</a:t>
            </a:r>
            <a:r>
              <a:rPr lang="en-US" b="1" dirty="0"/>
              <a:t>: </a:t>
            </a:r>
            <a:r>
              <a:rPr lang="en-US" b="1" dirty="0" smtClean="0"/>
              <a:t>Potter		6/13-14</a:t>
            </a:r>
            <a:r>
              <a:rPr lang="en-US" b="1" dirty="0"/>
              <a:t>: </a:t>
            </a:r>
            <a:r>
              <a:rPr lang="en-US" b="1" dirty="0" smtClean="0"/>
              <a:t>Schuylkill</a:t>
            </a:r>
          </a:p>
          <a:p>
            <a:r>
              <a:rPr lang="en-US" b="1" strike="sngStrike" dirty="0" smtClean="0"/>
              <a:t>7/11-12</a:t>
            </a:r>
            <a:r>
              <a:rPr lang="en-US" b="1" strike="sngStrike" dirty="0"/>
              <a:t>: </a:t>
            </a:r>
            <a:r>
              <a:rPr lang="en-US" b="1" strike="sngStrike" dirty="0" smtClean="0"/>
              <a:t>Venango	</a:t>
            </a:r>
            <a:r>
              <a:rPr lang="en-US" b="1" dirty="0" smtClean="0"/>
              <a:t>	8/1-2</a:t>
            </a:r>
            <a:r>
              <a:rPr lang="en-US" b="1" dirty="0"/>
              <a:t>: </a:t>
            </a:r>
            <a:r>
              <a:rPr lang="en-US" b="1" dirty="0" smtClean="0"/>
              <a:t>Montgomery	8/21-22</a:t>
            </a:r>
            <a:r>
              <a:rPr lang="en-US" b="1" dirty="0"/>
              <a:t>: </a:t>
            </a:r>
            <a:r>
              <a:rPr lang="en-US" b="1" dirty="0" smtClean="0"/>
              <a:t>Wayne</a:t>
            </a:r>
          </a:p>
          <a:p>
            <a:r>
              <a:rPr lang="en-US" b="1" dirty="0" smtClean="0"/>
              <a:t>10/2-3</a:t>
            </a:r>
            <a:r>
              <a:rPr lang="en-US" b="1" dirty="0"/>
              <a:t>: </a:t>
            </a:r>
            <a:r>
              <a:rPr lang="en-US" b="1" dirty="0" smtClean="0"/>
              <a:t>Bedford	 	10/17-18</a:t>
            </a:r>
            <a:r>
              <a:rPr lang="en-US" b="1" dirty="0"/>
              <a:t>: </a:t>
            </a:r>
            <a:r>
              <a:rPr lang="en-US" b="1" dirty="0" smtClean="0"/>
              <a:t>Lycoming	11/7-8</a:t>
            </a:r>
            <a:r>
              <a:rPr lang="en-US" b="1" dirty="0"/>
              <a:t>: Clearfield</a:t>
            </a:r>
            <a:endParaRPr lang="en-US" dirty="0"/>
          </a:p>
        </p:txBody>
      </p:sp>
      <p:sp>
        <p:nvSpPr>
          <p:cNvPr id="6" name="Rectangle 5"/>
          <p:cNvSpPr/>
          <p:nvPr/>
        </p:nvSpPr>
        <p:spPr>
          <a:xfrm>
            <a:off x="6591300" y="3113544"/>
            <a:ext cx="2133600" cy="923330"/>
          </a:xfrm>
          <a:prstGeom prst="rect">
            <a:avLst/>
          </a:prstGeom>
          <a:solidFill>
            <a:srgbClr val="FFFFCC"/>
          </a:solidFill>
          <a:ln>
            <a:solidFill>
              <a:schemeClr val="tx1"/>
            </a:solidFill>
          </a:ln>
        </p:spPr>
        <p:txBody>
          <a:bodyPr wrap="square">
            <a:spAutoFit/>
          </a:bodyPr>
          <a:lstStyle/>
          <a:p>
            <a:pPr algn="ctr"/>
            <a:r>
              <a:rPr lang="en-US" b="1" u="sng" dirty="0" smtClean="0"/>
              <a:t>Annual Workshop </a:t>
            </a:r>
          </a:p>
          <a:p>
            <a:pPr algn="ctr"/>
            <a:r>
              <a:rPr lang="en-US" b="1" dirty="0" smtClean="0"/>
              <a:t>Indiana, PA</a:t>
            </a:r>
          </a:p>
          <a:p>
            <a:pPr algn="ctr"/>
            <a:r>
              <a:rPr lang="en-US" b="1" dirty="0" smtClean="0"/>
              <a:t>September 18-20</a:t>
            </a:r>
            <a:endParaRPr lang="en-US" dirty="0"/>
          </a:p>
        </p:txBody>
      </p:sp>
      <p:sp>
        <p:nvSpPr>
          <p:cNvPr id="4" name="Rectangle 3"/>
          <p:cNvSpPr/>
          <p:nvPr/>
        </p:nvSpPr>
        <p:spPr>
          <a:xfrm>
            <a:off x="6546011" y="795303"/>
            <a:ext cx="2597989" cy="13095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rPr>
              <a:t>Sharing Sessions:</a:t>
            </a:r>
          </a:p>
          <a:p>
            <a:r>
              <a:rPr lang="en-US" sz="2400" dirty="0" smtClean="0">
                <a:solidFill>
                  <a:srgbClr val="FF0000"/>
                </a:solidFill>
              </a:rPr>
              <a:t>- Start next week</a:t>
            </a:r>
          </a:p>
          <a:p>
            <a:r>
              <a:rPr lang="en-US" sz="2400" dirty="0" smtClean="0">
                <a:solidFill>
                  <a:srgbClr val="FF0000"/>
                </a:solidFill>
              </a:rPr>
              <a:t>- Please register</a:t>
            </a:r>
            <a:endParaRPr lang="en-US" sz="2400" dirty="0">
              <a:solidFill>
                <a:srgbClr val="FF0000"/>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xmlns="" val="3240876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219305" y="347854"/>
            <a:ext cx="6924695" cy="6624446"/>
          </a:xfrm>
          <a:prstGeom prst="rect">
            <a:avLst/>
          </a:prstGeom>
        </p:spPr>
      </p:pic>
      <p:sp>
        <p:nvSpPr>
          <p:cNvPr id="5" name="Rectangle 4"/>
          <p:cNvSpPr/>
          <p:nvPr/>
        </p:nvSpPr>
        <p:spPr>
          <a:xfrm>
            <a:off x="2250900" y="394098"/>
            <a:ext cx="6924695" cy="6624446"/>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586740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Annual Summary Report Details</a:t>
            </a:r>
            <a:endParaRPr lang="en-US" sz="2200" b="1" dirty="0">
              <a:solidFill>
                <a:srgbClr val="FFFFCC"/>
              </a:solidFill>
              <a:latin typeface="Arial" pitchFamily="34" charset="0"/>
            </a:endParaRPr>
          </a:p>
        </p:txBody>
      </p:sp>
      <p:sp>
        <p:nvSpPr>
          <p:cNvPr id="7" name="Subtitle 2"/>
          <p:cNvSpPr txBox="1">
            <a:spLocks/>
          </p:cNvSpPr>
          <p:nvPr/>
        </p:nvSpPr>
        <p:spPr>
          <a:xfrm>
            <a:off x="2514600" y="914400"/>
            <a:ext cx="70104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4400" b="1" u="sng" dirty="0" smtClean="0">
                <a:solidFill>
                  <a:srgbClr val="FF0000"/>
                </a:solidFill>
                <a:ea typeface="Times New Roman"/>
              </a:rPr>
              <a:t>ESM Trainings</a:t>
            </a:r>
          </a:p>
          <a:p>
            <a:endParaRPr lang="en-US" sz="4400" b="1" u="sng" dirty="0" smtClean="0">
              <a:solidFill>
                <a:srgbClr val="FF0000"/>
              </a:solidFill>
              <a:ea typeface="Times New Roman"/>
            </a:endParaRPr>
          </a:p>
          <a:p>
            <a:r>
              <a:rPr lang="en-US" sz="4400" b="1" dirty="0" smtClean="0">
                <a:ea typeface="Times New Roman"/>
              </a:rPr>
              <a:t>Project Spending</a:t>
            </a:r>
          </a:p>
          <a:p>
            <a:endParaRPr lang="en-US" sz="4400" b="1" dirty="0" smtClean="0">
              <a:ea typeface="Times New Roman"/>
            </a:endParaRPr>
          </a:p>
          <a:p>
            <a:r>
              <a:rPr lang="en-US" sz="4400" b="1" dirty="0" smtClean="0">
                <a:ea typeface="Times New Roman"/>
              </a:rPr>
              <a:t>Project Deliverables</a:t>
            </a:r>
          </a:p>
          <a:p>
            <a:pPr marL="457200" lvl="1" indent="0">
              <a:buNone/>
            </a:pPr>
            <a:endParaRPr lang="en-US" sz="4000" b="1" dirty="0" smtClean="0">
              <a:ea typeface="Times New Roman"/>
            </a:endParaRPr>
          </a:p>
          <a:p>
            <a:endParaRPr lang="en-US" sz="4400" b="1" dirty="0" smtClean="0">
              <a:ea typeface="Times New Roman"/>
            </a:endParaRPr>
          </a:p>
          <a:p>
            <a:endParaRPr lang="en-US" sz="4400" b="1" dirty="0" smtClean="0">
              <a:ea typeface="Times New Roman"/>
            </a:endParaRPr>
          </a:p>
        </p:txBody>
      </p:sp>
      <p:pic>
        <p:nvPicPr>
          <p:cNvPr id="3" name="Picture 2"/>
          <p:cNvPicPr>
            <a:picLocks noChangeAspect="1"/>
          </p:cNvPicPr>
          <p:nvPr/>
        </p:nvPicPr>
        <p:blipFill>
          <a:blip r:embed="rId4" cstate="print"/>
          <a:stretch>
            <a:fillRect/>
          </a:stretch>
        </p:blipFill>
        <p:spPr>
          <a:xfrm>
            <a:off x="0" y="347855"/>
            <a:ext cx="2219305" cy="6510146"/>
          </a:xfrm>
          <a:prstGeom prst="rect">
            <a:avLst/>
          </a:prstGeom>
          <a:ln w="57150">
            <a:solidFill>
              <a:schemeClr val="tx1"/>
            </a:solidFill>
          </a:ln>
        </p:spPr>
      </p:pic>
      <p:sp>
        <p:nvSpPr>
          <p:cNvPr id="8" name="Rectangle 7"/>
          <p:cNvSpPr/>
          <p:nvPr/>
        </p:nvSpPr>
        <p:spPr>
          <a:xfrm>
            <a:off x="72501" y="6086168"/>
            <a:ext cx="4575699" cy="646331"/>
          </a:xfrm>
          <a:prstGeom prst="rect">
            <a:avLst/>
          </a:prstGeom>
          <a:solidFill>
            <a:schemeClr val="bg1"/>
          </a:solidFill>
          <a:ln>
            <a:solidFill>
              <a:schemeClr val="tx1"/>
            </a:solidFill>
          </a:ln>
        </p:spPr>
        <p:txBody>
          <a:bodyPr wrap="square">
            <a:spAutoFit/>
          </a:bodyPr>
          <a:lstStyle/>
          <a:p>
            <a:r>
              <a:rPr lang="en-US" b="1" dirty="0" smtClean="0">
                <a:solidFill>
                  <a:srgbClr val="FF0000"/>
                </a:solidFill>
              </a:rPr>
              <a:t>Audio also available via phone: 866-823-7699</a:t>
            </a:r>
          </a:p>
          <a:p>
            <a:r>
              <a:rPr lang="en-US" dirty="0" smtClean="0">
                <a:solidFill>
                  <a:srgbClr val="FF0000"/>
                </a:solidFill>
              </a:rPr>
              <a:t>For assistance, call: 814-865-5355</a:t>
            </a:r>
            <a:endParaRPr lang="en-US" dirty="0">
              <a:solidFill>
                <a:srgbClr val="FF0000"/>
              </a:solidFill>
            </a:endParaRPr>
          </a:p>
        </p:txBody>
      </p:sp>
      <p:sp>
        <p:nvSpPr>
          <p:cNvPr id="2" name="Slide Number Placeholder 1"/>
          <p:cNvSpPr>
            <a:spLocks noGrp="1"/>
          </p:cNvSpPr>
          <p:nvPr>
            <p:ph type="sldNum" sz="quarter" idx="12"/>
          </p:nvPr>
        </p:nvSpPr>
        <p:spPr/>
        <p:txBody>
          <a:bodyPr/>
          <a:lstStyle/>
          <a:p>
            <a:fld id="{1A8E2919-D427-4CE2-80E2-33083554A27B}"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xmlns="" val="804874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 Box 6"/>
          <p:cNvSpPr txBox="1">
            <a:spLocks noChangeArrowheads="1"/>
          </p:cNvSpPr>
          <p:nvPr/>
        </p:nvSpPr>
        <p:spPr bwMode="auto">
          <a:xfrm>
            <a:off x="0" y="-43814"/>
            <a:ext cx="373380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smtClean="0">
                <a:ln>
                  <a:noFill/>
                </a:ln>
                <a:solidFill>
                  <a:srgbClr val="FFFFCC"/>
                </a:solidFill>
                <a:effectLst/>
                <a:uLnTx/>
                <a:uFillTx/>
                <a:latin typeface="Arial" pitchFamily="34" charset="0"/>
                <a:ea typeface="+mn-ea"/>
                <a:cs typeface="+mn-cs"/>
              </a:rPr>
              <a:t>DGLVR Program</a:t>
            </a:r>
            <a:endPar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endParaRPr>
          </a:p>
        </p:txBody>
      </p:sp>
      <p:sp>
        <p:nvSpPr>
          <p:cNvPr id="10" name="Text Box 6"/>
          <p:cNvSpPr txBox="1">
            <a:spLocks noChangeArrowheads="1"/>
          </p:cNvSpPr>
          <p:nvPr/>
        </p:nvSpPr>
        <p:spPr bwMode="auto">
          <a:xfrm>
            <a:off x="4590288" y="-43815"/>
            <a:ext cx="459105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ESM Trainings</a:t>
            </a:r>
          </a:p>
        </p:txBody>
      </p:sp>
      <p:sp>
        <p:nvSpPr>
          <p:cNvPr id="2" name="Rectangle 1"/>
          <p:cNvSpPr/>
          <p:nvPr/>
        </p:nvSpPr>
        <p:spPr>
          <a:xfrm>
            <a:off x="-838200" y="7543800"/>
            <a:ext cx="8647938" cy="1954381"/>
          </a:xfrm>
          <a:prstGeom prst="rect">
            <a:avLst/>
          </a:prstGeom>
        </p:spPr>
        <p:txBody>
          <a:bodyPr wrap="square">
            <a:spAutoFit/>
          </a:bodyPr>
          <a:lstStyle/>
          <a:p>
            <a:r>
              <a:rPr lang="en-US" sz="1100" b="1" dirty="0" smtClean="0">
                <a:solidFill>
                  <a:srgbClr val="FF0000"/>
                </a:solidFill>
                <a:latin typeface="Calibri" panose="020F0502020204030204" pitchFamily="34" charset="0"/>
                <a:ea typeface="Calibri" panose="020F0502020204030204" pitchFamily="34" charset="0"/>
              </a:rPr>
              <a:t>ESM </a:t>
            </a:r>
            <a:r>
              <a:rPr lang="en-US" sz="1100" b="1" dirty="0">
                <a:solidFill>
                  <a:srgbClr val="FF0000"/>
                </a:solidFill>
                <a:latin typeface="Calibri" panose="020F0502020204030204" pitchFamily="34" charset="0"/>
                <a:ea typeface="Calibri" panose="020F0502020204030204" pitchFamily="34" charset="0"/>
              </a:rPr>
              <a:t>Training Schedule Changes:</a:t>
            </a:r>
            <a:endParaRPr lang="en-US" sz="11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dirty="0">
                <a:solidFill>
                  <a:srgbClr val="FF0000"/>
                </a:solidFill>
                <a:latin typeface="Calibri" panose="020F0502020204030204" pitchFamily="34" charset="0"/>
                <a:ea typeface="Calibri" panose="020F0502020204030204" pitchFamily="34" charset="0"/>
              </a:rPr>
              <a:t>Venango County: </a:t>
            </a:r>
            <a:r>
              <a:rPr lang="en-US" sz="1100" b="1" u="sng" dirty="0">
                <a:solidFill>
                  <a:srgbClr val="FF0000"/>
                </a:solidFill>
                <a:latin typeface="Calibri" panose="020F0502020204030204" pitchFamily="34" charset="0"/>
                <a:ea typeface="Calibri" panose="020F0502020204030204" pitchFamily="34" charset="0"/>
              </a:rPr>
              <a:t>rescheduled</a:t>
            </a:r>
            <a:r>
              <a:rPr lang="en-US" sz="1100" b="1" dirty="0">
                <a:solidFill>
                  <a:srgbClr val="FF0000"/>
                </a:solidFill>
                <a:latin typeface="Calibri" panose="020F0502020204030204" pitchFamily="34" charset="0"/>
                <a:ea typeface="Calibri" panose="020F0502020204030204" pitchFamily="34" charset="0"/>
              </a:rPr>
              <a:t> from July to </a:t>
            </a:r>
            <a:r>
              <a:rPr lang="en-US" sz="1100" b="1" dirty="0">
                <a:solidFill>
                  <a:srgbClr val="1F497D"/>
                </a:solidFill>
                <a:latin typeface="Calibri" panose="020F0502020204030204" pitchFamily="34" charset="0"/>
                <a:ea typeface="Calibri" panose="020F0502020204030204" pitchFamily="34" charset="0"/>
              </a:rPr>
              <a:t>April 10 &amp; 11, 2018 (all current registrations for this course have been notified and switched to the new dates)</a:t>
            </a:r>
            <a:endParaRPr lang="en-US" sz="11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b="1" dirty="0">
                <a:solidFill>
                  <a:srgbClr val="1F497D"/>
                </a:solidFill>
                <a:latin typeface="Calibri" panose="020F0502020204030204" pitchFamily="34" charset="0"/>
                <a:ea typeface="Calibri" panose="020F0502020204030204" pitchFamily="34" charset="0"/>
              </a:rPr>
              <a:t>Cross Creek Golf Course &amp; Conference Center</a:t>
            </a:r>
            <a:r>
              <a:rPr lang="en-US" sz="1100" dirty="0">
                <a:solidFill>
                  <a:srgbClr val="1F497D"/>
                </a:solidFill>
                <a:latin typeface="Calibri" panose="020F0502020204030204" pitchFamily="34" charset="0"/>
                <a:ea typeface="Calibri" panose="020F0502020204030204" pitchFamily="34" charset="0"/>
              </a:rPr>
              <a:t>, 3815 PA 8, Titusville, PA  16354</a:t>
            </a:r>
            <a:endParaRPr lang="en-US" sz="1100" dirty="0">
              <a:latin typeface="Calibri" panose="020F0502020204030204" pitchFamily="34" charset="0"/>
              <a:ea typeface="Calibri" panose="020F0502020204030204" pitchFamily="34" charset="0"/>
            </a:endParaRPr>
          </a:p>
          <a:p>
            <a:pPr marL="914400" marR="0">
              <a:spcBef>
                <a:spcPts val="0"/>
              </a:spcBef>
              <a:spcAft>
                <a:spcPts val="0"/>
              </a:spcAft>
            </a:pPr>
            <a:r>
              <a:rPr lang="en-US" sz="1100" dirty="0">
                <a:solidFill>
                  <a:srgbClr val="1F497D"/>
                </a:solidFill>
                <a:latin typeface="Calibri" panose="020F0502020204030204" pitchFamily="34" charset="0"/>
                <a:ea typeface="Calibri" panose="020F0502020204030204" pitchFamily="34" charset="0"/>
              </a:rPr>
              <a:t>814-827-9611 – Room Block: Center for Dirt and Gravel Roads, $65/night</a:t>
            </a:r>
            <a:endParaRPr lang="en-US" sz="11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dirty="0">
                <a:solidFill>
                  <a:srgbClr val="FF0000"/>
                </a:solidFill>
                <a:latin typeface="Calibri" panose="020F0502020204030204" pitchFamily="34" charset="0"/>
                <a:ea typeface="Calibri" panose="020F0502020204030204" pitchFamily="34" charset="0"/>
              </a:rPr>
              <a:t>Centre County: </a:t>
            </a:r>
            <a:r>
              <a:rPr lang="en-US" sz="1100" b="1" u="sng" dirty="0">
                <a:solidFill>
                  <a:srgbClr val="FF0000"/>
                </a:solidFill>
                <a:latin typeface="Calibri" panose="020F0502020204030204" pitchFamily="34" charset="0"/>
                <a:ea typeface="Calibri" panose="020F0502020204030204" pitchFamily="34" charset="0"/>
              </a:rPr>
              <a:t>NEW</a:t>
            </a:r>
            <a:r>
              <a:rPr lang="en-US" sz="1100" b="1" dirty="0">
                <a:solidFill>
                  <a:srgbClr val="FF0000"/>
                </a:solidFill>
                <a:latin typeface="Calibri" panose="020F0502020204030204" pitchFamily="34" charset="0"/>
                <a:ea typeface="Calibri" panose="020F0502020204030204" pitchFamily="34" charset="0"/>
              </a:rPr>
              <a:t> added training</a:t>
            </a:r>
            <a:r>
              <a:rPr lang="en-US" sz="1100" b="1" dirty="0">
                <a:solidFill>
                  <a:srgbClr val="1F497D"/>
                </a:solidFill>
                <a:latin typeface="Calibri" panose="020F0502020204030204" pitchFamily="34" charset="0"/>
                <a:ea typeface="Calibri" panose="020F0502020204030204" pitchFamily="34" charset="0"/>
              </a:rPr>
              <a:t> – April 3 &amp; 4, 2018 (Tuesday/Wednesday)</a:t>
            </a:r>
            <a:endParaRPr lang="en-US" sz="11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b="1" dirty="0">
                <a:solidFill>
                  <a:srgbClr val="1F497D"/>
                </a:solidFill>
                <a:latin typeface="Calibri" panose="020F0502020204030204" pitchFamily="34" charset="0"/>
                <a:ea typeface="Calibri" panose="020F0502020204030204" pitchFamily="34" charset="0"/>
              </a:rPr>
              <a:t>Ramada State College Hotel &amp; Conference Center</a:t>
            </a:r>
            <a:r>
              <a:rPr lang="en-US" sz="1100" dirty="0">
                <a:solidFill>
                  <a:srgbClr val="1F497D"/>
                </a:solidFill>
                <a:latin typeface="Calibri" panose="020F0502020204030204" pitchFamily="34" charset="0"/>
                <a:ea typeface="Calibri" panose="020F0502020204030204" pitchFamily="34" charset="0"/>
              </a:rPr>
              <a:t>, 1450 S. Atherton Street, State College, PA </a:t>
            </a:r>
            <a:endParaRPr lang="en-US" sz="1100" dirty="0">
              <a:latin typeface="Calibri" panose="020F0502020204030204" pitchFamily="34" charset="0"/>
              <a:ea typeface="Calibri" panose="020F0502020204030204" pitchFamily="34" charset="0"/>
            </a:endParaRPr>
          </a:p>
          <a:p>
            <a:pPr marL="457200" marR="0" indent="457200">
              <a:spcBef>
                <a:spcPts val="0"/>
              </a:spcBef>
              <a:spcAft>
                <a:spcPts val="0"/>
              </a:spcAft>
            </a:pPr>
            <a:r>
              <a:rPr lang="en-US" sz="1100" dirty="0">
                <a:solidFill>
                  <a:srgbClr val="1F497D"/>
                </a:solidFill>
                <a:latin typeface="Calibri" panose="020F0502020204030204" pitchFamily="34" charset="0"/>
                <a:ea typeface="Calibri" panose="020F0502020204030204" pitchFamily="34" charset="0"/>
              </a:rPr>
              <a:t>814-238-3001 -- Room Block: Center for Dirt and Gravel Roads, $73/night || valid until March 15, 2018</a:t>
            </a:r>
            <a:endParaRPr lang="en-US" sz="11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b="1" dirty="0">
                <a:solidFill>
                  <a:srgbClr val="FF0000"/>
                </a:solidFill>
                <a:latin typeface="Calibri" panose="020F0502020204030204" pitchFamily="34" charset="0"/>
                <a:ea typeface="Calibri" panose="020F0502020204030204" pitchFamily="34" charset="0"/>
              </a:rPr>
              <a:t>Luzerne County: </a:t>
            </a:r>
            <a:r>
              <a:rPr lang="en-US" sz="1100" b="1" u="sng" dirty="0">
                <a:solidFill>
                  <a:srgbClr val="FF0000"/>
                </a:solidFill>
                <a:latin typeface="Calibri" panose="020F0502020204030204" pitchFamily="34" charset="0"/>
                <a:ea typeface="Calibri" panose="020F0502020204030204" pitchFamily="34" charset="0"/>
              </a:rPr>
              <a:t>NEW</a:t>
            </a:r>
            <a:r>
              <a:rPr lang="en-US" sz="1100" b="1" dirty="0">
                <a:solidFill>
                  <a:srgbClr val="FF0000"/>
                </a:solidFill>
                <a:latin typeface="Calibri" panose="020F0502020204030204" pitchFamily="34" charset="0"/>
                <a:ea typeface="Calibri" panose="020F0502020204030204" pitchFamily="34" charset="0"/>
              </a:rPr>
              <a:t> added training </a:t>
            </a:r>
            <a:r>
              <a:rPr lang="en-US" sz="1100" b="1" dirty="0">
                <a:solidFill>
                  <a:srgbClr val="1F497D"/>
                </a:solidFill>
                <a:latin typeface="Calibri" panose="020F0502020204030204" pitchFamily="34" charset="0"/>
                <a:ea typeface="Calibri" panose="020F0502020204030204" pitchFamily="34" charset="0"/>
              </a:rPr>
              <a:t>– May 1 &amp; 2, 2018 (Tuesday/Wednesday)</a:t>
            </a:r>
            <a:endParaRPr lang="en-US" sz="11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b="1" dirty="0">
                <a:solidFill>
                  <a:srgbClr val="1F497D"/>
                </a:solidFill>
                <a:latin typeface="Calibri" panose="020F0502020204030204" pitchFamily="34" charset="0"/>
                <a:ea typeface="Calibri" panose="020F0502020204030204" pitchFamily="34" charset="0"/>
              </a:rPr>
              <a:t>Woodlands Inn &amp; Resort</a:t>
            </a:r>
            <a:r>
              <a:rPr lang="en-US" sz="1100" dirty="0">
                <a:solidFill>
                  <a:srgbClr val="1F497D"/>
                </a:solidFill>
                <a:latin typeface="Calibri" panose="020F0502020204030204" pitchFamily="34" charset="0"/>
                <a:ea typeface="Calibri" panose="020F0502020204030204" pitchFamily="34" charset="0"/>
              </a:rPr>
              <a:t>, 1073 Highway 315, Wilkes-Barre, PA  18702</a:t>
            </a:r>
            <a:endParaRPr lang="en-US" sz="1100" dirty="0">
              <a:latin typeface="Calibri" panose="020F0502020204030204" pitchFamily="34" charset="0"/>
              <a:ea typeface="Calibri" panose="020F0502020204030204" pitchFamily="34" charset="0"/>
            </a:endParaRPr>
          </a:p>
          <a:p>
            <a:pPr marL="914400" marR="0">
              <a:spcBef>
                <a:spcPts val="0"/>
              </a:spcBef>
              <a:spcAft>
                <a:spcPts val="0"/>
              </a:spcAft>
            </a:pPr>
            <a:r>
              <a:rPr lang="en-US" sz="1100" dirty="0">
                <a:solidFill>
                  <a:srgbClr val="1F497D"/>
                </a:solidFill>
                <a:latin typeface="Calibri" panose="020F0502020204030204" pitchFamily="34" charset="0"/>
                <a:ea typeface="Calibri" panose="020F0502020204030204" pitchFamily="34" charset="0"/>
              </a:rPr>
              <a:t>570-824-9834, Room Block: Dirt &amp; Gravel Roads Training, $83/night || valid until Apr. 15, 2018</a:t>
            </a:r>
            <a:endParaRPr lang="en-US" sz="1100" dirty="0">
              <a:effectLst/>
              <a:latin typeface="Calibri" panose="020F0502020204030204" pitchFamily="34" charset="0"/>
              <a:ea typeface="Calibri" panose="020F0502020204030204" pitchFamily="34" charset="0"/>
            </a:endParaRPr>
          </a:p>
        </p:txBody>
      </p:sp>
      <p:sp>
        <p:nvSpPr>
          <p:cNvPr id="11" name="Subtitle 2"/>
          <p:cNvSpPr txBox="1">
            <a:spLocks/>
          </p:cNvSpPr>
          <p:nvPr/>
        </p:nvSpPr>
        <p:spPr>
          <a:xfrm>
            <a:off x="150559" y="430886"/>
            <a:ext cx="8534400" cy="944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smtClean="0">
                <a:solidFill>
                  <a:srgbClr val="FF0000"/>
                </a:solidFill>
                <a:ea typeface="Times New Roman"/>
              </a:rPr>
              <a:t>Note Added and Moved ESM Trainings</a:t>
            </a:r>
            <a:r>
              <a:rPr lang="en-US" sz="2400" b="1" dirty="0" smtClean="0">
                <a:solidFill>
                  <a:srgbClr val="FF0000"/>
                </a:solidFill>
                <a:ea typeface="Times New Roman"/>
              </a:rPr>
              <a:t>:</a:t>
            </a:r>
            <a:endParaRPr lang="en-US" sz="1000" b="1" dirty="0" smtClean="0">
              <a:ea typeface="Times New Roman"/>
            </a:endParaRPr>
          </a:p>
          <a:p>
            <a:pPr lvl="1">
              <a:spcBef>
                <a:spcPts val="0"/>
              </a:spcBef>
            </a:pPr>
            <a:endParaRPr lang="en-US" sz="1200" b="1" dirty="0" smtClean="0">
              <a:ea typeface="Times New Roman"/>
            </a:endParaRPr>
          </a:p>
        </p:txBody>
      </p:sp>
      <p:pic>
        <p:nvPicPr>
          <p:cNvPr id="13" name="Picture 12"/>
          <p:cNvPicPr>
            <a:picLocks noChangeAspect="1"/>
          </p:cNvPicPr>
          <p:nvPr/>
        </p:nvPicPr>
        <p:blipFill>
          <a:blip r:embed="rId3" cstate="print"/>
          <a:stretch>
            <a:fillRect/>
          </a:stretch>
        </p:blipFill>
        <p:spPr>
          <a:xfrm>
            <a:off x="0" y="1009670"/>
            <a:ext cx="9181338" cy="5158216"/>
          </a:xfrm>
          <a:prstGeom prst="rect">
            <a:avLst/>
          </a:prstGeom>
        </p:spPr>
      </p:pic>
      <p:sp>
        <p:nvSpPr>
          <p:cNvPr id="12" name="Rectangle 11"/>
          <p:cNvSpPr/>
          <p:nvPr/>
        </p:nvSpPr>
        <p:spPr>
          <a:xfrm>
            <a:off x="0" y="6211669"/>
            <a:ext cx="3810000" cy="646331"/>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For audio via phone: 866-823-7699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technical </a:t>
            </a: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assistance: 814-865-5355</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fld id="{57756706-769E-4FD4-8BF0-D4A6E73368F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18436620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 Box 6"/>
          <p:cNvSpPr txBox="1">
            <a:spLocks noChangeArrowheads="1"/>
          </p:cNvSpPr>
          <p:nvPr/>
        </p:nvSpPr>
        <p:spPr bwMode="auto">
          <a:xfrm>
            <a:off x="0" y="-43814"/>
            <a:ext cx="3733800" cy="430887"/>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smtClean="0">
                <a:ln>
                  <a:noFill/>
                </a:ln>
                <a:solidFill>
                  <a:srgbClr val="FFFFCC"/>
                </a:solidFill>
                <a:effectLst/>
                <a:uLnTx/>
                <a:uFillTx/>
                <a:latin typeface="Arial" pitchFamily="34" charset="0"/>
                <a:ea typeface="+mn-ea"/>
                <a:cs typeface="+mn-cs"/>
              </a:rPr>
              <a:t>DGLVR Program</a:t>
            </a:r>
            <a:endPar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endParaRPr>
          </a:p>
        </p:txBody>
      </p:sp>
      <p:sp>
        <p:nvSpPr>
          <p:cNvPr id="10" name="Text Box 6"/>
          <p:cNvSpPr txBox="1">
            <a:spLocks noChangeArrowheads="1"/>
          </p:cNvSpPr>
          <p:nvPr/>
        </p:nvSpPr>
        <p:spPr bwMode="auto">
          <a:xfrm>
            <a:off x="4590288" y="-43815"/>
            <a:ext cx="459105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ESM Trainings</a:t>
            </a:r>
          </a:p>
        </p:txBody>
      </p:sp>
      <p:sp>
        <p:nvSpPr>
          <p:cNvPr id="12" name="Rectangle 11"/>
          <p:cNvSpPr/>
          <p:nvPr/>
        </p:nvSpPr>
        <p:spPr>
          <a:xfrm>
            <a:off x="228600" y="609600"/>
            <a:ext cx="8382000" cy="6001643"/>
          </a:xfrm>
          <a:prstGeom prst="rect">
            <a:avLst/>
          </a:prstGeom>
          <a:noFill/>
          <a:ln>
            <a:noFill/>
          </a:ln>
        </p:spPr>
        <p:txBody>
          <a:bodyPr wrap="square">
            <a:spAutoFit/>
          </a:bodyPr>
          <a:lstStyle/>
          <a:p>
            <a:r>
              <a:rPr lang="en-US" sz="2400" b="1" u="sng" dirty="0" smtClean="0"/>
              <a:t>ESM Trainings</a:t>
            </a:r>
            <a:r>
              <a:rPr lang="en-US" sz="2400" b="1" dirty="0" smtClean="0"/>
              <a:t>: 	</a:t>
            </a:r>
          </a:p>
          <a:p>
            <a:r>
              <a:rPr lang="en-US" sz="2400" b="1" dirty="0" smtClean="0"/>
              <a:t>3/28-29</a:t>
            </a:r>
            <a:r>
              <a:rPr lang="en-US" sz="2400" b="1" dirty="0"/>
              <a:t>: </a:t>
            </a:r>
            <a:r>
              <a:rPr lang="en-US" sz="2400" b="1" dirty="0" smtClean="0"/>
              <a:t>Butler</a:t>
            </a:r>
          </a:p>
          <a:p>
            <a:r>
              <a:rPr lang="en-US" sz="2400" b="1" dirty="0" smtClean="0">
                <a:solidFill>
                  <a:srgbClr val="FF0000"/>
                </a:solidFill>
              </a:rPr>
              <a:t>4/3-4: Centre</a:t>
            </a:r>
            <a:r>
              <a:rPr lang="en-US" sz="2400" b="1" dirty="0" smtClean="0"/>
              <a:t>		</a:t>
            </a:r>
          </a:p>
          <a:p>
            <a:r>
              <a:rPr lang="en-US" sz="2400" b="1" dirty="0" smtClean="0">
                <a:solidFill>
                  <a:srgbClr val="FF0000"/>
                </a:solidFill>
              </a:rPr>
              <a:t>4/10-11: Venango</a:t>
            </a:r>
            <a:r>
              <a:rPr lang="en-US" sz="2400" b="1" dirty="0" smtClean="0"/>
              <a:t>	</a:t>
            </a:r>
          </a:p>
          <a:p>
            <a:r>
              <a:rPr lang="en-US" sz="2400" b="1" dirty="0" smtClean="0"/>
              <a:t>4/17-18</a:t>
            </a:r>
            <a:r>
              <a:rPr lang="en-US" sz="2400" b="1" dirty="0"/>
              <a:t>: </a:t>
            </a:r>
            <a:r>
              <a:rPr lang="en-US" sz="2400" b="1" dirty="0" smtClean="0"/>
              <a:t>Lancaster		</a:t>
            </a:r>
          </a:p>
          <a:p>
            <a:r>
              <a:rPr lang="en-US" sz="2400" b="1" dirty="0" smtClean="0">
                <a:solidFill>
                  <a:srgbClr val="FF0000"/>
                </a:solidFill>
              </a:rPr>
              <a:t>5/1-2: Luzerne</a:t>
            </a:r>
            <a:r>
              <a:rPr lang="en-US" sz="2400" b="1" dirty="0" smtClean="0"/>
              <a:t>		</a:t>
            </a:r>
          </a:p>
          <a:p>
            <a:r>
              <a:rPr lang="en-US" sz="2400" b="1" dirty="0" smtClean="0"/>
              <a:t>5/9-10</a:t>
            </a:r>
            <a:r>
              <a:rPr lang="en-US" sz="2400" b="1" dirty="0"/>
              <a:t>: </a:t>
            </a:r>
            <a:r>
              <a:rPr lang="en-US" sz="2400" b="1" dirty="0" smtClean="0"/>
              <a:t>Cumberland</a:t>
            </a:r>
          </a:p>
          <a:p>
            <a:r>
              <a:rPr lang="en-US" sz="2400" b="1" dirty="0" smtClean="0"/>
              <a:t>5/22-23</a:t>
            </a:r>
            <a:r>
              <a:rPr lang="en-US" sz="2400" b="1" dirty="0"/>
              <a:t>: </a:t>
            </a:r>
            <a:r>
              <a:rPr lang="en-US" sz="2400" b="1" dirty="0" smtClean="0"/>
              <a:t>Somerset		</a:t>
            </a:r>
          </a:p>
          <a:p>
            <a:r>
              <a:rPr lang="en-US" sz="2400" b="1" dirty="0" smtClean="0"/>
              <a:t>6/6-7</a:t>
            </a:r>
            <a:r>
              <a:rPr lang="en-US" sz="2400" b="1" dirty="0"/>
              <a:t>: </a:t>
            </a:r>
            <a:r>
              <a:rPr lang="en-US" sz="2400" b="1" dirty="0" smtClean="0"/>
              <a:t>Potter		</a:t>
            </a:r>
          </a:p>
          <a:p>
            <a:r>
              <a:rPr lang="en-US" sz="2400" b="1" dirty="0" smtClean="0"/>
              <a:t>6/13-14</a:t>
            </a:r>
            <a:r>
              <a:rPr lang="en-US" sz="2400" b="1" dirty="0"/>
              <a:t>: </a:t>
            </a:r>
            <a:r>
              <a:rPr lang="en-US" sz="2400" b="1" dirty="0" smtClean="0"/>
              <a:t>Schuylkill</a:t>
            </a:r>
          </a:p>
          <a:p>
            <a:r>
              <a:rPr lang="en-US" sz="2400" b="1" strike="sngStrike" dirty="0" smtClean="0"/>
              <a:t>7/11-12</a:t>
            </a:r>
            <a:r>
              <a:rPr lang="en-US" sz="2400" b="1" strike="sngStrike" dirty="0"/>
              <a:t>: </a:t>
            </a:r>
            <a:r>
              <a:rPr lang="en-US" sz="2400" b="1" strike="sngStrike" dirty="0" smtClean="0"/>
              <a:t>Venango	</a:t>
            </a:r>
            <a:r>
              <a:rPr lang="en-US" sz="2400" b="1" dirty="0" smtClean="0"/>
              <a:t>	</a:t>
            </a:r>
          </a:p>
          <a:p>
            <a:r>
              <a:rPr lang="en-US" sz="2400" b="1" dirty="0" smtClean="0"/>
              <a:t>8/1-2</a:t>
            </a:r>
            <a:r>
              <a:rPr lang="en-US" sz="2400" b="1" dirty="0"/>
              <a:t>: </a:t>
            </a:r>
            <a:r>
              <a:rPr lang="en-US" sz="2400" b="1" dirty="0" smtClean="0"/>
              <a:t>Montgomery	</a:t>
            </a:r>
          </a:p>
          <a:p>
            <a:r>
              <a:rPr lang="en-US" sz="2400" b="1" dirty="0" smtClean="0"/>
              <a:t>8/21-22</a:t>
            </a:r>
            <a:r>
              <a:rPr lang="en-US" sz="2400" b="1" dirty="0"/>
              <a:t>: </a:t>
            </a:r>
            <a:r>
              <a:rPr lang="en-US" sz="2400" b="1" dirty="0" smtClean="0"/>
              <a:t>Wayne</a:t>
            </a:r>
          </a:p>
          <a:p>
            <a:r>
              <a:rPr lang="en-US" sz="2400" b="1" dirty="0" smtClean="0"/>
              <a:t>10/2-3</a:t>
            </a:r>
            <a:r>
              <a:rPr lang="en-US" sz="2400" b="1" dirty="0"/>
              <a:t>: </a:t>
            </a:r>
            <a:r>
              <a:rPr lang="en-US" sz="2400" b="1" dirty="0" smtClean="0"/>
              <a:t>Bedford	 	</a:t>
            </a:r>
          </a:p>
          <a:p>
            <a:r>
              <a:rPr lang="en-US" sz="2400" b="1" dirty="0" smtClean="0"/>
              <a:t>10/17-18</a:t>
            </a:r>
            <a:r>
              <a:rPr lang="en-US" sz="2400" b="1" dirty="0"/>
              <a:t>: </a:t>
            </a:r>
            <a:r>
              <a:rPr lang="en-US" sz="2400" b="1" dirty="0" smtClean="0"/>
              <a:t>Lycoming	</a:t>
            </a:r>
          </a:p>
          <a:p>
            <a:r>
              <a:rPr lang="en-US" sz="2400" b="1" dirty="0" smtClean="0"/>
              <a:t>11/7-8</a:t>
            </a:r>
            <a:r>
              <a:rPr lang="en-US" sz="2400" b="1" dirty="0"/>
              <a:t>: Clearfield</a:t>
            </a:r>
            <a:endParaRPr lang="en-US" sz="2400" dirty="0"/>
          </a:p>
        </p:txBody>
      </p:sp>
      <p:pic>
        <p:nvPicPr>
          <p:cNvPr id="13" name="Picture 12"/>
          <p:cNvPicPr>
            <a:picLocks noChangeAspect="1"/>
          </p:cNvPicPr>
          <p:nvPr/>
        </p:nvPicPr>
        <p:blipFill>
          <a:blip r:embed="rId3" cstate="print"/>
          <a:stretch>
            <a:fillRect/>
          </a:stretch>
        </p:blipFill>
        <p:spPr>
          <a:xfrm>
            <a:off x="3276600" y="3516398"/>
            <a:ext cx="5904738" cy="3317372"/>
          </a:xfrm>
          <a:prstGeom prst="rect">
            <a:avLst/>
          </a:prstGeom>
        </p:spPr>
      </p:pic>
      <p:sp>
        <p:nvSpPr>
          <p:cNvPr id="5" name="TextBox 4"/>
          <p:cNvSpPr txBox="1"/>
          <p:nvPr/>
        </p:nvSpPr>
        <p:spPr>
          <a:xfrm>
            <a:off x="3744686" y="838200"/>
            <a:ext cx="4495800" cy="1815882"/>
          </a:xfrm>
          <a:prstGeom prst="rect">
            <a:avLst/>
          </a:prstGeom>
          <a:noFill/>
        </p:spPr>
        <p:txBody>
          <a:bodyPr wrap="square" rtlCol="0">
            <a:spAutoFit/>
          </a:bodyPr>
          <a:lstStyle/>
          <a:p>
            <a:pPr algn="ctr"/>
            <a:r>
              <a:rPr lang="en-US" sz="2800" b="1" dirty="0" smtClean="0"/>
              <a:t>Schedule is updated and </a:t>
            </a:r>
            <a:r>
              <a:rPr lang="en-US" sz="2800" b="1" dirty="0"/>
              <a:t>r</a:t>
            </a:r>
            <a:r>
              <a:rPr lang="en-US" sz="2800" b="1" dirty="0" smtClean="0"/>
              <a:t>egistration is open for all courses at </a:t>
            </a:r>
            <a:r>
              <a:rPr lang="en-US" sz="2800" b="1" dirty="0" smtClean="0">
                <a:hlinkClick r:id="rId4"/>
              </a:rPr>
              <a:t>www.dirtandgravelroads.org</a:t>
            </a:r>
            <a:r>
              <a:rPr lang="en-US" sz="2800" b="1" dirty="0" smtClean="0"/>
              <a:t> </a:t>
            </a:r>
            <a:endParaRPr lang="en-US" sz="2800" b="1" dirty="0"/>
          </a:p>
        </p:txBody>
      </p:sp>
      <p:sp>
        <p:nvSpPr>
          <p:cNvPr id="2" name="Slide Number Placeholder 1"/>
          <p:cNvSpPr>
            <a:spLocks noGrp="1"/>
          </p:cNvSpPr>
          <p:nvPr>
            <p:ph type="sldNum" sz="quarter" idx="12"/>
          </p:nvPr>
        </p:nvSpPr>
        <p:spPr/>
        <p:txBody>
          <a:bodyPr/>
          <a:lstStyle/>
          <a:p>
            <a:fld id="{57756706-769E-4FD4-8BF0-D4A6E73368F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xmlns="" val="27677207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7" name="Subtitle 2"/>
          <p:cNvSpPr txBox="1">
            <a:spLocks/>
          </p:cNvSpPr>
          <p:nvPr/>
        </p:nvSpPr>
        <p:spPr>
          <a:xfrm>
            <a:off x="275307" y="5191389"/>
            <a:ext cx="8229600" cy="17075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ea typeface="Times New Roman"/>
              </a:rPr>
              <a:t>~50% increase over “old funding levels”</a:t>
            </a:r>
          </a:p>
          <a:p>
            <a:r>
              <a:rPr lang="en-US" dirty="0" smtClean="0">
                <a:ea typeface="Times New Roman"/>
              </a:rPr>
              <a:t>Potential additional surge with spending requirements and 5-year expirations?</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ESM Trainings</a:t>
            </a:r>
            <a:endParaRPr lang="en-US" sz="2200" b="1" dirty="0">
              <a:latin typeface="Arial" pitchFamily="34" charset="0"/>
            </a:endParaRPr>
          </a:p>
        </p:txBody>
      </p:sp>
      <p:sp>
        <p:nvSpPr>
          <p:cNvPr id="11" name="TextBox 10"/>
          <p:cNvSpPr txBox="1"/>
          <p:nvPr/>
        </p:nvSpPr>
        <p:spPr>
          <a:xfrm>
            <a:off x="1143000" y="2400480"/>
            <a:ext cx="3247107" cy="461665"/>
          </a:xfrm>
          <a:prstGeom prst="rect">
            <a:avLst/>
          </a:prstGeom>
          <a:noFill/>
        </p:spPr>
        <p:txBody>
          <a:bodyPr wrap="none" rtlCol="0">
            <a:spAutoFit/>
          </a:bodyPr>
          <a:lstStyle/>
          <a:p>
            <a:r>
              <a:rPr lang="en-US" sz="2400" b="1" dirty="0" smtClean="0"/>
              <a:t>ESM Attendees per year</a:t>
            </a:r>
            <a:endParaRPr lang="en-US" b="1" dirty="0"/>
          </a:p>
        </p:txBody>
      </p:sp>
      <p:sp>
        <p:nvSpPr>
          <p:cNvPr id="8" name="Rectangular Callout 7"/>
          <p:cNvSpPr/>
          <p:nvPr/>
        </p:nvSpPr>
        <p:spPr>
          <a:xfrm>
            <a:off x="1108881" y="2136012"/>
            <a:ext cx="2133600" cy="990600"/>
          </a:xfrm>
          <a:prstGeom prst="wedgeRectCallout">
            <a:avLst>
              <a:gd name="adj1" fmla="val -50036"/>
              <a:gd name="adj2" fmla="val 10931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1997-2011 annual average</a:t>
            </a:r>
            <a:endParaRPr lang="en-US" sz="2400" b="1" dirty="0">
              <a:solidFill>
                <a:srgbClr val="FF0000"/>
              </a:solidFill>
            </a:endParaRPr>
          </a:p>
        </p:txBody>
      </p:sp>
      <p:pic>
        <p:nvPicPr>
          <p:cNvPr id="2" name="Picture 1"/>
          <p:cNvPicPr>
            <a:picLocks noChangeAspect="1"/>
          </p:cNvPicPr>
          <p:nvPr/>
        </p:nvPicPr>
        <p:blipFill>
          <a:blip r:embed="rId3" cstate="print"/>
          <a:stretch>
            <a:fillRect/>
          </a:stretch>
        </p:blipFill>
        <p:spPr>
          <a:xfrm>
            <a:off x="362309" y="480696"/>
            <a:ext cx="8294011" cy="4762897"/>
          </a:xfrm>
          <a:prstGeom prst="rect">
            <a:avLst/>
          </a:prstGeom>
        </p:spPr>
      </p:pic>
      <p:sp>
        <p:nvSpPr>
          <p:cNvPr id="9" name="Rectangle 8"/>
          <p:cNvSpPr/>
          <p:nvPr/>
        </p:nvSpPr>
        <p:spPr>
          <a:xfrm>
            <a:off x="1356401" y="1328468"/>
            <a:ext cx="843335" cy="3360419"/>
          </a:xfrm>
          <a:prstGeom prst="rect">
            <a:avLst/>
          </a:prstGeom>
          <a:solidFill>
            <a:srgbClr val="80808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A8E2919-D427-4CE2-80E2-33083554A27B}"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xmlns="" val="4146245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smtClean="0">
                <a:solidFill>
                  <a:srgbClr val="FFFFCC"/>
                </a:solidFill>
                <a:latin typeface="Arial" pitchFamily="34" charset="0"/>
              </a:rPr>
              <a:t>ASR Details</a:t>
            </a:r>
            <a:endParaRPr lang="en-US" sz="2200" b="1" dirty="0">
              <a:solidFill>
                <a:srgbClr val="FFFFCC"/>
              </a:solidFill>
              <a:latin typeface="Arial" pitchFamily="34" charset="0"/>
            </a:endParaRPr>
          </a:p>
        </p:txBody>
      </p:sp>
      <p:sp>
        <p:nvSpPr>
          <p:cNvPr id="7" name="Subtitle 2"/>
          <p:cNvSpPr txBox="1">
            <a:spLocks/>
          </p:cNvSpPr>
          <p:nvPr/>
        </p:nvSpPr>
        <p:spPr>
          <a:xfrm>
            <a:off x="457200" y="502280"/>
            <a:ext cx="8686800" cy="60509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smtClean="0">
                <a:solidFill>
                  <a:srgbClr val="FF0000"/>
                </a:solidFill>
                <a:ea typeface="Times New Roman"/>
              </a:rPr>
              <a:t>ESM Changes for 2018</a:t>
            </a:r>
          </a:p>
          <a:p>
            <a:pPr lvl="1"/>
            <a:r>
              <a:rPr lang="en-US" b="1" dirty="0" smtClean="0">
                <a:solidFill>
                  <a:prstClr val="black"/>
                </a:solidFill>
                <a:ea typeface="Times New Roman"/>
              </a:rPr>
              <a:t>Only minor tweaks, no major changes</a:t>
            </a:r>
          </a:p>
          <a:p>
            <a:pPr lvl="1"/>
            <a:r>
              <a:rPr lang="en-US" b="1" dirty="0" smtClean="0">
                <a:solidFill>
                  <a:prstClr val="black"/>
                </a:solidFill>
                <a:ea typeface="Times New Roman"/>
              </a:rPr>
              <a:t>Vegetation Management Module</a:t>
            </a:r>
          </a:p>
          <a:p>
            <a:pPr lvl="1"/>
            <a:endParaRPr lang="en-US" b="1" dirty="0">
              <a:solidFill>
                <a:prstClr val="black"/>
              </a:solidFill>
              <a:ea typeface="Times New Roman"/>
            </a:endParaRPr>
          </a:p>
          <a:p>
            <a:pPr lvl="1"/>
            <a:endParaRPr lang="en-US" b="1" dirty="0" smtClean="0">
              <a:solidFill>
                <a:prstClr val="black"/>
              </a:solidFill>
              <a:ea typeface="Times New Roman"/>
            </a:endParaRP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latin typeface="Arial" pitchFamily="34" charset="0"/>
              </a:rPr>
              <a:t>ESM Trainings</a:t>
            </a:r>
            <a:endParaRPr lang="en-US" sz="2200" b="1" dirty="0">
              <a:latin typeface="Arial" pitchFamily="34" charset="0"/>
            </a:endParaRPr>
          </a:p>
        </p:txBody>
      </p:sp>
      <p:sp>
        <p:nvSpPr>
          <p:cNvPr id="6" name="Rectangle 5"/>
          <p:cNvSpPr/>
          <p:nvPr/>
        </p:nvSpPr>
        <p:spPr>
          <a:xfrm>
            <a:off x="0" y="6211669"/>
            <a:ext cx="3810000" cy="646331"/>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For audio via phone: 866-823-7699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technical </a:t>
            </a: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assistance: 814-865-5355</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AutoShape 2" descr="Image result for spotted lantern fly"/>
          <p:cNvSpPr>
            <a:spLocks noChangeAspect="1" noChangeArrowheads="1"/>
          </p:cNvSpPr>
          <p:nvPr/>
        </p:nvSpPr>
        <p:spPr bwMode="auto">
          <a:xfrm>
            <a:off x="-723900" y="382"/>
            <a:ext cx="1905000" cy="12096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163846">
            <a:off x="6043625" y="4786838"/>
            <a:ext cx="2965748" cy="1886216"/>
          </a:xfrm>
          <a:prstGeom prst="rect">
            <a:avLst/>
          </a:prstGeom>
        </p:spPr>
      </p:pic>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xmlns="" val="28166373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5997</TotalTime>
  <Words>2209</Words>
  <Application>Microsoft Office PowerPoint</Application>
  <PresentationFormat>On-screen Show (4:3)</PresentationFormat>
  <Paragraphs>551</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Company>Penn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Administrative Manual</dc:title>
  <dc:creator>Steve Bloser</dc:creator>
  <cp:lastModifiedBy>PITAD</cp:lastModifiedBy>
  <cp:revision>298</cp:revision>
  <cp:lastPrinted>2018-02-12T13:28:52Z</cp:lastPrinted>
  <dcterms:created xsi:type="dcterms:W3CDTF">2014-11-06T15:11:44Z</dcterms:created>
  <dcterms:modified xsi:type="dcterms:W3CDTF">2018-02-13T15:42:16Z</dcterms:modified>
</cp:coreProperties>
</file>